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8"/>
  </p:notesMasterIdLst>
  <p:handoutMasterIdLst>
    <p:handoutMasterId r:id="rId29"/>
  </p:handoutMasterIdLst>
  <p:sldIdLst>
    <p:sldId id="416" r:id="rId2"/>
    <p:sldId id="384" r:id="rId3"/>
    <p:sldId id="415" r:id="rId4"/>
    <p:sldId id="417" r:id="rId5"/>
    <p:sldId id="432" r:id="rId6"/>
    <p:sldId id="306" r:id="rId7"/>
    <p:sldId id="412" r:id="rId8"/>
    <p:sldId id="279" r:id="rId9"/>
    <p:sldId id="431" r:id="rId10"/>
    <p:sldId id="434" r:id="rId11"/>
    <p:sldId id="314" r:id="rId12"/>
    <p:sldId id="424" r:id="rId13"/>
    <p:sldId id="421" r:id="rId14"/>
    <p:sldId id="414" r:id="rId15"/>
    <p:sldId id="423" r:id="rId16"/>
    <p:sldId id="426" r:id="rId17"/>
    <p:sldId id="425" r:id="rId18"/>
    <p:sldId id="422" r:id="rId19"/>
    <p:sldId id="429" r:id="rId20"/>
    <p:sldId id="430" r:id="rId21"/>
    <p:sldId id="282" r:id="rId22"/>
    <p:sldId id="419" r:id="rId23"/>
    <p:sldId id="280" r:id="rId24"/>
    <p:sldId id="283" r:id="rId25"/>
    <p:sldId id="427" r:id="rId26"/>
    <p:sldId id="428" r:id="rId27"/>
  </p:sldIdLst>
  <p:sldSz cx="9144000" cy="6858000" type="letter"/>
  <p:notesSz cx="6645275" cy="97774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33"/>
    <a:srgbClr val="000000"/>
    <a:srgbClr val="618FFD"/>
    <a:srgbClr val="003399"/>
    <a:srgbClr val="CCCC00"/>
    <a:srgbClr val="00FFCC"/>
    <a:srgbClr val="00FF00"/>
    <a:srgbClr val="FF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3392" autoAdjust="0"/>
  </p:normalViewPr>
  <p:slideViewPr>
    <p:cSldViewPr>
      <p:cViewPr varScale="1">
        <p:scale>
          <a:sx n="92" d="100"/>
          <a:sy n="92" d="100"/>
        </p:scale>
        <p:origin x="11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10" d="100"/>
          <a:sy n="110" d="100"/>
        </p:scale>
        <p:origin x="3342" y="-18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Evolution du temps d'attente en fonction de l'intensité du trafic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numRef>
              <c:f>Feuil1!$F$4:$F$24</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Feuil1!$L$4:$L$24</c:f>
              <c:numCache>
                <c:formatCode>General</c:formatCode>
                <c:ptCount val="21"/>
                <c:pt idx="0">
                  <c:v>0</c:v>
                </c:pt>
                <c:pt idx="1">
                  <c:v>5.263157894736842E-4</c:v>
                </c:pt>
                <c:pt idx="2">
                  <c:v>1.1111111111111111E-3</c:v>
                </c:pt>
                <c:pt idx="3">
                  <c:v>1.764705882352941E-3</c:v>
                </c:pt>
                <c:pt idx="4">
                  <c:v>2.5000000000000005E-3</c:v>
                </c:pt>
                <c:pt idx="5">
                  <c:v>3.3333333333333335E-3</c:v>
                </c:pt>
                <c:pt idx="6">
                  <c:v>4.2857142857142851E-3</c:v>
                </c:pt>
                <c:pt idx="7">
                  <c:v>5.3846153846153844E-3</c:v>
                </c:pt>
                <c:pt idx="8">
                  <c:v>6.6666666666666671E-3</c:v>
                </c:pt>
                <c:pt idx="9">
                  <c:v>8.1818181818181825E-3</c:v>
                </c:pt>
                <c:pt idx="10">
                  <c:v>0.01</c:v>
                </c:pt>
                <c:pt idx="11">
                  <c:v>1.2222222222222223E-2</c:v>
                </c:pt>
                <c:pt idx="12">
                  <c:v>1.4999999999999999E-2</c:v>
                </c:pt>
                <c:pt idx="13">
                  <c:v>1.8571428571428572E-2</c:v>
                </c:pt>
                <c:pt idx="14">
                  <c:v>2.3333333333333331E-2</c:v>
                </c:pt>
                <c:pt idx="15">
                  <c:v>0.03</c:v>
                </c:pt>
                <c:pt idx="16">
                  <c:v>4.0000000000000008E-2</c:v>
                </c:pt>
                <c:pt idx="17">
                  <c:v>5.6666666666666664E-2</c:v>
                </c:pt>
                <c:pt idx="18">
                  <c:v>9.0000000000000011E-2</c:v>
                </c:pt>
                <c:pt idx="19">
                  <c:v>0.19</c:v>
                </c:pt>
                <c:pt idx="20">
                  <c:v>0</c:v>
                </c:pt>
              </c:numCache>
            </c:numRef>
          </c:val>
          <c:extLst>
            <c:ext xmlns:c16="http://schemas.microsoft.com/office/drawing/2014/chart" uri="{C3380CC4-5D6E-409C-BE32-E72D297353CC}">
              <c16:uniqueId val="{00000000-C887-4DA7-A8CE-30A92342E3AB}"/>
            </c:ext>
          </c:extLst>
        </c:ser>
        <c:dLbls>
          <c:showLegendKey val="0"/>
          <c:showVal val="0"/>
          <c:showCatName val="0"/>
          <c:showSerName val="0"/>
          <c:showPercent val="0"/>
          <c:showBubbleSize val="0"/>
        </c:dLbls>
        <c:gapWidth val="219"/>
        <c:overlap val="-27"/>
        <c:axId val="681340520"/>
        <c:axId val="681333632"/>
      </c:barChart>
      <c:catAx>
        <c:axId val="6813405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Intensité du trafic</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81333632"/>
        <c:crosses val="autoZero"/>
        <c:auto val="1"/>
        <c:lblAlgn val="ctr"/>
        <c:lblOffset val="100"/>
        <c:noMultiLvlLbl val="0"/>
      </c:catAx>
      <c:valAx>
        <c:axId val="681333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Temps d'attente</a:t>
                </a:r>
              </a:p>
            </c:rich>
          </c:tx>
          <c:layout>
            <c:manualLayout>
              <c:xMode val="edge"/>
              <c:yMode val="edge"/>
              <c:x val="2.5000000000000001E-2"/>
              <c:y val="0.3896372565841176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81340520"/>
        <c:crosses val="autoZero"/>
        <c:crossBetween val="between"/>
      </c:valAx>
      <c:spPr>
        <a:noFill/>
        <a:ln>
          <a:solidFill>
            <a:schemeClr val="accent1"/>
          </a:solidFill>
        </a:ln>
        <a:effectLst/>
      </c:spPr>
    </c:plotArea>
    <c:plotVisOnly val="1"/>
    <c:dispBlanksAs val="gap"/>
    <c:showDLblsOverMax val="0"/>
  </c:chart>
  <c:spPr>
    <a:noFill/>
    <a:ln>
      <a:solidFill>
        <a:srgbClr val="618FFD"/>
      </a:solid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EEEC896-FE75-4855-A0D2-92D84CDB4D14}"/>
              </a:ext>
            </a:extLst>
          </p:cNvPr>
          <p:cNvSpPr>
            <a:spLocks noGrp="1" noChangeArrowheads="1"/>
          </p:cNvSpPr>
          <p:nvPr>
            <p:ph type="body" sz="quarter" idx="3"/>
          </p:nvPr>
        </p:nvSpPr>
        <p:spPr bwMode="auto">
          <a:xfrm>
            <a:off x="885825" y="4659313"/>
            <a:ext cx="4873625" cy="4421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fr-FR" altLang="fr-FR"/>
              <a:t>Corps du texte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051" name="Rectangle 3">
            <a:extLst>
              <a:ext uri="{FF2B5EF4-FFF2-40B4-BE49-F238E27FC236}">
                <a16:creationId xmlns:a16="http://schemas.microsoft.com/office/drawing/2014/main" id="{4230D58D-B291-45BA-9E16-8121AF32CD61}"/>
              </a:ext>
            </a:extLst>
          </p:cNvPr>
          <p:cNvSpPr>
            <a:spLocks noGrp="1" noRot="1" noChangeAspect="1" noChangeArrowheads="1" noTextEdit="1"/>
          </p:cNvSpPr>
          <p:nvPr>
            <p:ph type="sldImg" idx="2"/>
          </p:nvPr>
        </p:nvSpPr>
        <p:spPr bwMode="auto">
          <a:xfrm>
            <a:off x="1042988" y="854075"/>
            <a:ext cx="4559300" cy="3417888"/>
          </a:xfrm>
          <a:prstGeom prst="rect">
            <a:avLst/>
          </a:prstGeom>
          <a:noFill/>
          <a:ln w="12699">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 name="Espace réservé du numéro de diapositive 1">
            <a:extLst>
              <a:ext uri="{FF2B5EF4-FFF2-40B4-BE49-F238E27FC236}">
                <a16:creationId xmlns:a16="http://schemas.microsoft.com/office/drawing/2014/main" id="{E5A64F5E-728C-4708-B8F1-E69D28C54520}"/>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r.wikipedia.org/wiki/Esp%C3%A9rance_math%C3%A9matiqu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18.png"/></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85824" y="4509560"/>
            <a:ext cx="4873625" cy="4777315"/>
          </a:xfrm>
        </p:spPr>
        <p:txBody>
          <a:bodyPr/>
          <a:lstStyle/>
          <a:p>
            <a:pPr>
              <a:lnSpc>
                <a:spcPct val="100000"/>
              </a:lnSpc>
              <a:spcBef>
                <a:spcPts val="600"/>
              </a:spcBef>
              <a:spcAft>
                <a:spcPts val="0"/>
              </a:spcAft>
            </a:pPr>
            <a:r>
              <a:rPr lang="fr-FR" sz="1000" dirty="0">
                <a:effectLst/>
                <a:ea typeface="Calibri" panose="020F0502020204030204" pitchFamily="34" charset="0"/>
                <a:cs typeface="Arial" panose="020B0604020202020204" pitchFamily="34" charset="0"/>
              </a:rPr>
              <a:t>Les files d’attente font partie de notre expérience quotidienne car on y passe beaucoup de temps. L’attente est souvent perçue comme un facteur essentiel de non qualité d’un service. Mais ce domaine d’étude est beaucoup plus vaste que les attentes des personnes physiques.</a:t>
            </a:r>
          </a:p>
          <a:p>
            <a:pPr>
              <a:lnSpc>
                <a:spcPct val="100000"/>
              </a:lnSpc>
              <a:spcBef>
                <a:spcPts val="600"/>
              </a:spcBef>
              <a:spcAft>
                <a:spcPts val="0"/>
              </a:spcAft>
            </a:pPr>
            <a:r>
              <a:rPr lang="fr-FR" sz="1000" dirty="0">
                <a:effectLst/>
                <a:ea typeface="Calibri" panose="020F0502020204030204" pitchFamily="34" charset="0"/>
                <a:cs typeface="Arial" panose="020B0604020202020204" pitchFamily="34" charset="0"/>
              </a:rPr>
              <a:t>Une file d’attente se définit par deux éléments :</a:t>
            </a:r>
          </a:p>
          <a:p>
            <a:pPr marL="171450" indent="-171450">
              <a:lnSpc>
                <a:spcPct val="100000"/>
              </a:lnSpc>
              <a:spcBef>
                <a:spcPts val="600"/>
              </a:spcBef>
              <a:spcAft>
                <a:spcPts val="0"/>
              </a:spcAft>
              <a:buFont typeface="Arial" panose="020B0604020202020204" pitchFamily="34" charset="0"/>
              <a:buChar char="•"/>
            </a:pPr>
            <a:r>
              <a:rPr lang="fr-FR" sz="1000" dirty="0">
                <a:ea typeface="Calibri" panose="020F0502020204030204" pitchFamily="34" charset="0"/>
                <a:cs typeface="Arial" panose="020B0604020202020204" pitchFamily="34" charset="0"/>
              </a:rPr>
              <a:t>d’une part, la population des « clients » qui demandent ou doivent subir un service,</a:t>
            </a:r>
          </a:p>
          <a:p>
            <a:pPr marL="171450" indent="-171450">
              <a:lnSpc>
                <a:spcPct val="100000"/>
              </a:lnSpc>
              <a:spcBef>
                <a:spcPts val="600"/>
              </a:spcBef>
              <a:spcAft>
                <a:spcPts val="0"/>
              </a:spcAft>
              <a:buFont typeface="Arial" panose="020B0604020202020204" pitchFamily="34" charset="0"/>
              <a:buChar char="•"/>
            </a:pPr>
            <a:r>
              <a:rPr lang="fr-FR" sz="1000" dirty="0">
                <a:effectLst/>
                <a:ea typeface="Calibri" panose="020F0502020204030204" pitchFamily="34" charset="0"/>
                <a:cs typeface="Arial" panose="020B0604020202020204" pitchFamily="34" charset="0"/>
              </a:rPr>
              <a:t>d’autre part le système opérationnel (le ou les serveur) qui doit rendre ce service (personnel, machines, équipements informatiques…).</a:t>
            </a:r>
          </a:p>
          <a:p>
            <a:pPr>
              <a:lnSpc>
                <a:spcPct val="100000"/>
              </a:lnSpc>
              <a:spcBef>
                <a:spcPts val="600"/>
              </a:spcBef>
              <a:spcAft>
                <a:spcPts val="0"/>
              </a:spcAft>
            </a:pPr>
            <a:r>
              <a:rPr lang="fr-FR" sz="1000" dirty="0">
                <a:effectLst/>
                <a:ea typeface="Calibri" panose="020F0502020204030204" pitchFamily="34" charset="0"/>
                <a:cs typeface="Arial" panose="020B0604020202020204" pitchFamily="34" charset="0"/>
              </a:rPr>
              <a:t>La gestion des files d'attente concerne une grande variété de situations : traitement de dossiers, gestion des avions au décollage ou à l’atterrissage, déchargement et chargement des bateaux dans les ports, attente des clients à un guichet, </a:t>
            </a:r>
            <a:r>
              <a:rPr lang="fr-FR" sz="1000" kern="1200" dirty="0">
                <a:solidFill>
                  <a:schemeClr val="tx1"/>
                </a:solidFill>
                <a:latin typeface="Arial" panose="020B0604020202020204" pitchFamily="34" charset="0"/>
                <a:ea typeface="+mn-ea"/>
                <a:cs typeface="+mn-cs"/>
              </a:rPr>
              <a:t>attente de machines de/d’un régleur(s) non disponible(s)</a:t>
            </a:r>
            <a:r>
              <a:rPr lang="fr-FR" sz="1000" i="1" kern="1200" dirty="0">
                <a:solidFill>
                  <a:schemeClr val="tx1"/>
                </a:solidFill>
                <a:latin typeface="Arial" panose="020B0604020202020204" pitchFamily="34" charset="0"/>
                <a:ea typeface="+mn-ea"/>
                <a:cs typeface="+mn-cs"/>
              </a:rPr>
              <a:t> </a:t>
            </a:r>
            <a:r>
              <a:rPr lang="fr-FR" sz="1000" dirty="0">
                <a:effectLst/>
                <a:ea typeface="Calibri" panose="020F0502020204030204" pitchFamily="34" charset="0"/>
                <a:cs typeface="Arial" panose="020B0604020202020204" pitchFamily="34" charset="0"/>
              </a:rPr>
              <a:t>ou bien encore traitement informatique de données par un serveur. </a:t>
            </a:r>
          </a:p>
          <a:p>
            <a:pPr>
              <a:lnSpc>
                <a:spcPct val="100000"/>
              </a:lnSpc>
              <a:spcBef>
                <a:spcPts val="600"/>
              </a:spcBef>
              <a:spcAft>
                <a:spcPts val="0"/>
              </a:spcAft>
            </a:pPr>
            <a:r>
              <a:rPr lang="fr-FR" sz="1000" dirty="0">
                <a:effectLst/>
                <a:ea typeface="Calibri" panose="020F0502020204030204" pitchFamily="34" charset="0"/>
                <a:cs typeface="Arial" panose="020B0604020202020204" pitchFamily="34" charset="0"/>
              </a:rPr>
              <a:t>La gestion des files d'attente a pour objectif l'étude et la résolution de problèmes pratiques rencontrés dans le domaine des services, qu'ils soient destinés à des personnes (par exemple, traitement des arrivées dans un service hospitalier d'urgences, nombre de caisses à ouvrir dans un supermarché, caractéristiques des équipements dans une station de sports d'hiver, nombre et organisation des guichets d'un bureau de poste, etc.) ou qu'ils aient une vocation interne à l'entreprise (par exemple, dimensionnement d'une équipe de maintenance de machines dans une usine). Les files d'attente se créent à l'interface lorsque l'arrivée des clients est plus rapide que les moyens de service ne peuvent traiter. </a:t>
            </a:r>
          </a:p>
        </p:txBody>
      </p:sp>
      <p:sp>
        <p:nvSpPr>
          <p:cNvPr id="4" name="Espace réservé du numéro de diapositive 1">
            <a:extLst>
              <a:ext uri="{FF2B5EF4-FFF2-40B4-BE49-F238E27FC236}">
                <a16:creationId xmlns:a16="http://schemas.microsoft.com/office/drawing/2014/main" id="{17D66D64-A5BB-42D5-9950-F49224DF4502}"/>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1</a:t>
            </a:fld>
            <a:endParaRPr lang="fr-FR" dirty="0"/>
          </a:p>
        </p:txBody>
      </p:sp>
    </p:spTree>
    <p:extLst>
      <p:ext uri="{BB962C8B-B14F-4D97-AF65-F5344CB8AC3E}">
        <p14:creationId xmlns:p14="http://schemas.microsoft.com/office/powerpoint/2010/main" val="180140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1035187">
              <a:defRPr sz="1700">
                <a:solidFill>
                  <a:schemeClr val="tx1"/>
                </a:solidFill>
                <a:latin typeface="Arial Black" pitchFamily="34" charset="0"/>
              </a:defRPr>
            </a:lvl1pPr>
            <a:lvl2pPr marL="804763" indent="-309524" defTabSz="1035187">
              <a:defRPr sz="1700">
                <a:solidFill>
                  <a:schemeClr val="tx1"/>
                </a:solidFill>
                <a:latin typeface="Arial Black" pitchFamily="34" charset="0"/>
              </a:defRPr>
            </a:lvl2pPr>
            <a:lvl3pPr marL="1238098" indent="-247620" defTabSz="1035187">
              <a:defRPr sz="1700">
                <a:solidFill>
                  <a:schemeClr val="tx1"/>
                </a:solidFill>
                <a:latin typeface="Arial Black" pitchFamily="34" charset="0"/>
              </a:defRPr>
            </a:lvl3pPr>
            <a:lvl4pPr marL="1733337" indent="-247620" defTabSz="1035187">
              <a:defRPr sz="1700">
                <a:solidFill>
                  <a:schemeClr val="tx1"/>
                </a:solidFill>
                <a:latin typeface="Arial Black" pitchFamily="34" charset="0"/>
              </a:defRPr>
            </a:lvl4pPr>
            <a:lvl5pPr marL="2228576" indent="-247620" defTabSz="1035187">
              <a:defRPr sz="1700">
                <a:solidFill>
                  <a:schemeClr val="tx1"/>
                </a:solidFill>
                <a:latin typeface="Arial Black" pitchFamily="34" charset="0"/>
              </a:defRPr>
            </a:lvl5pPr>
            <a:lvl6pPr marL="2723815" indent="-247620" algn="ctr" defTabSz="1035187" eaLnBrk="0" fontAlgn="base" hangingPunct="0">
              <a:spcBef>
                <a:spcPct val="50000"/>
              </a:spcBef>
              <a:spcAft>
                <a:spcPct val="0"/>
              </a:spcAft>
              <a:defRPr sz="1700">
                <a:solidFill>
                  <a:schemeClr val="tx1"/>
                </a:solidFill>
                <a:latin typeface="Arial Black" pitchFamily="34" charset="0"/>
              </a:defRPr>
            </a:lvl6pPr>
            <a:lvl7pPr marL="3219054" indent="-247620" algn="ctr" defTabSz="1035187" eaLnBrk="0" fontAlgn="base" hangingPunct="0">
              <a:spcBef>
                <a:spcPct val="50000"/>
              </a:spcBef>
              <a:spcAft>
                <a:spcPct val="0"/>
              </a:spcAft>
              <a:defRPr sz="1700">
                <a:solidFill>
                  <a:schemeClr val="tx1"/>
                </a:solidFill>
                <a:latin typeface="Arial Black" pitchFamily="34" charset="0"/>
              </a:defRPr>
            </a:lvl7pPr>
            <a:lvl8pPr marL="3714293" indent="-247620" algn="ctr" defTabSz="1035187" eaLnBrk="0" fontAlgn="base" hangingPunct="0">
              <a:spcBef>
                <a:spcPct val="50000"/>
              </a:spcBef>
              <a:spcAft>
                <a:spcPct val="0"/>
              </a:spcAft>
              <a:defRPr sz="1700">
                <a:solidFill>
                  <a:schemeClr val="tx1"/>
                </a:solidFill>
                <a:latin typeface="Arial Black" pitchFamily="34" charset="0"/>
              </a:defRPr>
            </a:lvl8pPr>
            <a:lvl9pPr marL="4209532" indent="-247620" algn="ctr" defTabSz="1035187" eaLnBrk="0" fontAlgn="base" hangingPunct="0">
              <a:spcBef>
                <a:spcPct val="50000"/>
              </a:spcBef>
              <a:spcAft>
                <a:spcPct val="0"/>
              </a:spcAft>
              <a:defRPr sz="1700">
                <a:solidFill>
                  <a:schemeClr val="tx1"/>
                </a:solidFill>
                <a:latin typeface="Arial Black" pitchFamily="34" charset="0"/>
              </a:defRPr>
            </a:lvl9pPr>
          </a:lstStyle>
          <a:p>
            <a:pPr marL="0" marR="0" lvl="0" indent="0" algn="r" defTabSz="1035187" rtl="0" eaLnBrk="1" fontAlgn="base" latinLnBrk="0" hangingPunct="1">
              <a:lnSpc>
                <a:spcPct val="100000"/>
              </a:lnSpc>
              <a:spcBef>
                <a:spcPct val="0"/>
              </a:spcBef>
              <a:spcAft>
                <a:spcPct val="0"/>
              </a:spcAft>
              <a:buClrTx/>
              <a:buSzTx/>
              <a:buFontTx/>
              <a:buNone/>
              <a:tabLst/>
              <a:defRPr/>
            </a:pPr>
            <a:fld id="{50478B26-544F-4128-9345-F3F96B73F75A}" type="slidenum">
              <a:rPr kumimoji="0" lang="en-US" sz="1400" b="0" i="0" u="none" strike="noStrike" kern="1200" cap="none" spc="0" normalizeH="0" baseline="0" noProof="0">
                <a:ln>
                  <a:noFill/>
                </a:ln>
                <a:solidFill>
                  <a:srgbClr val="000000"/>
                </a:solidFill>
                <a:effectLst/>
                <a:uLnTx/>
                <a:uFillTx/>
                <a:latin typeface="Arial Black" pitchFamily="34" charset="0"/>
                <a:ea typeface="+mn-ea"/>
                <a:cs typeface="+mn-cs"/>
              </a:rPr>
              <a:pPr marL="0" marR="0" lvl="0" indent="0" algn="r" defTabSz="1035187"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a:ln>
                <a:noFill/>
              </a:ln>
              <a:solidFill>
                <a:srgbClr val="000000"/>
              </a:solidFill>
              <a:effectLst/>
              <a:uLnTx/>
              <a:uFillTx/>
              <a:latin typeface="Arial Black" pitchFamily="34" charset="0"/>
              <a:ea typeface="+mn-ea"/>
              <a:cs typeface="+mn-cs"/>
            </a:endParaRPr>
          </a:p>
        </p:txBody>
      </p:sp>
      <p:sp>
        <p:nvSpPr>
          <p:cNvPr id="64515" name="Rectangle 2"/>
          <p:cNvSpPr>
            <a:spLocks noGrp="1" noRot="1" noChangeAspect="1" noChangeArrowheads="1" noTextEdit="1"/>
          </p:cNvSpPr>
          <p:nvPr>
            <p:ph type="sldImg"/>
          </p:nvPr>
        </p:nvSpPr>
        <p:spPr>
          <a:xfrm>
            <a:off x="1044575" y="854075"/>
            <a:ext cx="4556125" cy="3417888"/>
          </a:xfrm>
          <a:ln/>
        </p:spPr>
      </p:sp>
      <p:sp>
        <p:nvSpPr>
          <p:cNvPr id="64516" name="Rectangle 3"/>
          <p:cNvSpPr>
            <a:spLocks noGrp="1" noChangeArrowheads="1"/>
          </p:cNvSpPr>
          <p:nvPr>
            <p:ph type="body" idx="1"/>
          </p:nvPr>
        </p:nvSpPr>
        <p:spPr>
          <a:xfrm>
            <a:off x="1044575" y="4495154"/>
            <a:ext cx="4556125" cy="4630737"/>
          </a:xfrm>
          <a:prstGeom prst="rect">
            <a:avLst/>
          </a:prstGeom>
          <a:noFill/>
        </p:spPr>
        <p:txBody>
          <a:bodyPr/>
          <a:lstStyle/>
          <a:p>
            <a:pPr>
              <a:lnSpc>
                <a:spcPct val="100000"/>
              </a:lnSpc>
            </a:pPr>
            <a:r>
              <a:rPr lang="fr-FR" sz="1000" dirty="0"/>
              <a:t>Nous voyons (sans même avoir recours à un test du X² ) que la correspondance entre les histogrammes/distributions des valeurs des cumuls des nombres de cas observés et la distribution théorique de la loi exponentielle, sont très proches.</a:t>
            </a:r>
          </a:p>
          <a:p>
            <a:pPr>
              <a:lnSpc>
                <a:spcPct val="100000"/>
              </a:lnSpc>
            </a:pPr>
            <a:r>
              <a:rPr lang="fr-FR" sz="1000" dirty="0"/>
              <a:t>On peut donc admettre que les valeurs de la 3</a:t>
            </a:r>
            <a:r>
              <a:rPr lang="fr-FR" sz="1000" baseline="30000" dirty="0"/>
              <a:t>ème</a:t>
            </a:r>
            <a:r>
              <a:rPr lang="fr-FR" sz="1000" dirty="0"/>
              <a:t> colonne sont distribuées selon cette loi.</a:t>
            </a:r>
          </a:p>
        </p:txBody>
      </p:sp>
      <p:sp>
        <p:nvSpPr>
          <p:cNvPr id="5" name="Espace réservé du numéro de diapositive 3">
            <a:extLst>
              <a:ext uri="{FF2B5EF4-FFF2-40B4-BE49-F238E27FC236}">
                <a16:creationId xmlns:a16="http://schemas.microsoft.com/office/drawing/2014/main" id="{728CDD00-119F-4497-A9C3-17B76D72750D}"/>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10</a:t>
            </a:fld>
            <a:endParaRPr lang="fr-FR" dirty="0"/>
          </a:p>
        </p:txBody>
      </p:sp>
    </p:spTree>
    <p:extLst>
      <p:ext uri="{BB962C8B-B14F-4D97-AF65-F5344CB8AC3E}">
        <p14:creationId xmlns:p14="http://schemas.microsoft.com/office/powerpoint/2010/main" val="109182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658342" y="4392487"/>
            <a:ext cx="5328592" cy="5392763"/>
          </a:xfrm>
        </p:spPr>
        <p:txBody>
          <a:bodyPr/>
          <a:lstStyle/>
          <a:p>
            <a:pPr hangingPunct="0">
              <a:lnSpc>
                <a:spcPct val="100000"/>
              </a:lnSpc>
              <a:spcBef>
                <a:spcPts val="400"/>
              </a:spcBef>
            </a:pPr>
            <a:r>
              <a:rPr lang="fr-FR" sz="1000" dirty="0">
                <a:effectLst/>
                <a:ea typeface="Times New Roman" panose="02020603050405020304" pitchFamily="18" charset="0"/>
                <a:cs typeface="Arial" panose="020B0604020202020204" pitchFamily="34" charset="0"/>
              </a:rPr>
              <a:t>Les structures des systèmes de service dépendent des caractéristiques physiques du service proposé et de décisions d'organisation. Elles vont affecter grandement la qualité de service. Les structures de base sont les suivantes :</a:t>
            </a:r>
          </a:p>
          <a:p>
            <a:pPr hangingPunct="0">
              <a:lnSpc>
                <a:spcPct val="100000"/>
              </a:lnSpc>
              <a:spcBef>
                <a:spcPts val="400"/>
              </a:spcBef>
            </a:pPr>
            <a:r>
              <a:rPr lang="fr-FR" sz="1000" b="1" dirty="0">
                <a:effectLst/>
                <a:ea typeface="Times New Roman" panose="02020603050405020304" pitchFamily="18" charset="0"/>
                <a:cs typeface="Arial" panose="020B0604020202020204" pitchFamily="34" charset="0"/>
              </a:rPr>
              <a:t>1. Une seule file, un seul serveur </a:t>
            </a:r>
            <a:r>
              <a:rPr lang="fr-FR" sz="1000" dirty="0">
                <a:effectLst/>
                <a:ea typeface="Times New Roman" panose="02020603050405020304" pitchFamily="18" charset="0"/>
                <a:cs typeface="Arial" panose="020B0604020202020204" pitchFamily="34" charset="0"/>
              </a:rPr>
              <a:t>: c'est le type de file d'attente le plus simple.</a:t>
            </a:r>
          </a:p>
          <a:p>
            <a:pPr>
              <a:lnSpc>
                <a:spcPct val="100000"/>
              </a:lnSpc>
              <a:spcBef>
                <a:spcPts val="400"/>
              </a:spcBef>
            </a:pPr>
            <a:r>
              <a:rPr lang="fr-FR" sz="1000" b="1" dirty="0">
                <a:ea typeface="Times New Roman" panose="02020603050405020304" pitchFamily="18" charset="0"/>
                <a:cs typeface="Arial" panose="020B0604020202020204" pitchFamily="34" charset="0"/>
              </a:rPr>
              <a:t>2. Une seule file, plusieurs serveurs </a:t>
            </a:r>
            <a:r>
              <a:rPr lang="fr-FR" sz="1000" dirty="0">
                <a:ea typeface="Times New Roman" panose="02020603050405020304" pitchFamily="18" charset="0"/>
                <a:cs typeface="Arial" panose="020B0604020202020204" pitchFamily="34" charset="0"/>
              </a:rPr>
              <a:t>: file d’attente </a:t>
            </a:r>
            <a:r>
              <a:rPr lang="fr-FR" sz="1000" b="1" i="1" dirty="0">
                <a:ea typeface="Times New Roman" panose="02020603050405020304" pitchFamily="18" charset="0"/>
                <a:cs typeface="Arial" panose="020B0604020202020204" pitchFamily="34" charset="0"/>
              </a:rPr>
              <a:t>mutualisée</a:t>
            </a:r>
            <a:r>
              <a:rPr lang="fr-FR" sz="1000" dirty="0">
                <a:ea typeface="Times New Roman" panose="02020603050405020304" pitchFamily="18" charset="0"/>
                <a:cs typeface="Arial" panose="020B0604020202020204" pitchFamily="34" charset="0"/>
              </a:rPr>
              <a:t> ; les clients sont maintenus dans une seule file (ou prennent un numéro d'ordre) et sont appelés par le premier serveur libre.</a:t>
            </a:r>
          </a:p>
          <a:p>
            <a:pPr>
              <a:lnSpc>
                <a:spcPct val="100000"/>
              </a:lnSpc>
              <a:spcBef>
                <a:spcPts val="400"/>
              </a:spcBef>
            </a:pPr>
            <a:r>
              <a:rPr lang="fr-FR" sz="1000" dirty="0">
                <a:solidFill>
                  <a:srgbClr val="202122"/>
                </a:solidFill>
                <a:cs typeface="Arial" panose="020B0604020202020204" pitchFamily="34" charset="0"/>
              </a:rPr>
              <a:t>Ce type de file réduit le temps d'attente perçu, équilibre le travail des agents/caissiers, garantit un meilleur service à la clientèle et prévient la création d'un goulet causé par un événement inattendu survenu dans l'un des serveurs.</a:t>
            </a:r>
          </a:p>
          <a:p>
            <a:pPr>
              <a:lnSpc>
                <a:spcPct val="100000"/>
              </a:lnSpc>
              <a:spcBef>
                <a:spcPts val="400"/>
              </a:spcBef>
            </a:pPr>
            <a:r>
              <a:rPr lang="fr-FR" sz="1000" b="0" i="0" dirty="0">
                <a:solidFill>
                  <a:srgbClr val="000000"/>
                </a:solidFill>
                <a:effectLst/>
                <a:cs typeface="Arial" panose="020B0604020202020204" pitchFamily="34" charset="0"/>
              </a:rPr>
              <a:t>Pour atténuer le sentiment d’attente, </a:t>
            </a:r>
            <a:r>
              <a:rPr lang="fr-FR" sz="1000" b="1" i="0" dirty="0">
                <a:solidFill>
                  <a:srgbClr val="000000"/>
                </a:solidFill>
                <a:effectLst/>
                <a:cs typeface="Arial" panose="020B0604020202020204" pitchFamily="34" charset="0"/>
              </a:rPr>
              <a:t>la file d’attente mutualisée en forme de S</a:t>
            </a:r>
            <a:r>
              <a:rPr lang="fr-FR" sz="1000" b="0" i="0" dirty="0">
                <a:solidFill>
                  <a:srgbClr val="000000"/>
                </a:solidFill>
                <a:effectLst/>
                <a:cs typeface="Arial" panose="020B0604020202020204" pitchFamily="34" charset="0"/>
              </a:rPr>
              <a:t> est une bonne solution. Elle permet aux clients de toujours avancer à chaque fois qu’un serveur se libère et de ne pas avoir l’impression que la file d’à côté avance plus vite. Cette organisation de file d’attente est souvent  utilisée dans les grands magasins.</a:t>
            </a:r>
            <a:endParaRPr lang="fr-FR" sz="1000" dirty="0">
              <a:solidFill>
                <a:srgbClr val="202122"/>
              </a:solidFill>
              <a:cs typeface="Arial" panose="020B0604020202020204" pitchFamily="34" charset="0"/>
            </a:endParaRPr>
          </a:p>
          <a:p>
            <a:pPr>
              <a:lnSpc>
                <a:spcPct val="100000"/>
              </a:lnSpc>
              <a:spcBef>
                <a:spcPts val="400"/>
              </a:spcBef>
            </a:pPr>
            <a:r>
              <a:rPr lang="fr-FR" sz="1000" b="1" dirty="0">
                <a:effectLst/>
                <a:ea typeface="Times New Roman" panose="02020603050405020304" pitchFamily="18" charset="0"/>
                <a:cs typeface="Arial" panose="020B0604020202020204" pitchFamily="34" charset="0"/>
              </a:rPr>
              <a:t>3. Plusieurs files, autant de serveurs </a:t>
            </a:r>
            <a:r>
              <a:rPr lang="fr-FR" sz="1000" dirty="0">
                <a:effectLst/>
                <a:ea typeface="Times New Roman" panose="02020603050405020304" pitchFamily="18" charset="0"/>
                <a:cs typeface="Arial" panose="020B0604020202020204" pitchFamily="34" charset="0"/>
              </a:rPr>
              <a:t>: les clients se répartissent devant chacun des guichets ouverts selon le nombre de clients en attente</a:t>
            </a:r>
            <a:r>
              <a:rPr lang="fr-FR" sz="1000" b="0" i="0" dirty="0">
                <a:solidFill>
                  <a:srgbClr val="202122"/>
                </a:solidFill>
                <a:effectLst/>
                <a:cs typeface="Arial" panose="020B0604020202020204" pitchFamily="34" charset="0"/>
              </a:rPr>
              <a:t> (par exemple, aux caisses des supermarchés) ; ce système a l'inconvénient d’engendrer des frustrations lorsque certaines files sont plus rapides que d'autres, ou lorsqu'un guichet supplémentaire s'ouvre, permettant aux derniers de passer les premiers.</a:t>
            </a:r>
            <a:endParaRPr lang="fr-FR" sz="1000" dirty="0">
              <a:effectLst/>
              <a:ea typeface="Times New Roman" panose="02020603050405020304" pitchFamily="18" charset="0"/>
              <a:cs typeface="Arial" panose="020B0604020202020204" pitchFamily="34" charset="0"/>
            </a:endParaRPr>
          </a:p>
          <a:p>
            <a:pPr>
              <a:lnSpc>
                <a:spcPct val="100000"/>
              </a:lnSpc>
              <a:spcBef>
                <a:spcPts val="400"/>
              </a:spcBef>
            </a:pPr>
            <a:r>
              <a:rPr lang="fr-FR" sz="1000" b="1" dirty="0">
                <a:ea typeface="Times New Roman" panose="02020603050405020304" pitchFamily="18" charset="0"/>
                <a:cs typeface="Arial" panose="020B0604020202020204" pitchFamily="34" charset="0"/>
              </a:rPr>
              <a:t>4. Une seule file, plusieurs serveurs en séquence </a:t>
            </a:r>
            <a:r>
              <a:rPr lang="fr-FR" sz="1000" dirty="0">
                <a:ea typeface="Times New Roman" panose="02020603050405020304" pitchFamily="18" charset="0"/>
                <a:cs typeface="Arial" panose="020B0604020202020204" pitchFamily="34" charset="0"/>
              </a:rPr>
              <a:t>: le client passe successivement par plusieurs serveurs. Cette situation correspond à une chaîne de montage de produits ou à l’arrivée dans un aéroport. La capacité est déterminée par l'opération la plus lente. Des files d'attente peuvent se former devant chacun des serveurs.</a:t>
            </a:r>
          </a:p>
          <a:p>
            <a:pPr hangingPunct="0">
              <a:lnSpc>
                <a:spcPct val="100000"/>
              </a:lnSpc>
              <a:spcBef>
                <a:spcPts val="400"/>
              </a:spcBef>
            </a:pPr>
            <a:r>
              <a:rPr lang="fr-FR" sz="1000" dirty="0">
                <a:effectLst/>
                <a:ea typeface="Times New Roman" panose="02020603050405020304" pitchFamily="18" charset="0"/>
                <a:cs typeface="Arial" panose="020B0604020202020204" pitchFamily="34" charset="0"/>
              </a:rPr>
              <a:t>Naturellement, dans de nombreux cas, la structure du système de service peut être plus complexe et résulter d'une combinaison des structures de base qui viennent d'être décrites.</a:t>
            </a:r>
          </a:p>
          <a:p>
            <a:pPr hangingPunct="0">
              <a:lnSpc>
                <a:spcPct val="100000"/>
              </a:lnSpc>
              <a:spcBef>
                <a:spcPts val="400"/>
              </a:spcBef>
            </a:pPr>
            <a:r>
              <a:rPr lang="fr-FR" sz="1000" dirty="0">
                <a:effectLst/>
                <a:ea typeface="Times New Roman" panose="02020603050405020304" pitchFamily="18" charset="0"/>
                <a:cs typeface="Arial" panose="020B0604020202020204" pitchFamily="34" charset="0"/>
              </a:rPr>
              <a:t>Notons enfin qu'à la fin du service, le client peut sortir définitivement du système et ne sera plus jamais un client potentiel, ou bien, s'il est satisfait, il peut revenir pour demander un nouveau service.</a:t>
            </a:r>
          </a:p>
        </p:txBody>
      </p:sp>
      <p:sp>
        <p:nvSpPr>
          <p:cNvPr id="4" name="Espace réservé du numéro de diapositive 1">
            <a:extLst>
              <a:ext uri="{FF2B5EF4-FFF2-40B4-BE49-F238E27FC236}">
                <a16:creationId xmlns:a16="http://schemas.microsoft.com/office/drawing/2014/main" id="{CFB3AAA2-662C-4BFD-8D74-EFC799BDD60B}"/>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D25DC665-E8ED-45F2-901C-C8651784C6DB}" type="slidenum">
              <a:rPr lang="fr-FR" smtClean="0"/>
              <a:t>11</a:t>
            </a:fld>
            <a:endParaRPr lang="fr-FR" dirty="0"/>
          </a:p>
        </p:txBody>
      </p:sp>
    </p:spTree>
    <p:extLst>
      <p:ext uri="{BB962C8B-B14F-4D97-AF65-F5344CB8AC3E}">
        <p14:creationId xmlns:p14="http://schemas.microsoft.com/office/powerpoint/2010/main" val="22184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85824" y="4568825"/>
            <a:ext cx="4873625" cy="4421187"/>
          </a:xfrm>
        </p:spPr>
        <p:txBody>
          <a:bodyPr/>
          <a:lstStyle/>
          <a:p>
            <a:pPr>
              <a:lnSpc>
                <a:spcPct val="100000"/>
              </a:lnSpc>
            </a:pPr>
            <a:r>
              <a:rPr lang="fr-FR" sz="1000" b="1" dirty="0"/>
              <a:t>Le recueil des données</a:t>
            </a:r>
          </a:p>
          <a:p>
            <a:pPr>
              <a:lnSpc>
                <a:spcPct val="100000"/>
              </a:lnSpc>
            </a:pPr>
            <a:r>
              <a:rPr lang="fr-FR" sz="1000" dirty="0"/>
              <a:t>Avant tout calcul, il convient de recueillir les données sur le système étudié.</a:t>
            </a:r>
          </a:p>
          <a:p>
            <a:pPr marL="171450" indent="-171450">
              <a:lnSpc>
                <a:spcPct val="100000"/>
              </a:lnSpc>
              <a:buFontTx/>
              <a:buChar char="-"/>
            </a:pPr>
            <a:r>
              <a:rPr lang="fr-FR" sz="1000" b="1" dirty="0"/>
              <a:t>Comptage du nombre d’arrivées </a:t>
            </a:r>
            <a:r>
              <a:rPr lang="fr-FR" sz="1000" dirty="0"/>
              <a:t>de clients par unité de temps</a:t>
            </a:r>
            <a:br>
              <a:rPr lang="fr-FR" sz="1000" dirty="0"/>
            </a:br>
            <a:r>
              <a:rPr lang="fr-FR" sz="1000" dirty="0"/>
              <a:t>sur plusieurs périodes distinctes car il peut y avoir des variations « saisonnières », hebdomadaires et à l’intérieur d’une journée,</a:t>
            </a:r>
          </a:p>
          <a:p>
            <a:pPr marL="171450" indent="-171450">
              <a:lnSpc>
                <a:spcPct val="100000"/>
              </a:lnSpc>
              <a:buFontTx/>
              <a:buChar char="-"/>
            </a:pPr>
            <a:r>
              <a:rPr lang="fr-FR" sz="1000" b="1" dirty="0"/>
              <a:t>Estimation des temps de service </a:t>
            </a:r>
            <a:r>
              <a:rPr lang="fr-FR" sz="1000" dirty="0"/>
              <a:t>par chronométrage sur plusieurs serveurs ; les personnels de service peuvent avoir des cadences de travail différentes (personne chevronnées ou débutantes) sur une période donnée,</a:t>
            </a:r>
          </a:p>
          <a:p>
            <a:pPr>
              <a:lnSpc>
                <a:spcPct val="100000"/>
              </a:lnSpc>
            </a:pPr>
            <a:r>
              <a:rPr lang="fr-FR" sz="1000" dirty="0"/>
              <a:t>A partir de ces données, on peut calculer la </a:t>
            </a:r>
            <a:r>
              <a:rPr lang="fr-FR" sz="1000" b="1" dirty="0"/>
              <a:t>charge induite </a:t>
            </a:r>
            <a:r>
              <a:rPr lang="fr-FR" sz="1000" dirty="0"/>
              <a:t>sur le système de service sur une période données : nombre de clients x temps de service</a:t>
            </a:r>
            <a:br>
              <a:rPr lang="fr-FR" sz="1000" dirty="0"/>
            </a:br>
            <a:r>
              <a:rPr lang="fr-FR" sz="1000" dirty="0"/>
              <a:t>et le rapport charge / capacité que l’on nomme </a:t>
            </a:r>
            <a:r>
              <a:rPr lang="fr-FR" sz="1000" b="1" dirty="0"/>
              <a:t>intensité du trafic</a:t>
            </a:r>
            <a:r>
              <a:rPr lang="fr-FR" sz="1000" dirty="0"/>
              <a:t>.</a:t>
            </a:r>
          </a:p>
          <a:p>
            <a:pPr>
              <a:lnSpc>
                <a:spcPct val="100000"/>
              </a:lnSpc>
            </a:pPr>
            <a:r>
              <a:rPr lang="fr-FR" sz="1000" dirty="0"/>
              <a:t>On en déduit le nombre de serveurs qu’il convient de mettre en place pour absorber le trafic.</a:t>
            </a:r>
          </a:p>
          <a:p>
            <a:pPr>
              <a:lnSpc>
                <a:spcPct val="100000"/>
              </a:lnSpc>
            </a:pPr>
            <a:r>
              <a:rPr lang="fr-FR" sz="1000" dirty="0"/>
              <a:t>A la différence de l’industrie où les flux et les temps sont relativement stables, il n’en est pas de même pour un système de service car les arrivées comme les temps de service sont aléatoires.</a:t>
            </a:r>
          </a:p>
          <a:p>
            <a:pPr>
              <a:lnSpc>
                <a:spcPct val="100000"/>
              </a:lnSpc>
            </a:pPr>
            <a:r>
              <a:rPr lang="fr-FR" sz="1000" dirty="0"/>
              <a:t>Le trafic écoulé sur un serveur est le taux d’occupation (ou probabilité d’occupation) de ce serveur. Sur un ensemble de S serveurs, le trafic varie entre 0 et S.</a:t>
            </a:r>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12</a:t>
            </a:fld>
            <a:endParaRPr lang="fr-FR" dirty="0"/>
          </a:p>
        </p:txBody>
      </p:sp>
    </p:spTree>
    <p:extLst>
      <p:ext uri="{BB962C8B-B14F-4D97-AF65-F5344CB8AC3E}">
        <p14:creationId xmlns:p14="http://schemas.microsoft.com/office/powerpoint/2010/main" val="333525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08087" y="4469865"/>
            <a:ext cx="5029100" cy="4421187"/>
          </a:xfrm>
        </p:spPr>
        <p:txBody>
          <a:bodyPr/>
          <a:lstStyle/>
          <a:p>
            <a:pPr>
              <a:lnSpc>
                <a:spcPct val="100000"/>
              </a:lnSpc>
            </a:pPr>
            <a:r>
              <a:rPr lang="fr-FR" sz="1000" dirty="0"/>
              <a:t>L’intensité du trafic </a:t>
            </a:r>
            <a:r>
              <a:rPr lang="fr-FR" sz="1000" b="1" dirty="0">
                <a:latin typeface="Symbol" panose="05050102010706020507" pitchFamily="18" charset="2"/>
              </a:rPr>
              <a:t>r </a:t>
            </a:r>
            <a:r>
              <a:rPr lang="fr-FR" sz="1000" b="1" dirty="0">
                <a:cs typeface="Arial" panose="020B0604020202020204" pitchFamily="34" charset="0"/>
              </a:rPr>
              <a:t>=</a:t>
            </a:r>
            <a:r>
              <a:rPr lang="fr-FR" sz="1000" b="1" dirty="0">
                <a:latin typeface="Symbol" panose="05050102010706020507" pitchFamily="18" charset="2"/>
              </a:rPr>
              <a:t> l/m </a:t>
            </a:r>
            <a:r>
              <a:rPr lang="fr-FR" sz="1000" dirty="0"/>
              <a:t>représente le rapport charge / capacité moyen du système.</a:t>
            </a:r>
          </a:p>
          <a:p>
            <a:pPr>
              <a:lnSpc>
                <a:spcPct val="100000"/>
              </a:lnSpc>
            </a:pPr>
            <a:r>
              <a:rPr lang="fr-FR" sz="1000" dirty="0"/>
              <a:t>A partir de ces données (et sous les hypothèses restrictives déjà évoquées), la théorie statistique permet de calculer plusieurs grandeurs qui reflètent l’état du système grâce à des formules simples lorsqu’il n’y a qu’un seul serveur, plus complexes lorsqu’il y a plusieurs serveurs.</a:t>
            </a:r>
          </a:p>
          <a:p>
            <a:pPr>
              <a:lnSpc>
                <a:spcPct val="100000"/>
              </a:lnSpc>
            </a:pPr>
            <a:r>
              <a:rPr lang="fr-FR" sz="1000" b="1" dirty="0"/>
              <a:t>Les critères de performance</a:t>
            </a:r>
          </a:p>
          <a:p>
            <a:pPr>
              <a:lnSpc>
                <a:spcPct val="100000"/>
              </a:lnSpc>
            </a:pPr>
            <a:r>
              <a:rPr lang="fr-FR" sz="1000" b="1" dirty="0"/>
              <a:t>P0 : Probabilité que le système soit vide </a:t>
            </a:r>
            <a:r>
              <a:rPr lang="fr-FR" sz="1000" dirty="0"/>
              <a:t>: aucun client ni en attente ni en cours de service.</a:t>
            </a:r>
          </a:p>
          <a:p>
            <a:pPr>
              <a:lnSpc>
                <a:spcPct val="100000"/>
              </a:lnSpc>
            </a:pPr>
            <a:r>
              <a:rPr lang="fr-FR" sz="1000" b="1" dirty="0"/>
              <a:t>Ps : Probabilité qu’un client qui se présente doive attendre </a:t>
            </a:r>
            <a:r>
              <a:rPr lang="fr-FR" sz="1000" dirty="0"/>
              <a:t>: tous les serveurs sont occupés.</a:t>
            </a:r>
          </a:p>
          <a:p>
            <a:pPr>
              <a:lnSpc>
                <a:spcPct val="100000"/>
              </a:lnSpc>
            </a:pPr>
            <a:r>
              <a:rPr lang="fr-FR" sz="1000" b="1" dirty="0"/>
              <a:t>Ls : Nombre total de clients dans le système,</a:t>
            </a:r>
            <a:r>
              <a:rPr lang="fr-FR" sz="1000" dirty="0"/>
              <a:t> en attente ou en cours de service</a:t>
            </a:r>
          </a:p>
          <a:p>
            <a:pPr>
              <a:lnSpc>
                <a:spcPct val="100000"/>
              </a:lnSpc>
            </a:pPr>
            <a:r>
              <a:rPr lang="fr-FR" sz="1000" b="1" dirty="0"/>
              <a:t>Lw : Nombre moyen de clients en attente </a:t>
            </a:r>
            <a:r>
              <a:rPr lang="fr-FR" sz="1000" dirty="0"/>
              <a:t>ou longueur de la file d’attente</a:t>
            </a:r>
          </a:p>
          <a:p>
            <a:pPr>
              <a:lnSpc>
                <a:spcPct val="100000"/>
              </a:lnSpc>
            </a:pPr>
            <a:r>
              <a:rPr lang="fr-FR" sz="1000" b="1" dirty="0"/>
              <a:t>Nombre moyen de clients en cours de service </a:t>
            </a:r>
            <a:r>
              <a:rPr lang="fr-FR" sz="1000" dirty="0"/>
              <a:t>ou nombre de serveurs occupés</a:t>
            </a:r>
          </a:p>
          <a:p>
            <a:pPr>
              <a:lnSpc>
                <a:spcPct val="100000"/>
              </a:lnSpc>
            </a:pPr>
            <a:r>
              <a:rPr lang="fr-FR" sz="1000" b="1" dirty="0"/>
              <a:t>Temps moyen de séjour dans le système </a:t>
            </a:r>
            <a:r>
              <a:rPr lang="fr-FR" sz="1000" dirty="0"/>
              <a:t>: c’est l’intervalle de temps entre l’arrivée du client et sa sortie du système</a:t>
            </a:r>
          </a:p>
          <a:p>
            <a:pPr>
              <a:lnSpc>
                <a:spcPct val="100000"/>
              </a:lnSpc>
            </a:pPr>
            <a:r>
              <a:rPr lang="fr-FR" sz="1000" b="1" dirty="0"/>
              <a:t>Temps moyen d’attente </a:t>
            </a:r>
            <a:r>
              <a:rPr lang="fr-FR" sz="1000" dirty="0"/>
              <a:t>: temps entre l’arrivée du client et le début du service</a:t>
            </a:r>
          </a:p>
          <a:p>
            <a:pPr>
              <a:lnSpc>
                <a:spcPct val="100000"/>
              </a:lnSpc>
            </a:pPr>
            <a:endParaRPr lang="fr-FR" sz="1000" dirty="0"/>
          </a:p>
          <a:p>
            <a:pPr>
              <a:lnSpc>
                <a:spcPct val="100000"/>
              </a:lnSpc>
            </a:pPr>
            <a:endParaRPr lang="fr-FR" sz="1000" dirty="0"/>
          </a:p>
          <a:p>
            <a:pPr>
              <a:lnSpc>
                <a:spcPct val="100000"/>
              </a:lnSpc>
            </a:pPr>
            <a:endParaRPr lang="fr-FR" sz="1000" dirty="0"/>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13</a:t>
            </a:fld>
            <a:endParaRPr lang="fr-FR"/>
          </a:p>
        </p:txBody>
      </p:sp>
    </p:spTree>
    <p:extLst>
      <p:ext uri="{BB962C8B-B14F-4D97-AF65-F5344CB8AC3E}">
        <p14:creationId xmlns:p14="http://schemas.microsoft.com/office/powerpoint/2010/main" val="265466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658342" y="4384650"/>
            <a:ext cx="5400600" cy="5256584"/>
          </a:xfrm>
        </p:spPr>
        <p:txBody>
          <a:bodyPr/>
          <a:lstStyle/>
          <a:p>
            <a:pPr algn="just" hangingPunct="0">
              <a:lnSpc>
                <a:spcPct val="100000"/>
              </a:lnSpc>
              <a:spcBef>
                <a:spcPts val="300"/>
              </a:spcBef>
            </a:pPr>
            <a:r>
              <a:rPr lang="fr-FR" sz="1000" dirty="0">
                <a:effectLst/>
                <a:ea typeface="Times New Roman" panose="02020603050405020304" pitchFamily="18" charset="0"/>
                <a:cs typeface="Arial" panose="020B0604020202020204" pitchFamily="34" charset="0"/>
              </a:rPr>
              <a:t>On peut décrire la </a:t>
            </a:r>
            <a:r>
              <a:rPr lang="fr-FR" sz="1000" b="1" dirty="0">
                <a:effectLst/>
                <a:ea typeface="Times New Roman" panose="02020603050405020304" pitchFamily="18" charset="0"/>
                <a:cs typeface="Arial" panose="020B0604020202020204" pitchFamily="34" charset="0"/>
              </a:rPr>
              <a:t>loi d'arrivée </a:t>
            </a:r>
            <a:r>
              <a:rPr lang="fr-FR" sz="1000" dirty="0">
                <a:effectLst/>
                <a:ea typeface="Times New Roman" panose="02020603050405020304" pitchFamily="18" charset="0"/>
                <a:cs typeface="Arial" panose="020B0604020202020204" pitchFamily="34" charset="0"/>
              </a:rPr>
              <a:t>de deux façons, soit par l'intervalle de temps séparant deux arrivées successives, soit par le nombre d'arrivées par intervalle de temps. Lorsque les arrivées se produisent de manière parfaitement aléatoire, </a:t>
            </a:r>
          </a:p>
          <a:p>
            <a:pPr algn="just" hangingPunct="0">
              <a:lnSpc>
                <a:spcPct val="100000"/>
              </a:lnSpc>
              <a:spcBef>
                <a:spcPts val="300"/>
              </a:spcBef>
            </a:pPr>
            <a:r>
              <a:rPr lang="fr-FR" sz="1000" dirty="0">
                <a:effectLst/>
                <a:ea typeface="Times New Roman" panose="02020603050405020304" pitchFamily="18" charset="0"/>
                <a:cs typeface="Arial" panose="020B0604020202020204" pitchFamily="34" charset="0"/>
              </a:rPr>
              <a:t>- la loi exponentielle décrit l'intervalle de temps séparant deux arrivées,</a:t>
            </a:r>
          </a:p>
          <a:p>
            <a:pPr algn="just" hangingPunct="0">
              <a:lnSpc>
                <a:spcPct val="100000"/>
              </a:lnSpc>
              <a:spcBef>
                <a:spcPts val="300"/>
              </a:spcBef>
            </a:pPr>
            <a:r>
              <a:rPr lang="fr-FR" sz="1000" dirty="0">
                <a:effectLst/>
                <a:ea typeface="Times New Roman" panose="02020603050405020304" pitchFamily="18" charset="0"/>
                <a:cs typeface="Arial" panose="020B0604020202020204" pitchFamily="34" charset="0"/>
              </a:rPr>
              <a:t>- la loi de Poisson décrit le nombre d'arrivées par unité de temps </a:t>
            </a:r>
          </a:p>
          <a:p>
            <a:pPr algn="just" hangingPunct="0">
              <a:lnSpc>
                <a:spcPct val="100000"/>
              </a:lnSpc>
              <a:spcBef>
                <a:spcPts val="300"/>
              </a:spcBef>
            </a:pPr>
            <a:r>
              <a:rPr lang="fr-FR" sz="1000" dirty="0">
                <a:effectLst/>
                <a:ea typeface="Times New Roman" panose="02020603050405020304" pitchFamily="18" charset="0"/>
                <a:cs typeface="Arial" panose="020B0604020202020204" pitchFamily="34" charset="0"/>
              </a:rPr>
              <a:t>La </a:t>
            </a:r>
            <a:r>
              <a:rPr lang="fr-FR" sz="1000" b="1" dirty="0">
                <a:effectLst/>
                <a:ea typeface="Times New Roman" panose="02020603050405020304" pitchFamily="18" charset="0"/>
                <a:cs typeface="Arial" panose="020B0604020202020204" pitchFamily="34" charset="0"/>
              </a:rPr>
              <a:t>loi exponentielle </a:t>
            </a:r>
            <a:r>
              <a:rPr lang="fr-FR" sz="1000" dirty="0">
                <a:effectLst/>
                <a:ea typeface="Times New Roman" panose="02020603050405020304" pitchFamily="18" charset="0"/>
                <a:cs typeface="Arial" panose="020B0604020202020204" pitchFamily="34" charset="0"/>
              </a:rPr>
              <a:t>a pour formule </a:t>
            </a:r>
            <a:r>
              <a:rPr lang="fr-FR" sz="1000" i="1" dirty="0">
                <a:effectLst/>
                <a:ea typeface="Times New Roman" panose="02020603050405020304" pitchFamily="18" charset="0"/>
                <a:cs typeface="Arial" panose="020B0604020202020204" pitchFamily="34" charset="0"/>
              </a:rPr>
              <a:t>f(t)</a:t>
            </a:r>
            <a:r>
              <a:rPr lang="fr-FR" sz="1000" dirty="0">
                <a:effectLst/>
                <a:ea typeface="Times New Roman" panose="02020603050405020304" pitchFamily="18" charset="0"/>
                <a:cs typeface="Arial" panose="020B0604020202020204" pitchFamily="34" charset="0"/>
              </a:rPr>
              <a:t> = </a:t>
            </a:r>
            <a:r>
              <a:rPr lang="fr-FR" sz="1000" dirty="0">
                <a:effectLst/>
                <a:latin typeface="Symbol" panose="05050102010706020507" pitchFamily="18" charset="2"/>
                <a:ea typeface="Times New Roman" panose="02020603050405020304" pitchFamily="18" charset="0"/>
                <a:cs typeface="Arial" panose="020B0604020202020204" pitchFamily="34" charset="0"/>
              </a:rPr>
              <a:t>l </a:t>
            </a:r>
            <a:r>
              <a:rPr lang="fr-FR" sz="1100" i="1" dirty="0">
                <a:effectLst/>
                <a:ea typeface="Times New Roman" panose="02020603050405020304" pitchFamily="18" charset="0"/>
                <a:cs typeface="Arial" panose="020B0604020202020204" pitchFamily="34" charset="0"/>
              </a:rPr>
              <a:t>e</a:t>
            </a:r>
            <a:r>
              <a:rPr lang="fr-FR" sz="1100" baseline="30000" dirty="0">
                <a:effectLst/>
                <a:ea typeface="Times New Roman" panose="02020603050405020304" pitchFamily="18" charset="0"/>
                <a:cs typeface="Arial" panose="020B0604020202020204" pitchFamily="34" charset="0"/>
              </a:rPr>
              <a:t>-</a:t>
            </a:r>
            <a:r>
              <a:rPr lang="fr-FR" sz="1100" baseline="30000" dirty="0" err="1">
                <a:effectLst/>
                <a:latin typeface="Symbol" panose="05050102010706020507" pitchFamily="18" charset="2"/>
                <a:ea typeface="Times New Roman" panose="02020603050405020304" pitchFamily="18" charset="0"/>
                <a:cs typeface="Arial" panose="020B0604020202020204" pitchFamily="34" charset="0"/>
              </a:rPr>
              <a:t>l</a:t>
            </a:r>
            <a:r>
              <a:rPr lang="fr-FR" sz="1100" i="1" baseline="30000" dirty="0" err="1">
                <a:effectLst/>
                <a:ea typeface="Times New Roman" panose="02020603050405020304" pitchFamily="18" charset="0"/>
                <a:cs typeface="Arial" panose="020B0604020202020204" pitchFamily="34" charset="0"/>
              </a:rPr>
              <a:t>t</a:t>
            </a:r>
            <a:r>
              <a:rPr lang="fr-FR" sz="1000" dirty="0">
                <a:effectLst/>
                <a:ea typeface="Times New Roman" panose="02020603050405020304" pitchFamily="18" charset="0"/>
                <a:cs typeface="Arial" panose="020B0604020202020204" pitchFamily="34" charset="0"/>
              </a:rPr>
              <a:t> où 1/</a:t>
            </a:r>
            <a:r>
              <a:rPr lang="fr-FR" sz="1000" dirty="0">
                <a:effectLst/>
                <a:latin typeface="Symbol" panose="05050102010706020507" pitchFamily="18" charset="2"/>
                <a:ea typeface="Times New Roman" panose="02020603050405020304" pitchFamily="18" charset="0"/>
                <a:cs typeface="Arial" panose="020B0604020202020204" pitchFamily="34" charset="0"/>
              </a:rPr>
              <a:t>l</a:t>
            </a:r>
            <a:r>
              <a:rPr lang="fr-FR" sz="1000" dirty="0">
                <a:effectLst/>
                <a:ea typeface="Times New Roman" panose="02020603050405020304" pitchFamily="18" charset="0"/>
                <a:cs typeface="Arial" panose="020B0604020202020204" pitchFamily="34" charset="0"/>
              </a:rPr>
              <a:t> est la moyenne. </a:t>
            </a:r>
            <a:r>
              <a:rPr lang="fr-FR" sz="1000" i="1" dirty="0">
                <a:effectLst/>
                <a:ea typeface="Times New Roman" panose="02020603050405020304" pitchFamily="18" charset="0"/>
                <a:cs typeface="Arial" panose="020B0604020202020204" pitchFamily="34" charset="0"/>
              </a:rPr>
              <a:t>f(t)</a:t>
            </a:r>
            <a:r>
              <a:rPr lang="fr-FR" sz="1000" dirty="0">
                <a:effectLst/>
                <a:ea typeface="Times New Roman" panose="02020603050405020304" pitchFamily="18" charset="0"/>
                <a:cs typeface="Arial" panose="020B0604020202020204" pitchFamily="34" charset="0"/>
              </a:rPr>
              <a:t> indique la probabilité que la prochaine arrivée se produise dans </a:t>
            </a:r>
            <a:r>
              <a:rPr lang="fr-FR" sz="1000" i="1" dirty="0">
                <a:effectLst/>
                <a:ea typeface="Times New Roman" panose="02020603050405020304" pitchFamily="18" charset="0"/>
                <a:cs typeface="Arial" panose="020B0604020202020204" pitchFamily="34" charset="0"/>
              </a:rPr>
              <a:t>t</a:t>
            </a:r>
            <a:r>
              <a:rPr lang="fr-FR" sz="1000" dirty="0">
                <a:effectLst/>
                <a:ea typeface="Times New Roman" panose="02020603050405020304" pitchFamily="18" charset="0"/>
                <a:cs typeface="Arial" panose="020B0604020202020204" pitchFamily="34" charset="0"/>
              </a:rPr>
              <a:t> intervalles de temps ou plus. La variance de la loi exponentielle est égale à 1/</a:t>
            </a:r>
            <a:r>
              <a:rPr lang="fr-FR" sz="1000" dirty="0">
                <a:effectLst/>
                <a:latin typeface="Symbol" panose="05050102010706020507" pitchFamily="18" charset="2"/>
                <a:ea typeface="Times New Roman" panose="02020603050405020304" pitchFamily="18" charset="0"/>
                <a:cs typeface="Arial" panose="020B0604020202020204" pitchFamily="34" charset="0"/>
              </a:rPr>
              <a:t>l</a:t>
            </a:r>
            <a:r>
              <a:rPr lang="fr-FR" sz="1000" dirty="0">
                <a:effectLst/>
                <a:ea typeface="Times New Roman" panose="02020603050405020304" pitchFamily="18" charset="0"/>
                <a:cs typeface="Arial" panose="020B0604020202020204" pitchFamily="34" charset="0"/>
              </a:rPr>
              <a:t>².</a:t>
            </a:r>
          </a:p>
          <a:p>
            <a:pPr algn="l">
              <a:lnSpc>
                <a:spcPct val="100000"/>
              </a:lnSpc>
            </a:pPr>
            <a:r>
              <a:rPr lang="fr-FR" sz="1000" b="0" i="0" dirty="0">
                <a:solidFill>
                  <a:srgbClr val="202122"/>
                </a:solidFill>
                <a:effectLst/>
              </a:rPr>
              <a:t>La </a:t>
            </a:r>
            <a:r>
              <a:rPr lang="fr-FR" sz="1000" b="1" i="0" dirty="0">
                <a:solidFill>
                  <a:srgbClr val="202122"/>
                </a:solidFill>
                <a:effectLst/>
              </a:rPr>
              <a:t>loi de Poisson </a:t>
            </a:r>
            <a:r>
              <a:rPr lang="fr-FR" sz="1000" b="0" i="0" dirty="0">
                <a:solidFill>
                  <a:srgbClr val="202122"/>
                </a:solidFill>
                <a:effectLst/>
              </a:rPr>
              <a:t>est une loi de probabilité discrète qui décrit le comportement du nombre d'événements se produisant dans un intervalle de temps fixé, si ces événements se produisent avec une fréquence moyenne ou espérance connue, et indépendamment du temps écoulé depuis l'événement précédent.</a:t>
            </a:r>
          </a:p>
          <a:p>
            <a:pPr algn="l">
              <a:lnSpc>
                <a:spcPct val="100000"/>
              </a:lnSpc>
            </a:pPr>
            <a:r>
              <a:rPr lang="fr-FR" sz="1000" b="0" i="0" dirty="0">
                <a:solidFill>
                  <a:srgbClr val="202122"/>
                </a:solidFill>
                <a:effectLst/>
              </a:rPr>
              <a:t>Si le nombre moyen d'occurrences dans un intervalle de temps fixé est </a:t>
            </a:r>
            <a:r>
              <a:rPr lang="fr-FR" sz="1000" b="0" i="0" dirty="0">
                <a:solidFill>
                  <a:srgbClr val="202122"/>
                </a:solidFill>
                <a:effectLst/>
                <a:latin typeface="Nimbus Roman No9 L"/>
              </a:rPr>
              <a:t>λ</a:t>
            </a:r>
            <a:r>
              <a:rPr lang="fr-FR" sz="1000" b="0" i="0" dirty="0">
                <a:solidFill>
                  <a:srgbClr val="202122"/>
                </a:solidFill>
                <a:effectLst/>
              </a:rPr>
              <a:t>, alors la probabilité qu'il existe exactement </a:t>
            </a:r>
            <a:r>
              <a:rPr lang="fr-FR" sz="1000" b="0" i="1" dirty="0">
                <a:solidFill>
                  <a:srgbClr val="202122"/>
                </a:solidFill>
                <a:effectLst/>
                <a:latin typeface="Nimbus Roman No9 L"/>
              </a:rPr>
              <a:t>k</a:t>
            </a:r>
            <a:r>
              <a:rPr lang="fr-FR" sz="1000" b="0" i="0" dirty="0">
                <a:solidFill>
                  <a:srgbClr val="202122"/>
                </a:solidFill>
                <a:effectLst/>
              </a:rPr>
              <a:t> occurrences (</a:t>
            </a:r>
            <a:r>
              <a:rPr lang="fr-FR" sz="1000" b="0" i="1" dirty="0">
                <a:solidFill>
                  <a:srgbClr val="202122"/>
                </a:solidFill>
                <a:effectLst/>
                <a:latin typeface="Nimbus Roman No9 L"/>
              </a:rPr>
              <a:t>k</a:t>
            </a:r>
            <a:r>
              <a:rPr lang="fr-FR" sz="1000" b="0" i="0" dirty="0">
                <a:solidFill>
                  <a:srgbClr val="202122"/>
                </a:solidFill>
                <a:effectLst/>
              </a:rPr>
              <a:t> étant un entier naturel , </a:t>
            </a:r>
            <a:r>
              <a:rPr lang="fr-FR" sz="1000" b="0" i="1" dirty="0">
                <a:solidFill>
                  <a:srgbClr val="202122"/>
                </a:solidFill>
                <a:effectLst/>
                <a:latin typeface="Nimbus Roman No9 L"/>
              </a:rPr>
              <a:t>k</a:t>
            </a:r>
            <a:r>
              <a:rPr lang="fr-FR" sz="1000" b="0" i="0" dirty="0">
                <a:solidFill>
                  <a:srgbClr val="202122"/>
                </a:solidFill>
                <a:effectLst/>
                <a:latin typeface="Nimbus Roman No9 L"/>
              </a:rPr>
              <a:t> = 0, 1, 2…</a:t>
            </a:r>
            <a:r>
              <a:rPr lang="fr-FR" sz="1000" b="0" i="0" dirty="0">
                <a:solidFill>
                  <a:srgbClr val="202122"/>
                </a:solidFill>
                <a:effectLst/>
              </a:rPr>
              <a:t>) est</a:t>
            </a:r>
          </a:p>
          <a:p>
            <a:pPr algn="l">
              <a:lnSpc>
                <a:spcPct val="100000"/>
              </a:lnSpc>
            </a:pPr>
            <a:endParaRPr lang="fr-FR" sz="1000" b="0" i="0" dirty="0">
              <a:solidFill>
                <a:srgbClr val="202122"/>
              </a:solidFill>
              <a:effectLst/>
            </a:endParaRPr>
          </a:p>
          <a:p>
            <a:pPr algn="l">
              <a:lnSpc>
                <a:spcPct val="100000"/>
              </a:lnSpc>
            </a:pPr>
            <a:endParaRPr lang="fr-FR" sz="1000" b="0" i="0" dirty="0">
              <a:solidFill>
                <a:srgbClr val="202122"/>
              </a:solidFill>
              <a:effectLst/>
            </a:endParaRPr>
          </a:p>
          <a:p>
            <a:pPr algn="l">
              <a:lnSpc>
                <a:spcPct val="100000"/>
              </a:lnSpc>
              <a:spcBef>
                <a:spcPts val="0"/>
              </a:spcBef>
            </a:pPr>
            <a:r>
              <a:rPr lang="fr-FR" sz="1000" b="1" i="0" u="none" strike="noStrike" dirty="0">
                <a:solidFill>
                  <a:srgbClr val="0B0080"/>
                </a:solidFill>
                <a:effectLst/>
                <a:latin typeface="Nimbus Roman No9 L"/>
              </a:rPr>
              <a:t>e</a:t>
            </a:r>
            <a:r>
              <a:rPr lang="fr-FR" sz="1000" b="0" i="0" dirty="0">
                <a:solidFill>
                  <a:srgbClr val="202122"/>
                </a:solidFill>
                <a:effectLst/>
              </a:rPr>
              <a:t> est la base de </a:t>
            </a:r>
            <a:r>
              <a:rPr lang="fr-FR" sz="1000" b="0" i="0" dirty="0">
                <a:effectLst/>
              </a:rPr>
              <a:t>l’</a:t>
            </a:r>
            <a:r>
              <a:rPr lang="fr-FR" sz="1000" b="0" i="0" u="none" strike="noStrike" dirty="0">
                <a:effectLst/>
              </a:rPr>
              <a:t>exponentielle</a:t>
            </a:r>
            <a:r>
              <a:rPr lang="fr-FR" sz="1000" b="0" i="0" dirty="0">
                <a:solidFill>
                  <a:srgbClr val="202122"/>
                </a:solidFill>
                <a:effectLst/>
              </a:rPr>
              <a:t> (</a:t>
            </a:r>
            <a:r>
              <a:rPr lang="fr-FR" sz="1000" b="0" i="0" dirty="0">
                <a:solidFill>
                  <a:srgbClr val="202122"/>
                </a:solidFill>
                <a:effectLst/>
                <a:latin typeface="Nimbus Roman No9 L"/>
              </a:rPr>
              <a:t>e ≈ 2,718...</a:t>
            </a:r>
            <a:r>
              <a:rPr lang="fr-FR" sz="1000" b="0" i="0" dirty="0">
                <a:solidFill>
                  <a:srgbClr val="202122"/>
                </a:solidFill>
                <a:effectLst/>
              </a:rPr>
              <a:t>) ;</a:t>
            </a:r>
          </a:p>
          <a:p>
            <a:pPr algn="l">
              <a:lnSpc>
                <a:spcPct val="100000"/>
              </a:lnSpc>
              <a:spcBef>
                <a:spcPts val="0"/>
              </a:spcBef>
            </a:pPr>
            <a:r>
              <a:rPr lang="fr-FR" sz="1000" b="1" i="1" dirty="0">
                <a:solidFill>
                  <a:srgbClr val="202122"/>
                </a:solidFill>
                <a:effectLst/>
                <a:latin typeface="Nimbus Roman No9 L"/>
              </a:rPr>
              <a:t>k</a:t>
            </a:r>
            <a:r>
              <a:rPr lang="fr-FR" sz="1000" b="1" i="0" dirty="0">
                <a:solidFill>
                  <a:srgbClr val="202122"/>
                </a:solidFill>
                <a:effectLst/>
                <a:latin typeface="Nimbus Roman No9 L"/>
              </a:rPr>
              <a:t>!</a:t>
            </a:r>
            <a:r>
              <a:rPr lang="fr-FR" sz="1000" b="1" i="0" dirty="0">
                <a:solidFill>
                  <a:srgbClr val="202122"/>
                </a:solidFill>
                <a:effectLst/>
              </a:rPr>
              <a:t> </a:t>
            </a:r>
            <a:r>
              <a:rPr lang="fr-FR" sz="1000" b="0" i="0" dirty="0">
                <a:solidFill>
                  <a:srgbClr val="202122"/>
                </a:solidFill>
                <a:effectLst/>
              </a:rPr>
              <a:t>est la factorielle de </a:t>
            </a:r>
            <a:r>
              <a:rPr lang="fr-FR" sz="1000" b="0" i="1" dirty="0">
                <a:solidFill>
                  <a:srgbClr val="202122"/>
                </a:solidFill>
                <a:effectLst/>
                <a:latin typeface="Nimbus Roman No9 L"/>
              </a:rPr>
              <a:t>k</a:t>
            </a:r>
            <a:r>
              <a:rPr lang="fr-FR" sz="1000" b="0" i="0" dirty="0">
                <a:solidFill>
                  <a:srgbClr val="202122"/>
                </a:solidFill>
                <a:effectLst/>
              </a:rPr>
              <a:t> ;</a:t>
            </a:r>
          </a:p>
          <a:p>
            <a:pPr algn="l">
              <a:lnSpc>
                <a:spcPct val="100000"/>
              </a:lnSpc>
              <a:spcBef>
                <a:spcPts val="0"/>
              </a:spcBef>
            </a:pPr>
            <a:r>
              <a:rPr lang="fr-FR" sz="1000" b="1" i="0" dirty="0">
                <a:solidFill>
                  <a:srgbClr val="202122"/>
                </a:solidFill>
                <a:effectLst/>
                <a:latin typeface="Nimbus Roman No9 L"/>
              </a:rPr>
              <a:t>λ</a:t>
            </a:r>
            <a:r>
              <a:rPr lang="fr-FR" sz="1000" b="0" i="0" dirty="0">
                <a:solidFill>
                  <a:srgbClr val="202122"/>
                </a:solidFill>
                <a:effectLst/>
              </a:rPr>
              <a:t> est un nombre réel strictement positif.</a:t>
            </a:r>
          </a:p>
          <a:p>
            <a:pPr algn="l">
              <a:lnSpc>
                <a:spcPct val="100000"/>
              </a:lnSpc>
            </a:pPr>
            <a:r>
              <a:rPr lang="fr-FR" sz="1000" b="0" i="0" dirty="0">
                <a:solidFill>
                  <a:srgbClr val="202122"/>
                </a:solidFill>
                <a:effectLst/>
              </a:rPr>
              <a:t>Par exemple, si un certain type d'événements se produit en moyenne 4 fois par minute, pour étudier le nombre d'événements se produisant dans un laps de temps de 10 minutes, on choisit comme modèle une loi de Poisson de paramètre </a:t>
            </a:r>
            <a:r>
              <a:rPr lang="fr-FR" sz="1000" b="0" i="0" dirty="0">
                <a:solidFill>
                  <a:srgbClr val="202122"/>
                </a:solidFill>
                <a:effectLst/>
                <a:latin typeface="Nimbus Roman No9 L"/>
              </a:rPr>
              <a:t>λ = 10×4 = 40</a:t>
            </a:r>
            <a:r>
              <a:rPr lang="fr-FR" sz="1000" b="0" i="0" dirty="0">
                <a:solidFill>
                  <a:srgbClr val="202122"/>
                </a:solidFill>
                <a:effectLst/>
              </a:rPr>
              <a:t>.</a:t>
            </a:r>
          </a:p>
          <a:p>
            <a:pPr algn="l">
              <a:lnSpc>
                <a:spcPct val="100000"/>
              </a:lnSpc>
              <a:spcBef>
                <a:spcPts val="0"/>
              </a:spcBef>
            </a:pPr>
            <a:endParaRPr lang="fr-FR" sz="1000" b="0" i="0" dirty="0">
              <a:solidFill>
                <a:srgbClr val="202122"/>
              </a:solidFill>
              <a:effectLst/>
            </a:endParaRPr>
          </a:p>
          <a:p>
            <a:pPr algn="l">
              <a:lnSpc>
                <a:spcPct val="100000"/>
              </a:lnSpc>
              <a:spcBef>
                <a:spcPts val="300"/>
              </a:spcBef>
              <a:buFont typeface="Arial" panose="020B0604020202020204" pitchFamily="34" charset="0"/>
              <a:buChar char="•"/>
            </a:pPr>
            <a:r>
              <a:rPr lang="fr-FR" sz="1000" b="0" i="0" dirty="0">
                <a:solidFill>
                  <a:srgbClr val="202122"/>
                </a:solidFill>
                <a:effectLst/>
                <a:latin typeface="Arial" panose="020B0604020202020204" pitchFamily="34" charset="0"/>
              </a:rPr>
              <a:t> L</a:t>
            </a:r>
            <a:r>
              <a:rPr lang="fr-FR" sz="1000" b="0" i="0" dirty="0">
                <a:solidFill>
                  <a:srgbClr val="202122"/>
                </a:solidFill>
                <a:effectLst/>
                <a:latin typeface="Arial" panose="020B0604020202020204" pitchFamily="34" charset="0"/>
                <a:hlinkClick r:id="rId3" tooltip="Espérance mathématique"/>
              </a:rPr>
              <a:t>’</a:t>
            </a:r>
            <a:r>
              <a:rPr lang="fr-FR" sz="1000" b="0" i="0" dirty="0">
                <a:solidFill>
                  <a:srgbClr val="202122"/>
                </a:solidFill>
                <a:effectLst/>
                <a:latin typeface="Arial" panose="020B0604020202020204" pitchFamily="34" charset="0"/>
              </a:rPr>
              <a:t>espérance d'une loi de Poisson est </a:t>
            </a:r>
            <a:r>
              <a:rPr lang="fr-FR" sz="1000" b="0" i="0" dirty="0">
                <a:solidFill>
                  <a:srgbClr val="202122"/>
                </a:solidFill>
                <a:effectLst/>
                <a:latin typeface="Nimbus Roman No9 L"/>
              </a:rPr>
              <a:t>λ</a:t>
            </a:r>
            <a:r>
              <a:rPr lang="fr-FR" sz="1000" b="0" i="0" dirty="0">
                <a:solidFill>
                  <a:srgbClr val="202122"/>
                </a:solidFill>
                <a:effectLst/>
                <a:latin typeface="Arial" panose="020B0604020202020204" pitchFamily="34" charset="0"/>
              </a:rPr>
              <a:t>.</a:t>
            </a:r>
          </a:p>
          <a:p>
            <a:pPr algn="l">
              <a:lnSpc>
                <a:spcPct val="100000"/>
              </a:lnSpc>
              <a:spcBef>
                <a:spcPts val="300"/>
              </a:spcBef>
              <a:buFont typeface="Arial" panose="020B0604020202020204" pitchFamily="34" charset="0"/>
              <a:buChar char="•"/>
            </a:pPr>
            <a:r>
              <a:rPr lang="fr-FR" sz="1000" b="0" i="0" dirty="0">
                <a:solidFill>
                  <a:srgbClr val="202122"/>
                </a:solidFill>
                <a:effectLst/>
                <a:latin typeface="Arial" panose="020B0604020202020204" pitchFamily="34" charset="0"/>
              </a:rPr>
              <a:t> La variance d'une loi de Poisson est également </a:t>
            </a:r>
            <a:r>
              <a:rPr lang="fr-FR" sz="1000" b="0" i="0" dirty="0">
                <a:solidFill>
                  <a:srgbClr val="202122"/>
                </a:solidFill>
                <a:effectLst/>
                <a:latin typeface="Nimbus Roman No9 L"/>
              </a:rPr>
              <a:t>λ</a:t>
            </a:r>
            <a:r>
              <a:rPr lang="fr-FR" sz="1000" b="0" i="0" dirty="0">
                <a:solidFill>
                  <a:srgbClr val="202122"/>
                </a:solidFill>
                <a:effectLst/>
                <a:latin typeface="Arial" panose="020B0604020202020204" pitchFamily="34" charset="0"/>
              </a:rPr>
              <a:t>.</a:t>
            </a:r>
          </a:p>
          <a:p>
            <a:pPr algn="l">
              <a:lnSpc>
                <a:spcPct val="100000"/>
              </a:lnSpc>
              <a:spcBef>
                <a:spcPts val="300"/>
              </a:spcBef>
              <a:buFont typeface="Arial" panose="020B0604020202020204" pitchFamily="34" charset="0"/>
              <a:buChar char="•"/>
            </a:pPr>
            <a:r>
              <a:rPr lang="fr-FR" sz="1000" b="0" i="0" dirty="0">
                <a:solidFill>
                  <a:srgbClr val="202122"/>
                </a:solidFill>
                <a:effectLst/>
                <a:latin typeface="Arial" panose="020B0604020202020204" pitchFamily="34" charset="0"/>
              </a:rPr>
              <a:t> Son écart type est donc </a:t>
            </a:r>
            <a:r>
              <a:rPr lang="fr-FR" sz="1000" b="0" i="0" dirty="0">
                <a:solidFill>
                  <a:srgbClr val="202122"/>
                </a:solidFill>
                <a:effectLst/>
                <a:latin typeface="Nimbus Roman No9 L"/>
              </a:rPr>
              <a:t>√λ</a:t>
            </a:r>
            <a:r>
              <a:rPr lang="fr-FR" sz="1000" b="0" i="0" dirty="0">
                <a:solidFill>
                  <a:srgbClr val="202122"/>
                </a:solidFill>
                <a:effectLst/>
                <a:latin typeface="Arial" panose="020B0604020202020204" pitchFamily="34" charset="0"/>
              </a:rPr>
              <a:t>.</a:t>
            </a:r>
          </a:p>
          <a:p>
            <a:pPr>
              <a:lnSpc>
                <a:spcPct val="100000"/>
              </a:lnSpc>
            </a:pPr>
            <a:r>
              <a:rPr lang="fr-FR" sz="1000" dirty="0"/>
              <a:t>Nota : Excel offre une fonction pour calculer la loi de Poisson :</a:t>
            </a:r>
          </a:p>
          <a:p>
            <a:pPr>
              <a:lnSpc>
                <a:spcPct val="100000"/>
              </a:lnSpc>
            </a:pPr>
            <a:r>
              <a:rPr lang="fr-FR" sz="1000" dirty="0"/>
              <a:t>=LOI.POISSON(</a:t>
            </a:r>
            <a:r>
              <a:rPr lang="fr-FR" sz="1000" dirty="0" err="1"/>
              <a:t>k;</a:t>
            </a:r>
            <a:r>
              <a:rPr lang="fr-FR" sz="1000" dirty="0" err="1">
                <a:latin typeface="Symbol" panose="05050102010706020507" pitchFamily="18" charset="2"/>
              </a:rPr>
              <a:t>l</a:t>
            </a:r>
            <a:r>
              <a:rPr lang="fr-FR" sz="1000" dirty="0" err="1"/>
              <a:t>;cumulative</a:t>
            </a:r>
            <a:r>
              <a:rPr lang="fr-FR" sz="1000" dirty="0"/>
              <a:t>)</a:t>
            </a:r>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14</a:t>
            </a:fld>
            <a:endParaRPr lang="fr-FR"/>
          </a:p>
        </p:txBody>
      </p:sp>
      <p:pic>
        <p:nvPicPr>
          <p:cNvPr id="5" name="Image 4">
            <a:extLst>
              <a:ext uri="{FF2B5EF4-FFF2-40B4-BE49-F238E27FC236}">
                <a16:creationId xmlns:a16="http://schemas.microsoft.com/office/drawing/2014/main" id="{1C91758B-2003-45C3-9699-2E4CFF9FFF31}"/>
              </a:ext>
            </a:extLst>
          </p:cNvPr>
          <p:cNvPicPr>
            <a:picLocks noChangeAspect="1"/>
          </p:cNvPicPr>
          <p:nvPr/>
        </p:nvPicPr>
        <p:blipFill>
          <a:blip r:embed="rId4"/>
          <a:stretch>
            <a:fillRect/>
          </a:stretch>
        </p:blipFill>
        <p:spPr>
          <a:xfrm>
            <a:off x="2242517" y="6760914"/>
            <a:ext cx="1008112" cy="562376"/>
          </a:xfrm>
          <a:prstGeom prst="rect">
            <a:avLst/>
          </a:prstGeom>
        </p:spPr>
      </p:pic>
    </p:spTree>
    <p:extLst>
      <p:ext uri="{BB962C8B-B14F-4D97-AF65-F5344CB8AC3E}">
        <p14:creationId xmlns:p14="http://schemas.microsoft.com/office/powerpoint/2010/main" val="1213036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85824" y="4384650"/>
            <a:ext cx="4873625" cy="5112568"/>
          </a:xfrm>
        </p:spPr>
        <p:txBody>
          <a:bodyPr/>
          <a:lstStyle/>
          <a:p>
            <a:pPr>
              <a:lnSpc>
                <a:spcPct val="100000"/>
              </a:lnSpc>
            </a:pPr>
            <a:r>
              <a:rPr lang="fr-FR" sz="1000" b="1" dirty="0">
                <a:cs typeface="Arial" panose="020B0604020202020204" pitchFamily="34" charset="0"/>
              </a:rPr>
              <a:t>Exemple : le contrôle technique automobile avec un seul pont élévateur.</a:t>
            </a:r>
          </a:p>
          <a:p>
            <a:pPr algn="just">
              <a:lnSpc>
                <a:spcPct val="100000"/>
              </a:lnSpc>
            </a:pPr>
            <a:r>
              <a:rPr lang="fr-FR" sz="1000" dirty="0">
                <a:solidFill>
                  <a:srgbClr val="000000"/>
                </a:solidFill>
                <a:cs typeface="Arial" panose="020B0604020202020204" pitchFamily="34" charset="0"/>
              </a:rPr>
              <a:t>On admettra que les arrivées suivent une loi de Poisson (ou loi inter-arrivées exponentielle), que le temps de service suit une loi exponentielle. </a:t>
            </a:r>
          </a:p>
          <a:p>
            <a:pPr algn="just">
              <a:lnSpc>
                <a:spcPct val="100000"/>
              </a:lnSpc>
            </a:pPr>
            <a:r>
              <a:rPr lang="fr-FR" sz="1000" b="0" i="0" dirty="0">
                <a:solidFill>
                  <a:srgbClr val="000000"/>
                </a:solidFill>
                <a:effectLst/>
                <a:cs typeface="Arial" panose="020B0604020202020204" pitchFamily="34" charset="0"/>
              </a:rPr>
              <a:t>On suppose que l’atelier est ouvert 10 heures par jour, que le nombre journalier moyen de clients est de 12</a:t>
            </a:r>
            <a:r>
              <a:rPr lang="fr-FR" sz="1000" dirty="0">
                <a:solidFill>
                  <a:srgbClr val="000000"/>
                </a:solidFill>
                <a:cs typeface="Arial" panose="020B0604020202020204" pitchFamily="34" charset="0"/>
              </a:rPr>
              <a:t>, ce qui donne un taux d'arrivée </a:t>
            </a:r>
            <a:r>
              <a:rPr lang="fr-FR" sz="1000" b="1" dirty="0">
                <a:solidFill>
                  <a:srgbClr val="000000"/>
                </a:solidFill>
                <a:latin typeface="Symbol" panose="05050102010706020507" pitchFamily="18" charset="2"/>
                <a:cs typeface="Arial" panose="020B0604020202020204" pitchFamily="34" charset="0"/>
              </a:rPr>
              <a:t>l</a:t>
            </a:r>
            <a:r>
              <a:rPr lang="fr-FR" sz="1000" b="1" dirty="0">
                <a:solidFill>
                  <a:srgbClr val="000000"/>
                </a:solidFill>
                <a:cs typeface="Arial" panose="020B0604020202020204" pitchFamily="34" charset="0"/>
              </a:rPr>
              <a:t> = 12 / 10 (</a:t>
            </a:r>
            <a:r>
              <a:rPr lang="fr-FR" sz="1000" b="1" dirty="0">
                <a:solidFill>
                  <a:srgbClr val="000000"/>
                </a:solidFill>
                <a:latin typeface="Symbol" panose="05050102010706020507" pitchFamily="18" charset="2"/>
                <a:cs typeface="Arial" panose="020B0604020202020204" pitchFamily="34" charset="0"/>
              </a:rPr>
              <a:t>l</a:t>
            </a:r>
            <a:r>
              <a:rPr lang="fr-FR" sz="1000" b="1" dirty="0">
                <a:solidFill>
                  <a:srgbClr val="000000"/>
                </a:solidFill>
                <a:cs typeface="Arial" panose="020B0604020202020204" pitchFamily="34" charset="0"/>
              </a:rPr>
              <a:t> = 1,2)</a:t>
            </a:r>
            <a:r>
              <a:rPr lang="fr-FR" sz="1000" dirty="0">
                <a:solidFill>
                  <a:srgbClr val="000000"/>
                </a:solidFill>
                <a:cs typeface="Arial" panose="020B0604020202020204" pitchFamily="34" charset="0"/>
              </a:rPr>
              <a:t>, que </a:t>
            </a:r>
            <a:r>
              <a:rPr lang="fr-FR" sz="1000" b="0" i="0" dirty="0">
                <a:solidFill>
                  <a:srgbClr val="000000"/>
                </a:solidFill>
                <a:effectLst/>
                <a:cs typeface="Arial" panose="020B0604020202020204" pitchFamily="34" charset="0"/>
              </a:rPr>
              <a:t>le temps de contrôle est de 40 minutes (</a:t>
            </a:r>
            <a:r>
              <a:rPr lang="fr-FR" sz="1000" b="1" i="0" dirty="0">
                <a:solidFill>
                  <a:srgbClr val="000000"/>
                </a:solidFill>
                <a:effectLst/>
                <a:cs typeface="Arial" panose="020B0604020202020204" pitchFamily="34" charset="0"/>
              </a:rPr>
              <a:t>2 / 3 </a:t>
            </a:r>
            <a:r>
              <a:rPr lang="fr-FR" sz="1000" b="0" i="0" dirty="0">
                <a:solidFill>
                  <a:srgbClr val="000000"/>
                </a:solidFill>
                <a:effectLst/>
                <a:cs typeface="Arial" panose="020B0604020202020204" pitchFamily="34" charset="0"/>
              </a:rPr>
              <a:t>d’heure) donc  </a:t>
            </a:r>
            <a:r>
              <a:rPr lang="fr-FR" sz="1000" b="1" i="0" dirty="0">
                <a:solidFill>
                  <a:srgbClr val="000000"/>
                </a:solidFill>
                <a:effectLst/>
                <a:latin typeface="Symbol" panose="05050102010706020507" pitchFamily="18" charset="2"/>
                <a:cs typeface="Arial" panose="020B0604020202020204" pitchFamily="34" charset="0"/>
              </a:rPr>
              <a:t>m</a:t>
            </a:r>
            <a:r>
              <a:rPr lang="fr-FR" sz="1000" b="1" i="0" dirty="0">
                <a:solidFill>
                  <a:srgbClr val="000000"/>
                </a:solidFill>
                <a:effectLst/>
                <a:cs typeface="Arial" panose="020B0604020202020204" pitchFamily="34" charset="0"/>
              </a:rPr>
              <a:t> = 1,5</a:t>
            </a:r>
            <a:r>
              <a:rPr lang="fr-FR" sz="1000" b="0" i="0" dirty="0">
                <a:solidFill>
                  <a:srgbClr val="000000"/>
                </a:solidFill>
                <a:effectLst/>
                <a:cs typeface="Arial" panose="020B0604020202020204" pitchFamily="34" charset="0"/>
              </a:rPr>
              <a:t>. </a:t>
            </a:r>
          </a:p>
          <a:p>
            <a:pPr>
              <a:lnSpc>
                <a:spcPct val="100000"/>
              </a:lnSpc>
            </a:pPr>
            <a:r>
              <a:rPr lang="fr-FR" sz="1000" dirty="0">
                <a:solidFill>
                  <a:srgbClr val="000000"/>
                </a:solidFill>
                <a:cs typeface="Arial" panose="020B0604020202020204" pitchFamily="34" charset="0"/>
              </a:rPr>
              <a:t>L’intensité du trafic </a:t>
            </a:r>
            <a:r>
              <a:rPr lang="fr-FR" sz="1000" dirty="0">
                <a:solidFill>
                  <a:srgbClr val="000000"/>
                </a:solidFill>
                <a:latin typeface="Symbol" panose="05050102010706020507" pitchFamily="18" charset="2"/>
                <a:cs typeface="Arial" panose="020B0604020202020204" pitchFamily="34" charset="0"/>
              </a:rPr>
              <a:t>r</a:t>
            </a:r>
            <a:r>
              <a:rPr lang="fr-FR" sz="1000" dirty="0">
                <a:solidFill>
                  <a:srgbClr val="000000"/>
                </a:solidFill>
                <a:cs typeface="Arial" panose="020B0604020202020204" pitchFamily="34" charset="0"/>
              </a:rPr>
              <a:t> = </a:t>
            </a:r>
            <a:r>
              <a:rPr lang="fr-FR" sz="1000" dirty="0">
                <a:solidFill>
                  <a:srgbClr val="000000"/>
                </a:solidFill>
                <a:latin typeface="Symbol" panose="05050102010706020507" pitchFamily="18" charset="2"/>
                <a:cs typeface="Arial" panose="020B0604020202020204" pitchFamily="34" charset="0"/>
              </a:rPr>
              <a:t>l </a:t>
            </a:r>
            <a:r>
              <a:rPr lang="fr-FR" sz="1000" dirty="0">
                <a:solidFill>
                  <a:srgbClr val="000000"/>
                </a:solidFill>
                <a:cs typeface="Arial" panose="020B0604020202020204" pitchFamily="34" charset="0"/>
              </a:rPr>
              <a:t>/ </a:t>
            </a:r>
            <a:r>
              <a:rPr lang="fr-FR" sz="1000" dirty="0">
                <a:solidFill>
                  <a:srgbClr val="000000"/>
                </a:solidFill>
                <a:latin typeface="Symbol" panose="05050102010706020507" pitchFamily="18" charset="2"/>
                <a:cs typeface="Arial" panose="020B0604020202020204" pitchFamily="34" charset="0"/>
              </a:rPr>
              <a:t>m</a:t>
            </a:r>
            <a:r>
              <a:rPr lang="fr-FR" sz="1000" dirty="0">
                <a:solidFill>
                  <a:srgbClr val="000000"/>
                </a:solidFill>
                <a:cs typeface="Arial" panose="020B0604020202020204" pitchFamily="34" charset="0"/>
              </a:rPr>
              <a:t> = </a:t>
            </a:r>
            <a:r>
              <a:rPr lang="fr-FR" sz="1000" b="1" dirty="0">
                <a:solidFill>
                  <a:srgbClr val="000000"/>
                </a:solidFill>
                <a:cs typeface="Arial" panose="020B0604020202020204" pitchFamily="34" charset="0"/>
              </a:rPr>
              <a:t>0,8</a:t>
            </a:r>
            <a:r>
              <a:rPr lang="fr-FR" sz="1000" dirty="0">
                <a:solidFill>
                  <a:srgbClr val="000000"/>
                </a:solidFill>
                <a:cs typeface="Arial" panose="020B0604020202020204" pitchFamily="34" charset="0"/>
              </a:rPr>
              <a:t> ; </a:t>
            </a:r>
            <a:br>
              <a:rPr lang="fr-FR" sz="1000" dirty="0">
                <a:solidFill>
                  <a:srgbClr val="000000"/>
                </a:solidFill>
                <a:cs typeface="Arial" panose="020B0604020202020204" pitchFamily="34" charset="0"/>
              </a:rPr>
            </a:br>
            <a:r>
              <a:rPr lang="fr-FR" sz="1000" dirty="0">
                <a:solidFill>
                  <a:srgbClr val="000000"/>
                </a:solidFill>
                <a:cs typeface="Arial" panose="020B0604020202020204" pitchFamily="34" charset="0"/>
              </a:rPr>
              <a:t>d</a:t>
            </a:r>
            <a:r>
              <a:rPr lang="fr-FR" sz="1000" b="0" i="0" dirty="0">
                <a:solidFill>
                  <a:srgbClr val="000000"/>
                </a:solidFill>
                <a:effectLst/>
                <a:cs typeface="Arial" panose="020B0604020202020204" pitchFamily="34" charset="0"/>
              </a:rPr>
              <a:t>ans une journée de 10 heures, on pourrait effectuer 15 contrôles.</a:t>
            </a:r>
          </a:p>
          <a:p>
            <a:pPr algn="just">
              <a:lnSpc>
                <a:spcPct val="100000"/>
              </a:lnSpc>
            </a:pPr>
            <a:r>
              <a:rPr lang="fr-FR" sz="1000" b="1" i="0" dirty="0">
                <a:solidFill>
                  <a:srgbClr val="0866EC"/>
                </a:solidFill>
                <a:effectLst/>
                <a:cs typeface="Arial" panose="020B0604020202020204" pitchFamily="34" charset="0"/>
              </a:rPr>
              <a:t>Quel est le nombre moyen de voitures dans la station-service en comptant les voitures en attente et celle qui est sur le pont ?</a:t>
            </a:r>
            <a:endParaRPr lang="fr-FR" sz="1000" b="0" i="0" dirty="0">
              <a:solidFill>
                <a:srgbClr val="000000"/>
              </a:solidFill>
              <a:effectLst/>
              <a:cs typeface="Arial" panose="020B0604020202020204" pitchFamily="34" charset="0"/>
            </a:endParaRPr>
          </a:p>
          <a:p>
            <a:pPr algn="just">
              <a:lnSpc>
                <a:spcPct val="100000"/>
              </a:lnSpc>
            </a:pPr>
            <a:r>
              <a:rPr lang="fr-FR" sz="1000" b="0" i="0" dirty="0">
                <a:solidFill>
                  <a:srgbClr val="000000"/>
                </a:solidFill>
                <a:effectLst/>
                <a:cs typeface="Arial" panose="020B0604020202020204" pitchFamily="34" charset="0"/>
              </a:rPr>
              <a:t>Pour obtenir le nombre moyen de voitures en attente et en cours de service, on peut appliquer la formule : </a:t>
            </a:r>
            <a:r>
              <a:rPr lang="fr-FR" sz="1000" b="0" i="0" dirty="0">
                <a:solidFill>
                  <a:srgbClr val="000000"/>
                </a:solidFill>
                <a:effectLst/>
                <a:latin typeface="Symbol" panose="05050102010706020507" pitchFamily="18" charset="2"/>
                <a:cs typeface="Arial" panose="020B0604020202020204" pitchFamily="34" charset="0"/>
              </a:rPr>
              <a:t>r</a:t>
            </a:r>
            <a:r>
              <a:rPr lang="fr-FR" sz="1000" b="0" i="0" dirty="0">
                <a:solidFill>
                  <a:srgbClr val="000000"/>
                </a:solidFill>
                <a:effectLst/>
                <a:cs typeface="Arial" panose="020B0604020202020204" pitchFamily="34" charset="0"/>
              </a:rPr>
              <a:t> / (1 – </a:t>
            </a:r>
            <a:r>
              <a:rPr lang="fr-FR" sz="1000" b="0" i="0" dirty="0">
                <a:solidFill>
                  <a:srgbClr val="000000"/>
                </a:solidFill>
                <a:effectLst/>
                <a:latin typeface="Symbol" panose="05050102010706020507" pitchFamily="18" charset="2"/>
                <a:cs typeface="Arial" panose="020B0604020202020204" pitchFamily="34" charset="0"/>
              </a:rPr>
              <a:t>r</a:t>
            </a:r>
            <a:r>
              <a:rPr lang="fr-FR" sz="1000" b="0" i="0" dirty="0">
                <a:solidFill>
                  <a:srgbClr val="000000"/>
                </a:solidFill>
                <a:effectLst/>
                <a:cs typeface="Arial" panose="020B0604020202020204" pitchFamily="34" charset="0"/>
              </a:rPr>
              <a:t>)</a:t>
            </a:r>
          </a:p>
          <a:p>
            <a:pPr algn="just">
              <a:lnSpc>
                <a:spcPct val="100000"/>
              </a:lnSpc>
            </a:pPr>
            <a:r>
              <a:rPr lang="fr-FR" sz="1000" b="0" i="0" dirty="0">
                <a:solidFill>
                  <a:srgbClr val="000000"/>
                </a:solidFill>
                <a:effectLst/>
                <a:cs typeface="Arial" panose="020B0604020202020204" pitchFamily="34" charset="0"/>
              </a:rPr>
              <a:t>soit pour l'application numérique  (0,8 / 0,2) = </a:t>
            </a:r>
            <a:r>
              <a:rPr lang="fr-FR" sz="1000" b="1" i="0" dirty="0">
                <a:solidFill>
                  <a:srgbClr val="000000"/>
                </a:solidFill>
                <a:effectLst/>
                <a:cs typeface="Arial" panose="020B0604020202020204" pitchFamily="34" charset="0"/>
              </a:rPr>
              <a:t>4</a:t>
            </a:r>
            <a:r>
              <a:rPr lang="fr-FR" sz="1000" b="0" i="0" dirty="0">
                <a:solidFill>
                  <a:srgbClr val="000000"/>
                </a:solidFill>
                <a:effectLst/>
                <a:cs typeface="Arial" panose="020B0604020202020204" pitchFamily="34" charset="0"/>
              </a:rPr>
              <a:t> </a:t>
            </a:r>
          </a:p>
          <a:p>
            <a:pPr algn="just">
              <a:lnSpc>
                <a:spcPct val="100000"/>
              </a:lnSpc>
            </a:pPr>
            <a:r>
              <a:rPr lang="fr-FR" sz="1000" b="1" i="0" dirty="0">
                <a:solidFill>
                  <a:srgbClr val="0866EC"/>
                </a:solidFill>
                <a:effectLst/>
                <a:cs typeface="Arial" panose="020B0604020202020204" pitchFamily="34" charset="0"/>
              </a:rPr>
              <a:t>Quelle est la durée moyenne de séjour d'une voiture dans la station ?</a:t>
            </a:r>
            <a:endParaRPr lang="fr-FR" sz="1000" b="0" i="0" dirty="0">
              <a:solidFill>
                <a:srgbClr val="000000"/>
              </a:solidFill>
              <a:effectLst/>
              <a:cs typeface="Arial" panose="020B0604020202020204" pitchFamily="34" charset="0"/>
            </a:endParaRPr>
          </a:p>
          <a:p>
            <a:pPr algn="just">
              <a:lnSpc>
                <a:spcPct val="100000"/>
              </a:lnSpc>
            </a:pPr>
            <a:r>
              <a:rPr lang="fr-FR" sz="1000" b="0" i="0" dirty="0">
                <a:solidFill>
                  <a:srgbClr val="000000"/>
                </a:solidFill>
                <a:effectLst/>
                <a:cs typeface="Arial" panose="020B0604020202020204" pitchFamily="34" charset="0"/>
              </a:rPr>
              <a:t>Pour obtenir la durée moyenne de séjour d'une voiture dans la station, on peut appliquer la formule : </a:t>
            </a:r>
            <a:r>
              <a:rPr lang="fr-FR" sz="1000" b="0" i="0" dirty="0">
                <a:solidFill>
                  <a:srgbClr val="000000"/>
                </a:solidFill>
                <a:effectLst/>
                <a:latin typeface="Symbol" panose="05050102010706020507" pitchFamily="18" charset="2"/>
                <a:cs typeface="Arial" panose="020B0604020202020204" pitchFamily="34" charset="0"/>
              </a:rPr>
              <a:t>r / l.(1 - r)</a:t>
            </a:r>
          </a:p>
          <a:p>
            <a:pPr algn="just">
              <a:lnSpc>
                <a:spcPct val="100000"/>
              </a:lnSpc>
            </a:pPr>
            <a:r>
              <a:rPr lang="fr-FR" sz="1000" b="0" i="0" dirty="0">
                <a:solidFill>
                  <a:srgbClr val="000000"/>
                </a:solidFill>
                <a:effectLst/>
                <a:cs typeface="Arial" panose="020B0604020202020204" pitchFamily="34" charset="0"/>
              </a:rPr>
              <a:t>soit pour l'application numérique 0,8 / (1,2 . 0,2) = 3,33 soit </a:t>
            </a:r>
            <a:r>
              <a:rPr lang="fr-FR" sz="1000" b="1" i="0" dirty="0">
                <a:solidFill>
                  <a:srgbClr val="000000"/>
                </a:solidFill>
                <a:effectLst/>
                <a:cs typeface="Arial" panose="020B0604020202020204" pitchFamily="34" charset="0"/>
              </a:rPr>
              <a:t>3 h 20</a:t>
            </a:r>
          </a:p>
          <a:p>
            <a:pPr algn="just">
              <a:lnSpc>
                <a:spcPct val="100000"/>
              </a:lnSpc>
            </a:pPr>
            <a:r>
              <a:rPr lang="fr-FR" sz="1000" b="1" i="0" dirty="0">
                <a:solidFill>
                  <a:srgbClr val="0866EC"/>
                </a:solidFill>
                <a:effectLst/>
                <a:cs typeface="Arial" panose="020B0604020202020204" pitchFamily="34" charset="0"/>
              </a:rPr>
              <a:t>Quel est le nombre moyen de voitures en attente ?</a:t>
            </a:r>
            <a:endParaRPr lang="fr-FR" sz="1000" b="0" i="0" dirty="0">
              <a:solidFill>
                <a:srgbClr val="000000"/>
              </a:solidFill>
              <a:effectLst/>
              <a:cs typeface="Arial" panose="020B0604020202020204" pitchFamily="34" charset="0"/>
            </a:endParaRPr>
          </a:p>
          <a:p>
            <a:pPr algn="just">
              <a:lnSpc>
                <a:spcPct val="100000"/>
              </a:lnSpc>
            </a:pPr>
            <a:r>
              <a:rPr lang="fr-FR" sz="1000" b="0" i="0" dirty="0">
                <a:solidFill>
                  <a:srgbClr val="000000"/>
                </a:solidFill>
                <a:effectLst/>
                <a:cs typeface="Arial" panose="020B0604020202020204" pitchFamily="34" charset="0"/>
              </a:rPr>
              <a:t>Pour obtenir le nombre moyen de voitures en attente, on peut appliquer la formule :</a:t>
            </a:r>
            <a:br>
              <a:rPr lang="fr-FR" sz="1000" b="0" i="0" dirty="0">
                <a:solidFill>
                  <a:srgbClr val="000000"/>
                </a:solidFill>
                <a:effectLst/>
                <a:cs typeface="Arial" panose="020B0604020202020204" pitchFamily="34" charset="0"/>
              </a:rPr>
            </a:br>
            <a:r>
              <a:rPr lang="fr-FR" sz="1000" b="0" i="0" dirty="0">
                <a:solidFill>
                  <a:srgbClr val="000000"/>
                </a:solidFill>
                <a:effectLst/>
                <a:latin typeface="Symbol" panose="05050102010706020507" pitchFamily="18" charset="2"/>
                <a:cs typeface="Arial" panose="020B0604020202020204" pitchFamily="34" charset="0"/>
              </a:rPr>
              <a:t>r</a:t>
            </a:r>
            <a:r>
              <a:rPr lang="fr-FR" sz="1000" b="0" i="0" dirty="0">
                <a:solidFill>
                  <a:srgbClr val="000000"/>
                </a:solidFill>
                <a:effectLst/>
                <a:cs typeface="Arial" panose="020B0604020202020204" pitchFamily="34" charset="0"/>
              </a:rPr>
              <a:t>²</a:t>
            </a:r>
            <a:r>
              <a:rPr lang="fr-FR" sz="1000" b="0" i="0" dirty="0">
                <a:solidFill>
                  <a:srgbClr val="000000"/>
                </a:solidFill>
                <a:effectLst/>
                <a:latin typeface="Symbol" panose="05050102010706020507" pitchFamily="18" charset="2"/>
                <a:cs typeface="Arial" panose="020B0604020202020204" pitchFamily="34" charset="0"/>
              </a:rPr>
              <a:t> / (1 </a:t>
            </a:r>
            <a:r>
              <a:rPr lang="fr-FR" sz="1000" b="0" i="0" dirty="0">
                <a:solidFill>
                  <a:srgbClr val="000000"/>
                </a:solidFill>
                <a:effectLst/>
                <a:cs typeface="Arial" panose="020B0604020202020204" pitchFamily="34" charset="0"/>
              </a:rPr>
              <a:t>–</a:t>
            </a:r>
            <a:r>
              <a:rPr lang="fr-FR" sz="1000" b="0" i="0" dirty="0">
                <a:solidFill>
                  <a:srgbClr val="000000"/>
                </a:solidFill>
                <a:effectLst/>
                <a:latin typeface="Symbol" panose="05050102010706020507" pitchFamily="18" charset="2"/>
                <a:cs typeface="Arial" panose="020B0604020202020204" pitchFamily="34" charset="0"/>
              </a:rPr>
              <a:t> r),  </a:t>
            </a:r>
            <a:r>
              <a:rPr lang="fr-FR" sz="1000" b="0" i="0" dirty="0">
                <a:solidFill>
                  <a:srgbClr val="000000"/>
                </a:solidFill>
                <a:effectLst/>
                <a:cs typeface="Arial" panose="020B0604020202020204" pitchFamily="34" charset="0"/>
              </a:rPr>
              <a:t> </a:t>
            </a:r>
          </a:p>
          <a:p>
            <a:pPr algn="just">
              <a:lnSpc>
                <a:spcPct val="100000"/>
              </a:lnSpc>
            </a:pPr>
            <a:r>
              <a:rPr lang="fr-FR" sz="1000" b="0" i="0" dirty="0">
                <a:solidFill>
                  <a:srgbClr val="000000"/>
                </a:solidFill>
                <a:effectLst/>
                <a:cs typeface="Arial" panose="020B0604020202020204" pitchFamily="34" charset="0"/>
              </a:rPr>
              <a:t>soit pour l'application numérique 0,64 / 0,2 = </a:t>
            </a:r>
            <a:r>
              <a:rPr lang="fr-FR" sz="1000" b="1" i="0" dirty="0">
                <a:solidFill>
                  <a:srgbClr val="000000"/>
                </a:solidFill>
                <a:effectLst/>
                <a:cs typeface="Arial" panose="020B0604020202020204" pitchFamily="34" charset="0"/>
              </a:rPr>
              <a:t>3,2</a:t>
            </a:r>
          </a:p>
          <a:p>
            <a:pPr algn="just">
              <a:lnSpc>
                <a:spcPct val="100000"/>
              </a:lnSpc>
            </a:pPr>
            <a:r>
              <a:rPr lang="fr-FR" sz="1000" b="1" i="0" dirty="0">
                <a:solidFill>
                  <a:srgbClr val="0866EC"/>
                </a:solidFill>
                <a:effectLst/>
                <a:cs typeface="Arial" panose="020B0604020202020204" pitchFamily="34" charset="0"/>
              </a:rPr>
              <a:t>Quelle est la durée moyenne de l'attente d'une voiture ?</a:t>
            </a:r>
            <a:endParaRPr lang="fr-FR" sz="1000" b="0" i="0" dirty="0">
              <a:solidFill>
                <a:srgbClr val="000000"/>
              </a:solidFill>
              <a:effectLst/>
              <a:cs typeface="Arial" panose="020B0604020202020204" pitchFamily="34" charset="0"/>
            </a:endParaRPr>
          </a:p>
          <a:p>
            <a:pPr algn="just">
              <a:lnSpc>
                <a:spcPct val="100000"/>
              </a:lnSpc>
            </a:pPr>
            <a:r>
              <a:rPr lang="fr-FR" sz="1000" b="0" i="0" dirty="0">
                <a:solidFill>
                  <a:srgbClr val="000000"/>
                </a:solidFill>
                <a:effectLst/>
                <a:cs typeface="Arial" panose="020B0604020202020204" pitchFamily="34" charset="0"/>
              </a:rPr>
              <a:t>Pour obtenir la durée moyenne de l'attente d'une voiture, on peut appliquer la formule : </a:t>
            </a:r>
            <a:r>
              <a:rPr lang="fr-FR" sz="1000" b="0" i="0" dirty="0">
                <a:solidFill>
                  <a:srgbClr val="000000"/>
                </a:solidFill>
                <a:effectLst/>
                <a:latin typeface="Symbol" panose="05050102010706020507" pitchFamily="18" charset="2"/>
                <a:cs typeface="Arial" panose="020B0604020202020204" pitchFamily="34" charset="0"/>
              </a:rPr>
              <a:t>r / m.(1 </a:t>
            </a:r>
            <a:r>
              <a:rPr lang="fr-FR" sz="1000" b="0" i="0" dirty="0">
                <a:solidFill>
                  <a:srgbClr val="000000"/>
                </a:solidFill>
                <a:effectLst/>
                <a:cs typeface="Arial" panose="020B0604020202020204" pitchFamily="34" charset="0"/>
              </a:rPr>
              <a:t>–</a:t>
            </a:r>
            <a:r>
              <a:rPr lang="fr-FR" sz="1000" b="0" i="0" dirty="0">
                <a:solidFill>
                  <a:srgbClr val="000000"/>
                </a:solidFill>
                <a:effectLst/>
                <a:latin typeface="Symbol" panose="05050102010706020507" pitchFamily="18" charset="2"/>
                <a:cs typeface="Arial" panose="020B0604020202020204" pitchFamily="34" charset="0"/>
              </a:rPr>
              <a:t> r),  </a:t>
            </a:r>
            <a:r>
              <a:rPr lang="fr-FR" sz="1000" b="0" i="0" dirty="0">
                <a:solidFill>
                  <a:srgbClr val="000000"/>
                </a:solidFill>
                <a:effectLst/>
                <a:cs typeface="Arial" panose="020B0604020202020204" pitchFamily="34" charset="0"/>
              </a:rPr>
              <a:t> </a:t>
            </a:r>
          </a:p>
          <a:p>
            <a:pPr algn="just">
              <a:lnSpc>
                <a:spcPct val="100000"/>
              </a:lnSpc>
            </a:pPr>
            <a:r>
              <a:rPr lang="fr-FR" sz="1000" b="0" i="0" dirty="0">
                <a:solidFill>
                  <a:srgbClr val="000000"/>
                </a:solidFill>
                <a:effectLst/>
                <a:cs typeface="Arial" panose="020B0604020202020204" pitchFamily="34" charset="0"/>
              </a:rPr>
              <a:t>soit pour l'application numérique 0,8 / (1,5 . 0,2) = 2,67 soit </a:t>
            </a:r>
            <a:r>
              <a:rPr lang="fr-FR" sz="1000" b="1" i="0" dirty="0">
                <a:solidFill>
                  <a:srgbClr val="000000"/>
                </a:solidFill>
                <a:effectLst/>
                <a:cs typeface="Arial" panose="020B0604020202020204" pitchFamily="34" charset="0"/>
              </a:rPr>
              <a:t>2 h 40</a:t>
            </a:r>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15</a:t>
            </a:fld>
            <a:endParaRPr lang="fr-FR"/>
          </a:p>
        </p:txBody>
      </p:sp>
    </p:spTree>
    <p:extLst>
      <p:ext uri="{BB962C8B-B14F-4D97-AF65-F5344CB8AC3E}">
        <p14:creationId xmlns:p14="http://schemas.microsoft.com/office/powerpoint/2010/main" val="424123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370309" y="4384650"/>
            <a:ext cx="5832648" cy="5328591"/>
          </a:xfrm>
        </p:spPr>
        <p:txBody>
          <a:bodyPr/>
          <a:lstStyle/>
          <a:p>
            <a:pPr algn="l">
              <a:lnSpc>
                <a:spcPct val="100000"/>
              </a:lnSpc>
              <a:spcBef>
                <a:spcPts val="300"/>
              </a:spcBef>
            </a:pPr>
            <a:r>
              <a:rPr lang="fr-FR" sz="1000" b="0" i="0" dirty="0">
                <a:solidFill>
                  <a:srgbClr val="202122"/>
                </a:solidFill>
                <a:effectLst/>
              </a:rPr>
              <a:t>La disposition des files d’attente et les compétences attribuées à chaque serveur constituent des décisions majeures dans l’organisation du service.</a:t>
            </a:r>
          </a:p>
          <a:p>
            <a:pPr>
              <a:lnSpc>
                <a:spcPct val="100000"/>
              </a:lnSpc>
              <a:spcBef>
                <a:spcPts val="300"/>
              </a:spcBef>
            </a:pPr>
            <a:r>
              <a:rPr lang="fr-FR" sz="1000" b="1" dirty="0">
                <a:solidFill>
                  <a:srgbClr val="202122"/>
                </a:solidFill>
              </a:rPr>
              <a:t>Une file par serveur</a:t>
            </a:r>
          </a:p>
          <a:p>
            <a:pPr>
              <a:lnSpc>
                <a:spcPct val="100000"/>
              </a:lnSpc>
              <a:spcBef>
                <a:spcPts val="300"/>
              </a:spcBef>
            </a:pPr>
            <a:r>
              <a:rPr lang="fr-FR" sz="1000" dirty="0">
                <a:solidFill>
                  <a:srgbClr val="202122"/>
                </a:solidFill>
              </a:rPr>
              <a:t>C’est le système le plus courant, typique des caisses de supermarché : les clients se dirigent vers la file d’attente la plus courte. Ce système ne respecte pas nécessairement l’ordre d’arrivée. Autres exemples, les stations service, les péages d’autoroute… Les clients peuvent être tentés de changer de file s’ils perçoivent que le temps d’attente pour le serveur choisi semble plus long que celui des autres serveurs. </a:t>
            </a:r>
          </a:p>
          <a:p>
            <a:pPr algn="l">
              <a:lnSpc>
                <a:spcPct val="100000"/>
              </a:lnSpc>
              <a:spcBef>
                <a:spcPts val="300"/>
              </a:spcBef>
            </a:pPr>
            <a:r>
              <a:rPr lang="fr-FR" sz="1000" b="1" dirty="0">
                <a:solidFill>
                  <a:srgbClr val="202122"/>
                </a:solidFill>
              </a:rPr>
              <a:t>Serveurs spécialisés ou non</a:t>
            </a:r>
          </a:p>
          <a:p>
            <a:pPr algn="l">
              <a:lnSpc>
                <a:spcPct val="100000"/>
              </a:lnSpc>
              <a:spcBef>
                <a:spcPts val="300"/>
              </a:spcBef>
            </a:pPr>
            <a:r>
              <a:rPr lang="fr-FR" sz="1000" b="0" i="0" dirty="0">
                <a:solidFill>
                  <a:srgbClr val="202122"/>
                </a:solidFill>
                <a:effectLst/>
              </a:rPr>
              <a:t>Il est parfois nécessaire de spécialiser les serveurs par type de prestation. Cela peut être dû à la compétence spécifique du personnel d’interface, à la présence d’un matériel particulier ou d’un segment de clientèle. </a:t>
            </a:r>
            <a:r>
              <a:rPr lang="fr-FR" sz="1000" dirty="0">
                <a:solidFill>
                  <a:srgbClr val="202122"/>
                </a:solidFill>
              </a:rPr>
              <a:t>Exemples :</a:t>
            </a:r>
            <a:endParaRPr lang="fr-FR" sz="1000" b="0" i="0" dirty="0">
              <a:solidFill>
                <a:srgbClr val="202122"/>
              </a:solidFill>
              <a:effectLst/>
            </a:endParaRPr>
          </a:p>
          <a:p>
            <a:pPr algn="l">
              <a:lnSpc>
                <a:spcPct val="100000"/>
              </a:lnSpc>
              <a:spcBef>
                <a:spcPts val="300"/>
              </a:spcBef>
            </a:pPr>
            <a:r>
              <a:rPr lang="fr-FR" sz="1000" b="0" i="1" dirty="0">
                <a:solidFill>
                  <a:srgbClr val="202122"/>
                </a:solidFill>
                <a:effectLst/>
              </a:rPr>
              <a:t>Compétence spécifique du personnel d’interface </a:t>
            </a:r>
            <a:r>
              <a:rPr lang="fr-FR" sz="1000" b="0" dirty="0">
                <a:solidFill>
                  <a:srgbClr val="202122"/>
                </a:solidFill>
                <a:effectLst/>
              </a:rPr>
              <a:t>:</a:t>
            </a:r>
            <a:r>
              <a:rPr lang="fr-FR" sz="1000" b="0" i="0" dirty="0">
                <a:solidFill>
                  <a:srgbClr val="202122"/>
                </a:solidFill>
                <a:effectLst/>
              </a:rPr>
              <a:t> dans les banques, le caissier était le seul à manipuler de l’argent liquide, dans un </a:t>
            </a:r>
            <a:r>
              <a:rPr lang="fr-FR" sz="1000" dirty="0">
                <a:solidFill>
                  <a:srgbClr val="202122"/>
                </a:solidFill>
              </a:rPr>
              <a:t>hôpital</a:t>
            </a:r>
            <a:r>
              <a:rPr lang="fr-FR" sz="1000" b="0" i="0" dirty="0">
                <a:solidFill>
                  <a:srgbClr val="202122"/>
                </a:solidFill>
                <a:effectLst/>
              </a:rPr>
              <a:t>, praticien spécialisé.</a:t>
            </a:r>
          </a:p>
          <a:p>
            <a:pPr algn="l">
              <a:lnSpc>
                <a:spcPct val="100000"/>
              </a:lnSpc>
              <a:spcBef>
                <a:spcPts val="300"/>
              </a:spcBef>
            </a:pPr>
            <a:r>
              <a:rPr lang="fr-FR" sz="1000" i="1" dirty="0">
                <a:solidFill>
                  <a:srgbClr val="202122"/>
                </a:solidFill>
              </a:rPr>
              <a:t>P</a:t>
            </a:r>
            <a:r>
              <a:rPr lang="fr-FR" sz="1000" b="0" i="1" dirty="0">
                <a:solidFill>
                  <a:srgbClr val="202122"/>
                </a:solidFill>
                <a:effectLst/>
              </a:rPr>
              <a:t>résence d’un matériel particulier </a:t>
            </a:r>
            <a:r>
              <a:rPr lang="fr-FR" sz="1000" b="0" i="0" dirty="0">
                <a:solidFill>
                  <a:srgbClr val="202122"/>
                </a:solidFill>
                <a:effectLst/>
              </a:rPr>
              <a:t>: </a:t>
            </a:r>
            <a:r>
              <a:rPr lang="fr-FR" sz="1000" dirty="0">
                <a:solidFill>
                  <a:srgbClr val="202122"/>
                </a:solidFill>
              </a:rPr>
              <a:t>dans un centre d’imagerie médicale, radiologie, scanner, IRM, mammographie…</a:t>
            </a:r>
            <a:endParaRPr lang="fr-FR" sz="1000" b="0" i="0" dirty="0">
              <a:solidFill>
                <a:srgbClr val="202122"/>
              </a:solidFill>
              <a:effectLst/>
            </a:endParaRPr>
          </a:p>
          <a:p>
            <a:pPr algn="l">
              <a:lnSpc>
                <a:spcPct val="100000"/>
              </a:lnSpc>
              <a:spcBef>
                <a:spcPts val="300"/>
              </a:spcBef>
            </a:pPr>
            <a:r>
              <a:rPr lang="fr-FR" sz="1000" b="0" i="1" dirty="0">
                <a:solidFill>
                  <a:srgbClr val="202122"/>
                </a:solidFill>
                <a:effectLst/>
              </a:rPr>
              <a:t>Segment de clientèle</a:t>
            </a:r>
            <a:r>
              <a:rPr lang="fr-FR" sz="1000" b="0" dirty="0">
                <a:solidFill>
                  <a:srgbClr val="202122"/>
                </a:solidFill>
                <a:effectLst/>
              </a:rPr>
              <a:t> : dans les supermarchés, une caisse réservée aux clients qui ont moins de 10 articles qui peuvent passer plus vite pour une durée de service courte, voyageurs en classe Business, possesseur de carte coupe-file, personnes handicapées…  </a:t>
            </a:r>
            <a:endParaRPr lang="fr-FR" sz="1000" b="0" i="1" dirty="0">
              <a:solidFill>
                <a:srgbClr val="202122"/>
              </a:solidFill>
              <a:effectLst/>
            </a:endParaRPr>
          </a:p>
          <a:p>
            <a:pPr algn="l">
              <a:lnSpc>
                <a:spcPct val="100000"/>
              </a:lnSpc>
              <a:spcBef>
                <a:spcPts val="300"/>
              </a:spcBef>
            </a:pPr>
            <a:r>
              <a:rPr lang="fr-FR" sz="1000" b="1" dirty="0">
                <a:solidFill>
                  <a:srgbClr val="202122"/>
                </a:solidFill>
              </a:rPr>
              <a:t>Une seule file d’attente mutualisée</a:t>
            </a:r>
          </a:p>
          <a:p>
            <a:pPr algn="l">
              <a:lnSpc>
                <a:spcPct val="100000"/>
              </a:lnSpc>
              <a:spcBef>
                <a:spcPts val="300"/>
              </a:spcBef>
            </a:pPr>
            <a:r>
              <a:rPr lang="fr-FR" sz="1000" b="0" i="0" dirty="0">
                <a:solidFill>
                  <a:srgbClr val="202122"/>
                </a:solidFill>
                <a:effectLst/>
              </a:rPr>
              <a:t>La file d’attente mutualisée pour plusieurs serveurs doit être bien géré physiquement dans la zone d’attente car elle peut devenir longue. Elle permet de bien </a:t>
            </a:r>
            <a:r>
              <a:rPr lang="fr-FR" sz="1000" dirty="0">
                <a:solidFill>
                  <a:srgbClr val="202122"/>
                </a:solidFill>
              </a:rPr>
              <a:t>res</a:t>
            </a:r>
            <a:r>
              <a:rPr lang="fr-FR" sz="1000" b="0" i="0" dirty="0">
                <a:solidFill>
                  <a:srgbClr val="202122"/>
                </a:solidFill>
                <a:effectLst/>
              </a:rPr>
              <a:t>pecter l’ordre d’arrivée. De telles files d’attente se retrouvent par exemple, dans les aéroports lors de l’enregistrement.</a:t>
            </a:r>
          </a:p>
          <a:p>
            <a:pPr algn="l">
              <a:lnSpc>
                <a:spcPct val="100000"/>
              </a:lnSpc>
              <a:spcBef>
                <a:spcPts val="300"/>
              </a:spcBef>
            </a:pPr>
            <a:r>
              <a:rPr lang="fr-FR" sz="1000" dirty="0">
                <a:solidFill>
                  <a:srgbClr val="202122"/>
                </a:solidFill>
              </a:rPr>
              <a:t>Il convient également de bien orienter le client lorsqu’un serveur devient libre sans enfreindre la règle premier arrivé-premier servi.</a:t>
            </a:r>
          </a:p>
          <a:p>
            <a:pPr algn="l">
              <a:lnSpc>
                <a:spcPct val="100000"/>
              </a:lnSpc>
              <a:spcBef>
                <a:spcPts val="300"/>
              </a:spcBef>
            </a:pPr>
            <a:r>
              <a:rPr lang="fr-FR" sz="1000" dirty="0">
                <a:solidFill>
                  <a:srgbClr val="202122"/>
                </a:solidFill>
              </a:rPr>
              <a:t>Moins visible, c’est aussi le cas des ordinateurs serveurs informatiques qui doivent traiter des requêtes qui proviennent d’internet. Les requêtes sont réparties sur les différents serveurs physiques ou sur les « cœurs » de chaque machine.</a:t>
            </a:r>
          </a:p>
          <a:p>
            <a:pPr>
              <a:lnSpc>
                <a:spcPct val="100000"/>
              </a:lnSpc>
              <a:spcBef>
                <a:spcPts val="300"/>
              </a:spcBef>
            </a:pPr>
            <a:r>
              <a:rPr lang="fr-FR" sz="1000" b="1" dirty="0">
                <a:solidFill>
                  <a:srgbClr val="202122"/>
                </a:solidFill>
                <a:cs typeface="Arial" panose="020B0604020202020204" pitchFamily="34" charset="0"/>
              </a:rPr>
              <a:t>File prioritaire </a:t>
            </a:r>
            <a:r>
              <a:rPr lang="fr-FR" sz="1000" dirty="0">
                <a:solidFill>
                  <a:srgbClr val="202122"/>
                </a:solidFill>
                <a:cs typeface="Arial" panose="020B0604020202020204" pitchFamily="34" charset="0"/>
              </a:rPr>
              <a:t>: des files plus rapides peuvent être créées, par exemple pour les personnes ayant un handicap, ou pour les personnes ayant une carte de fidélité ; parfois, des files prioritaires payantes peuvent être proposées.</a:t>
            </a:r>
          </a:p>
          <a:p>
            <a:pPr algn="l">
              <a:lnSpc>
                <a:spcPct val="100000"/>
              </a:lnSpc>
            </a:pPr>
            <a:endParaRPr lang="fr-FR" sz="1000" dirty="0"/>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16</a:t>
            </a:fld>
            <a:endParaRPr lang="fr-FR"/>
          </a:p>
        </p:txBody>
      </p:sp>
    </p:spTree>
    <p:extLst>
      <p:ext uri="{BB962C8B-B14F-4D97-AF65-F5344CB8AC3E}">
        <p14:creationId xmlns:p14="http://schemas.microsoft.com/office/powerpoint/2010/main" val="84842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85824" y="4502151"/>
            <a:ext cx="4873625" cy="4421187"/>
          </a:xfrm>
        </p:spPr>
        <p:txBody>
          <a:bodyPr/>
          <a:lstStyle/>
          <a:p>
            <a:pPr hangingPunct="0">
              <a:lnSpc>
                <a:spcPct val="100000"/>
              </a:lnSpc>
              <a:spcBef>
                <a:spcPts val="300"/>
              </a:spcBef>
            </a:pPr>
            <a:r>
              <a:rPr lang="fr-FR" sz="1000" b="1" dirty="0">
                <a:effectLst/>
                <a:cs typeface="Arial" panose="020B0604020202020204" pitchFamily="34" charset="0"/>
              </a:rPr>
              <a:t>Caractéristiques physiques de la file d'attente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La file d'attente peut être </a:t>
            </a:r>
            <a:r>
              <a:rPr lang="fr-FR" sz="1000" b="1" dirty="0">
                <a:effectLst/>
                <a:ea typeface="Times New Roman" panose="02020603050405020304" pitchFamily="18" charset="0"/>
                <a:cs typeface="Arial" panose="020B0604020202020204" pitchFamily="34" charset="0"/>
              </a:rPr>
              <a:t>infinie</a:t>
            </a:r>
            <a:r>
              <a:rPr lang="fr-FR" sz="1000" dirty="0">
                <a:effectLst/>
                <a:ea typeface="Times New Roman" panose="02020603050405020304" pitchFamily="18" charset="0"/>
                <a:cs typeface="Arial" panose="020B0604020202020204" pitchFamily="34" charset="0"/>
              </a:rPr>
              <a:t>. Cela signifie que tous les clients qui se présentent peuvent ou doivent se placer dans la file d'attente quelle que soit sa longueur (exemple, péage d'autoroute).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La file d'attente peut être de longueur </a:t>
            </a:r>
            <a:r>
              <a:rPr lang="fr-FR" sz="1000" b="1" dirty="0">
                <a:effectLst/>
                <a:ea typeface="Times New Roman" panose="02020603050405020304" pitchFamily="18" charset="0"/>
                <a:cs typeface="Arial" panose="020B0604020202020204" pitchFamily="34" charset="0"/>
              </a:rPr>
              <a:t>finie</a:t>
            </a:r>
            <a:r>
              <a:rPr lang="fr-FR" sz="1000" dirty="0">
                <a:effectLst/>
                <a:ea typeface="Times New Roman" panose="02020603050405020304" pitchFamily="18" charset="0"/>
                <a:cs typeface="Arial" panose="020B0604020202020204" pitchFamily="34" charset="0"/>
              </a:rPr>
              <a:t>. Dans ce cas, lorsqu'elle est pleine, les clients ne sont plus admis dans le système de service et sont perdus temporairement ou définitivement (chaises chez un coiffeur).</a:t>
            </a:r>
          </a:p>
          <a:p>
            <a:pPr hangingPunct="0">
              <a:lnSpc>
                <a:spcPct val="100000"/>
              </a:lnSpc>
              <a:spcBef>
                <a:spcPts val="300"/>
              </a:spcBef>
            </a:pPr>
            <a:r>
              <a:rPr lang="fr-FR" sz="1000" dirty="0">
                <a:solidFill>
                  <a:srgbClr val="202122"/>
                </a:solidFill>
                <a:cs typeface="Arial" panose="020B0604020202020204" pitchFamily="34" charset="0"/>
              </a:rPr>
              <a:t>Si, lorsque le client arrive, l’attente prévisible semble trop longue, le client peut ne pas attendre et ce sera une prestation perdue pour l’organisation.</a:t>
            </a:r>
          </a:p>
          <a:p>
            <a:pPr>
              <a:lnSpc>
                <a:spcPct val="100000"/>
              </a:lnSpc>
              <a:spcBef>
                <a:spcPts val="400"/>
              </a:spcBef>
            </a:pPr>
            <a:endParaRPr lang="fr-FR" sz="1000" b="1" dirty="0">
              <a:solidFill>
                <a:srgbClr val="202122"/>
              </a:solidFill>
              <a:cs typeface="Arial" panose="020B0604020202020204" pitchFamily="34" charset="0"/>
            </a:endParaRPr>
          </a:p>
          <a:p>
            <a:pPr>
              <a:lnSpc>
                <a:spcPct val="100000"/>
              </a:lnSpc>
              <a:spcBef>
                <a:spcPts val="400"/>
              </a:spcBef>
            </a:pPr>
            <a:r>
              <a:rPr lang="fr-FR" sz="1000" b="1" dirty="0">
                <a:solidFill>
                  <a:srgbClr val="202122"/>
                </a:solidFill>
                <a:cs typeface="Arial" panose="020B0604020202020204" pitchFamily="34" charset="0"/>
              </a:rPr>
              <a:t>Les technologies de gestion des files d’attente</a:t>
            </a:r>
          </a:p>
          <a:p>
            <a:pPr>
              <a:lnSpc>
                <a:spcPct val="100000"/>
              </a:lnSpc>
              <a:spcBef>
                <a:spcPts val="400"/>
              </a:spcBef>
            </a:pPr>
            <a:r>
              <a:rPr lang="fr-FR" sz="1000" b="1" dirty="0">
                <a:solidFill>
                  <a:srgbClr val="202122"/>
                </a:solidFill>
                <a:cs typeface="Arial" panose="020B0604020202020204" pitchFamily="34" charset="0"/>
              </a:rPr>
              <a:t>File d’attente physique </a:t>
            </a:r>
            <a:r>
              <a:rPr lang="fr-FR" sz="1000" dirty="0">
                <a:solidFill>
                  <a:srgbClr val="202122"/>
                </a:solidFill>
                <a:cs typeface="Arial" panose="020B0604020202020204" pitchFamily="34" charset="0"/>
              </a:rPr>
              <a:t>: le client se met physiquement en attente dans l’ordre d’arrivée ; il ne peut quitter la zone d’attente sinon, il perd sa place dans la file.</a:t>
            </a:r>
          </a:p>
          <a:p>
            <a:pPr>
              <a:lnSpc>
                <a:spcPct val="100000"/>
              </a:lnSpc>
              <a:spcBef>
                <a:spcPts val="400"/>
              </a:spcBef>
            </a:pPr>
            <a:r>
              <a:rPr lang="fr-FR" sz="1000" b="1" dirty="0">
                <a:solidFill>
                  <a:srgbClr val="202122"/>
                </a:solidFill>
                <a:cs typeface="Arial" panose="020B0604020202020204" pitchFamily="34" charset="0"/>
              </a:rPr>
              <a:t>File virtuelle </a:t>
            </a:r>
            <a:r>
              <a:rPr lang="fr-FR" sz="1000" dirty="0">
                <a:solidFill>
                  <a:srgbClr val="202122"/>
                </a:solidFill>
                <a:cs typeface="Arial" panose="020B0604020202020204" pitchFamily="34" charset="0"/>
              </a:rPr>
              <a:t>: une prise de ticket permet de conserver l'ordre d'arrivée, sans avoir à faire la queue physiquement ; par exemple, les personnes peuvent s'asseoir en attendant leur tour.</a:t>
            </a:r>
          </a:p>
          <a:p>
            <a:pPr>
              <a:lnSpc>
                <a:spcPct val="100000"/>
              </a:lnSpc>
              <a:spcBef>
                <a:spcPts val="400"/>
              </a:spcBef>
            </a:pPr>
            <a:r>
              <a:rPr lang="fr-FR" sz="1000" b="1" dirty="0">
                <a:solidFill>
                  <a:srgbClr val="202122"/>
                </a:solidFill>
                <a:cs typeface="Arial" panose="020B0604020202020204" pitchFamily="34" charset="0"/>
              </a:rPr>
              <a:t>File virtuelle mobile </a:t>
            </a:r>
            <a:r>
              <a:rPr lang="fr-FR" sz="1000" dirty="0">
                <a:solidFill>
                  <a:srgbClr val="202122"/>
                </a:solidFill>
                <a:cs typeface="Arial" panose="020B0604020202020204" pitchFamily="34" charset="0"/>
              </a:rPr>
              <a:t>: les nouvelles technologies permettent maintenant de prendre rang par internet ou par téléphone, et d'être prévenu par SMS lorsque son tour approche, le temps d'attente ne nécessitant plus une présence physique.</a:t>
            </a:r>
          </a:p>
          <a:p>
            <a:pPr>
              <a:lnSpc>
                <a:spcPct val="100000"/>
              </a:lnSpc>
              <a:spcBef>
                <a:spcPts val="400"/>
              </a:spcBef>
            </a:pPr>
            <a:r>
              <a:rPr lang="fr-FR" sz="1000" b="1" dirty="0">
                <a:solidFill>
                  <a:srgbClr val="202122"/>
                </a:solidFill>
                <a:cs typeface="Arial" panose="020B0604020202020204" pitchFamily="34" charset="0"/>
              </a:rPr>
              <a:t>File prioritaire </a:t>
            </a:r>
            <a:r>
              <a:rPr lang="fr-FR" sz="1000" dirty="0">
                <a:solidFill>
                  <a:srgbClr val="202122"/>
                </a:solidFill>
                <a:cs typeface="Arial" panose="020B0604020202020204" pitchFamily="34" charset="0"/>
              </a:rPr>
              <a:t>: des files plus rapides peuvent être créées, par exemple pour les personnes ayant un handicap, ou pour les personnes ayant une carte de fidélité ; parfois, des files prioritaires payantes peuvent être proposées.</a:t>
            </a:r>
          </a:p>
          <a:p>
            <a:endParaRPr lang="fr-FR" sz="1000" dirty="0"/>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17</a:t>
            </a:fld>
            <a:endParaRPr lang="fr-FR"/>
          </a:p>
        </p:txBody>
      </p:sp>
    </p:spTree>
    <p:extLst>
      <p:ext uri="{BB962C8B-B14F-4D97-AF65-F5344CB8AC3E}">
        <p14:creationId xmlns:p14="http://schemas.microsoft.com/office/powerpoint/2010/main" val="2896464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586333" y="4398035"/>
            <a:ext cx="5832648" cy="5315207"/>
          </a:xfrm>
        </p:spPr>
        <p:txBody>
          <a:bodyPr/>
          <a:lstStyle/>
          <a:p>
            <a:pPr>
              <a:lnSpc>
                <a:spcPct val="100000"/>
              </a:lnSpc>
            </a:pPr>
            <a:r>
              <a:rPr lang="fr-FR" sz="1000" b="1" dirty="0"/>
              <a:t>Modèles analytiques</a:t>
            </a:r>
          </a:p>
          <a:p>
            <a:pPr>
              <a:lnSpc>
                <a:spcPct val="100000"/>
              </a:lnSpc>
            </a:pPr>
            <a:r>
              <a:rPr lang="fr-FR" sz="1000" dirty="0"/>
              <a:t>Nous avons vu les formules de calcul simples pour un système avec une file d’attente et un serveur.</a:t>
            </a:r>
          </a:p>
          <a:p>
            <a:pPr>
              <a:lnSpc>
                <a:spcPct val="100000"/>
              </a:lnSpc>
            </a:pPr>
            <a:r>
              <a:rPr lang="fr-FR" sz="1000" dirty="0"/>
              <a:t>Dans le cas d’un système multiserveurs à file d’attente mutualisée, il est encore possible d’en faire une étude analytique comme le montre le tableau ci-dessus.</a:t>
            </a:r>
          </a:p>
          <a:p>
            <a:pPr>
              <a:lnSpc>
                <a:spcPct val="100000"/>
              </a:lnSpc>
            </a:pPr>
            <a:r>
              <a:rPr lang="fr-FR" sz="1000" dirty="0"/>
              <a:t>Les formules deviennent plus complexes !</a:t>
            </a:r>
          </a:p>
          <a:p>
            <a:pPr>
              <a:lnSpc>
                <a:spcPct val="100000"/>
              </a:lnSpc>
            </a:pPr>
            <a:r>
              <a:rPr lang="fr-FR" sz="1000" b="1" dirty="0"/>
              <a:t>Remarques</a:t>
            </a:r>
          </a:p>
          <a:p>
            <a:pPr>
              <a:lnSpc>
                <a:spcPct val="100000"/>
              </a:lnSpc>
            </a:pPr>
            <a:r>
              <a:rPr lang="fr-FR" sz="1000" dirty="0"/>
              <a:t>Dans le cas où les files d’attente sont séparées pour chaque serveur, on considère deux systèmes indépendants.</a:t>
            </a:r>
          </a:p>
          <a:p>
            <a:pPr>
              <a:lnSpc>
                <a:spcPct val="100000"/>
              </a:lnSpc>
            </a:pPr>
            <a:r>
              <a:rPr lang="fr-FR" sz="1000" dirty="0"/>
              <a:t>Lorsqu’il existe des variations dans le temps, il faut faire des calculs distincts (affluence au supermarché le matin, le soir, le week-end, les jours de fête….) pour ajuster la capacité de son système.</a:t>
            </a:r>
          </a:p>
          <a:p>
            <a:pPr>
              <a:lnSpc>
                <a:spcPct val="100000"/>
              </a:lnSpc>
            </a:pPr>
            <a:r>
              <a:rPr lang="fr-FR" sz="1000" dirty="0"/>
              <a:t>Les modèles exposés sont fondés sur l’hypothèse que l’intervalle entre arrivées et le temps de service suivent des lois exponentielles, ce qui est à vérifier par mesure sur le terrain.</a:t>
            </a:r>
          </a:p>
          <a:p>
            <a:pPr>
              <a:lnSpc>
                <a:spcPct val="100000"/>
              </a:lnSpc>
            </a:pPr>
            <a:r>
              <a:rPr lang="fr-FR" sz="1000" b="1" dirty="0"/>
              <a:t>Systèmes multi-opérations</a:t>
            </a:r>
          </a:p>
          <a:p>
            <a:pPr>
              <a:lnSpc>
                <a:spcPct val="100000"/>
              </a:lnSpc>
            </a:pPr>
            <a:r>
              <a:rPr lang="fr-FR" sz="1000" dirty="0"/>
              <a:t>Exemples de systèmes multi-opérations :</a:t>
            </a:r>
          </a:p>
          <a:p>
            <a:pPr marL="171450" indent="-171450">
              <a:lnSpc>
                <a:spcPct val="100000"/>
              </a:lnSpc>
              <a:buFontTx/>
              <a:buChar char="-"/>
            </a:pPr>
            <a:r>
              <a:rPr lang="fr-FR" sz="1000" dirty="0"/>
              <a:t>Embarquement à l’aéroport : vérification de la réservation et enregistrement des bagages, police des frontières, contrôle des bagages à main, vérification de la carte d’embarquement avant d’accéder à l’avion ;</a:t>
            </a:r>
          </a:p>
          <a:p>
            <a:pPr marL="171450" indent="-171450">
              <a:lnSpc>
                <a:spcPct val="100000"/>
              </a:lnSpc>
              <a:buFontTx/>
              <a:buChar char="-"/>
            </a:pPr>
            <a:r>
              <a:rPr lang="fr-FR" sz="1000" dirty="0"/>
              <a:t>Parcours du patient arrivant en urgence à l’hôpital : service administratif des admissions, diagnostic, analyses de sang, radiologie…</a:t>
            </a:r>
          </a:p>
          <a:p>
            <a:pPr>
              <a:lnSpc>
                <a:spcPct val="100000"/>
              </a:lnSpc>
            </a:pPr>
            <a:r>
              <a:rPr lang="fr-FR" sz="1000" dirty="0"/>
              <a:t>Lorsque le client doit passer successivement par plusieurs phases file d’attente – service, la modélisation mathématique devient pratiquement impossible.</a:t>
            </a:r>
          </a:p>
          <a:p>
            <a:pPr>
              <a:lnSpc>
                <a:spcPct val="100000"/>
              </a:lnSpc>
            </a:pPr>
            <a:r>
              <a:rPr lang="fr-FR" sz="1000" b="1" dirty="0"/>
              <a:t>Recours à la simulation</a:t>
            </a:r>
            <a:endParaRPr lang="fr-FR" sz="500" b="1" dirty="0"/>
          </a:p>
          <a:p>
            <a:pPr>
              <a:lnSpc>
                <a:spcPct val="100000"/>
              </a:lnSpc>
            </a:pPr>
            <a:r>
              <a:rPr lang="fr-FR" sz="1000" dirty="0"/>
              <a:t>La simulation permet d’étudier </a:t>
            </a:r>
            <a:r>
              <a:rPr lang="fr-FR" sz="1000"/>
              <a:t>n’importe quelle </a:t>
            </a:r>
            <a:r>
              <a:rPr lang="fr-FR" sz="1000" dirty="0"/>
              <a:t>configuration de système. Elle repose sur des tirages aléatoires dans des lois de probabilité d’arrivée et de temps de service.</a:t>
            </a:r>
          </a:p>
          <a:p>
            <a:pPr>
              <a:lnSpc>
                <a:spcPct val="100000"/>
              </a:lnSpc>
            </a:pPr>
            <a:r>
              <a:rPr lang="fr-FR" sz="1000" dirty="0"/>
              <a:t>Pour obtenir des résultats crédibles, il faut répéter un grand nombre de fois la simulation car on observe une grande instabilité des résultats.</a:t>
            </a:r>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18</a:t>
            </a:fld>
            <a:endParaRPr lang="fr-FR"/>
          </a:p>
        </p:txBody>
      </p:sp>
    </p:spTree>
    <p:extLst>
      <p:ext uri="{BB962C8B-B14F-4D97-AF65-F5344CB8AC3E}">
        <p14:creationId xmlns:p14="http://schemas.microsoft.com/office/powerpoint/2010/main" val="3485127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442317" y="4405982"/>
            <a:ext cx="5688632" cy="5364002"/>
          </a:xfrm>
        </p:spPr>
        <p:txBody>
          <a:bodyPr/>
          <a:lstStyle/>
          <a:p>
            <a:pPr>
              <a:lnSpc>
                <a:spcPct val="100000"/>
              </a:lnSpc>
              <a:spcBef>
                <a:spcPts val="600"/>
              </a:spcBef>
            </a:pPr>
            <a:r>
              <a:rPr lang="fr-FR" sz="1000" b="1" dirty="0"/>
              <a:t>Champs d’application</a:t>
            </a:r>
          </a:p>
          <a:p>
            <a:pPr>
              <a:lnSpc>
                <a:spcPct val="100000"/>
              </a:lnSpc>
              <a:spcBef>
                <a:spcPts val="300"/>
              </a:spcBef>
            </a:pPr>
            <a:r>
              <a:rPr lang="fr-FR" sz="1000" dirty="0"/>
              <a:t>Les domaines d’application sont très vastes :</a:t>
            </a:r>
          </a:p>
          <a:p>
            <a:pPr marL="171450" lvl="1" indent="-171450">
              <a:lnSpc>
                <a:spcPct val="100000"/>
              </a:lnSpc>
              <a:spcBef>
                <a:spcPts val="0"/>
              </a:spcBef>
              <a:buFont typeface="Arial" panose="020B0604020202020204" pitchFamily="34" charset="0"/>
              <a:buChar char="•"/>
              <a:defRPr/>
            </a:pPr>
            <a:r>
              <a:rPr lang="fr-FR" sz="1000" b="1" dirty="0"/>
              <a:t>Systèmes de flux de production </a:t>
            </a:r>
            <a:r>
              <a:rPr lang="fr-FR" sz="1000" dirty="0"/>
              <a:t>: équilibrage de lignes d’assemblage, conception de systèmes de transfert entre postes, dimensionnement de stock, ordonnancement des machines, comparaison de pilotage, évaluation de charge…</a:t>
            </a:r>
          </a:p>
          <a:p>
            <a:pPr marL="171450" lvl="1" indent="-171450">
              <a:lnSpc>
                <a:spcPct val="100000"/>
              </a:lnSpc>
              <a:spcBef>
                <a:spcPts val="0"/>
              </a:spcBef>
              <a:buFont typeface="Arial" panose="020B0604020202020204" pitchFamily="34" charset="0"/>
              <a:buChar char="•"/>
              <a:defRPr/>
            </a:pPr>
            <a:r>
              <a:rPr lang="fr-FR" sz="1000" b="1" dirty="0"/>
              <a:t>Flux logistiques et systèmes de transport </a:t>
            </a:r>
            <a:r>
              <a:rPr lang="fr-FR" sz="1000" dirty="0"/>
              <a:t>: dimensionnement d’entrepôt, d’une flotte de camions…</a:t>
            </a:r>
          </a:p>
          <a:p>
            <a:pPr marL="171450" lvl="1" indent="-171450">
              <a:lnSpc>
                <a:spcPct val="100000"/>
              </a:lnSpc>
              <a:spcBef>
                <a:spcPts val="0"/>
              </a:spcBef>
              <a:buFont typeface="Arial" panose="020B0604020202020204" pitchFamily="34" charset="0"/>
              <a:buChar char="•"/>
              <a:defRPr/>
            </a:pPr>
            <a:r>
              <a:rPr lang="fr-FR" sz="1000" b="1" dirty="0"/>
              <a:t>Production de services </a:t>
            </a:r>
            <a:r>
              <a:rPr lang="fr-FR" sz="1000" dirty="0"/>
              <a:t>: étude de transactions bancaires, gestion de restaurants…</a:t>
            </a:r>
          </a:p>
          <a:p>
            <a:pPr marL="171450" lvl="1" indent="-171450">
              <a:lnSpc>
                <a:spcPct val="100000"/>
              </a:lnSpc>
              <a:spcBef>
                <a:spcPts val="0"/>
              </a:spcBef>
              <a:buFont typeface="Arial" panose="020B0604020202020204" pitchFamily="34" charset="0"/>
              <a:buChar char="•"/>
              <a:defRPr/>
            </a:pPr>
            <a:r>
              <a:rPr lang="fr-FR" sz="1000" b="1" dirty="0"/>
              <a:t>Systèmes d’informations </a:t>
            </a:r>
            <a:r>
              <a:rPr lang="fr-FR" sz="1000" dirty="0"/>
              <a:t>: évaluation de protocoles de gestion de transactions de base de données, étude de file d’attente mémoire serveur…</a:t>
            </a:r>
          </a:p>
          <a:p>
            <a:pPr>
              <a:lnSpc>
                <a:spcPct val="100000"/>
              </a:lnSpc>
              <a:spcBef>
                <a:spcPts val="600"/>
              </a:spcBef>
            </a:pPr>
            <a:r>
              <a:rPr lang="fr-FR" sz="1000" b="1" dirty="0"/>
              <a:t>De nombreux outils généraux de simulation sont disponibles</a:t>
            </a:r>
          </a:p>
          <a:p>
            <a:pPr>
              <a:lnSpc>
                <a:spcPct val="100000"/>
              </a:lnSpc>
              <a:spcBef>
                <a:spcPts val="600"/>
              </a:spcBef>
            </a:pPr>
            <a:r>
              <a:rPr lang="fr-FR" sz="1000" dirty="0"/>
              <a:t>Exemples : </a:t>
            </a:r>
            <a:r>
              <a:rPr lang="fr-FR" sz="1000" dirty="0" err="1"/>
              <a:t>Witness</a:t>
            </a:r>
            <a:r>
              <a:rPr lang="fr-FR" sz="1000" dirty="0"/>
              <a:t>, Arena, Cadence, </a:t>
            </a:r>
            <a:r>
              <a:rPr lang="fr-FR" sz="1000" dirty="0" err="1"/>
              <a:t>Automod</a:t>
            </a:r>
            <a:r>
              <a:rPr lang="fr-FR" sz="1000" dirty="0"/>
              <a:t>, Simul8, </a:t>
            </a:r>
            <a:r>
              <a:rPr lang="fr-FR" sz="1000" dirty="0" err="1">
                <a:solidFill>
                  <a:srgbClr val="000000"/>
                </a:solidFill>
                <a:effectLst/>
                <a:cs typeface="Arial" panose="020B0604020202020204" pitchFamily="34" charset="0"/>
              </a:rPr>
              <a:t>Technomatix</a:t>
            </a:r>
            <a:r>
              <a:rPr lang="fr-FR" sz="1000" dirty="0">
                <a:solidFill>
                  <a:srgbClr val="000000"/>
                </a:solidFill>
                <a:effectLst/>
                <a:cs typeface="Arial" panose="020B0604020202020204" pitchFamily="34" charset="0"/>
              </a:rPr>
              <a:t> Plant Simulation du groupe SIEMENS</a:t>
            </a:r>
            <a:r>
              <a:rPr lang="fr-FR" sz="1000" dirty="0">
                <a:cs typeface="Arial" panose="020B0604020202020204" pitchFamily="34" charset="0"/>
              </a:rPr>
              <a:t>…</a:t>
            </a:r>
          </a:p>
          <a:p>
            <a:pPr>
              <a:lnSpc>
                <a:spcPct val="100000"/>
              </a:lnSpc>
              <a:spcBef>
                <a:spcPts val="600"/>
              </a:spcBef>
            </a:pPr>
            <a:r>
              <a:rPr lang="fr-FR" sz="1000" b="0" i="0" dirty="0">
                <a:solidFill>
                  <a:srgbClr val="202122"/>
                </a:solidFill>
                <a:effectLst/>
                <a:latin typeface="Arial" panose="020B0604020202020204" pitchFamily="34" charset="0"/>
              </a:rPr>
              <a:t>Certains logiciels proposent un module permettant des représentations en 3D. L’utilisation de tels  logiciels n’est plus restreinte à l’industrie ou à la recherche mais s’étend également au secteur tertiaire, notamment dans les domaines de la santé ou de la logistique.</a:t>
            </a:r>
            <a:endParaRPr lang="fr-FR" sz="1000" dirty="0"/>
          </a:p>
          <a:p>
            <a:r>
              <a:rPr lang="fr-FR" sz="1000" b="1" dirty="0">
                <a:solidFill>
                  <a:srgbClr val="000000"/>
                </a:solidFill>
              </a:rPr>
              <a:t>Simulation continue / à événements discrets</a:t>
            </a:r>
            <a:endParaRPr lang="fr-FR" sz="1000" b="1" i="0" dirty="0">
              <a:solidFill>
                <a:srgbClr val="000000"/>
              </a:solidFill>
              <a:effectLst/>
              <a:latin typeface="Arial" panose="020B0604020202020204" pitchFamily="34" charset="0"/>
            </a:endParaRPr>
          </a:p>
          <a:p>
            <a:pPr algn="l">
              <a:lnSpc>
                <a:spcPct val="100000"/>
              </a:lnSpc>
            </a:pPr>
            <a:r>
              <a:rPr lang="fr-FR" sz="1000" b="0" i="0" dirty="0">
                <a:solidFill>
                  <a:srgbClr val="202122"/>
                </a:solidFill>
                <a:effectLst/>
                <a:latin typeface="Arial" panose="020B0604020202020204" pitchFamily="34" charset="0"/>
              </a:rPr>
              <a:t>Dans une simulation continue (ou </a:t>
            </a:r>
            <a:r>
              <a:rPr lang="fr-FR" sz="1000" b="0" i="1" dirty="0" err="1">
                <a:solidFill>
                  <a:srgbClr val="202122"/>
                </a:solidFill>
                <a:effectLst/>
                <a:latin typeface="Arial" panose="020B0604020202020204" pitchFamily="34" charset="0"/>
              </a:rPr>
              <a:t>clock</a:t>
            </a:r>
            <a:r>
              <a:rPr lang="fr-FR" sz="1000" b="0" i="1" dirty="0">
                <a:solidFill>
                  <a:srgbClr val="202122"/>
                </a:solidFill>
                <a:effectLst/>
                <a:latin typeface="Arial" panose="020B0604020202020204" pitchFamily="34" charset="0"/>
              </a:rPr>
              <a:t> time</a:t>
            </a:r>
            <a:r>
              <a:rPr lang="fr-FR" sz="1000" b="0" i="0" dirty="0">
                <a:solidFill>
                  <a:srgbClr val="202122"/>
                </a:solidFill>
                <a:effectLst/>
                <a:latin typeface="Arial" panose="020B0604020202020204" pitchFamily="34" charset="0"/>
              </a:rPr>
              <a:t>) le temps est découpé en périodes égales, sans que l’on puisse distinguer des événements. À chaque période, on examine l’état du système et on prend des décisions. Ainsi si l’on observe l’état d’un stock de distribution, on ne considère aucun événement : la demande parvient en permanence. On ne réagit pas à l’arrivée de chaque commande individuelle mais on observe le niveau du stock tous les jours, toutes les semaines, tous les mois selon le besoin. On recalcule le niveau du stock à la fin de la période et on prend une décision (lancer un réapprovisionnement ou non).</a:t>
            </a:r>
          </a:p>
          <a:p>
            <a:pPr algn="l">
              <a:lnSpc>
                <a:spcPct val="100000"/>
              </a:lnSpc>
            </a:pPr>
            <a:r>
              <a:rPr lang="fr-FR" sz="1000" b="0" i="0" dirty="0">
                <a:solidFill>
                  <a:srgbClr val="202122"/>
                </a:solidFill>
                <a:effectLst/>
                <a:latin typeface="Arial" panose="020B0604020202020204" pitchFamily="34" charset="0"/>
              </a:rPr>
              <a:t>Dans la simulation à événements discrets (ou </a:t>
            </a:r>
            <a:r>
              <a:rPr lang="fr-FR" sz="1000" b="0" i="1" dirty="0" err="1">
                <a:solidFill>
                  <a:srgbClr val="202122"/>
                </a:solidFill>
                <a:effectLst/>
                <a:latin typeface="Arial" panose="020B0604020202020204" pitchFamily="34" charset="0"/>
              </a:rPr>
              <a:t>event</a:t>
            </a:r>
            <a:r>
              <a:rPr lang="fr-FR" sz="1000" b="0" i="1" dirty="0">
                <a:solidFill>
                  <a:srgbClr val="202122"/>
                </a:solidFill>
                <a:effectLst/>
                <a:latin typeface="Arial" panose="020B0604020202020204" pitchFamily="34" charset="0"/>
              </a:rPr>
              <a:t> time</a:t>
            </a:r>
            <a:r>
              <a:rPr lang="fr-FR" sz="1000" b="0" i="0" dirty="0">
                <a:solidFill>
                  <a:srgbClr val="202122"/>
                </a:solidFill>
                <a:effectLst/>
                <a:latin typeface="Arial" panose="020B0604020202020204" pitchFamily="34" charset="0"/>
              </a:rPr>
              <a:t>), il faut qu’un événement survienne pour que l’on prenne des décisions. Ce sont les instants de modification de l’état du système. Ainsi dans le cas d’un péage d’autoroute, si aucune voiture ne se présente, il n'y a pas d’événement et le système ne change pas et donc il n'y a rien à observer. Il peut se passer beaucoup ou très peu de temps entre deux événements (ici l’arrivée d’une nouvelle voiture au péage), et l’on ne connaît pas à l’avance le nombre d’événements que comportera une simulation.</a:t>
            </a:r>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19</a:t>
            </a:fld>
            <a:endParaRPr lang="fr-FR"/>
          </a:p>
        </p:txBody>
      </p:sp>
    </p:spTree>
    <p:extLst>
      <p:ext uri="{BB962C8B-B14F-4D97-AF65-F5344CB8AC3E}">
        <p14:creationId xmlns:p14="http://schemas.microsoft.com/office/powerpoint/2010/main" val="205216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a:xfrm>
            <a:off x="1044575" y="854075"/>
            <a:ext cx="4556125" cy="3417888"/>
          </a:xfrm>
        </p:spPr>
      </p:sp>
      <p:sp>
        <p:nvSpPr>
          <p:cNvPr id="5122" name="Rectangle 2"/>
          <p:cNvSpPr>
            <a:spLocks noGrp="1" noChangeArrowheads="1"/>
          </p:cNvSpPr>
          <p:nvPr>
            <p:ph type="body" idx="1"/>
          </p:nvPr>
        </p:nvSpPr>
        <p:spPr/>
        <p:txBody>
          <a:bodyPr/>
          <a:lstStyle/>
          <a:p>
            <a:pPr marL="171450" lvl="0" indent="-171450" algn="just">
              <a:buFont typeface="Arial" panose="020B0604020202020204" pitchFamily="34" charset="0"/>
              <a:buChar char="•"/>
            </a:pPr>
            <a:br>
              <a:rPr lang="fr-FR" sz="1000" b="1" kern="1200" dirty="0">
                <a:solidFill>
                  <a:schemeClr val="tx1"/>
                </a:solidFill>
                <a:effectLst/>
                <a:latin typeface="Arial" charset="0"/>
                <a:ea typeface="+mn-ea"/>
                <a:cs typeface="+mn-cs"/>
              </a:rPr>
            </a:br>
            <a:endParaRPr lang="fr-FR" sz="1000" kern="1200" dirty="0">
              <a:solidFill>
                <a:schemeClr val="tx1"/>
              </a:solidFill>
              <a:effectLst/>
              <a:latin typeface="Arial" charset="0"/>
              <a:ea typeface="+mn-ea"/>
              <a:cs typeface="+mn-cs"/>
            </a:endParaRPr>
          </a:p>
          <a:p>
            <a:pPr defTabSz="701589"/>
            <a:endParaRPr lang="fr-FR" dirty="0">
              <a:latin typeface="Helvetica" charset="0"/>
              <a:cs typeface="Helvetica" charset="0"/>
              <a:sym typeface="Helvetica" charset="0"/>
            </a:endParaRPr>
          </a:p>
        </p:txBody>
      </p:sp>
      <p:sp>
        <p:nvSpPr>
          <p:cNvPr id="4" name="Espace réservé des notes 2">
            <a:extLst>
              <a:ext uri="{FF2B5EF4-FFF2-40B4-BE49-F238E27FC236}">
                <a16:creationId xmlns:a16="http://schemas.microsoft.com/office/drawing/2014/main" id="{9A32A5C6-70C6-402C-98FB-41BB2FC46228}"/>
              </a:ext>
            </a:extLst>
          </p:cNvPr>
          <p:cNvSpPr txBox="1">
            <a:spLocks/>
          </p:cNvSpPr>
          <p:nvPr/>
        </p:nvSpPr>
        <p:spPr bwMode="auto">
          <a:xfrm>
            <a:off x="920446" y="4456658"/>
            <a:ext cx="4873625" cy="53207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fr-FR" sz="1000" b="0" i="0" dirty="0">
                <a:solidFill>
                  <a:srgbClr val="000000"/>
                </a:solidFill>
                <a:effectLst/>
                <a:cs typeface="Arial" panose="020B0604020202020204" pitchFamily="34" charset="0"/>
              </a:rPr>
              <a:t>L’attente est l’un des enjeux majeurs des services. En effet, 30% des consommateurs seraient prêts à renoncer à leur achat s’ils jugent l’attente trop longue. Les magasins physiques ne sont pas les seuls concernés par ce risque et les e-commerçants, eux aussi, doivent se méfier. Ainsi, pour 40% des internautes, un délai de livraison jugé trop long engendre un abandon du panier d’achat. Et, il en est de même sur les réseaux sociaux. Quel est le délai de réponse toléré d’une marque ? Pour 70% des clients, c’est moins de 4 heures (la réalité étant de 26 heures en moyenne). </a:t>
            </a:r>
            <a:r>
              <a:rPr lang="fr-FR" sz="1000" i="0" dirty="0">
                <a:solidFill>
                  <a:srgbClr val="000000"/>
                </a:solidFill>
                <a:effectLst/>
                <a:cs typeface="Arial" panose="020B0604020202020204" pitchFamily="34" charset="0"/>
              </a:rPr>
              <a:t>L</a:t>
            </a:r>
            <a:r>
              <a:rPr lang="fr-FR" sz="1000" b="1" i="0" dirty="0">
                <a:solidFill>
                  <a:srgbClr val="000000"/>
                </a:solidFill>
                <a:effectLst/>
                <a:cs typeface="Arial" panose="020B0604020202020204" pitchFamily="34" charset="0"/>
              </a:rPr>
              <a:t>e consommateur ne veut plus attendre</a:t>
            </a:r>
            <a:r>
              <a:rPr lang="fr-FR" sz="1000" b="0" i="0" dirty="0">
                <a:solidFill>
                  <a:srgbClr val="000000"/>
                </a:solidFill>
                <a:effectLst/>
                <a:cs typeface="Arial" panose="020B0604020202020204" pitchFamily="34" charset="0"/>
              </a:rPr>
              <a:t>.</a:t>
            </a:r>
            <a:endParaRPr lang="fr-FR" sz="1000" dirty="0">
              <a:effectLst/>
              <a:ea typeface="Calibri" panose="020F0502020204030204" pitchFamily="34" charset="0"/>
              <a:cs typeface="Arial" panose="020B0604020202020204" pitchFamily="34" charset="0"/>
            </a:endParaRPr>
          </a:p>
          <a:p>
            <a:pPr>
              <a:lnSpc>
                <a:spcPct val="100000"/>
              </a:lnSpc>
            </a:pPr>
            <a:r>
              <a:rPr lang="fr-FR" sz="1000" dirty="0">
                <a:solidFill>
                  <a:srgbClr val="444444"/>
                </a:solidFill>
                <a:latin typeface="Lucida Grande"/>
              </a:rPr>
              <a:t>Exemples de files d'attentes typiques</a:t>
            </a:r>
            <a:endParaRPr lang="fr-FR" sz="1000" dirty="0">
              <a:solidFill>
                <a:srgbClr val="444444"/>
              </a:solidFill>
              <a:cs typeface="Arial" panose="020B0604020202020204" pitchFamily="34" charset="0"/>
            </a:endParaRPr>
          </a:p>
          <a:p>
            <a:pPr>
              <a:lnSpc>
                <a:spcPct val="100000"/>
              </a:lnSpc>
              <a:tabLst>
                <a:tab pos="1431925" algn="l"/>
                <a:tab pos="2874963" algn="l"/>
              </a:tabLst>
            </a:pPr>
            <a:r>
              <a:rPr lang="fr-FR" sz="1000" u="sng" dirty="0">
                <a:solidFill>
                  <a:srgbClr val="444444"/>
                </a:solidFill>
              </a:rPr>
              <a:t>Système</a:t>
            </a:r>
            <a:r>
              <a:rPr lang="fr-FR" sz="1000" dirty="0">
                <a:solidFill>
                  <a:srgbClr val="444444"/>
                </a:solidFill>
              </a:rPr>
              <a:t>	</a:t>
            </a:r>
            <a:r>
              <a:rPr lang="fr-FR" sz="1000" u="sng" dirty="0">
                <a:solidFill>
                  <a:srgbClr val="444444"/>
                </a:solidFill>
              </a:rPr>
              <a:t>Clients</a:t>
            </a:r>
            <a:r>
              <a:rPr lang="fr-FR" sz="1000" dirty="0">
                <a:solidFill>
                  <a:srgbClr val="444444"/>
                </a:solidFill>
              </a:rPr>
              <a:t>	</a:t>
            </a:r>
            <a:r>
              <a:rPr lang="fr-FR" sz="1000" u="sng" dirty="0">
                <a:solidFill>
                  <a:srgbClr val="444444"/>
                </a:solidFill>
              </a:rPr>
              <a:t>Service</a:t>
            </a:r>
          </a:p>
          <a:p>
            <a:pPr>
              <a:lnSpc>
                <a:spcPct val="100000"/>
              </a:lnSpc>
              <a:tabLst>
                <a:tab pos="1431925" algn="l"/>
                <a:tab pos="2874963" algn="l"/>
              </a:tabLst>
            </a:pPr>
            <a:r>
              <a:rPr lang="fr-FR" sz="1000" dirty="0">
                <a:solidFill>
                  <a:srgbClr val="444444"/>
                </a:solidFill>
              </a:rPr>
              <a:t>Comptoir-réception	Personnes	Réceptionniste</a:t>
            </a:r>
          </a:p>
          <a:p>
            <a:pPr>
              <a:lnSpc>
                <a:spcPct val="100000"/>
              </a:lnSpc>
              <a:tabLst>
                <a:tab pos="1431925" algn="l"/>
                <a:tab pos="2874963" algn="l"/>
              </a:tabLst>
            </a:pPr>
            <a:r>
              <a:rPr lang="fr-FR" sz="1000" dirty="0">
                <a:solidFill>
                  <a:srgbClr val="444444"/>
                </a:solidFill>
              </a:rPr>
              <a:t>Centre d’appels	Personnes	Assistance à distance</a:t>
            </a:r>
          </a:p>
          <a:p>
            <a:pPr>
              <a:lnSpc>
                <a:spcPct val="100000"/>
              </a:lnSpc>
              <a:tabLst>
                <a:tab pos="1431925" algn="l"/>
                <a:tab pos="2874963" algn="l"/>
              </a:tabLst>
            </a:pPr>
            <a:r>
              <a:rPr lang="fr-FR" sz="1000" dirty="0">
                <a:solidFill>
                  <a:srgbClr val="444444"/>
                </a:solidFill>
              </a:rPr>
              <a:t>Serveurs informatiques Utilisateurs	Traitement des requêtes</a:t>
            </a:r>
          </a:p>
          <a:p>
            <a:pPr>
              <a:lnSpc>
                <a:spcPct val="100000"/>
              </a:lnSpc>
              <a:tabLst>
                <a:tab pos="1431925" algn="l"/>
                <a:tab pos="2874963" algn="l"/>
              </a:tabLst>
            </a:pPr>
            <a:r>
              <a:rPr lang="fr-FR" sz="1000" dirty="0">
                <a:solidFill>
                  <a:srgbClr val="444444"/>
                </a:solidFill>
              </a:rPr>
              <a:t>Atelier de réparation	Machines	Technicien</a:t>
            </a:r>
          </a:p>
          <a:p>
            <a:pPr>
              <a:lnSpc>
                <a:spcPct val="100000"/>
              </a:lnSpc>
              <a:tabLst>
                <a:tab pos="1431925" algn="l"/>
                <a:tab pos="2874963" algn="l"/>
              </a:tabLst>
            </a:pPr>
            <a:r>
              <a:rPr lang="fr-FR" sz="1000" dirty="0">
                <a:solidFill>
                  <a:srgbClr val="444444"/>
                </a:solidFill>
              </a:rPr>
              <a:t>Garages	Camions	Mécanicien</a:t>
            </a:r>
          </a:p>
          <a:p>
            <a:pPr>
              <a:lnSpc>
                <a:spcPct val="100000"/>
              </a:lnSpc>
              <a:tabLst>
                <a:tab pos="1431925" algn="l"/>
                <a:tab pos="2874963" algn="l"/>
              </a:tabLst>
            </a:pPr>
            <a:r>
              <a:rPr lang="fr-FR" sz="1000" dirty="0">
                <a:solidFill>
                  <a:srgbClr val="444444"/>
                </a:solidFill>
              </a:rPr>
              <a:t>Hôpital	Patients	Infirmier</a:t>
            </a:r>
          </a:p>
          <a:p>
            <a:pPr>
              <a:lnSpc>
                <a:spcPct val="100000"/>
              </a:lnSpc>
              <a:tabLst>
                <a:tab pos="1431925" algn="l"/>
                <a:tab pos="2874963" algn="l"/>
              </a:tabLst>
            </a:pPr>
            <a:r>
              <a:rPr lang="fr-FR" sz="1000" dirty="0">
                <a:solidFill>
                  <a:srgbClr val="444444"/>
                </a:solidFill>
              </a:rPr>
              <a:t>Ordinateur	Tâches	Processeurs, disques</a:t>
            </a:r>
          </a:p>
          <a:p>
            <a:pPr>
              <a:lnSpc>
                <a:spcPct val="100000"/>
              </a:lnSpc>
              <a:tabLst>
                <a:tab pos="1431925" algn="l"/>
                <a:tab pos="2874963" algn="l"/>
              </a:tabLst>
            </a:pPr>
            <a:r>
              <a:rPr lang="fr-FR" sz="1000" dirty="0">
                <a:solidFill>
                  <a:srgbClr val="444444"/>
                </a:solidFill>
              </a:rPr>
              <a:t>Aéroport	Appareils	Piste d'envol</a:t>
            </a:r>
          </a:p>
          <a:p>
            <a:pPr>
              <a:lnSpc>
                <a:spcPct val="100000"/>
              </a:lnSpc>
              <a:tabLst>
                <a:tab pos="1431925" algn="l"/>
                <a:tab pos="2874963" algn="l"/>
              </a:tabLst>
            </a:pPr>
            <a:r>
              <a:rPr lang="fr-FR" sz="1000" dirty="0">
                <a:solidFill>
                  <a:srgbClr val="444444"/>
                </a:solidFill>
              </a:rPr>
              <a:t>Port	Bateaux	Quais, portiques</a:t>
            </a:r>
          </a:p>
          <a:p>
            <a:pPr>
              <a:lnSpc>
                <a:spcPct val="100000"/>
              </a:lnSpc>
              <a:tabLst>
                <a:tab pos="1431925" algn="l"/>
                <a:tab pos="2874963" algn="l"/>
              </a:tabLst>
            </a:pPr>
            <a:r>
              <a:rPr lang="fr-FR" sz="1000" dirty="0">
                <a:solidFill>
                  <a:srgbClr val="444444"/>
                </a:solidFill>
              </a:rPr>
              <a:t>Réseau routier	Véhicules	Feux de circulation</a:t>
            </a:r>
          </a:p>
          <a:p>
            <a:pPr>
              <a:lnSpc>
                <a:spcPct val="100000"/>
              </a:lnSpc>
              <a:tabLst>
                <a:tab pos="1431925" algn="l"/>
                <a:tab pos="2874963" algn="l"/>
              </a:tabLst>
            </a:pPr>
            <a:r>
              <a:rPr lang="fr-FR" sz="1000" dirty="0">
                <a:solidFill>
                  <a:srgbClr val="444444"/>
                </a:solidFill>
              </a:rPr>
              <a:t>Atelier de fabrication	Tâches	Machines/Ouvriers</a:t>
            </a:r>
          </a:p>
          <a:p>
            <a:pPr>
              <a:lnSpc>
                <a:spcPct val="100000"/>
              </a:lnSpc>
              <a:tabLst>
                <a:tab pos="1431925" algn="l"/>
                <a:tab pos="2874963" algn="l"/>
              </a:tabLst>
            </a:pPr>
            <a:r>
              <a:rPr lang="fr-FR" sz="1000" dirty="0">
                <a:solidFill>
                  <a:srgbClr val="444444"/>
                </a:solidFill>
              </a:rPr>
              <a:t>Téléphone	Appels	Commutateurs</a:t>
            </a:r>
          </a:p>
          <a:p>
            <a:pPr>
              <a:lnSpc>
                <a:spcPct val="100000"/>
              </a:lnSpc>
              <a:tabLst>
                <a:tab pos="1431925" algn="l"/>
                <a:tab pos="2874963" algn="l"/>
              </a:tabLst>
            </a:pPr>
            <a:r>
              <a:rPr lang="fr-FR" sz="1000" dirty="0">
                <a:solidFill>
                  <a:srgbClr val="444444"/>
                </a:solidFill>
              </a:rPr>
              <a:t>Transport en commun	Voyageur	Autobus/Métro</a:t>
            </a:r>
          </a:p>
          <a:p>
            <a:pPr>
              <a:lnSpc>
                <a:spcPct val="100000"/>
              </a:lnSpc>
              <a:tabLst>
                <a:tab pos="1431925" algn="l"/>
                <a:tab pos="2874963" algn="l"/>
              </a:tabLst>
            </a:pPr>
            <a:r>
              <a:rPr lang="fr-FR" sz="1000" dirty="0">
                <a:solidFill>
                  <a:srgbClr val="444444"/>
                </a:solidFill>
              </a:rPr>
              <a:t>Buanderie	Linge	Laveuse/Sécheuse</a:t>
            </a:r>
          </a:p>
          <a:p>
            <a:pPr>
              <a:lnSpc>
                <a:spcPct val="100000"/>
              </a:lnSpc>
            </a:pPr>
            <a:r>
              <a:rPr lang="fr-FR" dirty="0">
                <a:solidFill>
                  <a:srgbClr val="444444"/>
                </a:solidFill>
              </a:rPr>
              <a:t>…</a:t>
            </a:r>
            <a:endParaRPr lang="fr-FR" sz="1000" b="0" dirty="0">
              <a:cs typeface="Arial" panose="020B0604020202020204" pitchFamily="34" charset="0"/>
            </a:endParaRPr>
          </a:p>
        </p:txBody>
      </p:sp>
      <p:sp>
        <p:nvSpPr>
          <p:cNvPr id="5" name="Espace réservé du numéro de diapositive 1">
            <a:extLst>
              <a:ext uri="{FF2B5EF4-FFF2-40B4-BE49-F238E27FC236}">
                <a16:creationId xmlns:a16="http://schemas.microsoft.com/office/drawing/2014/main" id="{8372E0CE-E82A-47A4-9E0C-D27D1CADD125}"/>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30AE25AD-7C09-4F96-8283-25A241925B21}" type="slidenum">
              <a:rPr lang="fr-FR" smtClean="0"/>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442317" y="4384651"/>
            <a:ext cx="5688632" cy="5256584"/>
          </a:xfrm>
        </p:spPr>
        <p:txBody>
          <a:bodyPr/>
          <a:lstStyle/>
          <a:p>
            <a:pPr>
              <a:lnSpc>
                <a:spcPct val="100000"/>
              </a:lnSpc>
            </a:pPr>
            <a:r>
              <a:rPr lang="fr-FR" sz="1000" b="1" dirty="0">
                <a:solidFill>
                  <a:srgbClr val="000000"/>
                </a:solidFill>
              </a:rPr>
              <a:t>Simulation continue ou simulation à événements discrets ?</a:t>
            </a:r>
            <a:endParaRPr lang="fr-FR" sz="1000" b="1" i="0" dirty="0">
              <a:solidFill>
                <a:srgbClr val="000000"/>
              </a:solidFill>
              <a:effectLst/>
              <a:latin typeface="Arial" panose="020B0604020202020204" pitchFamily="34" charset="0"/>
            </a:endParaRPr>
          </a:p>
          <a:p>
            <a:pPr>
              <a:lnSpc>
                <a:spcPct val="100000"/>
              </a:lnSpc>
            </a:pPr>
            <a:r>
              <a:rPr lang="fr-FR" sz="1000" b="0" i="0" dirty="0">
                <a:solidFill>
                  <a:srgbClr val="202122"/>
                </a:solidFill>
                <a:effectLst/>
              </a:rPr>
              <a:t>Il importe aussi d’apprécier le lien entre la gestion discrète du temps, et la nature discrète ou continue du système modélisé et des flux qu’il comporte. Il n’y a pas de doute que la majorité des activités de service doit être traitée par une simulation à événements discrets, car les flux traités (clients, serveurs) sont discrets et la maille de temps est courte . A l’inverse, il semble s’imposer de traiter un modèle flux dans une entreprise industrielle par une simulation continue avec une maille de temps plus longue (semaine, mois).</a:t>
            </a:r>
            <a:endParaRPr lang="fr-FR" sz="1000" b="0" i="0" dirty="0">
              <a:solidFill>
                <a:srgbClr val="003399"/>
              </a:solidFill>
              <a:effectLst/>
            </a:endParaRPr>
          </a:p>
          <a:p>
            <a:pPr algn="l">
              <a:lnSpc>
                <a:spcPct val="100000"/>
              </a:lnSpc>
            </a:pPr>
            <a:r>
              <a:rPr lang="fr-FR" sz="1000" b="1" i="0" dirty="0">
                <a:solidFill>
                  <a:srgbClr val="000000"/>
                </a:solidFill>
                <a:effectLst/>
              </a:rPr>
              <a:t>Gestion du temps dans un moteur de </a:t>
            </a:r>
            <a:r>
              <a:rPr lang="fr-FR" sz="1000" b="1" dirty="0">
                <a:solidFill>
                  <a:srgbClr val="000000"/>
                </a:solidFill>
              </a:rPr>
              <a:t>simulation à événements discrets </a:t>
            </a:r>
            <a:endParaRPr lang="fr-FR" sz="1000" b="1" i="0" dirty="0">
              <a:solidFill>
                <a:srgbClr val="000000"/>
              </a:solidFill>
              <a:effectLst/>
            </a:endParaRPr>
          </a:p>
          <a:p>
            <a:pPr algn="l">
              <a:lnSpc>
                <a:spcPct val="100000"/>
              </a:lnSpc>
            </a:pPr>
            <a:r>
              <a:rPr lang="fr-FR" sz="1000" b="0" i="0" dirty="0">
                <a:solidFill>
                  <a:srgbClr val="202122"/>
                </a:solidFill>
                <a:effectLst/>
              </a:rPr>
              <a:t>Une fonction génère l’avancement du temps simulé, depuis la date de début de la simulation jusqu’à sa date de fin. Le temps de la simulation progresse par sauts de l’heure d’un événement à l’heure de l’événement suivant. Le modèle est réévalué à chaque événement, ce qui donne lieu à des nouveaux résultats débouchant sur d’éventuelles décisions, et créant d’éventuels nouveaux événements futurs.</a:t>
            </a:r>
          </a:p>
          <a:p>
            <a:pPr algn="l">
              <a:lnSpc>
                <a:spcPct val="100000"/>
              </a:lnSpc>
            </a:pPr>
            <a:r>
              <a:rPr lang="fr-FR" sz="1000" b="0" i="0" dirty="0">
                <a:solidFill>
                  <a:srgbClr val="202122"/>
                </a:solidFill>
                <a:effectLst/>
              </a:rPr>
              <a:t>La fonction de pilotage du temps maintient à jour en permanence un </a:t>
            </a:r>
            <a:r>
              <a:rPr lang="fr-FR" sz="1000" b="0" i="1" dirty="0">
                <a:solidFill>
                  <a:srgbClr val="202122"/>
                </a:solidFill>
                <a:effectLst/>
              </a:rPr>
              <a:t>échéancier</a:t>
            </a:r>
            <a:r>
              <a:rPr lang="fr-FR" sz="1000" b="0" i="0" dirty="0">
                <a:solidFill>
                  <a:srgbClr val="202122"/>
                </a:solidFill>
                <a:effectLst/>
              </a:rPr>
              <a:t> ou liste des événements, où les heures de tous les événements futurs sont inscrites. Les événements sont traités en ordre chronologique..</a:t>
            </a:r>
          </a:p>
          <a:p>
            <a:pPr algn="l">
              <a:lnSpc>
                <a:spcPct val="100000"/>
              </a:lnSpc>
            </a:pPr>
            <a:r>
              <a:rPr lang="fr-FR" sz="1000" b="0" i="0" dirty="0">
                <a:solidFill>
                  <a:srgbClr val="202122"/>
                </a:solidFill>
                <a:effectLst/>
              </a:rPr>
              <a:t>Certaines fonctions génèrent par définition des événements : toute activité qui dure un certain temps (par exemple. le temps de service à un guichet, la durée d’une opération sur un équipement) peut engendrer un changement d’état du système lorsque cette activité est terminée (parfois on considère un événement en début et en fin d’une activité). De même, des phénomènes liés à des lois de distribution, aléatoires ou non, créent un événement car ils changent l’état du système (la survenance d’une panne, un appel téléphonique, l’arrivée d’un client).</a:t>
            </a:r>
          </a:p>
          <a:p>
            <a:pPr algn="l">
              <a:lnSpc>
                <a:spcPct val="100000"/>
              </a:lnSpc>
            </a:pPr>
            <a:r>
              <a:rPr lang="fr-FR" sz="1000" b="1" i="0" dirty="0">
                <a:solidFill>
                  <a:srgbClr val="202122"/>
                </a:solidFill>
                <a:effectLst/>
              </a:rPr>
              <a:t>Les événements dans une simulation de file d’attente</a:t>
            </a:r>
          </a:p>
          <a:p>
            <a:pPr>
              <a:lnSpc>
                <a:spcPct val="100000"/>
              </a:lnSpc>
            </a:pPr>
            <a:r>
              <a:rPr lang="fr-FR" sz="1000" b="1" i="1" dirty="0">
                <a:solidFill>
                  <a:srgbClr val="202122"/>
                </a:solidFill>
                <a:effectLst/>
              </a:rPr>
              <a:t>Événement Arrivée d’un client </a:t>
            </a:r>
            <a:r>
              <a:rPr lang="fr-FR" sz="1000" b="0" i="0" dirty="0">
                <a:solidFill>
                  <a:srgbClr val="202122"/>
                </a:solidFill>
                <a:effectLst/>
              </a:rPr>
              <a:t>: </a:t>
            </a:r>
            <a:r>
              <a:rPr lang="fr-FR" sz="1000" dirty="0">
                <a:solidFill>
                  <a:srgbClr val="202122"/>
                </a:solidFill>
              </a:rPr>
              <a:t>s</a:t>
            </a:r>
            <a:r>
              <a:rPr lang="fr-FR" sz="1000" b="0" i="0" dirty="0">
                <a:solidFill>
                  <a:srgbClr val="202122"/>
                </a:solidFill>
                <a:effectLst/>
              </a:rPr>
              <a:t>i une serveur est disponible, le client </a:t>
            </a:r>
            <a:r>
              <a:rPr lang="fr-FR" sz="1000" dirty="0">
                <a:solidFill>
                  <a:srgbClr val="202122"/>
                </a:solidFill>
              </a:rPr>
              <a:t>est immédiatement pris en charge, la durée du service est  simulée par tirage aléatoire et on crée l’événement futur </a:t>
            </a:r>
            <a:r>
              <a:rPr lang="fr-FR" sz="1000" i="1" dirty="0">
                <a:solidFill>
                  <a:srgbClr val="202122"/>
                </a:solidFill>
              </a:rPr>
              <a:t>fin de service </a:t>
            </a:r>
            <a:r>
              <a:rPr lang="fr-FR" sz="1000" dirty="0">
                <a:solidFill>
                  <a:srgbClr val="202122"/>
                </a:solidFill>
              </a:rPr>
              <a:t>; sinon la file d’attente est incrémentée de 1. On crée également l’événement suivant Arrivée d’un client après un intervalle de temps simulé par tirage aléatoire.</a:t>
            </a:r>
          </a:p>
          <a:p>
            <a:pPr>
              <a:lnSpc>
                <a:spcPct val="100000"/>
              </a:lnSpc>
            </a:pPr>
            <a:r>
              <a:rPr lang="fr-FR" sz="1000" b="1" i="1" dirty="0">
                <a:solidFill>
                  <a:srgbClr val="202122"/>
                </a:solidFill>
                <a:effectLst/>
              </a:rPr>
              <a:t>Événement Fin de service </a:t>
            </a:r>
            <a:r>
              <a:rPr lang="fr-FR" sz="1000" b="0" i="0" dirty="0">
                <a:solidFill>
                  <a:srgbClr val="202122"/>
                </a:solidFill>
                <a:effectLst/>
              </a:rPr>
              <a:t>: si la file d’attente n’est pas vide, on traite le premier client (selon une règle de priorité) ; on note que le serveur est occupé ; la file d’attente est décrémentée de 1, </a:t>
            </a:r>
            <a:r>
              <a:rPr lang="fr-FR" sz="1000" dirty="0">
                <a:solidFill>
                  <a:srgbClr val="202122"/>
                </a:solidFill>
              </a:rPr>
              <a:t>la durée du service est  simulée par tirage aléatoire</a:t>
            </a:r>
            <a:r>
              <a:rPr lang="fr-FR" sz="1000" b="0" i="0" dirty="0">
                <a:solidFill>
                  <a:srgbClr val="202122"/>
                </a:solidFill>
                <a:effectLst/>
              </a:rPr>
              <a:t> </a:t>
            </a:r>
            <a:r>
              <a:rPr lang="fr-FR" sz="1000" dirty="0">
                <a:solidFill>
                  <a:srgbClr val="202122"/>
                </a:solidFill>
              </a:rPr>
              <a:t>et on crée l’événement futur </a:t>
            </a:r>
            <a:r>
              <a:rPr lang="fr-FR" sz="1000" i="1" dirty="0">
                <a:solidFill>
                  <a:srgbClr val="202122"/>
                </a:solidFill>
              </a:rPr>
              <a:t>fin de service.</a:t>
            </a:r>
            <a:endParaRPr lang="fr-FR" sz="1000" b="0" i="1" dirty="0">
              <a:solidFill>
                <a:srgbClr val="202122"/>
              </a:solidFill>
              <a:effectLst/>
            </a:endParaRPr>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20</a:t>
            </a:fld>
            <a:endParaRPr lang="fr-FR" dirty="0"/>
          </a:p>
        </p:txBody>
      </p:sp>
    </p:spTree>
    <p:extLst>
      <p:ext uri="{BB962C8B-B14F-4D97-AF65-F5344CB8AC3E}">
        <p14:creationId xmlns:p14="http://schemas.microsoft.com/office/powerpoint/2010/main" val="1429790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85824" y="4502151"/>
            <a:ext cx="4873625" cy="4421187"/>
          </a:xfrm>
        </p:spPr>
        <p:txBody>
          <a:bodyPr/>
          <a:lstStyle/>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Remarquons en premier lieu que </a:t>
            </a:r>
            <a:r>
              <a:rPr lang="fr-FR" sz="1000" b="1" dirty="0">
                <a:effectLst/>
                <a:ea typeface="Times New Roman" panose="02020603050405020304" pitchFamily="18" charset="0"/>
                <a:cs typeface="Arial" panose="020B0604020202020204" pitchFamily="34" charset="0"/>
              </a:rPr>
              <a:t>la valeur que le client attache au service détermine son comportement pendant l'attente</a:t>
            </a:r>
            <a:r>
              <a:rPr lang="fr-FR" sz="1000" dirty="0">
                <a:effectLst/>
                <a:ea typeface="Times New Roman" panose="02020603050405020304" pitchFamily="18" charset="0"/>
                <a:cs typeface="Arial" panose="020B0604020202020204" pitchFamily="34" charset="0"/>
              </a:rPr>
              <a:t>. Il acceptera cependant une attente longue si le service lui est indispensable ou lui semble particulièrement attractif.</a:t>
            </a:r>
          </a:p>
          <a:p>
            <a:pPr hangingPunct="0">
              <a:lnSpc>
                <a:spcPct val="100000"/>
              </a:lnSpc>
              <a:spcBef>
                <a:spcPts val="300"/>
              </a:spcBef>
            </a:pPr>
            <a:r>
              <a:rPr lang="fr-FR" sz="1000" dirty="0">
                <a:ea typeface="Times New Roman" panose="02020603050405020304" pitchFamily="18" charset="0"/>
                <a:cs typeface="Arial" panose="020B0604020202020204" pitchFamily="34" charset="0"/>
              </a:rPr>
              <a:t>Exemples :</a:t>
            </a:r>
          </a:p>
          <a:p>
            <a:pPr marL="171450" indent="-171450" hangingPunct="0">
              <a:lnSpc>
                <a:spcPct val="100000"/>
              </a:lnSpc>
              <a:spcBef>
                <a:spcPts val="300"/>
              </a:spcBef>
              <a:buFont typeface="Arial" panose="020B0604020202020204" pitchFamily="34" charset="0"/>
              <a:buChar char="•"/>
            </a:pPr>
            <a:r>
              <a:rPr lang="fr-FR" sz="1000" dirty="0">
                <a:ea typeface="Times New Roman" panose="02020603050405020304" pitchFamily="18" charset="0"/>
                <a:cs typeface="Arial" panose="020B0604020202020204" pitchFamily="34" charset="0"/>
              </a:rPr>
              <a:t>Attente à l’hôpital lorsque sa santé est en jeu</a:t>
            </a:r>
          </a:p>
          <a:p>
            <a:pPr marL="171450" indent="-171450" hangingPunct="0">
              <a:lnSpc>
                <a:spcPct val="100000"/>
              </a:lnSpc>
              <a:spcBef>
                <a:spcPts val="300"/>
              </a:spcBef>
              <a:buFont typeface="Arial" panose="020B0604020202020204" pitchFamily="34" charset="0"/>
              <a:buChar char="•"/>
            </a:pPr>
            <a:r>
              <a:rPr lang="fr-FR" sz="1000" dirty="0">
                <a:effectLst/>
                <a:ea typeface="Times New Roman" panose="02020603050405020304" pitchFamily="18" charset="0"/>
                <a:cs typeface="Arial" panose="020B0604020202020204" pitchFamily="34" charset="0"/>
              </a:rPr>
              <a:t>Attente dans un par</a:t>
            </a:r>
            <a:r>
              <a:rPr lang="fr-FR" sz="1000" dirty="0">
                <a:ea typeface="Times New Roman" panose="02020603050405020304" pitchFamily="18" charset="0"/>
                <a:cs typeface="Arial" panose="020B0604020202020204" pitchFamily="34" charset="0"/>
              </a:rPr>
              <a:t>c d’attraction</a:t>
            </a:r>
            <a:endParaRPr lang="fr-FR" sz="1000" dirty="0">
              <a:effectLst/>
              <a:ea typeface="Times New Roman" panose="02020603050405020304" pitchFamily="18" charset="0"/>
              <a:cs typeface="Arial" panose="020B0604020202020204" pitchFamily="34" charset="0"/>
            </a:endParaRPr>
          </a:p>
          <a:p>
            <a:pPr>
              <a:lnSpc>
                <a:spcPct val="100000"/>
              </a:lnSpc>
              <a:spcBef>
                <a:spcPts val="300"/>
              </a:spcBef>
            </a:pPr>
            <a:r>
              <a:rPr lang="fr-FR" sz="1000" dirty="0">
                <a:effectLst/>
                <a:ea typeface="Times New Roman" panose="02020603050405020304" pitchFamily="18" charset="0"/>
                <a:cs typeface="Arial" panose="020B0604020202020204" pitchFamily="34" charset="0"/>
              </a:rPr>
              <a:t>L'attente est toujours ressentie par le client comme du temps perdu qui aurait pu être utilisé de façon plus utile ou plus agréable. Le client se perçoit dans une situation d'infériorité, de demandeur vis-à-vis du système de service</a:t>
            </a:r>
            <a:r>
              <a:rPr lang="fr-FR" sz="1000" dirty="0">
                <a:ea typeface="Times New Roman" panose="02020603050405020304" pitchFamily="18" charset="0"/>
                <a:cs typeface="Arial" panose="020B0604020202020204" pitchFamily="34" charset="0"/>
              </a:rPr>
              <a:t>. Les autres clients sont considérés comme des concurrents.</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En second lieu, il faut </a:t>
            </a:r>
            <a:r>
              <a:rPr lang="fr-FR" sz="1000" b="1" dirty="0">
                <a:effectLst/>
                <a:ea typeface="Times New Roman" panose="02020603050405020304" pitchFamily="18" charset="0"/>
                <a:cs typeface="Arial" panose="020B0604020202020204" pitchFamily="34" charset="0"/>
              </a:rPr>
              <a:t>distinguer l'attente </a:t>
            </a:r>
            <a:r>
              <a:rPr lang="fr-FR" sz="1000" b="1" i="1" dirty="0">
                <a:effectLst/>
                <a:ea typeface="Times New Roman" panose="02020603050405020304" pitchFamily="18" charset="0"/>
                <a:cs typeface="Arial" panose="020B0604020202020204" pitchFamily="34" charset="0"/>
              </a:rPr>
              <a:t>objective</a:t>
            </a:r>
            <a:r>
              <a:rPr lang="fr-FR" sz="1000" b="1" dirty="0">
                <a:effectLst/>
                <a:ea typeface="Times New Roman" panose="02020603050405020304" pitchFamily="18" charset="0"/>
                <a:cs typeface="Arial" panose="020B0604020202020204" pitchFamily="34" charset="0"/>
              </a:rPr>
              <a:t> de l'attente </a:t>
            </a:r>
            <a:r>
              <a:rPr lang="fr-FR" sz="1000" b="1" i="1" dirty="0">
                <a:effectLst/>
                <a:ea typeface="Times New Roman" panose="02020603050405020304" pitchFamily="18" charset="0"/>
                <a:cs typeface="Arial" panose="020B0604020202020204" pitchFamily="34" charset="0"/>
              </a:rPr>
              <a:t>perçue</a:t>
            </a:r>
            <a:r>
              <a:rPr lang="fr-FR" sz="1000" dirty="0">
                <a:effectLst/>
                <a:ea typeface="Times New Roman" panose="02020603050405020304" pitchFamily="18" charset="0"/>
                <a:cs typeface="Arial" panose="020B0604020202020204" pitchFamily="34" charset="0"/>
              </a:rPr>
              <a:t>. </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Pour définir une politique de service, il convient d'étudier d'abord les caractéristiques objectives de l'attente (temps d'attente moyen, temps d'attente maximum, etc.) par la </a:t>
            </a:r>
            <a:r>
              <a:rPr lang="fr-FR" sz="1000" dirty="0">
                <a:ea typeface="Times New Roman" panose="02020603050405020304" pitchFamily="18" charset="0"/>
                <a:cs typeface="Arial" panose="020B0604020202020204" pitchFamily="34" charset="0"/>
              </a:rPr>
              <a:t>mise en œuvre d’un système de mesure</a:t>
            </a:r>
            <a:r>
              <a:rPr lang="fr-FR" sz="1000" dirty="0">
                <a:effectLst/>
                <a:ea typeface="Times New Roman" panose="02020603050405020304" pitchFamily="18" charset="0"/>
                <a:cs typeface="Arial" panose="020B0604020202020204" pitchFamily="34" charset="0"/>
              </a:rPr>
              <a:t>. </a:t>
            </a:r>
          </a:p>
          <a:p>
            <a:pPr>
              <a:lnSpc>
                <a:spcPct val="100000"/>
              </a:lnSpc>
              <a:spcBef>
                <a:spcPts val="300"/>
              </a:spcBef>
            </a:pPr>
            <a:r>
              <a:rPr lang="fr-FR" sz="1000" dirty="0">
                <a:ea typeface="Times New Roman" panose="02020603050405020304" pitchFamily="18" charset="0"/>
                <a:cs typeface="Arial" panose="020B0604020202020204" pitchFamily="34" charset="0"/>
              </a:rPr>
              <a:t>On peut ainsi gérer l'attente objective en agissant sur la demande (en encourageant la demande des périodes creuses et en décourageant la demande des périodes de pointe) et en agissant sur la capacité du système de service si c'est possible (par exemple, en ouvrant des guichets selon la longueur de la file d'attente).</a:t>
            </a:r>
          </a:p>
          <a:p>
            <a:pPr hangingPunct="0">
              <a:lnSpc>
                <a:spcPct val="100000"/>
              </a:lnSpc>
              <a:spcBef>
                <a:spcPts val="300"/>
              </a:spcBef>
            </a:pPr>
            <a:r>
              <a:rPr lang="fr-FR" sz="1000" dirty="0">
                <a:ea typeface="Times New Roman" panose="02020603050405020304" pitchFamily="18" charset="0"/>
                <a:cs typeface="Arial" panose="020B0604020202020204" pitchFamily="34" charset="0"/>
              </a:rPr>
              <a:t>La qualité de l’environnement d’accueil influe sur la perception de l’attente : attendre debout ou attendre assis n’a pas la même pénibilité.</a:t>
            </a:r>
            <a:endParaRPr lang="fr-FR" sz="1000" dirty="0">
              <a:effectLst/>
              <a:ea typeface="Times New Roman" panose="02020603050405020304" pitchFamily="18" charset="0"/>
              <a:cs typeface="Arial" panose="020B0604020202020204" pitchFamily="34" charset="0"/>
            </a:endParaRPr>
          </a:p>
          <a:p>
            <a:pPr>
              <a:lnSpc>
                <a:spcPct val="100000"/>
              </a:lnSpc>
              <a:spcBef>
                <a:spcPts val="300"/>
              </a:spcBef>
            </a:pPr>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02909CA0-0241-4482-8899-A25CF7A5E7C8}"/>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D25DC665-E8ED-45F2-901C-C8651784C6DB}" type="slidenum">
              <a:rPr lang="fr-FR" smtClean="0"/>
              <a:t>21</a:t>
            </a:fld>
            <a:endParaRPr lang="fr-FR" dirty="0"/>
          </a:p>
        </p:txBody>
      </p:sp>
    </p:spTree>
    <p:extLst>
      <p:ext uri="{BB962C8B-B14F-4D97-AF65-F5344CB8AC3E}">
        <p14:creationId xmlns:p14="http://schemas.microsoft.com/office/powerpoint/2010/main" val="81769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442317" y="4384650"/>
            <a:ext cx="5904656" cy="5184576"/>
          </a:xfrm>
        </p:spPr>
        <p:txBody>
          <a:bodyPr/>
          <a:lstStyle/>
          <a:p>
            <a:pPr algn="l">
              <a:lnSpc>
                <a:spcPct val="100000"/>
              </a:lnSpc>
            </a:pPr>
            <a:r>
              <a:rPr lang="fr-FR" sz="1000" b="0" i="0" dirty="0">
                <a:solidFill>
                  <a:srgbClr val="202122"/>
                </a:solidFill>
                <a:effectLst/>
              </a:rPr>
              <a:t>Le processus de service couvre le parcours des clients depuis le contact initial jusqu’au service rendu. Il comprend plusieurs étapes de traitement.</a:t>
            </a:r>
          </a:p>
          <a:p>
            <a:pPr algn="l">
              <a:lnSpc>
                <a:spcPct val="100000"/>
              </a:lnSpc>
              <a:spcBef>
                <a:spcPts val="600"/>
              </a:spcBef>
              <a:spcAft>
                <a:spcPts val="300"/>
              </a:spcAft>
            </a:pPr>
            <a:r>
              <a:rPr lang="fr-FR" sz="1000" b="1" dirty="0"/>
              <a:t>L’arrivée du client</a:t>
            </a:r>
          </a:p>
          <a:p>
            <a:pPr marL="171450" indent="-171450" algn="l">
              <a:lnSpc>
                <a:spcPct val="100000"/>
              </a:lnSpc>
              <a:spcBef>
                <a:spcPts val="0"/>
              </a:spcBef>
              <a:buFont typeface="Arial" panose="020B0604020202020204" pitchFamily="34" charset="0"/>
              <a:buChar char="•"/>
            </a:pPr>
            <a:r>
              <a:rPr lang="fr-FR" sz="1000" b="0" i="0" dirty="0">
                <a:solidFill>
                  <a:srgbClr val="202122"/>
                </a:solidFill>
                <a:effectLst/>
              </a:rPr>
              <a:t>Informer sur le délai d’attente probable</a:t>
            </a:r>
          </a:p>
          <a:p>
            <a:pPr marL="171450" indent="-171450" algn="l">
              <a:lnSpc>
                <a:spcPct val="100000"/>
              </a:lnSpc>
              <a:spcBef>
                <a:spcPts val="0"/>
              </a:spcBef>
              <a:buFont typeface="Arial" panose="020B0604020202020204" pitchFamily="34" charset="0"/>
              <a:buChar char="•"/>
            </a:pPr>
            <a:r>
              <a:rPr lang="fr-FR" sz="1000" b="0" i="0" dirty="0">
                <a:solidFill>
                  <a:srgbClr val="202122"/>
                </a:solidFill>
                <a:effectLst/>
              </a:rPr>
              <a:t>Permettre d’indiquer à son arrivée s’il a rendez-vous</a:t>
            </a:r>
          </a:p>
          <a:p>
            <a:pPr algn="l">
              <a:lnSpc>
                <a:spcPct val="100000"/>
              </a:lnSpc>
              <a:spcBef>
                <a:spcPts val="600"/>
              </a:spcBef>
              <a:spcAft>
                <a:spcPts val="300"/>
              </a:spcAft>
            </a:pPr>
            <a:r>
              <a:rPr lang="fr-FR" sz="1000" b="1" dirty="0"/>
              <a:t>Prise de rang et orientation</a:t>
            </a:r>
          </a:p>
          <a:p>
            <a:pPr marL="171450" indent="-171450" algn="l">
              <a:lnSpc>
                <a:spcPct val="100000"/>
              </a:lnSpc>
              <a:spcBef>
                <a:spcPts val="0"/>
              </a:spcBef>
              <a:buFont typeface="Arial" panose="020B0604020202020204" pitchFamily="34" charset="0"/>
              <a:buChar char="•"/>
            </a:pPr>
            <a:r>
              <a:rPr lang="fr-FR" sz="1000" b="0" i="0" dirty="0">
                <a:solidFill>
                  <a:srgbClr val="202122"/>
                </a:solidFill>
                <a:effectLst/>
              </a:rPr>
              <a:t>Distributeurs dédiés en libre-service ou réceptionniste pour permettre aux clients de prendre leur rang dans la file d'attente pour un service</a:t>
            </a:r>
          </a:p>
          <a:p>
            <a:pPr marL="171450" indent="-171450" algn="l">
              <a:lnSpc>
                <a:spcPct val="100000"/>
              </a:lnSpc>
              <a:spcBef>
                <a:spcPts val="0"/>
              </a:spcBef>
              <a:buFont typeface="Arial" panose="020B0604020202020204" pitchFamily="34" charset="0"/>
              <a:buChar char="•"/>
            </a:pPr>
            <a:r>
              <a:rPr lang="fr-FR" sz="1000" b="0" i="0" dirty="0">
                <a:solidFill>
                  <a:srgbClr val="202122"/>
                </a:solidFill>
                <a:effectLst/>
              </a:rPr>
              <a:t>La prise de rang peut être faite également sur Internet, Smartphone ... Affectation dans la file virtuelle et le parcours correspondant à la demande</a:t>
            </a:r>
          </a:p>
          <a:p>
            <a:pPr algn="l">
              <a:lnSpc>
                <a:spcPct val="100000"/>
              </a:lnSpc>
              <a:spcBef>
                <a:spcPts val="600"/>
              </a:spcBef>
              <a:spcAft>
                <a:spcPts val="300"/>
              </a:spcAft>
            </a:pPr>
            <a:r>
              <a:rPr lang="fr-FR" sz="1000" b="1" dirty="0"/>
              <a:t>L’attente</a:t>
            </a:r>
          </a:p>
          <a:p>
            <a:pPr marL="171450" indent="-171450" algn="l">
              <a:lnSpc>
                <a:spcPct val="100000"/>
              </a:lnSpc>
              <a:spcBef>
                <a:spcPts val="0"/>
              </a:spcBef>
              <a:buFont typeface="Arial" panose="020B0604020202020204" pitchFamily="34" charset="0"/>
              <a:buChar char="•"/>
            </a:pPr>
            <a:r>
              <a:rPr lang="fr-FR" sz="1000" b="0" i="0" dirty="0">
                <a:solidFill>
                  <a:srgbClr val="202122"/>
                </a:solidFill>
                <a:effectLst/>
              </a:rPr>
              <a:t>Adapter la durée de l’attente à l’importance du service à rendre</a:t>
            </a:r>
          </a:p>
          <a:p>
            <a:pPr marL="171450" indent="-171450" algn="l">
              <a:lnSpc>
                <a:spcPct val="100000"/>
              </a:lnSpc>
              <a:spcBef>
                <a:spcPts val="0"/>
              </a:spcBef>
              <a:buFont typeface="Arial" panose="020B0604020202020204" pitchFamily="34" charset="0"/>
              <a:buChar char="•"/>
            </a:pPr>
            <a:r>
              <a:rPr lang="fr-FR" sz="1000" b="0" i="0" dirty="0">
                <a:solidFill>
                  <a:srgbClr val="202122"/>
                </a:solidFill>
                <a:effectLst/>
              </a:rPr>
              <a:t>Rendre l’attente active et communicante pour une perception la plus agréable possible (magazines, vidéo, communication interactive, publicité…) en allant jusqu’à supprimer l’attente physique avec des outils de mobilité (téléphone, Smartphone).</a:t>
            </a:r>
          </a:p>
          <a:p>
            <a:pPr marL="171450" indent="-171450" algn="l">
              <a:lnSpc>
                <a:spcPct val="100000"/>
              </a:lnSpc>
              <a:spcBef>
                <a:spcPts val="0"/>
              </a:spcBef>
              <a:buFont typeface="Arial" panose="020B0604020202020204" pitchFamily="34" charset="0"/>
              <a:buChar char="•"/>
            </a:pPr>
            <a:r>
              <a:rPr lang="fr-FR" sz="1000" b="0" i="0" dirty="0">
                <a:solidFill>
                  <a:srgbClr val="202122"/>
                </a:solidFill>
                <a:effectLst/>
              </a:rPr>
              <a:t>Laisser libre de mouvement le visiteur en l’informant sur l’attente prévisionnelle ou en lui donnant une « heure de réception garantie »</a:t>
            </a:r>
          </a:p>
          <a:p>
            <a:pPr marL="171450" indent="-171450" algn="l">
              <a:lnSpc>
                <a:spcPct val="100000"/>
              </a:lnSpc>
              <a:spcBef>
                <a:spcPts val="0"/>
              </a:spcBef>
              <a:buFont typeface="Arial" panose="020B0604020202020204" pitchFamily="34" charset="0"/>
              <a:buChar char="•"/>
            </a:pPr>
            <a:r>
              <a:rPr lang="fr-FR" sz="1000" b="0" i="0" dirty="0">
                <a:solidFill>
                  <a:srgbClr val="202122"/>
                </a:solidFill>
                <a:effectLst/>
              </a:rPr>
              <a:t>Permettre de pouvoir décider quand il pourra être appelé, sans avoir pour autant perdu son rang</a:t>
            </a:r>
          </a:p>
          <a:p>
            <a:pPr algn="l">
              <a:lnSpc>
                <a:spcPct val="100000"/>
              </a:lnSpc>
              <a:spcBef>
                <a:spcPts val="600"/>
              </a:spcBef>
            </a:pPr>
            <a:r>
              <a:rPr lang="fr-FR" sz="1000" b="1" dirty="0"/>
              <a:t>La réception</a:t>
            </a:r>
          </a:p>
          <a:p>
            <a:pPr algn="l">
              <a:lnSpc>
                <a:spcPct val="100000"/>
              </a:lnSpc>
            </a:pPr>
            <a:r>
              <a:rPr lang="fr-FR" sz="1000" b="0" i="0" dirty="0">
                <a:solidFill>
                  <a:srgbClr val="202122"/>
                </a:solidFill>
                <a:effectLst/>
              </a:rPr>
              <a:t>Assurer la mise en contact par divers moyens :</a:t>
            </a:r>
          </a:p>
          <a:p>
            <a:pPr marL="171450" indent="-171450" algn="l">
              <a:lnSpc>
                <a:spcPct val="100000"/>
              </a:lnSpc>
              <a:spcBef>
                <a:spcPts val="0"/>
              </a:spcBef>
              <a:buFont typeface="Arial" panose="020B0604020202020204" pitchFamily="34" charset="0"/>
              <a:buChar char="•"/>
            </a:pPr>
            <a:r>
              <a:rPr lang="fr-FR" sz="1000" b="0" i="0" dirty="0">
                <a:solidFill>
                  <a:srgbClr val="202122"/>
                </a:solidFill>
                <a:effectLst/>
              </a:rPr>
              <a:t>le vendeur/agent vient chercher le client, il le reconnait par photo, nom, symbole, numéro d’ordre…</a:t>
            </a:r>
          </a:p>
          <a:p>
            <a:pPr marL="171450" indent="-171450" algn="l">
              <a:lnSpc>
                <a:spcPct val="100000"/>
              </a:lnSpc>
              <a:spcBef>
                <a:spcPts val="0"/>
              </a:spcBef>
              <a:buFont typeface="Arial" panose="020B0604020202020204" pitchFamily="34" charset="0"/>
              <a:buChar char="•"/>
            </a:pPr>
            <a:r>
              <a:rPr lang="fr-FR" sz="1000" b="0" i="0" dirty="0">
                <a:solidFill>
                  <a:srgbClr val="202122"/>
                </a:solidFill>
                <a:effectLst/>
              </a:rPr>
              <a:t>le client/visiteur est appelé par son nom, par numéro, par code… sur un moniteur vidéo, un afficheur, par synthèse vocale, et il se rend au poste indiqué</a:t>
            </a:r>
          </a:p>
          <a:p>
            <a:pPr marL="171450" indent="-171450" algn="l">
              <a:lnSpc>
                <a:spcPct val="100000"/>
              </a:lnSpc>
              <a:spcBef>
                <a:spcPts val="0"/>
              </a:spcBef>
              <a:buFont typeface="Arial" panose="020B0604020202020204" pitchFamily="34" charset="0"/>
              <a:buChar char="•"/>
            </a:pPr>
            <a:r>
              <a:rPr lang="fr-FR" sz="1000" b="0" i="0" dirty="0">
                <a:solidFill>
                  <a:srgbClr val="202122"/>
                </a:solidFill>
                <a:effectLst/>
              </a:rPr>
              <a:t>l’appel peut s’effectuer sur téléphone portable via SMS, sur Smartphone; dans ces cas, l’appel peut être précédé d’un signal ou d’une information d’appel imminent.</a:t>
            </a:r>
          </a:p>
          <a:p>
            <a:pPr>
              <a:lnSpc>
                <a:spcPct val="100000"/>
              </a:lnSpc>
              <a:spcBef>
                <a:spcPts val="600"/>
              </a:spcBef>
              <a:spcAft>
                <a:spcPts val="300"/>
              </a:spcAft>
            </a:pPr>
            <a:r>
              <a:rPr lang="fr-FR" sz="1000" b="1" dirty="0"/>
              <a:t>La gestion administrative</a:t>
            </a:r>
          </a:p>
          <a:p>
            <a:pPr marL="171450" indent="-171450">
              <a:lnSpc>
                <a:spcPct val="100000"/>
              </a:lnSpc>
              <a:spcBef>
                <a:spcPts val="0"/>
              </a:spcBef>
              <a:buFont typeface="Arial" panose="020B0604020202020204" pitchFamily="34" charset="0"/>
              <a:buChar char="•"/>
            </a:pPr>
            <a:r>
              <a:rPr lang="fr-FR" sz="1000" dirty="0"/>
              <a:t>Paiement de la prestation</a:t>
            </a:r>
          </a:p>
          <a:p>
            <a:pPr marL="171450" indent="-171450">
              <a:lnSpc>
                <a:spcPct val="100000"/>
              </a:lnSpc>
              <a:spcBef>
                <a:spcPts val="0"/>
              </a:spcBef>
              <a:buFont typeface="Arial" panose="020B0604020202020204" pitchFamily="34" charset="0"/>
              <a:buChar char="•"/>
            </a:pPr>
            <a:r>
              <a:rPr lang="fr-FR" sz="1000" dirty="0"/>
              <a:t>Prise éventuelle de rendez-vous pour un nouveau service</a:t>
            </a:r>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22</a:t>
            </a:fld>
            <a:endParaRPr lang="fr-FR"/>
          </a:p>
        </p:txBody>
      </p:sp>
    </p:spTree>
    <p:extLst>
      <p:ext uri="{BB962C8B-B14F-4D97-AF65-F5344CB8AC3E}">
        <p14:creationId xmlns:p14="http://schemas.microsoft.com/office/powerpoint/2010/main" val="334123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730349" y="4365972"/>
            <a:ext cx="5184576" cy="5275262"/>
          </a:xfrm>
        </p:spPr>
        <p:txBody>
          <a:bodyPr/>
          <a:lstStyle/>
          <a:p>
            <a:pPr hangingPunct="0">
              <a:lnSpc>
                <a:spcPct val="100000"/>
              </a:lnSpc>
              <a:spcBef>
                <a:spcPts val="300"/>
              </a:spcBef>
            </a:pPr>
            <a:r>
              <a:rPr lang="fr-FR" sz="1000" b="1" dirty="0">
                <a:effectLst/>
                <a:cs typeface="Arial" panose="020B0604020202020204" pitchFamily="34" charset="0"/>
              </a:rPr>
              <a:t>Règles de priorité</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Les règles de priorité pour déterminer l'ordre de traitement des clients peuvent être multiples. Dans le domaine des services, les règles seront en général plus limitées que dans le domaine industriel. Voici quelques exemples de règles :</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Premier arrivé - premier servi </a:t>
            </a:r>
            <a:r>
              <a:rPr lang="fr-FR" sz="1000" dirty="0">
                <a:effectLst/>
                <a:ea typeface="Times New Roman" panose="02020603050405020304" pitchFamily="18" charset="0"/>
                <a:cs typeface="Arial" panose="020B0604020202020204" pitchFamily="34" charset="0"/>
              </a:rPr>
              <a:t>: les clients sont traités strictement dans l'ordre chronologique d'arrivée. C'est toujours la règle qui est ressentie comme la plus juste.</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Temps de service le plus court </a:t>
            </a:r>
            <a:r>
              <a:rPr lang="fr-FR" sz="1000" dirty="0">
                <a:effectLst/>
                <a:ea typeface="Times New Roman" panose="02020603050405020304" pitchFamily="18" charset="0"/>
                <a:cs typeface="Arial" panose="020B0604020202020204" pitchFamily="34" charset="0"/>
              </a:rPr>
              <a:t>: on fait passer en priorité les clients dont le temps de service est le plus court. Cela permet de maximiser le nombre de clients servis par unité  de temps ; cette règle doit cependant être aménagée de telle sorte que des clients ayant des temps de traitement longs ne soient pas perpétuellement dépassés par des clients ayant des temps de traitement courts. Il est préférable de spécialiser les guichets pour traiter les clients selon le temps de service (caisse "moins de dix articles" dans les supermarchés).</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Degré d'urgence </a:t>
            </a:r>
            <a:r>
              <a:rPr lang="fr-FR" sz="1000" dirty="0">
                <a:effectLst/>
                <a:ea typeface="Times New Roman" panose="02020603050405020304" pitchFamily="18" charset="0"/>
                <a:cs typeface="Arial" panose="020B0604020202020204" pitchFamily="34" charset="0"/>
              </a:rPr>
              <a:t>: on fait passer en priorité les clients dont le traitement est le plus urgent selon des critères qui doivent être précisés ; cela peut être la date ou l'heure promise de service (dans un cabinet médical, on prend les clients dans l'ordre des heures de rendez-vous).</a:t>
            </a:r>
          </a:p>
          <a:p>
            <a:pPr hangingPunct="0">
              <a:lnSpc>
                <a:spcPct val="100000"/>
              </a:lnSpc>
              <a:spcBef>
                <a:spcPts val="300"/>
              </a:spcBef>
            </a:pPr>
            <a:r>
              <a:rPr lang="fr-FR" sz="1000" b="1" dirty="0">
                <a:effectLst/>
                <a:ea typeface="Times New Roman" panose="02020603050405020304" pitchFamily="18" charset="0"/>
                <a:cs typeface="Arial" panose="020B0604020202020204" pitchFamily="34" charset="0"/>
              </a:rPr>
              <a:t>Segmentation particulière </a:t>
            </a:r>
            <a:r>
              <a:rPr lang="fr-FR" sz="1000" dirty="0">
                <a:effectLst/>
                <a:ea typeface="Times New Roman" panose="02020603050405020304" pitchFamily="18" charset="0"/>
                <a:cs typeface="Arial" panose="020B0604020202020204" pitchFamily="34" charset="0"/>
              </a:rPr>
              <a:t>: on traite les clients par segment ; par exemple, les abonnés d'une compagnie aérienne sont prioritaires pour l'attribution des places ou les possesseurs d'une carte </a:t>
            </a:r>
            <a:r>
              <a:rPr lang="fr-FR" sz="1000" i="1" dirty="0">
                <a:effectLst/>
                <a:ea typeface="Times New Roman" panose="02020603050405020304" pitchFamily="18" charset="0"/>
                <a:cs typeface="Arial" panose="020B0604020202020204" pitchFamily="34" charset="0"/>
              </a:rPr>
              <a:t>coupe-file</a:t>
            </a:r>
            <a:r>
              <a:rPr lang="fr-FR" sz="1000" dirty="0">
                <a:effectLst/>
                <a:ea typeface="Times New Roman" panose="02020603050405020304" pitchFamily="18" charset="0"/>
                <a:cs typeface="Arial" panose="020B0604020202020204" pitchFamily="34" charset="0"/>
              </a:rPr>
              <a:t> pour l'entrée au cinéma.</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Les règles de priorité (autres que la règle du premier arrivé-premier servi) doivent être utilisées avec précaution car elles risquent de mécontenter les clients non prioritaires. Il est préférable de « cacher » aux clients non prioritaires le fait que d'autres clients passent devant eux. </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Une adaptation du « temps de service le plus court » est le « temps restant le plus court » (ce qui n’est pas pareil) pour assurer une sortie des clients et donc limiter l’impression d’engorgement. De l’importance – pour le ressenti du client – d’un premier tri très rapide qui le sépare de ceux qui pourraient, ensuite, passer devant lui. </a:t>
            </a:r>
          </a:p>
          <a:p>
            <a:pPr>
              <a:lnSpc>
                <a:spcPct val="100000"/>
              </a:lnSpc>
              <a:spcBef>
                <a:spcPts val="300"/>
              </a:spcBef>
            </a:pPr>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1891CE6A-A484-4463-820A-D42EB29B09AC}"/>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D25DC665-E8ED-45F2-901C-C8651784C6DB}" type="slidenum">
              <a:rPr lang="fr-FR" smtClean="0"/>
              <a:t>23</a:t>
            </a:fld>
            <a:endParaRPr lang="fr-FR" dirty="0"/>
          </a:p>
        </p:txBody>
      </p:sp>
    </p:spTree>
    <p:extLst>
      <p:ext uri="{BB962C8B-B14F-4D97-AF65-F5344CB8AC3E}">
        <p14:creationId xmlns:p14="http://schemas.microsoft.com/office/powerpoint/2010/main" val="1718481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85825" y="4600674"/>
            <a:ext cx="4873625" cy="5040559"/>
          </a:xfrm>
        </p:spPr>
        <p:txBody>
          <a:bodyPr/>
          <a:lstStyle/>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Lorsque l'attente est inévitable (si l'on ne peut agir sur la charge ou sur la capacité du système de service), il faut gérer l'attente telle qu'elle est perçue par le client. Voici quelques axes de réflexion dans ce domaine :</a:t>
            </a:r>
          </a:p>
          <a:p>
            <a:pPr marL="171450" indent="-171450" hangingPunct="0">
              <a:lnSpc>
                <a:spcPct val="100000"/>
              </a:lnSpc>
              <a:spcBef>
                <a:spcPts val="600"/>
              </a:spcBef>
              <a:buFont typeface="Arial" panose="020B0604020202020204" pitchFamily="34" charset="0"/>
              <a:buChar char="•"/>
            </a:pPr>
            <a:r>
              <a:rPr lang="fr-FR" sz="1000" dirty="0">
                <a:effectLst/>
                <a:ea typeface="Times New Roman" panose="02020603050405020304" pitchFamily="18" charset="0"/>
                <a:cs typeface="Arial" panose="020B0604020202020204" pitchFamily="34" charset="0"/>
              </a:rPr>
              <a:t>Nécessité de </a:t>
            </a:r>
            <a:r>
              <a:rPr lang="fr-FR" sz="1000" b="1" i="1" dirty="0">
                <a:effectLst/>
                <a:ea typeface="Times New Roman" panose="02020603050405020304" pitchFamily="18" charset="0"/>
                <a:cs typeface="Arial" panose="020B0604020202020204" pitchFamily="34" charset="0"/>
              </a:rPr>
              <a:t>prendre en charge le client en situation d'attente </a:t>
            </a:r>
            <a:r>
              <a:rPr lang="fr-FR" sz="1000" dirty="0">
                <a:effectLst/>
                <a:ea typeface="Times New Roman" panose="02020603050405020304" pitchFamily="18" charset="0"/>
                <a:cs typeface="Arial" panose="020B0604020202020204" pitchFamily="34" charset="0"/>
              </a:rPr>
              <a:t>pour minorer le désagrément et fournir un </a:t>
            </a:r>
            <a:r>
              <a:rPr lang="fr-FR" sz="1000" i="1" dirty="0">
                <a:effectLst/>
                <a:ea typeface="Times New Roman" panose="02020603050405020304" pitchFamily="18" charset="0"/>
                <a:cs typeface="Arial" panose="020B0604020202020204" pitchFamily="34" charset="0"/>
              </a:rPr>
              <a:t>cadre agréable</a:t>
            </a:r>
            <a:r>
              <a:rPr lang="fr-FR" sz="1000" dirty="0">
                <a:effectLst/>
                <a:ea typeface="Times New Roman" panose="02020603050405020304" pitchFamily="18" charset="0"/>
                <a:cs typeface="Arial" panose="020B0604020202020204" pitchFamily="34" charset="0"/>
              </a:rPr>
              <a:t> à l'attente (exemple des systèmes vidéos informatifs et publicitaires aux guichets de compagnies aériennes, bars et salles d'attente disposant des services annexes appropriés).</a:t>
            </a:r>
          </a:p>
          <a:p>
            <a:pPr marL="171450" indent="-171450" hangingPunct="0">
              <a:lnSpc>
                <a:spcPct val="100000"/>
              </a:lnSpc>
              <a:spcBef>
                <a:spcPts val="600"/>
              </a:spcBef>
              <a:buFont typeface="Arial" panose="020B0604020202020204" pitchFamily="34" charset="0"/>
              <a:buChar char="•"/>
            </a:pPr>
            <a:r>
              <a:rPr lang="fr-FR" sz="1000" b="1" i="1" dirty="0">
                <a:effectLst/>
                <a:ea typeface="Times New Roman" panose="02020603050405020304" pitchFamily="18" charset="0"/>
                <a:cs typeface="Arial" panose="020B0604020202020204" pitchFamily="34" charset="0"/>
              </a:rPr>
              <a:t>Implication du client</a:t>
            </a:r>
            <a:r>
              <a:rPr lang="fr-FR" sz="1000" b="1" dirty="0">
                <a:effectLst/>
                <a:ea typeface="Times New Roman" panose="02020603050405020304" pitchFamily="18" charset="0"/>
                <a:cs typeface="Arial" panose="020B0604020202020204" pitchFamily="34" charset="0"/>
              </a:rPr>
              <a:t> </a:t>
            </a:r>
            <a:r>
              <a:rPr lang="fr-FR" sz="1000" dirty="0">
                <a:effectLst/>
                <a:ea typeface="Times New Roman" panose="02020603050405020304" pitchFamily="18" charset="0"/>
                <a:cs typeface="Arial" panose="020B0604020202020204" pitchFamily="34" charset="0"/>
              </a:rPr>
              <a:t>partielle ou totale dans les opérations de traitement (exemple des formulaires à remplir). Le client a l'impression de participer à la réduction de son attente.</a:t>
            </a:r>
            <a:br>
              <a:rPr lang="fr-FR" sz="1000" dirty="0">
                <a:effectLst/>
                <a:ea typeface="Times New Roman" panose="02020603050405020304" pitchFamily="18" charset="0"/>
                <a:cs typeface="Arial" panose="020B0604020202020204" pitchFamily="34" charset="0"/>
              </a:rPr>
            </a:br>
            <a:r>
              <a:rPr lang="fr-FR" sz="1000" dirty="0">
                <a:effectLst/>
                <a:ea typeface="Times New Roman" panose="02020603050405020304" pitchFamily="18" charset="0"/>
                <a:cs typeface="Arial" panose="020B0604020202020204" pitchFamily="34" charset="0"/>
              </a:rPr>
              <a:t>Donner au client la possibilité d’effectuer lui-même une partie du service (caisses automatiques).</a:t>
            </a:r>
          </a:p>
          <a:p>
            <a:pPr marL="171450" indent="-171450" hangingPunct="0">
              <a:lnSpc>
                <a:spcPct val="100000"/>
              </a:lnSpc>
              <a:spcBef>
                <a:spcPts val="600"/>
              </a:spcBef>
              <a:buFont typeface="Arial" panose="020B0604020202020204" pitchFamily="34" charset="0"/>
              <a:buChar char="•"/>
            </a:pPr>
            <a:r>
              <a:rPr lang="fr-FR" sz="1000" b="1" i="1" dirty="0">
                <a:effectLst/>
                <a:ea typeface="Times New Roman" panose="02020603050405020304" pitchFamily="18" charset="0"/>
                <a:cs typeface="Arial" panose="020B0604020202020204" pitchFamily="34" charset="0"/>
              </a:rPr>
              <a:t>Démarrer le service </a:t>
            </a:r>
            <a:r>
              <a:rPr lang="fr-FR" sz="1000" dirty="0">
                <a:effectLst/>
                <a:ea typeface="Times New Roman" panose="02020603050405020304" pitchFamily="18" charset="0"/>
                <a:cs typeface="Arial" panose="020B0604020202020204" pitchFamily="34" charset="0"/>
              </a:rPr>
              <a:t>le plus tôt possible (dans un restaurant, il est moins désagréable d'attendre lorsque l'on a déjà passé la commande). </a:t>
            </a:r>
          </a:p>
          <a:p>
            <a:pPr marL="171450" indent="-171450" hangingPunct="0">
              <a:lnSpc>
                <a:spcPct val="100000"/>
              </a:lnSpc>
              <a:spcBef>
                <a:spcPts val="600"/>
              </a:spcBef>
              <a:buFont typeface="Arial" panose="020B0604020202020204" pitchFamily="34" charset="0"/>
              <a:buChar char="•"/>
            </a:pPr>
            <a:r>
              <a:rPr lang="fr-FR" sz="1000" b="1" dirty="0">
                <a:effectLst/>
                <a:ea typeface="Times New Roman" panose="02020603050405020304" pitchFamily="18" charset="0"/>
                <a:cs typeface="Arial" panose="020B0604020202020204" pitchFamily="34" charset="0"/>
              </a:rPr>
              <a:t>Faire </a:t>
            </a:r>
            <a:r>
              <a:rPr lang="fr-FR" sz="1000" b="1" i="1" dirty="0">
                <a:effectLst/>
                <a:ea typeface="Times New Roman" panose="02020603050405020304" pitchFamily="18" charset="0"/>
                <a:cs typeface="Arial" panose="020B0604020202020204" pitchFamily="34" charset="0"/>
              </a:rPr>
              <a:t>respecter l'ordre de la file</a:t>
            </a:r>
            <a:r>
              <a:rPr lang="fr-FR" sz="1000" b="1" dirty="0">
                <a:effectLst/>
                <a:ea typeface="Times New Roman" panose="02020603050405020304" pitchFamily="18" charset="0"/>
                <a:cs typeface="Arial" panose="020B0604020202020204" pitchFamily="34" charset="0"/>
              </a:rPr>
              <a:t> </a:t>
            </a:r>
            <a:r>
              <a:rPr lang="fr-FR" sz="1000" dirty="0">
                <a:effectLst/>
                <a:ea typeface="Times New Roman" panose="02020603050405020304" pitchFamily="18" charset="0"/>
                <a:cs typeface="Arial" panose="020B0604020202020204" pitchFamily="34" charset="0"/>
              </a:rPr>
              <a:t>pour éviter des insatisfactions (par l'exemple dans des services administratifs, cela peut amener à faire remplir aux clients en première phase de réception un formulaire succinct précisant l'objet de la visite, mais permettant ensuite de les appeler dans un ordre bien maîtrisé).</a:t>
            </a:r>
          </a:p>
          <a:p>
            <a:pPr marL="171450" indent="-171450" hangingPunct="0">
              <a:lnSpc>
                <a:spcPct val="100000"/>
              </a:lnSpc>
              <a:spcBef>
                <a:spcPts val="600"/>
              </a:spcBef>
              <a:buFont typeface="Arial" panose="020B0604020202020204" pitchFamily="34" charset="0"/>
              <a:buChar char="•"/>
            </a:pPr>
            <a:r>
              <a:rPr lang="fr-FR" sz="1000" b="1" i="1" dirty="0">
                <a:effectLst/>
                <a:ea typeface="Times New Roman" panose="02020603050405020304" pitchFamily="18" charset="0"/>
                <a:cs typeface="Arial" panose="020B0604020202020204" pitchFamily="34" charset="0"/>
              </a:rPr>
              <a:t>Informer</a:t>
            </a:r>
            <a:r>
              <a:rPr lang="fr-FR" sz="1000" dirty="0">
                <a:effectLst/>
                <a:ea typeface="Times New Roman" panose="02020603050405020304" pitchFamily="18" charset="0"/>
                <a:cs typeface="Arial" panose="020B0604020202020204" pitchFamily="34" charset="0"/>
              </a:rPr>
              <a:t> le client sur la durée restante de l'attente et son évolution.</a:t>
            </a:r>
          </a:p>
          <a:p>
            <a:pPr marL="171450" indent="-171450" hangingPunct="0">
              <a:lnSpc>
                <a:spcPct val="100000"/>
              </a:lnSpc>
              <a:spcBef>
                <a:spcPts val="600"/>
              </a:spcBef>
              <a:buFont typeface="Arial" panose="020B0604020202020204" pitchFamily="34" charset="0"/>
              <a:buChar char="•"/>
            </a:pPr>
            <a:r>
              <a:rPr lang="fr-FR" sz="1000" dirty="0">
                <a:effectLst/>
                <a:ea typeface="Times New Roman" panose="02020603050405020304" pitchFamily="18" charset="0"/>
                <a:cs typeface="Arial" panose="020B0604020202020204" pitchFamily="34" charset="0"/>
              </a:rPr>
              <a:t>Montrer plus généralement que l'ensemble </a:t>
            </a:r>
            <a:r>
              <a:rPr lang="fr-FR" sz="1000" b="1" dirty="0">
                <a:effectLst/>
                <a:ea typeface="Times New Roman" panose="02020603050405020304" pitchFamily="18" charset="0"/>
                <a:cs typeface="Arial" panose="020B0604020202020204" pitchFamily="34" charset="0"/>
              </a:rPr>
              <a:t>de la situation est </a:t>
            </a:r>
            <a:r>
              <a:rPr lang="fr-FR" sz="1000" b="1" i="1" dirty="0">
                <a:effectLst/>
                <a:ea typeface="Times New Roman" panose="02020603050405020304" pitchFamily="18" charset="0"/>
                <a:cs typeface="Arial" panose="020B0604020202020204" pitchFamily="34" charset="0"/>
              </a:rPr>
              <a:t>sous contrôle</a:t>
            </a:r>
            <a:r>
              <a:rPr lang="fr-FR" sz="1000" b="1" dirty="0">
                <a:effectLst/>
                <a:ea typeface="Times New Roman" panose="02020603050405020304" pitchFamily="18" charset="0"/>
                <a:cs typeface="Arial" panose="020B0604020202020204" pitchFamily="34" charset="0"/>
              </a:rPr>
              <a:t> </a:t>
            </a:r>
            <a:r>
              <a:rPr lang="fr-FR" sz="1000" dirty="0">
                <a:effectLst/>
                <a:ea typeface="Times New Roman" panose="02020603050405020304" pitchFamily="18" charset="0"/>
                <a:cs typeface="Arial" panose="020B0604020202020204" pitchFamily="34" charset="0"/>
              </a:rPr>
              <a:t>pour diminuer l'angoisse du client en l'informant sur le temps d'attente probable.</a:t>
            </a:r>
            <a:r>
              <a:rPr lang="fr-FR" sz="1000" dirty="0">
                <a:effectLst/>
                <a:cs typeface="Arial" panose="020B0604020202020204" pitchFamily="34" charset="0"/>
              </a:rPr>
              <a:t> </a:t>
            </a:r>
            <a:r>
              <a:rPr lang="fr-FR" sz="1000" dirty="0">
                <a:effectLst/>
                <a:ea typeface="Times New Roman" panose="02020603050405020304" pitchFamily="18" charset="0"/>
                <a:cs typeface="Arial" panose="020B0604020202020204" pitchFamily="34" charset="0"/>
              </a:rPr>
              <a:t> Il a été démontré dans les hôpitaux de jour : le patient accepte l’attente dès lors qu’il est pris en charge, et a un ressenti très négatif sur l’attente entre son arrivée et sa première rencontre avec l’infirmière. Ainsi le patient doit tout de suite être accueilli par une infirmière et amené à son fauteuil, où il attend l’étape suivante. </a:t>
            </a:r>
          </a:p>
          <a:p>
            <a:pPr>
              <a:lnSpc>
                <a:spcPct val="100000"/>
              </a:lnSpc>
              <a:spcBef>
                <a:spcPts val="300"/>
              </a:spcBef>
            </a:pPr>
            <a:endParaRPr lang="fr-FR" sz="1000" dirty="0">
              <a:cs typeface="Arial" panose="020B0604020202020204" pitchFamily="34" charset="0"/>
            </a:endParaRPr>
          </a:p>
        </p:txBody>
      </p:sp>
      <p:sp>
        <p:nvSpPr>
          <p:cNvPr id="4" name="Espace réservé du numéro de diapositive 1">
            <a:extLst>
              <a:ext uri="{FF2B5EF4-FFF2-40B4-BE49-F238E27FC236}">
                <a16:creationId xmlns:a16="http://schemas.microsoft.com/office/drawing/2014/main" id="{F9FBCA0E-0A04-407D-9250-57933213DD07}"/>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D25DC665-E8ED-45F2-901C-C8651784C6DB}" type="slidenum">
              <a:rPr lang="fr-FR" smtClean="0"/>
              <a:t>24</a:t>
            </a:fld>
            <a:endParaRPr lang="fr-FR"/>
          </a:p>
        </p:txBody>
      </p:sp>
    </p:spTree>
    <p:extLst>
      <p:ext uri="{BB962C8B-B14F-4D97-AF65-F5344CB8AC3E}">
        <p14:creationId xmlns:p14="http://schemas.microsoft.com/office/powerpoint/2010/main" val="4050795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730349" y="4429382"/>
            <a:ext cx="5184575" cy="5283860"/>
          </a:xfrm>
        </p:spPr>
        <p:txBody>
          <a:bodyPr/>
          <a:lstStyle/>
          <a:p>
            <a:pPr algn="l"/>
            <a:r>
              <a:rPr lang="fr-FR" sz="1000" b="1" dirty="0"/>
              <a:t>Accessibilité</a:t>
            </a:r>
          </a:p>
          <a:p>
            <a:pPr algn="l">
              <a:lnSpc>
                <a:spcPct val="100000"/>
              </a:lnSpc>
            </a:pPr>
            <a:r>
              <a:rPr lang="fr-FR" sz="1000" dirty="0"/>
              <a:t>La première étape pour bénéficier d’un service est de pouvoir y accéder ! Une accessibilité aisée doit être soignée. Comme disent les Américains : « No Parking, No Business », d’où la mise à disposition dans les établissements de luxe, d’un service de voiturier. Cela est aussi vrai pour les services à distance tels des centres d’appel (« Tous nos opérateurs sont occupés, veuillez renouveler votre appel ultérieurement »). </a:t>
            </a:r>
          </a:p>
          <a:p>
            <a:pPr algn="l">
              <a:lnSpc>
                <a:spcPct val="100000"/>
              </a:lnSpc>
            </a:pPr>
            <a:r>
              <a:rPr lang="fr-FR" sz="1000" dirty="0"/>
              <a:t>La facilité d’accès est le premier critère de qualité d’un service.</a:t>
            </a:r>
          </a:p>
          <a:p>
            <a:pPr algn="l"/>
            <a:r>
              <a:rPr lang="fr-FR" sz="1000" b="1" dirty="0"/>
              <a:t>La gestion en temps réel</a:t>
            </a:r>
          </a:p>
          <a:p>
            <a:pPr algn="l">
              <a:lnSpc>
                <a:spcPct val="100000"/>
              </a:lnSpc>
            </a:pPr>
            <a:r>
              <a:rPr lang="fr-FR" sz="1000" b="0" i="0" dirty="0">
                <a:solidFill>
                  <a:srgbClr val="202122"/>
                </a:solidFill>
                <a:effectLst/>
              </a:rPr>
              <a:t>Les responsables d’un service doivent disposer d’un tableau de bord avec alertes permettant un </a:t>
            </a:r>
            <a:r>
              <a:rPr lang="fr-FR" sz="1000" b="0" i="1" dirty="0">
                <a:solidFill>
                  <a:srgbClr val="202122"/>
                </a:solidFill>
                <a:effectLst/>
              </a:rPr>
              <a:t>monitoring</a:t>
            </a:r>
            <a:r>
              <a:rPr lang="fr-FR" sz="1000" b="0" i="0" dirty="0">
                <a:solidFill>
                  <a:srgbClr val="202122"/>
                </a:solidFill>
                <a:effectLst/>
              </a:rPr>
              <a:t> complet et une totale maîtrise de leur dispositif de réception. Le système réagit néanmoins automatiquement en fonction des priorités d’affectation des vendeurs/agents aux services et des prévisions et arrivées des clients/visiteurs en positionnant des renforts pour assurer au mieux les niveaux d’attente fixés par service.</a:t>
            </a:r>
          </a:p>
          <a:p>
            <a:pPr algn="l">
              <a:lnSpc>
                <a:spcPct val="100000"/>
              </a:lnSpc>
            </a:pPr>
            <a:r>
              <a:rPr lang="fr-FR" sz="1000" dirty="0">
                <a:solidFill>
                  <a:srgbClr val="202122"/>
                </a:solidFill>
              </a:rPr>
              <a:t>Pour pouvoir traiter des demandes urgentes, il est pertinent de réserver de la capacité (ou un guichet spécialisé) pour des clients qui ont un besoin absolu du service.</a:t>
            </a:r>
            <a:endParaRPr lang="fr-FR" sz="1000" b="0" i="0" dirty="0">
              <a:solidFill>
                <a:srgbClr val="202122"/>
              </a:solidFill>
              <a:effectLst/>
            </a:endParaRPr>
          </a:p>
          <a:p>
            <a:pPr algn="l"/>
            <a:r>
              <a:rPr lang="fr-FR" sz="1000" b="1" i="0" dirty="0">
                <a:solidFill>
                  <a:srgbClr val="202122"/>
                </a:solidFill>
                <a:effectLst/>
              </a:rPr>
              <a:t>Collecte des données d’arrivées, de service et de performance des serveurs</a:t>
            </a:r>
          </a:p>
          <a:p>
            <a:pPr algn="l">
              <a:lnSpc>
                <a:spcPct val="100000"/>
              </a:lnSpc>
            </a:pPr>
            <a:r>
              <a:rPr lang="fr-FR" sz="1000" b="0" i="0" dirty="0">
                <a:solidFill>
                  <a:srgbClr val="202122"/>
                </a:solidFill>
                <a:effectLst/>
              </a:rPr>
              <a:t>Les états statistiques complets permettent de croiser et de présenter les tableaux et graphes des paramètres et variables tels que : périodes temporelles, temps d’attente, de traitement, de présence, service rendu, motifs de visite, postes/caisse, vendeur/receveur… </a:t>
            </a:r>
          </a:p>
          <a:p>
            <a:pPr algn="l">
              <a:lnSpc>
                <a:spcPct val="100000"/>
              </a:lnSpc>
            </a:pPr>
            <a:r>
              <a:rPr lang="fr-FR" sz="1000" b="1" i="0" dirty="0">
                <a:solidFill>
                  <a:srgbClr val="202122"/>
                </a:solidFill>
                <a:effectLst/>
              </a:rPr>
              <a:t>Prévisions et rendez-vous</a:t>
            </a:r>
            <a:endParaRPr lang="fr-FR" sz="1000" b="0" i="0" dirty="0">
              <a:solidFill>
                <a:srgbClr val="202122"/>
              </a:solidFill>
              <a:effectLst/>
            </a:endParaRPr>
          </a:p>
          <a:p>
            <a:pPr algn="l">
              <a:lnSpc>
                <a:spcPct val="100000"/>
              </a:lnSpc>
            </a:pPr>
            <a:r>
              <a:rPr lang="fr-FR" sz="1000" b="0" i="0" dirty="0">
                <a:solidFill>
                  <a:srgbClr val="202122"/>
                </a:solidFill>
                <a:effectLst/>
              </a:rPr>
              <a:t>Pouvoir déduire, en fonction des données statistiques et de la caractérisation des jours du passé et du futur, les flux et les besoins en ressources, par service et par tranche de temps, pour les jours du futur. Cela permet la planification des ressources d’accueil.</a:t>
            </a:r>
          </a:p>
          <a:p>
            <a:pPr algn="l">
              <a:lnSpc>
                <a:spcPct val="100000"/>
              </a:lnSpc>
            </a:pPr>
            <a:r>
              <a:rPr lang="fr-FR" sz="1000" b="0" i="0" dirty="0">
                <a:solidFill>
                  <a:srgbClr val="202122"/>
                </a:solidFill>
                <a:effectLst/>
              </a:rPr>
              <a:t>Pouvoir prendre rendez-vous, ou anticiper sa venue, par contact, téléphone ou sur internet et pouvoir mixer, avec les mêmes ressources, les accueils sur rendez-vous avec les visites spontanées, en faisant en sorte que les rendez vous soient automatiquement assurés à l’heure prévue.</a:t>
            </a:r>
          </a:p>
          <a:p>
            <a:endParaRPr lang="fr-FR" sz="1000" dirty="0"/>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25</a:t>
            </a:fld>
            <a:endParaRPr lang="fr-FR"/>
          </a:p>
        </p:txBody>
      </p:sp>
    </p:spTree>
    <p:extLst>
      <p:ext uri="{BB962C8B-B14F-4D97-AF65-F5344CB8AC3E}">
        <p14:creationId xmlns:p14="http://schemas.microsoft.com/office/powerpoint/2010/main" val="2565903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p:txBody>
          <a:bodyPr/>
          <a:lstStyle/>
          <a:p>
            <a:r>
              <a:rPr lang="fr-FR" sz="1000" dirty="0"/>
              <a:t>Il ne faut pas la subir mais être </a:t>
            </a:r>
            <a:r>
              <a:rPr lang="fr-FR" sz="1000" b="1" dirty="0"/>
              <a:t>proactif</a:t>
            </a:r>
          </a:p>
          <a:p>
            <a:pPr marL="171450" lvl="1" indent="-171450">
              <a:buFont typeface="Arial" panose="020B0604020202020204" pitchFamily="34" charset="0"/>
              <a:buChar char="•"/>
            </a:pPr>
            <a:r>
              <a:rPr lang="fr-FR" sz="1000" dirty="0"/>
              <a:t>Il est nécessaire de disposer d’outils statistiques des flux et des temps</a:t>
            </a:r>
          </a:p>
          <a:p>
            <a:pPr marL="171450" lvl="1" indent="-171450">
              <a:buFont typeface="Arial" panose="020B0604020202020204" pitchFamily="34" charset="0"/>
              <a:buChar char="•"/>
            </a:pPr>
            <a:r>
              <a:rPr lang="fr-FR" sz="1000" dirty="0"/>
              <a:t>Il faut disposer de flexibilité pour ajuster la capacité en temps réel</a:t>
            </a:r>
          </a:p>
          <a:p>
            <a:pPr marL="171450" lvl="1" indent="-171450">
              <a:buFont typeface="Arial" panose="020B0604020202020204" pitchFamily="34" charset="0"/>
              <a:buChar char="•"/>
            </a:pPr>
            <a:r>
              <a:rPr lang="fr-FR" sz="1000" dirty="0"/>
              <a:t>Il faut piloter la perception de l’attente par le client</a:t>
            </a:r>
          </a:p>
          <a:p>
            <a:pPr marL="171450" lvl="1" indent="-171450">
              <a:buFont typeface="Arial" panose="020B0604020202020204" pitchFamily="34" charset="0"/>
              <a:buChar char="•"/>
            </a:pPr>
            <a:r>
              <a:rPr lang="fr-FR" sz="1000" dirty="0"/>
              <a:t>Il faut à tout moment démonter que le processus est sous contrôle</a:t>
            </a:r>
          </a:p>
          <a:p>
            <a:pPr marL="171450" lvl="1" indent="-171450">
              <a:buFont typeface="Arial" panose="020B0604020202020204" pitchFamily="34" charset="0"/>
              <a:buChar char="•"/>
            </a:pPr>
            <a:r>
              <a:rPr lang="fr-FR" sz="1000" dirty="0"/>
              <a:t>Il faut se préparer à gérer les incidents vis-à-vis des clients et prendre en compte les désagréments</a:t>
            </a:r>
          </a:p>
          <a:p>
            <a:endParaRPr lang="fr-FR" sz="1000" dirty="0"/>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26</a:t>
            </a:fld>
            <a:endParaRPr lang="fr-FR"/>
          </a:p>
        </p:txBody>
      </p:sp>
    </p:spTree>
    <p:extLst>
      <p:ext uri="{BB962C8B-B14F-4D97-AF65-F5344CB8AC3E}">
        <p14:creationId xmlns:p14="http://schemas.microsoft.com/office/powerpoint/2010/main" val="224859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p:txBody>
          <a:bodyPr/>
          <a:lstStyle/>
          <a:p>
            <a:pPr>
              <a:lnSpc>
                <a:spcPct val="100000"/>
              </a:lnSpc>
              <a:spcBef>
                <a:spcPts val="600"/>
              </a:spcBef>
              <a:spcAft>
                <a:spcPts val="0"/>
              </a:spcAft>
            </a:pPr>
            <a:r>
              <a:rPr lang="fr-FR" sz="1000" dirty="0">
                <a:effectLst/>
                <a:ea typeface="Calibri" panose="020F0502020204030204" pitchFamily="34" charset="0"/>
                <a:cs typeface="Arial" panose="020B0604020202020204" pitchFamily="34" charset="0"/>
              </a:rPr>
              <a:t>Ce domaine de recherches, né en 1917 des travaux de l’ingénieur danois </a:t>
            </a:r>
            <a:r>
              <a:rPr lang="fr-FR" sz="1000" b="1" dirty="0">
                <a:effectLst/>
                <a:ea typeface="Calibri" panose="020F0502020204030204" pitchFamily="34" charset="0"/>
                <a:cs typeface="Arial" panose="020B0604020202020204" pitchFamily="34" charset="0"/>
              </a:rPr>
              <a:t>Erlang</a:t>
            </a:r>
            <a:r>
              <a:rPr lang="fr-FR" sz="1000" dirty="0">
                <a:effectLst/>
                <a:ea typeface="Calibri" panose="020F0502020204030204" pitchFamily="34" charset="0"/>
                <a:cs typeface="Arial" panose="020B0604020202020204" pitchFamily="34" charset="0"/>
              </a:rPr>
              <a:t> sur la gestion du réseau téléphonique de Copenhague entre 1909 et 1920, étudie notamment les systèmes d’arrivée dans une file d’attente, les différentes priorités de chaque nouvel arrivant, ainsi que la modélisation statistique des temps d’exécution. C'est grâce aux apports des mathématiciens</a:t>
            </a:r>
            <a:r>
              <a:rPr lang="da-DK" sz="1000" dirty="0">
                <a:effectLst/>
                <a:ea typeface="Calibri" panose="020F0502020204030204" pitchFamily="34" charset="0"/>
                <a:cs typeface="Arial" panose="020B0604020202020204" pitchFamily="34" charset="0"/>
              </a:rPr>
              <a:t> Alexandre Khintchine, Kendall, Pollaczek et Andreï Kolmogorov</a:t>
            </a:r>
            <a:r>
              <a:rPr lang="fr-FR" sz="1000" dirty="0">
                <a:effectLst/>
                <a:ea typeface="Calibri" panose="020F0502020204030204" pitchFamily="34" charset="0"/>
                <a:cs typeface="Arial" panose="020B0604020202020204" pitchFamily="34" charset="0"/>
              </a:rPr>
              <a:t> que la théorie s'est vraiment développée.</a:t>
            </a:r>
          </a:p>
          <a:p>
            <a:pPr>
              <a:lnSpc>
                <a:spcPct val="100000"/>
              </a:lnSpc>
              <a:spcBef>
                <a:spcPts val="600"/>
              </a:spcBef>
              <a:spcAft>
                <a:spcPts val="0"/>
              </a:spcAft>
            </a:pPr>
            <a:r>
              <a:rPr lang="fr-FR" sz="1000" dirty="0">
                <a:ea typeface="Calibri" panose="020F0502020204030204" pitchFamily="34" charset="0"/>
                <a:cs typeface="Arial" panose="020B0604020202020204" pitchFamily="34" charset="0"/>
              </a:rPr>
              <a:t>Une</a:t>
            </a:r>
            <a:r>
              <a:rPr lang="fr-FR" sz="1000" dirty="0">
                <a:effectLst/>
                <a:ea typeface="Calibri" panose="020F0502020204030204" pitchFamily="34" charset="0"/>
                <a:cs typeface="Arial" panose="020B0604020202020204" pitchFamily="34" charset="0"/>
              </a:rPr>
              <a:t> file d’attente résulte d’un déséquilibre à court terme entre la charge (les clients en attente d’un service) et la capacité du processus de délivrance du service (personnes ou machines). La file d'attente constitue un </a:t>
            </a:r>
            <a:r>
              <a:rPr lang="fr-FR" sz="1000" b="1" dirty="0">
                <a:effectLst/>
                <a:ea typeface="Calibri" panose="020F0502020204030204" pitchFamily="34" charset="0"/>
                <a:cs typeface="Arial" panose="020B0604020202020204" pitchFamily="34" charset="0"/>
              </a:rPr>
              <a:t>stock</a:t>
            </a:r>
            <a:r>
              <a:rPr lang="fr-FR" sz="1000" dirty="0">
                <a:effectLst/>
                <a:ea typeface="Calibri" panose="020F0502020204030204" pitchFamily="34" charset="0"/>
                <a:cs typeface="Arial" panose="020B0604020202020204" pitchFamily="34" charset="0"/>
              </a:rPr>
              <a:t> de régulation du système qui a un coût et a un impact sur la qualité perçue.</a:t>
            </a:r>
          </a:p>
          <a:p>
            <a:pPr>
              <a:lnSpc>
                <a:spcPct val="100000"/>
              </a:lnSpc>
              <a:spcBef>
                <a:spcPts val="600"/>
              </a:spcBef>
              <a:spcAft>
                <a:spcPts val="0"/>
              </a:spcAft>
            </a:pPr>
            <a:r>
              <a:rPr lang="fr-FR" sz="1000" dirty="0">
                <a:effectLst/>
                <a:ea typeface="Calibri" panose="020F0502020204030204" pitchFamily="34" charset="0"/>
                <a:cs typeface="Arial" panose="020B0604020202020204" pitchFamily="34" charset="0"/>
              </a:rPr>
              <a:t>Les théories des files d'attentes sont des outils extrêmement puissants et vastes permettant de prendre en compte et de modéliser les goulets d'étranglement dans les processus des entreprises soit au niveau de la logistique, des centrales téléphoniques, des requêtes SQL sur les serveurs, des caisses de grands magasins ou encore dans les toilettes des grands stades sportifs (...) en fonction des hypothèses et contraintes de départ.</a:t>
            </a:r>
          </a:p>
          <a:p>
            <a:pPr>
              <a:lnSpc>
                <a:spcPct val="100000"/>
              </a:lnSpc>
            </a:pPr>
            <a:endParaRPr lang="fr-FR" sz="1000" dirty="0">
              <a:solidFill>
                <a:srgbClr val="444444"/>
              </a:solidFill>
              <a:effectLst/>
              <a:cs typeface="Arial" panose="020B0604020202020204" pitchFamily="34" charset="0"/>
            </a:endParaRPr>
          </a:p>
          <a:p>
            <a:pPr>
              <a:lnSpc>
                <a:spcPct val="100000"/>
              </a:lnSpc>
              <a:spcBef>
                <a:spcPts val="0"/>
              </a:spcBef>
            </a:pPr>
            <a:br>
              <a:rPr lang="fr-FR" sz="1000" dirty="0">
                <a:cs typeface="Arial" panose="020B0604020202020204" pitchFamily="34" charset="0"/>
              </a:rPr>
            </a:br>
            <a:endParaRPr lang="fr-FR" sz="1000" dirty="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3</a:t>
            </a:fld>
            <a:endParaRPr lang="fr-FR"/>
          </a:p>
        </p:txBody>
      </p:sp>
    </p:spTree>
    <p:extLst>
      <p:ext uri="{BB962C8B-B14F-4D97-AF65-F5344CB8AC3E}">
        <p14:creationId xmlns:p14="http://schemas.microsoft.com/office/powerpoint/2010/main" val="50349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730350" y="4384650"/>
            <a:ext cx="5184576" cy="5256584"/>
          </a:xfrm>
        </p:spPr>
        <p:txBody>
          <a:bodyPr/>
          <a:lstStyle/>
          <a:p>
            <a:pPr>
              <a:spcBef>
                <a:spcPts val="600"/>
              </a:spcBef>
            </a:pPr>
            <a:r>
              <a:rPr lang="fr-FR" sz="1000" dirty="0">
                <a:cs typeface="Arial" panose="020B0604020202020204" pitchFamily="34" charset="0"/>
              </a:rPr>
              <a:t>Notons que :</a:t>
            </a:r>
          </a:p>
          <a:p>
            <a:pPr marL="171450" lvl="1" indent="-171450">
              <a:lnSpc>
                <a:spcPct val="100000"/>
              </a:lnSpc>
              <a:spcBef>
                <a:spcPts val="300"/>
              </a:spcBef>
              <a:buFont typeface="Arial" panose="020B0604020202020204" pitchFamily="34" charset="0"/>
              <a:buChar char="•"/>
            </a:pPr>
            <a:r>
              <a:rPr lang="fr-FR" sz="1000" dirty="0">
                <a:cs typeface="Arial" panose="020B0604020202020204" pitchFamily="34" charset="0"/>
              </a:rPr>
              <a:t>Les files d’attente apparaissent même quand il n’y a pas saturation de la charge de travail des serveurs ;</a:t>
            </a:r>
          </a:p>
          <a:p>
            <a:pPr marL="171450" lvl="1" indent="-171450">
              <a:lnSpc>
                <a:spcPct val="100000"/>
              </a:lnSpc>
              <a:spcBef>
                <a:spcPts val="300"/>
              </a:spcBef>
              <a:buFont typeface="Arial" panose="020B0604020202020204" pitchFamily="34" charset="0"/>
              <a:buChar char="•"/>
            </a:pPr>
            <a:r>
              <a:rPr lang="fr-FR" sz="1000" dirty="0">
                <a:cs typeface="Arial" panose="020B0604020202020204" pitchFamily="34" charset="0"/>
              </a:rPr>
              <a:t>Elles sont simplement dues au hasard des moments d’arrivée et au hasard des durées de service qui créent un pic d’activité momentané.</a:t>
            </a:r>
          </a:p>
          <a:p>
            <a:pPr>
              <a:lnSpc>
                <a:spcPct val="100000"/>
              </a:lnSpc>
              <a:spcBef>
                <a:spcPts val="600"/>
              </a:spcBef>
            </a:pPr>
            <a:r>
              <a:rPr lang="fr-FR" sz="1000" b="1" i="0" dirty="0">
                <a:solidFill>
                  <a:srgbClr val="444444"/>
                </a:solidFill>
                <a:effectLst/>
                <a:cs typeface="Arial" panose="020B0604020202020204" pitchFamily="34" charset="0"/>
              </a:rPr>
              <a:t>Coût des attentes</a:t>
            </a:r>
          </a:p>
          <a:p>
            <a:pPr>
              <a:lnSpc>
                <a:spcPct val="100000"/>
              </a:lnSpc>
              <a:spcBef>
                <a:spcPts val="600"/>
              </a:spcBef>
            </a:pPr>
            <a:r>
              <a:rPr lang="fr-FR" sz="1000" b="0" i="0" dirty="0">
                <a:solidFill>
                  <a:srgbClr val="444444"/>
                </a:solidFill>
                <a:effectLst/>
                <a:cs typeface="Arial" panose="020B0604020202020204" pitchFamily="34" charset="0"/>
              </a:rPr>
              <a:t>Une file d’attente engendre des coûts pour l’organisation :</a:t>
            </a:r>
          </a:p>
          <a:p>
            <a:pPr>
              <a:lnSpc>
                <a:spcPct val="100000"/>
              </a:lnSpc>
              <a:spcBef>
                <a:spcPts val="600"/>
              </a:spcBef>
            </a:pPr>
            <a:r>
              <a:rPr lang="fr-FR" sz="1000" b="0" i="0" dirty="0">
                <a:solidFill>
                  <a:srgbClr val="444444"/>
                </a:solidFill>
                <a:effectLst/>
                <a:cs typeface="Arial" panose="020B0604020202020204" pitchFamily="34" charset="0"/>
              </a:rPr>
              <a:t>D’une part, le coût des attentes des clients, difficile à évaluer mais certain : si les temps d’attente sont trop longs, les clients risquent de se détourner du service et l’image de l’organisation en pâtir.</a:t>
            </a:r>
          </a:p>
          <a:p>
            <a:pPr>
              <a:lnSpc>
                <a:spcPct val="100000"/>
              </a:lnSpc>
              <a:spcBef>
                <a:spcPts val="600"/>
              </a:spcBef>
            </a:pPr>
            <a:r>
              <a:rPr lang="fr-FR" sz="1000" dirty="0">
                <a:solidFill>
                  <a:srgbClr val="444444"/>
                </a:solidFill>
                <a:cs typeface="Arial" panose="020B0604020202020204" pitchFamily="34" charset="0"/>
              </a:rPr>
              <a:t>D’autre part, le coût des serveurs : pour éviter les attentes, il faut multiplier le nombre de serveurs mais ceux-ci risquent d’être inactifs une partie de leur temps.</a:t>
            </a:r>
            <a:endParaRPr lang="fr-FR" sz="1000" b="0" i="0" dirty="0">
              <a:solidFill>
                <a:srgbClr val="444444"/>
              </a:solidFill>
              <a:effectLst/>
              <a:cs typeface="Arial" panose="020B0604020202020204" pitchFamily="34" charset="0"/>
            </a:endParaRPr>
          </a:p>
          <a:p>
            <a:pPr>
              <a:lnSpc>
                <a:spcPct val="100000"/>
              </a:lnSpc>
              <a:spcBef>
                <a:spcPts val="600"/>
              </a:spcBef>
            </a:pPr>
            <a:r>
              <a:rPr lang="fr-FR" sz="1000" b="0" i="0" dirty="0">
                <a:solidFill>
                  <a:srgbClr val="444444"/>
                </a:solidFill>
                <a:effectLst/>
                <a:cs typeface="Arial" panose="020B0604020202020204" pitchFamily="34" charset="0"/>
              </a:rPr>
              <a:t>La problématique dans les entreprises peut s'exprimer ainsi :</a:t>
            </a:r>
          </a:p>
          <a:p>
            <a:pPr marL="171450" indent="-171450" algn="l">
              <a:lnSpc>
                <a:spcPct val="100000"/>
              </a:lnSpc>
              <a:spcBef>
                <a:spcPts val="600"/>
              </a:spcBef>
              <a:buFont typeface="Arial" panose="020B0604020202020204" pitchFamily="34" charset="0"/>
              <a:buChar char="•"/>
            </a:pPr>
            <a:r>
              <a:rPr lang="fr-FR" sz="1000" b="0" i="0" dirty="0">
                <a:solidFill>
                  <a:srgbClr val="444444"/>
                </a:solidFill>
                <a:effectLst/>
                <a:cs typeface="Arial" panose="020B0604020202020204" pitchFamily="34" charset="0"/>
              </a:rPr>
              <a:t>Quel est le nombre serveurs à mettre en service pour traiter le flux de clients tout en évitant des temps d’attente trop longs et le départ ou le mécontentement de certains clients et tout en maintenant un coût minimum ?</a:t>
            </a:r>
          </a:p>
          <a:p>
            <a:pPr algn="l">
              <a:lnSpc>
                <a:spcPct val="100000"/>
              </a:lnSpc>
              <a:spcBef>
                <a:spcPts val="600"/>
              </a:spcBef>
            </a:pPr>
            <a:r>
              <a:rPr lang="fr-FR" sz="1000" dirty="0">
                <a:solidFill>
                  <a:srgbClr val="444444"/>
                </a:solidFill>
                <a:cs typeface="Arial" panose="020B0604020202020204" pitchFamily="34" charset="0"/>
              </a:rPr>
              <a:t>Pour cela, il faut se poser des questions :</a:t>
            </a:r>
            <a:endParaRPr lang="fr-FR" sz="1000" b="0" i="0" dirty="0">
              <a:solidFill>
                <a:srgbClr val="444444"/>
              </a:solidFill>
              <a:effectLst/>
              <a:cs typeface="Arial" panose="020B0604020202020204" pitchFamily="34" charset="0"/>
            </a:endParaRPr>
          </a:p>
          <a:p>
            <a:pPr marL="171450" indent="-171450" algn="l">
              <a:lnSpc>
                <a:spcPct val="100000"/>
              </a:lnSpc>
              <a:spcBef>
                <a:spcPts val="300"/>
              </a:spcBef>
              <a:buFont typeface="Arial" panose="020B0604020202020204" pitchFamily="34" charset="0"/>
              <a:buChar char="•"/>
            </a:pPr>
            <a:r>
              <a:rPr lang="fr-FR" sz="1000" b="0" i="0" dirty="0">
                <a:solidFill>
                  <a:srgbClr val="444444"/>
                </a:solidFill>
                <a:effectLst/>
                <a:cs typeface="Arial" panose="020B0604020202020204" pitchFamily="34" charset="0"/>
              </a:rPr>
              <a:t>Quel est le temps d'attente moyen acceptable d'un client devant </a:t>
            </a:r>
            <a:r>
              <a:rPr lang="fr-FR" sz="1000" dirty="0">
                <a:solidFill>
                  <a:srgbClr val="444444"/>
                </a:solidFill>
                <a:cs typeface="Arial" panose="020B0604020202020204" pitchFamily="34" charset="0"/>
              </a:rPr>
              <a:t>un</a:t>
            </a:r>
            <a:r>
              <a:rPr lang="fr-FR" sz="1000" b="0" i="0" dirty="0">
                <a:solidFill>
                  <a:srgbClr val="444444"/>
                </a:solidFill>
                <a:effectLst/>
                <a:cs typeface="Arial" panose="020B0604020202020204" pitchFamily="34" charset="0"/>
              </a:rPr>
              <a:t> serveur ?</a:t>
            </a:r>
          </a:p>
          <a:p>
            <a:pPr marL="171450" indent="-171450" algn="l">
              <a:lnSpc>
                <a:spcPct val="100000"/>
              </a:lnSpc>
              <a:spcBef>
                <a:spcPts val="300"/>
              </a:spcBef>
              <a:buFont typeface="Arial" panose="020B0604020202020204" pitchFamily="34" charset="0"/>
              <a:buChar char="•"/>
            </a:pPr>
            <a:r>
              <a:rPr lang="fr-FR" sz="1000" b="0" i="0" dirty="0">
                <a:solidFill>
                  <a:srgbClr val="444444"/>
                </a:solidFill>
                <a:effectLst/>
                <a:cs typeface="Arial" panose="020B0604020202020204" pitchFamily="34" charset="0"/>
              </a:rPr>
              <a:t>Quels sont les nombres moyen et maximum admissibles de clients en attente ?</a:t>
            </a:r>
          </a:p>
          <a:p>
            <a:pPr marL="171450" indent="-171450">
              <a:lnSpc>
                <a:spcPct val="100000"/>
              </a:lnSpc>
              <a:spcBef>
                <a:spcPts val="300"/>
              </a:spcBef>
              <a:buFont typeface="Arial" panose="020B0604020202020204" pitchFamily="34" charset="0"/>
              <a:buChar char="•"/>
            </a:pPr>
            <a:r>
              <a:rPr lang="fr-FR" sz="1000" dirty="0"/>
              <a:t>Quel est le coût de fonctionnement de l’organisation du service à mettre en place ?</a:t>
            </a:r>
          </a:p>
          <a:p>
            <a:pPr algn="l">
              <a:lnSpc>
                <a:spcPct val="100000"/>
              </a:lnSpc>
              <a:spcBef>
                <a:spcPts val="600"/>
              </a:spcBef>
            </a:pPr>
            <a:r>
              <a:rPr lang="fr-FR" sz="1000" b="0" i="0" dirty="0">
                <a:solidFill>
                  <a:srgbClr val="444444"/>
                </a:solidFill>
                <a:effectLst/>
                <a:cs typeface="Arial" panose="020B0604020202020204" pitchFamily="34" charset="0"/>
              </a:rPr>
              <a:t>Ces questions permettent d'exprimer des objectifs en matière de qualité et de niveau de service :</a:t>
            </a:r>
          </a:p>
          <a:p>
            <a:pPr marL="171450" indent="-171450" algn="l">
              <a:lnSpc>
                <a:spcPct val="100000"/>
              </a:lnSpc>
              <a:spcBef>
                <a:spcPts val="300"/>
              </a:spcBef>
              <a:buFont typeface="Arial" panose="020B0604020202020204" pitchFamily="34" charset="0"/>
              <a:buChar char="•"/>
            </a:pPr>
            <a:r>
              <a:rPr lang="fr-FR" sz="1000" b="0" i="0" dirty="0">
                <a:solidFill>
                  <a:srgbClr val="444444"/>
                </a:solidFill>
                <a:effectLst/>
                <a:cs typeface="Arial" panose="020B0604020202020204" pitchFamily="34" charset="0"/>
              </a:rPr>
              <a:t>1. Un temps d'attente moyen à ne pas dépasser</a:t>
            </a:r>
          </a:p>
          <a:p>
            <a:pPr marL="171450" indent="-171450" algn="l">
              <a:lnSpc>
                <a:spcPct val="100000"/>
              </a:lnSpc>
              <a:spcBef>
                <a:spcPts val="300"/>
              </a:spcBef>
              <a:buFont typeface="Arial" panose="020B0604020202020204" pitchFamily="34" charset="0"/>
              <a:buChar char="•"/>
            </a:pPr>
            <a:r>
              <a:rPr lang="fr-FR" sz="1000" b="0" i="0" dirty="0">
                <a:solidFill>
                  <a:srgbClr val="444444"/>
                </a:solidFill>
                <a:effectLst/>
                <a:cs typeface="Arial" panose="020B0604020202020204" pitchFamily="34" charset="0"/>
              </a:rPr>
              <a:t>2. Une probabilité d'attente maximale</a:t>
            </a:r>
          </a:p>
          <a:p>
            <a:pPr marL="171450" indent="-171450" algn="l">
              <a:lnSpc>
                <a:spcPct val="100000"/>
              </a:lnSpc>
              <a:spcBef>
                <a:spcPts val="300"/>
              </a:spcBef>
              <a:buFont typeface="Arial" panose="020B0604020202020204" pitchFamily="34" charset="0"/>
              <a:buChar char="•"/>
            </a:pPr>
            <a:r>
              <a:rPr lang="fr-FR" sz="1000" b="0" i="0" dirty="0">
                <a:solidFill>
                  <a:srgbClr val="444444"/>
                </a:solidFill>
                <a:effectLst/>
                <a:cs typeface="Arial" panose="020B0604020202020204" pitchFamily="34" charset="0"/>
              </a:rPr>
              <a:t>3. Un taux d’utilisation des serveurs acceptable</a:t>
            </a:r>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4</a:t>
            </a:fld>
            <a:endParaRPr lang="fr-FR"/>
          </a:p>
        </p:txBody>
      </p:sp>
    </p:spTree>
    <p:extLst>
      <p:ext uri="{BB962C8B-B14F-4D97-AF65-F5344CB8AC3E}">
        <p14:creationId xmlns:p14="http://schemas.microsoft.com/office/powerpoint/2010/main" val="1749733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1035187">
              <a:defRPr sz="1700">
                <a:solidFill>
                  <a:schemeClr val="tx1"/>
                </a:solidFill>
                <a:latin typeface="Arial Black" pitchFamily="34" charset="0"/>
              </a:defRPr>
            </a:lvl1pPr>
            <a:lvl2pPr marL="804763" indent="-309524" defTabSz="1035187">
              <a:defRPr sz="1700">
                <a:solidFill>
                  <a:schemeClr val="tx1"/>
                </a:solidFill>
                <a:latin typeface="Arial Black" pitchFamily="34" charset="0"/>
              </a:defRPr>
            </a:lvl2pPr>
            <a:lvl3pPr marL="1238098" indent="-247620" defTabSz="1035187">
              <a:defRPr sz="1700">
                <a:solidFill>
                  <a:schemeClr val="tx1"/>
                </a:solidFill>
                <a:latin typeface="Arial Black" pitchFamily="34" charset="0"/>
              </a:defRPr>
            </a:lvl3pPr>
            <a:lvl4pPr marL="1733337" indent="-247620" defTabSz="1035187">
              <a:defRPr sz="1700">
                <a:solidFill>
                  <a:schemeClr val="tx1"/>
                </a:solidFill>
                <a:latin typeface="Arial Black" pitchFamily="34" charset="0"/>
              </a:defRPr>
            </a:lvl4pPr>
            <a:lvl5pPr marL="2228576" indent="-247620" defTabSz="1035187">
              <a:defRPr sz="1700">
                <a:solidFill>
                  <a:schemeClr val="tx1"/>
                </a:solidFill>
                <a:latin typeface="Arial Black" pitchFamily="34" charset="0"/>
              </a:defRPr>
            </a:lvl5pPr>
            <a:lvl6pPr marL="2723815" indent="-247620" algn="ctr" defTabSz="1035187" eaLnBrk="0" fontAlgn="base" hangingPunct="0">
              <a:spcBef>
                <a:spcPct val="50000"/>
              </a:spcBef>
              <a:spcAft>
                <a:spcPct val="0"/>
              </a:spcAft>
              <a:defRPr sz="1700">
                <a:solidFill>
                  <a:schemeClr val="tx1"/>
                </a:solidFill>
                <a:latin typeface="Arial Black" pitchFamily="34" charset="0"/>
              </a:defRPr>
            </a:lvl6pPr>
            <a:lvl7pPr marL="3219054" indent="-247620" algn="ctr" defTabSz="1035187" eaLnBrk="0" fontAlgn="base" hangingPunct="0">
              <a:spcBef>
                <a:spcPct val="50000"/>
              </a:spcBef>
              <a:spcAft>
                <a:spcPct val="0"/>
              </a:spcAft>
              <a:defRPr sz="1700">
                <a:solidFill>
                  <a:schemeClr val="tx1"/>
                </a:solidFill>
                <a:latin typeface="Arial Black" pitchFamily="34" charset="0"/>
              </a:defRPr>
            </a:lvl7pPr>
            <a:lvl8pPr marL="3714293" indent="-247620" algn="ctr" defTabSz="1035187" eaLnBrk="0" fontAlgn="base" hangingPunct="0">
              <a:spcBef>
                <a:spcPct val="50000"/>
              </a:spcBef>
              <a:spcAft>
                <a:spcPct val="0"/>
              </a:spcAft>
              <a:defRPr sz="1700">
                <a:solidFill>
                  <a:schemeClr val="tx1"/>
                </a:solidFill>
                <a:latin typeface="Arial Black" pitchFamily="34" charset="0"/>
              </a:defRPr>
            </a:lvl8pPr>
            <a:lvl9pPr marL="4209532" indent="-247620" algn="ctr" defTabSz="1035187" eaLnBrk="0" fontAlgn="base" hangingPunct="0">
              <a:spcBef>
                <a:spcPct val="50000"/>
              </a:spcBef>
              <a:spcAft>
                <a:spcPct val="0"/>
              </a:spcAft>
              <a:defRPr sz="1700">
                <a:solidFill>
                  <a:schemeClr val="tx1"/>
                </a:solidFill>
                <a:latin typeface="Arial Black" pitchFamily="34" charset="0"/>
              </a:defRPr>
            </a:lvl9pPr>
          </a:lstStyle>
          <a:p>
            <a:pPr marL="0" marR="0" lvl="0" indent="0" algn="r" defTabSz="1035187" rtl="0" eaLnBrk="1" fontAlgn="base" latinLnBrk="0" hangingPunct="1">
              <a:lnSpc>
                <a:spcPct val="100000"/>
              </a:lnSpc>
              <a:spcBef>
                <a:spcPct val="0"/>
              </a:spcBef>
              <a:spcAft>
                <a:spcPct val="0"/>
              </a:spcAft>
              <a:buClrTx/>
              <a:buSzTx/>
              <a:buFontTx/>
              <a:buNone/>
              <a:tabLst/>
              <a:defRPr/>
            </a:pPr>
            <a:fld id="{47496B5A-7022-4612-9E2D-E6BF1AFFF48B}" type="slidenum">
              <a:rPr kumimoji="0" lang="en-US" sz="1400" b="0" i="0" u="none" strike="noStrike" kern="1200" cap="none" spc="0" normalizeH="0" baseline="0" noProof="0">
                <a:ln>
                  <a:noFill/>
                </a:ln>
                <a:solidFill>
                  <a:srgbClr val="000000"/>
                </a:solidFill>
                <a:effectLst/>
                <a:uLnTx/>
                <a:uFillTx/>
                <a:latin typeface="Arial Black" pitchFamily="34" charset="0"/>
                <a:ea typeface="+mn-ea"/>
                <a:cs typeface="+mn-cs"/>
              </a:rPr>
              <a:pPr marL="0" marR="0" lvl="0" indent="0" algn="r" defTabSz="1035187"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a:ln>
                <a:noFill/>
              </a:ln>
              <a:solidFill>
                <a:srgbClr val="000000"/>
              </a:solidFill>
              <a:effectLst/>
              <a:uLnTx/>
              <a:uFillTx/>
              <a:latin typeface="Arial Black" pitchFamily="34" charset="0"/>
              <a:ea typeface="+mn-ea"/>
              <a:cs typeface="+mn-cs"/>
            </a:endParaRPr>
          </a:p>
        </p:txBody>
      </p:sp>
      <p:sp>
        <p:nvSpPr>
          <p:cNvPr id="52227" name="Rectangle 2"/>
          <p:cNvSpPr>
            <a:spLocks noGrp="1" noRot="1" noChangeAspect="1" noChangeArrowheads="1" noTextEdit="1"/>
          </p:cNvSpPr>
          <p:nvPr>
            <p:ph type="sldImg"/>
          </p:nvPr>
        </p:nvSpPr>
        <p:spPr>
          <a:xfrm>
            <a:off x="1044575" y="854075"/>
            <a:ext cx="4556125" cy="3417888"/>
          </a:xfrm>
          <a:ln/>
        </p:spPr>
      </p:sp>
      <p:sp>
        <p:nvSpPr>
          <p:cNvPr id="52228" name="Rectangle 3"/>
          <p:cNvSpPr>
            <a:spLocks noGrp="1" noChangeArrowheads="1"/>
          </p:cNvSpPr>
          <p:nvPr>
            <p:ph type="body" idx="1"/>
          </p:nvPr>
        </p:nvSpPr>
        <p:spPr>
          <a:xfrm>
            <a:off x="719137" y="4464050"/>
            <a:ext cx="5207000" cy="4630737"/>
          </a:xfrm>
          <a:prstGeom prst="rect">
            <a:avLst/>
          </a:prstGeom>
          <a:noFill/>
        </p:spPr>
        <p:txBody>
          <a:bodyPr/>
          <a:lstStyle/>
          <a:p>
            <a:pPr defTabSz="990478">
              <a:lnSpc>
                <a:spcPct val="100000"/>
              </a:lnSpc>
              <a:defRPr/>
            </a:pPr>
            <a:r>
              <a:rPr lang="fr-FR" sz="1000" noProof="0" dirty="0"/>
              <a:t>Pour illustrer cela, prenons l’exemple suivant pour</a:t>
            </a:r>
            <a:r>
              <a:rPr lang="fr-FR" sz="1000" baseline="0" noProof="0" dirty="0"/>
              <a:t> lequel la fréquence des arrivées des pièces dans le système physique étudié (constitué d’une machine) a une valeur de</a:t>
            </a:r>
            <a:r>
              <a:rPr lang="fr-FR" sz="1000" noProof="0" dirty="0"/>
              <a:t> </a:t>
            </a:r>
            <a:r>
              <a:rPr lang="fr-FR" sz="1000" baseline="0" noProof="0" dirty="0"/>
              <a:t>une pièce à l’heure (soit 8 pièces en 8 heures). Le taux de service sur cette machine est de 2 pièces à l’heure (une pièce est donc transformée et peut quitter la machine toutes les 30 minutes</a:t>
            </a:r>
            <a:r>
              <a:rPr lang="fr-FR" sz="1000" dirty="0"/>
              <a:t>). Ces données</a:t>
            </a:r>
            <a:r>
              <a:rPr lang="fr-FR" sz="1000" baseline="0" noProof="0" dirty="0"/>
              <a:t> sont des valeurs moyennes</a:t>
            </a:r>
            <a:r>
              <a:rPr lang="fr-FR" sz="1000" dirty="0"/>
              <a:t>. </a:t>
            </a:r>
          </a:p>
          <a:p>
            <a:pPr defTabSz="990478">
              <a:lnSpc>
                <a:spcPct val="100000"/>
              </a:lnSpc>
              <a:defRPr/>
            </a:pPr>
            <a:r>
              <a:rPr lang="fr-FR" sz="1000" dirty="0"/>
              <a:t>Il ne devrait donc pas y avoir de problèmes de capacité, car on devrait pouvoir y traiter 16 pièces en 8 h.</a:t>
            </a:r>
            <a:endParaRPr lang="fr-FR" sz="1000" baseline="0" noProof="0" dirty="0"/>
          </a:p>
          <a:p>
            <a:pPr defTabSz="990478">
              <a:lnSpc>
                <a:spcPct val="100000"/>
              </a:lnSpc>
              <a:defRPr/>
            </a:pPr>
            <a:r>
              <a:rPr lang="fr-FR" sz="1000" baseline="0" noProof="0" dirty="0"/>
              <a:t>Le schéma proposé montre que les arrivées n’étant pas régulières (la fréquence des arrivées subit</a:t>
            </a:r>
            <a:r>
              <a:rPr lang="fr-FR" sz="1000" noProof="0" dirty="0"/>
              <a:t> une variabilité, mais sa moyenne est bien de 8 pièces en 8 heures)</a:t>
            </a:r>
            <a:r>
              <a:rPr lang="fr-FR" sz="1000" baseline="0" noProof="0" dirty="0"/>
              <a:t>, une file d’attente devant la machine va donc se créer temporairement.</a:t>
            </a:r>
          </a:p>
          <a:p>
            <a:pPr defTabSz="990478">
              <a:lnSpc>
                <a:spcPct val="100000"/>
              </a:lnSpc>
              <a:defRPr/>
            </a:pPr>
            <a:r>
              <a:rPr lang="fr-FR" sz="1000" noProof="0" dirty="0"/>
              <a:t>Un schéma du même type aurait pu être fait pour un cas montrant les arrivées de patients dans un service d’urgence d’un hôpital.</a:t>
            </a:r>
          </a:p>
          <a:p>
            <a:pPr defTabSz="990478">
              <a:defRPr/>
            </a:pPr>
            <a:endParaRPr lang="fr-FR" sz="1000" noProof="0" dirty="0"/>
          </a:p>
        </p:txBody>
      </p:sp>
      <p:sp>
        <p:nvSpPr>
          <p:cNvPr id="5" name="Espace réservé du numéro de diapositive 3">
            <a:extLst>
              <a:ext uri="{FF2B5EF4-FFF2-40B4-BE49-F238E27FC236}">
                <a16:creationId xmlns:a16="http://schemas.microsoft.com/office/drawing/2014/main" id="{4AC17ECD-211D-43EF-9B42-E5A4C9C827C0}"/>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5</a:t>
            </a:fld>
            <a:endParaRPr lang="fr-FR" dirty="0"/>
          </a:p>
        </p:txBody>
      </p:sp>
    </p:spTree>
    <p:extLst>
      <p:ext uri="{BB962C8B-B14F-4D97-AF65-F5344CB8AC3E}">
        <p14:creationId xmlns:p14="http://schemas.microsoft.com/office/powerpoint/2010/main" val="129483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02357" y="4505762"/>
            <a:ext cx="5350793" cy="5216088"/>
          </a:xfrm>
        </p:spPr>
        <p:txBody>
          <a:bodyPr/>
          <a:lstStyle/>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La question fondamentale repose toujours sur l'arbitrage suivant : d'un côté, un objectif de service exprimé par un temps d'attente le plus court possible mais qui implique de mettre en place une surcapacité des moyens de production, de l'autre, le risque de créer, lors de l'attente, une insatisfaction ou pire, la perte, immédiate ou différée, de la clientèle.</a:t>
            </a:r>
          </a:p>
          <a:p>
            <a:pPr>
              <a:lnSpc>
                <a:spcPct val="100000"/>
              </a:lnSpc>
              <a:spcBef>
                <a:spcPts val="600"/>
              </a:spcBef>
            </a:pPr>
            <a:r>
              <a:rPr lang="fr-FR" sz="1000" dirty="0">
                <a:ea typeface="Times New Roman" panose="02020603050405020304" pitchFamily="18" charset="0"/>
                <a:cs typeface="Arial" panose="020B0604020202020204" pitchFamily="34" charset="0"/>
              </a:rPr>
              <a:t>Très peu de systèmes opérationnels peuvent être utilisés à 100 % de leur capacité. Les managers savent que le temps d'attente s'allonge lorsque le taux d'utilisation augmente, dans le cas général (et réaliste) où les arrivées ne se font pas régulièrement et où le temps de traitement n'est jamais constant. De plus, le temps d'attente ne varie pas linéairement avec le coefficient d'utilisation mais suit plutôt une loi d'allure exponentielle comme le montre la figure ci-dessus.</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La difficulté réside dans le fait que dans de nombreuses situations, l’arrivée des clients est aléatoire et difficilement maîtrisable. Il en est de même pour les durées de service.</a:t>
            </a:r>
          </a:p>
          <a:p>
            <a:pPr hangingPunct="0">
              <a:lnSpc>
                <a:spcPct val="100000"/>
              </a:lnSpc>
              <a:spcBef>
                <a:spcPts val="600"/>
              </a:spcBef>
            </a:pPr>
            <a:r>
              <a:rPr lang="fr-FR" sz="1000" b="1" dirty="0">
                <a:ea typeface="Times New Roman" panose="02020603050405020304" pitchFamily="18" charset="0"/>
                <a:cs typeface="Arial" panose="020B0604020202020204" pitchFamily="34" charset="0"/>
              </a:rPr>
              <a:t>L’évolution du temps d’attente</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Sur le graphique supérieur, on observe que le temps d’attente croît fortement en fonction de l’intensité du trafic (le rapport charge / capacité du système). Il devient infini si le rapport charge/capacité atteint 1. S’il est supérieur à 1, cela engendre une file d’attente infinie.</a:t>
            </a:r>
          </a:p>
          <a:p>
            <a:pPr hangingPunct="0">
              <a:lnSpc>
                <a:spcPct val="100000"/>
              </a:lnSpc>
              <a:spcBef>
                <a:spcPts val="600"/>
              </a:spcBef>
            </a:pPr>
            <a:r>
              <a:rPr lang="fr-FR" sz="1000" b="1" dirty="0">
                <a:ea typeface="Times New Roman" panose="02020603050405020304" pitchFamily="18" charset="0"/>
                <a:cs typeface="Arial" panose="020B0604020202020204" pitchFamily="34" charset="0"/>
              </a:rPr>
              <a:t>L’ajustement du rapport charge/capacité</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Pour maîtriser le temps d’attente et améliorer le niveau de service, il faut donc agir sur la capacité en multipliant le nombre de serveurs et donc accepter une certaine surcapacité donc des temps d’inactivité des serveurs.</a:t>
            </a:r>
          </a:p>
          <a:p>
            <a:pPr hangingPunct="0">
              <a:lnSpc>
                <a:spcPct val="100000"/>
              </a:lnSpc>
              <a:spcBef>
                <a:spcPts val="600"/>
              </a:spcBef>
            </a:pPr>
            <a:r>
              <a:rPr lang="fr-FR" sz="1000" b="1" dirty="0">
                <a:ea typeface="Times New Roman" panose="02020603050405020304" pitchFamily="18" charset="0"/>
                <a:cs typeface="Arial" panose="020B0604020202020204" pitchFamily="34" charset="0"/>
              </a:rPr>
              <a:t>L’arbitrage</a:t>
            </a:r>
          </a:p>
          <a:p>
            <a:pPr hangingPunct="0">
              <a:lnSpc>
                <a:spcPct val="100000"/>
              </a:lnSpc>
              <a:spcBef>
                <a:spcPts val="600"/>
              </a:spcBef>
            </a:pPr>
            <a:r>
              <a:rPr lang="fr-FR" sz="1000" dirty="0">
                <a:effectLst/>
                <a:ea typeface="Times New Roman" panose="02020603050405020304" pitchFamily="18" charset="0"/>
                <a:cs typeface="Arial" panose="020B0604020202020204" pitchFamily="34" charset="0"/>
              </a:rPr>
              <a:t>Le manager du service doit arbitrer entre deux coûts antagonistes dont on peut faire la somme pour en rechercher le minimum.</a:t>
            </a:r>
          </a:p>
          <a:p>
            <a:pPr>
              <a:lnSpc>
                <a:spcPct val="100000"/>
              </a:lnSpc>
              <a:spcBef>
                <a:spcPts val="600"/>
              </a:spcBef>
            </a:pPr>
            <a:endParaRPr lang="fr-FR" sz="1000" dirty="0"/>
          </a:p>
        </p:txBody>
      </p:sp>
      <p:sp>
        <p:nvSpPr>
          <p:cNvPr id="6" name="Espace réservé du numéro de diapositive 1">
            <a:extLst>
              <a:ext uri="{FF2B5EF4-FFF2-40B4-BE49-F238E27FC236}">
                <a16:creationId xmlns:a16="http://schemas.microsoft.com/office/drawing/2014/main" id="{34420460-9846-4B72-80FC-63E79E61E772}"/>
              </a:ext>
            </a:extLst>
          </p:cNvPr>
          <p:cNvSpPr>
            <a:spLocks noGrp="1"/>
          </p:cNvSpPr>
          <p:nvPr>
            <p:ph type="sldNum" sz="quarter" idx="5"/>
          </p:nvPr>
        </p:nvSpPr>
        <p:spPr>
          <a:xfrm>
            <a:off x="3552698" y="9272487"/>
            <a:ext cx="3076575" cy="512763"/>
          </a:xfrm>
          <a:prstGeom prst="rect">
            <a:avLst/>
          </a:prstGeom>
        </p:spPr>
        <p:txBody>
          <a:bodyPr vert="horz" lIns="91440" tIns="45720" rIns="91440" bIns="45720" rtlCol="0" anchor="b"/>
          <a:lstStyle>
            <a:lvl1pPr algn="r">
              <a:defRPr sz="1200"/>
            </a:lvl1pPr>
          </a:lstStyle>
          <a:p>
            <a:fld id="{FF3E521B-E17D-4864-8DF2-B923E520ADA4}" type="slidenum">
              <a:rPr lang="fr-FR" smtClean="0"/>
              <a:t>6</a:t>
            </a:fld>
            <a:endParaRPr lang="fr-FR"/>
          </a:p>
        </p:txBody>
      </p:sp>
    </p:spTree>
    <p:extLst>
      <p:ext uri="{BB962C8B-B14F-4D97-AF65-F5344CB8AC3E}">
        <p14:creationId xmlns:p14="http://schemas.microsoft.com/office/powerpoint/2010/main" val="289951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730349" y="4502151"/>
            <a:ext cx="5256583" cy="4851051"/>
          </a:xfrm>
        </p:spPr>
        <p:txBody>
          <a:bodyPr/>
          <a:lstStyle/>
          <a:p>
            <a:pPr>
              <a:lnSpc>
                <a:spcPct val="100000"/>
              </a:lnSpc>
              <a:spcBef>
                <a:spcPts val="600"/>
              </a:spcBef>
            </a:pPr>
            <a:r>
              <a:rPr lang="fr-FR" sz="1050" b="1" dirty="0">
                <a:effectLst/>
              </a:rPr>
              <a:t>Quelques définitions</a:t>
            </a:r>
          </a:p>
          <a:p>
            <a:pPr>
              <a:lnSpc>
                <a:spcPct val="100000"/>
              </a:lnSpc>
              <a:spcBef>
                <a:spcPts val="600"/>
              </a:spcBef>
            </a:pPr>
            <a:r>
              <a:rPr lang="fr-FR" sz="1000" b="1" i="1" dirty="0">
                <a:effectLst/>
                <a:ea typeface="Times New Roman" panose="02020603050405020304" pitchFamily="18" charset="0"/>
                <a:cs typeface="Arial" panose="020B0604020202020204" pitchFamily="34" charset="0"/>
              </a:rPr>
              <a:t>Clients</a:t>
            </a:r>
          </a:p>
          <a:p>
            <a:pPr marL="180000" marR="152400" algn="just">
              <a:lnSpc>
                <a:spcPct val="100000"/>
              </a:lnSpc>
              <a:spcBef>
                <a:spcPts val="600"/>
              </a:spcBef>
              <a:spcAft>
                <a:spcPts val="0"/>
              </a:spcAft>
            </a:pPr>
            <a:r>
              <a:rPr lang="fr-FR" sz="1000" dirty="0">
                <a:effectLst/>
                <a:ea typeface="Times New Roman" panose="02020603050405020304" pitchFamily="18" charset="0"/>
                <a:cs typeface="Arial" panose="020B0604020202020204" pitchFamily="34" charset="0"/>
              </a:rPr>
              <a:t>On appelle ainsi les objets ou les personnes qui arrivent dans le système, attendent s'il y a lieu, sont traitées (service) et repartent. On suppose que les clients arrivent un par un, et sont servis par ordre d'arrivée.</a:t>
            </a:r>
          </a:p>
          <a:p>
            <a:pPr>
              <a:lnSpc>
                <a:spcPct val="100000"/>
              </a:lnSpc>
              <a:spcBef>
                <a:spcPts val="600"/>
              </a:spcBef>
            </a:pPr>
            <a:r>
              <a:rPr lang="fr-FR" sz="1000" b="1" i="1" dirty="0">
                <a:effectLst/>
                <a:ea typeface="Times New Roman" panose="02020603050405020304" pitchFamily="18" charset="0"/>
                <a:cs typeface="Arial" panose="020B0604020202020204" pitchFamily="34" charset="0"/>
              </a:rPr>
              <a:t>Inter-arrivées</a:t>
            </a:r>
          </a:p>
          <a:p>
            <a:pPr marL="180000" marR="152400" algn="just">
              <a:lnSpc>
                <a:spcPct val="100000"/>
              </a:lnSpc>
              <a:spcBef>
                <a:spcPts val="600"/>
              </a:spcBef>
              <a:spcAft>
                <a:spcPts val="0"/>
              </a:spcAft>
            </a:pPr>
            <a:r>
              <a:rPr lang="fr-FR" sz="1000" dirty="0">
                <a:effectLst/>
                <a:ea typeface="Times New Roman" panose="02020603050405020304" pitchFamily="18" charset="0"/>
                <a:cs typeface="Arial" panose="020B0604020202020204" pitchFamily="34" charset="0"/>
              </a:rPr>
              <a:t>On appelle ainsi l'intervalle de temps séparant l'arrivée de deux clients successifs. On suppose que ces inter-arrivées sont indépendantes les unes des autres et suivent la même loi de probabilité.</a:t>
            </a:r>
          </a:p>
          <a:p>
            <a:pPr>
              <a:lnSpc>
                <a:spcPct val="100000"/>
              </a:lnSpc>
              <a:spcBef>
                <a:spcPts val="600"/>
              </a:spcBef>
            </a:pPr>
            <a:r>
              <a:rPr lang="fr-FR" sz="1000" b="1" i="1" dirty="0">
                <a:effectLst/>
                <a:ea typeface="Times New Roman" panose="02020603050405020304" pitchFamily="18" charset="0"/>
                <a:cs typeface="Arial" panose="020B0604020202020204" pitchFamily="34" charset="0"/>
              </a:rPr>
              <a:t>Serveur</a:t>
            </a:r>
          </a:p>
          <a:p>
            <a:pPr marL="180000">
              <a:lnSpc>
                <a:spcPct val="100000"/>
              </a:lnSpc>
              <a:spcBef>
                <a:spcPts val="600"/>
              </a:spcBef>
            </a:pPr>
            <a:r>
              <a:rPr lang="fr-FR" sz="1000" dirty="0">
                <a:cs typeface="Arial" panose="020B0604020202020204" pitchFamily="34" charset="0"/>
              </a:rPr>
              <a:t>C’est la personne au guichet ou l’équipement qui réalise le service. Il peut exister plusieurs </a:t>
            </a:r>
            <a:r>
              <a:rPr lang="fr-FR" sz="1000" i="1" dirty="0">
                <a:cs typeface="Arial" panose="020B0604020202020204" pitchFamily="34" charset="0"/>
              </a:rPr>
              <a:t>serveurs</a:t>
            </a:r>
            <a:r>
              <a:rPr lang="fr-FR" sz="1000" dirty="0">
                <a:cs typeface="Arial" panose="020B0604020202020204" pitchFamily="34" charset="0"/>
              </a:rPr>
              <a:t> travaillant simultanément pour réaliser le même service.</a:t>
            </a:r>
          </a:p>
          <a:p>
            <a:pPr marL="180000">
              <a:lnSpc>
                <a:spcPct val="100000"/>
              </a:lnSpc>
              <a:spcBef>
                <a:spcPts val="600"/>
              </a:spcBef>
            </a:pPr>
            <a:r>
              <a:rPr lang="fr-FR" sz="1000" dirty="0">
                <a:cs typeface="Arial" panose="020B0604020202020204" pitchFamily="34" charset="0"/>
              </a:rPr>
              <a:t>Si les serveurs sont polyvalents, leurs capacités s’additionnent.</a:t>
            </a:r>
          </a:p>
          <a:p>
            <a:pPr>
              <a:lnSpc>
                <a:spcPct val="100000"/>
              </a:lnSpc>
              <a:spcBef>
                <a:spcPts val="600"/>
              </a:spcBef>
            </a:pPr>
            <a:r>
              <a:rPr lang="fr-FR" sz="1000" b="1" i="1" dirty="0">
                <a:effectLst/>
                <a:ea typeface="Times New Roman" panose="02020603050405020304" pitchFamily="18" charset="0"/>
                <a:cs typeface="Arial" panose="020B0604020202020204" pitchFamily="34" charset="0"/>
              </a:rPr>
              <a:t>Service</a:t>
            </a:r>
          </a:p>
          <a:p>
            <a:pPr marL="180000" marR="152400" algn="just">
              <a:lnSpc>
                <a:spcPct val="100000"/>
              </a:lnSpc>
              <a:spcBef>
                <a:spcPts val="600"/>
              </a:spcBef>
              <a:spcAft>
                <a:spcPts val="0"/>
              </a:spcAft>
            </a:pPr>
            <a:r>
              <a:rPr lang="fr-FR" sz="1000" dirty="0">
                <a:effectLst/>
                <a:ea typeface="Times New Roman" panose="02020603050405020304" pitchFamily="18" charset="0"/>
                <a:cs typeface="Arial" panose="020B0604020202020204" pitchFamily="34" charset="0"/>
              </a:rPr>
              <a:t>On appelle ainsi le temps de service (le temps que le client passe au guichet par exemple). Le temps de séjour total dans le système est la somme du temps d'attente et de la durée du service effectif.</a:t>
            </a:r>
          </a:p>
          <a:p>
            <a:pPr>
              <a:lnSpc>
                <a:spcPct val="100000"/>
              </a:lnSpc>
            </a:pPr>
            <a:endParaRPr lang="fr-FR" sz="1200" dirty="0">
              <a:solidFill>
                <a:srgbClr val="444444"/>
              </a:solidFill>
              <a:effectLst/>
            </a:endParaRPr>
          </a:p>
        </p:txBody>
      </p:sp>
      <p:sp>
        <p:nvSpPr>
          <p:cNvPr id="4" name="Espace réservé du numéro de diapositive 3"/>
          <p:cNvSpPr>
            <a:spLocks noGrp="1"/>
          </p:cNvSpPr>
          <p:nvPr>
            <p:ph type="sldNum" sz="quarter" idx="5"/>
          </p:nvPr>
        </p:nvSpPr>
        <p:spPr/>
        <p:txBody>
          <a:bodyPr/>
          <a:lstStyle/>
          <a:p>
            <a:fld id="{30AE25AD-7C09-4F96-8283-25A241925B21}" type="slidenum">
              <a:rPr lang="fr-FR" smtClean="0"/>
              <a:t>7</a:t>
            </a:fld>
            <a:endParaRPr lang="fr-FR"/>
          </a:p>
        </p:txBody>
      </p:sp>
    </p:spTree>
    <p:extLst>
      <p:ext uri="{BB962C8B-B14F-4D97-AF65-F5344CB8AC3E}">
        <p14:creationId xmlns:p14="http://schemas.microsoft.com/office/powerpoint/2010/main" val="2071662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4575" y="854075"/>
            <a:ext cx="4556125" cy="3417888"/>
          </a:xfrm>
        </p:spPr>
      </p:sp>
      <p:sp>
        <p:nvSpPr>
          <p:cNvPr id="3" name="Espace réservé des notes 2"/>
          <p:cNvSpPr>
            <a:spLocks noGrp="1"/>
          </p:cNvSpPr>
          <p:nvPr>
            <p:ph type="body" idx="1"/>
          </p:nvPr>
        </p:nvSpPr>
        <p:spPr>
          <a:xfrm>
            <a:off x="885824" y="4502151"/>
            <a:ext cx="4873625" cy="4784724"/>
          </a:xfrm>
        </p:spPr>
        <p:txBody>
          <a:bodyPr/>
          <a:lstStyle/>
          <a:p>
            <a:pPr hangingPunct="0">
              <a:lnSpc>
                <a:spcPct val="100000"/>
              </a:lnSpc>
              <a:spcBef>
                <a:spcPts val="300"/>
              </a:spcBef>
            </a:pPr>
            <a:r>
              <a:rPr lang="fr-FR" sz="1000" b="1" dirty="0">
                <a:effectLst/>
                <a:cs typeface="Arial" panose="020B0604020202020204" pitchFamily="34" charset="0"/>
              </a:rPr>
              <a:t>Population entrant dans le système de service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Cette population peut être finie ou infinie. Par exemple, les vacanciers d'un club de loisirs constituent une population finie et connue. A l'inverse, les clients potentiels qui peuvent se présenter à un bureau de poste sont très nombreux et il est impossible de prévoir le nombre maximum que l'on aura à traiter.</a:t>
            </a:r>
          </a:p>
          <a:p>
            <a:pPr hangingPunct="0">
              <a:lnSpc>
                <a:spcPct val="100000"/>
              </a:lnSpc>
              <a:spcBef>
                <a:spcPts val="300"/>
              </a:spcBef>
            </a:pPr>
            <a:r>
              <a:rPr lang="fr-FR" sz="1000" b="1" dirty="0">
                <a:effectLst/>
                <a:cs typeface="Arial" panose="020B0604020202020204" pitchFamily="34" charset="0"/>
              </a:rPr>
              <a:t>Mode d'arrivée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Concernant le mode d'arrivée, plusieurs facteurs sont à considérer :</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 la capacité de </a:t>
            </a:r>
            <a:r>
              <a:rPr lang="fr-FR" sz="1000" b="1" dirty="0">
                <a:effectLst/>
                <a:ea typeface="Times New Roman" panose="02020603050405020304" pitchFamily="18" charset="0"/>
                <a:cs typeface="Arial" panose="020B0604020202020204" pitchFamily="34" charset="0"/>
              </a:rPr>
              <a:t>maîtrise du gestionnaire </a:t>
            </a:r>
            <a:r>
              <a:rPr lang="fr-FR" sz="1000" dirty="0">
                <a:effectLst/>
                <a:ea typeface="Times New Roman" panose="02020603050405020304" pitchFamily="18" charset="0"/>
                <a:cs typeface="Arial" panose="020B0604020202020204" pitchFamily="34" charset="0"/>
              </a:rPr>
              <a:t>(exemple d'une fonction prise de rendez-vous permettant d'étaler la courbe des arrivées en réception dans un garage) ; la prévisibilité des flux par le gestionnaire pour anticiper la mise à disposition des moyens (par exemple, cabines de péage sur les autoroutes),</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 le nombre d'unités-clients arrivant simultanément ; les arrivées peuvent se faire de façon </a:t>
            </a:r>
            <a:r>
              <a:rPr lang="fr-FR" sz="1000" b="1" dirty="0">
                <a:effectLst/>
                <a:ea typeface="Times New Roman" panose="02020603050405020304" pitchFamily="18" charset="0"/>
                <a:cs typeface="Arial" panose="020B0604020202020204" pitchFamily="34" charset="0"/>
              </a:rPr>
              <a:t>individuelle</a:t>
            </a:r>
            <a:r>
              <a:rPr lang="fr-FR" sz="1000" dirty="0">
                <a:effectLst/>
                <a:ea typeface="Times New Roman" panose="02020603050405020304" pitchFamily="18" charset="0"/>
                <a:cs typeface="Arial" panose="020B0604020202020204" pitchFamily="34" charset="0"/>
              </a:rPr>
              <a:t> (patient arrivant à un service d'urgence) ou </a:t>
            </a:r>
            <a:r>
              <a:rPr lang="fr-FR" sz="1000" b="1" dirty="0">
                <a:effectLst/>
                <a:ea typeface="Times New Roman" panose="02020603050405020304" pitchFamily="18" charset="0"/>
                <a:cs typeface="Arial" panose="020B0604020202020204" pitchFamily="34" charset="0"/>
              </a:rPr>
              <a:t>par lots </a:t>
            </a:r>
            <a:r>
              <a:rPr lang="fr-FR" sz="1000" dirty="0">
                <a:effectLst/>
                <a:ea typeface="Times New Roman" panose="02020603050405020304" pitchFamily="18" charset="0"/>
                <a:cs typeface="Arial" panose="020B0604020202020204" pitchFamily="34" charset="0"/>
              </a:rPr>
              <a:t>(passagers descendant d'un avion),</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 le type de distribution statistique suivie (loi exponentielle, loi de Poisson, etc.).</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 la </a:t>
            </a:r>
            <a:r>
              <a:rPr lang="fr-FR" sz="1000" b="1" dirty="0">
                <a:effectLst/>
                <a:ea typeface="Times New Roman" panose="02020603050405020304" pitchFamily="18" charset="0"/>
                <a:cs typeface="Arial" panose="020B0604020202020204" pitchFamily="34" charset="0"/>
              </a:rPr>
              <a:t>saisonnalité</a:t>
            </a:r>
            <a:r>
              <a:rPr lang="fr-FR" sz="1000" dirty="0">
                <a:effectLst/>
                <a:ea typeface="Times New Roman" panose="02020603050405020304" pitchFamily="18" charset="0"/>
                <a:cs typeface="Arial" panose="020B0604020202020204" pitchFamily="34" charset="0"/>
              </a:rPr>
              <a:t> de la moyenne des arrivées (par exemple, la moyenne du nombre d'arrivées par unité de temps à un restaurant suit une loi statistique que l'on peut établir par comptage),</a:t>
            </a:r>
          </a:p>
          <a:p>
            <a:pPr hangingPunct="0">
              <a:lnSpc>
                <a:spcPct val="100000"/>
              </a:lnSpc>
              <a:spcBef>
                <a:spcPts val="300"/>
              </a:spcBef>
            </a:pPr>
            <a:r>
              <a:rPr lang="fr-FR" sz="1000" dirty="0">
                <a:effectLst/>
                <a:ea typeface="Times New Roman" panose="02020603050405020304" pitchFamily="18" charset="0"/>
                <a:cs typeface="Arial" panose="020B0604020202020204" pitchFamily="34" charset="0"/>
              </a:rPr>
              <a:t>- le </a:t>
            </a:r>
            <a:r>
              <a:rPr lang="fr-FR" sz="1000" b="1" dirty="0">
                <a:effectLst/>
                <a:ea typeface="Times New Roman" panose="02020603050405020304" pitchFamily="18" charset="0"/>
                <a:cs typeface="Arial" panose="020B0604020202020204" pitchFamily="34" charset="0"/>
              </a:rPr>
              <a:t>degré de patience </a:t>
            </a:r>
            <a:r>
              <a:rPr lang="fr-FR" sz="1000" dirty="0">
                <a:effectLst/>
                <a:ea typeface="Times New Roman" panose="02020603050405020304" pitchFamily="18" charset="0"/>
                <a:cs typeface="Arial" panose="020B0604020202020204" pitchFamily="34" charset="0"/>
              </a:rPr>
              <a:t>des clients (dans tout système de file d'attente, il y a toujours un pourcentage d'abandon selon l'évolution du temps d'attente : cas d'un téléski, d'un cinéma, etc.).</a:t>
            </a:r>
          </a:p>
          <a:p>
            <a:pPr>
              <a:lnSpc>
                <a:spcPct val="100000"/>
              </a:lnSpc>
              <a:spcBef>
                <a:spcPts val="300"/>
              </a:spcBef>
            </a:pPr>
            <a:r>
              <a:rPr lang="fr-FR" sz="1000" b="1" dirty="0">
                <a:cs typeface="Arial" panose="020B0604020202020204" pitchFamily="34" charset="0"/>
              </a:rPr>
              <a:t>Durée du service</a:t>
            </a:r>
          </a:p>
          <a:p>
            <a:pPr>
              <a:lnSpc>
                <a:spcPct val="100000"/>
              </a:lnSpc>
              <a:spcBef>
                <a:spcPts val="300"/>
              </a:spcBef>
            </a:pPr>
            <a:r>
              <a:rPr lang="fr-FR" sz="1000" dirty="0">
                <a:cs typeface="Arial" panose="020B0604020202020204" pitchFamily="34" charset="0"/>
              </a:rPr>
              <a:t>La durée du service peut être fixe ou aléatoire (durée de passage en caisse selon le remplissage des chariots).</a:t>
            </a:r>
          </a:p>
          <a:p>
            <a:pPr>
              <a:lnSpc>
                <a:spcPct val="100000"/>
              </a:lnSpc>
              <a:spcBef>
                <a:spcPts val="300"/>
              </a:spcBef>
            </a:pPr>
            <a:r>
              <a:rPr lang="fr-FR" sz="1000" dirty="0">
                <a:cs typeface="Arial" panose="020B0604020202020204" pitchFamily="34" charset="0"/>
              </a:rPr>
              <a:t>La durée du service peut dépendre de la longueur de la file d’attente : en cas de forte affluence, on accélère le traitement des clients au détriment de la qualité de service.</a:t>
            </a:r>
          </a:p>
        </p:txBody>
      </p:sp>
      <p:sp>
        <p:nvSpPr>
          <p:cNvPr id="4" name="Espace réservé du numéro de diapositive 1">
            <a:extLst>
              <a:ext uri="{FF2B5EF4-FFF2-40B4-BE49-F238E27FC236}">
                <a16:creationId xmlns:a16="http://schemas.microsoft.com/office/drawing/2014/main" id="{61F49020-DFE7-444D-B3C6-92F8CD1A7294}"/>
              </a:ext>
            </a:extLst>
          </p:cNvPr>
          <p:cNvSpPr>
            <a:spLocks noGrp="1"/>
          </p:cNvSpPr>
          <p:nvPr>
            <p:ph type="sldNum" sz="quarter" idx="5"/>
          </p:nvPr>
        </p:nvSpPr>
        <p:spPr>
          <a:xfrm>
            <a:off x="3763963" y="9286875"/>
            <a:ext cx="2879725" cy="490538"/>
          </a:xfrm>
          <a:prstGeom prst="rect">
            <a:avLst/>
          </a:prstGeom>
        </p:spPr>
        <p:txBody>
          <a:bodyPr vert="horz" lIns="91440" tIns="45720" rIns="91440" bIns="45720" rtlCol="0" anchor="b"/>
          <a:lstStyle>
            <a:lvl1pPr algn="r">
              <a:defRPr sz="1200"/>
            </a:lvl1pPr>
          </a:lstStyle>
          <a:p>
            <a:fld id="{D25DC665-E8ED-45F2-901C-C8651784C6DB}" type="slidenum">
              <a:rPr lang="fr-FR" smtClean="0"/>
              <a:t>8</a:t>
            </a:fld>
            <a:endParaRPr lang="fr-FR"/>
          </a:p>
        </p:txBody>
      </p:sp>
    </p:spTree>
    <p:extLst>
      <p:ext uri="{BB962C8B-B14F-4D97-AF65-F5344CB8AC3E}">
        <p14:creationId xmlns:p14="http://schemas.microsoft.com/office/powerpoint/2010/main" val="263076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1035187">
              <a:defRPr sz="1700">
                <a:solidFill>
                  <a:schemeClr val="tx1"/>
                </a:solidFill>
                <a:latin typeface="Arial Black" pitchFamily="34" charset="0"/>
              </a:defRPr>
            </a:lvl1pPr>
            <a:lvl2pPr marL="804763" indent="-309524" defTabSz="1035187">
              <a:defRPr sz="1700">
                <a:solidFill>
                  <a:schemeClr val="tx1"/>
                </a:solidFill>
                <a:latin typeface="Arial Black" pitchFamily="34" charset="0"/>
              </a:defRPr>
            </a:lvl2pPr>
            <a:lvl3pPr marL="1238098" indent="-247620" defTabSz="1035187">
              <a:defRPr sz="1700">
                <a:solidFill>
                  <a:schemeClr val="tx1"/>
                </a:solidFill>
                <a:latin typeface="Arial Black" pitchFamily="34" charset="0"/>
              </a:defRPr>
            </a:lvl3pPr>
            <a:lvl4pPr marL="1733337" indent="-247620" defTabSz="1035187">
              <a:defRPr sz="1700">
                <a:solidFill>
                  <a:schemeClr val="tx1"/>
                </a:solidFill>
                <a:latin typeface="Arial Black" pitchFamily="34" charset="0"/>
              </a:defRPr>
            </a:lvl4pPr>
            <a:lvl5pPr marL="2228576" indent="-247620" defTabSz="1035187">
              <a:defRPr sz="1700">
                <a:solidFill>
                  <a:schemeClr val="tx1"/>
                </a:solidFill>
                <a:latin typeface="Arial Black" pitchFamily="34" charset="0"/>
              </a:defRPr>
            </a:lvl5pPr>
            <a:lvl6pPr marL="2723815" indent="-247620" algn="ctr" defTabSz="1035187" eaLnBrk="0" fontAlgn="base" hangingPunct="0">
              <a:spcBef>
                <a:spcPct val="50000"/>
              </a:spcBef>
              <a:spcAft>
                <a:spcPct val="0"/>
              </a:spcAft>
              <a:defRPr sz="1700">
                <a:solidFill>
                  <a:schemeClr val="tx1"/>
                </a:solidFill>
                <a:latin typeface="Arial Black" pitchFamily="34" charset="0"/>
              </a:defRPr>
            </a:lvl6pPr>
            <a:lvl7pPr marL="3219054" indent="-247620" algn="ctr" defTabSz="1035187" eaLnBrk="0" fontAlgn="base" hangingPunct="0">
              <a:spcBef>
                <a:spcPct val="50000"/>
              </a:spcBef>
              <a:spcAft>
                <a:spcPct val="0"/>
              </a:spcAft>
              <a:defRPr sz="1700">
                <a:solidFill>
                  <a:schemeClr val="tx1"/>
                </a:solidFill>
                <a:latin typeface="Arial Black" pitchFamily="34" charset="0"/>
              </a:defRPr>
            </a:lvl7pPr>
            <a:lvl8pPr marL="3714293" indent="-247620" algn="ctr" defTabSz="1035187" eaLnBrk="0" fontAlgn="base" hangingPunct="0">
              <a:spcBef>
                <a:spcPct val="50000"/>
              </a:spcBef>
              <a:spcAft>
                <a:spcPct val="0"/>
              </a:spcAft>
              <a:defRPr sz="1700">
                <a:solidFill>
                  <a:schemeClr val="tx1"/>
                </a:solidFill>
                <a:latin typeface="Arial Black" pitchFamily="34" charset="0"/>
              </a:defRPr>
            </a:lvl8pPr>
            <a:lvl9pPr marL="4209532" indent="-247620" algn="ctr" defTabSz="1035187" eaLnBrk="0" fontAlgn="base" hangingPunct="0">
              <a:spcBef>
                <a:spcPct val="50000"/>
              </a:spcBef>
              <a:spcAft>
                <a:spcPct val="0"/>
              </a:spcAft>
              <a:defRPr sz="1700">
                <a:solidFill>
                  <a:schemeClr val="tx1"/>
                </a:solidFill>
                <a:latin typeface="Arial Black" pitchFamily="34" charset="0"/>
              </a:defRPr>
            </a:lvl9pPr>
          </a:lstStyle>
          <a:p>
            <a:pPr marL="0" marR="0" lvl="0" indent="0" algn="r" defTabSz="1035187" rtl="0" eaLnBrk="1" fontAlgn="base" latinLnBrk="0" hangingPunct="1">
              <a:lnSpc>
                <a:spcPct val="100000"/>
              </a:lnSpc>
              <a:spcBef>
                <a:spcPct val="0"/>
              </a:spcBef>
              <a:spcAft>
                <a:spcPct val="0"/>
              </a:spcAft>
              <a:buClrTx/>
              <a:buSzTx/>
              <a:buFontTx/>
              <a:buNone/>
              <a:tabLst/>
              <a:defRPr/>
            </a:pPr>
            <a:fld id="{B62BBEAA-770B-48AC-80E6-A8A1790EB1CA}" type="slidenum">
              <a:rPr kumimoji="0" lang="en-US" sz="1400" b="0" i="0" u="none" strike="noStrike" kern="1200" cap="none" spc="0" normalizeH="0" baseline="0" noProof="0">
                <a:ln>
                  <a:noFill/>
                </a:ln>
                <a:solidFill>
                  <a:srgbClr val="000000"/>
                </a:solidFill>
                <a:effectLst/>
                <a:uLnTx/>
                <a:uFillTx/>
                <a:latin typeface="Arial Black" pitchFamily="34" charset="0"/>
                <a:ea typeface="+mn-ea"/>
                <a:cs typeface="+mn-cs"/>
              </a:rPr>
              <a:pPr marL="0" marR="0" lvl="0" indent="0" algn="r" defTabSz="1035187"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srgbClr val="000000"/>
              </a:solidFill>
              <a:effectLst/>
              <a:uLnTx/>
              <a:uFillTx/>
              <a:latin typeface="Arial Black" pitchFamily="34" charset="0"/>
              <a:ea typeface="+mn-ea"/>
              <a:cs typeface="+mn-cs"/>
            </a:endParaRPr>
          </a:p>
        </p:txBody>
      </p:sp>
      <p:sp>
        <p:nvSpPr>
          <p:cNvPr id="60419" name="Rectangle 2"/>
          <p:cNvSpPr>
            <a:spLocks noGrp="1" noRot="1" noChangeAspect="1" noChangeArrowheads="1" noTextEdit="1"/>
          </p:cNvSpPr>
          <p:nvPr>
            <p:ph type="sldImg"/>
          </p:nvPr>
        </p:nvSpPr>
        <p:spPr>
          <a:xfrm>
            <a:off x="1044575" y="854075"/>
            <a:ext cx="4556125" cy="3417888"/>
          </a:xfrm>
          <a:ln/>
        </p:spPr>
      </p:sp>
      <p:sp>
        <p:nvSpPr>
          <p:cNvPr id="60420" name="Rectangle 3"/>
          <p:cNvSpPr>
            <a:spLocks noGrp="1" noChangeArrowheads="1"/>
          </p:cNvSpPr>
          <p:nvPr>
            <p:ph type="body" idx="1"/>
          </p:nvPr>
        </p:nvSpPr>
        <p:spPr>
          <a:xfrm>
            <a:off x="946150" y="4528666"/>
            <a:ext cx="4752751" cy="4630737"/>
          </a:xfrm>
          <a:prstGeom prst="rect">
            <a:avLst/>
          </a:prstGeom>
          <a:noFill/>
        </p:spPr>
        <p:txBody>
          <a:bodyPr/>
          <a:lstStyle/>
          <a:p>
            <a:pPr>
              <a:lnSpc>
                <a:spcPct val="100000"/>
              </a:lnSpc>
            </a:pPr>
            <a:r>
              <a:rPr lang="fr-FR" sz="1000" dirty="0"/>
              <a:t>Nous voyons visuellement (sans même avoir recours à un test du X² ) que la correspondance entre les histogrammes/distributions des valeurs des nombres de cas observés et la distribution théorique de Poisson, sont très proches.</a:t>
            </a:r>
          </a:p>
          <a:p>
            <a:pPr>
              <a:lnSpc>
                <a:spcPct val="100000"/>
              </a:lnSpc>
            </a:pPr>
            <a:r>
              <a:rPr lang="fr-FR" sz="1000" dirty="0"/>
              <a:t>On peut donc admettre que les valeurs de la 2</a:t>
            </a:r>
            <a:r>
              <a:rPr lang="fr-FR" sz="1000" baseline="30000" dirty="0"/>
              <a:t>ème</a:t>
            </a:r>
            <a:r>
              <a:rPr lang="fr-FR" sz="1000" dirty="0"/>
              <a:t> colonne sont distribuées selon cette loi.</a:t>
            </a:r>
          </a:p>
        </p:txBody>
      </p:sp>
      <p:sp>
        <p:nvSpPr>
          <p:cNvPr id="5" name="Espace réservé du numéro de diapositive 3">
            <a:extLst>
              <a:ext uri="{FF2B5EF4-FFF2-40B4-BE49-F238E27FC236}">
                <a16:creationId xmlns:a16="http://schemas.microsoft.com/office/drawing/2014/main" id="{7BD1132C-00FF-4B27-BC52-B2961699DD63}"/>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9</a:t>
            </a:fld>
            <a:endParaRPr lang="fr-FR" dirty="0"/>
          </a:p>
        </p:txBody>
      </p:sp>
    </p:spTree>
    <p:extLst>
      <p:ext uri="{BB962C8B-B14F-4D97-AF65-F5344CB8AC3E}">
        <p14:creationId xmlns:p14="http://schemas.microsoft.com/office/powerpoint/2010/main" val="229150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E8661A-3D81-40D1-A8E6-F1D47E5C505A}"/>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D9EABCD-DC70-41C3-864C-FDBAAF09992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u numéro de diapositive 1">
            <a:extLst>
              <a:ext uri="{FF2B5EF4-FFF2-40B4-BE49-F238E27FC236}">
                <a16:creationId xmlns:a16="http://schemas.microsoft.com/office/drawing/2014/main" id="{83745B3C-689A-4DAD-A9EB-31C7C48D9198}"/>
              </a:ext>
            </a:extLst>
          </p:cNvPr>
          <p:cNvSpPr>
            <a:spLocks noGrp="1"/>
          </p:cNvSpPr>
          <p:nvPr>
            <p:ph type="sldNum" sz="quarter" idx="4"/>
          </p:nvPr>
        </p:nvSpPr>
        <p:spPr>
          <a:xfrm>
            <a:off x="7020272" y="64468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B9C89-BA00-4C79-ACD8-0DFDF27A95B5}" type="slidenum">
              <a:rPr lang="fr-FR" smtClean="0"/>
              <a:t>‹N°›</a:t>
            </a:fld>
            <a:endParaRPr lang="fr-FR"/>
          </a:p>
        </p:txBody>
      </p:sp>
    </p:spTree>
    <p:extLst>
      <p:ext uri="{BB962C8B-B14F-4D97-AF65-F5344CB8AC3E}">
        <p14:creationId xmlns:p14="http://schemas.microsoft.com/office/powerpoint/2010/main" val="45121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BD0C65-4470-46DA-90BD-FA0726EA9B1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1B9571B-2E01-47F6-8E0D-3A863DE1398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1">
            <a:extLst>
              <a:ext uri="{FF2B5EF4-FFF2-40B4-BE49-F238E27FC236}">
                <a16:creationId xmlns:a16="http://schemas.microsoft.com/office/drawing/2014/main" id="{B88E7AE8-61DC-4040-BCA1-A02F17DBB3B2}"/>
              </a:ext>
            </a:extLst>
          </p:cNvPr>
          <p:cNvSpPr>
            <a:spLocks noGrp="1"/>
          </p:cNvSpPr>
          <p:nvPr>
            <p:ph type="sldNum" sz="quarter" idx="4"/>
          </p:nvPr>
        </p:nvSpPr>
        <p:spPr>
          <a:xfrm>
            <a:off x="7020272" y="64468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B9C89-BA00-4C79-ACD8-0DFDF27A95B5}" type="slidenum">
              <a:rPr lang="fr-FR" smtClean="0"/>
              <a:t>‹N°›</a:t>
            </a:fld>
            <a:endParaRPr lang="fr-FR"/>
          </a:p>
        </p:txBody>
      </p:sp>
    </p:spTree>
    <p:extLst>
      <p:ext uri="{BB962C8B-B14F-4D97-AF65-F5344CB8AC3E}">
        <p14:creationId xmlns:p14="http://schemas.microsoft.com/office/powerpoint/2010/main" val="420161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4A5E4BF-A18D-4061-B8D1-97D229EAB801}"/>
              </a:ext>
            </a:extLst>
          </p:cNvPr>
          <p:cNvSpPr>
            <a:spLocks noGrp="1"/>
          </p:cNvSpPr>
          <p:nvPr>
            <p:ph type="title" orient="vert"/>
          </p:nvPr>
        </p:nvSpPr>
        <p:spPr>
          <a:xfrm>
            <a:off x="6496050" y="990600"/>
            <a:ext cx="1809750" cy="480060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5FE6386-0C45-4FE7-AD1B-E033B0AEF915}"/>
              </a:ext>
            </a:extLst>
          </p:cNvPr>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1">
            <a:extLst>
              <a:ext uri="{FF2B5EF4-FFF2-40B4-BE49-F238E27FC236}">
                <a16:creationId xmlns:a16="http://schemas.microsoft.com/office/drawing/2014/main" id="{0300F04F-C3FD-419B-B451-96C5E45E8BC4}"/>
              </a:ext>
            </a:extLst>
          </p:cNvPr>
          <p:cNvSpPr>
            <a:spLocks noGrp="1"/>
          </p:cNvSpPr>
          <p:nvPr>
            <p:ph type="sldNum" sz="quarter" idx="4"/>
          </p:nvPr>
        </p:nvSpPr>
        <p:spPr>
          <a:xfrm>
            <a:off x="7020272" y="64468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B9C89-BA00-4C79-ACD8-0DFDF27A95B5}" type="slidenum">
              <a:rPr lang="fr-FR" smtClean="0"/>
              <a:t>‹N°›</a:t>
            </a:fld>
            <a:endParaRPr lang="fr-FR"/>
          </a:p>
        </p:txBody>
      </p:sp>
    </p:spTree>
    <p:extLst>
      <p:ext uri="{BB962C8B-B14F-4D97-AF65-F5344CB8AC3E}">
        <p14:creationId xmlns:p14="http://schemas.microsoft.com/office/powerpoint/2010/main" val="1911881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dirty="0"/>
          </a:p>
        </p:txBody>
      </p:sp>
    </p:spTree>
    <p:extLst>
      <p:ext uri="{BB962C8B-B14F-4D97-AF65-F5344CB8AC3E}">
        <p14:creationId xmlns:p14="http://schemas.microsoft.com/office/powerpoint/2010/main" val="243033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ers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90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1F1C1-C5E5-4B22-BC2B-D5D1E463E35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65A1A4-81D5-4F9D-9E94-9CC78E8B124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1">
            <a:extLst>
              <a:ext uri="{FF2B5EF4-FFF2-40B4-BE49-F238E27FC236}">
                <a16:creationId xmlns:a16="http://schemas.microsoft.com/office/drawing/2014/main" id="{4EEDDF31-1243-49F0-9CFD-6560E113FDEF}"/>
              </a:ext>
            </a:extLst>
          </p:cNvPr>
          <p:cNvSpPr>
            <a:spLocks noGrp="1"/>
          </p:cNvSpPr>
          <p:nvPr>
            <p:ph type="sldNum" sz="quarter" idx="4"/>
          </p:nvPr>
        </p:nvSpPr>
        <p:spPr>
          <a:xfrm>
            <a:off x="7020272" y="6446837"/>
            <a:ext cx="2057400" cy="365125"/>
          </a:xfrm>
          <a:prstGeom prst="rect">
            <a:avLst/>
          </a:prstGeom>
        </p:spPr>
        <p:txBody>
          <a:bodyPr vert="horz" lIns="91440" tIns="45720" rIns="91440" bIns="45720" rtlCol="0" anchor="ctr"/>
          <a:lstStyle>
            <a:lvl1pPr algn="r">
              <a:defRPr sz="1200">
                <a:solidFill>
                  <a:srgbClr val="000000"/>
                </a:solidFill>
              </a:defRPr>
            </a:lvl1pPr>
          </a:lstStyle>
          <a:p>
            <a:fld id="{9FFB9C89-BA00-4C79-ACD8-0DFDF27A95B5}" type="slidenum">
              <a:rPr lang="fr-FR" smtClean="0"/>
              <a:pPr/>
              <a:t>‹N°›</a:t>
            </a:fld>
            <a:endParaRPr lang="fr-FR"/>
          </a:p>
        </p:txBody>
      </p:sp>
    </p:spTree>
    <p:extLst>
      <p:ext uri="{BB962C8B-B14F-4D97-AF65-F5344CB8AC3E}">
        <p14:creationId xmlns:p14="http://schemas.microsoft.com/office/powerpoint/2010/main" val="90905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7CCB28-016E-4B0D-888E-308C6EA2AC83}"/>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343D139-C9D4-48E7-892E-7BD947B70FF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Espace réservé du numéro de diapositive 1">
            <a:extLst>
              <a:ext uri="{FF2B5EF4-FFF2-40B4-BE49-F238E27FC236}">
                <a16:creationId xmlns:a16="http://schemas.microsoft.com/office/drawing/2014/main" id="{D82317F6-8861-4CB5-8F47-0C2068BCDEF6}"/>
              </a:ext>
            </a:extLst>
          </p:cNvPr>
          <p:cNvSpPr>
            <a:spLocks noGrp="1"/>
          </p:cNvSpPr>
          <p:nvPr>
            <p:ph type="sldNum" sz="quarter" idx="4"/>
          </p:nvPr>
        </p:nvSpPr>
        <p:spPr>
          <a:xfrm>
            <a:off x="7020272" y="64468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B9C89-BA00-4C79-ACD8-0DFDF27A95B5}" type="slidenum">
              <a:rPr lang="fr-FR" smtClean="0"/>
              <a:t>‹N°›</a:t>
            </a:fld>
            <a:endParaRPr lang="fr-FR"/>
          </a:p>
        </p:txBody>
      </p:sp>
    </p:spTree>
    <p:extLst>
      <p:ext uri="{BB962C8B-B14F-4D97-AF65-F5344CB8AC3E}">
        <p14:creationId xmlns:p14="http://schemas.microsoft.com/office/powerpoint/2010/main" val="221895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34270B-8EE8-40B1-9B36-7A351A46F44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D893830-62FB-4FDE-BB53-5917A45C5E42}"/>
              </a:ext>
            </a:extLst>
          </p:cNvPr>
          <p:cNvSpPr>
            <a:spLocks noGrp="1"/>
          </p:cNvSpPr>
          <p:nvPr>
            <p:ph sz="half" idx="1"/>
          </p:nvPr>
        </p:nvSpPr>
        <p:spPr>
          <a:xfrm>
            <a:off x="1066800" y="1676400"/>
            <a:ext cx="35052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5ED8139-D0B4-4097-8D01-40034B2A4A91}"/>
              </a:ext>
            </a:extLst>
          </p:cNvPr>
          <p:cNvSpPr>
            <a:spLocks noGrp="1"/>
          </p:cNvSpPr>
          <p:nvPr>
            <p:ph sz="half" idx="2"/>
          </p:nvPr>
        </p:nvSpPr>
        <p:spPr>
          <a:xfrm>
            <a:off x="4724400" y="1676400"/>
            <a:ext cx="35052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1">
            <a:extLst>
              <a:ext uri="{FF2B5EF4-FFF2-40B4-BE49-F238E27FC236}">
                <a16:creationId xmlns:a16="http://schemas.microsoft.com/office/drawing/2014/main" id="{2CD3C761-8D95-43DE-824C-FDEA999AEF2E}"/>
              </a:ext>
            </a:extLst>
          </p:cNvPr>
          <p:cNvSpPr>
            <a:spLocks noGrp="1"/>
          </p:cNvSpPr>
          <p:nvPr>
            <p:ph type="sldNum" sz="quarter" idx="4"/>
          </p:nvPr>
        </p:nvSpPr>
        <p:spPr>
          <a:xfrm>
            <a:off x="7020272" y="64468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B9C89-BA00-4C79-ACD8-0DFDF27A95B5}" type="slidenum">
              <a:rPr lang="fr-FR" smtClean="0"/>
              <a:t>‹N°›</a:t>
            </a:fld>
            <a:endParaRPr lang="fr-FR"/>
          </a:p>
        </p:txBody>
      </p:sp>
    </p:spTree>
    <p:extLst>
      <p:ext uri="{BB962C8B-B14F-4D97-AF65-F5344CB8AC3E}">
        <p14:creationId xmlns:p14="http://schemas.microsoft.com/office/powerpoint/2010/main" val="229807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940EC-7362-403E-A3FF-178302803C56}"/>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298B4B7-E57C-40CC-A096-9230C343B01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592E6C0-BE6E-46A0-9659-8D77FCA5DB4B}"/>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BB0B2F7-C58E-46F7-B063-089081460E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1647D9E-7056-46FA-8F0A-F866ADD67F24}"/>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1">
            <a:extLst>
              <a:ext uri="{FF2B5EF4-FFF2-40B4-BE49-F238E27FC236}">
                <a16:creationId xmlns:a16="http://schemas.microsoft.com/office/drawing/2014/main" id="{3D9D2AD8-DB41-45D8-A317-3AF6464ABAD6}"/>
              </a:ext>
            </a:extLst>
          </p:cNvPr>
          <p:cNvSpPr>
            <a:spLocks noGrp="1"/>
          </p:cNvSpPr>
          <p:nvPr>
            <p:ph type="sldNum" sz="quarter" idx="10"/>
          </p:nvPr>
        </p:nvSpPr>
        <p:spPr>
          <a:xfrm>
            <a:off x="7020272" y="64468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B9C89-BA00-4C79-ACD8-0DFDF27A95B5}" type="slidenum">
              <a:rPr lang="fr-FR" smtClean="0"/>
              <a:t>‹N°›</a:t>
            </a:fld>
            <a:endParaRPr lang="fr-FR"/>
          </a:p>
        </p:txBody>
      </p:sp>
    </p:spTree>
    <p:extLst>
      <p:ext uri="{BB962C8B-B14F-4D97-AF65-F5344CB8AC3E}">
        <p14:creationId xmlns:p14="http://schemas.microsoft.com/office/powerpoint/2010/main" val="230671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87903E-D86D-4D88-876A-FE5D114ABECB}"/>
              </a:ext>
            </a:extLst>
          </p:cNvPr>
          <p:cNvSpPr>
            <a:spLocks noGrp="1"/>
          </p:cNvSpPr>
          <p:nvPr>
            <p:ph type="title"/>
          </p:nvPr>
        </p:nvSpPr>
        <p:spPr/>
        <p:txBody>
          <a:bodyPr/>
          <a:lstStyle/>
          <a:p>
            <a:r>
              <a:rPr lang="fr-FR"/>
              <a:t>Modifiez le style du titre</a:t>
            </a:r>
          </a:p>
        </p:txBody>
      </p:sp>
      <p:sp>
        <p:nvSpPr>
          <p:cNvPr id="3" name="Espace réservé du numéro de diapositive 1">
            <a:extLst>
              <a:ext uri="{FF2B5EF4-FFF2-40B4-BE49-F238E27FC236}">
                <a16:creationId xmlns:a16="http://schemas.microsoft.com/office/drawing/2014/main" id="{1742313E-6425-4224-A82A-D8BA295D7F8F}"/>
              </a:ext>
            </a:extLst>
          </p:cNvPr>
          <p:cNvSpPr>
            <a:spLocks noGrp="1"/>
          </p:cNvSpPr>
          <p:nvPr>
            <p:ph type="sldNum" sz="quarter" idx="4"/>
          </p:nvPr>
        </p:nvSpPr>
        <p:spPr>
          <a:xfrm>
            <a:off x="7020272" y="64468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B9C89-BA00-4C79-ACD8-0DFDF27A95B5}" type="slidenum">
              <a:rPr lang="fr-FR" smtClean="0"/>
              <a:t>‹N°›</a:t>
            </a:fld>
            <a:endParaRPr lang="fr-FR"/>
          </a:p>
        </p:txBody>
      </p:sp>
    </p:spTree>
    <p:extLst>
      <p:ext uri="{BB962C8B-B14F-4D97-AF65-F5344CB8AC3E}">
        <p14:creationId xmlns:p14="http://schemas.microsoft.com/office/powerpoint/2010/main" val="226785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8DAEFE-187B-4BF9-A6AE-C9D93D5DBAB5}"/>
              </a:ext>
            </a:extLst>
          </p:cNvPr>
          <p:cNvSpPr>
            <a:spLocks noGrp="1"/>
          </p:cNvSpPr>
          <p:nvPr>
            <p:ph type="sldNum" sz="quarter" idx="4"/>
          </p:nvPr>
        </p:nvSpPr>
        <p:spPr>
          <a:xfrm>
            <a:off x="7020272" y="64468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B9C89-BA00-4C79-ACD8-0DFDF27A95B5}" type="slidenum">
              <a:rPr lang="fr-FR" smtClean="0"/>
              <a:t>‹N°›</a:t>
            </a:fld>
            <a:endParaRPr lang="fr-FR"/>
          </a:p>
        </p:txBody>
      </p:sp>
    </p:spTree>
    <p:extLst>
      <p:ext uri="{BB962C8B-B14F-4D97-AF65-F5344CB8AC3E}">
        <p14:creationId xmlns:p14="http://schemas.microsoft.com/office/powerpoint/2010/main" val="30114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8F7B4A-D862-4B94-8083-B64EB8B613D2}"/>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5BD5F67-6003-4706-A7A1-0EF600E25FF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BE53DAB-193A-4C8A-8745-A271A42AE44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u numéro de diapositive 1">
            <a:extLst>
              <a:ext uri="{FF2B5EF4-FFF2-40B4-BE49-F238E27FC236}">
                <a16:creationId xmlns:a16="http://schemas.microsoft.com/office/drawing/2014/main" id="{188D5576-FACB-4507-AF42-68E0095BF0C7}"/>
              </a:ext>
            </a:extLst>
          </p:cNvPr>
          <p:cNvSpPr>
            <a:spLocks noGrp="1"/>
          </p:cNvSpPr>
          <p:nvPr>
            <p:ph type="sldNum" sz="quarter" idx="4"/>
          </p:nvPr>
        </p:nvSpPr>
        <p:spPr>
          <a:xfrm>
            <a:off x="7020272" y="64468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B9C89-BA00-4C79-ACD8-0DFDF27A95B5}" type="slidenum">
              <a:rPr lang="fr-FR" smtClean="0"/>
              <a:t>‹N°›</a:t>
            </a:fld>
            <a:endParaRPr lang="fr-FR"/>
          </a:p>
        </p:txBody>
      </p:sp>
    </p:spTree>
    <p:extLst>
      <p:ext uri="{BB962C8B-B14F-4D97-AF65-F5344CB8AC3E}">
        <p14:creationId xmlns:p14="http://schemas.microsoft.com/office/powerpoint/2010/main" val="320026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28F70-532C-4F16-B081-9DFA84F8E163}"/>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8E08883-3E70-403A-BB0D-906ADCE3E3C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86058-FA74-40EF-8300-8509AEB913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u numéro de diapositive 1">
            <a:extLst>
              <a:ext uri="{FF2B5EF4-FFF2-40B4-BE49-F238E27FC236}">
                <a16:creationId xmlns:a16="http://schemas.microsoft.com/office/drawing/2014/main" id="{D5A7D747-4921-4C79-AF2C-3F2A1F8BA90A}"/>
              </a:ext>
            </a:extLst>
          </p:cNvPr>
          <p:cNvSpPr>
            <a:spLocks noGrp="1"/>
          </p:cNvSpPr>
          <p:nvPr>
            <p:ph type="sldNum" sz="quarter" idx="4"/>
          </p:nvPr>
        </p:nvSpPr>
        <p:spPr>
          <a:xfrm>
            <a:off x="7020272" y="64468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B9C89-BA00-4C79-ACD8-0DFDF27A95B5}" type="slidenum">
              <a:rPr lang="fr-FR" smtClean="0"/>
              <a:t>‹N°›</a:t>
            </a:fld>
            <a:endParaRPr lang="fr-FR"/>
          </a:p>
        </p:txBody>
      </p:sp>
    </p:spTree>
    <p:extLst>
      <p:ext uri="{BB962C8B-B14F-4D97-AF65-F5344CB8AC3E}">
        <p14:creationId xmlns:p14="http://schemas.microsoft.com/office/powerpoint/2010/main" val="271496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6958EB84-80A1-4FE0-A62D-0E2175127DC9}"/>
              </a:ext>
            </a:extLst>
          </p:cNvPr>
          <p:cNvSpPr>
            <a:spLocks noGrp="1" noChangeArrowheads="1"/>
          </p:cNvSpPr>
          <p:nvPr>
            <p:ph type="title"/>
          </p:nvPr>
        </p:nvSpPr>
        <p:spPr bwMode="auto">
          <a:xfrm>
            <a:off x="1066800" y="990600"/>
            <a:ext cx="7239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fr-FR" altLang="fr-FR"/>
              <a:t>Titre de la diapositive</a:t>
            </a:r>
          </a:p>
        </p:txBody>
      </p:sp>
      <p:sp>
        <p:nvSpPr>
          <p:cNvPr id="56324" name="Rectangle 4">
            <a:extLst>
              <a:ext uri="{FF2B5EF4-FFF2-40B4-BE49-F238E27FC236}">
                <a16:creationId xmlns:a16="http://schemas.microsoft.com/office/drawing/2014/main" id="{AC6EF466-5123-4B75-9B2D-3335730DBA90}"/>
              </a:ext>
            </a:extLst>
          </p:cNvPr>
          <p:cNvSpPr>
            <a:spLocks noGrp="1" noChangeArrowheads="1"/>
          </p:cNvSpPr>
          <p:nvPr>
            <p:ph type="body" idx="1"/>
          </p:nvPr>
        </p:nvSpPr>
        <p:spPr bwMode="auto">
          <a:xfrm>
            <a:off x="1066800" y="16764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fr-FR" altLang="fr-FR"/>
              <a:t>Corps du texte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6327" name="Rectangle 7">
            <a:extLst>
              <a:ext uri="{FF2B5EF4-FFF2-40B4-BE49-F238E27FC236}">
                <a16:creationId xmlns:a16="http://schemas.microsoft.com/office/drawing/2014/main" id="{02E75FFD-E660-4864-A651-1873ED2B7485}"/>
              </a:ext>
            </a:extLst>
          </p:cNvPr>
          <p:cNvSpPr>
            <a:spLocks noChangeArrowheads="1"/>
          </p:cNvSpPr>
          <p:nvPr/>
        </p:nvSpPr>
        <p:spPr bwMode="auto">
          <a:xfrm>
            <a:off x="1143000" y="228600"/>
            <a:ext cx="7391400"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9250" dir="3267739" algn="ctr" rotWithShape="0">
                    <a:schemeClr val="bg2"/>
                  </a:outerShdw>
                </a:effectLst>
              </a14:hiddenEffects>
            </a:ext>
          </a:extLst>
        </p:spPr>
        <p:txBody>
          <a:bodyPr lIns="90488" tIns="44450" rIns="90488" bIns="44450">
            <a:spAutoFit/>
          </a:bodyPr>
          <a:lstStyle/>
          <a:p>
            <a:pPr algn="r">
              <a:spcBef>
                <a:spcPct val="50000"/>
              </a:spcBef>
            </a:pPr>
            <a:r>
              <a:rPr lang="fr-FR" altLang="fr-FR" sz="2800" i="1" dirty="0">
                <a:solidFill>
                  <a:srgbClr val="003399"/>
                </a:solidFill>
                <a:latin typeface="Tahoma" panose="020B0604030504040204" pitchFamily="34" charset="0"/>
              </a:rPr>
              <a:t>Les files d’attente</a:t>
            </a:r>
            <a:endParaRPr lang="fr-FR" altLang="fr-FR" sz="2800" i="1" dirty="0">
              <a:solidFill>
                <a:srgbClr val="003399"/>
              </a:solidFill>
              <a:effectLst>
                <a:outerShdw blurRad="38100" dist="38100" dir="2700000" algn="tl">
                  <a:srgbClr val="C0C0C0"/>
                </a:outerShdw>
              </a:effectLst>
              <a:latin typeface="Tahoma" panose="020B0604030504040204" pitchFamily="34" charset="0"/>
            </a:endParaRPr>
          </a:p>
        </p:txBody>
      </p:sp>
      <p:sp>
        <p:nvSpPr>
          <p:cNvPr id="2" name="Espace réservé du numéro de diapositive 1">
            <a:extLst>
              <a:ext uri="{FF2B5EF4-FFF2-40B4-BE49-F238E27FC236}">
                <a16:creationId xmlns:a16="http://schemas.microsoft.com/office/drawing/2014/main" id="{F4F92D83-8815-4F3A-B282-8F01ADFD2FF5}"/>
              </a:ext>
            </a:extLst>
          </p:cNvPr>
          <p:cNvSpPr>
            <a:spLocks noGrp="1"/>
          </p:cNvSpPr>
          <p:nvPr>
            <p:ph type="sldNum" sz="quarter" idx="4"/>
          </p:nvPr>
        </p:nvSpPr>
        <p:spPr>
          <a:xfrm>
            <a:off x="7020272" y="6446837"/>
            <a:ext cx="2057400" cy="365125"/>
          </a:xfrm>
          <a:prstGeom prst="rect">
            <a:avLst/>
          </a:prstGeom>
        </p:spPr>
        <p:txBody>
          <a:bodyPr vert="horz" lIns="91440" tIns="45720" rIns="91440" bIns="45720" rtlCol="0" anchor="ctr"/>
          <a:lstStyle>
            <a:lvl1pPr algn="r">
              <a:defRPr sz="1200">
                <a:solidFill>
                  <a:srgbClr val="000000"/>
                </a:solidFill>
              </a:defRPr>
            </a:lvl1pPr>
          </a:lstStyle>
          <a:p>
            <a:fld id="{9FFB9C89-BA00-4C79-ACD8-0DFDF27A95B5}" type="slidenum">
              <a:rPr lang="fr-FR" smtClean="0"/>
              <a:pPr/>
              <a:t>‹N°›</a:t>
            </a:fld>
            <a:endParaRPr lang="fr-F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r" rtl="0" eaLnBrk="0" fontAlgn="base" hangingPunct="0">
        <a:lnSpc>
          <a:spcPct val="90000"/>
        </a:lnSpc>
        <a:spcBef>
          <a:spcPct val="0"/>
        </a:spcBef>
        <a:spcAft>
          <a:spcPct val="0"/>
        </a:spcAft>
        <a:defRPr sz="2800" b="1" kern="1200">
          <a:solidFill>
            <a:srgbClr val="339933"/>
          </a:solidFill>
          <a:latin typeface="+mj-lt"/>
          <a:ea typeface="+mj-ea"/>
          <a:cs typeface="+mj-cs"/>
        </a:defRPr>
      </a:lvl1pPr>
      <a:lvl2pPr algn="r" rtl="0" eaLnBrk="0" fontAlgn="base" hangingPunct="0">
        <a:lnSpc>
          <a:spcPct val="90000"/>
        </a:lnSpc>
        <a:spcBef>
          <a:spcPct val="0"/>
        </a:spcBef>
        <a:spcAft>
          <a:spcPct val="0"/>
        </a:spcAft>
        <a:defRPr sz="2800" b="1">
          <a:solidFill>
            <a:srgbClr val="339933"/>
          </a:solidFill>
          <a:latin typeface="Arial" panose="020B0604020202020204" pitchFamily="34" charset="0"/>
        </a:defRPr>
      </a:lvl2pPr>
      <a:lvl3pPr algn="r" rtl="0" eaLnBrk="0" fontAlgn="base" hangingPunct="0">
        <a:lnSpc>
          <a:spcPct val="90000"/>
        </a:lnSpc>
        <a:spcBef>
          <a:spcPct val="0"/>
        </a:spcBef>
        <a:spcAft>
          <a:spcPct val="0"/>
        </a:spcAft>
        <a:defRPr sz="2800" b="1">
          <a:solidFill>
            <a:srgbClr val="339933"/>
          </a:solidFill>
          <a:latin typeface="Arial" panose="020B0604020202020204" pitchFamily="34" charset="0"/>
        </a:defRPr>
      </a:lvl3pPr>
      <a:lvl4pPr algn="r" rtl="0" eaLnBrk="0" fontAlgn="base" hangingPunct="0">
        <a:lnSpc>
          <a:spcPct val="90000"/>
        </a:lnSpc>
        <a:spcBef>
          <a:spcPct val="0"/>
        </a:spcBef>
        <a:spcAft>
          <a:spcPct val="0"/>
        </a:spcAft>
        <a:defRPr sz="2800" b="1">
          <a:solidFill>
            <a:srgbClr val="339933"/>
          </a:solidFill>
          <a:latin typeface="Arial" panose="020B0604020202020204" pitchFamily="34" charset="0"/>
        </a:defRPr>
      </a:lvl4pPr>
      <a:lvl5pPr algn="r" rtl="0" eaLnBrk="0" fontAlgn="base" hangingPunct="0">
        <a:lnSpc>
          <a:spcPct val="90000"/>
        </a:lnSpc>
        <a:spcBef>
          <a:spcPct val="0"/>
        </a:spcBef>
        <a:spcAft>
          <a:spcPct val="0"/>
        </a:spcAft>
        <a:defRPr sz="2800" b="1">
          <a:solidFill>
            <a:srgbClr val="339933"/>
          </a:solidFill>
          <a:latin typeface="Arial" panose="020B0604020202020204" pitchFamily="34" charset="0"/>
        </a:defRPr>
      </a:lvl5pPr>
      <a:lvl6pPr marL="457200" algn="r" rtl="0" eaLnBrk="0" fontAlgn="base" hangingPunct="0">
        <a:lnSpc>
          <a:spcPct val="90000"/>
        </a:lnSpc>
        <a:spcBef>
          <a:spcPct val="0"/>
        </a:spcBef>
        <a:spcAft>
          <a:spcPct val="0"/>
        </a:spcAft>
        <a:defRPr sz="2800" b="1">
          <a:solidFill>
            <a:srgbClr val="339933"/>
          </a:solidFill>
          <a:latin typeface="Arial" panose="020B0604020202020204" pitchFamily="34" charset="0"/>
        </a:defRPr>
      </a:lvl6pPr>
      <a:lvl7pPr marL="914400" algn="r" rtl="0" eaLnBrk="0" fontAlgn="base" hangingPunct="0">
        <a:lnSpc>
          <a:spcPct val="90000"/>
        </a:lnSpc>
        <a:spcBef>
          <a:spcPct val="0"/>
        </a:spcBef>
        <a:spcAft>
          <a:spcPct val="0"/>
        </a:spcAft>
        <a:defRPr sz="2800" b="1">
          <a:solidFill>
            <a:srgbClr val="339933"/>
          </a:solidFill>
          <a:latin typeface="Arial" panose="020B0604020202020204" pitchFamily="34" charset="0"/>
        </a:defRPr>
      </a:lvl7pPr>
      <a:lvl8pPr marL="1371600" algn="r" rtl="0" eaLnBrk="0" fontAlgn="base" hangingPunct="0">
        <a:lnSpc>
          <a:spcPct val="90000"/>
        </a:lnSpc>
        <a:spcBef>
          <a:spcPct val="0"/>
        </a:spcBef>
        <a:spcAft>
          <a:spcPct val="0"/>
        </a:spcAft>
        <a:defRPr sz="2800" b="1">
          <a:solidFill>
            <a:srgbClr val="339933"/>
          </a:solidFill>
          <a:latin typeface="Arial" panose="020B0604020202020204" pitchFamily="34" charset="0"/>
        </a:defRPr>
      </a:lvl8pPr>
      <a:lvl9pPr marL="1828800" algn="r" rtl="0" eaLnBrk="0" fontAlgn="base" hangingPunct="0">
        <a:lnSpc>
          <a:spcPct val="90000"/>
        </a:lnSpc>
        <a:spcBef>
          <a:spcPct val="0"/>
        </a:spcBef>
        <a:spcAft>
          <a:spcPct val="0"/>
        </a:spcAft>
        <a:defRPr sz="2800" b="1">
          <a:solidFill>
            <a:srgbClr val="339933"/>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kern="1200">
          <a:solidFill>
            <a:srgbClr val="003399"/>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rgbClr val="003399"/>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rgbClr val="003399"/>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rgbClr val="003399"/>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49.xml"/><Relationship Id="rId7" Type="http://schemas.openxmlformats.org/officeDocument/2006/relationships/slideLayout" Target="../slideLayouts/slideLayout13.xml"/><Relationship Id="rId12" Type="http://schemas.openxmlformats.org/officeDocument/2006/relationships/image" Target="../media/image16.emf"/><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15.emf"/><Relationship Id="rId5" Type="http://schemas.openxmlformats.org/officeDocument/2006/relationships/tags" Target="../tags/tag51.xml"/><Relationship Id="rId10" Type="http://schemas.openxmlformats.org/officeDocument/2006/relationships/image" Target="../media/image14.png"/><Relationship Id="rId4" Type="http://schemas.openxmlformats.org/officeDocument/2006/relationships/tags" Target="../tags/tag50.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slideLayout" Target="../slideLayouts/slideLayout13.xml"/><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tags" Target="../tags/tag29.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image" Target="../media/image8.emf"/><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notesSlide" Target="../notesSlides/notesSlide6.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4.xml"/><Relationship Id="rId7" Type="http://schemas.openxmlformats.org/officeDocument/2006/relationships/notesSlide" Target="../notesSlides/notesSlide9.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13.xml"/><Relationship Id="rId5" Type="http://schemas.openxmlformats.org/officeDocument/2006/relationships/tags" Target="../tags/tag46.xml"/><Relationship Id="rId10" Type="http://schemas.openxmlformats.org/officeDocument/2006/relationships/image" Target="../media/image12.emf"/><Relationship Id="rId4" Type="http://schemas.openxmlformats.org/officeDocument/2006/relationships/tags" Target="../tags/tag45.xml"/><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92C0B39-B13F-416F-B1BE-CD7609ED1D99}"/>
              </a:ext>
            </a:extLst>
          </p:cNvPr>
          <p:cNvSpPr>
            <a:spLocks noGrp="1" noChangeArrowheads="1"/>
          </p:cNvSpPr>
          <p:nvPr>
            <p:ph type="ctr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nchor="ctr"/>
          <a:lstStyle/>
          <a:p>
            <a:r>
              <a:rPr lang="fr-FR" altLang="fr-FR" sz="2800" dirty="0"/>
              <a:t>La gestion des files d’attente</a:t>
            </a:r>
          </a:p>
        </p:txBody>
      </p:sp>
      <p:sp>
        <p:nvSpPr>
          <p:cNvPr id="2" name="Sous-titre 1">
            <a:extLst>
              <a:ext uri="{FF2B5EF4-FFF2-40B4-BE49-F238E27FC236}">
                <a16:creationId xmlns:a16="http://schemas.microsoft.com/office/drawing/2014/main" id="{9D2E3DFF-F367-4F98-92FF-41568FAAF0CB}"/>
              </a:ext>
            </a:extLst>
          </p:cNvPr>
          <p:cNvSpPr>
            <a:spLocks noGrp="1"/>
          </p:cNvSpPr>
          <p:nvPr>
            <p:ph type="subTitle" idx="1"/>
          </p:nvPr>
        </p:nvSpPr>
        <p:spPr/>
        <p:txBody>
          <a:bodyPr/>
          <a:lstStyle/>
          <a:p>
            <a:endParaRPr lang="fr-FR"/>
          </a:p>
        </p:txBody>
      </p:sp>
      <p:sp>
        <p:nvSpPr>
          <p:cNvPr id="3" name="Espace réservé du numéro de diapositive 2">
            <a:extLst>
              <a:ext uri="{FF2B5EF4-FFF2-40B4-BE49-F238E27FC236}">
                <a16:creationId xmlns:a16="http://schemas.microsoft.com/office/drawing/2014/main" id="{C13D6D57-6ADF-40C9-92F9-0E2AF1292EDF}"/>
              </a:ext>
            </a:extLst>
          </p:cNvPr>
          <p:cNvSpPr>
            <a:spLocks noGrp="1"/>
          </p:cNvSpPr>
          <p:nvPr>
            <p:ph type="sldNum" sz="quarter" idx="4"/>
          </p:nvPr>
        </p:nvSpPr>
        <p:spPr/>
        <p:txBody>
          <a:bodyPr/>
          <a:lstStyle/>
          <a:p>
            <a:fld id="{9FFB9C89-BA00-4C79-ACD8-0DFDF27A95B5}" type="slidenum">
              <a:rPr lang="fr-FR" smtClean="0">
                <a:solidFill>
                  <a:srgbClr val="000000"/>
                </a:solidFill>
              </a:rPr>
              <a:t>1</a:t>
            </a:fld>
            <a:endParaRPr lang="fr-FR">
              <a:solidFill>
                <a:srgbClr val="000000"/>
              </a:solidFill>
            </a:endParaRPr>
          </a:p>
        </p:txBody>
      </p:sp>
      <p:pic>
        <p:nvPicPr>
          <p:cNvPr id="5" name="Image 4">
            <a:extLst>
              <a:ext uri="{FF2B5EF4-FFF2-40B4-BE49-F238E27FC236}">
                <a16:creationId xmlns:a16="http://schemas.microsoft.com/office/drawing/2014/main" id="{ABEDFBBC-AA01-4AA6-AB72-CCA0D829C2CD}"/>
              </a:ext>
            </a:extLst>
          </p:cNvPr>
          <p:cNvPicPr>
            <a:picLocks noChangeAspect="1"/>
          </p:cNvPicPr>
          <p:nvPr/>
        </p:nvPicPr>
        <p:blipFill>
          <a:blip r:embed="rId3"/>
          <a:stretch>
            <a:fillRect/>
          </a:stretch>
        </p:blipFill>
        <p:spPr>
          <a:xfrm>
            <a:off x="3045333" y="2597865"/>
            <a:ext cx="3053333" cy="912098"/>
          </a:xfrm>
          <a:prstGeom prst="rect">
            <a:avLst/>
          </a:prstGeom>
        </p:spPr>
      </p:pic>
      <p:pic>
        <p:nvPicPr>
          <p:cNvPr id="8" name="Picture 2" descr="Apple Watch : Apple souhaite éliminer les files d'attente devant ses  boutiques - CNET France">
            <a:extLst>
              <a:ext uri="{FF2B5EF4-FFF2-40B4-BE49-F238E27FC236}">
                <a16:creationId xmlns:a16="http://schemas.microsoft.com/office/drawing/2014/main" id="{788C7AA5-924C-432D-B122-28E6ADCDE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14" y="4598987"/>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oulage (aéronautique) — Wikipédia">
            <a:extLst>
              <a:ext uri="{FF2B5EF4-FFF2-40B4-BE49-F238E27FC236}">
                <a16:creationId xmlns:a16="http://schemas.microsoft.com/office/drawing/2014/main" id="{1B00A6F9-4841-4888-82EE-6B5E67E60D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4825950"/>
            <a:ext cx="25622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7496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idx="4294967295"/>
            <p:custDataLst>
              <p:tags r:id="rId1"/>
            </p:custDataLst>
          </p:nvPr>
        </p:nvSpPr>
        <p:spPr>
          <a:xfrm>
            <a:off x="4932040" y="412374"/>
            <a:ext cx="3981128" cy="860528"/>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r"/>
            <a:r>
              <a:rPr lang="fr-FR" sz="2800" b="1" kern="1200" dirty="0">
                <a:solidFill>
                  <a:srgbClr val="00AE00"/>
                </a:solidFill>
              </a:rPr>
              <a:t>La durée des services</a:t>
            </a:r>
          </a:p>
        </p:txBody>
      </p:sp>
      <p:pic>
        <p:nvPicPr>
          <p:cNvPr id="18436" name="Picture 4" descr="distribexpo"/>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287838" y="1272902"/>
            <a:ext cx="3389435" cy="458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0101" name="Picture 5" descr="courbexpo"/>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844062" y="2204864"/>
            <a:ext cx="3349869" cy="3816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 1"/>
          <p:cNvPicPr>
            <a:picLocks noChangeAspect="1"/>
          </p:cNvPicPr>
          <p:nvPr>
            <p:custDataLst>
              <p:tags r:id="rId4"/>
            </p:custDataLst>
          </p:nvPr>
        </p:nvPicPr>
        <p:blipFill>
          <a:blip r:embed="rId11"/>
          <a:stretch>
            <a:fillRect/>
          </a:stretch>
        </p:blipFill>
        <p:spPr>
          <a:xfrm>
            <a:off x="4932040" y="1080120"/>
            <a:ext cx="4115134" cy="5697771"/>
          </a:xfrm>
          <a:prstGeom prst="rect">
            <a:avLst/>
          </a:prstGeom>
          <a:solidFill>
            <a:schemeClr val="accent1">
              <a:lumMod val="20000"/>
              <a:lumOff val="80000"/>
            </a:schemeClr>
          </a:solidFill>
        </p:spPr>
      </p:pic>
      <p:pic>
        <p:nvPicPr>
          <p:cNvPr id="3" name="Image 2"/>
          <p:cNvPicPr>
            <a:picLocks noChangeAspect="1"/>
          </p:cNvPicPr>
          <p:nvPr>
            <p:custDataLst>
              <p:tags r:id="rId5"/>
            </p:custDataLst>
          </p:nvPr>
        </p:nvPicPr>
        <p:blipFill>
          <a:blip r:embed="rId12"/>
          <a:stretch>
            <a:fillRect/>
          </a:stretch>
        </p:blipFill>
        <p:spPr>
          <a:xfrm>
            <a:off x="457200" y="1916832"/>
            <a:ext cx="4202360" cy="4952288"/>
          </a:xfrm>
          <a:prstGeom prst="rect">
            <a:avLst/>
          </a:prstGeom>
        </p:spPr>
      </p:pic>
      <p:sp>
        <p:nvSpPr>
          <p:cNvPr id="8" name="Rectangle 1026"/>
          <p:cNvSpPr txBox="1">
            <a:spLocks noChangeArrowheads="1"/>
          </p:cNvSpPr>
          <p:nvPr>
            <p:custDataLst>
              <p:tags r:id="rId6"/>
            </p:custDataLst>
          </p:nvPr>
        </p:nvSpPr>
        <p:spPr bwMode="auto">
          <a:xfrm>
            <a:off x="457199" y="199984"/>
            <a:ext cx="4296941" cy="17168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1" kern="1200">
                <a:solidFill>
                  <a:srgbClr val="003399"/>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rgbClr val="003399"/>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rgbClr val="003399"/>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rgbClr val="003399"/>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fr-FR" sz="1600" dirty="0"/>
              <a:t>Même exemple…</a:t>
            </a:r>
          </a:p>
          <a:p>
            <a:pPr>
              <a:buFont typeface="Wingdings" pitchFamily="2" charset="2"/>
              <a:buChar char="ü"/>
            </a:pPr>
            <a:r>
              <a:rPr lang="fr-FR" sz="1600" dirty="0"/>
              <a:t>Mesure du temps passé au guichet (d)</a:t>
            </a:r>
          </a:p>
          <a:p>
            <a:pPr>
              <a:buFont typeface="Wingdings" pitchFamily="2" charset="2"/>
              <a:buChar char="ü"/>
            </a:pPr>
            <a:r>
              <a:rPr lang="fr-FR" sz="1600" dirty="0"/>
              <a:t>Observation sur 1000 cas, par exemple</a:t>
            </a:r>
          </a:p>
          <a:p>
            <a:pPr>
              <a:buFont typeface="Wingdings" pitchFamily="2" charset="2"/>
              <a:buChar char="ü"/>
            </a:pPr>
            <a:r>
              <a:rPr lang="fr-FR" sz="1600" dirty="0"/>
              <a:t>Classement par durée croissante avec fréquence des cas d’observation</a:t>
            </a:r>
          </a:p>
          <a:p>
            <a:pPr>
              <a:buFont typeface="Wingdings" pitchFamily="2" charset="2"/>
              <a:buChar char="ü"/>
            </a:pPr>
            <a:r>
              <a:rPr lang="fr-FR" sz="1600" dirty="0"/>
              <a:t>Calcul de la moyenne (durée)</a:t>
            </a:r>
          </a:p>
        </p:txBody>
      </p:sp>
    </p:spTree>
    <p:extLst>
      <p:ext uri="{BB962C8B-B14F-4D97-AF65-F5344CB8AC3E}">
        <p14:creationId xmlns:p14="http://schemas.microsoft.com/office/powerpoint/2010/main" val="2566098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60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01CD4A2-EAE6-42F3-9682-84C53673301C}"/>
              </a:ext>
            </a:extLst>
          </p:cNvPr>
          <p:cNvSpPr>
            <a:spLocks noGrp="1" noChangeArrowheads="1"/>
          </p:cNvSpPr>
          <p:nvPr>
            <p:ph type="title"/>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L’organisation des files d'attente</a:t>
            </a:r>
          </a:p>
        </p:txBody>
      </p:sp>
      <p:grpSp>
        <p:nvGrpSpPr>
          <p:cNvPr id="4" name="Groupe 3">
            <a:extLst>
              <a:ext uri="{FF2B5EF4-FFF2-40B4-BE49-F238E27FC236}">
                <a16:creationId xmlns:a16="http://schemas.microsoft.com/office/drawing/2014/main" id="{C6A4783C-93C0-4D91-84BC-26A2038532F5}"/>
              </a:ext>
            </a:extLst>
          </p:cNvPr>
          <p:cNvGrpSpPr/>
          <p:nvPr/>
        </p:nvGrpSpPr>
        <p:grpSpPr>
          <a:xfrm>
            <a:off x="2076887" y="1930400"/>
            <a:ext cx="4095313" cy="584200"/>
            <a:chOff x="2076887" y="1930400"/>
            <a:chExt cx="4095313" cy="584200"/>
          </a:xfrm>
        </p:grpSpPr>
        <p:sp>
          <p:nvSpPr>
            <p:cNvPr id="66563" name="Freeform 3">
              <a:extLst>
                <a:ext uri="{FF2B5EF4-FFF2-40B4-BE49-F238E27FC236}">
                  <a16:creationId xmlns:a16="http://schemas.microsoft.com/office/drawing/2014/main" id="{728EA495-1F1C-4041-ACB7-18385BD915AE}"/>
                </a:ext>
              </a:extLst>
            </p:cNvPr>
            <p:cNvSpPr>
              <a:spLocks/>
            </p:cNvSpPr>
            <p:nvPr/>
          </p:nvSpPr>
          <p:spPr bwMode="auto">
            <a:xfrm>
              <a:off x="3773488" y="2187575"/>
              <a:ext cx="179387" cy="176213"/>
            </a:xfrm>
            <a:custGeom>
              <a:avLst/>
              <a:gdLst>
                <a:gd name="T0" fmla="*/ 46 w 113"/>
                <a:gd name="T1" fmla="*/ 0 h 111"/>
                <a:gd name="T2" fmla="*/ 38 w 113"/>
                <a:gd name="T3" fmla="*/ 2 h 111"/>
                <a:gd name="T4" fmla="*/ 34 w 113"/>
                <a:gd name="T5" fmla="*/ 3 h 111"/>
                <a:gd name="T6" fmla="*/ 29 w 113"/>
                <a:gd name="T7" fmla="*/ 5 h 111"/>
                <a:gd name="T8" fmla="*/ 27 w 113"/>
                <a:gd name="T9" fmla="*/ 7 h 111"/>
                <a:gd name="T10" fmla="*/ 23 w 113"/>
                <a:gd name="T11" fmla="*/ 9 h 111"/>
                <a:gd name="T12" fmla="*/ 21 w 113"/>
                <a:gd name="T13" fmla="*/ 11 h 111"/>
                <a:gd name="T14" fmla="*/ 15 w 113"/>
                <a:gd name="T15" fmla="*/ 15 h 111"/>
                <a:gd name="T16" fmla="*/ 11 w 113"/>
                <a:gd name="T17" fmla="*/ 20 h 111"/>
                <a:gd name="T18" fmla="*/ 10 w 113"/>
                <a:gd name="T19" fmla="*/ 22 h 111"/>
                <a:gd name="T20" fmla="*/ 8 w 113"/>
                <a:gd name="T21" fmla="*/ 26 h 111"/>
                <a:gd name="T22" fmla="*/ 6 w 113"/>
                <a:gd name="T23" fmla="*/ 28 h 111"/>
                <a:gd name="T24" fmla="*/ 4 w 113"/>
                <a:gd name="T25" fmla="*/ 34 h 111"/>
                <a:gd name="T26" fmla="*/ 2 w 113"/>
                <a:gd name="T27" fmla="*/ 37 h 111"/>
                <a:gd name="T28" fmla="*/ 0 w 113"/>
                <a:gd name="T29" fmla="*/ 45 h 111"/>
                <a:gd name="T30" fmla="*/ 0 w 113"/>
                <a:gd name="T31" fmla="*/ 66 h 111"/>
                <a:gd name="T32" fmla="*/ 2 w 113"/>
                <a:gd name="T33" fmla="*/ 73 h 111"/>
                <a:gd name="T34" fmla="*/ 4 w 113"/>
                <a:gd name="T35" fmla="*/ 77 h 111"/>
                <a:gd name="T36" fmla="*/ 6 w 113"/>
                <a:gd name="T37" fmla="*/ 83 h 111"/>
                <a:gd name="T38" fmla="*/ 8 w 113"/>
                <a:gd name="T39" fmla="*/ 84 h 111"/>
                <a:gd name="T40" fmla="*/ 10 w 113"/>
                <a:gd name="T41" fmla="*/ 88 h 111"/>
                <a:gd name="T42" fmla="*/ 11 w 113"/>
                <a:gd name="T43" fmla="*/ 90 h 111"/>
                <a:gd name="T44" fmla="*/ 15 w 113"/>
                <a:gd name="T45" fmla="*/ 96 h 111"/>
                <a:gd name="T46" fmla="*/ 21 w 113"/>
                <a:gd name="T47" fmla="*/ 99 h 111"/>
                <a:gd name="T48" fmla="*/ 23 w 113"/>
                <a:gd name="T49" fmla="*/ 101 h 111"/>
                <a:gd name="T50" fmla="*/ 27 w 113"/>
                <a:gd name="T51" fmla="*/ 103 h 111"/>
                <a:gd name="T52" fmla="*/ 29 w 113"/>
                <a:gd name="T53" fmla="*/ 105 h 111"/>
                <a:gd name="T54" fmla="*/ 34 w 113"/>
                <a:gd name="T55" fmla="*/ 107 h 111"/>
                <a:gd name="T56" fmla="*/ 38 w 113"/>
                <a:gd name="T57" fmla="*/ 109 h 111"/>
                <a:gd name="T58" fmla="*/ 46 w 113"/>
                <a:gd name="T59" fmla="*/ 111 h 111"/>
                <a:gd name="T60" fmla="*/ 67 w 113"/>
                <a:gd name="T61" fmla="*/ 111 h 111"/>
                <a:gd name="T62" fmla="*/ 75 w 113"/>
                <a:gd name="T63" fmla="*/ 109 h 111"/>
                <a:gd name="T64" fmla="*/ 78 w 113"/>
                <a:gd name="T65" fmla="*/ 107 h 111"/>
                <a:gd name="T66" fmla="*/ 84 w 113"/>
                <a:gd name="T67" fmla="*/ 105 h 111"/>
                <a:gd name="T68" fmla="*/ 86 w 113"/>
                <a:gd name="T69" fmla="*/ 103 h 111"/>
                <a:gd name="T70" fmla="*/ 90 w 113"/>
                <a:gd name="T71" fmla="*/ 101 h 111"/>
                <a:gd name="T72" fmla="*/ 92 w 113"/>
                <a:gd name="T73" fmla="*/ 99 h 111"/>
                <a:gd name="T74" fmla="*/ 98 w 113"/>
                <a:gd name="T75" fmla="*/ 96 h 111"/>
                <a:gd name="T76" fmla="*/ 101 w 113"/>
                <a:gd name="T77" fmla="*/ 90 h 111"/>
                <a:gd name="T78" fmla="*/ 103 w 113"/>
                <a:gd name="T79" fmla="*/ 88 h 111"/>
                <a:gd name="T80" fmla="*/ 105 w 113"/>
                <a:gd name="T81" fmla="*/ 84 h 111"/>
                <a:gd name="T82" fmla="*/ 107 w 113"/>
                <a:gd name="T83" fmla="*/ 83 h 111"/>
                <a:gd name="T84" fmla="*/ 109 w 113"/>
                <a:gd name="T85" fmla="*/ 77 h 111"/>
                <a:gd name="T86" fmla="*/ 111 w 113"/>
                <a:gd name="T87" fmla="*/ 73 h 111"/>
                <a:gd name="T88" fmla="*/ 113 w 113"/>
                <a:gd name="T89" fmla="*/ 66 h 111"/>
                <a:gd name="T90" fmla="*/ 113 w 113"/>
                <a:gd name="T91" fmla="*/ 45 h 111"/>
                <a:gd name="T92" fmla="*/ 111 w 113"/>
                <a:gd name="T93" fmla="*/ 37 h 111"/>
                <a:gd name="T94" fmla="*/ 109 w 113"/>
                <a:gd name="T95" fmla="*/ 34 h 111"/>
                <a:gd name="T96" fmla="*/ 107 w 113"/>
                <a:gd name="T97" fmla="*/ 28 h 111"/>
                <a:gd name="T98" fmla="*/ 105 w 113"/>
                <a:gd name="T99" fmla="*/ 26 h 111"/>
                <a:gd name="T100" fmla="*/ 103 w 113"/>
                <a:gd name="T101" fmla="*/ 22 h 111"/>
                <a:gd name="T102" fmla="*/ 101 w 113"/>
                <a:gd name="T103" fmla="*/ 20 h 111"/>
                <a:gd name="T104" fmla="*/ 98 w 113"/>
                <a:gd name="T105" fmla="*/ 15 h 111"/>
                <a:gd name="T106" fmla="*/ 92 w 113"/>
                <a:gd name="T107" fmla="*/ 11 h 111"/>
                <a:gd name="T108" fmla="*/ 90 w 113"/>
                <a:gd name="T109" fmla="*/ 9 h 111"/>
                <a:gd name="T110" fmla="*/ 86 w 113"/>
                <a:gd name="T111" fmla="*/ 7 h 111"/>
                <a:gd name="T112" fmla="*/ 84 w 113"/>
                <a:gd name="T113" fmla="*/ 5 h 111"/>
                <a:gd name="T114" fmla="*/ 78 w 113"/>
                <a:gd name="T115" fmla="*/ 3 h 111"/>
                <a:gd name="T116" fmla="*/ 75 w 113"/>
                <a:gd name="T117" fmla="*/ 2 h 111"/>
                <a:gd name="T118" fmla="*/ 67 w 113"/>
                <a:gd name="T1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1">
                  <a:moveTo>
                    <a:pt x="55" y="0"/>
                  </a:moveTo>
                  <a:lnTo>
                    <a:pt x="46" y="0"/>
                  </a:lnTo>
                  <a:lnTo>
                    <a:pt x="44" y="2"/>
                  </a:lnTo>
                  <a:lnTo>
                    <a:pt x="38" y="2"/>
                  </a:lnTo>
                  <a:lnTo>
                    <a:pt x="38" y="3"/>
                  </a:lnTo>
                  <a:lnTo>
                    <a:pt x="34" y="3"/>
                  </a:lnTo>
                  <a:lnTo>
                    <a:pt x="33" y="5"/>
                  </a:lnTo>
                  <a:lnTo>
                    <a:pt x="29" y="5"/>
                  </a:lnTo>
                  <a:lnTo>
                    <a:pt x="29" y="7"/>
                  </a:lnTo>
                  <a:lnTo>
                    <a:pt x="27" y="7"/>
                  </a:lnTo>
                  <a:lnTo>
                    <a:pt x="25" y="9"/>
                  </a:lnTo>
                  <a:lnTo>
                    <a:pt x="23" y="9"/>
                  </a:lnTo>
                  <a:lnTo>
                    <a:pt x="23" y="11"/>
                  </a:lnTo>
                  <a:lnTo>
                    <a:pt x="21" y="11"/>
                  </a:lnTo>
                  <a:lnTo>
                    <a:pt x="17" y="15"/>
                  </a:lnTo>
                  <a:lnTo>
                    <a:pt x="15" y="15"/>
                  </a:lnTo>
                  <a:lnTo>
                    <a:pt x="15" y="17"/>
                  </a:lnTo>
                  <a:lnTo>
                    <a:pt x="11" y="20"/>
                  </a:lnTo>
                  <a:lnTo>
                    <a:pt x="11" y="22"/>
                  </a:lnTo>
                  <a:lnTo>
                    <a:pt x="10" y="22"/>
                  </a:lnTo>
                  <a:lnTo>
                    <a:pt x="10" y="24"/>
                  </a:lnTo>
                  <a:lnTo>
                    <a:pt x="8" y="26"/>
                  </a:lnTo>
                  <a:lnTo>
                    <a:pt x="8" y="28"/>
                  </a:lnTo>
                  <a:lnTo>
                    <a:pt x="6" y="28"/>
                  </a:lnTo>
                  <a:lnTo>
                    <a:pt x="6" y="32"/>
                  </a:lnTo>
                  <a:lnTo>
                    <a:pt x="4" y="34"/>
                  </a:lnTo>
                  <a:lnTo>
                    <a:pt x="4" y="37"/>
                  </a:lnTo>
                  <a:lnTo>
                    <a:pt x="2" y="37"/>
                  </a:lnTo>
                  <a:lnTo>
                    <a:pt x="2" y="43"/>
                  </a:lnTo>
                  <a:lnTo>
                    <a:pt x="0" y="45"/>
                  </a:lnTo>
                  <a:lnTo>
                    <a:pt x="0" y="54"/>
                  </a:lnTo>
                  <a:lnTo>
                    <a:pt x="0" y="66"/>
                  </a:lnTo>
                  <a:lnTo>
                    <a:pt x="2" y="67"/>
                  </a:lnTo>
                  <a:lnTo>
                    <a:pt x="2" y="73"/>
                  </a:lnTo>
                  <a:lnTo>
                    <a:pt x="4" y="73"/>
                  </a:lnTo>
                  <a:lnTo>
                    <a:pt x="4" y="77"/>
                  </a:lnTo>
                  <a:lnTo>
                    <a:pt x="6" y="79"/>
                  </a:lnTo>
                  <a:lnTo>
                    <a:pt x="6" y="83"/>
                  </a:lnTo>
                  <a:lnTo>
                    <a:pt x="8" y="83"/>
                  </a:lnTo>
                  <a:lnTo>
                    <a:pt x="8" y="84"/>
                  </a:lnTo>
                  <a:lnTo>
                    <a:pt x="10" y="86"/>
                  </a:lnTo>
                  <a:lnTo>
                    <a:pt x="10" y="88"/>
                  </a:lnTo>
                  <a:lnTo>
                    <a:pt x="11" y="88"/>
                  </a:lnTo>
                  <a:lnTo>
                    <a:pt x="11" y="90"/>
                  </a:lnTo>
                  <a:lnTo>
                    <a:pt x="15" y="94"/>
                  </a:lnTo>
                  <a:lnTo>
                    <a:pt x="15" y="96"/>
                  </a:lnTo>
                  <a:lnTo>
                    <a:pt x="17" y="96"/>
                  </a:lnTo>
                  <a:lnTo>
                    <a:pt x="21" y="99"/>
                  </a:lnTo>
                  <a:lnTo>
                    <a:pt x="23" y="99"/>
                  </a:lnTo>
                  <a:lnTo>
                    <a:pt x="23" y="101"/>
                  </a:lnTo>
                  <a:lnTo>
                    <a:pt x="25" y="101"/>
                  </a:lnTo>
                  <a:lnTo>
                    <a:pt x="27" y="103"/>
                  </a:lnTo>
                  <a:lnTo>
                    <a:pt x="29" y="103"/>
                  </a:lnTo>
                  <a:lnTo>
                    <a:pt x="29" y="105"/>
                  </a:lnTo>
                  <a:lnTo>
                    <a:pt x="33" y="105"/>
                  </a:lnTo>
                  <a:lnTo>
                    <a:pt x="34" y="107"/>
                  </a:lnTo>
                  <a:lnTo>
                    <a:pt x="38" y="107"/>
                  </a:lnTo>
                  <a:lnTo>
                    <a:pt x="38" y="109"/>
                  </a:lnTo>
                  <a:lnTo>
                    <a:pt x="44" y="109"/>
                  </a:lnTo>
                  <a:lnTo>
                    <a:pt x="46" y="111"/>
                  </a:lnTo>
                  <a:lnTo>
                    <a:pt x="55" y="111"/>
                  </a:lnTo>
                  <a:lnTo>
                    <a:pt x="67" y="111"/>
                  </a:lnTo>
                  <a:lnTo>
                    <a:pt x="69" y="109"/>
                  </a:lnTo>
                  <a:lnTo>
                    <a:pt x="75" y="109"/>
                  </a:lnTo>
                  <a:lnTo>
                    <a:pt x="75" y="107"/>
                  </a:lnTo>
                  <a:lnTo>
                    <a:pt x="78" y="107"/>
                  </a:lnTo>
                  <a:lnTo>
                    <a:pt x="80" y="105"/>
                  </a:lnTo>
                  <a:lnTo>
                    <a:pt x="84" y="105"/>
                  </a:lnTo>
                  <a:lnTo>
                    <a:pt x="84" y="103"/>
                  </a:lnTo>
                  <a:lnTo>
                    <a:pt x="86" y="103"/>
                  </a:lnTo>
                  <a:lnTo>
                    <a:pt x="88" y="101"/>
                  </a:lnTo>
                  <a:lnTo>
                    <a:pt x="90" y="101"/>
                  </a:lnTo>
                  <a:lnTo>
                    <a:pt x="90" y="99"/>
                  </a:lnTo>
                  <a:lnTo>
                    <a:pt x="92" y="99"/>
                  </a:lnTo>
                  <a:lnTo>
                    <a:pt x="96" y="96"/>
                  </a:lnTo>
                  <a:lnTo>
                    <a:pt x="98" y="96"/>
                  </a:lnTo>
                  <a:lnTo>
                    <a:pt x="98" y="94"/>
                  </a:lnTo>
                  <a:lnTo>
                    <a:pt x="101" y="90"/>
                  </a:lnTo>
                  <a:lnTo>
                    <a:pt x="101" y="88"/>
                  </a:lnTo>
                  <a:lnTo>
                    <a:pt x="103" y="88"/>
                  </a:lnTo>
                  <a:lnTo>
                    <a:pt x="103" y="86"/>
                  </a:lnTo>
                  <a:lnTo>
                    <a:pt x="105" y="84"/>
                  </a:lnTo>
                  <a:lnTo>
                    <a:pt x="105" y="83"/>
                  </a:lnTo>
                  <a:lnTo>
                    <a:pt x="107" y="83"/>
                  </a:lnTo>
                  <a:lnTo>
                    <a:pt x="107" y="79"/>
                  </a:lnTo>
                  <a:lnTo>
                    <a:pt x="109" y="77"/>
                  </a:lnTo>
                  <a:lnTo>
                    <a:pt x="109" y="73"/>
                  </a:lnTo>
                  <a:lnTo>
                    <a:pt x="111" y="73"/>
                  </a:lnTo>
                  <a:lnTo>
                    <a:pt x="111" y="67"/>
                  </a:lnTo>
                  <a:lnTo>
                    <a:pt x="113" y="66"/>
                  </a:lnTo>
                  <a:lnTo>
                    <a:pt x="113" y="56"/>
                  </a:lnTo>
                  <a:lnTo>
                    <a:pt x="113" y="45"/>
                  </a:lnTo>
                  <a:lnTo>
                    <a:pt x="111" y="43"/>
                  </a:lnTo>
                  <a:lnTo>
                    <a:pt x="111" y="37"/>
                  </a:lnTo>
                  <a:lnTo>
                    <a:pt x="109" y="37"/>
                  </a:lnTo>
                  <a:lnTo>
                    <a:pt x="109" y="34"/>
                  </a:lnTo>
                  <a:lnTo>
                    <a:pt x="107" y="32"/>
                  </a:lnTo>
                  <a:lnTo>
                    <a:pt x="107" y="28"/>
                  </a:lnTo>
                  <a:lnTo>
                    <a:pt x="105" y="28"/>
                  </a:lnTo>
                  <a:lnTo>
                    <a:pt x="105" y="26"/>
                  </a:lnTo>
                  <a:lnTo>
                    <a:pt x="103" y="24"/>
                  </a:lnTo>
                  <a:lnTo>
                    <a:pt x="103" y="22"/>
                  </a:lnTo>
                  <a:lnTo>
                    <a:pt x="101" y="22"/>
                  </a:lnTo>
                  <a:lnTo>
                    <a:pt x="101" y="20"/>
                  </a:lnTo>
                  <a:lnTo>
                    <a:pt x="98" y="17"/>
                  </a:lnTo>
                  <a:lnTo>
                    <a:pt x="98" y="15"/>
                  </a:lnTo>
                  <a:lnTo>
                    <a:pt x="96" y="15"/>
                  </a:lnTo>
                  <a:lnTo>
                    <a:pt x="92" y="11"/>
                  </a:lnTo>
                  <a:lnTo>
                    <a:pt x="90" y="11"/>
                  </a:lnTo>
                  <a:lnTo>
                    <a:pt x="90" y="9"/>
                  </a:lnTo>
                  <a:lnTo>
                    <a:pt x="88" y="9"/>
                  </a:lnTo>
                  <a:lnTo>
                    <a:pt x="86" y="7"/>
                  </a:lnTo>
                  <a:lnTo>
                    <a:pt x="84" y="7"/>
                  </a:lnTo>
                  <a:lnTo>
                    <a:pt x="84" y="5"/>
                  </a:lnTo>
                  <a:lnTo>
                    <a:pt x="80" y="5"/>
                  </a:lnTo>
                  <a:lnTo>
                    <a:pt x="78" y="3"/>
                  </a:lnTo>
                  <a:lnTo>
                    <a:pt x="75" y="3"/>
                  </a:lnTo>
                  <a:lnTo>
                    <a:pt x="75"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66564" name="Freeform 4">
              <a:extLst>
                <a:ext uri="{FF2B5EF4-FFF2-40B4-BE49-F238E27FC236}">
                  <a16:creationId xmlns:a16="http://schemas.microsoft.com/office/drawing/2014/main" id="{E9F99079-ACA4-4E97-9222-1D78C8AD10C7}"/>
                </a:ext>
              </a:extLst>
            </p:cNvPr>
            <p:cNvSpPr>
              <a:spLocks/>
            </p:cNvSpPr>
            <p:nvPr/>
          </p:nvSpPr>
          <p:spPr bwMode="auto">
            <a:xfrm>
              <a:off x="3448050" y="2187575"/>
              <a:ext cx="179388" cy="176213"/>
            </a:xfrm>
            <a:custGeom>
              <a:avLst/>
              <a:gdLst>
                <a:gd name="T0" fmla="*/ 46 w 113"/>
                <a:gd name="T1" fmla="*/ 0 h 111"/>
                <a:gd name="T2" fmla="*/ 39 w 113"/>
                <a:gd name="T3" fmla="*/ 2 h 111"/>
                <a:gd name="T4" fmla="*/ 35 w 113"/>
                <a:gd name="T5" fmla="*/ 3 h 111"/>
                <a:gd name="T6" fmla="*/ 29 w 113"/>
                <a:gd name="T7" fmla="*/ 5 h 111"/>
                <a:gd name="T8" fmla="*/ 27 w 113"/>
                <a:gd name="T9" fmla="*/ 7 h 111"/>
                <a:gd name="T10" fmla="*/ 23 w 113"/>
                <a:gd name="T11" fmla="*/ 9 h 111"/>
                <a:gd name="T12" fmla="*/ 21 w 113"/>
                <a:gd name="T13" fmla="*/ 11 h 111"/>
                <a:gd name="T14" fmla="*/ 16 w 113"/>
                <a:gd name="T15" fmla="*/ 15 h 111"/>
                <a:gd name="T16" fmla="*/ 12 w 113"/>
                <a:gd name="T17" fmla="*/ 20 h 111"/>
                <a:gd name="T18" fmla="*/ 10 w 113"/>
                <a:gd name="T19" fmla="*/ 22 h 111"/>
                <a:gd name="T20" fmla="*/ 8 w 113"/>
                <a:gd name="T21" fmla="*/ 26 h 111"/>
                <a:gd name="T22" fmla="*/ 6 w 113"/>
                <a:gd name="T23" fmla="*/ 28 h 111"/>
                <a:gd name="T24" fmla="*/ 4 w 113"/>
                <a:gd name="T25" fmla="*/ 34 h 111"/>
                <a:gd name="T26" fmla="*/ 2 w 113"/>
                <a:gd name="T27" fmla="*/ 37 h 111"/>
                <a:gd name="T28" fmla="*/ 0 w 113"/>
                <a:gd name="T29" fmla="*/ 45 h 111"/>
                <a:gd name="T30" fmla="*/ 0 w 113"/>
                <a:gd name="T31" fmla="*/ 66 h 111"/>
                <a:gd name="T32" fmla="*/ 2 w 113"/>
                <a:gd name="T33" fmla="*/ 73 h 111"/>
                <a:gd name="T34" fmla="*/ 4 w 113"/>
                <a:gd name="T35" fmla="*/ 77 h 111"/>
                <a:gd name="T36" fmla="*/ 6 w 113"/>
                <a:gd name="T37" fmla="*/ 83 h 111"/>
                <a:gd name="T38" fmla="*/ 8 w 113"/>
                <a:gd name="T39" fmla="*/ 84 h 111"/>
                <a:gd name="T40" fmla="*/ 10 w 113"/>
                <a:gd name="T41" fmla="*/ 88 h 111"/>
                <a:gd name="T42" fmla="*/ 12 w 113"/>
                <a:gd name="T43" fmla="*/ 90 h 111"/>
                <a:gd name="T44" fmla="*/ 16 w 113"/>
                <a:gd name="T45" fmla="*/ 96 h 111"/>
                <a:gd name="T46" fmla="*/ 21 w 113"/>
                <a:gd name="T47" fmla="*/ 99 h 111"/>
                <a:gd name="T48" fmla="*/ 23 w 113"/>
                <a:gd name="T49" fmla="*/ 101 h 111"/>
                <a:gd name="T50" fmla="*/ 27 w 113"/>
                <a:gd name="T51" fmla="*/ 103 h 111"/>
                <a:gd name="T52" fmla="*/ 29 w 113"/>
                <a:gd name="T53" fmla="*/ 105 h 111"/>
                <a:gd name="T54" fmla="*/ 35 w 113"/>
                <a:gd name="T55" fmla="*/ 107 h 111"/>
                <a:gd name="T56" fmla="*/ 39 w 113"/>
                <a:gd name="T57" fmla="*/ 109 h 111"/>
                <a:gd name="T58" fmla="*/ 46 w 113"/>
                <a:gd name="T59" fmla="*/ 111 h 111"/>
                <a:gd name="T60" fmla="*/ 67 w 113"/>
                <a:gd name="T61" fmla="*/ 111 h 111"/>
                <a:gd name="T62" fmla="*/ 75 w 113"/>
                <a:gd name="T63" fmla="*/ 109 h 111"/>
                <a:gd name="T64" fmla="*/ 79 w 113"/>
                <a:gd name="T65" fmla="*/ 107 h 111"/>
                <a:gd name="T66" fmla="*/ 84 w 113"/>
                <a:gd name="T67" fmla="*/ 105 h 111"/>
                <a:gd name="T68" fmla="*/ 86 w 113"/>
                <a:gd name="T69" fmla="*/ 103 h 111"/>
                <a:gd name="T70" fmla="*/ 90 w 113"/>
                <a:gd name="T71" fmla="*/ 101 h 111"/>
                <a:gd name="T72" fmla="*/ 92 w 113"/>
                <a:gd name="T73" fmla="*/ 99 h 111"/>
                <a:gd name="T74" fmla="*/ 98 w 113"/>
                <a:gd name="T75" fmla="*/ 96 h 111"/>
                <a:gd name="T76" fmla="*/ 102 w 113"/>
                <a:gd name="T77" fmla="*/ 90 h 111"/>
                <a:gd name="T78" fmla="*/ 104 w 113"/>
                <a:gd name="T79" fmla="*/ 88 h 111"/>
                <a:gd name="T80" fmla="*/ 106 w 113"/>
                <a:gd name="T81" fmla="*/ 84 h 111"/>
                <a:gd name="T82" fmla="*/ 107 w 113"/>
                <a:gd name="T83" fmla="*/ 83 h 111"/>
                <a:gd name="T84" fmla="*/ 109 w 113"/>
                <a:gd name="T85" fmla="*/ 77 h 111"/>
                <a:gd name="T86" fmla="*/ 111 w 113"/>
                <a:gd name="T87" fmla="*/ 73 h 111"/>
                <a:gd name="T88" fmla="*/ 113 w 113"/>
                <a:gd name="T89" fmla="*/ 66 h 111"/>
                <a:gd name="T90" fmla="*/ 113 w 113"/>
                <a:gd name="T91" fmla="*/ 45 h 111"/>
                <a:gd name="T92" fmla="*/ 111 w 113"/>
                <a:gd name="T93" fmla="*/ 37 h 111"/>
                <a:gd name="T94" fmla="*/ 109 w 113"/>
                <a:gd name="T95" fmla="*/ 34 h 111"/>
                <a:gd name="T96" fmla="*/ 107 w 113"/>
                <a:gd name="T97" fmla="*/ 28 h 111"/>
                <a:gd name="T98" fmla="*/ 106 w 113"/>
                <a:gd name="T99" fmla="*/ 26 h 111"/>
                <a:gd name="T100" fmla="*/ 104 w 113"/>
                <a:gd name="T101" fmla="*/ 22 h 111"/>
                <a:gd name="T102" fmla="*/ 102 w 113"/>
                <a:gd name="T103" fmla="*/ 20 h 111"/>
                <a:gd name="T104" fmla="*/ 98 w 113"/>
                <a:gd name="T105" fmla="*/ 15 h 111"/>
                <a:gd name="T106" fmla="*/ 92 w 113"/>
                <a:gd name="T107" fmla="*/ 11 h 111"/>
                <a:gd name="T108" fmla="*/ 90 w 113"/>
                <a:gd name="T109" fmla="*/ 9 h 111"/>
                <a:gd name="T110" fmla="*/ 86 w 113"/>
                <a:gd name="T111" fmla="*/ 7 h 111"/>
                <a:gd name="T112" fmla="*/ 84 w 113"/>
                <a:gd name="T113" fmla="*/ 5 h 111"/>
                <a:gd name="T114" fmla="*/ 79 w 113"/>
                <a:gd name="T115" fmla="*/ 3 h 111"/>
                <a:gd name="T116" fmla="*/ 75 w 113"/>
                <a:gd name="T117" fmla="*/ 2 h 111"/>
                <a:gd name="T118" fmla="*/ 67 w 113"/>
                <a:gd name="T1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1">
                  <a:moveTo>
                    <a:pt x="56" y="0"/>
                  </a:moveTo>
                  <a:lnTo>
                    <a:pt x="46" y="0"/>
                  </a:lnTo>
                  <a:lnTo>
                    <a:pt x="44" y="2"/>
                  </a:lnTo>
                  <a:lnTo>
                    <a:pt x="39" y="2"/>
                  </a:lnTo>
                  <a:lnTo>
                    <a:pt x="39" y="3"/>
                  </a:lnTo>
                  <a:lnTo>
                    <a:pt x="35" y="3"/>
                  </a:lnTo>
                  <a:lnTo>
                    <a:pt x="33" y="5"/>
                  </a:lnTo>
                  <a:lnTo>
                    <a:pt x="29" y="5"/>
                  </a:lnTo>
                  <a:lnTo>
                    <a:pt x="29" y="7"/>
                  </a:lnTo>
                  <a:lnTo>
                    <a:pt x="27" y="7"/>
                  </a:lnTo>
                  <a:lnTo>
                    <a:pt x="25" y="9"/>
                  </a:lnTo>
                  <a:lnTo>
                    <a:pt x="23" y="9"/>
                  </a:lnTo>
                  <a:lnTo>
                    <a:pt x="23" y="11"/>
                  </a:lnTo>
                  <a:lnTo>
                    <a:pt x="21" y="11"/>
                  </a:lnTo>
                  <a:lnTo>
                    <a:pt x="18" y="15"/>
                  </a:lnTo>
                  <a:lnTo>
                    <a:pt x="16" y="15"/>
                  </a:lnTo>
                  <a:lnTo>
                    <a:pt x="16" y="17"/>
                  </a:lnTo>
                  <a:lnTo>
                    <a:pt x="12" y="20"/>
                  </a:lnTo>
                  <a:lnTo>
                    <a:pt x="12" y="22"/>
                  </a:lnTo>
                  <a:lnTo>
                    <a:pt x="10" y="22"/>
                  </a:lnTo>
                  <a:lnTo>
                    <a:pt x="10" y="24"/>
                  </a:lnTo>
                  <a:lnTo>
                    <a:pt x="8" y="26"/>
                  </a:lnTo>
                  <a:lnTo>
                    <a:pt x="8" y="28"/>
                  </a:lnTo>
                  <a:lnTo>
                    <a:pt x="6" y="28"/>
                  </a:lnTo>
                  <a:lnTo>
                    <a:pt x="6" y="32"/>
                  </a:lnTo>
                  <a:lnTo>
                    <a:pt x="4" y="34"/>
                  </a:lnTo>
                  <a:lnTo>
                    <a:pt x="4" y="37"/>
                  </a:lnTo>
                  <a:lnTo>
                    <a:pt x="2" y="37"/>
                  </a:lnTo>
                  <a:lnTo>
                    <a:pt x="2" y="43"/>
                  </a:lnTo>
                  <a:lnTo>
                    <a:pt x="0" y="45"/>
                  </a:lnTo>
                  <a:lnTo>
                    <a:pt x="0" y="54"/>
                  </a:lnTo>
                  <a:lnTo>
                    <a:pt x="0" y="66"/>
                  </a:lnTo>
                  <a:lnTo>
                    <a:pt x="2" y="67"/>
                  </a:lnTo>
                  <a:lnTo>
                    <a:pt x="2" y="73"/>
                  </a:lnTo>
                  <a:lnTo>
                    <a:pt x="4" y="73"/>
                  </a:lnTo>
                  <a:lnTo>
                    <a:pt x="4" y="77"/>
                  </a:lnTo>
                  <a:lnTo>
                    <a:pt x="6" y="79"/>
                  </a:lnTo>
                  <a:lnTo>
                    <a:pt x="6" y="83"/>
                  </a:lnTo>
                  <a:lnTo>
                    <a:pt x="8" y="83"/>
                  </a:lnTo>
                  <a:lnTo>
                    <a:pt x="8" y="84"/>
                  </a:lnTo>
                  <a:lnTo>
                    <a:pt x="10" y="86"/>
                  </a:lnTo>
                  <a:lnTo>
                    <a:pt x="10" y="88"/>
                  </a:lnTo>
                  <a:lnTo>
                    <a:pt x="12" y="88"/>
                  </a:lnTo>
                  <a:lnTo>
                    <a:pt x="12" y="90"/>
                  </a:lnTo>
                  <a:lnTo>
                    <a:pt x="16" y="94"/>
                  </a:lnTo>
                  <a:lnTo>
                    <a:pt x="16" y="96"/>
                  </a:lnTo>
                  <a:lnTo>
                    <a:pt x="18" y="96"/>
                  </a:lnTo>
                  <a:lnTo>
                    <a:pt x="21" y="99"/>
                  </a:lnTo>
                  <a:lnTo>
                    <a:pt x="23" y="99"/>
                  </a:lnTo>
                  <a:lnTo>
                    <a:pt x="23" y="101"/>
                  </a:lnTo>
                  <a:lnTo>
                    <a:pt x="25" y="101"/>
                  </a:lnTo>
                  <a:lnTo>
                    <a:pt x="27" y="103"/>
                  </a:lnTo>
                  <a:lnTo>
                    <a:pt x="29" y="103"/>
                  </a:lnTo>
                  <a:lnTo>
                    <a:pt x="29" y="105"/>
                  </a:lnTo>
                  <a:lnTo>
                    <a:pt x="33" y="105"/>
                  </a:lnTo>
                  <a:lnTo>
                    <a:pt x="35" y="107"/>
                  </a:lnTo>
                  <a:lnTo>
                    <a:pt x="39" y="107"/>
                  </a:lnTo>
                  <a:lnTo>
                    <a:pt x="39" y="109"/>
                  </a:lnTo>
                  <a:lnTo>
                    <a:pt x="44" y="109"/>
                  </a:lnTo>
                  <a:lnTo>
                    <a:pt x="46" y="111"/>
                  </a:lnTo>
                  <a:lnTo>
                    <a:pt x="56" y="111"/>
                  </a:lnTo>
                  <a:lnTo>
                    <a:pt x="67" y="111"/>
                  </a:lnTo>
                  <a:lnTo>
                    <a:pt x="69" y="109"/>
                  </a:lnTo>
                  <a:lnTo>
                    <a:pt x="75" y="109"/>
                  </a:lnTo>
                  <a:lnTo>
                    <a:pt x="75" y="107"/>
                  </a:lnTo>
                  <a:lnTo>
                    <a:pt x="79" y="107"/>
                  </a:lnTo>
                  <a:lnTo>
                    <a:pt x="81" y="105"/>
                  </a:lnTo>
                  <a:lnTo>
                    <a:pt x="84" y="105"/>
                  </a:lnTo>
                  <a:lnTo>
                    <a:pt x="84" y="103"/>
                  </a:lnTo>
                  <a:lnTo>
                    <a:pt x="86" y="103"/>
                  </a:lnTo>
                  <a:lnTo>
                    <a:pt x="88" y="101"/>
                  </a:lnTo>
                  <a:lnTo>
                    <a:pt x="90" y="101"/>
                  </a:lnTo>
                  <a:lnTo>
                    <a:pt x="90" y="99"/>
                  </a:lnTo>
                  <a:lnTo>
                    <a:pt x="92" y="99"/>
                  </a:lnTo>
                  <a:lnTo>
                    <a:pt x="96" y="96"/>
                  </a:lnTo>
                  <a:lnTo>
                    <a:pt x="98" y="96"/>
                  </a:lnTo>
                  <a:lnTo>
                    <a:pt x="98" y="94"/>
                  </a:lnTo>
                  <a:lnTo>
                    <a:pt x="102" y="90"/>
                  </a:lnTo>
                  <a:lnTo>
                    <a:pt x="102" y="88"/>
                  </a:lnTo>
                  <a:lnTo>
                    <a:pt x="104" y="88"/>
                  </a:lnTo>
                  <a:lnTo>
                    <a:pt x="104" y="86"/>
                  </a:lnTo>
                  <a:lnTo>
                    <a:pt x="106" y="84"/>
                  </a:lnTo>
                  <a:lnTo>
                    <a:pt x="106" y="83"/>
                  </a:lnTo>
                  <a:lnTo>
                    <a:pt x="107" y="83"/>
                  </a:lnTo>
                  <a:lnTo>
                    <a:pt x="107" y="79"/>
                  </a:lnTo>
                  <a:lnTo>
                    <a:pt x="109" y="77"/>
                  </a:lnTo>
                  <a:lnTo>
                    <a:pt x="109" y="73"/>
                  </a:lnTo>
                  <a:lnTo>
                    <a:pt x="111" y="73"/>
                  </a:lnTo>
                  <a:lnTo>
                    <a:pt x="111" y="67"/>
                  </a:lnTo>
                  <a:lnTo>
                    <a:pt x="113" y="66"/>
                  </a:lnTo>
                  <a:lnTo>
                    <a:pt x="113" y="56"/>
                  </a:lnTo>
                  <a:lnTo>
                    <a:pt x="113" y="45"/>
                  </a:lnTo>
                  <a:lnTo>
                    <a:pt x="111" y="43"/>
                  </a:lnTo>
                  <a:lnTo>
                    <a:pt x="111" y="37"/>
                  </a:lnTo>
                  <a:lnTo>
                    <a:pt x="109" y="37"/>
                  </a:lnTo>
                  <a:lnTo>
                    <a:pt x="109" y="34"/>
                  </a:lnTo>
                  <a:lnTo>
                    <a:pt x="107" y="32"/>
                  </a:lnTo>
                  <a:lnTo>
                    <a:pt x="107" y="28"/>
                  </a:lnTo>
                  <a:lnTo>
                    <a:pt x="106" y="28"/>
                  </a:lnTo>
                  <a:lnTo>
                    <a:pt x="106" y="26"/>
                  </a:lnTo>
                  <a:lnTo>
                    <a:pt x="104" y="24"/>
                  </a:lnTo>
                  <a:lnTo>
                    <a:pt x="104" y="22"/>
                  </a:lnTo>
                  <a:lnTo>
                    <a:pt x="102" y="22"/>
                  </a:lnTo>
                  <a:lnTo>
                    <a:pt x="102" y="20"/>
                  </a:lnTo>
                  <a:lnTo>
                    <a:pt x="98" y="17"/>
                  </a:lnTo>
                  <a:lnTo>
                    <a:pt x="98" y="15"/>
                  </a:lnTo>
                  <a:lnTo>
                    <a:pt x="96" y="15"/>
                  </a:lnTo>
                  <a:lnTo>
                    <a:pt x="92" y="11"/>
                  </a:lnTo>
                  <a:lnTo>
                    <a:pt x="90" y="11"/>
                  </a:lnTo>
                  <a:lnTo>
                    <a:pt x="90" y="9"/>
                  </a:lnTo>
                  <a:lnTo>
                    <a:pt x="88" y="9"/>
                  </a:lnTo>
                  <a:lnTo>
                    <a:pt x="86" y="7"/>
                  </a:lnTo>
                  <a:lnTo>
                    <a:pt x="84" y="7"/>
                  </a:lnTo>
                  <a:lnTo>
                    <a:pt x="84" y="5"/>
                  </a:lnTo>
                  <a:lnTo>
                    <a:pt x="81" y="5"/>
                  </a:lnTo>
                  <a:lnTo>
                    <a:pt x="79" y="3"/>
                  </a:lnTo>
                  <a:lnTo>
                    <a:pt x="75" y="3"/>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565" name="Freeform 5">
              <a:extLst>
                <a:ext uri="{FF2B5EF4-FFF2-40B4-BE49-F238E27FC236}">
                  <a16:creationId xmlns:a16="http://schemas.microsoft.com/office/drawing/2014/main" id="{7BAD09E8-31F1-400C-87BF-2FD54C826213}"/>
                </a:ext>
              </a:extLst>
            </p:cNvPr>
            <p:cNvSpPr>
              <a:spLocks/>
            </p:cNvSpPr>
            <p:nvPr/>
          </p:nvSpPr>
          <p:spPr bwMode="auto">
            <a:xfrm>
              <a:off x="3090863" y="2187575"/>
              <a:ext cx="177800" cy="176213"/>
            </a:xfrm>
            <a:custGeom>
              <a:avLst/>
              <a:gdLst>
                <a:gd name="T0" fmla="*/ 46 w 112"/>
                <a:gd name="T1" fmla="*/ 0 h 111"/>
                <a:gd name="T2" fmla="*/ 38 w 112"/>
                <a:gd name="T3" fmla="*/ 2 h 111"/>
                <a:gd name="T4" fmla="*/ 34 w 112"/>
                <a:gd name="T5" fmla="*/ 3 h 111"/>
                <a:gd name="T6" fmla="*/ 28 w 112"/>
                <a:gd name="T7" fmla="*/ 5 h 111"/>
                <a:gd name="T8" fmla="*/ 26 w 112"/>
                <a:gd name="T9" fmla="*/ 7 h 111"/>
                <a:gd name="T10" fmla="*/ 23 w 112"/>
                <a:gd name="T11" fmla="*/ 9 h 111"/>
                <a:gd name="T12" fmla="*/ 21 w 112"/>
                <a:gd name="T13" fmla="*/ 11 h 111"/>
                <a:gd name="T14" fmla="*/ 15 w 112"/>
                <a:gd name="T15" fmla="*/ 15 h 111"/>
                <a:gd name="T16" fmla="*/ 11 w 112"/>
                <a:gd name="T17" fmla="*/ 20 h 111"/>
                <a:gd name="T18" fmla="*/ 9 w 112"/>
                <a:gd name="T19" fmla="*/ 22 h 111"/>
                <a:gd name="T20" fmla="*/ 7 w 112"/>
                <a:gd name="T21" fmla="*/ 26 h 111"/>
                <a:gd name="T22" fmla="*/ 5 w 112"/>
                <a:gd name="T23" fmla="*/ 28 h 111"/>
                <a:gd name="T24" fmla="*/ 3 w 112"/>
                <a:gd name="T25" fmla="*/ 34 h 111"/>
                <a:gd name="T26" fmla="*/ 2 w 112"/>
                <a:gd name="T27" fmla="*/ 37 h 111"/>
                <a:gd name="T28" fmla="*/ 0 w 112"/>
                <a:gd name="T29" fmla="*/ 45 h 111"/>
                <a:gd name="T30" fmla="*/ 0 w 112"/>
                <a:gd name="T31" fmla="*/ 66 h 111"/>
                <a:gd name="T32" fmla="*/ 2 w 112"/>
                <a:gd name="T33" fmla="*/ 73 h 111"/>
                <a:gd name="T34" fmla="*/ 3 w 112"/>
                <a:gd name="T35" fmla="*/ 77 h 111"/>
                <a:gd name="T36" fmla="*/ 5 w 112"/>
                <a:gd name="T37" fmla="*/ 83 h 111"/>
                <a:gd name="T38" fmla="*/ 7 w 112"/>
                <a:gd name="T39" fmla="*/ 84 h 111"/>
                <a:gd name="T40" fmla="*/ 9 w 112"/>
                <a:gd name="T41" fmla="*/ 88 h 111"/>
                <a:gd name="T42" fmla="*/ 11 w 112"/>
                <a:gd name="T43" fmla="*/ 90 h 111"/>
                <a:gd name="T44" fmla="*/ 15 w 112"/>
                <a:gd name="T45" fmla="*/ 96 h 111"/>
                <a:gd name="T46" fmla="*/ 21 w 112"/>
                <a:gd name="T47" fmla="*/ 99 h 111"/>
                <a:gd name="T48" fmla="*/ 23 w 112"/>
                <a:gd name="T49" fmla="*/ 101 h 111"/>
                <a:gd name="T50" fmla="*/ 26 w 112"/>
                <a:gd name="T51" fmla="*/ 103 h 111"/>
                <a:gd name="T52" fmla="*/ 28 w 112"/>
                <a:gd name="T53" fmla="*/ 105 h 111"/>
                <a:gd name="T54" fmla="*/ 34 w 112"/>
                <a:gd name="T55" fmla="*/ 107 h 111"/>
                <a:gd name="T56" fmla="*/ 38 w 112"/>
                <a:gd name="T57" fmla="*/ 109 h 111"/>
                <a:gd name="T58" fmla="*/ 46 w 112"/>
                <a:gd name="T59" fmla="*/ 111 h 111"/>
                <a:gd name="T60" fmla="*/ 67 w 112"/>
                <a:gd name="T61" fmla="*/ 111 h 111"/>
                <a:gd name="T62" fmla="*/ 74 w 112"/>
                <a:gd name="T63" fmla="*/ 109 h 111"/>
                <a:gd name="T64" fmla="*/ 78 w 112"/>
                <a:gd name="T65" fmla="*/ 107 h 111"/>
                <a:gd name="T66" fmla="*/ 84 w 112"/>
                <a:gd name="T67" fmla="*/ 105 h 111"/>
                <a:gd name="T68" fmla="*/ 86 w 112"/>
                <a:gd name="T69" fmla="*/ 103 h 111"/>
                <a:gd name="T70" fmla="*/ 90 w 112"/>
                <a:gd name="T71" fmla="*/ 101 h 111"/>
                <a:gd name="T72" fmla="*/ 91 w 112"/>
                <a:gd name="T73" fmla="*/ 99 h 111"/>
                <a:gd name="T74" fmla="*/ 97 w 112"/>
                <a:gd name="T75" fmla="*/ 96 h 111"/>
                <a:gd name="T76" fmla="*/ 101 w 112"/>
                <a:gd name="T77" fmla="*/ 90 h 111"/>
                <a:gd name="T78" fmla="*/ 103 w 112"/>
                <a:gd name="T79" fmla="*/ 88 h 111"/>
                <a:gd name="T80" fmla="*/ 105 w 112"/>
                <a:gd name="T81" fmla="*/ 84 h 111"/>
                <a:gd name="T82" fmla="*/ 107 w 112"/>
                <a:gd name="T83" fmla="*/ 83 h 111"/>
                <a:gd name="T84" fmla="*/ 109 w 112"/>
                <a:gd name="T85" fmla="*/ 77 h 111"/>
                <a:gd name="T86" fmla="*/ 111 w 112"/>
                <a:gd name="T87" fmla="*/ 73 h 111"/>
                <a:gd name="T88" fmla="*/ 112 w 112"/>
                <a:gd name="T89" fmla="*/ 66 h 111"/>
                <a:gd name="T90" fmla="*/ 112 w 112"/>
                <a:gd name="T91" fmla="*/ 45 h 111"/>
                <a:gd name="T92" fmla="*/ 111 w 112"/>
                <a:gd name="T93" fmla="*/ 37 h 111"/>
                <a:gd name="T94" fmla="*/ 109 w 112"/>
                <a:gd name="T95" fmla="*/ 34 h 111"/>
                <a:gd name="T96" fmla="*/ 107 w 112"/>
                <a:gd name="T97" fmla="*/ 28 h 111"/>
                <a:gd name="T98" fmla="*/ 105 w 112"/>
                <a:gd name="T99" fmla="*/ 26 h 111"/>
                <a:gd name="T100" fmla="*/ 103 w 112"/>
                <a:gd name="T101" fmla="*/ 22 h 111"/>
                <a:gd name="T102" fmla="*/ 101 w 112"/>
                <a:gd name="T103" fmla="*/ 20 h 111"/>
                <a:gd name="T104" fmla="*/ 97 w 112"/>
                <a:gd name="T105" fmla="*/ 15 h 111"/>
                <a:gd name="T106" fmla="*/ 91 w 112"/>
                <a:gd name="T107" fmla="*/ 11 h 111"/>
                <a:gd name="T108" fmla="*/ 90 w 112"/>
                <a:gd name="T109" fmla="*/ 9 h 111"/>
                <a:gd name="T110" fmla="*/ 86 w 112"/>
                <a:gd name="T111" fmla="*/ 7 h 111"/>
                <a:gd name="T112" fmla="*/ 84 w 112"/>
                <a:gd name="T113" fmla="*/ 5 h 111"/>
                <a:gd name="T114" fmla="*/ 78 w 112"/>
                <a:gd name="T115" fmla="*/ 3 h 111"/>
                <a:gd name="T116" fmla="*/ 74 w 112"/>
                <a:gd name="T117" fmla="*/ 2 h 111"/>
                <a:gd name="T118" fmla="*/ 67 w 112"/>
                <a:gd name="T1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111">
                  <a:moveTo>
                    <a:pt x="55" y="0"/>
                  </a:moveTo>
                  <a:lnTo>
                    <a:pt x="46" y="0"/>
                  </a:lnTo>
                  <a:lnTo>
                    <a:pt x="44" y="2"/>
                  </a:lnTo>
                  <a:lnTo>
                    <a:pt x="38" y="2"/>
                  </a:lnTo>
                  <a:lnTo>
                    <a:pt x="38" y="3"/>
                  </a:lnTo>
                  <a:lnTo>
                    <a:pt x="34" y="3"/>
                  </a:lnTo>
                  <a:lnTo>
                    <a:pt x="32" y="5"/>
                  </a:lnTo>
                  <a:lnTo>
                    <a:pt x="28" y="5"/>
                  </a:lnTo>
                  <a:lnTo>
                    <a:pt x="28" y="7"/>
                  </a:lnTo>
                  <a:lnTo>
                    <a:pt x="26" y="7"/>
                  </a:lnTo>
                  <a:lnTo>
                    <a:pt x="24" y="9"/>
                  </a:lnTo>
                  <a:lnTo>
                    <a:pt x="23" y="9"/>
                  </a:lnTo>
                  <a:lnTo>
                    <a:pt x="23" y="11"/>
                  </a:lnTo>
                  <a:lnTo>
                    <a:pt x="21" y="11"/>
                  </a:lnTo>
                  <a:lnTo>
                    <a:pt x="17" y="15"/>
                  </a:lnTo>
                  <a:lnTo>
                    <a:pt x="15" y="15"/>
                  </a:lnTo>
                  <a:lnTo>
                    <a:pt x="15" y="17"/>
                  </a:lnTo>
                  <a:lnTo>
                    <a:pt x="11" y="20"/>
                  </a:lnTo>
                  <a:lnTo>
                    <a:pt x="11" y="22"/>
                  </a:lnTo>
                  <a:lnTo>
                    <a:pt x="9" y="22"/>
                  </a:lnTo>
                  <a:lnTo>
                    <a:pt x="9" y="24"/>
                  </a:lnTo>
                  <a:lnTo>
                    <a:pt x="7" y="26"/>
                  </a:lnTo>
                  <a:lnTo>
                    <a:pt x="7" y="28"/>
                  </a:lnTo>
                  <a:lnTo>
                    <a:pt x="5" y="28"/>
                  </a:lnTo>
                  <a:lnTo>
                    <a:pt x="5" y="32"/>
                  </a:lnTo>
                  <a:lnTo>
                    <a:pt x="3" y="34"/>
                  </a:lnTo>
                  <a:lnTo>
                    <a:pt x="3" y="37"/>
                  </a:lnTo>
                  <a:lnTo>
                    <a:pt x="2" y="37"/>
                  </a:lnTo>
                  <a:lnTo>
                    <a:pt x="2" y="43"/>
                  </a:lnTo>
                  <a:lnTo>
                    <a:pt x="0" y="45"/>
                  </a:lnTo>
                  <a:lnTo>
                    <a:pt x="0" y="54"/>
                  </a:lnTo>
                  <a:lnTo>
                    <a:pt x="0" y="66"/>
                  </a:lnTo>
                  <a:lnTo>
                    <a:pt x="2" y="67"/>
                  </a:lnTo>
                  <a:lnTo>
                    <a:pt x="2" y="73"/>
                  </a:lnTo>
                  <a:lnTo>
                    <a:pt x="3" y="73"/>
                  </a:lnTo>
                  <a:lnTo>
                    <a:pt x="3" y="77"/>
                  </a:lnTo>
                  <a:lnTo>
                    <a:pt x="5" y="79"/>
                  </a:lnTo>
                  <a:lnTo>
                    <a:pt x="5" y="83"/>
                  </a:lnTo>
                  <a:lnTo>
                    <a:pt x="7" y="83"/>
                  </a:lnTo>
                  <a:lnTo>
                    <a:pt x="7" y="84"/>
                  </a:lnTo>
                  <a:lnTo>
                    <a:pt x="9" y="86"/>
                  </a:lnTo>
                  <a:lnTo>
                    <a:pt x="9" y="88"/>
                  </a:lnTo>
                  <a:lnTo>
                    <a:pt x="11" y="88"/>
                  </a:lnTo>
                  <a:lnTo>
                    <a:pt x="11" y="90"/>
                  </a:lnTo>
                  <a:lnTo>
                    <a:pt x="15" y="94"/>
                  </a:lnTo>
                  <a:lnTo>
                    <a:pt x="15" y="96"/>
                  </a:lnTo>
                  <a:lnTo>
                    <a:pt x="17" y="96"/>
                  </a:lnTo>
                  <a:lnTo>
                    <a:pt x="21" y="99"/>
                  </a:lnTo>
                  <a:lnTo>
                    <a:pt x="23" y="99"/>
                  </a:lnTo>
                  <a:lnTo>
                    <a:pt x="23" y="101"/>
                  </a:lnTo>
                  <a:lnTo>
                    <a:pt x="24" y="101"/>
                  </a:lnTo>
                  <a:lnTo>
                    <a:pt x="26" y="103"/>
                  </a:lnTo>
                  <a:lnTo>
                    <a:pt x="28" y="103"/>
                  </a:lnTo>
                  <a:lnTo>
                    <a:pt x="28" y="105"/>
                  </a:lnTo>
                  <a:lnTo>
                    <a:pt x="32" y="105"/>
                  </a:lnTo>
                  <a:lnTo>
                    <a:pt x="34" y="107"/>
                  </a:lnTo>
                  <a:lnTo>
                    <a:pt x="38" y="107"/>
                  </a:lnTo>
                  <a:lnTo>
                    <a:pt x="38" y="109"/>
                  </a:lnTo>
                  <a:lnTo>
                    <a:pt x="44" y="109"/>
                  </a:lnTo>
                  <a:lnTo>
                    <a:pt x="46" y="111"/>
                  </a:lnTo>
                  <a:lnTo>
                    <a:pt x="55" y="111"/>
                  </a:lnTo>
                  <a:lnTo>
                    <a:pt x="67" y="111"/>
                  </a:lnTo>
                  <a:lnTo>
                    <a:pt x="68" y="109"/>
                  </a:lnTo>
                  <a:lnTo>
                    <a:pt x="74" y="109"/>
                  </a:lnTo>
                  <a:lnTo>
                    <a:pt x="74" y="107"/>
                  </a:lnTo>
                  <a:lnTo>
                    <a:pt x="78" y="107"/>
                  </a:lnTo>
                  <a:lnTo>
                    <a:pt x="80" y="105"/>
                  </a:lnTo>
                  <a:lnTo>
                    <a:pt x="84" y="105"/>
                  </a:lnTo>
                  <a:lnTo>
                    <a:pt x="84" y="103"/>
                  </a:lnTo>
                  <a:lnTo>
                    <a:pt x="86" y="103"/>
                  </a:lnTo>
                  <a:lnTo>
                    <a:pt x="88" y="101"/>
                  </a:lnTo>
                  <a:lnTo>
                    <a:pt x="90" y="101"/>
                  </a:lnTo>
                  <a:lnTo>
                    <a:pt x="90" y="99"/>
                  </a:lnTo>
                  <a:lnTo>
                    <a:pt x="91" y="99"/>
                  </a:lnTo>
                  <a:lnTo>
                    <a:pt x="95" y="96"/>
                  </a:lnTo>
                  <a:lnTo>
                    <a:pt x="97" y="96"/>
                  </a:lnTo>
                  <a:lnTo>
                    <a:pt x="97" y="94"/>
                  </a:lnTo>
                  <a:lnTo>
                    <a:pt x="101" y="90"/>
                  </a:lnTo>
                  <a:lnTo>
                    <a:pt x="101" y="88"/>
                  </a:lnTo>
                  <a:lnTo>
                    <a:pt x="103" y="88"/>
                  </a:lnTo>
                  <a:lnTo>
                    <a:pt x="103" y="86"/>
                  </a:lnTo>
                  <a:lnTo>
                    <a:pt x="105" y="84"/>
                  </a:lnTo>
                  <a:lnTo>
                    <a:pt x="105" y="83"/>
                  </a:lnTo>
                  <a:lnTo>
                    <a:pt x="107" y="83"/>
                  </a:lnTo>
                  <a:lnTo>
                    <a:pt x="107" y="79"/>
                  </a:lnTo>
                  <a:lnTo>
                    <a:pt x="109" y="77"/>
                  </a:lnTo>
                  <a:lnTo>
                    <a:pt x="109" y="73"/>
                  </a:lnTo>
                  <a:lnTo>
                    <a:pt x="111" y="73"/>
                  </a:lnTo>
                  <a:lnTo>
                    <a:pt x="111" y="67"/>
                  </a:lnTo>
                  <a:lnTo>
                    <a:pt x="112" y="66"/>
                  </a:lnTo>
                  <a:lnTo>
                    <a:pt x="112" y="56"/>
                  </a:lnTo>
                  <a:lnTo>
                    <a:pt x="112" y="45"/>
                  </a:lnTo>
                  <a:lnTo>
                    <a:pt x="111" y="43"/>
                  </a:lnTo>
                  <a:lnTo>
                    <a:pt x="111" y="37"/>
                  </a:lnTo>
                  <a:lnTo>
                    <a:pt x="109" y="37"/>
                  </a:lnTo>
                  <a:lnTo>
                    <a:pt x="109" y="34"/>
                  </a:lnTo>
                  <a:lnTo>
                    <a:pt x="107" y="32"/>
                  </a:lnTo>
                  <a:lnTo>
                    <a:pt x="107" y="28"/>
                  </a:lnTo>
                  <a:lnTo>
                    <a:pt x="105" y="28"/>
                  </a:lnTo>
                  <a:lnTo>
                    <a:pt x="105" y="26"/>
                  </a:lnTo>
                  <a:lnTo>
                    <a:pt x="103" y="24"/>
                  </a:lnTo>
                  <a:lnTo>
                    <a:pt x="103" y="22"/>
                  </a:lnTo>
                  <a:lnTo>
                    <a:pt x="101" y="22"/>
                  </a:lnTo>
                  <a:lnTo>
                    <a:pt x="101" y="20"/>
                  </a:lnTo>
                  <a:lnTo>
                    <a:pt x="97" y="17"/>
                  </a:lnTo>
                  <a:lnTo>
                    <a:pt x="97" y="15"/>
                  </a:lnTo>
                  <a:lnTo>
                    <a:pt x="95" y="15"/>
                  </a:lnTo>
                  <a:lnTo>
                    <a:pt x="91" y="11"/>
                  </a:lnTo>
                  <a:lnTo>
                    <a:pt x="90" y="11"/>
                  </a:lnTo>
                  <a:lnTo>
                    <a:pt x="90" y="9"/>
                  </a:lnTo>
                  <a:lnTo>
                    <a:pt x="88" y="9"/>
                  </a:lnTo>
                  <a:lnTo>
                    <a:pt x="86" y="7"/>
                  </a:lnTo>
                  <a:lnTo>
                    <a:pt x="84" y="7"/>
                  </a:lnTo>
                  <a:lnTo>
                    <a:pt x="84" y="5"/>
                  </a:lnTo>
                  <a:lnTo>
                    <a:pt x="80" y="5"/>
                  </a:lnTo>
                  <a:lnTo>
                    <a:pt x="78" y="3"/>
                  </a:lnTo>
                  <a:lnTo>
                    <a:pt x="74" y="3"/>
                  </a:lnTo>
                  <a:lnTo>
                    <a:pt x="74" y="2"/>
                  </a:lnTo>
                  <a:lnTo>
                    <a:pt x="68"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66566" name="Freeform 6">
              <a:extLst>
                <a:ext uri="{FF2B5EF4-FFF2-40B4-BE49-F238E27FC236}">
                  <a16:creationId xmlns:a16="http://schemas.microsoft.com/office/drawing/2014/main" id="{CD0B5A0A-C687-4E67-9159-0AFD416E0917}"/>
                </a:ext>
              </a:extLst>
            </p:cNvPr>
            <p:cNvSpPr>
              <a:spLocks/>
            </p:cNvSpPr>
            <p:nvPr/>
          </p:nvSpPr>
          <p:spPr bwMode="auto">
            <a:xfrm>
              <a:off x="2695575" y="2187575"/>
              <a:ext cx="179388" cy="176213"/>
            </a:xfrm>
            <a:custGeom>
              <a:avLst/>
              <a:gdLst>
                <a:gd name="T0" fmla="*/ 46 w 113"/>
                <a:gd name="T1" fmla="*/ 0 h 111"/>
                <a:gd name="T2" fmla="*/ 38 w 113"/>
                <a:gd name="T3" fmla="*/ 2 h 111"/>
                <a:gd name="T4" fmla="*/ 34 w 113"/>
                <a:gd name="T5" fmla="*/ 3 h 111"/>
                <a:gd name="T6" fmla="*/ 29 w 113"/>
                <a:gd name="T7" fmla="*/ 5 h 111"/>
                <a:gd name="T8" fmla="*/ 27 w 113"/>
                <a:gd name="T9" fmla="*/ 7 h 111"/>
                <a:gd name="T10" fmla="*/ 23 w 113"/>
                <a:gd name="T11" fmla="*/ 9 h 111"/>
                <a:gd name="T12" fmla="*/ 21 w 113"/>
                <a:gd name="T13" fmla="*/ 11 h 111"/>
                <a:gd name="T14" fmla="*/ 15 w 113"/>
                <a:gd name="T15" fmla="*/ 15 h 111"/>
                <a:gd name="T16" fmla="*/ 11 w 113"/>
                <a:gd name="T17" fmla="*/ 20 h 111"/>
                <a:gd name="T18" fmla="*/ 9 w 113"/>
                <a:gd name="T19" fmla="*/ 22 h 111"/>
                <a:gd name="T20" fmla="*/ 8 w 113"/>
                <a:gd name="T21" fmla="*/ 26 h 111"/>
                <a:gd name="T22" fmla="*/ 6 w 113"/>
                <a:gd name="T23" fmla="*/ 28 h 111"/>
                <a:gd name="T24" fmla="*/ 4 w 113"/>
                <a:gd name="T25" fmla="*/ 34 h 111"/>
                <a:gd name="T26" fmla="*/ 2 w 113"/>
                <a:gd name="T27" fmla="*/ 37 h 111"/>
                <a:gd name="T28" fmla="*/ 0 w 113"/>
                <a:gd name="T29" fmla="*/ 45 h 111"/>
                <a:gd name="T30" fmla="*/ 0 w 113"/>
                <a:gd name="T31" fmla="*/ 66 h 111"/>
                <a:gd name="T32" fmla="*/ 2 w 113"/>
                <a:gd name="T33" fmla="*/ 73 h 111"/>
                <a:gd name="T34" fmla="*/ 4 w 113"/>
                <a:gd name="T35" fmla="*/ 77 h 111"/>
                <a:gd name="T36" fmla="*/ 6 w 113"/>
                <a:gd name="T37" fmla="*/ 83 h 111"/>
                <a:gd name="T38" fmla="*/ 8 w 113"/>
                <a:gd name="T39" fmla="*/ 84 h 111"/>
                <a:gd name="T40" fmla="*/ 9 w 113"/>
                <a:gd name="T41" fmla="*/ 88 h 111"/>
                <a:gd name="T42" fmla="*/ 11 w 113"/>
                <a:gd name="T43" fmla="*/ 90 h 111"/>
                <a:gd name="T44" fmla="*/ 15 w 113"/>
                <a:gd name="T45" fmla="*/ 96 h 111"/>
                <a:gd name="T46" fmla="*/ 21 w 113"/>
                <a:gd name="T47" fmla="*/ 99 h 111"/>
                <a:gd name="T48" fmla="*/ 23 w 113"/>
                <a:gd name="T49" fmla="*/ 101 h 111"/>
                <a:gd name="T50" fmla="*/ 27 w 113"/>
                <a:gd name="T51" fmla="*/ 103 h 111"/>
                <a:gd name="T52" fmla="*/ 29 w 113"/>
                <a:gd name="T53" fmla="*/ 105 h 111"/>
                <a:gd name="T54" fmla="*/ 34 w 113"/>
                <a:gd name="T55" fmla="*/ 107 h 111"/>
                <a:gd name="T56" fmla="*/ 38 w 113"/>
                <a:gd name="T57" fmla="*/ 109 h 111"/>
                <a:gd name="T58" fmla="*/ 46 w 113"/>
                <a:gd name="T59" fmla="*/ 111 h 111"/>
                <a:gd name="T60" fmla="*/ 67 w 113"/>
                <a:gd name="T61" fmla="*/ 111 h 111"/>
                <a:gd name="T62" fmla="*/ 75 w 113"/>
                <a:gd name="T63" fmla="*/ 109 h 111"/>
                <a:gd name="T64" fmla="*/ 78 w 113"/>
                <a:gd name="T65" fmla="*/ 107 h 111"/>
                <a:gd name="T66" fmla="*/ 84 w 113"/>
                <a:gd name="T67" fmla="*/ 105 h 111"/>
                <a:gd name="T68" fmla="*/ 86 w 113"/>
                <a:gd name="T69" fmla="*/ 103 h 111"/>
                <a:gd name="T70" fmla="*/ 90 w 113"/>
                <a:gd name="T71" fmla="*/ 101 h 111"/>
                <a:gd name="T72" fmla="*/ 92 w 113"/>
                <a:gd name="T73" fmla="*/ 99 h 111"/>
                <a:gd name="T74" fmla="*/ 97 w 113"/>
                <a:gd name="T75" fmla="*/ 96 h 111"/>
                <a:gd name="T76" fmla="*/ 101 w 113"/>
                <a:gd name="T77" fmla="*/ 90 h 111"/>
                <a:gd name="T78" fmla="*/ 103 w 113"/>
                <a:gd name="T79" fmla="*/ 88 h 111"/>
                <a:gd name="T80" fmla="*/ 105 w 113"/>
                <a:gd name="T81" fmla="*/ 84 h 111"/>
                <a:gd name="T82" fmla="*/ 107 w 113"/>
                <a:gd name="T83" fmla="*/ 83 h 111"/>
                <a:gd name="T84" fmla="*/ 109 w 113"/>
                <a:gd name="T85" fmla="*/ 77 h 111"/>
                <a:gd name="T86" fmla="*/ 111 w 113"/>
                <a:gd name="T87" fmla="*/ 73 h 111"/>
                <a:gd name="T88" fmla="*/ 113 w 113"/>
                <a:gd name="T89" fmla="*/ 66 h 111"/>
                <a:gd name="T90" fmla="*/ 113 w 113"/>
                <a:gd name="T91" fmla="*/ 45 h 111"/>
                <a:gd name="T92" fmla="*/ 111 w 113"/>
                <a:gd name="T93" fmla="*/ 37 h 111"/>
                <a:gd name="T94" fmla="*/ 109 w 113"/>
                <a:gd name="T95" fmla="*/ 34 h 111"/>
                <a:gd name="T96" fmla="*/ 107 w 113"/>
                <a:gd name="T97" fmla="*/ 28 h 111"/>
                <a:gd name="T98" fmla="*/ 105 w 113"/>
                <a:gd name="T99" fmla="*/ 26 h 111"/>
                <a:gd name="T100" fmla="*/ 103 w 113"/>
                <a:gd name="T101" fmla="*/ 22 h 111"/>
                <a:gd name="T102" fmla="*/ 101 w 113"/>
                <a:gd name="T103" fmla="*/ 20 h 111"/>
                <a:gd name="T104" fmla="*/ 97 w 113"/>
                <a:gd name="T105" fmla="*/ 15 h 111"/>
                <a:gd name="T106" fmla="*/ 92 w 113"/>
                <a:gd name="T107" fmla="*/ 11 h 111"/>
                <a:gd name="T108" fmla="*/ 90 w 113"/>
                <a:gd name="T109" fmla="*/ 9 h 111"/>
                <a:gd name="T110" fmla="*/ 86 w 113"/>
                <a:gd name="T111" fmla="*/ 7 h 111"/>
                <a:gd name="T112" fmla="*/ 84 w 113"/>
                <a:gd name="T113" fmla="*/ 5 h 111"/>
                <a:gd name="T114" fmla="*/ 78 w 113"/>
                <a:gd name="T115" fmla="*/ 3 h 111"/>
                <a:gd name="T116" fmla="*/ 75 w 113"/>
                <a:gd name="T117" fmla="*/ 2 h 111"/>
                <a:gd name="T118" fmla="*/ 67 w 113"/>
                <a:gd name="T1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1">
                  <a:moveTo>
                    <a:pt x="55" y="0"/>
                  </a:moveTo>
                  <a:lnTo>
                    <a:pt x="46" y="0"/>
                  </a:lnTo>
                  <a:lnTo>
                    <a:pt x="44" y="2"/>
                  </a:lnTo>
                  <a:lnTo>
                    <a:pt x="38" y="2"/>
                  </a:lnTo>
                  <a:lnTo>
                    <a:pt x="38" y="3"/>
                  </a:lnTo>
                  <a:lnTo>
                    <a:pt x="34" y="3"/>
                  </a:lnTo>
                  <a:lnTo>
                    <a:pt x="32" y="5"/>
                  </a:lnTo>
                  <a:lnTo>
                    <a:pt x="29" y="5"/>
                  </a:lnTo>
                  <a:lnTo>
                    <a:pt x="29" y="7"/>
                  </a:lnTo>
                  <a:lnTo>
                    <a:pt x="27" y="7"/>
                  </a:lnTo>
                  <a:lnTo>
                    <a:pt x="25" y="9"/>
                  </a:lnTo>
                  <a:lnTo>
                    <a:pt x="23" y="9"/>
                  </a:lnTo>
                  <a:lnTo>
                    <a:pt x="23" y="11"/>
                  </a:lnTo>
                  <a:lnTo>
                    <a:pt x="21" y="11"/>
                  </a:lnTo>
                  <a:lnTo>
                    <a:pt x="17" y="15"/>
                  </a:lnTo>
                  <a:lnTo>
                    <a:pt x="15" y="15"/>
                  </a:lnTo>
                  <a:lnTo>
                    <a:pt x="15" y="17"/>
                  </a:lnTo>
                  <a:lnTo>
                    <a:pt x="11" y="20"/>
                  </a:lnTo>
                  <a:lnTo>
                    <a:pt x="11" y="22"/>
                  </a:lnTo>
                  <a:lnTo>
                    <a:pt x="9" y="22"/>
                  </a:lnTo>
                  <a:lnTo>
                    <a:pt x="9" y="24"/>
                  </a:lnTo>
                  <a:lnTo>
                    <a:pt x="8" y="26"/>
                  </a:lnTo>
                  <a:lnTo>
                    <a:pt x="8" y="28"/>
                  </a:lnTo>
                  <a:lnTo>
                    <a:pt x="6" y="28"/>
                  </a:lnTo>
                  <a:lnTo>
                    <a:pt x="6" y="32"/>
                  </a:lnTo>
                  <a:lnTo>
                    <a:pt x="4" y="34"/>
                  </a:lnTo>
                  <a:lnTo>
                    <a:pt x="4" y="37"/>
                  </a:lnTo>
                  <a:lnTo>
                    <a:pt x="2" y="37"/>
                  </a:lnTo>
                  <a:lnTo>
                    <a:pt x="2" y="43"/>
                  </a:lnTo>
                  <a:lnTo>
                    <a:pt x="0" y="45"/>
                  </a:lnTo>
                  <a:lnTo>
                    <a:pt x="0" y="54"/>
                  </a:lnTo>
                  <a:lnTo>
                    <a:pt x="0" y="66"/>
                  </a:lnTo>
                  <a:lnTo>
                    <a:pt x="2" y="67"/>
                  </a:lnTo>
                  <a:lnTo>
                    <a:pt x="2" y="73"/>
                  </a:lnTo>
                  <a:lnTo>
                    <a:pt x="4" y="73"/>
                  </a:lnTo>
                  <a:lnTo>
                    <a:pt x="4" y="77"/>
                  </a:lnTo>
                  <a:lnTo>
                    <a:pt x="6" y="79"/>
                  </a:lnTo>
                  <a:lnTo>
                    <a:pt x="6" y="83"/>
                  </a:lnTo>
                  <a:lnTo>
                    <a:pt x="8" y="83"/>
                  </a:lnTo>
                  <a:lnTo>
                    <a:pt x="8" y="84"/>
                  </a:lnTo>
                  <a:lnTo>
                    <a:pt x="9" y="86"/>
                  </a:lnTo>
                  <a:lnTo>
                    <a:pt x="9" y="88"/>
                  </a:lnTo>
                  <a:lnTo>
                    <a:pt x="11" y="88"/>
                  </a:lnTo>
                  <a:lnTo>
                    <a:pt x="11" y="90"/>
                  </a:lnTo>
                  <a:lnTo>
                    <a:pt x="15" y="94"/>
                  </a:lnTo>
                  <a:lnTo>
                    <a:pt x="15" y="96"/>
                  </a:lnTo>
                  <a:lnTo>
                    <a:pt x="17" y="96"/>
                  </a:lnTo>
                  <a:lnTo>
                    <a:pt x="21" y="99"/>
                  </a:lnTo>
                  <a:lnTo>
                    <a:pt x="23" y="99"/>
                  </a:lnTo>
                  <a:lnTo>
                    <a:pt x="23" y="101"/>
                  </a:lnTo>
                  <a:lnTo>
                    <a:pt x="25" y="101"/>
                  </a:lnTo>
                  <a:lnTo>
                    <a:pt x="27" y="103"/>
                  </a:lnTo>
                  <a:lnTo>
                    <a:pt x="29" y="103"/>
                  </a:lnTo>
                  <a:lnTo>
                    <a:pt x="29" y="105"/>
                  </a:lnTo>
                  <a:lnTo>
                    <a:pt x="32" y="105"/>
                  </a:lnTo>
                  <a:lnTo>
                    <a:pt x="34" y="107"/>
                  </a:lnTo>
                  <a:lnTo>
                    <a:pt x="38" y="107"/>
                  </a:lnTo>
                  <a:lnTo>
                    <a:pt x="38" y="109"/>
                  </a:lnTo>
                  <a:lnTo>
                    <a:pt x="44" y="109"/>
                  </a:lnTo>
                  <a:lnTo>
                    <a:pt x="46" y="111"/>
                  </a:lnTo>
                  <a:lnTo>
                    <a:pt x="55" y="111"/>
                  </a:lnTo>
                  <a:lnTo>
                    <a:pt x="67" y="111"/>
                  </a:lnTo>
                  <a:lnTo>
                    <a:pt x="69" y="109"/>
                  </a:lnTo>
                  <a:lnTo>
                    <a:pt x="75" y="109"/>
                  </a:lnTo>
                  <a:lnTo>
                    <a:pt x="75" y="107"/>
                  </a:lnTo>
                  <a:lnTo>
                    <a:pt x="78" y="107"/>
                  </a:lnTo>
                  <a:lnTo>
                    <a:pt x="80" y="105"/>
                  </a:lnTo>
                  <a:lnTo>
                    <a:pt x="84" y="105"/>
                  </a:lnTo>
                  <a:lnTo>
                    <a:pt x="84" y="103"/>
                  </a:lnTo>
                  <a:lnTo>
                    <a:pt x="86" y="103"/>
                  </a:lnTo>
                  <a:lnTo>
                    <a:pt x="88" y="101"/>
                  </a:lnTo>
                  <a:lnTo>
                    <a:pt x="90" y="101"/>
                  </a:lnTo>
                  <a:lnTo>
                    <a:pt x="90" y="99"/>
                  </a:lnTo>
                  <a:lnTo>
                    <a:pt x="92" y="99"/>
                  </a:lnTo>
                  <a:lnTo>
                    <a:pt x="96" y="96"/>
                  </a:lnTo>
                  <a:lnTo>
                    <a:pt x="97" y="96"/>
                  </a:lnTo>
                  <a:lnTo>
                    <a:pt x="97" y="94"/>
                  </a:lnTo>
                  <a:lnTo>
                    <a:pt x="101" y="90"/>
                  </a:lnTo>
                  <a:lnTo>
                    <a:pt x="101" y="88"/>
                  </a:lnTo>
                  <a:lnTo>
                    <a:pt x="103" y="88"/>
                  </a:lnTo>
                  <a:lnTo>
                    <a:pt x="103" y="86"/>
                  </a:lnTo>
                  <a:lnTo>
                    <a:pt x="105" y="84"/>
                  </a:lnTo>
                  <a:lnTo>
                    <a:pt x="105" y="83"/>
                  </a:lnTo>
                  <a:lnTo>
                    <a:pt x="107" y="83"/>
                  </a:lnTo>
                  <a:lnTo>
                    <a:pt x="107" y="79"/>
                  </a:lnTo>
                  <a:lnTo>
                    <a:pt x="109" y="77"/>
                  </a:lnTo>
                  <a:lnTo>
                    <a:pt x="109" y="73"/>
                  </a:lnTo>
                  <a:lnTo>
                    <a:pt x="111" y="73"/>
                  </a:lnTo>
                  <a:lnTo>
                    <a:pt x="111" y="67"/>
                  </a:lnTo>
                  <a:lnTo>
                    <a:pt x="113" y="66"/>
                  </a:lnTo>
                  <a:lnTo>
                    <a:pt x="113" y="56"/>
                  </a:lnTo>
                  <a:lnTo>
                    <a:pt x="113" y="45"/>
                  </a:lnTo>
                  <a:lnTo>
                    <a:pt x="111" y="43"/>
                  </a:lnTo>
                  <a:lnTo>
                    <a:pt x="111" y="37"/>
                  </a:lnTo>
                  <a:lnTo>
                    <a:pt x="109" y="37"/>
                  </a:lnTo>
                  <a:lnTo>
                    <a:pt x="109" y="34"/>
                  </a:lnTo>
                  <a:lnTo>
                    <a:pt x="107" y="32"/>
                  </a:lnTo>
                  <a:lnTo>
                    <a:pt x="107" y="28"/>
                  </a:lnTo>
                  <a:lnTo>
                    <a:pt x="105" y="28"/>
                  </a:lnTo>
                  <a:lnTo>
                    <a:pt x="105" y="26"/>
                  </a:lnTo>
                  <a:lnTo>
                    <a:pt x="103" y="24"/>
                  </a:lnTo>
                  <a:lnTo>
                    <a:pt x="103" y="22"/>
                  </a:lnTo>
                  <a:lnTo>
                    <a:pt x="101" y="22"/>
                  </a:lnTo>
                  <a:lnTo>
                    <a:pt x="101" y="20"/>
                  </a:lnTo>
                  <a:lnTo>
                    <a:pt x="97" y="17"/>
                  </a:lnTo>
                  <a:lnTo>
                    <a:pt x="97" y="15"/>
                  </a:lnTo>
                  <a:lnTo>
                    <a:pt x="96" y="15"/>
                  </a:lnTo>
                  <a:lnTo>
                    <a:pt x="92" y="11"/>
                  </a:lnTo>
                  <a:lnTo>
                    <a:pt x="90" y="11"/>
                  </a:lnTo>
                  <a:lnTo>
                    <a:pt x="90" y="9"/>
                  </a:lnTo>
                  <a:lnTo>
                    <a:pt x="88" y="9"/>
                  </a:lnTo>
                  <a:lnTo>
                    <a:pt x="86" y="7"/>
                  </a:lnTo>
                  <a:lnTo>
                    <a:pt x="84" y="7"/>
                  </a:lnTo>
                  <a:lnTo>
                    <a:pt x="84" y="5"/>
                  </a:lnTo>
                  <a:lnTo>
                    <a:pt x="80" y="5"/>
                  </a:lnTo>
                  <a:lnTo>
                    <a:pt x="78" y="3"/>
                  </a:lnTo>
                  <a:lnTo>
                    <a:pt x="75" y="3"/>
                  </a:lnTo>
                  <a:lnTo>
                    <a:pt x="75"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66567" name="Rectangle 7">
              <a:extLst>
                <a:ext uri="{FF2B5EF4-FFF2-40B4-BE49-F238E27FC236}">
                  <a16:creationId xmlns:a16="http://schemas.microsoft.com/office/drawing/2014/main" id="{E5A2DE3A-149C-4FDF-8CBF-FCC93588D153}"/>
                </a:ext>
              </a:extLst>
            </p:cNvPr>
            <p:cNvSpPr>
              <a:spLocks noChangeArrowheads="1"/>
            </p:cNvSpPr>
            <p:nvPr/>
          </p:nvSpPr>
          <p:spPr bwMode="auto">
            <a:xfrm>
              <a:off x="2838450" y="1930400"/>
              <a:ext cx="11557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600" b="0">
                  <a:solidFill>
                    <a:srgbClr val="000000"/>
                  </a:solidFill>
                </a:rPr>
                <a:t>File d'attente</a:t>
              </a:r>
              <a:endParaRPr lang="fr-FR" altLang="fr-FR" sz="1600">
                <a:solidFill>
                  <a:srgbClr val="000000"/>
                </a:solidFill>
              </a:endParaRPr>
            </a:p>
          </p:txBody>
        </p:sp>
        <p:sp>
          <p:nvSpPr>
            <p:cNvPr id="66593" name="Rectangle 33">
              <a:extLst>
                <a:ext uri="{FF2B5EF4-FFF2-40B4-BE49-F238E27FC236}">
                  <a16:creationId xmlns:a16="http://schemas.microsoft.com/office/drawing/2014/main" id="{2DBA555A-590F-4E3D-87F9-4E02BA49FC13}"/>
                </a:ext>
              </a:extLst>
            </p:cNvPr>
            <p:cNvSpPr>
              <a:spLocks noChangeArrowheads="1"/>
            </p:cNvSpPr>
            <p:nvPr/>
          </p:nvSpPr>
          <p:spPr bwMode="auto">
            <a:xfrm>
              <a:off x="4572000" y="20574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66594" name="Line 34">
              <a:extLst>
                <a:ext uri="{FF2B5EF4-FFF2-40B4-BE49-F238E27FC236}">
                  <a16:creationId xmlns:a16="http://schemas.microsoft.com/office/drawing/2014/main" id="{0B26896E-15B4-40B0-9387-5DDC1801D9C0}"/>
                </a:ext>
              </a:extLst>
            </p:cNvPr>
            <p:cNvSpPr>
              <a:spLocks noChangeShapeType="1"/>
            </p:cNvSpPr>
            <p:nvPr/>
          </p:nvSpPr>
          <p:spPr bwMode="auto">
            <a:xfrm>
              <a:off x="5486400" y="22860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595" name="Line 35">
              <a:extLst>
                <a:ext uri="{FF2B5EF4-FFF2-40B4-BE49-F238E27FC236}">
                  <a16:creationId xmlns:a16="http://schemas.microsoft.com/office/drawing/2014/main" id="{70BF3F66-77C5-43DC-B74F-DFEC0A89910E}"/>
                </a:ext>
              </a:extLst>
            </p:cNvPr>
            <p:cNvSpPr>
              <a:spLocks noChangeShapeType="1"/>
            </p:cNvSpPr>
            <p:nvPr/>
          </p:nvSpPr>
          <p:spPr bwMode="auto">
            <a:xfrm>
              <a:off x="4038600" y="2286000"/>
              <a:ext cx="5334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 name="ZoneTexte 1">
              <a:extLst>
                <a:ext uri="{FF2B5EF4-FFF2-40B4-BE49-F238E27FC236}">
                  <a16:creationId xmlns:a16="http://schemas.microsoft.com/office/drawing/2014/main" id="{3CC1685A-F91C-4EA6-B042-D01A49504AEF}"/>
                </a:ext>
              </a:extLst>
            </p:cNvPr>
            <p:cNvSpPr txBox="1"/>
            <p:nvPr/>
          </p:nvSpPr>
          <p:spPr>
            <a:xfrm>
              <a:off x="2076887" y="2120644"/>
              <a:ext cx="377026" cy="341632"/>
            </a:xfrm>
            <a:prstGeom prst="rect">
              <a:avLst/>
            </a:prstGeom>
            <a:noFill/>
          </p:spPr>
          <p:txBody>
            <a:bodyPr wrap="none" rtlCol="0">
              <a:spAutoFit/>
            </a:bodyPr>
            <a:lstStyle/>
            <a:p>
              <a:r>
                <a:rPr lang="fr-FR" dirty="0">
                  <a:solidFill>
                    <a:srgbClr val="000000"/>
                  </a:solidFill>
                </a:rPr>
                <a:t>1.</a:t>
              </a:r>
            </a:p>
          </p:txBody>
        </p:sp>
      </p:grpSp>
      <p:grpSp>
        <p:nvGrpSpPr>
          <p:cNvPr id="5" name="Groupe 4">
            <a:extLst>
              <a:ext uri="{FF2B5EF4-FFF2-40B4-BE49-F238E27FC236}">
                <a16:creationId xmlns:a16="http://schemas.microsoft.com/office/drawing/2014/main" id="{50AFA341-1852-43F8-80DD-2248E3D53B53}"/>
              </a:ext>
            </a:extLst>
          </p:cNvPr>
          <p:cNvGrpSpPr/>
          <p:nvPr/>
        </p:nvGrpSpPr>
        <p:grpSpPr>
          <a:xfrm>
            <a:off x="226437" y="5483696"/>
            <a:ext cx="8541900" cy="609600"/>
            <a:chOff x="144900" y="2743200"/>
            <a:chExt cx="8541900" cy="609600"/>
          </a:xfrm>
        </p:grpSpPr>
        <p:sp>
          <p:nvSpPr>
            <p:cNvPr id="66568" name="Freeform 8">
              <a:extLst>
                <a:ext uri="{FF2B5EF4-FFF2-40B4-BE49-F238E27FC236}">
                  <a16:creationId xmlns:a16="http://schemas.microsoft.com/office/drawing/2014/main" id="{477698F6-5DBF-4CD6-8F32-942EDA95DE86}"/>
                </a:ext>
              </a:extLst>
            </p:cNvPr>
            <p:cNvSpPr>
              <a:spLocks/>
            </p:cNvSpPr>
            <p:nvPr/>
          </p:nvSpPr>
          <p:spPr bwMode="auto">
            <a:xfrm>
              <a:off x="1841500" y="3025775"/>
              <a:ext cx="179388" cy="176213"/>
            </a:xfrm>
            <a:custGeom>
              <a:avLst/>
              <a:gdLst>
                <a:gd name="T0" fmla="*/ 46 w 113"/>
                <a:gd name="T1" fmla="*/ 0 h 111"/>
                <a:gd name="T2" fmla="*/ 38 w 113"/>
                <a:gd name="T3" fmla="*/ 2 h 111"/>
                <a:gd name="T4" fmla="*/ 35 w 113"/>
                <a:gd name="T5" fmla="*/ 3 h 111"/>
                <a:gd name="T6" fmla="*/ 29 w 113"/>
                <a:gd name="T7" fmla="*/ 5 h 111"/>
                <a:gd name="T8" fmla="*/ 27 w 113"/>
                <a:gd name="T9" fmla="*/ 7 h 111"/>
                <a:gd name="T10" fmla="*/ 23 w 113"/>
                <a:gd name="T11" fmla="*/ 9 h 111"/>
                <a:gd name="T12" fmla="*/ 21 w 113"/>
                <a:gd name="T13" fmla="*/ 11 h 111"/>
                <a:gd name="T14" fmla="*/ 15 w 113"/>
                <a:gd name="T15" fmla="*/ 15 h 111"/>
                <a:gd name="T16" fmla="*/ 12 w 113"/>
                <a:gd name="T17" fmla="*/ 20 h 111"/>
                <a:gd name="T18" fmla="*/ 10 w 113"/>
                <a:gd name="T19" fmla="*/ 22 h 111"/>
                <a:gd name="T20" fmla="*/ 8 w 113"/>
                <a:gd name="T21" fmla="*/ 26 h 111"/>
                <a:gd name="T22" fmla="*/ 6 w 113"/>
                <a:gd name="T23" fmla="*/ 28 h 111"/>
                <a:gd name="T24" fmla="*/ 4 w 113"/>
                <a:gd name="T25" fmla="*/ 34 h 111"/>
                <a:gd name="T26" fmla="*/ 2 w 113"/>
                <a:gd name="T27" fmla="*/ 37 h 111"/>
                <a:gd name="T28" fmla="*/ 0 w 113"/>
                <a:gd name="T29" fmla="*/ 45 h 111"/>
                <a:gd name="T30" fmla="*/ 0 w 113"/>
                <a:gd name="T31" fmla="*/ 66 h 111"/>
                <a:gd name="T32" fmla="*/ 2 w 113"/>
                <a:gd name="T33" fmla="*/ 73 h 111"/>
                <a:gd name="T34" fmla="*/ 4 w 113"/>
                <a:gd name="T35" fmla="*/ 77 h 111"/>
                <a:gd name="T36" fmla="*/ 6 w 113"/>
                <a:gd name="T37" fmla="*/ 83 h 111"/>
                <a:gd name="T38" fmla="*/ 8 w 113"/>
                <a:gd name="T39" fmla="*/ 84 h 111"/>
                <a:gd name="T40" fmla="*/ 10 w 113"/>
                <a:gd name="T41" fmla="*/ 88 h 111"/>
                <a:gd name="T42" fmla="*/ 12 w 113"/>
                <a:gd name="T43" fmla="*/ 90 h 111"/>
                <a:gd name="T44" fmla="*/ 15 w 113"/>
                <a:gd name="T45" fmla="*/ 96 h 111"/>
                <a:gd name="T46" fmla="*/ 21 w 113"/>
                <a:gd name="T47" fmla="*/ 99 h 111"/>
                <a:gd name="T48" fmla="*/ 23 w 113"/>
                <a:gd name="T49" fmla="*/ 101 h 111"/>
                <a:gd name="T50" fmla="*/ 27 w 113"/>
                <a:gd name="T51" fmla="*/ 103 h 111"/>
                <a:gd name="T52" fmla="*/ 29 w 113"/>
                <a:gd name="T53" fmla="*/ 105 h 111"/>
                <a:gd name="T54" fmla="*/ 35 w 113"/>
                <a:gd name="T55" fmla="*/ 107 h 111"/>
                <a:gd name="T56" fmla="*/ 38 w 113"/>
                <a:gd name="T57" fmla="*/ 109 h 111"/>
                <a:gd name="T58" fmla="*/ 46 w 113"/>
                <a:gd name="T59" fmla="*/ 111 h 111"/>
                <a:gd name="T60" fmla="*/ 67 w 113"/>
                <a:gd name="T61" fmla="*/ 111 h 111"/>
                <a:gd name="T62" fmla="*/ 75 w 113"/>
                <a:gd name="T63" fmla="*/ 109 h 111"/>
                <a:gd name="T64" fmla="*/ 79 w 113"/>
                <a:gd name="T65" fmla="*/ 107 h 111"/>
                <a:gd name="T66" fmla="*/ 84 w 113"/>
                <a:gd name="T67" fmla="*/ 105 h 111"/>
                <a:gd name="T68" fmla="*/ 86 w 113"/>
                <a:gd name="T69" fmla="*/ 103 h 111"/>
                <a:gd name="T70" fmla="*/ 90 w 113"/>
                <a:gd name="T71" fmla="*/ 101 h 111"/>
                <a:gd name="T72" fmla="*/ 92 w 113"/>
                <a:gd name="T73" fmla="*/ 99 h 111"/>
                <a:gd name="T74" fmla="*/ 98 w 113"/>
                <a:gd name="T75" fmla="*/ 96 h 111"/>
                <a:gd name="T76" fmla="*/ 102 w 113"/>
                <a:gd name="T77" fmla="*/ 90 h 111"/>
                <a:gd name="T78" fmla="*/ 104 w 113"/>
                <a:gd name="T79" fmla="*/ 88 h 111"/>
                <a:gd name="T80" fmla="*/ 106 w 113"/>
                <a:gd name="T81" fmla="*/ 84 h 111"/>
                <a:gd name="T82" fmla="*/ 107 w 113"/>
                <a:gd name="T83" fmla="*/ 83 h 111"/>
                <a:gd name="T84" fmla="*/ 109 w 113"/>
                <a:gd name="T85" fmla="*/ 77 h 111"/>
                <a:gd name="T86" fmla="*/ 111 w 113"/>
                <a:gd name="T87" fmla="*/ 73 h 111"/>
                <a:gd name="T88" fmla="*/ 113 w 113"/>
                <a:gd name="T89" fmla="*/ 66 h 111"/>
                <a:gd name="T90" fmla="*/ 113 w 113"/>
                <a:gd name="T91" fmla="*/ 45 h 111"/>
                <a:gd name="T92" fmla="*/ 111 w 113"/>
                <a:gd name="T93" fmla="*/ 37 h 111"/>
                <a:gd name="T94" fmla="*/ 109 w 113"/>
                <a:gd name="T95" fmla="*/ 34 h 111"/>
                <a:gd name="T96" fmla="*/ 107 w 113"/>
                <a:gd name="T97" fmla="*/ 28 h 111"/>
                <a:gd name="T98" fmla="*/ 106 w 113"/>
                <a:gd name="T99" fmla="*/ 26 h 111"/>
                <a:gd name="T100" fmla="*/ 104 w 113"/>
                <a:gd name="T101" fmla="*/ 22 h 111"/>
                <a:gd name="T102" fmla="*/ 102 w 113"/>
                <a:gd name="T103" fmla="*/ 20 h 111"/>
                <a:gd name="T104" fmla="*/ 98 w 113"/>
                <a:gd name="T105" fmla="*/ 15 h 111"/>
                <a:gd name="T106" fmla="*/ 92 w 113"/>
                <a:gd name="T107" fmla="*/ 11 h 111"/>
                <a:gd name="T108" fmla="*/ 90 w 113"/>
                <a:gd name="T109" fmla="*/ 9 h 111"/>
                <a:gd name="T110" fmla="*/ 86 w 113"/>
                <a:gd name="T111" fmla="*/ 7 h 111"/>
                <a:gd name="T112" fmla="*/ 84 w 113"/>
                <a:gd name="T113" fmla="*/ 5 h 111"/>
                <a:gd name="T114" fmla="*/ 79 w 113"/>
                <a:gd name="T115" fmla="*/ 3 h 111"/>
                <a:gd name="T116" fmla="*/ 75 w 113"/>
                <a:gd name="T117" fmla="*/ 2 h 111"/>
                <a:gd name="T118" fmla="*/ 67 w 113"/>
                <a:gd name="T1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1">
                  <a:moveTo>
                    <a:pt x="56" y="0"/>
                  </a:moveTo>
                  <a:lnTo>
                    <a:pt x="46" y="0"/>
                  </a:lnTo>
                  <a:lnTo>
                    <a:pt x="44" y="2"/>
                  </a:lnTo>
                  <a:lnTo>
                    <a:pt x="38" y="2"/>
                  </a:lnTo>
                  <a:lnTo>
                    <a:pt x="38" y="3"/>
                  </a:lnTo>
                  <a:lnTo>
                    <a:pt x="35" y="3"/>
                  </a:lnTo>
                  <a:lnTo>
                    <a:pt x="33" y="5"/>
                  </a:lnTo>
                  <a:lnTo>
                    <a:pt x="29" y="5"/>
                  </a:lnTo>
                  <a:lnTo>
                    <a:pt x="29" y="7"/>
                  </a:lnTo>
                  <a:lnTo>
                    <a:pt x="27" y="7"/>
                  </a:lnTo>
                  <a:lnTo>
                    <a:pt x="25" y="9"/>
                  </a:lnTo>
                  <a:lnTo>
                    <a:pt x="23" y="9"/>
                  </a:lnTo>
                  <a:lnTo>
                    <a:pt x="23" y="11"/>
                  </a:lnTo>
                  <a:lnTo>
                    <a:pt x="21" y="11"/>
                  </a:lnTo>
                  <a:lnTo>
                    <a:pt x="17" y="15"/>
                  </a:lnTo>
                  <a:lnTo>
                    <a:pt x="15" y="15"/>
                  </a:lnTo>
                  <a:lnTo>
                    <a:pt x="15" y="17"/>
                  </a:lnTo>
                  <a:lnTo>
                    <a:pt x="12" y="20"/>
                  </a:lnTo>
                  <a:lnTo>
                    <a:pt x="12" y="22"/>
                  </a:lnTo>
                  <a:lnTo>
                    <a:pt x="10" y="22"/>
                  </a:lnTo>
                  <a:lnTo>
                    <a:pt x="10" y="24"/>
                  </a:lnTo>
                  <a:lnTo>
                    <a:pt x="8" y="26"/>
                  </a:lnTo>
                  <a:lnTo>
                    <a:pt x="8" y="28"/>
                  </a:lnTo>
                  <a:lnTo>
                    <a:pt x="6" y="28"/>
                  </a:lnTo>
                  <a:lnTo>
                    <a:pt x="6" y="32"/>
                  </a:lnTo>
                  <a:lnTo>
                    <a:pt x="4" y="34"/>
                  </a:lnTo>
                  <a:lnTo>
                    <a:pt x="4" y="37"/>
                  </a:lnTo>
                  <a:lnTo>
                    <a:pt x="2" y="37"/>
                  </a:lnTo>
                  <a:lnTo>
                    <a:pt x="2" y="43"/>
                  </a:lnTo>
                  <a:lnTo>
                    <a:pt x="0" y="45"/>
                  </a:lnTo>
                  <a:lnTo>
                    <a:pt x="0" y="54"/>
                  </a:lnTo>
                  <a:lnTo>
                    <a:pt x="0" y="66"/>
                  </a:lnTo>
                  <a:lnTo>
                    <a:pt x="2" y="67"/>
                  </a:lnTo>
                  <a:lnTo>
                    <a:pt x="2" y="73"/>
                  </a:lnTo>
                  <a:lnTo>
                    <a:pt x="4" y="73"/>
                  </a:lnTo>
                  <a:lnTo>
                    <a:pt x="4" y="77"/>
                  </a:lnTo>
                  <a:lnTo>
                    <a:pt x="6" y="79"/>
                  </a:lnTo>
                  <a:lnTo>
                    <a:pt x="6" y="83"/>
                  </a:lnTo>
                  <a:lnTo>
                    <a:pt x="8" y="83"/>
                  </a:lnTo>
                  <a:lnTo>
                    <a:pt x="8" y="84"/>
                  </a:lnTo>
                  <a:lnTo>
                    <a:pt x="10" y="86"/>
                  </a:lnTo>
                  <a:lnTo>
                    <a:pt x="10" y="88"/>
                  </a:lnTo>
                  <a:lnTo>
                    <a:pt x="12" y="88"/>
                  </a:lnTo>
                  <a:lnTo>
                    <a:pt x="12" y="90"/>
                  </a:lnTo>
                  <a:lnTo>
                    <a:pt x="15" y="94"/>
                  </a:lnTo>
                  <a:lnTo>
                    <a:pt x="15" y="96"/>
                  </a:lnTo>
                  <a:lnTo>
                    <a:pt x="17" y="96"/>
                  </a:lnTo>
                  <a:lnTo>
                    <a:pt x="21" y="99"/>
                  </a:lnTo>
                  <a:lnTo>
                    <a:pt x="23" y="99"/>
                  </a:lnTo>
                  <a:lnTo>
                    <a:pt x="23" y="101"/>
                  </a:lnTo>
                  <a:lnTo>
                    <a:pt x="25" y="101"/>
                  </a:lnTo>
                  <a:lnTo>
                    <a:pt x="27" y="103"/>
                  </a:lnTo>
                  <a:lnTo>
                    <a:pt x="29" y="103"/>
                  </a:lnTo>
                  <a:lnTo>
                    <a:pt x="29" y="105"/>
                  </a:lnTo>
                  <a:lnTo>
                    <a:pt x="33" y="105"/>
                  </a:lnTo>
                  <a:lnTo>
                    <a:pt x="35" y="107"/>
                  </a:lnTo>
                  <a:lnTo>
                    <a:pt x="38" y="107"/>
                  </a:lnTo>
                  <a:lnTo>
                    <a:pt x="38" y="109"/>
                  </a:lnTo>
                  <a:lnTo>
                    <a:pt x="44" y="109"/>
                  </a:lnTo>
                  <a:lnTo>
                    <a:pt x="46" y="111"/>
                  </a:lnTo>
                  <a:lnTo>
                    <a:pt x="56" y="111"/>
                  </a:lnTo>
                  <a:lnTo>
                    <a:pt x="67" y="111"/>
                  </a:lnTo>
                  <a:lnTo>
                    <a:pt x="69" y="109"/>
                  </a:lnTo>
                  <a:lnTo>
                    <a:pt x="75" y="109"/>
                  </a:lnTo>
                  <a:lnTo>
                    <a:pt x="75" y="107"/>
                  </a:lnTo>
                  <a:lnTo>
                    <a:pt x="79" y="107"/>
                  </a:lnTo>
                  <a:lnTo>
                    <a:pt x="81" y="105"/>
                  </a:lnTo>
                  <a:lnTo>
                    <a:pt x="84" y="105"/>
                  </a:lnTo>
                  <a:lnTo>
                    <a:pt x="84" y="103"/>
                  </a:lnTo>
                  <a:lnTo>
                    <a:pt x="86" y="103"/>
                  </a:lnTo>
                  <a:lnTo>
                    <a:pt x="88" y="101"/>
                  </a:lnTo>
                  <a:lnTo>
                    <a:pt x="90" y="101"/>
                  </a:lnTo>
                  <a:lnTo>
                    <a:pt x="90" y="99"/>
                  </a:lnTo>
                  <a:lnTo>
                    <a:pt x="92" y="99"/>
                  </a:lnTo>
                  <a:lnTo>
                    <a:pt x="96" y="96"/>
                  </a:lnTo>
                  <a:lnTo>
                    <a:pt x="98" y="96"/>
                  </a:lnTo>
                  <a:lnTo>
                    <a:pt x="98" y="94"/>
                  </a:lnTo>
                  <a:lnTo>
                    <a:pt x="102" y="90"/>
                  </a:lnTo>
                  <a:lnTo>
                    <a:pt x="102" y="88"/>
                  </a:lnTo>
                  <a:lnTo>
                    <a:pt x="104" y="88"/>
                  </a:lnTo>
                  <a:lnTo>
                    <a:pt x="104" y="86"/>
                  </a:lnTo>
                  <a:lnTo>
                    <a:pt x="106" y="84"/>
                  </a:lnTo>
                  <a:lnTo>
                    <a:pt x="106" y="83"/>
                  </a:lnTo>
                  <a:lnTo>
                    <a:pt x="107" y="83"/>
                  </a:lnTo>
                  <a:lnTo>
                    <a:pt x="107" y="79"/>
                  </a:lnTo>
                  <a:lnTo>
                    <a:pt x="109" y="77"/>
                  </a:lnTo>
                  <a:lnTo>
                    <a:pt x="109" y="73"/>
                  </a:lnTo>
                  <a:lnTo>
                    <a:pt x="111" y="73"/>
                  </a:lnTo>
                  <a:lnTo>
                    <a:pt x="111" y="67"/>
                  </a:lnTo>
                  <a:lnTo>
                    <a:pt x="113" y="66"/>
                  </a:lnTo>
                  <a:lnTo>
                    <a:pt x="113" y="56"/>
                  </a:lnTo>
                  <a:lnTo>
                    <a:pt x="113" y="45"/>
                  </a:lnTo>
                  <a:lnTo>
                    <a:pt x="111" y="43"/>
                  </a:lnTo>
                  <a:lnTo>
                    <a:pt x="111" y="37"/>
                  </a:lnTo>
                  <a:lnTo>
                    <a:pt x="109" y="37"/>
                  </a:lnTo>
                  <a:lnTo>
                    <a:pt x="109" y="34"/>
                  </a:lnTo>
                  <a:lnTo>
                    <a:pt x="107" y="32"/>
                  </a:lnTo>
                  <a:lnTo>
                    <a:pt x="107" y="28"/>
                  </a:lnTo>
                  <a:lnTo>
                    <a:pt x="106" y="28"/>
                  </a:lnTo>
                  <a:lnTo>
                    <a:pt x="106" y="26"/>
                  </a:lnTo>
                  <a:lnTo>
                    <a:pt x="104" y="24"/>
                  </a:lnTo>
                  <a:lnTo>
                    <a:pt x="104" y="22"/>
                  </a:lnTo>
                  <a:lnTo>
                    <a:pt x="102" y="22"/>
                  </a:lnTo>
                  <a:lnTo>
                    <a:pt x="102" y="20"/>
                  </a:lnTo>
                  <a:lnTo>
                    <a:pt x="98" y="17"/>
                  </a:lnTo>
                  <a:lnTo>
                    <a:pt x="98" y="15"/>
                  </a:lnTo>
                  <a:lnTo>
                    <a:pt x="96" y="15"/>
                  </a:lnTo>
                  <a:lnTo>
                    <a:pt x="92" y="11"/>
                  </a:lnTo>
                  <a:lnTo>
                    <a:pt x="90" y="11"/>
                  </a:lnTo>
                  <a:lnTo>
                    <a:pt x="90" y="9"/>
                  </a:lnTo>
                  <a:lnTo>
                    <a:pt x="88" y="9"/>
                  </a:lnTo>
                  <a:lnTo>
                    <a:pt x="86" y="7"/>
                  </a:lnTo>
                  <a:lnTo>
                    <a:pt x="84" y="7"/>
                  </a:lnTo>
                  <a:lnTo>
                    <a:pt x="84" y="5"/>
                  </a:lnTo>
                  <a:lnTo>
                    <a:pt x="81" y="5"/>
                  </a:lnTo>
                  <a:lnTo>
                    <a:pt x="79" y="3"/>
                  </a:lnTo>
                  <a:lnTo>
                    <a:pt x="75" y="3"/>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569" name="Freeform 9">
              <a:extLst>
                <a:ext uri="{FF2B5EF4-FFF2-40B4-BE49-F238E27FC236}">
                  <a16:creationId xmlns:a16="http://schemas.microsoft.com/office/drawing/2014/main" id="{8DB99964-FD87-4E76-837E-D4617BAE4484}"/>
                </a:ext>
              </a:extLst>
            </p:cNvPr>
            <p:cNvSpPr>
              <a:spLocks/>
            </p:cNvSpPr>
            <p:nvPr/>
          </p:nvSpPr>
          <p:spPr bwMode="auto">
            <a:xfrm>
              <a:off x="1516063" y="3025775"/>
              <a:ext cx="179387" cy="176213"/>
            </a:xfrm>
            <a:custGeom>
              <a:avLst/>
              <a:gdLst>
                <a:gd name="T0" fmla="*/ 46 w 113"/>
                <a:gd name="T1" fmla="*/ 0 h 111"/>
                <a:gd name="T2" fmla="*/ 38 w 113"/>
                <a:gd name="T3" fmla="*/ 2 h 111"/>
                <a:gd name="T4" fmla="*/ 35 w 113"/>
                <a:gd name="T5" fmla="*/ 3 h 111"/>
                <a:gd name="T6" fmla="*/ 29 w 113"/>
                <a:gd name="T7" fmla="*/ 5 h 111"/>
                <a:gd name="T8" fmla="*/ 27 w 113"/>
                <a:gd name="T9" fmla="*/ 7 h 111"/>
                <a:gd name="T10" fmla="*/ 23 w 113"/>
                <a:gd name="T11" fmla="*/ 9 h 111"/>
                <a:gd name="T12" fmla="*/ 21 w 113"/>
                <a:gd name="T13" fmla="*/ 11 h 111"/>
                <a:gd name="T14" fmla="*/ 15 w 113"/>
                <a:gd name="T15" fmla="*/ 15 h 111"/>
                <a:gd name="T16" fmla="*/ 12 w 113"/>
                <a:gd name="T17" fmla="*/ 20 h 111"/>
                <a:gd name="T18" fmla="*/ 10 w 113"/>
                <a:gd name="T19" fmla="*/ 22 h 111"/>
                <a:gd name="T20" fmla="*/ 8 w 113"/>
                <a:gd name="T21" fmla="*/ 26 h 111"/>
                <a:gd name="T22" fmla="*/ 6 w 113"/>
                <a:gd name="T23" fmla="*/ 28 h 111"/>
                <a:gd name="T24" fmla="*/ 4 w 113"/>
                <a:gd name="T25" fmla="*/ 34 h 111"/>
                <a:gd name="T26" fmla="*/ 2 w 113"/>
                <a:gd name="T27" fmla="*/ 37 h 111"/>
                <a:gd name="T28" fmla="*/ 0 w 113"/>
                <a:gd name="T29" fmla="*/ 45 h 111"/>
                <a:gd name="T30" fmla="*/ 0 w 113"/>
                <a:gd name="T31" fmla="*/ 66 h 111"/>
                <a:gd name="T32" fmla="*/ 2 w 113"/>
                <a:gd name="T33" fmla="*/ 73 h 111"/>
                <a:gd name="T34" fmla="*/ 4 w 113"/>
                <a:gd name="T35" fmla="*/ 77 h 111"/>
                <a:gd name="T36" fmla="*/ 6 w 113"/>
                <a:gd name="T37" fmla="*/ 83 h 111"/>
                <a:gd name="T38" fmla="*/ 8 w 113"/>
                <a:gd name="T39" fmla="*/ 84 h 111"/>
                <a:gd name="T40" fmla="*/ 10 w 113"/>
                <a:gd name="T41" fmla="*/ 88 h 111"/>
                <a:gd name="T42" fmla="*/ 12 w 113"/>
                <a:gd name="T43" fmla="*/ 90 h 111"/>
                <a:gd name="T44" fmla="*/ 15 w 113"/>
                <a:gd name="T45" fmla="*/ 96 h 111"/>
                <a:gd name="T46" fmla="*/ 21 w 113"/>
                <a:gd name="T47" fmla="*/ 99 h 111"/>
                <a:gd name="T48" fmla="*/ 23 w 113"/>
                <a:gd name="T49" fmla="*/ 101 h 111"/>
                <a:gd name="T50" fmla="*/ 27 w 113"/>
                <a:gd name="T51" fmla="*/ 103 h 111"/>
                <a:gd name="T52" fmla="*/ 29 w 113"/>
                <a:gd name="T53" fmla="*/ 105 h 111"/>
                <a:gd name="T54" fmla="*/ 35 w 113"/>
                <a:gd name="T55" fmla="*/ 107 h 111"/>
                <a:gd name="T56" fmla="*/ 38 w 113"/>
                <a:gd name="T57" fmla="*/ 109 h 111"/>
                <a:gd name="T58" fmla="*/ 46 w 113"/>
                <a:gd name="T59" fmla="*/ 111 h 111"/>
                <a:gd name="T60" fmla="*/ 67 w 113"/>
                <a:gd name="T61" fmla="*/ 111 h 111"/>
                <a:gd name="T62" fmla="*/ 75 w 113"/>
                <a:gd name="T63" fmla="*/ 109 h 111"/>
                <a:gd name="T64" fmla="*/ 79 w 113"/>
                <a:gd name="T65" fmla="*/ 107 h 111"/>
                <a:gd name="T66" fmla="*/ 84 w 113"/>
                <a:gd name="T67" fmla="*/ 105 h 111"/>
                <a:gd name="T68" fmla="*/ 86 w 113"/>
                <a:gd name="T69" fmla="*/ 103 h 111"/>
                <a:gd name="T70" fmla="*/ 90 w 113"/>
                <a:gd name="T71" fmla="*/ 101 h 111"/>
                <a:gd name="T72" fmla="*/ 92 w 113"/>
                <a:gd name="T73" fmla="*/ 99 h 111"/>
                <a:gd name="T74" fmla="*/ 98 w 113"/>
                <a:gd name="T75" fmla="*/ 96 h 111"/>
                <a:gd name="T76" fmla="*/ 102 w 113"/>
                <a:gd name="T77" fmla="*/ 90 h 111"/>
                <a:gd name="T78" fmla="*/ 104 w 113"/>
                <a:gd name="T79" fmla="*/ 88 h 111"/>
                <a:gd name="T80" fmla="*/ 106 w 113"/>
                <a:gd name="T81" fmla="*/ 84 h 111"/>
                <a:gd name="T82" fmla="*/ 107 w 113"/>
                <a:gd name="T83" fmla="*/ 83 h 111"/>
                <a:gd name="T84" fmla="*/ 109 w 113"/>
                <a:gd name="T85" fmla="*/ 77 h 111"/>
                <a:gd name="T86" fmla="*/ 111 w 113"/>
                <a:gd name="T87" fmla="*/ 73 h 111"/>
                <a:gd name="T88" fmla="*/ 113 w 113"/>
                <a:gd name="T89" fmla="*/ 66 h 111"/>
                <a:gd name="T90" fmla="*/ 113 w 113"/>
                <a:gd name="T91" fmla="*/ 45 h 111"/>
                <a:gd name="T92" fmla="*/ 111 w 113"/>
                <a:gd name="T93" fmla="*/ 37 h 111"/>
                <a:gd name="T94" fmla="*/ 109 w 113"/>
                <a:gd name="T95" fmla="*/ 34 h 111"/>
                <a:gd name="T96" fmla="*/ 107 w 113"/>
                <a:gd name="T97" fmla="*/ 28 h 111"/>
                <a:gd name="T98" fmla="*/ 106 w 113"/>
                <a:gd name="T99" fmla="*/ 26 h 111"/>
                <a:gd name="T100" fmla="*/ 104 w 113"/>
                <a:gd name="T101" fmla="*/ 22 h 111"/>
                <a:gd name="T102" fmla="*/ 102 w 113"/>
                <a:gd name="T103" fmla="*/ 20 h 111"/>
                <a:gd name="T104" fmla="*/ 98 w 113"/>
                <a:gd name="T105" fmla="*/ 15 h 111"/>
                <a:gd name="T106" fmla="*/ 92 w 113"/>
                <a:gd name="T107" fmla="*/ 11 h 111"/>
                <a:gd name="T108" fmla="*/ 90 w 113"/>
                <a:gd name="T109" fmla="*/ 9 h 111"/>
                <a:gd name="T110" fmla="*/ 86 w 113"/>
                <a:gd name="T111" fmla="*/ 7 h 111"/>
                <a:gd name="T112" fmla="*/ 84 w 113"/>
                <a:gd name="T113" fmla="*/ 5 h 111"/>
                <a:gd name="T114" fmla="*/ 79 w 113"/>
                <a:gd name="T115" fmla="*/ 3 h 111"/>
                <a:gd name="T116" fmla="*/ 75 w 113"/>
                <a:gd name="T117" fmla="*/ 2 h 111"/>
                <a:gd name="T118" fmla="*/ 67 w 113"/>
                <a:gd name="T1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1">
                  <a:moveTo>
                    <a:pt x="56" y="0"/>
                  </a:moveTo>
                  <a:lnTo>
                    <a:pt x="46" y="0"/>
                  </a:lnTo>
                  <a:lnTo>
                    <a:pt x="44" y="2"/>
                  </a:lnTo>
                  <a:lnTo>
                    <a:pt x="38" y="2"/>
                  </a:lnTo>
                  <a:lnTo>
                    <a:pt x="38" y="3"/>
                  </a:lnTo>
                  <a:lnTo>
                    <a:pt x="35" y="3"/>
                  </a:lnTo>
                  <a:lnTo>
                    <a:pt x="33" y="5"/>
                  </a:lnTo>
                  <a:lnTo>
                    <a:pt x="29" y="5"/>
                  </a:lnTo>
                  <a:lnTo>
                    <a:pt x="29" y="7"/>
                  </a:lnTo>
                  <a:lnTo>
                    <a:pt x="27" y="7"/>
                  </a:lnTo>
                  <a:lnTo>
                    <a:pt x="25" y="9"/>
                  </a:lnTo>
                  <a:lnTo>
                    <a:pt x="23" y="9"/>
                  </a:lnTo>
                  <a:lnTo>
                    <a:pt x="23" y="11"/>
                  </a:lnTo>
                  <a:lnTo>
                    <a:pt x="21" y="11"/>
                  </a:lnTo>
                  <a:lnTo>
                    <a:pt x="17" y="15"/>
                  </a:lnTo>
                  <a:lnTo>
                    <a:pt x="15" y="15"/>
                  </a:lnTo>
                  <a:lnTo>
                    <a:pt x="15" y="17"/>
                  </a:lnTo>
                  <a:lnTo>
                    <a:pt x="12" y="20"/>
                  </a:lnTo>
                  <a:lnTo>
                    <a:pt x="12" y="22"/>
                  </a:lnTo>
                  <a:lnTo>
                    <a:pt x="10" y="22"/>
                  </a:lnTo>
                  <a:lnTo>
                    <a:pt x="10" y="24"/>
                  </a:lnTo>
                  <a:lnTo>
                    <a:pt x="8" y="26"/>
                  </a:lnTo>
                  <a:lnTo>
                    <a:pt x="8" y="28"/>
                  </a:lnTo>
                  <a:lnTo>
                    <a:pt x="6" y="28"/>
                  </a:lnTo>
                  <a:lnTo>
                    <a:pt x="6" y="32"/>
                  </a:lnTo>
                  <a:lnTo>
                    <a:pt x="4" y="34"/>
                  </a:lnTo>
                  <a:lnTo>
                    <a:pt x="4" y="37"/>
                  </a:lnTo>
                  <a:lnTo>
                    <a:pt x="2" y="37"/>
                  </a:lnTo>
                  <a:lnTo>
                    <a:pt x="2" y="43"/>
                  </a:lnTo>
                  <a:lnTo>
                    <a:pt x="0" y="45"/>
                  </a:lnTo>
                  <a:lnTo>
                    <a:pt x="0" y="54"/>
                  </a:lnTo>
                  <a:lnTo>
                    <a:pt x="0" y="66"/>
                  </a:lnTo>
                  <a:lnTo>
                    <a:pt x="2" y="67"/>
                  </a:lnTo>
                  <a:lnTo>
                    <a:pt x="2" y="73"/>
                  </a:lnTo>
                  <a:lnTo>
                    <a:pt x="4" y="73"/>
                  </a:lnTo>
                  <a:lnTo>
                    <a:pt x="4" y="77"/>
                  </a:lnTo>
                  <a:lnTo>
                    <a:pt x="6" y="79"/>
                  </a:lnTo>
                  <a:lnTo>
                    <a:pt x="6" y="83"/>
                  </a:lnTo>
                  <a:lnTo>
                    <a:pt x="8" y="83"/>
                  </a:lnTo>
                  <a:lnTo>
                    <a:pt x="8" y="84"/>
                  </a:lnTo>
                  <a:lnTo>
                    <a:pt x="10" y="86"/>
                  </a:lnTo>
                  <a:lnTo>
                    <a:pt x="10" y="88"/>
                  </a:lnTo>
                  <a:lnTo>
                    <a:pt x="12" y="88"/>
                  </a:lnTo>
                  <a:lnTo>
                    <a:pt x="12" y="90"/>
                  </a:lnTo>
                  <a:lnTo>
                    <a:pt x="15" y="94"/>
                  </a:lnTo>
                  <a:lnTo>
                    <a:pt x="15" y="96"/>
                  </a:lnTo>
                  <a:lnTo>
                    <a:pt x="17" y="96"/>
                  </a:lnTo>
                  <a:lnTo>
                    <a:pt x="21" y="99"/>
                  </a:lnTo>
                  <a:lnTo>
                    <a:pt x="23" y="99"/>
                  </a:lnTo>
                  <a:lnTo>
                    <a:pt x="23" y="101"/>
                  </a:lnTo>
                  <a:lnTo>
                    <a:pt x="25" y="101"/>
                  </a:lnTo>
                  <a:lnTo>
                    <a:pt x="27" y="103"/>
                  </a:lnTo>
                  <a:lnTo>
                    <a:pt x="29" y="103"/>
                  </a:lnTo>
                  <a:lnTo>
                    <a:pt x="29" y="105"/>
                  </a:lnTo>
                  <a:lnTo>
                    <a:pt x="33" y="105"/>
                  </a:lnTo>
                  <a:lnTo>
                    <a:pt x="35" y="107"/>
                  </a:lnTo>
                  <a:lnTo>
                    <a:pt x="38" y="107"/>
                  </a:lnTo>
                  <a:lnTo>
                    <a:pt x="38" y="109"/>
                  </a:lnTo>
                  <a:lnTo>
                    <a:pt x="44" y="109"/>
                  </a:lnTo>
                  <a:lnTo>
                    <a:pt x="46" y="111"/>
                  </a:lnTo>
                  <a:lnTo>
                    <a:pt x="56" y="111"/>
                  </a:lnTo>
                  <a:lnTo>
                    <a:pt x="67" y="111"/>
                  </a:lnTo>
                  <a:lnTo>
                    <a:pt x="69" y="109"/>
                  </a:lnTo>
                  <a:lnTo>
                    <a:pt x="75" y="109"/>
                  </a:lnTo>
                  <a:lnTo>
                    <a:pt x="75" y="107"/>
                  </a:lnTo>
                  <a:lnTo>
                    <a:pt x="79" y="107"/>
                  </a:lnTo>
                  <a:lnTo>
                    <a:pt x="81" y="105"/>
                  </a:lnTo>
                  <a:lnTo>
                    <a:pt x="84" y="105"/>
                  </a:lnTo>
                  <a:lnTo>
                    <a:pt x="84" y="103"/>
                  </a:lnTo>
                  <a:lnTo>
                    <a:pt x="86" y="103"/>
                  </a:lnTo>
                  <a:lnTo>
                    <a:pt x="88" y="101"/>
                  </a:lnTo>
                  <a:lnTo>
                    <a:pt x="90" y="101"/>
                  </a:lnTo>
                  <a:lnTo>
                    <a:pt x="90" y="99"/>
                  </a:lnTo>
                  <a:lnTo>
                    <a:pt x="92" y="99"/>
                  </a:lnTo>
                  <a:lnTo>
                    <a:pt x="96" y="96"/>
                  </a:lnTo>
                  <a:lnTo>
                    <a:pt x="98" y="96"/>
                  </a:lnTo>
                  <a:lnTo>
                    <a:pt x="98" y="94"/>
                  </a:lnTo>
                  <a:lnTo>
                    <a:pt x="102" y="90"/>
                  </a:lnTo>
                  <a:lnTo>
                    <a:pt x="102" y="88"/>
                  </a:lnTo>
                  <a:lnTo>
                    <a:pt x="104" y="88"/>
                  </a:lnTo>
                  <a:lnTo>
                    <a:pt x="104" y="86"/>
                  </a:lnTo>
                  <a:lnTo>
                    <a:pt x="106" y="84"/>
                  </a:lnTo>
                  <a:lnTo>
                    <a:pt x="106" y="83"/>
                  </a:lnTo>
                  <a:lnTo>
                    <a:pt x="107" y="83"/>
                  </a:lnTo>
                  <a:lnTo>
                    <a:pt x="107" y="79"/>
                  </a:lnTo>
                  <a:lnTo>
                    <a:pt x="109" y="77"/>
                  </a:lnTo>
                  <a:lnTo>
                    <a:pt x="109" y="73"/>
                  </a:lnTo>
                  <a:lnTo>
                    <a:pt x="111" y="73"/>
                  </a:lnTo>
                  <a:lnTo>
                    <a:pt x="111" y="67"/>
                  </a:lnTo>
                  <a:lnTo>
                    <a:pt x="113" y="66"/>
                  </a:lnTo>
                  <a:lnTo>
                    <a:pt x="113" y="56"/>
                  </a:lnTo>
                  <a:lnTo>
                    <a:pt x="113" y="45"/>
                  </a:lnTo>
                  <a:lnTo>
                    <a:pt x="111" y="43"/>
                  </a:lnTo>
                  <a:lnTo>
                    <a:pt x="111" y="37"/>
                  </a:lnTo>
                  <a:lnTo>
                    <a:pt x="109" y="37"/>
                  </a:lnTo>
                  <a:lnTo>
                    <a:pt x="109" y="34"/>
                  </a:lnTo>
                  <a:lnTo>
                    <a:pt x="107" y="32"/>
                  </a:lnTo>
                  <a:lnTo>
                    <a:pt x="107" y="28"/>
                  </a:lnTo>
                  <a:lnTo>
                    <a:pt x="106" y="28"/>
                  </a:lnTo>
                  <a:lnTo>
                    <a:pt x="106" y="26"/>
                  </a:lnTo>
                  <a:lnTo>
                    <a:pt x="104" y="24"/>
                  </a:lnTo>
                  <a:lnTo>
                    <a:pt x="104" y="22"/>
                  </a:lnTo>
                  <a:lnTo>
                    <a:pt x="102" y="22"/>
                  </a:lnTo>
                  <a:lnTo>
                    <a:pt x="102" y="20"/>
                  </a:lnTo>
                  <a:lnTo>
                    <a:pt x="98" y="17"/>
                  </a:lnTo>
                  <a:lnTo>
                    <a:pt x="98" y="15"/>
                  </a:lnTo>
                  <a:lnTo>
                    <a:pt x="96" y="15"/>
                  </a:lnTo>
                  <a:lnTo>
                    <a:pt x="92" y="11"/>
                  </a:lnTo>
                  <a:lnTo>
                    <a:pt x="90" y="11"/>
                  </a:lnTo>
                  <a:lnTo>
                    <a:pt x="90" y="9"/>
                  </a:lnTo>
                  <a:lnTo>
                    <a:pt x="88" y="9"/>
                  </a:lnTo>
                  <a:lnTo>
                    <a:pt x="86" y="7"/>
                  </a:lnTo>
                  <a:lnTo>
                    <a:pt x="84" y="7"/>
                  </a:lnTo>
                  <a:lnTo>
                    <a:pt x="84" y="5"/>
                  </a:lnTo>
                  <a:lnTo>
                    <a:pt x="81" y="5"/>
                  </a:lnTo>
                  <a:lnTo>
                    <a:pt x="79" y="3"/>
                  </a:lnTo>
                  <a:lnTo>
                    <a:pt x="75" y="3"/>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570" name="Freeform 10">
              <a:extLst>
                <a:ext uri="{FF2B5EF4-FFF2-40B4-BE49-F238E27FC236}">
                  <a16:creationId xmlns:a16="http://schemas.microsoft.com/office/drawing/2014/main" id="{3B145EA0-F688-4866-AB55-AA4E2BCE5BB8}"/>
                </a:ext>
              </a:extLst>
            </p:cNvPr>
            <p:cNvSpPr>
              <a:spLocks/>
            </p:cNvSpPr>
            <p:nvPr/>
          </p:nvSpPr>
          <p:spPr bwMode="auto">
            <a:xfrm>
              <a:off x="1157288" y="3025775"/>
              <a:ext cx="179387" cy="176213"/>
            </a:xfrm>
            <a:custGeom>
              <a:avLst/>
              <a:gdLst>
                <a:gd name="T0" fmla="*/ 46 w 113"/>
                <a:gd name="T1" fmla="*/ 0 h 111"/>
                <a:gd name="T2" fmla="*/ 38 w 113"/>
                <a:gd name="T3" fmla="*/ 2 h 111"/>
                <a:gd name="T4" fmla="*/ 35 w 113"/>
                <a:gd name="T5" fmla="*/ 3 h 111"/>
                <a:gd name="T6" fmla="*/ 29 w 113"/>
                <a:gd name="T7" fmla="*/ 5 h 111"/>
                <a:gd name="T8" fmla="*/ 27 w 113"/>
                <a:gd name="T9" fmla="*/ 7 h 111"/>
                <a:gd name="T10" fmla="*/ 23 w 113"/>
                <a:gd name="T11" fmla="*/ 9 h 111"/>
                <a:gd name="T12" fmla="*/ 21 w 113"/>
                <a:gd name="T13" fmla="*/ 11 h 111"/>
                <a:gd name="T14" fmla="*/ 15 w 113"/>
                <a:gd name="T15" fmla="*/ 15 h 111"/>
                <a:gd name="T16" fmla="*/ 12 w 113"/>
                <a:gd name="T17" fmla="*/ 20 h 111"/>
                <a:gd name="T18" fmla="*/ 10 w 113"/>
                <a:gd name="T19" fmla="*/ 22 h 111"/>
                <a:gd name="T20" fmla="*/ 8 w 113"/>
                <a:gd name="T21" fmla="*/ 26 h 111"/>
                <a:gd name="T22" fmla="*/ 6 w 113"/>
                <a:gd name="T23" fmla="*/ 28 h 111"/>
                <a:gd name="T24" fmla="*/ 4 w 113"/>
                <a:gd name="T25" fmla="*/ 34 h 111"/>
                <a:gd name="T26" fmla="*/ 2 w 113"/>
                <a:gd name="T27" fmla="*/ 37 h 111"/>
                <a:gd name="T28" fmla="*/ 0 w 113"/>
                <a:gd name="T29" fmla="*/ 45 h 111"/>
                <a:gd name="T30" fmla="*/ 0 w 113"/>
                <a:gd name="T31" fmla="*/ 66 h 111"/>
                <a:gd name="T32" fmla="*/ 2 w 113"/>
                <a:gd name="T33" fmla="*/ 73 h 111"/>
                <a:gd name="T34" fmla="*/ 4 w 113"/>
                <a:gd name="T35" fmla="*/ 77 h 111"/>
                <a:gd name="T36" fmla="*/ 6 w 113"/>
                <a:gd name="T37" fmla="*/ 83 h 111"/>
                <a:gd name="T38" fmla="*/ 8 w 113"/>
                <a:gd name="T39" fmla="*/ 84 h 111"/>
                <a:gd name="T40" fmla="*/ 10 w 113"/>
                <a:gd name="T41" fmla="*/ 88 h 111"/>
                <a:gd name="T42" fmla="*/ 12 w 113"/>
                <a:gd name="T43" fmla="*/ 90 h 111"/>
                <a:gd name="T44" fmla="*/ 15 w 113"/>
                <a:gd name="T45" fmla="*/ 96 h 111"/>
                <a:gd name="T46" fmla="*/ 21 w 113"/>
                <a:gd name="T47" fmla="*/ 99 h 111"/>
                <a:gd name="T48" fmla="*/ 23 w 113"/>
                <a:gd name="T49" fmla="*/ 101 h 111"/>
                <a:gd name="T50" fmla="*/ 27 w 113"/>
                <a:gd name="T51" fmla="*/ 103 h 111"/>
                <a:gd name="T52" fmla="*/ 29 w 113"/>
                <a:gd name="T53" fmla="*/ 105 h 111"/>
                <a:gd name="T54" fmla="*/ 35 w 113"/>
                <a:gd name="T55" fmla="*/ 107 h 111"/>
                <a:gd name="T56" fmla="*/ 38 w 113"/>
                <a:gd name="T57" fmla="*/ 109 h 111"/>
                <a:gd name="T58" fmla="*/ 46 w 113"/>
                <a:gd name="T59" fmla="*/ 111 h 111"/>
                <a:gd name="T60" fmla="*/ 67 w 113"/>
                <a:gd name="T61" fmla="*/ 111 h 111"/>
                <a:gd name="T62" fmla="*/ 75 w 113"/>
                <a:gd name="T63" fmla="*/ 109 h 111"/>
                <a:gd name="T64" fmla="*/ 79 w 113"/>
                <a:gd name="T65" fmla="*/ 107 h 111"/>
                <a:gd name="T66" fmla="*/ 84 w 113"/>
                <a:gd name="T67" fmla="*/ 105 h 111"/>
                <a:gd name="T68" fmla="*/ 86 w 113"/>
                <a:gd name="T69" fmla="*/ 103 h 111"/>
                <a:gd name="T70" fmla="*/ 90 w 113"/>
                <a:gd name="T71" fmla="*/ 101 h 111"/>
                <a:gd name="T72" fmla="*/ 92 w 113"/>
                <a:gd name="T73" fmla="*/ 99 h 111"/>
                <a:gd name="T74" fmla="*/ 98 w 113"/>
                <a:gd name="T75" fmla="*/ 96 h 111"/>
                <a:gd name="T76" fmla="*/ 102 w 113"/>
                <a:gd name="T77" fmla="*/ 90 h 111"/>
                <a:gd name="T78" fmla="*/ 103 w 113"/>
                <a:gd name="T79" fmla="*/ 88 h 111"/>
                <a:gd name="T80" fmla="*/ 105 w 113"/>
                <a:gd name="T81" fmla="*/ 84 h 111"/>
                <a:gd name="T82" fmla="*/ 107 w 113"/>
                <a:gd name="T83" fmla="*/ 83 h 111"/>
                <a:gd name="T84" fmla="*/ 109 w 113"/>
                <a:gd name="T85" fmla="*/ 77 h 111"/>
                <a:gd name="T86" fmla="*/ 111 w 113"/>
                <a:gd name="T87" fmla="*/ 73 h 111"/>
                <a:gd name="T88" fmla="*/ 113 w 113"/>
                <a:gd name="T89" fmla="*/ 66 h 111"/>
                <a:gd name="T90" fmla="*/ 113 w 113"/>
                <a:gd name="T91" fmla="*/ 45 h 111"/>
                <a:gd name="T92" fmla="*/ 111 w 113"/>
                <a:gd name="T93" fmla="*/ 37 h 111"/>
                <a:gd name="T94" fmla="*/ 109 w 113"/>
                <a:gd name="T95" fmla="*/ 34 h 111"/>
                <a:gd name="T96" fmla="*/ 107 w 113"/>
                <a:gd name="T97" fmla="*/ 28 h 111"/>
                <a:gd name="T98" fmla="*/ 105 w 113"/>
                <a:gd name="T99" fmla="*/ 26 h 111"/>
                <a:gd name="T100" fmla="*/ 103 w 113"/>
                <a:gd name="T101" fmla="*/ 22 h 111"/>
                <a:gd name="T102" fmla="*/ 102 w 113"/>
                <a:gd name="T103" fmla="*/ 20 h 111"/>
                <a:gd name="T104" fmla="*/ 98 w 113"/>
                <a:gd name="T105" fmla="*/ 15 h 111"/>
                <a:gd name="T106" fmla="*/ 92 w 113"/>
                <a:gd name="T107" fmla="*/ 11 h 111"/>
                <a:gd name="T108" fmla="*/ 90 w 113"/>
                <a:gd name="T109" fmla="*/ 9 h 111"/>
                <a:gd name="T110" fmla="*/ 86 w 113"/>
                <a:gd name="T111" fmla="*/ 7 h 111"/>
                <a:gd name="T112" fmla="*/ 84 w 113"/>
                <a:gd name="T113" fmla="*/ 5 h 111"/>
                <a:gd name="T114" fmla="*/ 79 w 113"/>
                <a:gd name="T115" fmla="*/ 3 h 111"/>
                <a:gd name="T116" fmla="*/ 75 w 113"/>
                <a:gd name="T117" fmla="*/ 2 h 111"/>
                <a:gd name="T118" fmla="*/ 67 w 113"/>
                <a:gd name="T1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1">
                  <a:moveTo>
                    <a:pt x="56" y="0"/>
                  </a:moveTo>
                  <a:lnTo>
                    <a:pt x="46" y="0"/>
                  </a:lnTo>
                  <a:lnTo>
                    <a:pt x="44" y="2"/>
                  </a:lnTo>
                  <a:lnTo>
                    <a:pt x="38" y="2"/>
                  </a:lnTo>
                  <a:lnTo>
                    <a:pt x="38" y="3"/>
                  </a:lnTo>
                  <a:lnTo>
                    <a:pt x="35" y="3"/>
                  </a:lnTo>
                  <a:lnTo>
                    <a:pt x="33" y="5"/>
                  </a:lnTo>
                  <a:lnTo>
                    <a:pt x="29" y="5"/>
                  </a:lnTo>
                  <a:lnTo>
                    <a:pt x="29" y="7"/>
                  </a:lnTo>
                  <a:lnTo>
                    <a:pt x="27" y="7"/>
                  </a:lnTo>
                  <a:lnTo>
                    <a:pt x="25" y="9"/>
                  </a:lnTo>
                  <a:lnTo>
                    <a:pt x="23" y="9"/>
                  </a:lnTo>
                  <a:lnTo>
                    <a:pt x="23" y="11"/>
                  </a:lnTo>
                  <a:lnTo>
                    <a:pt x="21" y="11"/>
                  </a:lnTo>
                  <a:lnTo>
                    <a:pt x="17" y="15"/>
                  </a:lnTo>
                  <a:lnTo>
                    <a:pt x="15" y="15"/>
                  </a:lnTo>
                  <a:lnTo>
                    <a:pt x="15" y="17"/>
                  </a:lnTo>
                  <a:lnTo>
                    <a:pt x="12" y="20"/>
                  </a:lnTo>
                  <a:lnTo>
                    <a:pt x="12" y="22"/>
                  </a:lnTo>
                  <a:lnTo>
                    <a:pt x="10" y="22"/>
                  </a:lnTo>
                  <a:lnTo>
                    <a:pt x="10" y="24"/>
                  </a:lnTo>
                  <a:lnTo>
                    <a:pt x="8" y="26"/>
                  </a:lnTo>
                  <a:lnTo>
                    <a:pt x="8" y="28"/>
                  </a:lnTo>
                  <a:lnTo>
                    <a:pt x="6" y="28"/>
                  </a:lnTo>
                  <a:lnTo>
                    <a:pt x="6" y="32"/>
                  </a:lnTo>
                  <a:lnTo>
                    <a:pt x="4" y="34"/>
                  </a:lnTo>
                  <a:lnTo>
                    <a:pt x="4" y="37"/>
                  </a:lnTo>
                  <a:lnTo>
                    <a:pt x="2" y="37"/>
                  </a:lnTo>
                  <a:lnTo>
                    <a:pt x="2" y="43"/>
                  </a:lnTo>
                  <a:lnTo>
                    <a:pt x="0" y="45"/>
                  </a:lnTo>
                  <a:lnTo>
                    <a:pt x="0" y="54"/>
                  </a:lnTo>
                  <a:lnTo>
                    <a:pt x="0" y="66"/>
                  </a:lnTo>
                  <a:lnTo>
                    <a:pt x="2" y="67"/>
                  </a:lnTo>
                  <a:lnTo>
                    <a:pt x="2" y="73"/>
                  </a:lnTo>
                  <a:lnTo>
                    <a:pt x="4" y="73"/>
                  </a:lnTo>
                  <a:lnTo>
                    <a:pt x="4" y="77"/>
                  </a:lnTo>
                  <a:lnTo>
                    <a:pt x="6" y="79"/>
                  </a:lnTo>
                  <a:lnTo>
                    <a:pt x="6" y="83"/>
                  </a:lnTo>
                  <a:lnTo>
                    <a:pt x="8" y="83"/>
                  </a:lnTo>
                  <a:lnTo>
                    <a:pt x="8" y="84"/>
                  </a:lnTo>
                  <a:lnTo>
                    <a:pt x="10" y="86"/>
                  </a:lnTo>
                  <a:lnTo>
                    <a:pt x="10" y="88"/>
                  </a:lnTo>
                  <a:lnTo>
                    <a:pt x="12" y="88"/>
                  </a:lnTo>
                  <a:lnTo>
                    <a:pt x="12" y="90"/>
                  </a:lnTo>
                  <a:lnTo>
                    <a:pt x="15" y="94"/>
                  </a:lnTo>
                  <a:lnTo>
                    <a:pt x="15" y="96"/>
                  </a:lnTo>
                  <a:lnTo>
                    <a:pt x="17" y="96"/>
                  </a:lnTo>
                  <a:lnTo>
                    <a:pt x="21" y="99"/>
                  </a:lnTo>
                  <a:lnTo>
                    <a:pt x="23" y="99"/>
                  </a:lnTo>
                  <a:lnTo>
                    <a:pt x="23" y="101"/>
                  </a:lnTo>
                  <a:lnTo>
                    <a:pt x="25" y="101"/>
                  </a:lnTo>
                  <a:lnTo>
                    <a:pt x="27" y="103"/>
                  </a:lnTo>
                  <a:lnTo>
                    <a:pt x="29" y="103"/>
                  </a:lnTo>
                  <a:lnTo>
                    <a:pt x="29" y="105"/>
                  </a:lnTo>
                  <a:lnTo>
                    <a:pt x="33" y="105"/>
                  </a:lnTo>
                  <a:lnTo>
                    <a:pt x="35" y="107"/>
                  </a:lnTo>
                  <a:lnTo>
                    <a:pt x="38" y="107"/>
                  </a:lnTo>
                  <a:lnTo>
                    <a:pt x="38" y="109"/>
                  </a:lnTo>
                  <a:lnTo>
                    <a:pt x="44" y="109"/>
                  </a:lnTo>
                  <a:lnTo>
                    <a:pt x="46" y="111"/>
                  </a:lnTo>
                  <a:lnTo>
                    <a:pt x="56" y="111"/>
                  </a:lnTo>
                  <a:lnTo>
                    <a:pt x="67" y="111"/>
                  </a:lnTo>
                  <a:lnTo>
                    <a:pt x="69" y="109"/>
                  </a:lnTo>
                  <a:lnTo>
                    <a:pt x="75" y="109"/>
                  </a:lnTo>
                  <a:lnTo>
                    <a:pt x="75" y="107"/>
                  </a:lnTo>
                  <a:lnTo>
                    <a:pt x="79" y="107"/>
                  </a:lnTo>
                  <a:lnTo>
                    <a:pt x="80" y="105"/>
                  </a:lnTo>
                  <a:lnTo>
                    <a:pt x="84" y="105"/>
                  </a:lnTo>
                  <a:lnTo>
                    <a:pt x="84" y="103"/>
                  </a:lnTo>
                  <a:lnTo>
                    <a:pt x="86" y="103"/>
                  </a:lnTo>
                  <a:lnTo>
                    <a:pt x="88" y="101"/>
                  </a:lnTo>
                  <a:lnTo>
                    <a:pt x="90" y="101"/>
                  </a:lnTo>
                  <a:lnTo>
                    <a:pt x="90" y="99"/>
                  </a:lnTo>
                  <a:lnTo>
                    <a:pt x="92" y="99"/>
                  </a:lnTo>
                  <a:lnTo>
                    <a:pt x="96" y="96"/>
                  </a:lnTo>
                  <a:lnTo>
                    <a:pt x="98" y="96"/>
                  </a:lnTo>
                  <a:lnTo>
                    <a:pt x="98" y="94"/>
                  </a:lnTo>
                  <a:lnTo>
                    <a:pt x="102" y="90"/>
                  </a:lnTo>
                  <a:lnTo>
                    <a:pt x="102" y="88"/>
                  </a:lnTo>
                  <a:lnTo>
                    <a:pt x="103" y="88"/>
                  </a:lnTo>
                  <a:lnTo>
                    <a:pt x="103" y="86"/>
                  </a:lnTo>
                  <a:lnTo>
                    <a:pt x="105" y="84"/>
                  </a:lnTo>
                  <a:lnTo>
                    <a:pt x="105" y="83"/>
                  </a:lnTo>
                  <a:lnTo>
                    <a:pt x="107" y="83"/>
                  </a:lnTo>
                  <a:lnTo>
                    <a:pt x="107" y="79"/>
                  </a:lnTo>
                  <a:lnTo>
                    <a:pt x="109" y="77"/>
                  </a:lnTo>
                  <a:lnTo>
                    <a:pt x="109" y="73"/>
                  </a:lnTo>
                  <a:lnTo>
                    <a:pt x="111" y="73"/>
                  </a:lnTo>
                  <a:lnTo>
                    <a:pt x="111" y="67"/>
                  </a:lnTo>
                  <a:lnTo>
                    <a:pt x="113" y="66"/>
                  </a:lnTo>
                  <a:lnTo>
                    <a:pt x="113" y="56"/>
                  </a:lnTo>
                  <a:lnTo>
                    <a:pt x="113" y="45"/>
                  </a:lnTo>
                  <a:lnTo>
                    <a:pt x="111" y="43"/>
                  </a:lnTo>
                  <a:lnTo>
                    <a:pt x="111" y="37"/>
                  </a:lnTo>
                  <a:lnTo>
                    <a:pt x="109" y="37"/>
                  </a:lnTo>
                  <a:lnTo>
                    <a:pt x="109" y="34"/>
                  </a:lnTo>
                  <a:lnTo>
                    <a:pt x="107" y="32"/>
                  </a:lnTo>
                  <a:lnTo>
                    <a:pt x="107" y="28"/>
                  </a:lnTo>
                  <a:lnTo>
                    <a:pt x="105" y="28"/>
                  </a:lnTo>
                  <a:lnTo>
                    <a:pt x="105" y="26"/>
                  </a:lnTo>
                  <a:lnTo>
                    <a:pt x="103" y="24"/>
                  </a:lnTo>
                  <a:lnTo>
                    <a:pt x="103" y="22"/>
                  </a:lnTo>
                  <a:lnTo>
                    <a:pt x="102" y="22"/>
                  </a:lnTo>
                  <a:lnTo>
                    <a:pt x="102" y="20"/>
                  </a:lnTo>
                  <a:lnTo>
                    <a:pt x="98" y="17"/>
                  </a:lnTo>
                  <a:lnTo>
                    <a:pt x="98" y="15"/>
                  </a:lnTo>
                  <a:lnTo>
                    <a:pt x="96" y="15"/>
                  </a:lnTo>
                  <a:lnTo>
                    <a:pt x="92" y="11"/>
                  </a:lnTo>
                  <a:lnTo>
                    <a:pt x="90" y="11"/>
                  </a:lnTo>
                  <a:lnTo>
                    <a:pt x="90" y="9"/>
                  </a:lnTo>
                  <a:lnTo>
                    <a:pt x="88" y="9"/>
                  </a:lnTo>
                  <a:lnTo>
                    <a:pt x="86" y="7"/>
                  </a:lnTo>
                  <a:lnTo>
                    <a:pt x="84" y="7"/>
                  </a:lnTo>
                  <a:lnTo>
                    <a:pt x="84" y="5"/>
                  </a:lnTo>
                  <a:lnTo>
                    <a:pt x="80" y="5"/>
                  </a:lnTo>
                  <a:lnTo>
                    <a:pt x="79" y="3"/>
                  </a:lnTo>
                  <a:lnTo>
                    <a:pt x="75" y="3"/>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571" name="Freeform 11">
              <a:extLst>
                <a:ext uri="{FF2B5EF4-FFF2-40B4-BE49-F238E27FC236}">
                  <a16:creationId xmlns:a16="http://schemas.microsoft.com/office/drawing/2014/main" id="{9D12317D-4F5A-48ED-8992-5DB2B09A1AE1}"/>
                </a:ext>
              </a:extLst>
            </p:cNvPr>
            <p:cNvSpPr>
              <a:spLocks/>
            </p:cNvSpPr>
            <p:nvPr/>
          </p:nvSpPr>
          <p:spPr bwMode="auto">
            <a:xfrm>
              <a:off x="762000" y="3025775"/>
              <a:ext cx="179388" cy="176213"/>
            </a:xfrm>
            <a:custGeom>
              <a:avLst/>
              <a:gdLst>
                <a:gd name="T0" fmla="*/ 46 w 113"/>
                <a:gd name="T1" fmla="*/ 0 h 111"/>
                <a:gd name="T2" fmla="*/ 38 w 113"/>
                <a:gd name="T3" fmla="*/ 2 h 111"/>
                <a:gd name="T4" fmla="*/ 34 w 113"/>
                <a:gd name="T5" fmla="*/ 3 h 111"/>
                <a:gd name="T6" fmla="*/ 29 w 113"/>
                <a:gd name="T7" fmla="*/ 5 h 111"/>
                <a:gd name="T8" fmla="*/ 27 w 113"/>
                <a:gd name="T9" fmla="*/ 7 h 111"/>
                <a:gd name="T10" fmla="*/ 23 w 113"/>
                <a:gd name="T11" fmla="*/ 9 h 111"/>
                <a:gd name="T12" fmla="*/ 21 w 113"/>
                <a:gd name="T13" fmla="*/ 11 h 111"/>
                <a:gd name="T14" fmla="*/ 15 w 113"/>
                <a:gd name="T15" fmla="*/ 15 h 111"/>
                <a:gd name="T16" fmla="*/ 11 w 113"/>
                <a:gd name="T17" fmla="*/ 20 h 111"/>
                <a:gd name="T18" fmla="*/ 9 w 113"/>
                <a:gd name="T19" fmla="*/ 22 h 111"/>
                <a:gd name="T20" fmla="*/ 8 w 113"/>
                <a:gd name="T21" fmla="*/ 26 h 111"/>
                <a:gd name="T22" fmla="*/ 6 w 113"/>
                <a:gd name="T23" fmla="*/ 28 h 111"/>
                <a:gd name="T24" fmla="*/ 4 w 113"/>
                <a:gd name="T25" fmla="*/ 34 h 111"/>
                <a:gd name="T26" fmla="*/ 2 w 113"/>
                <a:gd name="T27" fmla="*/ 37 h 111"/>
                <a:gd name="T28" fmla="*/ 0 w 113"/>
                <a:gd name="T29" fmla="*/ 45 h 111"/>
                <a:gd name="T30" fmla="*/ 0 w 113"/>
                <a:gd name="T31" fmla="*/ 66 h 111"/>
                <a:gd name="T32" fmla="*/ 2 w 113"/>
                <a:gd name="T33" fmla="*/ 73 h 111"/>
                <a:gd name="T34" fmla="*/ 4 w 113"/>
                <a:gd name="T35" fmla="*/ 77 h 111"/>
                <a:gd name="T36" fmla="*/ 6 w 113"/>
                <a:gd name="T37" fmla="*/ 83 h 111"/>
                <a:gd name="T38" fmla="*/ 8 w 113"/>
                <a:gd name="T39" fmla="*/ 84 h 111"/>
                <a:gd name="T40" fmla="*/ 9 w 113"/>
                <a:gd name="T41" fmla="*/ 88 h 111"/>
                <a:gd name="T42" fmla="*/ 11 w 113"/>
                <a:gd name="T43" fmla="*/ 90 h 111"/>
                <a:gd name="T44" fmla="*/ 15 w 113"/>
                <a:gd name="T45" fmla="*/ 96 h 111"/>
                <a:gd name="T46" fmla="*/ 21 w 113"/>
                <a:gd name="T47" fmla="*/ 99 h 111"/>
                <a:gd name="T48" fmla="*/ 23 w 113"/>
                <a:gd name="T49" fmla="*/ 101 h 111"/>
                <a:gd name="T50" fmla="*/ 27 w 113"/>
                <a:gd name="T51" fmla="*/ 103 h 111"/>
                <a:gd name="T52" fmla="*/ 29 w 113"/>
                <a:gd name="T53" fmla="*/ 105 h 111"/>
                <a:gd name="T54" fmla="*/ 34 w 113"/>
                <a:gd name="T55" fmla="*/ 107 h 111"/>
                <a:gd name="T56" fmla="*/ 38 w 113"/>
                <a:gd name="T57" fmla="*/ 109 h 111"/>
                <a:gd name="T58" fmla="*/ 46 w 113"/>
                <a:gd name="T59" fmla="*/ 111 h 111"/>
                <a:gd name="T60" fmla="*/ 67 w 113"/>
                <a:gd name="T61" fmla="*/ 111 h 111"/>
                <a:gd name="T62" fmla="*/ 75 w 113"/>
                <a:gd name="T63" fmla="*/ 109 h 111"/>
                <a:gd name="T64" fmla="*/ 78 w 113"/>
                <a:gd name="T65" fmla="*/ 107 h 111"/>
                <a:gd name="T66" fmla="*/ 84 w 113"/>
                <a:gd name="T67" fmla="*/ 105 h 111"/>
                <a:gd name="T68" fmla="*/ 86 w 113"/>
                <a:gd name="T69" fmla="*/ 103 h 111"/>
                <a:gd name="T70" fmla="*/ 90 w 113"/>
                <a:gd name="T71" fmla="*/ 101 h 111"/>
                <a:gd name="T72" fmla="*/ 92 w 113"/>
                <a:gd name="T73" fmla="*/ 99 h 111"/>
                <a:gd name="T74" fmla="*/ 98 w 113"/>
                <a:gd name="T75" fmla="*/ 96 h 111"/>
                <a:gd name="T76" fmla="*/ 101 w 113"/>
                <a:gd name="T77" fmla="*/ 90 h 111"/>
                <a:gd name="T78" fmla="*/ 103 w 113"/>
                <a:gd name="T79" fmla="*/ 88 h 111"/>
                <a:gd name="T80" fmla="*/ 105 w 113"/>
                <a:gd name="T81" fmla="*/ 84 h 111"/>
                <a:gd name="T82" fmla="*/ 107 w 113"/>
                <a:gd name="T83" fmla="*/ 83 h 111"/>
                <a:gd name="T84" fmla="*/ 109 w 113"/>
                <a:gd name="T85" fmla="*/ 77 h 111"/>
                <a:gd name="T86" fmla="*/ 111 w 113"/>
                <a:gd name="T87" fmla="*/ 73 h 111"/>
                <a:gd name="T88" fmla="*/ 113 w 113"/>
                <a:gd name="T89" fmla="*/ 66 h 111"/>
                <a:gd name="T90" fmla="*/ 113 w 113"/>
                <a:gd name="T91" fmla="*/ 45 h 111"/>
                <a:gd name="T92" fmla="*/ 111 w 113"/>
                <a:gd name="T93" fmla="*/ 37 h 111"/>
                <a:gd name="T94" fmla="*/ 109 w 113"/>
                <a:gd name="T95" fmla="*/ 34 h 111"/>
                <a:gd name="T96" fmla="*/ 107 w 113"/>
                <a:gd name="T97" fmla="*/ 28 h 111"/>
                <a:gd name="T98" fmla="*/ 105 w 113"/>
                <a:gd name="T99" fmla="*/ 26 h 111"/>
                <a:gd name="T100" fmla="*/ 103 w 113"/>
                <a:gd name="T101" fmla="*/ 22 h 111"/>
                <a:gd name="T102" fmla="*/ 101 w 113"/>
                <a:gd name="T103" fmla="*/ 20 h 111"/>
                <a:gd name="T104" fmla="*/ 98 w 113"/>
                <a:gd name="T105" fmla="*/ 15 h 111"/>
                <a:gd name="T106" fmla="*/ 92 w 113"/>
                <a:gd name="T107" fmla="*/ 11 h 111"/>
                <a:gd name="T108" fmla="*/ 90 w 113"/>
                <a:gd name="T109" fmla="*/ 9 h 111"/>
                <a:gd name="T110" fmla="*/ 86 w 113"/>
                <a:gd name="T111" fmla="*/ 7 h 111"/>
                <a:gd name="T112" fmla="*/ 84 w 113"/>
                <a:gd name="T113" fmla="*/ 5 h 111"/>
                <a:gd name="T114" fmla="*/ 78 w 113"/>
                <a:gd name="T115" fmla="*/ 3 h 111"/>
                <a:gd name="T116" fmla="*/ 75 w 113"/>
                <a:gd name="T117" fmla="*/ 2 h 111"/>
                <a:gd name="T118" fmla="*/ 67 w 113"/>
                <a:gd name="T1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1">
                  <a:moveTo>
                    <a:pt x="55" y="0"/>
                  </a:moveTo>
                  <a:lnTo>
                    <a:pt x="46" y="0"/>
                  </a:lnTo>
                  <a:lnTo>
                    <a:pt x="44" y="2"/>
                  </a:lnTo>
                  <a:lnTo>
                    <a:pt x="38" y="2"/>
                  </a:lnTo>
                  <a:lnTo>
                    <a:pt x="38" y="3"/>
                  </a:lnTo>
                  <a:lnTo>
                    <a:pt x="34" y="3"/>
                  </a:lnTo>
                  <a:lnTo>
                    <a:pt x="32" y="5"/>
                  </a:lnTo>
                  <a:lnTo>
                    <a:pt x="29" y="5"/>
                  </a:lnTo>
                  <a:lnTo>
                    <a:pt x="29" y="7"/>
                  </a:lnTo>
                  <a:lnTo>
                    <a:pt x="27" y="7"/>
                  </a:lnTo>
                  <a:lnTo>
                    <a:pt x="25" y="9"/>
                  </a:lnTo>
                  <a:lnTo>
                    <a:pt x="23" y="9"/>
                  </a:lnTo>
                  <a:lnTo>
                    <a:pt x="23" y="11"/>
                  </a:lnTo>
                  <a:lnTo>
                    <a:pt x="21" y="11"/>
                  </a:lnTo>
                  <a:lnTo>
                    <a:pt x="17" y="15"/>
                  </a:lnTo>
                  <a:lnTo>
                    <a:pt x="15" y="15"/>
                  </a:lnTo>
                  <a:lnTo>
                    <a:pt x="15" y="17"/>
                  </a:lnTo>
                  <a:lnTo>
                    <a:pt x="11" y="20"/>
                  </a:lnTo>
                  <a:lnTo>
                    <a:pt x="11" y="22"/>
                  </a:lnTo>
                  <a:lnTo>
                    <a:pt x="9" y="22"/>
                  </a:lnTo>
                  <a:lnTo>
                    <a:pt x="9" y="24"/>
                  </a:lnTo>
                  <a:lnTo>
                    <a:pt x="8" y="26"/>
                  </a:lnTo>
                  <a:lnTo>
                    <a:pt x="8" y="28"/>
                  </a:lnTo>
                  <a:lnTo>
                    <a:pt x="6" y="28"/>
                  </a:lnTo>
                  <a:lnTo>
                    <a:pt x="6" y="32"/>
                  </a:lnTo>
                  <a:lnTo>
                    <a:pt x="4" y="34"/>
                  </a:lnTo>
                  <a:lnTo>
                    <a:pt x="4" y="37"/>
                  </a:lnTo>
                  <a:lnTo>
                    <a:pt x="2" y="37"/>
                  </a:lnTo>
                  <a:lnTo>
                    <a:pt x="2" y="43"/>
                  </a:lnTo>
                  <a:lnTo>
                    <a:pt x="0" y="45"/>
                  </a:lnTo>
                  <a:lnTo>
                    <a:pt x="0" y="54"/>
                  </a:lnTo>
                  <a:lnTo>
                    <a:pt x="0" y="66"/>
                  </a:lnTo>
                  <a:lnTo>
                    <a:pt x="2" y="67"/>
                  </a:lnTo>
                  <a:lnTo>
                    <a:pt x="2" y="73"/>
                  </a:lnTo>
                  <a:lnTo>
                    <a:pt x="4" y="73"/>
                  </a:lnTo>
                  <a:lnTo>
                    <a:pt x="4" y="77"/>
                  </a:lnTo>
                  <a:lnTo>
                    <a:pt x="6" y="79"/>
                  </a:lnTo>
                  <a:lnTo>
                    <a:pt x="6" y="83"/>
                  </a:lnTo>
                  <a:lnTo>
                    <a:pt x="8" y="83"/>
                  </a:lnTo>
                  <a:lnTo>
                    <a:pt x="8" y="84"/>
                  </a:lnTo>
                  <a:lnTo>
                    <a:pt x="9" y="86"/>
                  </a:lnTo>
                  <a:lnTo>
                    <a:pt x="9" y="88"/>
                  </a:lnTo>
                  <a:lnTo>
                    <a:pt x="11" y="88"/>
                  </a:lnTo>
                  <a:lnTo>
                    <a:pt x="11" y="90"/>
                  </a:lnTo>
                  <a:lnTo>
                    <a:pt x="15" y="94"/>
                  </a:lnTo>
                  <a:lnTo>
                    <a:pt x="15" y="96"/>
                  </a:lnTo>
                  <a:lnTo>
                    <a:pt x="17" y="96"/>
                  </a:lnTo>
                  <a:lnTo>
                    <a:pt x="21" y="99"/>
                  </a:lnTo>
                  <a:lnTo>
                    <a:pt x="23" y="99"/>
                  </a:lnTo>
                  <a:lnTo>
                    <a:pt x="23" y="101"/>
                  </a:lnTo>
                  <a:lnTo>
                    <a:pt x="25" y="101"/>
                  </a:lnTo>
                  <a:lnTo>
                    <a:pt x="27" y="103"/>
                  </a:lnTo>
                  <a:lnTo>
                    <a:pt x="29" y="103"/>
                  </a:lnTo>
                  <a:lnTo>
                    <a:pt x="29" y="105"/>
                  </a:lnTo>
                  <a:lnTo>
                    <a:pt x="32" y="105"/>
                  </a:lnTo>
                  <a:lnTo>
                    <a:pt x="34" y="107"/>
                  </a:lnTo>
                  <a:lnTo>
                    <a:pt x="38" y="107"/>
                  </a:lnTo>
                  <a:lnTo>
                    <a:pt x="38" y="109"/>
                  </a:lnTo>
                  <a:lnTo>
                    <a:pt x="44" y="109"/>
                  </a:lnTo>
                  <a:lnTo>
                    <a:pt x="46" y="111"/>
                  </a:lnTo>
                  <a:lnTo>
                    <a:pt x="55" y="111"/>
                  </a:lnTo>
                  <a:lnTo>
                    <a:pt x="67" y="111"/>
                  </a:lnTo>
                  <a:lnTo>
                    <a:pt x="69" y="109"/>
                  </a:lnTo>
                  <a:lnTo>
                    <a:pt x="75" y="109"/>
                  </a:lnTo>
                  <a:lnTo>
                    <a:pt x="75" y="107"/>
                  </a:lnTo>
                  <a:lnTo>
                    <a:pt x="78" y="107"/>
                  </a:lnTo>
                  <a:lnTo>
                    <a:pt x="80" y="105"/>
                  </a:lnTo>
                  <a:lnTo>
                    <a:pt x="84" y="105"/>
                  </a:lnTo>
                  <a:lnTo>
                    <a:pt x="84" y="103"/>
                  </a:lnTo>
                  <a:lnTo>
                    <a:pt x="86" y="103"/>
                  </a:lnTo>
                  <a:lnTo>
                    <a:pt x="88" y="101"/>
                  </a:lnTo>
                  <a:lnTo>
                    <a:pt x="90" y="101"/>
                  </a:lnTo>
                  <a:lnTo>
                    <a:pt x="90" y="99"/>
                  </a:lnTo>
                  <a:lnTo>
                    <a:pt x="92" y="99"/>
                  </a:lnTo>
                  <a:lnTo>
                    <a:pt x="96" y="96"/>
                  </a:lnTo>
                  <a:lnTo>
                    <a:pt x="98" y="96"/>
                  </a:lnTo>
                  <a:lnTo>
                    <a:pt x="98" y="94"/>
                  </a:lnTo>
                  <a:lnTo>
                    <a:pt x="101" y="90"/>
                  </a:lnTo>
                  <a:lnTo>
                    <a:pt x="101" y="88"/>
                  </a:lnTo>
                  <a:lnTo>
                    <a:pt x="103" y="88"/>
                  </a:lnTo>
                  <a:lnTo>
                    <a:pt x="103" y="86"/>
                  </a:lnTo>
                  <a:lnTo>
                    <a:pt x="105" y="84"/>
                  </a:lnTo>
                  <a:lnTo>
                    <a:pt x="105" y="83"/>
                  </a:lnTo>
                  <a:lnTo>
                    <a:pt x="107" y="83"/>
                  </a:lnTo>
                  <a:lnTo>
                    <a:pt x="107" y="79"/>
                  </a:lnTo>
                  <a:lnTo>
                    <a:pt x="109" y="77"/>
                  </a:lnTo>
                  <a:lnTo>
                    <a:pt x="109" y="73"/>
                  </a:lnTo>
                  <a:lnTo>
                    <a:pt x="111" y="73"/>
                  </a:lnTo>
                  <a:lnTo>
                    <a:pt x="111" y="67"/>
                  </a:lnTo>
                  <a:lnTo>
                    <a:pt x="113" y="66"/>
                  </a:lnTo>
                  <a:lnTo>
                    <a:pt x="113" y="56"/>
                  </a:lnTo>
                  <a:lnTo>
                    <a:pt x="113" y="45"/>
                  </a:lnTo>
                  <a:lnTo>
                    <a:pt x="111" y="43"/>
                  </a:lnTo>
                  <a:lnTo>
                    <a:pt x="111" y="37"/>
                  </a:lnTo>
                  <a:lnTo>
                    <a:pt x="109" y="37"/>
                  </a:lnTo>
                  <a:lnTo>
                    <a:pt x="109" y="34"/>
                  </a:lnTo>
                  <a:lnTo>
                    <a:pt x="107" y="32"/>
                  </a:lnTo>
                  <a:lnTo>
                    <a:pt x="107" y="28"/>
                  </a:lnTo>
                  <a:lnTo>
                    <a:pt x="105" y="28"/>
                  </a:lnTo>
                  <a:lnTo>
                    <a:pt x="105" y="26"/>
                  </a:lnTo>
                  <a:lnTo>
                    <a:pt x="103" y="24"/>
                  </a:lnTo>
                  <a:lnTo>
                    <a:pt x="103" y="22"/>
                  </a:lnTo>
                  <a:lnTo>
                    <a:pt x="101" y="22"/>
                  </a:lnTo>
                  <a:lnTo>
                    <a:pt x="101" y="20"/>
                  </a:lnTo>
                  <a:lnTo>
                    <a:pt x="98" y="17"/>
                  </a:lnTo>
                  <a:lnTo>
                    <a:pt x="98" y="15"/>
                  </a:lnTo>
                  <a:lnTo>
                    <a:pt x="96" y="15"/>
                  </a:lnTo>
                  <a:lnTo>
                    <a:pt x="92" y="11"/>
                  </a:lnTo>
                  <a:lnTo>
                    <a:pt x="90" y="11"/>
                  </a:lnTo>
                  <a:lnTo>
                    <a:pt x="90" y="9"/>
                  </a:lnTo>
                  <a:lnTo>
                    <a:pt x="88" y="9"/>
                  </a:lnTo>
                  <a:lnTo>
                    <a:pt x="86" y="7"/>
                  </a:lnTo>
                  <a:lnTo>
                    <a:pt x="84" y="7"/>
                  </a:lnTo>
                  <a:lnTo>
                    <a:pt x="84" y="5"/>
                  </a:lnTo>
                  <a:lnTo>
                    <a:pt x="80" y="5"/>
                  </a:lnTo>
                  <a:lnTo>
                    <a:pt x="78" y="3"/>
                  </a:lnTo>
                  <a:lnTo>
                    <a:pt x="75" y="3"/>
                  </a:lnTo>
                  <a:lnTo>
                    <a:pt x="75"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66572" name="Rectangle 12">
              <a:extLst>
                <a:ext uri="{FF2B5EF4-FFF2-40B4-BE49-F238E27FC236}">
                  <a16:creationId xmlns:a16="http://schemas.microsoft.com/office/drawing/2014/main" id="{B2CA1C03-DCA7-4D38-ACDE-CDD0A35904C2}"/>
                </a:ext>
              </a:extLst>
            </p:cNvPr>
            <p:cNvSpPr>
              <a:spLocks noChangeArrowheads="1"/>
            </p:cNvSpPr>
            <p:nvPr/>
          </p:nvSpPr>
          <p:spPr bwMode="auto">
            <a:xfrm>
              <a:off x="904875" y="2768600"/>
              <a:ext cx="11557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600" b="0" dirty="0">
                  <a:solidFill>
                    <a:srgbClr val="000000"/>
                  </a:solidFill>
                </a:rPr>
                <a:t>File d'attente</a:t>
              </a:r>
              <a:endParaRPr lang="fr-FR" altLang="fr-FR" sz="1600" dirty="0">
                <a:solidFill>
                  <a:srgbClr val="000000"/>
                </a:solidFill>
              </a:endParaRPr>
            </a:p>
          </p:txBody>
        </p:sp>
        <p:sp>
          <p:nvSpPr>
            <p:cNvPr id="66596" name="Line 36">
              <a:extLst>
                <a:ext uri="{FF2B5EF4-FFF2-40B4-BE49-F238E27FC236}">
                  <a16:creationId xmlns:a16="http://schemas.microsoft.com/office/drawing/2014/main" id="{35F05C61-F7A8-45AF-B295-446FBE01E97C}"/>
                </a:ext>
              </a:extLst>
            </p:cNvPr>
            <p:cNvSpPr>
              <a:spLocks noChangeShapeType="1"/>
            </p:cNvSpPr>
            <p:nvPr/>
          </p:nvSpPr>
          <p:spPr bwMode="auto">
            <a:xfrm>
              <a:off x="2070100" y="3124200"/>
              <a:ext cx="5334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597" name="Rectangle 37">
              <a:extLst>
                <a:ext uri="{FF2B5EF4-FFF2-40B4-BE49-F238E27FC236}">
                  <a16:creationId xmlns:a16="http://schemas.microsoft.com/office/drawing/2014/main" id="{2542580C-9449-4447-8860-CCBB4A593E9B}"/>
                </a:ext>
              </a:extLst>
            </p:cNvPr>
            <p:cNvSpPr>
              <a:spLocks noChangeArrowheads="1"/>
            </p:cNvSpPr>
            <p:nvPr/>
          </p:nvSpPr>
          <p:spPr bwMode="auto">
            <a:xfrm>
              <a:off x="2603500" y="28956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66598" name="Line 38">
              <a:extLst>
                <a:ext uri="{FF2B5EF4-FFF2-40B4-BE49-F238E27FC236}">
                  <a16:creationId xmlns:a16="http://schemas.microsoft.com/office/drawing/2014/main" id="{E476321B-A879-4B29-A671-13778B67DA88}"/>
                </a:ext>
              </a:extLst>
            </p:cNvPr>
            <p:cNvSpPr>
              <a:spLocks noChangeShapeType="1"/>
            </p:cNvSpPr>
            <p:nvPr/>
          </p:nvSpPr>
          <p:spPr bwMode="auto">
            <a:xfrm>
              <a:off x="3517900" y="3124200"/>
              <a:ext cx="5334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599" name="Rectangle 39">
              <a:extLst>
                <a:ext uri="{FF2B5EF4-FFF2-40B4-BE49-F238E27FC236}">
                  <a16:creationId xmlns:a16="http://schemas.microsoft.com/office/drawing/2014/main" id="{EC3FC8D9-8D2B-4E3E-A9E6-ED7FDBA9ED2A}"/>
                </a:ext>
              </a:extLst>
            </p:cNvPr>
            <p:cNvSpPr>
              <a:spLocks noChangeArrowheads="1"/>
            </p:cNvSpPr>
            <p:nvPr/>
          </p:nvSpPr>
          <p:spPr bwMode="auto">
            <a:xfrm>
              <a:off x="6324600" y="28956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66600" name="Line 40">
              <a:extLst>
                <a:ext uri="{FF2B5EF4-FFF2-40B4-BE49-F238E27FC236}">
                  <a16:creationId xmlns:a16="http://schemas.microsoft.com/office/drawing/2014/main" id="{BEB1A406-9AD0-4943-8AD4-C6D11900428D}"/>
                </a:ext>
              </a:extLst>
            </p:cNvPr>
            <p:cNvSpPr>
              <a:spLocks noChangeShapeType="1"/>
            </p:cNvSpPr>
            <p:nvPr/>
          </p:nvSpPr>
          <p:spPr bwMode="auto">
            <a:xfrm>
              <a:off x="7239000" y="3124200"/>
              <a:ext cx="5334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601" name="Rectangle 41">
              <a:extLst>
                <a:ext uri="{FF2B5EF4-FFF2-40B4-BE49-F238E27FC236}">
                  <a16:creationId xmlns:a16="http://schemas.microsoft.com/office/drawing/2014/main" id="{593B1A6A-F3BD-4ED4-94A5-3F1CF2FE4D88}"/>
                </a:ext>
              </a:extLst>
            </p:cNvPr>
            <p:cNvSpPr>
              <a:spLocks noChangeArrowheads="1"/>
            </p:cNvSpPr>
            <p:nvPr/>
          </p:nvSpPr>
          <p:spPr bwMode="auto">
            <a:xfrm>
              <a:off x="7772400" y="28956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66620" name="Freeform 60">
              <a:extLst>
                <a:ext uri="{FF2B5EF4-FFF2-40B4-BE49-F238E27FC236}">
                  <a16:creationId xmlns:a16="http://schemas.microsoft.com/office/drawing/2014/main" id="{294D1BBA-7269-4D04-BAC5-58A970E18565}"/>
                </a:ext>
              </a:extLst>
            </p:cNvPr>
            <p:cNvSpPr>
              <a:spLocks/>
            </p:cNvSpPr>
            <p:nvPr/>
          </p:nvSpPr>
          <p:spPr bwMode="auto">
            <a:xfrm>
              <a:off x="5270500" y="3000375"/>
              <a:ext cx="179388" cy="176213"/>
            </a:xfrm>
            <a:custGeom>
              <a:avLst/>
              <a:gdLst>
                <a:gd name="T0" fmla="*/ 46 w 113"/>
                <a:gd name="T1" fmla="*/ 0 h 111"/>
                <a:gd name="T2" fmla="*/ 38 w 113"/>
                <a:gd name="T3" fmla="*/ 2 h 111"/>
                <a:gd name="T4" fmla="*/ 35 w 113"/>
                <a:gd name="T5" fmla="*/ 3 h 111"/>
                <a:gd name="T6" fmla="*/ 29 w 113"/>
                <a:gd name="T7" fmla="*/ 5 h 111"/>
                <a:gd name="T8" fmla="*/ 27 w 113"/>
                <a:gd name="T9" fmla="*/ 7 h 111"/>
                <a:gd name="T10" fmla="*/ 23 w 113"/>
                <a:gd name="T11" fmla="*/ 9 h 111"/>
                <a:gd name="T12" fmla="*/ 21 w 113"/>
                <a:gd name="T13" fmla="*/ 11 h 111"/>
                <a:gd name="T14" fmla="*/ 15 w 113"/>
                <a:gd name="T15" fmla="*/ 15 h 111"/>
                <a:gd name="T16" fmla="*/ 12 w 113"/>
                <a:gd name="T17" fmla="*/ 20 h 111"/>
                <a:gd name="T18" fmla="*/ 10 w 113"/>
                <a:gd name="T19" fmla="*/ 22 h 111"/>
                <a:gd name="T20" fmla="*/ 8 w 113"/>
                <a:gd name="T21" fmla="*/ 26 h 111"/>
                <a:gd name="T22" fmla="*/ 6 w 113"/>
                <a:gd name="T23" fmla="*/ 28 h 111"/>
                <a:gd name="T24" fmla="*/ 4 w 113"/>
                <a:gd name="T25" fmla="*/ 34 h 111"/>
                <a:gd name="T26" fmla="*/ 2 w 113"/>
                <a:gd name="T27" fmla="*/ 37 h 111"/>
                <a:gd name="T28" fmla="*/ 0 w 113"/>
                <a:gd name="T29" fmla="*/ 45 h 111"/>
                <a:gd name="T30" fmla="*/ 0 w 113"/>
                <a:gd name="T31" fmla="*/ 66 h 111"/>
                <a:gd name="T32" fmla="*/ 2 w 113"/>
                <a:gd name="T33" fmla="*/ 73 h 111"/>
                <a:gd name="T34" fmla="*/ 4 w 113"/>
                <a:gd name="T35" fmla="*/ 77 h 111"/>
                <a:gd name="T36" fmla="*/ 6 w 113"/>
                <a:gd name="T37" fmla="*/ 83 h 111"/>
                <a:gd name="T38" fmla="*/ 8 w 113"/>
                <a:gd name="T39" fmla="*/ 84 h 111"/>
                <a:gd name="T40" fmla="*/ 10 w 113"/>
                <a:gd name="T41" fmla="*/ 88 h 111"/>
                <a:gd name="T42" fmla="*/ 12 w 113"/>
                <a:gd name="T43" fmla="*/ 90 h 111"/>
                <a:gd name="T44" fmla="*/ 15 w 113"/>
                <a:gd name="T45" fmla="*/ 96 h 111"/>
                <a:gd name="T46" fmla="*/ 21 w 113"/>
                <a:gd name="T47" fmla="*/ 99 h 111"/>
                <a:gd name="T48" fmla="*/ 23 w 113"/>
                <a:gd name="T49" fmla="*/ 101 h 111"/>
                <a:gd name="T50" fmla="*/ 27 w 113"/>
                <a:gd name="T51" fmla="*/ 103 h 111"/>
                <a:gd name="T52" fmla="*/ 29 w 113"/>
                <a:gd name="T53" fmla="*/ 105 h 111"/>
                <a:gd name="T54" fmla="*/ 35 w 113"/>
                <a:gd name="T55" fmla="*/ 107 h 111"/>
                <a:gd name="T56" fmla="*/ 38 w 113"/>
                <a:gd name="T57" fmla="*/ 109 h 111"/>
                <a:gd name="T58" fmla="*/ 46 w 113"/>
                <a:gd name="T59" fmla="*/ 111 h 111"/>
                <a:gd name="T60" fmla="*/ 67 w 113"/>
                <a:gd name="T61" fmla="*/ 111 h 111"/>
                <a:gd name="T62" fmla="*/ 75 w 113"/>
                <a:gd name="T63" fmla="*/ 109 h 111"/>
                <a:gd name="T64" fmla="*/ 79 w 113"/>
                <a:gd name="T65" fmla="*/ 107 h 111"/>
                <a:gd name="T66" fmla="*/ 84 w 113"/>
                <a:gd name="T67" fmla="*/ 105 h 111"/>
                <a:gd name="T68" fmla="*/ 86 w 113"/>
                <a:gd name="T69" fmla="*/ 103 h 111"/>
                <a:gd name="T70" fmla="*/ 90 w 113"/>
                <a:gd name="T71" fmla="*/ 101 h 111"/>
                <a:gd name="T72" fmla="*/ 92 w 113"/>
                <a:gd name="T73" fmla="*/ 99 h 111"/>
                <a:gd name="T74" fmla="*/ 98 w 113"/>
                <a:gd name="T75" fmla="*/ 96 h 111"/>
                <a:gd name="T76" fmla="*/ 102 w 113"/>
                <a:gd name="T77" fmla="*/ 90 h 111"/>
                <a:gd name="T78" fmla="*/ 104 w 113"/>
                <a:gd name="T79" fmla="*/ 88 h 111"/>
                <a:gd name="T80" fmla="*/ 106 w 113"/>
                <a:gd name="T81" fmla="*/ 84 h 111"/>
                <a:gd name="T82" fmla="*/ 107 w 113"/>
                <a:gd name="T83" fmla="*/ 83 h 111"/>
                <a:gd name="T84" fmla="*/ 109 w 113"/>
                <a:gd name="T85" fmla="*/ 77 h 111"/>
                <a:gd name="T86" fmla="*/ 111 w 113"/>
                <a:gd name="T87" fmla="*/ 73 h 111"/>
                <a:gd name="T88" fmla="*/ 113 w 113"/>
                <a:gd name="T89" fmla="*/ 66 h 111"/>
                <a:gd name="T90" fmla="*/ 113 w 113"/>
                <a:gd name="T91" fmla="*/ 45 h 111"/>
                <a:gd name="T92" fmla="*/ 111 w 113"/>
                <a:gd name="T93" fmla="*/ 37 h 111"/>
                <a:gd name="T94" fmla="*/ 109 w 113"/>
                <a:gd name="T95" fmla="*/ 34 h 111"/>
                <a:gd name="T96" fmla="*/ 107 w 113"/>
                <a:gd name="T97" fmla="*/ 28 h 111"/>
                <a:gd name="T98" fmla="*/ 106 w 113"/>
                <a:gd name="T99" fmla="*/ 26 h 111"/>
                <a:gd name="T100" fmla="*/ 104 w 113"/>
                <a:gd name="T101" fmla="*/ 22 h 111"/>
                <a:gd name="T102" fmla="*/ 102 w 113"/>
                <a:gd name="T103" fmla="*/ 20 h 111"/>
                <a:gd name="T104" fmla="*/ 98 w 113"/>
                <a:gd name="T105" fmla="*/ 15 h 111"/>
                <a:gd name="T106" fmla="*/ 92 w 113"/>
                <a:gd name="T107" fmla="*/ 11 h 111"/>
                <a:gd name="T108" fmla="*/ 90 w 113"/>
                <a:gd name="T109" fmla="*/ 9 h 111"/>
                <a:gd name="T110" fmla="*/ 86 w 113"/>
                <a:gd name="T111" fmla="*/ 7 h 111"/>
                <a:gd name="T112" fmla="*/ 84 w 113"/>
                <a:gd name="T113" fmla="*/ 5 h 111"/>
                <a:gd name="T114" fmla="*/ 79 w 113"/>
                <a:gd name="T115" fmla="*/ 3 h 111"/>
                <a:gd name="T116" fmla="*/ 75 w 113"/>
                <a:gd name="T117" fmla="*/ 2 h 111"/>
                <a:gd name="T118" fmla="*/ 67 w 113"/>
                <a:gd name="T1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1">
                  <a:moveTo>
                    <a:pt x="56" y="0"/>
                  </a:moveTo>
                  <a:lnTo>
                    <a:pt x="46" y="0"/>
                  </a:lnTo>
                  <a:lnTo>
                    <a:pt x="44" y="2"/>
                  </a:lnTo>
                  <a:lnTo>
                    <a:pt x="38" y="2"/>
                  </a:lnTo>
                  <a:lnTo>
                    <a:pt x="38" y="3"/>
                  </a:lnTo>
                  <a:lnTo>
                    <a:pt x="35" y="3"/>
                  </a:lnTo>
                  <a:lnTo>
                    <a:pt x="33" y="5"/>
                  </a:lnTo>
                  <a:lnTo>
                    <a:pt x="29" y="5"/>
                  </a:lnTo>
                  <a:lnTo>
                    <a:pt x="29" y="7"/>
                  </a:lnTo>
                  <a:lnTo>
                    <a:pt x="27" y="7"/>
                  </a:lnTo>
                  <a:lnTo>
                    <a:pt x="25" y="9"/>
                  </a:lnTo>
                  <a:lnTo>
                    <a:pt x="23" y="9"/>
                  </a:lnTo>
                  <a:lnTo>
                    <a:pt x="23" y="11"/>
                  </a:lnTo>
                  <a:lnTo>
                    <a:pt x="21" y="11"/>
                  </a:lnTo>
                  <a:lnTo>
                    <a:pt x="17" y="15"/>
                  </a:lnTo>
                  <a:lnTo>
                    <a:pt x="15" y="15"/>
                  </a:lnTo>
                  <a:lnTo>
                    <a:pt x="15" y="17"/>
                  </a:lnTo>
                  <a:lnTo>
                    <a:pt x="12" y="20"/>
                  </a:lnTo>
                  <a:lnTo>
                    <a:pt x="12" y="22"/>
                  </a:lnTo>
                  <a:lnTo>
                    <a:pt x="10" y="22"/>
                  </a:lnTo>
                  <a:lnTo>
                    <a:pt x="10" y="24"/>
                  </a:lnTo>
                  <a:lnTo>
                    <a:pt x="8" y="26"/>
                  </a:lnTo>
                  <a:lnTo>
                    <a:pt x="8" y="28"/>
                  </a:lnTo>
                  <a:lnTo>
                    <a:pt x="6" y="28"/>
                  </a:lnTo>
                  <a:lnTo>
                    <a:pt x="6" y="32"/>
                  </a:lnTo>
                  <a:lnTo>
                    <a:pt x="4" y="34"/>
                  </a:lnTo>
                  <a:lnTo>
                    <a:pt x="4" y="37"/>
                  </a:lnTo>
                  <a:lnTo>
                    <a:pt x="2" y="37"/>
                  </a:lnTo>
                  <a:lnTo>
                    <a:pt x="2" y="43"/>
                  </a:lnTo>
                  <a:lnTo>
                    <a:pt x="0" y="45"/>
                  </a:lnTo>
                  <a:lnTo>
                    <a:pt x="0" y="54"/>
                  </a:lnTo>
                  <a:lnTo>
                    <a:pt x="0" y="66"/>
                  </a:lnTo>
                  <a:lnTo>
                    <a:pt x="2" y="67"/>
                  </a:lnTo>
                  <a:lnTo>
                    <a:pt x="2" y="73"/>
                  </a:lnTo>
                  <a:lnTo>
                    <a:pt x="4" y="73"/>
                  </a:lnTo>
                  <a:lnTo>
                    <a:pt x="4" y="77"/>
                  </a:lnTo>
                  <a:lnTo>
                    <a:pt x="6" y="79"/>
                  </a:lnTo>
                  <a:lnTo>
                    <a:pt x="6" y="83"/>
                  </a:lnTo>
                  <a:lnTo>
                    <a:pt x="8" y="83"/>
                  </a:lnTo>
                  <a:lnTo>
                    <a:pt x="8" y="84"/>
                  </a:lnTo>
                  <a:lnTo>
                    <a:pt x="10" y="86"/>
                  </a:lnTo>
                  <a:lnTo>
                    <a:pt x="10" y="88"/>
                  </a:lnTo>
                  <a:lnTo>
                    <a:pt x="12" y="88"/>
                  </a:lnTo>
                  <a:lnTo>
                    <a:pt x="12" y="90"/>
                  </a:lnTo>
                  <a:lnTo>
                    <a:pt x="15" y="94"/>
                  </a:lnTo>
                  <a:lnTo>
                    <a:pt x="15" y="96"/>
                  </a:lnTo>
                  <a:lnTo>
                    <a:pt x="17" y="96"/>
                  </a:lnTo>
                  <a:lnTo>
                    <a:pt x="21" y="99"/>
                  </a:lnTo>
                  <a:lnTo>
                    <a:pt x="23" y="99"/>
                  </a:lnTo>
                  <a:lnTo>
                    <a:pt x="23" y="101"/>
                  </a:lnTo>
                  <a:lnTo>
                    <a:pt x="25" y="101"/>
                  </a:lnTo>
                  <a:lnTo>
                    <a:pt x="27" y="103"/>
                  </a:lnTo>
                  <a:lnTo>
                    <a:pt x="29" y="103"/>
                  </a:lnTo>
                  <a:lnTo>
                    <a:pt x="29" y="105"/>
                  </a:lnTo>
                  <a:lnTo>
                    <a:pt x="33" y="105"/>
                  </a:lnTo>
                  <a:lnTo>
                    <a:pt x="35" y="107"/>
                  </a:lnTo>
                  <a:lnTo>
                    <a:pt x="38" y="107"/>
                  </a:lnTo>
                  <a:lnTo>
                    <a:pt x="38" y="109"/>
                  </a:lnTo>
                  <a:lnTo>
                    <a:pt x="44" y="109"/>
                  </a:lnTo>
                  <a:lnTo>
                    <a:pt x="46" y="111"/>
                  </a:lnTo>
                  <a:lnTo>
                    <a:pt x="56" y="111"/>
                  </a:lnTo>
                  <a:lnTo>
                    <a:pt x="67" y="111"/>
                  </a:lnTo>
                  <a:lnTo>
                    <a:pt x="69" y="109"/>
                  </a:lnTo>
                  <a:lnTo>
                    <a:pt x="75" y="109"/>
                  </a:lnTo>
                  <a:lnTo>
                    <a:pt x="75" y="107"/>
                  </a:lnTo>
                  <a:lnTo>
                    <a:pt x="79" y="107"/>
                  </a:lnTo>
                  <a:lnTo>
                    <a:pt x="81" y="105"/>
                  </a:lnTo>
                  <a:lnTo>
                    <a:pt x="84" y="105"/>
                  </a:lnTo>
                  <a:lnTo>
                    <a:pt x="84" y="103"/>
                  </a:lnTo>
                  <a:lnTo>
                    <a:pt x="86" y="103"/>
                  </a:lnTo>
                  <a:lnTo>
                    <a:pt x="88" y="101"/>
                  </a:lnTo>
                  <a:lnTo>
                    <a:pt x="90" y="101"/>
                  </a:lnTo>
                  <a:lnTo>
                    <a:pt x="90" y="99"/>
                  </a:lnTo>
                  <a:lnTo>
                    <a:pt x="92" y="99"/>
                  </a:lnTo>
                  <a:lnTo>
                    <a:pt x="96" y="96"/>
                  </a:lnTo>
                  <a:lnTo>
                    <a:pt x="98" y="96"/>
                  </a:lnTo>
                  <a:lnTo>
                    <a:pt x="98" y="94"/>
                  </a:lnTo>
                  <a:lnTo>
                    <a:pt x="102" y="90"/>
                  </a:lnTo>
                  <a:lnTo>
                    <a:pt x="102" y="88"/>
                  </a:lnTo>
                  <a:lnTo>
                    <a:pt x="104" y="88"/>
                  </a:lnTo>
                  <a:lnTo>
                    <a:pt x="104" y="86"/>
                  </a:lnTo>
                  <a:lnTo>
                    <a:pt x="106" y="84"/>
                  </a:lnTo>
                  <a:lnTo>
                    <a:pt x="106" y="83"/>
                  </a:lnTo>
                  <a:lnTo>
                    <a:pt x="107" y="83"/>
                  </a:lnTo>
                  <a:lnTo>
                    <a:pt x="107" y="79"/>
                  </a:lnTo>
                  <a:lnTo>
                    <a:pt x="109" y="77"/>
                  </a:lnTo>
                  <a:lnTo>
                    <a:pt x="109" y="73"/>
                  </a:lnTo>
                  <a:lnTo>
                    <a:pt x="111" y="73"/>
                  </a:lnTo>
                  <a:lnTo>
                    <a:pt x="111" y="67"/>
                  </a:lnTo>
                  <a:lnTo>
                    <a:pt x="113" y="66"/>
                  </a:lnTo>
                  <a:lnTo>
                    <a:pt x="113" y="56"/>
                  </a:lnTo>
                  <a:lnTo>
                    <a:pt x="113" y="45"/>
                  </a:lnTo>
                  <a:lnTo>
                    <a:pt x="111" y="43"/>
                  </a:lnTo>
                  <a:lnTo>
                    <a:pt x="111" y="37"/>
                  </a:lnTo>
                  <a:lnTo>
                    <a:pt x="109" y="37"/>
                  </a:lnTo>
                  <a:lnTo>
                    <a:pt x="109" y="34"/>
                  </a:lnTo>
                  <a:lnTo>
                    <a:pt x="107" y="32"/>
                  </a:lnTo>
                  <a:lnTo>
                    <a:pt x="107" y="28"/>
                  </a:lnTo>
                  <a:lnTo>
                    <a:pt x="106" y="28"/>
                  </a:lnTo>
                  <a:lnTo>
                    <a:pt x="106" y="26"/>
                  </a:lnTo>
                  <a:lnTo>
                    <a:pt x="104" y="24"/>
                  </a:lnTo>
                  <a:lnTo>
                    <a:pt x="104" y="22"/>
                  </a:lnTo>
                  <a:lnTo>
                    <a:pt x="102" y="22"/>
                  </a:lnTo>
                  <a:lnTo>
                    <a:pt x="102" y="20"/>
                  </a:lnTo>
                  <a:lnTo>
                    <a:pt x="98" y="17"/>
                  </a:lnTo>
                  <a:lnTo>
                    <a:pt x="98" y="15"/>
                  </a:lnTo>
                  <a:lnTo>
                    <a:pt x="96" y="15"/>
                  </a:lnTo>
                  <a:lnTo>
                    <a:pt x="92" y="11"/>
                  </a:lnTo>
                  <a:lnTo>
                    <a:pt x="90" y="11"/>
                  </a:lnTo>
                  <a:lnTo>
                    <a:pt x="90" y="9"/>
                  </a:lnTo>
                  <a:lnTo>
                    <a:pt x="88" y="9"/>
                  </a:lnTo>
                  <a:lnTo>
                    <a:pt x="86" y="7"/>
                  </a:lnTo>
                  <a:lnTo>
                    <a:pt x="84" y="7"/>
                  </a:lnTo>
                  <a:lnTo>
                    <a:pt x="84" y="5"/>
                  </a:lnTo>
                  <a:lnTo>
                    <a:pt x="81" y="5"/>
                  </a:lnTo>
                  <a:lnTo>
                    <a:pt x="79" y="3"/>
                  </a:lnTo>
                  <a:lnTo>
                    <a:pt x="75" y="3"/>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621" name="Freeform 61">
              <a:extLst>
                <a:ext uri="{FF2B5EF4-FFF2-40B4-BE49-F238E27FC236}">
                  <a16:creationId xmlns:a16="http://schemas.microsoft.com/office/drawing/2014/main" id="{45BAE942-79F3-46B1-87E9-B0F202231F74}"/>
                </a:ext>
              </a:extLst>
            </p:cNvPr>
            <p:cNvSpPr>
              <a:spLocks/>
            </p:cNvSpPr>
            <p:nvPr/>
          </p:nvSpPr>
          <p:spPr bwMode="auto">
            <a:xfrm>
              <a:off x="4945063" y="3000375"/>
              <a:ext cx="179387" cy="176213"/>
            </a:xfrm>
            <a:custGeom>
              <a:avLst/>
              <a:gdLst>
                <a:gd name="T0" fmla="*/ 46 w 113"/>
                <a:gd name="T1" fmla="*/ 0 h 111"/>
                <a:gd name="T2" fmla="*/ 38 w 113"/>
                <a:gd name="T3" fmla="*/ 2 h 111"/>
                <a:gd name="T4" fmla="*/ 35 w 113"/>
                <a:gd name="T5" fmla="*/ 3 h 111"/>
                <a:gd name="T6" fmla="*/ 29 w 113"/>
                <a:gd name="T7" fmla="*/ 5 h 111"/>
                <a:gd name="T8" fmla="*/ 27 w 113"/>
                <a:gd name="T9" fmla="*/ 7 h 111"/>
                <a:gd name="T10" fmla="*/ 23 w 113"/>
                <a:gd name="T11" fmla="*/ 9 h 111"/>
                <a:gd name="T12" fmla="*/ 21 w 113"/>
                <a:gd name="T13" fmla="*/ 11 h 111"/>
                <a:gd name="T14" fmla="*/ 15 w 113"/>
                <a:gd name="T15" fmla="*/ 15 h 111"/>
                <a:gd name="T16" fmla="*/ 12 w 113"/>
                <a:gd name="T17" fmla="*/ 20 h 111"/>
                <a:gd name="T18" fmla="*/ 10 w 113"/>
                <a:gd name="T19" fmla="*/ 22 h 111"/>
                <a:gd name="T20" fmla="*/ 8 w 113"/>
                <a:gd name="T21" fmla="*/ 26 h 111"/>
                <a:gd name="T22" fmla="*/ 6 w 113"/>
                <a:gd name="T23" fmla="*/ 28 h 111"/>
                <a:gd name="T24" fmla="*/ 4 w 113"/>
                <a:gd name="T25" fmla="*/ 34 h 111"/>
                <a:gd name="T26" fmla="*/ 2 w 113"/>
                <a:gd name="T27" fmla="*/ 37 h 111"/>
                <a:gd name="T28" fmla="*/ 0 w 113"/>
                <a:gd name="T29" fmla="*/ 45 h 111"/>
                <a:gd name="T30" fmla="*/ 0 w 113"/>
                <a:gd name="T31" fmla="*/ 66 h 111"/>
                <a:gd name="T32" fmla="*/ 2 w 113"/>
                <a:gd name="T33" fmla="*/ 73 h 111"/>
                <a:gd name="T34" fmla="*/ 4 w 113"/>
                <a:gd name="T35" fmla="*/ 77 h 111"/>
                <a:gd name="T36" fmla="*/ 6 w 113"/>
                <a:gd name="T37" fmla="*/ 83 h 111"/>
                <a:gd name="T38" fmla="*/ 8 w 113"/>
                <a:gd name="T39" fmla="*/ 84 h 111"/>
                <a:gd name="T40" fmla="*/ 10 w 113"/>
                <a:gd name="T41" fmla="*/ 88 h 111"/>
                <a:gd name="T42" fmla="*/ 12 w 113"/>
                <a:gd name="T43" fmla="*/ 90 h 111"/>
                <a:gd name="T44" fmla="*/ 15 w 113"/>
                <a:gd name="T45" fmla="*/ 96 h 111"/>
                <a:gd name="T46" fmla="*/ 21 w 113"/>
                <a:gd name="T47" fmla="*/ 99 h 111"/>
                <a:gd name="T48" fmla="*/ 23 w 113"/>
                <a:gd name="T49" fmla="*/ 101 h 111"/>
                <a:gd name="T50" fmla="*/ 27 w 113"/>
                <a:gd name="T51" fmla="*/ 103 h 111"/>
                <a:gd name="T52" fmla="*/ 29 w 113"/>
                <a:gd name="T53" fmla="*/ 105 h 111"/>
                <a:gd name="T54" fmla="*/ 35 w 113"/>
                <a:gd name="T55" fmla="*/ 107 h 111"/>
                <a:gd name="T56" fmla="*/ 38 w 113"/>
                <a:gd name="T57" fmla="*/ 109 h 111"/>
                <a:gd name="T58" fmla="*/ 46 w 113"/>
                <a:gd name="T59" fmla="*/ 111 h 111"/>
                <a:gd name="T60" fmla="*/ 67 w 113"/>
                <a:gd name="T61" fmla="*/ 111 h 111"/>
                <a:gd name="T62" fmla="*/ 75 w 113"/>
                <a:gd name="T63" fmla="*/ 109 h 111"/>
                <a:gd name="T64" fmla="*/ 79 w 113"/>
                <a:gd name="T65" fmla="*/ 107 h 111"/>
                <a:gd name="T66" fmla="*/ 84 w 113"/>
                <a:gd name="T67" fmla="*/ 105 h 111"/>
                <a:gd name="T68" fmla="*/ 86 w 113"/>
                <a:gd name="T69" fmla="*/ 103 h 111"/>
                <a:gd name="T70" fmla="*/ 90 w 113"/>
                <a:gd name="T71" fmla="*/ 101 h 111"/>
                <a:gd name="T72" fmla="*/ 92 w 113"/>
                <a:gd name="T73" fmla="*/ 99 h 111"/>
                <a:gd name="T74" fmla="*/ 98 w 113"/>
                <a:gd name="T75" fmla="*/ 96 h 111"/>
                <a:gd name="T76" fmla="*/ 102 w 113"/>
                <a:gd name="T77" fmla="*/ 90 h 111"/>
                <a:gd name="T78" fmla="*/ 104 w 113"/>
                <a:gd name="T79" fmla="*/ 88 h 111"/>
                <a:gd name="T80" fmla="*/ 106 w 113"/>
                <a:gd name="T81" fmla="*/ 84 h 111"/>
                <a:gd name="T82" fmla="*/ 107 w 113"/>
                <a:gd name="T83" fmla="*/ 83 h 111"/>
                <a:gd name="T84" fmla="*/ 109 w 113"/>
                <a:gd name="T85" fmla="*/ 77 h 111"/>
                <a:gd name="T86" fmla="*/ 111 w 113"/>
                <a:gd name="T87" fmla="*/ 73 h 111"/>
                <a:gd name="T88" fmla="*/ 113 w 113"/>
                <a:gd name="T89" fmla="*/ 66 h 111"/>
                <a:gd name="T90" fmla="*/ 113 w 113"/>
                <a:gd name="T91" fmla="*/ 45 h 111"/>
                <a:gd name="T92" fmla="*/ 111 w 113"/>
                <a:gd name="T93" fmla="*/ 37 h 111"/>
                <a:gd name="T94" fmla="*/ 109 w 113"/>
                <a:gd name="T95" fmla="*/ 34 h 111"/>
                <a:gd name="T96" fmla="*/ 107 w 113"/>
                <a:gd name="T97" fmla="*/ 28 h 111"/>
                <a:gd name="T98" fmla="*/ 106 w 113"/>
                <a:gd name="T99" fmla="*/ 26 h 111"/>
                <a:gd name="T100" fmla="*/ 104 w 113"/>
                <a:gd name="T101" fmla="*/ 22 h 111"/>
                <a:gd name="T102" fmla="*/ 102 w 113"/>
                <a:gd name="T103" fmla="*/ 20 h 111"/>
                <a:gd name="T104" fmla="*/ 98 w 113"/>
                <a:gd name="T105" fmla="*/ 15 h 111"/>
                <a:gd name="T106" fmla="*/ 92 w 113"/>
                <a:gd name="T107" fmla="*/ 11 h 111"/>
                <a:gd name="T108" fmla="*/ 90 w 113"/>
                <a:gd name="T109" fmla="*/ 9 h 111"/>
                <a:gd name="T110" fmla="*/ 86 w 113"/>
                <a:gd name="T111" fmla="*/ 7 h 111"/>
                <a:gd name="T112" fmla="*/ 84 w 113"/>
                <a:gd name="T113" fmla="*/ 5 h 111"/>
                <a:gd name="T114" fmla="*/ 79 w 113"/>
                <a:gd name="T115" fmla="*/ 3 h 111"/>
                <a:gd name="T116" fmla="*/ 75 w 113"/>
                <a:gd name="T117" fmla="*/ 2 h 111"/>
                <a:gd name="T118" fmla="*/ 67 w 113"/>
                <a:gd name="T1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1">
                  <a:moveTo>
                    <a:pt x="56" y="0"/>
                  </a:moveTo>
                  <a:lnTo>
                    <a:pt x="46" y="0"/>
                  </a:lnTo>
                  <a:lnTo>
                    <a:pt x="44" y="2"/>
                  </a:lnTo>
                  <a:lnTo>
                    <a:pt x="38" y="2"/>
                  </a:lnTo>
                  <a:lnTo>
                    <a:pt x="38" y="3"/>
                  </a:lnTo>
                  <a:lnTo>
                    <a:pt x="35" y="3"/>
                  </a:lnTo>
                  <a:lnTo>
                    <a:pt x="33" y="5"/>
                  </a:lnTo>
                  <a:lnTo>
                    <a:pt x="29" y="5"/>
                  </a:lnTo>
                  <a:lnTo>
                    <a:pt x="29" y="7"/>
                  </a:lnTo>
                  <a:lnTo>
                    <a:pt x="27" y="7"/>
                  </a:lnTo>
                  <a:lnTo>
                    <a:pt x="25" y="9"/>
                  </a:lnTo>
                  <a:lnTo>
                    <a:pt x="23" y="9"/>
                  </a:lnTo>
                  <a:lnTo>
                    <a:pt x="23" y="11"/>
                  </a:lnTo>
                  <a:lnTo>
                    <a:pt x="21" y="11"/>
                  </a:lnTo>
                  <a:lnTo>
                    <a:pt x="17" y="15"/>
                  </a:lnTo>
                  <a:lnTo>
                    <a:pt x="15" y="15"/>
                  </a:lnTo>
                  <a:lnTo>
                    <a:pt x="15" y="17"/>
                  </a:lnTo>
                  <a:lnTo>
                    <a:pt x="12" y="20"/>
                  </a:lnTo>
                  <a:lnTo>
                    <a:pt x="12" y="22"/>
                  </a:lnTo>
                  <a:lnTo>
                    <a:pt x="10" y="22"/>
                  </a:lnTo>
                  <a:lnTo>
                    <a:pt x="10" y="24"/>
                  </a:lnTo>
                  <a:lnTo>
                    <a:pt x="8" y="26"/>
                  </a:lnTo>
                  <a:lnTo>
                    <a:pt x="8" y="28"/>
                  </a:lnTo>
                  <a:lnTo>
                    <a:pt x="6" y="28"/>
                  </a:lnTo>
                  <a:lnTo>
                    <a:pt x="6" y="32"/>
                  </a:lnTo>
                  <a:lnTo>
                    <a:pt x="4" y="34"/>
                  </a:lnTo>
                  <a:lnTo>
                    <a:pt x="4" y="37"/>
                  </a:lnTo>
                  <a:lnTo>
                    <a:pt x="2" y="37"/>
                  </a:lnTo>
                  <a:lnTo>
                    <a:pt x="2" y="43"/>
                  </a:lnTo>
                  <a:lnTo>
                    <a:pt x="0" y="45"/>
                  </a:lnTo>
                  <a:lnTo>
                    <a:pt x="0" y="54"/>
                  </a:lnTo>
                  <a:lnTo>
                    <a:pt x="0" y="66"/>
                  </a:lnTo>
                  <a:lnTo>
                    <a:pt x="2" y="67"/>
                  </a:lnTo>
                  <a:lnTo>
                    <a:pt x="2" y="73"/>
                  </a:lnTo>
                  <a:lnTo>
                    <a:pt x="4" y="73"/>
                  </a:lnTo>
                  <a:lnTo>
                    <a:pt x="4" y="77"/>
                  </a:lnTo>
                  <a:lnTo>
                    <a:pt x="6" y="79"/>
                  </a:lnTo>
                  <a:lnTo>
                    <a:pt x="6" y="83"/>
                  </a:lnTo>
                  <a:lnTo>
                    <a:pt x="8" y="83"/>
                  </a:lnTo>
                  <a:lnTo>
                    <a:pt x="8" y="84"/>
                  </a:lnTo>
                  <a:lnTo>
                    <a:pt x="10" y="86"/>
                  </a:lnTo>
                  <a:lnTo>
                    <a:pt x="10" y="88"/>
                  </a:lnTo>
                  <a:lnTo>
                    <a:pt x="12" y="88"/>
                  </a:lnTo>
                  <a:lnTo>
                    <a:pt x="12" y="90"/>
                  </a:lnTo>
                  <a:lnTo>
                    <a:pt x="15" y="94"/>
                  </a:lnTo>
                  <a:lnTo>
                    <a:pt x="15" y="96"/>
                  </a:lnTo>
                  <a:lnTo>
                    <a:pt x="17" y="96"/>
                  </a:lnTo>
                  <a:lnTo>
                    <a:pt x="21" y="99"/>
                  </a:lnTo>
                  <a:lnTo>
                    <a:pt x="23" y="99"/>
                  </a:lnTo>
                  <a:lnTo>
                    <a:pt x="23" y="101"/>
                  </a:lnTo>
                  <a:lnTo>
                    <a:pt x="25" y="101"/>
                  </a:lnTo>
                  <a:lnTo>
                    <a:pt x="27" y="103"/>
                  </a:lnTo>
                  <a:lnTo>
                    <a:pt x="29" y="103"/>
                  </a:lnTo>
                  <a:lnTo>
                    <a:pt x="29" y="105"/>
                  </a:lnTo>
                  <a:lnTo>
                    <a:pt x="33" y="105"/>
                  </a:lnTo>
                  <a:lnTo>
                    <a:pt x="35" y="107"/>
                  </a:lnTo>
                  <a:lnTo>
                    <a:pt x="38" y="107"/>
                  </a:lnTo>
                  <a:lnTo>
                    <a:pt x="38" y="109"/>
                  </a:lnTo>
                  <a:lnTo>
                    <a:pt x="44" y="109"/>
                  </a:lnTo>
                  <a:lnTo>
                    <a:pt x="46" y="111"/>
                  </a:lnTo>
                  <a:lnTo>
                    <a:pt x="56" y="111"/>
                  </a:lnTo>
                  <a:lnTo>
                    <a:pt x="67" y="111"/>
                  </a:lnTo>
                  <a:lnTo>
                    <a:pt x="69" y="109"/>
                  </a:lnTo>
                  <a:lnTo>
                    <a:pt x="75" y="109"/>
                  </a:lnTo>
                  <a:lnTo>
                    <a:pt x="75" y="107"/>
                  </a:lnTo>
                  <a:lnTo>
                    <a:pt x="79" y="107"/>
                  </a:lnTo>
                  <a:lnTo>
                    <a:pt x="81" y="105"/>
                  </a:lnTo>
                  <a:lnTo>
                    <a:pt x="84" y="105"/>
                  </a:lnTo>
                  <a:lnTo>
                    <a:pt x="84" y="103"/>
                  </a:lnTo>
                  <a:lnTo>
                    <a:pt x="86" y="103"/>
                  </a:lnTo>
                  <a:lnTo>
                    <a:pt x="88" y="101"/>
                  </a:lnTo>
                  <a:lnTo>
                    <a:pt x="90" y="101"/>
                  </a:lnTo>
                  <a:lnTo>
                    <a:pt x="90" y="99"/>
                  </a:lnTo>
                  <a:lnTo>
                    <a:pt x="92" y="99"/>
                  </a:lnTo>
                  <a:lnTo>
                    <a:pt x="96" y="96"/>
                  </a:lnTo>
                  <a:lnTo>
                    <a:pt x="98" y="96"/>
                  </a:lnTo>
                  <a:lnTo>
                    <a:pt x="98" y="94"/>
                  </a:lnTo>
                  <a:lnTo>
                    <a:pt x="102" y="90"/>
                  </a:lnTo>
                  <a:lnTo>
                    <a:pt x="102" y="88"/>
                  </a:lnTo>
                  <a:lnTo>
                    <a:pt x="104" y="88"/>
                  </a:lnTo>
                  <a:lnTo>
                    <a:pt x="104" y="86"/>
                  </a:lnTo>
                  <a:lnTo>
                    <a:pt x="106" y="84"/>
                  </a:lnTo>
                  <a:lnTo>
                    <a:pt x="106" y="83"/>
                  </a:lnTo>
                  <a:lnTo>
                    <a:pt x="107" y="83"/>
                  </a:lnTo>
                  <a:lnTo>
                    <a:pt x="107" y="79"/>
                  </a:lnTo>
                  <a:lnTo>
                    <a:pt x="109" y="77"/>
                  </a:lnTo>
                  <a:lnTo>
                    <a:pt x="109" y="73"/>
                  </a:lnTo>
                  <a:lnTo>
                    <a:pt x="111" y="73"/>
                  </a:lnTo>
                  <a:lnTo>
                    <a:pt x="111" y="67"/>
                  </a:lnTo>
                  <a:lnTo>
                    <a:pt x="113" y="66"/>
                  </a:lnTo>
                  <a:lnTo>
                    <a:pt x="113" y="56"/>
                  </a:lnTo>
                  <a:lnTo>
                    <a:pt x="113" y="45"/>
                  </a:lnTo>
                  <a:lnTo>
                    <a:pt x="111" y="43"/>
                  </a:lnTo>
                  <a:lnTo>
                    <a:pt x="111" y="37"/>
                  </a:lnTo>
                  <a:lnTo>
                    <a:pt x="109" y="37"/>
                  </a:lnTo>
                  <a:lnTo>
                    <a:pt x="109" y="34"/>
                  </a:lnTo>
                  <a:lnTo>
                    <a:pt x="107" y="32"/>
                  </a:lnTo>
                  <a:lnTo>
                    <a:pt x="107" y="28"/>
                  </a:lnTo>
                  <a:lnTo>
                    <a:pt x="106" y="28"/>
                  </a:lnTo>
                  <a:lnTo>
                    <a:pt x="106" y="26"/>
                  </a:lnTo>
                  <a:lnTo>
                    <a:pt x="104" y="24"/>
                  </a:lnTo>
                  <a:lnTo>
                    <a:pt x="104" y="22"/>
                  </a:lnTo>
                  <a:lnTo>
                    <a:pt x="102" y="22"/>
                  </a:lnTo>
                  <a:lnTo>
                    <a:pt x="102" y="20"/>
                  </a:lnTo>
                  <a:lnTo>
                    <a:pt x="98" y="17"/>
                  </a:lnTo>
                  <a:lnTo>
                    <a:pt x="98" y="15"/>
                  </a:lnTo>
                  <a:lnTo>
                    <a:pt x="96" y="15"/>
                  </a:lnTo>
                  <a:lnTo>
                    <a:pt x="92" y="11"/>
                  </a:lnTo>
                  <a:lnTo>
                    <a:pt x="90" y="11"/>
                  </a:lnTo>
                  <a:lnTo>
                    <a:pt x="90" y="9"/>
                  </a:lnTo>
                  <a:lnTo>
                    <a:pt x="88" y="9"/>
                  </a:lnTo>
                  <a:lnTo>
                    <a:pt x="86" y="7"/>
                  </a:lnTo>
                  <a:lnTo>
                    <a:pt x="84" y="7"/>
                  </a:lnTo>
                  <a:lnTo>
                    <a:pt x="84" y="5"/>
                  </a:lnTo>
                  <a:lnTo>
                    <a:pt x="81" y="5"/>
                  </a:lnTo>
                  <a:lnTo>
                    <a:pt x="79" y="3"/>
                  </a:lnTo>
                  <a:lnTo>
                    <a:pt x="75" y="3"/>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622" name="Freeform 62">
              <a:extLst>
                <a:ext uri="{FF2B5EF4-FFF2-40B4-BE49-F238E27FC236}">
                  <a16:creationId xmlns:a16="http://schemas.microsoft.com/office/drawing/2014/main" id="{9C068F15-4A15-40B2-93F3-574C4E60003C}"/>
                </a:ext>
              </a:extLst>
            </p:cNvPr>
            <p:cNvSpPr>
              <a:spLocks/>
            </p:cNvSpPr>
            <p:nvPr/>
          </p:nvSpPr>
          <p:spPr bwMode="auto">
            <a:xfrm>
              <a:off x="4586288" y="3000375"/>
              <a:ext cx="179387" cy="176213"/>
            </a:xfrm>
            <a:custGeom>
              <a:avLst/>
              <a:gdLst>
                <a:gd name="T0" fmla="*/ 46 w 113"/>
                <a:gd name="T1" fmla="*/ 0 h 111"/>
                <a:gd name="T2" fmla="*/ 38 w 113"/>
                <a:gd name="T3" fmla="*/ 2 h 111"/>
                <a:gd name="T4" fmla="*/ 35 w 113"/>
                <a:gd name="T5" fmla="*/ 3 h 111"/>
                <a:gd name="T6" fmla="*/ 29 w 113"/>
                <a:gd name="T7" fmla="*/ 5 h 111"/>
                <a:gd name="T8" fmla="*/ 27 w 113"/>
                <a:gd name="T9" fmla="*/ 7 h 111"/>
                <a:gd name="T10" fmla="*/ 23 w 113"/>
                <a:gd name="T11" fmla="*/ 9 h 111"/>
                <a:gd name="T12" fmla="*/ 21 w 113"/>
                <a:gd name="T13" fmla="*/ 11 h 111"/>
                <a:gd name="T14" fmla="*/ 15 w 113"/>
                <a:gd name="T15" fmla="*/ 15 h 111"/>
                <a:gd name="T16" fmla="*/ 12 w 113"/>
                <a:gd name="T17" fmla="*/ 20 h 111"/>
                <a:gd name="T18" fmla="*/ 10 w 113"/>
                <a:gd name="T19" fmla="*/ 22 h 111"/>
                <a:gd name="T20" fmla="*/ 8 w 113"/>
                <a:gd name="T21" fmla="*/ 26 h 111"/>
                <a:gd name="T22" fmla="*/ 6 w 113"/>
                <a:gd name="T23" fmla="*/ 28 h 111"/>
                <a:gd name="T24" fmla="*/ 4 w 113"/>
                <a:gd name="T25" fmla="*/ 34 h 111"/>
                <a:gd name="T26" fmla="*/ 2 w 113"/>
                <a:gd name="T27" fmla="*/ 37 h 111"/>
                <a:gd name="T28" fmla="*/ 0 w 113"/>
                <a:gd name="T29" fmla="*/ 45 h 111"/>
                <a:gd name="T30" fmla="*/ 0 w 113"/>
                <a:gd name="T31" fmla="*/ 66 h 111"/>
                <a:gd name="T32" fmla="*/ 2 w 113"/>
                <a:gd name="T33" fmla="*/ 73 h 111"/>
                <a:gd name="T34" fmla="*/ 4 w 113"/>
                <a:gd name="T35" fmla="*/ 77 h 111"/>
                <a:gd name="T36" fmla="*/ 6 w 113"/>
                <a:gd name="T37" fmla="*/ 83 h 111"/>
                <a:gd name="T38" fmla="*/ 8 w 113"/>
                <a:gd name="T39" fmla="*/ 84 h 111"/>
                <a:gd name="T40" fmla="*/ 10 w 113"/>
                <a:gd name="T41" fmla="*/ 88 h 111"/>
                <a:gd name="T42" fmla="*/ 12 w 113"/>
                <a:gd name="T43" fmla="*/ 90 h 111"/>
                <a:gd name="T44" fmla="*/ 15 w 113"/>
                <a:gd name="T45" fmla="*/ 96 h 111"/>
                <a:gd name="T46" fmla="*/ 21 w 113"/>
                <a:gd name="T47" fmla="*/ 99 h 111"/>
                <a:gd name="T48" fmla="*/ 23 w 113"/>
                <a:gd name="T49" fmla="*/ 101 h 111"/>
                <a:gd name="T50" fmla="*/ 27 w 113"/>
                <a:gd name="T51" fmla="*/ 103 h 111"/>
                <a:gd name="T52" fmla="*/ 29 w 113"/>
                <a:gd name="T53" fmla="*/ 105 h 111"/>
                <a:gd name="T54" fmla="*/ 35 w 113"/>
                <a:gd name="T55" fmla="*/ 107 h 111"/>
                <a:gd name="T56" fmla="*/ 38 w 113"/>
                <a:gd name="T57" fmla="*/ 109 h 111"/>
                <a:gd name="T58" fmla="*/ 46 w 113"/>
                <a:gd name="T59" fmla="*/ 111 h 111"/>
                <a:gd name="T60" fmla="*/ 67 w 113"/>
                <a:gd name="T61" fmla="*/ 111 h 111"/>
                <a:gd name="T62" fmla="*/ 75 w 113"/>
                <a:gd name="T63" fmla="*/ 109 h 111"/>
                <a:gd name="T64" fmla="*/ 79 w 113"/>
                <a:gd name="T65" fmla="*/ 107 h 111"/>
                <a:gd name="T66" fmla="*/ 84 w 113"/>
                <a:gd name="T67" fmla="*/ 105 h 111"/>
                <a:gd name="T68" fmla="*/ 86 w 113"/>
                <a:gd name="T69" fmla="*/ 103 h 111"/>
                <a:gd name="T70" fmla="*/ 90 w 113"/>
                <a:gd name="T71" fmla="*/ 101 h 111"/>
                <a:gd name="T72" fmla="*/ 92 w 113"/>
                <a:gd name="T73" fmla="*/ 99 h 111"/>
                <a:gd name="T74" fmla="*/ 98 w 113"/>
                <a:gd name="T75" fmla="*/ 96 h 111"/>
                <a:gd name="T76" fmla="*/ 102 w 113"/>
                <a:gd name="T77" fmla="*/ 90 h 111"/>
                <a:gd name="T78" fmla="*/ 103 w 113"/>
                <a:gd name="T79" fmla="*/ 88 h 111"/>
                <a:gd name="T80" fmla="*/ 105 w 113"/>
                <a:gd name="T81" fmla="*/ 84 h 111"/>
                <a:gd name="T82" fmla="*/ 107 w 113"/>
                <a:gd name="T83" fmla="*/ 83 h 111"/>
                <a:gd name="T84" fmla="*/ 109 w 113"/>
                <a:gd name="T85" fmla="*/ 77 h 111"/>
                <a:gd name="T86" fmla="*/ 111 w 113"/>
                <a:gd name="T87" fmla="*/ 73 h 111"/>
                <a:gd name="T88" fmla="*/ 113 w 113"/>
                <a:gd name="T89" fmla="*/ 66 h 111"/>
                <a:gd name="T90" fmla="*/ 113 w 113"/>
                <a:gd name="T91" fmla="*/ 45 h 111"/>
                <a:gd name="T92" fmla="*/ 111 w 113"/>
                <a:gd name="T93" fmla="*/ 37 h 111"/>
                <a:gd name="T94" fmla="*/ 109 w 113"/>
                <a:gd name="T95" fmla="*/ 34 h 111"/>
                <a:gd name="T96" fmla="*/ 107 w 113"/>
                <a:gd name="T97" fmla="*/ 28 h 111"/>
                <a:gd name="T98" fmla="*/ 105 w 113"/>
                <a:gd name="T99" fmla="*/ 26 h 111"/>
                <a:gd name="T100" fmla="*/ 103 w 113"/>
                <a:gd name="T101" fmla="*/ 22 h 111"/>
                <a:gd name="T102" fmla="*/ 102 w 113"/>
                <a:gd name="T103" fmla="*/ 20 h 111"/>
                <a:gd name="T104" fmla="*/ 98 w 113"/>
                <a:gd name="T105" fmla="*/ 15 h 111"/>
                <a:gd name="T106" fmla="*/ 92 w 113"/>
                <a:gd name="T107" fmla="*/ 11 h 111"/>
                <a:gd name="T108" fmla="*/ 90 w 113"/>
                <a:gd name="T109" fmla="*/ 9 h 111"/>
                <a:gd name="T110" fmla="*/ 86 w 113"/>
                <a:gd name="T111" fmla="*/ 7 h 111"/>
                <a:gd name="T112" fmla="*/ 84 w 113"/>
                <a:gd name="T113" fmla="*/ 5 h 111"/>
                <a:gd name="T114" fmla="*/ 79 w 113"/>
                <a:gd name="T115" fmla="*/ 3 h 111"/>
                <a:gd name="T116" fmla="*/ 75 w 113"/>
                <a:gd name="T117" fmla="*/ 2 h 111"/>
                <a:gd name="T118" fmla="*/ 67 w 113"/>
                <a:gd name="T1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1">
                  <a:moveTo>
                    <a:pt x="56" y="0"/>
                  </a:moveTo>
                  <a:lnTo>
                    <a:pt x="46" y="0"/>
                  </a:lnTo>
                  <a:lnTo>
                    <a:pt x="44" y="2"/>
                  </a:lnTo>
                  <a:lnTo>
                    <a:pt x="38" y="2"/>
                  </a:lnTo>
                  <a:lnTo>
                    <a:pt x="38" y="3"/>
                  </a:lnTo>
                  <a:lnTo>
                    <a:pt x="35" y="3"/>
                  </a:lnTo>
                  <a:lnTo>
                    <a:pt x="33" y="5"/>
                  </a:lnTo>
                  <a:lnTo>
                    <a:pt x="29" y="5"/>
                  </a:lnTo>
                  <a:lnTo>
                    <a:pt x="29" y="7"/>
                  </a:lnTo>
                  <a:lnTo>
                    <a:pt x="27" y="7"/>
                  </a:lnTo>
                  <a:lnTo>
                    <a:pt x="25" y="9"/>
                  </a:lnTo>
                  <a:lnTo>
                    <a:pt x="23" y="9"/>
                  </a:lnTo>
                  <a:lnTo>
                    <a:pt x="23" y="11"/>
                  </a:lnTo>
                  <a:lnTo>
                    <a:pt x="21" y="11"/>
                  </a:lnTo>
                  <a:lnTo>
                    <a:pt x="17" y="15"/>
                  </a:lnTo>
                  <a:lnTo>
                    <a:pt x="15" y="15"/>
                  </a:lnTo>
                  <a:lnTo>
                    <a:pt x="15" y="17"/>
                  </a:lnTo>
                  <a:lnTo>
                    <a:pt x="12" y="20"/>
                  </a:lnTo>
                  <a:lnTo>
                    <a:pt x="12" y="22"/>
                  </a:lnTo>
                  <a:lnTo>
                    <a:pt x="10" y="22"/>
                  </a:lnTo>
                  <a:lnTo>
                    <a:pt x="10" y="24"/>
                  </a:lnTo>
                  <a:lnTo>
                    <a:pt x="8" y="26"/>
                  </a:lnTo>
                  <a:lnTo>
                    <a:pt x="8" y="28"/>
                  </a:lnTo>
                  <a:lnTo>
                    <a:pt x="6" y="28"/>
                  </a:lnTo>
                  <a:lnTo>
                    <a:pt x="6" y="32"/>
                  </a:lnTo>
                  <a:lnTo>
                    <a:pt x="4" y="34"/>
                  </a:lnTo>
                  <a:lnTo>
                    <a:pt x="4" y="37"/>
                  </a:lnTo>
                  <a:lnTo>
                    <a:pt x="2" y="37"/>
                  </a:lnTo>
                  <a:lnTo>
                    <a:pt x="2" y="43"/>
                  </a:lnTo>
                  <a:lnTo>
                    <a:pt x="0" y="45"/>
                  </a:lnTo>
                  <a:lnTo>
                    <a:pt x="0" y="54"/>
                  </a:lnTo>
                  <a:lnTo>
                    <a:pt x="0" y="66"/>
                  </a:lnTo>
                  <a:lnTo>
                    <a:pt x="2" y="67"/>
                  </a:lnTo>
                  <a:lnTo>
                    <a:pt x="2" y="73"/>
                  </a:lnTo>
                  <a:lnTo>
                    <a:pt x="4" y="73"/>
                  </a:lnTo>
                  <a:lnTo>
                    <a:pt x="4" y="77"/>
                  </a:lnTo>
                  <a:lnTo>
                    <a:pt x="6" y="79"/>
                  </a:lnTo>
                  <a:lnTo>
                    <a:pt x="6" y="83"/>
                  </a:lnTo>
                  <a:lnTo>
                    <a:pt x="8" y="83"/>
                  </a:lnTo>
                  <a:lnTo>
                    <a:pt x="8" y="84"/>
                  </a:lnTo>
                  <a:lnTo>
                    <a:pt x="10" y="86"/>
                  </a:lnTo>
                  <a:lnTo>
                    <a:pt x="10" y="88"/>
                  </a:lnTo>
                  <a:lnTo>
                    <a:pt x="12" y="88"/>
                  </a:lnTo>
                  <a:lnTo>
                    <a:pt x="12" y="90"/>
                  </a:lnTo>
                  <a:lnTo>
                    <a:pt x="15" y="94"/>
                  </a:lnTo>
                  <a:lnTo>
                    <a:pt x="15" y="96"/>
                  </a:lnTo>
                  <a:lnTo>
                    <a:pt x="17" y="96"/>
                  </a:lnTo>
                  <a:lnTo>
                    <a:pt x="21" y="99"/>
                  </a:lnTo>
                  <a:lnTo>
                    <a:pt x="23" y="99"/>
                  </a:lnTo>
                  <a:lnTo>
                    <a:pt x="23" y="101"/>
                  </a:lnTo>
                  <a:lnTo>
                    <a:pt x="25" y="101"/>
                  </a:lnTo>
                  <a:lnTo>
                    <a:pt x="27" y="103"/>
                  </a:lnTo>
                  <a:lnTo>
                    <a:pt x="29" y="103"/>
                  </a:lnTo>
                  <a:lnTo>
                    <a:pt x="29" y="105"/>
                  </a:lnTo>
                  <a:lnTo>
                    <a:pt x="33" y="105"/>
                  </a:lnTo>
                  <a:lnTo>
                    <a:pt x="35" y="107"/>
                  </a:lnTo>
                  <a:lnTo>
                    <a:pt x="38" y="107"/>
                  </a:lnTo>
                  <a:lnTo>
                    <a:pt x="38" y="109"/>
                  </a:lnTo>
                  <a:lnTo>
                    <a:pt x="44" y="109"/>
                  </a:lnTo>
                  <a:lnTo>
                    <a:pt x="46" y="111"/>
                  </a:lnTo>
                  <a:lnTo>
                    <a:pt x="56" y="111"/>
                  </a:lnTo>
                  <a:lnTo>
                    <a:pt x="67" y="111"/>
                  </a:lnTo>
                  <a:lnTo>
                    <a:pt x="69" y="109"/>
                  </a:lnTo>
                  <a:lnTo>
                    <a:pt x="75" y="109"/>
                  </a:lnTo>
                  <a:lnTo>
                    <a:pt x="75" y="107"/>
                  </a:lnTo>
                  <a:lnTo>
                    <a:pt x="79" y="107"/>
                  </a:lnTo>
                  <a:lnTo>
                    <a:pt x="80" y="105"/>
                  </a:lnTo>
                  <a:lnTo>
                    <a:pt x="84" y="105"/>
                  </a:lnTo>
                  <a:lnTo>
                    <a:pt x="84" y="103"/>
                  </a:lnTo>
                  <a:lnTo>
                    <a:pt x="86" y="103"/>
                  </a:lnTo>
                  <a:lnTo>
                    <a:pt x="88" y="101"/>
                  </a:lnTo>
                  <a:lnTo>
                    <a:pt x="90" y="101"/>
                  </a:lnTo>
                  <a:lnTo>
                    <a:pt x="90" y="99"/>
                  </a:lnTo>
                  <a:lnTo>
                    <a:pt x="92" y="99"/>
                  </a:lnTo>
                  <a:lnTo>
                    <a:pt x="96" y="96"/>
                  </a:lnTo>
                  <a:lnTo>
                    <a:pt x="98" y="96"/>
                  </a:lnTo>
                  <a:lnTo>
                    <a:pt x="98" y="94"/>
                  </a:lnTo>
                  <a:lnTo>
                    <a:pt x="102" y="90"/>
                  </a:lnTo>
                  <a:lnTo>
                    <a:pt x="102" y="88"/>
                  </a:lnTo>
                  <a:lnTo>
                    <a:pt x="103" y="88"/>
                  </a:lnTo>
                  <a:lnTo>
                    <a:pt x="103" y="86"/>
                  </a:lnTo>
                  <a:lnTo>
                    <a:pt x="105" y="84"/>
                  </a:lnTo>
                  <a:lnTo>
                    <a:pt x="105" y="83"/>
                  </a:lnTo>
                  <a:lnTo>
                    <a:pt x="107" y="83"/>
                  </a:lnTo>
                  <a:lnTo>
                    <a:pt x="107" y="79"/>
                  </a:lnTo>
                  <a:lnTo>
                    <a:pt x="109" y="77"/>
                  </a:lnTo>
                  <a:lnTo>
                    <a:pt x="109" y="73"/>
                  </a:lnTo>
                  <a:lnTo>
                    <a:pt x="111" y="73"/>
                  </a:lnTo>
                  <a:lnTo>
                    <a:pt x="111" y="67"/>
                  </a:lnTo>
                  <a:lnTo>
                    <a:pt x="113" y="66"/>
                  </a:lnTo>
                  <a:lnTo>
                    <a:pt x="113" y="56"/>
                  </a:lnTo>
                  <a:lnTo>
                    <a:pt x="113" y="45"/>
                  </a:lnTo>
                  <a:lnTo>
                    <a:pt x="111" y="43"/>
                  </a:lnTo>
                  <a:lnTo>
                    <a:pt x="111" y="37"/>
                  </a:lnTo>
                  <a:lnTo>
                    <a:pt x="109" y="37"/>
                  </a:lnTo>
                  <a:lnTo>
                    <a:pt x="109" y="34"/>
                  </a:lnTo>
                  <a:lnTo>
                    <a:pt x="107" y="32"/>
                  </a:lnTo>
                  <a:lnTo>
                    <a:pt x="107" y="28"/>
                  </a:lnTo>
                  <a:lnTo>
                    <a:pt x="105" y="28"/>
                  </a:lnTo>
                  <a:lnTo>
                    <a:pt x="105" y="26"/>
                  </a:lnTo>
                  <a:lnTo>
                    <a:pt x="103" y="24"/>
                  </a:lnTo>
                  <a:lnTo>
                    <a:pt x="103" y="22"/>
                  </a:lnTo>
                  <a:lnTo>
                    <a:pt x="102" y="22"/>
                  </a:lnTo>
                  <a:lnTo>
                    <a:pt x="102" y="20"/>
                  </a:lnTo>
                  <a:lnTo>
                    <a:pt x="98" y="17"/>
                  </a:lnTo>
                  <a:lnTo>
                    <a:pt x="98" y="15"/>
                  </a:lnTo>
                  <a:lnTo>
                    <a:pt x="96" y="15"/>
                  </a:lnTo>
                  <a:lnTo>
                    <a:pt x="92" y="11"/>
                  </a:lnTo>
                  <a:lnTo>
                    <a:pt x="90" y="11"/>
                  </a:lnTo>
                  <a:lnTo>
                    <a:pt x="90" y="9"/>
                  </a:lnTo>
                  <a:lnTo>
                    <a:pt x="88" y="9"/>
                  </a:lnTo>
                  <a:lnTo>
                    <a:pt x="86" y="7"/>
                  </a:lnTo>
                  <a:lnTo>
                    <a:pt x="84" y="7"/>
                  </a:lnTo>
                  <a:lnTo>
                    <a:pt x="84" y="5"/>
                  </a:lnTo>
                  <a:lnTo>
                    <a:pt x="80" y="5"/>
                  </a:lnTo>
                  <a:lnTo>
                    <a:pt x="79" y="3"/>
                  </a:lnTo>
                  <a:lnTo>
                    <a:pt x="75" y="3"/>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623" name="Freeform 63">
              <a:extLst>
                <a:ext uri="{FF2B5EF4-FFF2-40B4-BE49-F238E27FC236}">
                  <a16:creationId xmlns:a16="http://schemas.microsoft.com/office/drawing/2014/main" id="{6922AB25-E1C8-4E2C-B66B-DA86E504A71A}"/>
                </a:ext>
              </a:extLst>
            </p:cNvPr>
            <p:cNvSpPr>
              <a:spLocks/>
            </p:cNvSpPr>
            <p:nvPr/>
          </p:nvSpPr>
          <p:spPr bwMode="auto">
            <a:xfrm>
              <a:off x="4191000" y="3000375"/>
              <a:ext cx="179388" cy="176213"/>
            </a:xfrm>
            <a:custGeom>
              <a:avLst/>
              <a:gdLst>
                <a:gd name="T0" fmla="*/ 46 w 113"/>
                <a:gd name="T1" fmla="*/ 0 h 111"/>
                <a:gd name="T2" fmla="*/ 38 w 113"/>
                <a:gd name="T3" fmla="*/ 2 h 111"/>
                <a:gd name="T4" fmla="*/ 34 w 113"/>
                <a:gd name="T5" fmla="*/ 3 h 111"/>
                <a:gd name="T6" fmla="*/ 29 w 113"/>
                <a:gd name="T7" fmla="*/ 5 h 111"/>
                <a:gd name="T8" fmla="*/ 27 w 113"/>
                <a:gd name="T9" fmla="*/ 7 h 111"/>
                <a:gd name="T10" fmla="*/ 23 w 113"/>
                <a:gd name="T11" fmla="*/ 9 h 111"/>
                <a:gd name="T12" fmla="*/ 21 w 113"/>
                <a:gd name="T13" fmla="*/ 11 h 111"/>
                <a:gd name="T14" fmla="*/ 15 w 113"/>
                <a:gd name="T15" fmla="*/ 15 h 111"/>
                <a:gd name="T16" fmla="*/ 11 w 113"/>
                <a:gd name="T17" fmla="*/ 20 h 111"/>
                <a:gd name="T18" fmla="*/ 9 w 113"/>
                <a:gd name="T19" fmla="*/ 22 h 111"/>
                <a:gd name="T20" fmla="*/ 8 w 113"/>
                <a:gd name="T21" fmla="*/ 26 h 111"/>
                <a:gd name="T22" fmla="*/ 6 w 113"/>
                <a:gd name="T23" fmla="*/ 28 h 111"/>
                <a:gd name="T24" fmla="*/ 4 w 113"/>
                <a:gd name="T25" fmla="*/ 34 h 111"/>
                <a:gd name="T26" fmla="*/ 2 w 113"/>
                <a:gd name="T27" fmla="*/ 37 h 111"/>
                <a:gd name="T28" fmla="*/ 0 w 113"/>
                <a:gd name="T29" fmla="*/ 45 h 111"/>
                <a:gd name="T30" fmla="*/ 0 w 113"/>
                <a:gd name="T31" fmla="*/ 66 h 111"/>
                <a:gd name="T32" fmla="*/ 2 w 113"/>
                <a:gd name="T33" fmla="*/ 73 h 111"/>
                <a:gd name="T34" fmla="*/ 4 w 113"/>
                <a:gd name="T35" fmla="*/ 77 h 111"/>
                <a:gd name="T36" fmla="*/ 6 w 113"/>
                <a:gd name="T37" fmla="*/ 83 h 111"/>
                <a:gd name="T38" fmla="*/ 8 w 113"/>
                <a:gd name="T39" fmla="*/ 84 h 111"/>
                <a:gd name="T40" fmla="*/ 9 w 113"/>
                <a:gd name="T41" fmla="*/ 88 h 111"/>
                <a:gd name="T42" fmla="*/ 11 w 113"/>
                <a:gd name="T43" fmla="*/ 90 h 111"/>
                <a:gd name="T44" fmla="*/ 15 w 113"/>
                <a:gd name="T45" fmla="*/ 96 h 111"/>
                <a:gd name="T46" fmla="*/ 21 w 113"/>
                <a:gd name="T47" fmla="*/ 99 h 111"/>
                <a:gd name="T48" fmla="*/ 23 w 113"/>
                <a:gd name="T49" fmla="*/ 101 h 111"/>
                <a:gd name="T50" fmla="*/ 27 w 113"/>
                <a:gd name="T51" fmla="*/ 103 h 111"/>
                <a:gd name="T52" fmla="*/ 29 w 113"/>
                <a:gd name="T53" fmla="*/ 105 h 111"/>
                <a:gd name="T54" fmla="*/ 34 w 113"/>
                <a:gd name="T55" fmla="*/ 107 h 111"/>
                <a:gd name="T56" fmla="*/ 38 w 113"/>
                <a:gd name="T57" fmla="*/ 109 h 111"/>
                <a:gd name="T58" fmla="*/ 46 w 113"/>
                <a:gd name="T59" fmla="*/ 111 h 111"/>
                <a:gd name="T60" fmla="*/ 67 w 113"/>
                <a:gd name="T61" fmla="*/ 111 h 111"/>
                <a:gd name="T62" fmla="*/ 75 w 113"/>
                <a:gd name="T63" fmla="*/ 109 h 111"/>
                <a:gd name="T64" fmla="*/ 78 w 113"/>
                <a:gd name="T65" fmla="*/ 107 h 111"/>
                <a:gd name="T66" fmla="*/ 84 w 113"/>
                <a:gd name="T67" fmla="*/ 105 h 111"/>
                <a:gd name="T68" fmla="*/ 86 w 113"/>
                <a:gd name="T69" fmla="*/ 103 h 111"/>
                <a:gd name="T70" fmla="*/ 90 w 113"/>
                <a:gd name="T71" fmla="*/ 101 h 111"/>
                <a:gd name="T72" fmla="*/ 92 w 113"/>
                <a:gd name="T73" fmla="*/ 99 h 111"/>
                <a:gd name="T74" fmla="*/ 98 w 113"/>
                <a:gd name="T75" fmla="*/ 96 h 111"/>
                <a:gd name="T76" fmla="*/ 101 w 113"/>
                <a:gd name="T77" fmla="*/ 90 h 111"/>
                <a:gd name="T78" fmla="*/ 103 w 113"/>
                <a:gd name="T79" fmla="*/ 88 h 111"/>
                <a:gd name="T80" fmla="*/ 105 w 113"/>
                <a:gd name="T81" fmla="*/ 84 h 111"/>
                <a:gd name="T82" fmla="*/ 107 w 113"/>
                <a:gd name="T83" fmla="*/ 83 h 111"/>
                <a:gd name="T84" fmla="*/ 109 w 113"/>
                <a:gd name="T85" fmla="*/ 77 h 111"/>
                <a:gd name="T86" fmla="*/ 111 w 113"/>
                <a:gd name="T87" fmla="*/ 73 h 111"/>
                <a:gd name="T88" fmla="*/ 113 w 113"/>
                <a:gd name="T89" fmla="*/ 66 h 111"/>
                <a:gd name="T90" fmla="*/ 113 w 113"/>
                <a:gd name="T91" fmla="*/ 45 h 111"/>
                <a:gd name="T92" fmla="*/ 111 w 113"/>
                <a:gd name="T93" fmla="*/ 37 h 111"/>
                <a:gd name="T94" fmla="*/ 109 w 113"/>
                <a:gd name="T95" fmla="*/ 34 h 111"/>
                <a:gd name="T96" fmla="*/ 107 w 113"/>
                <a:gd name="T97" fmla="*/ 28 h 111"/>
                <a:gd name="T98" fmla="*/ 105 w 113"/>
                <a:gd name="T99" fmla="*/ 26 h 111"/>
                <a:gd name="T100" fmla="*/ 103 w 113"/>
                <a:gd name="T101" fmla="*/ 22 h 111"/>
                <a:gd name="T102" fmla="*/ 101 w 113"/>
                <a:gd name="T103" fmla="*/ 20 h 111"/>
                <a:gd name="T104" fmla="*/ 98 w 113"/>
                <a:gd name="T105" fmla="*/ 15 h 111"/>
                <a:gd name="T106" fmla="*/ 92 w 113"/>
                <a:gd name="T107" fmla="*/ 11 h 111"/>
                <a:gd name="T108" fmla="*/ 90 w 113"/>
                <a:gd name="T109" fmla="*/ 9 h 111"/>
                <a:gd name="T110" fmla="*/ 86 w 113"/>
                <a:gd name="T111" fmla="*/ 7 h 111"/>
                <a:gd name="T112" fmla="*/ 84 w 113"/>
                <a:gd name="T113" fmla="*/ 5 h 111"/>
                <a:gd name="T114" fmla="*/ 78 w 113"/>
                <a:gd name="T115" fmla="*/ 3 h 111"/>
                <a:gd name="T116" fmla="*/ 75 w 113"/>
                <a:gd name="T117" fmla="*/ 2 h 111"/>
                <a:gd name="T118" fmla="*/ 67 w 113"/>
                <a:gd name="T1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1">
                  <a:moveTo>
                    <a:pt x="55" y="0"/>
                  </a:moveTo>
                  <a:lnTo>
                    <a:pt x="46" y="0"/>
                  </a:lnTo>
                  <a:lnTo>
                    <a:pt x="44" y="2"/>
                  </a:lnTo>
                  <a:lnTo>
                    <a:pt x="38" y="2"/>
                  </a:lnTo>
                  <a:lnTo>
                    <a:pt x="38" y="3"/>
                  </a:lnTo>
                  <a:lnTo>
                    <a:pt x="34" y="3"/>
                  </a:lnTo>
                  <a:lnTo>
                    <a:pt x="32" y="5"/>
                  </a:lnTo>
                  <a:lnTo>
                    <a:pt x="29" y="5"/>
                  </a:lnTo>
                  <a:lnTo>
                    <a:pt x="29" y="7"/>
                  </a:lnTo>
                  <a:lnTo>
                    <a:pt x="27" y="7"/>
                  </a:lnTo>
                  <a:lnTo>
                    <a:pt x="25" y="9"/>
                  </a:lnTo>
                  <a:lnTo>
                    <a:pt x="23" y="9"/>
                  </a:lnTo>
                  <a:lnTo>
                    <a:pt x="23" y="11"/>
                  </a:lnTo>
                  <a:lnTo>
                    <a:pt x="21" y="11"/>
                  </a:lnTo>
                  <a:lnTo>
                    <a:pt x="17" y="15"/>
                  </a:lnTo>
                  <a:lnTo>
                    <a:pt x="15" y="15"/>
                  </a:lnTo>
                  <a:lnTo>
                    <a:pt x="15" y="17"/>
                  </a:lnTo>
                  <a:lnTo>
                    <a:pt x="11" y="20"/>
                  </a:lnTo>
                  <a:lnTo>
                    <a:pt x="11" y="22"/>
                  </a:lnTo>
                  <a:lnTo>
                    <a:pt x="9" y="22"/>
                  </a:lnTo>
                  <a:lnTo>
                    <a:pt x="9" y="24"/>
                  </a:lnTo>
                  <a:lnTo>
                    <a:pt x="8" y="26"/>
                  </a:lnTo>
                  <a:lnTo>
                    <a:pt x="8" y="28"/>
                  </a:lnTo>
                  <a:lnTo>
                    <a:pt x="6" y="28"/>
                  </a:lnTo>
                  <a:lnTo>
                    <a:pt x="6" y="32"/>
                  </a:lnTo>
                  <a:lnTo>
                    <a:pt x="4" y="34"/>
                  </a:lnTo>
                  <a:lnTo>
                    <a:pt x="4" y="37"/>
                  </a:lnTo>
                  <a:lnTo>
                    <a:pt x="2" y="37"/>
                  </a:lnTo>
                  <a:lnTo>
                    <a:pt x="2" y="43"/>
                  </a:lnTo>
                  <a:lnTo>
                    <a:pt x="0" y="45"/>
                  </a:lnTo>
                  <a:lnTo>
                    <a:pt x="0" y="54"/>
                  </a:lnTo>
                  <a:lnTo>
                    <a:pt x="0" y="66"/>
                  </a:lnTo>
                  <a:lnTo>
                    <a:pt x="2" y="67"/>
                  </a:lnTo>
                  <a:lnTo>
                    <a:pt x="2" y="73"/>
                  </a:lnTo>
                  <a:lnTo>
                    <a:pt x="4" y="73"/>
                  </a:lnTo>
                  <a:lnTo>
                    <a:pt x="4" y="77"/>
                  </a:lnTo>
                  <a:lnTo>
                    <a:pt x="6" y="79"/>
                  </a:lnTo>
                  <a:lnTo>
                    <a:pt x="6" y="83"/>
                  </a:lnTo>
                  <a:lnTo>
                    <a:pt x="8" y="83"/>
                  </a:lnTo>
                  <a:lnTo>
                    <a:pt x="8" y="84"/>
                  </a:lnTo>
                  <a:lnTo>
                    <a:pt x="9" y="86"/>
                  </a:lnTo>
                  <a:lnTo>
                    <a:pt x="9" y="88"/>
                  </a:lnTo>
                  <a:lnTo>
                    <a:pt x="11" y="88"/>
                  </a:lnTo>
                  <a:lnTo>
                    <a:pt x="11" y="90"/>
                  </a:lnTo>
                  <a:lnTo>
                    <a:pt x="15" y="94"/>
                  </a:lnTo>
                  <a:lnTo>
                    <a:pt x="15" y="96"/>
                  </a:lnTo>
                  <a:lnTo>
                    <a:pt x="17" y="96"/>
                  </a:lnTo>
                  <a:lnTo>
                    <a:pt x="21" y="99"/>
                  </a:lnTo>
                  <a:lnTo>
                    <a:pt x="23" y="99"/>
                  </a:lnTo>
                  <a:lnTo>
                    <a:pt x="23" y="101"/>
                  </a:lnTo>
                  <a:lnTo>
                    <a:pt x="25" y="101"/>
                  </a:lnTo>
                  <a:lnTo>
                    <a:pt x="27" y="103"/>
                  </a:lnTo>
                  <a:lnTo>
                    <a:pt x="29" y="103"/>
                  </a:lnTo>
                  <a:lnTo>
                    <a:pt x="29" y="105"/>
                  </a:lnTo>
                  <a:lnTo>
                    <a:pt x="32" y="105"/>
                  </a:lnTo>
                  <a:lnTo>
                    <a:pt x="34" y="107"/>
                  </a:lnTo>
                  <a:lnTo>
                    <a:pt x="38" y="107"/>
                  </a:lnTo>
                  <a:lnTo>
                    <a:pt x="38" y="109"/>
                  </a:lnTo>
                  <a:lnTo>
                    <a:pt x="44" y="109"/>
                  </a:lnTo>
                  <a:lnTo>
                    <a:pt x="46" y="111"/>
                  </a:lnTo>
                  <a:lnTo>
                    <a:pt x="55" y="111"/>
                  </a:lnTo>
                  <a:lnTo>
                    <a:pt x="67" y="111"/>
                  </a:lnTo>
                  <a:lnTo>
                    <a:pt x="69" y="109"/>
                  </a:lnTo>
                  <a:lnTo>
                    <a:pt x="75" y="109"/>
                  </a:lnTo>
                  <a:lnTo>
                    <a:pt x="75" y="107"/>
                  </a:lnTo>
                  <a:lnTo>
                    <a:pt x="78" y="107"/>
                  </a:lnTo>
                  <a:lnTo>
                    <a:pt x="80" y="105"/>
                  </a:lnTo>
                  <a:lnTo>
                    <a:pt x="84" y="105"/>
                  </a:lnTo>
                  <a:lnTo>
                    <a:pt x="84" y="103"/>
                  </a:lnTo>
                  <a:lnTo>
                    <a:pt x="86" y="103"/>
                  </a:lnTo>
                  <a:lnTo>
                    <a:pt x="88" y="101"/>
                  </a:lnTo>
                  <a:lnTo>
                    <a:pt x="90" y="101"/>
                  </a:lnTo>
                  <a:lnTo>
                    <a:pt x="90" y="99"/>
                  </a:lnTo>
                  <a:lnTo>
                    <a:pt x="92" y="99"/>
                  </a:lnTo>
                  <a:lnTo>
                    <a:pt x="96" y="96"/>
                  </a:lnTo>
                  <a:lnTo>
                    <a:pt x="98" y="96"/>
                  </a:lnTo>
                  <a:lnTo>
                    <a:pt x="98" y="94"/>
                  </a:lnTo>
                  <a:lnTo>
                    <a:pt x="101" y="90"/>
                  </a:lnTo>
                  <a:lnTo>
                    <a:pt x="101" y="88"/>
                  </a:lnTo>
                  <a:lnTo>
                    <a:pt x="103" y="88"/>
                  </a:lnTo>
                  <a:lnTo>
                    <a:pt x="103" y="86"/>
                  </a:lnTo>
                  <a:lnTo>
                    <a:pt x="105" y="84"/>
                  </a:lnTo>
                  <a:lnTo>
                    <a:pt x="105" y="83"/>
                  </a:lnTo>
                  <a:lnTo>
                    <a:pt x="107" y="83"/>
                  </a:lnTo>
                  <a:lnTo>
                    <a:pt x="107" y="79"/>
                  </a:lnTo>
                  <a:lnTo>
                    <a:pt x="109" y="77"/>
                  </a:lnTo>
                  <a:lnTo>
                    <a:pt x="109" y="73"/>
                  </a:lnTo>
                  <a:lnTo>
                    <a:pt x="111" y="73"/>
                  </a:lnTo>
                  <a:lnTo>
                    <a:pt x="111" y="67"/>
                  </a:lnTo>
                  <a:lnTo>
                    <a:pt x="113" y="66"/>
                  </a:lnTo>
                  <a:lnTo>
                    <a:pt x="113" y="56"/>
                  </a:lnTo>
                  <a:lnTo>
                    <a:pt x="113" y="45"/>
                  </a:lnTo>
                  <a:lnTo>
                    <a:pt x="111" y="43"/>
                  </a:lnTo>
                  <a:lnTo>
                    <a:pt x="111" y="37"/>
                  </a:lnTo>
                  <a:lnTo>
                    <a:pt x="109" y="37"/>
                  </a:lnTo>
                  <a:lnTo>
                    <a:pt x="109" y="34"/>
                  </a:lnTo>
                  <a:lnTo>
                    <a:pt x="107" y="32"/>
                  </a:lnTo>
                  <a:lnTo>
                    <a:pt x="107" y="28"/>
                  </a:lnTo>
                  <a:lnTo>
                    <a:pt x="105" y="28"/>
                  </a:lnTo>
                  <a:lnTo>
                    <a:pt x="105" y="26"/>
                  </a:lnTo>
                  <a:lnTo>
                    <a:pt x="103" y="24"/>
                  </a:lnTo>
                  <a:lnTo>
                    <a:pt x="103" y="22"/>
                  </a:lnTo>
                  <a:lnTo>
                    <a:pt x="101" y="22"/>
                  </a:lnTo>
                  <a:lnTo>
                    <a:pt x="101" y="20"/>
                  </a:lnTo>
                  <a:lnTo>
                    <a:pt x="98" y="17"/>
                  </a:lnTo>
                  <a:lnTo>
                    <a:pt x="98" y="15"/>
                  </a:lnTo>
                  <a:lnTo>
                    <a:pt x="96" y="15"/>
                  </a:lnTo>
                  <a:lnTo>
                    <a:pt x="92" y="11"/>
                  </a:lnTo>
                  <a:lnTo>
                    <a:pt x="90" y="11"/>
                  </a:lnTo>
                  <a:lnTo>
                    <a:pt x="90" y="9"/>
                  </a:lnTo>
                  <a:lnTo>
                    <a:pt x="88" y="9"/>
                  </a:lnTo>
                  <a:lnTo>
                    <a:pt x="86" y="7"/>
                  </a:lnTo>
                  <a:lnTo>
                    <a:pt x="84" y="7"/>
                  </a:lnTo>
                  <a:lnTo>
                    <a:pt x="84" y="5"/>
                  </a:lnTo>
                  <a:lnTo>
                    <a:pt x="80" y="5"/>
                  </a:lnTo>
                  <a:lnTo>
                    <a:pt x="78" y="3"/>
                  </a:lnTo>
                  <a:lnTo>
                    <a:pt x="75" y="3"/>
                  </a:lnTo>
                  <a:lnTo>
                    <a:pt x="75"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66624" name="Rectangle 64">
              <a:extLst>
                <a:ext uri="{FF2B5EF4-FFF2-40B4-BE49-F238E27FC236}">
                  <a16:creationId xmlns:a16="http://schemas.microsoft.com/office/drawing/2014/main" id="{F86E2C08-4D3A-46FB-A75D-626E3C06F1C3}"/>
                </a:ext>
              </a:extLst>
            </p:cNvPr>
            <p:cNvSpPr>
              <a:spLocks noChangeArrowheads="1"/>
            </p:cNvSpPr>
            <p:nvPr/>
          </p:nvSpPr>
          <p:spPr bwMode="auto">
            <a:xfrm>
              <a:off x="4333875" y="2743200"/>
              <a:ext cx="11557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600" b="0" dirty="0">
                  <a:solidFill>
                    <a:srgbClr val="000000"/>
                  </a:solidFill>
                </a:rPr>
                <a:t>File d'attente</a:t>
              </a:r>
              <a:endParaRPr lang="fr-FR" altLang="fr-FR" sz="1600" dirty="0">
                <a:solidFill>
                  <a:srgbClr val="000000"/>
                </a:solidFill>
              </a:endParaRPr>
            </a:p>
          </p:txBody>
        </p:sp>
        <p:sp>
          <p:nvSpPr>
            <p:cNvPr id="66625" name="Line 65">
              <a:extLst>
                <a:ext uri="{FF2B5EF4-FFF2-40B4-BE49-F238E27FC236}">
                  <a16:creationId xmlns:a16="http://schemas.microsoft.com/office/drawing/2014/main" id="{E8DB0A62-9194-49F7-BEA4-C9EBECAC3BCD}"/>
                </a:ext>
              </a:extLst>
            </p:cNvPr>
            <p:cNvSpPr>
              <a:spLocks noChangeShapeType="1"/>
            </p:cNvSpPr>
            <p:nvPr/>
          </p:nvSpPr>
          <p:spPr bwMode="auto">
            <a:xfrm>
              <a:off x="5638800" y="3124200"/>
              <a:ext cx="5334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8" name="ZoneTexte 67">
              <a:extLst>
                <a:ext uri="{FF2B5EF4-FFF2-40B4-BE49-F238E27FC236}">
                  <a16:creationId xmlns:a16="http://schemas.microsoft.com/office/drawing/2014/main" id="{6FE41808-4098-484C-B369-58CD20E41896}"/>
                </a:ext>
              </a:extLst>
            </p:cNvPr>
            <p:cNvSpPr txBox="1"/>
            <p:nvPr/>
          </p:nvSpPr>
          <p:spPr>
            <a:xfrm>
              <a:off x="144900" y="2924944"/>
              <a:ext cx="377026" cy="341632"/>
            </a:xfrm>
            <a:prstGeom prst="rect">
              <a:avLst/>
            </a:prstGeom>
            <a:noFill/>
          </p:spPr>
          <p:txBody>
            <a:bodyPr wrap="none" rtlCol="0">
              <a:spAutoFit/>
            </a:bodyPr>
            <a:lstStyle/>
            <a:p>
              <a:r>
                <a:rPr lang="fr-FR" dirty="0">
                  <a:solidFill>
                    <a:srgbClr val="000000"/>
                  </a:solidFill>
                </a:rPr>
                <a:t>4.</a:t>
              </a:r>
            </a:p>
          </p:txBody>
        </p:sp>
      </p:grpSp>
      <p:grpSp>
        <p:nvGrpSpPr>
          <p:cNvPr id="6" name="Groupe 5">
            <a:extLst>
              <a:ext uri="{FF2B5EF4-FFF2-40B4-BE49-F238E27FC236}">
                <a16:creationId xmlns:a16="http://schemas.microsoft.com/office/drawing/2014/main" id="{9072F011-8067-4E9A-969C-933F1817738D}"/>
              </a:ext>
            </a:extLst>
          </p:cNvPr>
          <p:cNvGrpSpPr/>
          <p:nvPr/>
        </p:nvGrpSpPr>
        <p:grpSpPr>
          <a:xfrm>
            <a:off x="5332415" y="2708920"/>
            <a:ext cx="3429000" cy="2326581"/>
            <a:chOff x="838200" y="3693219"/>
            <a:chExt cx="3429000" cy="2326581"/>
          </a:xfrm>
        </p:grpSpPr>
        <p:sp>
          <p:nvSpPr>
            <p:cNvPr id="66573" name="Freeform 13">
              <a:extLst>
                <a:ext uri="{FF2B5EF4-FFF2-40B4-BE49-F238E27FC236}">
                  <a16:creationId xmlns:a16="http://schemas.microsoft.com/office/drawing/2014/main" id="{C6527E82-9633-40F0-B23E-FCD62C4CDD5C}"/>
                </a:ext>
              </a:extLst>
            </p:cNvPr>
            <p:cNvSpPr>
              <a:spLocks/>
            </p:cNvSpPr>
            <p:nvPr/>
          </p:nvSpPr>
          <p:spPr bwMode="auto">
            <a:xfrm>
              <a:off x="1928813" y="4352925"/>
              <a:ext cx="179387" cy="177800"/>
            </a:xfrm>
            <a:custGeom>
              <a:avLst/>
              <a:gdLst>
                <a:gd name="T0" fmla="*/ 46 w 113"/>
                <a:gd name="T1" fmla="*/ 0 h 112"/>
                <a:gd name="T2" fmla="*/ 38 w 113"/>
                <a:gd name="T3" fmla="*/ 2 h 112"/>
                <a:gd name="T4" fmla="*/ 34 w 113"/>
                <a:gd name="T5" fmla="*/ 4 h 112"/>
                <a:gd name="T6" fmla="*/ 28 w 113"/>
                <a:gd name="T7" fmla="*/ 6 h 112"/>
                <a:gd name="T8" fmla="*/ 27 w 113"/>
                <a:gd name="T9" fmla="*/ 8 h 112"/>
                <a:gd name="T10" fmla="*/ 23 w 113"/>
                <a:gd name="T11" fmla="*/ 9 h 112"/>
                <a:gd name="T12" fmla="*/ 21 w 113"/>
                <a:gd name="T13" fmla="*/ 11 h 112"/>
                <a:gd name="T14" fmla="*/ 15 w 113"/>
                <a:gd name="T15" fmla="*/ 15 h 112"/>
                <a:gd name="T16" fmla="*/ 11 w 113"/>
                <a:gd name="T17" fmla="*/ 21 h 112"/>
                <a:gd name="T18" fmla="*/ 9 w 113"/>
                <a:gd name="T19" fmla="*/ 23 h 112"/>
                <a:gd name="T20" fmla="*/ 7 w 113"/>
                <a:gd name="T21" fmla="*/ 27 h 112"/>
                <a:gd name="T22" fmla="*/ 6 w 113"/>
                <a:gd name="T23" fmla="*/ 29 h 112"/>
                <a:gd name="T24" fmla="*/ 4 w 113"/>
                <a:gd name="T25" fmla="*/ 34 h 112"/>
                <a:gd name="T26" fmla="*/ 2 w 113"/>
                <a:gd name="T27" fmla="*/ 38 h 112"/>
                <a:gd name="T28" fmla="*/ 0 w 113"/>
                <a:gd name="T29" fmla="*/ 46 h 112"/>
                <a:gd name="T30" fmla="*/ 0 w 113"/>
                <a:gd name="T31" fmla="*/ 67 h 112"/>
                <a:gd name="T32" fmla="*/ 2 w 113"/>
                <a:gd name="T33" fmla="*/ 74 h 112"/>
                <a:gd name="T34" fmla="*/ 4 w 113"/>
                <a:gd name="T35" fmla="*/ 78 h 112"/>
                <a:gd name="T36" fmla="*/ 6 w 113"/>
                <a:gd name="T37" fmla="*/ 84 h 112"/>
                <a:gd name="T38" fmla="*/ 7 w 113"/>
                <a:gd name="T39" fmla="*/ 86 h 112"/>
                <a:gd name="T40" fmla="*/ 9 w 113"/>
                <a:gd name="T41" fmla="*/ 90 h 112"/>
                <a:gd name="T42" fmla="*/ 11 w 113"/>
                <a:gd name="T43" fmla="*/ 91 h 112"/>
                <a:gd name="T44" fmla="*/ 15 w 113"/>
                <a:gd name="T45" fmla="*/ 97 h 112"/>
                <a:gd name="T46" fmla="*/ 21 w 113"/>
                <a:gd name="T47" fmla="*/ 101 h 112"/>
                <a:gd name="T48" fmla="*/ 23 w 113"/>
                <a:gd name="T49" fmla="*/ 103 h 112"/>
                <a:gd name="T50" fmla="*/ 27 w 113"/>
                <a:gd name="T51" fmla="*/ 105 h 112"/>
                <a:gd name="T52" fmla="*/ 28 w 113"/>
                <a:gd name="T53" fmla="*/ 107 h 112"/>
                <a:gd name="T54" fmla="*/ 34 w 113"/>
                <a:gd name="T55" fmla="*/ 109 h 112"/>
                <a:gd name="T56" fmla="*/ 38 w 113"/>
                <a:gd name="T57" fmla="*/ 111 h 112"/>
                <a:gd name="T58" fmla="*/ 46 w 113"/>
                <a:gd name="T59" fmla="*/ 112 h 112"/>
                <a:gd name="T60" fmla="*/ 67 w 113"/>
                <a:gd name="T61" fmla="*/ 112 h 112"/>
                <a:gd name="T62" fmla="*/ 74 w 113"/>
                <a:gd name="T63" fmla="*/ 111 h 112"/>
                <a:gd name="T64" fmla="*/ 78 w 113"/>
                <a:gd name="T65" fmla="*/ 109 h 112"/>
                <a:gd name="T66" fmla="*/ 84 w 113"/>
                <a:gd name="T67" fmla="*/ 107 h 112"/>
                <a:gd name="T68" fmla="*/ 86 w 113"/>
                <a:gd name="T69" fmla="*/ 105 h 112"/>
                <a:gd name="T70" fmla="*/ 90 w 113"/>
                <a:gd name="T71" fmla="*/ 103 h 112"/>
                <a:gd name="T72" fmla="*/ 92 w 113"/>
                <a:gd name="T73" fmla="*/ 101 h 112"/>
                <a:gd name="T74" fmla="*/ 97 w 113"/>
                <a:gd name="T75" fmla="*/ 97 h 112"/>
                <a:gd name="T76" fmla="*/ 101 w 113"/>
                <a:gd name="T77" fmla="*/ 91 h 112"/>
                <a:gd name="T78" fmla="*/ 103 w 113"/>
                <a:gd name="T79" fmla="*/ 90 h 112"/>
                <a:gd name="T80" fmla="*/ 105 w 113"/>
                <a:gd name="T81" fmla="*/ 86 h 112"/>
                <a:gd name="T82" fmla="*/ 107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7 w 113"/>
                <a:gd name="T97" fmla="*/ 29 h 112"/>
                <a:gd name="T98" fmla="*/ 105 w 113"/>
                <a:gd name="T99" fmla="*/ 27 h 112"/>
                <a:gd name="T100" fmla="*/ 103 w 113"/>
                <a:gd name="T101" fmla="*/ 23 h 112"/>
                <a:gd name="T102" fmla="*/ 101 w 113"/>
                <a:gd name="T103" fmla="*/ 21 h 112"/>
                <a:gd name="T104" fmla="*/ 97 w 113"/>
                <a:gd name="T105" fmla="*/ 15 h 112"/>
                <a:gd name="T106" fmla="*/ 92 w 113"/>
                <a:gd name="T107" fmla="*/ 11 h 112"/>
                <a:gd name="T108" fmla="*/ 90 w 113"/>
                <a:gd name="T109" fmla="*/ 9 h 112"/>
                <a:gd name="T110" fmla="*/ 86 w 113"/>
                <a:gd name="T111" fmla="*/ 8 h 112"/>
                <a:gd name="T112" fmla="*/ 84 w 113"/>
                <a:gd name="T113" fmla="*/ 6 h 112"/>
                <a:gd name="T114" fmla="*/ 78 w 113"/>
                <a:gd name="T115" fmla="*/ 4 h 112"/>
                <a:gd name="T116" fmla="*/ 74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5" y="0"/>
                  </a:moveTo>
                  <a:lnTo>
                    <a:pt x="46" y="0"/>
                  </a:lnTo>
                  <a:lnTo>
                    <a:pt x="44" y="2"/>
                  </a:lnTo>
                  <a:lnTo>
                    <a:pt x="38" y="2"/>
                  </a:lnTo>
                  <a:lnTo>
                    <a:pt x="38" y="4"/>
                  </a:lnTo>
                  <a:lnTo>
                    <a:pt x="34" y="4"/>
                  </a:lnTo>
                  <a:lnTo>
                    <a:pt x="32" y="6"/>
                  </a:lnTo>
                  <a:lnTo>
                    <a:pt x="28" y="6"/>
                  </a:lnTo>
                  <a:lnTo>
                    <a:pt x="28" y="8"/>
                  </a:lnTo>
                  <a:lnTo>
                    <a:pt x="27" y="8"/>
                  </a:lnTo>
                  <a:lnTo>
                    <a:pt x="25" y="9"/>
                  </a:lnTo>
                  <a:lnTo>
                    <a:pt x="23" y="9"/>
                  </a:lnTo>
                  <a:lnTo>
                    <a:pt x="23" y="11"/>
                  </a:lnTo>
                  <a:lnTo>
                    <a:pt x="21" y="11"/>
                  </a:lnTo>
                  <a:lnTo>
                    <a:pt x="17" y="15"/>
                  </a:lnTo>
                  <a:lnTo>
                    <a:pt x="15" y="15"/>
                  </a:lnTo>
                  <a:lnTo>
                    <a:pt x="15" y="17"/>
                  </a:lnTo>
                  <a:lnTo>
                    <a:pt x="11" y="21"/>
                  </a:lnTo>
                  <a:lnTo>
                    <a:pt x="11" y="23"/>
                  </a:lnTo>
                  <a:lnTo>
                    <a:pt x="9" y="23"/>
                  </a:lnTo>
                  <a:lnTo>
                    <a:pt x="9" y="25"/>
                  </a:lnTo>
                  <a:lnTo>
                    <a:pt x="7" y="27"/>
                  </a:lnTo>
                  <a:lnTo>
                    <a:pt x="7" y="29"/>
                  </a:lnTo>
                  <a:lnTo>
                    <a:pt x="6" y="29"/>
                  </a:lnTo>
                  <a:lnTo>
                    <a:pt x="6" y="32"/>
                  </a:lnTo>
                  <a:lnTo>
                    <a:pt x="4" y="34"/>
                  </a:lnTo>
                  <a:lnTo>
                    <a:pt x="4" y="38"/>
                  </a:lnTo>
                  <a:lnTo>
                    <a:pt x="2" y="38"/>
                  </a:lnTo>
                  <a:lnTo>
                    <a:pt x="2" y="44"/>
                  </a:lnTo>
                  <a:lnTo>
                    <a:pt x="0" y="46"/>
                  </a:lnTo>
                  <a:lnTo>
                    <a:pt x="0" y="55"/>
                  </a:lnTo>
                  <a:lnTo>
                    <a:pt x="0" y="67"/>
                  </a:lnTo>
                  <a:lnTo>
                    <a:pt x="2" y="69"/>
                  </a:lnTo>
                  <a:lnTo>
                    <a:pt x="2" y="74"/>
                  </a:lnTo>
                  <a:lnTo>
                    <a:pt x="4" y="74"/>
                  </a:lnTo>
                  <a:lnTo>
                    <a:pt x="4" y="78"/>
                  </a:lnTo>
                  <a:lnTo>
                    <a:pt x="6" y="80"/>
                  </a:lnTo>
                  <a:lnTo>
                    <a:pt x="6" y="84"/>
                  </a:lnTo>
                  <a:lnTo>
                    <a:pt x="7" y="84"/>
                  </a:lnTo>
                  <a:lnTo>
                    <a:pt x="7" y="86"/>
                  </a:lnTo>
                  <a:lnTo>
                    <a:pt x="9" y="88"/>
                  </a:lnTo>
                  <a:lnTo>
                    <a:pt x="9" y="90"/>
                  </a:lnTo>
                  <a:lnTo>
                    <a:pt x="11" y="90"/>
                  </a:lnTo>
                  <a:lnTo>
                    <a:pt x="11" y="91"/>
                  </a:lnTo>
                  <a:lnTo>
                    <a:pt x="15" y="95"/>
                  </a:lnTo>
                  <a:lnTo>
                    <a:pt x="15" y="97"/>
                  </a:lnTo>
                  <a:lnTo>
                    <a:pt x="17" y="97"/>
                  </a:lnTo>
                  <a:lnTo>
                    <a:pt x="21" y="101"/>
                  </a:lnTo>
                  <a:lnTo>
                    <a:pt x="23" y="101"/>
                  </a:lnTo>
                  <a:lnTo>
                    <a:pt x="23" y="103"/>
                  </a:lnTo>
                  <a:lnTo>
                    <a:pt x="25" y="103"/>
                  </a:lnTo>
                  <a:lnTo>
                    <a:pt x="27" y="105"/>
                  </a:lnTo>
                  <a:lnTo>
                    <a:pt x="28" y="105"/>
                  </a:lnTo>
                  <a:lnTo>
                    <a:pt x="28" y="107"/>
                  </a:lnTo>
                  <a:lnTo>
                    <a:pt x="32" y="107"/>
                  </a:lnTo>
                  <a:lnTo>
                    <a:pt x="34" y="109"/>
                  </a:lnTo>
                  <a:lnTo>
                    <a:pt x="38" y="109"/>
                  </a:lnTo>
                  <a:lnTo>
                    <a:pt x="38" y="111"/>
                  </a:lnTo>
                  <a:lnTo>
                    <a:pt x="44" y="111"/>
                  </a:lnTo>
                  <a:lnTo>
                    <a:pt x="46" y="112"/>
                  </a:lnTo>
                  <a:lnTo>
                    <a:pt x="55" y="112"/>
                  </a:lnTo>
                  <a:lnTo>
                    <a:pt x="67" y="112"/>
                  </a:lnTo>
                  <a:lnTo>
                    <a:pt x="69" y="111"/>
                  </a:lnTo>
                  <a:lnTo>
                    <a:pt x="74" y="111"/>
                  </a:lnTo>
                  <a:lnTo>
                    <a:pt x="74" y="109"/>
                  </a:lnTo>
                  <a:lnTo>
                    <a:pt x="78" y="109"/>
                  </a:lnTo>
                  <a:lnTo>
                    <a:pt x="80" y="107"/>
                  </a:lnTo>
                  <a:lnTo>
                    <a:pt x="84" y="107"/>
                  </a:lnTo>
                  <a:lnTo>
                    <a:pt x="84" y="105"/>
                  </a:lnTo>
                  <a:lnTo>
                    <a:pt x="86" y="105"/>
                  </a:lnTo>
                  <a:lnTo>
                    <a:pt x="88" y="103"/>
                  </a:lnTo>
                  <a:lnTo>
                    <a:pt x="90" y="103"/>
                  </a:lnTo>
                  <a:lnTo>
                    <a:pt x="90" y="101"/>
                  </a:lnTo>
                  <a:lnTo>
                    <a:pt x="92" y="101"/>
                  </a:lnTo>
                  <a:lnTo>
                    <a:pt x="95" y="97"/>
                  </a:lnTo>
                  <a:lnTo>
                    <a:pt x="97" y="97"/>
                  </a:lnTo>
                  <a:lnTo>
                    <a:pt x="97" y="95"/>
                  </a:lnTo>
                  <a:lnTo>
                    <a:pt x="101" y="91"/>
                  </a:lnTo>
                  <a:lnTo>
                    <a:pt x="101" y="90"/>
                  </a:lnTo>
                  <a:lnTo>
                    <a:pt x="103" y="90"/>
                  </a:lnTo>
                  <a:lnTo>
                    <a:pt x="103" y="88"/>
                  </a:lnTo>
                  <a:lnTo>
                    <a:pt x="105" y="86"/>
                  </a:lnTo>
                  <a:lnTo>
                    <a:pt x="105" y="84"/>
                  </a:lnTo>
                  <a:lnTo>
                    <a:pt x="107" y="84"/>
                  </a:lnTo>
                  <a:lnTo>
                    <a:pt x="107"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7" y="32"/>
                  </a:lnTo>
                  <a:lnTo>
                    <a:pt x="107" y="29"/>
                  </a:lnTo>
                  <a:lnTo>
                    <a:pt x="105" y="29"/>
                  </a:lnTo>
                  <a:lnTo>
                    <a:pt x="105" y="27"/>
                  </a:lnTo>
                  <a:lnTo>
                    <a:pt x="103" y="25"/>
                  </a:lnTo>
                  <a:lnTo>
                    <a:pt x="103" y="23"/>
                  </a:lnTo>
                  <a:lnTo>
                    <a:pt x="101" y="23"/>
                  </a:lnTo>
                  <a:lnTo>
                    <a:pt x="101" y="21"/>
                  </a:lnTo>
                  <a:lnTo>
                    <a:pt x="97" y="17"/>
                  </a:lnTo>
                  <a:lnTo>
                    <a:pt x="97" y="15"/>
                  </a:lnTo>
                  <a:lnTo>
                    <a:pt x="95" y="15"/>
                  </a:lnTo>
                  <a:lnTo>
                    <a:pt x="92" y="11"/>
                  </a:lnTo>
                  <a:lnTo>
                    <a:pt x="90" y="11"/>
                  </a:lnTo>
                  <a:lnTo>
                    <a:pt x="90" y="9"/>
                  </a:lnTo>
                  <a:lnTo>
                    <a:pt x="88" y="9"/>
                  </a:lnTo>
                  <a:lnTo>
                    <a:pt x="86" y="8"/>
                  </a:lnTo>
                  <a:lnTo>
                    <a:pt x="84" y="8"/>
                  </a:lnTo>
                  <a:lnTo>
                    <a:pt x="84" y="6"/>
                  </a:lnTo>
                  <a:lnTo>
                    <a:pt x="80" y="6"/>
                  </a:lnTo>
                  <a:lnTo>
                    <a:pt x="78" y="4"/>
                  </a:lnTo>
                  <a:lnTo>
                    <a:pt x="74" y="4"/>
                  </a:lnTo>
                  <a:lnTo>
                    <a:pt x="74"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66574" name="Freeform 14">
              <a:extLst>
                <a:ext uri="{FF2B5EF4-FFF2-40B4-BE49-F238E27FC236}">
                  <a16:creationId xmlns:a16="http://schemas.microsoft.com/office/drawing/2014/main" id="{0F87F6DB-5692-46A9-B39F-2A1E62451E3B}"/>
                </a:ext>
              </a:extLst>
            </p:cNvPr>
            <p:cNvSpPr>
              <a:spLocks/>
            </p:cNvSpPr>
            <p:nvPr/>
          </p:nvSpPr>
          <p:spPr bwMode="auto">
            <a:xfrm>
              <a:off x="1603375" y="4352925"/>
              <a:ext cx="179388" cy="177800"/>
            </a:xfrm>
            <a:custGeom>
              <a:avLst/>
              <a:gdLst>
                <a:gd name="T0" fmla="*/ 46 w 113"/>
                <a:gd name="T1" fmla="*/ 0 h 112"/>
                <a:gd name="T2" fmla="*/ 38 w 113"/>
                <a:gd name="T3" fmla="*/ 2 h 112"/>
                <a:gd name="T4" fmla="*/ 35 w 113"/>
                <a:gd name="T5" fmla="*/ 4 h 112"/>
                <a:gd name="T6" fmla="*/ 29 w 113"/>
                <a:gd name="T7" fmla="*/ 6 h 112"/>
                <a:gd name="T8" fmla="*/ 27 w 113"/>
                <a:gd name="T9" fmla="*/ 8 h 112"/>
                <a:gd name="T10" fmla="*/ 23 w 113"/>
                <a:gd name="T11" fmla="*/ 9 h 112"/>
                <a:gd name="T12" fmla="*/ 21 w 113"/>
                <a:gd name="T13" fmla="*/ 11 h 112"/>
                <a:gd name="T14" fmla="*/ 15 w 113"/>
                <a:gd name="T15" fmla="*/ 15 h 112"/>
                <a:gd name="T16" fmla="*/ 12 w 113"/>
                <a:gd name="T17" fmla="*/ 21 h 112"/>
                <a:gd name="T18" fmla="*/ 10 w 113"/>
                <a:gd name="T19" fmla="*/ 23 h 112"/>
                <a:gd name="T20" fmla="*/ 8 w 113"/>
                <a:gd name="T21" fmla="*/ 27 h 112"/>
                <a:gd name="T22" fmla="*/ 6 w 113"/>
                <a:gd name="T23" fmla="*/ 29 h 112"/>
                <a:gd name="T24" fmla="*/ 4 w 113"/>
                <a:gd name="T25" fmla="*/ 34 h 112"/>
                <a:gd name="T26" fmla="*/ 2 w 113"/>
                <a:gd name="T27" fmla="*/ 38 h 112"/>
                <a:gd name="T28" fmla="*/ 0 w 113"/>
                <a:gd name="T29" fmla="*/ 46 h 112"/>
                <a:gd name="T30" fmla="*/ 0 w 113"/>
                <a:gd name="T31" fmla="*/ 67 h 112"/>
                <a:gd name="T32" fmla="*/ 2 w 113"/>
                <a:gd name="T33" fmla="*/ 74 h 112"/>
                <a:gd name="T34" fmla="*/ 4 w 113"/>
                <a:gd name="T35" fmla="*/ 78 h 112"/>
                <a:gd name="T36" fmla="*/ 6 w 113"/>
                <a:gd name="T37" fmla="*/ 84 h 112"/>
                <a:gd name="T38" fmla="*/ 8 w 113"/>
                <a:gd name="T39" fmla="*/ 86 h 112"/>
                <a:gd name="T40" fmla="*/ 10 w 113"/>
                <a:gd name="T41" fmla="*/ 90 h 112"/>
                <a:gd name="T42" fmla="*/ 12 w 113"/>
                <a:gd name="T43" fmla="*/ 91 h 112"/>
                <a:gd name="T44" fmla="*/ 15 w 113"/>
                <a:gd name="T45" fmla="*/ 97 h 112"/>
                <a:gd name="T46" fmla="*/ 21 w 113"/>
                <a:gd name="T47" fmla="*/ 101 h 112"/>
                <a:gd name="T48" fmla="*/ 23 w 113"/>
                <a:gd name="T49" fmla="*/ 103 h 112"/>
                <a:gd name="T50" fmla="*/ 27 w 113"/>
                <a:gd name="T51" fmla="*/ 105 h 112"/>
                <a:gd name="T52" fmla="*/ 29 w 113"/>
                <a:gd name="T53" fmla="*/ 107 h 112"/>
                <a:gd name="T54" fmla="*/ 35 w 113"/>
                <a:gd name="T55" fmla="*/ 109 h 112"/>
                <a:gd name="T56" fmla="*/ 38 w 113"/>
                <a:gd name="T57" fmla="*/ 111 h 112"/>
                <a:gd name="T58" fmla="*/ 46 w 113"/>
                <a:gd name="T59" fmla="*/ 112 h 112"/>
                <a:gd name="T60" fmla="*/ 67 w 113"/>
                <a:gd name="T61" fmla="*/ 112 h 112"/>
                <a:gd name="T62" fmla="*/ 75 w 113"/>
                <a:gd name="T63" fmla="*/ 111 h 112"/>
                <a:gd name="T64" fmla="*/ 79 w 113"/>
                <a:gd name="T65" fmla="*/ 109 h 112"/>
                <a:gd name="T66" fmla="*/ 84 w 113"/>
                <a:gd name="T67" fmla="*/ 107 h 112"/>
                <a:gd name="T68" fmla="*/ 86 w 113"/>
                <a:gd name="T69" fmla="*/ 105 h 112"/>
                <a:gd name="T70" fmla="*/ 90 w 113"/>
                <a:gd name="T71" fmla="*/ 103 h 112"/>
                <a:gd name="T72" fmla="*/ 92 w 113"/>
                <a:gd name="T73" fmla="*/ 101 h 112"/>
                <a:gd name="T74" fmla="*/ 98 w 113"/>
                <a:gd name="T75" fmla="*/ 97 h 112"/>
                <a:gd name="T76" fmla="*/ 101 w 113"/>
                <a:gd name="T77" fmla="*/ 91 h 112"/>
                <a:gd name="T78" fmla="*/ 103 w 113"/>
                <a:gd name="T79" fmla="*/ 90 h 112"/>
                <a:gd name="T80" fmla="*/ 105 w 113"/>
                <a:gd name="T81" fmla="*/ 86 h 112"/>
                <a:gd name="T82" fmla="*/ 107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7 w 113"/>
                <a:gd name="T97" fmla="*/ 29 h 112"/>
                <a:gd name="T98" fmla="*/ 105 w 113"/>
                <a:gd name="T99" fmla="*/ 27 h 112"/>
                <a:gd name="T100" fmla="*/ 103 w 113"/>
                <a:gd name="T101" fmla="*/ 23 h 112"/>
                <a:gd name="T102" fmla="*/ 101 w 113"/>
                <a:gd name="T103" fmla="*/ 21 h 112"/>
                <a:gd name="T104" fmla="*/ 98 w 113"/>
                <a:gd name="T105" fmla="*/ 15 h 112"/>
                <a:gd name="T106" fmla="*/ 92 w 113"/>
                <a:gd name="T107" fmla="*/ 11 h 112"/>
                <a:gd name="T108" fmla="*/ 90 w 113"/>
                <a:gd name="T109" fmla="*/ 9 h 112"/>
                <a:gd name="T110" fmla="*/ 86 w 113"/>
                <a:gd name="T111" fmla="*/ 8 h 112"/>
                <a:gd name="T112" fmla="*/ 84 w 113"/>
                <a:gd name="T113" fmla="*/ 6 h 112"/>
                <a:gd name="T114" fmla="*/ 79 w 113"/>
                <a:gd name="T115" fmla="*/ 4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6" y="0"/>
                  </a:moveTo>
                  <a:lnTo>
                    <a:pt x="46" y="0"/>
                  </a:lnTo>
                  <a:lnTo>
                    <a:pt x="44" y="2"/>
                  </a:lnTo>
                  <a:lnTo>
                    <a:pt x="38" y="2"/>
                  </a:lnTo>
                  <a:lnTo>
                    <a:pt x="38" y="4"/>
                  </a:lnTo>
                  <a:lnTo>
                    <a:pt x="35" y="4"/>
                  </a:lnTo>
                  <a:lnTo>
                    <a:pt x="33" y="6"/>
                  </a:lnTo>
                  <a:lnTo>
                    <a:pt x="29" y="6"/>
                  </a:lnTo>
                  <a:lnTo>
                    <a:pt x="29" y="8"/>
                  </a:lnTo>
                  <a:lnTo>
                    <a:pt x="27" y="8"/>
                  </a:lnTo>
                  <a:lnTo>
                    <a:pt x="25" y="9"/>
                  </a:lnTo>
                  <a:lnTo>
                    <a:pt x="23" y="9"/>
                  </a:lnTo>
                  <a:lnTo>
                    <a:pt x="23" y="11"/>
                  </a:lnTo>
                  <a:lnTo>
                    <a:pt x="21" y="11"/>
                  </a:lnTo>
                  <a:lnTo>
                    <a:pt x="17" y="15"/>
                  </a:lnTo>
                  <a:lnTo>
                    <a:pt x="15" y="15"/>
                  </a:lnTo>
                  <a:lnTo>
                    <a:pt x="15" y="17"/>
                  </a:lnTo>
                  <a:lnTo>
                    <a:pt x="12" y="21"/>
                  </a:lnTo>
                  <a:lnTo>
                    <a:pt x="12" y="23"/>
                  </a:lnTo>
                  <a:lnTo>
                    <a:pt x="10" y="23"/>
                  </a:lnTo>
                  <a:lnTo>
                    <a:pt x="10" y="25"/>
                  </a:lnTo>
                  <a:lnTo>
                    <a:pt x="8" y="27"/>
                  </a:lnTo>
                  <a:lnTo>
                    <a:pt x="8" y="29"/>
                  </a:lnTo>
                  <a:lnTo>
                    <a:pt x="6" y="29"/>
                  </a:lnTo>
                  <a:lnTo>
                    <a:pt x="6" y="32"/>
                  </a:lnTo>
                  <a:lnTo>
                    <a:pt x="4" y="34"/>
                  </a:lnTo>
                  <a:lnTo>
                    <a:pt x="4" y="38"/>
                  </a:lnTo>
                  <a:lnTo>
                    <a:pt x="2" y="38"/>
                  </a:lnTo>
                  <a:lnTo>
                    <a:pt x="2" y="44"/>
                  </a:lnTo>
                  <a:lnTo>
                    <a:pt x="0" y="46"/>
                  </a:lnTo>
                  <a:lnTo>
                    <a:pt x="0" y="55"/>
                  </a:lnTo>
                  <a:lnTo>
                    <a:pt x="0" y="67"/>
                  </a:lnTo>
                  <a:lnTo>
                    <a:pt x="2" y="69"/>
                  </a:lnTo>
                  <a:lnTo>
                    <a:pt x="2" y="74"/>
                  </a:lnTo>
                  <a:lnTo>
                    <a:pt x="4" y="74"/>
                  </a:lnTo>
                  <a:lnTo>
                    <a:pt x="4" y="78"/>
                  </a:lnTo>
                  <a:lnTo>
                    <a:pt x="6" y="80"/>
                  </a:lnTo>
                  <a:lnTo>
                    <a:pt x="6" y="84"/>
                  </a:lnTo>
                  <a:lnTo>
                    <a:pt x="8" y="84"/>
                  </a:lnTo>
                  <a:lnTo>
                    <a:pt x="8" y="86"/>
                  </a:lnTo>
                  <a:lnTo>
                    <a:pt x="10" y="88"/>
                  </a:lnTo>
                  <a:lnTo>
                    <a:pt x="10" y="90"/>
                  </a:lnTo>
                  <a:lnTo>
                    <a:pt x="12" y="90"/>
                  </a:lnTo>
                  <a:lnTo>
                    <a:pt x="12" y="91"/>
                  </a:lnTo>
                  <a:lnTo>
                    <a:pt x="15" y="95"/>
                  </a:lnTo>
                  <a:lnTo>
                    <a:pt x="15" y="97"/>
                  </a:lnTo>
                  <a:lnTo>
                    <a:pt x="17" y="97"/>
                  </a:lnTo>
                  <a:lnTo>
                    <a:pt x="21" y="101"/>
                  </a:lnTo>
                  <a:lnTo>
                    <a:pt x="23" y="101"/>
                  </a:lnTo>
                  <a:lnTo>
                    <a:pt x="23" y="103"/>
                  </a:lnTo>
                  <a:lnTo>
                    <a:pt x="25" y="103"/>
                  </a:lnTo>
                  <a:lnTo>
                    <a:pt x="27" y="105"/>
                  </a:lnTo>
                  <a:lnTo>
                    <a:pt x="29" y="105"/>
                  </a:lnTo>
                  <a:lnTo>
                    <a:pt x="29" y="107"/>
                  </a:lnTo>
                  <a:lnTo>
                    <a:pt x="33" y="107"/>
                  </a:lnTo>
                  <a:lnTo>
                    <a:pt x="35" y="109"/>
                  </a:lnTo>
                  <a:lnTo>
                    <a:pt x="38" y="109"/>
                  </a:lnTo>
                  <a:lnTo>
                    <a:pt x="38" y="111"/>
                  </a:lnTo>
                  <a:lnTo>
                    <a:pt x="44" y="111"/>
                  </a:lnTo>
                  <a:lnTo>
                    <a:pt x="46" y="112"/>
                  </a:lnTo>
                  <a:lnTo>
                    <a:pt x="56" y="112"/>
                  </a:lnTo>
                  <a:lnTo>
                    <a:pt x="67" y="112"/>
                  </a:lnTo>
                  <a:lnTo>
                    <a:pt x="69" y="111"/>
                  </a:lnTo>
                  <a:lnTo>
                    <a:pt x="75" y="111"/>
                  </a:lnTo>
                  <a:lnTo>
                    <a:pt x="75" y="109"/>
                  </a:lnTo>
                  <a:lnTo>
                    <a:pt x="79" y="109"/>
                  </a:lnTo>
                  <a:lnTo>
                    <a:pt x="80" y="107"/>
                  </a:lnTo>
                  <a:lnTo>
                    <a:pt x="84" y="107"/>
                  </a:lnTo>
                  <a:lnTo>
                    <a:pt x="84" y="105"/>
                  </a:lnTo>
                  <a:lnTo>
                    <a:pt x="86" y="105"/>
                  </a:lnTo>
                  <a:lnTo>
                    <a:pt x="88" y="103"/>
                  </a:lnTo>
                  <a:lnTo>
                    <a:pt x="90" y="103"/>
                  </a:lnTo>
                  <a:lnTo>
                    <a:pt x="90" y="101"/>
                  </a:lnTo>
                  <a:lnTo>
                    <a:pt x="92" y="101"/>
                  </a:lnTo>
                  <a:lnTo>
                    <a:pt x="96" y="97"/>
                  </a:lnTo>
                  <a:lnTo>
                    <a:pt x="98" y="97"/>
                  </a:lnTo>
                  <a:lnTo>
                    <a:pt x="98" y="95"/>
                  </a:lnTo>
                  <a:lnTo>
                    <a:pt x="101" y="91"/>
                  </a:lnTo>
                  <a:lnTo>
                    <a:pt x="101" y="90"/>
                  </a:lnTo>
                  <a:lnTo>
                    <a:pt x="103" y="90"/>
                  </a:lnTo>
                  <a:lnTo>
                    <a:pt x="103" y="88"/>
                  </a:lnTo>
                  <a:lnTo>
                    <a:pt x="105" y="86"/>
                  </a:lnTo>
                  <a:lnTo>
                    <a:pt x="105" y="84"/>
                  </a:lnTo>
                  <a:lnTo>
                    <a:pt x="107" y="84"/>
                  </a:lnTo>
                  <a:lnTo>
                    <a:pt x="107"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7" y="32"/>
                  </a:lnTo>
                  <a:lnTo>
                    <a:pt x="107" y="29"/>
                  </a:lnTo>
                  <a:lnTo>
                    <a:pt x="105" y="29"/>
                  </a:lnTo>
                  <a:lnTo>
                    <a:pt x="105" y="27"/>
                  </a:lnTo>
                  <a:lnTo>
                    <a:pt x="103" y="25"/>
                  </a:lnTo>
                  <a:lnTo>
                    <a:pt x="103" y="23"/>
                  </a:lnTo>
                  <a:lnTo>
                    <a:pt x="101" y="23"/>
                  </a:lnTo>
                  <a:lnTo>
                    <a:pt x="101" y="21"/>
                  </a:lnTo>
                  <a:lnTo>
                    <a:pt x="98" y="17"/>
                  </a:lnTo>
                  <a:lnTo>
                    <a:pt x="98" y="15"/>
                  </a:lnTo>
                  <a:lnTo>
                    <a:pt x="96" y="15"/>
                  </a:lnTo>
                  <a:lnTo>
                    <a:pt x="92" y="11"/>
                  </a:lnTo>
                  <a:lnTo>
                    <a:pt x="90" y="11"/>
                  </a:lnTo>
                  <a:lnTo>
                    <a:pt x="90" y="9"/>
                  </a:lnTo>
                  <a:lnTo>
                    <a:pt x="88" y="9"/>
                  </a:lnTo>
                  <a:lnTo>
                    <a:pt x="86" y="8"/>
                  </a:lnTo>
                  <a:lnTo>
                    <a:pt x="84" y="8"/>
                  </a:lnTo>
                  <a:lnTo>
                    <a:pt x="84" y="6"/>
                  </a:lnTo>
                  <a:lnTo>
                    <a:pt x="80" y="6"/>
                  </a:lnTo>
                  <a:lnTo>
                    <a:pt x="79" y="4"/>
                  </a:lnTo>
                  <a:lnTo>
                    <a:pt x="75" y="4"/>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575" name="Freeform 15">
              <a:extLst>
                <a:ext uri="{FF2B5EF4-FFF2-40B4-BE49-F238E27FC236}">
                  <a16:creationId xmlns:a16="http://schemas.microsoft.com/office/drawing/2014/main" id="{9FD3154E-702D-4E54-B400-456F02036093}"/>
                </a:ext>
              </a:extLst>
            </p:cNvPr>
            <p:cNvSpPr>
              <a:spLocks/>
            </p:cNvSpPr>
            <p:nvPr/>
          </p:nvSpPr>
          <p:spPr bwMode="auto">
            <a:xfrm>
              <a:off x="1244600" y="4352925"/>
              <a:ext cx="179388" cy="177800"/>
            </a:xfrm>
            <a:custGeom>
              <a:avLst/>
              <a:gdLst>
                <a:gd name="T0" fmla="*/ 46 w 113"/>
                <a:gd name="T1" fmla="*/ 0 h 112"/>
                <a:gd name="T2" fmla="*/ 39 w 113"/>
                <a:gd name="T3" fmla="*/ 2 h 112"/>
                <a:gd name="T4" fmla="*/ 35 w 113"/>
                <a:gd name="T5" fmla="*/ 4 h 112"/>
                <a:gd name="T6" fmla="*/ 29 w 113"/>
                <a:gd name="T7" fmla="*/ 6 h 112"/>
                <a:gd name="T8" fmla="*/ 27 w 113"/>
                <a:gd name="T9" fmla="*/ 8 h 112"/>
                <a:gd name="T10" fmla="*/ 23 w 113"/>
                <a:gd name="T11" fmla="*/ 9 h 112"/>
                <a:gd name="T12" fmla="*/ 21 w 113"/>
                <a:gd name="T13" fmla="*/ 11 h 112"/>
                <a:gd name="T14" fmla="*/ 16 w 113"/>
                <a:gd name="T15" fmla="*/ 15 h 112"/>
                <a:gd name="T16" fmla="*/ 12 w 113"/>
                <a:gd name="T17" fmla="*/ 21 h 112"/>
                <a:gd name="T18" fmla="*/ 10 w 113"/>
                <a:gd name="T19" fmla="*/ 23 h 112"/>
                <a:gd name="T20" fmla="*/ 8 w 113"/>
                <a:gd name="T21" fmla="*/ 27 h 112"/>
                <a:gd name="T22" fmla="*/ 6 w 113"/>
                <a:gd name="T23" fmla="*/ 29 h 112"/>
                <a:gd name="T24" fmla="*/ 4 w 113"/>
                <a:gd name="T25" fmla="*/ 34 h 112"/>
                <a:gd name="T26" fmla="*/ 2 w 113"/>
                <a:gd name="T27" fmla="*/ 38 h 112"/>
                <a:gd name="T28" fmla="*/ 0 w 113"/>
                <a:gd name="T29" fmla="*/ 46 h 112"/>
                <a:gd name="T30" fmla="*/ 0 w 113"/>
                <a:gd name="T31" fmla="*/ 67 h 112"/>
                <a:gd name="T32" fmla="*/ 2 w 113"/>
                <a:gd name="T33" fmla="*/ 74 h 112"/>
                <a:gd name="T34" fmla="*/ 4 w 113"/>
                <a:gd name="T35" fmla="*/ 78 h 112"/>
                <a:gd name="T36" fmla="*/ 6 w 113"/>
                <a:gd name="T37" fmla="*/ 84 h 112"/>
                <a:gd name="T38" fmla="*/ 8 w 113"/>
                <a:gd name="T39" fmla="*/ 86 h 112"/>
                <a:gd name="T40" fmla="*/ 10 w 113"/>
                <a:gd name="T41" fmla="*/ 90 h 112"/>
                <a:gd name="T42" fmla="*/ 12 w 113"/>
                <a:gd name="T43" fmla="*/ 91 h 112"/>
                <a:gd name="T44" fmla="*/ 16 w 113"/>
                <a:gd name="T45" fmla="*/ 97 h 112"/>
                <a:gd name="T46" fmla="*/ 21 w 113"/>
                <a:gd name="T47" fmla="*/ 101 h 112"/>
                <a:gd name="T48" fmla="*/ 23 w 113"/>
                <a:gd name="T49" fmla="*/ 103 h 112"/>
                <a:gd name="T50" fmla="*/ 27 w 113"/>
                <a:gd name="T51" fmla="*/ 105 h 112"/>
                <a:gd name="T52" fmla="*/ 29 w 113"/>
                <a:gd name="T53" fmla="*/ 107 h 112"/>
                <a:gd name="T54" fmla="*/ 35 w 113"/>
                <a:gd name="T55" fmla="*/ 109 h 112"/>
                <a:gd name="T56" fmla="*/ 39 w 113"/>
                <a:gd name="T57" fmla="*/ 111 h 112"/>
                <a:gd name="T58" fmla="*/ 46 w 113"/>
                <a:gd name="T59" fmla="*/ 112 h 112"/>
                <a:gd name="T60" fmla="*/ 67 w 113"/>
                <a:gd name="T61" fmla="*/ 112 h 112"/>
                <a:gd name="T62" fmla="*/ 75 w 113"/>
                <a:gd name="T63" fmla="*/ 111 h 112"/>
                <a:gd name="T64" fmla="*/ 79 w 113"/>
                <a:gd name="T65" fmla="*/ 109 h 112"/>
                <a:gd name="T66" fmla="*/ 84 w 113"/>
                <a:gd name="T67" fmla="*/ 107 h 112"/>
                <a:gd name="T68" fmla="*/ 86 w 113"/>
                <a:gd name="T69" fmla="*/ 105 h 112"/>
                <a:gd name="T70" fmla="*/ 90 w 113"/>
                <a:gd name="T71" fmla="*/ 103 h 112"/>
                <a:gd name="T72" fmla="*/ 92 w 113"/>
                <a:gd name="T73" fmla="*/ 101 h 112"/>
                <a:gd name="T74" fmla="*/ 98 w 113"/>
                <a:gd name="T75" fmla="*/ 97 h 112"/>
                <a:gd name="T76" fmla="*/ 102 w 113"/>
                <a:gd name="T77" fmla="*/ 91 h 112"/>
                <a:gd name="T78" fmla="*/ 104 w 113"/>
                <a:gd name="T79" fmla="*/ 90 h 112"/>
                <a:gd name="T80" fmla="*/ 106 w 113"/>
                <a:gd name="T81" fmla="*/ 86 h 112"/>
                <a:gd name="T82" fmla="*/ 107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7 w 113"/>
                <a:gd name="T97" fmla="*/ 29 h 112"/>
                <a:gd name="T98" fmla="*/ 106 w 113"/>
                <a:gd name="T99" fmla="*/ 27 h 112"/>
                <a:gd name="T100" fmla="*/ 104 w 113"/>
                <a:gd name="T101" fmla="*/ 23 h 112"/>
                <a:gd name="T102" fmla="*/ 102 w 113"/>
                <a:gd name="T103" fmla="*/ 21 h 112"/>
                <a:gd name="T104" fmla="*/ 98 w 113"/>
                <a:gd name="T105" fmla="*/ 15 h 112"/>
                <a:gd name="T106" fmla="*/ 92 w 113"/>
                <a:gd name="T107" fmla="*/ 11 h 112"/>
                <a:gd name="T108" fmla="*/ 90 w 113"/>
                <a:gd name="T109" fmla="*/ 9 h 112"/>
                <a:gd name="T110" fmla="*/ 86 w 113"/>
                <a:gd name="T111" fmla="*/ 8 h 112"/>
                <a:gd name="T112" fmla="*/ 84 w 113"/>
                <a:gd name="T113" fmla="*/ 6 h 112"/>
                <a:gd name="T114" fmla="*/ 79 w 113"/>
                <a:gd name="T115" fmla="*/ 4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6" y="0"/>
                  </a:moveTo>
                  <a:lnTo>
                    <a:pt x="46" y="0"/>
                  </a:lnTo>
                  <a:lnTo>
                    <a:pt x="44" y="2"/>
                  </a:lnTo>
                  <a:lnTo>
                    <a:pt x="39" y="2"/>
                  </a:lnTo>
                  <a:lnTo>
                    <a:pt x="39" y="4"/>
                  </a:lnTo>
                  <a:lnTo>
                    <a:pt x="35" y="4"/>
                  </a:lnTo>
                  <a:lnTo>
                    <a:pt x="33" y="6"/>
                  </a:lnTo>
                  <a:lnTo>
                    <a:pt x="29" y="6"/>
                  </a:lnTo>
                  <a:lnTo>
                    <a:pt x="29" y="8"/>
                  </a:lnTo>
                  <a:lnTo>
                    <a:pt x="27" y="8"/>
                  </a:lnTo>
                  <a:lnTo>
                    <a:pt x="25" y="9"/>
                  </a:lnTo>
                  <a:lnTo>
                    <a:pt x="23" y="9"/>
                  </a:lnTo>
                  <a:lnTo>
                    <a:pt x="23" y="11"/>
                  </a:lnTo>
                  <a:lnTo>
                    <a:pt x="21" y="11"/>
                  </a:lnTo>
                  <a:lnTo>
                    <a:pt x="18" y="15"/>
                  </a:lnTo>
                  <a:lnTo>
                    <a:pt x="16" y="15"/>
                  </a:lnTo>
                  <a:lnTo>
                    <a:pt x="16" y="17"/>
                  </a:lnTo>
                  <a:lnTo>
                    <a:pt x="12" y="21"/>
                  </a:lnTo>
                  <a:lnTo>
                    <a:pt x="12" y="23"/>
                  </a:lnTo>
                  <a:lnTo>
                    <a:pt x="10" y="23"/>
                  </a:lnTo>
                  <a:lnTo>
                    <a:pt x="10" y="25"/>
                  </a:lnTo>
                  <a:lnTo>
                    <a:pt x="8" y="27"/>
                  </a:lnTo>
                  <a:lnTo>
                    <a:pt x="8" y="29"/>
                  </a:lnTo>
                  <a:lnTo>
                    <a:pt x="6" y="29"/>
                  </a:lnTo>
                  <a:lnTo>
                    <a:pt x="6" y="32"/>
                  </a:lnTo>
                  <a:lnTo>
                    <a:pt x="4" y="34"/>
                  </a:lnTo>
                  <a:lnTo>
                    <a:pt x="4" y="38"/>
                  </a:lnTo>
                  <a:lnTo>
                    <a:pt x="2" y="38"/>
                  </a:lnTo>
                  <a:lnTo>
                    <a:pt x="2" y="44"/>
                  </a:lnTo>
                  <a:lnTo>
                    <a:pt x="0" y="46"/>
                  </a:lnTo>
                  <a:lnTo>
                    <a:pt x="0" y="55"/>
                  </a:lnTo>
                  <a:lnTo>
                    <a:pt x="0" y="67"/>
                  </a:lnTo>
                  <a:lnTo>
                    <a:pt x="2" y="69"/>
                  </a:lnTo>
                  <a:lnTo>
                    <a:pt x="2" y="74"/>
                  </a:lnTo>
                  <a:lnTo>
                    <a:pt x="4" y="74"/>
                  </a:lnTo>
                  <a:lnTo>
                    <a:pt x="4" y="78"/>
                  </a:lnTo>
                  <a:lnTo>
                    <a:pt x="6" y="80"/>
                  </a:lnTo>
                  <a:lnTo>
                    <a:pt x="6" y="84"/>
                  </a:lnTo>
                  <a:lnTo>
                    <a:pt x="8" y="84"/>
                  </a:lnTo>
                  <a:lnTo>
                    <a:pt x="8" y="86"/>
                  </a:lnTo>
                  <a:lnTo>
                    <a:pt x="10" y="88"/>
                  </a:lnTo>
                  <a:lnTo>
                    <a:pt x="10" y="90"/>
                  </a:lnTo>
                  <a:lnTo>
                    <a:pt x="12" y="90"/>
                  </a:lnTo>
                  <a:lnTo>
                    <a:pt x="12" y="91"/>
                  </a:lnTo>
                  <a:lnTo>
                    <a:pt x="16" y="95"/>
                  </a:lnTo>
                  <a:lnTo>
                    <a:pt x="16" y="97"/>
                  </a:lnTo>
                  <a:lnTo>
                    <a:pt x="18" y="97"/>
                  </a:lnTo>
                  <a:lnTo>
                    <a:pt x="21" y="101"/>
                  </a:lnTo>
                  <a:lnTo>
                    <a:pt x="23" y="101"/>
                  </a:lnTo>
                  <a:lnTo>
                    <a:pt x="23" y="103"/>
                  </a:lnTo>
                  <a:lnTo>
                    <a:pt x="25" y="103"/>
                  </a:lnTo>
                  <a:lnTo>
                    <a:pt x="27" y="105"/>
                  </a:lnTo>
                  <a:lnTo>
                    <a:pt x="29" y="105"/>
                  </a:lnTo>
                  <a:lnTo>
                    <a:pt x="29" y="107"/>
                  </a:lnTo>
                  <a:lnTo>
                    <a:pt x="33" y="107"/>
                  </a:lnTo>
                  <a:lnTo>
                    <a:pt x="35" y="109"/>
                  </a:lnTo>
                  <a:lnTo>
                    <a:pt x="39" y="109"/>
                  </a:lnTo>
                  <a:lnTo>
                    <a:pt x="39" y="111"/>
                  </a:lnTo>
                  <a:lnTo>
                    <a:pt x="44" y="111"/>
                  </a:lnTo>
                  <a:lnTo>
                    <a:pt x="46" y="112"/>
                  </a:lnTo>
                  <a:lnTo>
                    <a:pt x="56" y="112"/>
                  </a:lnTo>
                  <a:lnTo>
                    <a:pt x="67" y="112"/>
                  </a:lnTo>
                  <a:lnTo>
                    <a:pt x="69" y="111"/>
                  </a:lnTo>
                  <a:lnTo>
                    <a:pt x="75" y="111"/>
                  </a:lnTo>
                  <a:lnTo>
                    <a:pt x="75" y="109"/>
                  </a:lnTo>
                  <a:lnTo>
                    <a:pt x="79" y="109"/>
                  </a:lnTo>
                  <a:lnTo>
                    <a:pt x="81" y="107"/>
                  </a:lnTo>
                  <a:lnTo>
                    <a:pt x="84" y="107"/>
                  </a:lnTo>
                  <a:lnTo>
                    <a:pt x="84" y="105"/>
                  </a:lnTo>
                  <a:lnTo>
                    <a:pt x="86" y="105"/>
                  </a:lnTo>
                  <a:lnTo>
                    <a:pt x="88" y="103"/>
                  </a:lnTo>
                  <a:lnTo>
                    <a:pt x="90" y="103"/>
                  </a:lnTo>
                  <a:lnTo>
                    <a:pt x="90" y="101"/>
                  </a:lnTo>
                  <a:lnTo>
                    <a:pt x="92" y="101"/>
                  </a:lnTo>
                  <a:lnTo>
                    <a:pt x="96" y="97"/>
                  </a:lnTo>
                  <a:lnTo>
                    <a:pt x="98" y="97"/>
                  </a:lnTo>
                  <a:lnTo>
                    <a:pt x="98" y="95"/>
                  </a:lnTo>
                  <a:lnTo>
                    <a:pt x="102" y="91"/>
                  </a:lnTo>
                  <a:lnTo>
                    <a:pt x="102" y="90"/>
                  </a:lnTo>
                  <a:lnTo>
                    <a:pt x="104" y="90"/>
                  </a:lnTo>
                  <a:lnTo>
                    <a:pt x="104" y="88"/>
                  </a:lnTo>
                  <a:lnTo>
                    <a:pt x="106" y="86"/>
                  </a:lnTo>
                  <a:lnTo>
                    <a:pt x="106" y="84"/>
                  </a:lnTo>
                  <a:lnTo>
                    <a:pt x="107" y="84"/>
                  </a:lnTo>
                  <a:lnTo>
                    <a:pt x="107"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7" y="32"/>
                  </a:lnTo>
                  <a:lnTo>
                    <a:pt x="107" y="29"/>
                  </a:lnTo>
                  <a:lnTo>
                    <a:pt x="106" y="29"/>
                  </a:lnTo>
                  <a:lnTo>
                    <a:pt x="106" y="27"/>
                  </a:lnTo>
                  <a:lnTo>
                    <a:pt x="104" y="25"/>
                  </a:lnTo>
                  <a:lnTo>
                    <a:pt x="104" y="23"/>
                  </a:lnTo>
                  <a:lnTo>
                    <a:pt x="102" y="23"/>
                  </a:lnTo>
                  <a:lnTo>
                    <a:pt x="102" y="21"/>
                  </a:lnTo>
                  <a:lnTo>
                    <a:pt x="98" y="17"/>
                  </a:lnTo>
                  <a:lnTo>
                    <a:pt x="98" y="15"/>
                  </a:lnTo>
                  <a:lnTo>
                    <a:pt x="96" y="15"/>
                  </a:lnTo>
                  <a:lnTo>
                    <a:pt x="92" y="11"/>
                  </a:lnTo>
                  <a:lnTo>
                    <a:pt x="90" y="11"/>
                  </a:lnTo>
                  <a:lnTo>
                    <a:pt x="90" y="9"/>
                  </a:lnTo>
                  <a:lnTo>
                    <a:pt x="88" y="9"/>
                  </a:lnTo>
                  <a:lnTo>
                    <a:pt x="86" y="8"/>
                  </a:lnTo>
                  <a:lnTo>
                    <a:pt x="84" y="8"/>
                  </a:lnTo>
                  <a:lnTo>
                    <a:pt x="84" y="6"/>
                  </a:lnTo>
                  <a:lnTo>
                    <a:pt x="81" y="6"/>
                  </a:lnTo>
                  <a:lnTo>
                    <a:pt x="79" y="4"/>
                  </a:lnTo>
                  <a:lnTo>
                    <a:pt x="75" y="4"/>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576" name="Freeform 16">
              <a:extLst>
                <a:ext uri="{FF2B5EF4-FFF2-40B4-BE49-F238E27FC236}">
                  <a16:creationId xmlns:a16="http://schemas.microsoft.com/office/drawing/2014/main" id="{321E4774-C848-4098-BC23-8704C102BBED}"/>
                </a:ext>
              </a:extLst>
            </p:cNvPr>
            <p:cNvSpPr>
              <a:spLocks/>
            </p:cNvSpPr>
            <p:nvPr/>
          </p:nvSpPr>
          <p:spPr bwMode="auto">
            <a:xfrm>
              <a:off x="850900" y="4352925"/>
              <a:ext cx="177800" cy="177800"/>
            </a:xfrm>
            <a:custGeom>
              <a:avLst/>
              <a:gdLst>
                <a:gd name="T0" fmla="*/ 45 w 112"/>
                <a:gd name="T1" fmla="*/ 0 h 112"/>
                <a:gd name="T2" fmla="*/ 38 w 112"/>
                <a:gd name="T3" fmla="*/ 2 h 112"/>
                <a:gd name="T4" fmla="*/ 34 w 112"/>
                <a:gd name="T5" fmla="*/ 4 h 112"/>
                <a:gd name="T6" fmla="*/ 28 w 112"/>
                <a:gd name="T7" fmla="*/ 6 h 112"/>
                <a:gd name="T8" fmla="*/ 26 w 112"/>
                <a:gd name="T9" fmla="*/ 8 h 112"/>
                <a:gd name="T10" fmla="*/ 23 w 112"/>
                <a:gd name="T11" fmla="*/ 9 h 112"/>
                <a:gd name="T12" fmla="*/ 21 w 112"/>
                <a:gd name="T13" fmla="*/ 11 h 112"/>
                <a:gd name="T14" fmla="*/ 15 w 112"/>
                <a:gd name="T15" fmla="*/ 15 h 112"/>
                <a:gd name="T16" fmla="*/ 11 w 112"/>
                <a:gd name="T17" fmla="*/ 21 h 112"/>
                <a:gd name="T18" fmla="*/ 9 w 112"/>
                <a:gd name="T19" fmla="*/ 23 h 112"/>
                <a:gd name="T20" fmla="*/ 7 w 112"/>
                <a:gd name="T21" fmla="*/ 27 h 112"/>
                <a:gd name="T22" fmla="*/ 5 w 112"/>
                <a:gd name="T23" fmla="*/ 29 h 112"/>
                <a:gd name="T24" fmla="*/ 3 w 112"/>
                <a:gd name="T25" fmla="*/ 34 h 112"/>
                <a:gd name="T26" fmla="*/ 1 w 112"/>
                <a:gd name="T27" fmla="*/ 38 h 112"/>
                <a:gd name="T28" fmla="*/ 0 w 112"/>
                <a:gd name="T29" fmla="*/ 46 h 112"/>
                <a:gd name="T30" fmla="*/ 0 w 112"/>
                <a:gd name="T31" fmla="*/ 67 h 112"/>
                <a:gd name="T32" fmla="*/ 1 w 112"/>
                <a:gd name="T33" fmla="*/ 74 h 112"/>
                <a:gd name="T34" fmla="*/ 3 w 112"/>
                <a:gd name="T35" fmla="*/ 78 h 112"/>
                <a:gd name="T36" fmla="*/ 5 w 112"/>
                <a:gd name="T37" fmla="*/ 84 h 112"/>
                <a:gd name="T38" fmla="*/ 7 w 112"/>
                <a:gd name="T39" fmla="*/ 86 h 112"/>
                <a:gd name="T40" fmla="*/ 9 w 112"/>
                <a:gd name="T41" fmla="*/ 90 h 112"/>
                <a:gd name="T42" fmla="*/ 11 w 112"/>
                <a:gd name="T43" fmla="*/ 91 h 112"/>
                <a:gd name="T44" fmla="*/ 15 w 112"/>
                <a:gd name="T45" fmla="*/ 97 h 112"/>
                <a:gd name="T46" fmla="*/ 21 w 112"/>
                <a:gd name="T47" fmla="*/ 101 h 112"/>
                <a:gd name="T48" fmla="*/ 23 w 112"/>
                <a:gd name="T49" fmla="*/ 103 h 112"/>
                <a:gd name="T50" fmla="*/ 26 w 112"/>
                <a:gd name="T51" fmla="*/ 105 h 112"/>
                <a:gd name="T52" fmla="*/ 28 w 112"/>
                <a:gd name="T53" fmla="*/ 107 h 112"/>
                <a:gd name="T54" fmla="*/ 34 w 112"/>
                <a:gd name="T55" fmla="*/ 109 h 112"/>
                <a:gd name="T56" fmla="*/ 38 w 112"/>
                <a:gd name="T57" fmla="*/ 111 h 112"/>
                <a:gd name="T58" fmla="*/ 45 w 112"/>
                <a:gd name="T59" fmla="*/ 112 h 112"/>
                <a:gd name="T60" fmla="*/ 67 w 112"/>
                <a:gd name="T61" fmla="*/ 112 h 112"/>
                <a:gd name="T62" fmla="*/ 74 w 112"/>
                <a:gd name="T63" fmla="*/ 111 h 112"/>
                <a:gd name="T64" fmla="*/ 78 w 112"/>
                <a:gd name="T65" fmla="*/ 109 h 112"/>
                <a:gd name="T66" fmla="*/ 84 w 112"/>
                <a:gd name="T67" fmla="*/ 107 h 112"/>
                <a:gd name="T68" fmla="*/ 86 w 112"/>
                <a:gd name="T69" fmla="*/ 105 h 112"/>
                <a:gd name="T70" fmla="*/ 89 w 112"/>
                <a:gd name="T71" fmla="*/ 103 h 112"/>
                <a:gd name="T72" fmla="*/ 91 w 112"/>
                <a:gd name="T73" fmla="*/ 101 h 112"/>
                <a:gd name="T74" fmla="*/ 97 w 112"/>
                <a:gd name="T75" fmla="*/ 97 h 112"/>
                <a:gd name="T76" fmla="*/ 101 w 112"/>
                <a:gd name="T77" fmla="*/ 91 h 112"/>
                <a:gd name="T78" fmla="*/ 103 w 112"/>
                <a:gd name="T79" fmla="*/ 90 h 112"/>
                <a:gd name="T80" fmla="*/ 105 w 112"/>
                <a:gd name="T81" fmla="*/ 86 h 112"/>
                <a:gd name="T82" fmla="*/ 107 w 112"/>
                <a:gd name="T83" fmla="*/ 84 h 112"/>
                <a:gd name="T84" fmla="*/ 109 w 112"/>
                <a:gd name="T85" fmla="*/ 78 h 112"/>
                <a:gd name="T86" fmla="*/ 111 w 112"/>
                <a:gd name="T87" fmla="*/ 74 h 112"/>
                <a:gd name="T88" fmla="*/ 112 w 112"/>
                <a:gd name="T89" fmla="*/ 67 h 112"/>
                <a:gd name="T90" fmla="*/ 112 w 112"/>
                <a:gd name="T91" fmla="*/ 46 h 112"/>
                <a:gd name="T92" fmla="*/ 111 w 112"/>
                <a:gd name="T93" fmla="*/ 38 h 112"/>
                <a:gd name="T94" fmla="*/ 109 w 112"/>
                <a:gd name="T95" fmla="*/ 34 h 112"/>
                <a:gd name="T96" fmla="*/ 107 w 112"/>
                <a:gd name="T97" fmla="*/ 29 h 112"/>
                <a:gd name="T98" fmla="*/ 105 w 112"/>
                <a:gd name="T99" fmla="*/ 27 h 112"/>
                <a:gd name="T100" fmla="*/ 103 w 112"/>
                <a:gd name="T101" fmla="*/ 23 h 112"/>
                <a:gd name="T102" fmla="*/ 101 w 112"/>
                <a:gd name="T103" fmla="*/ 21 h 112"/>
                <a:gd name="T104" fmla="*/ 97 w 112"/>
                <a:gd name="T105" fmla="*/ 15 h 112"/>
                <a:gd name="T106" fmla="*/ 91 w 112"/>
                <a:gd name="T107" fmla="*/ 11 h 112"/>
                <a:gd name="T108" fmla="*/ 89 w 112"/>
                <a:gd name="T109" fmla="*/ 9 h 112"/>
                <a:gd name="T110" fmla="*/ 86 w 112"/>
                <a:gd name="T111" fmla="*/ 8 h 112"/>
                <a:gd name="T112" fmla="*/ 84 w 112"/>
                <a:gd name="T113" fmla="*/ 6 h 112"/>
                <a:gd name="T114" fmla="*/ 78 w 112"/>
                <a:gd name="T115" fmla="*/ 4 h 112"/>
                <a:gd name="T116" fmla="*/ 74 w 112"/>
                <a:gd name="T117" fmla="*/ 2 h 112"/>
                <a:gd name="T118" fmla="*/ 67 w 112"/>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112">
                  <a:moveTo>
                    <a:pt x="55" y="0"/>
                  </a:moveTo>
                  <a:lnTo>
                    <a:pt x="45" y="0"/>
                  </a:lnTo>
                  <a:lnTo>
                    <a:pt x="44" y="2"/>
                  </a:lnTo>
                  <a:lnTo>
                    <a:pt x="38" y="2"/>
                  </a:lnTo>
                  <a:lnTo>
                    <a:pt x="38" y="4"/>
                  </a:lnTo>
                  <a:lnTo>
                    <a:pt x="34" y="4"/>
                  </a:lnTo>
                  <a:lnTo>
                    <a:pt x="32" y="6"/>
                  </a:lnTo>
                  <a:lnTo>
                    <a:pt x="28" y="6"/>
                  </a:lnTo>
                  <a:lnTo>
                    <a:pt x="28" y="8"/>
                  </a:lnTo>
                  <a:lnTo>
                    <a:pt x="26" y="8"/>
                  </a:lnTo>
                  <a:lnTo>
                    <a:pt x="24" y="9"/>
                  </a:lnTo>
                  <a:lnTo>
                    <a:pt x="23" y="9"/>
                  </a:lnTo>
                  <a:lnTo>
                    <a:pt x="23" y="11"/>
                  </a:lnTo>
                  <a:lnTo>
                    <a:pt x="21" y="11"/>
                  </a:lnTo>
                  <a:lnTo>
                    <a:pt x="17" y="15"/>
                  </a:lnTo>
                  <a:lnTo>
                    <a:pt x="15" y="15"/>
                  </a:lnTo>
                  <a:lnTo>
                    <a:pt x="15" y="17"/>
                  </a:lnTo>
                  <a:lnTo>
                    <a:pt x="11" y="21"/>
                  </a:lnTo>
                  <a:lnTo>
                    <a:pt x="11" y="23"/>
                  </a:lnTo>
                  <a:lnTo>
                    <a:pt x="9" y="23"/>
                  </a:lnTo>
                  <a:lnTo>
                    <a:pt x="9" y="25"/>
                  </a:lnTo>
                  <a:lnTo>
                    <a:pt x="7" y="27"/>
                  </a:lnTo>
                  <a:lnTo>
                    <a:pt x="7" y="29"/>
                  </a:lnTo>
                  <a:lnTo>
                    <a:pt x="5" y="29"/>
                  </a:lnTo>
                  <a:lnTo>
                    <a:pt x="5" y="32"/>
                  </a:lnTo>
                  <a:lnTo>
                    <a:pt x="3" y="34"/>
                  </a:lnTo>
                  <a:lnTo>
                    <a:pt x="3" y="38"/>
                  </a:lnTo>
                  <a:lnTo>
                    <a:pt x="1" y="38"/>
                  </a:lnTo>
                  <a:lnTo>
                    <a:pt x="1" y="44"/>
                  </a:lnTo>
                  <a:lnTo>
                    <a:pt x="0" y="46"/>
                  </a:lnTo>
                  <a:lnTo>
                    <a:pt x="0" y="55"/>
                  </a:lnTo>
                  <a:lnTo>
                    <a:pt x="0" y="67"/>
                  </a:lnTo>
                  <a:lnTo>
                    <a:pt x="1" y="69"/>
                  </a:lnTo>
                  <a:lnTo>
                    <a:pt x="1" y="74"/>
                  </a:lnTo>
                  <a:lnTo>
                    <a:pt x="3" y="74"/>
                  </a:lnTo>
                  <a:lnTo>
                    <a:pt x="3" y="78"/>
                  </a:lnTo>
                  <a:lnTo>
                    <a:pt x="5" y="80"/>
                  </a:lnTo>
                  <a:lnTo>
                    <a:pt x="5" y="84"/>
                  </a:lnTo>
                  <a:lnTo>
                    <a:pt x="7" y="84"/>
                  </a:lnTo>
                  <a:lnTo>
                    <a:pt x="7" y="86"/>
                  </a:lnTo>
                  <a:lnTo>
                    <a:pt x="9" y="88"/>
                  </a:lnTo>
                  <a:lnTo>
                    <a:pt x="9" y="90"/>
                  </a:lnTo>
                  <a:lnTo>
                    <a:pt x="11" y="90"/>
                  </a:lnTo>
                  <a:lnTo>
                    <a:pt x="11" y="91"/>
                  </a:lnTo>
                  <a:lnTo>
                    <a:pt x="15" y="95"/>
                  </a:lnTo>
                  <a:lnTo>
                    <a:pt x="15" y="97"/>
                  </a:lnTo>
                  <a:lnTo>
                    <a:pt x="17" y="97"/>
                  </a:lnTo>
                  <a:lnTo>
                    <a:pt x="21" y="101"/>
                  </a:lnTo>
                  <a:lnTo>
                    <a:pt x="23" y="101"/>
                  </a:lnTo>
                  <a:lnTo>
                    <a:pt x="23" y="103"/>
                  </a:lnTo>
                  <a:lnTo>
                    <a:pt x="24" y="103"/>
                  </a:lnTo>
                  <a:lnTo>
                    <a:pt x="26" y="105"/>
                  </a:lnTo>
                  <a:lnTo>
                    <a:pt x="28" y="105"/>
                  </a:lnTo>
                  <a:lnTo>
                    <a:pt x="28" y="107"/>
                  </a:lnTo>
                  <a:lnTo>
                    <a:pt x="32" y="107"/>
                  </a:lnTo>
                  <a:lnTo>
                    <a:pt x="34" y="109"/>
                  </a:lnTo>
                  <a:lnTo>
                    <a:pt x="38" y="109"/>
                  </a:lnTo>
                  <a:lnTo>
                    <a:pt x="38" y="111"/>
                  </a:lnTo>
                  <a:lnTo>
                    <a:pt x="44" y="111"/>
                  </a:lnTo>
                  <a:lnTo>
                    <a:pt x="45" y="112"/>
                  </a:lnTo>
                  <a:lnTo>
                    <a:pt x="55" y="112"/>
                  </a:lnTo>
                  <a:lnTo>
                    <a:pt x="67" y="112"/>
                  </a:lnTo>
                  <a:lnTo>
                    <a:pt x="68" y="111"/>
                  </a:lnTo>
                  <a:lnTo>
                    <a:pt x="74" y="111"/>
                  </a:lnTo>
                  <a:lnTo>
                    <a:pt x="74" y="109"/>
                  </a:lnTo>
                  <a:lnTo>
                    <a:pt x="78" y="109"/>
                  </a:lnTo>
                  <a:lnTo>
                    <a:pt x="80" y="107"/>
                  </a:lnTo>
                  <a:lnTo>
                    <a:pt x="84" y="107"/>
                  </a:lnTo>
                  <a:lnTo>
                    <a:pt x="84" y="105"/>
                  </a:lnTo>
                  <a:lnTo>
                    <a:pt x="86" y="105"/>
                  </a:lnTo>
                  <a:lnTo>
                    <a:pt x="88" y="103"/>
                  </a:lnTo>
                  <a:lnTo>
                    <a:pt x="89" y="103"/>
                  </a:lnTo>
                  <a:lnTo>
                    <a:pt x="89" y="101"/>
                  </a:lnTo>
                  <a:lnTo>
                    <a:pt x="91" y="101"/>
                  </a:lnTo>
                  <a:lnTo>
                    <a:pt x="95" y="97"/>
                  </a:lnTo>
                  <a:lnTo>
                    <a:pt x="97" y="97"/>
                  </a:lnTo>
                  <a:lnTo>
                    <a:pt x="97" y="95"/>
                  </a:lnTo>
                  <a:lnTo>
                    <a:pt x="101" y="91"/>
                  </a:lnTo>
                  <a:lnTo>
                    <a:pt x="101" y="90"/>
                  </a:lnTo>
                  <a:lnTo>
                    <a:pt x="103" y="90"/>
                  </a:lnTo>
                  <a:lnTo>
                    <a:pt x="103" y="88"/>
                  </a:lnTo>
                  <a:lnTo>
                    <a:pt x="105" y="86"/>
                  </a:lnTo>
                  <a:lnTo>
                    <a:pt x="105" y="84"/>
                  </a:lnTo>
                  <a:lnTo>
                    <a:pt x="107" y="84"/>
                  </a:lnTo>
                  <a:lnTo>
                    <a:pt x="107" y="80"/>
                  </a:lnTo>
                  <a:lnTo>
                    <a:pt x="109" y="78"/>
                  </a:lnTo>
                  <a:lnTo>
                    <a:pt x="109" y="74"/>
                  </a:lnTo>
                  <a:lnTo>
                    <a:pt x="111" y="74"/>
                  </a:lnTo>
                  <a:lnTo>
                    <a:pt x="111" y="69"/>
                  </a:lnTo>
                  <a:lnTo>
                    <a:pt x="112" y="67"/>
                  </a:lnTo>
                  <a:lnTo>
                    <a:pt x="112" y="57"/>
                  </a:lnTo>
                  <a:lnTo>
                    <a:pt x="112" y="46"/>
                  </a:lnTo>
                  <a:lnTo>
                    <a:pt x="111" y="44"/>
                  </a:lnTo>
                  <a:lnTo>
                    <a:pt x="111" y="38"/>
                  </a:lnTo>
                  <a:lnTo>
                    <a:pt x="109" y="38"/>
                  </a:lnTo>
                  <a:lnTo>
                    <a:pt x="109" y="34"/>
                  </a:lnTo>
                  <a:lnTo>
                    <a:pt x="107" y="32"/>
                  </a:lnTo>
                  <a:lnTo>
                    <a:pt x="107" y="29"/>
                  </a:lnTo>
                  <a:lnTo>
                    <a:pt x="105" y="29"/>
                  </a:lnTo>
                  <a:lnTo>
                    <a:pt x="105" y="27"/>
                  </a:lnTo>
                  <a:lnTo>
                    <a:pt x="103" y="25"/>
                  </a:lnTo>
                  <a:lnTo>
                    <a:pt x="103" y="23"/>
                  </a:lnTo>
                  <a:lnTo>
                    <a:pt x="101" y="23"/>
                  </a:lnTo>
                  <a:lnTo>
                    <a:pt x="101" y="21"/>
                  </a:lnTo>
                  <a:lnTo>
                    <a:pt x="97" y="17"/>
                  </a:lnTo>
                  <a:lnTo>
                    <a:pt x="97" y="15"/>
                  </a:lnTo>
                  <a:lnTo>
                    <a:pt x="95" y="15"/>
                  </a:lnTo>
                  <a:lnTo>
                    <a:pt x="91" y="11"/>
                  </a:lnTo>
                  <a:lnTo>
                    <a:pt x="89" y="11"/>
                  </a:lnTo>
                  <a:lnTo>
                    <a:pt x="89" y="9"/>
                  </a:lnTo>
                  <a:lnTo>
                    <a:pt x="88" y="9"/>
                  </a:lnTo>
                  <a:lnTo>
                    <a:pt x="86" y="8"/>
                  </a:lnTo>
                  <a:lnTo>
                    <a:pt x="84" y="8"/>
                  </a:lnTo>
                  <a:lnTo>
                    <a:pt x="84" y="6"/>
                  </a:lnTo>
                  <a:lnTo>
                    <a:pt x="80" y="6"/>
                  </a:lnTo>
                  <a:lnTo>
                    <a:pt x="78" y="4"/>
                  </a:lnTo>
                  <a:lnTo>
                    <a:pt x="74" y="4"/>
                  </a:lnTo>
                  <a:lnTo>
                    <a:pt x="74" y="2"/>
                  </a:lnTo>
                  <a:lnTo>
                    <a:pt x="68"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66577" name="Rectangle 17">
              <a:extLst>
                <a:ext uri="{FF2B5EF4-FFF2-40B4-BE49-F238E27FC236}">
                  <a16:creationId xmlns:a16="http://schemas.microsoft.com/office/drawing/2014/main" id="{F0AD56BC-9996-4B1D-8C4F-69292901A757}"/>
                </a:ext>
              </a:extLst>
            </p:cNvPr>
            <p:cNvSpPr>
              <a:spLocks noChangeArrowheads="1"/>
            </p:cNvSpPr>
            <p:nvPr/>
          </p:nvSpPr>
          <p:spPr bwMode="auto">
            <a:xfrm>
              <a:off x="992188" y="4092575"/>
              <a:ext cx="11557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600" b="0">
                  <a:solidFill>
                    <a:srgbClr val="000000"/>
                  </a:solidFill>
                </a:rPr>
                <a:t>File d'attente</a:t>
              </a:r>
              <a:endParaRPr lang="fr-FR" altLang="fr-FR" sz="1600">
                <a:solidFill>
                  <a:srgbClr val="000000"/>
                </a:solidFill>
              </a:endParaRPr>
            </a:p>
          </p:txBody>
        </p:sp>
        <p:sp>
          <p:nvSpPr>
            <p:cNvPr id="66578" name="Freeform 18">
              <a:extLst>
                <a:ext uri="{FF2B5EF4-FFF2-40B4-BE49-F238E27FC236}">
                  <a16:creationId xmlns:a16="http://schemas.microsoft.com/office/drawing/2014/main" id="{74B963C2-59DB-4F81-ACFD-9DAF2906C814}"/>
                </a:ext>
              </a:extLst>
            </p:cNvPr>
            <p:cNvSpPr>
              <a:spLocks/>
            </p:cNvSpPr>
            <p:nvPr/>
          </p:nvSpPr>
          <p:spPr bwMode="auto">
            <a:xfrm>
              <a:off x="1916113" y="5003800"/>
              <a:ext cx="179387" cy="177800"/>
            </a:xfrm>
            <a:custGeom>
              <a:avLst/>
              <a:gdLst>
                <a:gd name="T0" fmla="*/ 46 w 113"/>
                <a:gd name="T1" fmla="*/ 0 h 112"/>
                <a:gd name="T2" fmla="*/ 38 w 113"/>
                <a:gd name="T3" fmla="*/ 2 h 112"/>
                <a:gd name="T4" fmla="*/ 35 w 113"/>
                <a:gd name="T5" fmla="*/ 3 h 112"/>
                <a:gd name="T6" fmla="*/ 29 w 113"/>
                <a:gd name="T7" fmla="*/ 5 h 112"/>
                <a:gd name="T8" fmla="*/ 27 w 113"/>
                <a:gd name="T9" fmla="*/ 7 h 112"/>
                <a:gd name="T10" fmla="*/ 23 w 113"/>
                <a:gd name="T11" fmla="*/ 9 h 112"/>
                <a:gd name="T12" fmla="*/ 21 w 113"/>
                <a:gd name="T13" fmla="*/ 11 h 112"/>
                <a:gd name="T14" fmla="*/ 15 w 113"/>
                <a:gd name="T15" fmla="*/ 15 h 112"/>
                <a:gd name="T16" fmla="*/ 12 w 113"/>
                <a:gd name="T17" fmla="*/ 21 h 112"/>
                <a:gd name="T18" fmla="*/ 10 w 113"/>
                <a:gd name="T19" fmla="*/ 22 h 112"/>
                <a:gd name="T20" fmla="*/ 8 w 113"/>
                <a:gd name="T21" fmla="*/ 26 h 112"/>
                <a:gd name="T22" fmla="*/ 6 w 113"/>
                <a:gd name="T23" fmla="*/ 28 h 112"/>
                <a:gd name="T24" fmla="*/ 4 w 113"/>
                <a:gd name="T25" fmla="*/ 34 h 112"/>
                <a:gd name="T26" fmla="*/ 2 w 113"/>
                <a:gd name="T27" fmla="*/ 38 h 112"/>
                <a:gd name="T28" fmla="*/ 0 w 113"/>
                <a:gd name="T29" fmla="*/ 45 h 112"/>
                <a:gd name="T30" fmla="*/ 0 w 113"/>
                <a:gd name="T31" fmla="*/ 66 h 112"/>
                <a:gd name="T32" fmla="*/ 2 w 113"/>
                <a:gd name="T33" fmla="*/ 74 h 112"/>
                <a:gd name="T34" fmla="*/ 4 w 113"/>
                <a:gd name="T35" fmla="*/ 78 h 112"/>
                <a:gd name="T36" fmla="*/ 6 w 113"/>
                <a:gd name="T37" fmla="*/ 84 h 112"/>
                <a:gd name="T38" fmla="*/ 8 w 113"/>
                <a:gd name="T39" fmla="*/ 85 h 112"/>
                <a:gd name="T40" fmla="*/ 10 w 113"/>
                <a:gd name="T41" fmla="*/ 89 h 112"/>
                <a:gd name="T42" fmla="*/ 12 w 113"/>
                <a:gd name="T43" fmla="*/ 91 h 112"/>
                <a:gd name="T44" fmla="*/ 15 w 113"/>
                <a:gd name="T45" fmla="*/ 97 h 112"/>
                <a:gd name="T46" fmla="*/ 21 w 113"/>
                <a:gd name="T47" fmla="*/ 101 h 112"/>
                <a:gd name="T48" fmla="*/ 23 w 113"/>
                <a:gd name="T49" fmla="*/ 103 h 112"/>
                <a:gd name="T50" fmla="*/ 27 w 113"/>
                <a:gd name="T51" fmla="*/ 104 h 112"/>
                <a:gd name="T52" fmla="*/ 29 w 113"/>
                <a:gd name="T53" fmla="*/ 106 h 112"/>
                <a:gd name="T54" fmla="*/ 35 w 113"/>
                <a:gd name="T55" fmla="*/ 108 h 112"/>
                <a:gd name="T56" fmla="*/ 38 w 113"/>
                <a:gd name="T57" fmla="*/ 110 h 112"/>
                <a:gd name="T58" fmla="*/ 46 w 113"/>
                <a:gd name="T59" fmla="*/ 112 h 112"/>
                <a:gd name="T60" fmla="*/ 67 w 113"/>
                <a:gd name="T61" fmla="*/ 112 h 112"/>
                <a:gd name="T62" fmla="*/ 75 w 113"/>
                <a:gd name="T63" fmla="*/ 110 h 112"/>
                <a:gd name="T64" fmla="*/ 79 w 113"/>
                <a:gd name="T65" fmla="*/ 108 h 112"/>
                <a:gd name="T66" fmla="*/ 84 w 113"/>
                <a:gd name="T67" fmla="*/ 106 h 112"/>
                <a:gd name="T68" fmla="*/ 86 w 113"/>
                <a:gd name="T69" fmla="*/ 104 h 112"/>
                <a:gd name="T70" fmla="*/ 90 w 113"/>
                <a:gd name="T71" fmla="*/ 103 h 112"/>
                <a:gd name="T72" fmla="*/ 92 w 113"/>
                <a:gd name="T73" fmla="*/ 101 h 112"/>
                <a:gd name="T74" fmla="*/ 98 w 113"/>
                <a:gd name="T75" fmla="*/ 97 h 112"/>
                <a:gd name="T76" fmla="*/ 102 w 113"/>
                <a:gd name="T77" fmla="*/ 91 h 112"/>
                <a:gd name="T78" fmla="*/ 103 w 113"/>
                <a:gd name="T79" fmla="*/ 89 h 112"/>
                <a:gd name="T80" fmla="*/ 105 w 113"/>
                <a:gd name="T81" fmla="*/ 85 h 112"/>
                <a:gd name="T82" fmla="*/ 107 w 113"/>
                <a:gd name="T83" fmla="*/ 84 h 112"/>
                <a:gd name="T84" fmla="*/ 109 w 113"/>
                <a:gd name="T85" fmla="*/ 78 h 112"/>
                <a:gd name="T86" fmla="*/ 111 w 113"/>
                <a:gd name="T87" fmla="*/ 74 h 112"/>
                <a:gd name="T88" fmla="*/ 113 w 113"/>
                <a:gd name="T89" fmla="*/ 66 h 112"/>
                <a:gd name="T90" fmla="*/ 113 w 113"/>
                <a:gd name="T91" fmla="*/ 45 h 112"/>
                <a:gd name="T92" fmla="*/ 111 w 113"/>
                <a:gd name="T93" fmla="*/ 38 h 112"/>
                <a:gd name="T94" fmla="*/ 109 w 113"/>
                <a:gd name="T95" fmla="*/ 34 h 112"/>
                <a:gd name="T96" fmla="*/ 107 w 113"/>
                <a:gd name="T97" fmla="*/ 28 h 112"/>
                <a:gd name="T98" fmla="*/ 105 w 113"/>
                <a:gd name="T99" fmla="*/ 26 h 112"/>
                <a:gd name="T100" fmla="*/ 103 w 113"/>
                <a:gd name="T101" fmla="*/ 22 h 112"/>
                <a:gd name="T102" fmla="*/ 102 w 113"/>
                <a:gd name="T103" fmla="*/ 21 h 112"/>
                <a:gd name="T104" fmla="*/ 98 w 113"/>
                <a:gd name="T105" fmla="*/ 15 h 112"/>
                <a:gd name="T106" fmla="*/ 92 w 113"/>
                <a:gd name="T107" fmla="*/ 11 h 112"/>
                <a:gd name="T108" fmla="*/ 90 w 113"/>
                <a:gd name="T109" fmla="*/ 9 h 112"/>
                <a:gd name="T110" fmla="*/ 86 w 113"/>
                <a:gd name="T111" fmla="*/ 7 h 112"/>
                <a:gd name="T112" fmla="*/ 84 w 113"/>
                <a:gd name="T113" fmla="*/ 5 h 112"/>
                <a:gd name="T114" fmla="*/ 79 w 113"/>
                <a:gd name="T115" fmla="*/ 3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6" y="0"/>
                  </a:moveTo>
                  <a:lnTo>
                    <a:pt x="46" y="0"/>
                  </a:lnTo>
                  <a:lnTo>
                    <a:pt x="44" y="2"/>
                  </a:lnTo>
                  <a:lnTo>
                    <a:pt x="38" y="2"/>
                  </a:lnTo>
                  <a:lnTo>
                    <a:pt x="38" y="3"/>
                  </a:lnTo>
                  <a:lnTo>
                    <a:pt x="35" y="3"/>
                  </a:lnTo>
                  <a:lnTo>
                    <a:pt x="33" y="5"/>
                  </a:lnTo>
                  <a:lnTo>
                    <a:pt x="29" y="5"/>
                  </a:lnTo>
                  <a:lnTo>
                    <a:pt x="29" y="7"/>
                  </a:lnTo>
                  <a:lnTo>
                    <a:pt x="27" y="7"/>
                  </a:lnTo>
                  <a:lnTo>
                    <a:pt x="25" y="9"/>
                  </a:lnTo>
                  <a:lnTo>
                    <a:pt x="23" y="9"/>
                  </a:lnTo>
                  <a:lnTo>
                    <a:pt x="23" y="11"/>
                  </a:lnTo>
                  <a:lnTo>
                    <a:pt x="21" y="11"/>
                  </a:lnTo>
                  <a:lnTo>
                    <a:pt x="17" y="15"/>
                  </a:lnTo>
                  <a:lnTo>
                    <a:pt x="15" y="15"/>
                  </a:lnTo>
                  <a:lnTo>
                    <a:pt x="15" y="17"/>
                  </a:lnTo>
                  <a:lnTo>
                    <a:pt x="12" y="21"/>
                  </a:lnTo>
                  <a:lnTo>
                    <a:pt x="12" y="22"/>
                  </a:lnTo>
                  <a:lnTo>
                    <a:pt x="10" y="22"/>
                  </a:lnTo>
                  <a:lnTo>
                    <a:pt x="10" y="24"/>
                  </a:lnTo>
                  <a:lnTo>
                    <a:pt x="8" y="26"/>
                  </a:lnTo>
                  <a:lnTo>
                    <a:pt x="8" y="28"/>
                  </a:lnTo>
                  <a:lnTo>
                    <a:pt x="6" y="28"/>
                  </a:lnTo>
                  <a:lnTo>
                    <a:pt x="6" y="32"/>
                  </a:lnTo>
                  <a:lnTo>
                    <a:pt x="4" y="34"/>
                  </a:lnTo>
                  <a:lnTo>
                    <a:pt x="4" y="38"/>
                  </a:lnTo>
                  <a:lnTo>
                    <a:pt x="2" y="38"/>
                  </a:lnTo>
                  <a:lnTo>
                    <a:pt x="2" y="43"/>
                  </a:lnTo>
                  <a:lnTo>
                    <a:pt x="0" y="45"/>
                  </a:lnTo>
                  <a:lnTo>
                    <a:pt x="0" y="55"/>
                  </a:lnTo>
                  <a:lnTo>
                    <a:pt x="0" y="66"/>
                  </a:lnTo>
                  <a:lnTo>
                    <a:pt x="2" y="68"/>
                  </a:lnTo>
                  <a:lnTo>
                    <a:pt x="2" y="74"/>
                  </a:lnTo>
                  <a:lnTo>
                    <a:pt x="4" y="74"/>
                  </a:lnTo>
                  <a:lnTo>
                    <a:pt x="4" y="78"/>
                  </a:lnTo>
                  <a:lnTo>
                    <a:pt x="6" y="80"/>
                  </a:lnTo>
                  <a:lnTo>
                    <a:pt x="6" y="84"/>
                  </a:lnTo>
                  <a:lnTo>
                    <a:pt x="8" y="84"/>
                  </a:lnTo>
                  <a:lnTo>
                    <a:pt x="8" y="85"/>
                  </a:lnTo>
                  <a:lnTo>
                    <a:pt x="10" y="87"/>
                  </a:lnTo>
                  <a:lnTo>
                    <a:pt x="10" y="89"/>
                  </a:lnTo>
                  <a:lnTo>
                    <a:pt x="12" y="89"/>
                  </a:lnTo>
                  <a:lnTo>
                    <a:pt x="12" y="91"/>
                  </a:lnTo>
                  <a:lnTo>
                    <a:pt x="15" y="95"/>
                  </a:lnTo>
                  <a:lnTo>
                    <a:pt x="15" y="97"/>
                  </a:lnTo>
                  <a:lnTo>
                    <a:pt x="17" y="97"/>
                  </a:lnTo>
                  <a:lnTo>
                    <a:pt x="21" y="101"/>
                  </a:lnTo>
                  <a:lnTo>
                    <a:pt x="23" y="101"/>
                  </a:lnTo>
                  <a:lnTo>
                    <a:pt x="23" y="103"/>
                  </a:lnTo>
                  <a:lnTo>
                    <a:pt x="25" y="103"/>
                  </a:lnTo>
                  <a:lnTo>
                    <a:pt x="27" y="104"/>
                  </a:lnTo>
                  <a:lnTo>
                    <a:pt x="29" y="104"/>
                  </a:lnTo>
                  <a:lnTo>
                    <a:pt x="29" y="106"/>
                  </a:lnTo>
                  <a:lnTo>
                    <a:pt x="33" y="106"/>
                  </a:lnTo>
                  <a:lnTo>
                    <a:pt x="35" y="108"/>
                  </a:lnTo>
                  <a:lnTo>
                    <a:pt x="38" y="108"/>
                  </a:lnTo>
                  <a:lnTo>
                    <a:pt x="38" y="110"/>
                  </a:lnTo>
                  <a:lnTo>
                    <a:pt x="44" y="110"/>
                  </a:lnTo>
                  <a:lnTo>
                    <a:pt x="46" y="112"/>
                  </a:lnTo>
                  <a:lnTo>
                    <a:pt x="56" y="112"/>
                  </a:lnTo>
                  <a:lnTo>
                    <a:pt x="67" y="112"/>
                  </a:lnTo>
                  <a:lnTo>
                    <a:pt x="69" y="110"/>
                  </a:lnTo>
                  <a:lnTo>
                    <a:pt x="75" y="110"/>
                  </a:lnTo>
                  <a:lnTo>
                    <a:pt x="75" y="108"/>
                  </a:lnTo>
                  <a:lnTo>
                    <a:pt x="79" y="108"/>
                  </a:lnTo>
                  <a:lnTo>
                    <a:pt x="80" y="106"/>
                  </a:lnTo>
                  <a:lnTo>
                    <a:pt x="84" y="106"/>
                  </a:lnTo>
                  <a:lnTo>
                    <a:pt x="84" y="104"/>
                  </a:lnTo>
                  <a:lnTo>
                    <a:pt x="86" y="104"/>
                  </a:lnTo>
                  <a:lnTo>
                    <a:pt x="88" y="103"/>
                  </a:lnTo>
                  <a:lnTo>
                    <a:pt x="90" y="103"/>
                  </a:lnTo>
                  <a:lnTo>
                    <a:pt x="90" y="101"/>
                  </a:lnTo>
                  <a:lnTo>
                    <a:pt x="92" y="101"/>
                  </a:lnTo>
                  <a:lnTo>
                    <a:pt x="96" y="97"/>
                  </a:lnTo>
                  <a:lnTo>
                    <a:pt x="98" y="97"/>
                  </a:lnTo>
                  <a:lnTo>
                    <a:pt x="98" y="95"/>
                  </a:lnTo>
                  <a:lnTo>
                    <a:pt x="102" y="91"/>
                  </a:lnTo>
                  <a:lnTo>
                    <a:pt x="102" y="89"/>
                  </a:lnTo>
                  <a:lnTo>
                    <a:pt x="103" y="89"/>
                  </a:lnTo>
                  <a:lnTo>
                    <a:pt x="103" y="87"/>
                  </a:lnTo>
                  <a:lnTo>
                    <a:pt x="105" y="85"/>
                  </a:lnTo>
                  <a:lnTo>
                    <a:pt x="105" y="84"/>
                  </a:lnTo>
                  <a:lnTo>
                    <a:pt x="107" y="84"/>
                  </a:lnTo>
                  <a:lnTo>
                    <a:pt x="107" y="80"/>
                  </a:lnTo>
                  <a:lnTo>
                    <a:pt x="109" y="78"/>
                  </a:lnTo>
                  <a:lnTo>
                    <a:pt x="109" y="74"/>
                  </a:lnTo>
                  <a:lnTo>
                    <a:pt x="111" y="74"/>
                  </a:lnTo>
                  <a:lnTo>
                    <a:pt x="111" y="68"/>
                  </a:lnTo>
                  <a:lnTo>
                    <a:pt x="113" y="66"/>
                  </a:lnTo>
                  <a:lnTo>
                    <a:pt x="113" y="57"/>
                  </a:lnTo>
                  <a:lnTo>
                    <a:pt x="113" y="45"/>
                  </a:lnTo>
                  <a:lnTo>
                    <a:pt x="111" y="43"/>
                  </a:lnTo>
                  <a:lnTo>
                    <a:pt x="111" y="38"/>
                  </a:lnTo>
                  <a:lnTo>
                    <a:pt x="109" y="38"/>
                  </a:lnTo>
                  <a:lnTo>
                    <a:pt x="109" y="34"/>
                  </a:lnTo>
                  <a:lnTo>
                    <a:pt x="107" y="32"/>
                  </a:lnTo>
                  <a:lnTo>
                    <a:pt x="107" y="28"/>
                  </a:lnTo>
                  <a:lnTo>
                    <a:pt x="105" y="28"/>
                  </a:lnTo>
                  <a:lnTo>
                    <a:pt x="105" y="26"/>
                  </a:lnTo>
                  <a:lnTo>
                    <a:pt x="103" y="24"/>
                  </a:lnTo>
                  <a:lnTo>
                    <a:pt x="103" y="22"/>
                  </a:lnTo>
                  <a:lnTo>
                    <a:pt x="102" y="22"/>
                  </a:lnTo>
                  <a:lnTo>
                    <a:pt x="102" y="21"/>
                  </a:lnTo>
                  <a:lnTo>
                    <a:pt x="98" y="17"/>
                  </a:lnTo>
                  <a:lnTo>
                    <a:pt x="98" y="15"/>
                  </a:lnTo>
                  <a:lnTo>
                    <a:pt x="96" y="15"/>
                  </a:lnTo>
                  <a:lnTo>
                    <a:pt x="92" y="11"/>
                  </a:lnTo>
                  <a:lnTo>
                    <a:pt x="90" y="11"/>
                  </a:lnTo>
                  <a:lnTo>
                    <a:pt x="90" y="9"/>
                  </a:lnTo>
                  <a:lnTo>
                    <a:pt x="88" y="9"/>
                  </a:lnTo>
                  <a:lnTo>
                    <a:pt x="86" y="7"/>
                  </a:lnTo>
                  <a:lnTo>
                    <a:pt x="84" y="7"/>
                  </a:lnTo>
                  <a:lnTo>
                    <a:pt x="84" y="5"/>
                  </a:lnTo>
                  <a:lnTo>
                    <a:pt x="80" y="5"/>
                  </a:lnTo>
                  <a:lnTo>
                    <a:pt x="79" y="3"/>
                  </a:lnTo>
                  <a:lnTo>
                    <a:pt x="75" y="3"/>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579" name="Freeform 19">
              <a:extLst>
                <a:ext uri="{FF2B5EF4-FFF2-40B4-BE49-F238E27FC236}">
                  <a16:creationId xmlns:a16="http://schemas.microsoft.com/office/drawing/2014/main" id="{8EFD3343-757F-4CA8-976C-225B811FAB3C}"/>
                </a:ext>
              </a:extLst>
            </p:cNvPr>
            <p:cNvSpPr>
              <a:spLocks/>
            </p:cNvSpPr>
            <p:nvPr/>
          </p:nvSpPr>
          <p:spPr bwMode="auto">
            <a:xfrm>
              <a:off x="1590675" y="5003800"/>
              <a:ext cx="179388" cy="177800"/>
            </a:xfrm>
            <a:custGeom>
              <a:avLst/>
              <a:gdLst>
                <a:gd name="T0" fmla="*/ 46 w 113"/>
                <a:gd name="T1" fmla="*/ 0 h 112"/>
                <a:gd name="T2" fmla="*/ 39 w 113"/>
                <a:gd name="T3" fmla="*/ 2 h 112"/>
                <a:gd name="T4" fmla="*/ 35 w 113"/>
                <a:gd name="T5" fmla="*/ 3 h 112"/>
                <a:gd name="T6" fmla="*/ 29 w 113"/>
                <a:gd name="T7" fmla="*/ 5 h 112"/>
                <a:gd name="T8" fmla="*/ 27 w 113"/>
                <a:gd name="T9" fmla="*/ 7 h 112"/>
                <a:gd name="T10" fmla="*/ 23 w 113"/>
                <a:gd name="T11" fmla="*/ 9 h 112"/>
                <a:gd name="T12" fmla="*/ 21 w 113"/>
                <a:gd name="T13" fmla="*/ 11 h 112"/>
                <a:gd name="T14" fmla="*/ 16 w 113"/>
                <a:gd name="T15" fmla="*/ 15 h 112"/>
                <a:gd name="T16" fmla="*/ 12 w 113"/>
                <a:gd name="T17" fmla="*/ 21 h 112"/>
                <a:gd name="T18" fmla="*/ 10 w 113"/>
                <a:gd name="T19" fmla="*/ 22 h 112"/>
                <a:gd name="T20" fmla="*/ 8 w 113"/>
                <a:gd name="T21" fmla="*/ 26 h 112"/>
                <a:gd name="T22" fmla="*/ 6 w 113"/>
                <a:gd name="T23" fmla="*/ 28 h 112"/>
                <a:gd name="T24" fmla="*/ 4 w 113"/>
                <a:gd name="T25" fmla="*/ 34 h 112"/>
                <a:gd name="T26" fmla="*/ 2 w 113"/>
                <a:gd name="T27" fmla="*/ 38 h 112"/>
                <a:gd name="T28" fmla="*/ 0 w 113"/>
                <a:gd name="T29" fmla="*/ 45 h 112"/>
                <a:gd name="T30" fmla="*/ 0 w 113"/>
                <a:gd name="T31" fmla="*/ 66 h 112"/>
                <a:gd name="T32" fmla="*/ 2 w 113"/>
                <a:gd name="T33" fmla="*/ 74 h 112"/>
                <a:gd name="T34" fmla="*/ 4 w 113"/>
                <a:gd name="T35" fmla="*/ 78 h 112"/>
                <a:gd name="T36" fmla="*/ 6 w 113"/>
                <a:gd name="T37" fmla="*/ 84 h 112"/>
                <a:gd name="T38" fmla="*/ 8 w 113"/>
                <a:gd name="T39" fmla="*/ 85 h 112"/>
                <a:gd name="T40" fmla="*/ 10 w 113"/>
                <a:gd name="T41" fmla="*/ 89 h 112"/>
                <a:gd name="T42" fmla="*/ 12 w 113"/>
                <a:gd name="T43" fmla="*/ 91 h 112"/>
                <a:gd name="T44" fmla="*/ 16 w 113"/>
                <a:gd name="T45" fmla="*/ 97 h 112"/>
                <a:gd name="T46" fmla="*/ 21 w 113"/>
                <a:gd name="T47" fmla="*/ 101 h 112"/>
                <a:gd name="T48" fmla="*/ 23 w 113"/>
                <a:gd name="T49" fmla="*/ 103 h 112"/>
                <a:gd name="T50" fmla="*/ 27 w 113"/>
                <a:gd name="T51" fmla="*/ 104 h 112"/>
                <a:gd name="T52" fmla="*/ 29 w 113"/>
                <a:gd name="T53" fmla="*/ 106 h 112"/>
                <a:gd name="T54" fmla="*/ 35 w 113"/>
                <a:gd name="T55" fmla="*/ 108 h 112"/>
                <a:gd name="T56" fmla="*/ 39 w 113"/>
                <a:gd name="T57" fmla="*/ 110 h 112"/>
                <a:gd name="T58" fmla="*/ 46 w 113"/>
                <a:gd name="T59" fmla="*/ 112 h 112"/>
                <a:gd name="T60" fmla="*/ 67 w 113"/>
                <a:gd name="T61" fmla="*/ 112 h 112"/>
                <a:gd name="T62" fmla="*/ 75 w 113"/>
                <a:gd name="T63" fmla="*/ 110 h 112"/>
                <a:gd name="T64" fmla="*/ 79 w 113"/>
                <a:gd name="T65" fmla="*/ 108 h 112"/>
                <a:gd name="T66" fmla="*/ 85 w 113"/>
                <a:gd name="T67" fmla="*/ 106 h 112"/>
                <a:gd name="T68" fmla="*/ 87 w 113"/>
                <a:gd name="T69" fmla="*/ 104 h 112"/>
                <a:gd name="T70" fmla="*/ 90 w 113"/>
                <a:gd name="T71" fmla="*/ 103 h 112"/>
                <a:gd name="T72" fmla="*/ 92 w 113"/>
                <a:gd name="T73" fmla="*/ 101 h 112"/>
                <a:gd name="T74" fmla="*/ 98 w 113"/>
                <a:gd name="T75" fmla="*/ 97 h 112"/>
                <a:gd name="T76" fmla="*/ 102 w 113"/>
                <a:gd name="T77" fmla="*/ 91 h 112"/>
                <a:gd name="T78" fmla="*/ 104 w 113"/>
                <a:gd name="T79" fmla="*/ 89 h 112"/>
                <a:gd name="T80" fmla="*/ 106 w 113"/>
                <a:gd name="T81" fmla="*/ 85 h 112"/>
                <a:gd name="T82" fmla="*/ 108 w 113"/>
                <a:gd name="T83" fmla="*/ 84 h 112"/>
                <a:gd name="T84" fmla="*/ 109 w 113"/>
                <a:gd name="T85" fmla="*/ 78 h 112"/>
                <a:gd name="T86" fmla="*/ 111 w 113"/>
                <a:gd name="T87" fmla="*/ 74 h 112"/>
                <a:gd name="T88" fmla="*/ 113 w 113"/>
                <a:gd name="T89" fmla="*/ 66 h 112"/>
                <a:gd name="T90" fmla="*/ 113 w 113"/>
                <a:gd name="T91" fmla="*/ 45 h 112"/>
                <a:gd name="T92" fmla="*/ 111 w 113"/>
                <a:gd name="T93" fmla="*/ 38 h 112"/>
                <a:gd name="T94" fmla="*/ 109 w 113"/>
                <a:gd name="T95" fmla="*/ 34 h 112"/>
                <a:gd name="T96" fmla="*/ 108 w 113"/>
                <a:gd name="T97" fmla="*/ 28 h 112"/>
                <a:gd name="T98" fmla="*/ 106 w 113"/>
                <a:gd name="T99" fmla="*/ 26 h 112"/>
                <a:gd name="T100" fmla="*/ 104 w 113"/>
                <a:gd name="T101" fmla="*/ 22 h 112"/>
                <a:gd name="T102" fmla="*/ 102 w 113"/>
                <a:gd name="T103" fmla="*/ 21 h 112"/>
                <a:gd name="T104" fmla="*/ 98 w 113"/>
                <a:gd name="T105" fmla="*/ 15 h 112"/>
                <a:gd name="T106" fmla="*/ 92 w 113"/>
                <a:gd name="T107" fmla="*/ 11 h 112"/>
                <a:gd name="T108" fmla="*/ 90 w 113"/>
                <a:gd name="T109" fmla="*/ 9 h 112"/>
                <a:gd name="T110" fmla="*/ 87 w 113"/>
                <a:gd name="T111" fmla="*/ 7 h 112"/>
                <a:gd name="T112" fmla="*/ 85 w 113"/>
                <a:gd name="T113" fmla="*/ 5 h 112"/>
                <a:gd name="T114" fmla="*/ 79 w 113"/>
                <a:gd name="T115" fmla="*/ 3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6" y="0"/>
                  </a:moveTo>
                  <a:lnTo>
                    <a:pt x="46" y="0"/>
                  </a:lnTo>
                  <a:lnTo>
                    <a:pt x="44" y="2"/>
                  </a:lnTo>
                  <a:lnTo>
                    <a:pt x="39" y="2"/>
                  </a:lnTo>
                  <a:lnTo>
                    <a:pt x="39" y="3"/>
                  </a:lnTo>
                  <a:lnTo>
                    <a:pt x="35" y="3"/>
                  </a:lnTo>
                  <a:lnTo>
                    <a:pt x="33" y="5"/>
                  </a:lnTo>
                  <a:lnTo>
                    <a:pt x="29" y="5"/>
                  </a:lnTo>
                  <a:lnTo>
                    <a:pt x="29" y="7"/>
                  </a:lnTo>
                  <a:lnTo>
                    <a:pt x="27" y="7"/>
                  </a:lnTo>
                  <a:lnTo>
                    <a:pt x="25" y="9"/>
                  </a:lnTo>
                  <a:lnTo>
                    <a:pt x="23" y="9"/>
                  </a:lnTo>
                  <a:lnTo>
                    <a:pt x="23" y="11"/>
                  </a:lnTo>
                  <a:lnTo>
                    <a:pt x="21" y="11"/>
                  </a:lnTo>
                  <a:lnTo>
                    <a:pt x="18" y="15"/>
                  </a:lnTo>
                  <a:lnTo>
                    <a:pt x="16" y="15"/>
                  </a:lnTo>
                  <a:lnTo>
                    <a:pt x="16" y="17"/>
                  </a:lnTo>
                  <a:lnTo>
                    <a:pt x="12" y="21"/>
                  </a:lnTo>
                  <a:lnTo>
                    <a:pt x="12" y="22"/>
                  </a:lnTo>
                  <a:lnTo>
                    <a:pt x="10" y="22"/>
                  </a:lnTo>
                  <a:lnTo>
                    <a:pt x="10" y="24"/>
                  </a:lnTo>
                  <a:lnTo>
                    <a:pt x="8" y="26"/>
                  </a:lnTo>
                  <a:lnTo>
                    <a:pt x="8" y="28"/>
                  </a:lnTo>
                  <a:lnTo>
                    <a:pt x="6" y="28"/>
                  </a:lnTo>
                  <a:lnTo>
                    <a:pt x="6" y="32"/>
                  </a:lnTo>
                  <a:lnTo>
                    <a:pt x="4" y="34"/>
                  </a:lnTo>
                  <a:lnTo>
                    <a:pt x="4" y="38"/>
                  </a:lnTo>
                  <a:lnTo>
                    <a:pt x="2" y="38"/>
                  </a:lnTo>
                  <a:lnTo>
                    <a:pt x="2" y="43"/>
                  </a:lnTo>
                  <a:lnTo>
                    <a:pt x="0" y="45"/>
                  </a:lnTo>
                  <a:lnTo>
                    <a:pt x="0" y="55"/>
                  </a:lnTo>
                  <a:lnTo>
                    <a:pt x="0" y="66"/>
                  </a:lnTo>
                  <a:lnTo>
                    <a:pt x="2" y="68"/>
                  </a:lnTo>
                  <a:lnTo>
                    <a:pt x="2" y="74"/>
                  </a:lnTo>
                  <a:lnTo>
                    <a:pt x="4" y="74"/>
                  </a:lnTo>
                  <a:lnTo>
                    <a:pt x="4" y="78"/>
                  </a:lnTo>
                  <a:lnTo>
                    <a:pt x="6" y="80"/>
                  </a:lnTo>
                  <a:lnTo>
                    <a:pt x="6" y="84"/>
                  </a:lnTo>
                  <a:lnTo>
                    <a:pt x="8" y="84"/>
                  </a:lnTo>
                  <a:lnTo>
                    <a:pt x="8" y="85"/>
                  </a:lnTo>
                  <a:lnTo>
                    <a:pt x="10" y="87"/>
                  </a:lnTo>
                  <a:lnTo>
                    <a:pt x="10" y="89"/>
                  </a:lnTo>
                  <a:lnTo>
                    <a:pt x="12" y="89"/>
                  </a:lnTo>
                  <a:lnTo>
                    <a:pt x="12" y="91"/>
                  </a:lnTo>
                  <a:lnTo>
                    <a:pt x="16" y="95"/>
                  </a:lnTo>
                  <a:lnTo>
                    <a:pt x="16" y="97"/>
                  </a:lnTo>
                  <a:lnTo>
                    <a:pt x="18" y="97"/>
                  </a:lnTo>
                  <a:lnTo>
                    <a:pt x="21" y="101"/>
                  </a:lnTo>
                  <a:lnTo>
                    <a:pt x="23" y="101"/>
                  </a:lnTo>
                  <a:lnTo>
                    <a:pt x="23" y="103"/>
                  </a:lnTo>
                  <a:lnTo>
                    <a:pt x="25" y="103"/>
                  </a:lnTo>
                  <a:lnTo>
                    <a:pt x="27" y="104"/>
                  </a:lnTo>
                  <a:lnTo>
                    <a:pt x="29" y="104"/>
                  </a:lnTo>
                  <a:lnTo>
                    <a:pt x="29" y="106"/>
                  </a:lnTo>
                  <a:lnTo>
                    <a:pt x="33" y="106"/>
                  </a:lnTo>
                  <a:lnTo>
                    <a:pt x="35" y="108"/>
                  </a:lnTo>
                  <a:lnTo>
                    <a:pt x="39" y="108"/>
                  </a:lnTo>
                  <a:lnTo>
                    <a:pt x="39" y="110"/>
                  </a:lnTo>
                  <a:lnTo>
                    <a:pt x="44" y="110"/>
                  </a:lnTo>
                  <a:lnTo>
                    <a:pt x="46" y="112"/>
                  </a:lnTo>
                  <a:lnTo>
                    <a:pt x="56" y="112"/>
                  </a:lnTo>
                  <a:lnTo>
                    <a:pt x="67" y="112"/>
                  </a:lnTo>
                  <a:lnTo>
                    <a:pt x="69" y="110"/>
                  </a:lnTo>
                  <a:lnTo>
                    <a:pt x="75" y="110"/>
                  </a:lnTo>
                  <a:lnTo>
                    <a:pt x="75" y="108"/>
                  </a:lnTo>
                  <a:lnTo>
                    <a:pt x="79" y="108"/>
                  </a:lnTo>
                  <a:lnTo>
                    <a:pt x="81" y="106"/>
                  </a:lnTo>
                  <a:lnTo>
                    <a:pt x="85" y="106"/>
                  </a:lnTo>
                  <a:lnTo>
                    <a:pt x="85" y="104"/>
                  </a:lnTo>
                  <a:lnTo>
                    <a:pt x="87" y="104"/>
                  </a:lnTo>
                  <a:lnTo>
                    <a:pt x="88" y="103"/>
                  </a:lnTo>
                  <a:lnTo>
                    <a:pt x="90" y="103"/>
                  </a:lnTo>
                  <a:lnTo>
                    <a:pt x="90" y="101"/>
                  </a:lnTo>
                  <a:lnTo>
                    <a:pt x="92" y="101"/>
                  </a:lnTo>
                  <a:lnTo>
                    <a:pt x="96" y="97"/>
                  </a:lnTo>
                  <a:lnTo>
                    <a:pt x="98" y="97"/>
                  </a:lnTo>
                  <a:lnTo>
                    <a:pt x="98" y="95"/>
                  </a:lnTo>
                  <a:lnTo>
                    <a:pt x="102" y="91"/>
                  </a:lnTo>
                  <a:lnTo>
                    <a:pt x="102" y="89"/>
                  </a:lnTo>
                  <a:lnTo>
                    <a:pt x="104" y="89"/>
                  </a:lnTo>
                  <a:lnTo>
                    <a:pt x="104" y="87"/>
                  </a:lnTo>
                  <a:lnTo>
                    <a:pt x="106" y="85"/>
                  </a:lnTo>
                  <a:lnTo>
                    <a:pt x="106" y="84"/>
                  </a:lnTo>
                  <a:lnTo>
                    <a:pt x="108" y="84"/>
                  </a:lnTo>
                  <a:lnTo>
                    <a:pt x="108" y="80"/>
                  </a:lnTo>
                  <a:lnTo>
                    <a:pt x="109" y="78"/>
                  </a:lnTo>
                  <a:lnTo>
                    <a:pt x="109" y="74"/>
                  </a:lnTo>
                  <a:lnTo>
                    <a:pt x="111" y="74"/>
                  </a:lnTo>
                  <a:lnTo>
                    <a:pt x="111" y="68"/>
                  </a:lnTo>
                  <a:lnTo>
                    <a:pt x="113" y="66"/>
                  </a:lnTo>
                  <a:lnTo>
                    <a:pt x="113" y="57"/>
                  </a:lnTo>
                  <a:lnTo>
                    <a:pt x="113" y="45"/>
                  </a:lnTo>
                  <a:lnTo>
                    <a:pt x="111" y="43"/>
                  </a:lnTo>
                  <a:lnTo>
                    <a:pt x="111" y="38"/>
                  </a:lnTo>
                  <a:lnTo>
                    <a:pt x="109" y="38"/>
                  </a:lnTo>
                  <a:lnTo>
                    <a:pt x="109" y="34"/>
                  </a:lnTo>
                  <a:lnTo>
                    <a:pt x="108" y="32"/>
                  </a:lnTo>
                  <a:lnTo>
                    <a:pt x="108" y="28"/>
                  </a:lnTo>
                  <a:lnTo>
                    <a:pt x="106" y="28"/>
                  </a:lnTo>
                  <a:lnTo>
                    <a:pt x="106" y="26"/>
                  </a:lnTo>
                  <a:lnTo>
                    <a:pt x="104" y="24"/>
                  </a:lnTo>
                  <a:lnTo>
                    <a:pt x="104" y="22"/>
                  </a:lnTo>
                  <a:lnTo>
                    <a:pt x="102" y="22"/>
                  </a:lnTo>
                  <a:lnTo>
                    <a:pt x="102" y="21"/>
                  </a:lnTo>
                  <a:lnTo>
                    <a:pt x="98" y="17"/>
                  </a:lnTo>
                  <a:lnTo>
                    <a:pt x="98" y="15"/>
                  </a:lnTo>
                  <a:lnTo>
                    <a:pt x="96" y="15"/>
                  </a:lnTo>
                  <a:lnTo>
                    <a:pt x="92" y="11"/>
                  </a:lnTo>
                  <a:lnTo>
                    <a:pt x="90" y="11"/>
                  </a:lnTo>
                  <a:lnTo>
                    <a:pt x="90" y="9"/>
                  </a:lnTo>
                  <a:lnTo>
                    <a:pt x="88" y="9"/>
                  </a:lnTo>
                  <a:lnTo>
                    <a:pt x="87" y="7"/>
                  </a:lnTo>
                  <a:lnTo>
                    <a:pt x="85" y="7"/>
                  </a:lnTo>
                  <a:lnTo>
                    <a:pt x="85" y="5"/>
                  </a:lnTo>
                  <a:lnTo>
                    <a:pt x="81" y="5"/>
                  </a:lnTo>
                  <a:lnTo>
                    <a:pt x="79" y="3"/>
                  </a:lnTo>
                  <a:lnTo>
                    <a:pt x="75" y="3"/>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580" name="Freeform 20">
              <a:extLst>
                <a:ext uri="{FF2B5EF4-FFF2-40B4-BE49-F238E27FC236}">
                  <a16:creationId xmlns:a16="http://schemas.microsoft.com/office/drawing/2014/main" id="{3168AB01-0473-421D-819B-629F320531E0}"/>
                </a:ext>
              </a:extLst>
            </p:cNvPr>
            <p:cNvSpPr>
              <a:spLocks/>
            </p:cNvSpPr>
            <p:nvPr/>
          </p:nvSpPr>
          <p:spPr bwMode="auto">
            <a:xfrm>
              <a:off x="1233488" y="5003800"/>
              <a:ext cx="179387" cy="177800"/>
            </a:xfrm>
            <a:custGeom>
              <a:avLst/>
              <a:gdLst>
                <a:gd name="T0" fmla="*/ 46 w 113"/>
                <a:gd name="T1" fmla="*/ 0 h 112"/>
                <a:gd name="T2" fmla="*/ 38 w 113"/>
                <a:gd name="T3" fmla="*/ 2 h 112"/>
                <a:gd name="T4" fmla="*/ 34 w 113"/>
                <a:gd name="T5" fmla="*/ 3 h 112"/>
                <a:gd name="T6" fmla="*/ 28 w 113"/>
                <a:gd name="T7" fmla="*/ 5 h 112"/>
                <a:gd name="T8" fmla="*/ 26 w 113"/>
                <a:gd name="T9" fmla="*/ 7 h 112"/>
                <a:gd name="T10" fmla="*/ 23 w 113"/>
                <a:gd name="T11" fmla="*/ 9 h 112"/>
                <a:gd name="T12" fmla="*/ 21 w 113"/>
                <a:gd name="T13" fmla="*/ 11 h 112"/>
                <a:gd name="T14" fmla="*/ 15 w 113"/>
                <a:gd name="T15" fmla="*/ 15 h 112"/>
                <a:gd name="T16" fmla="*/ 11 w 113"/>
                <a:gd name="T17" fmla="*/ 21 h 112"/>
                <a:gd name="T18" fmla="*/ 9 w 113"/>
                <a:gd name="T19" fmla="*/ 22 h 112"/>
                <a:gd name="T20" fmla="*/ 7 w 113"/>
                <a:gd name="T21" fmla="*/ 26 h 112"/>
                <a:gd name="T22" fmla="*/ 5 w 113"/>
                <a:gd name="T23" fmla="*/ 28 h 112"/>
                <a:gd name="T24" fmla="*/ 3 w 113"/>
                <a:gd name="T25" fmla="*/ 34 h 112"/>
                <a:gd name="T26" fmla="*/ 2 w 113"/>
                <a:gd name="T27" fmla="*/ 38 h 112"/>
                <a:gd name="T28" fmla="*/ 0 w 113"/>
                <a:gd name="T29" fmla="*/ 45 h 112"/>
                <a:gd name="T30" fmla="*/ 0 w 113"/>
                <a:gd name="T31" fmla="*/ 66 h 112"/>
                <a:gd name="T32" fmla="*/ 2 w 113"/>
                <a:gd name="T33" fmla="*/ 74 h 112"/>
                <a:gd name="T34" fmla="*/ 3 w 113"/>
                <a:gd name="T35" fmla="*/ 78 h 112"/>
                <a:gd name="T36" fmla="*/ 5 w 113"/>
                <a:gd name="T37" fmla="*/ 84 h 112"/>
                <a:gd name="T38" fmla="*/ 7 w 113"/>
                <a:gd name="T39" fmla="*/ 85 h 112"/>
                <a:gd name="T40" fmla="*/ 9 w 113"/>
                <a:gd name="T41" fmla="*/ 89 h 112"/>
                <a:gd name="T42" fmla="*/ 11 w 113"/>
                <a:gd name="T43" fmla="*/ 91 h 112"/>
                <a:gd name="T44" fmla="*/ 15 w 113"/>
                <a:gd name="T45" fmla="*/ 97 h 112"/>
                <a:gd name="T46" fmla="*/ 21 w 113"/>
                <a:gd name="T47" fmla="*/ 101 h 112"/>
                <a:gd name="T48" fmla="*/ 23 w 113"/>
                <a:gd name="T49" fmla="*/ 103 h 112"/>
                <a:gd name="T50" fmla="*/ 26 w 113"/>
                <a:gd name="T51" fmla="*/ 104 h 112"/>
                <a:gd name="T52" fmla="*/ 28 w 113"/>
                <a:gd name="T53" fmla="*/ 106 h 112"/>
                <a:gd name="T54" fmla="*/ 34 w 113"/>
                <a:gd name="T55" fmla="*/ 108 h 112"/>
                <a:gd name="T56" fmla="*/ 38 w 113"/>
                <a:gd name="T57" fmla="*/ 110 h 112"/>
                <a:gd name="T58" fmla="*/ 46 w 113"/>
                <a:gd name="T59" fmla="*/ 112 h 112"/>
                <a:gd name="T60" fmla="*/ 67 w 113"/>
                <a:gd name="T61" fmla="*/ 112 h 112"/>
                <a:gd name="T62" fmla="*/ 74 w 113"/>
                <a:gd name="T63" fmla="*/ 110 h 112"/>
                <a:gd name="T64" fmla="*/ 78 w 113"/>
                <a:gd name="T65" fmla="*/ 108 h 112"/>
                <a:gd name="T66" fmla="*/ 84 w 113"/>
                <a:gd name="T67" fmla="*/ 106 h 112"/>
                <a:gd name="T68" fmla="*/ 86 w 113"/>
                <a:gd name="T69" fmla="*/ 104 h 112"/>
                <a:gd name="T70" fmla="*/ 90 w 113"/>
                <a:gd name="T71" fmla="*/ 103 h 112"/>
                <a:gd name="T72" fmla="*/ 91 w 113"/>
                <a:gd name="T73" fmla="*/ 101 h 112"/>
                <a:gd name="T74" fmla="*/ 97 w 113"/>
                <a:gd name="T75" fmla="*/ 97 h 112"/>
                <a:gd name="T76" fmla="*/ 101 w 113"/>
                <a:gd name="T77" fmla="*/ 91 h 112"/>
                <a:gd name="T78" fmla="*/ 103 w 113"/>
                <a:gd name="T79" fmla="*/ 89 h 112"/>
                <a:gd name="T80" fmla="*/ 105 w 113"/>
                <a:gd name="T81" fmla="*/ 85 h 112"/>
                <a:gd name="T82" fmla="*/ 107 w 113"/>
                <a:gd name="T83" fmla="*/ 84 h 112"/>
                <a:gd name="T84" fmla="*/ 109 w 113"/>
                <a:gd name="T85" fmla="*/ 78 h 112"/>
                <a:gd name="T86" fmla="*/ 111 w 113"/>
                <a:gd name="T87" fmla="*/ 74 h 112"/>
                <a:gd name="T88" fmla="*/ 113 w 113"/>
                <a:gd name="T89" fmla="*/ 66 h 112"/>
                <a:gd name="T90" fmla="*/ 113 w 113"/>
                <a:gd name="T91" fmla="*/ 45 h 112"/>
                <a:gd name="T92" fmla="*/ 111 w 113"/>
                <a:gd name="T93" fmla="*/ 38 h 112"/>
                <a:gd name="T94" fmla="*/ 109 w 113"/>
                <a:gd name="T95" fmla="*/ 34 h 112"/>
                <a:gd name="T96" fmla="*/ 107 w 113"/>
                <a:gd name="T97" fmla="*/ 28 h 112"/>
                <a:gd name="T98" fmla="*/ 105 w 113"/>
                <a:gd name="T99" fmla="*/ 26 h 112"/>
                <a:gd name="T100" fmla="*/ 103 w 113"/>
                <a:gd name="T101" fmla="*/ 22 h 112"/>
                <a:gd name="T102" fmla="*/ 101 w 113"/>
                <a:gd name="T103" fmla="*/ 21 h 112"/>
                <a:gd name="T104" fmla="*/ 97 w 113"/>
                <a:gd name="T105" fmla="*/ 15 h 112"/>
                <a:gd name="T106" fmla="*/ 91 w 113"/>
                <a:gd name="T107" fmla="*/ 11 h 112"/>
                <a:gd name="T108" fmla="*/ 90 w 113"/>
                <a:gd name="T109" fmla="*/ 9 h 112"/>
                <a:gd name="T110" fmla="*/ 86 w 113"/>
                <a:gd name="T111" fmla="*/ 7 h 112"/>
                <a:gd name="T112" fmla="*/ 84 w 113"/>
                <a:gd name="T113" fmla="*/ 5 h 112"/>
                <a:gd name="T114" fmla="*/ 78 w 113"/>
                <a:gd name="T115" fmla="*/ 3 h 112"/>
                <a:gd name="T116" fmla="*/ 74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5" y="0"/>
                  </a:moveTo>
                  <a:lnTo>
                    <a:pt x="46" y="0"/>
                  </a:lnTo>
                  <a:lnTo>
                    <a:pt x="44" y="2"/>
                  </a:lnTo>
                  <a:lnTo>
                    <a:pt x="38" y="2"/>
                  </a:lnTo>
                  <a:lnTo>
                    <a:pt x="38" y="3"/>
                  </a:lnTo>
                  <a:lnTo>
                    <a:pt x="34" y="3"/>
                  </a:lnTo>
                  <a:lnTo>
                    <a:pt x="32" y="5"/>
                  </a:lnTo>
                  <a:lnTo>
                    <a:pt x="28" y="5"/>
                  </a:lnTo>
                  <a:lnTo>
                    <a:pt x="28" y="7"/>
                  </a:lnTo>
                  <a:lnTo>
                    <a:pt x="26" y="7"/>
                  </a:lnTo>
                  <a:lnTo>
                    <a:pt x="25" y="9"/>
                  </a:lnTo>
                  <a:lnTo>
                    <a:pt x="23" y="9"/>
                  </a:lnTo>
                  <a:lnTo>
                    <a:pt x="23" y="11"/>
                  </a:lnTo>
                  <a:lnTo>
                    <a:pt x="21" y="11"/>
                  </a:lnTo>
                  <a:lnTo>
                    <a:pt x="17" y="15"/>
                  </a:lnTo>
                  <a:lnTo>
                    <a:pt x="15" y="15"/>
                  </a:lnTo>
                  <a:lnTo>
                    <a:pt x="15" y="17"/>
                  </a:lnTo>
                  <a:lnTo>
                    <a:pt x="11" y="21"/>
                  </a:lnTo>
                  <a:lnTo>
                    <a:pt x="11" y="22"/>
                  </a:lnTo>
                  <a:lnTo>
                    <a:pt x="9" y="22"/>
                  </a:lnTo>
                  <a:lnTo>
                    <a:pt x="9" y="24"/>
                  </a:lnTo>
                  <a:lnTo>
                    <a:pt x="7" y="26"/>
                  </a:lnTo>
                  <a:lnTo>
                    <a:pt x="7" y="28"/>
                  </a:lnTo>
                  <a:lnTo>
                    <a:pt x="5" y="28"/>
                  </a:lnTo>
                  <a:lnTo>
                    <a:pt x="5" y="32"/>
                  </a:lnTo>
                  <a:lnTo>
                    <a:pt x="3" y="34"/>
                  </a:lnTo>
                  <a:lnTo>
                    <a:pt x="3" y="38"/>
                  </a:lnTo>
                  <a:lnTo>
                    <a:pt x="2" y="38"/>
                  </a:lnTo>
                  <a:lnTo>
                    <a:pt x="2" y="43"/>
                  </a:lnTo>
                  <a:lnTo>
                    <a:pt x="0" y="45"/>
                  </a:lnTo>
                  <a:lnTo>
                    <a:pt x="0" y="55"/>
                  </a:lnTo>
                  <a:lnTo>
                    <a:pt x="0" y="66"/>
                  </a:lnTo>
                  <a:lnTo>
                    <a:pt x="2" y="68"/>
                  </a:lnTo>
                  <a:lnTo>
                    <a:pt x="2" y="74"/>
                  </a:lnTo>
                  <a:lnTo>
                    <a:pt x="3" y="74"/>
                  </a:lnTo>
                  <a:lnTo>
                    <a:pt x="3" y="78"/>
                  </a:lnTo>
                  <a:lnTo>
                    <a:pt x="5" y="80"/>
                  </a:lnTo>
                  <a:lnTo>
                    <a:pt x="5" y="84"/>
                  </a:lnTo>
                  <a:lnTo>
                    <a:pt x="7" y="84"/>
                  </a:lnTo>
                  <a:lnTo>
                    <a:pt x="7" y="85"/>
                  </a:lnTo>
                  <a:lnTo>
                    <a:pt x="9" y="87"/>
                  </a:lnTo>
                  <a:lnTo>
                    <a:pt x="9" y="89"/>
                  </a:lnTo>
                  <a:lnTo>
                    <a:pt x="11" y="89"/>
                  </a:lnTo>
                  <a:lnTo>
                    <a:pt x="11" y="91"/>
                  </a:lnTo>
                  <a:lnTo>
                    <a:pt x="15" y="95"/>
                  </a:lnTo>
                  <a:lnTo>
                    <a:pt x="15" y="97"/>
                  </a:lnTo>
                  <a:lnTo>
                    <a:pt x="17" y="97"/>
                  </a:lnTo>
                  <a:lnTo>
                    <a:pt x="21" y="101"/>
                  </a:lnTo>
                  <a:lnTo>
                    <a:pt x="23" y="101"/>
                  </a:lnTo>
                  <a:lnTo>
                    <a:pt x="23" y="103"/>
                  </a:lnTo>
                  <a:lnTo>
                    <a:pt x="25" y="103"/>
                  </a:lnTo>
                  <a:lnTo>
                    <a:pt x="26" y="104"/>
                  </a:lnTo>
                  <a:lnTo>
                    <a:pt x="28" y="104"/>
                  </a:lnTo>
                  <a:lnTo>
                    <a:pt x="28" y="106"/>
                  </a:lnTo>
                  <a:lnTo>
                    <a:pt x="32" y="106"/>
                  </a:lnTo>
                  <a:lnTo>
                    <a:pt x="34" y="108"/>
                  </a:lnTo>
                  <a:lnTo>
                    <a:pt x="38" y="108"/>
                  </a:lnTo>
                  <a:lnTo>
                    <a:pt x="38" y="110"/>
                  </a:lnTo>
                  <a:lnTo>
                    <a:pt x="44" y="110"/>
                  </a:lnTo>
                  <a:lnTo>
                    <a:pt x="46" y="112"/>
                  </a:lnTo>
                  <a:lnTo>
                    <a:pt x="55" y="112"/>
                  </a:lnTo>
                  <a:lnTo>
                    <a:pt x="67" y="112"/>
                  </a:lnTo>
                  <a:lnTo>
                    <a:pt x="69" y="110"/>
                  </a:lnTo>
                  <a:lnTo>
                    <a:pt x="74" y="110"/>
                  </a:lnTo>
                  <a:lnTo>
                    <a:pt x="74" y="108"/>
                  </a:lnTo>
                  <a:lnTo>
                    <a:pt x="78" y="108"/>
                  </a:lnTo>
                  <a:lnTo>
                    <a:pt x="80" y="106"/>
                  </a:lnTo>
                  <a:lnTo>
                    <a:pt x="84" y="106"/>
                  </a:lnTo>
                  <a:lnTo>
                    <a:pt x="84" y="104"/>
                  </a:lnTo>
                  <a:lnTo>
                    <a:pt x="86" y="104"/>
                  </a:lnTo>
                  <a:lnTo>
                    <a:pt x="88" y="103"/>
                  </a:lnTo>
                  <a:lnTo>
                    <a:pt x="90" y="103"/>
                  </a:lnTo>
                  <a:lnTo>
                    <a:pt x="90" y="101"/>
                  </a:lnTo>
                  <a:lnTo>
                    <a:pt x="91" y="101"/>
                  </a:lnTo>
                  <a:lnTo>
                    <a:pt x="95" y="97"/>
                  </a:lnTo>
                  <a:lnTo>
                    <a:pt x="97" y="97"/>
                  </a:lnTo>
                  <a:lnTo>
                    <a:pt x="97" y="95"/>
                  </a:lnTo>
                  <a:lnTo>
                    <a:pt x="101" y="91"/>
                  </a:lnTo>
                  <a:lnTo>
                    <a:pt x="101" y="89"/>
                  </a:lnTo>
                  <a:lnTo>
                    <a:pt x="103" y="89"/>
                  </a:lnTo>
                  <a:lnTo>
                    <a:pt x="103" y="87"/>
                  </a:lnTo>
                  <a:lnTo>
                    <a:pt x="105" y="85"/>
                  </a:lnTo>
                  <a:lnTo>
                    <a:pt x="105" y="84"/>
                  </a:lnTo>
                  <a:lnTo>
                    <a:pt x="107" y="84"/>
                  </a:lnTo>
                  <a:lnTo>
                    <a:pt x="107" y="80"/>
                  </a:lnTo>
                  <a:lnTo>
                    <a:pt x="109" y="78"/>
                  </a:lnTo>
                  <a:lnTo>
                    <a:pt x="109" y="74"/>
                  </a:lnTo>
                  <a:lnTo>
                    <a:pt x="111" y="74"/>
                  </a:lnTo>
                  <a:lnTo>
                    <a:pt x="111" y="68"/>
                  </a:lnTo>
                  <a:lnTo>
                    <a:pt x="113" y="66"/>
                  </a:lnTo>
                  <a:lnTo>
                    <a:pt x="113" y="57"/>
                  </a:lnTo>
                  <a:lnTo>
                    <a:pt x="113" y="45"/>
                  </a:lnTo>
                  <a:lnTo>
                    <a:pt x="111" y="43"/>
                  </a:lnTo>
                  <a:lnTo>
                    <a:pt x="111" y="38"/>
                  </a:lnTo>
                  <a:lnTo>
                    <a:pt x="109" y="38"/>
                  </a:lnTo>
                  <a:lnTo>
                    <a:pt x="109" y="34"/>
                  </a:lnTo>
                  <a:lnTo>
                    <a:pt x="107" y="32"/>
                  </a:lnTo>
                  <a:lnTo>
                    <a:pt x="107" y="28"/>
                  </a:lnTo>
                  <a:lnTo>
                    <a:pt x="105" y="28"/>
                  </a:lnTo>
                  <a:lnTo>
                    <a:pt x="105" y="26"/>
                  </a:lnTo>
                  <a:lnTo>
                    <a:pt x="103" y="24"/>
                  </a:lnTo>
                  <a:lnTo>
                    <a:pt x="103" y="22"/>
                  </a:lnTo>
                  <a:lnTo>
                    <a:pt x="101" y="22"/>
                  </a:lnTo>
                  <a:lnTo>
                    <a:pt x="101" y="21"/>
                  </a:lnTo>
                  <a:lnTo>
                    <a:pt x="97" y="17"/>
                  </a:lnTo>
                  <a:lnTo>
                    <a:pt x="97" y="15"/>
                  </a:lnTo>
                  <a:lnTo>
                    <a:pt x="95" y="15"/>
                  </a:lnTo>
                  <a:lnTo>
                    <a:pt x="91" y="11"/>
                  </a:lnTo>
                  <a:lnTo>
                    <a:pt x="90" y="11"/>
                  </a:lnTo>
                  <a:lnTo>
                    <a:pt x="90" y="9"/>
                  </a:lnTo>
                  <a:lnTo>
                    <a:pt x="88" y="9"/>
                  </a:lnTo>
                  <a:lnTo>
                    <a:pt x="86" y="7"/>
                  </a:lnTo>
                  <a:lnTo>
                    <a:pt x="84" y="7"/>
                  </a:lnTo>
                  <a:lnTo>
                    <a:pt x="84" y="5"/>
                  </a:lnTo>
                  <a:lnTo>
                    <a:pt x="80" y="5"/>
                  </a:lnTo>
                  <a:lnTo>
                    <a:pt x="78" y="3"/>
                  </a:lnTo>
                  <a:lnTo>
                    <a:pt x="74" y="3"/>
                  </a:lnTo>
                  <a:lnTo>
                    <a:pt x="74"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66581" name="Freeform 21">
              <a:extLst>
                <a:ext uri="{FF2B5EF4-FFF2-40B4-BE49-F238E27FC236}">
                  <a16:creationId xmlns:a16="http://schemas.microsoft.com/office/drawing/2014/main" id="{B46D60F8-125D-4178-AC0B-FE0164829A00}"/>
                </a:ext>
              </a:extLst>
            </p:cNvPr>
            <p:cNvSpPr>
              <a:spLocks/>
            </p:cNvSpPr>
            <p:nvPr/>
          </p:nvSpPr>
          <p:spPr bwMode="auto">
            <a:xfrm>
              <a:off x="838200" y="5003800"/>
              <a:ext cx="179388" cy="177800"/>
            </a:xfrm>
            <a:custGeom>
              <a:avLst/>
              <a:gdLst>
                <a:gd name="T0" fmla="*/ 46 w 113"/>
                <a:gd name="T1" fmla="*/ 0 h 112"/>
                <a:gd name="T2" fmla="*/ 38 w 113"/>
                <a:gd name="T3" fmla="*/ 2 h 112"/>
                <a:gd name="T4" fmla="*/ 34 w 113"/>
                <a:gd name="T5" fmla="*/ 3 h 112"/>
                <a:gd name="T6" fmla="*/ 29 w 113"/>
                <a:gd name="T7" fmla="*/ 5 h 112"/>
                <a:gd name="T8" fmla="*/ 27 w 113"/>
                <a:gd name="T9" fmla="*/ 7 h 112"/>
                <a:gd name="T10" fmla="*/ 23 w 113"/>
                <a:gd name="T11" fmla="*/ 9 h 112"/>
                <a:gd name="T12" fmla="*/ 21 w 113"/>
                <a:gd name="T13" fmla="*/ 11 h 112"/>
                <a:gd name="T14" fmla="*/ 15 w 113"/>
                <a:gd name="T15" fmla="*/ 15 h 112"/>
                <a:gd name="T16" fmla="*/ 11 w 113"/>
                <a:gd name="T17" fmla="*/ 21 h 112"/>
                <a:gd name="T18" fmla="*/ 9 w 113"/>
                <a:gd name="T19" fmla="*/ 22 h 112"/>
                <a:gd name="T20" fmla="*/ 8 w 113"/>
                <a:gd name="T21" fmla="*/ 26 h 112"/>
                <a:gd name="T22" fmla="*/ 6 w 113"/>
                <a:gd name="T23" fmla="*/ 28 h 112"/>
                <a:gd name="T24" fmla="*/ 4 w 113"/>
                <a:gd name="T25" fmla="*/ 34 h 112"/>
                <a:gd name="T26" fmla="*/ 2 w 113"/>
                <a:gd name="T27" fmla="*/ 38 h 112"/>
                <a:gd name="T28" fmla="*/ 0 w 113"/>
                <a:gd name="T29" fmla="*/ 45 h 112"/>
                <a:gd name="T30" fmla="*/ 0 w 113"/>
                <a:gd name="T31" fmla="*/ 66 h 112"/>
                <a:gd name="T32" fmla="*/ 2 w 113"/>
                <a:gd name="T33" fmla="*/ 74 h 112"/>
                <a:gd name="T34" fmla="*/ 4 w 113"/>
                <a:gd name="T35" fmla="*/ 78 h 112"/>
                <a:gd name="T36" fmla="*/ 6 w 113"/>
                <a:gd name="T37" fmla="*/ 84 h 112"/>
                <a:gd name="T38" fmla="*/ 8 w 113"/>
                <a:gd name="T39" fmla="*/ 85 h 112"/>
                <a:gd name="T40" fmla="*/ 9 w 113"/>
                <a:gd name="T41" fmla="*/ 89 h 112"/>
                <a:gd name="T42" fmla="*/ 11 w 113"/>
                <a:gd name="T43" fmla="*/ 91 h 112"/>
                <a:gd name="T44" fmla="*/ 15 w 113"/>
                <a:gd name="T45" fmla="*/ 97 h 112"/>
                <a:gd name="T46" fmla="*/ 21 w 113"/>
                <a:gd name="T47" fmla="*/ 101 h 112"/>
                <a:gd name="T48" fmla="*/ 23 w 113"/>
                <a:gd name="T49" fmla="*/ 103 h 112"/>
                <a:gd name="T50" fmla="*/ 27 w 113"/>
                <a:gd name="T51" fmla="*/ 104 h 112"/>
                <a:gd name="T52" fmla="*/ 29 w 113"/>
                <a:gd name="T53" fmla="*/ 106 h 112"/>
                <a:gd name="T54" fmla="*/ 34 w 113"/>
                <a:gd name="T55" fmla="*/ 108 h 112"/>
                <a:gd name="T56" fmla="*/ 38 w 113"/>
                <a:gd name="T57" fmla="*/ 110 h 112"/>
                <a:gd name="T58" fmla="*/ 46 w 113"/>
                <a:gd name="T59" fmla="*/ 112 h 112"/>
                <a:gd name="T60" fmla="*/ 67 w 113"/>
                <a:gd name="T61" fmla="*/ 112 h 112"/>
                <a:gd name="T62" fmla="*/ 75 w 113"/>
                <a:gd name="T63" fmla="*/ 110 h 112"/>
                <a:gd name="T64" fmla="*/ 78 w 113"/>
                <a:gd name="T65" fmla="*/ 108 h 112"/>
                <a:gd name="T66" fmla="*/ 84 w 113"/>
                <a:gd name="T67" fmla="*/ 106 h 112"/>
                <a:gd name="T68" fmla="*/ 86 w 113"/>
                <a:gd name="T69" fmla="*/ 104 h 112"/>
                <a:gd name="T70" fmla="*/ 90 w 113"/>
                <a:gd name="T71" fmla="*/ 103 h 112"/>
                <a:gd name="T72" fmla="*/ 92 w 113"/>
                <a:gd name="T73" fmla="*/ 101 h 112"/>
                <a:gd name="T74" fmla="*/ 97 w 113"/>
                <a:gd name="T75" fmla="*/ 97 h 112"/>
                <a:gd name="T76" fmla="*/ 101 w 113"/>
                <a:gd name="T77" fmla="*/ 91 h 112"/>
                <a:gd name="T78" fmla="*/ 103 w 113"/>
                <a:gd name="T79" fmla="*/ 89 h 112"/>
                <a:gd name="T80" fmla="*/ 105 w 113"/>
                <a:gd name="T81" fmla="*/ 85 h 112"/>
                <a:gd name="T82" fmla="*/ 107 w 113"/>
                <a:gd name="T83" fmla="*/ 84 h 112"/>
                <a:gd name="T84" fmla="*/ 109 w 113"/>
                <a:gd name="T85" fmla="*/ 78 h 112"/>
                <a:gd name="T86" fmla="*/ 111 w 113"/>
                <a:gd name="T87" fmla="*/ 74 h 112"/>
                <a:gd name="T88" fmla="*/ 113 w 113"/>
                <a:gd name="T89" fmla="*/ 66 h 112"/>
                <a:gd name="T90" fmla="*/ 113 w 113"/>
                <a:gd name="T91" fmla="*/ 45 h 112"/>
                <a:gd name="T92" fmla="*/ 111 w 113"/>
                <a:gd name="T93" fmla="*/ 38 h 112"/>
                <a:gd name="T94" fmla="*/ 109 w 113"/>
                <a:gd name="T95" fmla="*/ 34 h 112"/>
                <a:gd name="T96" fmla="*/ 107 w 113"/>
                <a:gd name="T97" fmla="*/ 28 h 112"/>
                <a:gd name="T98" fmla="*/ 105 w 113"/>
                <a:gd name="T99" fmla="*/ 26 h 112"/>
                <a:gd name="T100" fmla="*/ 103 w 113"/>
                <a:gd name="T101" fmla="*/ 22 h 112"/>
                <a:gd name="T102" fmla="*/ 101 w 113"/>
                <a:gd name="T103" fmla="*/ 21 h 112"/>
                <a:gd name="T104" fmla="*/ 97 w 113"/>
                <a:gd name="T105" fmla="*/ 15 h 112"/>
                <a:gd name="T106" fmla="*/ 92 w 113"/>
                <a:gd name="T107" fmla="*/ 11 h 112"/>
                <a:gd name="T108" fmla="*/ 90 w 113"/>
                <a:gd name="T109" fmla="*/ 9 h 112"/>
                <a:gd name="T110" fmla="*/ 86 w 113"/>
                <a:gd name="T111" fmla="*/ 7 h 112"/>
                <a:gd name="T112" fmla="*/ 84 w 113"/>
                <a:gd name="T113" fmla="*/ 5 h 112"/>
                <a:gd name="T114" fmla="*/ 78 w 113"/>
                <a:gd name="T115" fmla="*/ 3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5" y="0"/>
                  </a:moveTo>
                  <a:lnTo>
                    <a:pt x="46" y="0"/>
                  </a:lnTo>
                  <a:lnTo>
                    <a:pt x="44" y="2"/>
                  </a:lnTo>
                  <a:lnTo>
                    <a:pt x="38" y="2"/>
                  </a:lnTo>
                  <a:lnTo>
                    <a:pt x="38" y="3"/>
                  </a:lnTo>
                  <a:lnTo>
                    <a:pt x="34" y="3"/>
                  </a:lnTo>
                  <a:lnTo>
                    <a:pt x="32" y="5"/>
                  </a:lnTo>
                  <a:lnTo>
                    <a:pt x="29" y="5"/>
                  </a:lnTo>
                  <a:lnTo>
                    <a:pt x="29" y="7"/>
                  </a:lnTo>
                  <a:lnTo>
                    <a:pt x="27" y="7"/>
                  </a:lnTo>
                  <a:lnTo>
                    <a:pt x="25" y="9"/>
                  </a:lnTo>
                  <a:lnTo>
                    <a:pt x="23" y="9"/>
                  </a:lnTo>
                  <a:lnTo>
                    <a:pt x="23" y="11"/>
                  </a:lnTo>
                  <a:lnTo>
                    <a:pt x="21" y="11"/>
                  </a:lnTo>
                  <a:lnTo>
                    <a:pt x="17" y="15"/>
                  </a:lnTo>
                  <a:lnTo>
                    <a:pt x="15" y="15"/>
                  </a:lnTo>
                  <a:lnTo>
                    <a:pt x="15" y="17"/>
                  </a:lnTo>
                  <a:lnTo>
                    <a:pt x="11" y="21"/>
                  </a:lnTo>
                  <a:lnTo>
                    <a:pt x="11" y="22"/>
                  </a:lnTo>
                  <a:lnTo>
                    <a:pt x="9" y="22"/>
                  </a:lnTo>
                  <a:lnTo>
                    <a:pt x="9" y="24"/>
                  </a:lnTo>
                  <a:lnTo>
                    <a:pt x="8" y="26"/>
                  </a:lnTo>
                  <a:lnTo>
                    <a:pt x="8" y="28"/>
                  </a:lnTo>
                  <a:lnTo>
                    <a:pt x="6" y="28"/>
                  </a:lnTo>
                  <a:lnTo>
                    <a:pt x="6" y="32"/>
                  </a:lnTo>
                  <a:lnTo>
                    <a:pt x="4" y="34"/>
                  </a:lnTo>
                  <a:lnTo>
                    <a:pt x="4" y="38"/>
                  </a:lnTo>
                  <a:lnTo>
                    <a:pt x="2" y="38"/>
                  </a:lnTo>
                  <a:lnTo>
                    <a:pt x="2" y="43"/>
                  </a:lnTo>
                  <a:lnTo>
                    <a:pt x="0" y="45"/>
                  </a:lnTo>
                  <a:lnTo>
                    <a:pt x="0" y="55"/>
                  </a:lnTo>
                  <a:lnTo>
                    <a:pt x="0" y="66"/>
                  </a:lnTo>
                  <a:lnTo>
                    <a:pt x="2" y="68"/>
                  </a:lnTo>
                  <a:lnTo>
                    <a:pt x="2" y="74"/>
                  </a:lnTo>
                  <a:lnTo>
                    <a:pt x="4" y="74"/>
                  </a:lnTo>
                  <a:lnTo>
                    <a:pt x="4" y="78"/>
                  </a:lnTo>
                  <a:lnTo>
                    <a:pt x="6" y="80"/>
                  </a:lnTo>
                  <a:lnTo>
                    <a:pt x="6" y="84"/>
                  </a:lnTo>
                  <a:lnTo>
                    <a:pt x="8" y="84"/>
                  </a:lnTo>
                  <a:lnTo>
                    <a:pt x="8" y="85"/>
                  </a:lnTo>
                  <a:lnTo>
                    <a:pt x="9" y="87"/>
                  </a:lnTo>
                  <a:lnTo>
                    <a:pt x="9" y="89"/>
                  </a:lnTo>
                  <a:lnTo>
                    <a:pt x="11" y="89"/>
                  </a:lnTo>
                  <a:lnTo>
                    <a:pt x="11" y="91"/>
                  </a:lnTo>
                  <a:lnTo>
                    <a:pt x="15" y="95"/>
                  </a:lnTo>
                  <a:lnTo>
                    <a:pt x="15" y="97"/>
                  </a:lnTo>
                  <a:lnTo>
                    <a:pt x="17" y="97"/>
                  </a:lnTo>
                  <a:lnTo>
                    <a:pt x="21" y="101"/>
                  </a:lnTo>
                  <a:lnTo>
                    <a:pt x="23" y="101"/>
                  </a:lnTo>
                  <a:lnTo>
                    <a:pt x="23" y="103"/>
                  </a:lnTo>
                  <a:lnTo>
                    <a:pt x="25" y="103"/>
                  </a:lnTo>
                  <a:lnTo>
                    <a:pt x="27" y="104"/>
                  </a:lnTo>
                  <a:lnTo>
                    <a:pt x="29" y="104"/>
                  </a:lnTo>
                  <a:lnTo>
                    <a:pt x="29" y="106"/>
                  </a:lnTo>
                  <a:lnTo>
                    <a:pt x="32" y="106"/>
                  </a:lnTo>
                  <a:lnTo>
                    <a:pt x="34" y="108"/>
                  </a:lnTo>
                  <a:lnTo>
                    <a:pt x="38" y="108"/>
                  </a:lnTo>
                  <a:lnTo>
                    <a:pt x="38" y="110"/>
                  </a:lnTo>
                  <a:lnTo>
                    <a:pt x="44" y="110"/>
                  </a:lnTo>
                  <a:lnTo>
                    <a:pt x="46" y="112"/>
                  </a:lnTo>
                  <a:lnTo>
                    <a:pt x="55" y="112"/>
                  </a:lnTo>
                  <a:lnTo>
                    <a:pt x="67" y="112"/>
                  </a:lnTo>
                  <a:lnTo>
                    <a:pt x="69" y="110"/>
                  </a:lnTo>
                  <a:lnTo>
                    <a:pt x="75" y="110"/>
                  </a:lnTo>
                  <a:lnTo>
                    <a:pt x="75" y="108"/>
                  </a:lnTo>
                  <a:lnTo>
                    <a:pt x="78" y="108"/>
                  </a:lnTo>
                  <a:lnTo>
                    <a:pt x="80" y="106"/>
                  </a:lnTo>
                  <a:lnTo>
                    <a:pt x="84" y="106"/>
                  </a:lnTo>
                  <a:lnTo>
                    <a:pt x="84" y="104"/>
                  </a:lnTo>
                  <a:lnTo>
                    <a:pt x="86" y="104"/>
                  </a:lnTo>
                  <a:lnTo>
                    <a:pt x="88" y="103"/>
                  </a:lnTo>
                  <a:lnTo>
                    <a:pt x="90" y="103"/>
                  </a:lnTo>
                  <a:lnTo>
                    <a:pt x="90" y="101"/>
                  </a:lnTo>
                  <a:lnTo>
                    <a:pt x="92" y="101"/>
                  </a:lnTo>
                  <a:lnTo>
                    <a:pt x="96" y="97"/>
                  </a:lnTo>
                  <a:lnTo>
                    <a:pt x="97" y="97"/>
                  </a:lnTo>
                  <a:lnTo>
                    <a:pt x="97" y="95"/>
                  </a:lnTo>
                  <a:lnTo>
                    <a:pt x="101" y="91"/>
                  </a:lnTo>
                  <a:lnTo>
                    <a:pt x="101" y="89"/>
                  </a:lnTo>
                  <a:lnTo>
                    <a:pt x="103" y="89"/>
                  </a:lnTo>
                  <a:lnTo>
                    <a:pt x="103" y="87"/>
                  </a:lnTo>
                  <a:lnTo>
                    <a:pt x="105" y="85"/>
                  </a:lnTo>
                  <a:lnTo>
                    <a:pt x="105" y="84"/>
                  </a:lnTo>
                  <a:lnTo>
                    <a:pt x="107" y="84"/>
                  </a:lnTo>
                  <a:lnTo>
                    <a:pt x="107" y="80"/>
                  </a:lnTo>
                  <a:lnTo>
                    <a:pt x="109" y="78"/>
                  </a:lnTo>
                  <a:lnTo>
                    <a:pt x="109" y="74"/>
                  </a:lnTo>
                  <a:lnTo>
                    <a:pt x="111" y="74"/>
                  </a:lnTo>
                  <a:lnTo>
                    <a:pt x="111" y="68"/>
                  </a:lnTo>
                  <a:lnTo>
                    <a:pt x="113" y="66"/>
                  </a:lnTo>
                  <a:lnTo>
                    <a:pt x="113" y="57"/>
                  </a:lnTo>
                  <a:lnTo>
                    <a:pt x="113" y="45"/>
                  </a:lnTo>
                  <a:lnTo>
                    <a:pt x="111" y="43"/>
                  </a:lnTo>
                  <a:lnTo>
                    <a:pt x="111" y="38"/>
                  </a:lnTo>
                  <a:lnTo>
                    <a:pt x="109" y="38"/>
                  </a:lnTo>
                  <a:lnTo>
                    <a:pt x="109" y="34"/>
                  </a:lnTo>
                  <a:lnTo>
                    <a:pt x="107" y="32"/>
                  </a:lnTo>
                  <a:lnTo>
                    <a:pt x="107" y="28"/>
                  </a:lnTo>
                  <a:lnTo>
                    <a:pt x="105" y="28"/>
                  </a:lnTo>
                  <a:lnTo>
                    <a:pt x="105" y="26"/>
                  </a:lnTo>
                  <a:lnTo>
                    <a:pt x="103" y="24"/>
                  </a:lnTo>
                  <a:lnTo>
                    <a:pt x="103" y="22"/>
                  </a:lnTo>
                  <a:lnTo>
                    <a:pt x="101" y="22"/>
                  </a:lnTo>
                  <a:lnTo>
                    <a:pt x="101" y="21"/>
                  </a:lnTo>
                  <a:lnTo>
                    <a:pt x="97" y="17"/>
                  </a:lnTo>
                  <a:lnTo>
                    <a:pt x="97" y="15"/>
                  </a:lnTo>
                  <a:lnTo>
                    <a:pt x="96" y="15"/>
                  </a:lnTo>
                  <a:lnTo>
                    <a:pt x="92" y="11"/>
                  </a:lnTo>
                  <a:lnTo>
                    <a:pt x="90" y="11"/>
                  </a:lnTo>
                  <a:lnTo>
                    <a:pt x="90" y="9"/>
                  </a:lnTo>
                  <a:lnTo>
                    <a:pt x="88" y="9"/>
                  </a:lnTo>
                  <a:lnTo>
                    <a:pt x="86" y="7"/>
                  </a:lnTo>
                  <a:lnTo>
                    <a:pt x="84" y="7"/>
                  </a:lnTo>
                  <a:lnTo>
                    <a:pt x="84" y="5"/>
                  </a:lnTo>
                  <a:lnTo>
                    <a:pt x="80" y="5"/>
                  </a:lnTo>
                  <a:lnTo>
                    <a:pt x="78" y="3"/>
                  </a:lnTo>
                  <a:lnTo>
                    <a:pt x="75" y="3"/>
                  </a:lnTo>
                  <a:lnTo>
                    <a:pt x="75"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66582" name="Rectangle 22">
              <a:extLst>
                <a:ext uri="{FF2B5EF4-FFF2-40B4-BE49-F238E27FC236}">
                  <a16:creationId xmlns:a16="http://schemas.microsoft.com/office/drawing/2014/main" id="{6F02306D-C1B2-4291-91CF-EA3C693EF081}"/>
                </a:ext>
              </a:extLst>
            </p:cNvPr>
            <p:cNvSpPr>
              <a:spLocks noChangeArrowheads="1"/>
            </p:cNvSpPr>
            <p:nvPr/>
          </p:nvSpPr>
          <p:spPr bwMode="auto">
            <a:xfrm>
              <a:off x="1054100" y="4743450"/>
              <a:ext cx="11557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600" b="0">
                  <a:solidFill>
                    <a:srgbClr val="000000"/>
                  </a:solidFill>
                </a:rPr>
                <a:t>File d'attente</a:t>
              </a:r>
              <a:endParaRPr lang="fr-FR" altLang="fr-FR" sz="1600">
                <a:solidFill>
                  <a:srgbClr val="000000"/>
                </a:solidFill>
              </a:endParaRPr>
            </a:p>
          </p:txBody>
        </p:sp>
        <p:sp>
          <p:nvSpPr>
            <p:cNvPr id="66583" name="Freeform 23">
              <a:extLst>
                <a:ext uri="{FF2B5EF4-FFF2-40B4-BE49-F238E27FC236}">
                  <a16:creationId xmlns:a16="http://schemas.microsoft.com/office/drawing/2014/main" id="{B9F2FF81-A805-48AB-B714-97CC287533AA}"/>
                </a:ext>
              </a:extLst>
            </p:cNvPr>
            <p:cNvSpPr>
              <a:spLocks/>
            </p:cNvSpPr>
            <p:nvPr/>
          </p:nvSpPr>
          <p:spPr bwMode="auto">
            <a:xfrm>
              <a:off x="1928813" y="5746750"/>
              <a:ext cx="179387" cy="179388"/>
            </a:xfrm>
            <a:custGeom>
              <a:avLst/>
              <a:gdLst>
                <a:gd name="T0" fmla="*/ 46 w 113"/>
                <a:gd name="T1" fmla="*/ 0 h 113"/>
                <a:gd name="T2" fmla="*/ 38 w 113"/>
                <a:gd name="T3" fmla="*/ 2 h 113"/>
                <a:gd name="T4" fmla="*/ 34 w 113"/>
                <a:gd name="T5" fmla="*/ 4 h 113"/>
                <a:gd name="T6" fmla="*/ 28 w 113"/>
                <a:gd name="T7" fmla="*/ 6 h 113"/>
                <a:gd name="T8" fmla="*/ 27 w 113"/>
                <a:gd name="T9" fmla="*/ 8 h 113"/>
                <a:gd name="T10" fmla="*/ 23 w 113"/>
                <a:gd name="T11" fmla="*/ 10 h 113"/>
                <a:gd name="T12" fmla="*/ 21 w 113"/>
                <a:gd name="T13" fmla="*/ 12 h 113"/>
                <a:gd name="T14" fmla="*/ 15 w 113"/>
                <a:gd name="T15" fmla="*/ 15 h 113"/>
                <a:gd name="T16" fmla="*/ 11 w 113"/>
                <a:gd name="T17" fmla="*/ 21 h 113"/>
                <a:gd name="T18" fmla="*/ 9 w 113"/>
                <a:gd name="T19" fmla="*/ 23 h 113"/>
                <a:gd name="T20" fmla="*/ 7 w 113"/>
                <a:gd name="T21" fmla="*/ 27 h 113"/>
                <a:gd name="T22" fmla="*/ 6 w 113"/>
                <a:gd name="T23" fmla="*/ 29 h 113"/>
                <a:gd name="T24" fmla="*/ 4 w 113"/>
                <a:gd name="T25" fmla="*/ 35 h 113"/>
                <a:gd name="T26" fmla="*/ 2 w 113"/>
                <a:gd name="T27" fmla="*/ 38 h 113"/>
                <a:gd name="T28" fmla="*/ 0 w 113"/>
                <a:gd name="T29" fmla="*/ 46 h 113"/>
                <a:gd name="T30" fmla="*/ 0 w 113"/>
                <a:gd name="T31" fmla="*/ 67 h 113"/>
                <a:gd name="T32" fmla="*/ 2 w 113"/>
                <a:gd name="T33" fmla="*/ 75 h 113"/>
                <a:gd name="T34" fmla="*/ 4 w 113"/>
                <a:gd name="T35" fmla="*/ 78 h 113"/>
                <a:gd name="T36" fmla="*/ 6 w 113"/>
                <a:gd name="T37" fmla="*/ 84 h 113"/>
                <a:gd name="T38" fmla="*/ 7 w 113"/>
                <a:gd name="T39" fmla="*/ 86 h 113"/>
                <a:gd name="T40" fmla="*/ 9 w 113"/>
                <a:gd name="T41" fmla="*/ 90 h 113"/>
                <a:gd name="T42" fmla="*/ 11 w 113"/>
                <a:gd name="T43" fmla="*/ 92 h 113"/>
                <a:gd name="T44" fmla="*/ 15 w 113"/>
                <a:gd name="T45" fmla="*/ 97 h 113"/>
                <a:gd name="T46" fmla="*/ 21 w 113"/>
                <a:gd name="T47" fmla="*/ 101 h 113"/>
                <a:gd name="T48" fmla="*/ 23 w 113"/>
                <a:gd name="T49" fmla="*/ 103 h 113"/>
                <a:gd name="T50" fmla="*/ 27 w 113"/>
                <a:gd name="T51" fmla="*/ 105 h 113"/>
                <a:gd name="T52" fmla="*/ 28 w 113"/>
                <a:gd name="T53" fmla="*/ 107 h 113"/>
                <a:gd name="T54" fmla="*/ 34 w 113"/>
                <a:gd name="T55" fmla="*/ 109 h 113"/>
                <a:gd name="T56" fmla="*/ 38 w 113"/>
                <a:gd name="T57" fmla="*/ 111 h 113"/>
                <a:gd name="T58" fmla="*/ 46 w 113"/>
                <a:gd name="T59" fmla="*/ 113 h 113"/>
                <a:gd name="T60" fmla="*/ 67 w 113"/>
                <a:gd name="T61" fmla="*/ 113 h 113"/>
                <a:gd name="T62" fmla="*/ 74 w 113"/>
                <a:gd name="T63" fmla="*/ 111 h 113"/>
                <a:gd name="T64" fmla="*/ 78 w 113"/>
                <a:gd name="T65" fmla="*/ 109 h 113"/>
                <a:gd name="T66" fmla="*/ 84 w 113"/>
                <a:gd name="T67" fmla="*/ 107 h 113"/>
                <a:gd name="T68" fmla="*/ 86 w 113"/>
                <a:gd name="T69" fmla="*/ 105 h 113"/>
                <a:gd name="T70" fmla="*/ 90 w 113"/>
                <a:gd name="T71" fmla="*/ 103 h 113"/>
                <a:gd name="T72" fmla="*/ 92 w 113"/>
                <a:gd name="T73" fmla="*/ 101 h 113"/>
                <a:gd name="T74" fmla="*/ 97 w 113"/>
                <a:gd name="T75" fmla="*/ 97 h 113"/>
                <a:gd name="T76" fmla="*/ 101 w 113"/>
                <a:gd name="T77" fmla="*/ 92 h 113"/>
                <a:gd name="T78" fmla="*/ 103 w 113"/>
                <a:gd name="T79" fmla="*/ 90 h 113"/>
                <a:gd name="T80" fmla="*/ 105 w 113"/>
                <a:gd name="T81" fmla="*/ 86 h 113"/>
                <a:gd name="T82" fmla="*/ 107 w 113"/>
                <a:gd name="T83" fmla="*/ 84 h 113"/>
                <a:gd name="T84" fmla="*/ 109 w 113"/>
                <a:gd name="T85" fmla="*/ 78 h 113"/>
                <a:gd name="T86" fmla="*/ 111 w 113"/>
                <a:gd name="T87" fmla="*/ 75 h 113"/>
                <a:gd name="T88" fmla="*/ 113 w 113"/>
                <a:gd name="T89" fmla="*/ 67 h 113"/>
                <a:gd name="T90" fmla="*/ 113 w 113"/>
                <a:gd name="T91" fmla="*/ 46 h 113"/>
                <a:gd name="T92" fmla="*/ 111 w 113"/>
                <a:gd name="T93" fmla="*/ 38 h 113"/>
                <a:gd name="T94" fmla="*/ 109 w 113"/>
                <a:gd name="T95" fmla="*/ 35 h 113"/>
                <a:gd name="T96" fmla="*/ 107 w 113"/>
                <a:gd name="T97" fmla="*/ 29 h 113"/>
                <a:gd name="T98" fmla="*/ 105 w 113"/>
                <a:gd name="T99" fmla="*/ 27 h 113"/>
                <a:gd name="T100" fmla="*/ 103 w 113"/>
                <a:gd name="T101" fmla="*/ 23 h 113"/>
                <a:gd name="T102" fmla="*/ 101 w 113"/>
                <a:gd name="T103" fmla="*/ 21 h 113"/>
                <a:gd name="T104" fmla="*/ 97 w 113"/>
                <a:gd name="T105" fmla="*/ 15 h 113"/>
                <a:gd name="T106" fmla="*/ 92 w 113"/>
                <a:gd name="T107" fmla="*/ 12 h 113"/>
                <a:gd name="T108" fmla="*/ 90 w 113"/>
                <a:gd name="T109" fmla="*/ 10 h 113"/>
                <a:gd name="T110" fmla="*/ 86 w 113"/>
                <a:gd name="T111" fmla="*/ 8 h 113"/>
                <a:gd name="T112" fmla="*/ 84 w 113"/>
                <a:gd name="T113" fmla="*/ 6 h 113"/>
                <a:gd name="T114" fmla="*/ 78 w 113"/>
                <a:gd name="T115" fmla="*/ 4 h 113"/>
                <a:gd name="T116" fmla="*/ 74 w 113"/>
                <a:gd name="T117" fmla="*/ 2 h 113"/>
                <a:gd name="T118" fmla="*/ 67 w 113"/>
                <a:gd name="T1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3">
                  <a:moveTo>
                    <a:pt x="55" y="0"/>
                  </a:moveTo>
                  <a:lnTo>
                    <a:pt x="46" y="0"/>
                  </a:lnTo>
                  <a:lnTo>
                    <a:pt x="44" y="2"/>
                  </a:lnTo>
                  <a:lnTo>
                    <a:pt x="38" y="2"/>
                  </a:lnTo>
                  <a:lnTo>
                    <a:pt x="38" y="4"/>
                  </a:lnTo>
                  <a:lnTo>
                    <a:pt x="34" y="4"/>
                  </a:lnTo>
                  <a:lnTo>
                    <a:pt x="32" y="6"/>
                  </a:lnTo>
                  <a:lnTo>
                    <a:pt x="28" y="6"/>
                  </a:lnTo>
                  <a:lnTo>
                    <a:pt x="28" y="8"/>
                  </a:lnTo>
                  <a:lnTo>
                    <a:pt x="27" y="8"/>
                  </a:lnTo>
                  <a:lnTo>
                    <a:pt x="25" y="10"/>
                  </a:lnTo>
                  <a:lnTo>
                    <a:pt x="23" y="10"/>
                  </a:lnTo>
                  <a:lnTo>
                    <a:pt x="23" y="12"/>
                  </a:lnTo>
                  <a:lnTo>
                    <a:pt x="21" y="12"/>
                  </a:lnTo>
                  <a:lnTo>
                    <a:pt x="17" y="15"/>
                  </a:lnTo>
                  <a:lnTo>
                    <a:pt x="15" y="15"/>
                  </a:lnTo>
                  <a:lnTo>
                    <a:pt x="15" y="17"/>
                  </a:lnTo>
                  <a:lnTo>
                    <a:pt x="11" y="21"/>
                  </a:lnTo>
                  <a:lnTo>
                    <a:pt x="11" y="23"/>
                  </a:lnTo>
                  <a:lnTo>
                    <a:pt x="9" y="23"/>
                  </a:lnTo>
                  <a:lnTo>
                    <a:pt x="9" y="25"/>
                  </a:lnTo>
                  <a:lnTo>
                    <a:pt x="7" y="27"/>
                  </a:lnTo>
                  <a:lnTo>
                    <a:pt x="7" y="29"/>
                  </a:lnTo>
                  <a:lnTo>
                    <a:pt x="6" y="29"/>
                  </a:lnTo>
                  <a:lnTo>
                    <a:pt x="6" y="33"/>
                  </a:lnTo>
                  <a:lnTo>
                    <a:pt x="4" y="35"/>
                  </a:lnTo>
                  <a:lnTo>
                    <a:pt x="4" y="38"/>
                  </a:lnTo>
                  <a:lnTo>
                    <a:pt x="2" y="38"/>
                  </a:lnTo>
                  <a:lnTo>
                    <a:pt x="2" y="44"/>
                  </a:lnTo>
                  <a:lnTo>
                    <a:pt x="0" y="46"/>
                  </a:lnTo>
                  <a:lnTo>
                    <a:pt x="0" y="55"/>
                  </a:lnTo>
                  <a:lnTo>
                    <a:pt x="0" y="67"/>
                  </a:lnTo>
                  <a:lnTo>
                    <a:pt x="2" y="69"/>
                  </a:lnTo>
                  <a:lnTo>
                    <a:pt x="2" y="75"/>
                  </a:lnTo>
                  <a:lnTo>
                    <a:pt x="4" y="75"/>
                  </a:lnTo>
                  <a:lnTo>
                    <a:pt x="4" y="78"/>
                  </a:lnTo>
                  <a:lnTo>
                    <a:pt x="6" y="80"/>
                  </a:lnTo>
                  <a:lnTo>
                    <a:pt x="6" y="84"/>
                  </a:lnTo>
                  <a:lnTo>
                    <a:pt x="7" y="84"/>
                  </a:lnTo>
                  <a:lnTo>
                    <a:pt x="7" y="86"/>
                  </a:lnTo>
                  <a:lnTo>
                    <a:pt x="9" y="88"/>
                  </a:lnTo>
                  <a:lnTo>
                    <a:pt x="9" y="90"/>
                  </a:lnTo>
                  <a:lnTo>
                    <a:pt x="11" y="90"/>
                  </a:lnTo>
                  <a:lnTo>
                    <a:pt x="11" y="92"/>
                  </a:lnTo>
                  <a:lnTo>
                    <a:pt x="15" y="96"/>
                  </a:lnTo>
                  <a:lnTo>
                    <a:pt x="15" y="97"/>
                  </a:lnTo>
                  <a:lnTo>
                    <a:pt x="17" y="97"/>
                  </a:lnTo>
                  <a:lnTo>
                    <a:pt x="21" y="101"/>
                  </a:lnTo>
                  <a:lnTo>
                    <a:pt x="23" y="101"/>
                  </a:lnTo>
                  <a:lnTo>
                    <a:pt x="23" y="103"/>
                  </a:lnTo>
                  <a:lnTo>
                    <a:pt x="25" y="103"/>
                  </a:lnTo>
                  <a:lnTo>
                    <a:pt x="27" y="105"/>
                  </a:lnTo>
                  <a:lnTo>
                    <a:pt x="28" y="105"/>
                  </a:lnTo>
                  <a:lnTo>
                    <a:pt x="28" y="107"/>
                  </a:lnTo>
                  <a:lnTo>
                    <a:pt x="32" y="107"/>
                  </a:lnTo>
                  <a:lnTo>
                    <a:pt x="34" y="109"/>
                  </a:lnTo>
                  <a:lnTo>
                    <a:pt x="38" y="109"/>
                  </a:lnTo>
                  <a:lnTo>
                    <a:pt x="38" y="111"/>
                  </a:lnTo>
                  <a:lnTo>
                    <a:pt x="44" y="111"/>
                  </a:lnTo>
                  <a:lnTo>
                    <a:pt x="46" y="113"/>
                  </a:lnTo>
                  <a:lnTo>
                    <a:pt x="55" y="113"/>
                  </a:lnTo>
                  <a:lnTo>
                    <a:pt x="67" y="113"/>
                  </a:lnTo>
                  <a:lnTo>
                    <a:pt x="69" y="111"/>
                  </a:lnTo>
                  <a:lnTo>
                    <a:pt x="74" y="111"/>
                  </a:lnTo>
                  <a:lnTo>
                    <a:pt x="74" y="109"/>
                  </a:lnTo>
                  <a:lnTo>
                    <a:pt x="78" y="109"/>
                  </a:lnTo>
                  <a:lnTo>
                    <a:pt x="80" y="107"/>
                  </a:lnTo>
                  <a:lnTo>
                    <a:pt x="84" y="107"/>
                  </a:lnTo>
                  <a:lnTo>
                    <a:pt x="84" y="105"/>
                  </a:lnTo>
                  <a:lnTo>
                    <a:pt x="86" y="105"/>
                  </a:lnTo>
                  <a:lnTo>
                    <a:pt x="88" y="103"/>
                  </a:lnTo>
                  <a:lnTo>
                    <a:pt x="90" y="103"/>
                  </a:lnTo>
                  <a:lnTo>
                    <a:pt x="90" y="101"/>
                  </a:lnTo>
                  <a:lnTo>
                    <a:pt x="92" y="101"/>
                  </a:lnTo>
                  <a:lnTo>
                    <a:pt x="95" y="97"/>
                  </a:lnTo>
                  <a:lnTo>
                    <a:pt x="97" y="97"/>
                  </a:lnTo>
                  <a:lnTo>
                    <a:pt x="97" y="96"/>
                  </a:lnTo>
                  <a:lnTo>
                    <a:pt x="101" y="92"/>
                  </a:lnTo>
                  <a:lnTo>
                    <a:pt x="101" y="90"/>
                  </a:lnTo>
                  <a:lnTo>
                    <a:pt x="103" y="90"/>
                  </a:lnTo>
                  <a:lnTo>
                    <a:pt x="103" y="88"/>
                  </a:lnTo>
                  <a:lnTo>
                    <a:pt x="105" y="86"/>
                  </a:lnTo>
                  <a:lnTo>
                    <a:pt x="105" y="84"/>
                  </a:lnTo>
                  <a:lnTo>
                    <a:pt x="107" y="84"/>
                  </a:lnTo>
                  <a:lnTo>
                    <a:pt x="107" y="80"/>
                  </a:lnTo>
                  <a:lnTo>
                    <a:pt x="109" y="78"/>
                  </a:lnTo>
                  <a:lnTo>
                    <a:pt x="109" y="75"/>
                  </a:lnTo>
                  <a:lnTo>
                    <a:pt x="111" y="75"/>
                  </a:lnTo>
                  <a:lnTo>
                    <a:pt x="111" y="69"/>
                  </a:lnTo>
                  <a:lnTo>
                    <a:pt x="113" y="67"/>
                  </a:lnTo>
                  <a:lnTo>
                    <a:pt x="113" y="57"/>
                  </a:lnTo>
                  <a:lnTo>
                    <a:pt x="113" y="46"/>
                  </a:lnTo>
                  <a:lnTo>
                    <a:pt x="111" y="44"/>
                  </a:lnTo>
                  <a:lnTo>
                    <a:pt x="111" y="38"/>
                  </a:lnTo>
                  <a:lnTo>
                    <a:pt x="109" y="38"/>
                  </a:lnTo>
                  <a:lnTo>
                    <a:pt x="109" y="35"/>
                  </a:lnTo>
                  <a:lnTo>
                    <a:pt x="107" y="33"/>
                  </a:lnTo>
                  <a:lnTo>
                    <a:pt x="107" y="29"/>
                  </a:lnTo>
                  <a:lnTo>
                    <a:pt x="105" y="29"/>
                  </a:lnTo>
                  <a:lnTo>
                    <a:pt x="105" y="27"/>
                  </a:lnTo>
                  <a:lnTo>
                    <a:pt x="103" y="25"/>
                  </a:lnTo>
                  <a:lnTo>
                    <a:pt x="103" y="23"/>
                  </a:lnTo>
                  <a:lnTo>
                    <a:pt x="101" y="23"/>
                  </a:lnTo>
                  <a:lnTo>
                    <a:pt x="101" y="21"/>
                  </a:lnTo>
                  <a:lnTo>
                    <a:pt x="97" y="17"/>
                  </a:lnTo>
                  <a:lnTo>
                    <a:pt x="97" y="15"/>
                  </a:lnTo>
                  <a:lnTo>
                    <a:pt x="95" y="15"/>
                  </a:lnTo>
                  <a:lnTo>
                    <a:pt x="92" y="12"/>
                  </a:lnTo>
                  <a:lnTo>
                    <a:pt x="90" y="12"/>
                  </a:lnTo>
                  <a:lnTo>
                    <a:pt x="90" y="10"/>
                  </a:lnTo>
                  <a:lnTo>
                    <a:pt x="88" y="10"/>
                  </a:lnTo>
                  <a:lnTo>
                    <a:pt x="86" y="8"/>
                  </a:lnTo>
                  <a:lnTo>
                    <a:pt x="84" y="8"/>
                  </a:lnTo>
                  <a:lnTo>
                    <a:pt x="84" y="6"/>
                  </a:lnTo>
                  <a:lnTo>
                    <a:pt x="80" y="6"/>
                  </a:lnTo>
                  <a:lnTo>
                    <a:pt x="78" y="4"/>
                  </a:lnTo>
                  <a:lnTo>
                    <a:pt x="74" y="4"/>
                  </a:lnTo>
                  <a:lnTo>
                    <a:pt x="74"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66584" name="Freeform 24">
              <a:extLst>
                <a:ext uri="{FF2B5EF4-FFF2-40B4-BE49-F238E27FC236}">
                  <a16:creationId xmlns:a16="http://schemas.microsoft.com/office/drawing/2014/main" id="{06F59842-E5AB-41B6-88AA-C6622D1C2AAC}"/>
                </a:ext>
              </a:extLst>
            </p:cNvPr>
            <p:cNvSpPr>
              <a:spLocks/>
            </p:cNvSpPr>
            <p:nvPr/>
          </p:nvSpPr>
          <p:spPr bwMode="auto">
            <a:xfrm>
              <a:off x="1603375" y="5746750"/>
              <a:ext cx="179388" cy="179388"/>
            </a:xfrm>
            <a:custGeom>
              <a:avLst/>
              <a:gdLst>
                <a:gd name="T0" fmla="*/ 46 w 113"/>
                <a:gd name="T1" fmla="*/ 0 h 113"/>
                <a:gd name="T2" fmla="*/ 38 w 113"/>
                <a:gd name="T3" fmla="*/ 2 h 113"/>
                <a:gd name="T4" fmla="*/ 35 w 113"/>
                <a:gd name="T5" fmla="*/ 4 h 113"/>
                <a:gd name="T6" fmla="*/ 29 w 113"/>
                <a:gd name="T7" fmla="*/ 6 h 113"/>
                <a:gd name="T8" fmla="*/ 27 w 113"/>
                <a:gd name="T9" fmla="*/ 8 h 113"/>
                <a:gd name="T10" fmla="*/ 23 w 113"/>
                <a:gd name="T11" fmla="*/ 10 h 113"/>
                <a:gd name="T12" fmla="*/ 21 w 113"/>
                <a:gd name="T13" fmla="*/ 12 h 113"/>
                <a:gd name="T14" fmla="*/ 15 w 113"/>
                <a:gd name="T15" fmla="*/ 15 h 113"/>
                <a:gd name="T16" fmla="*/ 12 w 113"/>
                <a:gd name="T17" fmla="*/ 21 h 113"/>
                <a:gd name="T18" fmla="*/ 10 w 113"/>
                <a:gd name="T19" fmla="*/ 23 h 113"/>
                <a:gd name="T20" fmla="*/ 8 w 113"/>
                <a:gd name="T21" fmla="*/ 27 h 113"/>
                <a:gd name="T22" fmla="*/ 6 w 113"/>
                <a:gd name="T23" fmla="*/ 29 h 113"/>
                <a:gd name="T24" fmla="*/ 4 w 113"/>
                <a:gd name="T25" fmla="*/ 35 h 113"/>
                <a:gd name="T26" fmla="*/ 2 w 113"/>
                <a:gd name="T27" fmla="*/ 38 h 113"/>
                <a:gd name="T28" fmla="*/ 0 w 113"/>
                <a:gd name="T29" fmla="*/ 46 h 113"/>
                <a:gd name="T30" fmla="*/ 0 w 113"/>
                <a:gd name="T31" fmla="*/ 67 h 113"/>
                <a:gd name="T32" fmla="*/ 2 w 113"/>
                <a:gd name="T33" fmla="*/ 75 h 113"/>
                <a:gd name="T34" fmla="*/ 4 w 113"/>
                <a:gd name="T35" fmla="*/ 78 h 113"/>
                <a:gd name="T36" fmla="*/ 6 w 113"/>
                <a:gd name="T37" fmla="*/ 84 h 113"/>
                <a:gd name="T38" fmla="*/ 8 w 113"/>
                <a:gd name="T39" fmla="*/ 86 h 113"/>
                <a:gd name="T40" fmla="*/ 10 w 113"/>
                <a:gd name="T41" fmla="*/ 90 h 113"/>
                <a:gd name="T42" fmla="*/ 12 w 113"/>
                <a:gd name="T43" fmla="*/ 92 h 113"/>
                <a:gd name="T44" fmla="*/ 15 w 113"/>
                <a:gd name="T45" fmla="*/ 97 h 113"/>
                <a:gd name="T46" fmla="*/ 21 w 113"/>
                <a:gd name="T47" fmla="*/ 101 h 113"/>
                <a:gd name="T48" fmla="*/ 23 w 113"/>
                <a:gd name="T49" fmla="*/ 103 h 113"/>
                <a:gd name="T50" fmla="*/ 27 w 113"/>
                <a:gd name="T51" fmla="*/ 105 h 113"/>
                <a:gd name="T52" fmla="*/ 29 w 113"/>
                <a:gd name="T53" fmla="*/ 107 h 113"/>
                <a:gd name="T54" fmla="*/ 35 w 113"/>
                <a:gd name="T55" fmla="*/ 109 h 113"/>
                <a:gd name="T56" fmla="*/ 38 w 113"/>
                <a:gd name="T57" fmla="*/ 111 h 113"/>
                <a:gd name="T58" fmla="*/ 46 w 113"/>
                <a:gd name="T59" fmla="*/ 113 h 113"/>
                <a:gd name="T60" fmla="*/ 67 w 113"/>
                <a:gd name="T61" fmla="*/ 113 h 113"/>
                <a:gd name="T62" fmla="*/ 75 w 113"/>
                <a:gd name="T63" fmla="*/ 111 h 113"/>
                <a:gd name="T64" fmla="*/ 79 w 113"/>
                <a:gd name="T65" fmla="*/ 109 h 113"/>
                <a:gd name="T66" fmla="*/ 84 w 113"/>
                <a:gd name="T67" fmla="*/ 107 h 113"/>
                <a:gd name="T68" fmla="*/ 86 w 113"/>
                <a:gd name="T69" fmla="*/ 105 h 113"/>
                <a:gd name="T70" fmla="*/ 90 w 113"/>
                <a:gd name="T71" fmla="*/ 103 h 113"/>
                <a:gd name="T72" fmla="*/ 92 w 113"/>
                <a:gd name="T73" fmla="*/ 101 h 113"/>
                <a:gd name="T74" fmla="*/ 98 w 113"/>
                <a:gd name="T75" fmla="*/ 97 h 113"/>
                <a:gd name="T76" fmla="*/ 101 w 113"/>
                <a:gd name="T77" fmla="*/ 92 h 113"/>
                <a:gd name="T78" fmla="*/ 103 w 113"/>
                <a:gd name="T79" fmla="*/ 90 h 113"/>
                <a:gd name="T80" fmla="*/ 105 w 113"/>
                <a:gd name="T81" fmla="*/ 86 h 113"/>
                <a:gd name="T82" fmla="*/ 107 w 113"/>
                <a:gd name="T83" fmla="*/ 84 h 113"/>
                <a:gd name="T84" fmla="*/ 109 w 113"/>
                <a:gd name="T85" fmla="*/ 78 h 113"/>
                <a:gd name="T86" fmla="*/ 111 w 113"/>
                <a:gd name="T87" fmla="*/ 75 h 113"/>
                <a:gd name="T88" fmla="*/ 113 w 113"/>
                <a:gd name="T89" fmla="*/ 67 h 113"/>
                <a:gd name="T90" fmla="*/ 113 w 113"/>
                <a:gd name="T91" fmla="*/ 46 h 113"/>
                <a:gd name="T92" fmla="*/ 111 w 113"/>
                <a:gd name="T93" fmla="*/ 38 h 113"/>
                <a:gd name="T94" fmla="*/ 109 w 113"/>
                <a:gd name="T95" fmla="*/ 35 h 113"/>
                <a:gd name="T96" fmla="*/ 107 w 113"/>
                <a:gd name="T97" fmla="*/ 29 h 113"/>
                <a:gd name="T98" fmla="*/ 105 w 113"/>
                <a:gd name="T99" fmla="*/ 27 h 113"/>
                <a:gd name="T100" fmla="*/ 103 w 113"/>
                <a:gd name="T101" fmla="*/ 23 h 113"/>
                <a:gd name="T102" fmla="*/ 101 w 113"/>
                <a:gd name="T103" fmla="*/ 21 h 113"/>
                <a:gd name="T104" fmla="*/ 98 w 113"/>
                <a:gd name="T105" fmla="*/ 15 h 113"/>
                <a:gd name="T106" fmla="*/ 92 w 113"/>
                <a:gd name="T107" fmla="*/ 12 h 113"/>
                <a:gd name="T108" fmla="*/ 90 w 113"/>
                <a:gd name="T109" fmla="*/ 10 h 113"/>
                <a:gd name="T110" fmla="*/ 86 w 113"/>
                <a:gd name="T111" fmla="*/ 8 h 113"/>
                <a:gd name="T112" fmla="*/ 84 w 113"/>
                <a:gd name="T113" fmla="*/ 6 h 113"/>
                <a:gd name="T114" fmla="*/ 79 w 113"/>
                <a:gd name="T115" fmla="*/ 4 h 113"/>
                <a:gd name="T116" fmla="*/ 75 w 113"/>
                <a:gd name="T117" fmla="*/ 2 h 113"/>
                <a:gd name="T118" fmla="*/ 67 w 113"/>
                <a:gd name="T1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3">
                  <a:moveTo>
                    <a:pt x="56" y="0"/>
                  </a:moveTo>
                  <a:lnTo>
                    <a:pt x="46" y="0"/>
                  </a:lnTo>
                  <a:lnTo>
                    <a:pt x="44" y="2"/>
                  </a:lnTo>
                  <a:lnTo>
                    <a:pt x="38" y="2"/>
                  </a:lnTo>
                  <a:lnTo>
                    <a:pt x="38" y="4"/>
                  </a:lnTo>
                  <a:lnTo>
                    <a:pt x="35" y="4"/>
                  </a:lnTo>
                  <a:lnTo>
                    <a:pt x="33" y="6"/>
                  </a:lnTo>
                  <a:lnTo>
                    <a:pt x="29" y="6"/>
                  </a:lnTo>
                  <a:lnTo>
                    <a:pt x="29" y="8"/>
                  </a:lnTo>
                  <a:lnTo>
                    <a:pt x="27" y="8"/>
                  </a:lnTo>
                  <a:lnTo>
                    <a:pt x="25" y="10"/>
                  </a:lnTo>
                  <a:lnTo>
                    <a:pt x="23" y="10"/>
                  </a:lnTo>
                  <a:lnTo>
                    <a:pt x="23" y="12"/>
                  </a:lnTo>
                  <a:lnTo>
                    <a:pt x="21" y="12"/>
                  </a:lnTo>
                  <a:lnTo>
                    <a:pt x="17" y="15"/>
                  </a:lnTo>
                  <a:lnTo>
                    <a:pt x="15" y="15"/>
                  </a:lnTo>
                  <a:lnTo>
                    <a:pt x="15" y="17"/>
                  </a:lnTo>
                  <a:lnTo>
                    <a:pt x="12" y="21"/>
                  </a:lnTo>
                  <a:lnTo>
                    <a:pt x="12" y="23"/>
                  </a:lnTo>
                  <a:lnTo>
                    <a:pt x="10" y="23"/>
                  </a:lnTo>
                  <a:lnTo>
                    <a:pt x="10" y="25"/>
                  </a:lnTo>
                  <a:lnTo>
                    <a:pt x="8" y="27"/>
                  </a:lnTo>
                  <a:lnTo>
                    <a:pt x="8" y="29"/>
                  </a:lnTo>
                  <a:lnTo>
                    <a:pt x="6" y="29"/>
                  </a:lnTo>
                  <a:lnTo>
                    <a:pt x="6" y="33"/>
                  </a:lnTo>
                  <a:lnTo>
                    <a:pt x="4" y="35"/>
                  </a:lnTo>
                  <a:lnTo>
                    <a:pt x="4" y="38"/>
                  </a:lnTo>
                  <a:lnTo>
                    <a:pt x="2" y="38"/>
                  </a:lnTo>
                  <a:lnTo>
                    <a:pt x="2" y="44"/>
                  </a:lnTo>
                  <a:lnTo>
                    <a:pt x="0" y="46"/>
                  </a:lnTo>
                  <a:lnTo>
                    <a:pt x="0" y="55"/>
                  </a:lnTo>
                  <a:lnTo>
                    <a:pt x="0" y="67"/>
                  </a:lnTo>
                  <a:lnTo>
                    <a:pt x="2" y="69"/>
                  </a:lnTo>
                  <a:lnTo>
                    <a:pt x="2" y="75"/>
                  </a:lnTo>
                  <a:lnTo>
                    <a:pt x="4" y="75"/>
                  </a:lnTo>
                  <a:lnTo>
                    <a:pt x="4" y="78"/>
                  </a:lnTo>
                  <a:lnTo>
                    <a:pt x="6" y="80"/>
                  </a:lnTo>
                  <a:lnTo>
                    <a:pt x="6" y="84"/>
                  </a:lnTo>
                  <a:lnTo>
                    <a:pt x="8" y="84"/>
                  </a:lnTo>
                  <a:lnTo>
                    <a:pt x="8" y="86"/>
                  </a:lnTo>
                  <a:lnTo>
                    <a:pt x="10" y="88"/>
                  </a:lnTo>
                  <a:lnTo>
                    <a:pt x="10" y="90"/>
                  </a:lnTo>
                  <a:lnTo>
                    <a:pt x="12" y="90"/>
                  </a:lnTo>
                  <a:lnTo>
                    <a:pt x="12" y="92"/>
                  </a:lnTo>
                  <a:lnTo>
                    <a:pt x="15" y="96"/>
                  </a:lnTo>
                  <a:lnTo>
                    <a:pt x="15" y="97"/>
                  </a:lnTo>
                  <a:lnTo>
                    <a:pt x="17" y="97"/>
                  </a:lnTo>
                  <a:lnTo>
                    <a:pt x="21" y="101"/>
                  </a:lnTo>
                  <a:lnTo>
                    <a:pt x="23" y="101"/>
                  </a:lnTo>
                  <a:lnTo>
                    <a:pt x="23" y="103"/>
                  </a:lnTo>
                  <a:lnTo>
                    <a:pt x="25" y="103"/>
                  </a:lnTo>
                  <a:lnTo>
                    <a:pt x="27" y="105"/>
                  </a:lnTo>
                  <a:lnTo>
                    <a:pt x="29" y="105"/>
                  </a:lnTo>
                  <a:lnTo>
                    <a:pt x="29" y="107"/>
                  </a:lnTo>
                  <a:lnTo>
                    <a:pt x="33" y="107"/>
                  </a:lnTo>
                  <a:lnTo>
                    <a:pt x="35" y="109"/>
                  </a:lnTo>
                  <a:lnTo>
                    <a:pt x="38" y="109"/>
                  </a:lnTo>
                  <a:lnTo>
                    <a:pt x="38" y="111"/>
                  </a:lnTo>
                  <a:lnTo>
                    <a:pt x="44" y="111"/>
                  </a:lnTo>
                  <a:lnTo>
                    <a:pt x="46" y="113"/>
                  </a:lnTo>
                  <a:lnTo>
                    <a:pt x="56" y="113"/>
                  </a:lnTo>
                  <a:lnTo>
                    <a:pt x="67" y="113"/>
                  </a:lnTo>
                  <a:lnTo>
                    <a:pt x="69" y="111"/>
                  </a:lnTo>
                  <a:lnTo>
                    <a:pt x="75" y="111"/>
                  </a:lnTo>
                  <a:lnTo>
                    <a:pt x="75" y="109"/>
                  </a:lnTo>
                  <a:lnTo>
                    <a:pt x="79" y="109"/>
                  </a:lnTo>
                  <a:lnTo>
                    <a:pt x="80" y="107"/>
                  </a:lnTo>
                  <a:lnTo>
                    <a:pt x="84" y="107"/>
                  </a:lnTo>
                  <a:lnTo>
                    <a:pt x="84" y="105"/>
                  </a:lnTo>
                  <a:lnTo>
                    <a:pt x="86" y="105"/>
                  </a:lnTo>
                  <a:lnTo>
                    <a:pt x="88" y="103"/>
                  </a:lnTo>
                  <a:lnTo>
                    <a:pt x="90" y="103"/>
                  </a:lnTo>
                  <a:lnTo>
                    <a:pt x="90" y="101"/>
                  </a:lnTo>
                  <a:lnTo>
                    <a:pt x="92" y="101"/>
                  </a:lnTo>
                  <a:lnTo>
                    <a:pt x="96" y="97"/>
                  </a:lnTo>
                  <a:lnTo>
                    <a:pt x="98" y="97"/>
                  </a:lnTo>
                  <a:lnTo>
                    <a:pt x="98" y="96"/>
                  </a:lnTo>
                  <a:lnTo>
                    <a:pt x="101" y="92"/>
                  </a:lnTo>
                  <a:lnTo>
                    <a:pt x="101" y="90"/>
                  </a:lnTo>
                  <a:lnTo>
                    <a:pt x="103" y="90"/>
                  </a:lnTo>
                  <a:lnTo>
                    <a:pt x="103" y="88"/>
                  </a:lnTo>
                  <a:lnTo>
                    <a:pt x="105" y="86"/>
                  </a:lnTo>
                  <a:lnTo>
                    <a:pt x="105" y="84"/>
                  </a:lnTo>
                  <a:lnTo>
                    <a:pt x="107" y="84"/>
                  </a:lnTo>
                  <a:lnTo>
                    <a:pt x="107" y="80"/>
                  </a:lnTo>
                  <a:lnTo>
                    <a:pt x="109" y="78"/>
                  </a:lnTo>
                  <a:lnTo>
                    <a:pt x="109" y="75"/>
                  </a:lnTo>
                  <a:lnTo>
                    <a:pt x="111" y="75"/>
                  </a:lnTo>
                  <a:lnTo>
                    <a:pt x="111" y="69"/>
                  </a:lnTo>
                  <a:lnTo>
                    <a:pt x="113" y="67"/>
                  </a:lnTo>
                  <a:lnTo>
                    <a:pt x="113" y="57"/>
                  </a:lnTo>
                  <a:lnTo>
                    <a:pt x="113" y="46"/>
                  </a:lnTo>
                  <a:lnTo>
                    <a:pt x="111" y="44"/>
                  </a:lnTo>
                  <a:lnTo>
                    <a:pt x="111" y="38"/>
                  </a:lnTo>
                  <a:lnTo>
                    <a:pt x="109" y="38"/>
                  </a:lnTo>
                  <a:lnTo>
                    <a:pt x="109" y="35"/>
                  </a:lnTo>
                  <a:lnTo>
                    <a:pt x="107" y="33"/>
                  </a:lnTo>
                  <a:lnTo>
                    <a:pt x="107" y="29"/>
                  </a:lnTo>
                  <a:lnTo>
                    <a:pt x="105" y="29"/>
                  </a:lnTo>
                  <a:lnTo>
                    <a:pt x="105" y="27"/>
                  </a:lnTo>
                  <a:lnTo>
                    <a:pt x="103" y="25"/>
                  </a:lnTo>
                  <a:lnTo>
                    <a:pt x="103" y="23"/>
                  </a:lnTo>
                  <a:lnTo>
                    <a:pt x="101" y="23"/>
                  </a:lnTo>
                  <a:lnTo>
                    <a:pt x="101" y="21"/>
                  </a:lnTo>
                  <a:lnTo>
                    <a:pt x="98" y="17"/>
                  </a:lnTo>
                  <a:lnTo>
                    <a:pt x="98" y="15"/>
                  </a:lnTo>
                  <a:lnTo>
                    <a:pt x="96" y="15"/>
                  </a:lnTo>
                  <a:lnTo>
                    <a:pt x="92" y="12"/>
                  </a:lnTo>
                  <a:lnTo>
                    <a:pt x="90" y="12"/>
                  </a:lnTo>
                  <a:lnTo>
                    <a:pt x="90" y="10"/>
                  </a:lnTo>
                  <a:lnTo>
                    <a:pt x="88" y="10"/>
                  </a:lnTo>
                  <a:lnTo>
                    <a:pt x="86" y="8"/>
                  </a:lnTo>
                  <a:lnTo>
                    <a:pt x="84" y="8"/>
                  </a:lnTo>
                  <a:lnTo>
                    <a:pt x="84" y="6"/>
                  </a:lnTo>
                  <a:lnTo>
                    <a:pt x="80" y="6"/>
                  </a:lnTo>
                  <a:lnTo>
                    <a:pt x="79" y="4"/>
                  </a:lnTo>
                  <a:lnTo>
                    <a:pt x="75" y="4"/>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585" name="Freeform 25">
              <a:extLst>
                <a:ext uri="{FF2B5EF4-FFF2-40B4-BE49-F238E27FC236}">
                  <a16:creationId xmlns:a16="http://schemas.microsoft.com/office/drawing/2014/main" id="{8C07303C-D11A-489D-A1EA-0BCCC86DFD81}"/>
                </a:ext>
              </a:extLst>
            </p:cNvPr>
            <p:cNvSpPr>
              <a:spLocks/>
            </p:cNvSpPr>
            <p:nvPr/>
          </p:nvSpPr>
          <p:spPr bwMode="auto">
            <a:xfrm>
              <a:off x="1244600" y="5746750"/>
              <a:ext cx="179388" cy="179388"/>
            </a:xfrm>
            <a:custGeom>
              <a:avLst/>
              <a:gdLst>
                <a:gd name="T0" fmla="*/ 46 w 113"/>
                <a:gd name="T1" fmla="*/ 0 h 113"/>
                <a:gd name="T2" fmla="*/ 39 w 113"/>
                <a:gd name="T3" fmla="*/ 2 h 113"/>
                <a:gd name="T4" fmla="*/ 35 w 113"/>
                <a:gd name="T5" fmla="*/ 4 h 113"/>
                <a:gd name="T6" fmla="*/ 29 w 113"/>
                <a:gd name="T7" fmla="*/ 6 h 113"/>
                <a:gd name="T8" fmla="*/ 27 w 113"/>
                <a:gd name="T9" fmla="*/ 8 h 113"/>
                <a:gd name="T10" fmla="*/ 23 w 113"/>
                <a:gd name="T11" fmla="*/ 10 h 113"/>
                <a:gd name="T12" fmla="*/ 21 w 113"/>
                <a:gd name="T13" fmla="*/ 12 h 113"/>
                <a:gd name="T14" fmla="*/ 16 w 113"/>
                <a:gd name="T15" fmla="*/ 15 h 113"/>
                <a:gd name="T16" fmla="*/ 12 w 113"/>
                <a:gd name="T17" fmla="*/ 21 h 113"/>
                <a:gd name="T18" fmla="*/ 10 w 113"/>
                <a:gd name="T19" fmla="*/ 23 h 113"/>
                <a:gd name="T20" fmla="*/ 8 w 113"/>
                <a:gd name="T21" fmla="*/ 27 h 113"/>
                <a:gd name="T22" fmla="*/ 6 w 113"/>
                <a:gd name="T23" fmla="*/ 29 h 113"/>
                <a:gd name="T24" fmla="*/ 4 w 113"/>
                <a:gd name="T25" fmla="*/ 35 h 113"/>
                <a:gd name="T26" fmla="*/ 2 w 113"/>
                <a:gd name="T27" fmla="*/ 38 h 113"/>
                <a:gd name="T28" fmla="*/ 0 w 113"/>
                <a:gd name="T29" fmla="*/ 46 h 113"/>
                <a:gd name="T30" fmla="*/ 0 w 113"/>
                <a:gd name="T31" fmla="*/ 67 h 113"/>
                <a:gd name="T32" fmla="*/ 2 w 113"/>
                <a:gd name="T33" fmla="*/ 75 h 113"/>
                <a:gd name="T34" fmla="*/ 4 w 113"/>
                <a:gd name="T35" fmla="*/ 78 h 113"/>
                <a:gd name="T36" fmla="*/ 6 w 113"/>
                <a:gd name="T37" fmla="*/ 84 h 113"/>
                <a:gd name="T38" fmla="*/ 8 w 113"/>
                <a:gd name="T39" fmla="*/ 86 h 113"/>
                <a:gd name="T40" fmla="*/ 10 w 113"/>
                <a:gd name="T41" fmla="*/ 90 h 113"/>
                <a:gd name="T42" fmla="*/ 12 w 113"/>
                <a:gd name="T43" fmla="*/ 92 h 113"/>
                <a:gd name="T44" fmla="*/ 16 w 113"/>
                <a:gd name="T45" fmla="*/ 97 h 113"/>
                <a:gd name="T46" fmla="*/ 21 w 113"/>
                <a:gd name="T47" fmla="*/ 101 h 113"/>
                <a:gd name="T48" fmla="*/ 23 w 113"/>
                <a:gd name="T49" fmla="*/ 103 h 113"/>
                <a:gd name="T50" fmla="*/ 27 w 113"/>
                <a:gd name="T51" fmla="*/ 105 h 113"/>
                <a:gd name="T52" fmla="*/ 29 w 113"/>
                <a:gd name="T53" fmla="*/ 107 h 113"/>
                <a:gd name="T54" fmla="*/ 35 w 113"/>
                <a:gd name="T55" fmla="*/ 109 h 113"/>
                <a:gd name="T56" fmla="*/ 39 w 113"/>
                <a:gd name="T57" fmla="*/ 111 h 113"/>
                <a:gd name="T58" fmla="*/ 46 w 113"/>
                <a:gd name="T59" fmla="*/ 113 h 113"/>
                <a:gd name="T60" fmla="*/ 67 w 113"/>
                <a:gd name="T61" fmla="*/ 113 h 113"/>
                <a:gd name="T62" fmla="*/ 75 w 113"/>
                <a:gd name="T63" fmla="*/ 111 h 113"/>
                <a:gd name="T64" fmla="*/ 79 w 113"/>
                <a:gd name="T65" fmla="*/ 109 h 113"/>
                <a:gd name="T66" fmla="*/ 84 w 113"/>
                <a:gd name="T67" fmla="*/ 107 h 113"/>
                <a:gd name="T68" fmla="*/ 86 w 113"/>
                <a:gd name="T69" fmla="*/ 105 h 113"/>
                <a:gd name="T70" fmla="*/ 90 w 113"/>
                <a:gd name="T71" fmla="*/ 103 h 113"/>
                <a:gd name="T72" fmla="*/ 92 w 113"/>
                <a:gd name="T73" fmla="*/ 101 h 113"/>
                <a:gd name="T74" fmla="*/ 98 w 113"/>
                <a:gd name="T75" fmla="*/ 97 h 113"/>
                <a:gd name="T76" fmla="*/ 102 w 113"/>
                <a:gd name="T77" fmla="*/ 92 h 113"/>
                <a:gd name="T78" fmla="*/ 104 w 113"/>
                <a:gd name="T79" fmla="*/ 90 h 113"/>
                <a:gd name="T80" fmla="*/ 106 w 113"/>
                <a:gd name="T81" fmla="*/ 86 h 113"/>
                <a:gd name="T82" fmla="*/ 107 w 113"/>
                <a:gd name="T83" fmla="*/ 84 h 113"/>
                <a:gd name="T84" fmla="*/ 109 w 113"/>
                <a:gd name="T85" fmla="*/ 78 h 113"/>
                <a:gd name="T86" fmla="*/ 111 w 113"/>
                <a:gd name="T87" fmla="*/ 75 h 113"/>
                <a:gd name="T88" fmla="*/ 113 w 113"/>
                <a:gd name="T89" fmla="*/ 67 h 113"/>
                <a:gd name="T90" fmla="*/ 113 w 113"/>
                <a:gd name="T91" fmla="*/ 46 h 113"/>
                <a:gd name="T92" fmla="*/ 111 w 113"/>
                <a:gd name="T93" fmla="*/ 38 h 113"/>
                <a:gd name="T94" fmla="*/ 109 w 113"/>
                <a:gd name="T95" fmla="*/ 35 h 113"/>
                <a:gd name="T96" fmla="*/ 107 w 113"/>
                <a:gd name="T97" fmla="*/ 29 h 113"/>
                <a:gd name="T98" fmla="*/ 106 w 113"/>
                <a:gd name="T99" fmla="*/ 27 h 113"/>
                <a:gd name="T100" fmla="*/ 104 w 113"/>
                <a:gd name="T101" fmla="*/ 23 h 113"/>
                <a:gd name="T102" fmla="*/ 102 w 113"/>
                <a:gd name="T103" fmla="*/ 21 h 113"/>
                <a:gd name="T104" fmla="*/ 98 w 113"/>
                <a:gd name="T105" fmla="*/ 15 h 113"/>
                <a:gd name="T106" fmla="*/ 92 w 113"/>
                <a:gd name="T107" fmla="*/ 12 h 113"/>
                <a:gd name="T108" fmla="*/ 90 w 113"/>
                <a:gd name="T109" fmla="*/ 10 h 113"/>
                <a:gd name="T110" fmla="*/ 86 w 113"/>
                <a:gd name="T111" fmla="*/ 8 h 113"/>
                <a:gd name="T112" fmla="*/ 84 w 113"/>
                <a:gd name="T113" fmla="*/ 6 h 113"/>
                <a:gd name="T114" fmla="*/ 79 w 113"/>
                <a:gd name="T115" fmla="*/ 4 h 113"/>
                <a:gd name="T116" fmla="*/ 75 w 113"/>
                <a:gd name="T117" fmla="*/ 2 h 113"/>
                <a:gd name="T118" fmla="*/ 67 w 113"/>
                <a:gd name="T1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3">
                  <a:moveTo>
                    <a:pt x="56" y="0"/>
                  </a:moveTo>
                  <a:lnTo>
                    <a:pt x="46" y="0"/>
                  </a:lnTo>
                  <a:lnTo>
                    <a:pt x="44" y="2"/>
                  </a:lnTo>
                  <a:lnTo>
                    <a:pt x="39" y="2"/>
                  </a:lnTo>
                  <a:lnTo>
                    <a:pt x="39" y="4"/>
                  </a:lnTo>
                  <a:lnTo>
                    <a:pt x="35" y="4"/>
                  </a:lnTo>
                  <a:lnTo>
                    <a:pt x="33" y="6"/>
                  </a:lnTo>
                  <a:lnTo>
                    <a:pt x="29" y="6"/>
                  </a:lnTo>
                  <a:lnTo>
                    <a:pt x="29" y="8"/>
                  </a:lnTo>
                  <a:lnTo>
                    <a:pt x="27" y="8"/>
                  </a:lnTo>
                  <a:lnTo>
                    <a:pt x="25" y="10"/>
                  </a:lnTo>
                  <a:lnTo>
                    <a:pt x="23" y="10"/>
                  </a:lnTo>
                  <a:lnTo>
                    <a:pt x="23" y="12"/>
                  </a:lnTo>
                  <a:lnTo>
                    <a:pt x="21" y="12"/>
                  </a:lnTo>
                  <a:lnTo>
                    <a:pt x="18" y="15"/>
                  </a:lnTo>
                  <a:lnTo>
                    <a:pt x="16" y="15"/>
                  </a:lnTo>
                  <a:lnTo>
                    <a:pt x="16" y="17"/>
                  </a:lnTo>
                  <a:lnTo>
                    <a:pt x="12" y="21"/>
                  </a:lnTo>
                  <a:lnTo>
                    <a:pt x="12" y="23"/>
                  </a:lnTo>
                  <a:lnTo>
                    <a:pt x="10" y="23"/>
                  </a:lnTo>
                  <a:lnTo>
                    <a:pt x="10" y="25"/>
                  </a:lnTo>
                  <a:lnTo>
                    <a:pt x="8" y="27"/>
                  </a:lnTo>
                  <a:lnTo>
                    <a:pt x="8" y="29"/>
                  </a:lnTo>
                  <a:lnTo>
                    <a:pt x="6" y="29"/>
                  </a:lnTo>
                  <a:lnTo>
                    <a:pt x="6" y="33"/>
                  </a:lnTo>
                  <a:lnTo>
                    <a:pt x="4" y="35"/>
                  </a:lnTo>
                  <a:lnTo>
                    <a:pt x="4" y="38"/>
                  </a:lnTo>
                  <a:lnTo>
                    <a:pt x="2" y="38"/>
                  </a:lnTo>
                  <a:lnTo>
                    <a:pt x="2" y="44"/>
                  </a:lnTo>
                  <a:lnTo>
                    <a:pt x="0" y="46"/>
                  </a:lnTo>
                  <a:lnTo>
                    <a:pt x="0" y="55"/>
                  </a:lnTo>
                  <a:lnTo>
                    <a:pt x="0" y="67"/>
                  </a:lnTo>
                  <a:lnTo>
                    <a:pt x="2" y="69"/>
                  </a:lnTo>
                  <a:lnTo>
                    <a:pt x="2" y="75"/>
                  </a:lnTo>
                  <a:lnTo>
                    <a:pt x="4" y="75"/>
                  </a:lnTo>
                  <a:lnTo>
                    <a:pt x="4" y="78"/>
                  </a:lnTo>
                  <a:lnTo>
                    <a:pt x="6" y="80"/>
                  </a:lnTo>
                  <a:lnTo>
                    <a:pt x="6" y="84"/>
                  </a:lnTo>
                  <a:lnTo>
                    <a:pt x="8" y="84"/>
                  </a:lnTo>
                  <a:lnTo>
                    <a:pt x="8" y="86"/>
                  </a:lnTo>
                  <a:lnTo>
                    <a:pt x="10" y="88"/>
                  </a:lnTo>
                  <a:lnTo>
                    <a:pt x="10" y="90"/>
                  </a:lnTo>
                  <a:lnTo>
                    <a:pt x="12" y="90"/>
                  </a:lnTo>
                  <a:lnTo>
                    <a:pt x="12" y="92"/>
                  </a:lnTo>
                  <a:lnTo>
                    <a:pt x="16" y="96"/>
                  </a:lnTo>
                  <a:lnTo>
                    <a:pt x="16" y="97"/>
                  </a:lnTo>
                  <a:lnTo>
                    <a:pt x="18" y="97"/>
                  </a:lnTo>
                  <a:lnTo>
                    <a:pt x="21" y="101"/>
                  </a:lnTo>
                  <a:lnTo>
                    <a:pt x="23" y="101"/>
                  </a:lnTo>
                  <a:lnTo>
                    <a:pt x="23" y="103"/>
                  </a:lnTo>
                  <a:lnTo>
                    <a:pt x="25" y="103"/>
                  </a:lnTo>
                  <a:lnTo>
                    <a:pt x="27" y="105"/>
                  </a:lnTo>
                  <a:lnTo>
                    <a:pt x="29" y="105"/>
                  </a:lnTo>
                  <a:lnTo>
                    <a:pt x="29" y="107"/>
                  </a:lnTo>
                  <a:lnTo>
                    <a:pt x="33" y="107"/>
                  </a:lnTo>
                  <a:lnTo>
                    <a:pt x="35" y="109"/>
                  </a:lnTo>
                  <a:lnTo>
                    <a:pt x="39" y="109"/>
                  </a:lnTo>
                  <a:lnTo>
                    <a:pt x="39" y="111"/>
                  </a:lnTo>
                  <a:lnTo>
                    <a:pt x="44" y="111"/>
                  </a:lnTo>
                  <a:lnTo>
                    <a:pt x="46" y="113"/>
                  </a:lnTo>
                  <a:lnTo>
                    <a:pt x="56" y="113"/>
                  </a:lnTo>
                  <a:lnTo>
                    <a:pt x="67" y="113"/>
                  </a:lnTo>
                  <a:lnTo>
                    <a:pt x="69" y="111"/>
                  </a:lnTo>
                  <a:lnTo>
                    <a:pt x="75" y="111"/>
                  </a:lnTo>
                  <a:lnTo>
                    <a:pt x="75" y="109"/>
                  </a:lnTo>
                  <a:lnTo>
                    <a:pt x="79" y="109"/>
                  </a:lnTo>
                  <a:lnTo>
                    <a:pt x="81" y="107"/>
                  </a:lnTo>
                  <a:lnTo>
                    <a:pt x="84" y="107"/>
                  </a:lnTo>
                  <a:lnTo>
                    <a:pt x="84" y="105"/>
                  </a:lnTo>
                  <a:lnTo>
                    <a:pt x="86" y="105"/>
                  </a:lnTo>
                  <a:lnTo>
                    <a:pt x="88" y="103"/>
                  </a:lnTo>
                  <a:lnTo>
                    <a:pt x="90" y="103"/>
                  </a:lnTo>
                  <a:lnTo>
                    <a:pt x="90" y="101"/>
                  </a:lnTo>
                  <a:lnTo>
                    <a:pt x="92" y="101"/>
                  </a:lnTo>
                  <a:lnTo>
                    <a:pt x="96" y="97"/>
                  </a:lnTo>
                  <a:lnTo>
                    <a:pt x="98" y="97"/>
                  </a:lnTo>
                  <a:lnTo>
                    <a:pt x="98" y="96"/>
                  </a:lnTo>
                  <a:lnTo>
                    <a:pt x="102" y="92"/>
                  </a:lnTo>
                  <a:lnTo>
                    <a:pt x="102" y="90"/>
                  </a:lnTo>
                  <a:lnTo>
                    <a:pt x="104" y="90"/>
                  </a:lnTo>
                  <a:lnTo>
                    <a:pt x="104" y="88"/>
                  </a:lnTo>
                  <a:lnTo>
                    <a:pt x="106" y="86"/>
                  </a:lnTo>
                  <a:lnTo>
                    <a:pt x="106" y="84"/>
                  </a:lnTo>
                  <a:lnTo>
                    <a:pt x="107" y="84"/>
                  </a:lnTo>
                  <a:lnTo>
                    <a:pt x="107" y="80"/>
                  </a:lnTo>
                  <a:lnTo>
                    <a:pt x="109" y="78"/>
                  </a:lnTo>
                  <a:lnTo>
                    <a:pt x="109" y="75"/>
                  </a:lnTo>
                  <a:lnTo>
                    <a:pt x="111" y="75"/>
                  </a:lnTo>
                  <a:lnTo>
                    <a:pt x="111" y="69"/>
                  </a:lnTo>
                  <a:lnTo>
                    <a:pt x="113" y="67"/>
                  </a:lnTo>
                  <a:lnTo>
                    <a:pt x="113" y="57"/>
                  </a:lnTo>
                  <a:lnTo>
                    <a:pt x="113" y="46"/>
                  </a:lnTo>
                  <a:lnTo>
                    <a:pt x="111" y="44"/>
                  </a:lnTo>
                  <a:lnTo>
                    <a:pt x="111" y="38"/>
                  </a:lnTo>
                  <a:lnTo>
                    <a:pt x="109" y="38"/>
                  </a:lnTo>
                  <a:lnTo>
                    <a:pt x="109" y="35"/>
                  </a:lnTo>
                  <a:lnTo>
                    <a:pt x="107" y="33"/>
                  </a:lnTo>
                  <a:lnTo>
                    <a:pt x="107" y="29"/>
                  </a:lnTo>
                  <a:lnTo>
                    <a:pt x="106" y="29"/>
                  </a:lnTo>
                  <a:lnTo>
                    <a:pt x="106" y="27"/>
                  </a:lnTo>
                  <a:lnTo>
                    <a:pt x="104" y="25"/>
                  </a:lnTo>
                  <a:lnTo>
                    <a:pt x="104" y="23"/>
                  </a:lnTo>
                  <a:lnTo>
                    <a:pt x="102" y="23"/>
                  </a:lnTo>
                  <a:lnTo>
                    <a:pt x="102" y="21"/>
                  </a:lnTo>
                  <a:lnTo>
                    <a:pt x="98" y="17"/>
                  </a:lnTo>
                  <a:lnTo>
                    <a:pt x="98" y="15"/>
                  </a:lnTo>
                  <a:lnTo>
                    <a:pt x="96" y="15"/>
                  </a:lnTo>
                  <a:lnTo>
                    <a:pt x="92" y="12"/>
                  </a:lnTo>
                  <a:lnTo>
                    <a:pt x="90" y="12"/>
                  </a:lnTo>
                  <a:lnTo>
                    <a:pt x="90" y="10"/>
                  </a:lnTo>
                  <a:lnTo>
                    <a:pt x="88" y="10"/>
                  </a:lnTo>
                  <a:lnTo>
                    <a:pt x="86" y="8"/>
                  </a:lnTo>
                  <a:lnTo>
                    <a:pt x="84" y="8"/>
                  </a:lnTo>
                  <a:lnTo>
                    <a:pt x="84" y="6"/>
                  </a:lnTo>
                  <a:lnTo>
                    <a:pt x="81" y="6"/>
                  </a:lnTo>
                  <a:lnTo>
                    <a:pt x="79" y="4"/>
                  </a:lnTo>
                  <a:lnTo>
                    <a:pt x="75" y="4"/>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586" name="Freeform 26">
              <a:extLst>
                <a:ext uri="{FF2B5EF4-FFF2-40B4-BE49-F238E27FC236}">
                  <a16:creationId xmlns:a16="http://schemas.microsoft.com/office/drawing/2014/main" id="{FF8C3447-A46A-4C9E-8CE7-DAD1633D6DD1}"/>
                </a:ext>
              </a:extLst>
            </p:cNvPr>
            <p:cNvSpPr>
              <a:spLocks/>
            </p:cNvSpPr>
            <p:nvPr/>
          </p:nvSpPr>
          <p:spPr bwMode="auto">
            <a:xfrm>
              <a:off x="850900" y="5746750"/>
              <a:ext cx="177800" cy="179388"/>
            </a:xfrm>
            <a:custGeom>
              <a:avLst/>
              <a:gdLst>
                <a:gd name="T0" fmla="*/ 45 w 112"/>
                <a:gd name="T1" fmla="*/ 0 h 113"/>
                <a:gd name="T2" fmla="*/ 38 w 112"/>
                <a:gd name="T3" fmla="*/ 2 h 113"/>
                <a:gd name="T4" fmla="*/ 34 w 112"/>
                <a:gd name="T5" fmla="*/ 4 h 113"/>
                <a:gd name="T6" fmla="*/ 28 w 112"/>
                <a:gd name="T7" fmla="*/ 6 h 113"/>
                <a:gd name="T8" fmla="*/ 26 w 112"/>
                <a:gd name="T9" fmla="*/ 8 h 113"/>
                <a:gd name="T10" fmla="*/ 23 w 112"/>
                <a:gd name="T11" fmla="*/ 10 h 113"/>
                <a:gd name="T12" fmla="*/ 21 w 112"/>
                <a:gd name="T13" fmla="*/ 12 h 113"/>
                <a:gd name="T14" fmla="*/ 15 w 112"/>
                <a:gd name="T15" fmla="*/ 15 h 113"/>
                <a:gd name="T16" fmla="*/ 11 w 112"/>
                <a:gd name="T17" fmla="*/ 21 h 113"/>
                <a:gd name="T18" fmla="*/ 9 w 112"/>
                <a:gd name="T19" fmla="*/ 23 h 113"/>
                <a:gd name="T20" fmla="*/ 7 w 112"/>
                <a:gd name="T21" fmla="*/ 27 h 113"/>
                <a:gd name="T22" fmla="*/ 5 w 112"/>
                <a:gd name="T23" fmla="*/ 29 h 113"/>
                <a:gd name="T24" fmla="*/ 3 w 112"/>
                <a:gd name="T25" fmla="*/ 35 h 113"/>
                <a:gd name="T26" fmla="*/ 1 w 112"/>
                <a:gd name="T27" fmla="*/ 38 h 113"/>
                <a:gd name="T28" fmla="*/ 0 w 112"/>
                <a:gd name="T29" fmla="*/ 46 h 113"/>
                <a:gd name="T30" fmla="*/ 0 w 112"/>
                <a:gd name="T31" fmla="*/ 67 h 113"/>
                <a:gd name="T32" fmla="*/ 1 w 112"/>
                <a:gd name="T33" fmla="*/ 75 h 113"/>
                <a:gd name="T34" fmla="*/ 3 w 112"/>
                <a:gd name="T35" fmla="*/ 78 h 113"/>
                <a:gd name="T36" fmla="*/ 5 w 112"/>
                <a:gd name="T37" fmla="*/ 84 h 113"/>
                <a:gd name="T38" fmla="*/ 7 w 112"/>
                <a:gd name="T39" fmla="*/ 86 h 113"/>
                <a:gd name="T40" fmla="*/ 9 w 112"/>
                <a:gd name="T41" fmla="*/ 90 h 113"/>
                <a:gd name="T42" fmla="*/ 11 w 112"/>
                <a:gd name="T43" fmla="*/ 92 h 113"/>
                <a:gd name="T44" fmla="*/ 15 w 112"/>
                <a:gd name="T45" fmla="*/ 97 h 113"/>
                <a:gd name="T46" fmla="*/ 21 w 112"/>
                <a:gd name="T47" fmla="*/ 101 h 113"/>
                <a:gd name="T48" fmla="*/ 23 w 112"/>
                <a:gd name="T49" fmla="*/ 103 h 113"/>
                <a:gd name="T50" fmla="*/ 26 w 112"/>
                <a:gd name="T51" fmla="*/ 105 h 113"/>
                <a:gd name="T52" fmla="*/ 28 w 112"/>
                <a:gd name="T53" fmla="*/ 107 h 113"/>
                <a:gd name="T54" fmla="*/ 34 w 112"/>
                <a:gd name="T55" fmla="*/ 109 h 113"/>
                <a:gd name="T56" fmla="*/ 38 w 112"/>
                <a:gd name="T57" fmla="*/ 111 h 113"/>
                <a:gd name="T58" fmla="*/ 45 w 112"/>
                <a:gd name="T59" fmla="*/ 113 h 113"/>
                <a:gd name="T60" fmla="*/ 67 w 112"/>
                <a:gd name="T61" fmla="*/ 113 h 113"/>
                <a:gd name="T62" fmla="*/ 74 w 112"/>
                <a:gd name="T63" fmla="*/ 111 h 113"/>
                <a:gd name="T64" fmla="*/ 78 w 112"/>
                <a:gd name="T65" fmla="*/ 109 h 113"/>
                <a:gd name="T66" fmla="*/ 84 w 112"/>
                <a:gd name="T67" fmla="*/ 107 h 113"/>
                <a:gd name="T68" fmla="*/ 86 w 112"/>
                <a:gd name="T69" fmla="*/ 105 h 113"/>
                <a:gd name="T70" fmla="*/ 89 w 112"/>
                <a:gd name="T71" fmla="*/ 103 h 113"/>
                <a:gd name="T72" fmla="*/ 91 w 112"/>
                <a:gd name="T73" fmla="*/ 101 h 113"/>
                <a:gd name="T74" fmla="*/ 97 w 112"/>
                <a:gd name="T75" fmla="*/ 97 h 113"/>
                <a:gd name="T76" fmla="*/ 101 w 112"/>
                <a:gd name="T77" fmla="*/ 92 h 113"/>
                <a:gd name="T78" fmla="*/ 103 w 112"/>
                <a:gd name="T79" fmla="*/ 90 h 113"/>
                <a:gd name="T80" fmla="*/ 105 w 112"/>
                <a:gd name="T81" fmla="*/ 86 h 113"/>
                <a:gd name="T82" fmla="*/ 107 w 112"/>
                <a:gd name="T83" fmla="*/ 84 h 113"/>
                <a:gd name="T84" fmla="*/ 109 w 112"/>
                <a:gd name="T85" fmla="*/ 78 h 113"/>
                <a:gd name="T86" fmla="*/ 111 w 112"/>
                <a:gd name="T87" fmla="*/ 75 h 113"/>
                <a:gd name="T88" fmla="*/ 112 w 112"/>
                <a:gd name="T89" fmla="*/ 67 h 113"/>
                <a:gd name="T90" fmla="*/ 112 w 112"/>
                <a:gd name="T91" fmla="*/ 46 h 113"/>
                <a:gd name="T92" fmla="*/ 111 w 112"/>
                <a:gd name="T93" fmla="*/ 38 h 113"/>
                <a:gd name="T94" fmla="*/ 109 w 112"/>
                <a:gd name="T95" fmla="*/ 35 h 113"/>
                <a:gd name="T96" fmla="*/ 107 w 112"/>
                <a:gd name="T97" fmla="*/ 29 h 113"/>
                <a:gd name="T98" fmla="*/ 105 w 112"/>
                <a:gd name="T99" fmla="*/ 27 h 113"/>
                <a:gd name="T100" fmla="*/ 103 w 112"/>
                <a:gd name="T101" fmla="*/ 23 h 113"/>
                <a:gd name="T102" fmla="*/ 101 w 112"/>
                <a:gd name="T103" fmla="*/ 21 h 113"/>
                <a:gd name="T104" fmla="*/ 97 w 112"/>
                <a:gd name="T105" fmla="*/ 15 h 113"/>
                <a:gd name="T106" fmla="*/ 91 w 112"/>
                <a:gd name="T107" fmla="*/ 12 h 113"/>
                <a:gd name="T108" fmla="*/ 89 w 112"/>
                <a:gd name="T109" fmla="*/ 10 h 113"/>
                <a:gd name="T110" fmla="*/ 86 w 112"/>
                <a:gd name="T111" fmla="*/ 8 h 113"/>
                <a:gd name="T112" fmla="*/ 84 w 112"/>
                <a:gd name="T113" fmla="*/ 6 h 113"/>
                <a:gd name="T114" fmla="*/ 78 w 112"/>
                <a:gd name="T115" fmla="*/ 4 h 113"/>
                <a:gd name="T116" fmla="*/ 74 w 112"/>
                <a:gd name="T117" fmla="*/ 2 h 113"/>
                <a:gd name="T118" fmla="*/ 67 w 112"/>
                <a:gd name="T1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113">
                  <a:moveTo>
                    <a:pt x="55" y="0"/>
                  </a:moveTo>
                  <a:lnTo>
                    <a:pt x="45" y="0"/>
                  </a:lnTo>
                  <a:lnTo>
                    <a:pt x="44" y="2"/>
                  </a:lnTo>
                  <a:lnTo>
                    <a:pt x="38" y="2"/>
                  </a:lnTo>
                  <a:lnTo>
                    <a:pt x="38" y="4"/>
                  </a:lnTo>
                  <a:lnTo>
                    <a:pt x="34" y="4"/>
                  </a:lnTo>
                  <a:lnTo>
                    <a:pt x="32" y="6"/>
                  </a:lnTo>
                  <a:lnTo>
                    <a:pt x="28" y="6"/>
                  </a:lnTo>
                  <a:lnTo>
                    <a:pt x="28" y="8"/>
                  </a:lnTo>
                  <a:lnTo>
                    <a:pt x="26" y="8"/>
                  </a:lnTo>
                  <a:lnTo>
                    <a:pt x="24" y="10"/>
                  </a:lnTo>
                  <a:lnTo>
                    <a:pt x="23" y="10"/>
                  </a:lnTo>
                  <a:lnTo>
                    <a:pt x="23" y="12"/>
                  </a:lnTo>
                  <a:lnTo>
                    <a:pt x="21" y="12"/>
                  </a:lnTo>
                  <a:lnTo>
                    <a:pt x="17" y="15"/>
                  </a:lnTo>
                  <a:lnTo>
                    <a:pt x="15" y="15"/>
                  </a:lnTo>
                  <a:lnTo>
                    <a:pt x="15" y="17"/>
                  </a:lnTo>
                  <a:lnTo>
                    <a:pt x="11" y="21"/>
                  </a:lnTo>
                  <a:lnTo>
                    <a:pt x="11" y="23"/>
                  </a:lnTo>
                  <a:lnTo>
                    <a:pt x="9" y="23"/>
                  </a:lnTo>
                  <a:lnTo>
                    <a:pt x="9" y="25"/>
                  </a:lnTo>
                  <a:lnTo>
                    <a:pt x="7" y="27"/>
                  </a:lnTo>
                  <a:lnTo>
                    <a:pt x="7" y="29"/>
                  </a:lnTo>
                  <a:lnTo>
                    <a:pt x="5" y="29"/>
                  </a:lnTo>
                  <a:lnTo>
                    <a:pt x="5" y="33"/>
                  </a:lnTo>
                  <a:lnTo>
                    <a:pt x="3" y="35"/>
                  </a:lnTo>
                  <a:lnTo>
                    <a:pt x="3" y="38"/>
                  </a:lnTo>
                  <a:lnTo>
                    <a:pt x="1" y="38"/>
                  </a:lnTo>
                  <a:lnTo>
                    <a:pt x="1" y="44"/>
                  </a:lnTo>
                  <a:lnTo>
                    <a:pt x="0" y="46"/>
                  </a:lnTo>
                  <a:lnTo>
                    <a:pt x="0" y="55"/>
                  </a:lnTo>
                  <a:lnTo>
                    <a:pt x="0" y="67"/>
                  </a:lnTo>
                  <a:lnTo>
                    <a:pt x="1" y="69"/>
                  </a:lnTo>
                  <a:lnTo>
                    <a:pt x="1" y="75"/>
                  </a:lnTo>
                  <a:lnTo>
                    <a:pt x="3" y="75"/>
                  </a:lnTo>
                  <a:lnTo>
                    <a:pt x="3" y="78"/>
                  </a:lnTo>
                  <a:lnTo>
                    <a:pt x="5" y="80"/>
                  </a:lnTo>
                  <a:lnTo>
                    <a:pt x="5" y="84"/>
                  </a:lnTo>
                  <a:lnTo>
                    <a:pt x="7" y="84"/>
                  </a:lnTo>
                  <a:lnTo>
                    <a:pt x="7" y="86"/>
                  </a:lnTo>
                  <a:lnTo>
                    <a:pt x="9" y="88"/>
                  </a:lnTo>
                  <a:lnTo>
                    <a:pt x="9" y="90"/>
                  </a:lnTo>
                  <a:lnTo>
                    <a:pt x="11" y="90"/>
                  </a:lnTo>
                  <a:lnTo>
                    <a:pt x="11" y="92"/>
                  </a:lnTo>
                  <a:lnTo>
                    <a:pt x="15" y="96"/>
                  </a:lnTo>
                  <a:lnTo>
                    <a:pt x="15" y="97"/>
                  </a:lnTo>
                  <a:lnTo>
                    <a:pt x="17" y="97"/>
                  </a:lnTo>
                  <a:lnTo>
                    <a:pt x="21" y="101"/>
                  </a:lnTo>
                  <a:lnTo>
                    <a:pt x="23" y="101"/>
                  </a:lnTo>
                  <a:lnTo>
                    <a:pt x="23" y="103"/>
                  </a:lnTo>
                  <a:lnTo>
                    <a:pt x="24" y="103"/>
                  </a:lnTo>
                  <a:lnTo>
                    <a:pt x="26" y="105"/>
                  </a:lnTo>
                  <a:lnTo>
                    <a:pt x="28" y="105"/>
                  </a:lnTo>
                  <a:lnTo>
                    <a:pt x="28" y="107"/>
                  </a:lnTo>
                  <a:lnTo>
                    <a:pt x="32" y="107"/>
                  </a:lnTo>
                  <a:lnTo>
                    <a:pt x="34" y="109"/>
                  </a:lnTo>
                  <a:lnTo>
                    <a:pt x="38" y="109"/>
                  </a:lnTo>
                  <a:lnTo>
                    <a:pt x="38" y="111"/>
                  </a:lnTo>
                  <a:lnTo>
                    <a:pt x="44" y="111"/>
                  </a:lnTo>
                  <a:lnTo>
                    <a:pt x="45" y="113"/>
                  </a:lnTo>
                  <a:lnTo>
                    <a:pt x="55" y="113"/>
                  </a:lnTo>
                  <a:lnTo>
                    <a:pt x="67" y="113"/>
                  </a:lnTo>
                  <a:lnTo>
                    <a:pt x="68" y="111"/>
                  </a:lnTo>
                  <a:lnTo>
                    <a:pt x="74" y="111"/>
                  </a:lnTo>
                  <a:lnTo>
                    <a:pt x="74" y="109"/>
                  </a:lnTo>
                  <a:lnTo>
                    <a:pt x="78" y="109"/>
                  </a:lnTo>
                  <a:lnTo>
                    <a:pt x="80" y="107"/>
                  </a:lnTo>
                  <a:lnTo>
                    <a:pt x="84" y="107"/>
                  </a:lnTo>
                  <a:lnTo>
                    <a:pt x="84" y="105"/>
                  </a:lnTo>
                  <a:lnTo>
                    <a:pt x="86" y="105"/>
                  </a:lnTo>
                  <a:lnTo>
                    <a:pt x="88" y="103"/>
                  </a:lnTo>
                  <a:lnTo>
                    <a:pt x="89" y="103"/>
                  </a:lnTo>
                  <a:lnTo>
                    <a:pt x="89" y="101"/>
                  </a:lnTo>
                  <a:lnTo>
                    <a:pt x="91" y="101"/>
                  </a:lnTo>
                  <a:lnTo>
                    <a:pt x="95" y="97"/>
                  </a:lnTo>
                  <a:lnTo>
                    <a:pt x="97" y="97"/>
                  </a:lnTo>
                  <a:lnTo>
                    <a:pt x="97" y="96"/>
                  </a:lnTo>
                  <a:lnTo>
                    <a:pt x="101" y="92"/>
                  </a:lnTo>
                  <a:lnTo>
                    <a:pt x="101" y="90"/>
                  </a:lnTo>
                  <a:lnTo>
                    <a:pt x="103" y="90"/>
                  </a:lnTo>
                  <a:lnTo>
                    <a:pt x="103" y="88"/>
                  </a:lnTo>
                  <a:lnTo>
                    <a:pt x="105" y="86"/>
                  </a:lnTo>
                  <a:lnTo>
                    <a:pt x="105" y="84"/>
                  </a:lnTo>
                  <a:lnTo>
                    <a:pt x="107" y="84"/>
                  </a:lnTo>
                  <a:lnTo>
                    <a:pt x="107" y="80"/>
                  </a:lnTo>
                  <a:lnTo>
                    <a:pt x="109" y="78"/>
                  </a:lnTo>
                  <a:lnTo>
                    <a:pt x="109" y="75"/>
                  </a:lnTo>
                  <a:lnTo>
                    <a:pt x="111" y="75"/>
                  </a:lnTo>
                  <a:lnTo>
                    <a:pt x="111" y="69"/>
                  </a:lnTo>
                  <a:lnTo>
                    <a:pt x="112" y="67"/>
                  </a:lnTo>
                  <a:lnTo>
                    <a:pt x="112" y="57"/>
                  </a:lnTo>
                  <a:lnTo>
                    <a:pt x="112" y="46"/>
                  </a:lnTo>
                  <a:lnTo>
                    <a:pt x="111" y="44"/>
                  </a:lnTo>
                  <a:lnTo>
                    <a:pt x="111" y="38"/>
                  </a:lnTo>
                  <a:lnTo>
                    <a:pt x="109" y="38"/>
                  </a:lnTo>
                  <a:lnTo>
                    <a:pt x="109" y="35"/>
                  </a:lnTo>
                  <a:lnTo>
                    <a:pt x="107" y="33"/>
                  </a:lnTo>
                  <a:lnTo>
                    <a:pt x="107" y="29"/>
                  </a:lnTo>
                  <a:lnTo>
                    <a:pt x="105" y="29"/>
                  </a:lnTo>
                  <a:lnTo>
                    <a:pt x="105" y="27"/>
                  </a:lnTo>
                  <a:lnTo>
                    <a:pt x="103" y="25"/>
                  </a:lnTo>
                  <a:lnTo>
                    <a:pt x="103" y="23"/>
                  </a:lnTo>
                  <a:lnTo>
                    <a:pt x="101" y="23"/>
                  </a:lnTo>
                  <a:lnTo>
                    <a:pt x="101" y="21"/>
                  </a:lnTo>
                  <a:lnTo>
                    <a:pt x="97" y="17"/>
                  </a:lnTo>
                  <a:lnTo>
                    <a:pt x="97" y="15"/>
                  </a:lnTo>
                  <a:lnTo>
                    <a:pt x="95" y="15"/>
                  </a:lnTo>
                  <a:lnTo>
                    <a:pt x="91" y="12"/>
                  </a:lnTo>
                  <a:lnTo>
                    <a:pt x="89" y="12"/>
                  </a:lnTo>
                  <a:lnTo>
                    <a:pt x="89" y="10"/>
                  </a:lnTo>
                  <a:lnTo>
                    <a:pt x="88" y="10"/>
                  </a:lnTo>
                  <a:lnTo>
                    <a:pt x="86" y="8"/>
                  </a:lnTo>
                  <a:lnTo>
                    <a:pt x="84" y="8"/>
                  </a:lnTo>
                  <a:lnTo>
                    <a:pt x="84" y="6"/>
                  </a:lnTo>
                  <a:lnTo>
                    <a:pt x="80" y="6"/>
                  </a:lnTo>
                  <a:lnTo>
                    <a:pt x="78" y="4"/>
                  </a:lnTo>
                  <a:lnTo>
                    <a:pt x="74" y="4"/>
                  </a:lnTo>
                  <a:lnTo>
                    <a:pt x="74" y="2"/>
                  </a:lnTo>
                  <a:lnTo>
                    <a:pt x="68"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66587" name="Rectangle 27">
              <a:extLst>
                <a:ext uri="{FF2B5EF4-FFF2-40B4-BE49-F238E27FC236}">
                  <a16:creationId xmlns:a16="http://schemas.microsoft.com/office/drawing/2014/main" id="{A55E9505-EEF6-4665-9634-EB2243DE4728}"/>
                </a:ext>
              </a:extLst>
            </p:cNvPr>
            <p:cNvSpPr>
              <a:spLocks noChangeArrowheads="1"/>
            </p:cNvSpPr>
            <p:nvPr/>
          </p:nvSpPr>
          <p:spPr bwMode="auto">
            <a:xfrm>
              <a:off x="992188" y="5486400"/>
              <a:ext cx="11557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600" b="0">
                  <a:solidFill>
                    <a:srgbClr val="000000"/>
                  </a:solidFill>
                </a:rPr>
                <a:t>File d'attente</a:t>
              </a:r>
              <a:endParaRPr lang="fr-FR" altLang="fr-FR" sz="1600">
                <a:solidFill>
                  <a:srgbClr val="000000"/>
                </a:solidFill>
              </a:endParaRPr>
            </a:p>
          </p:txBody>
        </p:sp>
        <p:sp>
          <p:nvSpPr>
            <p:cNvPr id="66602" name="Rectangle 42">
              <a:extLst>
                <a:ext uri="{FF2B5EF4-FFF2-40B4-BE49-F238E27FC236}">
                  <a16:creationId xmlns:a16="http://schemas.microsoft.com/office/drawing/2014/main" id="{24550CBC-99C3-41C1-9C1D-6D0C3B1E29A8}"/>
                </a:ext>
              </a:extLst>
            </p:cNvPr>
            <p:cNvSpPr>
              <a:spLocks noChangeArrowheads="1"/>
            </p:cNvSpPr>
            <p:nvPr/>
          </p:nvSpPr>
          <p:spPr bwMode="auto">
            <a:xfrm>
              <a:off x="2667000" y="41910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66603" name="Line 43">
              <a:extLst>
                <a:ext uri="{FF2B5EF4-FFF2-40B4-BE49-F238E27FC236}">
                  <a16:creationId xmlns:a16="http://schemas.microsoft.com/office/drawing/2014/main" id="{F8095CD2-231D-49BE-8259-0EF24466244E}"/>
                </a:ext>
              </a:extLst>
            </p:cNvPr>
            <p:cNvSpPr>
              <a:spLocks noChangeShapeType="1"/>
            </p:cNvSpPr>
            <p:nvPr/>
          </p:nvSpPr>
          <p:spPr bwMode="auto">
            <a:xfrm>
              <a:off x="3581400" y="44196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604" name="Line 44">
              <a:extLst>
                <a:ext uri="{FF2B5EF4-FFF2-40B4-BE49-F238E27FC236}">
                  <a16:creationId xmlns:a16="http://schemas.microsoft.com/office/drawing/2014/main" id="{C503E0D2-13B1-40C2-9636-014B763515F6}"/>
                </a:ext>
              </a:extLst>
            </p:cNvPr>
            <p:cNvSpPr>
              <a:spLocks noChangeShapeType="1"/>
            </p:cNvSpPr>
            <p:nvPr/>
          </p:nvSpPr>
          <p:spPr bwMode="auto">
            <a:xfrm>
              <a:off x="2133600" y="4419600"/>
              <a:ext cx="5334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605" name="Rectangle 45">
              <a:extLst>
                <a:ext uri="{FF2B5EF4-FFF2-40B4-BE49-F238E27FC236}">
                  <a16:creationId xmlns:a16="http://schemas.microsoft.com/office/drawing/2014/main" id="{218DC7E0-D750-481F-AF36-9809656A04EB}"/>
                </a:ext>
              </a:extLst>
            </p:cNvPr>
            <p:cNvSpPr>
              <a:spLocks noChangeArrowheads="1"/>
            </p:cNvSpPr>
            <p:nvPr/>
          </p:nvSpPr>
          <p:spPr bwMode="auto">
            <a:xfrm>
              <a:off x="2667000" y="48768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66606" name="Line 46">
              <a:extLst>
                <a:ext uri="{FF2B5EF4-FFF2-40B4-BE49-F238E27FC236}">
                  <a16:creationId xmlns:a16="http://schemas.microsoft.com/office/drawing/2014/main" id="{644C574B-7078-4355-91BA-4005CDF1F793}"/>
                </a:ext>
              </a:extLst>
            </p:cNvPr>
            <p:cNvSpPr>
              <a:spLocks noChangeShapeType="1"/>
            </p:cNvSpPr>
            <p:nvPr/>
          </p:nvSpPr>
          <p:spPr bwMode="auto">
            <a:xfrm>
              <a:off x="3581400" y="51054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607" name="Line 47">
              <a:extLst>
                <a:ext uri="{FF2B5EF4-FFF2-40B4-BE49-F238E27FC236}">
                  <a16:creationId xmlns:a16="http://schemas.microsoft.com/office/drawing/2014/main" id="{2F3DF5F3-EEFF-430F-B10E-D4F2A0ADDA44}"/>
                </a:ext>
              </a:extLst>
            </p:cNvPr>
            <p:cNvSpPr>
              <a:spLocks noChangeShapeType="1"/>
            </p:cNvSpPr>
            <p:nvPr/>
          </p:nvSpPr>
          <p:spPr bwMode="auto">
            <a:xfrm>
              <a:off x="2133600" y="5105400"/>
              <a:ext cx="5334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608" name="Rectangle 48">
              <a:extLst>
                <a:ext uri="{FF2B5EF4-FFF2-40B4-BE49-F238E27FC236}">
                  <a16:creationId xmlns:a16="http://schemas.microsoft.com/office/drawing/2014/main" id="{C622A2FD-24CD-4146-BC95-EE18D585FC81}"/>
                </a:ext>
              </a:extLst>
            </p:cNvPr>
            <p:cNvSpPr>
              <a:spLocks noChangeArrowheads="1"/>
            </p:cNvSpPr>
            <p:nvPr/>
          </p:nvSpPr>
          <p:spPr bwMode="auto">
            <a:xfrm>
              <a:off x="2667000" y="55626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66609" name="Line 49">
              <a:extLst>
                <a:ext uri="{FF2B5EF4-FFF2-40B4-BE49-F238E27FC236}">
                  <a16:creationId xmlns:a16="http://schemas.microsoft.com/office/drawing/2014/main" id="{F9C94BE9-E9C7-48CC-9F81-087F79E7091C}"/>
                </a:ext>
              </a:extLst>
            </p:cNvPr>
            <p:cNvSpPr>
              <a:spLocks noChangeShapeType="1"/>
            </p:cNvSpPr>
            <p:nvPr/>
          </p:nvSpPr>
          <p:spPr bwMode="auto">
            <a:xfrm>
              <a:off x="3581400" y="57912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610" name="Line 50">
              <a:extLst>
                <a:ext uri="{FF2B5EF4-FFF2-40B4-BE49-F238E27FC236}">
                  <a16:creationId xmlns:a16="http://schemas.microsoft.com/office/drawing/2014/main" id="{3E09F54F-63B7-4DAD-820B-947E56350B97}"/>
                </a:ext>
              </a:extLst>
            </p:cNvPr>
            <p:cNvSpPr>
              <a:spLocks noChangeShapeType="1"/>
            </p:cNvSpPr>
            <p:nvPr/>
          </p:nvSpPr>
          <p:spPr bwMode="auto">
            <a:xfrm>
              <a:off x="2133600" y="5791200"/>
              <a:ext cx="5334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9" name="ZoneTexte 68">
              <a:extLst>
                <a:ext uri="{FF2B5EF4-FFF2-40B4-BE49-F238E27FC236}">
                  <a16:creationId xmlns:a16="http://schemas.microsoft.com/office/drawing/2014/main" id="{FDD3B84A-62D5-4BF5-8CFA-1137A857E9C3}"/>
                </a:ext>
              </a:extLst>
            </p:cNvPr>
            <p:cNvSpPr txBox="1"/>
            <p:nvPr/>
          </p:nvSpPr>
          <p:spPr>
            <a:xfrm>
              <a:off x="1594250" y="3693219"/>
              <a:ext cx="377026" cy="341632"/>
            </a:xfrm>
            <a:prstGeom prst="rect">
              <a:avLst/>
            </a:prstGeom>
            <a:noFill/>
          </p:spPr>
          <p:txBody>
            <a:bodyPr wrap="none" rtlCol="0">
              <a:spAutoFit/>
            </a:bodyPr>
            <a:lstStyle/>
            <a:p>
              <a:r>
                <a:rPr lang="fr-FR" dirty="0">
                  <a:solidFill>
                    <a:srgbClr val="000000"/>
                  </a:solidFill>
                </a:rPr>
                <a:t>3.</a:t>
              </a:r>
            </a:p>
          </p:txBody>
        </p:sp>
      </p:grpSp>
      <p:grpSp>
        <p:nvGrpSpPr>
          <p:cNvPr id="7" name="Groupe 6">
            <a:extLst>
              <a:ext uri="{FF2B5EF4-FFF2-40B4-BE49-F238E27FC236}">
                <a16:creationId xmlns:a16="http://schemas.microsoft.com/office/drawing/2014/main" id="{143880CD-FACF-4B8E-9B2D-B8BE67BEE259}"/>
              </a:ext>
            </a:extLst>
          </p:cNvPr>
          <p:cNvGrpSpPr/>
          <p:nvPr/>
        </p:nvGrpSpPr>
        <p:grpSpPr>
          <a:xfrm>
            <a:off x="709612" y="3112368"/>
            <a:ext cx="3787775" cy="1828800"/>
            <a:chOff x="4975225" y="4191000"/>
            <a:chExt cx="3787775" cy="1828800"/>
          </a:xfrm>
        </p:grpSpPr>
        <p:sp>
          <p:nvSpPr>
            <p:cNvPr id="66588" name="Freeform 28">
              <a:extLst>
                <a:ext uri="{FF2B5EF4-FFF2-40B4-BE49-F238E27FC236}">
                  <a16:creationId xmlns:a16="http://schemas.microsoft.com/office/drawing/2014/main" id="{B4B52751-96E4-47C5-827B-58136E29F948}"/>
                </a:ext>
              </a:extLst>
            </p:cNvPr>
            <p:cNvSpPr>
              <a:spLocks/>
            </p:cNvSpPr>
            <p:nvPr/>
          </p:nvSpPr>
          <p:spPr bwMode="auto">
            <a:xfrm>
              <a:off x="6053138" y="5003800"/>
              <a:ext cx="179387" cy="177800"/>
            </a:xfrm>
            <a:custGeom>
              <a:avLst/>
              <a:gdLst>
                <a:gd name="T0" fmla="*/ 46 w 113"/>
                <a:gd name="T1" fmla="*/ 0 h 112"/>
                <a:gd name="T2" fmla="*/ 38 w 113"/>
                <a:gd name="T3" fmla="*/ 2 h 112"/>
                <a:gd name="T4" fmla="*/ 35 w 113"/>
                <a:gd name="T5" fmla="*/ 4 h 112"/>
                <a:gd name="T6" fmla="*/ 29 w 113"/>
                <a:gd name="T7" fmla="*/ 6 h 112"/>
                <a:gd name="T8" fmla="*/ 27 w 113"/>
                <a:gd name="T9" fmla="*/ 8 h 112"/>
                <a:gd name="T10" fmla="*/ 23 w 113"/>
                <a:gd name="T11" fmla="*/ 10 h 112"/>
                <a:gd name="T12" fmla="*/ 21 w 113"/>
                <a:gd name="T13" fmla="*/ 11 h 112"/>
                <a:gd name="T14" fmla="*/ 15 w 113"/>
                <a:gd name="T15" fmla="*/ 15 h 112"/>
                <a:gd name="T16" fmla="*/ 12 w 113"/>
                <a:gd name="T17" fmla="*/ 21 h 112"/>
                <a:gd name="T18" fmla="*/ 10 w 113"/>
                <a:gd name="T19" fmla="*/ 23 h 112"/>
                <a:gd name="T20" fmla="*/ 8 w 113"/>
                <a:gd name="T21" fmla="*/ 27 h 112"/>
                <a:gd name="T22" fmla="*/ 6 w 113"/>
                <a:gd name="T23" fmla="*/ 29 h 112"/>
                <a:gd name="T24" fmla="*/ 4 w 113"/>
                <a:gd name="T25" fmla="*/ 34 h 112"/>
                <a:gd name="T26" fmla="*/ 2 w 113"/>
                <a:gd name="T27" fmla="*/ 38 h 112"/>
                <a:gd name="T28" fmla="*/ 0 w 113"/>
                <a:gd name="T29" fmla="*/ 46 h 112"/>
                <a:gd name="T30" fmla="*/ 0 w 113"/>
                <a:gd name="T31" fmla="*/ 67 h 112"/>
                <a:gd name="T32" fmla="*/ 2 w 113"/>
                <a:gd name="T33" fmla="*/ 74 h 112"/>
                <a:gd name="T34" fmla="*/ 4 w 113"/>
                <a:gd name="T35" fmla="*/ 78 h 112"/>
                <a:gd name="T36" fmla="*/ 6 w 113"/>
                <a:gd name="T37" fmla="*/ 84 h 112"/>
                <a:gd name="T38" fmla="*/ 8 w 113"/>
                <a:gd name="T39" fmla="*/ 86 h 112"/>
                <a:gd name="T40" fmla="*/ 10 w 113"/>
                <a:gd name="T41" fmla="*/ 90 h 112"/>
                <a:gd name="T42" fmla="*/ 12 w 113"/>
                <a:gd name="T43" fmla="*/ 92 h 112"/>
                <a:gd name="T44" fmla="*/ 15 w 113"/>
                <a:gd name="T45" fmla="*/ 97 h 112"/>
                <a:gd name="T46" fmla="*/ 21 w 113"/>
                <a:gd name="T47" fmla="*/ 101 h 112"/>
                <a:gd name="T48" fmla="*/ 23 w 113"/>
                <a:gd name="T49" fmla="*/ 103 h 112"/>
                <a:gd name="T50" fmla="*/ 27 w 113"/>
                <a:gd name="T51" fmla="*/ 105 h 112"/>
                <a:gd name="T52" fmla="*/ 29 w 113"/>
                <a:gd name="T53" fmla="*/ 107 h 112"/>
                <a:gd name="T54" fmla="*/ 35 w 113"/>
                <a:gd name="T55" fmla="*/ 109 h 112"/>
                <a:gd name="T56" fmla="*/ 38 w 113"/>
                <a:gd name="T57" fmla="*/ 111 h 112"/>
                <a:gd name="T58" fmla="*/ 46 w 113"/>
                <a:gd name="T59" fmla="*/ 112 h 112"/>
                <a:gd name="T60" fmla="*/ 67 w 113"/>
                <a:gd name="T61" fmla="*/ 112 h 112"/>
                <a:gd name="T62" fmla="*/ 75 w 113"/>
                <a:gd name="T63" fmla="*/ 111 h 112"/>
                <a:gd name="T64" fmla="*/ 79 w 113"/>
                <a:gd name="T65" fmla="*/ 109 h 112"/>
                <a:gd name="T66" fmla="*/ 84 w 113"/>
                <a:gd name="T67" fmla="*/ 107 h 112"/>
                <a:gd name="T68" fmla="*/ 86 w 113"/>
                <a:gd name="T69" fmla="*/ 105 h 112"/>
                <a:gd name="T70" fmla="*/ 90 w 113"/>
                <a:gd name="T71" fmla="*/ 103 h 112"/>
                <a:gd name="T72" fmla="*/ 92 w 113"/>
                <a:gd name="T73" fmla="*/ 101 h 112"/>
                <a:gd name="T74" fmla="*/ 98 w 113"/>
                <a:gd name="T75" fmla="*/ 97 h 112"/>
                <a:gd name="T76" fmla="*/ 102 w 113"/>
                <a:gd name="T77" fmla="*/ 92 h 112"/>
                <a:gd name="T78" fmla="*/ 103 w 113"/>
                <a:gd name="T79" fmla="*/ 90 h 112"/>
                <a:gd name="T80" fmla="*/ 105 w 113"/>
                <a:gd name="T81" fmla="*/ 86 h 112"/>
                <a:gd name="T82" fmla="*/ 107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7 w 113"/>
                <a:gd name="T97" fmla="*/ 29 h 112"/>
                <a:gd name="T98" fmla="*/ 105 w 113"/>
                <a:gd name="T99" fmla="*/ 27 h 112"/>
                <a:gd name="T100" fmla="*/ 103 w 113"/>
                <a:gd name="T101" fmla="*/ 23 h 112"/>
                <a:gd name="T102" fmla="*/ 102 w 113"/>
                <a:gd name="T103" fmla="*/ 21 h 112"/>
                <a:gd name="T104" fmla="*/ 98 w 113"/>
                <a:gd name="T105" fmla="*/ 15 h 112"/>
                <a:gd name="T106" fmla="*/ 92 w 113"/>
                <a:gd name="T107" fmla="*/ 11 h 112"/>
                <a:gd name="T108" fmla="*/ 90 w 113"/>
                <a:gd name="T109" fmla="*/ 10 h 112"/>
                <a:gd name="T110" fmla="*/ 86 w 113"/>
                <a:gd name="T111" fmla="*/ 8 h 112"/>
                <a:gd name="T112" fmla="*/ 84 w 113"/>
                <a:gd name="T113" fmla="*/ 6 h 112"/>
                <a:gd name="T114" fmla="*/ 79 w 113"/>
                <a:gd name="T115" fmla="*/ 4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6" y="0"/>
                  </a:moveTo>
                  <a:lnTo>
                    <a:pt x="46" y="0"/>
                  </a:lnTo>
                  <a:lnTo>
                    <a:pt x="44" y="2"/>
                  </a:lnTo>
                  <a:lnTo>
                    <a:pt x="38" y="2"/>
                  </a:lnTo>
                  <a:lnTo>
                    <a:pt x="38" y="4"/>
                  </a:lnTo>
                  <a:lnTo>
                    <a:pt x="35" y="4"/>
                  </a:lnTo>
                  <a:lnTo>
                    <a:pt x="33" y="6"/>
                  </a:lnTo>
                  <a:lnTo>
                    <a:pt x="29" y="6"/>
                  </a:lnTo>
                  <a:lnTo>
                    <a:pt x="29" y="8"/>
                  </a:lnTo>
                  <a:lnTo>
                    <a:pt x="27" y="8"/>
                  </a:lnTo>
                  <a:lnTo>
                    <a:pt x="25" y="10"/>
                  </a:lnTo>
                  <a:lnTo>
                    <a:pt x="23" y="10"/>
                  </a:lnTo>
                  <a:lnTo>
                    <a:pt x="23" y="11"/>
                  </a:lnTo>
                  <a:lnTo>
                    <a:pt x="21" y="11"/>
                  </a:lnTo>
                  <a:lnTo>
                    <a:pt x="17" y="15"/>
                  </a:lnTo>
                  <a:lnTo>
                    <a:pt x="15" y="15"/>
                  </a:lnTo>
                  <a:lnTo>
                    <a:pt x="15" y="17"/>
                  </a:lnTo>
                  <a:lnTo>
                    <a:pt x="12" y="21"/>
                  </a:lnTo>
                  <a:lnTo>
                    <a:pt x="12" y="23"/>
                  </a:lnTo>
                  <a:lnTo>
                    <a:pt x="10" y="23"/>
                  </a:lnTo>
                  <a:lnTo>
                    <a:pt x="10" y="25"/>
                  </a:lnTo>
                  <a:lnTo>
                    <a:pt x="8" y="27"/>
                  </a:lnTo>
                  <a:lnTo>
                    <a:pt x="8" y="29"/>
                  </a:lnTo>
                  <a:lnTo>
                    <a:pt x="6" y="29"/>
                  </a:lnTo>
                  <a:lnTo>
                    <a:pt x="6" y="32"/>
                  </a:lnTo>
                  <a:lnTo>
                    <a:pt x="4" y="34"/>
                  </a:lnTo>
                  <a:lnTo>
                    <a:pt x="4" y="38"/>
                  </a:lnTo>
                  <a:lnTo>
                    <a:pt x="2" y="38"/>
                  </a:lnTo>
                  <a:lnTo>
                    <a:pt x="2" y="44"/>
                  </a:lnTo>
                  <a:lnTo>
                    <a:pt x="0" y="46"/>
                  </a:lnTo>
                  <a:lnTo>
                    <a:pt x="0" y="55"/>
                  </a:lnTo>
                  <a:lnTo>
                    <a:pt x="0" y="67"/>
                  </a:lnTo>
                  <a:lnTo>
                    <a:pt x="2" y="69"/>
                  </a:lnTo>
                  <a:lnTo>
                    <a:pt x="2" y="74"/>
                  </a:lnTo>
                  <a:lnTo>
                    <a:pt x="4" y="74"/>
                  </a:lnTo>
                  <a:lnTo>
                    <a:pt x="4" y="78"/>
                  </a:lnTo>
                  <a:lnTo>
                    <a:pt x="6" y="80"/>
                  </a:lnTo>
                  <a:lnTo>
                    <a:pt x="6" y="84"/>
                  </a:lnTo>
                  <a:lnTo>
                    <a:pt x="8" y="84"/>
                  </a:lnTo>
                  <a:lnTo>
                    <a:pt x="8" y="86"/>
                  </a:lnTo>
                  <a:lnTo>
                    <a:pt x="10" y="88"/>
                  </a:lnTo>
                  <a:lnTo>
                    <a:pt x="10" y="90"/>
                  </a:lnTo>
                  <a:lnTo>
                    <a:pt x="12" y="90"/>
                  </a:lnTo>
                  <a:lnTo>
                    <a:pt x="12" y="92"/>
                  </a:lnTo>
                  <a:lnTo>
                    <a:pt x="15" y="95"/>
                  </a:lnTo>
                  <a:lnTo>
                    <a:pt x="15" y="97"/>
                  </a:lnTo>
                  <a:lnTo>
                    <a:pt x="17" y="97"/>
                  </a:lnTo>
                  <a:lnTo>
                    <a:pt x="21" y="101"/>
                  </a:lnTo>
                  <a:lnTo>
                    <a:pt x="23" y="101"/>
                  </a:lnTo>
                  <a:lnTo>
                    <a:pt x="23" y="103"/>
                  </a:lnTo>
                  <a:lnTo>
                    <a:pt x="25" y="103"/>
                  </a:lnTo>
                  <a:lnTo>
                    <a:pt x="27" y="105"/>
                  </a:lnTo>
                  <a:lnTo>
                    <a:pt x="29" y="105"/>
                  </a:lnTo>
                  <a:lnTo>
                    <a:pt x="29" y="107"/>
                  </a:lnTo>
                  <a:lnTo>
                    <a:pt x="33" y="107"/>
                  </a:lnTo>
                  <a:lnTo>
                    <a:pt x="35" y="109"/>
                  </a:lnTo>
                  <a:lnTo>
                    <a:pt x="38" y="109"/>
                  </a:lnTo>
                  <a:lnTo>
                    <a:pt x="38" y="111"/>
                  </a:lnTo>
                  <a:lnTo>
                    <a:pt x="44" y="111"/>
                  </a:lnTo>
                  <a:lnTo>
                    <a:pt x="46" y="112"/>
                  </a:lnTo>
                  <a:lnTo>
                    <a:pt x="56" y="112"/>
                  </a:lnTo>
                  <a:lnTo>
                    <a:pt x="67" y="112"/>
                  </a:lnTo>
                  <a:lnTo>
                    <a:pt x="69" y="111"/>
                  </a:lnTo>
                  <a:lnTo>
                    <a:pt x="75" y="111"/>
                  </a:lnTo>
                  <a:lnTo>
                    <a:pt x="75" y="109"/>
                  </a:lnTo>
                  <a:lnTo>
                    <a:pt x="79" y="109"/>
                  </a:lnTo>
                  <a:lnTo>
                    <a:pt x="80" y="107"/>
                  </a:lnTo>
                  <a:lnTo>
                    <a:pt x="84" y="107"/>
                  </a:lnTo>
                  <a:lnTo>
                    <a:pt x="84" y="105"/>
                  </a:lnTo>
                  <a:lnTo>
                    <a:pt x="86" y="105"/>
                  </a:lnTo>
                  <a:lnTo>
                    <a:pt x="88" y="103"/>
                  </a:lnTo>
                  <a:lnTo>
                    <a:pt x="90" y="103"/>
                  </a:lnTo>
                  <a:lnTo>
                    <a:pt x="90" y="101"/>
                  </a:lnTo>
                  <a:lnTo>
                    <a:pt x="92" y="101"/>
                  </a:lnTo>
                  <a:lnTo>
                    <a:pt x="96" y="97"/>
                  </a:lnTo>
                  <a:lnTo>
                    <a:pt x="98" y="97"/>
                  </a:lnTo>
                  <a:lnTo>
                    <a:pt x="98" y="95"/>
                  </a:lnTo>
                  <a:lnTo>
                    <a:pt x="102" y="92"/>
                  </a:lnTo>
                  <a:lnTo>
                    <a:pt x="102" y="90"/>
                  </a:lnTo>
                  <a:lnTo>
                    <a:pt x="103" y="90"/>
                  </a:lnTo>
                  <a:lnTo>
                    <a:pt x="103" y="88"/>
                  </a:lnTo>
                  <a:lnTo>
                    <a:pt x="105" y="86"/>
                  </a:lnTo>
                  <a:lnTo>
                    <a:pt x="105" y="84"/>
                  </a:lnTo>
                  <a:lnTo>
                    <a:pt x="107" y="84"/>
                  </a:lnTo>
                  <a:lnTo>
                    <a:pt x="107"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7" y="32"/>
                  </a:lnTo>
                  <a:lnTo>
                    <a:pt x="107" y="29"/>
                  </a:lnTo>
                  <a:lnTo>
                    <a:pt x="105" y="29"/>
                  </a:lnTo>
                  <a:lnTo>
                    <a:pt x="105" y="27"/>
                  </a:lnTo>
                  <a:lnTo>
                    <a:pt x="103" y="25"/>
                  </a:lnTo>
                  <a:lnTo>
                    <a:pt x="103" y="23"/>
                  </a:lnTo>
                  <a:lnTo>
                    <a:pt x="102" y="23"/>
                  </a:lnTo>
                  <a:lnTo>
                    <a:pt x="102" y="21"/>
                  </a:lnTo>
                  <a:lnTo>
                    <a:pt x="98" y="17"/>
                  </a:lnTo>
                  <a:lnTo>
                    <a:pt x="98" y="15"/>
                  </a:lnTo>
                  <a:lnTo>
                    <a:pt x="96" y="15"/>
                  </a:lnTo>
                  <a:lnTo>
                    <a:pt x="92" y="11"/>
                  </a:lnTo>
                  <a:lnTo>
                    <a:pt x="90" y="11"/>
                  </a:lnTo>
                  <a:lnTo>
                    <a:pt x="90" y="10"/>
                  </a:lnTo>
                  <a:lnTo>
                    <a:pt x="88" y="10"/>
                  </a:lnTo>
                  <a:lnTo>
                    <a:pt x="86" y="8"/>
                  </a:lnTo>
                  <a:lnTo>
                    <a:pt x="84" y="8"/>
                  </a:lnTo>
                  <a:lnTo>
                    <a:pt x="84" y="6"/>
                  </a:lnTo>
                  <a:lnTo>
                    <a:pt x="80" y="6"/>
                  </a:lnTo>
                  <a:lnTo>
                    <a:pt x="79" y="4"/>
                  </a:lnTo>
                  <a:lnTo>
                    <a:pt x="75" y="4"/>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589" name="Freeform 29">
              <a:extLst>
                <a:ext uri="{FF2B5EF4-FFF2-40B4-BE49-F238E27FC236}">
                  <a16:creationId xmlns:a16="http://schemas.microsoft.com/office/drawing/2014/main" id="{07723676-69CF-482D-A1ED-A70C41EF825F}"/>
                </a:ext>
              </a:extLst>
            </p:cNvPr>
            <p:cNvSpPr>
              <a:spLocks/>
            </p:cNvSpPr>
            <p:nvPr/>
          </p:nvSpPr>
          <p:spPr bwMode="auto">
            <a:xfrm>
              <a:off x="5727700" y="5003800"/>
              <a:ext cx="179388" cy="177800"/>
            </a:xfrm>
            <a:custGeom>
              <a:avLst/>
              <a:gdLst>
                <a:gd name="T0" fmla="*/ 46 w 113"/>
                <a:gd name="T1" fmla="*/ 0 h 112"/>
                <a:gd name="T2" fmla="*/ 39 w 113"/>
                <a:gd name="T3" fmla="*/ 2 h 112"/>
                <a:gd name="T4" fmla="*/ 35 w 113"/>
                <a:gd name="T5" fmla="*/ 4 h 112"/>
                <a:gd name="T6" fmla="*/ 29 w 113"/>
                <a:gd name="T7" fmla="*/ 6 h 112"/>
                <a:gd name="T8" fmla="*/ 27 w 113"/>
                <a:gd name="T9" fmla="*/ 8 h 112"/>
                <a:gd name="T10" fmla="*/ 23 w 113"/>
                <a:gd name="T11" fmla="*/ 10 h 112"/>
                <a:gd name="T12" fmla="*/ 21 w 113"/>
                <a:gd name="T13" fmla="*/ 11 h 112"/>
                <a:gd name="T14" fmla="*/ 16 w 113"/>
                <a:gd name="T15" fmla="*/ 15 h 112"/>
                <a:gd name="T16" fmla="*/ 12 w 113"/>
                <a:gd name="T17" fmla="*/ 21 h 112"/>
                <a:gd name="T18" fmla="*/ 10 w 113"/>
                <a:gd name="T19" fmla="*/ 23 h 112"/>
                <a:gd name="T20" fmla="*/ 8 w 113"/>
                <a:gd name="T21" fmla="*/ 27 h 112"/>
                <a:gd name="T22" fmla="*/ 6 w 113"/>
                <a:gd name="T23" fmla="*/ 29 h 112"/>
                <a:gd name="T24" fmla="*/ 4 w 113"/>
                <a:gd name="T25" fmla="*/ 34 h 112"/>
                <a:gd name="T26" fmla="*/ 2 w 113"/>
                <a:gd name="T27" fmla="*/ 38 h 112"/>
                <a:gd name="T28" fmla="*/ 0 w 113"/>
                <a:gd name="T29" fmla="*/ 46 h 112"/>
                <a:gd name="T30" fmla="*/ 0 w 113"/>
                <a:gd name="T31" fmla="*/ 67 h 112"/>
                <a:gd name="T32" fmla="*/ 2 w 113"/>
                <a:gd name="T33" fmla="*/ 74 h 112"/>
                <a:gd name="T34" fmla="*/ 4 w 113"/>
                <a:gd name="T35" fmla="*/ 78 h 112"/>
                <a:gd name="T36" fmla="*/ 6 w 113"/>
                <a:gd name="T37" fmla="*/ 84 h 112"/>
                <a:gd name="T38" fmla="*/ 8 w 113"/>
                <a:gd name="T39" fmla="*/ 86 h 112"/>
                <a:gd name="T40" fmla="*/ 10 w 113"/>
                <a:gd name="T41" fmla="*/ 90 h 112"/>
                <a:gd name="T42" fmla="*/ 12 w 113"/>
                <a:gd name="T43" fmla="*/ 92 h 112"/>
                <a:gd name="T44" fmla="*/ 16 w 113"/>
                <a:gd name="T45" fmla="*/ 97 h 112"/>
                <a:gd name="T46" fmla="*/ 21 w 113"/>
                <a:gd name="T47" fmla="*/ 101 h 112"/>
                <a:gd name="T48" fmla="*/ 23 w 113"/>
                <a:gd name="T49" fmla="*/ 103 h 112"/>
                <a:gd name="T50" fmla="*/ 27 w 113"/>
                <a:gd name="T51" fmla="*/ 105 h 112"/>
                <a:gd name="T52" fmla="*/ 29 w 113"/>
                <a:gd name="T53" fmla="*/ 107 h 112"/>
                <a:gd name="T54" fmla="*/ 35 w 113"/>
                <a:gd name="T55" fmla="*/ 109 h 112"/>
                <a:gd name="T56" fmla="*/ 39 w 113"/>
                <a:gd name="T57" fmla="*/ 111 h 112"/>
                <a:gd name="T58" fmla="*/ 46 w 113"/>
                <a:gd name="T59" fmla="*/ 112 h 112"/>
                <a:gd name="T60" fmla="*/ 67 w 113"/>
                <a:gd name="T61" fmla="*/ 112 h 112"/>
                <a:gd name="T62" fmla="*/ 75 w 113"/>
                <a:gd name="T63" fmla="*/ 111 h 112"/>
                <a:gd name="T64" fmla="*/ 79 w 113"/>
                <a:gd name="T65" fmla="*/ 109 h 112"/>
                <a:gd name="T66" fmla="*/ 85 w 113"/>
                <a:gd name="T67" fmla="*/ 107 h 112"/>
                <a:gd name="T68" fmla="*/ 87 w 113"/>
                <a:gd name="T69" fmla="*/ 105 h 112"/>
                <a:gd name="T70" fmla="*/ 90 w 113"/>
                <a:gd name="T71" fmla="*/ 103 h 112"/>
                <a:gd name="T72" fmla="*/ 92 w 113"/>
                <a:gd name="T73" fmla="*/ 101 h 112"/>
                <a:gd name="T74" fmla="*/ 98 w 113"/>
                <a:gd name="T75" fmla="*/ 97 h 112"/>
                <a:gd name="T76" fmla="*/ 102 w 113"/>
                <a:gd name="T77" fmla="*/ 92 h 112"/>
                <a:gd name="T78" fmla="*/ 104 w 113"/>
                <a:gd name="T79" fmla="*/ 90 h 112"/>
                <a:gd name="T80" fmla="*/ 106 w 113"/>
                <a:gd name="T81" fmla="*/ 86 h 112"/>
                <a:gd name="T82" fmla="*/ 108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8 w 113"/>
                <a:gd name="T97" fmla="*/ 29 h 112"/>
                <a:gd name="T98" fmla="*/ 106 w 113"/>
                <a:gd name="T99" fmla="*/ 27 h 112"/>
                <a:gd name="T100" fmla="*/ 104 w 113"/>
                <a:gd name="T101" fmla="*/ 23 h 112"/>
                <a:gd name="T102" fmla="*/ 102 w 113"/>
                <a:gd name="T103" fmla="*/ 21 h 112"/>
                <a:gd name="T104" fmla="*/ 98 w 113"/>
                <a:gd name="T105" fmla="*/ 15 h 112"/>
                <a:gd name="T106" fmla="*/ 92 w 113"/>
                <a:gd name="T107" fmla="*/ 11 h 112"/>
                <a:gd name="T108" fmla="*/ 90 w 113"/>
                <a:gd name="T109" fmla="*/ 10 h 112"/>
                <a:gd name="T110" fmla="*/ 87 w 113"/>
                <a:gd name="T111" fmla="*/ 8 h 112"/>
                <a:gd name="T112" fmla="*/ 85 w 113"/>
                <a:gd name="T113" fmla="*/ 6 h 112"/>
                <a:gd name="T114" fmla="*/ 79 w 113"/>
                <a:gd name="T115" fmla="*/ 4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6" y="0"/>
                  </a:moveTo>
                  <a:lnTo>
                    <a:pt x="46" y="0"/>
                  </a:lnTo>
                  <a:lnTo>
                    <a:pt x="44" y="2"/>
                  </a:lnTo>
                  <a:lnTo>
                    <a:pt x="39" y="2"/>
                  </a:lnTo>
                  <a:lnTo>
                    <a:pt x="39" y="4"/>
                  </a:lnTo>
                  <a:lnTo>
                    <a:pt x="35" y="4"/>
                  </a:lnTo>
                  <a:lnTo>
                    <a:pt x="33" y="6"/>
                  </a:lnTo>
                  <a:lnTo>
                    <a:pt x="29" y="6"/>
                  </a:lnTo>
                  <a:lnTo>
                    <a:pt x="29" y="8"/>
                  </a:lnTo>
                  <a:lnTo>
                    <a:pt x="27" y="8"/>
                  </a:lnTo>
                  <a:lnTo>
                    <a:pt x="25" y="10"/>
                  </a:lnTo>
                  <a:lnTo>
                    <a:pt x="23" y="10"/>
                  </a:lnTo>
                  <a:lnTo>
                    <a:pt x="23" y="11"/>
                  </a:lnTo>
                  <a:lnTo>
                    <a:pt x="21" y="11"/>
                  </a:lnTo>
                  <a:lnTo>
                    <a:pt x="18" y="15"/>
                  </a:lnTo>
                  <a:lnTo>
                    <a:pt x="16" y="15"/>
                  </a:lnTo>
                  <a:lnTo>
                    <a:pt x="16" y="17"/>
                  </a:lnTo>
                  <a:lnTo>
                    <a:pt x="12" y="21"/>
                  </a:lnTo>
                  <a:lnTo>
                    <a:pt x="12" y="23"/>
                  </a:lnTo>
                  <a:lnTo>
                    <a:pt x="10" y="23"/>
                  </a:lnTo>
                  <a:lnTo>
                    <a:pt x="10" y="25"/>
                  </a:lnTo>
                  <a:lnTo>
                    <a:pt x="8" y="27"/>
                  </a:lnTo>
                  <a:lnTo>
                    <a:pt x="8" y="29"/>
                  </a:lnTo>
                  <a:lnTo>
                    <a:pt x="6" y="29"/>
                  </a:lnTo>
                  <a:lnTo>
                    <a:pt x="6" y="32"/>
                  </a:lnTo>
                  <a:lnTo>
                    <a:pt x="4" y="34"/>
                  </a:lnTo>
                  <a:lnTo>
                    <a:pt x="4" y="38"/>
                  </a:lnTo>
                  <a:lnTo>
                    <a:pt x="2" y="38"/>
                  </a:lnTo>
                  <a:lnTo>
                    <a:pt x="2" y="44"/>
                  </a:lnTo>
                  <a:lnTo>
                    <a:pt x="0" y="46"/>
                  </a:lnTo>
                  <a:lnTo>
                    <a:pt x="0" y="55"/>
                  </a:lnTo>
                  <a:lnTo>
                    <a:pt x="0" y="67"/>
                  </a:lnTo>
                  <a:lnTo>
                    <a:pt x="2" y="69"/>
                  </a:lnTo>
                  <a:lnTo>
                    <a:pt x="2" y="74"/>
                  </a:lnTo>
                  <a:lnTo>
                    <a:pt x="4" y="74"/>
                  </a:lnTo>
                  <a:lnTo>
                    <a:pt x="4" y="78"/>
                  </a:lnTo>
                  <a:lnTo>
                    <a:pt x="6" y="80"/>
                  </a:lnTo>
                  <a:lnTo>
                    <a:pt x="6" y="84"/>
                  </a:lnTo>
                  <a:lnTo>
                    <a:pt x="8" y="84"/>
                  </a:lnTo>
                  <a:lnTo>
                    <a:pt x="8" y="86"/>
                  </a:lnTo>
                  <a:lnTo>
                    <a:pt x="10" y="88"/>
                  </a:lnTo>
                  <a:lnTo>
                    <a:pt x="10" y="90"/>
                  </a:lnTo>
                  <a:lnTo>
                    <a:pt x="12" y="90"/>
                  </a:lnTo>
                  <a:lnTo>
                    <a:pt x="12" y="92"/>
                  </a:lnTo>
                  <a:lnTo>
                    <a:pt x="16" y="95"/>
                  </a:lnTo>
                  <a:lnTo>
                    <a:pt x="16" y="97"/>
                  </a:lnTo>
                  <a:lnTo>
                    <a:pt x="18" y="97"/>
                  </a:lnTo>
                  <a:lnTo>
                    <a:pt x="21" y="101"/>
                  </a:lnTo>
                  <a:lnTo>
                    <a:pt x="23" y="101"/>
                  </a:lnTo>
                  <a:lnTo>
                    <a:pt x="23" y="103"/>
                  </a:lnTo>
                  <a:lnTo>
                    <a:pt x="25" y="103"/>
                  </a:lnTo>
                  <a:lnTo>
                    <a:pt x="27" y="105"/>
                  </a:lnTo>
                  <a:lnTo>
                    <a:pt x="29" y="105"/>
                  </a:lnTo>
                  <a:lnTo>
                    <a:pt x="29" y="107"/>
                  </a:lnTo>
                  <a:lnTo>
                    <a:pt x="33" y="107"/>
                  </a:lnTo>
                  <a:lnTo>
                    <a:pt x="35" y="109"/>
                  </a:lnTo>
                  <a:lnTo>
                    <a:pt x="39" y="109"/>
                  </a:lnTo>
                  <a:lnTo>
                    <a:pt x="39" y="111"/>
                  </a:lnTo>
                  <a:lnTo>
                    <a:pt x="44" y="111"/>
                  </a:lnTo>
                  <a:lnTo>
                    <a:pt x="46" y="112"/>
                  </a:lnTo>
                  <a:lnTo>
                    <a:pt x="56" y="112"/>
                  </a:lnTo>
                  <a:lnTo>
                    <a:pt x="67" y="112"/>
                  </a:lnTo>
                  <a:lnTo>
                    <a:pt x="69" y="111"/>
                  </a:lnTo>
                  <a:lnTo>
                    <a:pt x="75" y="111"/>
                  </a:lnTo>
                  <a:lnTo>
                    <a:pt x="75" y="109"/>
                  </a:lnTo>
                  <a:lnTo>
                    <a:pt x="79" y="109"/>
                  </a:lnTo>
                  <a:lnTo>
                    <a:pt x="81" y="107"/>
                  </a:lnTo>
                  <a:lnTo>
                    <a:pt x="85" y="107"/>
                  </a:lnTo>
                  <a:lnTo>
                    <a:pt x="85" y="105"/>
                  </a:lnTo>
                  <a:lnTo>
                    <a:pt x="87" y="105"/>
                  </a:lnTo>
                  <a:lnTo>
                    <a:pt x="88" y="103"/>
                  </a:lnTo>
                  <a:lnTo>
                    <a:pt x="90" y="103"/>
                  </a:lnTo>
                  <a:lnTo>
                    <a:pt x="90" y="101"/>
                  </a:lnTo>
                  <a:lnTo>
                    <a:pt x="92" y="101"/>
                  </a:lnTo>
                  <a:lnTo>
                    <a:pt x="96" y="97"/>
                  </a:lnTo>
                  <a:lnTo>
                    <a:pt x="98" y="97"/>
                  </a:lnTo>
                  <a:lnTo>
                    <a:pt x="98" y="95"/>
                  </a:lnTo>
                  <a:lnTo>
                    <a:pt x="102" y="92"/>
                  </a:lnTo>
                  <a:lnTo>
                    <a:pt x="102" y="90"/>
                  </a:lnTo>
                  <a:lnTo>
                    <a:pt x="104" y="90"/>
                  </a:lnTo>
                  <a:lnTo>
                    <a:pt x="104" y="88"/>
                  </a:lnTo>
                  <a:lnTo>
                    <a:pt x="106" y="86"/>
                  </a:lnTo>
                  <a:lnTo>
                    <a:pt x="106" y="84"/>
                  </a:lnTo>
                  <a:lnTo>
                    <a:pt x="108" y="84"/>
                  </a:lnTo>
                  <a:lnTo>
                    <a:pt x="108"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8" y="32"/>
                  </a:lnTo>
                  <a:lnTo>
                    <a:pt x="108" y="29"/>
                  </a:lnTo>
                  <a:lnTo>
                    <a:pt x="106" y="29"/>
                  </a:lnTo>
                  <a:lnTo>
                    <a:pt x="106" y="27"/>
                  </a:lnTo>
                  <a:lnTo>
                    <a:pt x="104" y="25"/>
                  </a:lnTo>
                  <a:lnTo>
                    <a:pt x="104" y="23"/>
                  </a:lnTo>
                  <a:lnTo>
                    <a:pt x="102" y="23"/>
                  </a:lnTo>
                  <a:lnTo>
                    <a:pt x="102" y="21"/>
                  </a:lnTo>
                  <a:lnTo>
                    <a:pt x="98" y="17"/>
                  </a:lnTo>
                  <a:lnTo>
                    <a:pt x="98" y="15"/>
                  </a:lnTo>
                  <a:lnTo>
                    <a:pt x="96" y="15"/>
                  </a:lnTo>
                  <a:lnTo>
                    <a:pt x="92" y="11"/>
                  </a:lnTo>
                  <a:lnTo>
                    <a:pt x="90" y="11"/>
                  </a:lnTo>
                  <a:lnTo>
                    <a:pt x="90" y="10"/>
                  </a:lnTo>
                  <a:lnTo>
                    <a:pt x="88" y="10"/>
                  </a:lnTo>
                  <a:lnTo>
                    <a:pt x="87" y="8"/>
                  </a:lnTo>
                  <a:lnTo>
                    <a:pt x="85" y="8"/>
                  </a:lnTo>
                  <a:lnTo>
                    <a:pt x="85" y="6"/>
                  </a:lnTo>
                  <a:lnTo>
                    <a:pt x="81" y="6"/>
                  </a:lnTo>
                  <a:lnTo>
                    <a:pt x="79" y="4"/>
                  </a:lnTo>
                  <a:lnTo>
                    <a:pt x="75" y="4"/>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66590" name="Freeform 30">
              <a:extLst>
                <a:ext uri="{FF2B5EF4-FFF2-40B4-BE49-F238E27FC236}">
                  <a16:creationId xmlns:a16="http://schemas.microsoft.com/office/drawing/2014/main" id="{62181F8C-9E83-4E38-B713-CCE5C5C3474C}"/>
                </a:ext>
              </a:extLst>
            </p:cNvPr>
            <p:cNvSpPr>
              <a:spLocks/>
            </p:cNvSpPr>
            <p:nvPr/>
          </p:nvSpPr>
          <p:spPr bwMode="auto">
            <a:xfrm>
              <a:off x="5370513" y="5003800"/>
              <a:ext cx="179387" cy="177800"/>
            </a:xfrm>
            <a:custGeom>
              <a:avLst/>
              <a:gdLst>
                <a:gd name="T0" fmla="*/ 46 w 113"/>
                <a:gd name="T1" fmla="*/ 0 h 112"/>
                <a:gd name="T2" fmla="*/ 38 w 113"/>
                <a:gd name="T3" fmla="*/ 2 h 112"/>
                <a:gd name="T4" fmla="*/ 34 w 113"/>
                <a:gd name="T5" fmla="*/ 4 h 112"/>
                <a:gd name="T6" fmla="*/ 28 w 113"/>
                <a:gd name="T7" fmla="*/ 6 h 112"/>
                <a:gd name="T8" fmla="*/ 26 w 113"/>
                <a:gd name="T9" fmla="*/ 8 h 112"/>
                <a:gd name="T10" fmla="*/ 23 w 113"/>
                <a:gd name="T11" fmla="*/ 10 h 112"/>
                <a:gd name="T12" fmla="*/ 21 w 113"/>
                <a:gd name="T13" fmla="*/ 11 h 112"/>
                <a:gd name="T14" fmla="*/ 15 w 113"/>
                <a:gd name="T15" fmla="*/ 15 h 112"/>
                <a:gd name="T16" fmla="*/ 11 w 113"/>
                <a:gd name="T17" fmla="*/ 21 h 112"/>
                <a:gd name="T18" fmla="*/ 9 w 113"/>
                <a:gd name="T19" fmla="*/ 23 h 112"/>
                <a:gd name="T20" fmla="*/ 7 w 113"/>
                <a:gd name="T21" fmla="*/ 27 h 112"/>
                <a:gd name="T22" fmla="*/ 5 w 113"/>
                <a:gd name="T23" fmla="*/ 29 h 112"/>
                <a:gd name="T24" fmla="*/ 3 w 113"/>
                <a:gd name="T25" fmla="*/ 34 h 112"/>
                <a:gd name="T26" fmla="*/ 2 w 113"/>
                <a:gd name="T27" fmla="*/ 38 h 112"/>
                <a:gd name="T28" fmla="*/ 0 w 113"/>
                <a:gd name="T29" fmla="*/ 46 h 112"/>
                <a:gd name="T30" fmla="*/ 0 w 113"/>
                <a:gd name="T31" fmla="*/ 67 h 112"/>
                <a:gd name="T32" fmla="*/ 2 w 113"/>
                <a:gd name="T33" fmla="*/ 74 h 112"/>
                <a:gd name="T34" fmla="*/ 3 w 113"/>
                <a:gd name="T35" fmla="*/ 78 h 112"/>
                <a:gd name="T36" fmla="*/ 5 w 113"/>
                <a:gd name="T37" fmla="*/ 84 h 112"/>
                <a:gd name="T38" fmla="*/ 7 w 113"/>
                <a:gd name="T39" fmla="*/ 86 h 112"/>
                <a:gd name="T40" fmla="*/ 9 w 113"/>
                <a:gd name="T41" fmla="*/ 90 h 112"/>
                <a:gd name="T42" fmla="*/ 11 w 113"/>
                <a:gd name="T43" fmla="*/ 92 h 112"/>
                <a:gd name="T44" fmla="*/ 15 w 113"/>
                <a:gd name="T45" fmla="*/ 97 h 112"/>
                <a:gd name="T46" fmla="*/ 21 w 113"/>
                <a:gd name="T47" fmla="*/ 101 h 112"/>
                <a:gd name="T48" fmla="*/ 23 w 113"/>
                <a:gd name="T49" fmla="*/ 103 h 112"/>
                <a:gd name="T50" fmla="*/ 26 w 113"/>
                <a:gd name="T51" fmla="*/ 105 h 112"/>
                <a:gd name="T52" fmla="*/ 28 w 113"/>
                <a:gd name="T53" fmla="*/ 107 h 112"/>
                <a:gd name="T54" fmla="*/ 34 w 113"/>
                <a:gd name="T55" fmla="*/ 109 h 112"/>
                <a:gd name="T56" fmla="*/ 38 w 113"/>
                <a:gd name="T57" fmla="*/ 111 h 112"/>
                <a:gd name="T58" fmla="*/ 46 w 113"/>
                <a:gd name="T59" fmla="*/ 112 h 112"/>
                <a:gd name="T60" fmla="*/ 67 w 113"/>
                <a:gd name="T61" fmla="*/ 112 h 112"/>
                <a:gd name="T62" fmla="*/ 74 w 113"/>
                <a:gd name="T63" fmla="*/ 111 h 112"/>
                <a:gd name="T64" fmla="*/ 78 w 113"/>
                <a:gd name="T65" fmla="*/ 109 h 112"/>
                <a:gd name="T66" fmla="*/ 84 w 113"/>
                <a:gd name="T67" fmla="*/ 107 h 112"/>
                <a:gd name="T68" fmla="*/ 86 w 113"/>
                <a:gd name="T69" fmla="*/ 105 h 112"/>
                <a:gd name="T70" fmla="*/ 90 w 113"/>
                <a:gd name="T71" fmla="*/ 103 h 112"/>
                <a:gd name="T72" fmla="*/ 91 w 113"/>
                <a:gd name="T73" fmla="*/ 101 h 112"/>
                <a:gd name="T74" fmla="*/ 97 w 113"/>
                <a:gd name="T75" fmla="*/ 97 h 112"/>
                <a:gd name="T76" fmla="*/ 101 w 113"/>
                <a:gd name="T77" fmla="*/ 92 h 112"/>
                <a:gd name="T78" fmla="*/ 103 w 113"/>
                <a:gd name="T79" fmla="*/ 90 h 112"/>
                <a:gd name="T80" fmla="*/ 105 w 113"/>
                <a:gd name="T81" fmla="*/ 86 h 112"/>
                <a:gd name="T82" fmla="*/ 107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7 w 113"/>
                <a:gd name="T97" fmla="*/ 29 h 112"/>
                <a:gd name="T98" fmla="*/ 105 w 113"/>
                <a:gd name="T99" fmla="*/ 27 h 112"/>
                <a:gd name="T100" fmla="*/ 103 w 113"/>
                <a:gd name="T101" fmla="*/ 23 h 112"/>
                <a:gd name="T102" fmla="*/ 101 w 113"/>
                <a:gd name="T103" fmla="*/ 21 h 112"/>
                <a:gd name="T104" fmla="*/ 97 w 113"/>
                <a:gd name="T105" fmla="*/ 15 h 112"/>
                <a:gd name="T106" fmla="*/ 91 w 113"/>
                <a:gd name="T107" fmla="*/ 11 h 112"/>
                <a:gd name="T108" fmla="*/ 90 w 113"/>
                <a:gd name="T109" fmla="*/ 10 h 112"/>
                <a:gd name="T110" fmla="*/ 86 w 113"/>
                <a:gd name="T111" fmla="*/ 8 h 112"/>
                <a:gd name="T112" fmla="*/ 84 w 113"/>
                <a:gd name="T113" fmla="*/ 6 h 112"/>
                <a:gd name="T114" fmla="*/ 78 w 113"/>
                <a:gd name="T115" fmla="*/ 4 h 112"/>
                <a:gd name="T116" fmla="*/ 74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5" y="0"/>
                  </a:moveTo>
                  <a:lnTo>
                    <a:pt x="46" y="0"/>
                  </a:lnTo>
                  <a:lnTo>
                    <a:pt x="44" y="2"/>
                  </a:lnTo>
                  <a:lnTo>
                    <a:pt x="38" y="2"/>
                  </a:lnTo>
                  <a:lnTo>
                    <a:pt x="38" y="4"/>
                  </a:lnTo>
                  <a:lnTo>
                    <a:pt x="34" y="4"/>
                  </a:lnTo>
                  <a:lnTo>
                    <a:pt x="32" y="6"/>
                  </a:lnTo>
                  <a:lnTo>
                    <a:pt x="28" y="6"/>
                  </a:lnTo>
                  <a:lnTo>
                    <a:pt x="28" y="8"/>
                  </a:lnTo>
                  <a:lnTo>
                    <a:pt x="26" y="8"/>
                  </a:lnTo>
                  <a:lnTo>
                    <a:pt x="25" y="10"/>
                  </a:lnTo>
                  <a:lnTo>
                    <a:pt x="23" y="10"/>
                  </a:lnTo>
                  <a:lnTo>
                    <a:pt x="23" y="11"/>
                  </a:lnTo>
                  <a:lnTo>
                    <a:pt x="21" y="11"/>
                  </a:lnTo>
                  <a:lnTo>
                    <a:pt x="17" y="15"/>
                  </a:lnTo>
                  <a:lnTo>
                    <a:pt x="15" y="15"/>
                  </a:lnTo>
                  <a:lnTo>
                    <a:pt x="15" y="17"/>
                  </a:lnTo>
                  <a:lnTo>
                    <a:pt x="11" y="21"/>
                  </a:lnTo>
                  <a:lnTo>
                    <a:pt x="11" y="23"/>
                  </a:lnTo>
                  <a:lnTo>
                    <a:pt x="9" y="23"/>
                  </a:lnTo>
                  <a:lnTo>
                    <a:pt x="9" y="25"/>
                  </a:lnTo>
                  <a:lnTo>
                    <a:pt x="7" y="27"/>
                  </a:lnTo>
                  <a:lnTo>
                    <a:pt x="7" y="29"/>
                  </a:lnTo>
                  <a:lnTo>
                    <a:pt x="5" y="29"/>
                  </a:lnTo>
                  <a:lnTo>
                    <a:pt x="5" y="32"/>
                  </a:lnTo>
                  <a:lnTo>
                    <a:pt x="3" y="34"/>
                  </a:lnTo>
                  <a:lnTo>
                    <a:pt x="3" y="38"/>
                  </a:lnTo>
                  <a:lnTo>
                    <a:pt x="2" y="38"/>
                  </a:lnTo>
                  <a:lnTo>
                    <a:pt x="2" y="44"/>
                  </a:lnTo>
                  <a:lnTo>
                    <a:pt x="0" y="46"/>
                  </a:lnTo>
                  <a:lnTo>
                    <a:pt x="0" y="55"/>
                  </a:lnTo>
                  <a:lnTo>
                    <a:pt x="0" y="67"/>
                  </a:lnTo>
                  <a:lnTo>
                    <a:pt x="2" y="69"/>
                  </a:lnTo>
                  <a:lnTo>
                    <a:pt x="2" y="74"/>
                  </a:lnTo>
                  <a:lnTo>
                    <a:pt x="3" y="74"/>
                  </a:lnTo>
                  <a:lnTo>
                    <a:pt x="3" y="78"/>
                  </a:lnTo>
                  <a:lnTo>
                    <a:pt x="5" y="80"/>
                  </a:lnTo>
                  <a:lnTo>
                    <a:pt x="5" y="84"/>
                  </a:lnTo>
                  <a:lnTo>
                    <a:pt x="7" y="84"/>
                  </a:lnTo>
                  <a:lnTo>
                    <a:pt x="7" y="86"/>
                  </a:lnTo>
                  <a:lnTo>
                    <a:pt x="9" y="88"/>
                  </a:lnTo>
                  <a:lnTo>
                    <a:pt x="9" y="90"/>
                  </a:lnTo>
                  <a:lnTo>
                    <a:pt x="11" y="90"/>
                  </a:lnTo>
                  <a:lnTo>
                    <a:pt x="11" y="92"/>
                  </a:lnTo>
                  <a:lnTo>
                    <a:pt x="15" y="95"/>
                  </a:lnTo>
                  <a:lnTo>
                    <a:pt x="15" y="97"/>
                  </a:lnTo>
                  <a:lnTo>
                    <a:pt x="17" y="97"/>
                  </a:lnTo>
                  <a:lnTo>
                    <a:pt x="21" y="101"/>
                  </a:lnTo>
                  <a:lnTo>
                    <a:pt x="23" y="101"/>
                  </a:lnTo>
                  <a:lnTo>
                    <a:pt x="23" y="103"/>
                  </a:lnTo>
                  <a:lnTo>
                    <a:pt x="25" y="103"/>
                  </a:lnTo>
                  <a:lnTo>
                    <a:pt x="26" y="105"/>
                  </a:lnTo>
                  <a:lnTo>
                    <a:pt x="28" y="105"/>
                  </a:lnTo>
                  <a:lnTo>
                    <a:pt x="28" y="107"/>
                  </a:lnTo>
                  <a:lnTo>
                    <a:pt x="32" y="107"/>
                  </a:lnTo>
                  <a:lnTo>
                    <a:pt x="34" y="109"/>
                  </a:lnTo>
                  <a:lnTo>
                    <a:pt x="38" y="109"/>
                  </a:lnTo>
                  <a:lnTo>
                    <a:pt x="38" y="111"/>
                  </a:lnTo>
                  <a:lnTo>
                    <a:pt x="44" y="111"/>
                  </a:lnTo>
                  <a:lnTo>
                    <a:pt x="46" y="112"/>
                  </a:lnTo>
                  <a:lnTo>
                    <a:pt x="55" y="112"/>
                  </a:lnTo>
                  <a:lnTo>
                    <a:pt x="67" y="112"/>
                  </a:lnTo>
                  <a:lnTo>
                    <a:pt x="69" y="111"/>
                  </a:lnTo>
                  <a:lnTo>
                    <a:pt x="74" y="111"/>
                  </a:lnTo>
                  <a:lnTo>
                    <a:pt x="74" y="109"/>
                  </a:lnTo>
                  <a:lnTo>
                    <a:pt x="78" y="109"/>
                  </a:lnTo>
                  <a:lnTo>
                    <a:pt x="80" y="107"/>
                  </a:lnTo>
                  <a:lnTo>
                    <a:pt x="84" y="107"/>
                  </a:lnTo>
                  <a:lnTo>
                    <a:pt x="84" y="105"/>
                  </a:lnTo>
                  <a:lnTo>
                    <a:pt x="86" y="105"/>
                  </a:lnTo>
                  <a:lnTo>
                    <a:pt x="88" y="103"/>
                  </a:lnTo>
                  <a:lnTo>
                    <a:pt x="90" y="103"/>
                  </a:lnTo>
                  <a:lnTo>
                    <a:pt x="90" y="101"/>
                  </a:lnTo>
                  <a:lnTo>
                    <a:pt x="91" y="101"/>
                  </a:lnTo>
                  <a:lnTo>
                    <a:pt x="95" y="97"/>
                  </a:lnTo>
                  <a:lnTo>
                    <a:pt x="97" y="97"/>
                  </a:lnTo>
                  <a:lnTo>
                    <a:pt x="97" y="95"/>
                  </a:lnTo>
                  <a:lnTo>
                    <a:pt x="101" y="92"/>
                  </a:lnTo>
                  <a:lnTo>
                    <a:pt x="101" y="90"/>
                  </a:lnTo>
                  <a:lnTo>
                    <a:pt x="103" y="90"/>
                  </a:lnTo>
                  <a:lnTo>
                    <a:pt x="103" y="88"/>
                  </a:lnTo>
                  <a:lnTo>
                    <a:pt x="105" y="86"/>
                  </a:lnTo>
                  <a:lnTo>
                    <a:pt x="105" y="84"/>
                  </a:lnTo>
                  <a:lnTo>
                    <a:pt x="107" y="84"/>
                  </a:lnTo>
                  <a:lnTo>
                    <a:pt x="107"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7" y="32"/>
                  </a:lnTo>
                  <a:lnTo>
                    <a:pt x="107" y="29"/>
                  </a:lnTo>
                  <a:lnTo>
                    <a:pt x="105" y="29"/>
                  </a:lnTo>
                  <a:lnTo>
                    <a:pt x="105" y="27"/>
                  </a:lnTo>
                  <a:lnTo>
                    <a:pt x="103" y="25"/>
                  </a:lnTo>
                  <a:lnTo>
                    <a:pt x="103" y="23"/>
                  </a:lnTo>
                  <a:lnTo>
                    <a:pt x="101" y="23"/>
                  </a:lnTo>
                  <a:lnTo>
                    <a:pt x="101" y="21"/>
                  </a:lnTo>
                  <a:lnTo>
                    <a:pt x="97" y="17"/>
                  </a:lnTo>
                  <a:lnTo>
                    <a:pt x="97" y="15"/>
                  </a:lnTo>
                  <a:lnTo>
                    <a:pt x="95" y="15"/>
                  </a:lnTo>
                  <a:lnTo>
                    <a:pt x="91" y="11"/>
                  </a:lnTo>
                  <a:lnTo>
                    <a:pt x="90" y="11"/>
                  </a:lnTo>
                  <a:lnTo>
                    <a:pt x="90" y="10"/>
                  </a:lnTo>
                  <a:lnTo>
                    <a:pt x="88" y="10"/>
                  </a:lnTo>
                  <a:lnTo>
                    <a:pt x="86" y="8"/>
                  </a:lnTo>
                  <a:lnTo>
                    <a:pt x="84" y="8"/>
                  </a:lnTo>
                  <a:lnTo>
                    <a:pt x="84" y="6"/>
                  </a:lnTo>
                  <a:lnTo>
                    <a:pt x="80" y="6"/>
                  </a:lnTo>
                  <a:lnTo>
                    <a:pt x="78" y="4"/>
                  </a:lnTo>
                  <a:lnTo>
                    <a:pt x="74" y="4"/>
                  </a:lnTo>
                  <a:lnTo>
                    <a:pt x="74"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66591" name="Freeform 31">
              <a:extLst>
                <a:ext uri="{FF2B5EF4-FFF2-40B4-BE49-F238E27FC236}">
                  <a16:creationId xmlns:a16="http://schemas.microsoft.com/office/drawing/2014/main" id="{345F2459-6B49-4D1F-8CE9-CB79CFE0F438}"/>
                </a:ext>
              </a:extLst>
            </p:cNvPr>
            <p:cNvSpPr>
              <a:spLocks/>
            </p:cNvSpPr>
            <p:nvPr/>
          </p:nvSpPr>
          <p:spPr bwMode="auto">
            <a:xfrm>
              <a:off x="4975225" y="5003800"/>
              <a:ext cx="179388" cy="177800"/>
            </a:xfrm>
            <a:custGeom>
              <a:avLst/>
              <a:gdLst>
                <a:gd name="T0" fmla="*/ 46 w 113"/>
                <a:gd name="T1" fmla="*/ 0 h 112"/>
                <a:gd name="T2" fmla="*/ 38 w 113"/>
                <a:gd name="T3" fmla="*/ 2 h 112"/>
                <a:gd name="T4" fmla="*/ 34 w 113"/>
                <a:gd name="T5" fmla="*/ 4 h 112"/>
                <a:gd name="T6" fmla="*/ 29 w 113"/>
                <a:gd name="T7" fmla="*/ 6 h 112"/>
                <a:gd name="T8" fmla="*/ 27 w 113"/>
                <a:gd name="T9" fmla="*/ 8 h 112"/>
                <a:gd name="T10" fmla="*/ 23 w 113"/>
                <a:gd name="T11" fmla="*/ 10 h 112"/>
                <a:gd name="T12" fmla="*/ 21 w 113"/>
                <a:gd name="T13" fmla="*/ 11 h 112"/>
                <a:gd name="T14" fmla="*/ 15 w 113"/>
                <a:gd name="T15" fmla="*/ 15 h 112"/>
                <a:gd name="T16" fmla="*/ 11 w 113"/>
                <a:gd name="T17" fmla="*/ 21 h 112"/>
                <a:gd name="T18" fmla="*/ 9 w 113"/>
                <a:gd name="T19" fmla="*/ 23 h 112"/>
                <a:gd name="T20" fmla="*/ 8 w 113"/>
                <a:gd name="T21" fmla="*/ 27 h 112"/>
                <a:gd name="T22" fmla="*/ 6 w 113"/>
                <a:gd name="T23" fmla="*/ 29 h 112"/>
                <a:gd name="T24" fmla="*/ 4 w 113"/>
                <a:gd name="T25" fmla="*/ 34 h 112"/>
                <a:gd name="T26" fmla="*/ 2 w 113"/>
                <a:gd name="T27" fmla="*/ 38 h 112"/>
                <a:gd name="T28" fmla="*/ 0 w 113"/>
                <a:gd name="T29" fmla="*/ 46 h 112"/>
                <a:gd name="T30" fmla="*/ 0 w 113"/>
                <a:gd name="T31" fmla="*/ 67 h 112"/>
                <a:gd name="T32" fmla="*/ 2 w 113"/>
                <a:gd name="T33" fmla="*/ 74 h 112"/>
                <a:gd name="T34" fmla="*/ 4 w 113"/>
                <a:gd name="T35" fmla="*/ 78 h 112"/>
                <a:gd name="T36" fmla="*/ 6 w 113"/>
                <a:gd name="T37" fmla="*/ 84 h 112"/>
                <a:gd name="T38" fmla="*/ 8 w 113"/>
                <a:gd name="T39" fmla="*/ 86 h 112"/>
                <a:gd name="T40" fmla="*/ 9 w 113"/>
                <a:gd name="T41" fmla="*/ 90 h 112"/>
                <a:gd name="T42" fmla="*/ 11 w 113"/>
                <a:gd name="T43" fmla="*/ 92 h 112"/>
                <a:gd name="T44" fmla="*/ 15 w 113"/>
                <a:gd name="T45" fmla="*/ 97 h 112"/>
                <a:gd name="T46" fmla="*/ 21 w 113"/>
                <a:gd name="T47" fmla="*/ 101 h 112"/>
                <a:gd name="T48" fmla="*/ 23 w 113"/>
                <a:gd name="T49" fmla="*/ 103 h 112"/>
                <a:gd name="T50" fmla="*/ 27 w 113"/>
                <a:gd name="T51" fmla="*/ 105 h 112"/>
                <a:gd name="T52" fmla="*/ 29 w 113"/>
                <a:gd name="T53" fmla="*/ 107 h 112"/>
                <a:gd name="T54" fmla="*/ 34 w 113"/>
                <a:gd name="T55" fmla="*/ 109 h 112"/>
                <a:gd name="T56" fmla="*/ 38 w 113"/>
                <a:gd name="T57" fmla="*/ 111 h 112"/>
                <a:gd name="T58" fmla="*/ 46 w 113"/>
                <a:gd name="T59" fmla="*/ 112 h 112"/>
                <a:gd name="T60" fmla="*/ 67 w 113"/>
                <a:gd name="T61" fmla="*/ 112 h 112"/>
                <a:gd name="T62" fmla="*/ 75 w 113"/>
                <a:gd name="T63" fmla="*/ 111 h 112"/>
                <a:gd name="T64" fmla="*/ 78 w 113"/>
                <a:gd name="T65" fmla="*/ 109 h 112"/>
                <a:gd name="T66" fmla="*/ 84 w 113"/>
                <a:gd name="T67" fmla="*/ 107 h 112"/>
                <a:gd name="T68" fmla="*/ 86 w 113"/>
                <a:gd name="T69" fmla="*/ 105 h 112"/>
                <a:gd name="T70" fmla="*/ 90 w 113"/>
                <a:gd name="T71" fmla="*/ 103 h 112"/>
                <a:gd name="T72" fmla="*/ 92 w 113"/>
                <a:gd name="T73" fmla="*/ 101 h 112"/>
                <a:gd name="T74" fmla="*/ 97 w 113"/>
                <a:gd name="T75" fmla="*/ 97 h 112"/>
                <a:gd name="T76" fmla="*/ 101 w 113"/>
                <a:gd name="T77" fmla="*/ 92 h 112"/>
                <a:gd name="T78" fmla="*/ 103 w 113"/>
                <a:gd name="T79" fmla="*/ 90 h 112"/>
                <a:gd name="T80" fmla="*/ 105 w 113"/>
                <a:gd name="T81" fmla="*/ 86 h 112"/>
                <a:gd name="T82" fmla="*/ 107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7 w 113"/>
                <a:gd name="T97" fmla="*/ 29 h 112"/>
                <a:gd name="T98" fmla="*/ 105 w 113"/>
                <a:gd name="T99" fmla="*/ 27 h 112"/>
                <a:gd name="T100" fmla="*/ 103 w 113"/>
                <a:gd name="T101" fmla="*/ 23 h 112"/>
                <a:gd name="T102" fmla="*/ 101 w 113"/>
                <a:gd name="T103" fmla="*/ 21 h 112"/>
                <a:gd name="T104" fmla="*/ 97 w 113"/>
                <a:gd name="T105" fmla="*/ 15 h 112"/>
                <a:gd name="T106" fmla="*/ 92 w 113"/>
                <a:gd name="T107" fmla="*/ 11 h 112"/>
                <a:gd name="T108" fmla="*/ 90 w 113"/>
                <a:gd name="T109" fmla="*/ 10 h 112"/>
                <a:gd name="T110" fmla="*/ 86 w 113"/>
                <a:gd name="T111" fmla="*/ 8 h 112"/>
                <a:gd name="T112" fmla="*/ 84 w 113"/>
                <a:gd name="T113" fmla="*/ 6 h 112"/>
                <a:gd name="T114" fmla="*/ 78 w 113"/>
                <a:gd name="T115" fmla="*/ 4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5" y="0"/>
                  </a:moveTo>
                  <a:lnTo>
                    <a:pt x="46" y="0"/>
                  </a:lnTo>
                  <a:lnTo>
                    <a:pt x="44" y="2"/>
                  </a:lnTo>
                  <a:lnTo>
                    <a:pt x="38" y="2"/>
                  </a:lnTo>
                  <a:lnTo>
                    <a:pt x="38" y="4"/>
                  </a:lnTo>
                  <a:lnTo>
                    <a:pt x="34" y="4"/>
                  </a:lnTo>
                  <a:lnTo>
                    <a:pt x="32" y="6"/>
                  </a:lnTo>
                  <a:lnTo>
                    <a:pt x="29" y="6"/>
                  </a:lnTo>
                  <a:lnTo>
                    <a:pt x="29" y="8"/>
                  </a:lnTo>
                  <a:lnTo>
                    <a:pt x="27" y="8"/>
                  </a:lnTo>
                  <a:lnTo>
                    <a:pt x="25" y="10"/>
                  </a:lnTo>
                  <a:lnTo>
                    <a:pt x="23" y="10"/>
                  </a:lnTo>
                  <a:lnTo>
                    <a:pt x="23" y="11"/>
                  </a:lnTo>
                  <a:lnTo>
                    <a:pt x="21" y="11"/>
                  </a:lnTo>
                  <a:lnTo>
                    <a:pt x="17" y="15"/>
                  </a:lnTo>
                  <a:lnTo>
                    <a:pt x="15" y="15"/>
                  </a:lnTo>
                  <a:lnTo>
                    <a:pt x="15" y="17"/>
                  </a:lnTo>
                  <a:lnTo>
                    <a:pt x="11" y="21"/>
                  </a:lnTo>
                  <a:lnTo>
                    <a:pt x="11" y="23"/>
                  </a:lnTo>
                  <a:lnTo>
                    <a:pt x="9" y="23"/>
                  </a:lnTo>
                  <a:lnTo>
                    <a:pt x="9" y="25"/>
                  </a:lnTo>
                  <a:lnTo>
                    <a:pt x="8" y="27"/>
                  </a:lnTo>
                  <a:lnTo>
                    <a:pt x="8" y="29"/>
                  </a:lnTo>
                  <a:lnTo>
                    <a:pt x="6" y="29"/>
                  </a:lnTo>
                  <a:lnTo>
                    <a:pt x="6" y="32"/>
                  </a:lnTo>
                  <a:lnTo>
                    <a:pt x="4" y="34"/>
                  </a:lnTo>
                  <a:lnTo>
                    <a:pt x="4" y="38"/>
                  </a:lnTo>
                  <a:lnTo>
                    <a:pt x="2" y="38"/>
                  </a:lnTo>
                  <a:lnTo>
                    <a:pt x="2" y="44"/>
                  </a:lnTo>
                  <a:lnTo>
                    <a:pt x="0" y="46"/>
                  </a:lnTo>
                  <a:lnTo>
                    <a:pt x="0" y="55"/>
                  </a:lnTo>
                  <a:lnTo>
                    <a:pt x="0" y="67"/>
                  </a:lnTo>
                  <a:lnTo>
                    <a:pt x="2" y="69"/>
                  </a:lnTo>
                  <a:lnTo>
                    <a:pt x="2" y="74"/>
                  </a:lnTo>
                  <a:lnTo>
                    <a:pt x="4" y="74"/>
                  </a:lnTo>
                  <a:lnTo>
                    <a:pt x="4" y="78"/>
                  </a:lnTo>
                  <a:lnTo>
                    <a:pt x="6" y="80"/>
                  </a:lnTo>
                  <a:lnTo>
                    <a:pt x="6" y="84"/>
                  </a:lnTo>
                  <a:lnTo>
                    <a:pt x="8" y="84"/>
                  </a:lnTo>
                  <a:lnTo>
                    <a:pt x="8" y="86"/>
                  </a:lnTo>
                  <a:lnTo>
                    <a:pt x="9" y="88"/>
                  </a:lnTo>
                  <a:lnTo>
                    <a:pt x="9" y="90"/>
                  </a:lnTo>
                  <a:lnTo>
                    <a:pt x="11" y="90"/>
                  </a:lnTo>
                  <a:lnTo>
                    <a:pt x="11" y="92"/>
                  </a:lnTo>
                  <a:lnTo>
                    <a:pt x="15" y="95"/>
                  </a:lnTo>
                  <a:lnTo>
                    <a:pt x="15" y="97"/>
                  </a:lnTo>
                  <a:lnTo>
                    <a:pt x="17" y="97"/>
                  </a:lnTo>
                  <a:lnTo>
                    <a:pt x="21" y="101"/>
                  </a:lnTo>
                  <a:lnTo>
                    <a:pt x="23" y="101"/>
                  </a:lnTo>
                  <a:lnTo>
                    <a:pt x="23" y="103"/>
                  </a:lnTo>
                  <a:lnTo>
                    <a:pt x="25" y="103"/>
                  </a:lnTo>
                  <a:lnTo>
                    <a:pt x="27" y="105"/>
                  </a:lnTo>
                  <a:lnTo>
                    <a:pt x="29" y="105"/>
                  </a:lnTo>
                  <a:lnTo>
                    <a:pt x="29" y="107"/>
                  </a:lnTo>
                  <a:lnTo>
                    <a:pt x="32" y="107"/>
                  </a:lnTo>
                  <a:lnTo>
                    <a:pt x="34" y="109"/>
                  </a:lnTo>
                  <a:lnTo>
                    <a:pt x="38" y="109"/>
                  </a:lnTo>
                  <a:lnTo>
                    <a:pt x="38" y="111"/>
                  </a:lnTo>
                  <a:lnTo>
                    <a:pt x="44" y="111"/>
                  </a:lnTo>
                  <a:lnTo>
                    <a:pt x="46" y="112"/>
                  </a:lnTo>
                  <a:lnTo>
                    <a:pt x="55" y="112"/>
                  </a:lnTo>
                  <a:lnTo>
                    <a:pt x="67" y="112"/>
                  </a:lnTo>
                  <a:lnTo>
                    <a:pt x="69" y="111"/>
                  </a:lnTo>
                  <a:lnTo>
                    <a:pt x="75" y="111"/>
                  </a:lnTo>
                  <a:lnTo>
                    <a:pt x="75" y="109"/>
                  </a:lnTo>
                  <a:lnTo>
                    <a:pt x="78" y="109"/>
                  </a:lnTo>
                  <a:lnTo>
                    <a:pt x="80" y="107"/>
                  </a:lnTo>
                  <a:lnTo>
                    <a:pt x="84" y="107"/>
                  </a:lnTo>
                  <a:lnTo>
                    <a:pt x="84" y="105"/>
                  </a:lnTo>
                  <a:lnTo>
                    <a:pt x="86" y="105"/>
                  </a:lnTo>
                  <a:lnTo>
                    <a:pt x="88" y="103"/>
                  </a:lnTo>
                  <a:lnTo>
                    <a:pt x="90" y="103"/>
                  </a:lnTo>
                  <a:lnTo>
                    <a:pt x="90" y="101"/>
                  </a:lnTo>
                  <a:lnTo>
                    <a:pt x="92" y="101"/>
                  </a:lnTo>
                  <a:lnTo>
                    <a:pt x="96" y="97"/>
                  </a:lnTo>
                  <a:lnTo>
                    <a:pt x="97" y="97"/>
                  </a:lnTo>
                  <a:lnTo>
                    <a:pt x="97" y="95"/>
                  </a:lnTo>
                  <a:lnTo>
                    <a:pt x="101" y="92"/>
                  </a:lnTo>
                  <a:lnTo>
                    <a:pt x="101" y="90"/>
                  </a:lnTo>
                  <a:lnTo>
                    <a:pt x="103" y="90"/>
                  </a:lnTo>
                  <a:lnTo>
                    <a:pt x="103" y="88"/>
                  </a:lnTo>
                  <a:lnTo>
                    <a:pt x="105" y="86"/>
                  </a:lnTo>
                  <a:lnTo>
                    <a:pt x="105" y="84"/>
                  </a:lnTo>
                  <a:lnTo>
                    <a:pt x="107" y="84"/>
                  </a:lnTo>
                  <a:lnTo>
                    <a:pt x="107"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7" y="32"/>
                  </a:lnTo>
                  <a:lnTo>
                    <a:pt x="107" y="29"/>
                  </a:lnTo>
                  <a:lnTo>
                    <a:pt x="105" y="29"/>
                  </a:lnTo>
                  <a:lnTo>
                    <a:pt x="105" y="27"/>
                  </a:lnTo>
                  <a:lnTo>
                    <a:pt x="103" y="25"/>
                  </a:lnTo>
                  <a:lnTo>
                    <a:pt x="103" y="23"/>
                  </a:lnTo>
                  <a:lnTo>
                    <a:pt x="101" y="23"/>
                  </a:lnTo>
                  <a:lnTo>
                    <a:pt x="101" y="21"/>
                  </a:lnTo>
                  <a:lnTo>
                    <a:pt x="97" y="17"/>
                  </a:lnTo>
                  <a:lnTo>
                    <a:pt x="97" y="15"/>
                  </a:lnTo>
                  <a:lnTo>
                    <a:pt x="96" y="15"/>
                  </a:lnTo>
                  <a:lnTo>
                    <a:pt x="92" y="11"/>
                  </a:lnTo>
                  <a:lnTo>
                    <a:pt x="90" y="11"/>
                  </a:lnTo>
                  <a:lnTo>
                    <a:pt x="90" y="10"/>
                  </a:lnTo>
                  <a:lnTo>
                    <a:pt x="88" y="10"/>
                  </a:lnTo>
                  <a:lnTo>
                    <a:pt x="86" y="8"/>
                  </a:lnTo>
                  <a:lnTo>
                    <a:pt x="84" y="8"/>
                  </a:lnTo>
                  <a:lnTo>
                    <a:pt x="84" y="6"/>
                  </a:lnTo>
                  <a:lnTo>
                    <a:pt x="80" y="6"/>
                  </a:lnTo>
                  <a:lnTo>
                    <a:pt x="78" y="4"/>
                  </a:lnTo>
                  <a:lnTo>
                    <a:pt x="75" y="4"/>
                  </a:lnTo>
                  <a:lnTo>
                    <a:pt x="75"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66592" name="Rectangle 32">
              <a:extLst>
                <a:ext uri="{FF2B5EF4-FFF2-40B4-BE49-F238E27FC236}">
                  <a16:creationId xmlns:a16="http://schemas.microsoft.com/office/drawing/2014/main" id="{7F42F352-2DAC-43C5-9DB8-0B71DFD838D2}"/>
                </a:ext>
              </a:extLst>
            </p:cNvPr>
            <p:cNvSpPr>
              <a:spLocks noChangeArrowheads="1"/>
            </p:cNvSpPr>
            <p:nvPr/>
          </p:nvSpPr>
          <p:spPr bwMode="auto">
            <a:xfrm>
              <a:off x="5191125" y="4743450"/>
              <a:ext cx="11557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600" b="0">
                  <a:solidFill>
                    <a:srgbClr val="000000"/>
                  </a:solidFill>
                </a:rPr>
                <a:t>File d'attente</a:t>
              </a:r>
              <a:endParaRPr lang="fr-FR" altLang="fr-FR" sz="1600">
                <a:solidFill>
                  <a:srgbClr val="000000"/>
                </a:solidFill>
              </a:endParaRPr>
            </a:p>
          </p:txBody>
        </p:sp>
        <p:sp>
          <p:nvSpPr>
            <p:cNvPr id="66611" name="Rectangle 51">
              <a:extLst>
                <a:ext uri="{FF2B5EF4-FFF2-40B4-BE49-F238E27FC236}">
                  <a16:creationId xmlns:a16="http://schemas.microsoft.com/office/drawing/2014/main" id="{CB722B08-6F3E-4E15-9117-47FA0A1AE3DF}"/>
                </a:ext>
              </a:extLst>
            </p:cNvPr>
            <p:cNvSpPr>
              <a:spLocks noChangeArrowheads="1"/>
            </p:cNvSpPr>
            <p:nvPr/>
          </p:nvSpPr>
          <p:spPr bwMode="auto">
            <a:xfrm>
              <a:off x="7162800" y="41910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66612" name="Line 52">
              <a:extLst>
                <a:ext uri="{FF2B5EF4-FFF2-40B4-BE49-F238E27FC236}">
                  <a16:creationId xmlns:a16="http://schemas.microsoft.com/office/drawing/2014/main" id="{E1EBD301-0A54-4F73-A56F-90B1521C388C}"/>
                </a:ext>
              </a:extLst>
            </p:cNvPr>
            <p:cNvSpPr>
              <a:spLocks noChangeShapeType="1"/>
            </p:cNvSpPr>
            <p:nvPr/>
          </p:nvSpPr>
          <p:spPr bwMode="auto">
            <a:xfrm>
              <a:off x="8077200" y="44196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613" name="Line 53">
              <a:extLst>
                <a:ext uri="{FF2B5EF4-FFF2-40B4-BE49-F238E27FC236}">
                  <a16:creationId xmlns:a16="http://schemas.microsoft.com/office/drawing/2014/main" id="{67021759-26CA-4BC0-B5C6-6D2AC88BBF87}"/>
                </a:ext>
              </a:extLst>
            </p:cNvPr>
            <p:cNvSpPr>
              <a:spLocks noChangeShapeType="1"/>
            </p:cNvSpPr>
            <p:nvPr/>
          </p:nvSpPr>
          <p:spPr bwMode="auto">
            <a:xfrm flipV="1">
              <a:off x="6400800" y="4419600"/>
              <a:ext cx="762000" cy="6858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614" name="Rectangle 54">
              <a:extLst>
                <a:ext uri="{FF2B5EF4-FFF2-40B4-BE49-F238E27FC236}">
                  <a16:creationId xmlns:a16="http://schemas.microsoft.com/office/drawing/2014/main" id="{EBF2C2F5-B4A9-4422-A181-0E99673AEE33}"/>
                </a:ext>
              </a:extLst>
            </p:cNvPr>
            <p:cNvSpPr>
              <a:spLocks noChangeArrowheads="1"/>
            </p:cNvSpPr>
            <p:nvPr/>
          </p:nvSpPr>
          <p:spPr bwMode="auto">
            <a:xfrm>
              <a:off x="7162800" y="48768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66615" name="Line 55">
              <a:extLst>
                <a:ext uri="{FF2B5EF4-FFF2-40B4-BE49-F238E27FC236}">
                  <a16:creationId xmlns:a16="http://schemas.microsoft.com/office/drawing/2014/main" id="{13C110AB-656D-4E6A-B072-AA0CC2F4671B}"/>
                </a:ext>
              </a:extLst>
            </p:cNvPr>
            <p:cNvSpPr>
              <a:spLocks noChangeShapeType="1"/>
            </p:cNvSpPr>
            <p:nvPr/>
          </p:nvSpPr>
          <p:spPr bwMode="auto">
            <a:xfrm>
              <a:off x="8077200" y="51054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616" name="Line 56">
              <a:extLst>
                <a:ext uri="{FF2B5EF4-FFF2-40B4-BE49-F238E27FC236}">
                  <a16:creationId xmlns:a16="http://schemas.microsoft.com/office/drawing/2014/main" id="{181A3478-66E0-48D9-A54F-28426612B0EB}"/>
                </a:ext>
              </a:extLst>
            </p:cNvPr>
            <p:cNvSpPr>
              <a:spLocks noChangeShapeType="1"/>
            </p:cNvSpPr>
            <p:nvPr/>
          </p:nvSpPr>
          <p:spPr bwMode="auto">
            <a:xfrm>
              <a:off x="6477000" y="51054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617" name="Rectangle 57">
              <a:extLst>
                <a:ext uri="{FF2B5EF4-FFF2-40B4-BE49-F238E27FC236}">
                  <a16:creationId xmlns:a16="http://schemas.microsoft.com/office/drawing/2014/main" id="{CF96CA38-B257-4255-BEF7-01BA0B093D50}"/>
                </a:ext>
              </a:extLst>
            </p:cNvPr>
            <p:cNvSpPr>
              <a:spLocks noChangeArrowheads="1"/>
            </p:cNvSpPr>
            <p:nvPr/>
          </p:nvSpPr>
          <p:spPr bwMode="auto">
            <a:xfrm>
              <a:off x="7162800" y="55626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66618" name="Line 58">
              <a:extLst>
                <a:ext uri="{FF2B5EF4-FFF2-40B4-BE49-F238E27FC236}">
                  <a16:creationId xmlns:a16="http://schemas.microsoft.com/office/drawing/2014/main" id="{A458113B-2D58-4B26-BD2D-750BD55BE67B}"/>
                </a:ext>
              </a:extLst>
            </p:cNvPr>
            <p:cNvSpPr>
              <a:spLocks noChangeShapeType="1"/>
            </p:cNvSpPr>
            <p:nvPr/>
          </p:nvSpPr>
          <p:spPr bwMode="auto">
            <a:xfrm>
              <a:off x="8077200" y="57912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619" name="Line 59">
              <a:extLst>
                <a:ext uri="{FF2B5EF4-FFF2-40B4-BE49-F238E27FC236}">
                  <a16:creationId xmlns:a16="http://schemas.microsoft.com/office/drawing/2014/main" id="{F67C3B81-362C-49F2-82A1-AAF2D6FD716D}"/>
                </a:ext>
              </a:extLst>
            </p:cNvPr>
            <p:cNvSpPr>
              <a:spLocks noChangeShapeType="1"/>
            </p:cNvSpPr>
            <p:nvPr/>
          </p:nvSpPr>
          <p:spPr bwMode="auto">
            <a:xfrm>
              <a:off x="6400800" y="5105400"/>
              <a:ext cx="762000" cy="6858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0" name="ZoneTexte 69">
              <a:extLst>
                <a:ext uri="{FF2B5EF4-FFF2-40B4-BE49-F238E27FC236}">
                  <a16:creationId xmlns:a16="http://schemas.microsoft.com/office/drawing/2014/main" id="{9B1056FB-2908-499C-A120-5207AED96A70}"/>
                </a:ext>
              </a:extLst>
            </p:cNvPr>
            <p:cNvSpPr txBox="1"/>
            <p:nvPr/>
          </p:nvSpPr>
          <p:spPr>
            <a:xfrm>
              <a:off x="5526487" y="4313238"/>
              <a:ext cx="377026" cy="341632"/>
            </a:xfrm>
            <a:prstGeom prst="rect">
              <a:avLst/>
            </a:prstGeom>
            <a:noFill/>
          </p:spPr>
          <p:txBody>
            <a:bodyPr wrap="none" rtlCol="0">
              <a:spAutoFit/>
            </a:bodyPr>
            <a:lstStyle/>
            <a:p>
              <a:r>
                <a:rPr lang="fr-FR" dirty="0">
                  <a:solidFill>
                    <a:srgbClr val="000000"/>
                  </a:solidFill>
                </a:rPr>
                <a:t>2.</a:t>
              </a:r>
            </a:p>
          </p:txBody>
        </p:sp>
      </p:grpSp>
      <p:sp>
        <p:nvSpPr>
          <p:cNvPr id="3" name="Espace réservé du numéro de diapositive 2">
            <a:extLst>
              <a:ext uri="{FF2B5EF4-FFF2-40B4-BE49-F238E27FC236}">
                <a16:creationId xmlns:a16="http://schemas.microsoft.com/office/drawing/2014/main" id="{C3329E98-584B-45AC-9AC6-8763C92A52FE}"/>
              </a:ext>
            </a:extLst>
          </p:cNvPr>
          <p:cNvSpPr>
            <a:spLocks noGrp="1"/>
          </p:cNvSpPr>
          <p:nvPr>
            <p:ph type="sldNum" sz="quarter" idx="4"/>
          </p:nvPr>
        </p:nvSpPr>
        <p:spPr/>
        <p:txBody>
          <a:bodyPr/>
          <a:lstStyle/>
          <a:p>
            <a:fld id="{9FFB9C89-BA00-4C79-ACD8-0DFDF27A95B5}" type="slidenum">
              <a:rPr lang="fr-FR" smtClean="0"/>
              <a:t>11</a:t>
            </a:fld>
            <a:endParaRPr lang="fr-F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10894-514C-4E7B-84D0-74E78C8B5D09}"/>
              </a:ext>
            </a:extLst>
          </p:cNvPr>
          <p:cNvSpPr>
            <a:spLocks noGrp="1"/>
          </p:cNvSpPr>
          <p:nvPr>
            <p:ph type="title"/>
          </p:nvPr>
        </p:nvSpPr>
        <p:spPr>
          <a:xfrm>
            <a:off x="1331640" y="787152"/>
            <a:ext cx="7239000" cy="457200"/>
          </a:xfrm>
        </p:spPr>
        <p:txBody>
          <a:bodyPr/>
          <a:lstStyle/>
          <a:p>
            <a:r>
              <a:rPr lang="fr-FR" dirty="0"/>
              <a:t>Le rapport charge / capacité</a:t>
            </a:r>
          </a:p>
        </p:txBody>
      </p:sp>
      <p:sp>
        <p:nvSpPr>
          <p:cNvPr id="3" name="Espace réservé du contenu 2">
            <a:extLst>
              <a:ext uri="{FF2B5EF4-FFF2-40B4-BE49-F238E27FC236}">
                <a16:creationId xmlns:a16="http://schemas.microsoft.com/office/drawing/2014/main" id="{91BE1D4E-ADA0-496A-B150-D49224AB3A91}"/>
              </a:ext>
            </a:extLst>
          </p:cNvPr>
          <p:cNvSpPr>
            <a:spLocks noGrp="1"/>
          </p:cNvSpPr>
          <p:nvPr>
            <p:ph idx="1"/>
          </p:nvPr>
        </p:nvSpPr>
        <p:spPr>
          <a:xfrm>
            <a:off x="971600" y="1676399"/>
            <a:ext cx="7920875" cy="2544689"/>
          </a:xfrm>
        </p:spPr>
        <p:txBody>
          <a:bodyPr/>
          <a:lstStyle/>
          <a:p>
            <a:r>
              <a:rPr lang="fr-FR" sz="2000" dirty="0"/>
              <a:t>Le rapport charge/capacité (ou taux d’occupation ou </a:t>
            </a:r>
            <a:r>
              <a:rPr lang="fr-FR" sz="2000" dirty="0">
                <a:solidFill>
                  <a:srgbClr val="339933"/>
                </a:solidFill>
              </a:rPr>
              <a:t>intensité du trafic</a:t>
            </a:r>
            <a:r>
              <a:rPr lang="fr-FR" sz="2000" dirty="0"/>
              <a:t>) d’un système est la proportion de temps des serveurs utilisée pour servir les clients</a:t>
            </a:r>
          </a:p>
          <a:p>
            <a:r>
              <a:rPr lang="fr-FR" sz="2000" dirty="0"/>
              <a:t>Le système est stable si les clients n’arrivent pas plus rapidement que le système n’est capable de les traiter</a:t>
            </a:r>
          </a:p>
          <a:p>
            <a:r>
              <a:rPr lang="fr-FR" sz="2000" dirty="0"/>
              <a:t>Le nombre moyen de clients dans le système est égal au temps moyen de séjour multiplié par le débit</a:t>
            </a:r>
          </a:p>
        </p:txBody>
      </p:sp>
      <p:sp>
        <p:nvSpPr>
          <p:cNvPr id="4" name="Espace réservé du numéro de diapositive 3">
            <a:extLst>
              <a:ext uri="{FF2B5EF4-FFF2-40B4-BE49-F238E27FC236}">
                <a16:creationId xmlns:a16="http://schemas.microsoft.com/office/drawing/2014/main" id="{4333F6FC-6577-40E1-A5B4-589A4A368C26}"/>
              </a:ext>
            </a:extLst>
          </p:cNvPr>
          <p:cNvSpPr>
            <a:spLocks noGrp="1"/>
          </p:cNvSpPr>
          <p:nvPr>
            <p:ph type="sldNum" sz="quarter" idx="4"/>
          </p:nvPr>
        </p:nvSpPr>
        <p:spPr/>
        <p:txBody>
          <a:bodyPr/>
          <a:lstStyle/>
          <a:p>
            <a:fld id="{9FFB9C89-BA00-4C79-ACD8-0DFDF27A95B5}" type="slidenum">
              <a:rPr lang="fr-FR" smtClean="0"/>
              <a:pPr/>
              <a:t>12</a:t>
            </a:fld>
            <a:endParaRPr lang="fr-FR"/>
          </a:p>
        </p:txBody>
      </p:sp>
      <p:grpSp>
        <p:nvGrpSpPr>
          <p:cNvPr id="23" name="Groupe 22">
            <a:extLst>
              <a:ext uri="{FF2B5EF4-FFF2-40B4-BE49-F238E27FC236}">
                <a16:creationId xmlns:a16="http://schemas.microsoft.com/office/drawing/2014/main" id="{8CEDCB42-30E5-4D57-9A16-E3F13C9AA92D}"/>
              </a:ext>
            </a:extLst>
          </p:cNvPr>
          <p:cNvGrpSpPr/>
          <p:nvPr/>
        </p:nvGrpSpPr>
        <p:grpSpPr>
          <a:xfrm>
            <a:off x="1475656" y="4455520"/>
            <a:ext cx="6624736" cy="1853800"/>
            <a:chOff x="1187624" y="3375400"/>
            <a:chExt cx="6624736" cy="1853800"/>
          </a:xfrm>
        </p:grpSpPr>
        <p:cxnSp>
          <p:nvCxnSpPr>
            <p:cNvPr id="6" name="Connecteur droit 5">
              <a:extLst>
                <a:ext uri="{FF2B5EF4-FFF2-40B4-BE49-F238E27FC236}">
                  <a16:creationId xmlns:a16="http://schemas.microsoft.com/office/drawing/2014/main" id="{C6D369BE-1CA4-4F4E-9C75-0E167521E619}"/>
                </a:ext>
              </a:extLst>
            </p:cNvPr>
            <p:cNvCxnSpPr/>
            <p:nvPr/>
          </p:nvCxnSpPr>
          <p:spPr bwMode="auto">
            <a:xfrm>
              <a:off x="1187624" y="4324269"/>
              <a:ext cx="6624736" cy="0"/>
            </a:xfrm>
            <a:prstGeom prst="line">
              <a:avLst/>
            </a:prstGeom>
            <a:solidFill>
              <a:schemeClr val="bg1"/>
            </a:solidFill>
            <a:ln w="38100" cap="flat" cmpd="sng" algn="ctr">
              <a:solidFill>
                <a:srgbClr val="003399"/>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a:extLst>
                <a:ext uri="{FF2B5EF4-FFF2-40B4-BE49-F238E27FC236}">
                  <a16:creationId xmlns:a16="http://schemas.microsoft.com/office/drawing/2014/main" id="{589BA35A-E09C-4F6D-915A-D25A06A1840D}"/>
                </a:ext>
              </a:extLst>
            </p:cNvPr>
            <p:cNvCxnSpPr/>
            <p:nvPr/>
          </p:nvCxnSpPr>
          <p:spPr bwMode="auto">
            <a:xfrm>
              <a:off x="1691680" y="3717050"/>
              <a:ext cx="5616624" cy="0"/>
            </a:xfrm>
            <a:prstGeom prst="line">
              <a:avLst/>
            </a:prstGeom>
            <a:solidFill>
              <a:schemeClr val="bg1"/>
            </a:solidFill>
            <a:ln w="38100" cap="flat" cmpd="sng" algn="ctr">
              <a:solidFill>
                <a:srgbClr val="003399"/>
              </a:solidFill>
              <a:prstDash val="solid"/>
              <a:round/>
              <a:headEnd type="diamond" w="med" len="med"/>
              <a:tailEnd type="diamond"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a:extLst>
                <a:ext uri="{FF2B5EF4-FFF2-40B4-BE49-F238E27FC236}">
                  <a16:creationId xmlns:a16="http://schemas.microsoft.com/office/drawing/2014/main" id="{92B8A77C-0C56-49BE-8513-5362C1E776A0}"/>
                </a:ext>
              </a:extLst>
            </p:cNvPr>
            <p:cNvSpPr/>
            <p:nvPr/>
          </p:nvSpPr>
          <p:spPr bwMode="auto">
            <a:xfrm>
              <a:off x="1691680" y="4149098"/>
              <a:ext cx="936104" cy="360022"/>
            </a:xfrm>
            <a:prstGeom prst="rect">
              <a:avLst/>
            </a:prstGeom>
            <a:solidFill>
              <a:srgbClr val="618FFD"/>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r>
                <a:rPr lang="fr-FR" i="1" dirty="0"/>
                <a:t>d1</a:t>
              </a:r>
              <a:endParaRPr kumimoji="0" lang="fr-FR" sz="1800" b="1" i="1"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6E0A1D49-D0E3-4493-B4AA-257063146B69}"/>
                </a:ext>
              </a:extLst>
            </p:cNvPr>
            <p:cNvSpPr/>
            <p:nvPr/>
          </p:nvSpPr>
          <p:spPr bwMode="auto">
            <a:xfrm>
              <a:off x="3059832" y="4149098"/>
              <a:ext cx="720080" cy="360022"/>
            </a:xfrm>
            <a:prstGeom prst="rect">
              <a:avLst/>
            </a:prstGeom>
            <a:solidFill>
              <a:srgbClr val="618FFD"/>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fr-FR" sz="1800" b="1" i="1" u="none" strike="noStrike" cap="none" normalizeH="0" baseline="0" dirty="0">
                  <a:ln>
                    <a:noFill/>
                  </a:ln>
                  <a:solidFill>
                    <a:schemeClr val="tx1"/>
                  </a:solidFill>
                  <a:effectLst/>
                  <a:latin typeface="Arial" panose="020B0604020202020204" pitchFamily="34" charset="0"/>
                </a:rPr>
                <a:t>d2</a:t>
              </a:r>
            </a:p>
          </p:txBody>
        </p:sp>
        <p:sp>
          <p:nvSpPr>
            <p:cNvPr id="12" name="Rectangle 11">
              <a:extLst>
                <a:ext uri="{FF2B5EF4-FFF2-40B4-BE49-F238E27FC236}">
                  <a16:creationId xmlns:a16="http://schemas.microsoft.com/office/drawing/2014/main" id="{4BFDDD40-DE51-431F-8F69-3DD77B108302}"/>
                </a:ext>
              </a:extLst>
            </p:cNvPr>
            <p:cNvSpPr/>
            <p:nvPr/>
          </p:nvSpPr>
          <p:spPr bwMode="auto">
            <a:xfrm>
              <a:off x="5724128" y="4149098"/>
              <a:ext cx="1584176" cy="360022"/>
            </a:xfrm>
            <a:prstGeom prst="rect">
              <a:avLst/>
            </a:prstGeom>
            <a:solidFill>
              <a:srgbClr val="618FFD"/>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fr-FR" sz="1800" b="1" i="1" u="none" strike="noStrike" cap="none" normalizeH="0" baseline="0" dirty="0" err="1">
                  <a:ln>
                    <a:noFill/>
                  </a:ln>
                  <a:solidFill>
                    <a:schemeClr val="tx1"/>
                  </a:solidFill>
                  <a:effectLst/>
                  <a:latin typeface="Arial" panose="020B0604020202020204" pitchFamily="34" charset="0"/>
                </a:rPr>
                <a:t>dn</a:t>
              </a:r>
              <a:endParaRPr kumimoji="0" lang="fr-FR" sz="1800" b="1" i="1" u="none" strike="noStrike" cap="none" normalizeH="0" baseline="0" dirty="0">
                <a:ln>
                  <a:noFill/>
                </a:ln>
                <a:solidFill>
                  <a:schemeClr val="tx1"/>
                </a:solidFill>
                <a:effectLst/>
                <a:latin typeface="Arial" panose="020B0604020202020204" pitchFamily="34" charset="0"/>
              </a:endParaRPr>
            </a:p>
          </p:txBody>
        </p:sp>
        <p:sp>
          <p:nvSpPr>
            <p:cNvPr id="13" name="ZoneTexte 12">
              <a:extLst>
                <a:ext uri="{FF2B5EF4-FFF2-40B4-BE49-F238E27FC236}">
                  <a16:creationId xmlns:a16="http://schemas.microsoft.com/office/drawing/2014/main" id="{821A1969-76A3-4CA8-9FB0-ECEFDC85F053}"/>
                </a:ext>
              </a:extLst>
            </p:cNvPr>
            <p:cNvSpPr txBox="1"/>
            <p:nvPr/>
          </p:nvSpPr>
          <p:spPr>
            <a:xfrm>
              <a:off x="4211960" y="3375400"/>
              <a:ext cx="325730" cy="341632"/>
            </a:xfrm>
            <a:prstGeom prst="rect">
              <a:avLst/>
            </a:prstGeom>
            <a:noFill/>
          </p:spPr>
          <p:txBody>
            <a:bodyPr wrap="none" rtlCol="0">
              <a:spAutoFit/>
            </a:bodyPr>
            <a:lstStyle/>
            <a:p>
              <a:pPr algn="l"/>
              <a:r>
                <a:rPr lang="fr-FR" dirty="0">
                  <a:solidFill>
                    <a:srgbClr val="000000"/>
                  </a:solidFill>
                </a:rPr>
                <a:t>T</a:t>
              </a:r>
            </a:p>
          </p:txBody>
        </p:sp>
        <p:sp>
          <p:nvSpPr>
            <p:cNvPr id="14" name="ZoneTexte 13">
              <a:extLst>
                <a:ext uri="{FF2B5EF4-FFF2-40B4-BE49-F238E27FC236}">
                  <a16:creationId xmlns:a16="http://schemas.microsoft.com/office/drawing/2014/main" id="{EC97AE02-72B1-4182-8CF7-27DA2AA7346E}"/>
                </a:ext>
              </a:extLst>
            </p:cNvPr>
            <p:cNvSpPr txBox="1"/>
            <p:nvPr/>
          </p:nvSpPr>
          <p:spPr>
            <a:xfrm>
              <a:off x="1691680" y="4509120"/>
              <a:ext cx="346570" cy="341632"/>
            </a:xfrm>
            <a:prstGeom prst="rect">
              <a:avLst/>
            </a:prstGeom>
            <a:noFill/>
          </p:spPr>
          <p:txBody>
            <a:bodyPr wrap="none" rtlCol="0">
              <a:spAutoFit/>
            </a:bodyPr>
            <a:lstStyle/>
            <a:p>
              <a:pPr algn="l"/>
              <a:r>
                <a:rPr lang="fr-FR" dirty="0">
                  <a:solidFill>
                    <a:srgbClr val="000000"/>
                  </a:solidFill>
                </a:rPr>
                <a:t>t</a:t>
              </a:r>
              <a:r>
                <a:rPr lang="fr-FR" baseline="-25000" dirty="0">
                  <a:solidFill>
                    <a:srgbClr val="000000"/>
                  </a:solidFill>
                </a:rPr>
                <a:t>1</a:t>
              </a:r>
            </a:p>
          </p:txBody>
        </p:sp>
        <p:sp>
          <p:nvSpPr>
            <p:cNvPr id="15" name="ZoneTexte 14">
              <a:extLst>
                <a:ext uri="{FF2B5EF4-FFF2-40B4-BE49-F238E27FC236}">
                  <a16:creationId xmlns:a16="http://schemas.microsoft.com/office/drawing/2014/main" id="{C9F1A0F9-B80D-4C4E-B591-304F7AECB452}"/>
                </a:ext>
              </a:extLst>
            </p:cNvPr>
            <p:cNvSpPr txBox="1"/>
            <p:nvPr/>
          </p:nvSpPr>
          <p:spPr>
            <a:xfrm>
              <a:off x="3059832" y="4509120"/>
              <a:ext cx="346570" cy="341632"/>
            </a:xfrm>
            <a:prstGeom prst="rect">
              <a:avLst/>
            </a:prstGeom>
            <a:noFill/>
          </p:spPr>
          <p:txBody>
            <a:bodyPr wrap="none" rtlCol="0">
              <a:spAutoFit/>
            </a:bodyPr>
            <a:lstStyle/>
            <a:p>
              <a:pPr algn="l"/>
              <a:r>
                <a:rPr lang="fr-FR" dirty="0">
                  <a:solidFill>
                    <a:srgbClr val="000000"/>
                  </a:solidFill>
                </a:rPr>
                <a:t>t</a:t>
              </a:r>
              <a:r>
                <a:rPr lang="fr-FR" baseline="-25000" dirty="0">
                  <a:solidFill>
                    <a:srgbClr val="000000"/>
                  </a:solidFill>
                </a:rPr>
                <a:t>2</a:t>
              </a:r>
            </a:p>
          </p:txBody>
        </p:sp>
        <p:sp>
          <p:nvSpPr>
            <p:cNvPr id="16" name="ZoneTexte 15">
              <a:extLst>
                <a:ext uri="{FF2B5EF4-FFF2-40B4-BE49-F238E27FC236}">
                  <a16:creationId xmlns:a16="http://schemas.microsoft.com/office/drawing/2014/main" id="{93263D1A-A65B-4B42-913A-9F6BE4E03C78}"/>
                </a:ext>
              </a:extLst>
            </p:cNvPr>
            <p:cNvSpPr txBox="1"/>
            <p:nvPr/>
          </p:nvSpPr>
          <p:spPr>
            <a:xfrm>
              <a:off x="5687263" y="4509120"/>
              <a:ext cx="468913" cy="341632"/>
            </a:xfrm>
            <a:prstGeom prst="rect">
              <a:avLst/>
            </a:prstGeom>
            <a:noFill/>
          </p:spPr>
          <p:txBody>
            <a:bodyPr wrap="square" rtlCol="0">
              <a:spAutoFit/>
            </a:bodyPr>
            <a:lstStyle/>
            <a:p>
              <a:pPr algn="l"/>
              <a:r>
                <a:rPr lang="fr-FR" dirty="0" err="1">
                  <a:solidFill>
                    <a:srgbClr val="000000"/>
                  </a:solidFill>
                </a:rPr>
                <a:t>t</a:t>
              </a:r>
              <a:r>
                <a:rPr lang="fr-FR" baseline="-25000" dirty="0" err="1">
                  <a:solidFill>
                    <a:srgbClr val="000000"/>
                  </a:solidFill>
                </a:rPr>
                <a:t>n</a:t>
              </a:r>
              <a:endParaRPr lang="fr-FR" baseline="-25000" dirty="0">
                <a:solidFill>
                  <a:srgbClr val="000000"/>
                </a:solidFill>
              </a:endParaRPr>
            </a:p>
          </p:txBody>
        </p:sp>
        <p:cxnSp>
          <p:nvCxnSpPr>
            <p:cNvPr id="18" name="Connecteur droit 17">
              <a:extLst>
                <a:ext uri="{FF2B5EF4-FFF2-40B4-BE49-F238E27FC236}">
                  <a16:creationId xmlns:a16="http://schemas.microsoft.com/office/drawing/2014/main" id="{C1ADA62F-34AA-41DD-8C07-447F31E429EB}"/>
                </a:ext>
              </a:extLst>
            </p:cNvPr>
            <p:cNvCxnSpPr/>
            <p:nvPr/>
          </p:nvCxnSpPr>
          <p:spPr bwMode="auto">
            <a:xfrm>
              <a:off x="1691680" y="3429000"/>
              <a:ext cx="0" cy="1368152"/>
            </a:xfrm>
            <a:prstGeom prst="line">
              <a:avLst/>
            </a:prstGeom>
            <a:solidFill>
              <a:schemeClr val="bg1"/>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18">
              <a:extLst>
                <a:ext uri="{FF2B5EF4-FFF2-40B4-BE49-F238E27FC236}">
                  <a16:creationId xmlns:a16="http://schemas.microsoft.com/office/drawing/2014/main" id="{42A0C7EC-FE4C-4501-9D2D-D224C5CCB902}"/>
                </a:ext>
              </a:extLst>
            </p:cNvPr>
            <p:cNvCxnSpPr/>
            <p:nvPr/>
          </p:nvCxnSpPr>
          <p:spPr bwMode="auto">
            <a:xfrm>
              <a:off x="3059832" y="3429000"/>
              <a:ext cx="0" cy="1368152"/>
            </a:xfrm>
            <a:prstGeom prst="line">
              <a:avLst/>
            </a:prstGeom>
            <a:solidFill>
              <a:schemeClr val="bg1"/>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19">
              <a:extLst>
                <a:ext uri="{FF2B5EF4-FFF2-40B4-BE49-F238E27FC236}">
                  <a16:creationId xmlns:a16="http://schemas.microsoft.com/office/drawing/2014/main" id="{0C51B5FF-8315-4CD3-8E93-4BF72A2DE9DB}"/>
                </a:ext>
              </a:extLst>
            </p:cNvPr>
            <p:cNvCxnSpPr/>
            <p:nvPr/>
          </p:nvCxnSpPr>
          <p:spPr bwMode="auto">
            <a:xfrm>
              <a:off x="5724128" y="3429000"/>
              <a:ext cx="0" cy="1368152"/>
            </a:xfrm>
            <a:prstGeom prst="line">
              <a:avLst/>
            </a:prstGeom>
            <a:solidFill>
              <a:schemeClr val="bg1"/>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ZoneTexte 20">
              <a:extLst>
                <a:ext uri="{FF2B5EF4-FFF2-40B4-BE49-F238E27FC236}">
                  <a16:creationId xmlns:a16="http://schemas.microsoft.com/office/drawing/2014/main" id="{412245B0-E7B5-4F80-96E8-5B218F30DBDC}"/>
                </a:ext>
              </a:extLst>
            </p:cNvPr>
            <p:cNvSpPr txBox="1"/>
            <p:nvPr/>
          </p:nvSpPr>
          <p:spPr>
            <a:xfrm>
              <a:off x="1691680" y="4887568"/>
              <a:ext cx="2890535" cy="341632"/>
            </a:xfrm>
            <a:prstGeom prst="rect">
              <a:avLst/>
            </a:prstGeom>
            <a:noFill/>
          </p:spPr>
          <p:txBody>
            <a:bodyPr wrap="none" rtlCol="0">
              <a:spAutoFit/>
            </a:bodyPr>
            <a:lstStyle/>
            <a:p>
              <a:pPr algn="l"/>
              <a:r>
                <a:rPr lang="fr-FR" b="0" i="1" dirty="0">
                  <a:solidFill>
                    <a:srgbClr val="000000"/>
                  </a:solidFill>
                </a:rPr>
                <a:t>Dates d’arrivée des clients</a:t>
              </a:r>
            </a:p>
          </p:txBody>
        </p:sp>
        <p:sp>
          <p:nvSpPr>
            <p:cNvPr id="22" name="ZoneTexte 21">
              <a:extLst>
                <a:ext uri="{FF2B5EF4-FFF2-40B4-BE49-F238E27FC236}">
                  <a16:creationId xmlns:a16="http://schemas.microsoft.com/office/drawing/2014/main" id="{C343BB3F-69FE-4B0C-BDBD-53AC5FCA7560}"/>
                </a:ext>
              </a:extLst>
            </p:cNvPr>
            <p:cNvSpPr txBox="1"/>
            <p:nvPr/>
          </p:nvSpPr>
          <p:spPr>
            <a:xfrm>
              <a:off x="1685797" y="3792537"/>
              <a:ext cx="2044149" cy="341632"/>
            </a:xfrm>
            <a:prstGeom prst="rect">
              <a:avLst/>
            </a:prstGeom>
            <a:noFill/>
          </p:spPr>
          <p:txBody>
            <a:bodyPr wrap="none" rtlCol="0">
              <a:spAutoFit/>
            </a:bodyPr>
            <a:lstStyle/>
            <a:p>
              <a:pPr algn="l"/>
              <a:r>
                <a:rPr lang="fr-FR" b="0" i="1" dirty="0">
                  <a:solidFill>
                    <a:srgbClr val="000000"/>
                  </a:solidFill>
                </a:rPr>
                <a:t>Durées de service</a:t>
              </a:r>
            </a:p>
          </p:txBody>
        </p:sp>
      </p:grpSp>
    </p:spTree>
    <p:extLst>
      <p:ext uri="{BB962C8B-B14F-4D97-AF65-F5344CB8AC3E}">
        <p14:creationId xmlns:p14="http://schemas.microsoft.com/office/powerpoint/2010/main" val="4023697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207BE-C418-4F72-A803-09C1BDAB235A}"/>
              </a:ext>
            </a:extLst>
          </p:cNvPr>
          <p:cNvSpPr>
            <a:spLocks noGrp="1"/>
          </p:cNvSpPr>
          <p:nvPr>
            <p:ph type="title"/>
          </p:nvPr>
        </p:nvSpPr>
        <p:spPr>
          <a:xfrm>
            <a:off x="1298309" y="804481"/>
            <a:ext cx="7239000" cy="457200"/>
          </a:xfrm>
        </p:spPr>
        <p:txBody>
          <a:bodyPr/>
          <a:lstStyle/>
          <a:p>
            <a:r>
              <a:rPr lang="fr-FR" dirty="0"/>
              <a:t>La modélisation</a:t>
            </a:r>
          </a:p>
        </p:txBody>
      </p:sp>
      <p:sp>
        <p:nvSpPr>
          <p:cNvPr id="3" name="Espace réservé du contenu 2">
            <a:extLst>
              <a:ext uri="{FF2B5EF4-FFF2-40B4-BE49-F238E27FC236}">
                <a16:creationId xmlns:a16="http://schemas.microsoft.com/office/drawing/2014/main" id="{4D54D649-48F4-4E5C-95E6-DAD63212841F}"/>
              </a:ext>
            </a:extLst>
          </p:cNvPr>
          <p:cNvSpPr>
            <a:spLocks noGrp="1"/>
          </p:cNvSpPr>
          <p:nvPr>
            <p:ph idx="1"/>
          </p:nvPr>
        </p:nvSpPr>
        <p:spPr>
          <a:xfrm>
            <a:off x="683569" y="1280506"/>
            <a:ext cx="7920878" cy="3469790"/>
          </a:xfrm>
        </p:spPr>
        <p:txBody>
          <a:bodyPr/>
          <a:lstStyle/>
          <a:p>
            <a:r>
              <a:rPr lang="fr-FR" sz="1800" dirty="0"/>
              <a:t>Système comportant une </a:t>
            </a:r>
            <a:r>
              <a:rPr lang="fr-FR" sz="1800" dirty="0">
                <a:solidFill>
                  <a:srgbClr val="339933"/>
                </a:solidFill>
              </a:rPr>
              <a:t>seule file d’attente </a:t>
            </a:r>
            <a:r>
              <a:rPr lang="fr-FR" sz="1800" dirty="0"/>
              <a:t>et </a:t>
            </a:r>
            <a:r>
              <a:rPr lang="fr-FR" sz="1800" dirty="0">
                <a:solidFill>
                  <a:srgbClr val="339933"/>
                </a:solidFill>
              </a:rPr>
              <a:t>un ou plusieurs serveurs</a:t>
            </a:r>
            <a:r>
              <a:rPr lang="fr-FR" sz="1800" dirty="0"/>
              <a:t> </a:t>
            </a:r>
          </a:p>
          <a:p>
            <a:r>
              <a:rPr lang="fr-FR" sz="1800" dirty="0"/>
              <a:t>Les arrivées suivent une loi de Poisson, c’est-à-dire que l’intervalle inter-arrivées suit une loi exponentielle</a:t>
            </a:r>
          </a:p>
          <a:p>
            <a:r>
              <a:rPr lang="fr-FR" sz="1800" dirty="0"/>
              <a:t>On note </a:t>
            </a:r>
            <a:r>
              <a:rPr lang="fr-FR" sz="1800" dirty="0">
                <a:solidFill>
                  <a:srgbClr val="FF0000"/>
                </a:solidFill>
                <a:latin typeface="Symbol" panose="05050102010706020507" pitchFamily="18" charset="2"/>
              </a:rPr>
              <a:t>l</a:t>
            </a:r>
            <a:r>
              <a:rPr lang="fr-FR" sz="1800" dirty="0"/>
              <a:t> (</a:t>
            </a:r>
            <a:r>
              <a:rPr lang="fr-FR" sz="1800" i="1" dirty="0"/>
              <a:t>lambda</a:t>
            </a:r>
            <a:r>
              <a:rPr lang="fr-FR" sz="1800" dirty="0"/>
              <a:t>) le nombre d’arrivées par unité de temps</a:t>
            </a:r>
          </a:p>
          <a:p>
            <a:r>
              <a:rPr lang="fr-FR" sz="1800" dirty="0"/>
              <a:t>L’intervalle moyen inter-arrivées est donc </a:t>
            </a:r>
            <a:r>
              <a:rPr lang="fr-FR" sz="1800" dirty="0">
                <a:solidFill>
                  <a:srgbClr val="FF0000"/>
                </a:solidFill>
              </a:rPr>
              <a:t>1 /</a:t>
            </a:r>
            <a:r>
              <a:rPr lang="fr-FR" sz="1800" dirty="0">
                <a:solidFill>
                  <a:srgbClr val="FF0000"/>
                </a:solidFill>
                <a:latin typeface="Symbol" panose="05050102010706020507" pitchFamily="18" charset="2"/>
              </a:rPr>
              <a:t> l</a:t>
            </a:r>
            <a:r>
              <a:rPr lang="fr-FR" sz="1800" dirty="0"/>
              <a:t> </a:t>
            </a:r>
          </a:p>
          <a:p>
            <a:r>
              <a:rPr lang="fr-FR" sz="1800" dirty="0"/>
              <a:t>On note </a:t>
            </a:r>
            <a:r>
              <a:rPr lang="fr-FR" sz="1800" dirty="0">
                <a:solidFill>
                  <a:srgbClr val="FF0000"/>
                </a:solidFill>
                <a:latin typeface="Symbol" panose="05050102010706020507" pitchFamily="18" charset="2"/>
              </a:rPr>
              <a:t>m</a:t>
            </a:r>
            <a:r>
              <a:rPr lang="fr-FR" sz="1800" dirty="0"/>
              <a:t> (</a:t>
            </a:r>
            <a:r>
              <a:rPr lang="fr-FR" sz="1800" i="1" dirty="0"/>
              <a:t>mu</a:t>
            </a:r>
            <a:r>
              <a:rPr lang="fr-FR" sz="1800" dirty="0"/>
              <a:t>) le nombre de services que l’on peut réaliser par unité de temps </a:t>
            </a:r>
            <a:r>
              <a:rPr lang="fr-FR" sz="1800" dirty="0">
                <a:solidFill>
                  <a:srgbClr val="339933"/>
                </a:solidFill>
              </a:rPr>
              <a:t>par l’ensemble des serveurs</a:t>
            </a:r>
          </a:p>
          <a:p>
            <a:r>
              <a:rPr lang="fr-FR" sz="1800" dirty="0"/>
              <a:t>Le temps moyen de service est </a:t>
            </a:r>
            <a:r>
              <a:rPr lang="fr-FR" sz="1800"/>
              <a:t>donc </a:t>
            </a:r>
            <a:r>
              <a:rPr lang="fr-FR" sz="1800">
                <a:solidFill>
                  <a:srgbClr val="FF0000"/>
                </a:solidFill>
              </a:rPr>
              <a:t>1 / </a:t>
            </a:r>
            <a:r>
              <a:rPr lang="fr-FR" sz="1800" dirty="0">
                <a:solidFill>
                  <a:srgbClr val="FF0000"/>
                </a:solidFill>
                <a:latin typeface="Symbol" panose="05050102010706020507" pitchFamily="18" charset="2"/>
              </a:rPr>
              <a:t>m </a:t>
            </a:r>
          </a:p>
          <a:p>
            <a:r>
              <a:rPr lang="fr-FR" sz="1800" dirty="0"/>
              <a:t>Le rapport </a:t>
            </a:r>
            <a:r>
              <a:rPr lang="fr-FR" sz="1800" dirty="0">
                <a:solidFill>
                  <a:srgbClr val="FF0000"/>
                </a:solidFill>
                <a:latin typeface="Symbol" panose="05050102010706020507" pitchFamily="18" charset="2"/>
              </a:rPr>
              <a:t>r</a:t>
            </a:r>
            <a:r>
              <a:rPr lang="fr-FR" sz="1800" dirty="0"/>
              <a:t> (</a:t>
            </a:r>
            <a:r>
              <a:rPr lang="fr-FR" sz="1800" i="1" dirty="0"/>
              <a:t>rho</a:t>
            </a:r>
            <a:r>
              <a:rPr lang="fr-FR" sz="1800" dirty="0"/>
              <a:t>)  </a:t>
            </a:r>
            <a:r>
              <a:rPr lang="fr-FR" sz="1800" dirty="0">
                <a:solidFill>
                  <a:srgbClr val="FF0000"/>
                </a:solidFill>
                <a:latin typeface="Symbol" panose="05050102010706020507" pitchFamily="18" charset="2"/>
              </a:rPr>
              <a:t>l / m </a:t>
            </a:r>
            <a:r>
              <a:rPr lang="fr-FR" sz="1800" dirty="0"/>
              <a:t>représente l’</a:t>
            </a:r>
            <a:r>
              <a:rPr lang="fr-FR" sz="1800" dirty="0">
                <a:solidFill>
                  <a:srgbClr val="339933"/>
                </a:solidFill>
              </a:rPr>
              <a:t>intensité du trafic</a:t>
            </a:r>
          </a:p>
          <a:p>
            <a:r>
              <a:rPr lang="fr-FR" sz="1800" dirty="0"/>
              <a:t>Il doit être inférieur à 1 sinon, il y création d’une file d’attente infinie</a:t>
            </a:r>
          </a:p>
        </p:txBody>
      </p:sp>
      <p:sp>
        <p:nvSpPr>
          <p:cNvPr id="4" name="Espace réservé du numéro de diapositive 3">
            <a:extLst>
              <a:ext uri="{FF2B5EF4-FFF2-40B4-BE49-F238E27FC236}">
                <a16:creationId xmlns:a16="http://schemas.microsoft.com/office/drawing/2014/main" id="{94B3D4D0-C91C-48FE-9E72-B9417D65899C}"/>
              </a:ext>
            </a:extLst>
          </p:cNvPr>
          <p:cNvSpPr>
            <a:spLocks noGrp="1"/>
          </p:cNvSpPr>
          <p:nvPr>
            <p:ph type="sldNum" sz="quarter" idx="4"/>
          </p:nvPr>
        </p:nvSpPr>
        <p:spPr/>
        <p:txBody>
          <a:bodyPr/>
          <a:lstStyle/>
          <a:p>
            <a:fld id="{9FFB9C89-BA00-4C79-ACD8-0DFDF27A95B5}" type="slidenum">
              <a:rPr lang="fr-FR" smtClean="0"/>
              <a:pPr/>
              <a:t>13</a:t>
            </a:fld>
            <a:endParaRPr lang="fr-FR"/>
          </a:p>
        </p:txBody>
      </p:sp>
      <p:grpSp>
        <p:nvGrpSpPr>
          <p:cNvPr id="62" name="Groupe 61">
            <a:extLst>
              <a:ext uri="{FF2B5EF4-FFF2-40B4-BE49-F238E27FC236}">
                <a16:creationId xmlns:a16="http://schemas.microsoft.com/office/drawing/2014/main" id="{F730522C-9A78-4D8B-9EB8-E1FE4446C035}"/>
              </a:ext>
            </a:extLst>
          </p:cNvPr>
          <p:cNvGrpSpPr/>
          <p:nvPr/>
        </p:nvGrpSpPr>
        <p:grpSpPr>
          <a:xfrm>
            <a:off x="2699792" y="5490581"/>
            <a:ext cx="1296144" cy="457200"/>
            <a:chOff x="2699792" y="5490581"/>
            <a:chExt cx="1296144" cy="457200"/>
          </a:xfrm>
        </p:grpSpPr>
        <p:sp>
          <p:nvSpPr>
            <p:cNvPr id="32" name="Rectangle 31">
              <a:extLst>
                <a:ext uri="{FF2B5EF4-FFF2-40B4-BE49-F238E27FC236}">
                  <a16:creationId xmlns:a16="http://schemas.microsoft.com/office/drawing/2014/main" id="{C3CEDD25-911D-4FC4-8619-C8FE9E934A17}"/>
                </a:ext>
              </a:extLst>
            </p:cNvPr>
            <p:cNvSpPr/>
            <p:nvPr/>
          </p:nvSpPr>
          <p:spPr bwMode="auto">
            <a:xfrm>
              <a:off x="2699792" y="5490581"/>
              <a:ext cx="216024" cy="45720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3" name="Rectangle 32">
              <a:extLst>
                <a:ext uri="{FF2B5EF4-FFF2-40B4-BE49-F238E27FC236}">
                  <a16:creationId xmlns:a16="http://schemas.microsoft.com/office/drawing/2014/main" id="{8A80DA95-36A9-4E54-B6A1-02799F06CD71}"/>
                </a:ext>
              </a:extLst>
            </p:cNvPr>
            <p:cNvSpPr/>
            <p:nvPr/>
          </p:nvSpPr>
          <p:spPr bwMode="auto">
            <a:xfrm>
              <a:off x="2915816" y="5490581"/>
              <a:ext cx="216024" cy="45720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4" name="Rectangle 33">
              <a:extLst>
                <a:ext uri="{FF2B5EF4-FFF2-40B4-BE49-F238E27FC236}">
                  <a16:creationId xmlns:a16="http://schemas.microsoft.com/office/drawing/2014/main" id="{8BE79107-85A5-4B46-8BEF-5557AF141859}"/>
                </a:ext>
              </a:extLst>
            </p:cNvPr>
            <p:cNvSpPr/>
            <p:nvPr/>
          </p:nvSpPr>
          <p:spPr bwMode="auto">
            <a:xfrm>
              <a:off x="3131840" y="5490581"/>
              <a:ext cx="216024" cy="45720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5" name="Rectangle 34">
              <a:extLst>
                <a:ext uri="{FF2B5EF4-FFF2-40B4-BE49-F238E27FC236}">
                  <a16:creationId xmlns:a16="http://schemas.microsoft.com/office/drawing/2014/main" id="{05FCE9D0-D3F8-4021-BED7-40E74E66C5A1}"/>
                </a:ext>
              </a:extLst>
            </p:cNvPr>
            <p:cNvSpPr/>
            <p:nvPr/>
          </p:nvSpPr>
          <p:spPr bwMode="auto">
            <a:xfrm>
              <a:off x="3347864" y="5490581"/>
              <a:ext cx="216024" cy="45720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586CA7FF-369D-4379-B30F-EBB510A335F6}"/>
                </a:ext>
              </a:extLst>
            </p:cNvPr>
            <p:cNvSpPr/>
            <p:nvPr/>
          </p:nvSpPr>
          <p:spPr bwMode="auto">
            <a:xfrm>
              <a:off x="3563888" y="5490581"/>
              <a:ext cx="216024" cy="45720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D237E0C2-8D93-4235-8F3F-76D9FC67E566}"/>
                </a:ext>
              </a:extLst>
            </p:cNvPr>
            <p:cNvSpPr/>
            <p:nvPr/>
          </p:nvSpPr>
          <p:spPr bwMode="auto">
            <a:xfrm>
              <a:off x="3779912" y="5490581"/>
              <a:ext cx="216024" cy="45720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grpSp>
      <p:sp>
        <p:nvSpPr>
          <p:cNvPr id="39" name="Flèche : droite 38">
            <a:extLst>
              <a:ext uri="{FF2B5EF4-FFF2-40B4-BE49-F238E27FC236}">
                <a16:creationId xmlns:a16="http://schemas.microsoft.com/office/drawing/2014/main" id="{EE53D49C-643E-4044-B9C3-8F91DEA8DB75}"/>
              </a:ext>
            </a:extLst>
          </p:cNvPr>
          <p:cNvSpPr/>
          <p:nvPr/>
        </p:nvSpPr>
        <p:spPr bwMode="auto">
          <a:xfrm>
            <a:off x="6138175" y="4891838"/>
            <a:ext cx="1584176" cy="457200"/>
          </a:xfrm>
          <a:prstGeom prst="rightArrow">
            <a:avLst/>
          </a:prstGeom>
          <a:solidFill>
            <a:srgbClr val="00B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40" name="Rectangle : coins arrondis 39">
            <a:extLst>
              <a:ext uri="{FF2B5EF4-FFF2-40B4-BE49-F238E27FC236}">
                <a16:creationId xmlns:a16="http://schemas.microsoft.com/office/drawing/2014/main" id="{3C724F5A-D991-4195-A037-433B0B2BE015}"/>
              </a:ext>
            </a:extLst>
          </p:cNvPr>
          <p:cNvSpPr/>
          <p:nvPr/>
        </p:nvSpPr>
        <p:spPr bwMode="auto">
          <a:xfrm>
            <a:off x="2430974" y="4750296"/>
            <a:ext cx="4445282" cy="1947363"/>
          </a:xfrm>
          <a:prstGeom prst="roundRect">
            <a:avLst/>
          </a:prstGeom>
          <a:no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42" name="ZoneTexte 41">
            <a:extLst>
              <a:ext uri="{FF2B5EF4-FFF2-40B4-BE49-F238E27FC236}">
                <a16:creationId xmlns:a16="http://schemas.microsoft.com/office/drawing/2014/main" id="{3CD95763-7815-4098-808F-30C90C9CC49E}"/>
              </a:ext>
            </a:extLst>
          </p:cNvPr>
          <p:cNvSpPr txBox="1"/>
          <p:nvPr/>
        </p:nvSpPr>
        <p:spPr>
          <a:xfrm>
            <a:off x="7852162" y="5577494"/>
            <a:ext cx="966931" cy="341632"/>
          </a:xfrm>
          <a:prstGeom prst="rect">
            <a:avLst/>
          </a:prstGeom>
          <a:noFill/>
        </p:spPr>
        <p:txBody>
          <a:bodyPr wrap="none" rtlCol="0">
            <a:spAutoFit/>
          </a:bodyPr>
          <a:lstStyle/>
          <a:p>
            <a:pPr algn="l"/>
            <a:r>
              <a:rPr lang="fr-FR" dirty="0">
                <a:solidFill>
                  <a:srgbClr val="000000"/>
                </a:solidFill>
              </a:rPr>
              <a:t>Sorties</a:t>
            </a:r>
          </a:p>
        </p:txBody>
      </p:sp>
      <p:sp>
        <p:nvSpPr>
          <p:cNvPr id="43" name="ZoneTexte 42">
            <a:extLst>
              <a:ext uri="{FF2B5EF4-FFF2-40B4-BE49-F238E27FC236}">
                <a16:creationId xmlns:a16="http://schemas.microsoft.com/office/drawing/2014/main" id="{231FEA35-F2CA-406E-B937-FE4967411813}"/>
              </a:ext>
            </a:extLst>
          </p:cNvPr>
          <p:cNvSpPr txBox="1"/>
          <p:nvPr/>
        </p:nvSpPr>
        <p:spPr>
          <a:xfrm>
            <a:off x="2908167" y="5155693"/>
            <a:ext cx="979755" cy="341632"/>
          </a:xfrm>
          <a:prstGeom prst="rect">
            <a:avLst/>
          </a:prstGeom>
          <a:noFill/>
        </p:spPr>
        <p:txBody>
          <a:bodyPr wrap="none" rtlCol="0">
            <a:spAutoFit/>
          </a:bodyPr>
          <a:lstStyle/>
          <a:p>
            <a:pPr algn="l"/>
            <a:r>
              <a:rPr lang="fr-FR" dirty="0">
                <a:solidFill>
                  <a:srgbClr val="000000"/>
                </a:solidFill>
              </a:rPr>
              <a:t>Attente</a:t>
            </a:r>
          </a:p>
        </p:txBody>
      </p:sp>
      <p:sp>
        <p:nvSpPr>
          <p:cNvPr id="47" name="Flèche : pentagone 46">
            <a:extLst>
              <a:ext uri="{FF2B5EF4-FFF2-40B4-BE49-F238E27FC236}">
                <a16:creationId xmlns:a16="http://schemas.microsoft.com/office/drawing/2014/main" id="{021B1DFD-0D41-463F-A1BD-551C560B28D4}"/>
              </a:ext>
            </a:extLst>
          </p:cNvPr>
          <p:cNvSpPr/>
          <p:nvPr/>
        </p:nvSpPr>
        <p:spPr bwMode="auto">
          <a:xfrm>
            <a:off x="682573" y="5466305"/>
            <a:ext cx="1460369" cy="554983"/>
          </a:xfrm>
          <a:prstGeom prst="homePlate">
            <a:avLst/>
          </a:prstGeom>
          <a:solidFill>
            <a:srgbClr val="33993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lang="fr-FR" dirty="0"/>
              <a:t>Arrivées</a:t>
            </a:r>
            <a:endParaRPr kumimoji="0" lang="fr-FR" sz="1800" b="1" i="0" u="none" strike="noStrike" cap="none" normalizeH="0" baseline="0" dirty="0">
              <a:ln>
                <a:noFill/>
              </a:ln>
              <a:effectLst/>
              <a:latin typeface="Arial" panose="020B0604020202020204" pitchFamily="34" charset="0"/>
            </a:endParaRPr>
          </a:p>
        </p:txBody>
      </p:sp>
      <p:sp>
        <p:nvSpPr>
          <p:cNvPr id="48" name="Ellipse 47">
            <a:extLst>
              <a:ext uri="{FF2B5EF4-FFF2-40B4-BE49-F238E27FC236}">
                <a16:creationId xmlns:a16="http://schemas.microsoft.com/office/drawing/2014/main" id="{49E9B625-BAA1-449E-BB65-9BD49E6EDEB1}"/>
              </a:ext>
            </a:extLst>
          </p:cNvPr>
          <p:cNvSpPr/>
          <p:nvPr/>
        </p:nvSpPr>
        <p:spPr bwMode="auto">
          <a:xfrm>
            <a:off x="5455308" y="4804204"/>
            <a:ext cx="576066" cy="576066"/>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b="1" i="0" u="none" strike="noStrike" cap="none" normalizeH="0" baseline="0" dirty="0">
                <a:ln>
                  <a:noFill/>
                </a:ln>
                <a:solidFill>
                  <a:srgbClr val="000000"/>
                </a:solidFill>
                <a:effectLst/>
                <a:latin typeface="Arial" panose="020B0604020202020204" pitchFamily="34" charset="0"/>
              </a:rPr>
              <a:t>S1</a:t>
            </a:r>
          </a:p>
        </p:txBody>
      </p:sp>
      <p:sp>
        <p:nvSpPr>
          <p:cNvPr id="49" name="Ellipse 48">
            <a:extLst>
              <a:ext uri="{FF2B5EF4-FFF2-40B4-BE49-F238E27FC236}">
                <a16:creationId xmlns:a16="http://schemas.microsoft.com/office/drawing/2014/main" id="{FF52472E-298B-4D92-AA19-9ECF7CDAFADC}"/>
              </a:ext>
            </a:extLst>
          </p:cNvPr>
          <p:cNvSpPr/>
          <p:nvPr/>
        </p:nvSpPr>
        <p:spPr bwMode="auto">
          <a:xfrm>
            <a:off x="5455308" y="5424424"/>
            <a:ext cx="576066" cy="576066"/>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rgbClr val="000000"/>
                </a:solidFill>
                <a:effectLst/>
                <a:latin typeface="Arial" panose="020B0604020202020204" pitchFamily="34" charset="0"/>
              </a:rPr>
              <a:t>S2</a:t>
            </a:r>
          </a:p>
        </p:txBody>
      </p:sp>
      <p:sp>
        <p:nvSpPr>
          <p:cNvPr id="50" name="Ellipse 49">
            <a:extLst>
              <a:ext uri="{FF2B5EF4-FFF2-40B4-BE49-F238E27FC236}">
                <a16:creationId xmlns:a16="http://schemas.microsoft.com/office/drawing/2014/main" id="{C429ECA9-A07A-41A3-9B92-8D84F6CB15D5}"/>
              </a:ext>
            </a:extLst>
          </p:cNvPr>
          <p:cNvSpPr/>
          <p:nvPr/>
        </p:nvSpPr>
        <p:spPr bwMode="auto">
          <a:xfrm>
            <a:off x="5455308" y="6053519"/>
            <a:ext cx="576066" cy="576066"/>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rgbClr val="000000"/>
                </a:solidFill>
                <a:effectLst/>
                <a:latin typeface="Arial" panose="020B0604020202020204" pitchFamily="34" charset="0"/>
              </a:rPr>
              <a:t>S3</a:t>
            </a:r>
          </a:p>
        </p:txBody>
      </p:sp>
      <p:cxnSp>
        <p:nvCxnSpPr>
          <p:cNvPr id="53" name="Connecteur droit avec flèche 52">
            <a:extLst>
              <a:ext uri="{FF2B5EF4-FFF2-40B4-BE49-F238E27FC236}">
                <a16:creationId xmlns:a16="http://schemas.microsoft.com/office/drawing/2014/main" id="{3F0C5C1F-DFF0-4DBF-BFED-E1803CE3ED91}"/>
              </a:ext>
            </a:extLst>
          </p:cNvPr>
          <p:cNvCxnSpPr>
            <a:endCxn id="48" idx="2"/>
          </p:cNvCxnSpPr>
          <p:nvPr/>
        </p:nvCxnSpPr>
        <p:spPr bwMode="auto">
          <a:xfrm flipV="1">
            <a:off x="4023543" y="5092237"/>
            <a:ext cx="1431765" cy="620220"/>
          </a:xfrm>
          <a:prstGeom prst="straightConnector1">
            <a:avLst/>
          </a:prstGeom>
          <a:solidFill>
            <a:schemeClr val="bg1"/>
          </a:solidFill>
          <a:ln w="127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Connecteur droit avec flèche 53">
            <a:extLst>
              <a:ext uri="{FF2B5EF4-FFF2-40B4-BE49-F238E27FC236}">
                <a16:creationId xmlns:a16="http://schemas.microsoft.com/office/drawing/2014/main" id="{E30B5588-1FB7-4AD2-8964-80EC9760DB0C}"/>
              </a:ext>
            </a:extLst>
          </p:cNvPr>
          <p:cNvCxnSpPr>
            <a:stCxn id="37" idx="3"/>
            <a:endCxn id="49" idx="2"/>
          </p:cNvCxnSpPr>
          <p:nvPr/>
        </p:nvCxnSpPr>
        <p:spPr bwMode="auto">
          <a:xfrm flipV="1">
            <a:off x="3995936" y="5712457"/>
            <a:ext cx="1459372" cy="6724"/>
          </a:xfrm>
          <a:prstGeom prst="straightConnector1">
            <a:avLst/>
          </a:prstGeom>
          <a:solidFill>
            <a:schemeClr val="bg1"/>
          </a:solidFill>
          <a:ln w="127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eur droit avec flèche 54">
            <a:extLst>
              <a:ext uri="{FF2B5EF4-FFF2-40B4-BE49-F238E27FC236}">
                <a16:creationId xmlns:a16="http://schemas.microsoft.com/office/drawing/2014/main" id="{DAFB7099-9DDE-485D-8C31-585CC11AE293}"/>
              </a:ext>
            </a:extLst>
          </p:cNvPr>
          <p:cNvCxnSpPr>
            <a:stCxn id="37" idx="3"/>
            <a:endCxn id="50" idx="2"/>
          </p:cNvCxnSpPr>
          <p:nvPr/>
        </p:nvCxnSpPr>
        <p:spPr bwMode="auto">
          <a:xfrm>
            <a:off x="3995936" y="5719181"/>
            <a:ext cx="1459372" cy="622371"/>
          </a:xfrm>
          <a:prstGeom prst="straightConnector1">
            <a:avLst/>
          </a:prstGeom>
          <a:solidFill>
            <a:schemeClr val="bg1"/>
          </a:solidFill>
          <a:ln w="127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Flèche : droite 59">
            <a:extLst>
              <a:ext uri="{FF2B5EF4-FFF2-40B4-BE49-F238E27FC236}">
                <a16:creationId xmlns:a16="http://schemas.microsoft.com/office/drawing/2014/main" id="{1CA5065C-9FEC-4A82-A7ED-51EE85CA506B}"/>
              </a:ext>
            </a:extLst>
          </p:cNvPr>
          <p:cNvSpPr/>
          <p:nvPr/>
        </p:nvSpPr>
        <p:spPr bwMode="auto">
          <a:xfrm>
            <a:off x="6138175" y="5490581"/>
            <a:ext cx="1584176" cy="457200"/>
          </a:xfrm>
          <a:prstGeom prst="rightArrow">
            <a:avLst/>
          </a:prstGeom>
          <a:solidFill>
            <a:srgbClr val="00B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61" name="Flèche : droite 60">
            <a:extLst>
              <a:ext uri="{FF2B5EF4-FFF2-40B4-BE49-F238E27FC236}">
                <a16:creationId xmlns:a16="http://schemas.microsoft.com/office/drawing/2014/main" id="{9BFD028E-8D75-41FF-BA30-B88A6901B863}"/>
              </a:ext>
            </a:extLst>
          </p:cNvPr>
          <p:cNvSpPr/>
          <p:nvPr/>
        </p:nvSpPr>
        <p:spPr bwMode="auto">
          <a:xfrm>
            <a:off x="6138175" y="6112952"/>
            <a:ext cx="1584176" cy="457200"/>
          </a:xfrm>
          <a:prstGeom prst="rightArrow">
            <a:avLst/>
          </a:prstGeom>
          <a:solidFill>
            <a:srgbClr val="00B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3728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94F21-570F-43E7-8172-154DF064A8AF}"/>
              </a:ext>
            </a:extLst>
          </p:cNvPr>
          <p:cNvSpPr>
            <a:spLocks noGrp="1"/>
          </p:cNvSpPr>
          <p:nvPr>
            <p:ph type="title"/>
          </p:nvPr>
        </p:nvSpPr>
        <p:spPr/>
        <p:txBody>
          <a:bodyPr/>
          <a:lstStyle/>
          <a:p>
            <a:r>
              <a:rPr lang="fr-FR" dirty="0"/>
              <a:t>Loi exponentielle et loi de Poisson</a:t>
            </a:r>
          </a:p>
        </p:txBody>
      </p:sp>
      <p:pic>
        <p:nvPicPr>
          <p:cNvPr id="5" name="Image 4">
            <a:extLst>
              <a:ext uri="{FF2B5EF4-FFF2-40B4-BE49-F238E27FC236}">
                <a16:creationId xmlns:a16="http://schemas.microsoft.com/office/drawing/2014/main" id="{D51F2E4E-8914-4C13-A65E-CFE8BBAB7504}"/>
              </a:ext>
            </a:extLst>
          </p:cNvPr>
          <p:cNvPicPr>
            <a:picLocks noChangeAspect="1"/>
          </p:cNvPicPr>
          <p:nvPr/>
        </p:nvPicPr>
        <p:blipFill rotWithShape="1">
          <a:blip r:embed="rId3"/>
          <a:srcRect b="6821"/>
          <a:stretch/>
        </p:blipFill>
        <p:spPr>
          <a:xfrm>
            <a:off x="500135" y="1875380"/>
            <a:ext cx="8372330" cy="3744416"/>
          </a:xfrm>
          <a:prstGeom prst="rect">
            <a:avLst/>
          </a:prstGeom>
        </p:spPr>
      </p:pic>
      <p:sp>
        <p:nvSpPr>
          <p:cNvPr id="3" name="Espace réservé du numéro de diapositive 2">
            <a:extLst>
              <a:ext uri="{FF2B5EF4-FFF2-40B4-BE49-F238E27FC236}">
                <a16:creationId xmlns:a16="http://schemas.microsoft.com/office/drawing/2014/main" id="{74B16E4A-A3AA-4E3A-8021-68AE012B897F}"/>
              </a:ext>
            </a:extLst>
          </p:cNvPr>
          <p:cNvSpPr>
            <a:spLocks noGrp="1"/>
          </p:cNvSpPr>
          <p:nvPr>
            <p:ph type="sldNum" sz="quarter" idx="4"/>
          </p:nvPr>
        </p:nvSpPr>
        <p:spPr/>
        <p:txBody>
          <a:bodyPr/>
          <a:lstStyle/>
          <a:p>
            <a:fld id="{9FFB9C89-BA00-4C79-ACD8-0DFDF27A95B5}" type="slidenum">
              <a:rPr lang="fr-FR" smtClean="0"/>
              <a:t>14</a:t>
            </a:fld>
            <a:endParaRPr lang="fr-FR"/>
          </a:p>
        </p:txBody>
      </p:sp>
      <p:pic>
        <p:nvPicPr>
          <p:cNvPr id="6" name="Image 5">
            <a:extLst>
              <a:ext uri="{FF2B5EF4-FFF2-40B4-BE49-F238E27FC236}">
                <a16:creationId xmlns:a16="http://schemas.microsoft.com/office/drawing/2014/main" id="{8FDCD000-4897-4510-B274-C3C52CC0EF4F}"/>
              </a:ext>
            </a:extLst>
          </p:cNvPr>
          <p:cNvPicPr>
            <a:picLocks noChangeAspect="1"/>
          </p:cNvPicPr>
          <p:nvPr/>
        </p:nvPicPr>
        <p:blipFill>
          <a:blip r:embed="rId4"/>
          <a:stretch>
            <a:fillRect/>
          </a:stretch>
        </p:blipFill>
        <p:spPr>
          <a:xfrm>
            <a:off x="6077232" y="1844824"/>
            <a:ext cx="1807136" cy="1008112"/>
          </a:xfrm>
          <a:prstGeom prst="rect">
            <a:avLst/>
          </a:prstGeom>
        </p:spPr>
      </p:pic>
      <p:sp>
        <p:nvSpPr>
          <p:cNvPr id="7" name="ZoneTexte 6">
            <a:extLst>
              <a:ext uri="{FF2B5EF4-FFF2-40B4-BE49-F238E27FC236}">
                <a16:creationId xmlns:a16="http://schemas.microsoft.com/office/drawing/2014/main" id="{BDEAD3B1-BCCD-44CB-A5BE-64B9A912F4CF}"/>
              </a:ext>
            </a:extLst>
          </p:cNvPr>
          <p:cNvSpPr txBox="1"/>
          <p:nvPr/>
        </p:nvSpPr>
        <p:spPr>
          <a:xfrm>
            <a:off x="1310778" y="5927565"/>
            <a:ext cx="7007046" cy="341632"/>
          </a:xfrm>
          <a:prstGeom prst="rect">
            <a:avLst/>
          </a:prstGeom>
          <a:noFill/>
        </p:spPr>
        <p:txBody>
          <a:bodyPr wrap="none" rtlCol="0">
            <a:spAutoFit/>
          </a:bodyPr>
          <a:lstStyle/>
          <a:p>
            <a:pPr algn="l"/>
            <a:r>
              <a:rPr lang="fr-FR" dirty="0">
                <a:solidFill>
                  <a:srgbClr val="000000"/>
                </a:solidFill>
              </a:rPr>
              <a:t>Densité de probabilité selon la moyenne du nombre d’arrivées</a:t>
            </a:r>
          </a:p>
        </p:txBody>
      </p:sp>
    </p:spTree>
    <p:extLst>
      <p:ext uri="{BB962C8B-B14F-4D97-AF65-F5344CB8AC3E}">
        <p14:creationId xmlns:p14="http://schemas.microsoft.com/office/powerpoint/2010/main" val="2782682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3D743A-8FF0-4BD7-B367-D073CCC5F5FD}"/>
              </a:ext>
            </a:extLst>
          </p:cNvPr>
          <p:cNvSpPr>
            <a:spLocks noGrp="1"/>
          </p:cNvSpPr>
          <p:nvPr>
            <p:ph type="title"/>
          </p:nvPr>
        </p:nvSpPr>
        <p:spPr>
          <a:xfrm>
            <a:off x="246212" y="789930"/>
            <a:ext cx="8651576" cy="457200"/>
          </a:xfrm>
        </p:spPr>
        <p:txBody>
          <a:bodyPr/>
          <a:lstStyle/>
          <a:p>
            <a:r>
              <a:rPr lang="fr-FR" dirty="0"/>
              <a:t>Quelques formules élémentaires : un seul serveur</a:t>
            </a:r>
          </a:p>
        </p:txBody>
      </p:sp>
      <p:graphicFrame>
        <p:nvGraphicFramePr>
          <p:cNvPr id="5" name="Tableau 5">
            <a:extLst>
              <a:ext uri="{FF2B5EF4-FFF2-40B4-BE49-F238E27FC236}">
                <a16:creationId xmlns:a16="http://schemas.microsoft.com/office/drawing/2014/main" id="{F002617D-6651-429E-9AC3-124D1F24BFA5}"/>
              </a:ext>
            </a:extLst>
          </p:cNvPr>
          <p:cNvGraphicFramePr>
            <a:graphicFrameLocks noGrp="1"/>
          </p:cNvGraphicFramePr>
          <p:nvPr/>
        </p:nvGraphicFramePr>
        <p:xfrm>
          <a:off x="503548" y="1340768"/>
          <a:ext cx="8316924" cy="4124960"/>
        </p:xfrm>
        <a:graphic>
          <a:graphicData uri="http://schemas.openxmlformats.org/drawingml/2006/table">
            <a:tbl>
              <a:tblPr firstRow="1" bandRow="1">
                <a:tableStyleId>{5C22544A-7EE6-4342-B048-85BDC9FD1C3A}</a:tableStyleId>
              </a:tblPr>
              <a:tblGrid>
                <a:gridCol w="6257496">
                  <a:extLst>
                    <a:ext uri="{9D8B030D-6E8A-4147-A177-3AD203B41FA5}">
                      <a16:colId xmlns:a16="http://schemas.microsoft.com/office/drawing/2014/main" val="2274968199"/>
                    </a:ext>
                  </a:extLst>
                </a:gridCol>
                <a:gridCol w="2059428">
                  <a:extLst>
                    <a:ext uri="{9D8B030D-6E8A-4147-A177-3AD203B41FA5}">
                      <a16:colId xmlns:a16="http://schemas.microsoft.com/office/drawing/2014/main" val="1071030277"/>
                    </a:ext>
                  </a:extLst>
                </a:gridCol>
              </a:tblGrid>
              <a:tr h="370840">
                <a:tc>
                  <a:txBody>
                    <a:bodyPr/>
                    <a:lstStyle/>
                    <a:p>
                      <a:r>
                        <a:rPr lang="fr-FR" sz="1600" dirty="0">
                          <a:solidFill>
                            <a:schemeClr val="tx1"/>
                          </a:solidFill>
                        </a:rPr>
                        <a:t>Nombre moyen des arrivées par unité de temps</a:t>
                      </a:r>
                    </a:p>
                    <a:p>
                      <a:r>
                        <a:rPr lang="fr-FR" sz="1600" dirty="0">
                          <a:solidFill>
                            <a:schemeClr val="tx1"/>
                          </a:solidFill>
                        </a:rPr>
                        <a:t>Nombre de services par unité de temps</a:t>
                      </a:r>
                    </a:p>
                  </a:txBody>
                  <a:tcPr/>
                </a:tc>
                <a:tc>
                  <a:txBody>
                    <a:bodyPr/>
                    <a:lstStyle/>
                    <a:p>
                      <a:pPr algn="ctr"/>
                      <a:r>
                        <a:rPr lang="fr-FR" sz="1600" dirty="0">
                          <a:solidFill>
                            <a:schemeClr val="tx1"/>
                          </a:solidFill>
                          <a:latin typeface="Symbol" panose="05050102010706020507" pitchFamily="18" charset="2"/>
                        </a:rPr>
                        <a:t>l</a:t>
                      </a:r>
                    </a:p>
                    <a:p>
                      <a:pPr algn="ctr"/>
                      <a:r>
                        <a:rPr lang="fr-FR" sz="1600" dirty="0">
                          <a:solidFill>
                            <a:schemeClr val="tx1"/>
                          </a:solidFill>
                          <a:latin typeface="Symbol" panose="05050102010706020507" pitchFamily="18" charset="2"/>
                        </a:rPr>
                        <a:t>m</a:t>
                      </a:r>
                      <a:endParaRPr lang="fr-FR" sz="1600" dirty="0">
                        <a:solidFill>
                          <a:schemeClr val="tx1"/>
                        </a:solidFill>
                      </a:endParaRPr>
                    </a:p>
                  </a:txBody>
                  <a:tcPr/>
                </a:tc>
                <a:extLst>
                  <a:ext uri="{0D108BD9-81ED-4DB2-BD59-A6C34878D82A}">
                    <a16:rowId xmlns:a16="http://schemas.microsoft.com/office/drawing/2014/main" val="2051005849"/>
                  </a:ext>
                </a:extLst>
              </a:tr>
              <a:tr h="370840">
                <a:tc>
                  <a:txBody>
                    <a:bodyPr/>
                    <a:lstStyle/>
                    <a:p>
                      <a:r>
                        <a:rPr lang="fr-FR" sz="1600" dirty="0">
                          <a:solidFill>
                            <a:srgbClr val="000000"/>
                          </a:solidFill>
                        </a:rPr>
                        <a:t>Temps moyen de service</a:t>
                      </a:r>
                      <a:endParaRPr lang="fr-FR" sz="1600" dirty="0">
                        <a:solidFill>
                          <a:srgbClr val="000000"/>
                        </a:solidFill>
                        <a:latin typeface="Symbol" panose="05050102010706020507" pitchFamily="18" charset="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rgbClr val="000000"/>
                          </a:solidFill>
                        </a:rPr>
                        <a:t>1 / </a:t>
                      </a:r>
                      <a:r>
                        <a:rPr lang="fr-FR" sz="1600" dirty="0">
                          <a:solidFill>
                            <a:srgbClr val="000000"/>
                          </a:solidFill>
                          <a:latin typeface="Symbol" panose="05050102010706020507" pitchFamily="18" charset="2"/>
                        </a:rPr>
                        <a:t>m</a:t>
                      </a:r>
                    </a:p>
                  </a:txBody>
                  <a:tcPr/>
                </a:tc>
                <a:extLst>
                  <a:ext uri="{0D108BD9-81ED-4DB2-BD59-A6C34878D82A}">
                    <a16:rowId xmlns:a16="http://schemas.microsoft.com/office/drawing/2014/main" val="3717785411"/>
                  </a:ext>
                </a:extLst>
              </a:tr>
              <a:tr h="370840">
                <a:tc>
                  <a:txBody>
                    <a:bodyPr/>
                    <a:lstStyle/>
                    <a:p>
                      <a:r>
                        <a:rPr lang="fr-FR" sz="1600" i="1" dirty="0">
                          <a:solidFill>
                            <a:srgbClr val="000000"/>
                          </a:solidFill>
                        </a:rPr>
                        <a:t>Rho</a:t>
                      </a:r>
                      <a:r>
                        <a:rPr lang="fr-FR" sz="1600" dirty="0">
                          <a:solidFill>
                            <a:srgbClr val="000000"/>
                          </a:solidFill>
                        </a:rPr>
                        <a:t> Nombre moyen d’arrivées pendant le temps moyen de service</a:t>
                      </a:r>
                      <a:br>
                        <a:rPr lang="fr-FR" sz="1600" dirty="0">
                          <a:solidFill>
                            <a:srgbClr val="000000"/>
                          </a:solidFill>
                        </a:rPr>
                      </a:br>
                      <a:r>
                        <a:rPr lang="fr-FR" sz="1600" dirty="0">
                          <a:solidFill>
                            <a:srgbClr val="000000"/>
                          </a:solidFill>
                        </a:rPr>
                        <a:t>(ou intensité du trafic)</a:t>
                      </a:r>
                      <a:endParaRPr lang="fr-FR" sz="1600" dirty="0">
                        <a:solidFill>
                          <a:srgbClr val="000000"/>
                        </a:solidFill>
                        <a:latin typeface="Symbol" panose="05050102010706020507" pitchFamily="18" charset="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i="1" dirty="0">
                          <a:solidFill>
                            <a:srgbClr val="000000"/>
                          </a:solidFill>
                          <a:latin typeface="Symbol" panose="05050102010706020507" pitchFamily="18" charset="2"/>
                        </a:rPr>
                        <a:t>r</a:t>
                      </a:r>
                      <a:r>
                        <a:rPr lang="fr-FR" sz="1600" dirty="0">
                          <a:solidFill>
                            <a:srgbClr val="000000"/>
                          </a:solidFill>
                        </a:rPr>
                        <a:t> = </a:t>
                      </a:r>
                      <a:r>
                        <a:rPr lang="fr-FR" sz="1600" dirty="0">
                          <a:solidFill>
                            <a:srgbClr val="000000"/>
                          </a:solidFill>
                          <a:latin typeface="Symbol" panose="05050102010706020507" pitchFamily="18" charset="2"/>
                        </a:rPr>
                        <a:t>l</a:t>
                      </a:r>
                      <a:r>
                        <a:rPr lang="fr-FR" sz="1600" dirty="0">
                          <a:solidFill>
                            <a:srgbClr val="000000"/>
                          </a:solidFill>
                        </a:rPr>
                        <a:t> / </a:t>
                      </a:r>
                      <a:r>
                        <a:rPr lang="fr-FR" sz="1600" dirty="0">
                          <a:solidFill>
                            <a:srgbClr val="000000"/>
                          </a:solidFill>
                          <a:latin typeface="Symbol" panose="05050102010706020507" pitchFamily="18" charset="2"/>
                        </a:rPr>
                        <a:t>m</a:t>
                      </a:r>
                    </a:p>
                  </a:txBody>
                  <a:tcPr/>
                </a:tc>
                <a:extLst>
                  <a:ext uri="{0D108BD9-81ED-4DB2-BD59-A6C34878D82A}">
                    <a16:rowId xmlns:a16="http://schemas.microsoft.com/office/drawing/2014/main" val="198487065"/>
                  </a:ext>
                </a:extLst>
              </a:tr>
              <a:tr h="370840">
                <a:tc>
                  <a:txBody>
                    <a:bodyPr/>
                    <a:lstStyle/>
                    <a:p>
                      <a:r>
                        <a:rPr lang="fr-FR" sz="1600" i="1" dirty="0">
                          <a:solidFill>
                            <a:srgbClr val="000000"/>
                          </a:solidFill>
                        </a:rPr>
                        <a:t>P0</a:t>
                      </a:r>
                      <a:r>
                        <a:rPr lang="fr-FR" sz="1600" dirty="0">
                          <a:solidFill>
                            <a:srgbClr val="000000"/>
                          </a:solidFill>
                        </a:rPr>
                        <a:t> Probabilité système vide</a:t>
                      </a:r>
                    </a:p>
                  </a:txBody>
                  <a:tcPr/>
                </a:tc>
                <a:tc>
                  <a:txBody>
                    <a:bodyPr/>
                    <a:lstStyle/>
                    <a:p>
                      <a:pPr algn="ctr"/>
                      <a:r>
                        <a:rPr lang="fr-FR" sz="1600" dirty="0">
                          <a:solidFill>
                            <a:srgbClr val="000000"/>
                          </a:solidFill>
                        </a:rPr>
                        <a:t>1 – </a:t>
                      </a:r>
                      <a:r>
                        <a:rPr lang="fr-FR" sz="1600" i="1" dirty="0">
                          <a:solidFill>
                            <a:srgbClr val="000000"/>
                          </a:solidFill>
                          <a:latin typeface="Symbol" panose="05050102010706020507" pitchFamily="18" charset="2"/>
                        </a:rPr>
                        <a:t>r</a:t>
                      </a:r>
                      <a:endParaRPr lang="fr-FR" sz="1600" i="1" dirty="0">
                        <a:solidFill>
                          <a:srgbClr val="000000"/>
                        </a:solidFill>
                      </a:endParaRPr>
                    </a:p>
                  </a:txBody>
                  <a:tcPr/>
                </a:tc>
                <a:extLst>
                  <a:ext uri="{0D108BD9-81ED-4DB2-BD59-A6C34878D82A}">
                    <a16:rowId xmlns:a16="http://schemas.microsoft.com/office/drawing/2014/main" val="4270420969"/>
                  </a:ext>
                </a:extLst>
              </a:tr>
              <a:tr h="370840">
                <a:tc>
                  <a:txBody>
                    <a:bodyPr/>
                    <a:lstStyle/>
                    <a:p>
                      <a:r>
                        <a:rPr lang="fr-FR" sz="1600" i="1" dirty="0">
                          <a:solidFill>
                            <a:srgbClr val="000000"/>
                          </a:solidFill>
                        </a:rPr>
                        <a:t>Pa</a:t>
                      </a:r>
                      <a:r>
                        <a:rPr lang="fr-FR" sz="1600" dirty="0">
                          <a:solidFill>
                            <a:srgbClr val="000000"/>
                          </a:solidFill>
                        </a:rPr>
                        <a:t> Probabilité d’attente</a:t>
                      </a:r>
                    </a:p>
                  </a:txBody>
                  <a:tcPr/>
                </a:tc>
                <a:tc>
                  <a:txBody>
                    <a:bodyPr/>
                    <a:lstStyle/>
                    <a:p>
                      <a:pPr algn="ctr"/>
                      <a:r>
                        <a:rPr lang="fr-FR" sz="1600" i="1" dirty="0">
                          <a:solidFill>
                            <a:srgbClr val="000000"/>
                          </a:solidFill>
                          <a:latin typeface="Symbol" panose="05050102010706020507" pitchFamily="18" charset="2"/>
                        </a:rPr>
                        <a:t>r</a:t>
                      </a:r>
                      <a:endParaRPr lang="fr-FR" sz="1600" i="1" dirty="0">
                        <a:solidFill>
                          <a:srgbClr val="000000"/>
                        </a:solidFill>
                      </a:endParaRPr>
                    </a:p>
                  </a:txBody>
                  <a:tcPr/>
                </a:tc>
                <a:extLst>
                  <a:ext uri="{0D108BD9-81ED-4DB2-BD59-A6C34878D82A}">
                    <a16:rowId xmlns:a16="http://schemas.microsoft.com/office/drawing/2014/main" val="1774096843"/>
                  </a:ext>
                </a:extLst>
              </a:tr>
              <a:tr h="370840">
                <a:tc>
                  <a:txBody>
                    <a:bodyPr/>
                    <a:lstStyle/>
                    <a:p>
                      <a:r>
                        <a:rPr lang="fr-FR" sz="1600" i="1" dirty="0">
                          <a:solidFill>
                            <a:srgbClr val="000000"/>
                          </a:solidFill>
                        </a:rPr>
                        <a:t>Ls</a:t>
                      </a:r>
                      <a:r>
                        <a:rPr lang="fr-FR" sz="1600" dirty="0">
                          <a:solidFill>
                            <a:srgbClr val="000000"/>
                          </a:solidFill>
                        </a:rPr>
                        <a:t> Nombre de clients dans le système</a:t>
                      </a:r>
                    </a:p>
                  </a:txBody>
                  <a:tcPr/>
                </a:tc>
                <a:tc>
                  <a:txBody>
                    <a:bodyPr/>
                    <a:lstStyle/>
                    <a:p>
                      <a:pPr algn="ctr"/>
                      <a:r>
                        <a:rPr lang="fr-FR" sz="1600" i="1" dirty="0">
                          <a:solidFill>
                            <a:srgbClr val="000000"/>
                          </a:solidFill>
                          <a:latin typeface="Symbol" panose="05050102010706020507" pitchFamily="18" charset="2"/>
                        </a:rPr>
                        <a:t>r</a:t>
                      </a:r>
                      <a:r>
                        <a:rPr lang="fr-FR" sz="1600" i="1" dirty="0">
                          <a:solidFill>
                            <a:srgbClr val="000000"/>
                          </a:solidFill>
                        </a:rPr>
                        <a:t> / (</a:t>
                      </a:r>
                      <a:r>
                        <a:rPr lang="fr-FR" sz="1600" i="0" dirty="0">
                          <a:solidFill>
                            <a:srgbClr val="000000"/>
                          </a:solidFill>
                        </a:rPr>
                        <a:t>1</a:t>
                      </a:r>
                      <a:r>
                        <a:rPr lang="fr-FR" sz="1600" i="1" dirty="0">
                          <a:solidFill>
                            <a:srgbClr val="000000"/>
                          </a:solidFill>
                        </a:rPr>
                        <a:t> – </a:t>
                      </a:r>
                      <a:r>
                        <a:rPr lang="fr-FR" sz="1600" i="1" dirty="0">
                          <a:solidFill>
                            <a:srgbClr val="000000"/>
                          </a:solidFill>
                          <a:latin typeface="Symbol" panose="05050102010706020507" pitchFamily="18" charset="2"/>
                        </a:rPr>
                        <a:t>r</a:t>
                      </a:r>
                      <a:r>
                        <a:rPr lang="fr-FR" sz="1600" i="1" dirty="0">
                          <a:solidFill>
                            <a:srgbClr val="000000"/>
                          </a:solidFill>
                        </a:rPr>
                        <a:t>)</a:t>
                      </a:r>
                    </a:p>
                  </a:txBody>
                  <a:tcPr/>
                </a:tc>
                <a:extLst>
                  <a:ext uri="{0D108BD9-81ED-4DB2-BD59-A6C34878D82A}">
                    <a16:rowId xmlns:a16="http://schemas.microsoft.com/office/drawing/2014/main" val="2460417754"/>
                  </a:ext>
                </a:extLst>
              </a:tr>
              <a:tr h="370840">
                <a:tc>
                  <a:txBody>
                    <a:bodyPr/>
                    <a:lstStyle/>
                    <a:p>
                      <a:r>
                        <a:rPr lang="fr-FR" sz="1600" i="1" dirty="0" err="1">
                          <a:solidFill>
                            <a:srgbClr val="000000"/>
                          </a:solidFill>
                        </a:rPr>
                        <a:t>Lq</a:t>
                      </a:r>
                      <a:r>
                        <a:rPr lang="fr-FR" sz="1600" dirty="0">
                          <a:solidFill>
                            <a:srgbClr val="000000"/>
                          </a:solidFill>
                        </a:rPr>
                        <a:t> Nombre moyen de clients en attente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i="1" dirty="0">
                          <a:solidFill>
                            <a:srgbClr val="000000"/>
                          </a:solidFill>
                          <a:latin typeface="Symbol" panose="05050102010706020507" pitchFamily="18" charset="2"/>
                        </a:rPr>
                        <a:t>r</a:t>
                      </a:r>
                      <a:r>
                        <a:rPr lang="fr-FR" sz="1600" i="1" dirty="0">
                          <a:solidFill>
                            <a:srgbClr val="000000"/>
                          </a:solidFill>
                        </a:rPr>
                        <a:t>² / (</a:t>
                      </a:r>
                      <a:r>
                        <a:rPr lang="fr-FR" sz="1600" i="0" dirty="0">
                          <a:solidFill>
                            <a:srgbClr val="000000"/>
                          </a:solidFill>
                        </a:rPr>
                        <a:t>1</a:t>
                      </a:r>
                      <a:r>
                        <a:rPr lang="fr-FR" sz="1600" i="1" dirty="0">
                          <a:solidFill>
                            <a:srgbClr val="000000"/>
                          </a:solidFill>
                        </a:rPr>
                        <a:t> – </a:t>
                      </a:r>
                      <a:r>
                        <a:rPr lang="fr-FR" sz="1600" i="1" dirty="0">
                          <a:solidFill>
                            <a:srgbClr val="000000"/>
                          </a:solidFill>
                          <a:latin typeface="Symbol" panose="05050102010706020507" pitchFamily="18" charset="2"/>
                        </a:rPr>
                        <a:t>r</a:t>
                      </a:r>
                      <a:r>
                        <a:rPr lang="fr-FR" sz="1600" i="1" dirty="0">
                          <a:solidFill>
                            <a:srgbClr val="000000"/>
                          </a:solidFill>
                        </a:rPr>
                        <a:t>)</a:t>
                      </a:r>
                    </a:p>
                  </a:txBody>
                  <a:tcPr/>
                </a:tc>
                <a:extLst>
                  <a:ext uri="{0D108BD9-81ED-4DB2-BD59-A6C34878D82A}">
                    <a16:rowId xmlns:a16="http://schemas.microsoft.com/office/drawing/2014/main" val="3759993221"/>
                  </a:ext>
                </a:extLst>
              </a:tr>
              <a:tr h="370840">
                <a:tc>
                  <a:txBody>
                    <a:bodyPr/>
                    <a:lstStyle/>
                    <a:p>
                      <a:r>
                        <a:rPr lang="fr-FR" sz="1600" dirty="0">
                          <a:solidFill>
                            <a:srgbClr val="000000"/>
                          </a:solidFill>
                        </a:rPr>
                        <a:t>Nombre moyen de clients en cours de service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i="1" dirty="0">
                          <a:solidFill>
                            <a:srgbClr val="000000"/>
                          </a:solidFill>
                          <a:latin typeface="Symbol" panose="05050102010706020507" pitchFamily="18" charset="2"/>
                        </a:rPr>
                        <a:t>r</a:t>
                      </a:r>
                      <a:endParaRPr lang="fr-FR" sz="1600" i="1" dirty="0">
                        <a:solidFill>
                          <a:srgbClr val="000000"/>
                        </a:solidFill>
                      </a:endParaRPr>
                    </a:p>
                  </a:txBody>
                  <a:tcPr/>
                </a:tc>
                <a:extLst>
                  <a:ext uri="{0D108BD9-81ED-4DB2-BD59-A6C34878D82A}">
                    <a16:rowId xmlns:a16="http://schemas.microsoft.com/office/drawing/2014/main" val="1572342226"/>
                  </a:ext>
                </a:extLst>
              </a:tr>
              <a:tr h="370840">
                <a:tc>
                  <a:txBody>
                    <a:bodyPr/>
                    <a:lstStyle/>
                    <a:p>
                      <a:r>
                        <a:rPr lang="fr-FR" sz="1600" i="1" dirty="0" err="1">
                          <a:solidFill>
                            <a:srgbClr val="000000"/>
                          </a:solidFill>
                        </a:rPr>
                        <a:t>Ws</a:t>
                      </a:r>
                      <a:r>
                        <a:rPr lang="fr-FR" sz="1600" dirty="0">
                          <a:solidFill>
                            <a:srgbClr val="000000"/>
                          </a:solidFill>
                        </a:rPr>
                        <a:t> Temps moyen de séjour dans le système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i="1" dirty="0">
                          <a:solidFill>
                            <a:srgbClr val="000000"/>
                          </a:solidFill>
                          <a:latin typeface="Symbol" panose="05050102010706020507" pitchFamily="18" charset="2"/>
                        </a:rPr>
                        <a:t>r / l </a:t>
                      </a:r>
                      <a:r>
                        <a:rPr lang="fr-FR" sz="1600" dirty="0">
                          <a:solidFill>
                            <a:srgbClr val="000000"/>
                          </a:solidFill>
                          <a:latin typeface="Symbol" panose="05050102010706020507" pitchFamily="18" charset="2"/>
                        </a:rPr>
                        <a:t>. ( 1 - </a:t>
                      </a:r>
                      <a:r>
                        <a:rPr lang="fr-FR" sz="1600" i="1" dirty="0">
                          <a:solidFill>
                            <a:srgbClr val="000000"/>
                          </a:solidFill>
                          <a:latin typeface="Symbol" panose="05050102010706020507" pitchFamily="18" charset="2"/>
                        </a:rPr>
                        <a:t>r</a:t>
                      </a:r>
                      <a:r>
                        <a:rPr lang="fr-FR" sz="1600" dirty="0">
                          <a:solidFill>
                            <a:srgbClr val="000000"/>
                          </a:solidFill>
                          <a:latin typeface="Symbol" panose="05050102010706020507" pitchFamily="18" charset="2"/>
                        </a:rPr>
                        <a:t>)</a:t>
                      </a:r>
                    </a:p>
                  </a:txBody>
                  <a:tcPr/>
                </a:tc>
                <a:extLst>
                  <a:ext uri="{0D108BD9-81ED-4DB2-BD59-A6C34878D82A}">
                    <a16:rowId xmlns:a16="http://schemas.microsoft.com/office/drawing/2014/main" val="2780474371"/>
                  </a:ext>
                </a:extLst>
              </a:tr>
              <a:tr h="370840">
                <a:tc>
                  <a:txBody>
                    <a:bodyPr/>
                    <a:lstStyle/>
                    <a:p>
                      <a:r>
                        <a:rPr lang="fr-FR" sz="1600" i="1" dirty="0" err="1">
                          <a:solidFill>
                            <a:srgbClr val="000000"/>
                          </a:solidFill>
                        </a:rPr>
                        <a:t>Wq</a:t>
                      </a:r>
                      <a:r>
                        <a:rPr lang="fr-FR" sz="1600" dirty="0">
                          <a:solidFill>
                            <a:srgbClr val="000000"/>
                          </a:solidFill>
                        </a:rPr>
                        <a:t> Temps moyen d’attente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i="1" dirty="0">
                          <a:solidFill>
                            <a:srgbClr val="000000"/>
                          </a:solidFill>
                          <a:latin typeface="Symbol" panose="05050102010706020507" pitchFamily="18" charset="2"/>
                        </a:rPr>
                        <a:t>r</a:t>
                      </a:r>
                      <a:r>
                        <a:rPr lang="fr-FR" sz="1600" dirty="0">
                          <a:solidFill>
                            <a:srgbClr val="000000"/>
                          </a:solidFill>
                          <a:latin typeface="Symbol" panose="05050102010706020507" pitchFamily="18" charset="2"/>
                        </a:rPr>
                        <a:t> / m . (1 - </a:t>
                      </a:r>
                      <a:r>
                        <a:rPr lang="fr-FR" sz="1600" i="1" dirty="0">
                          <a:solidFill>
                            <a:srgbClr val="000000"/>
                          </a:solidFill>
                          <a:latin typeface="Symbol" panose="05050102010706020507" pitchFamily="18" charset="2"/>
                        </a:rPr>
                        <a:t>r</a:t>
                      </a:r>
                      <a:r>
                        <a:rPr lang="fr-FR" sz="1600" dirty="0">
                          <a:solidFill>
                            <a:srgbClr val="000000"/>
                          </a:solidFill>
                          <a:latin typeface="Symbol" panose="05050102010706020507" pitchFamily="18" charset="2"/>
                        </a:rPr>
                        <a:t>)</a:t>
                      </a:r>
                    </a:p>
                  </a:txBody>
                  <a:tcPr/>
                </a:tc>
                <a:extLst>
                  <a:ext uri="{0D108BD9-81ED-4DB2-BD59-A6C34878D82A}">
                    <a16:rowId xmlns:a16="http://schemas.microsoft.com/office/drawing/2014/main" val="3693500927"/>
                  </a:ext>
                </a:extLst>
              </a:tr>
            </a:tbl>
          </a:graphicData>
        </a:graphic>
      </p:graphicFrame>
      <p:sp>
        <p:nvSpPr>
          <p:cNvPr id="6" name="ZoneTexte 5">
            <a:extLst>
              <a:ext uri="{FF2B5EF4-FFF2-40B4-BE49-F238E27FC236}">
                <a16:creationId xmlns:a16="http://schemas.microsoft.com/office/drawing/2014/main" id="{918C7A03-D05F-4C47-AB15-C17AD32339BB}"/>
              </a:ext>
            </a:extLst>
          </p:cNvPr>
          <p:cNvSpPr txBox="1"/>
          <p:nvPr/>
        </p:nvSpPr>
        <p:spPr>
          <a:xfrm>
            <a:off x="2051720" y="5559366"/>
            <a:ext cx="5748112" cy="341632"/>
          </a:xfrm>
          <a:prstGeom prst="rect">
            <a:avLst/>
          </a:prstGeom>
          <a:noFill/>
        </p:spPr>
        <p:txBody>
          <a:bodyPr wrap="none" rtlCol="0">
            <a:spAutoFit/>
          </a:bodyPr>
          <a:lstStyle/>
          <a:p>
            <a:pPr algn="l"/>
            <a:r>
              <a:rPr lang="fr-FR" i="1" dirty="0">
                <a:solidFill>
                  <a:srgbClr val="000000"/>
                </a:solidFill>
                <a:latin typeface="Symbol" panose="05050102010706020507" pitchFamily="18" charset="2"/>
              </a:rPr>
              <a:t>r </a:t>
            </a:r>
            <a:r>
              <a:rPr lang="fr-FR" dirty="0">
                <a:solidFill>
                  <a:srgbClr val="000000"/>
                </a:solidFill>
              </a:rPr>
              <a:t> doit être inférieur à 1 (sinon file d’attente infinie)</a:t>
            </a:r>
          </a:p>
        </p:txBody>
      </p:sp>
      <p:sp>
        <p:nvSpPr>
          <p:cNvPr id="7" name="ZoneTexte 6">
            <a:extLst>
              <a:ext uri="{FF2B5EF4-FFF2-40B4-BE49-F238E27FC236}">
                <a16:creationId xmlns:a16="http://schemas.microsoft.com/office/drawing/2014/main" id="{6F297C4C-234F-4B57-8052-F79AFF99DE35}"/>
              </a:ext>
            </a:extLst>
          </p:cNvPr>
          <p:cNvSpPr txBox="1"/>
          <p:nvPr/>
        </p:nvSpPr>
        <p:spPr>
          <a:xfrm>
            <a:off x="1873212" y="5950963"/>
            <a:ext cx="6155852" cy="867930"/>
          </a:xfrm>
          <a:prstGeom prst="rect">
            <a:avLst/>
          </a:prstGeom>
          <a:noFill/>
        </p:spPr>
        <p:txBody>
          <a:bodyPr wrap="none" rtlCol="0">
            <a:spAutoFit/>
          </a:bodyPr>
          <a:lstStyle/>
          <a:p>
            <a:pPr algn="ctr"/>
            <a:r>
              <a:rPr lang="fr-FR" sz="1400" i="1" dirty="0">
                <a:solidFill>
                  <a:srgbClr val="FF0000"/>
                </a:solidFill>
              </a:rPr>
              <a:t>Nota : ces formules décrivent un système à un seul serveur</a:t>
            </a:r>
            <a:br>
              <a:rPr lang="fr-FR" sz="1400" i="1" dirty="0">
                <a:solidFill>
                  <a:srgbClr val="FF0000"/>
                </a:solidFill>
              </a:rPr>
            </a:br>
            <a:r>
              <a:rPr lang="fr-FR" sz="1400" i="1" dirty="0">
                <a:solidFill>
                  <a:srgbClr val="FF0000"/>
                </a:solidFill>
              </a:rPr>
              <a:t>sous les hypothèses que le nombre d’arrivées suit une loi de Poisson </a:t>
            </a:r>
            <a:br>
              <a:rPr lang="fr-FR" sz="1400" i="1" dirty="0">
                <a:solidFill>
                  <a:srgbClr val="FF0000"/>
                </a:solidFill>
              </a:rPr>
            </a:br>
            <a:r>
              <a:rPr lang="fr-FR" sz="1400" i="1" dirty="0">
                <a:solidFill>
                  <a:srgbClr val="FF0000"/>
                </a:solidFill>
              </a:rPr>
              <a:t>et que le temps de service suit une loi exponentielle</a:t>
            </a:r>
          </a:p>
          <a:p>
            <a:pPr algn="ctr"/>
            <a:r>
              <a:rPr lang="fr-FR" sz="1400" i="1" dirty="0">
                <a:solidFill>
                  <a:srgbClr val="FF0000"/>
                </a:solidFill>
              </a:rPr>
              <a:t>Il existe d’autres formules pour décrire d’autres situations.</a:t>
            </a:r>
          </a:p>
        </p:txBody>
      </p:sp>
      <p:sp>
        <p:nvSpPr>
          <p:cNvPr id="3" name="Espace réservé du numéro de diapositive 2">
            <a:extLst>
              <a:ext uri="{FF2B5EF4-FFF2-40B4-BE49-F238E27FC236}">
                <a16:creationId xmlns:a16="http://schemas.microsoft.com/office/drawing/2014/main" id="{BF809275-7B30-4592-B123-215D8B7B26BE}"/>
              </a:ext>
            </a:extLst>
          </p:cNvPr>
          <p:cNvSpPr>
            <a:spLocks noGrp="1"/>
          </p:cNvSpPr>
          <p:nvPr>
            <p:ph type="sldNum" sz="quarter" idx="4"/>
          </p:nvPr>
        </p:nvSpPr>
        <p:spPr/>
        <p:txBody>
          <a:bodyPr/>
          <a:lstStyle/>
          <a:p>
            <a:fld id="{9FFB9C89-BA00-4C79-ACD8-0DFDF27A95B5}" type="slidenum">
              <a:rPr lang="fr-FR" smtClean="0"/>
              <a:t>15</a:t>
            </a:fld>
            <a:endParaRPr lang="fr-FR" dirty="0"/>
          </a:p>
        </p:txBody>
      </p:sp>
    </p:spTree>
    <p:extLst>
      <p:ext uri="{BB962C8B-B14F-4D97-AF65-F5344CB8AC3E}">
        <p14:creationId xmlns:p14="http://schemas.microsoft.com/office/powerpoint/2010/main" val="303218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94CE07-704A-4BAF-B2B9-043D29663DA1}"/>
              </a:ext>
            </a:extLst>
          </p:cNvPr>
          <p:cNvSpPr>
            <a:spLocks noGrp="1"/>
          </p:cNvSpPr>
          <p:nvPr>
            <p:ph type="title"/>
          </p:nvPr>
        </p:nvSpPr>
        <p:spPr/>
        <p:txBody>
          <a:bodyPr/>
          <a:lstStyle/>
          <a:p>
            <a:r>
              <a:rPr lang="fr-FR" dirty="0"/>
              <a:t>La configuration des files d’attente dans le cas de plusieurs serveurs</a:t>
            </a:r>
          </a:p>
        </p:txBody>
      </p:sp>
      <p:sp>
        <p:nvSpPr>
          <p:cNvPr id="48" name="Espace réservé du texte 47">
            <a:extLst>
              <a:ext uri="{FF2B5EF4-FFF2-40B4-BE49-F238E27FC236}">
                <a16:creationId xmlns:a16="http://schemas.microsoft.com/office/drawing/2014/main" id="{54084D97-EC2D-4031-8C92-A5E76BAB1A7C}"/>
              </a:ext>
            </a:extLst>
          </p:cNvPr>
          <p:cNvSpPr>
            <a:spLocks noGrp="1"/>
          </p:cNvSpPr>
          <p:nvPr>
            <p:ph type="body" idx="1"/>
          </p:nvPr>
        </p:nvSpPr>
        <p:spPr>
          <a:xfrm>
            <a:off x="630238" y="1681163"/>
            <a:ext cx="3868737" cy="377255"/>
          </a:xfrm>
        </p:spPr>
        <p:txBody>
          <a:bodyPr/>
          <a:lstStyle/>
          <a:p>
            <a:r>
              <a:rPr lang="fr-FR" dirty="0"/>
              <a:t>Une file par serveur</a:t>
            </a:r>
          </a:p>
        </p:txBody>
      </p:sp>
      <p:sp>
        <p:nvSpPr>
          <p:cNvPr id="50" name="Espace réservé du texte 49">
            <a:extLst>
              <a:ext uri="{FF2B5EF4-FFF2-40B4-BE49-F238E27FC236}">
                <a16:creationId xmlns:a16="http://schemas.microsoft.com/office/drawing/2014/main" id="{A48A00B0-1D2A-4FB2-8ABD-AD2EE518CDCF}"/>
              </a:ext>
            </a:extLst>
          </p:cNvPr>
          <p:cNvSpPr>
            <a:spLocks noGrp="1"/>
          </p:cNvSpPr>
          <p:nvPr>
            <p:ph type="body" sz="quarter" idx="3"/>
          </p:nvPr>
        </p:nvSpPr>
        <p:spPr>
          <a:xfrm>
            <a:off x="4629150" y="1681163"/>
            <a:ext cx="3887788" cy="407666"/>
          </a:xfrm>
        </p:spPr>
        <p:txBody>
          <a:bodyPr/>
          <a:lstStyle/>
          <a:p>
            <a:r>
              <a:rPr lang="fr-FR" dirty="0"/>
              <a:t>Une file mutualisée</a:t>
            </a:r>
          </a:p>
        </p:txBody>
      </p:sp>
      <p:sp>
        <p:nvSpPr>
          <p:cNvPr id="4" name="Espace réservé du numéro de diapositive 3">
            <a:extLst>
              <a:ext uri="{FF2B5EF4-FFF2-40B4-BE49-F238E27FC236}">
                <a16:creationId xmlns:a16="http://schemas.microsoft.com/office/drawing/2014/main" id="{DAC11611-2F4A-4360-A697-A429CA42A0E4}"/>
              </a:ext>
            </a:extLst>
          </p:cNvPr>
          <p:cNvSpPr>
            <a:spLocks noGrp="1"/>
          </p:cNvSpPr>
          <p:nvPr>
            <p:ph type="sldNum" sz="quarter" idx="10"/>
          </p:nvPr>
        </p:nvSpPr>
        <p:spPr/>
        <p:txBody>
          <a:bodyPr/>
          <a:lstStyle/>
          <a:p>
            <a:fld id="{9FFB9C89-BA00-4C79-ACD8-0DFDF27A95B5}" type="slidenum">
              <a:rPr lang="fr-FR" smtClean="0"/>
              <a:pPr/>
              <a:t>16</a:t>
            </a:fld>
            <a:endParaRPr lang="fr-FR"/>
          </a:p>
        </p:txBody>
      </p:sp>
      <p:grpSp>
        <p:nvGrpSpPr>
          <p:cNvPr id="5" name="Groupe 4">
            <a:extLst>
              <a:ext uri="{FF2B5EF4-FFF2-40B4-BE49-F238E27FC236}">
                <a16:creationId xmlns:a16="http://schemas.microsoft.com/office/drawing/2014/main" id="{06E157F5-E52F-4B59-B028-BA1D5A7B7258}"/>
              </a:ext>
            </a:extLst>
          </p:cNvPr>
          <p:cNvGrpSpPr/>
          <p:nvPr/>
        </p:nvGrpSpPr>
        <p:grpSpPr>
          <a:xfrm>
            <a:off x="512618" y="2079304"/>
            <a:ext cx="3429000" cy="1927225"/>
            <a:chOff x="838200" y="4092575"/>
            <a:chExt cx="3429000" cy="1927225"/>
          </a:xfrm>
        </p:grpSpPr>
        <p:sp>
          <p:nvSpPr>
            <p:cNvPr id="6" name="Freeform 13">
              <a:extLst>
                <a:ext uri="{FF2B5EF4-FFF2-40B4-BE49-F238E27FC236}">
                  <a16:creationId xmlns:a16="http://schemas.microsoft.com/office/drawing/2014/main" id="{8E2941A6-CAE8-4BC9-806C-F402CEDF0200}"/>
                </a:ext>
              </a:extLst>
            </p:cNvPr>
            <p:cNvSpPr>
              <a:spLocks/>
            </p:cNvSpPr>
            <p:nvPr/>
          </p:nvSpPr>
          <p:spPr bwMode="auto">
            <a:xfrm>
              <a:off x="1928813" y="4352925"/>
              <a:ext cx="179387" cy="177800"/>
            </a:xfrm>
            <a:custGeom>
              <a:avLst/>
              <a:gdLst>
                <a:gd name="T0" fmla="*/ 46 w 113"/>
                <a:gd name="T1" fmla="*/ 0 h 112"/>
                <a:gd name="T2" fmla="*/ 38 w 113"/>
                <a:gd name="T3" fmla="*/ 2 h 112"/>
                <a:gd name="T4" fmla="*/ 34 w 113"/>
                <a:gd name="T5" fmla="*/ 4 h 112"/>
                <a:gd name="T6" fmla="*/ 28 w 113"/>
                <a:gd name="T7" fmla="*/ 6 h 112"/>
                <a:gd name="T8" fmla="*/ 27 w 113"/>
                <a:gd name="T9" fmla="*/ 8 h 112"/>
                <a:gd name="T10" fmla="*/ 23 w 113"/>
                <a:gd name="T11" fmla="*/ 9 h 112"/>
                <a:gd name="T12" fmla="*/ 21 w 113"/>
                <a:gd name="T13" fmla="*/ 11 h 112"/>
                <a:gd name="T14" fmla="*/ 15 w 113"/>
                <a:gd name="T15" fmla="*/ 15 h 112"/>
                <a:gd name="T16" fmla="*/ 11 w 113"/>
                <a:gd name="T17" fmla="*/ 21 h 112"/>
                <a:gd name="T18" fmla="*/ 9 w 113"/>
                <a:gd name="T19" fmla="*/ 23 h 112"/>
                <a:gd name="T20" fmla="*/ 7 w 113"/>
                <a:gd name="T21" fmla="*/ 27 h 112"/>
                <a:gd name="T22" fmla="*/ 6 w 113"/>
                <a:gd name="T23" fmla="*/ 29 h 112"/>
                <a:gd name="T24" fmla="*/ 4 w 113"/>
                <a:gd name="T25" fmla="*/ 34 h 112"/>
                <a:gd name="T26" fmla="*/ 2 w 113"/>
                <a:gd name="T27" fmla="*/ 38 h 112"/>
                <a:gd name="T28" fmla="*/ 0 w 113"/>
                <a:gd name="T29" fmla="*/ 46 h 112"/>
                <a:gd name="T30" fmla="*/ 0 w 113"/>
                <a:gd name="T31" fmla="*/ 67 h 112"/>
                <a:gd name="T32" fmla="*/ 2 w 113"/>
                <a:gd name="T33" fmla="*/ 74 h 112"/>
                <a:gd name="T34" fmla="*/ 4 w 113"/>
                <a:gd name="T35" fmla="*/ 78 h 112"/>
                <a:gd name="T36" fmla="*/ 6 w 113"/>
                <a:gd name="T37" fmla="*/ 84 h 112"/>
                <a:gd name="T38" fmla="*/ 7 w 113"/>
                <a:gd name="T39" fmla="*/ 86 h 112"/>
                <a:gd name="T40" fmla="*/ 9 w 113"/>
                <a:gd name="T41" fmla="*/ 90 h 112"/>
                <a:gd name="T42" fmla="*/ 11 w 113"/>
                <a:gd name="T43" fmla="*/ 91 h 112"/>
                <a:gd name="T44" fmla="*/ 15 w 113"/>
                <a:gd name="T45" fmla="*/ 97 h 112"/>
                <a:gd name="T46" fmla="*/ 21 w 113"/>
                <a:gd name="T47" fmla="*/ 101 h 112"/>
                <a:gd name="T48" fmla="*/ 23 w 113"/>
                <a:gd name="T49" fmla="*/ 103 h 112"/>
                <a:gd name="T50" fmla="*/ 27 w 113"/>
                <a:gd name="T51" fmla="*/ 105 h 112"/>
                <a:gd name="T52" fmla="*/ 28 w 113"/>
                <a:gd name="T53" fmla="*/ 107 h 112"/>
                <a:gd name="T54" fmla="*/ 34 w 113"/>
                <a:gd name="T55" fmla="*/ 109 h 112"/>
                <a:gd name="T56" fmla="*/ 38 w 113"/>
                <a:gd name="T57" fmla="*/ 111 h 112"/>
                <a:gd name="T58" fmla="*/ 46 w 113"/>
                <a:gd name="T59" fmla="*/ 112 h 112"/>
                <a:gd name="T60" fmla="*/ 67 w 113"/>
                <a:gd name="T61" fmla="*/ 112 h 112"/>
                <a:gd name="T62" fmla="*/ 74 w 113"/>
                <a:gd name="T63" fmla="*/ 111 h 112"/>
                <a:gd name="T64" fmla="*/ 78 w 113"/>
                <a:gd name="T65" fmla="*/ 109 h 112"/>
                <a:gd name="T66" fmla="*/ 84 w 113"/>
                <a:gd name="T67" fmla="*/ 107 h 112"/>
                <a:gd name="T68" fmla="*/ 86 w 113"/>
                <a:gd name="T69" fmla="*/ 105 h 112"/>
                <a:gd name="T70" fmla="*/ 90 w 113"/>
                <a:gd name="T71" fmla="*/ 103 h 112"/>
                <a:gd name="T72" fmla="*/ 92 w 113"/>
                <a:gd name="T73" fmla="*/ 101 h 112"/>
                <a:gd name="T74" fmla="*/ 97 w 113"/>
                <a:gd name="T75" fmla="*/ 97 h 112"/>
                <a:gd name="T76" fmla="*/ 101 w 113"/>
                <a:gd name="T77" fmla="*/ 91 h 112"/>
                <a:gd name="T78" fmla="*/ 103 w 113"/>
                <a:gd name="T79" fmla="*/ 90 h 112"/>
                <a:gd name="T80" fmla="*/ 105 w 113"/>
                <a:gd name="T81" fmla="*/ 86 h 112"/>
                <a:gd name="T82" fmla="*/ 107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7 w 113"/>
                <a:gd name="T97" fmla="*/ 29 h 112"/>
                <a:gd name="T98" fmla="*/ 105 w 113"/>
                <a:gd name="T99" fmla="*/ 27 h 112"/>
                <a:gd name="T100" fmla="*/ 103 w 113"/>
                <a:gd name="T101" fmla="*/ 23 h 112"/>
                <a:gd name="T102" fmla="*/ 101 w 113"/>
                <a:gd name="T103" fmla="*/ 21 h 112"/>
                <a:gd name="T104" fmla="*/ 97 w 113"/>
                <a:gd name="T105" fmla="*/ 15 h 112"/>
                <a:gd name="T106" fmla="*/ 92 w 113"/>
                <a:gd name="T107" fmla="*/ 11 h 112"/>
                <a:gd name="T108" fmla="*/ 90 w 113"/>
                <a:gd name="T109" fmla="*/ 9 h 112"/>
                <a:gd name="T110" fmla="*/ 86 w 113"/>
                <a:gd name="T111" fmla="*/ 8 h 112"/>
                <a:gd name="T112" fmla="*/ 84 w 113"/>
                <a:gd name="T113" fmla="*/ 6 h 112"/>
                <a:gd name="T114" fmla="*/ 78 w 113"/>
                <a:gd name="T115" fmla="*/ 4 h 112"/>
                <a:gd name="T116" fmla="*/ 74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5" y="0"/>
                  </a:moveTo>
                  <a:lnTo>
                    <a:pt x="46" y="0"/>
                  </a:lnTo>
                  <a:lnTo>
                    <a:pt x="44" y="2"/>
                  </a:lnTo>
                  <a:lnTo>
                    <a:pt x="38" y="2"/>
                  </a:lnTo>
                  <a:lnTo>
                    <a:pt x="38" y="4"/>
                  </a:lnTo>
                  <a:lnTo>
                    <a:pt x="34" y="4"/>
                  </a:lnTo>
                  <a:lnTo>
                    <a:pt x="32" y="6"/>
                  </a:lnTo>
                  <a:lnTo>
                    <a:pt x="28" y="6"/>
                  </a:lnTo>
                  <a:lnTo>
                    <a:pt x="28" y="8"/>
                  </a:lnTo>
                  <a:lnTo>
                    <a:pt x="27" y="8"/>
                  </a:lnTo>
                  <a:lnTo>
                    <a:pt x="25" y="9"/>
                  </a:lnTo>
                  <a:lnTo>
                    <a:pt x="23" y="9"/>
                  </a:lnTo>
                  <a:lnTo>
                    <a:pt x="23" y="11"/>
                  </a:lnTo>
                  <a:lnTo>
                    <a:pt x="21" y="11"/>
                  </a:lnTo>
                  <a:lnTo>
                    <a:pt x="17" y="15"/>
                  </a:lnTo>
                  <a:lnTo>
                    <a:pt x="15" y="15"/>
                  </a:lnTo>
                  <a:lnTo>
                    <a:pt x="15" y="17"/>
                  </a:lnTo>
                  <a:lnTo>
                    <a:pt x="11" y="21"/>
                  </a:lnTo>
                  <a:lnTo>
                    <a:pt x="11" y="23"/>
                  </a:lnTo>
                  <a:lnTo>
                    <a:pt x="9" y="23"/>
                  </a:lnTo>
                  <a:lnTo>
                    <a:pt x="9" y="25"/>
                  </a:lnTo>
                  <a:lnTo>
                    <a:pt x="7" y="27"/>
                  </a:lnTo>
                  <a:lnTo>
                    <a:pt x="7" y="29"/>
                  </a:lnTo>
                  <a:lnTo>
                    <a:pt x="6" y="29"/>
                  </a:lnTo>
                  <a:lnTo>
                    <a:pt x="6" y="32"/>
                  </a:lnTo>
                  <a:lnTo>
                    <a:pt x="4" y="34"/>
                  </a:lnTo>
                  <a:lnTo>
                    <a:pt x="4" y="38"/>
                  </a:lnTo>
                  <a:lnTo>
                    <a:pt x="2" y="38"/>
                  </a:lnTo>
                  <a:lnTo>
                    <a:pt x="2" y="44"/>
                  </a:lnTo>
                  <a:lnTo>
                    <a:pt x="0" y="46"/>
                  </a:lnTo>
                  <a:lnTo>
                    <a:pt x="0" y="55"/>
                  </a:lnTo>
                  <a:lnTo>
                    <a:pt x="0" y="67"/>
                  </a:lnTo>
                  <a:lnTo>
                    <a:pt x="2" y="69"/>
                  </a:lnTo>
                  <a:lnTo>
                    <a:pt x="2" y="74"/>
                  </a:lnTo>
                  <a:lnTo>
                    <a:pt x="4" y="74"/>
                  </a:lnTo>
                  <a:lnTo>
                    <a:pt x="4" y="78"/>
                  </a:lnTo>
                  <a:lnTo>
                    <a:pt x="6" y="80"/>
                  </a:lnTo>
                  <a:lnTo>
                    <a:pt x="6" y="84"/>
                  </a:lnTo>
                  <a:lnTo>
                    <a:pt x="7" y="84"/>
                  </a:lnTo>
                  <a:lnTo>
                    <a:pt x="7" y="86"/>
                  </a:lnTo>
                  <a:lnTo>
                    <a:pt x="9" y="88"/>
                  </a:lnTo>
                  <a:lnTo>
                    <a:pt x="9" y="90"/>
                  </a:lnTo>
                  <a:lnTo>
                    <a:pt x="11" y="90"/>
                  </a:lnTo>
                  <a:lnTo>
                    <a:pt x="11" y="91"/>
                  </a:lnTo>
                  <a:lnTo>
                    <a:pt x="15" y="95"/>
                  </a:lnTo>
                  <a:lnTo>
                    <a:pt x="15" y="97"/>
                  </a:lnTo>
                  <a:lnTo>
                    <a:pt x="17" y="97"/>
                  </a:lnTo>
                  <a:lnTo>
                    <a:pt x="21" y="101"/>
                  </a:lnTo>
                  <a:lnTo>
                    <a:pt x="23" y="101"/>
                  </a:lnTo>
                  <a:lnTo>
                    <a:pt x="23" y="103"/>
                  </a:lnTo>
                  <a:lnTo>
                    <a:pt x="25" y="103"/>
                  </a:lnTo>
                  <a:lnTo>
                    <a:pt x="27" y="105"/>
                  </a:lnTo>
                  <a:lnTo>
                    <a:pt x="28" y="105"/>
                  </a:lnTo>
                  <a:lnTo>
                    <a:pt x="28" y="107"/>
                  </a:lnTo>
                  <a:lnTo>
                    <a:pt x="32" y="107"/>
                  </a:lnTo>
                  <a:lnTo>
                    <a:pt x="34" y="109"/>
                  </a:lnTo>
                  <a:lnTo>
                    <a:pt x="38" y="109"/>
                  </a:lnTo>
                  <a:lnTo>
                    <a:pt x="38" y="111"/>
                  </a:lnTo>
                  <a:lnTo>
                    <a:pt x="44" y="111"/>
                  </a:lnTo>
                  <a:lnTo>
                    <a:pt x="46" y="112"/>
                  </a:lnTo>
                  <a:lnTo>
                    <a:pt x="55" y="112"/>
                  </a:lnTo>
                  <a:lnTo>
                    <a:pt x="67" y="112"/>
                  </a:lnTo>
                  <a:lnTo>
                    <a:pt x="69" y="111"/>
                  </a:lnTo>
                  <a:lnTo>
                    <a:pt x="74" y="111"/>
                  </a:lnTo>
                  <a:lnTo>
                    <a:pt x="74" y="109"/>
                  </a:lnTo>
                  <a:lnTo>
                    <a:pt x="78" y="109"/>
                  </a:lnTo>
                  <a:lnTo>
                    <a:pt x="80" y="107"/>
                  </a:lnTo>
                  <a:lnTo>
                    <a:pt x="84" y="107"/>
                  </a:lnTo>
                  <a:lnTo>
                    <a:pt x="84" y="105"/>
                  </a:lnTo>
                  <a:lnTo>
                    <a:pt x="86" y="105"/>
                  </a:lnTo>
                  <a:lnTo>
                    <a:pt x="88" y="103"/>
                  </a:lnTo>
                  <a:lnTo>
                    <a:pt x="90" y="103"/>
                  </a:lnTo>
                  <a:lnTo>
                    <a:pt x="90" y="101"/>
                  </a:lnTo>
                  <a:lnTo>
                    <a:pt x="92" y="101"/>
                  </a:lnTo>
                  <a:lnTo>
                    <a:pt x="95" y="97"/>
                  </a:lnTo>
                  <a:lnTo>
                    <a:pt x="97" y="97"/>
                  </a:lnTo>
                  <a:lnTo>
                    <a:pt x="97" y="95"/>
                  </a:lnTo>
                  <a:lnTo>
                    <a:pt x="101" y="91"/>
                  </a:lnTo>
                  <a:lnTo>
                    <a:pt x="101" y="90"/>
                  </a:lnTo>
                  <a:lnTo>
                    <a:pt x="103" y="90"/>
                  </a:lnTo>
                  <a:lnTo>
                    <a:pt x="103" y="88"/>
                  </a:lnTo>
                  <a:lnTo>
                    <a:pt x="105" y="86"/>
                  </a:lnTo>
                  <a:lnTo>
                    <a:pt x="105" y="84"/>
                  </a:lnTo>
                  <a:lnTo>
                    <a:pt x="107" y="84"/>
                  </a:lnTo>
                  <a:lnTo>
                    <a:pt x="107"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7" y="32"/>
                  </a:lnTo>
                  <a:lnTo>
                    <a:pt x="107" y="29"/>
                  </a:lnTo>
                  <a:lnTo>
                    <a:pt x="105" y="29"/>
                  </a:lnTo>
                  <a:lnTo>
                    <a:pt x="105" y="27"/>
                  </a:lnTo>
                  <a:lnTo>
                    <a:pt x="103" y="25"/>
                  </a:lnTo>
                  <a:lnTo>
                    <a:pt x="103" y="23"/>
                  </a:lnTo>
                  <a:lnTo>
                    <a:pt x="101" y="23"/>
                  </a:lnTo>
                  <a:lnTo>
                    <a:pt x="101" y="21"/>
                  </a:lnTo>
                  <a:lnTo>
                    <a:pt x="97" y="17"/>
                  </a:lnTo>
                  <a:lnTo>
                    <a:pt x="97" y="15"/>
                  </a:lnTo>
                  <a:lnTo>
                    <a:pt x="95" y="15"/>
                  </a:lnTo>
                  <a:lnTo>
                    <a:pt x="92" y="11"/>
                  </a:lnTo>
                  <a:lnTo>
                    <a:pt x="90" y="11"/>
                  </a:lnTo>
                  <a:lnTo>
                    <a:pt x="90" y="9"/>
                  </a:lnTo>
                  <a:lnTo>
                    <a:pt x="88" y="9"/>
                  </a:lnTo>
                  <a:lnTo>
                    <a:pt x="86" y="8"/>
                  </a:lnTo>
                  <a:lnTo>
                    <a:pt x="84" y="8"/>
                  </a:lnTo>
                  <a:lnTo>
                    <a:pt x="84" y="6"/>
                  </a:lnTo>
                  <a:lnTo>
                    <a:pt x="80" y="6"/>
                  </a:lnTo>
                  <a:lnTo>
                    <a:pt x="78" y="4"/>
                  </a:lnTo>
                  <a:lnTo>
                    <a:pt x="74" y="4"/>
                  </a:lnTo>
                  <a:lnTo>
                    <a:pt x="74"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7" name="Freeform 14">
              <a:extLst>
                <a:ext uri="{FF2B5EF4-FFF2-40B4-BE49-F238E27FC236}">
                  <a16:creationId xmlns:a16="http://schemas.microsoft.com/office/drawing/2014/main" id="{07657267-0932-4CC5-BA1F-DC7C6ACD4063}"/>
                </a:ext>
              </a:extLst>
            </p:cNvPr>
            <p:cNvSpPr>
              <a:spLocks/>
            </p:cNvSpPr>
            <p:nvPr/>
          </p:nvSpPr>
          <p:spPr bwMode="auto">
            <a:xfrm>
              <a:off x="1603375" y="4352925"/>
              <a:ext cx="179388" cy="177800"/>
            </a:xfrm>
            <a:custGeom>
              <a:avLst/>
              <a:gdLst>
                <a:gd name="T0" fmla="*/ 46 w 113"/>
                <a:gd name="T1" fmla="*/ 0 h 112"/>
                <a:gd name="T2" fmla="*/ 38 w 113"/>
                <a:gd name="T3" fmla="*/ 2 h 112"/>
                <a:gd name="T4" fmla="*/ 35 w 113"/>
                <a:gd name="T5" fmla="*/ 4 h 112"/>
                <a:gd name="T6" fmla="*/ 29 w 113"/>
                <a:gd name="T7" fmla="*/ 6 h 112"/>
                <a:gd name="T8" fmla="*/ 27 w 113"/>
                <a:gd name="T9" fmla="*/ 8 h 112"/>
                <a:gd name="T10" fmla="*/ 23 w 113"/>
                <a:gd name="T11" fmla="*/ 9 h 112"/>
                <a:gd name="T12" fmla="*/ 21 w 113"/>
                <a:gd name="T13" fmla="*/ 11 h 112"/>
                <a:gd name="T14" fmla="*/ 15 w 113"/>
                <a:gd name="T15" fmla="*/ 15 h 112"/>
                <a:gd name="T16" fmla="*/ 12 w 113"/>
                <a:gd name="T17" fmla="*/ 21 h 112"/>
                <a:gd name="T18" fmla="*/ 10 w 113"/>
                <a:gd name="T19" fmla="*/ 23 h 112"/>
                <a:gd name="T20" fmla="*/ 8 w 113"/>
                <a:gd name="T21" fmla="*/ 27 h 112"/>
                <a:gd name="T22" fmla="*/ 6 w 113"/>
                <a:gd name="T23" fmla="*/ 29 h 112"/>
                <a:gd name="T24" fmla="*/ 4 w 113"/>
                <a:gd name="T25" fmla="*/ 34 h 112"/>
                <a:gd name="T26" fmla="*/ 2 w 113"/>
                <a:gd name="T27" fmla="*/ 38 h 112"/>
                <a:gd name="T28" fmla="*/ 0 w 113"/>
                <a:gd name="T29" fmla="*/ 46 h 112"/>
                <a:gd name="T30" fmla="*/ 0 w 113"/>
                <a:gd name="T31" fmla="*/ 67 h 112"/>
                <a:gd name="T32" fmla="*/ 2 w 113"/>
                <a:gd name="T33" fmla="*/ 74 h 112"/>
                <a:gd name="T34" fmla="*/ 4 w 113"/>
                <a:gd name="T35" fmla="*/ 78 h 112"/>
                <a:gd name="T36" fmla="*/ 6 w 113"/>
                <a:gd name="T37" fmla="*/ 84 h 112"/>
                <a:gd name="T38" fmla="*/ 8 w 113"/>
                <a:gd name="T39" fmla="*/ 86 h 112"/>
                <a:gd name="T40" fmla="*/ 10 w 113"/>
                <a:gd name="T41" fmla="*/ 90 h 112"/>
                <a:gd name="T42" fmla="*/ 12 w 113"/>
                <a:gd name="T43" fmla="*/ 91 h 112"/>
                <a:gd name="T44" fmla="*/ 15 w 113"/>
                <a:gd name="T45" fmla="*/ 97 h 112"/>
                <a:gd name="T46" fmla="*/ 21 w 113"/>
                <a:gd name="T47" fmla="*/ 101 h 112"/>
                <a:gd name="T48" fmla="*/ 23 w 113"/>
                <a:gd name="T49" fmla="*/ 103 h 112"/>
                <a:gd name="T50" fmla="*/ 27 w 113"/>
                <a:gd name="T51" fmla="*/ 105 h 112"/>
                <a:gd name="T52" fmla="*/ 29 w 113"/>
                <a:gd name="T53" fmla="*/ 107 h 112"/>
                <a:gd name="T54" fmla="*/ 35 w 113"/>
                <a:gd name="T55" fmla="*/ 109 h 112"/>
                <a:gd name="T56" fmla="*/ 38 w 113"/>
                <a:gd name="T57" fmla="*/ 111 h 112"/>
                <a:gd name="T58" fmla="*/ 46 w 113"/>
                <a:gd name="T59" fmla="*/ 112 h 112"/>
                <a:gd name="T60" fmla="*/ 67 w 113"/>
                <a:gd name="T61" fmla="*/ 112 h 112"/>
                <a:gd name="T62" fmla="*/ 75 w 113"/>
                <a:gd name="T63" fmla="*/ 111 h 112"/>
                <a:gd name="T64" fmla="*/ 79 w 113"/>
                <a:gd name="T65" fmla="*/ 109 h 112"/>
                <a:gd name="T66" fmla="*/ 84 w 113"/>
                <a:gd name="T67" fmla="*/ 107 h 112"/>
                <a:gd name="T68" fmla="*/ 86 w 113"/>
                <a:gd name="T69" fmla="*/ 105 h 112"/>
                <a:gd name="T70" fmla="*/ 90 w 113"/>
                <a:gd name="T71" fmla="*/ 103 h 112"/>
                <a:gd name="T72" fmla="*/ 92 w 113"/>
                <a:gd name="T73" fmla="*/ 101 h 112"/>
                <a:gd name="T74" fmla="*/ 98 w 113"/>
                <a:gd name="T75" fmla="*/ 97 h 112"/>
                <a:gd name="T76" fmla="*/ 101 w 113"/>
                <a:gd name="T77" fmla="*/ 91 h 112"/>
                <a:gd name="T78" fmla="*/ 103 w 113"/>
                <a:gd name="T79" fmla="*/ 90 h 112"/>
                <a:gd name="T80" fmla="*/ 105 w 113"/>
                <a:gd name="T81" fmla="*/ 86 h 112"/>
                <a:gd name="T82" fmla="*/ 107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7 w 113"/>
                <a:gd name="T97" fmla="*/ 29 h 112"/>
                <a:gd name="T98" fmla="*/ 105 w 113"/>
                <a:gd name="T99" fmla="*/ 27 h 112"/>
                <a:gd name="T100" fmla="*/ 103 w 113"/>
                <a:gd name="T101" fmla="*/ 23 h 112"/>
                <a:gd name="T102" fmla="*/ 101 w 113"/>
                <a:gd name="T103" fmla="*/ 21 h 112"/>
                <a:gd name="T104" fmla="*/ 98 w 113"/>
                <a:gd name="T105" fmla="*/ 15 h 112"/>
                <a:gd name="T106" fmla="*/ 92 w 113"/>
                <a:gd name="T107" fmla="*/ 11 h 112"/>
                <a:gd name="T108" fmla="*/ 90 w 113"/>
                <a:gd name="T109" fmla="*/ 9 h 112"/>
                <a:gd name="T110" fmla="*/ 86 w 113"/>
                <a:gd name="T111" fmla="*/ 8 h 112"/>
                <a:gd name="T112" fmla="*/ 84 w 113"/>
                <a:gd name="T113" fmla="*/ 6 h 112"/>
                <a:gd name="T114" fmla="*/ 79 w 113"/>
                <a:gd name="T115" fmla="*/ 4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6" y="0"/>
                  </a:moveTo>
                  <a:lnTo>
                    <a:pt x="46" y="0"/>
                  </a:lnTo>
                  <a:lnTo>
                    <a:pt x="44" y="2"/>
                  </a:lnTo>
                  <a:lnTo>
                    <a:pt x="38" y="2"/>
                  </a:lnTo>
                  <a:lnTo>
                    <a:pt x="38" y="4"/>
                  </a:lnTo>
                  <a:lnTo>
                    <a:pt x="35" y="4"/>
                  </a:lnTo>
                  <a:lnTo>
                    <a:pt x="33" y="6"/>
                  </a:lnTo>
                  <a:lnTo>
                    <a:pt x="29" y="6"/>
                  </a:lnTo>
                  <a:lnTo>
                    <a:pt x="29" y="8"/>
                  </a:lnTo>
                  <a:lnTo>
                    <a:pt x="27" y="8"/>
                  </a:lnTo>
                  <a:lnTo>
                    <a:pt x="25" y="9"/>
                  </a:lnTo>
                  <a:lnTo>
                    <a:pt x="23" y="9"/>
                  </a:lnTo>
                  <a:lnTo>
                    <a:pt x="23" y="11"/>
                  </a:lnTo>
                  <a:lnTo>
                    <a:pt x="21" y="11"/>
                  </a:lnTo>
                  <a:lnTo>
                    <a:pt x="17" y="15"/>
                  </a:lnTo>
                  <a:lnTo>
                    <a:pt x="15" y="15"/>
                  </a:lnTo>
                  <a:lnTo>
                    <a:pt x="15" y="17"/>
                  </a:lnTo>
                  <a:lnTo>
                    <a:pt x="12" y="21"/>
                  </a:lnTo>
                  <a:lnTo>
                    <a:pt x="12" y="23"/>
                  </a:lnTo>
                  <a:lnTo>
                    <a:pt x="10" y="23"/>
                  </a:lnTo>
                  <a:lnTo>
                    <a:pt x="10" y="25"/>
                  </a:lnTo>
                  <a:lnTo>
                    <a:pt x="8" y="27"/>
                  </a:lnTo>
                  <a:lnTo>
                    <a:pt x="8" y="29"/>
                  </a:lnTo>
                  <a:lnTo>
                    <a:pt x="6" y="29"/>
                  </a:lnTo>
                  <a:lnTo>
                    <a:pt x="6" y="32"/>
                  </a:lnTo>
                  <a:lnTo>
                    <a:pt x="4" y="34"/>
                  </a:lnTo>
                  <a:lnTo>
                    <a:pt x="4" y="38"/>
                  </a:lnTo>
                  <a:lnTo>
                    <a:pt x="2" y="38"/>
                  </a:lnTo>
                  <a:lnTo>
                    <a:pt x="2" y="44"/>
                  </a:lnTo>
                  <a:lnTo>
                    <a:pt x="0" y="46"/>
                  </a:lnTo>
                  <a:lnTo>
                    <a:pt x="0" y="55"/>
                  </a:lnTo>
                  <a:lnTo>
                    <a:pt x="0" y="67"/>
                  </a:lnTo>
                  <a:lnTo>
                    <a:pt x="2" y="69"/>
                  </a:lnTo>
                  <a:lnTo>
                    <a:pt x="2" y="74"/>
                  </a:lnTo>
                  <a:lnTo>
                    <a:pt x="4" y="74"/>
                  </a:lnTo>
                  <a:lnTo>
                    <a:pt x="4" y="78"/>
                  </a:lnTo>
                  <a:lnTo>
                    <a:pt x="6" y="80"/>
                  </a:lnTo>
                  <a:lnTo>
                    <a:pt x="6" y="84"/>
                  </a:lnTo>
                  <a:lnTo>
                    <a:pt x="8" y="84"/>
                  </a:lnTo>
                  <a:lnTo>
                    <a:pt x="8" y="86"/>
                  </a:lnTo>
                  <a:lnTo>
                    <a:pt x="10" y="88"/>
                  </a:lnTo>
                  <a:lnTo>
                    <a:pt x="10" y="90"/>
                  </a:lnTo>
                  <a:lnTo>
                    <a:pt x="12" y="90"/>
                  </a:lnTo>
                  <a:lnTo>
                    <a:pt x="12" y="91"/>
                  </a:lnTo>
                  <a:lnTo>
                    <a:pt x="15" y="95"/>
                  </a:lnTo>
                  <a:lnTo>
                    <a:pt x="15" y="97"/>
                  </a:lnTo>
                  <a:lnTo>
                    <a:pt x="17" y="97"/>
                  </a:lnTo>
                  <a:lnTo>
                    <a:pt x="21" y="101"/>
                  </a:lnTo>
                  <a:lnTo>
                    <a:pt x="23" y="101"/>
                  </a:lnTo>
                  <a:lnTo>
                    <a:pt x="23" y="103"/>
                  </a:lnTo>
                  <a:lnTo>
                    <a:pt x="25" y="103"/>
                  </a:lnTo>
                  <a:lnTo>
                    <a:pt x="27" y="105"/>
                  </a:lnTo>
                  <a:lnTo>
                    <a:pt x="29" y="105"/>
                  </a:lnTo>
                  <a:lnTo>
                    <a:pt x="29" y="107"/>
                  </a:lnTo>
                  <a:lnTo>
                    <a:pt x="33" y="107"/>
                  </a:lnTo>
                  <a:lnTo>
                    <a:pt x="35" y="109"/>
                  </a:lnTo>
                  <a:lnTo>
                    <a:pt x="38" y="109"/>
                  </a:lnTo>
                  <a:lnTo>
                    <a:pt x="38" y="111"/>
                  </a:lnTo>
                  <a:lnTo>
                    <a:pt x="44" y="111"/>
                  </a:lnTo>
                  <a:lnTo>
                    <a:pt x="46" y="112"/>
                  </a:lnTo>
                  <a:lnTo>
                    <a:pt x="56" y="112"/>
                  </a:lnTo>
                  <a:lnTo>
                    <a:pt x="67" y="112"/>
                  </a:lnTo>
                  <a:lnTo>
                    <a:pt x="69" y="111"/>
                  </a:lnTo>
                  <a:lnTo>
                    <a:pt x="75" y="111"/>
                  </a:lnTo>
                  <a:lnTo>
                    <a:pt x="75" y="109"/>
                  </a:lnTo>
                  <a:lnTo>
                    <a:pt x="79" y="109"/>
                  </a:lnTo>
                  <a:lnTo>
                    <a:pt x="80" y="107"/>
                  </a:lnTo>
                  <a:lnTo>
                    <a:pt x="84" y="107"/>
                  </a:lnTo>
                  <a:lnTo>
                    <a:pt x="84" y="105"/>
                  </a:lnTo>
                  <a:lnTo>
                    <a:pt x="86" y="105"/>
                  </a:lnTo>
                  <a:lnTo>
                    <a:pt x="88" y="103"/>
                  </a:lnTo>
                  <a:lnTo>
                    <a:pt x="90" y="103"/>
                  </a:lnTo>
                  <a:lnTo>
                    <a:pt x="90" y="101"/>
                  </a:lnTo>
                  <a:lnTo>
                    <a:pt x="92" y="101"/>
                  </a:lnTo>
                  <a:lnTo>
                    <a:pt x="96" y="97"/>
                  </a:lnTo>
                  <a:lnTo>
                    <a:pt x="98" y="97"/>
                  </a:lnTo>
                  <a:lnTo>
                    <a:pt x="98" y="95"/>
                  </a:lnTo>
                  <a:lnTo>
                    <a:pt x="101" y="91"/>
                  </a:lnTo>
                  <a:lnTo>
                    <a:pt x="101" y="90"/>
                  </a:lnTo>
                  <a:lnTo>
                    <a:pt x="103" y="90"/>
                  </a:lnTo>
                  <a:lnTo>
                    <a:pt x="103" y="88"/>
                  </a:lnTo>
                  <a:lnTo>
                    <a:pt x="105" y="86"/>
                  </a:lnTo>
                  <a:lnTo>
                    <a:pt x="105" y="84"/>
                  </a:lnTo>
                  <a:lnTo>
                    <a:pt x="107" y="84"/>
                  </a:lnTo>
                  <a:lnTo>
                    <a:pt x="107"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7" y="32"/>
                  </a:lnTo>
                  <a:lnTo>
                    <a:pt x="107" y="29"/>
                  </a:lnTo>
                  <a:lnTo>
                    <a:pt x="105" y="29"/>
                  </a:lnTo>
                  <a:lnTo>
                    <a:pt x="105" y="27"/>
                  </a:lnTo>
                  <a:lnTo>
                    <a:pt x="103" y="25"/>
                  </a:lnTo>
                  <a:lnTo>
                    <a:pt x="103" y="23"/>
                  </a:lnTo>
                  <a:lnTo>
                    <a:pt x="101" y="23"/>
                  </a:lnTo>
                  <a:lnTo>
                    <a:pt x="101" y="21"/>
                  </a:lnTo>
                  <a:lnTo>
                    <a:pt x="98" y="17"/>
                  </a:lnTo>
                  <a:lnTo>
                    <a:pt x="98" y="15"/>
                  </a:lnTo>
                  <a:lnTo>
                    <a:pt x="96" y="15"/>
                  </a:lnTo>
                  <a:lnTo>
                    <a:pt x="92" y="11"/>
                  </a:lnTo>
                  <a:lnTo>
                    <a:pt x="90" y="11"/>
                  </a:lnTo>
                  <a:lnTo>
                    <a:pt x="90" y="9"/>
                  </a:lnTo>
                  <a:lnTo>
                    <a:pt x="88" y="9"/>
                  </a:lnTo>
                  <a:lnTo>
                    <a:pt x="86" y="8"/>
                  </a:lnTo>
                  <a:lnTo>
                    <a:pt x="84" y="8"/>
                  </a:lnTo>
                  <a:lnTo>
                    <a:pt x="84" y="6"/>
                  </a:lnTo>
                  <a:lnTo>
                    <a:pt x="80" y="6"/>
                  </a:lnTo>
                  <a:lnTo>
                    <a:pt x="79" y="4"/>
                  </a:lnTo>
                  <a:lnTo>
                    <a:pt x="75" y="4"/>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8" name="Freeform 15">
              <a:extLst>
                <a:ext uri="{FF2B5EF4-FFF2-40B4-BE49-F238E27FC236}">
                  <a16:creationId xmlns:a16="http://schemas.microsoft.com/office/drawing/2014/main" id="{DC9133EF-8F7C-4A17-8A23-3E470BB4061B}"/>
                </a:ext>
              </a:extLst>
            </p:cNvPr>
            <p:cNvSpPr>
              <a:spLocks/>
            </p:cNvSpPr>
            <p:nvPr/>
          </p:nvSpPr>
          <p:spPr bwMode="auto">
            <a:xfrm>
              <a:off x="1244600" y="4352925"/>
              <a:ext cx="179388" cy="177800"/>
            </a:xfrm>
            <a:custGeom>
              <a:avLst/>
              <a:gdLst>
                <a:gd name="T0" fmla="*/ 46 w 113"/>
                <a:gd name="T1" fmla="*/ 0 h 112"/>
                <a:gd name="T2" fmla="*/ 39 w 113"/>
                <a:gd name="T3" fmla="*/ 2 h 112"/>
                <a:gd name="T4" fmla="*/ 35 w 113"/>
                <a:gd name="T5" fmla="*/ 4 h 112"/>
                <a:gd name="T6" fmla="*/ 29 w 113"/>
                <a:gd name="T7" fmla="*/ 6 h 112"/>
                <a:gd name="T8" fmla="*/ 27 w 113"/>
                <a:gd name="T9" fmla="*/ 8 h 112"/>
                <a:gd name="T10" fmla="*/ 23 w 113"/>
                <a:gd name="T11" fmla="*/ 9 h 112"/>
                <a:gd name="T12" fmla="*/ 21 w 113"/>
                <a:gd name="T13" fmla="*/ 11 h 112"/>
                <a:gd name="T14" fmla="*/ 16 w 113"/>
                <a:gd name="T15" fmla="*/ 15 h 112"/>
                <a:gd name="T16" fmla="*/ 12 w 113"/>
                <a:gd name="T17" fmla="*/ 21 h 112"/>
                <a:gd name="T18" fmla="*/ 10 w 113"/>
                <a:gd name="T19" fmla="*/ 23 h 112"/>
                <a:gd name="T20" fmla="*/ 8 w 113"/>
                <a:gd name="T21" fmla="*/ 27 h 112"/>
                <a:gd name="T22" fmla="*/ 6 w 113"/>
                <a:gd name="T23" fmla="*/ 29 h 112"/>
                <a:gd name="T24" fmla="*/ 4 w 113"/>
                <a:gd name="T25" fmla="*/ 34 h 112"/>
                <a:gd name="T26" fmla="*/ 2 w 113"/>
                <a:gd name="T27" fmla="*/ 38 h 112"/>
                <a:gd name="T28" fmla="*/ 0 w 113"/>
                <a:gd name="T29" fmla="*/ 46 h 112"/>
                <a:gd name="T30" fmla="*/ 0 w 113"/>
                <a:gd name="T31" fmla="*/ 67 h 112"/>
                <a:gd name="T32" fmla="*/ 2 w 113"/>
                <a:gd name="T33" fmla="*/ 74 h 112"/>
                <a:gd name="T34" fmla="*/ 4 w 113"/>
                <a:gd name="T35" fmla="*/ 78 h 112"/>
                <a:gd name="T36" fmla="*/ 6 w 113"/>
                <a:gd name="T37" fmla="*/ 84 h 112"/>
                <a:gd name="T38" fmla="*/ 8 w 113"/>
                <a:gd name="T39" fmla="*/ 86 h 112"/>
                <a:gd name="T40" fmla="*/ 10 w 113"/>
                <a:gd name="T41" fmla="*/ 90 h 112"/>
                <a:gd name="T42" fmla="*/ 12 w 113"/>
                <a:gd name="T43" fmla="*/ 91 h 112"/>
                <a:gd name="T44" fmla="*/ 16 w 113"/>
                <a:gd name="T45" fmla="*/ 97 h 112"/>
                <a:gd name="T46" fmla="*/ 21 w 113"/>
                <a:gd name="T47" fmla="*/ 101 h 112"/>
                <a:gd name="T48" fmla="*/ 23 w 113"/>
                <a:gd name="T49" fmla="*/ 103 h 112"/>
                <a:gd name="T50" fmla="*/ 27 w 113"/>
                <a:gd name="T51" fmla="*/ 105 h 112"/>
                <a:gd name="T52" fmla="*/ 29 w 113"/>
                <a:gd name="T53" fmla="*/ 107 h 112"/>
                <a:gd name="T54" fmla="*/ 35 w 113"/>
                <a:gd name="T55" fmla="*/ 109 h 112"/>
                <a:gd name="T56" fmla="*/ 39 w 113"/>
                <a:gd name="T57" fmla="*/ 111 h 112"/>
                <a:gd name="T58" fmla="*/ 46 w 113"/>
                <a:gd name="T59" fmla="*/ 112 h 112"/>
                <a:gd name="T60" fmla="*/ 67 w 113"/>
                <a:gd name="T61" fmla="*/ 112 h 112"/>
                <a:gd name="T62" fmla="*/ 75 w 113"/>
                <a:gd name="T63" fmla="*/ 111 h 112"/>
                <a:gd name="T64" fmla="*/ 79 w 113"/>
                <a:gd name="T65" fmla="*/ 109 h 112"/>
                <a:gd name="T66" fmla="*/ 84 w 113"/>
                <a:gd name="T67" fmla="*/ 107 h 112"/>
                <a:gd name="T68" fmla="*/ 86 w 113"/>
                <a:gd name="T69" fmla="*/ 105 h 112"/>
                <a:gd name="T70" fmla="*/ 90 w 113"/>
                <a:gd name="T71" fmla="*/ 103 h 112"/>
                <a:gd name="T72" fmla="*/ 92 w 113"/>
                <a:gd name="T73" fmla="*/ 101 h 112"/>
                <a:gd name="T74" fmla="*/ 98 w 113"/>
                <a:gd name="T75" fmla="*/ 97 h 112"/>
                <a:gd name="T76" fmla="*/ 102 w 113"/>
                <a:gd name="T77" fmla="*/ 91 h 112"/>
                <a:gd name="T78" fmla="*/ 104 w 113"/>
                <a:gd name="T79" fmla="*/ 90 h 112"/>
                <a:gd name="T80" fmla="*/ 106 w 113"/>
                <a:gd name="T81" fmla="*/ 86 h 112"/>
                <a:gd name="T82" fmla="*/ 107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7 w 113"/>
                <a:gd name="T97" fmla="*/ 29 h 112"/>
                <a:gd name="T98" fmla="*/ 106 w 113"/>
                <a:gd name="T99" fmla="*/ 27 h 112"/>
                <a:gd name="T100" fmla="*/ 104 w 113"/>
                <a:gd name="T101" fmla="*/ 23 h 112"/>
                <a:gd name="T102" fmla="*/ 102 w 113"/>
                <a:gd name="T103" fmla="*/ 21 h 112"/>
                <a:gd name="T104" fmla="*/ 98 w 113"/>
                <a:gd name="T105" fmla="*/ 15 h 112"/>
                <a:gd name="T106" fmla="*/ 92 w 113"/>
                <a:gd name="T107" fmla="*/ 11 h 112"/>
                <a:gd name="T108" fmla="*/ 90 w 113"/>
                <a:gd name="T109" fmla="*/ 9 h 112"/>
                <a:gd name="T110" fmla="*/ 86 w 113"/>
                <a:gd name="T111" fmla="*/ 8 h 112"/>
                <a:gd name="T112" fmla="*/ 84 w 113"/>
                <a:gd name="T113" fmla="*/ 6 h 112"/>
                <a:gd name="T114" fmla="*/ 79 w 113"/>
                <a:gd name="T115" fmla="*/ 4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6" y="0"/>
                  </a:moveTo>
                  <a:lnTo>
                    <a:pt x="46" y="0"/>
                  </a:lnTo>
                  <a:lnTo>
                    <a:pt x="44" y="2"/>
                  </a:lnTo>
                  <a:lnTo>
                    <a:pt x="39" y="2"/>
                  </a:lnTo>
                  <a:lnTo>
                    <a:pt x="39" y="4"/>
                  </a:lnTo>
                  <a:lnTo>
                    <a:pt x="35" y="4"/>
                  </a:lnTo>
                  <a:lnTo>
                    <a:pt x="33" y="6"/>
                  </a:lnTo>
                  <a:lnTo>
                    <a:pt x="29" y="6"/>
                  </a:lnTo>
                  <a:lnTo>
                    <a:pt x="29" y="8"/>
                  </a:lnTo>
                  <a:lnTo>
                    <a:pt x="27" y="8"/>
                  </a:lnTo>
                  <a:lnTo>
                    <a:pt x="25" y="9"/>
                  </a:lnTo>
                  <a:lnTo>
                    <a:pt x="23" y="9"/>
                  </a:lnTo>
                  <a:lnTo>
                    <a:pt x="23" y="11"/>
                  </a:lnTo>
                  <a:lnTo>
                    <a:pt x="21" y="11"/>
                  </a:lnTo>
                  <a:lnTo>
                    <a:pt x="18" y="15"/>
                  </a:lnTo>
                  <a:lnTo>
                    <a:pt x="16" y="15"/>
                  </a:lnTo>
                  <a:lnTo>
                    <a:pt x="16" y="17"/>
                  </a:lnTo>
                  <a:lnTo>
                    <a:pt x="12" y="21"/>
                  </a:lnTo>
                  <a:lnTo>
                    <a:pt x="12" y="23"/>
                  </a:lnTo>
                  <a:lnTo>
                    <a:pt x="10" y="23"/>
                  </a:lnTo>
                  <a:lnTo>
                    <a:pt x="10" y="25"/>
                  </a:lnTo>
                  <a:lnTo>
                    <a:pt x="8" y="27"/>
                  </a:lnTo>
                  <a:lnTo>
                    <a:pt x="8" y="29"/>
                  </a:lnTo>
                  <a:lnTo>
                    <a:pt x="6" y="29"/>
                  </a:lnTo>
                  <a:lnTo>
                    <a:pt x="6" y="32"/>
                  </a:lnTo>
                  <a:lnTo>
                    <a:pt x="4" y="34"/>
                  </a:lnTo>
                  <a:lnTo>
                    <a:pt x="4" y="38"/>
                  </a:lnTo>
                  <a:lnTo>
                    <a:pt x="2" y="38"/>
                  </a:lnTo>
                  <a:lnTo>
                    <a:pt x="2" y="44"/>
                  </a:lnTo>
                  <a:lnTo>
                    <a:pt x="0" y="46"/>
                  </a:lnTo>
                  <a:lnTo>
                    <a:pt x="0" y="55"/>
                  </a:lnTo>
                  <a:lnTo>
                    <a:pt x="0" y="67"/>
                  </a:lnTo>
                  <a:lnTo>
                    <a:pt x="2" y="69"/>
                  </a:lnTo>
                  <a:lnTo>
                    <a:pt x="2" y="74"/>
                  </a:lnTo>
                  <a:lnTo>
                    <a:pt x="4" y="74"/>
                  </a:lnTo>
                  <a:lnTo>
                    <a:pt x="4" y="78"/>
                  </a:lnTo>
                  <a:lnTo>
                    <a:pt x="6" y="80"/>
                  </a:lnTo>
                  <a:lnTo>
                    <a:pt x="6" y="84"/>
                  </a:lnTo>
                  <a:lnTo>
                    <a:pt x="8" y="84"/>
                  </a:lnTo>
                  <a:lnTo>
                    <a:pt x="8" y="86"/>
                  </a:lnTo>
                  <a:lnTo>
                    <a:pt x="10" y="88"/>
                  </a:lnTo>
                  <a:lnTo>
                    <a:pt x="10" y="90"/>
                  </a:lnTo>
                  <a:lnTo>
                    <a:pt x="12" y="90"/>
                  </a:lnTo>
                  <a:lnTo>
                    <a:pt x="12" y="91"/>
                  </a:lnTo>
                  <a:lnTo>
                    <a:pt x="16" y="95"/>
                  </a:lnTo>
                  <a:lnTo>
                    <a:pt x="16" y="97"/>
                  </a:lnTo>
                  <a:lnTo>
                    <a:pt x="18" y="97"/>
                  </a:lnTo>
                  <a:lnTo>
                    <a:pt x="21" y="101"/>
                  </a:lnTo>
                  <a:lnTo>
                    <a:pt x="23" y="101"/>
                  </a:lnTo>
                  <a:lnTo>
                    <a:pt x="23" y="103"/>
                  </a:lnTo>
                  <a:lnTo>
                    <a:pt x="25" y="103"/>
                  </a:lnTo>
                  <a:lnTo>
                    <a:pt x="27" y="105"/>
                  </a:lnTo>
                  <a:lnTo>
                    <a:pt x="29" y="105"/>
                  </a:lnTo>
                  <a:lnTo>
                    <a:pt x="29" y="107"/>
                  </a:lnTo>
                  <a:lnTo>
                    <a:pt x="33" y="107"/>
                  </a:lnTo>
                  <a:lnTo>
                    <a:pt x="35" y="109"/>
                  </a:lnTo>
                  <a:lnTo>
                    <a:pt x="39" y="109"/>
                  </a:lnTo>
                  <a:lnTo>
                    <a:pt x="39" y="111"/>
                  </a:lnTo>
                  <a:lnTo>
                    <a:pt x="44" y="111"/>
                  </a:lnTo>
                  <a:lnTo>
                    <a:pt x="46" y="112"/>
                  </a:lnTo>
                  <a:lnTo>
                    <a:pt x="56" y="112"/>
                  </a:lnTo>
                  <a:lnTo>
                    <a:pt x="67" y="112"/>
                  </a:lnTo>
                  <a:lnTo>
                    <a:pt x="69" y="111"/>
                  </a:lnTo>
                  <a:lnTo>
                    <a:pt x="75" y="111"/>
                  </a:lnTo>
                  <a:lnTo>
                    <a:pt x="75" y="109"/>
                  </a:lnTo>
                  <a:lnTo>
                    <a:pt x="79" y="109"/>
                  </a:lnTo>
                  <a:lnTo>
                    <a:pt x="81" y="107"/>
                  </a:lnTo>
                  <a:lnTo>
                    <a:pt x="84" y="107"/>
                  </a:lnTo>
                  <a:lnTo>
                    <a:pt x="84" y="105"/>
                  </a:lnTo>
                  <a:lnTo>
                    <a:pt x="86" y="105"/>
                  </a:lnTo>
                  <a:lnTo>
                    <a:pt x="88" y="103"/>
                  </a:lnTo>
                  <a:lnTo>
                    <a:pt x="90" y="103"/>
                  </a:lnTo>
                  <a:lnTo>
                    <a:pt x="90" y="101"/>
                  </a:lnTo>
                  <a:lnTo>
                    <a:pt x="92" y="101"/>
                  </a:lnTo>
                  <a:lnTo>
                    <a:pt x="96" y="97"/>
                  </a:lnTo>
                  <a:lnTo>
                    <a:pt x="98" y="97"/>
                  </a:lnTo>
                  <a:lnTo>
                    <a:pt x="98" y="95"/>
                  </a:lnTo>
                  <a:lnTo>
                    <a:pt x="102" y="91"/>
                  </a:lnTo>
                  <a:lnTo>
                    <a:pt x="102" y="90"/>
                  </a:lnTo>
                  <a:lnTo>
                    <a:pt x="104" y="90"/>
                  </a:lnTo>
                  <a:lnTo>
                    <a:pt x="104" y="88"/>
                  </a:lnTo>
                  <a:lnTo>
                    <a:pt x="106" y="86"/>
                  </a:lnTo>
                  <a:lnTo>
                    <a:pt x="106" y="84"/>
                  </a:lnTo>
                  <a:lnTo>
                    <a:pt x="107" y="84"/>
                  </a:lnTo>
                  <a:lnTo>
                    <a:pt x="107"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7" y="32"/>
                  </a:lnTo>
                  <a:lnTo>
                    <a:pt x="107" y="29"/>
                  </a:lnTo>
                  <a:lnTo>
                    <a:pt x="106" y="29"/>
                  </a:lnTo>
                  <a:lnTo>
                    <a:pt x="106" y="27"/>
                  </a:lnTo>
                  <a:lnTo>
                    <a:pt x="104" y="25"/>
                  </a:lnTo>
                  <a:lnTo>
                    <a:pt x="104" y="23"/>
                  </a:lnTo>
                  <a:lnTo>
                    <a:pt x="102" y="23"/>
                  </a:lnTo>
                  <a:lnTo>
                    <a:pt x="102" y="21"/>
                  </a:lnTo>
                  <a:lnTo>
                    <a:pt x="98" y="17"/>
                  </a:lnTo>
                  <a:lnTo>
                    <a:pt x="98" y="15"/>
                  </a:lnTo>
                  <a:lnTo>
                    <a:pt x="96" y="15"/>
                  </a:lnTo>
                  <a:lnTo>
                    <a:pt x="92" y="11"/>
                  </a:lnTo>
                  <a:lnTo>
                    <a:pt x="90" y="11"/>
                  </a:lnTo>
                  <a:lnTo>
                    <a:pt x="90" y="9"/>
                  </a:lnTo>
                  <a:lnTo>
                    <a:pt x="88" y="9"/>
                  </a:lnTo>
                  <a:lnTo>
                    <a:pt x="86" y="8"/>
                  </a:lnTo>
                  <a:lnTo>
                    <a:pt x="84" y="8"/>
                  </a:lnTo>
                  <a:lnTo>
                    <a:pt x="84" y="6"/>
                  </a:lnTo>
                  <a:lnTo>
                    <a:pt x="81" y="6"/>
                  </a:lnTo>
                  <a:lnTo>
                    <a:pt x="79" y="4"/>
                  </a:lnTo>
                  <a:lnTo>
                    <a:pt x="75" y="4"/>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9" name="Freeform 16">
              <a:extLst>
                <a:ext uri="{FF2B5EF4-FFF2-40B4-BE49-F238E27FC236}">
                  <a16:creationId xmlns:a16="http://schemas.microsoft.com/office/drawing/2014/main" id="{7E0664E3-FE76-4E94-8CFC-97BF980C8C01}"/>
                </a:ext>
              </a:extLst>
            </p:cNvPr>
            <p:cNvSpPr>
              <a:spLocks/>
            </p:cNvSpPr>
            <p:nvPr/>
          </p:nvSpPr>
          <p:spPr bwMode="auto">
            <a:xfrm>
              <a:off x="850900" y="4352925"/>
              <a:ext cx="177800" cy="177800"/>
            </a:xfrm>
            <a:custGeom>
              <a:avLst/>
              <a:gdLst>
                <a:gd name="T0" fmla="*/ 45 w 112"/>
                <a:gd name="T1" fmla="*/ 0 h 112"/>
                <a:gd name="T2" fmla="*/ 38 w 112"/>
                <a:gd name="T3" fmla="*/ 2 h 112"/>
                <a:gd name="T4" fmla="*/ 34 w 112"/>
                <a:gd name="T5" fmla="*/ 4 h 112"/>
                <a:gd name="T6" fmla="*/ 28 w 112"/>
                <a:gd name="T7" fmla="*/ 6 h 112"/>
                <a:gd name="T8" fmla="*/ 26 w 112"/>
                <a:gd name="T9" fmla="*/ 8 h 112"/>
                <a:gd name="T10" fmla="*/ 23 w 112"/>
                <a:gd name="T11" fmla="*/ 9 h 112"/>
                <a:gd name="T12" fmla="*/ 21 w 112"/>
                <a:gd name="T13" fmla="*/ 11 h 112"/>
                <a:gd name="T14" fmla="*/ 15 w 112"/>
                <a:gd name="T15" fmla="*/ 15 h 112"/>
                <a:gd name="T16" fmla="*/ 11 w 112"/>
                <a:gd name="T17" fmla="*/ 21 h 112"/>
                <a:gd name="T18" fmla="*/ 9 w 112"/>
                <a:gd name="T19" fmla="*/ 23 h 112"/>
                <a:gd name="T20" fmla="*/ 7 w 112"/>
                <a:gd name="T21" fmla="*/ 27 h 112"/>
                <a:gd name="T22" fmla="*/ 5 w 112"/>
                <a:gd name="T23" fmla="*/ 29 h 112"/>
                <a:gd name="T24" fmla="*/ 3 w 112"/>
                <a:gd name="T25" fmla="*/ 34 h 112"/>
                <a:gd name="T26" fmla="*/ 1 w 112"/>
                <a:gd name="T27" fmla="*/ 38 h 112"/>
                <a:gd name="T28" fmla="*/ 0 w 112"/>
                <a:gd name="T29" fmla="*/ 46 h 112"/>
                <a:gd name="T30" fmla="*/ 0 w 112"/>
                <a:gd name="T31" fmla="*/ 67 h 112"/>
                <a:gd name="T32" fmla="*/ 1 w 112"/>
                <a:gd name="T33" fmla="*/ 74 h 112"/>
                <a:gd name="T34" fmla="*/ 3 w 112"/>
                <a:gd name="T35" fmla="*/ 78 h 112"/>
                <a:gd name="T36" fmla="*/ 5 w 112"/>
                <a:gd name="T37" fmla="*/ 84 h 112"/>
                <a:gd name="T38" fmla="*/ 7 w 112"/>
                <a:gd name="T39" fmla="*/ 86 h 112"/>
                <a:gd name="T40" fmla="*/ 9 w 112"/>
                <a:gd name="T41" fmla="*/ 90 h 112"/>
                <a:gd name="T42" fmla="*/ 11 w 112"/>
                <a:gd name="T43" fmla="*/ 91 h 112"/>
                <a:gd name="T44" fmla="*/ 15 w 112"/>
                <a:gd name="T45" fmla="*/ 97 h 112"/>
                <a:gd name="T46" fmla="*/ 21 w 112"/>
                <a:gd name="T47" fmla="*/ 101 h 112"/>
                <a:gd name="T48" fmla="*/ 23 w 112"/>
                <a:gd name="T49" fmla="*/ 103 h 112"/>
                <a:gd name="T50" fmla="*/ 26 w 112"/>
                <a:gd name="T51" fmla="*/ 105 h 112"/>
                <a:gd name="T52" fmla="*/ 28 w 112"/>
                <a:gd name="T53" fmla="*/ 107 h 112"/>
                <a:gd name="T54" fmla="*/ 34 w 112"/>
                <a:gd name="T55" fmla="*/ 109 h 112"/>
                <a:gd name="T56" fmla="*/ 38 w 112"/>
                <a:gd name="T57" fmla="*/ 111 h 112"/>
                <a:gd name="T58" fmla="*/ 45 w 112"/>
                <a:gd name="T59" fmla="*/ 112 h 112"/>
                <a:gd name="T60" fmla="*/ 67 w 112"/>
                <a:gd name="T61" fmla="*/ 112 h 112"/>
                <a:gd name="T62" fmla="*/ 74 w 112"/>
                <a:gd name="T63" fmla="*/ 111 h 112"/>
                <a:gd name="T64" fmla="*/ 78 w 112"/>
                <a:gd name="T65" fmla="*/ 109 h 112"/>
                <a:gd name="T66" fmla="*/ 84 w 112"/>
                <a:gd name="T67" fmla="*/ 107 h 112"/>
                <a:gd name="T68" fmla="*/ 86 w 112"/>
                <a:gd name="T69" fmla="*/ 105 h 112"/>
                <a:gd name="T70" fmla="*/ 89 w 112"/>
                <a:gd name="T71" fmla="*/ 103 h 112"/>
                <a:gd name="T72" fmla="*/ 91 w 112"/>
                <a:gd name="T73" fmla="*/ 101 h 112"/>
                <a:gd name="T74" fmla="*/ 97 w 112"/>
                <a:gd name="T75" fmla="*/ 97 h 112"/>
                <a:gd name="T76" fmla="*/ 101 w 112"/>
                <a:gd name="T77" fmla="*/ 91 h 112"/>
                <a:gd name="T78" fmla="*/ 103 w 112"/>
                <a:gd name="T79" fmla="*/ 90 h 112"/>
                <a:gd name="T80" fmla="*/ 105 w 112"/>
                <a:gd name="T81" fmla="*/ 86 h 112"/>
                <a:gd name="T82" fmla="*/ 107 w 112"/>
                <a:gd name="T83" fmla="*/ 84 h 112"/>
                <a:gd name="T84" fmla="*/ 109 w 112"/>
                <a:gd name="T85" fmla="*/ 78 h 112"/>
                <a:gd name="T86" fmla="*/ 111 w 112"/>
                <a:gd name="T87" fmla="*/ 74 h 112"/>
                <a:gd name="T88" fmla="*/ 112 w 112"/>
                <a:gd name="T89" fmla="*/ 67 h 112"/>
                <a:gd name="T90" fmla="*/ 112 w 112"/>
                <a:gd name="T91" fmla="*/ 46 h 112"/>
                <a:gd name="T92" fmla="*/ 111 w 112"/>
                <a:gd name="T93" fmla="*/ 38 h 112"/>
                <a:gd name="T94" fmla="*/ 109 w 112"/>
                <a:gd name="T95" fmla="*/ 34 h 112"/>
                <a:gd name="T96" fmla="*/ 107 w 112"/>
                <a:gd name="T97" fmla="*/ 29 h 112"/>
                <a:gd name="T98" fmla="*/ 105 w 112"/>
                <a:gd name="T99" fmla="*/ 27 h 112"/>
                <a:gd name="T100" fmla="*/ 103 w 112"/>
                <a:gd name="T101" fmla="*/ 23 h 112"/>
                <a:gd name="T102" fmla="*/ 101 w 112"/>
                <a:gd name="T103" fmla="*/ 21 h 112"/>
                <a:gd name="T104" fmla="*/ 97 w 112"/>
                <a:gd name="T105" fmla="*/ 15 h 112"/>
                <a:gd name="T106" fmla="*/ 91 w 112"/>
                <a:gd name="T107" fmla="*/ 11 h 112"/>
                <a:gd name="T108" fmla="*/ 89 w 112"/>
                <a:gd name="T109" fmla="*/ 9 h 112"/>
                <a:gd name="T110" fmla="*/ 86 w 112"/>
                <a:gd name="T111" fmla="*/ 8 h 112"/>
                <a:gd name="T112" fmla="*/ 84 w 112"/>
                <a:gd name="T113" fmla="*/ 6 h 112"/>
                <a:gd name="T114" fmla="*/ 78 w 112"/>
                <a:gd name="T115" fmla="*/ 4 h 112"/>
                <a:gd name="T116" fmla="*/ 74 w 112"/>
                <a:gd name="T117" fmla="*/ 2 h 112"/>
                <a:gd name="T118" fmla="*/ 67 w 112"/>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112">
                  <a:moveTo>
                    <a:pt x="55" y="0"/>
                  </a:moveTo>
                  <a:lnTo>
                    <a:pt x="45" y="0"/>
                  </a:lnTo>
                  <a:lnTo>
                    <a:pt x="44" y="2"/>
                  </a:lnTo>
                  <a:lnTo>
                    <a:pt x="38" y="2"/>
                  </a:lnTo>
                  <a:lnTo>
                    <a:pt x="38" y="4"/>
                  </a:lnTo>
                  <a:lnTo>
                    <a:pt x="34" y="4"/>
                  </a:lnTo>
                  <a:lnTo>
                    <a:pt x="32" y="6"/>
                  </a:lnTo>
                  <a:lnTo>
                    <a:pt x="28" y="6"/>
                  </a:lnTo>
                  <a:lnTo>
                    <a:pt x="28" y="8"/>
                  </a:lnTo>
                  <a:lnTo>
                    <a:pt x="26" y="8"/>
                  </a:lnTo>
                  <a:lnTo>
                    <a:pt x="24" y="9"/>
                  </a:lnTo>
                  <a:lnTo>
                    <a:pt x="23" y="9"/>
                  </a:lnTo>
                  <a:lnTo>
                    <a:pt x="23" y="11"/>
                  </a:lnTo>
                  <a:lnTo>
                    <a:pt x="21" y="11"/>
                  </a:lnTo>
                  <a:lnTo>
                    <a:pt x="17" y="15"/>
                  </a:lnTo>
                  <a:lnTo>
                    <a:pt x="15" y="15"/>
                  </a:lnTo>
                  <a:lnTo>
                    <a:pt x="15" y="17"/>
                  </a:lnTo>
                  <a:lnTo>
                    <a:pt x="11" y="21"/>
                  </a:lnTo>
                  <a:lnTo>
                    <a:pt x="11" y="23"/>
                  </a:lnTo>
                  <a:lnTo>
                    <a:pt x="9" y="23"/>
                  </a:lnTo>
                  <a:lnTo>
                    <a:pt x="9" y="25"/>
                  </a:lnTo>
                  <a:lnTo>
                    <a:pt x="7" y="27"/>
                  </a:lnTo>
                  <a:lnTo>
                    <a:pt x="7" y="29"/>
                  </a:lnTo>
                  <a:lnTo>
                    <a:pt x="5" y="29"/>
                  </a:lnTo>
                  <a:lnTo>
                    <a:pt x="5" y="32"/>
                  </a:lnTo>
                  <a:lnTo>
                    <a:pt x="3" y="34"/>
                  </a:lnTo>
                  <a:lnTo>
                    <a:pt x="3" y="38"/>
                  </a:lnTo>
                  <a:lnTo>
                    <a:pt x="1" y="38"/>
                  </a:lnTo>
                  <a:lnTo>
                    <a:pt x="1" y="44"/>
                  </a:lnTo>
                  <a:lnTo>
                    <a:pt x="0" y="46"/>
                  </a:lnTo>
                  <a:lnTo>
                    <a:pt x="0" y="55"/>
                  </a:lnTo>
                  <a:lnTo>
                    <a:pt x="0" y="67"/>
                  </a:lnTo>
                  <a:lnTo>
                    <a:pt x="1" y="69"/>
                  </a:lnTo>
                  <a:lnTo>
                    <a:pt x="1" y="74"/>
                  </a:lnTo>
                  <a:lnTo>
                    <a:pt x="3" y="74"/>
                  </a:lnTo>
                  <a:lnTo>
                    <a:pt x="3" y="78"/>
                  </a:lnTo>
                  <a:lnTo>
                    <a:pt x="5" y="80"/>
                  </a:lnTo>
                  <a:lnTo>
                    <a:pt x="5" y="84"/>
                  </a:lnTo>
                  <a:lnTo>
                    <a:pt x="7" y="84"/>
                  </a:lnTo>
                  <a:lnTo>
                    <a:pt x="7" y="86"/>
                  </a:lnTo>
                  <a:lnTo>
                    <a:pt x="9" y="88"/>
                  </a:lnTo>
                  <a:lnTo>
                    <a:pt x="9" y="90"/>
                  </a:lnTo>
                  <a:lnTo>
                    <a:pt x="11" y="90"/>
                  </a:lnTo>
                  <a:lnTo>
                    <a:pt x="11" y="91"/>
                  </a:lnTo>
                  <a:lnTo>
                    <a:pt x="15" y="95"/>
                  </a:lnTo>
                  <a:lnTo>
                    <a:pt x="15" y="97"/>
                  </a:lnTo>
                  <a:lnTo>
                    <a:pt x="17" y="97"/>
                  </a:lnTo>
                  <a:lnTo>
                    <a:pt x="21" y="101"/>
                  </a:lnTo>
                  <a:lnTo>
                    <a:pt x="23" y="101"/>
                  </a:lnTo>
                  <a:lnTo>
                    <a:pt x="23" y="103"/>
                  </a:lnTo>
                  <a:lnTo>
                    <a:pt x="24" y="103"/>
                  </a:lnTo>
                  <a:lnTo>
                    <a:pt x="26" y="105"/>
                  </a:lnTo>
                  <a:lnTo>
                    <a:pt x="28" y="105"/>
                  </a:lnTo>
                  <a:lnTo>
                    <a:pt x="28" y="107"/>
                  </a:lnTo>
                  <a:lnTo>
                    <a:pt x="32" y="107"/>
                  </a:lnTo>
                  <a:lnTo>
                    <a:pt x="34" y="109"/>
                  </a:lnTo>
                  <a:lnTo>
                    <a:pt x="38" y="109"/>
                  </a:lnTo>
                  <a:lnTo>
                    <a:pt x="38" y="111"/>
                  </a:lnTo>
                  <a:lnTo>
                    <a:pt x="44" y="111"/>
                  </a:lnTo>
                  <a:lnTo>
                    <a:pt x="45" y="112"/>
                  </a:lnTo>
                  <a:lnTo>
                    <a:pt x="55" y="112"/>
                  </a:lnTo>
                  <a:lnTo>
                    <a:pt x="67" y="112"/>
                  </a:lnTo>
                  <a:lnTo>
                    <a:pt x="68" y="111"/>
                  </a:lnTo>
                  <a:lnTo>
                    <a:pt x="74" y="111"/>
                  </a:lnTo>
                  <a:lnTo>
                    <a:pt x="74" y="109"/>
                  </a:lnTo>
                  <a:lnTo>
                    <a:pt x="78" y="109"/>
                  </a:lnTo>
                  <a:lnTo>
                    <a:pt x="80" y="107"/>
                  </a:lnTo>
                  <a:lnTo>
                    <a:pt x="84" y="107"/>
                  </a:lnTo>
                  <a:lnTo>
                    <a:pt x="84" y="105"/>
                  </a:lnTo>
                  <a:lnTo>
                    <a:pt x="86" y="105"/>
                  </a:lnTo>
                  <a:lnTo>
                    <a:pt x="88" y="103"/>
                  </a:lnTo>
                  <a:lnTo>
                    <a:pt x="89" y="103"/>
                  </a:lnTo>
                  <a:lnTo>
                    <a:pt x="89" y="101"/>
                  </a:lnTo>
                  <a:lnTo>
                    <a:pt x="91" y="101"/>
                  </a:lnTo>
                  <a:lnTo>
                    <a:pt x="95" y="97"/>
                  </a:lnTo>
                  <a:lnTo>
                    <a:pt x="97" y="97"/>
                  </a:lnTo>
                  <a:lnTo>
                    <a:pt x="97" y="95"/>
                  </a:lnTo>
                  <a:lnTo>
                    <a:pt x="101" y="91"/>
                  </a:lnTo>
                  <a:lnTo>
                    <a:pt x="101" y="90"/>
                  </a:lnTo>
                  <a:lnTo>
                    <a:pt x="103" y="90"/>
                  </a:lnTo>
                  <a:lnTo>
                    <a:pt x="103" y="88"/>
                  </a:lnTo>
                  <a:lnTo>
                    <a:pt x="105" y="86"/>
                  </a:lnTo>
                  <a:lnTo>
                    <a:pt x="105" y="84"/>
                  </a:lnTo>
                  <a:lnTo>
                    <a:pt x="107" y="84"/>
                  </a:lnTo>
                  <a:lnTo>
                    <a:pt x="107" y="80"/>
                  </a:lnTo>
                  <a:lnTo>
                    <a:pt x="109" y="78"/>
                  </a:lnTo>
                  <a:lnTo>
                    <a:pt x="109" y="74"/>
                  </a:lnTo>
                  <a:lnTo>
                    <a:pt x="111" y="74"/>
                  </a:lnTo>
                  <a:lnTo>
                    <a:pt x="111" y="69"/>
                  </a:lnTo>
                  <a:lnTo>
                    <a:pt x="112" y="67"/>
                  </a:lnTo>
                  <a:lnTo>
                    <a:pt x="112" y="57"/>
                  </a:lnTo>
                  <a:lnTo>
                    <a:pt x="112" y="46"/>
                  </a:lnTo>
                  <a:lnTo>
                    <a:pt x="111" y="44"/>
                  </a:lnTo>
                  <a:lnTo>
                    <a:pt x="111" y="38"/>
                  </a:lnTo>
                  <a:lnTo>
                    <a:pt x="109" y="38"/>
                  </a:lnTo>
                  <a:lnTo>
                    <a:pt x="109" y="34"/>
                  </a:lnTo>
                  <a:lnTo>
                    <a:pt x="107" y="32"/>
                  </a:lnTo>
                  <a:lnTo>
                    <a:pt x="107" y="29"/>
                  </a:lnTo>
                  <a:lnTo>
                    <a:pt x="105" y="29"/>
                  </a:lnTo>
                  <a:lnTo>
                    <a:pt x="105" y="27"/>
                  </a:lnTo>
                  <a:lnTo>
                    <a:pt x="103" y="25"/>
                  </a:lnTo>
                  <a:lnTo>
                    <a:pt x="103" y="23"/>
                  </a:lnTo>
                  <a:lnTo>
                    <a:pt x="101" y="23"/>
                  </a:lnTo>
                  <a:lnTo>
                    <a:pt x="101" y="21"/>
                  </a:lnTo>
                  <a:lnTo>
                    <a:pt x="97" y="17"/>
                  </a:lnTo>
                  <a:lnTo>
                    <a:pt x="97" y="15"/>
                  </a:lnTo>
                  <a:lnTo>
                    <a:pt x="95" y="15"/>
                  </a:lnTo>
                  <a:lnTo>
                    <a:pt x="91" y="11"/>
                  </a:lnTo>
                  <a:lnTo>
                    <a:pt x="89" y="11"/>
                  </a:lnTo>
                  <a:lnTo>
                    <a:pt x="89" y="9"/>
                  </a:lnTo>
                  <a:lnTo>
                    <a:pt x="88" y="9"/>
                  </a:lnTo>
                  <a:lnTo>
                    <a:pt x="86" y="8"/>
                  </a:lnTo>
                  <a:lnTo>
                    <a:pt x="84" y="8"/>
                  </a:lnTo>
                  <a:lnTo>
                    <a:pt x="84" y="6"/>
                  </a:lnTo>
                  <a:lnTo>
                    <a:pt x="80" y="6"/>
                  </a:lnTo>
                  <a:lnTo>
                    <a:pt x="78" y="4"/>
                  </a:lnTo>
                  <a:lnTo>
                    <a:pt x="74" y="4"/>
                  </a:lnTo>
                  <a:lnTo>
                    <a:pt x="74" y="2"/>
                  </a:lnTo>
                  <a:lnTo>
                    <a:pt x="68"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10" name="Rectangle 17">
              <a:extLst>
                <a:ext uri="{FF2B5EF4-FFF2-40B4-BE49-F238E27FC236}">
                  <a16:creationId xmlns:a16="http://schemas.microsoft.com/office/drawing/2014/main" id="{EF6870F0-93CD-494D-89C0-0DC83979BD2D}"/>
                </a:ext>
              </a:extLst>
            </p:cNvPr>
            <p:cNvSpPr>
              <a:spLocks noChangeArrowheads="1"/>
            </p:cNvSpPr>
            <p:nvPr/>
          </p:nvSpPr>
          <p:spPr bwMode="auto">
            <a:xfrm>
              <a:off x="992188" y="4092575"/>
              <a:ext cx="11557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600" b="0" dirty="0">
                  <a:solidFill>
                    <a:srgbClr val="000000"/>
                  </a:solidFill>
                </a:rPr>
                <a:t>File d'attente</a:t>
              </a:r>
              <a:endParaRPr lang="fr-FR" altLang="fr-FR" sz="1600" dirty="0">
                <a:solidFill>
                  <a:srgbClr val="000000"/>
                </a:solidFill>
              </a:endParaRPr>
            </a:p>
          </p:txBody>
        </p:sp>
        <p:sp>
          <p:nvSpPr>
            <p:cNvPr id="11" name="Freeform 18">
              <a:extLst>
                <a:ext uri="{FF2B5EF4-FFF2-40B4-BE49-F238E27FC236}">
                  <a16:creationId xmlns:a16="http://schemas.microsoft.com/office/drawing/2014/main" id="{59676E0F-D11B-4AD6-B5F1-4BD82E49DC0D}"/>
                </a:ext>
              </a:extLst>
            </p:cNvPr>
            <p:cNvSpPr>
              <a:spLocks/>
            </p:cNvSpPr>
            <p:nvPr/>
          </p:nvSpPr>
          <p:spPr bwMode="auto">
            <a:xfrm>
              <a:off x="1916113" y="5003800"/>
              <a:ext cx="179387" cy="177800"/>
            </a:xfrm>
            <a:custGeom>
              <a:avLst/>
              <a:gdLst>
                <a:gd name="T0" fmla="*/ 46 w 113"/>
                <a:gd name="T1" fmla="*/ 0 h 112"/>
                <a:gd name="T2" fmla="*/ 38 w 113"/>
                <a:gd name="T3" fmla="*/ 2 h 112"/>
                <a:gd name="T4" fmla="*/ 35 w 113"/>
                <a:gd name="T5" fmla="*/ 3 h 112"/>
                <a:gd name="T6" fmla="*/ 29 w 113"/>
                <a:gd name="T7" fmla="*/ 5 h 112"/>
                <a:gd name="T8" fmla="*/ 27 w 113"/>
                <a:gd name="T9" fmla="*/ 7 h 112"/>
                <a:gd name="T10" fmla="*/ 23 w 113"/>
                <a:gd name="T11" fmla="*/ 9 h 112"/>
                <a:gd name="T12" fmla="*/ 21 w 113"/>
                <a:gd name="T13" fmla="*/ 11 h 112"/>
                <a:gd name="T14" fmla="*/ 15 w 113"/>
                <a:gd name="T15" fmla="*/ 15 h 112"/>
                <a:gd name="T16" fmla="*/ 12 w 113"/>
                <a:gd name="T17" fmla="*/ 21 h 112"/>
                <a:gd name="T18" fmla="*/ 10 w 113"/>
                <a:gd name="T19" fmla="*/ 22 h 112"/>
                <a:gd name="T20" fmla="*/ 8 w 113"/>
                <a:gd name="T21" fmla="*/ 26 h 112"/>
                <a:gd name="T22" fmla="*/ 6 w 113"/>
                <a:gd name="T23" fmla="*/ 28 h 112"/>
                <a:gd name="T24" fmla="*/ 4 w 113"/>
                <a:gd name="T25" fmla="*/ 34 h 112"/>
                <a:gd name="T26" fmla="*/ 2 w 113"/>
                <a:gd name="T27" fmla="*/ 38 h 112"/>
                <a:gd name="T28" fmla="*/ 0 w 113"/>
                <a:gd name="T29" fmla="*/ 45 h 112"/>
                <a:gd name="T30" fmla="*/ 0 w 113"/>
                <a:gd name="T31" fmla="*/ 66 h 112"/>
                <a:gd name="T32" fmla="*/ 2 w 113"/>
                <a:gd name="T33" fmla="*/ 74 h 112"/>
                <a:gd name="T34" fmla="*/ 4 w 113"/>
                <a:gd name="T35" fmla="*/ 78 h 112"/>
                <a:gd name="T36" fmla="*/ 6 w 113"/>
                <a:gd name="T37" fmla="*/ 84 h 112"/>
                <a:gd name="T38" fmla="*/ 8 w 113"/>
                <a:gd name="T39" fmla="*/ 85 h 112"/>
                <a:gd name="T40" fmla="*/ 10 w 113"/>
                <a:gd name="T41" fmla="*/ 89 h 112"/>
                <a:gd name="T42" fmla="*/ 12 w 113"/>
                <a:gd name="T43" fmla="*/ 91 h 112"/>
                <a:gd name="T44" fmla="*/ 15 w 113"/>
                <a:gd name="T45" fmla="*/ 97 h 112"/>
                <a:gd name="T46" fmla="*/ 21 w 113"/>
                <a:gd name="T47" fmla="*/ 101 h 112"/>
                <a:gd name="T48" fmla="*/ 23 w 113"/>
                <a:gd name="T49" fmla="*/ 103 h 112"/>
                <a:gd name="T50" fmla="*/ 27 w 113"/>
                <a:gd name="T51" fmla="*/ 104 h 112"/>
                <a:gd name="T52" fmla="*/ 29 w 113"/>
                <a:gd name="T53" fmla="*/ 106 h 112"/>
                <a:gd name="T54" fmla="*/ 35 w 113"/>
                <a:gd name="T55" fmla="*/ 108 h 112"/>
                <a:gd name="T56" fmla="*/ 38 w 113"/>
                <a:gd name="T57" fmla="*/ 110 h 112"/>
                <a:gd name="T58" fmla="*/ 46 w 113"/>
                <a:gd name="T59" fmla="*/ 112 h 112"/>
                <a:gd name="T60" fmla="*/ 67 w 113"/>
                <a:gd name="T61" fmla="*/ 112 h 112"/>
                <a:gd name="T62" fmla="*/ 75 w 113"/>
                <a:gd name="T63" fmla="*/ 110 h 112"/>
                <a:gd name="T64" fmla="*/ 79 w 113"/>
                <a:gd name="T65" fmla="*/ 108 h 112"/>
                <a:gd name="T66" fmla="*/ 84 w 113"/>
                <a:gd name="T67" fmla="*/ 106 h 112"/>
                <a:gd name="T68" fmla="*/ 86 w 113"/>
                <a:gd name="T69" fmla="*/ 104 h 112"/>
                <a:gd name="T70" fmla="*/ 90 w 113"/>
                <a:gd name="T71" fmla="*/ 103 h 112"/>
                <a:gd name="T72" fmla="*/ 92 w 113"/>
                <a:gd name="T73" fmla="*/ 101 h 112"/>
                <a:gd name="T74" fmla="*/ 98 w 113"/>
                <a:gd name="T75" fmla="*/ 97 h 112"/>
                <a:gd name="T76" fmla="*/ 102 w 113"/>
                <a:gd name="T77" fmla="*/ 91 h 112"/>
                <a:gd name="T78" fmla="*/ 103 w 113"/>
                <a:gd name="T79" fmla="*/ 89 h 112"/>
                <a:gd name="T80" fmla="*/ 105 w 113"/>
                <a:gd name="T81" fmla="*/ 85 h 112"/>
                <a:gd name="T82" fmla="*/ 107 w 113"/>
                <a:gd name="T83" fmla="*/ 84 h 112"/>
                <a:gd name="T84" fmla="*/ 109 w 113"/>
                <a:gd name="T85" fmla="*/ 78 h 112"/>
                <a:gd name="T86" fmla="*/ 111 w 113"/>
                <a:gd name="T87" fmla="*/ 74 h 112"/>
                <a:gd name="T88" fmla="*/ 113 w 113"/>
                <a:gd name="T89" fmla="*/ 66 h 112"/>
                <a:gd name="T90" fmla="*/ 113 w 113"/>
                <a:gd name="T91" fmla="*/ 45 h 112"/>
                <a:gd name="T92" fmla="*/ 111 w 113"/>
                <a:gd name="T93" fmla="*/ 38 h 112"/>
                <a:gd name="T94" fmla="*/ 109 w 113"/>
                <a:gd name="T95" fmla="*/ 34 h 112"/>
                <a:gd name="T96" fmla="*/ 107 w 113"/>
                <a:gd name="T97" fmla="*/ 28 h 112"/>
                <a:gd name="T98" fmla="*/ 105 w 113"/>
                <a:gd name="T99" fmla="*/ 26 h 112"/>
                <a:gd name="T100" fmla="*/ 103 w 113"/>
                <a:gd name="T101" fmla="*/ 22 h 112"/>
                <a:gd name="T102" fmla="*/ 102 w 113"/>
                <a:gd name="T103" fmla="*/ 21 h 112"/>
                <a:gd name="T104" fmla="*/ 98 w 113"/>
                <a:gd name="T105" fmla="*/ 15 h 112"/>
                <a:gd name="T106" fmla="*/ 92 w 113"/>
                <a:gd name="T107" fmla="*/ 11 h 112"/>
                <a:gd name="T108" fmla="*/ 90 w 113"/>
                <a:gd name="T109" fmla="*/ 9 h 112"/>
                <a:gd name="T110" fmla="*/ 86 w 113"/>
                <a:gd name="T111" fmla="*/ 7 h 112"/>
                <a:gd name="T112" fmla="*/ 84 w 113"/>
                <a:gd name="T113" fmla="*/ 5 h 112"/>
                <a:gd name="T114" fmla="*/ 79 w 113"/>
                <a:gd name="T115" fmla="*/ 3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6" y="0"/>
                  </a:moveTo>
                  <a:lnTo>
                    <a:pt x="46" y="0"/>
                  </a:lnTo>
                  <a:lnTo>
                    <a:pt x="44" y="2"/>
                  </a:lnTo>
                  <a:lnTo>
                    <a:pt x="38" y="2"/>
                  </a:lnTo>
                  <a:lnTo>
                    <a:pt x="38" y="3"/>
                  </a:lnTo>
                  <a:lnTo>
                    <a:pt x="35" y="3"/>
                  </a:lnTo>
                  <a:lnTo>
                    <a:pt x="33" y="5"/>
                  </a:lnTo>
                  <a:lnTo>
                    <a:pt x="29" y="5"/>
                  </a:lnTo>
                  <a:lnTo>
                    <a:pt x="29" y="7"/>
                  </a:lnTo>
                  <a:lnTo>
                    <a:pt x="27" y="7"/>
                  </a:lnTo>
                  <a:lnTo>
                    <a:pt x="25" y="9"/>
                  </a:lnTo>
                  <a:lnTo>
                    <a:pt x="23" y="9"/>
                  </a:lnTo>
                  <a:lnTo>
                    <a:pt x="23" y="11"/>
                  </a:lnTo>
                  <a:lnTo>
                    <a:pt x="21" y="11"/>
                  </a:lnTo>
                  <a:lnTo>
                    <a:pt x="17" y="15"/>
                  </a:lnTo>
                  <a:lnTo>
                    <a:pt x="15" y="15"/>
                  </a:lnTo>
                  <a:lnTo>
                    <a:pt x="15" y="17"/>
                  </a:lnTo>
                  <a:lnTo>
                    <a:pt x="12" y="21"/>
                  </a:lnTo>
                  <a:lnTo>
                    <a:pt x="12" y="22"/>
                  </a:lnTo>
                  <a:lnTo>
                    <a:pt x="10" y="22"/>
                  </a:lnTo>
                  <a:lnTo>
                    <a:pt x="10" y="24"/>
                  </a:lnTo>
                  <a:lnTo>
                    <a:pt x="8" y="26"/>
                  </a:lnTo>
                  <a:lnTo>
                    <a:pt x="8" y="28"/>
                  </a:lnTo>
                  <a:lnTo>
                    <a:pt x="6" y="28"/>
                  </a:lnTo>
                  <a:lnTo>
                    <a:pt x="6" y="32"/>
                  </a:lnTo>
                  <a:lnTo>
                    <a:pt x="4" y="34"/>
                  </a:lnTo>
                  <a:lnTo>
                    <a:pt x="4" y="38"/>
                  </a:lnTo>
                  <a:lnTo>
                    <a:pt x="2" y="38"/>
                  </a:lnTo>
                  <a:lnTo>
                    <a:pt x="2" y="43"/>
                  </a:lnTo>
                  <a:lnTo>
                    <a:pt x="0" y="45"/>
                  </a:lnTo>
                  <a:lnTo>
                    <a:pt x="0" y="55"/>
                  </a:lnTo>
                  <a:lnTo>
                    <a:pt x="0" y="66"/>
                  </a:lnTo>
                  <a:lnTo>
                    <a:pt x="2" y="68"/>
                  </a:lnTo>
                  <a:lnTo>
                    <a:pt x="2" y="74"/>
                  </a:lnTo>
                  <a:lnTo>
                    <a:pt x="4" y="74"/>
                  </a:lnTo>
                  <a:lnTo>
                    <a:pt x="4" y="78"/>
                  </a:lnTo>
                  <a:lnTo>
                    <a:pt x="6" y="80"/>
                  </a:lnTo>
                  <a:lnTo>
                    <a:pt x="6" y="84"/>
                  </a:lnTo>
                  <a:lnTo>
                    <a:pt x="8" y="84"/>
                  </a:lnTo>
                  <a:lnTo>
                    <a:pt x="8" y="85"/>
                  </a:lnTo>
                  <a:lnTo>
                    <a:pt x="10" y="87"/>
                  </a:lnTo>
                  <a:lnTo>
                    <a:pt x="10" y="89"/>
                  </a:lnTo>
                  <a:lnTo>
                    <a:pt x="12" y="89"/>
                  </a:lnTo>
                  <a:lnTo>
                    <a:pt x="12" y="91"/>
                  </a:lnTo>
                  <a:lnTo>
                    <a:pt x="15" y="95"/>
                  </a:lnTo>
                  <a:lnTo>
                    <a:pt x="15" y="97"/>
                  </a:lnTo>
                  <a:lnTo>
                    <a:pt x="17" y="97"/>
                  </a:lnTo>
                  <a:lnTo>
                    <a:pt x="21" y="101"/>
                  </a:lnTo>
                  <a:lnTo>
                    <a:pt x="23" y="101"/>
                  </a:lnTo>
                  <a:lnTo>
                    <a:pt x="23" y="103"/>
                  </a:lnTo>
                  <a:lnTo>
                    <a:pt x="25" y="103"/>
                  </a:lnTo>
                  <a:lnTo>
                    <a:pt x="27" y="104"/>
                  </a:lnTo>
                  <a:lnTo>
                    <a:pt x="29" y="104"/>
                  </a:lnTo>
                  <a:lnTo>
                    <a:pt x="29" y="106"/>
                  </a:lnTo>
                  <a:lnTo>
                    <a:pt x="33" y="106"/>
                  </a:lnTo>
                  <a:lnTo>
                    <a:pt x="35" y="108"/>
                  </a:lnTo>
                  <a:lnTo>
                    <a:pt x="38" y="108"/>
                  </a:lnTo>
                  <a:lnTo>
                    <a:pt x="38" y="110"/>
                  </a:lnTo>
                  <a:lnTo>
                    <a:pt x="44" y="110"/>
                  </a:lnTo>
                  <a:lnTo>
                    <a:pt x="46" y="112"/>
                  </a:lnTo>
                  <a:lnTo>
                    <a:pt x="56" y="112"/>
                  </a:lnTo>
                  <a:lnTo>
                    <a:pt x="67" y="112"/>
                  </a:lnTo>
                  <a:lnTo>
                    <a:pt x="69" y="110"/>
                  </a:lnTo>
                  <a:lnTo>
                    <a:pt x="75" y="110"/>
                  </a:lnTo>
                  <a:lnTo>
                    <a:pt x="75" y="108"/>
                  </a:lnTo>
                  <a:lnTo>
                    <a:pt x="79" y="108"/>
                  </a:lnTo>
                  <a:lnTo>
                    <a:pt x="80" y="106"/>
                  </a:lnTo>
                  <a:lnTo>
                    <a:pt x="84" y="106"/>
                  </a:lnTo>
                  <a:lnTo>
                    <a:pt x="84" y="104"/>
                  </a:lnTo>
                  <a:lnTo>
                    <a:pt x="86" y="104"/>
                  </a:lnTo>
                  <a:lnTo>
                    <a:pt x="88" y="103"/>
                  </a:lnTo>
                  <a:lnTo>
                    <a:pt x="90" y="103"/>
                  </a:lnTo>
                  <a:lnTo>
                    <a:pt x="90" y="101"/>
                  </a:lnTo>
                  <a:lnTo>
                    <a:pt x="92" y="101"/>
                  </a:lnTo>
                  <a:lnTo>
                    <a:pt x="96" y="97"/>
                  </a:lnTo>
                  <a:lnTo>
                    <a:pt x="98" y="97"/>
                  </a:lnTo>
                  <a:lnTo>
                    <a:pt x="98" y="95"/>
                  </a:lnTo>
                  <a:lnTo>
                    <a:pt x="102" y="91"/>
                  </a:lnTo>
                  <a:lnTo>
                    <a:pt x="102" y="89"/>
                  </a:lnTo>
                  <a:lnTo>
                    <a:pt x="103" y="89"/>
                  </a:lnTo>
                  <a:lnTo>
                    <a:pt x="103" y="87"/>
                  </a:lnTo>
                  <a:lnTo>
                    <a:pt x="105" y="85"/>
                  </a:lnTo>
                  <a:lnTo>
                    <a:pt x="105" y="84"/>
                  </a:lnTo>
                  <a:lnTo>
                    <a:pt x="107" y="84"/>
                  </a:lnTo>
                  <a:lnTo>
                    <a:pt x="107" y="80"/>
                  </a:lnTo>
                  <a:lnTo>
                    <a:pt x="109" y="78"/>
                  </a:lnTo>
                  <a:lnTo>
                    <a:pt x="109" y="74"/>
                  </a:lnTo>
                  <a:lnTo>
                    <a:pt x="111" y="74"/>
                  </a:lnTo>
                  <a:lnTo>
                    <a:pt x="111" y="68"/>
                  </a:lnTo>
                  <a:lnTo>
                    <a:pt x="113" y="66"/>
                  </a:lnTo>
                  <a:lnTo>
                    <a:pt x="113" y="57"/>
                  </a:lnTo>
                  <a:lnTo>
                    <a:pt x="113" y="45"/>
                  </a:lnTo>
                  <a:lnTo>
                    <a:pt x="111" y="43"/>
                  </a:lnTo>
                  <a:lnTo>
                    <a:pt x="111" y="38"/>
                  </a:lnTo>
                  <a:lnTo>
                    <a:pt x="109" y="38"/>
                  </a:lnTo>
                  <a:lnTo>
                    <a:pt x="109" y="34"/>
                  </a:lnTo>
                  <a:lnTo>
                    <a:pt x="107" y="32"/>
                  </a:lnTo>
                  <a:lnTo>
                    <a:pt x="107" y="28"/>
                  </a:lnTo>
                  <a:lnTo>
                    <a:pt x="105" y="28"/>
                  </a:lnTo>
                  <a:lnTo>
                    <a:pt x="105" y="26"/>
                  </a:lnTo>
                  <a:lnTo>
                    <a:pt x="103" y="24"/>
                  </a:lnTo>
                  <a:lnTo>
                    <a:pt x="103" y="22"/>
                  </a:lnTo>
                  <a:lnTo>
                    <a:pt x="102" y="22"/>
                  </a:lnTo>
                  <a:lnTo>
                    <a:pt x="102" y="21"/>
                  </a:lnTo>
                  <a:lnTo>
                    <a:pt x="98" y="17"/>
                  </a:lnTo>
                  <a:lnTo>
                    <a:pt x="98" y="15"/>
                  </a:lnTo>
                  <a:lnTo>
                    <a:pt x="96" y="15"/>
                  </a:lnTo>
                  <a:lnTo>
                    <a:pt x="92" y="11"/>
                  </a:lnTo>
                  <a:lnTo>
                    <a:pt x="90" y="11"/>
                  </a:lnTo>
                  <a:lnTo>
                    <a:pt x="90" y="9"/>
                  </a:lnTo>
                  <a:lnTo>
                    <a:pt x="88" y="9"/>
                  </a:lnTo>
                  <a:lnTo>
                    <a:pt x="86" y="7"/>
                  </a:lnTo>
                  <a:lnTo>
                    <a:pt x="84" y="7"/>
                  </a:lnTo>
                  <a:lnTo>
                    <a:pt x="84" y="5"/>
                  </a:lnTo>
                  <a:lnTo>
                    <a:pt x="80" y="5"/>
                  </a:lnTo>
                  <a:lnTo>
                    <a:pt x="79" y="3"/>
                  </a:lnTo>
                  <a:lnTo>
                    <a:pt x="75" y="3"/>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12" name="Freeform 19">
              <a:extLst>
                <a:ext uri="{FF2B5EF4-FFF2-40B4-BE49-F238E27FC236}">
                  <a16:creationId xmlns:a16="http://schemas.microsoft.com/office/drawing/2014/main" id="{20228155-6A1F-495B-B20C-CE7AABA15A8A}"/>
                </a:ext>
              </a:extLst>
            </p:cNvPr>
            <p:cNvSpPr>
              <a:spLocks/>
            </p:cNvSpPr>
            <p:nvPr/>
          </p:nvSpPr>
          <p:spPr bwMode="auto">
            <a:xfrm>
              <a:off x="1590675" y="5003800"/>
              <a:ext cx="179388" cy="177800"/>
            </a:xfrm>
            <a:custGeom>
              <a:avLst/>
              <a:gdLst>
                <a:gd name="T0" fmla="*/ 46 w 113"/>
                <a:gd name="T1" fmla="*/ 0 h 112"/>
                <a:gd name="T2" fmla="*/ 39 w 113"/>
                <a:gd name="T3" fmla="*/ 2 h 112"/>
                <a:gd name="T4" fmla="*/ 35 w 113"/>
                <a:gd name="T5" fmla="*/ 3 h 112"/>
                <a:gd name="T6" fmla="*/ 29 w 113"/>
                <a:gd name="T7" fmla="*/ 5 h 112"/>
                <a:gd name="T8" fmla="*/ 27 w 113"/>
                <a:gd name="T9" fmla="*/ 7 h 112"/>
                <a:gd name="T10" fmla="*/ 23 w 113"/>
                <a:gd name="T11" fmla="*/ 9 h 112"/>
                <a:gd name="T12" fmla="*/ 21 w 113"/>
                <a:gd name="T13" fmla="*/ 11 h 112"/>
                <a:gd name="T14" fmla="*/ 16 w 113"/>
                <a:gd name="T15" fmla="*/ 15 h 112"/>
                <a:gd name="T16" fmla="*/ 12 w 113"/>
                <a:gd name="T17" fmla="*/ 21 h 112"/>
                <a:gd name="T18" fmla="*/ 10 w 113"/>
                <a:gd name="T19" fmla="*/ 22 h 112"/>
                <a:gd name="T20" fmla="*/ 8 w 113"/>
                <a:gd name="T21" fmla="*/ 26 h 112"/>
                <a:gd name="T22" fmla="*/ 6 w 113"/>
                <a:gd name="T23" fmla="*/ 28 h 112"/>
                <a:gd name="T24" fmla="*/ 4 w 113"/>
                <a:gd name="T25" fmla="*/ 34 h 112"/>
                <a:gd name="T26" fmla="*/ 2 w 113"/>
                <a:gd name="T27" fmla="*/ 38 h 112"/>
                <a:gd name="T28" fmla="*/ 0 w 113"/>
                <a:gd name="T29" fmla="*/ 45 h 112"/>
                <a:gd name="T30" fmla="*/ 0 w 113"/>
                <a:gd name="T31" fmla="*/ 66 h 112"/>
                <a:gd name="T32" fmla="*/ 2 w 113"/>
                <a:gd name="T33" fmla="*/ 74 h 112"/>
                <a:gd name="T34" fmla="*/ 4 w 113"/>
                <a:gd name="T35" fmla="*/ 78 h 112"/>
                <a:gd name="T36" fmla="*/ 6 w 113"/>
                <a:gd name="T37" fmla="*/ 84 h 112"/>
                <a:gd name="T38" fmla="*/ 8 w 113"/>
                <a:gd name="T39" fmla="*/ 85 h 112"/>
                <a:gd name="T40" fmla="*/ 10 w 113"/>
                <a:gd name="T41" fmla="*/ 89 h 112"/>
                <a:gd name="T42" fmla="*/ 12 w 113"/>
                <a:gd name="T43" fmla="*/ 91 h 112"/>
                <a:gd name="T44" fmla="*/ 16 w 113"/>
                <a:gd name="T45" fmla="*/ 97 h 112"/>
                <a:gd name="T46" fmla="*/ 21 w 113"/>
                <a:gd name="T47" fmla="*/ 101 h 112"/>
                <a:gd name="T48" fmla="*/ 23 w 113"/>
                <a:gd name="T49" fmla="*/ 103 h 112"/>
                <a:gd name="T50" fmla="*/ 27 w 113"/>
                <a:gd name="T51" fmla="*/ 104 h 112"/>
                <a:gd name="T52" fmla="*/ 29 w 113"/>
                <a:gd name="T53" fmla="*/ 106 h 112"/>
                <a:gd name="T54" fmla="*/ 35 w 113"/>
                <a:gd name="T55" fmla="*/ 108 h 112"/>
                <a:gd name="T56" fmla="*/ 39 w 113"/>
                <a:gd name="T57" fmla="*/ 110 h 112"/>
                <a:gd name="T58" fmla="*/ 46 w 113"/>
                <a:gd name="T59" fmla="*/ 112 h 112"/>
                <a:gd name="T60" fmla="*/ 67 w 113"/>
                <a:gd name="T61" fmla="*/ 112 h 112"/>
                <a:gd name="T62" fmla="*/ 75 w 113"/>
                <a:gd name="T63" fmla="*/ 110 h 112"/>
                <a:gd name="T64" fmla="*/ 79 w 113"/>
                <a:gd name="T65" fmla="*/ 108 h 112"/>
                <a:gd name="T66" fmla="*/ 85 w 113"/>
                <a:gd name="T67" fmla="*/ 106 h 112"/>
                <a:gd name="T68" fmla="*/ 87 w 113"/>
                <a:gd name="T69" fmla="*/ 104 h 112"/>
                <a:gd name="T70" fmla="*/ 90 w 113"/>
                <a:gd name="T71" fmla="*/ 103 h 112"/>
                <a:gd name="T72" fmla="*/ 92 w 113"/>
                <a:gd name="T73" fmla="*/ 101 h 112"/>
                <a:gd name="T74" fmla="*/ 98 w 113"/>
                <a:gd name="T75" fmla="*/ 97 h 112"/>
                <a:gd name="T76" fmla="*/ 102 w 113"/>
                <a:gd name="T77" fmla="*/ 91 h 112"/>
                <a:gd name="T78" fmla="*/ 104 w 113"/>
                <a:gd name="T79" fmla="*/ 89 h 112"/>
                <a:gd name="T80" fmla="*/ 106 w 113"/>
                <a:gd name="T81" fmla="*/ 85 h 112"/>
                <a:gd name="T82" fmla="*/ 108 w 113"/>
                <a:gd name="T83" fmla="*/ 84 h 112"/>
                <a:gd name="T84" fmla="*/ 109 w 113"/>
                <a:gd name="T85" fmla="*/ 78 h 112"/>
                <a:gd name="T86" fmla="*/ 111 w 113"/>
                <a:gd name="T87" fmla="*/ 74 h 112"/>
                <a:gd name="T88" fmla="*/ 113 w 113"/>
                <a:gd name="T89" fmla="*/ 66 h 112"/>
                <a:gd name="T90" fmla="*/ 113 w 113"/>
                <a:gd name="T91" fmla="*/ 45 h 112"/>
                <a:gd name="T92" fmla="*/ 111 w 113"/>
                <a:gd name="T93" fmla="*/ 38 h 112"/>
                <a:gd name="T94" fmla="*/ 109 w 113"/>
                <a:gd name="T95" fmla="*/ 34 h 112"/>
                <a:gd name="T96" fmla="*/ 108 w 113"/>
                <a:gd name="T97" fmla="*/ 28 h 112"/>
                <a:gd name="T98" fmla="*/ 106 w 113"/>
                <a:gd name="T99" fmla="*/ 26 h 112"/>
                <a:gd name="T100" fmla="*/ 104 w 113"/>
                <a:gd name="T101" fmla="*/ 22 h 112"/>
                <a:gd name="T102" fmla="*/ 102 w 113"/>
                <a:gd name="T103" fmla="*/ 21 h 112"/>
                <a:gd name="T104" fmla="*/ 98 w 113"/>
                <a:gd name="T105" fmla="*/ 15 h 112"/>
                <a:gd name="T106" fmla="*/ 92 w 113"/>
                <a:gd name="T107" fmla="*/ 11 h 112"/>
                <a:gd name="T108" fmla="*/ 90 w 113"/>
                <a:gd name="T109" fmla="*/ 9 h 112"/>
                <a:gd name="T110" fmla="*/ 87 w 113"/>
                <a:gd name="T111" fmla="*/ 7 h 112"/>
                <a:gd name="T112" fmla="*/ 85 w 113"/>
                <a:gd name="T113" fmla="*/ 5 h 112"/>
                <a:gd name="T114" fmla="*/ 79 w 113"/>
                <a:gd name="T115" fmla="*/ 3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6" y="0"/>
                  </a:moveTo>
                  <a:lnTo>
                    <a:pt x="46" y="0"/>
                  </a:lnTo>
                  <a:lnTo>
                    <a:pt x="44" y="2"/>
                  </a:lnTo>
                  <a:lnTo>
                    <a:pt x="39" y="2"/>
                  </a:lnTo>
                  <a:lnTo>
                    <a:pt x="39" y="3"/>
                  </a:lnTo>
                  <a:lnTo>
                    <a:pt x="35" y="3"/>
                  </a:lnTo>
                  <a:lnTo>
                    <a:pt x="33" y="5"/>
                  </a:lnTo>
                  <a:lnTo>
                    <a:pt x="29" y="5"/>
                  </a:lnTo>
                  <a:lnTo>
                    <a:pt x="29" y="7"/>
                  </a:lnTo>
                  <a:lnTo>
                    <a:pt x="27" y="7"/>
                  </a:lnTo>
                  <a:lnTo>
                    <a:pt x="25" y="9"/>
                  </a:lnTo>
                  <a:lnTo>
                    <a:pt x="23" y="9"/>
                  </a:lnTo>
                  <a:lnTo>
                    <a:pt x="23" y="11"/>
                  </a:lnTo>
                  <a:lnTo>
                    <a:pt x="21" y="11"/>
                  </a:lnTo>
                  <a:lnTo>
                    <a:pt x="18" y="15"/>
                  </a:lnTo>
                  <a:lnTo>
                    <a:pt x="16" y="15"/>
                  </a:lnTo>
                  <a:lnTo>
                    <a:pt x="16" y="17"/>
                  </a:lnTo>
                  <a:lnTo>
                    <a:pt x="12" y="21"/>
                  </a:lnTo>
                  <a:lnTo>
                    <a:pt x="12" y="22"/>
                  </a:lnTo>
                  <a:lnTo>
                    <a:pt x="10" y="22"/>
                  </a:lnTo>
                  <a:lnTo>
                    <a:pt x="10" y="24"/>
                  </a:lnTo>
                  <a:lnTo>
                    <a:pt x="8" y="26"/>
                  </a:lnTo>
                  <a:lnTo>
                    <a:pt x="8" y="28"/>
                  </a:lnTo>
                  <a:lnTo>
                    <a:pt x="6" y="28"/>
                  </a:lnTo>
                  <a:lnTo>
                    <a:pt x="6" y="32"/>
                  </a:lnTo>
                  <a:lnTo>
                    <a:pt x="4" y="34"/>
                  </a:lnTo>
                  <a:lnTo>
                    <a:pt x="4" y="38"/>
                  </a:lnTo>
                  <a:lnTo>
                    <a:pt x="2" y="38"/>
                  </a:lnTo>
                  <a:lnTo>
                    <a:pt x="2" y="43"/>
                  </a:lnTo>
                  <a:lnTo>
                    <a:pt x="0" y="45"/>
                  </a:lnTo>
                  <a:lnTo>
                    <a:pt x="0" y="55"/>
                  </a:lnTo>
                  <a:lnTo>
                    <a:pt x="0" y="66"/>
                  </a:lnTo>
                  <a:lnTo>
                    <a:pt x="2" y="68"/>
                  </a:lnTo>
                  <a:lnTo>
                    <a:pt x="2" y="74"/>
                  </a:lnTo>
                  <a:lnTo>
                    <a:pt x="4" y="74"/>
                  </a:lnTo>
                  <a:lnTo>
                    <a:pt x="4" y="78"/>
                  </a:lnTo>
                  <a:lnTo>
                    <a:pt x="6" y="80"/>
                  </a:lnTo>
                  <a:lnTo>
                    <a:pt x="6" y="84"/>
                  </a:lnTo>
                  <a:lnTo>
                    <a:pt x="8" y="84"/>
                  </a:lnTo>
                  <a:lnTo>
                    <a:pt x="8" y="85"/>
                  </a:lnTo>
                  <a:lnTo>
                    <a:pt x="10" y="87"/>
                  </a:lnTo>
                  <a:lnTo>
                    <a:pt x="10" y="89"/>
                  </a:lnTo>
                  <a:lnTo>
                    <a:pt x="12" y="89"/>
                  </a:lnTo>
                  <a:lnTo>
                    <a:pt x="12" y="91"/>
                  </a:lnTo>
                  <a:lnTo>
                    <a:pt x="16" y="95"/>
                  </a:lnTo>
                  <a:lnTo>
                    <a:pt x="16" y="97"/>
                  </a:lnTo>
                  <a:lnTo>
                    <a:pt x="18" y="97"/>
                  </a:lnTo>
                  <a:lnTo>
                    <a:pt x="21" y="101"/>
                  </a:lnTo>
                  <a:lnTo>
                    <a:pt x="23" y="101"/>
                  </a:lnTo>
                  <a:lnTo>
                    <a:pt x="23" y="103"/>
                  </a:lnTo>
                  <a:lnTo>
                    <a:pt x="25" y="103"/>
                  </a:lnTo>
                  <a:lnTo>
                    <a:pt x="27" y="104"/>
                  </a:lnTo>
                  <a:lnTo>
                    <a:pt x="29" y="104"/>
                  </a:lnTo>
                  <a:lnTo>
                    <a:pt x="29" y="106"/>
                  </a:lnTo>
                  <a:lnTo>
                    <a:pt x="33" y="106"/>
                  </a:lnTo>
                  <a:lnTo>
                    <a:pt x="35" y="108"/>
                  </a:lnTo>
                  <a:lnTo>
                    <a:pt x="39" y="108"/>
                  </a:lnTo>
                  <a:lnTo>
                    <a:pt x="39" y="110"/>
                  </a:lnTo>
                  <a:lnTo>
                    <a:pt x="44" y="110"/>
                  </a:lnTo>
                  <a:lnTo>
                    <a:pt x="46" y="112"/>
                  </a:lnTo>
                  <a:lnTo>
                    <a:pt x="56" y="112"/>
                  </a:lnTo>
                  <a:lnTo>
                    <a:pt x="67" y="112"/>
                  </a:lnTo>
                  <a:lnTo>
                    <a:pt x="69" y="110"/>
                  </a:lnTo>
                  <a:lnTo>
                    <a:pt x="75" y="110"/>
                  </a:lnTo>
                  <a:lnTo>
                    <a:pt x="75" y="108"/>
                  </a:lnTo>
                  <a:lnTo>
                    <a:pt x="79" y="108"/>
                  </a:lnTo>
                  <a:lnTo>
                    <a:pt x="81" y="106"/>
                  </a:lnTo>
                  <a:lnTo>
                    <a:pt x="85" y="106"/>
                  </a:lnTo>
                  <a:lnTo>
                    <a:pt x="85" y="104"/>
                  </a:lnTo>
                  <a:lnTo>
                    <a:pt x="87" y="104"/>
                  </a:lnTo>
                  <a:lnTo>
                    <a:pt x="88" y="103"/>
                  </a:lnTo>
                  <a:lnTo>
                    <a:pt x="90" y="103"/>
                  </a:lnTo>
                  <a:lnTo>
                    <a:pt x="90" y="101"/>
                  </a:lnTo>
                  <a:lnTo>
                    <a:pt x="92" y="101"/>
                  </a:lnTo>
                  <a:lnTo>
                    <a:pt x="96" y="97"/>
                  </a:lnTo>
                  <a:lnTo>
                    <a:pt x="98" y="97"/>
                  </a:lnTo>
                  <a:lnTo>
                    <a:pt x="98" y="95"/>
                  </a:lnTo>
                  <a:lnTo>
                    <a:pt x="102" y="91"/>
                  </a:lnTo>
                  <a:lnTo>
                    <a:pt x="102" y="89"/>
                  </a:lnTo>
                  <a:lnTo>
                    <a:pt x="104" y="89"/>
                  </a:lnTo>
                  <a:lnTo>
                    <a:pt x="104" y="87"/>
                  </a:lnTo>
                  <a:lnTo>
                    <a:pt x="106" y="85"/>
                  </a:lnTo>
                  <a:lnTo>
                    <a:pt x="106" y="84"/>
                  </a:lnTo>
                  <a:lnTo>
                    <a:pt x="108" y="84"/>
                  </a:lnTo>
                  <a:lnTo>
                    <a:pt x="108" y="80"/>
                  </a:lnTo>
                  <a:lnTo>
                    <a:pt x="109" y="78"/>
                  </a:lnTo>
                  <a:lnTo>
                    <a:pt x="109" y="74"/>
                  </a:lnTo>
                  <a:lnTo>
                    <a:pt x="111" y="74"/>
                  </a:lnTo>
                  <a:lnTo>
                    <a:pt x="111" y="68"/>
                  </a:lnTo>
                  <a:lnTo>
                    <a:pt x="113" y="66"/>
                  </a:lnTo>
                  <a:lnTo>
                    <a:pt x="113" y="57"/>
                  </a:lnTo>
                  <a:lnTo>
                    <a:pt x="113" y="45"/>
                  </a:lnTo>
                  <a:lnTo>
                    <a:pt x="111" y="43"/>
                  </a:lnTo>
                  <a:lnTo>
                    <a:pt x="111" y="38"/>
                  </a:lnTo>
                  <a:lnTo>
                    <a:pt x="109" y="38"/>
                  </a:lnTo>
                  <a:lnTo>
                    <a:pt x="109" y="34"/>
                  </a:lnTo>
                  <a:lnTo>
                    <a:pt x="108" y="32"/>
                  </a:lnTo>
                  <a:lnTo>
                    <a:pt x="108" y="28"/>
                  </a:lnTo>
                  <a:lnTo>
                    <a:pt x="106" y="28"/>
                  </a:lnTo>
                  <a:lnTo>
                    <a:pt x="106" y="26"/>
                  </a:lnTo>
                  <a:lnTo>
                    <a:pt x="104" y="24"/>
                  </a:lnTo>
                  <a:lnTo>
                    <a:pt x="104" y="22"/>
                  </a:lnTo>
                  <a:lnTo>
                    <a:pt x="102" y="22"/>
                  </a:lnTo>
                  <a:lnTo>
                    <a:pt x="102" y="21"/>
                  </a:lnTo>
                  <a:lnTo>
                    <a:pt x="98" y="17"/>
                  </a:lnTo>
                  <a:lnTo>
                    <a:pt x="98" y="15"/>
                  </a:lnTo>
                  <a:lnTo>
                    <a:pt x="96" y="15"/>
                  </a:lnTo>
                  <a:lnTo>
                    <a:pt x="92" y="11"/>
                  </a:lnTo>
                  <a:lnTo>
                    <a:pt x="90" y="11"/>
                  </a:lnTo>
                  <a:lnTo>
                    <a:pt x="90" y="9"/>
                  </a:lnTo>
                  <a:lnTo>
                    <a:pt x="88" y="9"/>
                  </a:lnTo>
                  <a:lnTo>
                    <a:pt x="87" y="7"/>
                  </a:lnTo>
                  <a:lnTo>
                    <a:pt x="85" y="7"/>
                  </a:lnTo>
                  <a:lnTo>
                    <a:pt x="85" y="5"/>
                  </a:lnTo>
                  <a:lnTo>
                    <a:pt x="81" y="5"/>
                  </a:lnTo>
                  <a:lnTo>
                    <a:pt x="79" y="3"/>
                  </a:lnTo>
                  <a:lnTo>
                    <a:pt x="75" y="3"/>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13" name="Freeform 20">
              <a:extLst>
                <a:ext uri="{FF2B5EF4-FFF2-40B4-BE49-F238E27FC236}">
                  <a16:creationId xmlns:a16="http://schemas.microsoft.com/office/drawing/2014/main" id="{FE5783C8-06E7-4BF8-9314-B43D48842D25}"/>
                </a:ext>
              </a:extLst>
            </p:cNvPr>
            <p:cNvSpPr>
              <a:spLocks/>
            </p:cNvSpPr>
            <p:nvPr/>
          </p:nvSpPr>
          <p:spPr bwMode="auto">
            <a:xfrm>
              <a:off x="1233488" y="5003800"/>
              <a:ext cx="179387" cy="177800"/>
            </a:xfrm>
            <a:custGeom>
              <a:avLst/>
              <a:gdLst>
                <a:gd name="T0" fmla="*/ 46 w 113"/>
                <a:gd name="T1" fmla="*/ 0 h 112"/>
                <a:gd name="T2" fmla="*/ 38 w 113"/>
                <a:gd name="T3" fmla="*/ 2 h 112"/>
                <a:gd name="T4" fmla="*/ 34 w 113"/>
                <a:gd name="T5" fmla="*/ 3 h 112"/>
                <a:gd name="T6" fmla="*/ 28 w 113"/>
                <a:gd name="T7" fmla="*/ 5 h 112"/>
                <a:gd name="T8" fmla="*/ 26 w 113"/>
                <a:gd name="T9" fmla="*/ 7 h 112"/>
                <a:gd name="T10" fmla="*/ 23 w 113"/>
                <a:gd name="T11" fmla="*/ 9 h 112"/>
                <a:gd name="T12" fmla="*/ 21 w 113"/>
                <a:gd name="T13" fmla="*/ 11 h 112"/>
                <a:gd name="T14" fmla="*/ 15 w 113"/>
                <a:gd name="T15" fmla="*/ 15 h 112"/>
                <a:gd name="T16" fmla="*/ 11 w 113"/>
                <a:gd name="T17" fmla="*/ 21 h 112"/>
                <a:gd name="T18" fmla="*/ 9 w 113"/>
                <a:gd name="T19" fmla="*/ 22 h 112"/>
                <a:gd name="T20" fmla="*/ 7 w 113"/>
                <a:gd name="T21" fmla="*/ 26 h 112"/>
                <a:gd name="T22" fmla="*/ 5 w 113"/>
                <a:gd name="T23" fmla="*/ 28 h 112"/>
                <a:gd name="T24" fmla="*/ 3 w 113"/>
                <a:gd name="T25" fmla="*/ 34 h 112"/>
                <a:gd name="T26" fmla="*/ 2 w 113"/>
                <a:gd name="T27" fmla="*/ 38 h 112"/>
                <a:gd name="T28" fmla="*/ 0 w 113"/>
                <a:gd name="T29" fmla="*/ 45 h 112"/>
                <a:gd name="T30" fmla="*/ 0 w 113"/>
                <a:gd name="T31" fmla="*/ 66 h 112"/>
                <a:gd name="T32" fmla="*/ 2 w 113"/>
                <a:gd name="T33" fmla="*/ 74 h 112"/>
                <a:gd name="T34" fmla="*/ 3 w 113"/>
                <a:gd name="T35" fmla="*/ 78 h 112"/>
                <a:gd name="T36" fmla="*/ 5 w 113"/>
                <a:gd name="T37" fmla="*/ 84 h 112"/>
                <a:gd name="T38" fmla="*/ 7 w 113"/>
                <a:gd name="T39" fmla="*/ 85 h 112"/>
                <a:gd name="T40" fmla="*/ 9 w 113"/>
                <a:gd name="T41" fmla="*/ 89 h 112"/>
                <a:gd name="T42" fmla="*/ 11 w 113"/>
                <a:gd name="T43" fmla="*/ 91 h 112"/>
                <a:gd name="T44" fmla="*/ 15 w 113"/>
                <a:gd name="T45" fmla="*/ 97 h 112"/>
                <a:gd name="T46" fmla="*/ 21 w 113"/>
                <a:gd name="T47" fmla="*/ 101 h 112"/>
                <a:gd name="T48" fmla="*/ 23 w 113"/>
                <a:gd name="T49" fmla="*/ 103 h 112"/>
                <a:gd name="T50" fmla="*/ 26 w 113"/>
                <a:gd name="T51" fmla="*/ 104 h 112"/>
                <a:gd name="T52" fmla="*/ 28 w 113"/>
                <a:gd name="T53" fmla="*/ 106 h 112"/>
                <a:gd name="T54" fmla="*/ 34 w 113"/>
                <a:gd name="T55" fmla="*/ 108 h 112"/>
                <a:gd name="T56" fmla="*/ 38 w 113"/>
                <a:gd name="T57" fmla="*/ 110 h 112"/>
                <a:gd name="T58" fmla="*/ 46 w 113"/>
                <a:gd name="T59" fmla="*/ 112 h 112"/>
                <a:gd name="T60" fmla="*/ 67 w 113"/>
                <a:gd name="T61" fmla="*/ 112 h 112"/>
                <a:gd name="T62" fmla="*/ 74 w 113"/>
                <a:gd name="T63" fmla="*/ 110 h 112"/>
                <a:gd name="T64" fmla="*/ 78 w 113"/>
                <a:gd name="T65" fmla="*/ 108 h 112"/>
                <a:gd name="T66" fmla="*/ 84 w 113"/>
                <a:gd name="T67" fmla="*/ 106 h 112"/>
                <a:gd name="T68" fmla="*/ 86 w 113"/>
                <a:gd name="T69" fmla="*/ 104 h 112"/>
                <a:gd name="T70" fmla="*/ 90 w 113"/>
                <a:gd name="T71" fmla="*/ 103 h 112"/>
                <a:gd name="T72" fmla="*/ 91 w 113"/>
                <a:gd name="T73" fmla="*/ 101 h 112"/>
                <a:gd name="T74" fmla="*/ 97 w 113"/>
                <a:gd name="T75" fmla="*/ 97 h 112"/>
                <a:gd name="T76" fmla="*/ 101 w 113"/>
                <a:gd name="T77" fmla="*/ 91 h 112"/>
                <a:gd name="T78" fmla="*/ 103 w 113"/>
                <a:gd name="T79" fmla="*/ 89 h 112"/>
                <a:gd name="T80" fmla="*/ 105 w 113"/>
                <a:gd name="T81" fmla="*/ 85 h 112"/>
                <a:gd name="T82" fmla="*/ 107 w 113"/>
                <a:gd name="T83" fmla="*/ 84 h 112"/>
                <a:gd name="T84" fmla="*/ 109 w 113"/>
                <a:gd name="T85" fmla="*/ 78 h 112"/>
                <a:gd name="T86" fmla="*/ 111 w 113"/>
                <a:gd name="T87" fmla="*/ 74 h 112"/>
                <a:gd name="T88" fmla="*/ 113 w 113"/>
                <a:gd name="T89" fmla="*/ 66 h 112"/>
                <a:gd name="T90" fmla="*/ 113 w 113"/>
                <a:gd name="T91" fmla="*/ 45 h 112"/>
                <a:gd name="T92" fmla="*/ 111 w 113"/>
                <a:gd name="T93" fmla="*/ 38 h 112"/>
                <a:gd name="T94" fmla="*/ 109 w 113"/>
                <a:gd name="T95" fmla="*/ 34 h 112"/>
                <a:gd name="T96" fmla="*/ 107 w 113"/>
                <a:gd name="T97" fmla="*/ 28 h 112"/>
                <a:gd name="T98" fmla="*/ 105 w 113"/>
                <a:gd name="T99" fmla="*/ 26 h 112"/>
                <a:gd name="T100" fmla="*/ 103 w 113"/>
                <a:gd name="T101" fmla="*/ 22 h 112"/>
                <a:gd name="T102" fmla="*/ 101 w 113"/>
                <a:gd name="T103" fmla="*/ 21 h 112"/>
                <a:gd name="T104" fmla="*/ 97 w 113"/>
                <a:gd name="T105" fmla="*/ 15 h 112"/>
                <a:gd name="T106" fmla="*/ 91 w 113"/>
                <a:gd name="T107" fmla="*/ 11 h 112"/>
                <a:gd name="T108" fmla="*/ 90 w 113"/>
                <a:gd name="T109" fmla="*/ 9 h 112"/>
                <a:gd name="T110" fmla="*/ 86 w 113"/>
                <a:gd name="T111" fmla="*/ 7 h 112"/>
                <a:gd name="T112" fmla="*/ 84 w 113"/>
                <a:gd name="T113" fmla="*/ 5 h 112"/>
                <a:gd name="T114" fmla="*/ 78 w 113"/>
                <a:gd name="T115" fmla="*/ 3 h 112"/>
                <a:gd name="T116" fmla="*/ 74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5" y="0"/>
                  </a:moveTo>
                  <a:lnTo>
                    <a:pt x="46" y="0"/>
                  </a:lnTo>
                  <a:lnTo>
                    <a:pt x="44" y="2"/>
                  </a:lnTo>
                  <a:lnTo>
                    <a:pt x="38" y="2"/>
                  </a:lnTo>
                  <a:lnTo>
                    <a:pt x="38" y="3"/>
                  </a:lnTo>
                  <a:lnTo>
                    <a:pt x="34" y="3"/>
                  </a:lnTo>
                  <a:lnTo>
                    <a:pt x="32" y="5"/>
                  </a:lnTo>
                  <a:lnTo>
                    <a:pt x="28" y="5"/>
                  </a:lnTo>
                  <a:lnTo>
                    <a:pt x="28" y="7"/>
                  </a:lnTo>
                  <a:lnTo>
                    <a:pt x="26" y="7"/>
                  </a:lnTo>
                  <a:lnTo>
                    <a:pt x="25" y="9"/>
                  </a:lnTo>
                  <a:lnTo>
                    <a:pt x="23" y="9"/>
                  </a:lnTo>
                  <a:lnTo>
                    <a:pt x="23" y="11"/>
                  </a:lnTo>
                  <a:lnTo>
                    <a:pt x="21" y="11"/>
                  </a:lnTo>
                  <a:lnTo>
                    <a:pt x="17" y="15"/>
                  </a:lnTo>
                  <a:lnTo>
                    <a:pt x="15" y="15"/>
                  </a:lnTo>
                  <a:lnTo>
                    <a:pt x="15" y="17"/>
                  </a:lnTo>
                  <a:lnTo>
                    <a:pt x="11" y="21"/>
                  </a:lnTo>
                  <a:lnTo>
                    <a:pt x="11" y="22"/>
                  </a:lnTo>
                  <a:lnTo>
                    <a:pt x="9" y="22"/>
                  </a:lnTo>
                  <a:lnTo>
                    <a:pt x="9" y="24"/>
                  </a:lnTo>
                  <a:lnTo>
                    <a:pt x="7" y="26"/>
                  </a:lnTo>
                  <a:lnTo>
                    <a:pt x="7" y="28"/>
                  </a:lnTo>
                  <a:lnTo>
                    <a:pt x="5" y="28"/>
                  </a:lnTo>
                  <a:lnTo>
                    <a:pt x="5" y="32"/>
                  </a:lnTo>
                  <a:lnTo>
                    <a:pt x="3" y="34"/>
                  </a:lnTo>
                  <a:lnTo>
                    <a:pt x="3" y="38"/>
                  </a:lnTo>
                  <a:lnTo>
                    <a:pt x="2" y="38"/>
                  </a:lnTo>
                  <a:lnTo>
                    <a:pt x="2" y="43"/>
                  </a:lnTo>
                  <a:lnTo>
                    <a:pt x="0" y="45"/>
                  </a:lnTo>
                  <a:lnTo>
                    <a:pt x="0" y="55"/>
                  </a:lnTo>
                  <a:lnTo>
                    <a:pt x="0" y="66"/>
                  </a:lnTo>
                  <a:lnTo>
                    <a:pt x="2" y="68"/>
                  </a:lnTo>
                  <a:lnTo>
                    <a:pt x="2" y="74"/>
                  </a:lnTo>
                  <a:lnTo>
                    <a:pt x="3" y="74"/>
                  </a:lnTo>
                  <a:lnTo>
                    <a:pt x="3" y="78"/>
                  </a:lnTo>
                  <a:lnTo>
                    <a:pt x="5" y="80"/>
                  </a:lnTo>
                  <a:lnTo>
                    <a:pt x="5" y="84"/>
                  </a:lnTo>
                  <a:lnTo>
                    <a:pt x="7" y="84"/>
                  </a:lnTo>
                  <a:lnTo>
                    <a:pt x="7" y="85"/>
                  </a:lnTo>
                  <a:lnTo>
                    <a:pt x="9" y="87"/>
                  </a:lnTo>
                  <a:lnTo>
                    <a:pt x="9" y="89"/>
                  </a:lnTo>
                  <a:lnTo>
                    <a:pt x="11" y="89"/>
                  </a:lnTo>
                  <a:lnTo>
                    <a:pt x="11" y="91"/>
                  </a:lnTo>
                  <a:lnTo>
                    <a:pt x="15" y="95"/>
                  </a:lnTo>
                  <a:lnTo>
                    <a:pt x="15" y="97"/>
                  </a:lnTo>
                  <a:lnTo>
                    <a:pt x="17" y="97"/>
                  </a:lnTo>
                  <a:lnTo>
                    <a:pt x="21" y="101"/>
                  </a:lnTo>
                  <a:lnTo>
                    <a:pt x="23" y="101"/>
                  </a:lnTo>
                  <a:lnTo>
                    <a:pt x="23" y="103"/>
                  </a:lnTo>
                  <a:lnTo>
                    <a:pt x="25" y="103"/>
                  </a:lnTo>
                  <a:lnTo>
                    <a:pt x="26" y="104"/>
                  </a:lnTo>
                  <a:lnTo>
                    <a:pt x="28" y="104"/>
                  </a:lnTo>
                  <a:lnTo>
                    <a:pt x="28" y="106"/>
                  </a:lnTo>
                  <a:lnTo>
                    <a:pt x="32" y="106"/>
                  </a:lnTo>
                  <a:lnTo>
                    <a:pt x="34" y="108"/>
                  </a:lnTo>
                  <a:lnTo>
                    <a:pt x="38" y="108"/>
                  </a:lnTo>
                  <a:lnTo>
                    <a:pt x="38" y="110"/>
                  </a:lnTo>
                  <a:lnTo>
                    <a:pt x="44" y="110"/>
                  </a:lnTo>
                  <a:lnTo>
                    <a:pt x="46" y="112"/>
                  </a:lnTo>
                  <a:lnTo>
                    <a:pt x="55" y="112"/>
                  </a:lnTo>
                  <a:lnTo>
                    <a:pt x="67" y="112"/>
                  </a:lnTo>
                  <a:lnTo>
                    <a:pt x="69" y="110"/>
                  </a:lnTo>
                  <a:lnTo>
                    <a:pt x="74" y="110"/>
                  </a:lnTo>
                  <a:lnTo>
                    <a:pt x="74" y="108"/>
                  </a:lnTo>
                  <a:lnTo>
                    <a:pt x="78" y="108"/>
                  </a:lnTo>
                  <a:lnTo>
                    <a:pt x="80" y="106"/>
                  </a:lnTo>
                  <a:lnTo>
                    <a:pt x="84" y="106"/>
                  </a:lnTo>
                  <a:lnTo>
                    <a:pt x="84" y="104"/>
                  </a:lnTo>
                  <a:lnTo>
                    <a:pt x="86" y="104"/>
                  </a:lnTo>
                  <a:lnTo>
                    <a:pt x="88" y="103"/>
                  </a:lnTo>
                  <a:lnTo>
                    <a:pt x="90" y="103"/>
                  </a:lnTo>
                  <a:lnTo>
                    <a:pt x="90" y="101"/>
                  </a:lnTo>
                  <a:lnTo>
                    <a:pt x="91" y="101"/>
                  </a:lnTo>
                  <a:lnTo>
                    <a:pt x="95" y="97"/>
                  </a:lnTo>
                  <a:lnTo>
                    <a:pt x="97" y="97"/>
                  </a:lnTo>
                  <a:lnTo>
                    <a:pt x="97" y="95"/>
                  </a:lnTo>
                  <a:lnTo>
                    <a:pt x="101" y="91"/>
                  </a:lnTo>
                  <a:lnTo>
                    <a:pt x="101" y="89"/>
                  </a:lnTo>
                  <a:lnTo>
                    <a:pt x="103" y="89"/>
                  </a:lnTo>
                  <a:lnTo>
                    <a:pt x="103" y="87"/>
                  </a:lnTo>
                  <a:lnTo>
                    <a:pt x="105" y="85"/>
                  </a:lnTo>
                  <a:lnTo>
                    <a:pt x="105" y="84"/>
                  </a:lnTo>
                  <a:lnTo>
                    <a:pt x="107" y="84"/>
                  </a:lnTo>
                  <a:lnTo>
                    <a:pt x="107" y="80"/>
                  </a:lnTo>
                  <a:lnTo>
                    <a:pt x="109" y="78"/>
                  </a:lnTo>
                  <a:lnTo>
                    <a:pt x="109" y="74"/>
                  </a:lnTo>
                  <a:lnTo>
                    <a:pt x="111" y="74"/>
                  </a:lnTo>
                  <a:lnTo>
                    <a:pt x="111" y="68"/>
                  </a:lnTo>
                  <a:lnTo>
                    <a:pt x="113" y="66"/>
                  </a:lnTo>
                  <a:lnTo>
                    <a:pt x="113" y="57"/>
                  </a:lnTo>
                  <a:lnTo>
                    <a:pt x="113" y="45"/>
                  </a:lnTo>
                  <a:lnTo>
                    <a:pt x="111" y="43"/>
                  </a:lnTo>
                  <a:lnTo>
                    <a:pt x="111" y="38"/>
                  </a:lnTo>
                  <a:lnTo>
                    <a:pt x="109" y="38"/>
                  </a:lnTo>
                  <a:lnTo>
                    <a:pt x="109" y="34"/>
                  </a:lnTo>
                  <a:lnTo>
                    <a:pt x="107" y="32"/>
                  </a:lnTo>
                  <a:lnTo>
                    <a:pt x="107" y="28"/>
                  </a:lnTo>
                  <a:lnTo>
                    <a:pt x="105" y="28"/>
                  </a:lnTo>
                  <a:lnTo>
                    <a:pt x="105" y="26"/>
                  </a:lnTo>
                  <a:lnTo>
                    <a:pt x="103" y="24"/>
                  </a:lnTo>
                  <a:lnTo>
                    <a:pt x="103" y="22"/>
                  </a:lnTo>
                  <a:lnTo>
                    <a:pt x="101" y="22"/>
                  </a:lnTo>
                  <a:lnTo>
                    <a:pt x="101" y="21"/>
                  </a:lnTo>
                  <a:lnTo>
                    <a:pt x="97" y="17"/>
                  </a:lnTo>
                  <a:lnTo>
                    <a:pt x="97" y="15"/>
                  </a:lnTo>
                  <a:lnTo>
                    <a:pt x="95" y="15"/>
                  </a:lnTo>
                  <a:lnTo>
                    <a:pt x="91" y="11"/>
                  </a:lnTo>
                  <a:lnTo>
                    <a:pt x="90" y="11"/>
                  </a:lnTo>
                  <a:lnTo>
                    <a:pt x="90" y="9"/>
                  </a:lnTo>
                  <a:lnTo>
                    <a:pt x="88" y="9"/>
                  </a:lnTo>
                  <a:lnTo>
                    <a:pt x="86" y="7"/>
                  </a:lnTo>
                  <a:lnTo>
                    <a:pt x="84" y="7"/>
                  </a:lnTo>
                  <a:lnTo>
                    <a:pt x="84" y="5"/>
                  </a:lnTo>
                  <a:lnTo>
                    <a:pt x="80" y="5"/>
                  </a:lnTo>
                  <a:lnTo>
                    <a:pt x="78" y="3"/>
                  </a:lnTo>
                  <a:lnTo>
                    <a:pt x="74" y="3"/>
                  </a:lnTo>
                  <a:lnTo>
                    <a:pt x="74"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14" name="Freeform 21">
              <a:extLst>
                <a:ext uri="{FF2B5EF4-FFF2-40B4-BE49-F238E27FC236}">
                  <a16:creationId xmlns:a16="http://schemas.microsoft.com/office/drawing/2014/main" id="{FDBFE575-EAFB-46DD-973F-E062B03523C9}"/>
                </a:ext>
              </a:extLst>
            </p:cNvPr>
            <p:cNvSpPr>
              <a:spLocks/>
            </p:cNvSpPr>
            <p:nvPr/>
          </p:nvSpPr>
          <p:spPr bwMode="auto">
            <a:xfrm>
              <a:off x="838200" y="5003800"/>
              <a:ext cx="179388" cy="177800"/>
            </a:xfrm>
            <a:custGeom>
              <a:avLst/>
              <a:gdLst>
                <a:gd name="T0" fmla="*/ 46 w 113"/>
                <a:gd name="T1" fmla="*/ 0 h 112"/>
                <a:gd name="T2" fmla="*/ 38 w 113"/>
                <a:gd name="T3" fmla="*/ 2 h 112"/>
                <a:gd name="T4" fmla="*/ 34 w 113"/>
                <a:gd name="T5" fmla="*/ 3 h 112"/>
                <a:gd name="T6" fmla="*/ 29 w 113"/>
                <a:gd name="T7" fmla="*/ 5 h 112"/>
                <a:gd name="T8" fmla="*/ 27 w 113"/>
                <a:gd name="T9" fmla="*/ 7 h 112"/>
                <a:gd name="T10" fmla="*/ 23 w 113"/>
                <a:gd name="T11" fmla="*/ 9 h 112"/>
                <a:gd name="T12" fmla="*/ 21 w 113"/>
                <a:gd name="T13" fmla="*/ 11 h 112"/>
                <a:gd name="T14" fmla="*/ 15 w 113"/>
                <a:gd name="T15" fmla="*/ 15 h 112"/>
                <a:gd name="T16" fmla="*/ 11 w 113"/>
                <a:gd name="T17" fmla="*/ 21 h 112"/>
                <a:gd name="T18" fmla="*/ 9 w 113"/>
                <a:gd name="T19" fmla="*/ 22 h 112"/>
                <a:gd name="T20" fmla="*/ 8 w 113"/>
                <a:gd name="T21" fmla="*/ 26 h 112"/>
                <a:gd name="T22" fmla="*/ 6 w 113"/>
                <a:gd name="T23" fmla="*/ 28 h 112"/>
                <a:gd name="T24" fmla="*/ 4 w 113"/>
                <a:gd name="T25" fmla="*/ 34 h 112"/>
                <a:gd name="T26" fmla="*/ 2 w 113"/>
                <a:gd name="T27" fmla="*/ 38 h 112"/>
                <a:gd name="T28" fmla="*/ 0 w 113"/>
                <a:gd name="T29" fmla="*/ 45 h 112"/>
                <a:gd name="T30" fmla="*/ 0 w 113"/>
                <a:gd name="T31" fmla="*/ 66 h 112"/>
                <a:gd name="T32" fmla="*/ 2 w 113"/>
                <a:gd name="T33" fmla="*/ 74 h 112"/>
                <a:gd name="T34" fmla="*/ 4 w 113"/>
                <a:gd name="T35" fmla="*/ 78 h 112"/>
                <a:gd name="T36" fmla="*/ 6 w 113"/>
                <a:gd name="T37" fmla="*/ 84 h 112"/>
                <a:gd name="T38" fmla="*/ 8 w 113"/>
                <a:gd name="T39" fmla="*/ 85 h 112"/>
                <a:gd name="T40" fmla="*/ 9 w 113"/>
                <a:gd name="T41" fmla="*/ 89 h 112"/>
                <a:gd name="T42" fmla="*/ 11 w 113"/>
                <a:gd name="T43" fmla="*/ 91 h 112"/>
                <a:gd name="T44" fmla="*/ 15 w 113"/>
                <a:gd name="T45" fmla="*/ 97 h 112"/>
                <a:gd name="T46" fmla="*/ 21 w 113"/>
                <a:gd name="T47" fmla="*/ 101 h 112"/>
                <a:gd name="T48" fmla="*/ 23 w 113"/>
                <a:gd name="T49" fmla="*/ 103 h 112"/>
                <a:gd name="T50" fmla="*/ 27 w 113"/>
                <a:gd name="T51" fmla="*/ 104 h 112"/>
                <a:gd name="T52" fmla="*/ 29 w 113"/>
                <a:gd name="T53" fmla="*/ 106 h 112"/>
                <a:gd name="T54" fmla="*/ 34 w 113"/>
                <a:gd name="T55" fmla="*/ 108 h 112"/>
                <a:gd name="T56" fmla="*/ 38 w 113"/>
                <a:gd name="T57" fmla="*/ 110 h 112"/>
                <a:gd name="T58" fmla="*/ 46 w 113"/>
                <a:gd name="T59" fmla="*/ 112 h 112"/>
                <a:gd name="T60" fmla="*/ 67 w 113"/>
                <a:gd name="T61" fmla="*/ 112 h 112"/>
                <a:gd name="T62" fmla="*/ 75 w 113"/>
                <a:gd name="T63" fmla="*/ 110 h 112"/>
                <a:gd name="T64" fmla="*/ 78 w 113"/>
                <a:gd name="T65" fmla="*/ 108 h 112"/>
                <a:gd name="T66" fmla="*/ 84 w 113"/>
                <a:gd name="T67" fmla="*/ 106 h 112"/>
                <a:gd name="T68" fmla="*/ 86 w 113"/>
                <a:gd name="T69" fmla="*/ 104 h 112"/>
                <a:gd name="T70" fmla="*/ 90 w 113"/>
                <a:gd name="T71" fmla="*/ 103 h 112"/>
                <a:gd name="T72" fmla="*/ 92 w 113"/>
                <a:gd name="T73" fmla="*/ 101 h 112"/>
                <a:gd name="T74" fmla="*/ 97 w 113"/>
                <a:gd name="T75" fmla="*/ 97 h 112"/>
                <a:gd name="T76" fmla="*/ 101 w 113"/>
                <a:gd name="T77" fmla="*/ 91 h 112"/>
                <a:gd name="T78" fmla="*/ 103 w 113"/>
                <a:gd name="T79" fmla="*/ 89 h 112"/>
                <a:gd name="T80" fmla="*/ 105 w 113"/>
                <a:gd name="T81" fmla="*/ 85 h 112"/>
                <a:gd name="T82" fmla="*/ 107 w 113"/>
                <a:gd name="T83" fmla="*/ 84 h 112"/>
                <a:gd name="T84" fmla="*/ 109 w 113"/>
                <a:gd name="T85" fmla="*/ 78 h 112"/>
                <a:gd name="T86" fmla="*/ 111 w 113"/>
                <a:gd name="T87" fmla="*/ 74 h 112"/>
                <a:gd name="T88" fmla="*/ 113 w 113"/>
                <a:gd name="T89" fmla="*/ 66 h 112"/>
                <a:gd name="T90" fmla="*/ 113 w 113"/>
                <a:gd name="T91" fmla="*/ 45 h 112"/>
                <a:gd name="T92" fmla="*/ 111 w 113"/>
                <a:gd name="T93" fmla="*/ 38 h 112"/>
                <a:gd name="T94" fmla="*/ 109 w 113"/>
                <a:gd name="T95" fmla="*/ 34 h 112"/>
                <a:gd name="T96" fmla="*/ 107 w 113"/>
                <a:gd name="T97" fmla="*/ 28 h 112"/>
                <a:gd name="T98" fmla="*/ 105 w 113"/>
                <a:gd name="T99" fmla="*/ 26 h 112"/>
                <a:gd name="T100" fmla="*/ 103 w 113"/>
                <a:gd name="T101" fmla="*/ 22 h 112"/>
                <a:gd name="T102" fmla="*/ 101 w 113"/>
                <a:gd name="T103" fmla="*/ 21 h 112"/>
                <a:gd name="T104" fmla="*/ 97 w 113"/>
                <a:gd name="T105" fmla="*/ 15 h 112"/>
                <a:gd name="T106" fmla="*/ 92 w 113"/>
                <a:gd name="T107" fmla="*/ 11 h 112"/>
                <a:gd name="T108" fmla="*/ 90 w 113"/>
                <a:gd name="T109" fmla="*/ 9 h 112"/>
                <a:gd name="T110" fmla="*/ 86 w 113"/>
                <a:gd name="T111" fmla="*/ 7 h 112"/>
                <a:gd name="T112" fmla="*/ 84 w 113"/>
                <a:gd name="T113" fmla="*/ 5 h 112"/>
                <a:gd name="T114" fmla="*/ 78 w 113"/>
                <a:gd name="T115" fmla="*/ 3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5" y="0"/>
                  </a:moveTo>
                  <a:lnTo>
                    <a:pt x="46" y="0"/>
                  </a:lnTo>
                  <a:lnTo>
                    <a:pt x="44" y="2"/>
                  </a:lnTo>
                  <a:lnTo>
                    <a:pt x="38" y="2"/>
                  </a:lnTo>
                  <a:lnTo>
                    <a:pt x="38" y="3"/>
                  </a:lnTo>
                  <a:lnTo>
                    <a:pt x="34" y="3"/>
                  </a:lnTo>
                  <a:lnTo>
                    <a:pt x="32" y="5"/>
                  </a:lnTo>
                  <a:lnTo>
                    <a:pt x="29" y="5"/>
                  </a:lnTo>
                  <a:lnTo>
                    <a:pt x="29" y="7"/>
                  </a:lnTo>
                  <a:lnTo>
                    <a:pt x="27" y="7"/>
                  </a:lnTo>
                  <a:lnTo>
                    <a:pt x="25" y="9"/>
                  </a:lnTo>
                  <a:lnTo>
                    <a:pt x="23" y="9"/>
                  </a:lnTo>
                  <a:lnTo>
                    <a:pt x="23" y="11"/>
                  </a:lnTo>
                  <a:lnTo>
                    <a:pt x="21" y="11"/>
                  </a:lnTo>
                  <a:lnTo>
                    <a:pt x="17" y="15"/>
                  </a:lnTo>
                  <a:lnTo>
                    <a:pt x="15" y="15"/>
                  </a:lnTo>
                  <a:lnTo>
                    <a:pt x="15" y="17"/>
                  </a:lnTo>
                  <a:lnTo>
                    <a:pt x="11" y="21"/>
                  </a:lnTo>
                  <a:lnTo>
                    <a:pt x="11" y="22"/>
                  </a:lnTo>
                  <a:lnTo>
                    <a:pt x="9" y="22"/>
                  </a:lnTo>
                  <a:lnTo>
                    <a:pt x="9" y="24"/>
                  </a:lnTo>
                  <a:lnTo>
                    <a:pt x="8" y="26"/>
                  </a:lnTo>
                  <a:lnTo>
                    <a:pt x="8" y="28"/>
                  </a:lnTo>
                  <a:lnTo>
                    <a:pt x="6" y="28"/>
                  </a:lnTo>
                  <a:lnTo>
                    <a:pt x="6" y="32"/>
                  </a:lnTo>
                  <a:lnTo>
                    <a:pt x="4" y="34"/>
                  </a:lnTo>
                  <a:lnTo>
                    <a:pt x="4" y="38"/>
                  </a:lnTo>
                  <a:lnTo>
                    <a:pt x="2" y="38"/>
                  </a:lnTo>
                  <a:lnTo>
                    <a:pt x="2" y="43"/>
                  </a:lnTo>
                  <a:lnTo>
                    <a:pt x="0" y="45"/>
                  </a:lnTo>
                  <a:lnTo>
                    <a:pt x="0" y="55"/>
                  </a:lnTo>
                  <a:lnTo>
                    <a:pt x="0" y="66"/>
                  </a:lnTo>
                  <a:lnTo>
                    <a:pt x="2" y="68"/>
                  </a:lnTo>
                  <a:lnTo>
                    <a:pt x="2" y="74"/>
                  </a:lnTo>
                  <a:lnTo>
                    <a:pt x="4" y="74"/>
                  </a:lnTo>
                  <a:lnTo>
                    <a:pt x="4" y="78"/>
                  </a:lnTo>
                  <a:lnTo>
                    <a:pt x="6" y="80"/>
                  </a:lnTo>
                  <a:lnTo>
                    <a:pt x="6" y="84"/>
                  </a:lnTo>
                  <a:lnTo>
                    <a:pt x="8" y="84"/>
                  </a:lnTo>
                  <a:lnTo>
                    <a:pt x="8" y="85"/>
                  </a:lnTo>
                  <a:lnTo>
                    <a:pt x="9" y="87"/>
                  </a:lnTo>
                  <a:lnTo>
                    <a:pt x="9" y="89"/>
                  </a:lnTo>
                  <a:lnTo>
                    <a:pt x="11" y="89"/>
                  </a:lnTo>
                  <a:lnTo>
                    <a:pt x="11" y="91"/>
                  </a:lnTo>
                  <a:lnTo>
                    <a:pt x="15" y="95"/>
                  </a:lnTo>
                  <a:lnTo>
                    <a:pt x="15" y="97"/>
                  </a:lnTo>
                  <a:lnTo>
                    <a:pt x="17" y="97"/>
                  </a:lnTo>
                  <a:lnTo>
                    <a:pt x="21" y="101"/>
                  </a:lnTo>
                  <a:lnTo>
                    <a:pt x="23" y="101"/>
                  </a:lnTo>
                  <a:lnTo>
                    <a:pt x="23" y="103"/>
                  </a:lnTo>
                  <a:lnTo>
                    <a:pt x="25" y="103"/>
                  </a:lnTo>
                  <a:lnTo>
                    <a:pt x="27" y="104"/>
                  </a:lnTo>
                  <a:lnTo>
                    <a:pt x="29" y="104"/>
                  </a:lnTo>
                  <a:lnTo>
                    <a:pt x="29" y="106"/>
                  </a:lnTo>
                  <a:lnTo>
                    <a:pt x="32" y="106"/>
                  </a:lnTo>
                  <a:lnTo>
                    <a:pt x="34" y="108"/>
                  </a:lnTo>
                  <a:lnTo>
                    <a:pt x="38" y="108"/>
                  </a:lnTo>
                  <a:lnTo>
                    <a:pt x="38" y="110"/>
                  </a:lnTo>
                  <a:lnTo>
                    <a:pt x="44" y="110"/>
                  </a:lnTo>
                  <a:lnTo>
                    <a:pt x="46" y="112"/>
                  </a:lnTo>
                  <a:lnTo>
                    <a:pt x="55" y="112"/>
                  </a:lnTo>
                  <a:lnTo>
                    <a:pt x="67" y="112"/>
                  </a:lnTo>
                  <a:lnTo>
                    <a:pt x="69" y="110"/>
                  </a:lnTo>
                  <a:lnTo>
                    <a:pt x="75" y="110"/>
                  </a:lnTo>
                  <a:lnTo>
                    <a:pt x="75" y="108"/>
                  </a:lnTo>
                  <a:lnTo>
                    <a:pt x="78" y="108"/>
                  </a:lnTo>
                  <a:lnTo>
                    <a:pt x="80" y="106"/>
                  </a:lnTo>
                  <a:lnTo>
                    <a:pt x="84" y="106"/>
                  </a:lnTo>
                  <a:lnTo>
                    <a:pt x="84" y="104"/>
                  </a:lnTo>
                  <a:lnTo>
                    <a:pt x="86" y="104"/>
                  </a:lnTo>
                  <a:lnTo>
                    <a:pt x="88" y="103"/>
                  </a:lnTo>
                  <a:lnTo>
                    <a:pt x="90" y="103"/>
                  </a:lnTo>
                  <a:lnTo>
                    <a:pt x="90" y="101"/>
                  </a:lnTo>
                  <a:lnTo>
                    <a:pt x="92" y="101"/>
                  </a:lnTo>
                  <a:lnTo>
                    <a:pt x="96" y="97"/>
                  </a:lnTo>
                  <a:lnTo>
                    <a:pt x="97" y="97"/>
                  </a:lnTo>
                  <a:lnTo>
                    <a:pt x="97" y="95"/>
                  </a:lnTo>
                  <a:lnTo>
                    <a:pt x="101" y="91"/>
                  </a:lnTo>
                  <a:lnTo>
                    <a:pt x="101" y="89"/>
                  </a:lnTo>
                  <a:lnTo>
                    <a:pt x="103" y="89"/>
                  </a:lnTo>
                  <a:lnTo>
                    <a:pt x="103" y="87"/>
                  </a:lnTo>
                  <a:lnTo>
                    <a:pt x="105" y="85"/>
                  </a:lnTo>
                  <a:lnTo>
                    <a:pt x="105" y="84"/>
                  </a:lnTo>
                  <a:lnTo>
                    <a:pt x="107" y="84"/>
                  </a:lnTo>
                  <a:lnTo>
                    <a:pt x="107" y="80"/>
                  </a:lnTo>
                  <a:lnTo>
                    <a:pt x="109" y="78"/>
                  </a:lnTo>
                  <a:lnTo>
                    <a:pt x="109" y="74"/>
                  </a:lnTo>
                  <a:lnTo>
                    <a:pt x="111" y="74"/>
                  </a:lnTo>
                  <a:lnTo>
                    <a:pt x="111" y="68"/>
                  </a:lnTo>
                  <a:lnTo>
                    <a:pt x="113" y="66"/>
                  </a:lnTo>
                  <a:lnTo>
                    <a:pt x="113" y="57"/>
                  </a:lnTo>
                  <a:lnTo>
                    <a:pt x="113" y="45"/>
                  </a:lnTo>
                  <a:lnTo>
                    <a:pt x="111" y="43"/>
                  </a:lnTo>
                  <a:lnTo>
                    <a:pt x="111" y="38"/>
                  </a:lnTo>
                  <a:lnTo>
                    <a:pt x="109" y="38"/>
                  </a:lnTo>
                  <a:lnTo>
                    <a:pt x="109" y="34"/>
                  </a:lnTo>
                  <a:lnTo>
                    <a:pt x="107" y="32"/>
                  </a:lnTo>
                  <a:lnTo>
                    <a:pt x="107" y="28"/>
                  </a:lnTo>
                  <a:lnTo>
                    <a:pt x="105" y="28"/>
                  </a:lnTo>
                  <a:lnTo>
                    <a:pt x="105" y="26"/>
                  </a:lnTo>
                  <a:lnTo>
                    <a:pt x="103" y="24"/>
                  </a:lnTo>
                  <a:lnTo>
                    <a:pt x="103" y="22"/>
                  </a:lnTo>
                  <a:lnTo>
                    <a:pt x="101" y="22"/>
                  </a:lnTo>
                  <a:lnTo>
                    <a:pt x="101" y="21"/>
                  </a:lnTo>
                  <a:lnTo>
                    <a:pt x="97" y="17"/>
                  </a:lnTo>
                  <a:lnTo>
                    <a:pt x="97" y="15"/>
                  </a:lnTo>
                  <a:lnTo>
                    <a:pt x="96" y="15"/>
                  </a:lnTo>
                  <a:lnTo>
                    <a:pt x="92" y="11"/>
                  </a:lnTo>
                  <a:lnTo>
                    <a:pt x="90" y="11"/>
                  </a:lnTo>
                  <a:lnTo>
                    <a:pt x="90" y="9"/>
                  </a:lnTo>
                  <a:lnTo>
                    <a:pt x="88" y="9"/>
                  </a:lnTo>
                  <a:lnTo>
                    <a:pt x="86" y="7"/>
                  </a:lnTo>
                  <a:lnTo>
                    <a:pt x="84" y="7"/>
                  </a:lnTo>
                  <a:lnTo>
                    <a:pt x="84" y="5"/>
                  </a:lnTo>
                  <a:lnTo>
                    <a:pt x="80" y="5"/>
                  </a:lnTo>
                  <a:lnTo>
                    <a:pt x="78" y="3"/>
                  </a:lnTo>
                  <a:lnTo>
                    <a:pt x="75" y="3"/>
                  </a:lnTo>
                  <a:lnTo>
                    <a:pt x="75"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15" name="Rectangle 22">
              <a:extLst>
                <a:ext uri="{FF2B5EF4-FFF2-40B4-BE49-F238E27FC236}">
                  <a16:creationId xmlns:a16="http://schemas.microsoft.com/office/drawing/2014/main" id="{DEFF2A1A-655D-4BCD-BE9A-CD63899D30EE}"/>
                </a:ext>
              </a:extLst>
            </p:cNvPr>
            <p:cNvSpPr>
              <a:spLocks noChangeArrowheads="1"/>
            </p:cNvSpPr>
            <p:nvPr/>
          </p:nvSpPr>
          <p:spPr bwMode="auto">
            <a:xfrm>
              <a:off x="1054100" y="4743450"/>
              <a:ext cx="11557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600" b="0" dirty="0">
                  <a:solidFill>
                    <a:srgbClr val="000000"/>
                  </a:solidFill>
                </a:rPr>
                <a:t>File d'attente</a:t>
              </a:r>
              <a:endParaRPr lang="fr-FR" altLang="fr-FR" sz="1600" dirty="0">
                <a:solidFill>
                  <a:srgbClr val="000000"/>
                </a:solidFill>
              </a:endParaRPr>
            </a:p>
          </p:txBody>
        </p:sp>
        <p:sp>
          <p:nvSpPr>
            <p:cNvPr id="16" name="Freeform 23">
              <a:extLst>
                <a:ext uri="{FF2B5EF4-FFF2-40B4-BE49-F238E27FC236}">
                  <a16:creationId xmlns:a16="http://schemas.microsoft.com/office/drawing/2014/main" id="{58C1D1E2-25EA-42F9-9DBF-BD1B215DD3EE}"/>
                </a:ext>
              </a:extLst>
            </p:cNvPr>
            <p:cNvSpPr>
              <a:spLocks/>
            </p:cNvSpPr>
            <p:nvPr/>
          </p:nvSpPr>
          <p:spPr bwMode="auto">
            <a:xfrm>
              <a:off x="1928813" y="5746750"/>
              <a:ext cx="179387" cy="179388"/>
            </a:xfrm>
            <a:custGeom>
              <a:avLst/>
              <a:gdLst>
                <a:gd name="T0" fmla="*/ 46 w 113"/>
                <a:gd name="T1" fmla="*/ 0 h 113"/>
                <a:gd name="T2" fmla="*/ 38 w 113"/>
                <a:gd name="T3" fmla="*/ 2 h 113"/>
                <a:gd name="T4" fmla="*/ 34 w 113"/>
                <a:gd name="T5" fmla="*/ 4 h 113"/>
                <a:gd name="T6" fmla="*/ 28 w 113"/>
                <a:gd name="T7" fmla="*/ 6 h 113"/>
                <a:gd name="T8" fmla="*/ 27 w 113"/>
                <a:gd name="T9" fmla="*/ 8 h 113"/>
                <a:gd name="T10" fmla="*/ 23 w 113"/>
                <a:gd name="T11" fmla="*/ 10 h 113"/>
                <a:gd name="T12" fmla="*/ 21 w 113"/>
                <a:gd name="T13" fmla="*/ 12 h 113"/>
                <a:gd name="T14" fmla="*/ 15 w 113"/>
                <a:gd name="T15" fmla="*/ 15 h 113"/>
                <a:gd name="T16" fmla="*/ 11 w 113"/>
                <a:gd name="T17" fmla="*/ 21 h 113"/>
                <a:gd name="T18" fmla="*/ 9 w 113"/>
                <a:gd name="T19" fmla="*/ 23 h 113"/>
                <a:gd name="T20" fmla="*/ 7 w 113"/>
                <a:gd name="T21" fmla="*/ 27 h 113"/>
                <a:gd name="T22" fmla="*/ 6 w 113"/>
                <a:gd name="T23" fmla="*/ 29 h 113"/>
                <a:gd name="T24" fmla="*/ 4 w 113"/>
                <a:gd name="T25" fmla="*/ 35 h 113"/>
                <a:gd name="T26" fmla="*/ 2 w 113"/>
                <a:gd name="T27" fmla="*/ 38 h 113"/>
                <a:gd name="T28" fmla="*/ 0 w 113"/>
                <a:gd name="T29" fmla="*/ 46 h 113"/>
                <a:gd name="T30" fmla="*/ 0 w 113"/>
                <a:gd name="T31" fmla="*/ 67 h 113"/>
                <a:gd name="T32" fmla="*/ 2 w 113"/>
                <a:gd name="T33" fmla="*/ 75 h 113"/>
                <a:gd name="T34" fmla="*/ 4 w 113"/>
                <a:gd name="T35" fmla="*/ 78 h 113"/>
                <a:gd name="T36" fmla="*/ 6 w 113"/>
                <a:gd name="T37" fmla="*/ 84 h 113"/>
                <a:gd name="T38" fmla="*/ 7 w 113"/>
                <a:gd name="T39" fmla="*/ 86 h 113"/>
                <a:gd name="T40" fmla="*/ 9 w 113"/>
                <a:gd name="T41" fmla="*/ 90 h 113"/>
                <a:gd name="T42" fmla="*/ 11 w 113"/>
                <a:gd name="T43" fmla="*/ 92 h 113"/>
                <a:gd name="T44" fmla="*/ 15 w 113"/>
                <a:gd name="T45" fmla="*/ 97 h 113"/>
                <a:gd name="T46" fmla="*/ 21 w 113"/>
                <a:gd name="T47" fmla="*/ 101 h 113"/>
                <a:gd name="T48" fmla="*/ 23 w 113"/>
                <a:gd name="T49" fmla="*/ 103 h 113"/>
                <a:gd name="T50" fmla="*/ 27 w 113"/>
                <a:gd name="T51" fmla="*/ 105 h 113"/>
                <a:gd name="T52" fmla="*/ 28 w 113"/>
                <a:gd name="T53" fmla="*/ 107 h 113"/>
                <a:gd name="T54" fmla="*/ 34 w 113"/>
                <a:gd name="T55" fmla="*/ 109 h 113"/>
                <a:gd name="T56" fmla="*/ 38 w 113"/>
                <a:gd name="T57" fmla="*/ 111 h 113"/>
                <a:gd name="T58" fmla="*/ 46 w 113"/>
                <a:gd name="T59" fmla="*/ 113 h 113"/>
                <a:gd name="T60" fmla="*/ 67 w 113"/>
                <a:gd name="T61" fmla="*/ 113 h 113"/>
                <a:gd name="T62" fmla="*/ 74 w 113"/>
                <a:gd name="T63" fmla="*/ 111 h 113"/>
                <a:gd name="T64" fmla="*/ 78 w 113"/>
                <a:gd name="T65" fmla="*/ 109 h 113"/>
                <a:gd name="T66" fmla="*/ 84 w 113"/>
                <a:gd name="T67" fmla="*/ 107 h 113"/>
                <a:gd name="T68" fmla="*/ 86 w 113"/>
                <a:gd name="T69" fmla="*/ 105 h 113"/>
                <a:gd name="T70" fmla="*/ 90 w 113"/>
                <a:gd name="T71" fmla="*/ 103 h 113"/>
                <a:gd name="T72" fmla="*/ 92 w 113"/>
                <a:gd name="T73" fmla="*/ 101 h 113"/>
                <a:gd name="T74" fmla="*/ 97 w 113"/>
                <a:gd name="T75" fmla="*/ 97 h 113"/>
                <a:gd name="T76" fmla="*/ 101 w 113"/>
                <a:gd name="T77" fmla="*/ 92 h 113"/>
                <a:gd name="T78" fmla="*/ 103 w 113"/>
                <a:gd name="T79" fmla="*/ 90 h 113"/>
                <a:gd name="T80" fmla="*/ 105 w 113"/>
                <a:gd name="T81" fmla="*/ 86 h 113"/>
                <a:gd name="T82" fmla="*/ 107 w 113"/>
                <a:gd name="T83" fmla="*/ 84 h 113"/>
                <a:gd name="T84" fmla="*/ 109 w 113"/>
                <a:gd name="T85" fmla="*/ 78 h 113"/>
                <a:gd name="T86" fmla="*/ 111 w 113"/>
                <a:gd name="T87" fmla="*/ 75 h 113"/>
                <a:gd name="T88" fmla="*/ 113 w 113"/>
                <a:gd name="T89" fmla="*/ 67 h 113"/>
                <a:gd name="T90" fmla="*/ 113 w 113"/>
                <a:gd name="T91" fmla="*/ 46 h 113"/>
                <a:gd name="T92" fmla="*/ 111 w 113"/>
                <a:gd name="T93" fmla="*/ 38 h 113"/>
                <a:gd name="T94" fmla="*/ 109 w 113"/>
                <a:gd name="T95" fmla="*/ 35 h 113"/>
                <a:gd name="T96" fmla="*/ 107 w 113"/>
                <a:gd name="T97" fmla="*/ 29 h 113"/>
                <a:gd name="T98" fmla="*/ 105 w 113"/>
                <a:gd name="T99" fmla="*/ 27 h 113"/>
                <a:gd name="T100" fmla="*/ 103 w 113"/>
                <a:gd name="T101" fmla="*/ 23 h 113"/>
                <a:gd name="T102" fmla="*/ 101 w 113"/>
                <a:gd name="T103" fmla="*/ 21 h 113"/>
                <a:gd name="T104" fmla="*/ 97 w 113"/>
                <a:gd name="T105" fmla="*/ 15 h 113"/>
                <a:gd name="T106" fmla="*/ 92 w 113"/>
                <a:gd name="T107" fmla="*/ 12 h 113"/>
                <a:gd name="T108" fmla="*/ 90 w 113"/>
                <a:gd name="T109" fmla="*/ 10 h 113"/>
                <a:gd name="T110" fmla="*/ 86 w 113"/>
                <a:gd name="T111" fmla="*/ 8 h 113"/>
                <a:gd name="T112" fmla="*/ 84 w 113"/>
                <a:gd name="T113" fmla="*/ 6 h 113"/>
                <a:gd name="T114" fmla="*/ 78 w 113"/>
                <a:gd name="T115" fmla="*/ 4 h 113"/>
                <a:gd name="T116" fmla="*/ 74 w 113"/>
                <a:gd name="T117" fmla="*/ 2 h 113"/>
                <a:gd name="T118" fmla="*/ 67 w 113"/>
                <a:gd name="T1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3">
                  <a:moveTo>
                    <a:pt x="55" y="0"/>
                  </a:moveTo>
                  <a:lnTo>
                    <a:pt x="46" y="0"/>
                  </a:lnTo>
                  <a:lnTo>
                    <a:pt x="44" y="2"/>
                  </a:lnTo>
                  <a:lnTo>
                    <a:pt x="38" y="2"/>
                  </a:lnTo>
                  <a:lnTo>
                    <a:pt x="38" y="4"/>
                  </a:lnTo>
                  <a:lnTo>
                    <a:pt x="34" y="4"/>
                  </a:lnTo>
                  <a:lnTo>
                    <a:pt x="32" y="6"/>
                  </a:lnTo>
                  <a:lnTo>
                    <a:pt x="28" y="6"/>
                  </a:lnTo>
                  <a:lnTo>
                    <a:pt x="28" y="8"/>
                  </a:lnTo>
                  <a:lnTo>
                    <a:pt x="27" y="8"/>
                  </a:lnTo>
                  <a:lnTo>
                    <a:pt x="25" y="10"/>
                  </a:lnTo>
                  <a:lnTo>
                    <a:pt x="23" y="10"/>
                  </a:lnTo>
                  <a:lnTo>
                    <a:pt x="23" y="12"/>
                  </a:lnTo>
                  <a:lnTo>
                    <a:pt x="21" y="12"/>
                  </a:lnTo>
                  <a:lnTo>
                    <a:pt x="17" y="15"/>
                  </a:lnTo>
                  <a:lnTo>
                    <a:pt x="15" y="15"/>
                  </a:lnTo>
                  <a:lnTo>
                    <a:pt x="15" y="17"/>
                  </a:lnTo>
                  <a:lnTo>
                    <a:pt x="11" y="21"/>
                  </a:lnTo>
                  <a:lnTo>
                    <a:pt x="11" y="23"/>
                  </a:lnTo>
                  <a:lnTo>
                    <a:pt x="9" y="23"/>
                  </a:lnTo>
                  <a:lnTo>
                    <a:pt x="9" y="25"/>
                  </a:lnTo>
                  <a:lnTo>
                    <a:pt x="7" y="27"/>
                  </a:lnTo>
                  <a:lnTo>
                    <a:pt x="7" y="29"/>
                  </a:lnTo>
                  <a:lnTo>
                    <a:pt x="6" y="29"/>
                  </a:lnTo>
                  <a:lnTo>
                    <a:pt x="6" y="33"/>
                  </a:lnTo>
                  <a:lnTo>
                    <a:pt x="4" y="35"/>
                  </a:lnTo>
                  <a:lnTo>
                    <a:pt x="4" y="38"/>
                  </a:lnTo>
                  <a:lnTo>
                    <a:pt x="2" y="38"/>
                  </a:lnTo>
                  <a:lnTo>
                    <a:pt x="2" y="44"/>
                  </a:lnTo>
                  <a:lnTo>
                    <a:pt x="0" y="46"/>
                  </a:lnTo>
                  <a:lnTo>
                    <a:pt x="0" y="55"/>
                  </a:lnTo>
                  <a:lnTo>
                    <a:pt x="0" y="67"/>
                  </a:lnTo>
                  <a:lnTo>
                    <a:pt x="2" y="69"/>
                  </a:lnTo>
                  <a:lnTo>
                    <a:pt x="2" y="75"/>
                  </a:lnTo>
                  <a:lnTo>
                    <a:pt x="4" y="75"/>
                  </a:lnTo>
                  <a:lnTo>
                    <a:pt x="4" y="78"/>
                  </a:lnTo>
                  <a:lnTo>
                    <a:pt x="6" y="80"/>
                  </a:lnTo>
                  <a:lnTo>
                    <a:pt x="6" y="84"/>
                  </a:lnTo>
                  <a:lnTo>
                    <a:pt x="7" y="84"/>
                  </a:lnTo>
                  <a:lnTo>
                    <a:pt x="7" y="86"/>
                  </a:lnTo>
                  <a:lnTo>
                    <a:pt x="9" y="88"/>
                  </a:lnTo>
                  <a:lnTo>
                    <a:pt x="9" y="90"/>
                  </a:lnTo>
                  <a:lnTo>
                    <a:pt x="11" y="90"/>
                  </a:lnTo>
                  <a:lnTo>
                    <a:pt x="11" y="92"/>
                  </a:lnTo>
                  <a:lnTo>
                    <a:pt x="15" y="96"/>
                  </a:lnTo>
                  <a:lnTo>
                    <a:pt x="15" y="97"/>
                  </a:lnTo>
                  <a:lnTo>
                    <a:pt x="17" y="97"/>
                  </a:lnTo>
                  <a:lnTo>
                    <a:pt x="21" y="101"/>
                  </a:lnTo>
                  <a:lnTo>
                    <a:pt x="23" y="101"/>
                  </a:lnTo>
                  <a:lnTo>
                    <a:pt x="23" y="103"/>
                  </a:lnTo>
                  <a:lnTo>
                    <a:pt x="25" y="103"/>
                  </a:lnTo>
                  <a:lnTo>
                    <a:pt x="27" y="105"/>
                  </a:lnTo>
                  <a:lnTo>
                    <a:pt x="28" y="105"/>
                  </a:lnTo>
                  <a:lnTo>
                    <a:pt x="28" y="107"/>
                  </a:lnTo>
                  <a:lnTo>
                    <a:pt x="32" y="107"/>
                  </a:lnTo>
                  <a:lnTo>
                    <a:pt x="34" y="109"/>
                  </a:lnTo>
                  <a:lnTo>
                    <a:pt x="38" y="109"/>
                  </a:lnTo>
                  <a:lnTo>
                    <a:pt x="38" y="111"/>
                  </a:lnTo>
                  <a:lnTo>
                    <a:pt x="44" y="111"/>
                  </a:lnTo>
                  <a:lnTo>
                    <a:pt x="46" y="113"/>
                  </a:lnTo>
                  <a:lnTo>
                    <a:pt x="55" y="113"/>
                  </a:lnTo>
                  <a:lnTo>
                    <a:pt x="67" y="113"/>
                  </a:lnTo>
                  <a:lnTo>
                    <a:pt x="69" y="111"/>
                  </a:lnTo>
                  <a:lnTo>
                    <a:pt x="74" y="111"/>
                  </a:lnTo>
                  <a:lnTo>
                    <a:pt x="74" y="109"/>
                  </a:lnTo>
                  <a:lnTo>
                    <a:pt x="78" y="109"/>
                  </a:lnTo>
                  <a:lnTo>
                    <a:pt x="80" y="107"/>
                  </a:lnTo>
                  <a:lnTo>
                    <a:pt x="84" y="107"/>
                  </a:lnTo>
                  <a:lnTo>
                    <a:pt x="84" y="105"/>
                  </a:lnTo>
                  <a:lnTo>
                    <a:pt x="86" y="105"/>
                  </a:lnTo>
                  <a:lnTo>
                    <a:pt x="88" y="103"/>
                  </a:lnTo>
                  <a:lnTo>
                    <a:pt x="90" y="103"/>
                  </a:lnTo>
                  <a:lnTo>
                    <a:pt x="90" y="101"/>
                  </a:lnTo>
                  <a:lnTo>
                    <a:pt x="92" y="101"/>
                  </a:lnTo>
                  <a:lnTo>
                    <a:pt x="95" y="97"/>
                  </a:lnTo>
                  <a:lnTo>
                    <a:pt x="97" y="97"/>
                  </a:lnTo>
                  <a:lnTo>
                    <a:pt x="97" y="96"/>
                  </a:lnTo>
                  <a:lnTo>
                    <a:pt x="101" y="92"/>
                  </a:lnTo>
                  <a:lnTo>
                    <a:pt x="101" y="90"/>
                  </a:lnTo>
                  <a:lnTo>
                    <a:pt x="103" y="90"/>
                  </a:lnTo>
                  <a:lnTo>
                    <a:pt x="103" y="88"/>
                  </a:lnTo>
                  <a:lnTo>
                    <a:pt x="105" y="86"/>
                  </a:lnTo>
                  <a:lnTo>
                    <a:pt x="105" y="84"/>
                  </a:lnTo>
                  <a:lnTo>
                    <a:pt x="107" y="84"/>
                  </a:lnTo>
                  <a:lnTo>
                    <a:pt x="107" y="80"/>
                  </a:lnTo>
                  <a:lnTo>
                    <a:pt x="109" y="78"/>
                  </a:lnTo>
                  <a:lnTo>
                    <a:pt x="109" y="75"/>
                  </a:lnTo>
                  <a:lnTo>
                    <a:pt x="111" y="75"/>
                  </a:lnTo>
                  <a:lnTo>
                    <a:pt x="111" y="69"/>
                  </a:lnTo>
                  <a:lnTo>
                    <a:pt x="113" y="67"/>
                  </a:lnTo>
                  <a:lnTo>
                    <a:pt x="113" y="57"/>
                  </a:lnTo>
                  <a:lnTo>
                    <a:pt x="113" y="46"/>
                  </a:lnTo>
                  <a:lnTo>
                    <a:pt x="111" y="44"/>
                  </a:lnTo>
                  <a:lnTo>
                    <a:pt x="111" y="38"/>
                  </a:lnTo>
                  <a:lnTo>
                    <a:pt x="109" y="38"/>
                  </a:lnTo>
                  <a:lnTo>
                    <a:pt x="109" y="35"/>
                  </a:lnTo>
                  <a:lnTo>
                    <a:pt x="107" y="33"/>
                  </a:lnTo>
                  <a:lnTo>
                    <a:pt x="107" y="29"/>
                  </a:lnTo>
                  <a:lnTo>
                    <a:pt x="105" y="29"/>
                  </a:lnTo>
                  <a:lnTo>
                    <a:pt x="105" y="27"/>
                  </a:lnTo>
                  <a:lnTo>
                    <a:pt x="103" y="25"/>
                  </a:lnTo>
                  <a:lnTo>
                    <a:pt x="103" y="23"/>
                  </a:lnTo>
                  <a:lnTo>
                    <a:pt x="101" y="23"/>
                  </a:lnTo>
                  <a:lnTo>
                    <a:pt x="101" y="21"/>
                  </a:lnTo>
                  <a:lnTo>
                    <a:pt x="97" y="17"/>
                  </a:lnTo>
                  <a:lnTo>
                    <a:pt x="97" y="15"/>
                  </a:lnTo>
                  <a:lnTo>
                    <a:pt x="95" y="15"/>
                  </a:lnTo>
                  <a:lnTo>
                    <a:pt x="92" y="12"/>
                  </a:lnTo>
                  <a:lnTo>
                    <a:pt x="90" y="12"/>
                  </a:lnTo>
                  <a:lnTo>
                    <a:pt x="90" y="10"/>
                  </a:lnTo>
                  <a:lnTo>
                    <a:pt x="88" y="10"/>
                  </a:lnTo>
                  <a:lnTo>
                    <a:pt x="86" y="8"/>
                  </a:lnTo>
                  <a:lnTo>
                    <a:pt x="84" y="8"/>
                  </a:lnTo>
                  <a:lnTo>
                    <a:pt x="84" y="6"/>
                  </a:lnTo>
                  <a:lnTo>
                    <a:pt x="80" y="6"/>
                  </a:lnTo>
                  <a:lnTo>
                    <a:pt x="78" y="4"/>
                  </a:lnTo>
                  <a:lnTo>
                    <a:pt x="74" y="4"/>
                  </a:lnTo>
                  <a:lnTo>
                    <a:pt x="74"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17" name="Freeform 24">
              <a:extLst>
                <a:ext uri="{FF2B5EF4-FFF2-40B4-BE49-F238E27FC236}">
                  <a16:creationId xmlns:a16="http://schemas.microsoft.com/office/drawing/2014/main" id="{2D790105-F3A4-472B-99EA-02DECA9244C1}"/>
                </a:ext>
              </a:extLst>
            </p:cNvPr>
            <p:cNvSpPr>
              <a:spLocks/>
            </p:cNvSpPr>
            <p:nvPr/>
          </p:nvSpPr>
          <p:spPr bwMode="auto">
            <a:xfrm>
              <a:off x="1603375" y="5746750"/>
              <a:ext cx="179388" cy="179388"/>
            </a:xfrm>
            <a:custGeom>
              <a:avLst/>
              <a:gdLst>
                <a:gd name="T0" fmla="*/ 46 w 113"/>
                <a:gd name="T1" fmla="*/ 0 h 113"/>
                <a:gd name="T2" fmla="*/ 38 w 113"/>
                <a:gd name="T3" fmla="*/ 2 h 113"/>
                <a:gd name="T4" fmla="*/ 35 w 113"/>
                <a:gd name="T5" fmla="*/ 4 h 113"/>
                <a:gd name="T6" fmla="*/ 29 w 113"/>
                <a:gd name="T7" fmla="*/ 6 h 113"/>
                <a:gd name="T8" fmla="*/ 27 w 113"/>
                <a:gd name="T9" fmla="*/ 8 h 113"/>
                <a:gd name="T10" fmla="*/ 23 w 113"/>
                <a:gd name="T11" fmla="*/ 10 h 113"/>
                <a:gd name="T12" fmla="*/ 21 w 113"/>
                <a:gd name="T13" fmla="*/ 12 h 113"/>
                <a:gd name="T14" fmla="*/ 15 w 113"/>
                <a:gd name="T15" fmla="*/ 15 h 113"/>
                <a:gd name="T16" fmla="*/ 12 w 113"/>
                <a:gd name="T17" fmla="*/ 21 h 113"/>
                <a:gd name="T18" fmla="*/ 10 w 113"/>
                <a:gd name="T19" fmla="*/ 23 h 113"/>
                <a:gd name="T20" fmla="*/ 8 w 113"/>
                <a:gd name="T21" fmla="*/ 27 h 113"/>
                <a:gd name="T22" fmla="*/ 6 w 113"/>
                <a:gd name="T23" fmla="*/ 29 h 113"/>
                <a:gd name="T24" fmla="*/ 4 w 113"/>
                <a:gd name="T25" fmla="*/ 35 h 113"/>
                <a:gd name="T26" fmla="*/ 2 w 113"/>
                <a:gd name="T27" fmla="*/ 38 h 113"/>
                <a:gd name="T28" fmla="*/ 0 w 113"/>
                <a:gd name="T29" fmla="*/ 46 h 113"/>
                <a:gd name="T30" fmla="*/ 0 w 113"/>
                <a:gd name="T31" fmla="*/ 67 h 113"/>
                <a:gd name="T32" fmla="*/ 2 w 113"/>
                <a:gd name="T33" fmla="*/ 75 h 113"/>
                <a:gd name="T34" fmla="*/ 4 w 113"/>
                <a:gd name="T35" fmla="*/ 78 h 113"/>
                <a:gd name="T36" fmla="*/ 6 w 113"/>
                <a:gd name="T37" fmla="*/ 84 h 113"/>
                <a:gd name="T38" fmla="*/ 8 w 113"/>
                <a:gd name="T39" fmla="*/ 86 h 113"/>
                <a:gd name="T40" fmla="*/ 10 w 113"/>
                <a:gd name="T41" fmla="*/ 90 h 113"/>
                <a:gd name="T42" fmla="*/ 12 w 113"/>
                <a:gd name="T43" fmla="*/ 92 h 113"/>
                <a:gd name="T44" fmla="*/ 15 w 113"/>
                <a:gd name="T45" fmla="*/ 97 h 113"/>
                <a:gd name="T46" fmla="*/ 21 w 113"/>
                <a:gd name="T47" fmla="*/ 101 h 113"/>
                <a:gd name="T48" fmla="*/ 23 w 113"/>
                <a:gd name="T49" fmla="*/ 103 h 113"/>
                <a:gd name="T50" fmla="*/ 27 w 113"/>
                <a:gd name="T51" fmla="*/ 105 h 113"/>
                <a:gd name="T52" fmla="*/ 29 w 113"/>
                <a:gd name="T53" fmla="*/ 107 h 113"/>
                <a:gd name="T54" fmla="*/ 35 w 113"/>
                <a:gd name="T55" fmla="*/ 109 h 113"/>
                <a:gd name="T56" fmla="*/ 38 w 113"/>
                <a:gd name="T57" fmla="*/ 111 h 113"/>
                <a:gd name="T58" fmla="*/ 46 w 113"/>
                <a:gd name="T59" fmla="*/ 113 h 113"/>
                <a:gd name="T60" fmla="*/ 67 w 113"/>
                <a:gd name="T61" fmla="*/ 113 h 113"/>
                <a:gd name="T62" fmla="*/ 75 w 113"/>
                <a:gd name="T63" fmla="*/ 111 h 113"/>
                <a:gd name="T64" fmla="*/ 79 w 113"/>
                <a:gd name="T65" fmla="*/ 109 h 113"/>
                <a:gd name="T66" fmla="*/ 84 w 113"/>
                <a:gd name="T67" fmla="*/ 107 h 113"/>
                <a:gd name="T68" fmla="*/ 86 w 113"/>
                <a:gd name="T69" fmla="*/ 105 h 113"/>
                <a:gd name="T70" fmla="*/ 90 w 113"/>
                <a:gd name="T71" fmla="*/ 103 h 113"/>
                <a:gd name="T72" fmla="*/ 92 w 113"/>
                <a:gd name="T73" fmla="*/ 101 h 113"/>
                <a:gd name="T74" fmla="*/ 98 w 113"/>
                <a:gd name="T75" fmla="*/ 97 h 113"/>
                <a:gd name="T76" fmla="*/ 101 w 113"/>
                <a:gd name="T77" fmla="*/ 92 h 113"/>
                <a:gd name="T78" fmla="*/ 103 w 113"/>
                <a:gd name="T79" fmla="*/ 90 h 113"/>
                <a:gd name="T80" fmla="*/ 105 w 113"/>
                <a:gd name="T81" fmla="*/ 86 h 113"/>
                <a:gd name="T82" fmla="*/ 107 w 113"/>
                <a:gd name="T83" fmla="*/ 84 h 113"/>
                <a:gd name="T84" fmla="*/ 109 w 113"/>
                <a:gd name="T85" fmla="*/ 78 h 113"/>
                <a:gd name="T86" fmla="*/ 111 w 113"/>
                <a:gd name="T87" fmla="*/ 75 h 113"/>
                <a:gd name="T88" fmla="*/ 113 w 113"/>
                <a:gd name="T89" fmla="*/ 67 h 113"/>
                <a:gd name="T90" fmla="*/ 113 w 113"/>
                <a:gd name="T91" fmla="*/ 46 h 113"/>
                <a:gd name="T92" fmla="*/ 111 w 113"/>
                <a:gd name="T93" fmla="*/ 38 h 113"/>
                <a:gd name="T94" fmla="*/ 109 w 113"/>
                <a:gd name="T95" fmla="*/ 35 h 113"/>
                <a:gd name="T96" fmla="*/ 107 w 113"/>
                <a:gd name="T97" fmla="*/ 29 h 113"/>
                <a:gd name="T98" fmla="*/ 105 w 113"/>
                <a:gd name="T99" fmla="*/ 27 h 113"/>
                <a:gd name="T100" fmla="*/ 103 w 113"/>
                <a:gd name="T101" fmla="*/ 23 h 113"/>
                <a:gd name="T102" fmla="*/ 101 w 113"/>
                <a:gd name="T103" fmla="*/ 21 h 113"/>
                <a:gd name="T104" fmla="*/ 98 w 113"/>
                <a:gd name="T105" fmla="*/ 15 h 113"/>
                <a:gd name="T106" fmla="*/ 92 w 113"/>
                <a:gd name="T107" fmla="*/ 12 h 113"/>
                <a:gd name="T108" fmla="*/ 90 w 113"/>
                <a:gd name="T109" fmla="*/ 10 h 113"/>
                <a:gd name="T110" fmla="*/ 86 w 113"/>
                <a:gd name="T111" fmla="*/ 8 h 113"/>
                <a:gd name="T112" fmla="*/ 84 w 113"/>
                <a:gd name="T113" fmla="*/ 6 h 113"/>
                <a:gd name="T114" fmla="*/ 79 w 113"/>
                <a:gd name="T115" fmla="*/ 4 h 113"/>
                <a:gd name="T116" fmla="*/ 75 w 113"/>
                <a:gd name="T117" fmla="*/ 2 h 113"/>
                <a:gd name="T118" fmla="*/ 67 w 113"/>
                <a:gd name="T1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3">
                  <a:moveTo>
                    <a:pt x="56" y="0"/>
                  </a:moveTo>
                  <a:lnTo>
                    <a:pt x="46" y="0"/>
                  </a:lnTo>
                  <a:lnTo>
                    <a:pt x="44" y="2"/>
                  </a:lnTo>
                  <a:lnTo>
                    <a:pt x="38" y="2"/>
                  </a:lnTo>
                  <a:lnTo>
                    <a:pt x="38" y="4"/>
                  </a:lnTo>
                  <a:lnTo>
                    <a:pt x="35" y="4"/>
                  </a:lnTo>
                  <a:lnTo>
                    <a:pt x="33" y="6"/>
                  </a:lnTo>
                  <a:lnTo>
                    <a:pt x="29" y="6"/>
                  </a:lnTo>
                  <a:lnTo>
                    <a:pt x="29" y="8"/>
                  </a:lnTo>
                  <a:lnTo>
                    <a:pt x="27" y="8"/>
                  </a:lnTo>
                  <a:lnTo>
                    <a:pt x="25" y="10"/>
                  </a:lnTo>
                  <a:lnTo>
                    <a:pt x="23" y="10"/>
                  </a:lnTo>
                  <a:lnTo>
                    <a:pt x="23" y="12"/>
                  </a:lnTo>
                  <a:lnTo>
                    <a:pt x="21" y="12"/>
                  </a:lnTo>
                  <a:lnTo>
                    <a:pt x="17" y="15"/>
                  </a:lnTo>
                  <a:lnTo>
                    <a:pt x="15" y="15"/>
                  </a:lnTo>
                  <a:lnTo>
                    <a:pt x="15" y="17"/>
                  </a:lnTo>
                  <a:lnTo>
                    <a:pt x="12" y="21"/>
                  </a:lnTo>
                  <a:lnTo>
                    <a:pt x="12" y="23"/>
                  </a:lnTo>
                  <a:lnTo>
                    <a:pt x="10" y="23"/>
                  </a:lnTo>
                  <a:lnTo>
                    <a:pt x="10" y="25"/>
                  </a:lnTo>
                  <a:lnTo>
                    <a:pt x="8" y="27"/>
                  </a:lnTo>
                  <a:lnTo>
                    <a:pt x="8" y="29"/>
                  </a:lnTo>
                  <a:lnTo>
                    <a:pt x="6" y="29"/>
                  </a:lnTo>
                  <a:lnTo>
                    <a:pt x="6" y="33"/>
                  </a:lnTo>
                  <a:lnTo>
                    <a:pt x="4" y="35"/>
                  </a:lnTo>
                  <a:lnTo>
                    <a:pt x="4" y="38"/>
                  </a:lnTo>
                  <a:lnTo>
                    <a:pt x="2" y="38"/>
                  </a:lnTo>
                  <a:lnTo>
                    <a:pt x="2" y="44"/>
                  </a:lnTo>
                  <a:lnTo>
                    <a:pt x="0" y="46"/>
                  </a:lnTo>
                  <a:lnTo>
                    <a:pt x="0" y="55"/>
                  </a:lnTo>
                  <a:lnTo>
                    <a:pt x="0" y="67"/>
                  </a:lnTo>
                  <a:lnTo>
                    <a:pt x="2" y="69"/>
                  </a:lnTo>
                  <a:lnTo>
                    <a:pt x="2" y="75"/>
                  </a:lnTo>
                  <a:lnTo>
                    <a:pt x="4" y="75"/>
                  </a:lnTo>
                  <a:lnTo>
                    <a:pt x="4" y="78"/>
                  </a:lnTo>
                  <a:lnTo>
                    <a:pt x="6" y="80"/>
                  </a:lnTo>
                  <a:lnTo>
                    <a:pt x="6" y="84"/>
                  </a:lnTo>
                  <a:lnTo>
                    <a:pt x="8" y="84"/>
                  </a:lnTo>
                  <a:lnTo>
                    <a:pt x="8" y="86"/>
                  </a:lnTo>
                  <a:lnTo>
                    <a:pt x="10" y="88"/>
                  </a:lnTo>
                  <a:lnTo>
                    <a:pt x="10" y="90"/>
                  </a:lnTo>
                  <a:lnTo>
                    <a:pt x="12" y="90"/>
                  </a:lnTo>
                  <a:lnTo>
                    <a:pt x="12" y="92"/>
                  </a:lnTo>
                  <a:lnTo>
                    <a:pt x="15" y="96"/>
                  </a:lnTo>
                  <a:lnTo>
                    <a:pt x="15" y="97"/>
                  </a:lnTo>
                  <a:lnTo>
                    <a:pt x="17" y="97"/>
                  </a:lnTo>
                  <a:lnTo>
                    <a:pt x="21" y="101"/>
                  </a:lnTo>
                  <a:lnTo>
                    <a:pt x="23" y="101"/>
                  </a:lnTo>
                  <a:lnTo>
                    <a:pt x="23" y="103"/>
                  </a:lnTo>
                  <a:lnTo>
                    <a:pt x="25" y="103"/>
                  </a:lnTo>
                  <a:lnTo>
                    <a:pt x="27" y="105"/>
                  </a:lnTo>
                  <a:lnTo>
                    <a:pt x="29" y="105"/>
                  </a:lnTo>
                  <a:lnTo>
                    <a:pt x="29" y="107"/>
                  </a:lnTo>
                  <a:lnTo>
                    <a:pt x="33" y="107"/>
                  </a:lnTo>
                  <a:lnTo>
                    <a:pt x="35" y="109"/>
                  </a:lnTo>
                  <a:lnTo>
                    <a:pt x="38" y="109"/>
                  </a:lnTo>
                  <a:lnTo>
                    <a:pt x="38" y="111"/>
                  </a:lnTo>
                  <a:lnTo>
                    <a:pt x="44" y="111"/>
                  </a:lnTo>
                  <a:lnTo>
                    <a:pt x="46" y="113"/>
                  </a:lnTo>
                  <a:lnTo>
                    <a:pt x="56" y="113"/>
                  </a:lnTo>
                  <a:lnTo>
                    <a:pt x="67" y="113"/>
                  </a:lnTo>
                  <a:lnTo>
                    <a:pt x="69" y="111"/>
                  </a:lnTo>
                  <a:lnTo>
                    <a:pt x="75" y="111"/>
                  </a:lnTo>
                  <a:lnTo>
                    <a:pt x="75" y="109"/>
                  </a:lnTo>
                  <a:lnTo>
                    <a:pt x="79" y="109"/>
                  </a:lnTo>
                  <a:lnTo>
                    <a:pt x="80" y="107"/>
                  </a:lnTo>
                  <a:lnTo>
                    <a:pt x="84" y="107"/>
                  </a:lnTo>
                  <a:lnTo>
                    <a:pt x="84" y="105"/>
                  </a:lnTo>
                  <a:lnTo>
                    <a:pt x="86" y="105"/>
                  </a:lnTo>
                  <a:lnTo>
                    <a:pt x="88" y="103"/>
                  </a:lnTo>
                  <a:lnTo>
                    <a:pt x="90" y="103"/>
                  </a:lnTo>
                  <a:lnTo>
                    <a:pt x="90" y="101"/>
                  </a:lnTo>
                  <a:lnTo>
                    <a:pt x="92" y="101"/>
                  </a:lnTo>
                  <a:lnTo>
                    <a:pt x="96" y="97"/>
                  </a:lnTo>
                  <a:lnTo>
                    <a:pt x="98" y="97"/>
                  </a:lnTo>
                  <a:lnTo>
                    <a:pt x="98" y="96"/>
                  </a:lnTo>
                  <a:lnTo>
                    <a:pt x="101" y="92"/>
                  </a:lnTo>
                  <a:lnTo>
                    <a:pt x="101" y="90"/>
                  </a:lnTo>
                  <a:lnTo>
                    <a:pt x="103" y="90"/>
                  </a:lnTo>
                  <a:lnTo>
                    <a:pt x="103" y="88"/>
                  </a:lnTo>
                  <a:lnTo>
                    <a:pt x="105" y="86"/>
                  </a:lnTo>
                  <a:lnTo>
                    <a:pt x="105" y="84"/>
                  </a:lnTo>
                  <a:lnTo>
                    <a:pt x="107" y="84"/>
                  </a:lnTo>
                  <a:lnTo>
                    <a:pt x="107" y="80"/>
                  </a:lnTo>
                  <a:lnTo>
                    <a:pt x="109" y="78"/>
                  </a:lnTo>
                  <a:lnTo>
                    <a:pt x="109" y="75"/>
                  </a:lnTo>
                  <a:lnTo>
                    <a:pt x="111" y="75"/>
                  </a:lnTo>
                  <a:lnTo>
                    <a:pt x="111" y="69"/>
                  </a:lnTo>
                  <a:lnTo>
                    <a:pt x="113" y="67"/>
                  </a:lnTo>
                  <a:lnTo>
                    <a:pt x="113" y="57"/>
                  </a:lnTo>
                  <a:lnTo>
                    <a:pt x="113" y="46"/>
                  </a:lnTo>
                  <a:lnTo>
                    <a:pt x="111" y="44"/>
                  </a:lnTo>
                  <a:lnTo>
                    <a:pt x="111" y="38"/>
                  </a:lnTo>
                  <a:lnTo>
                    <a:pt x="109" y="38"/>
                  </a:lnTo>
                  <a:lnTo>
                    <a:pt x="109" y="35"/>
                  </a:lnTo>
                  <a:lnTo>
                    <a:pt x="107" y="33"/>
                  </a:lnTo>
                  <a:lnTo>
                    <a:pt x="107" y="29"/>
                  </a:lnTo>
                  <a:lnTo>
                    <a:pt x="105" y="29"/>
                  </a:lnTo>
                  <a:lnTo>
                    <a:pt x="105" y="27"/>
                  </a:lnTo>
                  <a:lnTo>
                    <a:pt x="103" y="25"/>
                  </a:lnTo>
                  <a:lnTo>
                    <a:pt x="103" y="23"/>
                  </a:lnTo>
                  <a:lnTo>
                    <a:pt x="101" y="23"/>
                  </a:lnTo>
                  <a:lnTo>
                    <a:pt x="101" y="21"/>
                  </a:lnTo>
                  <a:lnTo>
                    <a:pt x="98" y="17"/>
                  </a:lnTo>
                  <a:lnTo>
                    <a:pt x="98" y="15"/>
                  </a:lnTo>
                  <a:lnTo>
                    <a:pt x="96" y="15"/>
                  </a:lnTo>
                  <a:lnTo>
                    <a:pt x="92" y="12"/>
                  </a:lnTo>
                  <a:lnTo>
                    <a:pt x="90" y="12"/>
                  </a:lnTo>
                  <a:lnTo>
                    <a:pt x="90" y="10"/>
                  </a:lnTo>
                  <a:lnTo>
                    <a:pt x="88" y="10"/>
                  </a:lnTo>
                  <a:lnTo>
                    <a:pt x="86" y="8"/>
                  </a:lnTo>
                  <a:lnTo>
                    <a:pt x="84" y="8"/>
                  </a:lnTo>
                  <a:lnTo>
                    <a:pt x="84" y="6"/>
                  </a:lnTo>
                  <a:lnTo>
                    <a:pt x="80" y="6"/>
                  </a:lnTo>
                  <a:lnTo>
                    <a:pt x="79" y="4"/>
                  </a:lnTo>
                  <a:lnTo>
                    <a:pt x="75" y="4"/>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18" name="Freeform 25">
              <a:extLst>
                <a:ext uri="{FF2B5EF4-FFF2-40B4-BE49-F238E27FC236}">
                  <a16:creationId xmlns:a16="http://schemas.microsoft.com/office/drawing/2014/main" id="{C9F98594-7D47-4558-AF78-2C48D9ED666A}"/>
                </a:ext>
              </a:extLst>
            </p:cNvPr>
            <p:cNvSpPr>
              <a:spLocks/>
            </p:cNvSpPr>
            <p:nvPr/>
          </p:nvSpPr>
          <p:spPr bwMode="auto">
            <a:xfrm>
              <a:off x="1244600" y="5746750"/>
              <a:ext cx="179388" cy="179388"/>
            </a:xfrm>
            <a:custGeom>
              <a:avLst/>
              <a:gdLst>
                <a:gd name="T0" fmla="*/ 46 w 113"/>
                <a:gd name="T1" fmla="*/ 0 h 113"/>
                <a:gd name="T2" fmla="*/ 39 w 113"/>
                <a:gd name="T3" fmla="*/ 2 h 113"/>
                <a:gd name="T4" fmla="*/ 35 w 113"/>
                <a:gd name="T5" fmla="*/ 4 h 113"/>
                <a:gd name="T6" fmla="*/ 29 w 113"/>
                <a:gd name="T7" fmla="*/ 6 h 113"/>
                <a:gd name="T8" fmla="*/ 27 w 113"/>
                <a:gd name="T9" fmla="*/ 8 h 113"/>
                <a:gd name="T10" fmla="*/ 23 w 113"/>
                <a:gd name="T11" fmla="*/ 10 h 113"/>
                <a:gd name="T12" fmla="*/ 21 w 113"/>
                <a:gd name="T13" fmla="*/ 12 h 113"/>
                <a:gd name="T14" fmla="*/ 16 w 113"/>
                <a:gd name="T15" fmla="*/ 15 h 113"/>
                <a:gd name="T16" fmla="*/ 12 w 113"/>
                <a:gd name="T17" fmla="*/ 21 h 113"/>
                <a:gd name="T18" fmla="*/ 10 w 113"/>
                <a:gd name="T19" fmla="*/ 23 h 113"/>
                <a:gd name="T20" fmla="*/ 8 w 113"/>
                <a:gd name="T21" fmla="*/ 27 h 113"/>
                <a:gd name="T22" fmla="*/ 6 w 113"/>
                <a:gd name="T23" fmla="*/ 29 h 113"/>
                <a:gd name="T24" fmla="*/ 4 w 113"/>
                <a:gd name="T25" fmla="*/ 35 h 113"/>
                <a:gd name="T26" fmla="*/ 2 w 113"/>
                <a:gd name="T27" fmla="*/ 38 h 113"/>
                <a:gd name="T28" fmla="*/ 0 w 113"/>
                <a:gd name="T29" fmla="*/ 46 h 113"/>
                <a:gd name="T30" fmla="*/ 0 w 113"/>
                <a:gd name="T31" fmla="*/ 67 h 113"/>
                <a:gd name="T32" fmla="*/ 2 w 113"/>
                <a:gd name="T33" fmla="*/ 75 h 113"/>
                <a:gd name="T34" fmla="*/ 4 w 113"/>
                <a:gd name="T35" fmla="*/ 78 h 113"/>
                <a:gd name="T36" fmla="*/ 6 w 113"/>
                <a:gd name="T37" fmla="*/ 84 h 113"/>
                <a:gd name="T38" fmla="*/ 8 w 113"/>
                <a:gd name="T39" fmla="*/ 86 h 113"/>
                <a:gd name="T40" fmla="*/ 10 w 113"/>
                <a:gd name="T41" fmla="*/ 90 h 113"/>
                <a:gd name="T42" fmla="*/ 12 w 113"/>
                <a:gd name="T43" fmla="*/ 92 h 113"/>
                <a:gd name="T44" fmla="*/ 16 w 113"/>
                <a:gd name="T45" fmla="*/ 97 h 113"/>
                <a:gd name="T46" fmla="*/ 21 w 113"/>
                <a:gd name="T47" fmla="*/ 101 h 113"/>
                <a:gd name="T48" fmla="*/ 23 w 113"/>
                <a:gd name="T49" fmla="*/ 103 h 113"/>
                <a:gd name="T50" fmla="*/ 27 w 113"/>
                <a:gd name="T51" fmla="*/ 105 h 113"/>
                <a:gd name="T52" fmla="*/ 29 w 113"/>
                <a:gd name="T53" fmla="*/ 107 h 113"/>
                <a:gd name="T54" fmla="*/ 35 w 113"/>
                <a:gd name="T55" fmla="*/ 109 h 113"/>
                <a:gd name="T56" fmla="*/ 39 w 113"/>
                <a:gd name="T57" fmla="*/ 111 h 113"/>
                <a:gd name="T58" fmla="*/ 46 w 113"/>
                <a:gd name="T59" fmla="*/ 113 h 113"/>
                <a:gd name="T60" fmla="*/ 67 w 113"/>
                <a:gd name="T61" fmla="*/ 113 h 113"/>
                <a:gd name="T62" fmla="*/ 75 w 113"/>
                <a:gd name="T63" fmla="*/ 111 h 113"/>
                <a:gd name="T64" fmla="*/ 79 w 113"/>
                <a:gd name="T65" fmla="*/ 109 h 113"/>
                <a:gd name="T66" fmla="*/ 84 w 113"/>
                <a:gd name="T67" fmla="*/ 107 h 113"/>
                <a:gd name="T68" fmla="*/ 86 w 113"/>
                <a:gd name="T69" fmla="*/ 105 h 113"/>
                <a:gd name="T70" fmla="*/ 90 w 113"/>
                <a:gd name="T71" fmla="*/ 103 h 113"/>
                <a:gd name="T72" fmla="*/ 92 w 113"/>
                <a:gd name="T73" fmla="*/ 101 h 113"/>
                <a:gd name="T74" fmla="*/ 98 w 113"/>
                <a:gd name="T75" fmla="*/ 97 h 113"/>
                <a:gd name="T76" fmla="*/ 102 w 113"/>
                <a:gd name="T77" fmla="*/ 92 h 113"/>
                <a:gd name="T78" fmla="*/ 104 w 113"/>
                <a:gd name="T79" fmla="*/ 90 h 113"/>
                <a:gd name="T80" fmla="*/ 106 w 113"/>
                <a:gd name="T81" fmla="*/ 86 h 113"/>
                <a:gd name="T82" fmla="*/ 107 w 113"/>
                <a:gd name="T83" fmla="*/ 84 h 113"/>
                <a:gd name="T84" fmla="*/ 109 w 113"/>
                <a:gd name="T85" fmla="*/ 78 h 113"/>
                <a:gd name="T86" fmla="*/ 111 w 113"/>
                <a:gd name="T87" fmla="*/ 75 h 113"/>
                <a:gd name="T88" fmla="*/ 113 w 113"/>
                <a:gd name="T89" fmla="*/ 67 h 113"/>
                <a:gd name="T90" fmla="*/ 113 w 113"/>
                <a:gd name="T91" fmla="*/ 46 h 113"/>
                <a:gd name="T92" fmla="*/ 111 w 113"/>
                <a:gd name="T93" fmla="*/ 38 h 113"/>
                <a:gd name="T94" fmla="*/ 109 w 113"/>
                <a:gd name="T95" fmla="*/ 35 h 113"/>
                <a:gd name="T96" fmla="*/ 107 w 113"/>
                <a:gd name="T97" fmla="*/ 29 h 113"/>
                <a:gd name="T98" fmla="*/ 106 w 113"/>
                <a:gd name="T99" fmla="*/ 27 h 113"/>
                <a:gd name="T100" fmla="*/ 104 w 113"/>
                <a:gd name="T101" fmla="*/ 23 h 113"/>
                <a:gd name="T102" fmla="*/ 102 w 113"/>
                <a:gd name="T103" fmla="*/ 21 h 113"/>
                <a:gd name="T104" fmla="*/ 98 w 113"/>
                <a:gd name="T105" fmla="*/ 15 h 113"/>
                <a:gd name="T106" fmla="*/ 92 w 113"/>
                <a:gd name="T107" fmla="*/ 12 h 113"/>
                <a:gd name="T108" fmla="*/ 90 w 113"/>
                <a:gd name="T109" fmla="*/ 10 h 113"/>
                <a:gd name="T110" fmla="*/ 86 w 113"/>
                <a:gd name="T111" fmla="*/ 8 h 113"/>
                <a:gd name="T112" fmla="*/ 84 w 113"/>
                <a:gd name="T113" fmla="*/ 6 h 113"/>
                <a:gd name="T114" fmla="*/ 79 w 113"/>
                <a:gd name="T115" fmla="*/ 4 h 113"/>
                <a:gd name="T116" fmla="*/ 75 w 113"/>
                <a:gd name="T117" fmla="*/ 2 h 113"/>
                <a:gd name="T118" fmla="*/ 67 w 113"/>
                <a:gd name="T1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3">
                  <a:moveTo>
                    <a:pt x="56" y="0"/>
                  </a:moveTo>
                  <a:lnTo>
                    <a:pt x="46" y="0"/>
                  </a:lnTo>
                  <a:lnTo>
                    <a:pt x="44" y="2"/>
                  </a:lnTo>
                  <a:lnTo>
                    <a:pt x="39" y="2"/>
                  </a:lnTo>
                  <a:lnTo>
                    <a:pt x="39" y="4"/>
                  </a:lnTo>
                  <a:lnTo>
                    <a:pt x="35" y="4"/>
                  </a:lnTo>
                  <a:lnTo>
                    <a:pt x="33" y="6"/>
                  </a:lnTo>
                  <a:lnTo>
                    <a:pt x="29" y="6"/>
                  </a:lnTo>
                  <a:lnTo>
                    <a:pt x="29" y="8"/>
                  </a:lnTo>
                  <a:lnTo>
                    <a:pt x="27" y="8"/>
                  </a:lnTo>
                  <a:lnTo>
                    <a:pt x="25" y="10"/>
                  </a:lnTo>
                  <a:lnTo>
                    <a:pt x="23" y="10"/>
                  </a:lnTo>
                  <a:lnTo>
                    <a:pt x="23" y="12"/>
                  </a:lnTo>
                  <a:lnTo>
                    <a:pt x="21" y="12"/>
                  </a:lnTo>
                  <a:lnTo>
                    <a:pt x="18" y="15"/>
                  </a:lnTo>
                  <a:lnTo>
                    <a:pt x="16" y="15"/>
                  </a:lnTo>
                  <a:lnTo>
                    <a:pt x="16" y="17"/>
                  </a:lnTo>
                  <a:lnTo>
                    <a:pt x="12" y="21"/>
                  </a:lnTo>
                  <a:lnTo>
                    <a:pt x="12" y="23"/>
                  </a:lnTo>
                  <a:lnTo>
                    <a:pt x="10" y="23"/>
                  </a:lnTo>
                  <a:lnTo>
                    <a:pt x="10" y="25"/>
                  </a:lnTo>
                  <a:lnTo>
                    <a:pt x="8" y="27"/>
                  </a:lnTo>
                  <a:lnTo>
                    <a:pt x="8" y="29"/>
                  </a:lnTo>
                  <a:lnTo>
                    <a:pt x="6" y="29"/>
                  </a:lnTo>
                  <a:lnTo>
                    <a:pt x="6" y="33"/>
                  </a:lnTo>
                  <a:lnTo>
                    <a:pt x="4" y="35"/>
                  </a:lnTo>
                  <a:lnTo>
                    <a:pt x="4" y="38"/>
                  </a:lnTo>
                  <a:lnTo>
                    <a:pt x="2" y="38"/>
                  </a:lnTo>
                  <a:lnTo>
                    <a:pt x="2" y="44"/>
                  </a:lnTo>
                  <a:lnTo>
                    <a:pt x="0" y="46"/>
                  </a:lnTo>
                  <a:lnTo>
                    <a:pt x="0" y="55"/>
                  </a:lnTo>
                  <a:lnTo>
                    <a:pt x="0" y="67"/>
                  </a:lnTo>
                  <a:lnTo>
                    <a:pt x="2" y="69"/>
                  </a:lnTo>
                  <a:lnTo>
                    <a:pt x="2" y="75"/>
                  </a:lnTo>
                  <a:lnTo>
                    <a:pt x="4" y="75"/>
                  </a:lnTo>
                  <a:lnTo>
                    <a:pt x="4" y="78"/>
                  </a:lnTo>
                  <a:lnTo>
                    <a:pt x="6" y="80"/>
                  </a:lnTo>
                  <a:lnTo>
                    <a:pt x="6" y="84"/>
                  </a:lnTo>
                  <a:lnTo>
                    <a:pt x="8" y="84"/>
                  </a:lnTo>
                  <a:lnTo>
                    <a:pt x="8" y="86"/>
                  </a:lnTo>
                  <a:lnTo>
                    <a:pt x="10" y="88"/>
                  </a:lnTo>
                  <a:lnTo>
                    <a:pt x="10" y="90"/>
                  </a:lnTo>
                  <a:lnTo>
                    <a:pt x="12" y="90"/>
                  </a:lnTo>
                  <a:lnTo>
                    <a:pt x="12" y="92"/>
                  </a:lnTo>
                  <a:lnTo>
                    <a:pt x="16" y="96"/>
                  </a:lnTo>
                  <a:lnTo>
                    <a:pt x="16" y="97"/>
                  </a:lnTo>
                  <a:lnTo>
                    <a:pt x="18" y="97"/>
                  </a:lnTo>
                  <a:lnTo>
                    <a:pt x="21" y="101"/>
                  </a:lnTo>
                  <a:lnTo>
                    <a:pt x="23" y="101"/>
                  </a:lnTo>
                  <a:lnTo>
                    <a:pt x="23" y="103"/>
                  </a:lnTo>
                  <a:lnTo>
                    <a:pt x="25" y="103"/>
                  </a:lnTo>
                  <a:lnTo>
                    <a:pt x="27" y="105"/>
                  </a:lnTo>
                  <a:lnTo>
                    <a:pt x="29" y="105"/>
                  </a:lnTo>
                  <a:lnTo>
                    <a:pt x="29" y="107"/>
                  </a:lnTo>
                  <a:lnTo>
                    <a:pt x="33" y="107"/>
                  </a:lnTo>
                  <a:lnTo>
                    <a:pt x="35" y="109"/>
                  </a:lnTo>
                  <a:lnTo>
                    <a:pt x="39" y="109"/>
                  </a:lnTo>
                  <a:lnTo>
                    <a:pt x="39" y="111"/>
                  </a:lnTo>
                  <a:lnTo>
                    <a:pt x="44" y="111"/>
                  </a:lnTo>
                  <a:lnTo>
                    <a:pt x="46" y="113"/>
                  </a:lnTo>
                  <a:lnTo>
                    <a:pt x="56" y="113"/>
                  </a:lnTo>
                  <a:lnTo>
                    <a:pt x="67" y="113"/>
                  </a:lnTo>
                  <a:lnTo>
                    <a:pt x="69" y="111"/>
                  </a:lnTo>
                  <a:lnTo>
                    <a:pt x="75" y="111"/>
                  </a:lnTo>
                  <a:lnTo>
                    <a:pt x="75" y="109"/>
                  </a:lnTo>
                  <a:lnTo>
                    <a:pt x="79" y="109"/>
                  </a:lnTo>
                  <a:lnTo>
                    <a:pt x="81" y="107"/>
                  </a:lnTo>
                  <a:lnTo>
                    <a:pt x="84" y="107"/>
                  </a:lnTo>
                  <a:lnTo>
                    <a:pt x="84" y="105"/>
                  </a:lnTo>
                  <a:lnTo>
                    <a:pt x="86" y="105"/>
                  </a:lnTo>
                  <a:lnTo>
                    <a:pt x="88" y="103"/>
                  </a:lnTo>
                  <a:lnTo>
                    <a:pt x="90" y="103"/>
                  </a:lnTo>
                  <a:lnTo>
                    <a:pt x="90" y="101"/>
                  </a:lnTo>
                  <a:lnTo>
                    <a:pt x="92" y="101"/>
                  </a:lnTo>
                  <a:lnTo>
                    <a:pt x="96" y="97"/>
                  </a:lnTo>
                  <a:lnTo>
                    <a:pt x="98" y="97"/>
                  </a:lnTo>
                  <a:lnTo>
                    <a:pt x="98" y="96"/>
                  </a:lnTo>
                  <a:lnTo>
                    <a:pt x="102" y="92"/>
                  </a:lnTo>
                  <a:lnTo>
                    <a:pt x="102" y="90"/>
                  </a:lnTo>
                  <a:lnTo>
                    <a:pt x="104" y="90"/>
                  </a:lnTo>
                  <a:lnTo>
                    <a:pt x="104" y="88"/>
                  </a:lnTo>
                  <a:lnTo>
                    <a:pt x="106" y="86"/>
                  </a:lnTo>
                  <a:lnTo>
                    <a:pt x="106" y="84"/>
                  </a:lnTo>
                  <a:lnTo>
                    <a:pt x="107" y="84"/>
                  </a:lnTo>
                  <a:lnTo>
                    <a:pt x="107" y="80"/>
                  </a:lnTo>
                  <a:lnTo>
                    <a:pt x="109" y="78"/>
                  </a:lnTo>
                  <a:lnTo>
                    <a:pt x="109" y="75"/>
                  </a:lnTo>
                  <a:lnTo>
                    <a:pt x="111" y="75"/>
                  </a:lnTo>
                  <a:lnTo>
                    <a:pt x="111" y="69"/>
                  </a:lnTo>
                  <a:lnTo>
                    <a:pt x="113" y="67"/>
                  </a:lnTo>
                  <a:lnTo>
                    <a:pt x="113" y="57"/>
                  </a:lnTo>
                  <a:lnTo>
                    <a:pt x="113" y="46"/>
                  </a:lnTo>
                  <a:lnTo>
                    <a:pt x="111" y="44"/>
                  </a:lnTo>
                  <a:lnTo>
                    <a:pt x="111" y="38"/>
                  </a:lnTo>
                  <a:lnTo>
                    <a:pt x="109" y="38"/>
                  </a:lnTo>
                  <a:lnTo>
                    <a:pt x="109" y="35"/>
                  </a:lnTo>
                  <a:lnTo>
                    <a:pt x="107" y="33"/>
                  </a:lnTo>
                  <a:lnTo>
                    <a:pt x="107" y="29"/>
                  </a:lnTo>
                  <a:lnTo>
                    <a:pt x="106" y="29"/>
                  </a:lnTo>
                  <a:lnTo>
                    <a:pt x="106" y="27"/>
                  </a:lnTo>
                  <a:lnTo>
                    <a:pt x="104" y="25"/>
                  </a:lnTo>
                  <a:lnTo>
                    <a:pt x="104" y="23"/>
                  </a:lnTo>
                  <a:lnTo>
                    <a:pt x="102" y="23"/>
                  </a:lnTo>
                  <a:lnTo>
                    <a:pt x="102" y="21"/>
                  </a:lnTo>
                  <a:lnTo>
                    <a:pt x="98" y="17"/>
                  </a:lnTo>
                  <a:lnTo>
                    <a:pt x="98" y="15"/>
                  </a:lnTo>
                  <a:lnTo>
                    <a:pt x="96" y="15"/>
                  </a:lnTo>
                  <a:lnTo>
                    <a:pt x="92" y="12"/>
                  </a:lnTo>
                  <a:lnTo>
                    <a:pt x="90" y="12"/>
                  </a:lnTo>
                  <a:lnTo>
                    <a:pt x="90" y="10"/>
                  </a:lnTo>
                  <a:lnTo>
                    <a:pt x="88" y="10"/>
                  </a:lnTo>
                  <a:lnTo>
                    <a:pt x="86" y="8"/>
                  </a:lnTo>
                  <a:lnTo>
                    <a:pt x="84" y="8"/>
                  </a:lnTo>
                  <a:lnTo>
                    <a:pt x="84" y="6"/>
                  </a:lnTo>
                  <a:lnTo>
                    <a:pt x="81" y="6"/>
                  </a:lnTo>
                  <a:lnTo>
                    <a:pt x="79" y="4"/>
                  </a:lnTo>
                  <a:lnTo>
                    <a:pt x="75" y="4"/>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19" name="Freeform 26">
              <a:extLst>
                <a:ext uri="{FF2B5EF4-FFF2-40B4-BE49-F238E27FC236}">
                  <a16:creationId xmlns:a16="http://schemas.microsoft.com/office/drawing/2014/main" id="{324FB856-A174-41AA-A9BC-E9814FBC9EC8}"/>
                </a:ext>
              </a:extLst>
            </p:cNvPr>
            <p:cNvSpPr>
              <a:spLocks/>
            </p:cNvSpPr>
            <p:nvPr/>
          </p:nvSpPr>
          <p:spPr bwMode="auto">
            <a:xfrm>
              <a:off x="850900" y="5746750"/>
              <a:ext cx="177800" cy="179388"/>
            </a:xfrm>
            <a:custGeom>
              <a:avLst/>
              <a:gdLst>
                <a:gd name="T0" fmla="*/ 45 w 112"/>
                <a:gd name="T1" fmla="*/ 0 h 113"/>
                <a:gd name="T2" fmla="*/ 38 w 112"/>
                <a:gd name="T3" fmla="*/ 2 h 113"/>
                <a:gd name="T4" fmla="*/ 34 w 112"/>
                <a:gd name="T5" fmla="*/ 4 h 113"/>
                <a:gd name="T6" fmla="*/ 28 w 112"/>
                <a:gd name="T7" fmla="*/ 6 h 113"/>
                <a:gd name="T8" fmla="*/ 26 w 112"/>
                <a:gd name="T9" fmla="*/ 8 h 113"/>
                <a:gd name="T10" fmla="*/ 23 w 112"/>
                <a:gd name="T11" fmla="*/ 10 h 113"/>
                <a:gd name="T12" fmla="*/ 21 w 112"/>
                <a:gd name="T13" fmla="*/ 12 h 113"/>
                <a:gd name="T14" fmla="*/ 15 w 112"/>
                <a:gd name="T15" fmla="*/ 15 h 113"/>
                <a:gd name="T16" fmla="*/ 11 w 112"/>
                <a:gd name="T17" fmla="*/ 21 h 113"/>
                <a:gd name="T18" fmla="*/ 9 w 112"/>
                <a:gd name="T19" fmla="*/ 23 h 113"/>
                <a:gd name="T20" fmla="*/ 7 w 112"/>
                <a:gd name="T21" fmla="*/ 27 h 113"/>
                <a:gd name="T22" fmla="*/ 5 w 112"/>
                <a:gd name="T23" fmla="*/ 29 h 113"/>
                <a:gd name="T24" fmla="*/ 3 w 112"/>
                <a:gd name="T25" fmla="*/ 35 h 113"/>
                <a:gd name="T26" fmla="*/ 1 w 112"/>
                <a:gd name="T27" fmla="*/ 38 h 113"/>
                <a:gd name="T28" fmla="*/ 0 w 112"/>
                <a:gd name="T29" fmla="*/ 46 h 113"/>
                <a:gd name="T30" fmla="*/ 0 w 112"/>
                <a:gd name="T31" fmla="*/ 67 h 113"/>
                <a:gd name="T32" fmla="*/ 1 w 112"/>
                <a:gd name="T33" fmla="*/ 75 h 113"/>
                <a:gd name="T34" fmla="*/ 3 w 112"/>
                <a:gd name="T35" fmla="*/ 78 h 113"/>
                <a:gd name="T36" fmla="*/ 5 w 112"/>
                <a:gd name="T37" fmla="*/ 84 h 113"/>
                <a:gd name="T38" fmla="*/ 7 w 112"/>
                <a:gd name="T39" fmla="*/ 86 h 113"/>
                <a:gd name="T40" fmla="*/ 9 w 112"/>
                <a:gd name="T41" fmla="*/ 90 h 113"/>
                <a:gd name="T42" fmla="*/ 11 w 112"/>
                <a:gd name="T43" fmla="*/ 92 h 113"/>
                <a:gd name="T44" fmla="*/ 15 w 112"/>
                <a:gd name="T45" fmla="*/ 97 h 113"/>
                <a:gd name="T46" fmla="*/ 21 w 112"/>
                <a:gd name="T47" fmla="*/ 101 h 113"/>
                <a:gd name="T48" fmla="*/ 23 w 112"/>
                <a:gd name="T49" fmla="*/ 103 h 113"/>
                <a:gd name="T50" fmla="*/ 26 w 112"/>
                <a:gd name="T51" fmla="*/ 105 h 113"/>
                <a:gd name="T52" fmla="*/ 28 w 112"/>
                <a:gd name="T53" fmla="*/ 107 h 113"/>
                <a:gd name="T54" fmla="*/ 34 w 112"/>
                <a:gd name="T55" fmla="*/ 109 h 113"/>
                <a:gd name="T56" fmla="*/ 38 w 112"/>
                <a:gd name="T57" fmla="*/ 111 h 113"/>
                <a:gd name="T58" fmla="*/ 45 w 112"/>
                <a:gd name="T59" fmla="*/ 113 h 113"/>
                <a:gd name="T60" fmla="*/ 67 w 112"/>
                <a:gd name="T61" fmla="*/ 113 h 113"/>
                <a:gd name="T62" fmla="*/ 74 w 112"/>
                <a:gd name="T63" fmla="*/ 111 h 113"/>
                <a:gd name="T64" fmla="*/ 78 w 112"/>
                <a:gd name="T65" fmla="*/ 109 h 113"/>
                <a:gd name="T66" fmla="*/ 84 w 112"/>
                <a:gd name="T67" fmla="*/ 107 h 113"/>
                <a:gd name="T68" fmla="*/ 86 w 112"/>
                <a:gd name="T69" fmla="*/ 105 h 113"/>
                <a:gd name="T70" fmla="*/ 89 w 112"/>
                <a:gd name="T71" fmla="*/ 103 h 113"/>
                <a:gd name="T72" fmla="*/ 91 w 112"/>
                <a:gd name="T73" fmla="*/ 101 h 113"/>
                <a:gd name="T74" fmla="*/ 97 w 112"/>
                <a:gd name="T75" fmla="*/ 97 h 113"/>
                <a:gd name="T76" fmla="*/ 101 w 112"/>
                <a:gd name="T77" fmla="*/ 92 h 113"/>
                <a:gd name="T78" fmla="*/ 103 w 112"/>
                <a:gd name="T79" fmla="*/ 90 h 113"/>
                <a:gd name="T80" fmla="*/ 105 w 112"/>
                <a:gd name="T81" fmla="*/ 86 h 113"/>
                <a:gd name="T82" fmla="*/ 107 w 112"/>
                <a:gd name="T83" fmla="*/ 84 h 113"/>
                <a:gd name="T84" fmla="*/ 109 w 112"/>
                <a:gd name="T85" fmla="*/ 78 h 113"/>
                <a:gd name="T86" fmla="*/ 111 w 112"/>
                <a:gd name="T87" fmla="*/ 75 h 113"/>
                <a:gd name="T88" fmla="*/ 112 w 112"/>
                <a:gd name="T89" fmla="*/ 67 h 113"/>
                <a:gd name="T90" fmla="*/ 112 w 112"/>
                <a:gd name="T91" fmla="*/ 46 h 113"/>
                <a:gd name="T92" fmla="*/ 111 w 112"/>
                <a:gd name="T93" fmla="*/ 38 h 113"/>
                <a:gd name="T94" fmla="*/ 109 w 112"/>
                <a:gd name="T95" fmla="*/ 35 h 113"/>
                <a:gd name="T96" fmla="*/ 107 w 112"/>
                <a:gd name="T97" fmla="*/ 29 h 113"/>
                <a:gd name="T98" fmla="*/ 105 w 112"/>
                <a:gd name="T99" fmla="*/ 27 h 113"/>
                <a:gd name="T100" fmla="*/ 103 w 112"/>
                <a:gd name="T101" fmla="*/ 23 h 113"/>
                <a:gd name="T102" fmla="*/ 101 w 112"/>
                <a:gd name="T103" fmla="*/ 21 h 113"/>
                <a:gd name="T104" fmla="*/ 97 w 112"/>
                <a:gd name="T105" fmla="*/ 15 h 113"/>
                <a:gd name="T106" fmla="*/ 91 w 112"/>
                <a:gd name="T107" fmla="*/ 12 h 113"/>
                <a:gd name="T108" fmla="*/ 89 w 112"/>
                <a:gd name="T109" fmla="*/ 10 h 113"/>
                <a:gd name="T110" fmla="*/ 86 w 112"/>
                <a:gd name="T111" fmla="*/ 8 h 113"/>
                <a:gd name="T112" fmla="*/ 84 w 112"/>
                <a:gd name="T113" fmla="*/ 6 h 113"/>
                <a:gd name="T114" fmla="*/ 78 w 112"/>
                <a:gd name="T115" fmla="*/ 4 h 113"/>
                <a:gd name="T116" fmla="*/ 74 w 112"/>
                <a:gd name="T117" fmla="*/ 2 h 113"/>
                <a:gd name="T118" fmla="*/ 67 w 112"/>
                <a:gd name="T1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113">
                  <a:moveTo>
                    <a:pt x="55" y="0"/>
                  </a:moveTo>
                  <a:lnTo>
                    <a:pt x="45" y="0"/>
                  </a:lnTo>
                  <a:lnTo>
                    <a:pt x="44" y="2"/>
                  </a:lnTo>
                  <a:lnTo>
                    <a:pt x="38" y="2"/>
                  </a:lnTo>
                  <a:lnTo>
                    <a:pt x="38" y="4"/>
                  </a:lnTo>
                  <a:lnTo>
                    <a:pt x="34" y="4"/>
                  </a:lnTo>
                  <a:lnTo>
                    <a:pt x="32" y="6"/>
                  </a:lnTo>
                  <a:lnTo>
                    <a:pt x="28" y="6"/>
                  </a:lnTo>
                  <a:lnTo>
                    <a:pt x="28" y="8"/>
                  </a:lnTo>
                  <a:lnTo>
                    <a:pt x="26" y="8"/>
                  </a:lnTo>
                  <a:lnTo>
                    <a:pt x="24" y="10"/>
                  </a:lnTo>
                  <a:lnTo>
                    <a:pt x="23" y="10"/>
                  </a:lnTo>
                  <a:lnTo>
                    <a:pt x="23" y="12"/>
                  </a:lnTo>
                  <a:lnTo>
                    <a:pt x="21" y="12"/>
                  </a:lnTo>
                  <a:lnTo>
                    <a:pt x="17" y="15"/>
                  </a:lnTo>
                  <a:lnTo>
                    <a:pt x="15" y="15"/>
                  </a:lnTo>
                  <a:lnTo>
                    <a:pt x="15" y="17"/>
                  </a:lnTo>
                  <a:lnTo>
                    <a:pt x="11" y="21"/>
                  </a:lnTo>
                  <a:lnTo>
                    <a:pt x="11" y="23"/>
                  </a:lnTo>
                  <a:lnTo>
                    <a:pt x="9" y="23"/>
                  </a:lnTo>
                  <a:lnTo>
                    <a:pt x="9" y="25"/>
                  </a:lnTo>
                  <a:lnTo>
                    <a:pt x="7" y="27"/>
                  </a:lnTo>
                  <a:lnTo>
                    <a:pt x="7" y="29"/>
                  </a:lnTo>
                  <a:lnTo>
                    <a:pt x="5" y="29"/>
                  </a:lnTo>
                  <a:lnTo>
                    <a:pt x="5" y="33"/>
                  </a:lnTo>
                  <a:lnTo>
                    <a:pt x="3" y="35"/>
                  </a:lnTo>
                  <a:lnTo>
                    <a:pt x="3" y="38"/>
                  </a:lnTo>
                  <a:lnTo>
                    <a:pt x="1" y="38"/>
                  </a:lnTo>
                  <a:lnTo>
                    <a:pt x="1" y="44"/>
                  </a:lnTo>
                  <a:lnTo>
                    <a:pt x="0" y="46"/>
                  </a:lnTo>
                  <a:lnTo>
                    <a:pt x="0" y="55"/>
                  </a:lnTo>
                  <a:lnTo>
                    <a:pt x="0" y="67"/>
                  </a:lnTo>
                  <a:lnTo>
                    <a:pt x="1" y="69"/>
                  </a:lnTo>
                  <a:lnTo>
                    <a:pt x="1" y="75"/>
                  </a:lnTo>
                  <a:lnTo>
                    <a:pt x="3" y="75"/>
                  </a:lnTo>
                  <a:lnTo>
                    <a:pt x="3" y="78"/>
                  </a:lnTo>
                  <a:lnTo>
                    <a:pt x="5" y="80"/>
                  </a:lnTo>
                  <a:lnTo>
                    <a:pt x="5" y="84"/>
                  </a:lnTo>
                  <a:lnTo>
                    <a:pt x="7" y="84"/>
                  </a:lnTo>
                  <a:lnTo>
                    <a:pt x="7" y="86"/>
                  </a:lnTo>
                  <a:lnTo>
                    <a:pt x="9" y="88"/>
                  </a:lnTo>
                  <a:lnTo>
                    <a:pt x="9" y="90"/>
                  </a:lnTo>
                  <a:lnTo>
                    <a:pt x="11" y="90"/>
                  </a:lnTo>
                  <a:lnTo>
                    <a:pt x="11" y="92"/>
                  </a:lnTo>
                  <a:lnTo>
                    <a:pt x="15" y="96"/>
                  </a:lnTo>
                  <a:lnTo>
                    <a:pt x="15" y="97"/>
                  </a:lnTo>
                  <a:lnTo>
                    <a:pt x="17" y="97"/>
                  </a:lnTo>
                  <a:lnTo>
                    <a:pt x="21" y="101"/>
                  </a:lnTo>
                  <a:lnTo>
                    <a:pt x="23" y="101"/>
                  </a:lnTo>
                  <a:lnTo>
                    <a:pt x="23" y="103"/>
                  </a:lnTo>
                  <a:lnTo>
                    <a:pt x="24" y="103"/>
                  </a:lnTo>
                  <a:lnTo>
                    <a:pt x="26" y="105"/>
                  </a:lnTo>
                  <a:lnTo>
                    <a:pt x="28" y="105"/>
                  </a:lnTo>
                  <a:lnTo>
                    <a:pt x="28" y="107"/>
                  </a:lnTo>
                  <a:lnTo>
                    <a:pt x="32" y="107"/>
                  </a:lnTo>
                  <a:lnTo>
                    <a:pt x="34" y="109"/>
                  </a:lnTo>
                  <a:lnTo>
                    <a:pt x="38" y="109"/>
                  </a:lnTo>
                  <a:lnTo>
                    <a:pt x="38" y="111"/>
                  </a:lnTo>
                  <a:lnTo>
                    <a:pt x="44" y="111"/>
                  </a:lnTo>
                  <a:lnTo>
                    <a:pt x="45" y="113"/>
                  </a:lnTo>
                  <a:lnTo>
                    <a:pt x="55" y="113"/>
                  </a:lnTo>
                  <a:lnTo>
                    <a:pt x="67" y="113"/>
                  </a:lnTo>
                  <a:lnTo>
                    <a:pt x="68" y="111"/>
                  </a:lnTo>
                  <a:lnTo>
                    <a:pt x="74" y="111"/>
                  </a:lnTo>
                  <a:lnTo>
                    <a:pt x="74" y="109"/>
                  </a:lnTo>
                  <a:lnTo>
                    <a:pt x="78" y="109"/>
                  </a:lnTo>
                  <a:lnTo>
                    <a:pt x="80" y="107"/>
                  </a:lnTo>
                  <a:lnTo>
                    <a:pt x="84" y="107"/>
                  </a:lnTo>
                  <a:lnTo>
                    <a:pt x="84" y="105"/>
                  </a:lnTo>
                  <a:lnTo>
                    <a:pt x="86" y="105"/>
                  </a:lnTo>
                  <a:lnTo>
                    <a:pt x="88" y="103"/>
                  </a:lnTo>
                  <a:lnTo>
                    <a:pt x="89" y="103"/>
                  </a:lnTo>
                  <a:lnTo>
                    <a:pt x="89" y="101"/>
                  </a:lnTo>
                  <a:lnTo>
                    <a:pt x="91" y="101"/>
                  </a:lnTo>
                  <a:lnTo>
                    <a:pt x="95" y="97"/>
                  </a:lnTo>
                  <a:lnTo>
                    <a:pt x="97" y="97"/>
                  </a:lnTo>
                  <a:lnTo>
                    <a:pt x="97" y="96"/>
                  </a:lnTo>
                  <a:lnTo>
                    <a:pt x="101" y="92"/>
                  </a:lnTo>
                  <a:lnTo>
                    <a:pt x="101" y="90"/>
                  </a:lnTo>
                  <a:lnTo>
                    <a:pt x="103" y="90"/>
                  </a:lnTo>
                  <a:lnTo>
                    <a:pt x="103" y="88"/>
                  </a:lnTo>
                  <a:lnTo>
                    <a:pt x="105" y="86"/>
                  </a:lnTo>
                  <a:lnTo>
                    <a:pt x="105" y="84"/>
                  </a:lnTo>
                  <a:lnTo>
                    <a:pt x="107" y="84"/>
                  </a:lnTo>
                  <a:lnTo>
                    <a:pt x="107" y="80"/>
                  </a:lnTo>
                  <a:lnTo>
                    <a:pt x="109" y="78"/>
                  </a:lnTo>
                  <a:lnTo>
                    <a:pt x="109" y="75"/>
                  </a:lnTo>
                  <a:lnTo>
                    <a:pt x="111" y="75"/>
                  </a:lnTo>
                  <a:lnTo>
                    <a:pt x="111" y="69"/>
                  </a:lnTo>
                  <a:lnTo>
                    <a:pt x="112" y="67"/>
                  </a:lnTo>
                  <a:lnTo>
                    <a:pt x="112" y="57"/>
                  </a:lnTo>
                  <a:lnTo>
                    <a:pt x="112" y="46"/>
                  </a:lnTo>
                  <a:lnTo>
                    <a:pt x="111" y="44"/>
                  </a:lnTo>
                  <a:lnTo>
                    <a:pt x="111" y="38"/>
                  </a:lnTo>
                  <a:lnTo>
                    <a:pt x="109" y="38"/>
                  </a:lnTo>
                  <a:lnTo>
                    <a:pt x="109" y="35"/>
                  </a:lnTo>
                  <a:lnTo>
                    <a:pt x="107" y="33"/>
                  </a:lnTo>
                  <a:lnTo>
                    <a:pt x="107" y="29"/>
                  </a:lnTo>
                  <a:lnTo>
                    <a:pt x="105" y="29"/>
                  </a:lnTo>
                  <a:lnTo>
                    <a:pt x="105" y="27"/>
                  </a:lnTo>
                  <a:lnTo>
                    <a:pt x="103" y="25"/>
                  </a:lnTo>
                  <a:lnTo>
                    <a:pt x="103" y="23"/>
                  </a:lnTo>
                  <a:lnTo>
                    <a:pt x="101" y="23"/>
                  </a:lnTo>
                  <a:lnTo>
                    <a:pt x="101" y="21"/>
                  </a:lnTo>
                  <a:lnTo>
                    <a:pt x="97" y="17"/>
                  </a:lnTo>
                  <a:lnTo>
                    <a:pt x="97" y="15"/>
                  </a:lnTo>
                  <a:lnTo>
                    <a:pt x="95" y="15"/>
                  </a:lnTo>
                  <a:lnTo>
                    <a:pt x="91" y="12"/>
                  </a:lnTo>
                  <a:lnTo>
                    <a:pt x="89" y="12"/>
                  </a:lnTo>
                  <a:lnTo>
                    <a:pt x="89" y="10"/>
                  </a:lnTo>
                  <a:lnTo>
                    <a:pt x="88" y="10"/>
                  </a:lnTo>
                  <a:lnTo>
                    <a:pt x="86" y="8"/>
                  </a:lnTo>
                  <a:lnTo>
                    <a:pt x="84" y="8"/>
                  </a:lnTo>
                  <a:lnTo>
                    <a:pt x="84" y="6"/>
                  </a:lnTo>
                  <a:lnTo>
                    <a:pt x="80" y="6"/>
                  </a:lnTo>
                  <a:lnTo>
                    <a:pt x="78" y="4"/>
                  </a:lnTo>
                  <a:lnTo>
                    <a:pt x="74" y="4"/>
                  </a:lnTo>
                  <a:lnTo>
                    <a:pt x="74" y="2"/>
                  </a:lnTo>
                  <a:lnTo>
                    <a:pt x="68"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20" name="Rectangle 27">
              <a:extLst>
                <a:ext uri="{FF2B5EF4-FFF2-40B4-BE49-F238E27FC236}">
                  <a16:creationId xmlns:a16="http://schemas.microsoft.com/office/drawing/2014/main" id="{7B9F7C7E-DE6D-45A3-91B8-4ACBE42B7DBE}"/>
                </a:ext>
              </a:extLst>
            </p:cNvPr>
            <p:cNvSpPr>
              <a:spLocks noChangeArrowheads="1"/>
            </p:cNvSpPr>
            <p:nvPr/>
          </p:nvSpPr>
          <p:spPr bwMode="auto">
            <a:xfrm>
              <a:off x="992188" y="5486400"/>
              <a:ext cx="11557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600" b="0">
                  <a:solidFill>
                    <a:srgbClr val="000000"/>
                  </a:solidFill>
                </a:rPr>
                <a:t>File d'attente</a:t>
              </a:r>
              <a:endParaRPr lang="fr-FR" altLang="fr-FR" sz="1600">
                <a:solidFill>
                  <a:srgbClr val="000000"/>
                </a:solidFill>
              </a:endParaRPr>
            </a:p>
          </p:txBody>
        </p:sp>
        <p:sp>
          <p:nvSpPr>
            <p:cNvPr id="21" name="Rectangle 42">
              <a:extLst>
                <a:ext uri="{FF2B5EF4-FFF2-40B4-BE49-F238E27FC236}">
                  <a16:creationId xmlns:a16="http://schemas.microsoft.com/office/drawing/2014/main" id="{9073D009-9DAA-4A31-9D95-232673A299D9}"/>
                </a:ext>
              </a:extLst>
            </p:cNvPr>
            <p:cNvSpPr>
              <a:spLocks noChangeArrowheads="1"/>
            </p:cNvSpPr>
            <p:nvPr/>
          </p:nvSpPr>
          <p:spPr bwMode="auto">
            <a:xfrm>
              <a:off x="2667000" y="41910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22" name="Line 43">
              <a:extLst>
                <a:ext uri="{FF2B5EF4-FFF2-40B4-BE49-F238E27FC236}">
                  <a16:creationId xmlns:a16="http://schemas.microsoft.com/office/drawing/2014/main" id="{D39C4A18-40C3-4245-97D1-A6672A851E92}"/>
                </a:ext>
              </a:extLst>
            </p:cNvPr>
            <p:cNvSpPr>
              <a:spLocks noChangeShapeType="1"/>
            </p:cNvSpPr>
            <p:nvPr/>
          </p:nvSpPr>
          <p:spPr bwMode="auto">
            <a:xfrm>
              <a:off x="3581400" y="44196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3" name="Line 44">
              <a:extLst>
                <a:ext uri="{FF2B5EF4-FFF2-40B4-BE49-F238E27FC236}">
                  <a16:creationId xmlns:a16="http://schemas.microsoft.com/office/drawing/2014/main" id="{83398B00-A98C-4637-86CB-515D14B4B73B}"/>
                </a:ext>
              </a:extLst>
            </p:cNvPr>
            <p:cNvSpPr>
              <a:spLocks noChangeShapeType="1"/>
            </p:cNvSpPr>
            <p:nvPr/>
          </p:nvSpPr>
          <p:spPr bwMode="auto">
            <a:xfrm>
              <a:off x="2133600" y="4419600"/>
              <a:ext cx="5334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4" name="Rectangle 45">
              <a:extLst>
                <a:ext uri="{FF2B5EF4-FFF2-40B4-BE49-F238E27FC236}">
                  <a16:creationId xmlns:a16="http://schemas.microsoft.com/office/drawing/2014/main" id="{CCE26B65-CD7D-4A79-B2EB-0F1645A9AF30}"/>
                </a:ext>
              </a:extLst>
            </p:cNvPr>
            <p:cNvSpPr>
              <a:spLocks noChangeArrowheads="1"/>
            </p:cNvSpPr>
            <p:nvPr/>
          </p:nvSpPr>
          <p:spPr bwMode="auto">
            <a:xfrm>
              <a:off x="2667000" y="48768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25" name="Line 46">
              <a:extLst>
                <a:ext uri="{FF2B5EF4-FFF2-40B4-BE49-F238E27FC236}">
                  <a16:creationId xmlns:a16="http://schemas.microsoft.com/office/drawing/2014/main" id="{A1872155-942E-473C-AB6C-E75EE7ED777F}"/>
                </a:ext>
              </a:extLst>
            </p:cNvPr>
            <p:cNvSpPr>
              <a:spLocks noChangeShapeType="1"/>
            </p:cNvSpPr>
            <p:nvPr/>
          </p:nvSpPr>
          <p:spPr bwMode="auto">
            <a:xfrm>
              <a:off x="3581400" y="51054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 name="Line 47">
              <a:extLst>
                <a:ext uri="{FF2B5EF4-FFF2-40B4-BE49-F238E27FC236}">
                  <a16:creationId xmlns:a16="http://schemas.microsoft.com/office/drawing/2014/main" id="{14B70649-C604-420D-AF4D-8248425F6FA7}"/>
                </a:ext>
              </a:extLst>
            </p:cNvPr>
            <p:cNvSpPr>
              <a:spLocks noChangeShapeType="1"/>
            </p:cNvSpPr>
            <p:nvPr/>
          </p:nvSpPr>
          <p:spPr bwMode="auto">
            <a:xfrm>
              <a:off x="2133600" y="5105400"/>
              <a:ext cx="5334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 name="Rectangle 48">
              <a:extLst>
                <a:ext uri="{FF2B5EF4-FFF2-40B4-BE49-F238E27FC236}">
                  <a16:creationId xmlns:a16="http://schemas.microsoft.com/office/drawing/2014/main" id="{15E9882F-A75D-47D1-8DC4-D48EFC08318B}"/>
                </a:ext>
              </a:extLst>
            </p:cNvPr>
            <p:cNvSpPr>
              <a:spLocks noChangeArrowheads="1"/>
            </p:cNvSpPr>
            <p:nvPr/>
          </p:nvSpPr>
          <p:spPr bwMode="auto">
            <a:xfrm>
              <a:off x="2667000" y="55626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28" name="Line 49">
              <a:extLst>
                <a:ext uri="{FF2B5EF4-FFF2-40B4-BE49-F238E27FC236}">
                  <a16:creationId xmlns:a16="http://schemas.microsoft.com/office/drawing/2014/main" id="{4625CFC6-BB97-47DD-9983-C4276FDD9293}"/>
                </a:ext>
              </a:extLst>
            </p:cNvPr>
            <p:cNvSpPr>
              <a:spLocks noChangeShapeType="1"/>
            </p:cNvSpPr>
            <p:nvPr/>
          </p:nvSpPr>
          <p:spPr bwMode="auto">
            <a:xfrm>
              <a:off x="3581400" y="57912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 name="Line 50">
              <a:extLst>
                <a:ext uri="{FF2B5EF4-FFF2-40B4-BE49-F238E27FC236}">
                  <a16:creationId xmlns:a16="http://schemas.microsoft.com/office/drawing/2014/main" id="{D6D90685-696D-4DB0-9CDD-04E4C2C72854}"/>
                </a:ext>
              </a:extLst>
            </p:cNvPr>
            <p:cNvSpPr>
              <a:spLocks noChangeShapeType="1"/>
            </p:cNvSpPr>
            <p:nvPr/>
          </p:nvSpPr>
          <p:spPr bwMode="auto">
            <a:xfrm>
              <a:off x="2133600" y="5791200"/>
              <a:ext cx="5334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1" name="Groupe 30">
            <a:extLst>
              <a:ext uri="{FF2B5EF4-FFF2-40B4-BE49-F238E27FC236}">
                <a16:creationId xmlns:a16="http://schemas.microsoft.com/office/drawing/2014/main" id="{E588F69E-6A7A-45E7-B407-4CD69AA98510}"/>
              </a:ext>
            </a:extLst>
          </p:cNvPr>
          <p:cNvGrpSpPr/>
          <p:nvPr/>
        </p:nvGrpSpPr>
        <p:grpSpPr>
          <a:xfrm>
            <a:off x="4556125" y="2128517"/>
            <a:ext cx="3787775" cy="1828800"/>
            <a:chOff x="4975225" y="4191000"/>
            <a:chExt cx="3787775" cy="1828800"/>
          </a:xfrm>
        </p:grpSpPr>
        <p:sp>
          <p:nvSpPr>
            <p:cNvPr id="32" name="Freeform 28">
              <a:extLst>
                <a:ext uri="{FF2B5EF4-FFF2-40B4-BE49-F238E27FC236}">
                  <a16:creationId xmlns:a16="http://schemas.microsoft.com/office/drawing/2014/main" id="{15EA1901-7C24-4F64-9B36-DE5F6D7B09C4}"/>
                </a:ext>
              </a:extLst>
            </p:cNvPr>
            <p:cNvSpPr>
              <a:spLocks/>
            </p:cNvSpPr>
            <p:nvPr/>
          </p:nvSpPr>
          <p:spPr bwMode="auto">
            <a:xfrm>
              <a:off x="6053138" y="5003800"/>
              <a:ext cx="179387" cy="177800"/>
            </a:xfrm>
            <a:custGeom>
              <a:avLst/>
              <a:gdLst>
                <a:gd name="T0" fmla="*/ 46 w 113"/>
                <a:gd name="T1" fmla="*/ 0 h 112"/>
                <a:gd name="T2" fmla="*/ 38 w 113"/>
                <a:gd name="T3" fmla="*/ 2 h 112"/>
                <a:gd name="T4" fmla="*/ 35 w 113"/>
                <a:gd name="T5" fmla="*/ 4 h 112"/>
                <a:gd name="T6" fmla="*/ 29 w 113"/>
                <a:gd name="T7" fmla="*/ 6 h 112"/>
                <a:gd name="T8" fmla="*/ 27 w 113"/>
                <a:gd name="T9" fmla="*/ 8 h 112"/>
                <a:gd name="T10" fmla="*/ 23 w 113"/>
                <a:gd name="T11" fmla="*/ 10 h 112"/>
                <a:gd name="T12" fmla="*/ 21 w 113"/>
                <a:gd name="T13" fmla="*/ 11 h 112"/>
                <a:gd name="T14" fmla="*/ 15 w 113"/>
                <a:gd name="T15" fmla="*/ 15 h 112"/>
                <a:gd name="T16" fmla="*/ 12 w 113"/>
                <a:gd name="T17" fmla="*/ 21 h 112"/>
                <a:gd name="T18" fmla="*/ 10 w 113"/>
                <a:gd name="T19" fmla="*/ 23 h 112"/>
                <a:gd name="T20" fmla="*/ 8 w 113"/>
                <a:gd name="T21" fmla="*/ 27 h 112"/>
                <a:gd name="T22" fmla="*/ 6 w 113"/>
                <a:gd name="T23" fmla="*/ 29 h 112"/>
                <a:gd name="T24" fmla="*/ 4 w 113"/>
                <a:gd name="T25" fmla="*/ 34 h 112"/>
                <a:gd name="T26" fmla="*/ 2 w 113"/>
                <a:gd name="T27" fmla="*/ 38 h 112"/>
                <a:gd name="T28" fmla="*/ 0 w 113"/>
                <a:gd name="T29" fmla="*/ 46 h 112"/>
                <a:gd name="T30" fmla="*/ 0 w 113"/>
                <a:gd name="T31" fmla="*/ 67 h 112"/>
                <a:gd name="T32" fmla="*/ 2 w 113"/>
                <a:gd name="T33" fmla="*/ 74 h 112"/>
                <a:gd name="T34" fmla="*/ 4 w 113"/>
                <a:gd name="T35" fmla="*/ 78 h 112"/>
                <a:gd name="T36" fmla="*/ 6 w 113"/>
                <a:gd name="T37" fmla="*/ 84 h 112"/>
                <a:gd name="T38" fmla="*/ 8 w 113"/>
                <a:gd name="T39" fmla="*/ 86 h 112"/>
                <a:gd name="T40" fmla="*/ 10 w 113"/>
                <a:gd name="T41" fmla="*/ 90 h 112"/>
                <a:gd name="T42" fmla="*/ 12 w 113"/>
                <a:gd name="T43" fmla="*/ 92 h 112"/>
                <a:gd name="T44" fmla="*/ 15 w 113"/>
                <a:gd name="T45" fmla="*/ 97 h 112"/>
                <a:gd name="T46" fmla="*/ 21 w 113"/>
                <a:gd name="T47" fmla="*/ 101 h 112"/>
                <a:gd name="T48" fmla="*/ 23 w 113"/>
                <a:gd name="T49" fmla="*/ 103 h 112"/>
                <a:gd name="T50" fmla="*/ 27 w 113"/>
                <a:gd name="T51" fmla="*/ 105 h 112"/>
                <a:gd name="T52" fmla="*/ 29 w 113"/>
                <a:gd name="T53" fmla="*/ 107 h 112"/>
                <a:gd name="T54" fmla="*/ 35 w 113"/>
                <a:gd name="T55" fmla="*/ 109 h 112"/>
                <a:gd name="T56" fmla="*/ 38 w 113"/>
                <a:gd name="T57" fmla="*/ 111 h 112"/>
                <a:gd name="T58" fmla="*/ 46 w 113"/>
                <a:gd name="T59" fmla="*/ 112 h 112"/>
                <a:gd name="T60" fmla="*/ 67 w 113"/>
                <a:gd name="T61" fmla="*/ 112 h 112"/>
                <a:gd name="T62" fmla="*/ 75 w 113"/>
                <a:gd name="T63" fmla="*/ 111 h 112"/>
                <a:gd name="T64" fmla="*/ 79 w 113"/>
                <a:gd name="T65" fmla="*/ 109 h 112"/>
                <a:gd name="T66" fmla="*/ 84 w 113"/>
                <a:gd name="T67" fmla="*/ 107 h 112"/>
                <a:gd name="T68" fmla="*/ 86 w 113"/>
                <a:gd name="T69" fmla="*/ 105 h 112"/>
                <a:gd name="T70" fmla="*/ 90 w 113"/>
                <a:gd name="T71" fmla="*/ 103 h 112"/>
                <a:gd name="T72" fmla="*/ 92 w 113"/>
                <a:gd name="T73" fmla="*/ 101 h 112"/>
                <a:gd name="T74" fmla="*/ 98 w 113"/>
                <a:gd name="T75" fmla="*/ 97 h 112"/>
                <a:gd name="T76" fmla="*/ 102 w 113"/>
                <a:gd name="T77" fmla="*/ 92 h 112"/>
                <a:gd name="T78" fmla="*/ 103 w 113"/>
                <a:gd name="T79" fmla="*/ 90 h 112"/>
                <a:gd name="T80" fmla="*/ 105 w 113"/>
                <a:gd name="T81" fmla="*/ 86 h 112"/>
                <a:gd name="T82" fmla="*/ 107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7 w 113"/>
                <a:gd name="T97" fmla="*/ 29 h 112"/>
                <a:gd name="T98" fmla="*/ 105 w 113"/>
                <a:gd name="T99" fmla="*/ 27 h 112"/>
                <a:gd name="T100" fmla="*/ 103 w 113"/>
                <a:gd name="T101" fmla="*/ 23 h 112"/>
                <a:gd name="T102" fmla="*/ 102 w 113"/>
                <a:gd name="T103" fmla="*/ 21 h 112"/>
                <a:gd name="T104" fmla="*/ 98 w 113"/>
                <a:gd name="T105" fmla="*/ 15 h 112"/>
                <a:gd name="T106" fmla="*/ 92 w 113"/>
                <a:gd name="T107" fmla="*/ 11 h 112"/>
                <a:gd name="T108" fmla="*/ 90 w 113"/>
                <a:gd name="T109" fmla="*/ 10 h 112"/>
                <a:gd name="T110" fmla="*/ 86 w 113"/>
                <a:gd name="T111" fmla="*/ 8 h 112"/>
                <a:gd name="T112" fmla="*/ 84 w 113"/>
                <a:gd name="T113" fmla="*/ 6 h 112"/>
                <a:gd name="T114" fmla="*/ 79 w 113"/>
                <a:gd name="T115" fmla="*/ 4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6" y="0"/>
                  </a:moveTo>
                  <a:lnTo>
                    <a:pt x="46" y="0"/>
                  </a:lnTo>
                  <a:lnTo>
                    <a:pt x="44" y="2"/>
                  </a:lnTo>
                  <a:lnTo>
                    <a:pt x="38" y="2"/>
                  </a:lnTo>
                  <a:lnTo>
                    <a:pt x="38" y="4"/>
                  </a:lnTo>
                  <a:lnTo>
                    <a:pt x="35" y="4"/>
                  </a:lnTo>
                  <a:lnTo>
                    <a:pt x="33" y="6"/>
                  </a:lnTo>
                  <a:lnTo>
                    <a:pt x="29" y="6"/>
                  </a:lnTo>
                  <a:lnTo>
                    <a:pt x="29" y="8"/>
                  </a:lnTo>
                  <a:lnTo>
                    <a:pt x="27" y="8"/>
                  </a:lnTo>
                  <a:lnTo>
                    <a:pt x="25" y="10"/>
                  </a:lnTo>
                  <a:lnTo>
                    <a:pt x="23" y="10"/>
                  </a:lnTo>
                  <a:lnTo>
                    <a:pt x="23" y="11"/>
                  </a:lnTo>
                  <a:lnTo>
                    <a:pt x="21" y="11"/>
                  </a:lnTo>
                  <a:lnTo>
                    <a:pt x="17" y="15"/>
                  </a:lnTo>
                  <a:lnTo>
                    <a:pt x="15" y="15"/>
                  </a:lnTo>
                  <a:lnTo>
                    <a:pt x="15" y="17"/>
                  </a:lnTo>
                  <a:lnTo>
                    <a:pt x="12" y="21"/>
                  </a:lnTo>
                  <a:lnTo>
                    <a:pt x="12" y="23"/>
                  </a:lnTo>
                  <a:lnTo>
                    <a:pt x="10" y="23"/>
                  </a:lnTo>
                  <a:lnTo>
                    <a:pt x="10" y="25"/>
                  </a:lnTo>
                  <a:lnTo>
                    <a:pt x="8" y="27"/>
                  </a:lnTo>
                  <a:lnTo>
                    <a:pt x="8" y="29"/>
                  </a:lnTo>
                  <a:lnTo>
                    <a:pt x="6" y="29"/>
                  </a:lnTo>
                  <a:lnTo>
                    <a:pt x="6" y="32"/>
                  </a:lnTo>
                  <a:lnTo>
                    <a:pt x="4" y="34"/>
                  </a:lnTo>
                  <a:lnTo>
                    <a:pt x="4" y="38"/>
                  </a:lnTo>
                  <a:lnTo>
                    <a:pt x="2" y="38"/>
                  </a:lnTo>
                  <a:lnTo>
                    <a:pt x="2" y="44"/>
                  </a:lnTo>
                  <a:lnTo>
                    <a:pt x="0" y="46"/>
                  </a:lnTo>
                  <a:lnTo>
                    <a:pt x="0" y="55"/>
                  </a:lnTo>
                  <a:lnTo>
                    <a:pt x="0" y="67"/>
                  </a:lnTo>
                  <a:lnTo>
                    <a:pt x="2" y="69"/>
                  </a:lnTo>
                  <a:lnTo>
                    <a:pt x="2" y="74"/>
                  </a:lnTo>
                  <a:lnTo>
                    <a:pt x="4" y="74"/>
                  </a:lnTo>
                  <a:lnTo>
                    <a:pt x="4" y="78"/>
                  </a:lnTo>
                  <a:lnTo>
                    <a:pt x="6" y="80"/>
                  </a:lnTo>
                  <a:lnTo>
                    <a:pt x="6" y="84"/>
                  </a:lnTo>
                  <a:lnTo>
                    <a:pt x="8" y="84"/>
                  </a:lnTo>
                  <a:lnTo>
                    <a:pt x="8" y="86"/>
                  </a:lnTo>
                  <a:lnTo>
                    <a:pt x="10" y="88"/>
                  </a:lnTo>
                  <a:lnTo>
                    <a:pt x="10" y="90"/>
                  </a:lnTo>
                  <a:lnTo>
                    <a:pt x="12" y="90"/>
                  </a:lnTo>
                  <a:lnTo>
                    <a:pt x="12" y="92"/>
                  </a:lnTo>
                  <a:lnTo>
                    <a:pt x="15" y="95"/>
                  </a:lnTo>
                  <a:lnTo>
                    <a:pt x="15" y="97"/>
                  </a:lnTo>
                  <a:lnTo>
                    <a:pt x="17" y="97"/>
                  </a:lnTo>
                  <a:lnTo>
                    <a:pt x="21" y="101"/>
                  </a:lnTo>
                  <a:lnTo>
                    <a:pt x="23" y="101"/>
                  </a:lnTo>
                  <a:lnTo>
                    <a:pt x="23" y="103"/>
                  </a:lnTo>
                  <a:lnTo>
                    <a:pt x="25" y="103"/>
                  </a:lnTo>
                  <a:lnTo>
                    <a:pt x="27" y="105"/>
                  </a:lnTo>
                  <a:lnTo>
                    <a:pt x="29" y="105"/>
                  </a:lnTo>
                  <a:lnTo>
                    <a:pt x="29" y="107"/>
                  </a:lnTo>
                  <a:lnTo>
                    <a:pt x="33" y="107"/>
                  </a:lnTo>
                  <a:lnTo>
                    <a:pt x="35" y="109"/>
                  </a:lnTo>
                  <a:lnTo>
                    <a:pt x="38" y="109"/>
                  </a:lnTo>
                  <a:lnTo>
                    <a:pt x="38" y="111"/>
                  </a:lnTo>
                  <a:lnTo>
                    <a:pt x="44" y="111"/>
                  </a:lnTo>
                  <a:lnTo>
                    <a:pt x="46" y="112"/>
                  </a:lnTo>
                  <a:lnTo>
                    <a:pt x="56" y="112"/>
                  </a:lnTo>
                  <a:lnTo>
                    <a:pt x="67" y="112"/>
                  </a:lnTo>
                  <a:lnTo>
                    <a:pt x="69" y="111"/>
                  </a:lnTo>
                  <a:lnTo>
                    <a:pt x="75" y="111"/>
                  </a:lnTo>
                  <a:lnTo>
                    <a:pt x="75" y="109"/>
                  </a:lnTo>
                  <a:lnTo>
                    <a:pt x="79" y="109"/>
                  </a:lnTo>
                  <a:lnTo>
                    <a:pt x="80" y="107"/>
                  </a:lnTo>
                  <a:lnTo>
                    <a:pt x="84" y="107"/>
                  </a:lnTo>
                  <a:lnTo>
                    <a:pt x="84" y="105"/>
                  </a:lnTo>
                  <a:lnTo>
                    <a:pt x="86" y="105"/>
                  </a:lnTo>
                  <a:lnTo>
                    <a:pt x="88" y="103"/>
                  </a:lnTo>
                  <a:lnTo>
                    <a:pt x="90" y="103"/>
                  </a:lnTo>
                  <a:lnTo>
                    <a:pt x="90" y="101"/>
                  </a:lnTo>
                  <a:lnTo>
                    <a:pt x="92" y="101"/>
                  </a:lnTo>
                  <a:lnTo>
                    <a:pt x="96" y="97"/>
                  </a:lnTo>
                  <a:lnTo>
                    <a:pt x="98" y="97"/>
                  </a:lnTo>
                  <a:lnTo>
                    <a:pt x="98" y="95"/>
                  </a:lnTo>
                  <a:lnTo>
                    <a:pt x="102" y="92"/>
                  </a:lnTo>
                  <a:lnTo>
                    <a:pt x="102" y="90"/>
                  </a:lnTo>
                  <a:lnTo>
                    <a:pt x="103" y="90"/>
                  </a:lnTo>
                  <a:lnTo>
                    <a:pt x="103" y="88"/>
                  </a:lnTo>
                  <a:lnTo>
                    <a:pt x="105" y="86"/>
                  </a:lnTo>
                  <a:lnTo>
                    <a:pt x="105" y="84"/>
                  </a:lnTo>
                  <a:lnTo>
                    <a:pt x="107" y="84"/>
                  </a:lnTo>
                  <a:lnTo>
                    <a:pt x="107"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7" y="32"/>
                  </a:lnTo>
                  <a:lnTo>
                    <a:pt x="107" y="29"/>
                  </a:lnTo>
                  <a:lnTo>
                    <a:pt x="105" y="29"/>
                  </a:lnTo>
                  <a:lnTo>
                    <a:pt x="105" y="27"/>
                  </a:lnTo>
                  <a:lnTo>
                    <a:pt x="103" y="25"/>
                  </a:lnTo>
                  <a:lnTo>
                    <a:pt x="103" y="23"/>
                  </a:lnTo>
                  <a:lnTo>
                    <a:pt x="102" y="23"/>
                  </a:lnTo>
                  <a:lnTo>
                    <a:pt x="102" y="21"/>
                  </a:lnTo>
                  <a:lnTo>
                    <a:pt x="98" y="17"/>
                  </a:lnTo>
                  <a:lnTo>
                    <a:pt x="98" y="15"/>
                  </a:lnTo>
                  <a:lnTo>
                    <a:pt x="96" y="15"/>
                  </a:lnTo>
                  <a:lnTo>
                    <a:pt x="92" y="11"/>
                  </a:lnTo>
                  <a:lnTo>
                    <a:pt x="90" y="11"/>
                  </a:lnTo>
                  <a:lnTo>
                    <a:pt x="90" y="10"/>
                  </a:lnTo>
                  <a:lnTo>
                    <a:pt x="88" y="10"/>
                  </a:lnTo>
                  <a:lnTo>
                    <a:pt x="86" y="8"/>
                  </a:lnTo>
                  <a:lnTo>
                    <a:pt x="84" y="8"/>
                  </a:lnTo>
                  <a:lnTo>
                    <a:pt x="84" y="6"/>
                  </a:lnTo>
                  <a:lnTo>
                    <a:pt x="80" y="6"/>
                  </a:lnTo>
                  <a:lnTo>
                    <a:pt x="79" y="4"/>
                  </a:lnTo>
                  <a:lnTo>
                    <a:pt x="75" y="4"/>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33" name="Freeform 29">
              <a:extLst>
                <a:ext uri="{FF2B5EF4-FFF2-40B4-BE49-F238E27FC236}">
                  <a16:creationId xmlns:a16="http://schemas.microsoft.com/office/drawing/2014/main" id="{921E542B-3727-4C07-86F2-47C40B592DB6}"/>
                </a:ext>
              </a:extLst>
            </p:cNvPr>
            <p:cNvSpPr>
              <a:spLocks/>
            </p:cNvSpPr>
            <p:nvPr/>
          </p:nvSpPr>
          <p:spPr bwMode="auto">
            <a:xfrm>
              <a:off x="5727700" y="5003800"/>
              <a:ext cx="179388" cy="177800"/>
            </a:xfrm>
            <a:custGeom>
              <a:avLst/>
              <a:gdLst>
                <a:gd name="T0" fmla="*/ 46 w 113"/>
                <a:gd name="T1" fmla="*/ 0 h 112"/>
                <a:gd name="T2" fmla="*/ 39 w 113"/>
                <a:gd name="T3" fmla="*/ 2 h 112"/>
                <a:gd name="T4" fmla="*/ 35 w 113"/>
                <a:gd name="T5" fmla="*/ 4 h 112"/>
                <a:gd name="T6" fmla="*/ 29 w 113"/>
                <a:gd name="T7" fmla="*/ 6 h 112"/>
                <a:gd name="T8" fmla="*/ 27 w 113"/>
                <a:gd name="T9" fmla="*/ 8 h 112"/>
                <a:gd name="T10" fmla="*/ 23 w 113"/>
                <a:gd name="T11" fmla="*/ 10 h 112"/>
                <a:gd name="T12" fmla="*/ 21 w 113"/>
                <a:gd name="T13" fmla="*/ 11 h 112"/>
                <a:gd name="T14" fmla="*/ 16 w 113"/>
                <a:gd name="T15" fmla="*/ 15 h 112"/>
                <a:gd name="T16" fmla="*/ 12 w 113"/>
                <a:gd name="T17" fmla="*/ 21 h 112"/>
                <a:gd name="T18" fmla="*/ 10 w 113"/>
                <a:gd name="T19" fmla="*/ 23 h 112"/>
                <a:gd name="T20" fmla="*/ 8 w 113"/>
                <a:gd name="T21" fmla="*/ 27 h 112"/>
                <a:gd name="T22" fmla="*/ 6 w 113"/>
                <a:gd name="T23" fmla="*/ 29 h 112"/>
                <a:gd name="T24" fmla="*/ 4 w 113"/>
                <a:gd name="T25" fmla="*/ 34 h 112"/>
                <a:gd name="T26" fmla="*/ 2 w 113"/>
                <a:gd name="T27" fmla="*/ 38 h 112"/>
                <a:gd name="T28" fmla="*/ 0 w 113"/>
                <a:gd name="T29" fmla="*/ 46 h 112"/>
                <a:gd name="T30" fmla="*/ 0 w 113"/>
                <a:gd name="T31" fmla="*/ 67 h 112"/>
                <a:gd name="T32" fmla="*/ 2 w 113"/>
                <a:gd name="T33" fmla="*/ 74 h 112"/>
                <a:gd name="T34" fmla="*/ 4 w 113"/>
                <a:gd name="T35" fmla="*/ 78 h 112"/>
                <a:gd name="T36" fmla="*/ 6 w 113"/>
                <a:gd name="T37" fmla="*/ 84 h 112"/>
                <a:gd name="T38" fmla="*/ 8 w 113"/>
                <a:gd name="T39" fmla="*/ 86 h 112"/>
                <a:gd name="T40" fmla="*/ 10 w 113"/>
                <a:gd name="T41" fmla="*/ 90 h 112"/>
                <a:gd name="T42" fmla="*/ 12 w 113"/>
                <a:gd name="T43" fmla="*/ 92 h 112"/>
                <a:gd name="T44" fmla="*/ 16 w 113"/>
                <a:gd name="T45" fmla="*/ 97 h 112"/>
                <a:gd name="T46" fmla="*/ 21 w 113"/>
                <a:gd name="T47" fmla="*/ 101 h 112"/>
                <a:gd name="T48" fmla="*/ 23 w 113"/>
                <a:gd name="T49" fmla="*/ 103 h 112"/>
                <a:gd name="T50" fmla="*/ 27 w 113"/>
                <a:gd name="T51" fmla="*/ 105 h 112"/>
                <a:gd name="T52" fmla="*/ 29 w 113"/>
                <a:gd name="T53" fmla="*/ 107 h 112"/>
                <a:gd name="T54" fmla="*/ 35 w 113"/>
                <a:gd name="T55" fmla="*/ 109 h 112"/>
                <a:gd name="T56" fmla="*/ 39 w 113"/>
                <a:gd name="T57" fmla="*/ 111 h 112"/>
                <a:gd name="T58" fmla="*/ 46 w 113"/>
                <a:gd name="T59" fmla="*/ 112 h 112"/>
                <a:gd name="T60" fmla="*/ 67 w 113"/>
                <a:gd name="T61" fmla="*/ 112 h 112"/>
                <a:gd name="T62" fmla="*/ 75 w 113"/>
                <a:gd name="T63" fmla="*/ 111 h 112"/>
                <a:gd name="T64" fmla="*/ 79 w 113"/>
                <a:gd name="T65" fmla="*/ 109 h 112"/>
                <a:gd name="T66" fmla="*/ 85 w 113"/>
                <a:gd name="T67" fmla="*/ 107 h 112"/>
                <a:gd name="T68" fmla="*/ 87 w 113"/>
                <a:gd name="T69" fmla="*/ 105 h 112"/>
                <a:gd name="T70" fmla="*/ 90 w 113"/>
                <a:gd name="T71" fmla="*/ 103 h 112"/>
                <a:gd name="T72" fmla="*/ 92 w 113"/>
                <a:gd name="T73" fmla="*/ 101 h 112"/>
                <a:gd name="T74" fmla="*/ 98 w 113"/>
                <a:gd name="T75" fmla="*/ 97 h 112"/>
                <a:gd name="T76" fmla="*/ 102 w 113"/>
                <a:gd name="T77" fmla="*/ 92 h 112"/>
                <a:gd name="T78" fmla="*/ 104 w 113"/>
                <a:gd name="T79" fmla="*/ 90 h 112"/>
                <a:gd name="T80" fmla="*/ 106 w 113"/>
                <a:gd name="T81" fmla="*/ 86 h 112"/>
                <a:gd name="T82" fmla="*/ 108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8 w 113"/>
                <a:gd name="T97" fmla="*/ 29 h 112"/>
                <a:gd name="T98" fmla="*/ 106 w 113"/>
                <a:gd name="T99" fmla="*/ 27 h 112"/>
                <a:gd name="T100" fmla="*/ 104 w 113"/>
                <a:gd name="T101" fmla="*/ 23 h 112"/>
                <a:gd name="T102" fmla="*/ 102 w 113"/>
                <a:gd name="T103" fmla="*/ 21 h 112"/>
                <a:gd name="T104" fmla="*/ 98 w 113"/>
                <a:gd name="T105" fmla="*/ 15 h 112"/>
                <a:gd name="T106" fmla="*/ 92 w 113"/>
                <a:gd name="T107" fmla="*/ 11 h 112"/>
                <a:gd name="T108" fmla="*/ 90 w 113"/>
                <a:gd name="T109" fmla="*/ 10 h 112"/>
                <a:gd name="T110" fmla="*/ 87 w 113"/>
                <a:gd name="T111" fmla="*/ 8 h 112"/>
                <a:gd name="T112" fmla="*/ 85 w 113"/>
                <a:gd name="T113" fmla="*/ 6 h 112"/>
                <a:gd name="T114" fmla="*/ 79 w 113"/>
                <a:gd name="T115" fmla="*/ 4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6" y="0"/>
                  </a:moveTo>
                  <a:lnTo>
                    <a:pt x="46" y="0"/>
                  </a:lnTo>
                  <a:lnTo>
                    <a:pt x="44" y="2"/>
                  </a:lnTo>
                  <a:lnTo>
                    <a:pt x="39" y="2"/>
                  </a:lnTo>
                  <a:lnTo>
                    <a:pt x="39" y="4"/>
                  </a:lnTo>
                  <a:lnTo>
                    <a:pt x="35" y="4"/>
                  </a:lnTo>
                  <a:lnTo>
                    <a:pt x="33" y="6"/>
                  </a:lnTo>
                  <a:lnTo>
                    <a:pt x="29" y="6"/>
                  </a:lnTo>
                  <a:lnTo>
                    <a:pt x="29" y="8"/>
                  </a:lnTo>
                  <a:lnTo>
                    <a:pt x="27" y="8"/>
                  </a:lnTo>
                  <a:lnTo>
                    <a:pt x="25" y="10"/>
                  </a:lnTo>
                  <a:lnTo>
                    <a:pt x="23" y="10"/>
                  </a:lnTo>
                  <a:lnTo>
                    <a:pt x="23" y="11"/>
                  </a:lnTo>
                  <a:lnTo>
                    <a:pt x="21" y="11"/>
                  </a:lnTo>
                  <a:lnTo>
                    <a:pt x="18" y="15"/>
                  </a:lnTo>
                  <a:lnTo>
                    <a:pt x="16" y="15"/>
                  </a:lnTo>
                  <a:lnTo>
                    <a:pt x="16" y="17"/>
                  </a:lnTo>
                  <a:lnTo>
                    <a:pt x="12" y="21"/>
                  </a:lnTo>
                  <a:lnTo>
                    <a:pt x="12" y="23"/>
                  </a:lnTo>
                  <a:lnTo>
                    <a:pt x="10" y="23"/>
                  </a:lnTo>
                  <a:lnTo>
                    <a:pt x="10" y="25"/>
                  </a:lnTo>
                  <a:lnTo>
                    <a:pt x="8" y="27"/>
                  </a:lnTo>
                  <a:lnTo>
                    <a:pt x="8" y="29"/>
                  </a:lnTo>
                  <a:lnTo>
                    <a:pt x="6" y="29"/>
                  </a:lnTo>
                  <a:lnTo>
                    <a:pt x="6" y="32"/>
                  </a:lnTo>
                  <a:lnTo>
                    <a:pt x="4" y="34"/>
                  </a:lnTo>
                  <a:lnTo>
                    <a:pt x="4" y="38"/>
                  </a:lnTo>
                  <a:lnTo>
                    <a:pt x="2" y="38"/>
                  </a:lnTo>
                  <a:lnTo>
                    <a:pt x="2" y="44"/>
                  </a:lnTo>
                  <a:lnTo>
                    <a:pt x="0" y="46"/>
                  </a:lnTo>
                  <a:lnTo>
                    <a:pt x="0" y="55"/>
                  </a:lnTo>
                  <a:lnTo>
                    <a:pt x="0" y="67"/>
                  </a:lnTo>
                  <a:lnTo>
                    <a:pt x="2" y="69"/>
                  </a:lnTo>
                  <a:lnTo>
                    <a:pt x="2" y="74"/>
                  </a:lnTo>
                  <a:lnTo>
                    <a:pt x="4" y="74"/>
                  </a:lnTo>
                  <a:lnTo>
                    <a:pt x="4" y="78"/>
                  </a:lnTo>
                  <a:lnTo>
                    <a:pt x="6" y="80"/>
                  </a:lnTo>
                  <a:lnTo>
                    <a:pt x="6" y="84"/>
                  </a:lnTo>
                  <a:lnTo>
                    <a:pt x="8" y="84"/>
                  </a:lnTo>
                  <a:lnTo>
                    <a:pt x="8" y="86"/>
                  </a:lnTo>
                  <a:lnTo>
                    <a:pt x="10" y="88"/>
                  </a:lnTo>
                  <a:lnTo>
                    <a:pt x="10" y="90"/>
                  </a:lnTo>
                  <a:lnTo>
                    <a:pt x="12" y="90"/>
                  </a:lnTo>
                  <a:lnTo>
                    <a:pt x="12" y="92"/>
                  </a:lnTo>
                  <a:lnTo>
                    <a:pt x="16" y="95"/>
                  </a:lnTo>
                  <a:lnTo>
                    <a:pt x="16" y="97"/>
                  </a:lnTo>
                  <a:lnTo>
                    <a:pt x="18" y="97"/>
                  </a:lnTo>
                  <a:lnTo>
                    <a:pt x="21" y="101"/>
                  </a:lnTo>
                  <a:lnTo>
                    <a:pt x="23" y="101"/>
                  </a:lnTo>
                  <a:lnTo>
                    <a:pt x="23" y="103"/>
                  </a:lnTo>
                  <a:lnTo>
                    <a:pt x="25" y="103"/>
                  </a:lnTo>
                  <a:lnTo>
                    <a:pt x="27" y="105"/>
                  </a:lnTo>
                  <a:lnTo>
                    <a:pt x="29" y="105"/>
                  </a:lnTo>
                  <a:lnTo>
                    <a:pt x="29" y="107"/>
                  </a:lnTo>
                  <a:lnTo>
                    <a:pt x="33" y="107"/>
                  </a:lnTo>
                  <a:lnTo>
                    <a:pt x="35" y="109"/>
                  </a:lnTo>
                  <a:lnTo>
                    <a:pt x="39" y="109"/>
                  </a:lnTo>
                  <a:lnTo>
                    <a:pt x="39" y="111"/>
                  </a:lnTo>
                  <a:lnTo>
                    <a:pt x="44" y="111"/>
                  </a:lnTo>
                  <a:lnTo>
                    <a:pt x="46" y="112"/>
                  </a:lnTo>
                  <a:lnTo>
                    <a:pt x="56" y="112"/>
                  </a:lnTo>
                  <a:lnTo>
                    <a:pt x="67" y="112"/>
                  </a:lnTo>
                  <a:lnTo>
                    <a:pt x="69" y="111"/>
                  </a:lnTo>
                  <a:lnTo>
                    <a:pt x="75" y="111"/>
                  </a:lnTo>
                  <a:lnTo>
                    <a:pt x="75" y="109"/>
                  </a:lnTo>
                  <a:lnTo>
                    <a:pt x="79" y="109"/>
                  </a:lnTo>
                  <a:lnTo>
                    <a:pt x="81" y="107"/>
                  </a:lnTo>
                  <a:lnTo>
                    <a:pt x="85" y="107"/>
                  </a:lnTo>
                  <a:lnTo>
                    <a:pt x="85" y="105"/>
                  </a:lnTo>
                  <a:lnTo>
                    <a:pt x="87" y="105"/>
                  </a:lnTo>
                  <a:lnTo>
                    <a:pt x="88" y="103"/>
                  </a:lnTo>
                  <a:lnTo>
                    <a:pt x="90" y="103"/>
                  </a:lnTo>
                  <a:lnTo>
                    <a:pt x="90" y="101"/>
                  </a:lnTo>
                  <a:lnTo>
                    <a:pt x="92" y="101"/>
                  </a:lnTo>
                  <a:lnTo>
                    <a:pt x="96" y="97"/>
                  </a:lnTo>
                  <a:lnTo>
                    <a:pt x="98" y="97"/>
                  </a:lnTo>
                  <a:lnTo>
                    <a:pt x="98" y="95"/>
                  </a:lnTo>
                  <a:lnTo>
                    <a:pt x="102" y="92"/>
                  </a:lnTo>
                  <a:lnTo>
                    <a:pt x="102" y="90"/>
                  </a:lnTo>
                  <a:lnTo>
                    <a:pt x="104" y="90"/>
                  </a:lnTo>
                  <a:lnTo>
                    <a:pt x="104" y="88"/>
                  </a:lnTo>
                  <a:lnTo>
                    <a:pt x="106" y="86"/>
                  </a:lnTo>
                  <a:lnTo>
                    <a:pt x="106" y="84"/>
                  </a:lnTo>
                  <a:lnTo>
                    <a:pt x="108" y="84"/>
                  </a:lnTo>
                  <a:lnTo>
                    <a:pt x="108"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8" y="32"/>
                  </a:lnTo>
                  <a:lnTo>
                    <a:pt x="108" y="29"/>
                  </a:lnTo>
                  <a:lnTo>
                    <a:pt x="106" y="29"/>
                  </a:lnTo>
                  <a:lnTo>
                    <a:pt x="106" y="27"/>
                  </a:lnTo>
                  <a:lnTo>
                    <a:pt x="104" y="25"/>
                  </a:lnTo>
                  <a:lnTo>
                    <a:pt x="104" y="23"/>
                  </a:lnTo>
                  <a:lnTo>
                    <a:pt x="102" y="23"/>
                  </a:lnTo>
                  <a:lnTo>
                    <a:pt x="102" y="21"/>
                  </a:lnTo>
                  <a:lnTo>
                    <a:pt x="98" y="17"/>
                  </a:lnTo>
                  <a:lnTo>
                    <a:pt x="98" y="15"/>
                  </a:lnTo>
                  <a:lnTo>
                    <a:pt x="96" y="15"/>
                  </a:lnTo>
                  <a:lnTo>
                    <a:pt x="92" y="11"/>
                  </a:lnTo>
                  <a:lnTo>
                    <a:pt x="90" y="11"/>
                  </a:lnTo>
                  <a:lnTo>
                    <a:pt x="90" y="10"/>
                  </a:lnTo>
                  <a:lnTo>
                    <a:pt x="88" y="10"/>
                  </a:lnTo>
                  <a:lnTo>
                    <a:pt x="87" y="8"/>
                  </a:lnTo>
                  <a:lnTo>
                    <a:pt x="85" y="8"/>
                  </a:lnTo>
                  <a:lnTo>
                    <a:pt x="85" y="6"/>
                  </a:lnTo>
                  <a:lnTo>
                    <a:pt x="81" y="6"/>
                  </a:lnTo>
                  <a:lnTo>
                    <a:pt x="79" y="4"/>
                  </a:lnTo>
                  <a:lnTo>
                    <a:pt x="75" y="4"/>
                  </a:lnTo>
                  <a:lnTo>
                    <a:pt x="75" y="2"/>
                  </a:lnTo>
                  <a:lnTo>
                    <a:pt x="69" y="2"/>
                  </a:lnTo>
                  <a:lnTo>
                    <a:pt x="67" y="0"/>
                  </a:lnTo>
                  <a:lnTo>
                    <a:pt x="56" y="0"/>
                  </a:lnTo>
                  <a:close/>
                </a:path>
              </a:pathLst>
            </a:custGeom>
            <a:solidFill>
              <a:schemeClr val="tx2"/>
            </a:solidFill>
            <a:ln w="0">
              <a:solidFill>
                <a:srgbClr val="000000"/>
              </a:solidFill>
              <a:prstDash val="solid"/>
              <a:round/>
              <a:headEnd/>
              <a:tailEnd/>
            </a:ln>
          </p:spPr>
          <p:txBody>
            <a:bodyPr/>
            <a:lstStyle/>
            <a:p>
              <a:endParaRPr lang="fr-FR"/>
            </a:p>
          </p:txBody>
        </p:sp>
        <p:sp>
          <p:nvSpPr>
            <p:cNvPr id="34" name="Freeform 30">
              <a:extLst>
                <a:ext uri="{FF2B5EF4-FFF2-40B4-BE49-F238E27FC236}">
                  <a16:creationId xmlns:a16="http://schemas.microsoft.com/office/drawing/2014/main" id="{8A0016C5-2FEA-411E-8D1A-2B2E370F3278}"/>
                </a:ext>
              </a:extLst>
            </p:cNvPr>
            <p:cNvSpPr>
              <a:spLocks/>
            </p:cNvSpPr>
            <p:nvPr/>
          </p:nvSpPr>
          <p:spPr bwMode="auto">
            <a:xfrm>
              <a:off x="5370513" y="5003800"/>
              <a:ext cx="179387" cy="177800"/>
            </a:xfrm>
            <a:custGeom>
              <a:avLst/>
              <a:gdLst>
                <a:gd name="T0" fmla="*/ 46 w 113"/>
                <a:gd name="T1" fmla="*/ 0 h 112"/>
                <a:gd name="T2" fmla="*/ 38 w 113"/>
                <a:gd name="T3" fmla="*/ 2 h 112"/>
                <a:gd name="T4" fmla="*/ 34 w 113"/>
                <a:gd name="T5" fmla="*/ 4 h 112"/>
                <a:gd name="T6" fmla="*/ 28 w 113"/>
                <a:gd name="T7" fmla="*/ 6 h 112"/>
                <a:gd name="T8" fmla="*/ 26 w 113"/>
                <a:gd name="T9" fmla="*/ 8 h 112"/>
                <a:gd name="T10" fmla="*/ 23 w 113"/>
                <a:gd name="T11" fmla="*/ 10 h 112"/>
                <a:gd name="T12" fmla="*/ 21 w 113"/>
                <a:gd name="T13" fmla="*/ 11 h 112"/>
                <a:gd name="T14" fmla="*/ 15 w 113"/>
                <a:gd name="T15" fmla="*/ 15 h 112"/>
                <a:gd name="T16" fmla="*/ 11 w 113"/>
                <a:gd name="T17" fmla="*/ 21 h 112"/>
                <a:gd name="T18" fmla="*/ 9 w 113"/>
                <a:gd name="T19" fmla="*/ 23 h 112"/>
                <a:gd name="T20" fmla="*/ 7 w 113"/>
                <a:gd name="T21" fmla="*/ 27 h 112"/>
                <a:gd name="T22" fmla="*/ 5 w 113"/>
                <a:gd name="T23" fmla="*/ 29 h 112"/>
                <a:gd name="T24" fmla="*/ 3 w 113"/>
                <a:gd name="T25" fmla="*/ 34 h 112"/>
                <a:gd name="T26" fmla="*/ 2 w 113"/>
                <a:gd name="T27" fmla="*/ 38 h 112"/>
                <a:gd name="T28" fmla="*/ 0 w 113"/>
                <a:gd name="T29" fmla="*/ 46 h 112"/>
                <a:gd name="T30" fmla="*/ 0 w 113"/>
                <a:gd name="T31" fmla="*/ 67 h 112"/>
                <a:gd name="T32" fmla="*/ 2 w 113"/>
                <a:gd name="T33" fmla="*/ 74 h 112"/>
                <a:gd name="T34" fmla="*/ 3 w 113"/>
                <a:gd name="T35" fmla="*/ 78 h 112"/>
                <a:gd name="T36" fmla="*/ 5 w 113"/>
                <a:gd name="T37" fmla="*/ 84 h 112"/>
                <a:gd name="T38" fmla="*/ 7 w 113"/>
                <a:gd name="T39" fmla="*/ 86 h 112"/>
                <a:gd name="T40" fmla="*/ 9 w 113"/>
                <a:gd name="T41" fmla="*/ 90 h 112"/>
                <a:gd name="T42" fmla="*/ 11 w 113"/>
                <a:gd name="T43" fmla="*/ 92 h 112"/>
                <a:gd name="T44" fmla="*/ 15 w 113"/>
                <a:gd name="T45" fmla="*/ 97 h 112"/>
                <a:gd name="T46" fmla="*/ 21 w 113"/>
                <a:gd name="T47" fmla="*/ 101 h 112"/>
                <a:gd name="T48" fmla="*/ 23 w 113"/>
                <a:gd name="T49" fmla="*/ 103 h 112"/>
                <a:gd name="T50" fmla="*/ 26 w 113"/>
                <a:gd name="T51" fmla="*/ 105 h 112"/>
                <a:gd name="T52" fmla="*/ 28 w 113"/>
                <a:gd name="T53" fmla="*/ 107 h 112"/>
                <a:gd name="T54" fmla="*/ 34 w 113"/>
                <a:gd name="T55" fmla="*/ 109 h 112"/>
                <a:gd name="T56" fmla="*/ 38 w 113"/>
                <a:gd name="T57" fmla="*/ 111 h 112"/>
                <a:gd name="T58" fmla="*/ 46 w 113"/>
                <a:gd name="T59" fmla="*/ 112 h 112"/>
                <a:gd name="T60" fmla="*/ 67 w 113"/>
                <a:gd name="T61" fmla="*/ 112 h 112"/>
                <a:gd name="T62" fmla="*/ 74 w 113"/>
                <a:gd name="T63" fmla="*/ 111 h 112"/>
                <a:gd name="T64" fmla="*/ 78 w 113"/>
                <a:gd name="T65" fmla="*/ 109 h 112"/>
                <a:gd name="T66" fmla="*/ 84 w 113"/>
                <a:gd name="T67" fmla="*/ 107 h 112"/>
                <a:gd name="T68" fmla="*/ 86 w 113"/>
                <a:gd name="T69" fmla="*/ 105 h 112"/>
                <a:gd name="T70" fmla="*/ 90 w 113"/>
                <a:gd name="T71" fmla="*/ 103 h 112"/>
                <a:gd name="T72" fmla="*/ 91 w 113"/>
                <a:gd name="T73" fmla="*/ 101 h 112"/>
                <a:gd name="T74" fmla="*/ 97 w 113"/>
                <a:gd name="T75" fmla="*/ 97 h 112"/>
                <a:gd name="T76" fmla="*/ 101 w 113"/>
                <a:gd name="T77" fmla="*/ 92 h 112"/>
                <a:gd name="T78" fmla="*/ 103 w 113"/>
                <a:gd name="T79" fmla="*/ 90 h 112"/>
                <a:gd name="T80" fmla="*/ 105 w 113"/>
                <a:gd name="T81" fmla="*/ 86 h 112"/>
                <a:gd name="T82" fmla="*/ 107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7 w 113"/>
                <a:gd name="T97" fmla="*/ 29 h 112"/>
                <a:gd name="T98" fmla="*/ 105 w 113"/>
                <a:gd name="T99" fmla="*/ 27 h 112"/>
                <a:gd name="T100" fmla="*/ 103 w 113"/>
                <a:gd name="T101" fmla="*/ 23 h 112"/>
                <a:gd name="T102" fmla="*/ 101 w 113"/>
                <a:gd name="T103" fmla="*/ 21 h 112"/>
                <a:gd name="T104" fmla="*/ 97 w 113"/>
                <a:gd name="T105" fmla="*/ 15 h 112"/>
                <a:gd name="T106" fmla="*/ 91 w 113"/>
                <a:gd name="T107" fmla="*/ 11 h 112"/>
                <a:gd name="T108" fmla="*/ 90 w 113"/>
                <a:gd name="T109" fmla="*/ 10 h 112"/>
                <a:gd name="T110" fmla="*/ 86 w 113"/>
                <a:gd name="T111" fmla="*/ 8 h 112"/>
                <a:gd name="T112" fmla="*/ 84 w 113"/>
                <a:gd name="T113" fmla="*/ 6 h 112"/>
                <a:gd name="T114" fmla="*/ 78 w 113"/>
                <a:gd name="T115" fmla="*/ 4 h 112"/>
                <a:gd name="T116" fmla="*/ 74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5" y="0"/>
                  </a:moveTo>
                  <a:lnTo>
                    <a:pt x="46" y="0"/>
                  </a:lnTo>
                  <a:lnTo>
                    <a:pt x="44" y="2"/>
                  </a:lnTo>
                  <a:lnTo>
                    <a:pt x="38" y="2"/>
                  </a:lnTo>
                  <a:lnTo>
                    <a:pt x="38" y="4"/>
                  </a:lnTo>
                  <a:lnTo>
                    <a:pt x="34" y="4"/>
                  </a:lnTo>
                  <a:lnTo>
                    <a:pt x="32" y="6"/>
                  </a:lnTo>
                  <a:lnTo>
                    <a:pt x="28" y="6"/>
                  </a:lnTo>
                  <a:lnTo>
                    <a:pt x="28" y="8"/>
                  </a:lnTo>
                  <a:lnTo>
                    <a:pt x="26" y="8"/>
                  </a:lnTo>
                  <a:lnTo>
                    <a:pt x="25" y="10"/>
                  </a:lnTo>
                  <a:lnTo>
                    <a:pt x="23" y="10"/>
                  </a:lnTo>
                  <a:lnTo>
                    <a:pt x="23" y="11"/>
                  </a:lnTo>
                  <a:lnTo>
                    <a:pt x="21" y="11"/>
                  </a:lnTo>
                  <a:lnTo>
                    <a:pt x="17" y="15"/>
                  </a:lnTo>
                  <a:lnTo>
                    <a:pt x="15" y="15"/>
                  </a:lnTo>
                  <a:lnTo>
                    <a:pt x="15" y="17"/>
                  </a:lnTo>
                  <a:lnTo>
                    <a:pt x="11" y="21"/>
                  </a:lnTo>
                  <a:lnTo>
                    <a:pt x="11" y="23"/>
                  </a:lnTo>
                  <a:lnTo>
                    <a:pt x="9" y="23"/>
                  </a:lnTo>
                  <a:lnTo>
                    <a:pt x="9" y="25"/>
                  </a:lnTo>
                  <a:lnTo>
                    <a:pt x="7" y="27"/>
                  </a:lnTo>
                  <a:lnTo>
                    <a:pt x="7" y="29"/>
                  </a:lnTo>
                  <a:lnTo>
                    <a:pt x="5" y="29"/>
                  </a:lnTo>
                  <a:lnTo>
                    <a:pt x="5" y="32"/>
                  </a:lnTo>
                  <a:lnTo>
                    <a:pt x="3" y="34"/>
                  </a:lnTo>
                  <a:lnTo>
                    <a:pt x="3" y="38"/>
                  </a:lnTo>
                  <a:lnTo>
                    <a:pt x="2" y="38"/>
                  </a:lnTo>
                  <a:lnTo>
                    <a:pt x="2" y="44"/>
                  </a:lnTo>
                  <a:lnTo>
                    <a:pt x="0" y="46"/>
                  </a:lnTo>
                  <a:lnTo>
                    <a:pt x="0" y="55"/>
                  </a:lnTo>
                  <a:lnTo>
                    <a:pt x="0" y="67"/>
                  </a:lnTo>
                  <a:lnTo>
                    <a:pt x="2" y="69"/>
                  </a:lnTo>
                  <a:lnTo>
                    <a:pt x="2" y="74"/>
                  </a:lnTo>
                  <a:lnTo>
                    <a:pt x="3" y="74"/>
                  </a:lnTo>
                  <a:lnTo>
                    <a:pt x="3" y="78"/>
                  </a:lnTo>
                  <a:lnTo>
                    <a:pt x="5" y="80"/>
                  </a:lnTo>
                  <a:lnTo>
                    <a:pt x="5" y="84"/>
                  </a:lnTo>
                  <a:lnTo>
                    <a:pt x="7" y="84"/>
                  </a:lnTo>
                  <a:lnTo>
                    <a:pt x="7" y="86"/>
                  </a:lnTo>
                  <a:lnTo>
                    <a:pt x="9" y="88"/>
                  </a:lnTo>
                  <a:lnTo>
                    <a:pt x="9" y="90"/>
                  </a:lnTo>
                  <a:lnTo>
                    <a:pt x="11" y="90"/>
                  </a:lnTo>
                  <a:lnTo>
                    <a:pt x="11" y="92"/>
                  </a:lnTo>
                  <a:lnTo>
                    <a:pt x="15" y="95"/>
                  </a:lnTo>
                  <a:lnTo>
                    <a:pt x="15" y="97"/>
                  </a:lnTo>
                  <a:lnTo>
                    <a:pt x="17" y="97"/>
                  </a:lnTo>
                  <a:lnTo>
                    <a:pt x="21" y="101"/>
                  </a:lnTo>
                  <a:lnTo>
                    <a:pt x="23" y="101"/>
                  </a:lnTo>
                  <a:lnTo>
                    <a:pt x="23" y="103"/>
                  </a:lnTo>
                  <a:lnTo>
                    <a:pt x="25" y="103"/>
                  </a:lnTo>
                  <a:lnTo>
                    <a:pt x="26" y="105"/>
                  </a:lnTo>
                  <a:lnTo>
                    <a:pt x="28" y="105"/>
                  </a:lnTo>
                  <a:lnTo>
                    <a:pt x="28" y="107"/>
                  </a:lnTo>
                  <a:lnTo>
                    <a:pt x="32" y="107"/>
                  </a:lnTo>
                  <a:lnTo>
                    <a:pt x="34" y="109"/>
                  </a:lnTo>
                  <a:lnTo>
                    <a:pt x="38" y="109"/>
                  </a:lnTo>
                  <a:lnTo>
                    <a:pt x="38" y="111"/>
                  </a:lnTo>
                  <a:lnTo>
                    <a:pt x="44" y="111"/>
                  </a:lnTo>
                  <a:lnTo>
                    <a:pt x="46" y="112"/>
                  </a:lnTo>
                  <a:lnTo>
                    <a:pt x="55" y="112"/>
                  </a:lnTo>
                  <a:lnTo>
                    <a:pt x="67" y="112"/>
                  </a:lnTo>
                  <a:lnTo>
                    <a:pt x="69" y="111"/>
                  </a:lnTo>
                  <a:lnTo>
                    <a:pt x="74" y="111"/>
                  </a:lnTo>
                  <a:lnTo>
                    <a:pt x="74" y="109"/>
                  </a:lnTo>
                  <a:lnTo>
                    <a:pt x="78" y="109"/>
                  </a:lnTo>
                  <a:lnTo>
                    <a:pt x="80" y="107"/>
                  </a:lnTo>
                  <a:lnTo>
                    <a:pt x="84" y="107"/>
                  </a:lnTo>
                  <a:lnTo>
                    <a:pt x="84" y="105"/>
                  </a:lnTo>
                  <a:lnTo>
                    <a:pt x="86" y="105"/>
                  </a:lnTo>
                  <a:lnTo>
                    <a:pt x="88" y="103"/>
                  </a:lnTo>
                  <a:lnTo>
                    <a:pt x="90" y="103"/>
                  </a:lnTo>
                  <a:lnTo>
                    <a:pt x="90" y="101"/>
                  </a:lnTo>
                  <a:lnTo>
                    <a:pt x="91" y="101"/>
                  </a:lnTo>
                  <a:lnTo>
                    <a:pt x="95" y="97"/>
                  </a:lnTo>
                  <a:lnTo>
                    <a:pt x="97" y="97"/>
                  </a:lnTo>
                  <a:lnTo>
                    <a:pt x="97" y="95"/>
                  </a:lnTo>
                  <a:lnTo>
                    <a:pt x="101" y="92"/>
                  </a:lnTo>
                  <a:lnTo>
                    <a:pt x="101" y="90"/>
                  </a:lnTo>
                  <a:lnTo>
                    <a:pt x="103" y="90"/>
                  </a:lnTo>
                  <a:lnTo>
                    <a:pt x="103" y="88"/>
                  </a:lnTo>
                  <a:lnTo>
                    <a:pt x="105" y="86"/>
                  </a:lnTo>
                  <a:lnTo>
                    <a:pt x="105" y="84"/>
                  </a:lnTo>
                  <a:lnTo>
                    <a:pt x="107" y="84"/>
                  </a:lnTo>
                  <a:lnTo>
                    <a:pt x="107"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7" y="32"/>
                  </a:lnTo>
                  <a:lnTo>
                    <a:pt x="107" y="29"/>
                  </a:lnTo>
                  <a:lnTo>
                    <a:pt x="105" y="29"/>
                  </a:lnTo>
                  <a:lnTo>
                    <a:pt x="105" y="27"/>
                  </a:lnTo>
                  <a:lnTo>
                    <a:pt x="103" y="25"/>
                  </a:lnTo>
                  <a:lnTo>
                    <a:pt x="103" y="23"/>
                  </a:lnTo>
                  <a:lnTo>
                    <a:pt x="101" y="23"/>
                  </a:lnTo>
                  <a:lnTo>
                    <a:pt x="101" y="21"/>
                  </a:lnTo>
                  <a:lnTo>
                    <a:pt x="97" y="17"/>
                  </a:lnTo>
                  <a:lnTo>
                    <a:pt x="97" y="15"/>
                  </a:lnTo>
                  <a:lnTo>
                    <a:pt x="95" y="15"/>
                  </a:lnTo>
                  <a:lnTo>
                    <a:pt x="91" y="11"/>
                  </a:lnTo>
                  <a:lnTo>
                    <a:pt x="90" y="11"/>
                  </a:lnTo>
                  <a:lnTo>
                    <a:pt x="90" y="10"/>
                  </a:lnTo>
                  <a:lnTo>
                    <a:pt x="88" y="10"/>
                  </a:lnTo>
                  <a:lnTo>
                    <a:pt x="86" y="8"/>
                  </a:lnTo>
                  <a:lnTo>
                    <a:pt x="84" y="8"/>
                  </a:lnTo>
                  <a:lnTo>
                    <a:pt x="84" y="6"/>
                  </a:lnTo>
                  <a:lnTo>
                    <a:pt x="80" y="6"/>
                  </a:lnTo>
                  <a:lnTo>
                    <a:pt x="78" y="4"/>
                  </a:lnTo>
                  <a:lnTo>
                    <a:pt x="74" y="4"/>
                  </a:lnTo>
                  <a:lnTo>
                    <a:pt x="74"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35" name="Freeform 31">
              <a:extLst>
                <a:ext uri="{FF2B5EF4-FFF2-40B4-BE49-F238E27FC236}">
                  <a16:creationId xmlns:a16="http://schemas.microsoft.com/office/drawing/2014/main" id="{72EC2807-85B8-4DC0-B9FC-AC5C1CEFC7B5}"/>
                </a:ext>
              </a:extLst>
            </p:cNvPr>
            <p:cNvSpPr>
              <a:spLocks/>
            </p:cNvSpPr>
            <p:nvPr/>
          </p:nvSpPr>
          <p:spPr bwMode="auto">
            <a:xfrm>
              <a:off x="4975225" y="5003800"/>
              <a:ext cx="179388" cy="177800"/>
            </a:xfrm>
            <a:custGeom>
              <a:avLst/>
              <a:gdLst>
                <a:gd name="T0" fmla="*/ 46 w 113"/>
                <a:gd name="T1" fmla="*/ 0 h 112"/>
                <a:gd name="T2" fmla="*/ 38 w 113"/>
                <a:gd name="T3" fmla="*/ 2 h 112"/>
                <a:gd name="T4" fmla="*/ 34 w 113"/>
                <a:gd name="T5" fmla="*/ 4 h 112"/>
                <a:gd name="T6" fmla="*/ 29 w 113"/>
                <a:gd name="T7" fmla="*/ 6 h 112"/>
                <a:gd name="T8" fmla="*/ 27 w 113"/>
                <a:gd name="T9" fmla="*/ 8 h 112"/>
                <a:gd name="T10" fmla="*/ 23 w 113"/>
                <a:gd name="T11" fmla="*/ 10 h 112"/>
                <a:gd name="T12" fmla="*/ 21 w 113"/>
                <a:gd name="T13" fmla="*/ 11 h 112"/>
                <a:gd name="T14" fmla="*/ 15 w 113"/>
                <a:gd name="T15" fmla="*/ 15 h 112"/>
                <a:gd name="T16" fmla="*/ 11 w 113"/>
                <a:gd name="T17" fmla="*/ 21 h 112"/>
                <a:gd name="T18" fmla="*/ 9 w 113"/>
                <a:gd name="T19" fmla="*/ 23 h 112"/>
                <a:gd name="T20" fmla="*/ 8 w 113"/>
                <a:gd name="T21" fmla="*/ 27 h 112"/>
                <a:gd name="T22" fmla="*/ 6 w 113"/>
                <a:gd name="T23" fmla="*/ 29 h 112"/>
                <a:gd name="T24" fmla="*/ 4 w 113"/>
                <a:gd name="T25" fmla="*/ 34 h 112"/>
                <a:gd name="T26" fmla="*/ 2 w 113"/>
                <a:gd name="T27" fmla="*/ 38 h 112"/>
                <a:gd name="T28" fmla="*/ 0 w 113"/>
                <a:gd name="T29" fmla="*/ 46 h 112"/>
                <a:gd name="T30" fmla="*/ 0 w 113"/>
                <a:gd name="T31" fmla="*/ 67 h 112"/>
                <a:gd name="T32" fmla="*/ 2 w 113"/>
                <a:gd name="T33" fmla="*/ 74 h 112"/>
                <a:gd name="T34" fmla="*/ 4 w 113"/>
                <a:gd name="T35" fmla="*/ 78 h 112"/>
                <a:gd name="T36" fmla="*/ 6 w 113"/>
                <a:gd name="T37" fmla="*/ 84 h 112"/>
                <a:gd name="T38" fmla="*/ 8 w 113"/>
                <a:gd name="T39" fmla="*/ 86 h 112"/>
                <a:gd name="T40" fmla="*/ 9 w 113"/>
                <a:gd name="T41" fmla="*/ 90 h 112"/>
                <a:gd name="T42" fmla="*/ 11 w 113"/>
                <a:gd name="T43" fmla="*/ 92 h 112"/>
                <a:gd name="T44" fmla="*/ 15 w 113"/>
                <a:gd name="T45" fmla="*/ 97 h 112"/>
                <a:gd name="T46" fmla="*/ 21 w 113"/>
                <a:gd name="T47" fmla="*/ 101 h 112"/>
                <a:gd name="T48" fmla="*/ 23 w 113"/>
                <a:gd name="T49" fmla="*/ 103 h 112"/>
                <a:gd name="T50" fmla="*/ 27 w 113"/>
                <a:gd name="T51" fmla="*/ 105 h 112"/>
                <a:gd name="T52" fmla="*/ 29 w 113"/>
                <a:gd name="T53" fmla="*/ 107 h 112"/>
                <a:gd name="T54" fmla="*/ 34 w 113"/>
                <a:gd name="T55" fmla="*/ 109 h 112"/>
                <a:gd name="T56" fmla="*/ 38 w 113"/>
                <a:gd name="T57" fmla="*/ 111 h 112"/>
                <a:gd name="T58" fmla="*/ 46 w 113"/>
                <a:gd name="T59" fmla="*/ 112 h 112"/>
                <a:gd name="T60" fmla="*/ 67 w 113"/>
                <a:gd name="T61" fmla="*/ 112 h 112"/>
                <a:gd name="T62" fmla="*/ 75 w 113"/>
                <a:gd name="T63" fmla="*/ 111 h 112"/>
                <a:gd name="T64" fmla="*/ 78 w 113"/>
                <a:gd name="T65" fmla="*/ 109 h 112"/>
                <a:gd name="T66" fmla="*/ 84 w 113"/>
                <a:gd name="T67" fmla="*/ 107 h 112"/>
                <a:gd name="T68" fmla="*/ 86 w 113"/>
                <a:gd name="T69" fmla="*/ 105 h 112"/>
                <a:gd name="T70" fmla="*/ 90 w 113"/>
                <a:gd name="T71" fmla="*/ 103 h 112"/>
                <a:gd name="T72" fmla="*/ 92 w 113"/>
                <a:gd name="T73" fmla="*/ 101 h 112"/>
                <a:gd name="T74" fmla="*/ 97 w 113"/>
                <a:gd name="T75" fmla="*/ 97 h 112"/>
                <a:gd name="T76" fmla="*/ 101 w 113"/>
                <a:gd name="T77" fmla="*/ 92 h 112"/>
                <a:gd name="T78" fmla="*/ 103 w 113"/>
                <a:gd name="T79" fmla="*/ 90 h 112"/>
                <a:gd name="T80" fmla="*/ 105 w 113"/>
                <a:gd name="T81" fmla="*/ 86 h 112"/>
                <a:gd name="T82" fmla="*/ 107 w 113"/>
                <a:gd name="T83" fmla="*/ 84 h 112"/>
                <a:gd name="T84" fmla="*/ 109 w 113"/>
                <a:gd name="T85" fmla="*/ 78 h 112"/>
                <a:gd name="T86" fmla="*/ 111 w 113"/>
                <a:gd name="T87" fmla="*/ 74 h 112"/>
                <a:gd name="T88" fmla="*/ 113 w 113"/>
                <a:gd name="T89" fmla="*/ 67 h 112"/>
                <a:gd name="T90" fmla="*/ 113 w 113"/>
                <a:gd name="T91" fmla="*/ 46 h 112"/>
                <a:gd name="T92" fmla="*/ 111 w 113"/>
                <a:gd name="T93" fmla="*/ 38 h 112"/>
                <a:gd name="T94" fmla="*/ 109 w 113"/>
                <a:gd name="T95" fmla="*/ 34 h 112"/>
                <a:gd name="T96" fmla="*/ 107 w 113"/>
                <a:gd name="T97" fmla="*/ 29 h 112"/>
                <a:gd name="T98" fmla="*/ 105 w 113"/>
                <a:gd name="T99" fmla="*/ 27 h 112"/>
                <a:gd name="T100" fmla="*/ 103 w 113"/>
                <a:gd name="T101" fmla="*/ 23 h 112"/>
                <a:gd name="T102" fmla="*/ 101 w 113"/>
                <a:gd name="T103" fmla="*/ 21 h 112"/>
                <a:gd name="T104" fmla="*/ 97 w 113"/>
                <a:gd name="T105" fmla="*/ 15 h 112"/>
                <a:gd name="T106" fmla="*/ 92 w 113"/>
                <a:gd name="T107" fmla="*/ 11 h 112"/>
                <a:gd name="T108" fmla="*/ 90 w 113"/>
                <a:gd name="T109" fmla="*/ 10 h 112"/>
                <a:gd name="T110" fmla="*/ 86 w 113"/>
                <a:gd name="T111" fmla="*/ 8 h 112"/>
                <a:gd name="T112" fmla="*/ 84 w 113"/>
                <a:gd name="T113" fmla="*/ 6 h 112"/>
                <a:gd name="T114" fmla="*/ 78 w 113"/>
                <a:gd name="T115" fmla="*/ 4 h 112"/>
                <a:gd name="T116" fmla="*/ 75 w 113"/>
                <a:gd name="T117" fmla="*/ 2 h 112"/>
                <a:gd name="T118" fmla="*/ 67 w 113"/>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2">
                  <a:moveTo>
                    <a:pt x="55" y="0"/>
                  </a:moveTo>
                  <a:lnTo>
                    <a:pt x="46" y="0"/>
                  </a:lnTo>
                  <a:lnTo>
                    <a:pt x="44" y="2"/>
                  </a:lnTo>
                  <a:lnTo>
                    <a:pt x="38" y="2"/>
                  </a:lnTo>
                  <a:lnTo>
                    <a:pt x="38" y="4"/>
                  </a:lnTo>
                  <a:lnTo>
                    <a:pt x="34" y="4"/>
                  </a:lnTo>
                  <a:lnTo>
                    <a:pt x="32" y="6"/>
                  </a:lnTo>
                  <a:lnTo>
                    <a:pt x="29" y="6"/>
                  </a:lnTo>
                  <a:lnTo>
                    <a:pt x="29" y="8"/>
                  </a:lnTo>
                  <a:lnTo>
                    <a:pt x="27" y="8"/>
                  </a:lnTo>
                  <a:lnTo>
                    <a:pt x="25" y="10"/>
                  </a:lnTo>
                  <a:lnTo>
                    <a:pt x="23" y="10"/>
                  </a:lnTo>
                  <a:lnTo>
                    <a:pt x="23" y="11"/>
                  </a:lnTo>
                  <a:lnTo>
                    <a:pt x="21" y="11"/>
                  </a:lnTo>
                  <a:lnTo>
                    <a:pt x="17" y="15"/>
                  </a:lnTo>
                  <a:lnTo>
                    <a:pt x="15" y="15"/>
                  </a:lnTo>
                  <a:lnTo>
                    <a:pt x="15" y="17"/>
                  </a:lnTo>
                  <a:lnTo>
                    <a:pt x="11" y="21"/>
                  </a:lnTo>
                  <a:lnTo>
                    <a:pt x="11" y="23"/>
                  </a:lnTo>
                  <a:lnTo>
                    <a:pt x="9" y="23"/>
                  </a:lnTo>
                  <a:lnTo>
                    <a:pt x="9" y="25"/>
                  </a:lnTo>
                  <a:lnTo>
                    <a:pt x="8" y="27"/>
                  </a:lnTo>
                  <a:lnTo>
                    <a:pt x="8" y="29"/>
                  </a:lnTo>
                  <a:lnTo>
                    <a:pt x="6" y="29"/>
                  </a:lnTo>
                  <a:lnTo>
                    <a:pt x="6" y="32"/>
                  </a:lnTo>
                  <a:lnTo>
                    <a:pt x="4" y="34"/>
                  </a:lnTo>
                  <a:lnTo>
                    <a:pt x="4" y="38"/>
                  </a:lnTo>
                  <a:lnTo>
                    <a:pt x="2" y="38"/>
                  </a:lnTo>
                  <a:lnTo>
                    <a:pt x="2" y="44"/>
                  </a:lnTo>
                  <a:lnTo>
                    <a:pt x="0" y="46"/>
                  </a:lnTo>
                  <a:lnTo>
                    <a:pt x="0" y="55"/>
                  </a:lnTo>
                  <a:lnTo>
                    <a:pt x="0" y="67"/>
                  </a:lnTo>
                  <a:lnTo>
                    <a:pt x="2" y="69"/>
                  </a:lnTo>
                  <a:lnTo>
                    <a:pt x="2" y="74"/>
                  </a:lnTo>
                  <a:lnTo>
                    <a:pt x="4" y="74"/>
                  </a:lnTo>
                  <a:lnTo>
                    <a:pt x="4" y="78"/>
                  </a:lnTo>
                  <a:lnTo>
                    <a:pt x="6" y="80"/>
                  </a:lnTo>
                  <a:lnTo>
                    <a:pt x="6" y="84"/>
                  </a:lnTo>
                  <a:lnTo>
                    <a:pt x="8" y="84"/>
                  </a:lnTo>
                  <a:lnTo>
                    <a:pt x="8" y="86"/>
                  </a:lnTo>
                  <a:lnTo>
                    <a:pt x="9" y="88"/>
                  </a:lnTo>
                  <a:lnTo>
                    <a:pt x="9" y="90"/>
                  </a:lnTo>
                  <a:lnTo>
                    <a:pt x="11" y="90"/>
                  </a:lnTo>
                  <a:lnTo>
                    <a:pt x="11" y="92"/>
                  </a:lnTo>
                  <a:lnTo>
                    <a:pt x="15" y="95"/>
                  </a:lnTo>
                  <a:lnTo>
                    <a:pt x="15" y="97"/>
                  </a:lnTo>
                  <a:lnTo>
                    <a:pt x="17" y="97"/>
                  </a:lnTo>
                  <a:lnTo>
                    <a:pt x="21" y="101"/>
                  </a:lnTo>
                  <a:lnTo>
                    <a:pt x="23" y="101"/>
                  </a:lnTo>
                  <a:lnTo>
                    <a:pt x="23" y="103"/>
                  </a:lnTo>
                  <a:lnTo>
                    <a:pt x="25" y="103"/>
                  </a:lnTo>
                  <a:lnTo>
                    <a:pt x="27" y="105"/>
                  </a:lnTo>
                  <a:lnTo>
                    <a:pt x="29" y="105"/>
                  </a:lnTo>
                  <a:lnTo>
                    <a:pt x="29" y="107"/>
                  </a:lnTo>
                  <a:lnTo>
                    <a:pt x="32" y="107"/>
                  </a:lnTo>
                  <a:lnTo>
                    <a:pt x="34" y="109"/>
                  </a:lnTo>
                  <a:lnTo>
                    <a:pt x="38" y="109"/>
                  </a:lnTo>
                  <a:lnTo>
                    <a:pt x="38" y="111"/>
                  </a:lnTo>
                  <a:lnTo>
                    <a:pt x="44" y="111"/>
                  </a:lnTo>
                  <a:lnTo>
                    <a:pt x="46" y="112"/>
                  </a:lnTo>
                  <a:lnTo>
                    <a:pt x="55" y="112"/>
                  </a:lnTo>
                  <a:lnTo>
                    <a:pt x="67" y="112"/>
                  </a:lnTo>
                  <a:lnTo>
                    <a:pt x="69" y="111"/>
                  </a:lnTo>
                  <a:lnTo>
                    <a:pt x="75" y="111"/>
                  </a:lnTo>
                  <a:lnTo>
                    <a:pt x="75" y="109"/>
                  </a:lnTo>
                  <a:lnTo>
                    <a:pt x="78" y="109"/>
                  </a:lnTo>
                  <a:lnTo>
                    <a:pt x="80" y="107"/>
                  </a:lnTo>
                  <a:lnTo>
                    <a:pt x="84" y="107"/>
                  </a:lnTo>
                  <a:lnTo>
                    <a:pt x="84" y="105"/>
                  </a:lnTo>
                  <a:lnTo>
                    <a:pt x="86" y="105"/>
                  </a:lnTo>
                  <a:lnTo>
                    <a:pt x="88" y="103"/>
                  </a:lnTo>
                  <a:lnTo>
                    <a:pt x="90" y="103"/>
                  </a:lnTo>
                  <a:lnTo>
                    <a:pt x="90" y="101"/>
                  </a:lnTo>
                  <a:lnTo>
                    <a:pt x="92" y="101"/>
                  </a:lnTo>
                  <a:lnTo>
                    <a:pt x="96" y="97"/>
                  </a:lnTo>
                  <a:lnTo>
                    <a:pt x="97" y="97"/>
                  </a:lnTo>
                  <a:lnTo>
                    <a:pt x="97" y="95"/>
                  </a:lnTo>
                  <a:lnTo>
                    <a:pt x="101" y="92"/>
                  </a:lnTo>
                  <a:lnTo>
                    <a:pt x="101" y="90"/>
                  </a:lnTo>
                  <a:lnTo>
                    <a:pt x="103" y="90"/>
                  </a:lnTo>
                  <a:lnTo>
                    <a:pt x="103" y="88"/>
                  </a:lnTo>
                  <a:lnTo>
                    <a:pt x="105" y="86"/>
                  </a:lnTo>
                  <a:lnTo>
                    <a:pt x="105" y="84"/>
                  </a:lnTo>
                  <a:lnTo>
                    <a:pt x="107" y="84"/>
                  </a:lnTo>
                  <a:lnTo>
                    <a:pt x="107" y="80"/>
                  </a:lnTo>
                  <a:lnTo>
                    <a:pt x="109" y="78"/>
                  </a:lnTo>
                  <a:lnTo>
                    <a:pt x="109" y="74"/>
                  </a:lnTo>
                  <a:lnTo>
                    <a:pt x="111" y="74"/>
                  </a:lnTo>
                  <a:lnTo>
                    <a:pt x="111" y="69"/>
                  </a:lnTo>
                  <a:lnTo>
                    <a:pt x="113" y="67"/>
                  </a:lnTo>
                  <a:lnTo>
                    <a:pt x="113" y="57"/>
                  </a:lnTo>
                  <a:lnTo>
                    <a:pt x="113" y="46"/>
                  </a:lnTo>
                  <a:lnTo>
                    <a:pt x="111" y="44"/>
                  </a:lnTo>
                  <a:lnTo>
                    <a:pt x="111" y="38"/>
                  </a:lnTo>
                  <a:lnTo>
                    <a:pt x="109" y="38"/>
                  </a:lnTo>
                  <a:lnTo>
                    <a:pt x="109" y="34"/>
                  </a:lnTo>
                  <a:lnTo>
                    <a:pt x="107" y="32"/>
                  </a:lnTo>
                  <a:lnTo>
                    <a:pt x="107" y="29"/>
                  </a:lnTo>
                  <a:lnTo>
                    <a:pt x="105" y="29"/>
                  </a:lnTo>
                  <a:lnTo>
                    <a:pt x="105" y="27"/>
                  </a:lnTo>
                  <a:lnTo>
                    <a:pt x="103" y="25"/>
                  </a:lnTo>
                  <a:lnTo>
                    <a:pt x="103" y="23"/>
                  </a:lnTo>
                  <a:lnTo>
                    <a:pt x="101" y="23"/>
                  </a:lnTo>
                  <a:lnTo>
                    <a:pt x="101" y="21"/>
                  </a:lnTo>
                  <a:lnTo>
                    <a:pt x="97" y="17"/>
                  </a:lnTo>
                  <a:lnTo>
                    <a:pt x="97" y="15"/>
                  </a:lnTo>
                  <a:lnTo>
                    <a:pt x="96" y="15"/>
                  </a:lnTo>
                  <a:lnTo>
                    <a:pt x="92" y="11"/>
                  </a:lnTo>
                  <a:lnTo>
                    <a:pt x="90" y="11"/>
                  </a:lnTo>
                  <a:lnTo>
                    <a:pt x="90" y="10"/>
                  </a:lnTo>
                  <a:lnTo>
                    <a:pt x="88" y="10"/>
                  </a:lnTo>
                  <a:lnTo>
                    <a:pt x="86" y="8"/>
                  </a:lnTo>
                  <a:lnTo>
                    <a:pt x="84" y="8"/>
                  </a:lnTo>
                  <a:lnTo>
                    <a:pt x="84" y="6"/>
                  </a:lnTo>
                  <a:lnTo>
                    <a:pt x="80" y="6"/>
                  </a:lnTo>
                  <a:lnTo>
                    <a:pt x="78" y="4"/>
                  </a:lnTo>
                  <a:lnTo>
                    <a:pt x="75" y="4"/>
                  </a:lnTo>
                  <a:lnTo>
                    <a:pt x="75" y="2"/>
                  </a:lnTo>
                  <a:lnTo>
                    <a:pt x="69" y="2"/>
                  </a:lnTo>
                  <a:lnTo>
                    <a:pt x="67" y="0"/>
                  </a:lnTo>
                  <a:lnTo>
                    <a:pt x="55" y="0"/>
                  </a:lnTo>
                  <a:close/>
                </a:path>
              </a:pathLst>
            </a:custGeom>
            <a:solidFill>
              <a:schemeClr val="tx2"/>
            </a:solidFill>
            <a:ln w="0">
              <a:solidFill>
                <a:srgbClr val="000000"/>
              </a:solidFill>
              <a:prstDash val="solid"/>
              <a:round/>
              <a:headEnd/>
              <a:tailEnd/>
            </a:ln>
          </p:spPr>
          <p:txBody>
            <a:bodyPr/>
            <a:lstStyle/>
            <a:p>
              <a:endParaRPr lang="fr-FR"/>
            </a:p>
          </p:txBody>
        </p:sp>
        <p:sp>
          <p:nvSpPr>
            <p:cNvPr id="36" name="Rectangle 32">
              <a:extLst>
                <a:ext uri="{FF2B5EF4-FFF2-40B4-BE49-F238E27FC236}">
                  <a16:creationId xmlns:a16="http://schemas.microsoft.com/office/drawing/2014/main" id="{704D79E3-07FC-4172-9ADD-6E11C791EE35}"/>
                </a:ext>
              </a:extLst>
            </p:cNvPr>
            <p:cNvSpPr>
              <a:spLocks noChangeArrowheads="1"/>
            </p:cNvSpPr>
            <p:nvPr/>
          </p:nvSpPr>
          <p:spPr bwMode="auto">
            <a:xfrm>
              <a:off x="5191125" y="4743450"/>
              <a:ext cx="11557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fr-FR" sz="1600" b="0" dirty="0">
                  <a:solidFill>
                    <a:srgbClr val="000000"/>
                  </a:solidFill>
                </a:rPr>
                <a:t>File d'attente</a:t>
              </a:r>
              <a:endParaRPr lang="fr-FR" altLang="fr-FR" sz="1600" dirty="0">
                <a:solidFill>
                  <a:srgbClr val="000000"/>
                </a:solidFill>
              </a:endParaRPr>
            </a:p>
          </p:txBody>
        </p:sp>
        <p:sp>
          <p:nvSpPr>
            <p:cNvPr id="37" name="Rectangle 51">
              <a:extLst>
                <a:ext uri="{FF2B5EF4-FFF2-40B4-BE49-F238E27FC236}">
                  <a16:creationId xmlns:a16="http://schemas.microsoft.com/office/drawing/2014/main" id="{4CD8177A-4E31-49EE-AE3C-CCA97DCFEB98}"/>
                </a:ext>
              </a:extLst>
            </p:cNvPr>
            <p:cNvSpPr>
              <a:spLocks noChangeArrowheads="1"/>
            </p:cNvSpPr>
            <p:nvPr/>
          </p:nvSpPr>
          <p:spPr bwMode="auto">
            <a:xfrm>
              <a:off x="7162800" y="41910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38" name="Line 52">
              <a:extLst>
                <a:ext uri="{FF2B5EF4-FFF2-40B4-BE49-F238E27FC236}">
                  <a16:creationId xmlns:a16="http://schemas.microsoft.com/office/drawing/2014/main" id="{C7572904-FCDD-4341-BA25-02DB421B4CA6}"/>
                </a:ext>
              </a:extLst>
            </p:cNvPr>
            <p:cNvSpPr>
              <a:spLocks noChangeShapeType="1"/>
            </p:cNvSpPr>
            <p:nvPr/>
          </p:nvSpPr>
          <p:spPr bwMode="auto">
            <a:xfrm>
              <a:off x="8077200" y="44196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 name="Line 53">
              <a:extLst>
                <a:ext uri="{FF2B5EF4-FFF2-40B4-BE49-F238E27FC236}">
                  <a16:creationId xmlns:a16="http://schemas.microsoft.com/office/drawing/2014/main" id="{CBEC6E61-0D40-45CE-9447-9D9A3489D0B7}"/>
                </a:ext>
              </a:extLst>
            </p:cNvPr>
            <p:cNvSpPr>
              <a:spLocks noChangeShapeType="1"/>
            </p:cNvSpPr>
            <p:nvPr/>
          </p:nvSpPr>
          <p:spPr bwMode="auto">
            <a:xfrm flipV="1">
              <a:off x="6400800" y="4419600"/>
              <a:ext cx="762000" cy="6858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 name="Rectangle 54">
              <a:extLst>
                <a:ext uri="{FF2B5EF4-FFF2-40B4-BE49-F238E27FC236}">
                  <a16:creationId xmlns:a16="http://schemas.microsoft.com/office/drawing/2014/main" id="{6CEB2C9C-3471-4A9F-BA5B-1529F8957B20}"/>
                </a:ext>
              </a:extLst>
            </p:cNvPr>
            <p:cNvSpPr>
              <a:spLocks noChangeArrowheads="1"/>
            </p:cNvSpPr>
            <p:nvPr/>
          </p:nvSpPr>
          <p:spPr bwMode="auto">
            <a:xfrm>
              <a:off x="7162800" y="48768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41" name="Line 55">
              <a:extLst>
                <a:ext uri="{FF2B5EF4-FFF2-40B4-BE49-F238E27FC236}">
                  <a16:creationId xmlns:a16="http://schemas.microsoft.com/office/drawing/2014/main" id="{2860566F-F5C8-47C0-B5EE-8F655BC2F4B9}"/>
                </a:ext>
              </a:extLst>
            </p:cNvPr>
            <p:cNvSpPr>
              <a:spLocks noChangeShapeType="1"/>
            </p:cNvSpPr>
            <p:nvPr/>
          </p:nvSpPr>
          <p:spPr bwMode="auto">
            <a:xfrm>
              <a:off x="8077200" y="51054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 name="Line 56">
              <a:extLst>
                <a:ext uri="{FF2B5EF4-FFF2-40B4-BE49-F238E27FC236}">
                  <a16:creationId xmlns:a16="http://schemas.microsoft.com/office/drawing/2014/main" id="{7E751C13-79EE-43AA-9D65-97B3420CF1C7}"/>
                </a:ext>
              </a:extLst>
            </p:cNvPr>
            <p:cNvSpPr>
              <a:spLocks noChangeShapeType="1"/>
            </p:cNvSpPr>
            <p:nvPr/>
          </p:nvSpPr>
          <p:spPr bwMode="auto">
            <a:xfrm>
              <a:off x="6477000" y="51054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 name="Rectangle 57">
              <a:extLst>
                <a:ext uri="{FF2B5EF4-FFF2-40B4-BE49-F238E27FC236}">
                  <a16:creationId xmlns:a16="http://schemas.microsoft.com/office/drawing/2014/main" id="{243C6AB3-9F12-4DDD-B13B-34ADE5B2872C}"/>
                </a:ext>
              </a:extLst>
            </p:cNvPr>
            <p:cNvSpPr>
              <a:spLocks noChangeArrowheads="1"/>
            </p:cNvSpPr>
            <p:nvPr/>
          </p:nvSpPr>
          <p:spPr bwMode="auto">
            <a:xfrm>
              <a:off x="7162800" y="5562600"/>
              <a:ext cx="914400" cy="457200"/>
            </a:xfrm>
            <a:prstGeom prst="rect">
              <a:avLst/>
            </a:prstGeom>
            <a:solidFill>
              <a:srgbClr val="99FF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rgbClr val="000000"/>
                  </a:solidFill>
                </a:rPr>
                <a:t>Serveur</a:t>
              </a:r>
            </a:p>
          </p:txBody>
        </p:sp>
        <p:sp>
          <p:nvSpPr>
            <p:cNvPr id="44" name="Line 58">
              <a:extLst>
                <a:ext uri="{FF2B5EF4-FFF2-40B4-BE49-F238E27FC236}">
                  <a16:creationId xmlns:a16="http://schemas.microsoft.com/office/drawing/2014/main" id="{860008A3-DD84-451B-8403-B1A2812A05C8}"/>
                </a:ext>
              </a:extLst>
            </p:cNvPr>
            <p:cNvSpPr>
              <a:spLocks noChangeShapeType="1"/>
            </p:cNvSpPr>
            <p:nvPr/>
          </p:nvSpPr>
          <p:spPr bwMode="auto">
            <a:xfrm>
              <a:off x="8077200" y="5791200"/>
              <a:ext cx="685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 name="Line 59">
              <a:extLst>
                <a:ext uri="{FF2B5EF4-FFF2-40B4-BE49-F238E27FC236}">
                  <a16:creationId xmlns:a16="http://schemas.microsoft.com/office/drawing/2014/main" id="{11BEAFE3-FD30-4A9D-9566-46A6A4A05209}"/>
                </a:ext>
              </a:extLst>
            </p:cNvPr>
            <p:cNvSpPr>
              <a:spLocks noChangeShapeType="1"/>
            </p:cNvSpPr>
            <p:nvPr/>
          </p:nvSpPr>
          <p:spPr bwMode="auto">
            <a:xfrm>
              <a:off x="6400800" y="5105400"/>
              <a:ext cx="762000" cy="6858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2" name="ZoneTexte 51">
            <a:extLst>
              <a:ext uri="{FF2B5EF4-FFF2-40B4-BE49-F238E27FC236}">
                <a16:creationId xmlns:a16="http://schemas.microsoft.com/office/drawing/2014/main" id="{25D81EDA-64A7-48E0-AA42-23890BB0E295}"/>
              </a:ext>
            </a:extLst>
          </p:cNvPr>
          <p:cNvSpPr txBox="1"/>
          <p:nvPr/>
        </p:nvSpPr>
        <p:spPr>
          <a:xfrm>
            <a:off x="244167" y="4272211"/>
            <a:ext cx="8272482" cy="341632"/>
          </a:xfrm>
          <a:prstGeom prst="rect">
            <a:avLst/>
          </a:prstGeom>
          <a:noFill/>
        </p:spPr>
        <p:txBody>
          <a:bodyPr wrap="square">
            <a:spAutoFit/>
          </a:bodyPr>
          <a:lstStyle/>
          <a:p>
            <a:r>
              <a:rPr lang="fr-FR" dirty="0">
                <a:solidFill>
                  <a:srgbClr val="000000"/>
                </a:solidFill>
              </a:rPr>
              <a:t>Spécialisation de serveurs par segment de clientèle ou type de prestation</a:t>
            </a:r>
          </a:p>
        </p:txBody>
      </p:sp>
      <p:sp>
        <p:nvSpPr>
          <p:cNvPr id="30" name="Rectangle : coins arrondis 29">
            <a:extLst>
              <a:ext uri="{FF2B5EF4-FFF2-40B4-BE49-F238E27FC236}">
                <a16:creationId xmlns:a16="http://schemas.microsoft.com/office/drawing/2014/main" id="{7C192C62-9B2F-4A3B-A496-FF78F93C7726}"/>
              </a:ext>
            </a:extLst>
          </p:cNvPr>
          <p:cNvSpPr/>
          <p:nvPr/>
        </p:nvSpPr>
        <p:spPr bwMode="auto">
          <a:xfrm>
            <a:off x="323528" y="3428999"/>
            <a:ext cx="3816424" cy="680821"/>
          </a:xfrm>
          <a:prstGeom prst="roundRect">
            <a:avLst/>
          </a:prstGeom>
          <a:noFill/>
          <a:ln w="2857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53" name="ZoneTexte 52">
            <a:extLst>
              <a:ext uri="{FF2B5EF4-FFF2-40B4-BE49-F238E27FC236}">
                <a16:creationId xmlns:a16="http://schemas.microsoft.com/office/drawing/2014/main" id="{10F6B521-D07F-42FE-93EE-EA63F2539ABD}"/>
              </a:ext>
            </a:extLst>
          </p:cNvPr>
          <p:cNvSpPr txBox="1"/>
          <p:nvPr/>
        </p:nvSpPr>
        <p:spPr>
          <a:xfrm>
            <a:off x="6590186" y="5143678"/>
            <a:ext cx="860172" cy="341632"/>
          </a:xfrm>
          <a:prstGeom prst="rect">
            <a:avLst/>
          </a:prstGeom>
          <a:noFill/>
        </p:spPr>
        <p:txBody>
          <a:bodyPr wrap="none" rtlCol="0">
            <a:spAutoFit/>
          </a:bodyPr>
          <a:lstStyle/>
          <a:p>
            <a:pPr algn="l"/>
            <a:r>
              <a:rPr lang="fr-FR" dirty="0">
                <a:solidFill>
                  <a:srgbClr val="000000"/>
                </a:solidFill>
              </a:rPr>
              <a:t>Visuel</a:t>
            </a:r>
          </a:p>
        </p:txBody>
      </p:sp>
      <p:pic>
        <p:nvPicPr>
          <p:cNvPr id="54" name="Image 53">
            <a:extLst>
              <a:ext uri="{FF2B5EF4-FFF2-40B4-BE49-F238E27FC236}">
                <a16:creationId xmlns:a16="http://schemas.microsoft.com/office/drawing/2014/main" id="{5D2AB64B-9C72-481F-9F93-59B801E719BE}"/>
              </a:ext>
            </a:extLst>
          </p:cNvPr>
          <p:cNvPicPr>
            <a:picLocks noChangeAspect="1"/>
          </p:cNvPicPr>
          <p:nvPr/>
        </p:nvPicPr>
        <p:blipFill>
          <a:blip r:embed="rId3"/>
          <a:stretch>
            <a:fillRect/>
          </a:stretch>
        </p:blipFill>
        <p:spPr>
          <a:xfrm>
            <a:off x="731013" y="4818311"/>
            <a:ext cx="2877788" cy="1915749"/>
          </a:xfrm>
          <a:prstGeom prst="rect">
            <a:avLst/>
          </a:prstGeom>
        </p:spPr>
      </p:pic>
      <p:pic>
        <p:nvPicPr>
          <p:cNvPr id="55" name="Image 54">
            <a:extLst>
              <a:ext uri="{FF2B5EF4-FFF2-40B4-BE49-F238E27FC236}">
                <a16:creationId xmlns:a16="http://schemas.microsoft.com/office/drawing/2014/main" id="{56F0C5DC-ABB5-43C0-8C11-0F78DEC8B590}"/>
              </a:ext>
            </a:extLst>
          </p:cNvPr>
          <p:cNvPicPr>
            <a:picLocks noChangeAspect="1"/>
          </p:cNvPicPr>
          <p:nvPr/>
        </p:nvPicPr>
        <p:blipFill>
          <a:blip r:embed="rId4"/>
          <a:stretch>
            <a:fillRect/>
          </a:stretch>
        </p:blipFill>
        <p:spPr>
          <a:xfrm>
            <a:off x="4775539" y="4808268"/>
            <a:ext cx="3706851" cy="1917337"/>
          </a:xfrm>
          <a:prstGeom prst="rect">
            <a:avLst/>
          </a:prstGeom>
        </p:spPr>
      </p:pic>
    </p:spTree>
    <p:extLst>
      <p:ext uri="{BB962C8B-B14F-4D97-AF65-F5344CB8AC3E}">
        <p14:creationId xmlns:p14="http://schemas.microsoft.com/office/powerpoint/2010/main" val="1870489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43C09-299E-4F88-875C-933B785AC824}"/>
              </a:ext>
            </a:extLst>
          </p:cNvPr>
          <p:cNvSpPr>
            <a:spLocks noGrp="1"/>
          </p:cNvSpPr>
          <p:nvPr>
            <p:ph type="title"/>
          </p:nvPr>
        </p:nvSpPr>
        <p:spPr>
          <a:xfrm>
            <a:off x="251520" y="792163"/>
            <a:ext cx="8352928" cy="457200"/>
          </a:xfrm>
        </p:spPr>
        <p:txBody>
          <a:bodyPr/>
          <a:lstStyle/>
          <a:p>
            <a:r>
              <a:rPr lang="fr-FR" dirty="0"/>
              <a:t>La gestion de l’attente de clients individuels</a:t>
            </a:r>
          </a:p>
        </p:txBody>
      </p:sp>
      <p:sp>
        <p:nvSpPr>
          <p:cNvPr id="3" name="Espace réservé du contenu 2">
            <a:extLst>
              <a:ext uri="{FF2B5EF4-FFF2-40B4-BE49-F238E27FC236}">
                <a16:creationId xmlns:a16="http://schemas.microsoft.com/office/drawing/2014/main" id="{70B6913E-CA04-4192-A716-5E8C03D6E853}"/>
              </a:ext>
            </a:extLst>
          </p:cNvPr>
          <p:cNvSpPr>
            <a:spLocks noGrp="1"/>
          </p:cNvSpPr>
          <p:nvPr>
            <p:ph idx="1"/>
          </p:nvPr>
        </p:nvSpPr>
        <p:spPr>
          <a:xfrm>
            <a:off x="659777" y="1772816"/>
            <a:ext cx="6266936" cy="5039146"/>
          </a:xfrm>
        </p:spPr>
        <p:txBody>
          <a:bodyPr/>
          <a:lstStyle/>
          <a:p>
            <a:r>
              <a:rPr lang="fr-FR" dirty="0"/>
              <a:t>Longueur infinie ou finie</a:t>
            </a:r>
          </a:p>
          <a:p>
            <a:pPr lvl="1"/>
            <a:r>
              <a:rPr lang="fr-FR" dirty="0"/>
              <a:t>Perte de client si l’attente semble trop longue</a:t>
            </a:r>
          </a:p>
          <a:p>
            <a:r>
              <a:rPr lang="fr-FR" dirty="0"/>
              <a:t>File d’attente physique</a:t>
            </a:r>
          </a:p>
          <a:p>
            <a:pPr lvl="1"/>
            <a:r>
              <a:rPr lang="fr-FR" dirty="0"/>
              <a:t>Le client doit physiquement « faire la queue »</a:t>
            </a:r>
          </a:p>
          <a:p>
            <a:pPr lvl="1"/>
            <a:r>
              <a:rPr lang="fr-FR" dirty="0"/>
              <a:t>« file indienne » peu confortable</a:t>
            </a:r>
          </a:p>
          <a:p>
            <a:r>
              <a:rPr lang="fr-FR" dirty="0"/>
              <a:t>File d’attente virtuelle</a:t>
            </a:r>
          </a:p>
          <a:p>
            <a:pPr lvl="1"/>
            <a:r>
              <a:rPr lang="fr-FR" dirty="0"/>
              <a:t>Prise de tickets papier</a:t>
            </a:r>
          </a:p>
          <a:p>
            <a:pPr lvl="1"/>
            <a:r>
              <a:rPr lang="fr-FR" dirty="0"/>
              <a:t>Permet de respecter l’ordre d’arrivée</a:t>
            </a:r>
          </a:p>
          <a:p>
            <a:r>
              <a:rPr lang="fr-FR" dirty="0"/>
              <a:t>File d’attente virtuelle mobile</a:t>
            </a:r>
          </a:p>
          <a:p>
            <a:pPr lvl="1"/>
            <a:r>
              <a:rPr lang="fr-FR" dirty="0"/>
              <a:t>Ticket virtuel</a:t>
            </a:r>
          </a:p>
          <a:p>
            <a:pPr lvl="1"/>
            <a:r>
              <a:rPr lang="fr-FR" dirty="0"/>
              <a:t>Nécessite que tous les clients disposent d’un téléphone</a:t>
            </a:r>
          </a:p>
          <a:p>
            <a:pPr lvl="1"/>
            <a:r>
              <a:rPr lang="fr-FR" dirty="0"/>
              <a:t>La présence du client n’est plus nécessaire dans la zone d’attente</a:t>
            </a:r>
          </a:p>
        </p:txBody>
      </p:sp>
      <p:sp>
        <p:nvSpPr>
          <p:cNvPr id="4" name="Espace réservé du numéro de diapositive 3">
            <a:extLst>
              <a:ext uri="{FF2B5EF4-FFF2-40B4-BE49-F238E27FC236}">
                <a16:creationId xmlns:a16="http://schemas.microsoft.com/office/drawing/2014/main" id="{F177CE40-46C5-480C-A0CC-2475FC796821}"/>
              </a:ext>
            </a:extLst>
          </p:cNvPr>
          <p:cNvSpPr>
            <a:spLocks noGrp="1"/>
          </p:cNvSpPr>
          <p:nvPr>
            <p:ph type="sldNum" sz="quarter" idx="4"/>
          </p:nvPr>
        </p:nvSpPr>
        <p:spPr/>
        <p:txBody>
          <a:bodyPr/>
          <a:lstStyle/>
          <a:p>
            <a:fld id="{9FFB9C89-BA00-4C79-ACD8-0DFDF27A95B5}" type="slidenum">
              <a:rPr lang="fr-FR" smtClean="0"/>
              <a:pPr/>
              <a:t>17</a:t>
            </a:fld>
            <a:endParaRPr lang="fr-FR"/>
          </a:p>
        </p:txBody>
      </p:sp>
      <p:pic>
        <p:nvPicPr>
          <p:cNvPr id="7" name="Image 6">
            <a:extLst>
              <a:ext uri="{FF2B5EF4-FFF2-40B4-BE49-F238E27FC236}">
                <a16:creationId xmlns:a16="http://schemas.microsoft.com/office/drawing/2014/main" id="{E3253B91-BDCA-4005-B120-8C0840769E2B}"/>
              </a:ext>
            </a:extLst>
          </p:cNvPr>
          <p:cNvPicPr>
            <a:picLocks noChangeAspect="1"/>
          </p:cNvPicPr>
          <p:nvPr/>
        </p:nvPicPr>
        <p:blipFill>
          <a:blip r:embed="rId3"/>
          <a:stretch>
            <a:fillRect/>
          </a:stretch>
        </p:blipFill>
        <p:spPr>
          <a:xfrm>
            <a:off x="7364706" y="3552716"/>
            <a:ext cx="1119517" cy="1075519"/>
          </a:xfrm>
          <a:prstGeom prst="rect">
            <a:avLst/>
          </a:prstGeom>
        </p:spPr>
      </p:pic>
      <p:pic>
        <p:nvPicPr>
          <p:cNvPr id="8" name="Image 7">
            <a:extLst>
              <a:ext uri="{FF2B5EF4-FFF2-40B4-BE49-F238E27FC236}">
                <a16:creationId xmlns:a16="http://schemas.microsoft.com/office/drawing/2014/main" id="{7D50F22F-98E5-4C64-B8B4-E9A8CDC29757}"/>
              </a:ext>
            </a:extLst>
          </p:cNvPr>
          <p:cNvPicPr>
            <a:picLocks noChangeAspect="1"/>
          </p:cNvPicPr>
          <p:nvPr/>
        </p:nvPicPr>
        <p:blipFill>
          <a:blip r:embed="rId4"/>
          <a:stretch>
            <a:fillRect/>
          </a:stretch>
        </p:blipFill>
        <p:spPr>
          <a:xfrm>
            <a:off x="7506478" y="4811995"/>
            <a:ext cx="977745" cy="1827485"/>
          </a:xfrm>
          <a:prstGeom prst="rect">
            <a:avLst/>
          </a:prstGeom>
        </p:spPr>
      </p:pic>
      <p:pic>
        <p:nvPicPr>
          <p:cNvPr id="6" name="Image 5">
            <a:extLst>
              <a:ext uri="{FF2B5EF4-FFF2-40B4-BE49-F238E27FC236}">
                <a16:creationId xmlns:a16="http://schemas.microsoft.com/office/drawing/2014/main" id="{B4A8EED5-D8D3-4802-AE0C-5971944896BE}"/>
              </a:ext>
            </a:extLst>
          </p:cNvPr>
          <p:cNvPicPr>
            <a:picLocks noChangeAspect="1"/>
          </p:cNvPicPr>
          <p:nvPr/>
        </p:nvPicPr>
        <p:blipFill rotWithShape="1">
          <a:blip r:embed="rId5"/>
          <a:srcRect l="17057" r="21088"/>
          <a:stretch/>
        </p:blipFill>
        <p:spPr>
          <a:xfrm>
            <a:off x="7120478" y="1993657"/>
            <a:ext cx="1749744" cy="1621677"/>
          </a:xfrm>
          <a:prstGeom prst="rect">
            <a:avLst/>
          </a:prstGeom>
        </p:spPr>
      </p:pic>
    </p:spTree>
    <p:extLst>
      <p:ext uri="{BB962C8B-B14F-4D97-AF65-F5344CB8AC3E}">
        <p14:creationId xmlns:p14="http://schemas.microsoft.com/office/powerpoint/2010/main" val="69868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FAD1F-A4D5-411E-A186-E3F787D56632}"/>
              </a:ext>
            </a:extLst>
          </p:cNvPr>
          <p:cNvSpPr>
            <a:spLocks noGrp="1"/>
          </p:cNvSpPr>
          <p:nvPr>
            <p:ph type="title"/>
          </p:nvPr>
        </p:nvSpPr>
        <p:spPr>
          <a:xfrm>
            <a:off x="438493" y="624343"/>
            <a:ext cx="8453759" cy="735293"/>
          </a:xfrm>
        </p:spPr>
        <p:txBody>
          <a:bodyPr/>
          <a:lstStyle/>
          <a:p>
            <a:r>
              <a:rPr lang="fr-FR" dirty="0"/>
              <a:t>Formules : une file, plusieurs serveurs</a:t>
            </a:r>
            <a:br>
              <a:rPr lang="fr-FR" dirty="0"/>
            </a:br>
            <a:r>
              <a:rPr lang="fr-FR" dirty="0"/>
              <a:t>Critique des modèles et extensions</a:t>
            </a:r>
          </a:p>
        </p:txBody>
      </p:sp>
      <p:sp>
        <p:nvSpPr>
          <p:cNvPr id="4" name="Espace réservé du numéro de diapositive 3">
            <a:extLst>
              <a:ext uri="{FF2B5EF4-FFF2-40B4-BE49-F238E27FC236}">
                <a16:creationId xmlns:a16="http://schemas.microsoft.com/office/drawing/2014/main" id="{ADDEB89C-EDED-44BA-A26D-EC9F874C8D42}"/>
              </a:ext>
            </a:extLst>
          </p:cNvPr>
          <p:cNvSpPr>
            <a:spLocks noGrp="1"/>
          </p:cNvSpPr>
          <p:nvPr>
            <p:ph type="sldNum" sz="quarter" idx="4"/>
          </p:nvPr>
        </p:nvSpPr>
        <p:spPr/>
        <p:txBody>
          <a:bodyPr/>
          <a:lstStyle/>
          <a:p>
            <a:fld id="{9FFB9C89-BA00-4C79-ACD8-0DFDF27A95B5}" type="slidenum">
              <a:rPr lang="fr-FR" smtClean="0"/>
              <a:pPr/>
              <a:t>18</a:t>
            </a:fld>
            <a:endParaRPr lang="fr-FR"/>
          </a:p>
        </p:txBody>
      </p:sp>
      <p:pic>
        <p:nvPicPr>
          <p:cNvPr id="6" name="Image 5">
            <a:extLst>
              <a:ext uri="{FF2B5EF4-FFF2-40B4-BE49-F238E27FC236}">
                <a16:creationId xmlns:a16="http://schemas.microsoft.com/office/drawing/2014/main" id="{334BAE51-C562-4E59-94F6-1786A1FC5D18}"/>
              </a:ext>
            </a:extLst>
          </p:cNvPr>
          <p:cNvPicPr>
            <a:picLocks noChangeAspect="1"/>
          </p:cNvPicPr>
          <p:nvPr/>
        </p:nvPicPr>
        <p:blipFill>
          <a:blip r:embed="rId3"/>
          <a:stretch>
            <a:fillRect/>
          </a:stretch>
        </p:blipFill>
        <p:spPr>
          <a:xfrm>
            <a:off x="539552" y="1227725"/>
            <a:ext cx="942975" cy="542925"/>
          </a:xfrm>
          <a:prstGeom prst="rect">
            <a:avLst/>
          </a:prstGeom>
        </p:spPr>
      </p:pic>
      <p:grpSp>
        <p:nvGrpSpPr>
          <p:cNvPr id="3" name="Groupe 2">
            <a:extLst>
              <a:ext uri="{FF2B5EF4-FFF2-40B4-BE49-F238E27FC236}">
                <a16:creationId xmlns:a16="http://schemas.microsoft.com/office/drawing/2014/main" id="{CDAA9026-BA67-47F9-A1E5-744463038BF7}"/>
              </a:ext>
            </a:extLst>
          </p:cNvPr>
          <p:cNvGrpSpPr/>
          <p:nvPr/>
        </p:nvGrpSpPr>
        <p:grpSpPr>
          <a:xfrm>
            <a:off x="683568" y="1916832"/>
            <a:ext cx="7848872" cy="4763219"/>
            <a:chOff x="683568" y="1556792"/>
            <a:chExt cx="8091334" cy="5123259"/>
          </a:xfrm>
        </p:grpSpPr>
        <p:sp>
          <p:nvSpPr>
            <p:cNvPr id="31" name="Rectangle 30">
              <a:extLst>
                <a:ext uri="{FF2B5EF4-FFF2-40B4-BE49-F238E27FC236}">
                  <a16:creationId xmlns:a16="http://schemas.microsoft.com/office/drawing/2014/main" id="{2256E5CA-E079-43B7-97A5-D79F3455ACF7}"/>
                </a:ext>
              </a:extLst>
            </p:cNvPr>
            <p:cNvSpPr/>
            <p:nvPr/>
          </p:nvSpPr>
          <p:spPr bwMode="auto">
            <a:xfrm>
              <a:off x="683568" y="1556792"/>
              <a:ext cx="3890808" cy="843224"/>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r>
                <a:rPr lang="fr-FR" b="0" dirty="0">
                  <a:solidFill>
                    <a:srgbClr val="000000"/>
                  </a:solidFill>
                </a:rPr>
                <a:t>Probabilité système vide</a:t>
              </a:r>
            </a:p>
          </p:txBody>
        </p:sp>
        <p:grpSp>
          <p:nvGrpSpPr>
            <p:cNvPr id="33" name="Groupe 32">
              <a:extLst>
                <a:ext uri="{FF2B5EF4-FFF2-40B4-BE49-F238E27FC236}">
                  <a16:creationId xmlns:a16="http://schemas.microsoft.com/office/drawing/2014/main" id="{0C139413-A98F-4CBF-ADE7-C26AD8DA05B9}"/>
                </a:ext>
              </a:extLst>
            </p:cNvPr>
            <p:cNvGrpSpPr/>
            <p:nvPr/>
          </p:nvGrpSpPr>
          <p:grpSpPr>
            <a:xfrm>
              <a:off x="4574376" y="1556792"/>
              <a:ext cx="4200526" cy="843224"/>
              <a:chOff x="4659476" y="1601590"/>
              <a:chExt cx="4200526" cy="843224"/>
            </a:xfrm>
          </p:grpSpPr>
          <p:pic>
            <p:nvPicPr>
              <p:cNvPr id="8" name="Image 7">
                <a:extLst>
                  <a:ext uri="{FF2B5EF4-FFF2-40B4-BE49-F238E27FC236}">
                    <a16:creationId xmlns:a16="http://schemas.microsoft.com/office/drawing/2014/main" id="{3A3D2866-6A25-4C89-A686-47937103689D}"/>
                  </a:ext>
                </a:extLst>
              </p:cNvPr>
              <p:cNvPicPr>
                <a:picLocks noChangeAspect="1"/>
              </p:cNvPicPr>
              <p:nvPr/>
            </p:nvPicPr>
            <p:blipFill>
              <a:blip r:embed="rId4"/>
              <a:stretch>
                <a:fillRect/>
              </a:stretch>
            </p:blipFill>
            <p:spPr>
              <a:xfrm>
                <a:off x="4659477" y="1607298"/>
                <a:ext cx="4200525" cy="809625"/>
              </a:xfrm>
              <a:prstGeom prst="rect">
                <a:avLst/>
              </a:prstGeom>
            </p:spPr>
          </p:pic>
          <p:sp>
            <p:nvSpPr>
              <p:cNvPr id="32" name="Rectangle 31">
                <a:extLst>
                  <a:ext uri="{FF2B5EF4-FFF2-40B4-BE49-F238E27FC236}">
                    <a16:creationId xmlns:a16="http://schemas.microsoft.com/office/drawing/2014/main" id="{864301A9-BE95-43F2-A715-6B0F2BE89D61}"/>
                  </a:ext>
                </a:extLst>
              </p:cNvPr>
              <p:cNvSpPr/>
              <p:nvPr/>
            </p:nvSpPr>
            <p:spPr bwMode="auto">
              <a:xfrm>
                <a:off x="4659476" y="1601590"/>
                <a:ext cx="4200525" cy="843224"/>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fr-FR" b="0" dirty="0">
                  <a:solidFill>
                    <a:srgbClr val="000000"/>
                  </a:solidFill>
                </a:endParaRPr>
              </a:p>
            </p:txBody>
          </p:sp>
        </p:grpSp>
        <p:sp>
          <p:nvSpPr>
            <p:cNvPr id="34" name="Rectangle 33">
              <a:extLst>
                <a:ext uri="{FF2B5EF4-FFF2-40B4-BE49-F238E27FC236}">
                  <a16:creationId xmlns:a16="http://schemas.microsoft.com/office/drawing/2014/main" id="{3F92F795-CB8F-4BDD-8C4A-974D85E08169}"/>
                </a:ext>
              </a:extLst>
            </p:cNvPr>
            <p:cNvSpPr/>
            <p:nvPr/>
          </p:nvSpPr>
          <p:spPr bwMode="auto">
            <a:xfrm>
              <a:off x="683568" y="4598547"/>
              <a:ext cx="3890808" cy="486637"/>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r>
                <a:rPr lang="fr-FR" sz="1800" b="0" dirty="0">
                  <a:solidFill>
                    <a:srgbClr val="000000"/>
                  </a:solidFill>
                </a:rPr>
                <a:t>Nombre de clients dans le système</a:t>
              </a:r>
              <a:endParaRPr lang="fr-FR" b="0" dirty="0">
                <a:solidFill>
                  <a:srgbClr val="000000"/>
                </a:solidFill>
              </a:endParaRPr>
            </a:p>
          </p:txBody>
        </p:sp>
        <p:grpSp>
          <p:nvGrpSpPr>
            <p:cNvPr id="69" name="Groupe 68">
              <a:extLst>
                <a:ext uri="{FF2B5EF4-FFF2-40B4-BE49-F238E27FC236}">
                  <a16:creationId xmlns:a16="http://schemas.microsoft.com/office/drawing/2014/main" id="{4B041A76-9AED-4D37-AE71-6E841974BCF8}"/>
                </a:ext>
              </a:extLst>
            </p:cNvPr>
            <p:cNvGrpSpPr/>
            <p:nvPr/>
          </p:nvGrpSpPr>
          <p:grpSpPr>
            <a:xfrm>
              <a:off x="4574376" y="4592247"/>
              <a:ext cx="4200525" cy="492937"/>
              <a:chOff x="4669601" y="4522843"/>
              <a:chExt cx="4200525" cy="562341"/>
            </a:xfrm>
          </p:grpSpPr>
          <p:pic>
            <p:nvPicPr>
              <p:cNvPr id="16" name="Image 15">
                <a:extLst>
                  <a:ext uri="{FF2B5EF4-FFF2-40B4-BE49-F238E27FC236}">
                    <a16:creationId xmlns:a16="http://schemas.microsoft.com/office/drawing/2014/main" id="{38F53F28-BBF7-4330-857F-8CB4CBB3E440}"/>
                  </a:ext>
                </a:extLst>
              </p:cNvPr>
              <p:cNvPicPr>
                <a:picLocks noChangeAspect="1"/>
              </p:cNvPicPr>
              <p:nvPr/>
            </p:nvPicPr>
            <p:blipFill>
              <a:blip r:embed="rId5"/>
              <a:stretch>
                <a:fillRect/>
              </a:stretch>
            </p:blipFill>
            <p:spPr>
              <a:xfrm>
                <a:off x="4814872" y="4674951"/>
                <a:ext cx="923925" cy="325993"/>
              </a:xfrm>
              <a:prstGeom prst="rect">
                <a:avLst/>
              </a:prstGeom>
            </p:spPr>
          </p:pic>
          <p:sp>
            <p:nvSpPr>
              <p:cNvPr id="37" name="Rectangle 36">
                <a:extLst>
                  <a:ext uri="{FF2B5EF4-FFF2-40B4-BE49-F238E27FC236}">
                    <a16:creationId xmlns:a16="http://schemas.microsoft.com/office/drawing/2014/main" id="{5C1DCE28-478E-44ED-91DA-808E7A409F33}"/>
                  </a:ext>
                </a:extLst>
              </p:cNvPr>
              <p:cNvSpPr/>
              <p:nvPr/>
            </p:nvSpPr>
            <p:spPr bwMode="auto">
              <a:xfrm>
                <a:off x="4669601" y="4522843"/>
                <a:ext cx="4200525" cy="562341"/>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fr-FR" b="0" dirty="0">
                  <a:solidFill>
                    <a:srgbClr val="000000"/>
                  </a:solidFill>
                </a:endParaRPr>
              </a:p>
            </p:txBody>
          </p:sp>
        </p:grpSp>
        <p:sp>
          <p:nvSpPr>
            <p:cNvPr id="43" name="Rectangle 42">
              <a:extLst>
                <a:ext uri="{FF2B5EF4-FFF2-40B4-BE49-F238E27FC236}">
                  <a16:creationId xmlns:a16="http://schemas.microsoft.com/office/drawing/2014/main" id="{5DA86901-928F-41D9-8809-3B3CF3F0BA5B}"/>
                </a:ext>
              </a:extLst>
            </p:cNvPr>
            <p:cNvSpPr/>
            <p:nvPr/>
          </p:nvSpPr>
          <p:spPr bwMode="auto">
            <a:xfrm>
              <a:off x="683568" y="2399135"/>
              <a:ext cx="3890808" cy="793059"/>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r>
                <a:rPr lang="fr-FR" sz="1800" b="0" dirty="0">
                  <a:solidFill>
                    <a:srgbClr val="000000"/>
                  </a:solidFill>
                </a:rPr>
                <a:t>Nombre de clients en attente</a:t>
              </a:r>
              <a:endParaRPr lang="fr-FR" b="0" dirty="0">
                <a:solidFill>
                  <a:srgbClr val="000000"/>
                </a:solidFill>
              </a:endParaRPr>
            </a:p>
          </p:txBody>
        </p:sp>
        <p:grpSp>
          <p:nvGrpSpPr>
            <p:cNvPr id="47" name="Groupe 46">
              <a:extLst>
                <a:ext uri="{FF2B5EF4-FFF2-40B4-BE49-F238E27FC236}">
                  <a16:creationId xmlns:a16="http://schemas.microsoft.com/office/drawing/2014/main" id="{96600492-9B0C-44FB-B01E-24C55DE1F210}"/>
                </a:ext>
              </a:extLst>
            </p:cNvPr>
            <p:cNvGrpSpPr/>
            <p:nvPr/>
          </p:nvGrpSpPr>
          <p:grpSpPr>
            <a:xfrm>
              <a:off x="4574376" y="2399135"/>
              <a:ext cx="4200525" cy="804466"/>
              <a:chOff x="4659476" y="2942363"/>
              <a:chExt cx="4200525" cy="804466"/>
            </a:xfrm>
          </p:grpSpPr>
          <p:pic>
            <p:nvPicPr>
              <p:cNvPr id="10" name="Image 9">
                <a:extLst>
                  <a:ext uri="{FF2B5EF4-FFF2-40B4-BE49-F238E27FC236}">
                    <a16:creationId xmlns:a16="http://schemas.microsoft.com/office/drawing/2014/main" id="{A9DFFAD3-A4EC-47FF-B887-DCE873B459B5}"/>
                  </a:ext>
                </a:extLst>
              </p:cNvPr>
              <p:cNvPicPr>
                <a:picLocks noChangeAspect="1"/>
              </p:cNvPicPr>
              <p:nvPr/>
            </p:nvPicPr>
            <p:blipFill>
              <a:blip r:embed="rId6"/>
              <a:stretch>
                <a:fillRect/>
              </a:stretch>
            </p:blipFill>
            <p:spPr>
              <a:xfrm>
                <a:off x="4750473" y="3013404"/>
                <a:ext cx="1647825" cy="733425"/>
              </a:xfrm>
              <a:prstGeom prst="rect">
                <a:avLst/>
              </a:prstGeom>
            </p:spPr>
          </p:pic>
          <p:sp>
            <p:nvSpPr>
              <p:cNvPr id="46" name="Rectangle 45">
                <a:extLst>
                  <a:ext uri="{FF2B5EF4-FFF2-40B4-BE49-F238E27FC236}">
                    <a16:creationId xmlns:a16="http://schemas.microsoft.com/office/drawing/2014/main" id="{E2B3C9E6-2F14-4D1A-8B35-E13A384CB6FF}"/>
                  </a:ext>
                </a:extLst>
              </p:cNvPr>
              <p:cNvSpPr/>
              <p:nvPr/>
            </p:nvSpPr>
            <p:spPr bwMode="auto">
              <a:xfrm>
                <a:off x="4659476" y="2942363"/>
                <a:ext cx="4200525" cy="793060"/>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fr-FR" b="0" dirty="0">
                  <a:solidFill>
                    <a:srgbClr val="000000"/>
                  </a:solidFill>
                </a:endParaRPr>
              </a:p>
            </p:txBody>
          </p:sp>
        </p:grpSp>
        <p:sp>
          <p:nvSpPr>
            <p:cNvPr id="48" name="Rectangle 47">
              <a:extLst>
                <a:ext uri="{FF2B5EF4-FFF2-40B4-BE49-F238E27FC236}">
                  <a16:creationId xmlns:a16="http://schemas.microsoft.com/office/drawing/2014/main" id="{CA54AC25-5A9F-4643-A574-91B841E24B44}"/>
                </a:ext>
              </a:extLst>
            </p:cNvPr>
            <p:cNvSpPr/>
            <p:nvPr/>
          </p:nvSpPr>
          <p:spPr bwMode="auto">
            <a:xfrm>
              <a:off x="683568" y="3193190"/>
              <a:ext cx="3890808" cy="708451"/>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r>
                <a:rPr lang="fr-FR" sz="1800" b="0" dirty="0">
                  <a:solidFill>
                    <a:srgbClr val="000000"/>
                  </a:solidFill>
                </a:rPr>
                <a:t>Temps moyen d’attente</a:t>
              </a:r>
              <a:endParaRPr lang="fr-FR" b="0" dirty="0">
                <a:solidFill>
                  <a:srgbClr val="000000"/>
                </a:solidFill>
              </a:endParaRPr>
            </a:p>
          </p:txBody>
        </p:sp>
        <p:grpSp>
          <p:nvGrpSpPr>
            <p:cNvPr id="66" name="Groupe 65">
              <a:extLst>
                <a:ext uri="{FF2B5EF4-FFF2-40B4-BE49-F238E27FC236}">
                  <a16:creationId xmlns:a16="http://schemas.microsoft.com/office/drawing/2014/main" id="{47E60B0D-2EF8-41D6-B3FB-C0A307322537}"/>
                </a:ext>
              </a:extLst>
            </p:cNvPr>
            <p:cNvGrpSpPr/>
            <p:nvPr/>
          </p:nvGrpSpPr>
          <p:grpSpPr>
            <a:xfrm>
              <a:off x="4574376" y="3193190"/>
              <a:ext cx="4200525" cy="709422"/>
              <a:chOff x="4659476" y="3212975"/>
              <a:chExt cx="4200525" cy="709422"/>
            </a:xfrm>
          </p:grpSpPr>
          <p:pic>
            <p:nvPicPr>
              <p:cNvPr id="12" name="Image 11">
                <a:extLst>
                  <a:ext uri="{FF2B5EF4-FFF2-40B4-BE49-F238E27FC236}">
                    <a16:creationId xmlns:a16="http://schemas.microsoft.com/office/drawing/2014/main" id="{84541FC1-97F4-4F89-895E-604C8A581E70}"/>
                  </a:ext>
                </a:extLst>
              </p:cNvPr>
              <p:cNvPicPr>
                <a:picLocks noChangeAspect="1"/>
              </p:cNvPicPr>
              <p:nvPr/>
            </p:nvPicPr>
            <p:blipFill>
              <a:blip r:embed="rId7"/>
              <a:stretch>
                <a:fillRect/>
              </a:stretch>
            </p:blipFill>
            <p:spPr>
              <a:xfrm>
                <a:off x="4814872" y="3283258"/>
                <a:ext cx="1057275" cy="639139"/>
              </a:xfrm>
              <a:prstGeom prst="rect">
                <a:avLst/>
              </a:prstGeom>
            </p:spPr>
          </p:pic>
          <p:sp>
            <p:nvSpPr>
              <p:cNvPr id="51" name="Rectangle 50">
                <a:extLst>
                  <a:ext uri="{FF2B5EF4-FFF2-40B4-BE49-F238E27FC236}">
                    <a16:creationId xmlns:a16="http://schemas.microsoft.com/office/drawing/2014/main" id="{41BE935A-97B2-4ADF-96D0-8ADA97F5EF47}"/>
                  </a:ext>
                </a:extLst>
              </p:cNvPr>
              <p:cNvSpPr/>
              <p:nvPr/>
            </p:nvSpPr>
            <p:spPr bwMode="auto">
              <a:xfrm>
                <a:off x="4659476" y="3212975"/>
                <a:ext cx="4200525" cy="696305"/>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fr-FR" b="0" dirty="0">
                  <a:solidFill>
                    <a:srgbClr val="000000"/>
                  </a:solidFill>
                </a:endParaRPr>
              </a:p>
            </p:txBody>
          </p:sp>
        </p:grpSp>
        <p:sp>
          <p:nvSpPr>
            <p:cNvPr id="53" name="Rectangle 52">
              <a:extLst>
                <a:ext uri="{FF2B5EF4-FFF2-40B4-BE49-F238E27FC236}">
                  <a16:creationId xmlns:a16="http://schemas.microsoft.com/office/drawing/2014/main" id="{3BC27E65-D693-4859-934C-A89DF0778D2C}"/>
                </a:ext>
              </a:extLst>
            </p:cNvPr>
            <p:cNvSpPr/>
            <p:nvPr/>
          </p:nvSpPr>
          <p:spPr bwMode="auto">
            <a:xfrm>
              <a:off x="683568" y="3892222"/>
              <a:ext cx="3890808" cy="712124"/>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FR" sz="1800" b="0" dirty="0">
                  <a:solidFill>
                    <a:srgbClr val="000000"/>
                  </a:solidFill>
                </a:rPr>
                <a:t>Temps moyen de séjour dans le système</a:t>
              </a:r>
            </a:p>
          </p:txBody>
        </p:sp>
        <p:grpSp>
          <p:nvGrpSpPr>
            <p:cNvPr id="67" name="Groupe 66">
              <a:extLst>
                <a:ext uri="{FF2B5EF4-FFF2-40B4-BE49-F238E27FC236}">
                  <a16:creationId xmlns:a16="http://schemas.microsoft.com/office/drawing/2014/main" id="{36A62972-71BF-4947-9DA6-29FEA7694725}"/>
                </a:ext>
              </a:extLst>
            </p:cNvPr>
            <p:cNvGrpSpPr/>
            <p:nvPr/>
          </p:nvGrpSpPr>
          <p:grpSpPr>
            <a:xfrm>
              <a:off x="4574376" y="3881829"/>
              <a:ext cx="4200525" cy="712123"/>
              <a:chOff x="4646384" y="3881830"/>
              <a:chExt cx="4200525" cy="712123"/>
            </a:xfrm>
          </p:grpSpPr>
          <p:pic>
            <p:nvPicPr>
              <p:cNvPr id="60" name="Image 59">
                <a:extLst>
                  <a:ext uri="{FF2B5EF4-FFF2-40B4-BE49-F238E27FC236}">
                    <a16:creationId xmlns:a16="http://schemas.microsoft.com/office/drawing/2014/main" id="{9B31DA70-C869-4FB1-BB6F-ED86331A831A}"/>
                  </a:ext>
                </a:extLst>
              </p:cNvPr>
              <p:cNvPicPr>
                <a:picLocks noChangeAspect="1"/>
              </p:cNvPicPr>
              <p:nvPr/>
            </p:nvPicPr>
            <p:blipFill>
              <a:blip r:embed="rId8"/>
              <a:stretch>
                <a:fillRect/>
              </a:stretch>
            </p:blipFill>
            <p:spPr>
              <a:xfrm>
                <a:off x="4745141" y="3985483"/>
                <a:ext cx="1552575" cy="532766"/>
              </a:xfrm>
              <a:prstGeom prst="rect">
                <a:avLst/>
              </a:prstGeom>
            </p:spPr>
          </p:pic>
          <p:sp>
            <p:nvSpPr>
              <p:cNvPr id="61" name="Rectangle 60">
                <a:extLst>
                  <a:ext uri="{FF2B5EF4-FFF2-40B4-BE49-F238E27FC236}">
                    <a16:creationId xmlns:a16="http://schemas.microsoft.com/office/drawing/2014/main" id="{1B0C983D-CCE3-4732-8317-B5C6CE427617}"/>
                  </a:ext>
                </a:extLst>
              </p:cNvPr>
              <p:cNvSpPr/>
              <p:nvPr/>
            </p:nvSpPr>
            <p:spPr bwMode="auto">
              <a:xfrm>
                <a:off x="4646384" y="3881830"/>
                <a:ext cx="4200525" cy="712123"/>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fr-FR" b="0" dirty="0">
                  <a:solidFill>
                    <a:srgbClr val="000000"/>
                  </a:solidFill>
                </a:endParaRPr>
              </a:p>
            </p:txBody>
          </p:sp>
        </p:grpSp>
        <p:sp>
          <p:nvSpPr>
            <p:cNvPr id="62" name="Rectangle 61">
              <a:extLst>
                <a:ext uri="{FF2B5EF4-FFF2-40B4-BE49-F238E27FC236}">
                  <a16:creationId xmlns:a16="http://schemas.microsoft.com/office/drawing/2014/main" id="{742BEABB-8A1E-4F00-83D9-1F00F0FCF8CD}"/>
                </a:ext>
              </a:extLst>
            </p:cNvPr>
            <p:cNvSpPr/>
            <p:nvPr/>
          </p:nvSpPr>
          <p:spPr bwMode="auto">
            <a:xfrm>
              <a:off x="683568" y="5085184"/>
              <a:ext cx="3890808" cy="1512697"/>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r>
                <a:rPr lang="fr-FR" sz="1800" b="0" dirty="0">
                  <a:solidFill>
                    <a:srgbClr val="000000"/>
                  </a:solidFill>
                </a:rPr>
                <a:t>Probabilité d’attente</a:t>
              </a:r>
              <a:endParaRPr lang="fr-FR" b="0" dirty="0">
                <a:solidFill>
                  <a:srgbClr val="000000"/>
                </a:solidFill>
              </a:endParaRPr>
            </a:p>
          </p:txBody>
        </p:sp>
        <p:grpSp>
          <p:nvGrpSpPr>
            <p:cNvPr id="68" name="Groupe 67">
              <a:extLst>
                <a:ext uri="{FF2B5EF4-FFF2-40B4-BE49-F238E27FC236}">
                  <a16:creationId xmlns:a16="http://schemas.microsoft.com/office/drawing/2014/main" id="{96D2C019-2C5E-471A-95BA-5F12AAA21A9D}"/>
                </a:ext>
              </a:extLst>
            </p:cNvPr>
            <p:cNvGrpSpPr/>
            <p:nvPr/>
          </p:nvGrpSpPr>
          <p:grpSpPr>
            <a:xfrm>
              <a:off x="4574376" y="5013176"/>
              <a:ext cx="4200525" cy="1666875"/>
              <a:chOff x="4646384" y="5085184"/>
              <a:chExt cx="4200525" cy="1666875"/>
            </a:xfrm>
          </p:grpSpPr>
          <p:pic>
            <p:nvPicPr>
              <p:cNvPr id="18" name="Image 17">
                <a:extLst>
                  <a:ext uri="{FF2B5EF4-FFF2-40B4-BE49-F238E27FC236}">
                    <a16:creationId xmlns:a16="http://schemas.microsoft.com/office/drawing/2014/main" id="{9808AE7F-B5BB-4CD4-B52A-86F41F3EED8B}"/>
                  </a:ext>
                </a:extLst>
              </p:cNvPr>
              <p:cNvPicPr>
                <a:picLocks noChangeAspect="1"/>
              </p:cNvPicPr>
              <p:nvPr/>
            </p:nvPicPr>
            <p:blipFill>
              <a:blip r:embed="rId9"/>
              <a:stretch>
                <a:fillRect/>
              </a:stretch>
            </p:blipFill>
            <p:spPr>
              <a:xfrm>
                <a:off x="4745141" y="5085184"/>
                <a:ext cx="3028950" cy="1666875"/>
              </a:xfrm>
              <a:prstGeom prst="rect">
                <a:avLst/>
              </a:prstGeom>
            </p:spPr>
          </p:pic>
          <p:sp>
            <p:nvSpPr>
              <p:cNvPr id="65" name="Rectangle 64">
                <a:extLst>
                  <a:ext uri="{FF2B5EF4-FFF2-40B4-BE49-F238E27FC236}">
                    <a16:creationId xmlns:a16="http://schemas.microsoft.com/office/drawing/2014/main" id="{319FDF58-1FBF-46D0-8CEB-0122387C7388}"/>
                  </a:ext>
                </a:extLst>
              </p:cNvPr>
              <p:cNvSpPr/>
              <p:nvPr/>
            </p:nvSpPr>
            <p:spPr bwMode="auto">
              <a:xfrm>
                <a:off x="4646384" y="5152366"/>
                <a:ext cx="4200525" cy="1517523"/>
              </a:xfrm>
              <a:prstGeom prst="rect">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fr-FR" b="0" dirty="0">
                  <a:solidFill>
                    <a:srgbClr val="000000"/>
                  </a:solidFill>
                </a:endParaRPr>
              </a:p>
            </p:txBody>
          </p:sp>
        </p:grpSp>
      </p:grpSp>
    </p:spTree>
    <p:extLst>
      <p:ext uri="{BB962C8B-B14F-4D97-AF65-F5344CB8AC3E}">
        <p14:creationId xmlns:p14="http://schemas.microsoft.com/office/powerpoint/2010/main" val="64271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AD78E-925A-43C5-BDE3-85BE6174A5AC}"/>
              </a:ext>
            </a:extLst>
          </p:cNvPr>
          <p:cNvSpPr>
            <a:spLocks noGrp="1"/>
          </p:cNvSpPr>
          <p:nvPr>
            <p:ph type="title"/>
          </p:nvPr>
        </p:nvSpPr>
        <p:spPr>
          <a:xfrm>
            <a:off x="1259632" y="754909"/>
            <a:ext cx="7239000" cy="457200"/>
          </a:xfrm>
        </p:spPr>
        <p:txBody>
          <a:bodyPr/>
          <a:lstStyle/>
          <a:p>
            <a:r>
              <a:rPr lang="fr-FR" dirty="0"/>
              <a:t>La simulation</a:t>
            </a:r>
          </a:p>
        </p:txBody>
      </p:sp>
      <p:sp>
        <p:nvSpPr>
          <p:cNvPr id="3" name="Espace réservé du contenu 2">
            <a:extLst>
              <a:ext uri="{FF2B5EF4-FFF2-40B4-BE49-F238E27FC236}">
                <a16:creationId xmlns:a16="http://schemas.microsoft.com/office/drawing/2014/main" id="{38CC0223-5BBE-4AFE-BB66-D1957E3CAD52}"/>
              </a:ext>
            </a:extLst>
          </p:cNvPr>
          <p:cNvSpPr>
            <a:spLocks noGrp="1"/>
          </p:cNvSpPr>
          <p:nvPr>
            <p:ph idx="1"/>
          </p:nvPr>
        </p:nvSpPr>
        <p:spPr>
          <a:xfrm>
            <a:off x="886172" y="1124743"/>
            <a:ext cx="7430244" cy="3024337"/>
          </a:xfrm>
        </p:spPr>
        <p:txBody>
          <a:bodyPr/>
          <a:lstStyle/>
          <a:p>
            <a:r>
              <a:rPr lang="fr-FR" sz="2000" dirty="0"/>
              <a:t>Objectifs</a:t>
            </a:r>
          </a:p>
          <a:p>
            <a:pPr lvl="1"/>
            <a:r>
              <a:rPr lang="fr-FR" sz="1600" dirty="0"/>
              <a:t>Reproduire et évaluer le comportement d’un système réel à l’aide d’un outil informatique à moindre coût</a:t>
            </a:r>
          </a:p>
          <a:p>
            <a:pPr lvl="1"/>
            <a:r>
              <a:rPr lang="fr-FR" sz="1600" dirty="0"/>
              <a:t>Aider à la conception d’un nouveau système</a:t>
            </a:r>
          </a:p>
          <a:p>
            <a:pPr lvl="1"/>
            <a:r>
              <a:rPr lang="fr-FR" sz="1600" dirty="0"/>
              <a:t>Apprécier l’effet de changements dans la structure du système</a:t>
            </a:r>
          </a:p>
          <a:p>
            <a:pPr lvl="1"/>
            <a:r>
              <a:rPr lang="fr-FR" sz="1600" dirty="0"/>
              <a:t>Apprécier l’effet de changements de règles de gestion du système</a:t>
            </a:r>
          </a:p>
          <a:p>
            <a:pPr lvl="1"/>
            <a:r>
              <a:rPr lang="fr-FR" sz="1600" dirty="0"/>
              <a:t>Évaluer son coût de fonctionnement</a:t>
            </a:r>
          </a:p>
          <a:p>
            <a:r>
              <a:rPr lang="fr-FR" sz="2000" dirty="0"/>
              <a:t>Ce n’est pas une recherche d’optimisation</a:t>
            </a:r>
          </a:p>
          <a:p>
            <a:r>
              <a:rPr lang="fr-FR" sz="2000" dirty="0"/>
              <a:t>Simulation continue / à événements discrets</a:t>
            </a:r>
          </a:p>
          <a:p>
            <a:pPr lvl="1"/>
            <a:endParaRPr lang="fr-FR" sz="1600" dirty="0"/>
          </a:p>
        </p:txBody>
      </p:sp>
      <p:sp>
        <p:nvSpPr>
          <p:cNvPr id="4" name="Espace réservé du numéro de diapositive 3">
            <a:extLst>
              <a:ext uri="{FF2B5EF4-FFF2-40B4-BE49-F238E27FC236}">
                <a16:creationId xmlns:a16="http://schemas.microsoft.com/office/drawing/2014/main" id="{D231CA1B-BFE5-4989-AFF9-E0FA75653517}"/>
              </a:ext>
            </a:extLst>
          </p:cNvPr>
          <p:cNvSpPr>
            <a:spLocks noGrp="1"/>
          </p:cNvSpPr>
          <p:nvPr>
            <p:ph type="sldNum" sz="quarter" idx="4"/>
          </p:nvPr>
        </p:nvSpPr>
        <p:spPr/>
        <p:txBody>
          <a:bodyPr/>
          <a:lstStyle/>
          <a:p>
            <a:fld id="{9FFB9C89-BA00-4C79-ACD8-0DFDF27A95B5}" type="slidenum">
              <a:rPr lang="fr-FR" smtClean="0"/>
              <a:pPr/>
              <a:t>19</a:t>
            </a:fld>
            <a:endParaRPr lang="fr-FR"/>
          </a:p>
        </p:txBody>
      </p:sp>
      <p:cxnSp>
        <p:nvCxnSpPr>
          <p:cNvPr id="8" name="Connecteur droit 7">
            <a:extLst>
              <a:ext uri="{FF2B5EF4-FFF2-40B4-BE49-F238E27FC236}">
                <a16:creationId xmlns:a16="http://schemas.microsoft.com/office/drawing/2014/main" id="{D1366983-D8AB-49B9-BDA6-FFADF48B0C6D}"/>
              </a:ext>
            </a:extLst>
          </p:cNvPr>
          <p:cNvCxnSpPr/>
          <p:nvPr/>
        </p:nvCxnSpPr>
        <p:spPr bwMode="auto">
          <a:xfrm>
            <a:off x="1077416" y="4621237"/>
            <a:ext cx="7239000" cy="0"/>
          </a:xfrm>
          <a:prstGeom prst="line">
            <a:avLst/>
          </a:prstGeom>
          <a:solidFill>
            <a:schemeClr val="bg1"/>
          </a:solidFill>
          <a:ln w="1270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10">
            <a:extLst>
              <a:ext uri="{FF2B5EF4-FFF2-40B4-BE49-F238E27FC236}">
                <a16:creationId xmlns:a16="http://schemas.microsoft.com/office/drawing/2014/main" id="{7A3CE164-16F8-4C00-83FA-B5B474E28DA2}"/>
              </a:ext>
            </a:extLst>
          </p:cNvPr>
          <p:cNvCxnSpPr/>
          <p:nvPr/>
        </p:nvCxnSpPr>
        <p:spPr bwMode="auto">
          <a:xfrm>
            <a:off x="1043608" y="5845373"/>
            <a:ext cx="7239000" cy="0"/>
          </a:xfrm>
          <a:prstGeom prst="line">
            <a:avLst/>
          </a:prstGeom>
          <a:solidFill>
            <a:schemeClr val="bg1"/>
          </a:solidFill>
          <a:ln w="1270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Losange 11">
            <a:extLst>
              <a:ext uri="{FF2B5EF4-FFF2-40B4-BE49-F238E27FC236}">
                <a16:creationId xmlns:a16="http://schemas.microsoft.com/office/drawing/2014/main" id="{4BCF4A13-69C4-428B-8296-87562AA6F1A9}"/>
              </a:ext>
            </a:extLst>
          </p:cNvPr>
          <p:cNvSpPr/>
          <p:nvPr/>
        </p:nvSpPr>
        <p:spPr bwMode="auto">
          <a:xfrm>
            <a:off x="1187624"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3" name="Losange 12">
            <a:extLst>
              <a:ext uri="{FF2B5EF4-FFF2-40B4-BE49-F238E27FC236}">
                <a16:creationId xmlns:a16="http://schemas.microsoft.com/office/drawing/2014/main" id="{828F3C12-B873-481D-9A14-7202B88E3F9F}"/>
              </a:ext>
            </a:extLst>
          </p:cNvPr>
          <p:cNvSpPr/>
          <p:nvPr/>
        </p:nvSpPr>
        <p:spPr bwMode="auto">
          <a:xfrm>
            <a:off x="1619672"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4" name="Losange 13">
            <a:extLst>
              <a:ext uri="{FF2B5EF4-FFF2-40B4-BE49-F238E27FC236}">
                <a16:creationId xmlns:a16="http://schemas.microsoft.com/office/drawing/2014/main" id="{69DEE640-B79E-44AB-9F76-85439A230623}"/>
              </a:ext>
            </a:extLst>
          </p:cNvPr>
          <p:cNvSpPr/>
          <p:nvPr/>
        </p:nvSpPr>
        <p:spPr bwMode="auto">
          <a:xfrm>
            <a:off x="2051720"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5" name="Losange 14">
            <a:extLst>
              <a:ext uri="{FF2B5EF4-FFF2-40B4-BE49-F238E27FC236}">
                <a16:creationId xmlns:a16="http://schemas.microsoft.com/office/drawing/2014/main" id="{6509FA38-DC80-49B5-843C-47A1B9A9F453}"/>
              </a:ext>
            </a:extLst>
          </p:cNvPr>
          <p:cNvSpPr/>
          <p:nvPr/>
        </p:nvSpPr>
        <p:spPr bwMode="auto">
          <a:xfrm>
            <a:off x="2483768"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6" name="Losange 15">
            <a:extLst>
              <a:ext uri="{FF2B5EF4-FFF2-40B4-BE49-F238E27FC236}">
                <a16:creationId xmlns:a16="http://schemas.microsoft.com/office/drawing/2014/main" id="{069DF6D2-AAA7-454F-A452-FFDA5D51E0C5}"/>
              </a:ext>
            </a:extLst>
          </p:cNvPr>
          <p:cNvSpPr/>
          <p:nvPr/>
        </p:nvSpPr>
        <p:spPr bwMode="auto">
          <a:xfrm>
            <a:off x="2915816"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7" name="Losange 16">
            <a:extLst>
              <a:ext uri="{FF2B5EF4-FFF2-40B4-BE49-F238E27FC236}">
                <a16:creationId xmlns:a16="http://schemas.microsoft.com/office/drawing/2014/main" id="{9D0345A4-787C-4022-A7D8-3FD4A92E1DFA}"/>
              </a:ext>
            </a:extLst>
          </p:cNvPr>
          <p:cNvSpPr/>
          <p:nvPr/>
        </p:nvSpPr>
        <p:spPr bwMode="auto">
          <a:xfrm>
            <a:off x="3347864"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8" name="Losange 17">
            <a:extLst>
              <a:ext uri="{FF2B5EF4-FFF2-40B4-BE49-F238E27FC236}">
                <a16:creationId xmlns:a16="http://schemas.microsoft.com/office/drawing/2014/main" id="{7A5B7AF5-033B-4E22-B2FE-802F2E91CE14}"/>
              </a:ext>
            </a:extLst>
          </p:cNvPr>
          <p:cNvSpPr/>
          <p:nvPr/>
        </p:nvSpPr>
        <p:spPr bwMode="auto">
          <a:xfrm>
            <a:off x="3779912"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9" name="Losange 18">
            <a:extLst>
              <a:ext uri="{FF2B5EF4-FFF2-40B4-BE49-F238E27FC236}">
                <a16:creationId xmlns:a16="http://schemas.microsoft.com/office/drawing/2014/main" id="{4F56F8F7-187B-47D2-80DE-DD8F383D44DC}"/>
              </a:ext>
            </a:extLst>
          </p:cNvPr>
          <p:cNvSpPr/>
          <p:nvPr/>
        </p:nvSpPr>
        <p:spPr bwMode="auto">
          <a:xfrm>
            <a:off x="4211960"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20" name="Losange 19">
            <a:extLst>
              <a:ext uri="{FF2B5EF4-FFF2-40B4-BE49-F238E27FC236}">
                <a16:creationId xmlns:a16="http://schemas.microsoft.com/office/drawing/2014/main" id="{D9399522-45D4-45FE-838E-134A52A5D326}"/>
              </a:ext>
            </a:extLst>
          </p:cNvPr>
          <p:cNvSpPr/>
          <p:nvPr/>
        </p:nvSpPr>
        <p:spPr bwMode="auto">
          <a:xfrm>
            <a:off x="4644008"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21" name="Losange 20">
            <a:extLst>
              <a:ext uri="{FF2B5EF4-FFF2-40B4-BE49-F238E27FC236}">
                <a16:creationId xmlns:a16="http://schemas.microsoft.com/office/drawing/2014/main" id="{213F7564-4630-4904-8FE3-E89D3486DE4B}"/>
              </a:ext>
            </a:extLst>
          </p:cNvPr>
          <p:cNvSpPr/>
          <p:nvPr/>
        </p:nvSpPr>
        <p:spPr bwMode="auto">
          <a:xfrm>
            <a:off x="5076056"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22" name="Losange 21">
            <a:extLst>
              <a:ext uri="{FF2B5EF4-FFF2-40B4-BE49-F238E27FC236}">
                <a16:creationId xmlns:a16="http://schemas.microsoft.com/office/drawing/2014/main" id="{A27B1741-AB12-4EB7-B7D4-BB921BE35545}"/>
              </a:ext>
            </a:extLst>
          </p:cNvPr>
          <p:cNvSpPr/>
          <p:nvPr/>
        </p:nvSpPr>
        <p:spPr bwMode="auto">
          <a:xfrm>
            <a:off x="5508104"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23" name="Losange 22">
            <a:extLst>
              <a:ext uri="{FF2B5EF4-FFF2-40B4-BE49-F238E27FC236}">
                <a16:creationId xmlns:a16="http://schemas.microsoft.com/office/drawing/2014/main" id="{5C3B002B-8668-496A-8E67-3BC16AD11900}"/>
              </a:ext>
            </a:extLst>
          </p:cNvPr>
          <p:cNvSpPr/>
          <p:nvPr/>
        </p:nvSpPr>
        <p:spPr bwMode="auto">
          <a:xfrm>
            <a:off x="5940152"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24" name="Losange 23">
            <a:extLst>
              <a:ext uri="{FF2B5EF4-FFF2-40B4-BE49-F238E27FC236}">
                <a16:creationId xmlns:a16="http://schemas.microsoft.com/office/drawing/2014/main" id="{B23CCFC4-41E5-4F12-A0AA-AAF162109555}"/>
              </a:ext>
            </a:extLst>
          </p:cNvPr>
          <p:cNvSpPr/>
          <p:nvPr/>
        </p:nvSpPr>
        <p:spPr bwMode="auto">
          <a:xfrm>
            <a:off x="6372200"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25" name="Losange 24">
            <a:extLst>
              <a:ext uri="{FF2B5EF4-FFF2-40B4-BE49-F238E27FC236}">
                <a16:creationId xmlns:a16="http://schemas.microsoft.com/office/drawing/2014/main" id="{A171FF3A-7514-4A47-9BCB-DA93E7CE34BE}"/>
              </a:ext>
            </a:extLst>
          </p:cNvPr>
          <p:cNvSpPr/>
          <p:nvPr/>
        </p:nvSpPr>
        <p:spPr bwMode="auto">
          <a:xfrm>
            <a:off x="6804248"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26" name="Losange 25">
            <a:extLst>
              <a:ext uri="{FF2B5EF4-FFF2-40B4-BE49-F238E27FC236}">
                <a16:creationId xmlns:a16="http://schemas.microsoft.com/office/drawing/2014/main" id="{0FB0352C-7D00-4BC5-B45A-DFFB0EA6D78A}"/>
              </a:ext>
            </a:extLst>
          </p:cNvPr>
          <p:cNvSpPr/>
          <p:nvPr/>
        </p:nvSpPr>
        <p:spPr bwMode="auto">
          <a:xfrm>
            <a:off x="7236296"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27" name="Losange 26">
            <a:extLst>
              <a:ext uri="{FF2B5EF4-FFF2-40B4-BE49-F238E27FC236}">
                <a16:creationId xmlns:a16="http://schemas.microsoft.com/office/drawing/2014/main" id="{94BDFE4B-C8FE-442A-ACCA-F772F36BCAF4}"/>
              </a:ext>
            </a:extLst>
          </p:cNvPr>
          <p:cNvSpPr/>
          <p:nvPr/>
        </p:nvSpPr>
        <p:spPr bwMode="auto">
          <a:xfrm>
            <a:off x="7668344" y="4509120"/>
            <a:ext cx="144016" cy="216024"/>
          </a:xfrm>
          <a:prstGeom prst="diamond">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28" name="Losange 27">
            <a:extLst>
              <a:ext uri="{FF2B5EF4-FFF2-40B4-BE49-F238E27FC236}">
                <a16:creationId xmlns:a16="http://schemas.microsoft.com/office/drawing/2014/main" id="{BB443E6A-FE28-4B70-8830-964C0FEF61E7}"/>
              </a:ext>
            </a:extLst>
          </p:cNvPr>
          <p:cNvSpPr/>
          <p:nvPr/>
        </p:nvSpPr>
        <p:spPr bwMode="auto">
          <a:xfrm>
            <a:off x="1187624" y="5733256"/>
            <a:ext cx="144016" cy="216024"/>
          </a:xfrm>
          <a:prstGeom prst="diamond">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29" name="Losange 28">
            <a:extLst>
              <a:ext uri="{FF2B5EF4-FFF2-40B4-BE49-F238E27FC236}">
                <a16:creationId xmlns:a16="http://schemas.microsoft.com/office/drawing/2014/main" id="{7E2CAFD4-31BC-4B7B-B765-A152D3FE8836}"/>
              </a:ext>
            </a:extLst>
          </p:cNvPr>
          <p:cNvSpPr/>
          <p:nvPr/>
        </p:nvSpPr>
        <p:spPr bwMode="auto">
          <a:xfrm>
            <a:off x="1835696" y="5733256"/>
            <a:ext cx="144016" cy="216024"/>
          </a:xfrm>
          <a:prstGeom prst="diamond">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0" name="Losange 29">
            <a:extLst>
              <a:ext uri="{FF2B5EF4-FFF2-40B4-BE49-F238E27FC236}">
                <a16:creationId xmlns:a16="http://schemas.microsoft.com/office/drawing/2014/main" id="{FC64FB4E-873F-467B-B812-7DCE7051D66A}"/>
              </a:ext>
            </a:extLst>
          </p:cNvPr>
          <p:cNvSpPr/>
          <p:nvPr/>
        </p:nvSpPr>
        <p:spPr bwMode="auto">
          <a:xfrm>
            <a:off x="2123728" y="5733256"/>
            <a:ext cx="144016" cy="216024"/>
          </a:xfrm>
          <a:prstGeom prst="diamond">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1" name="Losange 30">
            <a:extLst>
              <a:ext uri="{FF2B5EF4-FFF2-40B4-BE49-F238E27FC236}">
                <a16:creationId xmlns:a16="http://schemas.microsoft.com/office/drawing/2014/main" id="{9571909E-1930-41DE-B12B-54F525066228}"/>
              </a:ext>
            </a:extLst>
          </p:cNvPr>
          <p:cNvSpPr/>
          <p:nvPr/>
        </p:nvSpPr>
        <p:spPr bwMode="auto">
          <a:xfrm>
            <a:off x="2771800" y="5733256"/>
            <a:ext cx="144016" cy="216024"/>
          </a:xfrm>
          <a:prstGeom prst="diamond">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2" name="Losange 31">
            <a:extLst>
              <a:ext uri="{FF2B5EF4-FFF2-40B4-BE49-F238E27FC236}">
                <a16:creationId xmlns:a16="http://schemas.microsoft.com/office/drawing/2014/main" id="{93E27864-F0C7-43A2-A237-95D75775E900}"/>
              </a:ext>
            </a:extLst>
          </p:cNvPr>
          <p:cNvSpPr/>
          <p:nvPr/>
        </p:nvSpPr>
        <p:spPr bwMode="auto">
          <a:xfrm>
            <a:off x="3059832" y="5733256"/>
            <a:ext cx="144016" cy="216024"/>
          </a:xfrm>
          <a:prstGeom prst="diamond">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3" name="Losange 32">
            <a:extLst>
              <a:ext uri="{FF2B5EF4-FFF2-40B4-BE49-F238E27FC236}">
                <a16:creationId xmlns:a16="http://schemas.microsoft.com/office/drawing/2014/main" id="{34AA40B1-8636-4D68-8734-B83758E11E1B}"/>
              </a:ext>
            </a:extLst>
          </p:cNvPr>
          <p:cNvSpPr/>
          <p:nvPr/>
        </p:nvSpPr>
        <p:spPr bwMode="auto">
          <a:xfrm>
            <a:off x="3851920" y="5733256"/>
            <a:ext cx="144016" cy="216024"/>
          </a:xfrm>
          <a:prstGeom prst="diamond">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4" name="Losange 33">
            <a:extLst>
              <a:ext uri="{FF2B5EF4-FFF2-40B4-BE49-F238E27FC236}">
                <a16:creationId xmlns:a16="http://schemas.microsoft.com/office/drawing/2014/main" id="{67BD13F7-A795-473F-9D89-18BB607087AC}"/>
              </a:ext>
            </a:extLst>
          </p:cNvPr>
          <p:cNvSpPr/>
          <p:nvPr/>
        </p:nvSpPr>
        <p:spPr bwMode="auto">
          <a:xfrm>
            <a:off x="4572000" y="5733256"/>
            <a:ext cx="144016" cy="216024"/>
          </a:xfrm>
          <a:prstGeom prst="diamond">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5" name="Losange 34">
            <a:extLst>
              <a:ext uri="{FF2B5EF4-FFF2-40B4-BE49-F238E27FC236}">
                <a16:creationId xmlns:a16="http://schemas.microsoft.com/office/drawing/2014/main" id="{817D7A53-0883-4333-8359-A3287E85A386}"/>
              </a:ext>
            </a:extLst>
          </p:cNvPr>
          <p:cNvSpPr/>
          <p:nvPr/>
        </p:nvSpPr>
        <p:spPr bwMode="auto">
          <a:xfrm>
            <a:off x="4788024" y="5733256"/>
            <a:ext cx="144016" cy="216024"/>
          </a:xfrm>
          <a:prstGeom prst="diamond">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6" name="Losange 35">
            <a:extLst>
              <a:ext uri="{FF2B5EF4-FFF2-40B4-BE49-F238E27FC236}">
                <a16:creationId xmlns:a16="http://schemas.microsoft.com/office/drawing/2014/main" id="{ED93B6BF-B2C8-4ADC-89F6-030D1ACF7B4E}"/>
              </a:ext>
            </a:extLst>
          </p:cNvPr>
          <p:cNvSpPr/>
          <p:nvPr/>
        </p:nvSpPr>
        <p:spPr bwMode="auto">
          <a:xfrm>
            <a:off x="5004048" y="5733256"/>
            <a:ext cx="144016" cy="216024"/>
          </a:xfrm>
          <a:prstGeom prst="diamond">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7" name="Losange 36">
            <a:extLst>
              <a:ext uri="{FF2B5EF4-FFF2-40B4-BE49-F238E27FC236}">
                <a16:creationId xmlns:a16="http://schemas.microsoft.com/office/drawing/2014/main" id="{D1D68592-152E-4698-A9F9-824F0323D4F7}"/>
              </a:ext>
            </a:extLst>
          </p:cNvPr>
          <p:cNvSpPr/>
          <p:nvPr/>
        </p:nvSpPr>
        <p:spPr bwMode="auto">
          <a:xfrm>
            <a:off x="5364088" y="5733256"/>
            <a:ext cx="144016" cy="216024"/>
          </a:xfrm>
          <a:prstGeom prst="diamond">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8" name="Losange 37">
            <a:extLst>
              <a:ext uri="{FF2B5EF4-FFF2-40B4-BE49-F238E27FC236}">
                <a16:creationId xmlns:a16="http://schemas.microsoft.com/office/drawing/2014/main" id="{1BE68B45-0707-46C9-9410-2489E7721EFE}"/>
              </a:ext>
            </a:extLst>
          </p:cNvPr>
          <p:cNvSpPr/>
          <p:nvPr/>
        </p:nvSpPr>
        <p:spPr bwMode="auto">
          <a:xfrm>
            <a:off x="6012160" y="5733256"/>
            <a:ext cx="144016" cy="216024"/>
          </a:xfrm>
          <a:prstGeom prst="diamond">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39" name="Losange 38">
            <a:extLst>
              <a:ext uri="{FF2B5EF4-FFF2-40B4-BE49-F238E27FC236}">
                <a16:creationId xmlns:a16="http://schemas.microsoft.com/office/drawing/2014/main" id="{E4BFF850-FD81-47DA-972E-63B1AACCC542}"/>
              </a:ext>
            </a:extLst>
          </p:cNvPr>
          <p:cNvSpPr/>
          <p:nvPr/>
        </p:nvSpPr>
        <p:spPr bwMode="auto">
          <a:xfrm>
            <a:off x="7164288" y="5733256"/>
            <a:ext cx="144016" cy="216024"/>
          </a:xfrm>
          <a:prstGeom prst="diamond">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40" name="Losange 39">
            <a:extLst>
              <a:ext uri="{FF2B5EF4-FFF2-40B4-BE49-F238E27FC236}">
                <a16:creationId xmlns:a16="http://schemas.microsoft.com/office/drawing/2014/main" id="{C85AFE55-FCCD-44B0-9134-CA75794F104B}"/>
              </a:ext>
            </a:extLst>
          </p:cNvPr>
          <p:cNvSpPr/>
          <p:nvPr/>
        </p:nvSpPr>
        <p:spPr bwMode="auto">
          <a:xfrm>
            <a:off x="7812360" y="5733256"/>
            <a:ext cx="144016" cy="216024"/>
          </a:xfrm>
          <a:prstGeom prst="diamond">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41" name="ZoneTexte 40">
            <a:extLst>
              <a:ext uri="{FF2B5EF4-FFF2-40B4-BE49-F238E27FC236}">
                <a16:creationId xmlns:a16="http://schemas.microsoft.com/office/drawing/2014/main" id="{A248DB09-3F2B-4662-BC57-6512491691AD}"/>
              </a:ext>
            </a:extLst>
          </p:cNvPr>
          <p:cNvSpPr txBox="1"/>
          <p:nvPr/>
        </p:nvSpPr>
        <p:spPr>
          <a:xfrm>
            <a:off x="950341" y="4163579"/>
            <a:ext cx="1893467" cy="286232"/>
          </a:xfrm>
          <a:prstGeom prst="rect">
            <a:avLst/>
          </a:prstGeom>
          <a:noFill/>
        </p:spPr>
        <p:txBody>
          <a:bodyPr wrap="none" rtlCol="0">
            <a:spAutoFit/>
          </a:bodyPr>
          <a:lstStyle/>
          <a:p>
            <a:pPr algn="l"/>
            <a:r>
              <a:rPr lang="fr-FR" sz="1400" u="sng" dirty="0">
                <a:solidFill>
                  <a:srgbClr val="003399"/>
                </a:solidFill>
              </a:rPr>
              <a:t>Simulation continue</a:t>
            </a:r>
          </a:p>
        </p:txBody>
      </p:sp>
      <p:sp>
        <p:nvSpPr>
          <p:cNvPr id="42" name="ZoneTexte 41">
            <a:extLst>
              <a:ext uri="{FF2B5EF4-FFF2-40B4-BE49-F238E27FC236}">
                <a16:creationId xmlns:a16="http://schemas.microsoft.com/office/drawing/2014/main" id="{50997985-6EFB-467C-81F9-F6436B4CD01A}"/>
              </a:ext>
            </a:extLst>
          </p:cNvPr>
          <p:cNvSpPr txBox="1"/>
          <p:nvPr/>
        </p:nvSpPr>
        <p:spPr>
          <a:xfrm>
            <a:off x="1619672" y="4790312"/>
            <a:ext cx="6227987" cy="286232"/>
          </a:xfrm>
          <a:prstGeom prst="rect">
            <a:avLst/>
          </a:prstGeom>
          <a:noFill/>
        </p:spPr>
        <p:txBody>
          <a:bodyPr wrap="none" rtlCol="0">
            <a:spAutoFit/>
          </a:bodyPr>
          <a:lstStyle/>
          <a:p>
            <a:pPr algn="l"/>
            <a:r>
              <a:rPr lang="fr-FR" sz="1400" i="1" dirty="0">
                <a:solidFill>
                  <a:srgbClr val="000000"/>
                </a:solidFill>
              </a:rPr>
              <a:t>La mise à jour du système est déclenchée par le temps (périodicité fixe)</a:t>
            </a:r>
          </a:p>
        </p:txBody>
      </p:sp>
      <p:sp>
        <p:nvSpPr>
          <p:cNvPr id="43" name="ZoneTexte 42">
            <a:extLst>
              <a:ext uri="{FF2B5EF4-FFF2-40B4-BE49-F238E27FC236}">
                <a16:creationId xmlns:a16="http://schemas.microsoft.com/office/drawing/2014/main" id="{8F60E598-BB36-4328-B297-60D8951AC953}"/>
              </a:ext>
            </a:extLst>
          </p:cNvPr>
          <p:cNvSpPr txBox="1"/>
          <p:nvPr/>
        </p:nvSpPr>
        <p:spPr>
          <a:xfrm>
            <a:off x="971600" y="5375016"/>
            <a:ext cx="3068469" cy="286232"/>
          </a:xfrm>
          <a:prstGeom prst="rect">
            <a:avLst/>
          </a:prstGeom>
          <a:noFill/>
        </p:spPr>
        <p:txBody>
          <a:bodyPr wrap="none" rtlCol="0">
            <a:spAutoFit/>
          </a:bodyPr>
          <a:lstStyle/>
          <a:p>
            <a:pPr algn="l"/>
            <a:r>
              <a:rPr lang="fr-FR" sz="1400" u="sng" dirty="0">
                <a:solidFill>
                  <a:srgbClr val="003399"/>
                </a:solidFill>
              </a:rPr>
              <a:t>Simulation à événements discrets</a:t>
            </a:r>
          </a:p>
        </p:txBody>
      </p:sp>
      <p:sp>
        <p:nvSpPr>
          <p:cNvPr id="44" name="ZoneTexte 43">
            <a:extLst>
              <a:ext uri="{FF2B5EF4-FFF2-40B4-BE49-F238E27FC236}">
                <a16:creationId xmlns:a16="http://schemas.microsoft.com/office/drawing/2014/main" id="{A64AE394-BFD4-4507-9B30-8925EC1676D6}"/>
              </a:ext>
            </a:extLst>
          </p:cNvPr>
          <p:cNvSpPr txBox="1"/>
          <p:nvPr/>
        </p:nvSpPr>
        <p:spPr>
          <a:xfrm>
            <a:off x="1187624" y="6095096"/>
            <a:ext cx="6864380" cy="286232"/>
          </a:xfrm>
          <a:prstGeom prst="rect">
            <a:avLst/>
          </a:prstGeom>
          <a:noFill/>
        </p:spPr>
        <p:txBody>
          <a:bodyPr wrap="none" rtlCol="0">
            <a:spAutoFit/>
          </a:bodyPr>
          <a:lstStyle/>
          <a:p>
            <a:pPr algn="l"/>
            <a:r>
              <a:rPr lang="fr-FR" sz="1400" i="1" dirty="0">
                <a:solidFill>
                  <a:srgbClr val="000000"/>
                </a:solidFill>
              </a:rPr>
              <a:t>La mise à jour du système est déclenchée par la survenance des événements</a:t>
            </a:r>
          </a:p>
        </p:txBody>
      </p:sp>
      <p:sp>
        <p:nvSpPr>
          <p:cNvPr id="46" name="Légende : encadrée 45">
            <a:extLst>
              <a:ext uri="{FF2B5EF4-FFF2-40B4-BE49-F238E27FC236}">
                <a16:creationId xmlns:a16="http://schemas.microsoft.com/office/drawing/2014/main" id="{FDE19C35-0326-4B4C-AF8D-8D7387F8C4D5}"/>
              </a:ext>
            </a:extLst>
          </p:cNvPr>
          <p:cNvSpPr/>
          <p:nvPr/>
        </p:nvSpPr>
        <p:spPr bwMode="auto">
          <a:xfrm>
            <a:off x="6467164" y="5159583"/>
            <a:ext cx="1488548" cy="365125"/>
          </a:xfrm>
          <a:prstGeom prst="borderCallout1">
            <a:avLst>
              <a:gd name="adj1" fmla="val 54620"/>
              <a:gd name="adj2" fmla="val 668"/>
              <a:gd name="adj3" fmla="val 158057"/>
              <a:gd name="adj4" fmla="val -24589"/>
            </a:avLst>
          </a:prstGeom>
          <a:no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FR" sz="1600" dirty="0">
                <a:solidFill>
                  <a:srgbClr val="C00000"/>
                </a:solidFill>
              </a:rPr>
              <a:t>Événement</a:t>
            </a:r>
            <a:endParaRPr kumimoji="0" lang="fr-FR" sz="1600" b="1" i="0" u="none" strike="noStrike" cap="none" normalizeH="0" baseline="0" dirty="0">
              <a:ln>
                <a:noFill/>
              </a:ln>
              <a:solidFill>
                <a:schemeClr val="tx1"/>
              </a:solidFill>
              <a:effectLst/>
              <a:latin typeface="Arial" panose="020B0604020202020204" pitchFamily="34" charset="0"/>
            </a:endParaRPr>
          </a:p>
        </p:txBody>
      </p:sp>
      <p:sp>
        <p:nvSpPr>
          <p:cNvPr id="47" name="Légende : encadrée 46">
            <a:extLst>
              <a:ext uri="{FF2B5EF4-FFF2-40B4-BE49-F238E27FC236}">
                <a16:creationId xmlns:a16="http://schemas.microsoft.com/office/drawing/2014/main" id="{B9102A84-2BCB-42CA-B45E-E94D8F1083C0}"/>
              </a:ext>
            </a:extLst>
          </p:cNvPr>
          <p:cNvSpPr/>
          <p:nvPr/>
        </p:nvSpPr>
        <p:spPr bwMode="auto">
          <a:xfrm>
            <a:off x="6827868" y="3999979"/>
            <a:ext cx="1488548" cy="365125"/>
          </a:xfrm>
          <a:prstGeom prst="borderCallout1">
            <a:avLst>
              <a:gd name="adj1" fmla="val 54620"/>
              <a:gd name="adj2" fmla="val 668"/>
              <a:gd name="adj3" fmla="val 158057"/>
              <a:gd name="adj4" fmla="val -24589"/>
            </a:avLst>
          </a:prstGeom>
          <a:no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FR" sz="1600" dirty="0">
                <a:solidFill>
                  <a:srgbClr val="339933"/>
                </a:solidFill>
              </a:rPr>
              <a:t>Période</a:t>
            </a:r>
            <a:endParaRPr kumimoji="0" lang="fr-FR" sz="1600" b="1" i="0" u="none" strike="noStrike" cap="none" normalizeH="0" baseline="0" dirty="0">
              <a:ln>
                <a:noFill/>
              </a:ln>
              <a:solidFill>
                <a:srgbClr val="339933"/>
              </a:solidFill>
              <a:effectLst/>
              <a:latin typeface="Arial" panose="020B0604020202020204" pitchFamily="34" charset="0"/>
            </a:endParaRPr>
          </a:p>
        </p:txBody>
      </p:sp>
    </p:spTree>
    <p:extLst>
      <p:ext uri="{BB962C8B-B14F-4D97-AF65-F5344CB8AC3E}">
        <p14:creationId xmlns:p14="http://schemas.microsoft.com/office/powerpoint/2010/main" val="340925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11560" y="692696"/>
            <a:ext cx="8229600" cy="864096"/>
          </a:xfrm>
        </p:spPr>
        <p:txBody>
          <a:bodyPr/>
          <a:lstStyle/>
          <a:p>
            <a:pPr>
              <a:tabLst>
                <a:tab pos="3225800" algn="l"/>
              </a:tabLst>
            </a:pPr>
            <a:r>
              <a:rPr lang="fr-FR" sz="2800" dirty="0">
                <a:solidFill>
                  <a:srgbClr val="008000"/>
                </a:solidFill>
                <a:effectLst/>
                <a:latin typeface="+mn-lt"/>
              </a:rPr>
              <a:t>Contenu</a:t>
            </a:r>
          </a:p>
        </p:txBody>
      </p:sp>
      <p:sp>
        <p:nvSpPr>
          <p:cNvPr id="4098" name="Rectangle 2"/>
          <p:cNvSpPr>
            <a:spLocks noGrp="1" noChangeArrowheads="1"/>
          </p:cNvSpPr>
          <p:nvPr>
            <p:ph idx="1"/>
          </p:nvPr>
        </p:nvSpPr>
        <p:spPr>
          <a:xfrm>
            <a:off x="2690044" y="1412777"/>
            <a:ext cx="5996756" cy="4608512"/>
          </a:xfrm>
        </p:spPr>
        <p:txBody>
          <a:bodyPr/>
          <a:lstStyle/>
          <a:p>
            <a:pPr marL="342900" indent="-342900">
              <a:buFont typeface="Arial" panose="020B0604020202020204" pitchFamily="34" charset="0"/>
              <a:buChar char="•"/>
            </a:pPr>
            <a:r>
              <a:rPr lang="fr-FR" sz="2000" dirty="0">
                <a:latin typeface="+mj-lt"/>
                <a:sym typeface="Gill Sans Light" charset="0"/>
              </a:rPr>
              <a:t>Les phénomènes d’attente</a:t>
            </a:r>
          </a:p>
          <a:p>
            <a:pPr marL="342900" indent="-342900">
              <a:buFont typeface="Arial" panose="020B0604020202020204" pitchFamily="34" charset="0"/>
              <a:buChar char="•"/>
            </a:pPr>
            <a:r>
              <a:rPr lang="fr-FR" sz="2000" dirty="0">
                <a:latin typeface="+mj-lt"/>
                <a:sym typeface="Gill Sans Light" charset="0"/>
              </a:rPr>
              <a:t>La problématique des files d’attente</a:t>
            </a:r>
          </a:p>
          <a:p>
            <a:pPr marL="342900" indent="-342900">
              <a:buFont typeface="Arial" panose="020B0604020202020204" pitchFamily="34" charset="0"/>
              <a:buChar char="•"/>
            </a:pPr>
            <a:r>
              <a:rPr lang="fr-FR" sz="2000" dirty="0">
                <a:latin typeface="+mj-lt"/>
                <a:sym typeface="Gill Sans Light" charset="0"/>
              </a:rPr>
              <a:t>Les configuration et caractéristiques  des problèmes d’attente</a:t>
            </a:r>
          </a:p>
          <a:p>
            <a:pPr marL="342900" indent="-342900">
              <a:buFont typeface="Arial" panose="020B0604020202020204" pitchFamily="34" charset="0"/>
              <a:buChar char="•"/>
            </a:pPr>
            <a:r>
              <a:rPr lang="fr-FR" sz="2000" dirty="0">
                <a:latin typeface="+mj-lt"/>
                <a:sym typeface="Gill Sans Light" charset="0"/>
              </a:rPr>
              <a:t>La théorie des files d’attente</a:t>
            </a:r>
          </a:p>
          <a:p>
            <a:pPr marL="342900" indent="-342900">
              <a:buFont typeface="Arial" panose="020B0604020202020204" pitchFamily="34" charset="0"/>
              <a:buChar char="•"/>
            </a:pPr>
            <a:r>
              <a:rPr lang="fr-FR" sz="2000" dirty="0">
                <a:latin typeface="+mj-lt"/>
                <a:sym typeface="Gill Sans Light" charset="0"/>
              </a:rPr>
              <a:t>Critique des modèles et extensions</a:t>
            </a:r>
          </a:p>
          <a:p>
            <a:pPr marL="342900" indent="-342900">
              <a:buFont typeface="Arial" panose="020B0604020202020204" pitchFamily="34" charset="0"/>
              <a:buChar char="•"/>
            </a:pPr>
            <a:r>
              <a:rPr lang="fr-FR" sz="2000" dirty="0">
                <a:latin typeface="+mj-lt"/>
                <a:sym typeface="Gill Sans Light" charset="0"/>
              </a:rPr>
              <a:t>La simulation</a:t>
            </a:r>
          </a:p>
          <a:p>
            <a:pPr marL="342900" indent="-342900">
              <a:buFont typeface="Arial" panose="020B0604020202020204" pitchFamily="34" charset="0"/>
              <a:buChar char="•"/>
            </a:pPr>
            <a:r>
              <a:rPr lang="fr-FR" sz="2000" dirty="0">
                <a:latin typeface="+mj-lt"/>
                <a:sym typeface="Gill Sans Light" charset="0"/>
              </a:rPr>
              <a:t>La gestion de l’attente</a:t>
            </a:r>
          </a:p>
          <a:p>
            <a:endParaRPr lang="fr-FR" sz="2000" dirty="0">
              <a:latin typeface="+mj-lt"/>
              <a:sym typeface="Gill Sans Light" charset="0"/>
            </a:endParaRPr>
          </a:p>
          <a:p>
            <a:pPr marL="342900" indent="-342900">
              <a:buFont typeface="Arial" panose="020B0604020202020204" pitchFamily="34" charset="0"/>
              <a:buChar char="•"/>
            </a:pPr>
            <a:endParaRPr lang="fr-FR" sz="2000" dirty="0">
              <a:latin typeface="+mj-lt"/>
              <a:sym typeface="Gill Sans Light" charset="0"/>
            </a:endParaRPr>
          </a:p>
        </p:txBody>
      </p:sp>
      <p:grpSp>
        <p:nvGrpSpPr>
          <p:cNvPr id="2" name="Group 6"/>
          <p:cNvGrpSpPr/>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3"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dirty="0">
                  <a:solidFill>
                    <a:schemeClr val="bg1">
                      <a:lumMod val="50000"/>
                    </a:schemeClr>
                  </a:solidFill>
                  <a:latin typeface="Arial Narrow"/>
                  <a:cs typeface="Arial Narrow"/>
                </a:rPr>
                <a:t>Menu </a:t>
              </a:r>
            </a:p>
            <a:p>
              <a:pPr algn="ctr">
                <a:lnSpc>
                  <a:spcPct val="90000"/>
                </a:lnSpc>
              </a:pPr>
              <a:r>
                <a:rPr lang="en-US" dirty="0">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nvPr>
        </p:nvSpPr>
        <p:spPr/>
        <p:txBody>
          <a:bodyPr/>
          <a:lstStyle/>
          <a:p>
            <a:fld id="{F0591563-C936-C24A-B817-5B070095CD79}" type="slidenum">
              <a:rPr lang="fr-FR" smtClean="0"/>
              <a:pPr/>
              <a:t>2</a:t>
            </a:fld>
            <a:endParaRPr lang="fr-FR" dirty="0"/>
          </a:p>
        </p:txBody>
      </p:sp>
      <p:pic>
        <p:nvPicPr>
          <p:cNvPr id="10" name="Picture 4" descr="Mise en place de la file d'attente unique avec Izyfil">
            <a:extLst>
              <a:ext uri="{FF2B5EF4-FFF2-40B4-BE49-F238E27FC236}">
                <a16:creationId xmlns:a16="http://schemas.microsoft.com/office/drawing/2014/main" id="{5B14130F-FDF9-4310-988F-1B78E6D52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4411" y="4898545"/>
            <a:ext cx="2149121" cy="123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780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B52F83-4D86-47EE-8951-71F1B42698A7}"/>
              </a:ext>
            </a:extLst>
          </p:cNvPr>
          <p:cNvSpPr>
            <a:spLocks noGrp="1"/>
          </p:cNvSpPr>
          <p:nvPr>
            <p:ph type="title"/>
          </p:nvPr>
        </p:nvSpPr>
        <p:spPr>
          <a:xfrm>
            <a:off x="1331640" y="772841"/>
            <a:ext cx="7239000" cy="457200"/>
          </a:xfrm>
        </p:spPr>
        <p:txBody>
          <a:bodyPr/>
          <a:lstStyle/>
          <a:p>
            <a:r>
              <a:rPr lang="fr-FR" dirty="0"/>
              <a:t>Simulation à événements discrets</a:t>
            </a:r>
          </a:p>
        </p:txBody>
      </p:sp>
      <p:sp>
        <p:nvSpPr>
          <p:cNvPr id="3" name="Espace réservé du contenu 2">
            <a:extLst>
              <a:ext uri="{FF2B5EF4-FFF2-40B4-BE49-F238E27FC236}">
                <a16:creationId xmlns:a16="http://schemas.microsoft.com/office/drawing/2014/main" id="{00BB595C-427E-4117-89F5-4B1ECFE15165}"/>
              </a:ext>
            </a:extLst>
          </p:cNvPr>
          <p:cNvSpPr>
            <a:spLocks noGrp="1"/>
          </p:cNvSpPr>
          <p:nvPr>
            <p:ph idx="1"/>
          </p:nvPr>
        </p:nvSpPr>
        <p:spPr>
          <a:xfrm>
            <a:off x="1066800" y="1412776"/>
            <a:ext cx="7753672" cy="4378424"/>
          </a:xfrm>
        </p:spPr>
        <p:txBody>
          <a:bodyPr/>
          <a:lstStyle/>
          <a:p>
            <a:r>
              <a:rPr lang="fr-FR" dirty="0"/>
              <a:t>Permet de traiter des structure complexes de systèmes opérationnels</a:t>
            </a:r>
          </a:p>
          <a:p>
            <a:r>
              <a:rPr lang="fr-FR" dirty="0"/>
              <a:t>Étude de la dynamique des systèmes</a:t>
            </a:r>
          </a:p>
          <a:p>
            <a:r>
              <a:rPr lang="fr-FR" dirty="0"/>
              <a:t>Les changements de l'état du système au cours du temps sont une suite d’événements discrets</a:t>
            </a:r>
          </a:p>
        </p:txBody>
      </p:sp>
      <p:sp>
        <p:nvSpPr>
          <p:cNvPr id="4" name="Espace réservé du numéro de diapositive 3">
            <a:extLst>
              <a:ext uri="{FF2B5EF4-FFF2-40B4-BE49-F238E27FC236}">
                <a16:creationId xmlns:a16="http://schemas.microsoft.com/office/drawing/2014/main" id="{353E6F8B-8143-4328-8903-E5EEAA2DEBAA}"/>
              </a:ext>
            </a:extLst>
          </p:cNvPr>
          <p:cNvSpPr>
            <a:spLocks noGrp="1"/>
          </p:cNvSpPr>
          <p:nvPr>
            <p:ph type="sldNum" sz="quarter" idx="4"/>
          </p:nvPr>
        </p:nvSpPr>
        <p:spPr/>
        <p:txBody>
          <a:bodyPr/>
          <a:lstStyle/>
          <a:p>
            <a:fld id="{9FFB9C89-BA00-4C79-ACD8-0DFDF27A95B5}" type="slidenum">
              <a:rPr lang="fr-FR" smtClean="0"/>
              <a:pPr/>
              <a:t>20</a:t>
            </a:fld>
            <a:endParaRPr lang="fr-FR"/>
          </a:p>
        </p:txBody>
      </p:sp>
      <p:pic>
        <p:nvPicPr>
          <p:cNvPr id="7" name="Image 6">
            <a:extLst>
              <a:ext uri="{FF2B5EF4-FFF2-40B4-BE49-F238E27FC236}">
                <a16:creationId xmlns:a16="http://schemas.microsoft.com/office/drawing/2014/main" id="{B672B3BB-508D-4E8F-8405-3EB51EB2F3A5}"/>
              </a:ext>
            </a:extLst>
          </p:cNvPr>
          <p:cNvPicPr>
            <a:picLocks noChangeAspect="1"/>
          </p:cNvPicPr>
          <p:nvPr/>
        </p:nvPicPr>
        <p:blipFill>
          <a:blip r:embed="rId3"/>
          <a:stretch>
            <a:fillRect/>
          </a:stretch>
        </p:blipFill>
        <p:spPr>
          <a:xfrm>
            <a:off x="1853952" y="3601988"/>
            <a:ext cx="5436096" cy="3057804"/>
          </a:xfrm>
          <a:prstGeom prst="rect">
            <a:avLst/>
          </a:prstGeom>
        </p:spPr>
      </p:pic>
    </p:spTree>
    <p:extLst>
      <p:ext uri="{BB962C8B-B14F-4D97-AF65-F5344CB8AC3E}">
        <p14:creationId xmlns:p14="http://schemas.microsoft.com/office/powerpoint/2010/main" val="3977824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0801E24-EBC8-439B-A3CB-F4B0C7B3763D}"/>
              </a:ext>
            </a:extLst>
          </p:cNvPr>
          <p:cNvSpPr>
            <a:spLocks noGrp="1" noChangeArrowheads="1"/>
          </p:cNvSpPr>
          <p:nvPr>
            <p:ph type="title"/>
          </p:nvPr>
        </p:nvSpPr>
        <p:spPr>
          <a:xfrm>
            <a:off x="1331640" y="692696"/>
            <a:ext cx="7239000" cy="457200"/>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La gestion de l'attente</a:t>
            </a:r>
          </a:p>
        </p:txBody>
      </p:sp>
      <p:sp>
        <p:nvSpPr>
          <p:cNvPr id="30723" name="Rectangle 3">
            <a:extLst>
              <a:ext uri="{FF2B5EF4-FFF2-40B4-BE49-F238E27FC236}">
                <a16:creationId xmlns:a16="http://schemas.microsoft.com/office/drawing/2014/main" id="{EBC0FEB7-0CE7-404C-9A97-BB61858E7AED}"/>
              </a:ext>
            </a:extLst>
          </p:cNvPr>
          <p:cNvSpPr>
            <a:spLocks noGrp="1" noChangeArrowheads="1"/>
          </p:cNvSpPr>
          <p:nvPr>
            <p:ph type="body" idx="1"/>
          </p:nvPr>
        </p:nvSpPr>
        <p:spPr>
          <a:xfrm>
            <a:off x="914400" y="1600199"/>
            <a:ext cx="5313784" cy="5029199"/>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La valeur que le client attache à un service détermine son comportement pendant l'attente</a:t>
            </a:r>
          </a:p>
          <a:p>
            <a:endParaRPr lang="fr-FR" altLang="fr-FR" dirty="0"/>
          </a:p>
          <a:p>
            <a:r>
              <a:rPr lang="fr-FR" altLang="fr-FR" dirty="0"/>
              <a:t>Gestion de l'attente </a:t>
            </a:r>
          </a:p>
          <a:p>
            <a:pPr lvl="1"/>
            <a:r>
              <a:rPr lang="fr-FR" altLang="fr-FR" dirty="0"/>
              <a:t>détermination du temps d'attente objectif</a:t>
            </a:r>
          </a:p>
          <a:p>
            <a:pPr lvl="1"/>
            <a:r>
              <a:rPr lang="fr-FR" altLang="fr-FR" dirty="0"/>
              <a:t>dispersion du temps d'attente</a:t>
            </a:r>
          </a:p>
          <a:p>
            <a:pPr lvl="1"/>
            <a:r>
              <a:rPr lang="fr-FR" altLang="fr-FR" dirty="0"/>
              <a:t>localisation de l'attente</a:t>
            </a:r>
          </a:p>
          <a:p>
            <a:r>
              <a:rPr lang="fr-FR" altLang="fr-FR" dirty="0"/>
              <a:t>Approche subjective de l'attente</a:t>
            </a:r>
          </a:p>
          <a:p>
            <a:pPr lvl="1"/>
            <a:r>
              <a:rPr lang="fr-FR" altLang="fr-FR" dirty="0"/>
              <a:t>inévitabilité</a:t>
            </a:r>
          </a:p>
          <a:p>
            <a:pPr lvl="1"/>
            <a:r>
              <a:rPr lang="fr-FR" altLang="fr-FR" dirty="0"/>
              <a:t>temps perdu</a:t>
            </a:r>
          </a:p>
          <a:p>
            <a:pPr lvl="1"/>
            <a:r>
              <a:rPr lang="fr-FR" altLang="fr-FR" dirty="0"/>
              <a:t>situation d'infériorité</a:t>
            </a:r>
          </a:p>
          <a:p>
            <a:pPr lvl="1"/>
            <a:endParaRPr lang="fr-FR" altLang="fr-FR" dirty="0"/>
          </a:p>
        </p:txBody>
      </p:sp>
      <p:sp>
        <p:nvSpPr>
          <p:cNvPr id="2" name="Espace réservé du numéro de diapositive 1">
            <a:extLst>
              <a:ext uri="{FF2B5EF4-FFF2-40B4-BE49-F238E27FC236}">
                <a16:creationId xmlns:a16="http://schemas.microsoft.com/office/drawing/2014/main" id="{9FA9943F-D1FC-4ACF-BB1F-D2C1D9EC6021}"/>
              </a:ext>
            </a:extLst>
          </p:cNvPr>
          <p:cNvSpPr>
            <a:spLocks noGrp="1"/>
          </p:cNvSpPr>
          <p:nvPr>
            <p:ph type="sldNum" sz="quarter" idx="4"/>
          </p:nvPr>
        </p:nvSpPr>
        <p:spPr/>
        <p:txBody>
          <a:bodyPr/>
          <a:lstStyle/>
          <a:p>
            <a:fld id="{9FFB9C89-BA00-4C79-ACD8-0DFDF27A95B5}" type="slidenum">
              <a:rPr lang="fr-FR" smtClean="0"/>
              <a:t>21</a:t>
            </a:fld>
            <a:endParaRPr lang="fr-FR"/>
          </a:p>
        </p:txBody>
      </p:sp>
      <p:pic>
        <p:nvPicPr>
          <p:cNvPr id="5" name="Image 4">
            <a:extLst>
              <a:ext uri="{FF2B5EF4-FFF2-40B4-BE49-F238E27FC236}">
                <a16:creationId xmlns:a16="http://schemas.microsoft.com/office/drawing/2014/main" id="{E1C36A90-80D8-4644-84C7-C41D043BA8A3}"/>
              </a:ext>
            </a:extLst>
          </p:cNvPr>
          <p:cNvPicPr>
            <a:picLocks noChangeAspect="1"/>
          </p:cNvPicPr>
          <p:nvPr/>
        </p:nvPicPr>
        <p:blipFill>
          <a:blip r:embed="rId3"/>
          <a:stretch>
            <a:fillRect/>
          </a:stretch>
        </p:blipFill>
        <p:spPr>
          <a:xfrm>
            <a:off x="6588224" y="1447350"/>
            <a:ext cx="2072820" cy="5182049"/>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DBE352-D85F-4422-BE4E-3B9926BAB615}"/>
              </a:ext>
            </a:extLst>
          </p:cNvPr>
          <p:cNvSpPr>
            <a:spLocks noGrp="1"/>
          </p:cNvSpPr>
          <p:nvPr>
            <p:ph type="title"/>
          </p:nvPr>
        </p:nvSpPr>
        <p:spPr>
          <a:xfrm>
            <a:off x="1252128" y="781547"/>
            <a:ext cx="7239000" cy="457200"/>
          </a:xfrm>
        </p:spPr>
        <p:txBody>
          <a:bodyPr/>
          <a:lstStyle/>
          <a:p>
            <a:r>
              <a:rPr lang="fr-FR" dirty="0"/>
              <a:t>Le processus de service</a:t>
            </a:r>
          </a:p>
        </p:txBody>
      </p:sp>
      <p:sp>
        <p:nvSpPr>
          <p:cNvPr id="3" name="Espace réservé du contenu 2">
            <a:extLst>
              <a:ext uri="{FF2B5EF4-FFF2-40B4-BE49-F238E27FC236}">
                <a16:creationId xmlns:a16="http://schemas.microsoft.com/office/drawing/2014/main" id="{76B44B96-44F0-442F-81FA-E0DABC79FD95}"/>
              </a:ext>
            </a:extLst>
          </p:cNvPr>
          <p:cNvSpPr>
            <a:spLocks noGrp="1"/>
          </p:cNvSpPr>
          <p:nvPr>
            <p:ph idx="1"/>
          </p:nvPr>
        </p:nvSpPr>
        <p:spPr>
          <a:xfrm>
            <a:off x="334102" y="1368892"/>
            <a:ext cx="6048672" cy="5327178"/>
          </a:xfrm>
        </p:spPr>
        <p:txBody>
          <a:bodyPr/>
          <a:lstStyle/>
          <a:p>
            <a:r>
              <a:rPr lang="fr-FR" dirty="0"/>
              <a:t>L’arrivée du client</a:t>
            </a:r>
          </a:p>
          <a:p>
            <a:pPr lvl="1"/>
            <a:r>
              <a:rPr lang="fr-FR" sz="1600" b="0" dirty="0">
                <a:solidFill>
                  <a:srgbClr val="202122"/>
                </a:solidFill>
              </a:rPr>
              <a:t>Permettre d’indiquer son arrivée s’il a rendez-vous</a:t>
            </a:r>
          </a:p>
          <a:p>
            <a:pPr lvl="1"/>
            <a:r>
              <a:rPr lang="fr-FR" sz="1600" b="0" dirty="0">
                <a:solidFill>
                  <a:srgbClr val="202122"/>
                </a:solidFill>
              </a:rPr>
              <a:t>Informer sur le niveau d’attente prévu</a:t>
            </a:r>
          </a:p>
          <a:p>
            <a:r>
              <a:rPr lang="fr-FR" dirty="0"/>
              <a:t>Prise de rang dans la file d’attente et orientation</a:t>
            </a:r>
          </a:p>
          <a:p>
            <a:pPr lvl="1"/>
            <a:r>
              <a:rPr lang="fr-FR" sz="1600" b="0" dirty="0">
                <a:solidFill>
                  <a:srgbClr val="202122"/>
                </a:solidFill>
              </a:rPr>
              <a:t>Prise de ticket, peut se faire également par vidéo, SMS, Internet, téléphone...</a:t>
            </a:r>
            <a:endParaRPr lang="fr-FR" sz="1600" dirty="0"/>
          </a:p>
          <a:p>
            <a:r>
              <a:rPr lang="fr-FR" dirty="0"/>
              <a:t>L’attente</a:t>
            </a:r>
          </a:p>
          <a:p>
            <a:pPr lvl="1"/>
            <a:r>
              <a:rPr lang="fr-FR" sz="1600" b="0" i="0" dirty="0">
                <a:solidFill>
                  <a:srgbClr val="202122"/>
                </a:solidFill>
                <a:effectLst/>
              </a:rPr>
              <a:t>Attente (à rendre la moins désagréable possible)</a:t>
            </a:r>
          </a:p>
          <a:p>
            <a:pPr lvl="1"/>
            <a:r>
              <a:rPr lang="fr-FR" sz="1600" b="0" dirty="0">
                <a:solidFill>
                  <a:srgbClr val="202122"/>
                </a:solidFill>
              </a:rPr>
              <a:t>Occuper le client</a:t>
            </a:r>
            <a:endParaRPr lang="fr-FR" sz="1600" dirty="0"/>
          </a:p>
          <a:p>
            <a:r>
              <a:rPr lang="fr-FR" dirty="0"/>
              <a:t>La réception</a:t>
            </a:r>
          </a:p>
          <a:p>
            <a:pPr lvl="1"/>
            <a:r>
              <a:rPr lang="fr-FR" sz="1600" b="0" dirty="0">
                <a:solidFill>
                  <a:srgbClr val="202122"/>
                </a:solidFill>
              </a:rPr>
              <a:t>Appel vers le serveur disponible (peut se faire également par vidéo, SMS, Internet, téléphone...) </a:t>
            </a:r>
          </a:p>
          <a:p>
            <a:r>
              <a:rPr lang="fr-FR" dirty="0"/>
              <a:t>Le service</a:t>
            </a:r>
          </a:p>
          <a:p>
            <a:r>
              <a:rPr lang="fr-FR" sz="2200" dirty="0"/>
              <a:t>La gestion administrative</a:t>
            </a:r>
          </a:p>
          <a:p>
            <a:pPr lvl="1"/>
            <a:r>
              <a:rPr lang="fr-FR" sz="1600" b="0" dirty="0">
                <a:solidFill>
                  <a:srgbClr val="202122"/>
                </a:solidFill>
              </a:rPr>
              <a:t>Recyclage ou non des sortants</a:t>
            </a:r>
          </a:p>
          <a:p>
            <a:pPr marL="0" indent="0">
              <a:buNone/>
            </a:pPr>
            <a:endParaRPr lang="fr-FR" dirty="0"/>
          </a:p>
        </p:txBody>
      </p:sp>
      <p:sp>
        <p:nvSpPr>
          <p:cNvPr id="4" name="Espace réservé du numéro de diapositive 3">
            <a:extLst>
              <a:ext uri="{FF2B5EF4-FFF2-40B4-BE49-F238E27FC236}">
                <a16:creationId xmlns:a16="http://schemas.microsoft.com/office/drawing/2014/main" id="{5D1EE06C-F30C-4391-AF3D-CBB27D7ADE35}"/>
              </a:ext>
            </a:extLst>
          </p:cNvPr>
          <p:cNvSpPr>
            <a:spLocks noGrp="1"/>
          </p:cNvSpPr>
          <p:nvPr>
            <p:ph type="sldNum" sz="quarter" idx="4"/>
          </p:nvPr>
        </p:nvSpPr>
        <p:spPr/>
        <p:txBody>
          <a:bodyPr/>
          <a:lstStyle/>
          <a:p>
            <a:fld id="{9FFB9C89-BA00-4C79-ACD8-0DFDF27A95B5}" type="slidenum">
              <a:rPr lang="fr-FR" smtClean="0"/>
              <a:pPr/>
              <a:t>22</a:t>
            </a:fld>
            <a:endParaRPr lang="fr-FR"/>
          </a:p>
        </p:txBody>
      </p:sp>
      <p:pic>
        <p:nvPicPr>
          <p:cNvPr id="5" name="Image 4">
            <a:extLst>
              <a:ext uri="{FF2B5EF4-FFF2-40B4-BE49-F238E27FC236}">
                <a16:creationId xmlns:a16="http://schemas.microsoft.com/office/drawing/2014/main" id="{4712918D-DEA3-45F4-B979-9608E54CDB4B}"/>
              </a:ext>
            </a:extLst>
          </p:cNvPr>
          <p:cNvPicPr>
            <a:picLocks noChangeAspect="1"/>
          </p:cNvPicPr>
          <p:nvPr/>
        </p:nvPicPr>
        <p:blipFill rotWithShape="1">
          <a:blip r:embed="rId3"/>
          <a:srcRect t="4167"/>
          <a:stretch/>
        </p:blipFill>
        <p:spPr>
          <a:xfrm>
            <a:off x="6505409" y="3573016"/>
            <a:ext cx="2181854" cy="2833240"/>
          </a:xfrm>
          <a:prstGeom prst="rect">
            <a:avLst/>
          </a:prstGeom>
        </p:spPr>
      </p:pic>
      <p:pic>
        <p:nvPicPr>
          <p:cNvPr id="8" name="Image 7">
            <a:extLst>
              <a:ext uri="{FF2B5EF4-FFF2-40B4-BE49-F238E27FC236}">
                <a16:creationId xmlns:a16="http://schemas.microsoft.com/office/drawing/2014/main" id="{B81AE3D8-F527-41D8-95F2-3F190DEA9BB2}"/>
              </a:ext>
            </a:extLst>
          </p:cNvPr>
          <p:cNvPicPr>
            <a:picLocks noChangeAspect="1"/>
          </p:cNvPicPr>
          <p:nvPr/>
        </p:nvPicPr>
        <p:blipFill>
          <a:blip r:embed="rId4"/>
          <a:stretch>
            <a:fillRect/>
          </a:stretch>
        </p:blipFill>
        <p:spPr>
          <a:xfrm>
            <a:off x="6192714" y="1279328"/>
            <a:ext cx="2478968" cy="2219935"/>
          </a:xfrm>
          <a:prstGeom prst="rect">
            <a:avLst/>
          </a:prstGeom>
        </p:spPr>
      </p:pic>
    </p:spTree>
    <p:extLst>
      <p:ext uri="{BB962C8B-B14F-4D97-AF65-F5344CB8AC3E}">
        <p14:creationId xmlns:p14="http://schemas.microsoft.com/office/powerpoint/2010/main" val="3984631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82A401D-D0E3-4480-A205-8C9845F096E9}"/>
              </a:ext>
            </a:extLst>
          </p:cNvPr>
          <p:cNvSpPr>
            <a:spLocks noGrp="1" noChangeArrowheads="1"/>
          </p:cNvSpPr>
          <p:nvPr>
            <p:ph type="title"/>
          </p:nvPr>
        </p:nvSpPr>
        <p:spPr>
          <a:xfrm>
            <a:off x="1066800" y="1219200"/>
            <a:ext cx="7239000" cy="457200"/>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La gestion des priorités</a:t>
            </a:r>
          </a:p>
        </p:txBody>
      </p:sp>
      <p:sp>
        <p:nvSpPr>
          <p:cNvPr id="28675" name="Rectangle 3">
            <a:extLst>
              <a:ext uri="{FF2B5EF4-FFF2-40B4-BE49-F238E27FC236}">
                <a16:creationId xmlns:a16="http://schemas.microsoft.com/office/drawing/2014/main" id="{D41643AD-D067-439D-B67C-C13053B4615F}"/>
              </a:ext>
            </a:extLst>
          </p:cNvPr>
          <p:cNvSpPr>
            <a:spLocks noGrp="1" noChangeArrowheads="1"/>
          </p:cNvSpPr>
          <p:nvPr>
            <p:ph type="body" idx="1"/>
          </p:nvPr>
        </p:nvSpPr>
        <p:spPr>
          <a:xfrm>
            <a:off x="1143000" y="1987277"/>
            <a:ext cx="7086600" cy="4459560"/>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pPr marL="0" indent="0">
              <a:buNone/>
            </a:pPr>
            <a:r>
              <a:rPr lang="fr-FR" altLang="fr-FR" dirty="0"/>
              <a:t>Adapter le service aux besoins de chaque segment de clientèle</a:t>
            </a:r>
          </a:p>
        </p:txBody>
      </p:sp>
      <p:sp>
        <p:nvSpPr>
          <p:cNvPr id="2" name="Espace réservé du numéro de diapositive 1">
            <a:extLst>
              <a:ext uri="{FF2B5EF4-FFF2-40B4-BE49-F238E27FC236}">
                <a16:creationId xmlns:a16="http://schemas.microsoft.com/office/drawing/2014/main" id="{B39682D5-6532-4BC3-B7CF-750BB2C98408}"/>
              </a:ext>
            </a:extLst>
          </p:cNvPr>
          <p:cNvSpPr>
            <a:spLocks noGrp="1"/>
          </p:cNvSpPr>
          <p:nvPr>
            <p:ph type="sldNum" sz="quarter" idx="4"/>
          </p:nvPr>
        </p:nvSpPr>
        <p:spPr/>
        <p:txBody>
          <a:bodyPr/>
          <a:lstStyle/>
          <a:p>
            <a:fld id="{9FFB9C89-BA00-4C79-ACD8-0DFDF27A95B5}" type="slidenum">
              <a:rPr lang="fr-FR" smtClean="0"/>
              <a:t>23</a:t>
            </a:fld>
            <a:endParaRPr lang="fr-FR"/>
          </a:p>
        </p:txBody>
      </p:sp>
      <p:pic>
        <p:nvPicPr>
          <p:cNvPr id="5" name="Image 4">
            <a:extLst>
              <a:ext uri="{FF2B5EF4-FFF2-40B4-BE49-F238E27FC236}">
                <a16:creationId xmlns:a16="http://schemas.microsoft.com/office/drawing/2014/main" id="{DFE5D613-695F-4B6E-AEE0-7D936CCCFD59}"/>
              </a:ext>
            </a:extLst>
          </p:cNvPr>
          <p:cNvPicPr>
            <a:picLocks noChangeAspect="1"/>
          </p:cNvPicPr>
          <p:nvPr/>
        </p:nvPicPr>
        <p:blipFill>
          <a:blip r:embed="rId3"/>
          <a:stretch>
            <a:fillRect/>
          </a:stretch>
        </p:blipFill>
        <p:spPr>
          <a:xfrm>
            <a:off x="725860" y="3703637"/>
            <a:ext cx="7920880" cy="274320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11645C4-B066-4F39-875E-A83D178E0EA3}"/>
              </a:ext>
            </a:extLst>
          </p:cNvPr>
          <p:cNvSpPr>
            <a:spLocks noGrp="1" noChangeArrowheads="1"/>
          </p:cNvSpPr>
          <p:nvPr>
            <p:ph type="title"/>
          </p:nvPr>
        </p:nvSpPr>
        <p:spPr>
          <a:xfrm>
            <a:off x="251520" y="789306"/>
            <a:ext cx="8640960" cy="457200"/>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La gestion de l'attente</a:t>
            </a:r>
          </a:p>
        </p:txBody>
      </p:sp>
      <p:sp>
        <p:nvSpPr>
          <p:cNvPr id="31747" name="Rectangle 3">
            <a:extLst>
              <a:ext uri="{FF2B5EF4-FFF2-40B4-BE49-F238E27FC236}">
                <a16:creationId xmlns:a16="http://schemas.microsoft.com/office/drawing/2014/main" id="{0531FB9A-4F3D-4C12-B74E-7A3AD71C8DA7}"/>
              </a:ext>
            </a:extLst>
          </p:cNvPr>
          <p:cNvSpPr>
            <a:spLocks noGrp="1" noChangeArrowheads="1"/>
          </p:cNvSpPr>
          <p:nvPr>
            <p:ph type="body" idx="1"/>
          </p:nvPr>
        </p:nvSpPr>
        <p:spPr>
          <a:xfrm>
            <a:off x="611560" y="1484784"/>
            <a:ext cx="5112568" cy="4114800"/>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Résumé de quelques bonnes pratiques</a:t>
            </a:r>
          </a:p>
          <a:p>
            <a:pPr lvl="1"/>
            <a:r>
              <a:rPr lang="fr-FR" altLang="fr-FR" dirty="0"/>
              <a:t>L’environnement </a:t>
            </a:r>
          </a:p>
          <a:p>
            <a:pPr lvl="1"/>
            <a:r>
              <a:rPr lang="fr-FR" altLang="fr-FR" dirty="0"/>
              <a:t>L’influence de la qualité d'accueil</a:t>
            </a:r>
          </a:p>
          <a:p>
            <a:pPr lvl="1"/>
            <a:r>
              <a:rPr lang="fr-FR" altLang="fr-FR" dirty="0"/>
              <a:t>La notion de justice </a:t>
            </a:r>
            <a:br>
              <a:rPr lang="fr-FR" altLang="fr-FR" dirty="0"/>
            </a:br>
            <a:r>
              <a:rPr lang="fr-FR" altLang="fr-FR" dirty="0"/>
              <a:t>(ne pas favoriser certains clients)</a:t>
            </a:r>
          </a:p>
          <a:p>
            <a:pPr lvl="1"/>
            <a:r>
              <a:rPr lang="fr-FR" altLang="fr-FR" dirty="0"/>
              <a:t>La notion d'anticipation (démarrer le service)</a:t>
            </a:r>
          </a:p>
          <a:p>
            <a:pPr lvl="1"/>
            <a:r>
              <a:rPr lang="fr-FR" altLang="fr-FR" dirty="0"/>
              <a:t>L’implication du client</a:t>
            </a:r>
          </a:p>
          <a:p>
            <a:pPr lvl="1"/>
            <a:r>
              <a:rPr lang="fr-FR" altLang="fr-FR" dirty="0"/>
              <a:t>L’acceptabilité quand le processus semble sous contrôle</a:t>
            </a:r>
          </a:p>
        </p:txBody>
      </p:sp>
      <p:sp>
        <p:nvSpPr>
          <p:cNvPr id="2" name="Espace réservé du numéro de diapositive 1">
            <a:extLst>
              <a:ext uri="{FF2B5EF4-FFF2-40B4-BE49-F238E27FC236}">
                <a16:creationId xmlns:a16="http://schemas.microsoft.com/office/drawing/2014/main" id="{9495B201-FE69-4CA4-830A-186D92B83F44}"/>
              </a:ext>
            </a:extLst>
          </p:cNvPr>
          <p:cNvSpPr>
            <a:spLocks noGrp="1"/>
          </p:cNvSpPr>
          <p:nvPr>
            <p:ph type="sldNum" sz="quarter" idx="4"/>
          </p:nvPr>
        </p:nvSpPr>
        <p:spPr/>
        <p:txBody>
          <a:bodyPr/>
          <a:lstStyle/>
          <a:p>
            <a:fld id="{9FFB9C89-BA00-4C79-ACD8-0DFDF27A95B5}" type="slidenum">
              <a:rPr lang="fr-FR" smtClean="0"/>
              <a:t>24</a:t>
            </a:fld>
            <a:endParaRPr lang="fr-FR"/>
          </a:p>
        </p:txBody>
      </p:sp>
      <p:pic>
        <p:nvPicPr>
          <p:cNvPr id="5" name="Image 4">
            <a:extLst>
              <a:ext uri="{FF2B5EF4-FFF2-40B4-BE49-F238E27FC236}">
                <a16:creationId xmlns:a16="http://schemas.microsoft.com/office/drawing/2014/main" id="{40F45017-0108-44E5-A9FB-540B948991F1}"/>
              </a:ext>
            </a:extLst>
          </p:cNvPr>
          <p:cNvPicPr>
            <a:picLocks noChangeAspect="1"/>
          </p:cNvPicPr>
          <p:nvPr/>
        </p:nvPicPr>
        <p:blipFill>
          <a:blip r:embed="rId3"/>
          <a:stretch>
            <a:fillRect/>
          </a:stretch>
        </p:blipFill>
        <p:spPr>
          <a:xfrm>
            <a:off x="6156176" y="3775382"/>
            <a:ext cx="2736304" cy="1824202"/>
          </a:xfrm>
          <a:prstGeom prst="rect">
            <a:avLst/>
          </a:prstGeom>
        </p:spPr>
      </p:pic>
      <p:pic>
        <p:nvPicPr>
          <p:cNvPr id="6" name="Image 5">
            <a:extLst>
              <a:ext uri="{FF2B5EF4-FFF2-40B4-BE49-F238E27FC236}">
                <a16:creationId xmlns:a16="http://schemas.microsoft.com/office/drawing/2014/main" id="{C5B4D73D-E555-43D9-8896-754B26C9B040}"/>
              </a:ext>
            </a:extLst>
          </p:cNvPr>
          <p:cNvPicPr>
            <a:picLocks noChangeAspect="1"/>
          </p:cNvPicPr>
          <p:nvPr/>
        </p:nvPicPr>
        <p:blipFill>
          <a:blip r:embed="rId4"/>
          <a:stretch>
            <a:fillRect/>
          </a:stretch>
        </p:blipFill>
        <p:spPr>
          <a:xfrm>
            <a:off x="6227952" y="1747527"/>
            <a:ext cx="2304488" cy="1639966"/>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A9CD3F-45A4-4E45-B0BA-DD12B9D9C855}"/>
              </a:ext>
            </a:extLst>
          </p:cNvPr>
          <p:cNvSpPr>
            <a:spLocks noGrp="1"/>
          </p:cNvSpPr>
          <p:nvPr>
            <p:ph type="title"/>
          </p:nvPr>
        </p:nvSpPr>
        <p:spPr/>
        <p:txBody>
          <a:bodyPr/>
          <a:lstStyle/>
          <a:p>
            <a:r>
              <a:rPr lang="fr-FR" dirty="0"/>
              <a:t>La gestion du processus de service</a:t>
            </a:r>
          </a:p>
        </p:txBody>
      </p:sp>
      <p:sp>
        <p:nvSpPr>
          <p:cNvPr id="3" name="Espace réservé du contenu 2">
            <a:extLst>
              <a:ext uri="{FF2B5EF4-FFF2-40B4-BE49-F238E27FC236}">
                <a16:creationId xmlns:a16="http://schemas.microsoft.com/office/drawing/2014/main" id="{62B4358D-A307-4733-A929-856DA7A4C6BC}"/>
              </a:ext>
            </a:extLst>
          </p:cNvPr>
          <p:cNvSpPr>
            <a:spLocks noGrp="1"/>
          </p:cNvSpPr>
          <p:nvPr>
            <p:ph idx="1"/>
          </p:nvPr>
        </p:nvSpPr>
        <p:spPr/>
        <p:txBody>
          <a:bodyPr/>
          <a:lstStyle/>
          <a:p>
            <a:r>
              <a:rPr lang="fr-FR" dirty="0"/>
              <a:t>Accessibilité</a:t>
            </a:r>
          </a:p>
          <a:p>
            <a:r>
              <a:rPr lang="fr-FR" dirty="0"/>
              <a:t>Décisions d’ajustement en temps réel</a:t>
            </a:r>
          </a:p>
          <a:p>
            <a:r>
              <a:rPr lang="fr-FR" dirty="0"/>
              <a:t>Garder de la capacité pour les urgences</a:t>
            </a:r>
          </a:p>
          <a:p>
            <a:r>
              <a:rPr lang="fr-FR" dirty="0"/>
              <a:t>Collecte de données </a:t>
            </a:r>
          </a:p>
          <a:p>
            <a:r>
              <a:rPr lang="fr-FR" dirty="0"/>
              <a:t>Prise de rendez-vous pour lisser la charge</a:t>
            </a:r>
          </a:p>
        </p:txBody>
      </p:sp>
      <p:sp>
        <p:nvSpPr>
          <p:cNvPr id="4" name="Espace réservé du numéro de diapositive 3">
            <a:extLst>
              <a:ext uri="{FF2B5EF4-FFF2-40B4-BE49-F238E27FC236}">
                <a16:creationId xmlns:a16="http://schemas.microsoft.com/office/drawing/2014/main" id="{BF1D085C-B3F0-4C8E-B8C2-B8B0BBD8CA18}"/>
              </a:ext>
            </a:extLst>
          </p:cNvPr>
          <p:cNvSpPr>
            <a:spLocks noGrp="1"/>
          </p:cNvSpPr>
          <p:nvPr>
            <p:ph type="sldNum" sz="quarter" idx="4"/>
          </p:nvPr>
        </p:nvSpPr>
        <p:spPr/>
        <p:txBody>
          <a:bodyPr/>
          <a:lstStyle/>
          <a:p>
            <a:fld id="{9FFB9C89-BA00-4C79-ACD8-0DFDF27A95B5}" type="slidenum">
              <a:rPr lang="fr-FR" smtClean="0"/>
              <a:pPr/>
              <a:t>25</a:t>
            </a:fld>
            <a:endParaRPr lang="fr-FR"/>
          </a:p>
        </p:txBody>
      </p:sp>
      <p:pic>
        <p:nvPicPr>
          <p:cNvPr id="5" name="Image 4">
            <a:extLst>
              <a:ext uri="{FF2B5EF4-FFF2-40B4-BE49-F238E27FC236}">
                <a16:creationId xmlns:a16="http://schemas.microsoft.com/office/drawing/2014/main" id="{B1363660-8094-4CA9-BC04-9B710D96B04B}"/>
              </a:ext>
            </a:extLst>
          </p:cNvPr>
          <p:cNvPicPr>
            <a:picLocks noChangeAspect="1"/>
          </p:cNvPicPr>
          <p:nvPr/>
        </p:nvPicPr>
        <p:blipFill>
          <a:blip r:embed="rId3"/>
          <a:stretch>
            <a:fillRect/>
          </a:stretch>
        </p:blipFill>
        <p:spPr>
          <a:xfrm>
            <a:off x="5004048" y="4518819"/>
            <a:ext cx="2857500" cy="1600200"/>
          </a:xfrm>
          <a:prstGeom prst="rect">
            <a:avLst/>
          </a:prstGeom>
        </p:spPr>
      </p:pic>
    </p:spTree>
    <p:extLst>
      <p:ext uri="{BB962C8B-B14F-4D97-AF65-F5344CB8AC3E}">
        <p14:creationId xmlns:p14="http://schemas.microsoft.com/office/powerpoint/2010/main" val="155735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0B96C-BD1D-4100-B295-95AD73342640}"/>
              </a:ext>
            </a:extLst>
          </p:cNvPr>
          <p:cNvSpPr>
            <a:spLocks noGrp="1"/>
          </p:cNvSpPr>
          <p:nvPr>
            <p:ph type="title"/>
          </p:nvPr>
        </p:nvSpPr>
        <p:spPr/>
        <p:txBody>
          <a:bodyPr/>
          <a:lstStyle/>
          <a:p>
            <a:r>
              <a:rPr lang="fr-FR" dirty="0"/>
              <a:t>Conclusions</a:t>
            </a:r>
          </a:p>
        </p:txBody>
      </p:sp>
      <p:sp>
        <p:nvSpPr>
          <p:cNvPr id="3" name="Espace réservé du contenu 2">
            <a:extLst>
              <a:ext uri="{FF2B5EF4-FFF2-40B4-BE49-F238E27FC236}">
                <a16:creationId xmlns:a16="http://schemas.microsoft.com/office/drawing/2014/main" id="{D8112FC7-CE1B-4CB7-9B72-964198F5263A}"/>
              </a:ext>
            </a:extLst>
          </p:cNvPr>
          <p:cNvSpPr>
            <a:spLocks noGrp="1"/>
          </p:cNvSpPr>
          <p:nvPr>
            <p:ph idx="1"/>
          </p:nvPr>
        </p:nvSpPr>
        <p:spPr>
          <a:xfrm>
            <a:off x="725860" y="1667786"/>
            <a:ext cx="6294412" cy="5135562"/>
          </a:xfrm>
        </p:spPr>
        <p:txBody>
          <a:bodyPr/>
          <a:lstStyle/>
          <a:p>
            <a:r>
              <a:rPr lang="fr-FR" dirty="0"/>
              <a:t>Une bonne gestion de file d’attente constitue un </a:t>
            </a:r>
            <a:r>
              <a:rPr lang="fr-FR" dirty="0">
                <a:solidFill>
                  <a:srgbClr val="339933"/>
                </a:solidFill>
              </a:rPr>
              <a:t>avantage compétitif</a:t>
            </a:r>
          </a:p>
          <a:p>
            <a:r>
              <a:rPr lang="fr-FR" dirty="0"/>
              <a:t>Il ne faut pas la subir mais être </a:t>
            </a:r>
            <a:r>
              <a:rPr lang="fr-FR" dirty="0">
                <a:solidFill>
                  <a:srgbClr val="339933"/>
                </a:solidFill>
              </a:rPr>
              <a:t>proactif</a:t>
            </a:r>
          </a:p>
          <a:p>
            <a:pPr lvl="1"/>
            <a:r>
              <a:rPr lang="fr-FR" dirty="0"/>
              <a:t>Anticiper</a:t>
            </a:r>
          </a:p>
          <a:p>
            <a:pPr lvl="1"/>
            <a:r>
              <a:rPr lang="fr-FR" dirty="0"/>
              <a:t>Gérer</a:t>
            </a:r>
          </a:p>
          <a:p>
            <a:pPr lvl="1"/>
            <a:r>
              <a:rPr lang="fr-FR" dirty="0"/>
              <a:t>Communiquer</a:t>
            </a:r>
          </a:p>
        </p:txBody>
      </p:sp>
      <p:sp>
        <p:nvSpPr>
          <p:cNvPr id="4" name="Espace réservé du numéro de diapositive 3">
            <a:extLst>
              <a:ext uri="{FF2B5EF4-FFF2-40B4-BE49-F238E27FC236}">
                <a16:creationId xmlns:a16="http://schemas.microsoft.com/office/drawing/2014/main" id="{2DA007C1-70C3-4A70-B6A1-9B769D107904}"/>
              </a:ext>
            </a:extLst>
          </p:cNvPr>
          <p:cNvSpPr>
            <a:spLocks noGrp="1"/>
          </p:cNvSpPr>
          <p:nvPr>
            <p:ph type="sldNum" sz="quarter" idx="4"/>
          </p:nvPr>
        </p:nvSpPr>
        <p:spPr/>
        <p:txBody>
          <a:bodyPr/>
          <a:lstStyle/>
          <a:p>
            <a:fld id="{9FFB9C89-BA00-4C79-ACD8-0DFDF27A95B5}" type="slidenum">
              <a:rPr lang="fr-FR" smtClean="0"/>
              <a:pPr/>
              <a:t>26</a:t>
            </a:fld>
            <a:endParaRPr lang="fr-FR"/>
          </a:p>
        </p:txBody>
      </p:sp>
      <p:pic>
        <p:nvPicPr>
          <p:cNvPr id="5" name="Image 4">
            <a:extLst>
              <a:ext uri="{FF2B5EF4-FFF2-40B4-BE49-F238E27FC236}">
                <a16:creationId xmlns:a16="http://schemas.microsoft.com/office/drawing/2014/main" id="{BC36841C-B122-4D2F-A5EA-276D26F256A4}"/>
              </a:ext>
            </a:extLst>
          </p:cNvPr>
          <p:cNvPicPr>
            <a:picLocks noChangeAspect="1"/>
          </p:cNvPicPr>
          <p:nvPr/>
        </p:nvPicPr>
        <p:blipFill>
          <a:blip r:embed="rId3"/>
          <a:stretch>
            <a:fillRect/>
          </a:stretch>
        </p:blipFill>
        <p:spPr>
          <a:xfrm>
            <a:off x="3131840" y="4653136"/>
            <a:ext cx="2619375" cy="1743075"/>
          </a:xfrm>
          <a:prstGeom prst="rect">
            <a:avLst/>
          </a:prstGeom>
        </p:spPr>
      </p:pic>
    </p:spTree>
    <p:extLst>
      <p:ext uri="{BB962C8B-B14F-4D97-AF65-F5344CB8AC3E}">
        <p14:creationId xmlns:p14="http://schemas.microsoft.com/office/powerpoint/2010/main" val="61669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539048-1F89-400B-A279-28E088E03402}"/>
              </a:ext>
            </a:extLst>
          </p:cNvPr>
          <p:cNvSpPr>
            <a:spLocks noGrp="1"/>
          </p:cNvSpPr>
          <p:nvPr>
            <p:ph type="title"/>
          </p:nvPr>
        </p:nvSpPr>
        <p:spPr>
          <a:xfrm>
            <a:off x="1259632" y="792163"/>
            <a:ext cx="7239000" cy="457200"/>
          </a:xfrm>
        </p:spPr>
        <p:txBody>
          <a:bodyPr/>
          <a:lstStyle/>
          <a:p>
            <a:r>
              <a:rPr lang="fr-FR" dirty="0"/>
              <a:t>Les phénomènes d’attente</a:t>
            </a:r>
          </a:p>
        </p:txBody>
      </p:sp>
      <p:sp>
        <p:nvSpPr>
          <p:cNvPr id="3" name="Espace réservé du contenu 2">
            <a:extLst>
              <a:ext uri="{FF2B5EF4-FFF2-40B4-BE49-F238E27FC236}">
                <a16:creationId xmlns:a16="http://schemas.microsoft.com/office/drawing/2014/main" id="{73A616AE-A27F-4459-A9A0-A2F0C8158834}"/>
              </a:ext>
            </a:extLst>
          </p:cNvPr>
          <p:cNvSpPr>
            <a:spLocks noGrp="1"/>
          </p:cNvSpPr>
          <p:nvPr>
            <p:ph idx="1"/>
          </p:nvPr>
        </p:nvSpPr>
        <p:spPr>
          <a:xfrm>
            <a:off x="1115616" y="1707280"/>
            <a:ext cx="6601806" cy="4454943"/>
          </a:xfrm>
        </p:spPr>
        <p:txBody>
          <a:bodyPr/>
          <a:lstStyle/>
          <a:p>
            <a:r>
              <a:rPr lang="fr-FR" sz="2000" dirty="0"/>
              <a:t>Une attente intervient à partir du moment où la charge de travail engendrée par le flux de « clients » est supérieure à la capacité</a:t>
            </a:r>
          </a:p>
          <a:p>
            <a:pPr lvl="1"/>
            <a:r>
              <a:rPr lang="fr-FR" sz="1400" dirty="0"/>
              <a:t>Non pas cumulée sur une période donnée mais de façon continue</a:t>
            </a:r>
          </a:p>
          <a:p>
            <a:r>
              <a:rPr lang="fr-FR" sz="2000" dirty="0"/>
              <a:t>Phénomène d’engorgement ou d’embouteillage</a:t>
            </a:r>
          </a:p>
          <a:p>
            <a:r>
              <a:rPr lang="fr-FR" sz="2000" dirty="0"/>
              <a:t>Le flux à traiter est aléatoire (arrivée de ‘clients’)</a:t>
            </a:r>
          </a:p>
          <a:p>
            <a:r>
              <a:rPr lang="fr-FR" sz="2000" dirty="0"/>
              <a:t>La durée du service est aussi aléatoire</a:t>
            </a:r>
          </a:p>
          <a:p>
            <a:r>
              <a:rPr lang="fr-FR" sz="2000" dirty="0"/>
              <a:t>Concerne</a:t>
            </a:r>
          </a:p>
          <a:p>
            <a:pPr lvl="1"/>
            <a:r>
              <a:rPr lang="fr-FR" sz="1600" dirty="0"/>
              <a:t>Des individus</a:t>
            </a:r>
          </a:p>
          <a:p>
            <a:pPr lvl="1"/>
            <a:r>
              <a:rPr lang="fr-FR" sz="1600" dirty="0"/>
              <a:t>Des moyens équipements</a:t>
            </a:r>
          </a:p>
          <a:p>
            <a:pPr lvl="1"/>
            <a:r>
              <a:rPr lang="fr-FR" sz="1600" dirty="0"/>
              <a:t>Des opérations administratives </a:t>
            </a:r>
            <a:br>
              <a:rPr lang="fr-FR" sz="1600" dirty="0"/>
            </a:br>
            <a:r>
              <a:rPr lang="fr-FR" sz="1600" dirty="0"/>
              <a:t>ou de production </a:t>
            </a:r>
          </a:p>
          <a:p>
            <a:pPr lvl="1"/>
            <a:r>
              <a:rPr lang="fr-FR" sz="1600" dirty="0"/>
              <a:t>Des serveurs informatiques</a:t>
            </a:r>
          </a:p>
          <a:p>
            <a:pPr lvl="1"/>
            <a:r>
              <a:rPr lang="fr-FR" sz="1600" dirty="0"/>
              <a:t>…</a:t>
            </a:r>
          </a:p>
        </p:txBody>
      </p:sp>
      <p:sp>
        <p:nvSpPr>
          <p:cNvPr id="4" name="Espace réservé du numéro de diapositive 1">
            <a:extLst>
              <a:ext uri="{FF2B5EF4-FFF2-40B4-BE49-F238E27FC236}">
                <a16:creationId xmlns:a16="http://schemas.microsoft.com/office/drawing/2014/main" id="{75CD7D6E-1480-4BE7-B822-B3394FB09531}"/>
              </a:ext>
            </a:extLst>
          </p:cNvPr>
          <p:cNvSpPr>
            <a:spLocks noGrp="1"/>
          </p:cNvSpPr>
          <p:nvPr>
            <p:ph type="sldNum" sz="quarter" idx="4"/>
          </p:nvPr>
        </p:nvSpPr>
        <p:spPr>
          <a:xfrm>
            <a:off x="7020272" y="64468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B9C89-BA00-4C79-ACD8-0DFDF27A95B5}" type="slidenum">
              <a:rPr lang="fr-FR" smtClean="0">
                <a:solidFill>
                  <a:srgbClr val="000000"/>
                </a:solidFill>
              </a:rPr>
              <a:t>3</a:t>
            </a:fld>
            <a:endParaRPr lang="fr-FR" dirty="0">
              <a:solidFill>
                <a:srgbClr val="000000"/>
              </a:solidFill>
            </a:endParaRPr>
          </a:p>
        </p:txBody>
      </p:sp>
      <p:pic>
        <p:nvPicPr>
          <p:cNvPr id="6" name="Picture 6" descr="Autoroutes Le gouvernement va-t-il augmenter les péages?">
            <a:extLst>
              <a:ext uri="{FF2B5EF4-FFF2-40B4-BE49-F238E27FC236}">
                <a16:creationId xmlns:a16="http://schemas.microsoft.com/office/drawing/2014/main" id="{C2EF4D05-9E84-4C5C-BCEE-9E6BE00BC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382" y="4620056"/>
            <a:ext cx="2857500" cy="16002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a:extLst>
              <a:ext uri="{FF2B5EF4-FFF2-40B4-BE49-F238E27FC236}">
                <a16:creationId xmlns:a16="http://schemas.microsoft.com/office/drawing/2014/main" id="{B42CFD96-A422-4D16-8374-3B14B965FB3A}"/>
              </a:ext>
            </a:extLst>
          </p:cNvPr>
          <p:cNvGrpSpPr/>
          <p:nvPr/>
        </p:nvGrpSpPr>
        <p:grpSpPr>
          <a:xfrm>
            <a:off x="8022382" y="1699224"/>
            <a:ext cx="952500" cy="1815268"/>
            <a:chOff x="466991" y="2836068"/>
            <a:chExt cx="952500" cy="1815268"/>
          </a:xfrm>
        </p:grpSpPr>
        <p:pic>
          <p:nvPicPr>
            <p:cNvPr id="8" name="Picture 2">
              <a:extLst>
                <a:ext uri="{FF2B5EF4-FFF2-40B4-BE49-F238E27FC236}">
                  <a16:creationId xmlns:a16="http://schemas.microsoft.com/office/drawing/2014/main" id="{8CD6E4BD-5B7D-4E40-9657-360E775718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91" y="2836068"/>
              <a:ext cx="9525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4A3DCBC1-8EBD-4C99-A75B-9ECCB80D129B}"/>
                </a:ext>
              </a:extLst>
            </p:cNvPr>
            <p:cNvSpPr txBox="1"/>
            <p:nvPr/>
          </p:nvSpPr>
          <p:spPr>
            <a:xfrm>
              <a:off x="611560" y="4365104"/>
              <a:ext cx="702436" cy="286232"/>
            </a:xfrm>
            <a:prstGeom prst="rect">
              <a:avLst/>
            </a:prstGeom>
            <a:noFill/>
          </p:spPr>
          <p:txBody>
            <a:bodyPr wrap="none" rtlCol="0">
              <a:spAutoFit/>
            </a:bodyPr>
            <a:lstStyle/>
            <a:p>
              <a:pPr algn="l"/>
              <a:r>
                <a:rPr lang="fr-FR" sz="1400" b="0" dirty="0">
                  <a:solidFill>
                    <a:srgbClr val="000000"/>
                  </a:solidFill>
                </a:rPr>
                <a:t>Erlang</a:t>
              </a:r>
            </a:p>
          </p:txBody>
        </p:sp>
      </p:grpSp>
    </p:spTree>
    <p:extLst>
      <p:ext uri="{BB962C8B-B14F-4D97-AF65-F5344CB8AC3E}">
        <p14:creationId xmlns:p14="http://schemas.microsoft.com/office/powerpoint/2010/main" val="15908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B8098-52DC-4D73-9A03-35DA723B1C8A}"/>
              </a:ext>
            </a:extLst>
          </p:cNvPr>
          <p:cNvSpPr>
            <a:spLocks noGrp="1"/>
          </p:cNvSpPr>
          <p:nvPr>
            <p:ph type="title"/>
          </p:nvPr>
        </p:nvSpPr>
        <p:spPr>
          <a:xfrm>
            <a:off x="1524883" y="752875"/>
            <a:ext cx="7239000" cy="457200"/>
          </a:xfrm>
        </p:spPr>
        <p:txBody>
          <a:bodyPr/>
          <a:lstStyle/>
          <a:p>
            <a:r>
              <a:rPr lang="fr-FR" dirty="0"/>
              <a:t>La problématique</a:t>
            </a:r>
          </a:p>
        </p:txBody>
      </p:sp>
      <p:sp>
        <p:nvSpPr>
          <p:cNvPr id="3" name="Espace réservé du contenu 2">
            <a:extLst>
              <a:ext uri="{FF2B5EF4-FFF2-40B4-BE49-F238E27FC236}">
                <a16:creationId xmlns:a16="http://schemas.microsoft.com/office/drawing/2014/main" id="{1561DDE8-0B9C-44C5-8A2D-83D4A2F1DB16}"/>
              </a:ext>
            </a:extLst>
          </p:cNvPr>
          <p:cNvSpPr>
            <a:spLocks noGrp="1"/>
          </p:cNvSpPr>
          <p:nvPr>
            <p:ph idx="1"/>
          </p:nvPr>
        </p:nvSpPr>
        <p:spPr>
          <a:xfrm>
            <a:off x="548579" y="4767286"/>
            <a:ext cx="8215304" cy="1830341"/>
          </a:xfrm>
        </p:spPr>
        <p:txBody>
          <a:bodyPr/>
          <a:lstStyle/>
          <a:p>
            <a:pPr marL="0" indent="0">
              <a:buNone/>
            </a:pPr>
            <a:r>
              <a:rPr lang="fr-FR" dirty="0"/>
              <a:t>Les files d’attente coûtent cher en </a:t>
            </a:r>
            <a:r>
              <a:rPr lang="fr-FR" dirty="0">
                <a:solidFill>
                  <a:srgbClr val="339933"/>
                </a:solidFill>
              </a:rPr>
              <a:t>temps perdu à attendre </a:t>
            </a:r>
            <a:r>
              <a:rPr lang="fr-FR" dirty="0"/>
              <a:t>:</a:t>
            </a:r>
          </a:p>
          <a:p>
            <a:pPr lvl="1"/>
            <a:r>
              <a:rPr lang="fr-FR" dirty="0"/>
              <a:t>pour les « clients » qui sont dans la file</a:t>
            </a:r>
          </a:p>
          <a:p>
            <a:pPr lvl="2"/>
            <a:r>
              <a:rPr lang="fr-FR" sz="1600" i="1" dirty="0"/>
              <a:t>Même si le coût n’est pas directement monétarisé (non-qualité)</a:t>
            </a:r>
          </a:p>
          <a:p>
            <a:pPr lvl="1"/>
            <a:r>
              <a:rPr lang="fr-FR" dirty="0"/>
              <a:t>pour les « serveurs » inoccupés qui attendent le client</a:t>
            </a:r>
          </a:p>
        </p:txBody>
      </p:sp>
      <p:sp>
        <p:nvSpPr>
          <p:cNvPr id="4" name="Espace réservé du numéro de diapositive 3">
            <a:extLst>
              <a:ext uri="{FF2B5EF4-FFF2-40B4-BE49-F238E27FC236}">
                <a16:creationId xmlns:a16="http://schemas.microsoft.com/office/drawing/2014/main" id="{995593EF-F421-4C76-AFD4-08FF61B2A942}"/>
              </a:ext>
            </a:extLst>
          </p:cNvPr>
          <p:cNvSpPr>
            <a:spLocks noGrp="1"/>
          </p:cNvSpPr>
          <p:nvPr>
            <p:ph type="sldNum" sz="quarter" idx="4"/>
          </p:nvPr>
        </p:nvSpPr>
        <p:spPr/>
        <p:txBody>
          <a:bodyPr/>
          <a:lstStyle/>
          <a:p>
            <a:fld id="{9FFB9C89-BA00-4C79-ACD8-0DFDF27A95B5}" type="slidenum">
              <a:rPr lang="fr-FR" smtClean="0"/>
              <a:pPr/>
              <a:t>4</a:t>
            </a:fld>
            <a:endParaRPr lang="fr-FR"/>
          </a:p>
        </p:txBody>
      </p:sp>
      <p:grpSp>
        <p:nvGrpSpPr>
          <p:cNvPr id="13" name="Groupe 12">
            <a:extLst>
              <a:ext uri="{FF2B5EF4-FFF2-40B4-BE49-F238E27FC236}">
                <a16:creationId xmlns:a16="http://schemas.microsoft.com/office/drawing/2014/main" id="{A3DDA21C-2B7D-403D-A5D5-88F7F41EAB5E}"/>
              </a:ext>
            </a:extLst>
          </p:cNvPr>
          <p:cNvGrpSpPr/>
          <p:nvPr/>
        </p:nvGrpSpPr>
        <p:grpSpPr>
          <a:xfrm>
            <a:off x="548579" y="1279572"/>
            <a:ext cx="8410905" cy="3166322"/>
            <a:chOff x="548579" y="1279572"/>
            <a:chExt cx="8410905" cy="3166322"/>
          </a:xfrm>
        </p:grpSpPr>
        <p:sp>
          <p:nvSpPr>
            <p:cNvPr id="6" name="AutoShape 4">
              <a:extLst>
                <a:ext uri="{FF2B5EF4-FFF2-40B4-BE49-F238E27FC236}">
                  <a16:creationId xmlns:a16="http://schemas.microsoft.com/office/drawing/2014/main" id="{5C626E38-0E00-4C47-9B88-6DF1E3991CCA}"/>
                </a:ext>
              </a:extLst>
            </p:cNvPr>
            <p:cNvSpPr>
              <a:spLocks noChangeArrowheads="1"/>
            </p:cNvSpPr>
            <p:nvPr>
              <p:custDataLst>
                <p:tags r:id="rId1"/>
              </p:custDataLst>
            </p:nvPr>
          </p:nvSpPr>
          <p:spPr bwMode="auto">
            <a:xfrm>
              <a:off x="3923928" y="2708920"/>
              <a:ext cx="1223963" cy="1368425"/>
            </a:xfrm>
            <a:prstGeom prst="triangle">
              <a:avLst>
                <a:gd name="adj" fmla="val 50000"/>
              </a:avLst>
            </a:prstGeom>
            <a:solidFill>
              <a:srgbClr val="0000FF"/>
            </a:solidFill>
            <a:ln w="12700">
              <a:solidFill>
                <a:schemeClr val="tx1"/>
              </a:solidFill>
              <a:miter lim="800000"/>
              <a:headEnd/>
              <a:tailEnd/>
            </a:ln>
          </p:spPr>
          <p:txBody>
            <a:bodyPr wrap="none" anchor="ct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endParaRPr lang="fr-FR" altLang="fr-FR" dirty="0"/>
            </a:p>
          </p:txBody>
        </p:sp>
        <p:sp>
          <p:nvSpPr>
            <p:cNvPr id="7" name="Text Box 7">
              <a:extLst>
                <a:ext uri="{FF2B5EF4-FFF2-40B4-BE49-F238E27FC236}">
                  <a16:creationId xmlns:a16="http://schemas.microsoft.com/office/drawing/2014/main" id="{6BE13080-B106-446D-89A9-F24B6672055B}"/>
                </a:ext>
              </a:extLst>
            </p:cNvPr>
            <p:cNvSpPr txBox="1">
              <a:spLocks noChangeArrowheads="1"/>
            </p:cNvSpPr>
            <p:nvPr>
              <p:custDataLst>
                <p:tags r:id="rId2"/>
              </p:custDataLst>
            </p:nvPr>
          </p:nvSpPr>
          <p:spPr bwMode="auto">
            <a:xfrm>
              <a:off x="557606" y="1279572"/>
              <a:ext cx="3057247"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dirty="0">
                  <a:solidFill>
                    <a:srgbClr val="0000FF"/>
                  </a:solidFill>
                </a:rPr>
                <a:t>Nombre de serveurs élevé</a:t>
              </a:r>
            </a:p>
            <a:p>
              <a:r>
                <a:rPr lang="fr-FR" altLang="fr-FR" dirty="0"/>
                <a:t>- Coûts d’infrastructure</a:t>
              </a:r>
              <a:br>
                <a:rPr lang="fr-FR" altLang="fr-FR" dirty="0"/>
              </a:br>
              <a:r>
                <a:rPr lang="fr-FR" altLang="fr-FR" dirty="0"/>
                <a:t>- Coût d’inactivité</a:t>
              </a:r>
            </a:p>
          </p:txBody>
        </p:sp>
        <p:sp>
          <p:nvSpPr>
            <p:cNvPr id="8" name="Text Box 8">
              <a:extLst>
                <a:ext uri="{FF2B5EF4-FFF2-40B4-BE49-F238E27FC236}">
                  <a16:creationId xmlns:a16="http://schemas.microsoft.com/office/drawing/2014/main" id="{7895BB30-2B2D-42B0-B98E-06F6FC7B3DEB}"/>
                </a:ext>
              </a:extLst>
            </p:cNvPr>
            <p:cNvSpPr txBox="1">
              <a:spLocks noChangeArrowheads="1"/>
            </p:cNvSpPr>
            <p:nvPr>
              <p:custDataLst>
                <p:tags r:id="rId3"/>
              </p:custDataLst>
            </p:nvPr>
          </p:nvSpPr>
          <p:spPr bwMode="auto">
            <a:xfrm>
              <a:off x="5979180" y="3605664"/>
              <a:ext cx="289053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dirty="0">
                  <a:solidFill>
                    <a:srgbClr val="0000FF"/>
                  </a:solidFill>
                </a:rPr>
                <a:t>Temps d’attente faible</a:t>
              </a:r>
            </a:p>
            <a:p>
              <a:r>
                <a:rPr lang="fr-FR" altLang="fr-FR" dirty="0"/>
                <a:t>- Satisfaction des clients</a:t>
              </a:r>
            </a:p>
          </p:txBody>
        </p:sp>
        <p:sp>
          <p:nvSpPr>
            <p:cNvPr id="9" name="Text Box 10">
              <a:extLst>
                <a:ext uri="{FF2B5EF4-FFF2-40B4-BE49-F238E27FC236}">
                  <a16:creationId xmlns:a16="http://schemas.microsoft.com/office/drawing/2014/main" id="{32885BA2-E72C-4EF2-9904-8577800F2E8E}"/>
                </a:ext>
              </a:extLst>
            </p:cNvPr>
            <p:cNvSpPr txBox="1">
              <a:spLocks noChangeArrowheads="1"/>
            </p:cNvSpPr>
            <p:nvPr>
              <p:custDataLst>
                <p:tags r:id="rId4"/>
              </p:custDataLst>
            </p:nvPr>
          </p:nvSpPr>
          <p:spPr bwMode="auto">
            <a:xfrm>
              <a:off x="5889413" y="1330184"/>
              <a:ext cx="307007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dirty="0">
                  <a:solidFill>
                    <a:srgbClr val="0000FF"/>
                  </a:solidFill>
                </a:rPr>
                <a:t>Temps d’attente élevé</a:t>
              </a:r>
            </a:p>
            <a:p>
              <a:r>
                <a:rPr lang="fr-FR" altLang="fr-FR" dirty="0"/>
                <a:t>- Dégradation de la qualité</a:t>
              </a:r>
            </a:p>
          </p:txBody>
        </p:sp>
        <p:sp>
          <p:nvSpPr>
            <p:cNvPr id="10" name="Flèche : double flèche verticale 9">
              <a:extLst>
                <a:ext uri="{FF2B5EF4-FFF2-40B4-BE49-F238E27FC236}">
                  <a16:creationId xmlns:a16="http://schemas.microsoft.com/office/drawing/2014/main" id="{E767F182-28FF-4358-9F00-3A129701E392}"/>
                </a:ext>
              </a:extLst>
            </p:cNvPr>
            <p:cNvSpPr/>
            <p:nvPr/>
          </p:nvSpPr>
          <p:spPr bwMode="auto">
            <a:xfrm rot="17620461">
              <a:off x="4130448" y="963368"/>
              <a:ext cx="784752" cy="3141042"/>
            </a:xfrm>
            <a:prstGeom prst="upDownArrow">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1" name="Flèche : double flèche verticale 10">
              <a:extLst>
                <a:ext uri="{FF2B5EF4-FFF2-40B4-BE49-F238E27FC236}">
                  <a16:creationId xmlns:a16="http://schemas.microsoft.com/office/drawing/2014/main" id="{35D971F2-8CE0-4D76-98D0-CE8EA2ED1B82}"/>
                </a:ext>
              </a:extLst>
            </p:cNvPr>
            <p:cNvSpPr/>
            <p:nvPr/>
          </p:nvSpPr>
          <p:spPr bwMode="auto">
            <a:xfrm rot="3833325" flipV="1">
              <a:off x="4103815" y="938780"/>
              <a:ext cx="784752" cy="3190217"/>
            </a:xfrm>
            <a:prstGeom prst="upDownArrow">
              <a:avLst/>
            </a:prstGeom>
            <a:solidFill>
              <a:srgbClr val="33993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2" name="Text Box 7">
              <a:extLst>
                <a:ext uri="{FF2B5EF4-FFF2-40B4-BE49-F238E27FC236}">
                  <a16:creationId xmlns:a16="http://schemas.microsoft.com/office/drawing/2014/main" id="{406F61FB-9BFC-409F-9FA9-339E29547EB4}"/>
                </a:ext>
              </a:extLst>
            </p:cNvPr>
            <p:cNvSpPr txBox="1">
              <a:spLocks noChangeArrowheads="1"/>
            </p:cNvSpPr>
            <p:nvPr>
              <p:custDataLst>
                <p:tags r:id="rId5"/>
              </p:custDataLst>
            </p:nvPr>
          </p:nvSpPr>
          <p:spPr bwMode="auto">
            <a:xfrm>
              <a:off x="548579" y="3605664"/>
              <a:ext cx="3262432"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rgbClr val="000000"/>
                  </a:solidFill>
                  <a:latin typeface="Arial" panose="020B0604020202020204" pitchFamily="34" charset="0"/>
                </a:defRPr>
              </a:lvl1pPr>
              <a:lvl2pPr marL="742950" indent="-285750">
                <a:defRPr b="1">
                  <a:solidFill>
                    <a:srgbClr val="000000"/>
                  </a:solidFill>
                  <a:latin typeface="Arial" panose="020B0604020202020204" pitchFamily="34" charset="0"/>
                </a:defRPr>
              </a:lvl2pPr>
              <a:lvl3pPr marL="1143000" indent="-228600">
                <a:defRPr b="1">
                  <a:solidFill>
                    <a:srgbClr val="000000"/>
                  </a:solidFill>
                  <a:latin typeface="Arial" panose="020B0604020202020204" pitchFamily="34" charset="0"/>
                </a:defRPr>
              </a:lvl3pPr>
              <a:lvl4pPr marL="1600200" indent="-228600">
                <a:defRPr b="1">
                  <a:solidFill>
                    <a:srgbClr val="000000"/>
                  </a:solidFill>
                  <a:latin typeface="Arial" panose="020B0604020202020204" pitchFamily="34" charset="0"/>
                </a:defRPr>
              </a:lvl4pPr>
              <a:lvl5pPr marL="2057400" indent="-228600">
                <a:defRPr b="1">
                  <a:solidFill>
                    <a:srgbClr val="000000"/>
                  </a:solidFill>
                  <a:latin typeface="Arial" panose="020B0604020202020204" pitchFamily="34" charset="0"/>
                </a:defRPr>
              </a:lvl5pPr>
              <a:lvl6pPr marL="2514600" indent="-228600" eaLnBrk="0" fontAlgn="base" hangingPunct="0">
                <a:lnSpc>
                  <a:spcPct val="90000"/>
                </a:lnSpc>
                <a:spcBef>
                  <a:spcPct val="0"/>
                </a:spcBef>
                <a:spcAft>
                  <a:spcPct val="0"/>
                </a:spcAft>
                <a:defRPr b="1">
                  <a:solidFill>
                    <a:srgbClr val="000000"/>
                  </a:solidFill>
                  <a:latin typeface="Arial" panose="020B0604020202020204" pitchFamily="34" charset="0"/>
                </a:defRPr>
              </a:lvl6pPr>
              <a:lvl7pPr marL="2971800" indent="-228600" eaLnBrk="0" fontAlgn="base" hangingPunct="0">
                <a:lnSpc>
                  <a:spcPct val="90000"/>
                </a:lnSpc>
                <a:spcBef>
                  <a:spcPct val="0"/>
                </a:spcBef>
                <a:spcAft>
                  <a:spcPct val="0"/>
                </a:spcAft>
                <a:defRPr b="1">
                  <a:solidFill>
                    <a:srgbClr val="000000"/>
                  </a:solidFill>
                  <a:latin typeface="Arial" panose="020B0604020202020204" pitchFamily="34" charset="0"/>
                </a:defRPr>
              </a:lvl7pPr>
              <a:lvl8pPr marL="3429000" indent="-228600" eaLnBrk="0" fontAlgn="base" hangingPunct="0">
                <a:lnSpc>
                  <a:spcPct val="90000"/>
                </a:lnSpc>
                <a:spcBef>
                  <a:spcPct val="0"/>
                </a:spcBef>
                <a:spcAft>
                  <a:spcPct val="0"/>
                </a:spcAft>
                <a:defRPr b="1">
                  <a:solidFill>
                    <a:srgbClr val="000000"/>
                  </a:solidFill>
                  <a:latin typeface="Arial" panose="020B0604020202020204" pitchFamily="34" charset="0"/>
                </a:defRPr>
              </a:lvl8pPr>
              <a:lvl9pPr marL="3886200" indent="-228600" eaLnBrk="0" fontAlgn="base" hangingPunct="0">
                <a:lnSpc>
                  <a:spcPct val="90000"/>
                </a:lnSpc>
                <a:spcBef>
                  <a:spcPct val="0"/>
                </a:spcBef>
                <a:spcAft>
                  <a:spcPct val="0"/>
                </a:spcAft>
                <a:defRPr b="1">
                  <a:solidFill>
                    <a:srgbClr val="000000"/>
                  </a:solidFill>
                  <a:latin typeface="Arial" panose="020B0604020202020204" pitchFamily="34" charset="0"/>
                </a:defRPr>
              </a:lvl9pPr>
            </a:lstStyle>
            <a:p>
              <a:r>
                <a:rPr lang="fr-FR" altLang="fr-FR" dirty="0">
                  <a:solidFill>
                    <a:srgbClr val="0000FF"/>
                  </a:solidFill>
                </a:rPr>
                <a:t>Nombre de serveurs faible</a:t>
              </a:r>
            </a:p>
            <a:p>
              <a:r>
                <a:rPr lang="fr-FR" altLang="fr-FR" dirty="0"/>
                <a:t>- Saturation, faible flexibilité</a:t>
              </a:r>
              <a:br>
                <a:rPr lang="fr-FR" altLang="fr-FR" dirty="0"/>
              </a:br>
              <a:r>
                <a:rPr lang="fr-FR" altLang="fr-FR" dirty="0"/>
                <a:t>- Coût minimisé</a:t>
              </a:r>
            </a:p>
          </p:txBody>
        </p:sp>
      </p:grpSp>
    </p:spTree>
    <p:extLst>
      <p:ext uri="{BB962C8B-B14F-4D97-AF65-F5344CB8AC3E}">
        <p14:creationId xmlns:p14="http://schemas.microsoft.com/office/powerpoint/2010/main" val="215273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a:blip r:embed="rId28"/>
          <a:stretch>
            <a:fillRect/>
          </a:stretch>
        </p:blipFill>
        <p:spPr>
          <a:xfrm>
            <a:off x="1015802" y="2780928"/>
            <a:ext cx="6585791" cy="3744416"/>
          </a:xfrm>
          <a:prstGeom prst="rect">
            <a:avLst/>
          </a:prstGeom>
        </p:spPr>
      </p:pic>
      <p:sp>
        <p:nvSpPr>
          <p:cNvPr id="6147" name="Rectangle 3"/>
          <p:cNvSpPr>
            <a:spLocks noGrp="1" noChangeArrowheads="1"/>
          </p:cNvSpPr>
          <p:nvPr>
            <p:ph type="title" idx="4294967295"/>
            <p:custDataLst>
              <p:tags r:id="rId1"/>
            </p:custDataLst>
          </p:nvPr>
        </p:nvSpPr>
        <p:spPr>
          <a:xfrm>
            <a:off x="391316" y="229949"/>
            <a:ext cx="8229600" cy="1143000"/>
          </a:xfrm>
          <a:prstGeom prst="rect">
            <a:avLst/>
          </a:prstGeom>
          <a:noFill/>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r"/>
            <a:r>
              <a:rPr lang="fr-FR" sz="2800" b="1" kern="1200" dirty="0">
                <a:solidFill>
                  <a:srgbClr val="00AE00"/>
                </a:solidFill>
              </a:rPr>
              <a:t>Illustration</a:t>
            </a:r>
          </a:p>
        </p:txBody>
      </p:sp>
      <p:sp>
        <p:nvSpPr>
          <p:cNvPr id="6146" name="Rectangle 2"/>
          <p:cNvSpPr>
            <a:spLocks noGrp="1" noChangeArrowheads="1"/>
          </p:cNvSpPr>
          <p:nvPr>
            <p:ph type="body" idx="4294967295"/>
            <p:custDataLst>
              <p:tags r:id="rId2"/>
            </p:custDataLst>
          </p:nvPr>
        </p:nvSpPr>
        <p:spPr>
          <a:xfrm>
            <a:off x="1015802" y="1411235"/>
            <a:ext cx="6585791" cy="1050874"/>
          </a:xfrm>
          <a:prstGeom prst="rect">
            <a:avLst/>
          </a:prstGeom>
        </p:spPr>
        <p:txBody>
          <a:bodyPr/>
          <a:lstStyle/>
          <a:p>
            <a:r>
              <a:rPr lang="fr-FR" sz="1800" dirty="0"/>
              <a:t>Taux de service = 2 clients à l’heure </a:t>
            </a:r>
            <a:br>
              <a:rPr lang="fr-FR" sz="1800" dirty="0"/>
            </a:br>
            <a:r>
              <a:rPr lang="fr-FR" sz="1200" dirty="0"/>
              <a:t>(Vitesse de traitement des clients au guichet)</a:t>
            </a:r>
          </a:p>
          <a:p>
            <a:r>
              <a:rPr lang="fr-FR" sz="1800" dirty="0"/>
              <a:t>Fréquence des arrivées  = 1 client à l’heure </a:t>
            </a:r>
            <a:br>
              <a:rPr lang="fr-FR" sz="1800" dirty="0"/>
            </a:br>
            <a:r>
              <a:rPr lang="fr-FR" sz="1200" dirty="0"/>
              <a:t>(Fréquence à laquelle les clients arrivent au guichet)</a:t>
            </a:r>
            <a:endParaRPr lang="fr-FR" sz="2000" dirty="0"/>
          </a:p>
        </p:txBody>
      </p:sp>
      <p:sp>
        <p:nvSpPr>
          <p:cNvPr id="6150" name="Text Box 18"/>
          <p:cNvSpPr txBox="1">
            <a:spLocks noChangeArrowheads="1"/>
          </p:cNvSpPr>
          <p:nvPr>
            <p:custDataLst>
              <p:tags r:id="rId3"/>
            </p:custDataLst>
          </p:nvPr>
        </p:nvSpPr>
        <p:spPr bwMode="auto">
          <a:xfrm>
            <a:off x="954104" y="927144"/>
            <a:ext cx="655659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Black" pitchFamily="34" charset="0"/>
              </a:defRPr>
            </a:lvl1pPr>
            <a:lvl2pPr marL="742950" indent="-285750">
              <a:defRPr sz="1600">
                <a:solidFill>
                  <a:schemeClr val="tx1"/>
                </a:solidFill>
                <a:latin typeface="Arial Black" pitchFamily="34" charset="0"/>
              </a:defRPr>
            </a:lvl2pPr>
            <a:lvl3pPr marL="1143000" indent="-228600">
              <a:defRPr sz="1600">
                <a:solidFill>
                  <a:schemeClr val="tx1"/>
                </a:solidFill>
                <a:latin typeface="Arial Black" pitchFamily="34" charset="0"/>
              </a:defRPr>
            </a:lvl3pPr>
            <a:lvl4pPr marL="1600200" indent="-228600">
              <a:defRPr sz="1600">
                <a:solidFill>
                  <a:schemeClr val="tx1"/>
                </a:solidFill>
                <a:latin typeface="Arial Black" pitchFamily="34" charset="0"/>
              </a:defRPr>
            </a:lvl4pPr>
            <a:lvl5pPr marL="2057400" indent="-228600">
              <a:defRPr sz="1600">
                <a:solidFill>
                  <a:schemeClr val="tx1"/>
                </a:solidFill>
                <a:latin typeface="Arial Black" pitchFamily="34" charset="0"/>
              </a:defRPr>
            </a:lvl5pPr>
            <a:lvl6pPr marL="2514600" indent="-228600" algn="ctr" eaLnBrk="0" fontAlgn="base" hangingPunct="0">
              <a:spcBef>
                <a:spcPct val="50000"/>
              </a:spcBef>
              <a:spcAft>
                <a:spcPct val="0"/>
              </a:spcAft>
              <a:defRPr sz="1600">
                <a:solidFill>
                  <a:schemeClr val="tx1"/>
                </a:solidFill>
                <a:latin typeface="Arial Black" pitchFamily="34" charset="0"/>
              </a:defRPr>
            </a:lvl6pPr>
            <a:lvl7pPr marL="2971800" indent="-228600" algn="ctr" eaLnBrk="0" fontAlgn="base" hangingPunct="0">
              <a:spcBef>
                <a:spcPct val="50000"/>
              </a:spcBef>
              <a:spcAft>
                <a:spcPct val="0"/>
              </a:spcAft>
              <a:defRPr sz="1600">
                <a:solidFill>
                  <a:schemeClr val="tx1"/>
                </a:solidFill>
                <a:latin typeface="Arial Black" pitchFamily="34" charset="0"/>
              </a:defRPr>
            </a:lvl7pPr>
            <a:lvl8pPr marL="3429000" indent="-228600" algn="ctr" eaLnBrk="0" fontAlgn="base" hangingPunct="0">
              <a:spcBef>
                <a:spcPct val="50000"/>
              </a:spcBef>
              <a:spcAft>
                <a:spcPct val="0"/>
              </a:spcAft>
              <a:defRPr sz="1600">
                <a:solidFill>
                  <a:schemeClr val="tx1"/>
                </a:solidFill>
                <a:latin typeface="Arial Black" pitchFamily="34" charset="0"/>
              </a:defRPr>
            </a:lvl8pPr>
            <a:lvl9pPr marL="3886200" indent="-228600" algn="ctr" eaLnBrk="0" fontAlgn="base" hangingPunct="0">
              <a:spcBef>
                <a:spcPct val="50000"/>
              </a:spcBef>
              <a:spcAft>
                <a:spcPct val="0"/>
              </a:spcAft>
              <a:defRPr sz="1600">
                <a:solidFill>
                  <a:schemeClr val="tx1"/>
                </a:solidFill>
                <a:latin typeface="Arial Black"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2000" b="0" i="1" u="none" strike="noStrike" kern="1200" cap="none" spc="0" normalizeH="0" baseline="0" noProof="0" dirty="0">
                <a:ln>
                  <a:noFill/>
                </a:ln>
                <a:solidFill>
                  <a:srgbClr val="000000"/>
                </a:solidFill>
                <a:effectLst/>
                <a:uLnTx/>
                <a:uFillTx/>
                <a:latin typeface="Arial"/>
                <a:ea typeface="+mn-ea"/>
                <a:cs typeface="+mn-cs"/>
              </a:rPr>
              <a:t>Cas de 8 </a:t>
            </a:r>
            <a:r>
              <a:rPr lang="fr-FR" sz="2000" b="0" i="1" dirty="0">
                <a:solidFill>
                  <a:srgbClr val="000000"/>
                </a:solidFill>
                <a:latin typeface="Arial"/>
              </a:rPr>
              <a:t>client</a:t>
            </a:r>
            <a:r>
              <a:rPr kumimoji="0" lang="fr-FR" sz="2000" b="0" i="1" u="none" strike="noStrike" kern="1200" cap="none" spc="0" normalizeH="0" baseline="0" noProof="0" dirty="0">
                <a:ln>
                  <a:noFill/>
                </a:ln>
                <a:solidFill>
                  <a:srgbClr val="000000"/>
                </a:solidFill>
                <a:effectLst/>
                <a:uLnTx/>
                <a:uFillTx/>
                <a:latin typeface="Arial"/>
                <a:ea typeface="+mn-ea"/>
                <a:cs typeface="+mn-cs"/>
              </a:rPr>
              <a:t>s qui arrivent </a:t>
            </a:r>
            <a:r>
              <a:rPr lang="fr-FR" sz="2000" b="0" i="1" dirty="0">
                <a:solidFill>
                  <a:srgbClr val="000000"/>
                </a:solidFill>
                <a:latin typeface="Arial"/>
              </a:rPr>
              <a:t>à un guichet</a:t>
            </a:r>
            <a:endParaRPr kumimoji="0" lang="fr-FR" sz="2000" b="0" i="1" u="none" strike="noStrike" kern="1200" cap="none" spc="0" normalizeH="0" baseline="0" noProof="0" dirty="0">
              <a:ln>
                <a:noFill/>
              </a:ln>
              <a:solidFill>
                <a:srgbClr val="000000"/>
              </a:solidFill>
              <a:effectLst/>
              <a:uLnTx/>
              <a:uFillTx/>
              <a:latin typeface="Arial"/>
              <a:ea typeface="+mn-ea"/>
              <a:cs typeface="+mn-cs"/>
            </a:endParaRPr>
          </a:p>
        </p:txBody>
      </p:sp>
      <p:sp>
        <p:nvSpPr>
          <p:cNvPr id="2" name="ZoneTexte 1"/>
          <p:cNvSpPr txBox="1"/>
          <p:nvPr>
            <p:custDataLst>
              <p:tags r:id="rId4"/>
            </p:custDataLst>
          </p:nvPr>
        </p:nvSpPr>
        <p:spPr>
          <a:xfrm>
            <a:off x="7704856" y="3191198"/>
            <a:ext cx="1331640" cy="6001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charset="0"/>
                <a:ea typeface="+mn-ea"/>
                <a:cs typeface="+mn-cs"/>
              </a:rPr>
              <a:t>Espace</a:t>
            </a:r>
          </a:p>
          <a:p>
            <a:pPr marL="0" marR="0" lvl="0" indent="0" algn="l" defTabSz="914400" rtl="0" eaLnBrk="1" fontAlgn="base" latinLnBrk="0" hangingPunct="1">
              <a:lnSpc>
                <a:spcPct val="100000"/>
              </a:lnSpc>
              <a:spcBef>
                <a:spcPct val="0"/>
              </a:spcBef>
              <a:spcAft>
                <a:spcPct val="0"/>
              </a:spcAft>
              <a:buClrTx/>
              <a:buSzTx/>
              <a:buFontTx/>
              <a:buNone/>
              <a:tabLst/>
              <a:defRPr/>
            </a:pPr>
            <a:r>
              <a:rPr lang="fr-FR" sz="1100" b="0" dirty="0">
                <a:solidFill>
                  <a:srgbClr val="000000"/>
                </a:solidFill>
                <a:latin typeface="Arial" charset="0"/>
              </a:rPr>
              <a:t>guichet</a:t>
            </a:r>
            <a:endParaRPr kumimoji="0" lang="fr-FR"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charset="0"/>
                <a:ea typeface="+mn-ea"/>
                <a:cs typeface="+mn-cs"/>
              </a:rPr>
              <a:t>occupé</a:t>
            </a: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a:spLocks noChangeArrowheads="1"/>
          </p:cNvSpPr>
          <p:nvPr>
            <p:custDataLst>
              <p:tags r:id="rId5"/>
            </p:custDataLst>
          </p:nvPr>
        </p:nvSpPr>
        <p:spPr bwMode="auto">
          <a:xfrm>
            <a:off x="8604448" y="3445883"/>
            <a:ext cx="223034" cy="151287"/>
          </a:xfrm>
          <a:prstGeom prst="rect">
            <a:avLst/>
          </a:prstGeom>
          <a:solidFill>
            <a:srgbClr xmlns:mc="http://schemas.openxmlformats.org/markup-compatibility/2006" xmlns:a14="http://schemas.microsoft.com/office/drawing/2010/main" val="FFFF00" mc:Ignorable="a14" a14:legacySpreadsheetColorIndex="13"/>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ZoneTexte 9"/>
          <p:cNvSpPr txBox="1"/>
          <p:nvPr>
            <p:custDataLst>
              <p:tags r:id="rId6"/>
            </p:custDataLst>
          </p:nvPr>
        </p:nvSpPr>
        <p:spPr>
          <a:xfrm>
            <a:off x="7740352" y="3863370"/>
            <a:ext cx="1331640"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charset="0"/>
                <a:ea typeface="+mn-ea"/>
                <a:cs typeface="+mn-cs"/>
              </a:rPr>
              <a:t>Arrivée </a:t>
            </a:r>
          </a:p>
          <a:p>
            <a:pPr marL="0" marR="0" lvl="0" indent="0" algn="l" defTabSz="914400" rtl="0" eaLnBrk="1" fontAlgn="base" latinLnBrk="0" hangingPunct="1">
              <a:lnSpc>
                <a:spcPct val="100000"/>
              </a:lnSpc>
              <a:spcBef>
                <a:spcPct val="0"/>
              </a:spcBef>
              <a:spcAft>
                <a:spcPct val="0"/>
              </a:spcAft>
              <a:buClrTx/>
              <a:buSzTx/>
              <a:buFontTx/>
              <a:buNone/>
              <a:tabLst/>
              <a:defRPr/>
            </a:pPr>
            <a:r>
              <a:rPr lang="fr-FR" sz="1100" b="0" dirty="0">
                <a:solidFill>
                  <a:srgbClr val="000000"/>
                </a:solidFill>
                <a:latin typeface="Arial" charset="0"/>
              </a:rPr>
              <a:t>des clients</a:t>
            </a:r>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Rectangle 10"/>
          <p:cNvSpPr>
            <a:spLocks noChangeArrowheads="1"/>
          </p:cNvSpPr>
          <p:nvPr>
            <p:custDataLst>
              <p:tags r:id="rId7"/>
            </p:custDataLst>
          </p:nvPr>
        </p:nvSpPr>
        <p:spPr bwMode="auto">
          <a:xfrm>
            <a:off x="8591872" y="4021947"/>
            <a:ext cx="228600" cy="151287"/>
          </a:xfrm>
          <a:prstGeom prst="rect">
            <a:avLst/>
          </a:prstGeom>
          <a:solidFill>
            <a:schemeClr val="accent1">
              <a:lumMod val="60000"/>
              <a:lumOff val="40000"/>
            </a:schemeClr>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Rectangle 12"/>
          <p:cNvSpPr>
            <a:spLocks noChangeArrowheads="1"/>
          </p:cNvSpPr>
          <p:nvPr>
            <p:custDataLst>
              <p:tags r:id="rId8"/>
            </p:custDataLst>
          </p:nvPr>
        </p:nvSpPr>
        <p:spPr bwMode="auto">
          <a:xfrm>
            <a:off x="8620916" y="4645865"/>
            <a:ext cx="223034" cy="151287"/>
          </a:xfrm>
          <a:prstGeom prst="rect">
            <a:avLst/>
          </a:prstGeom>
          <a:solidFill>
            <a:srgbClr val="FF0000"/>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ZoneTexte 13"/>
          <p:cNvSpPr txBox="1"/>
          <p:nvPr>
            <p:custDataLst>
              <p:tags r:id="rId9"/>
            </p:custDataLst>
          </p:nvPr>
        </p:nvSpPr>
        <p:spPr>
          <a:xfrm>
            <a:off x="7740352" y="4366265"/>
            <a:ext cx="1331640"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100" b="0" dirty="0">
                <a:solidFill>
                  <a:srgbClr val="000000"/>
                </a:solidFill>
              </a:rPr>
              <a:t>Client arrivé et en attente</a:t>
            </a:r>
            <a:endParaRPr kumimoji="0" lang="fr-FR"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Rectangle 11"/>
          <p:cNvSpPr>
            <a:spLocks noChangeArrowheads="1"/>
          </p:cNvSpPr>
          <p:nvPr>
            <p:custDataLst>
              <p:tags r:id="rId10"/>
            </p:custDataLst>
          </p:nvPr>
        </p:nvSpPr>
        <p:spPr bwMode="auto">
          <a:xfrm>
            <a:off x="4232404" y="3752503"/>
            <a:ext cx="195580" cy="240377"/>
          </a:xfrm>
          <a:prstGeom prst="rect">
            <a:avLst/>
          </a:prstGeom>
          <a:solidFill>
            <a:srgbClr val="FF0000"/>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p:cNvSpPr>
            <a:spLocks noChangeArrowheads="1"/>
          </p:cNvSpPr>
          <p:nvPr>
            <p:custDataLst>
              <p:tags r:id="rId11"/>
            </p:custDataLst>
          </p:nvPr>
        </p:nvSpPr>
        <p:spPr bwMode="auto">
          <a:xfrm>
            <a:off x="4308698" y="4003236"/>
            <a:ext cx="479326" cy="225137"/>
          </a:xfrm>
          <a:prstGeom prst="rect">
            <a:avLst/>
          </a:prstGeom>
          <a:solidFill>
            <a:srgbClr val="FF0000"/>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p:cNvSpPr>
            <a:spLocks noChangeArrowheads="1"/>
          </p:cNvSpPr>
          <p:nvPr>
            <p:custDataLst>
              <p:tags r:id="rId12"/>
            </p:custDataLst>
          </p:nvPr>
        </p:nvSpPr>
        <p:spPr bwMode="auto">
          <a:xfrm>
            <a:off x="4516978" y="4257237"/>
            <a:ext cx="631086" cy="225863"/>
          </a:xfrm>
          <a:prstGeom prst="rect">
            <a:avLst/>
          </a:prstGeom>
          <a:solidFill>
            <a:srgbClr val="FF0000"/>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ectangle 16"/>
          <p:cNvSpPr>
            <a:spLocks noChangeArrowheads="1"/>
          </p:cNvSpPr>
          <p:nvPr>
            <p:custDataLst>
              <p:tags r:id="rId13"/>
            </p:custDataLst>
          </p:nvPr>
        </p:nvSpPr>
        <p:spPr bwMode="auto">
          <a:xfrm>
            <a:off x="4870704" y="4501076"/>
            <a:ext cx="643120" cy="243643"/>
          </a:xfrm>
          <a:prstGeom prst="rect">
            <a:avLst/>
          </a:prstGeom>
          <a:solidFill>
            <a:srgbClr val="FF0000"/>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Rectangle 17"/>
          <p:cNvSpPr>
            <a:spLocks noChangeArrowheads="1"/>
          </p:cNvSpPr>
          <p:nvPr>
            <p:custDataLst>
              <p:tags r:id="rId14"/>
            </p:custDataLst>
          </p:nvPr>
        </p:nvSpPr>
        <p:spPr bwMode="auto">
          <a:xfrm>
            <a:off x="5040218" y="4755076"/>
            <a:ext cx="832262" cy="238563"/>
          </a:xfrm>
          <a:prstGeom prst="rect">
            <a:avLst/>
          </a:prstGeom>
          <a:solidFill>
            <a:srgbClr val="FF0000"/>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6" name="Connecteur droit 5"/>
          <p:cNvCxnSpPr/>
          <p:nvPr/>
        </p:nvCxnSpPr>
        <p:spPr bwMode="auto">
          <a:xfrm>
            <a:off x="387504" y="3000028"/>
            <a:ext cx="914400" cy="91440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26"/>
          <p:cNvSpPr>
            <a:spLocks noChangeArrowheads="1"/>
          </p:cNvSpPr>
          <p:nvPr>
            <p:custDataLst>
              <p:tags r:id="rId15"/>
            </p:custDataLst>
          </p:nvPr>
        </p:nvSpPr>
        <p:spPr bwMode="auto">
          <a:xfrm>
            <a:off x="4059053" y="2541365"/>
            <a:ext cx="2108067" cy="252635"/>
          </a:xfrm>
          <a:prstGeom prst="rect">
            <a:avLst/>
          </a:prstGeom>
          <a:solidFill>
            <a:srgbClr val="FFFF00"/>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ectangle 27"/>
          <p:cNvSpPr>
            <a:spLocks noChangeArrowheads="1"/>
          </p:cNvSpPr>
          <p:nvPr>
            <p:custDataLst>
              <p:tags r:id="rId16"/>
            </p:custDataLst>
          </p:nvPr>
        </p:nvSpPr>
        <p:spPr bwMode="auto">
          <a:xfrm>
            <a:off x="2656973" y="2541365"/>
            <a:ext cx="350387" cy="232315"/>
          </a:xfrm>
          <a:prstGeom prst="rect">
            <a:avLst/>
          </a:prstGeom>
          <a:solidFill>
            <a:srgbClr val="FFFF00"/>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Rectangle 28"/>
          <p:cNvSpPr>
            <a:spLocks noChangeArrowheads="1"/>
          </p:cNvSpPr>
          <p:nvPr>
            <p:custDataLst>
              <p:tags r:id="rId17"/>
            </p:custDataLst>
          </p:nvPr>
        </p:nvSpPr>
        <p:spPr bwMode="auto">
          <a:xfrm>
            <a:off x="1945839" y="2547461"/>
            <a:ext cx="350387" cy="232315"/>
          </a:xfrm>
          <a:prstGeom prst="rect">
            <a:avLst/>
          </a:prstGeom>
          <a:solidFill>
            <a:srgbClr val="FFFF00"/>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Rectangle 29"/>
          <p:cNvSpPr>
            <a:spLocks noChangeArrowheads="1"/>
          </p:cNvSpPr>
          <p:nvPr>
            <p:custDataLst>
              <p:tags r:id="rId18"/>
            </p:custDataLst>
          </p:nvPr>
        </p:nvSpPr>
        <p:spPr bwMode="auto">
          <a:xfrm>
            <a:off x="1940130" y="3043936"/>
            <a:ext cx="350387" cy="232315"/>
          </a:xfrm>
          <a:prstGeom prst="rect">
            <a:avLst/>
          </a:prstGeom>
          <a:solidFill>
            <a:schemeClr val="accent1">
              <a:lumMod val="60000"/>
              <a:lumOff val="40000"/>
            </a:schemeClr>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Rectangle 30"/>
          <p:cNvSpPr>
            <a:spLocks noChangeArrowheads="1"/>
          </p:cNvSpPr>
          <p:nvPr>
            <p:custDataLst>
              <p:tags r:id="rId19"/>
            </p:custDataLst>
          </p:nvPr>
        </p:nvSpPr>
        <p:spPr bwMode="auto">
          <a:xfrm>
            <a:off x="2646250" y="3287118"/>
            <a:ext cx="350387" cy="232315"/>
          </a:xfrm>
          <a:prstGeom prst="rect">
            <a:avLst/>
          </a:prstGeom>
          <a:solidFill>
            <a:schemeClr val="accent1">
              <a:lumMod val="60000"/>
              <a:lumOff val="40000"/>
            </a:schemeClr>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Rectangle 31"/>
          <p:cNvSpPr>
            <a:spLocks noChangeArrowheads="1"/>
          </p:cNvSpPr>
          <p:nvPr>
            <p:custDataLst>
              <p:tags r:id="rId20"/>
            </p:custDataLst>
          </p:nvPr>
        </p:nvSpPr>
        <p:spPr bwMode="auto">
          <a:xfrm>
            <a:off x="4066110" y="3531616"/>
            <a:ext cx="350387" cy="232315"/>
          </a:xfrm>
          <a:prstGeom prst="rect">
            <a:avLst/>
          </a:prstGeom>
          <a:solidFill>
            <a:schemeClr val="accent1">
              <a:lumMod val="60000"/>
              <a:lumOff val="40000"/>
            </a:schemeClr>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Rectangle 32"/>
          <p:cNvSpPr>
            <a:spLocks noChangeArrowheads="1"/>
          </p:cNvSpPr>
          <p:nvPr>
            <p:custDataLst>
              <p:tags r:id="rId21"/>
            </p:custDataLst>
          </p:nvPr>
        </p:nvSpPr>
        <p:spPr bwMode="auto">
          <a:xfrm>
            <a:off x="4409010" y="3767837"/>
            <a:ext cx="350387" cy="225044"/>
          </a:xfrm>
          <a:prstGeom prst="rect">
            <a:avLst/>
          </a:prstGeom>
          <a:solidFill>
            <a:schemeClr val="accent1">
              <a:lumMod val="60000"/>
              <a:lumOff val="40000"/>
            </a:schemeClr>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Rectangle 33"/>
          <p:cNvSpPr>
            <a:spLocks noChangeArrowheads="1"/>
          </p:cNvSpPr>
          <p:nvPr>
            <p:custDataLst>
              <p:tags r:id="rId22"/>
            </p:custDataLst>
          </p:nvPr>
        </p:nvSpPr>
        <p:spPr bwMode="auto">
          <a:xfrm>
            <a:off x="4762699" y="4020034"/>
            <a:ext cx="350387" cy="225044"/>
          </a:xfrm>
          <a:prstGeom prst="rect">
            <a:avLst/>
          </a:prstGeom>
          <a:solidFill>
            <a:schemeClr val="accent1">
              <a:lumMod val="60000"/>
              <a:lumOff val="40000"/>
            </a:schemeClr>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Rectangle 34"/>
          <p:cNvSpPr>
            <a:spLocks noChangeArrowheads="1"/>
          </p:cNvSpPr>
          <p:nvPr>
            <p:custDataLst>
              <p:tags r:id="rId23"/>
            </p:custDataLst>
          </p:nvPr>
        </p:nvSpPr>
        <p:spPr bwMode="auto">
          <a:xfrm>
            <a:off x="5113219" y="4256254"/>
            <a:ext cx="350387" cy="225044"/>
          </a:xfrm>
          <a:prstGeom prst="rect">
            <a:avLst/>
          </a:prstGeom>
          <a:solidFill>
            <a:schemeClr val="accent1">
              <a:lumMod val="60000"/>
              <a:lumOff val="40000"/>
            </a:schemeClr>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Rectangle 35"/>
          <p:cNvSpPr>
            <a:spLocks noChangeArrowheads="1"/>
          </p:cNvSpPr>
          <p:nvPr>
            <p:custDataLst>
              <p:tags r:id="rId24"/>
            </p:custDataLst>
          </p:nvPr>
        </p:nvSpPr>
        <p:spPr bwMode="auto">
          <a:xfrm>
            <a:off x="5478979" y="4515334"/>
            <a:ext cx="350387" cy="225044"/>
          </a:xfrm>
          <a:prstGeom prst="rect">
            <a:avLst/>
          </a:prstGeom>
          <a:solidFill>
            <a:schemeClr val="accent1">
              <a:lumMod val="60000"/>
              <a:lumOff val="40000"/>
            </a:schemeClr>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Rectangle 36"/>
          <p:cNvSpPr>
            <a:spLocks noChangeArrowheads="1"/>
          </p:cNvSpPr>
          <p:nvPr>
            <p:custDataLst>
              <p:tags r:id="rId25"/>
            </p:custDataLst>
          </p:nvPr>
        </p:nvSpPr>
        <p:spPr bwMode="auto">
          <a:xfrm>
            <a:off x="5821879" y="4757652"/>
            <a:ext cx="350387" cy="241068"/>
          </a:xfrm>
          <a:prstGeom prst="rect">
            <a:avLst/>
          </a:prstGeom>
          <a:solidFill>
            <a:schemeClr val="accent1">
              <a:lumMod val="60000"/>
              <a:lumOff val="40000"/>
            </a:schemeClr>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Slide Number Placeholder 3">
            <a:extLst>
              <a:ext uri="{FF2B5EF4-FFF2-40B4-BE49-F238E27FC236}">
                <a16:creationId xmlns:a16="http://schemas.microsoft.com/office/drawing/2014/main" id="{708A1104-709D-42B3-ADD1-615767565FC6}"/>
              </a:ext>
            </a:extLst>
          </p:cNvPr>
          <p:cNvSpPr txBox="1">
            <a:spLocks/>
          </p:cNvSpPr>
          <p:nvPr/>
        </p:nvSpPr>
        <p:spPr>
          <a:xfrm>
            <a:off x="8393113" y="6492875"/>
            <a:ext cx="750887"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Narrow"/>
                <a:ea typeface="+mn-ea"/>
                <a:cs typeface="Arial Narrow"/>
              </a:defRPr>
            </a:lvl1pPr>
            <a:lvl2pPr marL="457200" algn="ctr" rtl="0" eaLnBrk="0" fontAlgn="base" hangingPunct="0">
              <a:lnSpc>
                <a:spcPct val="90000"/>
              </a:lnSpc>
              <a:spcBef>
                <a:spcPct val="0"/>
              </a:spcBef>
              <a:spcAft>
                <a:spcPct val="0"/>
              </a:spcAft>
              <a:defRPr sz="10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0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0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000" b="1" kern="1200">
                <a:solidFill>
                  <a:schemeClr val="tx1"/>
                </a:solidFill>
                <a:latin typeface="Arial" panose="020B0604020202020204" pitchFamily="34" charset="0"/>
                <a:ea typeface="+mn-ea"/>
                <a:cs typeface="+mn-cs"/>
              </a:defRPr>
            </a:lvl5pPr>
            <a:lvl6pPr marL="2286000" algn="l" defTabSz="914400" rtl="0" eaLnBrk="1" latinLnBrk="0" hangingPunct="1">
              <a:defRPr sz="1000" b="1" kern="1200">
                <a:solidFill>
                  <a:schemeClr val="tx1"/>
                </a:solidFill>
                <a:latin typeface="Arial" panose="020B0604020202020204" pitchFamily="34" charset="0"/>
                <a:ea typeface="+mn-ea"/>
                <a:cs typeface="+mn-cs"/>
              </a:defRPr>
            </a:lvl6pPr>
            <a:lvl7pPr marL="2743200" algn="l" defTabSz="914400" rtl="0" eaLnBrk="1" latinLnBrk="0" hangingPunct="1">
              <a:defRPr sz="1000" b="1" kern="1200">
                <a:solidFill>
                  <a:schemeClr val="tx1"/>
                </a:solidFill>
                <a:latin typeface="Arial" panose="020B0604020202020204" pitchFamily="34" charset="0"/>
                <a:ea typeface="+mn-ea"/>
                <a:cs typeface="+mn-cs"/>
              </a:defRPr>
            </a:lvl7pPr>
            <a:lvl8pPr marL="3200400" algn="l" defTabSz="914400" rtl="0" eaLnBrk="1" latinLnBrk="0" hangingPunct="1">
              <a:defRPr sz="1000" b="1" kern="1200">
                <a:solidFill>
                  <a:schemeClr val="tx1"/>
                </a:solidFill>
                <a:latin typeface="Arial" panose="020B0604020202020204" pitchFamily="34" charset="0"/>
                <a:ea typeface="+mn-ea"/>
                <a:cs typeface="+mn-cs"/>
              </a:defRPr>
            </a:lvl8pPr>
            <a:lvl9pPr marL="3657600" algn="l" defTabSz="914400" rtl="0" eaLnBrk="1" latinLnBrk="0" hangingPunct="1">
              <a:defRPr sz="1000" b="1" kern="1200">
                <a:solidFill>
                  <a:schemeClr val="tx1"/>
                </a:solidFill>
                <a:latin typeface="Arial" panose="020B0604020202020204" pitchFamily="34" charset="0"/>
                <a:ea typeface="+mn-ea"/>
                <a:cs typeface="+mn-cs"/>
              </a:defRPr>
            </a:lvl9pPr>
          </a:lstStyle>
          <a:p>
            <a:pPr>
              <a:defRPr/>
            </a:pPr>
            <a:fld id="{B243A67F-FE35-4788-A91E-68A82AB110FA}" type="slidenum">
              <a:rPr lang="fr-FR" smtClean="0"/>
              <a:pPr>
                <a:defRPr/>
              </a:pPr>
              <a:t>5</a:t>
            </a:fld>
            <a:endParaRPr lang="fr-FR" dirty="0"/>
          </a:p>
        </p:txBody>
      </p:sp>
    </p:spTree>
    <p:extLst>
      <p:ext uri="{BB962C8B-B14F-4D97-AF65-F5344CB8AC3E}">
        <p14:creationId xmlns:p14="http://schemas.microsoft.com/office/powerpoint/2010/main" val="131481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a:extLst>
              <a:ext uri="{FF2B5EF4-FFF2-40B4-BE49-F238E27FC236}">
                <a16:creationId xmlns:a16="http://schemas.microsoft.com/office/drawing/2014/main" id="{47EB1E7D-D476-4B86-88DD-C427ED5AA886}"/>
              </a:ext>
            </a:extLst>
          </p:cNvPr>
          <p:cNvSpPr>
            <a:spLocks noGrp="1" noChangeArrowheads="1"/>
          </p:cNvSpPr>
          <p:nvPr>
            <p:ph type="title"/>
            <p:custDataLst>
              <p:tags r:id="rId1"/>
            </p:custDataLst>
          </p:nvPr>
        </p:nvSpPr>
        <p:spPr>
          <a:xfrm>
            <a:off x="1299921" y="556226"/>
            <a:ext cx="7239000" cy="773112"/>
          </a:xfrm>
        </p:spPr>
        <p:txBody>
          <a:bodyPr/>
          <a:lstStyle/>
          <a:p>
            <a:r>
              <a:rPr lang="fr-FR" altLang="fr-FR" dirty="0"/>
              <a:t>Les coûts en jeu : l’arbitrage</a:t>
            </a:r>
          </a:p>
        </p:txBody>
      </p:sp>
      <p:sp>
        <p:nvSpPr>
          <p:cNvPr id="13" name="Slide Number Placeholder 3">
            <a:extLst>
              <a:ext uri="{FF2B5EF4-FFF2-40B4-BE49-F238E27FC236}">
                <a16:creationId xmlns:a16="http://schemas.microsoft.com/office/drawing/2014/main" id="{B8848ED0-94E4-4B66-AD92-73BD06F58B25}"/>
              </a:ext>
            </a:extLst>
          </p:cNvPr>
          <p:cNvSpPr txBox="1">
            <a:spLocks/>
          </p:cNvSpPr>
          <p:nvPr/>
        </p:nvSpPr>
        <p:spPr>
          <a:xfrm>
            <a:off x="8393113" y="6492875"/>
            <a:ext cx="750887" cy="365125"/>
          </a:xfrm>
          <a:prstGeom prst="rect">
            <a:avLst/>
          </a:prstGeom>
        </p:spPr>
        <p:txBody>
          <a:bodyPr vert="horz" lIns="91440" tIns="45720" rIns="91440" bIns="45720" rtlCol="0" anchor="ctr"/>
          <a:lstStyle>
            <a:defPPr>
              <a:defRPr lang="fr-FR"/>
            </a:defPPr>
            <a:lvl1pPr algn="r" rtl="0" eaLnBrk="0" fontAlgn="base" hangingPunct="0">
              <a:lnSpc>
                <a:spcPct val="90000"/>
              </a:lnSpc>
              <a:spcBef>
                <a:spcPct val="0"/>
              </a:spcBef>
              <a:spcAft>
                <a:spcPct val="0"/>
              </a:spcAft>
              <a:defRPr sz="1200" b="1" kern="1200">
                <a:solidFill>
                  <a:srgbClr val="000000"/>
                </a:solidFill>
                <a:latin typeface="Arial Narrow"/>
                <a:ea typeface="+mn-ea"/>
                <a:cs typeface="Arial Narrow"/>
              </a:defRPr>
            </a:lvl1pPr>
            <a:lvl2pPr marL="457200" algn="ctr" rtl="0" eaLnBrk="0" fontAlgn="base" hangingPunct="0">
              <a:lnSpc>
                <a:spcPct val="90000"/>
              </a:lnSpc>
              <a:spcBef>
                <a:spcPct val="0"/>
              </a:spcBef>
              <a:spcAft>
                <a:spcPct val="0"/>
              </a:spcAft>
              <a:defRPr sz="10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0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0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000" b="1" kern="1200">
                <a:solidFill>
                  <a:schemeClr val="tx1"/>
                </a:solidFill>
                <a:latin typeface="Arial" panose="020B0604020202020204" pitchFamily="34" charset="0"/>
                <a:ea typeface="+mn-ea"/>
                <a:cs typeface="+mn-cs"/>
              </a:defRPr>
            </a:lvl5pPr>
            <a:lvl6pPr marL="2286000" algn="l" defTabSz="914400" rtl="0" eaLnBrk="1" latinLnBrk="0" hangingPunct="1">
              <a:defRPr sz="1000" b="1" kern="1200">
                <a:solidFill>
                  <a:schemeClr val="tx1"/>
                </a:solidFill>
                <a:latin typeface="Arial" panose="020B0604020202020204" pitchFamily="34" charset="0"/>
                <a:ea typeface="+mn-ea"/>
                <a:cs typeface="+mn-cs"/>
              </a:defRPr>
            </a:lvl6pPr>
            <a:lvl7pPr marL="2743200" algn="l" defTabSz="914400" rtl="0" eaLnBrk="1" latinLnBrk="0" hangingPunct="1">
              <a:defRPr sz="1000" b="1" kern="1200">
                <a:solidFill>
                  <a:schemeClr val="tx1"/>
                </a:solidFill>
                <a:latin typeface="Arial" panose="020B0604020202020204" pitchFamily="34" charset="0"/>
                <a:ea typeface="+mn-ea"/>
                <a:cs typeface="+mn-cs"/>
              </a:defRPr>
            </a:lvl7pPr>
            <a:lvl8pPr marL="3200400" algn="l" defTabSz="914400" rtl="0" eaLnBrk="1" latinLnBrk="0" hangingPunct="1">
              <a:defRPr sz="1000" b="1" kern="1200">
                <a:solidFill>
                  <a:schemeClr val="tx1"/>
                </a:solidFill>
                <a:latin typeface="Arial" panose="020B0604020202020204" pitchFamily="34" charset="0"/>
                <a:ea typeface="+mn-ea"/>
                <a:cs typeface="+mn-cs"/>
              </a:defRPr>
            </a:lvl8pPr>
            <a:lvl9pPr marL="3657600" algn="l" defTabSz="914400" rtl="0" eaLnBrk="1" latinLnBrk="0" hangingPunct="1">
              <a:defRPr sz="1000" b="1" kern="1200">
                <a:solidFill>
                  <a:schemeClr val="tx1"/>
                </a:solidFill>
                <a:latin typeface="Arial" panose="020B0604020202020204" pitchFamily="34" charset="0"/>
                <a:ea typeface="+mn-ea"/>
                <a:cs typeface="+mn-cs"/>
              </a:defRPr>
            </a:lvl9pPr>
          </a:lstStyle>
          <a:p>
            <a:pPr>
              <a:defRPr/>
            </a:pPr>
            <a:fld id="{B243A67F-FE35-4788-A91E-68A82AB110FA}" type="slidenum">
              <a:rPr lang="fr-FR" smtClean="0"/>
              <a:pPr>
                <a:defRPr/>
              </a:pPr>
              <a:t>6</a:t>
            </a:fld>
            <a:endParaRPr lang="fr-FR" dirty="0"/>
          </a:p>
        </p:txBody>
      </p:sp>
      <p:graphicFrame>
        <p:nvGraphicFramePr>
          <p:cNvPr id="15" name="Graphique 14">
            <a:extLst>
              <a:ext uri="{FF2B5EF4-FFF2-40B4-BE49-F238E27FC236}">
                <a16:creationId xmlns:a16="http://schemas.microsoft.com/office/drawing/2014/main" id="{AC9C22E3-582C-4400-A96D-FD83E33BAA37}"/>
              </a:ext>
            </a:extLst>
          </p:cNvPr>
          <p:cNvGraphicFramePr>
            <a:graphicFrameLocks/>
          </p:cNvGraphicFramePr>
          <p:nvPr>
            <p:extLst>
              <p:ext uri="{D42A27DB-BD31-4B8C-83A1-F6EECF244321}">
                <p14:modId xmlns:p14="http://schemas.microsoft.com/office/powerpoint/2010/main" val="71455944"/>
              </p:ext>
            </p:extLst>
          </p:nvPr>
        </p:nvGraphicFramePr>
        <p:xfrm>
          <a:off x="1475656" y="1268760"/>
          <a:ext cx="6120749" cy="2865405"/>
        </p:xfrm>
        <a:graphic>
          <a:graphicData uri="http://schemas.openxmlformats.org/drawingml/2006/chart">
            <c:chart xmlns:c="http://schemas.openxmlformats.org/drawingml/2006/chart" xmlns:r="http://schemas.openxmlformats.org/officeDocument/2006/relationships" r:id="rId14"/>
          </a:graphicData>
        </a:graphic>
      </p:graphicFrame>
      <p:grpSp>
        <p:nvGrpSpPr>
          <p:cNvPr id="4" name="Groupe 3">
            <a:extLst>
              <a:ext uri="{FF2B5EF4-FFF2-40B4-BE49-F238E27FC236}">
                <a16:creationId xmlns:a16="http://schemas.microsoft.com/office/drawing/2014/main" id="{AEF0DC70-1104-4FD5-8B77-5BC28B762E0C}"/>
              </a:ext>
            </a:extLst>
          </p:cNvPr>
          <p:cNvGrpSpPr/>
          <p:nvPr/>
        </p:nvGrpSpPr>
        <p:grpSpPr>
          <a:xfrm>
            <a:off x="1403648" y="4149080"/>
            <a:ext cx="6192756" cy="2498463"/>
            <a:chOff x="1403648" y="1404629"/>
            <a:chExt cx="6192756" cy="2498463"/>
          </a:xfrm>
        </p:grpSpPr>
        <p:grpSp>
          <p:nvGrpSpPr>
            <p:cNvPr id="2" name="Groupe 1">
              <a:extLst>
                <a:ext uri="{FF2B5EF4-FFF2-40B4-BE49-F238E27FC236}">
                  <a16:creationId xmlns:a16="http://schemas.microsoft.com/office/drawing/2014/main" id="{21ABE670-B156-4D11-96BF-65EDD8CB773B}"/>
                </a:ext>
              </a:extLst>
            </p:cNvPr>
            <p:cNvGrpSpPr/>
            <p:nvPr/>
          </p:nvGrpSpPr>
          <p:grpSpPr>
            <a:xfrm>
              <a:off x="1403648" y="1447800"/>
              <a:ext cx="5904656" cy="2376264"/>
              <a:chOff x="838200" y="1905000"/>
              <a:chExt cx="7030298" cy="3866598"/>
            </a:xfrm>
          </p:grpSpPr>
          <p:sp>
            <p:nvSpPr>
              <p:cNvPr id="19461" name="Line 3">
                <a:extLst>
                  <a:ext uri="{FF2B5EF4-FFF2-40B4-BE49-F238E27FC236}">
                    <a16:creationId xmlns:a16="http://schemas.microsoft.com/office/drawing/2014/main" id="{66443A5A-8F93-49F0-B866-4BC2F729A381}"/>
                  </a:ext>
                </a:extLst>
              </p:cNvPr>
              <p:cNvSpPr>
                <a:spLocks noChangeShapeType="1"/>
              </p:cNvSpPr>
              <p:nvPr>
                <p:custDataLst>
                  <p:tags r:id="rId2"/>
                </p:custDataLst>
              </p:nvPr>
            </p:nvSpPr>
            <p:spPr bwMode="auto">
              <a:xfrm flipV="1">
                <a:off x="1524000" y="1905000"/>
                <a:ext cx="0" cy="3429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9462" name="Line 4">
                <a:extLst>
                  <a:ext uri="{FF2B5EF4-FFF2-40B4-BE49-F238E27FC236}">
                    <a16:creationId xmlns:a16="http://schemas.microsoft.com/office/drawing/2014/main" id="{75AE3C93-6D56-4559-9ABA-BE902B9E160F}"/>
                  </a:ext>
                </a:extLst>
              </p:cNvPr>
              <p:cNvSpPr>
                <a:spLocks noChangeShapeType="1"/>
              </p:cNvSpPr>
              <p:nvPr>
                <p:custDataLst>
                  <p:tags r:id="rId3"/>
                </p:custDataLst>
              </p:nvPr>
            </p:nvSpPr>
            <p:spPr bwMode="auto">
              <a:xfrm>
                <a:off x="1524000" y="5334000"/>
                <a:ext cx="62484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9463" name="Text Box 5">
                <a:extLst>
                  <a:ext uri="{FF2B5EF4-FFF2-40B4-BE49-F238E27FC236}">
                    <a16:creationId xmlns:a16="http://schemas.microsoft.com/office/drawing/2014/main" id="{69A0FF3C-1D5F-44C5-A018-71E36B4F9340}"/>
                  </a:ext>
                </a:extLst>
              </p:cNvPr>
              <p:cNvSpPr txBox="1">
                <a:spLocks noChangeArrowheads="1"/>
              </p:cNvSpPr>
              <p:nvPr>
                <p:custDataLst>
                  <p:tags r:id="rId4"/>
                </p:custDataLst>
              </p:nvPr>
            </p:nvSpPr>
            <p:spPr bwMode="auto">
              <a:xfrm>
                <a:off x="6172200" y="5485366"/>
                <a:ext cx="169629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9pPr>
              </a:lstStyle>
              <a:p>
                <a:r>
                  <a:rPr lang="fr-FR" altLang="fr-FR" sz="1400" dirty="0">
                    <a:solidFill>
                      <a:srgbClr val="000000"/>
                    </a:solidFill>
                  </a:rPr>
                  <a:t>Niveau de service</a:t>
                </a:r>
              </a:p>
            </p:txBody>
          </p:sp>
          <p:sp>
            <p:nvSpPr>
              <p:cNvPr id="19464" name="Text Box 6">
                <a:extLst>
                  <a:ext uri="{FF2B5EF4-FFF2-40B4-BE49-F238E27FC236}">
                    <a16:creationId xmlns:a16="http://schemas.microsoft.com/office/drawing/2014/main" id="{933FD43F-104B-4D30-BD2E-8A41CE551094}"/>
                  </a:ext>
                </a:extLst>
              </p:cNvPr>
              <p:cNvSpPr txBox="1">
                <a:spLocks noChangeArrowheads="1"/>
              </p:cNvSpPr>
              <p:nvPr>
                <p:custDataLst>
                  <p:tags r:id="rId5"/>
                </p:custDataLst>
              </p:nvPr>
            </p:nvSpPr>
            <p:spPr bwMode="auto">
              <a:xfrm>
                <a:off x="838200" y="2057400"/>
                <a:ext cx="5873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9pPr>
              </a:lstStyle>
              <a:p>
                <a:r>
                  <a:rPr lang="fr-FR" altLang="fr-FR" sz="1400" dirty="0">
                    <a:solidFill>
                      <a:srgbClr val="000000"/>
                    </a:solidFill>
                  </a:rPr>
                  <a:t>Coût</a:t>
                </a:r>
              </a:p>
            </p:txBody>
          </p:sp>
          <p:sp>
            <p:nvSpPr>
              <p:cNvPr id="19465" name="Line 7">
                <a:extLst>
                  <a:ext uri="{FF2B5EF4-FFF2-40B4-BE49-F238E27FC236}">
                    <a16:creationId xmlns:a16="http://schemas.microsoft.com/office/drawing/2014/main" id="{6594CB2D-EFE6-45CF-9DBD-503DC6DF2EEF}"/>
                  </a:ext>
                </a:extLst>
              </p:cNvPr>
              <p:cNvSpPr>
                <a:spLocks noChangeShapeType="1"/>
              </p:cNvSpPr>
              <p:nvPr>
                <p:custDataLst>
                  <p:tags r:id="rId6"/>
                </p:custDataLst>
              </p:nvPr>
            </p:nvSpPr>
            <p:spPr bwMode="auto">
              <a:xfrm flipV="1">
                <a:off x="1524000" y="2895600"/>
                <a:ext cx="6248400" cy="2438400"/>
              </a:xfrm>
              <a:prstGeom prst="line">
                <a:avLst/>
              </a:prstGeom>
              <a:noFill/>
              <a:ln w="38100">
                <a:solidFill>
                  <a:schemeClr val="accent3">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66" name="Freeform 8">
                <a:extLst>
                  <a:ext uri="{FF2B5EF4-FFF2-40B4-BE49-F238E27FC236}">
                    <a16:creationId xmlns:a16="http://schemas.microsoft.com/office/drawing/2014/main" id="{22B97D7D-9E28-47C4-B7DC-40B2AB346DCB}"/>
                  </a:ext>
                </a:extLst>
              </p:cNvPr>
              <p:cNvSpPr>
                <a:spLocks/>
              </p:cNvSpPr>
              <p:nvPr>
                <p:custDataLst>
                  <p:tags r:id="rId7"/>
                </p:custDataLst>
              </p:nvPr>
            </p:nvSpPr>
            <p:spPr bwMode="auto">
              <a:xfrm>
                <a:off x="1676400" y="2133600"/>
                <a:ext cx="5953125" cy="2990850"/>
              </a:xfrm>
              <a:custGeom>
                <a:avLst/>
                <a:gdLst>
                  <a:gd name="T0" fmla="*/ 3 w 2838"/>
                  <a:gd name="T1" fmla="*/ 82 h 2364"/>
                  <a:gd name="T2" fmla="*/ 9 w 2838"/>
                  <a:gd name="T3" fmla="*/ 240 h 2364"/>
                  <a:gd name="T4" fmla="*/ 17 w 2838"/>
                  <a:gd name="T5" fmla="*/ 393 h 2364"/>
                  <a:gd name="T6" fmla="*/ 25 w 2838"/>
                  <a:gd name="T7" fmla="*/ 541 h 2364"/>
                  <a:gd name="T8" fmla="*/ 37 w 2838"/>
                  <a:gd name="T9" fmla="*/ 683 h 2364"/>
                  <a:gd name="T10" fmla="*/ 52 w 2838"/>
                  <a:gd name="T11" fmla="*/ 818 h 2364"/>
                  <a:gd name="T12" fmla="*/ 69 w 2838"/>
                  <a:gd name="T13" fmla="*/ 949 h 2364"/>
                  <a:gd name="T14" fmla="*/ 91 w 2838"/>
                  <a:gd name="T15" fmla="*/ 1074 h 2364"/>
                  <a:gd name="T16" fmla="*/ 117 w 2838"/>
                  <a:gd name="T17" fmla="*/ 1192 h 2364"/>
                  <a:gd name="T18" fmla="*/ 150 w 2838"/>
                  <a:gd name="T19" fmla="*/ 1306 h 2364"/>
                  <a:gd name="T20" fmla="*/ 189 w 2838"/>
                  <a:gd name="T21" fmla="*/ 1413 h 2364"/>
                  <a:gd name="T22" fmla="*/ 234 w 2838"/>
                  <a:gd name="T23" fmla="*/ 1515 h 2364"/>
                  <a:gd name="T24" fmla="*/ 287 w 2838"/>
                  <a:gd name="T25" fmla="*/ 1612 h 2364"/>
                  <a:gd name="T26" fmla="*/ 347 w 2838"/>
                  <a:gd name="T27" fmla="*/ 1703 h 2364"/>
                  <a:gd name="T28" fmla="*/ 418 w 2838"/>
                  <a:gd name="T29" fmla="*/ 1789 h 2364"/>
                  <a:gd name="T30" fmla="*/ 497 w 2838"/>
                  <a:gd name="T31" fmla="*/ 1870 h 2364"/>
                  <a:gd name="T32" fmla="*/ 585 w 2838"/>
                  <a:gd name="T33" fmla="*/ 1942 h 2364"/>
                  <a:gd name="T34" fmla="*/ 684 w 2838"/>
                  <a:gd name="T35" fmla="*/ 2009 h 2364"/>
                  <a:gd name="T36" fmla="*/ 790 w 2838"/>
                  <a:gd name="T37" fmla="*/ 2067 h 2364"/>
                  <a:gd name="T38" fmla="*/ 905 w 2838"/>
                  <a:gd name="T39" fmla="*/ 2118 h 2364"/>
                  <a:gd name="T40" fmla="*/ 1026 w 2838"/>
                  <a:gd name="T41" fmla="*/ 2162 h 2364"/>
                  <a:gd name="T42" fmla="*/ 1154 w 2838"/>
                  <a:gd name="T43" fmla="*/ 2202 h 2364"/>
                  <a:gd name="T44" fmla="*/ 1290 w 2838"/>
                  <a:gd name="T45" fmla="*/ 2234 h 2364"/>
                  <a:gd name="T46" fmla="*/ 1431 w 2838"/>
                  <a:gd name="T47" fmla="*/ 2262 h 2364"/>
                  <a:gd name="T48" fmla="*/ 1580 w 2838"/>
                  <a:gd name="T49" fmla="*/ 2286 h 2364"/>
                  <a:gd name="T50" fmla="*/ 1732 w 2838"/>
                  <a:gd name="T51" fmla="*/ 2303 h 2364"/>
                  <a:gd name="T52" fmla="*/ 1891 w 2838"/>
                  <a:gd name="T53" fmla="*/ 2320 h 2364"/>
                  <a:gd name="T54" fmla="*/ 2053 w 2838"/>
                  <a:gd name="T55" fmla="*/ 2332 h 2364"/>
                  <a:gd name="T56" fmla="*/ 2221 w 2838"/>
                  <a:gd name="T57" fmla="*/ 2342 h 2364"/>
                  <a:gd name="T58" fmla="*/ 2393 w 2838"/>
                  <a:gd name="T59" fmla="*/ 2350 h 2364"/>
                  <a:gd name="T60" fmla="*/ 2567 w 2838"/>
                  <a:gd name="T61" fmla="*/ 2356 h 2364"/>
                  <a:gd name="T62" fmla="*/ 2745 w 2838"/>
                  <a:gd name="T63" fmla="*/ 2361 h 2364"/>
                  <a:gd name="T64" fmla="*/ 2837 w 2838"/>
                  <a:gd name="T65" fmla="*/ 2363 h 23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8"/>
                  <a:gd name="T100" fmla="*/ 0 h 2364"/>
                  <a:gd name="T101" fmla="*/ 2838 w 2838"/>
                  <a:gd name="T102" fmla="*/ 2364 h 23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8" h="2364">
                    <a:moveTo>
                      <a:pt x="0" y="0"/>
                    </a:moveTo>
                    <a:lnTo>
                      <a:pt x="3" y="82"/>
                    </a:lnTo>
                    <a:lnTo>
                      <a:pt x="5" y="160"/>
                    </a:lnTo>
                    <a:lnTo>
                      <a:pt x="9" y="240"/>
                    </a:lnTo>
                    <a:lnTo>
                      <a:pt x="13" y="318"/>
                    </a:lnTo>
                    <a:lnTo>
                      <a:pt x="17" y="393"/>
                    </a:lnTo>
                    <a:lnTo>
                      <a:pt x="21" y="468"/>
                    </a:lnTo>
                    <a:lnTo>
                      <a:pt x="25" y="541"/>
                    </a:lnTo>
                    <a:lnTo>
                      <a:pt x="31" y="613"/>
                    </a:lnTo>
                    <a:lnTo>
                      <a:pt x="37" y="683"/>
                    </a:lnTo>
                    <a:lnTo>
                      <a:pt x="45" y="751"/>
                    </a:lnTo>
                    <a:lnTo>
                      <a:pt x="52" y="818"/>
                    </a:lnTo>
                    <a:lnTo>
                      <a:pt x="60" y="884"/>
                    </a:lnTo>
                    <a:lnTo>
                      <a:pt x="69" y="949"/>
                    </a:lnTo>
                    <a:lnTo>
                      <a:pt x="80" y="1011"/>
                    </a:lnTo>
                    <a:lnTo>
                      <a:pt x="91" y="1074"/>
                    </a:lnTo>
                    <a:lnTo>
                      <a:pt x="103" y="1133"/>
                    </a:lnTo>
                    <a:lnTo>
                      <a:pt x="117" y="1192"/>
                    </a:lnTo>
                    <a:lnTo>
                      <a:pt x="133" y="1249"/>
                    </a:lnTo>
                    <a:lnTo>
                      <a:pt x="150" y="1306"/>
                    </a:lnTo>
                    <a:lnTo>
                      <a:pt x="168" y="1360"/>
                    </a:lnTo>
                    <a:lnTo>
                      <a:pt x="189" y="1413"/>
                    </a:lnTo>
                    <a:lnTo>
                      <a:pt x="209" y="1466"/>
                    </a:lnTo>
                    <a:lnTo>
                      <a:pt x="234" y="1515"/>
                    </a:lnTo>
                    <a:lnTo>
                      <a:pt x="258" y="1565"/>
                    </a:lnTo>
                    <a:lnTo>
                      <a:pt x="287" y="1612"/>
                    </a:lnTo>
                    <a:lnTo>
                      <a:pt x="317" y="1659"/>
                    </a:lnTo>
                    <a:lnTo>
                      <a:pt x="347" y="1703"/>
                    </a:lnTo>
                    <a:lnTo>
                      <a:pt x="381" y="1748"/>
                    </a:lnTo>
                    <a:lnTo>
                      <a:pt x="418" y="1789"/>
                    </a:lnTo>
                    <a:lnTo>
                      <a:pt x="455" y="1830"/>
                    </a:lnTo>
                    <a:lnTo>
                      <a:pt x="497" y="1870"/>
                    </a:lnTo>
                    <a:lnTo>
                      <a:pt x="540" y="1907"/>
                    </a:lnTo>
                    <a:lnTo>
                      <a:pt x="585" y="1942"/>
                    </a:lnTo>
                    <a:lnTo>
                      <a:pt x="633" y="1977"/>
                    </a:lnTo>
                    <a:lnTo>
                      <a:pt x="684" y="2009"/>
                    </a:lnTo>
                    <a:lnTo>
                      <a:pt x="735" y="2039"/>
                    </a:lnTo>
                    <a:lnTo>
                      <a:pt x="790" y="2067"/>
                    </a:lnTo>
                    <a:lnTo>
                      <a:pt x="846" y="2092"/>
                    </a:lnTo>
                    <a:lnTo>
                      <a:pt x="905" y="2118"/>
                    </a:lnTo>
                    <a:lnTo>
                      <a:pt x="964" y="2141"/>
                    </a:lnTo>
                    <a:lnTo>
                      <a:pt x="1026" y="2162"/>
                    </a:lnTo>
                    <a:lnTo>
                      <a:pt x="1090" y="2182"/>
                    </a:lnTo>
                    <a:lnTo>
                      <a:pt x="1154" y="2202"/>
                    </a:lnTo>
                    <a:lnTo>
                      <a:pt x="1222" y="2217"/>
                    </a:lnTo>
                    <a:lnTo>
                      <a:pt x="1290" y="2234"/>
                    </a:lnTo>
                    <a:lnTo>
                      <a:pt x="1360" y="2248"/>
                    </a:lnTo>
                    <a:lnTo>
                      <a:pt x="1431" y="2262"/>
                    </a:lnTo>
                    <a:lnTo>
                      <a:pt x="1505" y="2275"/>
                    </a:lnTo>
                    <a:lnTo>
                      <a:pt x="1580" y="2286"/>
                    </a:lnTo>
                    <a:lnTo>
                      <a:pt x="1654" y="2295"/>
                    </a:lnTo>
                    <a:lnTo>
                      <a:pt x="1732" y="2303"/>
                    </a:lnTo>
                    <a:lnTo>
                      <a:pt x="1810" y="2313"/>
                    </a:lnTo>
                    <a:lnTo>
                      <a:pt x="1891" y="2320"/>
                    </a:lnTo>
                    <a:lnTo>
                      <a:pt x="1972" y="2327"/>
                    </a:lnTo>
                    <a:lnTo>
                      <a:pt x="2053" y="2332"/>
                    </a:lnTo>
                    <a:lnTo>
                      <a:pt x="2137" y="2338"/>
                    </a:lnTo>
                    <a:lnTo>
                      <a:pt x="2221" y="2342"/>
                    </a:lnTo>
                    <a:lnTo>
                      <a:pt x="2306" y="2346"/>
                    </a:lnTo>
                    <a:lnTo>
                      <a:pt x="2393" y="2350"/>
                    </a:lnTo>
                    <a:lnTo>
                      <a:pt x="2479" y="2352"/>
                    </a:lnTo>
                    <a:lnTo>
                      <a:pt x="2567" y="2356"/>
                    </a:lnTo>
                    <a:lnTo>
                      <a:pt x="2655" y="2357"/>
                    </a:lnTo>
                    <a:lnTo>
                      <a:pt x="2745" y="2361"/>
                    </a:lnTo>
                    <a:lnTo>
                      <a:pt x="2835" y="2363"/>
                    </a:lnTo>
                    <a:lnTo>
                      <a:pt x="2837" y="2363"/>
                    </a:lnTo>
                  </a:path>
                </a:pathLst>
              </a:custGeom>
              <a:noFill/>
              <a:ln w="38100" cap="rnd"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467" name="Text Box 11">
                <a:extLst>
                  <a:ext uri="{FF2B5EF4-FFF2-40B4-BE49-F238E27FC236}">
                    <a16:creationId xmlns:a16="http://schemas.microsoft.com/office/drawing/2014/main" id="{A103E789-B1A7-4512-953E-6E437DA9E289}"/>
                  </a:ext>
                </a:extLst>
              </p:cNvPr>
              <p:cNvSpPr txBox="1">
                <a:spLocks noChangeArrowheads="1"/>
              </p:cNvSpPr>
              <p:nvPr>
                <p:custDataLst>
                  <p:tags r:id="rId8"/>
                </p:custDataLst>
              </p:nvPr>
            </p:nvSpPr>
            <p:spPr bwMode="auto">
              <a:xfrm>
                <a:off x="6096000" y="3504522"/>
                <a:ext cx="152477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9pPr>
              </a:lstStyle>
              <a:p>
                <a:r>
                  <a:rPr lang="fr-FR" altLang="fr-FR" sz="1200" dirty="0">
                    <a:solidFill>
                      <a:srgbClr val="000000"/>
                    </a:solidFill>
                  </a:rPr>
                  <a:t>Coût des serveurs</a:t>
                </a:r>
              </a:p>
            </p:txBody>
          </p:sp>
          <p:sp>
            <p:nvSpPr>
              <p:cNvPr id="19468" name="Text Box 12">
                <a:extLst>
                  <a:ext uri="{FF2B5EF4-FFF2-40B4-BE49-F238E27FC236}">
                    <a16:creationId xmlns:a16="http://schemas.microsoft.com/office/drawing/2014/main" id="{CB5429AC-562E-4A4E-B5CB-AB2B9B6AB4F7}"/>
                  </a:ext>
                </a:extLst>
              </p:cNvPr>
              <p:cNvSpPr txBox="1">
                <a:spLocks noChangeArrowheads="1"/>
              </p:cNvSpPr>
              <p:nvPr>
                <p:custDataLst>
                  <p:tags r:id="rId9"/>
                </p:custDataLst>
              </p:nvPr>
            </p:nvSpPr>
            <p:spPr bwMode="auto">
              <a:xfrm>
                <a:off x="4906963" y="4747535"/>
                <a:ext cx="1220206" cy="2585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9pPr>
              </a:lstStyle>
              <a:p>
                <a:r>
                  <a:rPr lang="fr-FR" altLang="fr-FR" sz="1200" dirty="0">
                    <a:solidFill>
                      <a:srgbClr val="000000"/>
                    </a:solidFill>
                  </a:rPr>
                  <a:t>Coût d’attente</a:t>
                </a:r>
              </a:p>
            </p:txBody>
          </p:sp>
          <p:sp>
            <p:nvSpPr>
              <p:cNvPr id="19469" name="Freeform 15">
                <a:extLst>
                  <a:ext uri="{FF2B5EF4-FFF2-40B4-BE49-F238E27FC236}">
                    <a16:creationId xmlns:a16="http://schemas.microsoft.com/office/drawing/2014/main" id="{2A955686-8589-45D0-90F0-1278656575FB}"/>
                  </a:ext>
                </a:extLst>
              </p:cNvPr>
              <p:cNvSpPr>
                <a:spLocks/>
              </p:cNvSpPr>
              <p:nvPr>
                <p:custDataLst>
                  <p:tags r:id="rId10"/>
                </p:custDataLst>
              </p:nvPr>
            </p:nvSpPr>
            <p:spPr bwMode="auto">
              <a:xfrm>
                <a:off x="1828800" y="2209800"/>
                <a:ext cx="5867400" cy="1741488"/>
              </a:xfrm>
              <a:custGeom>
                <a:avLst/>
                <a:gdLst>
                  <a:gd name="T0" fmla="*/ 0 w 3696"/>
                  <a:gd name="T1" fmla="*/ 0 h 1097"/>
                  <a:gd name="T2" fmla="*/ 829 w 3696"/>
                  <a:gd name="T3" fmla="*/ 1049 h 1097"/>
                  <a:gd name="T4" fmla="*/ 3696 w 3696"/>
                  <a:gd name="T5" fmla="*/ 288 h 1097"/>
                  <a:gd name="T6" fmla="*/ 0 60000 65536"/>
                  <a:gd name="T7" fmla="*/ 0 60000 65536"/>
                  <a:gd name="T8" fmla="*/ 0 60000 65536"/>
                  <a:gd name="T9" fmla="*/ 0 w 3696"/>
                  <a:gd name="T10" fmla="*/ 0 h 1097"/>
                  <a:gd name="T11" fmla="*/ 3696 w 3696"/>
                  <a:gd name="T12" fmla="*/ 1097 h 1097"/>
                </a:gdLst>
                <a:ahLst/>
                <a:cxnLst>
                  <a:cxn ang="T6">
                    <a:pos x="T0" y="T1"/>
                  </a:cxn>
                  <a:cxn ang="T7">
                    <a:pos x="T2" y="T3"/>
                  </a:cxn>
                  <a:cxn ang="T8">
                    <a:pos x="T4" y="T5"/>
                  </a:cxn>
                </a:cxnLst>
                <a:rect l="T9" t="T10" r="T11" b="T12"/>
                <a:pathLst>
                  <a:path w="3696" h="1097">
                    <a:moveTo>
                      <a:pt x="0" y="0"/>
                    </a:moveTo>
                    <a:cubicBezTo>
                      <a:pt x="138" y="175"/>
                      <a:pt x="213" y="1001"/>
                      <a:pt x="829" y="1049"/>
                    </a:cubicBezTo>
                    <a:cubicBezTo>
                      <a:pt x="1445" y="1097"/>
                      <a:pt x="3099" y="447"/>
                      <a:pt x="3696" y="288"/>
                    </a:cubicBezTo>
                  </a:path>
                </a:pathLst>
              </a:custGeom>
              <a:noFill/>
              <a:ln w="57150" cap="flat" cmpd="sng">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9470" name="Text Box 16">
                <a:extLst>
                  <a:ext uri="{FF2B5EF4-FFF2-40B4-BE49-F238E27FC236}">
                    <a16:creationId xmlns:a16="http://schemas.microsoft.com/office/drawing/2014/main" id="{10DEF569-0AB4-44D1-89DF-276366F8629F}"/>
                  </a:ext>
                </a:extLst>
              </p:cNvPr>
              <p:cNvSpPr txBox="1">
                <a:spLocks noChangeArrowheads="1"/>
              </p:cNvSpPr>
              <p:nvPr>
                <p:custDataLst>
                  <p:tags r:id="rId11"/>
                </p:custDataLst>
              </p:nvPr>
            </p:nvSpPr>
            <p:spPr bwMode="auto">
              <a:xfrm>
                <a:off x="4572000" y="2590122"/>
                <a:ext cx="90441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000" b="1">
                    <a:solidFill>
                      <a:schemeClr val="tx1"/>
                    </a:solidFill>
                    <a:latin typeface="Arial" panose="020B0604020202020204" pitchFamily="34" charset="0"/>
                  </a:defRPr>
                </a:lvl9pPr>
              </a:lstStyle>
              <a:p>
                <a:r>
                  <a:rPr lang="fr-FR" altLang="fr-FR" sz="1200" dirty="0">
                    <a:solidFill>
                      <a:srgbClr val="000000"/>
                    </a:solidFill>
                  </a:rPr>
                  <a:t>Coût total</a:t>
                </a:r>
              </a:p>
            </p:txBody>
          </p:sp>
        </p:grpSp>
        <p:sp>
          <p:nvSpPr>
            <p:cNvPr id="3" name="Rectangle 2">
              <a:extLst>
                <a:ext uri="{FF2B5EF4-FFF2-40B4-BE49-F238E27FC236}">
                  <a16:creationId xmlns:a16="http://schemas.microsoft.com/office/drawing/2014/main" id="{0F3D3107-9573-41B7-8675-9D435E953374}"/>
                </a:ext>
              </a:extLst>
            </p:cNvPr>
            <p:cNvSpPr/>
            <p:nvPr/>
          </p:nvSpPr>
          <p:spPr bwMode="auto">
            <a:xfrm>
              <a:off x="1475655" y="1404629"/>
              <a:ext cx="6120749" cy="2498463"/>
            </a:xfrm>
            <a:prstGeom prst="rect">
              <a:avLst/>
            </a:prstGeom>
            <a:noFill/>
            <a:ln w="12700" cap="flat" cmpd="sng" algn="ctr">
              <a:solidFill>
                <a:srgbClr val="618FF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7A0D1E-554D-4466-B9F1-316B67B0AF27}"/>
              </a:ext>
            </a:extLst>
          </p:cNvPr>
          <p:cNvSpPr>
            <a:spLocks noGrp="1"/>
          </p:cNvSpPr>
          <p:nvPr>
            <p:ph type="title"/>
          </p:nvPr>
        </p:nvSpPr>
        <p:spPr>
          <a:xfrm>
            <a:off x="1338242" y="765846"/>
            <a:ext cx="7239000" cy="457200"/>
          </a:xfrm>
        </p:spPr>
        <p:txBody>
          <a:bodyPr/>
          <a:lstStyle/>
          <a:p>
            <a:r>
              <a:rPr lang="fr-FR" dirty="0"/>
              <a:t>La théorie des files d’attente</a:t>
            </a:r>
          </a:p>
        </p:txBody>
      </p:sp>
      <p:sp>
        <p:nvSpPr>
          <p:cNvPr id="3" name="Espace réservé du contenu 2">
            <a:extLst>
              <a:ext uri="{FF2B5EF4-FFF2-40B4-BE49-F238E27FC236}">
                <a16:creationId xmlns:a16="http://schemas.microsoft.com/office/drawing/2014/main" id="{E1FF070C-CE04-44B6-A647-0C7955EC0214}"/>
              </a:ext>
            </a:extLst>
          </p:cNvPr>
          <p:cNvSpPr>
            <a:spLocks noGrp="1"/>
          </p:cNvSpPr>
          <p:nvPr>
            <p:ph idx="1"/>
          </p:nvPr>
        </p:nvSpPr>
        <p:spPr>
          <a:xfrm>
            <a:off x="1044902" y="1309949"/>
            <a:ext cx="7825680" cy="5588916"/>
          </a:xfrm>
        </p:spPr>
        <p:txBody>
          <a:bodyPr/>
          <a:lstStyle/>
          <a:p>
            <a:r>
              <a:rPr lang="fr-FR" dirty="0"/>
              <a:t>Processus général considéré</a:t>
            </a:r>
          </a:p>
          <a:p>
            <a:pPr lvl="1"/>
            <a:r>
              <a:rPr lang="fr-FR" dirty="0"/>
              <a:t>Des clients arrivent dans le système</a:t>
            </a:r>
          </a:p>
          <a:p>
            <a:pPr lvl="2"/>
            <a:r>
              <a:rPr lang="fr-FR" dirty="0"/>
              <a:t>Processus aléatoire, au moins à court terme</a:t>
            </a:r>
          </a:p>
          <a:p>
            <a:pPr lvl="1"/>
            <a:r>
              <a:rPr lang="fr-FR" dirty="0"/>
              <a:t>Des clients attendent (salle d’attente, file physique, tampon…)</a:t>
            </a:r>
          </a:p>
          <a:p>
            <a:pPr lvl="1"/>
            <a:r>
              <a:rPr lang="fr-FR" dirty="0"/>
              <a:t>Les clients sont traités (servis)</a:t>
            </a:r>
          </a:p>
          <a:p>
            <a:pPr lvl="2"/>
            <a:r>
              <a:rPr lang="fr-FR" dirty="0"/>
              <a:t>Temps de service a priori aléatoire</a:t>
            </a:r>
          </a:p>
          <a:p>
            <a:pPr lvl="2"/>
            <a:endParaRPr lang="fr-FR" dirty="0"/>
          </a:p>
          <a:p>
            <a:pPr lvl="2"/>
            <a:endParaRPr lang="fr-FR" dirty="0"/>
          </a:p>
          <a:p>
            <a:pPr lvl="2"/>
            <a:endParaRPr lang="fr-FR" dirty="0"/>
          </a:p>
          <a:p>
            <a:pPr lvl="2"/>
            <a:endParaRPr lang="fr-FR" dirty="0"/>
          </a:p>
          <a:p>
            <a:pPr lvl="2"/>
            <a:endParaRPr lang="fr-FR" dirty="0"/>
          </a:p>
          <a:p>
            <a:pPr lvl="1"/>
            <a:endParaRPr lang="fr-FR" dirty="0"/>
          </a:p>
          <a:p>
            <a:pPr lvl="1"/>
            <a:r>
              <a:rPr lang="fr-FR" dirty="0"/>
              <a:t>On s’intéresse au comportement du système et à son influence sur le flux de clients (comment le flux d’entrée est transformé en flux de sortie)</a:t>
            </a:r>
          </a:p>
          <a:p>
            <a:pPr lvl="1"/>
            <a:r>
              <a:rPr lang="fr-FR" dirty="0"/>
              <a:t>Le service peut être rendu par un ou plusieurs serveurs</a:t>
            </a:r>
          </a:p>
        </p:txBody>
      </p:sp>
      <p:sp>
        <p:nvSpPr>
          <p:cNvPr id="12" name="Espace réservé du numéro de diapositive 11">
            <a:extLst>
              <a:ext uri="{FF2B5EF4-FFF2-40B4-BE49-F238E27FC236}">
                <a16:creationId xmlns:a16="http://schemas.microsoft.com/office/drawing/2014/main" id="{484594F3-5C18-468D-9C61-38A56E6EF312}"/>
              </a:ext>
            </a:extLst>
          </p:cNvPr>
          <p:cNvSpPr>
            <a:spLocks noGrp="1"/>
          </p:cNvSpPr>
          <p:nvPr>
            <p:ph type="sldNum" sz="quarter" idx="4"/>
          </p:nvPr>
        </p:nvSpPr>
        <p:spPr/>
        <p:txBody>
          <a:bodyPr/>
          <a:lstStyle/>
          <a:p>
            <a:fld id="{9FFB9C89-BA00-4C79-ACD8-0DFDF27A95B5}" type="slidenum">
              <a:rPr lang="fr-FR" smtClean="0"/>
              <a:t>7</a:t>
            </a:fld>
            <a:endParaRPr lang="fr-FR"/>
          </a:p>
        </p:txBody>
      </p:sp>
      <p:grpSp>
        <p:nvGrpSpPr>
          <p:cNvPr id="24" name="Groupe 23">
            <a:extLst>
              <a:ext uri="{FF2B5EF4-FFF2-40B4-BE49-F238E27FC236}">
                <a16:creationId xmlns:a16="http://schemas.microsoft.com/office/drawing/2014/main" id="{1DAE87CD-54D4-4E9B-948D-4118B6BFE7C5}"/>
              </a:ext>
            </a:extLst>
          </p:cNvPr>
          <p:cNvGrpSpPr/>
          <p:nvPr/>
        </p:nvGrpSpPr>
        <p:grpSpPr>
          <a:xfrm>
            <a:off x="682573" y="3429000"/>
            <a:ext cx="7921875" cy="1612475"/>
            <a:chOff x="383925" y="3573016"/>
            <a:chExt cx="7921875" cy="1612475"/>
          </a:xfrm>
        </p:grpSpPr>
        <p:sp>
          <p:nvSpPr>
            <p:cNvPr id="4" name="Flèche : droite 3">
              <a:extLst>
                <a:ext uri="{FF2B5EF4-FFF2-40B4-BE49-F238E27FC236}">
                  <a16:creationId xmlns:a16="http://schemas.microsoft.com/office/drawing/2014/main" id="{41AEB196-6518-4F32-8A49-D0B75E5AB57F}"/>
                </a:ext>
              </a:extLst>
            </p:cNvPr>
            <p:cNvSpPr/>
            <p:nvPr/>
          </p:nvSpPr>
          <p:spPr bwMode="auto">
            <a:xfrm>
              <a:off x="2113110" y="4393403"/>
              <a:ext cx="1584176" cy="457200"/>
            </a:xfrm>
            <a:prstGeom prst="rightArrow">
              <a:avLst/>
            </a:prstGeom>
            <a:solidFill>
              <a:srgbClr val="00B0F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F89E8F0B-4135-4A15-9667-457100F60B13}"/>
                </a:ext>
              </a:extLst>
            </p:cNvPr>
            <p:cNvSpPr/>
            <p:nvPr/>
          </p:nvSpPr>
          <p:spPr bwMode="auto">
            <a:xfrm>
              <a:off x="4129334" y="4393403"/>
              <a:ext cx="216024" cy="45720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F734DBFF-4F8F-402E-897B-BEE4064A8D42}"/>
                </a:ext>
              </a:extLst>
            </p:cNvPr>
            <p:cNvSpPr/>
            <p:nvPr/>
          </p:nvSpPr>
          <p:spPr bwMode="auto">
            <a:xfrm>
              <a:off x="4345358" y="4393403"/>
              <a:ext cx="216024" cy="45720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D94D776F-D951-4FA7-B036-6A9BA6942EFB}"/>
                </a:ext>
              </a:extLst>
            </p:cNvPr>
            <p:cNvSpPr/>
            <p:nvPr/>
          </p:nvSpPr>
          <p:spPr bwMode="auto">
            <a:xfrm>
              <a:off x="4561382" y="4393403"/>
              <a:ext cx="216024" cy="45720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6D4A11C5-B4B9-45D6-891C-4DF084F72AF2}"/>
                </a:ext>
              </a:extLst>
            </p:cNvPr>
            <p:cNvSpPr/>
            <p:nvPr/>
          </p:nvSpPr>
          <p:spPr bwMode="auto">
            <a:xfrm>
              <a:off x="4777406" y="4393403"/>
              <a:ext cx="216024" cy="45720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4F36352C-3DD5-4B81-84A9-1E3E75FF4B05}"/>
                </a:ext>
              </a:extLst>
            </p:cNvPr>
            <p:cNvSpPr/>
            <p:nvPr/>
          </p:nvSpPr>
          <p:spPr bwMode="auto">
            <a:xfrm>
              <a:off x="4993430" y="4393403"/>
              <a:ext cx="216024" cy="45720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3EAB2F72-B905-4325-8E2E-538E2E053C1E}"/>
                </a:ext>
              </a:extLst>
            </p:cNvPr>
            <p:cNvSpPr/>
            <p:nvPr/>
          </p:nvSpPr>
          <p:spPr bwMode="auto">
            <a:xfrm>
              <a:off x="5209454" y="4393403"/>
              <a:ext cx="216024" cy="457200"/>
            </a:xfrm>
            <a:prstGeom prst="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1" name="Ellipse 10">
              <a:extLst>
                <a:ext uri="{FF2B5EF4-FFF2-40B4-BE49-F238E27FC236}">
                  <a16:creationId xmlns:a16="http://schemas.microsoft.com/office/drawing/2014/main" id="{F688E5EF-BF92-4901-AEF3-37844EA94331}"/>
                </a:ext>
              </a:extLst>
            </p:cNvPr>
            <p:cNvSpPr/>
            <p:nvPr/>
          </p:nvSpPr>
          <p:spPr bwMode="auto">
            <a:xfrm>
              <a:off x="5641502" y="4177379"/>
              <a:ext cx="720082" cy="720082"/>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3" name="Flèche : droite 12">
              <a:extLst>
                <a:ext uri="{FF2B5EF4-FFF2-40B4-BE49-F238E27FC236}">
                  <a16:creationId xmlns:a16="http://schemas.microsoft.com/office/drawing/2014/main" id="{6924611E-7F5A-4D35-8C05-14AE6EB54D73}"/>
                </a:ext>
              </a:extLst>
            </p:cNvPr>
            <p:cNvSpPr/>
            <p:nvPr/>
          </p:nvSpPr>
          <p:spPr bwMode="auto">
            <a:xfrm>
              <a:off x="6721624" y="4393403"/>
              <a:ext cx="1584176" cy="457200"/>
            </a:xfrm>
            <a:prstGeom prst="rightArrow">
              <a:avLst/>
            </a:prstGeom>
            <a:solidFill>
              <a:srgbClr val="00B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4" name="Rectangle : coins arrondis 13">
              <a:extLst>
                <a:ext uri="{FF2B5EF4-FFF2-40B4-BE49-F238E27FC236}">
                  <a16:creationId xmlns:a16="http://schemas.microsoft.com/office/drawing/2014/main" id="{D9C55F70-C817-41A6-943D-F811FB0BCB6E}"/>
                </a:ext>
              </a:extLst>
            </p:cNvPr>
            <p:cNvSpPr/>
            <p:nvPr/>
          </p:nvSpPr>
          <p:spPr bwMode="auto">
            <a:xfrm>
              <a:off x="3985318" y="4033363"/>
              <a:ext cx="2592290" cy="1152128"/>
            </a:xfrm>
            <a:prstGeom prst="roundRect">
              <a:avLst/>
            </a:prstGeom>
            <a:no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panose="020B0604020202020204" pitchFamily="34" charset="0"/>
              </a:endParaRPr>
            </a:p>
          </p:txBody>
        </p:sp>
        <p:sp>
          <p:nvSpPr>
            <p:cNvPr id="16" name="ZoneTexte 15">
              <a:extLst>
                <a:ext uri="{FF2B5EF4-FFF2-40B4-BE49-F238E27FC236}">
                  <a16:creationId xmlns:a16="http://schemas.microsoft.com/office/drawing/2014/main" id="{680E589F-9B11-46CE-A2CF-4500567EE13B}"/>
                </a:ext>
              </a:extLst>
            </p:cNvPr>
            <p:cNvSpPr txBox="1"/>
            <p:nvPr/>
          </p:nvSpPr>
          <p:spPr>
            <a:xfrm>
              <a:off x="2273167" y="4077607"/>
              <a:ext cx="1107996" cy="341632"/>
            </a:xfrm>
            <a:prstGeom prst="rect">
              <a:avLst/>
            </a:prstGeom>
            <a:noFill/>
          </p:spPr>
          <p:txBody>
            <a:bodyPr wrap="none" rtlCol="0">
              <a:spAutoFit/>
            </a:bodyPr>
            <a:lstStyle/>
            <a:p>
              <a:pPr algn="l"/>
              <a:r>
                <a:rPr lang="fr-FR" dirty="0">
                  <a:solidFill>
                    <a:srgbClr val="000000"/>
                  </a:solidFill>
                </a:rPr>
                <a:t>Arrivées</a:t>
              </a:r>
            </a:p>
          </p:txBody>
        </p:sp>
        <p:sp>
          <p:nvSpPr>
            <p:cNvPr id="17" name="ZoneTexte 16">
              <a:extLst>
                <a:ext uri="{FF2B5EF4-FFF2-40B4-BE49-F238E27FC236}">
                  <a16:creationId xmlns:a16="http://schemas.microsoft.com/office/drawing/2014/main" id="{CD470C82-7344-4B33-8896-850F4C06A118}"/>
                </a:ext>
              </a:extLst>
            </p:cNvPr>
            <p:cNvSpPr txBox="1"/>
            <p:nvPr/>
          </p:nvSpPr>
          <p:spPr>
            <a:xfrm>
              <a:off x="7009656" y="4107858"/>
              <a:ext cx="966931" cy="341632"/>
            </a:xfrm>
            <a:prstGeom prst="rect">
              <a:avLst/>
            </a:prstGeom>
            <a:noFill/>
          </p:spPr>
          <p:txBody>
            <a:bodyPr wrap="none" rtlCol="0">
              <a:spAutoFit/>
            </a:bodyPr>
            <a:lstStyle/>
            <a:p>
              <a:pPr algn="l"/>
              <a:r>
                <a:rPr lang="fr-FR" dirty="0">
                  <a:solidFill>
                    <a:srgbClr val="000000"/>
                  </a:solidFill>
                </a:rPr>
                <a:t>Sorties</a:t>
              </a:r>
            </a:p>
          </p:txBody>
        </p:sp>
        <p:sp>
          <p:nvSpPr>
            <p:cNvPr id="18" name="ZoneTexte 17">
              <a:extLst>
                <a:ext uri="{FF2B5EF4-FFF2-40B4-BE49-F238E27FC236}">
                  <a16:creationId xmlns:a16="http://schemas.microsoft.com/office/drawing/2014/main" id="{5389BF74-A9F5-4504-8BBB-1D1D81883176}"/>
                </a:ext>
              </a:extLst>
            </p:cNvPr>
            <p:cNvSpPr txBox="1"/>
            <p:nvPr/>
          </p:nvSpPr>
          <p:spPr>
            <a:xfrm>
              <a:off x="4284817" y="3573016"/>
              <a:ext cx="979755" cy="341632"/>
            </a:xfrm>
            <a:prstGeom prst="rect">
              <a:avLst/>
            </a:prstGeom>
            <a:noFill/>
          </p:spPr>
          <p:txBody>
            <a:bodyPr wrap="none" rtlCol="0">
              <a:spAutoFit/>
            </a:bodyPr>
            <a:lstStyle/>
            <a:p>
              <a:pPr algn="l"/>
              <a:r>
                <a:rPr lang="fr-FR" dirty="0">
                  <a:solidFill>
                    <a:srgbClr val="000000"/>
                  </a:solidFill>
                </a:rPr>
                <a:t>Attente</a:t>
              </a:r>
            </a:p>
          </p:txBody>
        </p:sp>
        <p:sp>
          <p:nvSpPr>
            <p:cNvPr id="19" name="ZoneTexte 18">
              <a:extLst>
                <a:ext uri="{FF2B5EF4-FFF2-40B4-BE49-F238E27FC236}">
                  <a16:creationId xmlns:a16="http://schemas.microsoft.com/office/drawing/2014/main" id="{506D9D6F-68B7-4BE5-A4C3-70A234CAC800}"/>
                </a:ext>
              </a:extLst>
            </p:cNvPr>
            <p:cNvSpPr txBox="1"/>
            <p:nvPr/>
          </p:nvSpPr>
          <p:spPr>
            <a:xfrm>
              <a:off x="5425478" y="3573016"/>
              <a:ext cx="1005403" cy="341632"/>
            </a:xfrm>
            <a:prstGeom prst="rect">
              <a:avLst/>
            </a:prstGeom>
            <a:noFill/>
          </p:spPr>
          <p:txBody>
            <a:bodyPr wrap="none" rtlCol="0">
              <a:spAutoFit/>
            </a:bodyPr>
            <a:lstStyle/>
            <a:p>
              <a:pPr algn="l"/>
              <a:r>
                <a:rPr lang="fr-FR" dirty="0">
                  <a:solidFill>
                    <a:srgbClr val="000000"/>
                  </a:solidFill>
                </a:rPr>
                <a:t>Service</a:t>
              </a:r>
            </a:p>
          </p:txBody>
        </p:sp>
        <p:sp>
          <p:nvSpPr>
            <p:cNvPr id="21" name="ZoneTexte 20">
              <a:extLst>
                <a:ext uri="{FF2B5EF4-FFF2-40B4-BE49-F238E27FC236}">
                  <a16:creationId xmlns:a16="http://schemas.microsoft.com/office/drawing/2014/main" id="{D1D10F5C-EBA4-46C6-998A-0E3F08AE0B57}"/>
                </a:ext>
              </a:extLst>
            </p:cNvPr>
            <p:cNvSpPr txBox="1"/>
            <p:nvPr/>
          </p:nvSpPr>
          <p:spPr>
            <a:xfrm>
              <a:off x="2255382" y="4735035"/>
              <a:ext cx="1261884" cy="341632"/>
            </a:xfrm>
            <a:prstGeom prst="rect">
              <a:avLst/>
            </a:prstGeom>
            <a:noFill/>
          </p:spPr>
          <p:txBody>
            <a:bodyPr wrap="none" rtlCol="0">
              <a:spAutoFit/>
            </a:bodyPr>
            <a:lstStyle/>
            <a:p>
              <a:pPr algn="l"/>
              <a:r>
                <a:rPr lang="fr-FR" i="1" dirty="0">
                  <a:solidFill>
                    <a:srgbClr val="000000"/>
                  </a:solidFill>
                </a:rPr>
                <a:t>aléatoires</a:t>
              </a:r>
            </a:p>
          </p:txBody>
        </p:sp>
        <p:sp>
          <p:nvSpPr>
            <p:cNvPr id="22" name="ZoneTexte 21">
              <a:extLst>
                <a:ext uri="{FF2B5EF4-FFF2-40B4-BE49-F238E27FC236}">
                  <a16:creationId xmlns:a16="http://schemas.microsoft.com/office/drawing/2014/main" id="{5E2BC951-30D1-4358-98B4-342330CCB028}"/>
                </a:ext>
              </a:extLst>
            </p:cNvPr>
            <p:cNvSpPr txBox="1"/>
            <p:nvPr/>
          </p:nvSpPr>
          <p:spPr>
            <a:xfrm>
              <a:off x="5451182" y="4833657"/>
              <a:ext cx="1133644" cy="341632"/>
            </a:xfrm>
            <a:prstGeom prst="rect">
              <a:avLst/>
            </a:prstGeom>
            <a:noFill/>
          </p:spPr>
          <p:txBody>
            <a:bodyPr wrap="none" rtlCol="0">
              <a:spAutoFit/>
            </a:bodyPr>
            <a:lstStyle/>
            <a:p>
              <a:pPr algn="l"/>
              <a:r>
                <a:rPr lang="fr-FR" i="1" dirty="0">
                  <a:solidFill>
                    <a:srgbClr val="000000"/>
                  </a:solidFill>
                </a:rPr>
                <a:t>aléatoire</a:t>
              </a:r>
            </a:p>
          </p:txBody>
        </p:sp>
        <p:sp>
          <p:nvSpPr>
            <p:cNvPr id="20" name="Flèche : pentagone 19">
              <a:extLst>
                <a:ext uri="{FF2B5EF4-FFF2-40B4-BE49-F238E27FC236}">
                  <a16:creationId xmlns:a16="http://schemas.microsoft.com/office/drawing/2014/main" id="{D6786508-A22B-4DC5-B978-A19F439F467D}"/>
                </a:ext>
              </a:extLst>
            </p:cNvPr>
            <p:cNvSpPr/>
            <p:nvPr/>
          </p:nvSpPr>
          <p:spPr bwMode="auto">
            <a:xfrm>
              <a:off x="383925" y="4354753"/>
              <a:ext cx="1460369" cy="554983"/>
            </a:xfrm>
            <a:prstGeom prst="homePlate">
              <a:avLst/>
            </a:prstGeom>
            <a:solidFill>
              <a:srgbClr val="33993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panose="020B0604020202020204" pitchFamily="34" charset="0"/>
                </a:rPr>
                <a:t>Clients</a:t>
              </a:r>
            </a:p>
          </p:txBody>
        </p:sp>
      </p:grpSp>
    </p:spTree>
    <p:extLst>
      <p:ext uri="{BB962C8B-B14F-4D97-AF65-F5344CB8AC3E}">
        <p14:creationId xmlns:p14="http://schemas.microsoft.com/office/powerpoint/2010/main" val="25723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8ACF56B-73EA-41BB-BC5C-95E907631577}"/>
              </a:ext>
            </a:extLst>
          </p:cNvPr>
          <p:cNvSpPr>
            <a:spLocks noGrp="1" noChangeArrowheads="1"/>
          </p:cNvSpPr>
          <p:nvPr>
            <p:ph type="title"/>
          </p:nvPr>
        </p:nvSpPr>
        <p:spPr>
          <a:xfrm>
            <a:off x="338559" y="830560"/>
            <a:ext cx="8466881" cy="457200"/>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r>
              <a:rPr lang="fr-FR" altLang="fr-FR" dirty="0"/>
              <a:t>Les caractéristiques des problèmes d'attente</a:t>
            </a:r>
          </a:p>
        </p:txBody>
      </p:sp>
      <p:sp>
        <p:nvSpPr>
          <p:cNvPr id="27651" name="Rectangle 3">
            <a:extLst>
              <a:ext uri="{FF2B5EF4-FFF2-40B4-BE49-F238E27FC236}">
                <a16:creationId xmlns:a16="http://schemas.microsoft.com/office/drawing/2014/main" id="{991C7D4C-730B-4EA0-81AF-3042C3D6D2E4}"/>
              </a:ext>
            </a:extLst>
          </p:cNvPr>
          <p:cNvSpPr>
            <a:spLocks noGrp="1" noChangeArrowheads="1"/>
          </p:cNvSpPr>
          <p:nvPr>
            <p:ph type="body" idx="1"/>
          </p:nvPr>
        </p:nvSpPr>
        <p:spPr>
          <a:xfrm>
            <a:off x="742764" y="2786642"/>
            <a:ext cx="5089376" cy="3810000"/>
          </a:xfrm>
          <a:noFill/>
          <a:ln/>
          <a:extLst>
            <a:ext uri="{91240B29-F687-4F45-9708-019B960494DF}">
              <a14:hiddenLine xmlns:a14="http://schemas.microsoft.com/office/drawing/2010/main" w="12699">
                <a:solidFill>
                  <a:schemeClr val="tx1"/>
                </a:solidFill>
                <a:miter lim="800000"/>
                <a:headEnd/>
                <a:tailEnd/>
              </a14:hiddenLine>
            </a:ext>
          </a:extLst>
        </p:spPr>
        <p:txBody>
          <a:bodyPr/>
          <a:lstStyle/>
          <a:p>
            <a:pPr marL="457200" indent="-457200">
              <a:buFont typeface="+mj-lt"/>
              <a:buAutoNum type="arabicPeriod"/>
            </a:pPr>
            <a:r>
              <a:rPr lang="fr-FR" altLang="fr-FR" dirty="0"/>
              <a:t>Population des arrivées</a:t>
            </a:r>
          </a:p>
          <a:p>
            <a:pPr lvl="1"/>
            <a:r>
              <a:rPr lang="fr-FR" altLang="fr-FR" dirty="0"/>
              <a:t>finie ou infinie</a:t>
            </a:r>
          </a:p>
          <a:p>
            <a:pPr>
              <a:buFontTx/>
              <a:buNone/>
            </a:pPr>
            <a:r>
              <a:rPr lang="fr-FR" altLang="fr-FR" dirty="0"/>
              <a:t>2. Mode d’arrivées</a:t>
            </a:r>
          </a:p>
          <a:p>
            <a:pPr lvl="1"/>
            <a:r>
              <a:rPr lang="fr-FR" altLang="fr-FR" dirty="0"/>
              <a:t>contrôlable ou non</a:t>
            </a:r>
          </a:p>
          <a:p>
            <a:pPr lvl="1"/>
            <a:r>
              <a:rPr lang="fr-FR" altLang="fr-FR" dirty="0"/>
              <a:t>individuelles ou par lot</a:t>
            </a:r>
          </a:p>
          <a:p>
            <a:pPr lvl="1"/>
            <a:r>
              <a:rPr lang="fr-FR" altLang="fr-FR" dirty="0"/>
              <a:t>distribution de probabilité</a:t>
            </a:r>
          </a:p>
          <a:p>
            <a:pPr lvl="1"/>
            <a:r>
              <a:rPr lang="fr-FR" altLang="fr-FR" dirty="0"/>
              <a:t>degré de patience</a:t>
            </a:r>
          </a:p>
          <a:p>
            <a:pPr>
              <a:buFontTx/>
              <a:buNone/>
            </a:pPr>
            <a:r>
              <a:rPr lang="fr-FR" altLang="fr-FR" dirty="0"/>
              <a:t>3. Durée du service</a:t>
            </a:r>
          </a:p>
          <a:p>
            <a:pPr lvl="1">
              <a:buFontTx/>
              <a:buChar char="–"/>
            </a:pPr>
            <a:r>
              <a:rPr lang="fr-FR" altLang="fr-FR" dirty="0"/>
              <a:t>fixe ou aléatoire</a:t>
            </a:r>
          </a:p>
          <a:p>
            <a:pPr lvl="1">
              <a:buFontTx/>
              <a:buChar char="–"/>
            </a:pPr>
            <a:r>
              <a:rPr lang="fr-FR" altLang="fr-FR" dirty="0"/>
              <a:t>peut dépendre </a:t>
            </a:r>
            <a:r>
              <a:rPr lang="fr-FR" altLang="fr-FR" sz="1800" dirty="0"/>
              <a:t>de la longueur de la file</a:t>
            </a:r>
          </a:p>
        </p:txBody>
      </p:sp>
      <p:sp>
        <p:nvSpPr>
          <p:cNvPr id="2" name="Espace réservé du numéro de diapositive 1">
            <a:extLst>
              <a:ext uri="{FF2B5EF4-FFF2-40B4-BE49-F238E27FC236}">
                <a16:creationId xmlns:a16="http://schemas.microsoft.com/office/drawing/2014/main" id="{D0120442-27F3-49A8-8BBE-5D8A67BD1B6A}"/>
              </a:ext>
            </a:extLst>
          </p:cNvPr>
          <p:cNvSpPr>
            <a:spLocks noGrp="1"/>
          </p:cNvSpPr>
          <p:nvPr>
            <p:ph type="sldNum" sz="quarter" idx="4"/>
          </p:nvPr>
        </p:nvSpPr>
        <p:spPr/>
        <p:txBody>
          <a:bodyPr/>
          <a:lstStyle/>
          <a:p>
            <a:fld id="{9FFB9C89-BA00-4C79-ACD8-0DFDF27A95B5}" type="slidenum">
              <a:rPr lang="fr-FR" smtClean="0"/>
              <a:t>8</a:t>
            </a:fld>
            <a:endParaRPr lang="fr-FR"/>
          </a:p>
        </p:txBody>
      </p:sp>
      <p:sp>
        <p:nvSpPr>
          <p:cNvPr id="3" name="ZoneTexte 2">
            <a:extLst>
              <a:ext uri="{FF2B5EF4-FFF2-40B4-BE49-F238E27FC236}">
                <a16:creationId xmlns:a16="http://schemas.microsoft.com/office/drawing/2014/main" id="{7C50B00E-3704-4B2A-A95B-85D7DCD2BAB1}"/>
              </a:ext>
            </a:extLst>
          </p:cNvPr>
          <p:cNvSpPr txBox="1"/>
          <p:nvPr/>
        </p:nvSpPr>
        <p:spPr>
          <a:xfrm>
            <a:off x="742764" y="1765965"/>
            <a:ext cx="6480720" cy="590931"/>
          </a:xfrm>
          <a:prstGeom prst="rect">
            <a:avLst/>
          </a:prstGeom>
          <a:noFill/>
        </p:spPr>
        <p:txBody>
          <a:bodyPr wrap="square" rtlCol="0">
            <a:spAutoFit/>
          </a:bodyPr>
          <a:lstStyle/>
          <a:p>
            <a:pPr algn="l"/>
            <a:r>
              <a:rPr lang="fr-FR" dirty="0">
                <a:solidFill>
                  <a:srgbClr val="339933"/>
                </a:solidFill>
              </a:rPr>
              <a:t>Les problèmes d’attente sont très variés et nécessitent dans chaque situation des </a:t>
            </a:r>
            <a:r>
              <a:rPr lang="fr-FR" dirty="0">
                <a:solidFill>
                  <a:srgbClr val="003399"/>
                </a:solidFill>
              </a:rPr>
              <a:t>décisions spécifiques</a:t>
            </a:r>
          </a:p>
        </p:txBody>
      </p:sp>
      <p:pic>
        <p:nvPicPr>
          <p:cNvPr id="6" name="Image 5">
            <a:extLst>
              <a:ext uri="{FF2B5EF4-FFF2-40B4-BE49-F238E27FC236}">
                <a16:creationId xmlns:a16="http://schemas.microsoft.com/office/drawing/2014/main" id="{A3023169-DFC3-41BE-9F4F-FAF500D15CD8}"/>
              </a:ext>
            </a:extLst>
          </p:cNvPr>
          <p:cNvPicPr>
            <a:picLocks noChangeAspect="1"/>
          </p:cNvPicPr>
          <p:nvPr/>
        </p:nvPicPr>
        <p:blipFill>
          <a:blip r:embed="rId3"/>
          <a:stretch>
            <a:fillRect/>
          </a:stretch>
        </p:blipFill>
        <p:spPr>
          <a:xfrm>
            <a:off x="5443115" y="3135041"/>
            <a:ext cx="3362325" cy="2533650"/>
          </a:xfrm>
          <a:prstGeom prst="rect">
            <a:avLst/>
          </a:prstGeom>
          <a:ln>
            <a:solidFill>
              <a:srgbClr val="000000"/>
            </a:solid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7"/>
          <p:cNvSpPr>
            <a:spLocks noGrp="1" noChangeArrowheads="1"/>
          </p:cNvSpPr>
          <p:nvPr>
            <p:ph type="title" idx="4294967295"/>
            <p:custDataLst>
              <p:tags r:id="rId1"/>
            </p:custDataLst>
          </p:nvPr>
        </p:nvSpPr>
        <p:spPr>
          <a:xfrm>
            <a:off x="179512" y="156227"/>
            <a:ext cx="4837194" cy="68048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r>
              <a:rPr lang="fr-FR" sz="2800" b="1" kern="1200" dirty="0">
                <a:solidFill>
                  <a:srgbClr val="00AE00"/>
                </a:solidFill>
              </a:rPr>
              <a:t>La fréquence des arrivées</a:t>
            </a:r>
          </a:p>
        </p:txBody>
      </p:sp>
      <p:pic>
        <p:nvPicPr>
          <p:cNvPr id="14340" name="Picture 1042" descr="distribpois"/>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948422" y="1573696"/>
            <a:ext cx="3823102" cy="427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e 4"/>
          <p:cNvGrpSpPr/>
          <p:nvPr/>
        </p:nvGrpSpPr>
        <p:grpSpPr>
          <a:xfrm>
            <a:off x="111880" y="908720"/>
            <a:ext cx="8659644" cy="5904657"/>
            <a:chOff x="111880" y="657665"/>
            <a:chExt cx="8659644" cy="6229226"/>
          </a:xfrm>
        </p:grpSpPr>
        <p:pic>
          <p:nvPicPr>
            <p:cNvPr id="2" name="Image 1"/>
            <p:cNvPicPr>
              <a:picLocks noChangeAspect="1"/>
            </p:cNvPicPr>
            <p:nvPr>
              <p:custDataLst>
                <p:tags r:id="rId4"/>
              </p:custDataLst>
            </p:nvPr>
          </p:nvPicPr>
          <p:blipFill>
            <a:blip r:embed="rId9"/>
            <a:stretch>
              <a:fillRect/>
            </a:stretch>
          </p:blipFill>
          <p:spPr>
            <a:xfrm>
              <a:off x="5023557" y="657665"/>
              <a:ext cx="3747967" cy="6200335"/>
            </a:xfrm>
            <a:prstGeom prst="rect">
              <a:avLst/>
            </a:prstGeom>
            <a:solidFill>
              <a:schemeClr val="accent1">
                <a:lumMod val="20000"/>
                <a:lumOff val="80000"/>
              </a:schemeClr>
            </a:solidFill>
          </p:spPr>
        </p:pic>
        <p:pic>
          <p:nvPicPr>
            <p:cNvPr id="4" name="Image 3"/>
            <p:cNvPicPr>
              <a:picLocks noChangeAspect="1"/>
            </p:cNvPicPr>
            <p:nvPr>
              <p:custDataLst>
                <p:tags r:id="rId5"/>
              </p:custDataLst>
            </p:nvPr>
          </p:nvPicPr>
          <p:blipFill>
            <a:blip r:embed="rId10"/>
            <a:stretch>
              <a:fillRect/>
            </a:stretch>
          </p:blipFill>
          <p:spPr>
            <a:xfrm>
              <a:off x="111880" y="2377750"/>
              <a:ext cx="4745024" cy="4509141"/>
            </a:xfrm>
            <a:prstGeom prst="rect">
              <a:avLst/>
            </a:prstGeom>
          </p:spPr>
        </p:pic>
      </p:grpSp>
      <p:sp>
        <p:nvSpPr>
          <p:cNvPr id="11" name="Rectangle 2"/>
          <p:cNvSpPr txBox="1">
            <a:spLocks noChangeArrowheads="1"/>
          </p:cNvSpPr>
          <p:nvPr>
            <p:custDataLst>
              <p:tags r:id="rId3"/>
            </p:custDataLst>
          </p:nvPr>
        </p:nvSpPr>
        <p:spPr bwMode="auto">
          <a:xfrm>
            <a:off x="111880" y="908720"/>
            <a:ext cx="4904826" cy="1584176"/>
          </a:xfrm>
          <a:prstGeom prst="rect">
            <a:avLst/>
          </a:prstGeom>
          <a:solidFill>
            <a:schemeClr val="tx1"/>
          </a:solidFill>
          <a:ln>
            <a:noFill/>
          </a:ln>
          <a:effectLst/>
        </p:spPr>
        <p:txBody>
          <a:bodyPr vert="horz" wrap="square" lIns="90488" tIns="44450" rIns="90488" bIns="44450"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1" kern="1200">
                <a:solidFill>
                  <a:srgbClr val="003399"/>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rgbClr val="003399"/>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rgbClr val="003399"/>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rgbClr val="003399"/>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fr-FR" sz="1600" b="0" dirty="0"/>
              <a:t>Exemple d’un magasin d’outillage…</a:t>
            </a:r>
          </a:p>
          <a:p>
            <a:pPr>
              <a:buFont typeface="Wingdings" pitchFamily="2" charset="2"/>
              <a:buChar char="ü"/>
            </a:pPr>
            <a:r>
              <a:rPr lang="fr-FR" sz="1600" b="0" dirty="0"/>
              <a:t>Observation des arrivées des ouvriers pendant 100 intervalles successifs de 10min.</a:t>
            </a:r>
          </a:p>
          <a:p>
            <a:pPr>
              <a:buFont typeface="Wingdings" pitchFamily="2" charset="2"/>
              <a:buChar char="ü"/>
            </a:pPr>
            <a:r>
              <a:rPr lang="fr-FR" sz="1600" b="0" dirty="0"/>
              <a:t>Calcul de la moyenne (Nb ouvriers/tranche).</a:t>
            </a:r>
          </a:p>
          <a:p>
            <a:pPr>
              <a:buFont typeface="Wingdings" pitchFamily="2" charset="2"/>
              <a:buChar char="ü"/>
            </a:pPr>
            <a:r>
              <a:rPr lang="fr-FR" sz="1600" b="0" dirty="0"/>
              <a:t>Classement des nombres d’arrivées par ordre croissant avec les fréquences.</a:t>
            </a:r>
          </a:p>
        </p:txBody>
      </p:sp>
    </p:spTree>
    <p:extLst>
      <p:ext uri="{BB962C8B-B14F-4D97-AF65-F5344CB8AC3E}">
        <p14:creationId xmlns:p14="http://schemas.microsoft.com/office/powerpoint/2010/main" val="29501719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8"/>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altLang="fr-FR"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altLang="fr-FR" sz="1800" b="1" i="0" u="none" strike="noStrike" cap="none" normalizeH="0" baseline="0" smtClean="0">
            <a:ln>
              <a:noFill/>
            </a:ln>
            <a:solidFill>
              <a:schemeClr val="tx1"/>
            </a:solidFill>
            <a:effectLst/>
            <a:latin typeface="Arial" panose="020B0604020202020204" pitchFamily="34" charset="0"/>
          </a:defRPr>
        </a:defPPr>
      </a:lstStyle>
    </a:lnDef>
    <a:txDef>
      <a:spPr>
        <a:noFill/>
      </a:spPr>
      <a:bodyPr wrap="none" rtlCol="0">
        <a:spAutoFit/>
      </a:bodyPr>
      <a:lstStyle>
        <a:defPPr algn="l">
          <a:defRPr dirty="0" smtClean="0">
            <a:solidFill>
              <a:srgbClr val="000000"/>
            </a:solidFill>
          </a:defRPr>
        </a:defPPr>
      </a:lstStyle>
    </a:tx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Office\Modèles\mil.pot</Template>
  <TotalTime>0</TotalTime>
  <Pages>51</Pages>
  <Words>8464</Words>
  <Application>Microsoft Office PowerPoint</Application>
  <PresentationFormat>Format US (216 x 279 mm)</PresentationFormat>
  <Paragraphs>602</Paragraphs>
  <Slides>26</Slides>
  <Notes>26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26</vt:i4>
      </vt:variant>
    </vt:vector>
  </HeadingPairs>
  <TitlesOfParts>
    <vt:vector size="36" baseType="lpstr">
      <vt:lpstr>Arial</vt:lpstr>
      <vt:lpstr>Arial Black</vt:lpstr>
      <vt:lpstr>Arial Narrow</vt:lpstr>
      <vt:lpstr>Helvetica</vt:lpstr>
      <vt:lpstr>Lucida Grande</vt:lpstr>
      <vt:lpstr>Nimbus Roman No9 L</vt:lpstr>
      <vt:lpstr>Symbol</vt:lpstr>
      <vt:lpstr>Tahoma</vt:lpstr>
      <vt:lpstr>Wingdings</vt:lpstr>
      <vt:lpstr>mil</vt:lpstr>
      <vt:lpstr>La gestion des files d’attente</vt:lpstr>
      <vt:lpstr>Contenu</vt:lpstr>
      <vt:lpstr>Les phénomènes d’attente</vt:lpstr>
      <vt:lpstr>La problématique</vt:lpstr>
      <vt:lpstr>Illustration</vt:lpstr>
      <vt:lpstr>Les coûts en jeu : l’arbitrage</vt:lpstr>
      <vt:lpstr>La théorie des files d’attente</vt:lpstr>
      <vt:lpstr>Les caractéristiques des problèmes d'attente</vt:lpstr>
      <vt:lpstr>La fréquence des arrivées</vt:lpstr>
      <vt:lpstr>La durée des services</vt:lpstr>
      <vt:lpstr>L’organisation des files d'attente</vt:lpstr>
      <vt:lpstr>Le rapport charge / capacité</vt:lpstr>
      <vt:lpstr>La modélisation</vt:lpstr>
      <vt:lpstr>Loi exponentielle et loi de Poisson</vt:lpstr>
      <vt:lpstr>Quelques formules élémentaires : un seul serveur</vt:lpstr>
      <vt:lpstr>La configuration des files d’attente dans le cas de plusieurs serveurs</vt:lpstr>
      <vt:lpstr>La gestion de l’attente de clients individuels</vt:lpstr>
      <vt:lpstr>Formules : une file, plusieurs serveurs Critique des modèles et extensions</vt:lpstr>
      <vt:lpstr>La simulation</vt:lpstr>
      <vt:lpstr>Simulation à événements discrets</vt:lpstr>
      <vt:lpstr>La gestion de l'attente</vt:lpstr>
      <vt:lpstr>Le processus de service</vt:lpstr>
      <vt:lpstr>La gestion des priorités</vt:lpstr>
      <vt:lpstr>La gestion de l'attente</vt:lpstr>
      <vt:lpstr>La gestion du processus de service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files d'attente</dc:title>
  <dc:subject/>
  <dc:creator>groupe hec</dc:creator>
  <cp:keywords/>
  <dc:description/>
  <cp:lastModifiedBy>Gérard</cp:lastModifiedBy>
  <cp:revision>374</cp:revision>
  <cp:lastPrinted>2000-02-22T16:35:24Z</cp:lastPrinted>
  <dcterms:created xsi:type="dcterms:W3CDTF">1997-11-14T14:23:06Z</dcterms:created>
  <dcterms:modified xsi:type="dcterms:W3CDTF">2021-03-20T08:57:39Z</dcterms:modified>
</cp:coreProperties>
</file>