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26"/>
  </p:notesMasterIdLst>
  <p:handoutMasterIdLst>
    <p:handoutMasterId r:id="rId27"/>
  </p:handoutMasterIdLst>
  <p:sldIdLst>
    <p:sldId id="256" r:id="rId2"/>
    <p:sldId id="326" r:id="rId3"/>
    <p:sldId id="314" r:id="rId4"/>
    <p:sldId id="278" r:id="rId5"/>
    <p:sldId id="323" r:id="rId6"/>
    <p:sldId id="293" r:id="rId7"/>
    <p:sldId id="258" r:id="rId8"/>
    <p:sldId id="263" r:id="rId9"/>
    <p:sldId id="304" r:id="rId10"/>
    <p:sldId id="307" r:id="rId11"/>
    <p:sldId id="285" r:id="rId12"/>
    <p:sldId id="272" r:id="rId13"/>
    <p:sldId id="301" r:id="rId14"/>
    <p:sldId id="288" r:id="rId15"/>
    <p:sldId id="291" r:id="rId16"/>
    <p:sldId id="316" r:id="rId17"/>
    <p:sldId id="266" r:id="rId18"/>
    <p:sldId id="324" r:id="rId19"/>
    <p:sldId id="313" r:id="rId20"/>
    <p:sldId id="325" r:id="rId21"/>
    <p:sldId id="275" r:id="rId22"/>
    <p:sldId id="268" r:id="rId23"/>
    <p:sldId id="269" r:id="rId24"/>
    <p:sldId id="311" r:id="rId25"/>
  </p:sldIdLst>
  <p:sldSz cx="9144000" cy="6858000" type="letter"/>
  <p:notesSz cx="7099300" cy="10234613"/>
  <p:kinsoku lang="ja-JP" invalStChars="、。，．・：；？！゛゜ヽヾゝゞ々ー’”）〕］｝〉》」』】°‰′″℃￠％ぁぃぅぇぉっゃゅょゎァィゥェォッャュョヮヵヶ!%),.:;?]}｡｣､･ｧｨｩｪｫｬｭｮｯｰﾞﾟ" invalEndChars="‘“（〔［｛〈《「『【￥＄$([\{｢￡"/>
  <p:defaultTextStyle>
    <a:defPPr>
      <a:defRPr lang="fr-FR"/>
    </a:defPPr>
    <a:lvl1pPr algn="ctr" rtl="0" eaLnBrk="0" fontAlgn="base" hangingPunct="0">
      <a:lnSpc>
        <a:spcPct val="90000"/>
      </a:lnSpc>
      <a:spcBef>
        <a:spcPct val="0"/>
      </a:spcBef>
      <a:spcAft>
        <a:spcPct val="0"/>
      </a:spcAft>
      <a:defRPr b="1" kern="1200">
        <a:solidFill>
          <a:schemeClr val="tx1"/>
        </a:solidFill>
        <a:latin typeface="Arial" panose="020B0604020202020204" pitchFamily="34" charset="0"/>
        <a:ea typeface="+mn-ea"/>
        <a:cs typeface="+mn-cs"/>
      </a:defRPr>
    </a:lvl1pPr>
    <a:lvl2pPr marL="457200" algn="ctr" rtl="0" eaLnBrk="0" fontAlgn="base" hangingPunct="0">
      <a:lnSpc>
        <a:spcPct val="90000"/>
      </a:lnSpc>
      <a:spcBef>
        <a:spcPct val="0"/>
      </a:spcBef>
      <a:spcAft>
        <a:spcPct val="0"/>
      </a:spcAft>
      <a:defRPr b="1" kern="1200">
        <a:solidFill>
          <a:schemeClr val="tx1"/>
        </a:solidFill>
        <a:latin typeface="Arial" panose="020B0604020202020204" pitchFamily="34" charset="0"/>
        <a:ea typeface="+mn-ea"/>
        <a:cs typeface="+mn-cs"/>
      </a:defRPr>
    </a:lvl2pPr>
    <a:lvl3pPr marL="914400" algn="ctr" rtl="0" eaLnBrk="0" fontAlgn="base" hangingPunct="0">
      <a:lnSpc>
        <a:spcPct val="90000"/>
      </a:lnSpc>
      <a:spcBef>
        <a:spcPct val="0"/>
      </a:spcBef>
      <a:spcAft>
        <a:spcPct val="0"/>
      </a:spcAft>
      <a:defRPr b="1" kern="1200">
        <a:solidFill>
          <a:schemeClr val="tx1"/>
        </a:solidFill>
        <a:latin typeface="Arial" panose="020B0604020202020204" pitchFamily="34" charset="0"/>
        <a:ea typeface="+mn-ea"/>
        <a:cs typeface="+mn-cs"/>
      </a:defRPr>
    </a:lvl3pPr>
    <a:lvl4pPr marL="1371600" algn="ctr" rtl="0" eaLnBrk="0" fontAlgn="base" hangingPunct="0">
      <a:lnSpc>
        <a:spcPct val="90000"/>
      </a:lnSpc>
      <a:spcBef>
        <a:spcPct val="0"/>
      </a:spcBef>
      <a:spcAft>
        <a:spcPct val="0"/>
      </a:spcAft>
      <a:defRPr b="1" kern="1200">
        <a:solidFill>
          <a:schemeClr val="tx1"/>
        </a:solidFill>
        <a:latin typeface="Arial" panose="020B0604020202020204" pitchFamily="34" charset="0"/>
        <a:ea typeface="+mn-ea"/>
        <a:cs typeface="+mn-cs"/>
      </a:defRPr>
    </a:lvl4pPr>
    <a:lvl5pPr marL="1828800" algn="ctr" rtl="0" eaLnBrk="0" fontAlgn="base" hangingPunct="0">
      <a:lnSpc>
        <a:spcPct val="90000"/>
      </a:lnSpc>
      <a:spcBef>
        <a:spcPct val="0"/>
      </a:spcBef>
      <a:spcAft>
        <a:spcPct val="0"/>
      </a:spcAft>
      <a:defRPr b="1" kern="1200">
        <a:solidFill>
          <a:schemeClr val="tx1"/>
        </a:solidFill>
        <a:latin typeface="Arial" panose="020B0604020202020204" pitchFamily="34" charset="0"/>
        <a:ea typeface="+mn-ea"/>
        <a:cs typeface="+mn-cs"/>
      </a:defRPr>
    </a:lvl5pPr>
    <a:lvl6pPr marL="2286000" algn="l" defTabSz="914400" rtl="0" eaLnBrk="1" latinLnBrk="0" hangingPunct="1">
      <a:defRPr b="1" kern="1200">
        <a:solidFill>
          <a:schemeClr val="tx1"/>
        </a:solidFill>
        <a:latin typeface="Arial" panose="020B0604020202020204" pitchFamily="34" charset="0"/>
        <a:ea typeface="+mn-ea"/>
        <a:cs typeface="+mn-cs"/>
      </a:defRPr>
    </a:lvl6pPr>
    <a:lvl7pPr marL="2743200" algn="l" defTabSz="914400" rtl="0" eaLnBrk="1" latinLnBrk="0" hangingPunct="1">
      <a:defRPr b="1" kern="1200">
        <a:solidFill>
          <a:schemeClr val="tx1"/>
        </a:solidFill>
        <a:latin typeface="Arial" panose="020B0604020202020204" pitchFamily="34" charset="0"/>
        <a:ea typeface="+mn-ea"/>
        <a:cs typeface="+mn-cs"/>
      </a:defRPr>
    </a:lvl7pPr>
    <a:lvl8pPr marL="3200400" algn="l" defTabSz="914400" rtl="0" eaLnBrk="1" latinLnBrk="0" hangingPunct="1">
      <a:defRPr b="1" kern="1200">
        <a:solidFill>
          <a:schemeClr val="tx1"/>
        </a:solidFill>
        <a:latin typeface="Arial" panose="020B0604020202020204" pitchFamily="34" charset="0"/>
        <a:ea typeface="+mn-ea"/>
        <a:cs typeface="+mn-cs"/>
      </a:defRPr>
    </a:lvl8pPr>
    <a:lvl9pPr marL="3657600" algn="l" defTabSz="914400" rtl="0" eaLnBrk="1" latinLnBrk="0" hangingPunct="1">
      <a:defRPr b="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00"/>
    <a:srgbClr val="FF99FF"/>
    <a:srgbClr val="00FFFF"/>
    <a:srgbClr val="00CCFF"/>
    <a:srgbClr val="FF9933"/>
    <a:srgbClr val="00FF00"/>
    <a:srgbClr val="00279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2523" autoAdjust="0"/>
    <p:restoredTop sz="83509" autoAdjust="0"/>
  </p:normalViewPr>
  <p:slideViewPr>
    <p:cSldViewPr>
      <p:cViewPr>
        <p:scale>
          <a:sx n="90" d="100"/>
          <a:sy n="90" d="100"/>
        </p:scale>
        <p:origin x="2310" y="1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0" d="100"/>
        <a:sy n="70" d="100"/>
      </p:scale>
      <p:origin x="0" y="0"/>
    </p:cViewPr>
  </p:sorterViewPr>
  <p:notesViewPr>
    <p:cSldViewPr>
      <p:cViewPr varScale="1">
        <p:scale>
          <a:sx n="75" d="100"/>
          <a:sy n="75" d="100"/>
        </p:scale>
        <p:origin x="395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C76FE94B-BD18-4BD6-9669-E912C055DB09}"/>
              </a:ext>
            </a:extLst>
          </p:cNvPr>
          <p:cNvSpPr>
            <a:spLocks noGrp="1" noChangeArrowheads="1"/>
          </p:cNvSpPr>
          <p:nvPr>
            <p:ph type="body" sz="quarter" idx="3"/>
          </p:nvPr>
        </p:nvSpPr>
        <p:spPr bwMode="auto">
          <a:xfrm>
            <a:off x="946150" y="4876800"/>
            <a:ext cx="5207000" cy="46275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486" tIns="46905" rIns="95486" bIns="46905" numCol="1" anchor="t" anchorCtr="0" compatLnSpc="1">
            <a:prstTxWarp prst="textNoShape">
              <a:avLst/>
            </a:prstTxWarp>
          </a:bodyPr>
          <a:lstStyle/>
          <a:p>
            <a:pPr lvl="0"/>
            <a:r>
              <a:rPr lang="fr-FR" altLang="fr-FR"/>
              <a:t>Corps du texte</a:t>
            </a:r>
          </a:p>
          <a:p>
            <a:pPr lvl="0"/>
            <a:r>
              <a:rPr lang="fr-FR" altLang="fr-FR"/>
              <a:t>Deuxième niveau</a:t>
            </a:r>
          </a:p>
          <a:p>
            <a:pPr lvl="0"/>
            <a:r>
              <a:rPr lang="fr-FR" altLang="fr-FR"/>
              <a:t>Troisième niveau</a:t>
            </a:r>
          </a:p>
          <a:p>
            <a:pPr lvl="0"/>
            <a:r>
              <a:rPr lang="fr-FR" altLang="fr-FR"/>
              <a:t>Quatrième niveau</a:t>
            </a:r>
          </a:p>
          <a:p>
            <a:pPr lvl="0"/>
            <a:r>
              <a:rPr lang="fr-FR" altLang="fr-FR"/>
              <a:t>Cinquième niveau</a:t>
            </a:r>
          </a:p>
        </p:txBody>
      </p:sp>
      <p:sp>
        <p:nvSpPr>
          <p:cNvPr id="2051" name="Rectangle 3">
            <a:extLst>
              <a:ext uri="{FF2B5EF4-FFF2-40B4-BE49-F238E27FC236}">
                <a16:creationId xmlns:a16="http://schemas.microsoft.com/office/drawing/2014/main" id="{453DCB2E-3910-4263-941D-83A0A89EBE24}"/>
              </a:ext>
            </a:extLst>
          </p:cNvPr>
          <p:cNvSpPr>
            <a:spLocks noGrp="1" noRot="1" noChangeAspect="1" noChangeArrowheads="1" noTextEdit="1"/>
          </p:cNvSpPr>
          <p:nvPr>
            <p:ph type="sldImg" idx="2"/>
          </p:nvPr>
        </p:nvSpPr>
        <p:spPr bwMode="auto">
          <a:xfrm>
            <a:off x="1165225" y="893763"/>
            <a:ext cx="4770438" cy="3578225"/>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 name="Espace réservé du numéro de diapositive 1">
            <a:extLst>
              <a:ext uri="{FF2B5EF4-FFF2-40B4-BE49-F238E27FC236}">
                <a16:creationId xmlns:a16="http://schemas.microsoft.com/office/drawing/2014/main" id="{7F2686ED-0573-4B86-949E-89F03DD2A0A1}"/>
              </a:ext>
            </a:extLst>
          </p:cNvPr>
          <p:cNvSpPr>
            <a:spLocks noGrp="1"/>
          </p:cNvSpPr>
          <p:nvPr>
            <p:ph type="sldNum" sz="quarter" idx="5"/>
          </p:nvPr>
        </p:nvSpPr>
        <p:spPr>
          <a:xfrm>
            <a:off x="4021138" y="9909175"/>
            <a:ext cx="3076575" cy="325438"/>
          </a:xfrm>
          <a:prstGeom prst="rect">
            <a:avLst/>
          </a:prstGeom>
        </p:spPr>
        <p:txBody>
          <a:bodyPr vert="horz" lIns="91440" tIns="45720" rIns="91440" bIns="45720" rtlCol="0" anchor="b"/>
          <a:lstStyle>
            <a:lvl1pPr algn="r">
              <a:defRPr sz="1200"/>
            </a:lvl1pPr>
          </a:lstStyle>
          <a:p>
            <a:fld id="{9CD51CA4-D1CE-4797-9FA2-530812BC8AAA}" type="slidenum">
              <a:rPr lang="fr-FR" smtClean="0"/>
              <a:t>‹N°›</a:t>
            </a:fld>
            <a:endParaRPr lang="fr-FR"/>
          </a:p>
        </p:txBody>
      </p:sp>
    </p:spTree>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946150" y="4613250"/>
            <a:ext cx="5207000" cy="5328592"/>
          </a:xfrm>
        </p:spPr>
        <p:txBody>
          <a:bodyPr/>
          <a:lstStyle/>
          <a:p>
            <a:pPr>
              <a:lnSpc>
                <a:spcPct val="100000"/>
              </a:lnSpc>
            </a:pPr>
            <a:r>
              <a:rPr lang="fr-FR" sz="1000" dirty="0"/>
              <a:t>Devant l’âpreté de la concurrence, les entreprises se recentrent sur leur métier et externalisent toutes les activités qui ne constituent pas leur savoir-faire distinctif. Cela a eu pour conséquence d’élargir le périmètre de la fonction Achats. Concernée aussi bien par les produits que par les services, elle évolue de plus en plus vers l’achat de prestations industrielles et intellectuelles : l’achat de sous-traitance ou les relations de partenariat avec les fournisseurs deviennent la principale préoccupation des grands groupes industriels de l’automobile, de l’aéronautique, de l’électronique mais aussi de la confection. À titre d’exemple, dans une automobile sont achetés (liste très partielle) : les sièges, les garnitures intérieures, le système de freinage, les phares, les amortisseurs et suspensions, l’équipement électrique du moteur, le système d’injection, les vitres, les essuie-glace, les ceintures de sécurité, les pneus, le système audio, le GPS..., représentant plus de 70 % de sa valeur.</a:t>
            </a:r>
          </a:p>
          <a:p>
            <a:pPr>
              <a:lnSpc>
                <a:spcPct val="100000"/>
              </a:lnSpc>
            </a:pPr>
            <a:r>
              <a:rPr lang="fr-FR" sz="1000" dirty="0"/>
              <a:t>Dans la plupart des secteurs, le nombre et la complexité des technologies mises en œuvre augmentent. Pour poursuivre sur l’exemple automobile, l’électronique intervient dans un nombre croissant de fonctions (contrôle du moteur, du freinage, de la climatisation, de la tenue de route, systèmes de navigation et d’assistance, etc.). Dans la majorité des cas, les entreprises ne peuvent pas les intégrer toutes et sont donc amenées à les rechercher chez les fournisseurs, mais aussi à les associer au développement des nouveaux produits. C’est le cas des constructeurs qui ne développent, ni ne fabriquent, les équipements électroniques qu’ils incluent dans leurs véhicules. Ainsi la fonction Achats doit maintenant être associée au processus de conception et de développement des nouveaux produits, et se préoccuper de gérer le portefeuille des technologies que l’entreprise ne peut maîtriser par elle-même</a:t>
            </a:r>
            <a:r>
              <a:rPr lang="fr-FR" dirty="0"/>
              <a:t>.</a:t>
            </a:r>
          </a:p>
          <a:p>
            <a:endParaRPr lang="fr-FR" sz="1000" dirty="0"/>
          </a:p>
        </p:txBody>
      </p:sp>
      <p:sp>
        <p:nvSpPr>
          <p:cNvPr id="4" name="Espace réservé du numéro de diapositive 1">
            <a:extLst>
              <a:ext uri="{FF2B5EF4-FFF2-40B4-BE49-F238E27FC236}">
                <a16:creationId xmlns:a16="http://schemas.microsoft.com/office/drawing/2014/main" id="{827A10DF-6F8F-486D-914A-014B52831B72}"/>
              </a:ext>
            </a:extLst>
          </p:cNvPr>
          <p:cNvSpPr>
            <a:spLocks noGrp="1"/>
          </p:cNvSpPr>
          <p:nvPr>
            <p:ph type="sldNum" sz="quarter" idx="5"/>
          </p:nvPr>
        </p:nvSpPr>
        <p:spPr>
          <a:xfrm>
            <a:off x="4021138" y="9909175"/>
            <a:ext cx="3076575" cy="325438"/>
          </a:xfrm>
          <a:prstGeom prst="rect">
            <a:avLst/>
          </a:prstGeom>
        </p:spPr>
        <p:txBody>
          <a:bodyPr vert="horz" lIns="91440" tIns="45720" rIns="91440" bIns="45720" rtlCol="0" anchor="b"/>
          <a:lstStyle>
            <a:lvl1pPr algn="r">
              <a:defRPr sz="1200"/>
            </a:lvl1pPr>
          </a:lstStyle>
          <a:p>
            <a:fld id="{9CD51CA4-D1CE-4797-9FA2-530812BC8AAA}" type="slidenum">
              <a:rPr lang="fr-FR" smtClean="0"/>
              <a:t>1</a:t>
            </a:fld>
            <a:endParaRPr lang="fr-FR"/>
          </a:p>
        </p:txBody>
      </p:sp>
    </p:spTree>
    <p:extLst>
      <p:ext uri="{BB962C8B-B14F-4D97-AF65-F5344CB8AC3E}">
        <p14:creationId xmlns:p14="http://schemas.microsoft.com/office/powerpoint/2010/main" val="8142260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381298" y="4613250"/>
            <a:ext cx="6408712" cy="5400600"/>
          </a:xfrm>
        </p:spPr>
        <p:txBody>
          <a:bodyPr/>
          <a:lstStyle/>
          <a:p>
            <a:pPr>
              <a:lnSpc>
                <a:spcPct val="100000"/>
              </a:lnSpc>
            </a:pPr>
            <a:r>
              <a:rPr lang="fr-FR" sz="1000" dirty="0"/>
              <a:t>La définition d’une stratégie d’achat impose donc préalable­ment une analyse typologique des biens, services et prestations achetés selon plusieurs critères. Des analyses de type ABC doivent permettre, en effet, de définir des classes de références pour lesquelles on choisit des objectifs spécifiques adaptés. Cela permet d’orienter les actions et les efforts déployés par les acheteurs selon l’importance relative des différentes familles d’un point de vue financier et stratégique, et en fonction des caractéristiques des marchés fournisseurs. Ainsi, les produits, services et prestations achetés peuvent être analysés selon trois dimensions principales.</a:t>
            </a:r>
          </a:p>
          <a:p>
            <a:pPr>
              <a:lnSpc>
                <a:spcPct val="100000"/>
              </a:lnSpc>
            </a:pPr>
            <a:r>
              <a:rPr lang="fr-FR" sz="1000" b="1" i="1" dirty="0"/>
              <a:t>Segmentation selon l’enjeu économique (chiffre d’affaires achat)</a:t>
            </a:r>
          </a:p>
          <a:p>
            <a:pPr>
              <a:lnSpc>
                <a:spcPct val="100000"/>
              </a:lnSpc>
            </a:pPr>
            <a:r>
              <a:rPr lang="fr-FR" sz="1000" dirty="0"/>
              <a:t>Le premier objectif est de classer les articles selon leur importance économique (montants achetés) de façon à faire porter l’effort en priorité sur les segments où les économies potentielles sont les plus importantes.</a:t>
            </a:r>
          </a:p>
          <a:p>
            <a:pPr>
              <a:lnSpc>
                <a:spcPct val="100000"/>
              </a:lnSpc>
            </a:pPr>
            <a:r>
              <a:rPr lang="fr-FR" sz="1000" b="1" i="1" dirty="0"/>
              <a:t>Segmentation selon les marchés fournisseurs</a:t>
            </a:r>
          </a:p>
          <a:p>
            <a:pPr>
              <a:lnSpc>
                <a:spcPct val="100000"/>
              </a:lnSpc>
            </a:pPr>
            <a:r>
              <a:rPr lang="fr-FR" sz="1000" dirty="0"/>
              <a:t>Ensuite selon les spécificités des marchés fournisseurs de façon à adapter les systèmes de gestion aux divers risques encourus. Ceux-ci concernent, soit la structure concurrentielle du marché (monopole, oligopole ou concurrence réelle), soit les caractéristiques des techno­logies utilisées par les fournisseurs (durée de vie prévisionnelle, stabilité ou non de celles-ci, variété des compétences techniques existant sur le marché ou chez chacun des fournisseurs ciblés, etc.).</a:t>
            </a:r>
          </a:p>
          <a:p>
            <a:pPr>
              <a:lnSpc>
                <a:spcPct val="100000"/>
              </a:lnSpc>
            </a:pPr>
            <a:r>
              <a:rPr lang="fr-FR" sz="1000" dirty="0"/>
              <a:t>Ainsi, l’approvisionnement de pièces standards sur un marché où coexistent de nombreux fournisseurs potentiels peut donner lieu à un processus de sélection classique avec mise en concur­rence. En revanche, une pièce mécanique spécifique et coûteuse, faite en sous-traitance et nécessitant un niveau de qualité élevé, doit impliquer un processus de sélection particulier.</a:t>
            </a:r>
          </a:p>
          <a:p>
            <a:pPr>
              <a:lnSpc>
                <a:spcPct val="100000"/>
              </a:lnSpc>
            </a:pPr>
            <a:r>
              <a:rPr lang="fr-FR" sz="1000" b="1" i="1" dirty="0"/>
              <a:t>Segmentation selon les caractéristiques des produits / services achetés</a:t>
            </a:r>
          </a:p>
          <a:p>
            <a:pPr>
              <a:lnSpc>
                <a:spcPct val="100000"/>
              </a:lnSpc>
            </a:pPr>
            <a:r>
              <a:rPr lang="fr-FR" sz="1000" dirty="0"/>
              <a:t>Enfin selon l’importance stratégique du bien ou service acheté du fait de sa technicité, des exigences liées au standard de qualité recherché, des risques potentiels qu’il fait courir à l’entreprise et du caractère récurrent ou non de l’achat.</a:t>
            </a:r>
          </a:p>
          <a:p>
            <a:pPr>
              <a:lnSpc>
                <a:spcPct val="100000"/>
              </a:lnSpc>
            </a:pPr>
            <a:r>
              <a:rPr lang="fr-FR" sz="1000" dirty="0"/>
              <a:t>Ainsi, un composant peut être essentiel au fonctionnement ou à l’image du produit final sans qu’il y ait possibilité de substitution avec un autre. L’entreprise peut chercher à se libérer de cette contrainte par une re-conception de son produit. Si une telle solution est impossible, les implications sur l’achat sont évidentes en termes de sécurité, de maîtrise de la qualité et de co-traitance technique avec les fournisseurs.</a:t>
            </a:r>
          </a:p>
          <a:p>
            <a:pPr>
              <a:lnSpc>
                <a:spcPct val="100000"/>
              </a:lnSpc>
            </a:pPr>
            <a:r>
              <a:rPr lang="fr-FR" sz="1000" dirty="0"/>
              <a:t>Les risques sont de toutes natures : risques techniques (technologie utilisée, difficultés de conception, spécificité du produit, difficulté de maintenir un haut niveau de qualité), risques logistiques, et risques liés à la maîtrise du savoir-faire ou à la propriété de l’innovation.</a:t>
            </a:r>
          </a:p>
          <a:p>
            <a:pPr>
              <a:lnSpc>
                <a:spcPct val="100000"/>
              </a:lnSpc>
            </a:pPr>
            <a:endParaRPr lang="fr-FR" sz="1000" dirty="0"/>
          </a:p>
        </p:txBody>
      </p:sp>
      <p:sp>
        <p:nvSpPr>
          <p:cNvPr id="4" name="Espace réservé du numéro de diapositive 1">
            <a:extLst>
              <a:ext uri="{FF2B5EF4-FFF2-40B4-BE49-F238E27FC236}">
                <a16:creationId xmlns:a16="http://schemas.microsoft.com/office/drawing/2014/main" id="{E740758B-3A4B-42C1-B510-050FFFECA5EF}"/>
              </a:ext>
            </a:extLst>
          </p:cNvPr>
          <p:cNvSpPr>
            <a:spLocks noGrp="1"/>
          </p:cNvSpPr>
          <p:nvPr>
            <p:ph type="sldNum" sz="quarter" idx="5"/>
          </p:nvPr>
        </p:nvSpPr>
        <p:spPr>
          <a:xfrm>
            <a:off x="4021138" y="9909175"/>
            <a:ext cx="3076575" cy="325438"/>
          </a:xfrm>
          <a:prstGeom prst="rect">
            <a:avLst/>
          </a:prstGeom>
        </p:spPr>
        <p:txBody>
          <a:bodyPr vert="horz" lIns="91440" tIns="45720" rIns="91440" bIns="45720" rtlCol="0" anchor="b"/>
          <a:lstStyle>
            <a:lvl1pPr algn="r">
              <a:defRPr sz="1200"/>
            </a:lvl1pPr>
          </a:lstStyle>
          <a:p>
            <a:fld id="{9CD51CA4-D1CE-4797-9FA2-530812BC8AAA}" type="slidenum">
              <a:rPr lang="fr-FR" smtClean="0"/>
              <a:t>10</a:t>
            </a:fld>
            <a:endParaRPr lang="fr-FR"/>
          </a:p>
        </p:txBody>
      </p:sp>
    </p:spTree>
    <p:extLst>
      <p:ext uri="{BB962C8B-B14F-4D97-AF65-F5344CB8AC3E}">
        <p14:creationId xmlns:p14="http://schemas.microsoft.com/office/powerpoint/2010/main" val="4313493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FCF79A25-A339-40EF-8F5D-190F298CF5F4}"/>
              </a:ext>
            </a:extLst>
          </p:cNvPr>
          <p:cNvSpPr>
            <a:spLocks noGrp="1" noRot="1" noChangeAspect="1" noChangeArrowheads="1" noTextEdit="1"/>
          </p:cNvSpPr>
          <p:nvPr>
            <p:ph type="sldImg"/>
          </p:nvPr>
        </p:nvSpPr>
        <p:spPr>
          <a:ln/>
        </p:spPr>
      </p:sp>
      <p:sp>
        <p:nvSpPr>
          <p:cNvPr id="50179" name="Rectangle 3">
            <a:extLst>
              <a:ext uri="{FF2B5EF4-FFF2-40B4-BE49-F238E27FC236}">
                <a16:creationId xmlns:a16="http://schemas.microsoft.com/office/drawing/2014/main" id="{EA32592C-3E85-4DAB-BD11-5DF7050CB996}"/>
              </a:ext>
            </a:extLst>
          </p:cNvPr>
          <p:cNvSpPr>
            <a:spLocks noGrp="1" noChangeArrowheads="1"/>
          </p:cNvSpPr>
          <p:nvPr>
            <p:ph type="body" idx="1"/>
          </p:nvPr>
        </p:nvSpPr>
        <p:spPr>
          <a:xfrm>
            <a:off x="947738" y="4685258"/>
            <a:ext cx="5203825" cy="5184576"/>
          </a:xfrm>
        </p:spPr>
        <p:txBody>
          <a:bodyPr/>
          <a:lstStyle/>
          <a:p>
            <a:pPr>
              <a:lnSpc>
                <a:spcPct val="100000"/>
              </a:lnSpc>
            </a:pPr>
            <a:r>
              <a:rPr lang="fr-FR" altLang="fr-FR" sz="1000" dirty="0"/>
              <a:t>Nous ne développerons ici que deux exemples pour illustrer le fait que les objectifs sont très différents selon les segments d’achat :</a:t>
            </a:r>
          </a:p>
          <a:p>
            <a:pPr>
              <a:lnSpc>
                <a:spcPct val="100000"/>
              </a:lnSpc>
            </a:pPr>
            <a:r>
              <a:rPr lang="fr-FR" altLang="fr-FR" sz="1000" b="1" u="sng" dirty="0"/>
              <a:t>Fournitures de bureau</a:t>
            </a:r>
          </a:p>
          <a:p>
            <a:pPr>
              <a:lnSpc>
                <a:spcPct val="100000"/>
              </a:lnSpc>
            </a:pPr>
            <a:r>
              <a:rPr lang="fr-FR" altLang="fr-FR" sz="1000" i="1" dirty="0"/>
              <a:t>Caractéristiques :</a:t>
            </a:r>
          </a:p>
          <a:p>
            <a:pPr marL="628650" lvl="1" indent="-171450">
              <a:lnSpc>
                <a:spcPct val="100000"/>
              </a:lnSpc>
              <a:buFont typeface="Arial" panose="020B0604020202020204" pitchFamily="34" charset="0"/>
              <a:buChar char="•"/>
            </a:pPr>
            <a:r>
              <a:rPr lang="fr-FR" altLang="fr-FR" sz="1000" dirty="0"/>
              <a:t>Volume significatif d'achats contrôlés par différents services administratifs</a:t>
            </a:r>
          </a:p>
          <a:p>
            <a:pPr marL="628650" lvl="1" indent="-171450">
              <a:lnSpc>
                <a:spcPct val="100000"/>
              </a:lnSpc>
              <a:buFont typeface="Arial" panose="020B0604020202020204" pitchFamily="34" charset="0"/>
              <a:buChar char="•"/>
            </a:pPr>
            <a:r>
              <a:rPr lang="fr-FR" altLang="fr-FR" sz="1000" dirty="0"/>
              <a:t>Faible implication des acheteurs dans le processus d'achat</a:t>
            </a:r>
          </a:p>
          <a:p>
            <a:pPr marL="628650" lvl="1" indent="-171450">
              <a:lnSpc>
                <a:spcPct val="100000"/>
              </a:lnSpc>
              <a:buFont typeface="Arial" panose="020B0604020202020204" pitchFamily="34" charset="0"/>
              <a:buChar char="•"/>
            </a:pPr>
            <a:r>
              <a:rPr lang="fr-FR" altLang="fr-FR" sz="1000" dirty="0"/>
              <a:t>Faible coordination des achats de frais généraux</a:t>
            </a:r>
          </a:p>
          <a:p>
            <a:pPr marL="628650" lvl="1" indent="-171450">
              <a:lnSpc>
                <a:spcPct val="100000"/>
              </a:lnSpc>
              <a:buFont typeface="Arial" panose="020B0604020202020204" pitchFamily="34" charset="0"/>
              <a:buChar char="•"/>
            </a:pPr>
            <a:r>
              <a:rPr lang="fr-FR" altLang="fr-FR" sz="1000" dirty="0"/>
              <a:t>Nombreux fournisseurs</a:t>
            </a:r>
          </a:p>
          <a:p>
            <a:pPr>
              <a:lnSpc>
                <a:spcPct val="100000"/>
              </a:lnSpc>
            </a:pPr>
            <a:r>
              <a:rPr lang="fr-FR" altLang="fr-FR" sz="1000" i="1" dirty="0"/>
              <a:t>Objectifs :</a:t>
            </a:r>
          </a:p>
          <a:p>
            <a:pPr marL="628650" lvl="1" indent="-171450">
              <a:lnSpc>
                <a:spcPct val="100000"/>
              </a:lnSpc>
              <a:buFont typeface="Arial" panose="020B0604020202020204" pitchFamily="34" charset="0"/>
              <a:buChar char="•"/>
            </a:pPr>
            <a:r>
              <a:rPr lang="fr-FR" altLang="fr-FR" sz="1000" dirty="0"/>
              <a:t>Réduire les coûts</a:t>
            </a:r>
          </a:p>
          <a:p>
            <a:pPr marL="628650" lvl="1" indent="-171450">
              <a:lnSpc>
                <a:spcPct val="100000"/>
              </a:lnSpc>
              <a:buFont typeface="Arial" panose="020B0604020202020204" pitchFamily="34" charset="0"/>
              <a:buChar char="•"/>
            </a:pPr>
            <a:r>
              <a:rPr lang="fr-FR" altLang="fr-FR" sz="1000" dirty="0"/>
              <a:t>Améliorer la qualité de service</a:t>
            </a:r>
          </a:p>
          <a:p>
            <a:pPr marL="628650" lvl="1" indent="-171450">
              <a:lnSpc>
                <a:spcPct val="100000"/>
              </a:lnSpc>
              <a:buFont typeface="Arial" panose="020B0604020202020204" pitchFamily="34" charset="0"/>
              <a:buChar char="•"/>
            </a:pPr>
            <a:r>
              <a:rPr lang="fr-FR" altLang="fr-FR" sz="1000" dirty="0"/>
              <a:t>Maîtriser les délais</a:t>
            </a:r>
          </a:p>
          <a:p>
            <a:pPr marL="628650" lvl="1" indent="-171450">
              <a:lnSpc>
                <a:spcPct val="100000"/>
              </a:lnSpc>
              <a:buFont typeface="Arial" panose="020B0604020202020204" pitchFamily="34" charset="0"/>
              <a:buChar char="•"/>
            </a:pPr>
            <a:r>
              <a:rPr lang="fr-FR" altLang="fr-FR" sz="1000" dirty="0"/>
              <a:t>Développer le partenariat</a:t>
            </a:r>
          </a:p>
          <a:p>
            <a:pPr>
              <a:lnSpc>
                <a:spcPct val="100000"/>
              </a:lnSpc>
            </a:pPr>
            <a:r>
              <a:rPr lang="fr-FR" altLang="fr-FR" sz="1000" b="1" u="sng" dirty="0"/>
              <a:t>Composant standard</a:t>
            </a:r>
          </a:p>
          <a:p>
            <a:pPr>
              <a:lnSpc>
                <a:spcPct val="100000"/>
              </a:lnSpc>
            </a:pPr>
            <a:r>
              <a:rPr lang="fr-FR" altLang="fr-FR" sz="1000" i="1" dirty="0"/>
              <a:t>Caractéristiques :</a:t>
            </a:r>
          </a:p>
          <a:p>
            <a:pPr marL="628650" lvl="1" indent="-171450">
              <a:lnSpc>
                <a:spcPct val="100000"/>
              </a:lnSpc>
              <a:buFont typeface="Arial" panose="020B0604020202020204" pitchFamily="34" charset="0"/>
              <a:buChar char="•"/>
            </a:pPr>
            <a:r>
              <a:rPr lang="fr-FR" altLang="fr-FR" sz="1000" dirty="0"/>
              <a:t>Produits catalogue fortement normalisés</a:t>
            </a:r>
          </a:p>
          <a:p>
            <a:pPr marL="628650" lvl="1" indent="-171450">
              <a:lnSpc>
                <a:spcPct val="100000"/>
              </a:lnSpc>
              <a:buFont typeface="Arial" panose="020B0604020202020204" pitchFamily="34" charset="0"/>
              <a:buChar char="•"/>
            </a:pPr>
            <a:r>
              <a:rPr lang="fr-FR" altLang="fr-FR" sz="1000" dirty="0"/>
              <a:t>Concurrence forte et internationale</a:t>
            </a:r>
          </a:p>
          <a:p>
            <a:pPr marL="628650" lvl="1" indent="-171450">
              <a:lnSpc>
                <a:spcPct val="100000"/>
              </a:lnSpc>
              <a:buFont typeface="Arial" panose="020B0604020202020204" pitchFamily="34" charset="0"/>
              <a:buChar char="•"/>
            </a:pPr>
            <a:r>
              <a:rPr lang="fr-FR" altLang="fr-FR" sz="1000" dirty="0"/>
              <a:t>Diminution de la part des achats de composants standards</a:t>
            </a:r>
          </a:p>
          <a:p>
            <a:pPr>
              <a:lnSpc>
                <a:spcPct val="100000"/>
              </a:lnSpc>
            </a:pPr>
            <a:r>
              <a:rPr lang="fr-FR" altLang="fr-FR" sz="1000" i="1" dirty="0"/>
              <a:t>Objectifs :</a:t>
            </a:r>
          </a:p>
          <a:p>
            <a:pPr marL="628650" lvl="1" indent="-171450">
              <a:lnSpc>
                <a:spcPct val="100000"/>
              </a:lnSpc>
              <a:buFont typeface="Arial" panose="020B0604020202020204" pitchFamily="34" charset="0"/>
              <a:buChar char="•"/>
            </a:pPr>
            <a:r>
              <a:rPr lang="fr-FR" altLang="fr-FR" sz="1000" dirty="0"/>
              <a:t>Identifier les fournisseurs ayant un potentiel de progrès</a:t>
            </a:r>
          </a:p>
          <a:p>
            <a:pPr marL="628650" lvl="1" indent="-171450">
              <a:lnSpc>
                <a:spcPct val="100000"/>
              </a:lnSpc>
              <a:buFont typeface="Arial" panose="020B0604020202020204" pitchFamily="34" charset="0"/>
              <a:buChar char="•"/>
            </a:pPr>
            <a:r>
              <a:rPr lang="fr-FR" altLang="fr-FR" sz="1000" dirty="0"/>
              <a:t>Mettre en concurrence pour réduire les coûts</a:t>
            </a:r>
          </a:p>
          <a:p>
            <a:pPr marL="628650" lvl="1" indent="-171450">
              <a:lnSpc>
                <a:spcPct val="100000"/>
              </a:lnSpc>
              <a:buFont typeface="Arial" panose="020B0604020202020204" pitchFamily="34" charset="0"/>
              <a:buChar char="•"/>
            </a:pPr>
            <a:r>
              <a:rPr lang="fr-FR" altLang="fr-FR" sz="1000" dirty="0"/>
              <a:t>Faire évoluer le catalogue produits des fournisseurs</a:t>
            </a:r>
          </a:p>
          <a:p>
            <a:pPr marL="628650" lvl="1" indent="-171450">
              <a:lnSpc>
                <a:spcPct val="100000"/>
              </a:lnSpc>
              <a:buFont typeface="Arial" panose="020B0604020202020204" pitchFamily="34" charset="0"/>
              <a:buChar char="•"/>
            </a:pPr>
            <a:r>
              <a:rPr lang="fr-FR" altLang="fr-FR" sz="1000" dirty="0"/>
              <a:t>Bénéficier des innovations</a:t>
            </a:r>
          </a:p>
          <a:p>
            <a:pPr marL="628650" lvl="1" indent="-171450">
              <a:lnSpc>
                <a:spcPct val="100000"/>
              </a:lnSpc>
              <a:buFont typeface="Arial" panose="020B0604020202020204" pitchFamily="34" charset="0"/>
              <a:buChar char="•"/>
            </a:pPr>
            <a:r>
              <a:rPr lang="fr-FR" altLang="fr-FR" sz="1000" dirty="0"/>
              <a:t>Réduire les délais</a:t>
            </a:r>
          </a:p>
        </p:txBody>
      </p:sp>
      <p:sp>
        <p:nvSpPr>
          <p:cNvPr id="4" name="Espace réservé du numéro de diapositive 1">
            <a:extLst>
              <a:ext uri="{FF2B5EF4-FFF2-40B4-BE49-F238E27FC236}">
                <a16:creationId xmlns:a16="http://schemas.microsoft.com/office/drawing/2014/main" id="{4FF62E32-749D-411F-89B9-DE9873A52E54}"/>
              </a:ext>
            </a:extLst>
          </p:cNvPr>
          <p:cNvSpPr>
            <a:spLocks noGrp="1"/>
          </p:cNvSpPr>
          <p:nvPr>
            <p:ph type="sldNum" sz="quarter" idx="5"/>
          </p:nvPr>
        </p:nvSpPr>
        <p:spPr>
          <a:xfrm>
            <a:off x="4021138" y="9909175"/>
            <a:ext cx="3076575" cy="325438"/>
          </a:xfrm>
          <a:prstGeom prst="rect">
            <a:avLst/>
          </a:prstGeom>
        </p:spPr>
        <p:txBody>
          <a:bodyPr vert="horz" lIns="91440" tIns="45720" rIns="91440" bIns="45720" rtlCol="0" anchor="b"/>
          <a:lstStyle>
            <a:lvl1pPr algn="r">
              <a:defRPr sz="1200"/>
            </a:lvl1pPr>
          </a:lstStyle>
          <a:p>
            <a:fld id="{9CD51CA4-D1CE-4797-9FA2-530812BC8AAA}" type="slidenum">
              <a:rPr lang="fr-FR" smtClean="0"/>
              <a:t>11</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9413B5D6-D082-4356-A2BC-0D2DB9FB78E8}"/>
              </a:ext>
            </a:extLst>
          </p:cNvPr>
          <p:cNvSpPr>
            <a:spLocks noChangeArrowheads="1"/>
          </p:cNvSpPr>
          <p:nvPr/>
        </p:nvSpPr>
        <p:spPr bwMode="auto">
          <a:xfrm>
            <a:off x="4022725" y="0"/>
            <a:ext cx="3076575" cy="5127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23556" name="Rectangle 4">
            <a:extLst>
              <a:ext uri="{FF2B5EF4-FFF2-40B4-BE49-F238E27FC236}">
                <a16:creationId xmlns:a16="http://schemas.microsoft.com/office/drawing/2014/main" id="{158A8067-9F70-40AD-A061-946C16BDE376}"/>
              </a:ext>
            </a:extLst>
          </p:cNvPr>
          <p:cNvSpPr>
            <a:spLocks noChangeArrowheads="1"/>
          </p:cNvSpPr>
          <p:nvPr/>
        </p:nvSpPr>
        <p:spPr bwMode="auto">
          <a:xfrm>
            <a:off x="0" y="9721850"/>
            <a:ext cx="3076575" cy="5127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23557" name="Rectangle 5">
            <a:extLst>
              <a:ext uri="{FF2B5EF4-FFF2-40B4-BE49-F238E27FC236}">
                <a16:creationId xmlns:a16="http://schemas.microsoft.com/office/drawing/2014/main" id="{935B123F-E92F-4654-B787-D32346D2CC62}"/>
              </a:ext>
            </a:extLst>
          </p:cNvPr>
          <p:cNvSpPr>
            <a:spLocks noChangeArrowheads="1"/>
          </p:cNvSpPr>
          <p:nvPr/>
        </p:nvSpPr>
        <p:spPr bwMode="auto">
          <a:xfrm>
            <a:off x="0" y="0"/>
            <a:ext cx="3076575" cy="5127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23558" name="Rectangle 6">
            <a:extLst>
              <a:ext uri="{FF2B5EF4-FFF2-40B4-BE49-F238E27FC236}">
                <a16:creationId xmlns:a16="http://schemas.microsoft.com/office/drawing/2014/main" id="{0853BB8C-4F9D-4FC8-8B38-E871FBFFBE3C}"/>
              </a:ext>
            </a:extLst>
          </p:cNvPr>
          <p:cNvSpPr>
            <a:spLocks noChangeArrowheads="1"/>
          </p:cNvSpPr>
          <p:nvPr/>
        </p:nvSpPr>
        <p:spPr bwMode="auto">
          <a:xfrm>
            <a:off x="4022725" y="7938"/>
            <a:ext cx="3076575" cy="4778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23560" name="Rectangle 8">
            <a:extLst>
              <a:ext uri="{FF2B5EF4-FFF2-40B4-BE49-F238E27FC236}">
                <a16:creationId xmlns:a16="http://schemas.microsoft.com/office/drawing/2014/main" id="{4C6C30F7-BC49-4AAC-AB06-CE207C5A7493}"/>
              </a:ext>
            </a:extLst>
          </p:cNvPr>
          <p:cNvSpPr>
            <a:spLocks noChangeArrowheads="1"/>
          </p:cNvSpPr>
          <p:nvPr/>
        </p:nvSpPr>
        <p:spPr bwMode="auto">
          <a:xfrm>
            <a:off x="0" y="9744075"/>
            <a:ext cx="3076575" cy="4794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23561" name="Rectangle 9">
            <a:extLst>
              <a:ext uri="{FF2B5EF4-FFF2-40B4-BE49-F238E27FC236}">
                <a16:creationId xmlns:a16="http://schemas.microsoft.com/office/drawing/2014/main" id="{8C82540D-4E70-487A-8955-1400E369652B}"/>
              </a:ext>
            </a:extLst>
          </p:cNvPr>
          <p:cNvSpPr>
            <a:spLocks noChangeArrowheads="1"/>
          </p:cNvSpPr>
          <p:nvPr/>
        </p:nvSpPr>
        <p:spPr bwMode="auto">
          <a:xfrm>
            <a:off x="0" y="7938"/>
            <a:ext cx="3076575" cy="4778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23562" name="Rectangle 10">
            <a:extLst>
              <a:ext uri="{FF2B5EF4-FFF2-40B4-BE49-F238E27FC236}">
                <a16:creationId xmlns:a16="http://schemas.microsoft.com/office/drawing/2014/main" id="{06A06BA3-89D1-42CE-BBD0-9323ED079E39}"/>
              </a:ext>
            </a:extLst>
          </p:cNvPr>
          <p:cNvSpPr>
            <a:spLocks noGrp="1" noRot="1" noChangeAspect="1" noChangeArrowheads="1" noTextEdit="1"/>
          </p:cNvSpPr>
          <p:nvPr>
            <p:ph type="sldImg"/>
          </p:nvPr>
        </p:nvSpPr>
        <p:spPr>
          <a:xfrm>
            <a:off x="1003300" y="773113"/>
            <a:ext cx="5099050" cy="3824287"/>
          </a:xfrm>
          <a:ln cap="flat"/>
        </p:spPr>
      </p:sp>
      <p:sp>
        <p:nvSpPr>
          <p:cNvPr id="23563" name="Rectangle 11">
            <a:extLst>
              <a:ext uri="{FF2B5EF4-FFF2-40B4-BE49-F238E27FC236}">
                <a16:creationId xmlns:a16="http://schemas.microsoft.com/office/drawing/2014/main" id="{89CD057F-294F-4275-80B9-4C26FDAD88CD}"/>
              </a:ext>
            </a:extLst>
          </p:cNvPr>
          <p:cNvSpPr>
            <a:spLocks noGrp="1" noChangeArrowheads="1"/>
          </p:cNvSpPr>
          <p:nvPr>
            <p:ph type="body" idx="1"/>
          </p:nvPr>
        </p:nvSpPr>
        <p:spPr>
          <a:xfrm>
            <a:off x="1003300" y="4765998"/>
            <a:ext cx="5099050" cy="5212233"/>
          </a:xfrm>
          <a:ln/>
        </p:spPr>
        <p:txBody>
          <a:bodyPr lIns="95590" tIns="46955" rIns="95590" bIns="46955"/>
          <a:lstStyle/>
          <a:p>
            <a:pPr>
              <a:lnSpc>
                <a:spcPct val="100000"/>
              </a:lnSpc>
            </a:pPr>
            <a:r>
              <a:rPr lang="fr-FR" sz="1000" b="1" dirty="0"/>
              <a:t>L’achat aval</a:t>
            </a:r>
          </a:p>
          <a:p>
            <a:pPr>
              <a:lnSpc>
                <a:spcPct val="100000"/>
              </a:lnSpc>
            </a:pPr>
            <a:r>
              <a:rPr lang="fr-FR" sz="1000" dirty="0"/>
              <a:t>L’achat aval correspond aux phases plus traditionnelles d’exécution opérationnelle de l’achat s’exerçant sur le court terme autour de la procédure d’appel d’offres principalement. Les grands choix ont été faits préalablement : à ce niveau, on profite des investissements faits en amont, tout en déployant un processus structuré. Une phase dite de « post-achat » suit la signature des contrats, dans leur phase d’exécution en période de livraison, entièrement dédiée aux retours d’expérience et à une mesure de satisfaction.</a:t>
            </a:r>
          </a:p>
          <a:p>
            <a:pPr>
              <a:lnSpc>
                <a:spcPct val="100000"/>
              </a:lnSpc>
            </a:pPr>
            <a:r>
              <a:rPr lang="fr-FR" sz="1000" b="1" dirty="0"/>
              <a:t>L’achat amont</a:t>
            </a:r>
          </a:p>
          <a:p>
            <a:pPr>
              <a:lnSpc>
                <a:spcPct val="100000"/>
              </a:lnSpc>
            </a:pPr>
            <a:r>
              <a:rPr lang="fr-FR" sz="1000" dirty="0"/>
              <a:t>L’achat amont caractérise l’ensemble des leviers achats relevant de l’anticipation à moyen terme, et constitués d’actions visant à faire évoluer les besoins futurs de l’entreprise ou à constituer progressivement une base fournisseurs fiables, compétitifs et dotés des compétences et des savoir-faire adéquats. L’achat amont permet donc de préparer l’avenir en mettant l’entreprise en meilleure position potentielle d’achat « à terme ». Il c</a:t>
            </a:r>
            <a:r>
              <a:rPr lang="fr-FR" altLang="fr-FR" sz="1000" dirty="0"/>
              <a:t>onsiste à travailler sur le besoin au moment des choix de conception en visant « l’achetabilité » et la compétitivité d’un produit ou d’une prestation par « conception ».</a:t>
            </a:r>
            <a:br>
              <a:rPr lang="fr-FR" altLang="fr-FR" sz="1000" i="1" u="sng" dirty="0"/>
            </a:br>
            <a:endParaRPr lang="fr-FR" altLang="fr-FR" sz="1000" i="1" u="sng" dirty="0"/>
          </a:p>
          <a:p>
            <a:pPr>
              <a:lnSpc>
                <a:spcPct val="100000"/>
              </a:lnSpc>
            </a:pPr>
            <a:r>
              <a:rPr lang="fr-FR" altLang="fr-FR" sz="1000" dirty="0"/>
              <a:t> </a:t>
            </a:r>
            <a:r>
              <a:rPr lang="fr-FR" altLang="fr-FR" sz="1000" b="1" dirty="0"/>
              <a:t>Domaines visés :</a:t>
            </a:r>
          </a:p>
          <a:p>
            <a:pPr marL="171450" indent="-171450">
              <a:lnSpc>
                <a:spcPct val="100000"/>
              </a:lnSpc>
              <a:buFont typeface="Arial" panose="020B0604020202020204" pitchFamily="34" charset="0"/>
              <a:buChar char="•"/>
            </a:pPr>
            <a:r>
              <a:rPr lang="fr-FR" altLang="fr-FR" sz="1000" dirty="0"/>
              <a:t>Définition du besoin (Cahiers des charges)</a:t>
            </a:r>
          </a:p>
          <a:p>
            <a:pPr marL="171450" indent="-171450">
              <a:lnSpc>
                <a:spcPct val="100000"/>
              </a:lnSpc>
              <a:buFont typeface="Arial" panose="020B0604020202020204" pitchFamily="34" charset="0"/>
              <a:buChar char="•"/>
            </a:pPr>
            <a:r>
              <a:rPr lang="fr-FR" altLang="fr-FR" sz="1000" dirty="0"/>
              <a:t>Intervention des Achats dans la conception des produits</a:t>
            </a:r>
          </a:p>
          <a:p>
            <a:pPr marL="171450" indent="-171450">
              <a:lnSpc>
                <a:spcPct val="100000"/>
              </a:lnSpc>
              <a:buFont typeface="Arial" panose="020B0604020202020204" pitchFamily="34" charset="0"/>
              <a:buChar char="•"/>
            </a:pPr>
            <a:r>
              <a:rPr lang="fr-FR" altLang="fr-FR" sz="1000" dirty="0"/>
              <a:t>Contribution effective en termes d’innovation (rechercher  des composants ou des solutions techniques </a:t>
            </a:r>
            <a:r>
              <a:rPr lang="fr-FR" altLang="fr-FR" sz="1000" i="1" dirty="0"/>
              <a:t>innovantes ou  moins risquées </a:t>
            </a:r>
            <a:r>
              <a:rPr lang="fr-FR" altLang="fr-FR" sz="1000" dirty="0"/>
              <a:t>pour des produits en cours de  </a:t>
            </a:r>
            <a:br>
              <a:rPr lang="fr-FR" altLang="fr-FR" sz="1000" dirty="0"/>
            </a:br>
            <a:r>
              <a:rPr lang="fr-FR" altLang="fr-FR" sz="1000" dirty="0"/>
              <a:t>développement, impliquer les fournisseurs dans la conception)</a:t>
            </a:r>
          </a:p>
          <a:p>
            <a:pPr marL="171450" indent="-171450">
              <a:lnSpc>
                <a:spcPct val="100000"/>
              </a:lnSpc>
              <a:buFont typeface="Arial" panose="020B0604020202020204" pitchFamily="34" charset="0"/>
              <a:buChar char="•"/>
            </a:pPr>
            <a:r>
              <a:rPr lang="fr-FR" altLang="fr-FR" sz="1000" dirty="0"/>
              <a:t>Anticipation des performances de futures sources d’approvisionnement (sourcing de nouveaux fournisseurs)</a:t>
            </a:r>
          </a:p>
          <a:p>
            <a:pPr marL="171450" indent="-171450">
              <a:lnSpc>
                <a:spcPct val="100000"/>
              </a:lnSpc>
              <a:buFont typeface="Arial" panose="020B0604020202020204" pitchFamily="34" charset="0"/>
              <a:buChar char="•"/>
            </a:pPr>
            <a:r>
              <a:rPr lang="fr-FR" altLang="fr-FR" sz="1000" dirty="0"/>
              <a:t>Recherche et promotion de solutions plus aisément « achetables » (solutions standards du marché par exemple)</a:t>
            </a:r>
          </a:p>
          <a:p>
            <a:pPr>
              <a:lnSpc>
                <a:spcPct val="100000"/>
              </a:lnSpc>
            </a:pPr>
            <a:endParaRPr lang="en-US" altLang="fr-FR" sz="1000" dirty="0"/>
          </a:p>
        </p:txBody>
      </p:sp>
      <p:sp>
        <p:nvSpPr>
          <p:cNvPr id="12" name="Espace réservé du numéro de diapositive 1">
            <a:extLst>
              <a:ext uri="{FF2B5EF4-FFF2-40B4-BE49-F238E27FC236}">
                <a16:creationId xmlns:a16="http://schemas.microsoft.com/office/drawing/2014/main" id="{C9FC2D46-FEB2-473E-BB7F-83F5F2EFDDC9}"/>
              </a:ext>
            </a:extLst>
          </p:cNvPr>
          <p:cNvSpPr>
            <a:spLocks noGrp="1"/>
          </p:cNvSpPr>
          <p:nvPr>
            <p:ph type="sldNum" sz="quarter" idx="5"/>
          </p:nvPr>
        </p:nvSpPr>
        <p:spPr>
          <a:xfrm>
            <a:off x="4021138" y="9909175"/>
            <a:ext cx="3076575" cy="325438"/>
          </a:xfrm>
          <a:prstGeom prst="rect">
            <a:avLst/>
          </a:prstGeom>
        </p:spPr>
        <p:txBody>
          <a:bodyPr vert="horz" lIns="91440" tIns="45720" rIns="91440" bIns="45720" rtlCol="0" anchor="b"/>
          <a:lstStyle>
            <a:lvl1pPr algn="r">
              <a:defRPr sz="1200"/>
            </a:lvl1pPr>
          </a:lstStyle>
          <a:p>
            <a:fld id="{9CD51CA4-D1CE-4797-9FA2-530812BC8AAA}" type="slidenum">
              <a:rPr lang="fr-FR" smtClean="0"/>
              <a:t>12</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309290" y="4613250"/>
            <a:ext cx="6480720" cy="5544616"/>
          </a:xfrm>
        </p:spPr>
        <p:txBody>
          <a:bodyPr/>
          <a:lstStyle/>
          <a:p>
            <a:pPr>
              <a:lnSpc>
                <a:spcPct val="100000"/>
              </a:lnSpc>
            </a:pPr>
            <a:r>
              <a:rPr lang="fr-FR" sz="1000" dirty="0"/>
              <a:t>Sur cette représentation, par simplification, on a représenté les risques / opportunités internes et externes sur une échelle unique, de façon à avoir une visualisation matricielle en deux dimensions plus compréhensible par sa simplicité. On peut noter néanmoins que souvent les risques générés par la définition et les exigences du besoin vont de pair avec des risques marchés et des fournisseurs importants (d’où l’échelle verticale unique). Ainsi toute famille d’achat peut se ramener à un de ces quatre types fondamentaux, même si des déclinaisons sont possibles et souhaitables comme des variantes de ces situations génériques.</a:t>
            </a:r>
          </a:p>
          <a:p>
            <a:pPr>
              <a:lnSpc>
                <a:spcPct val="100000"/>
              </a:lnSpc>
            </a:pPr>
            <a:r>
              <a:rPr lang="fr-FR" sz="1000" dirty="0"/>
              <a:t>Les achats dits « </a:t>
            </a:r>
            <a:r>
              <a:rPr lang="fr-FR" sz="1000" b="1" dirty="0"/>
              <a:t>simples</a:t>
            </a:r>
            <a:r>
              <a:rPr lang="fr-FR" sz="1000" dirty="0"/>
              <a:t> » sont sans enjeu économique majeur. Ils sont effectués sur des marchés concurrentiels, et la définition des spécifications et cahiers des charges ne pose pas de problèmes particuliers. En revanche, ils sont souvent très consommateurs de temps par leur diversité, sans correspondre au « cœur » de métier de la société (achats indirects simples, prestations de base, bureautique, MRO, consommables industriels, fournitures de bureau, par exemple). L’objectif doit être de simplifier le processus achat, de rechercher des sources de productivité, voire de les externaliser auprès de prestataires plus compétents et opérant sur de gros volumes (de type centrale d’achat) conjointement au déploiement du </a:t>
            </a:r>
            <a:r>
              <a:rPr lang="fr-FR" sz="1000" i="1" dirty="0"/>
              <a:t>e-procurement</a:t>
            </a:r>
            <a:r>
              <a:rPr lang="fr-FR" sz="1000" dirty="0"/>
              <a:t>. </a:t>
            </a:r>
          </a:p>
          <a:p>
            <a:pPr>
              <a:lnSpc>
                <a:spcPct val="100000"/>
              </a:lnSpc>
            </a:pPr>
            <a:r>
              <a:rPr lang="fr-FR" sz="1000" dirty="0"/>
              <a:t>En revanche, les </a:t>
            </a:r>
            <a:r>
              <a:rPr lang="fr-FR" sz="1000" b="1" dirty="0"/>
              <a:t>achats stratégiques et techniques </a:t>
            </a:r>
            <a:r>
              <a:rPr lang="fr-FR" sz="1000" dirty="0"/>
              <a:t>(dans une certaine mesure) se ressemblent en termes de risques marchés et fournisseurs. Souvent incontournables, ils correspondent au « cœur de métier ; tous intègrent des risques techniques et qualité majeurs avec des coûts fixes de développement élevés. Ils sont potentiellement achetés sur un marché où les fournisseurs sont peu nombreux et très « technologues », générant des positions concurrentielles à risque fort.</a:t>
            </a:r>
          </a:p>
          <a:p>
            <a:pPr>
              <a:lnSpc>
                <a:spcPct val="100000"/>
              </a:lnSpc>
            </a:pPr>
            <a:r>
              <a:rPr lang="fr-FR" sz="1000" dirty="0"/>
              <a:t>À l’opposé les </a:t>
            </a:r>
            <a:r>
              <a:rPr lang="fr-FR" sz="1000" b="1" dirty="0"/>
              <a:t>achats lourds </a:t>
            </a:r>
            <a:r>
              <a:rPr lang="fr-FR" sz="1000" dirty="0"/>
              <a:t>ou « leviers » concernent des standards du marché ou des « commodités », dont le cahier des charges est aisé à définir et dont les volumes achetés sont importants ainsi que le montant acheté en valeur (cas des matières premières et composants standards, prestations de sous-traitance sur des technologies matures et stabilisées, par exemple). Souvent le marché est à dominante concurrentielle avec des fournisseurs à compétences démontrées, permettant la mise en concurrence.</a:t>
            </a:r>
          </a:p>
          <a:p>
            <a:pPr>
              <a:lnSpc>
                <a:spcPct val="100000"/>
              </a:lnSpc>
            </a:pPr>
            <a:r>
              <a:rPr lang="fr-FR" sz="1000" dirty="0"/>
              <a:t>Pour les achats lourds sans risques majeurs, où la société a de plus une position concurrentielle dominante à l’achat, on cherche à profiter de cette position par utilisation conjointe des leviers suivants : concentration des volumes d’achat pour augmenter le pouvoir de négociation, avec réduction du nombre de fournisseurs, actions de standardisation, renégociation des coûts d’achat, des contrats et des accords sur la base d’appels d’offres incluant souvent l’analyse détaillée des structures de coûts des diverses solutions fournisseurs.</a:t>
            </a:r>
          </a:p>
          <a:p>
            <a:pPr>
              <a:lnSpc>
                <a:spcPct val="100000"/>
              </a:lnSpc>
            </a:pPr>
            <a:r>
              <a:rPr lang="fr-FR" sz="1000" dirty="0"/>
              <a:t>Pour les achats stratégiques ou techniques, on va chercher à privilégier la différenciation et l’innovation avec les leviers suivants : structuration à moyen ou long terme des relations avec le fournisseur et mise en œuvre du co-développement au sein d’équipes mixtes avec application des méthodes d’ingénierie à « coût objectif »; en amont possibilité même de procéder à des actions de co-innovation, </a:t>
            </a:r>
            <a:r>
              <a:rPr lang="fr-FR" sz="1000" i="1" dirty="0"/>
              <a:t>re-engineering</a:t>
            </a:r>
            <a:r>
              <a:rPr lang="fr-FR" sz="1000" dirty="0"/>
              <a:t> en commun des processus de travail avec les fournisseurs, visant l’amélioration mutuelle des coûts et de la rentabilité;</a:t>
            </a:r>
          </a:p>
        </p:txBody>
      </p:sp>
      <p:sp>
        <p:nvSpPr>
          <p:cNvPr id="4" name="Espace réservé du numéro de diapositive 1">
            <a:extLst>
              <a:ext uri="{FF2B5EF4-FFF2-40B4-BE49-F238E27FC236}">
                <a16:creationId xmlns:a16="http://schemas.microsoft.com/office/drawing/2014/main" id="{606AFCB6-DF02-4C18-8454-3F217D9497A0}"/>
              </a:ext>
            </a:extLst>
          </p:cNvPr>
          <p:cNvSpPr>
            <a:spLocks noGrp="1"/>
          </p:cNvSpPr>
          <p:nvPr>
            <p:ph type="sldNum" sz="quarter" idx="5"/>
          </p:nvPr>
        </p:nvSpPr>
        <p:spPr>
          <a:xfrm>
            <a:off x="4021138" y="9909175"/>
            <a:ext cx="3076575" cy="325438"/>
          </a:xfrm>
          <a:prstGeom prst="rect">
            <a:avLst/>
          </a:prstGeom>
        </p:spPr>
        <p:txBody>
          <a:bodyPr vert="horz" lIns="91440" tIns="45720" rIns="91440" bIns="45720" rtlCol="0" anchor="b"/>
          <a:lstStyle>
            <a:lvl1pPr algn="r">
              <a:defRPr sz="1200"/>
            </a:lvl1pPr>
          </a:lstStyle>
          <a:p>
            <a:fld id="{9CD51CA4-D1CE-4797-9FA2-530812BC8AAA}" type="slidenum">
              <a:rPr lang="fr-FR" smtClean="0"/>
              <a:t>13</a:t>
            </a:fld>
            <a:endParaRPr lang="fr-FR"/>
          </a:p>
        </p:txBody>
      </p:sp>
    </p:spTree>
    <p:extLst>
      <p:ext uri="{BB962C8B-B14F-4D97-AF65-F5344CB8AC3E}">
        <p14:creationId xmlns:p14="http://schemas.microsoft.com/office/powerpoint/2010/main" val="41477105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7160611D-EC15-4146-9B25-11F5027EC56E}"/>
              </a:ext>
            </a:extLst>
          </p:cNvPr>
          <p:cNvSpPr>
            <a:spLocks noGrp="1" noChangeArrowheads="1"/>
          </p:cNvSpPr>
          <p:nvPr>
            <p:ph type="body" idx="1"/>
          </p:nvPr>
        </p:nvSpPr>
        <p:spPr>
          <a:xfrm>
            <a:off x="947737" y="4613250"/>
            <a:ext cx="5203825" cy="4991446"/>
          </a:xfrm>
          <a:noFill/>
          <a:ln/>
        </p:spPr>
        <p:txBody>
          <a:bodyPr lIns="90330" tIns="44373" rIns="90330" bIns="44373"/>
          <a:lstStyle/>
          <a:p>
            <a:pPr>
              <a:lnSpc>
                <a:spcPct val="100000"/>
              </a:lnSpc>
            </a:pPr>
            <a:r>
              <a:rPr lang="fr-FR" sz="1000" dirty="0"/>
              <a:t>La première solution peut être imposée par une exclusivité de fait du fournisseur, seul à garantir le niveau de qualité recherché ou dont le produit est protégé par un brevet. Elle peut être poursuivie volontairement pour profiter de la puissance d’achat de l’entreprise et ainsi permettre l’obtention d’un prix bas. On parle, à ce titre, de </a:t>
            </a:r>
            <a:r>
              <a:rPr lang="fr-FR" sz="1000" i="1" dirty="0"/>
              <a:t>globalisation des achats</a:t>
            </a:r>
            <a:r>
              <a:rPr lang="fr-FR" sz="1000" dirty="0"/>
              <a:t>.</a:t>
            </a:r>
          </a:p>
          <a:p>
            <a:pPr>
              <a:lnSpc>
                <a:spcPct val="100000"/>
              </a:lnSpc>
            </a:pPr>
            <a:r>
              <a:rPr lang="fr-FR" sz="1000" dirty="0"/>
              <a:t>La seconde solution (</a:t>
            </a:r>
            <a:r>
              <a:rPr lang="fr-FR" sz="1000" i="1" dirty="0"/>
              <a:t>diversification des sources</a:t>
            </a:r>
            <a:r>
              <a:rPr lang="fr-FR" sz="1000" dirty="0"/>
              <a:t>) vise à la fois une sécurité d’approvisionnement pour les références n’ayant pas de substitut et une plus grande souplesse quand il faut s’adapter à des besoins qui fluctuent en quantité sans qu’on ait la possibilité d’en prévoir l’évolution suffisamment à l’avance.</a:t>
            </a:r>
          </a:p>
          <a:p>
            <a:pPr>
              <a:lnSpc>
                <a:spcPct val="100000"/>
              </a:lnSpc>
            </a:pPr>
            <a:r>
              <a:rPr lang="fr-FR" sz="1000" dirty="0"/>
              <a:t>On choisit alors, en général, une source d’approvisionnement principale pour la plus grosse partie du volume d’achat avec laquelle on négociera des prix serrés et une source secondaire pour assurer la souplesse et la sécurité. Mais il faut, pour être crédible, réserver à la seconde source une charge prévisionnelle minimale de façon à ce qu’elle assure effectivement la sécurité recherchée.</a:t>
            </a:r>
          </a:p>
          <a:p>
            <a:endParaRPr lang="en-US" altLang="fr-FR" sz="1000" dirty="0"/>
          </a:p>
        </p:txBody>
      </p:sp>
      <p:sp>
        <p:nvSpPr>
          <p:cNvPr id="54275" name="Rectangle 3">
            <a:extLst>
              <a:ext uri="{FF2B5EF4-FFF2-40B4-BE49-F238E27FC236}">
                <a16:creationId xmlns:a16="http://schemas.microsoft.com/office/drawing/2014/main" id="{61D3300A-05AB-4ED8-ABE2-C8DC527753D4}"/>
              </a:ext>
            </a:extLst>
          </p:cNvPr>
          <p:cNvSpPr>
            <a:spLocks noGrp="1" noRot="1" noChangeAspect="1" noChangeArrowheads="1" noTextEdit="1"/>
          </p:cNvSpPr>
          <p:nvPr>
            <p:ph type="sldImg"/>
          </p:nvPr>
        </p:nvSpPr>
        <p:spPr>
          <a:ln cap="flat">
            <a:solidFill>
              <a:schemeClr val="bg2"/>
            </a:solidFill>
          </a:ln>
        </p:spPr>
      </p:sp>
      <p:sp>
        <p:nvSpPr>
          <p:cNvPr id="4" name="Espace réservé du numéro de diapositive 1">
            <a:extLst>
              <a:ext uri="{FF2B5EF4-FFF2-40B4-BE49-F238E27FC236}">
                <a16:creationId xmlns:a16="http://schemas.microsoft.com/office/drawing/2014/main" id="{656A4F71-C9A4-44C8-850A-06CF6C667D1D}"/>
              </a:ext>
            </a:extLst>
          </p:cNvPr>
          <p:cNvSpPr>
            <a:spLocks noGrp="1"/>
          </p:cNvSpPr>
          <p:nvPr>
            <p:ph type="sldNum" sz="quarter" idx="5"/>
          </p:nvPr>
        </p:nvSpPr>
        <p:spPr>
          <a:xfrm>
            <a:off x="4021138" y="9909175"/>
            <a:ext cx="3076575" cy="325438"/>
          </a:xfrm>
          <a:prstGeom prst="rect">
            <a:avLst/>
          </a:prstGeom>
        </p:spPr>
        <p:txBody>
          <a:bodyPr vert="horz" lIns="91440" tIns="45720" rIns="91440" bIns="45720" rtlCol="0" anchor="b"/>
          <a:lstStyle>
            <a:lvl1pPr algn="r">
              <a:defRPr sz="1200"/>
            </a:lvl1pPr>
          </a:lstStyle>
          <a:p>
            <a:fld id="{9CD51CA4-D1CE-4797-9FA2-530812BC8AAA}" type="slidenum">
              <a:rPr lang="fr-FR" smtClean="0"/>
              <a:t>14</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54ADFB9C-145B-4998-8ECB-A3939DFC0A20}"/>
              </a:ext>
            </a:extLst>
          </p:cNvPr>
          <p:cNvSpPr>
            <a:spLocks noGrp="1" noRot="1" noChangeAspect="1" noChangeArrowheads="1" noTextEdit="1"/>
          </p:cNvSpPr>
          <p:nvPr>
            <p:ph type="sldImg"/>
          </p:nvPr>
        </p:nvSpPr>
        <p:spPr>
          <a:ln/>
        </p:spPr>
      </p:sp>
      <p:sp>
        <p:nvSpPr>
          <p:cNvPr id="60419" name="Rectangle 3">
            <a:extLst>
              <a:ext uri="{FF2B5EF4-FFF2-40B4-BE49-F238E27FC236}">
                <a16:creationId xmlns:a16="http://schemas.microsoft.com/office/drawing/2014/main" id="{93CCCA76-A53C-403F-B8AC-B59E100792DD}"/>
              </a:ext>
            </a:extLst>
          </p:cNvPr>
          <p:cNvSpPr>
            <a:spLocks noGrp="1" noChangeArrowheads="1"/>
          </p:cNvSpPr>
          <p:nvPr>
            <p:ph type="body" idx="1"/>
          </p:nvPr>
        </p:nvSpPr>
        <p:spPr>
          <a:xfrm>
            <a:off x="345294" y="4472295"/>
            <a:ext cx="6408712" cy="5762318"/>
          </a:xfrm>
        </p:spPr>
        <p:txBody>
          <a:bodyPr/>
          <a:lstStyle/>
          <a:p>
            <a:pPr marL="0" marR="0" lvl="0" indent="0" algn="l" defTabSz="914400" rtl="0" eaLnBrk="0" fontAlgn="base" latinLnBrk="0" hangingPunct="0">
              <a:lnSpc>
                <a:spcPct val="100000"/>
              </a:lnSpc>
              <a:spcBef>
                <a:spcPct val="40000"/>
              </a:spcBef>
              <a:spcAft>
                <a:spcPct val="0"/>
              </a:spcAft>
              <a:buClrTx/>
              <a:buSzTx/>
              <a:buFontTx/>
              <a:buNone/>
              <a:tabLst/>
              <a:defRPr/>
            </a:pPr>
            <a:r>
              <a:rPr lang="fr-FR" sz="1000" kern="1200" dirty="0">
                <a:solidFill>
                  <a:schemeClr val="tx1"/>
                </a:solidFill>
                <a:effectLst/>
                <a:latin typeface="Arial" panose="020B0604020202020204" pitchFamily="34" charset="0"/>
                <a:ea typeface="+mn-ea"/>
                <a:cs typeface="+mn-cs"/>
              </a:rPr>
              <a:t>La problématique de la centralisation des achats s’impose en effet à toute société, quel que soit le domaine d’activité, dès l’instant où elle se trouve dans la nécessité de gérer au moins deux unités économiquement ou géographiquement distinctes. </a:t>
            </a:r>
          </a:p>
          <a:p>
            <a:pPr>
              <a:lnSpc>
                <a:spcPct val="100000"/>
              </a:lnSpc>
            </a:pPr>
            <a:r>
              <a:rPr lang="fr-FR" sz="1000" b="1" dirty="0"/>
              <a:t>Achats décentralisés</a:t>
            </a:r>
          </a:p>
          <a:p>
            <a:pPr>
              <a:lnSpc>
                <a:spcPct val="100000"/>
              </a:lnSpc>
            </a:pPr>
            <a:r>
              <a:rPr lang="fr-FR" sz="1000" dirty="0"/>
              <a:t>Chaque </a:t>
            </a:r>
            <a:r>
              <a:rPr lang="fr-FR" sz="1000" i="1" dirty="0"/>
              <a:t>business unit</a:t>
            </a:r>
            <a:r>
              <a:rPr lang="fr-FR" sz="1000" dirty="0"/>
              <a:t> possède sa propre structure achat, parfois liée à une fonction d’approvisionnement, sans aucun lien avec les autres structures d’achat des autres </a:t>
            </a:r>
            <a:r>
              <a:rPr lang="fr-FR" sz="1000" i="1" dirty="0"/>
              <a:t>business units</a:t>
            </a:r>
            <a:r>
              <a:rPr lang="fr-FR" sz="1000" dirty="0"/>
              <a:t> du groupe. Portefeuille d’achat et portefeuille fournisseurs sont gérés par chacun indépendamment des autres entités. La stratégie achat est définie par la direction de l’entité et la mise en œuvre des leviers stratégiques d’achat se fait au sein de l’entité et avec ses fournisseurs dans les limites du portefeuille achats de cette même entité.</a:t>
            </a:r>
          </a:p>
          <a:p>
            <a:pPr>
              <a:lnSpc>
                <a:spcPct val="100000"/>
              </a:lnSpc>
            </a:pPr>
            <a:r>
              <a:rPr lang="fr-FR" sz="1000" dirty="0"/>
              <a:t>Ce type de structure complètement décentralisé présente des avantages importants sur l’axe « réactivité ». La proximité des utilisateurs / prescripteurs avec les acheteurs permet à ces derniers d’avoir une bonne connaissance, y compris technique, des besoins, de leur mise en œuvre et de leur spécificité. Cette proximité crée une forte implication des acheteurs dans la définition des besoins et la vérification de la satisfaction des clients internes. L’achat projet est grandement facilité. Elle procure de ce fait une grande réactivité et permet une souplesse importante dans la gestion des délais. La présence des acheteurs au plus près des lieux d’utilisation des biens et services achetés permet également l’appel à un marché local bien connu et maîtrisé, souple et réactif.</a:t>
            </a:r>
          </a:p>
          <a:p>
            <a:pPr>
              <a:lnSpc>
                <a:spcPct val="100000"/>
              </a:lnSpc>
            </a:pPr>
            <a:r>
              <a:rPr lang="fr-FR" sz="1000" b="1" dirty="0"/>
              <a:t>Achats centralisés</a:t>
            </a:r>
          </a:p>
          <a:p>
            <a:pPr>
              <a:lnSpc>
                <a:spcPct val="100000"/>
              </a:lnSpc>
            </a:pPr>
            <a:r>
              <a:rPr lang="fr-FR" sz="1000" dirty="0"/>
              <a:t>A l’extrême inverse, on trouve les structures de type « Achats Centraux ». Ces structures se définissent par une organisation de type « centrale d’achats » ou direction centrale Achats. Une équipe d’acheteurs est regroupée sur un site (dans la plupart des cas le siège du groupe) et assurent la totalité des achats des biens et services utilisés par les différentes entités du groupe.</a:t>
            </a:r>
          </a:p>
          <a:p>
            <a:pPr>
              <a:lnSpc>
                <a:spcPct val="100000"/>
              </a:lnSpc>
            </a:pPr>
            <a:r>
              <a:rPr lang="fr-FR" sz="1000" dirty="0"/>
              <a:t>La connaissance exhaustive du portefeuille d’achats du groupe permet une globalisation des besoins et ainsi d’optimiser le poids et l’efficacité de la structure dans la négociation et la contractualisation. Elle permet également de déployer une stratégie globale d’achat auprès de l’ensemble des fournisseurs et la mise en œuvre d’une politique générale de gestion des fournisseurs et de partenariat. </a:t>
            </a:r>
          </a:p>
          <a:p>
            <a:pPr>
              <a:lnSpc>
                <a:spcPct val="100000"/>
              </a:lnSpc>
            </a:pPr>
            <a:r>
              <a:rPr lang="fr-FR" sz="1000" b="1" dirty="0"/>
              <a:t>Structure mixte</a:t>
            </a:r>
          </a:p>
          <a:p>
            <a:pPr>
              <a:lnSpc>
                <a:spcPct val="100000"/>
              </a:lnSpc>
            </a:pPr>
            <a:r>
              <a:rPr lang="fr-FR" sz="1000" dirty="0"/>
              <a:t>On peut adapter la structure à chaque segment d’achat :</a:t>
            </a:r>
          </a:p>
          <a:p>
            <a:pPr marL="171450" indent="-171450">
              <a:lnSpc>
                <a:spcPct val="100000"/>
              </a:lnSpc>
              <a:buFontTx/>
              <a:buChar char="-"/>
            </a:pPr>
            <a:r>
              <a:rPr lang="fr-FR" sz="1000" dirty="0"/>
              <a:t>Pour les achats « lourds », face à des fournisseurs de grande taille, on adoptera la centralisation pour disposer d’un fort pouvoir de négociation du fait de la globalisation des besoins.</a:t>
            </a:r>
          </a:p>
          <a:p>
            <a:pPr marL="171450" indent="-171450">
              <a:lnSpc>
                <a:spcPct val="100000"/>
              </a:lnSpc>
              <a:buFontTx/>
              <a:buChar char="-"/>
            </a:pPr>
            <a:r>
              <a:rPr lang="fr-FR" sz="1000" dirty="0"/>
              <a:t>Pour les autres achats, il peut être préférable de laisser de la latitude aux établissements locaux pour une plus grande réactivité.</a:t>
            </a:r>
          </a:p>
          <a:p>
            <a:pPr>
              <a:lnSpc>
                <a:spcPct val="100000"/>
              </a:lnSpc>
            </a:pPr>
            <a:endParaRPr lang="fr-FR" altLang="fr-FR" sz="400" dirty="0"/>
          </a:p>
        </p:txBody>
      </p:sp>
      <p:sp>
        <p:nvSpPr>
          <p:cNvPr id="4" name="Espace réservé du numéro de diapositive 1">
            <a:extLst>
              <a:ext uri="{FF2B5EF4-FFF2-40B4-BE49-F238E27FC236}">
                <a16:creationId xmlns:a16="http://schemas.microsoft.com/office/drawing/2014/main" id="{8A58048A-25A5-4022-8C00-BC047DB74B34}"/>
              </a:ext>
            </a:extLst>
          </p:cNvPr>
          <p:cNvSpPr>
            <a:spLocks noGrp="1"/>
          </p:cNvSpPr>
          <p:nvPr>
            <p:ph type="sldNum" sz="quarter" idx="5"/>
          </p:nvPr>
        </p:nvSpPr>
        <p:spPr>
          <a:xfrm>
            <a:off x="4021138" y="9909175"/>
            <a:ext cx="3076575" cy="325438"/>
          </a:xfrm>
          <a:prstGeom prst="rect">
            <a:avLst/>
          </a:prstGeom>
        </p:spPr>
        <p:txBody>
          <a:bodyPr vert="horz" lIns="91440" tIns="45720" rIns="91440" bIns="45720" rtlCol="0" anchor="b"/>
          <a:lstStyle>
            <a:lvl1pPr algn="r">
              <a:defRPr sz="1200"/>
            </a:lvl1pPr>
          </a:lstStyle>
          <a:p>
            <a:fld id="{9CD51CA4-D1CE-4797-9FA2-530812BC8AAA}" type="slidenum">
              <a:rPr lang="fr-FR" smtClean="0"/>
              <a:t>15</a:t>
            </a:fld>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525314" y="4541242"/>
            <a:ext cx="6264696" cy="5693371"/>
          </a:xfrm>
        </p:spPr>
        <p:txBody>
          <a:bodyPr/>
          <a:lstStyle/>
          <a:p>
            <a:pPr>
              <a:lnSpc>
                <a:spcPct val="100000"/>
              </a:lnSpc>
            </a:pPr>
            <a:r>
              <a:rPr lang="fr-FR" sz="1000" dirty="0"/>
              <a:t>La démarche de </a:t>
            </a:r>
            <a:r>
              <a:rPr lang="fr-FR" sz="1000" i="1" dirty="0"/>
              <a:t>sourcing</a:t>
            </a:r>
            <a:r>
              <a:rPr lang="fr-FR" sz="1000" dirty="0"/>
              <a:t> est absolument essentielle car elle va conduire à définir les fournisseurs avec lesquels l’entreprise souhaite travailler, évidemment différem­ment selon les segments du portefeuille achats. Les étapes de cette démarche doivent être suivies de façon stricte.</a:t>
            </a:r>
          </a:p>
          <a:p>
            <a:pPr>
              <a:lnSpc>
                <a:spcPct val="100000"/>
              </a:lnSpc>
            </a:pPr>
            <a:r>
              <a:rPr lang="fr-FR" sz="1000" b="1" i="1" dirty="0"/>
              <a:t>Analyse du marché fournisseurs</a:t>
            </a:r>
          </a:p>
          <a:p>
            <a:pPr>
              <a:lnSpc>
                <a:spcPct val="100000"/>
              </a:lnSpc>
            </a:pPr>
            <a:r>
              <a:rPr lang="fr-FR" sz="1000" dirty="0"/>
              <a:t>La première consiste à faire l’étude du marché fournisseur, comme le font tous les </a:t>
            </a:r>
            <a:r>
              <a:rPr lang="fr-FR" sz="1000" i="1" dirty="0"/>
              <a:t>marketeurs</a:t>
            </a:r>
            <a:r>
              <a:rPr lang="fr-FR" sz="1000" dirty="0"/>
              <a:t> B-to-B (</a:t>
            </a:r>
            <a:r>
              <a:rPr lang="fr-FR" sz="1000" i="1" dirty="0"/>
              <a:t>Business-to-Business</a:t>
            </a:r>
            <a:r>
              <a:rPr lang="fr-FR" sz="1000" dirty="0"/>
              <a:t>, soit le marketing relatif aux marchés inter-entreprises). Ce point n’est pas traité en détail, mais il permet d’alimenter la réflexion sur l’analyse précise des risques externes.</a:t>
            </a:r>
          </a:p>
          <a:p>
            <a:pPr>
              <a:lnSpc>
                <a:spcPct val="100000"/>
              </a:lnSpc>
            </a:pPr>
            <a:r>
              <a:rPr lang="fr-FR" sz="1000" dirty="0"/>
              <a:t>À l’occasion de cette démarche, l’acheteur cherche à identifier de nouveaux fournisseurs potentiels avec lesquels l’entreprise ne travaille pas encore pour diverses raisons, dont souvent une forme de confort et de résistance au changement, parfois une certaine incompétence marketing.</a:t>
            </a:r>
          </a:p>
          <a:p>
            <a:pPr>
              <a:lnSpc>
                <a:spcPct val="100000"/>
              </a:lnSpc>
            </a:pPr>
            <a:r>
              <a:rPr lang="fr-FR" sz="1000" dirty="0"/>
              <a:t>Un panel fournisseurs ne doit absolument pas être figé : réguliè­rement de nouveaux fournisseurs y entrent. Certains vont donc être en période de test avant confirmation.</a:t>
            </a:r>
          </a:p>
          <a:p>
            <a:pPr>
              <a:lnSpc>
                <a:spcPct val="100000"/>
              </a:lnSpc>
            </a:pPr>
            <a:r>
              <a:rPr lang="fr-FR" sz="1000" dirty="0"/>
              <a:t>D’un autre côté, un système de suivi des fournisseurs est mis en place et va alimenter un suivi d’indicateurs – </a:t>
            </a:r>
            <a:r>
              <a:rPr lang="fr-FR" sz="1000" i="1" dirty="0"/>
              <a:t>a minima</a:t>
            </a:r>
            <a:r>
              <a:rPr lang="fr-FR" sz="1000" dirty="0"/>
              <a:t> qualité / délai / services / respect des obligations administratives – mis à jour régulièrement ou en temps réel (soit à chaque livraison).</a:t>
            </a:r>
          </a:p>
          <a:p>
            <a:pPr>
              <a:lnSpc>
                <a:spcPct val="100000"/>
              </a:lnSpc>
            </a:pPr>
            <a:r>
              <a:rPr lang="fr-FR" sz="1000" dirty="0"/>
              <a:t>Donc, dans le pire des cas, les fournisseurs les moins bons peuvent sortir du panel. </a:t>
            </a:r>
          </a:p>
          <a:p>
            <a:pPr>
              <a:lnSpc>
                <a:spcPct val="100000"/>
              </a:lnSpc>
            </a:pPr>
            <a:r>
              <a:rPr lang="fr-FR" sz="1000" dirty="0"/>
              <a:t>En conditions normales, les fournisseurs y restent, mais se répartiront selon différentes catégories que l’acheteur va piloter.</a:t>
            </a:r>
          </a:p>
          <a:p>
            <a:pPr>
              <a:lnSpc>
                <a:spcPct val="100000"/>
              </a:lnSpc>
            </a:pPr>
            <a:r>
              <a:rPr lang="fr-FR" sz="1000" dirty="0"/>
              <a:t>L’acheteur va ainsi devoir mener plusieurs actions simultanées :</a:t>
            </a:r>
          </a:p>
          <a:p>
            <a:pPr lvl="0">
              <a:lnSpc>
                <a:spcPct val="100000"/>
              </a:lnSpc>
            </a:pPr>
            <a:r>
              <a:rPr lang="fr-FR" sz="1000" dirty="0"/>
              <a:t>- globalement, viser la diminution du nombre total des fournisseurs, pour ne pas disperser les achats sur trop de sources, et ainsi risquer d’être un client trop petit chez chacun d’entre eux ;</a:t>
            </a:r>
          </a:p>
          <a:p>
            <a:pPr lvl="0">
              <a:lnSpc>
                <a:spcPct val="100000"/>
              </a:lnSpc>
            </a:pPr>
            <a:r>
              <a:rPr lang="fr-FR" sz="1000" dirty="0"/>
              <a:t>- à l’intérieur du panel d’ensemble, création de sous-catégories de fournisseurs (ainsi le cœur de panel peut être subdivisé lui-même en sous-catégories, dont en particulier les fournisseurs « A » traditionnellement ciblés pour les achats risqués ou nécessitant une démarche de co-développement) ;</a:t>
            </a:r>
          </a:p>
          <a:p>
            <a:pPr lvl="0">
              <a:lnSpc>
                <a:spcPct val="100000"/>
              </a:lnSpc>
            </a:pPr>
            <a:r>
              <a:rPr lang="fr-FR" sz="1000" dirty="0"/>
              <a:t>- par le suivi de tous les fournisseurs, gérer sans risque l’élimination des plus mauvais si les plans de redressement ne donnent pas de résultats ;</a:t>
            </a:r>
          </a:p>
          <a:p>
            <a:pPr lvl="0">
              <a:lnSpc>
                <a:spcPct val="100000"/>
              </a:lnSpc>
            </a:pPr>
            <a:r>
              <a:rPr lang="fr-FR" sz="1000" dirty="0"/>
              <a:t>- suivre particulièrement les nouveaux fournisseurs en test ;</a:t>
            </a:r>
          </a:p>
          <a:p>
            <a:pPr lvl="0">
              <a:lnSpc>
                <a:spcPct val="100000"/>
              </a:lnSpc>
            </a:pPr>
            <a:r>
              <a:rPr lang="fr-FR" sz="1000" dirty="0"/>
              <a:t>- enfin définir avec chaque fournisseur un plan de progrès permettant de faire vivre un processus d’amélioration continue. L’achat n’est pas qu’un rapport de force : l’entreprise a intérêt à avoir des fournisseurs efficaces et rentables, et elle peut y contribuer par ce travail conjoint de progrès partagé.</a:t>
            </a:r>
          </a:p>
          <a:p>
            <a:pPr>
              <a:lnSpc>
                <a:spcPct val="100000"/>
              </a:lnSpc>
            </a:pPr>
            <a:endParaRPr lang="fr-FR" sz="1000" dirty="0"/>
          </a:p>
        </p:txBody>
      </p:sp>
      <p:sp>
        <p:nvSpPr>
          <p:cNvPr id="4" name="Espace réservé du numéro de diapositive 1">
            <a:extLst>
              <a:ext uri="{FF2B5EF4-FFF2-40B4-BE49-F238E27FC236}">
                <a16:creationId xmlns:a16="http://schemas.microsoft.com/office/drawing/2014/main" id="{5B2DCA50-7B97-4421-A58A-EBA57613AB75}"/>
              </a:ext>
            </a:extLst>
          </p:cNvPr>
          <p:cNvSpPr>
            <a:spLocks noGrp="1"/>
          </p:cNvSpPr>
          <p:nvPr>
            <p:ph type="sldNum" sz="quarter" idx="5"/>
          </p:nvPr>
        </p:nvSpPr>
        <p:spPr>
          <a:xfrm>
            <a:off x="4021138" y="9909175"/>
            <a:ext cx="3076575" cy="325438"/>
          </a:xfrm>
          <a:prstGeom prst="rect">
            <a:avLst/>
          </a:prstGeom>
        </p:spPr>
        <p:txBody>
          <a:bodyPr vert="horz" lIns="91440" tIns="45720" rIns="91440" bIns="45720" rtlCol="0" anchor="b"/>
          <a:lstStyle>
            <a:lvl1pPr algn="r">
              <a:defRPr sz="1200"/>
            </a:lvl1pPr>
          </a:lstStyle>
          <a:p>
            <a:fld id="{9CD51CA4-D1CE-4797-9FA2-530812BC8AAA}" type="slidenum">
              <a:rPr lang="fr-FR" smtClean="0"/>
              <a:t>16</a:t>
            </a:fld>
            <a:endParaRPr lang="fr-FR"/>
          </a:p>
        </p:txBody>
      </p:sp>
    </p:spTree>
    <p:extLst>
      <p:ext uri="{BB962C8B-B14F-4D97-AF65-F5344CB8AC3E}">
        <p14:creationId xmlns:p14="http://schemas.microsoft.com/office/powerpoint/2010/main" val="37752782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nSpc>
                <a:spcPct val="100000"/>
              </a:lnSpc>
            </a:pPr>
            <a:r>
              <a:rPr lang="fr-FR" sz="1000" dirty="0"/>
              <a:t>Les fournisseurs potentiels ayant été identifiés, l’étape suivante consiste à recueillir une série d’informations nécessaires en les interrogeant, soit par des moyens traditionnels, soit là encore par des applications Internet appelées e-RFI (</a:t>
            </a:r>
            <a:r>
              <a:rPr lang="fr-FR" sz="1000" i="1" dirty="0"/>
              <a:t>Request for Information</a:t>
            </a:r>
            <a:r>
              <a:rPr lang="fr-FR" sz="1000" dirty="0"/>
              <a:t>).</a:t>
            </a:r>
          </a:p>
          <a:p>
            <a:pPr>
              <a:lnSpc>
                <a:spcPct val="100000"/>
              </a:lnSpc>
            </a:pPr>
            <a:r>
              <a:rPr lang="fr-FR" sz="1000" dirty="0"/>
              <a:t>Ensuite, les fournisseurs sont évalués sur une série de critères de façon à aboutir à leur homologation. Dans ce cas, ils entrent dans le panel fournisseurs, et à cette seule condition seront ultérieurement susceptibles d’être sollicités lors de futurs appels d’offres.</a:t>
            </a:r>
          </a:p>
          <a:p>
            <a:pPr>
              <a:lnSpc>
                <a:spcPct val="100000"/>
              </a:lnSpc>
            </a:pPr>
            <a:r>
              <a:rPr lang="fr-FR" sz="1000" dirty="0"/>
              <a:t>Ainsi l’homologation est un passage obligé pour pouvoir ensuite concourir, et cette démarche peut très bien (doit) être menée en parallèle avec les appels d’offres. Il arrive que, dans certaines entreprises, des acheteurs dits « gestionnaires de panel » soient entièrement dédiés à cette activité.</a:t>
            </a:r>
          </a:p>
          <a:p>
            <a:pPr>
              <a:lnSpc>
                <a:spcPct val="100000"/>
              </a:lnSpc>
            </a:pPr>
            <a:r>
              <a:rPr lang="fr-FR" sz="1000" dirty="0"/>
              <a:t>Les critères d’homologation peuvent être très larges : ils dépendent de chaque segment et de ses particularités. Toutefois, ne sont retenus que des critères qui permettent de juger un fournisseur en tant qu’entreprise, donc sans lien avec un produit particulier (là nous serions au niveau d’un appel d’offres spécifique).</a:t>
            </a:r>
          </a:p>
          <a:p>
            <a:pPr>
              <a:lnSpc>
                <a:spcPct val="100000"/>
              </a:lnSpc>
            </a:pPr>
            <a:endParaRPr lang="fr-FR" sz="1000" dirty="0"/>
          </a:p>
        </p:txBody>
      </p:sp>
      <p:sp>
        <p:nvSpPr>
          <p:cNvPr id="4" name="Espace réservé du numéro de diapositive 1">
            <a:extLst>
              <a:ext uri="{FF2B5EF4-FFF2-40B4-BE49-F238E27FC236}">
                <a16:creationId xmlns:a16="http://schemas.microsoft.com/office/drawing/2014/main" id="{B28F3575-8D20-43B3-AD11-CD0EA3042F5B}"/>
              </a:ext>
            </a:extLst>
          </p:cNvPr>
          <p:cNvSpPr>
            <a:spLocks noGrp="1"/>
          </p:cNvSpPr>
          <p:nvPr>
            <p:ph type="sldNum" sz="quarter" idx="5"/>
          </p:nvPr>
        </p:nvSpPr>
        <p:spPr>
          <a:xfrm>
            <a:off x="4021138" y="9909175"/>
            <a:ext cx="3076575" cy="325438"/>
          </a:xfrm>
          <a:prstGeom prst="rect">
            <a:avLst/>
          </a:prstGeom>
        </p:spPr>
        <p:txBody>
          <a:bodyPr vert="horz" lIns="91440" tIns="45720" rIns="91440" bIns="45720" rtlCol="0" anchor="b"/>
          <a:lstStyle>
            <a:lvl1pPr algn="r">
              <a:defRPr sz="1200"/>
            </a:lvl1pPr>
          </a:lstStyle>
          <a:p>
            <a:fld id="{9CD51CA4-D1CE-4797-9FA2-530812BC8AAA}" type="slidenum">
              <a:rPr lang="fr-FR" smtClean="0"/>
              <a:t>17</a:t>
            </a:fld>
            <a:endParaRPr lang="fr-FR"/>
          </a:p>
        </p:txBody>
      </p:sp>
    </p:spTree>
    <p:extLst>
      <p:ext uri="{BB962C8B-B14F-4D97-AF65-F5344CB8AC3E}">
        <p14:creationId xmlns:p14="http://schemas.microsoft.com/office/powerpoint/2010/main" val="21227450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453306" y="4613250"/>
            <a:ext cx="6192688" cy="5328592"/>
          </a:xfrm>
        </p:spPr>
        <p:txBody>
          <a:bodyPr/>
          <a:lstStyle/>
          <a:p>
            <a:pPr>
              <a:lnSpc>
                <a:spcPct val="100000"/>
              </a:lnSpc>
            </a:pPr>
            <a:r>
              <a:rPr lang="fr-FR" sz="1000" dirty="0"/>
              <a:t>Le concept de </a:t>
            </a:r>
            <a:r>
              <a:rPr lang="fr-FR" sz="1000" b="1" dirty="0"/>
              <a:t>prix d’achat </a:t>
            </a:r>
            <a:r>
              <a:rPr lang="fr-FR" sz="1000" dirty="0"/>
              <a:t>n’est pas pertinent ! Seul compte celui de </a:t>
            </a:r>
            <a:r>
              <a:rPr lang="fr-FR" sz="1000" b="1" dirty="0"/>
              <a:t>coût d’achat</a:t>
            </a:r>
            <a:r>
              <a:rPr lang="fr-FR" sz="1000" dirty="0"/>
              <a:t>. Toutefois, pour prendre une bonne décision en matière de </a:t>
            </a:r>
            <a:r>
              <a:rPr lang="fr-FR" sz="1000" i="1" dirty="0"/>
              <a:t>sourcing</a:t>
            </a:r>
            <a:r>
              <a:rPr lang="fr-FR" sz="1000" dirty="0"/>
              <a:t> et de choix de fournisseur, une notion plus large de coût tend à s’imposer dans de nombreux secteurs : le </a:t>
            </a:r>
            <a:r>
              <a:rPr lang="fr-FR" sz="1000" b="1" i="1" dirty="0"/>
              <a:t>coût global d’acquisition</a:t>
            </a:r>
            <a:r>
              <a:rPr lang="fr-FR" sz="1000" dirty="0"/>
              <a:t>. Il sera utilisé comme critère économique de décision dans l’exemple d’un choix de fournisseur en situation de </a:t>
            </a:r>
            <a:r>
              <a:rPr lang="fr-FR" sz="1000" i="1" dirty="0"/>
              <a:t>sourcing</a:t>
            </a:r>
            <a:r>
              <a:rPr lang="fr-FR" sz="1000" dirty="0"/>
              <a:t> global. On voit apparaître quatre niveaux de constitution d’un coût global.</a:t>
            </a:r>
          </a:p>
          <a:p>
            <a:pPr>
              <a:lnSpc>
                <a:spcPct val="100000"/>
              </a:lnSpc>
            </a:pPr>
            <a:r>
              <a:rPr lang="fr-FR" sz="1000" dirty="0"/>
              <a:t>- Le premier constitue le prix d’achat au sens strict (soit le coût « départ » du fournisseur). On voit qu’il ne correspond pas seulement au prix de vente du fournisseur, mais qu’il inclut d’autres éléments liés aux autres conditions commerciales du contrat d’achat et à la devise dans laquelle se fait la transaction.</a:t>
            </a:r>
          </a:p>
          <a:p>
            <a:pPr>
              <a:lnSpc>
                <a:spcPct val="100000"/>
              </a:lnSpc>
            </a:pPr>
            <a:r>
              <a:rPr lang="fr-FR" sz="1000" dirty="0"/>
              <a:t>- Le deuxième intègre l’ensemble des coûts logistiques entre le fournisseur et l’entité cliente de l’entreprise acheteuse (soit la </a:t>
            </a:r>
            <a:r>
              <a:rPr lang="fr-FR" sz="1000" i="1" dirty="0"/>
              <a:t>supply chain</a:t>
            </a:r>
            <a:r>
              <a:rPr lang="fr-FR" sz="1000" dirty="0"/>
              <a:t> physique amont), y compris le coût des différentes mesures de prévention contre certains risques opérationnels d’approvisionnement. </a:t>
            </a:r>
          </a:p>
          <a:p>
            <a:pPr>
              <a:lnSpc>
                <a:spcPct val="100000"/>
              </a:lnSpc>
            </a:pPr>
            <a:r>
              <a:rPr lang="fr-FR" sz="1000" dirty="0"/>
              <a:t>La somme de ces deux ensembles de coûts constitue le </a:t>
            </a:r>
            <a:r>
              <a:rPr lang="fr-FR" sz="1000" b="1" dirty="0"/>
              <a:t>coût global d’acquisition</a:t>
            </a:r>
            <a:r>
              <a:rPr lang="fr-FR" sz="1000" dirty="0"/>
              <a:t> Toutefois, en toute rigueur, ce concept de coût est lui-même souvent insuffisant si on n’y intègre pas aussi les divers coûts qui peuvent être observés en phase d’utilisation (troisième ensemble). </a:t>
            </a:r>
          </a:p>
          <a:p>
            <a:pPr>
              <a:lnSpc>
                <a:spcPct val="100000"/>
              </a:lnSpc>
            </a:pPr>
            <a:r>
              <a:rPr lang="fr-FR" sz="1000" dirty="0"/>
              <a:t>- Ainsi divers événements en général prévisibles (et mesurables sur base historique et statistique) peuvent apparaître tout au long de la période de livraison contractuelle, effectivement reliés à la performance du fournisseur et donc à son choix au départ. En effet, la sélection d’un fournisseur peu cher en coût </a:t>
            </a:r>
            <a:r>
              <a:rPr lang="fr-FR" sz="1000" i="1" dirty="0"/>
              <a:t>départ</a:t>
            </a:r>
            <a:r>
              <a:rPr lang="fr-FR" sz="1000" dirty="0"/>
              <a:t> peut s’avérer une grave erreur comparée à celle d’un fournisseur apparemment plus coûteux, mais performant en </a:t>
            </a:r>
            <a:r>
              <a:rPr lang="fr-FR" sz="1000" b="1" i="1" dirty="0"/>
              <a:t>coût global sur la durée de vie du contrat</a:t>
            </a:r>
            <a:r>
              <a:rPr lang="fr-FR" sz="1000" dirty="0"/>
              <a:t> compte tenu de sa fiabilité en délai et qualité, permettant notamment de minimiser les stocks.</a:t>
            </a:r>
          </a:p>
          <a:p>
            <a:pPr>
              <a:lnSpc>
                <a:spcPct val="100000"/>
              </a:lnSpc>
            </a:pPr>
            <a:r>
              <a:rPr lang="fr-FR" sz="1000" dirty="0"/>
              <a:t>- Le quatrième ensemble de coûts concerne la fin de vie d’un produit acheté. À ce niveau, la majorité des achats ne sont pas concernés (services ayant été consommés et revendus au client ; ou matières premières, produits et composants ayant été intégrés dans d’autres produits plus complexes). En revanche, l’achat de biens d’équipements ou d’investissements est directement impacté par l’intégration éventuelle de ces coûts de fin de vie du projet.</a:t>
            </a:r>
          </a:p>
          <a:p>
            <a:pPr>
              <a:lnSpc>
                <a:spcPct val="100000"/>
              </a:lnSpc>
            </a:pPr>
            <a:r>
              <a:rPr lang="fr-FR" sz="1000"/>
              <a:t>Sans </a:t>
            </a:r>
            <a:r>
              <a:rPr lang="fr-FR" sz="1000" dirty="0"/>
              <a:t>être exactement superposable, le coût global d’acquisition se rapproche très fortement de concept anglo-saxon de TCO (</a:t>
            </a:r>
            <a:r>
              <a:rPr lang="fr-FR" sz="1000" b="1" dirty="0"/>
              <a:t>Total Cost of Ownership</a:t>
            </a:r>
            <a:r>
              <a:rPr lang="fr-FR" sz="1000" dirty="0"/>
              <a:t>) développé il y a plusieurs années lorsqu’ont été formalisées les approches de Développement Durable, appelé en français </a:t>
            </a:r>
            <a:r>
              <a:rPr lang="fr-FR" sz="1000" b="1" dirty="0"/>
              <a:t>Coût Global de Possession</a:t>
            </a:r>
            <a:r>
              <a:rPr lang="fr-FR" sz="1000" dirty="0"/>
              <a:t>. Ce coût caractérise l’ensemble des coûts générés par un produit tout au long de son cycle de vie, incluant donc aussi la gestion de sa « fin de vie ». Un tel concept de coût suppose un mode de calcul incrémental, étroitement relié à l’analyse du Cycle de Vie d’un produit (</a:t>
            </a:r>
            <a:r>
              <a:rPr lang="fr-FR" sz="1000" b="1" i="1" dirty="0"/>
              <a:t>Product Life Cycle Cost</a:t>
            </a:r>
            <a:r>
              <a:rPr lang="fr-FR" sz="1000" dirty="0"/>
              <a:t>).</a:t>
            </a:r>
          </a:p>
          <a:p>
            <a:pPr>
              <a:lnSpc>
                <a:spcPct val="100000"/>
              </a:lnSpc>
            </a:pPr>
            <a:endParaRPr lang="fr-FR" sz="1000" dirty="0"/>
          </a:p>
        </p:txBody>
      </p:sp>
      <p:sp>
        <p:nvSpPr>
          <p:cNvPr id="4" name="Espace réservé du numéro de diapositive 1">
            <a:extLst>
              <a:ext uri="{FF2B5EF4-FFF2-40B4-BE49-F238E27FC236}">
                <a16:creationId xmlns:a16="http://schemas.microsoft.com/office/drawing/2014/main" id="{90C22CE9-A7E6-4656-BCDB-D4F2087E69EC}"/>
              </a:ext>
            </a:extLst>
          </p:cNvPr>
          <p:cNvSpPr>
            <a:spLocks noGrp="1"/>
          </p:cNvSpPr>
          <p:nvPr>
            <p:ph type="sldNum" sz="quarter" idx="5"/>
          </p:nvPr>
        </p:nvSpPr>
        <p:spPr>
          <a:xfrm>
            <a:off x="4021138" y="9909175"/>
            <a:ext cx="3076575" cy="325438"/>
          </a:xfrm>
          <a:prstGeom prst="rect">
            <a:avLst/>
          </a:prstGeom>
        </p:spPr>
        <p:txBody>
          <a:bodyPr vert="horz" lIns="91440" tIns="45720" rIns="91440" bIns="45720" rtlCol="0" anchor="b"/>
          <a:lstStyle>
            <a:lvl1pPr algn="r">
              <a:defRPr sz="1200"/>
            </a:lvl1pPr>
          </a:lstStyle>
          <a:p>
            <a:fld id="{9CD51CA4-D1CE-4797-9FA2-530812BC8AAA}" type="slidenum">
              <a:rPr lang="fr-FR" smtClean="0"/>
              <a:t>18</a:t>
            </a:fld>
            <a:endParaRPr lang="fr-FR"/>
          </a:p>
        </p:txBody>
      </p:sp>
    </p:spTree>
    <p:extLst>
      <p:ext uri="{BB962C8B-B14F-4D97-AF65-F5344CB8AC3E}">
        <p14:creationId xmlns:p14="http://schemas.microsoft.com/office/powerpoint/2010/main" val="26119344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741338" y="4541242"/>
            <a:ext cx="5688632" cy="5621363"/>
          </a:xfrm>
        </p:spPr>
        <p:txBody>
          <a:bodyPr/>
          <a:lstStyle/>
          <a:p>
            <a:pPr>
              <a:lnSpc>
                <a:spcPct val="100000"/>
              </a:lnSpc>
            </a:pPr>
            <a:r>
              <a:rPr lang="fr-FR" sz="1000" dirty="0"/>
              <a:t>Un processus achat de base est une séquence qui présente de façon chronologique les grandes étapes qui doivent être parcourues pour tout achat (notamment lors du renou­vellement d’un contrat) :</a:t>
            </a:r>
          </a:p>
          <a:p>
            <a:pPr lvl="0">
              <a:lnSpc>
                <a:spcPct val="100000"/>
              </a:lnSpc>
            </a:pPr>
            <a:r>
              <a:rPr lang="fr-FR" sz="1000" dirty="0"/>
              <a:t>- en amont, on observe deux processus parallèles : une analyse des besoins aboutissant à une stratégie achat cible et une analyse du marché aboutissant à la constitution d’un panel fournisseurs ;</a:t>
            </a:r>
          </a:p>
          <a:p>
            <a:pPr lvl="0">
              <a:lnSpc>
                <a:spcPct val="100000"/>
              </a:lnSpc>
            </a:pPr>
            <a:r>
              <a:rPr lang="fr-FR" sz="1000" dirty="0"/>
              <a:t>- ensuite (à échéance programmée pour satisfaire un besoin particulier ou par exemple renouveler un contrat arrivant à échéance) préparation et lancement d’un appel d’offres, suivi de la cotation des offres et de la sélection d’un ou plusieurs fournisseurs si l’on souhaite une négociation finale (notion de </a:t>
            </a:r>
            <a:r>
              <a:rPr lang="fr-FR" sz="1000" i="1" dirty="0"/>
              <a:t>short-list</a:t>
            </a:r>
            <a:r>
              <a:rPr lang="fr-FR" sz="1000" dirty="0"/>
              <a:t>) ;</a:t>
            </a:r>
          </a:p>
          <a:p>
            <a:pPr lvl="0">
              <a:lnSpc>
                <a:spcPct val="100000"/>
              </a:lnSpc>
            </a:pPr>
            <a:r>
              <a:rPr lang="fr-FR" sz="1000" dirty="0"/>
              <a:t>- négociation, élaboration et signature du contrat ;</a:t>
            </a:r>
          </a:p>
          <a:p>
            <a:pPr lvl="0">
              <a:lnSpc>
                <a:spcPct val="100000"/>
              </a:lnSpc>
            </a:pPr>
            <a:r>
              <a:rPr lang="fr-FR" sz="1000" dirty="0"/>
              <a:t>- mise en œuvre de la solution avec éventuellement pour un besoin spécifique toutes les étapes de développement et de présérie chez le fournisseur ;</a:t>
            </a:r>
          </a:p>
          <a:p>
            <a:pPr lvl="0">
              <a:lnSpc>
                <a:spcPct val="100000"/>
              </a:lnSpc>
            </a:pPr>
            <a:r>
              <a:rPr lang="fr-FR" sz="1000" dirty="0"/>
              <a:t>- phase de post-achat, incluant livraisons et tous les « retours d’expérience » du terrain, avec règlement des litiges éventuels.</a:t>
            </a:r>
          </a:p>
          <a:p>
            <a:pPr>
              <a:lnSpc>
                <a:spcPct val="100000"/>
              </a:lnSpc>
            </a:pPr>
            <a:r>
              <a:rPr lang="fr-FR" sz="1000" b="1" i="1" dirty="0"/>
              <a:t>Analyse des besoins</a:t>
            </a:r>
          </a:p>
          <a:p>
            <a:pPr>
              <a:lnSpc>
                <a:spcPct val="100000"/>
              </a:lnSpc>
            </a:pPr>
            <a:r>
              <a:rPr lang="fr-FR" sz="1000" dirty="0"/>
              <a:t>Cette phase est importante, car un bon achat commence par une définition claire des besoins. Concrètement, il y a lieu de collecter et d’analyser les points suivants : </a:t>
            </a:r>
          </a:p>
          <a:p>
            <a:pPr lvl="0">
              <a:lnSpc>
                <a:spcPct val="100000"/>
              </a:lnSpc>
            </a:pPr>
            <a:r>
              <a:rPr lang="fr-FR" sz="1000" dirty="0"/>
              <a:t>- comprendre la structure de l'activité (spécificité des besoins) ;</a:t>
            </a:r>
          </a:p>
          <a:p>
            <a:pPr lvl="0">
              <a:lnSpc>
                <a:spcPct val="100000"/>
              </a:lnSpc>
            </a:pPr>
            <a:r>
              <a:rPr lang="fr-FR" sz="1000" dirty="0"/>
              <a:t>- estimer le montant total des achats et ses composantes ;</a:t>
            </a:r>
          </a:p>
          <a:p>
            <a:pPr lvl="0">
              <a:lnSpc>
                <a:spcPct val="100000"/>
              </a:lnSpc>
            </a:pPr>
            <a:r>
              <a:rPr lang="fr-FR" sz="1000" dirty="0"/>
              <a:t>- collecter les données précises sur les volumes, les spécifications et contraintes techniques, les prix d'achat la variété des besoins ;</a:t>
            </a:r>
          </a:p>
          <a:p>
            <a:pPr lvl="0">
              <a:lnSpc>
                <a:spcPct val="100000"/>
              </a:lnSpc>
            </a:pPr>
            <a:r>
              <a:rPr lang="fr-FR" sz="1000" dirty="0"/>
              <a:t>- comprendre et définir les principaux « </a:t>
            </a:r>
            <a:r>
              <a:rPr lang="fr-FR" sz="1000" i="1" dirty="0"/>
              <a:t>cost drivers</a:t>
            </a:r>
            <a:r>
              <a:rPr lang="fr-FR" sz="1000" dirty="0"/>
              <a:t> » et la structure de coûts ;</a:t>
            </a:r>
          </a:p>
          <a:p>
            <a:pPr lvl="0">
              <a:lnSpc>
                <a:spcPct val="100000"/>
              </a:lnSpc>
            </a:pPr>
            <a:r>
              <a:rPr lang="fr-FR" sz="1000" dirty="0"/>
              <a:t>- segmenter la famille en sous-catégories (en cas de besoin) ;</a:t>
            </a:r>
          </a:p>
          <a:p>
            <a:pPr lvl="0">
              <a:lnSpc>
                <a:spcPct val="100000"/>
              </a:lnSpc>
            </a:pPr>
            <a:r>
              <a:rPr lang="fr-FR" sz="1000" dirty="0"/>
              <a:t>- analyser les risques et opportunités internes (techniques et commerciaux) ;</a:t>
            </a:r>
          </a:p>
          <a:p>
            <a:pPr lvl="0">
              <a:lnSpc>
                <a:spcPct val="100000"/>
              </a:lnSpc>
            </a:pPr>
            <a:r>
              <a:rPr lang="fr-FR" sz="1000" dirty="0"/>
              <a:t>- définir les contraintes d'exploitation, juridiques et économiques.</a:t>
            </a:r>
          </a:p>
          <a:p>
            <a:pPr>
              <a:lnSpc>
                <a:spcPct val="100000"/>
              </a:lnSpc>
            </a:pPr>
            <a:r>
              <a:rPr lang="fr-FR" sz="1000" b="1" i="1" dirty="0"/>
              <a:t>Choix de la stratégie achats</a:t>
            </a:r>
          </a:p>
          <a:p>
            <a:pPr>
              <a:lnSpc>
                <a:spcPct val="100000"/>
              </a:lnSpc>
            </a:pPr>
            <a:r>
              <a:rPr lang="fr-FR" sz="1000" dirty="0"/>
              <a:t>Il s’agit là de tirer les conclusions de l’analyse des risques pour faire un choix de stratégie d’achat tel que vu ci-dessus. </a:t>
            </a:r>
          </a:p>
          <a:p>
            <a:pPr>
              <a:lnSpc>
                <a:spcPct val="100000"/>
              </a:lnSpc>
            </a:pPr>
            <a:endParaRPr lang="fr-FR" sz="1000" dirty="0"/>
          </a:p>
        </p:txBody>
      </p:sp>
      <p:sp>
        <p:nvSpPr>
          <p:cNvPr id="4" name="Espace réservé du numéro de diapositive 1">
            <a:extLst>
              <a:ext uri="{FF2B5EF4-FFF2-40B4-BE49-F238E27FC236}">
                <a16:creationId xmlns:a16="http://schemas.microsoft.com/office/drawing/2014/main" id="{FDCCE68B-E776-4739-8338-B9419BC16215}"/>
              </a:ext>
            </a:extLst>
          </p:cNvPr>
          <p:cNvSpPr>
            <a:spLocks noGrp="1"/>
          </p:cNvSpPr>
          <p:nvPr>
            <p:ph type="sldNum" sz="quarter" idx="5"/>
          </p:nvPr>
        </p:nvSpPr>
        <p:spPr>
          <a:xfrm>
            <a:off x="4021138" y="9909175"/>
            <a:ext cx="3076575" cy="325438"/>
          </a:xfrm>
          <a:prstGeom prst="rect">
            <a:avLst/>
          </a:prstGeom>
        </p:spPr>
        <p:txBody>
          <a:bodyPr vert="horz" lIns="91440" tIns="45720" rIns="91440" bIns="45720" rtlCol="0" anchor="b"/>
          <a:lstStyle>
            <a:lvl1pPr algn="r">
              <a:defRPr sz="1200"/>
            </a:lvl1pPr>
          </a:lstStyle>
          <a:p>
            <a:fld id="{9CD51CA4-D1CE-4797-9FA2-530812BC8AAA}" type="slidenum">
              <a:rPr lang="fr-FR" smtClean="0"/>
              <a:t>19</a:t>
            </a:fld>
            <a:endParaRPr lang="fr-FR"/>
          </a:p>
        </p:txBody>
      </p:sp>
    </p:spTree>
    <p:extLst>
      <p:ext uri="{BB962C8B-B14F-4D97-AF65-F5344CB8AC3E}">
        <p14:creationId xmlns:p14="http://schemas.microsoft.com/office/powerpoint/2010/main" val="11866278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Rot="1" noChangeAspect="1" noChangeArrowheads="1"/>
          </p:cNvSpPr>
          <p:nvPr>
            <p:ph type="sldImg"/>
          </p:nvPr>
        </p:nvSpPr>
        <p:spPr/>
      </p:sp>
      <p:sp>
        <p:nvSpPr>
          <p:cNvPr id="5122" name="Rectangle 2"/>
          <p:cNvSpPr>
            <a:spLocks noGrp="1" noChangeArrowheads="1"/>
          </p:cNvSpPr>
          <p:nvPr>
            <p:ph type="body" idx="1"/>
          </p:nvPr>
        </p:nvSpPr>
        <p:spPr/>
        <p:txBody>
          <a:bodyPr/>
          <a:lstStyle/>
          <a:p>
            <a:pPr lvl="0" algn="just">
              <a:lnSpc>
                <a:spcPct val="100000"/>
              </a:lnSpc>
            </a:pPr>
            <a:endParaRPr lang="fr-FR" sz="1000" dirty="0"/>
          </a:p>
          <a:p>
            <a:pPr defTabSz="701589"/>
            <a:endParaRPr lang="fr-FR" dirty="0">
              <a:latin typeface="Arial" panose="020B0604020202020204" pitchFamily="34" charset="0"/>
              <a:cs typeface="Arial" panose="020B0604020202020204" pitchFamily="34" charset="0"/>
              <a:sym typeface="Helvetica" charset="0"/>
            </a:endParaRPr>
          </a:p>
        </p:txBody>
      </p:sp>
      <p:sp>
        <p:nvSpPr>
          <p:cNvPr id="4" name="Espace réservé du numéro de diapositive 1">
            <a:extLst>
              <a:ext uri="{FF2B5EF4-FFF2-40B4-BE49-F238E27FC236}">
                <a16:creationId xmlns:a16="http://schemas.microsoft.com/office/drawing/2014/main" id="{A4DBFFF3-BDA8-4F08-963F-CF5FEAF8AEA4}"/>
              </a:ext>
            </a:extLst>
          </p:cNvPr>
          <p:cNvSpPr txBox="1">
            <a:spLocks/>
          </p:cNvSpPr>
          <p:nvPr/>
        </p:nvSpPr>
        <p:spPr>
          <a:xfrm>
            <a:off x="4021138" y="9909175"/>
            <a:ext cx="3076575" cy="325438"/>
          </a:xfrm>
          <a:prstGeom prst="rect">
            <a:avLst/>
          </a:prstGeom>
        </p:spPr>
        <p:txBody>
          <a:bodyPr vert="horz" lIns="91440" tIns="45720" rIns="91440" bIns="45720" rtlCol="0" anchor="b"/>
          <a:lstStyle>
            <a:defPPr>
              <a:defRPr lang="fr-FR"/>
            </a:defPPr>
            <a:lvl1pPr algn="r" rtl="0" eaLnBrk="0" fontAlgn="base" hangingPunct="0">
              <a:lnSpc>
                <a:spcPct val="90000"/>
              </a:lnSpc>
              <a:spcBef>
                <a:spcPct val="0"/>
              </a:spcBef>
              <a:spcAft>
                <a:spcPct val="0"/>
              </a:spcAft>
              <a:defRPr sz="1200" b="1" kern="1200">
                <a:solidFill>
                  <a:schemeClr val="tx1"/>
                </a:solidFill>
                <a:latin typeface="Arial" panose="020B0604020202020204" pitchFamily="34" charset="0"/>
                <a:ea typeface="+mn-ea"/>
                <a:cs typeface="+mn-cs"/>
              </a:defRPr>
            </a:lvl1pPr>
            <a:lvl2pPr marL="457200" algn="l" rtl="0" eaLnBrk="0" fontAlgn="base" hangingPunct="0">
              <a:lnSpc>
                <a:spcPct val="90000"/>
              </a:lnSpc>
              <a:spcBef>
                <a:spcPct val="0"/>
              </a:spcBef>
              <a:spcAft>
                <a:spcPct val="0"/>
              </a:spcAft>
              <a:defRPr sz="1400" b="1" kern="1200">
                <a:solidFill>
                  <a:schemeClr val="tx1"/>
                </a:solidFill>
                <a:latin typeface="Arial" panose="020B0604020202020204" pitchFamily="34" charset="0"/>
                <a:ea typeface="+mn-ea"/>
                <a:cs typeface="+mn-cs"/>
              </a:defRPr>
            </a:lvl2pPr>
            <a:lvl3pPr marL="914400" algn="l" rtl="0" eaLnBrk="0" fontAlgn="base" hangingPunct="0">
              <a:lnSpc>
                <a:spcPct val="90000"/>
              </a:lnSpc>
              <a:spcBef>
                <a:spcPct val="0"/>
              </a:spcBef>
              <a:spcAft>
                <a:spcPct val="0"/>
              </a:spcAft>
              <a:defRPr sz="1400" b="1" kern="1200">
                <a:solidFill>
                  <a:schemeClr val="tx1"/>
                </a:solidFill>
                <a:latin typeface="Arial" panose="020B0604020202020204" pitchFamily="34" charset="0"/>
                <a:ea typeface="+mn-ea"/>
                <a:cs typeface="+mn-cs"/>
              </a:defRPr>
            </a:lvl3pPr>
            <a:lvl4pPr marL="1371600" algn="l" rtl="0" eaLnBrk="0" fontAlgn="base" hangingPunct="0">
              <a:lnSpc>
                <a:spcPct val="90000"/>
              </a:lnSpc>
              <a:spcBef>
                <a:spcPct val="0"/>
              </a:spcBef>
              <a:spcAft>
                <a:spcPct val="0"/>
              </a:spcAft>
              <a:defRPr sz="1400" b="1" kern="1200">
                <a:solidFill>
                  <a:schemeClr val="tx1"/>
                </a:solidFill>
                <a:latin typeface="Arial" panose="020B0604020202020204" pitchFamily="34" charset="0"/>
                <a:ea typeface="+mn-ea"/>
                <a:cs typeface="+mn-cs"/>
              </a:defRPr>
            </a:lvl4pPr>
            <a:lvl5pPr marL="1828800" algn="l" rtl="0" eaLnBrk="0" fontAlgn="base" hangingPunct="0">
              <a:lnSpc>
                <a:spcPct val="90000"/>
              </a:lnSpc>
              <a:spcBef>
                <a:spcPct val="0"/>
              </a:spcBef>
              <a:spcAft>
                <a:spcPct val="0"/>
              </a:spcAft>
              <a:defRPr sz="1400" b="1" kern="1200">
                <a:solidFill>
                  <a:schemeClr val="tx1"/>
                </a:solidFill>
                <a:latin typeface="Arial" panose="020B0604020202020204" pitchFamily="34" charset="0"/>
                <a:ea typeface="+mn-ea"/>
                <a:cs typeface="+mn-cs"/>
              </a:defRPr>
            </a:lvl5pPr>
            <a:lvl6pPr marL="2286000" algn="l" defTabSz="914400" rtl="0" eaLnBrk="1" latinLnBrk="0" hangingPunct="1">
              <a:defRPr sz="1400" b="1" kern="1200">
                <a:solidFill>
                  <a:schemeClr val="tx1"/>
                </a:solidFill>
                <a:latin typeface="Arial" panose="020B0604020202020204" pitchFamily="34" charset="0"/>
                <a:ea typeface="+mn-ea"/>
                <a:cs typeface="+mn-cs"/>
              </a:defRPr>
            </a:lvl6pPr>
            <a:lvl7pPr marL="2743200" algn="l" defTabSz="914400" rtl="0" eaLnBrk="1" latinLnBrk="0" hangingPunct="1">
              <a:defRPr sz="1400" b="1" kern="1200">
                <a:solidFill>
                  <a:schemeClr val="tx1"/>
                </a:solidFill>
                <a:latin typeface="Arial" panose="020B0604020202020204" pitchFamily="34" charset="0"/>
                <a:ea typeface="+mn-ea"/>
                <a:cs typeface="+mn-cs"/>
              </a:defRPr>
            </a:lvl7pPr>
            <a:lvl8pPr marL="3200400" algn="l" defTabSz="914400" rtl="0" eaLnBrk="1" latinLnBrk="0" hangingPunct="1">
              <a:defRPr sz="1400" b="1" kern="1200">
                <a:solidFill>
                  <a:schemeClr val="tx1"/>
                </a:solidFill>
                <a:latin typeface="Arial" panose="020B0604020202020204" pitchFamily="34" charset="0"/>
                <a:ea typeface="+mn-ea"/>
                <a:cs typeface="+mn-cs"/>
              </a:defRPr>
            </a:lvl8pPr>
            <a:lvl9pPr marL="3657600" algn="l" defTabSz="914400" rtl="0" eaLnBrk="1" latinLnBrk="0" hangingPunct="1">
              <a:defRPr sz="1400" b="1" kern="1200">
                <a:solidFill>
                  <a:schemeClr val="tx1"/>
                </a:solidFill>
                <a:latin typeface="Arial" panose="020B0604020202020204" pitchFamily="34" charset="0"/>
                <a:ea typeface="+mn-ea"/>
                <a:cs typeface="+mn-cs"/>
              </a:defRPr>
            </a:lvl9pPr>
          </a:lstStyle>
          <a:p>
            <a:fld id="{9CD51CA4-D1CE-4797-9FA2-530812BC8AAA}" type="slidenum">
              <a:rPr lang="fr-FR" smtClean="0"/>
              <a:pPr/>
              <a:t>2</a:t>
            </a:fld>
            <a:endParaRPr lang="fr-FR" dirty="0"/>
          </a:p>
        </p:txBody>
      </p:sp>
      <p:sp>
        <p:nvSpPr>
          <p:cNvPr id="6" name="Espace réservé des notes 2">
            <a:extLst>
              <a:ext uri="{FF2B5EF4-FFF2-40B4-BE49-F238E27FC236}">
                <a16:creationId xmlns:a16="http://schemas.microsoft.com/office/drawing/2014/main" id="{A39E0673-FFE1-48DA-8E76-2E2D01ACAE8A}"/>
              </a:ext>
            </a:extLst>
          </p:cNvPr>
          <p:cNvSpPr txBox="1">
            <a:spLocks/>
          </p:cNvSpPr>
          <p:nvPr/>
        </p:nvSpPr>
        <p:spPr bwMode="auto">
          <a:xfrm>
            <a:off x="597322" y="4691161"/>
            <a:ext cx="5904656" cy="539469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486" tIns="46905" rIns="95486" bIns="46905" numCol="1" anchor="t" anchorCtr="0" compatLnSpc="1">
            <a:prstTxWarp prst="textNoShape">
              <a:avLst/>
            </a:prstTxWarp>
          </a:bodyPr>
          <a:lstStyle>
            <a:lvl1pPr algn="l" rtl="0" eaLnBrk="0" fontAlgn="base" hangingPunct="0">
              <a:lnSpc>
                <a:spcPct val="90000"/>
              </a:lnSpc>
              <a:spcBef>
                <a:spcPct val="4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a:lstStyle>
          <a:p>
            <a:pPr>
              <a:lnSpc>
                <a:spcPct val="100000"/>
              </a:lnSpc>
            </a:pPr>
            <a:r>
              <a:rPr lang="fr-FR" b="1" dirty="0"/>
              <a:t>Définitions</a:t>
            </a:r>
          </a:p>
          <a:p>
            <a:pPr>
              <a:lnSpc>
                <a:spcPct val="100000"/>
              </a:lnSpc>
            </a:pPr>
            <a:r>
              <a:rPr lang="fr-FR" altLang="fr-FR" sz="1000" b="0" dirty="0"/>
              <a:t>On appelle « achats » </a:t>
            </a:r>
            <a:r>
              <a:rPr lang="fr-FR" altLang="fr-FR" sz="1000" b="0" i="1" dirty="0"/>
              <a:t>l’ensemble des biens, équipements, services et prestations</a:t>
            </a:r>
            <a:r>
              <a:rPr lang="fr-FR" altLang="fr-FR" sz="1000" b="0" dirty="0"/>
              <a:t> ...</a:t>
            </a:r>
            <a:br>
              <a:rPr lang="fr-FR" altLang="fr-FR" sz="1000" b="0" dirty="0"/>
            </a:br>
            <a:r>
              <a:rPr lang="fr-FR" altLang="fr-FR" sz="1000" b="0" dirty="0"/>
              <a:t>- </a:t>
            </a:r>
            <a:r>
              <a:rPr lang="fr-FR" altLang="fr-FR" sz="1000" b="0" i="1" dirty="0"/>
              <a:t>nécessaires au fonctionnement de toute entreprise, </a:t>
            </a:r>
            <a:br>
              <a:rPr lang="fr-FR" altLang="fr-FR" sz="1000" b="0" i="1" dirty="0"/>
            </a:br>
            <a:r>
              <a:rPr lang="fr-FR" altLang="fr-FR" sz="1000" b="0" i="1" dirty="0"/>
              <a:t>- ou entrant dans les produits ou services qu’elle produit et vend.</a:t>
            </a:r>
            <a:endParaRPr lang="fr-FR" altLang="fr-FR" sz="1000" b="0" dirty="0"/>
          </a:p>
          <a:p>
            <a:pPr>
              <a:lnSpc>
                <a:spcPct val="100000"/>
              </a:lnSpc>
            </a:pPr>
            <a:r>
              <a:rPr lang="fr-FR" altLang="fr-FR" sz="1000" b="1" u="sng" dirty="0"/>
              <a:t>Fonction Achats</a:t>
            </a:r>
            <a:r>
              <a:rPr lang="fr-FR" altLang="fr-FR" sz="1000" b="1" dirty="0"/>
              <a:t> : </a:t>
            </a:r>
            <a:r>
              <a:rPr lang="fr-FR" altLang="fr-FR" sz="1000" b="0" i="1" dirty="0"/>
              <a:t>fonction responsable de l'acquisition des biens ou services. Cette mission doit s'exécuter dans le respect des points suivants : </a:t>
            </a:r>
            <a:br>
              <a:rPr lang="fr-FR" altLang="fr-FR" sz="1000" b="0" i="1" dirty="0"/>
            </a:br>
            <a:r>
              <a:rPr lang="fr-FR" altLang="fr-FR" sz="1000" b="0" i="1" dirty="0"/>
              <a:t>- niveau de qualité attendu et exigé </a:t>
            </a:r>
            <a:br>
              <a:rPr lang="fr-FR" altLang="fr-FR" sz="1000" b="0" i="1" dirty="0"/>
            </a:br>
            <a:r>
              <a:rPr lang="fr-FR" altLang="fr-FR" sz="1000" b="0" i="1" dirty="0"/>
              <a:t>- livraison des quantités souhaitées dans les délais attendus </a:t>
            </a:r>
            <a:br>
              <a:rPr lang="fr-FR" altLang="fr-FR" sz="1000" b="0" i="1" dirty="0"/>
            </a:br>
            <a:r>
              <a:rPr lang="fr-FR" altLang="fr-FR" sz="1000" b="0" i="1" dirty="0"/>
              <a:t>- obtention des meilleures conditions économiques, de service et de </a:t>
            </a:r>
            <a:br>
              <a:rPr lang="fr-FR" altLang="fr-FR" sz="1000" b="0" i="1" dirty="0"/>
            </a:br>
            <a:r>
              <a:rPr lang="fr-FR" altLang="fr-FR" sz="1000" b="0" i="1" dirty="0"/>
              <a:t>  sécurité d'approvisionnement</a:t>
            </a:r>
            <a:r>
              <a:rPr lang="fr-FR" altLang="fr-FR" sz="1000" b="0" dirty="0"/>
              <a:t> </a:t>
            </a:r>
          </a:p>
          <a:p>
            <a:pPr>
              <a:lnSpc>
                <a:spcPct val="100000"/>
              </a:lnSpc>
            </a:pPr>
            <a:r>
              <a:rPr lang="fr-FR" altLang="fr-FR" sz="1000" b="0" dirty="0"/>
              <a:t>Sa première mission est de rechercher et de sélectionner les fournisseurs aptes à satisfaire les exigences qui viennent d’être énoncées. Il s’agit de gérer le </a:t>
            </a:r>
            <a:r>
              <a:rPr lang="fr-FR" altLang="fr-FR" sz="1000" b="1" dirty="0"/>
              <a:t>panel fournisseurs</a:t>
            </a:r>
            <a:r>
              <a:rPr lang="fr-FR" altLang="fr-FR" sz="1000" b="0" dirty="0"/>
              <a:t>, c’est-à-dire les fournisseurs avec lesquels on veut travailler.</a:t>
            </a:r>
          </a:p>
          <a:p>
            <a:pPr>
              <a:lnSpc>
                <a:spcPct val="100000"/>
              </a:lnSpc>
            </a:pPr>
            <a:r>
              <a:rPr lang="fr-FR" altLang="fr-FR" sz="1000" b="0" dirty="0"/>
              <a:t>Il s’agit ensuite de passer des contrats de fournitures avec les fournisseurs. Bien souvent, ce sont des négociations annuelles qui définissent les quantités globales, les prix et les exigences en termes de qualité et de logistique.</a:t>
            </a:r>
          </a:p>
          <a:p>
            <a:pPr>
              <a:lnSpc>
                <a:spcPct val="100000"/>
              </a:lnSpc>
            </a:pPr>
            <a:r>
              <a:rPr lang="fr-FR" altLang="fr-FR" sz="1000" b="1" u="sng" dirty="0"/>
              <a:t>Fonction Approvisionnement</a:t>
            </a:r>
            <a:r>
              <a:rPr lang="fr-FR" altLang="fr-FR" sz="1000" b="1" dirty="0"/>
              <a:t> : </a:t>
            </a:r>
            <a:r>
              <a:rPr lang="fr-FR" altLang="fr-FR" sz="1000" b="0" dirty="0"/>
              <a:t>fonction responsable de l’</a:t>
            </a:r>
            <a:r>
              <a:rPr lang="fr-FR" altLang="fr-FR" sz="1000" b="0" i="1" dirty="0"/>
              <a:t>exécution opérationnelle de l’achat, qui est en charge de la planification et de la gestion des flux physiques entre l’entreprise et ses fournisseurs, incluant les problématiques de passations de commandes, de stocks, de magasinage et de transport à l’interface avec les fournisseurs</a:t>
            </a:r>
            <a:r>
              <a:rPr lang="fr-FR" altLang="fr-FR" sz="1000" b="0" dirty="0"/>
              <a:t>.</a:t>
            </a:r>
          </a:p>
          <a:p>
            <a:pPr>
              <a:lnSpc>
                <a:spcPct val="100000"/>
              </a:lnSpc>
            </a:pPr>
            <a:r>
              <a:rPr lang="fr-FR" altLang="fr-FR" sz="1000" b="0" dirty="0"/>
              <a:t>En ce sens, l’Approvisionnement est focalisé sur la gestion opérationnelle de la supply chain amont.</a:t>
            </a:r>
          </a:p>
          <a:p>
            <a:pPr>
              <a:lnSpc>
                <a:spcPct val="100000"/>
              </a:lnSpc>
            </a:pPr>
            <a:r>
              <a:rPr lang="fr-FR" altLang="fr-FR" sz="1000" b="0" dirty="0"/>
              <a:t>Les besoins de produits à approvisionner sont issus soit de la gestion des stocks (point de commande ou réapprovisionnement périodique) soit de la procédure MRP.</a:t>
            </a:r>
          </a:p>
          <a:p>
            <a:pPr>
              <a:lnSpc>
                <a:spcPct val="100000"/>
              </a:lnSpc>
            </a:pPr>
            <a:r>
              <a:rPr lang="fr-FR" altLang="fr-FR" sz="1000" b="0" dirty="0"/>
              <a:t>La fonction Approvisionnement est souvent confiée à la direction Supply Chain, si elle existe,</a:t>
            </a:r>
          </a:p>
          <a:p>
            <a:pPr>
              <a:lnSpc>
                <a:spcPct val="100000"/>
              </a:lnSpc>
            </a:pPr>
            <a:r>
              <a:rPr lang="fr-FR" altLang="fr-FR" sz="1000" b="0" dirty="0"/>
              <a:t>Achats et Approvisionnements sont </a:t>
            </a:r>
            <a:r>
              <a:rPr lang="fr-FR" altLang="fr-FR" sz="1000" b="0" u="sng" dirty="0"/>
              <a:t>DIFFERENTS mais COMPLEMENTAIRES</a:t>
            </a:r>
            <a:r>
              <a:rPr lang="fr-FR" altLang="fr-FR" sz="1000" b="0" dirty="0"/>
              <a:t>.</a:t>
            </a:r>
            <a:br>
              <a:rPr lang="fr-FR" altLang="fr-FR" sz="1000" b="0" dirty="0"/>
            </a:br>
            <a:r>
              <a:rPr lang="fr-FR" altLang="fr-FR" sz="1000" b="0" dirty="0"/>
              <a:t>Le Coût Total d’Acquisition cumule les coûts des deux domaines.</a:t>
            </a:r>
          </a:p>
          <a:p>
            <a:pPr>
              <a:lnSpc>
                <a:spcPct val="100000"/>
              </a:lnSpc>
            </a:pPr>
            <a:r>
              <a:rPr lang="fr-FR" sz="1000" b="0" dirty="0"/>
              <a:t>Par ailleurs, on notera que les Achats s’exercent sur deux horizons : à long et moyen termes, pour la définition d’une stratégie d’achat et, à court terme, pour l’optimisation de la gestion opérationnelle.</a:t>
            </a:r>
          </a:p>
          <a:p>
            <a:pPr>
              <a:lnSpc>
                <a:spcPct val="100000"/>
              </a:lnSpc>
            </a:pPr>
            <a:endParaRPr lang="fr-FR" altLang="fr-FR" sz="1000" b="0" dirty="0"/>
          </a:p>
          <a:p>
            <a:pPr>
              <a:lnSpc>
                <a:spcPct val="100000"/>
              </a:lnSpc>
            </a:pPr>
            <a:endParaRPr lang="fr-FR" b="0"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1165225" y="4713287"/>
            <a:ext cx="4770438" cy="4627563"/>
          </a:xfrm>
        </p:spPr>
        <p:txBody>
          <a:bodyPr/>
          <a:lstStyle/>
          <a:p>
            <a:pPr>
              <a:lnSpc>
                <a:spcPct val="100000"/>
              </a:lnSpc>
            </a:pPr>
            <a:r>
              <a:rPr lang="fr-FR" sz="1000" b="1" i="1" dirty="0"/>
              <a:t>Sourcing et constitution du panel fournisseurs</a:t>
            </a:r>
          </a:p>
          <a:p>
            <a:pPr>
              <a:lnSpc>
                <a:spcPct val="100000"/>
              </a:lnSpc>
            </a:pPr>
            <a:r>
              <a:rPr lang="fr-FR" sz="1000" dirty="0"/>
              <a:t>Nous avons développé ce point précédemment. </a:t>
            </a:r>
          </a:p>
          <a:p>
            <a:pPr>
              <a:lnSpc>
                <a:spcPct val="100000"/>
              </a:lnSpc>
            </a:pPr>
            <a:r>
              <a:rPr lang="fr-FR" sz="1000" b="1" i="1" dirty="0"/>
              <a:t>Appel d’offres et sélection du ou des fournisseurs</a:t>
            </a:r>
          </a:p>
          <a:p>
            <a:pPr>
              <a:lnSpc>
                <a:spcPct val="100000"/>
              </a:lnSpc>
            </a:pPr>
            <a:r>
              <a:rPr lang="fr-FR" sz="1000" dirty="0"/>
              <a:t>Cette étape suppose la mise en concurrence selon un processus professionnel, avec un système d’évaluation et de cotation des offres tel que défini au paragraphe 5. </a:t>
            </a:r>
          </a:p>
          <a:p>
            <a:pPr>
              <a:lnSpc>
                <a:spcPct val="100000"/>
              </a:lnSpc>
            </a:pPr>
            <a:r>
              <a:rPr lang="fr-FR" sz="1000" b="1" i="1" dirty="0"/>
              <a:t>Négociation et contrat</a:t>
            </a:r>
          </a:p>
          <a:p>
            <a:pPr>
              <a:lnSpc>
                <a:spcPct val="100000"/>
              </a:lnSpc>
            </a:pPr>
            <a:r>
              <a:rPr lang="fr-FR" sz="1000" dirty="0"/>
              <a:t>Là seulement interviennent les compétences de négociation de l’acheteur, alors que nombre de managers résument encore l’achat à cette seule modalité d’action (en l’oubliant toute la démarche de marketing qui est beaucoup plus puissante et efficace) !</a:t>
            </a:r>
          </a:p>
          <a:p>
            <a:pPr>
              <a:lnSpc>
                <a:spcPct val="100000"/>
              </a:lnSpc>
            </a:pPr>
            <a:r>
              <a:rPr lang="fr-FR" sz="1000" b="1" i="1" dirty="0"/>
              <a:t>Mise en œuvre de la solution</a:t>
            </a:r>
          </a:p>
          <a:p>
            <a:pPr>
              <a:lnSpc>
                <a:spcPct val="100000"/>
              </a:lnSpc>
            </a:pPr>
            <a:r>
              <a:rPr lang="fr-FR" sz="1000" dirty="0"/>
              <a:t>Cette étape ne pose pas de problème pour un achat standard. En revanche, pour un achat sur base spécifique, l’opération doit être menée en plusieurs phases de mises en œuvre :</a:t>
            </a:r>
          </a:p>
          <a:p>
            <a:pPr marL="171450" lvl="0" indent="-171450">
              <a:lnSpc>
                <a:spcPct val="100000"/>
              </a:lnSpc>
              <a:buFont typeface="Arial" panose="020B0604020202020204" pitchFamily="34" charset="0"/>
              <a:buChar char="•"/>
            </a:pPr>
            <a:r>
              <a:rPr lang="fr-FR" sz="1000" dirty="0"/>
              <a:t>mise en place de la solution (avec des démarches de type Assurance Qualité Fournisseurs, AMDEC, Assurance Qualité Produit…) ;</a:t>
            </a:r>
          </a:p>
          <a:p>
            <a:pPr marL="171450" lvl="0" indent="-171450">
              <a:lnSpc>
                <a:spcPct val="100000"/>
              </a:lnSpc>
              <a:buFont typeface="Arial" panose="020B0604020202020204" pitchFamily="34" charset="0"/>
              <a:buChar char="•"/>
            </a:pPr>
            <a:r>
              <a:rPr lang="fr-FR" sz="1000" dirty="0"/>
              <a:t>processus multi-étapes de qualification : outillages, prototypes, préséries, avant-série, etc. ;</a:t>
            </a:r>
          </a:p>
          <a:p>
            <a:pPr marL="171450" lvl="0" indent="-171450">
              <a:lnSpc>
                <a:spcPct val="100000"/>
              </a:lnSpc>
              <a:buFont typeface="Arial" panose="020B0604020202020204" pitchFamily="34" charset="0"/>
              <a:buChar char="•"/>
            </a:pPr>
            <a:r>
              <a:rPr lang="fr-FR" sz="1000" dirty="0"/>
              <a:t>suivi de performances fournisseurs systématique (délai, qualité </a:t>
            </a:r>
            <a:r>
              <a:rPr lang="fr-FR" sz="1000" i="1" dirty="0"/>
              <a:t>a minima</a:t>
            </a:r>
            <a:r>
              <a:rPr lang="fr-FR" sz="1000" dirty="0"/>
              <a:t>) ;</a:t>
            </a:r>
          </a:p>
          <a:p>
            <a:pPr marL="171450" lvl="0" indent="-171450">
              <a:lnSpc>
                <a:spcPct val="100000"/>
              </a:lnSpc>
              <a:buFont typeface="Arial" panose="020B0604020202020204" pitchFamily="34" charset="0"/>
              <a:buChar char="•"/>
            </a:pPr>
            <a:r>
              <a:rPr lang="fr-FR" sz="1000" dirty="0"/>
              <a:t>audits qualité divers ;</a:t>
            </a:r>
          </a:p>
          <a:p>
            <a:pPr marL="171450" lvl="0" indent="-171450">
              <a:lnSpc>
                <a:spcPct val="100000"/>
              </a:lnSpc>
              <a:buFont typeface="Arial" panose="020B0604020202020204" pitchFamily="34" charset="0"/>
              <a:buChar char="•"/>
            </a:pPr>
            <a:r>
              <a:rPr lang="fr-FR" sz="1000" dirty="0"/>
              <a:t>en cas d’alerte, plans de redressement à court terme et possibles mesures de « sortie » en cours de contrat si aucun redressement n’apparaît ;</a:t>
            </a:r>
          </a:p>
          <a:p>
            <a:pPr marL="171450" lvl="0" indent="-171450">
              <a:lnSpc>
                <a:spcPct val="100000"/>
              </a:lnSpc>
              <a:buFont typeface="Arial" panose="020B0604020202020204" pitchFamily="34" charset="0"/>
              <a:buChar char="•"/>
            </a:pPr>
            <a:r>
              <a:rPr lang="fr-FR" sz="1000" dirty="0"/>
              <a:t>dans le pire des cas, mesure de « sortie définitive » du panel fournisseurs.</a:t>
            </a:r>
          </a:p>
          <a:p>
            <a:pPr>
              <a:lnSpc>
                <a:spcPct val="100000"/>
              </a:lnSpc>
            </a:pPr>
            <a:endParaRPr lang="fr-FR" sz="1000" dirty="0"/>
          </a:p>
        </p:txBody>
      </p:sp>
      <p:sp>
        <p:nvSpPr>
          <p:cNvPr id="4" name="Espace réservé du numéro de diapositive 1">
            <a:extLst>
              <a:ext uri="{FF2B5EF4-FFF2-40B4-BE49-F238E27FC236}">
                <a16:creationId xmlns:a16="http://schemas.microsoft.com/office/drawing/2014/main" id="{C54320B0-8E43-4C36-9695-D704EC9AAA5B}"/>
              </a:ext>
            </a:extLst>
          </p:cNvPr>
          <p:cNvSpPr>
            <a:spLocks noGrp="1"/>
          </p:cNvSpPr>
          <p:nvPr>
            <p:ph type="sldNum" sz="quarter" idx="5"/>
          </p:nvPr>
        </p:nvSpPr>
        <p:spPr>
          <a:xfrm>
            <a:off x="4021138" y="9909175"/>
            <a:ext cx="3076575" cy="325438"/>
          </a:xfrm>
          <a:prstGeom prst="rect">
            <a:avLst/>
          </a:prstGeom>
        </p:spPr>
        <p:txBody>
          <a:bodyPr vert="horz" lIns="91440" tIns="45720" rIns="91440" bIns="45720" rtlCol="0" anchor="b"/>
          <a:lstStyle>
            <a:lvl1pPr algn="r">
              <a:defRPr sz="1200"/>
            </a:lvl1pPr>
          </a:lstStyle>
          <a:p>
            <a:fld id="{9CD51CA4-D1CE-4797-9FA2-530812BC8AAA}" type="slidenum">
              <a:rPr lang="fr-FR" smtClean="0"/>
              <a:t>20</a:t>
            </a:fld>
            <a:endParaRPr lang="fr-FR"/>
          </a:p>
        </p:txBody>
      </p:sp>
    </p:spTree>
    <p:extLst>
      <p:ext uri="{BB962C8B-B14F-4D97-AF65-F5344CB8AC3E}">
        <p14:creationId xmlns:p14="http://schemas.microsoft.com/office/powerpoint/2010/main" val="6113095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381298" y="4613250"/>
            <a:ext cx="6408712" cy="5621363"/>
          </a:xfrm>
        </p:spPr>
        <p:txBody>
          <a:bodyPr/>
          <a:lstStyle/>
          <a:p>
            <a:pPr>
              <a:lnSpc>
                <a:spcPct val="100000"/>
              </a:lnSpc>
            </a:pPr>
            <a:r>
              <a:rPr lang="fr-FR" sz="1000" dirty="0"/>
              <a:t>Le système de sélection des fournisseurs doit s’inscrire dans le cadre de la stratégie d’achat. Ainsi, celle-ci doit tout d’abord préciser, par familles ou types d’articles approvisionnés, s’il est préférable de traiter avec un fournisseur unique ou, au contraire, de diversifier les sources d’approvisionnement.</a:t>
            </a:r>
          </a:p>
          <a:p>
            <a:pPr>
              <a:lnSpc>
                <a:spcPct val="100000"/>
              </a:lnSpc>
            </a:pPr>
            <a:r>
              <a:rPr lang="fr-FR" sz="1000" b="1" i="1" dirty="0"/>
              <a:t>Le processus de sélection</a:t>
            </a:r>
          </a:p>
          <a:p>
            <a:pPr>
              <a:lnSpc>
                <a:spcPct val="100000"/>
              </a:lnSpc>
            </a:pPr>
            <a:r>
              <a:rPr lang="fr-FR" sz="1000" dirty="0"/>
              <a:t>Une fois les choix politiques explicités, et compte tenu d’un cahier des charges déterminé pour un produit ou un service, il convient de ne lancer l’appel d’offres que vers les fournisseurs homologués en panel. </a:t>
            </a:r>
          </a:p>
          <a:p>
            <a:pPr>
              <a:lnSpc>
                <a:spcPct val="100000"/>
              </a:lnSpc>
            </a:pPr>
            <a:r>
              <a:rPr lang="fr-FR" sz="1000" dirty="0"/>
              <a:t>Pour coter professionnellement ceux qui répondent, il faut définir le système d’évaluation et de sélection des offres. Ce système doit être formellement organisé en phases successives.</a:t>
            </a:r>
          </a:p>
          <a:p>
            <a:pPr>
              <a:lnSpc>
                <a:spcPct val="100000"/>
              </a:lnSpc>
            </a:pPr>
            <a:r>
              <a:rPr lang="fr-FR" sz="1000" dirty="0"/>
              <a:t>Tout d’abord, il faut définir explicitement une liste de critères de sélection avec le poids relatif qu’il convient de leur donner dans tel achat particulier.</a:t>
            </a:r>
          </a:p>
          <a:p>
            <a:pPr>
              <a:lnSpc>
                <a:spcPct val="100000"/>
              </a:lnSpc>
            </a:pPr>
            <a:r>
              <a:rPr lang="fr-FR" sz="1000" dirty="0"/>
              <a:t>Ensuite, il faut mettre sur pied un système de cotation des offres des fournisseurs et de suivi des performances des fournisseurs. Le projet implique la constitution d’une base de données, à partir d’informations internes et externes.</a:t>
            </a:r>
          </a:p>
          <a:p>
            <a:pPr>
              <a:lnSpc>
                <a:spcPct val="100000"/>
              </a:lnSpc>
            </a:pPr>
            <a:r>
              <a:rPr lang="fr-FR" sz="1000" dirty="0"/>
              <a:t>Enfin, l’acheteur procède au choix définitif. La sélection s’opère généralement en deux temps :</a:t>
            </a:r>
          </a:p>
          <a:p>
            <a:pPr lvl="0">
              <a:lnSpc>
                <a:spcPct val="100000"/>
              </a:lnSpc>
            </a:pPr>
            <a:r>
              <a:rPr lang="fr-FR" sz="1000" dirty="0"/>
              <a:t>Une première étape de présélection est menée sur la base du respect de certains critères ayant un caractère éliminatoire (compétence technique, homologation exigée, prix </a:t>
            </a:r>
            <a:r>
              <a:rPr lang="fr-FR" sz="1000" i="1" dirty="0"/>
              <a:t>a priori</a:t>
            </a:r>
            <a:r>
              <a:rPr lang="fr-FR" sz="1000" dirty="0"/>
              <a:t> inférieur à un niveau de référence, etc.). Un certain nombre de ces critères sont les mêmes que ceux utilisés dans la phase de </a:t>
            </a:r>
            <a:r>
              <a:rPr lang="fr-FR" sz="1000" i="1" dirty="0"/>
              <a:t>sourcing</a:t>
            </a:r>
            <a:r>
              <a:rPr lang="fr-FR" sz="1000" dirty="0"/>
              <a:t> et d’homologation. </a:t>
            </a:r>
          </a:p>
          <a:p>
            <a:pPr lvl="0">
              <a:lnSpc>
                <a:spcPct val="100000"/>
              </a:lnSpc>
            </a:pPr>
            <a:r>
              <a:rPr lang="fr-FR" sz="1000" dirty="0"/>
              <a:t>Une seconde étape consiste à opérer une cotation des fournisseurs restant en lice selon une échelle à définir sur chacun des critères. On en retiendra un seul si l’appel d’offres l’a spécifié. Mais le plus souvent on procédera à la sélection d’une </a:t>
            </a:r>
            <a:r>
              <a:rPr lang="fr-FR" sz="1000" i="1" dirty="0"/>
              <a:t>short-list</a:t>
            </a:r>
            <a:r>
              <a:rPr lang="fr-FR" sz="1000" dirty="0"/>
              <a:t> – deux ou trois offres au maximum - en vue d’une phase finale de négociation (mesure obligatoire si l’on veut mettre en place une multi-source d’approvisionnement).</a:t>
            </a:r>
          </a:p>
          <a:p>
            <a:pPr>
              <a:lnSpc>
                <a:spcPct val="100000"/>
              </a:lnSpc>
            </a:pPr>
            <a:r>
              <a:rPr lang="fr-FR" sz="1000" dirty="0"/>
              <a:t>Ce travail est le plus souvent du ressort d’une équipe plurifonc­tionnelle, les Achats disposant rarement de l’ensemble des infor­mations et compétences. Seront réunis et impliqués conjointement dans la cotation : les clients internes utilisateurs et les prescripteurs divers dont Qualité et R&amp;D. </a:t>
            </a:r>
          </a:p>
          <a:p>
            <a:pPr>
              <a:lnSpc>
                <a:spcPct val="100000"/>
              </a:lnSpc>
            </a:pPr>
            <a:r>
              <a:rPr lang="fr-FR" sz="1000" dirty="0"/>
              <a:t>Cette évaluation peut s’appuyer sur l’utilisation d’une analyse multicritère formelle présentant l’intérêt de l’objectivité et permettant au-delà de communiquer clairement sur la décision prise (en interne, mais aussi vis-à-vis de fournisseurs non retenus en motivant les raisons, pour qu’ils soient plus compétitifs lors de prochaines échéances).</a:t>
            </a:r>
          </a:p>
          <a:p>
            <a:pPr>
              <a:lnSpc>
                <a:spcPct val="100000"/>
              </a:lnSpc>
            </a:pPr>
            <a:endParaRPr lang="fr-FR" sz="1000" dirty="0"/>
          </a:p>
        </p:txBody>
      </p:sp>
      <p:sp>
        <p:nvSpPr>
          <p:cNvPr id="4" name="Espace réservé du numéro de diapositive 1">
            <a:extLst>
              <a:ext uri="{FF2B5EF4-FFF2-40B4-BE49-F238E27FC236}">
                <a16:creationId xmlns:a16="http://schemas.microsoft.com/office/drawing/2014/main" id="{098EE3BC-6C2B-4AEC-AECC-9B2041DDBA0C}"/>
              </a:ext>
            </a:extLst>
          </p:cNvPr>
          <p:cNvSpPr>
            <a:spLocks noGrp="1"/>
          </p:cNvSpPr>
          <p:nvPr>
            <p:ph type="sldNum" sz="quarter" idx="5"/>
          </p:nvPr>
        </p:nvSpPr>
        <p:spPr>
          <a:xfrm>
            <a:off x="4021138" y="9909175"/>
            <a:ext cx="3076575" cy="325438"/>
          </a:xfrm>
          <a:prstGeom prst="rect">
            <a:avLst/>
          </a:prstGeom>
        </p:spPr>
        <p:txBody>
          <a:bodyPr vert="horz" lIns="91440" tIns="45720" rIns="91440" bIns="45720" rtlCol="0" anchor="b"/>
          <a:lstStyle>
            <a:lvl1pPr algn="r">
              <a:defRPr sz="1200"/>
            </a:lvl1pPr>
          </a:lstStyle>
          <a:p>
            <a:fld id="{9CD51CA4-D1CE-4797-9FA2-530812BC8AAA}" type="slidenum">
              <a:rPr lang="fr-FR" smtClean="0"/>
              <a:t>21</a:t>
            </a:fld>
            <a:endParaRPr lang="fr-FR"/>
          </a:p>
        </p:txBody>
      </p:sp>
    </p:spTree>
    <p:extLst>
      <p:ext uri="{BB962C8B-B14F-4D97-AF65-F5344CB8AC3E}">
        <p14:creationId xmlns:p14="http://schemas.microsoft.com/office/powerpoint/2010/main" val="8332288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381298" y="4471988"/>
            <a:ext cx="6552728" cy="5762625"/>
          </a:xfrm>
        </p:spPr>
        <p:txBody>
          <a:bodyPr/>
          <a:lstStyle/>
          <a:p>
            <a:pPr>
              <a:lnSpc>
                <a:spcPct val="100000"/>
              </a:lnSpc>
            </a:pPr>
            <a:r>
              <a:rPr lang="fr-FR" sz="1000" dirty="0"/>
              <a:t>Le plus important au départ est de déterminer la liste des critères déterminants de façon à rendre objective la décision. Leur </a:t>
            </a:r>
            <a:r>
              <a:rPr lang="fr-FR" sz="1000" b="1" dirty="0"/>
              <a:t>pondération</a:t>
            </a:r>
            <a:r>
              <a:rPr lang="fr-FR" sz="1000" dirty="0"/>
              <a:t> traduit la politique d’achat. Voici une liste des critères les plus utilisés :</a:t>
            </a:r>
          </a:p>
          <a:p>
            <a:pPr>
              <a:lnSpc>
                <a:spcPct val="100000"/>
              </a:lnSpc>
            </a:pPr>
            <a:r>
              <a:rPr lang="fr-FR" sz="1000" i="1" dirty="0"/>
              <a:t>Compétence technique et de recherche </a:t>
            </a:r>
            <a:endParaRPr lang="fr-FR" sz="1000" dirty="0"/>
          </a:p>
          <a:p>
            <a:pPr marL="171450" lvl="0" indent="-171450">
              <a:lnSpc>
                <a:spcPct val="100000"/>
              </a:lnSpc>
              <a:buFont typeface="Arial" panose="020B0604020202020204" pitchFamily="34" charset="0"/>
              <a:buChar char="•"/>
            </a:pPr>
            <a:r>
              <a:rPr lang="fr-FR" sz="1000" dirty="0"/>
              <a:t>connaissance par le fournisseur de l’industrie concernée, effectifs et compétence des équipes de recherche, aptitude à donner des informations techniques et à proposer des formations.</a:t>
            </a:r>
          </a:p>
          <a:p>
            <a:pPr>
              <a:lnSpc>
                <a:spcPct val="100000"/>
              </a:lnSpc>
            </a:pPr>
            <a:r>
              <a:rPr lang="fr-FR" sz="1000" i="1" dirty="0"/>
              <a:t>Compétence de fabrication </a:t>
            </a:r>
            <a:endParaRPr lang="fr-FR" sz="1000" dirty="0"/>
          </a:p>
          <a:p>
            <a:pPr marL="171450" lvl="0" indent="-171450">
              <a:lnSpc>
                <a:spcPct val="100000"/>
              </a:lnSpc>
              <a:buFont typeface="Arial" panose="020B0604020202020204" pitchFamily="34" charset="0"/>
              <a:buChar char="•"/>
            </a:pPr>
            <a:r>
              <a:rPr lang="fr-FR" sz="1000" dirty="0"/>
              <a:t>disponibilité d’une capacité suffisant, niveau technique des équipements, politique de maintenance, en cas de sous-traitance de spécialité, disponibilité ou non des outillages nécessaires en propre, qualification(s) et motivation de la main-d’œuvre (qualité du climat social), efficacité du système de planification.</a:t>
            </a:r>
          </a:p>
          <a:p>
            <a:pPr>
              <a:lnSpc>
                <a:spcPct val="100000"/>
              </a:lnSpc>
            </a:pPr>
            <a:r>
              <a:rPr lang="fr-FR" sz="1000" i="1" dirty="0"/>
              <a:t>Qualité Produit et Processus </a:t>
            </a:r>
            <a:endParaRPr lang="fr-FR" sz="1000" dirty="0"/>
          </a:p>
          <a:p>
            <a:pPr marL="171450" lvl="0" indent="-171450">
              <a:lnSpc>
                <a:spcPct val="100000"/>
              </a:lnSpc>
              <a:buFont typeface="Arial" panose="020B0604020202020204" pitchFamily="34" charset="0"/>
              <a:buChar char="•"/>
            </a:pPr>
            <a:r>
              <a:rPr lang="fr-FR" sz="1000" dirty="0"/>
              <a:t>produit (ou matière) proposé homologué par les services techniques, respect du cahier des charges, système de gestion qualité satisfaisant (assurance-qualité), niveau de qualité attendu respecté (taux de rebut ou de rejet), service après-vente et garantie de dépannage satisfaisants (achat de biens d’équipement),</a:t>
            </a:r>
          </a:p>
          <a:p>
            <a:pPr>
              <a:lnSpc>
                <a:spcPct val="100000"/>
              </a:lnSpc>
            </a:pPr>
            <a:r>
              <a:rPr lang="fr-FR" sz="1000" i="1" dirty="0"/>
              <a:t>Délai /Flexibilité </a:t>
            </a:r>
            <a:endParaRPr lang="fr-FR" sz="1000" dirty="0"/>
          </a:p>
          <a:p>
            <a:pPr marL="171450" lvl="0" indent="-171450">
              <a:lnSpc>
                <a:spcPct val="100000"/>
              </a:lnSpc>
              <a:buFont typeface="Arial" panose="020B0604020202020204" pitchFamily="34" charset="0"/>
              <a:buChar char="•"/>
            </a:pPr>
            <a:r>
              <a:rPr lang="fr-FR" sz="1000" dirty="0"/>
              <a:t>longueur du délai proposé conforme au besoin, respect des délais annoncés, système logistique du fournisseur lui permettant de produire et/ou de livrer en Juste-à-temps.</a:t>
            </a:r>
          </a:p>
          <a:p>
            <a:pPr>
              <a:lnSpc>
                <a:spcPct val="100000"/>
              </a:lnSpc>
            </a:pPr>
            <a:r>
              <a:rPr lang="fr-FR" sz="1000" i="1" dirty="0"/>
              <a:t>Coût global d’acquisition / conditions économiques </a:t>
            </a:r>
            <a:endParaRPr lang="fr-FR" sz="1000" dirty="0"/>
          </a:p>
          <a:p>
            <a:pPr marL="171450" lvl="0" indent="-171450">
              <a:lnSpc>
                <a:spcPct val="100000"/>
              </a:lnSpc>
              <a:buFont typeface="Arial" panose="020B0604020202020204" pitchFamily="34" charset="0"/>
              <a:buChar char="•"/>
            </a:pPr>
            <a:r>
              <a:rPr lang="fr-FR" sz="1000" dirty="0"/>
              <a:t>prix compétitif (selon des références à définir), conditions de règlement, conditions de prise en charge du transport (priorité possible à la proximité géographique), qualité des relations administratives, autres coûts impliqués par l’achat (constitution de stocks, incidence financière de l’en-cours lié aux cycles d’approvisionnement, incidence des conditions de livraisons, etc.).</a:t>
            </a:r>
          </a:p>
          <a:p>
            <a:pPr>
              <a:lnSpc>
                <a:spcPct val="100000"/>
              </a:lnSpc>
            </a:pPr>
            <a:r>
              <a:rPr lang="fr-FR" sz="1000" i="1" dirty="0"/>
              <a:t>Conditions de livraison et service</a:t>
            </a:r>
            <a:r>
              <a:rPr lang="fr-FR" sz="1000" b="1" i="1" dirty="0"/>
              <a:t> </a:t>
            </a:r>
          </a:p>
          <a:p>
            <a:pPr marL="171450" lvl="0" indent="-171450">
              <a:lnSpc>
                <a:spcPct val="100000"/>
              </a:lnSpc>
              <a:buFont typeface="Arial" panose="020B0604020202020204" pitchFamily="34" charset="0"/>
              <a:buChar char="•"/>
            </a:pPr>
            <a:r>
              <a:rPr lang="fr-FR" sz="1000" dirty="0"/>
              <a:t>livraison des quantités commandées en totalité, qualité, capacité à stocker en cas de besoin, qualité du conditionnement (offre de conditionnements spécifiques), suivi sans erreur des instructions de routage.</a:t>
            </a:r>
          </a:p>
          <a:p>
            <a:pPr>
              <a:lnSpc>
                <a:spcPct val="100000"/>
              </a:lnSpc>
            </a:pPr>
            <a:r>
              <a:rPr lang="fr-FR" sz="1000" i="1" dirty="0"/>
              <a:t>Faculté d’adaptation </a:t>
            </a:r>
            <a:endParaRPr lang="fr-FR" sz="1000" dirty="0"/>
          </a:p>
          <a:p>
            <a:pPr marL="171450" lvl="0" indent="-171450">
              <a:lnSpc>
                <a:spcPct val="100000"/>
              </a:lnSpc>
              <a:buFont typeface="Arial" panose="020B0604020202020204" pitchFamily="34" charset="0"/>
              <a:buChar char="•"/>
            </a:pPr>
            <a:r>
              <a:rPr lang="fr-FR" sz="1000" dirty="0"/>
              <a:t>réaction rapide en cas de difficulté (envoi de techniciens par exemple), acceptation de modifications à court terme dans les livraisons, capacité à adapter les plans de fabrication.</a:t>
            </a:r>
          </a:p>
          <a:p>
            <a:pPr>
              <a:lnSpc>
                <a:spcPct val="100000"/>
              </a:lnSpc>
            </a:pPr>
            <a:r>
              <a:rPr lang="fr-FR" sz="1000" i="1" dirty="0"/>
              <a:t>Sécurité/pérennité </a:t>
            </a:r>
            <a:endParaRPr lang="fr-FR" sz="1000" dirty="0"/>
          </a:p>
          <a:p>
            <a:pPr marL="171450" lvl="0" indent="-171450">
              <a:lnSpc>
                <a:spcPct val="100000"/>
              </a:lnSpc>
              <a:buFont typeface="Arial" panose="020B0604020202020204" pitchFamily="34" charset="0"/>
              <a:buChar char="•"/>
            </a:pPr>
            <a:r>
              <a:rPr lang="fr-FR" sz="1000" dirty="0"/>
              <a:t>santé financière (</a:t>
            </a:r>
            <a:r>
              <a:rPr lang="fr-FR" sz="1000" i="1" dirty="0"/>
              <a:t>cash-flow</a:t>
            </a:r>
            <a:r>
              <a:rPr lang="fr-FR" sz="1000" dirty="0"/>
              <a:t>, taux d’endettement, etc.), notoriété (appartenance à un groupe par exemple), qualité du management.</a:t>
            </a:r>
          </a:p>
          <a:p>
            <a:pPr>
              <a:lnSpc>
                <a:spcPct val="100000"/>
              </a:lnSpc>
            </a:pPr>
            <a:endParaRPr lang="fr-FR" sz="1000" dirty="0"/>
          </a:p>
        </p:txBody>
      </p:sp>
      <p:sp>
        <p:nvSpPr>
          <p:cNvPr id="4" name="Espace réservé du numéro de diapositive 1">
            <a:extLst>
              <a:ext uri="{FF2B5EF4-FFF2-40B4-BE49-F238E27FC236}">
                <a16:creationId xmlns:a16="http://schemas.microsoft.com/office/drawing/2014/main" id="{D3F127D6-77FC-4651-944B-0525A8322502}"/>
              </a:ext>
            </a:extLst>
          </p:cNvPr>
          <p:cNvSpPr>
            <a:spLocks noGrp="1"/>
          </p:cNvSpPr>
          <p:nvPr>
            <p:ph type="sldNum" sz="quarter" idx="5"/>
          </p:nvPr>
        </p:nvSpPr>
        <p:spPr>
          <a:xfrm>
            <a:off x="4021138" y="9909175"/>
            <a:ext cx="3076575" cy="325438"/>
          </a:xfrm>
          <a:prstGeom prst="rect">
            <a:avLst/>
          </a:prstGeom>
        </p:spPr>
        <p:txBody>
          <a:bodyPr vert="horz" lIns="91440" tIns="45720" rIns="91440" bIns="45720" rtlCol="0" anchor="b"/>
          <a:lstStyle>
            <a:lvl1pPr algn="r">
              <a:defRPr sz="1200"/>
            </a:lvl1pPr>
          </a:lstStyle>
          <a:p>
            <a:fld id="{9CD51CA4-D1CE-4797-9FA2-530812BC8AAA}" type="slidenum">
              <a:rPr lang="fr-FR" smtClean="0"/>
              <a:t>22</a:t>
            </a:fld>
            <a:endParaRPr lang="fr-FR"/>
          </a:p>
        </p:txBody>
      </p:sp>
    </p:spTree>
    <p:extLst>
      <p:ext uri="{BB962C8B-B14F-4D97-AF65-F5344CB8AC3E}">
        <p14:creationId xmlns:p14="http://schemas.microsoft.com/office/powerpoint/2010/main" val="6722952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669330" y="4471988"/>
            <a:ext cx="5555828" cy="5621363"/>
          </a:xfrm>
        </p:spPr>
        <p:txBody>
          <a:bodyPr/>
          <a:lstStyle/>
          <a:p>
            <a:pPr>
              <a:lnSpc>
                <a:spcPct val="100000"/>
              </a:lnSpc>
            </a:pPr>
            <a:r>
              <a:rPr lang="fr-FR" sz="1000" b="1" dirty="0"/>
              <a:t>L’origine des besoins</a:t>
            </a:r>
          </a:p>
          <a:p>
            <a:pPr>
              <a:lnSpc>
                <a:spcPct val="100000"/>
              </a:lnSpc>
            </a:pPr>
            <a:r>
              <a:rPr lang="fr-FR" sz="1000" dirty="0"/>
              <a:t>Les besoins à couvrir proviennent </a:t>
            </a:r>
          </a:p>
          <a:p>
            <a:pPr marL="171450" indent="-171450">
              <a:lnSpc>
                <a:spcPct val="100000"/>
              </a:lnSpc>
              <a:buFontTx/>
              <a:buChar char="-"/>
            </a:pPr>
            <a:r>
              <a:rPr lang="fr-FR" sz="1000" dirty="0"/>
              <a:t>pour les composants en nomenclatures, de la </a:t>
            </a:r>
            <a:r>
              <a:rPr lang="fr-FR" sz="1000" i="1" dirty="0"/>
              <a:t>procédure de calcul des besoins</a:t>
            </a:r>
            <a:r>
              <a:rPr lang="fr-FR" sz="1000" dirty="0"/>
              <a:t>,</a:t>
            </a:r>
          </a:p>
          <a:p>
            <a:pPr marL="171450" indent="-171450">
              <a:lnSpc>
                <a:spcPct val="100000"/>
              </a:lnSpc>
              <a:buFontTx/>
              <a:buChar char="-"/>
            </a:pPr>
            <a:r>
              <a:rPr lang="fr-FR" sz="1000" dirty="0"/>
              <a:t>pour les articles gérés sur stock, de l’</a:t>
            </a:r>
            <a:r>
              <a:rPr lang="fr-FR" sz="1000" i="1" dirty="0"/>
              <a:t>analyse des stocks</a:t>
            </a:r>
            <a:r>
              <a:rPr lang="fr-FR" sz="1000" dirty="0"/>
              <a:t> (point de commande ou recomplètement périodique),</a:t>
            </a:r>
          </a:p>
          <a:p>
            <a:pPr marL="171450" indent="-171450">
              <a:lnSpc>
                <a:spcPct val="100000"/>
              </a:lnSpc>
              <a:buFontTx/>
              <a:buChar char="-"/>
            </a:pPr>
            <a:r>
              <a:rPr lang="fr-FR" sz="1000" dirty="0"/>
              <a:t>pour tous les autres achats, tous les services de l’entreprise sont amenés à émettre des </a:t>
            </a:r>
            <a:r>
              <a:rPr lang="fr-FR" sz="1000" b="1" i="1" dirty="0"/>
              <a:t>demandes d’achat </a:t>
            </a:r>
            <a:r>
              <a:rPr lang="fr-FR" sz="1000" dirty="0"/>
              <a:t>(le contrôle de gestion vérifie qu’elles ont été prévues dans le budget) : cas de l’informatique, des composants pour le bureau d’études, du service Maintenance, Marketing, entretien des bâtiments…</a:t>
            </a:r>
          </a:p>
          <a:p>
            <a:pPr>
              <a:lnSpc>
                <a:spcPct val="100000"/>
              </a:lnSpc>
            </a:pPr>
            <a:r>
              <a:rPr lang="fr-FR" sz="1000" b="1" dirty="0"/>
              <a:t>Recherche de fournisseurs</a:t>
            </a:r>
          </a:p>
          <a:p>
            <a:pPr>
              <a:lnSpc>
                <a:spcPct val="100000"/>
              </a:lnSpc>
            </a:pPr>
            <a:r>
              <a:rPr lang="fr-FR" sz="1000" dirty="0"/>
              <a:t>Si, pour un produit acheté, il existe déjà un fournisseur référence, la commande peut être passé immédiatement. Sinon, on passera par la procédure de recherche de fournisseurs, d’appel d’offres et sélection grâce à une matrice de choix multicritères.</a:t>
            </a:r>
          </a:p>
          <a:p>
            <a:pPr>
              <a:lnSpc>
                <a:spcPct val="100000"/>
              </a:lnSpc>
            </a:pPr>
            <a:r>
              <a:rPr lang="fr-FR" sz="1000" b="1" dirty="0"/>
              <a:t>Passation de commande</a:t>
            </a:r>
          </a:p>
          <a:p>
            <a:pPr>
              <a:lnSpc>
                <a:spcPct val="100000"/>
              </a:lnSpc>
            </a:pPr>
            <a:r>
              <a:rPr lang="fr-FR" sz="1000" dirty="0"/>
              <a:t>Le service achats procède à la rédaction de la commande ; celle-ci peut être très simple mais devenir très complexe en cas de clauses de révision ou d’indexation de prix et en cas d’achat à l’étranger.</a:t>
            </a:r>
          </a:p>
          <a:p>
            <a:pPr>
              <a:lnSpc>
                <a:spcPct val="100000"/>
              </a:lnSpc>
            </a:pPr>
            <a:r>
              <a:rPr lang="fr-FR" sz="1000" dirty="0"/>
              <a:t>La commande est un document contractuel qui engage l’entreprise.</a:t>
            </a:r>
          </a:p>
          <a:p>
            <a:pPr>
              <a:lnSpc>
                <a:spcPct val="100000"/>
              </a:lnSpc>
            </a:pPr>
            <a:r>
              <a:rPr lang="fr-FR" sz="1000" dirty="0"/>
              <a:t>En cas de retard de livraison, le service doit faire des relances.</a:t>
            </a:r>
          </a:p>
          <a:p>
            <a:pPr>
              <a:lnSpc>
                <a:spcPct val="100000"/>
              </a:lnSpc>
            </a:pPr>
            <a:r>
              <a:rPr lang="fr-FR" sz="1000" b="1" dirty="0"/>
              <a:t>La réception</a:t>
            </a:r>
          </a:p>
          <a:p>
            <a:pPr>
              <a:lnSpc>
                <a:spcPct val="100000"/>
              </a:lnSpc>
            </a:pPr>
            <a:r>
              <a:rPr lang="fr-FR" sz="1000" dirty="0"/>
              <a:t>Lors de la réception de marchandises, on fait un contrôle quantitatif et qualitatif. Le service achats doit gérer tous les litiges. Le transfert juridique de propriété est déclenché par l’acceptation de la réception.</a:t>
            </a:r>
          </a:p>
          <a:p>
            <a:pPr>
              <a:lnSpc>
                <a:spcPct val="100000"/>
              </a:lnSpc>
            </a:pPr>
            <a:r>
              <a:rPr lang="fr-FR" sz="1000" b="1" dirty="0"/>
              <a:t>Contrôle de la facture</a:t>
            </a:r>
          </a:p>
          <a:p>
            <a:pPr>
              <a:lnSpc>
                <a:spcPct val="100000"/>
              </a:lnSpc>
            </a:pPr>
            <a:r>
              <a:rPr lang="fr-FR" sz="1000" dirty="0"/>
              <a:t>Il faut s’assurer que la facture du fournisseur reflète bien les conditions contractuelles de la commande :</a:t>
            </a:r>
          </a:p>
          <a:p>
            <a:pPr marL="171450" indent="-171450">
              <a:lnSpc>
                <a:spcPct val="100000"/>
              </a:lnSpc>
              <a:buFontTx/>
              <a:buChar char="-"/>
            </a:pPr>
            <a:r>
              <a:rPr lang="fr-FR" sz="1000" dirty="0"/>
              <a:t>Nombre de pièces facturées égal au nombre de pièces reçues,</a:t>
            </a:r>
          </a:p>
          <a:p>
            <a:pPr marL="171450" indent="-171450">
              <a:lnSpc>
                <a:spcPct val="100000"/>
              </a:lnSpc>
              <a:buFontTx/>
              <a:buChar char="-"/>
            </a:pPr>
            <a:r>
              <a:rPr lang="fr-FR" sz="1000" dirty="0"/>
              <a:t>Prix conforme au barème, y compris les remises et les révisions de prix.</a:t>
            </a:r>
          </a:p>
          <a:p>
            <a:pPr>
              <a:lnSpc>
                <a:spcPct val="100000"/>
              </a:lnSpc>
            </a:pPr>
            <a:r>
              <a:rPr lang="fr-FR" sz="1000" dirty="0"/>
              <a:t>La facture peut alors être transmise à la comptabilité pour paiement.</a:t>
            </a:r>
          </a:p>
        </p:txBody>
      </p:sp>
      <p:sp>
        <p:nvSpPr>
          <p:cNvPr id="4" name="Espace réservé du numéro de diapositive 1">
            <a:extLst>
              <a:ext uri="{FF2B5EF4-FFF2-40B4-BE49-F238E27FC236}">
                <a16:creationId xmlns:a16="http://schemas.microsoft.com/office/drawing/2014/main" id="{8F2C6B72-2199-4776-BB72-AD5AD8902579}"/>
              </a:ext>
            </a:extLst>
          </p:cNvPr>
          <p:cNvSpPr>
            <a:spLocks noGrp="1"/>
          </p:cNvSpPr>
          <p:nvPr>
            <p:ph type="sldNum" sz="quarter" idx="5"/>
          </p:nvPr>
        </p:nvSpPr>
        <p:spPr>
          <a:xfrm>
            <a:off x="4021138" y="9909175"/>
            <a:ext cx="3076575" cy="325438"/>
          </a:xfrm>
          <a:prstGeom prst="rect">
            <a:avLst/>
          </a:prstGeom>
        </p:spPr>
        <p:txBody>
          <a:bodyPr vert="horz" lIns="91440" tIns="45720" rIns="91440" bIns="45720" rtlCol="0" anchor="b"/>
          <a:lstStyle>
            <a:lvl1pPr algn="r">
              <a:defRPr sz="1200"/>
            </a:lvl1pPr>
          </a:lstStyle>
          <a:p>
            <a:fld id="{9CD51CA4-D1CE-4797-9FA2-530812BC8AAA}" type="slidenum">
              <a:rPr lang="fr-FR" smtClean="0"/>
              <a:t>23</a:t>
            </a:fld>
            <a:endParaRPr lang="fr-FR"/>
          </a:p>
        </p:txBody>
      </p:sp>
    </p:spTree>
    <p:extLst>
      <p:ext uri="{BB962C8B-B14F-4D97-AF65-F5344CB8AC3E}">
        <p14:creationId xmlns:p14="http://schemas.microsoft.com/office/powerpoint/2010/main" val="3029532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946150" y="4613250"/>
            <a:ext cx="5207000" cy="5328592"/>
          </a:xfrm>
        </p:spPr>
        <p:txBody>
          <a:bodyPr/>
          <a:lstStyle/>
          <a:p>
            <a:pPr>
              <a:lnSpc>
                <a:spcPct val="100000"/>
              </a:lnSpc>
            </a:pPr>
            <a:r>
              <a:rPr lang="fr-FR" sz="1000" b="1" dirty="0"/>
              <a:t>Réduction du nombre de fournisseurs</a:t>
            </a:r>
          </a:p>
          <a:p>
            <a:pPr>
              <a:lnSpc>
                <a:spcPct val="100000"/>
              </a:lnSpc>
            </a:pPr>
            <a:r>
              <a:rPr lang="fr-FR" sz="1000" dirty="0"/>
              <a:t>Comme nous l’avons déjà mentionné, on cherche à réduire le nombre de fournisseurs pour ne travailler qu’avec des entreprise fiables et innovantes et d’une bonne taille.</a:t>
            </a:r>
          </a:p>
          <a:p>
            <a:pPr>
              <a:lnSpc>
                <a:spcPct val="100000"/>
              </a:lnSpc>
            </a:pPr>
            <a:r>
              <a:rPr lang="fr-FR" sz="1000" dirty="0"/>
              <a:t>Plutôt que de changer de fournisseur à chaque commande pour gagner quelques pourcent sur le prix, la tendance est à développer des relations pérennes aboutissant potentiellement à une partenariat, c’est-à-dire à la recherche de bénéfices communs. Un donneur d’ordres peut aider ses fournisseurs à progresser en lui transférant ses méthodes de travail.</a:t>
            </a:r>
          </a:p>
          <a:p>
            <a:pPr>
              <a:lnSpc>
                <a:spcPct val="100000"/>
              </a:lnSpc>
            </a:pPr>
            <a:r>
              <a:rPr lang="fr-FR" sz="1000" b="1" dirty="0"/>
              <a:t>Développements conjoints</a:t>
            </a:r>
          </a:p>
          <a:p>
            <a:pPr>
              <a:lnSpc>
                <a:spcPct val="100000"/>
              </a:lnSpc>
            </a:pPr>
            <a:r>
              <a:rPr lang="fr-FR" sz="1000" dirty="0"/>
              <a:t>Le produit acheté devenant partie intégrante du produit vendu, le produit acheté doit être conçu pour satisfaire toutes les spécifications : les bureau d’études du client et du fournisseur doivent se parler lors de la mise au point.</a:t>
            </a:r>
          </a:p>
          <a:p>
            <a:pPr>
              <a:lnSpc>
                <a:spcPct val="100000"/>
              </a:lnSpc>
            </a:pPr>
            <a:r>
              <a:rPr lang="fr-FR" sz="1000" b="1" dirty="0"/>
              <a:t>Commandes ouvertes ou contrat-cadre</a:t>
            </a:r>
          </a:p>
          <a:p>
            <a:pPr>
              <a:lnSpc>
                <a:spcPct val="100000"/>
              </a:lnSpc>
            </a:pPr>
            <a:r>
              <a:rPr lang="fr-FR" sz="1000" dirty="0"/>
              <a:t>Une commande ouverte est une convention portant sur la fourniture d’une pièce dans des quantités globales prédéfinies sur 6 mois ou un an. Le prix et les conditions logistiques sont négociées par le service Achats.</a:t>
            </a:r>
          </a:p>
          <a:p>
            <a:pPr>
              <a:lnSpc>
                <a:spcPct val="100000"/>
              </a:lnSpc>
            </a:pPr>
            <a:r>
              <a:rPr lang="fr-FR" sz="1000" dirty="0"/>
              <a:t>Lorsque l’on a besoin de pièces, le service Approvisionnements fait référence à la commande ouverte et émet de simples </a:t>
            </a:r>
            <a:r>
              <a:rPr lang="fr-FR" sz="1000" b="1" dirty="0"/>
              <a:t>appels de livraison</a:t>
            </a:r>
            <a:r>
              <a:rPr lang="fr-FR" sz="1000" dirty="0"/>
              <a:t>. Il en résulte souplesse et réduction des coûts.</a:t>
            </a:r>
          </a:p>
          <a:p>
            <a:pPr>
              <a:lnSpc>
                <a:spcPct val="100000"/>
              </a:lnSpc>
            </a:pPr>
            <a:r>
              <a:rPr lang="fr-FR" sz="1000" b="1" dirty="0"/>
              <a:t>e-Sourcing</a:t>
            </a:r>
          </a:p>
          <a:p>
            <a:pPr>
              <a:lnSpc>
                <a:spcPct val="100000"/>
              </a:lnSpc>
            </a:pPr>
            <a:r>
              <a:rPr lang="fr-FR" sz="1000" dirty="0"/>
              <a:t>Les recherches sur internet permettent maintenant de rechercher des fournisseurs dans le monde entier : il n’est plus nécessaire de se déplacer dans la phase exploratoire.</a:t>
            </a:r>
          </a:p>
          <a:p>
            <a:pPr>
              <a:lnSpc>
                <a:spcPct val="100000"/>
              </a:lnSpc>
            </a:pPr>
            <a:r>
              <a:rPr lang="fr-FR" sz="1000" b="1" dirty="0"/>
              <a:t>e-Procurement</a:t>
            </a:r>
          </a:p>
          <a:p>
            <a:pPr>
              <a:lnSpc>
                <a:spcPct val="100000"/>
              </a:lnSpc>
            </a:pPr>
            <a:r>
              <a:rPr lang="fr-FR" sz="1000" dirty="0"/>
              <a:t>Les technologies de l’information permettent maintenant de dématérialiser et de transmettre de façon sécurisée tous les documents nécessaires tout au long de la procédure d’achat : appels d’offres, commandes, avis d’expédition, factures, paiements, d’où d’énormes gains de productivité.</a:t>
            </a:r>
          </a:p>
          <a:p>
            <a:pPr>
              <a:lnSpc>
                <a:spcPct val="100000"/>
              </a:lnSpc>
            </a:pPr>
            <a:endParaRPr lang="fr-FR" sz="1000" dirty="0"/>
          </a:p>
        </p:txBody>
      </p:sp>
      <p:sp>
        <p:nvSpPr>
          <p:cNvPr id="4" name="Espace réservé du numéro de diapositive 1">
            <a:extLst>
              <a:ext uri="{FF2B5EF4-FFF2-40B4-BE49-F238E27FC236}">
                <a16:creationId xmlns:a16="http://schemas.microsoft.com/office/drawing/2014/main" id="{849BA97A-CBCB-4038-BD6B-5E20410F7164}"/>
              </a:ext>
            </a:extLst>
          </p:cNvPr>
          <p:cNvSpPr>
            <a:spLocks noGrp="1"/>
          </p:cNvSpPr>
          <p:nvPr>
            <p:ph type="sldNum" sz="quarter" idx="5"/>
          </p:nvPr>
        </p:nvSpPr>
        <p:spPr>
          <a:xfrm>
            <a:off x="4021138" y="9909175"/>
            <a:ext cx="3076575" cy="325438"/>
          </a:xfrm>
          <a:prstGeom prst="rect">
            <a:avLst/>
          </a:prstGeom>
        </p:spPr>
        <p:txBody>
          <a:bodyPr vert="horz" lIns="91440" tIns="45720" rIns="91440" bIns="45720" rtlCol="0" anchor="b"/>
          <a:lstStyle>
            <a:lvl1pPr algn="r">
              <a:defRPr sz="1200"/>
            </a:lvl1pPr>
          </a:lstStyle>
          <a:p>
            <a:fld id="{9CD51CA4-D1CE-4797-9FA2-530812BC8AAA}" type="slidenum">
              <a:rPr lang="fr-FR" smtClean="0"/>
              <a:t>24</a:t>
            </a:fld>
            <a:endParaRPr lang="fr-FR"/>
          </a:p>
        </p:txBody>
      </p:sp>
    </p:spTree>
    <p:extLst>
      <p:ext uri="{BB962C8B-B14F-4D97-AF65-F5344CB8AC3E}">
        <p14:creationId xmlns:p14="http://schemas.microsoft.com/office/powerpoint/2010/main" val="20264506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597322" y="4691161"/>
            <a:ext cx="5904656" cy="5394697"/>
          </a:xfrm>
        </p:spPr>
        <p:txBody>
          <a:bodyPr/>
          <a:lstStyle/>
          <a:p>
            <a:pPr>
              <a:lnSpc>
                <a:spcPct val="100000"/>
              </a:lnSpc>
            </a:pPr>
            <a:r>
              <a:rPr lang="fr-FR" sz="1000" dirty="0"/>
              <a:t>La fonction </a:t>
            </a:r>
            <a:r>
              <a:rPr lang="fr-FR" sz="1000" b="1" dirty="0"/>
              <a:t>Achats</a:t>
            </a:r>
            <a:r>
              <a:rPr lang="fr-FR" sz="1000" dirty="0"/>
              <a:t> intervient à tous les niveaux de la hiérarchie des décisions supply chain :</a:t>
            </a:r>
          </a:p>
          <a:p>
            <a:pPr>
              <a:lnSpc>
                <a:spcPct val="100000"/>
              </a:lnSpc>
            </a:pPr>
            <a:r>
              <a:rPr lang="fr-FR" sz="1000" b="1" dirty="0"/>
              <a:t>A long terme :</a:t>
            </a:r>
          </a:p>
          <a:p>
            <a:pPr>
              <a:lnSpc>
                <a:spcPct val="100000"/>
              </a:lnSpc>
            </a:pPr>
            <a:r>
              <a:rPr lang="fr-FR" sz="1000" dirty="0"/>
              <a:t>Elle doit définir le « panel fournisseurs » à savoir l’ensemble des fournisseurs avec lesquels l’entreprise va entretenir des relations.</a:t>
            </a:r>
          </a:p>
          <a:p>
            <a:pPr>
              <a:lnSpc>
                <a:spcPct val="100000"/>
              </a:lnSpc>
            </a:pPr>
            <a:r>
              <a:rPr lang="fr-FR" sz="1000" dirty="0"/>
              <a:t>Le choix des fournisseurs est fondamental. Nous étudierons en détail les critères de choix, par exemple</a:t>
            </a:r>
          </a:p>
          <a:p>
            <a:pPr marL="171450" indent="-171450">
              <a:lnSpc>
                <a:spcPct val="100000"/>
              </a:lnSpc>
              <a:buFontTx/>
              <a:buChar char="-"/>
            </a:pPr>
            <a:r>
              <a:rPr lang="fr-FR" sz="1000" dirty="0"/>
              <a:t>Localisation géographique</a:t>
            </a:r>
          </a:p>
          <a:p>
            <a:pPr marL="171450" indent="-171450">
              <a:lnSpc>
                <a:spcPct val="100000"/>
              </a:lnSpc>
              <a:buFontTx/>
              <a:buChar char="-"/>
            </a:pPr>
            <a:r>
              <a:rPr lang="fr-FR" sz="1000" dirty="0"/>
              <a:t>Risque, dépendance</a:t>
            </a:r>
          </a:p>
          <a:p>
            <a:pPr marL="171450" indent="-171450">
              <a:lnSpc>
                <a:spcPct val="100000"/>
              </a:lnSpc>
              <a:buFontTx/>
              <a:buChar char="-"/>
            </a:pPr>
            <a:r>
              <a:rPr lang="fr-FR" sz="1000" dirty="0"/>
              <a:t>Partenariat technologique</a:t>
            </a:r>
          </a:p>
          <a:p>
            <a:pPr>
              <a:lnSpc>
                <a:spcPct val="100000"/>
              </a:lnSpc>
            </a:pPr>
            <a:r>
              <a:rPr lang="fr-FR" sz="1000" b="1" dirty="0"/>
              <a:t>A moyen terme :</a:t>
            </a:r>
          </a:p>
          <a:p>
            <a:pPr>
              <a:lnSpc>
                <a:spcPct val="100000"/>
              </a:lnSpc>
            </a:pPr>
            <a:r>
              <a:rPr lang="fr-FR" sz="1000" dirty="0"/>
              <a:t>Selon les prévisions d’activité issues du PIC, les Achats vont passer des contrats de fourniture ou procéder à des réservations de capacité chez les fournisseurs.</a:t>
            </a:r>
          </a:p>
          <a:p>
            <a:pPr>
              <a:lnSpc>
                <a:spcPct val="100000"/>
              </a:lnSpc>
            </a:pPr>
            <a:r>
              <a:rPr lang="fr-FR" sz="1000" b="1" dirty="0"/>
              <a:t>A court terme :</a:t>
            </a:r>
          </a:p>
          <a:p>
            <a:pPr>
              <a:lnSpc>
                <a:spcPct val="100000"/>
              </a:lnSpc>
            </a:pPr>
            <a:r>
              <a:rPr lang="fr-FR" sz="1000" dirty="0"/>
              <a:t>Cela relève de la fonction Approvisionnement : il s’agit de passer des commandes fermes aux fournisseurs et de suivre de leur avancement.</a:t>
            </a:r>
          </a:p>
          <a:p>
            <a:pPr>
              <a:lnSpc>
                <a:spcPct val="100000"/>
              </a:lnSpc>
            </a:pPr>
            <a:r>
              <a:rPr lang="fr-FR" sz="1000" b="1" dirty="0"/>
              <a:t>Au niveau de l’exécution :</a:t>
            </a:r>
          </a:p>
          <a:p>
            <a:pPr>
              <a:lnSpc>
                <a:spcPct val="100000"/>
              </a:lnSpc>
            </a:pPr>
            <a:r>
              <a:rPr lang="fr-FR" sz="1000" dirty="0"/>
              <a:t>D’un point de vue logistique, ce sera les appels de livraison dans le cadre des commandes ouvertes ou des contrats.</a:t>
            </a:r>
          </a:p>
          <a:p>
            <a:pPr>
              <a:lnSpc>
                <a:spcPct val="100000"/>
              </a:lnSpc>
            </a:pPr>
            <a:r>
              <a:rPr lang="fr-FR" sz="1000" dirty="0"/>
              <a:t>Il faut aussi alimenter le </a:t>
            </a:r>
            <a:r>
              <a:rPr lang="fr-FR" sz="1000" dirty="0" err="1"/>
              <a:t>reporting</a:t>
            </a:r>
            <a:r>
              <a:rPr lang="fr-FR" sz="1000" dirty="0"/>
              <a:t> pour suivre la qualité de service délivrée par chaque fournisseur pour faire remonter son évaluation pour la gestion du panel fournisseurs.</a:t>
            </a:r>
          </a:p>
        </p:txBody>
      </p:sp>
      <p:sp>
        <p:nvSpPr>
          <p:cNvPr id="4" name="Espace réservé du numéro de diapositive 1">
            <a:extLst>
              <a:ext uri="{FF2B5EF4-FFF2-40B4-BE49-F238E27FC236}">
                <a16:creationId xmlns:a16="http://schemas.microsoft.com/office/drawing/2014/main" id="{3B506536-9024-4D3F-8AF7-C190484EBB2E}"/>
              </a:ext>
            </a:extLst>
          </p:cNvPr>
          <p:cNvSpPr>
            <a:spLocks noGrp="1"/>
          </p:cNvSpPr>
          <p:nvPr>
            <p:ph type="sldNum" sz="quarter" idx="5"/>
          </p:nvPr>
        </p:nvSpPr>
        <p:spPr>
          <a:xfrm>
            <a:off x="4021138" y="9909175"/>
            <a:ext cx="3076575" cy="325438"/>
          </a:xfrm>
          <a:prstGeom prst="rect">
            <a:avLst/>
          </a:prstGeom>
        </p:spPr>
        <p:txBody>
          <a:bodyPr vert="horz" lIns="91440" tIns="45720" rIns="91440" bIns="45720" rtlCol="0" anchor="b"/>
          <a:lstStyle>
            <a:lvl1pPr algn="r">
              <a:defRPr sz="1200"/>
            </a:lvl1pPr>
          </a:lstStyle>
          <a:p>
            <a:fld id="{9CD51CA4-D1CE-4797-9FA2-530812BC8AAA}" type="slidenum">
              <a:rPr lang="fr-FR" smtClean="0"/>
              <a:t>3</a:t>
            </a:fld>
            <a:endParaRPr lang="fr-FR"/>
          </a:p>
        </p:txBody>
      </p:sp>
    </p:spTree>
    <p:extLst>
      <p:ext uri="{BB962C8B-B14F-4D97-AF65-F5344CB8AC3E}">
        <p14:creationId xmlns:p14="http://schemas.microsoft.com/office/powerpoint/2010/main" val="36085683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C68B1FB3-C20B-46D7-800D-09C21586BE57}"/>
              </a:ext>
            </a:extLst>
          </p:cNvPr>
          <p:cNvSpPr>
            <a:spLocks noChangeArrowheads="1"/>
          </p:cNvSpPr>
          <p:nvPr/>
        </p:nvSpPr>
        <p:spPr bwMode="auto">
          <a:xfrm>
            <a:off x="4022725" y="0"/>
            <a:ext cx="3076575" cy="5127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35844" name="Rectangle 4">
            <a:extLst>
              <a:ext uri="{FF2B5EF4-FFF2-40B4-BE49-F238E27FC236}">
                <a16:creationId xmlns:a16="http://schemas.microsoft.com/office/drawing/2014/main" id="{4C20A940-3ABA-46BB-8328-D50B640D8A35}"/>
              </a:ext>
            </a:extLst>
          </p:cNvPr>
          <p:cNvSpPr>
            <a:spLocks noChangeArrowheads="1"/>
          </p:cNvSpPr>
          <p:nvPr/>
        </p:nvSpPr>
        <p:spPr bwMode="auto">
          <a:xfrm>
            <a:off x="0" y="9721850"/>
            <a:ext cx="3076575" cy="5127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35845" name="Rectangle 5">
            <a:extLst>
              <a:ext uri="{FF2B5EF4-FFF2-40B4-BE49-F238E27FC236}">
                <a16:creationId xmlns:a16="http://schemas.microsoft.com/office/drawing/2014/main" id="{4C278626-3EBD-463A-B0AE-D0307DCEE045}"/>
              </a:ext>
            </a:extLst>
          </p:cNvPr>
          <p:cNvSpPr>
            <a:spLocks noChangeArrowheads="1"/>
          </p:cNvSpPr>
          <p:nvPr/>
        </p:nvSpPr>
        <p:spPr bwMode="auto">
          <a:xfrm>
            <a:off x="0" y="0"/>
            <a:ext cx="3076575" cy="5127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35846" name="Rectangle 6">
            <a:extLst>
              <a:ext uri="{FF2B5EF4-FFF2-40B4-BE49-F238E27FC236}">
                <a16:creationId xmlns:a16="http://schemas.microsoft.com/office/drawing/2014/main" id="{2418FD40-89BA-4B36-BAAF-7A2A515DFE03}"/>
              </a:ext>
            </a:extLst>
          </p:cNvPr>
          <p:cNvSpPr>
            <a:spLocks noChangeArrowheads="1"/>
          </p:cNvSpPr>
          <p:nvPr/>
        </p:nvSpPr>
        <p:spPr bwMode="auto">
          <a:xfrm>
            <a:off x="4022725" y="7938"/>
            <a:ext cx="3076575" cy="4762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35848" name="Rectangle 8">
            <a:extLst>
              <a:ext uri="{FF2B5EF4-FFF2-40B4-BE49-F238E27FC236}">
                <a16:creationId xmlns:a16="http://schemas.microsoft.com/office/drawing/2014/main" id="{AA778A64-2AAF-4890-8F17-DBF3AB38579C}"/>
              </a:ext>
            </a:extLst>
          </p:cNvPr>
          <p:cNvSpPr>
            <a:spLocks noChangeArrowheads="1"/>
          </p:cNvSpPr>
          <p:nvPr/>
        </p:nvSpPr>
        <p:spPr bwMode="auto">
          <a:xfrm>
            <a:off x="0" y="9744075"/>
            <a:ext cx="3076575" cy="4794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35849" name="Rectangle 9">
            <a:extLst>
              <a:ext uri="{FF2B5EF4-FFF2-40B4-BE49-F238E27FC236}">
                <a16:creationId xmlns:a16="http://schemas.microsoft.com/office/drawing/2014/main" id="{852827E3-86CC-408F-A14F-BCD00FF32AE4}"/>
              </a:ext>
            </a:extLst>
          </p:cNvPr>
          <p:cNvSpPr>
            <a:spLocks noChangeArrowheads="1"/>
          </p:cNvSpPr>
          <p:nvPr/>
        </p:nvSpPr>
        <p:spPr bwMode="auto">
          <a:xfrm>
            <a:off x="0" y="7938"/>
            <a:ext cx="3076575" cy="4762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35850" name="Rectangle 10">
            <a:extLst>
              <a:ext uri="{FF2B5EF4-FFF2-40B4-BE49-F238E27FC236}">
                <a16:creationId xmlns:a16="http://schemas.microsoft.com/office/drawing/2014/main" id="{B6DEDBC1-E8A2-406D-9914-86C5B5E7F4A5}"/>
              </a:ext>
            </a:extLst>
          </p:cNvPr>
          <p:cNvSpPr>
            <a:spLocks noGrp="1" noRot="1" noChangeAspect="1" noChangeArrowheads="1" noTextEdit="1"/>
          </p:cNvSpPr>
          <p:nvPr>
            <p:ph type="sldImg"/>
          </p:nvPr>
        </p:nvSpPr>
        <p:spPr>
          <a:xfrm>
            <a:off x="1001713" y="773113"/>
            <a:ext cx="5099050" cy="3824287"/>
          </a:xfrm>
          <a:ln cap="flat"/>
        </p:spPr>
      </p:sp>
      <p:sp>
        <p:nvSpPr>
          <p:cNvPr id="35851" name="Rectangle 11">
            <a:extLst>
              <a:ext uri="{FF2B5EF4-FFF2-40B4-BE49-F238E27FC236}">
                <a16:creationId xmlns:a16="http://schemas.microsoft.com/office/drawing/2014/main" id="{7610C50A-3704-402B-A2D2-9AD6D026D849}"/>
              </a:ext>
            </a:extLst>
          </p:cNvPr>
          <p:cNvSpPr>
            <a:spLocks noGrp="1" noChangeArrowheads="1"/>
          </p:cNvSpPr>
          <p:nvPr>
            <p:ph type="body" idx="1"/>
          </p:nvPr>
        </p:nvSpPr>
        <p:spPr>
          <a:xfrm>
            <a:off x="741338" y="4757266"/>
            <a:ext cx="5544616" cy="5112567"/>
          </a:xfrm>
          <a:ln/>
        </p:spPr>
        <p:txBody>
          <a:bodyPr lIns="95529" tIns="46925" rIns="95529" bIns="46925"/>
          <a:lstStyle/>
          <a:p>
            <a:pPr>
              <a:lnSpc>
                <a:spcPct val="100000"/>
              </a:lnSpc>
            </a:pPr>
            <a:r>
              <a:rPr lang="fr-FR" sz="1000" b="1" dirty="0"/>
              <a:t>Enjeux économique</a:t>
            </a:r>
          </a:p>
          <a:p>
            <a:pPr>
              <a:lnSpc>
                <a:spcPct val="100000"/>
              </a:lnSpc>
            </a:pPr>
            <a:r>
              <a:rPr lang="fr-FR" sz="1000" dirty="0"/>
              <a:t>L’observation des coûts de revient de la plupart des produits fait apparaître que les biens, prestations et services achetés ou sous-traités représentent souvent un pourcentage des coûts de 50 % à 80 % du compte de résultat de toute entreprise. De ce fait, toute action permettant de gagner 5 % sur le montant des achats est presque toujours plus rentable que d’autres actions, comme l’amélioration de la productivité en fabrication ou des investissements commerciaux par exemple. C’est un enjeu majeur pour la compétitivité sur les prix de vente.</a:t>
            </a:r>
          </a:p>
          <a:p>
            <a:pPr>
              <a:lnSpc>
                <a:spcPct val="100000"/>
              </a:lnSpc>
            </a:pPr>
            <a:r>
              <a:rPr lang="fr-FR" altLang="fr-FR" sz="1000" b="1" dirty="0"/>
              <a:t>Interdépendance des filières</a:t>
            </a:r>
            <a:br>
              <a:rPr lang="fr-FR" altLang="fr-FR" sz="1000" dirty="0"/>
            </a:br>
            <a:r>
              <a:rPr lang="fr-FR" altLang="fr-FR" sz="1000" dirty="0"/>
              <a:t>Les entreprises participant à une même supply chain deviennent étroitement dépendantes les unes des autres. Le performances, la qualité et le coût des produits vendus dépendent des performances, de la qualité et du coût des composants achetés.</a:t>
            </a:r>
          </a:p>
          <a:p>
            <a:pPr>
              <a:lnSpc>
                <a:spcPct val="100000"/>
              </a:lnSpc>
            </a:pPr>
            <a:r>
              <a:rPr lang="fr-FR" altLang="fr-FR" sz="1000" dirty="0"/>
              <a:t>Prenons l’exemple des smartphones : leurs performances reposent sur celles des composants électroniques issus d’autres entreprises spécialisées ; leur coût repose sur l’efficience des sous-traitants qui les fabriquent. A l’inverse, le succès du fournisseur de composants ou le sous-traitant qui fabrique est lié au succès commercial des produits vendus.</a:t>
            </a:r>
          </a:p>
          <a:p>
            <a:pPr>
              <a:lnSpc>
                <a:spcPct val="100000"/>
              </a:lnSpc>
            </a:pPr>
            <a:r>
              <a:rPr lang="fr-FR" altLang="fr-FR" sz="1000" b="1" dirty="0"/>
              <a:t>Diversification des demandes</a:t>
            </a:r>
            <a:br>
              <a:rPr lang="fr-FR" altLang="fr-FR" sz="1000" dirty="0"/>
            </a:br>
            <a:r>
              <a:rPr lang="fr-FR" altLang="fr-FR" sz="1000" dirty="0"/>
              <a:t>Les demandes que doit traiter la direction des achats se sont diversifiés progressivement du fait des changement organisationnels et de l’évolution des technologies.</a:t>
            </a:r>
          </a:p>
          <a:p>
            <a:pPr>
              <a:lnSpc>
                <a:spcPct val="100000"/>
              </a:lnSpc>
            </a:pPr>
            <a:r>
              <a:rPr lang="fr-FR" altLang="fr-FR" sz="1000" dirty="0"/>
              <a:t>Auparavant, chaque service recherchait et choisissait ses fournisseurs ; la direction des achats ne servait qu’à passer la commande. Maintenant, pour plus de cohérence et pour ses compétences, la direction des achats procède à la majorité des achats de l’entreprise.</a:t>
            </a:r>
          </a:p>
          <a:p>
            <a:pPr>
              <a:lnSpc>
                <a:spcPct val="100000"/>
              </a:lnSpc>
            </a:pPr>
            <a:r>
              <a:rPr lang="fr-FR" altLang="fr-FR" sz="1000" dirty="0"/>
              <a:t>Du point de vue des technologies, prenons l’exemple de l’automobile : auparavant, on achetait essentiellement des matières métalliques et des sous-ensembles mécaniques. Maintenant, il faut aussi acheter beaucoup d’électronique et du logiciel !</a:t>
            </a:r>
          </a:p>
          <a:p>
            <a:pPr>
              <a:lnSpc>
                <a:spcPct val="100000"/>
              </a:lnSpc>
            </a:pPr>
            <a:r>
              <a:rPr lang="fr-FR" altLang="fr-FR" sz="1000" b="1" dirty="0"/>
              <a:t>Ouverture aux marchés mondiaux </a:t>
            </a:r>
            <a:br>
              <a:rPr lang="fr-FR" altLang="fr-FR" sz="1000" dirty="0"/>
            </a:br>
            <a:r>
              <a:rPr lang="fr-FR" altLang="fr-FR" sz="1000" dirty="0"/>
              <a:t>La baisse des coûts de transport et des barrières douanières permet maintenant de </a:t>
            </a:r>
            <a:r>
              <a:rPr lang="fr-FR" altLang="fr-FR" sz="1000" i="1" dirty="0"/>
              <a:t>sourcer</a:t>
            </a:r>
            <a:r>
              <a:rPr lang="fr-FR" altLang="fr-FR" sz="1000" dirty="0"/>
              <a:t> dans des pays éloignés. La direction des achats doit se doter de compétences particulières pour acheter à l’étranger.</a:t>
            </a:r>
          </a:p>
          <a:p>
            <a:pPr>
              <a:lnSpc>
                <a:spcPct val="89000"/>
              </a:lnSpc>
            </a:pPr>
            <a:endParaRPr lang="en-US" altLang="fr-FR" sz="1000" dirty="0"/>
          </a:p>
        </p:txBody>
      </p:sp>
      <p:sp>
        <p:nvSpPr>
          <p:cNvPr id="12" name="Espace réservé du numéro de diapositive 1">
            <a:extLst>
              <a:ext uri="{FF2B5EF4-FFF2-40B4-BE49-F238E27FC236}">
                <a16:creationId xmlns:a16="http://schemas.microsoft.com/office/drawing/2014/main" id="{95DDCC83-0B94-44E7-A834-1B162F65A2B2}"/>
              </a:ext>
            </a:extLst>
          </p:cNvPr>
          <p:cNvSpPr>
            <a:spLocks noGrp="1"/>
          </p:cNvSpPr>
          <p:nvPr>
            <p:ph type="sldNum" sz="quarter" idx="5"/>
          </p:nvPr>
        </p:nvSpPr>
        <p:spPr>
          <a:xfrm>
            <a:off x="4021138" y="9909175"/>
            <a:ext cx="3076575" cy="325438"/>
          </a:xfrm>
          <a:prstGeom prst="rect">
            <a:avLst/>
          </a:prstGeom>
        </p:spPr>
        <p:txBody>
          <a:bodyPr vert="horz" lIns="91440" tIns="45720" rIns="91440" bIns="45720" rtlCol="0" anchor="b"/>
          <a:lstStyle>
            <a:lvl1pPr algn="r">
              <a:defRPr sz="1200"/>
            </a:lvl1pPr>
          </a:lstStyle>
          <a:p>
            <a:fld id="{9CD51CA4-D1CE-4797-9FA2-530812BC8AAA}" type="slidenum">
              <a:rPr lang="fr-FR" smtClean="0"/>
              <a:t>4</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597322" y="4469234"/>
            <a:ext cx="5976664" cy="5621363"/>
          </a:xfrm>
        </p:spPr>
        <p:txBody>
          <a:bodyPr/>
          <a:lstStyle/>
          <a:p>
            <a:pPr algn="ctr">
              <a:lnSpc>
                <a:spcPct val="100000"/>
              </a:lnSpc>
            </a:pPr>
            <a:r>
              <a:rPr lang="fr-FR" altLang="fr-FR" sz="1100" b="1" i="1" dirty="0"/>
              <a:t>Pourquoi sous-traiter ?</a:t>
            </a:r>
          </a:p>
          <a:p>
            <a:pPr>
              <a:lnSpc>
                <a:spcPct val="100000"/>
              </a:lnSpc>
            </a:pPr>
            <a:r>
              <a:rPr lang="fr-FR" altLang="fr-FR" sz="1000" b="1" u="sng" dirty="0"/>
              <a:t>Raisons stratégiques</a:t>
            </a:r>
          </a:p>
          <a:p>
            <a:pPr>
              <a:lnSpc>
                <a:spcPct val="100000"/>
              </a:lnSpc>
            </a:pPr>
            <a:r>
              <a:rPr lang="fr-FR" altLang="fr-FR" sz="1000" i="1" dirty="0"/>
              <a:t>Obtention de coûts de revient inférieurs : </a:t>
            </a:r>
            <a:r>
              <a:rPr lang="fr-FR" altLang="fr-FR" sz="1000" dirty="0"/>
              <a:t>délocalisation dans des pays à bas coût de main-d’œuvre)</a:t>
            </a:r>
            <a:endParaRPr lang="fr-FR" altLang="fr-FR" sz="1000" i="1" dirty="0"/>
          </a:p>
          <a:p>
            <a:pPr>
              <a:lnSpc>
                <a:spcPct val="100000"/>
              </a:lnSpc>
            </a:pPr>
            <a:r>
              <a:rPr lang="fr-FR" altLang="fr-FR" sz="1000" i="1" dirty="0"/>
              <a:t>Refus d'une diversification : </a:t>
            </a:r>
            <a:r>
              <a:rPr lang="fr-FR" altLang="fr-FR" sz="1000" dirty="0"/>
              <a:t>Concentration sur son métier, Recherche de la maîtrise d'une spécialité, reporter sur d'autres des opérations risquées</a:t>
            </a:r>
          </a:p>
          <a:p>
            <a:pPr>
              <a:lnSpc>
                <a:spcPct val="100000"/>
              </a:lnSpc>
            </a:pPr>
            <a:r>
              <a:rPr lang="fr-FR" altLang="fr-FR" sz="1000" i="1" dirty="0"/>
              <a:t>Retarder un investissement : </a:t>
            </a:r>
            <a:r>
              <a:rPr lang="fr-FR" altLang="fr-FR" sz="1000" dirty="0"/>
              <a:t>Début ou fin de courbe de vie de produit, incertitude au lancement d'un nouveau produit</a:t>
            </a:r>
          </a:p>
          <a:p>
            <a:pPr>
              <a:lnSpc>
                <a:spcPct val="100000"/>
              </a:lnSpc>
            </a:pPr>
            <a:r>
              <a:rPr lang="fr-FR" altLang="fr-FR" sz="1000" i="1" dirty="0"/>
              <a:t>Créer une concurrence intérieur/extérieur : </a:t>
            </a:r>
            <a:r>
              <a:rPr lang="fr-FR" altLang="fr-FR" sz="1000" dirty="0"/>
              <a:t>Pression sur les fournisseurs internes, Prix de marché = prix de cession</a:t>
            </a:r>
          </a:p>
          <a:p>
            <a:pPr>
              <a:lnSpc>
                <a:spcPct val="100000"/>
              </a:lnSpc>
            </a:pPr>
            <a:r>
              <a:rPr lang="fr-FR" altLang="fr-FR" sz="1000" i="1" dirty="0"/>
              <a:t>Accès à un savoir-faire : </a:t>
            </a:r>
            <a:r>
              <a:rPr lang="fr-FR" altLang="fr-FR" sz="1000" dirty="0"/>
              <a:t>Éviter les tâtonnements dans la mise au point d'un procédé</a:t>
            </a:r>
          </a:p>
          <a:p>
            <a:pPr>
              <a:lnSpc>
                <a:spcPct val="100000"/>
              </a:lnSpc>
            </a:pPr>
            <a:r>
              <a:rPr lang="fr-FR" altLang="fr-FR" sz="1000" i="1" dirty="0"/>
              <a:t>Fluctuations de charge : </a:t>
            </a:r>
            <a:r>
              <a:rPr lang="fr-FR" altLang="fr-FR" sz="1000" dirty="0"/>
              <a:t>Ne pas faire varier le niveau de production interne, profiter de la souplesse d'entreprises de petite taille</a:t>
            </a:r>
          </a:p>
          <a:p>
            <a:pPr>
              <a:lnSpc>
                <a:spcPct val="100000"/>
              </a:lnSpc>
            </a:pPr>
            <a:r>
              <a:rPr lang="fr-FR" altLang="fr-FR" sz="1000" b="1" u="sng" dirty="0"/>
              <a:t>Raisons financières</a:t>
            </a:r>
          </a:p>
          <a:p>
            <a:pPr>
              <a:lnSpc>
                <a:spcPct val="100000"/>
              </a:lnSpc>
            </a:pPr>
            <a:r>
              <a:rPr lang="fr-FR" altLang="fr-FR" sz="1000" i="1" dirty="0"/>
              <a:t>Coûts de revient plus faibles : </a:t>
            </a:r>
            <a:r>
              <a:rPr lang="fr-FR" altLang="fr-FR" sz="1000" dirty="0"/>
              <a:t>Problème de base de comparaison : Coût direct / coût complet ???</a:t>
            </a:r>
          </a:p>
          <a:p>
            <a:pPr>
              <a:lnSpc>
                <a:spcPct val="100000"/>
              </a:lnSpc>
            </a:pPr>
            <a:r>
              <a:rPr lang="fr-FR" altLang="fr-FR" sz="1000" i="1" dirty="0"/>
              <a:t>Structure de coût : </a:t>
            </a:r>
            <a:r>
              <a:rPr lang="fr-FR" altLang="fr-FR" sz="1000" dirty="0"/>
              <a:t>Coûts variables / coûts fixes</a:t>
            </a:r>
          </a:p>
          <a:p>
            <a:pPr>
              <a:lnSpc>
                <a:spcPct val="100000"/>
              </a:lnSpc>
            </a:pPr>
            <a:r>
              <a:rPr lang="fr-FR" altLang="fr-FR" sz="1000" i="1" dirty="0"/>
              <a:t>Allégement de la trésorerie : </a:t>
            </a:r>
            <a:r>
              <a:rPr lang="fr-FR" altLang="fr-FR" sz="1000" dirty="0"/>
              <a:t>Diminution du BFR (paiement retardé de la main-d’œuvre) mais augmentation possible des en-cours</a:t>
            </a:r>
          </a:p>
          <a:p>
            <a:pPr>
              <a:lnSpc>
                <a:spcPct val="100000"/>
              </a:lnSpc>
            </a:pPr>
            <a:r>
              <a:rPr lang="fr-FR" altLang="fr-FR" sz="1000" i="1" dirty="0"/>
              <a:t>Bénéfice des économies d'échelle : </a:t>
            </a:r>
            <a:r>
              <a:rPr lang="fr-FR" altLang="fr-FR" sz="1000" dirty="0"/>
              <a:t>accumuler de l'expérience, unités de production de grande taille</a:t>
            </a:r>
          </a:p>
          <a:p>
            <a:pPr algn="ctr">
              <a:lnSpc>
                <a:spcPct val="100000"/>
              </a:lnSpc>
            </a:pPr>
            <a:r>
              <a:rPr lang="fr-FR" altLang="fr-FR" sz="1100" b="1" i="1" dirty="0"/>
              <a:t>Pourquoi ne pas sous-traiter ?</a:t>
            </a:r>
          </a:p>
          <a:p>
            <a:pPr>
              <a:lnSpc>
                <a:spcPct val="100000"/>
              </a:lnSpc>
            </a:pPr>
            <a:r>
              <a:rPr lang="fr-FR" altLang="fr-FR" sz="1000" b="1" u="sng" dirty="0"/>
              <a:t>Protection de l'innovation et du savoir-faire</a:t>
            </a:r>
          </a:p>
          <a:p>
            <a:pPr marL="171450" indent="-171450">
              <a:lnSpc>
                <a:spcPct val="100000"/>
              </a:lnSpc>
              <a:buFont typeface="Arial" panose="020B0604020202020204" pitchFamily="34" charset="0"/>
              <a:buChar char="•"/>
            </a:pPr>
            <a:r>
              <a:rPr lang="fr-FR" altLang="fr-FR" sz="1000" dirty="0"/>
              <a:t>difficile de protéger un processus ou un savoir-faire</a:t>
            </a:r>
          </a:p>
          <a:p>
            <a:pPr marL="171450" indent="-171450">
              <a:lnSpc>
                <a:spcPct val="100000"/>
              </a:lnSpc>
              <a:buFont typeface="Arial" panose="020B0604020202020204" pitchFamily="34" charset="0"/>
              <a:buChar char="•"/>
            </a:pPr>
            <a:r>
              <a:rPr lang="fr-FR" altLang="fr-FR" sz="1000" dirty="0"/>
              <a:t>transfert obligé de technologie, risque d'en faire bénéficier ses propres concurrents</a:t>
            </a:r>
          </a:p>
          <a:p>
            <a:pPr>
              <a:lnSpc>
                <a:spcPct val="100000"/>
              </a:lnSpc>
            </a:pPr>
            <a:r>
              <a:rPr lang="fr-FR" altLang="fr-FR" sz="1000" b="1" u="sng" dirty="0"/>
              <a:t>Maîtrise de la qualité</a:t>
            </a:r>
          </a:p>
          <a:p>
            <a:pPr>
              <a:lnSpc>
                <a:spcPct val="100000"/>
              </a:lnSpc>
            </a:pPr>
            <a:r>
              <a:rPr lang="fr-FR" altLang="fr-FR" sz="1000" b="1" u="sng" dirty="0"/>
              <a:t>Sécurité des approvisionnements</a:t>
            </a:r>
          </a:p>
          <a:p>
            <a:pPr marL="171450" indent="-171450">
              <a:lnSpc>
                <a:spcPct val="100000"/>
              </a:lnSpc>
              <a:buFont typeface="Arial" panose="020B0604020202020204" pitchFamily="34" charset="0"/>
              <a:buChar char="•"/>
            </a:pPr>
            <a:r>
              <a:rPr lang="fr-FR" altLang="fr-FR" sz="1000" dirty="0"/>
              <a:t>maîtrise des délais</a:t>
            </a:r>
          </a:p>
          <a:p>
            <a:pPr marL="171450" indent="-171450">
              <a:lnSpc>
                <a:spcPct val="100000"/>
              </a:lnSpc>
              <a:buFont typeface="Arial" panose="020B0604020202020204" pitchFamily="34" charset="0"/>
              <a:buChar char="•"/>
            </a:pPr>
            <a:r>
              <a:rPr lang="fr-FR" altLang="fr-FR" sz="1000" dirty="0"/>
              <a:t>éviter des transports et de la pollution</a:t>
            </a:r>
            <a:endParaRPr lang="fr-FR" sz="1000" dirty="0"/>
          </a:p>
        </p:txBody>
      </p:sp>
      <p:sp>
        <p:nvSpPr>
          <p:cNvPr id="4" name="Espace réservé du numéro de diapositive 1">
            <a:extLst>
              <a:ext uri="{FF2B5EF4-FFF2-40B4-BE49-F238E27FC236}">
                <a16:creationId xmlns:a16="http://schemas.microsoft.com/office/drawing/2014/main" id="{C7ADD63D-E273-4CD6-AA88-90F527838A2A}"/>
              </a:ext>
            </a:extLst>
          </p:cNvPr>
          <p:cNvSpPr>
            <a:spLocks noGrp="1"/>
          </p:cNvSpPr>
          <p:nvPr>
            <p:ph type="sldNum" sz="quarter" idx="5"/>
          </p:nvPr>
        </p:nvSpPr>
        <p:spPr>
          <a:xfrm>
            <a:off x="4021138" y="9909175"/>
            <a:ext cx="3076575" cy="325438"/>
          </a:xfrm>
          <a:prstGeom prst="rect">
            <a:avLst/>
          </a:prstGeom>
        </p:spPr>
        <p:txBody>
          <a:bodyPr vert="horz" lIns="91440" tIns="45720" rIns="91440" bIns="45720" rtlCol="0" anchor="b"/>
          <a:lstStyle>
            <a:lvl1pPr algn="r">
              <a:defRPr sz="1200"/>
            </a:lvl1pPr>
          </a:lstStyle>
          <a:p>
            <a:fld id="{9CD51CA4-D1CE-4797-9FA2-530812BC8AAA}" type="slidenum">
              <a:rPr lang="fr-FR" smtClean="0"/>
              <a:t>5</a:t>
            </a:fld>
            <a:endParaRPr lang="fr-FR"/>
          </a:p>
        </p:txBody>
      </p:sp>
    </p:spTree>
    <p:extLst>
      <p:ext uri="{BB962C8B-B14F-4D97-AF65-F5344CB8AC3E}">
        <p14:creationId xmlns:p14="http://schemas.microsoft.com/office/powerpoint/2010/main" val="27509820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nSpc>
                <a:spcPct val="100000"/>
              </a:lnSpc>
            </a:pPr>
            <a:r>
              <a:rPr lang="fr-FR" sz="1000" dirty="0"/>
              <a:t>Dans le cas de fabrication interne, l’entreprise supporte des coûts fixes tels les amortissements des équipements, et des frais de personnel encadrement et des coûts variables (matières, énergies, personnel d’exécution…) que l’on peut considérer, en première approximation, comme proportionnels.</a:t>
            </a:r>
          </a:p>
          <a:p>
            <a:pPr>
              <a:lnSpc>
                <a:spcPct val="100000"/>
              </a:lnSpc>
            </a:pPr>
            <a:r>
              <a:rPr lang="fr-FR" sz="1000" dirty="0"/>
              <a:t>Dans le cas de l’externalisation de la production, l’entreprise est facturée selon la quantité produite.</a:t>
            </a:r>
          </a:p>
          <a:p>
            <a:pPr>
              <a:lnSpc>
                <a:spcPct val="100000"/>
              </a:lnSpc>
            </a:pPr>
            <a:r>
              <a:rPr lang="fr-FR" sz="1000" dirty="0"/>
              <a:t>Le fait de sous-traiter transforme des coûts fixes en coûts variables.</a:t>
            </a:r>
          </a:p>
          <a:p>
            <a:pPr>
              <a:lnSpc>
                <a:spcPct val="100000"/>
              </a:lnSpc>
            </a:pPr>
            <a:r>
              <a:rPr lang="fr-FR" sz="1000" dirty="0"/>
              <a:t>Cela est un avantage lorsque l’activité est fluctuante : on fait supporter la sous-activité aux sous-traitants.</a:t>
            </a:r>
          </a:p>
          <a:p>
            <a:pPr>
              <a:lnSpc>
                <a:spcPct val="100000"/>
              </a:lnSpc>
            </a:pPr>
            <a:r>
              <a:rPr lang="fr-FR" sz="1000" dirty="0"/>
              <a:t>Elle peut également bénéficier des coûts de facteurs plus faibles. C’est ce qui a conduit de nombreuses entreprises à externaliser leur production vers des pays à bas coût de main-d’œuvre, en Asie principalement.</a:t>
            </a:r>
          </a:p>
        </p:txBody>
      </p:sp>
      <p:sp>
        <p:nvSpPr>
          <p:cNvPr id="4" name="Espace réservé du numéro de diapositive 1">
            <a:extLst>
              <a:ext uri="{FF2B5EF4-FFF2-40B4-BE49-F238E27FC236}">
                <a16:creationId xmlns:a16="http://schemas.microsoft.com/office/drawing/2014/main" id="{A4B3DD79-6C2C-4058-B483-7BA9716BC329}"/>
              </a:ext>
            </a:extLst>
          </p:cNvPr>
          <p:cNvSpPr>
            <a:spLocks noGrp="1"/>
          </p:cNvSpPr>
          <p:nvPr>
            <p:ph type="sldNum" sz="quarter" idx="5"/>
          </p:nvPr>
        </p:nvSpPr>
        <p:spPr>
          <a:xfrm>
            <a:off x="4021138" y="9909175"/>
            <a:ext cx="3076575" cy="325438"/>
          </a:xfrm>
          <a:prstGeom prst="rect">
            <a:avLst/>
          </a:prstGeom>
        </p:spPr>
        <p:txBody>
          <a:bodyPr vert="horz" lIns="91440" tIns="45720" rIns="91440" bIns="45720" rtlCol="0" anchor="b"/>
          <a:lstStyle>
            <a:lvl1pPr algn="r">
              <a:defRPr sz="1200"/>
            </a:lvl1pPr>
          </a:lstStyle>
          <a:p>
            <a:fld id="{9CD51CA4-D1CE-4797-9FA2-530812BC8AAA}" type="slidenum">
              <a:rPr lang="fr-FR" smtClean="0"/>
              <a:t>6</a:t>
            </a:fld>
            <a:endParaRPr lang="fr-FR"/>
          </a:p>
        </p:txBody>
      </p:sp>
    </p:spTree>
    <p:extLst>
      <p:ext uri="{BB962C8B-B14F-4D97-AF65-F5344CB8AC3E}">
        <p14:creationId xmlns:p14="http://schemas.microsoft.com/office/powerpoint/2010/main" val="32676923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273286" y="4500537"/>
            <a:ext cx="6552728" cy="5734075"/>
          </a:xfrm>
        </p:spPr>
        <p:txBody>
          <a:bodyPr/>
          <a:lstStyle/>
          <a:p>
            <a:pPr>
              <a:lnSpc>
                <a:spcPct val="100000"/>
              </a:lnSpc>
            </a:pPr>
            <a:r>
              <a:rPr lang="fr-FR" sz="1000" dirty="0"/>
              <a:t>Les missions des </a:t>
            </a:r>
            <a:r>
              <a:rPr lang="fr-FR" sz="1000" b="1" dirty="0"/>
              <a:t>Achats</a:t>
            </a:r>
            <a:r>
              <a:rPr lang="fr-FR" sz="1000" dirty="0"/>
              <a:t> sont les suivantes :</a:t>
            </a:r>
          </a:p>
          <a:p>
            <a:pPr lvl="0">
              <a:lnSpc>
                <a:spcPct val="100000"/>
              </a:lnSpc>
            </a:pPr>
            <a:r>
              <a:rPr lang="fr-FR" sz="1000" dirty="0"/>
              <a:t>- rechercher et acquérir les biens, services et prestations, intégrés dans les produits fabriqués et vendus par l’entreprise, ou nécessaires à son fonctionnement selon une définition explicite des besoins au travers de cahiers des charges clairement définis ;</a:t>
            </a:r>
          </a:p>
          <a:p>
            <a:pPr lvl="0">
              <a:lnSpc>
                <a:spcPct val="100000"/>
              </a:lnSpc>
            </a:pPr>
            <a:r>
              <a:rPr lang="fr-FR" sz="1000" dirty="0"/>
              <a:t>- viser un niveau de qualité objectif dans des conditions d’assurance-qualité clairement définies et mises en place chez les fournisseurs ;</a:t>
            </a:r>
          </a:p>
          <a:p>
            <a:pPr lvl="0">
              <a:lnSpc>
                <a:spcPct val="100000"/>
              </a:lnSpc>
            </a:pPr>
            <a:r>
              <a:rPr lang="fr-FR" sz="1000" dirty="0"/>
              <a:t>- s’assurer des conditions de flexibilité par mise en place de solutions assurant des délais courts ;</a:t>
            </a:r>
          </a:p>
          <a:p>
            <a:pPr lvl="0">
              <a:lnSpc>
                <a:spcPct val="100000"/>
              </a:lnSpc>
            </a:pPr>
            <a:r>
              <a:rPr lang="fr-FR" sz="1000" dirty="0"/>
              <a:t> - et enfin, garantir des conditions de services que peuvent attendre ses clients internes (services utilisateurs).</a:t>
            </a:r>
          </a:p>
          <a:p>
            <a:pPr>
              <a:lnSpc>
                <a:spcPct val="100000"/>
              </a:lnSpc>
            </a:pPr>
            <a:r>
              <a:rPr lang="fr-FR" sz="1000" dirty="0"/>
              <a:t>Outre ces missions opérationnelles, les Achats doivent aussi développer et mettre en place les actions stratégiques suivantes :</a:t>
            </a:r>
          </a:p>
          <a:p>
            <a:pPr lvl="0">
              <a:lnSpc>
                <a:spcPct val="100000"/>
              </a:lnSpc>
            </a:pPr>
            <a:r>
              <a:rPr lang="fr-FR" sz="1000" dirty="0"/>
              <a:t>- assurer la maîtrise des divers risques que court l’entreprise en amont (notamment, la couverture de la sécurité des approvisionnements, la garantie de fiabilité des sources d’approvisionnement, la protection de la propriété intellectuelle et indus­trielle des développements menés avec les fournisseurs, le respect des règles et principes de développement durable, et la confidentialité des informations partagées) ;</a:t>
            </a:r>
          </a:p>
          <a:p>
            <a:pPr lvl="0">
              <a:lnSpc>
                <a:spcPct val="100000"/>
              </a:lnSpc>
            </a:pPr>
            <a:r>
              <a:rPr lang="fr-FR" sz="1000" dirty="0"/>
              <a:t>- concevoir et piloter la politique fournisseurs ;</a:t>
            </a:r>
          </a:p>
          <a:p>
            <a:pPr lvl="0">
              <a:lnSpc>
                <a:spcPct val="100000"/>
              </a:lnSpc>
            </a:pPr>
            <a:r>
              <a:rPr lang="fr-FR" sz="1000" dirty="0"/>
              <a:t>- enfin, contribuer à l’innovation de l’entreprise, notamment par leur connaissance des innovations existantes ou en cours de développement chez les fournisseurs, voire par la mise en place d’une veille technologique.</a:t>
            </a:r>
          </a:p>
          <a:p>
            <a:pPr>
              <a:lnSpc>
                <a:spcPct val="100000"/>
              </a:lnSpc>
            </a:pPr>
            <a:r>
              <a:rPr lang="fr-FR" sz="1000" dirty="0"/>
              <a:t>On a dit que la fonction Achats n’inclut pas directement les aspects logistiques liés à la gestion opérationnelle des flux et des stocks et à la mise à disposition des produits aux utilisateurs. Cependant, elle doit veiller à intégrer les organisations et décisions logistiques dans les contrats signés avec les fournisseurs. De plus, les problèmes et litiges rencontrés dans les livraisons, si les solutions ne sont pas prévues et anticipées dans les contrats, devront aussi être réglés par les Achats, qui pourront aussi être amenés à moyen terme à revoir leur choix de fournisseurs en conséquence.</a:t>
            </a:r>
          </a:p>
          <a:p>
            <a:pPr>
              <a:lnSpc>
                <a:spcPct val="100000"/>
              </a:lnSpc>
            </a:pPr>
            <a:r>
              <a:rPr lang="fr-FR" sz="1000" dirty="0"/>
              <a:t>En conclusion, cette fonction contribue à la stratégie générale de plusieurs façons :</a:t>
            </a:r>
          </a:p>
          <a:p>
            <a:pPr marL="171450" lvl="0" indent="-171450">
              <a:lnSpc>
                <a:spcPct val="100000"/>
              </a:lnSpc>
              <a:buFont typeface="Arial" panose="020B0604020202020204" pitchFamily="34" charset="0"/>
              <a:buChar char="•"/>
            </a:pPr>
            <a:r>
              <a:rPr lang="fr-FR" sz="1000" dirty="0"/>
              <a:t>elle concourt à l’amélioration de la compétitivité ;</a:t>
            </a:r>
          </a:p>
          <a:p>
            <a:pPr marL="171450" lvl="0" indent="-171450">
              <a:lnSpc>
                <a:spcPct val="100000"/>
              </a:lnSpc>
              <a:buFont typeface="Arial" panose="020B0604020202020204" pitchFamily="34" charset="0"/>
              <a:buChar char="•"/>
            </a:pPr>
            <a:r>
              <a:rPr lang="fr-FR" sz="1000" dirty="0"/>
              <a:t>elle contribue largement à la « création de valeur » ;</a:t>
            </a:r>
          </a:p>
          <a:p>
            <a:pPr marL="171450" lvl="0" indent="-171450">
              <a:lnSpc>
                <a:spcPct val="100000"/>
              </a:lnSpc>
              <a:buFont typeface="Arial" panose="020B0604020202020204" pitchFamily="34" charset="0"/>
              <a:buChar char="•"/>
            </a:pPr>
            <a:r>
              <a:rPr lang="fr-FR" sz="1000" dirty="0"/>
              <a:t>elle contribue au « business » de l’entreprise, à savoir permet un enrichissement des offres commerciales au profit du client final.</a:t>
            </a:r>
          </a:p>
          <a:p>
            <a:pPr>
              <a:lnSpc>
                <a:spcPct val="100000"/>
              </a:lnSpc>
            </a:pPr>
            <a:r>
              <a:rPr lang="fr-FR" sz="1000" dirty="0"/>
              <a:t>Ces missions doivent être différenciées selon les types de produits achetés, les enjeux économiques et stratégiques et les caractéristiques des marchés fournisseurs.</a:t>
            </a:r>
          </a:p>
        </p:txBody>
      </p:sp>
      <p:sp>
        <p:nvSpPr>
          <p:cNvPr id="4" name="Espace réservé du numéro de diapositive 1">
            <a:extLst>
              <a:ext uri="{FF2B5EF4-FFF2-40B4-BE49-F238E27FC236}">
                <a16:creationId xmlns:a16="http://schemas.microsoft.com/office/drawing/2014/main" id="{B04105B1-87EF-4811-924B-E4096101D01D}"/>
              </a:ext>
            </a:extLst>
          </p:cNvPr>
          <p:cNvSpPr>
            <a:spLocks noGrp="1"/>
          </p:cNvSpPr>
          <p:nvPr>
            <p:ph type="sldNum" sz="quarter" idx="5"/>
          </p:nvPr>
        </p:nvSpPr>
        <p:spPr>
          <a:xfrm>
            <a:off x="4021138" y="9909175"/>
            <a:ext cx="3076575" cy="325438"/>
          </a:xfrm>
          <a:prstGeom prst="rect">
            <a:avLst/>
          </a:prstGeom>
        </p:spPr>
        <p:txBody>
          <a:bodyPr vert="horz" lIns="91440" tIns="45720" rIns="91440" bIns="45720" rtlCol="0" anchor="b"/>
          <a:lstStyle>
            <a:lvl1pPr algn="r">
              <a:defRPr sz="1200"/>
            </a:lvl1pPr>
          </a:lstStyle>
          <a:p>
            <a:fld id="{9CD51CA4-D1CE-4797-9FA2-530812BC8AAA}" type="slidenum">
              <a:rPr lang="fr-FR" smtClean="0"/>
              <a:t>7</a:t>
            </a:fld>
            <a:endParaRPr lang="fr-FR"/>
          </a:p>
        </p:txBody>
      </p:sp>
    </p:spTree>
    <p:extLst>
      <p:ext uri="{BB962C8B-B14F-4D97-AF65-F5344CB8AC3E}">
        <p14:creationId xmlns:p14="http://schemas.microsoft.com/office/powerpoint/2010/main" val="25810547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597322" y="4469234"/>
            <a:ext cx="5555828" cy="5765379"/>
          </a:xfrm>
        </p:spPr>
        <p:txBody>
          <a:bodyPr/>
          <a:lstStyle/>
          <a:p>
            <a:pPr>
              <a:lnSpc>
                <a:spcPct val="100000"/>
              </a:lnSpc>
            </a:pPr>
            <a:r>
              <a:rPr lang="fr-FR" altLang="fr-FR" sz="1000" b="1" dirty="0"/>
              <a:t>L’analyse des besoins en amont et l’élaboration des cahiers des charges</a:t>
            </a:r>
          </a:p>
          <a:p>
            <a:pPr marL="628650" lvl="1" indent="-171450">
              <a:lnSpc>
                <a:spcPct val="100000"/>
              </a:lnSpc>
              <a:buFont typeface="Arial" panose="020B0604020202020204" pitchFamily="34" charset="0"/>
              <a:buChar char="•"/>
            </a:pPr>
            <a:r>
              <a:rPr lang="fr-FR" altLang="fr-FR" sz="1000" dirty="0"/>
              <a:t>Anticipation et compréhension des besoins des clients internes</a:t>
            </a:r>
          </a:p>
          <a:p>
            <a:pPr marL="628650" lvl="1" indent="-171450">
              <a:lnSpc>
                <a:spcPct val="100000"/>
              </a:lnSpc>
              <a:buFont typeface="Arial" panose="020B0604020202020204" pitchFamily="34" charset="0"/>
              <a:buChar char="•"/>
            </a:pPr>
            <a:r>
              <a:rPr lang="fr-FR" altLang="fr-FR" sz="1000" dirty="0"/>
              <a:t>Intervention dans les décisions amont (achats amont)</a:t>
            </a:r>
          </a:p>
          <a:p>
            <a:pPr marL="628650" lvl="1" indent="-171450">
              <a:lnSpc>
                <a:spcPct val="100000"/>
              </a:lnSpc>
              <a:buFont typeface="Arial" panose="020B0604020202020204" pitchFamily="34" charset="0"/>
              <a:buChar char="•"/>
            </a:pPr>
            <a:r>
              <a:rPr lang="fr-FR" altLang="fr-FR" sz="1000" dirty="0"/>
              <a:t>Élaboration des stratégies achats</a:t>
            </a:r>
          </a:p>
          <a:p>
            <a:pPr marL="628650" lvl="1" indent="-171450">
              <a:lnSpc>
                <a:spcPct val="100000"/>
              </a:lnSpc>
              <a:buFont typeface="Arial" panose="020B0604020202020204" pitchFamily="34" charset="0"/>
              <a:buChar char="•"/>
            </a:pPr>
            <a:r>
              <a:rPr lang="fr-FR" altLang="fr-FR" sz="1000" dirty="0"/>
              <a:t>Participation à l’élaboration des cahiers des charges </a:t>
            </a:r>
          </a:p>
          <a:p>
            <a:pPr marL="628650" lvl="1" indent="-171450">
              <a:lnSpc>
                <a:spcPct val="100000"/>
              </a:lnSpc>
              <a:buFont typeface="Arial" panose="020B0604020202020204" pitchFamily="34" charset="0"/>
              <a:buChar char="•"/>
            </a:pPr>
            <a:r>
              <a:rPr lang="fr-FR" altLang="fr-FR" sz="1000" dirty="0"/>
              <a:t>Programmes de standardisation des besoins</a:t>
            </a:r>
          </a:p>
          <a:p>
            <a:pPr>
              <a:lnSpc>
                <a:spcPct val="100000"/>
              </a:lnSpc>
            </a:pPr>
            <a:r>
              <a:rPr lang="fr-FR" altLang="fr-FR" sz="1000" b="1" dirty="0"/>
              <a:t>Le </a:t>
            </a:r>
            <a:r>
              <a:rPr lang="fr-FR" altLang="fr-FR" sz="1000" b="1" i="1" dirty="0"/>
              <a:t>sourcing</a:t>
            </a:r>
            <a:r>
              <a:rPr lang="fr-FR" altLang="fr-FR" sz="1000" b="1" dirty="0"/>
              <a:t> et la constitution du panel fournisseurs</a:t>
            </a:r>
          </a:p>
          <a:p>
            <a:pPr marL="628650" lvl="1" indent="-171450">
              <a:lnSpc>
                <a:spcPct val="100000"/>
              </a:lnSpc>
              <a:buFont typeface="Arial" panose="020B0604020202020204" pitchFamily="34" charset="0"/>
              <a:buChar char="•"/>
            </a:pPr>
            <a:r>
              <a:rPr lang="fr-FR" altLang="fr-FR" sz="1000" dirty="0"/>
              <a:t>Recherche de nouveaux fournisseurs et de nouveaux produits</a:t>
            </a:r>
          </a:p>
          <a:p>
            <a:pPr marL="628650" lvl="1" indent="-171450">
              <a:lnSpc>
                <a:spcPct val="100000"/>
              </a:lnSpc>
              <a:buFont typeface="Arial" panose="020B0604020202020204" pitchFamily="34" charset="0"/>
              <a:buChar char="•"/>
            </a:pPr>
            <a:r>
              <a:rPr lang="fr-FR" altLang="fr-FR" sz="1000" dirty="0"/>
              <a:t>Homologation des nouveaux fournisseurs (approche multicritères)</a:t>
            </a:r>
          </a:p>
          <a:p>
            <a:pPr marL="628650" lvl="1" indent="-171450">
              <a:lnSpc>
                <a:spcPct val="100000"/>
              </a:lnSpc>
              <a:buFont typeface="Arial" panose="020B0604020202020204" pitchFamily="34" charset="0"/>
              <a:buChar char="•"/>
            </a:pPr>
            <a:r>
              <a:rPr lang="fr-FR" altLang="fr-FR" sz="1000" dirty="0"/>
              <a:t>Choix et déploiement des différents types de relations avec les fournisseurs (partenariat, coopération, approche frontale)</a:t>
            </a:r>
          </a:p>
          <a:p>
            <a:pPr marL="628650" lvl="1" indent="-171450">
              <a:lnSpc>
                <a:spcPct val="100000"/>
              </a:lnSpc>
              <a:buFont typeface="Arial" panose="020B0604020202020204" pitchFamily="34" charset="0"/>
              <a:buChar char="•"/>
            </a:pPr>
            <a:r>
              <a:rPr lang="fr-FR" altLang="fr-FR" sz="1000" dirty="0"/>
              <a:t>Gestion du panel des fournisseurs (plans d’amélioration de leurs performances)</a:t>
            </a:r>
          </a:p>
          <a:p>
            <a:pPr marL="628650" lvl="1" indent="-171450">
              <a:lnSpc>
                <a:spcPct val="100000"/>
              </a:lnSpc>
              <a:buFont typeface="Arial" panose="020B0604020202020204" pitchFamily="34" charset="0"/>
              <a:buChar char="•"/>
            </a:pPr>
            <a:r>
              <a:rPr lang="fr-FR" altLang="fr-FR" sz="1000" dirty="0"/>
              <a:t>Choix de la politique d’approvisionnement (simple / double source)</a:t>
            </a:r>
          </a:p>
          <a:p>
            <a:pPr>
              <a:lnSpc>
                <a:spcPct val="100000"/>
              </a:lnSpc>
            </a:pPr>
            <a:r>
              <a:rPr lang="fr-FR" altLang="fr-FR" sz="1000" b="1" dirty="0"/>
              <a:t>La préparation et la gestion des appels d’offres</a:t>
            </a:r>
          </a:p>
          <a:p>
            <a:pPr marL="628650" lvl="1" indent="-171450">
              <a:lnSpc>
                <a:spcPct val="100000"/>
              </a:lnSpc>
              <a:buFont typeface="Arial" panose="020B0604020202020204" pitchFamily="34" charset="0"/>
              <a:buChar char="•"/>
            </a:pPr>
            <a:r>
              <a:rPr lang="fr-FR" altLang="fr-FR" sz="1000" dirty="0"/>
              <a:t>Lancement et pilotage de la procédure d’appels d’offres</a:t>
            </a:r>
          </a:p>
          <a:p>
            <a:pPr marL="628650" lvl="1" indent="-171450">
              <a:lnSpc>
                <a:spcPct val="100000"/>
              </a:lnSpc>
              <a:buFont typeface="Arial" panose="020B0604020202020204" pitchFamily="34" charset="0"/>
              <a:buChar char="•"/>
            </a:pPr>
            <a:r>
              <a:rPr lang="fr-FR" altLang="fr-FR" sz="1000" dirty="0"/>
              <a:t>Cotation multicritères et sélection des offres</a:t>
            </a:r>
          </a:p>
          <a:p>
            <a:pPr marL="628650" lvl="1" indent="-171450">
              <a:lnSpc>
                <a:spcPct val="100000"/>
              </a:lnSpc>
              <a:buFont typeface="Arial" panose="020B0604020202020204" pitchFamily="34" charset="0"/>
              <a:buChar char="•"/>
            </a:pPr>
            <a:r>
              <a:rPr lang="fr-FR" altLang="fr-FR" sz="1000" dirty="0"/>
              <a:t>Négociation (ou enchères inversées) / Contractualisation</a:t>
            </a:r>
          </a:p>
          <a:p>
            <a:pPr>
              <a:lnSpc>
                <a:spcPct val="100000"/>
              </a:lnSpc>
            </a:pPr>
            <a:r>
              <a:rPr lang="fr-FR" altLang="fr-FR" sz="1000" b="1" dirty="0"/>
              <a:t>La phase post-achat et le suivi des performances</a:t>
            </a:r>
          </a:p>
          <a:p>
            <a:pPr marL="628650" lvl="1" indent="-171450">
              <a:lnSpc>
                <a:spcPct val="100000"/>
              </a:lnSpc>
              <a:buFont typeface="Arial" panose="020B0604020202020204" pitchFamily="34" charset="0"/>
              <a:buChar char="•"/>
            </a:pPr>
            <a:r>
              <a:rPr lang="fr-FR" altLang="fr-FR" sz="1000" dirty="0"/>
              <a:t>Passation des commandes et suivi des livraisons</a:t>
            </a:r>
          </a:p>
          <a:p>
            <a:pPr marL="628650" lvl="1" indent="-171450">
              <a:lnSpc>
                <a:spcPct val="100000"/>
              </a:lnSpc>
              <a:buFont typeface="Arial" panose="020B0604020202020204" pitchFamily="34" charset="0"/>
              <a:buChar char="•"/>
            </a:pPr>
            <a:r>
              <a:rPr lang="fr-FR" altLang="fr-FR" sz="1000" dirty="0"/>
              <a:t>Pilotage du déploiement opérationnel chez les fournisseurs (logistique)</a:t>
            </a:r>
          </a:p>
          <a:p>
            <a:pPr marL="628650" lvl="1" indent="-171450">
              <a:lnSpc>
                <a:spcPct val="100000"/>
              </a:lnSpc>
              <a:buFont typeface="Arial" panose="020B0604020202020204" pitchFamily="34" charset="0"/>
              <a:buChar char="•"/>
            </a:pPr>
            <a:r>
              <a:rPr lang="fr-FR" altLang="fr-FR" sz="1000" dirty="0"/>
              <a:t>Suivi des performances des fournisseurs (Qualité, Délais, Service, Réactivité)</a:t>
            </a:r>
          </a:p>
          <a:p>
            <a:pPr marL="628650" lvl="1" indent="-171450">
              <a:lnSpc>
                <a:spcPct val="100000"/>
              </a:lnSpc>
              <a:buFont typeface="Arial" panose="020B0604020202020204" pitchFamily="34" charset="0"/>
              <a:buChar char="•"/>
            </a:pPr>
            <a:r>
              <a:rPr lang="fr-FR" altLang="fr-FR" sz="1000" dirty="0"/>
              <a:t>Gestion et règlement des litiges éventuels</a:t>
            </a:r>
          </a:p>
          <a:p>
            <a:pPr>
              <a:lnSpc>
                <a:spcPct val="100000"/>
              </a:lnSpc>
            </a:pPr>
            <a:r>
              <a:rPr lang="fr-FR" altLang="fr-FR" sz="1000" b="1" dirty="0"/>
              <a:t>La définition et la gestion des ressources achats</a:t>
            </a:r>
          </a:p>
          <a:p>
            <a:pPr marL="628650" lvl="1" indent="-171450">
              <a:lnSpc>
                <a:spcPct val="100000"/>
              </a:lnSpc>
              <a:buFont typeface="Arial" panose="020B0604020202020204" pitchFamily="34" charset="0"/>
              <a:buChar char="•"/>
            </a:pPr>
            <a:r>
              <a:rPr lang="fr-FR" altLang="fr-FR" sz="1000" dirty="0"/>
              <a:t>Conception et gestion des systèmes d’information achats</a:t>
            </a:r>
          </a:p>
          <a:p>
            <a:pPr marL="628650" lvl="1" indent="-171450">
              <a:lnSpc>
                <a:spcPct val="100000"/>
              </a:lnSpc>
              <a:buFont typeface="Arial" panose="020B0604020202020204" pitchFamily="34" charset="0"/>
              <a:buChar char="•"/>
            </a:pPr>
            <a:r>
              <a:rPr lang="fr-FR" altLang="fr-FR" sz="1000" dirty="0"/>
              <a:t>Choix d’organisation (achats décentralisés / achats centraux)</a:t>
            </a:r>
          </a:p>
          <a:p>
            <a:pPr marL="628650" lvl="1" indent="-171450">
              <a:lnSpc>
                <a:spcPct val="100000"/>
              </a:lnSpc>
              <a:buFont typeface="Arial" panose="020B0604020202020204" pitchFamily="34" charset="0"/>
              <a:buChar char="•"/>
            </a:pPr>
            <a:r>
              <a:rPr lang="fr-FR" altLang="fr-FR" sz="1000" dirty="0"/>
              <a:t>Actions de communication internes et externes</a:t>
            </a:r>
          </a:p>
          <a:p>
            <a:pPr>
              <a:lnSpc>
                <a:spcPct val="100000"/>
              </a:lnSpc>
            </a:pPr>
            <a:endParaRPr lang="fr-FR" sz="1000" dirty="0"/>
          </a:p>
        </p:txBody>
      </p:sp>
      <p:sp>
        <p:nvSpPr>
          <p:cNvPr id="4" name="Espace réservé du numéro de diapositive 1">
            <a:extLst>
              <a:ext uri="{FF2B5EF4-FFF2-40B4-BE49-F238E27FC236}">
                <a16:creationId xmlns:a16="http://schemas.microsoft.com/office/drawing/2014/main" id="{4B7F58C4-0186-4098-A252-23BA5602422E}"/>
              </a:ext>
            </a:extLst>
          </p:cNvPr>
          <p:cNvSpPr>
            <a:spLocks noGrp="1"/>
          </p:cNvSpPr>
          <p:nvPr>
            <p:ph type="sldNum" sz="quarter" idx="5"/>
          </p:nvPr>
        </p:nvSpPr>
        <p:spPr>
          <a:xfrm>
            <a:off x="4021138" y="9909175"/>
            <a:ext cx="3076575" cy="325438"/>
          </a:xfrm>
          <a:prstGeom prst="rect">
            <a:avLst/>
          </a:prstGeom>
        </p:spPr>
        <p:txBody>
          <a:bodyPr vert="horz" lIns="91440" tIns="45720" rIns="91440" bIns="45720" rtlCol="0" anchor="b"/>
          <a:lstStyle>
            <a:lvl1pPr algn="r">
              <a:defRPr sz="1200"/>
            </a:lvl1pPr>
          </a:lstStyle>
          <a:p>
            <a:fld id="{9CD51CA4-D1CE-4797-9FA2-530812BC8AAA}" type="slidenum">
              <a:rPr lang="fr-FR" smtClean="0"/>
              <a:t>8</a:t>
            </a:fld>
            <a:endParaRPr lang="fr-FR"/>
          </a:p>
        </p:txBody>
      </p:sp>
    </p:spTree>
    <p:extLst>
      <p:ext uri="{BB962C8B-B14F-4D97-AF65-F5344CB8AC3E}">
        <p14:creationId xmlns:p14="http://schemas.microsoft.com/office/powerpoint/2010/main" val="25668696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309290" y="4471987"/>
            <a:ext cx="6408712" cy="5762625"/>
          </a:xfrm>
        </p:spPr>
        <p:txBody>
          <a:bodyPr/>
          <a:lstStyle/>
          <a:p>
            <a:pPr>
              <a:lnSpc>
                <a:spcPct val="100000"/>
              </a:lnSpc>
            </a:pPr>
            <a:r>
              <a:rPr lang="fr-FR" sz="1000" dirty="0"/>
              <a:t>Le champ d’action de la fonction est extrêmement vaste. On appelle « portefeuille achat » </a:t>
            </a:r>
            <a:r>
              <a:rPr lang="fr-FR" sz="1000" i="1" dirty="0"/>
              <a:t>l’ensemble des biens, services et prestations achetés par l’entreprise et classés selon une logique de segmentation</a:t>
            </a:r>
            <a:r>
              <a:rPr lang="fr-FR" sz="1000" dirty="0"/>
              <a:t>. Si l’on observe la structure type du portefeuille Achats d’une entreprise industrielle, on peut établir une première segmentation en fonction de la </a:t>
            </a:r>
            <a:r>
              <a:rPr lang="fr-FR" sz="1000" i="1" dirty="0"/>
              <a:t>nature </a:t>
            </a:r>
            <a:r>
              <a:rPr lang="fr-FR" sz="1000" dirty="0"/>
              <a:t>des produits achetés :</a:t>
            </a:r>
          </a:p>
          <a:p>
            <a:pPr lvl="0">
              <a:lnSpc>
                <a:spcPct val="100000"/>
              </a:lnSpc>
            </a:pPr>
            <a:r>
              <a:rPr lang="fr-FR" sz="1000" b="1" dirty="0"/>
              <a:t>- achats dits de production ou directs</a:t>
            </a:r>
            <a:r>
              <a:rPr lang="fr-FR" sz="1000" dirty="0"/>
              <a:t>, qui sont souvent très variés : matières premières, composants, sous-ensembles complets, produits consommables, prestations de sous-traitance industrielle (du simple travail à façon tel le traitement thermique à la fourniture d’un organe ou d’une fonction complexe) ;</a:t>
            </a:r>
          </a:p>
          <a:p>
            <a:pPr lvl="0">
              <a:lnSpc>
                <a:spcPct val="100000"/>
              </a:lnSpc>
            </a:pPr>
            <a:r>
              <a:rPr lang="fr-FR" sz="1000" dirty="0"/>
              <a:t>- </a:t>
            </a:r>
            <a:r>
              <a:rPr lang="fr-FR" sz="1000" b="1" dirty="0"/>
              <a:t>achats de produits de négoce</a:t>
            </a:r>
            <a:r>
              <a:rPr lang="fr-FR" sz="1000" dirty="0"/>
              <a:t>, produits que l’entreprise approvisionne pour compléter son offre (par exemple, un fabricant de téléviseurs achète des lecteurs de DVD qu’il revend sous sa propre marque) ;</a:t>
            </a:r>
          </a:p>
          <a:p>
            <a:pPr lvl="0">
              <a:lnSpc>
                <a:spcPct val="100000"/>
              </a:lnSpc>
            </a:pPr>
            <a:r>
              <a:rPr lang="fr-FR" sz="1000" b="1" dirty="0"/>
              <a:t>- achats de sous-traitance de fabrication </a:t>
            </a:r>
            <a:r>
              <a:rPr lang="fr-FR" sz="1000" dirty="0"/>
              <a:t>(qu’il s’agisse d’un besoin ponctuel ou de la fabrication d’un sous-ensemble complet sur toute la durée de vie d’un produit) ;</a:t>
            </a:r>
          </a:p>
          <a:p>
            <a:pPr lvl="0">
              <a:lnSpc>
                <a:spcPct val="100000"/>
              </a:lnSpc>
            </a:pPr>
            <a:r>
              <a:rPr lang="fr-FR" sz="1000" b="1" dirty="0"/>
              <a:t>- achats de transports et services logistiques</a:t>
            </a:r>
            <a:r>
              <a:rPr lang="fr-FR" sz="1000" dirty="0"/>
              <a:t>, pour approvi­sionner les matières premières si le fournisseur ne livre pas franco rendu et pour livrer les produits finis aux clients ;</a:t>
            </a:r>
          </a:p>
          <a:p>
            <a:pPr lvl="0">
              <a:lnSpc>
                <a:spcPct val="100000"/>
              </a:lnSpc>
            </a:pPr>
            <a:r>
              <a:rPr lang="fr-FR" sz="1000" b="1" dirty="0"/>
              <a:t>- achats d’énergies et de fluides divers ;</a:t>
            </a:r>
          </a:p>
          <a:p>
            <a:pPr lvl="0">
              <a:lnSpc>
                <a:spcPct val="100000"/>
              </a:lnSpc>
            </a:pPr>
            <a:r>
              <a:rPr lang="fr-FR" sz="1000" b="1" dirty="0"/>
              <a:t>- achats de prestations techniques ou intellectuelles </a:t>
            </a:r>
            <a:r>
              <a:rPr lang="fr-FR" sz="1000" dirty="0"/>
              <a:t>(travaux de maintenance, pièces détachées, prestations logistiques, programmation informatique, etc.) ;</a:t>
            </a:r>
          </a:p>
          <a:p>
            <a:pPr lvl="0">
              <a:lnSpc>
                <a:spcPct val="100000"/>
              </a:lnSpc>
            </a:pPr>
            <a:r>
              <a:rPr lang="fr-FR" sz="1000" b="1" dirty="0"/>
              <a:t>- achats d’investissements </a:t>
            </a:r>
            <a:r>
              <a:rPr lang="fr-FR" sz="1000" dirty="0"/>
              <a:t>(bâtiments, matériels, équipements de production, matériels de laboratoire ou informatiques, par exemple) ;</a:t>
            </a:r>
          </a:p>
          <a:p>
            <a:pPr lvl="0">
              <a:lnSpc>
                <a:spcPct val="100000"/>
              </a:lnSpc>
            </a:pPr>
            <a:r>
              <a:rPr lang="fr-FR" sz="1000" b="1" dirty="0"/>
              <a:t>- achats de frais généraux </a:t>
            </a:r>
            <a:r>
              <a:rPr lang="fr-FR" sz="1000" dirty="0"/>
              <a:t>(locations, transports et déplacements des collaborateurs, prestations diverses comme le nettoyage ou la surveillance, fournitures de bureau, divers consommables, formation, études de marchés, etc.).</a:t>
            </a:r>
          </a:p>
          <a:p>
            <a:pPr>
              <a:lnSpc>
                <a:spcPct val="100000"/>
              </a:lnSpc>
            </a:pPr>
            <a:r>
              <a:rPr lang="fr-FR" sz="1000" dirty="0"/>
              <a:t>Cette typologie est souvent à la base de la répartition des tâches par métiers dans un service Achats : comme une connaissance des techno­logies est indispensable, on trouve des acheteurs spécialisés selon la nature des produits achetés. Par exemple, dans une entreprise qui fabrique des parfums, un acheteur achète les bases alcooliques et les extraits parfumés, un autre achète les flacons de verre et un troisième achète les emballages et conditionnements primaires et gère les relations avec les imprimeurs. Même si le service Achats lui-même ne s’occupe pas nécessaire­ment de l’ensemble des biens et services achetés – car certains segments peuvent être confiés et délégués aux utilisateurs (par exemple, matériels et logiciels informatiques) –, il peut et doit jouer un rôle important en tant que </a:t>
            </a:r>
            <a:r>
              <a:rPr lang="fr-FR" sz="1000" i="1" dirty="0"/>
              <a:t>pôle d’expertise</a:t>
            </a:r>
            <a:r>
              <a:rPr lang="fr-FR" sz="1000" dirty="0"/>
              <a:t> interne à l’entreprise et est ainsi amené à collaborer couramment avec toutes les autres fonctions de l’entreprise. </a:t>
            </a:r>
          </a:p>
          <a:p>
            <a:pPr>
              <a:lnSpc>
                <a:spcPct val="100000"/>
              </a:lnSpc>
            </a:pPr>
            <a:r>
              <a:rPr lang="fr-FR" sz="1000" dirty="0"/>
              <a:t>On définit le </a:t>
            </a:r>
            <a:r>
              <a:rPr lang="fr-FR" sz="1000" i="1" dirty="0"/>
              <a:t>taux de couverture (ou taux d’emprise) des Achats</a:t>
            </a:r>
            <a:r>
              <a:rPr lang="fr-FR" sz="1000" dirty="0"/>
              <a:t> par le rapport entre le chiffre d’affaires placé directement sous la respon­sabilité de la direction Achats et le chiffre d’affaires total acheté.</a:t>
            </a:r>
          </a:p>
          <a:p>
            <a:endParaRPr lang="fr-FR" sz="1000" dirty="0"/>
          </a:p>
        </p:txBody>
      </p:sp>
      <p:sp>
        <p:nvSpPr>
          <p:cNvPr id="4" name="Espace réservé du numéro de diapositive 1">
            <a:extLst>
              <a:ext uri="{FF2B5EF4-FFF2-40B4-BE49-F238E27FC236}">
                <a16:creationId xmlns:a16="http://schemas.microsoft.com/office/drawing/2014/main" id="{E9C02F5A-FA9A-4047-9B51-668FC2DC0426}"/>
              </a:ext>
            </a:extLst>
          </p:cNvPr>
          <p:cNvSpPr>
            <a:spLocks noGrp="1"/>
          </p:cNvSpPr>
          <p:nvPr>
            <p:ph type="sldNum" sz="quarter" idx="5"/>
          </p:nvPr>
        </p:nvSpPr>
        <p:spPr>
          <a:xfrm>
            <a:off x="4021138" y="9909175"/>
            <a:ext cx="3076575" cy="325438"/>
          </a:xfrm>
          <a:prstGeom prst="rect">
            <a:avLst/>
          </a:prstGeom>
        </p:spPr>
        <p:txBody>
          <a:bodyPr vert="horz" lIns="91440" tIns="45720" rIns="91440" bIns="45720" rtlCol="0" anchor="b"/>
          <a:lstStyle>
            <a:lvl1pPr algn="r">
              <a:defRPr sz="1200"/>
            </a:lvl1pPr>
          </a:lstStyle>
          <a:p>
            <a:fld id="{9CD51CA4-D1CE-4797-9FA2-530812BC8AAA}" type="slidenum">
              <a:rPr lang="fr-FR" smtClean="0"/>
              <a:t>9</a:t>
            </a:fld>
            <a:endParaRPr lang="fr-FR"/>
          </a:p>
        </p:txBody>
      </p:sp>
    </p:spTree>
    <p:extLst>
      <p:ext uri="{BB962C8B-B14F-4D97-AF65-F5344CB8AC3E}">
        <p14:creationId xmlns:p14="http://schemas.microsoft.com/office/powerpoint/2010/main" val="259181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22F82FF-4D1C-4DDC-9B33-104DD65DDEAE}"/>
              </a:ext>
            </a:extLst>
          </p:cNvPr>
          <p:cNvSpPr>
            <a:spLocks noGrp="1"/>
          </p:cNvSpPr>
          <p:nvPr>
            <p:ph type="ctrTitle"/>
          </p:nvPr>
        </p:nvSpPr>
        <p:spPr>
          <a:xfrm>
            <a:off x="1143000" y="1122363"/>
            <a:ext cx="6858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8A8F5EFE-C2AB-48E0-8FA6-FBF2FD08184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Tree>
    <p:extLst>
      <p:ext uri="{BB962C8B-B14F-4D97-AF65-F5344CB8AC3E}">
        <p14:creationId xmlns:p14="http://schemas.microsoft.com/office/powerpoint/2010/main" val="4249860049"/>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2AC28A-1546-440C-8AB6-E6F840BF21FC}"/>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6FADAEBC-B4C5-4691-8FEA-E4EE2D99F0CA}"/>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1937759571"/>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9134C6F7-68F9-41B9-8ABA-41F87FCEA7A0}"/>
              </a:ext>
            </a:extLst>
          </p:cNvPr>
          <p:cNvSpPr>
            <a:spLocks noGrp="1"/>
          </p:cNvSpPr>
          <p:nvPr>
            <p:ph type="title" orient="vert"/>
          </p:nvPr>
        </p:nvSpPr>
        <p:spPr>
          <a:xfrm>
            <a:off x="6496050" y="990600"/>
            <a:ext cx="1809750" cy="4800600"/>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373B40B1-D588-481E-B897-DA13C3A7F9FA}"/>
              </a:ext>
            </a:extLst>
          </p:cNvPr>
          <p:cNvSpPr>
            <a:spLocks noGrp="1"/>
          </p:cNvSpPr>
          <p:nvPr>
            <p:ph type="body" orient="vert" idx="1"/>
          </p:nvPr>
        </p:nvSpPr>
        <p:spPr>
          <a:xfrm>
            <a:off x="1066800" y="990600"/>
            <a:ext cx="5276850" cy="4800600"/>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3107167634"/>
      </p:ext>
    </p:extLst>
  </p:cSld>
  <p:clrMapOvr>
    <a:masterClrMapping/>
  </p:clrMapOvr>
  <p:transition spd="slow"/>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ENSAM">
    <p:spTree>
      <p:nvGrpSpPr>
        <p:cNvPr id="1" name=""/>
        <p:cNvGrpSpPr/>
        <p:nvPr/>
      </p:nvGrpSpPr>
      <p:grpSpPr>
        <a:xfrm>
          <a:off x="0" y="0"/>
          <a:ext cx="0" cy="0"/>
          <a:chOff x="0" y="0"/>
          <a:chExt cx="0" cy="0"/>
        </a:xfrm>
      </p:grpSpPr>
      <p:sp>
        <p:nvSpPr>
          <p:cNvPr id="9" name="Titre 1"/>
          <p:cNvSpPr>
            <a:spLocks noGrp="1"/>
          </p:cNvSpPr>
          <p:nvPr>
            <p:ph type="title"/>
          </p:nvPr>
        </p:nvSpPr>
        <p:spPr>
          <a:xfrm>
            <a:off x="609600" y="188640"/>
            <a:ext cx="8229600" cy="864096"/>
          </a:xfrm>
        </p:spPr>
        <p:txBody>
          <a:bodyPr/>
          <a:lstStyle>
            <a:lvl1pPr algn="r">
              <a:lnSpc>
                <a:spcPts val="4580"/>
              </a:lnSpc>
              <a:defRPr sz="4000">
                <a:solidFill>
                  <a:srgbClr val="000099"/>
                </a:solidFill>
                <a:effectLst>
                  <a:outerShdw blurRad="38100" dist="38100" dir="2700000" algn="tl">
                    <a:srgbClr val="000000">
                      <a:alpha val="43137"/>
                    </a:srgbClr>
                  </a:outerShdw>
                </a:effectLst>
                <a:latin typeface="Arial Narrow" pitchFamily="34" charset="0"/>
                <a:cs typeface="Arial Narrow" pitchFamily="34" charset="0"/>
              </a:defRPr>
            </a:lvl1pPr>
          </a:lstStyle>
          <a:p>
            <a:r>
              <a:rPr lang="fr-FR" noProof="0" dirty="0"/>
              <a:t>Cliquez et modifiez le titre</a:t>
            </a:r>
          </a:p>
        </p:txBody>
      </p:sp>
      <p:sp>
        <p:nvSpPr>
          <p:cNvPr id="10" name="Espace réservé du contenu 2"/>
          <p:cNvSpPr>
            <a:spLocks noGrp="1"/>
          </p:cNvSpPr>
          <p:nvPr>
            <p:ph idx="1"/>
          </p:nvPr>
        </p:nvSpPr>
        <p:spPr>
          <a:xfrm>
            <a:off x="609600" y="1412777"/>
            <a:ext cx="8077200" cy="4608512"/>
          </a:xfrm>
        </p:spPr>
        <p:txBody>
          <a:bodyPr anchor="ctr" anchorCtr="0"/>
          <a:lstStyle>
            <a:lvl1pPr marL="0" indent="0">
              <a:lnSpc>
                <a:spcPct val="110000"/>
              </a:lnSpc>
              <a:buClr>
                <a:srgbClr val="005490"/>
              </a:buClr>
              <a:buFont typeface="Arial"/>
              <a:buNone/>
              <a:defRPr sz="2400">
                <a:solidFill>
                  <a:srgbClr val="0A233F"/>
                </a:solidFill>
                <a:latin typeface="Arial Narrow" pitchFamily="34" charset="0"/>
                <a:cs typeface="Arial Narrow" pitchFamily="34" charset="0"/>
              </a:defRPr>
            </a:lvl1pPr>
            <a:lvl2pPr marL="457200" indent="0">
              <a:lnSpc>
                <a:spcPct val="110000"/>
              </a:lnSpc>
              <a:buClr>
                <a:srgbClr val="005490"/>
              </a:buClr>
              <a:buFont typeface="Arial"/>
              <a:buNone/>
              <a:defRPr sz="2000">
                <a:latin typeface="Arial Narrow" pitchFamily="34" charset="0"/>
                <a:cs typeface="Arial Narrow" pitchFamily="34" charset="0"/>
              </a:defRPr>
            </a:lvl2pPr>
            <a:lvl3pPr marL="914400" indent="0">
              <a:lnSpc>
                <a:spcPct val="110000"/>
              </a:lnSpc>
              <a:buClr>
                <a:srgbClr val="005490"/>
              </a:buClr>
              <a:buFont typeface="Arial"/>
              <a:buNone/>
              <a:defRPr sz="1800">
                <a:latin typeface="Arial Narrow" pitchFamily="34" charset="0"/>
                <a:cs typeface="Arial Narrow" pitchFamily="34" charset="0"/>
              </a:defRPr>
            </a:lvl3pPr>
            <a:lvl4pPr marL="1371600" indent="0">
              <a:lnSpc>
                <a:spcPct val="110000"/>
              </a:lnSpc>
              <a:buClr>
                <a:srgbClr val="005490"/>
              </a:buClr>
              <a:buFont typeface="Arial"/>
              <a:buNone/>
              <a:defRPr sz="1600">
                <a:latin typeface="Arial Narrow" pitchFamily="34" charset="0"/>
                <a:cs typeface="Arial Narrow" pitchFamily="34" charset="0"/>
              </a:defRPr>
            </a:lvl4pPr>
            <a:lvl5pPr marL="1828800" indent="0">
              <a:lnSpc>
                <a:spcPct val="110000"/>
              </a:lnSpc>
              <a:buClr>
                <a:srgbClr val="005490"/>
              </a:buClr>
              <a:buFont typeface="Arial"/>
              <a:buNone/>
              <a:defRPr sz="1600">
                <a:latin typeface="Arial Narrow" pitchFamily="34" charset="0"/>
                <a:cs typeface="Arial Narrow" pitchFamily="34" charset="0"/>
              </a:defRPr>
            </a:lvl5p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11" name="Slide Number Placeholder 3"/>
          <p:cNvSpPr>
            <a:spLocks noGrp="1"/>
          </p:cNvSpPr>
          <p:nvPr>
            <p:ph type="sldNum" sz="quarter" idx="4"/>
          </p:nvPr>
        </p:nvSpPr>
        <p:spPr>
          <a:xfrm>
            <a:off x="8393644" y="6492875"/>
            <a:ext cx="750356" cy="365125"/>
          </a:xfrm>
          <a:prstGeom prst="rect">
            <a:avLst/>
          </a:prstGeom>
        </p:spPr>
        <p:txBody>
          <a:bodyPr vert="horz" lIns="91440" tIns="45720" rIns="91440" bIns="45720" rtlCol="0" anchor="ctr"/>
          <a:lstStyle>
            <a:lvl1pPr algn="r">
              <a:defRPr sz="1200">
                <a:solidFill>
                  <a:schemeClr val="tx1">
                    <a:tint val="75000"/>
                  </a:schemeClr>
                </a:solidFill>
                <a:latin typeface="+mj-lt"/>
                <a:cs typeface="Arial Narrow"/>
              </a:defRPr>
            </a:lvl1pPr>
          </a:lstStyle>
          <a:p>
            <a:fld id="{F0591563-C936-C24A-B817-5B070095CD79}" type="slidenum">
              <a:rPr lang="fr-FR" smtClean="0"/>
              <a:pPr/>
              <a:t>‹N°›</a:t>
            </a:fld>
            <a:endParaRPr lang="fr-FR"/>
          </a:p>
        </p:txBody>
      </p:sp>
    </p:spTree>
    <p:extLst>
      <p:ext uri="{BB962C8B-B14F-4D97-AF65-F5344CB8AC3E}">
        <p14:creationId xmlns:p14="http://schemas.microsoft.com/office/powerpoint/2010/main" val="1374918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70AE66B-97D1-4A9B-82A5-4E981ECC798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23C80D12-4E99-45DA-BEB4-C061C55E3C1D}"/>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4140032365"/>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4E75448-EB06-4C26-8973-1F07C7B961FB}"/>
              </a:ext>
            </a:extLst>
          </p:cNvPr>
          <p:cNvSpPr>
            <a:spLocks noGrp="1"/>
          </p:cNvSpPr>
          <p:nvPr>
            <p:ph type="title"/>
          </p:nvPr>
        </p:nvSpPr>
        <p:spPr>
          <a:xfrm>
            <a:off x="623888" y="1709738"/>
            <a:ext cx="78867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E27AAC7E-CB5D-4B4E-869B-5144E493367F}"/>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fr-FR"/>
              <a:t>Modifier les styles du texte du masque</a:t>
            </a:r>
          </a:p>
        </p:txBody>
      </p:sp>
    </p:spTree>
    <p:extLst>
      <p:ext uri="{BB962C8B-B14F-4D97-AF65-F5344CB8AC3E}">
        <p14:creationId xmlns:p14="http://schemas.microsoft.com/office/powerpoint/2010/main" val="1254256642"/>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7E8A288-CD5F-4F3C-B8B0-BBA71FAB8886}"/>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1BA4D783-41AE-448A-96A1-AA1FCAF4CEF8}"/>
              </a:ext>
            </a:extLst>
          </p:cNvPr>
          <p:cNvSpPr>
            <a:spLocks noGrp="1"/>
          </p:cNvSpPr>
          <p:nvPr>
            <p:ph sz="half" idx="1"/>
          </p:nvPr>
        </p:nvSpPr>
        <p:spPr>
          <a:xfrm>
            <a:off x="1066800" y="1676400"/>
            <a:ext cx="3505200" cy="411480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FDD2A120-23F6-4463-80B3-D86FCD71C9FF}"/>
              </a:ext>
            </a:extLst>
          </p:cNvPr>
          <p:cNvSpPr>
            <a:spLocks noGrp="1"/>
          </p:cNvSpPr>
          <p:nvPr>
            <p:ph sz="half" idx="2"/>
          </p:nvPr>
        </p:nvSpPr>
        <p:spPr>
          <a:xfrm>
            <a:off x="4724400" y="1676400"/>
            <a:ext cx="3505200" cy="411480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1406694485"/>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11F844-D3D2-41A5-B1F0-168D0AA4464A}"/>
              </a:ext>
            </a:extLst>
          </p:cNvPr>
          <p:cNvSpPr>
            <a:spLocks noGrp="1"/>
          </p:cNvSpPr>
          <p:nvPr>
            <p:ph type="title"/>
          </p:nvPr>
        </p:nvSpPr>
        <p:spPr>
          <a:xfrm>
            <a:off x="630238" y="365125"/>
            <a:ext cx="78867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9807BDE6-723D-48BD-8BBB-23653EED5F55}"/>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B547F9C5-7A2C-43F8-BFE5-9410A5FD6C8C}"/>
              </a:ext>
            </a:extLst>
          </p:cNvPr>
          <p:cNvSpPr>
            <a:spLocks noGrp="1"/>
          </p:cNvSpPr>
          <p:nvPr>
            <p:ph sz="half" idx="2"/>
          </p:nvPr>
        </p:nvSpPr>
        <p:spPr>
          <a:xfrm>
            <a:off x="630238" y="2505075"/>
            <a:ext cx="386873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EA79976B-3B93-473B-8903-5408FD632F5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2C9EC5AB-CD8D-4B4D-A2B0-F6AC0190B2FD}"/>
              </a:ext>
            </a:extLst>
          </p:cNvPr>
          <p:cNvSpPr>
            <a:spLocks noGrp="1"/>
          </p:cNvSpPr>
          <p:nvPr>
            <p:ph sz="quarter" idx="4"/>
          </p:nvPr>
        </p:nvSpPr>
        <p:spPr>
          <a:xfrm>
            <a:off x="4629150" y="2505075"/>
            <a:ext cx="38877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3824442425"/>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2AAF156-5032-4353-8449-4A00F9FF45F8}"/>
              </a:ext>
            </a:extLst>
          </p:cNvPr>
          <p:cNvSpPr>
            <a:spLocks noGrp="1"/>
          </p:cNvSpPr>
          <p:nvPr>
            <p:ph type="title"/>
          </p:nvPr>
        </p:nvSpPr>
        <p:spPr/>
        <p:txBody>
          <a:bodyPr/>
          <a:lstStyle/>
          <a:p>
            <a:r>
              <a:rPr lang="fr-FR"/>
              <a:t>Modifiez le style du titre</a:t>
            </a:r>
          </a:p>
        </p:txBody>
      </p:sp>
    </p:spTree>
    <p:extLst>
      <p:ext uri="{BB962C8B-B14F-4D97-AF65-F5344CB8AC3E}">
        <p14:creationId xmlns:p14="http://schemas.microsoft.com/office/powerpoint/2010/main" val="1391185597"/>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5330460"/>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034B4F8-3F60-4AE1-9732-E68BCB4A0834}"/>
              </a:ext>
            </a:extLst>
          </p:cNvPr>
          <p:cNvSpPr>
            <a:spLocks noGrp="1"/>
          </p:cNvSpPr>
          <p:nvPr>
            <p:ph type="title"/>
          </p:nvPr>
        </p:nvSpPr>
        <p:spPr>
          <a:xfrm>
            <a:off x="630238" y="457200"/>
            <a:ext cx="2949575"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6C1DC60A-D5E3-4038-B9AF-AE0C8F9849FD}"/>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3654739A-F312-4292-9454-320FA8CEBEAA}"/>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Tree>
    <p:extLst>
      <p:ext uri="{BB962C8B-B14F-4D97-AF65-F5344CB8AC3E}">
        <p14:creationId xmlns:p14="http://schemas.microsoft.com/office/powerpoint/2010/main" val="1180563695"/>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BFA1FC8-A4A9-433E-ADF1-5632093E946D}"/>
              </a:ext>
            </a:extLst>
          </p:cNvPr>
          <p:cNvSpPr>
            <a:spLocks noGrp="1"/>
          </p:cNvSpPr>
          <p:nvPr>
            <p:ph type="title"/>
          </p:nvPr>
        </p:nvSpPr>
        <p:spPr>
          <a:xfrm>
            <a:off x="630238" y="457200"/>
            <a:ext cx="2949575"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9390C606-67CB-487B-BB8B-4ADE38721D50}"/>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a:extLst>
              <a:ext uri="{FF2B5EF4-FFF2-40B4-BE49-F238E27FC236}">
                <a16:creationId xmlns:a16="http://schemas.microsoft.com/office/drawing/2014/main" id="{26386445-0944-43B0-8135-DD95F9093C3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Tree>
    <p:extLst>
      <p:ext uri="{BB962C8B-B14F-4D97-AF65-F5344CB8AC3E}">
        <p14:creationId xmlns:p14="http://schemas.microsoft.com/office/powerpoint/2010/main" val="4017494213"/>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B993B9CA-6F12-46FD-AD3E-997174AE16EC}"/>
              </a:ext>
            </a:extLst>
          </p:cNvPr>
          <p:cNvSpPr>
            <a:spLocks noChangeArrowheads="1"/>
          </p:cNvSpPr>
          <p:nvPr/>
        </p:nvSpPr>
        <p:spPr bwMode="auto">
          <a:xfrm>
            <a:off x="1219200" y="152400"/>
            <a:ext cx="7086600" cy="42216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9250" dir="3267739" algn="ctr" rotWithShape="0">
                    <a:schemeClr val="bg2"/>
                  </a:outerShdw>
                </a:effectLst>
              </a14:hiddenEffects>
            </a:ext>
          </a:extLst>
        </p:spPr>
        <p:txBody>
          <a:bodyPr lIns="90488" tIns="44450" rIns="90488" bIns="44450">
            <a:spAutoFit/>
          </a:bodyPr>
          <a:lstStyle/>
          <a:p>
            <a:pPr algn="r">
              <a:spcBef>
                <a:spcPct val="50000"/>
              </a:spcBef>
            </a:pPr>
            <a:r>
              <a:rPr lang="fr-FR" altLang="fr-FR" sz="2400" i="1" dirty="0">
                <a:solidFill>
                  <a:srgbClr val="00279F"/>
                </a:solidFill>
                <a:latin typeface="Tahoma" panose="020B0604030504040204" pitchFamily="34" charset="0"/>
              </a:rPr>
              <a:t>Les achats</a:t>
            </a:r>
            <a:endParaRPr lang="fr-FR" altLang="fr-FR" sz="2400" i="1" dirty="0">
              <a:solidFill>
                <a:srgbClr val="00279F"/>
              </a:solidFill>
              <a:effectLst>
                <a:outerShdw blurRad="38100" dist="38100" dir="2700000" algn="tl">
                  <a:srgbClr val="C0C0C0"/>
                </a:outerShdw>
              </a:effectLst>
              <a:latin typeface="Tahoma" panose="020B0604030504040204" pitchFamily="34" charset="0"/>
            </a:endParaRPr>
          </a:p>
        </p:txBody>
      </p:sp>
      <p:sp>
        <p:nvSpPr>
          <p:cNvPr id="20484" name="Rectangle 4">
            <a:extLst>
              <a:ext uri="{FF2B5EF4-FFF2-40B4-BE49-F238E27FC236}">
                <a16:creationId xmlns:a16="http://schemas.microsoft.com/office/drawing/2014/main" id="{BC99665E-0871-4A77-BD73-CD0B5FAAD7C3}"/>
              </a:ext>
            </a:extLst>
          </p:cNvPr>
          <p:cNvSpPr>
            <a:spLocks noGrp="1" noChangeArrowheads="1"/>
          </p:cNvSpPr>
          <p:nvPr>
            <p:ph type="title"/>
          </p:nvPr>
        </p:nvSpPr>
        <p:spPr bwMode="auto">
          <a:xfrm>
            <a:off x="1066800" y="990600"/>
            <a:ext cx="7239000"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r>
              <a:rPr lang="fr-FR" altLang="fr-FR"/>
              <a:t>Titre de la diapositive</a:t>
            </a:r>
          </a:p>
        </p:txBody>
      </p:sp>
      <p:sp>
        <p:nvSpPr>
          <p:cNvPr id="20485" name="Rectangle 5">
            <a:extLst>
              <a:ext uri="{FF2B5EF4-FFF2-40B4-BE49-F238E27FC236}">
                <a16:creationId xmlns:a16="http://schemas.microsoft.com/office/drawing/2014/main" id="{45607E48-3626-49F0-A373-16D1309671CF}"/>
              </a:ext>
            </a:extLst>
          </p:cNvPr>
          <p:cNvSpPr>
            <a:spLocks noGrp="1" noChangeArrowheads="1"/>
          </p:cNvSpPr>
          <p:nvPr>
            <p:ph type="body" idx="1"/>
          </p:nvPr>
        </p:nvSpPr>
        <p:spPr bwMode="auto">
          <a:xfrm>
            <a:off x="1066800" y="1676400"/>
            <a:ext cx="7162800" cy="411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fr-FR" altLang="fr-FR"/>
              <a:t>Corps du texte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ransition spd="slow"/>
  <p:hf sldNum="0" hdr="0"/>
  <p:txStyles>
    <p:titleStyle>
      <a:lvl1pPr algn="r" rtl="0" eaLnBrk="0" fontAlgn="base" hangingPunct="0">
        <a:lnSpc>
          <a:spcPct val="90000"/>
        </a:lnSpc>
        <a:spcBef>
          <a:spcPct val="0"/>
        </a:spcBef>
        <a:spcAft>
          <a:spcPct val="0"/>
        </a:spcAft>
        <a:defRPr sz="2800" b="1" kern="1200">
          <a:solidFill>
            <a:schemeClr val="accent2"/>
          </a:solidFill>
          <a:latin typeface="+mj-lt"/>
          <a:ea typeface="+mj-ea"/>
          <a:cs typeface="+mj-cs"/>
        </a:defRPr>
      </a:lvl1pPr>
      <a:lvl2pPr algn="r" rtl="0" eaLnBrk="0" fontAlgn="base" hangingPunct="0">
        <a:lnSpc>
          <a:spcPct val="90000"/>
        </a:lnSpc>
        <a:spcBef>
          <a:spcPct val="0"/>
        </a:spcBef>
        <a:spcAft>
          <a:spcPct val="0"/>
        </a:spcAft>
        <a:defRPr sz="2800" b="1">
          <a:solidFill>
            <a:schemeClr val="accent2"/>
          </a:solidFill>
          <a:latin typeface="Arial" panose="020B0604020202020204" pitchFamily="34" charset="0"/>
        </a:defRPr>
      </a:lvl2pPr>
      <a:lvl3pPr algn="r" rtl="0" eaLnBrk="0" fontAlgn="base" hangingPunct="0">
        <a:lnSpc>
          <a:spcPct val="90000"/>
        </a:lnSpc>
        <a:spcBef>
          <a:spcPct val="0"/>
        </a:spcBef>
        <a:spcAft>
          <a:spcPct val="0"/>
        </a:spcAft>
        <a:defRPr sz="2800" b="1">
          <a:solidFill>
            <a:schemeClr val="accent2"/>
          </a:solidFill>
          <a:latin typeface="Arial" panose="020B0604020202020204" pitchFamily="34" charset="0"/>
        </a:defRPr>
      </a:lvl3pPr>
      <a:lvl4pPr algn="r" rtl="0" eaLnBrk="0" fontAlgn="base" hangingPunct="0">
        <a:lnSpc>
          <a:spcPct val="90000"/>
        </a:lnSpc>
        <a:spcBef>
          <a:spcPct val="0"/>
        </a:spcBef>
        <a:spcAft>
          <a:spcPct val="0"/>
        </a:spcAft>
        <a:defRPr sz="2800" b="1">
          <a:solidFill>
            <a:schemeClr val="accent2"/>
          </a:solidFill>
          <a:latin typeface="Arial" panose="020B0604020202020204" pitchFamily="34" charset="0"/>
        </a:defRPr>
      </a:lvl4pPr>
      <a:lvl5pPr algn="r" rtl="0" eaLnBrk="0" fontAlgn="base" hangingPunct="0">
        <a:lnSpc>
          <a:spcPct val="90000"/>
        </a:lnSpc>
        <a:spcBef>
          <a:spcPct val="0"/>
        </a:spcBef>
        <a:spcAft>
          <a:spcPct val="0"/>
        </a:spcAft>
        <a:defRPr sz="2800" b="1">
          <a:solidFill>
            <a:schemeClr val="accent2"/>
          </a:solidFill>
          <a:latin typeface="Arial" panose="020B0604020202020204" pitchFamily="34" charset="0"/>
        </a:defRPr>
      </a:lvl5pPr>
      <a:lvl6pPr marL="457200" algn="r" rtl="0" eaLnBrk="0" fontAlgn="base" hangingPunct="0">
        <a:lnSpc>
          <a:spcPct val="90000"/>
        </a:lnSpc>
        <a:spcBef>
          <a:spcPct val="0"/>
        </a:spcBef>
        <a:spcAft>
          <a:spcPct val="0"/>
        </a:spcAft>
        <a:defRPr sz="2800" b="1">
          <a:solidFill>
            <a:schemeClr val="accent2"/>
          </a:solidFill>
          <a:latin typeface="Arial" panose="020B0604020202020204" pitchFamily="34" charset="0"/>
        </a:defRPr>
      </a:lvl6pPr>
      <a:lvl7pPr marL="914400" algn="r" rtl="0" eaLnBrk="0" fontAlgn="base" hangingPunct="0">
        <a:lnSpc>
          <a:spcPct val="90000"/>
        </a:lnSpc>
        <a:spcBef>
          <a:spcPct val="0"/>
        </a:spcBef>
        <a:spcAft>
          <a:spcPct val="0"/>
        </a:spcAft>
        <a:defRPr sz="2800" b="1">
          <a:solidFill>
            <a:schemeClr val="accent2"/>
          </a:solidFill>
          <a:latin typeface="Arial" panose="020B0604020202020204" pitchFamily="34" charset="0"/>
        </a:defRPr>
      </a:lvl7pPr>
      <a:lvl8pPr marL="1371600" algn="r" rtl="0" eaLnBrk="0" fontAlgn="base" hangingPunct="0">
        <a:lnSpc>
          <a:spcPct val="90000"/>
        </a:lnSpc>
        <a:spcBef>
          <a:spcPct val="0"/>
        </a:spcBef>
        <a:spcAft>
          <a:spcPct val="0"/>
        </a:spcAft>
        <a:defRPr sz="2800" b="1">
          <a:solidFill>
            <a:schemeClr val="accent2"/>
          </a:solidFill>
          <a:latin typeface="Arial" panose="020B0604020202020204" pitchFamily="34" charset="0"/>
        </a:defRPr>
      </a:lvl8pPr>
      <a:lvl9pPr marL="1828800" algn="r" rtl="0" eaLnBrk="0" fontAlgn="base" hangingPunct="0">
        <a:lnSpc>
          <a:spcPct val="90000"/>
        </a:lnSpc>
        <a:spcBef>
          <a:spcPct val="0"/>
        </a:spcBef>
        <a:spcAft>
          <a:spcPct val="0"/>
        </a:spcAft>
        <a:defRPr sz="2800" b="1">
          <a:solidFill>
            <a:schemeClr val="accent2"/>
          </a:solidFill>
          <a:latin typeface="Arial" panose="020B0604020202020204" pitchFamily="34" charset="0"/>
        </a:defRPr>
      </a:lvl9pPr>
    </p:titleStyle>
    <p:bodyStyle>
      <a:lvl1pPr marL="285750" indent="-285750" algn="l" rtl="0" eaLnBrk="0" fontAlgn="base" hangingPunct="0">
        <a:lnSpc>
          <a:spcPct val="90000"/>
        </a:lnSpc>
        <a:spcBef>
          <a:spcPct val="30000"/>
        </a:spcBef>
        <a:spcAft>
          <a:spcPct val="0"/>
        </a:spcAft>
        <a:buSzPct val="100000"/>
        <a:buChar char="•"/>
        <a:defRPr sz="2400" b="1" kern="1200">
          <a:solidFill>
            <a:srgbClr val="00279F"/>
          </a:solidFill>
          <a:latin typeface="+mn-lt"/>
          <a:ea typeface="+mn-ea"/>
          <a:cs typeface="+mn-cs"/>
        </a:defRPr>
      </a:lvl1pPr>
      <a:lvl2pPr marL="685800" indent="-228600" algn="l" rtl="0" eaLnBrk="0" fontAlgn="base" hangingPunct="0">
        <a:lnSpc>
          <a:spcPct val="90000"/>
        </a:lnSpc>
        <a:spcBef>
          <a:spcPct val="30000"/>
        </a:spcBef>
        <a:spcAft>
          <a:spcPct val="0"/>
        </a:spcAft>
        <a:buSzPct val="100000"/>
        <a:buChar char="–"/>
        <a:defRPr b="1" kern="1200">
          <a:solidFill>
            <a:srgbClr val="00279F"/>
          </a:solidFill>
          <a:latin typeface="+mn-lt"/>
          <a:ea typeface="+mn-ea"/>
          <a:cs typeface="+mn-cs"/>
        </a:defRPr>
      </a:lvl2pPr>
      <a:lvl3pPr marL="1143000" indent="-228600" algn="l" rtl="0" eaLnBrk="0" fontAlgn="base" hangingPunct="0">
        <a:lnSpc>
          <a:spcPct val="90000"/>
        </a:lnSpc>
        <a:spcBef>
          <a:spcPct val="30000"/>
        </a:spcBef>
        <a:spcAft>
          <a:spcPct val="0"/>
        </a:spcAft>
        <a:buSzPct val="100000"/>
        <a:buChar char="»"/>
        <a:defRPr b="1" kern="1200">
          <a:solidFill>
            <a:srgbClr val="00279F"/>
          </a:solidFill>
          <a:latin typeface="+mn-lt"/>
          <a:ea typeface="+mn-ea"/>
          <a:cs typeface="+mn-cs"/>
        </a:defRPr>
      </a:lvl3pPr>
      <a:lvl4pPr marL="1543050" indent="-171450" algn="l" rtl="0" eaLnBrk="0" fontAlgn="base" hangingPunct="0">
        <a:lnSpc>
          <a:spcPct val="90000"/>
        </a:lnSpc>
        <a:spcBef>
          <a:spcPct val="30000"/>
        </a:spcBef>
        <a:spcAft>
          <a:spcPct val="0"/>
        </a:spcAft>
        <a:buSzPct val="100000"/>
        <a:buChar char="•"/>
        <a:defRPr sz="1400" b="1" kern="1200">
          <a:solidFill>
            <a:srgbClr val="00279F"/>
          </a:solidFill>
          <a:latin typeface="+mn-lt"/>
          <a:ea typeface="+mn-ea"/>
          <a:cs typeface="+mn-cs"/>
        </a:defRPr>
      </a:lvl4pPr>
      <a:lvl5pPr marL="2000250" indent="-171450" algn="l" rtl="0" eaLnBrk="0" fontAlgn="base" hangingPunct="0">
        <a:lnSpc>
          <a:spcPct val="90000"/>
        </a:lnSpc>
        <a:spcBef>
          <a:spcPct val="30000"/>
        </a:spcBef>
        <a:spcAft>
          <a:spcPct val="0"/>
        </a:spcAft>
        <a:buSzPct val="100000"/>
        <a:buChar char="–"/>
        <a:defRPr sz="1400" b="1" kern="1200">
          <a:solidFill>
            <a:srgbClr val="00279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tags" Target="../tags/tag3.xml"/><Relationship Id="rId7" Type="http://schemas.openxmlformats.org/officeDocument/2006/relationships/image" Target="../media/image1.jpeg"/><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notesSlide" Target="../notesSlides/notesSlide2.xml"/><Relationship Id="rId5" Type="http://schemas.openxmlformats.org/officeDocument/2006/relationships/slideLayout" Target="../slideLayouts/slideLayout12.xml"/><Relationship Id="rId4" Type="http://schemas.openxmlformats.org/officeDocument/2006/relationships/tags" Target="../tags/tag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8DC4A239-75A0-4929-8CD7-69FE3C4C5C50}"/>
              </a:ext>
            </a:extLst>
          </p:cNvPr>
          <p:cNvSpPr>
            <a:spLocks noGrp="1" noChangeArrowheads="1"/>
          </p:cNvSpPr>
          <p:nvPr>
            <p:ph type="ctrTitle"/>
          </p:nvPr>
        </p:nvSpPr>
        <p:spPr>
          <a:noFill/>
          <a:ln/>
        </p:spPr>
        <p:txBody>
          <a:bodyPr/>
          <a:lstStyle/>
          <a:p>
            <a:r>
              <a:rPr lang="fr-FR" altLang="fr-FR" dirty="0"/>
              <a:t>Les achats</a:t>
            </a:r>
          </a:p>
        </p:txBody>
      </p:sp>
      <p:sp>
        <p:nvSpPr>
          <p:cNvPr id="2" name="Sous-titre 1">
            <a:extLst>
              <a:ext uri="{FF2B5EF4-FFF2-40B4-BE49-F238E27FC236}">
                <a16:creationId xmlns:a16="http://schemas.microsoft.com/office/drawing/2014/main" id="{00F99B8B-6090-49B7-9627-BBFBD26FABFF}"/>
              </a:ext>
            </a:extLst>
          </p:cNvPr>
          <p:cNvSpPr>
            <a:spLocks noGrp="1"/>
          </p:cNvSpPr>
          <p:nvPr>
            <p:ph type="subTitle" idx="1"/>
          </p:nvPr>
        </p:nvSpPr>
        <p:spPr/>
        <p:txBody>
          <a:bodyPr/>
          <a:lstStyle/>
          <a:p>
            <a:endParaRPr lang="fr-FR" dirty="0"/>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a:extLst>
              <a:ext uri="{FF2B5EF4-FFF2-40B4-BE49-F238E27FC236}">
                <a16:creationId xmlns:a16="http://schemas.microsoft.com/office/drawing/2014/main" id="{14AB1DC3-5B04-4C32-BC17-CF132DFD31D2}"/>
              </a:ext>
            </a:extLst>
          </p:cNvPr>
          <p:cNvSpPr>
            <a:spLocks noGrp="1" noChangeArrowheads="1"/>
          </p:cNvSpPr>
          <p:nvPr>
            <p:ph type="title"/>
          </p:nvPr>
        </p:nvSpPr>
        <p:spPr>
          <a:xfrm>
            <a:off x="1436688" y="908050"/>
            <a:ext cx="7239000" cy="457200"/>
          </a:xfrm>
          <a:noFill/>
          <a:ln/>
        </p:spPr>
        <p:txBody>
          <a:bodyPr/>
          <a:lstStyle/>
          <a:p>
            <a:r>
              <a:rPr lang="fr-FR" altLang="fr-FR" dirty="0"/>
              <a:t>La segmentation stratégique des achats</a:t>
            </a:r>
          </a:p>
        </p:txBody>
      </p:sp>
      <p:grpSp>
        <p:nvGrpSpPr>
          <p:cNvPr id="84005" name="Group 37">
            <a:extLst>
              <a:ext uri="{FF2B5EF4-FFF2-40B4-BE49-F238E27FC236}">
                <a16:creationId xmlns:a16="http://schemas.microsoft.com/office/drawing/2014/main" id="{700C76F3-1711-40DF-98FC-F72C8E111FE0}"/>
              </a:ext>
            </a:extLst>
          </p:cNvPr>
          <p:cNvGrpSpPr>
            <a:grpSpLocks/>
          </p:cNvGrpSpPr>
          <p:nvPr/>
        </p:nvGrpSpPr>
        <p:grpSpPr bwMode="auto">
          <a:xfrm>
            <a:off x="395288" y="1731963"/>
            <a:ext cx="6303962" cy="4633912"/>
            <a:chOff x="249" y="1091"/>
            <a:chExt cx="3609" cy="2462"/>
          </a:xfrm>
        </p:grpSpPr>
        <p:sp>
          <p:nvSpPr>
            <p:cNvPr id="83971" name="Line 3">
              <a:extLst>
                <a:ext uri="{FF2B5EF4-FFF2-40B4-BE49-F238E27FC236}">
                  <a16:creationId xmlns:a16="http://schemas.microsoft.com/office/drawing/2014/main" id="{4203ED20-7659-4A2A-883C-E916550235BC}"/>
                </a:ext>
              </a:extLst>
            </p:cNvPr>
            <p:cNvSpPr>
              <a:spLocks noChangeShapeType="1"/>
            </p:cNvSpPr>
            <p:nvPr/>
          </p:nvSpPr>
          <p:spPr bwMode="auto">
            <a:xfrm flipH="1">
              <a:off x="1636" y="1152"/>
              <a:ext cx="0" cy="1488"/>
            </a:xfrm>
            <a:prstGeom prst="line">
              <a:avLst/>
            </a:prstGeom>
            <a:noFill/>
            <a:ln w="25400">
              <a:solidFill>
                <a:srgbClr val="00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83972" name="Line 4">
              <a:extLst>
                <a:ext uri="{FF2B5EF4-FFF2-40B4-BE49-F238E27FC236}">
                  <a16:creationId xmlns:a16="http://schemas.microsoft.com/office/drawing/2014/main" id="{D1132801-3048-499B-9325-564BDDC3361C}"/>
                </a:ext>
              </a:extLst>
            </p:cNvPr>
            <p:cNvSpPr>
              <a:spLocks noChangeShapeType="1"/>
            </p:cNvSpPr>
            <p:nvPr/>
          </p:nvSpPr>
          <p:spPr bwMode="auto">
            <a:xfrm>
              <a:off x="1634" y="2651"/>
              <a:ext cx="1180" cy="0"/>
            </a:xfrm>
            <a:prstGeom prst="line">
              <a:avLst/>
            </a:prstGeom>
            <a:noFill/>
            <a:ln w="254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83973" name="Line 5">
              <a:extLst>
                <a:ext uri="{FF2B5EF4-FFF2-40B4-BE49-F238E27FC236}">
                  <a16:creationId xmlns:a16="http://schemas.microsoft.com/office/drawing/2014/main" id="{3AC73E4D-F370-478F-A820-C6BEDC6ED828}"/>
                </a:ext>
              </a:extLst>
            </p:cNvPr>
            <p:cNvSpPr>
              <a:spLocks noChangeShapeType="1"/>
            </p:cNvSpPr>
            <p:nvPr/>
          </p:nvSpPr>
          <p:spPr bwMode="auto">
            <a:xfrm flipH="1">
              <a:off x="821" y="2659"/>
              <a:ext cx="813" cy="589"/>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83974" name="Line 6">
              <a:extLst>
                <a:ext uri="{FF2B5EF4-FFF2-40B4-BE49-F238E27FC236}">
                  <a16:creationId xmlns:a16="http://schemas.microsoft.com/office/drawing/2014/main" id="{C564D91B-1646-4C70-939B-DBABD9FFE041}"/>
                </a:ext>
              </a:extLst>
            </p:cNvPr>
            <p:cNvSpPr>
              <a:spLocks noChangeShapeType="1"/>
            </p:cNvSpPr>
            <p:nvPr/>
          </p:nvSpPr>
          <p:spPr bwMode="auto">
            <a:xfrm>
              <a:off x="1630" y="1371"/>
              <a:ext cx="1108"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83975" name="Line 7">
              <a:extLst>
                <a:ext uri="{FF2B5EF4-FFF2-40B4-BE49-F238E27FC236}">
                  <a16:creationId xmlns:a16="http://schemas.microsoft.com/office/drawing/2014/main" id="{B37DCB81-329C-4273-B32D-17E222EAA02C}"/>
                </a:ext>
              </a:extLst>
            </p:cNvPr>
            <p:cNvSpPr>
              <a:spLocks noChangeShapeType="1"/>
            </p:cNvSpPr>
            <p:nvPr/>
          </p:nvSpPr>
          <p:spPr bwMode="auto">
            <a:xfrm>
              <a:off x="2742" y="1375"/>
              <a:ext cx="0" cy="1249"/>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83976" name="Line 8">
              <a:extLst>
                <a:ext uri="{FF2B5EF4-FFF2-40B4-BE49-F238E27FC236}">
                  <a16:creationId xmlns:a16="http://schemas.microsoft.com/office/drawing/2014/main" id="{A055E367-787D-4D84-9336-09857DCBFAEE}"/>
                </a:ext>
              </a:extLst>
            </p:cNvPr>
            <p:cNvSpPr>
              <a:spLocks noChangeShapeType="1"/>
            </p:cNvSpPr>
            <p:nvPr/>
          </p:nvSpPr>
          <p:spPr bwMode="auto">
            <a:xfrm flipH="1">
              <a:off x="825" y="1375"/>
              <a:ext cx="825" cy="575"/>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83977" name="Line 9">
              <a:extLst>
                <a:ext uri="{FF2B5EF4-FFF2-40B4-BE49-F238E27FC236}">
                  <a16:creationId xmlns:a16="http://schemas.microsoft.com/office/drawing/2014/main" id="{2B67011B-B3AB-406A-B3E6-B0D3A3F502AA}"/>
                </a:ext>
              </a:extLst>
            </p:cNvPr>
            <p:cNvSpPr>
              <a:spLocks noChangeShapeType="1"/>
            </p:cNvSpPr>
            <p:nvPr/>
          </p:nvSpPr>
          <p:spPr bwMode="auto">
            <a:xfrm>
              <a:off x="829" y="1958"/>
              <a:ext cx="0" cy="1271"/>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83978" name="Line 10">
              <a:extLst>
                <a:ext uri="{FF2B5EF4-FFF2-40B4-BE49-F238E27FC236}">
                  <a16:creationId xmlns:a16="http://schemas.microsoft.com/office/drawing/2014/main" id="{6A6A0D97-AEC2-4817-9E6F-E5FE9C8BD061}"/>
                </a:ext>
              </a:extLst>
            </p:cNvPr>
            <p:cNvSpPr>
              <a:spLocks noChangeShapeType="1"/>
            </p:cNvSpPr>
            <p:nvPr/>
          </p:nvSpPr>
          <p:spPr bwMode="auto">
            <a:xfrm>
              <a:off x="833" y="3233"/>
              <a:ext cx="1188"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83979" name="Line 11">
              <a:extLst>
                <a:ext uri="{FF2B5EF4-FFF2-40B4-BE49-F238E27FC236}">
                  <a16:creationId xmlns:a16="http://schemas.microsoft.com/office/drawing/2014/main" id="{B2E15078-3DAC-4AEF-9805-61FBC8DE5D24}"/>
                </a:ext>
              </a:extLst>
            </p:cNvPr>
            <p:cNvSpPr>
              <a:spLocks noChangeShapeType="1"/>
            </p:cNvSpPr>
            <p:nvPr/>
          </p:nvSpPr>
          <p:spPr bwMode="auto">
            <a:xfrm flipV="1">
              <a:off x="2029" y="2624"/>
              <a:ext cx="709" cy="613"/>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83980" name="Line 12">
              <a:extLst>
                <a:ext uri="{FF2B5EF4-FFF2-40B4-BE49-F238E27FC236}">
                  <a16:creationId xmlns:a16="http://schemas.microsoft.com/office/drawing/2014/main" id="{71CA09EC-F310-4328-8D13-71EFD120E20B}"/>
                </a:ext>
              </a:extLst>
            </p:cNvPr>
            <p:cNvSpPr>
              <a:spLocks noChangeShapeType="1"/>
            </p:cNvSpPr>
            <p:nvPr/>
          </p:nvSpPr>
          <p:spPr bwMode="auto">
            <a:xfrm>
              <a:off x="833" y="1954"/>
              <a:ext cx="1188"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83981" name="Line 13">
              <a:extLst>
                <a:ext uri="{FF2B5EF4-FFF2-40B4-BE49-F238E27FC236}">
                  <a16:creationId xmlns:a16="http://schemas.microsoft.com/office/drawing/2014/main" id="{3D82A60E-BF1F-4C30-8A40-2C501616F2BF}"/>
                </a:ext>
              </a:extLst>
            </p:cNvPr>
            <p:cNvSpPr>
              <a:spLocks noChangeShapeType="1"/>
            </p:cNvSpPr>
            <p:nvPr/>
          </p:nvSpPr>
          <p:spPr bwMode="auto">
            <a:xfrm>
              <a:off x="2025" y="1958"/>
              <a:ext cx="0" cy="1271"/>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83982" name="Line 14">
              <a:extLst>
                <a:ext uri="{FF2B5EF4-FFF2-40B4-BE49-F238E27FC236}">
                  <a16:creationId xmlns:a16="http://schemas.microsoft.com/office/drawing/2014/main" id="{BC4071C6-4C7B-4CB6-A560-27F4B6B42C57}"/>
                </a:ext>
              </a:extLst>
            </p:cNvPr>
            <p:cNvSpPr>
              <a:spLocks noChangeShapeType="1"/>
            </p:cNvSpPr>
            <p:nvPr/>
          </p:nvSpPr>
          <p:spPr bwMode="auto">
            <a:xfrm flipV="1">
              <a:off x="2029" y="1367"/>
              <a:ext cx="709" cy="591"/>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83983" name="Rectangle 15">
              <a:extLst>
                <a:ext uri="{FF2B5EF4-FFF2-40B4-BE49-F238E27FC236}">
                  <a16:creationId xmlns:a16="http://schemas.microsoft.com/office/drawing/2014/main" id="{834983AA-C0F7-4DE5-BD32-E9189589091E}"/>
                </a:ext>
              </a:extLst>
            </p:cNvPr>
            <p:cNvSpPr>
              <a:spLocks noChangeArrowheads="1"/>
            </p:cNvSpPr>
            <p:nvPr/>
          </p:nvSpPr>
          <p:spPr bwMode="auto">
            <a:xfrm>
              <a:off x="1664" y="1091"/>
              <a:ext cx="1361" cy="16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fr-FR" altLang="fr-FR" sz="1600" dirty="0">
                  <a:solidFill>
                    <a:srgbClr val="00279F"/>
                  </a:solidFill>
                </a:rPr>
                <a:t>Chiffre d'affaires achat</a:t>
              </a:r>
            </a:p>
          </p:txBody>
        </p:sp>
        <p:sp>
          <p:nvSpPr>
            <p:cNvPr id="83984" name="Rectangle 16">
              <a:extLst>
                <a:ext uri="{FF2B5EF4-FFF2-40B4-BE49-F238E27FC236}">
                  <a16:creationId xmlns:a16="http://schemas.microsoft.com/office/drawing/2014/main" id="{FE8D7778-B0AD-4F8A-86C7-985B7C50463E}"/>
                </a:ext>
              </a:extLst>
            </p:cNvPr>
            <p:cNvSpPr>
              <a:spLocks noChangeArrowheads="1"/>
            </p:cNvSpPr>
            <p:nvPr/>
          </p:nvSpPr>
          <p:spPr bwMode="auto">
            <a:xfrm>
              <a:off x="2600" y="2696"/>
              <a:ext cx="1258" cy="25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fr-FR" altLang="fr-FR" sz="1400" dirty="0">
                  <a:solidFill>
                    <a:srgbClr val="00279F"/>
                  </a:solidFill>
                </a:rPr>
                <a:t>Importance et</a:t>
              </a:r>
            </a:p>
            <a:p>
              <a:pPr algn="l"/>
              <a:r>
                <a:rPr lang="fr-FR" altLang="fr-FR" sz="1400" dirty="0">
                  <a:solidFill>
                    <a:srgbClr val="00279F"/>
                  </a:solidFill>
                </a:rPr>
                <a:t>risque produit et qualité</a:t>
              </a:r>
            </a:p>
          </p:txBody>
        </p:sp>
        <p:sp>
          <p:nvSpPr>
            <p:cNvPr id="83985" name="Rectangle 17">
              <a:extLst>
                <a:ext uri="{FF2B5EF4-FFF2-40B4-BE49-F238E27FC236}">
                  <a16:creationId xmlns:a16="http://schemas.microsoft.com/office/drawing/2014/main" id="{F0F91121-E5DA-419A-AADF-CCC517AA3874}"/>
                </a:ext>
              </a:extLst>
            </p:cNvPr>
            <p:cNvSpPr>
              <a:spLocks noChangeArrowheads="1"/>
            </p:cNvSpPr>
            <p:nvPr/>
          </p:nvSpPr>
          <p:spPr bwMode="auto">
            <a:xfrm>
              <a:off x="249" y="3301"/>
              <a:ext cx="1316" cy="25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fr-FR" altLang="fr-FR" sz="1400" dirty="0">
                  <a:solidFill>
                    <a:srgbClr val="00279F"/>
                  </a:solidFill>
                </a:rPr>
                <a:t>Type marché fournisseur</a:t>
              </a:r>
            </a:p>
            <a:p>
              <a:pPr algn="l"/>
              <a:r>
                <a:rPr lang="fr-FR" altLang="fr-FR" sz="1400" dirty="0">
                  <a:solidFill>
                    <a:srgbClr val="00279F"/>
                  </a:solidFill>
                </a:rPr>
                <a:t>( risques / enjeux )</a:t>
              </a:r>
            </a:p>
          </p:txBody>
        </p:sp>
        <p:sp>
          <p:nvSpPr>
            <p:cNvPr id="83986" name="Line 18">
              <a:extLst>
                <a:ext uri="{FF2B5EF4-FFF2-40B4-BE49-F238E27FC236}">
                  <a16:creationId xmlns:a16="http://schemas.microsoft.com/office/drawing/2014/main" id="{5702524E-D180-47BC-BA6A-5F362FAAE9A2}"/>
                </a:ext>
              </a:extLst>
            </p:cNvPr>
            <p:cNvSpPr>
              <a:spLocks noChangeShapeType="1"/>
            </p:cNvSpPr>
            <p:nvPr/>
          </p:nvSpPr>
          <p:spPr bwMode="auto">
            <a:xfrm>
              <a:off x="1292" y="2907"/>
              <a:ext cx="1107"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83987" name="Line 19">
              <a:extLst>
                <a:ext uri="{FF2B5EF4-FFF2-40B4-BE49-F238E27FC236}">
                  <a16:creationId xmlns:a16="http://schemas.microsoft.com/office/drawing/2014/main" id="{FEE94196-C656-4EE0-9196-21E6429A111B}"/>
                </a:ext>
              </a:extLst>
            </p:cNvPr>
            <p:cNvSpPr>
              <a:spLocks noChangeShapeType="1"/>
            </p:cNvSpPr>
            <p:nvPr/>
          </p:nvSpPr>
          <p:spPr bwMode="auto">
            <a:xfrm flipV="1">
              <a:off x="2224" y="1367"/>
              <a:ext cx="0" cy="1288"/>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83988" name="Line 20">
              <a:extLst>
                <a:ext uri="{FF2B5EF4-FFF2-40B4-BE49-F238E27FC236}">
                  <a16:creationId xmlns:a16="http://schemas.microsoft.com/office/drawing/2014/main" id="{0BD135DF-A448-4ECE-BD35-66456EEEE58C}"/>
                </a:ext>
              </a:extLst>
            </p:cNvPr>
            <p:cNvSpPr>
              <a:spLocks noChangeShapeType="1"/>
            </p:cNvSpPr>
            <p:nvPr/>
          </p:nvSpPr>
          <p:spPr bwMode="auto">
            <a:xfrm flipH="1">
              <a:off x="1463" y="2655"/>
              <a:ext cx="765" cy="574"/>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83989" name="Line 21">
              <a:extLst>
                <a:ext uri="{FF2B5EF4-FFF2-40B4-BE49-F238E27FC236}">
                  <a16:creationId xmlns:a16="http://schemas.microsoft.com/office/drawing/2014/main" id="{607F4850-5759-4CA8-BA2E-F61BEB0CAA8C}"/>
                </a:ext>
              </a:extLst>
            </p:cNvPr>
            <p:cNvSpPr>
              <a:spLocks noChangeShapeType="1"/>
            </p:cNvSpPr>
            <p:nvPr/>
          </p:nvSpPr>
          <p:spPr bwMode="auto">
            <a:xfrm flipV="1">
              <a:off x="1288" y="1600"/>
              <a:ext cx="0" cy="1311"/>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83990" name="Line 22">
              <a:extLst>
                <a:ext uri="{FF2B5EF4-FFF2-40B4-BE49-F238E27FC236}">
                  <a16:creationId xmlns:a16="http://schemas.microsoft.com/office/drawing/2014/main" id="{C3474AC2-CBE6-4A36-81A0-6CDF966DAB09}"/>
                </a:ext>
              </a:extLst>
            </p:cNvPr>
            <p:cNvSpPr>
              <a:spLocks noChangeShapeType="1"/>
            </p:cNvSpPr>
            <p:nvPr/>
          </p:nvSpPr>
          <p:spPr bwMode="auto">
            <a:xfrm flipV="1">
              <a:off x="2403" y="1647"/>
              <a:ext cx="0" cy="1288"/>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83991" name="Line 23">
              <a:extLst>
                <a:ext uri="{FF2B5EF4-FFF2-40B4-BE49-F238E27FC236}">
                  <a16:creationId xmlns:a16="http://schemas.microsoft.com/office/drawing/2014/main" id="{EE4B64CC-FD9E-4784-86B1-9FFB7BC72430}"/>
                </a:ext>
              </a:extLst>
            </p:cNvPr>
            <p:cNvSpPr>
              <a:spLocks noChangeShapeType="1"/>
            </p:cNvSpPr>
            <p:nvPr/>
          </p:nvSpPr>
          <p:spPr bwMode="auto">
            <a:xfrm flipV="1">
              <a:off x="1467" y="1950"/>
              <a:ext cx="0" cy="1287"/>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83992" name="Line 24">
              <a:extLst>
                <a:ext uri="{FF2B5EF4-FFF2-40B4-BE49-F238E27FC236}">
                  <a16:creationId xmlns:a16="http://schemas.microsoft.com/office/drawing/2014/main" id="{04193EB1-B295-4A54-8D87-E2705673E40B}"/>
                </a:ext>
              </a:extLst>
            </p:cNvPr>
            <p:cNvSpPr>
              <a:spLocks noChangeShapeType="1"/>
            </p:cNvSpPr>
            <p:nvPr/>
          </p:nvSpPr>
          <p:spPr bwMode="auto">
            <a:xfrm flipH="1">
              <a:off x="1463" y="1375"/>
              <a:ext cx="765" cy="575"/>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83993" name="Line 25">
              <a:extLst>
                <a:ext uri="{FF2B5EF4-FFF2-40B4-BE49-F238E27FC236}">
                  <a16:creationId xmlns:a16="http://schemas.microsoft.com/office/drawing/2014/main" id="{FF532AB7-9C6A-4FA3-B886-38FCBB878649}"/>
                </a:ext>
              </a:extLst>
            </p:cNvPr>
            <p:cNvSpPr>
              <a:spLocks noChangeShapeType="1"/>
            </p:cNvSpPr>
            <p:nvPr/>
          </p:nvSpPr>
          <p:spPr bwMode="auto">
            <a:xfrm>
              <a:off x="1292" y="1627"/>
              <a:ext cx="1107"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83994" name="Line 26">
              <a:extLst>
                <a:ext uri="{FF2B5EF4-FFF2-40B4-BE49-F238E27FC236}">
                  <a16:creationId xmlns:a16="http://schemas.microsoft.com/office/drawing/2014/main" id="{A1E26507-171A-4ED9-B26D-2D6DDF6CD92A}"/>
                </a:ext>
              </a:extLst>
            </p:cNvPr>
            <p:cNvSpPr>
              <a:spLocks noChangeShapeType="1"/>
            </p:cNvSpPr>
            <p:nvPr/>
          </p:nvSpPr>
          <p:spPr bwMode="auto">
            <a:xfrm>
              <a:off x="1630" y="2186"/>
              <a:ext cx="1108"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83995" name="Line 27">
              <a:extLst>
                <a:ext uri="{FF2B5EF4-FFF2-40B4-BE49-F238E27FC236}">
                  <a16:creationId xmlns:a16="http://schemas.microsoft.com/office/drawing/2014/main" id="{245AE0F8-6056-4A8E-B3A5-BB0B9CD3B69E}"/>
                </a:ext>
              </a:extLst>
            </p:cNvPr>
            <p:cNvSpPr>
              <a:spLocks noChangeShapeType="1"/>
            </p:cNvSpPr>
            <p:nvPr/>
          </p:nvSpPr>
          <p:spPr bwMode="auto">
            <a:xfrm flipV="1">
              <a:off x="833" y="2182"/>
              <a:ext cx="789" cy="566"/>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83996" name="Line 28">
              <a:extLst>
                <a:ext uri="{FF2B5EF4-FFF2-40B4-BE49-F238E27FC236}">
                  <a16:creationId xmlns:a16="http://schemas.microsoft.com/office/drawing/2014/main" id="{668B3149-D0CA-414F-94F4-D0EE0221DCCA}"/>
                </a:ext>
              </a:extLst>
            </p:cNvPr>
            <p:cNvSpPr>
              <a:spLocks noChangeShapeType="1"/>
            </p:cNvSpPr>
            <p:nvPr/>
          </p:nvSpPr>
          <p:spPr bwMode="auto">
            <a:xfrm flipV="1">
              <a:off x="1634" y="2176"/>
              <a:ext cx="1098" cy="18"/>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83997" name="Line 29">
              <a:extLst>
                <a:ext uri="{FF2B5EF4-FFF2-40B4-BE49-F238E27FC236}">
                  <a16:creationId xmlns:a16="http://schemas.microsoft.com/office/drawing/2014/main" id="{B58DA414-DE0F-4F7C-8F34-B56DEBCAFCE5}"/>
                </a:ext>
              </a:extLst>
            </p:cNvPr>
            <p:cNvSpPr>
              <a:spLocks noChangeShapeType="1"/>
            </p:cNvSpPr>
            <p:nvPr/>
          </p:nvSpPr>
          <p:spPr bwMode="auto">
            <a:xfrm>
              <a:off x="1296" y="2907"/>
              <a:ext cx="1099" cy="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83998" name="AutoShape 30">
              <a:extLst>
                <a:ext uri="{FF2B5EF4-FFF2-40B4-BE49-F238E27FC236}">
                  <a16:creationId xmlns:a16="http://schemas.microsoft.com/office/drawing/2014/main" id="{93729AF7-9CEE-4703-85AA-A4D7F0AA1278}"/>
                </a:ext>
              </a:extLst>
            </p:cNvPr>
            <p:cNvSpPr>
              <a:spLocks noChangeArrowheads="1"/>
            </p:cNvSpPr>
            <p:nvPr/>
          </p:nvSpPr>
          <p:spPr bwMode="auto">
            <a:xfrm>
              <a:off x="1156" y="2640"/>
              <a:ext cx="698" cy="223"/>
            </a:xfrm>
            <a:prstGeom prst="roundRect">
              <a:avLst>
                <a:gd name="adj" fmla="val 34069"/>
              </a:avLst>
            </a:prstGeom>
            <a:solidFill>
              <a:srgbClr val="FF99FF"/>
            </a:solidFill>
            <a:ln w="254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FR" altLang="fr-FR" sz="1000" dirty="0">
                  <a:solidFill>
                    <a:srgbClr val="000000"/>
                  </a:solidFill>
                </a:rPr>
                <a:t>Marché ouvert</a:t>
              </a:r>
            </a:p>
            <a:p>
              <a:r>
                <a:rPr lang="fr-FR" altLang="fr-FR" sz="1000" dirty="0">
                  <a:solidFill>
                    <a:srgbClr val="000000"/>
                  </a:solidFill>
                </a:rPr>
                <a:t>concurrentiel</a:t>
              </a:r>
              <a:endParaRPr lang="fr-FR" altLang="fr-FR" dirty="0"/>
            </a:p>
          </p:txBody>
        </p:sp>
        <p:sp>
          <p:nvSpPr>
            <p:cNvPr id="83999" name="AutoShape 31">
              <a:extLst>
                <a:ext uri="{FF2B5EF4-FFF2-40B4-BE49-F238E27FC236}">
                  <a16:creationId xmlns:a16="http://schemas.microsoft.com/office/drawing/2014/main" id="{CD4E5AB1-A2F5-4CEB-B2E1-253699F6A31F}"/>
                </a:ext>
              </a:extLst>
            </p:cNvPr>
            <p:cNvSpPr>
              <a:spLocks noChangeArrowheads="1"/>
            </p:cNvSpPr>
            <p:nvPr/>
          </p:nvSpPr>
          <p:spPr bwMode="auto">
            <a:xfrm>
              <a:off x="1013" y="1630"/>
              <a:ext cx="542" cy="184"/>
            </a:xfrm>
            <a:prstGeom prst="roundRect">
              <a:avLst>
                <a:gd name="adj" fmla="val 32440"/>
              </a:avLst>
            </a:prstGeom>
            <a:solidFill>
              <a:schemeClr val="tx2"/>
            </a:solidFill>
            <a:ln w="254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FR" altLang="fr-FR" sz="1400" dirty="0">
                  <a:solidFill>
                    <a:srgbClr val="000000"/>
                  </a:solidFill>
                </a:rPr>
                <a:t>Classe A</a:t>
              </a:r>
            </a:p>
          </p:txBody>
        </p:sp>
        <p:sp>
          <p:nvSpPr>
            <p:cNvPr id="84000" name="AutoShape 32">
              <a:extLst>
                <a:ext uri="{FF2B5EF4-FFF2-40B4-BE49-F238E27FC236}">
                  <a16:creationId xmlns:a16="http://schemas.microsoft.com/office/drawing/2014/main" id="{91350BA7-29C9-4C93-A395-F1064AF97D1D}"/>
                </a:ext>
              </a:extLst>
            </p:cNvPr>
            <p:cNvSpPr>
              <a:spLocks noChangeArrowheads="1"/>
            </p:cNvSpPr>
            <p:nvPr/>
          </p:nvSpPr>
          <p:spPr bwMode="auto">
            <a:xfrm>
              <a:off x="820" y="2976"/>
              <a:ext cx="697" cy="192"/>
            </a:xfrm>
            <a:prstGeom prst="roundRect">
              <a:avLst>
                <a:gd name="adj" fmla="val 34069"/>
              </a:avLst>
            </a:prstGeom>
            <a:solidFill>
              <a:srgbClr val="FF99FF"/>
            </a:solidFill>
            <a:ln w="254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FR" altLang="fr-FR" sz="1000" dirty="0">
                  <a:solidFill>
                    <a:srgbClr val="000000"/>
                  </a:solidFill>
                </a:rPr>
                <a:t>Oligopole</a:t>
              </a:r>
            </a:p>
            <a:p>
              <a:r>
                <a:rPr lang="fr-FR" altLang="fr-FR" sz="1000" dirty="0">
                  <a:solidFill>
                    <a:srgbClr val="000000"/>
                  </a:solidFill>
                </a:rPr>
                <a:t>Leader unique</a:t>
              </a:r>
            </a:p>
          </p:txBody>
        </p:sp>
        <p:sp>
          <p:nvSpPr>
            <p:cNvPr id="84001" name="AutoShape 33">
              <a:extLst>
                <a:ext uri="{FF2B5EF4-FFF2-40B4-BE49-F238E27FC236}">
                  <a16:creationId xmlns:a16="http://schemas.microsoft.com/office/drawing/2014/main" id="{2E60F3DF-5CDA-4D0B-8FD3-6D979EE43FFD}"/>
                </a:ext>
              </a:extLst>
            </p:cNvPr>
            <p:cNvSpPr>
              <a:spLocks noChangeArrowheads="1"/>
            </p:cNvSpPr>
            <p:nvPr/>
          </p:nvSpPr>
          <p:spPr bwMode="auto">
            <a:xfrm>
              <a:off x="2260" y="2352"/>
              <a:ext cx="542" cy="226"/>
            </a:xfrm>
            <a:prstGeom prst="roundRect">
              <a:avLst>
                <a:gd name="adj" fmla="val 26514"/>
              </a:avLst>
            </a:prstGeom>
            <a:solidFill>
              <a:srgbClr val="00FFFF"/>
            </a:solidFill>
            <a:ln w="254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FR" altLang="fr-FR" sz="1000" dirty="0">
                  <a:solidFill>
                    <a:srgbClr val="000000"/>
                  </a:solidFill>
                </a:rPr>
                <a:t>Produits</a:t>
              </a:r>
            </a:p>
            <a:p>
              <a:r>
                <a:rPr lang="fr-FR" altLang="fr-FR" sz="1000" dirty="0">
                  <a:solidFill>
                    <a:srgbClr val="000000"/>
                  </a:solidFill>
                </a:rPr>
                <a:t>spécifiques</a:t>
              </a:r>
              <a:endParaRPr lang="fr-FR" altLang="fr-FR" dirty="0"/>
            </a:p>
          </p:txBody>
        </p:sp>
        <p:sp>
          <p:nvSpPr>
            <p:cNvPr id="84002" name="AutoShape 34">
              <a:extLst>
                <a:ext uri="{FF2B5EF4-FFF2-40B4-BE49-F238E27FC236}">
                  <a16:creationId xmlns:a16="http://schemas.microsoft.com/office/drawing/2014/main" id="{A6C2CF64-3EC5-4079-BDEC-2718BCEB670B}"/>
                </a:ext>
              </a:extLst>
            </p:cNvPr>
            <p:cNvSpPr>
              <a:spLocks noChangeArrowheads="1"/>
            </p:cNvSpPr>
            <p:nvPr/>
          </p:nvSpPr>
          <p:spPr bwMode="auto">
            <a:xfrm>
              <a:off x="1636" y="2352"/>
              <a:ext cx="560" cy="226"/>
            </a:xfrm>
            <a:prstGeom prst="roundRect">
              <a:avLst>
                <a:gd name="adj" fmla="val 26514"/>
              </a:avLst>
            </a:prstGeom>
            <a:solidFill>
              <a:srgbClr val="00FFFF"/>
            </a:solidFill>
            <a:ln w="254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FR" altLang="fr-FR" sz="1000" dirty="0">
                  <a:solidFill>
                    <a:srgbClr val="000000"/>
                  </a:solidFill>
                </a:rPr>
                <a:t>Composants</a:t>
              </a:r>
            </a:p>
            <a:p>
              <a:r>
                <a:rPr lang="fr-FR" altLang="fr-FR" sz="1000" dirty="0">
                  <a:solidFill>
                    <a:srgbClr val="000000"/>
                  </a:solidFill>
                </a:rPr>
                <a:t>standards</a:t>
              </a:r>
            </a:p>
          </p:txBody>
        </p:sp>
        <p:sp>
          <p:nvSpPr>
            <p:cNvPr id="84003" name="AutoShape 35">
              <a:extLst>
                <a:ext uri="{FF2B5EF4-FFF2-40B4-BE49-F238E27FC236}">
                  <a16:creationId xmlns:a16="http://schemas.microsoft.com/office/drawing/2014/main" id="{FFD4D75A-204F-4C71-8B8E-ECD9788A2BDF}"/>
                </a:ext>
              </a:extLst>
            </p:cNvPr>
            <p:cNvSpPr>
              <a:spLocks noChangeArrowheads="1"/>
            </p:cNvSpPr>
            <p:nvPr/>
          </p:nvSpPr>
          <p:spPr bwMode="auto">
            <a:xfrm>
              <a:off x="956" y="2273"/>
              <a:ext cx="636" cy="200"/>
            </a:xfrm>
            <a:prstGeom prst="roundRect">
              <a:avLst>
                <a:gd name="adj" fmla="val 29894"/>
              </a:avLst>
            </a:prstGeom>
            <a:solidFill>
              <a:schemeClr val="tx2"/>
            </a:solidFill>
            <a:ln w="254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FR" altLang="fr-FR" sz="1200" dirty="0">
                  <a:solidFill>
                    <a:srgbClr val="000000"/>
                  </a:solidFill>
                </a:rPr>
                <a:t>Classes B / C</a:t>
              </a:r>
            </a:p>
          </p:txBody>
        </p:sp>
      </p:grpSp>
      <p:sp>
        <p:nvSpPr>
          <p:cNvPr id="84004" name="Rectangle 36">
            <a:extLst>
              <a:ext uri="{FF2B5EF4-FFF2-40B4-BE49-F238E27FC236}">
                <a16:creationId xmlns:a16="http://schemas.microsoft.com/office/drawing/2014/main" id="{94CC09F9-F6D9-4808-A757-2CC3FFA7A794}"/>
              </a:ext>
            </a:extLst>
          </p:cNvPr>
          <p:cNvSpPr>
            <a:spLocks noChangeArrowheads="1"/>
          </p:cNvSpPr>
          <p:nvPr/>
        </p:nvSpPr>
        <p:spPr bwMode="auto">
          <a:xfrm>
            <a:off x="5895975" y="2430463"/>
            <a:ext cx="2592388" cy="17319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r"/>
            <a:r>
              <a:rPr lang="fr-FR" altLang="fr-FR" sz="2400" dirty="0">
                <a:solidFill>
                  <a:srgbClr val="00279F"/>
                </a:solidFill>
              </a:rPr>
              <a:t>Nécessité</a:t>
            </a:r>
            <a:br>
              <a:rPr lang="fr-FR" altLang="fr-FR" sz="2400" dirty="0">
                <a:solidFill>
                  <a:srgbClr val="00279F"/>
                </a:solidFill>
              </a:rPr>
            </a:br>
            <a:r>
              <a:rPr lang="fr-FR" altLang="fr-FR" sz="2400" dirty="0">
                <a:solidFill>
                  <a:srgbClr val="00279F"/>
                </a:solidFill>
              </a:rPr>
              <a:t>d'une</a:t>
            </a:r>
            <a:br>
              <a:rPr lang="fr-FR" altLang="fr-FR" sz="2400" dirty="0">
                <a:solidFill>
                  <a:srgbClr val="00279F"/>
                </a:solidFill>
              </a:rPr>
            </a:br>
            <a:r>
              <a:rPr lang="fr-FR" altLang="fr-FR" sz="2400" dirty="0">
                <a:solidFill>
                  <a:srgbClr val="00279F"/>
                </a:solidFill>
              </a:rPr>
              <a:t>stratégie d'achat</a:t>
            </a:r>
            <a:br>
              <a:rPr lang="fr-FR" altLang="fr-FR" sz="2400" dirty="0">
                <a:solidFill>
                  <a:srgbClr val="00279F"/>
                </a:solidFill>
              </a:rPr>
            </a:br>
            <a:r>
              <a:rPr lang="fr-FR" altLang="fr-FR" sz="2400" dirty="0">
                <a:solidFill>
                  <a:srgbClr val="00279F"/>
                </a:solidFill>
              </a:rPr>
              <a:t>différenciée</a:t>
            </a:r>
          </a:p>
          <a:p>
            <a:pPr algn="r"/>
            <a:r>
              <a:rPr lang="fr-FR" altLang="fr-FR" sz="2400" dirty="0">
                <a:solidFill>
                  <a:srgbClr val="00279F"/>
                </a:solidFill>
              </a:rPr>
              <a:t>par segment</a:t>
            </a: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BEE757E1-89D7-4F31-B7FA-6F8D6D1FD71A}"/>
              </a:ext>
            </a:extLst>
          </p:cNvPr>
          <p:cNvSpPr>
            <a:spLocks noChangeArrowheads="1"/>
          </p:cNvSpPr>
          <p:nvPr/>
        </p:nvSpPr>
        <p:spPr bwMode="auto">
          <a:xfrm>
            <a:off x="3850262" y="2007890"/>
            <a:ext cx="913701" cy="33906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2" tIns="44447" rIns="90482" bIns="44447">
            <a:spAutoFit/>
          </a:bodyPr>
          <a:lstStyle>
            <a:lvl1pPr algn="l" defTabSz="762000">
              <a:defRPr sz="2400">
                <a:solidFill>
                  <a:schemeClr val="tx1"/>
                </a:solidFill>
                <a:latin typeface="Times New Roman" panose="02020603050405020304" pitchFamily="18" charset="0"/>
              </a:defRPr>
            </a:lvl1pPr>
            <a:lvl2pPr marL="571500" algn="l" defTabSz="762000">
              <a:defRPr sz="2400">
                <a:solidFill>
                  <a:schemeClr val="tx1"/>
                </a:solidFill>
                <a:latin typeface="Times New Roman" panose="02020603050405020304" pitchFamily="18" charset="0"/>
              </a:defRPr>
            </a:lvl2pPr>
            <a:lvl3pPr marL="1143000" algn="l" defTabSz="762000">
              <a:defRPr sz="2400">
                <a:solidFill>
                  <a:schemeClr val="tx1"/>
                </a:solidFill>
                <a:latin typeface="Times New Roman" panose="02020603050405020304" pitchFamily="18" charset="0"/>
              </a:defRPr>
            </a:lvl3pPr>
            <a:lvl4pPr marL="1714500" algn="l" defTabSz="762000">
              <a:defRPr sz="2400">
                <a:solidFill>
                  <a:schemeClr val="tx1"/>
                </a:solidFill>
                <a:latin typeface="Times New Roman" panose="02020603050405020304" pitchFamily="18" charset="0"/>
              </a:defRPr>
            </a:lvl4pPr>
            <a:lvl5pPr marL="2286000" algn="l" defTabSz="762000">
              <a:defRPr sz="2400">
                <a:solidFill>
                  <a:schemeClr val="tx1"/>
                </a:solidFill>
                <a:latin typeface="Times New Roman" panose="02020603050405020304" pitchFamily="18" charset="0"/>
              </a:defRPr>
            </a:lvl5pPr>
            <a:lvl6pPr marL="2743200" defTabSz="762000" eaLnBrk="0" fontAlgn="base" hangingPunct="0">
              <a:spcBef>
                <a:spcPct val="0"/>
              </a:spcBef>
              <a:spcAft>
                <a:spcPct val="0"/>
              </a:spcAft>
              <a:defRPr sz="2400">
                <a:solidFill>
                  <a:schemeClr val="tx1"/>
                </a:solidFill>
                <a:latin typeface="Times New Roman" panose="02020603050405020304" pitchFamily="18" charset="0"/>
              </a:defRPr>
            </a:lvl6pPr>
            <a:lvl7pPr marL="3200400" defTabSz="762000" eaLnBrk="0" fontAlgn="base" hangingPunct="0">
              <a:spcBef>
                <a:spcPct val="0"/>
              </a:spcBef>
              <a:spcAft>
                <a:spcPct val="0"/>
              </a:spcAft>
              <a:defRPr sz="2400">
                <a:solidFill>
                  <a:schemeClr val="tx1"/>
                </a:solidFill>
                <a:latin typeface="Times New Roman" panose="02020603050405020304" pitchFamily="18" charset="0"/>
              </a:defRPr>
            </a:lvl7pPr>
            <a:lvl8pPr marL="3657600" defTabSz="762000" eaLnBrk="0" fontAlgn="base" hangingPunct="0">
              <a:spcBef>
                <a:spcPct val="0"/>
              </a:spcBef>
              <a:spcAft>
                <a:spcPct val="0"/>
              </a:spcAft>
              <a:defRPr sz="2400">
                <a:solidFill>
                  <a:schemeClr val="tx1"/>
                </a:solidFill>
                <a:latin typeface="Times New Roman" panose="02020603050405020304" pitchFamily="18" charset="0"/>
              </a:defRPr>
            </a:lvl8pPr>
            <a:lvl9pPr marL="4114800" defTabSz="762000" eaLnBrk="0" fontAlgn="base" hangingPunct="0">
              <a:spcBef>
                <a:spcPct val="0"/>
              </a:spcBef>
              <a:spcAft>
                <a:spcPct val="0"/>
              </a:spcAft>
              <a:defRPr sz="2400">
                <a:solidFill>
                  <a:schemeClr val="tx1"/>
                </a:solidFill>
                <a:latin typeface="Times New Roman" panose="02020603050405020304" pitchFamily="18" charset="0"/>
              </a:defRPr>
            </a:lvl9pPr>
          </a:lstStyle>
          <a:p>
            <a:r>
              <a:rPr lang="fr-FR" altLang="fr-FR" sz="1800" dirty="0">
                <a:solidFill>
                  <a:srgbClr val="00B050"/>
                </a:solidFill>
                <a:latin typeface="Arial" panose="020B0604020202020204" pitchFamily="34" charset="0"/>
              </a:rPr>
              <a:t>Nature</a:t>
            </a:r>
          </a:p>
        </p:txBody>
      </p:sp>
      <p:sp>
        <p:nvSpPr>
          <p:cNvPr id="49155" name="Rectangle 3">
            <a:extLst>
              <a:ext uri="{FF2B5EF4-FFF2-40B4-BE49-F238E27FC236}">
                <a16:creationId xmlns:a16="http://schemas.microsoft.com/office/drawing/2014/main" id="{AA54CE46-9209-480D-99AE-81BBC963D45A}"/>
              </a:ext>
            </a:extLst>
          </p:cNvPr>
          <p:cNvSpPr>
            <a:spLocks noChangeArrowheads="1"/>
          </p:cNvSpPr>
          <p:nvPr/>
        </p:nvSpPr>
        <p:spPr bwMode="auto">
          <a:xfrm>
            <a:off x="5450462" y="2007890"/>
            <a:ext cx="990645" cy="33906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2" tIns="44447" rIns="90482" bIns="44447">
            <a:spAutoFit/>
          </a:bodyPr>
          <a:lstStyle>
            <a:lvl1pPr algn="l" defTabSz="762000">
              <a:defRPr sz="2400">
                <a:solidFill>
                  <a:schemeClr val="tx1"/>
                </a:solidFill>
                <a:latin typeface="Times New Roman" panose="02020603050405020304" pitchFamily="18" charset="0"/>
              </a:defRPr>
            </a:lvl1pPr>
            <a:lvl2pPr marL="571500" algn="l" defTabSz="762000">
              <a:defRPr sz="2400">
                <a:solidFill>
                  <a:schemeClr val="tx1"/>
                </a:solidFill>
                <a:latin typeface="Times New Roman" panose="02020603050405020304" pitchFamily="18" charset="0"/>
              </a:defRPr>
            </a:lvl2pPr>
            <a:lvl3pPr marL="1143000" algn="l" defTabSz="762000">
              <a:defRPr sz="2400">
                <a:solidFill>
                  <a:schemeClr val="tx1"/>
                </a:solidFill>
                <a:latin typeface="Times New Roman" panose="02020603050405020304" pitchFamily="18" charset="0"/>
              </a:defRPr>
            </a:lvl3pPr>
            <a:lvl4pPr marL="1714500" algn="l" defTabSz="762000">
              <a:defRPr sz="2400">
                <a:solidFill>
                  <a:schemeClr val="tx1"/>
                </a:solidFill>
                <a:latin typeface="Times New Roman" panose="02020603050405020304" pitchFamily="18" charset="0"/>
              </a:defRPr>
            </a:lvl4pPr>
            <a:lvl5pPr marL="2286000" algn="l" defTabSz="762000">
              <a:defRPr sz="2400">
                <a:solidFill>
                  <a:schemeClr val="tx1"/>
                </a:solidFill>
                <a:latin typeface="Times New Roman" panose="02020603050405020304" pitchFamily="18" charset="0"/>
              </a:defRPr>
            </a:lvl5pPr>
            <a:lvl6pPr marL="2743200" defTabSz="762000" eaLnBrk="0" fontAlgn="base" hangingPunct="0">
              <a:spcBef>
                <a:spcPct val="0"/>
              </a:spcBef>
              <a:spcAft>
                <a:spcPct val="0"/>
              </a:spcAft>
              <a:defRPr sz="2400">
                <a:solidFill>
                  <a:schemeClr val="tx1"/>
                </a:solidFill>
                <a:latin typeface="Times New Roman" panose="02020603050405020304" pitchFamily="18" charset="0"/>
              </a:defRPr>
            </a:lvl6pPr>
            <a:lvl7pPr marL="3200400" defTabSz="762000" eaLnBrk="0" fontAlgn="base" hangingPunct="0">
              <a:spcBef>
                <a:spcPct val="0"/>
              </a:spcBef>
              <a:spcAft>
                <a:spcPct val="0"/>
              </a:spcAft>
              <a:defRPr sz="2400">
                <a:solidFill>
                  <a:schemeClr val="tx1"/>
                </a:solidFill>
                <a:latin typeface="Times New Roman" panose="02020603050405020304" pitchFamily="18" charset="0"/>
              </a:defRPr>
            </a:lvl7pPr>
            <a:lvl8pPr marL="3657600" defTabSz="762000" eaLnBrk="0" fontAlgn="base" hangingPunct="0">
              <a:spcBef>
                <a:spcPct val="0"/>
              </a:spcBef>
              <a:spcAft>
                <a:spcPct val="0"/>
              </a:spcAft>
              <a:defRPr sz="2400">
                <a:solidFill>
                  <a:schemeClr val="tx1"/>
                </a:solidFill>
                <a:latin typeface="Times New Roman" panose="02020603050405020304" pitchFamily="18" charset="0"/>
              </a:defRPr>
            </a:lvl8pPr>
            <a:lvl9pPr marL="4114800" defTabSz="762000" eaLnBrk="0" fontAlgn="base" hangingPunct="0">
              <a:spcBef>
                <a:spcPct val="0"/>
              </a:spcBef>
              <a:spcAft>
                <a:spcPct val="0"/>
              </a:spcAft>
              <a:defRPr sz="2400">
                <a:solidFill>
                  <a:schemeClr val="tx1"/>
                </a:solidFill>
                <a:latin typeface="Times New Roman" panose="02020603050405020304" pitchFamily="18" charset="0"/>
              </a:defRPr>
            </a:lvl9pPr>
          </a:lstStyle>
          <a:p>
            <a:r>
              <a:rPr lang="fr-FR" altLang="fr-FR" sz="1800" dirty="0">
                <a:solidFill>
                  <a:srgbClr val="00B050"/>
                </a:solidFill>
                <a:latin typeface="Arial" panose="020B0604020202020204" pitchFamily="34" charset="0"/>
              </a:rPr>
              <a:t>Marché</a:t>
            </a:r>
          </a:p>
        </p:txBody>
      </p:sp>
      <p:sp>
        <p:nvSpPr>
          <p:cNvPr id="49156" name="Rectangle 4">
            <a:extLst>
              <a:ext uri="{FF2B5EF4-FFF2-40B4-BE49-F238E27FC236}">
                <a16:creationId xmlns:a16="http://schemas.microsoft.com/office/drawing/2014/main" id="{6E805384-0804-4A77-9511-CDD917806FF7}"/>
              </a:ext>
            </a:extLst>
          </p:cNvPr>
          <p:cNvSpPr>
            <a:spLocks noChangeArrowheads="1"/>
          </p:cNvSpPr>
          <p:nvPr/>
        </p:nvSpPr>
        <p:spPr bwMode="auto">
          <a:xfrm>
            <a:off x="6961762" y="2007890"/>
            <a:ext cx="1426662" cy="33906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2" tIns="44447" rIns="90482" bIns="44447">
            <a:spAutoFit/>
          </a:bodyPr>
          <a:lstStyle>
            <a:lvl1pPr algn="l" defTabSz="762000">
              <a:defRPr sz="2400">
                <a:solidFill>
                  <a:schemeClr val="tx1"/>
                </a:solidFill>
                <a:latin typeface="Times New Roman" panose="02020603050405020304" pitchFamily="18" charset="0"/>
              </a:defRPr>
            </a:lvl1pPr>
            <a:lvl2pPr marL="571500" algn="l" defTabSz="762000">
              <a:defRPr sz="2400">
                <a:solidFill>
                  <a:schemeClr val="tx1"/>
                </a:solidFill>
                <a:latin typeface="Times New Roman" panose="02020603050405020304" pitchFamily="18" charset="0"/>
              </a:defRPr>
            </a:lvl2pPr>
            <a:lvl3pPr marL="1143000" algn="l" defTabSz="762000">
              <a:defRPr sz="2400">
                <a:solidFill>
                  <a:schemeClr val="tx1"/>
                </a:solidFill>
                <a:latin typeface="Times New Roman" panose="02020603050405020304" pitchFamily="18" charset="0"/>
              </a:defRPr>
            </a:lvl3pPr>
            <a:lvl4pPr marL="1714500" algn="l" defTabSz="762000">
              <a:defRPr sz="2400">
                <a:solidFill>
                  <a:schemeClr val="tx1"/>
                </a:solidFill>
                <a:latin typeface="Times New Roman" panose="02020603050405020304" pitchFamily="18" charset="0"/>
              </a:defRPr>
            </a:lvl4pPr>
            <a:lvl5pPr marL="2286000" algn="l" defTabSz="762000">
              <a:defRPr sz="2400">
                <a:solidFill>
                  <a:schemeClr val="tx1"/>
                </a:solidFill>
                <a:latin typeface="Times New Roman" panose="02020603050405020304" pitchFamily="18" charset="0"/>
              </a:defRPr>
            </a:lvl5pPr>
            <a:lvl6pPr marL="2743200" defTabSz="762000" eaLnBrk="0" fontAlgn="base" hangingPunct="0">
              <a:spcBef>
                <a:spcPct val="0"/>
              </a:spcBef>
              <a:spcAft>
                <a:spcPct val="0"/>
              </a:spcAft>
              <a:defRPr sz="2400">
                <a:solidFill>
                  <a:schemeClr val="tx1"/>
                </a:solidFill>
                <a:latin typeface="Times New Roman" panose="02020603050405020304" pitchFamily="18" charset="0"/>
              </a:defRPr>
            </a:lvl6pPr>
            <a:lvl7pPr marL="3200400" defTabSz="762000" eaLnBrk="0" fontAlgn="base" hangingPunct="0">
              <a:spcBef>
                <a:spcPct val="0"/>
              </a:spcBef>
              <a:spcAft>
                <a:spcPct val="0"/>
              </a:spcAft>
              <a:defRPr sz="2400">
                <a:solidFill>
                  <a:schemeClr val="tx1"/>
                </a:solidFill>
                <a:latin typeface="Times New Roman" panose="02020603050405020304" pitchFamily="18" charset="0"/>
              </a:defRPr>
            </a:lvl7pPr>
            <a:lvl8pPr marL="3657600" defTabSz="762000" eaLnBrk="0" fontAlgn="base" hangingPunct="0">
              <a:spcBef>
                <a:spcPct val="0"/>
              </a:spcBef>
              <a:spcAft>
                <a:spcPct val="0"/>
              </a:spcAft>
              <a:defRPr sz="2400">
                <a:solidFill>
                  <a:schemeClr val="tx1"/>
                </a:solidFill>
                <a:latin typeface="Times New Roman" panose="02020603050405020304" pitchFamily="18" charset="0"/>
              </a:defRPr>
            </a:lvl8pPr>
            <a:lvl9pPr marL="4114800" defTabSz="762000" eaLnBrk="0" fontAlgn="base" hangingPunct="0">
              <a:spcBef>
                <a:spcPct val="0"/>
              </a:spcBef>
              <a:spcAft>
                <a:spcPct val="0"/>
              </a:spcAft>
              <a:defRPr sz="2400">
                <a:solidFill>
                  <a:schemeClr val="tx1"/>
                </a:solidFill>
                <a:latin typeface="Times New Roman" panose="02020603050405020304" pitchFamily="18" charset="0"/>
              </a:defRPr>
            </a:lvl9pPr>
          </a:lstStyle>
          <a:p>
            <a:r>
              <a:rPr lang="fr-FR" altLang="fr-FR" sz="1800" dirty="0">
                <a:solidFill>
                  <a:srgbClr val="00B050"/>
                </a:solidFill>
                <a:latin typeface="Arial" panose="020B0604020202020204" pitchFamily="34" charset="0"/>
              </a:rPr>
              <a:t>Std. / Spéc.</a:t>
            </a:r>
          </a:p>
        </p:txBody>
      </p:sp>
      <p:sp>
        <p:nvSpPr>
          <p:cNvPr id="49157" name="Rectangle 5">
            <a:extLst>
              <a:ext uri="{FF2B5EF4-FFF2-40B4-BE49-F238E27FC236}">
                <a16:creationId xmlns:a16="http://schemas.microsoft.com/office/drawing/2014/main" id="{4C8675F2-BF8B-4D70-B3A2-A8E30C14FD25}"/>
              </a:ext>
            </a:extLst>
          </p:cNvPr>
          <p:cNvSpPr>
            <a:spLocks noChangeArrowheads="1"/>
          </p:cNvSpPr>
          <p:nvPr/>
        </p:nvSpPr>
        <p:spPr bwMode="auto">
          <a:xfrm>
            <a:off x="420688" y="2553154"/>
            <a:ext cx="2949575" cy="33906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2" tIns="44447" rIns="90482" bIns="44447">
            <a:spAutoFit/>
          </a:bodyPr>
          <a:lstStyle>
            <a:lvl1pPr algn="l" defTabSz="762000">
              <a:defRPr sz="2400">
                <a:solidFill>
                  <a:schemeClr val="tx1"/>
                </a:solidFill>
                <a:latin typeface="Times New Roman" panose="02020603050405020304" pitchFamily="18" charset="0"/>
              </a:defRPr>
            </a:lvl1pPr>
            <a:lvl2pPr marL="571500" algn="l" defTabSz="762000">
              <a:defRPr sz="2400">
                <a:solidFill>
                  <a:schemeClr val="tx1"/>
                </a:solidFill>
                <a:latin typeface="Times New Roman" panose="02020603050405020304" pitchFamily="18" charset="0"/>
              </a:defRPr>
            </a:lvl2pPr>
            <a:lvl3pPr marL="1143000" algn="l" defTabSz="762000">
              <a:defRPr sz="2400">
                <a:solidFill>
                  <a:schemeClr val="tx1"/>
                </a:solidFill>
                <a:latin typeface="Times New Roman" panose="02020603050405020304" pitchFamily="18" charset="0"/>
              </a:defRPr>
            </a:lvl3pPr>
            <a:lvl4pPr marL="1714500" algn="l" defTabSz="762000">
              <a:defRPr sz="2400">
                <a:solidFill>
                  <a:schemeClr val="tx1"/>
                </a:solidFill>
                <a:latin typeface="Times New Roman" panose="02020603050405020304" pitchFamily="18" charset="0"/>
              </a:defRPr>
            </a:lvl4pPr>
            <a:lvl5pPr marL="2286000" algn="l" defTabSz="762000">
              <a:defRPr sz="2400">
                <a:solidFill>
                  <a:schemeClr val="tx1"/>
                </a:solidFill>
                <a:latin typeface="Times New Roman" panose="02020603050405020304" pitchFamily="18" charset="0"/>
              </a:defRPr>
            </a:lvl5pPr>
            <a:lvl6pPr marL="2743200" defTabSz="762000" eaLnBrk="0" fontAlgn="base" hangingPunct="0">
              <a:spcBef>
                <a:spcPct val="0"/>
              </a:spcBef>
              <a:spcAft>
                <a:spcPct val="0"/>
              </a:spcAft>
              <a:defRPr sz="2400">
                <a:solidFill>
                  <a:schemeClr val="tx1"/>
                </a:solidFill>
                <a:latin typeface="Times New Roman" panose="02020603050405020304" pitchFamily="18" charset="0"/>
              </a:defRPr>
            </a:lvl6pPr>
            <a:lvl7pPr marL="3200400" defTabSz="762000" eaLnBrk="0" fontAlgn="base" hangingPunct="0">
              <a:spcBef>
                <a:spcPct val="0"/>
              </a:spcBef>
              <a:spcAft>
                <a:spcPct val="0"/>
              </a:spcAft>
              <a:defRPr sz="2400">
                <a:solidFill>
                  <a:schemeClr val="tx1"/>
                </a:solidFill>
                <a:latin typeface="Times New Roman" panose="02020603050405020304" pitchFamily="18" charset="0"/>
              </a:defRPr>
            </a:lvl7pPr>
            <a:lvl8pPr marL="3657600" defTabSz="762000" eaLnBrk="0" fontAlgn="base" hangingPunct="0">
              <a:spcBef>
                <a:spcPct val="0"/>
              </a:spcBef>
              <a:spcAft>
                <a:spcPct val="0"/>
              </a:spcAft>
              <a:defRPr sz="2400">
                <a:solidFill>
                  <a:schemeClr val="tx1"/>
                </a:solidFill>
                <a:latin typeface="Times New Roman" panose="02020603050405020304" pitchFamily="18" charset="0"/>
              </a:defRPr>
            </a:lvl8pPr>
            <a:lvl9pPr marL="4114800" defTabSz="762000" eaLnBrk="0" fontAlgn="base" hangingPunct="0">
              <a:spcBef>
                <a:spcPct val="0"/>
              </a:spcBef>
              <a:spcAft>
                <a:spcPct val="0"/>
              </a:spcAft>
              <a:defRPr sz="2400">
                <a:solidFill>
                  <a:schemeClr val="tx1"/>
                </a:solidFill>
                <a:latin typeface="Times New Roman" panose="02020603050405020304" pitchFamily="18" charset="0"/>
              </a:defRPr>
            </a:lvl9pPr>
          </a:lstStyle>
          <a:p>
            <a:r>
              <a:rPr lang="fr-FR" altLang="fr-FR" sz="1800" b="0" dirty="0">
                <a:solidFill>
                  <a:srgbClr val="00279F"/>
                </a:solidFill>
                <a:latin typeface="Arial" panose="020B0604020202020204" pitchFamily="34" charset="0"/>
              </a:rPr>
              <a:t>Fournitures de bureau</a:t>
            </a:r>
          </a:p>
        </p:txBody>
      </p:sp>
      <p:sp>
        <p:nvSpPr>
          <p:cNvPr id="49158" name="Rectangle 6">
            <a:extLst>
              <a:ext uri="{FF2B5EF4-FFF2-40B4-BE49-F238E27FC236}">
                <a16:creationId xmlns:a16="http://schemas.microsoft.com/office/drawing/2014/main" id="{3ED6E649-E1E5-40F2-BF64-58544FEB43DF}"/>
              </a:ext>
            </a:extLst>
          </p:cNvPr>
          <p:cNvSpPr>
            <a:spLocks noChangeArrowheads="1"/>
          </p:cNvSpPr>
          <p:nvPr/>
        </p:nvSpPr>
        <p:spPr bwMode="auto">
          <a:xfrm>
            <a:off x="407988" y="3103885"/>
            <a:ext cx="3105150" cy="33906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2" tIns="44447" rIns="90482" bIns="44447">
            <a:spAutoFit/>
          </a:bodyPr>
          <a:lstStyle>
            <a:lvl1pPr algn="l" defTabSz="762000">
              <a:defRPr sz="2400">
                <a:solidFill>
                  <a:schemeClr val="tx1"/>
                </a:solidFill>
                <a:latin typeface="Times New Roman" panose="02020603050405020304" pitchFamily="18" charset="0"/>
              </a:defRPr>
            </a:lvl1pPr>
            <a:lvl2pPr marL="571500" algn="l" defTabSz="762000">
              <a:defRPr sz="2400">
                <a:solidFill>
                  <a:schemeClr val="tx1"/>
                </a:solidFill>
                <a:latin typeface="Times New Roman" panose="02020603050405020304" pitchFamily="18" charset="0"/>
              </a:defRPr>
            </a:lvl2pPr>
            <a:lvl3pPr marL="1143000" algn="l" defTabSz="762000">
              <a:defRPr sz="2400">
                <a:solidFill>
                  <a:schemeClr val="tx1"/>
                </a:solidFill>
                <a:latin typeface="Times New Roman" panose="02020603050405020304" pitchFamily="18" charset="0"/>
              </a:defRPr>
            </a:lvl3pPr>
            <a:lvl4pPr marL="1714500" algn="l" defTabSz="762000">
              <a:defRPr sz="2400">
                <a:solidFill>
                  <a:schemeClr val="tx1"/>
                </a:solidFill>
                <a:latin typeface="Times New Roman" panose="02020603050405020304" pitchFamily="18" charset="0"/>
              </a:defRPr>
            </a:lvl4pPr>
            <a:lvl5pPr marL="2286000" algn="l" defTabSz="762000">
              <a:defRPr sz="2400">
                <a:solidFill>
                  <a:schemeClr val="tx1"/>
                </a:solidFill>
                <a:latin typeface="Times New Roman" panose="02020603050405020304" pitchFamily="18" charset="0"/>
              </a:defRPr>
            </a:lvl5pPr>
            <a:lvl6pPr marL="2743200" defTabSz="762000" eaLnBrk="0" fontAlgn="base" hangingPunct="0">
              <a:spcBef>
                <a:spcPct val="0"/>
              </a:spcBef>
              <a:spcAft>
                <a:spcPct val="0"/>
              </a:spcAft>
              <a:defRPr sz="2400">
                <a:solidFill>
                  <a:schemeClr val="tx1"/>
                </a:solidFill>
                <a:latin typeface="Times New Roman" panose="02020603050405020304" pitchFamily="18" charset="0"/>
              </a:defRPr>
            </a:lvl6pPr>
            <a:lvl7pPr marL="3200400" defTabSz="762000" eaLnBrk="0" fontAlgn="base" hangingPunct="0">
              <a:spcBef>
                <a:spcPct val="0"/>
              </a:spcBef>
              <a:spcAft>
                <a:spcPct val="0"/>
              </a:spcAft>
              <a:defRPr sz="2400">
                <a:solidFill>
                  <a:schemeClr val="tx1"/>
                </a:solidFill>
                <a:latin typeface="Times New Roman" panose="02020603050405020304" pitchFamily="18" charset="0"/>
              </a:defRPr>
            </a:lvl7pPr>
            <a:lvl8pPr marL="3657600" defTabSz="762000" eaLnBrk="0" fontAlgn="base" hangingPunct="0">
              <a:spcBef>
                <a:spcPct val="0"/>
              </a:spcBef>
              <a:spcAft>
                <a:spcPct val="0"/>
              </a:spcAft>
              <a:defRPr sz="2400">
                <a:solidFill>
                  <a:schemeClr val="tx1"/>
                </a:solidFill>
                <a:latin typeface="Times New Roman" panose="02020603050405020304" pitchFamily="18" charset="0"/>
              </a:defRPr>
            </a:lvl8pPr>
            <a:lvl9pPr marL="4114800" defTabSz="762000" eaLnBrk="0" fontAlgn="base" hangingPunct="0">
              <a:spcBef>
                <a:spcPct val="0"/>
              </a:spcBef>
              <a:spcAft>
                <a:spcPct val="0"/>
              </a:spcAft>
              <a:defRPr sz="2400">
                <a:solidFill>
                  <a:schemeClr val="tx1"/>
                </a:solidFill>
                <a:latin typeface="Times New Roman" panose="02020603050405020304" pitchFamily="18" charset="0"/>
              </a:defRPr>
            </a:lvl9pPr>
          </a:lstStyle>
          <a:p>
            <a:r>
              <a:rPr lang="fr-FR" altLang="fr-FR" sz="1800" b="0" dirty="0">
                <a:solidFill>
                  <a:srgbClr val="00279F"/>
                </a:solidFill>
                <a:latin typeface="Arial" panose="020B0604020202020204" pitchFamily="34" charset="0"/>
              </a:rPr>
              <a:t>Micro-processeur</a:t>
            </a:r>
          </a:p>
        </p:txBody>
      </p:sp>
      <p:sp>
        <p:nvSpPr>
          <p:cNvPr id="49159" name="Rectangle 7">
            <a:extLst>
              <a:ext uri="{FF2B5EF4-FFF2-40B4-BE49-F238E27FC236}">
                <a16:creationId xmlns:a16="http://schemas.microsoft.com/office/drawing/2014/main" id="{D1DD28E9-2545-4C56-8ECF-F2AA77C2DE1E}"/>
              </a:ext>
            </a:extLst>
          </p:cNvPr>
          <p:cNvSpPr>
            <a:spLocks noChangeArrowheads="1"/>
          </p:cNvSpPr>
          <p:nvPr/>
        </p:nvSpPr>
        <p:spPr bwMode="auto">
          <a:xfrm>
            <a:off x="420688" y="3613045"/>
            <a:ext cx="1888326" cy="33906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2" tIns="44447" rIns="90482" bIns="44447">
            <a:spAutoFit/>
          </a:bodyPr>
          <a:lstStyle>
            <a:lvl1pPr algn="l" defTabSz="762000">
              <a:defRPr sz="2400">
                <a:solidFill>
                  <a:schemeClr val="tx1"/>
                </a:solidFill>
                <a:latin typeface="Times New Roman" panose="02020603050405020304" pitchFamily="18" charset="0"/>
              </a:defRPr>
            </a:lvl1pPr>
            <a:lvl2pPr marL="571500" algn="l" defTabSz="762000">
              <a:defRPr sz="2400">
                <a:solidFill>
                  <a:schemeClr val="tx1"/>
                </a:solidFill>
                <a:latin typeface="Times New Roman" panose="02020603050405020304" pitchFamily="18" charset="0"/>
              </a:defRPr>
            </a:lvl2pPr>
            <a:lvl3pPr marL="1143000" algn="l" defTabSz="762000">
              <a:defRPr sz="2400">
                <a:solidFill>
                  <a:schemeClr val="tx1"/>
                </a:solidFill>
                <a:latin typeface="Times New Roman" panose="02020603050405020304" pitchFamily="18" charset="0"/>
              </a:defRPr>
            </a:lvl3pPr>
            <a:lvl4pPr marL="1714500" algn="l" defTabSz="762000">
              <a:defRPr sz="2400">
                <a:solidFill>
                  <a:schemeClr val="tx1"/>
                </a:solidFill>
                <a:latin typeface="Times New Roman" panose="02020603050405020304" pitchFamily="18" charset="0"/>
              </a:defRPr>
            </a:lvl4pPr>
            <a:lvl5pPr marL="2286000" algn="l" defTabSz="762000">
              <a:defRPr sz="2400">
                <a:solidFill>
                  <a:schemeClr val="tx1"/>
                </a:solidFill>
                <a:latin typeface="Times New Roman" panose="02020603050405020304" pitchFamily="18" charset="0"/>
              </a:defRPr>
            </a:lvl5pPr>
            <a:lvl6pPr marL="2743200" defTabSz="762000" eaLnBrk="0" fontAlgn="base" hangingPunct="0">
              <a:spcBef>
                <a:spcPct val="0"/>
              </a:spcBef>
              <a:spcAft>
                <a:spcPct val="0"/>
              </a:spcAft>
              <a:defRPr sz="2400">
                <a:solidFill>
                  <a:schemeClr val="tx1"/>
                </a:solidFill>
                <a:latin typeface="Times New Roman" panose="02020603050405020304" pitchFamily="18" charset="0"/>
              </a:defRPr>
            </a:lvl6pPr>
            <a:lvl7pPr marL="3200400" defTabSz="762000" eaLnBrk="0" fontAlgn="base" hangingPunct="0">
              <a:spcBef>
                <a:spcPct val="0"/>
              </a:spcBef>
              <a:spcAft>
                <a:spcPct val="0"/>
              </a:spcAft>
              <a:defRPr sz="2400">
                <a:solidFill>
                  <a:schemeClr val="tx1"/>
                </a:solidFill>
                <a:latin typeface="Times New Roman" panose="02020603050405020304" pitchFamily="18" charset="0"/>
              </a:defRPr>
            </a:lvl7pPr>
            <a:lvl8pPr marL="3657600" defTabSz="762000" eaLnBrk="0" fontAlgn="base" hangingPunct="0">
              <a:spcBef>
                <a:spcPct val="0"/>
              </a:spcBef>
              <a:spcAft>
                <a:spcPct val="0"/>
              </a:spcAft>
              <a:defRPr sz="2400">
                <a:solidFill>
                  <a:schemeClr val="tx1"/>
                </a:solidFill>
                <a:latin typeface="Times New Roman" panose="02020603050405020304" pitchFamily="18" charset="0"/>
              </a:defRPr>
            </a:lvl8pPr>
            <a:lvl9pPr marL="4114800" defTabSz="762000" eaLnBrk="0" fontAlgn="base" hangingPunct="0">
              <a:spcBef>
                <a:spcPct val="0"/>
              </a:spcBef>
              <a:spcAft>
                <a:spcPct val="0"/>
              </a:spcAft>
              <a:defRPr sz="2400">
                <a:solidFill>
                  <a:schemeClr val="tx1"/>
                </a:solidFill>
                <a:latin typeface="Times New Roman" panose="02020603050405020304" pitchFamily="18" charset="0"/>
              </a:defRPr>
            </a:lvl9pPr>
          </a:lstStyle>
          <a:p>
            <a:r>
              <a:rPr lang="fr-FR" altLang="fr-FR" sz="1800" b="0" dirty="0">
                <a:solidFill>
                  <a:srgbClr val="00279F"/>
                </a:solidFill>
                <a:latin typeface="Arial" panose="020B0604020202020204" pitchFamily="34" charset="0"/>
              </a:rPr>
              <a:t>Conseil juridique</a:t>
            </a:r>
          </a:p>
        </p:txBody>
      </p:sp>
      <p:sp>
        <p:nvSpPr>
          <p:cNvPr id="49160" name="Rectangle 8">
            <a:extLst>
              <a:ext uri="{FF2B5EF4-FFF2-40B4-BE49-F238E27FC236}">
                <a16:creationId xmlns:a16="http://schemas.microsoft.com/office/drawing/2014/main" id="{D83E568C-63B4-4DD2-B340-573422DBD33D}"/>
              </a:ext>
            </a:extLst>
          </p:cNvPr>
          <p:cNvSpPr>
            <a:spLocks noChangeArrowheads="1"/>
          </p:cNvSpPr>
          <p:nvPr/>
        </p:nvSpPr>
        <p:spPr bwMode="auto">
          <a:xfrm>
            <a:off x="420688" y="4124126"/>
            <a:ext cx="708516" cy="33906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2" tIns="44447" rIns="90482" bIns="44447">
            <a:spAutoFit/>
          </a:bodyPr>
          <a:lstStyle>
            <a:lvl1pPr algn="l" defTabSz="762000">
              <a:defRPr sz="2400">
                <a:solidFill>
                  <a:schemeClr val="tx1"/>
                </a:solidFill>
                <a:latin typeface="Times New Roman" panose="02020603050405020304" pitchFamily="18" charset="0"/>
              </a:defRPr>
            </a:lvl1pPr>
            <a:lvl2pPr marL="571500" algn="l" defTabSz="762000">
              <a:defRPr sz="2400">
                <a:solidFill>
                  <a:schemeClr val="tx1"/>
                </a:solidFill>
                <a:latin typeface="Times New Roman" panose="02020603050405020304" pitchFamily="18" charset="0"/>
              </a:defRPr>
            </a:lvl2pPr>
            <a:lvl3pPr marL="1143000" algn="l" defTabSz="762000">
              <a:defRPr sz="2400">
                <a:solidFill>
                  <a:schemeClr val="tx1"/>
                </a:solidFill>
                <a:latin typeface="Times New Roman" panose="02020603050405020304" pitchFamily="18" charset="0"/>
              </a:defRPr>
            </a:lvl3pPr>
            <a:lvl4pPr marL="1714500" algn="l" defTabSz="762000">
              <a:defRPr sz="2400">
                <a:solidFill>
                  <a:schemeClr val="tx1"/>
                </a:solidFill>
                <a:latin typeface="Times New Roman" panose="02020603050405020304" pitchFamily="18" charset="0"/>
              </a:defRPr>
            </a:lvl4pPr>
            <a:lvl5pPr marL="2286000" algn="l" defTabSz="762000">
              <a:defRPr sz="2400">
                <a:solidFill>
                  <a:schemeClr val="tx1"/>
                </a:solidFill>
                <a:latin typeface="Times New Roman" panose="02020603050405020304" pitchFamily="18" charset="0"/>
              </a:defRPr>
            </a:lvl5pPr>
            <a:lvl6pPr marL="2743200" defTabSz="762000" eaLnBrk="0" fontAlgn="base" hangingPunct="0">
              <a:spcBef>
                <a:spcPct val="0"/>
              </a:spcBef>
              <a:spcAft>
                <a:spcPct val="0"/>
              </a:spcAft>
              <a:defRPr sz="2400">
                <a:solidFill>
                  <a:schemeClr val="tx1"/>
                </a:solidFill>
                <a:latin typeface="Times New Roman" panose="02020603050405020304" pitchFamily="18" charset="0"/>
              </a:defRPr>
            </a:lvl6pPr>
            <a:lvl7pPr marL="3200400" defTabSz="762000" eaLnBrk="0" fontAlgn="base" hangingPunct="0">
              <a:spcBef>
                <a:spcPct val="0"/>
              </a:spcBef>
              <a:spcAft>
                <a:spcPct val="0"/>
              </a:spcAft>
              <a:defRPr sz="2400">
                <a:solidFill>
                  <a:schemeClr val="tx1"/>
                </a:solidFill>
                <a:latin typeface="Times New Roman" panose="02020603050405020304" pitchFamily="18" charset="0"/>
              </a:defRPr>
            </a:lvl7pPr>
            <a:lvl8pPr marL="3657600" defTabSz="762000" eaLnBrk="0" fontAlgn="base" hangingPunct="0">
              <a:spcBef>
                <a:spcPct val="0"/>
              </a:spcBef>
              <a:spcAft>
                <a:spcPct val="0"/>
              </a:spcAft>
              <a:defRPr sz="2400">
                <a:solidFill>
                  <a:schemeClr val="tx1"/>
                </a:solidFill>
                <a:latin typeface="Times New Roman" panose="02020603050405020304" pitchFamily="18" charset="0"/>
              </a:defRPr>
            </a:lvl8pPr>
            <a:lvl9pPr marL="4114800" defTabSz="762000" eaLnBrk="0" fontAlgn="base" hangingPunct="0">
              <a:spcBef>
                <a:spcPct val="0"/>
              </a:spcBef>
              <a:spcAft>
                <a:spcPct val="0"/>
              </a:spcAft>
              <a:defRPr sz="2400">
                <a:solidFill>
                  <a:schemeClr val="tx1"/>
                </a:solidFill>
                <a:latin typeface="Times New Roman" panose="02020603050405020304" pitchFamily="18" charset="0"/>
              </a:defRPr>
            </a:lvl9pPr>
          </a:lstStyle>
          <a:p>
            <a:r>
              <a:rPr lang="fr-FR" altLang="fr-FR" sz="1800" b="0" dirty="0">
                <a:solidFill>
                  <a:srgbClr val="00279F"/>
                </a:solidFill>
                <a:latin typeface="Arial" panose="020B0604020202020204" pitchFamily="34" charset="0"/>
              </a:rPr>
              <a:t>Acier</a:t>
            </a:r>
          </a:p>
        </p:txBody>
      </p:sp>
      <p:sp>
        <p:nvSpPr>
          <p:cNvPr id="49161" name="Rectangle 9">
            <a:extLst>
              <a:ext uri="{FF2B5EF4-FFF2-40B4-BE49-F238E27FC236}">
                <a16:creationId xmlns:a16="http://schemas.microsoft.com/office/drawing/2014/main" id="{6A136FA8-D9A1-4402-B871-719DF3F564AB}"/>
              </a:ext>
            </a:extLst>
          </p:cNvPr>
          <p:cNvSpPr>
            <a:spLocks noChangeArrowheads="1"/>
          </p:cNvSpPr>
          <p:nvPr/>
        </p:nvSpPr>
        <p:spPr bwMode="auto">
          <a:xfrm>
            <a:off x="420688" y="4816202"/>
            <a:ext cx="1965270" cy="33906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2" tIns="44447" rIns="90482" bIns="44447">
            <a:spAutoFit/>
          </a:bodyPr>
          <a:lstStyle>
            <a:lvl1pPr algn="l" defTabSz="762000">
              <a:defRPr sz="2400">
                <a:solidFill>
                  <a:schemeClr val="tx1"/>
                </a:solidFill>
                <a:latin typeface="Times New Roman" panose="02020603050405020304" pitchFamily="18" charset="0"/>
              </a:defRPr>
            </a:lvl1pPr>
            <a:lvl2pPr marL="571500" algn="l" defTabSz="762000">
              <a:defRPr sz="2400">
                <a:solidFill>
                  <a:schemeClr val="tx1"/>
                </a:solidFill>
                <a:latin typeface="Times New Roman" panose="02020603050405020304" pitchFamily="18" charset="0"/>
              </a:defRPr>
            </a:lvl2pPr>
            <a:lvl3pPr marL="1143000" algn="l" defTabSz="762000">
              <a:defRPr sz="2400">
                <a:solidFill>
                  <a:schemeClr val="tx1"/>
                </a:solidFill>
                <a:latin typeface="Times New Roman" panose="02020603050405020304" pitchFamily="18" charset="0"/>
              </a:defRPr>
            </a:lvl3pPr>
            <a:lvl4pPr marL="1714500" algn="l" defTabSz="762000">
              <a:defRPr sz="2400">
                <a:solidFill>
                  <a:schemeClr val="tx1"/>
                </a:solidFill>
                <a:latin typeface="Times New Roman" panose="02020603050405020304" pitchFamily="18" charset="0"/>
              </a:defRPr>
            </a:lvl4pPr>
            <a:lvl5pPr marL="2286000" algn="l" defTabSz="762000">
              <a:defRPr sz="2400">
                <a:solidFill>
                  <a:schemeClr val="tx1"/>
                </a:solidFill>
                <a:latin typeface="Times New Roman" panose="02020603050405020304" pitchFamily="18" charset="0"/>
              </a:defRPr>
            </a:lvl5pPr>
            <a:lvl6pPr marL="2743200" defTabSz="762000" eaLnBrk="0" fontAlgn="base" hangingPunct="0">
              <a:spcBef>
                <a:spcPct val="0"/>
              </a:spcBef>
              <a:spcAft>
                <a:spcPct val="0"/>
              </a:spcAft>
              <a:defRPr sz="2400">
                <a:solidFill>
                  <a:schemeClr val="tx1"/>
                </a:solidFill>
                <a:latin typeface="Times New Roman" panose="02020603050405020304" pitchFamily="18" charset="0"/>
              </a:defRPr>
            </a:lvl6pPr>
            <a:lvl7pPr marL="3200400" defTabSz="762000" eaLnBrk="0" fontAlgn="base" hangingPunct="0">
              <a:spcBef>
                <a:spcPct val="0"/>
              </a:spcBef>
              <a:spcAft>
                <a:spcPct val="0"/>
              </a:spcAft>
              <a:defRPr sz="2400">
                <a:solidFill>
                  <a:schemeClr val="tx1"/>
                </a:solidFill>
                <a:latin typeface="Times New Roman" panose="02020603050405020304" pitchFamily="18" charset="0"/>
              </a:defRPr>
            </a:lvl7pPr>
            <a:lvl8pPr marL="3657600" defTabSz="762000" eaLnBrk="0" fontAlgn="base" hangingPunct="0">
              <a:spcBef>
                <a:spcPct val="0"/>
              </a:spcBef>
              <a:spcAft>
                <a:spcPct val="0"/>
              </a:spcAft>
              <a:defRPr sz="2400">
                <a:solidFill>
                  <a:schemeClr val="tx1"/>
                </a:solidFill>
                <a:latin typeface="Times New Roman" panose="02020603050405020304" pitchFamily="18" charset="0"/>
              </a:defRPr>
            </a:lvl8pPr>
            <a:lvl9pPr marL="4114800" defTabSz="762000" eaLnBrk="0" fontAlgn="base" hangingPunct="0">
              <a:spcBef>
                <a:spcPct val="0"/>
              </a:spcBef>
              <a:spcAft>
                <a:spcPct val="0"/>
              </a:spcAft>
              <a:defRPr sz="2400">
                <a:solidFill>
                  <a:schemeClr val="tx1"/>
                </a:solidFill>
                <a:latin typeface="Times New Roman" panose="02020603050405020304" pitchFamily="18" charset="0"/>
              </a:defRPr>
            </a:lvl9pPr>
          </a:lstStyle>
          <a:p>
            <a:r>
              <a:rPr lang="fr-FR" altLang="fr-FR" sz="1800" b="0" dirty="0">
                <a:solidFill>
                  <a:srgbClr val="00279F"/>
                </a:solidFill>
                <a:latin typeface="Arial" panose="020B0604020202020204" pitchFamily="34" charset="0"/>
              </a:rPr>
              <a:t>Machine spéciale</a:t>
            </a:r>
          </a:p>
        </p:txBody>
      </p:sp>
      <p:sp>
        <p:nvSpPr>
          <p:cNvPr id="49162" name="Rectangle 10">
            <a:extLst>
              <a:ext uri="{FF2B5EF4-FFF2-40B4-BE49-F238E27FC236}">
                <a16:creationId xmlns:a16="http://schemas.microsoft.com/office/drawing/2014/main" id="{C5DD0C11-F26F-40C9-9F38-5E63D0CB7094}"/>
              </a:ext>
            </a:extLst>
          </p:cNvPr>
          <p:cNvSpPr>
            <a:spLocks noChangeArrowheads="1"/>
          </p:cNvSpPr>
          <p:nvPr/>
        </p:nvSpPr>
        <p:spPr bwMode="auto">
          <a:xfrm>
            <a:off x="420688" y="5524028"/>
            <a:ext cx="1503606" cy="33906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2" tIns="44447" rIns="90482" bIns="44447">
            <a:spAutoFit/>
          </a:bodyPr>
          <a:lstStyle>
            <a:lvl1pPr algn="l" defTabSz="762000">
              <a:defRPr sz="2400">
                <a:solidFill>
                  <a:schemeClr val="tx1"/>
                </a:solidFill>
                <a:latin typeface="Times New Roman" panose="02020603050405020304" pitchFamily="18" charset="0"/>
              </a:defRPr>
            </a:lvl1pPr>
            <a:lvl2pPr marL="571500" algn="l" defTabSz="762000">
              <a:defRPr sz="2400">
                <a:solidFill>
                  <a:schemeClr val="tx1"/>
                </a:solidFill>
                <a:latin typeface="Times New Roman" panose="02020603050405020304" pitchFamily="18" charset="0"/>
              </a:defRPr>
            </a:lvl2pPr>
            <a:lvl3pPr marL="1143000" algn="l" defTabSz="762000">
              <a:defRPr sz="2400">
                <a:solidFill>
                  <a:schemeClr val="tx1"/>
                </a:solidFill>
                <a:latin typeface="Times New Roman" panose="02020603050405020304" pitchFamily="18" charset="0"/>
              </a:defRPr>
            </a:lvl3pPr>
            <a:lvl4pPr marL="1714500" algn="l" defTabSz="762000">
              <a:defRPr sz="2400">
                <a:solidFill>
                  <a:schemeClr val="tx1"/>
                </a:solidFill>
                <a:latin typeface="Times New Roman" panose="02020603050405020304" pitchFamily="18" charset="0"/>
              </a:defRPr>
            </a:lvl4pPr>
            <a:lvl5pPr marL="2286000" algn="l" defTabSz="762000">
              <a:defRPr sz="2400">
                <a:solidFill>
                  <a:schemeClr val="tx1"/>
                </a:solidFill>
                <a:latin typeface="Times New Roman" panose="02020603050405020304" pitchFamily="18" charset="0"/>
              </a:defRPr>
            </a:lvl5pPr>
            <a:lvl6pPr marL="2743200" defTabSz="762000" eaLnBrk="0" fontAlgn="base" hangingPunct="0">
              <a:spcBef>
                <a:spcPct val="0"/>
              </a:spcBef>
              <a:spcAft>
                <a:spcPct val="0"/>
              </a:spcAft>
              <a:defRPr sz="2400">
                <a:solidFill>
                  <a:schemeClr val="tx1"/>
                </a:solidFill>
                <a:latin typeface="Times New Roman" panose="02020603050405020304" pitchFamily="18" charset="0"/>
              </a:defRPr>
            </a:lvl6pPr>
            <a:lvl7pPr marL="3200400" defTabSz="762000" eaLnBrk="0" fontAlgn="base" hangingPunct="0">
              <a:spcBef>
                <a:spcPct val="0"/>
              </a:spcBef>
              <a:spcAft>
                <a:spcPct val="0"/>
              </a:spcAft>
              <a:defRPr sz="2400">
                <a:solidFill>
                  <a:schemeClr val="tx1"/>
                </a:solidFill>
                <a:latin typeface="Times New Roman" panose="02020603050405020304" pitchFamily="18" charset="0"/>
              </a:defRPr>
            </a:lvl7pPr>
            <a:lvl8pPr marL="3657600" defTabSz="762000" eaLnBrk="0" fontAlgn="base" hangingPunct="0">
              <a:spcBef>
                <a:spcPct val="0"/>
              </a:spcBef>
              <a:spcAft>
                <a:spcPct val="0"/>
              </a:spcAft>
              <a:defRPr sz="2400">
                <a:solidFill>
                  <a:schemeClr val="tx1"/>
                </a:solidFill>
                <a:latin typeface="Times New Roman" panose="02020603050405020304" pitchFamily="18" charset="0"/>
              </a:defRPr>
            </a:lvl8pPr>
            <a:lvl9pPr marL="4114800" defTabSz="762000" eaLnBrk="0" fontAlgn="base" hangingPunct="0">
              <a:spcBef>
                <a:spcPct val="0"/>
              </a:spcBef>
              <a:spcAft>
                <a:spcPct val="0"/>
              </a:spcAft>
              <a:defRPr sz="2400">
                <a:solidFill>
                  <a:schemeClr val="tx1"/>
                </a:solidFill>
                <a:latin typeface="Times New Roman" panose="02020603050405020304" pitchFamily="18" charset="0"/>
              </a:defRPr>
            </a:lvl9pPr>
          </a:lstStyle>
          <a:p>
            <a:r>
              <a:rPr lang="fr-FR" altLang="fr-FR" sz="1800" b="0" dirty="0">
                <a:solidFill>
                  <a:srgbClr val="00279F"/>
                </a:solidFill>
                <a:latin typeface="Arial" panose="020B0604020202020204" pitchFamily="34" charset="0"/>
              </a:rPr>
              <a:t>Pièce usinée</a:t>
            </a:r>
          </a:p>
        </p:txBody>
      </p:sp>
      <p:sp>
        <p:nvSpPr>
          <p:cNvPr id="49163" name="Rectangle 11">
            <a:extLst>
              <a:ext uri="{FF2B5EF4-FFF2-40B4-BE49-F238E27FC236}">
                <a16:creationId xmlns:a16="http://schemas.microsoft.com/office/drawing/2014/main" id="{721F077D-4AF8-4C72-82DB-F3735BC6C805}"/>
              </a:ext>
            </a:extLst>
          </p:cNvPr>
          <p:cNvSpPr>
            <a:spLocks noChangeArrowheads="1"/>
          </p:cNvSpPr>
          <p:nvPr/>
        </p:nvSpPr>
        <p:spPr bwMode="auto">
          <a:xfrm>
            <a:off x="301625" y="1780108"/>
            <a:ext cx="8540750" cy="4817244"/>
          </a:xfrm>
          <a:prstGeom prst="rect">
            <a:avLst/>
          </a:prstGeom>
          <a:noFill/>
          <a:ln w="12700">
            <a:solidFill>
              <a:srgbClr val="000000"/>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1050" dirty="0"/>
          </a:p>
        </p:txBody>
      </p:sp>
      <p:sp>
        <p:nvSpPr>
          <p:cNvPr id="49164" name="Line 12">
            <a:extLst>
              <a:ext uri="{FF2B5EF4-FFF2-40B4-BE49-F238E27FC236}">
                <a16:creationId xmlns:a16="http://schemas.microsoft.com/office/drawing/2014/main" id="{E36138CC-EF52-463F-B459-90E390DA9870}"/>
              </a:ext>
            </a:extLst>
          </p:cNvPr>
          <p:cNvSpPr>
            <a:spLocks noChangeShapeType="1"/>
          </p:cNvSpPr>
          <p:nvPr/>
        </p:nvSpPr>
        <p:spPr bwMode="auto">
          <a:xfrm flipH="1">
            <a:off x="5140197" y="1791866"/>
            <a:ext cx="12827" cy="4805481"/>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1200" dirty="0"/>
          </a:p>
        </p:txBody>
      </p:sp>
      <p:sp>
        <p:nvSpPr>
          <p:cNvPr id="49165" name="Line 13">
            <a:extLst>
              <a:ext uri="{FF2B5EF4-FFF2-40B4-BE49-F238E27FC236}">
                <a16:creationId xmlns:a16="http://schemas.microsoft.com/office/drawing/2014/main" id="{5965481D-EC06-465F-A6BD-0C8464615D35}"/>
              </a:ext>
            </a:extLst>
          </p:cNvPr>
          <p:cNvSpPr>
            <a:spLocks noChangeShapeType="1"/>
          </p:cNvSpPr>
          <p:nvPr/>
        </p:nvSpPr>
        <p:spPr bwMode="auto">
          <a:xfrm flipH="1">
            <a:off x="3389333" y="1772816"/>
            <a:ext cx="30141" cy="4817236"/>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1200" dirty="0"/>
          </a:p>
        </p:txBody>
      </p:sp>
      <p:sp>
        <p:nvSpPr>
          <p:cNvPr id="49166" name="Line 14">
            <a:extLst>
              <a:ext uri="{FF2B5EF4-FFF2-40B4-BE49-F238E27FC236}">
                <a16:creationId xmlns:a16="http://schemas.microsoft.com/office/drawing/2014/main" id="{10F24BD8-710A-42E4-9396-7FE4B5929164}"/>
              </a:ext>
            </a:extLst>
          </p:cNvPr>
          <p:cNvSpPr>
            <a:spLocks noChangeShapeType="1"/>
          </p:cNvSpPr>
          <p:nvPr/>
        </p:nvSpPr>
        <p:spPr bwMode="auto">
          <a:xfrm flipH="1">
            <a:off x="6677346" y="1791866"/>
            <a:ext cx="56829" cy="481724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1200" dirty="0"/>
          </a:p>
        </p:txBody>
      </p:sp>
      <p:sp>
        <p:nvSpPr>
          <p:cNvPr id="49167" name="Line 15">
            <a:extLst>
              <a:ext uri="{FF2B5EF4-FFF2-40B4-BE49-F238E27FC236}">
                <a16:creationId xmlns:a16="http://schemas.microsoft.com/office/drawing/2014/main" id="{34BCB578-F011-4E4B-B226-A40FF313C7D2}"/>
              </a:ext>
            </a:extLst>
          </p:cNvPr>
          <p:cNvSpPr>
            <a:spLocks noChangeShapeType="1"/>
          </p:cNvSpPr>
          <p:nvPr/>
        </p:nvSpPr>
        <p:spPr bwMode="auto">
          <a:xfrm>
            <a:off x="301625" y="2414166"/>
            <a:ext cx="854075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1200" dirty="0"/>
          </a:p>
        </p:txBody>
      </p:sp>
      <p:sp>
        <p:nvSpPr>
          <p:cNvPr id="49168" name="Line 16">
            <a:extLst>
              <a:ext uri="{FF2B5EF4-FFF2-40B4-BE49-F238E27FC236}">
                <a16:creationId xmlns:a16="http://schemas.microsoft.com/office/drawing/2014/main" id="{5E53BBBD-12C0-4CDB-B4C6-81C60335C1B0}"/>
              </a:ext>
            </a:extLst>
          </p:cNvPr>
          <p:cNvSpPr>
            <a:spLocks noChangeShapeType="1"/>
          </p:cNvSpPr>
          <p:nvPr/>
        </p:nvSpPr>
        <p:spPr bwMode="auto">
          <a:xfrm>
            <a:off x="273566" y="3000823"/>
            <a:ext cx="854075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1200" dirty="0"/>
          </a:p>
        </p:txBody>
      </p:sp>
      <p:sp>
        <p:nvSpPr>
          <p:cNvPr id="49169" name="Line 17">
            <a:extLst>
              <a:ext uri="{FF2B5EF4-FFF2-40B4-BE49-F238E27FC236}">
                <a16:creationId xmlns:a16="http://schemas.microsoft.com/office/drawing/2014/main" id="{33D0EC40-D1DA-4CF8-B545-684824881DB2}"/>
              </a:ext>
            </a:extLst>
          </p:cNvPr>
          <p:cNvSpPr>
            <a:spLocks noChangeShapeType="1"/>
          </p:cNvSpPr>
          <p:nvPr/>
        </p:nvSpPr>
        <p:spPr bwMode="auto">
          <a:xfrm>
            <a:off x="301625" y="3468066"/>
            <a:ext cx="854075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1200" dirty="0"/>
          </a:p>
        </p:txBody>
      </p:sp>
      <p:sp>
        <p:nvSpPr>
          <p:cNvPr id="49170" name="Line 18">
            <a:extLst>
              <a:ext uri="{FF2B5EF4-FFF2-40B4-BE49-F238E27FC236}">
                <a16:creationId xmlns:a16="http://schemas.microsoft.com/office/drawing/2014/main" id="{B0695D0D-170D-4C2A-893D-F25E0F95F511}"/>
              </a:ext>
            </a:extLst>
          </p:cNvPr>
          <p:cNvSpPr>
            <a:spLocks noChangeShapeType="1"/>
          </p:cNvSpPr>
          <p:nvPr/>
        </p:nvSpPr>
        <p:spPr bwMode="auto">
          <a:xfrm>
            <a:off x="301625" y="4024114"/>
            <a:ext cx="854075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1200" dirty="0"/>
          </a:p>
        </p:txBody>
      </p:sp>
      <p:sp>
        <p:nvSpPr>
          <p:cNvPr id="49171" name="Line 19">
            <a:extLst>
              <a:ext uri="{FF2B5EF4-FFF2-40B4-BE49-F238E27FC236}">
                <a16:creationId xmlns:a16="http://schemas.microsoft.com/office/drawing/2014/main" id="{5EA47B1F-589A-48E3-8689-42A782CBE958}"/>
              </a:ext>
            </a:extLst>
          </p:cNvPr>
          <p:cNvSpPr>
            <a:spLocks noChangeShapeType="1"/>
          </p:cNvSpPr>
          <p:nvPr/>
        </p:nvSpPr>
        <p:spPr bwMode="auto">
          <a:xfrm>
            <a:off x="301625" y="4672186"/>
            <a:ext cx="854075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1200" dirty="0"/>
          </a:p>
        </p:txBody>
      </p:sp>
      <p:sp>
        <p:nvSpPr>
          <p:cNvPr id="49172" name="Line 20">
            <a:extLst>
              <a:ext uri="{FF2B5EF4-FFF2-40B4-BE49-F238E27FC236}">
                <a16:creationId xmlns:a16="http://schemas.microsoft.com/office/drawing/2014/main" id="{C251E086-4810-4018-B054-A6AE9CD64C9A}"/>
              </a:ext>
            </a:extLst>
          </p:cNvPr>
          <p:cNvSpPr>
            <a:spLocks noChangeShapeType="1"/>
          </p:cNvSpPr>
          <p:nvPr/>
        </p:nvSpPr>
        <p:spPr bwMode="auto">
          <a:xfrm>
            <a:off x="301625" y="5320258"/>
            <a:ext cx="854075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1200" dirty="0"/>
          </a:p>
        </p:txBody>
      </p:sp>
      <p:sp>
        <p:nvSpPr>
          <p:cNvPr id="49173" name="Text Box 21">
            <a:extLst>
              <a:ext uri="{FF2B5EF4-FFF2-40B4-BE49-F238E27FC236}">
                <a16:creationId xmlns:a16="http://schemas.microsoft.com/office/drawing/2014/main" id="{4B975686-DFB1-4E82-BBFF-488918A924C8}"/>
              </a:ext>
            </a:extLst>
          </p:cNvPr>
          <p:cNvSpPr txBox="1">
            <a:spLocks noChangeArrowheads="1"/>
          </p:cNvSpPr>
          <p:nvPr/>
        </p:nvSpPr>
        <p:spPr bwMode="auto">
          <a:xfrm>
            <a:off x="3768646" y="2393529"/>
            <a:ext cx="1066958" cy="5754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2232" tIns="41116" rIns="82232" bIns="41116">
            <a:spAutoFit/>
          </a:bodyPr>
          <a:lstStyle>
            <a:lvl1pPr algn="l" defTabSz="822325">
              <a:defRPr sz="2400">
                <a:solidFill>
                  <a:schemeClr val="tx1"/>
                </a:solidFill>
                <a:latin typeface="Times New Roman" panose="02020603050405020304" pitchFamily="18" charset="0"/>
              </a:defRPr>
            </a:lvl1pPr>
            <a:lvl2pPr marL="411163" algn="l" defTabSz="822325">
              <a:defRPr sz="2400">
                <a:solidFill>
                  <a:schemeClr val="tx1"/>
                </a:solidFill>
                <a:latin typeface="Times New Roman" panose="02020603050405020304" pitchFamily="18" charset="0"/>
              </a:defRPr>
            </a:lvl2pPr>
            <a:lvl3pPr marL="822325" algn="l" defTabSz="822325">
              <a:defRPr sz="2400">
                <a:solidFill>
                  <a:schemeClr val="tx1"/>
                </a:solidFill>
                <a:latin typeface="Times New Roman" panose="02020603050405020304" pitchFamily="18" charset="0"/>
              </a:defRPr>
            </a:lvl3pPr>
            <a:lvl4pPr marL="1233488" algn="l" defTabSz="822325">
              <a:defRPr sz="2400">
                <a:solidFill>
                  <a:schemeClr val="tx1"/>
                </a:solidFill>
                <a:latin typeface="Times New Roman" panose="02020603050405020304" pitchFamily="18" charset="0"/>
              </a:defRPr>
            </a:lvl4pPr>
            <a:lvl5pPr marL="1644650" algn="l" defTabSz="822325">
              <a:defRPr sz="2400">
                <a:solidFill>
                  <a:schemeClr val="tx1"/>
                </a:solidFill>
                <a:latin typeface="Times New Roman" panose="02020603050405020304" pitchFamily="18" charset="0"/>
              </a:defRPr>
            </a:lvl5pPr>
            <a:lvl6pPr marL="2101850" defTabSz="822325" eaLnBrk="0" fontAlgn="base" hangingPunct="0">
              <a:spcBef>
                <a:spcPct val="0"/>
              </a:spcBef>
              <a:spcAft>
                <a:spcPct val="0"/>
              </a:spcAft>
              <a:defRPr sz="2400">
                <a:solidFill>
                  <a:schemeClr val="tx1"/>
                </a:solidFill>
                <a:latin typeface="Times New Roman" panose="02020603050405020304" pitchFamily="18" charset="0"/>
              </a:defRPr>
            </a:lvl6pPr>
            <a:lvl7pPr marL="2559050" defTabSz="822325" eaLnBrk="0" fontAlgn="base" hangingPunct="0">
              <a:spcBef>
                <a:spcPct val="0"/>
              </a:spcBef>
              <a:spcAft>
                <a:spcPct val="0"/>
              </a:spcAft>
              <a:defRPr sz="2400">
                <a:solidFill>
                  <a:schemeClr val="tx1"/>
                </a:solidFill>
                <a:latin typeface="Times New Roman" panose="02020603050405020304" pitchFamily="18" charset="0"/>
              </a:defRPr>
            </a:lvl7pPr>
            <a:lvl8pPr marL="3016250" defTabSz="822325" eaLnBrk="0" fontAlgn="base" hangingPunct="0">
              <a:spcBef>
                <a:spcPct val="0"/>
              </a:spcBef>
              <a:spcAft>
                <a:spcPct val="0"/>
              </a:spcAft>
              <a:defRPr sz="2400">
                <a:solidFill>
                  <a:schemeClr val="tx1"/>
                </a:solidFill>
                <a:latin typeface="Times New Roman" panose="02020603050405020304" pitchFamily="18" charset="0"/>
              </a:defRPr>
            </a:lvl8pPr>
            <a:lvl9pPr marL="3473450" defTabSz="822325"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100000"/>
              </a:lnSpc>
            </a:pPr>
            <a:r>
              <a:rPr lang="fr-FR" altLang="fr-FR" sz="1600" b="0" dirty="0">
                <a:solidFill>
                  <a:srgbClr val="00279F"/>
                </a:solidFill>
                <a:latin typeface="Arial" panose="020B0604020202020204" pitchFamily="34" charset="0"/>
              </a:rPr>
              <a:t>Frais </a:t>
            </a:r>
          </a:p>
          <a:p>
            <a:pPr algn="ctr" eaLnBrk="1" hangingPunct="1">
              <a:lnSpc>
                <a:spcPct val="100000"/>
              </a:lnSpc>
            </a:pPr>
            <a:r>
              <a:rPr lang="fr-FR" altLang="fr-FR" sz="1600" b="0" dirty="0">
                <a:solidFill>
                  <a:srgbClr val="00279F"/>
                </a:solidFill>
                <a:latin typeface="Arial" panose="020B0604020202020204" pitchFamily="34" charset="0"/>
              </a:rPr>
              <a:t>Généraux</a:t>
            </a:r>
          </a:p>
        </p:txBody>
      </p:sp>
      <p:sp>
        <p:nvSpPr>
          <p:cNvPr id="49175" name="Text Box 23">
            <a:extLst>
              <a:ext uri="{FF2B5EF4-FFF2-40B4-BE49-F238E27FC236}">
                <a16:creationId xmlns:a16="http://schemas.microsoft.com/office/drawing/2014/main" id="{05A370B3-BCF7-4C8B-86CC-0270759D162F}"/>
              </a:ext>
            </a:extLst>
          </p:cNvPr>
          <p:cNvSpPr txBox="1">
            <a:spLocks noChangeArrowheads="1"/>
          </p:cNvSpPr>
          <p:nvPr/>
        </p:nvSpPr>
        <p:spPr bwMode="auto">
          <a:xfrm>
            <a:off x="5551192" y="2566566"/>
            <a:ext cx="783227" cy="329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2232" tIns="41116" rIns="82232" bIns="41116">
            <a:spAutoFit/>
          </a:bodyPr>
          <a:lstStyle>
            <a:lvl1pPr algn="l" defTabSz="822325">
              <a:defRPr sz="2400">
                <a:solidFill>
                  <a:schemeClr val="tx1"/>
                </a:solidFill>
                <a:latin typeface="Times New Roman" panose="02020603050405020304" pitchFamily="18" charset="0"/>
              </a:defRPr>
            </a:lvl1pPr>
            <a:lvl2pPr marL="411163" algn="l" defTabSz="822325">
              <a:defRPr sz="2400">
                <a:solidFill>
                  <a:schemeClr val="tx1"/>
                </a:solidFill>
                <a:latin typeface="Times New Roman" panose="02020603050405020304" pitchFamily="18" charset="0"/>
              </a:defRPr>
            </a:lvl2pPr>
            <a:lvl3pPr marL="822325" algn="l" defTabSz="822325">
              <a:defRPr sz="2400">
                <a:solidFill>
                  <a:schemeClr val="tx1"/>
                </a:solidFill>
                <a:latin typeface="Times New Roman" panose="02020603050405020304" pitchFamily="18" charset="0"/>
              </a:defRPr>
            </a:lvl3pPr>
            <a:lvl4pPr marL="1233488" algn="l" defTabSz="822325">
              <a:defRPr sz="2400">
                <a:solidFill>
                  <a:schemeClr val="tx1"/>
                </a:solidFill>
                <a:latin typeface="Times New Roman" panose="02020603050405020304" pitchFamily="18" charset="0"/>
              </a:defRPr>
            </a:lvl4pPr>
            <a:lvl5pPr marL="1644650" algn="l" defTabSz="822325">
              <a:defRPr sz="2400">
                <a:solidFill>
                  <a:schemeClr val="tx1"/>
                </a:solidFill>
                <a:latin typeface="Times New Roman" panose="02020603050405020304" pitchFamily="18" charset="0"/>
              </a:defRPr>
            </a:lvl5pPr>
            <a:lvl6pPr marL="2101850" defTabSz="822325" eaLnBrk="0" fontAlgn="base" hangingPunct="0">
              <a:spcBef>
                <a:spcPct val="0"/>
              </a:spcBef>
              <a:spcAft>
                <a:spcPct val="0"/>
              </a:spcAft>
              <a:defRPr sz="2400">
                <a:solidFill>
                  <a:schemeClr val="tx1"/>
                </a:solidFill>
                <a:latin typeface="Times New Roman" panose="02020603050405020304" pitchFamily="18" charset="0"/>
              </a:defRPr>
            </a:lvl6pPr>
            <a:lvl7pPr marL="2559050" defTabSz="822325" eaLnBrk="0" fontAlgn="base" hangingPunct="0">
              <a:spcBef>
                <a:spcPct val="0"/>
              </a:spcBef>
              <a:spcAft>
                <a:spcPct val="0"/>
              </a:spcAft>
              <a:defRPr sz="2400">
                <a:solidFill>
                  <a:schemeClr val="tx1"/>
                </a:solidFill>
                <a:latin typeface="Times New Roman" panose="02020603050405020304" pitchFamily="18" charset="0"/>
              </a:defRPr>
            </a:lvl7pPr>
            <a:lvl8pPr marL="3016250" defTabSz="822325" eaLnBrk="0" fontAlgn="base" hangingPunct="0">
              <a:spcBef>
                <a:spcPct val="0"/>
              </a:spcBef>
              <a:spcAft>
                <a:spcPct val="0"/>
              </a:spcAft>
              <a:defRPr sz="2400">
                <a:solidFill>
                  <a:schemeClr val="tx1"/>
                </a:solidFill>
                <a:latin typeface="Times New Roman" panose="02020603050405020304" pitchFamily="18" charset="0"/>
              </a:defRPr>
            </a:lvl8pPr>
            <a:lvl9pPr marL="3473450" defTabSz="822325"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100000"/>
              </a:lnSpc>
            </a:pPr>
            <a:r>
              <a:rPr lang="fr-FR" altLang="fr-FR" sz="1600" b="0" dirty="0">
                <a:solidFill>
                  <a:srgbClr val="00279F"/>
                </a:solidFill>
                <a:latin typeface="Arial" panose="020B0604020202020204" pitchFamily="34" charset="0"/>
              </a:rPr>
              <a:t>Ouvert</a:t>
            </a:r>
          </a:p>
        </p:txBody>
      </p:sp>
      <p:sp>
        <p:nvSpPr>
          <p:cNvPr id="49176" name="Text Box 24">
            <a:extLst>
              <a:ext uri="{FF2B5EF4-FFF2-40B4-BE49-F238E27FC236}">
                <a16:creationId xmlns:a16="http://schemas.microsoft.com/office/drawing/2014/main" id="{B2B2FCF6-19F3-403E-B53A-4717CFE38F79}"/>
              </a:ext>
            </a:extLst>
          </p:cNvPr>
          <p:cNvSpPr txBox="1">
            <a:spLocks noChangeArrowheads="1"/>
          </p:cNvSpPr>
          <p:nvPr/>
        </p:nvSpPr>
        <p:spPr bwMode="auto">
          <a:xfrm>
            <a:off x="7210082" y="2566566"/>
            <a:ext cx="998028" cy="329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2232" tIns="41116" rIns="82232" bIns="41116">
            <a:spAutoFit/>
          </a:bodyPr>
          <a:lstStyle>
            <a:lvl1pPr algn="l" defTabSz="822325">
              <a:defRPr sz="2400">
                <a:solidFill>
                  <a:schemeClr val="tx1"/>
                </a:solidFill>
                <a:latin typeface="Times New Roman" panose="02020603050405020304" pitchFamily="18" charset="0"/>
              </a:defRPr>
            </a:lvl1pPr>
            <a:lvl2pPr marL="411163" algn="l" defTabSz="822325">
              <a:defRPr sz="2400">
                <a:solidFill>
                  <a:schemeClr val="tx1"/>
                </a:solidFill>
                <a:latin typeface="Times New Roman" panose="02020603050405020304" pitchFamily="18" charset="0"/>
              </a:defRPr>
            </a:lvl2pPr>
            <a:lvl3pPr marL="822325" algn="l" defTabSz="822325">
              <a:defRPr sz="2400">
                <a:solidFill>
                  <a:schemeClr val="tx1"/>
                </a:solidFill>
                <a:latin typeface="Times New Roman" panose="02020603050405020304" pitchFamily="18" charset="0"/>
              </a:defRPr>
            </a:lvl3pPr>
            <a:lvl4pPr marL="1233488" algn="l" defTabSz="822325">
              <a:defRPr sz="2400">
                <a:solidFill>
                  <a:schemeClr val="tx1"/>
                </a:solidFill>
                <a:latin typeface="Times New Roman" panose="02020603050405020304" pitchFamily="18" charset="0"/>
              </a:defRPr>
            </a:lvl4pPr>
            <a:lvl5pPr marL="1644650" algn="l" defTabSz="822325">
              <a:defRPr sz="2400">
                <a:solidFill>
                  <a:schemeClr val="tx1"/>
                </a:solidFill>
                <a:latin typeface="Times New Roman" panose="02020603050405020304" pitchFamily="18" charset="0"/>
              </a:defRPr>
            </a:lvl5pPr>
            <a:lvl6pPr marL="2101850" defTabSz="822325" eaLnBrk="0" fontAlgn="base" hangingPunct="0">
              <a:spcBef>
                <a:spcPct val="0"/>
              </a:spcBef>
              <a:spcAft>
                <a:spcPct val="0"/>
              </a:spcAft>
              <a:defRPr sz="2400">
                <a:solidFill>
                  <a:schemeClr val="tx1"/>
                </a:solidFill>
                <a:latin typeface="Times New Roman" panose="02020603050405020304" pitchFamily="18" charset="0"/>
              </a:defRPr>
            </a:lvl6pPr>
            <a:lvl7pPr marL="2559050" defTabSz="822325" eaLnBrk="0" fontAlgn="base" hangingPunct="0">
              <a:spcBef>
                <a:spcPct val="0"/>
              </a:spcBef>
              <a:spcAft>
                <a:spcPct val="0"/>
              </a:spcAft>
              <a:defRPr sz="2400">
                <a:solidFill>
                  <a:schemeClr val="tx1"/>
                </a:solidFill>
                <a:latin typeface="Times New Roman" panose="02020603050405020304" pitchFamily="18" charset="0"/>
              </a:defRPr>
            </a:lvl7pPr>
            <a:lvl8pPr marL="3016250" defTabSz="822325" eaLnBrk="0" fontAlgn="base" hangingPunct="0">
              <a:spcBef>
                <a:spcPct val="0"/>
              </a:spcBef>
              <a:spcAft>
                <a:spcPct val="0"/>
              </a:spcAft>
              <a:defRPr sz="2400">
                <a:solidFill>
                  <a:schemeClr val="tx1"/>
                </a:solidFill>
                <a:latin typeface="Times New Roman" panose="02020603050405020304" pitchFamily="18" charset="0"/>
              </a:defRPr>
            </a:lvl8pPr>
            <a:lvl9pPr marL="3473450" defTabSz="822325"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100000"/>
              </a:lnSpc>
            </a:pPr>
            <a:r>
              <a:rPr lang="fr-FR" altLang="fr-FR" sz="1600" b="0" dirty="0">
                <a:solidFill>
                  <a:srgbClr val="00279F"/>
                </a:solidFill>
                <a:latin typeface="Arial" panose="020B0604020202020204" pitchFamily="34" charset="0"/>
              </a:rPr>
              <a:t>Standard</a:t>
            </a:r>
          </a:p>
        </p:txBody>
      </p:sp>
      <p:sp>
        <p:nvSpPr>
          <p:cNvPr id="49177" name="Text Box 25">
            <a:extLst>
              <a:ext uri="{FF2B5EF4-FFF2-40B4-BE49-F238E27FC236}">
                <a16:creationId xmlns:a16="http://schemas.microsoft.com/office/drawing/2014/main" id="{0440BFCF-DF56-4A82-92C6-0AA9767869D8}"/>
              </a:ext>
            </a:extLst>
          </p:cNvPr>
          <p:cNvSpPr txBox="1">
            <a:spLocks noChangeArrowheads="1"/>
          </p:cNvSpPr>
          <p:nvPr/>
        </p:nvSpPr>
        <p:spPr bwMode="auto">
          <a:xfrm>
            <a:off x="5390455" y="3068960"/>
            <a:ext cx="1030088" cy="329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2232" tIns="41116" rIns="82232" bIns="41116">
            <a:spAutoFit/>
          </a:bodyPr>
          <a:lstStyle>
            <a:lvl1pPr algn="l" defTabSz="822325">
              <a:defRPr sz="2400">
                <a:solidFill>
                  <a:schemeClr val="tx1"/>
                </a:solidFill>
                <a:latin typeface="Times New Roman" panose="02020603050405020304" pitchFamily="18" charset="0"/>
              </a:defRPr>
            </a:lvl1pPr>
            <a:lvl2pPr marL="411163" algn="l" defTabSz="822325">
              <a:defRPr sz="2400">
                <a:solidFill>
                  <a:schemeClr val="tx1"/>
                </a:solidFill>
                <a:latin typeface="Times New Roman" panose="02020603050405020304" pitchFamily="18" charset="0"/>
              </a:defRPr>
            </a:lvl2pPr>
            <a:lvl3pPr marL="822325" algn="l" defTabSz="822325">
              <a:defRPr sz="2400">
                <a:solidFill>
                  <a:schemeClr val="tx1"/>
                </a:solidFill>
                <a:latin typeface="Times New Roman" panose="02020603050405020304" pitchFamily="18" charset="0"/>
              </a:defRPr>
            </a:lvl3pPr>
            <a:lvl4pPr marL="1233488" algn="l" defTabSz="822325">
              <a:defRPr sz="2400">
                <a:solidFill>
                  <a:schemeClr val="tx1"/>
                </a:solidFill>
                <a:latin typeface="Times New Roman" panose="02020603050405020304" pitchFamily="18" charset="0"/>
              </a:defRPr>
            </a:lvl4pPr>
            <a:lvl5pPr marL="1644650" algn="l" defTabSz="822325">
              <a:defRPr sz="2400">
                <a:solidFill>
                  <a:schemeClr val="tx1"/>
                </a:solidFill>
                <a:latin typeface="Times New Roman" panose="02020603050405020304" pitchFamily="18" charset="0"/>
              </a:defRPr>
            </a:lvl5pPr>
            <a:lvl6pPr marL="2101850" defTabSz="822325" eaLnBrk="0" fontAlgn="base" hangingPunct="0">
              <a:spcBef>
                <a:spcPct val="0"/>
              </a:spcBef>
              <a:spcAft>
                <a:spcPct val="0"/>
              </a:spcAft>
              <a:defRPr sz="2400">
                <a:solidFill>
                  <a:schemeClr val="tx1"/>
                </a:solidFill>
                <a:latin typeface="Times New Roman" panose="02020603050405020304" pitchFamily="18" charset="0"/>
              </a:defRPr>
            </a:lvl6pPr>
            <a:lvl7pPr marL="2559050" defTabSz="822325" eaLnBrk="0" fontAlgn="base" hangingPunct="0">
              <a:spcBef>
                <a:spcPct val="0"/>
              </a:spcBef>
              <a:spcAft>
                <a:spcPct val="0"/>
              </a:spcAft>
              <a:defRPr sz="2400">
                <a:solidFill>
                  <a:schemeClr val="tx1"/>
                </a:solidFill>
                <a:latin typeface="Times New Roman" panose="02020603050405020304" pitchFamily="18" charset="0"/>
              </a:defRPr>
            </a:lvl7pPr>
            <a:lvl8pPr marL="3016250" defTabSz="822325" eaLnBrk="0" fontAlgn="base" hangingPunct="0">
              <a:spcBef>
                <a:spcPct val="0"/>
              </a:spcBef>
              <a:spcAft>
                <a:spcPct val="0"/>
              </a:spcAft>
              <a:defRPr sz="2400">
                <a:solidFill>
                  <a:schemeClr val="tx1"/>
                </a:solidFill>
                <a:latin typeface="Times New Roman" panose="02020603050405020304" pitchFamily="18" charset="0"/>
              </a:defRPr>
            </a:lvl8pPr>
            <a:lvl9pPr marL="3473450" defTabSz="822325"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100000"/>
              </a:lnSpc>
            </a:pPr>
            <a:r>
              <a:rPr lang="fr-FR" altLang="fr-FR" sz="1600" b="0" dirty="0">
                <a:solidFill>
                  <a:srgbClr val="00279F"/>
                </a:solidFill>
                <a:latin typeface="Arial" panose="020B0604020202020204" pitchFamily="34" charset="0"/>
              </a:rPr>
              <a:t>Oligopole</a:t>
            </a:r>
          </a:p>
        </p:txBody>
      </p:sp>
      <p:sp>
        <p:nvSpPr>
          <p:cNvPr id="49178" name="Text Box 26">
            <a:extLst>
              <a:ext uri="{FF2B5EF4-FFF2-40B4-BE49-F238E27FC236}">
                <a16:creationId xmlns:a16="http://schemas.microsoft.com/office/drawing/2014/main" id="{7653482F-90C2-4F66-8661-00C93D2B1C5E}"/>
              </a:ext>
            </a:extLst>
          </p:cNvPr>
          <p:cNvSpPr txBox="1">
            <a:spLocks noChangeArrowheads="1"/>
          </p:cNvSpPr>
          <p:nvPr/>
        </p:nvSpPr>
        <p:spPr bwMode="auto">
          <a:xfrm>
            <a:off x="7210082" y="3138810"/>
            <a:ext cx="998028" cy="329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2232" tIns="41116" rIns="82232" bIns="41116">
            <a:spAutoFit/>
          </a:bodyPr>
          <a:lstStyle>
            <a:lvl1pPr algn="l" defTabSz="822325">
              <a:defRPr sz="2400">
                <a:solidFill>
                  <a:schemeClr val="tx1"/>
                </a:solidFill>
                <a:latin typeface="Times New Roman" panose="02020603050405020304" pitchFamily="18" charset="0"/>
              </a:defRPr>
            </a:lvl1pPr>
            <a:lvl2pPr marL="411163" algn="l" defTabSz="822325">
              <a:defRPr sz="2400">
                <a:solidFill>
                  <a:schemeClr val="tx1"/>
                </a:solidFill>
                <a:latin typeface="Times New Roman" panose="02020603050405020304" pitchFamily="18" charset="0"/>
              </a:defRPr>
            </a:lvl2pPr>
            <a:lvl3pPr marL="822325" algn="l" defTabSz="822325">
              <a:defRPr sz="2400">
                <a:solidFill>
                  <a:schemeClr val="tx1"/>
                </a:solidFill>
                <a:latin typeface="Times New Roman" panose="02020603050405020304" pitchFamily="18" charset="0"/>
              </a:defRPr>
            </a:lvl3pPr>
            <a:lvl4pPr marL="1233488" algn="l" defTabSz="822325">
              <a:defRPr sz="2400">
                <a:solidFill>
                  <a:schemeClr val="tx1"/>
                </a:solidFill>
                <a:latin typeface="Times New Roman" panose="02020603050405020304" pitchFamily="18" charset="0"/>
              </a:defRPr>
            </a:lvl4pPr>
            <a:lvl5pPr marL="1644650" algn="l" defTabSz="822325">
              <a:defRPr sz="2400">
                <a:solidFill>
                  <a:schemeClr val="tx1"/>
                </a:solidFill>
                <a:latin typeface="Times New Roman" panose="02020603050405020304" pitchFamily="18" charset="0"/>
              </a:defRPr>
            </a:lvl5pPr>
            <a:lvl6pPr marL="2101850" defTabSz="822325" eaLnBrk="0" fontAlgn="base" hangingPunct="0">
              <a:spcBef>
                <a:spcPct val="0"/>
              </a:spcBef>
              <a:spcAft>
                <a:spcPct val="0"/>
              </a:spcAft>
              <a:defRPr sz="2400">
                <a:solidFill>
                  <a:schemeClr val="tx1"/>
                </a:solidFill>
                <a:latin typeface="Times New Roman" panose="02020603050405020304" pitchFamily="18" charset="0"/>
              </a:defRPr>
            </a:lvl6pPr>
            <a:lvl7pPr marL="2559050" defTabSz="822325" eaLnBrk="0" fontAlgn="base" hangingPunct="0">
              <a:spcBef>
                <a:spcPct val="0"/>
              </a:spcBef>
              <a:spcAft>
                <a:spcPct val="0"/>
              </a:spcAft>
              <a:defRPr sz="2400">
                <a:solidFill>
                  <a:schemeClr val="tx1"/>
                </a:solidFill>
                <a:latin typeface="Times New Roman" panose="02020603050405020304" pitchFamily="18" charset="0"/>
              </a:defRPr>
            </a:lvl7pPr>
            <a:lvl8pPr marL="3016250" defTabSz="822325" eaLnBrk="0" fontAlgn="base" hangingPunct="0">
              <a:spcBef>
                <a:spcPct val="0"/>
              </a:spcBef>
              <a:spcAft>
                <a:spcPct val="0"/>
              </a:spcAft>
              <a:defRPr sz="2400">
                <a:solidFill>
                  <a:schemeClr val="tx1"/>
                </a:solidFill>
                <a:latin typeface="Times New Roman" panose="02020603050405020304" pitchFamily="18" charset="0"/>
              </a:defRPr>
            </a:lvl8pPr>
            <a:lvl9pPr marL="3473450" defTabSz="822325"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100000"/>
              </a:lnSpc>
            </a:pPr>
            <a:r>
              <a:rPr lang="fr-FR" altLang="fr-FR" sz="1600" b="0" dirty="0">
                <a:solidFill>
                  <a:srgbClr val="00279F"/>
                </a:solidFill>
                <a:latin typeface="Arial" panose="020B0604020202020204" pitchFamily="34" charset="0"/>
              </a:rPr>
              <a:t>Standard</a:t>
            </a:r>
          </a:p>
        </p:txBody>
      </p:sp>
      <p:sp>
        <p:nvSpPr>
          <p:cNvPr id="49179" name="Text Box 27">
            <a:extLst>
              <a:ext uri="{FF2B5EF4-FFF2-40B4-BE49-F238E27FC236}">
                <a16:creationId xmlns:a16="http://schemas.microsoft.com/office/drawing/2014/main" id="{9B0AA9B5-B581-42A2-8367-E5358BE81AEE}"/>
              </a:ext>
            </a:extLst>
          </p:cNvPr>
          <p:cNvSpPr txBox="1">
            <a:spLocks noChangeArrowheads="1"/>
          </p:cNvSpPr>
          <p:nvPr/>
        </p:nvSpPr>
        <p:spPr bwMode="auto">
          <a:xfrm>
            <a:off x="3684698" y="3576533"/>
            <a:ext cx="1191992" cy="329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2232" tIns="41116" rIns="82232" bIns="41116">
            <a:spAutoFit/>
          </a:bodyPr>
          <a:lstStyle>
            <a:lvl1pPr algn="l" defTabSz="822325">
              <a:defRPr sz="2400">
                <a:solidFill>
                  <a:schemeClr val="tx1"/>
                </a:solidFill>
                <a:latin typeface="Times New Roman" panose="02020603050405020304" pitchFamily="18" charset="0"/>
              </a:defRPr>
            </a:lvl1pPr>
            <a:lvl2pPr marL="411163" algn="l" defTabSz="822325">
              <a:defRPr sz="2400">
                <a:solidFill>
                  <a:schemeClr val="tx1"/>
                </a:solidFill>
                <a:latin typeface="Times New Roman" panose="02020603050405020304" pitchFamily="18" charset="0"/>
              </a:defRPr>
            </a:lvl2pPr>
            <a:lvl3pPr marL="822325" algn="l" defTabSz="822325">
              <a:defRPr sz="2400">
                <a:solidFill>
                  <a:schemeClr val="tx1"/>
                </a:solidFill>
                <a:latin typeface="Times New Roman" panose="02020603050405020304" pitchFamily="18" charset="0"/>
              </a:defRPr>
            </a:lvl3pPr>
            <a:lvl4pPr marL="1233488" algn="l" defTabSz="822325">
              <a:defRPr sz="2400">
                <a:solidFill>
                  <a:schemeClr val="tx1"/>
                </a:solidFill>
                <a:latin typeface="Times New Roman" panose="02020603050405020304" pitchFamily="18" charset="0"/>
              </a:defRPr>
            </a:lvl4pPr>
            <a:lvl5pPr marL="1644650" algn="l" defTabSz="822325">
              <a:defRPr sz="2400">
                <a:solidFill>
                  <a:schemeClr val="tx1"/>
                </a:solidFill>
                <a:latin typeface="Times New Roman" panose="02020603050405020304" pitchFamily="18" charset="0"/>
              </a:defRPr>
            </a:lvl5pPr>
            <a:lvl6pPr marL="2101850" defTabSz="822325" eaLnBrk="0" fontAlgn="base" hangingPunct="0">
              <a:spcBef>
                <a:spcPct val="0"/>
              </a:spcBef>
              <a:spcAft>
                <a:spcPct val="0"/>
              </a:spcAft>
              <a:defRPr sz="2400">
                <a:solidFill>
                  <a:schemeClr val="tx1"/>
                </a:solidFill>
                <a:latin typeface="Times New Roman" panose="02020603050405020304" pitchFamily="18" charset="0"/>
              </a:defRPr>
            </a:lvl6pPr>
            <a:lvl7pPr marL="2559050" defTabSz="822325" eaLnBrk="0" fontAlgn="base" hangingPunct="0">
              <a:spcBef>
                <a:spcPct val="0"/>
              </a:spcBef>
              <a:spcAft>
                <a:spcPct val="0"/>
              </a:spcAft>
              <a:defRPr sz="2400">
                <a:solidFill>
                  <a:schemeClr val="tx1"/>
                </a:solidFill>
                <a:latin typeface="Times New Roman" panose="02020603050405020304" pitchFamily="18" charset="0"/>
              </a:defRPr>
            </a:lvl7pPr>
            <a:lvl8pPr marL="3016250" defTabSz="822325" eaLnBrk="0" fontAlgn="base" hangingPunct="0">
              <a:spcBef>
                <a:spcPct val="0"/>
              </a:spcBef>
              <a:spcAft>
                <a:spcPct val="0"/>
              </a:spcAft>
              <a:defRPr sz="2400">
                <a:solidFill>
                  <a:schemeClr val="tx1"/>
                </a:solidFill>
                <a:latin typeface="Times New Roman" panose="02020603050405020304" pitchFamily="18" charset="0"/>
              </a:defRPr>
            </a:lvl8pPr>
            <a:lvl9pPr marL="3473450" defTabSz="822325"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100000"/>
              </a:lnSpc>
            </a:pPr>
            <a:r>
              <a:rPr lang="fr-FR" altLang="fr-FR" sz="1600" b="0" dirty="0">
                <a:solidFill>
                  <a:srgbClr val="00279F"/>
                </a:solidFill>
                <a:latin typeface="Arial" panose="020B0604020202020204" pitchFamily="34" charset="0"/>
              </a:rPr>
              <a:t>Prestations</a:t>
            </a:r>
          </a:p>
        </p:txBody>
      </p:sp>
      <p:sp>
        <p:nvSpPr>
          <p:cNvPr id="49180" name="Text Box 28">
            <a:extLst>
              <a:ext uri="{FF2B5EF4-FFF2-40B4-BE49-F238E27FC236}">
                <a16:creationId xmlns:a16="http://schemas.microsoft.com/office/drawing/2014/main" id="{138E812B-3E37-4C88-B18A-8763B30F4A43}"/>
              </a:ext>
            </a:extLst>
          </p:cNvPr>
          <p:cNvSpPr txBox="1">
            <a:spLocks noChangeArrowheads="1"/>
          </p:cNvSpPr>
          <p:nvPr/>
        </p:nvSpPr>
        <p:spPr bwMode="auto">
          <a:xfrm>
            <a:off x="5492455" y="3576533"/>
            <a:ext cx="783227" cy="329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2232" tIns="41116" rIns="82232" bIns="41116">
            <a:spAutoFit/>
          </a:bodyPr>
          <a:lstStyle>
            <a:lvl1pPr algn="l" defTabSz="822325">
              <a:defRPr sz="2400">
                <a:solidFill>
                  <a:schemeClr val="tx1"/>
                </a:solidFill>
                <a:latin typeface="Times New Roman" panose="02020603050405020304" pitchFamily="18" charset="0"/>
              </a:defRPr>
            </a:lvl1pPr>
            <a:lvl2pPr marL="411163" algn="l" defTabSz="822325">
              <a:defRPr sz="2400">
                <a:solidFill>
                  <a:schemeClr val="tx1"/>
                </a:solidFill>
                <a:latin typeface="Times New Roman" panose="02020603050405020304" pitchFamily="18" charset="0"/>
              </a:defRPr>
            </a:lvl2pPr>
            <a:lvl3pPr marL="822325" algn="l" defTabSz="822325">
              <a:defRPr sz="2400">
                <a:solidFill>
                  <a:schemeClr val="tx1"/>
                </a:solidFill>
                <a:latin typeface="Times New Roman" panose="02020603050405020304" pitchFamily="18" charset="0"/>
              </a:defRPr>
            </a:lvl3pPr>
            <a:lvl4pPr marL="1233488" algn="l" defTabSz="822325">
              <a:defRPr sz="2400">
                <a:solidFill>
                  <a:schemeClr val="tx1"/>
                </a:solidFill>
                <a:latin typeface="Times New Roman" panose="02020603050405020304" pitchFamily="18" charset="0"/>
              </a:defRPr>
            </a:lvl4pPr>
            <a:lvl5pPr marL="1644650" algn="l" defTabSz="822325">
              <a:defRPr sz="2400">
                <a:solidFill>
                  <a:schemeClr val="tx1"/>
                </a:solidFill>
                <a:latin typeface="Times New Roman" panose="02020603050405020304" pitchFamily="18" charset="0"/>
              </a:defRPr>
            </a:lvl5pPr>
            <a:lvl6pPr marL="2101850" defTabSz="822325" eaLnBrk="0" fontAlgn="base" hangingPunct="0">
              <a:spcBef>
                <a:spcPct val="0"/>
              </a:spcBef>
              <a:spcAft>
                <a:spcPct val="0"/>
              </a:spcAft>
              <a:defRPr sz="2400">
                <a:solidFill>
                  <a:schemeClr val="tx1"/>
                </a:solidFill>
                <a:latin typeface="Times New Roman" panose="02020603050405020304" pitchFamily="18" charset="0"/>
              </a:defRPr>
            </a:lvl6pPr>
            <a:lvl7pPr marL="2559050" defTabSz="822325" eaLnBrk="0" fontAlgn="base" hangingPunct="0">
              <a:spcBef>
                <a:spcPct val="0"/>
              </a:spcBef>
              <a:spcAft>
                <a:spcPct val="0"/>
              </a:spcAft>
              <a:defRPr sz="2400">
                <a:solidFill>
                  <a:schemeClr val="tx1"/>
                </a:solidFill>
                <a:latin typeface="Times New Roman" panose="02020603050405020304" pitchFamily="18" charset="0"/>
              </a:defRPr>
            </a:lvl7pPr>
            <a:lvl8pPr marL="3016250" defTabSz="822325" eaLnBrk="0" fontAlgn="base" hangingPunct="0">
              <a:spcBef>
                <a:spcPct val="0"/>
              </a:spcBef>
              <a:spcAft>
                <a:spcPct val="0"/>
              </a:spcAft>
              <a:defRPr sz="2400">
                <a:solidFill>
                  <a:schemeClr val="tx1"/>
                </a:solidFill>
                <a:latin typeface="Times New Roman" panose="02020603050405020304" pitchFamily="18" charset="0"/>
              </a:defRPr>
            </a:lvl8pPr>
            <a:lvl9pPr marL="3473450" defTabSz="822325"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100000"/>
              </a:lnSpc>
            </a:pPr>
            <a:r>
              <a:rPr lang="fr-FR" altLang="fr-FR" sz="1600" b="0" dirty="0">
                <a:solidFill>
                  <a:srgbClr val="00279F"/>
                </a:solidFill>
                <a:latin typeface="Arial" panose="020B0604020202020204" pitchFamily="34" charset="0"/>
              </a:rPr>
              <a:t>Ouvert</a:t>
            </a:r>
          </a:p>
        </p:txBody>
      </p:sp>
      <p:sp>
        <p:nvSpPr>
          <p:cNvPr id="49181" name="Text Box 29">
            <a:extLst>
              <a:ext uri="{FF2B5EF4-FFF2-40B4-BE49-F238E27FC236}">
                <a16:creationId xmlns:a16="http://schemas.microsoft.com/office/drawing/2014/main" id="{43A151E1-6811-481A-87FA-82B50944D86C}"/>
              </a:ext>
            </a:extLst>
          </p:cNvPr>
          <p:cNvSpPr txBox="1">
            <a:spLocks noChangeArrowheads="1"/>
          </p:cNvSpPr>
          <p:nvPr/>
        </p:nvSpPr>
        <p:spPr bwMode="auto">
          <a:xfrm>
            <a:off x="7210082" y="3576533"/>
            <a:ext cx="1121460" cy="329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2232" tIns="41116" rIns="82232" bIns="41116">
            <a:spAutoFit/>
          </a:bodyPr>
          <a:lstStyle>
            <a:lvl1pPr algn="l" defTabSz="822325">
              <a:defRPr sz="2400">
                <a:solidFill>
                  <a:schemeClr val="tx1"/>
                </a:solidFill>
                <a:latin typeface="Times New Roman" panose="02020603050405020304" pitchFamily="18" charset="0"/>
              </a:defRPr>
            </a:lvl1pPr>
            <a:lvl2pPr marL="411163" algn="l" defTabSz="822325">
              <a:defRPr sz="2400">
                <a:solidFill>
                  <a:schemeClr val="tx1"/>
                </a:solidFill>
                <a:latin typeface="Times New Roman" panose="02020603050405020304" pitchFamily="18" charset="0"/>
              </a:defRPr>
            </a:lvl2pPr>
            <a:lvl3pPr marL="822325" algn="l" defTabSz="822325">
              <a:defRPr sz="2400">
                <a:solidFill>
                  <a:schemeClr val="tx1"/>
                </a:solidFill>
                <a:latin typeface="Times New Roman" panose="02020603050405020304" pitchFamily="18" charset="0"/>
              </a:defRPr>
            </a:lvl3pPr>
            <a:lvl4pPr marL="1233488" algn="l" defTabSz="822325">
              <a:defRPr sz="2400">
                <a:solidFill>
                  <a:schemeClr val="tx1"/>
                </a:solidFill>
                <a:latin typeface="Times New Roman" panose="02020603050405020304" pitchFamily="18" charset="0"/>
              </a:defRPr>
            </a:lvl4pPr>
            <a:lvl5pPr marL="1644650" algn="l" defTabSz="822325">
              <a:defRPr sz="2400">
                <a:solidFill>
                  <a:schemeClr val="tx1"/>
                </a:solidFill>
                <a:latin typeface="Times New Roman" panose="02020603050405020304" pitchFamily="18" charset="0"/>
              </a:defRPr>
            </a:lvl5pPr>
            <a:lvl6pPr marL="2101850" defTabSz="822325" eaLnBrk="0" fontAlgn="base" hangingPunct="0">
              <a:spcBef>
                <a:spcPct val="0"/>
              </a:spcBef>
              <a:spcAft>
                <a:spcPct val="0"/>
              </a:spcAft>
              <a:defRPr sz="2400">
                <a:solidFill>
                  <a:schemeClr val="tx1"/>
                </a:solidFill>
                <a:latin typeface="Times New Roman" panose="02020603050405020304" pitchFamily="18" charset="0"/>
              </a:defRPr>
            </a:lvl6pPr>
            <a:lvl7pPr marL="2559050" defTabSz="822325" eaLnBrk="0" fontAlgn="base" hangingPunct="0">
              <a:spcBef>
                <a:spcPct val="0"/>
              </a:spcBef>
              <a:spcAft>
                <a:spcPct val="0"/>
              </a:spcAft>
              <a:defRPr sz="2400">
                <a:solidFill>
                  <a:schemeClr val="tx1"/>
                </a:solidFill>
                <a:latin typeface="Times New Roman" panose="02020603050405020304" pitchFamily="18" charset="0"/>
              </a:defRPr>
            </a:lvl7pPr>
            <a:lvl8pPr marL="3016250" defTabSz="822325" eaLnBrk="0" fontAlgn="base" hangingPunct="0">
              <a:spcBef>
                <a:spcPct val="0"/>
              </a:spcBef>
              <a:spcAft>
                <a:spcPct val="0"/>
              </a:spcAft>
              <a:defRPr sz="2400">
                <a:solidFill>
                  <a:schemeClr val="tx1"/>
                </a:solidFill>
                <a:latin typeface="Times New Roman" panose="02020603050405020304" pitchFamily="18" charset="0"/>
              </a:defRPr>
            </a:lvl8pPr>
            <a:lvl9pPr marL="3473450" defTabSz="822325"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100000"/>
              </a:lnSpc>
            </a:pPr>
            <a:r>
              <a:rPr lang="fr-FR" altLang="fr-FR" sz="1600" b="0" dirty="0">
                <a:solidFill>
                  <a:srgbClr val="00279F"/>
                </a:solidFill>
                <a:latin typeface="Arial" panose="020B0604020202020204" pitchFamily="34" charset="0"/>
              </a:rPr>
              <a:t>Spécifique</a:t>
            </a:r>
          </a:p>
        </p:txBody>
      </p:sp>
      <p:sp>
        <p:nvSpPr>
          <p:cNvPr id="49182" name="Text Box 30">
            <a:extLst>
              <a:ext uri="{FF2B5EF4-FFF2-40B4-BE49-F238E27FC236}">
                <a16:creationId xmlns:a16="http://schemas.microsoft.com/office/drawing/2014/main" id="{6BDF99EE-1D89-4A8A-B5C3-596BF25B851B}"/>
              </a:ext>
            </a:extLst>
          </p:cNvPr>
          <p:cNvSpPr txBox="1">
            <a:spLocks noChangeArrowheads="1"/>
          </p:cNvSpPr>
          <p:nvPr/>
        </p:nvSpPr>
        <p:spPr bwMode="auto">
          <a:xfrm>
            <a:off x="3748749" y="4043164"/>
            <a:ext cx="1078178" cy="5754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2232" tIns="41116" rIns="82232" bIns="41116">
            <a:spAutoFit/>
          </a:bodyPr>
          <a:lstStyle>
            <a:lvl1pPr algn="l" defTabSz="822325">
              <a:defRPr sz="2400">
                <a:solidFill>
                  <a:schemeClr val="tx1"/>
                </a:solidFill>
                <a:latin typeface="Times New Roman" panose="02020603050405020304" pitchFamily="18" charset="0"/>
              </a:defRPr>
            </a:lvl1pPr>
            <a:lvl2pPr marL="411163" algn="l" defTabSz="822325">
              <a:defRPr sz="2400">
                <a:solidFill>
                  <a:schemeClr val="tx1"/>
                </a:solidFill>
                <a:latin typeface="Times New Roman" panose="02020603050405020304" pitchFamily="18" charset="0"/>
              </a:defRPr>
            </a:lvl2pPr>
            <a:lvl3pPr marL="822325" algn="l" defTabSz="822325">
              <a:defRPr sz="2400">
                <a:solidFill>
                  <a:schemeClr val="tx1"/>
                </a:solidFill>
                <a:latin typeface="Times New Roman" panose="02020603050405020304" pitchFamily="18" charset="0"/>
              </a:defRPr>
            </a:lvl3pPr>
            <a:lvl4pPr marL="1233488" algn="l" defTabSz="822325">
              <a:defRPr sz="2400">
                <a:solidFill>
                  <a:schemeClr val="tx1"/>
                </a:solidFill>
                <a:latin typeface="Times New Roman" panose="02020603050405020304" pitchFamily="18" charset="0"/>
              </a:defRPr>
            </a:lvl4pPr>
            <a:lvl5pPr marL="1644650" algn="l" defTabSz="822325">
              <a:defRPr sz="2400">
                <a:solidFill>
                  <a:schemeClr val="tx1"/>
                </a:solidFill>
                <a:latin typeface="Times New Roman" panose="02020603050405020304" pitchFamily="18" charset="0"/>
              </a:defRPr>
            </a:lvl5pPr>
            <a:lvl6pPr marL="2101850" defTabSz="822325" eaLnBrk="0" fontAlgn="base" hangingPunct="0">
              <a:spcBef>
                <a:spcPct val="0"/>
              </a:spcBef>
              <a:spcAft>
                <a:spcPct val="0"/>
              </a:spcAft>
              <a:defRPr sz="2400">
                <a:solidFill>
                  <a:schemeClr val="tx1"/>
                </a:solidFill>
                <a:latin typeface="Times New Roman" panose="02020603050405020304" pitchFamily="18" charset="0"/>
              </a:defRPr>
            </a:lvl6pPr>
            <a:lvl7pPr marL="2559050" defTabSz="822325" eaLnBrk="0" fontAlgn="base" hangingPunct="0">
              <a:spcBef>
                <a:spcPct val="0"/>
              </a:spcBef>
              <a:spcAft>
                <a:spcPct val="0"/>
              </a:spcAft>
              <a:defRPr sz="2400">
                <a:solidFill>
                  <a:schemeClr val="tx1"/>
                </a:solidFill>
                <a:latin typeface="Times New Roman" panose="02020603050405020304" pitchFamily="18" charset="0"/>
              </a:defRPr>
            </a:lvl7pPr>
            <a:lvl8pPr marL="3016250" defTabSz="822325" eaLnBrk="0" fontAlgn="base" hangingPunct="0">
              <a:spcBef>
                <a:spcPct val="0"/>
              </a:spcBef>
              <a:spcAft>
                <a:spcPct val="0"/>
              </a:spcAft>
              <a:defRPr sz="2400">
                <a:solidFill>
                  <a:schemeClr val="tx1"/>
                </a:solidFill>
                <a:latin typeface="Times New Roman" panose="02020603050405020304" pitchFamily="18" charset="0"/>
              </a:defRPr>
            </a:lvl8pPr>
            <a:lvl9pPr marL="3473450" defTabSz="822325"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100000"/>
              </a:lnSpc>
            </a:pPr>
            <a:r>
              <a:rPr lang="fr-FR" altLang="fr-FR" sz="1600" b="0" dirty="0">
                <a:solidFill>
                  <a:srgbClr val="00279F"/>
                </a:solidFill>
                <a:latin typeface="Arial" panose="020B0604020202020204" pitchFamily="34" charset="0"/>
              </a:rPr>
              <a:t>Matières</a:t>
            </a:r>
            <a:br>
              <a:rPr lang="fr-FR" altLang="fr-FR" sz="1600" b="0" dirty="0">
                <a:solidFill>
                  <a:srgbClr val="00279F"/>
                </a:solidFill>
                <a:latin typeface="Arial" panose="020B0604020202020204" pitchFamily="34" charset="0"/>
              </a:rPr>
            </a:br>
            <a:r>
              <a:rPr lang="fr-FR" altLang="fr-FR" sz="1600" b="0" dirty="0">
                <a:solidFill>
                  <a:srgbClr val="00279F"/>
                </a:solidFill>
                <a:latin typeface="Arial" panose="020B0604020202020204" pitchFamily="34" charset="0"/>
              </a:rPr>
              <a:t>premières</a:t>
            </a:r>
          </a:p>
        </p:txBody>
      </p:sp>
      <p:sp>
        <p:nvSpPr>
          <p:cNvPr id="49183" name="Text Box 31">
            <a:extLst>
              <a:ext uri="{FF2B5EF4-FFF2-40B4-BE49-F238E27FC236}">
                <a16:creationId xmlns:a16="http://schemas.microsoft.com/office/drawing/2014/main" id="{827D06DC-085C-494C-A0CB-4B17D4ED5313}"/>
              </a:ext>
            </a:extLst>
          </p:cNvPr>
          <p:cNvSpPr txBox="1">
            <a:spLocks noChangeArrowheads="1"/>
          </p:cNvSpPr>
          <p:nvPr/>
        </p:nvSpPr>
        <p:spPr bwMode="auto">
          <a:xfrm>
            <a:off x="5343345" y="4197151"/>
            <a:ext cx="1087797" cy="329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2232" tIns="41116" rIns="82232" bIns="41116">
            <a:spAutoFit/>
          </a:bodyPr>
          <a:lstStyle>
            <a:lvl1pPr algn="l" defTabSz="822325">
              <a:defRPr sz="2400">
                <a:solidFill>
                  <a:schemeClr val="tx1"/>
                </a:solidFill>
                <a:latin typeface="Times New Roman" panose="02020603050405020304" pitchFamily="18" charset="0"/>
              </a:defRPr>
            </a:lvl1pPr>
            <a:lvl2pPr marL="411163" algn="l" defTabSz="822325">
              <a:defRPr sz="2400">
                <a:solidFill>
                  <a:schemeClr val="tx1"/>
                </a:solidFill>
                <a:latin typeface="Times New Roman" panose="02020603050405020304" pitchFamily="18" charset="0"/>
              </a:defRPr>
            </a:lvl2pPr>
            <a:lvl3pPr marL="822325" algn="l" defTabSz="822325">
              <a:defRPr sz="2400">
                <a:solidFill>
                  <a:schemeClr val="tx1"/>
                </a:solidFill>
                <a:latin typeface="Times New Roman" panose="02020603050405020304" pitchFamily="18" charset="0"/>
              </a:defRPr>
            </a:lvl3pPr>
            <a:lvl4pPr marL="1233488" algn="l" defTabSz="822325">
              <a:defRPr sz="2400">
                <a:solidFill>
                  <a:schemeClr val="tx1"/>
                </a:solidFill>
                <a:latin typeface="Times New Roman" panose="02020603050405020304" pitchFamily="18" charset="0"/>
              </a:defRPr>
            </a:lvl4pPr>
            <a:lvl5pPr marL="1644650" algn="l" defTabSz="822325">
              <a:defRPr sz="2400">
                <a:solidFill>
                  <a:schemeClr val="tx1"/>
                </a:solidFill>
                <a:latin typeface="Times New Roman" panose="02020603050405020304" pitchFamily="18" charset="0"/>
              </a:defRPr>
            </a:lvl5pPr>
            <a:lvl6pPr marL="2101850" defTabSz="822325" eaLnBrk="0" fontAlgn="base" hangingPunct="0">
              <a:spcBef>
                <a:spcPct val="0"/>
              </a:spcBef>
              <a:spcAft>
                <a:spcPct val="0"/>
              </a:spcAft>
              <a:defRPr sz="2400">
                <a:solidFill>
                  <a:schemeClr val="tx1"/>
                </a:solidFill>
                <a:latin typeface="Times New Roman" panose="02020603050405020304" pitchFamily="18" charset="0"/>
              </a:defRPr>
            </a:lvl6pPr>
            <a:lvl7pPr marL="2559050" defTabSz="822325" eaLnBrk="0" fontAlgn="base" hangingPunct="0">
              <a:spcBef>
                <a:spcPct val="0"/>
              </a:spcBef>
              <a:spcAft>
                <a:spcPct val="0"/>
              </a:spcAft>
              <a:defRPr sz="2400">
                <a:solidFill>
                  <a:schemeClr val="tx1"/>
                </a:solidFill>
                <a:latin typeface="Times New Roman" panose="02020603050405020304" pitchFamily="18" charset="0"/>
              </a:defRPr>
            </a:lvl7pPr>
            <a:lvl8pPr marL="3016250" defTabSz="822325" eaLnBrk="0" fontAlgn="base" hangingPunct="0">
              <a:spcBef>
                <a:spcPct val="0"/>
              </a:spcBef>
              <a:spcAft>
                <a:spcPct val="0"/>
              </a:spcAft>
              <a:defRPr sz="2400">
                <a:solidFill>
                  <a:schemeClr val="tx1"/>
                </a:solidFill>
                <a:latin typeface="Times New Roman" panose="02020603050405020304" pitchFamily="18" charset="0"/>
              </a:defRPr>
            </a:lvl8pPr>
            <a:lvl9pPr marL="3473450" defTabSz="822325"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100000"/>
              </a:lnSpc>
            </a:pPr>
            <a:r>
              <a:rPr lang="fr-FR" altLang="fr-FR" sz="1600" b="0" dirty="0">
                <a:solidFill>
                  <a:srgbClr val="00279F"/>
                </a:solidFill>
                <a:latin typeface="Arial" panose="020B0604020202020204" pitchFamily="34" charset="0"/>
              </a:rPr>
              <a:t>Oligopole </a:t>
            </a:r>
          </a:p>
        </p:txBody>
      </p:sp>
      <p:sp>
        <p:nvSpPr>
          <p:cNvPr id="49184" name="Text Box 32">
            <a:extLst>
              <a:ext uri="{FF2B5EF4-FFF2-40B4-BE49-F238E27FC236}">
                <a16:creationId xmlns:a16="http://schemas.microsoft.com/office/drawing/2014/main" id="{D387482C-5706-476E-AA8C-4228F92589CF}"/>
              </a:ext>
            </a:extLst>
          </p:cNvPr>
          <p:cNvSpPr txBox="1">
            <a:spLocks noChangeArrowheads="1"/>
          </p:cNvSpPr>
          <p:nvPr/>
        </p:nvSpPr>
        <p:spPr bwMode="auto">
          <a:xfrm>
            <a:off x="7210082" y="4024114"/>
            <a:ext cx="1121460" cy="5754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2232" tIns="41116" rIns="82232" bIns="41116">
            <a:spAutoFit/>
          </a:bodyPr>
          <a:lstStyle>
            <a:lvl1pPr algn="l" defTabSz="822325">
              <a:defRPr sz="2400">
                <a:solidFill>
                  <a:schemeClr val="tx1"/>
                </a:solidFill>
                <a:latin typeface="Times New Roman" panose="02020603050405020304" pitchFamily="18" charset="0"/>
              </a:defRPr>
            </a:lvl1pPr>
            <a:lvl2pPr marL="411163" algn="l" defTabSz="822325">
              <a:defRPr sz="2400">
                <a:solidFill>
                  <a:schemeClr val="tx1"/>
                </a:solidFill>
                <a:latin typeface="Times New Roman" panose="02020603050405020304" pitchFamily="18" charset="0"/>
              </a:defRPr>
            </a:lvl2pPr>
            <a:lvl3pPr marL="822325" algn="l" defTabSz="822325">
              <a:defRPr sz="2400">
                <a:solidFill>
                  <a:schemeClr val="tx1"/>
                </a:solidFill>
                <a:latin typeface="Times New Roman" panose="02020603050405020304" pitchFamily="18" charset="0"/>
              </a:defRPr>
            </a:lvl3pPr>
            <a:lvl4pPr marL="1233488" algn="l" defTabSz="822325">
              <a:defRPr sz="2400">
                <a:solidFill>
                  <a:schemeClr val="tx1"/>
                </a:solidFill>
                <a:latin typeface="Times New Roman" panose="02020603050405020304" pitchFamily="18" charset="0"/>
              </a:defRPr>
            </a:lvl4pPr>
            <a:lvl5pPr marL="1644650" algn="l" defTabSz="822325">
              <a:defRPr sz="2400">
                <a:solidFill>
                  <a:schemeClr val="tx1"/>
                </a:solidFill>
                <a:latin typeface="Times New Roman" panose="02020603050405020304" pitchFamily="18" charset="0"/>
              </a:defRPr>
            </a:lvl5pPr>
            <a:lvl6pPr marL="2101850" defTabSz="822325" eaLnBrk="0" fontAlgn="base" hangingPunct="0">
              <a:spcBef>
                <a:spcPct val="0"/>
              </a:spcBef>
              <a:spcAft>
                <a:spcPct val="0"/>
              </a:spcAft>
              <a:defRPr sz="2400">
                <a:solidFill>
                  <a:schemeClr val="tx1"/>
                </a:solidFill>
                <a:latin typeface="Times New Roman" panose="02020603050405020304" pitchFamily="18" charset="0"/>
              </a:defRPr>
            </a:lvl6pPr>
            <a:lvl7pPr marL="2559050" defTabSz="822325" eaLnBrk="0" fontAlgn="base" hangingPunct="0">
              <a:spcBef>
                <a:spcPct val="0"/>
              </a:spcBef>
              <a:spcAft>
                <a:spcPct val="0"/>
              </a:spcAft>
              <a:defRPr sz="2400">
                <a:solidFill>
                  <a:schemeClr val="tx1"/>
                </a:solidFill>
                <a:latin typeface="Times New Roman" panose="02020603050405020304" pitchFamily="18" charset="0"/>
              </a:defRPr>
            </a:lvl7pPr>
            <a:lvl8pPr marL="3016250" defTabSz="822325" eaLnBrk="0" fontAlgn="base" hangingPunct="0">
              <a:spcBef>
                <a:spcPct val="0"/>
              </a:spcBef>
              <a:spcAft>
                <a:spcPct val="0"/>
              </a:spcAft>
              <a:defRPr sz="2400">
                <a:solidFill>
                  <a:schemeClr val="tx1"/>
                </a:solidFill>
                <a:latin typeface="Times New Roman" panose="02020603050405020304" pitchFamily="18" charset="0"/>
              </a:defRPr>
            </a:lvl8pPr>
            <a:lvl9pPr marL="3473450" defTabSz="822325"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100000"/>
              </a:lnSpc>
            </a:pPr>
            <a:r>
              <a:rPr lang="fr-FR" altLang="fr-FR" sz="1600" b="0" dirty="0">
                <a:solidFill>
                  <a:srgbClr val="00279F"/>
                </a:solidFill>
                <a:latin typeface="Arial" panose="020B0604020202020204" pitchFamily="34" charset="0"/>
              </a:rPr>
              <a:t>Standard /</a:t>
            </a:r>
          </a:p>
          <a:p>
            <a:pPr algn="ctr" eaLnBrk="1" hangingPunct="1">
              <a:lnSpc>
                <a:spcPct val="100000"/>
              </a:lnSpc>
            </a:pPr>
            <a:r>
              <a:rPr lang="fr-FR" altLang="fr-FR" sz="1600" b="0" dirty="0">
                <a:solidFill>
                  <a:srgbClr val="00279F"/>
                </a:solidFill>
                <a:latin typeface="Arial" panose="020B0604020202020204" pitchFamily="34" charset="0"/>
              </a:rPr>
              <a:t>Spécifique</a:t>
            </a:r>
          </a:p>
        </p:txBody>
      </p:sp>
      <p:sp>
        <p:nvSpPr>
          <p:cNvPr id="49185" name="Text Box 33">
            <a:extLst>
              <a:ext uri="{FF2B5EF4-FFF2-40B4-BE49-F238E27FC236}">
                <a16:creationId xmlns:a16="http://schemas.microsoft.com/office/drawing/2014/main" id="{48FBB7FA-8B35-4F7F-B85C-2A758953B74A}"/>
              </a:ext>
            </a:extLst>
          </p:cNvPr>
          <p:cNvSpPr txBox="1">
            <a:spLocks noChangeArrowheads="1"/>
          </p:cNvSpPr>
          <p:nvPr/>
        </p:nvSpPr>
        <p:spPr bwMode="auto">
          <a:xfrm>
            <a:off x="5456060" y="4816202"/>
            <a:ext cx="759181" cy="329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2232" tIns="41116" rIns="82232" bIns="41116">
            <a:spAutoFit/>
          </a:bodyPr>
          <a:lstStyle>
            <a:lvl1pPr algn="l" defTabSz="822325">
              <a:defRPr sz="2400">
                <a:solidFill>
                  <a:schemeClr val="tx1"/>
                </a:solidFill>
                <a:latin typeface="Times New Roman" panose="02020603050405020304" pitchFamily="18" charset="0"/>
              </a:defRPr>
            </a:lvl1pPr>
            <a:lvl2pPr marL="411163" algn="l" defTabSz="822325">
              <a:defRPr sz="2400">
                <a:solidFill>
                  <a:schemeClr val="tx1"/>
                </a:solidFill>
                <a:latin typeface="Times New Roman" panose="02020603050405020304" pitchFamily="18" charset="0"/>
              </a:defRPr>
            </a:lvl2pPr>
            <a:lvl3pPr marL="822325" algn="l" defTabSz="822325">
              <a:defRPr sz="2400">
                <a:solidFill>
                  <a:schemeClr val="tx1"/>
                </a:solidFill>
                <a:latin typeface="Times New Roman" panose="02020603050405020304" pitchFamily="18" charset="0"/>
              </a:defRPr>
            </a:lvl3pPr>
            <a:lvl4pPr marL="1233488" algn="l" defTabSz="822325">
              <a:defRPr sz="2400">
                <a:solidFill>
                  <a:schemeClr val="tx1"/>
                </a:solidFill>
                <a:latin typeface="Times New Roman" panose="02020603050405020304" pitchFamily="18" charset="0"/>
              </a:defRPr>
            </a:lvl4pPr>
            <a:lvl5pPr marL="1644650" algn="l" defTabSz="822325">
              <a:defRPr sz="2400">
                <a:solidFill>
                  <a:schemeClr val="tx1"/>
                </a:solidFill>
                <a:latin typeface="Times New Roman" panose="02020603050405020304" pitchFamily="18" charset="0"/>
              </a:defRPr>
            </a:lvl5pPr>
            <a:lvl6pPr marL="2101850" defTabSz="822325" eaLnBrk="0" fontAlgn="base" hangingPunct="0">
              <a:spcBef>
                <a:spcPct val="0"/>
              </a:spcBef>
              <a:spcAft>
                <a:spcPct val="0"/>
              </a:spcAft>
              <a:defRPr sz="2400">
                <a:solidFill>
                  <a:schemeClr val="tx1"/>
                </a:solidFill>
                <a:latin typeface="Times New Roman" panose="02020603050405020304" pitchFamily="18" charset="0"/>
              </a:defRPr>
            </a:lvl6pPr>
            <a:lvl7pPr marL="2559050" defTabSz="822325" eaLnBrk="0" fontAlgn="base" hangingPunct="0">
              <a:spcBef>
                <a:spcPct val="0"/>
              </a:spcBef>
              <a:spcAft>
                <a:spcPct val="0"/>
              </a:spcAft>
              <a:defRPr sz="2400">
                <a:solidFill>
                  <a:schemeClr val="tx1"/>
                </a:solidFill>
                <a:latin typeface="Times New Roman" panose="02020603050405020304" pitchFamily="18" charset="0"/>
              </a:defRPr>
            </a:lvl7pPr>
            <a:lvl8pPr marL="3016250" defTabSz="822325" eaLnBrk="0" fontAlgn="base" hangingPunct="0">
              <a:spcBef>
                <a:spcPct val="0"/>
              </a:spcBef>
              <a:spcAft>
                <a:spcPct val="0"/>
              </a:spcAft>
              <a:defRPr sz="2400">
                <a:solidFill>
                  <a:schemeClr val="tx1"/>
                </a:solidFill>
                <a:latin typeface="Times New Roman" panose="02020603050405020304" pitchFamily="18" charset="0"/>
              </a:defRPr>
            </a:lvl8pPr>
            <a:lvl9pPr marL="3473450" defTabSz="822325"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100000"/>
              </a:lnSpc>
            </a:pPr>
            <a:r>
              <a:rPr lang="fr-FR" altLang="fr-FR" sz="1600" b="0" dirty="0">
                <a:solidFill>
                  <a:srgbClr val="00279F"/>
                </a:solidFill>
                <a:latin typeface="Arial" panose="020B0604020202020204" pitchFamily="34" charset="0"/>
              </a:rPr>
              <a:t>Fermé</a:t>
            </a:r>
          </a:p>
        </p:txBody>
      </p:sp>
      <p:sp>
        <p:nvSpPr>
          <p:cNvPr id="49186" name="Text Box 34">
            <a:extLst>
              <a:ext uri="{FF2B5EF4-FFF2-40B4-BE49-F238E27FC236}">
                <a16:creationId xmlns:a16="http://schemas.microsoft.com/office/drawing/2014/main" id="{654A2C31-2CE8-4AB8-B9E4-7532F567D972}"/>
              </a:ext>
            </a:extLst>
          </p:cNvPr>
          <p:cNvSpPr txBox="1">
            <a:spLocks noChangeArrowheads="1"/>
          </p:cNvSpPr>
          <p:nvPr/>
        </p:nvSpPr>
        <p:spPr bwMode="auto">
          <a:xfrm>
            <a:off x="7210082" y="4816202"/>
            <a:ext cx="1121460" cy="329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2232" tIns="41116" rIns="82232" bIns="41116">
            <a:spAutoFit/>
          </a:bodyPr>
          <a:lstStyle>
            <a:lvl1pPr algn="l" defTabSz="822325">
              <a:defRPr sz="2400">
                <a:solidFill>
                  <a:schemeClr val="tx1"/>
                </a:solidFill>
                <a:latin typeface="Times New Roman" panose="02020603050405020304" pitchFamily="18" charset="0"/>
              </a:defRPr>
            </a:lvl1pPr>
            <a:lvl2pPr marL="411163" algn="l" defTabSz="822325">
              <a:defRPr sz="2400">
                <a:solidFill>
                  <a:schemeClr val="tx1"/>
                </a:solidFill>
                <a:latin typeface="Times New Roman" panose="02020603050405020304" pitchFamily="18" charset="0"/>
              </a:defRPr>
            </a:lvl2pPr>
            <a:lvl3pPr marL="822325" algn="l" defTabSz="822325">
              <a:defRPr sz="2400">
                <a:solidFill>
                  <a:schemeClr val="tx1"/>
                </a:solidFill>
                <a:latin typeface="Times New Roman" panose="02020603050405020304" pitchFamily="18" charset="0"/>
              </a:defRPr>
            </a:lvl3pPr>
            <a:lvl4pPr marL="1233488" algn="l" defTabSz="822325">
              <a:defRPr sz="2400">
                <a:solidFill>
                  <a:schemeClr val="tx1"/>
                </a:solidFill>
                <a:latin typeface="Times New Roman" panose="02020603050405020304" pitchFamily="18" charset="0"/>
              </a:defRPr>
            </a:lvl4pPr>
            <a:lvl5pPr marL="1644650" algn="l" defTabSz="822325">
              <a:defRPr sz="2400">
                <a:solidFill>
                  <a:schemeClr val="tx1"/>
                </a:solidFill>
                <a:latin typeface="Times New Roman" panose="02020603050405020304" pitchFamily="18" charset="0"/>
              </a:defRPr>
            </a:lvl5pPr>
            <a:lvl6pPr marL="2101850" defTabSz="822325" eaLnBrk="0" fontAlgn="base" hangingPunct="0">
              <a:spcBef>
                <a:spcPct val="0"/>
              </a:spcBef>
              <a:spcAft>
                <a:spcPct val="0"/>
              </a:spcAft>
              <a:defRPr sz="2400">
                <a:solidFill>
                  <a:schemeClr val="tx1"/>
                </a:solidFill>
                <a:latin typeface="Times New Roman" panose="02020603050405020304" pitchFamily="18" charset="0"/>
              </a:defRPr>
            </a:lvl6pPr>
            <a:lvl7pPr marL="2559050" defTabSz="822325" eaLnBrk="0" fontAlgn="base" hangingPunct="0">
              <a:spcBef>
                <a:spcPct val="0"/>
              </a:spcBef>
              <a:spcAft>
                <a:spcPct val="0"/>
              </a:spcAft>
              <a:defRPr sz="2400">
                <a:solidFill>
                  <a:schemeClr val="tx1"/>
                </a:solidFill>
                <a:latin typeface="Times New Roman" panose="02020603050405020304" pitchFamily="18" charset="0"/>
              </a:defRPr>
            </a:lvl7pPr>
            <a:lvl8pPr marL="3016250" defTabSz="822325" eaLnBrk="0" fontAlgn="base" hangingPunct="0">
              <a:spcBef>
                <a:spcPct val="0"/>
              </a:spcBef>
              <a:spcAft>
                <a:spcPct val="0"/>
              </a:spcAft>
              <a:defRPr sz="2400">
                <a:solidFill>
                  <a:schemeClr val="tx1"/>
                </a:solidFill>
                <a:latin typeface="Times New Roman" panose="02020603050405020304" pitchFamily="18" charset="0"/>
              </a:defRPr>
            </a:lvl8pPr>
            <a:lvl9pPr marL="3473450" defTabSz="822325"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100000"/>
              </a:lnSpc>
            </a:pPr>
            <a:r>
              <a:rPr lang="fr-FR" altLang="fr-FR" sz="1600" b="0" dirty="0">
                <a:solidFill>
                  <a:srgbClr val="00279F"/>
                </a:solidFill>
                <a:latin typeface="Arial" panose="020B0604020202020204" pitchFamily="34" charset="0"/>
              </a:rPr>
              <a:t>Spécifique</a:t>
            </a:r>
          </a:p>
        </p:txBody>
      </p:sp>
      <p:sp>
        <p:nvSpPr>
          <p:cNvPr id="49187" name="Text Box 35">
            <a:extLst>
              <a:ext uri="{FF2B5EF4-FFF2-40B4-BE49-F238E27FC236}">
                <a16:creationId xmlns:a16="http://schemas.microsoft.com/office/drawing/2014/main" id="{77CA2FF8-8FE3-407C-B2CF-8D7010E9CF61}"/>
              </a:ext>
            </a:extLst>
          </p:cNvPr>
          <p:cNvSpPr txBox="1">
            <a:spLocks noChangeArrowheads="1"/>
          </p:cNvSpPr>
          <p:nvPr/>
        </p:nvSpPr>
        <p:spPr bwMode="auto">
          <a:xfrm>
            <a:off x="3649168" y="3088010"/>
            <a:ext cx="1317026" cy="329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2232" tIns="41116" rIns="82232" bIns="41116">
            <a:spAutoFit/>
          </a:bodyPr>
          <a:lstStyle>
            <a:lvl1pPr algn="l" defTabSz="822325">
              <a:defRPr sz="2400">
                <a:solidFill>
                  <a:schemeClr val="tx1"/>
                </a:solidFill>
                <a:latin typeface="Times New Roman" panose="02020603050405020304" pitchFamily="18" charset="0"/>
              </a:defRPr>
            </a:lvl1pPr>
            <a:lvl2pPr marL="411163" algn="l" defTabSz="822325">
              <a:defRPr sz="2400">
                <a:solidFill>
                  <a:schemeClr val="tx1"/>
                </a:solidFill>
                <a:latin typeface="Times New Roman" panose="02020603050405020304" pitchFamily="18" charset="0"/>
              </a:defRPr>
            </a:lvl2pPr>
            <a:lvl3pPr marL="822325" algn="l" defTabSz="822325">
              <a:defRPr sz="2400">
                <a:solidFill>
                  <a:schemeClr val="tx1"/>
                </a:solidFill>
                <a:latin typeface="Times New Roman" panose="02020603050405020304" pitchFamily="18" charset="0"/>
              </a:defRPr>
            </a:lvl3pPr>
            <a:lvl4pPr marL="1233488" algn="l" defTabSz="822325">
              <a:defRPr sz="2400">
                <a:solidFill>
                  <a:schemeClr val="tx1"/>
                </a:solidFill>
                <a:latin typeface="Times New Roman" panose="02020603050405020304" pitchFamily="18" charset="0"/>
              </a:defRPr>
            </a:lvl4pPr>
            <a:lvl5pPr marL="1644650" algn="l" defTabSz="822325">
              <a:defRPr sz="2400">
                <a:solidFill>
                  <a:schemeClr val="tx1"/>
                </a:solidFill>
                <a:latin typeface="Times New Roman" panose="02020603050405020304" pitchFamily="18" charset="0"/>
              </a:defRPr>
            </a:lvl5pPr>
            <a:lvl6pPr marL="2101850" defTabSz="822325" eaLnBrk="0" fontAlgn="base" hangingPunct="0">
              <a:spcBef>
                <a:spcPct val="0"/>
              </a:spcBef>
              <a:spcAft>
                <a:spcPct val="0"/>
              </a:spcAft>
              <a:defRPr sz="2400">
                <a:solidFill>
                  <a:schemeClr val="tx1"/>
                </a:solidFill>
                <a:latin typeface="Times New Roman" panose="02020603050405020304" pitchFamily="18" charset="0"/>
              </a:defRPr>
            </a:lvl6pPr>
            <a:lvl7pPr marL="2559050" defTabSz="822325" eaLnBrk="0" fontAlgn="base" hangingPunct="0">
              <a:spcBef>
                <a:spcPct val="0"/>
              </a:spcBef>
              <a:spcAft>
                <a:spcPct val="0"/>
              </a:spcAft>
              <a:defRPr sz="2400">
                <a:solidFill>
                  <a:schemeClr val="tx1"/>
                </a:solidFill>
                <a:latin typeface="Times New Roman" panose="02020603050405020304" pitchFamily="18" charset="0"/>
              </a:defRPr>
            </a:lvl7pPr>
            <a:lvl8pPr marL="3016250" defTabSz="822325" eaLnBrk="0" fontAlgn="base" hangingPunct="0">
              <a:spcBef>
                <a:spcPct val="0"/>
              </a:spcBef>
              <a:spcAft>
                <a:spcPct val="0"/>
              </a:spcAft>
              <a:defRPr sz="2400">
                <a:solidFill>
                  <a:schemeClr val="tx1"/>
                </a:solidFill>
                <a:latin typeface="Times New Roman" panose="02020603050405020304" pitchFamily="18" charset="0"/>
              </a:defRPr>
            </a:lvl8pPr>
            <a:lvl9pPr marL="3473450" defTabSz="822325"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100000"/>
              </a:lnSpc>
            </a:pPr>
            <a:r>
              <a:rPr lang="fr-FR" altLang="fr-FR" sz="1600" b="0" dirty="0">
                <a:solidFill>
                  <a:srgbClr val="00279F"/>
                </a:solidFill>
                <a:latin typeface="Arial" panose="020B0604020202020204" pitchFamily="34" charset="0"/>
              </a:rPr>
              <a:t>Composants</a:t>
            </a:r>
          </a:p>
        </p:txBody>
      </p:sp>
      <p:sp>
        <p:nvSpPr>
          <p:cNvPr id="49188" name="Text Box 36">
            <a:extLst>
              <a:ext uri="{FF2B5EF4-FFF2-40B4-BE49-F238E27FC236}">
                <a16:creationId xmlns:a16="http://schemas.microsoft.com/office/drawing/2014/main" id="{3C92108A-E150-4F8C-A196-62103137A7CD}"/>
              </a:ext>
            </a:extLst>
          </p:cNvPr>
          <p:cNvSpPr txBox="1">
            <a:spLocks noChangeArrowheads="1"/>
          </p:cNvSpPr>
          <p:nvPr/>
        </p:nvSpPr>
        <p:spPr bwMode="auto">
          <a:xfrm>
            <a:off x="3774013" y="4744194"/>
            <a:ext cx="941924" cy="5754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2232" tIns="41116" rIns="82232" bIns="41116">
            <a:spAutoFit/>
          </a:bodyPr>
          <a:lstStyle>
            <a:lvl1pPr algn="l" defTabSz="822325">
              <a:defRPr sz="2400">
                <a:solidFill>
                  <a:schemeClr val="tx1"/>
                </a:solidFill>
                <a:latin typeface="Times New Roman" panose="02020603050405020304" pitchFamily="18" charset="0"/>
              </a:defRPr>
            </a:lvl1pPr>
            <a:lvl2pPr marL="411163" algn="l" defTabSz="822325">
              <a:defRPr sz="2400">
                <a:solidFill>
                  <a:schemeClr val="tx1"/>
                </a:solidFill>
                <a:latin typeface="Times New Roman" panose="02020603050405020304" pitchFamily="18" charset="0"/>
              </a:defRPr>
            </a:lvl2pPr>
            <a:lvl3pPr marL="822325" algn="l" defTabSz="822325">
              <a:defRPr sz="2400">
                <a:solidFill>
                  <a:schemeClr val="tx1"/>
                </a:solidFill>
                <a:latin typeface="Times New Roman" panose="02020603050405020304" pitchFamily="18" charset="0"/>
              </a:defRPr>
            </a:lvl3pPr>
            <a:lvl4pPr marL="1233488" algn="l" defTabSz="822325">
              <a:defRPr sz="2400">
                <a:solidFill>
                  <a:schemeClr val="tx1"/>
                </a:solidFill>
                <a:latin typeface="Times New Roman" panose="02020603050405020304" pitchFamily="18" charset="0"/>
              </a:defRPr>
            </a:lvl4pPr>
            <a:lvl5pPr marL="1644650" algn="l" defTabSz="822325">
              <a:defRPr sz="2400">
                <a:solidFill>
                  <a:schemeClr val="tx1"/>
                </a:solidFill>
                <a:latin typeface="Times New Roman" panose="02020603050405020304" pitchFamily="18" charset="0"/>
              </a:defRPr>
            </a:lvl5pPr>
            <a:lvl6pPr marL="2101850" defTabSz="822325" eaLnBrk="0" fontAlgn="base" hangingPunct="0">
              <a:spcBef>
                <a:spcPct val="0"/>
              </a:spcBef>
              <a:spcAft>
                <a:spcPct val="0"/>
              </a:spcAft>
              <a:defRPr sz="2400">
                <a:solidFill>
                  <a:schemeClr val="tx1"/>
                </a:solidFill>
                <a:latin typeface="Times New Roman" panose="02020603050405020304" pitchFamily="18" charset="0"/>
              </a:defRPr>
            </a:lvl6pPr>
            <a:lvl7pPr marL="2559050" defTabSz="822325" eaLnBrk="0" fontAlgn="base" hangingPunct="0">
              <a:spcBef>
                <a:spcPct val="0"/>
              </a:spcBef>
              <a:spcAft>
                <a:spcPct val="0"/>
              </a:spcAft>
              <a:defRPr sz="2400">
                <a:solidFill>
                  <a:schemeClr val="tx1"/>
                </a:solidFill>
                <a:latin typeface="Times New Roman" panose="02020603050405020304" pitchFamily="18" charset="0"/>
              </a:defRPr>
            </a:lvl7pPr>
            <a:lvl8pPr marL="3016250" defTabSz="822325" eaLnBrk="0" fontAlgn="base" hangingPunct="0">
              <a:spcBef>
                <a:spcPct val="0"/>
              </a:spcBef>
              <a:spcAft>
                <a:spcPct val="0"/>
              </a:spcAft>
              <a:defRPr sz="2400">
                <a:solidFill>
                  <a:schemeClr val="tx1"/>
                </a:solidFill>
                <a:latin typeface="Times New Roman" panose="02020603050405020304" pitchFamily="18" charset="0"/>
              </a:defRPr>
            </a:lvl8pPr>
            <a:lvl9pPr marL="3473450" defTabSz="822325"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100000"/>
              </a:lnSpc>
            </a:pPr>
            <a:r>
              <a:rPr lang="fr-FR" altLang="fr-FR" sz="1600" b="0" dirty="0">
                <a:solidFill>
                  <a:srgbClr val="00279F"/>
                </a:solidFill>
                <a:latin typeface="Arial" panose="020B0604020202020204" pitchFamily="34" charset="0"/>
              </a:rPr>
              <a:t>Investis-</a:t>
            </a:r>
          </a:p>
          <a:p>
            <a:pPr algn="ctr" eaLnBrk="1" hangingPunct="1">
              <a:lnSpc>
                <a:spcPct val="100000"/>
              </a:lnSpc>
            </a:pPr>
            <a:r>
              <a:rPr lang="fr-FR" altLang="fr-FR" sz="1600" b="0" dirty="0">
                <a:solidFill>
                  <a:srgbClr val="00279F"/>
                </a:solidFill>
                <a:latin typeface="Arial" panose="020B0604020202020204" pitchFamily="34" charset="0"/>
              </a:rPr>
              <a:t>sements</a:t>
            </a:r>
          </a:p>
        </p:txBody>
      </p:sp>
      <p:sp>
        <p:nvSpPr>
          <p:cNvPr id="49189" name="Text Box 37">
            <a:extLst>
              <a:ext uri="{FF2B5EF4-FFF2-40B4-BE49-F238E27FC236}">
                <a16:creationId xmlns:a16="http://schemas.microsoft.com/office/drawing/2014/main" id="{89131CA3-B04F-45FE-86EA-A4CE98C9E1F4}"/>
              </a:ext>
            </a:extLst>
          </p:cNvPr>
          <p:cNvSpPr txBox="1">
            <a:spLocks noChangeArrowheads="1"/>
          </p:cNvSpPr>
          <p:nvPr/>
        </p:nvSpPr>
        <p:spPr bwMode="auto">
          <a:xfrm>
            <a:off x="5444830" y="5520853"/>
            <a:ext cx="783227" cy="329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2232" tIns="41116" rIns="82232" bIns="41116">
            <a:spAutoFit/>
          </a:bodyPr>
          <a:lstStyle>
            <a:lvl1pPr algn="l" defTabSz="822325">
              <a:defRPr sz="2400">
                <a:solidFill>
                  <a:schemeClr val="tx1"/>
                </a:solidFill>
                <a:latin typeface="Times New Roman" panose="02020603050405020304" pitchFamily="18" charset="0"/>
              </a:defRPr>
            </a:lvl1pPr>
            <a:lvl2pPr marL="411163" algn="l" defTabSz="822325">
              <a:defRPr sz="2400">
                <a:solidFill>
                  <a:schemeClr val="tx1"/>
                </a:solidFill>
                <a:latin typeface="Times New Roman" panose="02020603050405020304" pitchFamily="18" charset="0"/>
              </a:defRPr>
            </a:lvl2pPr>
            <a:lvl3pPr marL="822325" algn="l" defTabSz="822325">
              <a:defRPr sz="2400">
                <a:solidFill>
                  <a:schemeClr val="tx1"/>
                </a:solidFill>
                <a:latin typeface="Times New Roman" panose="02020603050405020304" pitchFamily="18" charset="0"/>
              </a:defRPr>
            </a:lvl3pPr>
            <a:lvl4pPr marL="1233488" algn="l" defTabSz="822325">
              <a:defRPr sz="2400">
                <a:solidFill>
                  <a:schemeClr val="tx1"/>
                </a:solidFill>
                <a:latin typeface="Times New Roman" panose="02020603050405020304" pitchFamily="18" charset="0"/>
              </a:defRPr>
            </a:lvl4pPr>
            <a:lvl5pPr marL="1644650" algn="l" defTabSz="822325">
              <a:defRPr sz="2400">
                <a:solidFill>
                  <a:schemeClr val="tx1"/>
                </a:solidFill>
                <a:latin typeface="Times New Roman" panose="02020603050405020304" pitchFamily="18" charset="0"/>
              </a:defRPr>
            </a:lvl5pPr>
            <a:lvl6pPr marL="2101850" defTabSz="822325" eaLnBrk="0" fontAlgn="base" hangingPunct="0">
              <a:spcBef>
                <a:spcPct val="0"/>
              </a:spcBef>
              <a:spcAft>
                <a:spcPct val="0"/>
              </a:spcAft>
              <a:defRPr sz="2400">
                <a:solidFill>
                  <a:schemeClr val="tx1"/>
                </a:solidFill>
                <a:latin typeface="Times New Roman" panose="02020603050405020304" pitchFamily="18" charset="0"/>
              </a:defRPr>
            </a:lvl6pPr>
            <a:lvl7pPr marL="2559050" defTabSz="822325" eaLnBrk="0" fontAlgn="base" hangingPunct="0">
              <a:spcBef>
                <a:spcPct val="0"/>
              </a:spcBef>
              <a:spcAft>
                <a:spcPct val="0"/>
              </a:spcAft>
              <a:defRPr sz="2400">
                <a:solidFill>
                  <a:schemeClr val="tx1"/>
                </a:solidFill>
                <a:latin typeface="Times New Roman" panose="02020603050405020304" pitchFamily="18" charset="0"/>
              </a:defRPr>
            </a:lvl7pPr>
            <a:lvl8pPr marL="3016250" defTabSz="822325" eaLnBrk="0" fontAlgn="base" hangingPunct="0">
              <a:spcBef>
                <a:spcPct val="0"/>
              </a:spcBef>
              <a:spcAft>
                <a:spcPct val="0"/>
              </a:spcAft>
              <a:defRPr sz="2400">
                <a:solidFill>
                  <a:schemeClr val="tx1"/>
                </a:solidFill>
                <a:latin typeface="Times New Roman" panose="02020603050405020304" pitchFamily="18" charset="0"/>
              </a:defRPr>
            </a:lvl8pPr>
            <a:lvl9pPr marL="3473450" defTabSz="822325"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100000"/>
              </a:lnSpc>
            </a:pPr>
            <a:r>
              <a:rPr lang="fr-FR" altLang="fr-FR" sz="1600" b="0" dirty="0">
                <a:solidFill>
                  <a:srgbClr val="00279F"/>
                </a:solidFill>
                <a:latin typeface="Arial" panose="020B0604020202020204" pitchFamily="34" charset="0"/>
              </a:rPr>
              <a:t>Ouvert</a:t>
            </a:r>
          </a:p>
        </p:txBody>
      </p:sp>
      <p:sp>
        <p:nvSpPr>
          <p:cNvPr id="49190" name="Text Box 38">
            <a:extLst>
              <a:ext uri="{FF2B5EF4-FFF2-40B4-BE49-F238E27FC236}">
                <a16:creationId xmlns:a16="http://schemas.microsoft.com/office/drawing/2014/main" id="{DDDCC822-F7B7-40C9-8FE8-7F8F7DCB59FD}"/>
              </a:ext>
            </a:extLst>
          </p:cNvPr>
          <p:cNvSpPr txBox="1">
            <a:spLocks noChangeArrowheads="1"/>
          </p:cNvSpPr>
          <p:nvPr/>
        </p:nvSpPr>
        <p:spPr bwMode="auto">
          <a:xfrm>
            <a:off x="7210082" y="5519266"/>
            <a:ext cx="1121460" cy="329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2232" tIns="41116" rIns="82232" bIns="41116">
            <a:spAutoFit/>
          </a:bodyPr>
          <a:lstStyle>
            <a:lvl1pPr algn="l" defTabSz="822325">
              <a:defRPr sz="2400">
                <a:solidFill>
                  <a:schemeClr val="tx1"/>
                </a:solidFill>
                <a:latin typeface="Times New Roman" panose="02020603050405020304" pitchFamily="18" charset="0"/>
              </a:defRPr>
            </a:lvl1pPr>
            <a:lvl2pPr marL="411163" algn="l" defTabSz="822325">
              <a:defRPr sz="2400">
                <a:solidFill>
                  <a:schemeClr val="tx1"/>
                </a:solidFill>
                <a:latin typeface="Times New Roman" panose="02020603050405020304" pitchFamily="18" charset="0"/>
              </a:defRPr>
            </a:lvl2pPr>
            <a:lvl3pPr marL="822325" algn="l" defTabSz="822325">
              <a:defRPr sz="2400">
                <a:solidFill>
                  <a:schemeClr val="tx1"/>
                </a:solidFill>
                <a:latin typeface="Times New Roman" panose="02020603050405020304" pitchFamily="18" charset="0"/>
              </a:defRPr>
            </a:lvl3pPr>
            <a:lvl4pPr marL="1233488" algn="l" defTabSz="822325">
              <a:defRPr sz="2400">
                <a:solidFill>
                  <a:schemeClr val="tx1"/>
                </a:solidFill>
                <a:latin typeface="Times New Roman" panose="02020603050405020304" pitchFamily="18" charset="0"/>
              </a:defRPr>
            </a:lvl4pPr>
            <a:lvl5pPr marL="1644650" algn="l" defTabSz="822325">
              <a:defRPr sz="2400">
                <a:solidFill>
                  <a:schemeClr val="tx1"/>
                </a:solidFill>
                <a:latin typeface="Times New Roman" panose="02020603050405020304" pitchFamily="18" charset="0"/>
              </a:defRPr>
            </a:lvl5pPr>
            <a:lvl6pPr marL="2101850" defTabSz="822325" eaLnBrk="0" fontAlgn="base" hangingPunct="0">
              <a:spcBef>
                <a:spcPct val="0"/>
              </a:spcBef>
              <a:spcAft>
                <a:spcPct val="0"/>
              </a:spcAft>
              <a:defRPr sz="2400">
                <a:solidFill>
                  <a:schemeClr val="tx1"/>
                </a:solidFill>
                <a:latin typeface="Times New Roman" panose="02020603050405020304" pitchFamily="18" charset="0"/>
              </a:defRPr>
            </a:lvl6pPr>
            <a:lvl7pPr marL="2559050" defTabSz="822325" eaLnBrk="0" fontAlgn="base" hangingPunct="0">
              <a:spcBef>
                <a:spcPct val="0"/>
              </a:spcBef>
              <a:spcAft>
                <a:spcPct val="0"/>
              </a:spcAft>
              <a:defRPr sz="2400">
                <a:solidFill>
                  <a:schemeClr val="tx1"/>
                </a:solidFill>
                <a:latin typeface="Times New Roman" panose="02020603050405020304" pitchFamily="18" charset="0"/>
              </a:defRPr>
            </a:lvl7pPr>
            <a:lvl8pPr marL="3016250" defTabSz="822325" eaLnBrk="0" fontAlgn="base" hangingPunct="0">
              <a:spcBef>
                <a:spcPct val="0"/>
              </a:spcBef>
              <a:spcAft>
                <a:spcPct val="0"/>
              </a:spcAft>
              <a:defRPr sz="2400">
                <a:solidFill>
                  <a:schemeClr val="tx1"/>
                </a:solidFill>
                <a:latin typeface="Times New Roman" panose="02020603050405020304" pitchFamily="18" charset="0"/>
              </a:defRPr>
            </a:lvl8pPr>
            <a:lvl9pPr marL="3473450" defTabSz="822325"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100000"/>
              </a:lnSpc>
            </a:pPr>
            <a:r>
              <a:rPr lang="fr-FR" altLang="fr-FR" sz="1600" b="0" dirty="0">
                <a:solidFill>
                  <a:srgbClr val="00279F"/>
                </a:solidFill>
                <a:latin typeface="Arial" panose="020B0604020202020204" pitchFamily="34" charset="0"/>
              </a:rPr>
              <a:t>Spécifique</a:t>
            </a:r>
          </a:p>
        </p:txBody>
      </p:sp>
      <p:sp>
        <p:nvSpPr>
          <p:cNvPr id="49191" name="Text Box 39">
            <a:extLst>
              <a:ext uri="{FF2B5EF4-FFF2-40B4-BE49-F238E27FC236}">
                <a16:creationId xmlns:a16="http://schemas.microsoft.com/office/drawing/2014/main" id="{23E64F12-F8B6-492A-9AF8-3D195D73D33A}"/>
              </a:ext>
            </a:extLst>
          </p:cNvPr>
          <p:cNvSpPr txBox="1">
            <a:spLocks noChangeArrowheads="1"/>
          </p:cNvSpPr>
          <p:nvPr/>
        </p:nvSpPr>
        <p:spPr bwMode="auto">
          <a:xfrm>
            <a:off x="3849366" y="5392266"/>
            <a:ext cx="953144" cy="5754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2232" tIns="41116" rIns="82232" bIns="41116">
            <a:spAutoFit/>
          </a:bodyPr>
          <a:lstStyle>
            <a:lvl1pPr algn="l" defTabSz="822325">
              <a:defRPr sz="2400">
                <a:solidFill>
                  <a:schemeClr val="tx1"/>
                </a:solidFill>
                <a:latin typeface="Times New Roman" panose="02020603050405020304" pitchFamily="18" charset="0"/>
              </a:defRPr>
            </a:lvl1pPr>
            <a:lvl2pPr marL="411163" algn="l" defTabSz="822325">
              <a:defRPr sz="2400">
                <a:solidFill>
                  <a:schemeClr val="tx1"/>
                </a:solidFill>
                <a:latin typeface="Times New Roman" panose="02020603050405020304" pitchFamily="18" charset="0"/>
              </a:defRPr>
            </a:lvl2pPr>
            <a:lvl3pPr marL="822325" algn="l" defTabSz="822325">
              <a:defRPr sz="2400">
                <a:solidFill>
                  <a:schemeClr val="tx1"/>
                </a:solidFill>
                <a:latin typeface="Times New Roman" panose="02020603050405020304" pitchFamily="18" charset="0"/>
              </a:defRPr>
            </a:lvl3pPr>
            <a:lvl4pPr marL="1233488" algn="l" defTabSz="822325">
              <a:defRPr sz="2400">
                <a:solidFill>
                  <a:schemeClr val="tx1"/>
                </a:solidFill>
                <a:latin typeface="Times New Roman" panose="02020603050405020304" pitchFamily="18" charset="0"/>
              </a:defRPr>
            </a:lvl4pPr>
            <a:lvl5pPr marL="1644650" algn="l" defTabSz="822325">
              <a:defRPr sz="2400">
                <a:solidFill>
                  <a:schemeClr val="tx1"/>
                </a:solidFill>
                <a:latin typeface="Times New Roman" panose="02020603050405020304" pitchFamily="18" charset="0"/>
              </a:defRPr>
            </a:lvl5pPr>
            <a:lvl6pPr marL="2101850" defTabSz="822325" eaLnBrk="0" fontAlgn="base" hangingPunct="0">
              <a:spcBef>
                <a:spcPct val="0"/>
              </a:spcBef>
              <a:spcAft>
                <a:spcPct val="0"/>
              </a:spcAft>
              <a:defRPr sz="2400">
                <a:solidFill>
                  <a:schemeClr val="tx1"/>
                </a:solidFill>
                <a:latin typeface="Times New Roman" panose="02020603050405020304" pitchFamily="18" charset="0"/>
              </a:defRPr>
            </a:lvl6pPr>
            <a:lvl7pPr marL="2559050" defTabSz="822325" eaLnBrk="0" fontAlgn="base" hangingPunct="0">
              <a:spcBef>
                <a:spcPct val="0"/>
              </a:spcBef>
              <a:spcAft>
                <a:spcPct val="0"/>
              </a:spcAft>
              <a:defRPr sz="2400">
                <a:solidFill>
                  <a:schemeClr val="tx1"/>
                </a:solidFill>
                <a:latin typeface="Times New Roman" panose="02020603050405020304" pitchFamily="18" charset="0"/>
              </a:defRPr>
            </a:lvl7pPr>
            <a:lvl8pPr marL="3016250" defTabSz="822325" eaLnBrk="0" fontAlgn="base" hangingPunct="0">
              <a:spcBef>
                <a:spcPct val="0"/>
              </a:spcBef>
              <a:spcAft>
                <a:spcPct val="0"/>
              </a:spcAft>
              <a:defRPr sz="2400">
                <a:solidFill>
                  <a:schemeClr val="tx1"/>
                </a:solidFill>
                <a:latin typeface="Times New Roman" panose="02020603050405020304" pitchFamily="18" charset="0"/>
              </a:defRPr>
            </a:lvl8pPr>
            <a:lvl9pPr marL="3473450" defTabSz="822325"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100000"/>
              </a:lnSpc>
            </a:pPr>
            <a:r>
              <a:rPr lang="fr-FR" altLang="fr-FR" sz="1600" b="0" dirty="0">
                <a:solidFill>
                  <a:srgbClr val="00279F"/>
                </a:solidFill>
                <a:latin typeface="Arial" panose="020B0604020202020204" pitchFamily="34" charset="0"/>
              </a:rPr>
              <a:t>Sous-</a:t>
            </a:r>
            <a:br>
              <a:rPr lang="fr-FR" altLang="fr-FR" sz="1600" b="0" dirty="0">
                <a:solidFill>
                  <a:srgbClr val="00279F"/>
                </a:solidFill>
                <a:latin typeface="Arial" panose="020B0604020202020204" pitchFamily="34" charset="0"/>
              </a:rPr>
            </a:br>
            <a:r>
              <a:rPr lang="fr-FR" altLang="fr-FR" sz="1600" b="0" dirty="0">
                <a:solidFill>
                  <a:srgbClr val="00279F"/>
                </a:solidFill>
                <a:latin typeface="Arial" panose="020B0604020202020204" pitchFamily="34" charset="0"/>
              </a:rPr>
              <a:t>traitance</a:t>
            </a:r>
          </a:p>
        </p:txBody>
      </p:sp>
      <p:sp>
        <p:nvSpPr>
          <p:cNvPr id="2" name="Titre 1">
            <a:extLst>
              <a:ext uri="{FF2B5EF4-FFF2-40B4-BE49-F238E27FC236}">
                <a16:creationId xmlns:a16="http://schemas.microsoft.com/office/drawing/2014/main" id="{87604198-5F2D-486A-A48C-074FCC4BD01A}"/>
              </a:ext>
            </a:extLst>
          </p:cNvPr>
          <p:cNvSpPr>
            <a:spLocks noGrp="1"/>
          </p:cNvSpPr>
          <p:nvPr>
            <p:ph type="title"/>
          </p:nvPr>
        </p:nvSpPr>
        <p:spPr/>
        <p:txBody>
          <a:bodyPr/>
          <a:lstStyle/>
          <a:p>
            <a:r>
              <a:rPr lang="fr-FR" dirty="0"/>
              <a:t>Exemples de segmentation</a:t>
            </a:r>
          </a:p>
        </p:txBody>
      </p:sp>
      <p:sp>
        <p:nvSpPr>
          <p:cNvPr id="40" name="Rectangle 10">
            <a:extLst>
              <a:ext uri="{FF2B5EF4-FFF2-40B4-BE49-F238E27FC236}">
                <a16:creationId xmlns:a16="http://schemas.microsoft.com/office/drawing/2014/main" id="{E7F32D32-6246-4D7A-AB8F-ED4CC525C8DF}"/>
              </a:ext>
            </a:extLst>
          </p:cNvPr>
          <p:cNvSpPr>
            <a:spLocks noChangeArrowheads="1"/>
          </p:cNvSpPr>
          <p:nvPr/>
        </p:nvSpPr>
        <p:spPr bwMode="auto">
          <a:xfrm>
            <a:off x="398785" y="6153636"/>
            <a:ext cx="2324343" cy="33906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2" tIns="44447" rIns="90482" bIns="44447">
            <a:spAutoFit/>
          </a:bodyPr>
          <a:lstStyle>
            <a:lvl1pPr algn="l" defTabSz="762000">
              <a:defRPr sz="2400">
                <a:solidFill>
                  <a:schemeClr val="tx1"/>
                </a:solidFill>
                <a:latin typeface="Times New Roman" panose="02020603050405020304" pitchFamily="18" charset="0"/>
              </a:defRPr>
            </a:lvl1pPr>
            <a:lvl2pPr marL="571500" algn="l" defTabSz="762000">
              <a:defRPr sz="2400">
                <a:solidFill>
                  <a:schemeClr val="tx1"/>
                </a:solidFill>
                <a:latin typeface="Times New Roman" panose="02020603050405020304" pitchFamily="18" charset="0"/>
              </a:defRPr>
            </a:lvl2pPr>
            <a:lvl3pPr marL="1143000" algn="l" defTabSz="762000">
              <a:defRPr sz="2400">
                <a:solidFill>
                  <a:schemeClr val="tx1"/>
                </a:solidFill>
                <a:latin typeface="Times New Roman" panose="02020603050405020304" pitchFamily="18" charset="0"/>
              </a:defRPr>
            </a:lvl3pPr>
            <a:lvl4pPr marL="1714500" algn="l" defTabSz="762000">
              <a:defRPr sz="2400">
                <a:solidFill>
                  <a:schemeClr val="tx1"/>
                </a:solidFill>
                <a:latin typeface="Times New Roman" panose="02020603050405020304" pitchFamily="18" charset="0"/>
              </a:defRPr>
            </a:lvl4pPr>
            <a:lvl5pPr marL="2286000" algn="l" defTabSz="762000">
              <a:defRPr sz="2400">
                <a:solidFill>
                  <a:schemeClr val="tx1"/>
                </a:solidFill>
                <a:latin typeface="Times New Roman" panose="02020603050405020304" pitchFamily="18" charset="0"/>
              </a:defRPr>
            </a:lvl5pPr>
            <a:lvl6pPr marL="2743200" defTabSz="762000" eaLnBrk="0" fontAlgn="base" hangingPunct="0">
              <a:spcBef>
                <a:spcPct val="0"/>
              </a:spcBef>
              <a:spcAft>
                <a:spcPct val="0"/>
              </a:spcAft>
              <a:defRPr sz="2400">
                <a:solidFill>
                  <a:schemeClr val="tx1"/>
                </a:solidFill>
                <a:latin typeface="Times New Roman" panose="02020603050405020304" pitchFamily="18" charset="0"/>
              </a:defRPr>
            </a:lvl6pPr>
            <a:lvl7pPr marL="3200400" defTabSz="762000" eaLnBrk="0" fontAlgn="base" hangingPunct="0">
              <a:spcBef>
                <a:spcPct val="0"/>
              </a:spcBef>
              <a:spcAft>
                <a:spcPct val="0"/>
              </a:spcAft>
              <a:defRPr sz="2400">
                <a:solidFill>
                  <a:schemeClr val="tx1"/>
                </a:solidFill>
                <a:latin typeface="Times New Roman" panose="02020603050405020304" pitchFamily="18" charset="0"/>
              </a:defRPr>
            </a:lvl7pPr>
            <a:lvl8pPr marL="3657600" defTabSz="762000" eaLnBrk="0" fontAlgn="base" hangingPunct="0">
              <a:spcBef>
                <a:spcPct val="0"/>
              </a:spcBef>
              <a:spcAft>
                <a:spcPct val="0"/>
              </a:spcAft>
              <a:defRPr sz="2400">
                <a:solidFill>
                  <a:schemeClr val="tx1"/>
                </a:solidFill>
                <a:latin typeface="Times New Roman" panose="02020603050405020304" pitchFamily="18" charset="0"/>
              </a:defRPr>
            </a:lvl8pPr>
            <a:lvl9pPr marL="4114800" defTabSz="762000" eaLnBrk="0" fontAlgn="base" hangingPunct="0">
              <a:spcBef>
                <a:spcPct val="0"/>
              </a:spcBef>
              <a:spcAft>
                <a:spcPct val="0"/>
              </a:spcAft>
              <a:defRPr sz="2400">
                <a:solidFill>
                  <a:schemeClr val="tx1"/>
                </a:solidFill>
                <a:latin typeface="Times New Roman" panose="02020603050405020304" pitchFamily="18" charset="0"/>
              </a:defRPr>
            </a:lvl9pPr>
          </a:lstStyle>
          <a:p>
            <a:r>
              <a:rPr lang="fr-FR" altLang="fr-FR" sz="1800" b="0" dirty="0">
                <a:solidFill>
                  <a:srgbClr val="00279F"/>
                </a:solidFill>
                <a:latin typeface="Arial" panose="020B0604020202020204" pitchFamily="34" charset="0"/>
              </a:rPr>
              <a:t>Composant standard</a:t>
            </a:r>
          </a:p>
        </p:txBody>
      </p:sp>
      <p:sp>
        <p:nvSpPr>
          <p:cNvPr id="41" name="Line 20">
            <a:extLst>
              <a:ext uri="{FF2B5EF4-FFF2-40B4-BE49-F238E27FC236}">
                <a16:creationId xmlns:a16="http://schemas.microsoft.com/office/drawing/2014/main" id="{3FFE01D2-CB44-4160-A87B-981D5C465210}"/>
              </a:ext>
            </a:extLst>
          </p:cNvPr>
          <p:cNvSpPr>
            <a:spLocks noChangeShapeType="1"/>
          </p:cNvSpPr>
          <p:nvPr/>
        </p:nvSpPr>
        <p:spPr bwMode="auto">
          <a:xfrm>
            <a:off x="290113" y="5949866"/>
            <a:ext cx="854075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sz="1200" dirty="0"/>
          </a:p>
        </p:txBody>
      </p:sp>
      <p:sp>
        <p:nvSpPr>
          <p:cNvPr id="42" name="Text Box 37">
            <a:extLst>
              <a:ext uri="{FF2B5EF4-FFF2-40B4-BE49-F238E27FC236}">
                <a16:creationId xmlns:a16="http://schemas.microsoft.com/office/drawing/2014/main" id="{836450AE-408F-4248-9D83-FA8EE28B6462}"/>
              </a:ext>
            </a:extLst>
          </p:cNvPr>
          <p:cNvSpPr txBox="1">
            <a:spLocks noChangeArrowheads="1"/>
          </p:cNvSpPr>
          <p:nvPr/>
        </p:nvSpPr>
        <p:spPr bwMode="auto">
          <a:xfrm>
            <a:off x="5422927" y="6150461"/>
            <a:ext cx="783227" cy="329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2232" tIns="41116" rIns="82232" bIns="41116">
            <a:spAutoFit/>
          </a:bodyPr>
          <a:lstStyle>
            <a:lvl1pPr algn="l" defTabSz="822325">
              <a:defRPr sz="2400">
                <a:solidFill>
                  <a:schemeClr val="tx1"/>
                </a:solidFill>
                <a:latin typeface="Times New Roman" panose="02020603050405020304" pitchFamily="18" charset="0"/>
              </a:defRPr>
            </a:lvl1pPr>
            <a:lvl2pPr marL="411163" algn="l" defTabSz="822325">
              <a:defRPr sz="2400">
                <a:solidFill>
                  <a:schemeClr val="tx1"/>
                </a:solidFill>
                <a:latin typeface="Times New Roman" panose="02020603050405020304" pitchFamily="18" charset="0"/>
              </a:defRPr>
            </a:lvl2pPr>
            <a:lvl3pPr marL="822325" algn="l" defTabSz="822325">
              <a:defRPr sz="2400">
                <a:solidFill>
                  <a:schemeClr val="tx1"/>
                </a:solidFill>
                <a:latin typeface="Times New Roman" panose="02020603050405020304" pitchFamily="18" charset="0"/>
              </a:defRPr>
            </a:lvl3pPr>
            <a:lvl4pPr marL="1233488" algn="l" defTabSz="822325">
              <a:defRPr sz="2400">
                <a:solidFill>
                  <a:schemeClr val="tx1"/>
                </a:solidFill>
                <a:latin typeface="Times New Roman" panose="02020603050405020304" pitchFamily="18" charset="0"/>
              </a:defRPr>
            </a:lvl4pPr>
            <a:lvl5pPr marL="1644650" algn="l" defTabSz="822325">
              <a:defRPr sz="2400">
                <a:solidFill>
                  <a:schemeClr val="tx1"/>
                </a:solidFill>
                <a:latin typeface="Times New Roman" panose="02020603050405020304" pitchFamily="18" charset="0"/>
              </a:defRPr>
            </a:lvl5pPr>
            <a:lvl6pPr marL="2101850" defTabSz="822325" eaLnBrk="0" fontAlgn="base" hangingPunct="0">
              <a:spcBef>
                <a:spcPct val="0"/>
              </a:spcBef>
              <a:spcAft>
                <a:spcPct val="0"/>
              </a:spcAft>
              <a:defRPr sz="2400">
                <a:solidFill>
                  <a:schemeClr val="tx1"/>
                </a:solidFill>
                <a:latin typeface="Times New Roman" panose="02020603050405020304" pitchFamily="18" charset="0"/>
              </a:defRPr>
            </a:lvl6pPr>
            <a:lvl7pPr marL="2559050" defTabSz="822325" eaLnBrk="0" fontAlgn="base" hangingPunct="0">
              <a:spcBef>
                <a:spcPct val="0"/>
              </a:spcBef>
              <a:spcAft>
                <a:spcPct val="0"/>
              </a:spcAft>
              <a:defRPr sz="2400">
                <a:solidFill>
                  <a:schemeClr val="tx1"/>
                </a:solidFill>
                <a:latin typeface="Times New Roman" panose="02020603050405020304" pitchFamily="18" charset="0"/>
              </a:defRPr>
            </a:lvl7pPr>
            <a:lvl8pPr marL="3016250" defTabSz="822325" eaLnBrk="0" fontAlgn="base" hangingPunct="0">
              <a:spcBef>
                <a:spcPct val="0"/>
              </a:spcBef>
              <a:spcAft>
                <a:spcPct val="0"/>
              </a:spcAft>
              <a:defRPr sz="2400">
                <a:solidFill>
                  <a:schemeClr val="tx1"/>
                </a:solidFill>
                <a:latin typeface="Times New Roman" panose="02020603050405020304" pitchFamily="18" charset="0"/>
              </a:defRPr>
            </a:lvl8pPr>
            <a:lvl9pPr marL="3473450" defTabSz="822325"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100000"/>
              </a:lnSpc>
            </a:pPr>
            <a:r>
              <a:rPr lang="fr-FR" altLang="fr-FR" sz="1600" b="0" dirty="0">
                <a:solidFill>
                  <a:srgbClr val="00279F"/>
                </a:solidFill>
                <a:latin typeface="Arial" panose="020B0604020202020204" pitchFamily="34" charset="0"/>
              </a:rPr>
              <a:t>Ouvert</a:t>
            </a:r>
          </a:p>
        </p:txBody>
      </p:sp>
      <p:sp>
        <p:nvSpPr>
          <p:cNvPr id="43" name="Text Box 38">
            <a:extLst>
              <a:ext uri="{FF2B5EF4-FFF2-40B4-BE49-F238E27FC236}">
                <a16:creationId xmlns:a16="http://schemas.microsoft.com/office/drawing/2014/main" id="{064EAA68-D231-4886-9910-28F55D2D5475}"/>
              </a:ext>
            </a:extLst>
          </p:cNvPr>
          <p:cNvSpPr txBox="1">
            <a:spLocks noChangeArrowheads="1"/>
          </p:cNvSpPr>
          <p:nvPr/>
        </p:nvSpPr>
        <p:spPr bwMode="auto">
          <a:xfrm>
            <a:off x="7210082" y="6148874"/>
            <a:ext cx="998028" cy="329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2232" tIns="41116" rIns="82232" bIns="41116">
            <a:spAutoFit/>
          </a:bodyPr>
          <a:lstStyle>
            <a:lvl1pPr algn="l" defTabSz="822325">
              <a:defRPr sz="2400">
                <a:solidFill>
                  <a:schemeClr val="tx1"/>
                </a:solidFill>
                <a:latin typeface="Times New Roman" panose="02020603050405020304" pitchFamily="18" charset="0"/>
              </a:defRPr>
            </a:lvl1pPr>
            <a:lvl2pPr marL="411163" algn="l" defTabSz="822325">
              <a:defRPr sz="2400">
                <a:solidFill>
                  <a:schemeClr val="tx1"/>
                </a:solidFill>
                <a:latin typeface="Times New Roman" panose="02020603050405020304" pitchFamily="18" charset="0"/>
              </a:defRPr>
            </a:lvl2pPr>
            <a:lvl3pPr marL="822325" algn="l" defTabSz="822325">
              <a:defRPr sz="2400">
                <a:solidFill>
                  <a:schemeClr val="tx1"/>
                </a:solidFill>
                <a:latin typeface="Times New Roman" panose="02020603050405020304" pitchFamily="18" charset="0"/>
              </a:defRPr>
            </a:lvl3pPr>
            <a:lvl4pPr marL="1233488" algn="l" defTabSz="822325">
              <a:defRPr sz="2400">
                <a:solidFill>
                  <a:schemeClr val="tx1"/>
                </a:solidFill>
                <a:latin typeface="Times New Roman" panose="02020603050405020304" pitchFamily="18" charset="0"/>
              </a:defRPr>
            </a:lvl4pPr>
            <a:lvl5pPr marL="1644650" algn="l" defTabSz="822325">
              <a:defRPr sz="2400">
                <a:solidFill>
                  <a:schemeClr val="tx1"/>
                </a:solidFill>
                <a:latin typeface="Times New Roman" panose="02020603050405020304" pitchFamily="18" charset="0"/>
              </a:defRPr>
            </a:lvl5pPr>
            <a:lvl6pPr marL="2101850" defTabSz="822325" eaLnBrk="0" fontAlgn="base" hangingPunct="0">
              <a:spcBef>
                <a:spcPct val="0"/>
              </a:spcBef>
              <a:spcAft>
                <a:spcPct val="0"/>
              </a:spcAft>
              <a:defRPr sz="2400">
                <a:solidFill>
                  <a:schemeClr val="tx1"/>
                </a:solidFill>
                <a:latin typeface="Times New Roman" panose="02020603050405020304" pitchFamily="18" charset="0"/>
              </a:defRPr>
            </a:lvl6pPr>
            <a:lvl7pPr marL="2559050" defTabSz="822325" eaLnBrk="0" fontAlgn="base" hangingPunct="0">
              <a:spcBef>
                <a:spcPct val="0"/>
              </a:spcBef>
              <a:spcAft>
                <a:spcPct val="0"/>
              </a:spcAft>
              <a:defRPr sz="2400">
                <a:solidFill>
                  <a:schemeClr val="tx1"/>
                </a:solidFill>
                <a:latin typeface="Times New Roman" panose="02020603050405020304" pitchFamily="18" charset="0"/>
              </a:defRPr>
            </a:lvl7pPr>
            <a:lvl8pPr marL="3016250" defTabSz="822325" eaLnBrk="0" fontAlgn="base" hangingPunct="0">
              <a:spcBef>
                <a:spcPct val="0"/>
              </a:spcBef>
              <a:spcAft>
                <a:spcPct val="0"/>
              </a:spcAft>
              <a:defRPr sz="2400">
                <a:solidFill>
                  <a:schemeClr val="tx1"/>
                </a:solidFill>
                <a:latin typeface="Times New Roman" panose="02020603050405020304" pitchFamily="18" charset="0"/>
              </a:defRPr>
            </a:lvl8pPr>
            <a:lvl9pPr marL="3473450" defTabSz="822325"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100000"/>
              </a:lnSpc>
            </a:pPr>
            <a:r>
              <a:rPr lang="fr-FR" altLang="fr-FR" sz="1600" b="0" dirty="0">
                <a:solidFill>
                  <a:srgbClr val="00279F"/>
                </a:solidFill>
                <a:latin typeface="Arial" panose="020B0604020202020204" pitchFamily="34" charset="0"/>
              </a:rPr>
              <a:t>Standard</a:t>
            </a:r>
          </a:p>
        </p:txBody>
      </p:sp>
      <p:sp>
        <p:nvSpPr>
          <p:cNvPr id="44" name="Text Box 39">
            <a:extLst>
              <a:ext uri="{FF2B5EF4-FFF2-40B4-BE49-F238E27FC236}">
                <a16:creationId xmlns:a16="http://schemas.microsoft.com/office/drawing/2014/main" id="{1B6FA73F-1604-42D6-9A29-6502FA3E01E8}"/>
              </a:ext>
            </a:extLst>
          </p:cNvPr>
          <p:cNvSpPr txBox="1">
            <a:spLocks noChangeArrowheads="1"/>
          </p:cNvSpPr>
          <p:nvPr/>
        </p:nvSpPr>
        <p:spPr bwMode="auto">
          <a:xfrm>
            <a:off x="3645522" y="6124080"/>
            <a:ext cx="1317027" cy="329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2232" tIns="41116" rIns="82232" bIns="41116">
            <a:spAutoFit/>
          </a:bodyPr>
          <a:lstStyle>
            <a:lvl1pPr algn="l" defTabSz="822325">
              <a:defRPr sz="2400">
                <a:solidFill>
                  <a:schemeClr val="tx1"/>
                </a:solidFill>
                <a:latin typeface="Times New Roman" panose="02020603050405020304" pitchFamily="18" charset="0"/>
              </a:defRPr>
            </a:lvl1pPr>
            <a:lvl2pPr marL="411163" algn="l" defTabSz="822325">
              <a:defRPr sz="2400">
                <a:solidFill>
                  <a:schemeClr val="tx1"/>
                </a:solidFill>
                <a:latin typeface="Times New Roman" panose="02020603050405020304" pitchFamily="18" charset="0"/>
              </a:defRPr>
            </a:lvl2pPr>
            <a:lvl3pPr marL="822325" algn="l" defTabSz="822325">
              <a:defRPr sz="2400">
                <a:solidFill>
                  <a:schemeClr val="tx1"/>
                </a:solidFill>
                <a:latin typeface="Times New Roman" panose="02020603050405020304" pitchFamily="18" charset="0"/>
              </a:defRPr>
            </a:lvl3pPr>
            <a:lvl4pPr marL="1233488" algn="l" defTabSz="822325">
              <a:defRPr sz="2400">
                <a:solidFill>
                  <a:schemeClr val="tx1"/>
                </a:solidFill>
                <a:latin typeface="Times New Roman" panose="02020603050405020304" pitchFamily="18" charset="0"/>
              </a:defRPr>
            </a:lvl4pPr>
            <a:lvl5pPr marL="1644650" algn="l" defTabSz="822325">
              <a:defRPr sz="2400">
                <a:solidFill>
                  <a:schemeClr val="tx1"/>
                </a:solidFill>
                <a:latin typeface="Times New Roman" panose="02020603050405020304" pitchFamily="18" charset="0"/>
              </a:defRPr>
            </a:lvl5pPr>
            <a:lvl6pPr marL="2101850" defTabSz="822325" eaLnBrk="0" fontAlgn="base" hangingPunct="0">
              <a:spcBef>
                <a:spcPct val="0"/>
              </a:spcBef>
              <a:spcAft>
                <a:spcPct val="0"/>
              </a:spcAft>
              <a:defRPr sz="2400">
                <a:solidFill>
                  <a:schemeClr val="tx1"/>
                </a:solidFill>
                <a:latin typeface="Times New Roman" panose="02020603050405020304" pitchFamily="18" charset="0"/>
              </a:defRPr>
            </a:lvl6pPr>
            <a:lvl7pPr marL="2559050" defTabSz="822325" eaLnBrk="0" fontAlgn="base" hangingPunct="0">
              <a:spcBef>
                <a:spcPct val="0"/>
              </a:spcBef>
              <a:spcAft>
                <a:spcPct val="0"/>
              </a:spcAft>
              <a:defRPr sz="2400">
                <a:solidFill>
                  <a:schemeClr val="tx1"/>
                </a:solidFill>
                <a:latin typeface="Times New Roman" panose="02020603050405020304" pitchFamily="18" charset="0"/>
              </a:defRPr>
            </a:lvl7pPr>
            <a:lvl8pPr marL="3016250" defTabSz="822325" eaLnBrk="0" fontAlgn="base" hangingPunct="0">
              <a:spcBef>
                <a:spcPct val="0"/>
              </a:spcBef>
              <a:spcAft>
                <a:spcPct val="0"/>
              </a:spcAft>
              <a:defRPr sz="2400">
                <a:solidFill>
                  <a:schemeClr val="tx1"/>
                </a:solidFill>
                <a:latin typeface="Times New Roman" panose="02020603050405020304" pitchFamily="18" charset="0"/>
              </a:defRPr>
            </a:lvl8pPr>
            <a:lvl9pPr marL="3473450" defTabSz="822325"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lnSpc>
                <a:spcPct val="100000"/>
              </a:lnSpc>
            </a:pPr>
            <a:r>
              <a:rPr lang="fr-FR" altLang="fr-FR" sz="1600" b="0" dirty="0">
                <a:solidFill>
                  <a:srgbClr val="00279F"/>
                </a:solidFill>
                <a:latin typeface="Arial" panose="020B0604020202020204" pitchFamily="34" charset="0"/>
              </a:rPr>
              <a:t>Composants</a:t>
            </a: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028E2555-7914-4DEC-891E-02F0C7A57AB5}"/>
              </a:ext>
            </a:extLst>
          </p:cNvPr>
          <p:cNvSpPr>
            <a:spLocks noGrp="1" noChangeArrowheads="1"/>
          </p:cNvSpPr>
          <p:nvPr>
            <p:ph type="title"/>
          </p:nvPr>
        </p:nvSpPr>
        <p:spPr>
          <a:xfrm>
            <a:off x="3851275" y="908050"/>
            <a:ext cx="4648200" cy="457200"/>
          </a:xfrm>
          <a:noFill/>
          <a:ln/>
        </p:spPr>
        <p:txBody>
          <a:bodyPr/>
          <a:lstStyle/>
          <a:p>
            <a:r>
              <a:rPr lang="fr-FR" altLang="fr-FR" dirty="0"/>
              <a:t>Achat aval / Achat amont</a:t>
            </a:r>
          </a:p>
        </p:txBody>
      </p:sp>
      <p:sp>
        <p:nvSpPr>
          <p:cNvPr id="22569" name="AutoShape 41">
            <a:extLst>
              <a:ext uri="{FF2B5EF4-FFF2-40B4-BE49-F238E27FC236}">
                <a16:creationId xmlns:a16="http://schemas.microsoft.com/office/drawing/2014/main" id="{21526E5E-03F6-480F-85A9-FBC398F243FF}"/>
              </a:ext>
            </a:extLst>
          </p:cNvPr>
          <p:cNvSpPr>
            <a:spLocks noChangeArrowheads="1"/>
          </p:cNvSpPr>
          <p:nvPr/>
        </p:nvSpPr>
        <p:spPr bwMode="auto">
          <a:xfrm rot="16200000" flipH="1">
            <a:off x="6525419" y="3569494"/>
            <a:ext cx="936625" cy="715963"/>
          </a:xfrm>
          <a:prstGeom prst="rightArrow">
            <a:avLst>
              <a:gd name="adj1" fmla="val 50000"/>
              <a:gd name="adj2" fmla="val 65440"/>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p>
            <a:endParaRPr lang="fr-FR" dirty="0"/>
          </a:p>
        </p:txBody>
      </p:sp>
      <p:sp>
        <p:nvSpPr>
          <p:cNvPr id="22570" name="Rectangle 42">
            <a:extLst>
              <a:ext uri="{FF2B5EF4-FFF2-40B4-BE49-F238E27FC236}">
                <a16:creationId xmlns:a16="http://schemas.microsoft.com/office/drawing/2014/main" id="{04443F58-D1A8-4337-ACD1-7906DFD9A0BE}"/>
              </a:ext>
            </a:extLst>
          </p:cNvPr>
          <p:cNvSpPr>
            <a:spLocks noChangeArrowheads="1"/>
          </p:cNvSpPr>
          <p:nvPr/>
        </p:nvSpPr>
        <p:spPr bwMode="auto">
          <a:xfrm>
            <a:off x="5553075" y="2449513"/>
            <a:ext cx="3051175" cy="779462"/>
          </a:xfrm>
          <a:prstGeom prst="rect">
            <a:avLst/>
          </a:prstGeom>
          <a:solidFill>
            <a:srgbClr val="0346EF"/>
          </a:solidFill>
          <a:ln w="12700">
            <a:solidFill>
              <a:schemeClr val="tx1"/>
            </a:solidFill>
            <a:miter lim="800000"/>
            <a:headEnd/>
            <a:tailEnd/>
          </a:ln>
          <a:effectLst>
            <a:outerShdw dist="107763" dir="2700000" algn="ctr" rotWithShape="0">
              <a:schemeClr val="bg2"/>
            </a:outerShdw>
          </a:effectLst>
        </p:spPr>
        <p:txBody>
          <a:bodyPr wrap="none" anchor="ctr"/>
          <a:lstStyle/>
          <a:p>
            <a:endParaRPr lang="fr-FR" dirty="0"/>
          </a:p>
        </p:txBody>
      </p:sp>
      <p:sp>
        <p:nvSpPr>
          <p:cNvPr id="22571" name="Rectangle 43">
            <a:extLst>
              <a:ext uri="{FF2B5EF4-FFF2-40B4-BE49-F238E27FC236}">
                <a16:creationId xmlns:a16="http://schemas.microsoft.com/office/drawing/2014/main" id="{DB6C6C93-857E-44ED-A5A2-8EEBAD324BD7}"/>
              </a:ext>
            </a:extLst>
          </p:cNvPr>
          <p:cNvSpPr>
            <a:spLocks noChangeArrowheads="1"/>
          </p:cNvSpPr>
          <p:nvPr/>
        </p:nvSpPr>
        <p:spPr bwMode="auto">
          <a:xfrm>
            <a:off x="5611813" y="5010150"/>
            <a:ext cx="1788055" cy="39754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lnSpc>
                <a:spcPct val="100000"/>
              </a:lnSpc>
            </a:pPr>
            <a:r>
              <a:rPr lang="fr-FR" altLang="fr-FR" sz="2000" i="1" dirty="0">
                <a:solidFill>
                  <a:srgbClr val="00B050"/>
                </a:solidFill>
              </a:rPr>
              <a:t>ACHAT AVAL</a:t>
            </a:r>
          </a:p>
        </p:txBody>
      </p:sp>
      <p:sp>
        <p:nvSpPr>
          <p:cNvPr id="22572" name="Rectangle 44">
            <a:extLst>
              <a:ext uri="{FF2B5EF4-FFF2-40B4-BE49-F238E27FC236}">
                <a16:creationId xmlns:a16="http://schemas.microsoft.com/office/drawing/2014/main" id="{5F5BF316-693F-4913-BEE5-CBCA745213C0}"/>
              </a:ext>
            </a:extLst>
          </p:cNvPr>
          <p:cNvSpPr>
            <a:spLocks noChangeArrowheads="1"/>
          </p:cNvSpPr>
          <p:nvPr/>
        </p:nvSpPr>
        <p:spPr bwMode="auto">
          <a:xfrm>
            <a:off x="5805488" y="2538413"/>
            <a:ext cx="2608262" cy="5778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nSpc>
                <a:spcPct val="80000"/>
              </a:lnSpc>
            </a:pPr>
            <a:r>
              <a:rPr lang="fr-FR" altLang="fr-FR" sz="2000" dirty="0"/>
              <a:t>Optimiser l'achat du</a:t>
            </a:r>
          </a:p>
          <a:p>
            <a:pPr>
              <a:lnSpc>
                <a:spcPct val="80000"/>
              </a:lnSpc>
            </a:pPr>
            <a:r>
              <a:rPr lang="fr-FR" altLang="fr-FR" sz="2000" dirty="0"/>
              <a:t>portefeuille existant</a:t>
            </a:r>
          </a:p>
        </p:txBody>
      </p:sp>
      <p:sp>
        <p:nvSpPr>
          <p:cNvPr id="22573" name="Line 45">
            <a:extLst>
              <a:ext uri="{FF2B5EF4-FFF2-40B4-BE49-F238E27FC236}">
                <a16:creationId xmlns:a16="http://schemas.microsoft.com/office/drawing/2014/main" id="{76DE474E-0BC5-41AA-8246-4E9C87BAD971}"/>
              </a:ext>
            </a:extLst>
          </p:cNvPr>
          <p:cNvSpPr>
            <a:spLocks noChangeShapeType="1"/>
          </p:cNvSpPr>
          <p:nvPr/>
        </p:nvSpPr>
        <p:spPr bwMode="auto">
          <a:xfrm>
            <a:off x="828675" y="4897438"/>
            <a:ext cx="7580313" cy="0"/>
          </a:xfrm>
          <a:prstGeom prst="line">
            <a:avLst/>
          </a:prstGeom>
          <a:noFill/>
          <a:ln w="762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22574" name="Rectangle 46">
            <a:extLst>
              <a:ext uri="{FF2B5EF4-FFF2-40B4-BE49-F238E27FC236}">
                <a16:creationId xmlns:a16="http://schemas.microsoft.com/office/drawing/2014/main" id="{262A1FA6-FD2D-4E85-B9EF-43363B656388}"/>
              </a:ext>
            </a:extLst>
          </p:cNvPr>
          <p:cNvSpPr>
            <a:spLocks noChangeArrowheads="1"/>
          </p:cNvSpPr>
          <p:nvPr/>
        </p:nvSpPr>
        <p:spPr bwMode="auto">
          <a:xfrm>
            <a:off x="4262438" y="2924175"/>
            <a:ext cx="550862" cy="779463"/>
          </a:xfrm>
          <a:prstGeom prst="rect">
            <a:avLst/>
          </a:prstGeom>
          <a:solidFill>
            <a:srgbClr val="00218A"/>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22575" name="Rectangle 47">
            <a:extLst>
              <a:ext uri="{FF2B5EF4-FFF2-40B4-BE49-F238E27FC236}">
                <a16:creationId xmlns:a16="http://schemas.microsoft.com/office/drawing/2014/main" id="{BB0820CF-1090-439E-81AF-20B325505C8F}"/>
              </a:ext>
            </a:extLst>
          </p:cNvPr>
          <p:cNvSpPr>
            <a:spLocks noChangeArrowheads="1"/>
          </p:cNvSpPr>
          <p:nvPr/>
        </p:nvSpPr>
        <p:spPr bwMode="auto">
          <a:xfrm>
            <a:off x="4422775" y="3082925"/>
            <a:ext cx="550863" cy="777875"/>
          </a:xfrm>
          <a:prstGeom prst="rect">
            <a:avLst/>
          </a:prstGeom>
          <a:solidFill>
            <a:srgbClr val="00218A"/>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22576" name="Rectangle 48">
            <a:extLst>
              <a:ext uri="{FF2B5EF4-FFF2-40B4-BE49-F238E27FC236}">
                <a16:creationId xmlns:a16="http://schemas.microsoft.com/office/drawing/2014/main" id="{9A2E89BD-2A1E-4E55-9D26-499DF681D0AC}"/>
              </a:ext>
            </a:extLst>
          </p:cNvPr>
          <p:cNvSpPr>
            <a:spLocks noChangeArrowheads="1"/>
          </p:cNvSpPr>
          <p:nvPr/>
        </p:nvSpPr>
        <p:spPr bwMode="auto">
          <a:xfrm>
            <a:off x="4584700" y="3241675"/>
            <a:ext cx="550863" cy="777875"/>
          </a:xfrm>
          <a:prstGeom prst="rect">
            <a:avLst/>
          </a:prstGeom>
          <a:solidFill>
            <a:srgbClr val="00218A"/>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22577" name="Rectangle 49">
            <a:extLst>
              <a:ext uri="{FF2B5EF4-FFF2-40B4-BE49-F238E27FC236}">
                <a16:creationId xmlns:a16="http://schemas.microsoft.com/office/drawing/2014/main" id="{08EB5739-A181-440D-861E-436344EAD8D6}"/>
              </a:ext>
            </a:extLst>
          </p:cNvPr>
          <p:cNvSpPr>
            <a:spLocks noChangeArrowheads="1"/>
          </p:cNvSpPr>
          <p:nvPr/>
        </p:nvSpPr>
        <p:spPr bwMode="auto">
          <a:xfrm>
            <a:off x="4738688" y="3392488"/>
            <a:ext cx="552450" cy="779462"/>
          </a:xfrm>
          <a:prstGeom prst="rect">
            <a:avLst/>
          </a:prstGeom>
          <a:solidFill>
            <a:srgbClr val="00218A"/>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22578" name="Rectangle 50">
            <a:extLst>
              <a:ext uri="{FF2B5EF4-FFF2-40B4-BE49-F238E27FC236}">
                <a16:creationId xmlns:a16="http://schemas.microsoft.com/office/drawing/2014/main" id="{C7C9CED6-963C-4EA6-BDA8-C8FB41971982}"/>
              </a:ext>
            </a:extLst>
          </p:cNvPr>
          <p:cNvSpPr>
            <a:spLocks noChangeArrowheads="1"/>
          </p:cNvSpPr>
          <p:nvPr/>
        </p:nvSpPr>
        <p:spPr bwMode="auto">
          <a:xfrm>
            <a:off x="4906963" y="3557588"/>
            <a:ext cx="550862" cy="779462"/>
          </a:xfrm>
          <a:prstGeom prst="rect">
            <a:avLst/>
          </a:prstGeom>
          <a:solidFill>
            <a:srgbClr val="00218A"/>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22579" name="Line 51">
            <a:extLst>
              <a:ext uri="{FF2B5EF4-FFF2-40B4-BE49-F238E27FC236}">
                <a16:creationId xmlns:a16="http://schemas.microsoft.com/office/drawing/2014/main" id="{1491937A-BF2E-4513-88E4-578544474AC1}"/>
              </a:ext>
            </a:extLst>
          </p:cNvPr>
          <p:cNvSpPr>
            <a:spLocks noChangeShapeType="1"/>
          </p:cNvSpPr>
          <p:nvPr/>
        </p:nvSpPr>
        <p:spPr bwMode="auto">
          <a:xfrm>
            <a:off x="4738688" y="4284663"/>
            <a:ext cx="0" cy="1147762"/>
          </a:xfrm>
          <a:prstGeom prst="line">
            <a:avLst/>
          </a:prstGeom>
          <a:noFill/>
          <a:ln w="38100" cmpd="dbl">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22580" name="Rectangle 52">
            <a:extLst>
              <a:ext uri="{FF2B5EF4-FFF2-40B4-BE49-F238E27FC236}">
                <a16:creationId xmlns:a16="http://schemas.microsoft.com/office/drawing/2014/main" id="{5EA08B37-948A-442C-8160-2E2827D46389}"/>
              </a:ext>
            </a:extLst>
          </p:cNvPr>
          <p:cNvSpPr>
            <a:spLocks noChangeArrowheads="1"/>
          </p:cNvSpPr>
          <p:nvPr/>
        </p:nvSpPr>
        <p:spPr bwMode="auto">
          <a:xfrm>
            <a:off x="3598863" y="5451475"/>
            <a:ext cx="2338387" cy="3635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sz="2000" i="1" dirty="0">
                <a:solidFill>
                  <a:srgbClr val="00218A"/>
                </a:solidFill>
              </a:rPr>
              <a:t>Portefeuille Achat</a:t>
            </a:r>
          </a:p>
        </p:txBody>
      </p:sp>
      <p:sp>
        <p:nvSpPr>
          <p:cNvPr id="22581" name="Rectangle 53">
            <a:extLst>
              <a:ext uri="{FF2B5EF4-FFF2-40B4-BE49-F238E27FC236}">
                <a16:creationId xmlns:a16="http://schemas.microsoft.com/office/drawing/2014/main" id="{0A8B21B0-DCBD-423C-A43E-EA7B21176BA6}"/>
              </a:ext>
            </a:extLst>
          </p:cNvPr>
          <p:cNvSpPr>
            <a:spLocks noChangeArrowheads="1"/>
          </p:cNvSpPr>
          <p:nvPr/>
        </p:nvSpPr>
        <p:spPr bwMode="auto">
          <a:xfrm>
            <a:off x="914400" y="4478338"/>
            <a:ext cx="7345363"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l"/>
            <a:r>
              <a:rPr lang="fr-FR" altLang="fr-FR" i="1" dirty="0">
                <a:solidFill>
                  <a:srgbClr val="00218A"/>
                </a:solidFill>
              </a:rPr>
              <a:t>Conception     Industrialisation         Production/livraison/APV</a:t>
            </a:r>
          </a:p>
        </p:txBody>
      </p:sp>
      <p:sp>
        <p:nvSpPr>
          <p:cNvPr id="22582" name="Rectangle 54">
            <a:extLst>
              <a:ext uri="{FF2B5EF4-FFF2-40B4-BE49-F238E27FC236}">
                <a16:creationId xmlns:a16="http://schemas.microsoft.com/office/drawing/2014/main" id="{86E142E0-00F2-4CBA-9FC7-ACB9F81A3E5E}"/>
              </a:ext>
            </a:extLst>
          </p:cNvPr>
          <p:cNvSpPr>
            <a:spLocks noChangeArrowheads="1"/>
          </p:cNvSpPr>
          <p:nvPr/>
        </p:nvSpPr>
        <p:spPr bwMode="auto">
          <a:xfrm>
            <a:off x="4384408" y="2420938"/>
            <a:ext cx="711734" cy="36676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sz="2000" i="1" dirty="0">
                <a:solidFill>
                  <a:srgbClr val="00218A"/>
                </a:solidFill>
              </a:rPr>
              <a:t>CdC</a:t>
            </a:r>
          </a:p>
        </p:txBody>
      </p:sp>
      <p:sp>
        <p:nvSpPr>
          <p:cNvPr id="22583" name="Rectangle 55">
            <a:extLst>
              <a:ext uri="{FF2B5EF4-FFF2-40B4-BE49-F238E27FC236}">
                <a16:creationId xmlns:a16="http://schemas.microsoft.com/office/drawing/2014/main" id="{63D34E5F-F2A1-416A-8828-083592F267F5}"/>
              </a:ext>
            </a:extLst>
          </p:cNvPr>
          <p:cNvSpPr>
            <a:spLocks noChangeArrowheads="1"/>
          </p:cNvSpPr>
          <p:nvPr/>
        </p:nvSpPr>
        <p:spPr bwMode="auto">
          <a:xfrm>
            <a:off x="1408113" y="5014913"/>
            <a:ext cx="2066592" cy="39754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lnSpc>
                <a:spcPct val="100000"/>
              </a:lnSpc>
            </a:pPr>
            <a:r>
              <a:rPr lang="fr-FR" altLang="fr-FR" sz="2000" i="1" dirty="0">
                <a:solidFill>
                  <a:srgbClr val="00B050"/>
                </a:solidFill>
              </a:rPr>
              <a:t>ACHAT AMONT</a:t>
            </a:r>
          </a:p>
        </p:txBody>
      </p:sp>
      <p:sp>
        <p:nvSpPr>
          <p:cNvPr id="22584" name="Rectangle 56">
            <a:extLst>
              <a:ext uri="{FF2B5EF4-FFF2-40B4-BE49-F238E27FC236}">
                <a16:creationId xmlns:a16="http://schemas.microsoft.com/office/drawing/2014/main" id="{7C7B905A-2D19-4BFF-BACF-6766E87F2350}"/>
              </a:ext>
            </a:extLst>
          </p:cNvPr>
          <p:cNvSpPr>
            <a:spLocks noChangeArrowheads="1"/>
          </p:cNvSpPr>
          <p:nvPr/>
        </p:nvSpPr>
        <p:spPr bwMode="auto">
          <a:xfrm>
            <a:off x="539750" y="2449513"/>
            <a:ext cx="3051175" cy="777875"/>
          </a:xfrm>
          <a:prstGeom prst="rect">
            <a:avLst/>
          </a:prstGeom>
          <a:solidFill>
            <a:srgbClr val="0346EF"/>
          </a:solidFill>
          <a:ln w="12700">
            <a:solidFill>
              <a:schemeClr val="tx1"/>
            </a:solidFill>
            <a:miter lim="800000"/>
            <a:headEnd/>
            <a:tailEnd/>
          </a:ln>
          <a:effectLst>
            <a:outerShdw dist="107763" dir="2700000" algn="ctr" rotWithShape="0">
              <a:schemeClr val="bg2"/>
            </a:outerShdw>
          </a:effectLst>
        </p:spPr>
        <p:txBody>
          <a:bodyPr wrap="none" anchor="ctr"/>
          <a:lstStyle/>
          <a:p>
            <a:endParaRPr lang="fr-FR" dirty="0"/>
          </a:p>
        </p:txBody>
      </p:sp>
      <p:sp>
        <p:nvSpPr>
          <p:cNvPr id="22585" name="Rectangle 57">
            <a:extLst>
              <a:ext uri="{FF2B5EF4-FFF2-40B4-BE49-F238E27FC236}">
                <a16:creationId xmlns:a16="http://schemas.microsoft.com/office/drawing/2014/main" id="{0CB87D2C-DAAB-4C5B-88AE-1BA98284BB46}"/>
              </a:ext>
            </a:extLst>
          </p:cNvPr>
          <p:cNvSpPr>
            <a:spLocks noChangeArrowheads="1"/>
          </p:cNvSpPr>
          <p:nvPr/>
        </p:nvSpPr>
        <p:spPr bwMode="auto">
          <a:xfrm>
            <a:off x="574675" y="2493963"/>
            <a:ext cx="2957513" cy="5778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nSpc>
                <a:spcPct val="80000"/>
              </a:lnSpc>
            </a:pPr>
            <a:r>
              <a:rPr lang="fr-FR" altLang="fr-FR" sz="2000" dirty="0"/>
              <a:t>Agir sur la constitution</a:t>
            </a:r>
          </a:p>
          <a:p>
            <a:pPr>
              <a:lnSpc>
                <a:spcPct val="80000"/>
              </a:lnSpc>
            </a:pPr>
            <a:r>
              <a:rPr lang="fr-FR" altLang="fr-FR" sz="2000" dirty="0"/>
              <a:t>du portefeuille</a:t>
            </a:r>
          </a:p>
        </p:txBody>
      </p:sp>
      <p:sp>
        <p:nvSpPr>
          <p:cNvPr id="22586" name="AutoShape 58">
            <a:extLst>
              <a:ext uri="{FF2B5EF4-FFF2-40B4-BE49-F238E27FC236}">
                <a16:creationId xmlns:a16="http://schemas.microsoft.com/office/drawing/2014/main" id="{765137CA-DB0A-48FF-902A-42A7323B3BF1}"/>
              </a:ext>
            </a:extLst>
          </p:cNvPr>
          <p:cNvSpPr>
            <a:spLocks noChangeArrowheads="1"/>
          </p:cNvSpPr>
          <p:nvPr/>
        </p:nvSpPr>
        <p:spPr bwMode="auto">
          <a:xfrm rot="16200000" flipH="1">
            <a:off x="1567657" y="3501231"/>
            <a:ext cx="977900" cy="715963"/>
          </a:xfrm>
          <a:prstGeom prst="rightArrow">
            <a:avLst>
              <a:gd name="adj1" fmla="val 50000"/>
              <a:gd name="adj2" fmla="val 68324"/>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p>
            <a:endParaRPr lang="fr-FR" dirty="0"/>
          </a:p>
        </p:txBody>
      </p:sp>
      <p:sp>
        <p:nvSpPr>
          <p:cNvPr id="22587" name="Rectangle 59">
            <a:extLst>
              <a:ext uri="{FF2B5EF4-FFF2-40B4-BE49-F238E27FC236}">
                <a16:creationId xmlns:a16="http://schemas.microsoft.com/office/drawing/2014/main" id="{62E57EDF-5285-4884-889D-DCE386981006}"/>
              </a:ext>
            </a:extLst>
          </p:cNvPr>
          <p:cNvSpPr>
            <a:spLocks noChangeArrowheads="1"/>
          </p:cNvSpPr>
          <p:nvPr/>
        </p:nvSpPr>
        <p:spPr bwMode="auto">
          <a:xfrm>
            <a:off x="827088" y="1638300"/>
            <a:ext cx="5976937" cy="6381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l"/>
            <a:r>
              <a:rPr lang="fr-FR" altLang="fr-FR" sz="2000" i="1" dirty="0">
                <a:solidFill>
                  <a:srgbClr val="00218A"/>
                </a:solidFill>
              </a:rPr>
              <a:t>- Économies potentielles importantes en amont</a:t>
            </a:r>
            <a:r>
              <a:rPr lang="fr-FR" altLang="fr-FR" sz="2000" i="1" dirty="0"/>
              <a:t> </a:t>
            </a:r>
            <a:br>
              <a:rPr lang="fr-FR" altLang="fr-FR" sz="2000" i="1" dirty="0"/>
            </a:br>
            <a:r>
              <a:rPr lang="fr-FR" altLang="fr-FR" sz="2000" i="1" dirty="0">
                <a:solidFill>
                  <a:srgbClr val="00218A"/>
                </a:solidFill>
              </a:rPr>
              <a:t>- Innovation possible</a:t>
            </a:r>
            <a:endParaRPr lang="fr-FR" altLang="fr-FR" sz="2000" i="1" dirty="0"/>
          </a:p>
        </p:txBody>
      </p:sp>
      <p:sp>
        <p:nvSpPr>
          <p:cNvPr id="22589" name="Rectangle 61">
            <a:extLst>
              <a:ext uri="{FF2B5EF4-FFF2-40B4-BE49-F238E27FC236}">
                <a16:creationId xmlns:a16="http://schemas.microsoft.com/office/drawing/2014/main" id="{8BFB5874-F734-47AC-97B0-0F699BB922CF}"/>
              </a:ext>
            </a:extLst>
          </p:cNvPr>
          <p:cNvSpPr>
            <a:spLocks noChangeArrowheads="1"/>
          </p:cNvSpPr>
          <p:nvPr/>
        </p:nvSpPr>
        <p:spPr bwMode="auto">
          <a:xfrm>
            <a:off x="628380" y="5949950"/>
            <a:ext cx="3010441" cy="33906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i="1" dirty="0">
                <a:solidFill>
                  <a:srgbClr val="00218A"/>
                </a:solidFill>
              </a:rPr>
              <a:t>CdC = cahier des charges</a:t>
            </a: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a:extLst>
              <a:ext uri="{FF2B5EF4-FFF2-40B4-BE49-F238E27FC236}">
                <a16:creationId xmlns:a16="http://schemas.microsoft.com/office/drawing/2014/main" id="{0F50FE8B-4DEF-4617-8652-EFC3E7435370}"/>
              </a:ext>
            </a:extLst>
          </p:cNvPr>
          <p:cNvSpPr>
            <a:spLocks noGrp="1" noChangeArrowheads="1"/>
          </p:cNvSpPr>
          <p:nvPr>
            <p:ph type="title"/>
          </p:nvPr>
        </p:nvSpPr>
        <p:spPr>
          <a:xfrm>
            <a:off x="1447800" y="533400"/>
            <a:ext cx="7239000" cy="457200"/>
          </a:xfrm>
        </p:spPr>
        <p:txBody>
          <a:bodyPr/>
          <a:lstStyle/>
          <a:p>
            <a:r>
              <a:rPr lang="fr-FR" altLang="fr-FR" dirty="0"/>
              <a:t>Choix de la stratégie achat</a:t>
            </a:r>
          </a:p>
        </p:txBody>
      </p:sp>
      <p:grpSp>
        <p:nvGrpSpPr>
          <p:cNvPr id="75779" name="Group 3">
            <a:extLst>
              <a:ext uri="{FF2B5EF4-FFF2-40B4-BE49-F238E27FC236}">
                <a16:creationId xmlns:a16="http://schemas.microsoft.com/office/drawing/2014/main" id="{23F5D79B-EBD4-4649-BD89-EEF75F32C397}"/>
              </a:ext>
            </a:extLst>
          </p:cNvPr>
          <p:cNvGrpSpPr>
            <a:grpSpLocks/>
          </p:cNvGrpSpPr>
          <p:nvPr/>
        </p:nvGrpSpPr>
        <p:grpSpPr bwMode="auto">
          <a:xfrm>
            <a:off x="169863" y="1108075"/>
            <a:ext cx="4530725" cy="3228975"/>
            <a:chOff x="84" y="1392"/>
            <a:chExt cx="2854" cy="2034"/>
          </a:xfrm>
        </p:grpSpPr>
        <p:sp>
          <p:nvSpPr>
            <p:cNvPr id="75780" name="Rectangle 4">
              <a:extLst>
                <a:ext uri="{FF2B5EF4-FFF2-40B4-BE49-F238E27FC236}">
                  <a16:creationId xmlns:a16="http://schemas.microsoft.com/office/drawing/2014/main" id="{9F2A734E-9B62-4A98-A349-5A053E8947CC}"/>
                </a:ext>
              </a:extLst>
            </p:cNvPr>
            <p:cNvSpPr>
              <a:spLocks noChangeArrowheads="1"/>
            </p:cNvSpPr>
            <p:nvPr/>
          </p:nvSpPr>
          <p:spPr bwMode="auto">
            <a:xfrm>
              <a:off x="349" y="1626"/>
              <a:ext cx="2522" cy="1479"/>
            </a:xfrm>
            <a:prstGeom prst="rect">
              <a:avLst/>
            </a:prstGeom>
            <a:noFill/>
            <a:ln w="12700">
              <a:solidFill>
                <a:srgbClr val="000000"/>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75781" name="Line 5">
              <a:extLst>
                <a:ext uri="{FF2B5EF4-FFF2-40B4-BE49-F238E27FC236}">
                  <a16:creationId xmlns:a16="http://schemas.microsoft.com/office/drawing/2014/main" id="{13CE8FEB-4A85-4264-899F-F2824416C2F7}"/>
                </a:ext>
              </a:extLst>
            </p:cNvPr>
            <p:cNvSpPr>
              <a:spLocks noChangeShapeType="1"/>
            </p:cNvSpPr>
            <p:nvPr/>
          </p:nvSpPr>
          <p:spPr bwMode="auto">
            <a:xfrm>
              <a:off x="1610" y="1626"/>
              <a:ext cx="0" cy="1479"/>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75782" name="Line 6">
              <a:extLst>
                <a:ext uri="{FF2B5EF4-FFF2-40B4-BE49-F238E27FC236}">
                  <a16:creationId xmlns:a16="http://schemas.microsoft.com/office/drawing/2014/main" id="{7E43A74D-F789-4CD2-A75F-F3E2DC032683}"/>
                </a:ext>
              </a:extLst>
            </p:cNvPr>
            <p:cNvSpPr>
              <a:spLocks noChangeShapeType="1"/>
            </p:cNvSpPr>
            <p:nvPr/>
          </p:nvSpPr>
          <p:spPr bwMode="auto">
            <a:xfrm>
              <a:off x="349" y="2366"/>
              <a:ext cx="2522"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75783" name="Text Box 7">
              <a:extLst>
                <a:ext uri="{FF2B5EF4-FFF2-40B4-BE49-F238E27FC236}">
                  <a16:creationId xmlns:a16="http://schemas.microsoft.com/office/drawing/2014/main" id="{504E4915-7FAD-412C-AB48-1639E0AB1AF3}"/>
                </a:ext>
              </a:extLst>
            </p:cNvPr>
            <p:cNvSpPr txBox="1">
              <a:spLocks noChangeArrowheads="1"/>
            </p:cNvSpPr>
            <p:nvPr/>
          </p:nvSpPr>
          <p:spPr bwMode="auto">
            <a:xfrm>
              <a:off x="443" y="1617"/>
              <a:ext cx="1198" cy="26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l"/>
              <a:r>
                <a:rPr lang="fr-FR" altLang="fr-FR" sz="1200" dirty="0">
                  <a:solidFill>
                    <a:schemeClr val="hlink"/>
                  </a:solidFill>
                </a:rPr>
                <a:t>ACHATS TECHNIQUES </a:t>
              </a:r>
              <a:br>
                <a:rPr lang="fr-FR" altLang="fr-FR" sz="1200" dirty="0">
                  <a:solidFill>
                    <a:schemeClr val="hlink"/>
                  </a:solidFill>
                </a:rPr>
              </a:br>
              <a:r>
                <a:rPr lang="fr-FR" altLang="fr-FR" sz="1200" dirty="0">
                  <a:solidFill>
                    <a:schemeClr val="hlink"/>
                  </a:solidFill>
                </a:rPr>
                <a:t>      = GOULETS</a:t>
              </a:r>
            </a:p>
          </p:txBody>
        </p:sp>
        <p:sp>
          <p:nvSpPr>
            <p:cNvPr id="75784" name="Text Box 8">
              <a:extLst>
                <a:ext uri="{FF2B5EF4-FFF2-40B4-BE49-F238E27FC236}">
                  <a16:creationId xmlns:a16="http://schemas.microsoft.com/office/drawing/2014/main" id="{A2A2E0B5-4DD2-4B9B-A1FB-35E7193C0979}"/>
                </a:ext>
              </a:extLst>
            </p:cNvPr>
            <p:cNvSpPr txBox="1">
              <a:spLocks noChangeArrowheads="1"/>
            </p:cNvSpPr>
            <p:nvPr/>
          </p:nvSpPr>
          <p:spPr bwMode="auto">
            <a:xfrm>
              <a:off x="1584" y="1680"/>
              <a:ext cx="1300" cy="1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l"/>
              <a:r>
                <a:rPr lang="fr-FR" altLang="fr-FR" sz="1200" dirty="0">
                  <a:solidFill>
                    <a:schemeClr val="hlink"/>
                  </a:solidFill>
                </a:rPr>
                <a:t>ACHATS STRATEGIQUES</a:t>
              </a:r>
            </a:p>
          </p:txBody>
        </p:sp>
        <p:sp>
          <p:nvSpPr>
            <p:cNvPr id="75785" name="Text Box 9">
              <a:extLst>
                <a:ext uri="{FF2B5EF4-FFF2-40B4-BE49-F238E27FC236}">
                  <a16:creationId xmlns:a16="http://schemas.microsoft.com/office/drawing/2014/main" id="{D17E0861-5A8D-4C2B-BDE1-ABA7B675B4A3}"/>
                </a:ext>
              </a:extLst>
            </p:cNvPr>
            <p:cNvSpPr txBox="1">
              <a:spLocks noChangeArrowheads="1"/>
            </p:cNvSpPr>
            <p:nvPr/>
          </p:nvSpPr>
          <p:spPr bwMode="auto">
            <a:xfrm>
              <a:off x="384" y="2400"/>
              <a:ext cx="1106" cy="17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l"/>
              <a:r>
                <a:rPr lang="fr-FR" altLang="fr-FR" sz="1400" dirty="0">
                  <a:solidFill>
                    <a:schemeClr val="hlink"/>
                  </a:solidFill>
                </a:rPr>
                <a:t>ACHATS SIMPLES</a:t>
              </a:r>
            </a:p>
          </p:txBody>
        </p:sp>
        <p:sp>
          <p:nvSpPr>
            <p:cNvPr id="75786" name="Text Box 10">
              <a:extLst>
                <a:ext uri="{FF2B5EF4-FFF2-40B4-BE49-F238E27FC236}">
                  <a16:creationId xmlns:a16="http://schemas.microsoft.com/office/drawing/2014/main" id="{80074D20-4E8A-44BC-ACE1-DCC877DCA447}"/>
                </a:ext>
              </a:extLst>
            </p:cNvPr>
            <p:cNvSpPr txBox="1">
              <a:spLocks noChangeArrowheads="1"/>
            </p:cNvSpPr>
            <p:nvPr/>
          </p:nvSpPr>
          <p:spPr bwMode="auto">
            <a:xfrm>
              <a:off x="1632" y="2400"/>
              <a:ext cx="1087" cy="17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l"/>
              <a:r>
                <a:rPr lang="fr-FR" altLang="fr-FR" sz="1400" dirty="0">
                  <a:solidFill>
                    <a:schemeClr val="hlink"/>
                  </a:solidFill>
                </a:rPr>
                <a:t>ACHATS LOURDS</a:t>
              </a:r>
            </a:p>
          </p:txBody>
        </p:sp>
        <p:sp>
          <p:nvSpPr>
            <p:cNvPr id="75787" name="Text Box 11">
              <a:extLst>
                <a:ext uri="{FF2B5EF4-FFF2-40B4-BE49-F238E27FC236}">
                  <a16:creationId xmlns:a16="http://schemas.microsoft.com/office/drawing/2014/main" id="{E7B616A5-DEB1-424E-8A52-47FAA7E2CE4C}"/>
                </a:ext>
              </a:extLst>
            </p:cNvPr>
            <p:cNvSpPr txBox="1">
              <a:spLocks noChangeArrowheads="1"/>
            </p:cNvSpPr>
            <p:nvPr/>
          </p:nvSpPr>
          <p:spPr bwMode="auto">
            <a:xfrm>
              <a:off x="1683" y="1811"/>
              <a:ext cx="1219" cy="52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l"/>
              <a:r>
                <a:rPr lang="fr-FR" altLang="fr-FR" sz="900" u="sng" dirty="0">
                  <a:solidFill>
                    <a:srgbClr val="000000"/>
                  </a:solidFill>
                </a:rPr>
                <a:t>Problèmes stratégiques :</a:t>
              </a:r>
              <a:br>
                <a:rPr lang="fr-FR" altLang="fr-FR" sz="900" dirty="0">
                  <a:solidFill>
                    <a:srgbClr val="000000"/>
                  </a:solidFill>
                </a:rPr>
              </a:br>
              <a:br>
                <a:rPr lang="fr-FR" altLang="fr-FR" sz="900" dirty="0">
                  <a:solidFill>
                    <a:srgbClr val="000000"/>
                  </a:solidFill>
                </a:rPr>
              </a:br>
              <a:r>
                <a:rPr lang="fr-FR" altLang="fr-FR" sz="900" dirty="0">
                  <a:solidFill>
                    <a:srgbClr val="000000"/>
                  </a:solidFill>
                </a:rPr>
                <a:t>Gestion à moyen-terme</a:t>
              </a:r>
              <a:br>
                <a:rPr lang="fr-FR" altLang="fr-FR" sz="900" dirty="0">
                  <a:solidFill>
                    <a:srgbClr val="000000"/>
                  </a:solidFill>
                </a:rPr>
              </a:br>
              <a:r>
                <a:rPr lang="fr-FR" altLang="fr-FR" sz="900" dirty="0">
                  <a:solidFill>
                    <a:srgbClr val="000000"/>
                  </a:solidFill>
                </a:rPr>
                <a:t>Collaboration client-fournisseur</a:t>
              </a:r>
              <a:br>
                <a:rPr lang="fr-FR" altLang="fr-FR" sz="900" dirty="0">
                  <a:solidFill>
                    <a:srgbClr val="000000"/>
                  </a:solidFill>
                </a:rPr>
              </a:br>
              <a:r>
                <a:rPr lang="fr-FR" altLang="fr-FR" sz="900" dirty="0">
                  <a:solidFill>
                    <a:srgbClr val="000000"/>
                  </a:solidFill>
                </a:rPr>
                <a:t>Maîtrise des risques techniques</a:t>
              </a:r>
            </a:p>
            <a:p>
              <a:pPr algn="l"/>
              <a:r>
                <a:rPr lang="fr-FR" altLang="fr-FR" sz="900" dirty="0">
                  <a:solidFill>
                    <a:srgbClr val="000000"/>
                  </a:solidFill>
                </a:rPr>
                <a:t>CA achat :  </a:t>
              </a:r>
              <a:r>
                <a:rPr lang="fr-FR" altLang="fr-FR" sz="900" dirty="0">
                  <a:solidFill>
                    <a:srgbClr val="000000"/>
                  </a:solidFill>
                  <a:sym typeface="Symbol" panose="05050102010706020507" pitchFamily="18" charset="2"/>
                </a:rPr>
                <a:t> élevé</a:t>
              </a:r>
            </a:p>
          </p:txBody>
        </p:sp>
        <p:sp>
          <p:nvSpPr>
            <p:cNvPr id="75788" name="Text Box 12">
              <a:extLst>
                <a:ext uri="{FF2B5EF4-FFF2-40B4-BE49-F238E27FC236}">
                  <a16:creationId xmlns:a16="http://schemas.microsoft.com/office/drawing/2014/main" id="{5CF3F345-C952-48D5-BBEF-4B17B2122974}"/>
                </a:ext>
              </a:extLst>
            </p:cNvPr>
            <p:cNvSpPr txBox="1">
              <a:spLocks noChangeArrowheads="1"/>
            </p:cNvSpPr>
            <p:nvPr/>
          </p:nvSpPr>
          <p:spPr bwMode="auto">
            <a:xfrm>
              <a:off x="443" y="1793"/>
              <a:ext cx="1219" cy="52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l"/>
              <a:r>
                <a:rPr lang="fr-FR" altLang="fr-FR" sz="900" u="sng" dirty="0">
                  <a:solidFill>
                    <a:srgbClr val="000000"/>
                  </a:solidFill>
                </a:rPr>
                <a:t>Problèmes organisationnels :</a:t>
              </a:r>
              <a:br>
                <a:rPr lang="fr-FR" altLang="fr-FR" sz="900" dirty="0">
                  <a:solidFill>
                    <a:srgbClr val="000000"/>
                  </a:solidFill>
                </a:rPr>
              </a:br>
              <a:br>
                <a:rPr lang="fr-FR" altLang="fr-FR" sz="900" dirty="0">
                  <a:solidFill>
                    <a:srgbClr val="000000"/>
                  </a:solidFill>
                </a:rPr>
              </a:br>
              <a:r>
                <a:rPr lang="fr-FR" altLang="fr-FR" sz="900" dirty="0">
                  <a:solidFill>
                    <a:srgbClr val="000000"/>
                  </a:solidFill>
                </a:rPr>
                <a:t>Relations interservices</a:t>
              </a:r>
              <a:br>
                <a:rPr lang="fr-FR" altLang="fr-FR" sz="900" dirty="0">
                  <a:solidFill>
                    <a:srgbClr val="000000"/>
                  </a:solidFill>
                </a:rPr>
              </a:br>
              <a:r>
                <a:rPr lang="fr-FR" altLang="fr-FR" sz="900" dirty="0">
                  <a:solidFill>
                    <a:srgbClr val="000000"/>
                  </a:solidFill>
                </a:rPr>
                <a:t>Collaboration client-fournisseur</a:t>
              </a:r>
              <a:br>
                <a:rPr lang="fr-FR" altLang="fr-FR" sz="900" dirty="0">
                  <a:solidFill>
                    <a:srgbClr val="000000"/>
                  </a:solidFill>
                </a:rPr>
              </a:br>
              <a:r>
                <a:rPr lang="fr-FR" altLang="fr-FR" sz="900" dirty="0">
                  <a:solidFill>
                    <a:srgbClr val="000000"/>
                  </a:solidFill>
                </a:rPr>
                <a:t>Processus d ’achat</a:t>
              </a:r>
            </a:p>
            <a:p>
              <a:pPr algn="l"/>
              <a:r>
                <a:rPr lang="fr-FR" altLang="fr-FR" sz="900" dirty="0">
                  <a:solidFill>
                    <a:srgbClr val="000000"/>
                  </a:solidFill>
                </a:rPr>
                <a:t>CA achat : </a:t>
              </a:r>
              <a:r>
                <a:rPr lang="fr-FR" altLang="fr-FR" sz="900" dirty="0">
                  <a:solidFill>
                    <a:srgbClr val="000000"/>
                  </a:solidFill>
                  <a:sym typeface="Symbol" panose="05050102010706020507" pitchFamily="18" charset="2"/>
                </a:rPr>
                <a:t> faible</a:t>
              </a:r>
              <a:endParaRPr lang="fr-FR" altLang="fr-FR" sz="900" dirty="0">
                <a:solidFill>
                  <a:srgbClr val="000000"/>
                </a:solidFill>
              </a:endParaRPr>
            </a:p>
          </p:txBody>
        </p:sp>
        <p:sp>
          <p:nvSpPr>
            <p:cNvPr id="75789" name="Text Box 13">
              <a:extLst>
                <a:ext uri="{FF2B5EF4-FFF2-40B4-BE49-F238E27FC236}">
                  <a16:creationId xmlns:a16="http://schemas.microsoft.com/office/drawing/2014/main" id="{5B421743-43D2-4D0B-B85B-163B044D0611}"/>
                </a:ext>
              </a:extLst>
            </p:cNvPr>
            <p:cNvSpPr txBox="1">
              <a:spLocks noChangeArrowheads="1"/>
            </p:cNvSpPr>
            <p:nvPr/>
          </p:nvSpPr>
          <p:spPr bwMode="auto">
            <a:xfrm>
              <a:off x="443" y="2582"/>
              <a:ext cx="1154" cy="45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l"/>
              <a:r>
                <a:rPr lang="fr-FR" altLang="fr-FR" sz="900" u="sng" dirty="0">
                  <a:solidFill>
                    <a:srgbClr val="000000"/>
                  </a:solidFill>
                </a:rPr>
                <a:t>Problèmes d’efficience :</a:t>
              </a:r>
              <a:br>
                <a:rPr lang="fr-FR" altLang="fr-FR" sz="900" u="sng" dirty="0">
                  <a:solidFill>
                    <a:srgbClr val="000000"/>
                  </a:solidFill>
                </a:rPr>
              </a:br>
              <a:br>
                <a:rPr lang="fr-FR" altLang="fr-FR" sz="900" dirty="0">
                  <a:solidFill>
                    <a:srgbClr val="000000"/>
                  </a:solidFill>
                </a:rPr>
              </a:br>
              <a:r>
                <a:rPr lang="fr-FR" altLang="fr-FR" sz="900" dirty="0">
                  <a:solidFill>
                    <a:srgbClr val="000000"/>
                  </a:solidFill>
                </a:rPr>
                <a:t>Simplification des procédures</a:t>
              </a:r>
              <a:br>
                <a:rPr lang="fr-FR" altLang="fr-FR" sz="900" dirty="0">
                  <a:solidFill>
                    <a:srgbClr val="000000"/>
                  </a:solidFill>
                </a:rPr>
              </a:br>
              <a:r>
                <a:rPr lang="fr-FR" altLang="fr-FR" sz="900" dirty="0">
                  <a:solidFill>
                    <a:srgbClr val="000000"/>
                  </a:solidFill>
                </a:rPr>
                <a:t>Simplification de l ’approvis.</a:t>
              </a:r>
              <a:br>
                <a:rPr lang="fr-FR" altLang="fr-FR" sz="900" dirty="0">
                  <a:solidFill>
                    <a:srgbClr val="000000"/>
                  </a:solidFill>
                </a:rPr>
              </a:br>
              <a:r>
                <a:rPr lang="fr-FR" altLang="fr-FR" sz="900" dirty="0">
                  <a:solidFill>
                    <a:srgbClr val="000000"/>
                  </a:solidFill>
                </a:rPr>
                <a:t>CA achat : faible</a:t>
              </a:r>
            </a:p>
          </p:txBody>
        </p:sp>
        <p:sp>
          <p:nvSpPr>
            <p:cNvPr id="75790" name="Text Box 14">
              <a:extLst>
                <a:ext uri="{FF2B5EF4-FFF2-40B4-BE49-F238E27FC236}">
                  <a16:creationId xmlns:a16="http://schemas.microsoft.com/office/drawing/2014/main" id="{BB0EDDAF-72CA-4EC2-9098-445155E7B896}"/>
                </a:ext>
              </a:extLst>
            </p:cNvPr>
            <p:cNvSpPr txBox="1">
              <a:spLocks noChangeArrowheads="1"/>
            </p:cNvSpPr>
            <p:nvPr/>
          </p:nvSpPr>
          <p:spPr bwMode="auto">
            <a:xfrm>
              <a:off x="1639" y="2534"/>
              <a:ext cx="1288" cy="52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l"/>
              <a:r>
                <a:rPr lang="fr-FR" altLang="fr-FR" sz="900" u="sng" dirty="0">
                  <a:solidFill>
                    <a:srgbClr val="000000"/>
                  </a:solidFill>
                </a:rPr>
                <a:t>Problèmes tactiques :</a:t>
              </a:r>
              <a:br>
                <a:rPr lang="fr-FR" altLang="fr-FR" sz="900" dirty="0">
                  <a:solidFill>
                    <a:srgbClr val="000000"/>
                  </a:solidFill>
                </a:rPr>
              </a:br>
              <a:br>
                <a:rPr lang="fr-FR" altLang="fr-FR" sz="900" dirty="0">
                  <a:solidFill>
                    <a:srgbClr val="000000"/>
                  </a:solidFill>
                </a:rPr>
              </a:br>
              <a:r>
                <a:rPr lang="fr-FR" altLang="fr-FR" sz="900" dirty="0">
                  <a:solidFill>
                    <a:srgbClr val="000000"/>
                  </a:solidFill>
                </a:rPr>
                <a:t>Utiliser la position concurrentielle</a:t>
              </a:r>
            </a:p>
            <a:p>
              <a:pPr algn="l"/>
              <a:r>
                <a:rPr lang="fr-FR" altLang="fr-FR" sz="900" dirty="0">
                  <a:solidFill>
                    <a:srgbClr val="000000"/>
                  </a:solidFill>
                </a:rPr>
                <a:t>Habileté / Négociation</a:t>
              </a:r>
              <a:br>
                <a:rPr lang="fr-FR" altLang="fr-FR" sz="900" dirty="0">
                  <a:solidFill>
                    <a:srgbClr val="000000"/>
                  </a:solidFill>
                </a:rPr>
              </a:br>
              <a:r>
                <a:rPr lang="fr-FR" altLang="fr-FR" sz="900" dirty="0">
                  <a:solidFill>
                    <a:srgbClr val="000000"/>
                  </a:solidFill>
                </a:rPr>
                <a:t>Action sur le B.F.R.</a:t>
              </a:r>
            </a:p>
            <a:p>
              <a:pPr algn="l"/>
              <a:r>
                <a:rPr lang="fr-FR" altLang="fr-FR" sz="900" dirty="0">
                  <a:solidFill>
                    <a:srgbClr val="000000"/>
                  </a:solidFill>
                </a:rPr>
                <a:t>CA achat : élevé</a:t>
              </a:r>
            </a:p>
          </p:txBody>
        </p:sp>
        <p:sp>
          <p:nvSpPr>
            <p:cNvPr id="75791" name="Text Box 15">
              <a:extLst>
                <a:ext uri="{FF2B5EF4-FFF2-40B4-BE49-F238E27FC236}">
                  <a16:creationId xmlns:a16="http://schemas.microsoft.com/office/drawing/2014/main" id="{B6B109D2-1D43-4BE6-933C-23C89F76F2F4}"/>
                </a:ext>
              </a:extLst>
            </p:cNvPr>
            <p:cNvSpPr txBox="1">
              <a:spLocks noChangeArrowheads="1"/>
            </p:cNvSpPr>
            <p:nvPr/>
          </p:nvSpPr>
          <p:spPr bwMode="auto">
            <a:xfrm>
              <a:off x="192" y="1392"/>
              <a:ext cx="1872" cy="1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l"/>
              <a:r>
                <a:rPr lang="fr-FR" altLang="fr-FR" sz="1200" i="1" dirty="0">
                  <a:solidFill>
                    <a:srgbClr val="000000"/>
                  </a:solidFill>
                </a:rPr>
                <a:t>RISQUES TECHNIQUES ET MARCHE</a:t>
              </a:r>
            </a:p>
          </p:txBody>
        </p:sp>
        <p:sp>
          <p:nvSpPr>
            <p:cNvPr id="75792" name="Text Box 16">
              <a:extLst>
                <a:ext uri="{FF2B5EF4-FFF2-40B4-BE49-F238E27FC236}">
                  <a16:creationId xmlns:a16="http://schemas.microsoft.com/office/drawing/2014/main" id="{E34D3A3D-9754-4D8F-816F-30D9E3EB81A2}"/>
                </a:ext>
              </a:extLst>
            </p:cNvPr>
            <p:cNvSpPr txBox="1">
              <a:spLocks noChangeArrowheads="1"/>
            </p:cNvSpPr>
            <p:nvPr/>
          </p:nvSpPr>
          <p:spPr bwMode="auto">
            <a:xfrm>
              <a:off x="1392" y="3264"/>
              <a:ext cx="1473" cy="1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fr-FR" altLang="fr-FR" sz="1200" i="1" dirty="0">
                  <a:solidFill>
                    <a:srgbClr val="000000"/>
                  </a:solidFill>
                </a:rPr>
                <a:t>ENJEU  ECONOMIQUE = CAA</a:t>
              </a:r>
            </a:p>
          </p:txBody>
        </p:sp>
        <p:sp>
          <p:nvSpPr>
            <p:cNvPr id="75793" name="Text Box 17">
              <a:extLst>
                <a:ext uri="{FF2B5EF4-FFF2-40B4-BE49-F238E27FC236}">
                  <a16:creationId xmlns:a16="http://schemas.microsoft.com/office/drawing/2014/main" id="{254A326D-1A8B-41BC-9FDB-C66CF8EBCB3B}"/>
                </a:ext>
              </a:extLst>
            </p:cNvPr>
            <p:cNvSpPr txBox="1">
              <a:spLocks noChangeArrowheads="1"/>
            </p:cNvSpPr>
            <p:nvPr/>
          </p:nvSpPr>
          <p:spPr bwMode="auto">
            <a:xfrm>
              <a:off x="84" y="1592"/>
              <a:ext cx="304" cy="23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fr-FR" altLang="fr-FR" sz="2000" dirty="0">
                  <a:solidFill>
                    <a:srgbClr val="000000"/>
                  </a:solidFill>
                </a:rPr>
                <a:t>++</a:t>
              </a:r>
            </a:p>
          </p:txBody>
        </p:sp>
        <p:sp>
          <p:nvSpPr>
            <p:cNvPr id="75794" name="Text Box 18">
              <a:extLst>
                <a:ext uri="{FF2B5EF4-FFF2-40B4-BE49-F238E27FC236}">
                  <a16:creationId xmlns:a16="http://schemas.microsoft.com/office/drawing/2014/main" id="{1382F55F-AF73-4937-8259-C2229E6D4F9D}"/>
                </a:ext>
              </a:extLst>
            </p:cNvPr>
            <p:cNvSpPr txBox="1">
              <a:spLocks noChangeArrowheads="1"/>
            </p:cNvSpPr>
            <p:nvPr/>
          </p:nvSpPr>
          <p:spPr bwMode="auto">
            <a:xfrm>
              <a:off x="2636" y="3105"/>
              <a:ext cx="302" cy="23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fr-FR" altLang="fr-FR" sz="2000" dirty="0">
                  <a:solidFill>
                    <a:srgbClr val="000000"/>
                  </a:solidFill>
                </a:rPr>
                <a:t>++</a:t>
              </a:r>
            </a:p>
          </p:txBody>
        </p:sp>
        <p:sp>
          <p:nvSpPr>
            <p:cNvPr id="75795" name="Text Box 19">
              <a:extLst>
                <a:ext uri="{FF2B5EF4-FFF2-40B4-BE49-F238E27FC236}">
                  <a16:creationId xmlns:a16="http://schemas.microsoft.com/office/drawing/2014/main" id="{3C061DF7-2BB0-4B8D-B259-C5A27E45ED70}"/>
                </a:ext>
              </a:extLst>
            </p:cNvPr>
            <p:cNvSpPr txBox="1">
              <a:spLocks noChangeArrowheads="1"/>
            </p:cNvSpPr>
            <p:nvPr/>
          </p:nvSpPr>
          <p:spPr bwMode="auto">
            <a:xfrm>
              <a:off x="151" y="2899"/>
              <a:ext cx="180" cy="26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fr-FR" altLang="fr-FR" sz="2400" dirty="0">
                  <a:solidFill>
                    <a:srgbClr val="000000"/>
                  </a:solidFill>
                </a:rPr>
                <a:t>-</a:t>
              </a:r>
            </a:p>
          </p:txBody>
        </p:sp>
        <p:sp>
          <p:nvSpPr>
            <p:cNvPr id="75796" name="Text Box 20">
              <a:extLst>
                <a:ext uri="{FF2B5EF4-FFF2-40B4-BE49-F238E27FC236}">
                  <a16:creationId xmlns:a16="http://schemas.microsoft.com/office/drawing/2014/main" id="{C76ADF72-CD35-4586-BE42-C10262E2C0EF}"/>
                </a:ext>
              </a:extLst>
            </p:cNvPr>
            <p:cNvSpPr txBox="1">
              <a:spLocks noChangeArrowheads="1"/>
            </p:cNvSpPr>
            <p:nvPr/>
          </p:nvSpPr>
          <p:spPr bwMode="auto">
            <a:xfrm>
              <a:off x="288" y="3072"/>
              <a:ext cx="180" cy="26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fr-FR" altLang="fr-FR" sz="2400" dirty="0">
                  <a:solidFill>
                    <a:srgbClr val="000000"/>
                  </a:solidFill>
                </a:rPr>
                <a:t>-</a:t>
              </a:r>
            </a:p>
          </p:txBody>
        </p:sp>
        <p:sp>
          <p:nvSpPr>
            <p:cNvPr id="75797" name="Line 21">
              <a:extLst>
                <a:ext uri="{FF2B5EF4-FFF2-40B4-BE49-F238E27FC236}">
                  <a16:creationId xmlns:a16="http://schemas.microsoft.com/office/drawing/2014/main" id="{20EE5AA8-02A4-4515-B2B0-1CCCBCCDC60C}"/>
                </a:ext>
              </a:extLst>
            </p:cNvPr>
            <p:cNvSpPr>
              <a:spLocks noChangeShapeType="1"/>
            </p:cNvSpPr>
            <p:nvPr/>
          </p:nvSpPr>
          <p:spPr bwMode="auto">
            <a:xfrm flipV="1">
              <a:off x="231" y="1794"/>
              <a:ext cx="0" cy="1143"/>
            </a:xfrm>
            <a:prstGeom prst="line">
              <a:avLst/>
            </a:prstGeom>
            <a:noFill/>
            <a:ln w="381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75798" name="Line 22">
              <a:extLst>
                <a:ext uri="{FF2B5EF4-FFF2-40B4-BE49-F238E27FC236}">
                  <a16:creationId xmlns:a16="http://schemas.microsoft.com/office/drawing/2014/main" id="{123B2DCA-8F9A-41FF-9CE5-62D61444FA28}"/>
                </a:ext>
              </a:extLst>
            </p:cNvPr>
            <p:cNvSpPr>
              <a:spLocks noChangeShapeType="1"/>
            </p:cNvSpPr>
            <p:nvPr/>
          </p:nvSpPr>
          <p:spPr bwMode="auto">
            <a:xfrm>
              <a:off x="466" y="3207"/>
              <a:ext cx="2199" cy="0"/>
            </a:xfrm>
            <a:prstGeom prst="line">
              <a:avLst/>
            </a:prstGeom>
            <a:noFill/>
            <a:ln w="381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grpSp>
      <p:sp>
        <p:nvSpPr>
          <p:cNvPr id="75799" name="Rectangle 23">
            <a:extLst>
              <a:ext uri="{FF2B5EF4-FFF2-40B4-BE49-F238E27FC236}">
                <a16:creationId xmlns:a16="http://schemas.microsoft.com/office/drawing/2014/main" id="{DDDFD2B4-82ED-4DE7-9F6F-8D44FFC9CB29}"/>
              </a:ext>
            </a:extLst>
          </p:cNvPr>
          <p:cNvSpPr>
            <a:spLocks noChangeArrowheads="1"/>
          </p:cNvSpPr>
          <p:nvPr/>
        </p:nvSpPr>
        <p:spPr bwMode="auto">
          <a:xfrm>
            <a:off x="569913" y="1416049"/>
            <a:ext cx="4038600" cy="1216026"/>
          </a:xfrm>
          <a:prstGeom prst="rect">
            <a:avLst/>
          </a:prstGeom>
          <a:noFill/>
          <a:ln w="38100">
            <a:solidFill>
              <a:srgbClr val="00218A"/>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75800" name="Rectangle 24">
            <a:extLst>
              <a:ext uri="{FF2B5EF4-FFF2-40B4-BE49-F238E27FC236}">
                <a16:creationId xmlns:a16="http://schemas.microsoft.com/office/drawing/2014/main" id="{49CA1FFB-BAAB-414C-A8D2-786F2102D749}"/>
              </a:ext>
            </a:extLst>
          </p:cNvPr>
          <p:cNvSpPr>
            <a:spLocks noChangeArrowheads="1"/>
          </p:cNvSpPr>
          <p:nvPr/>
        </p:nvSpPr>
        <p:spPr bwMode="auto">
          <a:xfrm>
            <a:off x="2627313" y="2708275"/>
            <a:ext cx="1981200" cy="1143000"/>
          </a:xfrm>
          <a:prstGeom prst="rect">
            <a:avLst/>
          </a:prstGeom>
          <a:noFill/>
          <a:ln w="38100">
            <a:solidFill>
              <a:srgbClr val="00FF00"/>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75801" name="Rectangle 25">
            <a:extLst>
              <a:ext uri="{FF2B5EF4-FFF2-40B4-BE49-F238E27FC236}">
                <a16:creationId xmlns:a16="http://schemas.microsoft.com/office/drawing/2014/main" id="{4F99F8ED-738B-4395-8187-8FD2604FF0A5}"/>
              </a:ext>
            </a:extLst>
          </p:cNvPr>
          <p:cNvSpPr>
            <a:spLocks noChangeArrowheads="1"/>
          </p:cNvSpPr>
          <p:nvPr/>
        </p:nvSpPr>
        <p:spPr bwMode="auto">
          <a:xfrm>
            <a:off x="611188" y="2708275"/>
            <a:ext cx="1944687" cy="1152525"/>
          </a:xfrm>
          <a:prstGeom prst="rect">
            <a:avLst/>
          </a:prstGeom>
          <a:noFill/>
          <a:ln w="38100">
            <a:solidFill>
              <a:schemeClr val="tx2"/>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grpSp>
        <p:nvGrpSpPr>
          <p:cNvPr id="75802" name="Group 26">
            <a:extLst>
              <a:ext uri="{FF2B5EF4-FFF2-40B4-BE49-F238E27FC236}">
                <a16:creationId xmlns:a16="http://schemas.microsoft.com/office/drawing/2014/main" id="{611A17B9-1032-4FC4-B5DC-9E134A360A72}"/>
              </a:ext>
            </a:extLst>
          </p:cNvPr>
          <p:cNvGrpSpPr>
            <a:grpSpLocks/>
          </p:cNvGrpSpPr>
          <p:nvPr/>
        </p:nvGrpSpPr>
        <p:grpSpPr bwMode="auto">
          <a:xfrm>
            <a:off x="684213" y="4149725"/>
            <a:ext cx="1943100" cy="2159000"/>
            <a:chOff x="476" y="2704"/>
            <a:chExt cx="1043" cy="1270"/>
          </a:xfrm>
        </p:grpSpPr>
        <p:sp>
          <p:nvSpPr>
            <p:cNvPr id="75803" name="AutoShape 27">
              <a:extLst>
                <a:ext uri="{FF2B5EF4-FFF2-40B4-BE49-F238E27FC236}">
                  <a16:creationId xmlns:a16="http://schemas.microsoft.com/office/drawing/2014/main" id="{0D2CEBF6-2A7B-4901-ACFF-973E38093525}"/>
                </a:ext>
              </a:extLst>
            </p:cNvPr>
            <p:cNvSpPr>
              <a:spLocks noChangeArrowheads="1"/>
            </p:cNvSpPr>
            <p:nvPr/>
          </p:nvSpPr>
          <p:spPr bwMode="auto">
            <a:xfrm rot="5400000">
              <a:off x="747" y="2841"/>
              <a:ext cx="499" cy="226"/>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tx2"/>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75804" name="Rectangle 28">
              <a:extLst>
                <a:ext uri="{FF2B5EF4-FFF2-40B4-BE49-F238E27FC236}">
                  <a16:creationId xmlns:a16="http://schemas.microsoft.com/office/drawing/2014/main" id="{8B1161E6-4B44-4F1F-9136-4280DB087E52}"/>
                </a:ext>
              </a:extLst>
            </p:cNvPr>
            <p:cNvSpPr>
              <a:spLocks noChangeArrowheads="1"/>
            </p:cNvSpPr>
            <p:nvPr/>
          </p:nvSpPr>
          <p:spPr bwMode="auto">
            <a:xfrm>
              <a:off x="476" y="3294"/>
              <a:ext cx="1043" cy="680"/>
            </a:xfrm>
            <a:prstGeom prst="rect">
              <a:avLst/>
            </a:prstGeom>
            <a:noFill/>
            <a:ln w="28575">
              <a:solidFill>
                <a:schemeClr val="tx2"/>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FR" altLang="fr-FR" sz="1200" dirty="0">
                  <a:solidFill>
                    <a:srgbClr val="000000"/>
                  </a:solidFill>
                </a:rPr>
                <a:t>Outsourcer</a:t>
              </a:r>
              <a:br>
                <a:rPr lang="fr-FR" altLang="fr-FR" sz="1200" dirty="0">
                  <a:solidFill>
                    <a:srgbClr val="000000"/>
                  </a:solidFill>
                </a:rPr>
              </a:br>
              <a:br>
                <a:rPr lang="fr-FR" altLang="fr-FR" sz="1200" dirty="0">
                  <a:solidFill>
                    <a:srgbClr val="000000"/>
                  </a:solidFill>
                </a:rPr>
              </a:br>
              <a:r>
                <a:rPr lang="fr-FR" altLang="fr-FR" sz="1200" dirty="0">
                  <a:solidFill>
                    <a:srgbClr val="000000"/>
                  </a:solidFill>
                </a:rPr>
                <a:t>Privilégier l’efficience</a:t>
              </a:r>
              <a:br>
                <a:rPr lang="fr-FR" altLang="fr-FR" sz="1200" dirty="0">
                  <a:solidFill>
                    <a:srgbClr val="000000"/>
                  </a:solidFill>
                </a:rPr>
              </a:br>
              <a:r>
                <a:rPr lang="fr-FR" altLang="fr-FR" sz="1200" dirty="0">
                  <a:solidFill>
                    <a:srgbClr val="000000"/>
                  </a:solidFill>
                </a:rPr>
                <a:t>et la productivité</a:t>
              </a:r>
            </a:p>
          </p:txBody>
        </p:sp>
      </p:grpSp>
      <p:grpSp>
        <p:nvGrpSpPr>
          <p:cNvPr id="75805" name="Group 29">
            <a:extLst>
              <a:ext uri="{FF2B5EF4-FFF2-40B4-BE49-F238E27FC236}">
                <a16:creationId xmlns:a16="http://schemas.microsoft.com/office/drawing/2014/main" id="{3AF3331D-E299-46C1-AF10-2FC1B7ECE511}"/>
              </a:ext>
            </a:extLst>
          </p:cNvPr>
          <p:cNvGrpSpPr>
            <a:grpSpLocks/>
          </p:cNvGrpSpPr>
          <p:nvPr/>
        </p:nvGrpSpPr>
        <p:grpSpPr bwMode="auto">
          <a:xfrm>
            <a:off x="4643438" y="4149725"/>
            <a:ext cx="3455987" cy="2232025"/>
            <a:chOff x="2744" y="2840"/>
            <a:chExt cx="1950" cy="1180"/>
          </a:xfrm>
        </p:grpSpPr>
        <p:sp>
          <p:nvSpPr>
            <p:cNvPr id="75806" name="AutoShape 30">
              <a:extLst>
                <a:ext uri="{FF2B5EF4-FFF2-40B4-BE49-F238E27FC236}">
                  <a16:creationId xmlns:a16="http://schemas.microsoft.com/office/drawing/2014/main" id="{839D13C7-E98E-4DBE-9D95-5B3C39E65F5C}"/>
                </a:ext>
              </a:extLst>
            </p:cNvPr>
            <p:cNvSpPr>
              <a:spLocks noChangeArrowheads="1"/>
            </p:cNvSpPr>
            <p:nvPr/>
          </p:nvSpPr>
          <p:spPr bwMode="auto">
            <a:xfrm rot="2387520">
              <a:off x="2744" y="2840"/>
              <a:ext cx="589" cy="227"/>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00CC00"/>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75807" name="Rectangle 31">
              <a:extLst>
                <a:ext uri="{FF2B5EF4-FFF2-40B4-BE49-F238E27FC236}">
                  <a16:creationId xmlns:a16="http://schemas.microsoft.com/office/drawing/2014/main" id="{4E0C0F4A-ACBD-4968-BBEB-8B74CA984FBE}"/>
                </a:ext>
              </a:extLst>
            </p:cNvPr>
            <p:cNvSpPr>
              <a:spLocks noChangeArrowheads="1"/>
            </p:cNvSpPr>
            <p:nvPr/>
          </p:nvSpPr>
          <p:spPr bwMode="auto">
            <a:xfrm>
              <a:off x="2971" y="3249"/>
              <a:ext cx="1723" cy="771"/>
            </a:xfrm>
            <a:prstGeom prst="rect">
              <a:avLst/>
            </a:prstGeom>
            <a:noFill/>
            <a:ln w="28575">
              <a:solidFill>
                <a:srgbClr val="00CC00"/>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FR" altLang="fr-FR" sz="1200" dirty="0">
                  <a:solidFill>
                    <a:srgbClr val="000000"/>
                  </a:solidFill>
                </a:rPr>
                <a:t>Renforcer la position concurrentielle</a:t>
              </a:r>
              <a:br>
                <a:rPr lang="fr-FR" altLang="fr-FR" sz="1200" dirty="0">
                  <a:solidFill>
                    <a:srgbClr val="000000"/>
                  </a:solidFill>
                </a:rPr>
              </a:br>
              <a:br>
                <a:rPr lang="fr-FR" altLang="fr-FR" sz="1200" dirty="0">
                  <a:solidFill>
                    <a:srgbClr val="000000"/>
                  </a:solidFill>
                </a:rPr>
              </a:br>
              <a:r>
                <a:rPr lang="fr-FR" altLang="fr-FR" sz="1200" dirty="0">
                  <a:solidFill>
                    <a:srgbClr val="000000"/>
                  </a:solidFill>
                </a:rPr>
                <a:t>Agir sur tous les éléments du</a:t>
              </a:r>
              <a:br>
                <a:rPr lang="fr-FR" altLang="fr-FR" sz="1200" dirty="0">
                  <a:solidFill>
                    <a:srgbClr val="000000"/>
                  </a:solidFill>
                </a:rPr>
              </a:br>
              <a:r>
                <a:rPr lang="fr-FR" altLang="fr-FR" sz="1200" dirty="0">
                  <a:solidFill>
                    <a:srgbClr val="000000"/>
                  </a:solidFill>
                </a:rPr>
                <a:t>Coût Total d’Acquisition</a:t>
              </a:r>
            </a:p>
          </p:txBody>
        </p:sp>
      </p:grpSp>
      <p:grpSp>
        <p:nvGrpSpPr>
          <p:cNvPr id="75808" name="Group 32">
            <a:extLst>
              <a:ext uri="{FF2B5EF4-FFF2-40B4-BE49-F238E27FC236}">
                <a16:creationId xmlns:a16="http://schemas.microsoft.com/office/drawing/2014/main" id="{DDB19C89-6A81-4152-9AE3-707263142F29}"/>
              </a:ext>
            </a:extLst>
          </p:cNvPr>
          <p:cNvGrpSpPr>
            <a:grpSpLocks/>
          </p:cNvGrpSpPr>
          <p:nvPr/>
        </p:nvGrpSpPr>
        <p:grpSpPr bwMode="auto">
          <a:xfrm>
            <a:off x="4787900" y="1484313"/>
            <a:ext cx="3671888" cy="1223962"/>
            <a:chOff x="3016" y="935"/>
            <a:chExt cx="2313" cy="771"/>
          </a:xfrm>
        </p:grpSpPr>
        <p:sp>
          <p:nvSpPr>
            <p:cNvPr id="75809" name="AutoShape 33">
              <a:extLst>
                <a:ext uri="{FF2B5EF4-FFF2-40B4-BE49-F238E27FC236}">
                  <a16:creationId xmlns:a16="http://schemas.microsoft.com/office/drawing/2014/main" id="{9B9630D1-FE77-4A54-81DD-40AA5A1E2B48}"/>
                </a:ext>
              </a:extLst>
            </p:cNvPr>
            <p:cNvSpPr>
              <a:spLocks noChangeArrowheads="1"/>
            </p:cNvSpPr>
            <p:nvPr/>
          </p:nvSpPr>
          <p:spPr bwMode="auto">
            <a:xfrm>
              <a:off x="3016" y="1207"/>
              <a:ext cx="589" cy="227"/>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00218A"/>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75810" name="Rectangle 34">
              <a:extLst>
                <a:ext uri="{FF2B5EF4-FFF2-40B4-BE49-F238E27FC236}">
                  <a16:creationId xmlns:a16="http://schemas.microsoft.com/office/drawing/2014/main" id="{A435FA0E-9407-4A56-B548-4A48C89739C8}"/>
                </a:ext>
              </a:extLst>
            </p:cNvPr>
            <p:cNvSpPr>
              <a:spLocks noChangeArrowheads="1"/>
            </p:cNvSpPr>
            <p:nvPr/>
          </p:nvSpPr>
          <p:spPr bwMode="auto">
            <a:xfrm>
              <a:off x="3696" y="935"/>
              <a:ext cx="1633" cy="771"/>
            </a:xfrm>
            <a:prstGeom prst="rect">
              <a:avLst/>
            </a:prstGeom>
            <a:noFill/>
            <a:ln w="28575">
              <a:solidFill>
                <a:srgbClr val="00218A"/>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FR" altLang="fr-FR" sz="1200" dirty="0">
                  <a:solidFill>
                    <a:srgbClr val="000000"/>
                  </a:solidFill>
                </a:rPr>
                <a:t>Chercher la différenciation</a:t>
              </a:r>
              <a:br>
                <a:rPr lang="fr-FR" altLang="fr-FR" sz="1200" dirty="0">
                  <a:solidFill>
                    <a:srgbClr val="000000"/>
                  </a:solidFill>
                </a:rPr>
              </a:br>
              <a:r>
                <a:rPr lang="fr-FR" altLang="fr-FR" sz="1200" dirty="0">
                  <a:solidFill>
                    <a:srgbClr val="000000"/>
                  </a:solidFill>
                </a:rPr>
                <a:t>et l’innovation</a:t>
              </a:r>
              <a:br>
                <a:rPr lang="fr-FR" altLang="fr-FR" sz="1200" dirty="0">
                  <a:solidFill>
                    <a:srgbClr val="000000"/>
                  </a:solidFill>
                </a:rPr>
              </a:br>
              <a:br>
                <a:rPr lang="fr-FR" altLang="fr-FR" sz="1200" dirty="0">
                  <a:solidFill>
                    <a:srgbClr val="000000"/>
                  </a:solidFill>
                </a:rPr>
              </a:br>
              <a:r>
                <a:rPr lang="fr-FR" altLang="fr-FR" sz="1200" dirty="0">
                  <a:solidFill>
                    <a:srgbClr val="000000"/>
                  </a:solidFill>
                </a:rPr>
                <a:t>Agir sur la conception </a:t>
              </a:r>
              <a:br>
                <a:rPr lang="fr-FR" altLang="fr-FR" sz="1200" dirty="0">
                  <a:solidFill>
                    <a:srgbClr val="000000"/>
                  </a:solidFill>
                </a:rPr>
              </a:br>
              <a:r>
                <a:rPr lang="fr-FR" altLang="fr-FR" sz="1200" dirty="0">
                  <a:solidFill>
                    <a:srgbClr val="000000"/>
                  </a:solidFill>
                </a:rPr>
                <a:t>à coût objectif</a:t>
              </a:r>
            </a:p>
          </p:txBody>
        </p:sp>
      </p:grpSp>
      <p:grpSp>
        <p:nvGrpSpPr>
          <p:cNvPr id="75811" name="Group 35">
            <a:extLst>
              <a:ext uri="{FF2B5EF4-FFF2-40B4-BE49-F238E27FC236}">
                <a16:creationId xmlns:a16="http://schemas.microsoft.com/office/drawing/2014/main" id="{BE3B8F08-546E-4D4E-B6A7-77F40F012B2E}"/>
              </a:ext>
            </a:extLst>
          </p:cNvPr>
          <p:cNvGrpSpPr>
            <a:grpSpLocks/>
          </p:cNvGrpSpPr>
          <p:nvPr/>
        </p:nvGrpSpPr>
        <p:grpSpPr bwMode="auto">
          <a:xfrm>
            <a:off x="6172200" y="2590800"/>
            <a:ext cx="2514600" cy="2514600"/>
            <a:chOff x="3888" y="1632"/>
            <a:chExt cx="1584" cy="1584"/>
          </a:xfrm>
        </p:grpSpPr>
        <p:sp>
          <p:nvSpPr>
            <p:cNvPr id="75812" name="Rectangle 36">
              <a:extLst>
                <a:ext uri="{FF2B5EF4-FFF2-40B4-BE49-F238E27FC236}">
                  <a16:creationId xmlns:a16="http://schemas.microsoft.com/office/drawing/2014/main" id="{F3815BD5-7A2E-461F-9B21-63C3FF97C0B3}"/>
                </a:ext>
              </a:extLst>
            </p:cNvPr>
            <p:cNvSpPr>
              <a:spLocks noChangeArrowheads="1"/>
            </p:cNvSpPr>
            <p:nvPr/>
          </p:nvSpPr>
          <p:spPr bwMode="auto">
            <a:xfrm>
              <a:off x="3888" y="2640"/>
              <a:ext cx="1584" cy="576"/>
            </a:xfrm>
            <a:prstGeom prst="rect">
              <a:avLst/>
            </a:prstGeom>
            <a:solidFill>
              <a:schemeClr val="tx1"/>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FR" altLang="fr-FR" sz="1200" dirty="0">
                  <a:solidFill>
                    <a:srgbClr val="000000"/>
                  </a:solidFill>
                </a:rPr>
                <a:t>Globalisation des volumes</a:t>
              </a:r>
              <a:br>
                <a:rPr lang="fr-FR" altLang="fr-FR" sz="1200" dirty="0">
                  <a:solidFill>
                    <a:srgbClr val="000000"/>
                  </a:solidFill>
                </a:rPr>
              </a:br>
              <a:r>
                <a:rPr lang="fr-FR" altLang="fr-FR" sz="1200" dirty="0">
                  <a:solidFill>
                    <a:srgbClr val="000000"/>
                  </a:solidFill>
                </a:rPr>
                <a:t>Obtention du meilleur coût</a:t>
              </a:r>
              <a:br>
                <a:rPr lang="fr-FR" altLang="fr-FR" sz="1200" dirty="0">
                  <a:solidFill>
                    <a:srgbClr val="000000"/>
                  </a:solidFill>
                </a:rPr>
              </a:br>
              <a:r>
                <a:rPr lang="fr-FR" altLang="fr-FR" sz="1200" dirty="0">
                  <a:solidFill>
                    <a:srgbClr val="000000"/>
                  </a:solidFill>
                </a:rPr>
                <a:t>Élargissement base fournisseurs</a:t>
              </a:r>
              <a:br>
                <a:rPr lang="fr-FR" altLang="fr-FR" sz="1200" dirty="0">
                  <a:solidFill>
                    <a:srgbClr val="000000"/>
                  </a:solidFill>
                </a:rPr>
              </a:br>
              <a:r>
                <a:rPr lang="fr-FR" altLang="fr-FR" sz="1200" dirty="0">
                  <a:solidFill>
                    <a:srgbClr val="000000"/>
                  </a:solidFill>
                </a:rPr>
                <a:t>Sourcing</a:t>
              </a:r>
            </a:p>
          </p:txBody>
        </p:sp>
        <p:sp>
          <p:nvSpPr>
            <p:cNvPr id="75813" name="Rectangle 37">
              <a:extLst>
                <a:ext uri="{FF2B5EF4-FFF2-40B4-BE49-F238E27FC236}">
                  <a16:creationId xmlns:a16="http://schemas.microsoft.com/office/drawing/2014/main" id="{797B6A64-6A85-4613-B73F-EC1D3205D370}"/>
                </a:ext>
              </a:extLst>
            </p:cNvPr>
            <p:cNvSpPr>
              <a:spLocks noChangeArrowheads="1"/>
            </p:cNvSpPr>
            <p:nvPr/>
          </p:nvSpPr>
          <p:spPr bwMode="auto">
            <a:xfrm>
              <a:off x="3888" y="1632"/>
              <a:ext cx="1584" cy="779"/>
            </a:xfrm>
            <a:prstGeom prst="rect">
              <a:avLst/>
            </a:prstGeom>
            <a:solidFill>
              <a:schemeClr val="tx1"/>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r>
                <a:rPr lang="fr-FR" altLang="fr-FR" sz="1200" dirty="0">
                  <a:solidFill>
                    <a:srgbClr val="000000"/>
                  </a:solidFill>
                </a:rPr>
                <a:t>Partenariat / alliances</a:t>
              </a:r>
              <a:br>
                <a:rPr lang="fr-FR" altLang="fr-FR" sz="1200" dirty="0">
                  <a:solidFill>
                    <a:srgbClr val="000000"/>
                  </a:solidFill>
                </a:rPr>
              </a:br>
              <a:r>
                <a:rPr lang="fr-FR" altLang="fr-FR" sz="1200" dirty="0">
                  <a:solidFill>
                    <a:srgbClr val="000000"/>
                  </a:solidFill>
                </a:rPr>
                <a:t>Co-développement</a:t>
              </a:r>
              <a:br>
                <a:rPr lang="fr-FR" altLang="fr-FR" sz="1200" dirty="0">
                  <a:solidFill>
                    <a:srgbClr val="000000"/>
                  </a:solidFill>
                </a:rPr>
              </a:br>
              <a:r>
                <a:rPr lang="fr-FR" altLang="fr-FR" sz="1200" dirty="0">
                  <a:solidFill>
                    <a:srgbClr val="000000"/>
                  </a:solidFill>
                </a:rPr>
                <a:t>Intégration des fournisseurs</a:t>
              </a:r>
              <a:br>
                <a:rPr lang="fr-FR" altLang="fr-FR" sz="1200" dirty="0">
                  <a:solidFill>
                    <a:srgbClr val="000000"/>
                  </a:solidFill>
                </a:rPr>
              </a:br>
              <a:r>
                <a:rPr lang="fr-FR" altLang="fr-FR" sz="1200" dirty="0">
                  <a:solidFill>
                    <a:srgbClr val="000000"/>
                  </a:solidFill>
                </a:rPr>
                <a:t>Améliorations des cahiers des charges et des</a:t>
              </a:r>
              <a:br>
                <a:rPr lang="fr-FR" altLang="fr-FR" sz="1200" dirty="0">
                  <a:solidFill>
                    <a:srgbClr val="000000"/>
                  </a:solidFill>
                </a:rPr>
              </a:br>
              <a:r>
                <a:rPr lang="fr-FR" altLang="fr-FR" sz="1200" dirty="0">
                  <a:solidFill>
                    <a:srgbClr val="000000"/>
                  </a:solidFill>
                </a:rPr>
                <a:t>spécifications</a:t>
              </a:r>
            </a:p>
          </p:txBody>
        </p:sp>
      </p:gr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524EB40-F6D7-44D7-A913-81C67846C437}"/>
              </a:ext>
            </a:extLst>
          </p:cNvPr>
          <p:cNvSpPr>
            <a:spLocks noGrp="1"/>
          </p:cNvSpPr>
          <p:nvPr>
            <p:ph type="title"/>
          </p:nvPr>
        </p:nvSpPr>
        <p:spPr>
          <a:xfrm>
            <a:off x="1066800" y="620688"/>
            <a:ext cx="7239000" cy="827112"/>
          </a:xfrm>
        </p:spPr>
        <p:txBody>
          <a:bodyPr/>
          <a:lstStyle/>
          <a:p>
            <a:r>
              <a:rPr lang="fr-FR" altLang="fr-FR" dirty="0">
                <a:latin typeface="Arial" panose="020B0604020202020204" pitchFamily="34" charset="0"/>
              </a:rPr>
              <a:t>Faut-il avoir plusieurs fournisseurs pour un produit acheté ?</a:t>
            </a:r>
            <a:endParaRPr lang="fr-FR" dirty="0"/>
          </a:p>
        </p:txBody>
      </p:sp>
      <p:sp>
        <p:nvSpPr>
          <p:cNvPr id="3" name="Espace réservé du contenu 2">
            <a:extLst>
              <a:ext uri="{FF2B5EF4-FFF2-40B4-BE49-F238E27FC236}">
                <a16:creationId xmlns:a16="http://schemas.microsoft.com/office/drawing/2014/main" id="{0AC4D3B1-3307-44FE-A728-35873C1DA121}"/>
              </a:ext>
            </a:extLst>
          </p:cNvPr>
          <p:cNvSpPr>
            <a:spLocks noGrp="1"/>
          </p:cNvSpPr>
          <p:nvPr>
            <p:ph idx="1"/>
          </p:nvPr>
        </p:nvSpPr>
        <p:spPr>
          <a:xfrm>
            <a:off x="935135" y="1447800"/>
            <a:ext cx="7393632" cy="4920952"/>
          </a:xfrm>
        </p:spPr>
        <p:txBody>
          <a:bodyPr/>
          <a:lstStyle/>
          <a:p>
            <a:r>
              <a:rPr lang="fr-FR" dirty="0"/>
              <a:t>Mono-source</a:t>
            </a:r>
          </a:p>
          <a:p>
            <a:pPr lvl="1"/>
            <a:r>
              <a:rPr lang="fr-FR" dirty="0"/>
              <a:t>Avantages</a:t>
            </a:r>
          </a:p>
          <a:p>
            <a:pPr lvl="2"/>
            <a:r>
              <a:rPr lang="fr-FR" sz="1600" dirty="0"/>
              <a:t>Volumes importants permettant d’obtenir des prix bas</a:t>
            </a:r>
          </a:p>
          <a:p>
            <a:pPr lvl="2"/>
            <a:r>
              <a:rPr lang="fr-FR" sz="1600" dirty="0"/>
              <a:t>Simplification des procédures et de la gestion</a:t>
            </a:r>
          </a:p>
          <a:p>
            <a:pPr lvl="1"/>
            <a:r>
              <a:rPr lang="fr-FR" dirty="0"/>
              <a:t>Inconvénients</a:t>
            </a:r>
          </a:p>
          <a:p>
            <a:pPr lvl="2"/>
            <a:r>
              <a:rPr lang="fr-FR" sz="1600" dirty="0"/>
              <a:t>Situation de dépendance sur la qualité et les quantités</a:t>
            </a:r>
          </a:p>
          <a:p>
            <a:pPr lvl="2"/>
            <a:r>
              <a:rPr lang="fr-FR" sz="1600" dirty="0"/>
              <a:t>Risque en cas de défaillance du sous-traitant</a:t>
            </a:r>
          </a:p>
          <a:p>
            <a:r>
              <a:rPr lang="fr-FR" dirty="0"/>
              <a:t>Multi-source</a:t>
            </a:r>
          </a:p>
          <a:p>
            <a:pPr lvl="1"/>
            <a:r>
              <a:rPr lang="fr-FR" dirty="0"/>
              <a:t>Avantages</a:t>
            </a:r>
          </a:p>
          <a:p>
            <a:pPr lvl="2"/>
            <a:r>
              <a:rPr lang="fr-FR" sz="1600" dirty="0"/>
              <a:t>Souplesse dans l’approvisionnement</a:t>
            </a:r>
          </a:p>
          <a:p>
            <a:pPr lvl="2"/>
            <a:r>
              <a:rPr lang="fr-FR" sz="1600" dirty="0"/>
              <a:t>Mise en concurrence permanente</a:t>
            </a:r>
          </a:p>
          <a:p>
            <a:pPr lvl="1"/>
            <a:r>
              <a:rPr lang="fr-FR" dirty="0"/>
              <a:t>Inconvénients</a:t>
            </a:r>
          </a:p>
          <a:p>
            <a:pPr lvl="2"/>
            <a:r>
              <a:rPr lang="fr-FR" sz="1600" dirty="0"/>
              <a:t>Volumes achetés répartis donc plus faibles quantités, donc prix plus élevés</a:t>
            </a:r>
          </a:p>
          <a:p>
            <a:pPr lvl="2"/>
            <a:r>
              <a:rPr lang="fr-FR" sz="1600" dirty="0"/>
              <a:t>Complexification de la gestion, du suivi et de la traçabilité</a:t>
            </a: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61B46D4F-7AC1-4CC6-8A2D-C0101824398E}"/>
              </a:ext>
            </a:extLst>
          </p:cNvPr>
          <p:cNvSpPr>
            <a:spLocks noChangeArrowheads="1"/>
          </p:cNvSpPr>
          <p:nvPr/>
        </p:nvSpPr>
        <p:spPr bwMode="auto">
          <a:xfrm>
            <a:off x="124860" y="789409"/>
            <a:ext cx="8922303" cy="75455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2" tIns="44447" rIns="90482" bIns="44447">
            <a:spAutoFit/>
          </a:bodyPr>
          <a:lstStyle>
            <a:lvl1pPr algn="l" defTabSz="762000">
              <a:defRPr sz="2400">
                <a:solidFill>
                  <a:schemeClr val="tx1"/>
                </a:solidFill>
                <a:latin typeface="Times New Roman" panose="02020603050405020304" pitchFamily="18" charset="0"/>
              </a:defRPr>
            </a:lvl1pPr>
            <a:lvl2pPr marL="571500" algn="l" defTabSz="762000">
              <a:defRPr sz="2400">
                <a:solidFill>
                  <a:schemeClr val="tx1"/>
                </a:solidFill>
                <a:latin typeface="Times New Roman" panose="02020603050405020304" pitchFamily="18" charset="0"/>
              </a:defRPr>
            </a:lvl2pPr>
            <a:lvl3pPr marL="1143000" algn="l" defTabSz="762000">
              <a:defRPr sz="2400">
                <a:solidFill>
                  <a:schemeClr val="tx1"/>
                </a:solidFill>
                <a:latin typeface="Times New Roman" panose="02020603050405020304" pitchFamily="18" charset="0"/>
              </a:defRPr>
            </a:lvl3pPr>
            <a:lvl4pPr marL="1714500" algn="l" defTabSz="762000">
              <a:defRPr sz="2400">
                <a:solidFill>
                  <a:schemeClr val="tx1"/>
                </a:solidFill>
                <a:latin typeface="Times New Roman" panose="02020603050405020304" pitchFamily="18" charset="0"/>
              </a:defRPr>
            </a:lvl4pPr>
            <a:lvl5pPr marL="2286000" algn="l" defTabSz="762000">
              <a:defRPr sz="2400">
                <a:solidFill>
                  <a:schemeClr val="tx1"/>
                </a:solidFill>
                <a:latin typeface="Times New Roman" panose="02020603050405020304" pitchFamily="18" charset="0"/>
              </a:defRPr>
            </a:lvl5pPr>
            <a:lvl6pPr marL="2743200" defTabSz="762000" eaLnBrk="0" fontAlgn="base" hangingPunct="0">
              <a:spcBef>
                <a:spcPct val="0"/>
              </a:spcBef>
              <a:spcAft>
                <a:spcPct val="0"/>
              </a:spcAft>
              <a:defRPr sz="2400">
                <a:solidFill>
                  <a:schemeClr val="tx1"/>
                </a:solidFill>
                <a:latin typeface="Times New Roman" panose="02020603050405020304" pitchFamily="18" charset="0"/>
              </a:defRPr>
            </a:lvl6pPr>
            <a:lvl7pPr marL="3200400" defTabSz="762000" eaLnBrk="0" fontAlgn="base" hangingPunct="0">
              <a:spcBef>
                <a:spcPct val="0"/>
              </a:spcBef>
              <a:spcAft>
                <a:spcPct val="0"/>
              </a:spcAft>
              <a:defRPr sz="2400">
                <a:solidFill>
                  <a:schemeClr val="tx1"/>
                </a:solidFill>
                <a:latin typeface="Times New Roman" panose="02020603050405020304" pitchFamily="18" charset="0"/>
              </a:defRPr>
            </a:lvl7pPr>
            <a:lvl8pPr marL="3657600" defTabSz="762000" eaLnBrk="0" fontAlgn="base" hangingPunct="0">
              <a:spcBef>
                <a:spcPct val="0"/>
              </a:spcBef>
              <a:spcAft>
                <a:spcPct val="0"/>
              </a:spcAft>
              <a:defRPr sz="2400">
                <a:solidFill>
                  <a:schemeClr val="tx1"/>
                </a:solidFill>
                <a:latin typeface="Times New Roman" panose="02020603050405020304" pitchFamily="18" charset="0"/>
              </a:defRPr>
            </a:lvl8pPr>
            <a:lvl9pPr marL="4114800" defTabSz="7620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fr-FR" altLang="fr-FR" dirty="0">
                <a:solidFill>
                  <a:schemeClr val="accent2"/>
                </a:solidFill>
                <a:latin typeface="Arial" panose="020B0604020202020204" pitchFamily="34" charset="0"/>
              </a:rPr>
              <a:t>Faut-il un service centralisé au siège </a:t>
            </a:r>
          </a:p>
          <a:p>
            <a:pPr algn="r"/>
            <a:r>
              <a:rPr lang="fr-FR" altLang="fr-FR" dirty="0">
                <a:solidFill>
                  <a:schemeClr val="accent2"/>
                </a:solidFill>
                <a:latin typeface="Arial" panose="020B0604020202020204" pitchFamily="34" charset="0"/>
              </a:rPr>
              <a:t>ou des services décentralisés dans chaque établissement ?</a:t>
            </a:r>
          </a:p>
        </p:txBody>
      </p:sp>
      <p:sp>
        <p:nvSpPr>
          <p:cNvPr id="2" name="Rectangle : coins arrondis 1">
            <a:extLst>
              <a:ext uri="{FF2B5EF4-FFF2-40B4-BE49-F238E27FC236}">
                <a16:creationId xmlns:a16="http://schemas.microsoft.com/office/drawing/2014/main" id="{230AB02C-567D-4F65-ADB5-8C88C59256D0}"/>
              </a:ext>
            </a:extLst>
          </p:cNvPr>
          <p:cNvSpPr/>
          <p:nvPr/>
        </p:nvSpPr>
        <p:spPr bwMode="auto">
          <a:xfrm>
            <a:off x="3203848" y="1962795"/>
            <a:ext cx="2520280" cy="746125"/>
          </a:xfrm>
          <a:prstGeom prst="roundRect">
            <a:avLst/>
          </a:prstGeom>
          <a:solidFill>
            <a:srgbClr val="00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r-FR" sz="1800" b="1" i="0" u="none" strike="noStrike" cap="none" normalizeH="0" baseline="0" dirty="0">
                <a:ln>
                  <a:noFill/>
                </a:ln>
                <a:solidFill>
                  <a:srgbClr val="000000"/>
                </a:solidFill>
                <a:effectLst/>
                <a:latin typeface="Arial" panose="020B0604020202020204" pitchFamily="34" charset="0"/>
              </a:rPr>
              <a:t>Siège</a:t>
            </a:r>
            <a:br>
              <a:rPr kumimoji="0" lang="fr-FR" sz="1800" b="1" i="0" u="none" strike="noStrike" cap="none" normalizeH="0" baseline="0" dirty="0">
                <a:ln>
                  <a:noFill/>
                </a:ln>
                <a:solidFill>
                  <a:srgbClr val="000000"/>
                </a:solidFill>
                <a:effectLst/>
                <a:latin typeface="Arial" panose="020B0604020202020204" pitchFamily="34" charset="0"/>
              </a:rPr>
            </a:br>
            <a:r>
              <a:rPr kumimoji="0" lang="fr-FR" sz="1600" b="1" i="0" u="none" strike="noStrike" cap="none" normalizeH="0" baseline="0" dirty="0">
                <a:ln>
                  <a:noFill/>
                </a:ln>
                <a:solidFill>
                  <a:srgbClr val="FF0000"/>
                </a:solidFill>
                <a:effectLst/>
                <a:latin typeface="Arial" panose="020B0604020202020204" pitchFamily="34" charset="0"/>
              </a:rPr>
              <a:t>Service d’achat central</a:t>
            </a:r>
            <a:endParaRPr kumimoji="0" lang="fr-FR" sz="1800" b="1" i="0" u="none" strike="noStrike" cap="none" normalizeH="0" baseline="0" dirty="0">
              <a:ln>
                <a:noFill/>
              </a:ln>
              <a:solidFill>
                <a:srgbClr val="FF0000"/>
              </a:solidFill>
              <a:effectLst/>
              <a:latin typeface="Arial" panose="020B0604020202020204" pitchFamily="34" charset="0"/>
            </a:endParaRPr>
          </a:p>
        </p:txBody>
      </p:sp>
      <p:sp>
        <p:nvSpPr>
          <p:cNvPr id="3" name="Rectangle 2">
            <a:extLst>
              <a:ext uri="{FF2B5EF4-FFF2-40B4-BE49-F238E27FC236}">
                <a16:creationId xmlns:a16="http://schemas.microsoft.com/office/drawing/2014/main" id="{2B947A87-08BB-4149-A3EF-663279276BCC}"/>
              </a:ext>
            </a:extLst>
          </p:cNvPr>
          <p:cNvSpPr/>
          <p:nvPr/>
        </p:nvSpPr>
        <p:spPr bwMode="auto">
          <a:xfrm>
            <a:off x="827584" y="4005063"/>
            <a:ext cx="1728192" cy="746125"/>
          </a:xfrm>
          <a:prstGeom prst="rect">
            <a:avLst/>
          </a:prstGeom>
          <a:solidFill>
            <a:srgbClr val="92D050"/>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a:ln>
                  <a:noFill/>
                </a:ln>
                <a:solidFill>
                  <a:srgbClr val="000000"/>
                </a:solidFill>
                <a:effectLst/>
                <a:latin typeface="Arial" panose="020B0604020202020204" pitchFamily="34" charset="0"/>
              </a:rPr>
              <a:t>Établissement A</a:t>
            </a:r>
          </a:p>
          <a:p>
            <a:pPr marL="0" marR="0" indent="0" algn="ctr" defTabSz="914400" rtl="0" eaLnBrk="0" fontAlgn="base" latinLnBrk="0" hangingPunct="0">
              <a:lnSpc>
                <a:spcPct val="90000"/>
              </a:lnSpc>
              <a:spcBef>
                <a:spcPct val="0"/>
              </a:spcBef>
              <a:spcAft>
                <a:spcPct val="0"/>
              </a:spcAft>
              <a:buClrTx/>
              <a:buSzTx/>
              <a:buFontTx/>
              <a:buNone/>
              <a:tabLst/>
            </a:pPr>
            <a:endParaRPr lang="fr-FR" sz="1400" dirty="0">
              <a:solidFill>
                <a:srgbClr val="000000"/>
              </a:solidFill>
            </a:endParaRPr>
          </a:p>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a:ln>
                  <a:noFill/>
                </a:ln>
                <a:solidFill>
                  <a:srgbClr val="000000"/>
                </a:solidFill>
                <a:effectLst/>
                <a:latin typeface="Arial" panose="020B0604020202020204" pitchFamily="34" charset="0"/>
              </a:rPr>
              <a:t>Achats A</a:t>
            </a:r>
          </a:p>
        </p:txBody>
      </p:sp>
      <p:sp>
        <p:nvSpPr>
          <p:cNvPr id="14" name="Rectangle 13">
            <a:extLst>
              <a:ext uri="{FF2B5EF4-FFF2-40B4-BE49-F238E27FC236}">
                <a16:creationId xmlns:a16="http://schemas.microsoft.com/office/drawing/2014/main" id="{09D01C96-A0B3-4C89-8B5C-DAAC7135E52C}"/>
              </a:ext>
            </a:extLst>
          </p:cNvPr>
          <p:cNvSpPr/>
          <p:nvPr/>
        </p:nvSpPr>
        <p:spPr bwMode="auto">
          <a:xfrm>
            <a:off x="2771800" y="4005063"/>
            <a:ext cx="1728192" cy="746125"/>
          </a:xfrm>
          <a:prstGeom prst="rect">
            <a:avLst/>
          </a:prstGeom>
          <a:solidFill>
            <a:srgbClr val="92D050"/>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a:ln>
                  <a:noFill/>
                </a:ln>
                <a:solidFill>
                  <a:srgbClr val="000000"/>
                </a:solidFill>
                <a:effectLst/>
                <a:latin typeface="Arial" panose="020B0604020202020204" pitchFamily="34" charset="0"/>
              </a:rPr>
              <a:t>Établissement B</a:t>
            </a:r>
          </a:p>
          <a:p>
            <a:pPr marL="0" marR="0" indent="0" algn="ctr" defTabSz="914400" rtl="0" eaLnBrk="0" fontAlgn="base" latinLnBrk="0" hangingPunct="0">
              <a:lnSpc>
                <a:spcPct val="90000"/>
              </a:lnSpc>
              <a:spcBef>
                <a:spcPct val="0"/>
              </a:spcBef>
              <a:spcAft>
                <a:spcPct val="0"/>
              </a:spcAft>
              <a:buClrTx/>
              <a:buSzTx/>
              <a:buFontTx/>
              <a:buNone/>
              <a:tabLst/>
            </a:pPr>
            <a:endParaRPr lang="fr-FR" sz="1400" dirty="0">
              <a:solidFill>
                <a:srgbClr val="000000"/>
              </a:solidFill>
            </a:endParaRPr>
          </a:p>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a:ln>
                  <a:noFill/>
                </a:ln>
                <a:solidFill>
                  <a:srgbClr val="000000"/>
                </a:solidFill>
                <a:effectLst/>
                <a:latin typeface="Arial" panose="020B0604020202020204" pitchFamily="34" charset="0"/>
              </a:rPr>
              <a:t>Achats B</a:t>
            </a:r>
          </a:p>
        </p:txBody>
      </p:sp>
      <p:sp>
        <p:nvSpPr>
          <p:cNvPr id="15" name="Rectangle 14">
            <a:extLst>
              <a:ext uri="{FF2B5EF4-FFF2-40B4-BE49-F238E27FC236}">
                <a16:creationId xmlns:a16="http://schemas.microsoft.com/office/drawing/2014/main" id="{06C51C00-D1AF-405C-8C93-356F3217E9C3}"/>
              </a:ext>
            </a:extLst>
          </p:cNvPr>
          <p:cNvSpPr/>
          <p:nvPr/>
        </p:nvSpPr>
        <p:spPr bwMode="auto">
          <a:xfrm>
            <a:off x="4716016" y="4005063"/>
            <a:ext cx="1728192" cy="746125"/>
          </a:xfrm>
          <a:prstGeom prst="rect">
            <a:avLst/>
          </a:prstGeom>
          <a:solidFill>
            <a:srgbClr val="92D050"/>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a:ln>
                  <a:noFill/>
                </a:ln>
                <a:solidFill>
                  <a:srgbClr val="000000"/>
                </a:solidFill>
                <a:effectLst/>
                <a:latin typeface="Arial" panose="020B0604020202020204" pitchFamily="34" charset="0"/>
              </a:rPr>
              <a:t>Établissement C</a:t>
            </a:r>
          </a:p>
          <a:p>
            <a:pPr marL="0" marR="0" indent="0" algn="ctr" defTabSz="914400" rtl="0" eaLnBrk="0" fontAlgn="base" latinLnBrk="0" hangingPunct="0">
              <a:lnSpc>
                <a:spcPct val="90000"/>
              </a:lnSpc>
              <a:spcBef>
                <a:spcPct val="0"/>
              </a:spcBef>
              <a:spcAft>
                <a:spcPct val="0"/>
              </a:spcAft>
              <a:buClrTx/>
              <a:buSzTx/>
              <a:buFontTx/>
              <a:buNone/>
              <a:tabLst/>
            </a:pPr>
            <a:endParaRPr lang="fr-FR" sz="1400" dirty="0">
              <a:solidFill>
                <a:srgbClr val="000000"/>
              </a:solidFill>
            </a:endParaRPr>
          </a:p>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a:ln>
                  <a:noFill/>
                </a:ln>
                <a:solidFill>
                  <a:srgbClr val="000000"/>
                </a:solidFill>
                <a:effectLst/>
                <a:latin typeface="Arial" panose="020B0604020202020204" pitchFamily="34" charset="0"/>
              </a:rPr>
              <a:t>Achats C</a:t>
            </a:r>
          </a:p>
        </p:txBody>
      </p:sp>
      <p:sp>
        <p:nvSpPr>
          <p:cNvPr id="16" name="Rectangle 15">
            <a:extLst>
              <a:ext uri="{FF2B5EF4-FFF2-40B4-BE49-F238E27FC236}">
                <a16:creationId xmlns:a16="http://schemas.microsoft.com/office/drawing/2014/main" id="{C63E78E6-E5CC-472B-BC80-F60D79C60F4F}"/>
              </a:ext>
            </a:extLst>
          </p:cNvPr>
          <p:cNvSpPr/>
          <p:nvPr/>
        </p:nvSpPr>
        <p:spPr bwMode="auto">
          <a:xfrm>
            <a:off x="6660232" y="4005063"/>
            <a:ext cx="1728192" cy="746125"/>
          </a:xfrm>
          <a:prstGeom prst="rect">
            <a:avLst/>
          </a:prstGeom>
          <a:solidFill>
            <a:srgbClr val="92D050"/>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400" b="1" i="0" u="none" strike="noStrike" cap="none" normalizeH="0" baseline="0" dirty="0">
                <a:ln>
                  <a:noFill/>
                </a:ln>
                <a:solidFill>
                  <a:srgbClr val="000000"/>
                </a:solidFill>
                <a:effectLst/>
                <a:latin typeface="Arial" panose="020B0604020202020204" pitchFamily="34" charset="0"/>
              </a:rPr>
              <a:t>Établissement D</a:t>
            </a:r>
            <a:br>
              <a:rPr kumimoji="0" lang="fr-FR" sz="1400" b="1" i="0" u="none" strike="noStrike" cap="none" normalizeH="0" baseline="0" dirty="0">
                <a:ln>
                  <a:noFill/>
                </a:ln>
                <a:solidFill>
                  <a:srgbClr val="000000"/>
                </a:solidFill>
                <a:effectLst/>
                <a:latin typeface="Arial" panose="020B0604020202020204" pitchFamily="34" charset="0"/>
              </a:rPr>
            </a:br>
            <a:endParaRPr kumimoji="0" lang="fr-FR" sz="1400" b="1" i="0" u="none" strike="noStrike" cap="none" normalizeH="0" baseline="0" dirty="0">
              <a:ln>
                <a:noFill/>
              </a:ln>
              <a:solidFill>
                <a:srgbClr val="000000"/>
              </a:solidFill>
              <a:effectLst/>
              <a:latin typeface="Arial" panose="020B0604020202020204" pitchFamily="34" charset="0"/>
            </a:endParaRPr>
          </a:p>
          <a:p>
            <a:pPr marL="0" marR="0" indent="0" algn="ctr" defTabSz="914400" rtl="0" eaLnBrk="0" fontAlgn="base" latinLnBrk="0" hangingPunct="0">
              <a:lnSpc>
                <a:spcPct val="90000"/>
              </a:lnSpc>
              <a:spcBef>
                <a:spcPct val="0"/>
              </a:spcBef>
              <a:spcAft>
                <a:spcPct val="0"/>
              </a:spcAft>
              <a:buClrTx/>
              <a:buSzTx/>
              <a:buFontTx/>
              <a:buNone/>
              <a:tabLst/>
            </a:pPr>
            <a:r>
              <a:rPr lang="fr-FR" sz="1400" dirty="0">
                <a:solidFill>
                  <a:srgbClr val="000000"/>
                </a:solidFill>
              </a:rPr>
              <a:t>Achats D</a:t>
            </a:r>
            <a:endParaRPr kumimoji="0" lang="fr-FR" sz="1400" b="1" i="0" u="none" strike="noStrike" cap="none" normalizeH="0" baseline="0" dirty="0">
              <a:ln>
                <a:noFill/>
              </a:ln>
              <a:solidFill>
                <a:srgbClr val="000000"/>
              </a:solidFill>
              <a:effectLst/>
              <a:latin typeface="Arial" panose="020B0604020202020204" pitchFamily="34" charset="0"/>
            </a:endParaRPr>
          </a:p>
        </p:txBody>
      </p:sp>
      <p:sp>
        <p:nvSpPr>
          <p:cNvPr id="5" name="Flèche : droite 4">
            <a:extLst>
              <a:ext uri="{FF2B5EF4-FFF2-40B4-BE49-F238E27FC236}">
                <a16:creationId xmlns:a16="http://schemas.microsoft.com/office/drawing/2014/main" id="{18D0942A-121A-4B45-B2AC-31A2951F0D7E}"/>
              </a:ext>
            </a:extLst>
          </p:cNvPr>
          <p:cNvSpPr/>
          <p:nvPr/>
        </p:nvSpPr>
        <p:spPr bwMode="auto">
          <a:xfrm rot="19649795">
            <a:off x="1539672" y="3097603"/>
            <a:ext cx="1584176" cy="432048"/>
          </a:xfrm>
          <a:prstGeom prst="rightArrow">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fr-FR" sz="1800" b="1" i="0" u="none" strike="noStrike" cap="none" normalizeH="0" baseline="0" dirty="0">
              <a:ln>
                <a:noFill/>
              </a:ln>
              <a:solidFill>
                <a:schemeClr val="tx1"/>
              </a:solidFill>
              <a:effectLst/>
              <a:latin typeface="Arial" panose="020B0604020202020204" pitchFamily="34" charset="0"/>
            </a:endParaRPr>
          </a:p>
        </p:txBody>
      </p:sp>
      <p:sp>
        <p:nvSpPr>
          <p:cNvPr id="19" name="Flèche : droite 18">
            <a:extLst>
              <a:ext uri="{FF2B5EF4-FFF2-40B4-BE49-F238E27FC236}">
                <a16:creationId xmlns:a16="http://schemas.microsoft.com/office/drawing/2014/main" id="{5927E9C8-32AA-42C3-AFC2-59D3C5AB8DE6}"/>
              </a:ext>
            </a:extLst>
          </p:cNvPr>
          <p:cNvSpPr/>
          <p:nvPr/>
        </p:nvSpPr>
        <p:spPr bwMode="auto">
          <a:xfrm rot="1950205" flipH="1">
            <a:off x="6220192" y="3037209"/>
            <a:ext cx="1584176" cy="432048"/>
          </a:xfrm>
          <a:prstGeom prst="rightArrow">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fr-FR" sz="1800" b="1" i="0" u="none" strike="noStrike" cap="none" normalizeH="0" baseline="0" dirty="0">
              <a:ln>
                <a:noFill/>
              </a:ln>
              <a:solidFill>
                <a:schemeClr val="tx1"/>
              </a:solidFill>
              <a:effectLst/>
              <a:latin typeface="Arial" panose="020B0604020202020204" pitchFamily="34" charset="0"/>
            </a:endParaRPr>
          </a:p>
        </p:txBody>
      </p:sp>
      <p:sp>
        <p:nvSpPr>
          <p:cNvPr id="20" name="Flèche : droite 19">
            <a:extLst>
              <a:ext uri="{FF2B5EF4-FFF2-40B4-BE49-F238E27FC236}">
                <a16:creationId xmlns:a16="http://schemas.microsoft.com/office/drawing/2014/main" id="{6B1F2B61-9D0E-4A73-9D6F-839DB8ED9FA1}"/>
              </a:ext>
            </a:extLst>
          </p:cNvPr>
          <p:cNvSpPr/>
          <p:nvPr/>
        </p:nvSpPr>
        <p:spPr bwMode="auto">
          <a:xfrm rot="17667692">
            <a:off x="2965087" y="3174915"/>
            <a:ext cx="994607" cy="432048"/>
          </a:xfrm>
          <a:prstGeom prst="rightArrow">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fr-FR" sz="1800" b="1" i="0" u="none" strike="noStrike" cap="none" normalizeH="0" baseline="0" dirty="0">
              <a:ln>
                <a:noFill/>
              </a:ln>
              <a:solidFill>
                <a:schemeClr val="tx1"/>
              </a:solidFill>
              <a:effectLst/>
              <a:latin typeface="Arial" panose="020B0604020202020204" pitchFamily="34" charset="0"/>
            </a:endParaRPr>
          </a:p>
        </p:txBody>
      </p:sp>
      <p:sp>
        <p:nvSpPr>
          <p:cNvPr id="21" name="Flèche : droite 20">
            <a:extLst>
              <a:ext uri="{FF2B5EF4-FFF2-40B4-BE49-F238E27FC236}">
                <a16:creationId xmlns:a16="http://schemas.microsoft.com/office/drawing/2014/main" id="{65797E15-3ADF-42F8-B629-88C71A4F8C1F}"/>
              </a:ext>
            </a:extLst>
          </p:cNvPr>
          <p:cNvSpPr/>
          <p:nvPr/>
        </p:nvSpPr>
        <p:spPr bwMode="auto">
          <a:xfrm rot="3932308" flipH="1">
            <a:off x="5199528" y="3148595"/>
            <a:ext cx="994607" cy="432048"/>
          </a:xfrm>
          <a:prstGeom prst="rightArrow">
            <a:avLst/>
          </a:pr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fr-FR" sz="1800" b="1" i="0" u="none" strike="noStrike" cap="none" normalizeH="0" baseline="0" dirty="0">
              <a:ln>
                <a:noFill/>
              </a:ln>
              <a:solidFill>
                <a:schemeClr val="tx1"/>
              </a:solidFill>
              <a:effectLst/>
              <a:latin typeface="Arial" panose="020B0604020202020204" pitchFamily="34" charset="0"/>
            </a:endParaRPr>
          </a:p>
        </p:txBody>
      </p:sp>
      <p:sp>
        <p:nvSpPr>
          <p:cNvPr id="6" name="ZoneTexte 5">
            <a:extLst>
              <a:ext uri="{FF2B5EF4-FFF2-40B4-BE49-F238E27FC236}">
                <a16:creationId xmlns:a16="http://schemas.microsoft.com/office/drawing/2014/main" id="{8D61ACDF-9386-43E2-AA5B-035AA0EABC1C}"/>
              </a:ext>
            </a:extLst>
          </p:cNvPr>
          <p:cNvSpPr txBox="1"/>
          <p:nvPr/>
        </p:nvSpPr>
        <p:spPr>
          <a:xfrm>
            <a:off x="3491880" y="3519416"/>
            <a:ext cx="2223687" cy="341632"/>
          </a:xfrm>
          <a:prstGeom prst="rect">
            <a:avLst/>
          </a:prstGeom>
          <a:noFill/>
        </p:spPr>
        <p:txBody>
          <a:bodyPr wrap="none" rtlCol="0">
            <a:spAutoFit/>
          </a:bodyPr>
          <a:lstStyle/>
          <a:p>
            <a:r>
              <a:rPr lang="fr-FR" dirty="0">
                <a:solidFill>
                  <a:srgbClr val="000000"/>
                </a:solidFill>
              </a:rPr>
              <a:t>Demandes d’achat</a:t>
            </a:r>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7131978-5701-44D8-BE8F-CDAA9E281BD7}"/>
              </a:ext>
            </a:extLst>
          </p:cNvPr>
          <p:cNvSpPr>
            <a:spLocks noGrp="1"/>
          </p:cNvSpPr>
          <p:nvPr>
            <p:ph type="title"/>
          </p:nvPr>
        </p:nvSpPr>
        <p:spPr/>
        <p:txBody>
          <a:bodyPr/>
          <a:lstStyle/>
          <a:p>
            <a:r>
              <a:rPr lang="fr-FR" dirty="0"/>
              <a:t>Pilotage du panel fournisseur</a:t>
            </a:r>
          </a:p>
        </p:txBody>
      </p:sp>
      <p:grpSp>
        <p:nvGrpSpPr>
          <p:cNvPr id="5" name="Group 34">
            <a:extLst>
              <a:ext uri="{FF2B5EF4-FFF2-40B4-BE49-F238E27FC236}">
                <a16:creationId xmlns:a16="http://schemas.microsoft.com/office/drawing/2014/main" id="{D6D0E145-6D9D-48DE-9AB2-249A38B9CAD0}"/>
              </a:ext>
            </a:extLst>
          </p:cNvPr>
          <p:cNvGrpSpPr>
            <a:grpSpLocks/>
          </p:cNvGrpSpPr>
          <p:nvPr/>
        </p:nvGrpSpPr>
        <p:grpSpPr bwMode="auto">
          <a:xfrm>
            <a:off x="2483768" y="1772816"/>
            <a:ext cx="4737100" cy="4271962"/>
            <a:chOff x="1156" y="799"/>
            <a:chExt cx="2984" cy="2691"/>
          </a:xfrm>
        </p:grpSpPr>
        <p:sp>
          <p:nvSpPr>
            <p:cNvPr id="6" name="Rectangle 6">
              <a:extLst>
                <a:ext uri="{FF2B5EF4-FFF2-40B4-BE49-F238E27FC236}">
                  <a16:creationId xmlns:a16="http://schemas.microsoft.com/office/drawing/2014/main" id="{6C9CA7A3-FA62-482A-A6AB-00B7386E16D0}"/>
                </a:ext>
              </a:extLst>
            </p:cNvPr>
            <p:cNvSpPr>
              <a:spLocks noChangeArrowheads="1"/>
            </p:cNvSpPr>
            <p:nvPr/>
          </p:nvSpPr>
          <p:spPr bwMode="auto">
            <a:xfrm>
              <a:off x="3416" y="1186"/>
              <a:ext cx="712" cy="856"/>
            </a:xfrm>
            <a:prstGeom prst="rect">
              <a:avLst/>
            </a:prstGeom>
            <a:solidFill>
              <a:srgbClr val="92D050"/>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solidFill>
                  <a:srgbClr val="000000"/>
                </a:solidFill>
              </a:endParaRPr>
            </a:p>
          </p:txBody>
        </p:sp>
        <p:sp>
          <p:nvSpPr>
            <p:cNvPr id="7" name="Rectangle 7">
              <a:extLst>
                <a:ext uri="{FF2B5EF4-FFF2-40B4-BE49-F238E27FC236}">
                  <a16:creationId xmlns:a16="http://schemas.microsoft.com/office/drawing/2014/main" id="{21F2E1EF-F5F3-4A04-8F4B-764101BC4DDF}"/>
                </a:ext>
              </a:extLst>
            </p:cNvPr>
            <p:cNvSpPr>
              <a:spLocks noChangeArrowheads="1"/>
            </p:cNvSpPr>
            <p:nvPr/>
          </p:nvSpPr>
          <p:spPr bwMode="auto">
            <a:xfrm>
              <a:off x="1203" y="1181"/>
              <a:ext cx="664" cy="1528"/>
            </a:xfrm>
            <a:prstGeom prst="rect">
              <a:avLst/>
            </a:prstGeom>
            <a:solidFill>
              <a:srgbClr val="CCE4F5"/>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8" name="Rectangle 8">
              <a:extLst>
                <a:ext uri="{FF2B5EF4-FFF2-40B4-BE49-F238E27FC236}">
                  <a16:creationId xmlns:a16="http://schemas.microsoft.com/office/drawing/2014/main" id="{4AE72EAA-E7AA-4E28-A29C-07E0D0F4A6DD}"/>
                </a:ext>
              </a:extLst>
            </p:cNvPr>
            <p:cNvSpPr>
              <a:spLocks noChangeArrowheads="1"/>
            </p:cNvSpPr>
            <p:nvPr/>
          </p:nvSpPr>
          <p:spPr bwMode="auto">
            <a:xfrm>
              <a:off x="1208" y="2770"/>
              <a:ext cx="664" cy="376"/>
            </a:xfrm>
            <a:prstGeom prst="rect">
              <a:avLst/>
            </a:prstGeom>
            <a:solidFill>
              <a:srgbClr val="FF99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9" name="Rectangle 9">
              <a:extLst>
                <a:ext uri="{FF2B5EF4-FFF2-40B4-BE49-F238E27FC236}">
                  <a16:creationId xmlns:a16="http://schemas.microsoft.com/office/drawing/2014/main" id="{F3CCF3BC-9D28-484D-A6CA-06635F0442F0}"/>
                </a:ext>
              </a:extLst>
            </p:cNvPr>
            <p:cNvSpPr>
              <a:spLocks noChangeArrowheads="1"/>
            </p:cNvSpPr>
            <p:nvPr/>
          </p:nvSpPr>
          <p:spPr bwMode="auto">
            <a:xfrm>
              <a:off x="3416" y="2050"/>
              <a:ext cx="712" cy="472"/>
            </a:xfrm>
            <a:prstGeom prst="rect">
              <a:avLst/>
            </a:prstGeom>
            <a:solidFill>
              <a:srgbClr val="CCE4F5"/>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10" name="Rectangle 10">
              <a:extLst>
                <a:ext uri="{FF2B5EF4-FFF2-40B4-BE49-F238E27FC236}">
                  <a16:creationId xmlns:a16="http://schemas.microsoft.com/office/drawing/2014/main" id="{0F792153-121A-4D6F-AA83-8218A01E9648}"/>
                </a:ext>
              </a:extLst>
            </p:cNvPr>
            <p:cNvSpPr>
              <a:spLocks noChangeArrowheads="1"/>
            </p:cNvSpPr>
            <p:nvPr/>
          </p:nvSpPr>
          <p:spPr bwMode="auto">
            <a:xfrm>
              <a:off x="3416" y="2582"/>
              <a:ext cx="712" cy="568"/>
            </a:xfrm>
            <a:prstGeom prst="rect">
              <a:avLst/>
            </a:prstGeom>
            <a:solidFill>
              <a:srgbClr val="FF99FF"/>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11" name="Rectangle 11">
              <a:extLst>
                <a:ext uri="{FF2B5EF4-FFF2-40B4-BE49-F238E27FC236}">
                  <a16:creationId xmlns:a16="http://schemas.microsoft.com/office/drawing/2014/main" id="{9CE95E73-1EBB-4552-AF54-3688617082B1}"/>
                </a:ext>
              </a:extLst>
            </p:cNvPr>
            <p:cNvSpPr>
              <a:spLocks noChangeArrowheads="1"/>
            </p:cNvSpPr>
            <p:nvPr/>
          </p:nvSpPr>
          <p:spPr bwMode="auto">
            <a:xfrm>
              <a:off x="1208" y="1186"/>
              <a:ext cx="664" cy="520"/>
            </a:xfrm>
            <a:prstGeom prst="rect">
              <a:avLst/>
            </a:prstGeom>
            <a:solidFill>
              <a:srgbClr val="92D050"/>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12" name="Rectangle 13">
              <a:extLst>
                <a:ext uri="{FF2B5EF4-FFF2-40B4-BE49-F238E27FC236}">
                  <a16:creationId xmlns:a16="http://schemas.microsoft.com/office/drawing/2014/main" id="{7DE72A6F-47DB-483D-8986-37C7EC715EF2}"/>
                </a:ext>
              </a:extLst>
            </p:cNvPr>
            <p:cNvSpPr>
              <a:spLocks noChangeArrowheads="1"/>
            </p:cNvSpPr>
            <p:nvPr/>
          </p:nvSpPr>
          <p:spPr bwMode="auto">
            <a:xfrm>
              <a:off x="1252" y="1278"/>
              <a:ext cx="862" cy="36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l">
                <a:spcBef>
                  <a:spcPct val="50000"/>
                </a:spcBef>
              </a:pPr>
              <a:r>
                <a:rPr lang="fr-FR" altLang="fr-FR" sz="1800" b="0" i="1" dirty="0">
                  <a:solidFill>
                    <a:srgbClr val="000000"/>
                  </a:solidFill>
                </a:rPr>
                <a:t>Panel</a:t>
              </a:r>
              <a:br>
                <a:rPr lang="fr-FR" altLang="fr-FR" sz="1800" b="0" i="1" dirty="0">
                  <a:solidFill>
                    <a:srgbClr val="000000"/>
                  </a:solidFill>
                </a:rPr>
              </a:br>
              <a:r>
                <a:rPr lang="fr-FR" altLang="fr-FR" sz="1800" b="0" i="1" dirty="0">
                  <a:solidFill>
                    <a:srgbClr val="000000"/>
                  </a:solidFill>
                </a:rPr>
                <a:t>Cœur</a:t>
              </a:r>
            </a:p>
          </p:txBody>
        </p:sp>
        <p:sp>
          <p:nvSpPr>
            <p:cNvPr id="13" name="Rectangle 14">
              <a:extLst>
                <a:ext uri="{FF2B5EF4-FFF2-40B4-BE49-F238E27FC236}">
                  <a16:creationId xmlns:a16="http://schemas.microsoft.com/office/drawing/2014/main" id="{44637569-C61E-4241-94B5-3DC02671F35A}"/>
                </a:ext>
              </a:extLst>
            </p:cNvPr>
            <p:cNvSpPr>
              <a:spLocks noChangeArrowheads="1"/>
            </p:cNvSpPr>
            <p:nvPr/>
          </p:nvSpPr>
          <p:spPr bwMode="auto">
            <a:xfrm>
              <a:off x="3509" y="1471"/>
              <a:ext cx="587" cy="36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l">
                <a:spcBef>
                  <a:spcPct val="50000"/>
                </a:spcBef>
              </a:pPr>
              <a:r>
                <a:rPr lang="fr-FR" altLang="fr-FR" sz="1800" b="0" i="1" dirty="0">
                  <a:solidFill>
                    <a:srgbClr val="000000"/>
                  </a:solidFill>
                </a:rPr>
                <a:t>Panel</a:t>
              </a:r>
              <a:br>
                <a:rPr lang="fr-FR" altLang="fr-FR" sz="1800" b="0" i="1" dirty="0">
                  <a:solidFill>
                    <a:srgbClr val="000000"/>
                  </a:solidFill>
                </a:rPr>
              </a:br>
              <a:r>
                <a:rPr lang="fr-FR" altLang="fr-FR" sz="1800" b="0" i="1" dirty="0">
                  <a:solidFill>
                    <a:srgbClr val="000000"/>
                  </a:solidFill>
                </a:rPr>
                <a:t>Cœur</a:t>
              </a:r>
            </a:p>
          </p:txBody>
        </p:sp>
        <p:sp>
          <p:nvSpPr>
            <p:cNvPr id="14" name="Rectangle 15">
              <a:extLst>
                <a:ext uri="{FF2B5EF4-FFF2-40B4-BE49-F238E27FC236}">
                  <a16:creationId xmlns:a16="http://schemas.microsoft.com/office/drawing/2014/main" id="{E4901418-BB6D-43B0-961D-CA0A5D4FEFA6}"/>
                </a:ext>
              </a:extLst>
            </p:cNvPr>
            <p:cNvSpPr>
              <a:spLocks noChangeArrowheads="1"/>
            </p:cNvSpPr>
            <p:nvPr/>
          </p:nvSpPr>
          <p:spPr bwMode="auto">
            <a:xfrm>
              <a:off x="1205" y="1999"/>
              <a:ext cx="670" cy="19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l">
                <a:spcBef>
                  <a:spcPct val="50000"/>
                </a:spcBef>
              </a:pPr>
              <a:r>
                <a:rPr lang="fr-FR" altLang="fr-FR" sz="1600" i="1" dirty="0">
                  <a:solidFill>
                    <a:srgbClr val="000000"/>
                  </a:solidFill>
                </a:rPr>
                <a:t>  Vivier</a:t>
              </a:r>
            </a:p>
          </p:txBody>
        </p:sp>
        <p:sp>
          <p:nvSpPr>
            <p:cNvPr id="15" name="Rectangle 16">
              <a:extLst>
                <a:ext uri="{FF2B5EF4-FFF2-40B4-BE49-F238E27FC236}">
                  <a16:creationId xmlns:a16="http://schemas.microsoft.com/office/drawing/2014/main" id="{1BEC56C9-CFE6-4A0B-8E95-88C40C3BA2C7}"/>
                </a:ext>
              </a:extLst>
            </p:cNvPr>
            <p:cNvSpPr>
              <a:spLocks noChangeArrowheads="1"/>
            </p:cNvSpPr>
            <p:nvPr/>
          </p:nvSpPr>
          <p:spPr bwMode="auto">
            <a:xfrm>
              <a:off x="3470" y="2234"/>
              <a:ext cx="670" cy="19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l">
                <a:spcBef>
                  <a:spcPct val="50000"/>
                </a:spcBef>
              </a:pPr>
              <a:r>
                <a:rPr lang="fr-FR" altLang="fr-FR" sz="1600" i="1" dirty="0">
                  <a:solidFill>
                    <a:srgbClr val="000000"/>
                  </a:solidFill>
                </a:rPr>
                <a:t>  Vivier</a:t>
              </a:r>
            </a:p>
          </p:txBody>
        </p:sp>
        <p:sp>
          <p:nvSpPr>
            <p:cNvPr id="16" name="Rectangle 17">
              <a:extLst>
                <a:ext uri="{FF2B5EF4-FFF2-40B4-BE49-F238E27FC236}">
                  <a16:creationId xmlns:a16="http://schemas.microsoft.com/office/drawing/2014/main" id="{FC59051B-9403-4C0F-95DE-F0AA67CDC335}"/>
                </a:ext>
              </a:extLst>
            </p:cNvPr>
            <p:cNvSpPr>
              <a:spLocks noChangeArrowheads="1"/>
            </p:cNvSpPr>
            <p:nvPr/>
          </p:nvSpPr>
          <p:spPr bwMode="auto">
            <a:xfrm>
              <a:off x="1156" y="2461"/>
              <a:ext cx="771" cy="1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l">
                <a:spcBef>
                  <a:spcPct val="50000"/>
                </a:spcBef>
              </a:pPr>
              <a:r>
                <a:rPr lang="fr-FR" altLang="fr-FR" sz="1500" i="1" dirty="0">
                  <a:solidFill>
                    <a:srgbClr val="000000"/>
                  </a:solidFill>
                </a:rPr>
                <a:t> A éliminer</a:t>
              </a:r>
            </a:p>
          </p:txBody>
        </p:sp>
        <p:sp>
          <p:nvSpPr>
            <p:cNvPr id="17" name="Rectangle 18">
              <a:extLst>
                <a:ext uri="{FF2B5EF4-FFF2-40B4-BE49-F238E27FC236}">
                  <a16:creationId xmlns:a16="http://schemas.microsoft.com/office/drawing/2014/main" id="{F21CFD8B-EAE5-4498-80E0-ED9E8AE76A01}"/>
                </a:ext>
              </a:extLst>
            </p:cNvPr>
            <p:cNvSpPr>
              <a:spLocks noChangeArrowheads="1"/>
            </p:cNvSpPr>
            <p:nvPr/>
          </p:nvSpPr>
          <p:spPr bwMode="auto">
            <a:xfrm>
              <a:off x="1205" y="2815"/>
              <a:ext cx="766" cy="19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l">
                <a:spcBef>
                  <a:spcPct val="50000"/>
                </a:spcBef>
              </a:pPr>
              <a:r>
                <a:rPr lang="fr-FR" altLang="fr-FR" sz="1600" i="1" dirty="0">
                  <a:solidFill>
                    <a:srgbClr val="000000"/>
                  </a:solidFill>
                </a:rPr>
                <a:t>Interdits</a:t>
              </a:r>
            </a:p>
          </p:txBody>
        </p:sp>
        <p:sp>
          <p:nvSpPr>
            <p:cNvPr id="18" name="Rectangle 19">
              <a:extLst>
                <a:ext uri="{FF2B5EF4-FFF2-40B4-BE49-F238E27FC236}">
                  <a16:creationId xmlns:a16="http://schemas.microsoft.com/office/drawing/2014/main" id="{2559C2C5-DF38-47AD-A67F-ED60D0DF9DB8}"/>
                </a:ext>
              </a:extLst>
            </p:cNvPr>
            <p:cNvSpPr>
              <a:spLocks noChangeArrowheads="1"/>
            </p:cNvSpPr>
            <p:nvPr/>
          </p:nvSpPr>
          <p:spPr bwMode="auto">
            <a:xfrm>
              <a:off x="3461" y="2746"/>
              <a:ext cx="635" cy="19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l">
                <a:spcBef>
                  <a:spcPct val="50000"/>
                </a:spcBef>
              </a:pPr>
              <a:r>
                <a:rPr lang="fr-FR" altLang="fr-FR" sz="1600" i="1" dirty="0">
                  <a:solidFill>
                    <a:srgbClr val="000000"/>
                  </a:solidFill>
                </a:rPr>
                <a:t>Interdits</a:t>
              </a:r>
            </a:p>
          </p:txBody>
        </p:sp>
        <p:sp>
          <p:nvSpPr>
            <p:cNvPr id="19" name="Line 20">
              <a:extLst>
                <a:ext uri="{FF2B5EF4-FFF2-40B4-BE49-F238E27FC236}">
                  <a16:creationId xmlns:a16="http://schemas.microsoft.com/office/drawing/2014/main" id="{F7B47829-632D-40C6-ABB2-711FC62A7698}"/>
                </a:ext>
              </a:extLst>
            </p:cNvPr>
            <p:cNvSpPr>
              <a:spLocks noChangeShapeType="1"/>
            </p:cNvSpPr>
            <p:nvPr/>
          </p:nvSpPr>
          <p:spPr bwMode="auto">
            <a:xfrm>
              <a:off x="2017" y="1182"/>
              <a:ext cx="1355" cy="0"/>
            </a:xfrm>
            <a:prstGeom prst="line">
              <a:avLst/>
            </a:prstGeom>
            <a:noFill/>
            <a:ln w="2540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20" name="Line 21">
              <a:extLst>
                <a:ext uri="{FF2B5EF4-FFF2-40B4-BE49-F238E27FC236}">
                  <a16:creationId xmlns:a16="http://schemas.microsoft.com/office/drawing/2014/main" id="{56EFE4F3-4E58-4AC0-A075-901DC39C57BB}"/>
                </a:ext>
              </a:extLst>
            </p:cNvPr>
            <p:cNvSpPr>
              <a:spLocks noChangeShapeType="1"/>
            </p:cNvSpPr>
            <p:nvPr/>
          </p:nvSpPr>
          <p:spPr bwMode="auto">
            <a:xfrm>
              <a:off x="1876" y="1710"/>
              <a:ext cx="1496" cy="296"/>
            </a:xfrm>
            <a:prstGeom prst="line">
              <a:avLst/>
            </a:prstGeom>
            <a:noFill/>
            <a:ln w="2540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21" name="Line 22">
              <a:extLst>
                <a:ext uri="{FF2B5EF4-FFF2-40B4-BE49-F238E27FC236}">
                  <a16:creationId xmlns:a16="http://schemas.microsoft.com/office/drawing/2014/main" id="{21B5B2D3-074D-4E44-B400-0DA2CEBBA6E4}"/>
                </a:ext>
              </a:extLst>
            </p:cNvPr>
            <p:cNvSpPr>
              <a:spLocks noChangeShapeType="1"/>
            </p:cNvSpPr>
            <p:nvPr/>
          </p:nvSpPr>
          <p:spPr bwMode="auto">
            <a:xfrm flipV="1">
              <a:off x="1876" y="2510"/>
              <a:ext cx="1496" cy="16"/>
            </a:xfrm>
            <a:prstGeom prst="line">
              <a:avLst/>
            </a:prstGeom>
            <a:noFill/>
            <a:ln w="2540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22" name="Line 23">
              <a:extLst>
                <a:ext uri="{FF2B5EF4-FFF2-40B4-BE49-F238E27FC236}">
                  <a16:creationId xmlns:a16="http://schemas.microsoft.com/office/drawing/2014/main" id="{64FA8FBA-4E00-43CD-94FF-93FA2ACF1347}"/>
                </a:ext>
              </a:extLst>
            </p:cNvPr>
            <p:cNvSpPr>
              <a:spLocks noChangeShapeType="1"/>
            </p:cNvSpPr>
            <p:nvPr/>
          </p:nvSpPr>
          <p:spPr bwMode="auto">
            <a:xfrm flipV="1">
              <a:off x="1924" y="2526"/>
              <a:ext cx="1392" cy="192"/>
            </a:xfrm>
            <a:prstGeom prst="line">
              <a:avLst/>
            </a:prstGeom>
            <a:noFill/>
            <a:ln w="2540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23" name="Line 24">
              <a:extLst>
                <a:ext uri="{FF2B5EF4-FFF2-40B4-BE49-F238E27FC236}">
                  <a16:creationId xmlns:a16="http://schemas.microsoft.com/office/drawing/2014/main" id="{90CA4066-1B8E-4360-8C2B-5333412A4631}"/>
                </a:ext>
              </a:extLst>
            </p:cNvPr>
            <p:cNvSpPr>
              <a:spLocks noChangeShapeType="1"/>
            </p:cNvSpPr>
            <p:nvPr/>
          </p:nvSpPr>
          <p:spPr bwMode="auto">
            <a:xfrm flipV="1">
              <a:off x="1456" y="1087"/>
              <a:ext cx="2544" cy="0"/>
            </a:xfrm>
            <a:prstGeom prst="line">
              <a:avLst/>
            </a:prstGeom>
            <a:noFill/>
            <a:ln w="508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24" name="Rectangle 25">
              <a:extLst>
                <a:ext uri="{FF2B5EF4-FFF2-40B4-BE49-F238E27FC236}">
                  <a16:creationId xmlns:a16="http://schemas.microsoft.com/office/drawing/2014/main" id="{5A64AFD8-4AC0-48A1-BAE4-786A293B1D2B}"/>
                </a:ext>
              </a:extLst>
            </p:cNvPr>
            <p:cNvSpPr>
              <a:spLocks noChangeArrowheads="1"/>
            </p:cNvSpPr>
            <p:nvPr/>
          </p:nvSpPr>
          <p:spPr bwMode="auto">
            <a:xfrm>
              <a:off x="1538" y="799"/>
              <a:ext cx="2542" cy="19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l">
                <a:spcBef>
                  <a:spcPct val="50000"/>
                </a:spcBef>
              </a:pPr>
              <a:r>
                <a:rPr lang="fr-FR" altLang="fr-FR" sz="1600" i="1" dirty="0">
                  <a:solidFill>
                    <a:srgbClr val="0076CC"/>
                  </a:solidFill>
                </a:rPr>
                <a:t>Réduction du nombre de fournisseurs</a:t>
              </a:r>
            </a:p>
          </p:txBody>
        </p:sp>
        <p:sp>
          <p:nvSpPr>
            <p:cNvPr id="25" name="Rectangle 26">
              <a:extLst>
                <a:ext uri="{FF2B5EF4-FFF2-40B4-BE49-F238E27FC236}">
                  <a16:creationId xmlns:a16="http://schemas.microsoft.com/office/drawing/2014/main" id="{C651A43C-19FA-4AA3-892E-4D3C96E24A6D}"/>
                </a:ext>
              </a:extLst>
            </p:cNvPr>
            <p:cNvSpPr>
              <a:spLocks noChangeArrowheads="1"/>
            </p:cNvSpPr>
            <p:nvPr/>
          </p:nvSpPr>
          <p:spPr bwMode="auto">
            <a:xfrm>
              <a:off x="1586" y="3295"/>
              <a:ext cx="2542" cy="19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l">
                <a:spcBef>
                  <a:spcPct val="50000"/>
                </a:spcBef>
              </a:pPr>
              <a:r>
                <a:rPr lang="fr-FR" altLang="fr-FR" sz="1600" i="1" dirty="0">
                  <a:solidFill>
                    <a:srgbClr val="0076CC"/>
                  </a:solidFill>
                </a:rPr>
                <a:t>Amélioration continue du portefeuille</a:t>
              </a:r>
            </a:p>
          </p:txBody>
        </p:sp>
        <p:sp>
          <p:nvSpPr>
            <p:cNvPr id="26" name="Rectangle 27">
              <a:extLst>
                <a:ext uri="{FF2B5EF4-FFF2-40B4-BE49-F238E27FC236}">
                  <a16:creationId xmlns:a16="http://schemas.microsoft.com/office/drawing/2014/main" id="{9D689A40-4F14-44A6-AE69-86AECAB3426E}"/>
                </a:ext>
              </a:extLst>
            </p:cNvPr>
            <p:cNvSpPr>
              <a:spLocks noChangeArrowheads="1"/>
            </p:cNvSpPr>
            <p:nvPr/>
          </p:nvSpPr>
          <p:spPr bwMode="auto">
            <a:xfrm>
              <a:off x="2154" y="1389"/>
              <a:ext cx="1000" cy="952"/>
            </a:xfrm>
            <a:prstGeom prst="rect">
              <a:avLst/>
            </a:prstGeom>
            <a:solidFill>
              <a:schemeClr val="tx2"/>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27" name="Rectangle 28">
              <a:extLst>
                <a:ext uri="{FF2B5EF4-FFF2-40B4-BE49-F238E27FC236}">
                  <a16:creationId xmlns:a16="http://schemas.microsoft.com/office/drawing/2014/main" id="{D6BA22B0-F954-4450-9237-6EA5BEB6B151}"/>
                </a:ext>
              </a:extLst>
            </p:cNvPr>
            <p:cNvSpPr>
              <a:spLocks noChangeArrowheads="1"/>
            </p:cNvSpPr>
            <p:nvPr/>
          </p:nvSpPr>
          <p:spPr bwMode="auto">
            <a:xfrm>
              <a:off x="2185" y="1467"/>
              <a:ext cx="924" cy="9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l">
                <a:spcBef>
                  <a:spcPct val="50000"/>
                </a:spcBef>
              </a:pPr>
              <a:r>
                <a:rPr lang="fr-FR" altLang="fr-FR" sz="1400" i="1" dirty="0">
                  <a:solidFill>
                    <a:srgbClr val="000000"/>
                  </a:solidFill>
                </a:rPr>
                <a:t>Audits / cotations</a:t>
              </a:r>
            </a:p>
            <a:p>
              <a:pPr algn="l">
                <a:spcBef>
                  <a:spcPct val="50000"/>
                </a:spcBef>
              </a:pPr>
              <a:r>
                <a:rPr lang="fr-FR" altLang="fr-FR" sz="1400" i="1" dirty="0">
                  <a:solidFill>
                    <a:srgbClr val="000000"/>
                  </a:solidFill>
                </a:rPr>
                <a:t>Contrats de progrès</a:t>
              </a:r>
            </a:p>
            <a:p>
              <a:pPr algn="l">
                <a:spcBef>
                  <a:spcPct val="50000"/>
                </a:spcBef>
              </a:pPr>
              <a:r>
                <a:rPr lang="fr-FR" altLang="fr-FR" sz="1400" i="1" dirty="0">
                  <a:solidFill>
                    <a:srgbClr val="000000"/>
                  </a:solidFill>
                </a:rPr>
                <a:t>Benchmarking</a:t>
              </a:r>
              <a:br>
                <a:rPr lang="fr-FR" altLang="fr-FR" sz="1400" i="1" dirty="0">
                  <a:solidFill>
                    <a:srgbClr val="000000"/>
                  </a:solidFill>
                </a:rPr>
              </a:br>
              <a:endParaRPr lang="fr-FR" altLang="fr-FR" sz="1400" i="1" dirty="0">
                <a:solidFill>
                  <a:srgbClr val="000000"/>
                </a:solidFill>
              </a:endParaRPr>
            </a:p>
          </p:txBody>
        </p:sp>
        <p:sp>
          <p:nvSpPr>
            <p:cNvPr id="28" name="Line 29">
              <a:extLst>
                <a:ext uri="{FF2B5EF4-FFF2-40B4-BE49-F238E27FC236}">
                  <a16:creationId xmlns:a16="http://schemas.microsoft.com/office/drawing/2014/main" id="{D1BB150F-B91A-4482-9ACA-9B63D3EE1B6C}"/>
                </a:ext>
              </a:extLst>
            </p:cNvPr>
            <p:cNvSpPr>
              <a:spLocks noChangeShapeType="1"/>
            </p:cNvSpPr>
            <p:nvPr/>
          </p:nvSpPr>
          <p:spPr bwMode="auto">
            <a:xfrm flipV="1">
              <a:off x="1456" y="3247"/>
              <a:ext cx="2544" cy="0"/>
            </a:xfrm>
            <a:prstGeom prst="line">
              <a:avLst/>
            </a:prstGeom>
            <a:noFill/>
            <a:ln w="508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29" name="Line 30">
              <a:extLst>
                <a:ext uri="{FF2B5EF4-FFF2-40B4-BE49-F238E27FC236}">
                  <a16:creationId xmlns:a16="http://schemas.microsoft.com/office/drawing/2014/main" id="{C603D0CB-431C-48B4-99AD-0701F30AE712}"/>
                </a:ext>
              </a:extLst>
            </p:cNvPr>
            <p:cNvSpPr>
              <a:spLocks noChangeShapeType="1"/>
            </p:cNvSpPr>
            <p:nvPr/>
          </p:nvSpPr>
          <p:spPr bwMode="auto">
            <a:xfrm>
              <a:off x="1202" y="2415"/>
              <a:ext cx="635"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grpSp>
    </p:spTree>
    <p:extLst>
      <p:ext uri="{BB962C8B-B14F-4D97-AF65-F5344CB8AC3E}">
        <p14:creationId xmlns:p14="http://schemas.microsoft.com/office/powerpoint/2010/main" val="3125802896"/>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6CD1AAB5-D2E1-4A63-8FD2-4300DB1618E1}"/>
              </a:ext>
            </a:extLst>
          </p:cNvPr>
          <p:cNvSpPr>
            <a:spLocks noGrp="1" noChangeArrowheads="1"/>
          </p:cNvSpPr>
          <p:nvPr>
            <p:ph type="title"/>
          </p:nvPr>
        </p:nvSpPr>
        <p:spPr>
          <a:xfrm>
            <a:off x="1143000" y="838200"/>
            <a:ext cx="7239000" cy="457200"/>
          </a:xfrm>
          <a:noFill/>
          <a:ln/>
        </p:spPr>
        <p:txBody>
          <a:bodyPr/>
          <a:lstStyle/>
          <a:p>
            <a:r>
              <a:rPr lang="fr-FR" altLang="fr-FR" dirty="0"/>
              <a:t>Critères principaux de sélection des fournisseurs</a:t>
            </a:r>
          </a:p>
        </p:txBody>
      </p:sp>
      <p:sp>
        <p:nvSpPr>
          <p:cNvPr id="14339" name="Rectangle 3">
            <a:extLst>
              <a:ext uri="{FF2B5EF4-FFF2-40B4-BE49-F238E27FC236}">
                <a16:creationId xmlns:a16="http://schemas.microsoft.com/office/drawing/2014/main" id="{C6E419C3-23C3-4F56-AABA-AB06376F4C27}"/>
              </a:ext>
            </a:extLst>
          </p:cNvPr>
          <p:cNvSpPr>
            <a:spLocks noGrp="1" noChangeArrowheads="1"/>
          </p:cNvSpPr>
          <p:nvPr>
            <p:ph type="body" idx="1"/>
          </p:nvPr>
        </p:nvSpPr>
        <p:spPr>
          <a:xfrm>
            <a:off x="467518" y="1556792"/>
            <a:ext cx="8208963" cy="5301208"/>
          </a:xfrm>
          <a:noFill/>
          <a:ln/>
          <a:extLst>
            <a:ext uri="{91240B29-F687-4F45-9708-019B960494DF}">
              <a14:hiddenLine xmlns:a14="http://schemas.microsoft.com/office/drawing/2010/main" w="12700" cap="flat" cmpd="sng">
                <a:solidFill>
                  <a:schemeClr val="tx1"/>
                </a:solidFill>
                <a:prstDash val="solid"/>
                <a:miter lim="800000"/>
                <a:headEnd/>
                <a:tailEnd/>
              </a14:hiddenLine>
            </a:ext>
          </a:extLst>
        </p:spPr>
        <p:txBody>
          <a:bodyPr/>
          <a:lstStyle/>
          <a:p>
            <a:r>
              <a:rPr lang="fr-FR" altLang="fr-FR" sz="2000" dirty="0">
                <a:solidFill>
                  <a:srgbClr val="00B050"/>
                </a:solidFill>
              </a:rPr>
              <a:t>Coût d’achat</a:t>
            </a:r>
          </a:p>
          <a:p>
            <a:pPr lvl="1"/>
            <a:r>
              <a:rPr lang="fr-FR" altLang="fr-FR" sz="1600" dirty="0"/>
              <a:t>Prix, port (Incoterm), coûts induits, coûts fixes non récurrents (études, outillage), taux de change, conditions de règlement, barème quantitatif, etc.</a:t>
            </a:r>
          </a:p>
          <a:p>
            <a:r>
              <a:rPr lang="fr-FR" altLang="fr-FR" sz="2000" dirty="0">
                <a:solidFill>
                  <a:srgbClr val="00B050"/>
                </a:solidFill>
              </a:rPr>
              <a:t>Qualité des produits et de l’organisation</a:t>
            </a:r>
          </a:p>
          <a:p>
            <a:pPr lvl="1"/>
            <a:r>
              <a:rPr lang="fr-FR" altLang="fr-FR" sz="1600" dirty="0"/>
              <a:t>Produit homologué, standards respectés</a:t>
            </a:r>
          </a:p>
          <a:p>
            <a:pPr lvl="1"/>
            <a:r>
              <a:rPr lang="fr-FR" altLang="fr-FR" sz="1600" dirty="0"/>
              <a:t>Service après-vente</a:t>
            </a:r>
          </a:p>
          <a:p>
            <a:r>
              <a:rPr lang="fr-FR" altLang="fr-FR" sz="2000" dirty="0">
                <a:solidFill>
                  <a:srgbClr val="00B050"/>
                </a:solidFill>
              </a:rPr>
              <a:t>Délai / Flexibilité / Réactivité</a:t>
            </a:r>
          </a:p>
          <a:p>
            <a:pPr lvl="1"/>
            <a:r>
              <a:rPr lang="fr-FR" altLang="fr-FR" sz="1600" dirty="0"/>
              <a:t>Délai court, délai respecté</a:t>
            </a:r>
          </a:p>
          <a:p>
            <a:pPr lvl="1"/>
            <a:r>
              <a:rPr lang="fr-FR" altLang="fr-FR" sz="1600" dirty="0"/>
              <a:t>Souplesse, quantité minimum imposée (MOQ : </a:t>
            </a:r>
            <a:r>
              <a:rPr lang="fr-FR" altLang="fr-FR" sz="1600" i="1" dirty="0"/>
              <a:t>Minimum </a:t>
            </a:r>
            <a:r>
              <a:rPr lang="fr-FR" altLang="fr-FR" sz="1600" i="1" dirty="0" err="1"/>
              <a:t>Order</a:t>
            </a:r>
            <a:r>
              <a:rPr lang="fr-FR" altLang="fr-FR" sz="1600" i="1" dirty="0"/>
              <a:t> </a:t>
            </a:r>
            <a:r>
              <a:rPr lang="fr-FR" altLang="fr-FR" sz="1600" i="1" dirty="0" err="1"/>
              <a:t>Quantity</a:t>
            </a:r>
            <a:r>
              <a:rPr lang="fr-FR" altLang="fr-FR" sz="1600" dirty="0"/>
              <a:t>)</a:t>
            </a:r>
          </a:p>
          <a:p>
            <a:r>
              <a:rPr lang="fr-FR" altLang="fr-FR" sz="2000" dirty="0">
                <a:solidFill>
                  <a:srgbClr val="00B050"/>
                </a:solidFill>
              </a:rPr>
              <a:t>Services associés</a:t>
            </a:r>
          </a:p>
          <a:p>
            <a:pPr lvl="1"/>
            <a:r>
              <a:rPr lang="fr-FR" altLang="fr-FR" sz="1600" dirty="0"/>
              <a:t>Conditionnement, livraisons sur site, commandes complètes, stock de sécurité, pilotage du transport</a:t>
            </a:r>
          </a:p>
          <a:p>
            <a:pPr lvl="1"/>
            <a:r>
              <a:rPr lang="fr-FR" altLang="fr-FR" sz="1600" dirty="0"/>
              <a:t>Formation, documentation, après-vente, interventions</a:t>
            </a:r>
          </a:p>
          <a:p>
            <a:r>
              <a:rPr lang="fr-FR" altLang="fr-FR" sz="2000" dirty="0">
                <a:solidFill>
                  <a:srgbClr val="00B050"/>
                </a:solidFill>
              </a:rPr>
              <a:t>Responsabilité sociale et environnementale (RSE)</a:t>
            </a:r>
          </a:p>
          <a:p>
            <a:r>
              <a:rPr lang="fr-FR" altLang="fr-FR" sz="2000" dirty="0">
                <a:solidFill>
                  <a:srgbClr val="00B050"/>
                </a:solidFill>
              </a:rPr>
              <a:t>Sécurité / Pérennité</a:t>
            </a:r>
          </a:p>
          <a:p>
            <a:pPr lvl="1"/>
            <a:r>
              <a:rPr lang="fr-FR" altLang="fr-FR" sz="1600" dirty="0"/>
              <a:t>Santé financière, appartenance à un groupe, notoriété</a:t>
            </a: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168B406-133B-49C7-8B82-91176B567FAD}"/>
              </a:ext>
            </a:extLst>
          </p:cNvPr>
          <p:cNvSpPr>
            <a:spLocks noGrp="1"/>
          </p:cNvSpPr>
          <p:nvPr>
            <p:ph type="title"/>
          </p:nvPr>
        </p:nvSpPr>
        <p:spPr>
          <a:xfrm>
            <a:off x="1331640" y="692696"/>
            <a:ext cx="7239000" cy="457200"/>
          </a:xfrm>
        </p:spPr>
        <p:txBody>
          <a:bodyPr/>
          <a:lstStyle/>
          <a:p>
            <a:r>
              <a:rPr lang="fr-FR" dirty="0"/>
              <a:t>TCO : coût global de possession</a:t>
            </a:r>
          </a:p>
        </p:txBody>
      </p:sp>
      <p:sp>
        <p:nvSpPr>
          <p:cNvPr id="3" name="Espace réservé du contenu 2">
            <a:extLst>
              <a:ext uri="{FF2B5EF4-FFF2-40B4-BE49-F238E27FC236}">
                <a16:creationId xmlns:a16="http://schemas.microsoft.com/office/drawing/2014/main" id="{5418E9AE-23E6-48C1-AC3E-8B9C3B8678DA}"/>
              </a:ext>
            </a:extLst>
          </p:cNvPr>
          <p:cNvSpPr>
            <a:spLocks noGrp="1"/>
          </p:cNvSpPr>
          <p:nvPr>
            <p:ph idx="1"/>
          </p:nvPr>
        </p:nvSpPr>
        <p:spPr>
          <a:xfrm>
            <a:off x="1115616" y="1642864"/>
            <a:ext cx="7162800" cy="4522440"/>
          </a:xfrm>
        </p:spPr>
        <p:txBody>
          <a:bodyPr/>
          <a:lstStyle/>
          <a:p>
            <a:r>
              <a:rPr lang="fr-FR" dirty="0"/>
              <a:t>TCO (Total Cost of Ownership)</a:t>
            </a:r>
          </a:p>
          <a:p>
            <a:r>
              <a:rPr lang="fr-FR" dirty="0"/>
              <a:t>Inclut tous les coûts induits sur la durée de vie du produit</a:t>
            </a:r>
          </a:p>
          <a:p>
            <a:r>
              <a:rPr lang="fr-FR" dirty="0"/>
              <a:t>Quatre niveaux :</a:t>
            </a:r>
          </a:p>
          <a:p>
            <a:pPr lvl="1"/>
            <a:r>
              <a:rPr lang="fr-FR" dirty="0"/>
              <a:t>Coût d’achat</a:t>
            </a:r>
          </a:p>
          <a:p>
            <a:pPr lvl="1"/>
            <a:r>
              <a:rPr lang="fr-FR" dirty="0"/>
              <a:t>Coûts logistiques</a:t>
            </a:r>
          </a:p>
          <a:p>
            <a:pPr lvl="1"/>
            <a:r>
              <a:rPr lang="fr-FR" dirty="0"/>
              <a:t>Coûts d’utilisation</a:t>
            </a:r>
          </a:p>
          <a:p>
            <a:pPr lvl="1"/>
            <a:r>
              <a:rPr lang="fr-FR" dirty="0"/>
              <a:t>Coûts de fin de vie</a:t>
            </a:r>
          </a:p>
        </p:txBody>
      </p:sp>
    </p:spTree>
    <p:extLst>
      <p:ext uri="{BB962C8B-B14F-4D97-AF65-F5344CB8AC3E}">
        <p14:creationId xmlns:p14="http://schemas.microsoft.com/office/powerpoint/2010/main" val="1286876108"/>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a:extLst>
              <a:ext uri="{FF2B5EF4-FFF2-40B4-BE49-F238E27FC236}">
                <a16:creationId xmlns:a16="http://schemas.microsoft.com/office/drawing/2014/main" id="{5E4F916D-7C33-442A-BBC4-FD71FAE5259C}"/>
              </a:ext>
            </a:extLst>
          </p:cNvPr>
          <p:cNvSpPr>
            <a:spLocks noGrp="1" noChangeArrowheads="1"/>
          </p:cNvSpPr>
          <p:nvPr>
            <p:ph type="title"/>
          </p:nvPr>
        </p:nvSpPr>
        <p:spPr>
          <a:xfrm>
            <a:off x="1258888" y="765175"/>
            <a:ext cx="7239000" cy="457200"/>
          </a:xfrm>
        </p:spPr>
        <p:txBody>
          <a:bodyPr/>
          <a:lstStyle/>
          <a:p>
            <a:r>
              <a:rPr lang="fr-FR" altLang="fr-FR" dirty="0"/>
              <a:t>Le processus d’appel d’offres (1)</a:t>
            </a:r>
          </a:p>
        </p:txBody>
      </p:sp>
      <p:sp>
        <p:nvSpPr>
          <p:cNvPr id="91140" name="Rectangle 4">
            <a:extLst>
              <a:ext uri="{FF2B5EF4-FFF2-40B4-BE49-F238E27FC236}">
                <a16:creationId xmlns:a16="http://schemas.microsoft.com/office/drawing/2014/main" id="{0FD01513-E712-4294-B073-2BF413792F61}"/>
              </a:ext>
            </a:extLst>
          </p:cNvPr>
          <p:cNvSpPr>
            <a:spLocks noChangeArrowheads="1"/>
          </p:cNvSpPr>
          <p:nvPr/>
        </p:nvSpPr>
        <p:spPr bwMode="auto">
          <a:xfrm>
            <a:off x="7235825" y="2506663"/>
            <a:ext cx="1152525" cy="1066800"/>
          </a:xfrm>
          <a:prstGeom prst="rect">
            <a:avLst/>
          </a:prstGeom>
          <a:noFill/>
          <a:ln w="57150">
            <a:solidFill>
              <a:srgbClr val="00218A"/>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pPr>
              <a:lnSpc>
                <a:spcPct val="100000"/>
              </a:lnSpc>
              <a:spcBef>
                <a:spcPct val="50000"/>
              </a:spcBef>
            </a:pPr>
            <a:r>
              <a:rPr lang="fr-FR" altLang="fr-FR" sz="1000" dirty="0">
                <a:solidFill>
                  <a:srgbClr val="000000"/>
                </a:solidFill>
              </a:rPr>
              <a:t>Mise en place</a:t>
            </a:r>
            <a:br>
              <a:rPr lang="fr-FR" altLang="fr-FR" sz="1000" dirty="0">
                <a:solidFill>
                  <a:srgbClr val="000000"/>
                </a:solidFill>
              </a:rPr>
            </a:br>
            <a:r>
              <a:rPr lang="fr-FR" altLang="fr-FR" sz="1000" dirty="0">
                <a:solidFill>
                  <a:srgbClr val="000000"/>
                </a:solidFill>
              </a:rPr>
              <a:t>de la</a:t>
            </a:r>
            <a:br>
              <a:rPr lang="fr-FR" altLang="fr-FR" sz="1000" dirty="0">
                <a:solidFill>
                  <a:srgbClr val="000000"/>
                </a:solidFill>
              </a:rPr>
            </a:br>
            <a:r>
              <a:rPr lang="fr-FR" altLang="fr-FR" sz="1000" dirty="0">
                <a:solidFill>
                  <a:srgbClr val="000000"/>
                </a:solidFill>
              </a:rPr>
              <a:t>solution</a:t>
            </a:r>
          </a:p>
        </p:txBody>
      </p:sp>
      <p:sp>
        <p:nvSpPr>
          <p:cNvPr id="91141" name="Rectangle 5">
            <a:extLst>
              <a:ext uri="{FF2B5EF4-FFF2-40B4-BE49-F238E27FC236}">
                <a16:creationId xmlns:a16="http://schemas.microsoft.com/office/drawing/2014/main" id="{75D60FAC-1338-4462-BD45-A42CBD1BA4B6}"/>
              </a:ext>
            </a:extLst>
          </p:cNvPr>
          <p:cNvSpPr>
            <a:spLocks noChangeArrowheads="1"/>
          </p:cNvSpPr>
          <p:nvPr/>
        </p:nvSpPr>
        <p:spPr bwMode="auto">
          <a:xfrm>
            <a:off x="4211638" y="4292600"/>
            <a:ext cx="1152525" cy="1066800"/>
          </a:xfrm>
          <a:prstGeom prst="rect">
            <a:avLst/>
          </a:prstGeom>
          <a:noFill/>
          <a:ln w="57150">
            <a:solidFill>
              <a:srgbClr val="00218A"/>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pPr>
              <a:lnSpc>
                <a:spcPct val="100000"/>
              </a:lnSpc>
              <a:spcBef>
                <a:spcPct val="50000"/>
              </a:spcBef>
            </a:pPr>
            <a:r>
              <a:rPr lang="fr-FR" altLang="fr-FR" sz="1000" dirty="0">
                <a:solidFill>
                  <a:srgbClr val="000000"/>
                </a:solidFill>
              </a:rPr>
              <a:t>Mise en place</a:t>
            </a:r>
            <a:br>
              <a:rPr lang="fr-FR" altLang="fr-FR" sz="1000" dirty="0">
                <a:solidFill>
                  <a:srgbClr val="000000"/>
                </a:solidFill>
              </a:rPr>
            </a:br>
            <a:r>
              <a:rPr lang="fr-FR" altLang="fr-FR" sz="1000" dirty="0">
                <a:solidFill>
                  <a:srgbClr val="000000"/>
                </a:solidFill>
              </a:rPr>
              <a:t>de la</a:t>
            </a:r>
            <a:br>
              <a:rPr lang="fr-FR" altLang="fr-FR" sz="1000" dirty="0">
                <a:solidFill>
                  <a:srgbClr val="000000"/>
                </a:solidFill>
              </a:rPr>
            </a:br>
            <a:r>
              <a:rPr lang="fr-FR" altLang="fr-FR" sz="1000" dirty="0">
                <a:solidFill>
                  <a:srgbClr val="000000"/>
                </a:solidFill>
              </a:rPr>
              <a:t>solution</a:t>
            </a:r>
          </a:p>
        </p:txBody>
      </p:sp>
      <p:sp>
        <p:nvSpPr>
          <p:cNvPr id="91142" name="AutoShape 6">
            <a:extLst>
              <a:ext uri="{FF2B5EF4-FFF2-40B4-BE49-F238E27FC236}">
                <a16:creationId xmlns:a16="http://schemas.microsoft.com/office/drawing/2014/main" id="{3A3F9452-13F6-4AEA-AFF8-F6295262A4FC}"/>
              </a:ext>
            </a:extLst>
          </p:cNvPr>
          <p:cNvSpPr>
            <a:spLocks noChangeArrowheads="1"/>
          </p:cNvSpPr>
          <p:nvPr/>
        </p:nvSpPr>
        <p:spPr bwMode="auto">
          <a:xfrm>
            <a:off x="8459788" y="2651125"/>
            <a:ext cx="433387" cy="790575"/>
          </a:xfrm>
          <a:prstGeom prst="rightArrow">
            <a:avLst>
              <a:gd name="adj1" fmla="val 50000"/>
              <a:gd name="adj2" fmla="val 25000"/>
            </a:avLst>
          </a:prstGeom>
          <a:solidFill>
            <a:srgbClr val="00218A"/>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91143" name="AutoShape 7">
            <a:extLst>
              <a:ext uri="{FF2B5EF4-FFF2-40B4-BE49-F238E27FC236}">
                <a16:creationId xmlns:a16="http://schemas.microsoft.com/office/drawing/2014/main" id="{6FC7A516-6F9A-4824-9876-2BFBD6454989}"/>
              </a:ext>
            </a:extLst>
          </p:cNvPr>
          <p:cNvSpPr>
            <a:spLocks noChangeArrowheads="1"/>
          </p:cNvSpPr>
          <p:nvPr/>
        </p:nvSpPr>
        <p:spPr bwMode="auto">
          <a:xfrm>
            <a:off x="3708400" y="4437063"/>
            <a:ext cx="433388" cy="790575"/>
          </a:xfrm>
          <a:prstGeom prst="rightArrow">
            <a:avLst>
              <a:gd name="adj1" fmla="val 50000"/>
              <a:gd name="adj2" fmla="val 25000"/>
            </a:avLst>
          </a:prstGeom>
          <a:solidFill>
            <a:srgbClr val="00218A"/>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91144" name="Rectangle 8">
            <a:extLst>
              <a:ext uri="{FF2B5EF4-FFF2-40B4-BE49-F238E27FC236}">
                <a16:creationId xmlns:a16="http://schemas.microsoft.com/office/drawing/2014/main" id="{8EBA4CA5-27B0-45DF-A7D2-AD2220703D7D}"/>
              </a:ext>
            </a:extLst>
          </p:cNvPr>
          <p:cNvSpPr>
            <a:spLocks noChangeArrowheads="1"/>
          </p:cNvSpPr>
          <p:nvPr/>
        </p:nvSpPr>
        <p:spPr bwMode="auto">
          <a:xfrm>
            <a:off x="7235825" y="4292600"/>
            <a:ext cx="1152525" cy="1066800"/>
          </a:xfrm>
          <a:prstGeom prst="rect">
            <a:avLst/>
          </a:prstGeom>
          <a:noFill/>
          <a:ln w="57150">
            <a:solidFill>
              <a:srgbClr val="00218A"/>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pPr>
              <a:lnSpc>
                <a:spcPct val="100000"/>
              </a:lnSpc>
              <a:spcBef>
                <a:spcPct val="50000"/>
              </a:spcBef>
            </a:pPr>
            <a:r>
              <a:rPr lang="fr-FR" altLang="fr-FR" sz="1000" dirty="0">
                <a:solidFill>
                  <a:srgbClr val="000000"/>
                </a:solidFill>
              </a:rPr>
              <a:t>Fin de vie</a:t>
            </a:r>
            <a:br>
              <a:rPr lang="fr-FR" altLang="fr-FR" sz="1000" dirty="0">
                <a:solidFill>
                  <a:srgbClr val="000000"/>
                </a:solidFill>
              </a:rPr>
            </a:br>
            <a:r>
              <a:rPr lang="fr-FR" altLang="fr-FR" sz="1000" dirty="0">
                <a:solidFill>
                  <a:srgbClr val="000000"/>
                </a:solidFill>
              </a:rPr>
              <a:t>du</a:t>
            </a:r>
            <a:br>
              <a:rPr lang="fr-FR" altLang="fr-FR" sz="1000" dirty="0">
                <a:solidFill>
                  <a:srgbClr val="000000"/>
                </a:solidFill>
              </a:rPr>
            </a:br>
            <a:r>
              <a:rPr lang="fr-FR" altLang="fr-FR" sz="1000" dirty="0">
                <a:solidFill>
                  <a:srgbClr val="000000"/>
                </a:solidFill>
              </a:rPr>
              <a:t>projet</a:t>
            </a:r>
          </a:p>
        </p:txBody>
      </p:sp>
      <p:sp>
        <p:nvSpPr>
          <p:cNvPr id="91145" name="Line 9">
            <a:extLst>
              <a:ext uri="{FF2B5EF4-FFF2-40B4-BE49-F238E27FC236}">
                <a16:creationId xmlns:a16="http://schemas.microsoft.com/office/drawing/2014/main" id="{745EFA77-E012-4DD7-85F3-45900FA2619D}"/>
              </a:ext>
            </a:extLst>
          </p:cNvPr>
          <p:cNvSpPr>
            <a:spLocks noChangeShapeType="1"/>
          </p:cNvSpPr>
          <p:nvPr/>
        </p:nvSpPr>
        <p:spPr bwMode="auto">
          <a:xfrm>
            <a:off x="1981200" y="2516188"/>
            <a:ext cx="381000" cy="0"/>
          </a:xfrm>
          <a:prstGeom prst="line">
            <a:avLst/>
          </a:prstGeom>
          <a:noFill/>
          <a:ln w="57150">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91146" name="Line 10">
            <a:extLst>
              <a:ext uri="{FF2B5EF4-FFF2-40B4-BE49-F238E27FC236}">
                <a16:creationId xmlns:a16="http://schemas.microsoft.com/office/drawing/2014/main" id="{21C9C83D-1A75-438B-858C-A46B031D99C6}"/>
              </a:ext>
            </a:extLst>
          </p:cNvPr>
          <p:cNvSpPr>
            <a:spLocks noChangeShapeType="1"/>
          </p:cNvSpPr>
          <p:nvPr/>
        </p:nvSpPr>
        <p:spPr bwMode="auto">
          <a:xfrm>
            <a:off x="2362200" y="2516188"/>
            <a:ext cx="0" cy="533400"/>
          </a:xfrm>
          <a:prstGeom prst="line">
            <a:avLst/>
          </a:prstGeom>
          <a:noFill/>
          <a:ln w="57150">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91147" name="Line 11">
            <a:extLst>
              <a:ext uri="{FF2B5EF4-FFF2-40B4-BE49-F238E27FC236}">
                <a16:creationId xmlns:a16="http://schemas.microsoft.com/office/drawing/2014/main" id="{B72904C8-4FC7-4EDB-829F-C74DBD588D83}"/>
              </a:ext>
            </a:extLst>
          </p:cNvPr>
          <p:cNvSpPr>
            <a:spLocks noChangeShapeType="1"/>
          </p:cNvSpPr>
          <p:nvPr/>
        </p:nvSpPr>
        <p:spPr bwMode="auto">
          <a:xfrm>
            <a:off x="2362200" y="3049588"/>
            <a:ext cx="1371600" cy="0"/>
          </a:xfrm>
          <a:prstGeom prst="line">
            <a:avLst/>
          </a:prstGeom>
          <a:noFill/>
          <a:ln w="57150">
            <a:solidFill>
              <a:srgbClr val="0000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grpSp>
        <p:nvGrpSpPr>
          <p:cNvPr id="91148" name="Group 12">
            <a:extLst>
              <a:ext uri="{FF2B5EF4-FFF2-40B4-BE49-F238E27FC236}">
                <a16:creationId xmlns:a16="http://schemas.microsoft.com/office/drawing/2014/main" id="{10134719-27AB-40A2-AAFF-F0963B8605DD}"/>
              </a:ext>
            </a:extLst>
          </p:cNvPr>
          <p:cNvGrpSpPr>
            <a:grpSpLocks/>
          </p:cNvGrpSpPr>
          <p:nvPr/>
        </p:nvGrpSpPr>
        <p:grpSpPr bwMode="auto">
          <a:xfrm>
            <a:off x="323850" y="1982788"/>
            <a:ext cx="3454400" cy="2089150"/>
            <a:chOff x="192" y="2543"/>
            <a:chExt cx="2176" cy="1316"/>
          </a:xfrm>
        </p:grpSpPr>
        <p:grpSp>
          <p:nvGrpSpPr>
            <p:cNvPr id="91149" name="Group 13">
              <a:extLst>
                <a:ext uri="{FF2B5EF4-FFF2-40B4-BE49-F238E27FC236}">
                  <a16:creationId xmlns:a16="http://schemas.microsoft.com/office/drawing/2014/main" id="{69235681-26BC-4D1C-B504-EB2E6D416244}"/>
                </a:ext>
              </a:extLst>
            </p:cNvPr>
            <p:cNvGrpSpPr>
              <a:grpSpLocks/>
            </p:cNvGrpSpPr>
            <p:nvPr/>
          </p:nvGrpSpPr>
          <p:grpSpPr bwMode="auto">
            <a:xfrm>
              <a:off x="192" y="3264"/>
              <a:ext cx="1089" cy="590"/>
              <a:chOff x="340" y="1979"/>
              <a:chExt cx="1134" cy="590"/>
            </a:xfrm>
          </p:grpSpPr>
          <p:sp>
            <p:nvSpPr>
              <p:cNvPr id="91150" name="AutoShape 14">
                <a:extLst>
                  <a:ext uri="{FF2B5EF4-FFF2-40B4-BE49-F238E27FC236}">
                    <a16:creationId xmlns:a16="http://schemas.microsoft.com/office/drawing/2014/main" id="{B4D55F4A-3475-4C50-8ACD-59C79E0D366C}"/>
                  </a:ext>
                </a:extLst>
              </p:cNvPr>
              <p:cNvSpPr>
                <a:spLocks noChangeArrowheads="1"/>
              </p:cNvSpPr>
              <p:nvPr/>
            </p:nvSpPr>
            <p:spPr bwMode="auto">
              <a:xfrm>
                <a:off x="340" y="1979"/>
                <a:ext cx="1134" cy="590"/>
              </a:xfrm>
              <a:prstGeom prst="homePlate">
                <a:avLst>
                  <a:gd name="adj" fmla="val 41680"/>
                </a:avLst>
              </a:prstGeom>
              <a:solidFill>
                <a:srgbClr val="FFCC00"/>
              </a:solidFill>
              <a:ln w="2857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lvl1pPr marL="190500" algn="l">
                  <a:defRPr sz="2400">
                    <a:solidFill>
                      <a:schemeClr val="tx1"/>
                    </a:solidFill>
                    <a:latin typeface="Times New Roman" panose="02020603050405020304" pitchFamily="18" charset="0"/>
                  </a:defRPr>
                </a:lvl1pPr>
                <a:lvl2pPr algn="l">
                  <a:defRPr sz="2400">
                    <a:solidFill>
                      <a:schemeClr val="tx1"/>
                    </a:solidFill>
                    <a:latin typeface="Times New Roman" panose="02020603050405020304" pitchFamily="18" charset="0"/>
                  </a:defRPr>
                </a:lvl2pPr>
                <a:lvl3pPr algn="l">
                  <a:defRPr sz="2400">
                    <a:solidFill>
                      <a:schemeClr val="tx1"/>
                    </a:solidFill>
                    <a:latin typeface="Times New Roman" panose="02020603050405020304" pitchFamily="18" charset="0"/>
                  </a:defRPr>
                </a:lvl3pPr>
                <a:lvl4pPr algn="l">
                  <a:defRPr sz="2400">
                    <a:solidFill>
                      <a:schemeClr val="tx1"/>
                    </a:solidFill>
                    <a:latin typeface="Times New Roman" panose="02020603050405020304" pitchFamily="18" charset="0"/>
                  </a:defRPr>
                </a:lvl4pPr>
                <a:lvl5pPr algn="l">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100000"/>
                  </a:lnSpc>
                  <a:spcBef>
                    <a:spcPct val="50000"/>
                  </a:spcBef>
                </a:pPr>
                <a:endParaRPr lang="en-US" altLang="fr-FR" sz="1000" dirty="0">
                  <a:solidFill>
                    <a:srgbClr val="000000"/>
                  </a:solidFill>
                </a:endParaRPr>
              </a:p>
            </p:txBody>
          </p:sp>
          <p:sp>
            <p:nvSpPr>
              <p:cNvPr id="91151" name="Text Box 15">
                <a:extLst>
                  <a:ext uri="{FF2B5EF4-FFF2-40B4-BE49-F238E27FC236}">
                    <a16:creationId xmlns:a16="http://schemas.microsoft.com/office/drawing/2014/main" id="{012216FE-5055-4F1E-8072-1063A3B1A832}"/>
                  </a:ext>
                </a:extLst>
              </p:cNvPr>
              <p:cNvSpPr txBox="1">
                <a:spLocks noChangeArrowheads="1"/>
              </p:cNvSpPr>
              <p:nvPr/>
            </p:nvSpPr>
            <p:spPr bwMode="auto">
              <a:xfrm>
                <a:off x="387" y="2024"/>
                <a:ext cx="895" cy="488"/>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fr-FR" altLang="fr-FR" sz="1000" dirty="0">
                    <a:solidFill>
                      <a:srgbClr val="000000"/>
                    </a:solidFill>
                  </a:rPr>
                  <a:t>Analyse du</a:t>
                </a:r>
                <a:br>
                  <a:rPr lang="fr-FR" altLang="fr-FR" sz="1000" dirty="0">
                    <a:solidFill>
                      <a:srgbClr val="000000"/>
                    </a:solidFill>
                  </a:rPr>
                </a:br>
                <a:r>
                  <a:rPr lang="fr-FR" altLang="fr-FR" sz="1000" dirty="0">
                    <a:solidFill>
                      <a:srgbClr val="000000"/>
                    </a:solidFill>
                  </a:rPr>
                  <a:t>marché fournisseur</a:t>
                </a:r>
                <a:br>
                  <a:rPr lang="fr-FR" altLang="fr-FR" sz="1000" dirty="0">
                    <a:solidFill>
                      <a:srgbClr val="000000"/>
                    </a:solidFill>
                  </a:rPr>
                </a:br>
                <a:r>
                  <a:rPr lang="fr-FR" altLang="fr-FR" sz="1000" dirty="0">
                    <a:solidFill>
                      <a:srgbClr val="000000"/>
                    </a:solidFill>
                  </a:rPr>
                  <a:t>Sourcing de </a:t>
                </a:r>
                <a:br>
                  <a:rPr lang="fr-FR" altLang="fr-FR" sz="1000" dirty="0">
                    <a:solidFill>
                      <a:srgbClr val="000000"/>
                    </a:solidFill>
                  </a:rPr>
                </a:br>
                <a:r>
                  <a:rPr lang="fr-FR" altLang="fr-FR" sz="1000" dirty="0">
                    <a:solidFill>
                      <a:srgbClr val="000000"/>
                    </a:solidFill>
                  </a:rPr>
                  <a:t>nouveaux </a:t>
                </a:r>
              </a:p>
              <a:p>
                <a:pPr algn="l"/>
                <a:r>
                  <a:rPr lang="fr-FR" altLang="fr-FR" sz="1000" dirty="0">
                    <a:solidFill>
                      <a:srgbClr val="000000"/>
                    </a:solidFill>
                  </a:rPr>
                  <a:t>fournisseurs</a:t>
                </a:r>
              </a:p>
            </p:txBody>
          </p:sp>
        </p:grpSp>
        <p:grpSp>
          <p:nvGrpSpPr>
            <p:cNvPr id="91152" name="Group 16">
              <a:extLst>
                <a:ext uri="{FF2B5EF4-FFF2-40B4-BE49-F238E27FC236}">
                  <a16:creationId xmlns:a16="http://schemas.microsoft.com/office/drawing/2014/main" id="{72DE74B6-598C-492B-A156-210A8642A072}"/>
                </a:ext>
              </a:extLst>
            </p:cNvPr>
            <p:cNvGrpSpPr>
              <a:grpSpLocks/>
            </p:cNvGrpSpPr>
            <p:nvPr/>
          </p:nvGrpSpPr>
          <p:grpSpPr bwMode="auto">
            <a:xfrm>
              <a:off x="1280" y="3269"/>
              <a:ext cx="1088" cy="590"/>
              <a:chOff x="340" y="1979"/>
              <a:chExt cx="1134" cy="590"/>
            </a:xfrm>
          </p:grpSpPr>
          <p:sp>
            <p:nvSpPr>
              <p:cNvPr id="91153" name="AutoShape 17">
                <a:extLst>
                  <a:ext uri="{FF2B5EF4-FFF2-40B4-BE49-F238E27FC236}">
                    <a16:creationId xmlns:a16="http://schemas.microsoft.com/office/drawing/2014/main" id="{FB76A541-4DD6-4300-9104-90852CBC0F25}"/>
                  </a:ext>
                </a:extLst>
              </p:cNvPr>
              <p:cNvSpPr>
                <a:spLocks noChangeArrowheads="1"/>
              </p:cNvSpPr>
              <p:nvPr/>
            </p:nvSpPr>
            <p:spPr bwMode="auto">
              <a:xfrm>
                <a:off x="340" y="1979"/>
                <a:ext cx="1134" cy="590"/>
              </a:xfrm>
              <a:prstGeom prst="homePlate">
                <a:avLst>
                  <a:gd name="adj" fmla="val 41680"/>
                </a:avLst>
              </a:prstGeom>
              <a:solidFill>
                <a:srgbClr val="FFCC00"/>
              </a:solidFill>
              <a:ln w="2857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lvl1pPr marL="190500" algn="l">
                  <a:defRPr sz="2400">
                    <a:solidFill>
                      <a:schemeClr val="tx1"/>
                    </a:solidFill>
                    <a:latin typeface="Times New Roman" panose="02020603050405020304" pitchFamily="18" charset="0"/>
                  </a:defRPr>
                </a:lvl1pPr>
                <a:lvl2pPr algn="l">
                  <a:defRPr sz="2400">
                    <a:solidFill>
                      <a:schemeClr val="tx1"/>
                    </a:solidFill>
                    <a:latin typeface="Times New Roman" panose="02020603050405020304" pitchFamily="18" charset="0"/>
                  </a:defRPr>
                </a:lvl2pPr>
                <a:lvl3pPr algn="l">
                  <a:defRPr sz="2400">
                    <a:solidFill>
                      <a:schemeClr val="tx1"/>
                    </a:solidFill>
                    <a:latin typeface="Times New Roman" panose="02020603050405020304" pitchFamily="18" charset="0"/>
                  </a:defRPr>
                </a:lvl3pPr>
                <a:lvl4pPr algn="l">
                  <a:defRPr sz="2400">
                    <a:solidFill>
                      <a:schemeClr val="tx1"/>
                    </a:solidFill>
                    <a:latin typeface="Times New Roman" panose="02020603050405020304" pitchFamily="18" charset="0"/>
                  </a:defRPr>
                </a:lvl4pPr>
                <a:lvl5pPr algn="l">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100000"/>
                  </a:lnSpc>
                  <a:spcBef>
                    <a:spcPct val="50000"/>
                  </a:spcBef>
                </a:pPr>
                <a:endParaRPr lang="en-US" altLang="fr-FR" sz="1000" dirty="0">
                  <a:solidFill>
                    <a:srgbClr val="000000"/>
                  </a:solidFill>
                </a:endParaRPr>
              </a:p>
            </p:txBody>
          </p:sp>
          <p:sp>
            <p:nvSpPr>
              <p:cNvPr id="91154" name="Text Box 18">
                <a:extLst>
                  <a:ext uri="{FF2B5EF4-FFF2-40B4-BE49-F238E27FC236}">
                    <a16:creationId xmlns:a16="http://schemas.microsoft.com/office/drawing/2014/main" id="{A5D0FB5C-3DB0-4D98-B02A-451A3133E7BC}"/>
                  </a:ext>
                </a:extLst>
              </p:cNvPr>
              <p:cNvSpPr txBox="1">
                <a:spLocks noChangeArrowheads="1"/>
              </p:cNvSpPr>
              <p:nvPr/>
            </p:nvSpPr>
            <p:spPr bwMode="auto">
              <a:xfrm>
                <a:off x="387" y="2024"/>
                <a:ext cx="898" cy="488"/>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fr-FR" altLang="fr-FR" sz="1000" dirty="0">
                    <a:solidFill>
                      <a:srgbClr val="000000"/>
                    </a:solidFill>
                  </a:rPr>
                  <a:t>RFI / homologation </a:t>
                </a:r>
                <a:br>
                  <a:rPr lang="fr-FR" altLang="fr-FR" sz="1000" dirty="0">
                    <a:solidFill>
                      <a:srgbClr val="000000"/>
                    </a:solidFill>
                  </a:rPr>
                </a:br>
                <a:r>
                  <a:rPr lang="fr-FR" altLang="fr-FR" sz="1000" dirty="0">
                    <a:solidFill>
                      <a:srgbClr val="000000"/>
                    </a:solidFill>
                  </a:rPr>
                  <a:t>des fournisseurs</a:t>
                </a:r>
                <a:br>
                  <a:rPr lang="fr-FR" altLang="fr-FR" sz="1000" dirty="0">
                    <a:solidFill>
                      <a:srgbClr val="000000"/>
                    </a:solidFill>
                  </a:rPr>
                </a:br>
                <a:br>
                  <a:rPr lang="fr-FR" altLang="fr-FR" sz="1000" dirty="0">
                    <a:solidFill>
                      <a:srgbClr val="000000"/>
                    </a:solidFill>
                  </a:rPr>
                </a:br>
                <a:r>
                  <a:rPr lang="fr-FR" altLang="fr-FR" sz="1000" dirty="0">
                    <a:solidFill>
                      <a:srgbClr val="000000"/>
                    </a:solidFill>
                  </a:rPr>
                  <a:t>Constitution du</a:t>
                </a:r>
                <a:br>
                  <a:rPr lang="fr-FR" altLang="fr-FR" sz="1000" dirty="0">
                    <a:solidFill>
                      <a:srgbClr val="000000"/>
                    </a:solidFill>
                  </a:rPr>
                </a:br>
                <a:r>
                  <a:rPr lang="fr-FR" altLang="fr-FR" sz="1000" dirty="0">
                    <a:solidFill>
                      <a:srgbClr val="000000"/>
                    </a:solidFill>
                  </a:rPr>
                  <a:t>panel (limites ?)</a:t>
                </a:r>
              </a:p>
            </p:txBody>
          </p:sp>
        </p:grpSp>
        <p:grpSp>
          <p:nvGrpSpPr>
            <p:cNvPr id="91155" name="Group 19">
              <a:extLst>
                <a:ext uri="{FF2B5EF4-FFF2-40B4-BE49-F238E27FC236}">
                  <a16:creationId xmlns:a16="http://schemas.microsoft.com/office/drawing/2014/main" id="{61EA10F7-1403-478F-A7CC-C13E09CDA4B3}"/>
                </a:ext>
              </a:extLst>
            </p:cNvPr>
            <p:cNvGrpSpPr>
              <a:grpSpLocks/>
            </p:cNvGrpSpPr>
            <p:nvPr/>
          </p:nvGrpSpPr>
          <p:grpSpPr bwMode="auto">
            <a:xfrm>
              <a:off x="1280" y="2543"/>
              <a:ext cx="1088" cy="590"/>
              <a:chOff x="340" y="1979"/>
              <a:chExt cx="1134" cy="590"/>
            </a:xfrm>
          </p:grpSpPr>
          <p:sp>
            <p:nvSpPr>
              <p:cNvPr id="91156" name="AutoShape 20">
                <a:extLst>
                  <a:ext uri="{FF2B5EF4-FFF2-40B4-BE49-F238E27FC236}">
                    <a16:creationId xmlns:a16="http://schemas.microsoft.com/office/drawing/2014/main" id="{1116514E-EA44-49B3-9D50-9B349CE40203}"/>
                  </a:ext>
                </a:extLst>
              </p:cNvPr>
              <p:cNvSpPr>
                <a:spLocks noChangeArrowheads="1"/>
              </p:cNvSpPr>
              <p:nvPr/>
            </p:nvSpPr>
            <p:spPr bwMode="auto">
              <a:xfrm>
                <a:off x="340" y="1979"/>
                <a:ext cx="1134" cy="590"/>
              </a:xfrm>
              <a:prstGeom prst="homePlate">
                <a:avLst>
                  <a:gd name="adj" fmla="val 41680"/>
                </a:avLst>
              </a:prstGeom>
              <a:solidFill>
                <a:srgbClr val="FFCC00"/>
              </a:solidFill>
              <a:ln w="2857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lvl1pPr marL="190500" algn="l">
                  <a:defRPr sz="2400">
                    <a:solidFill>
                      <a:schemeClr val="tx1"/>
                    </a:solidFill>
                    <a:latin typeface="Times New Roman" panose="02020603050405020304" pitchFamily="18" charset="0"/>
                  </a:defRPr>
                </a:lvl1pPr>
                <a:lvl2pPr algn="l">
                  <a:defRPr sz="2400">
                    <a:solidFill>
                      <a:schemeClr val="tx1"/>
                    </a:solidFill>
                    <a:latin typeface="Times New Roman" panose="02020603050405020304" pitchFamily="18" charset="0"/>
                  </a:defRPr>
                </a:lvl2pPr>
                <a:lvl3pPr algn="l">
                  <a:defRPr sz="2400">
                    <a:solidFill>
                      <a:schemeClr val="tx1"/>
                    </a:solidFill>
                    <a:latin typeface="Times New Roman" panose="02020603050405020304" pitchFamily="18" charset="0"/>
                  </a:defRPr>
                </a:lvl3pPr>
                <a:lvl4pPr algn="l">
                  <a:defRPr sz="2400">
                    <a:solidFill>
                      <a:schemeClr val="tx1"/>
                    </a:solidFill>
                    <a:latin typeface="Times New Roman" panose="02020603050405020304" pitchFamily="18" charset="0"/>
                  </a:defRPr>
                </a:lvl4pPr>
                <a:lvl5pPr algn="l">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100000"/>
                  </a:lnSpc>
                  <a:spcBef>
                    <a:spcPct val="50000"/>
                  </a:spcBef>
                </a:pPr>
                <a:endParaRPr lang="en-US" altLang="fr-FR" sz="1000" dirty="0">
                  <a:solidFill>
                    <a:srgbClr val="000000"/>
                  </a:solidFill>
                </a:endParaRPr>
              </a:p>
            </p:txBody>
          </p:sp>
          <p:sp>
            <p:nvSpPr>
              <p:cNvPr id="91157" name="Text Box 21">
                <a:extLst>
                  <a:ext uri="{FF2B5EF4-FFF2-40B4-BE49-F238E27FC236}">
                    <a16:creationId xmlns:a16="http://schemas.microsoft.com/office/drawing/2014/main" id="{B3E65E10-4534-411A-A832-4C2493702B09}"/>
                  </a:ext>
                </a:extLst>
              </p:cNvPr>
              <p:cNvSpPr txBox="1">
                <a:spLocks noChangeArrowheads="1"/>
              </p:cNvSpPr>
              <p:nvPr/>
            </p:nvSpPr>
            <p:spPr bwMode="auto">
              <a:xfrm>
                <a:off x="387" y="2024"/>
                <a:ext cx="878" cy="488"/>
              </a:xfrm>
              <a:prstGeom prst="rect">
                <a:avLst/>
              </a:prstGeom>
              <a:solidFill>
                <a:srgbClr val="FFCC00"/>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fr-FR" altLang="fr-FR" sz="1000" dirty="0">
                    <a:solidFill>
                      <a:srgbClr val="000000"/>
                    </a:solidFill>
                  </a:rPr>
                  <a:t>Choix de la</a:t>
                </a:r>
                <a:br>
                  <a:rPr lang="fr-FR" altLang="fr-FR" sz="1000" dirty="0">
                    <a:solidFill>
                      <a:srgbClr val="000000"/>
                    </a:solidFill>
                  </a:rPr>
                </a:br>
                <a:r>
                  <a:rPr lang="fr-FR" altLang="fr-FR" sz="1000" dirty="0">
                    <a:solidFill>
                      <a:srgbClr val="000000"/>
                    </a:solidFill>
                  </a:rPr>
                  <a:t>stratégie d’achat et</a:t>
                </a:r>
                <a:br>
                  <a:rPr lang="fr-FR" altLang="fr-FR" sz="1000" dirty="0">
                    <a:solidFill>
                      <a:srgbClr val="000000"/>
                    </a:solidFill>
                  </a:rPr>
                </a:br>
                <a:r>
                  <a:rPr lang="fr-FR" altLang="fr-FR" sz="1000" dirty="0">
                    <a:solidFill>
                      <a:srgbClr val="000000"/>
                    </a:solidFill>
                  </a:rPr>
                  <a:t>des objectifs visés</a:t>
                </a:r>
                <a:br>
                  <a:rPr lang="fr-FR" altLang="fr-FR" sz="1000" dirty="0">
                    <a:solidFill>
                      <a:srgbClr val="000000"/>
                    </a:solidFill>
                  </a:rPr>
                </a:br>
                <a:br>
                  <a:rPr lang="fr-FR" altLang="fr-FR" sz="1000" dirty="0">
                    <a:solidFill>
                      <a:srgbClr val="000000"/>
                    </a:solidFill>
                  </a:rPr>
                </a:br>
                <a:r>
                  <a:rPr lang="fr-FR" altLang="fr-FR" sz="1000" dirty="0">
                    <a:solidFill>
                      <a:srgbClr val="000000"/>
                    </a:solidFill>
                  </a:rPr>
                  <a:t>Plan d’action </a:t>
                </a:r>
              </a:p>
            </p:txBody>
          </p:sp>
        </p:grpSp>
      </p:grpSp>
      <p:sp>
        <p:nvSpPr>
          <p:cNvPr id="91158" name="Text Box 22">
            <a:extLst>
              <a:ext uri="{FF2B5EF4-FFF2-40B4-BE49-F238E27FC236}">
                <a16:creationId xmlns:a16="http://schemas.microsoft.com/office/drawing/2014/main" id="{74FC1BC9-4FBA-4574-AC03-6DE33C98B96E}"/>
              </a:ext>
            </a:extLst>
          </p:cNvPr>
          <p:cNvSpPr txBox="1">
            <a:spLocks noChangeArrowheads="1"/>
          </p:cNvSpPr>
          <p:nvPr/>
        </p:nvSpPr>
        <p:spPr bwMode="auto">
          <a:xfrm>
            <a:off x="1908175" y="1412875"/>
            <a:ext cx="6024563" cy="3127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fr-FR" sz="1600" i="1" dirty="0">
                <a:solidFill>
                  <a:schemeClr val="accent2"/>
                </a:solidFill>
              </a:rPr>
              <a:t>Démarche préalable en général en amont d’un appel d’offres</a:t>
            </a:r>
          </a:p>
        </p:txBody>
      </p:sp>
      <p:grpSp>
        <p:nvGrpSpPr>
          <p:cNvPr id="91159" name="Group 23">
            <a:extLst>
              <a:ext uri="{FF2B5EF4-FFF2-40B4-BE49-F238E27FC236}">
                <a16:creationId xmlns:a16="http://schemas.microsoft.com/office/drawing/2014/main" id="{55D8A10C-8296-4079-9A50-3D931859EEAD}"/>
              </a:ext>
            </a:extLst>
          </p:cNvPr>
          <p:cNvGrpSpPr>
            <a:grpSpLocks/>
          </p:cNvGrpSpPr>
          <p:nvPr/>
        </p:nvGrpSpPr>
        <p:grpSpPr bwMode="auto">
          <a:xfrm>
            <a:off x="3779838" y="2578100"/>
            <a:ext cx="1727200" cy="936625"/>
            <a:chOff x="340" y="1979"/>
            <a:chExt cx="1134" cy="590"/>
          </a:xfrm>
        </p:grpSpPr>
        <p:sp>
          <p:nvSpPr>
            <p:cNvPr id="91160" name="AutoShape 24">
              <a:extLst>
                <a:ext uri="{FF2B5EF4-FFF2-40B4-BE49-F238E27FC236}">
                  <a16:creationId xmlns:a16="http://schemas.microsoft.com/office/drawing/2014/main" id="{9E9B1992-A92E-40E3-9B5E-28622CE11233}"/>
                </a:ext>
              </a:extLst>
            </p:cNvPr>
            <p:cNvSpPr>
              <a:spLocks noChangeArrowheads="1"/>
            </p:cNvSpPr>
            <p:nvPr/>
          </p:nvSpPr>
          <p:spPr bwMode="auto">
            <a:xfrm>
              <a:off x="340" y="1979"/>
              <a:ext cx="1134" cy="590"/>
            </a:xfrm>
            <a:prstGeom prst="homePlate">
              <a:avLst>
                <a:gd name="adj" fmla="val 41680"/>
              </a:avLst>
            </a:prstGeom>
            <a:solidFill>
              <a:srgbClr val="CCE4F5"/>
            </a:solidFill>
            <a:ln w="2857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lvl1pPr marL="190500" algn="l">
                <a:defRPr sz="2400">
                  <a:solidFill>
                    <a:schemeClr val="tx1"/>
                  </a:solidFill>
                  <a:latin typeface="Times New Roman" panose="02020603050405020304" pitchFamily="18" charset="0"/>
                </a:defRPr>
              </a:lvl1pPr>
              <a:lvl2pPr algn="l">
                <a:defRPr sz="2400">
                  <a:solidFill>
                    <a:schemeClr val="tx1"/>
                  </a:solidFill>
                  <a:latin typeface="Times New Roman" panose="02020603050405020304" pitchFamily="18" charset="0"/>
                </a:defRPr>
              </a:lvl2pPr>
              <a:lvl3pPr algn="l">
                <a:defRPr sz="2400">
                  <a:solidFill>
                    <a:schemeClr val="tx1"/>
                  </a:solidFill>
                  <a:latin typeface="Times New Roman" panose="02020603050405020304" pitchFamily="18" charset="0"/>
                </a:defRPr>
              </a:lvl3pPr>
              <a:lvl4pPr algn="l">
                <a:defRPr sz="2400">
                  <a:solidFill>
                    <a:schemeClr val="tx1"/>
                  </a:solidFill>
                  <a:latin typeface="Times New Roman" panose="02020603050405020304" pitchFamily="18" charset="0"/>
                </a:defRPr>
              </a:lvl4pPr>
              <a:lvl5pPr algn="l">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100000"/>
                </a:lnSpc>
                <a:spcBef>
                  <a:spcPct val="50000"/>
                </a:spcBef>
              </a:pPr>
              <a:endParaRPr lang="en-US" altLang="fr-FR" sz="1000" dirty="0">
                <a:solidFill>
                  <a:srgbClr val="000000"/>
                </a:solidFill>
              </a:endParaRPr>
            </a:p>
          </p:txBody>
        </p:sp>
        <p:sp>
          <p:nvSpPr>
            <p:cNvPr id="91161" name="Text Box 25">
              <a:extLst>
                <a:ext uri="{FF2B5EF4-FFF2-40B4-BE49-F238E27FC236}">
                  <a16:creationId xmlns:a16="http://schemas.microsoft.com/office/drawing/2014/main" id="{9DB76CD7-4F16-4BF1-A1A2-7482DF0C238A}"/>
                </a:ext>
              </a:extLst>
            </p:cNvPr>
            <p:cNvSpPr txBox="1">
              <a:spLocks noChangeArrowheads="1"/>
            </p:cNvSpPr>
            <p:nvPr/>
          </p:nvSpPr>
          <p:spPr bwMode="auto">
            <a:xfrm>
              <a:off x="387" y="2024"/>
              <a:ext cx="873" cy="494"/>
            </a:xfrm>
            <a:prstGeom prst="rect">
              <a:avLst/>
            </a:prstGeom>
            <a:noFill/>
            <a:ln>
              <a:noFill/>
            </a:ln>
            <a:effectLst/>
            <a:extLst>
              <a:ext uri="{909E8E84-426E-40DD-AFC4-6F175D3DCCD1}">
                <a14:hiddenFill xmlns:a14="http://schemas.microsoft.com/office/drawing/2010/main">
                  <a:solidFill>
                    <a:srgbClr val="CCE4F5"/>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fr-FR" altLang="fr-FR" sz="1000" dirty="0">
                  <a:solidFill>
                    <a:srgbClr val="000000"/>
                  </a:solidFill>
                </a:rPr>
                <a:t>Prépa./lancement</a:t>
              </a:r>
              <a:br>
                <a:rPr lang="fr-FR" altLang="fr-FR" sz="1000" dirty="0">
                  <a:solidFill>
                    <a:srgbClr val="000000"/>
                  </a:solidFill>
                </a:rPr>
              </a:br>
              <a:r>
                <a:rPr lang="fr-FR" altLang="fr-FR" sz="1000" dirty="0">
                  <a:solidFill>
                    <a:srgbClr val="000000"/>
                  </a:solidFill>
                </a:rPr>
                <a:t>appel d’offres </a:t>
              </a:r>
              <a:br>
                <a:rPr lang="fr-FR" altLang="fr-FR" sz="1000" dirty="0">
                  <a:solidFill>
                    <a:srgbClr val="000000"/>
                  </a:solidFill>
                </a:rPr>
              </a:br>
              <a:br>
                <a:rPr lang="fr-FR" altLang="fr-FR" sz="1000" dirty="0">
                  <a:solidFill>
                    <a:srgbClr val="000000"/>
                  </a:solidFill>
                </a:rPr>
              </a:br>
              <a:r>
                <a:rPr lang="fr-FR" altLang="fr-FR" sz="1000" dirty="0">
                  <a:solidFill>
                    <a:srgbClr val="000000"/>
                  </a:solidFill>
                </a:rPr>
                <a:t>Cotation/ sélection</a:t>
              </a:r>
              <a:br>
                <a:rPr lang="fr-FR" altLang="fr-FR" sz="1000" dirty="0">
                  <a:solidFill>
                    <a:srgbClr val="000000"/>
                  </a:solidFill>
                </a:rPr>
              </a:br>
              <a:r>
                <a:rPr lang="fr-FR" altLang="fr-FR" sz="1000" dirty="0">
                  <a:solidFill>
                    <a:srgbClr val="000000"/>
                  </a:solidFill>
                </a:rPr>
                <a:t>Finalisation TCO</a:t>
              </a:r>
            </a:p>
          </p:txBody>
        </p:sp>
      </p:grpSp>
      <p:grpSp>
        <p:nvGrpSpPr>
          <p:cNvPr id="91162" name="Group 26">
            <a:extLst>
              <a:ext uri="{FF2B5EF4-FFF2-40B4-BE49-F238E27FC236}">
                <a16:creationId xmlns:a16="http://schemas.microsoft.com/office/drawing/2014/main" id="{B27975AA-6B83-4016-9520-E48A3D770A35}"/>
              </a:ext>
            </a:extLst>
          </p:cNvPr>
          <p:cNvGrpSpPr>
            <a:grpSpLocks/>
          </p:cNvGrpSpPr>
          <p:nvPr/>
        </p:nvGrpSpPr>
        <p:grpSpPr bwMode="auto">
          <a:xfrm>
            <a:off x="5508625" y="2578100"/>
            <a:ext cx="1727200" cy="936625"/>
            <a:chOff x="340" y="1979"/>
            <a:chExt cx="1134" cy="590"/>
          </a:xfrm>
        </p:grpSpPr>
        <p:sp>
          <p:nvSpPr>
            <p:cNvPr id="91163" name="AutoShape 27">
              <a:extLst>
                <a:ext uri="{FF2B5EF4-FFF2-40B4-BE49-F238E27FC236}">
                  <a16:creationId xmlns:a16="http://schemas.microsoft.com/office/drawing/2014/main" id="{2E6C9C2A-3A16-47FE-963B-803345D3A1FE}"/>
                </a:ext>
              </a:extLst>
            </p:cNvPr>
            <p:cNvSpPr>
              <a:spLocks noChangeArrowheads="1"/>
            </p:cNvSpPr>
            <p:nvPr/>
          </p:nvSpPr>
          <p:spPr bwMode="auto">
            <a:xfrm>
              <a:off x="340" y="1979"/>
              <a:ext cx="1134" cy="590"/>
            </a:xfrm>
            <a:prstGeom prst="homePlate">
              <a:avLst>
                <a:gd name="adj" fmla="val 41680"/>
              </a:avLst>
            </a:prstGeom>
            <a:solidFill>
              <a:srgbClr val="CCE4F5"/>
            </a:solidFill>
            <a:ln w="2857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lvl1pPr marL="190500" algn="l">
                <a:defRPr sz="2400">
                  <a:solidFill>
                    <a:schemeClr val="tx1"/>
                  </a:solidFill>
                  <a:latin typeface="Times New Roman" panose="02020603050405020304" pitchFamily="18" charset="0"/>
                </a:defRPr>
              </a:lvl1pPr>
              <a:lvl2pPr algn="l">
                <a:defRPr sz="2400">
                  <a:solidFill>
                    <a:schemeClr val="tx1"/>
                  </a:solidFill>
                  <a:latin typeface="Times New Roman" panose="02020603050405020304" pitchFamily="18" charset="0"/>
                </a:defRPr>
              </a:lvl2pPr>
              <a:lvl3pPr algn="l">
                <a:defRPr sz="2400">
                  <a:solidFill>
                    <a:schemeClr val="tx1"/>
                  </a:solidFill>
                  <a:latin typeface="Times New Roman" panose="02020603050405020304" pitchFamily="18" charset="0"/>
                </a:defRPr>
              </a:lvl3pPr>
              <a:lvl4pPr algn="l">
                <a:defRPr sz="2400">
                  <a:solidFill>
                    <a:schemeClr val="tx1"/>
                  </a:solidFill>
                  <a:latin typeface="Times New Roman" panose="02020603050405020304" pitchFamily="18" charset="0"/>
                </a:defRPr>
              </a:lvl4pPr>
              <a:lvl5pPr algn="l">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100000"/>
                </a:lnSpc>
                <a:spcBef>
                  <a:spcPct val="50000"/>
                </a:spcBef>
              </a:pPr>
              <a:endParaRPr lang="en-US" altLang="fr-FR" sz="1000" dirty="0">
                <a:solidFill>
                  <a:srgbClr val="000000"/>
                </a:solidFill>
              </a:endParaRPr>
            </a:p>
          </p:txBody>
        </p:sp>
        <p:sp>
          <p:nvSpPr>
            <p:cNvPr id="91164" name="Text Box 28">
              <a:extLst>
                <a:ext uri="{FF2B5EF4-FFF2-40B4-BE49-F238E27FC236}">
                  <a16:creationId xmlns:a16="http://schemas.microsoft.com/office/drawing/2014/main" id="{98AE471E-56B3-494E-AA0E-300E7C78B659}"/>
                </a:ext>
              </a:extLst>
            </p:cNvPr>
            <p:cNvSpPr txBox="1">
              <a:spLocks noChangeArrowheads="1"/>
            </p:cNvSpPr>
            <p:nvPr/>
          </p:nvSpPr>
          <p:spPr bwMode="auto">
            <a:xfrm>
              <a:off x="387" y="2024"/>
              <a:ext cx="886" cy="494"/>
            </a:xfrm>
            <a:prstGeom prst="rect">
              <a:avLst/>
            </a:prstGeom>
            <a:solidFill>
              <a:srgbClr val="CCE4F5"/>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fr-FR" altLang="fr-FR" sz="1000" dirty="0">
                  <a:solidFill>
                    <a:srgbClr val="000000"/>
                  </a:solidFill>
                </a:rPr>
                <a:t>Short-list finale</a:t>
              </a:r>
              <a:br>
                <a:rPr lang="fr-FR" altLang="fr-FR" sz="1000" dirty="0">
                  <a:solidFill>
                    <a:srgbClr val="000000"/>
                  </a:solidFill>
                </a:rPr>
              </a:br>
              <a:r>
                <a:rPr lang="fr-FR" altLang="fr-FR" sz="1000" dirty="0">
                  <a:solidFill>
                    <a:srgbClr val="000000"/>
                  </a:solidFill>
                </a:rPr>
                <a:t>Négociations</a:t>
              </a:r>
              <a:br>
                <a:rPr lang="fr-FR" altLang="fr-FR" sz="1000" dirty="0">
                  <a:solidFill>
                    <a:srgbClr val="000000"/>
                  </a:solidFill>
                </a:rPr>
              </a:br>
              <a:br>
                <a:rPr lang="fr-FR" altLang="fr-FR" sz="1000" dirty="0">
                  <a:solidFill>
                    <a:srgbClr val="000000"/>
                  </a:solidFill>
                </a:rPr>
              </a:br>
              <a:r>
                <a:rPr lang="fr-FR" altLang="fr-FR" sz="1000" dirty="0">
                  <a:solidFill>
                    <a:srgbClr val="000000"/>
                  </a:solidFill>
                </a:rPr>
                <a:t>Validation des </a:t>
              </a:r>
              <a:br>
                <a:rPr lang="fr-FR" altLang="fr-FR" sz="1000" dirty="0">
                  <a:solidFill>
                    <a:srgbClr val="000000"/>
                  </a:solidFill>
                </a:rPr>
              </a:br>
              <a:r>
                <a:rPr lang="fr-FR" altLang="fr-FR" sz="1000" dirty="0">
                  <a:solidFill>
                    <a:srgbClr val="000000"/>
                  </a:solidFill>
                </a:rPr>
                <a:t>résultats / Contrats</a:t>
              </a:r>
            </a:p>
          </p:txBody>
        </p:sp>
      </p:grpSp>
      <p:sp>
        <p:nvSpPr>
          <p:cNvPr id="91165" name="AutoShape 29">
            <a:extLst>
              <a:ext uri="{FF2B5EF4-FFF2-40B4-BE49-F238E27FC236}">
                <a16:creationId xmlns:a16="http://schemas.microsoft.com/office/drawing/2014/main" id="{E5D7416C-2C12-4A48-88B8-40D22ABE094F}"/>
              </a:ext>
            </a:extLst>
          </p:cNvPr>
          <p:cNvSpPr>
            <a:spLocks noChangeArrowheads="1"/>
          </p:cNvSpPr>
          <p:nvPr/>
        </p:nvSpPr>
        <p:spPr bwMode="auto">
          <a:xfrm>
            <a:off x="323850" y="2003425"/>
            <a:ext cx="1727200" cy="936625"/>
          </a:xfrm>
          <a:prstGeom prst="homePlate">
            <a:avLst>
              <a:gd name="adj" fmla="val 39989"/>
            </a:avLst>
          </a:prstGeom>
          <a:solidFill>
            <a:srgbClr val="CCE4F5"/>
          </a:solidFill>
          <a:ln w="2857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lvl1pPr marL="190500" algn="l">
              <a:defRPr sz="2400">
                <a:solidFill>
                  <a:schemeClr val="tx1"/>
                </a:solidFill>
                <a:latin typeface="Times New Roman" panose="02020603050405020304" pitchFamily="18" charset="0"/>
              </a:defRPr>
            </a:lvl1pPr>
            <a:lvl2pPr algn="l">
              <a:defRPr sz="2400">
                <a:solidFill>
                  <a:schemeClr val="tx1"/>
                </a:solidFill>
                <a:latin typeface="Times New Roman" panose="02020603050405020304" pitchFamily="18" charset="0"/>
              </a:defRPr>
            </a:lvl2pPr>
            <a:lvl3pPr algn="l">
              <a:defRPr sz="2400">
                <a:solidFill>
                  <a:schemeClr val="tx1"/>
                </a:solidFill>
                <a:latin typeface="Times New Roman" panose="02020603050405020304" pitchFamily="18" charset="0"/>
              </a:defRPr>
            </a:lvl3pPr>
            <a:lvl4pPr algn="l">
              <a:defRPr sz="2400">
                <a:solidFill>
                  <a:schemeClr val="tx1"/>
                </a:solidFill>
                <a:latin typeface="Times New Roman" panose="02020603050405020304" pitchFamily="18" charset="0"/>
              </a:defRPr>
            </a:lvl4pPr>
            <a:lvl5pPr algn="l">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100000"/>
              </a:lnSpc>
              <a:spcBef>
                <a:spcPct val="50000"/>
              </a:spcBef>
            </a:pPr>
            <a:endParaRPr lang="en-US" altLang="fr-FR" sz="1000" dirty="0">
              <a:solidFill>
                <a:srgbClr val="000000"/>
              </a:solidFill>
            </a:endParaRPr>
          </a:p>
        </p:txBody>
      </p:sp>
      <p:sp>
        <p:nvSpPr>
          <p:cNvPr id="91166" name="Text Box 30">
            <a:extLst>
              <a:ext uri="{FF2B5EF4-FFF2-40B4-BE49-F238E27FC236}">
                <a16:creationId xmlns:a16="http://schemas.microsoft.com/office/drawing/2014/main" id="{D65AE178-1059-4510-8E6C-55336681016F}"/>
              </a:ext>
            </a:extLst>
          </p:cNvPr>
          <p:cNvSpPr txBox="1">
            <a:spLocks noChangeArrowheads="1"/>
          </p:cNvSpPr>
          <p:nvPr/>
        </p:nvSpPr>
        <p:spPr bwMode="auto">
          <a:xfrm>
            <a:off x="393700" y="2060575"/>
            <a:ext cx="1514475" cy="911225"/>
          </a:xfrm>
          <a:prstGeom prst="rect">
            <a:avLst/>
          </a:prstGeom>
          <a:noFill/>
          <a:ln>
            <a:noFill/>
          </a:ln>
          <a:effectLst/>
          <a:extLst>
            <a:ext uri="{909E8E84-426E-40DD-AFC4-6F175D3DCCD1}">
              <a14:hiddenFill xmlns:a14="http://schemas.microsoft.com/office/drawing/2010/main">
                <a:solidFill>
                  <a:srgbClr val="CCE4F5"/>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fr-FR" altLang="fr-FR" sz="1000" dirty="0">
                <a:solidFill>
                  <a:srgbClr val="000000"/>
                </a:solidFill>
              </a:rPr>
              <a:t>Analyse des besoins</a:t>
            </a:r>
            <a:br>
              <a:rPr lang="fr-FR" altLang="fr-FR" sz="1000" dirty="0">
                <a:solidFill>
                  <a:srgbClr val="000000"/>
                </a:solidFill>
              </a:rPr>
            </a:br>
            <a:r>
              <a:rPr lang="fr-FR" altLang="fr-FR" sz="1000" dirty="0">
                <a:solidFill>
                  <a:srgbClr val="000000"/>
                </a:solidFill>
              </a:rPr>
              <a:t>Diagnostic segment</a:t>
            </a:r>
            <a:br>
              <a:rPr lang="fr-FR" altLang="fr-FR" sz="1000" dirty="0">
                <a:solidFill>
                  <a:srgbClr val="000000"/>
                </a:solidFill>
              </a:rPr>
            </a:br>
            <a:br>
              <a:rPr lang="fr-FR" altLang="fr-FR" sz="1000" dirty="0">
                <a:solidFill>
                  <a:srgbClr val="000000"/>
                </a:solidFill>
              </a:rPr>
            </a:br>
            <a:r>
              <a:rPr lang="fr-FR" altLang="fr-FR" sz="1000" dirty="0">
                <a:solidFill>
                  <a:srgbClr val="000000"/>
                </a:solidFill>
              </a:rPr>
              <a:t>Définition du</a:t>
            </a:r>
            <a:br>
              <a:rPr lang="fr-FR" altLang="fr-FR" sz="1000" dirty="0">
                <a:solidFill>
                  <a:srgbClr val="000000"/>
                </a:solidFill>
              </a:rPr>
            </a:br>
            <a:r>
              <a:rPr lang="fr-FR" altLang="fr-FR" sz="1000" dirty="0">
                <a:solidFill>
                  <a:srgbClr val="000000"/>
                </a:solidFill>
              </a:rPr>
              <a:t>cahier des charges</a:t>
            </a:r>
            <a:br>
              <a:rPr lang="fr-FR" altLang="fr-FR" sz="1000" dirty="0">
                <a:solidFill>
                  <a:srgbClr val="000000"/>
                </a:solidFill>
              </a:rPr>
            </a:br>
            <a:endParaRPr lang="fr-FR" altLang="fr-FR" sz="1000" dirty="0">
              <a:solidFill>
                <a:srgbClr val="000000"/>
              </a:solidFill>
            </a:endParaRPr>
          </a:p>
        </p:txBody>
      </p:sp>
      <p:grpSp>
        <p:nvGrpSpPr>
          <p:cNvPr id="91167" name="Group 31">
            <a:extLst>
              <a:ext uri="{FF2B5EF4-FFF2-40B4-BE49-F238E27FC236}">
                <a16:creationId xmlns:a16="http://schemas.microsoft.com/office/drawing/2014/main" id="{AF313F60-CBCC-4A3D-904A-43114F3C4B4E}"/>
              </a:ext>
            </a:extLst>
          </p:cNvPr>
          <p:cNvGrpSpPr>
            <a:grpSpLocks/>
          </p:cNvGrpSpPr>
          <p:nvPr/>
        </p:nvGrpSpPr>
        <p:grpSpPr bwMode="auto">
          <a:xfrm>
            <a:off x="5508625" y="4365625"/>
            <a:ext cx="1727200" cy="936625"/>
            <a:chOff x="340" y="1979"/>
            <a:chExt cx="1134" cy="590"/>
          </a:xfrm>
        </p:grpSpPr>
        <p:sp>
          <p:nvSpPr>
            <p:cNvPr id="91168" name="AutoShape 32">
              <a:extLst>
                <a:ext uri="{FF2B5EF4-FFF2-40B4-BE49-F238E27FC236}">
                  <a16:creationId xmlns:a16="http://schemas.microsoft.com/office/drawing/2014/main" id="{FBBA66F9-4807-4994-A29A-026D9EDB054E}"/>
                </a:ext>
              </a:extLst>
            </p:cNvPr>
            <p:cNvSpPr>
              <a:spLocks noChangeArrowheads="1"/>
            </p:cNvSpPr>
            <p:nvPr/>
          </p:nvSpPr>
          <p:spPr bwMode="auto">
            <a:xfrm>
              <a:off x="340" y="1979"/>
              <a:ext cx="1134" cy="590"/>
            </a:xfrm>
            <a:prstGeom prst="homePlate">
              <a:avLst>
                <a:gd name="adj" fmla="val 41680"/>
              </a:avLst>
            </a:prstGeom>
            <a:solidFill>
              <a:srgbClr val="CCE4F5"/>
            </a:solidFill>
            <a:ln w="2857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lvl1pPr marL="190500" algn="l">
                <a:defRPr sz="2400">
                  <a:solidFill>
                    <a:schemeClr val="tx1"/>
                  </a:solidFill>
                  <a:latin typeface="Times New Roman" panose="02020603050405020304" pitchFamily="18" charset="0"/>
                </a:defRPr>
              </a:lvl1pPr>
              <a:lvl2pPr algn="l">
                <a:defRPr sz="2400">
                  <a:solidFill>
                    <a:schemeClr val="tx1"/>
                  </a:solidFill>
                  <a:latin typeface="Times New Roman" panose="02020603050405020304" pitchFamily="18" charset="0"/>
                </a:defRPr>
              </a:lvl2pPr>
              <a:lvl3pPr algn="l">
                <a:defRPr sz="2400">
                  <a:solidFill>
                    <a:schemeClr val="tx1"/>
                  </a:solidFill>
                  <a:latin typeface="Times New Roman" panose="02020603050405020304" pitchFamily="18" charset="0"/>
                </a:defRPr>
              </a:lvl3pPr>
              <a:lvl4pPr algn="l">
                <a:defRPr sz="2400">
                  <a:solidFill>
                    <a:schemeClr val="tx1"/>
                  </a:solidFill>
                  <a:latin typeface="Times New Roman" panose="02020603050405020304" pitchFamily="18" charset="0"/>
                </a:defRPr>
              </a:lvl4pPr>
              <a:lvl5pPr algn="l">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100000"/>
                </a:lnSpc>
                <a:spcBef>
                  <a:spcPct val="50000"/>
                </a:spcBef>
              </a:pPr>
              <a:endParaRPr lang="en-US" altLang="fr-FR" sz="1000" dirty="0">
                <a:solidFill>
                  <a:srgbClr val="000000"/>
                </a:solidFill>
              </a:endParaRPr>
            </a:p>
          </p:txBody>
        </p:sp>
        <p:sp>
          <p:nvSpPr>
            <p:cNvPr id="91169" name="Text Box 33">
              <a:extLst>
                <a:ext uri="{FF2B5EF4-FFF2-40B4-BE49-F238E27FC236}">
                  <a16:creationId xmlns:a16="http://schemas.microsoft.com/office/drawing/2014/main" id="{C73758AB-F2F6-458D-AD25-9AECF26B2201}"/>
                </a:ext>
              </a:extLst>
            </p:cNvPr>
            <p:cNvSpPr txBox="1">
              <a:spLocks noChangeArrowheads="1"/>
            </p:cNvSpPr>
            <p:nvPr/>
          </p:nvSpPr>
          <p:spPr bwMode="auto">
            <a:xfrm>
              <a:off x="387" y="2024"/>
              <a:ext cx="965" cy="488"/>
            </a:xfrm>
            <a:prstGeom prst="rect">
              <a:avLst/>
            </a:prstGeom>
            <a:noFill/>
            <a:ln>
              <a:noFill/>
            </a:ln>
            <a:effectLst/>
            <a:extLst>
              <a:ext uri="{909E8E84-426E-40DD-AFC4-6F175D3DCCD1}">
                <a14:hiddenFill xmlns:a14="http://schemas.microsoft.com/office/drawing/2010/main">
                  <a:solidFill>
                    <a:srgbClr val="CCE4F5"/>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fr-FR" altLang="fr-FR" sz="1000" dirty="0">
                  <a:solidFill>
                    <a:srgbClr val="000000"/>
                  </a:solidFill>
                </a:rPr>
                <a:t>Exécution du contrat</a:t>
              </a:r>
              <a:br>
                <a:rPr lang="fr-FR" altLang="fr-FR" sz="1000" dirty="0">
                  <a:solidFill>
                    <a:srgbClr val="000000"/>
                  </a:solidFill>
                </a:rPr>
              </a:br>
              <a:r>
                <a:rPr lang="fr-FR" altLang="fr-FR" sz="1000" dirty="0">
                  <a:solidFill>
                    <a:srgbClr val="000000"/>
                  </a:solidFill>
                </a:rPr>
                <a:t>Commande(s)</a:t>
              </a:r>
              <a:br>
                <a:rPr lang="fr-FR" altLang="fr-FR" sz="1000" dirty="0">
                  <a:solidFill>
                    <a:srgbClr val="000000"/>
                  </a:solidFill>
                </a:rPr>
              </a:br>
              <a:r>
                <a:rPr lang="fr-FR" altLang="fr-FR" sz="1000" dirty="0">
                  <a:solidFill>
                    <a:srgbClr val="000000"/>
                  </a:solidFill>
                </a:rPr>
                <a:t>Livraison(s)</a:t>
              </a:r>
              <a:br>
                <a:rPr lang="fr-FR" altLang="fr-FR" sz="1000" dirty="0">
                  <a:solidFill>
                    <a:srgbClr val="000000"/>
                  </a:solidFill>
                </a:rPr>
              </a:br>
              <a:r>
                <a:rPr lang="fr-FR" altLang="fr-FR" sz="1000" dirty="0">
                  <a:solidFill>
                    <a:srgbClr val="000000"/>
                  </a:solidFill>
                </a:rPr>
                <a:t>Audits </a:t>
              </a:r>
              <a:br>
                <a:rPr lang="fr-FR" altLang="fr-FR" sz="1000" dirty="0">
                  <a:solidFill>
                    <a:srgbClr val="000000"/>
                  </a:solidFill>
                </a:rPr>
              </a:br>
              <a:r>
                <a:rPr lang="fr-FR" altLang="fr-FR" sz="1000" dirty="0">
                  <a:solidFill>
                    <a:srgbClr val="000000"/>
                  </a:solidFill>
                </a:rPr>
                <a:t>Retours d’expérience</a:t>
              </a:r>
            </a:p>
          </p:txBody>
        </p:sp>
      </p:grpSp>
      <p:sp>
        <p:nvSpPr>
          <p:cNvPr id="91170" name="Text Box 34">
            <a:extLst>
              <a:ext uri="{FF2B5EF4-FFF2-40B4-BE49-F238E27FC236}">
                <a16:creationId xmlns:a16="http://schemas.microsoft.com/office/drawing/2014/main" id="{B2011C43-F487-4DA2-BD41-D85E6412A16E}"/>
              </a:ext>
            </a:extLst>
          </p:cNvPr>
          <p:cNvSpPr txBox="1">
            <a:spLocks noChangeArrowheads="1"/>
          </p:cNvSpPr>
          <p:nvPr/>
        </p:nvSpPr>
        <p:spPr bwMode="auto">
          <a:xfrm>
            <a:off x="468313" y="5445125"/>
            <a:ext cx="7091493" cy="75713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fr-FR" altLang="fr-FR" sz="1600" i="1" dirty="0">
                <a:solidFill>
                  <a:srgbClr val="00279F"/>
                </a:solidFill>
              </a:rPr>
              <a:t>RFI = Request For Information (demande d’informations) </a:t>
            </a:r>
          </a:p>
          <a:p>
            <a:pPr algn="l"/>
            <a:r>
              <a:rPr lang="fr-FR" altLang="fr-FR" sz="1600" i="1" dirty="0">
                <a:solidFill>
                  <a:srgbClr val="00279F"/>
                </a:solidFill>
              </a:rPr>
              <a:t>RFQ = Request For Quotation (demande de prix, appel d’offres fermes)</a:t>
            </a:r>
            <a:br>
              <a:rPr lang="fr-FR" altLang="fr-FR" sz="1600" i="1" dirty="0">
                <a:solidFill>
                  <a:srgbClr val="00279F"/>
                </a:solidFill>
              </a:rPr>
            </a:br>
            <a:r>
              <a:rPr lang="fr-FR" altLang="fr-FR" sz="1600" i="1" dirty="0">
                <a:solidFill>
                  <a:srgbClr val="00279F"/>
                </a:solidFill>
              </a:rPr>
              <a:t>TCO = Total Cost of Ownership (coût total d’acquisition)</a:t>
            </a: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idx="1"/>
            <p:custDataLst>
              <p:tags r:id="rId1"/>
            </p:custDataLst>
          </p:nvPr>
        </p:nvSpPr>
        <p:spPr>
          <a:xfrm>
            <a:off x="2690044" y="1779877"/>
            <a:ext cx="6202436" cy="4608512"/>
          </a:xfrm>
        </p:spPr>
        <p:txBody>
          <a:bodyPr/>
          <a:lstStyle/>
          <a:p>
            <a:pPr marL="457200" indent="-457200">
              <a:buFont typeface="+mj-lt"/>
              <a:buAutoNum type="arabicPeriod"/>
            </a:pPr>
            <a:r>
              <a:rPr lang="fr-FR" altLang="fr-FR" sz="2000" dirty="0"/>
              <a:t>L'importance et la définition des achats</a:t>
            </a:r>
          </a:p>
          <a:p>
            <a:pPr marL="457200" indent="-457200">
              <a:buFont typeface="+mj-lt"/>
              <a:buAutoNum type="arabicPeriod"/>
            </a:pPr>
            <a:r>
              <a:rPr lang="fr-FR" altLang="fr-FR" sz="2000" dirty="0"/>
              <a:t>Achats, sous-traitance et externalisation</a:t>
            </a:r>
          </a:p>
          <a:p>
            <a:pPr marL="457200" indent="-457200">
              <a:buFont typeface="+mj-lt"/>
              <a:buAutoNum type="arabicPeriod"/>
            </a:pPr>
            <a:r>
              <a:rPr lang="fr-FR" altLang="fr-FR" sz="2000" dirty="0"/>
              <a:t>Les missions des Achats</a:t>
            </a:r>
          </a:p>
          <a:p>
            <a:pPr marL="457200" indent="-457200">
              <a:buFont typeface="+mj-lt"/>
              <a:buAutoNum type="arabicPeriod"/>
            </a:pPr>
            <a:r>
              <a:rPr lang="fr-FR" altLang="fr-FR" sz="2000" dirty="0"/>
              <a:t>La segmentation des achats</a:t>
            </a:r>
          </a:p>
          <a:p>
            <a:pPr marL="457200" indent="-457200">
              <a:buFont typeface="+mj-lt"/>
              <a:buAutoNum type="arabicPeriod"/>
            </a:pPr>
            <a:r>
              <a:rPr lang="fr-FR" altLang="fr-FR" sz="2000" dirty="0"/>
              <a:t>Les activités de la fonction Achats</a:t>
            </a:r>
          </a:p>
          <a:p>
            <a:pPr marL="457200" indent="-457200">
              <a:buFont typeface="+mj-lt"/>
              <a:buAutoNum type="arabicPeriod"/>
            </a:pPr>
            <a:r>
              <a:rPr lang="fr-FR" altLang="fr-FR" sz="2000" dirty="0"/>
              <a:t>Le processus d'achat</a:t>
            </a:r>
          </a:p>
          <a:p>
            <a:pPr marL="457200" indent="-457200">
              <a:buFont typeface="+mj-lt"/>
              <a:buAutoNum type="arabicPeriod"/>
            </a:pPr>
            <a:r>
              <a:rPr lang="fr-FR" altLang="fr-FR" sz="2000" dirty="0"/>
              <a:t>Le processus d’approvisionnement</a:t>
            </a:r>
          </a:p>
        </p:txBody>
      </p:sp>
      <p:grpSp>
        <p:nvGrpSpPr>
          <p:cNvPr id="7" name="Group 6"/>
          <p:cNvGrpSpPr/>
          <p:nvPr>
            <p:custDataLst>
              <p:tags r:id="rId2"/>
            </p:custDataLst>
          </p:nvPr>
        </p:nvGrpSpPr>
        <p:grpSpPr>
          <a:xfrm>
            <a:off x="467544" y="1988840"/>
            <a:ext cx="2222500" cy="3460800"/>
            <a:chOff x="1587500" y="2420889"/>
            <a:chExt cx="2222500" cy="3460800"/>
          </a:xfrm>
        </p:grpSpPr>
        <p:pic>
          <p:nvPicPr>
            <p:cNvPr id="8" name="Picture 7" descr="boy with board.jpg"/>
            <p:cNvPicPr>
              <a:picLocks noChangeAspect="1"/>
            </p:cNvPicPr>
            <p:nvPr/>
          </p:nvPicPr>
          <p:blipFill rotWithShape="1">
            <a:blip r:embed="rId7" cstate="print">
              <a:extLst>
                <a:ext uri="{28A0092B-C50C-407E-A947-70E740481C1C}">
                  <a14:useLocalDpi xmlns:a14="http://schemas.microsoft.com/office/drawing/2010/main"/>
                </a:ext>
              </a:extLst>
            </a:blip>
            <a:srcRect b="-851"/>
            <a:stretch/>
          </p:blipFill>
          <p:spPr>
            <a:xfrm>
              <a:off x="1587500" y="2420889"/>
              <a:ext cx="2222500" cy="3460800"/>
            </a:xfrm>
            <a:prstGeom prst="rect">
              <a:avLst/>
            </a:prstGeom>
          </p:spPr>
        </p:pic>
        <p:sp>
          <p:nvSpPr>
            <p:cNvPr id="9" name="TextBox 8"/>
            <p:cNvSpPr txBox="1"/>
            <p:nvPr/>
          </p:nvSpPr>
          <p:spPr>
            <a:xfrm rot="20581012">
              <a:off x="2150333" y="3653965"/>
              <a:ext cx="1026543" cy="763286"/>
            </a:xfrm>
            <a:prstGeom prst="rect">
              <a:avLst/>
            </a:prstGeom>
            <a:noFill/>
          </p:spPr>
          <p:txBody>
            <a:bodyPr wrap="none" rtlCol="0">
              <a:spAutoFit/>
            </a:bodyPr>
            <a:lstStyle/>
            <a:p>
              <a:pPr algn="ctr">
                <a:lnSpc>
                  <a:spcPct val="90000"/>
                </a:lnSpc>
              </a:pPr>
              <a:r>
                <a:rPr lang="en-US">
                  <a:solidFill>
                    <a:schemeClr val="bg1">
                      <a:lumMod val="50000"/>
                    </a:schemeClr>
                  </a:solidFill>
                  <a:latin typeface="Arial Narrow"/>
                  <a:cs typeface="Arial Narrow"/>
                </a:rPr>
                <a:t>Menu </a:t>
              </a:r>
            </a:p>
            <a:p>
              <a:pPr algn="ctr">
                <a:lnSpc>
                  <a:spcPct val="90000"/>
                </a:lnSpc>
              </a:pPr>
              <a:r>
                <a:rPr lang="en-US">
                  <a:solidFill>
                    <a:schemeClr val="bg1">
                      <a:lumMod val="50000"/>
                    </a:schemeClr>
                  </a:solidFill>
                  <a:latin typeface="Arial Narrow"/>
                  <a:cs typeface="Arial Narrow"/>
                </a:rPr>
                <a:t>du jour!</a:t>
              </a:r>
            </a:p>
          </p:txBody>
        </p:sp>
      </p:grpSp>
      <p:sp>
        <p:nvSpPr>
          <p:cNvPr id="3" name="Slide Number Placeholder 2"/>
          <p:cNvSpPr>
            <a:spLocks noGrp="1"/>
          </p:cNvSpPr>
          <p:nvPr>
            <p:ph type="sldNum" sz="quarter" idx="4"/>
            <p:custDataLst>
              <p:tags r:id="rId3"/>
            </p:custDataLst>
          </p:nvPr>
        </p:nvSpPr>
        <p:spPr/>
        <p:txBody>
          <a:bodyPr/>
          <a:lstStyle/>
          <a:p>
            <a:fld id="{F0591563-C936-C24A-B817-5B070095CD79}" type="slidenum">
              <a:rPr lang="fr-FR" smtClean="0"/>
              <a:pPr/>
              <a:t>2</a:t>
            </a:fld>
            <a:endParaRPr lang="fr-FR"/>
          </a:p>
        </p:txBody>
      </p:sp>
      <p:sp>
        <p:nvSpPr>
          <p:cNvPr id="10" name="Rectangle 1"/>
          <p:cNvSpPr txBox="1">
            <a:spLocks noChangeArrowheads="1"/>
          </p:cNvSpPr>
          <p:nvPr>
            <p:custDataLst>
              <p:tags r:id="rId4"/>
            </p:custDataLst>
          </p:nvPr>
        </p:nvSpPr>
        <p:spPr bwMode="auto">
          <a:xfrm>
            <a:off x="887518" y="678753"/>
            <a:ext cx="8004962" cy="864096"/>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lvl1pPr algn="r" rtl="0" eaLnBrk="0" fontAlgn="base" hangingPunct="0">
              <a:lnSpc>
                <a:spcPts val="4580"/>
              </a:lnSpc>
              <a:spcBef>
                <a:spcPct val="0"/>
              </a:spcBef>
              <a:spcAft>
                <a:spcPct val="0"/>
              </a:spcAft>
              <a:defRPr sz="4000" b="1">
                <a:solidFill>
                  <a:srgbClr val="000099"/>
                </a:solidFill>
                <a:effectLst>
                  <a:outerShdw blurRad="38100" dist="38100" dir="2700000" algn="tl">
                    <a:srgbClr val="000000">
                      <a:alpha val="43137"/>
                    </a:srgbClr>
                  </a:outerShdw>
                </a:effectLst>
                <a:latin typeface="Arial Narrow" pitchFamily="34" charset="0"/>
                <a:ea typeface="+mj-ea"/>
                <a:cs typeface="Arial Narrow" pitchFamily="34" charset="0"/>
              </a:defRPr>
            </a:lvl1pPr>
            <a:lvl2pPr algn="r" rtl="0" eaLnBrk="0" fontAlgn="base" hangingPunct="0">
              <a:lnSpc>
                <a:spcPct val="90000"/>
              </a:lnSpc>
              <a:spcBef>
                <a:spcPct val="0"/>
              </a:spcBef>
              <a:spcAft>
                <a:spcPct val="0"/>
              </a:spcAft>
              <a:defRPr sz="2800" b="1">
                <a:solidFill>
                  <a:srgbClr val="008000"/>
                </a:solidFill>
                <a:latin typeface="Arial" charset="0"/>
              </a:defRPr>
            </a:lvl2pPr>
            <a:lvl3pPr algn="r" rtl="0" eaLnBrk="0" fontAlgn="base" hangingPunct="0">
              <a:lnSpc>
                <a:spcPct val="90000"/>
              </a:lnSpc>
              <a:spcBef>
                <a:spcPct val="0"/>
              </a:spcBef>
              <a:spcAft>
                <a:spcPct val="0"/>
              </a:spcAft>
              <a:defRPr sz="2800" b="1">
                <a:solidFill>
                  <a:srgbClr val="008000"/>
                </a:solidFill>
                <a:latin typeface="Arial" charset="0"/>
              </a:defRPr>
            </a:lvl3pPr>
            <a:lvl4pPr algn="r" rtl="0" eaLnBrk="0" fontAlgn="base" hangingPunct="0">
              <a:lnSpc>
                <a:spcPct val="90000"/>
              </a:lnSpc>
              <a:spcBef>
                <a:spcPct val="0"/>
              </a:spcBef>
              <a:spcAft>
                <a:spcPct val="0"/>
              </a:spcAft>
              <a:defRPr sz="2800" b="1">
                <a:solidFill>
                  <a:srgbClr val="008000"/>
                </a:solidFill>
                <a:latin typeface="Arial" charset="0"/>
              </a:defRPr>
            </a:lvl4pPr>
            <a:lvl5pPr algn="r" rtl="0" eaLnBrk="0" fontAlgn="base" hangingPunct="0">
              <a:lnSpc>
                <a:spcPct val="90000"/>
              </a:lnSpc>
              <a:spcBef>
                <a:spcPct val="0"/>
              </a:spcBef>
              <a:spcAft>
                <a:spcPct val="0"/>
              </a:spcAft>
              <a:defRPr sz="2800" b="1">
                <a:solidFill>
                  <a:srgbClr val="008000"/>
                </a:solidFill>
                <a:latin typeface="Arial" charset="0"/>
              </a:defRPr>
            </a:lvl5pPr>
            <a:lvl6pPr marL="457200" algn="r" rtl="0" eaLnBrk="0" fontAlgn="base" hangingPunct="0">
              <a:lnSpc>
                <a:spcPct val="90000"/>
              </a:lnSpc>
              <a:spcBef>
                <a:spcPct val="0"/>
              </a:spcBef>
              <a:spcAft>
                <a:spcPct val="0"/>
              </a:spcAft>
              <a:defRPr sz="2800" b="1">
                <a:solidFill>
                  <a:srgbClr val="008000"/>
                </a:solidFill>
                <a:latin typeface="Arial" charset="0"/>
              </a:defRPr>
            </a:lvl6pPr>
            <a:lvl7pPr marL="914400" algn="r" rtl="0" eaLnBrk="0" fontAlgn="base" hangingPunct="0">
              <a:lnSpc>
                <a:spcPct val="90000"/>
              </a:lnSpc>
              <a:spcBef>
                <a:spcPct val="0"/>
              </a:spcBef>
              <a:spcAft>
                <a:spcPct val="0"/>
              </a:spcAft>
              <a:defRPr sz="2800" b="1">
                <a:solidFill>
                  <a:srgbClr val="008000"/>
                </a:solidFill>
                <a:latin typeface="Arial" charset="0"/>
              </a:defRPr>
            </a:lvl7pPr>
            <a:lvl8pPr marL="1371600" algn="r" rtl="0" eaLnBrk="0" fontAlgn="base" hangingPunct="0">
              <a:lnSpc>
                <a:spcPct val="90000"/>
              </a:lnSpc>
              <a:spcBef>
                <a:spcPct val="0"/>
              </a:spcBef>
              <a:spcAft>
                <a:spcPct val="0"/>
              </a:spcAft>
              <a:defRPr sz="2800" b="1">
                <a:solidFill>
                  <a:srgbClr val="008000"/>
                </a:solidFill>
                <a:latin typeface="Arial" charset="0"/>
              </a:defRPr>
            </a:lvl8pPr>
            <a:lvl9pPr marL="1828800" algn="r" rtl="0" eaLnBrk="0" fontAlgn="base" hangingPunct="0">
              <a:lnSpc>
                <a:spcPct val="90000"/>
              </a:lnSpc>
              <a:spcBef>
                <a:spcPct val="0"/>
              </a:spcBef>
              <a:spcAft>
                <a:spcPct val="0"/>
              </a:spcAft>
              <a:defRPr sz="2800" b="1">
                <a:solidFill>
                  <a:srgbClr val="008000"/>
                </a:solidFill>
                <a:latin typeface="Arial" charset="0"/>
              </a:defRPr>
            </a:lvl9pPr>
          </a:lstStyle>
          <a:p>
            <a:pPr>
              <a:tabLst>
                <a:tab pos="3225800" algn="l"/>
              </a:tabLst>
            </a:pPr>
            <a:r>
              <a:rPr lang="fr-FR" kern="0" dirty="0">
                <a:solidFill>
                  <a:srgbClr val="008000"/>
                </a:solidFill>
                <a:effectLst/>
                <a:latin typeface="+mn-lt"/>
              </a:rPr>
              <a:t>Contenu</a:t>
            </a:r>
          </a:p>
        </p:txBody>
      </p:sp>
    </p:spTree>
    <p:extLst>
      <p:ext uri="{BB962C8B-B14F-4D97-AF65-F5344CB8AC3E}">
        <p14:creationId xmlns:p14="http://schemas.microsoft.com/office/powerpoint/2010/main" val="41099365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a:extLst>
              <a:ext uri="{FF2B5EF4-FFF2-40B4-BE49-F238E27FC236}">
                <a16:creationId xmlns:a16="http://schemas.microsoft.com/office/drawing/2014/main" id="{5E4F916D-7C33-442A-BBC4-FD71FAE5259C}"/>
              </a:ext>
            </a:extLst>
          </p:cNvPr>
          <p:cNvSpPr>
            <a:spLocks noGrp="1" noChangeArrowheads="1"/>
          </p:cNvSpPr>
          <p:nvPr>
            <p:ph type="title"/>
          </p:nvPr>
        </p:nvSpPr>
        <p:spPr>
          <a:xfrm>
            <a:off x="1258888" y="765175"/>
            <a:ext cx="7239000" cy="457200"/>
          </a:xfrm>
        </p:spPr>
        <p:txBody>
          <a:bodyPr/>
          <a:lstStyle/>
          <a:p>
            <a:r>
              <a:rPr lang="fr-FR" altLang="fr-FR" dirty="0"/>
              <a:t>Le processus d’appel d’offres (2)</a:t>
            </a:r>
          </a:p>
        </p:txBody>
      </p:sp>
      <p:sp>
        <p:nvSpPr>
          <p:cNvPr id="91140" name="Rectangle 4">
            <a:extLst>
              <a:ext uri="{FF2B5EF4-FFF2-40B4-BE49-F238E27FC236}">
                <a16:creationId xmlns:a16="http://schemas.microsoft.com/office/drawing/2014/main" id="{0FD01513-E712-4294-B073-2BF413792F61}"/>
              </a:ext>
            </a:extLst>
          </p:cNvPr>
          <p:cNvSpPr>
            <a:spLocks noChangeArrowheads="1"/>
          </p:cNvSpPr>
          <p:nvPr/>
        </p:nvSpPr>
        <p:spPr bwMode="auto">
          <a:xfrm>
            <a:off x="7235825" y="2506663"/>
            <a:ext cx="1152525" cy="1066800"/>
          </a:xfrm>
          <a:prstGeom prst="rect">
            <a:avLst/>
          </a:prstGeom>
          <a:noFill/>
          <a:ln w="57150">
            <a:solidFill>
              <a:srgbClr val="00218A"/>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pPr>
              <a:lnSpc>
                <a:spcPct val="100000"/>
              </a:lnSpc>
              <a:spcBef>
                <a:spcPct val="50000"/>
              </a:spcBef>
            </a:pPr>
            <a:r>
              <a:rPr lang="fr-FR" altLang="fr-FR" sz="1000" dirty="0">
                <a:solidFill>
                  <a:srgbClr val="000000"/>
                </a:solidFill>
              </a:rPr>
              <a:t>Mise en place</a:t>
            </a:r>
            <a:br>
              <a:rPr lang="fr-FR" altLang="fr-FR" sz="1000" dirty="0">
                <a:solidFill>
                  <a:srgbClr val="000000"/>
                </a:solidFill>
              </a:rPr>
            </a:br>
            <a:r>
              <a:rPr lang="fr-FR" altLang="fr-FR" sz="1000" dirty="0">
                <a:solidFill>
                  <a:srgbClr val="000000"/>
                </a:solidFill>
              </a:rPr>
              <a:t>de la</a:t>
            </a:r>
            <a:br>
              <a:rPr lang="fr-FR" altLang="fr-FR" sz="1000" dirty="0">
                <a:solidFill>
                  <a:srgbClr val="000000"/>
                </a:solidFill>
              </a:rPr>
            </a:br>
            <a:r>
              <a:rPr lang="fr-FR" altLang="fr-FR" sz="1000" dirty="0">
                <a:solidFill>
                  <a:srgbClr val="000000"/>
                </a:solidFill>
              </a:rPr>
              <a:t>solution</a:t>
            </a:r>
          </a:p>
        </p:txBody>
      </p:sp>
      <p:sp>
        <p:nvSpPr>
          <p:cNvPr id="91141" name="Rectangle 5">
            <a:extLst>
              <a:ext uri="{FF2B5EF4-FFF2-40B4-BE49-F238E27FC236}">
                <a16:creationId xmlns:a16="http://schemas.microsoft.com/office/drawing/2014/main" id="{75D60FAC-1338-4462-BD45-A42CBD1BA4B6}"/>
              </a:ext>
            </a:extLst>
          </p:cNvPr>
          <p:cNvSpPr>
            <a:spLocks noChangeArrowheads="1"/>
          </p:cNvSpPr>
          <p:nvPr/>
        </p:nvSpPr>
        <p:spPr bwMode="auto">
          <a:xfrm>
            <a:off x="4211638" y="4292600"/>
            <a:ext cx="1152525" cy="1066800"/>
          </a:xfrm>
          <a:prstGeom prst="rect">
            <a:avLst/>
          </a:prstGeom>
          <a:noFill/>
          <a:ln w="57150">
            <a:solidFill>
              <a:srgbClr val="00218A"/>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pPr>
              <a:lnSpc>
                <a:spcPct val="100000"/>
              </a:lnSpc>
              <a:spcBef>
                <a:spcPct val="50000"/>
              </a:spcBef>
            </a:pPr>
            <a:r>
              <a:rPr lang="fr-FR" altLang="fr-FR" sz="1000" dirty="0">
                <a:solidFill>
                  <a:srgbClr val="000000"/>
                </a:solidFill>
              </a:rPr>
              <a:t>Mise en place</a:t>
            </a:r>
            <a:br>
              <a:rPr lang="fr-FR" altLang="fr-FR" sz="1000" dirty="0">
                <a:solidFill>
                  <a:srgbClr val="000000"/>
                </a:solidFill>
              </a:rPr>
            </a:br>
            <a:r>
              <a:rPr lang="fr-FR" altLang="fr-FR" sz="1000" dirty="0">
                <a:solidFill>
                  <a:srgbClr val="000000"/>
                </a:solidFill>
              </a:rPr>
              <a:t>de la</a:t>
            </a:r>
            <a:br>
              <a:rPr lang="fr-FR" altLang="fr-FR" sz="1000" dirty="0">
                <a:solidFill>
                  <a:srgbClr val="000000"/>
                </a:solidFill>
              </a:rPr>
            </a:br>
            <a:r>
              <a:rPr lang="fr-FR" altLang="fr-FR" sz="1000" dirty="0">
                <a:solidFill>
                  <a:srgbClr val="000000"/>
                </a:solidFill>
              </a:rPr>
              <a:t>solution</a:t>
            </a:r>
          </a:p>
        </p:txBody>
      </p:sp>
      <p:sp>
        <p:nvSpPr>
          <p:cNvPr id="91142" name="AutoShape 6">
            <a:extLst>
              <a:ext uri="{FF2B5EF4-FFF2-40B4-BE49-F238E27FC236}">
                <a16:creationId xmlns:a16="http://schemas.microsoft.com/office/drawing/2014/main" id="{3A3F9452-13F6-4AEA-AFF8-F6295262A4FC}"/>
              </a:ext>
            </a:extLst>
          </p:cNvPr>
          <p:cNvSpPr>
            <a:spLocks noChangeArrowheads="1"/>
          </p:cNvSpPr>
          <p:nvPr/>
        </p:nvSpPr>
        <p:spPr bwMode="auto">
          <a:xfrm>
            <a:off x="8459788" y="2651125"/>
            <a:ext cx="433387" cy="790575"/>
          </a:xfrm>
          <a:prstGeom prst="rightArrow">
            <a:avLst>
              <a:gd name="adj1" fmla="val 50000"/>
              <a:gd name="adj2" fmla="val 25000"/>
            </a:avLst>
          </a:prstGeom>
          <a:solidFill>
            <a:srgbClr val="00218A"/>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91143" name="AutoShape 7">
            <a:extLst>
              <a:ext uri="{FF2B5EF4-FFF2-40B4-BE49-F238E27FC236}">
                <a16:creationId xmlns:a16="http://schemas.microsoft.com/office/drawing/2014/main" id="{6FC7A516-6F9A-4824-9876-2BFBD6454989}"/>
              </a:ext>
            </a:extLst>
          </p:cNvPr>
          <p:cNvSpPr>
            <a:spLocks noChangeArrowheads="1"/>
          </p:cNvSpPr>
          <p:nvPr/>
        </p:nvSpPr>
        <p:spPr bwMode="auto">
          <a:xfrm>
            <a:off x="3708400" y="4437063"/>
            <a:ext cx="433388" cy="790575"/>
          </a:xfrm>
          <a:prstGeom prst="rightArrow">
            <a:avLst>
              <a:gd name="adj1" fmla="val 50000"/>
              <a:gd name="adj2" fmla="val 25000"/>
            </a:avLst>
          </a:prstGeom>
          <a:solidFill>
            <a:srgbClr val="00218A"/>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91144" name="Rectangle 8">
            <a:extLst>
              <a:ext uri="{FF2B5EF4-FFF2-40B4-BE49-F238E27FC236}">
                <a16:creationId xmlns:a16="http://schemas.microsoft.com/office/drawing/2014/main" id="{8EBA4CA5-27B0-45DF-A7D2-AD2220703D7D}"/>
              </a:ext>
            </a:extLst>
          </p:cNvPr>
          <p:cNvSpPr>
            <a:spLocks noChangeArrowheads="1"/>
          </p:cNvSpPr>
          <p:nvPr/>
        </p:nvSpPr>
        <p:spPr bwMode="auto">
          <a:xfrm>
            <a:off x="7235825" y="4292600"/>
            <a:ext cx="1152525" cy="1066800"/>
          </a:xfrm>
          <a:prstGeom prst="rect">
            <a:avLst/>
          </a:prstGeom>
          <a:noFill/>
          <a:ln w="57150">
            <a:solidFill>
              <a:srgbClr val="00218A"/>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p>
            <a:pPr>
              <a:lnSpc>
                <a:spcPct val="100000"/>
              </a:lnSpc>
              <a:spcBef>
                <a:spcPct val="50000"/>
              </a:spcBef>
            </a:pPr>
            <a:r>
              <a:rPr lang="fr-FR" altLang="fr-FR" sz="1000" dirty="0">
                <a:solidFill>
                  <a:srgbClr val="000000"/>
                </a:solidFill>
              </a:rPr>
              <a:t>Fin de vie</a:t>
            </a:r>
            <a:br>
              <a:rPr lang="fr-FR" altLang="fr-FR" sz="1000" dirty="0">
                <a:solidFill>
                  <a:srgbClr val="000000"/>
                </a:solidFill>
              </a:rPr>
            </a:br>
            <a:r>
              <a:rPr lang="fr-FR" altLang="fr-FR" sz="1000" dirty="0">
                <a:solidFill>
                  <a:srgbClr val="000000"/>
                </a:solidFill>
              </a:rPr>
              <a:t>du</a:t>
            </a:r>
            <a:br>
              <a:rPr lang="fr-FR" altLang="fr-FR" sz="1000" dirty="0">
                <a:solidFill>
                  <a:srgbClr val="000000"/>
                </a:solidFill>
              </a:rPr>
            </a:br>
            <a:r>
              <a:rPr lang="fr-FR" altLang="fr-FR" sz="1000" dirty="0">
                <a:solidFill>
                  <a:srgbClr val="000000"/>
                </a:solidFill>
              </a:rPr>
              <a:t>projet</a:t>
            </a:r>
          </a:p>
        </p:txBody>
      </p:sp>
      <p:sp>
        <p:nvSpPr>
          <p:cNvPr id="91145" name="Line 9">
            <a:extLst>
              <a:ext uri="{FF2B5EF4-FFF2-40B4-BE49-F238E27FC236}">
                <a16:creationId xmlns:a16="http://schemas.microsoft.com/office/drawing/2014/main" id="{745EFA77-E012-4DD7-85F3-45900FA2619D}"/>
              </a:ext>
            </a:extLst>
          </p:cNvPr>
          <p:cNvSpPr>
            <a:spLocks noChangeShapeType="1"/>
          </p:cNvSpPr>
          <p:nvPr/>
        </p:nvSpPr>
        <p:spPr bwMode="auto">
          <a:xfrm>
            <a:off x="1981200" y="2516188"/>
            <a:ext cx="381000" cy="0"/>
          </a:xfrm>
          <a:prstGeom prst="line">
            <a:avLst/>
          </a:prstGeom>
          <a:noFill/>
          <a:ln w="57150">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91146" name="Line 10">
            <a:extLst>
              <a:ext uri="{FF2B5EF4-FFF2-40B4-BE49-F238E27FC236}">
                <a16:creationId xmlns:a16="http://schemas.microsoft.com/office/drawing/2014/main" id="{21C9C83D-1A75-438B-858C-A46B031D99C6}"/>
              </a:ext>
            </a:extLst>
          </p:cNvPr>
          <p:cNvSpPr>
            <a:spLocks noChangeShapeType="1"/>
          </p:cNvSpPr>
          <p:nvPr/>
        </p:nvSpPr>
        <p:spPr bwMode="auto">
          <a:xfrm>
            <a:off x="2362200" y="2516188"/>
            <a:ext cx="0" cy="533400"/>
          </a:xfrm>
          <a:prstGeom prst="line">
            <a:avLst/>
          </a:prstGeom>
          <a:noFill/>
          <a:ln w="57150">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91147" name="Line 11">
            <a:extLst>
              <a:ext uri="{FF2B5EF4-FFF2-40B4-BE49-F238E27FC236}">
                <a16:creationId xmlns:a16="http://schemas.microsoft.com/office/drawing/2014/main" id="{B72904C8-4FC7-4EDB-829F-C74DBD588D83}"/>
              </a:ext>
            </a:extLst>
          </p:cNvPr>
          <p:cNvSpPr>
            <a:spLocks noChangeShapeType="1"/>
          </p:cNvSpPr>
          <p:nvPr/>
        </p:nvSpPr>
        <p:spPr bwMode="auto">
          <a:xfrm>
            <a:off x="2362200" y="3049588"/>
            <a:ext cx="1371600" cy="0"/>
          </a:xfrm>
          <a:prstGeom prst="line">
            <a:avLst/>
          </a:prstGeom>
          <a:noFill/>
          <a:ln w="57150">
            <a:solidFill>
              <a:srgbClr val="0000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grpSp>
        <p:nvGrpSpPr>
          <p:cNvPr id="91148" name="Group 12">
            <a:extLst>
              <a:ext uri="{FF2B5EF4-FFF2-40B4-BE49-F238E27FC236}">
                <a16:creationId xmlns:a16="http://schemas.microsoft.com/office/drawing/2014/main" id="{10134719-27AB-40A2-AAFF-F0963B8605DD}"/>
              </a:ext>
            </a:extLst>
          </p:cNvPr>
          <p:cNvGrpSpPr>
            <a:grpSpLocks/>
          </p:cNvGrpSpPr>
          <p:nvPr/>
        </p:nvGrpSpPr>
        <p:grpSpPr bwMode="auto">
          <a:xfrm>
            <a:off x="323850" y="1982788"/>
            <a:ext cx="3454400" cy="2089150"/>
            <a:chOff x="192" y="2543"/>
            <a:chExt cx="2176" cy="1316"/>
          </a:xfrm>
        </p:grpSpPr>
        <p:grpSp>
          <p:nvGrpSpPr>
            <p:cNvPr id="91149" name="Group 13">
              <a:extLst>
                <a:ext uri="{FF2B5EF4-FFF2-40B4-BE49-F238E27FC236}">
                  <a16:creationId xmlns:a16="http://schemas.microsoft.com/office/drawing/2014/main" id="{69235681-26BC-4D1C-B504-EB2E6D416244}"/>
                </a:ext>
              </a:extLst>
            </p:cNvPr>
            <p:cNvGrpSpPr>
              <a:grpSpLocks/>
            </p:cNvGrpSpPr>
            <p:nvPr/>
          </p:nvGrpSpPr>
          <p:grpSpPr bwMode="auto">
            <a:xfrm>
              <a:off x="192" y="3264"/>
              <a:ext cx="1089" cy="590"/>
              <a:chOff x="340" y="1979"/>
              <a:chExt cx="1134" cy="590"/>
            </a:xfrm>
          </p:grpSpPr>
          <p:sp>
            <p:nvSpPr>
              <p:cNvPr id="91150" name="AutoShape 14">
                <a:extLst>
                  <a:ext uri="{FF2B5EF4-FFF2-40B4-BE49-F238E27FC236}">
                    <a16:creationId xmlns:a16="http://schemas.microsoft.com/office/drawing/2014/main" id="{B4D55F4A-3475-4C50-8ACD-59C79E0D366C}"/>
                  </a:ext>
                </a:extLst>
              </p:cNvPr>
              <p:cNvSpPr>
                <a:spLocks noChangeArrowheads="1"/>
              </p:cNvSpPr>
              <p:nvPr/>
            </p:nvSpPr>
            <p:spPr bwMode="auto">
              <a:xfrm>
                <a:off x="340" y="1979"/>
                <a:ext cx="1134" cy="590"/>
              </a:xfrm>
              <a:prstGeom prst="homePlate">
                <a:avLst>
                  <a:gd name="adj" fmla="val 41680"/>
                </a:avLst>
              </a:prstGeom>
              <a:solidFill>
                <a:srgbClr val="FFCC00"/>
              </a:solidFill>
              <a:ln w="2857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lvl1pPr marL="190500" algn="l">
                  <a:defRPr sz="2400">
                    <a:solidFill>
                      <a:schemeClr val="tx1"/>
                    </a:solidFill>
                    <a:latin typeface="Times New Roman" panose="02020603050405020304" pitchFamily="18" charset="0"/>
                  </a:defRPr>
                </a:lvl1pPr>
                <a:lvl2pPr algn="l">
                  <a:defRPr sz="2400">
                    <a:solidFill>
                      <a:schemeClr val="tx1"/>
                    </a:solidFill>
                    <a:latin typeface="Times New Roman" panose="02020603050405020304" pitchFamily="18" charset="0"/>
                  </a:defRPr>
                </a:lvl2pPr>
                <a:lvl3pPr algn="l">
                  <a:defRPr sz="2400">
                    <a:solidFill>
                      <a:schemeClr val="tx1"/>
                    </a:solidFill>
                    <a:latin typeface="Times New Roman" panose="02020603050405020304" pitchFamily="18" charset="0"/>
                  </a:defRPr>
                </a:lvl3pPr>
                <a:lvl4pPr algn="l">
                  <a:defRPr sz="2400">
                    <a:solidFill>
                      <a:schemeClr val="tx1"/>
                    </a:solidFill>
                    <a:latin typeface="Times New Roman" panose="02020603050405020304" pitchFamily="18" charset="0"/>
                  </a:defRPr>
                </a:lvl4pPr>
                <a:lvl5pPr algn="l">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100000"/>
                  </a:lnSpc>
                  <a:spcBef>
                    <a:spcPct val="50000"/>
                  </a:spcBef>
                </a:pPr>
                <a:endParaRPr lang="en-US" altLang="fr-FR" sz="1000" dirty="0">
                  <a:solidFill>
                    <a:srgbClr val="000000"/>
                  </a:solidFill>
                </a:endParaRPr>
              </a:p>
            </p:txBody>
          </p:sp>
          <p:sp>
            <p:nvSpPr>
              <p:cNvPr id="91151" name="Text Box 15">
                <a:extLst>
                  <a:ext uri="{FF2B5EF4-FFF2-40B4-BE49-F238E27FC236}">
                    <a16:creationId xmlns:a16="http://schemas.microsoft.com/office/drawing/2014/main" id="{012216FE-5055-4F1E-8072-1063A3B1A832}"/>
                  </a:ext>
                </a:extLst>
              </p:cNvPr>
              <p:cNvSpPr txBox="1">
                <a:spLocks noChangeArrowheads="1"/>
              </p:cNvSpPr>
              <p:nvPr/>
            </p:nvSpPr>
            <p:spPr bwMode="auto">
              <a:xfrm>
                <a:off x="387" y="2024"/>
                <a:ext cx="895" cy="488"/>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fr-FR" altLang="fr-FR" sz="1000" dirty="0">
                    <a:solidFill>
                      <a:srgbClr val="000000"/>
                    </a:solidFill>
                  </a:rPr>
                  <a:t>Analyse du</a:t>
                </a:r>
                <a:br>
                  <a:rPr lang="fr-FR" altLang="fr-FR" sz="1000" dirty="0">
                    <a:solidFill>
                      <a:srgbClr val="000000"/>
                    </a:solidFill>
                  </a:rPr>
                </a:br>
                <a:r>
                  <a:rPr lang="fr-FR" altLang="fr-FR" sz="1000" dirty="0">
                    <a:solidFill>
                      <a:srgbClr val="000000"/>
                    </a:solidFill>
                  </a:rPr>
                  <a:t>marché fournisseur</a:t>
                </a:r>
                <a:br>
                  <a:rPr lang="fr-FR" altLang="fr-FR" sz="1000" dirty="0">
                    <a:solidFill>
                      <a:srgbClr val="000000"/>
                    </a:solidFill>
                  </a:rPr>
                </a:br>
                <a:r>
                  <a:rPr lang="fr-FR" altLang="fr-FR" sz="1000" dirty="0">
                    <a:solidFill>
                      <a:srgbClr val="000000"/>
                    </a:solidFill>
                  </a:rPr>
                  <a:t>Sourcing de </a:t>
                </a:r>
                <a:br>
                  <a:rPr lang="fr-FR" altLang="fr-FR" sz="1000" dirty="0">
                    <a:solidFill>
                      <a:srgbClr val="000000"/>
                    </a:solidFill>
                  </a:rPr>
                </a:br>
                <a:r>
                  <a:rPr lang="fr-FR" altLang="fr-FR" sz="1000" dirty="0">
                    <a:solidFill>
                      <a:srgbClr val="000000"/>
                    </a:solidFill>
                  </a:rPr>
                  <a:t>nouveaux </a:t>
                </a:r>
              </a:p>
              <a:p>
                <a:pPr algn="l"/>
                <a:r>
                  <a:rPr lang="fr-FR" altLang="fr-FR" sz="1000" dirty="0">
                    <a:solidFill>
                      <a:srgbClr val="000000"/>
                    </a:solidFill>
                  </a:rPr>
                  <a:t>fournisseurs</a:t>
                </a:r>
              </a:p>
            </p:txBody>
          </p:sp>
        </p:grpSp>
        <p:grpSp>
          <p:nvGrpSpPr>
            <p:cNvPr id="91152" name="Group 16">
              <a:extLst>
                <a:ext uri="{FF2B5EF4-FFF2-40B4-BE49-F238E27FC236}">
                  <a16:creationId xmlns:a16="http://schemas.microsoft.com/office/drawing/2014/main" id="{72DE74B6-598C-492B-A156-210A8642A072}"/>
                </a:ext>
              </a:extLst>
            </p:cNvPr>
            <p:cNvGrpSpPr>
              <a:grpSpLocks/>
            </p:cNvGrpSpPr>
            <p:nvPr/>
          </p:nvGrpSpPr>
          <p:grpSpPr bwMode="auto">
            <a:xfrm>
              <a:off x="1280" y="3269"/>
              <a:ext cx="1088" cy="590"/>
              <a:chOff x="340" y="1979"/>
              <a:chExt cx="1134" cy="590"/>
            </a:xfrm>
          </p:grpSpPr>
          <p:sp>
            <p:nvSpPr>
              <p:cNvPr id="91153" name="AutoShape 17">
                <a:extLst>
                  <a:ext uri="{FF2B5EF4-FFF2-40B4-BE49-F238E27FC236}">
                    <a16:creationId xmlns:a16="http://schemas.microsoft.com/office/drawing/2014/main" id="{FB76A541-4DD6-4300-9104-90852CBC0F25}"/>
                  </a:ext>
                </a:extLst>
              </p:cNvPr>
              <p:cNvSpPr>
                <a:spLocks noChangeArrowheads="1"/>
              </p:cNvSpPr>
              <p:nvPr/>
            </p:nvSpPr>
            <p:spPr bwMode="auto">
              <a:xfrm>
                <a:off x="340" y="1979"/>
                <a:ext cx="1134" cy="590"/>
              </a:xfrm>
              <a:prstGeom prst="homePlate">
                <a:avLst>
                  <a:gd name="adj" fmla="val 41680"/>
                </a:avLst>
              </a:prstGeom>
              <a:solidFill>
                <a:srgbClr val="FFCC00"/>
              </a:solidFill>
              <a:ln w="2857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lvl1pPr marL="190500" algn="l">
                  <a:defRPr sz="2400">
                    <a:solidFill>
                      <a:schemeClr val="tx1"/>
                    </a:solidFill>
                    <a:latin typeface="Times New Roman" panose="02020603050405020304" pitchFamily="18" charset="0"/>
                  </a:defRPr>
                </a:lvl1pPr>
                <a:lvl2pPr algn="l">
                  <a:defRPr sz="2400">
                    <a:solidFill>
                      <a:schemeClr val="tx1"/>
                    </a:solidFill>
                    <a:latin typeface="Times New Roman" panose="02020603050405020304" pitchFamily="18" charset="0"/>
                  </a:defRPr>
                </a:lvl2pPr>
                <a:lvl3pPr algn="l">
                  <a:defRPr sz="2400">
                    <a:solidFill>
                      <a:schemeClr val="tx1"/>
                    </a:solidFill>
                    <a:latin typeface="Times New Roman" panose="02020603050405020304" pitchFamily="18" charset="0"/>
                  </a:defRPr>
                </a:lvl3pPr>
                <a:lvl4pPr algn="l">
                  <a:defRPr sz="2400">
                    <a:solidFill>
                      <a:schemeClr val="tx1"/>
                    </a:solidFill>
                    <a:latin typeface="Times New Roman" panose="02020603050405020304" pitchFamily="18" charset="0"/>
                  </a:defRPr>
                </a:lvl4pPr>
                <a:lvl5pPr algn="l">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100000"/>
                  </a:lnSpc>
                  <a:spcBef>
                    <a:spcPct val="50000"/>
                  </a:spcBef>
                </a:pPr>
                <a:endParaRPr lang="en-US" altLang="fr-FR" sz="1000" dirty="0">
                  <a:solidFill>
                    <a:srgbClr val="000000"/>
                  </a:solidFill>
                </a:endParaRPr>
              </a:p>
            </p:txBody>
          </p:sp>
          <p:sp>
            <p:nvSpPr>
              <p:cNvPr id="91154" name="Text Box 18">
                <a:extLst>
                  <a:ext uri="{FF2B5EF4-FFF2-40B4-BE49-F238E27FC236}">
                    <a16:creationId xmlns:a16="http://schemas.microsoft.com/office/drawing/2014/main" id="{A5D0FB5C-3DB0-4D98-B02A-451A3133E7BC}"/>
                  </a:ext>
                </a:extLst>
              </p:cNvPr>
              <p:cNvSpPr txBox="1">
                <a:spLocks noChangeArrowheads="1"/>
              </p:cNvSpPr>
              <p:nvPr/>
            </p:nvSpPr>
            <p:spPr bwMode="auto">
              <a:xfrm>
                <a:off x="387" y="2024"/>
                <a:ext cx="898" cy="488"/>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fr-FR" altLang="fr-FR" sz="1000" dirty="0">
                    <a:solidFill>
                      <a:srgbClr val="000000"/>
                    </a:solidFill>
                  </a:rPr>
                  <a:t>RFI / homologation </a:t>
                </a:r>
                <a:br>
                  <a:rPr lang="fr-FR" altLang="fr-FR" sz="1000" dirty="0">
                    <a:solidFill>
                      <a:srgbClr val="000000"/>
                    </a:solidFill>
                  </a:rPr>
                </a:br>
                <a:r>
                  <a:rPr lang="fr-FR" altLang="fr-FR" sz="1000" dirty="0">
                    <a:solidFill>
                      <a:srgbClr val="000000"/>
                    </a:solidFill>
                  </a:rPr>
                  <a:t>des fournisseurs</a:t>
                </a:r>
                <a:br>
                  <a:rPr lang="fr-FR" altLang="fr-FR" sz="1000" dirty="0">
                    <a:solidFill>
                      <a:srgbClr val="000000"/>
                    </a:solidFill>
                  </a:rPr>
                </a:br>
                <a:br>
                  <a:rPr lang="fr-FR" altLang="fr-FR" sz="1000" dirty="0">
                    <a:solidFill>
                      <a:srgbClr val="000000"/>
                    </a:solidFill>
                  </a:rPr>
                </a:br>
                <a:r>
                  <a:rPr lang="fr-FR" altLang="fr-FR" sz="1000" dirty="0">
                    <a:solidFill>
                      <a:srgbClr val="000000"/>
                    </a:solidFill>
                  </a:rPr>
                  <a:t>Constitution du</a:t>
                </a:r>
                <a:br>
                  <a:rPr lang="fr-FR" altLang="fr-FR" sz="1000" dirty="0">
                    <a:solidFill>
                      <a:srgbClr val="000000"/>
                    </a:solidFill>
                  </a:rPr>
                </a:br>
                <a:r>
                  <a:rPr lang="fr-FR" altLang="fr-FR" sz="1000" dirty="0">
                    <a:solidFill>
                      <a:srgbClr val="000000"/>
                    </a:solidFill>
                  </a:rPr>
                  <a:t>panel (limites ?)</a:t>
                </a:r>
              </a:p>
            </p:txBody>
          </p:sp>
        </p:grpSp>
        <p:grpSp>
          <p:nvGrpSpPr>
            <p:cNvPr id="91155" name="Group 19">
              <a:extLst>
                <a:ext uri="{FF2B5EF4-FFF2-40B4-BE49-F238E27FC236}">
                  <a16:creationId xmlns:a16="http://schemas.microsoft.com/office/drawing/2014/main" id="{61EA10F7-1403-478F-A7CC-C13E09CDA4B3}"/>
                </a:ext>
              </a:extLst>
            </p:cNvPr>
            <p:cNvGrpSpPr>
              <a:grpSpLocks/>
            </p:cNvGrpSpPr>
            <p:nvPr/>
          </p:nvGrpSpPr>
          <p:grpSpPr bwMode="auto">
            <a:xfrm>
              <a:off x="1280" y="2543"/>
              <a:ext cx="1088" cy="590"/>
              <a:chOff x="340" y="1979"/>
              <a:chExt cx="1134" cy="590"/>
            </a:xfrm>
          </p:grpSpPr>
          <p:sp>
            <p:nvSpPr>
              <p:cNvPr id="91156" name="AutoShape 20">
                <a:extLst>
                  <a:ext uri="{FF2B5EF4-FFF2-40B4-BE49-F238E27FC236}">
                    <a16:creationId xmlns:a16="http://schemas.microsoft.com/office/drawing/2014/main" id="{1116514E-EA44-49B3-9D50-9B349CE40203}"/>
                  </a:ext>
                </a:extLst>
              </p:cNvPr>
              <p:cNvSpPr>
                <a:spLocks noChangeArrowheads="1"/>
              </p:cNvSpPr>
              <p:nvPr/>
            </p:nvSpPr>
            <p:spPr bwMode="auto">
              <a:xfrm>
                <a:off x="340" y="1979"/>
                <a:ext cx="1134" cy="590"/>
              </a:xfrm>
              <a:prstGeom prst="homePlate">
                <a:avLst>
                  <a:gd name="adj" fmla="val 41680"/>
                </a:avLst>
              </a:prstGeom>
              <a:solidFill>
                <a:srgbClr val="FFCC00"/>
              </a:solidFill>
              <a:ln w="2857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lvl1pPr marL="190500" algn="l">
                  <a:defRPr sz="2400">
                    <a:solidFill>
                      <a:schemeClr val="tx1"/>
                    </a:solidFill>
                    <a:latin typeface="Times New Roman" panose="02020603050405020304" pitchFamily="18" charset="0"/>
                  </a:defRPr>
                </a:lvl1pPr>
                <a:lvl2pPr algn="l">
                  <a:defRPr sz="2400">
                    <a:solidFill>
                      <a:schemeClr val="tx1"/>
                    </a:solidFill>
                    <a:latin typeface="Times New Roman" panose="02020603050405020304" pitchFamily="18" charset="0"/>
                  </a:defRPr>
                </a:lvl2pPr>
                <a:lvl3pPr algn="l">
                  <a:defRPr sz="2400">
                    <a:solidFill>
                      <a:schemeClr val="tx1"/>
                    </a:solidFill>
                    <a:latin typeface="Times New Roman" panose="02020603050405020304" pitchFamily="18" charset="0"/>
                  </a:defRPr>
                </a:lvl3pPr>
                <a:lvl4pPr algn="l">
                  <a:defRPr sz="2400">
                    <a:solidFill>
                      <a:schemeClr val="tx1"/>
                    </a:solidFill>
                    <a:latin typeface="Times New Roman" panose="02020603050405020304" pitchFamily="18" charset="0"/>
                  </a:defRPr>
                </a:lvl4pPr>
                <a:lvl5pPr algn="l">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100000"/>
                  </a:lnSpc>
                  <a:spcBef>
                    <a:spcPct val="50000"/>
                  </a:spcBef>
                </a:pPr>
                <a:endParaRPr lang="en-US" altLang="fr-FR" sz="1000" dirty="0">
                  <a:solidFill>
                    <a:srgbClr val="000000"/>
                  </a:solidFill>
                </a:endParaRPr>
              </a:p>
            </p:txBody>
          </p:sp>
          <p:sp>
            <p:nvSpPr>
              <p:cNvPr id="91157" name="Text Box 21">
                <a:extLst>
                  <a:ext uri="{FF2B5EF4-FFF2-40B4-BE49-F238E27FC236}">
                    <a16:creationId xmlns:a16="http://schemas.microsoft.com/office/drawing/2014/main" id="{B3E65E10-4534-411A-A832-4C2493702B09}"/>
                  </a:ext>
                </a:extLst>
              </p:cNvPr>
              <p:cNvSpPr txBox="1">
                <a:spLocks noChangeArrowheads="1"/>
              </p:cNvSpPr>
              <p:nvPr/>
            </p:nvSpPr>
            <p:spPr bwMode="auto">
              <a:xfrm>
                <a:off x="387" y="2024"/>
                <a:ext cx="878" cy="488"/>
              </a:xfrm>
              <a:prstGeom prst="rect">
                <a:avLst/>
              </a:prstGeom>
              <a:solidFill>
                <a:srgbClr val="FFCC00"/>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fr-FR" altLang="fr-FR" sz="1000" dirty="0">
                    <a:solidFill>
                      <a:srgbClr val="000000"/>
                    </a:solidFill>
                  </a:rPr>
                  <a:t>Choix de la</a:t>
                </a:r>
                <a:br>
                  <a:rPr lang="fr-FR" altLang="fr-FR" sz="1000" dirty="0">
                    <a:solidFill>
                      <a:srgbClr val="000000"/>
                    </a:solidFill>
                  </a:rPr>
                </a:br>
                <a:r>
                  <a:rPr lang="fr-FR" altLang="fr-FR" sz="1000" dirty="0">
                    <a:solidFill>
                      <a:srgbClr val="000000"/>
                    </a:solidFill>
                  </a:rPr>
                  <a:t>stratégie d’achat et</a:t>
                </a:r>
                <a:br>
                  <a:rPr lang="fr-FR" altLang="fr-FR" sz="1000" dirty="0">
                    <a:solidFill>
                      <a:srgbClr val="000000"/>
                    </a:solidFill>
                  </a:rPr>
                </a:br>
                <a:r>
                  <a:rPr lang="fr-FR" altLang="fr-FR" sz="1000" dirty="0">
                    <a:solidFill>
                      <a:srgbClr val="000000"/>
                    </a:solidFill>
                  </a:rPr>
                  <a:t>des objectifs visés</a:t>
                </a:r>
                <a:br>
                  <a:rPr lang="fr-FR" altLang="fr-FR" sz="1000" dirty="0">
                    <a:solidFill>
                      <a:srgbClr val="000000"/>
                    </a:solidFill>
                  </a:rPr>
                </a:br>
                <a:br>
                  <a:rPr lang="fr-FR" altLang="fr-FR" sz="1000" dirty="0">
                    <a:solidFill>
                      <a:srgbClr val="000000"/>
                    </a:solidFill>
                  </a:rPr>
                </a:br>
                <a:r>
                  <a:rPr lang="fr-FR" altLang="fr-FR" sz="1000" dirty="0">
                    <a:solidFill>
                      <a:srgbClr val="000000"/>
                    </a:solidFill>
                  </a:rPr>
                  <a:t>Plan d’action </a:t>
                </a:r>
              </a:p>
            </p:txBody>
          </p:sp>
        </p:grpSp>
      </p:grpSp>
      <p:sp>
        <p:nvSpPr>
          <p:cNvPr id="91158" name="Text Box 22">
            <a:extLst>
              <a:ext uri="{FF2B5EF4-FFF2-40B4-BE49-F238E27FC236}">
                <a16:creationId xmlns:a16="http://schemas.microsoft.com/office/drawing/2014/main" id="{74FC1BC9-4FBA-4574-AC03-6DE33C98B96E}"/>
              </a:ext>
            </a:extLst>
          </p:cNvPr>
          <p:cNvSpPr txBox="1">
            <a:spLocks noChangeArrowheads="1"/>
          </p:cNvSpPr>
          <p:nvPr/>
        </p:nvSpPr>
        <p:spPr bwMode="auto">
          <a:xfrm>
            <a:off x="1908175" y="1412875"/>
            <a:ext cx="6024563" cy="3127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fr-FR" sz="1600" i="1" dirty="0">
                <a:solidFill>
                  <a:schemeClr val="accent2"/>
                </a:solidFill>
              </a:rPr>
              <a:t>Démarche préalable en général en amont d’un appel d’offres</a:t>
            </a:r>
          </a:p>
        </p:txBody>
      </p:sp>
      <p:grpSp>
        <p:nvGrpSpPr>
          <p:cNvPr id="91159" name="Group 23">
            <a:extLst>
              <a:ext uri="{FF2B5EF4-FFF2-40B4-BE49-F238E27FC236}">
                <a16:creationId xmlns:a16="http://schemas.microsoft.com/office/drawing/2014/main" id="{55D8A10C-8296-4079-9A50-3D931859EEAD}"/>
              </a:ext>
            </a:extLst>
          </p:cNvPr>
          <p:cNvGrpSpPr>
            <a:grpSpLocks/>
          </p:cNvGrpSpPr>
          <p:nvPr/>
        </p:nvGrpSpPr>
        <p:grpSpPr bwMode="auto">
          <a:xfrm>
            <a:off x="3779838" y="2578100"/>
            <a:ext cx="1727200" cy="936625"/>
            <a:chOff x="340" y="1979"/>
            <a:chExt cx="1134" cy="590"/>
          </a:xfrm>
        </p:grpSpPr>
        <p:sp>
          <p:nvSpPr>
            <p:cNvPr id="91160" name="AutoShape 24">
              <a:extLst>
                <a:ext uri="{FF2B5EF4-FFF2-40B4-BE49-F238E27FC236}">
                  <a16:creationId xmlns:a16="http://schemas.microsoft.com/office/drawing/2014/main" id="{9E9B1992-A92E-40E3-9B5E-28622CE11233}"/>
                </a:ext>
              </a:extLst>
            </p:cNvPr>
            <p:cNvSpPr>
              <a:spLocks noChangeArrowheads="1"/>
            </p:cNvSpPr>
            <p:nvPr/>
          </p:nvSpPr>
          <p:spPr bwMode="auto">
            <a:xfrm>
              <a:off x="340" y="1979"/>
              <a:ext cx="1134" cy="590"/>
            </a:xfrm>
            <a:prstGeom prst="homePlate">
              <a:avLst>
                <a:gd name="adj" fmla="val 41680"/>
              </a:avLst>
            </a:prstGeom>
            <a:solidFill>
              <a:srgbClr val="CCE4F5"/>
            </a:solidFill>
            <a:ln w="2857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lvl1pPr marL="190500" algn="l">
                <a:defRPr sz="2400">
                  <a:solidFill>
                    <a:schemeClr val="tx1"/>
                  </a:solidFill>
                  <a:latin typeface="Times New Roman" panose="02020603050405020304" pitchFamily="18" charset="0"/>
                </a:defRPr>
              </a:lvl1pPr>
              <a:lvl2pPr algn="l">
                <a:defRPr sz="2400">
                  <a:solidFill>
                    <a:schemeClr val="tx1"/>
                  </a:solidFill>
                  <a:latin typeface="Times New Roman" panose="02020603050405020304" pitchFamily="18" charset="0"/>
                </a:defRPr>
              </a:lvl2pPr>
              <a:lvl3pPr algn="l">
                <a:defRPr sz="2400">
                  <a:solidFill>
                    <a:schemeClr val="tx1"/>
                  </a:solidFill>
                  <a:latin typeface="Times New Roman" panose="02020603050405020304" pitchFamily="18" charset="0"/>
                </a:defRPr>
              </a:lvl3pPr>
              <a:lvl4pPr algn="l">
                <a:defRPr sz="2400">
                  <a:solidFill>
                    <a:schemeClr val="tx1"/>
                  </a:solidFill>
                  <a:latin typeface="Times New Roman" panose="02020603050405020304" pitchFamily="18" charset="0"/>
                </a:defRPr>
              </a:lvl4pPr>
              <a:lvl5pPr algn="l">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100000"/>
                </a:lnSpc>
                <a:spcBef>
                  <a:spcPct val="50000"/>
                </a:spcBef>
              </a:pPr>
              <a:endParaRPr lang="en-US" altLang="fr-FR" sz="1000" dirty="0">
                <a:solidFill>
                  <a:srgbClr val="000000"/>
                </a:solidFill>
              </a:endParaRPr>
            </a:p>
          </p:txBody>
        </p:sp>
        <p:sp>
          <p:nvSpPr>
            <p:cNvPr id="91161" name="Text Box 25">
              <a:extLst>
                <a:ext uri="{FF2B5EF4-FFF2-40B4-BE49-F238E27FC236}">
                  <a16:creationId xmlns:a16="http://schemas.microsoft.com/office/drawing/2014/main" id="{9DB76CD7-4F16-4BF1-A1A2-7482DF0C238A}"/>
                </a:ext>
              </a:extLst>
            </p:cNvPr>
            <p:cNvSpPr txBox="1">
              <a:spLocks noChangeArrowheads="1"/>
            </p:cNvSpPr>
            <p:nvPr/>
          </p:nvSpPr>
          <p:spPr bwMode="auto">
            <a:xfrm>
              <a:off x="387" y="2024"/>
              <a:ext cx="873" cy="494"/>
            </a:xfrm>
            <a:prstGeom prst="rect">
              <a:avLst/>
            </a:prstGeom>
            <a:noFill/>
            <a:ln>
              <a:noFill/>
            </a:ln>
            <a:effectLst/>
            <a:extLst>
              <a:ext uri="{909E8E84-426E-40DD-AFC4-6F175D3DCCD1}">
                <a14:hiddenFill xmlns:a14="http://schemas.microsoft.com/office/drawing/2010/main">
                  <a:solidFill>
                    <a:srgbClr val="CCE4F5"/>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fr-FR" altLang="fr-FR" sz="1000" dirty="0">
                  <a:solidFill>
                    <a:srgbClr val="000000"/>
                  </a:solidFill>
                </a:rPr>
                <a:t>Prépa./lancement</a:t>
              </a:r>
              <a:br>
                <a:rPr lang="fr-FR" altLang="fr-FR" sz="1000" dirty="0">
                  <a:solidFill>
                    <a:srgbClr val="000000"/>
                  </a:solidFill>
                </a:rPr>
              </a:br>
              <a:r>
                <a:rPr lang="fr-FR" altLang="fr-FR" sz="1000" dirty="0">
                  <a:solidFill>
                    <a:srgbClr val="000000"/>
                  </a:solidFill>
                </a:rPr>
                <a:t>appel d’offres </a:t>
              </a:r>
              <a:br>
                <a:rPr lang="fr-FR" altLang="fr-FR" sz="1000" dirty="0">
                  <a:solidFill>
                    <a:srgbClr val="000000"/>
                  </a:solidFill>
                </a:rPr>
              </a:br>
              <a:br>
                <a:rPr lang="fr-FR" altLang="fr-FR" sz="1000" dirty="0">
                  <a:solidFill>
                    <a:srgbClr val="000000"/>
                  </a:solidFill>
                </a:rPr>
              </a:br>
              <a:r>
                <a:rPr lang="fr-FR" altLang="fr-FR" sz="1000" dirty="0">
                  <a:solidFill>
                    <a:srgbClr val="000000"/>
                  </a:solidFill>
                </a:rPr>
                <a:t>Cotation/ sélection</a:t>
              </a:r>
              <a:br>
                <a:rPr lang="fr-FR" altLang="fr-FR" sz="1000" dirty="0">
                  <a:solidFill>
                    <a:srgbClr val="000000"/>
                  </a:solidFill>
                </a:rPr>
              </a:br>
              <a:r>
                <a:rPr lang="fr-FR" altLang="fr-FR" sz="1000" dirty="0">
                  <a:solidFill>
                    <a:srgbClr val="000000"/>
                  </a:solidFill>
                </a:rPr>
                <a:t>Finalisation TCO</a:t>
              </a:r>
            </a:p>
          </p:txBody>
        </p:sp>
      </p:grpSp>
      <p:grpSp>
        <p:nvGrpSpPr>
          <p:cNvPr id="91162" name="Group 26">
            <a:extLst>
              <a:ext uri="{FF2B5EF4-FFF2-40B4-BE49-F238E27FC236}">
                <a16:creationId xmlns:a16="http://schemas.microsoft.com/office/drawing/2014/main" id="{B27975AA-6B83-4016-9520-E48A3D770A35}"/>
              </a:ext>
            </a:extLst>
          </p:cNvPr>
          <p:cNvGrpSpPr>
            <a:grpSpLocks/>
          </p:cNvGrpSpPr>
          <p:nvPr/>
        </p:nvGrpSpPr>
        <p:grpSpPr bwMode="auto">
          <a:xfrm>
            <a:off x="5508625" y="2578100"/>
            <a:ext cx="1727200" cy="936625"/>
            <a:chOff x="340" y="1979"/>
            <a:chExt cx="1134" cy="590"/>
          </a:xfrm>
        </p:grpSpPr>
        <p:sp>
          <p:nvSpPr>
            <p:cNvPr id="91163" name="AutoShape 27">
              <a:extLst>
                <a:ext uri="{FF2B5EF4-FFF2-40B4-BE49-F238E27FC236}">
                  <a16:creationId xmlns:a16="http://schemas.microsoft.com/office/drawing/2014/main" id="{2E6C9C2A-3A16-47FE-963B-803345D3A1FE}"/>
                </a:ext>
              </a:extLst>
            </p:cNvPr>
            <p:cNvSpPr>
              <a:spLocks noChangeArrowheads="1"/>
            </p:cNvSpPr>
            <p:nvPr/>
          </p:nvSpPr>
          <p:spPr bwMode="auto">
            <a:xfrm>
              <a:off x="340" y="1979"/>
              <a:ext cx="1134" cy="590"/>
            </a:xfrm>
            <a:prstGeom prst="homePlate">
              <a:avLst>
                <a:gd name="adj" fmla="val 41680"/>
              </a:avLst>
            </a:prstGeom>
            <a:solidFill>
              <a:srgbClr val="CCE4F5"/>
            </a:solidFill>
            <a:ln w="2857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lvl1pPr marL="190500" algn="l">
                <a:defRPr sz="2400">
                  <a:solidFill>
                    <a:schemeClr val="tx1"/>
                  </a:solidFill>
                  <a:latin typeface="Times New Roman" panose="02020603050405020304" pitchFamily="18" charset="0"/>
                </a:defRPr>
              </a:lvl1pPr>
              <a:lvl2pPr algn="l">
                <a:defRPr sz="2400">
                  <a:solidFill>
                    <a:schemeClr val="tx1"/>
                  </a:solidFill>
                  <a:latin typeface="Times New Roman" panose="02020603050405020304" pitchFamily="18" charset="0"/>
                </a:defRPr>
              </a:lvl2pPr>
              <a:lvl3pPr algn="l">
                <a:defRPr sz="2400">
                  <a:solidFill>
                    <a:schemeClr val="tx1"/>
                  </a:solidFill>
                  <a:latin typeface="Times New Roman" panose="02020603050405020304" pitchFamily="18" charset="0"/>
                </a:defRPr>
              </a:lvl3pPr>
              <a:lvl4pPr algn="l">
                <a:defRPr sz="2400">
                  <a:solidFill>
                    <a:schemeClr val="tx1"/>
                  </a:solidFill>
                  <a:latin typeface="Times New Roman" panose="02020603050405020304" pitchFamily="18" charset="0"/>
                </a:defRPr>
              </a:lvl4pPr>
              <a:lvl5pPr algn="l">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100000"/>
                </a:lnSpc>
                <a:spcBef>
                  <a:spcPct val="50000"/>
                </a:spcBef>
              </a:pPr>
              <a:endParaRPr lang="en-US" altLang="fr-FR" sz="1000" dirty="0">
                <a:solidFill>
                  <a:srgbClr val="000000"/>
                </a:solidFill>
              </a:endParaRPr>
            </a:p>
          </p:txBody>
        </p:sp>
        <p:sp>
          <p:nvSpPr>
            <p:cNvPr id="91164" name="Text Box 28">
              <a:extLst>
                <a:ext uri="{FF2B5EF4-FFF2-40B4-BE49-F238E27FC236}">
                  <a16:creationId xmlns:a16="http://schemas.microsoft.com/office/drawing/2014/main" id="{98AE471E-56B3-494E-AA0E-300E7C78B659}"/>
                </a:ext>
              </a:extLst>
            </p:cNvPr>
            <p:cNvSpPr txBox="1">
              <a:spLocks noChangeArrowheads="1"/>
            </p:cNvSpPr>
            <p:nvPr/>
          </p:nvSpPr>
          <p:spPr bwMode="auto">
            <a:xfrm>
              <a:off x="387" y="2024"/>
              <a:ext cx="879" cy="488"/>
            </a:xfrm>
            <a:prstGeom prst="rect">
              <a:avLst/>
            </a:prstGeom>
            <a:solidFill>
              <a:srgbClr val="CCE4F5"/>
            </a:solid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fr-FR" altLang="fr-FR" sz="1000" dirty="0">
                  <a:solidFill>
                    <a:srgbClr val="000000"/>
                  </a:solidFill>
                </a:rPr>
                <a:t>Short-list finale</a:t>
              </a:r>
              <a:br>
                <a:rPr lang="fr-FR" altLang="fr-FR" sz="1000" dirty="0">
                  <a:solidFill>
                    <a:srgbClr val="000000"/>
                  </a:solidFill>
                </a:rPr>
              </a:br>
              <a:r>
                <a:rPr lang="fr-FR" altLang="fr-FR" sz="1000" dirty="0">
                  <a:solidFill>
                    <a:srgbClr val="000000"/>
                  </a:solidFill>
                </a:rPr>
                <a:t>Négociations</a:t>
              </a:r>
              <a:br>
                <a:rPr lang="fr-FR" altLang="fr-FR" sz="1000" dirty="0">
                  <a:solidFill>
                    <a:srgbClr val="000000"/>
                  </a:solidFill>
                </a:rPr>
              </a:br>
              <a:br>
                <a:rPr lang="fr-FR" altLang="fr-FR" sz="1000" dirty="0">
                  <a:solidFill>
                    <a:srgbClr val="000000"/>
                  </a:solidFill>
                </a:rPr>
              </a:br>
              <a:r>
                <a:rPr lang="fr-FR" altLang="fr-FR" sz="1000" dirty="0">
                  <a:solidFill>
                    <a:srgbClr val="000000"/>
                  </a:solidFill>
                </a:rPr>
                <a:t>Validation des </a:t>
              </a:r>
              <a:br>
                <a:rPr lang="fr-FR" altLang="fr-FR" sz="1000" dirty="0">
                  <a:solidFill>
                    <a:srgbClr val="000000"/>
                  </a:solidFill>
                </a:rPr>
              </a:br>
              <a:r>
                <a:rPr lang="fr-FR" altLang="fr-FR" sz="1000" dirty="0">
                  <a:solidFill>
                    <a:srgbClr val="000000"/>
                  </a:solidFill>
                </a:rPr>
                <a:t>résultats / Contrats</a:t>
              </a:r>
            </a:p>
          </p:txBody>
        </p:sp>
      </p:grpSp>
      <p:sp>
        <p:nvSpPr>
          <p:cNvPr id="91165" name="AutoShape 29">
            <a:extLst>
              <a:ext uri="{FF2B5EF4-FFF2-40B4-BE49-F238E27FC236}">
                <a16:creationId xmlns:a16="http://schemas.microsoft.com/office/drawing/2014/main" id="{E5D7416C-2C12-4A48-88B8-40D22ABE094F}"/>
              </a:ext>
            </a:extLst>
          </p:cNvPr>
          <p:cNvSpPr>
            <a:spLocks noChangeArrowheads="1"/>
          </p:cNvSpPr>
          <p:nvPr/>
        </p:nvSpPr>
        <p:spPr bwMode="auto">
          <a:xfrm>
            <a:off x="323850" y="2003425"/>
            <a:ext cx="1727200" cy="936625"/>
          </a:xfrm>
          <a:prstGeom prst="homePlate">
            <a:avLst>
              <a:gd name="adj" fmla="val 39989"/>
            </a:avLst>
          </a:prstGeom>
          <a:solidFill>
            <a:srgbClr val="CCE4F5"/>
          </a:solidFill>
          <a:ln w="2857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lvl1pPr marL="190500" algn="l">
              <a:defRPr sz="2400">
                <a:solidFill>
                  <a:schemeClr val="tx1"/>
                </a:solidFill>
                <a:latin typeface="Times New Roman" panose="02020603050405020304" pitchFamily="18" charset="0"/>
              </a:defRPr>
            </a:lvl1pPr>
            <a:lvl2pPr algn="l">
              <a:defRPr sz="2400">
                <a:solidFill>
                  <a:schemeClr val="tx1"/>
                </a:solidFill>
                <a:latin typeface="Times New Roman" panose="02020603050405020304" pitchFamily="18" charset="0"/>
              </a:defRPr>
            </a:lvl2pPr>
            <a:lvl3pPr algn="l">
              <a:defRPr sz="2400">
                <a:solidFill>
                  <a:schemeClr val="tx1"/>
                </a:solidFill>
                <a:latin typeface="Times New Roman" panose="02020603050405020304" pitchFamily="18" charset="0"/>
              </a:defRPr>
            </a:lvl3pPr>
            <a:lvl4pPr algn="l">
              <a:defRPr sz="2400">
                <a:solidFill>
                  <a:schemeClr val="tx1"/>
                </a:solidFill>
                <a:latin typeface="Times New Roman" panose="02020603050405020304" pitchFamily="18" charset="0"/>
              </a:defRPr>
            </a:lvl4pPr>
            <a:lvl5pPr algn="l">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100000"/>
              </a:lnSpc>
              <a:spcBef>
                <a:spcPct val="50000"/>
              </a:spcBef>
            </a:pPr>
            <a:endParaRPr lang="en-US" altLang="fr-FR" sz="1000" dirty="0">
              <a:solidFill>
                <a:srgbClr val="000000"/>
              </a:solidFill>
            </a:endParaRPr>
          </a:p>
        </p:txBody>
      </p:sp>
      <p:sp>
        <p:nvSpPr>
          <p:cNvPr id="91166" name="Text Box 30">
            <a:extLst>
              <a:ext uri="{FF2B5EF4-FFF2-40B4-BE49-F238E27FC236}">
                <a16:creationId xmlns:a16="http://schemas.microsoft.com/office/drawing/2014/main" id="{D65AE178-1059-4510-8E6C-55336681016F}"/>
              </a:ext>
            </a:extLst>
          </p:cNvPr>
          <p:cNvSpPr txBox="1">
            <a:spLocks noChangeArrowheads="1"/>
          </p:cNvSpPr>
          <p:nvPr/>
        </p:nvSpPr>
        <p:spPr bwMode="auto">
          <a:xfrm>
            <a:off x="393700" y="2060575"/>
            <a:ext cx="1514475" cy="911225"/>
          </a:xfrm>
          <a:prstGeom prst="rect">
            <a:avLst/>
          </a:prstGeom>
          <a:noFill/>
          <a:ln>
            <a:noFill/>
          </a:ln>
          <a:effectLst/>
          <a:extLst>
            <a:ext uri="{909E8E84-426E-40DD-AFC4-6F175D3DCCD1}">
              <a14:hiddenFill xmlns:a14="http://schemas.microsoft.com/office/drawing/2010/main">
                <a:solidFill>
                  <a:srgbClr val="CCE4F5"/>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fr-FR" altLang="fr-FR" sz="1000" dirty="0">
                <a:solidFill>
                  <a:srgbClr val="000000"/>
                </a:solidFill>
              </a:rPr>
              <a:t>Analyse des besoins</a:t>
            </a:r>
            <a:br>
              <a:rPr lang="fr-FR" altLang="fr-FR" sz="1000" dirty="0">
                <a:solidFill>
                  <a:srgbClr val="000000"/>
                </a:solidFill>
              </a:rPr>
            </a:br>
            <a:r>
              <a:rPr lang="fr-FR" altLang="fr-FR" sz="1000" dirty="0">
                <a:solidFill>
                  <a:srgbClr val="000000"/>
                </a:solidFill>
              </a:rPr>
              <a:t>Diagnostic segment</a:t>
            </a:r>
            <a:br>
              <a:rPr lang="fr-FR" altLang="fr-FR" sz="1000" dirty="0">
                <a:solidFill>
                  <a:srgbClr val="000000"/>
                </a:solidFill>
              </a:rPr>
            </a:br>
            <a:br>
              <a:rPr lang="fr-FR" altLang="fr-FR" sz="1000" dirty="0">
                <a:solidFill>
                  <a:srgbClr val="000000"/>
                </a:solidFill>
              </a:rPr>
            </a:br>
            <a:r>
              <a:rPr lang="fr-FR" altLang="fr-FR" sz="1000" dirty="0">
                <a:solidFill>
                  <a:srgbClr val="000000"/>
                </a:solidFill>
              </a:rPr>
              <a:t>Définition du</a:t>
            </a:r>
            <a:br>
              <a:rPr lang="fr-FR" altLang="fr-FR" sz="1000" dirty="0">
                <a:solidFill>
                  <a:srgbClr val="000000"/>
                </a:solidFill>
              </a:rPr>
            </a:br>
            <a:r>
              <a:rPr lang="fr-FR" altLang="fr-FR" sz="1000" dirty="0">
                <a:solidFill>
                  <a:srgbClr val="000000"/>
                </a:solidFill>
              </a:rPr>
              <a:t>cahier des charges</a:t>
            </a:r>
            <a:br>
              <a:rPr lang="fr-FR" altLang="fr-FR" sz="1000" dirty="0">
                <a:solidFill>
                  <a:srgbClr val="000000"/>
                </a:solidFill>
              </a:rPr>
            </a:br>
            <a:endParaRPr lang="fr-FR" altLang="fr-FR" sz="1000" dirty="0">
              <a:solidFill>
                <a:srgbClr val="000000"/>
              </a:solidFill>
            </a:endParaRPr>
          </a:p>
        </p:txBody>
      </p:sp>
      <p:grpSp>
        <p:nvGrpSpPr>
          <p:cNvPr id="91167" name="Group 31">
            <a:extLst>
              <a:ext uri="{FF2B5EF4-FFF2-40B4-BE49-F238E27FC236}">
                <a16:creationId xmlns:a16="http://schemas.microsoft.com/office/drawing/2014/main" id="{AF313F60-CBCC-4A3D-904A-43114F3C4B4E}"/>
              </a:ext>
            </a:extLst>
          </p:cNvPr>
          <p:cNvGrpSpPr>
            <a:grpSpLocks/>
          </p:cNvGrpSpPr>
          <p:nvPr/>
        </p:nvGrpSpPr>
        <p:grpSpPr bwMode="auto">
          <a:xfrm>
            <a:off x="5508625" y="4365625"/>
            <a:ext cx="1727200" cy="936625"/>
            <a:chOff x="340" y="1979"/>
            <a:chExt cx="1134" cy="590"/>
          </a:xfrm>
        </p:grpSpPr>
        <p:sp>
          <p:nvSpPr>
            <p:cNvPr id="91168" name="AutoShape 32">
              <a:extLst>
                <a:ext uri="{FF2B5EF4-FFF2-40B4-BE49-F238E27FC236}">
                  <a16:creationId xmlns:a16="http://schemas.microsoft.com/office/drawing/2014/main" id="{FBBA66F9-4807-4994-A29A-026D9EDB054E}"/>
                </a:ext>
              </a:extLst>
            </p:cNvPr>
            <p:cNvSpPr>
              <a:spLocks noChangeArrowheads="1"/>
            </p:cNvSpPr>
            <p:nvPr/>
          </p:nvSpPr>
          <p:spPr bwMode="auto">
            <a:xfrm>
              <a:off x="340" y="1979"/>
              <a:ext cx="1134" cy="590"/>
            </a:xfrm>
            <a:prstGeom prst="homePlate">
              <a:avLst>
                <a:gd name="adj" fmla="val 41680"/>
              </a:avLst>
            </a:prstGeom>
            <a:solidFill>
              <a:srgbClr val="CCE4F5"/>
            </a:solidFill>
            <a:ln w="2857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ctr"/>
            <a:lstStyle>
              <a:lvl1pPr marL="190500" algn="l">
                <a:defRPr sz="2400">
                  <a:solidFill>
                    <a:schemeClr val="tx1"/>
                  </a:solidFill>
                  <a:latin typeface="Times New Roman" panose="02020603050405020304" pitchFamily="18" charset="0"/>
                </a:defRPr>
              </a:lvl1pPr>
              <a:lvl2pPr algn="l">
                <a:defRPr sz="2400">
                  <a:solidFill>
                    <a:schemeClr val="tx1"/>
                  </a:solidFill>
                  <a:latin typeface="Times New Roman" panose="02020603050405020304" pitchFamily="18" charset="0"/>
                </a:defRPr>
              </a:lvl2pPr>
              <a:lvl3pPr algn="l">
                <a:defRPr sz="2400">
                  <a:solidFill>
                    <a:schemeClr val="tx1"/>
                  </a:solidFill>
                  <a:latin typeface="Times New Roman" panose="02020603050405020304" pitchFamily="18" charset="0"/>
                </a:defRPr>
              </a:lvl3pPr>
              <a:lvl4pPr algn="l">
                <a:defRPr sz="2400">
                  <a:solidFill>
                    <a:schemeClr val="tx1"/>
                  </a:solidFill>
                  <a:latin typeface="Times New Roman" panose="02020603050405020304" pitchFamily="18" charset="0"/>
                </a:defRPr>
              </a:lvl4pPr>
              <a:lvl5pPr algn="l">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100000"/>
                </a:lnSpc>
                <a:spcBef>
                  <a:spcPct val="50000"/>
                </a:spcBef>
              </a:pPr>
              <a:endParaRPr lang="en-US" altLang="fr-FR" sz="1000" dirty="0">
                <a:solidFill>
                  <a:srgbClr val="000000"/>
                </a:solidFill>
              </a:endParaRPr>
            </a:p>
          </p:txBody>
        </p:sp>
        <p:sp>
          <p:nvSpPr>
            <p:cNvPr id="91169" name="Text Box 33">
              <a:extLst>
                <a:ext uri="{FF2B5EF4-FFF2-40B4-BE49-F238E27FC236}">
                  <a16:creationId xmlns:a16="http://schemas.microsoft.com/office/drawing/2014/main" id="{C73758AB-F2F6-458D-AD25-9AECF26B2201}"/>
                </a:ext>
              </a:extLst>
            </p:cNvPr>
            <p:cNvSpPr txBox="1">
              <a:spLocks noChangeArrowheads="1"/>
            </p:cNvSpPr>
            <p:nvPr/>
          </p:nvSpPr>
          <p:spPr bwMode="auto">
            <a:xfrm>
              <a:off x="387" y="2024"/>
              <a:ext cx="965" cy="488"/>
            </a:xfrm>
            <a:prstGeom prst="rect">
              <a:avLst/>
            </a:prstGeom>
            <a:noFill/>
            <a:ln>
              <a:noFill/>
            </a:ln>
            <a:effectLst/>
            <a:extLst>
              <a:ext uri="{909E8E84-426E-40DD-AFC4-6F175D3DCCD1}">
                <a14:hiddenFill xmlns:a14="http://schemas.microsoft.com/office/drawing/2010/main">
                  <a:solidFill>
                    <a:srgbClr val="CCE4F5"/>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fr-FR" altLang="fr-FR" sz="1000" dirty="0">
                  <a:solidFill>
                    <a:srgbClr val="000000"/>
                  </a:solidFill>
                </a:rPr>
                <a:t>Exécution du contrat</a:t>
              </a:r>
              <a:br>
                <a:rPr lang="fr-FR" altLang="fr-FR" sz="1000" dirty="0">
                  <a:solidFill>
                    <a:srgbClr val="000000"/>
                  </a:solidFill>
                </a:rPr>
              </a:br>
              <a:r>
                <a:rPr lang="fr-FR" altLang="fr-FR" sz="1000" dirty="0">
                  <a:solidFill>
                    <a:srgbClr val="000000"/>
                  </a:solidFill>
                </a:rPr>
                <a:t>Commande(s)</a:t>
              </a:r>
              <a:br>
                <a:rPr lang="fr-FR" altLang="fr-FR" sz="1000" dirty="0">
                  <a:solidFill>
                    <a:srgbClr val="000000"/>
                  </a:solidFill>
                </a:rPr>
              </a:br>
              <a:r>
                <a:rPr lang="fr-FR" altLang="fr-FR" sz="1000" dirty="0">
                  <a:solidFill>
                    <a:srgbClr val="000000"/>
                  </a:solidFill>
                </a:rPr>
                <a:t>Livraison(s)</a:t>
              </a:r>
              <a:br>
                <a:rPr lang="fr-FR" altLang="fr-FR" sz="1000" dirty="0">
                  <a:solidFill>
                    <a:srgbClr val="000000"/>
                  </a:solidFill>
                </a:rPr>
              </a:br>
              <a:r>
                <a:rPr lang="fr-FR" altLang="fr-FR" sz="1000" dirty="0">
                  <a:solidFill>
                    <a:srgbClr val="000000"/>
                  </a:solidFill>
                </a:rPr>
                <a:t>Audits </a:t>
              </a:r>
              <a:br>
                <a:rPr lang="fr-FR" altLang="fr-FR" sz="1000" dirty="0">
                  <a:solidFill>
                    <a:srgbClr val="000000"/>
                  </a:solidFill>
                </a:rPr>
              </a:br>
              <a:r>
                <a:rPr lang="fr-FR" altLang="fr-FR" sz="1000" dirty="0">
                  <a:solidFill>
                    <a:srgbClr val="000000"/>
                  </a:solidFill>
                </a:rPr>
                <a:t>Retours d’expérience</a:t>
              </a:r>
            </a:p>
          </p:txBody>
        </p:sp>
      </p:grpSp>
      <p:sp>
        <p:nvSpPr>
          <p:cNvPr id="91170" name="Text Box 34">
            <a:extLst>
              <a:ext uri="{FF2B5EF4-FFF2-40B4-BE49-F238E27FC236}">
                <a16:creationId xmlns:a16="http://schemas.microsoft.com/office/drawing/2014/main" id="{B2011C43-F487-4DA2-BD41-D85E6412A16E}"/>
              </a:ext>
            </a:extLst>
          </p:cNvPr>
          <p:cNvSpPr txBox="1">
            <a:spLocks noChangeArrowheads="1"/>
          </p:cNvSpPr>
          <p:nvPr/>
        </p:nvSpPr>
        <p:spPr bwMode="auto">
          <a:xfrm>
            <a:off x="468313" y="5445125"/>
            <a:ext cx="7091493" cy="75713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fr-FR" altLang="fr-FR" sz="1600" i="1" dirty="0">
                <a:solidFill>
                  <a:srgbClr val="00279F"/>
                </a:solidFill>
              </a:rPr>
              <a:t>RFI = Request For Information (demande d’informations) </a:t>
            </a:r>
          </a:p>
          <a:p>
            <a:pPr algn="l"/>
            <a:r>
              <a:rPr lang="fr-FR" altLang="fr-FR" sz="1600" i="1" dirty="0">
                <a:solidFill>
                  <a:srgbClr val="00279F"/>
                </a:solidFill>
              </a:rPr>
              <a:t>RFQ = Request For Quotation (demande de prix, appel d’offres fermes)</a:t>
            </a:r>
            <a:br>
              <a:rPr lang="fr-FR" altLang="fr-FR" sz="1600" i="1" dirty="0">
                <a:solidFill>
                  <a:srgbClr val="00279F"/>
                </a:solidFill>
              </a:rPr>
            </a:br>
            <a:r>
              <a:rPr lang="fr-FR" altLang="fr-FR" sz="1600" i="1" dirty="0">
                <a:solidFill>
                  <a:srgbClr val="00279F"/>
                </a:solidFill>
              </a:rPr>
              <a:t>TCO = Total Cost of Ownership (coût total d’acquisition)</a:t>
            </a:r>
          </a:p>
        </p:txBody>
      </p:sp>
    </p:spTree>
    <p:extLst>
      <p:ext uri="{BB962C8B-B14F-4D97-AF65-F5344CB8AC3E}">
        <p14:creationId xmlns:p14="http://schemas.microsoft.com/office/powerpoint/2010/main" val="3026712849"/>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35E726EC-725B-4AB4-A2D3-C103FE8B74C5}"/>
              </a:ext>
            </a:extLst>
          </p:cNvPr>
          <p:cNvSpPr>
            <a:spLocks noGrp="1" noChangeArrowheads="1"/>
          </p:cNvSpPr>
          <p:nvPr>
            <p:ph type="title"/>
          </p:nvPr>
        </p:nvSpPr>
        <p:spPr>
          <a:xfrm>
            <a:off x="971550" y="668338"/>
            <a:ext cx="7848600" cy="457200"/>
          </a:xfrm>
        </p:spPr>
        <p:txBody>
          <a:bodyPr/>
          <a:lstStyle/>
          <a:p>
            <a:r>
              <a:rPr lang="fr-FR" altLang="fr-FR" dirty="0"/>
              <a:t>Le processus de sélection des fournisseurs :</a:t>
            </a:r>
            <a:br>
              <a:rPr lang="fr-FR" altLang="fr-FR" dirty="0"/>
            </a:br>
            <a:r>
              <a:rPr lang="fr-FR" altLang="fr-FR" dirty="0"/>
              <a:t>2 niveaux</a:t>
            </a:r>
          </a:p>
        </p:txBody>
      </p:sp>
      <p:sp>
        <p:nvSpPr>
          <p:cNvPr id="27688" name="Line 40">
            <a:extLst>
              <a:ext uri="{FF2B5EF4-FFF2-40B4-BE49-F238E27FC236}">
                <a16:creationId xmlns:a16="http://schemas.microsoft.com/office/drawing/2014/main" id="{D2506802-A0C8-4EF7-B12D-BB8D26B7442E}"/>
              </a:ext>
            </a:extLst>
          </p:cNvPr>
          <p:cNvSpPr>
            <a:spLocks noChangeShapeType="1"/>
          </p:cNvSpPr>
          <p:nvPr/>
        </p:nvSpPr>
        <p:spPr bwMode="auto">
          <a:xfrm>
            <a:off x="1524000" y="4191000"/>
            <a:ext cx="7434263" cy="0"/>
          </a:xfrm>
          <a:prstGeom prst="line">
            <a:avLst/>
          </a:prstGeom>
          <a:noFill/>
          <a:ln w="5080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27689" name="Rectangle 41">
            <a:extLst>
              <a:ext uri="{FF2B5EF4-FFF2-40B4-BE49-F238E27FC236}">
                <a16:creationId xmlns:a16="http://schemas.microsoft.com/office/drawing/2014/main" id="{0A758175-DB15-4180-AAD2-0901253F4236}"/>
              </a:ext>
            </a:extLst>
          </p:cNvPr>
          <p:cNvSpPr>
            <a:spLocks noChangeArrowheads="1"/>
          </p:cNvSpPr>
          <p:nvPr/>
        </p:nvSpPr>
        <p:spPr bwMode="auto">
          <a:xfrm>
            <a:off x="6534150" y="2290763"/>
            <a:ext cx="2197100" cy="2273300"/>
          </a:xfrm>
          <a:prstGeom prst="rect">
            <a:avLst/>
          </a:prstGeom>
          <a:solidFill>
            <a:srgbClr val="FFFF99"/>
          </a:solidFill>
          <a:ln w="12700">
            <a:solidFill>
              <a:srgbClr val="000000"/>
            </a:solidFill>
            <a:miter lim="800000"/>
            <a:headEnd/>
            <a:tailEnd/>
          </a:ln>
          <a:effectLst>
            <a:outerShdw dist="107763" dir="2700000" algn="ctr" rotWithShape="0">
              <a:schemeClr val="bg2"/>
            </a:outerShdw>
          </a:effectLst>
        </p:spPr>
        <p:txBody>
          <a:bodyPr wrap="none" anchor="ctr"/>
          <a:lstStyle/>
          <a:p>
            <a:endParaRPr lang="fr-FR" dirty="0"/>
          </a:p>
        </p:txBody>
      </p:sp>
      <p:sp>
        <p:nvSpPr>
          <p:cNvPr id="27690" name="Rectangle 42">
            <a:extLst>
              <a:ext uri="{FF2B5EF4-FFF2-40B4-BE49-F238E27FC236}">
                <a16:creationId xmlns:a16="http://schemas.microsoft.com/office/drawing/2014/main" id="{CC9F9F05-39F6-41FA-BBC7-1FAD12DA1432}"/>
              </a:ext>
            </a:extLst>
          </p:cNvPr>
          <p:cNvSpPr>
            <a:spLocks noChangeArrowheads="1"/>
          </p:cNvSpPr>
          <p:nvPr/>
        </p:nvSpPr>
        <p:spPr bwMode="auto">
          <a:xfrm>
            <a:off x="5734050" y="1452563"/>
            <a:ext cx="1968500" cy="520700"/>
          </a:xfrm>
          <a:prstGeom prst="rect">
            <a:avLst/>
          </a:prstGeom>
          <a:solidFill>
            <a:srgbClr val="FFFFCC"/>
          </a:solidFill>
          <a:ln w="12700">
            <a:solidFill>
              <a:srgbClr val="000000"/>
            </a:solidFill>
            <a:miter lim="800000"/>
            <a:headEnd/>
            <a:tailEnd/>
          </a:ln>
          <a:effectLst>
            <a:outerShdw dist="107763" dir="2700000" algn="ctr" rotWithShape="0">
              <a:schemeClr val="bg2"/>
            </a:outerShdw>
          </a:effectLst>
        </p:spPr>
        <p:txBody>
          <a:bodyPr wrap="none" anchor="ctr"/>
          <a:lstStyle/>
          <a:p>
            <a:endParaRPr lang="fr-FR" dirty="0"/>
          </a:p>
        </p:txBody>
      </p:sp>
      <p:sp>
        <p:nvSpPr>
          <p:cNvPr id="27691" name="Rectangle 43">
            <a:extLst>
              <a:ext uri="{FF2B5EF4-FFF2-40B4-BE49-F238E27FC236}">
                <a16:creationId xmlns:a16="http://schemas.microsoft.com/office/drawing/2014/main" id="{A78F3A16-FF6F-4558-9CAF-E6F3792A183B}"/>
              </a:ext>
            </a:extLst>
          </p:cNvPr>
          <p:cNvSpPr>
            <a:spLocks noGrp="1" noChangeArrowheads="1"/>
          </p:cNvSpPr>
          <p:nvPr>
            <p:ph type="body" idx="1"/>
          </p:nvPr>
        </p:nvSpPr>
        <p:spPr>
          <a:xfrm>
            <a:off x="5729288" y="1447800"/>
            <a:ext cx="1901825" cy="530225"/>
          </a:xfrm>
          <a:noFill/>
          <a:ln/>
        </p:spPr>
        <p:txBody>
          <a:bodyPr>
            <a:spAutoFit/>
          </a:bodyPr>
          <a:lstStyle/>
          <a:p>
            <a:pPr marL="0" indent="0" algn="ctr">
              <a:spcBef>
                <a:spcPct val="50000"/>
              </a:spcBef>
              <a:buFontTx/>
              <a:buNone/>
            </a:pPr>
            <a:r>
              <a:rPr lang="fr-FR" altLang="fr-FR" sz="1600" i="1" dirty="0"/>
              <a:t>Segments d’achat</a:t>
            </a:r>
          </a:p>
        </p:txBody>
      </p:sp>
      <p:sp>
        <p:nvSpPr>
          <p:cNvPr id="27692" name="Rectangle 44">
            <a:extLst>
              <a:ext uri="{FF2B5EF4-FFF2-40B4-BE49-F238E27FC236}">
                <a16:creationId xmlns:a16="http://schemas.microsoft.com/office/drawing/2014/main" id="{5BB610BF-AFAE-4DA0-AC0A-1DF536D5AC7F}"/>
              </a:ext>
            </a:extLst>
          </p:cNvPr>
          <p:cNvSpPr>
            <a:spLocks noChangeArrowheads="1"/>
          </p:cNvSpPr>
          <p:nvPr/>
        </p:nvSpPr>
        <p:spPr bwMode="auto">
          <a:xfrm>
            <a:off x="2609850" y="1452563"/>
            <a:ext cx="1968500" cy="520700"/>
          </a:xfrm>
          <a:prstGeom prst="rect">
            <a:avLst/>
          </a:prstGeom>
          <a:solidFill>
            <a:srgbClr val="FFFFCC"/>
          </a:solidFill>
          <a:ln w="12700">
            <a:solidFill>
              <a:srgbClr val="000000"/>
            </a:solidFill>
            <a:miter lim="800000"/>
            <a:headEnd/>
            <a:tailEnd/>
          </a:ln>
          <a:effectLst>
            <a:outerShdw dist="107763" dir="2700000" algn="ctr" rotWithShape="0">
              <a:schemeClr val="bg2"/>
            </a:outerShdw>
          </a:effectLst>
        </p:spPr>
        <p:txBody>
          <a:bodyPr wrap="none" anchor="ctr"/>
          <a:lstStyle/>
          <a:p>
            <a:endParaRPr lang="fr-FR" dirty="0"/>
          </a:p>
        </p:txBody>
      </p:sp>
      <p:sp>
        <p:nvSpPr>
          <p:cNvPr id="27693" name="Rectangle 45">
            <a:extLst>
              <a:ext uri="{FF2B5EF4-FFF2-40B4-BE49-F238E27FC236}">
                <a16:creationId xmlns:a16="http://schemas.microsoft.com/office/drawing/2014/main" id="{0CD5E565-FED6-46B7-9205-FF11785C3693}"/>
              </a:ext>
            </a:extLst>
          </p:cNvPr>
          <p:cNvSpPr>
            <a:spLocks noChangeArrowheads="1"/>
          </p:cNvSpPr>
          <p:nvPr/>
        </p:nvSpPr>
        <p:spPr bwMode="auto">
          <a:xfrm>
            <a:off x="4038600" y="2443163"/>
            <a:ext cx="1949450" cy="528637"/>
          </a:xfrm>
          <a:prstGeom prst="rect">
            <a:avLst/>
          </a:prstGeom>
          <a:solidFill>
            <a:srgbClr val="FFFFCC"/>
          </a:solidFill>
          <a:ln w="12700">
            <a:solidFill>
              <a:schemeClr val="tx1"/>
            </a:solidFill>
            <a:miter lim="800000"/>
            <a:headEnd/>
            <a:tailEnd/>
          </a:ln>
          <a:effectLst>
            <a:outerShdw dist="107763" dir="2700000" algn="ctr" rotWithShape="0">
              <a:schemeClr val="bg2"/>
            </a:outerShdw>
          </a:effectLst>
        </p:spPr>
        <p:txBody>
          <a:bodyPr wrap="none" anchor="ctr"/>
          <a:lstStyle/>
          <a:p>
            <a:endParaRPr lang="fr-FR" dirty="0"/>
          </a:p>
        </p:txBody>
      </p:sp>
      <p:sp>
        <p:nvSpPr>
          <p:cNvPr id="27694" name="Rectangle 46">
            <a:extLst>
              <a:ext uri="{FF2B5EF4-FFF2-40B4-BE49-F238E27FC236}">
                <a16:creationId xmlns:a16="http://schemas.microsoft.com/office/drawing/2014/main" id="{3055A757-2306-47AF-BF61-285EBF771007}"/>
              </a:ext>
            </a:extLst>
          </p:cNvPr>
          <p:cNvSpPr>
            <a:spLocks noChangeArrowheads="1"/>
          </p:cNvSpPr>
          <p:nvPr/>
        </p:nvSpPr>
        <p:spPr bwMode="auto">
          <a:xfrm>
            <a:off x="4019550" y="3357563"/>
            <a:ext cx="1968500" cy="673100"/>
          </a:xfrm>
          <a:prstGeom prst="rect">
            <a:avLst/>
          </a:prstGeom>
          <a:solidFill>
            <a:srgbClr val="FFFFCC"/>
          </a:solidFill>
          <a:ln w="12700">
            <a:solidFill>
              <a:srgbClr val="000000"/>
            </a:solidFill>
            <a:miter lim="800000"/>
            <a:headEnd/>
            <a:tailEnd/>
          </a:ln>
          <a:effectLst>
            <a:outerShdw dist="107763" dir="2700000" algn="ctr" rotWithShape="0">
              <a:schemeClr val="bg2"/>
            </a:outerShdw>
          </a:effectLst>
        </p:spPr>
        <p:txBody>
          <a:bodyPr wrap="none" anchor="ctr"/>
          <a:lstStyle/>
          <a:p>
            <a:endParaRPr lang="fr-FR" dirty="0"/>
          </a:p>
        </p:txBody>
      </p:sp>
      <p:sp>
        <p:nvSpPr>
          <p:cNvPr id="27695" name="Rectangle 47">
            <a:extLst>
              <a:ext uri="{FF2B5EF4-FFF2-40B4-BE49-F238E27FC236}">
                <a16:creationId xmlns:a16="http://schemas.microsoft.com/office/drawing/2014/main" id="{C5BCD8E6-7812-46A7-8AB3-1786650FAC52}"/>
              </a:ext>
            </a:extLst>
          </p:cNvPr>
          <p:cNvSpPr>
            <a:spLocks noChangeArrowheads="1"/>
          </p:cNvSpPr>
          <p:nvPr/>
        </p:nvSpPr>
        <p:spPr bwMode="auto">
          <a:xfrm>
            <a:off x="4019550" y="4865688"/>
            <a:ext cx="1968500" cy="520700"/>
          </a:xfrm>
          <a:prstGeom prst="rect">
            <a:avLst/>
          </a:prstGeom>
          <a:solidFill>
            <a:srgbClr val="FFFFCC"/>
          </a:solidFill>
          <a:ln w="12700">
            <a:solidFill>
              <a:schemeClr val="tx1"/>
            </a:solidFill>
            <a:miter lim="800000"/>
            <a:headEnd/>
            <a:tailEnd/>
          </a:ln>
          <a:effectLst>
            <a:outerShdw dist="107763" dir="2700000" algn="ctr" rotWithShape="0">
              <a:schemeClr val="bg2"/>
            </a:outerShdw>
          </a:effectLst>
        </p:spPr>
        <p:txBody>
          <a:bodyPr wrap="none" anchor="ctr"/>
          <a:lstStyle/>
          <a:p>
            <a:endParaRPr lang="fr-FR" dirty="0"/>
          </a:p>
        </p:txBody>
      </p:sp>
      <p:sp>
        <p:nvSpPr>
          <p:cNvPr id="27696" name="Rectangle 48">
            <a:extLst>
              <a:ext uri="{FF2B5EF4-FFF2-40B4-BE49-F238E27FC236}">
                <a16:creationId xmlns:a16="http://schemas.microsoft.com/office/drawing/2014/main" id="{466F8C57-652C-4F77-80E7-AA10F7FE3238}"/>
              </a:ext>
            </a:extLst>
          </p:cNvPr>
          <p:cNvSpPr>
            <a:spLocks noChangeArrowheads="1"/>
          </p:cNvSpPr>
          <p:nvPr/>
        </p:nvSpPr>
        <p:spPr bwMode="auto">
          <a:xfrm>
            <a:off x="4038600" y="5715000"/>
            <a:ext cx="1928813" cy="762000"/>
          </a:xfrm>
          <a:prstGeom prst="rect">
            <a:avLst/>
          </a:prstGeom>
          <a:solidFill>
            <a:srgbClr val="FFFFCC"/>
          </a:solidFill>
          <a:ln w="12700">
            <a:solidFill>
              <a:srgbClr val="000000"/>
            </a:solidFill>
            <a:miter lim="800000"/>
            <a:headEnd/>
            <a:tailEnd/>
          </a:ln>
          <a:effectLst>
            <a:outerShdw dist="107763" dir="2700000" algn="ctr" rotWithShape="0">
              <a:schemeClr val="bg2"/>
            </a:outerShdw>
          </a:effectLst>
        </p:spPr>
        <p:txBody>
          <a:bodyPr wrap="none" anchor="ctr"/>
          <a:lstStyle/>
          <a:p>
            <a:endParaRPr lang="fr-FR" dirty="0"/>
          </a:p>
        </p:txBody>
      </p:sp>
      <p:sp>
        <p:nvSpPr>
          <p:cNvPr id="27697" name="Rectangle 49">
            <a:extLst>
              <a:ext uri="{FF2B5EF4-FFF2-40B4-BE49-F238E27FC236}">
                <a16:creationId xmlns:a16="http://schemas.microsoft.com/office/drawing/2014/main" id="{BD938D91-7076-44FC-9721-5A177C6086AE}"/>
              </a:ext>
            </a:extLst>
          </p:cNvPr>
          <p:cNvSpPr>
            <a:spLocks noChangeArrowheads="1"/>
          </p:cNvSpPr>
          <p:nvPr/>
        </p:nvSpPr>
        <p:spPr bwMode="auto">
          <a:xfrm>
            <a:off x="1504950" y="2862263"/>
            <a:ext cx="1968500" cy="520700"/>
          </a:xfrm>
          <a:prstGeom prst="rect">
            <a:avLst/>
          </a:prstGeom>
          <a:solidFill>
            <a:srgbClr val="FFFF99"/>
          </a:solidFill>
          <a:ln w="12700">
            <a:solidFill>
              <a:srgbClr val="000000"/>
            </a:solidFill>
            <a:miter lim="800000"/>
            <a:headEnd/>
            <a:tailEnd/>
          </a:ln>
          <a:effectLst>
            <a:outerShdw dist="107763" dir="2700000" algn="ctr" rotWithShape="0">
              <a:schemeClr val="bg2"/>
            </a:outerShdw>
          </a:effectLst>
        </p:spPr>
        <p:txBody>
          <a:bodyPr wrap="none" anchor="ctr"/>
          <a:lstStyle/>
          <a:p>
            <a:endParaRPr lang="fr-FR" dirty="0"/>
          </a:p>
        </p:txBody>
      </p:sp>
      <p:sp>
        <p:nvSpPr>
          <p:cNvPr id="27698" name="Rectangle 50">
            <a:extLst>
              <a:ext uri="{FF2B5EF4-FFF2-40B4-BE49-F238E27FC236}">
                <a16:creationId xmlns:a16="http://schemas.microsoft.com/office/drawing/2014/main" id="{3A82AEA4-E7E3-4A0C-ACD1-E6CD9151E3F1}"/>
              </a:ext>
            </a:extLst>
          </p:cNvPr>
          <p:cNvSpPr>
            <a:spLocks noChangeArrowheads="1"/>
          </p:cNvSpPr>
          <p:nvPr/>
        </p:nvSpPr>
        <p:spPr bwMode="auto">
          <a:xfrm>
            <a:off x="6610350" y="2443163"/>
            <a:ext cx="1968500" cy="520700"/>
          </a:xfrm>
          <a:prstGeom prst="rect">
            <a:avLst/>
          </a:prstGeom>
          <a:solidFill>
            <a:srgbClr val="FFFF99"/>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27699" name="Rectangle 51">
            <a:extLst>
              <a:ext uri="{FF2B5EF4-FFF2-40B4-BE49-F238E27FC236}">
                <a16:creationId xmlns:a16="http://schemas.microsoft.com/office/drawing/2014/main" id="{AF0EC36C-0711-4889-8328-47F2AFBBF3A6}"/>
              </a:ext>
            </a:extLst>
          </p:cNvPr>
          <p:cNvSpPr>
            <a:spLocks noChangeArrowheads="1"/>
          </p:cNvSpPr>
          <p:nvPr/>
        </p:nvSpPr>
        <p:spPr bwMode="auto">
          <a:xfrm>
            <a:off x="6610350" y="3090863"/>
            <a:ext cx="1968500" cy="520700"/>
          </a:xfrm>
          <a:prstGeom prst="rect">
            <a:avLst/>
          </a:prstGeom>
          <a:solidFill>
            <a:srgbClr val="FFFF99"/>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27700" name="Rectangle 52">
            <a:extLst>
              <a:ext uri="{FF2B5EF4-FFF2-40B4-BE49-F238E27FC236}">
                <a16:creationId xmlns:a16="http://schemas.microsoft.com/office/drawing/2014/main" id="{7F1C617A-6472-4FAD-8DA3-22A071DBB999}"/>
              </a:ext>
            </a:extLst>
          </p:cNvPr>
          <p:cNvSpPr>
            <a:spLocks noChangeArrowheads="1"/>
          </p:cNvSpPr>
          <p:nvPr/>
        </p:nvSpPr>
        <p:spPr bwMode="auto">
          <a:xfrm>
            <a:off x="6610350" y="3814763"/>
            <a:ext cx="1968500" cy="520700"/>
          </a:xfrm>
          <a:prstGeom prst="rect">
            <a:avLst/>
          </a:prstGeom>
          <a:solidFill>
            <a:srgbClr val="FFFF99"/>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27701" name="Rectangle 53">
            <a:extLst>
              <a:ext uri="{FF2B5EF4-FFF2-40B4-BE49-F238E27FC236}">
                <a16:creationId xmlns:a16="http://schemas.microsoft.com/office/drawing/2014/main" id="{55A97D80-63EF-4E75-B11F-67CA8908348E}"/>
              </a:ext>
            </a:extLst>
          </p:cNvPr>
          <p:cNvSpPr>
            <a:spLocks noChangeArrowheads="1"/>
          </p:cNvSpPr>
          <p:nvPr/>
        </p:nvSpPr>
        <p:spPr bwMode="auto">
          <a:xfrm>
            <a:off x="2741613" y="1562100"/>
            <a:ext cx="1808162" cy="3095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fr-FR" altLang="fr-FR" sz="1600" i="1" dirty="0">
                <a:solidFill>
                  <a:srgbClr val="003399"/>
                </a:solidFill>
              </a:rPr>
              <a:t>Politique d’achat</a:t>
            </a:r>
          </a:p>
        </p:txBody>
      </p:sp>
      <p:sp>
        <p:nvSpPr>
          <p:cNvPr id="27702" name="Rectangle 54">
            <a:extLst>
              <a:ext uri="{FF2B5EF4-FFF2-40B4-BE49-F238E27FC236}">
                <a16:creationId xmlns:a16="http://schemas.microsoft.com/office/drawing/2014/main" id="{FA0470B8-4C2C-4353-9F59-80797C58EC05}"/>
              </a:ext>
            </a:extLst>
          </p:cNvPr>
          <p:cNvSpPr>
            <a:spLocks noChangeArrowheads="1"/>
          </p:cNvSpPr>
          <p:nvPr/>
        </p:nvSpPr>
        <p:spPr bwMode="auto">
          <a:xfrm>
            <a:off x="4038600" y="2430463"/>
            <a:ext cx="1954213" cy="549275"/>
          </a:xfrm>
          <a:prstGeom prst="rect">
            <a:avLst/>
          </a:prstGeom>
          <a:noFill/>
          <a:ln w="12700">
            <a:solidFill>
              <a:srgbClr val="000000"/>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nSpc>
                <a:spcPct val="70000"/>
              </a:lnSpc>
              <a:spcBef>
                <a:spcPct val="50000"/>
              </a:spcBef>
            </a:pPr>
            <a:br>
              <a:rPr lang="fr-FR" altLang="fr-FR" sz="1400" i="1" dirty="0">
                <a:solidFill>
                  <a:srgbClr val="003399"/>
                </a:solidFill>
              </a:rPr>
            </a:br>
            <a:r>
              <a:rPr lang="fr-FR" altLang="fr-FR" sz="1400" i="1" dirty="0">
                <a:solidFill>
                  <a:srgbClr val="003399"/>
                </a:solidFill>
              </a:rPr>
              <a:t>Critères de sélection</a:t>
            </a:r>
            <a:br>
              <a:rPr lang="fr-FR" altLang="fr-FR" sz="1400" i="1" dirty="0">
                <a:solidFill>
                  <a:srgbClr val="003399"/>
                </a:solidFill>
              </a:rPr>
            </a:br>
            <a:endParaRPr lang="fr-FR" altLang="fr-FR" sz="1400" i="1" dirty="0">
              <a:solidFill>
                <a:srgbClr val="003399"/>
              </a:solidFill>
            </a:endParaRPr>
          </a:p>
        </p:txBody>
      </p:sp>
      <p:sp>
        <p:nvSpPr>
          <p:cNvPr id="27703" name="Rectangle 55">
            <a:extLst>
              <a:ext uri="{FF2B5EF4-FFF2-40B4-BE49-F238E27FC236}">
                <a16:creationId xmlns:a16="http://schemas.microsoft.com/office/drawing/2014/main" id="{388A9E15-4BFE-4989-87C7-82F587D10082}"/>
              </a:ext>
            </a:extLst>
          </p:cNvPr>
          <p:cNvSpPr>
            <a:spLocks noChangeArrowheads="1"/>
          </p:cNvSpPr>
          <p:nvPr/>
        </p:nvSpPr>
        <p:spPr bwMode="auto">
          <a:xfrm>
            <a:off x="4167188" y="3352800"/>
            <a:ext cx="1825625" cy="6651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spcBef>
                <a:spcPct val="50000"/>
              </a:spcBef>
            </a:pPr>
            <a:r>
              <a:rPr lang="fr-FR" altLang="fr-FR" sz="1400" i="1" dirty="0">
                <a:solidFill>
                  <a:srgbClr val="003399"/>
                </a:solidFill>
              </a:rPr>
              <a:t>Homologation - Panel</a:t>
            </a:r>
            <a:br>
              <a:rPr lang="fr-FR" altLang="fr-FR" sz="1400" i="1" dirty="0">
                <a:solidFill>
                  <a:srgbClr val="003399"/>
                </a:solidFill>
              </a:rPr>
            </a:br>
            <a:r>
              <a:rPr lang="fr-FR" altLang="fr-FR" sz="1400" i="1" dirty="0">
                <a:solidFill>
                  <a:srgbClr val="003399"/>
                </a:solidFill>
              </a:rPr>
              <a:t>Fournisseurs</a:t>
            </a:r>
          </a:p>
        </p:txBody>
      </p:sp>
      <p:sp>
        <p:nvSpPr>
          <p:cNvPr id="27704" name="Rectangle 56">
            <a:extLst>
              <a:ext uri="{FF2B5EF4-FFF2-40B4-BE49-F238E27FC236}">
                <a16:creationId xmlns:a16="http://schemas.microsoft.com/office/drawing/2014/main" id="{EE769F79-6EFA-4FDA-8788-1E5790E35BA9}"/>
              </a:ext>
            </a:extLst>
          </p:cNvPr>
          <p:cNvSpPr>
            <a:spLocks noChangeArrowheads="1"/>
          </p:cNvSpPr>
          <p:nvPr/>
        </p:nvSpPr>
        <p:spPr bwMode="auto">
          <a:xfrm>
            <a:off x="6910388" y="2590800"/>
            <a:ext cx="1520825" cy="280988"/>
          </a:xfrm>
          <a:prstGeom prst="rect">
            <a:avLst/>
          </a:prstGeom>
          <a:solidFill>
            <a:srgbClr val="FFFF99"/>
          </a:solidFill>
          <a:ln>
            <a:noFill/>
          </a:ln>
          <a:effectLst/>
          <a:extLs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spcBef>
                <a:spcPct val="50000"/>
              </a:spcBef>
            </a:pPr>
            <a:r>
              <a:rPr lang="fr-FR" altLang="fr-FR" sz="1400" i="1" dirty="0">
                <a:solidFill>
                  <a:srgbClr val="000000"/>
                </a:solidFill>
              </a:rPr>
              <a:t>Suivis internes</a:t>
            </a:r>
          </a:p>
        </p:txBody>
      </p:sp>
      <p:sp>
        <p:nvSpPr>
          <p:cNvPr id="27705" name="Rectangle 57">
            <a:extLst>
              <a:ext uri="{FF2B5EF4-FFF2-40B4-BE49-F238E27FC236}">
                <a16:creationId xmlns:a16="http://schemas.microsoft.com/office/drawing/2014/main" id="{67C6B78E-3C2A-4B87-B141-7B8BDE342F7C}"/>
              </a:ext>
            </a:extLst>
          </p:cNvPr>
          <p:cNvSpPr>
            <a:spLocks noChangeArrowheads="1"/>
          </p:cNvSpPr>
          <p:nvPr/>
        </p:nvSpPr>
        <p:spPr bwMode="auto">
          <a:xfrm>
            <a:off x="6681788" y="3086100"/>
            <a:ext cx="1597025" cy="4730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spcBef>
                <a:spcPct val="50000"/>
              </a:spcBef>
            </a:pPr>
            <a:r>
              <a:rPr lang="fr-FR" altLang="fr-FR" sz="1400" i="1" dirty="0">
                <a:solidFill>
                  <a:srgbClr val="000000"/>
                </a:solidFill>
              </a:rPr>
              <a:t>Audits fournisseurs</a:t>
            </a:r>
          </a:p>
        </p:txBody>
      </p:sp>
      <p:sp>
        <p:nvSpPr>
          <p:cNvPr id="27706" name="Rectangle 58">
            <a:extLst>
              <a:ext uri="{FF2B5EF4-FFF2-40B4-BE49-F238E27FC236}">
                <a16:creationId xmlns:a16="http://schemas.microsoft.com/office/drawing/2014/main" id="{E32F8807-9592-4F0B-A383-0B439142EDE1}"/>
              </a:ext>
            </a:extLst>
          </p:cNvPr>
          <p:cNvSpPr>
            <a:spLocks noChangeArrowheads="1"/>
          </p:cNvSpPr>
          <p:nvPr/>
        </p:nvSpPr>
        <p:spPr bwMode="auto">
          <a:xfrm>
            <a:off x="6681788" y="3810000"/>
            <a:ext cx="1673225" cy="47307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spcBef>
                <a:spcPct val="50000"/>
              </a:spcBef>
            </a:pPr>
            <a:r>
              <a:rPr lang="fr-FR" altLang="fr-FR" sz="1400" i="1" dirty="0">
                <a:solidFill>
                  <a:srgbClr val="000000"/>
                </a:solidFill>
              </a:rPr>
              <a:t>Analyses stratégiques</a:t>
            </a:r>
          </a:p>
        </p:txBody>
      </p:sp>
      <p:sp>
        <p:nvSpPr>
          <p:cNvPr id="27707" name="AutoShape 59">
            <a:extLst>
              <a:ext uri="{FF2B5EF4-FFF2-40B4-BE49-F238E27FC236}">
                <a16:creationId xmlns:a16="http://schemas.microsoft.com/office/drawing/2014/main" id="{3F209DAE-7579-40AE-9FCD-48F2E272FE23}"/>
              </a:ext>
            </a:extLst>
          </p:cNvPr>
          <p:cNvSpPr>
            <a:spLocks noChangeArrowheads="1"/>
          </p:cNvSpPr>
          <p:nvPr/>
        </p:nvSpPr>
        <p:spPr bwMode="auto">
          <a:xfrm flipH="1">
            <a:off x="6083300" y="3592513"/>
            <a:ext cx="355600" cy="355600"/>
          </a:xfrm>
          <a:prstGeom prst="rightArrow">
            <a:avLst>
              <a:gd name="adj1" fmla="val 50000"/>
              <a:gd name="adj2" fmla="val 50032"/>
            </a:avLst>
          </a:prstGeom>
          <a:solidFill>
            <a:srgbClr val="FFFF99"/>
          </a:solidFill>
          <a:ln w="254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27708" name="AutoShape 60">
            <a:extLst>
              <a:ext uri="{FF2B5EF4-FFF2-40B4-BE49-F238E27FC236}">
                <a16:creationId xmlns:a16="http://schemas.microsoft.com/office/drawing/2014/main" id="{EBE73B94-496D-41ED-A8D7-356727FE23F8}"/>
              </a:ext>
            </a:extLst>
          </p:cNvPr>
          <p:cNvSpPr>
            <a:spLocks noChangeArrowheads="1"/>
          </p:cNvSpPr>
          <p:nvPr/>
        </p:nvSpPr>
        <p:spPr bwMode="auto">
          <a:xfrm rot="16200000" flipH="1">
            <a:off x="4216400" y="2030413"/>
            <a:ext cx="203200" cy="431800"/>
          </a:xfrm>
          <a:prstGeom prst="rightArrow">
            <a:avLst>
              <a:gd name="adj1" fmla="val 75000"/>
              <a:gd name="adj2" fmla="val 50051"/>
            </a:avLst>
          </a:prstGeom>
          <a:solidFill>
            <a:srgbClr val="FFFFCC"/>
          </a:solidFill>
          <a:ln w="254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27709" name="AutoShape 61">
            <a:extLst>
              <a:ext uri="{FF2B5EF4-FFF2-40B4-BE49-F238E27FC236}">
                <a16:creationId xmlns:a16="http://schemas.microsoft.com/office/drawing/2014/main" id="{9F900AF2-21CD-4D38-95D6-230EB14BAC98}"/>
              </a:ext>
            </a:extLst>
          </p:cNvPr>
          <p:cNvSpPr>
            <a:spLocks noChangeArrowheads="1"/>
          </p:cNvSpPr>
          <p:nvPr/>
        </p:nvSpPr>
        <p:spPr bwMode="auto">
          <a:xfrm rot="16200000" flipH="1">
            <a:off x="5816600" y="2030413"/>
            <a:ext cx="203200" cy="431800"/>
          </a:xfrm>
          <a:prstGeom prst="rightArrow">
            <a:avLst>
              <a:gd name="adj1" fmla="val 75000"/>
              <a:gd name="adj2" fmla="val 50051"/>
            </a:avLst>
          </a:prstGeom>
          <a:solidFill>
            <a:srgbClr val="FFFFCC"/>
          </a:solidFill>
          <a:ln w="254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27710" name="AutoShape 62">
            <a:extLst>
              <a:ext uri="{FF2B5EF4-FFF2-40B4-BE49-F238E27FC236}">
                <a16:creationId xmlns:a16="http://schemas.microsoft.com/office/drawing/2014/main" id="{C29F24DE-96DE-4F59-9826-4E68F94D0C11}"/>
              </a:ext>
            </a:extLst>
          </p:cNvPr>
          <p:cNvSpPr>
            <a:spLocks noChangeArrowheads="1"/>
          </p:cNvSpPr>
          <p:nvPr/>
        </p:nvSpPr>
        <p:spPr bwMode="auto">
          <a:xfrm rot="16200000" flipH="1">
            <a:off x="4940300" y="2982913"/>
            <a:ext cx="203200" cy="508000"/>
          </a:xfrm>
          <a:prstGeom prst="rightArrow">
            <a:avLst>
              <a:gd name="adj1" fmla="val 75000"/>
              <a:gd name="adj2" fmla="val 50051"/>
            </a:avLst>
          </a:prstGeom>
          <a:solidFill>
            <a:srgbClr val="FFFFCC"/>
          </a:solidFill>
          <a:ln w="254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27711" name="AutoShape 63">
            <a:extLst>
              <a:ext uri="{FF2B5EF4-FFF2-40B4-BE49-F238E27FC236}">
                <a16:creationId xmlns:a16="http://schemas.microsoft.com/office/drawing/2014/main" id="{A8682B70-F9A8-469E-9323-FE339E533BF5}"/>
              </a:ext>
            </a:extLst>
          </p:cNvPr>
          <p:cNvSpPr>
            <a:spLocks noChangeArrowheads="1"/>
          </p:cNvSpPr>
          <p:nvPr/>
        </p:nvSpPr>
        <p:spPr bwMode="auto">
          <a:xfrm rot="16200000" flipH="1">
            <a:off x="4790281" y="4341019"/>
            <a:ext cx="503238" cy="508000"/>
          </a:xfrm>
          <a:prstGeom prst="rightArrow">
            <a:avLst>
              <a:gd name="adj1" fmla="val 75000"/>
              <a:gd name="adj2" fmla="val 50051"/>
            </a:avLst>
          </a:prstGeom>
          <a:solidFill>
            <a:srgbClr val="FFFFCC"/>
          </a:solidFill>
          <a:ln w="254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27712" name="Rectangle 64">
            <a:extLst>
              <a:ext uri="{FF2B5EF4-FFF2-40B4-BE49-F238E27FC236}">
                <a16:creationId xmlns:a16="http://schemas.microsoft.com/office/drawing/2014/main" id="{BEA73805-4F55-4473-BA5F-D431FB85DFE1}"/>
              </a:ext>
            </a:extLst>
          </p:cNvPr>
          <p:cNvSpPr>
            <a:spLocks noChangeArrowheads="1"/>
          </p:cNvSpPr>
          <p:nvPr/>
        </p:nvSpPr>
        <p:spPr bwMode="auto">
          <a:xfrm>
            <a:off x="1728788" y="2895600"/>
            <a:ext cx="1597025" cy="473075"/>
          </a:xfrm>
          <a:prstGeom prst="rect">
            <a:avLst/>
          </a:prstGeom>
          <a:solidFill>
            <a:srgbClr val="FFFF99"/>
          </a:solidFill>
          <a:ln>
            <a:noFill/>
          </a:ln>
          <a:effectLst/>
          <a:extLs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spcBef>
                <a:spcPct val="50000"/>
              </a:spcBef>
            </a:pPr>
            <a:r>
              <a:rPr lang="fr-FR" altLang="fr-FR" sz="1400" i="1" dirty="0">
                <a:solidFill>
                  <a:srgbClr val="000000"/>
                </a:solidFill>
              </a:rPr>
              <a:t>Critères éliminatoires</a:t>
            </a:r>
          </a:p>
        </p:txBody>
      </p:sp>
      <p:sp>
        <p:nvSpPr>
          <p:cNvPr id="27713" name="Line 65">
            <a:extLst>
              <a:ext uri="{FF2B5EF4-FFF2-40B4-BE49-F238E27FC236}">
                <a16:creationId xmlns:a16="http://schemas.microsoft.com/office/drawing/2014/main" id="{37C83782-E67B-4308-B028-376BF32F37AC}"/>
              </a:ext>
            </a:extLst>
          </p:cNvPr>
          <p:cNvSpPr>
            <a:spLocks noChangeShapeType="1"/>
          </p:cNvSpPr>
          <p:nvPr/>
        </p:nvSpPr>
        <p:spPr bwMode="auto">
          <a:xfrm flipH="1">
            <a:off x="2389188" y="2513013"/>
            <a:ext cx="157956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27714" name="Line 66">
            <a:extLst>
              <a:ext uri="{FF2B5EF4-FFF2-40B4-BE49-F238E27FC236}">
                <a16:creationId xmlns:a16="http://schemas.microsoft.com/office/drawing/2014/main" id="{1A1A70C5-02F9-4411-95FE-5FD8626A7F23}"/>
              </a:ext>
            </a:extLst>
          </p:cNvPr>
          <p:cNvSpPr>
            <a:spLocks noChangeShapeType="1"/>
          </p:cNvSpPr>
          <p:nvPr/>
        </p:nvSpPr>
        <p:spPr bwMode="auto">
          <a:xfrm>
            <a:off x="2413000" y="2552700"/>
            <a:ext cx="0" cy="233363"/>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27715" name="Line 67">
            <a:extLst>
              <a:ext uri="{FF2B5EF4-FFF2-40B4-BE49-F238E27FC236}">
                <a16:creationId xmlns:a16="http://schemas.microsoft.com/office/drawing/2014/main" id="{BA06E235-DDAE-4A6F-B159-62ADE8413435}"/>
              </a:ext>
            </a:extLst>
          </p:cNvPr>
          <p:cNvSpPr>
            <a:spLocks noChangeShapeType="1"/>
          </p:cNvSpPr>
          <p:nvPr/>
        </p:nvSpPr>
        <p:spPr bwMode="auto">
          <a:xfrm>
            <a:off x="2413000" y="3467100"/>
            <a:ext cx="0" cy="30956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27716" name="Line 68">
            <a:extLst>
              <a:ext uri="{FF2B5EF4-FFF2-40B4-BE49-F238E27FC236}">
                <a16:creationId xmlns:a16="http://schemas.microsoft.com/office/drawing/2014/main" id="{3E687018-FE14-481B-B677-B1264D8F2702}"/>
              </a:ext>
            </a:extLst>
          </p:cNvPr>
          <p:cNvSpPr>
            <a:spLocks noChangeShapeType="1"/>
          </p:cNvSpPr>
          <p:nvPr/>
        </p:nvSpPr>
        <p:spPr bwMode="auto">
          <a:xfrm>
            <a:off x="2452688" y="3808413"/>
            <a:ext cx="1376362"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27717" name="AutoShape 69">
            <a:extLst>
              <a:ext uri="{FF2B5EF4-FFF2-40B4-BE49-F238E27FC236}">
                <a16:creationId xmlns:a16="http://schemas.microsoft.com/office/drawing/2014/main" id="{5EF7DC3A-A13D-4754-94A8-74AF3775E7D4}"/>
              </a:ext>
            </a:extLst>
          </p:cNvPr>
          <p:cNvSpPr>
            <a:spLocks noChangeArrowheads="1"/>
          </p:cNvSpPr>
          <p:nvPr/>
        </p:nvSpPr>
        <p:spPr bwMode="auto">
          <a:xfrm>
            <a:off x="3644900" y="5024438"/>
            <a:ext cx="279400" cy="355600"/>
          </a:xfrm>
          <a:prstGeom prst="rightArrow">
            <a:avLst>
              <a:gd name="adj1" fmla="val 75000"/>
              <a:gd name="adj2" fmla="val 50051"/>
            </a:avLst>
          </a:prstGeom>
          <a:solidFill>
            <a:srgbClr val="FFFF99"/>
          </a:solidFill>
          <a:ln w="254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grpSp>
        <p:nvGrpSpPr>
          <p:cNvPr id="27718" name="Group 70">
            <a:extLst>
              <a:ext uri="{FF2B5EF4-FFF2-40B4-BE49-F238E27FC236}">
                <a16:creationId xmlns:a16="http://schemas.microsoft.com/office/drawing/2014/main" id="{3949D384-FCC5-423A-A6CE-04F615962FDF}"/>
              </a:ext>
            </a:extLst>
          </p:cNvPr>
          <p:cNvGrpSpPr>
            <a:grpSpLocks/>
          </p:cNvGrpSpPr>
          <p:nvPr/>
        </p:nvGrpSpPr>
        <p:grpSpPr bwMode="auto">
          <a:xfrm>
            <a:off x="1423988" y="4652963"/>
            <a:ext cx="2206625" cy="1081087"/>
            <a:chOff x="897" y="2931"/>
            <a:chExt cx="1390" cy="681"/>
          </a:xfrm>
        </p:grpSpPr>
        <p:sp>
          <p:nvSpPr>
            <p:cNvPr id="27719" name="Rectangle 71">
              <a:extLst>
                <a:ext uri="{FF2B5EF4-FFF2-40B4-BE49-F238E27FC236}">
                  <a16:creationId xmlns:a16="http://schemas.microsoft.com/office/drawing/2014/main" id="{11D1162F-2228-453E-8FB3-C7B12E5D95E8}"/>
                </a:ext>
              </a:extLst>
            </p:cNvPr>
            <p:cNvSpPr>
              <a:spLocks noChangeArrowheads="1"/>
            </p:cNvSpPr>
            <p:nvPr/>
          </p:nvSpPr>
          <p:spPr bwMode="auto">
            <a:xfrm>
              <a:off x="948" y="2931"/>
              <a:ext cx="1240" cy="681"/>
            </a:xfrm>
            <a:prstGeom prst="rect">
              <a:avLst/>
            </a:prstGeom>
            <a:solidFill>
              <a:srgbClr val="FFFF99"/>
            </a:solidFill>
            <a:ln w="12700">
              <a:solidFill>
                <a:srgbClr val="000000"/>
              </a:solidFill>
              <a:miter lim="800000"/>
              <a:headEnd/>
              <a:tailEnd/>
            </a:ln>
            <a:effectLst>
              <a:outerShdw dist="107763" dir="2700000" algn="ctr" rotWithShape="0">
                <a:schemeClr val="bg2"/>
              </a:outerShdw>
            </a:effectLst>
          </p:spPr>
          <p:txBody>
            <a:bodyPr wrap="none" anchor="ctr"/>
            <a:lstStyle/>
            <a:p>
              <a:endParaRPr lang="fr-FR" dirty="0"/>
            </a:p>
          </p:txBody>
        </p:sp>
        <p:sp>
          <p:nvSpPr>
            <p:cNvPr id="27720" name="Rectangle 72">
              <a:extLst>
                <a:ext uri="{FF2B5EF4-FFF2-40B4-BE49-F238E27FC236}">
                  <a16:creationId xmlns:a16="http://schemas.microsoft.com/office/drawing/2014/main" id="{A57FC0B2-1A2F-49D8-972F-79019F081A1A}"/>
                </a:ext>
              </a:extLst>
            </p:cNvPr>
            <p:cNvSpPr>
              <a:spLocks noChangeArrowheads="1"/>
            </p:cNvSpPr>
            <p:nvPr/>
          </p:nvSpPr>
          <p:spPr bwMode="auto">
            <a:xfrm>
              <a:off x="897" y="3026"/>
              <a:ext cx="1390" cy="54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spcBef>
                  <a:spcPct val="50000"/>
                </a:spcBef>
              </a:pPr>
              <a:r>
                <a:rPr lang="fr-FR" altLang="fr-FR" sz="1400" i="1" dirty="0">
                  <a:solidFill>
                    <a:srgbClr val="000000"/>
                  </a:solidFill>
                </a:rPr>
                <a:t>Nouveau produit Nouveau CdC  </a:t>
              </a:r>
              <a:br>
                <a:rPr lang="fr-FR" altLang="fr-FR" sz="1400" i="1" dirty="0">
                  <a:solidFill>
                    <a:srgbClr val="000000"/>
                  </a:solidFill>
                </a:rPr>
              </a:br>
              <a:r>
                <a:rPr lang="fr-FR" altLang="fr-FR" sz="1400" i="1" dirty="0">
                  <a:solidFill>
                    <a:srgbClr val="000000"/>
                  </a:solidFill>
                </a:rPr>
                <a:t>Appel d’offres / </a:t>
              </a:r>
              <a:br>
                <a:rPr lang="fr-FR" altLang="fr-FR" sz="1400" i="1" dirty="0">
                  <a:solidFill>
                    <a:srgbClr val="000000"/>
                  </a:solidFill>
                </a:rPr>
              </a:br>
              <a:r>
                <a:rPr lang="fr-FR" altLang="fr-FR" sz="1400" i="1" dirty="0">
                  <a:solidFill>
                    <a:srgbClr val="000000"/>
                  </a:solidFill>
                </a:rPr>
                <a:t>RFQ / RFP</a:t>
              </a:r>
            </a:p>
          </p:txBody>
        </p:sp>
      </p:grpSp>
      <p:sp>
        <p:nvSpPr>
          <p:cNvPr id="27721" name="Rectangle 73">
            <a:extLst>
              <a:ext uri="{FF2B5EF4-FFF2-40B4-BE49-F238E27FC236}">
                <a16:creationId xmlns:a16="http://schemas.microsoft.com/office/drawing/2014/main" id="{34D20190-E970-492F-B505-E5AA450FC13D}"/>
              </a:ext>
            </a:extLst>
          </p:cNvPr>
          <p:cNvSpPr>
            <a:spLocks noChangeArrowheads="1"/>
          </p:cNvSpPr>
          <p:nvPr/>
        </p:nvSpPr>
        <p:spPr bwMode="auto">
          <a:xfrm>
            <a:off x="4017963" y="4937125"/>
            <a:ext cx="1978025" cy="485775"/>
          </a:xfrm>
          <a:prstGeom prst="rect">
            <a:avLst/>
          </a:prstGeom>
          <a:noFill/>
          <a:ln w="12700">
            <a:solidFill>
              <a:srgbClr val="000000"/>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spcBef>
                <a:spcPct val="50000"/>
              </a:spcBef>
            </a:pPr>
            <a:r>
              <a:rPr lang="fr-FR" altLang="fr-FR" sz="1400" i="1" dirty="0">
                <a:solidFill>
                  <a:srgbClr val="003399"/>
                </a:solidFill>
              </a:rPr>
              <a:t>Cotation offres</a:t>
            </a:r>
            <a:br>
              <a:rPr lang="fr-FR" altLang="fr-FR" sz="1400" i="1" dirty="0">
                <a:solidFill>
                  <a:srgbClr val="003399"/>
                </a:solidFill>
              </a:rPr>
            </a:br>
            <a:r>
              <a:rPr lang="fr-FR" altLang="fr-FR" sz="1400" i="1" dirty="0">
                <a:solidFill>
                  <a:srgbClr val="003399"/>
                </a:solidFill>
              </a:rPr>
              <a:t>Pré-sélection</a:t>
            </a:r>
          </a:p>
        </p:txBody>
      </p:sp>
      <p:sp>
        <p:nvSpPr>
          <p:cNvPr id="27722" name="Rectangle 74">
            <a:extLst>
              <a:ext uri="{FF2B5EF4-FFF2-40B4-BE49-F238E27FC236}">
                <a16:creationId xmlns:a16="http://schemas.microsoft.com/office/drawing/2014/main" id="{57A819B6-DA46-4315-AAB1-1AC62CFC9970}"/>
              </a:ext>
            </a:extLst>
          </p:cNvPr>
          <p:cNvSpPr>
            <a:spLocks noChangeArrowheads="1"/>
          </p:cNvSpPr>
          <p:nvPr/>
        </p:nvSpPr>
        <p:spPr bwMode="auto">
          <a:xfrm>
            <a:off x="3938588" y="5775325"/>
            <a:ext cx="2092325" cy="6651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spcBef>
                <a:spcPct val="50000"/>
              </a:spcBef>
            </a:pPr>
            <a:r>
              <a:rPr lang="fr-FR" altLang="fr-FR" sz="1400" i="1" dirty="0">
                <a:solidFill>
                  <a:srgbClr val="003399"/>
                </a:solidFill>
              </a:rPr>
              <a:t>Short-list</a:t>
            </a:r>
            <a:br>
              <a:rPr lang="fr-FR" altLang="fr-FR" sz="1400" i="1" dirty="0">
                <a:solidFill>
                  <a:srgbClr val="003399"/>
                </a:solidFill>
              </a:rPr>
            </a:br>
            <a:r>
              <a:rPr lang="fr-FR" altLang="fr-FR" sz="1400" i="1" dirty="0">
                <a:solidFill>
                  <a:srgbClr val="003399"/>
                </a:solidFill>
              </a:rPr>
              <a:t>Négociation(s)</a:t>
            </a:r>
            <a:br>
              <a:rPr lang="fr-FR" altLang="fr-FR" sz="1400" i="1" dirty="0">
                <a:solidFill>
                  <a:srgbClr val="003399"/>
                </a:solidFill>
              </a:rPr>
            </a:br>
            <a:r>
              <a:rPr lang="fr-FR" altLang="fr-FR" sz="1400" i="1" dirty="0">
                <a:solidFill>
                  <a:srgbClr val="003399"/>
                </a:solidFill>
              </a:rPr>
              <a:t>Contrat(s)</a:t>
            </a:r>
          </a:p>
        </p:txBody>
      </p:sp>
      <p:sp>
        <p:nvSpPr>
          <p:cNvPr id="27723" name="AutoShape 75">
            <a:extLst>
              <a:ext uri="{FF2B5EF4-FFF2-40B4-BE49-F238E27FC236}">
                <a16:creationId xmlns:a16="http://schemas.microsoft.com/office/drawing/2014/main" id="{29ED00C2-1DB4-4FE6-9EAD-B6C5233E7BC5}"/>
              </a:ext>
            </a:extLst>
          </p:cNvPr>
          <p:cNvSpPr>
            <a:spLocks noChangeArrowheads="1"/>
          </p:cNvSpPr>
          <p:nvPr/>
        </p:nvSpPr>
        <p:spPr bwMode="auto">
          <a:xfrm rot="16200000" flipH="1">
            <a:off x="4902200" y="5367338"/>
            <a:ext cx="203200" cy="431800"/>
          </a:xfrm>
          <a:prstGeom prst="rightArrow">
            <a:avLst>
              <a:gd name="adj1" fmla="val 75000"/>
              <a:gd name="adj2" fmla="val 50051"/>
            </a:avLst>
          </a:prstGeom>
          <a:solidFill>
            <a:srgbClr val="FFFFCC"/>
          </a:solidFill>
          <a:ln w="254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27724" name="Line 76">
            <a:extLst>
              <a:ext uri="{FF2B5EF4-FFF2-40B4-BE49-F238E27FC236}">
                <a16:creationId xmlns:a16="http://schemas.microsoft.com/office/drawing/2014/main" id="{6BBDA5E7-193D-44A2-A296-29CB86E48E10}"/>
              </a:ext>
            </a:extLst>
          </p:cNvPr>
          <p:cNvSpPr>
            <a:spLocks noChangeShapeType="1"/>
          </p:cNvSpPr>
          <p:nvPr/>
        </p:nvSpPr>
        <p:spPr bwMode="auto">
          <a:xfrm>
            <a:off x="966788" y="1524000"/>
            <a:ext cx="0" cy="2590800"/>
          </a:xfrm>
          <a:prstGeom prst="line">
            <a:avLst/>
          </a:prstGeom>
          <a:noFill/>
          <a:ln w="5715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27725" name="Line 77">
            <a:extLst>
              <a:ext uri="{FF2B5EF4-FFF2-40B4-BE49-F238E27FC236}">
                <a16:creationId xmlns:a16="http://schemas.microsoft.com/office/drawing/2014/main" id="{1D05FC47-690F-48CC-81C4-AA99DD54D079}"/>
              </a:ext>
            </a:extLst>
          </p:cNvPr>
          <p:cNvSpPr>
            <a:spLocks noChangeShapeType="1"/>
          </p:cNvSpPr>
          <p:nvPr/>
        </p:nvSpPr>
        <p:spPr bwMode="auto">
          <a:xfrm>
            <a:off x="966788" y="4343400"/>
            <a:ext cx="0" cy="1676400"/>
          </a:xfrm>
          <a:prstGeom prst="line">
            <a:avLst/>
          </a:prstGeom>
          <a:noFill/>
          <a:ln w="5715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27726" name="Text Box 78">
            <a:extLst>
              <a:ext uri="{FF2B5EF4-FFF2-40B4-BE49-F238E27FC236}">
                <a16:creationId xmlns:a16="http://schemas.microsoft.com/office/drawing/2014/main" id="{BB0C1847-5BD8-43C8-BA5C-F6306A202377}"/>
              </a:ext>
            </a:extLst>
          </p:cNvPr>
          <p:cNvSpPr txBox="1">
            <a:spLocks noChangeArrowheads="1"/>
          </p:cNvSpPr>
          <p:nvPr/>
        </p:nvSpPr>
        <p:spPr bwMode="auto">
          <a:xfrm rot="-5400000">
            <a:off x="-484188" y="2541588"/>
            <a:ext cx="2568575" cy="533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fr-FR" altLang="fr-FR" sz="1600" dirty="0">
                <a:solidFill>
                  <a:srgbClr val="003399"/>
                </a:solidFill>
              </a:rPr>
              <a:t>HOMOLOGATION - PANEL</a:t>
            </a:r>
          </a:p>
        </p:txBody>
      </p:sp>
      <p:sp>
        <p:nvSpPr>
          <p:cNvPr id="27727" name="Text Box 79">
            <a:extLst>
              <a:ext uri="{FF2B5EF4-FFF2-40B4-BE49-F238E27FC236}">
                <a16:creationId xmlns:a16="http://schemas.microsoft.com/office/drawing/2014/main" id="{F50B17CB-9543-44E0-98D7-DD235E8590C7}"/>
              </a:ext>
            </a:extLst>
          </p:cNvPr>
          <p:cNvSpPr txBox="1">
            <a:spLocks noChangeArrowheads="1"/>
          </p:cNvSpPr>
          <p:nvPr/>
        </p:nvSpPr>
        <p:spPr bwMode="auto">
          <a:xfrm rot="-5400000">
            <a:off x="-484188" y="4979988"/>
            <a:ext cx="2568575" cy="533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fr-FR" altLang="fr-FR" sz="1600" dirty="0">
                <a:solidFill>
                  <a:srgbClr val="003399"/>
                </a:solidFill>
              </a:rPr>
              <a:t>COTATION DES OFFRES - SELECTION</a:t>
            </a:r>
          </a:p>
        </p:txBody>
      </p:sp>
      <p:sp>
        <p:nvSpPr>
          <p:cNvPr id="27728" name="Text Box 80">
            <a:extLst>
              <a:ext uri="{FF2B5EF4-FFF2-40B4-BE49-F238E27FC236}">
                <a16:creationId xmlns:a16="http://schemas.microsoft.com/office/drawing/2014/main" id="{8F3EDE75-0BBA-4F14-8D68-3C3AD0862012}"/>
              </a:ext>
            </a:extLst>
          </p:cNvPr>
          <p:cNvSpPr txBox="1">
            <a:spLocks noChangeArrowheads="1"/>
          </p:cNvSpPr>
          <p:nvPr/>
        </p:nvSpPr>
        <p:spPr bwMode="auto">
          <a:xfrm>
            <a:off x="1447800" y="6096000"/>
            <a:ext cx="2049463" cy="2571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fr-FR" sz="1200" i="1" dirty="0">
                <a:solidFill>
                  <a:srgbClr val="003399"/>
                </a:solidFill>
              </a:rPr>
              <a:t>CdC = cahier des charges</a:t>
            </a:r>
          </a:p>
        </p:txBody>
      </p:sp>
      <p:sp>
        <p:nvSpPr>
          <p:cNvPr id="27729" name="Line 81">
            <a:extLst>
              <a:ext uri="{FF2B5EF4-FFF2-40B4-BE49-F238E27FC236}">
                <a16:creationId xmlns:a16="http://schemas.microsoft.com/office/drawing/2014/main" id="{4EF1BAAD-5E1C-491E-BCF9-95041C204C8C}"/>
              </a:ext>
            </a:extLst>
          </p:cNvPr>
          <p:cNvSpPr>
            <a:spLocks noChangeShapeType="1"/>
          </p:cNvSpPr>
          <p:nvPr/>
        </p:nvSpPr>
        <p:spPr bwMode="auto">
          <a:xfrm>
            <a:off x="2514600" y="2590800"/>
            <a:ext cx="1524000"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27730" name="Line 82">
            <a:extLst>
              <a:ext uri="{FF2B5EF4-FFF2-40B4-BE49-F238E27FC236}">
                <a16:creationId xmlns:a16="http://schemas.microsoft.com/office/drawing/2014/main" id="{AB4DCDD3-F68E-45D1-8920-2A6546C5C1EB}"/>
              </a:ext>
            </a:extLst>
          </p:cNvPr>
          <p:cNvSpPr>
            <a:spLocks noChangeShapeType="1"/>
          </p:cNvSpPr>
          <p:nvPr/>
        </p:nvSpPr>
        <p:spPr bwMode="auto">
          <a:xfrm>
            <a:off x="2514600" y="2590800"/>
            <a:ext cx="0" cy="228600"/>
          </a:xfrm>
          <a:prstGeom prst="line">
            <a:avLst/>
          </a:prstGeom>
          <a:noFill/>
          <a:ln w="2857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27731" name="Line 83">
            <a:extLst>
              <a:ext uri="{FF2B5EF4-FFF2-40B4-BE49-F238E27FC236}">
                <a16:creationId xmlns:a16="http://schemas.microsoft.com/office/drawing/2014/main" id="{21A5A869-4618-40B9-9BDD-55E4B7F8E8D3}"/>
              </a:ext>
            </a:extLst>
          </p:cNvPr>
          <p:cNvSpPr>
            <a:spLocks noChangeShapeType="1"/>
          </p:cNvSpPr>
          <p:nvPr/>
        </p:nvSpPr>
        <p:spPr bwMode="auto">
          <a:xfrm>
            <a:off x="2514600" y="3505200"/>
            <a:ext cx="0" cy="22860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27732" name="Line 84">
            <a:extLst>
              <a:ext uri="{FF2B5EF4-FFF2-40B4-BE49-F238E27FC236}">
                <a16:creationId xmlns:a16="http://schemas.microsoft.com/office/drawing/2014/main" id="{6580306A-4AD6-4753-951F-53BB89E8E70A}"/>
              </a:ext>
            </a:extLst>
          </p:cNvPr>
          <p:cNvSpPr>
            <a:spLocks noChangeShapeType="1"/>
          </p:cNvSpPr>
          <p:nvPr/>
        </p:nvSpPr>
        <p:spPr bwMode="auto">
          <a:xfrm>
            <a:off x="2514600" y="3733800"/>
            <a:ext cx="1524000" cy="0"/>
          </a:xfrm>
          <a:prstGeom prst="line">
            <a:avLst/>
          </a:prstGeom>
          <a:noFill/>
          <a:ln w="2857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8BAE8D5B-E978-475E-A39A-8A00A55A6FB2}"/>
              </a:ext>
            </a:extLst>
          </p:cNvPr>
          <p:cNvSpPr>
            <a:spLocks noGrp="1" noChangeArrowheads="1"/>
          </p:cNvSpPr>
          <p:nvPr>
            <p:ph type="title"/>
          </p:nvPr>
        </p:nvSpPr>
        <p:spPr>
          <a:noFill/>
          <a:ln/>
        </p:spPr>
        <p:txBody>
          <a:bodyPr/>
          <a:lstStyle/>
          <a:p>
            <a:r>
              <a:rPr lang="fr-FR" altLang="fr-FR" dirty="0"/>
              <a:t>Analyse et cotation multicritères</a:t>
            </a:r>
          </a:p>
        </p:txBody>
      </p:sp>
      <p:sp>
        <p:nvSpPr>
          <p:cNvPr id="16387" name="Rectangle 3">
            <a:extLst>
              <a:ext uri="{FF2B5EF4-FFF2-40B4-BE49-F238E27FC236}">
                <a16:creationId xmlns:a16="http://schemas.microsoft.com/office/drawing/2014/main" id="{6EF57104-EE58-4D2D-A392-AA2D7B3FFBE6}"/>
              </a:ext>
            </a:extLst>
          </p:cNvPr>
          <p:cNvSpPr>
            <a:spLocks noChangeArrowheads="1"/>
          </p:cNvSpPr>
          <p:nvPr/>
        </p:nvSpPr>
        <p:spPr bwMode="auto">
          <a:xfrm>
            <a:off x="1073150" y="1606550"/>
            <a:ext cx="7064375" cy="3930650"/>
          </a:xfrm>
          <a:prstGeom prst="rect">
            <a:avLst/>
          </a:prstGeom>
          <a:solidFill>
            <a:srgbClr val="00FFFF"/>
          </a:solidFill>
          <a:ln w="12700">
            <a:solidFill>
              <a:srgbClr val="000000"/>
            </a:solidFill>
            <a:miter lim="800000"/>
            <a:headEnd/>
            <a:tailEnd/>
          </a:ln>
          <a:effectLst>
            <a:outerShdw dist="107763" dir="2700000" algn="ctr" rotWithShape="0">
              <a:schemeClr val="bg2"/>
            </a:outerShdw>
          </a:effectLst>
        </p:spPr>
        <p:txBody>
          <a:bodyPr wrap="none" anchor="ctr"/>
          <a:lstStyle/>
          <a:p>
            <a:endParaRPr lang="fr-FR" dirty="0"/>
          </a:p>
        </p:txBody>
      </p:sp>
      <p:sp>
        <p:nvSpPr>
          <p:cNvPr id="16388" name="Line 4">
            <a:extLst>
              <a:ext uri="{FF2B5EF4-FFF2-40B4-BE49-F238E27FC236}">
                <a16:creationId xmlns:a16="http://schemas.microsoft.com/office/drawing/2014/main" id="{78ECAB97-FACD-4FC2-A00D-A85AAF703435}"/>
              </a:ext>
            </a:extLst>
          </p:cNvPr>
          <p:cNvSpPr>
            <a:spLocks noChangeShapeType="1"/>
          </p:cNvSpPr>
          <p:nvPr/>
        </p:nvSpPr>
        <p:spPr bwMode="auto">
          <a:xfrm>
            <a:off x="1073150" y="1981200"/>
            <a:ext cx="707390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16389" name="Line 5">
            <a:extLst>
              <a:ext uri="{FF2B5EF4-FFF2-40B4-BE49-F238E27FC236}">
                <a16:creationId xmlns:a16="http://schemas.microsoft.com/office/drawing/2014/main" id="{48E5DE38-71DF-4E45-9F48-40AA5D4DAE61}"/>
              </a:ext>
            </a:extLst>
          </p:cNvPr>
          <p:cNvSpPr>
            <a:spLocks noChangeShapeType="1"/>
          </p:cNvSpPr>
          <p:nvPr/>
        </p:nvSpPr>
        <p:spPr bwMode="auto">
          <a:xfrm>
            <a:off x="1073150" y="2362200"/>
            <a:ext cx="707390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16390" name="Line 6">
            <a:extLst>
              <a:ext uri="{FF2B5EF4-FFF2-40B4-BE49-F238E27FC236}">
                <a16:creationId xmlns:a16="http://schemas.microsoft.com/office/drawing/2014/main" id="{B2D60762-E2AD-43C6-9679-BE68BED3A6AC}"/>
              </a:ext>
            </a:extLst>
          </p:cNvPr>
          <p:cNvSpPr>
            <a:spLocks noChangeShapeType="1"/>
          </p:cNvSpPr>
          <p:nvPr/>
        </p:nvSpPr>
        <p:spPr bwMode="auto">
          <a:xfrm>
            <a:off x="1600200" y="1987550"/>
            <a:ext cx="0" cy="356870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16391" name="Line 7">
            <a:extLst>
              <a:ext uri="{FF2B5EF4-FFF2-40B4-BE49-F238E27FC236}">
                <a16:creationId xmlns:a16="http://schemas.microsoft.com/office/drawing/2014/main" id="{492A759A-2A57-44FD-88C6-FA6E75D36F3F}"/>
              </a:ext>
            </a:extLst>
          </p:cNvPr>
          <p:cNvSpPr>
            <a:spLocks noChangeShapeType="1"/>
          </p:cNvSpPr>
          <p:nvPr/>
        </p:nvSpPr>
        <p:spPr bwMode="auto">
          <a:xfrm>
            <a:off x="1073150" y="5105400"/>
            <a:ext cx="707390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16392" name="Line 8">
            <a:extLst>
              <a:ext uri="{FF2B5EF4-FFF2-40B4-BE49-F238E27FC236}">
                <a16:creationId xmlns:a16="http://schemas.microsoft.com/office/drawing/2014/main" id="{98B671D7-51A3-4095-B394-CD4DF356E184}"/>
              </a:ext>
            </a:extLst>
          </p:cNvPr>
          <p:cNvSpPr>
            <a:spLocks noChangeShapeType="1"/>
          </p:cNvSpPr>
          <p:nvPr/>
        </p:nvSpPr>
        <p:spPr bwMode="auto">
          <a:xfrm>
            <a:off x="2971800" y="1612900"/>
            <a:ext cx="0" cy="393700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16393" name="Line 9">
            <a:extLst>
              <a:ext uri="{FF2B5EF4-FFF2-40B4-BE49-F238E27FC236}">
                <a16:creationId xmlns:a16="http://schemas.microsoft.com/office/drawing/2014/main" id="{890FB1CA-4244-4E33-9541-B0D91CECADFB}"/>
              </a:ext>
            </a:extLst>
          </p:cNvPr>
          <p:cNvSpPr>
            <a:spLocks noChangeShapeType="1"/>
          </p:cNvSpPr>
          <p:nvPr/>
        </p:nvSpPr>
        <p:spPr bwMode="auto">
          <a:xfrm>
            <a:off x="5486400" y="1993900"/>
            <a:ext cx="0" cy="355600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16394" name="Line 10">
            <a:extLst>
              <a:ext uri="{FF2B5EF4-FFF2-40B4-BE49-F238E27FC236}">
                <a16:creationId xmlns:a16="http://schemas.microsoft.com/office/drawing/2014/main" id="{C2D88AE3-A194-40A6-8310-4F8977E866BC}"/>
              </a:ext>
            </a:extLst>
          </p:cNvPr>
          <p:cNvSpPr>
            <a:spLocks noChangeShapeType="1"/>
          </p:cNvSpPr>
          <p:nvPr/>
        </p:nvSpPr>
        <p:spPr bwMode="auto">
          <a:xfrm>
            <a:off x="4267200" y="1993900"/>
            <a:ext cx="0" cy="355600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16395" name="Line 11">
            <a:extLst>
              <a:ext uri="{FF2B5EF4-FFF2-40B4-BE49-F238E27FC236}">
                <a16:creationId xmlns:a16="http://schemas.microsoft.com/office/drawing/2014/main" id="{C4D6F396-BA14-40CD-A63E-C3B990C1FFEF}"/>
              </a:ext>
            </a:extLst>
          </p:cNvPr>
          <p:cNvSpPr>
            <a:spLocks noChangeShapeType="1"/>
          </p:cNvSpPr>
          <p:nvPr/>
        </p:nvSpPr>
        <p:spPr bwMode="auto">
          <a:xfrm>
            <a:off x="6781800" y="1993900"/>
            <a:ext cx="0" cy="355600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16396" name="Rectangle 12">
            <a:extLst>
              <a:ext uri="{FF2B5EF4-FFF2-40B4-BE49-F238E27FC236}">
                <a16:creationId xmlns:a16="http://schemas.microsoft.com/office/drawing/2014/main" id="{4CCC2F10-835E-40B8-9DDE-AB6CD38FFD80}"/>
              </a:ext>
            </a:extLst>
          </p:cNvPr>
          <p:cNvSpPr>
            <a:spLocks noChangeArrowheads="1"/>
          </p:cNvSpPr>
          <p:nvPr/>
        </p:nvSpPr>
        <p:spPr bwMode="auto">
          <a:xfrm>
            <a:off x="4792663" y="1592263"/>
            <a:ext cx="16287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r"/>
            <a:r>
              <a:rPr lang="fr-FR" altLang="fr-FR" dirty="0">
                <a:solidFill>
                  <a:srgbClr val="000000"/>
                </a:solidFill>
              </a:rPr>
              <a:t>Fournisseurs</a:t>
            </a:r>
          </a:p>
        </p:txBody>
      </p:sp>
      <p:sp>
        <p:nvSpPr>
          <p:cNvPr id="16397" name="Rectangle 13">
            <a:extLst>
              <a:ext uri="{FF2B5EF4-FFF2-40B4-BE49-F238E27FC236}">
                <a16:creationId xmlns:a16="http://schemas.microsoft.com/office/drawing/2014/main" id="{802F6C6B-4B76-4F6F-A867-74B2519B4A20}"/>
              </a:ext>
            </a:extLst>
          </p:cNvPr>
          <p:cNvSpPr>
            <a:spLocks noChangeArrowheads="1"/>
          </p:cNvSpPr>
          <p:nvPr/>
        </p:nvSpPr>
        <p:spPr bwMode="auto">
          <a:xfrm>
            <a:off x="3408363" y="1973263"/>
            <a:ext cx="3460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r"/>
            <a:r>
              <a:rPr lang="fr-FR" altLang="fr-FR" dirty="0">
                <a:solidFill>
                  <a:srgbClr val="000000"/>
                </a:solidFill>
              </a:rPr>
              <a:t>A</a:t>
            </a:r>
          </a:p>
        </p:txBody>
      </p:sp>
      <p:sp>
        <p:nvSpPr>
          <p:cNvPr id="16398" name="Rectangle 14">
            <a:extLst>
              <a:ext uri="{FF2B5EF4-FFF2-40B4-BE49-F238E27FC236}">
                <a16:creationId xmlns:a16="http://schemas.microsoft.com/office/drawing/2014/main" id="{436CD2DF-3FB8-4D1A-8E6D-7749366EE27C}"/>
              </a:ext>
            </a:extLst>
          </p:cNvPr>
          <p:cNvSpPr>
            <a:spLocks noChangeArrowheads="1"/>
          </p:cNvSpPr>
          <p:nvPr/>
        </p:nvSpPr>
        <p:spPr bwMode="auto">
          <a:xfrm>
            <a:off x="4627563" y="1973263"/>
            <a:ext cx="3460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r"/>
            <a:r>
              <a:rPr lang="fr-FR" altLang="fr-FR" dirty="0">
                <a:solidFill>
                  <a:srgbClr val="000000"/>
                </a:solidFill>
              </a:rPr>
              <a:t>B</a:t>
            </a:r>
          </a:p>
        </p:txBody>
      </p:sp>
      <p:sp>
        <p:nvSpPr>
          <p:cNvPr id="16399" name="Rectangle 15">
            <a:extLst>
              <a:ext uri="{FF2B5EF4-FFF2-40B4-BE49-F238E27FC236}">
                <a16:creationId xmlns:a16="http://schemas.microsoft.com/office/drawing/2014/main" id="{9EA559C9-9D7D-47E1-A665-95DAE721C25A}"/>
              </a:ext>
            </a:extLst>
          </p:cNvPr>
          <p:cNvSpPr>
            <a:spLocks noChangeArrowheads="1"/>
          </p:cNvSpPr>
          <p:nvPr/>
        </p:nvSpPr>
        <p:spPr bwMode="auto">
          <a:xfrm>
            <a:off x="5922963" y="1973263"/>
            <a:ext cx="3460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r"/>
            <a:r>
              <a:rPr lang="fr-FR" altLang="fr-FR" dirty="0">
                <a:solidFill>
                  <a:srgbClr val="000000"/>
                </a:solidFill>
              </a:rPr>
              <a:t>C</a:t>
            </a:r>
          </a:p>
        </p:txBody>
      </p:sp>
      <p:sp>
        <p:nvSpPr>
          <p:cNvPr id="16400" name="Rectangle 16">
            <a:extLst>
              <a:ext uri="{FF2B5EF4-FFF2-40B4-BE49-F238E27FC236}">
                <a16:creationId xmlns:a16="http://schemas.microsoft.com/office/drawing/2014/main" id="{C862409B-2517-43E8-A157-3F83A9A5618A}"/>
              </a:ext>
            </a:extLst>
          </p:cNvPr>
          <p:cNvSpPr>
            <a:spLocks noChangeArrowheads="1"/>
          </p:cNvSpPr>
          <p:nvPr/>
        </p:nvSpPr>
        <p:spPr bwMode="auto">
          <a:xfrm>
            <a:off x="7218363" y="1973263"/>
            <a:ext cx="3460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r"/>
            <a:r>
              <a:rPr lang="fr-FR" altLang="fr-FR" dirty="0">
                <a:solidFill>
                  <a:srgbClr val="000000"/>
                </a:solidFill>
              </a:rPr>
              <a:t>D</a:t>
            </a:r>
          </a:p>
        </p:txBody>
      </p:sp>
      <p:sp>
        <p:nvSpPr>
          <p:cNvPr id="16401" name="Rectangle 17">
            <a:extLst>
              <a:ext uri="{FF2B5EF4-FFF2-40B4-BE49-F238E27FC236}">
                <a16:creationId xmlns:a16="http://schemas.microsoft.com/office/drawing/2014/main" id="{EE91C2A4-F41A-43DE-B680-054720F00B95}"/>
              </a:ext>
            </a:extLst>
          </p:cNvPr>
          <p:cNvSpPr>
            <a:spLocks noChangeArrowheads="1"/>
          </p:cNvSpPr>
          <p:nvPr/>
        </p:nvSpPr>
        <p:spPr bwMode="auto">
          <a:xfrm>
            <a:off x="1758950" y="2014538"/>
            <a:ext cx="852488" cy="280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r"/>
            <a:r>
              <a:rPr lang="fr-FR" altLang="fr-FR" sz="1400" dirty="0">
                <a:solidFill>
                  <a:srgbClr val="000000"/>
                </a:solidFill>
              </a:rPr>
              <a:t>Critères</a:t>
            </a:r>
          </a:p>
        </p:txBody>
      </p:sp>
      <p:sp>
        <p:nvSpPr>
          <p:cNvPr id="16402" name="Rectangle 18">
            <a:extLst>
              <a:ext uri="{FF2B5EF4-FFF2-40B4-BE49-F238E27FC236}">
                <a16:creationId xmlns:a16="http://schemas.microsoft.com/office/drawing/2014/main" id="{24502FCB-D5C6-45E4-9C28-BF7055BF280A}"/>
              </a:ext>
            </a:extLst>
          </p:cNvPr>
          <p:cNvSpPr>
            <a:spLocks noChangeArrowheads="1"/>
          </p:cNvSpPr>
          <p:nvPr/>
        </p:nvSpPr>
        <p:spPr bwMode="auto">
          <a:xfrm>
            <a:off x="1033463" y="2014538"/>
            <a:ext cx="663575" cy="2809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r"/>
            <a:r>
              <a:rPr lang="fr-FR" altLang="fr-FR" sz="1400" dirty="0">
                <a:solidFill>
                  <a:srgbClr val="000000"/>
                </a:solidFill>
              </a:rPr>
              <a:t>Poids</a:t>
            </a:r>
          </a:p>
        </p:txBody>
      </p:sp>
      <p:sp>
        <p:nvSpPr>
          <p:cNvPr id="16403" name="Line 19">
            <a:extLst>
              <a:ext uri="{FF2B5EF4-FFF2-40B4-BE49-F238E27FC236}">
                <a16:creationId xmlns:a16="http://schemas.microsoft.com/office/drawing/2014/main" id="{041643B1-9C4A-4860-9680-821B0025F961}"/>
              </a:ext>
            </a:extLst>
          </p:cNvPr>
          <p:cNvSpPr>
            <a:spLocks noChangeShapeType="1"/>
          </p:cNvSpPr>
          <p:nvPr/>
        </p:nvSpPr>
        <p:spPr bwMode="auto">
          <a:xfrm>
            <a:off x="3581400" y="2368550"/>
            <a:ext cx="0" cy="318770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16404" name="Line 20">
            <a:extLst>
              <a:ext uri="{FF2B5EF4-FFF2-40B4-BE49-F238E27FC236}">
                <a16:creationId xmlns:a16="http://schemas.microsoft.com/office/drawing/2014/main" id="{BB294D34-D8CC-4D28-8314-7FD06989BB4A}"/>
              </a:ext>
            </a:extLst>
          </p:cNvPr>
          <p:cNvSpPr>
            <a:spLocks noChangeShapeType="1"/>
          </p:cNvSpPr>
          <p:nvPr/>
        </p:nvSpPr>
        <p:spPr bwMode="auto">
          <a:xfrm>
            <a:off x="4876800" y="2368550"/>
            <a:ext cx="0" cy="318770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16405" name="Line 21">
            <a:extLst>
              <a:ext uri="{FF2B5EF4-FFF2-40B4-BE49-F238E27FC236}">
                <a16:creationId xmlns:a16="http://schemas.microsoft.com/office/drawing/2014/main" id="{6117C1F4-9399-4BB0-AEB6-892C4734CD14}"/>
              </a:ext>
            </a:extLst>
          </p:cNvPr>
          <p:cNvSpPr>
            <a:spLocks noChangeShapeType="1"/>
          </p:cNvSpPr>
          <p:nvPr/>
        </p:nvSpPr>
        <p:spPr bwMode="auto">
          <a:xfrm>
            <a:off x="6096000" y="2368550"/>
            <a:ext cx="0" cy="318770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16406" name="Line 22">
            <a:extLst>
              <a:ext uri="{FF2B5EF4-FFF2-40B4-BE49-F238E27FC236}">
                <a16:creationId xmlns:a16="http://schemas.microsoft.com/office/drawing/2014/main" id="{99288ECD-4A85-4602-B4E3-82C67CF671DA}"/>
              </a:ext>
            </a:extLst>
          </p:cNvPr>
          <p:cNvSpPr>
            <a:spLocks noChangeShapeType="1"/>
          </p:cNvSpPr>
          <p:nvPr/>
        </p:nvSpPr>
        <p:spPr bwMode="auto">
          <a:xfrm>
            <a:off x="7391400" y="2368550"/>
            <a:ext cx="0" cy="318770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16407" name="Line 23">
            <a:extLst>
              <a:ext uri="{FF2B5EF4-FFF2-40B4-BE49-F238E27FC236}">
                <a16:creationId xmlns:a16="http://schemas.microsoft.com/office/drawing/2014/main" id="{E6E5A474-A452-42C5-8CC9-953455BB1087}"/>
              </a:ext>
            </a:extLst>
          </p:cNvPr>
          <p:cNvSpPr>
            <a:spLocks noChangeShapeType="1"/>
          </p:cNvSpPr>
          <p:nvPr/>
        </p:nvSpPr>
        <p:spPr bwMode="auto">
          <a:xfrm>
            <a:off x="1073150" y="2819400"/>
            <a:ext cx="715010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16408" name="Line 24">
            <a:extLst>
              <a:ext uri="{FF2B5EF4-FFF2-40B4-BE49-F238E27FC236}">
                <a16:creationId xmlns:a16="http://schemas.microsoft.com/office/drawing/2014/main" id="{2D86D7A4-6F63-4B98-8747-6E79A0A6BF50}"/>
              </a:ext>
            </a:extLst>
          </p:cNvPr>
          <p:cNvSpPr>
            <a:spLocks noChangeShapeType="1"/>
          </p:cNvSpPr>
          <p:nvPr/>
        </p:nvSpPr>
        <p:spPr bwMode="auto">
          <a:xfrm>
            <a:off x="1073150" y="3276600"/>
            <a:ext cx="715010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16409" name="Line 25">
            <a:extLst>
              <a:ext uri="{FF2B5EF4-FFF2-40B4-BE49-F238E27FC236}">
                <a16:creationId xmlns:a16="http://schemas.microsoft.com/office/drawing/2014/main" id="{57901661-7E49-493B-B295-35CD3F18DB90}"/>
              </a:ext>
            </a:extLst>
          </p:cNvPr>
          <p:cNvSpPr>
            <a:spLocks noChangeShapeType="1"/>
          </p:cNvSpPr>
          <p:nvPr/>
        </p:nvSpPr>
        <p:spPr bwMode="auto">
          <a:xfrm>
            <a:off x="1073150" y="3733800"/>
            <a:ext cx="715010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16410" name="Line 26">
            <a:extLst>
              <a:ext uri="{FF2B5EF4-FFF2-40B4-BE49-F238E27FC236}">
                <a16:creationId xmlns:a16="http://schemas.microsoft.com/office/drawing/2014/main" id="{F69C5280-F62E-46B4-A707-D7745CBF2ED2}"/>
              </a:ext>
            </a:extLst>
          </p:cNvPr>
          <p:cNvSpPr>
            <a:spLocks noChangeShapeType="1"/>
          </p:cNvSpPr>
          <p:nvPr/>
        </p:nvSpPr>
        <p:spPr bwMode="auto">
          <a:xfrm>
            <a:off x="1073150" y="4191000"/>
            <a:ext cx="707390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16411" name="Line 27">
            <a:extLst>
              <a:ext uri="{FF2B5EF4-FFF2-40B4-BE49-F238E27FC236}">
                <a16:creationId xmlns:a16="http://schemas.microsoft.com/office/drawing/2014/main" id="{5B21BE03-45F0-4DB6-84E8-F12C6ADC818D}"/>
              </a:ext>
            </a:extLst>
          </p:cNvPr>
          <p:cNvSpPr>
            <a:spLocks noChangeShapeType="1"/>
          </p:cNvSpPr>
          <p:nvPr/>
        </p:nvSpPr>
        <p:spPr bwMode="auto">
          <a:xfrm>
            <a:off x="1073150" y="4648200"/>
            <a:ext cx="707390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16412" name="Rectangle 28">
            <a:extLst>
              <a:ext uri="{FF2B5EF4-FFF2-40B4-BE49-F238E27FC236}">
                <a16:creationId xmlns:a16="http://schemas.microsoft.com/office/drawing/2014/main" id="{1C6908F8-AF6A-4D96-9CDC-F06347A91426}"/>
              </a:ext>
            </a:extLst>
          </p:cNvPr>
          <p:cNvSpPr>
            <a:spLocks noChangeArrowheads="1"/>
          </p:cNvSpPr>
          <p:nvPr/>
        </p:nvSpPr>
        <p:spPr bwMode="auto">
          <a:xfrm>
            <a:off x="1077913" y="2430463"/>
            <a:ext cx="434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dirty="0">
                <a:solidFill>
                  <a:srgbClr val="000000"/>
                </a:solidFill>
              </a:rPr>
              <a:t>20</a:t>
            </a:r>
          </a:p>
        </p:txBody>
      </p:sp>
      <p:sp>
        <p:nvSpPr>
          <p:cNvPr id="16413" name="Rectangle 29">
            <a:extLst>
              <a:ext uri="{FF2B5EF4-FFF2-40B4-BE49-F238E27FC236}">
                <a16:creationId xmlns:a16="http://schemas.microsoft.com/office/drawing/2014/main" id="{A383BE68-C094-48ED-A0B3-9408BA6B8541}"/>
              </a:ext>
            </a:extLst>
          </p:cNvPr>
          <p:cNvSpPr>
            <a:spLocks noChangeArrowheads="1"/>
          </p:cNvSpPr>
          <p:nvPr/>
        </p:nvSpPr>
        <p:spPr bwMode="auto">
          <a:xfrm>
            <a:off x="1077913" y="2887663"/>
            <a:ext cx="434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dirty="0">
                <a:solidFill>
                  <a:srgbClr val="000000"/>
                </a:solidFill>
              </a:rPr>
              <a:t>35</a:t>
            </a:r>
          </a:p>
        </p:txBody>
      </p:sp>
      <p:sp>
        <p:nvSpPr>
          <p:cNvPr id="16414" name="Rectangle 30">
            <a:extLst>
              <a:ext uri="{FF2B5EF4-FFF2-40B4-BE49-F238E27FC236}">
                <a16:creationId xmlns:a16="http://schemas.microsoft.com/office/drawing/2014/main" id="{B8A0CBED-B2FB-4836-8B26-7309063BC171}"/>
              </a:ext>
            </a:extLst>
          </p:cNvPr>
          <p:cNvSpPr>
            <a:spLocks noChangeArrowheads="1"/>
          </p:cNvSpPr>
          <p:nvPr/>
        </p:nvSpPr>
        <p:spPr bwMode="auto">
          <a:xfrm>
            <a:off x="1077913" y="3344863"/>
            <a:ext cx="434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dirty="0">
                <a:solidFill>
                  <a:srgbClr val="000000"/>
                </a:solidFill>
              </a:rPr>
              <a:t>10</a:t>
            </a:r>
          </a:p>
        </p:txBody>
      </p:sp>
      <p:sp>
        <p:nvSpPr>
          <p:cNvPr id="16415" name="Rectangle 31">
            <a:extLst>
              <a:ext uri="{FF2B5EF4-FFF2-40B4-BE49-F238E27FC236}">
                <a16:creationId xmlns:a16="http://schemas.microsoft.com/office/drawing/2014/main" id="{667815AD-D437-42B0-A426-6CEE14DADE5A}"/>
              </a:ext>
            </a:extLst>
          </p:cNvPr>
          <p:cNvSpPr>
            <a:spLocks noChangeArrowheads="1"/>
          </p:cNvSpPr>
          <p:nvPr/>
        </p:nvSpPr>
        <p:spPr bwMode="auto">
          <a:xfrm>
            <a:off x="1077913" y="3802063"/>
            <a:ext cx="434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dirty="0">
                <a:solidFill>
                  <a:srgbClr val="000000"/>
                </a:solidFill>
              </a:rPr>
              <a:t>15</a:t>
            </a:r>
          </a:p>
        </p:txBody>
      </p:sp>
      <p:sp>
        <p:nvSpPr>
          <p:cNvPr id="16416" name="Rectangle 32">
            <a:extLst>
              <a:ext uri="{FF2B5EF4-FFF2-40B4-BE49-F238E27FC236}">
                <a16:creationId xmlns:a16="http://schemas.microsoft.com/office/drawing/2014/main" id="{DD4509DC-3E0C-4980-BD23-6D7BD0DC62A0}"/>
              </a:ext>
            </a:extLst>
          </p:cNvPr>
          <p:cNvSpPr>
            <a:spLocks noChangeArrowheads="1"/>
          </p:cNvSpPr>
          <p:nvPr/>
        </p:nvSpPr>
        <p:spPr bwMode="auto">
          <a:xfrm>
            <a:off x="1077913" y="4259263"/>
            <a:ext cx="434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dirty="0">
                <a:solidFill>
                  <a:srgbClr val="000000"/>
                </a:solidFill>
              </a:rPr>
              <a:t>10</a:t>
            </a:r>
          </a:p>
        </p:txBody>
      </p:sp>
      <p:sp>
        <p:nvSpPr>
          <p:cNvPr id="16417" name="Rectangle 33">
            <a:extLst>
              <a:ext uri="{FF2B5EF4-FFF2-40B4-BE49-F238E27FC236}">
                <a16:creationId xmlns:a16="http://schemas.microsoft.com/office/drawing/2014/main" id="{6F0D8634-13F2-4415-83C4-BCD6C98D1D28}"/>
              </a:ext>
            </a:extLst>
          </p:cNvPr>
          <p:cNvSpPr>
            <a:spLocks noChangeArrowheads="1"/>
          </p:cNvSpPr>
          <p:nvPr/>
        </p:nvSpPr>
        <p:spPr bwMode="auto">
          <a:xfrm>
            <a:off x="1077913" y="4716463"/>
            <a:ext cx="434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dirty="0">
                <a:solidFill>
                  <a:srgbClr val="000000"/>
                </a:solidFill>
              </a:rPr>
              <a:t>10</a:t>
            </a:r>
          </a:p>
        </p:txBody>
      </p:sp>
      <p:sp>
        <p:nvSpPr>
          <p:cNvPr id="16418" name="Rectangle 34">
            <a:extLst>
              <a:ext uri="{FF2B5EF4-FFF2-40B4-BE49-F238E27FC236}">
                <a16:creationId xmlns:a16="http://schemas.microsoft.com/office/drawing/2014/main" id="{4BB82A7A-003B-460F-A892-9248ED85AEB7}"/>
              </a:ext>
            </a:extLst>
          </p:cNvPr>
          <p:cNvSpPr>
            <a:spLocks noChangeArrowheads="1"/>
          </p:cNvSpPr>
          <p:nvPr/>
        </p:nvSpPr>
        <p:spPr bwMode="auto">
          <a:xfrm>
            <a:off x="1014413" y="5173663"/>
            <a:ext cx="561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dirty="0">
                <a:solidFill>
                  <a:srgbClr val="000000"/>
                </a:solidFill>
              </a:rPr>
              <a:t>100</a:t>
            </a:r>
          </a:p>
        </p:txBody>
      </p:sp>
      <p:sp>
        <p:nvSpPr>
          <p:cNvPr id="16419" name="Rectangle 35">
            <a:extLst>
              <a:ext uri="{FF2B5EF4-FFF2-40B4-BE49-F238E27FC236}">
                <a16:creationId xmlns:a16="http://schemas.microsoft.com/office/drawing/2014/main" id="{1EE52968-0485-41F8-865E-1B7CAE118D49}"/>
              </a:ext>
            </a:extLst>
          </p:cNvPr>
          <p:cNvSpPr>
            <a:spLocks noChangeArrowheads="1"/>
          </p:cNvSpPr>
          <p:nvPr/>
        </p:nvSpPr>
        <p:spPr bwMode="auto">
          <a:xfrm>
            <a:off x="1655763" y="2387600"/>
            <a:ext cx="1244600" cy="4730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fr-FR" altLang="fr-FR" sz="1400" dirty="0">
                <a:solidFill>
                  <a:srgbClr val="000000"/>
                </a:solidFill>
              </a:rPr>
              <a:t>Compétence</a:t>
            </a:r>
          </a:p>
          <a:p>
            <a:pPr algn="l"/>
            <a:r>
              <a:rPr lang="fr-FR" altLang="fr-FR" sz="1400" dirty="0">
                <a:solidFill>
                  <a:srgbClr val="000000"/>
                </a:solidFill>
              </a:rPr>
              <a:t>technique</a:t>
            </a:r>
          </a:p>
        </p:txBody>
      </p:sp>
      <p:sp>
        <p:nvSpPr>
          <p:cNvPr id="16420" name="Rectangle 36">
            <a:extLst>
              <a:ext uri="{FF2B5EF4-FFF2-40B4-BE49-F238E27FC236}">
                <a16:creationId xmlns:a16="http://schemas.microsoft.com/office/drawing/2014/main" id="{3581119A-B57A-4FF1-A730-2F6306BBB927}"/>
              </a:ext>
            </a:extLst>
          </p:cNvPr>
          <p:cNvSpPr>
            <a:spLocks noChangeArrowheads="1"/>
          </p:cNvSpPr>
          <p:nvPr/>
        </p:nvSpPr>
        <p:spPr bwMode="auto">
          <a:xfrm>
            <a:off x="1647825" y="2873375"/>
            <a:ext cx="1085850" cy="4730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fr-FR" altLang="fr-FR" sz="1400" dirty="0">
                <a:solidFill>
                  <a:srgbClr val="000000"/>
                </a:solidFill>
              </a:rPr>
              <a:t>Qualité de</a:t>
            </a:r>
          </a:p>
          <a:p>
            <a:pPr algn="l"/>
            <a:r>
              <a:rPr lang="fr-FR" altLang="fr-FR" sz="1400" dirty="0">
                <a:solidFill>
                  <a:srgbClr val="000000"/>
                </a:solidFill>
              </a:rPr>
              <a:t>fabrication</a:t>
            </a:r>
          </a:p>
        </p:txBody>
      </p:sp>
      <p:sp>
        <p:nvSpPr>
          <p:cNvPr id="16421" name="Rectangle 37">
            <a:extLst>
              <a:ext uri="{FF2B5EF4-FFF2-40B4-BE49-F238E27FC236}">
                <a16:creationId xmlns:a16="http://schemas.microsoft.com/office/drawing/2014/main" id="{51FD554D-98A3-420A-9605-6850B99EEAB5}"/>
              </a:ext>
            </a:extLst>
          </p:cNvPr>
          <p:cNvSpPr>
            <a:spLocks noChangeArrowheads="1"/>
          </p:cNvSpPr>
          <p:nvPr/>
        </p:nvSpPr>
        <p:spPr bwMode="auto">
          <a:xfrm>
            <a:off x="1655763" y="3406775"/>
            <a:ext cx="1066800" cy="2809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fr-FR" altLang="fr-FR" sz="1400" dirty="0">
                <a:solidFill>
                  <a:srgbClr val="000000"/>
                </a:solidFill>
              </a:rPr>
              <a:t>Souplesse</a:t>
            </a:r>
          </a:p>
        </p:txBody>
      </p:sp>
      <p:sp>
        <p:nvSpPr>
          <p:cNvPr id="16422" name="Rectangle 38">
            <a:extLst>
              <a:ext uri="{FF2B5EF4-FFF2-40B4-BE49-F238E27FC236}">
                <a16:creationId xmlns:a16="http://schemas.microsoft.com/office/drawing/2014/main" id="{63AB0A32-B4ED-42FB-837D-5696D72CAF7F}"/>
              </a:ext>
            </a:extLst>
          </p:cNvPr>
          <p:cNvSpPr>
            <a:spLocks noChangeArrowheads="1"/>
          </p:cNvSpPr>
          <p:nvPr/>
        </p:nvSpPr>
        <p:spPr bwMode="auto">
          <a:xfrm>
            <a:off x="1647825" y="3863975"/>
            <a:ext cx="517525" cy="2809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sz="1400" dirty="0">
                <a:solidFill>
                  <a:srgbClr val="000000"/>
                </a:solidFill>
              </a:rPr>
              <a:t>Prix</a:t>
            </a:r>
          </a:p>
        </p:txBody>
      </p:sp>
      <p:sp>
        <p:nvSpPr>
          <p:cNvPr id="16423" name="Rectangle 39">
            <a:extLst>
              <a:ext uri="{FF2B5EF4-FFF2-40B4-BE49-F238E27FC236}">
                <a16:creationId xmlns:a16="http://schemas.microsoft.com/office/drawing/2014/main" id="{AF16C7C1-17D8-4CBF-8923-B154F0B7045C}"/>
              </a:ext>
            </a:extLst>
          </p:cNvPr>
          <p:cNvSpPr>
            <a:spLocks noChangeArrowheads="1"/>
          </p:cNvSpPr>
          <p:nvPr/>
        </p:nvSpPr>
        <p:spPr bwMode="auto">
          <a:xfrm>
            <a:off x="1655763" y="4219575"/>
            <a:ext cx="1017587" cy="4730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fr-FR" altLang="fr-FR" sz="1400" dirty="0">
                <a:solidFill>
                  <a:srgbClr val="000000"/>
                </a:solidFill>
              </a:rPr>
              <a:t>Santé </a:t>
            </a:r>
            <a:br>
              <a:rPr lang="fr-FR" altLang="fr-FR" sz="1400" dirty="0">
                <a:solidFill>
                  <a:srgbClr val="000000"/>
                </a:solidFill>
              </a:rPr>
            </a:br>
            <a:r>
              <a:rPr lang="fr-FR" altLang="fr-FR" sz="1400" dirty="0">
                <a:solidFill>
                  <a:srgbClr val="000000"/>
                </a:solidFill>
              </a:rPr>
              <a:t>financière</a:t>
            </a:r>
          </a:p>
        </p:txBody>
      </p:sp>
      <p:sp>
        <p:nvSpPr>
          <p:cNvPr id="16424" name="Rectangle 40">
            <a:extLst>
              <a:ext uri="{FF2B5EF4-FFF2-40B4-BE49-F238E27FC236}">
                <a16:creationId xmlns:a16="http://schemas.microsoft.com/office/drawing/2014/main" id="{804E2FB5-5278-4D5C-8425-0CBC5C75F036}"/>
              </a:ext>
            </a:extLst>
          </p:cNvPr>
          <p:cNvSpPr>
            <a:spLocks noChangeArrowheads="1"/>
          </p:cNvSpPr>
          <p:nvPr/>
        </p:nvSpPr>
        <p:spPr bwMode="auto">
          <a:xfrm>
            <a:off x="1655763" y="4778375"/>
            <a:ext cx="911225" cy="2809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fr-FR" altLang="fr-FR" sz="1400" dirty="0">
                <a:solidFill>
                  <a:srgbClr val="000000"/>
                </a:solidFill>
              </a:rPr>
              <a:t>Services</a:t>
            </a:r>
          </a:p>
        </p:txBody>
      </p:sp>
      <p:sp>
        <p:nvSpPr>
          <p:cNvPr id="16425" name="Rectangle 41">
            <a:extLst>
              <a:ext uri="{FF2B5EF4-FFF2-40B4-BE49-F238E27FC236}">
                <a16:creationId xmlns:a16="http://schemas.microsoft.com/office/drawing/2014/main" id="{2C4D30A6-2BAE-4127-AFBC-04983079CABC}"/>
              </a:ext>
            </a:extLst>
          </p:cNvPr>
          <p:cNvSpPr>
            <a:spLocks noChangeArrowheads="1"/>
          </p:cNvSpPr>
          <p:nvPr/>
        </p:nvSpPr>
        <p:spPr bwMode="auto">
          <a:xfrm>
            <a:off x="1655763" y="5235575"/>
            <a:ext cx="603250" cy="2809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fr-FR" altLang="fr-FR" sz="1400" dirty="0">
                <a:solidFill>
                  <a:srgbClr val="000000"/>
                </a:solidFill>
              </a:rPr>
              <a:t>Total</a:t>
            </a:r>
          </a:p>
        </p:txBody>
      </p:sp>
      <p:sp>
        <p:nvSpPr>
          <p:cNvPr id="16426" name="Rectangle 42">
            <a:extLst>
              <a:ext uri="{FF2B5EF4-FFF2-40B4-BE49-F238E27FC236}">
                <a16:creationId xmlns:a16="http://schemas.microsoft.com/office/drawing/2014/main" id="{343BC574-95C5-4739-81B7-464904C7D5A2}"/>
              </a:ext>
            </a:extLst>
          </p:cNvPr>
          <p:cNvSpPr>
            <a:spLocks noChangeArrowheads="1"/>
          </p:cNvSpPr>
          <p:nvPr/>
        </p:nvSpPr>
        <p:spPr bwMode="auto">
          <a:xfrm>
            <a:off x="3136900" y="2459038"/>
            <a:ext cx="307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fr-FR" altLang="fr-FR" dirty="0">
                <a:solidFill>
                  <a:srgbClr val="000000"/>
                </a:solidFill>
              </a:rPr>
              <a:t>0</a:t>
            </a:r>
          </a:p>
        </p:txBody>
      </p:sp>
      <p:sp>
        <p:nvSpPr>
          <p:cNvPr id="16427" name="Rectangle 43">
            <a:extLst>
              <a:ext uri="{FF2B5EF4-FFF2-40B4-BE49-F238E27FC236}">
                <a16:creationId xmlns:a16="http://schemas.microsoft.com/office/drawing/2014/main" id="{752FC2A6-C763-4421-82F7-118566CAE2B7}"/>
              </a:ext>
            </a:extLst>
          </p:cNvPr>
          <p:cNvSpPr>
            <a:spLocks noChangeArrowheads="1"/>
          </p:cNvSpPr>
          <p:nvPr/>
        </p:nvSpPr>
        <p:spPr bwMode="auto">
          <a:xfrm>
            <a:off x="3713163" y="2430463"/>
            <a:ext cx="307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fr-FR" altLang="fr-FR" dirty="0">
                <a:solidFill>
                  <a:srgbClr val="000000"/>
                </a:solidFill>
              </a:rPr>
              <a:t>0</a:t>
            </a:r>
          </a:p>
        </p:txBody>
      </p:sp>
      <p:sp>
        <p:nvSpPr>
          <p:cNvPr id="16428" name="Rectangle 44">
            <a:extLst>
              <a:ext uri="{FF2B5EF4-FFF2-40B4-BE49-F238E27FC236}">
                <a16:creationId xmlns:a16="http://schemas.microsoft.com/office/drawing/2014/main" id="{F10071C5-DFC5-473A-8FA0-C00565BD742A}"/>
              </a:ext>
            </a:extLst>
          </p:cNvPr>
          <p:cNvSpPr>
            <a:spLocks noChangeArrowheads="1"/>
          </p:cNvSpPr>
          <p:nvPr/>
        </p:nvSpPr>
        <p:spPr bwMode="auto">
          <a:xfrm>
            <a:off x="3136900" y="2901950"/>
            <a:ext cx="307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fr-FR" altLang="fr-FR" dirty="0">
                <a:solidFill>
                  <a:srgbClr val="000000"/>
                </a:solidFill>
              </a:rPr>
              <a:t>3</a:t>
            </a:r>
          </a:p>
        </p:txBody>
      </p:sp>
      <p:sp>
        <p:nvSpPr>
          <p:cNvPr id="16429" name="Rectangle 45">
            <a:extLst>
              <a:ext uri="{FF2B5EF4-FFF2-40B4-BE49-F238E27FC236}">
                <a16:creationId xmlns:a16="http://schemas.microsoft.com/office/drawing/2014/main" id="{6A43AE70-4299-4F0E-AFA1-E0A110043734}"/>
              </a:ext>
            </a:extLst>
          </p:cNvPr>
          <p:cNvSpPr>
            <a:spLocks noChangeArrowheads="1"/>
          </p:cNvSpPr>
          <p:nvPr/>
        </p:nvSpPr>
        <p:spPr bwMode="auto">
          <a:xfrm>
            <a:off x="3636963" y="2887663"/>
            <a:ext cx="561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l"/>
            <a:r>
              <a:rPr lang="fr-FR" altLang="fr-FR" dirty="0">
                <a:solidFill>
                  <a:srgbClr val="000000"/>
                </a:solidFill>
              </a:rPr>
              <a:t>105</a:t>
            </a:r>
          </a:p>
        </p:txBody>
      </p:sp>
      <p:sp>
        <p:nvSpPr>
          <p:cNvPr id="16430" name="Rectangle 46">
            <a:extLst>
              <a:ext uri="{FF2B5EF4-FFF2-40B4-BE49-F238E27FC236}">
                <a16:creationId xmlns:a16="http://schemas.microsoft.com/office/drawing/2014/main" id="{C14EFFE2-A31F-4146-BBBD-64335C1B41C8}"/>
              </a:ext>
            </a:extLst>
          </p:cNvPr>
          <p:cNvSpPr>
            <a:spLocks noChangeArrowheads="1"/>
          </p:cNvSpPr>
          <p:nvPr/>
        </p:nvSpPr>
        <p:spPr bwMode="auto">
          <a:xfrm>
            <a:off x="3122613" y="3344863"/>
            <a:ext cx="307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dirty="0">
                <a:solidFill>
                  <a:srgbClr val="000000"/>
                </a:solidFill>
              </a:rPr>
              <a:t>2</a:t>
            </a:r>
          </a:p>
        </p:txBody>
      </p:sp>
      <p:sp>
        <p:nvSpPr>
          <p:cNvPr id="16431" name="Rectangle 47">
            <a:extLst>
              <a:ext uri="{FF2B5EF4-FFF2-40B4-BE49-F238E27FC236}">
                <a16:creationId xmlns:a16="http://schemas.microsoft.com/office/drawing/2014/main" id="{3B27D11B-12CC-4AC6-9989-6B0DC60BE345}"/>
              </a:ext>
            </a:extLst>
          </p:cNvPr>
          <p:cNvSpPr>
            <a:spLocks noChangeArrowheads="1"/>
          </p:cNvSpPr>
          <p:nvPr/>
        </p:nvSpPr>
        <p:spPr bwMode="auto">
          <a:xfrm>
            <a:off x="3668713" y="3344863"/>
            <a:ext cx="434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dirty="0">
                <a:solidFill>
                  <a:srgbClr val="000000"/>
                </a:solidFill>
              </a:rPr>
              <a:t>20</a:t>
            </a:r>
          </a:p>
        </p:txBody>
      </p:sp>
      <p:sp>
        <p:nvSpPr>
          <p:cNvPr id="16432" name="Rectangle 48">
            <a:extLst>
              <a:ext uri="{FF2B5EF4-FFF2-40B4-BE49-F238E27FC236}">
                <a16:creationId xmlns:a16="http://schemas.microsoft.com/office/drawing/2014/main" id="{BC5FC463-1C11-45C0-887A-85E39EB477F8}"/>
              </a:ext>
            </a:extLst>
          </p:cNvPr>
          <p:cNvSpPr>
            <a:spLocks noChangeArrowheads="1"/>
          </p:cNvSpPr>
          <p:nvPr/>
        </p:nvSpPr>
        <p:spPr bwMode="auto">
          <a:xfrm>
            <a:off x="3122613" y="3802063"/>
            <a:ext cx="307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dirty="0">
                <a:solidFill>
                  <a:srgbClr val="000000"/>
                </a:solidFill>
              </a:rPr>
              <a:t>8</a:t>
            </a:r>
          </a:p>
        </p:txBody>
      </p:sp>
      <p:sp>
        <p:nvSpPr>
          <p:cNvPr id="16433" name="Rectangle 49">
            <a:extLst>
              <a:ext uri="{FF2B5EF4-FFF2-40B4-BE49-F238E27FC236}">
                <a16:creationId xmlns:a16="http://schemas.microsoft.com/office/drawing/2014/main" id="{A15CD719-5AD3-454B-AD4F-B2F39B393661}"/>
              </a:ext>
            </a:extLst>
          </p:cNvPr>
          <p:cNvSpPr>
            <a:spLocks noChangeArrowheads="1"/>
          </p:cNvSpPr>
          <p:nvPr/>
        </p:nvSpPr>
        <p:spPr bwMode="auto">
          <a:xfrm>
            <a:off x="3605213" y="3802063"/>
            <a:ext cx="561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dirty="0">
                <a:solidFill>
                  <a:srgbClr val="000000"/>
                </a:solidFill>
              </a:rPr>
              <a:t>120</a:t>
            </a:r>
          </a:p>
        </p:txBody>
      </p:sp>
      <p:sp>
        <p:nvSpPr>
          <p:cNvPr id="16434" name="Rectangle 50">
            <a:extLst>
              <a:ext uri="{FF2B5EF4-FFF2-40B4-BE49-F238E27FC236}">
                <a16:creationId xmlns:a16="http://schemas.microsoft.com/office/drawing/2014/main" id="{E4CCB17E-0356-4AB3-835B-D4DC0622D3F2}"/>
              </a:ext>
            </a:extLst>
          </p:cNvPr>
          <p:cNvSpPr>
            <a:spLocks noChangeArrowheads="1"/>
          </p:cNvSpPr>
          <p:nvPr/>
        </p:nvSpPr>
        <p:spPr bwMode="auto">
          <a:xfrm>
            <a:off x="3122613" y="4259263"/>
            <a:ext cx="307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dirty="0">
                <a:solidFill>
                  <a:srgbClr val="000000"/>
                </a:solidFill>
              </a:rPr>
              <a:t>2</a:t>
            </a:r>
          </a:p>
        </p:txBody>
      </p:sp>
      <p:sp>
        <p:nvSpPr>
          <p:cNvPr id="16435" name="Rectangle 51">
            <a:extLst>
              <a:ext uri="{FF2B5EF4-FFF2-40B4-BE49-F238E27FC236}">
                <a16:creationId xmlns:a16="http://schemas.microsoft.com/office/drawing/2014/main" id="{6BEC9966-A0EC-4728-9E11-62FA93FBDF8C}"/>
              </a:ext>
            </a:extLst>
          </p:cNvPr>
          <p:cNvSpPr>
            <a:spLocks noChangeArrowheads="1"/>
          </p:cNvSpPr>
          <p:nvPr/>
        </p:nvSpPr>
        <p:spPr bwMode="auto">
          <a:xfrm>
            <a:off x="3668713" y="4259263"/>
            <a:ext cx="434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dirty="0">
                <a:solidFill>
                  <a:srgbClr val="000000"/>
                </a:solidFill>
              </a:rPr>
              <a:t>20</a:t>
            </a:r>
          </a:p>
        </p:txBody>
      </p:sp>
      <p:sp>
        <p:nvSpPr>
          <p:cNvPr id="16436" name="Rectangle 52">
            <a:extLst>
              <a:ext uri="{FF2B5EF4-FFF2-40B4-BE49-F238E27FC236}">
                <a16:creationId xmlns:a16="http://schemas.microsoft.com/office/drawing/2014/main" id="{83E3774C-B8FA-48F5-9218-54088434723B}"/>
              </a:ext>
            </a:extLst>
          </p:cNvPr>
          <p:cNvSpPr>
            <a:spLocks noChangeArrowheads="1"/>
          </p:cNvSpPr>
          <p:nvPr/>
        </p:nvSpPr>
        <p:spPr bwMode="auto">
          <a:xfrm>
            <a:off x="3122613" y="4716463"/>
            <a:ext cx="307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dirty="0">
                <a:solidFill>
                  <a:srgbClr val="000000"/>
                </a:solidFill>
              </a:rPr>
              <a:t>3</a:t>
            </a:r>
          </a:p>
        </p:txBody>
      </p:sp>
      <p:sp>
        <p:nvSpPr>
          <p:cNvPr id="16437" name="Rectangle 53">
            <a:extLst>
              <a:ext uri="{FF2B5EF4-FFF2-40B4-BE49-F238E27FC236}">
                <a16:creationId xmlns:a16="http://schemas.microsoft.com/office/drawing/2014/main" id="{60D748B2-39AA-45D9-B04C-6DDE5AADD861}"/>
              </a:ext>
            </a:extLst>
          </p:cNvPr>
          <p:cNvSpPr>
            <a:spLocks noChangeArrowheads="1"/>
          </p:cNvSpPr>
          <p:nvPr/>
        </p:nvSpPr>
        <p:spPr bwMode="auto">
          <a:xfrm>
            <a:off x="3668713" y="4716463"/>
            <a:ext cx="434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dirty="0">
                <a:solidFill>
                  <a:srgbClr val="000000"/>
                </a:solidFill>
              </a:rPr>
              <a:t>30</a:t>
            </a:r>
          </a:p>
        </p:txBody>
      </p:sp>
      <p:sp>
        <p:nvSpPr>
          <p:cNvPr id="16438" name="Rectangle 54">
            <a:extLst>
              <a:ext uri="{FF2B5EF4-FFF2-40B4-BE49-F238E27FC236}">
                <a16:creationId xmlns:a16="http://schemas.microsoft.com/office/drawing/2014/main" id="{14F4BC36-E385-414A-9C6C-BE1EFD91926B}"/>
              </a:ext>
            </a:extLst>
          </p:cNvPr>
          <p:cNvSpPr>
            <a:spLocks noChangeArrowheads="1"/>
          </p:cNvSpPr>
          <p:nvPr/>
        </p:nvSpPr>
        <p:spPr bwMode="auto">
          <a:xfrm>
            <a:off x="3605213" y="5173663"/>
            <a:ext cx="561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dirty="0">
                <a:solidFill>
                  <a:srgbClr val="000000"/>
                </a:solidFill>
              </a:rPr>
              <a:t>295</a:t>
            </a:r>
          </a:p>
        </p:txBody>
      </p:sp>
      <p:sp>
        <p:nvSpPr>
          <p:cNvPr id="16439" name="Rectangle 55">
            <a:extLst>
              <a:ext uri="{FF2B5EF4-FFF2-40B4-BE49-F238E27FC236}">
                <a16:creationId xmlns:a16="http://schemas.microsoft.com/office/drawing/2014/main" id="{EF422438-FC42-4F3E-8FD2-98DEC100B623}"/>
              </a:ext>
            </a:extLst>
          </p:cNvPr>
          <p:cNvSpPr>
            <a:spLocks noChangeArrowheads="1"/>
          </p:cNvSpPr>
          <p:nvPr/>
        </p:nvSpPr>
        <p:spPr bwMode="auto">
          <a:xfrm>
            <a:off x="4341813" y="2430463"/>
            <a:ext cx="307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dirty="0">
                <a:solidFill>
                  <a:srgbClr val="000000"/>
                </a:solidFill>
              </a:rPr>
              <a:t>5</a:t>
            </a:r>
          </a:p>
        </p:txBody>
      </p:sp>
      <p:sp>
        <p:nvSpPr>
          <p:cNvPr id="16440" name="Rectangle 56">
            <a:extLst>
              <a:ext uri="{FF2B5EF4-FFF2-40B4-BE49-F238E27FC236}">
                <a16:creationId xmlns:a16="http://schemas.microsoft.com/office/drawing/2014/main" id="{E31BE11C-D436-48BB-9724-D813F81C6537}"/>
              </a:ext>
            </a:extLst>
          </p:cNvPr>
          <p:cNvSpPr>
            <a:spLocks noChangeArrowheads="1"/>
          </p:cNvSpPr>
          <p:nvPr/>
        </p:nvSpPr>
        <p:spPr bwMode="auto">
          <a:xfrm>
            <a:off x="4900613" y="2430463"/>
            <a:ext cx="561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dirty="0">
                <a:solidFill>
                  <a:srgbClr val="000000"/>
                </a:solidFill>
              </a:rPr>
              <a:t>100</a:t>
            </a:r>
          </a:p>
        </p:txBody>
      </p:sp>
      <p:sp>
        <p:nvSpPr>
          <p:cNvPr id="16441" name="Rectangle 57">
            <a:extLst>
              <a:ext uri="{FF2B5EF4-FFF2-40B4-BE49-F238E27FC236}">
                <a16:creationId xmlns:a16="http://schemas.microsoft.com/office/drawing/2014/main" id="{A3CAE6EC-6450-4231-B17A-8EB0D901D0B1}"/>
              </a:ext>
            </a:extLst>
          </p:cNvPr>
          <p:cNvSpPr>
            <a:spLocks noChangeArrowheads="1"/>
          </p:cNvSpPr>
          <p:nvPr/>
        </p:nvSpPr>
        <p:spPr bwMode="auto">
          <a:xfrm>
            <a:off x="4341813" y="2887663"/>
            <a:ext cx="307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dirty="0">
                <a:solidFill>
                  <a:srgbClr val="000000"/>
                </a:solidFill>
              </a:rPr>
              <a:t>4</a:t>
            </a:r>
          </a:p>
        </p:txBody>
      </p:sp>
      <p:sp>
        <p:nvSpPr>
          <p:cNvPr id="16442" name="Rectangle 58">
            <a:extLst>
              <a:ext uri="{FF2B5EF4-FFF2-40B4-BE49-F238E27FC236}">
                <a16:creationId xmlns:a16="http://schemas.microsoft.com/office/drawing/2014/main" id="{62E462AE-C539-4CD9-928C-F7715D7ABD52}"/>
              </a:ext>
            </a:extLst>
          </p:cNvPr>
          <p:cNvSpPr>
            <a:spLocks noChangeArrowheads="1"/>
          </p:cNvSpPr>
          <p:nvPr/>
        </p:nvSpPr>
        <p:spPr bwMode="auto">
          <a:xfrm>
            <a:off x="4900613" y="2887663"/>
            <a:ext cx="561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dirty="0">
                <a:solidFill>
                  <a:srgbClr val="000000"/>
                </a:solidFill>
              </a:rPr>
              <a:t>140</a:t>
            </a:r>
          </a:p>
        </p:txBody>
      </p:sp>
      <p:sp>
        <p:nvSpPr>
          <p:cNvPr id="16443" name="Rectangle 59">
            <a:extLst>
              <a:ext uri="{FF2B5EF4-FFF2-40B4-BE49-F238E27FC236}">
                <a16:creationId xmlns:a16="http://schemas.microsoft.com/office/drawing/2014/main" id="{D3055D7A-5D1B-431A-BB8F-4CCDF514193C}"/>
              </a:ext>
            </a:extLst>
          </p:cNvPr>
          <p:cNvSpPr>
            <a:spLocks noChangeArrowheads="1"/>
          </p:cNvSpPr>
          <p:nvPr/>
        </p:nvSpPr>
        <p:spPr bwMode="auto">
          <a:xfrm>
            <a:off x="4341813" y="3344863"/>
            <a:ext cx="307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dirty="0">
                <a:solidFill>
                  <a:srgbClr val="000000"/>
                </a:solidFill>
              </a:rPr>
              <a:t>3</a:t>
            </a:r>
          </a:p>
        </p:txBody>
      </p:sp>
      <p:sp>
        <p:nvSpPr>
          <p:cNvPr id="16444" name="Rectangle 60">
            <a:extLst>
              <a:ext uri="{FF2B5EF4-FFF2-40B4-BE49-F238E27FC236}">
                <a16:creationId xmlns:a16="http://schemas.microsoft.com/office/drawing/2014/main" id="{137A4043-4CAB-40C9-A373-CAA341BB83C7}"/>
              </a:ext>
            </a:extLst>
          </p:cNvPr>
          <p:cNvSpPr>
            <a:spLocks noChangeArrowheads="1"/>
          </p:cNvSpPr>
          <p:nvPr/>
        </p:nvSpPr>
        <p:spPr bwMode="auto">
          <a:xfrm>
            <a:off x="4964113" y="3344863"/>
            <a:ext cx="434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dirty="0">
                <a:solidFill>
                  <a:srgbClr val="000000"/>
                </a:solidFill>
              </a:rPr>
              <a:t>30</a:t>
            </a:r>
          </a:p>
        </p:txBody>
      </p:sp>
      <p:sp>
        <p:nvSpPr>
          <p:cNvPr id="16445" name="Rectangle 61">
            <a:extLst>
              <a:ext uri="{FF2B5EF4-FFF2-40B4-BE49-F238E27FC236}">
                <a16:creationId xmlns:a16="http://schemas.microsoft.com/office/drawing/2014/main" id="{3CEAE1AC-DE51-4D8D-BE63-60FE87C59ACF}"/>
              </a:ext>
            </a:extLst>
          </p:cNvPr>
          <p:cNvSpPr>
            <a:spLocks noChangeArrowheads="1"/>
          </p:cNvSpPr>
          <p:nvPr/>
        </p:nvSpPr>
        <p:spPr bwMode="auto">
          <a:xfrm>
            <a:off x="4341813" y="3802063"/>
            <a:ext cx="307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dirty="0">
                <a:solidFill>
                  <a:srgbClr val="000000"/>
                </a:solidFill>
              </a:rPr>
              <a:t>6</a:t>
            </a:r>
          </a:p>
        </p:txBody>
      </p:sp>
      <p:sp>
        <p:nvSpPr>
          <p:cNvPr id="16446" name="Rectangle 62">
            <a:extLst>
              <a:ext uri="{FF2B5EF4-FFF2-40B4-BE49-F238E27FC236}">
                <a16:creationId xmlns:a16="http://schemas.microsoft.com/office/drawing/2014/main" id="{307C7972-C3C9-4ECA-A90F-4802F678761B}"/>
              </a:ext>
            </a:extLst>
          </p:cNvPr>
          <p:cNvSpPr>
            <a:spLocks noChangeArrowheads="1"/>
          </p:cNvSpPr>
          <p:nvPr/>
        </p:nvSpPr>
        <p:spPr bwMode="auto">
          <a:xfrm>
            <a:off x="4964113" y="3802063"/>
            <a:ext cx="434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dirty="0">
                <a:solidFill>
                  <a:srgbClr val="000000"/>
                </a:solidFill>
              </a:rPr>
              <a:t>90</a:t>
            </a:r>
          </a:p>
        </p:txBody>
      </p:sp>
      <p:sp>
        <p:nvSpPr>
          <p:cNvPr id="16447" name="Rectangle 63">
            <a:extLst>
              <a:ext uri="{FF2B5EF4-FFF2-40B4-BE49-F238E27FC236}">
                <a16:creationId xmlns:a16="http://schemas.microsoft.com/office/drawing/2014/main" id="{F192FC50-AAE3-4039-AAC6-19DA773A60A0}"/>
              </a:ext>
            </a:extLst>
          </p:cNvPr>
          <p:cNvSpPr>
            <a:spLocks noChangeArrowheads="1"/>
          </p:cNvSpPr>
          <p:nvPr/>
        </p:nvSpPr>
        <p:spPr bwMode="auto">
          <a:xfrm>
            <a:off x="4341813" y="4259263"/>
            <a:ext cx="307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dirty="0">
                <a:solidFill>
                  <a:srgbClr val="000000"/>
                </a:solidFill>
              </a:rPr>
              <a:t>6</a:t>
            </a:r>
          </a:p>
        </p:txBody>
      </p:sp>
      <p:sp>
        <p:nvSpPr>
          <p:cNvPr id="16448" name="Rectangle 64">
            <a:extLst>
              <a:ext uri="{FF2B5EF4-FFF2-40B4-BE49-F238E27FC236}">
                <a16:creationId xmlns:a16="http://schemas.microsoft.com/office/drawing/2014/main" id="{A028A9AF-3837-454B-9534-FE438C0B61F5}"/>
              </a:ext>
            </a:extLst>
          </p:cNvPr>
          <p:cNvSpPr>
            <a:spLocks noChangeArrowheads="1"/>
          </p:cNvSpPr>
          <p:nvPr/>
        </p:nvSpPr>
        <p:spPr bwMode="auto">
          <a:xfrm>
            <a:off x="4964113" y="4259263"/>
            <a:ext cx="434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dirty="0">
                <a:solidFill>
                  <a:srgbClr val="000000"/>
                </a:solidFill>
              </a:rPr>
              <a:t>60</a:t>
            </a:r>
          </a:p>
        </p:txBody>
      </p:sp>
      <p:sp>
        <p:nvSpPr>
          <p:cNvPr id="16449" name="Rectangle 65">
            <a:extLst>
              <a:ext uri="{FF2B5EF4-FFF2-40B4-BE49-F238E27FC236}">
                <a16:creationId xmlns:a16="http://schemas.microsoft.com/office/drawing/2014/main" id="{C9FBC0DD-4564-4342-BA1C-6521A8FB3297}"/>
              </a:ext>
            </a:extLst>
          </p:cNvPr>
          <p:cNvSpPr>
            <a:spLocks noChangeArrowheads="1"/>
          </p:cNvSpPr>
          <p:nvPr/>
        </p:nvSpPr>
        <p:spPr bwMode="auto">
          <a:xfrm>
            <a:off x="4341813" y="4716463"/>
            <a:ext cx="307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dirty="0">
                <a:solidFill>
                  <a:srgbClr val="000000"/>
                </a:solidFill>
              </a:rPr>
              <a:t>7</a:t>
            </a:r>
          </a:p>
        </p:txBody>
      </p:sp>
      <p:sp>
        <p:nvSpPr>
          <p:cNvPr id="16450" name="Rectangle 66">
            <a:extLst>
              <a:ext uri="{FF2B5EF4-FFF2-40B4-BE49-F238E27FC236}">
                <a16:creationId xmlns:a16="http://schemas.microsoft.com/office/drawing/2014/main" id="{AB9FEFF4-20C0-458F-94FC-282FD1A2A0E7}"/>
              </a:ext>
            </a:extLst>
          </p:cNvPr>
          <p:cNvSpPr>
            <a:spLocks noChangeArrowheads="1"/>
          </p:cNvSpPr>
          <p:nvPr/>
        </p:nvSpPr>
        <p:spPr bwMode="auto">
          <a:xfrm>
            <a:off x="4964113" y="4716463"/>
            <a:ext cx="434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dirty="0">
                <a:solidFill>
                  <a:srgbClr val="000000"/>
                </a:solidFill>
              </a:rPr>
              <a:t>70</a:t>
            </a:r>
          </a:p>
        </p:txBody>
      </p:sp>
      <p:sp>
        <p:nvSpPr>
          <p:cNvPr id="16451" name="Rectangle 67">
            <a:extLst>
              <a:ext uri="{FF2B5EF4-FFF2-40B4-BE49-F238E27FC236}">
                <a16:creationId xmlns:a16="http://schemas.microsoft.com/office/drawing/2014/main" id="{2149A47D-B31D-44CE-97FA-6FEE7B85114B}"/>
              </a:ext>
            </a:extLst>
          </p:cNvPr>
          <p:cNvSpPr>
            <a:spLocks noChangeArrowheads="1"/>
          </p:cNvSpPr>
          <p:nvPr/>
        </p:nvSpPr>
        <p:spPr bwMode="auto">
          <a:xfrm>
            <a:off x="4900613" y="5173663"/>
            <a:ext cx="561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dirty="0">
                <a:solidFill>
                  <a:srgbClr val="000000"/>
                </a:solidFill>
              </a:rPr>
              <a:t>490</a:t>
            </a:r>
          </a:p>
        </p:txBody>
      </p:sp>
      <p:sp>
        <p:nvSpPr>
          <p:cNvPr id="16452" name="Rectangle 68">
            <a:extLst>
              <a:ext uri="{FF2B5EF4-FFF2-40B4-BE49-F238E27FC236}">
                <a16:creationId xmlns:a16="http://schemas.microsoft.com/office/drawing/2014/main" id="{4481CCB7-CBA6-488B-BB34-1490C1D75443}"/>
              </a:ext>
            </a:extLst>
          </p:cNvPr>
          <p:cNvSpPr>
            <a:spLocks noChangeArrowheads="1"/>
          </p:cNvSpPr>
          <p:nvPr/>
        </p:nvSpPr>
        <p:spPr bwMode="auto">
          <a:xfrm>
            <a:off x="5637213" y="2430463"/>
            <a:ext cx="307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dirty="0">
                <a:solidFill>
                  <a:srgbClr val="000000"/>
                </a:solidFill>
              </a:rPr>
              <a:t>8</a:t>
            </a:r>
          </a:p>
        </p:txBody>
      </p:sp>
      <p:sp>
        <p:nvSpPr>
          <p:cNvPr id="16453" name="Rectangle 69">
            <a:extLst>
              <a:ext uri="{FF2B5EF4-FFF2-40B4-BE49-F238E27FC236}">
                <a16:creationId xmlns:a16="http://schemas.microsoft.com/office/drawing/2014/main" id="{25823A6E-EEB1-4FC4-96FB-B15FDBAB5231}"/>
              </a:ext>
            </a:extLst>
          </p:cNvPr>
          <p:cNvSpPr>
            <a:spLocks noChangeArrowheads="1"/>
          </p:cNvSpPr>
          <p:nvPr/>
        </p:nvSpPr>
        <p:spPr bwMode="auto">
          <a:xfrm>
            <a:off x="6119813" y="2430463"/>
            <a:ext cx="561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dirty="0">
                <a:solidFill>
                  <a:srgbClr val="000000"/>
                </a:solidFill>
              </a:rPr>
              <a:t>160</a:t>
            </a:r>
          </a:p>
        </p:txBody>
      </p:sp>
      <p:sp>
        <p:nvSpPr>
          <p:cNvPr id="16454" name="Rectangle 70">
            <a:extLst>
              <a:ext uri="{FF2B5EF4-FFF2-40B4-BE49-F238E27FC236}">
                <a16:creationId xmlns:a16="http://schemas.microsoft.com/office/drawing/2014/main" id="{C2CC9A5B-D96C-4EFB-96E4-AC1D87A6F6B3}"/>
              </a:ext>
            </a:extLst>
          </p:cNvPr>
          <p:cNvSpPr>
            <a:spLocks noChangeArrowheads="1"/>
          </p:cNvSpPr>
          <p:nvPr/>
        </p:nvSpPr>
        <p:spPr bwMode="auto">
          <a:xfrm>
            <a:off x="5637213" y="2887663"/>
            <a:ext cx="307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dirty="0">
                <a:solidFill>
                  <a:srgbClr val="000000"/>
                </a:solidFill>
              </a:rPr>
              <a:t>8</a:t>
            </a:r>
          </a:p>
        </p:txBody>
      </p:sp>
      <p:sp>
        <p:nvSpPr>
          <p:cNvPr id="16455" name="Rectangle 71">
            <a:extLst>
              <a:ext uri="{FF2B5EF4-FFF2-40B4-BE49-F238E27FC236}">
                <a16:creationId xmlns:a16="http://schemas.microsoft.com/office/drawing/2014/main" id="{EB319E86-323B-4A55-AC83-06D22905635B}"/>
              </a:ext>
            </a:extLst>
          </p:cNvPr>
          <p:cNvSpPr>
            <a:spLocks noChangeArrowheads="1"/>
          </p:cNvSpPr>
          <p:nvPr/>
        </p:nvSpPr>
        <p:spPr bwMode="auto">
          <a:xfrm>
            <a:off x="6119813" y="2887663"/>
            <a:ext cx="561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dirty="0">
                <a:solidFill>
                  <a:srgbClr val="000000"/>
                </a:solidFill>
              </a:rPr>
              <a:t>280</a:t>
            </a:r>
          </a:p>
        </p:txBody>
      </p:sp>
      <p:sp>
        <p:nvSpPr>
          <p:cNvPr id="16456" name="Rectangle 72">
            <a:extLst>
              <a:ext uri="{FF2B5EF4-FFF2-40B4-BE49-F238E27FC236}">
                <a16:creationId xmlns:a16="http://schemas.microsoft.com/office/drawing/2014/main" id="{5D3F4575-64C4-4670-A69C-832DAE50461F}"/>
              </a:ext>
            </a:extLst>
          </p:cNvPr>
          <p:cNvSpPr>
            <a:spLocks noChangeArrowheads="1"/>
          </p:cNvSpPr>
          <p:nvPr/>
        </p:nvSpPr>
        <p:spPr bwMode="auto">
          <a:xfrm>
            <a:off x="5637213" y="3344863"/>
            <a:ext cx="307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dirty="0">
                <a:solidFill>
                  <a:srgbClr val="000000"/>
                </a:solidFill>
              </a:rPr>
              <a:t>3</a:t>
            </a:r>
          </a:p>
        </p:txBody>
      </p:sp>
      <p:sp>
        <p:nvSpPr>
          <p:cNvPr id="16457" name="Rectangle 73">
            <a:extLst>
              <a:ext uri="{FF2B5EF4-FFF2-40B4-BE49-F238E27FC236}">
                <a16:creationId xmlns:a16="http://schemas.microsoft.com/office/drawing/2014/main" id="{8544A1F9-DF21-41D6-8928-01F1031226F1}"/>
              </a:ext>
            </a:extLst>
          </p:cNvPr>
          <p:cNvSpPr>
            <a:spLocks noChangeArrowheads="1"/>
          </p:cNvSpPr>
          <p:nvPr/>
        </p:nvSpPr>
        <p:spPr bwMode="auto">
          <a:xfrm>
            <a:off x="6183313" y="3344863"/>
            <a:ext cx="434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dirty="0">
                <a:solidFill>
                  <a:srgbClr val="000000"/>
                </a:solidFill>
              </a:rPr>
              <a:t>30</a:t>
            </a:r>
          </a:p>
        </p:txBody>
      </p:sp>
      <p:sp>
        <p:nvSpPr>
          <p:cNvPr id="16458" name="Rectangle 74">
            <a:extLst>
              <a:ext uri="{FF2B5EF4-FFF2-40B4-BE49-F238E27FC236}">
                <a16:creationId xmlns:a16="http://schemas.microsoft.com/office/drawing/2014/main" id="{18687B39-2A4A-4E7A-AE78-33AF7CA0D441}"/>
              </a:ext>
            </a:extLst>
          </p:cNvPr>
          <p:cNvSpPr>
            <a:spLocks noChangeArrowheads="1"/>
          </p:cNvSpPr>
          <p:nvPr/>
        </p:nvSpPr>
        <p:spPr bwMode="auto">
          <a:xfrm>
            <a:off x="5637213" y="3802063"/>
            <a:ext cx="307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dirty="0">
                <a:solidFill>
                  <a:srgbClr val="000000"/>
                </a:solidFill>
              </a:rPr>
              <a:t>5</a:t>
            </a:r>
          </a:p>
        </p:txBody>
      </p:sp>
      <p:sp>
        <p:nvSpPr>
          <p:cNvPr id="16459" name="Rectangle 75">
            <a:extLst>
              <a:ext uri="{FF2B5EF4-FFF2-40B4-BE49-F238E27FC236}">
                <a16:creationId xmlns:a16="http://schemas.microsoft.com/office/drawing/2014/main" id="{C42F31CE-2496-41B3-8230-C4211FC98F5D}"/>
              </a:ext>
            </a:extLst>
          </p:cNvPr>
          <p:cNvSpPr>
            <a:spLocks noChangeArrowheads="1"/>
          </p:cNvSpPr>
          <p:nvPr/>
        </p:nvSpPr>
        <p:spPr bwMode="auto">
          <a:xfrm>
            <a:off x="6183313" y="3802063"/>
            <a:ext cx="434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dirty="0">
                <a:solidFill>
                  <a:srgbClr val="000000"/>
                </a:solidFill>
              </a:rPr>
              <a:t>75</a:t>
            </a:r>
          </a:p>
        </p:txBody>
      </p:sp>
      <p:sp>
        <p:nvSpPr>
          <p:cNvPr id="16460" name="Rectangle 76">
            <a:extLst>
              <a:ext uri="{FF2B5EF4-FFF2-40B4-BE49-F238E27FC236}">
                <a16:creationId xmlns:a16="http://schemas.microsoft.com/office/drawing/2014/main" id="{DD93620B-EF63-4348-80DC-3D9EC02A2EB2}"/>
              </a:ext>
            </a:extLst>
          </p:cNvPr>
          <p:cNvSpPr>
            <a:spLocks noChangeArrowheads="1"/>
          </p:cNvSpPr>
          <p:nvPr/>
        </p:nvSpPr>
        <p:spPr bwMode="auto">
          <a:xfrm>
            <a:off x="5637213" y="4259263"/>
            <a:ext cx="307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dirty="0">
                <a:solidFill>
                  <a:srgbClr val="000000"/>
                </a:solidFill>
              </a:rPr>
              <a:t>5</a:t>
            </a:r>
          </a:p>
        </p:txBody>
      </p:sp>
      <p:sp>
        <p:nvSpPr>
          <p:cNvPr id="16461" name="Rectangle 77">
            <a:extLst>
              <a:ext uri="{FF2B5EF4-FFF2-40B4-BE49-F238E27FC236}">
                <a16:creationId xmlns:a16="http://schemas.microsoft.com/office/drawing/2014/main" id="{34E01EA6-E469-4F95-BE8A-41FCBC51821B}"/>
              </a:ext>
            </a:extLst>
          </p:cNvPr>
          <p:cNvSpPr>
            <a:spLocks noChangeArrowheads="1"/>
          </p:cNvSpPr>
          <p:nvPr/>
        </p:nvSpPr>
        <p:spPr bwMode="auto">
          <a:xfrm>
            <a:off x="6183313" y="4259263"/>
            <a:ext cx="434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dirty="0">
                <a:solidFill>
                  <a:srgbClr val="000000"/>
                </a:solidFill>
              </a:rPr>
              <a:t>50</a:t>
            </a:r>
          </a:p>
        </p:txBody>
      </p:sp>
      <p:sp>
        <p:nvSpPr>
          <p:cNvPr id="16462" name="Rectangle 78">
            <a:extLst>
              <a:ext uri="{FF2B5EF4-FFF2-40B4-BE49-F238E27FC236}">
                <a16:creationId xmlns:a16="http://schemas.microsoft.com/office/drawing/2014/main" id="{C7AC765E-883F-4A49-A3FA-F9A157507B87}"/>
              </a:ext>
            </a:extLst>
          </p:cNvPr>
          <p:cNvSpPr>
            <a:spLocks noChangeArrowheads="1"/>
          </p:cNvSpPr>
          <p:nvPr/>
        </p:nvSpPr>
        <p:spPr bwMode="auto">
          <a:xfrm>
            <a:off x="5637213" y="4716463"/>
            <a:ext cx="307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dirty="0">
                <a:solidFill>
                  <a:srgbClr val="000000"/>
                </a:solidFill>
              </a:rPr>
              <a:t>8</a:t>
            </a:r>
          </a:p>
        </p:txBody>
      </p:sp>
      <p:sp>
        <p:nvSpPr>
          <p:cNvPr id="16463" name="Rectangle 79">
            <a:extLst>
              <a:ext uri="{FF2B5EF4-FFF2-40B4-BE49-F238E27FC236}">
                <a16:creationId xmlns:a16="http://schemas.microsoft.com/office/drawing/2014/main" id="{DC9F18A3-9FAB-4EC4-929F-88A0A1DC5F11}"/>
              </a:ext>
            </a:extLst>
          </p:cNvPr>
          <p:cNvSpPr>
            <a:spLocks noChangeArrowheads="1"/>
          </p:cNvSpPr>
          <p:nvPr/>
        </p:nvSpPr>
        <p:spPr bwMode="auto">
          <a:xfrm>
            <a:off x="6183313" y="4716463"/>
            <a:ext cx="434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dirty="0">
                <a:solidFill>
                  <a:srgbClr val="000000"/>
                </a:solidFill>
              </a:rPr>
              <a:t>80</a:t>
            </a:r>
          </a:p>
        </p:txBody>
      </p:sp>
      <p:sp>
        <p:nvSpPr>
          <p:cNvPr id="16464" name="Rectangle 80">
            <a:extLst>
              <a:ext uri="{FF2B5EF4-FFF2-40B4-BE49-F238E27FC236}">
                <a16:creationId xmlns:a16="http://schemas.microsoft.com/office/drawing/2014/main" id="{78883FD4-E1ED-4EB5-9D2C-A1E981BEE13F}"/>
              </a:ext>
            </a:extLst>
          </p:cNvPr>
          <p:cNvSpPr>
            <a:spLocks noChangeArrowheads="1"/>
          </p:cNvSpPr>
          <p:nvPr/>
        </p:nvSpPr>
        <p:spPr bwMode="auto">
          <a:xfrm>
            <a:off x="6119813" y="5173663"/>
            <a:ext cx="561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dirty="0">
                <a:solidFill>
                  <a:srgbClr val="000000"/>
                </a:solidFill>
              </a:rPr>
              <a:t>675</a:t>
            </a:r>
          </a:p>
        </p:txBody>
      </p:sp>
      <p:sp>
        <p:nvSpPr>
          <p:cNvPr id="16465" name="Rectangle 81">
            <a:extLst>
              <a:ext uri="{FF2B5EF4-FFF2-40B4-BE49-F238E27FC236}">
                <a16:creationId xmlns:a16="http://schemas.microsoft.com/office/drawing/2014/main" id="{D7CE337B-CFFB-46A7-BEFF-5783ED09752D}"/>
              </a:ext>
            </a:extLst>
          </p:cNvPr>
          <p:cNvSpPr>
            <a:spLocks noChangeArrowheads="1"/>
          </p:cNvSpPr>
          <p:nvPr/>
        </p:nvSpPr>
        <p:spPr bwMode="auto">
          <a:xfrm>
            <a:off x="6932613" y="2430463"/>
            <a:ext cx="307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dirty="0">
                <a:solidFill>
                  <a:srgbClr val="000000"/>
                </a:solidFill>
              </a:rPr>
              <a:t>6</a:t>
            </a:r>
          </a:p>
        </p:txBody>
      </p:sp>
      <p:sp>
        <p:nvSpPr>
          <p:cNvPr id="16466" name="Rectangle 82">
            <a:extLst>
              <a:ext uri="{FF2B5EF4-FFF2-40B4-BE49-F238E27FC236}">
                <a16:creationId xmlns:a16="http://schemas.microsoft.com/office/drawing/2014/main" id="{DF309A79-359C-493B-82DF-AFF70012206C}"/>
              </a:ext>
            </a:extLst>
          </p:cNvPr>
          <p:cNvSpPr>
            <a:spLocks noChangeArrowheads="1"/>
          </p:cNvSpPr>
          <p:nvPr/>
        </p:nvSpPr>
        <p:spPr bwMode="auto">
          <a:xfrm>
            <a:off x="7491413" y="2430463"/>
            <a:ext cx="561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dirty="0">
                <a:solidFill>
                  <a:srgbClr val="000000"/>
                </a:solidFill>
              </a:rPr>
              <a:t>120</a:t>
            </a:r>
          </a:p>
        </p:txBody>
      </p:sp>
      <p:sp>
        <p:nvSpPr>
          <p:cNvPr id="16467" name="Rectangle 83">
            <a:extLst>
              <a:ext uri="{FF2B5EF4-FFF2-40B4-BE49-F238E27FC236}">
                <a16:creationId xmlns:a16="http://schemas.microsoft.com/office/drawing/2014/main" id="{F33A7177-9F56-4379-85BB-DBBF579CEF2B}"/>
              </a:ext>
            </a:extLst>
          </p:cNvPr>
          <p:cNvSpPr>
            <a:spLocks noChangeArrowheads="1"/>
          </p:cNvSpPr>
          <p:nvPr/>
        </p:nvSpPr>
        <p:spPr bwMode="auto">
          <a:xfrm>
            <a:off x="6932613" y="2887663"/>
            <a:ext cx="307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dirty="0">
                <a:solidFill>
                  <a:srgbClr val="000000"/>
                </a:solidFill>
              </a:rPr>
              <a:t>5</a:t>
            </a:r>
          </a:p>
        </p:txBody>
      </p:sp>
      <p:sp>
        <p:nvSpPr>
          <p:cNvPr id="16468" name="Rectangle 84">
            <a:extLst>
              <a:ext uri="{FF2B5EF4-FFF2-40B4-BE49-F238E27FC236}">
                <a16:creationId xmlns:a16="http://schemas.microsoft.com/office/drawing/2014/main" id="{DACEA87C-AF34-43D7-874D-E59513B1211F}"/>
              </a:ext>
            </a:extLst>
          </p:cNvPr>
          <p:cNvSpPr>
            <a:spLocks noChangeArrowheads="1"/>
          </p:cNvSpPr>
          <p:nvPr/>
        </p:nvSpPr>
        <p:spPr bwMode="auto">
          <a:xfrm>
            <a:off x="7491413" y="2887663"/>
            <a:ext cx="561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dirty="0">
                <a:solidFill>
                  <a:srgbClr val="000000"/>
                </a:solidFill>
              </a:rPr>
              <a:t>175</a:t>
            </a:r>
          </a:p>
        </p:txBody>
      </p:sp>
      <p:sp>
        <p:nvSpPr>
          <p:cNvPr id="16469" name="Rectangle 85">
            <a:extLst>
              <a:ext uri="{FF2B5EF4-FFF2-40B4-BE49-F238E27FC236}">
                <a16:creationId xmlns:a16="http://schemas.microsoft.com/office/drawing/2014/main" id="{8FCB965D-A7C9-4257-89DD-E5774D382ED3}"/>
              </a:ext>
            </a:extLst>
          </p:cNvPr>
          <p:cNvSpPr>
            <a:spLocks noChangeArrowheads="1"/>
          </p:cNvSpPr>
          <p:nvPr/>
        </p:nvSpPr>
        <p:spPr bwMode="auto">
          <a:xfrm>
            <a:off x="6932613" y="3344863"/>
            <a:ext cx="307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dirty="0">
                <a:solidFill>
                  <a:srgbClr val="000000"/>
                </a:solidFill>
              </a:rPr>
              <a:t>7</a:t>
            </a:r>
          </a:p>
        </p:txBody>
      </p:sp>
      <p:sp>
        <p:nvSpPr>
          <p:cNvPr id="16470" name="Rectangle 86">
            <a:extLst>
              <a:ext uri="{FF2B5EF4-FFF2-40B4-BE49-F238E27FC236}">
                <a16:creationId xmlns:a16="http://schemas.microsoft.com/office/drawing/2014/main" id="{FA05BB71-A0B2-44DF-BC2C-01635E8C55FE}"/>
              </a:ext>
            </a:extLst>
          </p:cNvPr>
          <p:cNvSpPr>
            <a:spLocks noChangeArrowheads="1"/>
          </p:cNvSpPr>
          <p:nvPr/>
        </p:nvSpPr>
        <p:spPr bwMode="auto">
          <a:xfrm>
            <a:off x="7554913" y="3344863"/>
            <a:ext cx="434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dirty="0">
                <a:solidFill>
                  <a:srgbClr val="000000"/>
                </a:solidFill>
              </a:rPr>
              <a:t>70</a:t>
            </a:r>
          </a:p>
        </p:txBody>
      </p:sp>
      <p:sp>
        <p:nvSpPr>
          <p:cNvPr id="16471" name="Rectangle 87">
            <a:extLst>
              <a:ext uri="{FF2B5EF4-FFF2-40B4-BE49-F238E27FC236}">
                <a16:creationId xmlns:a16="http://schemas.microsoft.com/office/drawing/2014/main" id="{49E09702-790D-45CF-B548-2B350B8E2909}"/>
              </a:ext>
            </a:extLst>
          </p:cNvPr>
          <p:cNvSpPr>
            <a:spLocks noChangeArrowheads="1"/>
          </p:cNvSpPr>
          <p:nvPr/>
        </p:nvSpPr>
        <p:spPr bwMode="auto">
          <a:xfrm>
            <a:off x="6932613" y="3802063"/>
            <a:ext cx="307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dirty="0">
                <a:solidFill>
                  <a:srgbClr val="000000"/>
                </a:solidFill>
              </a:rPr>
              <a:t>9</a:t>
            </a:r>
          </a:p>
        </p:txBody>
      </p:sp>
      <p:sp>
        <p:nvSpPr>
          <p:cNvPr id="16472" name="Rectangle 88">
            <a:extLst>
              <a:ext uri="{FF2B5EF4-FFF2-40B4-BE49-F238E27FC236}">
                <a16:creationId xmlns:a16="http://schemas.microsoft.com/office/drawing/2014/main" id="{77677902-54B1-44F7-BBC5-D1BB9D54A010}"/>
              </a:ext>
            </a:extLst>
          </p:cNvPr>
          <p:cNvSpPr>
            <a:spLocks noChangeArrowheads="1"/>
          </p:cNvSpPr>
          <p:nvPr/>
        </p:nvSpPr>
        <p:spPr bwMode="auto">
          <a:xfrm>
            <a:off x="7491413" y="3802063"/>
            <a:ext cx="561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dirty="0">
                <a:solidFill>
                  <a:srgbClr val="000000"/>
                </a:solidFill>
              </a:rPr>
              <a:t>135</a:t>
            </a:r>
          </a:p>
        </p:txBody>
      </p:sp>
      <p:sp>
        <p:nvSpPr>
          <p:cNvPr id="16473" name="Rectangle 89">
            <a:extLst>
              <a:ext uri="{FF2B5EF4-FFF2-40B4-BE49-F238E27FC236}">
                <a16:creationId xmlns:a16="http://schemas.microsoft.com/office/drawing/2014/main" id="{FAAF73CA-658D-467E-AB68-39E40575EDC6}"/>
              </a:ext>
            </a:extLst>
          </p:cNvPr>
          <p:cNvSpPr>
            <a:spLocks noChangeArrowheads="1"/>
          </p:cNvSpPr>
          <p:nvPr/>
        </p:nvSpPr>
        <p:spPr bwMode="auto">
          <a:xfrm>
            <a:off x="6932613" y="4259263"/>
            <a:ext cx="307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dirty="0">
                <a:solidFill>
                  <a:srgbClr val="000000"/>
                </a:solidFill>
              </a:rPr>
              <a:t>8</a:t>
            </a:r>
          </a:p>
        </p:txBody>
      </p:sp>
      <p:sp>
        <p:nvSpPr>
          <p:cNvPr id="16474" name="Rectangle 90">
            <a:extLst>
              <a:ext uri="{FF2B5EF4-FFF2-40B4-BE49-F238E27FC236}">
                <a16:creationId xmlns:a16="http://schemas.microsoft.com/office/drawing/2014/main" id="{16D7AAEB-35D6-41F4-944E-8BA00E2A47F7}"/>
              </a:ext>
            </a:extLst>
          </p:cNvPr>
          <p:cNvSpPr>
            <a:spLocks noChangeArrowheads="1"/>
          </p:cNvSpPr>
          <p:nvPr/>
        </p:nvSpPr>
        <p:spPr bwMode="auto">
          <a:xfrm>
            <a:off x="7554913" y="4259263"/>
            <a:ext cx="434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dirty="0">
                <a:solidFill>
                  <a:srgbClr val="000000"/>
                </a:solidFill>
              </a:rPr>
              <a:t>80</a:t>
            </a:r>
          </a:p>
        </p:txBody>
      </p:sp>
      <p:sp>
        <p:nvSpPr>
          <p:cNvPr id="16475" name="Rectangle 91">
            <a:extLst>
              <a:ext uri="{FF2B5EF4-FFF2-40B4-BE49-F238E27FC236}">
                <a16:creationId xmlns:a16="http://schemas.microsoft.com/office/drawing/2014/main" id="{29EB94F3-309C-4B5B-ADCB-557D1C23108B}"/>
              </a:ext>
            </a:extLst>
          </p:cNvPr>
          <p:cNvSpPr>
            <a:spLocks noChangeArrowheads="1"/>
          </p:cNvSpPr>
          <p:nvPr/>
        </p:nvSpPr>
        <p:spPr bwMode="auto">
          <a:xfrm>
            <a:off x="6932613" y="4716463"/>
            <a:ext cx="307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dirty="0">
                <a:solidFill>
                  <a:srgbClr val="000000"/>
                </a:solidFill>
              </a:rPr>
              <a:t>2</a:t>
            </a:r>
          </a:p>
        </p:txBody>
      </p:sp>
      <p:sp>
        <p:nvSpPr>
          <p:cNvPr id="16476" name="Rectangle 92">
            <a:extLst>
              <a:ext uri="{FF2B5EF4-FFF2-40B4-BE49-F238E27FC236}">
                <a16:creationId xmlns:a16="http://schemas.microsoft.com/office/drawing/2014/main" id="{83C1D6D3-512A-4442-A097-2F36164686D8}"/>
              </a:ext>
            </a:extLst>
          </p:cNvPr>
          <p:cNvSpPr>
            <a:spLocks noChangeArrowheads="1"/>
          </p:cNvSpPr>
          <p:nvPr/>
        </p:nvSpPr>
        <p:spPr bwMode="auto">
          <a:xfrm>
            <a:off x="7554913" y="4716463"/>
            <a:ext cx="434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dirty="0">
                <a:solidFill>
                  <a:srgbClr val="000000"/>
                </a:solidFill>
              </a:rPr>
              <a:t>20</a:t>
            </a:r>
          </a:p>
        </p:txBody>
      </p:sp>
      <p:sp>
        <p:nvSpPr>
          <p:cNvPr id="16477" name="Rectangle 93">
            <a:extLst>
              <a:ext uri="{FF2B5EF4-FFF2-40B4-BE49-F238E27FC236}">
                <a16:creationId xmlns:a16="http://schemas.microsoft.com/office/drawing/2014/main" id="{61BBD51E-2E00-4212-A41B-ACF26C94B01C}"/>
              </a:ext>
            </a:extLst>
          </p:cNvPr>
          <p:cNvSpPr>
            <a:spLocks noChangeArrowheads="1"/>
          </p:cNvSpPr>
          <p:nvPr/>
        </p:nvSpPr>
        <p:spPr bwMode="auto">
          <a:xfrm>
            <a:off x="7491413" y="5173663"/>
            <a:ext cx="561975" cy="336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dirty="0">
                <a:solidFill>
                  <a:srgbClr val="000000"/>
                </a:solidFill>
              </a:rPr>
              <a:t>600</a:t>
            </a:r>
          </a:p>
        </p:txBody>
      </p:sp>
      <p:sp>
        <p:nvSpPr>
          <p:cNvPr id="16478" name="Rectangle 94">
            <a:extLst>
              <a:ext uri="{FF2B5EF4-FFF2-40B4-BE49-F238E27FC236}">
                <a16:creationId xmlns:a16="http://schemas.microsoft.com/office/drawing/2014/main" id="{25CD2663-BFAA-4F76-ADC7-A0725210A1CD}"/>
              </a:ext>
            </a:extLst>
          </p:cNvPr>
          <p:cNvSpPr>
            <a:spLocks noChangeArrowheads="1"/>
          </p:cNvSpPr>
          <p:nvPr/>
        </p:nvSpPr>
        <p:spPr bwMode="auto">
          <a:xfrm>
            <a:off x="3587750" y="5700713"/>
            <a:ext cx="673100" cy="292100"/>
          </a:xfrm>
          <a:prstGeom prst="rect">
            <a:avLst/>
          </a:prstGeom>
          <a:solidFill>
            <a:srgbClr val="00FFFF"/>
          </a:solidFill>
          <a:ln w="12700">
            <a:solidFill>
              <a:srgbClr val="000000"/>
            </a:solidFill>
            <a:miter lim="800000"/>
            <a:headEnd/>
            <a:tailEnd/>
          </a:ln>
          <a:effectLst>
            <a:outerShdw dist="107763" dir="2700000" algn="ctr" rotWithShape="0">
              <a:schemeClr val="bg2"/>
            </a:outerShdw>
          </a:effectLst>
        </p:spPr>
        <p:txBody>
          <a:bodyPr wrap="none" lIns="90488" tIns="44450" rIns="90488" bIns="44450" anchor="ctr"/>
          <a:lstStyle/>
          <a:p>
            <a:r>
              <a:rPr lang="fr-FR" altLang="fr-FR" dirty="0">
                <a:solidFill>
                  <a:srgbClr val="000000"/>
                </a:solidFill>
              </a:rPr>
              <a:t>4</a:t>
            </a:r>
          </a:p>
        </p:txBody>
      </p:sp>
      <p:sp>
        <p:nvSpPr>
          <p:cNvPr id="16479" name="Rectangle 95">
            <a:extLst>
              <a:ext uri="{FF2B5EF4-FFF2-40B4-BE49-F238E27FC236}">
                <a16:creationId xmlns:a16="http://schemas.microsoft.com/office/drawing/2014/main" id="{EAF9DC2B-4C7C-463A-8FA3-D097DD5DBAFC}"/>
              </a:ext>
            </a:extLst>
          </p:cNvPr>
          <p:cNvSpPr>
            <a:spLocks noChangeArrowheads="1"/>
          </p:cNvSpPr>
          <p:nvPr/>
        </p:nvSpPr>
        <p:spPr bwMode="auto">
          <a:xfrm>
            <a:off x="4883150" y="5700713"/>
            <a:ext cx="596900" cy="292100"/>
          </a:xfrm>
          <a:prstGeom prst="rect">
            <a:avLst/>
          </a:prstGeom>
          <a:solidFill>
            <a:srgbClr val="00FFFF"/>
          </a:solidFill>
          <a:ln w="12700">
            <a:solidFill>
              <a:srgbClr val="000000"/>
            </a:solidFill>
            <a:miter lim="800000"/>
            <a:headEnd/>
            <a:tailEnd/>
          </a:ln>
          <a:effectLst>
            <a:outerShdw dist="107763" dir="2700000" algn="ctr" rotWithShape="0">
              <a:schemeClr val="bg2"/>
            </a:outerShdw>
          </a:effectLst>
        </p:spPr>
        <p:txBody>
          <a:bodyPr wrap="none" lIns="90488" tIns="44450" rIns="90488" bIns="44450" anchor="ctr"/>
          <a:lstStyle/>
          <a:p>
            <a:r>
              <a:rPr lang="fr-FR" altLang="fr-FR" dirty="0">
                <a:solidFill>
                  <a:srgbClr val="000000"/>
                </a:solidFill>
              </a:rPr>
              <a:t>3</a:t>
            </a:r>
          </a:p>
        </p:txBody>
      </p:sp>
      <p:sp>
        <p:nvSpPr>
          <p:cNvPr id="16480" name="Rectangle 96">
            <a:extLst>
              <a:ext uri="{FF2B5EF4-FFF2-40B4-BE49-F238E27FC236}">
                <a16:creationId xmlns:a16="http://schemas.microsoft.com/office/drawing/2014/main" id="{EC098C0A-E77E-44C8-9BA1-C84952217B56}"/>
              </a:ext>
            </a:extLst>
          </p:cNvPr>
          <p:cNvSpPr>
            <a:spLocks noChangeArrowheads="1"/>
          </p:cNvSpPr>
          <p:nvPr/>
        </p:nvSpPr>
        <p:spPr bwMode="auto">
          <a:xfrm>
            <a:off x="6102350" y="5700713"/>
            <a:ext cx="673100" cy="292100"/>
          </a:xfrm>
          <a:prstGeom prst="rect">
            <a:avLst/>
          </a:prstGeom>
          <a:solidFill>
            <a:srgbClr val="00FFFF"/>
          </a:solidFill>
          <a:ln w="12700">
            <a:solidFill>
              <a:srgbClr val="000000"/>
            </a:solidFill>
            <a:miter lim="800000"/>
            <a:headEnd/>
            <a:tailEnd/>
          </a:ln>
          <a:effectLst>
            <a:outerShdw dist="107763" dir="2700000" algn="ctr" rotWithShape="0">
              <a:schemeClr val="bg2"/>
            </a:outerShdw>
          </a:effectLst>
        </p:spPr>
        <p:txBody>
          <a:bodyPr wrap="none" lIns="90488" tIns="44450" rIns="90488" bIns="44450" anchor="ctr"/>
          <a:lstStyle/>
          <a:p>
            <a:r>
              <a:rPr lang="fr-FR" altLang="fr-FR" dirty="0">
                <a:solidFill>
                  <a:srgbClr val="000000"/>
                </a:solidFill>
              </a:rPr>
              <a:t>1</a:t>
            </a:r>
          </a:p>
        </p:txBody>
      </p:sp>
      <p:sp>
        <p:nvSpPr>
          <p:cNvPr id="16481" name="Rectangle 97">
            <a:extLst>
              <a:ext uri="{FF2B5EF4-FFF2-40B4-BE49-F238E27FC236}">
                <a16:creationId xmlns:a16="http://schemas.microsoft.com/office/drawing/2014/main" id="{80CF7A6D-B25A-4804-8E53-7CEFD8D382CC}"/>
              </a:ext>
            </a:extLst>
          </p:cNvPr>
          <p:cNvSpPr>
            <a:spLocks noChangeArrowheads="1"/>
          </p:cNvSpPr>
          <p:nvPr/>
        </p:nvSpPr>
        <p:spPr bwMode="auto">
          <a:xfrm>
            <a:off x="7397750" y="5700713"/>
            <a:ext cx="673100" cy="292100"/>
          </a:xfrm>
          <a:prstGeom prst="rect">
            <a:avLst/>
          </a:prstGeom>
          <a:solidFill>
            <a:srgbClr val="00FFFF"/>
          </a:solidFill>
          <a:ln w="12700">
            <a:solidFill>
              <a:srgbClr val="000000"/>
            </a:solidFill>
            <a:miter lim="800000"/>
            <a:headEnd/>
            <a:tailEnd/>
          </a:ln>
          <a:effectLst>
            <a:outerShdw dist="107763" dir="2700000" algn="ctr" rotWithShape="0">
              <a:schemeClr val="bg2"/>
            </a:outerShdw>
          </a:effectLst>
        </p:spPr>
        <p:txBody>
          <a:bodyPr wrap="none" lIns="90488" tIns="44450" rIns="90488" bIns="44450" anchor="ctr"/>
          <a:lstStyle/>
          <a:p>
            <a:r>
              <a:rPr lang="fr-FR" altLang="fr-FR" dirty="0">
                <a:solidFill>
                  <a:srgbClr val="000000"/>
                </a:solidFill>
              </a:rPr>
              <a:t>2</a:t>
            </a:r>
          </a:p>
        </p:txBody>
      </p:sp>
      <p:sp>
        <p:nvSpPr>
          <p:cNvPr id="16482" name="Rectangle 98">
            <a:extLst>
              <a:ext uri="{FF2B5EF4-FFF2-40B4-BE49-F238E27FC236}">
                <a16:creationId xmlns:a16="http://schemas.microsoft.com/office/drawing/2014/main" id="{0AE519F0-B781-485C-91BE-7699149F1BC2}"/>
              </a:ext>
            </a:extLst>
          </p:cNvPr>
          <p:cNvSpPr>
            <a:spLocks noChangeArrowheads="1"/>
          </p:cNvSpPr>
          <p:nvPr/>
        </p:nvSpPr>
        <p:spPr bwMode="auto">
          <a:xfrm>
            <a:off x="1624013" y="5734050"/>
            <a:ext cx="1320800" cy="3095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sz="1600" dirty="0">
                <a:solidFill>
                  <a:srgbClr val="00279F"/>
                </a:solidFill>
              </a:rPr>
              <a:t>Classement</a:t>
            </a:r>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CE8ABA35-8B16-4053-A44D-13BD1141D374}"/>
              </a:ext>
            </a:extLst>
          </p:cNvPr>
          <p:cNvSpPr>
            <a:spLocks noGrp="1" noChangeArrowheads="1"/>
          </p:cNvSpPr>
          <p:nvPr>
            <p:ph type="title"/>
          </p:nvPr>
        </p:nvSpPr>
        <p:spPr>
          <a:xfrm>
            <a:off x="1293813" y="811213"/>
            <a:ext cx="7239000" cy="457200"/>
          </a:xfrm>
          <a:noFill/>
          <a:ln/>
        </p:spPr>
        <p:txBody>
          <a:bodyPr/>
          <a:lstStyle/>
          <a:p>
            <a:r>
              <a:rPr lang="fr-FR" altLang="fr-FR" dirty="0"/>
              <a:t>Le processus d'approvisionnement à court-terme </a:t>
            </a:r>
          </a:p>
        </p:txBody>
      </p:sp>
      <p:sp>
        <p:nvSpPr>
          <p:cNvPr id="17411" name="Rectangle 3">
            <a:extLst>
              <a:ext uri="{FF2B5EF4-FFF2-40B4-BE49-F238E27FC236}">
                <a16:creationId xmlns:a16="http://schemas.microsoft.com/office/drawing/2014/main" id="{D336A440-7535-46EB-989E-66D82FAE7159}"/>
              </a:ext>
            </a:extLst>
          </p:cNvPr>
          <p:cNvSpPr>
            <a:spLocks noGrp="1" noChangeArrowheads="1"/>
          </p:cNvSpPr>
          <p:nvPr>
            <p:ph type="body" idx="1"/>
          </p:nvPr>
        </p:nvSpPr>
        <p:spPr>
          <a:xfrm>
            <a:off x="1066800" y="1524000"/>
            <a:ext cx="7162800" cy="4114800"/>
          </a:xfrm>
          <a:noFill/>
          <a:ln/>
          <a:extLst>
            <a:ext uri="{91240B29-F687-4F45-9708-019B960494DF}">
              <a14:hiddenLine xmlns:a14="http://schemas.microsoft.com/office/drawing/2010/main" w="12700" cap="flat" cmpd="sng">
                <a:solidFill>
                  <a:schemeClr val="tx1"/>
                </a:solidFill>
                <a:prstDash val="solid"/>
                <a:miter lim="800000"/>
                <a:headEnd/>
                <a:tailEnd/>
              </a14:hiddenLine>
            </a:ext>
          </a:extLst>
        </p:spPr>
        <p:txBody>
          <a:bodyPr/>
          <a:lstStyle/>
          <a:p>
            <a:r>
              <a:rPr lang="fr-FR" altLang="fr-FR" dirty="0"/>
              <a:t>Origine des besoins</a:t>
            </a:r>
          </a:p>
          <a:p>
            <a:pPr lvl="1"/>
            <a:r>
              <a:rPr lang="fr-FR" altLang="fr-FR" dirty="0"/>
              <a:t> Besoins de production</a:t>
            </a:r>
          </a:p>
          <a:p>
            <a:pPr lvl="2"/>
            <a:r>
              <a:rPr lang="fr-FR" altLang="fr-FR" dirty="0"/>
              <a:t>gestion des stocks</a:t>
            </a:r>
          </a:p>
          <a:p>
            <a:pPr lvl="2"/>
            <a:r>
              <a:rPr lang="fr-FR" altLang="fr-FR" dirty="0"/>
              <a:t>ordres d'achat issus de la procédure MRP</a:t>
            </a:r>
          </a:p>
          <a:p>
            <a:pPr lvl="1"/>
            <a:r>
              <a:rPr lang="fr-FR" altLang="fr-FR" dirty="0"/>
              <a:t>Autres besoins</a:t>
            </a:r>
          </a:p>
          <a:p>
            <a:pPr lvl="2"/>
            <a:r>
              <a:rPr lang="fr-FR" altLang="fr-FR" dirty="0"/>
              <a:t>demandes d'achat en provenance des services</a:t>
            </a:r>
          </a:p>
          <a:p>
            <a:r>
              <a:rPr lang="fr-FR" altLang="fr-FR" dirty="0"/>
              <a:t>en l'absence de fournisseurs référencés</a:t>
            </a:r>
          </a:p>
          <a:p>
            <a:pPr lvl="1"/>
            <a:r>
              <a:rPr lang="fr-FR" altLang="fr-FR" dirty="0"/>
              <a:t>Recherche de fournisseurs - appel d'offres</a:t>
            </a:r>
          </a:p>
          <a:p>
            <a:pPr lvl="1"/>
            <a:r>
              <a:rPr lang="fr-FR" altLang="fr-FR" dirty="0"/>
              <a:t>Sélection du fournisseur</a:t>
            </a:r>
          </a:p>
          <a:p>
            <a:r>
              <a:rPr lang="fr-FR" altLang="fr-FR" dirty="0"/>
              <a:t>Passation de la commande, relance, suivi</a:t>
            </a:r>
          </a:p>
          <a:p>
            <a:r>
              <a:rPr lang="fr-FR" altLang="fr-FR" dirty="0"/>
              <a:t>Constat de la réception</a:t>
            </a:r>
          </a:p>
          <a:p>
            <a:r>
              <a:rPr lang="fr-FR" altLang="fr-FR" dirty="0"/>
              <a:t>Contrôle de la facture</a:t>
            </a: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a:extLst>
              <a:ext uri="{FF2B5EF4-FFF2-40B4-BE49-F238E27FC236}">
                <a16:creationId xmlns:a16="http://schemas.microsoft.com/office/drawing/2014/main" id="{A7C78B2C-1C0D-4512-9DF5-A72463950230}"/>
              </a:ext>
            </a:extLst>
          </p:cNvPr>
          <p:cNvSpPr>
            <a:spLocks noGrp="1" noChangeArrowheads="1"/>
          </p:cNvSpPr>
          <p:nvPr>
            <p:ph type="title"/>
          </p:nvPr>
        </p:nvSpPr>
        <p:spPr>
          <a:xfrm>
            <a:off x="1371600" y="685800"/>
            <a:ext cx="7239000" cy="457200"/>
          </a:xfrm>
          <a:noFill/>
          <a:ln/>
        </p:spPr>
        <p:txBody>
          <a:bodyPr/>
          <a:lstStyle/>
          <a:p>
            <a:r>
              <a:rPr lang="fr-FR" altLang="fr-FR" dirty="0"/>
              <a:t>Les tendances des Achats dans les</a:t>
            </a:r>
            <a:br>
              <a:rPr lang="fr-FR" altLang="fr-FR" dirty="0"/>
            </a:br>
            <a:r>
              <a:rPr lang="fr-FR" altLang="fr-FR" dirty="0"/>
              <a:t>relations avec les fournisseurs</a:t>
            </a:r>
          </a:p>
        </p:txBody>
      </p:sp>
      <p:sp>
        <p:nvSpPr>
          <p:cNvPr id="88067" name="Rectangle 3">
            <a:extLst>
              <a:ext uri="{FF2B5EF4-FFF2-40B4-BE49-F238E27FC236}">
                <a16:creationId xmlns:a16="http://schemas.microsoft.com/office/drawing/2014/main" id="{8EB32EE2-6AA5-4366-8611-70C4E42A3C5E}"/>
              </a:ext>
            </a:extLst>
          </p:cNvPr>
          <p:cNvSpPr>
            <a:spLocks noGrp="1" noChangeArrowheads="1"/>
          </p:cNvSpPr>
          <p:nvPr>
            <p:ph type="body" idx="1"/>
          </p:nvPr>
        </p:nvSpPr>
        <p:spPr>
          <a:xfrm>
            <a:off x="1219200" y="1582738"/>
            <a:ext cx="7162800" cy="4510087"/>
          </a:xfrm>
          <a:noFill/>
          <a:ln/>
          <a:extLst>
            <a:ext uri="{91240B29-F687-4F45-9708-019B960494DF}">
              <a14:hiddenLine xmlns:a14="http://schemas.microsoft.com/office/drawing/2010/main" w="12700" cap="flat" cmpd="sng">
                <a:solidFill>
                  <a:schemeClr val="tx1"/>
                </a:solidFill>
                <a:prstDash val="solid"/>
                <a:miter lim="800000"/>
                <a:headEnd/>
                <a:tailEnd/>
              </a14:hiddenLine>
            </a:ext>
          </a:extLst>
        </p:spPr>
        <p:txBody>
          <a:bodyPr/>
          <a:lstStyle/>
          <a:p>
            <a:r>
              <a:rPr lang="fr-FR" altLang="fr-FR" dirty="0"/>
              <a:t>Réduction du nombre de fournisseurs</a:t>
            </a:r>
          </a:p>
          <a:p>
            <a:r>
              <a:rPr lang="fr-FR" altLang="fr-FR" dirty="0"/>
              <a:t>Développement de relations dans la durée</a:t>
            </a:r>
          </a:p>
          <a:p>
            <a:r>
              <a:rPr lang="fr-FR" altLang="fr-FR" dirty="0"/>
              <a:t>Partenariat / approches collaboratives</a:t>
            </a:r>
          </a:p>
          <a:p>
            <a:r>
              <a:rPr lang="fr-FR" altLang="fr-FR" dirty="0"/>
              <a:t>Recherche de bénéfices communs</a:t>
            </a:r>
          </a:p>
          <a:p>
            <a:pPr lvl="1"/>
            <a:r>
              <a:rPr lang="fr-FR" altLang="fr-FR" dirty="0"/>
              <a:t>support aux fournisseurs pour améliorer la productivité</a:t>
            </a:r>
          </a:p>
          <a:p>
            <a:pPr lvl="1"/>
            <a:r>
              <a:rPr lang="fr-FR" altLang="fr-FR" dirty="0"/>
              <a:t>"Le progrès partagé"</a:t>
            </a:r>
          </a:p>
          <a:p>
            <a:r>
              <a:rPr lang="fr-FR" altLang="fr-FR" dirty="0"/>
              <a:t>Développements conjoints</a:t>
            </a:r>
          </a:p>
          <a:p>
            <a:pPr lvl="1"/>
            <a:r>
              <a:rPr lang="fr-FR" altLang="fr-FR" dirty="0"/>
              <a:t>implication des achats dès la phase de développement</a:t>
            </a:r>
          </a:p>
          <a:p>
            <a:r>
              <a:rPr lang="fr-FR" altLang="fr-FR" dirty="0"/>
              <a:t>Commandes ouvertes / Contrats-cadre</a:t>
            </a:r>
          </a:p>
          <a:p>
            <a:r>
              <a:rPr lang="fr-FR" altLang="fr-FR" dirty="0"/>
              <a:t>EDI : échange informatique de données</a:t>
            </a:r>
          </a:p>
          <a:p>
            <a:r>
              <a:rPr lang="fr-FR" altLang="fr-FR" i="1" dirty="0"/>
              <a:t>e-Sourcing / e-Procurement</a:t>
            </a:r>
            <a:endParaRPr lang="fr-FR" altLang="fr-FR" dirty="0"/>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AutoShape 2">
            <a:extLst>
              <a:ext uri="{FF2B5EF4-FFF2-40B4-BE49-F238E27FC236}">
                <a16:creationId xmlns:a16="http://schemas.microsoft.com/office/drawing/2014/main" id="{AA9752F0-2083-42EA-BCF3-6D0939B6B81C}"/>
              </a:ext>
            </a:extLst>
          </p:cNvPr>
          <p:cNvSpPr>
            <a:spLocks noChangeArrowheads="1"/>
          </p:cNvSpPr>
          <p:nvPr/>
        </p:nvSpPr>
        <p:spPr bwMode="auto">
          <a:xfrm>
            <a:off x="5003800" y="4059238"/>
            <a:ext cx="2016125" cy="574675"/>
          </a:xfrm>
          <a:prstGeom prst="roundRect">
            <a:avLst>
              <a:gd name="adj" fmla="val 16667"/>
            </a:avLst>
          </a:prstGeom>
          <a:solidFill>
            <a:srgbClr val="FFFF99"/>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fr-FR" altLang="fr-FR" dirty="0">
                <a:solidFill>
                  <a:srgbClr val="008000"/>
                </a:solidFill>
              </a:rPr>
              <a:t>DRP</a:t>
            </a:r>
            <a:br>
              <a:rPr lang="fr-FR" altLang="fr-FR" dirty="0">
                <a:solidFill>
                  <a:srgbClr val="008000"/>
                </a:solidFill>
              </a:rPr>
            </a:br>
            <a:r>
              <a:rPr lang="fr-FR" altLang="fr-FR" sz="1400" dirty="0">
                <a:solidFill>
                  <a:srgbClr val="000099"/>
                </a:solidFill>
              </a:rPr>
              <a:t>Stocks</a:t>
            </a:r>
            <a:endParaRPr lang="fr-FR" altLang="fr-FR" sz="1000" dirty="0">
              <a:solidFill>
                <a:srgbClr val="000099"/>
              </a:solidFill>
            </a:endParaRPr>
          </a:p>
        </p:txBody>
      </p:sp>
      <p:sp>
        <p:nvSpPr>
          <p:cNvPr id="93187" name="Rectangle 3">
            <a:extLst>
              <a:ext uri="{FF2B5EF4-FFF2-40B4-BE49-F238E27FC236}">
                <a16:creationId xmlns:a16="http://schemas.microsoft.com/office/drawing/2014/main" id="{6C08C842-98E3-486A-A7ED-96D70D5AAEBF}"/>
              </a:ext>
            </a:extLst>
          </p:cNvPr>
          <p:cNvSpPr>
            <a:spLocks noGrp="1" noChangeArrowheads="1"/>
          </p:cNvSpPr>
          <p:nvPr>
            <p:ph type="title"/>
          </p:nvPr>
        </p:nvSpPr>
        <p:spPr>
          <a:xfrm>
            <a:off x="467544" y="692150"/>
            <a:ext cx="8208144" cy="457200"/>
          </a:xfrm>
        </p:spPr>
        <p:txBody>
          <a:bodyPr/>
          <a:lstStyle/>
          <a:p>
            <a:r>
              <a:rPr lang="fr-FR" altLang="fr-FR" sz="2400" dirty="0"/>
              <a:t>Achats et approvisionnements dans la Supply Chain</a:t>
            </a:r>
          </a:p>
        </p:txBody>
      </p:sp>
      <p:sp>
        <p:nvSpPr>
          <p:cNvPr id="93188" name="AutoShape 4">
            <a:extLst>
              <a:ext uri="{FF2B5EF4-FFF2-40B4-BE49-F238E27FC236}">
                <a16:creationId xmlns:a16="http://schemas.microsoft.com/office/drawing/2014/main" id="{D493FBF8-41BC-48EB-97F7-572AFDFA30A0}"/>
              </a:ext>
            </a:extLst>
          </p:cNvPr>
          <p:cNvSpPr>
            <a:spLocks noChangeArrowheads="1"/>
          </p:cNvSpPr>
          <p:nvPr/>
        </p:nvSpPr>
        <p:spPr bwMode="auto">
          <a:xfrm>
            <a:off x="1246188" y="1754188"/>
            <a:ext cx="1911350" cy="566737"/>
          </a:xfrm>
          <a:prstGeom prst="rightArrow">
            <a:avLst>
              <a:gd name="adj1" fmla="val 50000"/>
              <a:gd name="adj2" fmla="val 84314"/>
            </a:avLst>
          </a:prstGeom>
          <a:gradFill rotWithShape="1">
            <a:gsLst>
              <a:gs pos="0">
                <a:schemeClr val="accent1"/>
              </a:gs>
              <a:gs pos="50000">
                <a:schemeClr val="tx1"/>
              </a:gs>
              <a:gs pos="100000">
                <a:schemeClr val="accent1"/>
              </a:gs>
            </a:gsLst>
            <a:lin ang="5400000" scaled="1"/>
          </a:gra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FR" altLang="fr-FR" sz="1400" dirty="0">
                <a:solidFill>
                  <a:srgbClr val="000099"/>
                </a:solidFill>
              </a:rPr>
              <a:t>Approvisionnement</a:t>
            </a:r>
          </a:p>
        </p:txBody>
      </p:sp>
      <p:sp>
        <p:nvSpPr>
          <p:cNvPr id="93189" name="AutoShape 5">
            <a:extLst>
              <a:ext uri="{FF2B5EF4-FFF2-40B4-BE49-F238E27FC236}">
                <a16:creationId xmlns:a16="http://schemas.microsoft.com/office/drawing/2014/main" id="{FA0A4483-305D-4C55-8FD7-A47C64D99D14}"/>
              </a:ext>
            </a:extLst>
          </p:cNvPr>
          <p:cNvSpPr>
            <a:spLocks noChangeArrowheads="1"/>
          </p:cNvSpPr>
          <p:nvPr/>
        </p:nvSpPr>
        <p:spPr bwMode="auto">
          <a:xfrm>
            <a:off x="3155950" y="1754188"/>
            <a:ext cx="1911350" cy="566737"/>
          </a:xfrm>
          <a:prstGeom prst="rightArrow">
            <a:avLst>
              <a:gd name="adj1" fmla="val 50000"/>
              <a:gd name="adj2" fmla="val 84314"/>
            </a:avLst>
          </a:prstGeom>
          <a:gradFill rotWithShape="1">
            <a:gsLst>
              <a:gs pos="0">
                <a:schemeClr val="accent1"/>
              </a:gs>
              <a:gs pos="50000">
                <a:schemeClr val="tx1"/>
              </a:gs>
              <a:gs pos="100000">
                <a:schemeClr val="accent1"/>
              </a:gs>
            </a:gsLst>
            <a:lin ang="5400000" scaled="1"/>
          </a:gra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FR" altLang="fr-FR" sz="1400" dirty="0">
                <a:solidFill>
                  <a:srgbClr val="000099"/>
                </a:solidFill>
              </a:rPr>
              <a:t>Production</a:t>
            </a:r>
          </a:p>
        </p:txBody>
      </p:sp>
      <p:sp>
        <p:nvSpPr>
          <p:cNvPr id="93190" name="AutoShape 6">
            <a:extLst>
              <a:ext uri="{FF2B5EF4-FFF2-40B4-BE49-F238E27FC236}">
                <a16:creationId xmlns:a16="http://schemas.microsoft.com/office/drawing/2014/main" id="{381D37B7-25E2-4984-9A5C-B11BB3E27CA2}"/>
              </a:ext>
            </a:extLst>
          </p:cNvPr>
          <p:cNvSpPr>
            <a:spLocks noChangeArrowheads="1"/>
          </p:cNvSpPr>
          <p:nvPr/>
        </p:nvSpPr>
        <p:spPr bwMode="auto">
          <a:xfrm>
            <a:off x="5065713" y="1754188"/>
            <a:ext cx="1911350" cy="566737"/>
          </a:xfrm>
          <a:prstGeom prst="rightArrow">
            <a:avLst>
              <a:gd name="adj1" fmla="val 50000"/>
              <a:gd name="adj2" fmla="val 84314"/>
            </a:avLst>
          </a:prstGeom>
          <a:gradFill rotWithShape="1">
            <a:gsLst>
              <a:gs pos="0">
                <a:schemeClr val="accent1"/>
              </a:gs>
              <a:gs pos="50000">
                <a:schemeClr val="tx1"/>
              </a:gs>
              <a:gs pos="100000">
                <a:schemeClr val="accent1"/>
              </a:gs>
            </a:gsLst>
            <a:lin ang="5400000" scaled="1"/>
          </a:gra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FR" altLang="fr-FR" sz="1400" dirty="0">
                <a:solidFill>
                  <a:srgbClr val="000099"/>
                </a:solidFill>
              </a:rPr>
              <a:t>Distribution</a:t>
            </a:r>
          </a:p>
        </p:txBody>
      </p:sp>
      <p:sp>
        <p:nvSpPr>
          <p:cNvPr id="93191" name="AutoShape 7">
            <a:extLst>
              <a:ext uri="{FF2B5EF4-FFF2-40B4-BE49-F238E27FC236}">
                <a16:creationId xmlns:a16="http://schemas.microsoft.com/office/drawing/2014/main" id="{63D7425D-E864-4D79-BE45-799D1F1FF1CA}"/>
              </a:ext>
            </a:extLst>
          </p:cNvPr>
          <p:cNvSpPr>
            <a:spLocks noChangeArrowheads="1"/>
          </p:cNvSpPr>
          <p:nvPr/>
        </p:nvSpPr>
        <p:spPr bwMode="auto">
          <a:xfrm>
            <a:off x="7053263" y="1754188"/>
            <a:ext cx="1911350" cy="566737"/>
          </a:xfrm>
          <a:prstGeom prst="rightArrow">
            <a:avLst>
              <a:gd name="adj1" fmla="val 50000"/>
              <a:gd name="adj2" fmla="val 84314"/>
            </a:avLst>
          </a:prstGeom>
          <a:gradFill rotWithShape="1">
            <a:gsLst>
              <a:gs pos="0">
                <a:schemeClr val="accent1"/>
              </a:gs>
              <a:gs pos="50000">
                <a:schemeClr val="tx1"/>
              </a:gs>
              <a:gs pos="100000">
                <a:schemeClr val="accent1"/>
              </a:gs>
            </a:gsLst>
            <a:lin ang="5400000" scaled="1"/>
          </a:gra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fr-FR" altLang="fr-FR" sz="1400" dirty="0">
                <a:solidFill>
                  <a:srgbClr val="000099"/>
                </a:solidFill>
              </a:rPr>
              <a:t>Ventes</a:t>
            </a:r>
          </a:p>
        </p:txBody>
      </p:sp>
      <p:sp>
        <p:nvSpPr>
          <p:cNvPr id="93192" name="AutoShape 8">
            <a:extLst>
              <a:ext uri="{FF2B5EF4-FFF2-40B4-BE49-F238E27FC236}">
                <a16:creationId xmlns:a16="http://schemas.microsoft.com/office/drawing/2014/main" id="{F7C60590-ED63-439A-B586-CC063001D6B6}"/>
              </a:ext>
            </a:extLst>
          </p:cNvPr>
          <p:cNvSpPr>
            <a:spLocks noChangeArrowheads="1"/>
          </p:cNvSpPr>
          <p:nvPr/>
        </p:nvSpPr>
        <p:spPr bwMode="auto">
          <a:xfrm>
            <a:off x="1258888" y="2473325"/>
            <a:ext cx="5761037" cy="576263"/>
          </a:xfrm>
          <a:prstGeom prst="roundRect">
            <a:avLst>
              <a:gd name="adj" fmla="val 16667"/>
            </a:avLst>
          </a:prstGeom>
          <a:solidFill>
            <a:srgbClr val="FFFF99"/>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fr-FR" altLang="fr-FR" dirty="0">
                <a:solidFill>
                  <a:srgbClr val="008000"/>
                </a:solidFill>
              </a:rPr>
              <a:t>Structure du système, conception produits / process</a:t>
            </a:r>
          </a:p>
        </p:txBody>
      </p:sp>
      <p:sp>
        <p:nvSpPr>
          <p:cNvPr id="93193" name="Text Box 9">
            <a:extLst>
              <a:ext uri="{FF2B5EF4-FFF2-40B4-BE49-F238E27FC236}">
                <a16:creationId xmlns:a16="http://schemas.microsoft.com/office/drawing/2014/main" id="{5E0C7CD3-FF65-41B0-9ABE-54AAD13C2159}"/>
              </a:ext>
            </a:extLst>
          </p:cNvPr>
          <p:cNvSpPr txBox="1">
            <a:spLocks noChangeArrowheads="1"/>
          </p:cNvSpPr>
          <p:nvPr/>
        </p:nvSpPr>
        <p:spPr bwMode="auto">
          <a:xfrm>
            <a:off x="1308100" y="2806700"/>
            <a:ext cx="1779588" cy="2841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fr-FR" altLang="fr-FR" sz="1400" dirty="0">
                <a:solidFill>
                  <a:srgbClr val="000099"/>
                </a:solidFill>
              </a:rPr>
              <a:t>Panel fournisseurs</a:t>
            </a:r>
          </a:p>
        </p:txBody>
      </p:sp>
      <p:sp>
        <p:nvSpPr>
          <p:cNvPr id="93194" name="Text Box 10">
            <a:extLst>
              <a:ext uri="{FF2B5EF4-FFF2-40B4-BE49-F238E27FC236}">
                <a16:creationId xmlns:a16="http://schemas.microsoft.com/office/drawing/2014/main" id="{0C0026A2-8CE5-4A24-B680-81E5202833FF}"/>
              </a:ext>
            </a:extLst>
          </p:cNvPr>
          <p:cNvSpPr txBox="1">
            <a:spLocks noChangeArrowheads="1"/>
          </p:cNvSpPr>
          <p:nvPr/>
        </p:nvSpPr>
        <p:spPr bwMode="auto">
          <a:xfrm>
            <a:off x="3525838" y="2806700"/>
            <a:ext cx="765175" cy="2841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fr-FR" altLang="fr-FR" sz="1400" dirty="0">
                <a:solidFill>
                  <a:srgbClr val="000099"/>
                </a:solidFill>
              </a:rPr>
              <a:t>Usines</a:t>
            </a:r>
          </a:p>
        </p:txBody>
      </p:sp>
      <p:sp>
        <p:nvSpPr>
          <p:cNvPr id="93195" name="Text Box 11">
            <a:extLst>
              <a:ext uri="{FF2B5EF4-FFF2-40B4-BE49-F238E27FC236}">
                <a16:creationId xmlns:a16="http://schemas.microsoft.com/office/drawing/2014/main" id="{4EA17DD1-5816-4C77-AEBD-3745789D3061}"/>
              </a:ext>
            </a:extLst>
          </p:cNvPr>
          <p:cNvSpPr txBox="1">
            <a:spLocks noChangeArrowheads="1"/>
          </p:cNvSpPr>
          <p:nvPr/>
        </p:nvSpPr>
        <p:spPr bwMode="auto">
          <a:xfrm>
            <a:off x="4819650" y="2806700"/>
            <a:ext cx="2092325" cy="2841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fr-FR" altLang="fr-FR" sz="1400" dirty="0">
                <a:solidFill>
                  <a:srgbClr val="000099"/>
                </a:solidFill>
              </a:rPr>
              <a:t>Réseau de distribution</a:t>
            </a:r>
          </a:p>
        </p:txBody>
      </p:sp>
      <p:sp>
        <p:nvSpPr>
          <p:cNvPr id="93196" name="Text Box 12">
            <a:extLst>
              <a:ext uri="{FF2B5EF4-FFF2-40B4-BE49-F238E27FC236}">
                <a16:creationId xmlns:a16="http://schemas.microsoft.com/office/drawing/2014/main" id="{6833DEF6-319D-4E20-A20C-3D0CA1B0964D}"/>
              </a:ext>
            </a:extLst>
          </p:cNvPr>
          <p:cNvSpPr txBox="1">
            <a:spLocks noChangeArrowheads="1"/>
          </p:cNvSpPr>
          <p:nvPr/>
        </p:nvSpPr>
        <p:spPr bwMode="auto">
          <a:xfrm>
            <a:off x="193675" y="2360613"/>
            <a:ext cx="911225" cy="668337"/>
          </a:xfrm>
          <a:prstGeom prst="rect">
            <a:avLst/>
          </a:prstGeom>
          <a:solidFill>
            <a:schemeClr val="tx1"/>
          </a:solidFill>
          <a:ln>
            <a:noFill/>
          </a:ln>
          <a:effectLst/>
          <a:extLs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fr-FR" sz="1400" dirty="0">
                <a:solidFill>
                  <a:srgbClr val="000099"/>
                </a:solidFill>
              </a:rPr>
              <a:t>Long</a:t>
            </a:r>
          </a:p>
          <a:p>
            <a:r>
              <a:rPr lang="fr-FR" altLang="fr-FR" sz="1400" dirty="0">
                <a:solidFill>
                  <a:srgbClr val="000099"/>
                </a:solidFill>
              </a:rPr>
              <a:t>Terme</a:t>
            </a:r>
          </a:p>
          <a:p>
            <a:r>
              <a:rPr lang="fr-FR" altLang="fr-FR" sz="1400" dirty="0">
                <a:solidFill>
                  <a:srgbClr val="008000"/>
                </a:solidFill>
              </a:rPr>
              <a:t>(années)</a:t>
            </a:r>
          </a:p>
        </p:txBody>
      </p:sp>
      <p:sp>
        <p:nvSpPr>
          <p:cNvPr id="93197" name="AutoShape 13">
            <a:extLst>
              <a:ext uri="{FF2B5EF4-FFF2-40B4-BE49-F238E27FC236}">
                <a16:creationId xmlns:a16="http://schemas.microsoft.com/office/drawing/2014/main" id="{CB3DF9F7-0384-41B9-B32D-4DE8CD8AF022}"/>
              </a:ext>
            </a:extLst>
          </p:cNvPr>
          <p:cNvSpPr>
            <a:spLocks noChangeArrowheads="1"/>
          </p:cNvSpPr>
          <p:nvPr/>
        </p:nvSpPr>
        <p:spPr bwMode="auto">
          <a:xfrm>
            <a:off x="1258888" y="3265488"/>
            <a:ext cx="5761037" cy="576262"/>
          </a:xfrm>
          <a:prstGeom prst="roundRect">
            <a:avLst>
              <a:gd name="adj" fmla="val 16667"/>
            </a:avLst>
          </a:prstGeom>
          <a:solidFill>
            <a:srgbClr val="FFFF99"/>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fr-FR" altLang="fr-FR" dirty="0">
                <a:solidFill>
                  <a:srgbClr val="008000"/>
                </a:solidFill>
              </a:rPr>
              <a:t>Plan industriel et commercial</a:t>
            </a:r>
          </a:p>
        </p:txBody>
      </p:sp>
      <p:sp>
        <p:nvSpPr>
          <p:cNvPr id="93198" name="Text Box 14">
            <a:extLst>
              <a:ext uri="{FF2B5EF4-FFF2-40B4-BE49-F238E27FC236}">
                <a16:creationId xmlns:a16="http://schemas.microsoft.com/office/drawing/2014/main" id="{40D404D2-45A4-4CC6-94F7-BC92C82C5074}"/>
              </a:ext>
            </a:extLst>
          </p:cNvPr>
          <p:cNvSpPr txBox="1">
            <a:spLocks noChangeArrowheads="1"/>
          </p:cNvSpPr>
          <p:nvPr/>
        </p:nvSpPr>
        <p:spPr bwMode="auto">
          <a:xfrm>
            <a:off x="290513" y="3213100"/>
            <a:ext cx="744537" cy="668338"/>
          </a:xfrm>
          <a:prstGeom prst="rect">
            <a:avLst/>
          </a:prstGeom>
          <a:solidFill>
            <a:schemeClr val="tx1"/>
          </a:solidFill>
          <a:ln>
            <a:noFill/>
          </a:ln>
          <a:effectLst/>
          <a:extLs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fr-FR" sz="1400" dirty="0">
                <a:solidFill>
                  <a:srgbClr val="000099"/>
                </a:solidFill>
              </a:rPr>
              <a:t>Moyen</a:t>
            </a:r>
          </a:p>
          <a:p>
            <a:r>
              <a:rPr lang="fr-FR" altLang="fr-FR" sz="1400" dirty="0">
                <a:solidFill>
                  <a:srgbClr val="000099"/>
                </a:solidFill>
              </a:rPr>
              <a:t>Terme</a:t>
            </a:r>
          </a:p>
          <a:p>
            <a:r>
              <a:rPr lang="fr-FR" altLang="fr-FR" sz="1400" dirty="0">
                <a:solidFill>
                  <a:srgbClr val="008000"/>
                </a:solidFill>
              </a:rPr>
              <a:t>(mois)</a:t>
            </a:r>
          </a:p>
        </p:txBody>
      </p:sp>
      <p:sp>
        <p:nvSpPr>
          <p:cNvPr id="93199" name="AutoShape 15">
            <a:extLst>
              <a:ext uri="{FF2B5EF4-FFF2-40B4-BE49-F238E27FC236}">
                <a16:creationId xmlns:a16="http://schemas.microsoft.com/office/drawing/2014/main" id="{951C2852-D2A5-4D2B-B23F-4C3E726B916A}"/>
              </a:ext>
            </a:extLst>
          </p:cNvPr>
          <p:cNvSpPr>
            <a:spLocks noChangeArrowheads="1"/>
          </p:cNvSpPr>
          <p:nvPr/>
        </p:nvSpPr>
        <p:spPr bwMode="auto">
          <a:xfrm>
            <a:off x="3190875" y="4059238"/>
            <a:ext cx="1728788" cy="574675"/>
          </a:xfrm>
          <a:prstGeom prst="roundRect">
            <a:avLst>
              <a:gd name="adj" fmla="val 16667"/>
            </a:avLst>
          </a:prstGeom>
          <a:solidFill>
            <a:srgbClr val="FFFF99"/>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fr-FR" altLang="fr-FR" dirty="0">
                <a:solidFill>
                  <a:srgbClr val="008000"/>
                </a:solidFill>
              </a:rPr>
              <a:t>PDP – MRP</a:t>
            </a:r>
            <a:br>
              <a:rPr lang="fr-FR" altLang="fr-FR" dirty="0">
                <a:solidFill>
                  <a:srgbClr val="008000"/>
                </a:solidFill>
              </a:rPr>
            </a:br>
            <a:r>
              <a:rPr lang="fr-FR" altLang="fr-FR" sz="1400" dirty="0">
                <a:solidFill>
                  <a:srgbClr val="000099"/>
                </a:solidFill>
              </a:rPr>
              <a:t>Stocks</a:t>
            </a:r>
            <a:endParaRPr lang="fr-FR" altLang="fr-FR" sz="1000" dirty="0">
              <a:solidFill>
                <a:srgbClr val="000099"/>
              </a:solidFill>
            </a:endParaRPr>
          </a:p>
        </p:txBody>
      </p:sp>
      <p:sp>
        <p:nvSpPr>
          <p:cNvPr id="93200" name="AutoShape 16">
            <a:extLst>
              <a:ext uri="{FF2B5EF4-FFF2-40B4-BE49-F238E27FC236}">
                <a16:creationId xmlns:a16="http://schemas.microsoft.com/office/drawing/2014/main" id="{7CC17F03-F9CC-44DF-BD7B-B7A500376B3F}"/>
              </a:ext>
            </a:extLst>
          </p:cNvPr>
          <p:cNvSpPr>
            <a:spLocks noChangeArrowheads="1"/>
          </p:cNvSpPr>
          <p:nvPr/>
        </p:nvSpPr>
        <p:spPr bwMode="auto">
          <a:xfrm>
            <a:off x="1246188" y="4059238"/>
            <a:ext cx="1873250" cy="576262"/>
          </a:xfrm>
          <a:prstGeom prst="roundRect">
            <a:avLst>
              <a:gd name="adj" fmla="val 16667"/>
            </a:avLst>
          </a:prstGeom>
          <a:solidFill>
            <a:srgbClr val="FFFF99"/>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fr-FR" altLang="fr-FR" dirty="0">
                <a:solidFill>
                  <a:srgbClr val="008000"/>
                </a:solidFill>
              </a:rPr>
              <a:t>MRP</a:t>
            </a:r>
          </a:p>
        </p:txBody>
      </p:sp>
      <p:sp>
        <p:nvSpPr>
          <p:cNvPr id="93201" name="AutoShape 17">
            <a:extLst>
              <a:ext uri="{FF2B5EF4-FFF2-40B4-BE49-F238E27FC236}">
                <a16:creationId xmlns:a16="http://schemas.microsoft.com/office/drawing/2014/main" id="{259A40D3-C6D2-4BA4-9ACD-48B7C1BB68C3}"/>
              </a:ext>
            </a:extLst>
          </p:cNvPr>
          <p:cNvSpPr>
            <a:spLocks noChangeArrowheads="1"/>
          </p:cNvSpPr>
          <p:nvPr/>
        </p:nvSpPr>
        <p:spPr bwMode="auto">
          <a:xfrm>
            <a:off x="7127875" y="3265488"/>
            <a:ext cx="1824038" cy="576262"/>
          </a:xfrm>
          <a:prstGeom prst="roundRect">
            <a:avLst>
              <a:gd name="adj" fmla="val 16667"/>
            </a:avLst>
          </a:prstGeom>
          <a:solidFill>
            <a:srgbClr val="FFFF99"/>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fr-FR" altLang="fr-FR" sz="1600" dirty="0">
                <a:solidFill>
                  <a:srgbClr val="008000"/>
                </a:solidFill>
              </a:rPr>
              <a:t>Prévisions à MT</a:t>
            </a:r>
            <a:br>
              <a:rPr lang="fr-FR" altLang="fr-FR" sz="1600" dirty="0">
                <a:solidFill>
                  <a:srgbClr val="000099"/>
                </a:solidFill>
              </a:rPr>
            </a:br>
            <a:r>
              <a:rPr lang="fr-FR" altLang="fr-FR" sz="1400" dirty="0">
                <a:solidFill>
                  <a:srgbClr val="000099"/>
                </a:solidFill>
              </a:rPr>
              <a:t>par famille</a:t>
            </a:r>
          </a:p>
        </p:txBody>
      </p:sp>
      <p:sp>
        <p:nvSpPr>
          <p:cNvPr id="93202" name="AutoShape 18">
            <a:extLst>
              <a:ext uri="{FF2B5EF4-FFF2-40B4-BE49-F238E27FC236}">
                <a16:creationId xmlns:a16="http://schemas.microsoft.com/office/drawing/2014/main" id="{B32CFD06-CA8D-4BA5-9EC7-20B905F93EAE}"/>
              </a:ext>
            </a:extLst>
          </p:cNvPr>
          <p:cNvSpPr>
            <a:spLocks noChangeArrowheads="1"/>
          </p:cNvSpPr>
          <p:nvPr/>
        </p:nvSpPr>
        <p:spPr bwMode="auto">
          <a:xfrm>
            <a:off x="7127875" y="4059238"/>
            <a:ext cx="1824038" cy="574675"/>
          </a:xfrm>
          <a:prstGeom prst="roundRect">
            <a:avLst>
              <a:gd name="adj" fmla="val 16667"/>
            </a:avLst>
          </a:prstGeom>
          <a:solidFill>
            <a:srgbClr val="FFFF99"/>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fr-FR" altLang="fr-FR" sz="1600" dirty="0">
                <a:solidFill>
                  <a:srgbClr val="008000"/>
                </a:solidFill>
              </a:rPr>
              <a:t>Prévisions à CT</a:t>
            </a:r>
            <a:br>
              <a:rPr lang="fr-FR" altLang="fr-FR" sz="1600" dirty="0">
                <a:solidFill>
                  <a:srgbClr val="008000"/>
                </a:solidFill>
              </a:rPr>
            </a:br>
            <a:r>
              <a:rPr lang="fr-FR" altLang="fr-FR" sz="1400" dirty="0">
                <a:solidFill>
                  <a:srgbClr val="000099"/>
                </a:solidFill>
              </a:rPr>
              <a:t>Cdes clients - ATP</a:t>
            </a:r>
          </a:p>
        </p:txBody>
      </p:sp>
      <p:sp>
        <p:nvSpPr>
          <p:cNvPr id="93203" name="AutoShape 19">
            <a:extLst>
              <a:ext uri="{FF2B5EF4-FFF2-40B4-BE49-F238E27FC236}">
                <a16:creationId xmlns:a16="http://schemas.microsoft.com/office/drawing/2014/main" id="{97A654C5-E24B-4D74-BA81-2799BDDB2A46}"/>
              </a:ext>
            </a:extLst>
          </p:cNvPr>
          <p:cNvSpPr>
            <a:spLocks noChangeArrowheads="1"/>
          </p:cNvSpPr>
          <p:nvPr/>
        </p:nvSpPr>
        <p:spPr bwMode="auto">
          <a:xfrm>
            <a:off x="7127875" y="4849813"/>
            <a:ext cx="1824038" cy="595312"/>
          </a:xfrm>
          <a:prstGeom prst="roundRect">
            <a:avLst>
              <a:gd name="adj" fmla="val 16667"/>
            </a:avLst>
          </a:prstGeom>
          <a:solidFill>
            <a:srgbClr val="FFFF99"/>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fr-FR" altLang="fr-FR" sz="1600" dirty="0">
                <a:solidFill>
                  <a:srgbClr val="000099"/>
                </a:solidFill>
              </a:rPr>
              <a:t>Facturation</a:t>
            </a:r>
          </a:p>
          <a:p>
            <a:r>
              <a:rPr lang="fr-FR" altLang="fr-FR" sz="1600" dirty="0">
                <a:solidFill>
                  <a:srgbClr val="000099"/>
                </a:solidFill>
              </a:rPr>
              <a:t>Services</a:t>
            </a:r>
          </a:p>
        </p:txBody>
      </p:sp>
      <p:sp>
        <p:nvSpPr>
          <p:cNvPr id="93204" name="Text Box 20">
            <a:extLst>
              <a:ext uri="{FF2B5EF4-FFF2-40B4-BE49-F238E27FC236}">
                <a16:creationId xmlns:a16="http://schemas.microsoft.com/office/drawing/2014/main" id="{EAAA6F9A-E036-467D-B8C0-25CDD99AACF3}"/>
              </a:ext>
            </a:extLst>
          </p:cNvPr>
          <p:cNvSpPr txBox="1">
            <a:spLocks noChangeArrowheads="1"/>
          </p:cNvSpPr>
          <p:nvPr/>
        </p:nvSpPr>
        <p:spPr bwMode="auto">
          <a:xfrm>
            <a:off x="107950" y="4005263"/>
            <a:ext cx="1109663" cy="668337"/>
          </a:xfrm>
          <a:prstGeom prst="rect">
            <a:avLst/>
          </a:prstGeom>
          <a:solidFill>
            <a:schemeClr val="tx1"/>
          </a:solidFill>
          <a:ln>
            <a:noFill/>
          </a:ln>
          <a:effectLst/>
          <a:extLs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fr-FR" sz="1400" dirty="0">
                <a:solidFill>
                  <a:srgbClr val="000099"/>
                </a:solidFill>
              </a:rPr>
              <a:t>Court</a:t>
            </a:r>
          </a:p>
          <a:p>
            <a:r>
              <a:rPr lang="fr-FR" altLang="fr-FR" sz="1400" dirty="0">
                <a:solidFill>
                  <a:srgbClr val="000099"/>
                </a:solidFill>
              </a:rPr>
              <a:t>Terme</a:t>
            </a:r>
          </a:p>
          <a:p>
            <a:r>
              <a:rPr lang="fr-FR" altLang="fr-FR" sz="1400" dirty="0">
                <a:solidFill>
                  <a:srgbClr val="008000"/>
                </a:solidFill>
              </a:rPr>
              <a:t>(semaines)</a:t>
            </a:r>
          </a:p>
        </p:txBody>
      </p:sp>
      <p:sp>
        <p:nvSpPr>
          <p:cNvPr id="93205" name="Text Box 21">
            <a:extLst>
              <a:ext uri="{FF2B5EF4-FFF2-40B4-BE49-F238E27FC236}">
                <a16:creationId xmlns:a16="http://schemas.microsoft.com/office/drawing/2014/main" id="{AC2BF8AA-770C-4B11-9F00-290E675F0651}"/>
              </a:ext>
            </a:extLst>
          </p:cNvPr>
          <p:cNvSpPr txBox="1">
            <a:spLocks noChangeArrowheads="1"/>
          </p:cNvSpPr>
          <p:nvPr/>
        </p:nvSpPr>
        <p:spPr bwMode="auto">
          <a:xfrm>
            <a:off x="138113" y="4868863"/>
            <a:ext cx="1030287" cy="476250"/>
          </a:xfrm>
          <a:prstGeom prst="rect">
            <a:avLst/>
          </a:prstGeom>
          <a:solidFill>
            <a:schemeClr val="tx1"/>
          </a:solidFill>
          <a:ln>
            <a:noFill/>
          </a:ln>
          <a:effectLst/>
          <a:extLs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fr-FR" sz="1400" dirty="0">
                <a:solidFill>
                  <a:srgbClr val="000099"/>
                </a:solidFill>
              </a:rPr>
              <a:t>Exécution</a:t>
            </a:r>
          </a:p>
          <a:p>
            <a:r>
              <a:rPr lang="fr-FR" altLang="fr-FR" sz="1400" dirty="0">
                <a:solidFill>
                  <a:srgbClr val="008000"/>
                </a:solidFill>
              </a:rPr>
              <a:t>(jours)</a:t>
            </a:r>
          </a:p>
        </p:txBody>
      </p:sp>
      <p:sp>
        <p:nvSpPr>
          <p:cNvPr id="93206" name="Text Box 22">
            <a:extLst>
              <a:ext uri="{FF2B5EF4-FFF2-40B4-BE49-F238E27FC236}">
                <a16:creationId xmlns:a16="http://schemas.microsoft.com/office/drawing/2014/main" id="{E48EC9EB-1F16-47DE-90B1-E53F275D4250}"/>
              </a:ext>
            </a:extLst>
          </p:cNvPr>
          <p:cNvSpPr txBox="1">
            <a:spLocks noChangeArrowheads="1"/>
          </p:cNvSpPr>
          <p:nvPr/>
        </p:nvSpPr>
        <p:spPr bwMode="auto">
          <a:xfrm>
            <a:off x="1701800" y="3557588"/>
            <a:ext cx="912813" cy="2841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fr-FR" altLang="fr-FR" sz="1400" dirty="0">
                <a:solidFill>
                  <a:srgbClr val="000099"/>
                </a:solidFill>
              </a:rPr>
              <a:t>Contrats</a:t>
            </a:r>
          </a:p>
        </p:txBody>
      </p:sp>
      <p:sp>
        <p:nvSpPr>
          <p:cNvPr id="93207" name="Text Box 23">
            <a:extLst>
              <a:ext uri="{FF2B5EF4-FFF2-40B4-BE49-F238E27FC236}">
                <a16:creationId xmlns:a16="http://schemas.microsoft.com/office/drawing/2014/main" id="{804010A2-43D2-4F09-B029-AF03F32DD574}"/>
              </a:ext>
            </a:extLst>
          </p:cNvPr>
          <p:cNvSpPr txBox="1">
            <a:spLocks noChangeArrowheads="1"/>
          </p:cNvSpPr>
          <p:nvPr/>
        </p:nvSpPr>
        <p:spPr bwMode="auto">
          <a:xfrm>
            <a:off x="2901950" y="3554413"/>
            <a:ext cx="2359025" cy="2841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fr-FR" altLang="fr-FR" sz="1400" dirty="0">
                <a:solidFill>
                  <a:srgbClr val="000099"/>
                </a:solidFill>
              </a:rPr>
              <a:t>Ajustement des capacités</a:t>
            </a:r>
          </a:p>
        </p:txBody>
      </p:sp>
      <p:sp>
        <p:nvSpPr>
          <p:cNvPr id="93208" name="Text Box 24">
            <a:extLst>
              <a:ext uri="{FF2B5EF4-FFF2-40B4-BE49-F238E27FC236}">
                <a16:creationId xmlns:a16="http://schemas.microsoft.com/office/drawing/2014/main" id="{69486D79-EEB1-4F63-A914-4A0B4043E247}"/>
              </a:ext>
            </a:extLst>
          </p:cNvPr>
          <p:cNvSpPr txBox="1">
            <a:spLocks noChangeArrowheads="1"/>
          </p:cNvSpPr>
          <p:nvPr/>
        </p:nvSpPr>
        <p:spPr bwMode="auto">
          <a:xfrm>
            <a:off x="5638800" y="3554413"/>
            <a:ext cx="765175" cy="2841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fr-FR" altLang="fr-FR" sz="1400" dirty="0">
                <a:solidFill>
                  <a:srgbClr val="000099"/>
                </a:solidFill>
              </a:rPr>
              <a:t>Stocks</a:t>
            </a:r>
          </a:p>
        </p:txBody>
      </p:sp>
      <p:sp>
        <p:nvSpPr>
          <p:cNvPr id="93209" name="AutoShape 25">
            <a:extLst>
              <a:ext uri="{FF2B5EF4-FFF2-40B4-BE49-F238E27FC236}">
                <a16:creationId xmlns:a16="http://schemas.microsoft.com/office/drawing/2014/main" id="{83E555BE-85EE-430B-964E-FF30934B7502}"/>
              </a:ext>
            </a:extLst>
          </p:cNvPr>
          <p:cNvSpPr>
            <a:spLocks noChangeArrowheads="1"/>
          </p:cNvSpPr>
          <p:nvPr/>
        </p:nvSpPr>
        <p:spPr bwMode="auto">
          <a:xfrm>
            <a:off x="1247775" y="4849813"/>
            <a:ext cx="1871663" cy="576262"/>
          </a:xfrm>
          <a:prstGeom prst="roundRect">
            <a:avLst>
              <a:gd name="adj" fmla="val 16667"/>
            </a:avLst>
          </a:prstGeom>
          <a:solidFill>
            <a:srgbClr val="FFFF99"/>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fr-FR" altLang="fr-FR" sz="1400" dirty="0">
                <a:solidFill>
                  <a:srgbClr val="000099"/>
                </a:solidFill>
              </a:rPr>
              <a:t>Appels de livraison</a:t>
            </a:r>
            <a:br>
              <a:rPr lang="fr-FR" altLang="fr-FR" sz="1400" dirty="0">
                <a:solidFill>
                  <a:srgbClr val="000099"/>
                </a:solidFill>
              </a:rPr>
            </a:br>
            <a:r>
              <a:rPr lang="fr-FR" altLang="fr-FR" sz="1400" dirty="0">
                <a:solidFill>
                  <a:srgbClr val="000099"/>
                </a:solidFill>
              </a:rPr>
              <a:t>Transports/Récept.</a:t>
            </a:r>
          </a:p>
        </p:txBody>
      </p:sp>
      <p:sp>
        <p:nvSpPr>
          <p:cNvPr id="93210" name="AutoShape 26">
            <a:extLst>
              <a:ext uri="{FF2B5EF4-FFF2-40B4-BE49-F238E27FC236}">
                <a16:creationId xmlns:a16="http://schemas.microsoft.com/office/drawing/2014/main" id="{B48F52AD-FC0B-4099-A20A-18EF452895EA}"/>
              </a:ext>
            </a:extLst>
          </p:cNvPr>
          <p:cNvSpPr>
            <a:spLocks noChangeArrowheads="1"/>
          </p:cNvSpPr>
          <p:nvPr/>
        </p:nvSpPr>
        <p:spPr bwMode="auto">
          <a:xfrm>
            <a:off x="3190875" y="4849813"/>
            <a:ext cx="1728788" cy="576262"/>
          </a:xfrm>
          <a:prstGeom prst="roundRect">
            <a:avLst>
              <a:gd name="adj" fmla="val 16667"/>
            </a:avLst>
          </a:prstGeom>
          <a:solidFill>
            <a:srgbClr val="FFFF99"/>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fr-FR" altLang="fr-FR" sz="1400" dirty="0">
                <a:solidFill>
                  <a:srgbClr val="000099"/>
                </a:solidFill>
              </a:rPr>
              <a:t>Ordonnancement</a:t>
            </a:r>
            <a:br>
              <a:rPr lang="fr-FR" altLang="fr-FR" sz="1400" dirty="0">
                <a:solidFill>
                  <a:srgbClr val="000099"/>
                </a:solidFill>
              </a:rPr>
            </a:br>
            <a:r>
              <a:rPr lang="fr-FR" altLang="fr-FR" sz="1400" dirty="0">
                <a:solidFill>
                  <a:srgbClr val="000099"/>
                </a:solidFill>
              </a:rPr>
              <a:t>Suivi</a:t>
            </a:r>
          </a:p>
        </p:txBody>
      </p:sp>
      <p:sp>
        <p:nvSpPr>
          <p:cNvPr id="93211" name="AutoShape 27">
            <a:extLst>
              <a:ext uri="{FF2B5EF4-FFF2-40B4-BE49-F238E27FC236}">
                <a16:creationId xmlns:a16="http://schemas.microsoft.com/office/drawing/2014/main" id="{6630EB1C-FFB2-40C9-8243-0B3F544C7157}"/>
              </a:ext>
            </a:extLst>
          </p:cNvPr>
          <p:cNvSpPr>
            <a:spLocks noChangeArrowheads="1"/>
          </p:cNvSpPr>
          <p:nvPr/>
        </p:nvSpPr>
        <p:spPr bwMode="auto">
          <a:xfrm>
            <a:off x="5003800" y="4849813"/>
            <a:ext cx="2016125" cy="576262"/>
          </a:xfrm>
          <a:prstGeom prst="roundRect">
            <a:avLst>
              <a:gd name="adj" fmla="val 16667"/>
            </a:avLst>
          </a:prstGeom>
          <a:solidFill>
            <a:srgbClr val="FFFF99"/>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fr-FR" altLang="fr-FR" sz="1400" dirty="0">
                <a:solidFill>
                  <a:srgbClr val="000099"/>
                </a:solidFill>
              </a:rPr>
              <a:t>Préparation de cmde</a:t>
            </a:r>
            <a:br>
              <a:rPr lang="fr-FR" altLang="fr-FR" sz="1400" dirty="0">
                <a:solidFill>
                  <a:srgbClr val="000099"/>
                </a:solidFill>
              </a:rPr>
            </a:br>
            <a:r>
              <a:rPr lang="fr-FR" altLang="fr-FR" sz="1400" dirty="0">
                <a:solidFill>
                  <a:srgbClr val="000099"/>
                </a:solidFill>
              </a:rPr>
              <a:t>Expéditions/Transp.</a:t>
            </a:r>
          </a:p>
        </p:txBody>
      </p:sp>
      <p:sp>
        <p:nvSpPr>
          <p:cNvPr id="93212" name="Text Box 28">
            <a:extLst>
              <a:ext uri="{FF2B5EF4-FFF2-40B4-BE49-F238E27FC236}">
                <a16:creationId xmlns:a16="http://schemas.microsoft.com/office/drawing/2014/main" id="{F4EC4012-0749-4D3D-974F-B7AF32CBF858}"/>
              </a:ext>
            </a:extLst>
          </p:cNvPr>
          <p:cNvSpPr txBox="1">
            <a:spLocks noChangeArrowheads="1"/>
          </p:cNvSpPr>
          <p:nvPr/>
        </p:nvSpPr>
        <p:spPr bwMode="auto">
          <a:xfrm>
            <a:off x="1390650" y="4349750"/>
            <a:ext cx="1535113" cy="2841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fr-FR" altLang="fr-FR" sz="1400" dirty="0">
                <a:solidFill>
                  <a:srgbClr val="000099"/>
                </a:solidFill>
              </a:rPr>
              <a:t>Commandes frn</a:t>
            </a:r>
          </a:p>
        </p:txBody>
      </p:sp>
      <p:sp>
        <p:nvSpPr>
          <p:cNvPr id="93213" name="AutoShape 29">
            <a:extLst>
              <a:ext uri="{FF2B5EF4-FFF2-40B4-BE49-F238E27FC236}">
                <a16:creationId xmlns:a16="http://schemas.microsoft.com/office/drawing/2014/main" id="{935DE7A9-123A-443D-BE25-9C42B90CBCC6}"/>
              </a:ext>
            </a:extLst>
          </p:cNvPr>
          <p:cNvSpPr>
            <a:spLocks noChangeArrowheads="1"/>
          </p:cNvSpPr>
          <p:nvPr/>
        </p:nvSpPr>
        <p:spPr bwMode="auto">
          <a:xfrm rot="-5400000">
            <a:off x="6977856" y="5029994"/>
            <a:ext cx="287338" cy="215900"/>
          </a:xfrm>
          <a:prstGeom prst="downArrow">
            <a:avLst>
              <a:gd name="adj1" fmla="val 50000"/>
              <a:gd name="adj2" fmla="val 25000"/>
            </a:avLst>
          </a:prstGeom>
          <a:solidFill>
            <a:srgbClr val="CC0000"/>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fr-FR" dirty="0"/>
          </a:p>
        </p:txBody>
      </p:sp>
      <p:sp>
        <p:nvSpPr>
          <p:cNvPr id="93214" name="AutoShape 30">
            <a:extLst>
              <a:ext uri="{FF2B5EF4-FFF2-40B4-BE49-F238E27FC236}">
                <a16:creationId xmlns:a16="http://schemas.microsoft.com/office/drawing/2014/main" id="{F392BA60-68F6-4E4F-950F-0D603B9EABF3}"/>
              </a:ext>
            </a:extLst>
          </p:cNvPr>
          <p:cNvSpPr>
            <a:spLocks noChangeArrowheads="1"/>
          </p:cNvSpPr>
          <p:nvPr/>
        </p:nvSpPr>
        <p:spPr bwMode="auto">
          <a:xfrm>
            <a:off x="3910013" y="3049588"/>
            <a:ext cx="287337" cy="215900"/>
          </a:xfrm>
          <a:prstGeom prst="downArrow">
            <a:avLst>
              <a:gd name="adj1" fmla="val 50000"/>
              <a:gd name="adj2" fmla="val 25000"/>
            </a:avLst>
          </a:prstGeom>
          <a:solidFill>
            <a:srgbClr val="CC0000"/>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fr-FR" dirty="0"/>
          </a:p>
        </p:txBody>
      </p:sp>
      <p:sp>
        <p:nvSpPr>
          <p:cNvPr id="93215" name="AutoShape 31">
            <a:extLst>
              <a:ext uri="{FF2B5EF4-FFF2-40B4-BE49-F238E27FC236}">
                <a16:creationId xmlns:a16="http://schemas.microsoft.com/office/drawing/2014/main" id="{08FA5709-ACBC-4BED-A856-1D291B9AC25A}"/>
              </a:ext>
            </a:extLst>
          </p:cNvPr>
          <p:cNvSpPr>
            <a:spLocks noChangeArrowheads="1"/>
          </p:cNvSpPr>
          <p:nvPr/>
        </p:nvSpPr>
        <p:spPr bwMode="auto">
          <a:xfrm rot="5400000">
            <a:off x="6904831" y="3445669"/>
            <a:ext cx="287338" cy="215900"/>
          </a:xfrm>
          <a:prstGeom prst="downArrow">
            <a:avLst>
              <a:gd name="adj1" fmla="val 50000"/>
              <a:gd name="adj2" fmla="val 25000"/>
            </a:avLst>
          </a:prstGeom>
          <a:solidFill>
            <a:srgbClr val="CC0000"/>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fr-FR" dirty="0"/>
          </a:p>
        </p:txBody>
      </p:sp>
      <p:sp>
        <p:nvSpPr>
          <p:cNvPr id="93216" name="AutoShape 32">
            <a:extLst>
              <a:ext uri="{FF2B5EF4-FFF2-40B4-BE49-F238E27FC236}">
                <a16:creationId xmlns:a16="http://schemas.microsoft.com/office/drawing/2014/main" id="{0E05854A-7EC8-45A7-94D4-CCF7E02E8CE2}"/>
              </a:ext>
            </a:extLst>
          </p:cNvPr>
          <p:cNvSpPr>
            <a:spLocks noChangeArrowheads="1"/>
          </p:cNvSpPr>
          <p:nvPr/>
        </p:nvSpPr>
        <p:spPr bwMode="auto">
          <a:xfrm rot="5400000">
            <a:off x="6904831" y="4237832"/>
            <a:ext cx="287337" cy="215900"/>
          </a:xfrm>
          <a:prstGeom prst="downArrow">
            <a:avLst>
              <a:gd name="adj1" fmla="val 50000"/>
              <a:gd name="adj2" fmla="val 25000"/>
            </a:avLst>
          </a:prstGeom>
          <a:solidFill>
            <a:srgbClr val="CC0000"/>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fr-FR" dirty="0"/>
          </a:p>
        </p:txBody>
      </p:sp>
      <p:sp>
        <p:nvSpPr>
          <p:cNvPr id="93217" name="AutoShape 33">
            <a:extLst>
              <a:ext uri="{FF2B5EF4-FFF2-40B4-BE49-F238E27FC236}">
                <a16:creationId xmlns:a16="http://schemas.microsoft.com/office/drawing/2014/main" id="{41310161-738E-4D7B-882F-5E92275F0820}"/>
              </a:ext>
            </a:extLst>
          </p:cNvPr>
          <p:cNvSpPr>
            <a:spLocks noChangeArrowheads="1"/>
          </p:cNvSpPr>
          <p:nvPr/>
        </p:nvSpPr>
        <p:spPr bwMode="auto">
          <a:xfrm rot="5400000">
            <a:off x="2939256" y="4237832"/>
            <a:ext cx="287337" cy="215900"/>
          </a:xfrm>
          <a:prstGeom prst="downArrow">
            <a:avLst>
              <a:gd name="adj1" fmla="val 50000"/>
              <a:gd name="adj2" fmla="val 25000"/>
            </a:avLst>
          </a:prstGeom>
          <a:solidFill>
            <a:srgbClr val="CC0000"/>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fr-FR" dirty="0"/>
          </a:p>
        </p:txBody>
      </p:sp>
      <p:sp>
        <p:nvSpPr>
          <p:cNvPr id="93218" name="AutoShape 34">
            <a:extLst>
              <a:ext uri="{FF2B5EF4-FFF2-40B4-BE49-F238E27FC236}">
                <a16:creationId xmlns:a16="http://schemas.microsoft.com/office/drawing/2014/main" id="{202B1588-C860-40AF-BF82-6B33B69833B1}"/>
              </a:ext>
            </a:extLst>
          </p:cNvPr>
          <p:cNvSpPr>
            <a:spLocks noChangeArrowheads="1"/>
          </p:cNvSpPr>
          <p:nvPr/>
        </p:nvSpPr>
        <p:spPr bwMode="auto">
          <a:xfrm>
            <a:off x="3910013" y="3841750"/>
            <a:ext cx="287337" cy="215900"/>
          </a:xfrm>
          <a:prstGeom prst="downArrow">
            <a:avLst>
              <a:gd name="adj1" fmla="val 50000"/>
              <a:gd name="adj2" fmla="val 25000"/>
            </a:avLst>
          </a:prstGeom>
          <a:solidFill>
            <a:srgbClr val="CC0000"/>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fr-FR" dirty="0"/>
          </a:p>
        </p:txBody>
      </p:sp>
      <p:sp>
        <p:nvSpPr>
          <p:cNvPr id="93219" name="AutoShape 35">
            <a:extLst>
              <a:ext uri="{FF2B5EF4-FFF2-40B4-BE49-F238E27FC236}">
                <a16:creationId xmlns:a16="http://schemas.microsoft.com/office/drawing/2014/main" id="{CC9154BC-1B06-417B-B8CB-C8EC13CF5F9A}"/>
              </a:ext>
            </a:extLst>
          </p:cNvPr>
          <p:cNvSpPr>
            <a:spLocks noChangeArrowheads="1"/>
          </p:cNvSpPr>
          <p:nvPr/>
        </p:nvSpPr>
        <p:spPr bwMode="auto">
          <a:xfrm>
            <a:off x="2014538" y="4633913"/>
            <a:ext cx="287337" cy="215900"/>
          </a:xfrm>
          <a:prstGeom prst="downArrow">
            <a:avLst>
              <a:gd name="adj1" fmla="val 50000"/>
              <a:gd name="adj2" fmla="val 25000"/>
            </a:avLst>
          </a:prstGeom>
          <a:solidFill>
            <a:srgbClr val="CC0000"/>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fr-FR" dirty="0"/>
          </a:p>
        </p:txBody>
      </p:sp>
      <p:sp>
        <p:nvSpPr>
          <p:cNvPr id="93220" name="AutoShape 36">
            <a:extLst>
              <a:ext uri="{FF2B5EF4-FFF2-40B4-BE49-F238E27FC236}">
                <a16:creationId xmlns:a16="http://schemas.microsoft.com/office/drawing/2014/main" id="{E471F50E-65BD-44D5-86EB-AE815E52F64C}"/>
              </a:ext>
            </a:extLst>
          </p:cNvPr>
          <p:cNvSpPr>
            <a:spLocks noChangeArrowheads="1"/>
          </p:cNvSpPr>
          <p:nvPr/>
        </p:nvSpPr>
        <p:spPr bwMode="auto">
          <a:xfrm>
            <a:off x="3910013" y="4633913"/>
            <a:ext cx="287337" cy="215900"/>
          </a:xfrm>
          <a:prstGeom prst="downArrow">
            <a:avLst>
              <a:gd name="adj1" fmla="val 50000"/>
              <a:gd name="adj2" fmla="val 25000"/>
            </a:avLst>
          </a:prstGeom>
          <a:solidFill>
            <a:srgbClr val="CC0000"/>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fr-FR" dirty="0"/>
          </a:p>
        </p:txBody>
      </p:sp>
      <p:sp>
        <p:nvSpPr>
          <p:cNvPr id="93221" name="AutoShape 37">
            <a:extLst>
              <a:ext uri="{FF2B5EF4-FFF2-40B4-BE49-F238E27FC236}">
                <a16:creationId xmlns:a16="http://schemas.microsoft.com/office/drawing/2014/main" id="{A96A32A0-14B0-4057-B08F-D44E5A8C5DB5}"/>
              </a:ext>
            </a:extLst>
          </p:cNvPr>
          <p:cNvSpPr>
            <a:spLocks noChangeArrowheads="1"/>
          </p:cNvSpPr>
          <p:nvPr/>
        </p:nvSpPr>
        <p:spPr bwMode="auto">
          <a:xfrm>
            <a:off x="5856288" y="4633913"/>
            <a:ext cx="287337" cy="215900"/>
          </a:xfrm>
          <a:prstGeom prst="downArrow">
            <a:avLst>
              <a:gd name="adj1" fmla="val 50000"/>
              <a:gd name="adj2" fmla="val 25000"/>
            </a:avLst>
          </a:prstGeom>
          <a:solidFill>
            <a:srgbClr val="CC0000"/>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fr-FR" dirty="0"/>
          </a:p>
        </p:txBody>
      </p:sp>
      <p:sp>
        <p:nvSpPr>
          <p:cNvPr id="93222" name="AutoShape 38">
            <a:extLst>
              <a:ext uri="{FF2B5EF4-FFF2-40B4-BE49-F238E27FC236}">
                <a16:creationId xmlns:a16="http://schemas.microsoft.com/office/drawing/2014/main" id="{3F840D40-5A9A-43CD-9A6E-20B699DF02BB}"/>
              </a:ext>
            </a:extLst>
          </p:cNvPr>
          <p:cNvSpPr>
            <a:spLocks noChangeArrowheads="1"/>
          </p:cNvSpPr>
          <p:nvPr/>
        </p:nvSpPr>
        <p:spPr bwMode="auto">
          <a:xfrm rot="5400000">
            <a:off x="4739481" y="4239419"/>
            <a:ext cx="287338" cy="215900"/>
          </a:xfrm>
          <a:prstGeom prst="downArrow">
            <a:avLst>
              <a:gd name="adj1" fmla="val 50000"/>
              <a:gd name="adj2" fmla="val 25000"/>
            </a:avLst>
          </a:prstGeom>
          <a:solidFill>
            <a:srgbClr val="CC0000"/>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fr-FR" dirty="0"/>
          </a:p>
        </p:txBody>
      </p:sp>
      <p:sp>
        <p:nvSpPr>
          <p:cNvPr id="93223" name="AutoShape 39">
            <a:extLst>
              <a:ext uri="{FF2B5EF4-FFF2-40B4-BE49-F238E27FC236}">
                <a16:creationId xmlns:a16="http://schemas.microsoft.com/office/drawing/2014/main" id="{26723E3D-65EF-4349-A760-4DD5870D13F8}"/>
              </a:ext>
            </a:extLst>
          </p:cNvPr>
          <p:cNvSpPr>
            <a:spLocks noChangeArrowheads="1"/>
          </p:cNvSpPr>
          <p:nvPr/>
        </p:nvSpPr>
        <p:spPr bwMode="auto">
          <a:xfrm>
            <a:off x="5856288" y="3841750"/>
            <a:ext cx="287337" cy="215900"/>
          </a:xfrm>
          <a:prstGeom prst="downArrow">
            <a:avLst>
              <a:gd name="adj1" fmla="val 50000"/>
              <a:gd name="adj2" fmla="val 25000"/>
            </a:avLst>
          </a:prstGeom>
          <a:solidFill>
            <a:srgbClr val="CC0000"/>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fr-FR" dirty="0"/>
          </a:p>
        </p:txBody>
      </p:sp>
      <p:sp>
        <p:nvSpPr>
          <p:cNvPr id="93224" name="AutoShape 40">
            <a:extLst>
              <a:ext uri="{FF2B5EF4-FFF2-40B4-BE49-F238E27FC236}">
                <a16:creationId xmlns:a16="http://schemas.microsoft.com/office/drawing/2014/main" id="{3772B5BA-83B5-4F46-87E6-01DDF0865134}"/>
              </a:ext>
            </a:extLst>
          </p:cNvPr>
          <p:cNvSpPr>
            <a:spLocks noChangeArrowheads="1"/>
          </p:cNvSpPr>
          <p:nvPr/>
        </p:nvSpPr>
        <p:spPr bwMode="auto">
          <a:xfrm>
            <a:off x="2038350" y="3841750"/>
            <a:ext cx="287338" cy="215900"/>
          </a:xfrm>
          <a:prstGeom prst="downArrow">
            <a:avLst>
              <a:gd name="adj1" fmla="val 50000"/>
              <a:gd name="adj2" fmla="val 25000"/>
            </a:avLst>
          </a:prstGeom>
          <a:solidFill>
            <a:srgbClr val="CC0000"/>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fr-FR" dirty="0"/>
          </a:p>
        </p:txBody>
      </p:sp>
      <p:sp>
        <p:nvSpPr>
          <p:cNvPr id="93225" name="AutoShape 41">
            <a:extLst>
              <a:ext uri="{FF2B5EF4-FFF2-40B4-BE49-F238E27FC236}">
                <a16:creationId xmlns:a16="http://schemas.microsoft.com/office/drawing/2014/main" id="{15570144-36A0-4710-B909-DB75F80B3121}"/>
              </a:ext>
            </a:extLst>
          </p:cNvPr>
          <p:cNvSpPr>
            <a:spLocks noChangeArrowheads="1"/>
          </p:cNvSpPr>
          <p:nvPr/>
        </p:nvSpPr>
        <p:spPr bwMode="auto">
          <a:xfrm>
            <a:off x="7135813" y="2492375"/>
            <a:ext cx="1824037" cy="576263"/>
          </a:xfrm>
          <a:prstGeom prst="roundRect">
            <a:avLst>
              <a:gd name="adj" fmla="val 16667"/>
            </a:avLst>
          </a:prstGeom>
          <a:solidFill>
            <a:srgbClr val="FFFF99"/>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fr-FR" altLang="fr-FR" sz="1600" dirty="0">
                <a:solidFill>
                  <a:srgbClr val="008000"/>
                </a:solidFill>
              </a:rPr>
              <a:t>Prévisions à LT</a:t>
            </a:r>
            <a:endParaRPr lang="fr-FR" altLang="fr-FR" sz="1400" dirty="0">
              <a:solidFill>
                <a:srgbClr val="000099"/>
              </a:solidFill>
            </a:endParaRPr>
          </a:p>
        </p:txBody>
      </p:sp>
      <p:sp>
        <p:nvSpPr>
          <p:cNvPr id="93226" name="AutoShape 42">
            <a:extLst>
              <a:ext uri="{FF2B5EF4-FFF2-40B4-BE49-F238E27FC236}">
                <a16:creationId xmlns:a16="http://schemas.microsoft.com/office/drawing/2014/main" id="{CCFEBE16-2A6B-412D-AAB9-B11E26C0D7D0}"/>
              </a:ext>
            </a:extLst>
          </p:cNvPr>
          <p:cNvSpPr>
            <a:spLocks noChangeArrowheads="1"/>
          </p:cNvSpPr>
          <p:nvPr/>
        </p:nvSpPr>
        <p:spPr bwMode="auto">
          <a:xfrm rot="5400000">
            <a:off x="6912769" y="2745582"/>
            <a:ext cx="287337" cy="215900"/>
          </a:xfrm>
          <a:prstGeom prst="downArrow">
            <a:avLst>
              <a:gd name="adj1" fmla="val 50000"/>
              <a:gd name="adj2" fmla="val 25000"/>
            </a:avLst>
          </a:prstGeom>
          <a:solidFill>
            <a:srgbClr val="CC0000"/>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fr-FR" dirty="0"/>
          </a:p>
        </p:txBody>
      </p:sp>
      <p:sp>
        <p:nvSpPr>
          <p:cNvPr id="93227" name="Text Box 43">
            <a:extLst>
              <a:ext uri="{FF2B5EF4-FFF2-40B4-BE49-F238E27FC236}">
                <a16:creationId xmlns:a16="http://schemas.microsoft.com/office/drawing/2014/main" id="{CB1DA4D7-CC9A-4222-86B5-14C56A307D38}"/>
              </a:ext>
            </a:extLst>
          </p:cNvPr>
          <p:cNvSpPr txBox="1">
            <a:spLocks noChangeArrowheads="1"/>
          </p:cNvSpPr>
          <p:nvPr/>
        </p:nvSpPr>
        <p:spPr bwMode="auto">
          <a:xfrm>
            <a:off x="7235825" y="2781300"/>
            <a:ext cx="1590675" cy="2841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fr-FR" sz="1400" dirty="0">
                <a:solidFill>
                  <a:srgbClr val="000099"/>
                </a:solidFill>
              </a:rPr>
              <a:t>Canaux de vente</a:t>
            </a:r>
          </a:p>
        </p:txBody>
      </p:sp>
      <p:sp>
        <p:nvSpPr>
          <p:cNvPr id="93228" name="Oval 44">
            <a:extLst>
              <a:ext uri="{FF2B5EF4-FFF2-40B4-BE49-F238E27FC236}">
                <a16:creationId xmlns:a16="http://schemas.microsoft.com/office/drawing/2014/main" id="{102619D0-3255-40F8-93D5-BA763DCECD9D}"/>
              </a:ext>
            </a:extLst>
          </p:cNvPr>
          <p:cNvSpPr>
            <a:spLocks noChangeArrowheads="1"/>
          </p:cNvSpPr>
          <p:nvPr/>
        </p:nvSpPr>
        <p:spPr bwMode="auto">
          <a:xfrm>
            <a:off x="1116013" y="2205038"/>
            <a:ext cx="2087562" cy="2736850"/>
          </a:xfrm>
          <a:prstGeom prst="ellipse">
            <a:avLst/>
          </a:prstGeom>
          <a:noFill/>
          <a:ln w="57150">
            <a:solidFill>
              <a:schemeClr val="hlink"/>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2" name="Rectangle 6">
            <a:extLst>
              <a:ext uri="{FF2B5EF4-FFF2-40B4-BE49-F238E27FC236}">
                <a16:creationId xmlns:a16="http://schemas.microsoft.com/office/drawing/2014/main" id="{42FDF218-7BF9-4EB1-A04B-D2677480E9AB}"/>
              </a:ext>
            </a:extLst>
          </p:cNvPr>
          <p:cNvSpPr>
            <a:spLocks noGrp="1" noChangeArrowheads="1"/>
          </p:cNvSpPr>
          <p:nvPr>
            <p:ph type="title"/>
          </p:nvPr>
        </p:nvSpPr>
        <p:spPr>
          <a:xfrm>
            <a:off x="1654175" y="692150"/>
            <a:ext cx="7239000" cy="457200"/>
          </a:xfrm>
          <a:noFill/>
          <a:ln/>
        </p:spPr>
        <p:txBody>
          <a:bodyPr/>
          <a:lstStyle/>
          <a:p>
            <a:r>
              <a:rPr lang="fr-FR" altLang="fr-FR" dirty="0"/>
              <a:t>Enjeux des achats</a:t>
            </a:r>
          </a:p>
        </p:txBody>
      </p:sp>
      <p:sp>
        <p:nvSpPr>
          <p:cNvPr id="34823" name="Rectangle 7">
            <a:extLst>
              <a:ext uri="{FF2B5EF4-FFF2-40B4-BE49-F238E27FC236}">
                <a16:creationId xmlns:a16="http://schemas.microsoft.com/office/drawing/2014/main" id="{94EBD889-D240-4095-AECE-6C71B3BB8FA9}"/>
              </a:ext>
            </a:extLst>
          </p:cNvPr>
          <p:cNvSpPr>
            <a:spLocks noGrp="1" noChangeArrowheads="1"/>
          </p:cNvSpPr>
          <p:nvPr>
            <p:ph type="body" idx="1"/>
          </p:nvPr>
        </p:nvSpPr>
        <p:spPr>
          <a:xfrm>
            <a:off x="193141" y="1484784"/>
            <a:ext cx="5064672" cy="4114800"/>
          </a:xfrm>
          <a:noFill/>
          <a:ln/>
        </p:spPr>
        <p:txBody>
          <a:bodyPr/>
          <a:lstStyle/>
          <a:p>
            <a:r>
              <a:rPr lang="fr-FR" altLang="fr-FR" dirty="0">
                <a:solidFill>
                  <a:srgbClr val="00CC00"/>
                </a:solidFill>
              </a:rPr>
              <a:t>50% à 80% des coûts</a:t>
            </a:r>
            <a:r>
              <a:rPr lang="fr-FR" altLang="fr-FR" dirty="0"/>
              <a:t> de revient </a:t>
            </a:r>
            <a:br>
              <a:rPr lang="fr-FR" altLang="fr-FR" dirty="0"/>
            </a:br>
            <a:r>
              <a:rPr lang="fr-FR" altLang="fr-FR" sz="1800" dirty="0"/>
              <a:t>(enjeu sur la compétitivité prix)</a:t>
            </a:r>
            <a:endParaRPr lang="fr-FR" altLang="fr-FR" dirty="0"/>
          </a:p>
          <a:p>
            <a:r>
              <a:rPr lang="fr-FR" altLang="fr-FR" dirty="0"/>
              <a:t>Effet de </a:t>
            </a:r>
            <a:r>
              <a:rPr lang="fr-FR" altLang="fr-FR" dirty="0">
                <a:solidFill>
                  <a:srgbClr val="00CC00"/>
                </a:solidFill>
              </a:rPr>
              <a:t>levier important</a:t>
            </a:r>
            <a:br>
              <a:rPr lang="fr-FR" altLang="fr-FR" dirty="0"/>
            </a:br>
            <a:r>
              <a:rPr lang="fr-FR" altLang="fr-FR" dirty="0"/>
              <a:t> </a:t>
            </a:r>
            <a:r>
              <a:rPr lang="fr-FR" altLang="fr-FR" sz="1800" dirty="0"/>
              <a:t>(pas ou peu d’investissement lourd)</a:t>
            </a:r>
          </a:p>
          <a:p>
            <a:r>
              <a:rPr lang="fr-FR" altLang="fr-FR" dirty="0"/>
              <a:t>Nécessite Anticipation </a:t>
            </a:r>
            <a:br>
              <a:rPr lang="fr-FR" altLang="fr-FR" dirty="0"/>
            </a:br>
            <a:r>
              <a:rPr lang="fr-FR" altLang="fr-FR" dirty="0"/>
              <a:t>et innovation</a:t>
            </a:r>
          </a:p>
          <a:p>
            <a:r>
              <a:rPr lang="fr-FR" altLang="fr-FR" dirty="0"/>
              <a:t>Interdépendance dans la filière</a:t>
            </a:r>
          </a:p>
          <a:p>
            <a:r>
              <a:rPr lang="fr-FR" altLang="fr-FR" dirty="0"/>
              <a:t>Diversification des demandes</a:t>
            </a:r>
          </a:p>
          <a:p>
            <a:r>
              <a:rPr lang="fr-FR" altLang="fr-FR" dirty="0"/>
              <a:t>Internationalisation des sources</a:t>
            </a:r>
          </a:p>
        </p:txBody>
      </p:sp>
      <p:sp>
        <p:nvSpPr>
          <p:cNvPr id="34841" name="Rectangle 25">
            <a:extLst>
              <a:ext uri="{FF2B5EF4-FFF2-40B4-BE49-F238E27FC236}">
                <a16:creationId xmlns:a16="http://schemas.microsoft.com/office/drawing/2014/main" id="{B5AE8DF2-B592-458E-B359-01698960700E}"/>
              </a:ext>
            </a:extLst>
          </p:cNvPr>
          <p:cNvSpPr>
            <a:spLocks noChangeArrowheads="1"/>
          </p:cNvSpPr>
          <p:nvPr/>
        </p:nvSpPr>
        <p:spPr bwMode="auto">
          <a:xfrm>
            <a:off x="5056010" y="4640675"/>
            <a:ext cx="4145367" cy="58836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i="1" dirty="0">
                <a:solidFill>
                  <a:srgbClr val="000000"/>
                </a:solidFill>
              </a:rPr>
              <a:t>Une économie de 5% sur les achats</a:t>
            </a:r>
            <a:br>
              <a:rPr lang="fr-FR" altLang="fr-FR" i="1" dirty="0">
                <a:solidFill>
                  <a:srgbClr val="000000"/>
                </a:solidFill>
              </a:rPr>
            </a:br>
            <a:r>
              <a:rPr lang="fr-FR" altLang="fr-FR" i="1" dirty="0">
                <a:solidFill>
                  <a:srgbClr val="000000"/>
                </a:solidFill>
              </a:rPr>
              <a:t>peut représenter la moitié du profit !</a:t>
            </a:r>
          </a:p>
        </p:txBody>
      </p:sp>
      <p:sp>
        <p:nvSpPr>
          <p:cNvPr id="34821" name="Rectangle 5">
            <a:extLst>
              <a:ext uri="{FF2B5EF4-FFF2-40B4-BE49-F238E27FC236}">
                <a16:creationId xmlns:a16="http://schemas.microsoft.com/office/drawing/2014/main" id="{6A85D355-D201-45AF-B1B2-19C400AA22C9}"/>
              </a:ext>
            </a:extLst>
          </p:cNvPr>
          <p:cNvSpPr>
            <a:spLocks noChangeArrowheads="1"/>
          </p:cNvSpPr>
          <p:nvPr/>
        </p:nvSpPr>
        <p:spPr bwMode="auto">
          <a:xfrm>
            <a:off x="5445906" y="1484784"/>
            <a:ext cx="3365574" cy="2972420"/>
          </a:xfrm>
          <a:prstGeom prst="rect">
            <a:avLst/>
          </a:prstGeom>
          <a:solidFill>
            <a:schemeClr val="tx1">
              <a:lumMod val="95000"/>
            </a:schemeClr>
          </a:solidFill>
          <a:ln w="12700">
            <a:solidFill>
              <a:schemeClr val="tx1"/>
            </a:solidFill>
            <a:miter lim="800000"/>
            <a:headEnd/>
            <a:tailEnd/>
          </a:ln>
          <a:effectLst>
            <a:outerShdw dist="107763" dir="2700000" algn="ctr" rotWithShape="0">
              <a:schemeClr val="bg2"/>
            </a:outerShdw>
          </a:effectLst>
        </p:spPr>
        <p:txBody>
          <a:bodyPr wrap="none" anchor="ctr"/>
          <a:lstStyle/>
          <a:p>
            <a:endParaRPr lang="fr-FR" dirty="0">
              <a:solidFill>
                <a:srgbClr val="000000"/>
              </a:solidFill>
            </a:endParaRPr>
          </a:p>
        </p:txBody>
      </p:sp>
      <p:sp>
        <p:nvSpPr>
          <p:cNvPr id="34824" name="Rectangle 8">
            <a:extLst>
              <a:ext uri="{FF2B5EF4-FFF2-40B4-BE49-F238E27FC236}">
                <a16:creationId xmlns:a16="http://schemas.microsoft.com/office/drawing/2014/main" id="{3F366EBC-7AD0-4EF6-B5B7-60604AD126B6}"/>
              </a:ext>
            </a:extLst>
          </p:cNvPr>
          <p:cNvSpPr>
            <a:spLocks noChangeArrowheads="1"/>
          </p:cNvSpPr>
          <p:nvPr/>
        </p:nvSpPr>
        <p:spPr bwMode="auto">
          <a:xfrm>
            <a:off x="6188228" y="1663726"/>
            <a:ext cx="608790" cy="2733831"/>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solidFill>
                <a:srgbClr val="000000"/>
              </a:solidFill>
            </a:endParaRPr>
          </a:p>
        </p:txBody>
      </p:sp>
      <p:sp>
        <p:nvSpPr>
          <p:cNvPr id="34825" name="Rectangle 9">
            <a:extLst>
              <a:ext uri="{FF2B5EF4-FFF2-40B4-BE49-F238E27FC236}">
                <a16:creationId xmlns:a16="http://schemas.microsoft.com/office/drawing/2014/main" id="{B3FDC6DD-51C7-4050-BAD5-E2045341386A}"/>
              </a:ext>
            </a:extLst>
          </p:cNvPr>
          <p:cNvSpPr>
            <a:spLocks noChangeArrowheads="1"/>
          </p:cNvSpPr>
          <p:nvPr/>
        </p:nvSpPr>
        <p:spPr bwMode="auto">
          <a:xfrm>
            <a:off x="7513494" y="1663726"/>
            <a:ext cx="608790" cy="2733831"/>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solidFill>
                <a:srgbClr val="000000"/>
              </a:solidFill>
            </a:endParaRPr>
          </a:p>
        </p:txBody>
      </p:sp>
      <p:sp>
        <p:nvSpPr>
          <p:cNvPr id="34826" name="Rectangle 10">
            <a:extLst>
              <a:ext uri="{FF2B5EF4-FFF2-40B4-BE49-F238E27FC236}">
                <a16:creationId xmlns:a16="http://schemas.microsoft.com/office/drawing/2014/main" id="{988B5F71-74F9-4B97-AD95-BE12095A733F}"/>
              </a:ext>
            </a:extLst>
          </p:cNvPr>
          <p:cNvSpPr>
            <a:spLocks noChangeArrowheads="1"/>
          </p:cNvSpPr>
          <p:nvPr/>
        </p:nvSpPr>
        <p:spPr bwMode="auto">
          <a:xfrm>
            <a:off x="6188228" y="2856670"/>
            <a:ext cx="608790" cy="1540887"/>
          </a:xfrm>
          <a:prstGeom prst="rect">
            <a:avLst/>
          </a:prstGeom>
          <a:solidFill>
            <a:srgbClr val="FF9933"/>
          </a:solidFill>
          <a:ln w="127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solidFill>
                <a:srgbClr val="000000"/>
              </a:solidFill>
            </a:endParaRPr>
          </a:p>
        </p:txBody>
      </p:sp>
      <p:sp>
        <p:nvSpPr>
          <p:cNvPr id="34827" name="Rectangle 11">
            <a:extLst>
              <a:ext uri="{FF2B5EF4-FFF2-40B4-BE49-F238E27FC236}">
                <a16:creationId xmlns:a16="http://schemas.microsoft.com/office/drawing/2014/main" id="{C9649E00-B0ED-4F22-B68C-0F9ADEF272A4}"/>
              </a:ext>
            </a:extLst>
          </p:cNvPr>
          <p:cNvSpPr>
            <a:spLocks noChangeArrowheads="1"/>
          </p:cNvSpPr>
          <p:nvPr/>
        </p:nvSpPr>
        <p:spPr bwMode="auto">
          <a:xfrm>
            <a:off x="6188228" y="2379492"/>
            <a:ext cx="608790" cy="467237"/>
          </a:xfrm>
          <a:prstGeom prst="rect">
            <a:avLst/>
          </a:prstGeom>
          <a:solidFill>
            <a:srgbClr val="00279F"/>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solidFill>
                <a:srgbClr val="000000"/>
              </a:solidFill>
            </a:endParaRPr>
          </a:p>
        </p:txBody>
      </p:sp>
      <p:sp>
        <p:nvSpPr>
          <p:cNvPr id="34828" name="Rectangle 12">
            <a:extLst>
              <a:ext uri="{FF2B5EF4-FFF2-40B4-BE49-F238E27FC236}">
                <a16:creationId xmlns:a16="http://schemas.microsoft.com/office/drawing/2014/main" id="{06081E0B-125E-469C-BF01-7D63504A324E}"/>
              </a:ext>
            </a:extLst>
          </p:cNvPr>
          <p:cNvSpPr>
            <a:spLocks noChangeArrowheads="1"/>
          </p:cNvSpPr>
          <p:nvPr/>
        </p:nvSpPr>
        <p:spPr bwMode="auto">
          <a:xfrm>
            <a:off x="6188228" y="1961962"/>
            <a:ext cx="608790" cy="407589"/>
          </a:xfrm>
          <a:prstGeom prst="rect">
            <a:avLst/>
          </a:prstGeom>
          <a:solidFill>
            <a:srgbClr val="00279F"/>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solidFill>
                <a:srgbClr val="000000"/>
              </a:solidFill>
            </a:endParaRPr>
          </a:p>
        </p:txBody>
      </p:sp>
      <p:sp>
        <p:nvSpPr>
          <p:cNvPr id="34829" name="Rectangle 13">
            <a:extLst>
              <a:ext uri="{FF2B5EF4-FFF2-40B4-BE49-F238E27FC236}">
                <a16:creationId xmlns:a16="http://schemas.microsoft.com/office/drawing/2014/main" id="{73BE52A5-1609-4C89-B85A-D44E02315084}"/>
              </a:ext>
            </a:extLst>
          </p:cNvPr>
          <p:cNvSpPr>
            <a:spLocks noChangeArrowheads="1"/>
          </p:cNvSpPr>
          <p:nvPr/>
        </p:nvSpPr>
        <p:spPr bwMode="auto">
          <a:xfrm>
            <a:off x="7513494" y="3035612"/>
            <a:ext cx="608790" cy="1361945"/>
          </a:xfrm>
          <a:prstGeom prst="rect">
            <a:avLst/>
          </a:prstGeom>
          <a:solidFill>
            <a:srgbClr val="FF9933"/>
          </a:solidFill>
          <a:ln w="127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solidFill>
                <a:srgbClr val="000000"/>
              </a:solidFill>
            </a:endParaRPr>
          </a:p>
        </p:txBody>
      </p:sp>
      <p:sp>
        <p:nvSpPr>
          <p:cNvPr id="34830" name="Rectangle 14">
            <a:extLst>
              <a:ext uri="{FF2B5EF4-FFF2-40B4-BE49-F238E27FC236}">
                <a16:creationId xmlns:a16="http://schemas.microsoft.com/office/drawing/2014/main" id="{41C5647C-C226-42E0-A014-7951316CBC3C}"/>
              </a:ext>
            </a:extLst>
          </p:cNvPr>
          <p:cNvSpPr>
            <a:spLocks noChangeArrowheads="1"/>
          </p:cNvSpPr>
          <p:nvPr/>
        </p:nvSpPr>
        <p:spPr bwMode="auto">
          <a:xfrm>
            <a:off x="6188228" y="1663726"/>
            <a:ext cx="608790" cy="288295"/>
          </a:xfrm>
          <a:prstGeom prst="rect">
            <a:avLst/>
          </a:prstGeom>
          <a:solidFill>
            <a:srgbClr val="00FF0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solidFill>
                <a:srgbClr val="000000"/>
              </a:solidFill>
            </a:endParaRPr>
          </a:p>
        </p:txBody>
      </p:sp>
      <p:sp>
        <p:nvSpPr>
          <p:cNvPr id="34831" name="Rectangle 15">
            <a:extLst>
              <a:ext uri="{FF2B5EF4-FFF2-40B4-BE49-F238E27FC236}">
                <a16:creationId xmlns:a16="http://schemas.microsoft.com/office/drawing/2014/main" id="{1F575A6C-F449-4F98-9A1B-456978D4D3F0}"/>
              </a:ext>
            </a:extLst>
          </p:cNvPr>
          <p:cNvSpPr>
            <a:spLocks noChangeArrowheads="1"/>
          </p:cNvSpPr>
          <p:nvPr/>
        </p:nvSpPr>
        <p:spPr bwMode="auto">
          <a:xfrm>
            <a:off x="7502008" y="1658755"/>
            <a:ext cx="608790" cy="288295"/>
          </a:xfrm>
          <a:prstGeom prst="rect">
            <a:avLst/>
          </a:prstGeom>
          <a:solidFill>
            <a:srgbClr val="00FF0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solidFill>
                <a:srgbClr val="000000"/>
              </a:solidFill>
            </a:endParaRPr>
          </a:p>
        </p:txBody>
      </p:sp>
      <p:sp>
        <p:nvSpPr>
          <p:cNvPr id="34832" name="Line 16">
            <a:extLst>
              <a:ext uri="{FF2B5EF4-FFF2-40B4-BE49-F238E27FC236}">
                <a16:creationId xmlns:a16="http://schemas.microsoft.com/office/drawing/2014/main" id="{5C54A673-79BF-4691-A853-8C29716005CA}"/>
              </a:ext>
            </a:extLst>
          </p:cNvPr>
          <p:cNvSpPr>
            <a:spLocks noChangeShapeType="1"/>
          </p:cNvSpPr>
          <p:nvPr/>
        </p:nvSpPr>
        <p:spPr bwMode="auto">
          <a:xfrm>
            <a:off x="6274378" y="2851700"/>
            <a:ext cx="1847906" cy="0"/>
          </a:xfrm>
          <a:prstGeom prst="line">
            <a:avLst/>
          </a:prstGeom>
          <a:noFill/>
          <a:ln w="127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solidFill>
                <a:srgbClr val="000000"/>
              </a:solidFill>
            </a:endParaRPr>
          </a:p>
        </p:txBody>
      </p:sp>
      <p:sp>
        <p:nvSpPr>
          <p:cNvPr id="34833" name="Rectangle 17">
            <a:extLst>
              <a:ext uri="{FF2B5EF4-FFF2-40B4-BE49-F238E27FC236}">
                <a16:creationId xmlns:a16="http://schemas.microsoft.com/office/drawing/2014/main" id="{8B6D580F-7B53-46E4-A788-1E24D4078AF6}"/>
              </a:ext>
            </a:extLst>
          </p:cNvPr>
          <p:cNvSpPr>
            <a:spLocks noChangeArrowheads="1"/>
          </p:cNvSpPr>
          <p:nvPr/>
        </p:nvSpPr>
        <p:spPr bwMode="auto">
          <a:xfrm>
            <a:off x="7507751" y="1961962"/>
            <a:ext cx="608790" cy="169000"/>
          </a:xfrm>
          <a:prstGeom prst="rect">
            <a:avLst/>
          </a:prstGeom>
          <a:solidFill>
            <a:srgbClr val="00FF0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solidFill>
                <a:srgbClr val="000000"/>
              </a:solidFill>
            </a:endParaRPr>
          </a:p>
        </p:txBody>
      </p:sp>
      <p:sp>
        <p:nvSpPr>
          <p:cNvPr id="34834" name="Rectangle 18">
            <a:extLst>
              <a:ext uri="{FF2B5EF4-FFF2-40B4-BE49-F238E27FC236}">
                <a16:creationId xmlns:a16="http://schemas.microsoft.com/office/drawing/2014/main" id="{D93BF8EF-D7B3-42A3-89AE-709B00B78B82}"/>
              </a:ext>
            </a:extLst>
          </p:cNvPr>
          <p:cNvSpPr>
            <a:spLocks noChangeArrowheads="1"/>
          </p:cNvSpPr>
          <p:nvPr/>
        </p:nvSpPr>
        <p:spPr bwMode="auto">
          <a:xfrm>
            <a:off x="5421115" y="2953597"/>
            <a:ext cx="695705" cy="36676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sz="2000" i="1" dirty="0">
                <a:solidFill>
                  <a:srgbClr val="000000"/>
                </a:solidFill>
              </a:rPr>
              <a:t>55%</a:t>
            </a:r>
          </a:p>
        </p:txBody>
      </p:sp>
      <p:sp>
        <p:nvSpPr>
          <p:cNvPr id="34835" name="Rectangle 19">
            <a:extLst>
              <a:ext uri="{FF2B5EF4-FFF2-40B4-BE49-F238E27FC236}">
                <a16:creationId xmlns:a16="http://schemas.microsoft.com/office/drawing/2014/main" id="{EDEA186D-921D-4A5D-BAB4-C7D646BE2367}"/>
              </a:ext>
            </a:extLst>
          </p:cNvPr>
          <p:cNvSpPr>
            <a:spLocks noChangeArrowheads="1"/>
          </p:cNvSpPr>
          <p:nvPr/>
        </p:nvSpPr>
        <p:spPr bwMode="auto">
          <a:xfrm>
            <a:off x="5490034" y="1720888"/>
            <a:ext cx="695705" cy="36676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sz="2000" i="1" dirty="0">
                <a:solidFill>
                  <a:srgbClr val="000000"/>
                </a:solidFill>
              </a:rPr>
              <a:t>10%</a:t>
            </a:r>
          </a:p>
        </p:txBody>
      </p:sp>
      <p:sp>
        <p:nvSpPr>
          <p:cNvPr id="34836" name="Rectangle 20">
            <a:extLst>
              <a:ext uri="{FF2B5EF4-FFF2-40B4-BE49-F238E27FC236}">
                <a16:creationId xmlns:a16="http://schemas.microsoft.com/office/drawing/2014/main" id="{0F656780-25B7-4F98-B435-38F6F61D3D8A}"/>
              </a:ext>
            </a:extLst>
          </p:cNvPr>
          <p:cNvSpPr>
            <a:spLocks noChangeArrowheads="1"/>
          </p:cNvSpPr>
          <p:nvPr/>
        </p:nvSpPr>
        <p:spPr bwMode="auto">
          <a:xfrm>
            <a:off x="6866587" y="2893950"/>
            <a:ext cx="730970" cy="42216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sz="2400" i="1" dirty="0">
                <a:solidFill>
                  <a:srgbClr val="000000"/>
                </a:solidFill>
              </a:rPr>
              <a:t>-5%</a:t>
            </a:r>
          </a:p>
        </p:txBody>
      </p:sp>
      <p:sp>
        <p:nvSpPr>
          <p:cNvPr id="34837" name="Rectangle 21">
            <a:extLst>
              <a:ext uri="{FF2B5EF4-FFF2-40B4-BE49-F238E27FC236}">
                <a16:creationId xmlns:a16="http://schemas.microsoft.com/office/drawing/2014/main" id="{18679B2D-2A92-4CE7-A8F8-4AB1FCB18199}"/>
              </a:ext>
            </a:extLst>
          </p:cNvPr>
          <p:cNvSpPr>
            <a:spLocks noChangeArrowheads="1"/>
          </p:cNvSpPr>
          <p:nvPr/>
        </p:nvSpPr>
        <p:spPr bwMode="auto">
          <a:xfrm>
            <a:off x="6674154" y="1821543"/>
            <a:ext cx="979436" cy="42216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sz="2400" i="1" dirty="0">
                <a:solidFill>
                  <a:srgbClr val="000000"/>
                </a:solidFill>
              </a:rPr>
              <a:t>+50%</a:t>
            </a:r>
          </a:p>
        </p:txBody>
      </p:sp>
      <p:grpSp>
        <p:nvGrpSpPr>
          <p:cNvPr id="34838" name="Group 22">
            <a:extLst>
              <a:ext uri="{FF2B5EF4-FFF2-40B4-BE49-F238E27FC236}">
                <a16:creationId xmlns:a16="http://schemas.microsoft.com/office/drawing/2014/main" id="{7DCE1C16-7EA9-428A-A9DD-581540B78A94}"/>
              </a:ext>
            </a:extLst>
          </p:cNvPr>
          <p:cNvGrpSpPr>
            <a:grpSpLocks/>
          </p:cNvGrpSpPr>
          <p:nvPr/>
        </p:nvGrpSpPr>
        <p:grpSpPr bwMode="auto">
          <a:xfrm>
            <a:off x="8168230" y="2118536"/>
            <a:ext cx="555665" cy="972996"/>
            <a:chOff x="5212" y="1474"/>
            <a:chExt cx="387" cy="783"/>
          </a:xfrm>
        </p:grpSpPr>
        <p:sp>
          <p:nvSpPr>
            <p:cNvPr id="34839" name="Freeform 23">
              <a:extLst>
                <a:ext uri="{FF2B5EF4-FFF2-40B4-BE49-F238E27FC236}">
                  <a16:creationId xmlns:a16="http://schemas.microsoft.com/office/drawing/2014/main" id="{37E53FA9-5CF2-43D4-A5FF-155E06448BCE}"/>
                </a:ext>
              </a:extLst>
            </p:cNvPr>
            <p:cNvSpPr>
              <a:spLocks/>
            </p:cNvSpPr>
            <p:nvPr/>
          </p:nvSpPr>
          <p:spPr bwMode="auto">
            <a:xfrm>
              <a:off x="5212" y="1474"/>
              <a:ext cx="381" cy="783"/>
            </a:xfrm>
            <a:custGeom>
              <a:avLst/>
              <a:gdLst>
                <a:gd name="T0" fmla="*/ 61 w 381"/>
                <a:gd name="T1" fmla="*/ 771 h 783"/>
                <a:gd name="T2" fmla="*/ 104 w 381"/>
                <a:gd name="T3" fmla="*/ 733 h 783"/>
                <a:gd name="T4" fmla="*/ 150 w 381"/>
                <a:gd name="T5" fmla="*/ 685 h 783"/>
                <a:gd name="T6" fmla="*/ 187 w 381"/>
                <a:gd name="T7" fmla="*/ 634 h 783"/>
                <a:gd name="T8" fmla="*/ 227 w 381"/>
                <a:gd name="T9" fmla="*/ 574 h 783"/>
                <a:gd name="T10" fmla="*/ 262 w 381"/>
                <a:gd name="T11" fmla="*/ 510 h 783"/>
                <a:gd name="T12" fmla="*/ 291 w 381"/>
                <a:gd name="T13" fmla="*/ 431 h 783"/>
                <a:gd name="T14" fmla="*/ 312 w 381"/>
                <a:gd name="T15" fmla="*/ 361 h 783"/>
                <a:gd name="T16" fmla="*/ 315 w 381"/>
                <a:gd name="T17" fmla="*/ 286 h 783"/>
                <a:gd name="T18" fmla="*/ 302 w 381"/>
                <a:gd name="T19" fmla="*/ 217 h 783"/>
                <a:gd name="T20" fmla="*/ 281 w 381"/>
                <a:gd name="T21" fmla="*/ 174 h 783"/>
                <a:gd name="T22" fmla="*/ 258 w 381"/>
                <a:gd name="T23" fmla="*/ 142 h 783"/>
                <a:gd name="T24" fmla="*/ 380 w 381"/>
                <a:gd name="T25" fmla="*/ 90 h 783"/>
                <a:gd name="T26" fmla="*/ 288 w 381"/>
                <a:gd name="T27" fmla="*/ 72 h 783"/>
                <a:gd name="T28" fmla="*/ 187 w 381"/>
                <a:gd name="T29" fmla="*/ 44 h 783"/>
                <a:gd name="T30" fmla="*/ 117 w 381"/>
                <a:gd name="T31" fmla="*/ 0 h 783"/>
                <a:gd name="T32" fmla="*/ 81 w 381"/>
                <a:gd name="T33" fmla="*/ 44 h 783"/>
                <a:gd name="T34" fmla="*/ 56 w 381"/>
                <a:gd name="T35" fmla="*/ 123 h 783"/>
                <a:gd name="T36" fmla="*/ 25 w 381"/>
                <a:gd name="T37" fmla="*/ 177 h 783"/>
                <a:gd name="T38" fmla="*/ 115 w 381"/>
                <a:gd name="T39" fmla="*/ 169 h 783"/>
                <a:gd name="T40" fmla="*/ 153 w 381"/>
                <a:gd name="T41" fmla="*/ 222 h 783"/>
                <a:gd name="T42" fmla="*/ 176 w 381"/>
                <a:gd name="T43" fmla="*/ 286 h 783"/>
                <a:gd name="T44" fmla="*/ 186 w 381"/>
                <a:gd name="T45" fmla="*/ 360 h 783"/>
                <a:gd name="T46" fmla="*/ 183 w 381"/>
                <a:gd name="T47" fmla="*/ 453 h 783"/>
                <a:gd name="T48" fmla="*/ 165 w 381"/>
                <a:gd name="T49" fmla="*/ 535 h 783"/>
                <a:gd name="T50" fmla="*/ 153 w 381"/>
                <a:gd name="T51" fmla="*/ 573 h 783"/>
                <a:gd name="T52" fmla="*/ 140 w 381"/>
                <a:gd name="T53" fmla="*/ 606 h 783"/>
                <a:gd name="T54" fmla="*/ 118 w 381"/>
                <a:gd name="T55" fmla="*/ 656 h 783"/>
                <a:gd name="T56" fmla="*/ 99 w 381"/>
                <a:gd name="T57" fmla="*/ 688 h 783"/>
                <a:gd name="T58" fmla="*/ 79 w 381"/>
                <a:gd name="T59" fmla="*/ 717 h 783"/>
                <a:gd name="T60" fmla="*/ 52 w 381"/>
                <a:gd name="T61" fmla="*/ 751 h 783"/>
                <a:gd name="T62" fmla="*/ 21 w 381"/>
                <a:gd name="T63" fmla="*/ 782 h 7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81" h="783">
                  <a:moveTo>
                    <a:pt x="21" y="782"/>
                  </a:moveTo>
                  <a:lnTo>
                    <a:pt x="61" y="771"/>
                  </a:lnTo>
                  <a:lnTo>
                    <a:pt x="85" y="751"/>
                  </a:lnTo>
                  <a:lnTo>
                    <a:pt x="104" y="733"/>
                  </a:lnTo>
                  <a:lnTo>
                    <a:pt x="126" y="712"/>
                  </a:lnTo>
                  <a:lnTo>
                    <a:pt x="150" y="685"/>
                  </a:lnTo>
                  <a:lnTo>
                    <a:pt x="166" y="664"/>
                  </a:lnTo>
                  <a:lnTo>
                    <a:pt x="187" y="634"/>
                  </a:lnTo>
                  <a:lnTo>
                    <a:pt x="209" y="604"/>
                  </a:lnTo>
                  <a:lnTo>
                    <a:pt x="227" y="574"/>
                  </a:lnTo>
                  <a:lnTo>
                    <a:pt x="249" y="538"/>
                  </a:lnTo>
                  <a:lnTo>
                    <a:pt x="262" y="510"/>
                  </a:lnTo>
                  <a:lnTo>
                    <a:pt x="276" y="473"/>
                  </a:lnTo>
                  <a:lnTo>
                    <a:pt x="291" y="431"/>
                  </a:lnTo>
                  <a:lnTo>
                    <a:pt x="303" y="391"/>
                  </a:lnTo>
                  <a:lnTo>
                    <a:pt x="312" y="361"/>
                  </a:lnTo>
                  <a:lnTo>
                    <a:pt x="315" y="319"/>
                  </a:lnTo>
                  <a:lnTo>
                    <a:pt x="315" y="286"/>
                  </a:lnTo>
                  <a:lnTo>
                    <a:pt x="310" y="252"/>
                  </a:lnTo>
                  <a:lnTo>
                    <a:pt x="302" y="217"/>
                  </a:lnTo>
                  <a:lnTo>
                    <a:pt x="293" y="197"/>
                  </a:lnTo>
                  <a:lnTo>
                    <a:pt x="281" y="174"/>
                  </a:lnTo>
                  <a:lnTo>
                    <a:pt x="269" y="158"/>
                  </a:lnTo>
                  <a:lnTo>
                    <a:pt x="258" y="142"/>
                  </a:lnTo>
                  <a:lnTo>
                    <a:pt x="245" y="129"/>
                  </a:lnTo>
                  <a:lnTo>
                    <a:pt x="380" y="90"/>
                  </a:lnTo>
                  <a:lnTo>
                    <a:pt x="338" y="83"/>
                  </a:lnTo>
                  <a:lnTo>
                    <a:pt x="288" y="72"/>
                  </a:lnTo>
                  <a:lnTo>
                    <a:pt x="236" y="61"/>
                  </a:lnTo>
                  <a:lnTo>
                    <a:pt x="187" y="44"/>
                  </a:lnTo>
                  <a:lnTo>
                    <a:pt x="156" y="31"/>
                  </a:lnTo>
                  <a:lnTo>
                    <a:pt x="117" y="0"/>
                  </a:lnTo>
                  <a:lnTo>
                    <a:pt x="86" y="9"/>
                  </a:lnTo>
                  <a:lnTo>
                    <a:pt x="81" y="44"/>
                  </a:lnTo>
                  <a:lnTo>
                    <a:pt x="75" y="82"/>
                  </a:lnTo>
                  <a:lnTo>
                    <a:pt x="56" y="123"/>
                  </a:lnTo>
                  <a:lnTo>
                    <a:pt x="38" y="157"/>
                  </a:lnTo>
                  <a:lnTo>
                    <a:pt x="25" y="177"/>
                  </a:lnTo>
                  <a:lnTo>
                    <a:pt x="0" y="203"/>
                  </a:lnTo>
                  <a:lnTo>
                    <a:pt x="115" y="169"/>
                  </a:lnTo>
                  <a:lnTo>
                    <a:pt x="138" y="196"/>
                  </a:lnTo>
                  <a:lnTo>
                    <a:pt x="153" y="222"/>
                  </a:lnTo>
                  <a:lnTo>
                    <a:pt x="167" y="254"/>
                  </a:lnTo>
                  <a:lnTo>
                    <a:pt x="176" y="286"/>
                  </a:lnTo>
                  <a:lnTo>
                    <a:pt x="182" y="326"/>
                  </a:lnTo>
                  <a:lnTo>
                    <a:pt x="186" y="360"/>
                  </a:lnTo>
                  <a:lnTo>
                    <a:pt x="186" y="410"/>
                  </a:lnTo>
                  <a:lnTo>
                    <a:pt x="183" y="453"/>
                  </a:lnTo>
                  <a:lnTo>
                    <a:pt x="176" y="492"/>
                  </a:lnTo>
                  <a:lnTo>
                    <a:pt x="165" y="535"/>
                  </a:lnTo>
                  <a:lnTo>
                    <a:pt x="159" y="555"/>
                  </a:lnTo>
                  <a:lnTo>
                    <a:pt x="153" y="573"/>
                  </a:lnTo>
                  <a:lnTo>
                    <a:pt x="148" y="589"/>
                  </a:lnTo>
                  <a:lnTo>
                    <a:pt x="140" y="606"/>
                  </a:lnTo>
                  <a:lnTo>
                    <a:pt x="129" y="634"/>
                  </a:lnTo>
                  <a:lnTo>
                    <a:pt x="118" y="656"/>
                  </a:lnTo>
                  <a:lnTo>
                    <a:pt x="108" y="672"/>
                  </a:lnTo>
                  <a:lnTo>
                    <a:pt x="99" y="688"/>
                  </a:lnTo>
                  <a:lnTo>
                    <a:pt x="88" y="703"/>
                  </a:lnTo>
                  <a:lnTo>
                    <a:pt x="79" y="717"/>
                  </a:lnTo>
                  <a:lnTo>
                    <a:pt x="67" y="733"/>
                  </a:lnTo>
                  <a:lnTo>
                    <a:pt x="52" y="751"/>
                  </a:lnTo>
                  <a:lnTo>
                    <a:pt x="37" y="766"/>
                  </a:lnTo>
                  <a:lnTo>
                    <a:pt x="21" y="782"/>
                  </a:lnTo>
                </a:path>
              </a:pathLst>
            </a:custGeom>
            <a:solidFill>
              <a:srgbClr val="00FF00"/>
            </a:solidFill>
            <a:ln w="12700" cap="rnd" cmpd="sng">
              <a:solidFill>
                <a:schemeClr val="tx1"/>
              </a:solidFill>
              <a:prstDash val="solid"/>
              <a:round/>
              <a:headEnd type="none" w="med" len="med"/>
              <a:tailEnd type="none" w="med" len="med"/>
            </a:ln>
            <a:effectLst>
              <a:outerShdw dist="107763" dir="2700000" algn="ctr" rotWithShape="0">
                <a:schemeClr val="bg2"/>
              </a:outerShdw>
            </a:effectLst>
          </p:spPr>
          <p:txBody>
            <a:bodyPr/>
            <a:lstStyle/>
            <a:p>
              <a:endParaRPr lang="fr-FR" dirty="0">
                <a:solidFill>
                  <a:srgbClr val="000000"/>
                </a:solidFill>
              </a:endParaRPr>
            </a:p>
          </p:txBody>
        </p:sp>
        <p:sp>
          <p:nvSpPr>
            <p:cNvPr id="34840" name="Freeform 24">
              <a:extLst>
                <a:ext uri="{FF2B5EF4-FFF2-40B4-BE49-F238E27FC236}">
                  <a16:creationId xmlns:a16="http://schemas.microsoft.com/office/drawing/2014/main" id="{26AAF8BD-683E-455F-9C47-4EB3E7AC3E2F}"/>
                </a:ext>
              </a:extLst>
            </p:cNvPr>
            <p:cNvSpPr>
              <a:spLocks/>
            </p:cNvSpPr>
            <p:nvPr/>
          </p:nvSpPr>
          <p:spPr bwMode="auto">
            <a:xfrm>
              <a:off x="5244" y="1474"/>
              <a:ext cx="355" cy="772"/>
            </a:xfrm>
            <a:custGeom>
              <a:avLst/>
              <a:gdLst>
                <a:gd name="T0" fmla="*/ 27 w 355"/>
                <a:gd name="T1" fmla="*/ 771 h 772"/>
                <a:gd name="T2" fmla="*/ 56 w 355"/>
                <a:gd name="T3" fmla="*/ 752 h 772"/>
                <a:gd name="T4" fmla="*/ 78 w 355"/>
                <a:gd name="T5" fmla="*/ 737 h 772"/>
                <a:gd name="T6" fmla="*/ 97 w 355"/>
                <a:gd name="T7" fmla="*/ 722 h 772"/>
                <a:gd name="T8" fmla="*/ 118 w 355"/>
                <a:gd name="T9" fmla="*/ 704 h 772"/>
                <a:gd name="T10" fmla="*/ 143 w 355"/>
                <a:gd name="T11" fmla="*/ 679 h 772"/>
                <a:gd name="T12" fmla="*/ 167 w 355"/>
                <a:gd name="T13" fmla="*/ 654 h 772"/>
                <a:gd name="T14" fmla="*/ 190 w 355"/>
                <a:gd name="T15" fmla="*/ 623 h 772"/>
                <a:gd name="T16" fmla="*/ 211 w 355"/>
                <a:gd name="T17" fmla="*/ 594 h 772"/>
                <a:gd name="T18" fmla="*/ 228 w 355"/>
                <a:gd name="T19" fmla="*/ 565 h 772"/>
                <a:gd name="T20" fmla="*/ 249 w 355"/>
                <a:gd name="T21" fmla="*/ 529 h 772"/>
                <a:gd name="T22" fmla="*/ 261 w 355"/>
                <a:gd name="T23" fmla="*/ 501 h 772"/>
                <a:gd name="T24" fmla="*/ 274 w 355"/>
                <a:gd name="T25" fmla="*/ 464 h 772"/>
                <a:gd name="T26" fmla="*/ 289 w 355"/>
                <a:gd name="T27" fmla="*/ 422 h 772"/>
                <a:gd name="T28" fmla="*/ 301 w 355"/>
                <a:gd name="T29" fmla="*/ 382 h 772"/>
                <a:gd name="T30" fmla="*/ 310 w 355"/>
                <a:gd name="T31" fmla="*/ 352 h 772"/>
                <a:gd name="T32" fmla="*/ 311 w 355"/>
                <a:gd name="T33" fmla="*/ 311 h 772"/>
                <a:gd name="T34" fmla="*/ 310 w 355"/>
                <a:gd name="T35" fmla="*/ 277 h 772"/>
                <a:gd name="T36" fmla="*/ 306 w 355"/>
                <a:gd name="T37" fmla="*/ 244 h 772"/>
                <a:gd name="T38" fmla="*/ 298 w 355"/>
                <a:gd name="T39" fmla="*/ 208 h 772"/>
                <a:gd name="T40" fmla="*/ 290 w 355"/>
                <a:gd name="T41" fmla="*/ 188 h 772"/>
                <a:gd name="T42" fmla="*/ 277 w 355"/>
                <a:gd name="T43" fmla="*/ 165 h 772"/>
                <a:gd name="T44" fmla="*/ 264 w 355"/>
                <a:gd name="T45" fmla="*/ 149 h 772"/>
                <a:gd name="T46" fmla="*/ 254 w 355"/>
                <a:gd name="T47" fmla="*/ 133 h 772"/>
                <a:gd name="T48" fmla="*/ 241 w 355"/>
                <a:gd name="T49" fmla="*/ 120 h 772"/>
                <a:gd name="T50" fmla="*/ 354 w 355"/>
                <a:gd name="T51" fmla="*/ 87 h 772"/>
                <a:gd name="T52" fmla="*/ 310 w 355"/>
                <a:gd name="T53" fmla="*/ 79 h 772"/>
                <a:gd name="T54" fmla="*/ 267 w 355"/>
                <a:gd name="T55" fmla="*/ 71 h 772"/>
                <a:gd name="T56" fmla="*/ 213 w 355"/>
                <a:gd name="T57" fmla="*/ 57 h 772"/>
                <a:gd name="T58" fmla="*/ 165 w 355"/>
                <a:gd name="T59" fmla="*/ 40 h 772"/>
                <a:gd name="T60" fmla="*/ 125 w 355"/>
                <a:gd name="T61" fmla="*/ 25 h 772"/>
                <a:gd name="T62" fmla="*/ 85 w 355"/>
                <a:gd name="T63" fmla="*/ 0 h 772"/>
                <a:gd name="T64" fmla="*/ 79 w 355"/>
                <a:gd name="T65" fmla="*/ 35 h 772"/>
                <a:gd name="T66" fmla="*/ 71 w 355"/>
                <a:gd name="T67" fmla="*/ 73 h 772"/>
                <a:gd name="T68" fmla="*/ 56 w 355"/>
                <a:gd name="T69" fmla="*/ 113 h 772"/>
                <a:gd name="T70" fmla="*/ 38 w 355"/>
                <a:gd name="T71" fmla="*/ 147 h 772"/>
                <a:gd name="T72" fmla="*/ 25 w 355"/>
                <a:gd name="T73" fmla="*/ 166 h 772"/>
                <a:gd name="T74" fmla="*/ 0 w 355"/>
                <a:gd name="T75" fmla="*/ 192 h 772"/>
                <a:gd name="T76" fmla="*/ 113 w 355"/>
                <a:gd name="T77" fmla="*/ 159 h 772"/>
                <a:gd name="T78" fmla="*/ 135 w 355"/>
                <a:gd name="T79" fmla="*/ 186 h 772"/>
                <a:gd name="T80" fmla="*/ 152 w 355"/>
                <a:gd name="T81" fmla="*/ 213 h 772"/>
                <a:gd name="T82" fmla="*/ 164 w 355"/>
                <a:gd name="T83" fmla="*/ 244 h 772"/>
                <a:gd name="T84" fmla="*/ 175 w 355"/>
                <a:gd name="T85" fmla="*/ 277 h 772"/>
                <a:gd name="T86" fmla="*/ 181 w 355"/>
                <a:gd name="T87" fmla="*/ 316 h 772"/>
                <a:gd name="T88" fmla="*/ 185 w 355"/>
                <a:gd name="T89" fmla="*/ 350 h 772"/>
                <a:gd name="T90" fmla="*/ 186 w 355"/>
                <a:gd name="T91" fmla="*/ 401 h 772"/>
                <a:gd name="T92" fmla="*/ 183 w 355"/>
                <a:gd name="T93" fmla="*/ 442 h 772"/>
                <a:gd name="T94" fmla="*/ 176 w 355"/>
                <a:gd name="T95" fmla="*/ 481 h 772"/>
                <a:gd name="T96" fmla="*/ 166 w 355"/>
                <a:gd name="T97" fmla="*/ 524 h 772"/>
                <a:gd name="T98" fmla="*/ 160 w 355"/>
                <a:gd name="T99" fmla="*/ 544 h 772"/>
                <a:gd name="T100" fmla="*/ 156 w 355"/>
                <a:gd name="T101" fmla="*/ 563 h 772"/>
                <a:gd name="T102" fmla="*/ 150 w 355"/>
                <a:gd name="T103" fmla="*/ 579 h 772"/>
                <a:gd name="T104" fmla="*/ 143 w 355"/>
                <a:gd name="T105" fmla="*/ 594 h 772"/>
                <a:gd name="T106" fmla="*/ 131 w 355"/>
                <a:gd name="T107" fmla="*/ 625 h 772"/>
                <a:gd name="T108" fmla="*/ 121 w 355"/>
                <a:gd name="T109" fmla="*/ 645 h 772"/>
                <a:gd name="T110" fmla="*/ 111 w 355"/>
                <a:gd name="T111" fmla="*/ 661 h 772"/>
                <a:gd name="T112" fmla="*/ 101 w 355"/>
                <a:gd name="T113" fmla="*/ 677 h 772"/>
                <a:gd name="T114" fmla="*/ 92 w 355"/>
                <a:gd name="T115" fmla="*/ 693 h 772"/>
                <a:gd name="T116" fmla="*/ 82 w 355"/>
                <a:gd name="T117" fmla="*/ 706 h 772"/>
                <a:gd name="T118" fmla="*/ 71 w 355"/>
                <a:gd name="T119" fmla="*/ 722 h 772"/>
                <a:gd name="T120" fmla="*/ 57 w 355"/>
                <a:gd name="T121" fmla="*/ 739 h 772"/>
                <a:gd name="T122" fmla="*/ 43 w 355"/>
                <a:gd name="T123" fmla="*/ 756 h 772"/>
                <a:gd name="T124" fmla="*/ 27 w 355"/>
                <a:gd name="T125" fmla="*/ 771 h 7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55" h="772">
                  <a:moveTo>
                    <a:pt x="27" y="771"/>
                  </a:moveTo>
                  <a:lnTo>
                    <a:pt x="56" y="752"/>
                  </a:lnTo>
                  <a:lnTo>
                    <a:pt x="78" y="737"/>
                  </a:lnTo>
                  <a:lnTo>
                    <a:pt x="97" y="722"/>
                  </a:lnTo>
                  <a:lnTo>
                    <a:pt x="118" y="704"/>
                  </a:lnTo>
                  <a:lnTo>
                    <a:pt x="143" y="679"/>
                  </a:lnTo>
                  <a:lnTo>
                    <a:pt x="167" y="654"/>
                  </a:lnTo>
                  <a:lnTo>
                    <a:pt x="190" y="623"/>
                  </a:lnTo>
                  <a:lnTo>
                    <a:pt x="211" y="594"/>
                  </a:lnTo>
                  <a:lnTo>
                    <a:pt x="228" y="565"/>
                  </a:lnTo>
                  <a:lnTo>
                    <a:pt x="249" y="529"/>
                  </a:lnTo>
                  <a:lnTo>
                    <a:pt x="261" y="501"/>
                  </a:lnTo>
                  <a:lnTo>
                    <a:pt x="274" y="464"/>
                  </a:lnTo>
                  <a:lnTo>
                    <a:pt x="289" y="422"/>
                  </a:lnTo>
                  <a:lnTo>
                    <a:pt x="301" y="382"/>
                  </a:lnTo>
                  <a:lnTo>
                    <a:pt x="310" y="352"/>
                  </a:lnTo>
                  <a:lnTo>
                    <a:pt x="311" y="311"/>
                  </a:lnTo>
                  <a:lnTo>
                    <a:pt x="310" y="277"/>
                  </a:lnTo>
                  <a:lnTo>
                    <a:pt x="306" y="244"/>
                  </a:lnTo>
                  <a:lnTo>
                    <a:pt x="298" y="208"/>
                  </a:lnTo>
                  <a:lnTo>
                    <a:pt x="290" y="188"/>
                  </a:lnTo>
                  <a:lnTo>
                    <a:pt x="277" y="165"/>
                  </a:lnTo>
                  <a:lnTo>
                    <a:pt x="264" y="149"/>
                  </a:lnTo>
                  <a:lnTo>
                    <a:pt x="254" y="133"/>
                  </a:lnTo>
                  <a:lnTo>
                    <a:pt x="241" y="120"/>
                  </a:lnTo>
                  <a:lnTo>
                    <a:pt x="354" y="87"/>
                  </a:lnTo>
                  <a:lnTo>
                    <a:pt x="310" y="79"/>
                  </a:lnTo>
                  <a:lnTo>
                    <a:pt x="267" y="71"/>
                  </a:lnTo>
                  <a:lnTo>
                    <a:pt x="213" y="57"/>
                  </a:lnTo>
                  <a:lnTo>
                    <a:pt x="165" y="40"/>
                  </a:lnTo>
                  <a:lnTo>
                    <a:pt x="125" y="25"/>
                  </a:lnTo>
                  <a:lnTo>
                    <a:pt x="85" y="0"/>
                  </a:lnTo>
                  <a:lnTo>
                    <a:pt x="79" y="35"/>
                  </a:lnTo>
                  <a:lnTo>
                    <a:pt x="71" y="73"/>
                  </a:lnTo>
                  <a:lnTo>
                    <a:pt x="56" y="113"/>
                  </a:lnTo>
                  <a:lnTo>
                    <a:pt x="38" y="147"/>
                  </a:lnTo>
                  <a:lnTo>
                    <a:pt x="25" y="166"/>
                  </a:lnTo>
                  <a:lnTo>
                    <a:pt x="0" y="192"/>
                  </a:lnTo>
                  <a:lnTo>
                    <a:pt x="113" y="159"/>
                  </a:lnTo>
                  <a:lnTo>
                    <a:pt x="135" y="186"/>
                  </a:lnTo>
                  <a:lnTo>
                    <a:pt x="152" y="213"/>
                  </a:lnTo>
                  <a:lnTo>
                    <a:pt x="164" y="244"/>
                  </a:lnTo>
                  <a:lnTo>
                    <a:pt x="175" y="277"/>
                  </a:lnTo>
                  <a:lnTo>
                    <a:pt x="181" y="316"/>
                  </a:lnTo>
                  <a:lnTo>
                    <a:pt x="185" y="350"/>
                  </a:lnTo>
                  <a:lnTo>
                    <a:pt x="186" y="401"/>
                  </a:lnTo>
                  <a:lnTo>
                    <a:pt x="183" y="442"/>
                  </a:lnTo>
                  <a:lnTo>
                    <a:pt x="176" y="481"/>
                  </a:lnTo>
                  <a:lnTo>
                    <a:pt x="166" y="524"/>
                  </a:lnTo>
                  <a:lnTo>
                    <a:pt x="160" y="544"/>
                  </a:lnTo>
                  <a:lnTo>
                    <a:pt x="156" y="563"/>
                  </a:lnTo>
                  <a:lnTo>
                    <a:pt x="150" y="579"/>
                  </a:lnTo>
                  <a:lnTo>
                    <a:pt x="143" y="594"/>
                  </a:lnTo>
                  <a:lnTo>
                    <a:pt x="131" y="625"/>
                  </a:lnTo>
                  <a:lnTo>
                    <a:pt x="121" y="645"/>
                  </a:lnTo>
                  <a:lnTo>
                    <a:pt x="111" y="661"/>
                  </a:lnTo>
                  <a:lnTo>
                    <a:pt x="101" y="677"/>
                  </a:lnTo>
                  <a:lnTo>
                    <a:pt x="92" y="693"/>
                  </a:lnTo>
                  <a:lnTo>
                    <a:pt x="82" y="706"/>
                  </a:lnTo>
                  <a:lnTo>
                    <a:pt x="71" y="722"/>
                  </a:lnTo>
                  <a:lnTo>
                    <a:pt x="57" y="739"/>
                  </a:lnTo>
                  <a:lnTo>
                    <a:pt x="43" y="756"/>
                  </a:lnTo>
                  <a:lnTo>
                    <a:pt x="27" y="771"/>
                  </a:lnTo>
                </a:path>
              </a:pathLst>
            </a:custGeom>
            <a:solidFill>
              <a:srgbClr val="00FF00"/>
            </a:solidFill>
            <a:ln w="12700" cap="rnd" cmpd="sng">
              <a:solidFill>
                <a:schemeClr val="tx1"/>
              </a:solidFill>
              <a:prstDash val="solid"/>
              <a:round/>
              <a:headEnd type="none" w="med" len="med"/>
              <a:tailEnd type="none" w="med" len="med"/>
            </a:ln>
            <a:effectLst>
              <a:outerShdw dist="107763" dir="2700000" algn="ctr" rotWithShape="0">
                <a:schemeClr val="bg2"/>
              </a:outerShdw>
            </a:effectLst>
          </p:spPr>
          <p:txBody>
            <a:bodyPr/>
            <a:lstStyle/>
            <a:p>
              <a:endParaRPr lang="fr-FR" dirty="0">
                <a:solidFill>
                  <a:srgbClr val="000000"/>
                </a:solidFill>
              </a:endParaRPr>
            </a:p>
          </p:txBody>
        </p:sp>
      </p:grpSp>
      <p:sp>
        <p:nvSpPr>
          <p:cNvPr id="34843" name="Rectangle 27">
            <a:extLst>
              <a:ext uri="{FF2B5EF4-FFF2-40B4-BE49-F238E27FC236}">
                <a16:creationId xmlns:a16="http://schemas.microsoft.com/office/drawing/2014/main" id="{0208B902-0026-4A2C-BC5B-90DE6C0EE1B3}"/>
              </a:ext>
            </a:extLst>
          </p:cNvPr>
          <p:cNvSpPr>
            <a:spLocks noChangeArrowheads="1"/>
          </p:cNvSpPr>
          <p:nvPr/>
        </p:nvSpPr>
        <p:spPr bwMode="auto">
          <a:xfrm>
            <a:off x="7507751" y="2135933"/>
            <a:ext cx="620276" cy="894708"/>
          </a:xfrm>
          <a:prstGeom prst="rect">
            <a:avLst/>
          </a:prstGeom>
          <a:solidFill>
            <a:srgbClr val="00279F"/>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solidFill>
                <a:srgbClr val="000000"/>
              </a:solidFill>
            </a:endParaRP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EE1BB8-EDFE-4DA7-B2AE-148135A5F23E}"/>
              </a:ext>
            </a:extLst>
          </p:cNvPr>
          <p:cNvSpPr>
            <a:spLocks noGrp="1"/>
          </p:cNvSpPr>
          <p:nvPr>
            <p:ph type="title"/>
          </p:nvPr>
        </p:nvSpPr>
        <p:spPr/>
        <p:txBody>
          <a:bodyPr/>
          <a:lstStyle/>
          <a:p>
            <a:r>
              <a:rPr lang="fr-FR" dirty="0"/>
              <a:t>Achats, sous-traitance et externalisation</a:t>
            </a:r>
          </a:p>
        </p:txBody>
      </p:sp>
      <p:sp>
        <p:nvSpPr>
          <p:cNvPr id="3" name="Espace réservé du contenu 2">
            <a:extLst>
              <a:ext uri="{FF2B5EF4-FFF2-40B4-BE49-F238E27FC236}">
                <a16:creationId xmlns:a16="http://schemas.microsoft.com/office/drawing/2014/main" id="{41BBAEED-04C1-497E-9A24-C09942290FD8}"/>
              </a:ext>
            </a:extLst>
          </p:cNvPr>
          <p:cNvSpPr>
            <a:spLocks noGrp="1"/>
          </p:cNvSpPr>
          <p:nvPr>
            <p:ph idx="1"/>
          </p:nvPr>
        </p:nvSpPr>
        <p:spPr>
          <a:xfrm>
            <a:off x="1066800" y="1676400"/>
            <a:ext cx="7681664" cy="4704928"/>
          </a:xfrm>
        </p:spPr>
        <p:txBody>
          <a:bodyPr/>
          <a:lstStyle/>
          <a:p>
            <a:endParaRPr lang="fr-FR" dirty="0"/>
          </a:p>
          <a:p>
            <a:r>
              <a:rPr lang="fr-FR" dirty="0"/>
              <a:t>Sous-traitance</a:t>
            </a:r>
          </a:p>
          <a:p>
            <a:pPr lvl="1"/>
            <a:r>
              <a:rPr lang="fr-FR" altLang="fr-FR" dirty="0"/>
              <a:t>Réalisation d'une tâche ou d'un service par un tiers</a:t>
            </a:r>
            <a:br>
              <a:rPr lang="fr-FR" altLang="fr-FR" dirty="0"/>
            </a:br>
            <a:r>
              <a:rPr lang="fr-FR" altLang="fr-FR" dirty="0"/>
              <a:t>selon les directives d'un donneur d'ordres : il y a substitution et lien de subordination</a:t>
            </a:r>
          </a:p>
          <a:p>
            <a:pPr lvl="1"/>
            <a:r>
              <a:rPr lang="fr-FR" altLang="fr-FR" dirty="0"/>
              <a:t>Sous-traitance de capacité</a:t>
            </a:r>
          </a:p>
          <a:p>
            <a:pPr lvl="2"/>
            <a:r>
              <a:rPr lang="fr-FR" altLang="fr-FR" dirty="0"/>
              <a:t>Utilisation de capacités externes (conjoncturelle ou structurelle)</a:t>
            </a:r>
          </a:p>
          <a:p>
            <a:pPr lvl="2"/>
            <a:r>
              <a:rPr lang="fr-FR" altLang="fr-FR" dirty="0"/>
              <a:t>Fourniture éventuelle des matières au sous-traitant</a:t>
            </a:r>
          </a:p>
          <a:p>
            <a:pPr lvl="1"/>
            <a:r>
              <a:rPr lang="fr-FR" altLang="fr-FR" dirty="0"/>
              <a:t>Sous-traitance de spécialité</a:t>
            </a:r>
          </a:p>
          <a:p>
            <a:pPr lvl="2"/>
            <a:r>
              <a:rPr lang="fr-FR" altLang="fr-FR" dirty="0"/>
              <a:t>Recherche d'une technique ou d'un savoir-faire externe</a:t>
            </a:r>
          </a:p>
          <a:p>
            <a:r>
              <a:rPr lang="fr-FR" dirty="0"/>
              <a:t>Externalisation</a:t>
            </a:r>
          </a:p>
          <a:p>
            <a:pPr lvl="1"/>
            <a:r>
              <a:rPr lang="fr-FR" dirty="0"/>
              <a:t>Transfert de fabrications internes à un sous-traitant</a:t>
            </a:r>
          </a:p>
        </p:txBody>
      </p:sp>
    </p:spTree>
    <p:extLst>
      <p:ext uri="{BB962C8B-B14F-4D97-AF65-F5344CB8AC3E}">
        <p14:creationId xmlns:p14="http://schemas.microsoft.com/office/powerpoint/2010/main" val="2955066007"/>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2">
            <a:extLst>
              <a:ext uri="{FF2B5EF4-FFF2-40B4-BE49-F238E27FC236}">
                <a16:creationId xmlns:a16="http://schemas.microsoft.com/office/drawing/2014/main" id="{84546970-3C34-4262-90B5-D0337ED21AF3}"/>
              </a:ext>
            </a:extLst>
          </p:cNvPr>
          <p:cNvSpPr>
            <a:spLocks noGrp="1" noChangeArrowheads="1"/>
          </p:cNvSpPr>
          <p:nvPr>
            <p:ph type="title"/>
          </p:nvPr>
        </p:nvSpPr>
        <p:spPr>
          <a:xfrm>
            <a:off x="1219200" y="629309"/>
            <a:ext cx="7239000" cy="457200"/>
          </a:xfrm>
          <a:noFill/>
        </p:spPr>
        <p:txBody>
          <a:bodyPr/>
          <a:lstStyle/>
          <a:p>
            <a:r>
              <a:rPr lang="fr-FR" altLang="fr-FR" dirty="0"/>
              <a:t>Intégration / Externalisation</a:t>
            </a:r>
          </a:p>
        </p:txBody>
      </p:sp>
      <p:sp>
        <p:nvSpPr>
          <p:cNvPr id="8197" name="Line 3">
            <a:extLst>
              <a:ext uri="{FF2B5EF4-FFF2-40B4-BE49-F238E27FC236}">
                <a16:creationId xmlns:a16="http://schemas.microsoft.com/office/drawing/2014/main" id="{E1AE05BE-B08A-428B-8C21-1317F69F7108}"/>
              </a:ext>
            </a:extLst>
          </p:cNvPr>
          <p:cNvSpPr>
            <a:spLocks noChangeShapeType="1"/>
          </p:cNvSpPr>
          <p:nvPr/>
        </p:nvSpPr>
        <p:spPr bwMode="auto">
          <a:xfrm>
            <a:off x="2209800" y="2199920"/>
            <a:ext cx="0" cy="3111500"/>
          </a:xfrm>
          <a:prstGeom prst="line">
            <a:avLst/>
          </a:prstGeom>
          <a:noFill/>
          <a:ln w="12700">
            <a:solidFill>
              <a:srgbClr val="00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solidFill>
                <a:srgbClr val="000000"/>
              </a:solidFill>
            </a:endParaRPr>
          </a:p>
        </p:txBody>
      </p:sp>
      <p:sp>
        <p:nvSpPr>
          <p:cNvPr id="8198" name="Line 4">
            <a:extLst>
              <a:ext uri="{FF2B5EF4-FFF2-40B4-BE49-F238E27FC236}">
                <a16:creationId xmlns:a16="http://schemas.microsoft.com/office/drawing/2014/main" id="{38CA6E69-F8B8-46F6-86F3-F504DA63755B}"/>
              </a:ext>
            </a:extLst>
          </p:cNvPr>
          <p:cNvSpPr>
            <a:spLocks noChangeShapeType="1"/>
          </p:cNvSpPr>
          <p:nvPr/>
        </p:nvSpPr>
        <p:spPr bwMode="auto">
          <a:xfrm>
            <a:off x="2216150" y="5317770"/>
            <a:ext cx="5473700" cy="0"/>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solidFill>
                <a:srgbClr val="000000"/>
              </a:solidFill>
            </a:endParaRPr>
          </a:p>
        </p:txBody>
      </p:sp>
      <p:sp>
        <p:nvSpPr>
          <p:cNvPr id="8199" name="Line 5">
            <a:extLst>
              <a:ext uri="{FF2B5EF4-FFF2-40B4-BE49-F238E27FC236}">
                <a16:creationId xmlns:a16="http://schemas.microsoft.com/office/drawing/2014/main" id="{6DC740A3-8B3A-4FC5-850B-FC81456882DE}"/>
              </a:ext>
            </a:extLst>
          </p:cNvPr>
          <p:cNvSpPr>
            <a:spLocks noChangeShapeType="1"/>
          </p:cNvSpPr>
          <p:nvPr/>
        </p:nvSpPr>
        <p:spPr bwMode="auto">
          <a:xfrm flipV="1">
            <a:off x="2216150" y="2644420"/>
            <a:ext cx="5245100" cy="1460500"/>
          </a:xfrm>
          <a:prstGeom prst="line">
            <a:avLst/>
          </a:prstGeom>
          <a:noFill/>
          <a:ln w="38100">
            <a:solidFill>
              <a:srgbClr val="007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solidFill>
                <a:srgbClr val="000000"/>
              </a:solidFill>
            </a:endParaRPr>
          </a:p>
        </p:txBody>
      </p:sp>
      <p:sp>
        <p:nvSpPr>
          <p:cNvPr id="8200" name="Line 6">
            <a:extLst>
              <a:ext uri="{FF2B5EF4-FFF2-40B4-BE49-F238E27FC236}">
                <a16:creationId xmlns:a16="http://schemas.microsoft.com/office/drawing/2014/main" id="{373BC5FD-54DE-498D-9E47-BB8F0A38D5AB}"/>
              </a:ext>
            </a:extLst>
          </p:cNvPr>
          <p:cNvSpPr>
            <a:spLocks noChangeShapeType="1"/>
          </p:cNvSpPr>
          <p:nvPr/>
        </p:nvSpPr>
        <p:spPr bwMode="auto">
          <a:xfrm flipV="1">
            <a:off x="2216150" y="2034820"/>
            <a:ext cx="4178300" cy="328930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solidFill>
                <a:srgbClr val="000000"/>
              </a:solidFill>
            </a:endParaRPr>
          </a:p>
        </p:txBody>
      </p:sp>
      <p:sp>
        <p:nvSpPr>
          <p:cNvPr id="8201" name="Line 7">
            <a:extLst>
              <a:ext uri="{FF2B5EF4-FFF2-40B4-BE49-F238E27FC236}">
                <a16:creationId xmlns:a16="http://schemas.microsoft.com/office/drawing/2014/main" id="{D311F49A-B3B7-49DB-9AE7-7EA8D9766B88}"/>
              </a:ext>
            </a:extLst>
          </p:cNvPr>
          <p:cNvSpPr>
            <a:spLocks noChangeShapeType="1"/>
          </p:cNvSpPr>
          <p:nvPr/>
        </p:nvSpPr>
        <p:spPr bwMode="auto">
          <a:xfrm flipH="1">
            <a:off x="2203450" y="3412770"/>
            <a:ext cx="245110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solidFill>
                <a:srgbClr val="000000"/>
              </a:solidFill>
            </a:endParaRPr>
          </a:p>
        </p:txBody>
      </p:sp>
      <p:sp>
        <p:nvSpPr>
          <p:cNvPr id="8202" name="Line 8">
            <a:extLst>
              <a:ext uri="{FF2B5EF4-FFF2-40B4-BE49-F238E27FC236}">
                <a16:creationId xmlns:a16="http://schemas.microsoft.com/office/drawing/2014/main" id="{3AE15C06-B218-45D8-9AD5-1B181BB6BCE4}"/>
              </a:ext>
            </a:extLst>
          </p:cNvPr>
          <p:cNvSpPr>
            <a:spLocks noChangeShapeType="1"/>
          </p:cNvSpPr>
          <p:nvPr/>
        </p:nvSpPr>
        <p:spPr bwMode="auto">
          <a:xfrm>
            <a:off x="4648200" y="3419120"/>
            <a:ext cx="0" cy="1892300"/>
          </a:xfrm>
          <a:prstGeom prst="line">
            <a:avLst/>
          </a:prstGeom>
          <a:noFill/>
          <a:ln w="127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solidFill>
                <a:srgbClr val="000000"/>
              </a:solidFill>
            </a:endParaRPr>
          </a:p>
        </p:txBody>
      </p:sp>
      <p:sp>
        <p:nvSpPr>
          <p:cNvPr id="8203" name="Rectangle 9">
            <a:extLst>
              <a:ext uri="{FF2B5EF4-FFF2-40B4-BE49-F238E27FC236}">
                <a16:creationId xmlns:a16="http://schemas.microsoft.com/office/drawing/2014/main" id="{3F210CF7-A758-4B7C-A5F0-9B07C8326885}"/>
              </a:ext>
            </a:extLst>
          </p:cNvPr>
          <p:cNvSpPr>
            <a:spLocks noChangeArrowheads="1"/>
          </p:cNvSpPr>
          <p:nvPr/>
        </p:nvSpPr>
        <p:spPr bwMode="auto">
          <a:xfrm>
            <a:off x="6500812" y="5338985"/>
            <a:ext cx="1131888" cy="322263"/>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lnSpc>
                <a:spcPct val="90000"/>
              </a:lnSpc>
              <a:defRPr sz="1600" b="1">
                <a:solidFill>
                  <a:schemeClr val="accent1"/>
                </a:solidFill>
                <a:latin typeface="Arial" panose="020B0604020202020204" pitchFamily="34" charset="0"/>
              </a:defRPr>
            </a:lvl1pPr>
            <a:lvl2pPr marL="742950" indent="-285750">
              <a:lnSpc>
                <a:spcPct val="90000"/>
              </a:lnSpc>
              <a:defRPr sz="1600" b="1">
                <a:solidFill>
                  <a:schemeClr val="accent1"/>
                </a:solidFill>
                <a:latin typeface="Arial" panose="020B0604020202020204" pitchFamily="34" charset="0"/>
              </a:defRPr>
            </a:lvl2pPr>
            <a:lvl3pPr marL="1143000" indent="-228600">
              <a:lnSpc>
                <a:spcPct val="90000"/>
              </a:lnSpc>
              <a:defRPr sz="1600" b="1">
                <a:solidFill>
                  <a:schemeClr val="accent1"/>
                </a:solidFill>
                <a:latin typeface="Arial" panose="020B0604020202020204" pitchFamily="34" charset="0"/>
              </a:defRPr>
            </a:lvl3pPr>
            <a:lvl4pPr marL="1600200" indent="-228600">
              <a:lnSpc>
                <a:spcPct val="90000"/>
              </a:lnSpc>
              <a:defRPr sz="1600" b="1">
                <a:solidFill>
                  <a:schemeClr val="accent1"/>
                </a:solidFill>
                <a:latin typeface="Arial" panose="020B0604020202020204" pitchFamily="34" charset="0"/>
              </a:defRPr>
            </a:lvl4pPr>
            <a:lvl5pPr marL="2057400" indent="-228600">
              <a:lnSpc>
                <a:spcPct val="90000"/>
              </a:lnSpc>
              <a:defRPr sz="1600" b="1">
                <a:solidFill>
                  <a:schemeClr val="accent1"/>
                </a:solidFill>
                <a:latin typeface="Arial" panose="020B0604020202020204" pitchFamily="34" charset="0"/>
              </a:defRPr>
            </a:lvl5pPr>
            <a:lvl6pPr marL="2514600" indent="-228600" eaLnBrk="0" fontAlgn="base" hangingPunct="0">
              <a:lnSpc>
                <a:spcPct val="90000"/>
              </a:lnSpc>
              <a:spcBef>
                <a:spcPct val="0"/>
              </a:spcBef>
              <a:spcAft>
                <a:spcPct val="0"/>
              </a:spcAft>
              <a:defRPr sz="1600" b="1">
                <a:solidFill>
                  <a:schemeClr val="accent1"/>
                </a:solidFill>
                <a:latin typeface="Arial" panose="020B0604020202020204" pitchFamily="34" charset="0"/>
              </a:defRPr>
            </a:lvl6pPr>
            <a:lvl7pPr marL="2971800" indent="-228600" eaLnBrk="0" fontAlgn="base" hangingPunct="0">
              <a:lnSpc>
                <a:spcPct val="90000"/>
              </a:lnSpc>
              <a:spcBef>
                <a:spcPct val="0"/>
              </a:spcBef>
              <a:spcAft>
                <a:spcPct val="0"/>
              </a:spcAft>
              <a:defRPr sz="1600" b="1">
                <a:solidFill>
                  <a:schemeClr val="accent1"/>
                </a:solidFill>
                <a:latin typeface="Arial" panose="020B0604020202020204" pitchFamily="34" charset="0"/>
              </a:defRPr>
            </a:lvl7pPr>
            <a:lvl8pPr marL="3429000" indent="-228600" eaLnBrk="0" fontAlgn="base" hangingPunct="0">
              <a:lnSpc>
                <a:spcPct val="90000"/>
              </a:lnSpc>
              <a:spcBef>
                <a:spcPct val="0"/>
              </a:spcBef>
              <a:spcAft>
                <a:spcPct val="0"/>
              </a:spcAft>
              <a:defRPr sz="1600" b="1">
                <a:solidFill>
                  <a:schemeClr val="accent1"/>
                </a:solidFill>
                <a:latin typeface="Arial" panose="020B0604020202020204" pitchFamily="34" charset="0"/>
              </a:defRPr>
            </a:lvl8pPr>
            <a:lvl9pPr marL="3886200" indent="-228600" eaLnBrk="0" fontAlgn="base" hangingPunct="0">
              <a:lnSpc>
                <a:spcPct val="90000"/>
              </a:lnSpc>
              <a:spcBef>
                <a:spcPct val="0"/>
              </a:spcBef>
              <a:spcAft>
                <a:spcPct val="0"/>
              </a:spcAft>
              <a:defRPr sz="1600" b="1">
                <a:solidFill>
                  <a:schemeClr val="accent1"/>
                </a:solidFill>
                <a:latin typeface="Arial" panose="020B0604020202020204" pitchFamily="34" charset="0"/>
              </a:defRPr>
            </a:lvl9pPr>
          </a:lstStyle>
          <a:p>
            <a:pPr algn="ctr"/>
            <a:r>
              <a:rPr lang="fr-FR" altLang="fr-FR" dirty="0">
                <a:solidFill>
                  <a:srgbClr val="000000"/>
                </a:solidFill>
              </a:rPr>
              <a:t>Quantités</a:t>
            </a:r>
          </a:p>
        </p:txBody>
      </p:sp>
      <p:sp>
        <p:nvSpPr>
          <p:cNvPr id="8204" name="Rectangle 10">
            <a:extLst>
              <a:ext uri="{FF2B5EF4-FFF2-40B4-BE49-F238E27FC236}">
                <a16:creationId xmlns:a16="http://schemas.microsoft.com/office/drawing/2014/main" id="{CED92271-8DAC-4ED0-85F3-DE4E6B1BCFDE}"/>
              </a:ext>
            </a:extLst>
          </p:cNvPr>
          <p:cNvSpPr>
            <a:spLocks noChangeArrowheads="1"/>
          </p:cNvSpPr>
          <p:nvPr/>
        </p:nvSpPr>
        <p:spPr bwMode="auto">
          <a:xfrm>
            <a:off x="1443038" y="2358670"/>
            <a:ext cx="768350" cy="322263"/>
          </a:xfrm>
          <a:prstGeom prst="rect">
            <a:avLst/>
          </a:prstGeom>
          <a:noFill/>
          <a:ln w="12700">
            <a:no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lnSpc>
                <a:spcPct val="90000"/>
              </a:lnSpc>
              <a:defRPr sz="1600" b="1">
                <a:solidFill>
                  <a:schemeClr val="accent1"/>
                </a:solidFill>
                <a:latin typeface="Arial" panose="020B0604020202020204" pitchFamily="34" charset="0"/>
              </a:defRPr>
            </a:lvl1pPr>
            <a:lvl2pPr marL="742950" indent="-285750">
              <a:lnSpc>
                <a:spcPct val="90000"/>
              </a:lnSpc>
              <a:defRPr sz="1600" b="1">
                <a:solidFill>
                  <a:schemeClr val="accent1"/>
                </a:solidFill>
                <a:latin typeface="Arial" panose="020B0604020202020204" pitchFamily="34" charset="0"/>
              </a:defRPr>
            </a:lvl2pPr>
            <a:lvl3pPr marL="1143000" indent="-228600">
              <a:lnSpc>
                <a:spcPct val="90000"/>
              </a:lnSpc>
              <a:defRPr sz="1600" b="1">
                <a:solidFill>
                  <a:schemeClr val="accent1"/>
                </a:solidFill>
                <a:latin typeface="Arial" panose="020B0604020202020204" pitchFamily="34" charset="0"/>
              </a:defRPr>
            </a:lvl3pPr>
            <a:lvl4pPr marL="1600200" indent="-228600">
              <a:lnSpc>
                <a:spcPct val="90000"/>
              </a:lnSpc>
              <a:defRPr sz="1600" b="1">
                <a:solidFill>
                  <a:schemeClr val="accent1"/>
                </a:solidFill>
                <a:latin typeface="Arial" panose="020B0604020202020204" pitchFamily="34" charset="0"/>
              </a:defRPr>
            </a:lvl4pPr>
            <a:lvl5pPr marL="2057400" indent="-228600">
              <a:lnSpc>
                <a:spcPct val="90000"/>
              </a:lnSpc>
              <a:defRPr sz="1600" b="1">
                <a:solidFill>
                  <a:schemeClr val="accent1"/>
                </a:solidFill>
                <a:latin typeface="Arial" panose="020B0604020202020204" pitchFamily="34" charset="0"/>
              </a:defRPr>
            </a:lvl5pPr>
            <a:lvl6pPr marL="2514600" indent="-228600" eaLnBrk="0" fontAlgn="base" hangingPunct="0">
              <a:lnSpc>
                <a:spcPct val="90000"/>
              </a:lnSpc>
              <a:spcBef>
                <a:spcPct val="0"/>
              </a:spcBef>
              <a:spcAft>
                <a:spcPct val="0"/>
              </a:spcAft>
              <a:defRPr sz="1600" b="1">
                <a:solidFill>
                  <a:schemeClr val="accent1"/>
                </a:solidFill>
                <a:latin typeface="Arial" panose="020B0604020202020204" pitchFamily="34" charset="0"/>
              </a:defRPr>
            </a:lvl6pPr>
            <a:lvl7pPr marL="2971800" indent="-228600" eaLnBrk="0" fontAlgn="base" hangingPunct="0">
              <a:lnSpc>
                <a:spcPct val="90000"/>
              </a:lnSpc>
              <a:spcBef>
                <a:spcPct val="0"/>
              </a:spcBef>
              <a:spcAft>
                <a:spcPct val="0"/>
              </a:spcAft>
              <a:defRPr sz="1600" b="1">
                <a:solidFill>
                  <a:schemeClr val="accent1"/>
                </a:solidFill>
                <a:latin typeface="Arial" panose="020B0604020202020204" pitchFamily="34" charset="0"/>
              </a:defRPr>
            </a:lvl7pPr>
            <a:lvl8pPr marL="3429000" indent="-228600" eaLnBrk="0" fontAlgn="base" hangingPunct="0">
              <a:lnSpc>
                <a:spcPct val="90000"/>
              </a:lnSpc>
              <a:spcBef>
                <a:spcPct val="0"/>
              </a:spcBef>
              <a:spcAft>
                <a:spcPct val="0"/>
              </a:spcAft>
              <a:defRPr sz="1600" b="1">
                <a:solidFill>
                  <a:schemeClr val="accent1"/>
                </a:solidFill>
                <a:latin typeface="Arial" panose="020B0604020202020204" pitchFamily="34" charset="0"/>
              </a:defRPr>
            </a:lvl8pPr>
            <a:lvl9pPr marL="3886200" indent="-228600" eaLnBrk="0" fontAlgn="base" hangingPunct="0">
              <a:lnSpc>
                <a:spcPct val="90000"/>
              </a:lnSpc>
              <a:spcBef>
                <a:spcPct val="0"/>
              </a:spcBef>
              <a:spcAft>
                <a:spcPct val="0"/>
              </a:spcAft>
              <a:defRPr sz="1600" b="1">
                <a:solidFill>
                  <a:schemeClr val="accent1"/>
                </a:solidFill>
                <a:latin typeface="Arial" panose="020B0604020202020204" pitchFamily="34" charset="0"/>
              </a:defRPr>
            </a:lvl9pPr>
          </a:lstStyle>
          <a:p>
            <a:pPr algn="ctr"/>
            <a:r>
              <a:rPr lang="fr-FR" altLang="fr-FR" dirty="0">
                <a:solidFill>
                  <a:srgbClr val="000000"/>
                </a:solidFill>
              </a:rPr>
              <a:t>Coûts</a:t>
            </a:r>
          </a:p>
        </p:txBody>
      </p:sp>
      <p:sp>
        <p:nvSpPr>
          <p:cNvPr id="8205" name="Rectangle 11">
            <a:extLst>
              <a:ext uri="{FF2B5EF4-FFF2-40B4-BE49-F238E27FC236}">
                <a16:creationId xmlns:a16="http://schemas.microsoft.com/office/drawing/2014/main" id="{42D08C26-308F-4BFD-912F-A6C3AA18E5E8}"/>
              </a:ext>
            </a:extLst>
          </p:cNvPr>
          <p:cNvSpPr>
            <a:spLocks noChangeArrowheads="1"/>
          </p:cNvSpPr>
          <p:nvPr/>
        </p:nvSpPr>
        <p:spPr bwMode="auto">
          <a:xfrm>
            <a:off x="1278119" y="3979508"/>
            <a:ext cx="947375" cy="477567"/>
          </a:xfrm>
          <a:prstGeom prst="rect">
            <a:avLst/>
          </a:prstGeom>
          <a:noFill/>
          <a:ln w="12700">
            <a:no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lnSpc>
                <a:spcPct val="90000"/>
              </a:lnSpc>
              <a:defRPr sz="1600" b="1">
                <a:solidFill>
                  <a:schemeClr val="accent1"/>
                </a:solidFill>
                <a:latin typeface="Arial" panose="020B0604020202020204" pitchFamily="34" charset="0"/>
              </a:defRPr>
            </a:lvl1pPr>
            <a:lvl2pPr marL="742950" indent="-285750">
              <a:lnSpc>
                <a:spcPct val="90000"/>
              </a:lnSpc>
              <a:defRPr sz="1600" b="1">
                <a:solidFill>
                  <a:schemeClr val="accent1"/>
                </a:solidFill>
                <a:latin typeface="Arial" panose="020B0604020202020204" pitchFamily="34" charset="0"/>
              </a:defRPr>
            </a:lvl2pPr>
            <a:lvl3pPr marL="1143000" indent="-228600">
              <a:lnSpc>
                <a:spcPct val="90000"/>
              </a:lnSpc>
              <a:defRPr sz="1600" b="1">
                <a:solidFill>
                  <a:schemeClr val="accent1"/>
                </a:solidFill>
                <a:latin typeface="Arial" panose="020B0604020202020204" pitchFamily="34" charset="0"/>
              </a:defRPr>
            </a:lvl3pPr>
            <a:lvl4pPr marL="1600200" indent="-228600">
              <a:lnSpc>
                <a:spcPct val="90000"/>
              </a:lnSpc>
              <a:defRPr sz="1600" b="1">
                <a:solidFill>
                  <a:schemeClr val="accent1"/>
                </a:solidFill>
                <a:latin typeface="Arial" panose="020B0604020202020204" pitchFamily="34" charset="0"/>
              </a:defRPr>
            </a:lvl4pPr>
            <a:lvl5pPr marL="2057400" indent="-228600">
              <a:lnSpc>
                <a:spcPct val="90000"/>
              </a:lnSpc>
              <a:defRPr sz="1600" b="1">
                <a:solidFill>
                  <a:schemeClr val="accent1"/>
                </a:solidFill>
                <a:latin typeface="Arial" panose="020B0604020202020204" pitchFamily="34" charset="0"/>
              </a:defRPr>
            </a:lvl5pPr>
            <a:lvl6pPr marL="2514600" indent="-228600" eaLnBrk="0" fontAlgn="base" hangingPunct="0">
              <a:lnSpc>
                <a:spcPct val="90000"/>
              </a:lnSpc>
              <a:spcBef>
                <a:spcPct val="0"/>
              </a:spcBef>
              <a:spcAft>
                <a:spcPct val="0"/>
              </a:spcAft>
              <a:defRPr sz="1600" b="1">
                <a:solidFill>
                  <a:schemeClr val="accent1"/>
                </a:solidFill>
                <a:latin typeface="Arial" panose="020B0604020202020204" pitchFamily="34" charset="0"/>
              </a:defRPr>
            </a:lvl6pPr>
            <a:lvl7pPr marL="2971800" indent="-228600" eaLnBrk="0" fontAlgn="base" hangingPunct="0">
              <a:lnSpc>
                <a:spcPct val="90000"/>
              </a:lnSpc>
              <a:spcBef>
                <a:spcPct val="0"/>
              </a:spcBef>
              <a:spcAft>
                <a:spcPct val="0"/>
              </a:spcAft>
              <a:defRPr sz="1600" b="1">
                <a:solidFill>
                  <a:schemeClr val="accent1"/>
                </a:solidFill>
                <a:latin typeface="Arial" panose="020B0604020202020204" pitchFamily="34" charset="0"/>
              </a:defRPr>
            </a:lvl7pPr>
            <a:lvl8pPr marL="3429000" indent="-228600" eaLnBrk="0" fontAlgn="base" hangingPunct="0">
              <a:lnSpc>
                <a:spcPct val="90000"/>
              </a:lnSpc>
              <a:spcBef>
                <a:spcPct val="0"/>
              </a:spcBef>
              <a:spcAft>
                <a:spcPct val="0"/>
              </a:spcAft>
              <a:defRPr sz="1600" b="1">
                <a:solidFill>
                  <a:schemeClr val="accent1"/>
                </a:solidFill>
                <a:latin typeface="Arial" panose="020B0604020202020204" pitchFamily="34" charset="0"/>
              </a:defRPr>
            </a:lvl8pPr>
            <a:lvl9pPr marL="3886200" indent="-228600" eaLnBrk="0" fontAlgn="base" hangingPunct="0">
              <a:lnSpc>
                <a:spcPct val="90000"/>
              </a:lnSpc>
              <a:spcBef>
                <a:spcPct val="0"/>
              </a:spcBef>
              <a:spcAft>
                <a:spcPct val="0"/>
              </a:spcAft>
              <a:defRPr sz="1600" b="1">
                <a:solidFill>
                  <a:schemeClr val="accent1"/>
                </a:solidFill>
                <a:latin typeface="Arial" panose="020B0604020202020204" pitchFamily="34" charset="0"/>
              </a:defRPr>
            </a:lvl9pPr>
          </a:lstStyle>
          <a:p>
            <a:pPr algn="ctr"/>
            <a:r>
              <a:rPr lang="fr-FR" altLang="fr-FR" sz="1400" dirty="0">
                <a:solidFill>
                  <a:srgbClr val="000000"/>
                </a:solidFill>
              </a:rPr>
              <a:t>Coût fixe</a:t>
            </a:r>
            <a:br>
              <a:rPr lang="fr-FR" altLang="fr-FR" sz="1400" dirty="0">
                <a:solidFill>
                  <a:srgbClr val="000000"/>
                </a:solidFill>
              </a:rPr>
            </a:br>
            <a:r>
              <a:rPr lang="fr-FR" altLang="fr-FR" sz="1400" dirty="0">
                <a:solidFill>
                  <a:srgbClr val="000000"/>
                </a:solidFill>
              </a:rPr>
              <a:t>interne</a:t>
            </a:r>
          </a:p>
        </p:txBody>
      </p:sp>
      <p:sp>
        <p:nvSpPr>
          <p:cNvPr id="8206" name="Rectangle 12">
            <a:extLst>
              <a:ext uri="{FF2B5EF4-FFF2-40B4-BE49-F238E27FC236}">
                <a16:creationId xmlns:a16="http://schemas.microsoft.com/office/drawing/2014/main" id="{569356BC-9870-4F78-956A-4A9AA3130911}"/>
              </a:ext>
            </a:extLst>
          </p:cNvPr>
          <p:cNvSpPr>
            <a:spLocks noChangeArrowheads="1"/>
          </p:cNvSpPr>
          <p:nvPr/>
        </p:nvSpPr>
        <p:spPr bwMode="auto">
          <a:xfrm>
            <a:off x="6292850" y="1841804"/>
            <a:ext cx="1855788" cy="293687"/>
          </a:xfrm>
          <a:prstGeom prst="rect">
            <a:avLst/>
          </a:prstGeom>
          <a:noFill/>
          <a:ln w="12700">
            <a:no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lnSpc>
                <a:spcPct val="90000"/>
              </a:lnSpc>
              <a:defRPr sz="1600" b="1">
                <a:solidFill>
                  <a:schemeClr val="accent1"/>
                </a:solidFill>
                <a:latin typeface="Arial" panose="020B0604020202020204" pitchFamily="34" charset="0"/>
              </a:defRPr>
            </a:lvl1pPr>
            <a:lvl2pPr marL="742950" indent="-285750">
              <a:lnSpc>
                <a:spcPct val="90000"/>
              </a:lnSpc>
              <a:defRPr sz="1600" b="1">
                <a:solidFill>
                  <a:schemeClr val="accent1"/>
                </a:solidFill>
                <a:latin typeface="Arial" panose="020B0604020202020204" pitchFamily="34" charset="0"/>
              </a:defRPr>
            </a:lvl2pPr>
            <a:lvl3pPr marL="1143000" indent="-228600">
              <a:lnSpc>
                <a:spcPct val="90000"/>
              </a:lnSpc>
              <a:defRPr sz="1600" b="1">
                <a:solidFill>
                  <a:schemeClr val="accent1"/>
                </a:solidFill>
                <a:latin typeface="Arial" panose="020B0604020202020204" pitchFamily="34" charset="0"/>
              </a:defRPr>
            </a:lvl3pPr>
            <a:lvl4pPr marL="1600200" indent="-228600">
              <a:lnSpc>
                <a:spcPct val="90000"/>
              </a:lnSpc>
              <a:defRPr sz="1600" b="1">
                <a:solidFill>
                  <a:schemeClr val="accent1"/>
                </a:solidFill>
                <a:latin typeface="Arial" panose="020B0604020202020204" pitchFamily="34" charset="0"/>
              </a:defRPr>
            </a:lvl4pPr>
            <a:lvl5pPr marL="2057400" indent="-228600">
              <a:lnSpc>
                <a:spcPct val="90000"/>
              </a:lnSpc>
              <a:defRPr sz="1600" b="1">
                <a:solidFill>
                  <a:schemeClr val="accent1"/>
                </a:solidFill>
                <a:latin typeface="Arial" panose="020B0604020202020204" pitchFamily="34" charset="0"/>
              </a:defRPr>
            </a:lvl5pPr>
            <a:lvl6pPr marL="2514600" indent="-228600" eaLnBrk="0" fontAlgn="base" hangingPunct="0">
              <a:lnSpc>
                <a:spcPct val="90000"/>
              </a:lnSpc>
              <a:spcBef>
                <a:spcPct val="0"/>
              </a:spcBef>
              <a:spcAft>
                <a:spcPct val="0"/>
              </a:spcAft>
              <a:defRPr sz="1600" b="1">
                <a:solidFill>
                  <a:schemeClr val="accent1"/>
                </a:solidFill>
                <a:latin typeface="Arial" panose="020B0604020202020204" pitchFamily="34" charset="0"/>
              </a:defRPr>
            </a:lvl6pPr>
            <a:lvl7pPr marL="2971800" indent="-228600" eaLnBrk="0" fontAlgn="base" hangingPunct="0">
              <a:lnSpc>
                <a:spcPct val="90000"/>
              </a:lnSpc>
              <a:spcBef>
                <a:spcPct val="0"/>
              </a:spcBef>
              <a:spcAft>
                <a:spcPct val="0"/>
              </a:spcAft>
              <a:defRPr sz="1600" b="1">
                <a:solidFill>
                  <a:schemeClr val="accent1"/>
                </a:solidFill>
                <a:latin typeface="Arial" panose="020B0604020202020204" pitchFamily="34" charset="0"/>
              </a:defRPr>
            </a:lvl7pPr>
            <a:lvl8pPr marL="3429000" indent="-228600" eaLnBrk="0" fontAlgn="base" hangingPunct="0">
              <a:lnSpc>
                <a:spcPct val="90000"/>
              </a:lnSpc>
              <a:spcBef>
                <a:spcPct val="0"/>
              </a:spcBef>
              <a:spcAft>
                <a:spcPct val="0"/>
              </a:spcAft>
              <a:defRPr sz="1600" b="1">
                <a:solidFill>
                  <a:schemeClr val="accent1"/>
                </a:solidFill>
                <a:latin typeface="Arial" panose="020B0604020202020204" pitchFamily="34" charset="0"/>
              </a:defRPr>
            </a:lvl8pPr>
            <a:lvl9pPr marL="3886200" indent="-228600" eaLnBrk="0" fontAlgn="base" hangingPunct="0">
              <a:lnSpc>
                <a:spcPct val="90000"/>
              </a:lnSpc>
              <a:spcBef>
                <a:spcPct val="0"/>
              </a:spcBef>
              <a:spcAft>
                <a:spcPct val="0"/>
              </a:spcAft>
              <a:defRPr sz="1600" b="1">
                <a:solidFill>
                  <a:schemeClr val="accent1"/>
                </a:solidFill>
                <a:latin typeface="Arial" panose="020B0604020202020204" pitchFamily="34" charset="0"/>
              </a:defRPr>
            </a:lvl9pPr>
          </a:lstStyle>
          <a:p>
            <a:pPr algn="ctr"/>
            <a:r>
              <a:rPr lang="fr-FR" altLang="fr-FR" sz="1400" dirty="0">
                <a:solidFill>
                  <a:srgbClr val="000000"/>
                </a:solidFill>
              </a:rPr>
              <a:t>Coût sous-traitance</a:t>
            </a:r>
          </a:p>
        </p:txBody>
      </p:sp>
      <p:sp>
        <p:nvSpPr>
          <p:cNvPr id="8207" name="Rectangle 13">
            <a:extLst>
              <a:ext uri="{FF2B5EF4-FFF2-40B4-BE49-F238E27FC236}">
                <a16:creationId xmlns:a16="http://schemas.microsoft.com/office/drawing/2014/main" id="{EC71756A-0A59-4B34-A0F6-19F883DF644A}"/>
              </a:ext>
            </a:extLst>
          </p:cNvPr>
          <p:cNvSpPr>
            <a:spLocks noChangeArrowheads="1"/>
          </p:cNvSpPr>
          <p:nvPr/>
        </p:nvSpPr>
        <p:spPr bwMode="auto">
          <a:xfrm>
            <a:off x="6081713" y="2988908"/>
            <a:ext cx="1550987" cy="485775"/>
          </a:xfrm>
          <a:prstGeom prst="rect">
            <a:avLst/>
          </a:prstGeom>
          <a:noFill/>
          <a:ln w="12700">
            <a:no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lnSpc>
                <a:spcPct val="90000"/>
              </a:lnSpc>
              <a:defRPr sz="1600" b="1">
                <a:solidFill>
                  <a:schemeClr val="accent1"/>
                </a:solidFill>
                <a:latin typeface="Arial" panose="020B0604020202020204" pitchFamily="34" charset="0"/>
              </a:defRPr>
            </a:lvl1pPr>
            <a:lvl2pPr marL="742950" indent="-285750">
              <a:lnSpc>
                <a:spcPct val="90000"/>
              </a:lnSpc>
              <a:defRPr sz="1600" b="1">
                <a:solidFill>
                  <a:schemeClr val="accent1"/>
                </a:solidFill>
                <a:latin typeface="Arial" panose="020B0604020202020204" pitchFamily="34" charset="0"/>
              </a:defRPr>
            </a:lvl2pPr>
            <a:lvl3pPr marL="1143000" indent="-228600">
              <a:lnSpc>
                <a:spcPct val="90000"/>
              </a:lnSpc>
              <a:defRPr sz="1600" b="1">
                <a:solidFill>
                  <a:schemeClr val="accent1"/>
                </a:solidFill>
                <a:latin typeface="Arial" panose="020B0604020202020204" pitchFamily="34" charset="0"/>
              </a:defRPr>
            </a:lvl3pPr>
            <a:lvl4pPr marL="1600200" indent="-228600">
              <a:lnSpc>
                <a:spcPct val="90000"/>
              </a:lnSpc>
              <a:defRPr sz="1600" b="1">
                <a:solidFill>
                  <a:schemeClr val="accent1"/>
                </a:solidFill>
                <a:latin typeface="Arial" panose="020B0604020202020204" pitchFamily="34" charset="0"/>
              </a:defRPr>
            </a:lvl4pPr>
            <a:lvl5pPr marL="2057400" indent="-228600">
              <a:lnSpc>
                <a:spcPct val="90000"/>
              </a:lnSpc>
              <a:defRPr sz="1600" b="1">
                <a:solidFill>
                  <a:schemeClr val="accent1"/>
                </a:solidFill>
                <a:latin typeface="Arial" panose="020B0604020202020204" pitchFamily="34" charset="0"/>
              </a:defRPr>
            </a:lvl5pPr>
            <a:lvl6pPr marL="2514600" indent="-228600" eaLnBrk="0" fontAlgn="base" hangingPunct="0">
              <a:lnSpc>
                <a:spcPct val="90000"/>
              </a:lnSpc>
              <a:spcBef>
                <a:spcPct val="0"/>
              </a:spcBef>
              <a:spcAft>
                <a:spcPct val="0"/>
              </a:spcAft>
              <a:defRPr sz="1600" b="1">
                <a:solidFill>
                  <a:schemeClr val="accent1"/>
                </a:solidFill>
                <a:latin typeface="Arial" panose="020B0604020202020204" pitchFamily="34" charset="0"/>
              </a:defRPr>
            </a:lvl6pPr>
            <a:lvl7pPr marL="2971800" indent="-228600" eaLnBrk="0" fontAlgn="base" hangingPunct="0">
              <a:lnSpc>
                <a:spcPct val="90000"/>
              </a:lnSpc>
              <a:spcBef>
                <a:spcPct val="0"/>
              </a:spcBef>
              <a:spcAft>
                <a:spcPct val="0"/>
              </a:spcAft>
              <a:defRPr sz="1600" b="1">
                <a:solidFill>
                  <a:schemeClr val="accent1"/>
                </a:solidFill>
                <a:latin typeface="Arial" panose="020B0604020202020204" pitchFamily="34" charset="0"/>
              </a:defRPr>
            </a:lvl7pPr>
            <a:lvl8pPr marL="3429000" indent="-228600" eaLnBrk="0" fontAlgn="base" hangingPunct="0">
              <a:lnSpc>
                <a:spcPct val="90000"/>
              </a:lnSpc>
              <a:spcBef>
                <a:spcPct val="0"/>
              </a:spcBef>
              <a:spcAft>
                <a:spcPct val="0"/>
              </a:spcAft>
              <a:defRPr sz="1600" b="1">
                <a:solidFill>
                  <a:schemeClr val="accent1"/>
                </a:solidFill>
                <a:latin typeface="Arial" panose="020B0604020202020204" pitchFamily="34" charset="0"/>
              </a:defRPr>
            </a:lvl8pPr>
            <a:lvl9pPr marL="3886200" indent="-228600" eaLnBrk="0" fontAlgn="base" hangingPunct="0">
              <a:lnSpc>
                <a:spcPct val="90000"/>
              </a:lnSpc>
              <a:spcBef>
                <a:spcPct val="0"/>
              </a:spcBef>
              <a:spcAft>
                <a:spcPct val="0"/>
              </a:spcAft>
              <a:defRPr sz="1600" b="1">
                <a:solidFill>
                  <a:schemeClr val="accent1"/>
                </a:solidFill>
                <a:latin typeface="Arial" panose="020B0604020202020204" pitchFamily="34" charset="0"/>
              </a:defRPr>
            </a:lvl9pPr>
          </a:lstStyle>
          <a:p>
            <a:pPr algn="ctr"/>
            <a:r>
              <a:rPr lang="fr-FR" altLang="fr-FR" sz="1400" dirty="0">
                <a:solidFill>
                  <a:srgbClr val="000000"/>
                </a:solidFill>
              </a:rPr>
              <a:t>Coût fabrication</a:t>
            </a:r>
            <a:br>
              <a:rPr lang="fr-FR" altLang="fr-FR" sz="1400" dirty="0">
                <a:solidFill>
                  <a:srgbClr val="000000"/>
                </a:solidFill>
              </a:rPr>
            </a:br>
            <a:r>
              <a:rPr lang="fr-FR" altLang="fr-FR" sz="1400" dirty="0">
                <a:solidFill>
                  <a:srgbClr val="000000"/>
                </a:solidFill>
              </a:rPr>
              <a:t>interne</a:t>
            </a:r>
          </a:p>
        </p:txBody>
      </p:sp>
    </p:spTree>
    <p:extLst>
      <p:ext uri="{BB962C8B-B14F-4D97-AF65-F5344CB8AC3E}">
        <p14:creationId xmlns:p14="http://schemas.microsoft.com/office/powerpoint/2010/main" val="369459860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E1E094E0-3BA4-49E2-B939-7D795FE92748}"/>
              </a:ext>
            </a:extLst>
          </p:cNvPr>
          <p:cNvSpPr>
            <a:spLocks noGrp="1" noChangeArrowheads="1"/>
          </p:cNvSpPr>
          <p:nvPr>
            <p:ph type="title"/>
          </p:nvPr>
        </p:nvSpPr>
        <p:spPr>
          <a:xfrm>
            <a:off x="1476375" y="549275"/>
            <a:ext cx="7239000" cy="457200"/>
          </a:xfrm>
          <a:noFill/>
          <a:ln/>
        </p:spPr>
        <p:txBody>
          <a:bodyPr/>
          <a:lstStyle/>
          <a:p>
            <a:r>
              <a:rPr lang="fr-FR" altLang="fr-FR" dirty="0"/>
              <a:t>Missions stratégiques et opérationnelles</a:t>
            </a:r>
          </a:p>
        </p:txBody>
      </p:sp>
      <p:sp>
        <p:nvSpPr>
          <p:cNvPr id="6150" name="Rectangle 6">
            <a:extLst>
              <a:ext uri="{FF2B5EF4-FFF2-40B4-BE49-F238E27FC236}">
                <a16:creationId xmlns:a16="http://schemas.microsoft.com/office/drawing/2014/main" id="{B5C7DE77-2EA7-4750-8841-F8E19DC320A1}"/>
              </a:ext>
            </a:extLst>
          </p:cNvPr>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6151" name="Rectangle 7">
            <a:extLst>
              <a:ext uri="{FF2B5EF4-FFF2-40B4-BE49-F238E27FC236}">
                <a16:creationId xmlns:a16="http://schemas.microsoft.com/office/drawing/2014/main" id="{7A303382-5124-4D13-9B32-C6086A0B480B}"/>
              </a:ext>
            </a:extLst>
          </p:cNvPr>
          <p:cNvSpPr>
            <a:spLocks noChangeArrowheads="1"/>
          </p:cNvSpPr>
          <p:nvPr/>
        </p:nvSpPr>
        <p:spPr bwMode="auto">
          <a:xfrm>
            <a:off x="666750" y="1905000"/>
            <a:ext cx="3505200" cy="3505200"/>
          </a:xfrm>
          <a:prstGeom prst="rect">
            <a:avLst/>
          </a:prstGeom>
          <a:solidFill>
            <a:srgbClr val="CCE4F5"/>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6152" name="Rectangle 8">
            <a:extLst>
              <a:ext uri="{FF2B5EF4-FFF2-40B4-BE49-F238E27FC236}">
                <a16:creationId xmlns:a16="http://schemas.microsoft.com/office/drawing/2014/main" id="{78345F4E-FBF6-4DCA-AEAB-F13B0A859FFE}"/>
              </a:ext>
            </a:extLst>
          </p:cNvPr>
          <p:cNvSpPr>
            <a:spLocks noChangeArrowheads="1"/>
          </p:cNvSpPr>
          <p:nvPr/>
        </p:nvSpPr>
        <p:spPr bwMode="auto">
          <a:xfrm>
            <a:off x="895350" y="6248400"/>
            <a:ext cx="1905000"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6153" name="Rectangle 9">
            <a:extLst>
              <a:ext uri="{FF2B5EF4-FFF2-40B4-BE49-F238E27FC236}">
                <a16:creationId xmlns:a16="http://schemas.microsoft.com/office/drawing/2014/main" id="{C166B8DE-1894-4FD8-8FFD-92D0B0803861}"/>
              </a:ext>
            </a:extLst>
          </p:cNvPr>
          <p:cNvSpPr>
            <a:spLocks noChangeArrowheads="1"/>
          </p:cNvSpPr>
          <p:nvPr/>
        </p:nvSpPr>
        <p:spPr bwMode="auto">
          <a:xfrm>
            <a:off x="285750" y="1981200"/>
            <a:ext cx="3886200" cy="3352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marL="285750" indent="-285750" algn="l">
              <a:spcBef>
                <a:spcPct val="30000"/>
              </a:spcBef>
              <a:buSzPct val="100000"/>
              <a:buChar char="•"/>
              <a:defRPr sz="2400" b="1">
                <a:solidFill>
                  <a:srgbClr val="00279F"/>
                </a:solidFill>
                <a:latin typeface="Arial" panose="020B0604020202020204" pitchFamily="34" charset="0"/>
              </a:defRPr>
            </a:lvl1pPr>
            <a:lvl2pPr marL="704850" indent="-228600" algn="l">
              <a:spcBef>
                <a:spcPct val="30000"/>
              </a:spcBef>
              <a:buSzPct val="100000"/>
              <a:buChar char="–"/>
              <a:defRPr b="1">
                <a:solidFill>
                  <a:srgbClr val="00279F"/>
                </a:solidFill>
                <a:latin typeface="Arial" panose="020B0604020202020204" pitchFamily="34" charset="0"/>
              </a:defRPr>
            </a:lvl2pPr>
            <a:lvl3pPr marL="1143000" indent="-228600" algn="l">
              <a:spcBef>
                <a:spcPct val="30000"/>
              </a:spcBef>
              <a:buSzPct val="100000"/>
              <a:buChar char="»"/>
              <a:defRPr b="1">
                <a:solidFill>
                  <a:srgbClr val="00279F"/>
                </a:solidFill>
                <a:latin typeface="Arial" panose="020B0604020202020204" pitchFamily="34" charset="0"/>
              </a:defRPr>
            </a:lvl3pPr>
            <a:lvl4pPr marL="1543050" indent="-171450" algn="l">
              <a:spcBef>
                <a:spcPct val="30000"/>
              </a:spcBef>
              <a:buSzPct val="100000"/>
              <a:buChar char="•"/>
              <a:defRPr sz="1400" b="1">
                <a:solidFill>
                  <a:srgbClr val="00279F"/>
                </a:solidFill>
                <a:latin typeface="Arial" panose="020B0604020202020204" pitchFamily="34" charset="0"/>
              </a:defRPr>
            </a:lvl4pPr>
            <a:lvl5pPr marL="2000250" indent="-171450" algn="l">
              <a:spcBef>
                <a:spcPct val="30000"/>
              </a:spcBef>
              <a:buSzPct val="100000"/>
              <a:buChar char="–"/>
              <a:defRPr sz="1400" b="1">
                <a:solidFill>
                  <a:srgbClr val="00279F"/>
                </a:solidFill>
                <a:latin typeface="Arial" panose="020B0604020202020204" pitchFamily="34" charset="0"/>
              </a:defRPr>
            </a:lvl5pPr>
            <a:lvl6pPr marL="2457450" indent="-17145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6pPr>
            <a:lvl7pPr marL="2914650" indent="-17145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7pPr>
            <a:lvl8pPr marL="3371850" indent="-17145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8pPr>
            <a:lvl9pPr marL="3829050" indent="-171450" eaLnBrk="0" fontAlgn="base" hangingPunct="0">
              <a:lnSpc>
                <a:spcPct val="90000"/>
              </a:lnSpc>
              <a:spcBef>
                <a:spcPct val="30000"/>
              </a:spcBef>
              <a:spcAft>
                <a:spcPct val="0"/>
              </a:spcAft>
              <a:buSzPct val="100000"/>
              <a:buChar char="–"/>
              <a:defRPr sz="1400" b="1">
                <a:solidFill>
                  <a:srgbClr val="00279F"/>
                </a:solidFill>
                <a:latin typeface="Arial" panose="020B0604020202020204" pitchFamily="34" charset="0"/>
              </a:defRPr>
            </a:lvl9pPr>
          </a:lstStyle>
          <a:p>
            <a:r>
              <a:rPr lang="fr-FR" altLang="fr-FR" sz="2200" dirty="0"/>
              <a:t> </a:t>
            </a:r>
            <a:r>
              <a:rPr lang="fr-FR" altLang="fr-FR" sz="2200" dirty="0">
                <a:solidFill>
                  <a:srgbClr val="00218A"/>
                </a:solidFill>
              </a:rPr>
              <a:t>Sourcer et acquérir :</a:t>
            </a:r>
            <a:endParaRPr lang="fr-FR" altLang="fr-FR" sz="2200" dirty="0">
              <a:solidFill>
                <a:srgbClr val="00CC00"/>
              </a:solidFill>
            </a:endParaRPr>
          </a:p>
          <a:p>
            <a:pPr lvl="1"/>
            <a:r>
              <a:rPr lang="fr-FR" altLang="fr-FR" sz="1600" dirty="0"/>
              <a:t>biens et services demandés </a:t>
            </a:r>
            <a:br>
              <a:rPr lang="fr-FR" altLang="fr-FR" sz="1600" dirty="0"/>
            </a:br>
            <a:r>
              <a:rPr lang="fr-FR" altLang="fr-FR" sz="1600" dirty="0"/>
              <a:t>(définition fonctionnelle)</a:t>
            </a:r>
          </a:p>
          <a:p>
            <a:pPr lvl="1">
              <a:lnSpc>
                <a:spcPct val="75000"/>
              </a:lnSpc>
            </a:pPr>
            <a:r>
              <a:rPr lang="fr-FR" altLang="fr-FR" sz="1600" dirty="0"/>
              <a:t>au niveau de qualité requis et assuré </a:t>
            </a:r>
            <a:br>
              <a:rPr lang="fr-FR" altLang="fr-FR" sz="1600" dirty="0"/>
            </a:br>
            <a:r>
              <a:rPr lang="fr-FR" altLang="fr-FR" sz="1600" dirty="0"/>
              <a:t>(cahier des charges précis)</a:t>
            </a:r>
          </a:p>
          <a:p>
            <a:pPr lvl="1">
              <a:lnSpc>
                <a:spcPct val="75000"/>
              </a:lnSpc>
            </a:pPr>
            <a:r>
              <a:rPr lang="fr-FR" altLang="fr-FR" sz="1600" dirty="0"/>
              <a:t>dans les quantités nécessaires </a:t>
            </a:r>
          </a:p>
          <a:p>
            <a:pPr lvl="1">
              <a:lnSpc>
                <a:spcPct val="75000"/>
              </a:lnSpc>
            </a:pPr>
            <a:r>
              <a:rPr lang="fr-FR" altLang="fr-FR" sz="1600" dirty="0"/>
              <a:t>au coût global d'acquisition </a:t>
            </a:r>
            <a:br>
              <a:rPr lang="fr-FR" altLang="fr-FR" sz="1600" dirty="0"/>
            </a:br>
            <a:r>
              <a:rPr lang="fr-FR" altLang="fr-FR" sz="1600" dirty="0"/>
              <a:t>le plus bas </a:t>
            </a:r>
          </a:p>
          <a:p>
            <a:pPr lvl="1">
              <a:lnSpc>
                <a:spcPct val="75000"/>
              </a:lnSpc>
            </a:pPr>
            <a:r>
              <a:rPr lang="fr-FR" altLang="fr-FR" sz="1600" dirty="0"/>
              <a:t>dans les délais nécessaires </a:t>
            </a:r>
            <a:br>
              <a:rPr lang="fr-FR" altLang="fr-FR" sz="1600" dirty="0"/>
            </a:br>
            <a:r>
              <a:rPr lang="fr-FR" altLang="fr-FR" sz="1600" dirty="0"/>
              <a:t>(réactivité)</a:t>
            </a:r>
          </a:p>
          <a:p>
            <a:pPr lvl="1">
              <a:lnSpc>
                <a:spcPct val="75000"/>
              </a:lnSpc>
            </a:pPr>
            <a:r>
              <a:rPr lang="fr-FR" altLang="fr-FR" sz="1600" dirty="0"/>
              <a:t>en assurant les conditions </a:t>
            </a:r>
            <a:br>
              <a:rPr lang="fr-FR" altLang="fr-FR" sz="1600" dirty="0"/>
            </a:br>
            <a:r>
              <a:rPr lang="fr-FR" altLang="fr-FR" sz="1600" dirty="0"/>
              <a:t>de services associés</a:t>
            </a:r>
            <a:br>
              <a:rPr lang="fr-FR" altLang="fr-FR" sz="1600" dirty="0"/>
            </a:br>
            <a:r>
              <a:rPr lang="fr-FR" altLang="fr-FR" sz="1600" dirty="0"/>
              <a:t>(flexibilité)</a:t>
            </a:r>
          </a:p>
        </p:txBody>
      </p:sp>
      <p:sp>
        <p:nvSpPr>
          <p:cNvPr id="6154" name="Rectangle 10">
            <a:extLst>
              <a:ext uri="{FF2B5EF4-FFF2-40B4-BE49-F238E27FC236}">
                <a16:creationId xmlns:a16="http://schemas.microsoft.com/office/drawing/2014/main" id="{C7D0250D-9D26-4AAE-AC7D-D596B483F284}"/>
              </a:ext>
            </a:extLst>
          </p:cNvPr>
          <p:cNvSpPr>
            <a:spLocks noChangeArrowheads="1"/>
          </p:cNvSpPr>
          <p:nvPr/>
        </p:nvSpPr>
        <p:spPr bwMode="auto">
          <a:xfrm>
            <a:off x="4400550" y="1143000"/>
            <a:ext cx="1905000" cy="1524000"/>
          </a:xfrm>
          <a:prstGeom prst="rect">
            <a:avLst/>
          </a:prstGeom>
          <a:solidFill>
            <a:srgbClr val="CCE4F5"/>
          </a:solidFill>
          <a:ln w="12700">
            <a:solidFill>
              <a:srgbClr val="000000"/>
            </a:solidFill>
            <a:miter lim="800000"/>
            <a:headEnd/>
            <a:tailEnd/>
          </a:ln>
          <a:effectLst>
            <a:outerShdw dist="35921" dir="2700000" algn="ctr" rotWithShape="0">
              <a:schemeClr val="bg2"/>
            </a:outerShdw>
          </a:effectLst>
        </p:spPr>
        <p:txBody>
          <a:bodyPr wrap="none" anchor="ctr"/>
          <a:lstStyle/>
          <a:p>
            <a:r>
              <a:rPr lang="fr-FR" altLang="fr-FR" sz="1600" dirty="0">
                <a:solidFill>
                  <a:srgbClr val="00279F"/>
                </a:solidFill>
              </a:rPr>
              <a:t>Maîtriser tous</a:t>
            </a:r>
            <a:br>
              <a:rPr lang="fr-FR" altLang="fr-FR" sz="1600" dirty="0">
                <a:solidFill>
                  <a:srgbClr val="00279F"/>
                </a:solidFill>
              </a:rPr>
            </a:br>
            <a:r>
              <a:rPr lang="fr-FR" altLang="fr-FR" sz="1600" dirty="0">
                <a:solidFill>
                  <a:srgbClr val="00279F"/>
                </a:solidFill>
              </a:rPr>
              <a:t>les risques</a:t>
            </a:r>
            <a:br>
              <a:rPr lang="fr-FR" altLang="fr-FR" sz="1600" dirty="0">
                <a:solidFill>
                  <a:srgbClr val="00279F"/>
                </a:solidFill>
              </a:rPr>
            </a:br>
            <a:r>
              <a:rPr lang="fr-FR" altLang="fr-FR" sz="1600" dirty="0">
                <a:solidFill>
                  <a:srgbClr val="00279F"/>
                </a:solidFill>
              </a:rPr>
              <a:t>à court et moyen</a:t>
            </a:r>
            <a:br>
              <a:rPr lang="fr-FR" altLang="fr-FR" sz="1600" dirty="0">
                <a:solidFill>
                  <a:srgbClr val="00279F"/>
                </a:solidFill>
              </a:rPr>
            </a:br>
            <a:r>
              <a:rPr lang="fr-FR" altLang="fr-FR" sz="1600" dirty="0">
                <a:solidFill>
                  <a:srgbClr val="00279F"/>
                </a:solidFill>
              </a:rPr>
              <a:t>termes</a:t>
            </a:r>
          </a:p>
        </p:txBody>
      </p:sp>
      <p:sp>
        <p:nvSpPr>
          <p:cNvPr id="6155" name="Rectangle 11">
            <a:extLst>
              <a:ext uri="{FF2B5EF4-FFF2-40B4-BE49-F238E27FC236}">
                <a16:creationId xmlns:a16="http://schemas.microsoft.com/office/drawing/2014/main" id="{4752B2CF-7307-4E20-8321-D90E64A32E9B}"/>
              </a:ext>
            </a:extLst>
          </p:cNvPr>
          <p:cNvSpPr>
            <a:spLocks noChangeArrowheads="1"/>
          </p:cNvSpPr>
          <p:nvPr/>
        </p:nvSpPr>
        <p:spPr bwMode="auto">
          <a:xfrm>
            <a:off x="4400550" y="3048000"/>
            <a:ext cx="1905000" cy="1524000"/>
          </a:xfrm>
          <a:prstGeom prst="rect">
            <a:avLst/>
          </a:prstGeom>
          <a:solidFill>
            <a:srgbClr val="CCE4F5"/>
          </a:solidFill>
          <a:ln w="12700">
            <a:solidFill>
              <a:srgbClr val="000000"/>
            </a:solidFill>
            <a:miter lim="800000"/>
            <a:headEnd/>
            <a:tailEnd/>
          </a:ln>
          <a:effectLst>
            <a:outerShdw dist="35921" dir="2700000" algn="ctr" rotWithShape="0">
              <a:schemeClr val="bg2"/>
            </a:outerShdw>
          </a:effectLst>
        </p:spPr>
        <p:txBody>
          <a:bodyPr wrap="none" anchor="ctr"/>
          <a:lstStyle/>
          <a:p>
            <a:r>
              <a:rPr lang="fr-FR" altLang="fr-FR" sz="1600" dirty="0">
                <a:solidFill>
                  <a:srgbClr val="00279F"/>
                </a:solidFill>
              </a:rPr>
              <a:t>Contribuer au </a:t>
            </a:r>
            <a:br>
              <a:rPr lang="fr-FR" altLang="fr-FR" sz="1600" dirty="0">
                <a:solidFill>
                  <a:srgbClr val="00279F"/>
                </a:solidFill>
              </a:rPr>
            </a:br>
            <a:r>
              <a:rPr lang="fr-FR" altLang="fr-FR" sz="1600" dirty="0">
                <a:solidFill>
                  <a:srgbClr val="00279F"/>
                </a:solidFill>
              </a:rPr>
              <a:t>processus</a:t>
            </a:r>
            <a:br>
              <a:rPr lang="fr-FR" altLang="fr-FR" sz="1600" dirty="0">
                <a:solidFill>
                  <a:srgbClr val="00279F"/>
                </a:solidFill>
              </a:rPr>
            </a:br>
            <a:r>
              <a:rPr lang="fr-FR" altLang="fr-FR" sz="1600" dirty="0">
                <a:solidFill>
                  <a:srgbClr val="00279F"/>
                </a:solidFill>
              </a:rPr>
              <a:t>d’innovation</a:t>
            </a:r>
          </a:p>
        </p:txBody>
      </p:sp>
      <p:sp>
        <p:nvSpPr>
          <p:cNvPr id="6156" name="Rectangle 12">
            <a:extLst>
              <a:ext uri="{FF2B5EF4-FFF2-40B4-BE49-F238E27FC236}">
                <a16:creationId xmlns:a16="http://schemas.microsoft.com/office/drawing/2014/main" id="{0E11DB14-FA05-4DA6-BFBC-1696D90D1E0A}"/>
              </a:ext>
            </a:extLst>
          </p:cNvPr>
          <p:cNvSpPr>
            <a:spLocks noChangeArrowheads="1"/>
          </p:cNvSpPr>
          <p:nvPr/>
        </p:nvSpPr>
        <p:spPr bwMode="auto">
          <a:xfrm>
            <a:off x="4400550" y="4953000"/>
            <a:ext cx="1905000" cy="1524000"/>
          </a:xfrm>
          <a:prstGeom prst="rect">
            <a:avLst/>
          </a:prstGeom>
          <a:solidFill>
            <a:srgbClr val="CCE4F5"/>
          </a:solidFill>
          <a:ln w="12700">
            <a:solidFill>
              <a:srgbClr val="000000"/>
            </a:solidFill>
            <a:miter lim="800000"/>
            <a:headEnd/>
            <a:tailEnd/>
          </a:ln>
          <a:effectLst>
            <a:outerShdw dist="35921" dir="2700000" algn="ctr" rotWithShape="0">
              <a:schemeClr val="bg2"/>
            </a:outerShdw>
          </a:effectLst>
        </p:spPr>
        <p:txBody>
          <a:bodyPr wrap="none" anchor="ctr"/>
          <a:lstStyle/>
          <a:p>
            <a:r>
              <a:rPr lang="fr-FR" altLang="fr-FR" sz="1600" dirty="0">
                <a:solidFill>
                  <a:srgbClr val="00279F"/>
                </a:solidFill>
              </a:rPr>
              <a:t>Développer et</a:t>
            </a:r>
            <a:br>
              <a:rPr lang="fr-FR" altLang="fr-FR" sz="1600" dirty="0">
                <a:solidFill>
                  <a:srgbClr val="00279F"/>
                </a:solidFill>
              </a:rPr>
            </a:br>
            <a:r>
              <a:rPr lang="fr-FR" altLang="fr-FR" sz="1600" dirty="0">
                <a:solidFill>
                  <a:srgbClr val="00279F"/>
                </a:solidFill>
              </a:rPr>
              <a:t>gérer les relations</a:t>
            </a:r>
            <a:br>
              <a:rPr lang="fr-FR" altLang="fr-FR" sz="1600" dirty="0">
                <a:solidFill>
                  <a:srgbClr val="00279F"/>
                </a:solidFill>
              </a:rPr>
            </a:br>
            <a:r>
              <a:rPr lang="fr-FR" altLang="fr-FR" sz="1600" dirty="0">
                <a:solidFill>
                  <a:srgbClr val="00279F"/>
                </a:solidFill>
              </a:rPr>
              <a:t>avec </a:t>
            </a:r>
            <a:br>
              <a:rPr lang="fr-FR" altLang="fr-FR" sz="1600" dirty="0">
                <a:solidFill>
                  <a:srgbClr val="00279F"/>
                </a:solidFill>
              </a:rPr>
            </a:br>
            <a:r>
              <a:rPr lang="fr-FR" altLang="fr-FR" sz="1600" dirty="0">
                <a:solidFill>
                  <a:srgbClr val="00279F"/>
                </a:solidFill>
              </a:rPr>
              <a:t>les fournisseurs</a:t>
            </a:r>
          </a:p>
        </p:txBody>
      </p:sp>
      <p:grpSp>
        <p:nvGrpSpPr>
          <p:cNvPr id="6157" name="Group 13">
            <a:extLst>
              <a:ext uri="{FF2B5EF4-FFF2-40B4-BE49-F238E27FC236}">
                <a16:creationId xmlns:a16="http://schemas.microsoft.com/office/drawing/2014/main" id="{ECFC3875-E775-42A4-98CB-0F66444FAFEE}"/>
              </a:ext>
            </a:extLst>
          </p:cNvPr>
          <p:cNvGrpSpPr>
            <a:grpSpLocks/>
          </p:cNvGrpSpPr>
          <p:nvPr/>
        </p:nvGrpSpPr>
        <p:grpSpPr bwMode="auto">
          <a:xfrm>
            <a:off x="361950" y="1066800"/>
            <a:ext cx="8458200" cy="5562600"/>
            <a:chOff x="96" y="672"/>
            <a:chExt cx="5328" cy="3504"/>
          </a:xfrm>
        </p:grpSpPr>
        <p:sp>
          <p:nvSpPr>
            <p:cNvPr id="6158" name="Rectangle 14">
              <a:extLst>
                <a:ext uri="{FF2B5EF4-FFF2-40B4-BE49-F238E27FC236}">
                  <a16:creationId xmlns:a16="http://schemas.microsoft.com/office/drawing/2014/main" id="{9B5EC5E8-9142-4448-AD83-65C0D21E918C}"/>
                </a:ext>
              </a:extLst>
            </p:cNvPr>
            <p:cNvSpPr>
              <a:spLocks noChangeArrowheads="1"/>
            </p:cNvSpPr>
            <p:nvPr/>
          </p:nvSpPr>
          <p:spPr bwMode="auto">
            <a:xfrm>
              <a:off x="96" y="672"/>
              <a:ext cx="3888" cy="3504"/>
            </a:xfrm>
            <a:prstGeom prst="rect">
              <a:avLst/>
            </a:prstGeom>
            <a:noFill/>
            <a:ln w="12700">
              <a:solidFill>
                <a:srgbClr val="000000"/>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grpSp>
          <p:nvGrpSpPr>
            <p:cNvPr id="6159" name="Group 15">
              <a:extLst>
                <a:ext uri="{FF2B5EF4-FFF2-40B4-BE49-F238E27FC236}">
                  <a16:creationId xmlns:a16="http://schemas.microsoft.com/office/drawing/2014/main" id="{E62E7BB1-C257-40D2-A331-87461BA22538}"/>
                </a:ext>
              </a:extLst>
            </p:cNvPr>
            <p:cNvGrpSpPr>
              <a:grpSpLocks/>
            </p:cNvGrpSpPr>
            <p:nvPr/>
          </p:nvGrpSpPr>
          <p:grpSpPr bwMode="auto">
            <a:xfrm>
              <a:off x="4224" y="720"/>
              <a:ext cx="1200" cy="3360"/>
              <a:chOff x="4224" y="720"/>
              <a:chExt cx="1200" cy="3360"/>
            </a:xfrm>
          </p:grpSpPr>
          <p:sp>
            <p:nvSpPr>
              <p:cNvPr id="6160" name="Rectangle 16">
                <a:extLst>
                  <a:ext uri="{FF2B5EF4-FFF2-40B4-BE49-F238E27FC236}">
                    <a16:creationId xmlns:a16="http://schemas.microsoft.com/office/drawing/2014/main" id="{145D4C91-F590-4B72-BB4D-08BCB9806145}"/>
                  </a:ext>
                </a:extLst>
              </p:cNvPr>
              <p:cNvSpPr>
                <a:spLocks noChangeArrowheads="1"/>
              </p:cNvSpPr>
              <p:nvPr/>
            </p:nvSpPr>
            <p:spPr bwMode="auto">
              <a:xfrm>
                <a:off x="4224" y="720"/>
                <a:ext cx="1200" cy="960"/>
              </a:xfrm>
              <a:prstGeom prst="rect">
                <a:avLst/>
              </a:prstGeom>
              <a:solidFill>
                <a:srgbClr val="FFFF99"/>
              </a:solidFill>
              <a:ln w="12700">
                <a:solidFill>
                  <a:srgbClr val="000000"/>
                </a:solidFill>
                <a:miter lim="800000"/>
                <a:headEnd/>
                <a:tailEnd/>
              </a:ln>
              <a:effectLst>
                <a:outerShdw dist="35921" dir="2700000" algn="ctr" rotWithShape="0">
                  <a:schemeClr val="bg2"/>
                </a:outerShdw>
              </a:effectLst>
            </p:spPr>
            <p:txBody>
              <a:bodyPr wrap="none" anchor="ctr"/>
              <a:lstStyle/>
              <a:p>
                <a:r>
                  <a:rPr lang="fr-FR" altLang="fr-FR" sz="1600" dirty="0">
                    <a:solidFill>
                      <a:srgbClr val="000000"/>
                    </a:solidFill>
                  </a:rPr>
                  <a:t>Contribuer à</a:t>
                </a:r>
                <a:br>
                  <a:rPr lang="fr-FR" altLang="fr-FR" sz="1600" dirty="0">
                    <a:solidFill>
                      <a:srgbClr val="000000"/>
                    </a:solidFill>
                  </a:rPr>
                </a:br>
                <a:r>
                  <a:rPr lang="fr-FR" altLang="fr-FR" sz="1600" dirty="0">
                    <a:solidFill>
                      <a:srgbClr val="000000"/>
                    </a:solidFill>
                  </a:rPr>
                  <a:t>améliorer la</a:t>
                </a:r>
              </a:p>
              <a:p>
                <a:r>
                  <a:rPr lang="fr-FR" altLang="fr-FR" sz="1600" dirty="0">
                    <a:solidFill>
                      <a:srgbClr val="000000"/>
                    </a:solidFill>
                  </a:rPr>
                  <a:t>compétitivité</a:t>
                </a:r>
                <a:br>
                  <a:rPr lang="fr-FR" altLang="fr-FR" sz="1600" dirty="0">
                    <a:solidFill>
                      <a:srgbClr val="000000"/>
                    </a:solidFill>
                  </a:rPr>
                </a:br>
                <a:r>
                  <a:rPr lang="fr-FR" altLang="fr-FR" sz="1600" dirty="0">
                    <a:solidFill>
                      <a:srgbClr val="000000"/>
                    </a:solidFill>
                  </a:rPr>
                  <a:t>de l’entreprise</a:t>
                </a:r>
              </a:p>
            </p:txBody>
          </p:sp>
          <p:sp>
            <p:nvSpPr>
              <p:cNvPr id="6161" name="Rectangle 17">
                <a:extLst>
                  <a:ext uri="{FF2B5EF4-FFF2-40B4-BE49-F238E27FC236}">
                    <a16:creationId xmlns:a16="http://schemas.microsoft.com/office/drawing/2014/main" id="{1AF4B83B-48B1-4560-87AA-E7CCA9BE1792}"/>
                  </a:ext>
                </a:extLst>
              </p:cNvPr>
              <p:cNvSpPr>
                <a:spLocks noChangeArrowheads="1"/>
              </p:cNvSpPr>
              <p:nvPr/>
            </p:nvSpPr>
            <p:spPr bwMode="auto">
              <a:xfrm>
                <a:off x="4224" y="1920"/>
                <a:ext cx="1200" cy="960"/>
              </a:xfrm>
              <a:prstGeom prst="rect">
                <a:avLst/>
              </a:prstGeom>
              <a:solidFill>
                <a:srgbClr val="FFFF99"/>
              </a:solidFill>
              <a:ln w="12700">
                <a:solidFill>
                  <a:srgbClr val="000000"/>
                </a:solidFill>
                <a:miter lim="800000"/>
                <a:headEnd/>
                <a:tailEnd/>
              </a:ln>
              <a:effectLst>
                <a:outerShdw dist="35921" dir="2700000" algn="ctr" rotWithShape="0">
                  <a:schemeClr val="bg2"/>
                </a:outerShdw>
              </a:effectLst>
            </p:spPr>
            <p:txBody>
              <a:bodyPr wrap="none" anchor="ctr"/>
              <a:lstStyle/>
              <a:p>
                <a:r>
                  <a:rPr lang="fr-FR" altLang="fr-FR" sz="1600" dirty="0">
                    <a:solidFill>
                      <a:srgbClr val="000000"/>
                    </a:solidFill>
                  </a:rPr>
                  <a:t>Contribuer au</a:t>
                </a:r>
                <a:br>
                  <a:rPr lang="fr-FR" altLang="fr-FR" sz="1600" dirty="0">
                    <a:solidFill>
                      <a:srgbClr val="000000"/>
                    </a:solidFill>
                  </a:rPr>
                </a:br>
                <a:r>
                  <a:rPr lang="fr-FR" altLang="fr-FR" sz="1600" dirty="0">
                    <a:solidFill>
                      <a:srgbClr val="000000"/>
                    </a:solidFill>
                  </a:rPr>
                  <a:t>« business »</a:t>
                </a:r>
                <a:br>
                  <a:rPr lang="fr-FR" altLang="fr-FR" sz="1600" dirty="0">
                    <a:solidFill>
                      <a:srgbClr val="000000"/>
                    </a:solidFill>
                  </a:rPr>
                </a:br>
                <a:r>
                  <a:rPr lang="fr-FR" altLang="fr-FR" sz="1600" dirty="0">
                    <a:solidFill>
                      <a:srgbClr val="000000"/>
                    </a:solidFill>
                  </a:rPr>
                  <a:t>de l’entreprise</a:t>
                </a:r>
              </a:p>
            </p:txBody>
          </p:sp>
          <p:sp>
            <p:nvSpPr>
              <p:cNvPr id="6162" name="Rectangle 18">
                <a:extLst>
                  <a:ext uri="{FF2B5EF4-FFF2-40B4-BE49-F238E27FC236}">
                    <a16:creationId xmlns:a16="http://schemas.microsoft.com/office/drawing/2014/main" id="{D34D31E5-DBE2-4C16-8AFA-4FAE2725C107}"/>
                  </a:ext>
                </a:extLst>
              </p:cNvPr>
              <p:cNvSpPr>
                <a:spLocks noChangeArrowheads="1"/>
              </p:cNvSpPr>
              <p:nvPr/>
            </p:nvSpPr>
            <p:spPr bwMode="auto">
              <a:xfrm>
                <a:off x="4224" y="3120"/>
                <a:ext cx="1200" cy="960"/>
              </a:xfrm>
              <a:prstGeom prst="rect">
                <a:avLst/>
              </a:prstGeom>
              <a:solidFill>
                <a:srgbClr val="FFFF99"/>
              </a:solidFill>
              <a:ln w="12700">
                <a:solidFill>
                  <a:srgbClr val="000000"/>
                </a:solidFill>
                <a:miter lim="800000"/>
                <a:headEnd/>
                <a:tailEnd/>
              </a:ln>
              <a:effectLst>
                <a:outerShdw dist="35921" dir="2700000" algn="ctr" rotWithShape="0">
                  <a:schemeClr val="bg2"/>
                </a:outerShdw>
              </a:effectLst>
            </p:spPr>
            <p:txBody>
              <a:bodyPr wrap="none" anchor="ctr"/>
              <a:lstStyle/>
              <a:p>
                <a:r>
                  <a:rPr lang="fr-FR" altLang="fr-FR" sz="1600" dirty="0">
                    <a:solidFill>
                      <a:srgbClr val="000000"/>
                    </a:solidFill>
                  </a:rPr>
                  <a:t>Contribuer à la</a:t>
                </a:r>
                <a:br>
                  <a:rPr lang="fr-FR" altLang="fr-FR" sz="1600" dirty="0">
                    <a:solidFill>
                      <a:srgbClr val="000000"/>
                    </a:solidFill>
                  </a:rPr>
                </a:br>
                <a:r>
                  <a:rPr lang="fr-FR" altLang="fr-FR" sz="1600" dirty="0">
                    <a:solidFill>
                      <a:srgbClr val="000000"/>
                    </a:solidFill>
                  </a:rPr>
                  <a:t>création de valeur</a:t>
                </a:r>
              </a:p>
            </p:txBody>
          </p:sp>
        </p:grpSp>
        <p:sp>
          <p:nvSpPr>
            <p:cNvPr id="6163" name="Line 19">
              <a:extLst>
                <a:ext uri="{FF2B5EF4-FFF2-40B4-BE49-F238E27FC236}">
                  <a16:creationId xmlns:a16="http://schemas.microsoft.com/office/drawing/2014/main" id="{B5DDAB06-D91C-48C3-82B5-AEB6CAC845CB}"/>
                </a:ext>
              </a:extLst>
            </p:cNvPr>
            <p:cNvSpPr>
              <a:spLocks noChangeShapeType="1"/>
            </p:cNvSpPr>
            <p:nvPr/>
          </p:nvSpPr>
          <p:spPr bwMode="auto">
            <a:xfrm flipV="1">
              <a:off x="3984" y="1680"/>
              <a:ext cx="192" cy="768"/>
            </a:xfrm>
            <a:prstGeom prst="line">
              <a:avLst/>
            </a:prstGeom>
            <a:noFill/>
            <a:ln w="2857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6164" name="Line 20">
              <a:extLst>
                <a:ext uri="{FF2B5EF4-FFF2-40B4-BE49-F238E27FC236}">
                  <a16:creationId xmlns:a16="http://schemas.microsoft.com/office/drawing/2014/main" id="{FAAA2D42-8B1D-467C-9F05-18F4802B020E}"/>
                </a:ext>
              </a:extLst>
            </p:cNvPr>
            <p:cNvSpPr>
              <a:spLocks noChangeShapeType="1"/>
            </p:cNvSpPr>
            <p:nvPr/>
          </p:nvSpPr>
          <p:spPr bwMode="auto">
            <a:xfrm>
              <a:off x="3984" y="2448"/>
              <a:ext cx="192" cy="0"/>
            </a:xfrm>
            <a:prstGeom prst="line">
              <a:avLst/>
            </a:prstGeom>
            <a:noFill/>
            <a:ln w="2857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6165" name="Line 21">
              <a:extLst>
                <a:ext uri="{FF2B5EF4-FFF2-40B4-BE49-F238E27FC236}">
                  <a16:creationId xmlns:a16="http://schemas.microsoft.com/office/drawing/2014/main" id="{53A537EF-2D99-4DAB-8297-0EDBB75F12A4}"/>
                </a:ext>
              </a:extLst>
            </p:cNvPr>
            <p:cNvSpPr>
              <a:spLocks noChangeShapeType="1"/>
            </p:cNvSpPr>
            <p:nvPr/>
          </p:nvSpPr>
          <p:spPr bwMode="auto">
            <a:xfrm>
              <a:off x="3984" y="2448"/>
              <a:ext cx="192" cy="624"/>
            </a:xfrm>
            <a:prstGeom prst="line">
              <a:avLst/>
            </a:prstGeom>
            <a:noFill/>
            <a:ln w="2857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gr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93828AA5-D8EF-4BCF-A74F-256687B94741}"/>
              </a:ext>
            </a:extLst>
          </p:cNvPr>
          <p:cNvSpPr>
            <a:spLocks noGrp="1" noChangeArrowheads="1"/>
          </p:cNvSpPr>
          <p:nvPr>
            <p:ph type="title"/>
          </p:nvPr>
        </p:nvSpPr>
        <p:spPr>
          <a:xfrm>
            <a:off x="1365250" y="692150"/>
            <a:ext cx="7239000" cy="457200"/>
          </a:xfrm>
          <a:noFill/>
          <a:ln/>
        </p:spPr>
        <p:txBody>
          <a:bodyPr/>
          <a:lstStyle/>
          <a:p>
            <a:r>
              <a:rPr lang="fr-FR" altLang="fr-FR" dirty="0"/>
              <a:t>Activités principales des Achats</a:t>
            </a:r>
          </a:p>
        </p:txBody>
      </p:sp>
      <p:sp>
        <p:nvSpPr>
          <p:cNvPr id="11267" name="Rectangle 3">
            <a:extLst>
              <a:ext uri="{FF2B5EF4-FFF2-40B4-BE49-F238E27FC236}">
                <a16:creationId xmlns:a16="http://schemas.microsoft.com/office/drawing/2014/main" id="{97E90138-F918-4BF5-96E8-A150C031AA37}"/>
              </a:ext>
            </a:extLst>
          </p:cNvPr>
          <p:cNvSpPr>
            <a:spLocks noGrp="1" noChangeArrowheads="1"/>
          </p:cNvSpPr>
          <p:nvPr>
            <p:ph type="body" idx="1"/>
          </p:nvPr>
        </p:nvSpPr>
        <p:spPr>
          <a:xfrm>
            <a:off x="468313" y="1844823"/>
            <a:ext cx="8351837" cy="4248001"/>
          </a:xfrm>
          <a:noFill/>
          <a:ln/>
          <a:extLst>
            <a:ext uri="{91240B29-F687-4F45-9708-019B960494DF}">
              <a14:hiddenLine xmlns:a14="http://schemas.microsoft.com/office/drawing/2010/main" w="12700" cap="flat" cmpd="sng">
                <a:solidFill>
                  <a:schemeClr val="tx1"/>
                </a:solidFill>
                <a:prstDash val="solid"/>
                <a:miter lim="800000"/>
                <a:headEnd/>
                <a:tailEnd/>
              </a14:hiddenLine>
            </a:ext>
          </a:extLst>
        </p:spPr>
        <p:txBody>
          <a:bodyPr/>
          <a:lstStyle/>
          <a:p>
            <a:r>
              <a:rPr lang="fr-FR" altLang="fr-FR" dirty="0"/>
              <a:t>L’analyse des besoins en amont et l’élaboration des cahiers des charges</a:t>
            </a:r>
          </a:p>
          <a:p>
            <a:r>
              <a:rPr lang="fr-FR" altLang="fr-FR" dirty="0"/>
              <a:t>Le </a:t>
            </a:r>
            <a:r>
              <a:rPr lang="fr-FR" altLang="fr-FR" i="1" dirty="0"/>
              <a:t>sourcing</a:t>
            </a:r>
            <a:r>
              <a:rPr lang="fr-FR" altLang="fr-FR" dirty="0"/>
              <a:t> et la constitution du panel fournisseurs</a:t>
            </a:r>
          </a:p>
          <a:p>
            <a:pPr>
              <a:lnSpc>
                <a:spcPct val="80000"/>
              </a:lnSpc>
            </a:pPr>
            <a:r>
              <a:rPr lang="fr-FR" altLang="fr-FR" dirty="0"/>
              <a:t>La préparation et la gestion des appels d’offres, </a:t>
            </a:r>
            <a:br>
              <a:rPr lang="fr-FR" altLang="fr-FR" dirty="0"/>
            </a:br>
            <a:r>
              <a:rPr lang="fr-FR" altLang="fr-FR" dirty="0"/>
              <a:t>la sélection des fournisseurs</a:t>
            </a:r>
          </a:p>
          <a:p>
            <a:pPr>
              <a:lnSpc>
                <a:spcPct val="80000"/>
              </a:lnSpc>
            </a:pPr>
            <a:r>
              <a:rPr lang="fr-FR" altLang="fr-FR" dirty="0"/>
              <a:t>La phase post-achat et le suivi des performances</a:t>
            </a:r>
          </a:p>
          <a:p>
            <a:pPr>
              <a:lnSpc>
                <a:spcPct val="80000"/>
              </a:lnSpc>
            </a:pPr>
            <a:r>
              <a:rPr lang="fr-FR" altLang="fr-FR" dirty="0"/>
              <a:t>La définition et la gestion des ressources achats</a:t>
            </a:r>
          </a:p>
          <a:p>
            <a:endParaRPr lang="fr-FR" altLang="fr-FR" dirty="0"/>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a:extLst>
              <a:ext uri="{FF2B5EF4-FFF2-40B4-BE49-F238E27FC236}">
                <a16:creationId xmlns:a16="http://schemas.microsoft.com/office/drawing/2014/main" id="{2D41B5D9-A008-46EE-B81B-BFF9B5B5999F}"/>
              </a:ext>
            </a:extLst>
          </p:cNvPr>
          <p:cNvSpPr>
            <a:spLocks noGrp="1" noChangeArrowheads="1"/>
          </p:cNvSpPr>
          <p:nvPr>
            <p:ph type="title"/>
          </p:nvPr>
        </p:nvSpPr>
        <p:spPr>
          <a:xfrm>
            <a:off x="1365250" y="836613"/>
            <a:ext cx="7239000" cy="457200"/>
          </a:xfrm>
          <a:noFill/>
          <a:ln/>
        </p:spPr>
        <p:txBody>
          <a:bodyPr/>
          <a:lstStyle/>
          <a:p>
            <a:r>
              <a:rPr lang="fr-FR" altLang="fr-FR" dirty="0"/>
              <a:t>Les principaux segments d'achat</a:t>
            </a:r>
          </a:p>
        </p:txBody>
      </p:sp>
      <p:grpSp>
        <p:nvGrpSpPr>
          <p:cNvPr id="80911" name="Group 15">
            <a:extLst>
              <a:ext uri="{FF2B5EF4-FFF2-40B4-BE49-F238E27FC236}">
                <a16:creationId xmlns:a16="http://schemas.microsoft.com/office/drawing/2014/main" id="{9F2F4809-CF49-436E-BB5F-AECDB109E4B3}"/>
              </a:ext>
            </a:extLst>
          </p:cNvPr>
          <p:cNvGrpSpPr>
            <a:grpSpLocks/>
          </p:cNvGrpSpPr>
          <p:nvPr/>
        </p:nvGrpSpPr>
        <p:grpSpPr bwMode="auto">
          <a:xfrm>
            <a:off x="946150" y="1700213"/>
            <a:ext cx="6938963" cy="4537075"/>
            <a:chOff x="1111" y="1253"/>
            <a:chExt cx="3691" cy="2413"/>
          </a:xfrm>
        </p:grpSpPr>
        <p:sp>
          <p:nvSpPr>
            <p:cNvPr id="80899" name="Rectangle 3">
              <a:extLst>
                <a:ext uri="{FF2B5EF4-FFF2-40B4-BE49-F238E27FC236}">
                  <a16:creationId xmlns:a16="http://schemas.microsoft.com/office/drawing/2014/main" id="{CF6A5304-E780-4094-AC38-A8925CBAD9CB}"/>
                </a:ext>
              </a:extLst>
            </p:cNvPr>
            <p:cNvSpPr>
              <a:spLocks noChangeArrowheads="1"/>
            </p:cNvSpPr>
            <p:nvPr/>
          </p:nvSpPr>
          <p:spPr bwMode="auto">
            <a:xfrm>
              <a:off x="1147" y="1510"/>
              <a:ext cx="3640" cy="2156"/>
            </a:xfrm>
            <a:prstGeom prst="rect">
              <a:avLst/>
            </a:prstGeom>
            <a:solidFill>
              <a:srgbClr val="CCE4F5"/>
            </a:solidFill>
            <a:ln w="12700">
              <a:solidFill>
                <a:srgbClr val="000000"/>
              </a:solidFill>
              <a:miter lim="800000"/>
              <a:headEnd/>
              <a:tailEnd/>
            </a:ln>
            <a:effectLst>
              <a:outerShdw dist="107763" dir="2700000" algn="ctr" rotWithShape="0">
                <a:schemeClr val="bg2"/>
              </a:outerShdw>
            </a:effectLst>
          </p:spPr>
          <p:txBody>
            <a:bodyPr wrap="none" anchor="ctr"/>
            <a:lstStyle/>
            <a:p>
              <a:endParaRPr lang="fr-FR" altLang="fr-FR" sz="1000" dirty="0">
                <a:solidFill>
                  <a:srgbClr val="CCE4F5"/>
                </a:solidFill>
              </a:endParaRPr>
            </a:p>
          </p:txBody>
        </p:sp>
        <p:pic>
          <p:nvPicPr>
            <p:cNvPr id="80900" name="Picture 4">
              <a:extLst>
                <a:ext uri="{FF2B5EF4-FFF2-40B4-BE49-F238E27FC236}">
                  <a16:creationId xmlns:a16="http://schemas.microsoft.com/office/drawing/2014/main" id="{2051F027-BB22-4623-A140-0A9DB86FE5DC}"/>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6" y="2261"/>
              <a:ext cx="1059" cy="39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0901" name="Rectangle 5">
              <a:extLst>
                <a:ext uri="{FF2B5EF4-FFF2-40B4-BE49-F238E27FC236}">
                  <a16:creationId xmlns:a16="http://schemas.microsoft.com/office/drawing/2014/main" id="{F7921259-C55C-4BA6-8EF4-7325C6C66E26}"/>
                </a:ext>
              </a:extLst>
            </p:cNvPr>
            <p:cNvSpPr>
              <a:spLocks noChangeArrowheads="1"/>
            </p:cNvSpPr>
            <p:nvPr/>
          </p:nvSpPr>
          <p:spPr bwMode="auto">
            <a:xfrm>
              <a:off x="2059" y="1591"/>
              <a:ext cx="1433" cy="56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nSpc>
                  <a:spcPct val="100000"/>
                </a:lnSpc>
              </a:pPr>
              <a:r>
                <a:rPr lang="fr-FR" altLang="fr-FR" sz="1600" i="1" dirty="0">
                  <a:solidFill>
                    <a:srgbClr val="000000"/>
                  </a:solidFill>
                </a:rPr>
                <a:t>Matières premières</a:t>
              </a:r>
            </a:p>
            <a:p>
              <a:pPr>
                <a:lnSpc>
                  <a:spcPct val="100000"/>
                </a:lnSpc>
              </a:pPr>
              <a:r>
                <a:rPr lang="fr-FR" altLang="fr-FR" sz="1600" i="1" dirty="0">
                  <a:solidFill>
                    <a:srgbClr val="000000"/>
                  </a:solidFill>
                </a:rPr>
                <a:t>Composants</a:t>
              </a:r>
            </a:p>
            <a:p>
              <a:pPr>
                <a:lnSpc>
                  <a:spcPct val="100000"/>
                </a:lnSpc>
              </a:pPr>
              <a:r>
                <a:rPr lang="fr-FR" altLang="fr-FR" sz="1600" i="1" dirty="0">
                  <a:solidFill>
                    <a:srgbClr val="000000"/>
                  </a:solidFill>
                </a:rPr>
                <a:t>Sous-ensembles</a:t>
              </a:r>
              <a:br>
                <a:rPr lang="fr-FR" altLang="fr-FR" sz="1600" i="1" dirty="0">
                  <a:solidFill>
                    <a:srgbClr val="000000"/>
                  </a:solidFill>
                </a:rPr>
              </a:br>
              <a:r>
                <a:rPr lang="fr-FR" altLang="fr-FR" sz="1600" i="1" dirty="0">
                  <a:solidFill>
                    <a:srgbClr val="000000"/>
                  </a:solidFill>
                </a:rPr>
                <a:t>Fonctions complètes</a:t>
              </a:r>
            </a:p>
          </p:txBody>
        </p:sp>
        <p:sp>
          <p:nvSpPr>
            <p:cNvPr id="80902" name="Rectangle 6">
              <a:extLst>
                <a:ext uri="{FF2B5EF4-FFF2-40B4-BE49-F238E27FC236}">
                  <a16:creationId xmlns:a16="http://schemas.microsoft.com/office/drawing/2014/main" id="{363EC27D-E693-40D1-9B5A-6A9615F0520F}"/>
                </a:ext>
              </a:extLst>
            </p:cNvPr>
            <p:cNvSpPr>
              <a:spLocks noChangeArrowheads="1"/>
            </p:cNvSpPr>
            <p:nvPr/>
          </p:nvSpPr>
          <p:spPr bwMode="auto">
            <a:xfrm>
              <a:off x="3064" y="2284"/>
              <a:ext cx="1738" cy="30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nSpc>
                  <a:spcPct val="100000"/>
                </a:lnSpc>
              </a:pPr>
              <a:r>
                <a:rPr lang="fr-FR" altLang="fr-FR" sz="1600" i="1" dirty="0">
                  <a:solidFill>
                    <a:srgbClr val="000000"/>
                  </a:solidFill>
                </a:rPr>
                <a:t>Investissements</a:t>
              </a:r>
            </a:p>
            <a:p>
              <a:pPr>
                <a:lnSpc>
                  <a:spcPct val="100000"/>
                </a:lnSpc>
              </a:pPr>
              <a:r>
                <a:rPr lang="fr-FR" altLang="fr-FR" sz="1600" i="1" dirty="0">
                  <a:solidFill>
                    <a:srgbClr val="000000"/>
                  </a:solidFill>
                </a:rPr>
                <a:t>Prestations industrielles</a:t>
              </a:r>
            </a:p>
          </p:txBody>
        </p:sp>
        <p:sp>
          <p:nvSpPr>
            <p:cNvPr id="80903" name="Rectangle 7">
              <a:extLst>
                <a:ext uri="{FF2B5EF4-FFF2-40B4-BE49-F238E27FC236}">
                  <a16:creationId xmlns:a16="http://schemas.microsoft.com/office/drawing/2014/main" id="{6302427A-7F59-4B5E-B3F5-D71B6B56B38F}"/>
                </a:ext>
              </a:extLst>
            </p:cNvPr>
            <p:cNvSpPr>
              <a:spLocks noChangeArrowheads="1"/>
            </p:cNvSpPr>
            <p:nvPr/>
          </p:nvSpPr>
          <p:spPr bwMode="auto">
            <a:xfrm>
              <a:off x="1111" y="2256"/>
              <a:ext cx="1184" cy="30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nSpc>
                  <a:spcPct val="100000"/>
                </a:lnSpc>
              </a:pPr>
              <a:r>
                <a:rPr lang="fr-FR" altLang="fr-FR" sz="1600" i="1" dirty="0">
                  <a:solidFill>
                    <a:srgbClr val="000000"/>
                  </a:solidFill>
                </a:rPr>
                <a:t>Sous-traitance</a:t>
              </a:r>
              <a:br>
                <a:rPr lang="fr-FR" altLang="fr-FR" sz="1600" i="1" dirty="0">
                  <a:solidFill>
                    <a:srgbClr val="000000"/>
                  </a:solidFill>
                </a:rPr>
              </a:br>
              <a:r>
                <a:rPr lang="fr-FR" altLang="fr-FR" sz="1600" i="1" dirty="0">
                  <a:solidFill>
                    <a:srgbClr val="000000"/>
                  </a:solidFill>
                </a:rPr>
                <a:t>industrielle</a:t>
              </a:r>
            </a:p>
          </p:txBody>
        </p:sp>
        <p:sp>
          <p:nvSpPr>
            <p:cNvPr id="80904" name="Rectangle 8">
              <a:extLst>
                <a:ext uri="{FF2B5EF4-FFF2-40B4-BE49-F238E27FC236}">
                  <a16:creationId xmlns:a16="http://schemas.microsoft.com/office/drawing/2014/main" id="{8A0F6271-E1F9-4E47-B824-46B7725568AB}"/>
                </a:ext>
              </a:extLst>
            </p:cNvPr>
            <p:cNvSpPr>
              <a:spLocks noChangeArrowheads="1"/>
            </p:cNvSpPr>
            <p:nvPr/>
          </p:nvSpPr>
          <p:spPr bwMode="auto">
            <a:xfrm>
              <a:off x="1862" y="2655"/>
              <a:ext cx="1824" cy="82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nSpc>
                  <a:spcPct val="100000"/>
                </a:lnSpc>
              </a:pPr>
              <a:r>
                <a:rPr lang="fr-FR" altLang="fr-FR" sz="1600" i="1" dirty="0">
                  <a:solidFill>
                    <a:srgbClr val="000000"/>
                  </a:solidFill>
                </a:rPr>
                <a:t>Énergies</a:t>
              </a:r>
            </a:p>
            <a:p>
              <a:pPr>
                <a:lnSpc>
                  <a:spcPct val="100000"/>
                </a:lnSpc>
              </a:pPr>
              <a:r>
                <a:rPr lang="fr-FR" altLang="fr-FR" sz="1600" i="1" dirty="0">
                  <a:solidFill>
                    <a:srgbClr val="000000"/>
                  </a:solidFill>
                </a:rPr>
                <a:t>Prestations intellectuelles</a:t>
              </a:r>
              <a:br>
                <a:rPr lang="fr-FR" altLang="fr-FR" sz="1600" i="1" dirty="0">
                  <a:solidFill>
                    <a:srgbClr val="000000"/>
                  </a:solidFill>
                </a:rPr>
              </a:br>
              <a:r>
                <a:rPr lang="fr-FR" altLang="fr-FR" sz="1600" i="1" dirty="0">
                  <a:solidFill>
                    <a:srgbClr val="000000"/>
                  </a:solidFill>
                </a:rPr>
                <a:t>Études</a:t>
              </a:r>
            </a:p>
            <a:p>
              <a:pPr>
                <a:lnSpc>
                  <a:spcPct val="100000"/>
                </a:lnSpc>
              </a:pPr>
              <a:r>
                <a:rPr lang="fr-FR" altLang="fr-FR" sz="1600" i="1" dirty="0">
                  <a:solidFill>
                    <a:srgbClr val="000000"/>
                  </a:solidFill>
                </a:rPr>
                <a:t>Transport/logistique</a:t>
              </a:r>
            </a:p>
            <a:p>
              <a:pPr>
                <a:lnSpc>
                  <a:spcPct val="100000"/>
                </a:lnSpc>
              </a:pPr>
              <a:r>
                <a:rPr lang="fr-FR" altLang="fr-FR" sz="1600" i="1" dirty="0">
                  <a:solidFill>
                    <a:srgbClr val="000000"/>
                  </a:solidFill>
                </a:rPr>
                <a:t>Frais généraux</a:t>
              </a:r>
            </a:p>
            <a:p>
              <a:pPr>
                <a:lnSpc>
                  <a:spcPct val="100000"/>
                </a:lnSpc>
              </a:pPr>
              <a:r>
                <a:rPr lang="fr-FR" altLang="fr-FR" sz="1600" i="1" dirty="0">
                  <a:solidFill>
                    <a:srgbClr val="000000"/>
                  </a:solidFill>
                </a:rPr>
                <a:t>Services</a:t>
              </a:r>
            </a:p>
          </p:txBody>
        </p:sp>
        <p:sp>
          <p:nvSpPr>
            <p:cNvPr id="80905" name="Rectangle 9">
              <a:extLst>
                <a:ext uri="{FF2B5EF4-FFF2-40B4-BE49-F238E27FC236}">
                  <a16:creationId xmlns:a16="http://schemas.microsoft.com/office/drawing/2014/main" id="{70D78694-9798-4599-845E-76E5AB37A25F}"/>
                </a:ext>
              </a:extLst>
            </p:cNvPr>
            <p:cNvSpPr>
              <a:spLocks noChangeArrowheads="1"/>
            </p:cNvSpPr>
            <p:nvPr/>
          </p:nvSpPr>
          <p:spPr bwMode="auto">
            <a:xfrm>
              <a:off x="1396" y="1253"/>
              <a:ext cx="1034" cy="200"/>
            </a:xfrm>
            <a:prstGeom prst="rect">
              <a:avLst/>
            </a:prstGeom>
            <a:noFill/>
            <a:ln w="12700">
              <a:solidFill>
                <a:schemeClr val="hlink"/>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sz="2000" i="1" dirty="0">
                  <a:solidFill>
                    <a:schemeClr val="hlink"/>
                  </a:solidFill>
                </a:rPr>
                <a:t>Achats directs</a:t>
              </a:r>
            </a:p>
          </p:txBody>
        </p:sp>
        <p:sp>
          <p:nvSpPr>
            <p:cNvPr id="80906" name="Rectangle 10">
              <a:extLst>
                <a:ext uri="{FF2B5EF4-FFF2-40B4-BE49-F238E27FC236}">
                  <a16:creationId xmlns:a16="http://schemas.microsoft.com/office/drawing/2014/main" id="{7982A643-0FD5-4755-BDAF-520660F9D29B}"/>
                </a:ext>
              </a:extLst>
            </p:cNvPr>
            <p:cNvSpPr>
              <a:spLocks noChangeArrowheads="1"/>
            </p:cNvSpPr>
            <p:nvPr/>
          </p:nvSpPr>
          <p:spPr bwMode="auto">
            <a:xfrm>
              <a:off x="3302" y="1266"/>
              <a:ext cx="1154" cy="200"/>
            </a:xfrm>
            <a:prstGeom prst="rect">
              <a:avLst/>
            </a:prstGeom>
            <a:noFill/>
            <a:ln w="12700">
              <a:solidFill>
                <a:srgbClr val="00CC00"/>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fr-FR" altLang="fr-FR" sz="2000" i="1" dirty="0">
                  <a:solidFill>
                    <a:srgbClr val="00CC00"/>
                  </a:solidFill>
                </a:rPr>
                <a:t>Achats indirects</a:t>
              </a:r>
            </a:p>
          </p:txBody>
        </p:sp>
        <p:sp>
          <p:nvSpPr>
            <p:cNvPr id="80907" name="Line 11">
              <a:extLst>
                <a:ext uri="{FF2B5EF4-FFF2-40B4-BE49-F238E27FC236}">
                  <a16:creationId xmlns:a16="http://schemas.microsoft.com/office/drawing/2014/main" id="{AB798D0D-335A-4F8A-9FEC-0C74F68320DB}"/>
                </a:ext>
              </a:extLst>
            </p:cNvPr>
            <p:cNvSpPr>
              <a:spLocks noChangeShapeType="1"/>
            </p:cNvSpPr>
            <p:nvPr/>
          </p:nvSpPr>
          <p:spPr bwMode="auto">
            <a:xfrm flipH="1">
              <a:off x="1719" y="1458"/>
              <a:ext cx="144" cy="768"/>
            </a:xfrm>
            <a:prstGeom prst="line">
              <a:avLst/>
            </a:prstGeom>
            <a:noFill/>
            <a:ln w="381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80908" name="Line 12">
              <a:extLst>
                <a:ext uri="{FF2B5EF4-FFF2-40B4-BE49-F238E27FC236}">
                  <a16:creationId xmlns:a16="http://schemas.microsoft.com/office/drawing/2014/main" id="{4633443F-8EA7-4900-9E16-C9FD4B8D4F4D}"/>
                </a:ext>
              </a:extLst>
            </p:cNvPr>
            <p:cNvSpPr>
              <a:spLocks noChangeShapeType="1"/>
            </p:cNvSpPr>
            <p:nvPr/>
          </p:nvSpPr>
          <p:spPr bwMode="auto">
            <a:xfrm>
              <a:off x="1911" y="1506"/>
              <a:ext cx="240" cy="336"/>
            </a:xfrm>
            <a:prstGeom prst="line">
              <a:avLst/>
            </a:prstGeom>
            <a:noFill/>
            <a:ln w="381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80909" name="Line 13">
              <a:extLst>
                <a:ext uri="{FF2B5EF4-FFF2-40B4-BE49-F238E27FC236}">
                  <a16:creationId xmlns:a16="http://schemas.microsoft.com/office/drawing/2014/main" id="{98698E12-1700-4F63-9874-2128F7AC75DD}"/>
                </a:ext>
              </a:extLst>
            </p:cNvPr>
            <p:cNvSpPr>
              <a:spLocks noChangeShapeType="1"/>
            </p:cNvSpPr>
            <p:nvPr/>
          </p:nvSpPr>
          <p:spPr bwMode="auto">
            <a:xfrm flipH="1">
              <a:off x="3063" y="1506"/>
              <a:ext cx="624" cy="1152"/>
            </a:xfrm>
            <a:prstGeom prst="line">
              <a:avLst/>
            </a:prstGeom>
            <a:noFill/>
            <a:ln w="38100">
              <a:solidFill>
                <a:srgbClr val="00CC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sp>
          <p:nvSpPr>
            <p:cNvPr id="80910" name="Line 14">
              <a:extLst>
                <a:ext uri="{FF2B5EF4-FFF2-40B4-BE49-F238E27FC236}">
                  <a16:creationId xmlns:a16="http://schemas.microsoft.com/office/drawing/2014/main" id="{E3AFED02-2F44-41C9-851D-9A594CDEAA39}"/>
                </a:ext>
              </a:extLst>
            </p:cNvPr>
            <p:cNvSpPr>
              <a:spLocks noChangeShapeType="1"/>
            </p:cNvSpPr>
            <p:nvPr/>
          </p:nvSpPr>
          <p:spPr bwMode="auto">
            <a:xfrm>
              <a:off x="3783" y="1506"/>
              <a:ext cx="48" cy="768"/>
            </a:xfrm>
            <a:prstGeom prst="line">
              <a:avLst/>
            </a:prstGeom>
            <a:noFill/>
            <a:ln w="38100">
              <a:solidFill>
                <a:srgbClr val="00CC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dirty="0"/>
            </a:p>
          </p:txBody>
        </p:sp>
      </p:grpSp>
    </p:spTree>
  </p:cSld>
  <p:clrMapOvr>
    <a:masterClrMapping/>
  </p:clrMapOvr>
  <p:transition spd="slow"/>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4.xml><?xml version="1.0" encoding="utf-8"?>
<p:tagLst xmlns:a="http://schemas.openxmlformats.org/drawingml/2006/main" xmlns:r="http://schemas.openxmlformats.org/officeDocument/2006/relationships" xmlns:p="http://schemas.openxmlformats.org/presentationml/2006/main">
  <p:tag name="NUM" val="4"/>
</p:tagLst>
</file>

<file path=ppt/theme/theme1.xml><?xml version="1.0" encoding="utf-8"?>
<a:theme xmlns:a="http://schemas.openxmlformats.org/drawingml/2006/main" name="mil">
  <a:themeElements>
    <a:clrScheme name="">
      <a:dk1>
        <a:srgbClr val="919191"/>
      </a:dk1>
      <a:lt1>
        <a:srgbClr val="FFFFFF"/>
      </a:lt1>
      <a:dk2>
        <a:srgbClr val="6600FF"/>
      </a:dk2>
      <a:lt2>
        <a:srgbClr val="FFFF00"/>
      </a:lt2>
      <a:accent1>
        <a:srgbClr val="618FFD"/>
      </a:accent1>
      <a:accent2>
        <a:srgbClr val="00AE00"/>
      </a:accent2>
      <a:accent3>
        <a:srgbClr val="B8AAFF"/>
      </a:accent3>
      <a:accent4>
        <a:srgbClr val="DADADA"/>
      </a:accent4>
      <a:accent5>
        <a:srgbClr val="B7C6FE"/>
      </a:accent5>
      <a:accent6>
        <a:srgbClr val="009D00"/>
      </a:accent6>
      <a:hlink>
        <a:srgbClr val="FC0128"/>
      </a:hlink>
      <a:folHlink>
        <a:srgbClr val="CECECE"/>
      </a:folHlink>
    </a:clrScheme>
    <a:fontScheme name="mi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90000"/>
          </a:lnSpc>
          <a:spcBef>
            <a:spcPct val="0"/>
          </a:spcBef>
          <a:spcAft>
            <a:spcPct val="0"/>
          </a:spcAft>
          <a:buClrTx/>
          <a:buSzTx/>
          <a:buFontTx/>
          <a:buNone/>
          <a:tabLst/>
          <a:defRPr kumimoji="0" lang="fr-FR" altLang="fr-FR" sz="1800" b="1"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90000"/>
          </a:lnSpc>
          <a:spcBef>
            <a:spcPct val="0"/>
          </a:spcBef>
          <a:spcAft>
            <a:spcPct val="0"/>
          </a:spcAft>
          <a:buClrTx/>
          <a:buSzTx/>
          <a:buFontTx/>
          <a:buNone/>
          <a:tabLst/>
          <a:defRPr kumimoji="0" lang="fr-FR" altLang="fr-FR" sz="1800" b="1"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mil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il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il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il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il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il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il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Office\Modèles\Modèles de présentation\mil.pot</Template>
  <TotalTime>0</TotalTime>
  <Pages>16</Pages>
  <Words>9627</Words>
  <Application>Microsoft Office PowerPoint</Application>
  <PresentationFormat>Format US (216 x 279 mm)</PresentationFormat>
  <Paragraphs>732</Paragraphs>
  <Slides>24</Slides>
  <Notes>24</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24</vt:i4>
      </vt:variant>
    </vt:vector>
  </HeadingPairs>
  <TitlesOfParts>
    <vt:vector size="29" baseType="lpstr">
      <vt:lpstr>Arial</vt:lpstr>
      <vt:lpstr>Arial Narrow</vt:lpstr>
      <vt:lpstr>Tahoma</vt:lpstr>
      <vt:lpstr>Times New Roman</vt:lpstr>
      <vt:lpstr>mil</vt:lpstr>
      <vt:lpstr>Les achats</vt:lpstr>
      <vt:lpstr>Présentation PowerPoint</vt:lpstr>
      <vt:lpstr>Achats et approvisionnements dans la Supply Chain</vt:lpstr>
      <vt:lpstr>Enjeux des achats</vt:lpstr>
      <vt:lpstr>Achats, sous-traitance et externalisation</vt:lpstr>
      <vt:lpstr>Intégration / Externalisation</vt:lpstr>
      <vt:lpstr>Missions stratégiques et opérationnelles</vt:lpstr>
      <vt:lpstr>Activités principales des Achats</vt:lpstr>
      <vt:lpstr>Les principaux segments d'achat</vt:lpstr>
      <vt:lpstr>La segmentation stratégique des achats</vt:lpstr>
      <vt:lpstr>Exemples de segmentation</vt:lpstr>
      <vt:lpstr>Achat aval / Achat amont</vt:lpstr>
      <vt:lpstr>Choix de la stratégie achat</vt:lpstr>
      <vt:lpstr>Faut-il avoir plusieurs fournisseurs pour un produit acheté ?</vt:lpstr>
      <vt:lpstr>Présentation PowerPoint</vt:lpstr>
      <vt:lpstr>Pilotage du panel fournisseur</vt:lpstr>
      <vt:lpstr>Critères principaux de sélection des fournisseurs</vt:lpstr>
      <vt:lpstr>TCO : coût global de possession</vt:lpstr>
      <vt:lpstr>Le processus d’appel d’offres (1)</vt:lpstr>
      <vt:lpstr>Le processus d’appel d’offres (2)</vt:lpstr>
      <vt:lpstr>Le processus de sélection des fournisseurs : 2 niveaux</vt:lpstr>
      <vt:lpstr>Analyse et cotation multicritères</vt:lpstr>
      <vt:lpstr>Le processus d'approvisionnement à court-terme </vt:lpstr>
      <vt:lpstr>Les tendances des Achats dans les relations avec les fournisseurs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Achats</dc:title>
  <dc:subject/>
  <dc:creator>Groupe HEC</dc:creator>
  <cp:keywords/>
  <dc:description/>
  <cp:lastModifiedBy>Gerard Baglin</cp:lastModifiedBy>
  <cp:revision>136</cp:revision>
  <cp:lastPrinted>1998-12-15T09:53:50Z</cp:lastPrinted>
  <dcterms:created xsi:type="dcterms:W3CDTF">1997-12-29T12:40:52Z</dcterms:created>
  <dcterms:modified xsi:type="dcterms:W3CDTF">2022-03-04T17:42:04Z</dcterms:modified>
</cp:coreProperties>
</file>