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9"/>
  </p:notesMasterIdLst>
  <p:handoutMasterIdLst>
    <p:handoutMasterId r:id="rId30"/>
  </p:handoutMasterIdLst>
  <p:sldIdLst>
    <p:sldId id="256" r:id="rId2"/>
    <p:sldId id="326" r:id="rId3"/>
    <p:sldId id="290" r:id="rId4"/>
    <p:sldId id="293" r:id="rId5"/>
    <p:sldId id="258" r:id="rId6"/>
    <p:sldId id="287" r:id="rId7"/>
    <p:sldId id="305" r:id="rId8"/>
    <p:sldId id="276" r:id="rId9"/>
    <p:sldId id="288" r:id="rId10"/>
    <p:sldId id="308" r:id="rId11"/>
    <p:sldId id="263" r:id="rId12"/>
    <p:sldId id="259" r:id="rId13"/>
    <p:sldId id="306" r:id="rId14"/>
    <p:sldId id="267" r:id="rId15"/>
    <p:sldId id="307" r:id="rId16"/>
    <p:sldId id="265" r:id="rId17"/>
    <p:sldId id="269" r:id="rId18"/>
    <p:sldId id="268" r:id="rId19"/>
    <p:sldId id="289" r:id="rId20"/>
    <p:sldId id="260" r:id="rId21"/>
    <p:sldId id="272" r:id="rId22"/>
    <p:sldId id="285" r:id="rId23"/>
    <p:sldId id="270" r:id="rId24"/>
    <p:sldId id="261" r:id="rId25"/>
    <p:sldId id="309" r:id="rId26"/>
    <p:sldId id="940" r:id="rId27"/>
    <p:sldId id="938" r:id="rId28"/>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79F"/>
    <a:srgbClr val="99FFCC"/>
    <a:srgbClr val="000000"/>
    <a:srgbClr val="66FFFF"/>
    <a:srgbClr val="00FF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681" autoAdjust="0"/>
    <p:restoredTop sz="73450" autoAdjust="0"/>
  </p:normalViewPr>
  <p:slideViewPr>
    <p:cSldViewPr>
      <p:cViewPr varScale="1">
        <p:scale>
          <a:sx n="80" d="100"/>
          <a:sy n="80" d="100"/>
        </p:scale>
        <p:origin x="2490" y="96"/>
      </p:cViewPr>
      <p:guideLst>
        <p:guide orient="horz" pos="2160"/>
        <p:guide pos="2880"/>
      </p:guideLst>
    </p:cSldViewPr>
  </p:slideViewPr>
  <p:outlineViewPr>
    <p:cViewPr>
      <p:scale>
        <a:sx n="33" d="100"/>
        <a:sy n="33" d="100"/>
      </p:scale>
      <p:origin x="0" y="-720"/>
    </p:cViewPr>
  </p:outlineViewPr>
  <p:notesTextViewPr>
    <p:cViewPr>
      <p:scale>
        <a:sx n="100" d="100"/>
        <a:sy n="100" d="100"/>
      </p:scale>
      <p:origin x="0" y="-66"/>
    </p:cViewPr>
  </p:notesTextViewPr>
  <p:sorterViewPr>
    <p:cViewPr>
      <p:scale>
        <a:sx n="80" d="100"/>
        <a:sy n="80" d="100"/>
      </p:scale>
      <p:origin x="0" y="0"/>
    </p:cViewPr>
  </p:sorterViewPr>
  <p:notesViewPr>
    <p:cSldViewPr>
      <p:cViewPr varScale="1">
        <p:scale>
          <a:sx n="75" d="100"/>
          <a:sy n="75" d="100"/>
        </p:scale>
        <p:origin x="395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485CD-E313-4EC3-B76A-7B45FD834E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97DC2BA2-5847-4641-9D3C-0D1B3FB80904}">
      <dgm:prSet phldrT="[Texte]"/>
      <dgm:spPr>
        <a:solidFill>
          <a:schemeClr val="accent4">
            <a:lumMod val="50000"/>
          </a:schemeClr>
        </a:solidFill>
      </dgm:spPr>
      <dgm:t>
        <a:bodyPr/>
        <a:lstStyle/>
        <a:p>
          <a:r>
            <a:rPr lang="fr-FR" dirty="0"/>
            <a:t>Zones de coopération</a:t>
          </a:r>
        </a:p>
      </dgm:t>
    </dgm:pt>
    <dgm:pt modelId="{B6D872C9-0CC7-45D7-9EF8-630EE3FDA165}" type="parTrans" cxnId="{F30B657F-246C-4032-A988-EAD168F83DF4}">
      <dgm:prSet/>
      <dgm:spPr/>
      <dgm:t>
        <a:bodyPr/>
        <a:lstStyle/>
        <a:p>
          <a:endParaRPr lang="fr-FR"/>
        </a:p>
      </dgm:t>
    </dgm:pt>
    <dgm:pt modelId="{D753D890-D9BD-4AB8-BE26-A147259C7831}" type="sibTrans" cxnId="{F30B657F-246C-4032-A988-EAD168F83DF4}">
      <dgm:prSet/>
      <dgm:spPr/>
      <dgm:t>
        <a:bodyPr/>
        <a:lstStyle/>
        <a:p>
          <a:endParaRPr lang="fr-FR"/>
        </a:p>
      </dgm:t>
    </dgm:pt>
    <dgm:pt modelId="{8FE7C6CC-DD45-49BD-8DA4-42E277EAF2F8}">
      <dgm:prSet phldrT="[Texte]"/>
      <dgm:spPr>
        <a:solidFill>
          <a:schemeClr val="accent6">
            <a:lumMod val="50000"/>
          </a:schemeClr>
        </a:solidFill>
      </dgm:spPr>
      <dgm:t>
        <a:bodyPr/>
        <a:lstStyle/>
        <a:p>
          <a:r>
            <a:rPr lang="fr-FR" dirty="0"/>
            <a:t>Zones de conflit</a:t>
          </a:r>
        </a:p>
      </dgm:t>
    </dgm:pt>
    <dgm:pt modelId="{D1EB999D-0A8B-4C93-80C4-D98230B8E592}" type="parTrans" cxnId="{BDF3A438-0D5A-4E68-B3A1-27202D63DE6C}">
      <dgm:prSet/>
      <dgm:spPr/>
      <dgm:t>
        <a:bodyPr/>
        <a:lstStyle/>
        <a:p>
          <a:endParaRPr lang="fr-FR"/>
        </a:p>
      </dgm:t>
    </dgm:pt>
    <dgm:pt modelId="{8D97C46F-ED3E-4060-ADAF-AD0399FB1954}" type="sibTrans" cxnId="{BDF3A438-0D5A-4E68-B3A1-27202D63DE6C}">
      <dgm:prSet/>
      <dgm:spPr/>
      <dgm:t>
        <a:bodyPr/>
        <a:lstStyle/>
        <a:p>
          <a:endParaRPr lang="fr-FR"/>
        </a:p>
      </dgm:t>
    </dgm:pt>
    <dgm:pt modelId="{3CA86E58-4CD5-46C6-96B4-95C1852763D7}">
      <dgm:prSet phldrT="[Texte]"/>
      <dgm:spPr>
        <a:solidFill>
          <a:schemeClr val="accent3">
            <a:lumMod val="75000"/>
          </a:schemeClr>
        </a:solidFill>
      </dgm:spPr>
      <dgm:t>
        <a:bodyPr/>
        <a:lstStyle/>
        <a:p>
          <a:r>
            <a:rPr lang="fr-FR" dirty="0"/>
            <a:t>Croissance du marché</a:t>
          </a:r>
        </a:p>
      </dgm:t>
    </dgm:pt>
    <dgm:pt modelId="{9EE6138E-43B4-4940-B5A8-243BC5C80103}" type="parTrans" cxnId="{1AE07BAC-2415-4CF2-9899-C9F60E7D877A}">
      <dgm:prSet/>
      <dgm:spPr/>
      <dgm:t>
        <a:bodyPr/>
        <a:lstStyle/>
        <a:p>
          <a:endParaRPr lang="fr-FR"/>
        </a:p>
      </dgm:t>
    </dgm:pt>
    <dgm:pt modelId="{6E6AADCA-1B11-4067-95C7-D2F5246C3553}" type="sibTrans" cxnId="{1AE07BAC-2415-4CF2-9899-C9F60E7D877A}">
      <dgm:prSet/>
      <dgm:spPr/>
      <dgm:t>
        <a:bodyPr/>
        <a:lstStyle/>
        <a:p>
          <a:endParaRPr lang="fr-FR"/>
        </a:p>
      </dgm:t>
    </dgm:pt>
    <dgm:pt modelId="{7D7559E4-7F84-43DA-B34E-44C6B8C378D0}">
      <dgm:prSet phldrT="[Texte]"/>
      <dgm:spPr>
        <a:solidFill>
          <a:schemeClr val="accent6">
            <a:lumMod val="75000"/>
          </a:schemeClr>
        </a:solidFill>
      </dgm:spPr>
      <dgm:t>
        <a:bodyPr/>
        <a:lstStyle/>
        <a:p>
          <a:r>
            <a:rPr lang="fr-FR" dirty="0"/>
            <a:t>Partage des marges</a:t>
          </a:r>
        </a:p>
      </dgm:t>
    </dgm:pt>
    <dgm:pt modelId="{EB87F966-F42D-4B7B-BC4C-0F37BB794BAF}" type="parTrans" cxnId="{F7E49AB4-6C51-46D3-AF35-CDD48CAB0152}">
      <dgm:prSet/>
      <dgm:spPr/>
      <dgm:t>
        <a:bodyPr/>
        <a:lstStyle/>
        <a:p>
          <a:endParaRPr lang="fr-FR"/>
        </a:p>
      </dgm:t>
    </dgm:pt>
    <dgm:pt modelId="{71662C8D-9AE7-4C18-814D-592D936179A8}" type="sibTrans" cxnId="{F7E49AB4-6C51-46D3-AF35-CDD48CAB0152}">
      <dgm:prSet/>
      <dgm:spPr/>
      <dgm:t>
        <a:bodyPr/>
        <a:lstStyle/>
        <a:p>
          <a:endParaRPr lang="fr-FR"/>
        </a:p>
      </dgm:t>
    </dgm:pt>
    <dgm:pt modelId="{646BE540-C063-4CB9-977B-BEAAE5FCCE88}">
      <dgm:prSet phldrT="[Texte]"/>
      <dgm:spPr>
        <a:solidFill>
          <a:schemeClr val="accent3">
            <a:lumMod val="60000"/>
            <a:lumOff val="40000"/>
          </a:schemeClr>
        </a:solidFill>
      </dgm:spPr>
      <dgm:t>
        <a:bodyPr/>
        <a:lstStyle/>
        <a:p>
          <a:r>
            <a:rPr lang="fr-FR" dirty="0">
              <a:solidFill>
                <a:srgbClr val="002060"/>
              </a:solidFill>
            </a:rPr>
            <a:t>Barrières à l’entrée</a:t>
          </a:r>
        </a:p>
      </dgm:t>
    </dgm:pt>
    <dgm:pt modelId="{22E93D9D-534B-4DF3-A21F-BEB3520EFA81}" type="parTrans" cxnId="{E0079997-EEE8-415B-A381-BE12A7E7D9A8}">
      <dgm:prSet/>
      <dgm:spPr/>
      <dgm:t>
        <a:bodyPr/>
        <a:lstStyle/>
        <a:p>
          <a:endParaRPr lang="fr-FR"/>
        </a:p>
      </dgm:t>
    </dgm:pt>
    <dgm:pt modelId="{2E5F94E8-A333-4F5F-B8A1-95FA72D9857F}" type="sibTrans" cxnId="{E0079997-EEE8-415B-A381-BE12A7E7D9A8}">
      <dgm:prSet/>
      <dgm:spPr/>
      <dgm:t>
        <a:bodyPr/>
        <a:lstStyle/>
        <a:p>
          <a:endParaRPr lang="fr-FR"/>
        </a:p>
      </dgm:t>
    </dgm:pt>
    <dgm:pt modelId="{C36CE050-468C-465E-891A-B379B6337BDE}">
      <dgm:prSet phldrT="[Texte]"/>
      <dgm:spPr>
        <a:solidFill>
          <a:schemeClr val="accent6">
            <a:lumMod val="60000"/>
            <a:lumOff val="40000"/>
          </a:schemeClr>
        </a:solidFill>
      </dgm:spPr>
      <dgm:t>
        <a:bodyPr/>
        <a:lstStyle/>
        <a:p>
          <a:r>
            <a:rPr lang="fr-FR" dirty="0">
              <a:solidFill>
                <a:srgbClr val="002060"/>
              </a:solidFill>
            </a:rPr>
            <a:t>Mise en compétition</a:t>
          </a:r>
        </a:p>
      </dgm:t>
    </dgm:pt>
    <dgm:pt modelId="{B85754DC-7CF1-4497-AB44-C7CE19029B8F}" type="parTrans" cxnId="{047EF51E-6464-46F4-B159-6761F51D7B13}">
      <dgm:prSet/>
      <dgm:spPr/>
      <dgm:t>
        <a:bodyPr/>
        <a:lstStyle/>
        <a:p>
          <a:endParaRPr lang="fr-FR"/>
        </a:p>
      </dgm:t>
    </dgm:pt>
    <dgm:pt modelId="{366DD629-6AD6-4A4B-97C6-4DD4919AB1E7}" type="sibTrans" cxnId="{047EF51E-6464-46F4-B159-6761F51D7B13}">
      <dgm:prSet/>
      <dgm:spPr/>
      <dgm:t>
        <a:bodyPr/>
        <a:lstStyle/>
        <a:p>
          <a:endParaRPr lang="fr-FR"/>
        </a:p>
      </dgm:t>
    </dgm:pt>
    <dgm:pt modelId="{561C6380-78E6-4665-9082-9AF43877AE35}">
      <dgm:prSet phldrT="[Texte]"/>
      <dgm:spPr>
        <a:solidFill>
          <a:schemeClr val="accent3">
            <a:lumMod val="40000"/>
            <a:lumOff val="60000"/>
          </a:schemeClr>
        </a:solidFill>
      </dgm:spPr>
      <dgm:t>
        <a:bodyPr/>
        <a:lstStyle/>
        <a:p>
          <a:r>
            <a:rPr lang="fr-FR" dirty="0">
              <a:solidFill>
                <a:srgbClr val="002060"/>
              </a:solidFill>
            </a:rPr>
            <a:t>Standardisation du marché</a:t>
          </a:r>
        </a:p>
      </dgm:t>
    </dgm:pt>
    <dgm:pt modelId="{6C500A78-479C-4CC0-86CE-2149F93C5726}" type="parTrans" cxnId="{48A353FA-245A-4AB8-98FD-DFE43DD9AEEA}">
      <dgm:prSet/>
      <dgm:spPr/>
      <dgm:t>
        <a:bodyPr/>
        <a:lstStyle/>
        <a:p>
          <a:endParaRPr lang="fr-FR"/>
        </a:p>
      </dgm:t>
    </dgm:pt>
    <dgm:pt modelId="{21CF87CB-36FD-4CA8-80E3-C91A56D3D1BD}" type="sibTrans" cxnId="{48A353FA-245A-4AB8-98FD-DFE43DD9AEEA}">
      <dgm:prSet/>
      <dgm:spPr/>
      <dgm:t>
        <a:bodyPr/>
        <a:lstStyle/>
        <a:p>
          <a:endParaRPr lang="fr-FR"/>
        </a:p>
      </dgm:t>
    </dgm:pt>
    <dgm:pt modelId="{8ADE1670-6746-4906-AB9D-AA41B1B26224}">
      <dgm:prSet phldrT="[Texte]"/>
      <dgm:spPr>
        <a:solidFill>
          <a:schemeClr val="accent6">
            <a:lumMod val="40000"/>
            <a:lumOff val="60000"/>
          </a:schemeClr>
        </a:solidFill>
      </dgm:spPr>
      <dgm:t>
        <a:bodyPr/>
        <a:lstStyle/>
        <a:p>
          <a:r>
            <a:rPr lang="fr-FR" dirty="0">
              <a:solidFill>
                <a:srgbClr val="002060"/>
              </a:solidFill>
            </a:rPr>
            <a:t>Transferts de coûts</a:t>
          </a:r>
        </a:p>
      </dgm:t>
    </dgm:pt>
    <dgm:pt modelId="{3B17EA1F-56F6-48B0-B20F-AB96319B7C36}" type="parTrans" cxnId="{E10A9891-E155-4E50-8898-DE7BF10FA3E0}">
      <dgm:prSet/>
      <dgm:spPr/>
      <dgm:t>
        <a:bodyPr/>
        <a:lstStyle/>
        <a:p>
          <a:endParaRPr lang="fr-FR"/>
        </a:p>
      </dgm:t>
    </dgm:pt>
    <dgm:pt modelId="{FBD1A714-621F-4578-AE10-169663FAEE6D}" type="sibTrans" cxnId="{E10A9891-E155-4E50-8898-DE7BF10FA3E0}">
      <dgm:prSet/>
      <dgm:spPr/>
      <dgm:t>
        <a:bodyPr/>
        <a:lstStyle/>
        <a:p>
          <a:endParaRPr lang="fr-FR"/>
        </a:p>
      </dgm:t>
    </dgm:pt>
    <dgm:pt modelId="{6F656F65-1C93-40B0-9819-B89424D55643}" type="pres">
      <dgm:prSet presAssocID="{CD8485CD-E313-4EC3-B76A-7B45FD834E09}" presName="diagram" presStyleCnt="0">
        <dgm:presLayoutVars>
          <dgm:dir/>
          <dgm:resizeHandles val="exact"/>
        </dgm:presLayoutVars>
      </dgm:prSet>
      <dgm:spPr/>
    </dgm:pt>
    <dgm:pt modelId="{427169A9-2CA6-40F8-9D34-75D740B63020}" type="pres">
      <dgm:prSet presAssocID="{97DC2BA2-5847-4641-9D3C-0D1B3FB80904}" presName="node" presStyleLbl="node1" presStyleIdx="0" presStyleCnt="8">
        <dgm:presLayoutVars>
          <dgm:bulletEnabled val="1"/>
        </dgm:presLayoutVars>
      </dgm:prSet>
      <dgm:spPr/>
    </dgm:pt>
    <dgm:pt modelId="{4E7635EE-D5EF-4AEB-AAB2-82F3A6A2A5A6}" type="pres">
      <dgm:prSet presAssocID="{D753D890-D9BD-4AB8-BE26-A147259C7831}" presName="sibTrans" presStyleCnt="0"/>
      <dgm:spPr/>
    </dgm:pt>
    <dgm:pt modelId="{2E466427-5644-43D3-9C02-C9E9C8765FCD}" type="pres">
      <dgm:prSet presAssocID="{8FE7C6CC-DD45-49BD-8DA4-42E277EAF2F8}" presName="node" presStyleLbl="node1" presStyleIdx="1" presStyleCnt="8">
        <dgm:presLayoutVars>
          <dgm:bulletEnabled val="1"/>
        </dgm:presLayoutVars>
      </dgm:prSet>
      <dgm:spPr/>
    </dgm:pt>
    <dgm:pt modelId="{77758502-BF44-4B33-AAE0-4FA4C6387ABE}" type="pres">
      <dgm:prSet presAssocID="{8D97C46F-ED3E-4060-ADAF-AD0399FB1954}" presName="sibTrans" presStyleCnt="0"/>
      <dgm:spPr/>
    </dgm:pt>
    <dgm:pt modelId="{C8D969CB-0CBE-448A-BF5A-5DC1A98BDC10}" type="pres">
      <dgm:prSet presAssocID="{3CA86E58-4CD5-46C6-96B4-95C1852763D7}" presName="node" presStyleLbl="node1" presStyleIdx="2" presStyleCnt="8">
        <dgm:presLayoutVars>
          <dgm:bulletEnabled val="1"/>
        </dgm:presLayoutVars>
      </dgm:prSet>
      <dgm:spPr/>
    </dgm:pt>
    <dgm:pt modelId="{6FDE96BE-4A8B-469E-B422-71BBEBD2EC32}" type="pres">
      <dgm:prSet presAssocID="{6E6AADCA-1B11-4067-95C7-D2F5246C3553}" presName="sibTrans" presStyleCnt="0"/>
      <dgm:spPr/>
    </dgm:pt>
    <dgm:pt modelId="{370214EB-9862-46D6-8DB5-5A27848AA85C}" type="pres">
      <dgm:prSet presAssocID="{7D7559E4-7F84-43DA-B34E-44C6B8C378D0}" presName="node" presStyleLbl="node1" presStyleIdx="3" presStyleCnt="8">
        <dgm:presLayoutVars>
          <dgm:bulletEnabled val="1"/>
        </dgm:presLayoutVars>
      </dgm:prSet>
      <dgm:spPr/>
    </dgm:pt>
    <dgm:pt modelId="{D8721F18-1D72-45FD-8769-AC2E8C6B0162}" type="pres">
      <dgm:prSet presAssocID="{71662C8D-9AE7-4C18-814D-592D936179A8}" presName="sibTrans" presStyleCnt="0"/>
      <dgm:spPr/>
    </dgm:pt>
    <dgm:pt modelId="{C6DEEA36-91DC-46EF-8E10-49F295BF3C83}" type="pres">
      <dgm:prSet presAssocID="{646BE540-C063-4CB9-977B-BEAAE5FCCE88}" presName="node" presStyleLbl="node1" presStyleIdx="4" presStyleCnt="8">
        <dgm:presLayoutVars>
          <dgm:bulletEnabled val="1"/>
        </dgm:presLayoutVars>
      </dgm:prSet>
      <dgm:spPr/>
    </dgm:pt>
    <dgm:pt modelId="{860A0C09-746A-4A96-8718-058C32BF14ED}" type="pres">
      <dgm:prSet presAssocID="{2E5F94E8-A333-4F5F-B8A1-95FA72D9857F}" presName="sibTrans" presStyleCnt="0"/>
      <dgm:spPr/>
    </dgm:pt>
    <dgm:pt modelId="{04C1C8ED-35A1-4EA2-B4D2-8D7FDFF0EBE5}" type="pres">
      <dgm:prSet presAssocID="{C36CE050-468C-465E-891A-B379B6337BDE}" presName="node" presStyleLbl="node1" presStyleIdx="5" presStyleCnt="8">
        <dgm:presLayoutVars>
          <dgm:bulletEnabled val="1"/>
        </dgm:presLayoutVars>
      </dgm:prSet>
      <dgm:spPr/>
    </dgm:pt>
    <dgm:pt modelId="{3C639F48-D38F-46AD-975E-6FC34E0A50E0}" type="pres">
      <dgm:prSet presAssocID="{366DD629-6AD6-4A4B-97C6-4DD4919AB1E7}" presName="sibTrans" presStyleCnt="0"/>
      <dgm:spPr/>
    </dgm:pt>
    <dgm:pt modelId="{BA614E6C-6EC0-4B0D-BDD0-9A4EE2476DAB}" type="pres">
      <dgm:prSet presAssocID="{561C6380-78E6-4665-9082-9AF43877AE35}" presName="node" presStyleLbl="node1" presStyleIdx="6" presStyleCnt="8">
        <dgm:presLayoutVars>
          <dgm:bulletEnabled val="1"/>
        </dgm:presLayoutVars>
      </dgm:prSet>
      <dgm:spPr/>
    </dgm:pt>
    <dgm:pt modelId="{401475DF-22A6-4F4A-828A-2EDAB5E5C062}" type="pres">
      <dgm:prSet presAssocID="{21CF87CB-36FD-4CA8-80E3-C91A56D3D1BD}" presName="sibTrans" presStyleCnt="0"/>
      <dgm:spPr/>
    </dgm:pt>
    <dgm:pt modelId="{3175EA4E-D1F7-420B-8CB5-1177853E89E0}" type="pres">
      <dgm:prSet presAssocID="{8ADE1670-6746-4906-AB9D-AA41B1B26224}" presName="node" presStyleLbl="node1" presStyleIdx="7" presStyleCnt="8">
        <dgm:presLayoutVars>
          <dgm:bulletEnabled val="1"/>
        </dgm:presLayoutVars>
      </dgm:prSet>
      <dgm:spPr/>
    </dgm:pt>
  </dgm:ptLst>
  <dgm:cxnLst>
    <dgm:cxn modelId="{E1AF6410-1E88-4964-BEA0-FD65593887D4}" type="presOf" srcId="{C36CE050-468C-465E-891A-B379B6337BDE}" destId="{04C1C8ED-35A1-4EA2-B4D2-8D7FDFF0EBE5}" srcOrd="0" destOrd="0" presId="urn:microsoft.com/office/officeart/2005/8/layout/default"/>
    <dgm:cxn modelId="{50901A11-6A26-44A6-9908-6A024E31B555}" type="presOf" srcId="{8ADE1670-6746-4906-AB9D-AA41B1B26224}" destId="{3175EA4E-D1F7-420B-8CB5-1177853E89E0}" srcOrd="0" destOrd="0" presId="urn:microsoft.com/office/officeart/2005/8/layout/default"/>
    <dgm:cxn modelId="{047EF51E-6464-46F4-B159-6761F51D7B13}" srcId="{CD8485CD-E313-4EC3-B76A-7B45FD834E09}" destId="{C36CE050-468C-465E-891A-B379B6337BDE}" srcOrd="5" destOrd="0" parTransId="{B85754DC-7CF1-4497-AB44-C7CE19029B8F}" sibTransId="{366DD629-6AD6-4A4B-97C6-4DD4919AB1E7}"/>
    <dgm:cxn modelId="{BDF3A438-0D5A-4E68-B3A1-27202D63DE6C}" srcId="{CD8485CD-E313-4EC3-B76A-7B45FD834E09}" destId="{8FE7C6CC-DD45-49BD-8DA4-42E277EAF2F8}" srcOrd="1" destOrd="0" parTransId="{D1EB999D-0A8B-4C93-80C4-D98230B8E592}" sibTransId="{8D97C46F-ED3E-4060-ADAF-AD0399FB1954}"/>
    <dgm:cxn modelId="{FC2F9860-1BD5-40FE-8C98-6B46418A3502}" type="presOf" srcId="{8FE7C6CC-DD45-49BD-8DA4-42E277EAF2F8}" destId="{2E466427-5644-43D3-9C02-C9E9C8765FCD}" srcOrd="0" destOrd="0" presId="urn:microsoft.com/office/officeart/2005/8/layout/default"/>
    <dgm:cxn modelId="{A7035F64-427C-4D38-B65D-BF4D60260A55}" type="presOf" srcId="{3CA86E58-4CD5-46C6-96B4-95C1852763D7}" destId="{C8D969CB-0CBE-448A-BF5A-5DC1A98BDC10}" srcOrd="0" destOrd="0" presId="urn:microsoft.com/office/officeart/2005/8/layout/default"/>
    <dgm:cxn modelId="{38F8586C-F1F0-45F6-81E4-096998B84794}" type="presOf" srcId="{561C6380-78E6-4665-9082-9AF43877AE35}" destId="{BA614E6C-6EC0-4B0D-BDD0-9A4EE2476DAB}" srcOrd="0" destOrd="0" presId="urn:microsoft.com/office/officeart/2005/8/layout/default"/>
    <dgm:cxn modelId="{F30B657F-246C-4032-A988-EAD168F83DF4}" srcId="{CD8485CD-E313-4EC3-B76A-7B45FD834E09}" destId="{97DC2BA2-5847-4641-9D3C-0D1B3FB80904}" srcOrd="0" destOrd="0" parTransId="{B6D872C9-0CC7-45D7-9EF8-630EE3FDA165}" sibTransId="{D753D890-D9BD-4AB8-BE26-A147259C7831}"/>
    <dgm:cxn modelId="{E10A9891-E155-4E50-8898-DE7BF10FA3E0}" srcId="{CD8485CD-E313-4EC3-B76A-7B45FD834E09}" destId="{8ADE1670-6746-4906-AB9D-AA41B1B26224}" srcOrd="7" destOrd="0" parTransId="{3B17EA1F-56F6-48B0-B20F-AB96319B7C36}" sibTransId="{FBD1A714-621F-4578-AE10-169663FAEE6D}"/>
    <dgm:cxn modelId="{4D36D893-459E-42D5-B1BC-6F2D702335CA}" type="presOf" srcId="{646BE540-C063-4CB9-977B-BEAAE5FCCE88}" destId="{C6DEEA36-91DC-46EF-8E10-49F295BF3C83}" srcOrd="0" destOrd="0" presId="urn:microsoft.com/office/officeart/2005/8/layout/default"/>
    <dgm:cxn modelId="{E0079997-EEE8-415B-A381-BE12A7E7D9A8}" srcId="{CD8485CD-E313-4EC3-B76A-7B45FD834E09}" destId="{646BE540-C063-4CB9-977B-BEAAE5FCCE88}" srcOrd="4" destOrd="0" parTransId="{22E93D9D-534B-4DF3-A21F-BEB3520EFA81}" sibTransId="{2E5F94E8-A333-4F5F-B8A1-95FA72D9857F}"/>
    <dgm:cxn modelId="{68E98F9F-2658-49A7-AD89-A3A553E0E8BD}" type="presOf" srcId="{7D7559E4-7F84-43DA-B34E-44C6B8C378D0}" destId="{370214EB-9862-46D6-8DB5-5A27848AA85C}" srcOrd="0" destOrd="0" presId="urn:microsoft.com/office/officeart/2005/8/layout/default"/>
    <dgm:cxn modelId="{10AF4AAC-CCA1-4992-98FF-CEE023DF3773}" type="presOf" srcId="{97DC2BA2-5847-4641-9D3C-0D1B3FB80904}" destId="{427169A9-2CA6-40F8-9D34-75D740B63020}" srcOrd="0" destOrd="0" presId="urn:microsoft.com/office/officeart/2005/8/layout/default"/>
    <dgm:cxn modelId="{1AE07BAC-2415-4CF2-9899-C9F60E7D877A}" srcId="{CD8485CD-E313-4EC3-B76A-7B45FD834E09}" destId="{3CA86E58-4CD5-46C6-96B4-95C1852763D7}" srcOrd="2" destOrd="0" parTransId="{9EE6138E-43B4-4940-B5A8-243BC5C80103}" sibTransId="{6E6AADCA-1B11-4067-95C7-D2F5246C3553}"/>
    <dgm:cxn modelId="{F7E49AB4-6C51-46D3-AF35-CDD48CAB0152}" srcId="{CD8485CD-E313-4EC3-B76A-7B45FD834E09}" destId="{7D7559E4-7F84-43DA-B34E-44C6B8C378D0}" srcOrd="3" destOrd="0" parTransId="{EB87F966-F42D-4B7B-BC4C-0F37BB794BAF}" sibTransId="{71662C8D-9AE7-4C18-814D-592D936179A8}"/>
    <dgm:cxn modelId="{B81050D0-AE6A-449E-A370-ED047238A388}" type="presOf" srcId="{CD8485CD-E313-4EC3-B76A-7B45FD834E09}" destId="{6F656F65-1C93-40B0-9819-B89424D55643}" srcOrd="0" destOrd="0" presId="urn:microsoft.com/office/officeart/2005/8/layout/default"/>
    <dgm:cxn modelId="{48A353FA-245A-4AB8-98FD-DFE43DD9AEEA}" srcId="{CD8485CD-E313-4EC3-B76A-7B45FD834E09}" destId="{561C6380-78E6-4665-9082-9AF43877AE35}" srcOrd="6" destOrd="0" parTransId="{6C500A78-479C-4CC0-86CE-2149F93C5726}" sibTransId="{21CF87CB-36FD-4CA8-80E3-C91A56D3D1BD}"/>
    <dgm:cxn modelId="{C032DAB6-AF56-491B-9DBC-6221822AA1C5}" type="presParOf" srcId="{6F656F65-1C93-40B0-9819-B89424D55643}" destId="{427169A9-2CA6-40F8-9D34-75D740B63020}" srcOrd="0" destOrd="0" presId="urn:microsoft.com/office/officeart/2005/8/layout/default"/>
    <dgm:cxn modelId="{5156BB1F-03A9-4594-9AC9-17AEA4736AC1}" type="presParOf" srcId="{6F656F65-1C93-40B0-9819-B89424D55643}" destId="{4E7635EE-D5EF-4AEB-AAB2-82F3A6A2A5A6}" srcOrd="1" destOrd="0" presId="urn:microsoft.com/office/officeart/2005/8/layout/default"/>
    <dgm:cxn modelId="{27320199-E4DA-4EA1-80AA-AF7F67377BE9}" type="presParOf" srcId="{6F656F65-1C93-40B0-9819-B89424D55643}" destId="{2E466427-5644-43D3-9C02-C9E9C8765FCD}" srcOrd="2" destOrd="0" presId="urn:microsoft.com/office/officeart/2005/8/layout/default"/>
    <dgm:cxn modelId="{D7D05E5E-F855-4192-95A5-063AF2E75BB1}" type="presParOf" srcId="{6F656F65-1C93-40B0-9819-B89424D55643}" destId="{77758502-BF44-4B33-AAE0-4FA4C6387ABE}" srcOrd="3" destOrd="0" presId="urn:microsoft.com/office/officeart/2005/8/layout/default"/>
    <dgm:cxn modelId="{62956D77-D8DD-4BBB-B12E-E774206BB10B}" type="presParOf" srcId="{6F656F65-1C93-40B0-9819-B89424D55643}" destId="{C8D969CB-0CBE-448A-BF5A-5DC1A98BDC10}" srcOrd="4" destOrd="0" presId="urn:microsoft.com/office/officeart/2005/8/layout/default"/>
    <dgm:cxn modelId="{CA6A4F0C-65A9-4934-9F91-CDFCF2568528}" type="presParOf" srcId="{6F656F65-1C93-40B0-9819-B89424D55643}" destId="{6FDE96BE-4A8B-469E-B422-71BBEBD2EC32}" srcOrd="5" destOrd="0" presId="urn:microsoft.com/office/officeart/2005/8/layout/default"/>
    <dgm:cxn modelId="{0D239EED-2479-4613-B0B5-29A3468C1080}" type="presParOf" srcId="{6F656F65-1C93-40B0-9819-B89424D55643}" destId="{370214EB-9862-46D6-8DB5-5A27848AA85C}" srcOrd="6" destOrd="0" presId="urn:microsoft.com/office/officeart/2005/8/layout/default"/>
    <dgm:cxn modelId="{A32DDFD7-D29A-4286-973E-7A4BB45229B5}" type="presParOf" srcId="{6F656F65-1C93-40B0-9819-B89424D55643}" destId="{D8721F18-1D72-45FD-8769-AC2E8C6B0162}" srcOrd="7" destOrd="0" presId="urn:microsoft.com/office/officeart/2005/8/layout/default"/>
    <dgm:cxn modelId="{CE599CDE-2DAF-474B-A2CD-645880F68F58}" type="presParOf" srcId="{6F656F65-1C93-40B0-9819-B89424D55643}" destId="{C6DEEA36-91DC-46EF-8E10-49F295BF3C83}" srcOrd="8" destOrd="0" presId="urn:microsoft.com/office/officeart/2005/8/layout/default"/>
    <dgm:cxn modelId="{734E991D-EB97-44DF-B74A-4D473CEEE4DD}" type="presParOf" srcId="{6F656F65-1C93-40B0-9819-B89424D55643}" destId="{860A0C09-746A-4A96-8718-058C32BF14ED}" srcOrd="9" destOrd="0" presId="urn:microsoft.com/office/officeart/2005/8/layout/default"/>
    <dgm:cxn modelId="{3E18A2D4-33AC-4673-8C44-B5109D480C21}" type="presParOf" srcId="{6F656F65-1C93-40B0-9819-B89424D55643}" destId="{04C1C8ED-35A1-4EA2-B4D2-8D7FDFF0EBE5}" srcOrd="10" destOrd="0" presId="urn:microsoft.com/office/officeart/2005/8/layout/default"/>
    <dgm:cxn modelId="{0A972BCC-ED98-46C0-9514-6BA05AAC7390}" type="presParOf" srcId="{6F656F65-1C93-40B0-9819-B89424D55643}" destId="{3C639F48-D38F-46AD-975E-6FC34E0A50E0}" srcOrd="11" destOrd="0" presId="urn:microsoft.com/office/officeart/2005/8/layout/default"/>
    <dgm:cxn modelId="{E7655077-D2F0-41DA-AD21-EDF0BA53191F}" type="presParOf" srcId="{6F656F65-1C93-40B0-9819-B89424D55643}" destId="{BA614E6C-6EC0-4B0D-BDD0-9A4EE2476DAB}" srcOrd="12" destOrd="0" presId="urn:microsoft.com/office/officeart/2005/8/layout/default"/>
    <dgm:cxn modelId="{A3820791-D122-4CC3-8EC9-61689E80454B}" type="presParOf" srcId="{6F656F65-1C93-40B0-9819-B89424D55643}" destId="{401475DF-22A6-4F4A-828A-2EDAB5E5C062}" srcOrd="13" destOrd="0" presId="urn:microsoft.com/office/officeart/2005/8/layout/default"/>
    <dgm:cxn modelId="{0EF9BFAA-579B-4930-AF3B-A67173C8566D}" type="presParOf" srcId="{6F656F65-1C93-40B0-9819-B89424D55643}" destId="{3175EA4E-D1F7-420B-8CB5-1177853E89E0}" srcOrd="1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169A9-2CA6-40F8-9D34-75D740B63020}">
      <dsp:nvSpPr>
        <dsp:cNvPr id="0" name=""/>
        <dsp:cNvSpPr/>
      </dsp:nvSpPr>
      <dsp:spPr>
        <a:xfrm>
          <a:off x="479515" y="2601"/>
          <a:ext cx="1503257" cy="901954"/>
        </a:xfrm>
        <a:prstGeom prst="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Zones de coopération</a:t>
          </a:r>
        </a:p>
      </dsp:txBody>
      <dsp:txXfrm>
        <a:off x="479515" y="2601"/>
        <a:ext cx="1503257" cy="901954"/>
      </dsp:txXfrm>
    </dsp:sp>
    <dsp:sp modelId="{2E466427-5644-43D3-9C02-C9E9C8765FCD}">
      <dsp:nvSpPr>
        <dsp:cNvPr id="0" name=""/>
        <dsp:cNvSpPr/>
      </dsp:nvSpPr>
      <dsp:spPr>
        <a:xfrm>
          <a:off x="2133098" y="2601"/>
          <a:ext cx="1503257" cy="901954"/>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Zones de conflit</a:t>
          </a:r>
        </a:p>
      </dsp:txBody>
      <dsp:txXfrm>
        <a:off x="2133098" y="2601"/>
        <a:ext cx="1503257" cy="901954"/>
      </dsp:txXfrm>
    </dsp:sp>
    <dsp:sp modelId="{C8D969CB-0CBE-448A-BF5A-5DC1A98BDC10}">
      <dsp:nvSpPr>
        <dsp:cNvPr id="0" name=""/>
        <dsp:cNvSpPr/>
      </dsp:nvSpPr>
      <dsp:spPr>
        <a:xfrm>
          <a:off x="479515" y="1054882"/>
          <a:ext cx="1503257" cy="901954"/>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Croissance du marché</a:t>
          </a:r>
        </a:p>
      </dsp:txBody>
      <dsp:txXfrm>
        <a:off x="479515" y="1054882"/>
        <a:ext cx="1503257" cy="901954"/>
      </dsp:txXfrm>
    </dsp:sp>
    <dsp:sp modelId="{370214EB-9862-46D6-8DB5-5A27848AA85C}">
      <dsp:nvSpPr>
        <dsp:cNvPr id="0" name=""/>
        <dsp:cNvSpPr/>
      </dsp:nvSpPr>
      <dsp:spPr>
        <a:xfrm>
          <a:off x="2133098" y="1054882"/>
          <a:ext cx="1503257" cy="901954"/>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Partage des marges</a:t>
          </a:r>
        </a:p>
      </dsp:txBody>
      <dsp:txXfrm>
        <a:off x="2133098" y="1054882"/>
        <a:ext cx="1503257" cy="901954"/>
      </dsp:txXfrm>
    </dsp:sp>
    <dsp:sp modelId="{C6DEEA36-91DC-46EF-8E10-49F295BF3C83}">
      <dsp:nvSpPr>
        <dsp:cNvPr id="0" name=""/>
        <dsp:cNvSpPr/>
      </dsp:nvSpPr>
      <dsp:spPr>
        <a:xfrm>
          <a:off x="479515" y="2107162"/>
          <a:ext cx="1503257" cy="901954"/>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rgbClr val="002060"/>
              </a:solidFill>
            </a:rPr>
            <a:t>Barrières à l’entrée</a:t>
          </a:r>
        </a:p>
      </dsp:txBody>
      <dsp:txXfrm>
        <a:off x="479515" y="2107162"/>
        <a:ext cx="1503257" cy="901954"/>
      </dsp:txXfrm>
    </dsp:sp>
    <dsp:sp modelId="{04C1C8ED-35A1-4EA2-B4D2-8D7FDFF0EBE5}">
      <dsp:nvSpPr>
        <dsp:cNvPr id="0" name=""/>
        <dsp:cNvSpPr/>
      </dsp:nvSpPr>
      <dsp:spPr>
        <a:xfrm>
          <a:off x="2133098" y="2107162"/>
          <a:ext cx="1503257" cy="901954"/>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rgbClr val="002060"/>
              </a:solidFill>
            </a:rPr>
            <a:t>Mise en compétition</a:t>
          </a:r>
        </a:p>
      </dsp:txBody>
      <dsp:txXfrm>
        <a:off x="2133098" y="2107162"/>
        <a:ext cx="1503257" cy="901954"/>
      </dsp:txXfrm>
    </dsp:sp>
    <dsp:sp modelId="{BA614E6C-6EC0-4B0D-BDD0-9A4EE2476DAB}">
      <dsp:nvSpPr>
        <dsp:cNvPr id="0" name=""/>
        <dsp:cNvSpPr/>
      </dsp:nvSpPr>
      <dsp:spPr>
        <a:xfrm>
          <a:off x="479515" y="3159443"/>
          <a:ext cx="1503257" cy="901954"/>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rgbClr val="002060"/>
              </a:solidFill>
            </a:rPr>
            <a:t>Standardisation du marché</a:t>
          </a:r>
        </a:p>
      </dsp:txBody>
      <dsp:txXfrm>
        <a:off x="479515" y="3159443"/>
        <a:ext cx="1503257" cy="901954"/>
      </dsp:txXfrm>
    </dsp:sp>
    <dsp:sp modelId="{3175EA4E-D1F7-420B-8CB5-1177853E89E0}">
      <dsp:nvSpPr>
        <dsp:cNvPr id="0" name=""/>
        <dsp:cNvSpPr/>
      </dsp:nvSpPr>
      <dsp:spPr>
        <a:xfrm>
          <a:off x="2133098" y="3159443"/>
          <a:ext cx="1503257" cy="901954"/>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rgbClr val="002060"/>
              </a:solidFill>
            </a:rPr>
            <a:t>Transferts de coûts</a:t>
          </a:r>
        </a:p>
      </dsp:txBody>
      <dsp:txXfrm>
        <a:off x="2133098" y="3159443"/>
        <a:ext cx="1503257" cy="9019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D730771-08FA-4B0A-BE51-F675D2D9EA73}"/>
              </a:ext>
            </a:extLst>
          </p:cNvPr>
          <p:cNvSpPr>
            <a:spLocks noGrp="1" noChangeArrowheads="1"/>
          </p:cNvSpPr>
          <p:nvPr>
            <p:ph type="body" sz="quarter" idx="3"/>
          </p:nvPr>
        </p:nvSpPr>
        <p:spPr bwMode="auto">
          <a:xfrm>
            <a:off x="946150" y="4875213"/>
            <a:ext cx="5207000" cy="4630737"/>
          </a:xfrm>
          <a:prstGeom prst="rect">
            <a:avLst/>
          </a:prstGeom>
          <a:noFill/>
          <a:ln w="12700">
            <a:noFill/>
            <a:miter lim="800000"/>
            <a:headEnd/>
            <a:tailEnd/>
          </a:ln>
          <a:effectLst/>
        </p:spPr>
        <p:txBody>
          <a:bodyPr vert="horz" wrap="square" lIns="95491" tIns="46908" rIns="95491" bIns="46908" numCol="1" anchor="t" anchorCtr="0" compatLnSpc="1">
            <a:prstTxWarp prst="textNoShape">
              <a:avLst/>
            </a:prstTxWarp>
          </a:bodyPr>
          <a:lstStyle/>
          <a:p>
            <a:pPr lvl="0"/>
            <a:r>
              <a:rPr lang="fr-FR" noProof="0"/>
              <a:t>Corps du texte</a:t>
            </a:r>
          </a:p>
          <a:p>
            <a:pPr lvl="0"/>
            <a:r>
              <a:rPr lang="fr-FR" noProof="0"/>
              <a:t>Deuxième niveau</a:t>
            </a:r>
          </a:p>
          <a:p>
            <a:pPr lvl="0"/>
            <a:r>
              <a:rPr lang="fr-FR" noProof="0"/>
              <a:t>Troisième niveau</a:t>
            </a:r>
          </a:p>
          <a:p>
            <a:pPr lvl="0"/>
            <a:r>
              <a:rPr lang="fr-FR" noProof="0"/>
              <a:t>Quatrième niveau</a:t>
            </a:r>
          </a:p>
          <a:p>
            <a:pPr lvl="0"/>
            <a:r>
              <a:rPr lang="fr-FR" noProof="0"/>
              <a:t>Cinquième niveau</a:t>
            </a:r>
          </a:p>
        </p:txBody>
      </p:sp>
      <p:sp>
        <p:nvSpPr>
          <p:cNvPr id="39939" name="Rectangle 3">
            <a:extLst>
              <a:ext uri="{FF2B5EF4-FFF2-40B4-BE49-F238E27FC236}">
                <a16:creationId xmlns:a16="http://schemas.microsoft.com/office/drawing/2014/main" id="{F44D1CB7-6A59-4CBB-86D3-C50E7CC5562B}"/>
              </a:ext>
            </a:extLst>
          </p:cNvPr>
          <p:cNvSpPr>
            <a:spLocks noGrp="1" noRot="1" noChangeAspect="1" noChangeArrowheads="1" noTextEdit="1"/>
          </p:cNvSpPr>
          <p:nvPr>
            <p:ph type="sldImg" idx="2"/>
          </p:nvPr>
        </p:nvSpPr>
        <p:spPr bwMode="auto">
          <a:xfrm>
            <a:off x="1165225" y="893763"/>
            <a:ext cx="4768850" cy="35766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 name="Espace réservé du numéro de diapositive 1">
            <a:extLst>
              <a:ext uri="{FF2B5EF4-FFF2-40B4-BE49-F238E27FC236}">
                <a16:creationId xmlns:a16="http://schemas.microsoft.com/office/drawing/2014/main" id="{C3C1240E-82BA-4665-BEDE-058F0FA86A1F}"/>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Une bonne approche du management des chaînes logistiques consiste non pas à optimiser chaque stade du processus indépendamment des autres, mais à rechercher une performance globale au profit du client final, par conception et pilotage d’un système intégré ou coordonné, où la priorité est donnée à l’optimisation de l’ensemble plutôt qu’à chacun de ses éléments pris séparément.</a:t>
            </a:r>
          </a:p>
          <a:p>
            <a:pPr>
              <a:lnSpc>
                <a:spcPct val="100000"/>
              </a:lnSpc>
            </a:pPr>
            <a:r>
              <a:rPr lang="fr-FR" sz="1000" dirty="0"/>
              <a:t>Les objectifs de la collaboration sont le plus souvent la recherche d’avantages financiers et stratégiques majeurs, l’accélération de la pénétration d'un marché, l’accroissement de la flexibilité et l’accès à des compétences dont ne dispose pas l’entreprise. Elle permet aussi de faire des économies et/ou d'augmenter les revenus. La collaboration modifie la dynamique globale entre deux ou plusieurs partenaires.</a:t>
            </a:r>
          </a:p>
          <a:p>
            <a:pPr>
              <a:lnSpc>
                <a:spcPct val="100000"/>
              </a:lnSpc>
            </a:pPr>
            <a:r>
              <a:rPr lang="fr-FR" sz="1000" dirty="0"/>
              <a:t>Alors qu'une « intégration parfaite » et une « visibilité étendue » des partenaires de </a:t>
            </a:r>
            <a:r>
              <a:rPr lang="fr-FR" sz="1000" i="1" dirty="0"/>
              <a:t>supply chain</a:t>
            </a:r>
            <a:r>
              <a:rPr lang="fr-FR" sz="1000" dirty="0"/>
              <a:t> peuvent sembler, à première vue, pleines d'intérêt, une véritable collaboration est souvent très difficile à mettre en place et n'est justifiée que si on peut en tirer un avantage financier ou stratégique. Une collaboration n'est donc réussie que si elle représente un avantage quantifiable pour tous les partenaires.</a:t>
            </a:r>
          </a:p>
          <a:p>
            <a:pPr>
              <a:lnSpc>
                <a:spcPct val="100000"/>
              </a:lnSpc>
            </a:pPr>
            <a:r>
              <a:rPr lang="fr-FR" sz="1000" dirty="0"/>
              <a:t>Le partage d’information est au cœur de toute collaboration. Pour collaborer efficacement, tous les partenaires doivent fournir des informations à jour, exactes, sincères et complètes, c'est-à-dire toutes celles qui sont indispensables pour atteindre leurs objectifs communs. Chaque partenaire doit en outre respecter les exigences de confidentialité et de sécurité des autres.</a:t>
            </a:r>
          </a:p>
          <a:p>
            <a:pPr>
              <a:lnSpc>
                <a:spcPct val="100000"/>
              </a:lnSpc>
            </a:pPr>
            <a:r>
              <a:rPr lang="fr-FR" sz="1000" dirty="0"/>
              <a:t>Une confiance mutuelle est indispensable. Et, chose tout aussi importante, chaque partenaire doit s'engager à partager les gains tirés de la collaboration, pas nécessairement un partage équivalent, mais un partage équitable. Une relation collaborative ne peut réussir si les gains mutuels ne sont pas clairement définis.</a:t>
            </a:r>
          </a:p>
        </p:txBody>
      </p:sp>
      <p:sp>
        <p:nvSpPr>
          <p:cNvPr id="4" name="Espace réservé du numéro de diapositive 1">
            <a:extLst>
              <a:ext uri="{FF2B5EF4-FFF2-40B4-BE49-F238E27FC236}">
                <a16:creationId xmlns:a16="http://schemas.microsoft.com/office/drawing/2014/main" id="{A4101F1D-D7B4-4B00-9FD8-8322D2FCA2CA}"/>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1</a:t>
            </a:fld>
            <a:endParaRPr lang="fr-FR"/>
          </a:p>
        </p:txBody>
      </p:sp>
    </p:spTree>
    <p:extLst>
      <p:ext uri="{BB962C8B-B14F-4D97-AF65-F5344CB8AC3E}">
        <p14:creationId xmlns:p14="http://schemas.microsoft.com/office/powerpoint/2010/main" val="1551622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97322" y="4541242"/>
            <a:ext cx="5904656" cy="5544616"/>
          </a:xfrm>
        </p:spPr>
        <p:txBody>
          <a:bodyPr/>
          <a:lstStyle/>
          <a:p>
            <a:pPr>
              <a:lnSpc>
                <a:spcPct val="100000"/>
              </a:lnSpc>
            </a:pPr>
            <a:r>
              <a:rPr lang="fr-FR" sz="1000" dirty="0"/>
              <a:t>L’approvisionnement des usines de composants ou d’assemblage s’effectue selon quatre modalités différentes :</a:t>
            </a:r>
            <a:r>
              <a:rPr lang="fr-FR" sz="1000" i="1" dirty="0"/>
              <a:t>.</a:t>
            </a:r>
          </a:p>
          <a:p>
            <a:pPr>
              <a:lnSpc>
                <a:spcPct val="100000"/>
              </a:lnSpc>
            </a:pPr>
            <a:r>
              <a:rPr lang="fr-FR" sz="1000" b="1" i="1" dirty="0"/>
              <a:t>La livraison directe</a:t>
            </a:r>
          </a:p>
          <a:p>
            <a:pPr>
              <a:lnSpc>
                <a:spcPct val="100000"/>
              </a:lnSpc>
            </a:pPr>
            <a:r>
              <a:rPr lang="fr-FR" sz="1000" dirty="0"/>
              <a:t>Lorsque la quantité à expédier est importante et correspond à une unité de transport (un camion complet, un wagon, un conteneur), l’envoi direct s’impose naturellement, permettant ainsi d’obtenir un coût minimum. Si les volumes ou les tonnages sont faibles, on aura recours à des transports de messagerie.</a:t>
            </a:r>
          </a:p>
          <a:p>
            <a:pPr>
              <a:lnSpc>
                <a:spcPct val="100000"/>
              </a:lnSpc>
            </a:pPr>
            <a:r>
              <a:rPr lang="fr-FR" sz="1000" b="1" i="1" dirty="0"/>
              <a:t>Les tournées de ramassage</a:t>
            </a:r>
          </a:p>
          <a:p>
            <a:pPr>
              <a:lnSpc>
                <a:spcPct val="100000"/>
              </a:lnSpc>
            </a:pPr>
            <a:r>
              <a:rPr lang="fr-FR" sz="1000" dirty="0"/>
              <a:t>Le principe de la tournée de ramassage vise à massifier les flux lorsque les quantités expédiées par chaque usine individuellement ne sont pas suffisantes pour assurer un bon taux de remplissage du moyen de transport utilisé. Au lieu d’organiser des transports séparés depuis chaque usine, on organise des tournées de ramassage auprès des différentes usines afin d’améliorer le remplissage des véhicules. Ce principe s’applique aussi bien pour approvisionner une usine qu’un entrepôt. Si les points de ramassage sont éloignés, on peut envisager de passer par une plateforme de regroupement à partir de laquelle un seul camion (complet) ira approvisionner l’usine du client.</a:t>
            </a:r>
          </a:p>
          <a:p>
            <a:pPr>
              <a:lnSpc>
                <a:spcPct val="100000"/>
              </a:lnSpc>
            </a:pPr>
            <a:r>
              <a:rPr lang="fr-FR" sz="1000" b="1" i="1" dirty="0"/>
              <a:t>La livraison sur plateforme</a:t>
            </a:r>
          </a:p>
          <a:p>
            <a:pPr>
              <a:lnSpc>
                <a:spcPct val="100000"/>
              </a:lnSpc>
            </a:pPr>
            <a:r>
              <a:rPr lang="fr-FR" sz="1000" dirty="0"/>
              <a:t>Les fournisseurs livrent leurs produits à fréquence élevée (souvent quotidiennement) sur des plateformes régionales ; ce sont des transports à relativement courte distance au moyen de camions qui ne sont pas complètement remplis. Les marchandises de tous les fournisseurs de la région sont transférées (</a:t>
            </a:r>
            <a:r>
              <a:rPr lang="fr-FR" sz="1000" i="1" dirty="0"/>
              <a:t>cross-docking</a:t>
            </a:r>
            <a:r>
              <a:rPr lang="fr-FR" sz="1000" dirty="0"/>
              <a:t>) dans des camions gros porteurs qui se chargent du transport à longue distance jusqu’à l’usine.</a:t>
            </a:r>
          </a:p>
          <a:p>
            <a:pPr>
              <a:lnSpc>
                <a:spcPct val="100000"/>
              </a:lnSpc>
            </a:pPr>
            <a:r>
              <a:rPr lang="fr-FR" sz="1000" b="1" i="1" dirty="0"/>
              <a:t>Les magasins avancés</a:t>
            </a:r>
          </a:p>
          <a:p>
            <a:pPr>
              <a:lnSpc>
                <a:spcPct val="100000"/>
              </a:lnSpc>
            </a:pPr>
            <a:r>
              <a:rPr lang="fr-FR" sz="1000" dirty="0"/>
              <a:t>Les magasins avancés (MAF) ont fait leur apparition dans le secteur automobile afin de pouvoir approvisionner les chaînes de montage en flux tendus. En effet, dans ce secteur industriel, le fonctionnement en Juste-à-temps nécessitant des livraisons très fréquentes de petites quantités, les constructeurs ont demandé à leurs fournisseurs de s’installer à proximité de leurs usines d’assemblage. Cette solution ne s’avérant pas toujours possible, les fournisseurs ont mis en place des entrepôts de proximité, situés à quelques kilomètres des usines, disposant d’un petit stock à partir duquel il est possible de livrer à de très grandes fréquences.</a:t>
            </a:r>
          </a:p>
          <a:p>
            <a:pPr>
              <a:lnSpc>
                <a:spcPct val="100000"/>
              </a:lnSpc>
            </a:pPr>
            <a:r>
              <a:rPr lang="fr-FR" sz="1000" dirty="0"/>
              <a:t>Assez souvent, on ne parle plus d’entrepôt de proximité, puisque c’est l’usine elle-même du fournisseur qui se trouve pratiquement mitoyenne de celle de son client.</a:t>
            </a:r>
          </a:p>
        </p:txBody>
      </p:sp>
      <p:sp>
        <p:nvSpPr>
          <p:cNvPr id="4" name="Espace réservé du numéro de diapositive 1">
            <a:extLst>
              <a:ext uri="{FF2B5EF4-FFF2-40B4-BE49-F238E27FC236}">
                <a16:creationId xmlns:a16="http://schemas.microsoft.com/office/drawing/2014/main" id="{8A2A0E19-23C7-4425-AB25-CD85E0AE848C}"/>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10</a:t>
            </a:fld>
            <a:endParaRPr lang="fr-FR"/>
          </a:p>
        </p:txBody>
      </p:sp>
    </p:spTree>
    <p:extLst>
      <p:ext uri="{BB962C8B-B14F-4D97-AF65-F5344CB8AC3E}">
        <p14:creationId xmlns:p14="http://schemas.microsoft.com/office/powerpoint/2010/main" val="1083214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97322" y="4613250"/>
            <a:ext cx="5760640" cy="5400600"/>
          </a:xfrm>
        </p:spPr>
        <p:txBody>
          <a:bodyPr/>
          <a:lstStyle/>
          <a:p>
            <a:pPr>
              <a:lnSpc>
                <a:spcPct val="100000"/>
              </a:lnSpc>
            </a:pPr>
            <a:r>
              <a:rPr lang="fr-FR" sz="1000" dirty="0"/>
              <a:t>Une tâche administrative dévolue au service Achats est le contrôle des factures reçues des fournisseurs : il faut s’assurer que la facture correspond bien à la fourniture ou à la prestation reçue et que les prix facturés correspondent bien aux prix convenus. Pour ce faire, il faut rechercher les bordereaux de livraison et rappeler la commande pour consulter les conditions tarifaires.</a:t>
            </a:r>
          </a:p>
          <a:p>
            <a:pPr>
              <a:lnSpc>
                <a:spcPct val="100000"/>
              </a:lnSpc>
            </a:pPr>
            <a:r>
              <a:rPr lang="fr-FR" sz="1000" dirty="0"/>
              <a:t>De nombreux facteurs influent sur le prix facturé au-delà du prix unitaire de base des articles.</a:t>
            </a:r>
          </a:p>
          <a:p>
            <a:pPr marL="171450" indent="-171450">
              <a:lnSpc>
                <a:spcPct val="100000"/>
              </a:lnSpc>
              <a:buFontTx/>
              <a:buChar char="-"/>
            </a:pPr>
            <a:r>
              <a:rPr lang="fr-FR" sz="1000" dirty="0"/>
              <a:t>Clauses de révision de prix par indexation sur certains facteurs externes (par exemple, cours d’une matière première)</a:t>
            </a:r>
          </a:p>
          <a:p>
            <a:pPr marL="171450" indent="-171450">
              <a:lnSpc>
                <a:spcPct val="100000"/>
              </a:lnSpc>
              <a:buFontTx/>
              <a:buChar char="-"/>
            </a:pPr>
            <a:r>
              <a:rPr lang="fr-FR" sz="1000" dirty="0"/>
              <a:t>Prix différents selon les quantités commandées</a:t>
            </a:r>
          </a:p>
          <a:p>
            <a:pPr marL="171450" indent="-171450">
              <a:lnSpc>
                <a:spcPct val="100000"/>
              </a:lnSpc>
              <a:buFontTx/>
              <a:buChar char="-"/>
            </a:pPr>
            <a:r>
              <a:rPr lang="fr-FR" sz="1000" dirty="0"/>
              <a:t>Prix promotionnels temporaires</a:t>
            </a:r>
          </a:p>
          <a:p>
            <a:pPr marL="171450" indent="-171450">
              <a:lnSpc>
                <a:spcPct val="100000"/>
              </a:lnSpc>
              <a:buFontTx/>
              <a:buChar char="-"/>
            </a:pPr>
            <a:r>
              <a:rPr lang="fr-FR" sz="1000" dirty="0"/>
              <a:t>Prix de commandes groupées…</a:t>
            </a:r>
          </a:p>
          <a:p>
            <a:pPr marL="171450" indent="-171450">
              <a:lnSpc>
                <a:spcPct val="100000"/>
              </a:lnSpc>
              <a:buFontTx/>
              <a:buChar char="-"/>
            </a:pPr>
            <a:r>
              <a:rPr lang="fr-FR" sz="1000" dirty="0"/>
              <a:t>Frais d’emballage</a:t>
            </a:r>
          </a:p>
          <a:p>
            <a:pPr marL="171450" indent="-171450">
              <a:lnSpc>
                <a:spcPct val="100000"/>
              </a:lnSpc>
              <a:buFontTx/>
              <a:buChar char="-"/>
            </a:pPr>
            <a:r>
              <a:rPr lang="fr-FR" sz="1000" dirty="0"/>
              <a:t>Frais de port</a:t>
            </a:r>
          </a:p>
          <a:p>
            <a:pPr>
              <a:lnSpc>
                <a:spcPct val="100000"/>
              </a:lnSpc>
            </a:pPr>
            <a:r>
              <a:rPr lang="fr-FR" sz="1000" dirty="0"/>
              <a:t>Les termes Remise, Rabais, Réduction, Ristourne et Escompte généralement employés ont un sens commun proche, mais dans le langage commercial et comptable, chaque vocable renvoie à une notion particulière.</a:t>
            </a:r>
          </a:p>
          <a:p>
            <a:pPr>
              <a:lnSpc>
                <a:spcPct val="100000"/>
              </a:lnSpc>
            </a:pPr>
            <a:r>
              <a:rPr lang="fr-FR" sz="1000" b="1" dirty="0"/>
              <a:t>Le rabais </a:t>
            </a:r>
            <a:r>
              <a:rPr lang="fr-FR" sz="1000" dirty="0"/>
              <a:t>est une réduction commerciale exceptionnelle du prix de vente accordée au client pour un défaut de qualité des produits de conformité de la commande aux caractéristiques prédéfinies ou d'un retard de livraison. Un rabais est accordé à la facturation ou après facturation (avoir).</a:t>
            </a:r>
          </a:p>
          <a:p>
            <a:pPr>
              <a:lnSpc>
                <a:spcPct val="100000"/>
              </a:lnSpc>
            </a:pPr>
            <a:r>
              <a:rPr lang="fr-FR" sz="1000" b="1" dirty="0"/>
              <a:t>L'escompte</a:t>
            </a:r>
            <a:r>
              <a:rPr lang="fr-FR" sz="1000" dirty="0"/>
              <a:t> est une réduction financière accordée en cas de règlement comptant. En d'autres termes, c'est la somme déduite à un débiteur qui acquitte sa dette avant l'échéance. L’escompte est lié au délai de paiement.</a:t>
            </a:r>
          </a:p>
          <a:p>
            <a:pPr>
              <a:lnSpc>
                <a:spcPct val="100000"/>
              </a:lnSpc>
            </a:pPr>
            <a:r>
              <a:rPr lang="fr-FR" sz="1000" b="1" dirty="0"/>
              <a:t>La ristourne</a:t>
            </a:r>
            <a:r>
              <a:rPr lang="fr-FR" sz="1000" dirty="0"/>
              <a:t> est une réduction de prix accordée sur le montant global des ventes faites avec un même tiers-client ou fournisseur pendant une période déterminée (mois, trimestre, semestre…). Elle se calcule alors sur le chiffre d’affaires réalisé avec le client durant la période retenue, en général la fin de l'année. Elle ne figure pas sur la facture.</a:t>
            </a:r>
          </a:p>
          <a:p>
            <a:pPr>
              <a:lnSpc>
                <a:spcPct val="100000"/>
              </a:lnSpc>
            </a:pPr>
            <a:r>
              <a:rPr lang="fr-FR" sz="1000" dirty="0"/>
              <a:t>On voit que contrôler une facture est une opération délicate. C’est pourquoi, certaines entreprises utilisent la pré-facturation : elles établissent la facture qu’elles s’attendent à recevoir à partir des réceptions constatées et des conditions enregistrées dans les commandes. Cette « pré-facture » est communiquée au fournisseur qui doit lui-même la contrôler;</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618B268B-59AF-4A89-842A-6F17B90BFF69}"/>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11</a:t>
            </a:fld>
            <a:endParaRPr lang="fr-FR"/>
          </a:p>
        </p:txBody>
      </p:sp>
    </p:spTree>
    <p:extLst>
      <p:ext uri="{BB962C8B-B14F-4D97-AF65-F5344CB8AC3E}">
        <p14:creationId xmlns:p14="http://schemas.microsoft.com/office/powerpoint/2010/main" val="1706461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13251"/>
            <a:ext cx="5207000" cy="4892700"/>
          </a:xfrm>
        </p:spPr>
        <p:txBody>
          <a:bodyPr/>
          <a:lstStyle/>
          <a:p>
            <a:pPr>
              <a:lnSpc>
                <a:spcPct val="100000"/>
              </a:lnSpc>
            </a:pPr>
            <a:r>
              <a:rPr lang="fr-FR" sz="1000" b="1" dirty="0"/>
              <a:t>La collaboration informationnelle</a:t>
            </a:r>
            <a:endParaRPr lang="fr-FR" sz="1000" dirty="0"/>
          </a:p>
          <a:p>
            <a:pPr>
              <a:lnSpc>
                <a:spcPct val="100000"/>
              </a:lnSpc>
            </a:pPr>
            <a:r>
              <a:rPr lang="fr-FR" sz="1000" dirty="0"/>
              <a:t>Ce type de collaboration vise à partager de l’information dans la supply chain de telle sorte que les acteurs puissent prendre de meilleures décisions. On a démontré depuis longtemps que la mauvaise connaissance de la demande finale induit des effets de coups de fouet, c’est-à-dire d’amplification des fluctuations, en remontant dans la supply chain. L’industrie automobile diffuse depuis longtemps ses cadences de production prévisionnelles à l’ensemble de son réseau de fournisseurs.</a:t>
            </a:r>
          </a:p>
          <a:p>
            <a:pPr>
              <a:lnSpc>
                <a:spcPct val="100000"/>
              </a:lnSpc>
            </a:pPr>
            <a:r>
              <a:rPr lang="fr-FR" sz="1000" dirty="0"/>
              <a:t>Pour que le fournisseur puisse mieux planifier sa production, le client lui transmet ses ventes réelles (ou ses niveaux de stock) ainsi que son plan de promotion.</a:t>
            </a:r>
          </a:p>
          <a:p>
            <a:pPr>
              <a:lnSpc>
                <a:spcPct val="100000"/>
              </a:lnSpc>
            </a:pPr>
            <a:r>
              <a:rPr lang="fr-FR" sz="1000" dirty="0"/>
              <a:t>A l’inverse, le fournisseur peut transmettre ses capacités de production (ou ses délais) pour que le client organise son plan de vente.</a:t>
            </a:r>
          </a:p>
          <a:p>
            <a:pPr>
              <a:lnSpc>
                <a:spcPct val="100000"/>
              </a:lnSpc>
            </a:pPr>
            <a:r>
              <a:rPr lang="fr-FR" sz="1000" dirty="0"/>
              <a:t>Il s’agit à ce stade de mettre à la disposition du partenaire une information qui peut lui être utile. Cela suppose naturellement de respecter des règles de confidentialité. Ce point constitue un frein souvent évoqué à la généralisation de cette pratique.</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97AB70AF-EAD2-424D-8ADB-FE38BB168253}"/>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12</a:t>
            </a:fld>
            <a:endParaRPr lang="fr-FR"/>
          </a:p>
        </p:txBody>
      </p:sp>
    </p:spTree>
    <p:extLst>
      <p:ext uri="{BB962C8B-B14F-4D97-AF65-F5344CB8AC3E}">
        <p14:creationId xmlns:p14="http://schemas.microsoft.com/office/powerpoint/2010/main" val="1705429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41338" y="4613250"/>
            <a:ext cx="5411812" cy="5472607"/>
          </a:xfrm>
        </p:spPr>
        <p:txBody>
          <a:bodyPr/>
          <a:lstStyle/>
          <a:p>
            <a:pPr>
              <a:lnSpc>
                <a:spcPct val="100000"/>
              </a:lnSpc>
            </a:pPr>
            <a:r>
              <a:rPr lang="fr-FR" sz="1000" dirty="0"/>
              <a:t>L’approche « classique » consiste donc à optimiser chaque stade du processus de production / distribution. Or, au niveau de la recherche en gestion industrielle, notamment depuis les premiers travaux du professeur Jay Forrester, et relayée largement depuis par la pratique, on a pu observer les effets pervers d’une gestion indépendante des différents stades d’une chaîne logistique globale.</a:t>
            </a:r>
          </a:p>
          <a:p>
            <a:pPr lvl="0">
              <a:lnSpc>
                <a:spcPct val="100000"/>
              </a:lnSpc>
            </a:pPr>
            <a:r>
              <a:rPr lang="fr-FR" sz="1000" dirty="0"/>
              <a:t>Chaque stade observe l’évolution de « sa » demande aval directe, et réagit en conséquence (il lui est loisible bien sûr de la prévoir selon l’historique de demande qu’il a pu enregistrer à son niveau).</a:t>
            </a:r>
          </a:p>
          <a:p>
            <a:pPr lvl="0">
              <a:lnSpc>
                <a:spcPct val="100000"/>
              </a:lnSpc>
            </a:pPr>
            <a:r>
              <a:rPr lang="fr-FR" sz="1000" dirty="0"/>
              <a:t>La transmission des commandes se fait au stade directement supérieur (les décisions à prendre consistent donc à savoir par quelle quantité commander pour recompléter le stock qui doit assurer un taux de service au « client » de 100 %).</a:t>
            </a:r>
          </a:p>
          <a:p>
            <a:pPr lvl="0">
              <a:lnSpc>
                <a:spcPct val="100000"/>
              </a:lnSpc>
            </a:pPr>
            <a:r>
              <a:rPr lang="fr-FR" sz="1000" dirty="0"/>
              <a:t>Dans une version simplifiée de la simulation, il n’y a pas de contrainte de capacité (de stockage en l’occurrence).</a:t>
            </a:r>
          </a:p>
          <a:p>
            <a:pPr lvl="0">
              <a:lnSpc>
                <a:spcPct val="100000"/>
              </a:lnSpc>
            </a:pPr>
            <a:r>
              <a:rPr lang="fr-FR" sz="1000" dirty="0"/>
              <a:t>À chaque stade, les délais de commandes et de livraison sont égaux à une semaine.</a:t>
            </a:r>
          </a:p>
          <a:p>
            <a:pPr lvl="0">
              <a:lnSpc>
                <a:spcPct val="100000"/>
              </a:lnSpc>
            </a:pPr>
            <a:r>
              <a:rPr lang="fr-FR" sz="1000" dirty="0"/>
              <a:t>Chaque stade doit rechercher la minimisation de ses coûts (investissement en stock et coût de ruptures).</a:t>
            </a:r>
          </a:p>
          <a:p>
            <a:pPr>
              <a:lnSpc>
                <a:spcPct val="100000"/>
              </a:lnSpc>
            </a:pPr>
            <a:r>
              <a:rPr lang="fr-FR" sz="1000" b="1" i="1" dirty="0"/>
              <a:t>Indépendance des acteurs et méconnaissance de la demande finale</a:t>
            </a:r>
          </a:p>
          <a:p>
            <a:pPr>
              <a:lnSpc>
                <a:spcPct val="100000"/>
              </a:lnSpc>
            </a:pPr>
            <a:r>
              <a:rPr lang="fr-FR" sz="1000" dirty="0"/>
              <a:t>Même si un stade fait une prévision de demande, au lieu de réagir à une brusque augmentation sans aucune anticipation, il réagit par rapport à sa perception immédiate sans se préoccuper des conséquences en amont. Cela induit un phénomène d’amplification naturel au fur et à mesure de la « remontée » dans la chaîne logistique, résultant de décisions de réapprovisionnement cherchant à chaque stade à se protéger contre une augmentation qui pourrait être durable.</a:t>
            </a:r>
          </a:p>
          <a:p>
            <a:pPr>
              <a:lnSpc>
                <a:spcPct val="100000"/>
              </a:lnSpc>
            </a:pPr>
            <a:r>
              <a:rPr lang="fr-FR" sz="1000" dirty="0"/>
              <a:t>Dans l’exemple, ce qui, au niveau du client final apparaît comme une simple augmentation passagère et mineure des ventes (de l’ordre du doublement de la demande moyenne de 40 articles en volume), se traduit au niveau du magasin usine comme un phénomène extrêmement fluctuant.</a:t>
            </a:r>
          </a:p>
          <a:p>
            <a:pPr>
              <a:lnSpc>
                <a:spcPct val="100000"/>
              </a:lnSpc>
            </a:pPr>
            <a:r>
              <a:rPr lang="fr-FR" sz="1000" dirty="0"/>
              <a:t>Ainsi les niveaux de stocks de sécurité devront être globalement très élevés pour faire face à des fluctuations importantes si l’on veut maintenir un taux de service proche de 100 %.</a:t>
            </a:r>
          </a:p>
          <a:p>
            <a:pPr lvl="0">
              <a:lnSpc>
                <a:spcPct val="100000"/>
              </a:lnSpc>
            </a:pPr>
            <a:endParaRPr lang="fr-FR" sz="1000" dirty="0"/>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543769A9-A7F7-45BF-ADC2-CE63D1CCECA9}"/>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13</a:t>
            </a:fld>
            <a:endParaRPr lang="fr-FR"/>
          </a:p>
        </p:txBody>
      </p:sp>
    </p:spTree>
    <p:extLst>
      <p:ext uri="{BB962C8B-B14F-4D97-AF65-F5344CB8AC3E}">
        <p14:creationId xmlns:p14="http://schemas.microsoft.com/office/powerpoint/2010/main" val="168161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41338" y="4613251"/>
            <a:ext cx="5411812" cy="4892700"/>
          </a:xfrm>
        </p:spPr>
        <p:txBody>
          <a:bodyPr/>
          <a:lstStyle/>
          <a:p>
            <a:pPr>
              <a:lnSpc>
                <a:spcPct val="100000"/>
              </a:lnSpc>
            </a:pPr>
            <a:r>
              <a:rPr lang="fr-FR" sz="1000" dirty="0"/>
              <a:t>A propos des flux de commandes des acteurs successifs de la chaîne, on peut faire les constats suivants :</a:t>
            </a:r>
          </a:p>
          <a:p>
            <a:pPr lvl="0">
              <a:lnSpc>
                <a:spcPct val="100000"/>
              </a:lnSpc>
            </a:pPr>
            <a:r>
              <a:rPr lang="fr-FR" sz="1000" dirty="0"/>
              <a:t>- plus on remonte vers l’amont du système, plus l’amplitude de la demande augmente,</a:t>
            </a:r>
          </a:p>
          <a:p>
            <a:pPr lvl="0">
              <a:lnSpc>
                <a:spcPct val="100000"/>
              </a:lnSpc>
            </a:pPr>
            <a:r>
              <a:rPr lang="fr-FR" sz="1000" dirty="0"/>
              <a:t>- par ailleurs, on observe un décalage dans la transmission de l’augmentation passagère de la demande. si on pense aux délais de livraison d’une semaine à chaque stade, on comprendra aisément que le cycle de réapprovisionnement de la filière provoquera rapidement des ruptures de stocks sauf à maintenir un niveau moyen de stock élevé,</a:t>
            </a:r>
          </a:p>
          <a:p>
            <a:pPr lvl="0">
              <a:lnSpc>
                <a:spcPct val="100000"/>
              </a:lnSpc>
            </a:pPr>
            <a:r>
              <a:rPr lang="fr-FR" sz="1000" dirty="0"/>
              <a:t>- si enfin, pour n’envisager qu’un exemple simple, la capacité est limitée, on comprend que la commande ne pourra être satisfaite en une seule fois, provoquant ainsi un rallongement de la période possible de rupture de stock à tous les stades du processus par effet induit au niveau des livraisons.</a:t>
            </a:r>
          </a:p>
          <a:p>
            <a:pPr>
              <a:lnSpc>
                <a:spcPct val="100000"/>
              </a:lnSpc>
            </a:pPr>
            <a:r>
              <a:rPr lang="fr-FR" sz="1000" dirty="0"/>
              <a:t>Tous ces phénomènes sont observés avec une seule entité à chaque stade : ils sont évidemment amplifiés si on se rapproche de la réalité d’un réseau de distribution à entités multiples. </a:t>
            </a:r>
          </a:p>
          <a:p>
            <a:pPr>
              <a:lnSpc>
                <a:spcPct val="100000"/>
              </a:lnSpc>
            </a:pPr>
            <a:r>
              <a:rPr lang="fr-FR" sz="1000" dirty="0"/>
              <a:t>On notera néanmoins que tous les acteurs auront cru bien faire en prenant les bonnes décisions d’optimisation de gestion à leur niveau en fonction de leurs données de coût et de leur connaissance de leur propre demande !</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ACE4DD11-4E0E-4061-AE27-71DF05EF38CC}"/>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14</a:t>
            </a:fld>
            <a:endParaRPr lang="fr-FR"/>
          </a:p>
        </p:txBody>
      </p:sp>
    </p:spTree>
    <p:extLst>
      <p:ext uri="{BB962C8B-B14F-4D97-AF65-F5344CB8AC3E}">
        <p14:creationId xmlns:p14="http://schemas.microsoft.com/office/powerpoint/2010/main" val="2274332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97322" y="4613250"/>
            <a:ext cx="5976664" cy="5400600"/>
          </a:xfrm>
        </p:spPr>
        <p:txBody>
          <a:bodyPr/>
          <a:lstStyle/>
          <a:p>
            <a:pPr>
              <a:lnSpc>
                <a:spcPct val="100000"/>
              </a:lnSpc>
            </a:pPr>
            <a:r>
              <a:rPr lang="fr-FR" altLang="fr-FR" sz="1000" b="1" dirty="0"/>
              <a:t>L’effet Taille de lot</a:t>
            </a:r>
          </a:p>
          <a:p>
            <a:pPr>
              <a:lnSpc>
                <a:spcPct val="100000"/>
              </a:lnSpc>
            </a:pPr>
            <a:r>
              <a:rPr lang="fr-FR" altLang="fr-FR" sz="1000" dirty="0"/>
              <a:t>Les causes : </a:t>
            </a:r>
            <a:r>
              <a:rPr lang="fr-FR" altLang="fr-FR" sz="1000" i="1" dirty="0"/>
              <a:t>Coût de commande élevé, Transports par grandes quantités pour obtenir de meilleurs prix ou pour réduire les coûts de transport, Commandes aléatoires ou d’anticipation</a:t>
            </a:r>
            <a:endParaRPr lang="fr-FR" altLang="fr-FR" sz="1000" dirty="0"/>
          </a:p>
          <a:p>
            <a:pPr>
              <a:lnSpc>
                <a:spcPct val="100000"/>
              </a:lnSpc>
            </a:pPr>
            <a:r>
              <a:rPr lang="fr-FR" altLang="fr-FR" sz="1000" dirty="0"/>
              <a:t>Les remèdes : e</a:t>
            </a:r>
            <a:r>
              <a:rPr lang="fr-FR" altLang="fr-FR" sz="1000" i="1" dirty="0"/>
              <a:t>nvoi des commandes par EDI ou internet, Transports de charges non homogènes regroupées par des prestataires logistiques (massification des flux), Livraisons régulières, Remises sur le volume d’activité globale et non sur la taille de la commande</a:t>
            </a:r>
          </a:p>
          <a:p>
            <a:pPr>
              <a:lnSpc>
                <a:spcPct val="100000"/>
              </a:lnSpc>
            </a:pPr>
            <a:r>
              <a:rPr lang="fr-FR" altLang="fr-FR" sz="1000" b="1" dirty="0"/>
              <a:t>L’effet Prix</a:t>
            </a:r>
          </a:p>
          <a:p>
            <a:pPr>
              <a:lnSpc>
                <a:spcPct val="100000"/>
              </a:lnSpc>
            </a:pPr>
            <a:r>
              <a:rPr lang="fr-FR" altLang="fr-FR" sz="1000" dirty="0"/>
              <a:t>Les causes : </a:t>
            </a:r>
            <a:r>
              <a:rPr lang="fr-FR" altLang="fr-FR" sz="1000" i="1" dirty="0"/>
              <a:t>Variation dans les prix qui incitent à anticiper promos, effet d’aubaine, Achat et livraison non synchronisés</a:t>
            </a:r>
          </a:p>
          <a:p>
            <a:pPr>
              <a:lnSpc>
                <a:spcPct val="100000"/>
              </a:lnSpc>
            </a:pPr>
            <a:r>
              <a:rPr lang="fr-FR" altLang="fr-FR" sz="1000" dirty="0"/>
              <a:t>Les remèdes : </a:t>
            </a:r>
            <a:r>
              <a:rPr lang="fr-FR" altLang="fr-FR" sz="1000" i="1" dirty="0"/>
              <a:t>EDLP (every day low price), Limiter les quantités achetées</a:t>
            </a:r>
          </a:p>
          <a:p>
            <a:pPr>
              <a:lnSpc>
                <a:spcPct val="100000"/>
              </a:lnSpc>
            </a:pPr>
            <a:r>
              <a:rPr lang="fr-FR" altLang="fr-FR" sz="1000" b="1" dirty="0"/>
              <a:t>L’effet Système d’information</a:t>
            </a:r>
          </a:p>
          <a:p>
            <a:pPr>
              <a:lnSpc>
                <a:spcPct val="100000"/>
              </a:lnSpc>
            </a:pPr>
            <a:r>
              <a:rPr lang="fr-FR" altLang="fr-FR" sz="1000" dirty="0"/>
              <a:t>Les causes : </a:t>
            </a:r>
            <a:r>
              <a:rPr lang="fr-FR" altLang="fr-FR" sz="1000" i="1" dirty="0"/>
              <a:t>Absence de visibilité sur la demande finale, Prévisions multiples, Délais de livraison longs</a:t>
            </a:r>
            <a:endParaRPr lang="fr-FR" altLang="fr-FR" sz="1000" dirty="0"/>
          </a:p>
          <a:p>
            <a:pPr>
              <a:lnSpc>
                <a:spcPct val="100000"/>
              </a:lnSpc>
            </a:pPr>
            <a:r>
              <a:rPr lang="fr-FR" altLang="fr-FR" sz="1000" dirty="0"/>
              <a:t>Les remèdes : </a:t>
            </a:r>
            <a:r>
              <a:rPr lang="fr-FR" altLang="fr-FR" sz="1000" i="1" dirty="0"/>
              <a:t>Accès à la demande finale (sorties de caisse), Vente directe (habituelle sur internet), Responsabilité unique du réapprovisionnement, Réduction des cycles</a:t>
            </a:r>
          </a:p>
          <a:p>
            <a:pPr>
              <a:lnSpc>
                <a:spcPct val="100000"/>
              </a:lnSpc>
            </a:pPr>
            <a:r>
              <a:rPr lang="fr-FR" sz="1000" b="1" dirty="0"/>
              <a:t>L’effet opérationnel</a:t>
            </a:r>
          </a:p>
          <a:p>
            <a:pPr>
              <a:lnSpc>
                <a:spcPct val="100000"/>
              </a:lnSpc>
            </a:pPr>
            <a:r>
              <a:rPr lang="fr-FR" altLang="fr-FR" sz="1000" dirty="0"/>
              <a:t>Les causes  : </a:t>
            </a:r>
            <a:r>
              <a:rPr lang="fr-FR" altLang="fr-FR" sz="1000" i="1" dirty="0"/>
              <a:t>Ignorance des conditions de livraison, Commandes non bornées et possibilité de retour</a:t>
            </a:r>
            <a:endParaRPr lang="fr-FR" altLang="fr-FR" sz="1000" dirty="0"/>
          </a:p>
          <a:p>
            <a:pPr>
              <a:lnSpc>
                <a:spcPct val="100000"/>
              </a:lnSpc>
            </a:pPr>
            <a:r>
              <a:rPr lang="fr-FR" altLang="fr-FR" sz="1000" dirty="0"/>
              <a:t>Les remèdes : </a:t>
            </a:r>
            <a:r>
              <a:rPr lang="fr-FR" altLang="fr-FR" sz="1000" i="1" dirty="0"/>
              <a:t>Allocation fondée sur les ventes passées, Partage des capacités et de l’information sur les livraisons, Flexibilité limitée dans le temps, réservation de capacité</a:t>
            </a:r>
          </a:p>
          <a:p>
            <a:pPr>
              <a:lnSpc>
                <a:spcPct val="100000"/>
              </a:lnSpc>
            </a:pPr>
            <a:r>
              <a:rPr lang="fr-FR" altLang="fr-FR" sz="1000" b="1" dirty="0"/>
              <a:t>L’effet Incitations</a:t>
            </a:r>
          </a:p>
          <a:p>
            <a:pPr>
              <a:lnSpc>
                <a:spcPct val="100000"/>
              </a:lnSpc>
            </a:pPr>
            <a:r>
              <a:rPr lang="fr-FR" altLang="fr-FR" sz="1000" dirty="0"/>
              <a:t>Les causes : </a:t>
            </a:r>
            <a:r>
              <a:rPr lang="fr-FR" altLang="fr-FR" sz="1000" i="1" dirty="0"/>
              <a:t>Incitations fondées sur la prise de commande qui conduit à anticiper des ventes, </a:t>
            </a:r>
          </a:p>
          <a:p>
            <a:pPr>
              <a:lnSpc>
                <a:spcPct val="100000"/>
              </a:lnSpc>
            </a:pPr>
            <a:r>
              <a:rPr lang="fr-FR" altLang="fr-FR" sz="1000" dirty="0"/>
              <a:t>Les remèdes : </a:t>
            </a:r>
            <a:r>
              <a:rPr lang="fr-FR" altLang="fr-FR" sz="1000" i="1" dirty="0"/>
              <a:t>Attirer l’attention de la force de vente sur la capacité de livraison, Bonus établi sur un horizon glissant, Les vendeurs ne doivent pas être en compétition entre eux mais avec la concurrence, Les mesures incitatives ne doivent pas être fondées sur les commandes mais sur la consommation finale</a:t>
            </a:r>
          </a:p>
          <a:p>
            <a:pPr>
              <a:lnSpc>
                <a:spcPct val="100000"/>
              </a:lnSpc>
            </a:pPr>
            <a:endParaRPr lang="fr-FR" altLang="fr-FR" sz="1000" dirty="0"/>
          </a:p>
        </p:txBody>
      </p:sp>
      <p:sp>
        <p:nvSpPr>
          <p:cNvPr id="4" name="Espace réservé du numéro de diapositive 1">
            <a:extLst>
              <a:ext uri="{FF2B5EF4-FFF2-40B4-BE49-F238E27FC236}">
                <a16:creationId xmlns:a16="http://schemas.microsoft.com/office/drawing/2014/main" id="{2D3080A8-D3DC-47A9-AC7D-14BE3E30024D}"/>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15</a:t>
            </a:fld>
            <a:endParaRPr lang="fr-FR"/>
          </a:p>
        </p:txBody>
      </p:sp>
    </p:spTree>
    <p:extLst>
      <p:ext uri="{BB962C8B-B14F-4D97-AF65-F5344CB8AC3E}">
        <p14:creationId xmlns:p14="http://schemas.microsoft.com/office/powerpoint/2010/main" val="15187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85258"/>
            <a:ext cx="5207000" cy="5112567"/>
          </a:xfrm>
        </p:spPr>
        <p:txBody>
          <a:bodyPr/>
          <a:lstStyle/>
          <a:p>
            <a:pPr>
              <a:lnSpc>
                <a:spcPct val="100000"/>
              </a:lnSpc>
            </a:pPr>
            <a:r>
              <a:rPr lang="fr-FR" altLang="fr-FR" sz="1000" dirty="0"/>
              <a:t>Pour réduire les stocks dans la chaîne logistique, il faut synchroniser les flux les flux externes avec les flux internes comme nous l’avons vu.</a:t>
            </a:r>
          </a:p>
          <a:p>
            <a:pPr>
              <a:lnSpc>
                <a:spcPct val="100000"/>
              </a:lnSpc>
            </a:pPr>
            <a:r>
              <a:rPr lang="fr-FR" altLang="fr-FR" sz="1000" dirty="0"/>
              <a:t>Pour que le fournisseur puisse planifier ses fabrications, il a besoin d’avoir une visibilité sur la demande future. Cette demande future, ce sont les prévisions de vente (cas de la distribution) ou les programmes de fabrication prévisionnels (cas de l’industrie de montage).</a:t>
            </a:r>
          </a:p>
          <a:p>
            <a:pPr>
              <a:lnSpc>
                <a:spcPct val="100000"/>
              </a:lnSpc>
            </a:pPr>
            <a:r>
              <a:rPr lang="fr-FR" altLang="fr-FR" sz="1000" dirty="0"/>
              <a:t>Pour être sur d’être bien servi, le client peut donc transmettre ses prévisions de besoins futurs (ou ses niveaux de stock ce qui permet d’estimer ses besoins).</a:t>
            </a:r>
          </a:p>
          <a:p>
            <a:pPr>
              <a:lnSpc>
                <a:spcPct val="100000"/>
              </a:lnSpc>
            </a:pPr>
            <a:r>
              <a:rPr lang="fr-FR" altLang="fr-FR" sz="1000" dirty="0"/>
              <a:t>Dans </a:t>
            </a:r>
            <a:r>
              <a:rPr lang="fr-FR" altLang="fr-FR" sz="1000" b="1" dirty="0"/>
              <a:t>l’industrie automobile</a:t>
            </a:r>
            <a:r>
              <a:rPr lang="fr-FR" altLang="fr-FR" sz="1000" dirty="0"/>
              <a:t>, c’est une pratique très ancienne (elle remonte,à1980). Les constructeurs communiquent à tous les fournisseurs de rang 1 (équipementiers) puis de rang 2 (fournisseurs des équipementiers) leurs programmes de production à moyen terme (plusieurs mois, sans engagement) et à court terme (horizon de 6 semaines.) Ces programmes sont revus toutes les semaines. La première semaine constitue des appels de livraison fermes,</a:t>
            </a:r>
          </a:p>
          <a:p>
            <a:pPr>
              <a:lnSpc>
                <a:spcPct val="100000"/>
              </a:lnSpc>
            </a:pPr>
            <a:r>
              <a:rPr lang="fr-FR" altLang="fr-FR" sz="1000" dirty="0"/>
              <a:t>La communication passe par la norme Galia (Groupement pour l’Amélioration des Liaisons dans l’Industrie Automobile) qui spécifie le format des emballages, le contenu des étiquettes et la structure des, messages EDI.</a:t>
            </a:r>
          </a:p>
          <a:p>
            <a:pPr>
              <a:lnSpc>
                <a:spcPct val="100000"/>
              </a:lnSpc>
            </a:pPr>
            <a:r>
              <a:rPr lang="fr-FR" altLang="fr-FR" sz="1000" dirty="0"/>
              <a:t>Dans le </a:t>
            </a:r>
            <a:r>
              <a:rPr lang="fr-FR" altLang="fr-FR" sz="1000" b="1" dirty="0"/>
              <a:t>secteur de la distribution</a:t>
            </a:r>
            <a:r>
              <a:rPr lang="fr-FR" altLang="fr-FR" sz="1000" dirty="0"/>
              <a:t>, la demande est fortement influencée par les promotions qui ont pour origine soit les marques qui veulent pousser un produit particulier pendant une période de temps limitée, soit les magasins qui prennent en compte les événements locaux ou les actions de la concurrence.</a:t>
            </a:r>
          </a:p>
          <a:p>
            <a:pPr>
              <a:lnSpc>
                <a:spcPct val="100000"/>
              </a:lnSpc>
            </a:pPr>
            <a:r>
              <a:rPr lang="fr-FR" altLang="fr-FR" sz="1000" dirty="0"/>
              <a:t>Il est donc important de prévenir les fournisseurs de ces distorsions de la demande pour qu’ils puissent y faire face.</a:t>
            </a:r>
          </a:p>
          <a:p>
            <a:pPr>
              <a:lnSpc>
                <a:spcPct val="100000"/>
              </a:lnSpc>
            </a:pPr>
            <a:r>
              <a:rPr lang="fr-FR" altLang="fr-FR" sz="1000" dirty="0"/>
              <a:t>Les réticences que l’on rencontre vis-à-vis de cette pratique, c’est le problème de confidentialité de l’action commerciale : le fournisseur est au courant des projets et des projections de demande de l’un de ses clients qui peut être le concurrent direct d’un autre client. La confidentialité est difficile à faire respecter…</a:t>
            </a:r>
          </a:p>
          <a:p>
            <a:pPr>
              <a:lnSpc>
                <a:spcPct val="100000"/>
              </a:lnSpc>
            </a:pPr>
            <a:endParaRPr lang="fr-FR" sz="1000" dirty="0"/>
          </a:p>
          <a:p>
            <a:pPr>
              <a:lnSpc>
                <a:spcPct val="100000"/>
              </a:lnSpc>
            </a:pPr>
            <a:endParaRPr lang="fr-FR" sz="1000" dirty="0"/>
          </a:p>
          <a:p>
            <a:pPr>
              <a:lnSpc>
                <a:spcPct val="100000"/>
              </a:lnSpc>
            </a:pPr>
            <a:endParaRPr lang="fr-FR" sz="1000" dirty="0"/>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EEFBF457-2B5E-459A-B6B2-4865EC4E53C7}"/>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16</a:t>
            </a:fld>
            <a:endParaRPr lang="fr-FR"/>
          </a:p>
        </p:txBody>
      </p:sp>
    </p:spTree>
    <p:extLst>
      <p:ext uri="{BB962C8B-B14F-4D97-AF65-F5344CB8AC3E}">
        <p14:creationId xmlns:p14="http://schemas.microsoft.com/office/powerpoint/2010/main" val="3634114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13251"/>
            <a:ext cx="5207000" cy="4892700"/>
          </a:xfrm>
        </p:spPr>
        <p:txBody>
          <a:bodyPr/>
          <a:lstStyle/>
          <a:p>
            <a:pPr>
              <a:lnSpc>
                <a:spcPct val="100000"/>
              </a:lnSpc>
            </a:pPr>
            <a:r>
              <a:rPr lang="fr-FR" sz="1000" dirty="0"/>
              <a:t>Lorsqu’un industriel (une marque) vend ses produits par l’intermédiaire d’un distributeur, il ne voit, par ses expéditions, que ses ventes à son client direct (le distributeur). C’est ce que l’on nomme le </a:t>
            </a:r>
            <a:r>
              <a:rPr lang="fr-FR" sz="1000" i="1" dirty="0"/>
              <a:t>Sell In</a:t>
            </a:r>
            <a:endParaRPr lang="fr-FR" sz="1000" dirty="0"/>
          </a:p>
          <a:p>
            <a:pPr>
              <a:lnSpc>
                <a:spcPct val="100000"/>
              </a:lnSpc>
            </a:pPr>
            <a:r>
              <a:rPr lang="fr-FR" sz="1000" dirty="0"/>
              <a:t>A partir de cette information, il lui est difficile de faire des prévisions de vente fines car il ne connait pas la quantité de produits qui sont dans la chaîne de distribution. Le stock du distributeur constitue un écran qui induit un retard dans la perception de la demande finale.</a:t>
            </a:r>
          </a:p>
          <a:p>
            <a:pPr>
              <a:lnSpc>
                <a:spcPct val="100000"/>
              </a:lnSpc>
            </a:pPr>
            <a:r>
              <a:rPr lang="fr-FR" sz="1000" dirty="0"/>
              <a:t>La véritable demande pour le produit est la quantité que le distributeur vend aux clients finaux. C’est ce que l’on nomme le </a:t>
            </a:r>
            <a:r>
              <a:rPr lang="fr-FR" sz="1000" i="1" dirty="0"/>
              <a:t>Sell Out</a:t>
            </a:r>
            <a:r>
              <a:rPr lang="fr-FR" sz="1000" dirty="0"/>
              <a:t>.</a:t>
            </a:r>
          </a:p>
          <a:p>
            <a:pPr>
              <a:lnSpc>
                <a:spcPct val="100000"/>
              </a:lnSpc>
            </a:pPr>
            <a:r>
              <a:rPr lang="fr-FR" sz="1000" dirty="0"/>
              <a:t>L’industriel (la marque) est très intéressé par cette information pour élaborer une meilleure prévision de demande de son produit et donc adapter sa production.</a:t>
            </a:r>
          </a:p>
          <a:p>
            <a:pPr>
              <a:lnSpc>
                <a:spcPct val="100000"/>
              </a:lnSpc>
            </a:pPr>
            <a:r>
              <a:rPr lang="fr-FR" sz="1000" dirty="0"/>
              <a:t>Un distributeur peut négocier la transmission de cette information. </a:t>
            </a:r>
          </a:p>
          <a:p>
            <a:pPr>
              <a:lnSpc>
                <a:spcPct val="100000"/>
              </a:lnSpc>
            </a:pPr>
            <a:r>
              <a:rPr lang="fr-FR" sz="1000" dirty="0"/>
              <a:t>Là encore, apparaissent des problèmes de confidentialité car le distributeur ne souhaite pas forcément publier sa performance commerciale qui peut être comparée à celle d’autres distributeurs.</a:t>
            </a:r>
          </a:p>
        </p:txBody>
      </p:sp>
      <p:sp>
        <p:nvSpPr>
          <p:cNvPr id="4" name="Espace réservé du numéro de diapositive 1">
            <a:extLst>
              <a:ext uri="{FF2B5EF4-FFF2-40B4-BE49-F238E27FC236}">
                <a16:creationId xmlns:a16="http://schemas.microsoft.com/office/drawing/2014/main" id="{CC691DA0-4527-4408-9DCB-FD46C88D632D}"/>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17</a:t>
            </a:fld>
            <a:endParaRPr lang="fr-FR"/>
          </a:p>
        </p:txBody>
      </p:sp>
    </p:spTree>
    <p:extLst>
      <p:ext uri="{BB962C8B-B14F-4D97-AF65-F5344CB8AC3E}">
        <p14:creationId xmlns:p14="http://schemas.microsoft.com/office/powerpoint/2010/main" val="1818811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A l’inverse de la transmission d’information de l’aval vers l’amont concernant la demande, il est avantageux pour une gestion coordonnée de la </a:t>
            </a:r>
            <a:r>
              <a:rPr lang="fr-FR" sz="1000" i="1" dirty="0"/>
              <a:t>supply chain </a:t>
            </a:r>
            <a:r>
              <a:rPr lang="fr-FR" sz="1000" dirty="0"/>
              <a:t>de transmettre de l’information de l’amont vers l’aval.</a:t>
            </a:r>
          </a:p>
          <a:p>
            <a:pPr>
              <a:lnSpc>
                <a:spcPct val="100000"/>
              </a:lnSpc>
            </a:pPr>
            <a:r>
              <a:rPr lang="fr-FR" sz="1000" dirty="0"/>
              <a:t>Le fournisseur peut informer ses clients de ses capacités de production, de l’évolution de ses délais de livraison, voire de son ATP (Disponible à la vente).</a:t>
            </a:r>
          </a:p>
          <a:p>
            <a:pPr>
              <a:lnSpc>
                <a:spcPct val="100000"/>
              </a:lnSpc>
            </a:pPr>
            <a:r>
              <a:rPr lang="fr-FR" sz="1000" dirty="0"/>
              <a:t>Il peut également communiquer sur l’évolution probable des prix lorsque ceux-ci sont déterminés par l’équilibre offre-demande.</a:t>
            </a:r>
          </a:p>
          <a:p>
            <a:pPr>
              <a:lnSpc>
                <a:spcPct val="100000"/>
              </a:lnSpc>
            </a:pPr>
            <a:r>
              <a:rPr lang="fr-FR" sz="1000" dirty="0"/>
              <a:t>Le client peut établir son planning de production en fonction de ces informations comme par exemple anticiper la fabrication de certaines références ou retarder des actions de promotion.</a:t>
            </a:r>
          </a:p>
          <a:p>
            <a:pPr>
              <a:lnSpc>
                <a:spcPct val="100000"/>
              </a:lnSpc>
            </a:pPr>
            <a:r>
              <a:rPr lang="fr-FR" sz="1000" dirty="0"/>
              <a:t>Il peut également procéder à des réservations de capacité chez le fournisseur. Sans qu’il y ait une commande ferme pour des références spécifiées, l’industriel réserve des heures de fonctionnement ou des quantités d’articles non différenciés à son client.</a:t>
            </a:r>
          </a:p>
          <a:p>
            <a:pPr>
              <a:lnSpc>
                <a:spcPct val="100000"/>
              </a:lnSpc>
            </a:pPr>
            <a:r>
              <a:rPr lang="fr-FR" sz="1000" dirty="0"/>
              <a:t>Lorsque le besoin du client sera précisé, une commande ferme sera passée. Elle pourra être honorée si la capacité de production correspondante a bien été réservée.</a:t>
            </a:r>
          </a:p>
        </p:txBody>
      </p:sp>
      <p:sp>
        <p:nvSpPr>
          <p:cNvPr id="4" name="Espace réservé du numéro de diapositive 1">
            <a:extLst>
              <a:ext uri="{FF2B5EF4-FFF2-40B4-BE49-F238E27FC236}">
                <a16:creationId xmlns:a16="http://schemas.microsoft.com/office/drawing/2014/main" id="{D04AB530-2E30-4374-B091-CD77F2038729}"/>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18</a:t>
            </a:fld>
            <a:endParaRPr lang="fr-FR"/>
          </a:p>
        </p:txBody>
      </p:sp>
    </p:spTree>
    <p:extLst>
      <p:ext uri="{BB962C8B-B14F-4D97-AF65-F5344CB8AC3E}">
        <p14:creationId xmlns:p14="http://schemas.microsoft.com/office/powerpoint/2010/main" val="2269263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41338" y="4613250"/>
            <a:ext cx="5411812" cy="5447753"/>
          </a:xfrm>
        </p:spPr>
        <p:txBody>
          <a:bodyPr/>
          <a:lstStyle/>
          <a:p>
            <a:pPr>
              <a:lnSpc>
                <a:spcPct val="100000"/>
              </a:lnSpc>
            </a:pPr>
            <a:r>
              <a:rPr lang="fr-FR" sz="1000" dirty="0"/>
              <a:t>Dans le secteur de la distribution comme dans le secteur de l’industrie, les stocks sont une préoccupation constante. Trop peu de stock, et c’est la rupture, trop de stock est synonyme de surcharge financière et de perte d’efficacité opérationnelle. Par ailleurs, les animations commerciales, le renouvellement incessant des gammes en font une source de complexité et donc de dysfonctionnements réguliers.</a:t>
            </a:r>
          </a:p>
          <a:p>
            <a:pPr>
              <a:lnSpc>
                <a:spcPct val="100000"/>
              </a:lnSpc>
            </a:pPr>
            <a:r>
              <a:rPr lang="fr-FR" sz="1000" dirty="0"/>
              <a:t>Parmi les dispositifs mis en place pour améliorer la maîtrise des stocks, les stocks avancés aussi appelés </a:t>
            </a:r>
            <a:r>
              <a:rPr lang="fr-FR" sz="1000" b="1" dirty="0"/>
              <a:t>stocks de consignation </a:t>
            </a:r>
            <a:r>
              <a:rPr lang="fr-FR" sz="1000" dirty="0"/>
              <a:t>constituent une solution séduisante pour le distributeur. Basiquement, il s’agit de </a:t>
            </a:r>
            <a:r>
              <a:rPr lang="fr-FR" sz="1000" i="1" dirty="0"/>
              <a:t>différer le transfert de propriété </a:t>
            </a:r>
            <a:r>
              <a:rPr lang="fr-FR" sz="1000" dirty="0"/>
              <a:t>et donc le paiement de la marchandise.</a:t>
            </a:r>
          </a:p>
          <a:p>
            <a:pPr>
              <a:lnSpc>
                <a:spcPct val="100000"/>
              </a:lnSpc>
            </a:pPr>
            <a:r>
              <a:rPr lang="fr-FR" sz="1000" dirty="0"/>
              <a:t>Les marchandises en consignation sont des marchandises qui se trouvent physiquement chez le client mais qui demeurent la propriété du fournisseur.  Le point de transfert peut varier : ce peut être la sortie de matières au lancement d’un ordre de fabrication ou la sortie de caisse chez un distributeur.</a:t>
            </a:r>
          </a:p>
          <a:p>
            <a:pPr>
              <a:lnSpc>
                <a:spcPct val="100000"/>
              </a:lnSpc>
            </a:pPr>
            <a:r>
              <a:rPr lang="fr-FR" sz="1000" dirty="0"/>
              <a:t>Le client n’est pas obligé de payer la marchandise présente dans son entrepôt jusqu’à sa sortie du stock en consignation : le transfert juridique de propriété (et donc l’exigibilité du paiement) est déclenché par le mouvement de sortie de stock.</a:t>
            </a:r>
          </a:p>
          <a:p>
            <a:pPr>
              <a:lnSpc>
                <a:spcPct val="100000"/>
              </a:lnSpc>
            </a:pPr>
            <a:r>
              <a:rPr lang="fr-FR" sz="1000" dirty="0"/>
              <a:t>Dans tous les cas, un avantage pour le client apparaît comme indéniable dans la mise en place de stocks avancés : la réduction de son BFR. En effet, en faisant porter par son fournisseur un stock qui auparavant lui appartenait, le distributeur supprime mécaniquement l’immobilisation financière correspondante. A l’inverse, cela crée une augmentation du BFR du fournisseur.</a:t>
            </a:r>
          </a:p>
          <a:p>
            <a:pPr>
              <a:lnSpc>
                <a:spcPct val="100000"/>
              </a:lnSpc>
            </a:pPr>
            <a:r>
              <a:rPr lang="fr-FR" sz="1000" dirty="0"/>
              <a:t>Les stocks en consignation doivent être gérés de manière distincte des stocks possédés par le client. De plus, le client peut en général renvoyer les marchandises en consignation qu’il n’a pas inutilisé. Dans le cas de produits en fin de vie ou dont le potentiel de vente est risqué, le stock avancé peut participer à la décision de commercialiser ou non la marchandise : c’est le fournisseur qui prend le risque d’invendu.</a:t>
            </a:r>
          </a:p>
          <a:p>
            <a:pPr>
              <a:lnSpc>
                <a:spcPct val="100000"/>
              </a:lnSpc>
            </a:pPr>
            <a:r>
              <a:rPr lang="fr-FR" sz="1000" dirty="0"/>
              <a:t>La mise en place de stocks en consignation suppose une grande confiance mutuelle.</a:t>
            </a:r>
          </a:p>
          <a:p>
            <a:pPr>
              <a:lnSpc>
                <a:spcPct val="100000"/>
              </a:lnSpc>
            </a:pPr>
            <a:r>
              <a:rPr lang="fr-FR" sz="1000" dirty="0"/>
              <a:t>Si le principe de fonctionnement des stocks avancés parait simple, il recèle en pratique de nombreuses variantes et spécificités. En effet, les stocks dont il est question peuvent être situés dans les magasins du distributeur, sur des plateformes logistiques, sur des sites de consolidation ; et le pilotage de ces stocks ainsi que la répartition des charges d’exploitation et de gestion entre le fournisseur et le distributeur peuvent être variables et complexes.</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76B81F4D-0546-47DD-9537-1C3AD8982F3E}"/>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19</a:t>
            </a:fld>
            <a:endParaRPr lang="fr-FR"/>
          </a:p>
        </p:txBody>
      </p:sp>
    </p:spTree>
    <p:extLst>
      <p:ext uri="{BB962C8B-B14F-4D97-AF65-F5344CB8AC3E}">
        <p14:creationId xmlns:p14="http://schemas.microsoft.com/office/powerpoint/2010/main" val="219733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a:lnSpc>
                <a:spcPct val="100000"/>
              </a:lnSpc>
            </a:pPr>
            <a:r>
              <a:rPr lang="fr-FR" sz="1000" dirty="0"/>
              <a:t>Au-delà de la relation traditionnelle qui consiste à passer des commandes ponctuelles, on peut distinguer quatre stades principaux de relations de collaboration entre clients et fournisseurs dans les supply </a:t>
            </a:r>
            <a:r>
              <a:rPr lang="fr-FR" sz="1000" dirty="0" err="1"/>
              <a:t>chains</a:t>
            </a:r>
            <a:r>
              <a:rPr lang="fr-FR" sz="1000" dirty="0"/>
              <a:t>. Ces stades reflètent l’intensité et l’étendue de la collaboration  ainsi que le degré d’implication des acteurs.</a:t>
            </a:r>
          </a:p>
        </p:txBody>
      </p:sp>
      <p:sp>
        <p:nvSpPr>
          <p:cNvPr id="4" name="Espace réservé du numéro de diapositive 1">
            <a:extLst>
              <a:ext uri="{FF2B5EF4-FFF2-40B4-BE49-F238E27FC236}">
                <a16:creationId xmlns:a16="http://schemas.microsoft.com/office/drawing/2014/main" id="{A4DBFFF3-BDA8-4F08-963F-CF5FEAF8AEA4}"/>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53306" y="4613250"/>
            <a:ext cx="6192688" cy="5231729"/>
          </a:xfrm>
        </p:spPr>
        <p:txBody>
          <a:bodyPr/>
          <a:lstStyle/>
          <a:p>
            <a:pPr>
              <a:lnSpc>
                <a:spcPct val="100000"/>
              </a:lnSpc>
            </a:pPr>
            <a:r>
              <a:rPr lang="fr-FR" sz="1000" dirty="0"/>
              <a:t>Une collaboration plus avancée consiste à prendre des décisions en commun. Au lieu de chaque acteur tente de faire au mieux pour atteindre ses objectifs, on va rechercher une optimisation globale. Cette collaboration suppose des réunions régulières aboutissant à la prise de décisions en commun fondées, naturellement sur une information partagée. Elle peut recouvrir divers aspects :</a:t>
            </a:r>
          </a:p>
          <a:p>
            <a:pPr>
              <a:lnSpc>
                <a:spcPct val="100000"/>
              </a:lnSpc>
            </a:pPr>
            <a:r>
              <a:rPr lang="fr-FR" sz="1000" dirty="0"/>
              <a:t>- L’ECR (</a:t>
            </a:r>
            <a:r>
              <a:rPr lang="fr-FR" sz="1000" i="1" dirty="0"/>
              <a:t>Efficient Customer Response</a:t>
            </a:r>
            <a:r>
              <a:rPr lang="fr-FR" sz="1000" dirty="0"/>
              <a:t>) est une initiative née aux Etats-Unis dans les années 1980 ; l’ECR est une démarche de partenariat entre industrie et commerce visant par la connaissance en temps réel des ventes au point de consommation, à gérer en commun les approvisionnements et, en particulier, les promotions et l’introduction des nouveaux produits.</a:t>
            </a:r>
          </a:p>
          <a:p>
            <a:pPr>
              <a:lnSpc>
                <a:spcPct val="100000"/>
              </a:lnSpc>
            </a:pPr>
            <a:r>
              <a:rPr lang="fr-FR" sz="1000" dirty="0"/>
              <a:t>- La planification collaborative (ou CPFR – </a:t>
            </a:r>
            <a:r>
              <a:rPr lang="fr-FR" sz="1000" i="1" dirty="0"/>
              <a:t>Collaborative Planning, Forecasting and Replenishment</a:t>
            </a:r>
            <a:r>
              <a:rPr lang="fr-FR" sz="1000" dirty="0"/>
              <a:t>) qui trouve ses origines également aux Etats-Unis dans le milieu des années 1990 entre la grande distribution (Wal-Mart) et ses grands fournisseurs vise également une intégration plus grande de la supply chain grâce au partage de bonnes pratiques qui ont été élaborées, codifiées et publiées par un comité regroupant les grandes entreprises su secteur.</a:t>
            </a:r>
          </a:p>
          <a:p>
            <a:pPr>
              <a:lnSpc>
                <a:spcPct val="100000"/>
              </a:lnSpc>
            </a:pPr>
            <a:r>
              <a:rPr lang="fr-FR" sz="1000" dirty="0"/>
              <a:t>- La GPA (Gestion partagée des approvisionnements) ou VMI (</a:t>
            </a:r>
            <a:r>
              <a:rPr lang="fr-FR" sz="1000" i="1" dirty="0"/>
              <a:t>Vendor Managed Inventory)</a:t>
            </a:r>
            <a:r>
              <a:rPr lang="fr-FR" sz="1000" dirty="0"/>
              <a:t> consiste à déléguer au fournisseur la gestion des stocks de ses produits chez ses clients ; pour que le fournisseur puisse décider des approvisionnements nécessaires, il doit être informé du niveau des stocks ou des sorties de stocks chez le client. Dans ce type de relations, le client doit faire confiance à son fournisseur puisqu’il abandonne la décision de réapprovisionnement. Dans certains cas, les stocks chez le client sont placés en consignation, c’est-à-dire que les stocks restent la propriété du fournisseur tant qu’ils ne sont pas consommés.</a:t>
            </a:r>
          </a:p>
          <a:p>
            <a:pPr>
              <a:lnSpc>
                <a:spcPct val="100000"/>
              </a:lnSpc>
            </a:pPr>
            <a:r>
              <a:rPr lang="fr-FR" sz="1000" dirty="0"/>
              <a:t>Toutes ces pratiques supposent l’établissement de liens opérationnels beaucoup plus étroits entre fournisseurs et clients ainsi qu’une confiance mutuelle car le fonctionnement de l’entreprise cliente repose sur la ponctualité et la qualité de la fourniture ; elles conduisent à une baisse des niveaux globaux des stocks. Elles supposent également la mise en place d’indicateurs partagés de telle sorte que tous les acteurs apprécient la performance de la même façon.</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0C12CF7E-F738-4A75-B9CC-1838183A90B1}"/>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20</a:t>
            </a:fld>
            <a:endParaRPr lang="fr-FR"/>
          </a:p>
        </p:txBody>
      </p:sp>
    </p:spTree>
    <p:extLst>
      <p:ext uri="{BB962C8B-B14F-4D97-AF65-F5344CB8AC3E}">
        <p14:creationId xmlns:p14="http://schemas.microsoft.com/office/powerpoint/2010/main" val="601564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13251"/>
            <a:ext cx="5267796" cy="4892700"/>
          </a:xfrm>
        </p:spPr>
        <p:txBody>
          <a:bodyPr/>
          <a:lstStyle/>
          <a:p>
            <a:pPr>
              <a:lnSpc>
                <a:spcPct val="100000"/>
              </a:lnSpc>
            </a:pPr>
            <a:r>
              <a:rPr lang="fr-FR" sz="1000" dirty="0"/>
              <a:t>La </a:t>
            </a:r>
            <a:r>
              <a:rPr lang="fr-FR" sz="1000" b="1" dirty="0"/>
              <a:t>GPA</a:t>
            </a:r>
            <a:r>
              <a:rPr lang="fr-FR" sz="1000" dirty="0"/>
              <a:t> (Gestion partagée des approvisionnements) ou VMI (</a:t>
            </a:r>
            <a:r>
              <a:rPr lang="fr-FR" sz="1000" i="1" dirty="0"/>
              <a:t>Vendor Managed Inventory)</a:t>
            </a:r>
            <a:r>
              <a:rPr lang="fr-FR" sz="1000" dirty="0"/>
              <a:t> consiste à déléguer au fournisseur la gestion des stocks de ses produits chez ses clients ; pour que le fournisseur puisse décider des approvisionnements nécessaires, il doit être informé du niveau des stocks ou des sorties de stocks chez le client. Dans ce type de relations, le client doit faire confiance à son fournisseur puisqu’il abandonne la décision de réapprovisionnement. Dans certains cas, les stocks chez le client sont placés en consignation, c’est-à-dire que les stocks restent la propriété du fournisseur tant qu’ils ne sont pas consommés.</a:t>
            </a:r>
          </a:p>
          <a:p>
            <a:pPr>
              <a:lnSpc>
                <a:spcPct val="100000"/>
              </a:lnSpc>
            </a:pPr>
            <a:r>
              <a:rPr lang="fr-FR" sz="1000" dirty="0"/>
              <a:t>La GPA est la base du réapprovisionnement continu des entrepôts et des magasins des distributeurs. Elle se déroule en cinq phases :</a:t>
            </a:r>
          </a:p>
          <a:p>
            <a:pPr>
              <a:lnSpc>
                <a:spcPct val="100000"/>
              </a:lnSpc>
            </a:pPr>
            <a:r>
              <a:rPr lang="fr-FR" sz="1000" dirty="0"/>
              <a:t>Phase 1 : la plateforme du distributeur livre ses magasins.</a:t>
            </a:r>
          </a:p>
          <a:p>
            <a:pPr>
              <a:lnSpc>
                <a:spcPct val="100000"/>
              </a:lnSpc>
            </a:pPr>
            <a:r>
              <a:rPr lang="fr-FR" sz="1000" dirty="0"/>
              <a:t>Phase 2 : la plateforme envoie, chaque jour, au fabricant, les informations concernant ses produits (niveau de stock ou cumul des quantités livrées pour chaque référence).</a:t>
            </a:r>
          </a:p>
          <a:p>
            <a:pPr>
              <a:lnSpc>
                <a:spcPct val="100000"/>
              </a:lnSpc>
            </a:pPr>
            <a:r>
              <a:rPr lang="fr-FR" sz="1000" dirty="0"/>
              <a:t>Phase 3 : le fabricant, connaissant le stock de la plateforme ainsi que ses sorties, peut déterminer un réapprovisionnement optimal. Avant d’effectuer celui-ci, il demande confirmation à son client en lui adressant une « proposition de livraison ».</a:t>
            </a:r>
          </a:p>
          <a:p>
            <a:pPr>
              <a:lnSpc>
                <a:spcPct val="100000"/>
              </a:lnSpc>
            </a:pPr>
            <a:r>
              <a:rPr lang="fr-FR" sz="1000" dirty="0"/>
              <a:t>Phase 4 : la plupart du temps celui-ci confirme.</a:t>
            </a:r>
          </a:p>
          <a:p>
            <a:pPr>
              <a:lnSpc>
                <a:spcPct val="100000"/>
              </a:lnSpc>
            </a:pPr>
            <a:r>
              <a:rPr lang="fr-FR" sz="1000" dirty="0"/>
              <a:t>Phase 5 : le fabricant livre les quantités proposées.</a:t>
            </a:r>
          </a:p>
          <a:p>
            <a:pPr>
              <a:lnSpc>
                <a:spcPct val="100000"/>
              </a:lnSpc>
            </a:pPr>
            <a:r>
              <a:rPr lang="fr-FR" sz="1000" dirty="0"/>
              <a:t>Il s’agit d’approvisionner des entrepôts et/ou des magasins suivant des règles de gestion définies dans un contrat de coopération entre un distributeur et un industriel. En matière de gestion partagée des approvisionnements, deux modèles s’opposent : la planification des approvisionnements par le distributeur et celle faite par le fournisseur. Dans le premier cas, le distributeur transmet à son fournisseur un plan d’approvisionnement sur plusieurs semaines qu’il devra suivre. Dans le second cas, le distributeur communique de façon journalière à son fournisseur des informations relatives à ses sorties d’entrepôts, l’état de ses stocks, les quantités en transit et les promotions à venir. Le fournisseur détermine alors la commande à partir de ses prévisions de ventes. La GPA a prouvé être efficace pour la réduction des stocks et du </a:t>
            </a:r>
            <a:r>
              <a:rPr lang="fr-FR" sz="1000" i="1" dirty="0"/>
              <a:t>Bullwhip Effect</a:t>
            </a:r>
            <a:r>
              <a:rPr lang="fr-FR" sz="1000" dirty="0"/>
              <a:t>.</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3A55E7D7-B92B-4972-B9F2-BE91CFDAB98A}"/>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21</a:t>
            </a:fld>
            <a:endParaRPr lang="fr-FR"/>
          </a:p>
        </p:txBody>
      </p:sp>
    </p:spTree>
    <p:extLst>
      <p:ext uri="{BB962C8B-B14F-4D97-AF65-F5344CB8AC3E}">
        <p14:creationId xmlns:p14="http://schemas.microsoft.com/office/powerpoint/2010/main" val="2154531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75287"/>
            <a:ext cx="5207000" cy="4630737"/>
          </a:xfrm>
        </p:spPr>
        <p:txBody>
          <a:bodyPr/>
          <a:lstStyle/>
          <a:p>
            <a:pPr>
              <a:lnSpc>
                <a:spcPct val="100000"/>
              </a:lnSpc>
            </a:pPr>
            <a:r>
              <a:rPr lang="fr-FR" altLang="fr-FR" sz="1000" dirty="0"/>
              <a:t>Même si le concept de GPA peut s’appliquer dans de nombreux secteurs, c’est dans celui de la distribution qu’elle a été mise en œuvre en premier.</a:t>
            </a:r>
          </a:p>
          <a:p>
            <a:pPr>
              <a:lnSpc>
                <a:spcPct val="100000"/>
              </a:lnSpc>
            </a:pPr>
            <a:r>
              <a:rPr lang="fr-FR" altLang="fr-FR" sz="1000" dirty="0"/>
              <a:t>En effet, le réapprovisionnement des magasins est complexe du fait du très grand nombre de références à gérer (plusieurs dizaines de milliers). Il est difficile de maintenir un haut niveau de présence en linéaire sans avoir des stocks très élevés.</a:t>
            </a:r>
          </a:p>
          <a:p>
            <a:pPr>
              <a:lnSpc>
                <a:spcPct val="100000"/>
              </a:lnSpc>
            </a:pPr>
            <a:r>
              <a:rPr lang="fr-FR" altLang="fr-FR" sz="1000" dirty="0"/>
              <a:t>D’autre part, les commandes de réapprovisionnement occupaient des services très nombreux.</a:t>
            </a:r>
          </a:p>
          <a:p>
            <a:pPr>
              <a:lnSpc>
                <a:spcPct val="100000"/>
              </a:lnSpc>
            </a:pPr>
            <a:r>
              <a:rPr lang="fr-FR" altLang="fr-FR" sz="1000" dirty="0"/>
              <a:t>C’est pourquoi les responsables logistiques des industriels et des distributeurs ont entamé une réflexion commune pour améliorer leur fonctionnement commun. Dès le départ, les questions commerciales (négociation des prix et remises) et opérationnelles ont été séparées : tout a été discuté au niveau de la logistique; c’est ce qui a permis le succès de l’opération.</a:t>
            </a:r>
          </a:p>
          <a:p>
            <a:pPr>
              <a:lnSpc>
                <a:spcPct val="100000"/>
              </a:lnSpc>
            </a:pPr>
            <a:r>
              <a:rPr lang="fr-FR" altLang="fr-FR" sz="1000" dirty="0"/>
              <a:t>Donc, le distributeur transmet à ses fournisseurs les niveaux de stocks dans ses entrepôts. Celui-ci fait des propositions de réapprovisionnement des entrepôts ; celles-ci sont examinées par les services du distributeur qui les valide ou les modifie.</a:t>
            </a:r>
          </a:p>
          <a:p>
            <a:pPr>
              <a:lnSpc>
                <a:spcPct val="100000"/>
              </a:lnSpc>
            </a:pPr>
            <a:r>
              <a:rPr lang="fr-FR" altLang="fr-FR" sz="1000" dirty="0"/>
              <a:t>Les première applications ont concerné les produits de « fond de rayon » dont la demande est relativement régulière. Lorsque les procédures ont été bien rodées, il a été possible de généraliser à une majorité de produits : aujourd’hui 70% des flux sont traités en GPA.</a:t>
            </a:r>
          </a:p>
          <a:p>
            <a:pPr>
              <a:lnSpc>
                <a:spcPct val="100000"/>
              </a:lnSpc>
            </a:pPr>
            <a:r>
              <a:rPr lang="fr-FR" altLang="fr-FR" sz="1000" dirty="0"/>
              <a:t>Les services clients des industriels et les services d’approvisionnement des distributeurs ont été remplacés par des équipes dédiées de part et d’autre à niveau de la logistique.</a:t>
            </a:r>
          </a:p>
          <a:p>
            <a:pPr>
              <a:lnSpc>
                <a:spcPct val="100000"/>
              </a:lnSpc>
            </a:pPr>
            <a:r>
              <a:rPr lang="fr-FR" altLang="fr-FR" sz="1000" dirty="0"/>
              <a:t>Notons que dans cette organisation, les décisions de réapprovisionnement se fondent sur les niveaux de stock en entrepôt et non sur la véritable demande. On réfléchit à une évolution vers les sorties de caisse qui représentent les flux sortis.</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B23A9570-4793-4C82-87CA-0C39FE793A92}"/>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22</a:t>
            </a:fld>
            <a:endParaRPr lang="fr-FR"/>
          </a:p>
        </p:txBody>
      </p:sp>
    </p:spTree>
    <p:extLst>
      <p:ext uri="{BB962C8B-B14F-4D97-AF65-F5344CB8AC3E}">
        <p14:creationId xmlns:p14="http://schemas.microsoft.com/office/powerpoint/2010/main" val="2238490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25314" y="4470400"/>
            <a:ext cx="6264696" cy="5615458"/>
          </a:xfrm>
        </p:spPr>
        <p:txBody>
          <a:bodyPr/>
          <a:lstStyle/>
          <a:p>
            <a:pPr>
              <a:lnSpc>
                <a:spcPct val="100000"/>
              </a:lnSpc>
            </a:pPr>
            <a:r>
              <a:rPr lang="fr-FR" sz="1000" dirty="0"/>
              <a:t>Le CPFR (</a:t>
            </a:r>
            <a:r>
              <a:rPr lang="fr-FR" sz="1000" i="1" dirty="0"/>
              <a:t>Collaborative Planning, Forecasting and Replenishment</a:t>
            </a:r>
            <a:r>
              <a:rPr lang="fr-FR" sz="1000" dirty="0"/>
              <a:t>) est une méthode de gestion globale de l’offre et de la demande. C’est un processus dans lequel des partenaires, typiquement des producteurs et des distributeurs, échangent leurs prévisions et analysent ensemble les écarts éventuels. Ensuite, ils développent des prévisions communes qui permettent de déclencher les approvisionnements et la production. Ce rapprochement des prévisions offre l’opportunité d’accroître la disponibilité des stocks, les marges brutes et les ventes, tout en réduisant les investissements en stocks et les ruptures. Cette collaboration utilise les nouvelles technologies de l’information et les supports tels qu’Internet et EDI.</a:t>
            </a:r>
          </a:p>
          <a:p>
            <a:pPr>
              <a:lnSpc>
                <a:spcPct val="100000"/>
              </a:lnSpc>
            </a:pPr>
            <a:r>
              <a:rPr lang="fr-FR" sz="1000" dirty="0"/>
              <a:t>Les objectifs à long terme de CPFR sont :</a:t>
            </a:r>
          </a:p>
          <a:p>
            <a:pPr marL="171450" lvl="0" indent="-171450">
              <a:lnSpc>
                <a:spcPct val="100000"/>
              </a:lnSpc>
              <a:buFont typeface="Arial" panose="020B0604020202020204" pitchFamily="34" charset="0"/>
              <a:buChar char="•"/>
            </a:pPr>
            <a:r>
              <a:rPr lang="fr-FR" sz="1000" dirty="0"/>
              <a:t>l’augmentation de la disponibilité des produits en rayon, </a:t>
            </a:r>
          </a:p>
          <a:p>
            <a:pPr marL="171450" lvl="0" indent="-171450">
              <a:lnSpc>
                <a:spcPct val="100000"/>
              </a:lnSpc>
              <a:buFont typeface="Arial" panose="020B0604020202020204" pitchFamily="34" charset="0"/>
              <a:buChar char="•"/>
            </a:pPr>
            <a:r>
              <a:rPr lang="fr-FR" sz="1000" dirty="0"/>
              <a:t>l’amélioration du service client,</a:t>
            </a:r>
          </a:p>
          <a:p>
            <a:pPr marL="171450" lvl="0" indent="-171450">
              <a:lnSpc>
                <a:spcPct val="100000"/>
              </a:lnSpc>
              <a:buFont typeface="Arial" panose="020B0604020202020204" pitchFamily="34" charset="0"/>
              <a:buChar char="•"/>
            </a:pPr>
            <a:r>
              <a:rPr lang="fr-FR" sz="1000" dirty="0"/>
              <a:t>l’augmentation des ventes,</a:t>
            </a:r>
          </a:p>
          <a:p>
            <a:pPr marL="171450" lvl="0" indent="-171450">
              <a:lnSpc>
                <a:spcPct val="100000"/>
              </a:lnSpc>
              <a:buFont typeface="Arial" panose="020B0604020202020204" pitchFamily="34" charset="0"/>
              <a:buChar char="•"/>
            </a:pPr>
            <a:r>
              <a:rPr lang="fr-FR" sz="1000" dirty="0"/>
              <a:t>l’augmentation des marges brutes,</a:t>
            </a:r>
          </a:p>
          <a:p>
            <a:pPr marL="171450" lvl="0" indent="-171450">
              <a:lnSpc>
                <a:spcPct val="100000"/>
              </a:lnSpc>
              <a:buFont typeface="Arial" panose="020B0604020202020204" pitchFamily="34" charset="0"/>
              <a:buChar char="•"/>
            </a:pPr>
            <a:r>
              <a:rPr lang="fr-FR" sz="1000" dirty="0"/>
              <a:t>la réduction des stocks dans la </a:t>
            </a:r>
            <a:r>
              <a:rPr lang="fr-FR" sz="1000" i="1" dirty="0"/>
              <a:t>supply chain</a:t>
            </a:r>
            <a:r>
              <a:rPr lang="fr-FR" sz="1000" dirty="0"/>
              <a:t>,</a:t>
            </a:r>
          </a:p>
          <a:p>
            <a:pPr marL="171450" lvl="0" indent="-171450">
              <a:lnSpc>
                <a:spcPct val="100000"/>
              </a:lnSpc>
              <a:buFont typeface="Arial" panose="020B0604020202020204" pitchFamily="34" charset="0"/>
              <a:buChar char="•"/>
            </a:pPr>
            <a:r>
              <a:rPr lang="fr-FR" sz="1000" dirty="0"/>
              <a:t>la stabilisation de la production des fournisseurs.</a:t>
            </a:r>
          </a:p>
          <a:p>
            <a:pPr>
              <a:lnSpc>
                <a:spcPct val="100000"/>
              </a:lnSpc>
            </a:pPr>
            <a:r>
              <a:rPr lang="fr-FR" sz="1000" dirty="0"/>
              <a:t>Les différentes étapes de fonctionnement du CPFR sont les suivantes :</a:t>
            </a:r>
          </a:p>
          <a:p>
            <a:pPr lvl="0">
              <a:lnSpc>
                <a:spcPct val="100000"/>
              </a:lnSpc>
            </a:pPr>
            <a:r>
              <a:rPr lang="fr-FR" sz="1000" dirty="0"/>
              <a:t>Établir un accord stipulant les attentes en termes de performances et d’indicateurs de succès. Dans le processus de prévisions, le CPFR permet aux partenaires de partager les plannings de promotion, les données relatives aux ventes et aux stocks. Cela permettra de réduire les délais et une intégration avec les systèmes de prévisions et de réapprovisionnement.</a:t>
            </a:r>
          </a:p>
          <a:p>
            <a:pPr lvl="0">
              <a:lnSpc>
                <a:spcPct val="100000"/>
              </a:lnSpc>
            </a:pPr>
            <a:r>
              <a:rPr lang="fr-FR" sz="1000" dirty="0"/>
              <a:t>Les partenaires évaluent toutes les prévisions pour une sélection de produits à travers la </a:t>
            </a:r>
            <a:r>
              <a:rPr lang="fr-FR" sz="1000" i="1" dirty="0"/>
              <a:t>supply chain</a:t>
            </a:r>
            <a:r>
              <a:rPr lang="fr-FR" sz="1000" dirty="0"/>
              <a:t>, typiquement des articles saisonniers et promotionnels. À partir de cela, les partenaires établissent des prévisions hebdomadaires pour ces articles. Les écarts de prévisions sont analysés et des corrections sont apportées permettant le partage d’une prévision commune. Chacun des partenaires procède aux différentes phases de planification nécessaires à partir de ces prévisions communes. Des ordres de fabrication et d’achats sont alors générés. Les différents ordres générés sont examinés par l’ensemble des partenaires et les écarts sont corrigés. Finalement, les ordres ainsi validés sont exécutés et contrôlés. Toute anomalie susceptible d’entraver la bonne exécution de ces ordres est portée à la connaissance des partenaires impliqués dans la démarche CPFR.</a:t>
            </a:r>
          </a:p>
          <a:p>
            <a:pPr>
              <a:lnSpc>
                <a:spcPct val="100000"/>
              </a:lnSpc>
            </a:pPr>
            <a:r>
              <a:rPr lang="fr-FR" sz="1000" dirty="0"/>
              <a:t>La mise en œuvre des procédures de CPFR n’est pas un processus simple mais le résultat en vaut l’effort puisque l’approche est considérée comme une avancée notable dans la gestion de stocks et de la relation client ainsi qu’une source d’avantages concurrentiels pour les entreprises pionnières.</a:t>
            </a:r>
          </a:p>
          <a:p>
            <a:endParaRPr lang="fr-FR" sz="1000" dirty="0"/>
          </a:p>
        </p:txBody>
      </p:sp>
      <p:sp>
        <p:nvSpPr>
          <p:cNvPr id="4" name="Espace réservé du numéro de diapositive 1">
            <a:extLst>
              <a:ext uri="{FF2B5EF4-FFF2-40B4-BE49-F238E27FC236}">
                <a16:creationId xmlns:a16="http://schemas.microsoft.com/office/drawing/2014/main" id="{53677130-13CE-4FB1-A3CF-BC01652BAC26}"/>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23</a:t>
            </a:fld>
            <a:endParaRPr lang="fr-FR"/>
          </a:p>
        </p:txBody>
      </p:sp>
    </p:spTree>
    <p:extLst>
      <p:ext uri="{BB962C8B-B14F-4D97-AF65-F5344CB8AC3E}">
        <p14:creationId xmlns:p14="http://schemas.microsoft.com/office/powerpoint/2010/main" val="499107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17302" y="4482058"/>
            <a:ext cx="6372708" cy="5675808"/>
          </a:xfrm>
        </p:spPr>
        <p:txBody>
          <a:bodyPr/>
          <a:lstStyle/>
          <a:p>
            <a:pPr>
              <a:lnSpc>
                <a:spcPct val="100000"/>
              </a:lnSpc>
            </a:pPr>
            <a:r>
              <a:rPr lang="fr-FR" sz="1000" b="1" dirty="0"/>
              <a:t>La collaboration stratégique</a:t>
            </a:r>
            <a:endParaRPr lang="fr-FR" sz="1000" dirty="0"/>
          </a:p>
          <a:p>
            <a:pPr>
              <a:lnSpc>
                <a:spcPct val="100000"/>
              </a:lnSpc>
            </a:pPr>
            <a:r>
              <a:rPr lang="fr-FR" sz="1000" dirty="0"/>
              <a:t>La collaboration stratégique correspond au plus haut degré de collaboration. Dans ce modèle, les relations dépassent le simple cadre des activités de supply chain pour recouvrir d'autres grands processus de l'entreprise : projets de recherche et développement communs, développement de fournisseurs et développement de propriété intellectuelle.</a:t>
            </a:r>
          </a:p>
          <a:p>
            <a:pPr>
              <a:lnSpc>
                <a:spcPct val="100000"/>
              </a:lnSpc>
            </a:pPr>
            <a:r>
              <a:rPr lang="fr-FR" sz="1000" dirty="0"/>
              <a:t>Le partage d'actifs physiques et intellectuels peut même aller jusqu'au partage de personnel. Dans ce type de collaborations, les informations sont développées conjointement et non pas simplement partagées ou échangées.</a:t>
            </a:r>
          </a:p>
          <a:p>
            <a:pPr>
              <a:lnSpc>
                <a:spcPct val="100000"/>
              </a:lnSpc>
            </a:pPr>
            <a:r>
              <a:rPr lang="fr-FR" sz="1000" dirty="0"/>
              <a:t>Toutefois dans ce cas, les achats concernés sont véritablement « stratégiques ». Qualifiés de « cœur de métier », ils sont déterminants car ils sont partie intégrante du processus d’innovation de l’entreprise, ils vont permettre un meilleur ajustement aux attentes des clients internes (et externes), voire offrir des facteurs de différenciation par rapport aux concurrents. En un mot ces achats peuvent être créateurs de valeur.</a:t>
            </a:r>
          </a:p>
          <a:p>
            <a:pPr>
              <a:lnSpc>
                <a:spcPct val="100000"/>
              </a:lnSpc>
            </a:pPr>
            <a:r>
              <a:rPr lang="fr-FR" sz="1000" dirty="0"/>
              <a:t>Dans une telle situation, où l’entreprise fait le choix d’externaliser et/ou d’acquérir une technologie (et/ou un savoir-faire) qu’elle a décidé de ne pas maintenir ou développer en interne, elle attend donc de ses fournisseurs une </a:t>
            </a:r>
            <a:r>
              <a:rPr lang="fr-FR" sz="1000" i="1" dirty="0"/>
              <a:t>contribution directe</a:t>
            </a:r>
            <a:r>
              <a:rPr lang="fr-FR" sz="1000" dirty="0"/>
              <a:t> à l’innovation, à la conception et l’évolution de sa gamme de produits ou services. Cette approche s’exerce nécessairement selon des processus et des méthodes très collaboratives où donneur d’ordres et fournisseur sont très imbriqués et coresponsables dans les moyens mis en œuvre et dans les résultats.</a:t>
            </a:r>
          </a:p>
          <a:p>
            <a:pPr>
              <a:lnSpc>
                <a:spcPct val="100000"/>
              </a:lnSpc>
            </a:pPr>
            <a:r>
              <a:rPr lang="fr-FR" sz="1000" dirty="0"/>
              <a:t>Une telle situation implique une politique fournisseurs organisée autour des éléments-clefs suivants :</a:t>
            </a:r>
          </a:p>
          <a:p>
            <a:pPr marL="171450" lvl="0" indent="-171450">
              <a:lnSpc>
                <a:spcPct val="100000"/>
              </a:lnSpc>
              <a:buFont typeface="Arial" panose="020B0604020202020204" pitchFamily="34" charset="0"/>
              <a:buChar char="•"/>
            </a:pPr>
            <a:r>
              <a:rPr lang="fr-FR" sz="1000" dirty="0"/>
              <a:t>établissement de relations à moyen/long termes avec un nombre limité de fournisseurs innovants ; </a:t>
            </a:r>
          </a:p>
          <a:p>
            <a:pPr marL="171450" lvl="0" indent="-171450">
              <a:lnSpc>
                <a:spcPct val="100000"/>
              </a:lnSpc>
              <a:buFont typeface="Arial" panose="020B0604020202020204" pitchFamily="34" charset="0"/>
              <a:buChar char="•"/>
            </a:pPr>
            <a:r>
              <a:rPr lang="fr-FR" sz="1000" dirty="0"/>
              <a:t>fonctionnement conjoint, sur un plan d’égalité, de confiance et de respect mutuel (même si les tailles d’entreprises peuvent différer dans certaines limites), avec mise en place d’un système d’information transparent partagé ;</a:t>
            </a:r>
          </a:p>
          <a:p>
            <a:pPr marL="171450" lvl="0" indent="-171450">
              <a:lnSpc>
                <a:spcPct val="100000"/>
              </a:lnSpc>
              <a:buFont typeface="Arial" panose="020B0604020202020204" pitchFamily="34" charset="0"/>
              <a:buChar char="•"/>
            </a:pPr>
            <a:r>
              <a:rPr lang="fr-FR" sz="1000" dirty="0"/>
              <a:t>dans la mesure où le partage d’informations est largement étendu, règles strictes de confidentialité, voire d’exclusivité partielle ou totale, pendant le partenariat, et « en sortie » du partenariat sur un horizon à négocier ;</a:t>
            </a:r>
          </a:p>
          <a:p>
            <a:pPr marL="171450" lvl="0" indent="-171450">
              <a:lnSpc>
                <a:spcPct val="100000"/>
              </a:lnSpc>
              <a:buFont typeface="Arial" panose="020B0604020202020204" pitchFamily="34" charset="0"/>
              <a:buChar char="•"/>
            </a:pPr>
            <a:r>
              <a:rPr lang="fr-FR" sz="1000" dirty="0"/>
              <a:t>définition des objectifs de progrès du fournisseur et du donneur d’ordres échelonnés dans le temps (fixation des coûts « objectifs », programmation d’une baisse des coûts de conception et des coûts globaux, délais de conception sous contrainte de « </a:t>
            </a:r>
            <a:r>
              <a:rPr lang="fr-FR" sz="1000" i="1" dirty="0"/>
              <a:t>time-to-market</a:t>
            </a:r>
            <a:r>
              <a:rPr lang="fr-FR" sz="1000" dirty="0"/>
              <a:t> », etc.) avec modalités d’actions correctives ;</a:t>
            </a:r>
          </a:p>
          <a:p>
            <a:pPr marL="171450" lvl="0" indent="-171450">
              <a:lnSpc>
                <a:spcPct val="100000"/>
              </a:lnSpc>
              <a:buFont typeface="Arial" panose="020B0604020202020204" pitchFamily="34" charset="0"/>
              <a:buChar char="•"/>
            </a:pPr>
            <a:r>
              <a:rPr lang="fr-FR" sz="1000" dirty="0"/>
              <a:t>définition claire des règles de propriété intellectuelle et industrielle résultant des innovations et développements menés en commun (possibilité de dépôts de brevets communs, licences, etc.).</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A065BA3F-DF01-49E2-9B6A-F72472A2723A}"/>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24</a:t>
            </a:fld>
            <a:endParaRPr lang="fr-FR"/>
          </a:p>
        </p:txBody>
      </p:sp>
    </p:spTree>
    <p:extLst>
      <p:ext uri="{BB962C8B-B14F-4D97-AF65-F5344CB8AC3E}">
        <p14:creationId xmlns:p14="http://schemas.microsoft.com/office/powerpoint/2010/main" val="3565428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9" name="Rectangle 1">
            <a:extLst>
              <a:ext uri="{FF2B5EF4-FFF2-40B4-BE49-F238E27FC236}">
                <a16:creationId xmlns:a16="http://schemas.microsoft.com/office/drawing/2014/main" id="{EDAC7813-B5B0-408F-9687-B0546C89E6B4}"/>
              </a:ext>
            </a:extLst>
          </p:cNvPr>
          <p:cNvSpPr>
            <a:spLocks noGrp="1" noRot="1" noChangeAspect="1" noChangeArrowheads="1" noTextEdit="1"/>
          </p:cNvSpPr>
          <p:nvPr>
            <p:ph type="sldImg"/>
          </p:nvPr>
        </p:nvSpPr>
        <p:spPr>
          <a:xfrm>
            <a:off x="896938" y="731838"/>
            <a:ext cx="4875212" cy="3657600"/>
          </a:xfrm>
          <a:solidFill>
            <a:srgbClr val="FFFFFF"/>
          </a:solidFill>
          <a:ln>
            <a:solidFill>
              <a:srgbClr val="000000"/>
            </a:solidFill>
            <a:miter lim="800000"/>
            <a:headEnd/>
            <a:tailEnd/>
          </a:ln>
        </p:spPr>
      </p:sp>
      <p:sp>
        <p:nvSpPr>
          <p:cNvPr id="19460" name="Text Box 2">
            <a:extLst>
              <a:ext uri="{FF2B5EF4-FFF2-40B4-BE49-F238E27FC236}">
                <a16:creationId xmlns:a16="http://schemas.microsoft.com/office/drawing/2014/main" id="{92D98590-207E-4D09-BFF2-494DE3E9611A}"/>
              </a:ext>
            </a:extLst>
          </p:cNvPr>
          <p:cNvSpPr>
            <a:spLocks noGrp="1" noChangeArrowheads="1"/>
          </p:cNvSpPr>
          <p:nvPr>
            <p:ph type="body" idx="1"/>
          </p:nvPr>
        </p:nvSpPr>
        <p:spPr>
          <a:xfrm>
            <a:off x="666750" y="4632325"/>
            <a:ext cx="5335588" cy="4389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lIns="90000" tIns="45000" rIns="90000" bIns="45000"/>
          <a:lstStyle/>
          <a:p>
            <a:pPr>
              <a:lnSpc>
                <a:spcPct val="100000"/>
              </a:lnSpc>
            </a:pPr>
            <a:r>
              <a:rPr lang="fr-FR" sz="1000" dirty="0"/>
              <a:t>Le changement des habitudes dans les relations entre acteurs d’une </a:t>
            </a:r>
            <a:r>
              <a:rPr lang="fr-FR" sz="1000" dirty="0" err="1"/>
              <a:t>Supply</a:t>
            </a:r>
            <a:r>
              <a:rPr lang="fr-FR" sz="1000" dirty="0"/>
              <a:t> Chain ne se fait pas naturellement. De manière générale, il est poussé et facilité par la pression du marché qui perd en rentabilité et qui se concentre : le nombre d’intervenants ayant beaucoup diminué, il est possible de nouer des dialogues constructifs ce qui aurait été impensable auparavant.</a:t>
            </a:r>
          </a:p>
          <a:p>
            <a:pPr>
              <a:lnSpc>
                <a:spcPct val="100000"/>
              </a:lnSpc>
            </a:pPr>
            <a:r>
              <a:rPr lang="fr-FR" sz="1000" dirty="0"/>
              <a:t>De plus, le management chez les fournisseurs comme les distributeurs se modernise et conduit à une culture commune : il est alors envisageable de mettre en œuvre sur un marché les pratiques qui se sont révélées efficaces dans d’autres secteurs. Les visions des dirigeants de deux côtés peuvent converger assez rapidement avec l’objectif d’assurer un meilleur service et de réduire les coûts sur la chaîne.</a:t>
            </a:r>
          </a:p>
          <a:p>
            <a:pPr>
              <a:lnSpc>
                <a:spcPct val="100000"/>
              </a:lnSpc>
            </a:pPr>
            <a:r>
              <a:rPr lang="fr-FR" sz="1000" dirty="0"/>
              <a:t>Collaborer pour une meilleure gestion des flux ne change en rien la compétition commerciale. Chacun garde son indépendance. De plus, il est préférable de faire appel à un « médiateur », tiers de confiance, qui anime les réunions, peut suggérer des arbitrages et faire partager les </a:t>
            </a:r>
            <a:r>
              <a:rPr lang="fr-FR" sz="1000" i="1" dirty="0"/>
              <a:t>best practices</a:t>
            </a:r>
            <a:r>
              <a:rPr lang="fr-FR" sz="1000" dirty="0"/>
              <a:t>. </a:t>
            </a:r>
          </a:p>
          <a:p>
            <a:pPr>
              <a:lnSpc>
                <a:spcPct val="100000"/>
              </a:lnSpc>
            </a:pPr>
            <a:r>
              <a:rPr lang="fr-FR" sz="1000" dirty="0"/>
              <a:t>L’expérience montre qu’une approche pragmatique garantit le succès : plutôt que de construire un modèle idéal, il est préférable d’avancer pas à pas en prouvant par des processus simples de bas niveau que la collaboration apporte des bénéfices. Les premiers résultats permettent d’entraîner rapidement l’adhésion de tous les acteurs jusqu’aux dirigeants. </a:t>
            </a:r>
          </a:p>
          <a:p>
            <a:pPr>
              <a:lnSpc>
                <a:spcPct val="100000"/>
              </a:lnSpc>
            </a:pPr>
            <a:r>
              <a:rPr lang="fr-FR" sz="1000" dirty="0"/>
              <a:t>Trente ans de tentatives de collaboration ont été constellés de succès et d’échecs. Les succès ont  respecté les principes de la pyramide de Procter. Tous les efforts doivent d’abord être concentrés pour passer de façon fiable et pérenne du niveau 0 au niveau 1.</a:t>
            </a:r>
          </a:p>
          <a:p>
            <a:pPr>
              <a:lnSpc>
                <a:spcPct val="100000"/>
              </a:lnSpc>
            </a:pPr>
            <a:r>
              <a:rPr lang="fr-FR" sz="1000" dirty="0"/>
              <a:t>Ce n’est qu’une fois que la collaboration de niveau 1 est stabilisée que l’on peut envisager des collaborations de niveau 2 puis de niveau 3.</a:t>
            </a:r>
          </a:p>
        </p:txBody>
      </p:sp>
      <p:sp>
        <p:nvSpPr>
          <p:cNvPr id="5" name="Espace réservé du numéro de diapositive 1">
            <a:extLst>
              <a:ext uri="{FF2B5EF4-FFF2-40B4-BE49-F238E27FC236}">
                <a16:creationId xmlns:a16="http://schemas.microsoft.com/office/drawing/2014/main" id="{9D21F787-9189-4AA0-8E11-E8987593B927}"/>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Comme les produits ont des cycles de vie, les marchés ont des cycles de vie: au début, on trouve quelques entreprises pionnières. Puis, comme le marché se développe, un grand nombre d’entreprises se lancent dans l’aventure avec un mot d’ordre: la croissance. Mais quand les clients commencent à être équipés, le marché rentre dans une guerre des prix et des coûts et se concentre très rapidement. A la fin quelques très grandes entreprises restent sur un marché en déclin.</a:t>
            </a:r>
          </a:p>
          <a:p>
            <a:pPr>
              <a:lnSpc>
                <a:spcPct val="100000"/>
              </a:lnSpc>
            </a:pPr>
            <a:r>
              <a:rPr lang="fr-FR" sz="1000" dirty="0"/>
              <a:t>Dans ces phases là, la relation client fournisseur change: en phase pionnière, on recherche la technologie chez les fournisseurs et des ouvertures de portes chez les distributeurs. En phase de croissance, on recherche de la capacité de production, de la mondialisation des flux et des parts de marché larges chez les distributeurs. En fin de vie, on limite les coûts, on gère la décroissance, les entreprises restantes sont très grosses, très fortes et interdépendantes.</a:t>
            </a:r>
          </a:p>
          <a:p>
            <a:pPr>
              <a:lnSpc>
                <a:spcPct val="100000"/>
              </a:lnSpc>
            </a:pPr>
            <a:r>
              <a:rPr lang="fr-FR" sz="1000" dirty="0"/>
              <a:t>Les missions données aux supply chain sont totalement différentes, et les opportunités de collaborations sont très différentes selon ces phases: une vraie évolution temporelle de la collaboration se met en place étapes par étapes.</a:t>
            </a:r>
          </a:p>
          <a:p>
            <a:pPr>
              <a:lnSpc>
                <a:spcPct val="100000"/>
              </a:lnSpc>
            </a:pPr>
            <a:endParaRPr lang="fr-FR" sz="1000" dirty="0"/>
          </a:p>
        </p:txBody>
      </p:sp>
      <p:sp>
        <p:nvSpPr>
          <p:cNvPr id="4" name="Espace réservé du numéro de diapositive 3"/>
          <p:cNvSpPr>
            <a:spLocks noGrp="1"/>
          </p:cNvSpPr>
          <p:nvPr>
            <p:ph type="sldNum" sz="quarter" idx="5"/>
          </p:nvPr>
        </p:nvSpPr>
        <p:spPr/>
        <p:txBody>
          <a:bodyPr/>
          <a:lstStyle/>
          <a:p>
            <a:fld id="{A9FD34FE-EB67-4742-8579-0E68C6D912AC}" type="slidenum">
              <a:rPr lang="fr-FR" smtClean="0"/>
              <a:t>26</a:t>
            </a:fld>
            <a:endParaRPr lang="fr-FR"/>
          </a:p>
        </p:txBody>
      </p:sp>
    </p:spTree>
    <p:extLst>
      <p:ext uri="{BB962C8B-B14F-4D97-AF65-F5344CB8AC3E}">
        <p14:creationId xmlns:p14="http://schemas.microsoft.com/office/powerpoint/2010/main" val="205057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13250"/>
            <a:ext cx="5207000" cy="5472608"/>
          </a:xfrm>
        </p:spPr>
        <p:txBody>
          <a:bodyPr/>
          <a:lstStyle/>
          <a:p>
            <a:pPr>
              <a:lnSpc>
                <a:spcPct val="100000"/>
              </a:lnSpc>
            </a:pPr>
            <a:r>
              <a:rPr lang="fr-FR" sz="1000" dirty="0"/>
              <a:t>Une entreprise, c’est un réseau de fournisseurs à piloter</a:t>
            </a:r>
          </a:p>
          <a:p>
            <a:pPr>
              <a:lnSpc>
                <a:spcPct val="100000"/>
              </a:lnSpc>
            </a:pPr>
            <a:r>
              <a:rPr lang="fr-FR" sz="1000" dirty="0"/>
              <a:t>Une entreprise, c’est un réseau de clients à piloter</a:t>
            </a:r>
          </a:p>
          <a:p>
            <a:pPr>
              <a:lnSpc>
                <a:spcPct val="100000"/>
              </a:lnSpc>
            </a:pPr>
            <a:r>
              <a:rPr lang="fr-FR" sz="1000" dirty="0"/>
              <a:t>Une entreprise, c’est un réseau de concurrents à maîtriser</a:t>
            </a:r>
          </a:p>
          <a:p>
            <a:pPr>
              <a:lnSpc>
                <a:spcPct val="100000"/>
              </a:lnSpc>
            </a:pPr>
            <a:r>
              <a:rPr lang="fr-FR" sz="1000" dirty="0"/>
              <a:t>Quand le marché est concentré, quelques intervenants concentrent les volumes et les moyens. On va donc pouvoir et devoir piloter les moyens, et sortir d’une pure relation achats / ventes et cherchant à piloter de manière conjointe la profitabilité d’une catégorie.</a:t>
            </a:r>
          </a:p>
          <a:p>
            <a:pPr>
              <a:lnSpc>
                <a:spcPct val="100000"/>
              </a:lnSpc>
            </a:pPr>
            <a:r>
              <a:rPr lang="fr-FR" sz="1000" dirty="0"/>
              <a:t>Par exemple, la plupart des marchés de Grande Consommation en Europe, et la plupart des marchés de matières premières dans le monde sont dominés par quelques entreprises avec lesquelles on déploie un management Grand Compte.</a:t>
            </a:r>
          </a:p>
          <a:p>
            <a:pPr>
              <a:lnSpc>
                <a:spcPct val="100000"/>
              </a:lnSpc>
            </a:pPr>
            <a:r>
              <a:rPr lang="fr-FR" sz="1000" dirty="0"/>
              <a:t>Et ceci dans une stratégie définie finement, en délimitant avec le partenaire des domaines dans lesquels on poussera plutôt la collaboration et d’autres où on choisira plutôt un relationnel conflictuel. Il n’est pas rare de voir un industriel créer des opérations marketing conjointes avec un distributeur, et dans un même temps lui limiter l’accès à certains produits nouveaux pour lesquels il privilégiera d’autres distributeurs. Zones de conflits et zones de partenariats se côtoient au sein d’une même relation client / fournisseur. Le leader décide de ces zones. Le suiveur les subit.</a:t>
            </a:r>
          </a:p>
          <a:p>
            <a:pPr>
              <a:lnSpc>
                <a:spcPct val="100000"/>
              </a:lnSpc>
            </a:pPr>
            <a:r>
              <a:rPr lang="fr-FR" sz="1000" i="1" dirty="0" err="1"/>
              <a:t>Account</a:t>
            </a:r>
            <a:r>
              <a:rPr lang="fr-FR" sz="1000" i="1" dirty="0"/>
              <a:t> manager </a:t>
            </a:r>
            <a:r>
              <a:rPr lang="fr-FR" sz="1000" dirty="0"/>
              <a:t>signifie « gestionnaire des comptes », chaque compte correspondant à un dossier client. Rattaché au Directeur commercial, le </a:t>
            </a:r>
            <a:r>
              <a:rPr lang="fr-FR" sz="1000" b="1" dirty="0"/>
              <a:t>Key </a:t>
            </a:r>
            <a:r>
              <a:rPr lang="fr-FR" sz="1000" b="1" dirty="0" err="1"/>
              <a:t>Account</a:t>
            </a:r>
            <a:r>
              <a:rPr lang="fr-FR" sz="1000" b="1" dirty="0"/>
              <a:t> Manager </a:t>
            </a:r>
            <a:r>
              <a:rPr lang="fr-FR" sz="1000" dirty="0"/>
              <a:t>(KAM) est le responsable d’un ou plusieurs client(s) clé(s). Il ne vend pas uniquement, mais gère un compte et doit construire un partenariat avec son client dans la durée.</a:t>
            </a:r>
            <a:br>
              <a:rPr lang="fr-FR" sz="1000" dirty="0"/>
            </a:br>
            <a:r>
              <a:rPr lang="fr-FR" sz="1000" dirty="0"/>
              <a:t>Cette fonction est aujourd’hui incontournable dans tous les secteurs : de la grande distribution, des nouvelles technologie à l’aéronautique ou l’automobile. La responsabilité du KAM est essentiellement liée à la fonction commerciale (acquisition, négociation, suivi vie série) mais peut aussi englober également le management des équipes projet. Elle comporte par conséquent une dimension managériale essentielle. nouvelles technologie à l’aéronautique ou l’automobile.</a:t>
            </a:r>
          </a:p>
          <a:p>
            <a:pPr>
              <a:lnSpc>
                <a:spcPct val="100000"/>
              </a:lnSpc>
            </a:pPr>
            <a:r>
              <a:rPr lang="fr-FR" sz="1000" dirty="0"/>
              <a:t>Son pendant du côté des Achats est l’acheteur leader qui lui aussi pilote la relation avec ses fournisseurs bien au-delà du simple acte d’achat.</a:t>
            </a:r>
          </a:p>
        </p:txBody>
      </p:sp>
    </p:spTree>
    <p:extLst>
      <p:ext uri="{BB962C8B-B14F-4D97-AF65-F5344CB8AC3E}">
        <p14:creationId xmlns:p14="http://schemas.microsoft.com/office/powerpoint/2010/main" val="250368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1165224" y="4700687"/>
            <a:ext cx="4768851" cy="5169147"/>
          </a:xfrm>
        </p:spPr>
        <p:txBody>
          <a:bodyPr/>
          <a:lstStyle/>
          <a:p>
            <a:pPr>
              <a:lnSpc>
                <a:spcPct val="100000"/>
              </a:lnSpc>
            </a:pPr>
            <a:r>
              <a:rPr lang="fr-FR" sz="1000" b="1" i="1" dirty="0"/>
              <a:t>Mode de relation de classique « rapport de forces »</a:t>
            </a:r>
          </a:p>
          <a:p>
            <a:pPr>
              <a:lnSpc>
                <a:spcPct val="100000"/>
              </a:lnSpc>
            </a:pPr>
            <a:r>
              <a:rPr lang="fr-FR" sz="1000" dirty="0"/>
              <a:t>À ce niveau, il s’agit souvent d’achats, récurrents ou non, opérés sur des marchés concurrentiels, de produits ou services standards, voire d’opérations de sous-traitance d’exécution en conformité par rapport à un cahier des charges précis et détaillé, dont les volumes achetés, les coûts et les risques restent limités, avec une localisation des fournisseurs en proximité géographique. </a:t>
            </a:r>
          </a:p>
          <a:p>
            <a:pPr>
              <a:lnSpc>
                <a:spcPct val="100000"/>
              </a:lnSpc>
            </a:pPr>
            <a:r>
              <a:rPr lang="fr-FR" sz="1000" dirty="0"/>
              <a:t>Dans ce cas, l’entreprise donneuse d’ordres recherche de façon dominante la minimisation des coûts d’achats par tout moyen le permettant : mise en concurrence systématique, négociation « musclée », associées à des engagements contractuels sur des horizons aussi longs que possible, ceci pour augmenter au plus les volumes et permettre ainsi d’amortir certains coûts fixes. </a:t>
            </a:r>
          </a:p>
          <a:p>
            <a:pPr>
              <a:lnSpc>
                <a:spcPct val="100000"/>
              </a:lnSpc>
            </a:pPr>
            <a:r>
              <a:rPr lang="fr-FR" sz="1000" dirty="0"/>
              <a:t>En revanche, pas de coopération avec le fournisseur : en cas de défaillance on préfère éliminer un fournisseur, remettre en concurrence, et changer de sources (le contexte concurrentiel le permettant). Pas de notion d’amélioration conjointe fondée sur le dialogue et des plans d’action communs.</a:t>
            </a:r>
          </a:p>
          <a:p>
            <a:pPr>
              <a:lnSpc>
                <a:spcPct val="100000"/>
              </a:lnSpc>
            </a:pPr>
            <a:r>
              <a:rPr lang="fr-FR" sz="1000" dirty="0"/>
              <a:t>Lors d’opérations commerciales entre entreprises d’un même groupe multinational, le prix de transfert désigne le prix conforme </a:t>
            </a:r>
            <a:r>
              <a:rPr lang="fr-FR" sz="1000" dirty="0" err="1"/>
              <a:t>arm’s</a:t>
            </a:r>
            <a:r>
              <a:rPr lang="fr-FR" sz="1000" dirty="0"/>
              <a:t> </a:t>
            </a:r>
            <a:r>
              <a:rPr lang="fr-FR" sz="1000" dirty="0" err="1"/>
              <a:t>length</a:t>
            </a:r>
            <a:r>
              <a:rPr lang="fr-FR" sz="1000" dirty="0"/>
              <a:t> </a:t>
            </a:r>
            <a:r>
              <a:rPr lang="fr-FR" sz="1000" dirty="0" err="1"/>
              <a:t>principle</a:t>
            </a:r>
            <a:r>
              <a:rPr lang="fr-FR" sz="1000" dirty="0"/>
              <a:t>. À l’origine, l’</a:t>
            </a:r>
            <a:r>
              <a:rPr lang="fr-FR" sz="1000" dirty="0" err="1"/>
              <a:t>arm’s</a:t>
            </a:r>
            <a:r>
              <a:rPr lang="fr-FR" sz="1000" dirty="0"/>
              <a:t> </a:t>
            </a:r>
            <a:r>
              <a:rPr lang="fr-FR" sz="1000" dirty="0" err="1"/>
              <a:t>length</a:t>
            </a:r>
            <a:r>
              <a:rPr lang="fr-FR" sz="1000" dirty="0"/>
              <a:t> (la « toise ») était une unité de longueur française en vigueur avant la Révolution. Elle correspondait ni plus ni moins à l’envergure des bras (entre 1,7 et 2 mètres). Ce terme (</a:t>
            </a:r>
            <a:r>
              <a:rPr lang="fr-FR" sz="1000" dirty="0" err="1"/>
              <a:t>arm’s</a:t>
            </a:r>
            <a:r>
              <a:rPr lang="fr-FR" sz="1000" dirty="0"/>
              <a:t> </a:t>
            </a:r>
            <a:r>
              <a:rPr lang="fr-FR" sz="1000" dirty="0" err="1"/>
              <a:t>length</a:t>
            </a:r>
            <a:r>
              <a:rPr lang="fr-FR" sz="1000" dirty="0"/>
              <a:t>) désigne le fait que les prix pratiqués pour des transactions entre des sociétés liées doivent être établis par référence aux prix pratiqués par des entreprises indépendantes</a:t>
            </a:r>
            <a:r>
              <a:rPr lang="fr-FR" dirty="0"/>
              <a:t>.</a:t>
            </a:r>
            <a:endParaRPr lang="fr-FR" sz="1000" dirty="0"/>
          </a:p>
        </p:txBody>
      </p:sp>
      <p:sp>
        <p:nvSpPr>
          <p:cNvPr id="4" name="Espace réservé du numéro de diapositive 1">
            <a:extLst>
              <a:ext uri="{FF2B5EF4-FFF2-40B4-BE49-F238E27FC236}">
                <a16:creationId xmlns:a16="http://schemas.microsoft.com/office/drawing/2014/main" id="{BCD1CEA1-B355-4ABB-9290-13358AD594BB}"/>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3</a:t>
            </a:fld>
            <a:endParaRPr lang="fr-FR"/>
          </a:p>
        </p:txBody>
      </p:sp>
    </p:spTree>
    <p:extLst>
      <p:ext uri="{BB962C8B-B14F-4D97-AF65-F5344CB8AC3E}">
        <p14:creationId xmlns:p14="http://schemas.microsoft.com/office/powerpoint/2010/main" val="103641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53306" y="4541242"/>
            <a:ext cx="6264696" cy="5693371"/>
          </a:xfrm>
        </p:spPr>
        <p:txBody>
          <a:bodyPr/>
          <a:lstStyle/>
          <a:p>
            <a:pPr>
              <a:lnSpc>
                <a:spcPct val="100000"/>
              </a:lnSpc>
            </a:pPr>
            <a:r>
              <a:rPr lang="fr-FR" sz="1000" dirty="0"/>
              <a:t>On se rend compte que le modèle de relations traditionnelles peut apporter des avantages à court terme mais prend difficilement en compte les évolutions de la demande et de l’environnement. C’est pourquoi, au lieu de chercher l’affrontement, on reconnait que des bénéfices pour le fournisseur et pour le client peuvent être retirés de leur collaboration.</a:t>
            </a:r>
          </a:p>
          <a:p>
            <a:pPr>
              <a:lnSpc>
                <a:spcPct val="100000"/>
              </a:lnSpc>
            </a:pPr>
            <a:r>
              <a:rPr lang="fr-FR" sz="1000" dirty="0"/>
              <a:t>On peut distinguer quatre stades principaux de relations de collaboration entre clients et fournisseurs dans les supply chains. Ces stades reflètent l’intensité et l’étendue de la collaboration  ainsi que le degré croissant d’implication des acteurs. Les méthodes et les moyens sont décrits dans les pages suivantes.</a:t>
            </a:r>
          </a:p>
          <a:p>
            <a:pPr>
              <a:lnSpc>
                <a:spcPct val="100000"/>
              </a:lnSpc>
            </a:pPr>
            <a:r>
              <a:rPr lang="fr-FR" sz="1000" b="1" dirty="0"/>
              <a:t>La collaboration transactionnelle</a:t>
            </a:r>
          </a:p>
          <a:p>
            <a:pPr>
              <a:lnSpc>
                <a:spcPct val="100000"/>
              </a:lnSpc>
            </a:pPr>
            <a:r>
              <a:rPr lang="fr-FR" sz="1000" dirty="0"/>
              <a:t>La collaboration que l’on peut nommer transactionnelle qui ne vise qu’à améliorer l’efficience des processus administratifs et logistiques entre les acteurs grâce à l’utilisation de moyens de transmission électroniques et d’une simplification des procédures administratives. On se situe uniquement au niveau de l’exécution.</a:t>
            </a:r>
          </a:p>
          <a:p>
            <a:pPr>
              <a:lnSpc>
                <a:spcPct val="100000"/>
              </a:lnSpc>
            </a:pPr>
            <a:r>
              <a:rPr lang="fr-FR" sz="1000" b="1" dirty="0"/>
              <a:t>La collaboration informationnelle</a:t>
            </a:r>
          </a:p>
          <a:p>
            <a:pPr>
              <a:lnSpc>
                <a:spcPct val="100000"/>
              </a:lnSpc>
            </a:pPr>
            <a:r>
              <a:rPr lang="fr-FR" sz="1000" dirty="0"/>
              <a:t>A ce niveau, on constate que pour que le fournisseur prenne de bonnes décisions, il a besoin d’une information pertinente. Le client transmet à son fournisseur ses prévisions de vente, ses niveaux de stock ou ses programmes de fabrication. </a:t>
            </a:r>
          </a:p>
          <a:p>
            <a:pPr>
              <a:lnSpc>
                <a:spcPct val="100000"/>
              </a:lnSpc>
            </a:pPr>
            <a:r>
              <a:rPr lang="fr-FR" sz="1000" dirty="0"/>
              <a:t>A l’inverse, le fournisseur peut communiquer ses programmes de fabrication, ses capacités de production et son ATP (Disponible à la vente) pour que le client puisse passer des commandes qui peuvent être honorées.</a:t>
            </a:r>
          </a:p>
          <a:p>
            <a:pPr>
              <a:lnSpc>
                <a:spcPct val="100000"/>
              </a:lnSpc>
            </a:pPr>
            <a:r>
              <a:rPr lang="fr-FR" sz="1000" dirty="0"/>
              <a:t>On se situe généralement à un horizon de quelques semaines. On met à disposition de l’information pour établir des PDP réalistes.</a:t>
            </a:r>
          </a:p>
          <a:p>
            <a:pPr>
              <a:lnSpc>
                <a:spcPct val="100000"/>
              </a:lnSpc>
            </a:pPr>
            <a:r>
              <a:rPr lang="fr-FR" sz="1000" b="1" dirty="0"/>
              <a:t>La collaboration décisionnelle</a:t>
            </a:r>
          </a:p>
          <a:p>
            <a:pPr>
              <a:lnSpc>
                <a:spcPct val="100000"/>
              </a:lnSpc>
            </a:pPr>
            <a:r>
              <a:rPr lang="fr-FR" sz="1000" dirty="0"/>
              <a:t>En faisant un pas de plus dans la collaboration, fournisseur et client peuvent s’organiser pour prendre des décisions en commun. Cela est particulièrement critique lorsque la demande est saisonnière ou soumise à des actions marketing lourdes.</a:t>
            </a:r>
          </a:p>
          <a:p>
            <a:pPr>
              <a:lnSpc>
                <a:spcPct val="100000"/>
              </a:lnSpc>
            </a:pPr>
            <a:r>
              <a:rPr lang="fr-FR" sz="1000" dirty="0"/>
              <a:t>Les deux acteurs de la supply chain doivent à ce niveau ajuster leur PIC pour éviter des déconvenues.</a:t>
            </a:r>
          </a:p>
          <a:p>
            <a:pPr>
              <a:lnSpc>
                <a:spcPct val="100000"/>
              </a:lnSpc>
            </a:pPr>
            <a:r>
              <a:rPr lang="fr-FR" sz="1000" b="1" dirty="0"/>
              <a:t>La collaboration stratégique</a:t>
            </a:r>
          </a:p>
          <a:p>
            <a:pPr>
              <a:lnSpc>
                <a:spcPct val="100000"/>
              </a:lnSpc>
            </a:pPr>
            <a:r>
              <a:rPr lang="fr-FR" sz="1000" dirty="0"/>
              <a:t>Dans ce type de collaborations, les informations sont développées conjointement et non pas simplement partagées ou échangées. C’est le cas de développements de nouveaux produits qui se font en concertation : le fournisseur développe  un nouveau composant qui constituera un atout majeur pour le futur produit du client. Les capacités de production requises seront fixées d’un commun accord. On raisonne ici à l’horizon de plusieurs mois, voire plusieurs années.</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B6D1F9E2-B634-4141-97F6-CEEDE999AE49}"/>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4</a:t>
            </a:fld>
            <a:endParaRPr lang="fr-FR"/>
          </a:p>
        </p:txBody>
      </p:sp>
    </p:spTree>
    <p:extLst>
      <p:ext uri="{BB962C8B-B14F-4D97-AF65-F5344CB8AC3E}">
        <p14:creationId xmlns:p14="http://schemas.microsoft.com/office/powerpoint/2010/main" val="126724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75287"/>
            <a:ext cx="5207000" cy="4630737"/>
          </a:xfrm>
        </p:spPr>
        <p:txBody>
          <a:bodyPr/>
          <a:lstStyle/>
          <a:p>
            <a:pPr>
              <a:lnSpc>
                <a:spcPct val="100000"/>
              </a:lnSpc>
            </a:pPr>
            <a:r>
              <a:rPr lang="fr-FR" sz="1000" b="1" dirty="0"/>
              <a:t>La collaboration transactionnelle</a:t>
            </a:r>
            <a:endParaRPr lang="fr-FR" sz="1000" dirty="0"/>
          </a:p>
          <a:p>
            <a:pPr>
              <a:lnSpc>
                <a:spcPct val="100000"/>
              </a:lnSpc>
            </a:pPr>
            <a:r>
              <a:rPr lang="fr-FR" sz="1000" dirty="0"/>
              <a:t>Cette collaboration vise à réduire les coûts des transmissions d’information entre entreprises et à les accélérer. On vise ici essentiellement des gains de productivité. </a:t>
            </a:r>
          </a:p>
          <a:p>
            <a:pPr>
              <a:lnSpc>
                <a:spcPct val="100000"/>
              </a:lnSpc>
            </a:pPr>
            <a:r>
              <a:rPr lang="fr-FR" sz="1000" b="1" dirty="0"/>
              <a:t>L’EDI</a:t>
            </a:r>
          </a:p>
          <a:p>
            <a:pPr>
              <a:lnSpc>
                <a:spcPct val="100000"/>
              </a:lnSpc>
            </a:pPr>
            <a:r>
              <a:rPr lang="fr-FR" sz="1000" dirty="0"/>
              <a:t>Grâce aux outils de télécommunication et à l’émergence de protocoles standards (</a:t>
            </a:r>
            <a:r>
              <a:rPr lang="fr-FR" sz="1000" b="1" dirty="0"/>
              <a:t>EDIFACT</a:t>
            </a:r>
            <a:r>
              <a:rPr lang="fr-FR" sz="1000" dirty="0"/>
              <a:t>), l’EDI s’est développé dans un premier temps dans le secteur automobile (protocole Galia - </a:t>
            </a:r>
            <a:r>
              <a:rPr lang="fr-FR" altLang="fr-FR" sz="1000" dirty="0"/>
              <a:t>Groupement pour l’Amélioration des Liaisons dans l’Industrie Automobile</a:t>
            </a:r>
            <a:r>
              <a:rPr lang="fr-FR" sz="1000" dirty="0"/>
              <a:t>), puis dans la grande distribution. Aujourd’hui, du fait de la généralisation d’internet, cette pratique est devenue commune. Cela évite des nombreuses saisies et réduit le risque d’erreurs. Les données échangées concernent les opérations d’exécution (bons de commande, programmes de livraison, avis d’expédition, bons de livraison, factures…).</a:t>
            </a:r>
          </a:p>
          <a:p>
            <a:pPr>
              <a:lnSpc>
                <a:spcPct val="100000"/>
              </a:lnSpc>
            </a:pPr>
            <a:r>
              <a:rPr lang="fr-FR" sz="1000" b="1" dirty="0"/>
              <a:t>Les catalogues électroniques : </a:t>
            </a:r>
            <a:r>
              <a:rPr lang="fr-FR" sz="1000" dirty="0"/>
              <a:t>Toujours dans le but de réduire les coûts administratifs, les fournisseurs peuvent transmettre à leurs clients les caractéristiques de leurs produits par l’intermédiaire de catalogues électroniques : soit le fournisseur informe de l’introduction de nouveaux produits dans le portail de son client, soit l’acheteur va chercher l’information pertinente dans le portail du fournisseur. </a:t>
            </a:r>
            <a:r>
              <a:rPr lang="fr-FR" altLang="fr-FR" sz="1000" dirty="0"/>
              <a:t>L'industriel y publie les informations commerciales, tarifaires, techniques et logistiques et les met régulièrement à jour. Le distributeur va les y chercher. Cela évite des saisies et de nombreuses erreurs.</a:t>
            </a:r>
          </a:p>
          <a:p>
            <a:pPr>
              <a:lnSpc>
                <a:spcPct val="100000"/>
              </a:lnSpc>
            </a:pPr>
            <a:r>
              <a:rPr lang="fr-FR" sz="1000" b="1" dirty="0"/>
              <a:t>Simplifications administratives</a:t>
            </a:r>
          </a:p>
          <a:p>
            <a:pPr>
              <a:lnSpc>
                <a:spcPct val="100000"/>
              </a:lnSpc>
            </a:pPr>
            <a:r>
              <a:rPr lang="fr-FR" sz="1000" b="1" dirty="0"/>
              <a:t>La pré-facturation : </a:t>
            </a:r>
            <a:r>
              <a:rPr lang="fr-FR" sz="1000" dirty="0"/>
              <a:t>Plus récemment est apparue la pratique de la pré-facturation. Pour éviter d’avoir à contrôler les factures de ses fournisseurs, c’est le client qui les établit.</a:t>
            </a:r>
          </a:p>
          <a:p>
            <a:pPr>
              <a:lnSpc>
                <a:spcPct val="100000"/>
              </a:lnSpc>
            </a:pPr>
            <a:r>
              <a:rPr lang="fr-FR" sz="1000" dirty="0"/>
              <a:t>Les commandes ouvertes visent à réduire le temps de traitement des commandes aux fournisseurs et ne négociant qu’une seule commande pour couvrir les besoins de plusieurs mois.</a:t>
            </a:r>
          </a:p>
          <a:p>
            <a:pPr>
              <a:lnSpc>
                <a:spcPct val="100000"/>
              </a:lnSpc>
            </a:pPr>
            <a:endParaRPr lang="fr-FR" sz="1000" dirty="0"/>
          </a:p>
          <a:p>
            <a:pPr>
              <a:lnSpc>
                <a:spcPct val="100000"/>
              </a:lnSpc>
            </a:pPr>
            <a:endParaRPr lang="fr-FR" sz="1000" dirty="0"/>
          </a:p>
          <a:p>
            <a:pPr>
              <a:lnSpc>
                <a:spcPct val="100000"/>
              </a:lnSpc>
            </a:pPr>
            <a:endParaRPr lang="fr-FR" sz="1000" dirty="0"/>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CD6A6ECB-661F-402F-BD81-3DA4C881A5C8}"/>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5</a:t>
            </a:fld>
            <a:endParaRPr lang="fr-FR"/>
          </a:p>
        </p:txBody>
      </p:sp>
    </p:spTree>
    <p:extLst>
      <p:ext uri="{BB962C8B-B14F-4D97-AF65-F5344CB8AC3E}">
        <p14:creationId xmlns:p14="http://schemas.microsoft.com/office/powerpoint/2010/main" val="224712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87987"/>
            <a:ext cx="5267796" cy="4630737"/>
          </a:xfrm>
        </p:spPr>
        <p:txBody>
          <a:bodyPr/>
          <a:lstStyle/>
          <a:p>
            <a:pPr>
              <a:lnSpc>
                <a:spcPct val="100000"/>
              </a:lnSpc>
            </a:pPr>
            <a:r>
              <a:rPr lang="fr-FR" sz="1000" dirty="0"/>
              <a:t>Selon les principes du Juste-à-temps que nous avons évoqué précédemment, il faut faire en sorte que les flux soient les plus réguliers possibles. Or un transport constitue une rupture de flux : plus la quantité transportée est grande, plus cela créera des stocks et donc un ralentissement du flux.</a:t>
            </a:r>
          </a:p>
          <a:p>
            <a:pPr>
              <a:lnSpc>
                <a:spcPct val="100000"/>
              </a:lnSpc>
            </a:pPr>
            <a:r>
              <a:rPr lang="fr-FR" sz="1000" dirty="0"/>
              <a:t>D’un point de vue administratif, la commande ouverte autorise des appels de livraison fréquents au lieu de se faire livrer une grosse commande en une fois. Ces appels de livraison peuvent se faire selon le principe du Kanban, par exemple en retournant un emballage vide.</a:t>
            </a:r>
          </a:p>
          <a:p>
            <a:pPr>
              <a:lnSpc>
                <a:spcPct val="100000"/>
              </a:lnSpc>
            </a:pPr>
            <a:r>
              <a:rPr lang="fr-FR" sz="1000" dirty="0"/>
              <a:t>L’</a:t>
            </a:r>
            <a:r>
              <a:rPr lang="fr-FR" sz="1000" b="1" dirty="0"/>
              <a:t>Assurance qualité fournisseur</a:t>
            </a:r>
            <a:r>
              <a:rPr lang="fr-FR" sz="1000" dirty="0"/>
              <a:t> vise à alléger les contrôles de qualité à la réception des produits ; elle consiste à déléguer au fournisseur la responsabilité de la qualité après un audit du système qualité du fournisseur : on déporte les contrôle qualité au départ au lieu de l’effectuer à l’arrivée.</a:t>
            </a:r>
          </a:p>
          <a:p>
            <a:pPr>
              <a:lnSpc>
                <a:spcPct val="100000"/>
              </a:lnSpc>
            </a:pPr>
            <a:r>
              <a:rPr lang="fr-FR" sz="1000" dirty="0"/>
              <a:t>En allant plus loin, on peut synchroniser la production du fournisseur sur le plan de production du client en lui transmettant la succession précise des pièces requises.</a:t>
            </a:r>
          </a:p>
          <a:p>
            <a:pPr>
              <a:lnSpc>
                <a:spcPct val="100000"/>
              </a:lnSpc>
            </a:pPr>
            <a:r>
              <a:rPr lang="fr-FR" sz="1000" dirty="0"/>
              <a:t>D’autre part, comme en production où on cherche à réduire la taille des lots de fabrication grâce notamment au changement rapide de série, en logistique, on doit tenter de réduire la taille des lots de transport. Mais, on ne peut pas faire circuler des camions à moitié vides !</a:t>
            </a:r>
          </a:p>
          <a:p>
            <a:pPr>
              <a:lnSpc>
                <a:spcPct val="100000"/>
              </a:lnSpc>
            </a:pPr>
            <a:r>
              <a:rPr lang="fr-FR" sz="1000" dirty="0"/>
              <a:t>Pour pouvoir mener à bien ces actions, il faut réduire le nombre de fournisseurs comme évoqué dans le chapitre précédent et donner la préférence à des fournisseurs proches pour avoir des temps de transport courts et donc accroître la flexibilité.</a:t>
            </a:r>
          </a:p>
          <a:p>
            <a:pPr>
              <a:lnSpc>
                <a:spcPct val="100000"/>
              </a:lnSpc>
            </a:pPr>
            <a:r>
              <a:rPr lang="fr-FR" sz="1000" dirty="0"/>
              <a:t>La logistique d’approvisionnement doit être repensée : au lieu de faire des livraisons directes par camions complets, on peut procéder à des tournées de ramassage pour collecter les pièces de plusieurs fournisseurs d’une même région.</a:t>
            </a:r>
          </a:p>
          <a:p>
            <a:pPr>
              <a:lnSpc>
                <a:spcPct val="100000"/>
              </a:lnSpc>
            </a:pPr>
            <a:r>
              <a:rPr lang="fr-FR" sz="1000" dirty="0"/>
              <a:t>Les fournisseurs peuvent également livrer sur une plateforme de regroupement à partir de laquelle on organise un transport groupé vers l’usine du client.</a:t>
            </a:r>
          </a:p>
        </p:txBody>
      </p:sp>
      <p:sp>
        <p:nvSpPr>
          <p:cNvPr id="4" name="Espace réservé du numéro de diapositive 1">
            <a:extLst>
              <a:ext uri="{FF2B5EF4-FFF2-40B4-BE49-F238E27FC236}">
                <a16:creationId xmlns:a16="http://schemas.microsoft.com/office/drawing/2014/main" id="{ECA70E5C-4215-4035-A853-3A1E3771F10E}"/>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6</a:t>
            </a:fld>
            <a:endParaRPr lang="fr-FR"/>
          </a:p>
        </p:txBody>
      </p:sp>
    </p:spTree>
    <p:extLst>
      <p:ext uri="{BB962C8B-B14F-4D97-AF65-F5344CB8AC3E}">
        <p14:creationId xmlns:p14="http://schemas.microsoft.com/office/powerpoint/2010/main" val="311610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710113"/>
            <a:ext cx="5207000" cy="4630737"/>
          </a:xfrm>
        </p:spPr>
        <p:txBody>
          <a:bodyPr/>
          <a:lstStyle/>
          <a:p>
            <a:pPr>
              <a:lnSpc>
                <a:spcPct val="100000"/>
              </a:lnSpc>
            </a:pPr>
            <a:r>
              <a:rPr lang="fr-FR" sz="1000" dirty="0"/>
              <a:t>Comme nous l’avons exposé dans le chapitre précédent, une commande ouverte est une convention portant sur la fourniture d’une pièce dans des quantités globales prédéfinies sur 6 mois ou un an. Le prix et les conditions logistiques sont négociées par le service Achats et traduit dans un contrat.</a:t>
            </a:r>
          </a:p>
          <a:p>
            <a:pPr>
              <a:lnSpc>
                <a:spcPct val="100000"/>
              </a:lnSpc>
            </a:pPr>
            <a:r>
              <a:rPr lang="fr-FR" sz="1000" dirty="0"/>
              <a:t>Les volumes à approvisionner sur l’horizon sont calculés à partir du PIC du client. Son service Achats négocie le prix global et les conditions logistiques qui restent valables tout sur la durée du contrat.</a:t>
            </a:r>
          </a:p>
          <a:p>
            <a:pPr>
              <a:lnSpc>
                <a:spcPct val="100000"/>
              </a:lnSpc>
            </a:pPr>
            <a:r>
              <a:rPr lang="fr-FR" sz="1000" dirty="0"/>
              <a:t>Lorsque l’on a besoin de pièces, le service Approvisionnements fait référence à la commande ouverte et émet de simples </a:t>
            </a:r>
            <a:r>
              <a:rPr lang="fr-FR" sz="1000" b="1" dirty="0"/>
              <a:t>appels de livraison</a:t>
            </a:r>
            <a:r>
              <a:rPr lang="fr-FR" sz="1000" dirty="0"/>
              <a:t>. Il en résulte souplesse et réduction des coûts administratifs.</a:t>
            </a:r>
          </a:p>
        </p:txBody>
      </p:sp>
      <p:sp>
        <p:nvSpPr>
          <p:cNvPr id="4" name="Espace réservé du numéro de diapositive 1">
            <a:extLst>
              <a:ext uri="{FF2B5EF4-FFF2-40B4-BE49-F238E27FC236}">
                <a16:creationId xmlns:a16="http://schemas.microsoft.com/office/drawing/2014/main" id="{6540D2F6-52B2-4E5F-B163-5C123F7A0CA1}"/>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7</a:t>
            </a:fld>
            <a:endParaRPr lang="fr-FR"/>
          </a:p>
        </p:txBody>
      </p:sp>
    </p:spTree>
    <p:extLst>
      <p:ext uri="{BB962C8B-B14F-4D97-AF65-F5344CB8AC3E}">
        <p14:creationId xmlns:p14="http://schemas.microsoft.com/office/powerpoint/2010/main" val="1679723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Dans le cadre d’une commande ouverte, les appels de livraison peuvent être transmis par EDI.</a:t>
            </a:r>
          </a:p>
          <a:p>
            <a:pPr>
              <a:lnSpc>
                <a:spcPct val="100000"/>
              </a:lnSpc>
            </a:pPr>
            <a:r>
              <a:rPr lang="fr-FR" sz="1000" dirty="0"/>
              <a:t>Si les flux sont réguliers, si le fournisseur est proche et les délais de transport courts, une façon économique de transmettre l’information est de retourner les conteneurs ou emballages vides.</a:t>
            </a:r>
          </a:p>
          <a:p>
            <a:pPr>
              <a:lnSpc>
                <a:spcPct val="100000"/>
              </a:lnSpc>
            </a:pPr>
            <a:r>
              <a:rPr lang="fr-FR" sz="1000" dirty="0"/>
              <a:t>Recevant des emballages vides indique au fournisseur que ses pièces ont été consommées. Selon le principe du Kanban (cf. module 08), il doit les remplir et les réexpédier.</a:t>
            </a:r>
          </a:p>
          <a:p>
            <a:pPr>
              <a:lnSpc>
                <a:spcPct val="100000"/>
              </a:lnSpc>
            </a:pPr>
            <a:r>
              <a:rPr lang="fr-FR" sz="1000" dirty="0"/>
              <a:t>Les flux de consommation et de production sont ainsi synchronisés.</a:t>
            </a:r>
          </a:p>
          <a:p>
            <a:pPr>
              <a:lnSpc>
                <a:spcPct val="100000"/>
              </a:lnSpc>
            </a:pPr>
            <a:endParaRPr lang="fr-FR" sz="1000" dirty="0"/>
          </a:p>
          <a:p>
            <a:pPr>
              <a:lnSpc>
                <a:spcPct val="100000"/>
              </a:lnSpc>
            </a:pPr>
            <a:r>
              <a:rPr lang="fr-FR" sz="1000" dirty="0"/>
              <a:t>Dans le secteur automobile, les partenaires sont allés plus loin : cf. page suivante.</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261E60AE-D210-4342-92EB-155C4A246C82}"/>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8</a:t>
            </a:fld>
            <a:endParaRPr lang="fr-FR"/>
          </a:p>
        </p:txBody>
      </p:sp>
    </p:spTree>
    <p:extLst>
      <p:ext uri="{BB962C8B-B14F-4D97-AF65-F5344CB8AC3E}">
        <p14:creationId xmlns:p14="http://schemas.microsoft.com/office/powerpoint/2010/main" val="204119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kern="1200" dirty="0">
                <a:solidFill>
                  <a:schemeClr val="tx1"/>
                </a:solidFill>
                <a:effectLst/>
                <a:latin typeface="Arial" charset="0"/>
                <a:ea typeface="+mn-ea"/>
                <a:cs typeface="+mn-cs"/>
              </a:rPr>
              <a:t>La production synchrone consiste à transmettre à un sous-traitant proche d’une usine d’assemblage le programme détaillé de production (le </a:t>
            </a:r>
            <a:r>
              <a:rPr lang="fr-FR" sz="1000" i="1" kern="1200" dirty="0">
                <a:solidFill>
                  <a:schemeClr val="tx1"/>
                </a:solidFill>
                <a:effectLst/>
                <a:latin typeface="Arial" charset="0"/>
                <a:ea typeface="+mn-ea"/>
                <a:cs typeface="+mn-cs"/>
              </a:rPr>
              <a:t>film</a:t>
            </a:r>
            <a:r>
              <a:rPr lang="fr-FR" sz="1000" kern="1200" dirty="0">
                <a:solidFill>
                  <a:schemeClr val="tx1"/>
                </a:solidFill>
                <a:effectLst/>
                <a:latin typeface="Arial" charset="0"/>
                <a:ea typeface="+mn-ea"/>
                <a:cs typeface="+mn-cs"/>
              </a:rPr>
              <a:t>) de telle sorte que le sous-traitant fabrique et livre dans un délai très court (quelques heures) les produits qui doivent être incorporés sur la ligne de montage. Cette pratique est mise en œuvre dans l’industrie automobile pour un certain nombre de composants tels les sièges. :</a:t>
            </a:r>
          </a:p>
          <a:p>
            <a:pPr>
              <a:lnSpc>
                <a:spcPct val="100000"/>
              </a:lnSpc>
            </a:pPr>
            <a:r>
              <a:rPr lang="fr-FR" sz="1000" dirty="0"/>
              <a:t>Le film est la succession des modèles qui doivent être assemblés sur une ligne de montage, Tous les véhicules successifs sont différents (couleurs, options…) et nécessitent donc des composants différents.</a:t>
            </a:r>
          </a:p>
          <a:p>
            <a:pPr>
              <a:lnSpc>
                <a:spcPct val="100000"/>
              </a:lnSpc>
            </a:pPr>
            <a:r>
              <a:rPr lang="fr-FR" sz="1000" dirty="0"/>
              <a:t>A intervalles réguliers, le fournisseur reçoit le film et fabrique les composants en conséquence (les sièges dans notre exemple),</a:t>
            </a:r>
          </a:p>
          <a:p>
            <a:pPr>
              <a:lnSpc>
                <a:spcPct val="100000"/>
              </a:lnSpc>
            </a:pPr>
            <a:r>
              <a:rPr lang="fr-FR" sz="1000" dirty="0"/>
              <a:t>Les composants sont placés dans un camion dans l’ordre précis où ils doivent être utilisés sur la ligne de montage.</a:t>
            </a:r>
          </a:p>
          <a:p>
            <a:pPr>
              <a:lnSpc>
                <a:spcPct val="100000"/>
              </a:lnSpc>
            </a:pPr>
            <a:r>
              <a:rPr lang="fr-FR" sz="1000" dirty="0"/>
              <a:t>Les flux des composants et des produits finis sont ainsi parfaitement synchronisés.</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5169EB2F-154C-4D7F-811B-6F1D9B76C7AA}"/>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A9FD34FE-EB67-4742-8579-0E68C6D912AC}" type="slidenum">
              <a:rPr lang="fr-FR" smtClean="0"/>
              <a:t>9</a:t>
            </a:fld>
            <a:endParaRPr lang="fr-FR"/>
          </a:p>
        </p:txBody>
      </p:sp>
    </p:spTree>
    <p:extLst>
      <p:ext uri="{BB962C8B-B14F-4D97-AF65-F5344CB8AC3E}">
        <p14:creationId xmlns:p14="http://schemas.microsoft.com/office/powerpoint/2010/main" val="3394865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302137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6487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5"/>
            <a:ext cx="1928813" cy="52419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549275"/>
            <a:ext cx="5638800" cy="52419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99514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200">
                <a:solidFill>
                  <a:schemeClr val="tx1">
                    <a:tint val="75000"/>
                  </a:schemeClr>
                </a:solidFill>
                <a:latin typeface="+mj-lt"/>
                <a:cs typeface="Arial Narrow"/>
              </a:defRPr>
            </a:lvl1pPr>
          </a:lstStyle>
          <a:p>
            <a:fld id="{F0591563-C936-C24A-B817-5B070095CD79}" type="slidenum">
              <a:rPr lang="fr-FR" smtClean="0"/>
              <a:pPr/>
              <a:t>‹N°›</a:t>
            </a:fld>
            <a:endParaRPr lang="fr-FR"/>
          </a:p>
        </p:txBody>
      </p:sp>
    </p:spTree>
    <p:extLst>
      <p:ext uri="{BB962C8B-B14F-4D97-AF65-F5344CB8AC3E}">
        <p14:creationId xmlns:p14="http://schemas.microsoft.com/office/powerpoint/2010/main" val="39690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4091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89814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9129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6660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887599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6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8">
            <a:extLst>
              <a:ext uri="{FF2B5EF4-FFF2-40B4-BE49-F238E27FC236}">
                <a16:creationId xmlns:a16="http://schemas.microsoft.com/office/drawing/2014/main" id="{8803E99E-46FE-4E63-BBD5-BD00FEE6319B}"/>
              </a:ext>
            </a:extLst>
          </p:cNvPr>
          <p:cNvSpPr>
            <a:spLocks noGrp="1" noChangeArrowheads="1"/>
          </p:cNvSpPr>
          <p:nvPr>
            <p:ph type="dt" sz="half" idx="10"/>
          </p:nvPr>
        </p:nvSpPr>
        <p:spPr>
          <a:xfrm>
            <a:off x="7204075" y="6524625"/>
            <a:ext cx="1905000" cy="228600"/>
          </a:xfrm>
          <a:prstGeom prst="rect">
            <a:avLst/>
          </a:prstGeom>
          <a:ln/>
        </p:spPr>
        <p:txBody>
          <a:bodyPr/>
          <a:lstStyle>
            <a:lvl1pPr>
              <a:defRPr/>
            </a:lvl1pPr>
          </a:lstStyle>
          <a:p>
            <a:pPr>
              <a:defRPr/>
            </a:pPr>
            <a:fld id="{1FAB51A5-B9C4-4BA4-9C29-6D9E5638AB35}" type="datetime1">
              <a:rPr lang="fr-FR"/>
              <a:pPr>
                <a:defRPr/>
              </a:pPr>
              <a:t>28/11/2021</a:t>
            </a:fld>
            <a:endParaRPr lang="fr-FR" dirty="0"/>
          </a:p>
        </p:txBody>
      </p:sp>
      <p:sp>
        <p:nvSpPr>
          <p:cNvPr id="6" name="Rectangle 9">
            <a:extLst>
              <a:ext uri="{FF2B5EF4-FFF2-40B4-BE49-F238E27FC236}">
                <a16:creationId xmlns:a16="http://schemas.microsoft.com/office/drawing/2014/main" id="{E19D5E00-F665-4E7E-93B6-9564D43100F6}"/>
              </a:ext>
            </a:extLst>
          </p:cNvPr>
          <p:cNvSpPr>
            <a:spLocks noGrp="1" noChangeArrowheads="1"/>
          </p:cNvSpPr>
          <p:nvPr>
            <p:ph type="ftr" sz="quarter" idx="11"/>
          </p:nvPr>
        </p:nvSpPr>
        <p:spPr>
          <a:xfrm>
            <a:off x="107950" y="6508750"/>
            <a:ext cx="6985000" cy="304800"/>
          </a:xfrm>
          <a:prstGeom prst="rect">
            <a:avLst/>
          </a:prstGeom>
          <a:ln/>
        </p:spPr>
        <p:txBody>
          <a:bodyPr/>
          <a:lstStyle>
            <a:lvl1pPr>
              <a:defRPr/>
            </a:lvl1pPr>
          </a:lstStyle>
          <a:p>
            <a:pPr>
              <a:defRPr/>
            </a:pPr>
            <a:r>
              <a:rPr lang="fr-FR" dirty="0"/>
              <a:t>© HEC Paris - Département Management des Opérations et des Systèmes d'Information</a:t>
            </a:r>
          </a:p>
        </p:txBody>
      </p:sp>
    </p:spTree>
    <p:extLst>
      <p:ext uri="{BB962C8B-B14F-4D97-AF65-F5344CB8AC3E}">
        <p14:creationId xmlns:p14="http://schemas.microsoft.com/office/powerpoint/2010/main" val="205424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70702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CF8FC54-DB54-44A5-9333-F3A74C478F9D}"/>
              </a:ext>
            </a:extLst>
          </p:cNvPr>
          <p:cNvSpPr>
            <a:spLocks noChangeArrowheads="1"/>
          </p:cNvSpPr>
          <p:nvPr/>
        </p:nvSpPr>
        <p:spPr bwMode="auto">
          <a:xfrm>
            <a:off x="1471613" y="185737"/>
            <a:ext cx="7391400" cy="363538"/>
          </a:xfrm>
          <a:prstGeom prst="rect">
            <a:avLst/>
          </a:prstGeom>
          <a:noFill/>
          <a:ln w="12700">
            <a:noFill/>
            <a:miter lim="800000"/>
            <a:headEnd/>
            <a:tailEnd/>
          </a:ln>
          <a:effectLst/>
        </p:spPr>
        <p:txBody>
          <a:bodyPr lIns="90488" tIns="44450" rIns="90488" bIns="44450">
            <a:spAutoFit/>
          </a:bodyPr>
          <a:lstStyle/>
          <a:p>
            <a:pPr algn="r">
              <a:spcBef>
                <a:spcPct val="50000"/>
              </a:spcBef>
              <a:defRPr/>
            </a:pPr>
            <a:r>
              <a:rPr lang="fr-FR" sz="2000" i="1" dirty="0">
                <a:solidFill>
                  <a:srgbClr val="00279F"/>
                </a:solidFill>
                <a:latin typeface="Tahoma" pitchFamily="34" charset="0"/>
              </a:rPr>
              <a:t>Les collaborations dans la supply chain</a:t>
            </a:r>
            <a:endParaRPr lang="fr-FR" sz="2000" i="1" dirty="0">
              <a:solidFill>
                <a:srgbClr val="00279F"/>
              </a:solidFill>
              <a:effectLst>
                <a:outerShdw blurRad="38100" dist="38100" dir="2700000" algn="tl">
                  <a:srgbClr val="C0C0C0"/>
                </a:outerShdw>
              </a:effectLst>
              <a:latin typeface="Tahoma" pitchFamily="34" charset="0"/>
            </a:endParaRPr>
          </a:p>
        </p:txBody>
      </p:sp>
      <p:sp>
        <p:nvSpPr>
          <p:cNvPr id="1030" name="Rectangle 4">
            <a:extLst>
              <a:ext uri="{FF2B5EF4-FFF2-40B4-BE49-F238E27FC236}">
                <a16:creationId xmlns:a16="http://schemas.microsoft.com/office/drawing/2014/main" id="{6E81F855-7CAF-47FA-AC8F-EC111B626A23}"/>
              </a:ext>
            </a:extLst>
          </p:cNvPr>
          <p:cNvSpPr>
            <a:spLocks noGrp="1" noChangeArrowheads="1"/>
          </p:cNvSpPr>
          <p:nvPr>
            <p:ph type="title"/>
          </p:nvPr>
        </p:nvSpPr>
        <p:spPr bwMode="auto">
          <a:xfrm>
            <a:off x="1547813" y="549275"/>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fr-FR" altLang="fr-FR"/>
              <a:t>Titre de la diapositive</a:t>
            </a:r>
          </a:p>
        </p:txBody>
      </p:sp>
      <p:sp>
        <p:nvSpPr>
          <p:cNvPr id="1031" name="Rectangle 5">
            <a:extLst>
              <a:ext uri="{FF2B5EF4-FFF2-40B4-BE49-F238E27FC236}">
                <a16:creationId xmlns:a16="http://schemas.microsoft.com/office/drawing/2014/main" id="{5B5184E9-CBB4-4431-8413-FD91DE2169BE}"/>
              </a:ext>
            </a:extLst>
          </p:cNvPr>
          <p:cNvSpPr>
            <a:spLocks noGrp="1" noChangeArrowheads="1"/>
          </p:cNvSpPr>
          <p:nvPr>
            <p:ph type="body" idx="1"/>
          </p:nvPr>
        </p:nvSpPr>
        <p:spPr bwMode="auto">
          <a:xfrm>
            <a:off x="1066800" y="16764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fr-FR" altLang="fr-FR"/>
              <a:t>Corps du texte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p:txStyles>
    <p:titleStyle>
      <a:lvl1pPr algn="r" rtl="0" eaLnBrk="0" fontAlgn="base" hangingPunct="0">
        <a:lnSpc>
          <a:spcPct val="90000"/>
        </a:lnSpc>
        <a:spcBef>
          <a:spcPct val="0"/>
        </a:spcBef>
        <a:spcAft>
          <a:spcPct val="0"/>
        </a:spcAft>
        <a:defRPr sz="2800" b="1">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charset="0"/>
        </a:defRPr>
      </a:lvl2pPr>
      <a:lvl3pPr algn="r" rtl="0" eaLnBrk="0" fontAlgn="base" hangingPunct="0">
        <a:lnSpc>
          <a:spcPct val="90000"/>
        </a:lnSpc>
        <a:spcBef>
          <a:spcPct val="0"/>
        </a:spcBef>
        <a:spcAft>
          <a:spcPct val="0"/>
        </a:spcAft>
        <a:defRPr sz="2800" b="1">
          <a:solidFill>
            <a:schemeClr val="accent2"/>
          </a:solidFill>
          <a:latin typeface="Arial" charset="0"/>
        </a:defRPr>
      </a:lvl3pPr>
      <a:lvl4pPr algn="r" rtl="0" eaLnBrk="0" fontAlgn="base" hangingPunct="0">
        <a:lnSpc>
          <a:spcPct val="90000"/>
        </a:lnSpc>
        <a:spcBef>
          <a:spcPct val="0"/>
        </a:spcBef>
        <a:spcAft>
          <a:spcPct val="0"/>
        </a:spcAft>
        <a:defRPr sz="2800" b="1">
          <a:solidFill>
            <a:schemeClr val="accent2"/>
          </a:solidFill>
          <a:latin typeface="Arial" charset="0"/>
        </a:defRPr>
      </a:lvl4pPr>
      <a:lvl5pPr algn="r" rtl="0" eaLnBrk="0" fontAlgn="base" hangingPunct="0">
        <a:lnSpc>
          <a:spcPct val="90000"/>
        </a:lnSpc>
        <a:spcBef>
          <a:spcPct val="0"/>
        </a:spcBef>
        <a:spcAft>
          <a:spcPct val="0"/>
        </a:spcAft>
        <a:defRPr sz="2800" b="1">
          <a:solidFill>
            <a:schemeClr val="accent2"/>
          </a:solidFill>
          <a:latin typeface="Arial" charset="0"/>
        </a:defRPr>
      </a:lvl5pPr>
      <a:lvl6pPr marL="457200" algn="r" rtl="0" eaLnBrk="0" fontAlgn="base" hangingPunct="0">
        <a:lnSpc>
          <a:spcPct val="90000"/>
        </a:lnSpc>
        <a:spcBef>
          <a:spcPct val="0"/>
        </a:spcBef>
        <a:spcAft>
          <a:spcPct val="0"/>
        </a:spcAft>
        <a:defRPr sz="2800" b="1">
          <a:solidFill>
            <a:schemeClr val="accent2"/>
          </a:solidFill>
          <a:latin typeface="Arial" charset="0"/>
        </a:defRPr>
      </a:lvl6pPr>
      <a:lvl7pPr marL="914400" algn="r" rtl="0" eaLnBrk="0" fontAlgn="base" hangingPunct="0">
        <a:lnSpc>
          <a:spcPct val="90000"/>
        </a:lnSpc>
        <a:spcBef>
          <a:spcPct val="0"/>
        </a:spcBef>
        <a:spcAft>
          <a:spcPct val="0"/>
        </a:spcAft>
        <a:defRPr sz="2800" b="1">
          <a:solidFill>
            <a:schemeClr val="accent2"/>
          </a:solidFill>
          <a:latin typeface="Arial" charset="0"/>
        </a:defRPr>
      </a:lvl7pPr>
      <a:lvl8pPr marL="1371600" algn="r" rtl="0" eaLnBrk="0" fontAlgn="base" hangingPunct="0">
        <a:lnSpc>
          <a:spcPct val="90000"/>
        </a:lnSpc>
        <a:spcBef>
          <a:spcPct val="0"/>
        </a:spcBef>
        <a:spcAft>
          <a:spcPct val="0"/>
        </a:spcAft>
        <a:defRPr sz="2800" b="1">
          <a:solidFill>
            <a:schemeClr val="accent2"/>
          </a:solidFill>
          <a:latin typeface="Arial" charset="0"/>
        </a:defRPr>
      </a:lvl8pPr>
      <a:lvl9pPr marL="1828800" algn="r" rtl="0" eaLnBrk="0" fontAlgn="base" hangingPunct="0">
        <a:lnSpc>
          <a:spcPct val="90000"/>
        </a:lnSpc>
        <a:spcBef>
          <a:spcPct val="0"/>
        </a:spcBef>
        <a:spcAft>
          <a:spcPct val="0"/>
        </a:spcAft>
        <a:defRPr sz="2800" b="1">
          <a:solidFill>
            <a:schemeClr val="accent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accent2"/>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279F"/>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279F"/>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279F"/>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279F"/>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279F"/>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279F"/>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wmf"/><Relationship Id="rId3" Type="http://schemas.openxmlformats.org/officeDocument/2006/relationships/notesSlide" Target="../notesSlides/notesSlide21.xml"/><Relationship Id="rId7" Type="http://schemas.openxmlformats.org/officeDocument/2006/relationships/image" Target="../media/image7.wmf"/><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7.bin"/><Relationship Id="rId5" Type="http://schemas.openxmlformats.org/officeDocument/2006/relationships/image" Target="../media/image6.wmf"/><Relationship Id="rId10" Type="http://schemas.openxmlformats.org/officeDocument/2006/relationships/oleObject" Target="../embeddings/oleObject6.bin"/><Relationship Id="rId4" Type="http://schemas.openxmlformats.org/officeDocument/2006/relationships/oleObject" Target="../embeddings/oleObject2.bin"/><Relationship Id="rId9"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87CC21E-C5B4-4401-A29A-37DAAE2965A5}"/>
              </a:ext>
            </a:extLst>
          </p:cNvPr>
          <p:cNvSpPr>
            <a:spLocks noGrp="1" noChangeArrowheads="1"/>
          </p:cNvSpPr>
          <p:nvPr>
            <p:ph type="ctrTitle"/>
          </p:nvPr>
        </p:nvSpPr>
        <p:spPr/>
        <p:txBody>
          <a:bodyPr/>
          <a:lstStyle/>
          <a:p>
            <a:r>
              <a:rPr lang="fr-FR" altLang="fr-FR" dirty="0"/>
              <a:t>Les collaborations dans la supply chain</a:t>
            </a:r>
          </a:p>
        </p:txBody>
      </p:sp>
      <p:sp>
        <p:nvSpPr>
          <p:cNvPr id="4099" name="Sous-titre 8">
            <a:extLst>
              <a:ext uri="{FF2B5EF4-FFF2-40B4-BE49-F238E27FC236}">
                <a16:creationId xmlns:a16="http://schemas.microsoft.com/office/drawing/2014/main" id="{C380F131-EDD8-4176-983E-A3571D3FF59A}"/>
              </a:ext>
            </a:extLst>
          </p:cNvPr>
          <p:cNvSpPr>
            <a:spLocks noGrp="1"/>
          </p:cNvSpPr>
          <p:nvPr>
            <p:ph type="subTitle" idx="1"/>
          </p:nvPr>
        </p:nvSpPr>
        <p:spPr>
          <a:xfrm>
            <a:off x="971550" y="3886200"/>
            <a:ext cx="7848600" cy="1752600"/>
          </a:xfrm>
        </p:spPr>
        <p:txBody>
          <a:bodyPr/>
          <a:lstStyle/>
          <a:p>
            <a:r>
              <a:rPr lang="fr-FR" altLang="fr-FR" dirty="0">
                <a:solidFill>
                  <a:srgbClr val="00279F"/>
                </a:solidFill>
              </a:rPr>
              <a:t>L’évolution des relations clients-fournisseurs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a:extLst>
              <a:ext uri="{FF2B5EF4-FFF2-40B4-BE49-F238E27FC236}">
                <a16:creationId xmlns:a16="http://schemas.microsoft.com/office/drawing/2014/main" id="{3D1633CC-A053-4AB5-B3A7-F2C3D125A2C9}"/>
              </a:ext>
            </a:extLst>
          </p:cNvPr>
          <p:cNvSpPr>
            <a:spLocks noGrp="1" noChangeArrowheads="1"/>
          </p:cNvSpPr>
          <p:nvPr>
            <p:ph type="title"/>
          </p:nvPr>
        </p:nvSpPr>
        <p:spPr/>
        <p:txBody>
          <a:bodyPr/>
          <a:lstStyle/>
          <a:p>
            <a:r>
              <a:rPr lang="fr-FR" altLang="fr-FR" sz="2400" dirty="0"/>
              <a:t>Les réseaux d’approvisionnement</a:t>
            </a:r>
          </a:p>
        </p:txBody>
      </p:sp>
      <p:grpSp>
        <p:nvGrpSpPr>
          <p:cNvPr id="2" name="Groupe 1">
            <a:extLst>
              <a:ext uri="{FF2B5EF4-FFF2-40B4-BE49-F238E27FC236}">
                <a16:creationId xmlns:a16="http://schemas.microsoft.com/office/drawing/2014/main" id="{F3751E92-9D9D-49CC-B314-04124236E419}"/>
              </a:ext>
            </a:extLst>
          </p:cNvPr>
          <p:cNvGrpSpPr>
            <a:grpSpLocks noChangeAspect="1"/>
          </p:cNvGrpSpPr>
          <p:nvPr/>
        </p:nvGrpSpPr>
        <p:grpSpPr>
          <a:xfrm>
            <a:off x="1333456" y="1231676"/>
            <a:ext cx="2302440" cy="2508250"/>
            <a:chOff x="250825" y="1916113"/>
            <a:chExt cx="3889375" cy="4237037"/>
          </a:xfrm>
        </p:grpSpPr>
        <p:sp>
          <p:nvSpPr>
            <p:cNvPr id="27653" name="Rectangle 4">
              <a:extLst>
                <a:ext uri="{FF2B5EF4-FFF2-40B4-BE49-F238E27FC236}">
                  <a16:creationId xmlns:a16="http://schemas.microsoft.com/office/drawing/2014/main" id="{C81725C5-CB15-4CF7-9CCA-4F5371420584}"/>
                </a:ext>
              </a:extLst>
            </p:cNvPr>
            <p:cNvSpPr>
              <a:spLocks noChangeArrowheads="1"/>
            </p:cNvSpPr>
            <p:nvPr/>
          </p:nvSpPr>
          <p:spPr bwMode="auto">
            <a:xfrm>
              <a:off x="1547813" y="5230813"/>
              <a:ext cx="1296987" cy="574675"/>
            </a:xfrm>
            <a:prstGeom prst="rect">
              <a:avLst/>
            </a:prstGeom>
            <a:solidFill>
              <a:srgbClr val="66FF33"/>
            </a:solidFill>
            <a:ln w="12700">
              <a:solidFill>
                <a:srgbClr val="000000"/>
              </a:solidFill>
              <a:miter lim="800000"/>
              <a:headEnd/>
              <a:tailEnd/>
            </a:ln>
          </p:spPr>
          <p:txBody>
            <a:bodyPr wrap="none"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dirty="0"/>
                <a:t>Usine</a:t>
              </a:r>
            </a:p>
          </p:txBody>
        </p:sp>
        <p:sp>
          <p:nvSpPr>
            <p:cNvPr id="27654" name="Oval 5">
              <a:extLst>
                <a:ext uri="{FF2B5EF4-FFF2-40B4-BE49-F238E27FC236}">
                  <a16:creationId xmlns:a16="http://schemas.microsoft.com/office/drawing/2014/main" id="{57CF3966-5993-4D66-875D-D0EDF4940D5D}"/>
                </a:ext>
              </a:extLst>
            </p:cNvPr>
            <p:cNvSpPr>
              <a:spLocks noChangeArrowheads="1"/>
            </p:cNvSpPr>
            <p:nvPr/>
          </p:nvSpPr>
          <p:spPr bwMode="auto">
            <a:xfrm>
              <a:off x="250825" y="1916113"/>
              <a:ext cx="1800225" cy="57626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sz="1050" dirty="0"/>
                <a:t>Fourn. 1</a:t>
              </a:r>
            </a:p>
          </p:txBody>
        </p:sp>
        <p:sp>
          <p:nvSpPr>
            <p:cNvPr id="27655" name="Oval 6">
              <a:extLst>
                <a:ext uri="{FF2B5EF4-FFF2-40B4-BE49-F238E27FC236}">
                  <a16:creationId xmlns:a16="http://schemas.microsoft.com/office/drawing/2014/main" id="{E26E8BF3-9486-4DBE-866E-57697E826F4D}"/>
                </a:ext>
              </a:extLst>
            </p:cNvPr>
            <p:cNvSpPr>
              <a:spLocks noChangeArrowheads="1"/>
            </p:cNvSpPr>
            <p:nvPr/>
          </p:nvSpPr>
          <p:spPr bwMode="auto">
            <a:xfrm>
              <a:off x="1331914" y="2492375"/>
              <a:ext cx="1800225" cy="57626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sz="1000" dirty="0"/>
                <a:t>Fourn. 2</a:t>
              </a:r>
            </a:p>
          </p:txBody>
        </p:sp>
        <p:sp>
          <p:nvSpPr>
            <p:cNvPr id="27656" name="Oval 7">
              <a:extLst>
                <a:ext uri="{FF2B5EF4-FFF2-40B4-BE49-F238E27FC236}">
                  <a16:creationId xmlns:a16="http://schemas.microsoft.com/office/drawing/2014/main" id="{6756C864-8320-49AF-A6D7-877E38742DEC}"/>
                </a:ext>
              </a:extLst>
            </p:cNvPr>
            <p:cNvSpPr>
              <a:spLocks noChangeArrowheads="1"/>
            </p:cNvSpPr>
            <p:nvPr/>
          </p:nvSpPr>
          <p:spPr bwMode="auto">
            <a:xfrm>
              <a:off x="2339975" y="3068638"/>
              <a:ext cx="1800225" cy="57626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sz="1000" dirty="0"/>
                <a:t>Fourn. 3</a:t>
              </a:r>
            </a:p>
          </p:txBody>
        </p:sp>
        <p:cxnSp>
          <p:nvCxnSpPr>
            <p:cNvPr id="27657" name="AutoShape 8">
              <a:extLst>
                <a:ext uri="{FF2B5EF4-FFF2-40B4-BE49-F238E27FC236}">
                  <a16:creationId xmlns:a16="http://schemas.microsoft.com/office/drawing/2014/main" id="{18DF2BC4-7DB1-42AA-8512-7F7ED0566687}"/>
                </a:ext>
              </a:extLst>
            </p:cNvPr>
            <p:cNvCxnSpPr>
              <a:cxnSpLocks noChangeShapeType="1"/>
              <a:stCxn id="27654" idx="4"/>
              <a:endCxn id="27653" idx="0"/>
            </p:cNvCxnSpPr>
            <p:nvPr/>
          </p:nvCxnSpPr>
          <p:spPr bwMode="auto">
            <a:xfrm>
              <a:off x="1150938" y="2492375"/>
              <a:ext cx="1046162" cy="273843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58" name="AutoShape 9">
              <a:extLst>
                <a:ext uri="{FF2B5EF4-FFF2-40B4-BE49-F238E27FC236}">
                  <a16:creationId xmlns:a16="http://schemas.microsoft.com/office/drawing/2014/main" id="{72648573-DD49-429E-9D5F-0108B9D24D91}"/>
                </a:ext>
              </a:extLst>
            </p:cNvPr>
            <p:cNvCxnSpPr>
              <a:cxnSpLocks noChangeShapeType="1"/>
              <a:stCxn id="27655" idx="4"/>
              <a:endCxn id="27653" idx="0"/>
            </p:cNvCxnSpPr>
            <p:nvPr/>
          </p:nvCxnSpPr>
          <p:spPr bwMode="auto">
            <a:xfrm flipH="1">
              <a:off x="2197100" y="3068638"/>
              <a:ext cx="34925" cy="216217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59" name="AutoShape 10">
              <a:extLst>
                <a:ext uri="{FF2B5EF4-FFF2-40B4-BE49-F238E27FC236}">
                  <a16:creationId xmlns:a16="http://schemas.microsoft.com/office/drawing/2014/main" id="{067E62CA-7863-4569-A446-12B4DC91927E}"/>
                </a:ext>
              </a:extLst>
            </p:cNvPr>
            <p:cNvCxnSpPr>
              <a:cxnSpLocks noChangeShapeType="1"/>
              <a:stCxn id="27656" idx="4"/>
              <a:endCxn id="27653" idx="0"/>
            </p:cNvCxnSpPr>
            <p:nvPr/>
          </p:nvCxnSpPr>
          <p:spPr bwMode="auto">
            <a:xfrm flipH="1">
              <a:off x="2197100" y="3644900"/>
              <a:ext cx="1042988" cy="158591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7668" name="Text Box 21">
              <a:extLst>
                <a:ext uri="{FF2B5EF4-FFF2-40B4-BE49-F238E27FC236}">
                  <a16:creationId xmlns:a16="http://schemas.microsoft.com/office/drawing/2014/main" id="{6E33EDAF-E4BB-45AE-9B41-F24855D23F1A}"/>
                </a:ext>
              </a:extLst>
            </p:cNvPr>
            <p:cNvSpPr txBox="1">
              <a:spLocks noChangeArrowheads="1"/>
            </p:cNvSpPr>
            <p:nvPr/>
          </p:nvSpPr>
          <p:spPr bwMode="auto">
            <a:xfrm>
              <a:off x="1258888" y="5915025"/>
              <a:ext cx="17986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bIns="0">
              <a:spAutoFit/>
            </a:bodyP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r>
                <a:rPr lang="fr-FR" altLang="fr-FR" dirty="0"/>
                <a:t>Livraisons directes</a:t>
              </a:r>
            </a:p>
          </p:txBody>
        </p:sp>
      </p:grpSp>
      <p:grpSp>
        <p:nvGrpSpPr>
          <p:cNvPr id="3" name="Groupe 2">
            <a:extLst>
              <a:ext uri="{FF2B5EF4-FFF2-40B4-BE49-F238E27FC236}">
                <a16:creationId xmlns:a16="http://schemas.microsoft.com/office/drawing/2014/main" id="{2C615464-61FB-4758-B607-96723FC612A9}"/>
              </a:ext>
            </a:extLst>
          </p:cNvPr>
          <p:cNvGrpSpPr>
            <a:grpSpLocks noChangeAspect="1"/>
          </p:cNvGrpSpPr>
          <p:nvPr/>
        </p:nvGrpSpPr>
        <p:grpSpPr>
          <a:xfrm>
            <a:off x="5303637" y="1196752"/>
            <a:ext cx="2315414" cy="2543174"/>
            <a:chOff x="4498975" y="1916113"/>
            <a:chExt cx="3889375" cy="4271962"/>
          </a:xfrm>
        </p:grpSpPr>
        <p:sp>
          <p:nvSpPr>
            <p:cNvPr id="27660" name="Rectangle 11">
              <a:extLst>
                <a:ext uri="{FF2B5EF4-FFF2-40B4-BE49-F238E27FC236}">
                  <a16:creationId xmlns:a16="http://schemas.microsoft.com/office/drawing/2014/main" id="{C86A6130-B500-4787-9B60-77653CE3E1F7}"/>
                </a:ext>
              </a:extLst>
            </p:cNvPr>
            <p:cNvSpPr>
              <a:spLocks noChangeArrowheads="1"/>
            </p:cNvSpPr>
            <p:nvPr/>
          </p:nvSpPr>
          <p:spPr bwMode="auto">
            <a:xfrm>
              <a:off x="5795963" y="5230813"/>
              <a:ext cx="1296987" cy="574675"/>
            </a:xfrm>
            <a:prstGeom prst="rect">
              <a:avLst/>
            </a:prstGeom>
            <a:solidFill>
              <a:srgbClr val="66FF33"/>
            </a:solidFill>
            <a:ln w="12700">
              <a:solidFill>
                <a:srgbClr val="000000"/>
              </a:solidFill>
              <a:miter lim="800000"/>
              <a:headEnd/>
              <a:tailEnd/>
            </a:ln>
          </p:spPr>
          <p:txBody>
            <a:bodyPr wrap="none"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dirty="0"/>
                <a:t>Usine</a:t>
              </a:r>
            </a:p>
          </p:txBody>
        </p:sp>
        <p:sp>
          <p:nvSpPr>
            <p:cNvPr id="27661" name="Oval 12">
              <a:extLst>
                <a:ext uri="{FF2B5EF4-FFF2-40B4-BE49-F238E27FC236}">
                  <a16:creationId xmlns:a16="http://schemas.microsoft.com/office/drawing/2014/main" id="{F4AD9D28-7DFB-4485-96FB-4A2677C1D084}"/>
                </a:ext>
              </a:extLst>
            </p:cNvPr>
            <p:cNvSpPr>
              <a:spLocks noChangeAspect="1" noChangeArrowheads="1"/>
            </p:cNvSpPr>
            <p:nvPr/>
          </p:nvSpPr>
          <p:spPr bwMode="auto">
            <a:xfrm>
              <a:off x="4498975" y="1916113"/>
              <a:ext cx="1800225" cy="57626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sz="1050" dirty="0"/>
                <a:t>Fourn. 1</a:t>
              </a:r>
            </a:p>
          </p:txBody>
        </p:sp>
        <p:sp>
          <p:nvSpPr>
            <p:cNvPr id="27662" name="Oval 13">
              <a:extLst>
                <a:ext uri="{FF2B5EF4-FFF2-40B4-BE49-F238E27FC236}">
                  <a16:creationId xmlns:a16="http://schemas.microsoft.com/office/drawing/2014/main" id="{39D88EA0-004C-4609-B827-A010269BAF27}"/>
                </a:ext>
              </a:extLst>
            </p:cNvPr>
            <p:cNvSpPr>
              <a:spLocks noChangeArrowheads="1"/>
            </p:cNvSpPr>
            <p:nvPr/>
          </p:nvSpPr>
          <p:spPr bwMode="auto">
            <a:xfrm>
              <a:off x="5580063" y="2492375"/>
              <a:ext cx="1800225" cy="576263"/>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sz="1050" dirty="0"/>
                <a:t>Fourn. 2</a:t>
              </a:r>
            </a:p>
          </p:txBody>
        </p:sp>
        <p:sp>
          <p:nvSpPr>
            <p:cNvPr id="27663" name="Oval 14">
              <a:extLst>
                <a:ext uri="{FF2B5EF4-FFF2-40B4-BE49-F238E27FC236}">
                  <a16:creationId xmlns:a16="http://schemas.microsoft.com/office/drawing/2014/main" id="{01081EA4-4748-4844-860D-6F8639F57359}"/>
                </a:ext>
              </a:extLst>
            </p:cNvPr>
            <p:cNvSpPr>
              <a:spLocks noChangeArrowheads="1"/>
            </p:cNvSpPr>
            <p:nvPr/>
          </p:nvSpPr>
          <p:spPr bwMode="auto">
            <a:xfrm>
              <a:off x="6588125" y="3068638"/>
              <a:ext cx="1800225" cy="57626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sz="1050" dirty="0"/>
                <a:t>Fourn. 3</a:t>
              </a:r>
            </a:p>
          </p:txBody>
        </p:sp>
        <p:cxnSp>
          <p:nvCxnSpPr>
            <p:cNvPr id="27664" name="AutoShape 17">
              <a:extLst>
                <a:ext uri="{FF2B5EF4-FFF2-40B4-BE49-F238E27FC236}">
                  <a16:creationId xmlns:a16="http://schemas.microsoft.com/office/drawing/2014/main" id="{E8712253-C5AA-4A0D-AFAD-55067D64A63E}"/>
                </a:ext>
              </a:extLst>
            </p:cNvPr>
            <p:cNvCxnSpPr>
              <a:cxnSpLocks noChangeShapeType="1"/>
              <a:stCxn id="27663" idx="4"/>
              <a:endCxn id="27660" idx="0"/>
            </p:cNvCxnSpPr>
            <p:nvPr/>
          </p:nvCxnSpPr>
          <p:spPr bwMode="auto">
            <a:xfrm flipH="1">
              <a:off x="6445250" y="3644900"/>
              <a:ext cx="1042988" cy="158591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5" name="AutoShape 18">
              <a:extLst>
                <a:ext uri="{FF2B5EF4-FFF2-40B4-BE49-F238E27FC236}">
                  <a16:creationId xmlns:a16="http://schemas.microsoft.com/office/drawing/2014/main" id="{22644CB3-E6DE-486A-B485-8DD884E68E5E}"/>
                </a:ext>
              </a:extLst>
            </p:cNvPr>
            <p:cNvCxnSpPr>
              <a:cxnSpLocks noChangeShapeType="1"/>
              <a:stCxn id="27661" idx="4"/>
              <a:endCxn id="27662" idx="1"/>
            </p:cNvCxnSpPr>
            <p:nvPr/>
          </p:nvCxnSpPr>
          <p:spPr bwMode="auto">
            <a:xfrm>
              <a:off x="5399088" y="2492375"/>
              <a:ext cx="444500" cy="8413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6" name="AutoShape 19">
              <a:extLst>
                <a:ext uri="{FF2B5EF4-FFF2-40B4-BE49-F238E27FC236}">
                  <a16:creationId xmlns:a16="http://schemas.microsoft.com/office/drawing/2014/main" id="{14EBE42C-9431-4220-943D-2217E28F6BAB}"/>
                </a:ext>
              </a:extLst>
            </p:cNvPr>
            <p:cNvCxnSpPr>
              <a:cxnSpLocks noChangeShapeType="1"/>
              <a:stCxn id="27662" idx="4"/>
              <a:endCxn id="27663" idx="1"/>
            </p:cNvCxnSpPr>
            <p:nvPr/>
          </p:nvCxnSpPr>
          <p:spPr bwMode="auto">
            <a:xfrm>
              <a:off x="6480175" y="3068638"/>
              <a:ext cx="371475" cy="8413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7" name="AutoShape 20">
              <a:extLst>
                <a:ext uri="{FF2B5EF4-FFF2-40B4-BE49-F238E27FC236}">
                  <a16:creationId xmlns:a16="http://schemas.microsoft.com/office/drawing/2014/main" id="{C49499E1-FA98-4164-B7B4-60BA82ED7C13}"/>
                </a:ext>
              </a:extLst>
            </p:cNvPr>
            <p:cNvCxnSpPr>
              <a:cxnSpLocks noChangeShapeType="1"/>
              <a:stCxn id="27660" idx="0"/>
              <a:endCxn id="27661" idx="4"/>
            </p:cNvCxnSpPr>
            <p:nvPr/>
          </p:nvCxnSpPr>
          <p:spPr bwMode="auto">
            <a:xfrm flipH="1" flipV="1">
              <a:off x="5399088" y="2492375"/>
              <a:ext cx="1046162" cy="273843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7669" name="Text Box 22">
              <a:extLst>
                <a:ext uri="{FF2B5EF4-FFF2-40B4-BE49-F238E27FC236}">
                  <a16:creationId xmlns:a16="http://schemas.microsoft.com/office/drawing/2014/main" id="{1B6BE0D4-2E30-4EC5-9C96-24411DA02108}"/>
                </a:ext>
              </a:extLst>
            </p:cNvPr>
            <p:cNvSpPr txBox="1">
              <a:spLocks noChangeArrowheads="1"/>
            </p:cNvSpPr>
            <p:nvPr/>
          </p:nvSpPr>
          <p:spPr bwMode="auto">
            <a:xfrm>
              <a:off x="5311775" y="5949950"/>
              <a:ext cx="22129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bIns="0">
              <a:spAutoFit/>
            </a:bodyP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r>
                <a:rPr lang="fr-FR" altLang="fr-FR" dirty="0"/>
                <a:t>Tournées de ramassage</a:t>
              </a:r>
            </a:p>
          </p:txBody>
        </p:sp>
      </p:grpSp>
      <p:grpSp>
        <p:nvGrpSpPr>
          <p:cNvPr id="25" name="Groupe 24">
            <a:extLst>
              <a:ext uri="{FF2B5EF4-FFF2-40B4-BE49-F238E27FC236}">
                <a16:creationId xmlns:a16="http://schemas.microsoft.com/office/drawing/2014/main" id="{AC316287-80A3-4D28-9A0C-48949EC3D1E3}"/>
              </a:ext>
            </a:extLst>
          </p:cNvPr>
          <p:cNvGrpSpPr>
            <a:grpSpLocks noChangeAspect="1"/>
          </p:cNvGrpSpPr>
          <p:nvPr/>
        </p:nvGrpSpPr>
        <p:grpSpPr>
          <a:xfrm>
            <a:off x="1052231" y="4133600"/>
            <a:ext cx="2295633" cy="2500835"/>
            <a:chOff x="250825" y="1916113"/>
            <a:chExt cx="3889375" cy="4237037"/>
          </a:xfrm>
        </p:grpSpPr>
        <p:sp>
          <p:nvSpPr>
            <p:cNvPr id="26" name="Rectangle 3">
              <a:extLst>
                <a:ext uri="{FF2B5EF4-FFF2-40B4-BE49-F238E27FC236}">
                  <a16:creationId xmlns:a16="http://schemas.microsoft.com/office/drawing/2014/main" id="{BB478BF1-49E2-44CE-986B-4656F0C0E781}"/>
                </a:ext>
              </a:extLst>
            </p:cNvPr>
            <p:cNvSpPr>
              <a:spLocks noChangeArrowheads="1"/>
            </p:cNvSpPr>
            <p:nvPr/>
          </p:nvSpPr>
          <p:spPr bwMode="auto">
            <a:xfrm>
              <a:off x="1547813" y="5230813"/>
              <a:ext cx="1296987" cy="574675"/>
            </a:xfrm>
            <a:prstGeom prst="rect">
              <a:avLst/>
            </a:prstGeom>
            <a:solidFill>
              <a:srgbClr val="66FF33"/>
            </a:solidFill>
            <a:ln w="12700">
              <a:solidFill>
                <a:srgbClr val="000000"/>
              </a:solidFill>
              <a:miter lim="800000"/>
              <a:headEnd/>
              <a:tailEnd/>
            </a:ln>
          </p:spPr>
          <p:txBody>
            <a:bodyPr wrap="none"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dirty="0"/>
                <a:t>Usine</a:t>
              </a:r>
            </a:p>
          </p:txBody>
        </p:sp>
        <p:sp>
          <p:nvSpPr>
            <p:cNvPr id="27" name="Oval 4">
              <a:extLst>
                <a:ext uri="{FF2B5EF4-FFF2-40B4-BE49-F238E27FC236}">
                  <a16:creationId xmlns:a16="http://schemas.microsoft.com/office/drawing/2014/main" id="{DF5428FF-BDAA-4A2A-A3D7-ED6800ED5203}"/>
                </a:ext>
              </a:extLst>
            </p:cNvPr>
            <p:cNvSpPr>
              <a:spLocks noChangeArrowheads="1"/>
            </p:cNvSpPr>
            <p:nvPr/>
          </p:nvSpPr>
          <p:spPr bwMode="auto">
            <a:xfrm>
              <a:off x="250825" y="1916113"/>
              <a:ext cx="1800225" cy="57626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sz="1050" dirty="0"/>
                <a:t>Fourn. 1</a:t>
              </a:r>
            </a:p>
          </p:txBody>
        </p:sp>
        <p:sp>
          <p:nvSpPr>
            <p:cNvPr id="28" name="Oval 5">
              <a:extLst>
                <a:ext uri="{FF2B5EF4-FFF2-40B4-BE49-F238E27FC236}">
                  <a16:creationId xmlns:a16="http://schemas.microsoft.com/office/drawing/2014/main" id="{2C7F32E6-3D0F-4DDB-84C8-53A18599C044}"/>
                </a:ext>
              </a:extLst>
            </p:cNvPr>
            <p:cNvSpPr>
              <a:spLocks noChangeArrowheads="1"/>
            </p:cNvSpPr>
            <p:nvPr/>
          </p:nvSpPr>
          <p:spPr bwMode="auto">
            <a:xfrm>
              <a:off x="1403350" y="2492375"/>
              <a:ext cx="1800225" cy="576263"/>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sz="1050" dirty="0"/>
                <a:t>Fourn. 2</a:t>
              </a:r>
            </a:p>
          </p:txBody>
        </p:sp>
        <p:sp>
          <p:nvSpPr>
            <p:cNvPr id="29" name="Oval 6">
              <a:extLst>
                <a:ext uri="{FF2B5EF4-FFF2-40B4-BE49-F238E27FC236}">
                  <a16:creationId xmlns:a16="http://schemas.microsoft.com/office/drawing/2014/main" id="{75559205-16DF-4B34-924F-0B1E5B13E884}"/>
                </a:ext>
              </a:extLst>
            </p:cNvPr>
            <p:cNvSpPr>
              <a:spLocks noChangeArrowheads="1"/>
            </p:cNvSpPr>
            <p:nvPr/>
          </p:nvSpPr>
          <p:spPr bwMode="auto">
            <a:xfrm>
              <a:off x="2339975" y="3068638"/>
              <a:ext cx="1800225" cy="57626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sz="1050" dirty="0"/>
                <a:t>Fourn. 3</a:t>
              </a:r>
            </a:p>
          </p:txBody>
        </p:sp>
        <p:cxnSp>
          <p:nvCxnSpPr>
            <p:cNvPr id="30" name="AutoShape 7">
              <a:extLst>
                <a:ext uri="{FF2B5EF4-FFF2-40B4-BE49-F238E27FC236}">
                  <a16:creationId xmlns:a16="http://schemas.microsoft.com/office/drawing/2014/main" id="{1947B69D-16A2-46BA-B92F-611B1C52C52E}"/>
                </a:ext>
              </a:extLst>
            </p:cNvPr>
            <p:cNvCxnSpPr>
              <a:cxnSpLocks noChangeShapeType="1"/>
              <a:stCxn id="27" idx="4"/>
              <a:endCxn id="34" idx="0"/>
            </p:cNvCxnSpPr>
            <p:nvPr/>
          </p:nvCxnSpPr>
          <p:spPr bwMode="auto">
            <a:xfrm>
              <a:off x="1150937" y="2492374"/>
              <a:ext cx="1050851" cy="1584326"/>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1" name="AutoShape 8">
              <a:extLst>
                <a:ext uri="{FF2B5EF4-FFF2-40B4-BE49-F238E27FC236}">
                  <a16:creationId xmlns:a16="http://schemas.microsoft.com/office/drawing/2014/main" id="{E218ED8C-C576-4581-97FB-C3E5FF5BAB3A}"/>
                </a:ext>
              </a:extLst>
            </p:cNvPr>
            <p:cNvCxnSpPr>
              <a:cxnSpLocks noChangeShapeType="1"/>
              <a:stCxn id="28" idx="4"/>
              <a:endCxn id="34" idx="0"/>
            </p:cNvCxnSpPr>
            <p:nvPr/>
          </p:nvCxnSpPr>
          <p:spPr bwMode="auto">
            <a:xfrm flipH="1">
              <a:off x="2201789" y="3068638"/>
              <a:ext cx="101674" cy="100806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AutoShape 9">
              <a:extLst>
                <a:ext uri="{FF2B5EF4-FFF2-40B4-BE49-F238E27FC236}">
                  <a16:creationId xmlns:a16="http://schemas.microsoft.com/office/drawing/2014/main" id="{4BD2F4EF-8006-4313-8334-6644816C3BAF}"/>
                </a:ext>
              </a:extLst>
            </p:cNvPr>
            <p:cNvCxnSpPr>
              <a:cxnSpLocks noChangeShapeType="1"/>
              <a:stCxn id="29" idx="4"/>
              <a:endCxn id="34" idx="0"/>
            </p:cNvCxnSpPr>
            <p:nvPr/>
          </p:nvCxnSpPr>
          <p:spPr bwMode="auto">
            <a:xfrm flipH="1">
              <a:off x="2201789" y="3644899"/>
              <a:ext cx="1038299" cy="43180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3" name="Text Box 18">
              <a:extLst>
                <a:ext uri="{FF2B5EF4-FFF2-40B4-BE49-F238E27FC236}">
                  <a16:creationId xmlns:a16="http://schemas.microsoft.com/office/drawing/2014/main" id="{64AD95C6-BBF7-4E49-986F-C30375CABD0E}"/>
                </a:ext>
              </a:extLst>
            </p:cNvPr>
            <p:cNvSpPr txBox="1">
              <a:spLocks noChangeArrowheads="1"/>
            </p:cNvSpPr>
            <p:nvPr/>
          </p:nvSpPr>
          <p:spPr bwMode="auto">
            <a:xfrm>
              <a:off x="592138" y="5915025"/>
              <a:ext cx="3187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bIns="0">
              <a:spAutoFit/>
            </a:bodyP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r>
                <a:rPr lang="fr-FR" altLang="fr-FR" dirty="0"/>
                <a:t>Livraisons sur plateforme régionale</a:t>
              </a:r>
            </a:p>
          </p:txBody>
        </p:sp>
        <p:sp>
          <p:nvSpPr>
            <p:cNvPr id="34" name="Rectangle 20">
              <a:extLst>
                <a:ext uri="{FF2B5EF4-FFF2-40B4-BE49-F238E27FC236}">
                  <a16:creationId xmlns:a16="http://schemas.microsoft.com/office/drawing/2014/main" id="{81190E91-2BC3-46FF-978C-68D67D6E8D90}"/>
                </a:ext>
              </a:extLst>
            </p:cNvPr>
            <p:cNvSpPr>
              <a:spLocks noChangeArrowheads="1"/>
            </p:cNvSpPr>
            <p:nvPr/>
          </p:nvSpPr>
          <p:spPr bwMode="auto">
            <a:xfrm>
              <a:off x="1175470" y="4076701"/>
              <a:ext cx="2052637" cy="574676"/>
            </a:xfrm>
            <a:prstGeom prst="rect">
              <a:avLst/>
            </a:prstGeom>
            <a:solidFill>
              <a:schemeClr val="tx2"/>
            </a:solidFill>
            <a:ln w="12700">
              <a:solidFill>
                <a:srgbClr val="000000"/>
              </a:solidFill>
              <a:miter lim="800000"/>
              <a:headEnd/>
              <a:tailEnd/>
            </a:ln>
          </p:spPr>
          <p:txBody>
            <a:bodyPr wrap="none"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dirty="0"/>
                <a:t>Plateforme</a:t>
              </a:r>
            </a:p>
          </p:txBody>
        </p:sp>
        <p:cxnSp>
          <p:nvCxnSpPr>
            <p:cNvPr id="35" name="AutoShape 21">
              <a:extLst>
                <a:ext uri="{FF2B5EF4-FFF2-40B4-BE49-F238E27FC236}">
                  <a16:creationId xmlns:a16="http://schemas.microsoft.com/office/drawing/2014/main" id="{5F7D465A-27E8-4E79-A436-51EA9743C900}"/>
                </a:ext>
              </a:extLst>
            </p:cNvPr>
            <p:cNvCxnSpPr>
              <a:cxnSpLocks noChangeShapeType="1"/>
              <a:stCxn id="34" idx="2"/>
              <a:endCxn id="26" idx="0"/>
            </p:cNvCxnSpPr>
            <p:nvPr/>
          </p:nvCxnSpPr>
          <p:spPr bwMode="auto">
            <a:xfrm flipH="1">
              <a:off x="2196308" y="4651376"/>
              <a:ext cx="5481" cy="57943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36" name="Groupe 35">
            <a:extLst>
              <a:ext uri="{FF2B5EF4-FFF2-40B4-BE49-F238E27FC236}">
                <a16:creationId xmlns:a16="http://schemas.microsoft.com/office/drawing/2014/main" id="{8E99958F-9D2F-449D-A917-A6305911D73D}"/>
              </a:ext>
            </a:extLst>
          </p:cNvPr>
          <p:cNvGrpSpPr>
            <a:grpSpLocks noChangeAspect="1"/>
          </p:cNvGrpSpPr>
          <p:nvPr/>
        </p:nvGrpSpPr>
        <p:grpSpPr>
          <a:xfrm>
            <a:off x="5300381" y="4199452"/>
            <a:ext cx="2248709" cy="2469908"/>
            <a:chOff x="4498975" y="1916113"/>
            <a:chExt cx="3889375" cy="4271962"/>
          </a:xfrm>
        </p:grpSpPr>
        <p:sp>
          <p:nvSpPr>
            <p:cNvPr id="37" name="Rectangle 10">
              <a:extLst>
                <a:ext uri="{FF2B5EF4-FFF2-40B4-BE49-F238E27FC236}">
                  <a16:creationId xmlns:a16="http://schemas.microsoft.com/office/drawing/2014/main" id="{B70FFFC9-79EC-49DB-A2CA-FFEA947B3844}"/>
                </a:ext>
              </a:extLst>
            </p:cNvPr>
            <p:cNvSpPr>
              <a:spLocks noChangeArrowheads="1"/>
            </p:cNvSpPr>
            <p:nvPr/>
          </p:nvSpPr>
          <p:spPr bwMode="auto">
            <a:xfrm>
              <a:off x="5795963" y="5230813"/>
              <a:ext cx="1296987" cy="574675"/>
            </a:xfrm>
            <a:prstGeom prst="rect">
              <a:avLst/>
            </a:prstGeom>
            <a:solidFill>
              <a:srgbClr val="66FF33"/>
            </a:solidFill>
            <a:ln w="12700">
              <a:solidFill>
                <a:srgbClr val="000000"/>
              </a:solidFill>
              <a:miter lim="800000"/>
              <a:headEnd/>
              <a:tailEnd/>
            </a:ln>
          </p:spPr>
          <p:txBody>
            <a:bodyPr wrap="none"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dirty="0"/>
                <a:t>Usine</a:t>
              </a:r>
            </a:p>
          </p:txBody>
        </p:sp>
        <p:sp>
          <p:nvSpPr>
            <p:cNvPr id="38" name="Oval 11">
              <a:extLst>
                <a:ext uri="{FF2B5EF4-FFF2-40B4-BE49-F238E27FC236}">
                  <a16:creationId xmlns:a16="http://schemas.microsoft.com/office/drawing/2014/main" id="{477E2115-CF59-4175-97D3-DD01CA96D118}"/>
                </a:ext>
              </a:extLst>
            </p:cNvPr>
            <p:cNvSpPr>
              <a:spLocks noChangeArrowheads="1"/>
            </p:cNvSpPr>
            <p:nvPr/>
          </p:nvSpPr>
          <p:spPr bwMode="auto">
            <a:xfrm>
              <a:off x="4498975" y="1916113"/>
              <a:ext cx="1800225" cy="57626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sz="1050" dirty="0"/>
                <a:t>Fourn. 1</a:t>
              </a:r>
            </a:p>
          </p:txBody>
        </p:sp>
        <p:sp>
          <p:nvSpPr>
            <p:cNvPr id="39" name="Oval 12">
              <a:extLst>
                <a:ext uri="{FF2B5EF4-FFF2-40B4-BE49-F238E27FC236}">
                  <a16:creationId xmlns:a16="http://schemas.microsoft.com/office/drawing/2014/main" id="{69B3FEB5-E498-4428-BD96-15E3F861D26B}"/>
                </a:ext>
              </a:extLst>
            </p:cNvPr>
            <p:cNvSpPr>
              <a:spLocks noChangeArrowheads="1"/>
            </p:cNvSpPr>
            <p:nvPr/>
          </p:nvSpPr>
          <p:spPr bwMode="auto">
            <a:xfrm>
              <a:off x="5580063" y="2492375"/>
              <a:ext cx="1800225" cy="576263"/>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sz="1050" dirty="0"/>
                <a:t>Fourn. 2</a:t>
              </a:r>
            </a:p>
          </p:txBody>
        </p:sp>
        <p:sp>
          <p:nvSpPr>
            <p:cNvPr id="40" name="Oval 13">
              <a:extLst>
                <a:ext uri="{FF2B5EF4-FFF2-40B4-BE49-F238E27FC236}">
                  <a16:creationId xmlns:a16="http://schemas.microsoft.com/office/drawing/2014/main" id="{C4B3EA11-B078-4730-A5BA-6A17C54D10DC}"/>
                </a:ext>
              </a:extLst>
            </p:cNvPr>
            <p:cNvSpPr>
              <a:spLocks noChangeArrowheads="1"/>
            </p:cNvSpPr>
            <p:nvPr/>
          </p:nvSpPr>
          <p:spPr bwMode="auto">
            <a:xfrm>
              <a:off x="6588125" y="3068638"/>
              <a:ext cx="1800225" cy="57626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sz="1050" dirty="0"/>
                <a:t>Fourn. 3</a:t>
              </a:r>
            </a:p>
          </p:txBody>
        </p:sp>
        <p:cxnSp>
          <p:nvCxnSpPr>
            <p:cNvPr id="41" name="AutoShape 14">
              <a:extLst>
                <a:ext uri="{FF2B5EF4-FFF2-40B4-BE49-F238E27FC236}">
                  <a16:creationId xmlns:a16="http://schemas.microsoft.com/office/drawing/2014/main" id="{06E397E2-CDBA-4790-9E75-3F9DF6940BCA}"/>
                </a:ext>
              </a:extLst>
            </p:cNvPr>
            <p:cNvCxnSpPr>
              <a:cxnSpLocks noChangeShapeType="1"/>
              <a:stCxn id="40" idx="4"/>
              <a:endCxn id="43" idx="0"/>
            </p:cNvCxnSpPr>
            <p:nvPr/>
          </p:nvCxnSpPr>
          <p:spPr bwMode="auto">
            <a:xfrm flipH="1">
              <a:off x="6445250" y="3644900"/>
              <a:ext cx="1042988" cy="108108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 name="Text Box 19">
              <a:extLst>
                <a:ext uri="{FF2B5EF4-FFF2-40B4-BE49-F238E27FC236}">
                  <a16:creationId xmlns:a16="http://schemas.microsoft.com/office/drawing/2014/main" id="{CE50CF1F-A8A1-4E10-856D-A7B8052BD98E}"/>
                </a:ext>
              </a:extLst>
            </p:cNvPr>
            <p:cNvSpPr txBox="1">
              <a:spLocks noChangeArrowheads="1"/>
            </p:cNvSpPr>
            <p:nvPr/>
          </p:nvSpPr>
          <p:spPr bwMode="auto">
            <a:xfrm>
              <a:off x="5694363" y="5949950"/>
              <a:ext cx="15414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bIns="0">
              <a:spAutoFit/>
            </a:bodyP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r>
                <a:rPr lang="fr-FR" altLang="fr-FR" dirty="0"/>
                <a:t>Magasin avancé</a:t>
              </a:r>
            </a:p>
          </p:txBody>
        </p:sp>
        <p:sp>
          <p:nvSpPr>
            <p:cNvPr id="43" name="Rectangle 22">
              <a:extLst>
                <a:ext uri="{FF2B5EF4-FFF2-40B4-BE49-F238E27FC236}">
                  <a16:creationId xmlns:a16="http://schemas.microsoft.com/office/drawing/2014/main" id="{D9EA4AAF-677E-4334-9AC1-7C4E7F1E2374}"/>
                </a:ext>
              </a:extLst>
            </p:cNvPr>
            <p:cNvSpPr>
              <a:spLocks noChangeArrowheads="1"/>
            </p:cNvSpPr>
            <p:nvPr/>
          </p:nvSpPr>
          <p:spPr bwMode="auto">
            <a:xfrm>
              <a:off x="5724525" y="4725988"/>
              <a:ext cx="1439863" cy="431800"/>
            </a:xfrm>
            <a:prstGeom prst="rect">
              <a:avLst/>
            </a:prstGeom>
            <a:solidFill>
              <a:schemeClr val="tx2"/>
            </a:solidFill>
            <a:ln w="12700">
              <a:solidFill>
                <a:srgbClr val="000000"/>
              </a:solidFill>
              <a:miter lim="800000"/>
              <a:headEnd/>
              <a:tailEnd/>
            </a:ln>
          </p:spPr>
          <p:txBody>
            <a:bodyPr wrap="none" bIns="0" anchor="ct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sz="1400" b="1">
                  <a:solidFill>
                    <a:srgbClr val="000000"/>
                  </a:solidFill>
                  <a:latin typeface="Arial" panose="020B0604020202020204" pitchFamily="34" charset="0"/>
                </a:defRPr>
              </a:lvl9pPr>
            </a:lstStyle>
            <a:p>
              <a:pPr algn="ctr"/>
              <a:r>
                <a:rPr lang="fr-FR" altLang="fr-FR" dirty="0"/>
                <a:t>MAF</a:t>
              </a:r>
            </a:p>
          </p:txBody>
        </p:sp>
        <p:cxnSp>
          <p:nvCxnSpPr>
            <p:cNvPr id="44" name="AutoShape 23">
              <a:extLst>
                <a:ext uri="{FF2B5EF4-FFF2-40B4-BE49-F238E27FC236}">
                  <a16:creationId xmlns:a16="http://schemas.microsoft.com/office/drawing/2014/main" id="{186D9412-A4A8-4890-BD55-4C7A88E6FDEA}"/>
                </a:ext>
              </a:extLst>
            </p:cNvPr>
            <p:cNvCxnSpPr>
              <a:cxnSpLocks noChangeShapeType="1"/>
              <a:stCxn id="39" idx="4"/>
              <a:endCxn id="43" idx="0"/>
            </p:cNvCxnSpPr>
            <p:nvPr/>
          </p:nvCxnSpPr>
          <p:spPr bwMode="auto">
            <a:xfrm flipH="1">
              <a:off x="6445250" y="3068638"/>
              <a:ext cx="34925" cy="165735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5" name="AutoShape 24">
              <a:extLst>
                <a:ext uri="{FF2B5EF4-FFF2-40B4-BE49-F238E27FC236}">
                  <a16:creationId xmlns:a16="http://schemas.microsoft.com/office/drawing/2014/main" id="{D140C7B7-9DE6-4A7D-8A82-492BEC895FF3}"/>
                </a:ext>
              </a:extLst>
            </p:cNvPr>
            <p:cNvCxnSpPr>
              <a:cxnSpLocks noChangeShapeType="1"/>
              <a:stCxn id="38" idx="4"/>
              <a:endCxn id="43" idx="0"/>
            </p:cNvCxnSpPr>
            <p:nvPr/>
          </p:nvCxnSpPr>
          <p:spPr bwMode="auto">
            <a:xfrm>
              <a:off x="5399088" y="2492375"/>
              <a:ext cx="1046162" cy="223361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a:extLst>
              <a:ext uri="{FF2B5EF4-FFF2-40B4-BE49-F238E27FC236}">
                <a16:creationId xmlns:a16="http://schemas.microsoft.com/office/drawing/2014/main" id="{41DE50B1-46C5-4579-A852-83D28553B998}"/>
              </a:ext>
            </a:extLst>
          </p:cNvPr>
          <p:cNvSpPr>
            <a:spLocks noGrp="1" noChangeArrowheads="1"/>
          </p:cNvSpPr>
          <p:nvPr>
            <p:ph type="title"/>
          </p:nvPr>
        </p:nvSpPr>
        <p:spPr/>
        <p:txBody>
          <a:bodyPr/>
          <a:lstStyle/>
          <a:p>
            <a:r>
              <a:rPr lang="fr-FR" altLang="fr-FR" sz="2400" dirty="0"/>
              <a:t>La préfacturation</a:t>
            </a:r>
          </a:p>
        </p:txBody>
      </p:sp>
      <p:sp>
        <p:nvSpPr>
          <p:cNvPr id="10245" name="Rectangle 3">
            <a:extLst>
              <a:ext uri="{FF2B5EF4-FFF2-40B4-BE49-F238E27FC236}">
                <a16:creationId xmlns:a16="http://schemas.microsoft.com/office/drawing/2014/main" id="{84B13A4A-E2BF-46FE-8B64-547F5D85ECBB}"/>
              </a:ext>
            </a:extLst>
          </p:cNvPr>
          <p:cNvSpPr>
            <a:spLocks noGrp="1" noChangeArrowheads="1"/>
          </p:cNvSpPr>
          <p:nvPr>
            <p:ph type="body" idx="1"/>
          </p:nvPr>
        </p:nvSpPr>
        <p:spPr>
          <a:xfrm>
            <a:off x="1066800" y="1676400"/>
            <a:ext cx="7162800" cy="1465263"/>
          </a:xfrm>
        </p:spPr>
        <p:txBody>
          <a:bodyPr/>
          <a:lstStyle/>
          <a:p>
            <a:r>
              <a:rPr lang="fr-FR" altLang="fr-FR" dirty="0"/>
              <a:t>Principe </a:t>
            </a:r>
          </a:p>
          <a:p>
            <a:pPr lvl="1"/>
            <a:r>
              <a:rPr lang="fr-FR" altLang="fr-FR" dirty="0"/>
              <a:t>Le client établit la facture qu’il attend du fournisseur</a:t>
            </a:r>
          </a:p>
          <a:p>
            <a:pPr lvl="1"/>
            <a:r>
              <a:rPr lang="fr-FR" altLang="fr-FR" dirty="0"/>
              <a:t>Il l’envoie au fournisseur pour validation</a:t>
            </a:r>
          </a:p>
          <a:p>
            <a:pPr lvl="1"/>
            <a:r>
              <a:rPr lang="fr-FR" altLang="fr-FR" dirty="0"/>
              <a:t>Le contrôle de la facture est reporté sur le fournisseur</a:t>
            </a:r>
          </a:p>
        </p:txBody>
      </p:sp>
      <p:sp>
        <p:nvSpPr>
          <p:cNvPr id="10246" name="AutoShape 4">
            <a:extLst>
              <a:ext uri="{FF2B5EF4-FFF2-40B4-BE49-F238E27FC236}">
                <a16:creationId xmlns:a16="http://schemas.microsoft.com/office/drawing/2014/main" id="{2660C42A-933A-447B-BD2F-276782702AB6}"/>
              </a:ext>
            </a:extLst>
          </p:cNvPr>
          <p:cNvSpPr>
            <a:spLocks noChangeArrowheads="1"/>
          </p:cNvSpPr>
          <p:nvPr/>
        </p:nvSpPr>
        <p:spPr bwMode="auto">
          <a:xfrm>
            <a:off x="1103313" y="3500438"/>
            <a:ext cx="1389062" cy="2663825"/>
          </a:xfrm>
          <a:prstGeom prst="roundRect">
            <a:avLst>
              <a:gd name="adj" fmla="val 16667"/>
            </a:avLst>
          </a:prstGeom>
          <a:solidFill>
            <a:srgbClr val="99FFCC"/>
          </a:solidFill>
          <a:ln w="12700">
            <a:solidFill>
              <a:srgbClr val="000000"/>
            </a:solidFill>
            <a:round/>
            <a:headEnd/>
            <a:tailEnd/>
          </a:ln>
        </p:spPr>
        <p:txBody>
          <a:bodyPr wrap="none" lIns="90000" tIns="46800" rIns="90000" bIns="468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0000"/>
                </a:solidFill>
              </a:rPr>
              <a:t>Fournisseur</a:t>
            </a:r>
          </a:p>
        </p:txBody>
      </p:sp>
      <p:sp>
        <p:nvSpPr>
          <p:cNvPr id="10247" name="AutoShape 5">
            <a:extLst>
              <a:ext uri="{FF2B5EF4-FFF2-40B4-BE49-F238E27FC236}">
                <a16:creationId xmlns:a16="http://schemas.microsoft.com/office/drawing/2014/main" id="{0794B761-1D19-4784-B593-DBD671CFDFE6}"/>
              </a:ext>
            </a:extLst>
          </p:cNvPr>
          <p:cNvSpPr>
            <a:spLocks noChangeArrowheads="1"/>
          </p:cNvSpPr>
          <p:nvPr/>
        </p:nvSpPr>
        <p:spPr bwMode="auto">
          <a:xfrm>
            <a:off x="6783388" y="3429000"/>
            <a:ext cx="1389062" cy="2663825"/>
          </a:xfrm>
          <a:prstGeom prst="roundRect">
            <a:avLst>
              <a:gd name="adj" fmla="val 16667"/>
            </a:avLst>
          </a:prstGeom>
          <a:solidFill>
            <a:srgbClr val="66FFFF"/>
          </a:solidFill>
          <a:ln w="12700">
            <a:solidFill>
              <a:srgbClr val="000000"/>
            </a:solidFill>
            <a:round/>
            <a:headEnd/>
            <a:tailEnd/>
          </a:ln>
        </p:spPr>
        <p:txBody>
          <a:bodyPr wrap="none" lIns="90000" tIns="46800" rIns="90000" bIns="468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0000"/>
                </a:solidFill>
              </a:rPr>
              <a:t>Client</a:t>
            </a:r>
          </a:p>
        </p:txBody>
      </p:sp>
      <p:sp>
        <p:nvSpPr>
          <p:cNvPr id="10248" name="Line 6">
            <a:extLst>
              <a:ext uri="{FF2B5EF4-FFF2-40B4-BE49-F238E27FC236}">
                <a16:creationId xmlns:a16="http://schemas.microsoft.com/office/drawing/2014/main" id="{57E654E9-A80F-46DF-BD87-FA0AEE2A5D86}"/>
              </a:ext>
            </a:extLst>
          </p:cNvPr>
          <p:cNvSpPr>
            <a:spLocks noChangeShapeType="1"/>
          </p:cNvSpPr>
          <p:nvPr/>
        </p:nvSpPr>
        <p:spPr bwMode="auto">
          <a:xfrm>
            <a:off x="2484438" y="3933825"/>
            <a:ext cx="4319587"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fr-FR" dirty="0"/>
          </a:p>
        </p:txBody>
      </p:sp>
      <p:sp>
        <p:nvSpPr>
          <p:cNvPr id="10249" name="Oval 7">
            <a:extLst>
              <a:ext uri="{FF2B5EF4-FFF2-40B4-BE49-F238E27FC236}">
                <a16:creationId xmlns:a16="http://schemas.microsoft.com/office/drawing/2014/main" id="{E57882A2-CB0F-4D16-B2CE-065A17C3F373}"/>
              </a:ext>
            </a:extLst>
          </p:cNvPr>
          <p:cNvSpPr>
            <a:spLocks noChangeArrowheads="1"/>
          </p:cNvSpPr>
          <p:nvPr/>
        </p:nvSpPr>
        <p:spPr bwMode="auto">
          <a:xfrm>
            <a:off x="2700338" y="3573463"/>
            <a:ext cx="287337" cy="287337"/>
          </a:xfrm>
          <a:prstGeom prst="ellipse">
            <a:avLst/>
          </a:prstGeom>
          <a:solidFill>
            <a:schemeClr val="tx2"/>
          </a:solidFill>
          <a:ln w="12700">
            <a:solidFill>
              <a:srgbClr val="000000"/>
            </a:solidFill>
            <a:round/>
            <a:headEnd/>
            <a:tailEnd/>
          </a:ln>
        </p:spPr>
        <p:txBody>
          <a:bodyPr wrap="none" lIns="90000" tIns="46800" rIns="90000" bIns="468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0000"/>
                </a:solidFill>
              </a:rPr>
              <a:t>1</a:t>
            </a:r>
          </a:p>
        </p:txBody>
      </p:sp>
      <p:sp>
        <p:nvSpPr>
          <p:cNvPr id="10250" name="Text Box 8">
            <a:extLst>
              <a:ext uri="{FF2B5EF4-FFF2-40B4-BE49-F238E27FC236}">
                <a16:creationId xmlns:a16="http://schemas.microsoft.com/office/drawing/2014/main" id="{D801F6DF-EFC0-4B7D-BBDF-B2DCE9B54CD4}"/>
              </a:ext>
            </a:extLst>
          </p:cNvPr>
          <p:cNvSpPr txBox="1">
            <a:spLocks noChangeArrowheads="1"/>
          </p:cNvSpPr>
          <p:nvPr/>
        </p:nvSpPr>
        <p:spPr bwMode="auto">
          <a:xfrm>
            <a:off x="3203575" y="3573463"/>
            <a:ext cx="29130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l"/>
            <a:r>
              <a:rPr lang="fr-FR" altLang="fr-FR" dirty="0">
                <a:solidFill>
                  <a:srgbClr val="000000"/>
                </a:solidFill>
              </a:rPr>
              <a:t>Livraison des marchandises</a:t>
            </a:r>
          </a:p>
        </p:txBody>
      </p:sp>
      <p:sp>
        <p:nvSpPr>
          <p:cNvPr id="10251" name="Oval 9">
            <a:extLst>
              <a:ext uri="{FF2B5EF4-FFF2-40B4-BE49-F238E27FC236}">
                <a16:creationId xmlns:a16="http://schemas.microsoft.com/office/drawing/2014/main" id="{901747A5-85C2-43D5-B811-3B70732DAF65}"/>
              </a:ext>
            </a:extLst>
          </p:cNvPr>
          <p:cNvSpPr>
            <a:spLocks noChangeArrowheads="1"/>
          </p:cNvSpPr>
          <p:nvPr/>
        </p:nvSpPr>
        <p:spPr bwMode="auto">
          <a:xfrm>
            <a:off x="6411913" y="4005263"/>
            <a:ext cx="287337" cy="287337"/>
          </a:xfrm>
          <a:prstGeom prst="ellipse">
            <a:avLst/>
          </a:prstGeom>
          <a:solidFill>
            <a:schemeClr val="tx2"/>
          </a:solidFill>
          <a:ln w="12700">
            <a:solidFill>
              <a:srgbClr val="000000"/>
            </a:solidFill>
            <a:round/>
            <a:headEnd/>
            <a:tailEnd/>
          </a:ln>
        </p:spPr>
        <p:txBody>
          <a:bodyPr wrap="none" lIns="90000" tIns="46800" rIns="90000" bIns="468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0000"/>
                </a:solidFill>
              </a:rPr>
              <a:t>2</a:t>
            </a:r>
          </a:p>
        </p:txBody>
      </p:sp>
      <p:sp>
        <p:nvSpPr>
          <p:cNvPr id="10252" name="Text Box 10">
            <a:extLst>
              <a:ext uri="{FF2B5EF4-FFF2-40B4-BE49-F238E27FC236}">
                <a16:creationId xmlns:a16="http://schemas.microsoft.com/office/drawing/2014/main" id="{65070EA7-6A57-4A34-AA7D-5CD8CB9FC94B}"/>
              </a:ext>
            </a:extLst>
          </p:cNvPr>
          <p:cNvSpPr txBox="1">
            <a:spLocks noChangeArrowheads="1"/>
          </p:cNvSpPr>
          <p:nvPr/>
        </p:nvSpPr>
        <p:spPr bwMode="auto">
          <a:xfrm>
            <a:off x="4030663" y="4005263"/>
            <a:ext cx="22701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r"/>
            <a:r>
              <a:rPr lang="fr-FR" altLang="fr-FR" dirty="0">
                <a:solidFill>
                  <a:srgbClr val="000000"/>
                </a:solidFill>
              </a:rPr>
              <a:t>Comptage et contrôle</a:t>
            </a:r>
          </a:p>
        </p:txBody>
      </p:sp>
      <p:sp>
        <p:nvSpPr>
          <p:cNvPr id="10253" name="Oval 11">
            <a:extLst>
              <a:ext uri="{FF2B5EF4-FFF2-40B4-BE49-F238E27FC236}">
                <a16:creationId xmlns:a16="http://schemas.microsoft.com/office/drawing/2014/main" id="{8B09109F-BB50-4DF5-B831-2DD52EF8E411}"/>
              </a:ext>
            </a:extLst>
          </p:cNvPr>
          <p:cNvSpPr>
            <a:spLocks noChangeArrowheads="1"/>
          </p:cNvSpPr>
          <p:nvPr/>
        </p:nvSpPr>
        <p:spPr bwMode="auto">
          <a:xfrm>
            <a:off x="6411913" y="4510088"/>
            <a:ext cx="287337" cy="287337"/>
          </a:xfrm>
          <a:prstGeom prst="ellipse">
            <a:avLst/>
          </a:prstGeom>
          <a:solidFill>
            <a:schemeClr val="tx2"/>
          </a:solidFill>
          <a:ln w="12700">
            <a:solidFill>
              <a:srgbClr val="000000"/>
            </a:solidFill>
            <a:round/>
            <a:headEnd/>
            <a:tailEnd/>
          </a:ln>
        </p:spPr>
        <p:txBody>
          <a:bodyPr wrap="none" lIns="90000" tIns="46800" rIns="90000" bIns="468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0000"/>
                </a:solidFill>
              </a:rPr>
              <a:t>3</a:t>
            </a:r>
          </a:p>
        </p:txBody>
      </p:sp>
      <p:sp>
        <p:nvSpPr>
          <p:cNvPr id="10254" name="Line 12">
            <a:extLst>
              <a:ext uri="{FF2B5EF4-FFF2-40B4-BE49-F238E27FC236}">
                <a16:creationId xmlns:a16="http://schemas.microsoft.com/office/drawing/2014/main" id="{57E50D30-B9AD-40CA-A089-4537BC0560B3}"/>
              </a:ext>
            </a:extLst>
          </p:cNvPr>
          <p:cNvSpPr>
            <a:spLocks noChangeShapeType="1"/>
          </p:cNvSpPr>
          <p:nvPr/>
        </p:nvSpPr>
        <p:spPr bwMode="auto">
          <a:xfrm flipH="1">
            <a:off x="2484438" y="4868863"/>
            <a:ext cx="4319587"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fr-FR" dirty="0"/>
          </a:p>
        </p:txBody>
      </p:sp>
      <p:sp>
        <p:nvSpPr>
          <p:cNvPr id="10255" name="Text Box 13">
            <a:extLst>
              <a:ext uri="{FF2B5EF4-FFF2-40B4-BE49-F238E27FC236}">
                <a16:creationId xmlns:a16="http://schemas.microsoft.com/office/drawing/2014/main" id="{D184F85E-84F1-4211-8D86-984240C4F3D0}"/>
              </a:ext>
            </a:extLst>
          </p:cNvPr>
          <p:cNvSpPr txBox="1">
            <a:spLocks noChangeArrowheads="1"/>
          </p:cNvSpPr>
          <p:nvPr/>
        </p:nvSpPr>
        <p:spPr bwMode="auto">
          <a:xfrm>
            <a:off x="2625725" y="4484688"/>
            <a:ext cx="37528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r"/>
            <a:r>
              <a:rPr lang="fr-FR" altLang="fr-FR" dirty="0">
                <a:solidFill>
                  <a:srgbClr val="000000"/>
                </a:solidFill>
              </a:rPr>
              <a:t>Établissement de la facture attendue</a:t>
            </a:r>
          </a:p>
        </p:txBody>
      </p:sp>
      <p:sp>
        <p:nvSpPr>
          <p:cNvPr id="10256" name="Oval 14">
            <a:extLst>
              <a:ext uri="{FF2B5EF4-FFF2-40B4-BE49-F238E27FC236}">
                <a16:creationId xmlns:a16="http://schemas.microsoft.com/office/drawing/2014/main" id="{3BACDB24-31AA-42B7-B69C-E45AE59443CB}"/>
              </a:ext>
            </a:extLst>
          </p:cNvPr>
          <p:cNvSpPr>
            <a:spLocks noChangeArrowheads="1"/>
          </p:cNvSpPr>
          <p:nvPr/>
        </p:nvSpPr>
        <p:spPr bwMode="auto">
          <a:xfrm>
            <a:off x="2700338" y="4941888"/>
            <a:ext cx="287337" cy="287337"/>
          </a:xfrm>
          <a:prstGeom prst="ellipse">
            <a:avLst/>
          </a:prstGeom>
          <a:solidFill>
            <a:schemeClr val="tx2"/>
          </a:solidFill>
          <a:ln w="12700">
            <a:solidFill>
              <a:srgbClr val="000000"/>
            </a:solidFill>
            <a:round/>
            <a:headEnd/>
            <a:tailEnd/>
          </a:ln>
        </p:spPr>
        <p:txBody>
          <a:bodyPr wrap="none" lIns="90000" tIns="46800" rIns="90000" bIns="468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0000"/>
                </a:solidFill>
              </a:rPr>
              <a:t>4</a:t>
            </a:r>
          </a:p>
        </p:txBody>
      </p:sp>
      <p:sp>
        <p:nvSpPr>
          <p:cNvPr id="10257" name="Text Box 15">
            <a:extLst>
              <a:ext uri="{FF2B5EF4-FFF2-40B4-BE49-F238E27FC236}">
                <a16:creationId xmlns:a16="http://schemas.microsoft.com/office/drawing/2014/main" id="{A47368F9-DA9D-4AD1-8BB4-510D8C93BD92}"/>
              </a:ext>
            </a:extLst>
          </p:cNvPr>
          <p:cNvSpPr txBox="1">
            <a:spLocks noChangeArrowheads="1"/>
          </p:cNvSpPr>
          <p:nvPr/>
        </p:nvSpPr>
        <p:spPr bwMode="auto">
          <a:xfrm>
            <a:off x="3203575" y="4941888"/>
            <a:ext cx="3492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l"/>
            <a:r>
              <a:rPr lang="fr-FR" altLang="fr-FR" dirty="0">
                <a:solidFill>
                  <a:srgbClr val="000000"/>
                </a:solidFill>
              </a:rPr>
              <a:t>Contrôle de la facture</a:t>
            </a:r>
            <a:br>
              <a:rPr lang="fr-FR" altLang="fr-FR" dirty="0">
                <a:solidFill>
                  <a:srgbClr val="000000"/>
                </a:solidFill>
              </a:rPr>
            </a:br>
            <a:r>
              <a:rPr lang="fr-FR" altLang="fr-FR" dirty="0">
                <a:solidFill>
                  <a:srgbClr val="000000"/>
                </a:solidFill>
              </a:rPr>
              <a:t>Enregistrement de la facture ou …</a:t>
            </a:r>
          </a:p>
        </p:txBody>
      </p:sp>
      <p:sp>
        <p:nvSpPr>
          <p:cNvPr id="10258" name="Oval 16">
            <a:extLst>
              <a:ext uri="{FF2B5EF4-FFF2-40B4-BE49-F238E27FC236}">
                <a16:creationId xmlns:a16="http://schemas.microsoft.com/office/drawing/2014/main" id="{F73F6217-0B04-46A6-B3D5-95373469B795}"/>
              </a:ext>
            </a:extLst>
          </p:cNvPr>
          <p:cNvSpPr>
            <a:spLocks noChangeArrowheads="1"/>
          </p:cNvSpPr>
          <p:nvPr/>
        </p:nvSpPr>
        <p:spPr bwMode="auto">
          <a:xfrm>
            <a:off x="2700338" y="5516563"/>
            <a:ext cx="287337" cy="287337"/>
          </a:xfrm>
          <a:prstGeom prst="ellipse">
            <a:avLst/>
          </a:prstGeom>
          <a:solidFill>
            <a:schemeClr val="tx2"/>
          </a:solidFill>
          <a:ln w="12700">
            <a:solidFill>
              <a:srgbClr val="000000"/>
            </a:solidFill>
            <a:round/>
            <a:headEnd/>
            <a:tailEnd/>
          </a:ln>
        </p:spPr>
        <p:txBody>
          <a:bodyPr wrap="none" lIns="90000" tIns="46800" rIns="90000" bIns="468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0000"/>
                </a:solidFill>
              </a:rPr>
              <a:t>5</a:t>
            </a:r>
          </a:p>
        </p:txBody>
      </p:sp>
      <p:sp>
        <p:nvSpPr>
          <p:cNvPr id="10259" name="Text Box 17">
            <a:extLst>
              <a:ext uri="{FF2B5EF4-FFF2-40B4-BE49-F238E27FC236}">
                <a16:creationId xmlns:a16="http://schemas.microsoft.com/office/drawing/2014/main" id="{2608DD53-5B0F-43D2-8D6C-E3CEF0BBA641}"/>
              </a:ext>
            </a:extLst>
          </p:cNvPr>
          <p:cNvSpPr txBox="1">
            <a:spLocks noChangeArrowheads="1"/>
          </p:cNvSpPr>
          <p:nvPr/>
        </p:nvSpPr>
        <p:spPr bwMode="auto">
          <a:xfrm>
            <a:off x="3203575" y="5491163"/>
            <a:ext cx="24733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l"/>
            <a:r>
              <a:rPr lang="fr-FR" altLang="fr-FR" dirty="0">
                <a:solidFill>
                  <a:srgbClr val="000000"/>
                </a:solidFill>
              </a:rPr>
              <a:t>Contestation éventuelle</a:t>
            </a:r>
          </a:p>
        </p:txBody>
      </p:sp>
      <p:sp>
        <p:nvSpPr>
          <p:cNvPr id="10260" name="Line 18">
            <a:extLst>
              <a:ext uri="{FF2B5EF4-FFF2-40B4-BE49-F238E27FC236}">
                <a16:creationId xmlns:a16="http://schemas.microsoft.com/office/drawing/2014/main" id="{0766C75F-6FC7-4C22-BF57-2F9778AD02BE}"/>
              </a:ext>
            </a:extLst>
          </p:cNvPr>
          <p:cNvSpPr>
            <a:spLocks noChangeShapeType="1"/>
          </p:cNvSpPr>
          <p:nvPr/>
        </p:nvSpPr>
        <p:spPr bwMode="auto">
          <a:xfrm>
            <a:off x="2484438" y="5876925"/>
            <a:ext cx="4319587"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a:extLst>
              <a:ext uri="{FF2B5EF4-FFF2-40B4-BE49-F238E27FC236}">
                <a16:creationId xmlns:a16="http://schemas.microsoft.com/office/drawing/2014/main" id="{FEA53618-23CC-42FE-8554-864E0C0AABBC}"/>
              </a:ext>
            </a:extLst>
          </p:cNvPr>
          <p:cNvSpPr>
            <a:spLocks noGrp="1" noChangeArrowheads="1"/>
          </p:cNvSpPr>
          <p:nvPr>
            <p:ph type="title"/>
          </p:nvPr>
        </p:nvSpPr>
        <p:spPr/>
        <p:txBody>
          <a:bodyPr/>
          <a:lstStyle/>
          <a:p>
            <a:r>
              <a:rPr lang="fr-FR" altLang="fr-FR" dirty="0"/>
              <a:t>2. La collaboration informationnelle</a:t>
            </a:r>
          </a:p>
        </p:txBody>
      </p:sp>
      <p:sp>
        <p:nvSpPr>
          <p:cNvPr id="12293" name="Rectangle 3">
            <a:extLst>
              <a:ext uri="{FF2B5EF4-FFF2-40B4-BE49-F238E27FC236}">
                <a16:creationId xmlns:a16="http://schemas.microsoft.com/office/drawing/2014/main" id="{2CA14A77-C7E5-46E7-9772-67630C13F80F}"/>
              </a:ext>
            </a:extLst>
          </p:cNvPr>
          <p:cNvSpPr>
            <a:spLocks noGrp="1" noChangeArrowheads="1"/>
          </p:cNvSpPr>
          <p:nvPr>
            <p:ph type="body" idx="1"/>
          </p:nvPr>
        </p:nvSpPr>
        <p:spPr>
          <a:xfrm>
            <a:off x="1066800" y="1676400"/>
            <a:ext cx="7162800" cy="4610100"/>
          </a:xfrm>
        </p:spPr>
        <p:txBody>
          <a:bodyPr/>
          <a:lstStyle/>
          <a:p>
            <a:r>
              <a:rPr lang="fr-FR" altLang="fr-FR" dirty="0"/>
              <a:t>Consiste à partager de l’information</a:t>
            </a:r>
          </a:p>
          <a:p>
            <a:pPr lvl="1"/>
            <a:r>
              <a:rPr lang="fr-FR" altLang="fr-FR" dirty="0"/>
              <a:t>Essentiellement la demande ou les niveaux de stock</a:t>
            </a:r>
          </a:p>
          <a:p>
            <a:pPr lvl="2"/>
            <a:r>
              <a:rPr lang="fr-FR" altLang="fr-FR" dirty="0"/>
              <a:t>Prévisions d’activité</a:t>
            </a:r>
          </a:p>
          <a:p>
            <a:pPr lvl="2"/>
            <a:r>
              <a:rPr lang="fr-FR" altLang="fr-FR" dirty="0"/>
              <a:t>Ventes réelles au client final</a:t>
            </a:r>
          </a:p>
          <a:p>
            <a:pPr lvl="3"/>
            <a:r>
              <a:rPr lang="fr-FR" altLang="fr-FR" dirty="0"/>
              <a:t>Sell-in / sell-out</a:t>
            </a:r>
          </a:p>
          <a:p>
            <a:pPr lvl="2"/>
            <a:r>
              <a:rPr lang="fr-FR" altLang="fr-FR" dirty="0"/>
              <a:t>Permet d’éviter l’effet bull-whip</a:t>
            </a:r>
          </a:p>
          <a:p>
            <a:pPr lvl="1"/>
            <a:endParaRPr lang="fr-FR" altLang="fr-FR" dirty="0"/>
          </a:p>
          <a:p>
            <a:pPr lvl="1"/>
            <a:r>
              <a:rPr lang="fr-FR" altLang="fr-FR" dirty="0"/>
              <a:t>Information sur les promotions</a:t>
            </a:r>
          </a:p>
          <a:p>
            <a:pPr lvl="1"/>
            <a:endParaRPr lang="fr-FR" altLang="fr-FR" dirty="0"/>
          </a:p>
          <a:p>
            <a:pPr lvl="1"/>
            <a:r>
              <a:rPr lang="fr-FR" altLang="fr-FR" dirty="0"/>
              <a:t>Aussi les capacités de production du fournisseur</a:t>
            </a:r>
          </a:p>
          <a:p>
            <a:pPr lvl="1"/>
            <a:r>
              <a:rPr lang="fr-FR" altLang="fr-FR" dirty="0"/>
              <a:t>Connaissance de l’ATP du fournisseur </a:t>
            </a:r>
            <a:br>
              <a:rPr lang="fr-FR" altLang="fr-FR" dirty="0"/>
            </a:br>
            <a:r>
              <a:rPr lang="fr-FR" altLang="fr-FR" dirty="0"/>
              <a:t>(disponible à la vente)</a:t>
            </a:r>
          </a:p>
          <a:p>
            <a:pPr lvl="3"/>
            <a:r>
              <a:rPr lang="fr-FR" altLang="fr-FR" dirty="0"/>
              <a:t>Dates possibles de livraison selon le plan de production</a:t>
            </a:r>
          </a:p>
          <a:p>
            <a:pPr lvl="1"/>
            <a:r>
              <a:rPr lang="fr-FR" altLang="fr-FR" dirty="0"/>
              <a:t>Traitement des aléas</a:t>
            </a:r>
          </a:p>
          <a:p>
            <a:pPr lvl="3"/>
            <a:endParaRPr lang="fr-FR" alt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D1FCD-C205-41FF-B2B8-B4B3322D216D}"/>
              </a:ext>
            </a:extLst>
          </p:cNvPr>
          <p:cNvSpPr>
            <a:spLocks noGrp="1"/>
          </p:cNvSpPr>
          <p:nvPr>
            <p:ph type="title"/>
          </p:nvPr>
        </p:nvSpPr>
        <p:spPr/>
        <p:txBody>
          <a:bodyPr/>
          <a:lstStyle/>
          <a:p>
            <a:r>
              <a:rPr lang="fr-FR" dirty="0"/>
              <a:t>Les flux dans la supply chain</a:t>
            </a:r>
          </a:p>
        </p:txBody>
      </p:sp>
      <p:pic>
        <p:nvPicPr>
          <p:cNvPr id="4" name="Image 3">
            <a:extLst>
              <a:ext uri="{FF2B5EF4-FFF2-40B4-BE49-F238E27FC236}">
                <a16:creationId xmlns:a16="http://schemas.microsoft.com/office/drawing/2014/main" id="{DB872605-E3B4-4BBF-8FCC-648F89EF682F}"/>
              </a:ext>
            </a:extLst>
          </p:cNvPr>
          <p:cNvPicPr/>
          <p:nvPr/>
        </p:nvPicPr>
        <p:blipFill>
          <a:blip r:embed="rId3" cstate="print"/>
          <a:srcRect/>
          <a:stretch>
            <a:fillRect/>
          </a:stretch>
        </p:blipFill>
        <p:spPr bwMode="auto">
          <a:xfrm>
            <a:off x="683568" y="1700808"/>
            <a:ext cx="7992888" cy="3816424"/>
          </a:xfrm>
          <a:prstGeom prst="rect">
            <a:avLst/>
          </a:prstGeom>
          <a:noFill/>
          <a:ln w="9525">
            <a:noFill/>
            <a:miter lim="800000"/>
            <a:headEnd/>
            <a:tailEnd/>
          </a:ln>
        </p:spPr>
      </p:pic>
    </p:spTree>
    <p:extLst>
      <p:ext uri="{BB962C8B-B14F-4D97-AF65-F5344CB8AC3E}">
        <p14:creationId xmlns:p14="http://schemas.microsoft.com/office/powerpoint/2010/main" val="1834760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Line 2">
            <a:extLst>
              <a:ext uri="{FF2B5EF4-FFF2-40B4-BE49-F238E27FC236}">
                <a16:creationId xmlns:a16="http://schemas.microsoft.com/office/drawing/2014/main" id="{AB1855DC-C86C-4913-ABF4-E6CC8A18FFCF}"/>
              </a:ext>
            </a:extLst>
          </p:cNvPr>
          <p:cNvSpPr>
            <a:spLocks noChangeShapeType="1"/>
          </p:cNvSpPr>
          <p:nvPr/>
        </p:nvSpPr>
        <p:spPr bwMode="auto">
          <a:xfrm>
            <a:off x="1066800" y="4195763"/>
            <a:ext cx="7162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2534" name="Rectangle 4">
            <a:extLst>
              <a:ext uri="{FF2B5EF4-FFF2-40B4-BE49-F238E27FC236}">
                <a16:creationId xmlns:a16="http://schemas.microsoft.com/office/drawing/2014/main" id="{04E6642B-03A6-4C6F-830A-E339D620999E}"/>
              </a:ext>
            </a:extLst>
          </p:cNvPr>
          <p:cNvSpPr>
            <a:spLocks noGrp="1" noChangeArrowheads="1"/>
          </p:cNvSpPr>
          <p:nvPr>
            <p:ph type="title" idx="4294967295"/>
          </p:nvPr>
        </p:nvSpPr>
        <p:spPr>
          <a:xfrm>
            <a:off x="685800" y="457200"/>
            <a:ext cx="7772400" cy="762000"/>
          </a:xfrm>
        </p:spPr>
        <p:txBody>
          <a:bodyPr/>
          <a:lstStyle/>
          <a:p>
            <a:r>
              <a:rPr lang="fr-FR" altLang="fr-FR" dirty="0"/>
              <a:t>L’effet Bullwhip</a:t>
            </a:r>
            <a:endParaRPr lang="en-US" altLang="fr-FR" dirty="0"/>
          </a:p>
        </p:txBody>
      </p:sp>
      <p:sp>
        <p:nvSpPr>
          <p:cNvPr id="22535" name="Line 5">
            <a:extLst>
              <a:ext uri="{FF2B5EF4-FFF2-40B4-BE49-F238E27FC236}">
                <a16:creationId xmlns:a16="http://schemas.microsoft.com/office/drawing/2014/main" id="{708D8CE1-C241-4F9B-A3C9-05BFD133485A}"/>
              </a:ext>
            </a:extLst>
          </p:cNvPr>
          <p:cNvSpPr>
            <a:spLocks noChangeShapeType="1"/>
          </p:cNvSpPr>
          <p:nvPr/>
        </p:nvSpPr>
        <p:spPr bwMode="auto">
          <a:xfrm flipV="1">
            <a:off x="1066800" y="1295400"/>
            <a:ext cx="0" cy="4648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dirty="0"/>
          </a:p>
        </p:txBody>
      </p:sp>
      <p:grpSp>
        <p:nvGrpSpPr>
          <p:cNvPr id="2" name="Group 6">
            <a:extLst>
              <a:ext uri="{FF2B5EF4-FFF2-40B4-BE49-F238E27FC236}">
                <a16:creationId xmlns:a16="http://schemas.microsoft.com/office/drawing/2014/main" id="{2BFF4090-D1D6-4E45-811D-9ABE0D46516D}"/>
              </a:ext>
            </a:extLst>
          </p:cNvPr>
          <p:cNvGrpSpPr>
            <a:grpSpLocks/>
          </p:cNvGrpSpPr>
          <p:nvPr/>
        </p:nvGrpSpPr>
        <p:grpSpPr bwMode="auto">
          <a:xfrm>
            <a:off x="517525" y="3011488"/>
            <a:ext cx="7559675" cy="1484312"/>
            <a:chOff x="326" y="1897"/>
            <a:chExt cx="4762" cy="935"/>
          </a:xfrm>
        </p:grpSpPr>
        <p:sp>
          <p:nvSpPr>
            <p:cNvPr id="22544" name="Freeform 7">
              <a:extLst>
                <a:ext uri="{FF2B5EF4-FFF2-40B4-BE49-F238E27FC236}">
                  <a16:creationId xmlns:a16="http://schemas.microsoft.com/office/drawing/2014/main" id="{7E2003D2-1ADE-486D-953E-52729323A380}"/>
                </a:ext>
              </a:extLst>
            </p:cNvPr>
            <p:cNvSpPr>
              <a:spLocks/>
            </p:cNvSpPr>
            <p:nvPr/>
          </p:nvSpPr>
          <p:spPr bwMode="auto">
            <a:xfrm>
              <a:off x="672" y="2200"/>
              <a:ext cx="4416" cy="632"/>
            </a:xfrm>
            <a:custGeom>
              <a:avLst/>
              <a:gdLst>
                <a:gd name="T0" fmla="*/ 0 w 4416"/>
                <a:gd name="T1" fmla="*/ 392 h 632"/>
                <a:gd name="T2" fmla="*/ 144 w 4416"/>
                <a:gd name="T3" fmla="*/ 8 h 632"/>
                <a:gd name="T4" fmla="*/ 336 w 4416"/>
                <a:gd name="T5" fmla="*/ 440 h 632"/>
                <a:gd name="T6" fmla="*/ 672 w 4416"/>
                <a:gd name="T7" fmla="*/ 632 h 632"/>
                <a:gd name="T8" fmla="*/ 864 w 4416"/>
                <a:gd name="T9" fmla="*/ 440 h 632"/>
                <a:gd name="T10" fmla="*/ 1152 w 4416"/>
                <a:gd name="T11" fmla="*/ 392 h 632"/>
                <a:gd name="T12" fmla="*/ 1344 w 4416"/>
                <a:gd name="T13" fmla="*/ 440 h 632"/>
                <a:gd name="T14" fmla="*/ 1728 w 4416"/>
                <a:gd name="T15" fmla="*/ 440 h 632"/>
                <a:gd name="T16" fmla="*/ 4416 w 4416"/>
                <a:gd name="T17" fmla="*/ 440 h 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16"/>
                <a:gd name="T28" fmla="*/ 0 h 632"/>
                <a:gd name="T29" fmla="*/ 4416 w 4416"/>
                <a:gd name="T30" fmla="*/ 632 h 6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16" h="632">
                  <a:moveTo>
                    <a:pt x="0" y="392"/>
                  </a:moveTo>
                  <a:cubicBezTo>
                    <a:pt x="44" y="196"/>
                    <a:pt x="88" y="0"/>
                    <a:pt x="144" y="8"/>
                  </a:cubicBezTo>
                  <a:cubicBezTo>
                    <a:pt x="200" y="16"/>
                    <a:pt x="248" y="336"/>
                    <a:pt x="336" y="440"/>
                  </a:cubicBezTo>
                  <a:cubicBezTo>
                    <a:pt x="424" y="544"/>
                    <a:pt x="584" y="632"/>
                    <a:pt x="672" y="632"/>
                  </a:cubicBezTo>
                  <a:cubicBezTo>
                    <a:pt x="760" y="632"/>
                    <a:pt x="784" y="480"/>
                    <a:pt x="864" y="440"/>
                  </a:cubicBezTo>
                  <a:cubicBezTo>
                    <a:pt x="944" y="400"/>
                    <a:pt x="1072" y="392"/>
                    <a:pt x="1152" y="392"/>
                  </a:cubicBezTo>
                  <a:cubicBezTo>
                    <a:pt x="1232" y="392"/>
                    <a:pt x="1248" y="432"/>
                    <a:pt x="1344" y="440"/>
                  </a:cubicBezTo>
                  <a:lnTo>
                    <a:pt x="1728" y="440"/>
                  </a:lnTo>
                  <a:lnTo>
                    <a:pt x="4416" y="440"/>
                  </a:lnTo>
                </a:path>
              </a:pathLst>
            </a:cu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22545" name="Text Box 8">
              <a:extLst>
                <a:ext uri="{FF2B5EF4-FFF2-40B4-BE49-F238E27FC236}">
                  <a16:creationId xmlns:a16="http://schemas.microsoft.com/office/drawing/2014/main" id="{E6E56BE8-3491-4A64-846D-0D54616FE62A}"/>
                </a:ext>
              </a:extLst>
            </p:cNvPr>
            <p:cNvSpPr txBox="1">
              <a:spLocks noChangeArrowheads="1"/>
            </p:cNvSpPr>
            <p:nvPr/>
          </p:nvSpPr>
          <p:spPr bwMode="auto">
            <a:xfrm>
              <a:off x="326" y="1897"/>
              <a:ext cx="13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l" eaLnBrk="1" hangingPunct="1">
                <a:lnSpc>
                  <a:spcPct val="100000"/>
                </a:lnSpc>
              </a:pPr>
              <a:r>
                <a:rPr lang="en-US" altLang="fr-FR" sz="2400" dirty="0">
                  <a:solidFill>
                    <a:srgbClr val="FF0000"/>
                  </a:solidFill>
                </a:rPr>
                <a:t>les détaillants</a:t>
              </a:r>
            </a:p>
          </p:txBody>
        </p:sp>
      </p:grpSp>
      <p:grpSp>
        <p:nvGrpSpPr>
          <p:cNvPr id="3" name="Group 9">
            <a:extLst>
              <a:ext uri="{FF2B5EF4-FFF2-40B4-BE49-F238E27FC236}">
                <a16:creationId xmlns:a16="http://schemas.microsoft.com/office/drawing/2014/main" id="{1DC50304-6615-4867-BD61-8AB415F7733B}"/>
              </a:ext>
            </a:extLst>
          </p:cNvPr>
          <p:cNvGrpSpPr>
            <a:grpSpLocks/>
          </p:cNvGrpSpPr>
          <p:nvPr/>
        </p:nvGrpSpPr>
        <p:grpSpPr bwMode="auto">
          <a:xfrm>
            <a:off x="1066800" y="2286000"/>
            <a:ext cx="7086600" cy="2755900"/>
            <a:chOff x="672" y="1440"/>
            <a:chExt cx="4464" cy="1736"/>
          </a:xfrm>
        </p:grpSpPr>
        <p:sp>
          <p:nvSpPr>
            <p:cNvPr id="22542" name="Freeform 10">
              <a:extLst>
                <a:ext uri="{FF2B5EF4-FFF2-40B4-BE49-F238E27FC236}">
                  <a16:creationId xmlns:a16="http://schemas.microsoft.com/office/drawing/2014/main" id="{96C2353D-BBE2-4C75-A1F9-166FB6CDC58D}"/>
                </a:ext>
              </a:extLst>
            </p:cNvPr>
            <p:cNvSpPr>
              <a:spLocks/>
            </p:cNvSpPr>
            <p:nvPr/>
          </p:nvSpPr>
          <p:spPr bwMode="auto">
            <a:xfrm>
              <a:off x="672" y="1864"/>
              <a:ext cx="4464" cy="1312"/>
            </a:xfrm>
            <a:custGeom>
              <a:avLst/>
              <a:gdLst>
                <a:gd name="T0" fmla="*/ 0 w 4464"/>
                <a:gd name="T1" fmla="*/ 776 h 1312"/>
                <a:gd name="T2" fmla="*/ 432 w 4464"/>
                <a:gd name="T3" fmla="*/ 680 h 1312"/>
                <a:gd name="T4" fmla="*/ 672 w 4464"/>
                <a:gd name="T5" fmla="*/ 104 h 1312"/>
                <a:gd name="T6" fmla="*/ 1008 w 4464"/>
                <a:gd name="T7" fmla="*/ 56 h 1312"/>
                <a:gd name="T8" fmla="*/ 1248 w 4464"/>
                <a:gd name="T9" fmla="*/ 440 h 1312"/>
                <a:gd name="T10" fmla="*/ 1632 w 4464"/>
                <a:gd name="T11" fmla="*/ 1208 h 1312"/>
                <a:gd name="T12" fmla="*/ 2448 w 4464"/>
                <a:gd name="T13" fmla="*/ 1064 h 1312"/>
                <a:gd name="T14" fmla="*/ 3024 w 4464"/>
                <a:gd name="T15" fmla="*/ 776 h 1312"/>
                <a:gd name="T16" fmla="*/ 3408 w 4464"/>
                <a:gd name="T17" fmla="*/ 680 h 1312"/>
                <a:gd name="T18" fmla="*/ 4128 w 4464"/>
                <a:gd name="T19" fmla="*/ 776 h 1312"/>
                <a:gd name="T20" fmla="*/ 4464 w 4464"/>
                <a:gd name="T21" fmla="*/ 776 h 1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64"/>
                <a:gd name="T34" fmla="*/ 0 h 1312"/>
                <a:gd name="T35" fmla="*/ 4464 w 4464"/>
                <a:gd name="T36" fmla="*/ 1312 h 1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64" h="1312">
                  <a:moveTo>
                    <a:pt x="0" y="776"/>
                  </a:moveTo>
                  <a:cubicBezTo>
                    <a:pt x="160" y="784"/>
                    <a:pt x="320" y="792"/>
                    <a:pt x="432" y="680"/>
                  </a:cubicBezTo>
                  <a:cubicBezTo>
                    <a:pt x="544" y="568"/>
                    <a:pt x="576" y="208"/>
                    <a:pt x="672" y="104"/>
                  </a:cubicBezTo>
                  <a:cubicBezTo>
                    <a:pt x="768" y="0"/>
                    <a:pt x="912" y="0"/>
                    <a:pt x="1008" y="56"/>
                  </a:cubicBezTo>
                  <a:cubicBezTo>
                    <a:pt x="1104" y="112"/>
                    <a:pt x="1144" y="248"/>
                    <a:pt x="1248" y="440"/>
                  </a:cubicBezTo>
                  <a:cubicBezTo>
                    <a:pt x="1352" y="632"/>
                    <a:pt x="1432" y="1104"/>
                    <a:pt x="1632" y="1208"/>
                  </a:cubicBezTo>
                  <a:cubicBezTo>
                    <a:pt x="1832" y="1312"/>
                    <a:pt x="2216" y="1136"/>
                    <a:pt x="2448" y="1064"/>
                  </a:cubicBezTo>
                  <a:cubicBezTo>
                    <a:pt x="2680" y="992"/>
                    <a:pt x="2864" y="840"/>
                    <a:pt x="3024" y="776"/>
                  </a:cubicBezTo>
                  <a:cubicBezTo>
                    <a:pt x="3184" y="712"/>
                    <a:pt x="3224" y="680"/>
                    <a:pt x="3408" y="680"/>
                  </a:cubicBezTo>
                  <a:cubicBezTo>
                    <a:pt x="3592" y="680"/>
                    <a:pt x="3952" y="760"/>
                    <a:pt x="4128" y="776"/>
                  </a:cubicBezTo>
                  <a:cubicBezTo>
                    <a:pt x="4304" y="792"/>
                    <a:pt x="4400" y="776"/>
                    <a:pt x="4464" y="776"/>
                  </a:cubicBezTo>
                </a:path>
              </a:pathLst>
            </a:custGeom>
            <a:noFill/>
            <a:ln w="57150" cmpd="sng">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22543" name="Text Box 11">
              <a:extLst>
                <a:ext uri="{FF2B5EF4-FFF2-40B4-BE49-F238E27FC236}">
                  <a16:creationId xmlns:a16="http://schemas.microsoft.com/office/drawing/2014/main" id="{C10FDFE6-F785-4ED2-B439-38C7C3BCA69A}"/>
                </a:ext>
              </a:extLst>
            </p:cNvPr>
            <p:cNvSpPr txBox="1">
              <a:spLocks noChangeArrowheads="1"/>
            </p:cNvSpPr>
            <p:nvPr/>
          </p:nvSpPr>
          <p:spPr bwMode="auto">
            <a:xfrm>
              <a:off x="672" y="1440"/>
              <a:ext cx="16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l" eaLnBrk="1" hangingPunct="1">
                <a:lnSpc>
                  <a:spcPct val="100000"/>
                </a:lnSpc>
              </a:pPr>
              <a:r>
                <a:rPr lang="en-US" altLang="fr-FR" sz="2400" dirty="0">
                  <a:solidFill>
                    <a:srgbClr val="000099"/>
                  </a:solidFill>
                </a:rPr>
                <a:t>les distributeurs</a:t>
              </a:r>
            </a:p>
          </p:txBody>
        </p:sp>
      </p:grpSp>
      <p:grpSp>
        <p:nvGrpSpPr>
          <p:cNvPr id="4" name="Group 12">
            <a:extLst>
              <a:ext uri="{FF2B5EF4-FFF2-40B4-BE49-F238E27FC236}">
                <a16:creationId xmlns:a16="http://schemas.microsoft.com/office/drawing/2014/main" id="{58770DE9-D90D-4896-BDB9-664DF2697867}"/>
              </a:ext>
            </a:extLst>
          </p:cNvPr>
          <p:cNvGrpSpPr>
            <a:grpSpLocks/>
          </p:cNvGrpSpPr>
          <p:nvPr/>
        </p:nvGrpSpPr>
        <p:grpSpPr bwMode="auto">
          <a:xfrm>
            <a:off x="1143000" y="1411288"/>
            <a:ext cx="7239000" cy="4075112"/>
            <a:chOff x="720" y="889"/>
            <a:chExt cx="4560" cy="2567"/>
          </a:xfrm>
        </p:grpSpPr>
        <p:sp>
          <p:nvSpPr>
            <p:cNvPr id="22540" name="Freeform 13">
              <a:extLst>
                <a:ext uri="{FF2B5EF4-FFF2-40B4-BE49-F238E27FC236}">
                  <a16:creationId xmlns:a16="http://schemas.microsoft.com/office/drawing/2014/main" id="{BD54D172-7091-44EE-A59F-251BB0474E8E}"/>
                </a:ext>
              </a:extLst>
            </p:cNvPr>
            <p:cNvSpPr>
              <a:spLocks/>
            </p:cNvSpPr>
            <p:nvPr/>
          </p:nvSpPr>
          <p:spPr bwMode="auto">
            <a:xfrm>
              <a:off x="720" y="1176"/>
              <a:ext cx="4560" cy="2280"/>
            </a:xfrm>
            <a:custGeom>
              <a:avLst/>
              <a:gdLst>
                <a:gd name="T0" fmla="*/ 0 w 4560"/>
                <a:gd name="T1" fmla="*/ 1464 h 2280"/>
                <a:gd name="T2" fmla="*/ 384 w 4560"/>
                <a:gd name="T3" fmla="*/ 1464 h 2280"/>
                <a:gd name="T4" fmla="*/ 768 w 4560"/>
                <a:gd name="T5" fmla="*/ 1464 h 2280"/>
                <a:gd name="T6" fmla="*/ 1344 w 4560"/>
                <a:gd name="T7" fmla="*/ 552 h 2280"/>
                <a:gd name="T8" fmla="*/ 1728 w 4560"/>
                <a:gd name="T9" fmla="*/ 24 h 2280"/>
                <a:gd name="T10" fmla="*/ 2160 w 4560"/>
                <a:gd name="T11" fmla="*/ 408 h 2280"/>
                <a:gd name="T12" fmla="*/ 2640 w 4560"/>
                <a:gd name="T13" fmla="*/ 1272 h 2280"/>
                <a:gd name="T14" fmla="*/ 3120 w 4560"/>
                <a:gd name="T15" fmla="*/ 2184 h 2280"/>
                <a:gd name="T16" fmla="*/ 3984 w 4560"/>
                <a:gd name="T17" fmla="*/ 1848 h 2280"/>
                <a:gd name="T18" fmla="*/ 4560 w 4560"/>
                <a:gd name="T19" fmla="*/ 984 h 2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60"/>
                <a:gd name="T31" fmla="*/ 0 h 2280"/>
                <a:gd name="T32" fmla="*/ 4560 w 4560"/>
                <a:gd name="T33" fmla="*/ 2280 h 22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60" h="2280">
                  <a:moveTo>
                    <a:pt x="0" y="1464"/>
                  </a:moveTo>
                  <a:cubicBezTo>
                    <a:pt x="128" y="1464"/>
                    <a:pt x="256" y="1464"/>
                    <a:pt x="384" y="1464"/>
                  </a:cubicBezTo>
                  <a:cubicBezTo>
                    <a:pt x="512" y="1464"/>
                    <a:pt x="608" y="1616"/>
                    <a:pt x="768" y="1464"/>
                  </a:cubicBezTo>
                  <a:cubicBezTo>
                    <a:pt x="928" y="1312"/>
                    <a:pt x="1184" y="792"/>
                    <a:pt x="1344" y="552"/>
                  </a:cubicBezTo>
                  <a:cubicBezTo>
                    <a:pt x="1504" y="312"/>
                    <a:pt x="1592" y="48"/>
                    <a:pt x="1728" y="24"/>
                  </a:cubicBezTo>
                  <a:cubicBezTo>
                    <a:pt x="1864" y="0"/>
                    <a:pt x="2008" y="200"/>
                    <a:pt x="2160" y="408"/>
                  </a:cubicBezTo>
                  <a:cubicBezTo>
                    <a:pt x="2312" y="616"/>
                    <a:pt x="2480" y="976"/>
                    <a:pt x="2640" y="1272"/>
                  </a:cubicBezTo>
                  <a:cubicBezTo>
                    <a:pt x="2800" y="1568"/>
                    <a:pt x="2896" y="2088"/>
                    <a:pt x="3120" y="2184"/>
                  </a:cubicBezTo>
                  <a:cubicBezTo>
                    <a:pt x="3344" y="2280"/>
                    <a:pt x="3744" y="2048"/>
                    <a:pt x="3984" y="1848"/>
                  </a:cubicBezTo>
                  <a:cubicBezTo>
                    <a:pt x="4224" y="1648"/>
                    <a:pt x="4392" y="1316"/>
                    <a:pt x="4560" y="984"/>
                  </a:cubicBezTo>
                </a:path>
              </a:pathLst>
            </a:custGeom>
            <a:noFill/>
            <a:ln w="57150" cmpd="sng">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22541" name="Text Box 14">
              <a:extLst>
                <a:ext uri="{FF2B5EF4-FFF2-40B4-BE49-F238E27FC236}">
                  <a16:creationId xmlns:a16="http://schemas.microsoft.com/office/drawing/2014/main" id="{1B2D7D27-C2D7-4F40-ADAB-832DF9701323}"/>
                </a:ext>
              </a:extLst>
            </p:cNvPr>
            <p:cNvSpPr txBox="1">
              <a:spLocks noChangeArrowheads="1"/>
            </p:cNvSpPr>
            <p:nvPr/>
          </p:nvSpPr>
          <p:spPr bwMode="auto">
            <a:xfrm>
              <a:off x="2054" y="889"/>
              <a:ext cx="7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l" eaLnBrk="1" hangingPunct="1">
                <a:lnSpc>
                  <a:spcPct val="100000"/>
                </a:lnSpc>
              </a:pPr>
              <a:r>
                <a:rPr lang="en-US" altLang="fr-FR" sz="2400" dirty="0">
                  <a:solidFill>
                    <a:srgbClr val="008000"/>
                  </a:solidFill>
                </a:rPr>
                <a:t>l’usine</a:t>
              </a:r>
            </a:p>
          </p:txBody>
        </p:sp>
      </p:grpSp>
      <p:sp>
        <p:nvSpPr>
          <p:cNvPr id="22539" name="Text Box 15">
            <a:extLst>
              <a:ext uri="{FF2B5EF4-FFF2-40B4-BE49-F238E27FC236}">
                <a16:creationId xmlns:a16="http://schemas.microsoft.com/office/drawing/2014/main" id="{9CB1944E-E5C2-4CC2-80C7-65BF7477D822}"/>
              </a:ext>
            </a:extLst>
          </p:cNvPr>
          <p:cNvSpPr txBox="1">
            <a:spLocks noChangeArrowheads="1"/>
          </p:cNvSpPr>
          <p:nvPr/>
        </p:nvSpPr>
        <p:spPr bwMode="auto">
          <a:xfrm>
            <a:off x="212725" y="1331913"/>
            <a:ext cx="303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l" eaLnBrk="1" hangingPunct="1">
              <a:lnSpc>
                <a:spcPct val="100000"/>
              </a:lnSpc>
            </a:pPr>
            <a:r>
              <a:rPr lang="fr-FR" altLang="fr-FR" sz="1800" dirty="0">
                <a:solidFill>
                  <a:srgbClr val="000000"/>
                </a:solidFill>
              </a:rPr>
              <a:t>Commandes reçues par…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60A6EE-254F-4305-AC64-FCB05F7A39C1}"/>
              </a:ext>
            </a:extLst>
          </p:cNvPr>
          <p:cNvSpPr>
            <a:spLocks noGrp="1"/>
          </p:cNvSpPr>
          <p:nvPr>
            <p:ph type="title"/>
          </p:nvPr>
        </p:nvSpPr>
        <p:spPr/>
        <p:txBody>
          <a:bodyPr/>
          <a:lstStyle/>
          <a:p>
            <a:r>
              <a:rPr lang="fr-FR" dirty="0"/>
              <a:t>Effet Bullwhip : Causes et remèdes</a:t>
            </a:r>
          </a:p>
        </p:txBody>
      </p:sp>
      <p:sp>
        <p:nvSpPr>
          <p:cNvPr id="3" name="Espace réservé du contenu 2">
            <a:extLst>
              <a:ext uri="{FF2B5EF4-FFF2-40B4-BE49-F238E27FC236}">
                <a16:creationId xmlns:a16="http://schemas.microsoft.com/office/drawing/2014/main" id="{1542938A-A2B1-4C34-A6D8-3040C06D9BA6}"/>
              </a:ext>
            </a:extLst>
          </p:cNvPr>
          <p:cNvSpPr>
            <a:spLocks noGrp="1"/>
          </p:cNvSpPr>
          <p:nvPr>
            <p:ph idx="1"/>
          </p:nvPr>
        </p:nvSpPr>
        <p:spPr/>
        <p:txBody>
          <a:bodyPr/>
          <a:lstStyle/>
          <a:p>
            <a:r>
              <a:rPr lang="fr-FR" altLang="fr-FR" dirty="0"/>
              <a:t>L’effet Taille de lot</a:t>
            </a:r>
          </a:p>
          <a:p>
            <a:r>
              <a:rPr lang="fr-FR" altLang="fr-FR" dirty="0"/>
              <a:t>L’effet Prix</a:t>
            </a:r>
          </a:p>
          <a:p>
            <a:r>
              <a:rPr lang="fr-FR" altLang="fr-FR" dirty="0"/>
              <a:t>L’effet Système d’information</a:t>
            </a:r>
          </a:p>
          <a:p>
            <a:r>
              <a:rPr lang="fr-FR" altLang="fr-FR" dirty="0"/>
              <a:t>L’effet opérationnel</a:t>
            </a:r>
          </a:p>
          <a:p>
            <a:r>
              <a:rPr lang="fr-FR" altLang="fr-FR" dirty="0"/>
              <a:t>L’effet Incitations</a:t>
            </a:r>
            <a:endParaRPr lang="fr-FR" dirty="0"/>
          </a:p>
        </p:txBody>
      </p:sp>
    </p:spTree>
    <p:extLst>
      <p:ext uri="{BB962C8B-B14F-4D97-AF65-F5344CB8AC3E}">
        <p14:creationId xmlns:p14="http://schemas.microsoft.com/office/powerpoint/2010/main" val="3045942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a:extLst>
              <a:ext uri="{FF2B5EF4-FFF2-40B4-BE49-F238E27FC236}">
                <a16:creationId xmlns:a16="http://schemas.microsoft.com/office/drawing/2014/main" id="{0C49B7E3-BE8B-41E6-A1C8-C3530B3255E9}"/>
              </a:ext>
            </a:extLst>
          </p:cNvPr>
          <p:cNvSpPr>
            <a:spLocks noGrp="1" noChangeArrowheads="1"/>
          </p:cNvSpPr>
          <p:nvPr>
            <p:ph type="title"/>
          </p:nvPr>
        </p:nvSpPr>
        <p:spPr/>
        <p:txBody>
          <a:bodyPr/>
          <a:lstStyle/>
          <a:p>
            <a:r>
              <a:rPr lang="fr-FR" altLang="fr-FR" sz="2400" dirty="0"/>
              <a:t>Prévisions de la demande et niveaux de stock</a:t>
            </a:r>
          </a:p>
        </p:txBody>
      </p:sp>
      <p:sp>
        <p:nvSpPr>
          <p:cNvPr id="13317" name="Rectangle 3">
            <a:extLst>
              <a:ext uri="{FF2B5EF4-FFF2-40B4-BE49-F238E27FC236}">
                <a16:creationId xmlns:a16="http://schemas.microsoft.com/office/drawing/2014/main" id="{FBADA606-89E2-4F11-A2D8-A311D395C65C}"/>
              </a:ext>
            </a:extLst>
          </p:cNvPr>
          <p:cNvSpPr>
            <a:spLocks noGrp="1" noChangeArrowheads="1"/>
          </p:cNvSpPr>
          <p:nvPr>
            <p:ph type="body" idx="1"/>
          </p:nvPr>
        </p:nvSpPr>
        <p:spPr>
          <a:xfrm>
            <a:off x="1116013" y="2565400"/>
            <a:ext cx="7162800" cy="3825875"/>
          </a:xfrm>
        </p:spPr>
        <p:txBody>
          <a:bodyPr/>
          <a:lstStyle/>
          <a:p>
            <a:r>
              <a:rPr lang="fr-FR" altLang="fr-FR" dirty="0"/>
              <a:t>Le client transmet à son fournisseur ses prévisions et / ou ses niveaux de stock</a:t>
            </a:r>
          </a:p>
          <a:p>
            <a:pPr lvl="1"/>
            <a:r>
              <a:rPr lang="fr-FR" altLang="fr-FR" dirty="0"/>
              <a:t>Particulièrement important pour les promotions</a:t>
            </a:r>
          </a:p>
          <a:p>
            <a:endParaRPr lang="fr-FR" altLang="fr-FR" dirty="0"/>
          </a:p>
          <a:p>
            <a:r>
              <a:rPr lang="fr-FR" altLang="fr-FR" dirty="0"/>
              <a:t>Permet au fournisseur d’anticiper sa propre demande</a:t>
            </a:r>
          </a:p>
          <a:p>
            <a:endParaRPr lang="fr-FR" altLang="fr-FR" dirty="0"/>
          </a:p>
          <a:p>
            <a:r>
              <a:rPr lang="fr-FR" altLang="fr-FR" dirty="0"/>
              <a:t>Difficultés : confidentialité des informations commerciales</a:t>
            </a:r>
          </a:p>
        </p:txBody>
      </p:sp>
      <p:pic>
        <p:nvPicPr>
          <p:cNvPr id="13318" name="Picture 4" descr="j0195384">
            <a:extLst>
              <a:ext uri="{FF2B5EF4-FFF2-40B4-BE49-F238E27FC236}">
                <a16:creationId xmlns:a16="http://schemas.microsoft.com/office/drawing/2014/main" id="{1A420266-E8D5-43C9-A250-1545625A8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125538"/>
            <a:ext cx="9699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descr="j0292020">
            <a:extLst>
              <a:ext uri="{FF2B5EF4-FFF2-40B4-BE49-F238E27FC236}">
                <a16:creationId xmlns:a16="http://schemas.microsoft.com/office/drawing/2014/main" id="{E3150E72-1019-42D4-A8E8-031C4927E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1198563"/>
            <a:ext cx="100806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Line 6">
            <a:extLst>
              <a:ext uri="{FF2B5EF4-FFF2-40B4-BE49-F238E27FC236}">
                <a16:creationId xmlns:a16="http://schemas.microsoft.com/office/drawing/2014/main" id="{59ED9C45-5CAE-4581-96B8-E980B9822582}"/>
              </a:ext>
            </a:extLst>
          </p:cNvPr>
          <p:cNvSpPr>
            <a:spLocks noChangeShapeType="1"/>
          </p:cNvSpPr>
          <p:nvPr/>
        </p:nvSpPr>
        <p:spPr bwMode="auto">
          <a:xfrm flipH="1">
            <a:off x="2195513" y="1700213"/>
            <a:ext cx="4608512"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46CFDBDA-7611-45AD-A0F3-5C23E5F9A725}"/>
              </a:ext>
            </a:extLst>
          </p:cNvPr>
          <p:cNvSpPr>
            <a:spLocks noGrp="1" noChangeArrowheads="1"/>
          </p:cNvSpPr>
          <p:nvPr>
            <p:ph type="title"/>
          </p:nvPr>
        </p:nvSpPr>
        <p:spPr/>
        <p:txBody>
          <a:bodyPr/>
          <a:lstStyle/>
          <a:p>
            <a:r>
              <a:rPr lang="fr-FR" altLang="fr-FR" sz="2400" dirty="0"/>
              <a:t>Sell In – Sell out</a:t>
            </a:r>
          </a:p>
        </p:txBody>
      </p:sp>
      <p:sp>
        <p:nvSpPr>
          <p:cNvPr id="17413" name="Oval 4">
            <a:extLst>
              <a:ext uri="{FF2B5EF4-FFF2-40B4-BE49-F238E27FC236}">
                <a16:creationId xmlns:a16="http://schemas.microsoft.com/office/drawing/2014/main" id="{BA96BF86-4C7F-4152-A2EE-F2FD74010302}"/>
              </a:ext>
            </a:extLst>
          </p:cNvPr>
          <p:cNvSpPr>
            <a:spLocks noChangeArrowheads="1"/>
          </p:cNvSpPr>
          <p:nvPr/>
        </p:nvSpPr>
        <p:spPr bwMode="auto">
          <a:xfrm>
            <a:off x="468313" y="3357563"/>
            <a:ext cx="2016125" cy="1079500"/>
          </a:xfrm>
          <a:prstGeom prst="ellipse">
            <a:avLst/>
          </a:prstGeom>
          <a:solidFill>
            <a:schemeClr val="tx2"/>
          </a:solidFill>
          <a:ln w="12700">
            <a:solidFill>
              <a:srgbClr val="000000"/>
            </a:solidFill>
            <a:round/>
            <a:headEnd/>
            <a:tailEnd/>
          </a:ln>
        </p:spPr>
        <p:txBody>
          <a:bodyPr wrap="none" lIns="90000" tIns="46800" rIns="90000" bIns="468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0000"/>
                </a:solidFill>
              </a:rPr>
              <a:t>Fournisseur</a:t>
            </a:r>
          </a:p>
        </p:txBody>
      </p:sp>
      <p:sp>
        <p:nvSpPr>
          <p:cNvPr id="17414" name="Oval 5">
            <a:extLst>
              <a:ext uri="{FF2B5EF4-FFF2-40B4-BE49-F238E27FC236}">
                <a16:creationId xmlns:a16="http://schemas.microsoft.com/office/drawing/2014/main" id="{2058EE4E-E841-40DB-B33E-7AE382146533}"/>
              </a:ext>
            </a:extLst>
          </p:cNvPr>
          <p:cNvSpPr>
            <a:spLocks noChangeArrowheads="1"/>
          </p:cNvSpPr>
          <p:nvPr/>
        </p:nvSpPr>
        <p:spPr bwMode="auto">
          <a:xfrm>
            <a:off x="3563938" y="3355975"/>
            <a:ext cx="2016125" cy="1079500"/>
          </a:xfrm>
          <a:prstGeom prst="ellipse">
            <a:avLst/>
          </a:prstGeom>
          <a:solidFill>
            <a:srgbClr val="00FF99"/>
          </a:solidFill>
          <a:ln w="12700">
            <a:solidFill>
              <a:srgbClr val="000000"/>
            </a:solidFill>
            <a:round/>
            <a:headEnd/>
            <a:tailEnd/>
          </a:ln>
        </p:spPr>
        <p:txBody>
          <a:bodyPr wrap="none" lIns="90000" tIns="46800" rIns="90000" bIns="468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0000"/>
                </a:solidFill>
              </a:rPr>
              <a:t>Distributeur</a:t>
            </a:r>
          </a:p>
        </p:txBody>
      </p:sp>
      <p:sp>
        <p:nvSpPr>
          <p:cNvPr id="17415" name="Oval 6">
            <a:extLst>
              <a:ext uri="{FF2B5EF4-FFF2-40B4-BE49-F238E27FC236}">
                <a16:creationId xmlns:a16="http://schemas.microsoft.com/office/drawing/2014/main" id="{1ECFE1D0-77ED-43C5-BA2D-E86D9C3729A3}"/>
              </a:ext>
            </a:extLst>
          </p:cNvPr>
          <p:cNvSpPr>
            <a:spLocks noChangeArrowheads="1"/>
          </p:cNvSpPr>
          <p:nvPr/>
        </p:nvSpPr>
        <p:spPr bwMode="auto">
          <a:xfrm>
            <a:off x="6659563" y="1916113"/>
            <a:ext cx="2016125" cy="3960812"/>
          </a:xfrm>
          <a:prstGeom prst="ellipse">
            <a:avLst/>
          </a:prstGeom>
          <a:solidFill>
            <a:srgbClr val="00FFFF"/>
          </a:solidFill>
          <a:ln w="12700">
            <a:solidFill>
              <a:srgbClr val="000000"/>
            </a:solidFill>
            <a:round/>
            <a:headEnd/>
            <a:tailEnd/>
          </a:ln>
        </p:spPr>
        <p:txBody>
          <a:bodyPr wrap="none" lIns="90000" tIns="46800" rIns="90000" bIns="468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0000"/>
                </a:solidFill>
              </a:rPr>
              <a:t>Clients</a:t>
            </a:r>
          </a:p>
        </p:txBody>
      </p:sp>
      <p:cxnSp>
        <p:nvCxnSpPr>
          <p:cNvPr id="17416" name="AutoShape 7">
            <a:extLst>
              <a:ext uri="{FF2B5EF4-FFF2-40B4-BE49-F238E27FC236}">
                <a16:creationId xmlns:a16="http://schemas.microsoft.com/office/drawing/2014/main" id="{FAC28203-B961-4C4A-96AF-6D55AF98F4CF}"/>
              </a:ext>
            </a:extLst>
          </p:cNvPr>
          <p:cNvCxnSpPr>
            <a:cxnSpLocks noChangeShapeType="1"/>
            <a:stCxn id="17414" idx="6"/>
            <a:endCxn id="17415" idx="1"/>
          </p:cNvCxnSpPr>
          <p:nvPr/>
        </p:nvCxnSpPr>
        <p:spPr bwMode="auto">
          <a:xfrm flipV="1">
            <a:off x="5580063" y="2495550"/>
            <a:ext cx="1374775" cy="140017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417" name="AutoShape 8">
            <a:extLst>
              <a:ext uri="{FF2B5EF4-FFF2-40B4-BE49-F238E27FC236}">
                <a16:creationId xmlns:a16="http://schemas.microsoft.com/office/drawing/2014/main" id="{42F53B77-F2D2-4916-B320-3762E09A977E}"/>
              </a:ext>
            </a:extLst>
          </p:cNvPr>
          <p:cNvCxnSpPr>
            <a:cxnSpLocks noChangeShapeType="1"/>
            <a:stCxn id="17414" idx="6"/>
            <a:endCxn id="17415" idx="2"/>
          </p:cNvCxnSpPr>
          <p:nvPr/>
        </p:nvCxnSpPr>
        <p:spPr bwMode="auto">
          <a:xfrm>
            <a:off x="5580063" y="3895725"/>
            <a:ext cx="1079500" cy="158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418" name="AutoShape 9">
            <a:extLst>
              <a:ext uri="{FF2B5EF4-FFF2-40B4-BE49-F238E27FC236}">
                <a16:creationId xmlns:a16="http://schemas.microsoft.com/office/drawing/2014/main" id="{CD780FB1-088E-438C-830C-B91735BA45DB}"/>
              </a:ext>
            </a:extLst>
          </p:cNvPr>
          <p:cNvCxnSpPr>
            <a:cxnSpLocks noChangeShapeType="1"/>
            <a:stCxn id="17414" idx="6"/>
            <a:endCxn id="17415" idx="3"/>
          </p:cNvCxnSpPr>
          <p:nvPr/>
        </p:nvCxnSpPr>
        <p:spPr bwMode="auto">
          <a:xfrm>
            <a:off x="5580063" y="3895725"/>
            <a:ext cx="1374775" cy="140176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419" name="AutoShape 10">
            <a:extLst>
              <a:ext uri="{FF2B5EF4-FFF2-40B4-BE49-F238E27FC236}">
                <a16:creationId xmlns:a16="http://schemas.microsoft.com/office/drawing/2014/main" id="{0328EB79-BD0E-4821-9842-086E5223D090}"/>
              </a:ext>
            </a:extLst>
          </p:cNvPr>
          <p:cNvCxnSpPr>
            <a:cxnSpLocks noChangeShapeType="1"/>
            <a:stCxn id="17413" idx="6"/>
            <a:endCxn id="17414" idx="2"/>
          </p:cNvCxnSpPr>
          <p:nvPr/>
        </p:nvCxnSpPr>
        <p:spPr bwMode="auto">
          <a:xfrm flipV="1">
            <a:off x="2484438" y="3895725"/>
            <a:ext cx="1079500" cy="158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420" name="Text Box 11">
            <a:extLst>
              <a:ext uri="{FF2B5EF4-FFF2-40B4-BE49-F238E27FC236}">
                <a16:creationId xmlns:a16="http://schemas.microsoft.com/office/drawing/2014/main" id="{C68ACCF2-7276-440E-90BD-10872BA13017}"/>
              </a:ext>
            </a:extLst>
          </p:cNvPr>
          <p:cNvSpPr txBox="1">
            <a:spLocks noChangeArrowheads="1"/>
          </p:cNvSpPr>
          <p:nvPr/>
        </p:nvSpPr>
        <p:spPr bwMode="auto">
          <a:xfrm>
            <a:off x="2478815" y="3211513"/>
            <a:ext cx="93517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2000" dirty="0">
                <a:solidFill>
                  <a:srgbClr val="000000"/>
                </a:solidFill>
              </a:rPr>
              <a:t>Sell In</a:t>
            </a:r>
          </a:p>
        </p:txBody>
      </p:sp>
      <p:sp>
        <p:nvSpPr>
          <p:cNvPr id="17421" name="Text Box 12">
            <a:extLst>
              <a:ext uri="{FF2B5EF4-FFF2-40B4-BE49-F238E27FC236}">
                <a16:creationId xmlns:a16="http://schemas.microsoft.com/office/drawing/2014/main" id="{E88C461A-0620-432B-BB03-0DCC62E67E38}"/>
              </a:ext>
            </a:extLst>
          </p:cNvPr>
          <p:cNvSpPr txBox="1">
            <a:spLocks noChangeArrowheads="1"/>
          </p:cNvSpPr>
          <p:nvPr/>
        </p:nvSpPr>
        <p:spPr bwMode="auto">
          <a:xfrm>
            <a:off x="5038422" y="2636838"/>
            <a:ext cx="114836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2000" dirty="0">
                <a:solidFill>
                  <a:srgbClr val="000000"/>
                </a:solidFill>
              </a:rPr>
              <a:t>Sell Out</a:t>
            </a:r>
          </a:p>
        </p:txBody>
      </p:sp>
      <p:sp>
        <p:nvSpPr>
          <p:cNvPr id="17422" name="Line 13">
            <a:extLst>
              <a:ext uri="{FF2B5EF4-FFF2-40B4-BE49-F238E27FC236}">
                <a16:creationId xmlns:a16="http://schemas.microsoft.com/office/drawing/2014/main" id="{7F7AB0C8-B56A-44D7-9D28-0E7DE23D1CCB}"/>
              </a:ext>
            </a:extLst>
          </p:cNvPr>
          <p:cNvSpPr>
            <a:spLocks noChangeShapeType="1"/>
          </p:cNvSpPr>
          <p:nvPr/>
        </p:nvSpPr>
        <p:spPr bwMode="auto">
          <a:xfrm flipH="1">
            <a:off x="2338388" y="2492375"/>
            <a:ext cx="4394200" cy="0"/>
          </a:xfrm>
          <a:prstGeom prst="line">
            <a:avLst/>
          </a:prstGeom>
          <a:noFill/>
          <a:ln w="38100">
            <a:solidFill>
              <a:srgbClr val="000000"/>
            </a:solidFill>
            <a:prstDash val="dash"/>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fr-FR" dirty="0"/>
          </a:p>
        </p:txBody>
      </p:sp>
      <p:sp>
        <p:nvSpPr>
          <p:cNvPr id="17423" name="Line 14">
            <a:extLst>
              <a:ext uri="{FF2B5EF4-FFF2-40B4-BE49-F238E27FC236}">
                <a16:creationId xmlns:a16="http://schemas.microsoft.com/office/drawing/2014/main" id="{03E5C7E4-6BBB-42EA-B69D-E79EB5A8DEB0}"/>
              </a:ext>
            </a:extLst>
          </p:cNvPr>
          <p:cNvSpPr>
            <a:spLocks noChangeShapeType="1"/>
          </p:cNvSpPr>
          <p:nvPr/>
        </p:nvSpPr>
        <p:spPr bwMode="auto">
          <a:xfrm flipH="1">
            <a:off x="1763713" y="2492375"/>
            <a:ext cx="576262" cy="863600"/>
          </a:xfrm>
          <a:prstGeom prst="line">
            <a:avLst/>
          </a:prstGeom>
          <a:noFill/>
          <a:ln w="3810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fr-FR" dirty="0"/>
          </a:p>
        </p:txBody>
      </p:sp>
      <p:sp>
        <p:nvSpPr>
          <p:cNvPr id="17424" name="Text Box 15">
            <a:extLst>
              <a:ext uri="{FF2B5EF4-FFF2-40B4-BE49-F238E27FC236}">
                <a16:creationId xmlns:a16="http://schemas.microsoft.com/office/drawing/2014/main" id="{8CEE60AB-70A4-4FEF-920E-F6FB9EF2DEE5}"/>
              </a:ext>
            </a:extLst>
          </p:cNvPr>
          <p:cNvSpPr txBox="1">
            <a:spLocks noChangeArrowheads="1"/>
          </p:cNvSpPr>
          <p:nvPr/>
        </p:nvSpPr>
        <p:spPr bwMode="auto">
          <a:xfrm>
            <a:off x="539750" y="1484313"/>
            <a:ext cx="56721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0000"/>
                </a:solidFill>
              </a:rPr>
              <a:t>Transmission au fournisseur des ventes réelles du client</a:t>
            </a:r>
            <a:br>
              <a:rPr lang="fr-FR" altLang="fr-FR" dirty="0">
                <a:solidFill>
                  <a:srgbClr val="000000"/>
                </a:solidFill>
              </a:rPr>
            </a:br>
            <a:r>
              <a:rPr lang="fr-FR" altLang="fr-FR" dirty="0">
                <a:solidFill>
                  <a:srgbClr val="000000"/>
                </a:solidFill>
              </a:rPr>
              <a:t>(ou de ses sorties de stock)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a:extLst>
              <a:ext uri="{FF2B5EF4-FFF2-40B4-BE49-F238E27FC236}">
                <a16:creationId xmlns:a16="http://schemas.microsoft.com/office/drawing/2014/main" id="{6E2359C0-AAA5-45F3-B6E8-7B3C44C6F925}"/>
              </a:ext>
            </a:extLst>
          </p:cNvPr>
          <p:cNvSpPr>
            <a:spLocks noGrp="1" noChangeArrowheads="1"/>
          </p:cNvSpPr>
          <p:nvPr>
            <p:ph type="title"/>
          </p:nvPr>
        </p:nvSpPr>
        <p:spPr/>
        <p:txBody>
          <a:bodyPr/>
          <a:lstStyle/>
          <a:p>
            <a:r>
              <a:rPr lang="fr-FR" altLang="fr-FR" dirty="0"/>
              <a:t>Capacités de production du fournisseur</a:t>
            </a:r>
          </a:p>
        </p:txBody>
      </p:sp>
      <p:sp>
        <p:nvSpPr>
          <p:cNvPr id="21509" name="Rectangle 3">
            <a:extLst>
              <a:ext uri="{FF2B5EF4-FFF2-40B4-BE49-F238E27FC236}">
                <a16:creationId xmlns:a16="http://schemas.microsoft.com/office/drawing/2014/main" id="{825ECEBE-D552-477A-9EDB-B050B805C6CC}"/>
              </a:ext>
            </a:extLst>
          </p:cNvPr>
          <p:cNvSpPr>
            <a:spLocks noGrp="1" noChangeArrowheads="1"/>
          </p:cNvSpPr>
          <p:nvPr>
            <p:ph type="body" idx="1"/>
          </p:nvPr>
        </p:nvSpPr>
        <p:spPr>
          <a:xfrm>
            <a:off x="1066800" y="2492375"/>
            <a:ext cx="7162800" cy="3298825"/>
          </a:xfrm>
        </p:spPr>
        <p:txBody>
          <a:bodyPr/>
          <a:lstStyle/>
          <a:p>
            <a:r>
              <a:rPr lang="fr-FR" altLang="fr-FR" dirty="0"/>
              <a:t>Le fournisseur transmet à ses clients</a:t>
            </a:r>
          </a:p>
          <a:p>
            <a:pPr lvl="1"/>
            <a:r>
              <a:rPr lang="fr-FR" altLang="fr-FR" dirty="0"/>
              <a:t>ses capacités de production</a:t>
            </a:r>
          </a:p>
          <a:p>
            <a:pPr lvl="1"/>
            <a:r>
              <a:rPr lang="fr-FR" altLang="fr-FR" dirty="0"/>
              <a:t>ses délais de livraison</a:t>
            </a:r>
          </a:p>
          <a:p>
            <a:pPr lvl="1"/>
            <a:r>
              <a:rPr lang="fr-FR" altLang="fr-FR" dirty="0"/>
              <a:t>son ATP (disponible à la vente)</a:t>
            </a:r>
          </a:p>
          <a:p>
            <a:pPr lvl="2"/>
            <a:r>
              <a:rPr lang="fr-FR" altLang="fr-FR" dirty="0"/>
              <a:t>Dates et quantités de livraison possibles</a:t>
            </a:r>
          </a:p>
          <a:p>
            <a:r>
              <a:rPr lang="fr-FR" altLang="fr-FR" dirty="0"/>
              <a:t>Le client peut organiser son activité en conséquence</a:t>
            </a:r>
          </a:p>
          <a:p>
            <a:r>
              <a:rPr lang="fr-FR" altLang="fr-FR" dirty="0"/>
              <a:t>Réservation de capacité chez le fournisseur</a:t>
            </a:r>
          </a:p>
        </p:txBody>
      </p:sp>
      <p:pic>
        <p:nvPicPr>
          <p:cNvPr id="21510" name="Picture 4" descr="j0195384">
            <a:extLst>
              <a:ext uri="{FF2B5EF4-FFF2-40B4-BE49-F238E27FC236}">
                <a16:creationId xmlns:a16="http://schemas.microsoft.com/office/drawing/2014/main" id="{1A91C1CE-BC5E-4A39-892A-52BD68F82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125538"/>
            <a:ext cx="9699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 descr="j0292020">
            <a:extLst>
              <a:ext uri="{FF2B5EF4-FFF2-40B4-BE49-F238E27FC236}">
                <a16:creationId xmlns:a16="http://schemas.microsoft.com/office/drawing/2014/main" id="{72BEA730-B280-419E-AD6F-F041B4C6B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1198563"/>
            <a:ext cx="100806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Line 6">
            <a:extLst>
              <a:ext uri="{FF2B5EF4-FFF2-40B4-BE49-F238E27FC236}">
                <a16:creationId xmlns:a16="http://schemas.microsoft.com/office/drawing/2014/main" id="{D0E34A7C-51A0-4AD1-B42E-8C669CA70AC8}"/>
              </a:ext>
            </a:extLst>
          </p:cNvPr>
          <p:cNvSpPr>
            <a:spLocks noChangeShapeType="1"/>
          </p:cNvSpPr>
          <p:nvPr/>
        </p:nvSpPr>
        <p:spPr bwMode="auto">
          <a:xfrm flipH="1">
            <a:off x="2195513" y="1700213"/>
            <a:ext cx="4608512" cy="0"/>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a:extLst>
              <a:ext uri="{FF2B5EF4-FFF2-40B4-BE49-F238E27FC236}">
                <a16:creationId xmlns:a16="http://schemas.microsoft.com/office/drawing/2014/main" id="{317FCC6E-319F-4642-B330-8A6994246C7D}"/>
              </a:ext>
            </a:extLst>
          </p:cNvPr>
          <p:cNvSpPr>
            <a:spLocks noGrp="1"/>
          </p:cNvSpPr>
          <p:nvPr>
            <p:ph type="title"/>
          </p:nvPr>
        </p:nvSpPr>
        <p:spPr/>
        <p:txBody>
          <a:bodyPr/>
          <a:lstStyle/>
          <a:p>
            <a:r>
              <a:rPr lang="fr-FR" altLang="fr-FR" dirty="0"/>
              <a:t>Les stocks en consignation</a:t>
            </a:r>
          </a:p>
        </p:txBody>
      </p:sp>
      <p:sp>
        <p:nvSpPr>
          <p:cNvPr id="20483" name="Espace réservé du contenu 2">
            <a:extLst>
              <a:ext uri="{FF2B5EF4-FFF2-40B4-BE49-F238E27FC236}">
                <a16:creationId xmlns:a16="http://schemas.microsoft.com/office/drawing/2014/main" id="{E61358A6-CF0A-4DAA-AE3B-D1E06E3D0608}"/>
              </a:ext>
            </a:extLst>
          </p:cNvPr>
          <p:cNvSpPr>
            <a:spLocks noGrp="1"/>
          </p:cNvSpPr>
          <p:nvPr>
            <p:ph idx="1"/>
          </p:nvPr>
        </p:nvSpPr>
        <p:spPr>
          <a:xfrm>
            <a:off x="1066800" y="1412776"/>
            <a:ext cx="7162800" cy="2376587"/>
          </a:xfrm>
        </p:spPr>
        <p:txBody>
          <a:bodyPr/>
          <a:lstStyle/>
          <a:p>
            <a:r>
              <a:rPr lang="fr-FR" altLang="fr-FR" dirty="0"/>
              <a:t>Principe : </a:t>
            </a:r>
            <a:r>
              <a:rPr lang="fr-FR" altLang="fr-FR" dirty="0">
                <a:solidFill>
                  <a:srgbClr val="00279F"/>
                </a:solidFill>
              </a:rPr>
              <a:t>les stocks chez le client appartiennent juridiquement et comptablement au fournisseur</a:t>
            </a:r>
          </a:p>
          <a:p>
            <a:r>
              <a:rPr lang="fr-FR" altLang="fr-FR" dirty="0"/>
              <a:t>Le BFR est supporté par le fournisseur</a:t>
            </a:r>
          </a:p>
          <a:p>
            <a:r>
              <a:rPr lang="fr-FR" altLang="fr-FR" dirty="0"/>
              <a:t>La facturation est déclenchée par l’utilisation des produits par le client</a:t>
            </a:r>
          </a:p>
          <a:p>
            <a:endParaRPr lang="fr-FR" altLang="fr-FR" dirty="0"/>
          </a:p>
        </p:txBody>
      </p:sp>
      <p:sp>
        <p:nvSpPr>
          <p:cNvPr id="20486" name="Rectangle à coins arrondis 5">
            <a:extLst>
              <a:ext uri="{FF2B5EF4-FFF2-40B4-BE49-F238E27FC236}">
                <a16:creationId xmlns:a16="http://schemas.microsoft.com/office/drawing/2014/main" id="{51C91888-827F-4A9F-9B22-D7291FB400F5}"/>
              </a:ext>
            </a:extLst>
          </p:cNvPr>
          <p:cNvSpPr>
            <a:spLocks noChangeArrowheads="1"/>
          </p:cNvSpPr>
          <p:nvPr/>
        </p:nvSpPr>
        <p:spPr bwMode="auto">
          <a:xfrm>
            <a:off x="4500563" y="4149725"/>
            <a:ext cx="3527425" cy="1871663"/>
          </a:xfrm>
          <a:prstGeom prst="roundRect">
            <a:avLst>
              <a:gd name="adj" fmla="val 16667"/>
            </a:avLst>
          </a:prstGeom>
          <a:noFill/>
          <a:ln w="57150"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endParaRPr lang="fr-FR" altLang="fr-FR" dirty="0"/>
          </a:p>
        </p:txBody>
      </p:sp>
      <p:sp>
        <p:nvSpPr>
          <p:cNvPr id="20487" name="Rectangle à coins arrondis 6">
            <a:extLst>
              <a:ext uri="{FF2B5EF4-FFF2-40B4-BE49-F238E27FC236}">
                <a16:creationId xmlns:a16="http://schemas.microsoft.com/office/drawing/2014/main" id="{0D10015A-D06B-4D74-8F48-3971D9988415}"/>
              </a:ext>
            </a:extLst>
          </p:cNvPr>
          <p:cNvSpPr>
            <a:spLocks noChangeArrowheads="1"/>
          </p:cNvSpPr>
          <p:nvPr/>
        </p:nvSpPr>
        <p:spPr bwMode="auto">
          <a:xfrm>
            <a:off x="4859338" y="4365625"/>
            <a:ext cx="1441450" cy="503238"/>
          </a:xfrm>
          <a:prstGeom prst="roundRect">
            <a:avLst>
              <a:gd name="adj" fmla="val 16667"/>
            </a:avLst>
          </a:prstGeom>
          <a:solidFill>
            <a:srgbClr val="FFFF00"/>
          </a:solidFill>
          <a:ln w="12700" algn="ctr">
            <a:solidFill>
              <a:srgbClr val="000000"/>
            </a:solidFill>
            <a:round/>
            <a:headEnd/>
            <a:tailEnd/>
          </a:ln>
        </p:spPr>
        <p:txBody>
          <a:bodyPr wrap="none" lIns="90000" tIns="46800" rIns="90000" bIns="468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endParaRPr lang="fr-FR" altLang="fr-FR" dirty="0"/>
          </a:p>
        </p:txBody>
      </p:sp>
      <p:sp>
        <p:nvSpPr>
          <p:cNvPr id="8" name="Flèche droite 7">
            <a:extLst>
              <a:ext uri="{FF2B5EF4-FFF2-40B4-BE49-F238E27FC236}">
                <a16:creationId xmlns:a16="http://schemas.microsoft.com/office/drawing/2014/main" id="{91AE0A72-3D23-4E8E-B5A7-FD9EA8576142}"/>
              </a:ext>
            </a:extLst>
          </p:cNvPr>
          <p:cNvSpPr/>
          <p:nvPr/>
        </p:nvSpPr>
        <p:spPr bwMode="auto">
          <a:xfrm>
            <a:off x="1258888" y="4437063"/>
            <a:ext cx="3889375" cy="287337"/>
          </a:xfrm>
          <a:prstGeom prst="rightArrow">
            <a:avLst/>
          </a:prstGeom>
          <a:solidFill>
            <a:schemeClr val="accent2">
              <a:lumMod val="40000"/>
              <a:lumOff val="60000"/>
            </a:schemeClr>
          </a:solidFill>
          <a:ln w="12700" cap="flat" cmpd="sng" algn="ctr">
            <a:solidFill>
              <a:srgbClr val="000000"/>
            </a:solidFill>
            <a:prstDash val="solid"/>
            <a:round/>
            <a:headEnd type="none" w="med" len="med"/>
            <a:tailEnd type="none" w="med" len="med"/>
          </a:ln>
          <a:effectLst/>
        </p:spPr>
        <p:txBody>
          <a:bodyPr wrap="none" lIns="90000" tIns="46800" rIns="90000" bIns="46800" anchor="ctr"/>
          <a:lstStyle/>
          <a:p>
            <a:pPr>
              <a:defRPr/>
            </a:pPr>
            <a:endParaRPr lang="fr-FR" dirty="0">
              <a:latin typeface="Arial" charset="0"/>
            </a:endParaRPr>
          </a:p>
        </p:txBody>
      </p:sp>
      <p:sp>
        <p:nvSpPr>
          <p:cNvPr id="9" name="Flèche droite 8">
            <a:extLst>
              <a:ext uri="{FF2B5EF4-FFF2-40B4-BE49-F238E27FC236}">
                <a16:creationId xmlns:a16="http://schemas.microsoft.com/office/drawing/2014/main" id="{0F977B4B-15DE-4F4A-985F-CF0D7F16DF31}"/>
              </a:ext>
            </a:extLst>
          </p:cNvPr>
          <p:cNvSpPr/>
          <p:nvPr/>
        </p:nvSpPr>
        <p:spPr bwMode="auto">
          <a:xfrm>
            <a:off x="6227763" y="4437063"/>
            <a:ext cx="2232025" cy="287337"/>
          </a:xfrm>
          <a:prstGeom prst="rightArrow">
            <a:avLst/>
          </a:prstGeom>
          <a:solidFill>
            <a:schemeClr val="accent2">
              <a:lumMod val="40000"/>
              <a:lumOff val="60000"/>
            </a:schemeClr>
          </a:solidFill>
          <a:ln w="12700" cap="flat" cmpd="sng" algn="ctr">
            <a:solidFill>
              <a:srgbClr val="000000"/>
            </a:solidFill>
            <a:prstDash val="solid"/>
            <a:round/>
            <a:headEnd type="none" w="med" len="med"/>
            <a:tailEnd type="none" w="med" len="med"/>
          </a:ln>
          <a:effectLst/>
        </p:spPr>
        <p:txBody>
          <a:bodyPr wrap="none" lIns="90000" tIns="46800" rIns="90000" bIns="46800" anchor="ctr"/>
          <a:lstStyle/>
          <a:p>
            <a:pPr>
              <a:defRPr/>
            </a:pPr>
            <a:endParaRPr lang="fr-FR" dirty="0">
              <a:latin typeface="Arial" charset="0"/>
            </a:endParaRPr>
          </a:p>
        </p:txBody>
      </p:sp>
      <p:sp>
        <p:nvSpPr>
          <p:cNvPr id="10" name="Rectangle à coins arrondis 9">
            <a:extLst>
              <a:ext uri="{FF2B5EF4-FFF2-40B4-BE49-F238E27FC236}">
                <a16:creationId xmlns:a16="http://schemas.microsoft.com/office/drawing/2014/main" id="{FFB0F896-5097-4299-9F1C-53A199B82122}"/>
              </a:ext>
            </a:extLst>
          </p:cNvPr>
          <p:cNvSpPr/>
          <p:nvPr/>
        </p:nvSpPr>
        <p:spPr bwMode="auto">
          <a:xfrm>
            <a:off x="4859338" y="5157788"/>
            <a:ext cx="1441450" cy="503237"/>
          </a:xfrm>
          <a:prstGeom prst="roundRect">
            <a:avLst/>
          </a:prstGeom>
          <a:solidFill>
            <a:schemeClr val="tx2">
              <a:lumMod val="20000"/>
              <a:lumOff val="80000"/>
            </a:schemeClr>
          </a:solidFill>
          <a:ln w="12700" cap="flat" cmpd="sng" algn="ctr">
            <a:solidFill>
              <a:srgbClr val="000000"/>
            </a:solidFill>
            <a:prstDash val="solid"/>
            <a:round/>
            <a:headEnd type="none" w="med" len="med"/>
            <a:tailEnd type="none" w="med" len="med"/>
          </a:ln>
          <a:effectLst/>
        </p:spPr>
        <p:txBody>
          <a:bodyPr wrap="none" lIns="90000" tIns="46800" rIns="90000" bIns="46800" anchor="ctr"/>
          <a:lstStyle/>
          <a:p>
            <a:pPr>
              <a:defRPr/>
            </a:pPr>
            <a:endParaRPr lang="fr-FR" dirty="0">
              <a:latin typeface="Arial" charset="0"/>
            </a:endParaRPr>
          </a:p>
        </p:txBody>
      </p:sp>
      <p:sp>
        <p:nvSpPr>
          <p:cNvPr id="11" name="Rectangle à coins arrondis 10">
            <a:extLst>
              <a:ext uri="{FF2B5EF4-FFF2-40B4-BE49-F238E27FC236}">
                <a16:creationId xmlns:a16="http://schemas.microsoft.com/office/drawing/2014/main" id="{1498D917-3172-4100-BF93-A3537041D364}"/>
              </a:ext>
            </a:extLst>
          </p:cNvPr>
          <p:cNvSpPr/>
          <p:nvPr/>
        </p:nvSpPr>
        <p:spPr bwMode="auto">
          <a:xfrm>
            <a:off x="1476375" y="5013325"/>
            <a:ext cx="4967288" cy="792163"/>
          </a:xfrm>
          <a:prstGeom prst="roundRect">
            <a:avLst/>
          </a:prstGeom>
          <a:noFill/>
          <a:ln w="38100" cap="flat" cmpd="sng" algn="ctr">
            <a:solidFill>
              <a:schemeClr val="accent5">
                <a:lumMod val="50000"/>
              </a:schemeClr>
            </a:solidFill>
            <a:prstDash val="solid"/>
            <a:round/>
            <a:headEnd type="none" w="med" len="med"/>
            <a:tailEnd type="none" w="med" len="med"/>
          </a:ln>
          <a:effectLst/>
        </p:spPr>
        <p:txBody>
          <a:bodyPr wrap="none" lIns="90000" tIns="46800" rIns="90000" bIns="46800" anchor="ctr"/>
          <a:lstStyle/>
          <a:p>
            <a:pPr algn="l">
              <a:defRPr/>
            </a:pPr>
            <a:r>
              <a:rPr lang="fr-FR" dirty="0">
                <a:solidFill>
                  <a:srgbClr val="00279F"/>
                </a:solidFill>
                <a:latin typeface="Arial" charset="0"/>
              </a:rPr>
              <a:t>Stock comptable</a:t>
            </a:r>
          </a:p>
        </p:txBody>
      </p:sp>
      <p:sp>
        <p:nvSpPr>
          <p:cNvPr id="20492" name="ZoneTexte 11">
            <a:extLst>
              <a:ext uri="{FF2B5EF4-FFF2-40B4-BE49-F238E27FC236}">
                <a16:creationId xmlns:a16="http://schemas.microsoft.com/office/drawing/2014/main" id="{DA9887DD-0B4E-4962-A92C-A2C3B4129D14}"/>
              </a:ext>
            </a:extLst>
          </p:cNvPr>
          <p:cNvSpPr txBox="1">
            <a:spLocks noChangeArrowheads="1"/>
          </p:cNvSpPr>
          <p:nvPr/>
        </p:nvSpPr>
        <p:spPr bwMode="auto">
          <a:xfrm>
            <a:off x="2728913" y="4149725"/>
            <a:ext cx="16986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0000"/>
                </a:solidFill>
              </a:rPr>
              <a:t>Stock physique</a:t>
            </a:r>
          </a:p>
        </p:txBody>
      </p:sp>
      <p:sp>
        <p:nvSpPr>
          <p:cNvPr id="20493" name="ZoneTexte 12">
            <a:extLst>
              <a:ext uri="{FF2B5EF4-FFF2-40B4-BE49-F238E27FC236}">
                <a16:creationId xmlns:a16="http://schemas.microsoft.com/office/drawing/2014/main" id="{24B98B9A-0ABF-464E-98BA-C41EFD60C0E6}"/>
              </a:ext>
            </a:extLst>
          </p:cNvPr>
          <p:cNvSpPr txBox="1">
            <a:spLocks noChangeArrowheads="1"/>
          </p:cNvSpPr>
          <p:nvPr/>
        </p:nvSpPr>
        <p:spPr bwMode="auto">
          <a:xfrm>
            <a:off x="6588125" y="4724400"/>
            <a:ext cx="13017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0000"/>
                </a:solidFill>
              </a:rPr>
              <a:t>Facturation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idx="1"/>
            <p:custDataLst>
              <p:tags r:id="rId1"/>
            </p:custDataLst>
          </p:nvPr>
        </p:nvSpPr>
        <p:spPr>
          <a:xfrm>
            <a:off x="2690044" y="1779877"/>
            <a:ext cx="6202436" cy="4608512"/>
          </a:xfrm>
        </p:spPr>
        <p:txBody>
          <a:bodyPr/>
          <a:lstStyle/>
          <a:p>
            <a:r>
              <a:rPr lang="fr-FR" sz="2000" dirty="0">
                <a:latin typeface="+mn-lt"/>
              </a:rPr>
              <a:t>Les modes de relation client-fournisseur</a:t>
            </a:r>
          </a:p>
          <a:p>
            <a:pPr marL="457200" indent="-457200">
              <a:buFont typeface="+mj-lt"/>
              <a:buAutoNum type="arabicPeriod"/>
            </a:pPr>
            <a:r>
              <a:rPr lang="fr-FR" sz="2000" dirty="0">
                <a:latin typeface="+mn-lt"/>
              </a:rPr>
              <a:t>La collaboration transactionnelle</a:t>
            </a:r>
          </a:p>
          <a:p>
            <a:pPr marL="457200" indent="-457200">
              <a:buFont typeface="+mj-lt"/>
              <a:buAutoNum type="arabicPeriod"/>
            </a:pPr>
            <a:r>
              <a:rPr lang="fr-FR" sz="2000" dirty="0">
                <a:latin typeface="+mn-lt"/>
              </a:rPr>
              <a:t>La collaboration informationnelle</a:t>
            </a:r>
          </a:p>
          <a:p>
            <a:pPr marL="457200" indent="-457200">
              <a:buFont typeface="+mj-lt"/>
              <a:buAutoNum type="arabicPeriod"/>
            </a:pPr>
            <a:r>
              <a:rPr lang="fr-FR" sz="2000" dirty="0">
                <a:latin typeface="+mn-lt"/>
              </a:rPr>
              <a:t>La collaboration décisionnelle</a:t>
            </a:r>
          </a:p>
          <a:p>
            <a:pPr marL="457200" indent="-457200">
              <a:buFont typeface="+mj-lt"/>
              <a:buAutoNum type="arabicPeriod"/>
            </a:pPr>
            <a:r>
              <a:rPr lang="fr-FR" sz="2000" dirty="0">
                <a:latin typeface="+mn-lt"/>
              </a:rPr>
              <a:t>La collaboration stratégique</a:t>
            </a:r>
          </a:p>
          <a:p>
            <a:pPr marL="457200" indent="-457200">
              <a:buFont typeface="+mj-lt"/>
              <a:buAutoNum type="arabicPeriod"/>
            </a:pPr>
            <a:endParaRPr lang="fr-FR" sz="2000" dirty="0"/>
          </a:p>
        </p:txBody>
      </p:sp>
      <p:grpSp>
        <p:nvGrpSpPr>
          <p:cNvPr id="7" name="Group 6"/>
          <p:cNvGrpSpPr/>
          <p:nvPr>
            <p:custDataLst>
              <p:tags r:id="rId2"/>
            </p:custDataLst>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7"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a:solidFill>
                    <a:schemeClr val="bg1">
                      <a:lumMod val="50000"/>
                    </a:schemeClr>
                  </a:solidFill>
                  <a:latin typeface="Arial Narrow"/>
                  <a:cs typeface="Arial Narrow"/>
                </a:rPr>
                <a:t>Menu </a:t>
              </a:r>
            </a:p>
            <a:p>
              <a:pPr algn="ctr">
                <a:lnSpc>
                  <a:spcPct val="90000"/>
                </a:lnSpc>
              </a:pPr>
              <a:r>
                <a:rPr lang="en-US">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custDataLst>
              <p:tags r:id="rId3"/>
            </p:custDataLst>
          </p:nvPr>
        </p:nvSpPr>
        <p:spPr/>
        <p:txBody>
          <a:bodyPr/>
          <a:lstStyle/>
          <a:p>
            <a:fld id="{F0591563-C936-C24A-B817-5B070095CD79}" type="slidenum">
              <a:rPr lang="fr-FR" smtClean="0"/>
              <a:pPr/>
              <a:t>2</a:t>
            </a:fld>
            <a:endParaRPr lang="fr-FR"/>
          </a:p>
        </p:txBody>
      </p:sp>
      <p:sp>
        <p:nvSpPr>
          <p:cNvPr id="10" name="Rectangle 1"/>
          <p:cNvSpPr txBox="1">
            <a:spLocks noChangeArrowheads="1"/>
          </p:cNvSpPr>
          <p:nvPr>
            <p:custDataLst>
              <p:tags r:id="rId4"/>
            </p:custDataLst>
          </p:nvPr>
        </p:nvSpPr>
        <p:spPr bwMode="auto">
          <a:xfrm>
            <a:off x="887518" y="678753"/>
            <a:ext cx="8004962"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fr-FR" kern="0" dirty="0">
                <a:solidFill>
                  <a:srgbClr val="008000"/>
                </a:solidFill>
                <a:effectLst/>
                <a:latin typeface="+mn-lt"/>
              </a:rPr>
              <a:t>Contenu</a:t>
            </a:r>
          </a:p>
        </p:txBody>
      </p:sp>
    </p:spTree>
    <p:extLst>
      <p:ext uri="{BB962C8B-B14F-4D97-AF65-F5344CB8AC3E}">
        <p14:creationId xmlns:p14="http://schemas.microsoft.com/office/powerpoint/2010/main" val="4109936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a:extLst>
              <a:ext uri="{FF2B5EF4-FFF2-40B4-BE49-F238E27FC236}">
                <a16:creationId xmlns:a16="http://schemas.microsoft.com/office/drawing/2014/main" id="{6CD8B879-23CE-4A57-9A30-A956C6CDAE24}"/>
              </a:ext>
            </a:extLst>
          </p:cNvPr>
          <p:cNvSpPr>
            <a:spLocks noGrp="1" noChangeArrowheads="1"/>
          </p:cNvSpPr>
          <p:nvPr>
            <p:ph type="title"/>
          </p:nvPr>
        </p:nvSpPr>
        <p:spPr/>
        <p:txBody>
          <a:bodyPr/>
          <a:lstStyle/>
          <a:p>
            <a:r>
              <a:rPr lang="fr-FR" altLang="fr-FR" dirty="0"/>
              <a:t>3. La collaboration décisionnelle</a:t>
            </a:r>
          </a:p>
        </p:txBody>
      </p:sp>
      <p:sp>
        <p:nvSpPr>
          <p:cNvPr id="28677" name="Rectangle 3">
            <a:extLst>
              <a:ext uri="{FF2B5EF4-FFF2-40B4-BE49-F238E27FC236}">
                <a16:creationId xmlns:a16="http://schemas.microsoft.com/office/drawing/2014/main" id="{A9E4AA03-CD76-41E4-AAEC-1837D6D1A752}"/>
              </a:ext>
            </a:extLst>
          </p:cNvPr>
          <p:cNvSpPr>
            <a:spLocks noGrp="1" noChangeArrowheads="1"/>
          </p:cNvSpPr>
          <p:nvPr>
            <p:ph type="body" idx="1"/>
          </p:nvPr>
        </p:nvSpPr>
        <p:spPr/>
        <p:txBody>
          <a:bodyPr/>
          <a:lstStyle/>
          <a:p>
            <a:r>
              <a:rPr lang="fr-FR" altLang="fr-FR" dirty="0"/>
              <a:t>Prise de décisions en commun entre client et fournisseur</a:t>
            </a:r>
          </a:p>
          <a:p>
            <a:pPr lvl="1"/>
            <a:r>
              <a:rPr lang="fr-FR" altLang="fr-FR" dirty="0"/>
              <a:t>Collaborative planning</a:t>
            </a:r>
          </a:p>
          <a:p>
            <a:pPr lvl="1"/>
            <a:r>
              <a:rPr lang="fr-FR" altLang="fr-FR" dirty="0"/>
              <a:t>ECR / CPFR</a:t>
            </a:r>
          </a:p>
          <a:p>
            <a:pPr lvl="1"/>
            <a:r>
              <a:rPr lang="fr-FR" altLang="fr-FR" dirty="0"/>
              <a:t>Promotions</a:t>
            </a:r>
          </a:p>
          <a:p>
            <a:pPr lvl="1"/>
            <a:r>
              <a:rPr lang="fr-FR" altLang="fr-FR" dirty="0"/>
              <a:t>Assurance qualité fournisseur</a:t>
            </a:r>
          </a:p>
          <a:p>
            <a:pPr lvl="1"/>
            <a:endParaRPr lang="fr-FR" altLang="fr-FR" dirty="0"/>
          </a:p>
          <a:p>
            <a:pPr lvl="1"/>
            <a:endParaRPr lang="fr-FR" altLang="fr-FR" dirty="0"/>
          </a:p>
          <a:p>
            <a:pPr lvl="1"/>
            <a:r>
              <a:rPr lang="fr-FR" altLang="fr-FR" dirty="0"/>
              <a:t>Indicateurs partagés</a:t>
            </a:r>
          </a:p>
          <a:p>
            <a:pPr lvl="1"/>
            <a:endParaRPr lang="fr-FR" alt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Rectangle 2">
            <a:extLst>
              <a:ext uri="{FF2B5EF4-FFF2-40B4-BE49-F238E27FC236}">
                <a16:creationId xmlns:a16="http://schemas.microsoft.com/office/drawing/2014/main" id="{6905A845-86AB-444A-B2CF-6F0E858D5917}"/>
              </a:ext>
            </a:extLst>
          </p:cNvPr>
          <p:cNvSpPr>
            <a:spLocks noGrp="1" noChangeArrowheads="1"/>
          </p:cNvSpPr>
          <p:nvPr>
            <p:ph type="title"/>
          </p:nvPr>
        </p:nvSpPr>
        <p:spPr>
          <a:xfrm>
            <a:off x="648938" y="695497"/>
            <a:ext cx="7874000" cy="719483"/>
          </a:xfrm>
        </p:spPr>
        <p:txBody>
          <a:bodyPr/>
          <a:lstStyle/>
          <a:p>
            <a:r>
              <a:rPr lang="fr-FR" altLang="fr-FR" sz="2400" dirty="0"/>
              <a:t>Gestion partagée des approvisionnements (GPA)</a:t>
            </a:r>
            <a:br>
              <a:rPr lang="fr-FR" altLang="fr-FR" sz="2400" dirty="0"/>
            </a:br>
            <a:r>
              <a:rPr lang="fr-FR" altLang="fr-FR" sz="2400" dirty="0"/>
              <a:t>VMI (</a:t>
            </a:r>
            <a:r>
              <a:rPr lang="fr-FR" altLang="fr-FR" sz="2400" i="1" dirty="0"/>
              <a:t>Vendor Managed Inventory</a:t>
            </a:r>
            <a:r>
              <a:rPr lang="fr-FR" altLang="fr-FR" sz="2400" dirty="0"/>
              <a:t>)</a:t>
            </a:r>
            <a:br>
              <a:rPr lang="fr-FR" altLang="fr-FR" sz="2400" dirty="0"/>
            </a:br>
            <a:endParaRPr lang="fr-FR" altLang="fr-FR" sz="2000" dirty="0"/>
          </a:p>
        </p:txBody>
      </p:sp>
      <p:sp>
        <p:nvSpPr>
          <p:cNvPr id="3" name="Espace réservé du contenu 2">
            <a:extLst>
              <a:ext uri="{FF2B5EF4-FFF2-40B4-BE49-F238E27FC236}">
                <a16:creationId xmlns:a16="http://schemas.microsoft.com/office/drawing/2014/main" id="{589A9C92-48E2-46DC-9732-8316C76AEB86}"/>
              </a:ext>
            </a:extLst>
          </p:cNvPr>
          <p:cNvSpPr>
            <a:spLocks noGrp="1"/>
          </p:cNvSpPr>
          <p:nvPr>
            <p:ph idx="1"/>
          </p:nvPr>
        </p:nvSpPr>
        <p:spPr>
          <a:xfrm>
            <a:off x="582612" y="1608482"/>
            <a:ext cx="8310563" cy="987254"/>
          </a:xfrm>
        </p:spPr>
        <p:txBody>
          <a:bodyPr/>
          <a:lstStyle/>
          <a:p>
            <a:pPr lvl="1"/>
            <a:r>
              <a:rPr lang="fr-FR" altLang="fr-FR" dirty="0"/>
              <a:t>Principe : le fournisseur est responsable du niveau de stock chez son distributeur</a:t>
            </a:r>
          </a:p>
          <a:p>
            <a:pPr lvl="1"/>
            <a:r>
              <a:rPr lang="fr-FR" altLang="fr-FR" dirty="0"/>
              <a:t>Il doit disposer des informations sur la demande de ses produits</a:t>
            </a:r>
          </a:p>
          <a:p>
            <a:endParaRPr lang="fr-FR" dirty="0"/>
          </a:p>
        </p:txBody>
      </p:sp>
      <p:grpSp>
        <p:nvGrpSpPr>
          <p:cNvPr id="2" name="Groupe 1">
            <a:extLst>
              <a:ext uri="{FF2B5EF4-FFF2-40B4-BE49-F238E27FC236}">
                <a16:creationId xmlns:a16="http://schemas.microsoft.com/office/drawing/2014/main" id="{6BBB3F95-6111-4D0A-83D9-2DD1895E132E}"/>
              </a:ext>
            </a:extLst>
          </p:cNvPr>
          <p:cNvGrpSpPr/>
          <p:nvPr/>
        </p:nvGrpSpPr>
        <p:grpSpPr>
          <a:xfrm>
            <a:off x="912813" y="2795414"/>
            <a:ext cx="7980362" cy="4017962"/>
            <a:chOff x="912813" y="1916113"/>
            <a:chExt cx="7980362" cy="4017962"/>
          </a:xfrm>
        </p:grpSpPr>
        <p:graphicFrame>
          <p:nvGraphicFramePr>
            <p:cNvPr id="3074" name="Object 3">
              <a:extLst>
                <a:ext uri="{FF2B5EF4-FFF2-40B4-BE49-F238E27FC236}">
                  <a16:creationId xmlns:a16="http://schemas.microsoft.com/office/drawing/2014/main" id="{A2A16365-6339-426E-9A21-DA55E52E8C9F}"/>
                </a:ext>
              </a:extLst>
            </p:cNvPr>
            <p:cNvGraphicFramePr>
              <a:graphicFrameLocks noChangeAspect="1"/>
            </p:cNvGraphicFramePr>
            <p:nvPr>
              <p:extLst>
                <p:ext uri="{D42A27DB-BD31-4B8C-83A1-F6EECF244321}">
                  <p14:modId xmlns:p14="http://schemas.microsoft.com/office/powerpoint/2010/main" val="3215589232"/>
                </p:ext>
              </p:extLst>
            </p:nvPr>
          </p:nvGraphicFramePr>
          <p:xfrm>
            <a:off x="912813" y="2770188"/>
            <a:ext cx="1187450" cy="1412875"/>
          </p:xfrm>
          <a:graphic>
            <a:graphicData uri="http://schemas.openxmlformats.org/presentationml/2006/ole">
              <mc:AlternateContent xmlns:mc="http://schemas.openxmlformats.org/markup-compatibility/2006">
                <mc:Choice xmlns:v="urn:schemas-microsoft-com:vml" Requires="v">
                  <p:oleObj spid="_x0000_s3900" name="Clip" r:id="rId4" imgW="1189080" imgH="1416960" progId="MS_ClipArt_Gallery.2">
                    <p:embed/>
                  </p:oleObj>
                </mc:Choice>
                <mc:Fallback>
                  <p:oleObj name="Clip" r:id="rId4" imgW="1189080" imgH="1416960"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13" y="2770188"/>
                          <a:ext cx="1187450"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84" name="Group 4">
              <a:extLst>
                <a:ext uri="{FF2B5EF4-FFF2-40B4-BE49-F238E27FC236}">
                  <a16:creationId xmlns:a16="http://schemas.microsoft.com/office/drawing/2014/main" id="{5D1C36B2-4704-4A08-9B39-E54CBCBCC823}"/>
                </a:ext>
              </a:extLst>
            </p:cNvPr>
            <p:cNvGrpSpPr>
              <a:grpSpLocks/>
            </p:cNvGrpSpPr>
            <p:nvPr/>
          </p:nvGrpSpPr>
          <p:grpSpPr bwMode="auto">
            <a:xfrm>
              <a:off x="7416800" y="1916113"/>
              <a:ext cx="1144588" cy="3470275"/>
              <a:chOff x="4862" y="1645"/>
              <a:chExt cx="721" cy="2186"/>
            </a:xfrm>
          </p:grpSpPr>
          <p:graphicFrame>
            <p:nvGraphicFramePr>
              <p:cNvPr id="3076" name="Object 5">
                <a:extLst>
                  <a:ext uri="{FF2B5EF4-FFF2-40B4-BE49-F238E27FC236}">
                    <a16:creationId xmlns:a16="http://schemas.microsoft.com/office/drawing/2014/main" id="{67E020FF-C064-45D8-8498-DF0D75759A07}"/>
                  </a:ext>
                </a:extLst>
              </p:cNvPr>
              <p:cNvGraphicFramePr>
                <a:graphicFrameLocks noChangeAspect="1"/>
              </p:cNvGraphicFramePr>
              <p:nvPr/>
            </p:nvGraphicFramePr>
            <p:xfrm>
              <a:off x="4862" y="3073"/>
              <a:ext cx="721" cy="290"/>
            </p:xfrm>
            <a:graphic>
              <a:graphicData uri="http://schemas.openxmlformats.org/presentationml/2006/ole">
                <mc:AlternateContent xmlns:mc="http://schemas.openxmlformats.org/markup-compatibility/2006">
                  <mc:Choice xmlns:v="urn:schemas-microsoft-com:vml" Requires="v">
                    <p:oleObj spid="_x0000_s3901" name="Clip" r:id="rId6" imgW="2286000" imgH="920520" progId="MS_ClipArt_Gallery.2">
                      <p:embed/>
                    </p:oleObj>
                  </mc:Choice>
                  <mc:Fallback>
                    <p:oleObj name="Clip" r:id="rId6" imgW="2286000" imgH="920520" progId="MS_ClipArt_Gallery.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2" y="3073"/>
                            <a:ext cx="721"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6">
                <a:extLst>
                  <a:ext uri="{FF2B5EF4-FFF2-40B4-BE49-F238E27FC236}">
                    <a16:creationId xmlns:a16="http://schemas.microsoft.com/office/drawing/2014/main" id="{6C8809E8-A110-49E0-85D9-18DED3EA28BD}"/>
                  </a:ext>
                </a:extLst>
              </p:cNvPr>
              <p:cNvGraphicFramePr>
                <a:graphicFrameLocks noChangeAspect="1"/>
              </p:cNvGraphicFramePr>
              <p:nvPr/>
            </p:nvGraphicFramePr>
            <p:xfrm>
              <a:off x="4862" y="3541"/>
              <a:ext cx="721" cy="290"/>
            </p:xfrm>
            <a:graphic>
              <a:graphicData uri="http://schemas.openxmlformats.org/presentationml/2006/ole">
                <mc:AlternateContent xmlns:mc="http://schemas.openxmlformats.org/markup-compatibility/2006">
                  <mc:Choice xmlns:v="urn:schemas-microsoft-com:vml" Requires="v">
                    <p:oleObj spid="_x0000_s3902" name="Clip" r:id="rId8" imgW="2286000" imgH="920520" progId="MS_ClipArt_Gallery.2">
                      <p:embed/>
                    </p:oleObj>
                  </mc:Choice>
                  <mc:Fallback>
                    <p:oleObj name="Clip" r:id="rId8" imgW="2286000" imgH="920520"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2" y="3541"/>
                            <a:ext cx="721"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8" name="Object 7">
                <a:extLst>
                  <a:ext uri="{FF2B5EF4-FFF2-40B4-BE49-F238E27FC236}">
                    <a16:creationId xmlns:a16="http://schemas.microsoft.com/office/drawing/2014/main" id="{E2C07FA1-9022-4B89-87DC-FE2025082521}"/>
                  </a:ext>
                </a:extLst>
              </p:cNvPr>
              <p:cNvGraphicFramePr>
                <a:graphicFrameLocks noChangeAspect="1"/>
              </p:cNvGraphicFramePr>
              <p:nvPr/>
            </p:nvGraphicFramePr>
            <p:xfrm>
              <a:off x="4862" y="2569"/>
              <a:ext cx="721" cy="290"/>
            </p:xfrm>
            <a:graphic>
              <a:graphicData uri="http://schemas.openxmlformats.org/presentationml/2006/ole">
                <mc:AlternateContent xmlns:mc="http://schemas.openxmlformats.org/markup-compatibility/2006">
                  <mc:Choice xmlns:v="urn:schemas-microsoft-com:vml" Requires="v">
                    <p:oleObj spid="_x0000_s3903" name="Clip" r:id="rId9" imgW="2286000" imgH="920520" progId="MS_ClipArt_Gallery.2">
                      <p:embed/>
                    </p:oleObj>
                  </mc:Choice>
                  <mc:Fallback>
                    <p:oleObj name="Clip" r:id="rId9" imgW="2286000" imgH="920520" progId="MS_ClipArt_Gallery.2">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2" y="2569"/>
                            <a:ext cx="721"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9" name="Object 8">
                <a:extLst>
                  <a:ext uri="{FF2B5EF4-FFF2-40B4-BE49-F238E27FC236}">
                    <a16:creationId xmlns:a16="http://schemas.microsoft.com/office/drawing/2014/main" id="{D661A26F-3D97-4D04-BDDB-F3D2356C926C}"/>
                  </a:ext>
                </a:extLst>
              </p:cNvPr>
              <p:cNvGraphicFramePr>
                <a:graphicFrameLocks noChangeAspect="1"/>
              </p:cNvGraphicFramePr>
              <p:nvPr/>
            </p:nvGraphicFramePr>
            <p:xfrm>
              <a:off x="4862" y="2115"/>
              <a:ext cx="721" cy="290"/>
            </p:xfrm>
            <a:graphic>
              <a:graphicData uri="http://schemas.openxmlformats.org/presentationml/2006/ole">
                <mc:AlternateContent xmlns:mc="http://schemas.openxmlformats.org/markup-compatibility/2006">
                  <mc:Choice xmlns:v="urn:schemas-microsoft-com:vml" Requires="v">
                    <p:oleObj spid="_x0000_s3904" name="Clip" r:id="rId10" imgW="2286000" imgH="920520" progId="MS_ClipArt_Gallery.2">
                      <p:embed/>
                    </p:oleObj>
                  </mc:Choice>
                  <mc:Fallback>
                    <p:oleObj name="Clip" r:id="rId10" imgW="2286000" imgH="920520" progId="MS_ClipArt_Gallery.2">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2" y="2115"/>
                            <a:ext cx="721"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0" name="Object 9">
                <a:extLst>
                  <a:ext uri="{FF2B5EF4-FFF2-40B4-BE49-F238E27FC236}">
                    <a16:creationId xmlns:a16="http://schemas.microsoft.com/office/drawing/2014/main" id="{994A80BC-EDAD-4202-8A6D-C0E7AA2237A0}"/>
                  </a:ext>
                </a:extLst>
              </p:cNvPr>
              <p:cNvGraphicFramePr>
                <a:graphicFrameLocks noChangeAspect="1"/>
              </p:cNvGraphicFramePr>
              <p:nvPr/>
            </p:nvGraphicFramePr>
            <p:xfrm>
              <a:off x="4862" y="1645"/>
              <a:ext cx="721" cy="290"/>
            </p:xfrm>
            <a:graphic>
              <a:graphicData uri="http://schemas.openxmlformats.org/presentationml/2006/ole">
                <mc:AlternateContent xmlns:mc="http://schemas.openxmlformats.org/markup-compatibility/2006">
                  <mc:Choice xmlns:v="urn:schemas-microsoft-com:vml" Requires="v">
                    <p:oleObj spid="_x0000_s3905" name="Clip" r:id="rId11" imgW="2286000" imgH="920520" progId="MS_ClipArt_Gallery.2">
                      <p:embed/>
                    </p:oleObj>
                  </mc:Choice>
                  <mc:Fallback>
                    <p:oleObj name="Clip" r:id="rId11" imgW="2286000" imgH="920520" progId="MS_ClipArt_Gallery.2">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2" y="1645"/>
                            <a:ext cx="721"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3075" name="Object 10">
              <a:extLst>
                <a:ext uri="{FF2B5EF4-FFF2-40B4-BE49-F238E27FC236}">
                  <a16:creationId xmlns:a16="http://schemas.microsoft.com/office/drawing/2014/main" id="{57C2B4F8-2605-47AE-A9EB-BD3924EB6E61}"/>
                </a:ext>
              </a:extLst>
            </p:cNvPr>
            <p:cNvGraphicFramePr>
              <a:graphicFrameLocks noChangeAspect="1"/>
            </p:cNvGraphicFramePr>
            <p:nvPr>
              <p:extLst>
                <p:ext uri="{D42A27DB-BD31-4B8C-83A1-F6EECF244321}">
                  <p14:modId xmlns:p14="http://schemas.microsoft.com/office/powerpoint/2010/main" val="579500010"/>
                </p:ext>
              </p:extLst>
            </p:nvPr>
          </p:nvGraphicFramePr>
          <p:xfrm>
            <a:off x="8561388" y="4926013"/>
            <a:ext cx="331787" cy="344487"/>
          </p:xfrm>
          <a:graphic>
            <a:graphicData uri="http://schemas.openxmlformats.org/presentationml/2006/ole">
              <mc:AlternateContent xmlns:mc="http://schemas.openxmlformats.org/markup-compatibility/2006">
                <mc:Choice xmlns:v="urn:schemas-microsoft-com:vml" Requires="v">
                  <p:oleObj spid="_x0000_s3906" name="Clip" r:id="rId12" imgW="2198160" imgH="2286000" progId="MS_ClipArt_Gallery.2">
                    <p:embed/>
                  </p:oleObj>
                </mc:Choice>
                <mc:Fallback>
                  <p:oleObj name="Clip" r:id="rId12" imgW="2198160" imgH="2286000" progId="MS_ClipArt_Gallery.2">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61388" y="4926013"/>
                          <a:ext cx="331787"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85" name="Group 11">
              <a:extLst>
                <a:ext uri="{FF2B5EF4-FFF2-40B4-BE49-F238E27FC236}">
                  <a16:creationId xmlns:a16="http://schemas.microsoft.com/office/drawing/2014/main" id="{7585B4D5-04E1-4E33-8E07-7BF2932FEEAF}"/>
                </a:ext>
              </a:extLst>
            </p:cNvPr>
            <p:cNvGrpSpPr>
              <a:grpSpLocks/>
            </p:cNvGrpSpPr>
            <p:nvPr/>
          </p:nvGrpSpPr>
          <p:grpSpPr bwMode="auto">
            <a:xfrm>
              <a:off x="4551363" y="3309938"/>
              <a:ext cx="1450975" cy="508000"/>
              <a:chOff x="2294" y="2197"/>
              <a:chExt cx="1217" cy="427"/>
            </a:xfrm>
          </p:grpSpPr>
          <p:sp>
            <p:nvSpPr>
              <p:cNvPr id="3120" name="Freeform 12">
                <a:extLst>
                  <a:ext uri="{FF2B5EF4-FFF2-40B4-BE49-F238E27FC236}">
                    <a16:creationId xmlns:a16="http://schemas.microsoft.com/office/drawing/2014/main" id="{00BC13F2-A687-44B7-A054-7732B1EB551E}"/>
                  </a:ext>
                </a:extLst>
              </p:cNvPr>
              <p:cNvSpPr>
                <a:spLocks/>
              </p:cNvSpPr>
              <p:nvPr/>
            </p:nvSpPr>
            <p:spPr bwMode="auto">
              <a:xfrm>
                <a:off x="2294" y="2383"/>
                <a:ext cx="1217" cy="241"/>
              </a:xfrm>
              <a:custGeom>
                <a:avLst/>
                <a:gdLst>
                  <a:gd name="T0" fmla="*/ 2 w 4868"/>
                  <a:gd name="T1" fmla="*/ 4 h 965"/>
                  <a:gd name="T2" fmla="*/ 4 w 4868"/>
                  <a:gd name="T3" fmla="*/ 16 h 965"/>
                  <a:gd name="T4" fmla="*/ 16 w 4868"/>
                  <a:gd name="T5" fmla="*/ 21 h 965"/>
                  <a:gd name="T6" fmla="*/ 35 w 4868"/>
                  <a:gd name="T7" fmla="*/ 20 h 965"/>
                  <a:gd name="T8" fmla="*/ 48 w 4868"/>
                  <a:gd name="T9" fmla="*/ 25 h 965"/>
                  <a:gd name="T10" fmla="*/ 59 w 4868"/>
                  <a:gd name="T11" fmla="*/ 34 h 965"/>
                  <a:gd name="T12" fmla="*/ 69 w 4868"/>
                  <a:gd name="T13" fmla="*/ 43 h 965"/>
                  <a:gd name="T14" fmla="*/ 88 w 4868"/>
                  <a:gd name="T15" fmla="*/ 49 h 965"/>
                  <a:gd name="T16" fmla="*/ 92 w 4868"/>
                  <a:gd name="T17" fmla="*/ 49 h 965"/>
                  <a:gd name="T18" fmla="*/ 94 w 4868"/>
                  <a:gd name="T19" fmla="*/ 49 h 965"/>
                  <a:gd name="T20" fmla="*/ 97 w 4868"/>
                  <a:gd name="T21" fmla="*/ 49 h 965"/>
                  <a:gd name="T22" fmla="*/ 108 w 4868"/>
                  <a:gd name="T23" fmla="*/ 49 h 965"/>
                  <a:gd name="T24" fmla="*/ 116 w 4868"/>
                  <a:gd name="T25" fmla="*/ 49 h 965"/>
                  <a:gd name="T26" fmla="*/ 118 w 4868"/>
                  <a:gd name="T27" fmla="*/ 49 h 965"/>
                  <a:gd name="T28" fmla="*/ 120 w 4868"/>
                  <a:gd name="T29" fmla="*/ 49 h 965"/>
                  <a:gd name="T30" fmla="*/ 122 w 4868"/>
                  <a:gd name="T31" fmla="*/ 50 h 965"/>
                  <a:gd name="T32" fmla="*/ 124 w 4868"/>
                  <a:gd name="T33" fmla="*/ 50 h 965"/>
                  <a:gd name="T34" fmla="*/ 136 w 4868"/>
                  <a:gd name="T35" fmla="*/ 52 h 965"/>
                  <a:gd name="T36" fmla="*/ 145 w 4868"/>
                  <a:gd name="T37" fmla="*/ 57 h 965"/>
                  <a:gd name="T38" fmla="*/ 166 w 4868"/>
                  <a:gd name="T39" fmla="*/ 60 h 965"/>
                  <a:gd name="T40" fmla="*/ 178 w 4868"/>
                  <a:gd name="T41" fmla="*/ 54 h 965"/>
                  <a:gd name="T42" fmla="*/ 192 w 4868"/>
                  <a:gd name="T43" fmla="*/ 49 h 965"/>
                  <a:gd name="T44" fmla="*/ 208 w 4868"/>
                  <a:gd name="T45" fmla="*/ 37 h 965"/>
                  <a:gd name="T46" fmla="*/ 220 w 4868"/>
                  <a:gd name="T47" fmla="*/ 36 h 965"/>
                  <a:gd name="T48" fmla="*/ 223 w 4868"/>
                  <a:gd name="T49" fmla="*/ 36 h 965"/>
                  <a:gd name="T50" fmla="*/ 226 w 4868"/>
                  <a:gd name="T51" fmla="*/ 36 h 965"/>
                  <a:gd name="T52" fmla="*/ 229 w 4868"/>
                  <a:gd name="T53" fmla="*/ 37 h 965"/>
                  <a:gd name="T54" fmla="*/ 231 w 4868"/>
                  <a:gd name="T55" fmla="*/ 37 h 965"/>
                  <a:gd name="T56" fmla="*/ 233 w 4868"/>
                  <a:gd name="T57" fmla="*/ 38 h 965"/>
                  <a:gd name="T58" fmla="*/ 240 w 4868"/>
                  <a:gd name="T59" fmla="*/ 39 h 965"/>
                  <a:gd name="T60" fmla="*/ 259 w 4868"/>
                  <a:gd name="T61" fmla="*/ 31 h 965"/>
                  <a:gd name="T62" fmla="*/ 271 w 4868"/>
                  <a:gd name="T63" fmla="*/ 21 h 965"/>
                  <a:gd name="T64" fmla="*/ 288 w 4868"/>
                  <a:gd name="T65" fmla="*/ 20 h 965"/>
                  <a:gd name="T66" fmla="*/ 304 w 4868"/>
                  <a:gd name="T67" fmla="*/ 10 h 965"/>
                  <a:gd name="T68" fmla="*/ 297 w 4868"/>
                  <a:gd name="T69" fmla="*/ 0 h 9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68"/>
                  <a:gd name="T106" fmla="*/ 0 h 965"/>
                  <a:gd name="T107" fmla="*/ 4868 w 4868"/>
                  <a:gd name="T108" fmla="*/ 965 h 9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68" h="965">
                    <a:moveTo>
                      <a:pt x="188" y="55"/>
                    </a:moveTo>
                    <a:lnTo>
                      <a:pt x="31" y="63"/>
                    </a:lnTo>
                    <a:lnTo>
                      <a:pt x="0" y="157"/>
                    </a:lnTo>
                    <a:lnTo>
                      <a:pt x="63" y="251"/>
                    </a:lnTo>
                    <a:lnTo>
                      <a:pt x="110" y="330"/>
                    </a:lnTo>
                    <a:lnTo>
                      <a:pt x="251" y="345"/>
                    </a:lnTo>
                    <a:lnTo>
                      <a:pt x="385" y="322"/>
                    </a:lnTo>
                    <a:lnTo>
                      <a:pt x="550" y="330"/>
                    </a:lnTo>
                    <a:lnTo>
                      <a:pt x="628" y="338"/>
                    </a:lnTo>
                    <a:lnTo>
                      <a:pt x="777" y="408"/>
                    </a:lnTo>
                    <a:lnTo>
                      <a:pt x="864" y="463"/>
                    </a:lnTo>
                    <a:lnTo>
                      <a:pt x="942" y="542"/>
                    </a:lnTo>
                    <a:lnTo>
                      <a:pt x="1029" y="628"/>
                    </a:lnTo>
                    <a:lnTo>
                      <a:pt x="1099" y="698"/>
                    </a:lnTo>
                    <a:lnTo>
                      <a:pt x="1296" y="769"/>
                    </a:lnTo>
                    <a:lnTo>
                      <a:pt x="1405" y="785"/>
                    </a:lnTo>
                    <a:lnTo>
                      <a:pt x="1453" y="792"/>
                    </a:lnTo>
                    <a:lnTo>
                      <a:pt x="1476" y="792"/>
                    </a:lnTo>
                    <a:lnTo>
                      <a:pt x="1492" y="792"/>
                    </a:lnTo>
                    <a:lnTo>
                      <a:pt x="1508" y="792"/>
                    </a:lnTo>
                    <a:lnTo>
                      <a:pt x="1523" y="792"/>
                    </a:lnTo>
                    <a:lnTo>
                      <a:pt x="1547" y="792"/>
                    </a:lnTo>
                    <a:lnTo>
                      <a:pt x="1602" y="792"/>
                    </a:lnTo>
                    <a:lnTo>
                      <a:pt x="1735" y="792"/>
                    </a:lnTo>
                    <a:lnTo>
                      <a:pt x="1837" y="792"/>
                    </a:lnTo>
                    <a:lnTo>
                      <a:pt x="1853" y="792"/>
                    </a:lnTo>
                    <a:lnTo>
                      <a:pt x="1869" y="792"/>
                    </a:lnTo>
                    <a:lnTo>
                      <a:pt x="1884" y="792"/>
                    </a:lnTo>
                    <a:lnTo>
                      <a:pt x="1900" y="792"/>
                    </a:lnTo>
                    <a:lnTo>
                      <a:pt x="1916" y="792"/>
                    </a:lnTo>
                    <a:lnTo>
                      <a:pt x="1931" y="800"/>
                    </a:lnTo>
                    <a:lnTo>
                      <a:pt x="1947" y="800"/>
                    </a:lnTo>
                    <a:lnTo>
                      <a:pt x="1963" y="800"/>
                    </a:lnTo>
                    <a:lnTo>
                      <a:pt x="1979" y="800"/>
                    </a:lnTo>
                    <a:lnTo>
                      <a:pt x="1994" y="808"/>
                    </a:lnTo>
                    <a:lnTo>
                      <a:pt x="2167" y="840"/>
                    </a:lnTo>
                    <a:lnTo>
                      <a:pt x="2230" y="863"/>
                    </a:lnTo>
                    <a:lnTo>
                      <a:pt x="2316" y="910"/>
                    </a:lnTo>
                    <a:lnTo>
                      <a:pt x="2363" y="941"/>
                    </a:lnTo>
                    <a:lnTo>
                      <a:pt x="2662" y="965"/>
                    </a:lnTo>
                    <a:lnTo>
                      <a:pt x="2779" y="926"/>
                    </a:lnTo>
                    <a:lnTo>
                      <a:pt x="2858" y="863"/>
                    </a:lnTo>
                    <a:lnTo>
                      <a:pt x="2991" y="800"/>
                    </a:lnTo>
                    <a:lnTo>
                      <a:pt x="3070" y="792"/>
                    </a:lnTo>
                    <a:lnTo>
                      <a:pt x="3180" y="777"/>
                    </a:lnTo>
                    <a:lnTo>
                      <a:pt x="3337" y="596"/>
                    </a:lnTo>
                    <a:lnTo>
                      <a:pt x="3470" y="573"/>
                    </a:lnTo>
                    <a:lnTo>
                      <a:pt x="3518" y="573"/>
                    </a:lnTo>
                    <a:lnTo>
                      <a:pt x="3541" y="573"/>
                    </a:lnTo>
                    <a:lnTo>
                      <a:pt x="3565" y="581"/>
                    </a:lnTo>
                    <a:lnTo>
                      <a:pt x="3596" y="581"/>
                    </a:lnTo>
                    <a:lnTo>
                      <a:pt x="3620" y="581"/>
                    </a:lnTo>
                    <a:lnTo>
                      <a:pt x="3643" y="581"/>
                    </a:lnTo>
                    <a:lnTo>
                      <a:pt x="3667" y="589"/>
                    </a:lnTo>
                    <a:lnTo>
                      <a:pt x="3682" y="589"/>
                    </a:lnTo>
                    <a:lnTo>
                      <a:pt x="3698" y="596"/>
                    </a:lnTo>
                    <a:lnTo>
                      <a:pt x="3714" y="596"/>
                    </a:lnTo>
                    <a:lnTo>
                      <a:pt x="3730" y="604"/>
                    </a:lnTo>
                    <a:lnTo>
                      <a:pt x="3745" y="612"/>
                    </a:lnTo>
                    <a:lnTo>
                      <a:pt x="3839" y="628"/>
                    </a:lnTo>
                    <a:lnTo>
                      <a:pt x="4020" y="612"/>
                    </a:lnTo>
                    <a:lnTo>
                      <a:pt x="4138" y="502"/>
                    </a:lnTo>
                    <a:lnTo>
                      <a:pt x="4248" y="393"/>
                    </a:lnTo>
                    <a:lnTo>
                      <a:pt x="4334" y="345"/>
                    </a:lnTo>
                    <a:lnTo>
                      <a:pt x="4475" y="369"/>
                    </a:lnTo>
                    <a:lnTo>
                      <a:pt x="4601" y="322"/>
                    </a:lnTo>
                    <a:lnTo>
                      <a:pt x="4664" y="220"/>
                    </a:lnTo>
                    <a:lnTo>
                      <a:pt x="4868" y="157"/>
                    </a:lnTo>
                    <a:lnTo>
                      <a:pt x="4868" y="55"/>
                    </a:lnTo>
                    <a:lnTo>
                      <a:pt x="4742" y="0"/>
                    </a:lnTo>
                    <a:lnTo>
                      <a:pt x="188" y="55"/>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3121" name="Freeform 13">
                <a:extLst>
                  <a:ext uri="{FF2B5EF4-FFF2-40B4-BE49-F238E27FC236}">
                    <a16:creationId xmlns:a16="http://schemas.microsoft.com/office/drawing/2014/main" id="{E7340FE7-F98F-4F24-905E-B8ED47E369A7}"/>
                  </a:ext>
                </a:extLst>
              </p:cNvPr>
              <p:cNvSpPr>
                <a:spLocks/>
              </p:cNvSpPr>
              <p:nvPr/>
            </p:nvSpPr>
            <p:spPr bwMode="auto">
              <a:xfrm>
                <a:off x="3298" y="2432"/>
                <a:ext cx="95" cy="22"/>
              </a:xfrm>
              <a:custGeom>
                <a:avLst/>
                <a:gdLst>
                  <a:gd name="T0" fmla="*/ 0 w 377"/>
                  <a:gd name="T1" fmla="*/ 4 h 90"/>
                  <a:gd name="T2" fmla="*/ 18 w 377"/>
                  <a:gd name="T3" fmla="*/ 0 h 90"/>
                  <a:gd name="T4" fmla="*/ 24 w 377"/>
                  <a:gd name="T5" fmla="*/ 1 h 90"/>
                  <a:gd name="T6" fmla="*/ 5 w 377"/>
                  <a:gd name="T7" fmla="*/ 5 h 90"/>
                  <a:gd name="T8" fmla="*/ 0 w 377"/>
                  <a:gd name="T9" fmla="*/ 4 h 90"/>
                  <a:gd name="T10" fmla="*/ 0 60000 65536"/>
                  <a:gd name="T11" fmla="*/ 0 60000 65536"/>
                  <a:gd name="T12" fmla="*/ 0 60000 65536"/>
                  <a:gd name="T13" fmla="*/ 0 60000 65536"/>
                  <a:gd name="T14" fmla="*/ 0 60000 65536"/>
                  <a:gd name="T15" fmla="*/ 0 w 377"/>
                  <a:gd name="T16" fmla="*/ 0 h 90"/>
                  <a:gd name="T17" fmla="*/ 377 w 377"/>
                  <a:gd name="T18" fmla="*/ 90 h 90"/>
                </a:gdLst>
                <a:ahLst/>
                <a:cxnLst>
                  <a:cxn ang="T10">
                    <a:pos x="T0" y="T1"/>
                  </a:cxn>
                  <a:cxn ang="T11">
                    <a:pos x="T2" y="T3"/>
                  </a:cxn>
                  <a:cxn ang="T12">
                    <a:pos x="T4" y="T5"/>
                  </a:cxn>
                  <a:cxn ang="T13">
                    <a:pos x="T6" y="T7"/>
                  </a:cxn>
                  <a:cxn ang="T14">
                    <a:pos x="T8" y="T9"/>
                  </a:cxn>
                </a:cxnLst>
                <a:rect l="T15" t="T16" r="T17" b="T18"/>
                <a:pathLst>
                  <a:path w="377" h="90">
                    <a:moveTo>
                      <a:pt x="0" y="69"/>
                    </a:moveTo>
                    <a:lnTo>
                      <a:pt x="287" y="0"/>
                    </a:lnTo>
                    <a:lnTo>
                      <a:pt x="377" y="22"/>
                    </a:lnTo>
                    <a:lnTo>
                      <a:pt x="72" y="90"/>
                    </a:lnTo>
                    <a:lnTo>
                      <a:pt x="0" y="69"/>
                    </a:ln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3122" name="Freeform 14">
                <a:extLst>
                  <a:ext uri="{FF2B5EF4-FFF2-40B4-BE49-F238E27FC236}">
                    <a16:creationId xmlns:a16="http://schemas.microsoft.com/office/drawing/2014/main" id="{E79AF5F0-4BAA-40D5-95DC-BFC3CF87D84E}"/>
                  </a:ext>
                </a:extLst>
              </p:cNvPr>
              <p:cNvSpPr>
                <a:spLocks/>
              </p:cNvSpPr>
              <p:nvPr/>
            </p:nvSpPr>
            <p:spPr bwMode="auto">
              <a:xfrm>
                <a:off x="3298" y="2449"/>
                <a:ext cx="18" cy="16"/>
              </a:xfrm>
              <a:custGeom>
                <a:avLst/>
                <a:gdLst>
                  <a:gd name="T0" fmla="*/ 0 w 72"/>
                  <a:gd name="T1" fmla="*/ 0 h 64"/>
                  <a:gd name="T2" fmla="*/ 5 w 72"/>
                  <a:gd name="T3" fmla="*/ 1 h 64"/>
                  <a:gd name="T4" fmla="*/ 5 w 72"/>
                  <a:gd name="T5" fmla="*/ 4 h 64"/>
                  <a:gd name="T6" fmla="*/ 0 w 72"/>
                  <a:gd name="T7" fmla="*/ 2 h 64"/>
                  <a:gd name="T8" fmla="*/ 0 w 72"/>
                  <a:gd name="T9" fmla="*/ 0 h 64"/>
                  <a:gd name="T10" fmla="*/ 0 60000 65536"/>
                  <a:gd name="T11" fmla="*/ 0 60000 65536"/>
                  <a:gd name="T12" fmla="*/ 0 60000 65536"/>
                  <a:gd name="T13" fmla="*/ 0 60000 65536"/>
                  <a:gd name="T14" fmla="*/ 0 60000 65536"/>
                  <a:gd name="T15" fmla="*/ 0 w 72"/>
                  <a:gd name="T16" fmla="*/ 0 h 64"/>
                  <a:gd name="T17" fmla="*/ 72 w 72"/>
                  <a:gd name="T18" fmla="*/ 64 h 64"/>
                </a:gdLst>
                <a:ahLst/>
                <a:cxnLst>
                  <a:cxn ang="T10">
                    <a:pos x="T0" y="T1"/>
                  </a:cxn>
                  <a:cxn ang="T11">
                    <a:pos x="T2" y="T3"/>
                  </a:cxn>
                  <a:cxn ang="T12">
                    <a:pos x="T4" y="T5"/>
                  </a:cxn>
                  <a:cxn ang="T13">
                    <a:pos x="T6" y="T7"/>
                  </a:cxn>
                  <a:cxn ang="T14">
                    <a:pos x="T8" y="T9"/>
                  </a:cxn>
                </a:cxnLst>
                <a:rect l="T15" t="T16" r="T17" b="T18"/>
                <a:pathLst>
                  <a:path w="72" h="64">
                    <a:moveTo>
                      <a:pt x="0" y="0"/>
                    </a:moveTo>
                    <a:lnTo>
                      <a:pt x="72" y="21"/>
                    </a:lnTo>
                    <a:lnTo>
                      <a:pt x="72" y="64"/>
                    </a:lnTo>
                    <a:lnTo>
                      <a:pt x="0" y="37"/>
                    </a:lnTo>
                    <a:lnTo>
                      <a:pt x="0" y="0"/>
                    </a:ln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3123" name="Freeform 15">
                <a:extLst>
                  <a:ext uri="{FF2B5EF4-FFF2-40B4-BE49-F238E27FC236}">
                    <a16:creationId xmlns:a16="http://schemas.microsoft.com/office/drawing/2014/main" id="{263FA4AD-8235-46AA-A4AB-FE3CA2E8C507}"/>
                  </a:ext>
                </a:extLst>
              </p:cNvPr>
              <p:cNvSpPr>
                <a:spLocks/>
              </p:cNvSpPr>
              <p:nvPr/>
            </p:nvSpPr>
            <p:spPr bwMode="auto">
              <a:xfrm>
                <a:off x="3298" y="2339"/>
                <a:ext cx="72" cy="9"/>
              </a:xfrm>
              <a:custGeom>
                <a:avLst/>
                <a:gdLst>
                  <a:gd name="T0" fmla="*/ 0 w 287"/>
                  <a:gd name="T1" fmla="*/ 1 h 36"/>
                  <a:gd name="T2" fmla="*/ 18 w 287"/>
                  <a:gd name="T3" fmla="*/ 0 h 36"/>
                  <a:gd name="T4" fmla="*/ 17 w 287"/>
                  <a:gd name="T5" fmla="*/ 1 h 36"/>
                  <a:gd name="T6" fmla="*/ 0 w 287"/>
                  <a:gd name="T7" fmla="*/ 2 h 36"/>
                  <a:gd name="T8" fmla="*/ 0 w 287"/>
                  <a:gd name="T9" fmla="*/ 1 h 36"/>
                  <a:gd name="T10" fmla="*/ 0 60000 65536"/>
                  <a:gd name="T11" fmla="*/ 0 60000 65536"/>
                  <a:gd name="T12" fmla="*/ 0 60000 65536"/>
                  <a:gd name="T13" fmla="*/ 0 60000 65536"/>
                  <a:gd name="T14" fmla="*/ 0 60000 65536"/>
                  <a:gd name="T15" fmla="*/ 0 w 287"/>
                  <a:gd name="T16" fmla="*/ 0 h 36"/>
                  <a:gd name="T17" fmla="*/ 287 w 287"/>
                  <a:gd name="T18" fmla="*/ 36 h 36"/>
                </a:gdLst>
                <a:ahLst/>
                <a:cxnLst>
                  <a:cxn ang="T10">
                    <a:pos x="T0" y="T1"/>
                  </a:cxn>
                  <a:cxn ang="T11">
                    <a:pos x="T2" y="T3"/>
                  </a:cxn>
                  <a:cxn ang="T12">
                    <a:pos x="T4" y="T5"/>
                  </a:cxn>
                  <a:cxn ang="T13">
                    <a:pos x="T6" y="T7"/>
                  </a:cxn>
                  <a:cxn ang="T14">
                    <a:pos x="T8" y="T9"/>
                  </a:cxn>
                </a:cxnLst>
                <a:rect l="T15" t="T16" r="T17" b="T18"/>
                <a:pathLst>
                  <a:path w="287" h="36">
                    <a:moveTo>
                      <a:pt x="0" y="16"/>
                    </a:moveTo>
                    <a:lnTo>
                      <a:pt x="287" y="0"/>
                    </a:lnTo>
                    <a:lnTo>
                      <a:pt x="262" y="21"/>
                    </a:lnTo>
                    <a:lnTo>
                      <a:pt x="0" y="36"/>
                    </a:lnTo>
                    <a:lnTo>
                      <a:pt x="0" y="16"/>
                    </a:lnTo>
                    <a:close/>
                  </a:path>
                </a:pathLst>
              </a:custGeom>
              <a:solidFill>
                <a:srgbClr val="2F1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3124" name="Freeform 16">
                <a:extLst>
                  <a:ext uri="{FF2B5EF4-FFF2-40B4-BE49-F238E27FC236}">
                    <a16:creationId xmlns:a16="http://schemas.microsoft.com/office/drawing/2014/main" id="{A6D793E7-5C89-47C8-82A4-6231C49751F9}"/>
                  </a:ext>
                </a:extLst>
              </p:cNvPr>
              <p:cNvSpPr>
                <a:spLocks/>
              </p:cNvSpPr>
              <p:nvPr/>
            </p:nvSpPr>
            <p:spPr bwMode="auto">
              <a:xfrm>
                <a:off x="3298" y="2429"/>
                <a:ext cx="72" cy="20"/>
              </a:xfrm>
              <a:custGeom>
                <a:avLst/>
                <a:gdLst>
                  <a:gd name="T0" fmla="*/ 0 w 287"/>
                  <a:gd name="T1" fmla="*/ 5 h 78"/>
                  <a:gd name="T2" fmla="*/ 18 w 287"/>
                  <a:gd name="T3" fmla="*/ 1 h 78"/>
                  <a:gd name="T4" fmla="*/ 17 w 287"/>
                  <a:gd name="T5" fmla="*/ 0 h 78"/>
                  <a:gd name="T6" fmla="*/ 0 w 287"/>
                  <a:gd name="T7" fmla="*/ 4 h 78"/>
                  <a:gd name="T8" fmla="*/ 0 w 287"/>
                  <a:gd name="T9" fmla="*/ 5 h 78"/>
                  <a:gd name="T10" fmla="*/ 0 60000 65536"/>
                  <a:gd name="T11" fmla="*/ 0 60000 65536"/>
                  <a:gd name="T12" fmla="*/ 0 60000 65536"/>
                  <a:gd name="T13" fmla="*/ 0 60000 65536"/>
                  <a:gd name="T14" fmla="*/ 0 60000 65536"/>
                  <a:gd name="T15" fmla="*/ 0 w 287"/>
                  <a:gd name="T16" fmla="*/ 0 h 78"/>
                  <a:gd name="T17" fmla="*/ 287 w 287"/>
                  <a:gd name="T18" fmla="*/ 78 h 78"/>
                </a:gdLst>
                <a:ahLst/>
                <a:cxnLst>
                  <a:cxn ang="T10">
                    <a:pos x="T0" y="T1"/>
                  </a:cxn>
                  <a:cxn ang="T11">
                    <a:pos x="T2" y="T3"/>
                  </a:cxn>
                  <a:cxn ang="T12">
                    <a:pos x="T4" y="T5"/>
                  </a:cxn>
                  <a:cxn ang="T13">
                    <a:pos x="T6" y="T7"/>
                  </a:cxn>
                  <a:cxn ang="T14">
                    <a:pos x="T8" y="T9"/>
                  </a:cxn>
                </a:cxnLst>
                <a:rect l="T15" t="T16" r="T17" b="T18"/>
                <a:pathLst>
                  <a:path w="287" h="78">
                    <a:moveTo>
                      <a:pt x="0" y="78"/>
                    </a:moveTo>
                    <a:lnTo>
                      <a:pt x="287" y="9"/>
                    </a:lnTo>
                    <a:lnTo>
                      <a:pt x="262" y="0"/>
                    </a:lnTo>
                    <a:lnTo>
                      <a:pt x="0" y="60"/>
                    </a:lnTo>
                    <a:lnTo>
                      <a:pt x="0" y="78"/>
                    </a:lnTo>
                    <a:close/>
                  </a:path>
                </a:pathLst>
              </a:custGeom>
              <a:solidFill>
                <a:srgbClr val="56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grpSp>
            <p:nvGrpSpPr>
              <p:cNvPr id="3125" name="Group 17">
                <a:extLst>
                  <a:ext uri="{FF2B5EF4-FFF2-40B4-BE49-F238E27FC236}">
                    <a16:creationId xmlns:a16="http://schemas.microsoft.com/office/drawing/2014/main" id="{90BC918A-D551-40C5-9BFB-D4C36586923A}"/>
                  </a:ext>
                </a:extLst>
              </p:cNvPr>
              <p:cNvGrpSpPr>
                <a:grpSpLocks/>
              </p:cNvGrpSpPr>
              <p:nvPr/>
            </p:nvGrpSpPr>
            <p:grpSpPr bwMode="auto">
              <a:xfrm>
                <a:off x="2323" y="2197"/>
                <a:ext cx="584" cy="355"/>
                <a:chOff x="2323" y="2197"/>
                <a:chExt cx="584" cy="355"/>
              </a:xfrm>
            </p:grpSpPr>
            <p:sp>
              <p:nvSpPr>
                <p:cNvPr id="3169" name="Freeform 18">
                  <a:extLst>
                    <a:ext uri="{FF2B5EF4-FFF2-40B4-BE49-F238E27FC236}">
                      <a16:creationId xmlns:a16="http://schemas.microsoft.com/office/drawing/2014/main" id="{DC8BB7A9-2B02-45C5-913E-50B575ED4BB7}"/>
                    </a:ext>
                  </a:extLst>
                </p:cNvPr>
                <p:cNvSpPr>
                  <a:spLocks/>
                </p:cNvSpPr>
                <p:nvPr/>
              </p:nvSpPr>
              <p:spPr bwMode="auto">
                <a:xfrm>
                  <a:off x="2323" y="2197"/>
                  <a:ext cx="584" cy="355"/>
                </a:xfrm>
                <a:custGeom>
                  <a:avLst/>
                  <a:gdLst>
                    <a:gd name="T0" fmla="*/ 146 w 2334"/>
                    <a:gd name="T1" fmla="*/ 0 h 1420"/>
                    <a:gd name="T2" fmla="*/ 146 w 2334"/>
                    <a:gd name="T3" fmla="*/ 89 h 1420"/>
                    <a:gd name="T4" fmla="*/ 0 w 2334"/>
                    <a:gd name="T5" fmla="*/ 52 h 1420"/>
                    <a:gd name="T6" fmla="*/ 0 w 2334"/>
                    <a:gd name="T7" fmla="*/ 16 h 1420"/>
                    <a:gd name="T8" fmla="*/ 146 w 2334"/>
                    <a:gd name="T9" fmla="*/ 0 h 1420"/>
                    <a:gd name="T10" fmla="*/ 0 60000 65536"/>
                    <a:gd name="T11" fmla="*/ 0 60000 65536"/>
                    <a:gd name="T12" fmla="*/ 0 60000 65536"/>
                    <a:gd name="T13" fmla="*/ 0 60000 65536"/>
                    <a:gd name="T14" fmla="*/ 0 60000 65536"/>
                    <a:gd name="T15" fmla="*/ 0 w 2334"/>
                    <a:gd name="T16" fmla="*/ 0 h 1420"/>
                    <a:gd name="T17" fmla="*/ 2334 w 2334"/>
                    <a:gd name="T18" fmla="*/ 1420 h 1420"/>
                  </a:gdLst>
                  <a:ahLst/>
                  <a:cxnLst>
                    <a:cxn ang="T10">
                      <a:pos x="T0" y="T1"/>
                    </a:cxn>
                    <a:cxn ang="T11">
                      <a:pos x="T2" y="T3"/>
                    </a:cxn>
                    <a:cxn ang="T12">
                      <a:pos x="T4" y="T5"/>
                    </a:cxn>
                    <a:cxn ang="T13">
                      <a:pos x="T6" y="T7"/>
                    </a:cxn>
                    <a:cxn ang="T14">
                      <a:pos x="T8" y="T9"/>
                    </a:cxn>
                  </a:cxnLst>
                  <a:rect l="T15" t="T16" r="T17" b="T18"/>
                  <a:pathLst>
                    <a:path w="2334" h="1420">
                      <a:moveTo>
                        <a:pt x="2334" y="0"/>
                      </a:moveTo>
                      <a:lnTo>
                        <a:pt x="2334" y="1420"/>
                      </a:lnTo>
                      <a:lnTo>
                        <a:pt x="0" y="838"/>
                      </a:lnTo>
                      <a:lnTo>
                        <a:pt x="0" y="255"/>
                      </a:lnTo>
                      <a:lnTo>
                        <a:pt x="2334" y="0"/>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grpSp>
              <p:nvGrpSpPr>
                <p:cNvPr id="3170" name="Group 19">
                  <a:extLst>
                    <a:ext uri="{FF2B5EF4-FFF2-40B4-BE49-F238E27FC236}">
                      <a16:creationId xmlns:a16="http://schemas.microsoft.com/office/drawing/2014/main" id="{BF922522-5BA6-4AEB-97BD-6F2F788AA870}"/>
                    </a:ext>
                  </a:extLst>
                </p:cNvPr>
                <p:cNvGrpSpPr>
                  <a:grpSpLocks/>
                </p:cNvGrpSpPr>
                <p:nvPr/>
              </p:nvGrpSpPr>
              <p:grpSpPr bwMode="auto">
                <a:xfrm>
                  <a:off x="2338" y="2238"/>
                  <a:ext cx="531" cy="229"/>
                  <a:chOff x="2338" y="2238"/>
                  <a:chExt cx="531" cy="229"/>
                </a:xfrm>
              </p:grpSpPr>
              <p:sp>
                <p:nvSpPr>
                  <p:cNvPr id="3171" name="Freeform 20">
                    <a:extLst>
                      <a:ext uri="{FF2B5EF4-FFF2-40B4-BE49-F238E27FC236}">
                        <a16:creationId xmlns:a16="http://schemas.microsoft.com/office/drawing/2014/main" id="{AAC7B962-27FE-4ABB-89DF-6BC5E66D692E}"/>
                      </a:ext>
                    </a:extLst>
                  </p:cNvPr>
                  <p:cNvSpPr>
                    <a:spLocks/>
                  </p:cNvSpPr>
                  <p:nvPr/>
                </p:nvSpPr>
                <p:spPr bwMode="auto">
                  <a:xfrm>
                    <a:off x="2338" y="2238"/>
                    <a:ext cx="531" cy="229"/>
                  </a:xfrm>
                  <a:custGeom>
                    <a:avLst/>
                    <a:gdLst>
                      <a:gd name="T0" fmla="*/ 0 w 2122"/>
                      <a:gd name="T1" fmla="*/ 9 h 918"/>
                      <a:gd name="T2" fmla="*/ 0 w 2122"/>
                      <a:gd name="T3" fmla="*/ 34 h 918"/>
                      <a:gd name="T4" fmla="*/ 133 w 2122"/>
                      <a:gd name="T5" fmla="*/ 57 h 918"/>
                      <a:gd name="T6" fmla="*/ 133 w 2122"/>
                      <a:gd name="T7" fmla="*/ 0 h 918"/>
                      <a:gd name="T8" fmla="*/ 0 w 2122"/>
                      <a:gd name="T9" fmla="*/ 9 h 918"/>
                      <a:gd name="T10" fmla="*/ 0 60000 65536"/>
                      <a:gd name="T11" fmla="*/ 0 60000 65536"/>
                      <a:gd name="T12" fmla="*/ 0 60000 65536"/>
                      <a:gd name="T13" fmla="*/ 0 60000 65536"/>
                      <a:gd name="T14" fmla="*/ 0 60000 65536"/>
                      <a:gd name="T15" fmla="*/ 0 w 2122"/>
                      <a:gd name="T16" fmla="*/ 0 h 918"/>
                      <a:gd name="T17" fmla="*/ 2122 w 2122"/>
                      <a:gd name="T18" fmla="*/ 918 h 918"/>
                    </a:gdLst>
                    <a:ahLst/>
                    <a:cxnLst>
                      <a:cxn ang="T10">
                        <a:pos x="T0" y="T1"/>
                      </a:cxn>
                      <a:cxn ang="T11">
                        <a:pos x="T2" y="T3"/>
                      </a:cxn>
                      <a:cxn ang="T12">
                        <a:pos x="T4" y="T5"/>
                      </a:cxn>
                      <a:cxn ang="T13">
                        <a:pos x="T6" y="T7"/>
                      </a:cxn>
                      <a:cxn ang="T14">
                        <a:pos x="T8" y="T9"/>
                      </a:cxn>
                    </a:cxnLst>
                    <a:rect l="T15" t="T16" r="T17" b="T18"/>
                    <a:pathLst>
                      <a:path w="2122" h="918">
                        <a:moveTo>
                          <a:pt x="0" y="149"/>
                        </a:moveTo>
                        <a:lnTo>
                          <a:pt x="0" y="552"/>
                        </a:lnTo>
                        <a:lnTo>
                          <a:pt x="2122" y="918"/>
                        </a:lnTo>
                        <a:lnTo>
                          <a:pt x="2122" y="0"/>
                        </a:lnTo>
                        <a:lnTo>
                          <a:pt x="0" y="149"/>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3172" name="Line 21">
                    <a:extLst>
                      <a:ext uri="{FF2B5EF4-FFF2-40B4-BE49-F238E27FC236}">
                        <a16:creationId xmlns:a16="http://schemas.microsoft.com/office/drawing/2014/main" id="{CB872CA6-94C9-42F3-954E-6486CBC79CF1}"/>
                      </a:ext>
                    </a:extLst>
                  </p:cNvPr>
                  <p:cNvSpPr>
                    <a:spLocks noChangeShapeType="1"/>
                  </p:cNvSpPr>
                  <p:nvPr/>
                </p:nvSpPr>
                <p:spPr bwMode="auto">
                  <a:xfrm flipH="1">
                    <a:off x="2338" y="2276"/>
                    <a:ext cx="531" cy="16"/>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73" name="Line 22">
                    <a:extLst>
                      <a:ext uri="{FF2B5EF4-FFF2-40B4-BE49-F238E27FC236}">
                        <a16:creationId xmlns:a16="http://schemas.microsoft.com/office/drawing/2014/main" id="{40D0DD02-ECB4-4CE1-98CC-4F9B99B15EC2}"/>
                      </a:ext>
                    </a:extLst>
                  </p:cNvPr>
                  <p:cNvSpPr>
                    <a:spLocks noChangeShapeType="1"/>
                  </p:cNvSpPr>
                  <p:nvPr/>
                </p:nvSpPr>
                <p:spPr bwMode="auto">
                  <a:xfrm flipH="1" flipV="1">
                    <a:off x="2338" y="2309"/>
                    <a:ext cx="531" cy="5"/>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74" name="Line 23">
                    <a:extLst>
                      <a:ext uri="{FF2B5EF4-FFF2-40B4-BE49-F238E27FC236}">
                        <a16:creationId xmlns:a16="http://schemas.microsoft.com/office/drawing/2014/main" id="{B2F508CB-B41F-41D6-82A0-579D7AB66357}"/>
                      </a:ext>
                    </a:extLst>
                  </p:cNvPr>
                  <p:cNvSpPr>
                    <a:spLocks noChangeShapeType="1"/>
                  </p:cNvSpPr>
                  <p:nvPr/>
                </p:nvSpPr>
                <p:spPr bwMode="auto">
                  <a:xfrm flipH="1" flipV="1">
                    <a:off x="2338" y="2326"/>
                    <a:ext cx="531" cy="27"/>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75" name="Line 24">
                    <a:extLst>
                      <a:ext uri="{FF2B5EF4-FFF2-40B4-BE49-F238E27FC236}">
                        <a16:creationId xmlns:a16="http://schemas.microsoft.com/office/drawing/2014/main" id="{6760D1A2-004D-4B52-996A-565A53281A71}"/>
                      </a:ext>
                    </a:extLst>
                  </p:cNvPr>
                  <p:cNvSpPr>
                    <a:spLocks noChangeShapeType="1"/>
                  </p:cNvSpPr>
                  <p:nvPr/>
                </p:nvSpPr>
                <p:spPr bwMode="auto">
                  <a:xfrm flipH="1" flipV="1">
                    <a:off x="2338" y="2343"/>
                    <a:ext cx="531" cy="48"/>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76" name="Line 25">
                    <a:extLst>
                      <a:ext uri="{FF2B5EF4-FFF2-40B4-BE49-F238E27FC236}">
                        <a16:creationId xmlns:a16="http://schemas.microsoft.com/office/drawing/2014/main" id="{804913A2-ADC5-46A0-9E0F-52AB05A9B947}"/>
                      </a:ext>
                    </a:extLst>
                  </p:cNvPr>
                  <p:cNvSpPr>
                    <a:spLocks noChangeShapeType="1"/>
                  </p:cNvSpPr>
                  <p:nvPr/>
                </p:nvSpPr>
                <p:spPr bwMode="auto">
                  <a:xfrm flipH="1" flipV="1">
                    <a:off x="2338" y="2359"/>
                    <a:ext cx="531" cy="70"/>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77" name="Line 26">
                    <a:extLst>
                      <a:ext uri="{FF2B5EF4-FFF2-40B4-BE49-F238E27FC236}">
                        <a16:creationId xmlns:a16="http://schemas.microsoft.com/office/drawing/2014/main" id="{7C92FE05-BD2F-40B8-9362-89848D5F16DB}"/>
                      </a:ext>
                    </a:extLst>
                  </p:cNvPr>
                  <p:cNvSpPr>
                    <a:spLocks noChangeShapeType="1"/>
                  </p:cNvSpPr>
                  <p:nvPr/>
                </p:nvSpPr>
                <p:spPr bwMode="auto">
                  <a:xfrm>
                    <a:off x="2819" y="2243"/>
                    <a:ext cx="1" cy="215"/>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78" name="Line 27">
                    <a:extLst>
                      <a:ext uri="{FF2B5EF4-FFF2-40B4-BE49-F238E27FC236}">
                        <a16:creationId xmlns:a16="http://schemas.microsoft.com/office/drawing/2014/main" id="{0E546573-129C-48DB-B505-FC4F27C02E5A}"/>
                      </a:ext>
                    </a:extLst>
                  </p:cNvPr>
                  <p:cNvSpPr>
                    <a:spLocks noChangeShapeType="1"/>
                  </p:cNvSpPr>
                  <p:nvPr/>
                </p:nvSpPr>
                <p:spPr bwMode="auto">
                  <a:xfrm>
                    <a:off x="2776" y="2245"/>
                    <a:ext cx="1" cy="206"/>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79" name="Line 28">
                    <a:extLst>
                      <a:ext uri="{FF2B5EF4-FFF2-40B4-BE49-F238E27FC236}">
                        <a16:creationId xmlns:a16="http://schemas.microsoft.com/office/drawing/2014/main" id="{5EB11D80-B85E-4BB3-8D1C-5B1B18288A1F}"/>
                      </a:ext>
                    </a:extLst>
                  </p:cNvPr>
                  <p:cNvSpPr>
                    <a:spLocks noChangeShapeType="1"/>
                  </p:cNvSpPr>
                  <p:nvPr/>
                </p:nvSpPr>
                <p:spPr bwMode="auto">
                  <a:xfrm>
                    <a:off x="2739" y="2248"/>
                    <a:ext cx="1" cy="197"/>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80" name="Line 29">
                    <a:extLst>
                      <a:ext uri="{FF2B5EF4-FFF2-40B4-BE49-F238E27FC236}">
                        <a16:creationId xmlns:a16="http://schemas.microsoft.com/office/drawing/2014/main" id="{24C644A8-0698-4F58-96BB-9ED82AC5EA09}"/>
                      </a:ext>
                    </a:extLst>
                  </p:cNvPr>
                  <p:cNvSpPr>
                    <a:spLocks noChangeShapeType="1"/>
                  </p:cNvSpPr>
                  <p:nvPr/>
                </p:nvSpPr>
                <p:spPr bwMode="auto">
                  <a:xfrm>
                    <a:off x="2703" y="2251"/>
                    <a:ext cx="1" cy="188"/>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81" name="Line 30">
                    <a:extLst>
                      <a:ext uri="{FF2B5EF4-FFF2-40B4-BE49-F238E27FC236}">
                        <a16:creationId xmlns:a16="http://schemas.microsoft.com/office/drawing/2014/main" id="{51E4D03C-EDF6-45FF-8433-25021504DA91}"/>
                      </a:ext>
                    </a:extLst>
                  </p:cNvPr>
                  <p:cNvSpPr>
                    <a:spLocks noChangeShapeType="1"/>
                  </p:cNvSpPr>
                  <p:nvPr/>
                </p:nvSpPr>
                <p:spPr bwMode="auto">
                  <a:xfrm>
                    <a:off x="2668" y="2252"/>
                    <a:ext cx="1" cy="181"/>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82" name="Line 31">
                    <a:extLst>
                      <a:ext uri="{FF2B5EF4-FFF2-40B4-BE49-F238E27FC236}">
                        <a16:creationId xmlns:a16="http://schemas.microsoft.com/office/drawing/2014/main" id="{93345193-0B7A-4F97-953C-DE84EB08112E}"/>
                      </a:ext>
                    </a:extLst>
                  </p:cNvPr>
                  <p:cNvSpPr>
                    <a:spLocks noChangeShapeType="1"/>
                  </p:cNvSpPr>
                  <p:nvPr/>
                </p:nvSpPr>
                <p:spPr bwMode="auto">
                  <a:xfrm>
                    <a:off x="2640" y="2254"/>
                    <a:ext cx="1" cy="174"/>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83" name="Line 32">
                    <a:extLst>
                      <a:ext uri="{FF2B5EF4-FFF2-40B4-BE49-F238E27FC236}">
                        <a16:creationId xmlns:a16="http://schemas.microsoft.com/office/drawing/2014/main" id="{7C694DEF-3FFB-4D65-8097-151A065FCF0C}"/>
                      </a:ext>
                    </a:extLst>
                  </p:cNvPr>
                  <p:cNvSpPr>
                    <a:spLocks noChangeShapeType="1"/>
                  </p:cNvSpPr>
                  <p:nvPr/>
                </p:nvSpPr>
                <p:spPr bwMode="auto">
                  <a:xfrm>
                    <a:off x="2613" y="2256"/>
                    <a:ext cx="1" cy="167"/>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84" name="Line 33">
                    <a:extLst>
                      <a:ext uri="{FF2B5EF4-FFF2-40B4-BE49-F238E27FC236}">
                        <a16:creationId xmlns:a16="http://schemas.microsoft.com/office/drawing/2014/main" id="{84C6A6C3-941A-4200-A38A-D77949ED4124}"/>
                      </a:ext>
                    </a:extLst>
                  </p:cNvPr>
                  <p:cNvSpPr>
                    <a:spLocks noChangeShapeType="1"/>
                  </p:cNvSpPr>
                  <p:nvPr/>
                </p:nvSpPr>
                <p:spPr bwMode="auto">
                  <a:xfrm>
                    <a:off x="2589" y="2258"/>
                    <a:ext cx="1" cy="161"/>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85" name="Line 34">
                    <a:extLst>
                      <a:ext uri="{FF2B5EF4-FFF2-40B4-BE49-F238E27FC236}">
                        <a16:creationId xmlns:a16="http://schemas.microsoft.com/office/drawing/2014/main" id="{698691FE-E40D-4852-98CF-BE2604C1CB1B}"/>
                      </a:ext>
                    </a:extLst>
                  </p:cNvPr>
                  <p:cNvSpPr>
                    <a:spLocks noChangeShapeType="1"/>
                  </p:cNvSpPr>
                  <p:nvPr/>
                </p:nvSpPr>
                <p:spPr bwMode="auto">
                  <a:xfrm>
                    <a:off x="2564" y="2259"/>
                    <a:ext cx="1" cy="156"/>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86" name="Line 35">
                    <a:extLst>
                      <a:ext uri="{FF2B5EF4-FFF2-40B4-BE49-F238E27FC236}">
                        <a16:creationId xmlns:a16="http://schemas.microsoft.com/office/drawing/2014/main" id="{2FF2EE29-3F52-4241-812E-013549A56858}"/>
                      </a:ext>
                    </a:extLst>
                  </p:cNvPr>
                  <p:cNvSpPr>
                    <a:spLocks noChangeShapeType="1"/>
                  </p:cNvSpPr>
                  <p:nvPr/>
                </p:nvSpPr>
                <p:spPr bwMode="auto">
                  <a:xfrm>
                    <a:off x="2539" y="2261"/>
                    <a:ext cx="1" cy="150"/>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87" name="Line 36">
                    <a:extLst>
                      <a:ext uri="{FF2B5EF4-FFF2-40B4-BE49-F238E27FC236}">
                        <a16:creationId xmlns:a16="http://schemas.microsoft.com/office/drawing/2014/main" id="{01FB80BE-E95F-4A98-A979-54E31900F28F}"/>
                      </a:ext>
                    </a:extLst>
                  </p:cNvPr>
                  <p:cNvSpPr>
                    <a:spLocks noChangeShapeType="1"/>
                  </p:cNvSpPr>
                  <p:nvPr/>
                </p:nvSpPr>
                <p:spPr bwMode="auto">
                  <a:xfrm>
                    <a:off x="2517" y="2263"/>
                    <a:ext cx="1" cy="144"/>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88" name="Line 37">
                    <a:extLst>
                      <a:ext uri="{FF2B5EF4-FFF2-40B4-BE49-F238E27FC236}">
                        <a16:creationId xmlns:a16="http://schemas.microsoft.com/office/drawing/2014/main" id="{78B1CC33-2780-4AE9-B0A0-39F38B9CAF6A}"/>
                      </a:ext>
                    </a:extLst>
                  </p:cNvPr>
                  <p:cNvSpPr>
                    <a:spLocks noChangeShapeType="1"/>
                  </p:cNvSpPr>
                  <p:nvPr/>
                </p:nvSpPr>
                <p:spPr bwMode="auto">
                  <a:xfrm>
                    <a:off x="2494" y="2265"/>
                    <a:ext cx="1" cy="138"/>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89" name="Line 38">
                    <a:extLst>
                      <a:ext uri="{FF2B5EF4-FFF2-40B4-BE49-F238E27FC236}">
                        <a16:creationId xmlns:a16="http://schemas.microsoft.com/office/drawing/2014/main" id="{B4F90AE4-E705-4A78-BC3E-CAAE6E1FBE0E}"/>
                      </a:ext>
                    </a:extLst>
                  </p:cNvPr>
                  <p:cNvSpPr>
                    <a:spLocks noChangeShapeType="1"/>
                  </p:cNvSpPr>
                  <p:nvPr/>
                </p:nvSpPr>
                <p:spPr bwMode="auto">
                  <a:xfrm>
                    <a:off x="2448" y="2268"/>
                    <a:ext cx="1" cy="127"/>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90" name="Line 39">
                    <a:extLst>
                      <a:ext uri="{FF2B5EF4-FFF2-40B4-BE49-F238E27FC236}">
                        <a16:creationId xmlns:a16="http://schemas.microsoft.com/office/drawing/2014/main" id="{629B6AD5-4DD7-48B9-AEE0-34E55506DD9C}"/>
                      </a:ext>
                    </a:extLst>
                  </p:cNvPr>
                  <p:cNvSpPr>
                    <a:spLocks noChangeShapeType="1"/>
                  </p:cNvSpPr>
                  <p:nvPr/>
                </p:nvSpPr>
                <p:spPr bwMode="auto">
                  <a:xfrm>
                    <a:off x="2430" y="2269"/>
                    <a:ext cx="1" cy="123"/>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91" name="Line 40">
                    <a:extLst>
                      <a:ext uri="{FF2B5EF4-FFF2-40B4-BE49-F238E27FC236}">
                        <a16:creationId xmlns:a16="http://schemas.microsoft.com/office/drawing/2014/main" id="{74E8063A-C08A-46DE-93E2-7EEBD61482D3}"/>
                      </a:ext>
                    </a:extLst>
                  </p:cNvPr>
                  <p:cNvSpPr>
                    <a:spLocks noChangeShapeType="1"/>
                  </p:cNvSpPr>
                  <p:nvPr/>
                </p:nvSpPr>
                <p:spPr bwMode="auto">
                  <a:xfrm>
                    <a:off x="2412" y="2270"/>
                    <a:ext cx="1" cy="119"/>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92" name="Line 41">
                    <a:extLst>
                      <a:ext uri="{FF2B5EF4-FFF2-40B4-BE49-F238E27FC236}">
                        <a16:creationId xmlns:a16="http://schemas.microsoft.com/office/drawing/2014/main" id="{B0E68E53-0A05-4F70-8778-6CEA29EE484E}"/>
                      </a:ext>
                    </a:extLst>
                  </p:cNvPr>
                  <p:cNvSpPr>
                    <a:spLocks noChangeShapeType="1"/>
                  </p:cNvSpPr>
                  <p:nvPr/>
                </p:nvSpPr>
                <p:spPr bwMode="auto">
                  <a:xfrm>
                    <a:off x="2393" y="2271"/>
                    <a:ext cx="1" cy="114"/>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93" name="Line 42">
                    <a:extLst>
                      <a:ext uri="{FF2B5EF4-FFF2-40B4-BE49-F238E27FC236}">
                        <a16:creationId xmlns:a16="http://schemas.microsoft.com/office/drawing/2014/main" id="{C3D7E9C2-51ED-494C-BBFE-A5E29E411C3A}"/>
                      </a:ext>
                    </a:extLst>
                  </p:cNvPr>
                  <p:cNvSpPr>
                    <a:spLocks noChangeShapeType="1"/>
                  </p:cNvSpPr>
                  <p:nvPr/>
                </p:nvSpPr>
                <p:spPr bwMode="auto">
                  <a:xfrm>
                    <a:off x="2375" y="2272"/>
                    <a:ext cx="1" cy="110"/>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94" name="Line 43">
                    <a:extLst>
                      <a:ext uri="{FF2B5EF4-FFF2-40B4-BE49-F238E27FC236}">
                        <a16:creationId xmlns:a16="http://schemas.microsoft.com/office/drawing/2014/main" id="{3728CE39-2CD3-4991-B248-EB160FA2FF6B}"/>
                      </a:ext>
                    </a:extLst>
                  </p:cNvPr>
                  <p:cNvSpPr>
                    <a:spLocks noChangeShapeType="1"/>
                  </p:cNvSpPr>
                  <p:nvPr/>
                </p:nvSpPr>
                <p:spPr bwMode="auto">
                  <a:xfrm>
                    <a:off x="2357" y="2274"/>
                    <a:ext cx="1" cy="106"/>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95" name="Freeform 44">
                    <a:extLst>
                      <a:ext uri="{FF2B5EF4-FFF2-40B4-BE49-F238E27FC236}">
                        <a16:creationId xmlns:a16="http://schemas.microsoft.com/office/drawing/2014/main" id="{0C94C1A4-19D3-46E6-9160-2B91723709FA}"/>
                      </a:ext>
                    </a:extLst>
                  </p:cNvPr>
                  <p:cNvSpPr>
                    <a:spLocks/>
                  </p:cNvSpPr>
                  <p:nvPr/>
                </p:nvSpPr>
                <p:spPr bwMode="auto">
                  <a:xfrm>
                    <a:off x="2338" y="2238"/>
                    <a:ext cx="531" cy="229"/>
                  </a:xfrm>
                  <a:custGeom>
                    <a:avLst/>
                    <a:gdLst>
                      <a:gd name="T0" fmla="*/ 0 w 2122"/>
                      <a:gd name="T1" fmla="*/ 9 h 918"/>
                      <a:gd name="T2" fmla="*/ 0 w 2122"/>
                      <a:gd name="T3" fmla="*/ 34 h 918"/>
                      <a:gd name="T4" fmla="*/ 133 w 2122"/>
                      <a:gd name="T5" fmla="*/ 57 h 918"/>
                      <a:gd name="T6" fmla="*/ 133 w 2122"/>
                      <a:gd name="T7" fmla="*/ 0 h 918"/>
                      <a:gd name="T8" fmla="*/ 0 w 2122"/>
                      <a:gd name="T9" fmla="*/ 9 h 918"/>
                      <a:gd name="T10" fmla="*/ 0 60000 65536"/>
                      <a:gd name="T11" fmla="*/ 0 60000 65536"/>
                      <a:gd name="T12" fmla="*/ 0 60000 65536"/>
                      <a:gd name="T13" fmla="*/ 0 60000 65536"/>
                      <a:gd name="T14" fmla="*/ 0 60000 65536"/>
                      <a:gd name="T15" fmla="*/ 0 w 2122"/>
                      <a:gd name="T16" fmla="*/ 0 h 918"/>
                      <a:gd name="T17" fmla="*/ 2122 w 2122"/>
                      <a:gd name="T18" fmla="*/ 918 h 918"/>
                    </a:gdLst>
                    <a:ahLst/>
                    <a:cxnLst>
                      <a:cxn ang="T10">
                        <a:pos x="T0" y="T1"/>
                      </a:cxn>
                      <a:cxn ang="T11">
                        <a:pos x="T2" y="T3"/>
                      </a:cxn>
                      <a:cxn ang="T12">
                        <a:pos x="T4" y="T5"/>
                      </a:cxn>
                      <a:cxn ang="T13">
                        <a:pos x="T6" y="T7"/>
                      </a:cxn>
                      <a:cxn ang="T14">
                        <a:pos x="T8" y="T9"/>
                      </a:cxn>
                    </a:cxnLst>
                    <a:rect l="T15" t="T16" r="T17" b="T18"/>
                    <a:pathLst>
                      <a:path w="2122" h="918">
                        <a:moveTo>
                          <a:pt x="0" y="149"/>
                        </a:moveTo>
                        <a:lnTo>
                          <a:pt x="0" y="552"/>
                        </a:lnTo>
                        <a:lnTo>
                          <a:pt x="2122" y="918"/>
                        </a:lnTo>
                        <a:lnTo>
                          <a:pt x="2122" y="0"/>
                        </a:lnTo>
                        <a:lnTo>
                          <a:pt x="0" y="149"/>
                        </a:lnTo>
                      </a:path>
                    </a:pathLst>
                  </a:custGeom>
                  <a:noFill/>
                  <a:ln w="4763">
                    <a:solidFill>
                      <a:srgbClr val="2020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grpSp>
                <p:nvGrpSpPr>
                  <p:cNvPr id="3196" name="Group 45">
                    <a:extLst>
                      <a:ext uri="{FF2B5EF4-FFF2-40B4-BE49-F238E27FC236}">
                        <a16:creationId xmlns:a16="http://schemas.microsoft.com/office/drawing/2014/main" id="{1A3F9347-9BA4-4DCC-8A3E-E485DFD9EE8D}"/>
                      </a:ext>
                    </a:extLst>
                  </p:cNvPr>
                  <p:cNvGrpSpPr>
                    <a:grpSpLocks/>
                  </p:cNvGrpSpPr>
                  <p:nvPr/>
                </p:nvGrpSpPr>
                <p:grpSpPr bwMode="auto">
                  <a:xfrm>
                    <a:off x="2365" y="2266"/>
                    <a:ext cx="475" cy="134"/>
                    <a:chOff x="2365" y="2266"/>
                    <a:chExt cx="475" cy="134"/>
                  </a:xfrm>
                </p:grpSpPr>
                <p:sp>
                  <p:nvSpPr>
                    <p:cNvPr id="3198" name="Line 46">
                      <a:extLst>
                        <a:ext uri="{FF2B5EF4-FFF2-40B4-BE49-F238E27FC236}">
                          <a16:creationId xmlns:a16="http://schemas.microsoft.com/office/drawing/2014/main" id="{42C43F50-14A3-46C5-B38F-4300DD642C5B}"/>
                        </a:ext>
                      </a:extLst>
                    </p:cNvPr>
                    <p:cNvSpPr>
                      <a:spLocks noChangeShapeType="1"/>
                    </p:cNvSpPr>
                    <p:nvPr/>
                  </p:nvSpPr>
                  <p:spPr bwMode="auto">
                    <a:xfrm flipV="1">
                      <a:off x="2365" y="2307"/>
                      <a:ext cx="18" cy="17"/>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99" name="Line 47">
                      <a:extLst>
                        <a:ext uri="{FF2B5EF4-FFF2-40B4-BE49-F238E27FC236}">
                          <a16:creationId xmlns:a16="http://schemas.microsoft.com/office/drawing/2014/main" id="{D115A394-6D2A-43BD-BBE3-586F51221BB7}"/>
                        </a:ext>
                      </a:extLst>
                    </p:cNvPr>
                    <p:cNvSpPr>
                      <a:spLocks noChangeShapeType="1"/>
                    </p:cNvSpPr>
                    <p:nvPr/>
                  </p:nvSpPr>
                  <p:spPr bwMode="auto">
                    <a:xfrm flipV="1">
                      <a:off x="2388" y="2287"/>
                      <a:ext cx="29" cy="27"/>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00" name="Line 48">
                      <a:extLst>
                        <a:ext uri="{FF2B5EF4-FFF2-40B4-BE49-F238E27FC236}">
                          <a16:creationId xmlns:a16="http://schemas.microsoft.com/office/drawing/2014/main" id="{E9EC52C2-0DFF-4B00-B456-14EE3944F284}"/>
                        </a:ext>
                      </a:extLst>
                    </p:cNvPr>
                    <p:cNvSpPr>
                      <a:spLocks noChangeShapeType="1"/>
                    </p:cNvSpPr>
                    <p:nvPr/>
                  </p:nvSpPr>
                  <p:spPr bwMode="auto">
                    <a:xfrm flipV="1">
                      <a:off x="2367" y="2331"/>
                      <a:ext cx="21" cy="20"/>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01" name="Line 49">
                      <a:extLst>
                        <a:ext uri="{FF2B5EF4-FFF2-40B4-BE49-F238E27FC236}">
                          <a16:creationId xmlns:a16="http://schemas.microsoft.com/office/drawing/2014/main" id="{414A238B-4CEA-4A27-90AC-36ECA3387CEB}"/>
                        </a:ext>
                      </a:extLst>
                    </p:cNvPr>
                    <p:cNvSpPr>
                      <a:spLocks noChangeShapeType="1"/>
                    </p:cNvSpPr>
                    <p:nvPr/>
                  </p:nvSpPr>
                  <p:spPr bwMode="auto">
                    <a:xfrm flipV="1">
                      <a:off x="2391" y="2321"/>
                      <a:ext cx="21" cy="19"/>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02" name="Line 50">
                      <a:extLst>
                        <a:ext uri="{FF2B5EF4-FFF2-40B4-BE49-F238E27FC236}">
                          <a16:creationId xmlns:a16="http://schemas.microsoft.com/office/drawing/2014/main" id="{2A4D6386-03E1-4D8D-ABB0-3CA1DFE2ECB9}"/>
                        </a:ext>
                      </a:extLst>
                    </p:cNvPr>
                    <p:cNvSpPr>
                      <a:spLocks noChangeShapeType="1"/>
                    </p:cNvSpPr>
                    <p:nvPr/>
                  </p:nvSpPr>
                  <p:spPr bwMode="auto">
                    <a:xfrm flipV="1">
                      <a:off x="2468" y="2277"/>
                      <a:ext cx="47" cy="41"/>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03" name="Line 51">
                      <a:extLst>
                        <a:ext uri="{FF2B5EF4-FFF2-40B4-BE49-F238E27FC236}">
                          <a16:creationId xmlns:a16="http://schemas.microsoft.com/office/drawing/2014/main" id="{E1305360-E97A-44E5-A4E6-8DDDB350D8A2}"/>
                        </a:ext>
                      </a:extLst>
                    </p:cNvPr>
                    <p:cNvSpPr>
                      <a:spLocks noChangeShapeType="1"/>
                    </p:cNvSpPr>
                    <p:nvPr/>
                  </p:nvSpPr>
                  <p:spPr bwMode="auto">
                    <a:xfrm flipV="1">
                      <a:off x="2439" y="2309"/>
                      <a:ext cx="59" cy="53"/>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04" name="Line 52">
                      <a:extLst>
                        <a:ext uri="{FF2B5EF4-FFF2-40B4-BE49-F238E27FC236}">
                          <a16:creationId xmlns:a16="http://schemas.microsoft.com/office/drawing/2014/main" id="{7A50472F-5FAC-4A4A-9628-647AEE5B3EE7}"/>
                        </a:ext>
                      </a:extLst>
                    </p:cNvPr>
                    <p:cNvSpPr>
                      <a:spLocks noChangeShapeType="1"/>
                    </p:cNvSpPr>
                    <p:nvPr/>
                  </p:nvSpPr>
                  <p:spPr bwMode="auto">
                    <a:xfrm flipV="1">
                      <a:off x="2480" y="2294"/>
                      <a:ext cx="44" cy="40"/>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05" name="Line 53">
                      <a:extLst>
                        <a:ext uri="{FF2B5EF4-FFF2-40B4-BE49-F238E27FC236}">
                          <a16:creationId xmlns:a16="http://schemas.microsoft.com/office/drawing/2014/main" id="{67182B8C-00DB-4A14-BB7F-9E5C101047FA}"/>
                        </a:ext>
                      </a:extLst>
                    </p:cNvPr>
                    <p:cNvSpPr>
                      <a:spLocks noChangeShapeType="1"/>
                    </p:cNvSpPr>
                    <p:nvPr/>
                  </p:nvSpPr>
                  <p:spPr bwMode="auto">
                    <a:xfrm flipV="1">
                      <a:off x="2415" y="2325"/>
                      <a:ext cx="24" cy="23"/>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06" name="Line 54">
                      <a:extLst>
                        <a:ext uri="{FF2B5EF4-FFF2-40B4-BE49-F238E27FC236}">
                          <a16:creationId xmlns:a16="http://schemas.microsoft.com/office/drawing/2014/main" id="{51A0AE5C-87A2-410E-AD70-6265C9F15826}"/>
                        </a:ext>
                      </a:extLst>
                    </p:cNvPr>
                    <p:cNvSpPr>
                      <a:spLocks noChangeShapeType="1"/>
                    </p:cNvSpPr>
                    <p:nvPr/>
                  </p:nvSpPr>
                  <p:spPr bwMode="auto">
                    <a:xfrm flipV="1">
                      <a:off x="2559" y="2266"/>
                      <a:ext cx="41" cy="32"/>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07" name="Line 55">
                      <a:extLst>
                        <a:ext uri="{FF2B5EF4-FFF2-40B4-BE49-F238E27FC236}">
                          <a16:creationId xmlns:a16="http://schemas.microsoft.com/office/drawing/2014/main" id="{E35819C3-4C78-4096-9B8E-ADD914A54169}"/>
                        </a:ext>
                      </a:extLst>
                    </p:cNvPr>
                    <p:cNvSpPr>
                      <a:spLocks noChangeShapeType="1"/>
                    </p:cNvSpPr>
                    <p:nvPr/>
                  </p:nvSpPr>
                  <p:spPr bwMode="auto">
                    <a:xfrm flipV="1">
                      <a:off x="2510" y="2327"/>
                      <a:ext cx="34" cy="32"/>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08" name="Line 56">
                      <a:extLst>
                        <a:ext uri="{FF2B5EF4-FFF2-40B4-BE49-F238E27FC236}">
                          <a16:creationId xmlns:a16="http://schemas.microsoft.com/office/drawing/2014/main" id="{8822162E-458F-4F1E-BDD0-E0DC24CD2FCC}"/>
                        </a:ext>
                      </a:extLst>
                    </p:cNvPr>
                    <p:cNvSpPr>
                      <a:spLocks noChangeShapeType="1"/>
                    </p:cNvSpPr>
                    <p:nvPr/>
                  </p:nvSpPr>
                  <p:spPr bwMode="auto">
                    <a:xfrm flipV="1">
                      <a:off x="2544" y="2294"/>
                      <a:ext cx="51" cy="46"/>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09" name="Line 57">
                      <a:extLst>
                        <a:ext uri="{FF2B5EF4-FFF2-40B4-BE49-F238E27FC236}">
                          <a16:creationId xmlns:a16="http://schemas.microsoft.com/office/drawing/2014/main" id="{867E0815-251E-4975-943B-620B7199BAD3}"/>
                        </a:ext>
                      </a:extLst>
                    </p:cNvPr>
                    <p:cNvSpPr>
                      <a:spLocks noChangeShapeType="1"/>
                    </p:cNvSpPr>
                    <p:nvPr/>
                  </p:nvSpPr>
                  <p:spPr bwMode="auto">
                    <a:xfrm flipV="1">
                      <a:off x="2552" y="2351"/>
                      <a:ext cx="31" cy="26"/>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10" name="Line 58">
                      <a:extLst>
                        <a:ext uri="{FF2B5EF4-FFF2-40B4-BE49-F238E27FC236}">
                          <a16:creationId xmlns:a16="http://schemas.microsoft.com/office/drawing/2014/main" id="{5E204C47-6BF1-484D-A1DA-25A716A4FFA9}"/>
                        </a:ext>
                      </a:extLst>
                    </p:cNvPr>
                    <p:cNvSpPr>
                      <a:spLocks noChangeShapeType="1"/>
                    </p:cNvSpPr>
                    <p:nvPr/>
                  </p:nvSpPr>
                  <p:spPr bwMode="auto">
                    <a:xfrm flipV="1">
                      <a:off x="2597" y="2307"/>
                      <a:ext cx="50" cy="46"/>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11" name="Line 59">
                      <a:extLst>
                        <a:ext uri="{FF2B5EF4-FFF2-40B4-BE49-F238E27FC236}">
                          <a16:creationId xmlns:a16="http://schemas.microsoft.com/office/drawing/2014/main" id="{B48AB1E8-A348-4A46-A867-99C2799104DD}"/>
                        </a:ext>
                      </a:extLst>
                    </p:cNvPr>
                    <p:cNvSpPr>
                      <a:spLocks noChangeShapeType="1"/>
                    </p:cNvSpPr>
                    <p:nvPr/>
                  </p:nvSpPr>
                  <p:spPr bwMode="auto">
                    <a:xfrm flipV="1">
                      <a:off x="2647" y="2275"/>
                      <a:ext cx="46" cy="43"/>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12" name="Line 60">
                      <a:extLst>
                        <a:ext uri="{FF2B5EF4-FFF2-40B4-BE49-F238E27FC236}">
                          <a16:creationId xmlns:a16="http://schemas.microsoft.com/office/drawing/2014/main" id="{8FBE96D7-5F08-482F-A3BB-A587104B02E2}"/>
                        </a:ext>
                      </a:extLst>
                    </p:cNvPr>
                    <p:cNvSpPr>
                      <a:spLocks noChangeShapeType="1"/>
                    </p:cNvSpPr>
                    <p:nvPr/>
                  </p:nvSpPr>
                  <p:spPr bwMode="auto">
                    <a:xfrm flipV="1">
                      <a:off x="2607" y="2290"/>
                      <a:ext cx="45" cy="41"/>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13" name="Line 61">
                      <a:extLst>
                        <a:ext uri="{FF2B5EF4-FFF2-40B4-BE49-F238E27FC236}">
                          <a16:creationId xmlns:a16="http://schemas.microsoft.com/office/drawing/2014/main" id="{EF8A6907-6FA7-44CF-987F-784132B65B49}"/>
                        </a:ext>
                      </a:extLst>
                    </p:cNvPr>
                    <p:cNvSpPr>
                      <a:spLocks noChangeShapeType="1"/>
                    </p:cNvSpPr>
                    <p:nvPr/>
                  </p:nvSpPr>
                  <p:spPr bwMode="auto">
                    <a:xfrm flipV="1">
                      <a:off x="2581" y="2346"/>
                      <a:ext cx="43" cy="36"/>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14" name="Line 62">
                      <a:extLst>
                        <a:ext uri="{FF2B5EF4-FFF2-40B4-BE49-F238E27FC236}">
                          <a16:creationId xmlns:a16="http://schemas.microsoft.com/office/drawing/2014/main" id="{D5403692-C2BC-4112-AB22-2D20CFE48AE7}"/>
                        </a:ext>
                      </a:extLst>
                    </p:cNvPr>
                    <p:cNvSpPr>
                      <a:spLocks noChangeShapeType="1"/>
                    </p:cNvSpPr>
                    <p:nvPr/>
                  </p:nvSpPr>
                  <p:spPr bwMode="auto">
                    <a:xfrm flipV="1">
                      <a:off x="2686" y="2267"/>
                      <a:ext cx="52" cy="51"/>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15" name="Line 63">
                      <a:extLst>
                        <a:ext uri="{FF2B5EF4-FFF2-40B4-BE49-F238E27FC236}">
                          <a16:creationId xmlns:a16="http://schemas.microsoft.com/office/drawing/2014/main" id="{EEB333C3-504E-483C-8F75-13C7FBF4CAD9}"/>
                        </a:ext>
                      </a:extLst>
                    </p:cNvPr>
                    <p:cNvSpPr>
                      <a:spLocks noChangeShapeType="1"/>
                    </p:cNvSpPr>
                    <p:nvPr/>
                  </p:nvSpPr>
                  <p:spPr bwMode="auto">
                    <a:xfrm flipV="1">
                      <a:off x="2662" y="2302"/>
                      <a:ext cx="60" cy="59"/>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16" name="Line 64">
                      <a:extLst>
                        <a:ext uri="{FF2B5EF4-FFF2-40B4-BE49-F238E27FC236}">
                          <a16:creationId xmlns:a16="http://schemas.microsoft.com/office/drawing/2014/main" id="{8B51897D-9FA5-485B-A297-DF3FCA89F3CA}"/>
                        </a:ext>
                      </a:extLst>
                    </p:cNvPr>
                    <p:cNvSpPr>
                      <a:spLocks noChangeShapeType="1"/>
                    </p:cNvSpPr>
                    <p:nvPr/>
                  </p:nvSpPr>
                  <p:spPr bwMode="auto">
                    <a:xfrm flipV="1">
                      <a:off x="2645" y="2351"/>
                      <a:ext cx="53" cy="49"/>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17" name="Line 65">
                      <a:extLst>
                        <a:ext uri="{FF2B5EF4-FFF2-40B4-BE49-F238E27FC236}">
                          <a16:creationId xmlns:a16="http://schemas.microsoft.com/office/drawing/2014/main" id="{3644F71E-0604-4D97-869F-86E734D51F1F}"/>
                        </a:ext>
                      </a:extLst>
                    </p:cNvPr>
                    <p:cNvSpPr>
                      <a:spLocks noChangeShapeType="1"/>
                    </p:cNvSpPr>
                    <p:nvPr/>
                  </p:nvSpPr>
                  <p:spPr bwMode="auto">
                    <a:xfrm flipV="1">
                      <a:off x="2694" y="2321"/>
                      <a:ext cx="47" cy="44"/>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18" name="Line 66">
                      <a:extLst>
                        <a:ext uri="{FF2B5EF4-FFF2-40B4-BE49-F238E27FC236}">
                          <a16:creationId xmlns:a16="http://schemas.microsoft.com/office/drawing/2014/main" id="{468E0532-DDEA-4BA2-9043-5F0214DE7280}"/>
                        </a:ext>
                      </a:extLst>
                    </p:cNvPr>
                    <p:cNvSpPr>
                      <a:spLocks noChangeShapeType="1"/>
                    </p:cNvSpPr>
                    <p:nvPr/>
                  </p:nvSpPr>
                  <p:spPr bwMode="auto">
                    <a:xfrm flipV="1">
                      <a:off x="2770" y="2291"/>
                      <a:ext cx="39" cy="39"/>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19" name="Line 67">
                      <a:extLst>
                        <a:ext uri="{FF2B5EF4-FFF2-40B4-BE49-F238E27FC236}">
                          <a16:creationId xmlns:a16="http://schemas.microsoft.com/office/drawing/2014/main" id="{A8F069FD-223D-403D-806E-32B598D0E92A}"/>
                        </a:ext>
                      </a:extLst>
                    </p:cNvPr>
                    <p:cNvSpPr>
                      <a:spLocks noChangeShapeType="1"/>
                    </p:cNvSpPr>
                    <p:nvPr/>
                  </p:nvSpPr>
                  <p:spPr bwMode="auto">
                    <a:xfrm flipV="1">
                      <a:off x="2756" y="2360"/>
                      <a:ext cx="37" cy="35"/>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220" name="Line 68">
                      <a:extLst>
                        <a:ext uri="{FF2B5EF4-FFF2-40B4-BE49-F238E27FC236}">
                          <a16:creationId xmlns:a16="http://schemas.microsoft.com/office/drawing/2014/main" id="{6D749465-B915-4916-AEFE-1E006E32ACFD}"/>
                        </a:ext>
                      </a:extLst>
                    </p:cNvPr>
                    <p:cNvSpPr>
                      <a:spLocks noChangeShapeType="1"/>
                    </p:cNvSpPr>
                    <p:nvPr/>
                  </p:nvSpPr>
                  <p:spPr bwMode="auto">
                    <a:xfrm flipV="1">
                      <a:off x="2797" y="2327"/>
                      <a:ext cx="43" cy="43"/>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fr-FR" dirty="0"/>
                    </a:p>
                  </p:txBody>
                </p:sp>
              </p:grpSp>
              <p:sp>
                <p:nvSpPr>
                  <p:cNvPr id="3197" name="Line 69">
                    <a:extLst>
                      <a:ext uri="{FF2B5EF4-FFF2-40B4-BE49-F238E27FC236}">
                        <a16:creationId xmlns:a16="http://schemas.microsoft.com/office/drawing/2014/main" id="{3C137622-67D7-4A1E-B109-02474FF5D1E2}"/>
                      </a:ext>
                    </a:extLst>
                  </p:cNvPr>
                  <p:cNvSpPr>
                    <a:spLocks noChangeShapeType="1"/>
                  </p:cNvSpPr>
                  <p:nvPr/>
                </p:nvSpPr>
                <p:spPr bwMode="auto">
                  <a:xfrm>
                    <a:off x="2472" y="2266"/>
                    <a:ext cx="1" cy="133"/>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grpSp>
          </p:grpSp>
          <p:grpSp>
            <p:nvGrpSpPr>
              <p:cNvPr id="3126" name="Group 70">
                <a:extLst>
                  <a:ext uri="{FF2B5EF4-FFF2-40B4-BE49-F238E27FC236}">
                    <a16:creationId xmlns:a16="http://schemas.microsoft.com/office/drawing/2014/main" id="{EE152A2C-67C6-428E-A577-166E47E62C64}"/>
                  </a:ext>
                </a:extLst>
              </p:cNvPr>
              <p:cNvGrpSpPr>
                <a:grpSpLocks/>
              </p:cNvGrpSpPr>
              <p:nvPr/>
            </p:nvGrpSpPr>
            <p:grpSpPr bwMode="auto">
              <a:xfrm>
                <a:off x="2907" y="2197"/>
                <a:ext cx="583" cy="355"/>
                <a:chOff x="2907" y="2197"/>
                <a:chExt cx="583" cy="355"/>
              </a:xfrm>
            </p:grpSpPr>
            <p:sp>
              <p:nvSpPr>
                <p:cNvPr id="3127" name="Freeform 71">
                  <a:extLst>
                    <a:ext uri="{FF2B5EF4-FFF2-40B4-BE49-F238E27FC236}">
                      <a16:creationId xmlns:a16="http://schemas.microsoft.com/office/drawing/2014/main" id="{86CA6C69-1D49-442B-A39F-254A0DAAD1CC}"/>
                    </a:ext>
                  </a:extLst>
                </p:cNvPr>
                <p:cNvSpPr>
                  <a:spLocks/>
                </p:cNvSpPr>
                <p:nvPr/>
              </p:nvSpPr>
              <p:spPr bwMode="auto">
                <a:xfrm>
                  <a:off x="2907" y="2197"/>
                  <a:ext cx="583" cy="355"/>
                </a:xfrm>
                <a:custGeom>
                  <a:avLst/>
                  <a:gdLst>
                    <a:gd name="T0" fmla="*/ 0 w 2334"/>
                    <a:gd name="T1" fmla="*/ 0 h 1420"/>
                    <a:gd name="T2" fmla="*/ 0 w 2334"/>
                    <a:gd name="T3" fmla="*/ 89 h 1420"/>
                    <a:gd name="T4" fmla="*/ 146 w 2334"/>
                    <a:gd name="T5" fmla="*/ 52 h 1420"/>
                    <a:gd name="T6" fmla="*/ 146 w 2334"/>
                    <a:gd name="T7" fmla="*/ 16 h 1420"/>
                    <a:gd name="T8" fmla="*/ 0 w 2334"/>
                    <a:gd name="T9" fmla="*/ 0 h 1420"/>
                    <a:gd name="T10" fmla="*/ 0 60000 65536"/>
                    <a:gd name="T11" fmla="*/ 0 60000 65536"/>
                    <a:gd name="T12" fmla="*/ 0 60000 65536"/>
                    <a:gd name="T13" fmla="*/ 0 60000 65536"/>
                    <a:gd name="T14" fmla="*/ 0 60000 65536"/>
                    <a:gd name="T15" fmla="*/ 0 w 2334"/>
                    <a:gd name="T16" fmla="*/ 0 h 1420"/>
                    <a:gd name="T17" fmla="*/ 2334 w 2334"/>
                    <a:gd name="T18" fmla="*/ 1420 h 1420"/>
                  </a:gdLst>
                  <a:ahLst/>
                  <a:cxnLst>
                    <a:cxn ang="T10">
                      <a:pos x="T0" y="T1"/>
                    </a:cxn>
                    <a:cxn ang="T11">
                      <a:pos x="T2" y="T3"/>
                    </a:cxn>
                    <a:cxn ang="T12">
                      <a:pos x="T4" y="T5"/>
                    </a:cxn>
                    <a:cxn ang="T13">
                      <a:pos x="T6" y="T7"/>
                    </a:cxn>
                    <a:cxn ang="T14">
                      <a:pos x="T8" y="T9"/>
                    </a:cxn>
                  </a:cxnLst>
                  <a:rect l="T15" t="T16" r="T17" b="T18"/>
                  <a:pathLst>
                    <a:path w="2334" h="1420">
                      <a:moveTo>
                        <a:pt x="0" y="0"/>
                      </a:moveTo>
                      <a:lnTo>
                        <a:pt x="0" y="1420"/>
                      </a:lnTo>
                      <a:lnTo>
                        <a:pt x="2334" y="838"/>
                      </a:lnTo>
                      <a:lnTo>
                        <a:pt x="2334" y="255"/>
                      </a:lnTo>
                      <a:lnTo>
                        <a:pt x="0"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3128" name="Freeform 72">
                  <a:extLst>
                    <a:ext uri="{FF2B5EF4-FFF2-40B4-BE49-F238E27FC236}">
                      <a16:creationId xmlns:a16="http://schemas.microsoft.com/office/drawing/2014/main" id="{05BAC786-89FB-4851-8BF4-D51D295DA646}"/>
                    </a:ext>
                  </a:extLst>
                </p:cNvPr>
                <p:cNvSpPr>
                  <a:spLocks/>
                </p:cNvSpPr>
                <p:nvPr/>
              </p:nvSpPr>
              <p:spPr bwMode="auto">
                <a:xfrm>
                  <a:off x="3298" y="2339"/>
                  <a:ext cx="72" cy="110"/>
                </a:xfrm>
                <a:custGeom>
                  <a:avLst/>
                  <a:gdLst>
                    <a:gd name="T0" fmla="*/ 0 w 287"/>
                    <a:gd name="T1" fmla="*/ 28 h 439"/>
                    <a:gd name="T2" fmla="*/ 0 w 287"/>
                    <a:gd name="T3" fmla="*/ 1 h 439"/>
                    <a:gd name="T4" fmla="*/ 18 w 287"/>
                    <a:gd name="T5" fmla="*/ 0 h 439"/>
                    <a:gd name="T6" fmla="*/ 18 w 287"/>
                    <a:gd name="T7" fmla="*/ 23 h 439"/>
                    <a:gd name="T8" fmla="*/ 0 w 287"/>
                    <a:gd name="T9" fmla="*/ 28 h 439"/>
                    <a:gd name="T10" fmla="*/ 0 60000 65536"/>
                    <a:gd name="T11" fmla="*/ 0 60000 65536"/>
                    <a:gd name="T12" fmla="*/ 0 60000 65536"/>
                    <a:gd name="T13" fmla="*/ 0 60000 65536"/>
                    <a:gd name="T14" fmla="*/ 0 60000 65536"/>
                    <a:gd name="T15" fmla="*/ 0 w 287"/>
                    <a:gd name="T16" fmla="*/ 0 h 439"/>
                    <a:gd name="T17" fmla="*/ 287 w 287"/>
                    <a:gd name="T18" fmla="*/ 439 h 439"/>
                  </a:gdLst>
                  <a:ahLst/>
                  <a:cxnLst>
                    <a:cxn ang="T10">
                      <a:pos x="T0" y="T1"/>
                    </a:cxn>
                    <a:cxn ang="T11">
                      <a:pos x="T2" y="T3"/>
                    </a:cxn>
                    <a:cxn ang="T12">
                      <a:pos x="T4" y="T5"/>
                    </a:cxn>
                    <a:cxn ang="T13">
                      <a:pos x="T6" y="T7"/>
                    </a:cxn>
                    <a:cxn ang="T14">
                      <a:pos x="T8" y="T9"/>
                    </a:cxn>
                  </a:cxnLst>
                  <a:rect l="T15" t="T16" r="T17" b="T18"/>
                  <a:pathLst>
                    <a:path w="287" h="439">
                      <a:moveTo>
                        <a:pt x="0" y="439"/>
                      </a:moveTo>
                      <a:lnTo>
                        <a:pt x="0" y="16"/>
                      </a:lnTo>
                      <a:lnTo>
                        <a:pt x="287" y="0"/>
                      </a:lnTo>
                      <a:lnTo>
                        <a:pt x="287" y="370"/>
                      </a:lnTo>
                      <a:lnTo>
                        <a:pt x="0" y="439"/>
                      </a:lnTo>
                      <a:close/>
                    </a:path>
                  </a:pathLst>
                </a:custGeom>
                <a:solidFill>
                  <a:srgbClr val="472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grpSp>
              <p:nvGrpSpPr>
                <p:cNvPr id="3129" name="Group 73">
                  <a:extLst>
                    <a:ext uri="{FF2B5EF4-FFF2-40B4-BE49-F238E27FC236}">
                      <a16:creationId xmlns:a16="http://schemas.microsoft.com/office/drawing/2014/main" id="{F7B52452-D39E-4DFA-84D7-90359F5B2B97}"/>
                    </a:ext>
                  </a:extLst>
                </p:cNvPr>
                <p:cNvGrpSpPr>
                  <a:grpSpLocks/>
                </p:cNvGrpSpPr>
                <p:nvPr/>
              </p:nvGrpSpPr>
              <p:grpSpPr bwMode="auto">
                <a:xfrm>
                  <a:off x="3394" y="2284"/>
                  <a:ext cx="34" cy="73"/>
                  <a:chOff x="3394" y="2284"/>
                  <a:chExt cx="34" cy="73"/>
                </a:xfrm>
              </p:grpSpPr>
              <p:sp>
                <p:nvSpPr>
                  <p:cNvPr id="3161" name="Freeform 74">
                    <a:extLst>
                      <a:ext uri="{FF2B5EF4-FFF2-40B4-BE49-F238E27FC236}">
                        <a16:creationId xmlns:a16="http://schemas.microsoft.com/office/drawing/2014/main" id="{835C383E-2444-4835-B8C6-158EA5EE81DE}"/>
                      </a:ext>
                    </a:extLst>
                  </p:cNvPr>
                  <p:cNvSpPr>
                    <a:spLocks/>
                  </p:cNvSpPr>
                  <p:nvPr/>
                </p:nvSpPr>
                <p:spPr bwMode="auto">
                  <a:xfrm>
                    <a:off x="3394" y="2284"/>
                    <a:ext cx="34" cy="73"/>
                  </a:xfrm>
                  <a:custGeom>
                    <a:avLst/>
                    <a:gdLst>
                      <a:gd name="T0" fmla="*/ 0 w 136"/>
                      <a:gd name="T1" fmla="*/ 0 h 292"/>
                      <a:gd name="T2" fmla="*/ 9 w 136"/>
                      <a:gd name="T3" fmla="*/ 1 h 292"/>
                      <a:gd name="T4" fmla="*/ 9 w 136"/>
                      <a:gd name="T5" fmla="*/ 18 h 292"/>
                      <a:gd name="T6" fmla="*/ 0 w 136"/>
                      <a:gd name="T7" fmla="*/ 18 h 292"/>
                      <a:gd name="T8" fmla="*/ 0 w 136"/>
                      <a:gd name="T9" fmla="*/ 0 h 292"/>
                      <a:gd name="T10" fmla="*/ 0 60000 65536"/>
                      <a:gd name="T11" fmla="*/ 0 60000 65536"/>
                      <a:gd name="T12" fmla="*/ 0 60000 65536"/>
                      <a:gd name="T13" fmla="*/ 0 60000 65536"/>
                      <a:gd name="T14" fmla="*/ 0 60000 65536"/>
                      <a:gd name="T15" fmla="*/ 0 w 136"/>
                      <a:gd name="T16" fmla="*/ 0 h 292"/>
                      <a:gd name="T17" fmla="*/ 136 w 136"/>
                      <a:gd name="T18" fmla="*/ 292 h 292"/>
                    </a:gdLst>
                    <a:ahLst/>
                    <a:cxnLst>
                      <a:cxn ang="T10">
                        <a:pos x="T0" y="T1"/>
                      </a:cxn>
                      <a:cxn ang="T11">
                        <a:pos x="T2" y="T3"/>
                      </a:cxn>
                      <a:cxn ang="T12">
                        <a:pos x="T4" y="T5"/>
                      </a:cxn>
                      <a:cxn ang="T13">
                        <a:pos x="T6" y="T7"/>
                      </a:cxn>
                      <a:cxn ang="T14">
                        <a:pos x="T8" y="T9"/>
                      </a:cxn>
                    </a:cxnLst>
                    <a:rect l="T15" t="T16" r="T17" b="T18"/>
                    <a:pathLst>
                      <a:path w="136" h="292">
                        <a:moveTo>
                          <a:pt x="0" y="0"/>
                        </a:moveTo>
                        <a:lnTo>
                          <a:pt x="136" y="8"/>
                        </a:lnTo>
                        <a:lnTo>
                          <a:pt x="136" y="286"/>
                        </a:lnTo>
                        <a:lnTo>
                          <a:pt x="0" y="292"/>
                        </a:lnTo>
                        <a:lnTo>
                          <a:pt x="0" y="0"/>
                        </a:lnTo>
                        <a:close/>
                      </a:path>
                    </a:pathLst>
                  </a:custGeom>
                  <a:solidFill>
                    <a:srgbClr val="4D55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3162" name="Line 75">
                    <a:extLst>
                      <a:ext uri="{FF2B5EF4-FFF2-40B4-BE49-F238E27FC236}">
                        <a16:creationId xmlns:a16="http://schemas.microsoft.com/office/drawing/2014/main" id="{D41606A8-FBE5-4850-A634-93DC8149E55E}"/>
                      </a:ext>
                    </a:extLst>
                  </p:cNvPr>
                  <p:cNvSpPr>
                    <a:spLocks noChangeShapeType="1"/>
                  </p:cNvSpPr>
                  <p:nvPr/>
                </p:nvSpPr>
                <p:spPr bwMode="auto">
                  <a:xfrm flipV="1">
                    <a:off x="3403" y="2315"/>
                    <a:ext cx="12" cy="13"/>
                  </a:xfrm>
                  <a:prstGeom prst="line">
                    <a:avLst/>
                  </a:prstGeom>
                  <a:noFill/>
                  <a:ln w="1588">
                    <a:solidFill>
                      <a:srgbClr val="7485A4"/>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63" name="Line 76">
                    <a:extLst>
                      <a:ext uri="{FF2B5EF4-FFF2-40B4-BE49-F238E27FC236}">
                        <a16:creationId xmlns:a16="http://schemas.microsoft.com/office/drawing/2014/main" id="{943845F6-11B3-428D-B8B2-8859263E8FB8}"/>
                      </a:ext>
                    </a:extLst>
                  </p:cNvPr>
                  <p:cNvSpPr>
                    <a:spLocks noChangeShapeType="1"/>
                  </p:cNvSpPr>
                  <p:nvPr/>
                </p:nvSpPr>
                <p:spPr bwMode="auto">
                  <a:xfrm flipV="1">
                    <a:off x="3400" y="2326"/>
                    <a:ext cx="15" cy="15"/>
                  </a:xfrm>
                  <a:prstGeom prst="line">
                    <a:avLst/>
                  </a:prstGeom>
                  <a:noFill/>
                  <a:ln w="1588">
                    <a:solidFill>
                      <a:srgbClr val="7485A4"/>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64" name="Line 77">
                    <a:extLst>
                      <a:ext uri="{FF2B5EF4-FFF2-40B4-BE49-F238E27FC236}">
                        <a16:creationId xmlns:a16="http://schemas.microsoft.com/office/drawing/2014/main" id="{975C2F57-E1FA-42F4-8B4D-65CE42ED3608}"/>
                      </a:ext>
                    </a:extLst>
                  </p:cNvPr>
                  <p:cNvSpPr>
                    <a:spLocks noChangeShapeType="1"/>
                  </p:cNvSpPr>
                  <p:nvPr/>
                </p:nvSpPr>
                <p:spPr bwMode="auto">
                  <a:xfrm flipV="1">
                    <a:off x="3415" y="2313"/>
                    <a:ext cx="8" cy="9"/>
                  </a:xfrm>
                  <a:prstGeom prst="line">
                    <a:avLst/>
                  </a:prstGeom>
                  <a:noFill/>
                  <a:ln w="1588">
                    <a:solidFill>
                      <a:srgbClr val="7485A4"/>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65" name="Line 78">
                    <a:extLst>
                      <a:ext uri="{FF2B5EF4-FFF2-40B4-BE49-F238E27FC236}">
                        <a16:creationId xmlns:a16="http://schemas.microsoft.com/office/drawing/2014/main" id="{2698119A-3299-41AD-AF1E-A0086495AEF6}"/>
                      </a:ext>
                    </a:extLst>
                  </p:cNvPr>
                  <p:cNvSpPr>
                    <a:spLocks noChangeShapeType="1"/>
                  </p:cNvSpPr>
                  <p:nvPr/>
                </p:nvSpPr>
                <p:spPr bwMode="auto">
                  <a:xfrm>
                    <a:off x="3394" y="2308"/>
                    <a:ext cx="34" cy="1"/>
                  </a:xfrm>
                  <a:prstGeom prst="line">
                    <a:avLst/>
                  </a:prstGeom>
                  <a:noFill/>
                  <a:ln w="3175">
                    <a:solidFill>
                      <a:srgbClr val="272B36"/>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66" name="Line 79">
                    <a:extLst>
                      <a:ext uri="{FF2B5EF4-FFF2-40B4-BE49-F238E27FC236}">
                        <a16:creationId xmlns:a16="http://schemas.microsoft.com/office/drawing/2014/main" id="{D00D1416-8078-4CBF-A461-8CFD41B0C38D}"/>
                      </a:ext>
                    </a:extLst>
                  </p:cNvPr>
                  <p:cNvSpPr>
                    <a:spLocks noChangeShapeType="1"/>
                  </p:cNvSpPr>
                  <p:nvPr/>
                </p:nvSpPr>
                <p:spPr bwMode="auto">
                  <a:xfrm flipV="1">
                    <a:off x="3394" y="2332"/>
                    <a:ext cx="34" cy="1"/>
                  </a:xfrm>
                  <a:prstGeom prst="line">
                    <a:avLst/>
                  </a:prstGeom>
                  <a:noFill/>
                  <a:ln w="3175">
                    <a:solidFill>
                      <a:srgbClr val="272B36"/>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67" name="Line 80">
                    <a:extLst>
                      <a:ext uri="{FF2B5EF4-FFF2-40B4-BE49-F238E27FC236}">
                        <a16:creationId xmlns:a16="http://schemas.microsoft.com/office/drawing/2014/main" id="{9B1580D0-3B85-4874-BD4D-EB6B31FD736E}"/>
                      </a:ext>
                    </a:extLst>
                  </p:cNvPr>
                  <p:cNvSpPr>
                    <a:spLocks noChangeShapeType="1"/>
                  </p:cNvSpPr>
                  <p:nvPr/>
                </p:nvSpPr>
                <p:spPr bwMode="auto">
                  <a:xfrm>
                    <a:off x="3411" y="2285"/>
                    <a:ext cx="1" cy="71"/>
                  </a:xfrm>
                  <a:prstGeom prst="line">
                    <a:avLst/>
                  </a:prstGeom>
                  <a:noFill/>
                  <a:ln w="3175">
                    <a:solidFill>
                      <a:srgbClr val="272B36"/>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68" name="Freeform 81">
                    <a:extLst>
                      <a:ext uri="{FF2B5EF4-FFF2-40B4-BE49-F238E27FC236}">
                        <a16:creationId xmlns:a16="http://schemas.microsoft.com/office/drawing/2014/main" id="{AD3C6A50-7147-4B17-8BE0-77FA83E6AB96}"/>
                      </a:ext>
                    </a:extLst>
                  </p:cNvPr>
                  <p:cNvSpPr>
                    <a:spLocks/>
                  </p:cNvSpPr>
                  <p:nvPr/>
                </p:nvSpPr>
                <p:spPr bwMode="auto">
                  <a:xfrm>
                    <a:off x="3394" y="2284"/>
                    <a:ext cx="34" cy="73"/>
                  </a:xfrm>
                  <a:custGeom>
                    <a:avLst/>
                    <a:gdLst>
                      <a:gd name="T0" fmla="*/ 0 w 136"/>
                      <a:gd name="T1" fmla="*/ 0 h 292"/>
                      <a:gd name="T2" fmla="*/ 9 w 136"/>
                      <a:gd name="T3" fmla="*/ 1 h 292"/>
                      <a:gd name="T4" fmla="*/ 9 w 136"/>
                      <a:gd name="T5" fmla="*/ 18 h 292"/>
                      <a:gd name="T6" fmla="*/ 0 w 136"/>
                      <a:gd name="T7" fmla="*/ 18 h 292"/>
                      <a:gd name="T8" fmla="*/ 0 w 136"/>
                      <a:gd name="T9" fmla="*/ 0 h 292"/>
                      <a:gd name="T10" fmla="*/ 0 60000 65536"/>
                      <a:gd name="T11" fmla="*/ 0 60000 65536"/>
                      <a:gd name="T12" fmla="*/ 0 60000 65536"/>
                      <a:gd name="T13" fmla="*/ 0 60000 65536"/>
                      <a:gd name="T14" fmla="*/ 0 60000 65536"/>
                      <a:gd name="T15" fmla="*/ 0 w 136"/>
                      <a:gd name="T16" fmla="*/ 0 h 292"/>
                      <a:gd name="T17" fmla="*/ 136 w 136"/>
                      <a:gd name="T18" fmla="*/ 292 h 292"/>
                    </a:gdLst>
                    <a:ahLst/>
                    <a:cxnLst>
                      <a:cxn ang="T10">
                        <a:pos x="T0" y="T1"/>
                      </a:cxn>
                      <a:cxn ang="T11">
                        <a:pos x="T2" y="T3"/>
                      </a:cxn>
                      <a:cxn ang="T12">
                        <a:pos x="T4" y="T5"/>
                      </a:cxn>
                      <a:cxn ang="T13">
                        <a:pos x="T6" y="T7"/>
                      </a:cxn>
                      <a:cxn ang="T14">
                        <a:pos x="T8" y="T9"/>
                      </a:cxn>
                    </a:cxnLst>
                    <a:rect l="T15" t="T16" r="T17" b="T18"/>
                    <a:pathLst>
                      <a:path w="136" h="292">
                        <a:moveTo>
                          <a:pt x="0" y="0"/>
                        </a:moveTo>
                        <a:lnTo>
                          <a:pt x="136" y="8"/>
                        </a:lnTo>
                        <a:lnTo>
                          <a:pt x="136" y="286"/>
                        </a:lnTo>
                        <a:lnTo>
                          <a:pt x="0" y="292"/>
                        </a:lnTo>
                        <a:lnTo>
                          <a:pt x="0" y="0"/>
                        </a:lnTo>
                      </a:path>
                    </a:pathLst>
                  </a:custGeom>
                  <a:noFill/>
                  <a:ln w="4763">
                    <a:solidFill>
                      <a:srgbClr val="2121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grpSp>
            <p:grpSp>
              <p:nvGrpSpPr>
                <p:cNvPr id="3130" name="Group 82">
                  <a:extLst>
                    <a:ext uri="{FF2B5EF4-FFF2-40B4-BE49-F238E27FC236}">
                      <a16:creationId xmlns:a16="http://schemas.microsoft.com/office/drawing/2014/main" id="{43720CEA-7D3B-4862-810D-47323B0FA680}"/>
                    </a:ext>
                  </a:extLst>
                </p:cNvPr>
                <p:cNvGrpSpPr>
                  <a:grpSpLocks/>
                </p:cNvGrpSpPr>
                <p:nvPr/>
              </p:nvGrpSpPr>
              <p:grpSpPr bwMode="auto">
                <a:xfrm>
                  <a:off x="2939" y="2238"/>
                  <a:ext cx="319" cy="229"/>
                  <a:chOff x="2939" y="2238"/>
                  <a:chExt cx="319" cy="229"/>
                </a:xfrm>
              </p:grpSpPr>
              <p:sp>
                <p:nvSpPr>
                  <p:cNvPr id="3131" name="Freeform 83">
                    <a:extLst>
                      <a:ext uri="{FF2B5EF4-FFF2-40B4-BE49-F238E27FC236}">
                        <a16:creationId xmlns:a16="http://schemas.microsoft.com/office/drawing/2014/main" id="{BCB39634-57E4-40A5-A00A-F2837F59A488}"/>
                      </a:ext>
                    </a:extLst>
                  </p:cNvPr>
                  <p:cNvSpPr>
                    <a:spLocks/>
                  </p:cNvSpPr>
                  <p:nvPr/>
                </p:nvSpPr>
                <p:spPr bwMode="auto">
                  <a:xfrm>
                    <a:off x="2939" y="2238"/>
                    <a:ext cx="319" cy="229"/>
                  </a:xfrm>
                  <a:custGeom>
                    <a:avLst/>
                    <a:gdLst>
                      <a:gd name="T0" fmla="*/ 80 w 1276"/>
                      <a:gd name="T1" fmla="*/ 4 h 918"/>
                      <a:gd name="T2" fmla="*/ 80 w 1276"/>
                      <a:gd name="T3" fmla="*/ 43 h 918"/>
                      <a:gd name="T4" fmla="*/ 0 w 1276"/>
                      <a:gd name="T5" fmla="*/ 57 h 918"/>
                      <a:gd name="T6" fmla="*/ 0 w 1276"/>
                      <a:gd name="T7" fmla="*/ 0 h 918"/>
                      <a:gd name="T8" fmla="*/ 80 w 1276"/>
                      <a:gd name="T9" fmla="*/ 4 h 918"/>
                      <a:gd name="T10" fmla="*/ 0 60000 65536"/>
                      <a:gd name="T11" fmla="*/ 0 60000 65536"/>
                      <a:gd name="T12" fmla="*/ 0 60000 65536"/>
                      <a:gd name="T13" fmla="*/ 0 60000 65536"/>
                      <a:gd name="T14" fmla="*/ 0 60000 65536"/>
                      <a:gd name="T15" fmla="*/ 0 w 1276"/>
                      <a:gd name="T16" fmla="*/ 0 h 918"/>
                      <a:gd name="T17" fmla="*/ 1276 w 1276"/>
                      <a:gd name="T18" fmla="*/ 918 h 918"/>
                    </a:gdLst>
                    <a:ahLst/>
                    <a:cxnLst>
                      <a:cxn ang="T10">
                        <a:pos x="T0" y="T1"/>
                      </a:cxn>
                      <a:cxn ang="T11">
                        <a:pos x="T2" y="T3"/>
                      </a:cxn>
                      <a:cxn ang="T12">
                        <a:pos x="T4" y="T5"/>
                      </a:cxn>
                      <a:cxn ang="T13">
                        <a:pos x="T6" y="T7"/>
                      </a:cxn>
                      <a:cxn ang="T14">
                        <a:pos x="T8" y="T9"/>
                      </a:cxn>
                    </a:cxnLst>
                    <a:rect l="T15" t="T16" r="T17" b="T18"/>
                    <a:pathLst>
                      <a:path w="1276" h="918">
                        <a:moveTo>
                          <a:pt x="1276" y="71"/>
                        </a:moveTo>
                        <a:lnTo>
                          <a:pt x="1276" y="690"/>
                        </a:lnTo>
                        <a:lnTo>
                          <a:pt x="0" y="918"/>
                        </a:lnTo>
                        <a:lnTo>
                          <a:pt x="0" y="0"/>
                        </a:lnTo>
                        <a:lnTo>
                          <a:pt x="1276" y="71"/>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a:p>
                </p:txBody>
              </p:sp>
              <p:sp>
                <p:nvSpPr>
                  <p:cNvPr id="3132" name="Line 84">
                    <a:extLst>
                      <a:ext uri="{FF2B5EF4-FFF2-40B4-BE49-F238E27FC236}">
                        <a16:creationId xmlns:a16="http://schemas.microsoft.com/office/drawing/2014/main" id="{DB5099E7-4236-4BB2-9F10-F990FCEB96E9}"/>
                      </a:ext>
                    </a:extLst>
                  </p:cNvPr>
                  <p:cNvSpPr>
                    <a:spLocks noChangeShapeType="1"/>
                  </p:cNvSpPr>
                  <p:nvPr/>
                </p:nvSpPr>
                <p:spPr bwMode="auto">
                  <a:xfrm>
                    <a:off x="3069" y="2246"/>
                    <a:ext cx="1" cy="200"/>
                  </a:xfrm>
                  <a:prstGeom prst="line">
                    <a:avLst/>
                  </a:prstGeom>
                  <a:noFill/>
                  <a:ln w="4763">
                    <a:solidFill>
                      <a:srgbClr val="303543"/>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33" name="Line 85">
                    <a:extLst>
                      <a:ext uri="{FF2B5EF4-FFF2-40B4-BE49-F238E27FC236}">
                        <a16:creationId xmlns:a16="http://schemas.microsoft.com/office/drawing/2014/main" id="{5C358553-228D-4804-993F-16062C3C517A}"/>
                      </a:ext>
                    </a:extLst>
                  </p:cNvPr>
                  <p:cNvSpPr>
                    <a:spLocks noChangeShapeType="1"/>
                  </p:cNvSpPr>
                  <p:nvPr/>
                </p:nvSpPr>
                <p:spPr bwMode="auto">
                  <a:xfrm>
                    <a:off x="3104" y="2248"/>
                    <a:ext cx="1" cy="192"/>
                  </a:xfrm>
                  <a:prstGeom prst="line">
                    <a:avLst/>
                  </a:prstGeom>
                  <a:noFill/>
                  <a:ln w="4763">
                    <a:solidFill>
                      <a:srgbClr val="303543"/>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34" name="Line 86">
                    <a:extLst>
                      <a:ext uri="{FF2B5EF4-FFF2-40B4-BE49-F238E27FC236}">
                        <a16:creationId xmlns:a16="http://schemas.microsoft.com/office/drawing/2014/main" id="{F1AEAE56-1944-40E8-9F95-8FBA97BF7321}"/>
                      </a:ext>
                    </a:extLst>
                  </p:cNvPr>
                  <p:cNvSpPr>
                    <a:spLocks noChangeShapeType="1"/>
                  </p:cNvSpPr>
                  <p:nvPr/>
                </p:nvSpPr>
                <p:spPr bwMode="auto">
                  <a:xfrm>
                    <a:off x="3138" y="2251"/>
                    <a:ext cx="1" cy="183"/>
                  </a:xfrm>
                  <a:prstGeom prst="line">
                    <a:avLst/>
                  </a:prstGeom>
                  <a:noFill/>
                  <a:ln w="4763">
                    <a:solidFill>
                      <a:srgbClr val="303543"/>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35" name="Freeform 87">
                    <a:extLst>
                      <a:ext uri="{FF2B5EF4-FFF2-40B4-BE49-F238E27FC236}">
                        <a16:creationId xmlns:a16="http://schemas.microsoft.com/office/drawing/2014/main" id="{4F1A7212-8B0E-4EA7-8310-21CFA88DF806}"/>
                      </a:ext>
                    </a:extLst>
                  </p:cNvPr>
                  <p:cNvSpPr>
                    <a:spLocks/>
                  </p:cNvSpPr>
                  <p:nvPr/>
                </p:nvSpPr>
                <p:spPr bwMode="auto">
                  <a:xfrm>
                    <a:off x="2944" y="2238"/>
                    <a:ext cx="314" cy="229"/>
                  </a:xfrm>
                  <a:custGeom>
                    <a:avLst/>
                    <a:gdLst>
                      <a:gd name="T0" fmla="*/ 0 w 1253"/>
                      <a:gd name="T1" fmla="*/ 0 h 918"/>
                      <a:gd name="T2" fmla="*/ 0 w 1253"/>
                      <a:gd name="T3" fmla="*/ 57 h 918"/>
                      <a:gd name="T4" fmla="*/ 79 w 1253"/>
                      <a:gd name="T5" fmla="*/ 43 h 918"/>
                      <a:gd name="T6" fmla="*/ 79 w 1253"/>
                      <a:gd name="T7" fmla="*/ 4 h 918"/>
                      <a:gd name="T8" fmla="*/ 0 w 1253"/>
                      <a:gd name="T9" fmla="*/ 0 h 918"/>
                      <a:gd name="T10" fmla="*/ 0 60000 65536"/>
                      <a:gd name="T11" fmla="*/ 0 60000 65536"/>
                      <a:gd name="T12" fmla="*/ 0 60000 65536"/>
                      <a:gd name="T13" fmla="*/ 0 60000 65536"/>
                      <a:gd name="T14" fmla="*/ 0 60000 65536"/>
                      <a:gd name="T15" fmla="*/ 0 w 1253"/>
                      <a:gd name="T16" fmla="*/ 0 h 918"/>
                      <a:gd name="T17" fmla="*/ 1253 w 1253"/>
                      <a:gd name="T18" fmla="*/ 918 h 918"/>
                    </a:gdLst>
                    <a:ahLst/>
                    <a:cxnLst>
                      <a:cxn ang="T10">
                        <a:pos x="T0" y="T1"/>
                      </a:cxn>
                      <a:cxn ang="T11">
                        <a:pos x="T2" y="T3"/>
                      </a:cxn>
                      <a:cxn ang="T12">
                        <a:pos x="T4" y="T5"/>
                      </a:cxn>
                      <a:cxn ang="T13">
                        <a:pos x="T6" y="T7"/>
                      </a:cxn>
                      <a:cxn ang="T14">
                        <a:pos x="T8" y="T9"/>
                      </a:cxn>
                    </a:cxnLst>
                    <a:rect l="T15" t="T16" r="T17" b="T18"/>
                    <a:pathLst>
                      <a:path w="1253" h="918">
                        <a:moveTo>
                          <a:pt x="0" y="0"/>
                        </a:moveTo>
                        <a:lnTo>
                          <a:pt x="0" y="918"/>
                        </a:lnTo>
                        <a:lnTo>
                          <a:pt x="1253" y="690"/>
                        </a:lnTo>
                        <a:lnTo>
                          <a:pt x="1253" y="71"/>
                        </a:lnTo>
                        <a:lnTo>
                          <a:pt x="0" y="0"/>
                        </a:lnTo>
                      </a:path>
                    </a:pathLst>
                  </a:custGeom>
                  <a:noFill/>
                  <a:ln w="4763">
                    <a:solidFill>
                      <a:srgbClr val="2121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3136" name="Line 88">
                    <a:extLst>
                      <a:ext uri="{FF2B5EF4-FFF2-40B4-BE49-F238E27FC236}">
                        <a16:creationId xmlns:a16="http://schemas.microsoft.com/office/drawing/2014/main" id="{C42D0B7F-1A9A-463C-AC07-81450AD6AC1D}"/>
                      </a:ext>
                    </a:extLst>
                  </p:cNvPr>
                  <p:cNvSpPr>
                    <a:spLocks noChangeShapeType="1"/>
                  </p:cNvSpPr>
                  <p:nvPr/>
                </p:nvSpPr>
                <p:spPr bwMode="auto">
                  <a:xfrm>
                    <a:off x="2988" y="2243"/>
                    <a:ext cx="1" cy="215"/>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37" name="Line 89">
                    <a:extLst>
                      <a:ext uri="{FF2B5EF4-FFF2-40B4-BE49-F238E27FC236}">
                        <a16:creationId xmlns:a16="http://schemas.microsoft.com/office/drawing/2014/main" id="{3BF6B6F7-BD3E-4363-839F-C4BFD5CBF0B9}"/>
                      </a:ext>
                    </a:extLst>
                  </p:cNvPr>
                  <p:cNvSpPr>
                    <a:spLocks noChangeShapeType="1"/>
                  </p:cNvSpPr>
                  <p:nvPr/>
                </p:nvSpPr>
                <p:spPr bwMode="auto">
                  <a:xfrm>
                    <a:off x="3068" y="2248"/>
                    <a:ext cx="1" cy="197"/>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38" name="Line 90">
                    <a:extLst>
                      <a:ext uri="{FF2B5EF4-FFF2-40B4-BE49-F238E27FC236}">
                        <a16:creationId xmlns:a16="http://schemas.microsoft.com/office/drawing/2014/main" id="{D8C34DFF-6346-4CEE-89AA-C801DE611C68}"/>
                      </a:ext>
                    </a:extLst>
                  </p:cNvPr>
                  <p:cNvSpPr>
                    <a:spLocks noChangeShapeType="1"/>
                  </p:cNvSpPr>
                  <p:nvPr/>
                </p:nvSpPr>
                <p:spPr bwMode="auto">
                  <a:xfrm>
                    <a:off x="3105" y="2251"/>
                    <a:ext cx="1" cy="188"/>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39" name="Line 91">
                    <a:extLst>
                      <a:ext uri="{FF2B5EF4-FFF2-40B4-BE49-F238E27FC236}">
                        <a16:creationId xmlns:a16="http://schemas.microsoft.com/office/drawing/2014/main" id="{9B5B8AA8-0E17-409E-955F-E284E0229FB9}"/>
                      </a:ext>
                    </a:extLst>
                  </p:cNvPr>
                  <p:cNvSpPr>
                    <a:spLocks noChangeShapeType="1"/>
                  </p:cNvSpPr>
                  <p:nvPr/>
                </p:nvSpPr>
                <p:spPr bwMode="auto">
                  <a:xfrm>
                    <a:off x="3167" y="2254"/>
                    <a:ext cx="1" cy="174"/>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40" name="Line 92">
                    <a:extLst>
                      <a:ext uri="{FF2B5EF4-FFF2-40B4-BE49-F238E27FC236}">
                        <a16:creationId xmlns:a16="http://schemas.microsoft.com/office/drawing/2014/main" id="{E5C7B579-B0F1-4581-9279-02083679A4C4}"/>
                      </a:ext>
                    </a:extLst>
                  </p:cNvPr>
                  <p:cNvSpPr>
                    <a:spLocks noChangeShapeType="1"/>
                  </p:cNvSpPr>
                  <p:nvPr/>
                </p:nvSpPr>
                <p:spPr bwMode="auto">
                  <a:xfrm>
                    <a:off x="3195" y="2256"/>
                    <a:ext cx="1" cy="167"/>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41" name="Line 93">
                    <a:extLst>
                      <a:ext uri="{FF2B5EF4-FFF2-40B4-BE49-F238E27FC236}">
                        <a16:creationId xmlns:a16="http://schemas.microsoft.com/office/drawing/2014/main" id="{E317BF05-4E2F-44A7-B896-1529446D4C92}"/>
                      </a:ext>
                    </a:extLst>
                  </p:cNvPr>
                  <p:cNvSpPr>
                    <a:spLocks noChangeShapeType="1"/>
                  </p:cNvSpPr>
                  <p:nvPr/>
                </p:nvSpPr>
                <p:spPr bwMode="auto">
                  <a:xfrm>
                    <a:off x="3219" y="2258"/>
                    <a:ext cx="1" cy="161"/>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42" name="Line 94">
                    <a:extLst>
                      <a:ext uri="{FF2B5EF4-FFF2-40B4-BE49-F238E27FC236}">
                        <a16:creationId xmlns:a16="http://schemas.microsoft.com/office/drawing/2014/main" id="{03AE56A9-D615-427B-B8AC-9F269321B2C1}"/>
                      </a:ext>
                    </a:extLst>
                  </p:cNvPr>
                  <p:cNvSpPr>
                    <a:spLocks noChangeShapeType="1"/>
                  </p:cNvSpPr>
                  <p:nvPr/>
                </p:nvSpPr>
                <p:spPr bwMode="auto">
                  <a:xfrm>
                    <a:off x="3244" y="2259"/>
                    <a:ext cx="1" cy="155"/>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grpSp>
                <p:nvGrpSpPr>
                  <p:cNvPr id="3143" name="Group 95">
                    <a:extLst>
                      <a:ext uri="{FF2B5EF4-FFF2-40B4-BE49-F238E27FC236}">
                        <a16:creationId xmlns:a16="http://schemas.microsoft.com/office/drawing/2014/main" id="{CF7FE596-0003-4139-AB63-2D486ABEB856}"/>
                      </a:ext>
                    </a:extLst>
                  </p:cNvPr>
                  <p:cNvGrpSpPr>
                    <a:grpSpLocks/>
                  </p:cNvGrpSpPr>
                  <p:nvPr/>
                </p:nvGrpSpPr>
                <p:grpSpPr bwMode="auto">
                  <a:xfrm>
                    <a:off x="2968" y="2266"/>
                    <a:ext cx="288" cy="151"/>
                    <a:chOff x="2968" y="2266"/>
                    <a:chExt cx="288" cy="151"/>
                  </a:xfrm>
                </p:grpSpPr>
                <p:sp>
                  <p:nvSpPr>
                    <p:cNvPr id="3150" name="Line 96">
                      <a:extLst>
                        <a:ext uri="{FF2B5EF4-FFF2-40B4-BE49-F238E27FC236}">
                          <a16:creationId xmlns:a16="http://schemas.microsoft.com/office/drawing/2014/main" id="{13A78B4B-F463-4D17-8C6B-0300DC40B21E}"/>
                        </a:ext>
                      </a:extLst>
                    </p:cNvPr>
                    <p:cNvSpPr>
                      <a:spLocks noChangeShapeType="1"/>
                    </p:cNvSpPr>
                    <p:nvPr/>
                  </p:nvSpPr>
                  <p:spPr bwMode="auto">
                    <a:xfrm flipH="1" flipV="1">
                      <a:off x="3208" y="2266"/>
                      <a:ext cx="40" cy="32"/>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51" name="Line 97">
                      <a:extLst>
                        <a:ext uri="{FF2B5EF4-FFF2-40B4-BE49-F238E27FC236}">
                          <a16:creationId xmlns:a16="http://schemas.microsoft.com/office/drawing/2014/main" id="{37607242-4CE1-4F46-B5C6-5A0B1C85D76F}"/>
                        </a:ext>
                      </a:extLst>
                    </p:cNvPr>
                    <p:cNvSpPr>
                      <a:spLocks noChangeShapeType="1"/>
                    </p:cNvSpPr>
                    <p:nvPr/>
                  </p:nvSpPr>
                  <p:spPr bwMode="auto">
                    <a:xfrm flipH="1" flipV="1">
                      <a:off x="3225" y="2351"/>
                      <a:ext cx="31" cy="26"/>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52" name="Line 98">
                      <a:extLst>
                        <a:ext uri="{FF2B5EF4-FFF2-40B4-BE49-F238E27FC236}">
                          <a16:creationId xmlns:a16="http://schemas.microsoft.com/office/drawing/2014/main" id="{E9063AB8-94AA-4E23-841A-C982D4DCAB03}"/>
                        </a:ext>
                      </a:extLst>
                    </p:cNvPr>
                    <p:cNvSpPr>
                      <a:spLocks noChangeShapeType="1"/>
                    </p:cNvSpPr>
                    <p:nvPr/>
                  </p:nvSpPr>
                  <p:spPr bwMode="auto">
                    <a:xfrm flipH="1" flipV="1">
                      <a:off x="3160" y="2307"/>
                      <a:ext cx="51" cy="46"/>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53" name="Line 99">
                      <a:extLst>
                        <a:ext uri="{FF2B5EF4-FFF2-40B4-BE49-F238E27FC236}">
                          <a16:creationId xmlns:a16="http://schemas.microsoft.com/office/drawing/2014/main" id="{AB3EDCD7-292D-446A-873F-539E9E1A97CE}"/>
                        </a:ext>
                      </a:extLst>
                    </p:cNvPr>
                    <p:cNvSpPr>
                      <a:spLocks noChangeShapeType="1"/>
                    </p:cNvSpPr>
                    <p:nvPr/>
                  </p:nvSpPr>
                  <p:spPr bwMode="auto">
                    <a:xfrm flipH="1" flipV="1">
                      <a:off x="2972" y="2277"/>
                      <a:ext cx="45" cy="43"/>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54" name="Line 100">
                      <a:extLst>
                        <a:ext uri="{FF2B5EF4-FFF2-40B4-BE49-F238E27FC236}">
                          <a16:creationId xmlns:a16="http://schemas.microsoft.com/office/drawing/2014/main" id="{C61E368E-140F-4435-9A58-B1DD251457D9}"/>
                        </a:ext>
                      </a:extLst>
                    </p:cNvPr>
                    <p:cNvSpPr>
                      <a:spLocks noChangeShapeType="1"/>
                    </p:cNvSpPr>
                    <p:nvPr/>
                  </p:nvSpPr>
                  <p:spPr bwMode="auto">
                    <a:xfrm flipH="1" flipV="1">
                      <a:off x="3156" y="2290"/>
                      <a:ext cx="45" cy="41"/>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55" name="Line 101">
                      <a:extLst>
                        <a:ext uri="{FF2B5EF4-FFF2-40B4-BE49-F238E27FC236}">
                          <a16:creationId xmlns:a16="http://schemas.microsoft.com/office/drawing/2014/main" id="{29A800CA-90CF-46ED-B801-7D3055E0491F}"/>
                        </a:ext>
                      </a:extLst>
                    </p:cNvPr>
                    <p:cNvSpPr>
                      <a:spLocks noChangeShapeType="1"/>
                    </p:cNvSpPr>
                    <p:nvPr/>
                  </p:nvSpPr>
                  <p:spPr bwMode="auto">
                    <a:xfrm flipH="1" flipV="1">
                      <a:off x="3184" y="2346"/>
                      <a:ext cx="43" cy="36"/>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56" name="Line 102">
                      <a:extLst>
                        <a:ext uri="{FF2B5EF4-FFF2-40B4-BE49-F238E27FC236}">
                          <a16:creationId xmlns:a16="http://schemas.microsoft.com/office/drawing/2014/main" id="{4E815595-6F07-48A5-B3ED-A846B1364B59}"/>
                        </a:ext>
                      </a:extLst>
                    </p:cNvPr>
                    <p:cNvSpPr>
                      <a:spLocks noChangeShapeType="1"/>
                    </p:cNvSpPr>
                    <p:nvPr/>
                  </p:nvSpPr>
                  <p:spPr bwMode="auto">
                    <a:xfrm flipH="1" flipV="1">
                      <a:off x="3069" y="2267"/>
                      <a:ext cx="53" cy="51"/>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57" name="Line 103">
                      <a:extLst>
                        <a:ext uri="{FF2B5EF4-FFF2-40B4-BE49-F238E27FC236}">
                          <a16:creationId xmlns:a16="http://schemas.microsoft.com/office/drawing/2014/main" id="{C6E6AE54-397A-44EE-A395-A77EB989FDBC}"/>
                        </a:ext>
                      </a:extLst>
                    </p:cNvPr>
                    <p:cNvSpPr>
                      <a:spLocks noChangeShapeType="1"/>
                    </p:cNvSpPr>
                    <p:nvPr/>
                  </p:nvSpPr>
                  <p:spPr bwMode="auto">
                    <a:xfrm flipH="1" flipV="1">
                      <a:off x="3086" y="2302"/>
                      <a:ext cx="60" cy="59"/>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58" name="Line 104">
                      <a:extLst>
                        <a:ext uri="{FF2B5EF4-FFF2-40B4-BE49-F238E27FC236}">
                          <a16:creationId xmlns:a16="http://schemas.microsoft.com/office/drawing/2014/main" id="{D8D85489-3DA6-4E01-B949-3CF900C1499F}"/>
                        </a:ext>
                      </a:extLst>
                    </p:cNvPr>
                    <p:cNvSpPr>
                      <a:spLocks noChangeShapeType="1"/>
                    </p:cNvSpPr>
                    <p:nvPr/>
                  </p:nvSpPr>
                  <p:spPr bwMode="auto">
                    <a:xfrm flipH="1" flipV="1">
                      <a:off x="3026" y="2300"/>
                      <a:ext cx="52" cy="49"/>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59" name="Line 105">
                      <a:extLst>
                        <a:ext uri="{FF2B5EF4-FFF2-40B4-BE49-F238E27FC236}">
                          <a16:creationId xmlns:a16="http://schemas.microsoft.com/office/drawing/2014/main" id="{E0AC6D9F-1AA7-4F33-9D85-5E0676A3344C}"/>
                        </a:ext>
                      </a:extLst>
                    </p:cNvPr>
                    <p:cNvSpPr>
                      <a:spLocks noChangeShapeType="1"/>
                    </p:cNvSpPr>
                    <p:nvPr/>
                  </p:nvSpPr>
                  <p:spPr bwMode="auto">
                    <a:xfrm flipH="1" flipV="1">
                      <a:off x="3047" y="2374"/>
                      <a:ext cx="47" cy="43"/>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60" name="Line 106">
                      <a:extLst>
                        <a:ext uri="{FF2B5EF4-FFF2-40B4-BE49-F238E27FC236}">
                          <a16:creationId xmlns:a16="http://schemas.microsoft.com/office/drawing/2014/main" id="{49075C89-EB27-47C3-9493-A105849FB397}"/>
                        </a:ext>
                      </a:extLst>
                    </p:cNvPr>
                    <p:cNvSpPr>
                      <a:spLocks noChangeShapeType="1"/>
                    </p:cNvSpPr>
                    <p:nvPr/>
                  </p:nvSpPr>
                  <p:spPr bwMode="auto">
                    <a:xfrm flipH="1" flipV="1">
                      <a:off x="2968" y="2327"/>
                      <a:ext cx="42" cy="43"/>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fr-FR" dirty="0"/>
                    </a:p>
                  </p:txBody>
                </p:sp>
              </p:grpSp>
              <p:sp>
                <p:nvSpPr>
                  <p:cNvPr id="3144" name="Line 107">
                    <a:extLst>
                      <a:ext uri="{FF2B5EF4-FFF2-40B4-BE49-F238E27FC236}">
                        <a16:creationId xmlns:a16="http://schemas.microsoft.com/office/drawing/2014/main" id="{EC2F7E42-CE43-4637-93AC-7A5519442AFB}"/>
                      </a:ext>
                    </a:extLst>
                  </p:cNvPr>
                  <p:cNvSpPr>
                    <a:spLocks noChangeShapeType="1"/>
                  </p:cNvSpPr>
                  <p:nvPr/>
                </p:nvSpPr>
                <p:spPr bwMode="auto">
                  <a:xfrm>
                    <a:off x="3027" y="2250"/>
                    <a:ext cx="1" cy="197"/>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45" name="Line 108">
                    <a:extLst>
                      <a:ext uri="{FF2B5EF4-FFF2-40B4-BE49-F238E27FC236}">
                        <a16:creationId xmlns:a16="http://schemas.microsoft.com/office/drawing/2014/main" id="{831F4EFE-1609-44B6-9FB6-D19F32761743}"/>
                      </a:ext>
                    </a:extLst>
                  </p:cNvPr>
                  <p:cNvSpPr>
                    <a:spLocks noChangeShapeType="1"/>
                  </p:cNvSpPr>
                  <p:nvPr/>
                </p:nvSpPr>
                <p:spPr bwMode="auto">
                  <a:xfrm>
                    <a:off x="2944" y="2273"/>
                    <a:ext cx="310" cy="10"/>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46" name="Line 109">
                    <a:extLst>
                      <a:ext uri="{FF2B5EF4-FFF2-40B4-BE49-F238E27FC236}">
                        <a16:creationId xmlns:a16="http://schemas.microsoft.com/office/drawing/2014/main" id="{A57FB694-E1F7-438B-BA42-9609D84BF140}"/>
                      </a:ext>
                    </a:extLst>
                  </p:cNvPr>
                  <p:cNvSpPr>
                    <a:spLocks noChangeShapeType="1"/>
                  </p:cNvSpPr>
                  <p:nvPr/>
                </p:nvSpPr>
                <p:spPr bwMode="auto">
                  <a:xfrm flipV="1">
                    <a:off x="2946" y="2310"/>
                    <a:ext cx="310" cy="2"/>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47" name="Line 110">
                    <a:extLst>
                      <a:ext uri="{FF2B5EF4-FFF2-40B4-BE49-F238E27FC236}">
                        <a16:creationId xmlns:a16="http://schemas.microsoft.com/office/drawing/2014/main" id="{EC932CDF-E0C8-4BFD-A05B-6C84A2DC40CC}"/>
                      </a:ext>
                    </a:extLst>
                  </p:cNvPr>
                  <p:cNvSpPr>
                    <a:spLocks noChangeShapeType="1"/>
                  </p:cNvSpPr>
                  <p:nvPr/>
                </p:nvSpPr>
                <p:spPr bwMode="auto">
                  <a:xfrm flipV="1">
                    <a:off x="2948" y="2340"/>
                    <a:ext cx="306" cy="15"/>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48" name="Line 111">
                    <a:extLst>
                      <a:ext uri="{FF2B5EF4-FFF2-40B4-BE49-F238E27FC236}">
                        <a16:creationId xmlns:a16="http://schemas.microsoft.com/office/drawing/2014/main" id="{D03A66C0-61E3-4946-B170-85875111077B}"/>
                      </a:ext>
                    </a:extLst>
                  </p:cNvPr>
                  <p:cNvSpPr>
                    <a:spLocks noChangeShapeType="1"/>
                  </p:cNvSpPr>
                  <p:nvPr/>
                </p:nvSpPr>
                <p:spPr bwMode="auto">
                  <a:xfrm flipV="1">
                    <a:off x="2946" y="2391"/>
                    <a:ext cx="312" cy="37"/>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3149" name="Line 112">
                    <a:extLst>
                      <a:ext uri="{FF2B5EF4-FFF2-40B4-BE49-F238E27FC236}">
                        <a16:creationId xmlns:a16="http://schemas.microsoft.com/office/drawing/2014/main" id="{1CF19B68-BE65-42A3-A76E-3C80BA72B99A}"/>
                      </a:ext>
                    </a:extLst>
                  </p:cNvPr>
                  <p:cNvSpPr>
                    <a:spLocks noChangeShapeType="1"/>
                  </p:cNvSpPr>
                  <p:nvPr/>
                </p:nvSpPr>
                <p:spPr bwMode="auto">
                  <a:xfrm flipV="1">
                    <a:off x="2948" y="2365"/>
                    <a:ext cx="310" cy="28"/>
                  </a:xfrm>
                  <a:prstGeom prst="line">
                    <a:avLst/>
                  </a:prstGeom>
                  <a:noFill/>
                  <a:ln w="4763">
                    <a:solidFill>
                      <a:srgbClr val="404040"/>
                    </a:solidFill>
                    <a:round/>
                    <a:headEnd/>
                    <a:tailEnd/>
                  </a:ln>
                  <a:extLst>
                    <a:ext uri="{909E8E84-426E-40DD-AFC4-6F175D3DCCD1}">
                      <a14:hiddenFill xmlns:a14="http://schemas.microsoft.com/office/drawing/2010/main">
                        <a:noFill/>
                      </a14:hiddenFill>
                    </a:ext>
                  </a:extLst>
                </p:spPr>
                <p:txBody>
                  <a:bodyPr/>
                  <a:lstStyle/>
                  <a:p>
                    <a:endParaRPr lang="fr-FR" dirty="0"/>
                  </a:p>
                </p:txBody>
              </p:sp>
            </p:grpSp>
          </p:grpSp>
        </p:grpSp>
        <p:sp>
          <p:nvSpPr>
            <p:cNvPr id="3086" name="Line 113">
              <a:extLst>
                <a:ext uri="{FF2B5EF4-FFF2-40B4-BE49-F238E27FC236}">
                  <a16:creationId xmlns:a16="http://schemas.microsoft.com/office/drawing/2014/main" id="{2AFF728C-B7D6-4F49-8D0A-554DFAE36916}"/>
                </a:ext>
              </a:extLst>
            </p:cNvPr>
            <p:cNvSpPr>
              <a:spLocks noChangeShapeType="1"/>
            </p:cNvSpPr>
            <p:nvPr/>
          </p:nvSpPr>
          <p:spPr bwMode="auto">
            <a:xfrm flipV="1">
              <a:off x="5976938" y="2376488"/>
              <a:ext cx="1439862" cy="10287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dirty="0"/>
            </a:p>
          </p:txBody>
        </p:sp>
        <p:sp>
          <p:nvSpPr>
            <p:cNvPr id="3087" name="Line 114">
              <a:extLst>
                <a:ext uri="{FF2B5EF4-FFF2-40B4-BE49-F238E27FC236}">
                  <a16:creationId xmlns:a16="http://schemas.microsoft.com/office/drawing/2014/main" id="{4BCFAE5B-0A31-4BAA-B142-64437772240B}"/>
                </a:ext>
              </a:extLst>
            </p:cNvPr>
            <p:cNvSpPr>
              <a:spLocks noChangeShapeType="1"/>
            </p:cNvSpPr>
            <p:nvPr/>
          </p:nvSpPr>
          <p:spPr bwMode="auto">
            <a:xfrm flipV="1">
              <a:off x="5976938" y="3122613"/>
              <a:ext cx="1204912" cy="2984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dirty="0"/>
            </a:p>
          </p:txBody>
        </p:sp>
        <p:sp>
          <p:nvSpPr>
            <p:cNvPr id="3088" name="Line 115">
              <a:extLst>
                <a:ext uri="{FF2B5EF4-FFF2-40B4-BE49-F238E27FC236}">
                  <a16:creationId xmlns:a16="http://schemas.microsoft.com/office/drawing/2014/main" id="{BDBBA537-637E-47BE-87F0-19EA4B6505DD}"/>
                </a:ext>
              </a:extLst>
            </p:cNvPr>
            <p:cNvSpPr>
              <a:spLocks noChangeShapeType="1"/>
            </p:cNvSpPr>
            <p:nvPr/>
          </p:nvSpPr>
          <p:spPr bwMode="auto">
            <a:xfrm>
              <a:off x="5976938" y="3457575"/>
              <a:ext cx="1204912" cy="1714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dirty="0"/>
            </a:p>
          </p:txBody>
        </p:sp>
        <p:sp>
          <p:nvSpPr>
            <p:cNvPr id="3089" name="Line 116">
              <a:extLst>
                <a:ext uri="{FF2B5EF4-FFF2-40B4-BE49-F238E27FC236}">
                  <a16:creationId xmlns:a16="http://schemas.microsoft.com/office/drawing/2014/main" id="{CC9FC8D7-42F2-4091-9728-0F3AB78FECB8}"/>
                </a:ext>
              </a:extLst>
            </p:cNvPr>
            <p:cNvSpPr>
              <a:spLocks noChangeShapeType="1"/>
            </p:cNvSpPr>
            <p:nvPr/>
          </p:nvSpPr>
          <p:spPr bwMode="auto">
            <a:xfrm>
              <a:off x="5976938" y="3457575"/>
              <a:ext cx="1204912" cy="177482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dirty="0"/>
            </a:p>
          </p:txBody>
        </p:sp>
        <p:sp>
          <p:nvSpPr>
            <p:cNvPr id="3090" name="Line 117">
              <a:extLst>
                <a:ext uri="{FF2B5EF4-FFF2-40B4-BE49-F238E27FC236}">
                  <a16:creationId xmlns:a16="http://schemas.microsoft.com/office/drawing/2014/main" id="{0AEB3895-0C7A-4BBE-B077-E3CF95B37E9B}"/>
                </a:ext>
              </a:extLst>
            </p:cNvPr>
            <p:cNvSpPr>
              <a:spLocks noChangeShapeType="1"/>
            </p:cNvSpPr>
            <p:nvPr/>
          </p:nvSpPr>
          <p:spPr bwMode="auto">
            <a:xfrm>
              <a:off x="5976938" y="3457575"/>
              <a:ext cx="1439862" cy="7254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dirty="0"/>
            </a:p>
          </p:txBody>
        </p:sp>
        <p:sp>
          <p:nvSpPr>
            <p:cNvPr id="3091" name="Line 118">
              <a:extLst>
                <a:ext uri="{FF2B5EF4-FFF2-40B4-BE49-F238E27FC236}">
                  <a16:creationId xmlns:a16="http://schemas.microsoft.com/office/drawing/2014/main" id="{5969E798-7879-4F7D-8E96-088B74F96B4B}"/>
                </a:ext>
              </a:extLst>
            </p:cNvPr>
            <p:cNvSpPr>
              <a:spLocks noChangeShapeType="1"/>
            </p:cNvSpPr>
            <p:nvPr/>
          </p:nvSpPr>
          <p:spPr bwMode="auto">
            <a:xfrm>
              <a:off x="2187575" y="3641725"/>
              <a:ext cx="2363788"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dirty="0"/>
            </a:p>
          </p:txBody>
        </p:sp>
        <p:grpSp>
          <p:nvGrpSpPr>
            <p:cNvPr id="3092" name="Group 119">
              <a:extLst>
                <a:ext uri="{FF2B5EF4-FFF2-40B4-BE49-F238E27FC236}">
                  <a16:creationId xmlns:a16="http://schemas.microsoft.com/office/drawing/2014/main" id="{6107D416-DBA3-4F5E-BF19-FE04E877EDB4}"/>
                </a:ext>
              </a:extLst>
            </p:cNvPr>
            <p:cNvGrpSpPr>
              <a:grpSpLocks/>
            </p:cNvGrpSpPr>
            <p:nvPr/>
          </p:nvGrpSpPr>
          <p:grpSpPr bwMode="auto">
            <a:xfrm>
              <a:off x="6405563" y="3309938"/>
              <a:ext cx="528637" cy="549275"/>
              <a:chOff x="3448" y="1515"/>
              <a:chExt cx="333" cy="346"/>
            </a:xfrm>
          </p:grpSpPr>
          <p:sp>
            <p:nvSpPr>
              <p:cNvPr id="3118" name="Oval 120">
                <a:extLst>
                  <a:ext uri="{FF2B5EF4-FFF2-40B4-BE49-F238E27FC236}">
                    <a16:creationId xmlns:a16="http://schemas.microsoft.com/office/drawing/2014/main" id="{F4163ACF-4459-4B30-9E4F-541E4863F13D}"/>
                  </a:ext>
                </a:extLst>
              </p:cNvPr>
              <p:cNvSpPr>
                <a:spLocks noChangeArrowheads="1"/>
              </p:cNvSpPr>
              <p:nvPr/>
            </p:nvSpPr>
            <p:spPr bwMode="auto">
              <a:xfrm>
                <a:off x="3448" y="1515"/>
                <a:ext cx="333" cy="346"/>
              </a:xfrm>
              <a:prstGeom prst="ellipse">
                <a:avLst/>
              </a:prstGeom>
              <a:solidFill>
                <a:srgbClr val="6ADAF4"/>
              </a:solidFill>
              <a:ln w="12700">
                <a:solidFill>
                  <a:schemeClr val="tx1"/>
                </a:solidFill>
                <a:round/>
                <a:headEnd/>
                <a:tailEnd/>
              </a:ln>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endParaRPr lang="fr-FR" altLang="fr-FR" dirty="0"/>
              </a:p>
            </p:txBody>
          </p:sp>
          <p:sp>
            <p:nvSpPr>
              <p:cNvPr id="3119" name="Text Box 121">
                <a:extLst>
                  <a:ext uri="{FF2B5EF4-FFF2-40B4-BE49-F238E27FC236}">
                    <a16:creationId xmlns:a16="http://schemas.microsoft.com/office/drawing/2014/main" id="{47EE7295-ECA1-45B0-97AB-16CA168011EE}"/>
                  </a:ext>
                </a:extLst>
              </p:cNvPr>
              <p:cNvSpPr txBox="1">
                <a:spLocks noChangeArrowheads="1"/>
              </p:cNvSpPr>
              <p:nvPr/>
            </p:nvSpPr>
            <p:spPr bwMode="auto">
              <a:xfrm>
                <a:off x="3501" y="1567"/>
                <a:ext cx="205" cy="250"/>
              </a:xfrm>
              <a:prstGeom prst="rect">
                <a:avLst/>
              </a:prstGeom>
              <a:solidFill>
                <a:srgbClr val="6ADAF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l">
                  <a:lnSpc>
                    <a:spcPct val="100000"/>
                  </a:lnSpc>
                </a:pPr>
                <a:r>
                  <a:rPr lang="fr-FR" altLang="fr-FR" sz="2000" dirty="0">
                    <a:solidFill>
                      <a:srgbClr val="000000"/>
                    </a:solidFill>
                  </a:rPr>
                  <a:t>1</a:t>
                </a:r>
              </a:p>
            </p:txBody>
          </p:sp>
        </p:grpSp>
        <p:grpSp>
          <p:nvGrpSpPr>
            <p:cNvPr id="3093" name="Group 122">
              <a:extLst>
                <a:ext uri="{FF2B5EF4-FFF2-40B4-BE49-F238E27FC236}">
                  <a16:creationId xmlns:a16="http://schemas.microsoft.com/office/drawing/2014/main" id="{10335D93-157A-4855-8F25-7D158246D45A}"/>
                </a:ext>
              </a:extLst>
            </p:cNvPr>
            <p:cNvGrpSpPr>
              <a:grpSpLocks/>
            </p:cNvGrpSpPr>
            <p:nvPr/>
          </p:nvGrpSpPr>
          <p:grpSpPr bwMode="auto">
            <a:xfrm>
              <a:off x="2219325" y="3344863"/>
              <a:ext cx="528638" cy="549275"/>
              <a:chOff x="3448" y="1515"/>
              <a:chExt cx="333" cy="346"/>
            </a:xfrm>
          </p:grpSpPr>
          <p:sp>
            <p:nvSpPr>
              <p:cNvPr id="3116" name="Oval 123">
                <a:extLst>
                  <a:ext uri="{FF2B5EF4-FFF2-40B4-BE49-F238E27FC236}">
                    <a16:creationId xmlns:a16="http://schemas.microsoft.com/office/drawing/2014/main" id="{E5DAA373-EBFE-4F8F-AA46-DB556BA6D157}"/>
                  </a:ext>
                </a:extLst>
              </p:cNvPr>
              <p:cNvSpPr>
                <a:spLocks noChangeArrowheads="1"/>
              </p:cNvSpPr>
              <p:nvPr/>
            </p:nvSpPr>
            <p:spPr bwMode="auto">
              <a:xfrm>
                <a:off x="3448" y="1515"/>
                <a:ext cx="333" cy="346"/>
              </a:xfrm>
              <a:prstGeom prst="ellipse">
                <a:avLst/>
              </a:prstGeom>
              <a:solidFill>
                <a:srgbClr val="6ADAF4"/>
              </a:solidFill>
              <a:ln w="12700">
                <a:solidFill>
                  <a:schemeClr val="tx1"/>
                </a:solidFill>
                <a:round/>
                <a:headEnd/>
                <a:tailEnd/>
              </a:ln>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endParaRPr lang="fr-FR" altLang="fr-FR" dirty="0"/>
              </a:p>
            </p:txBody>
          </p:sp>
          <p:sp>
            <p:nvSpPr>
              <p:cNvPr id="3117" name="Text Box 124">
                <a:extLst>
                  <a:ext uri="{FF2B5EF4-FFF2-40B4-BE49-F238E27FC236}">
                    <a16:creationId xmlns:a16="http://schemas.microsoft.com/office/drawing/2014/main" id="{00122112-2861-487D-8BE3-0F44C2B82C18}"/>
                  </a:ext>
                </a:extLst>
              </p:cNvPr>
              <p:cNvSpPr txBox="1">
                <a:spLocks noChangeArrowheads="1"/>
              </p:cNvSpPr>
              <p:nvPr/>
            </p:nvSpPr>
            <p:spPr bwMode="auto">
              <a:xfrm>
                <a:off x="3501" y="1567"/>
                <a:ext cx="205" cy="250"/>
              </a:xfrm>
              <a:prstGeom prst="rect">
                <a:avLst/>
              </a:prstGeom>
              <a:solidFill>
                <a:srgbClr val="6ADAF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l">
                  <a:lnSpc>
                    <a:spcPct val="100000"/>
                  </a:lnSpc>
                </a:pPr>
                <a:r>
                  <a:rPr lang="fr-FR" altLang="fr-FR" sz="2000" dirty="0">
                    <a:solidFill>
                      <a:srgbClr val="000000"/>
                    </a:solidFill>
                  </a:rPr>
                  <a:t>3</a:t>
                </a:r>
              </a:p>
            </p:txBody>
          </p:sp>
        </p:grpSp>
        <p:grpSp>
          <p:nvGrpSpPr>
            <p:cNvPr id="3094" name="Group 125">
              <a:extLst>
                <a:ext uri="{FF2B5EF4-FFF2-40B4-BE49-F238E27FC236}">
                  <a16:creationId xmlns:a16="http://schemas.microsoft.com/office/drawing/2014/main" id="{BF94365B-14E2-46CA-9E4F-21F721512BEC}"/>
                </a:ext>
              </a:extLst>
            </p:cNvPr>
            <p:cNvGrpSpPr>
              <a:grpSpLocks/>
            </p:cNvGrpSpPr>
            <p:nvPr/>
          </p:nvGrpSpPr>
          <p:grpSpPr bwMode="auto">
            <a:xfrm>
              <a:off x="2187575" y="3862388"/>
              <a:ext cx="3074988" cy="1370012"/>
              <a:chOff x="1152" y="2451"/>
              <a:chExt cx="2163" cy="448"/>
            </a:xfrm>
          </p:grpSpPr>
          <p:sp>
            <p:nvSpPr>
              <p:cNvPr id="3114" name="Line 126">
                <a:extLst>
                  <a:ext uri="{FF2B5EF4-FFF2-40B4-BE49-F238E27FC236}">
                    <a16:creationId xmlns:a16="http://schemas.microsoft.com/office/drawing/2014/main" id="{1DDC313A-03EF-4AD7-ACB0-F2BACF67A87D}"/>
                  </a:ext>
                </a:extLst>
              </p:cNvPr>
              <p:cNvSpPr>
                <a:spLocks noChangeShapeType="1"/>
              </p:cNvSpPr>
              <p:nvPr/>
            </p:nvSpPr>
            <p:spPr bwMode="auto">
              <a:xfrm>
                <a:off x="1152" y="2899"/>
                <a:ext cx="2163"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3115" name="Line 127">
                <a:extLst>
                  <a:ext uri="{FF2B5EF4-FFF2-40B4-BE49-F238E27FC236}">
                    <a16:creationId xmlns:a16="http://schemas.microsoft.com/office/drawing/2014/main" id="{429ACD73-9D65-4BE6-88A9-739C5CF427D7}"/>
                  </a:ext>
                </a:extLst>
              </p:cNvPr>
              <p:cNvSpPr>
                <a:spLocks noChangeShapeType="1"/>
              </p:cNvSpPr>
              <p:nvPr/>
            </p:nvSpPr>
            <p:spPr bwMode="auto">
              <a:xfrm flipV="1">
                <a:off x="3299" y="2451"/>
                <a:ext cx="0" cy="448"/>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dirty="0"/>
              </a:p>
            </p:txBody>
          </p:sp>
        </p:grpSp>
        <p:grpSp>
          <p:nvGrpSpPr>
            <p:cNvPr id="3095" name="Group 128">
              <a:extLst>
                <a:ext uri="{FF2B5EF4-FFF2-40B4-BE49-F238E27FC236}">
                  <a16:creationId xmlns:a16="http://schemas.microsoft.com/office/drawing/2014/main" id="{6C9EFA35-735E-49B6-994F-BD86AF7C2D7E}"/>
                </a:ext>
              </a:extLst>
            </p:cNvPr>
            <p:cNvGrpSpPr>
              <a:grpSpLocks/>
            </p:cNvGrpSpPr>
            <p:nvPr/>
          </p:nvGrpSpPr>
          <p:grpSpPr bwMode="auto">
            <a:xfrm>
              <a:off x="2359025" y="4926013"/>
              <a:ext cx="528638" cy="549275"/>
              <a:chOff x="3448" y="1515"/>
              <a:chExt cx="333" cy="346"/>
            </a:xfrm>
          </p:grpSpPr>
          <p:sp>
            <p:nvSpPr>
              <p:cNvPr id="3112" name="Oval 129">
                <a:extLst>
                  <a:ext uri="{FF2B5EF4-FFF2-40B4-BE49-F238E27FC236}">
                    <a16:creationId xmlns:a16="http://schemas.microsoft.com/office/drawing/2014/main" id="{A3A89A23-4421-42D4-A1EE-2412197CDDD4}"/>
                  </a:ext>
                </a:extLst>
              </p:cNvPr>
              <p:cNvSpPr>
                <a:spLocks noChangeArrowheads="1"/>
              </p:cNvSpPr>
              <p:nvPr/>
            </p:nvSpPr>
            <p:spPr bwMode="auto">
              <a:xfrm>
                <a:off x="3448" y="1515"/>
                <a:ext cx="333" cy="346"/>
              </a:xfrm>
              <a:prstGeom prst="ellipse">
                <a:avLst/>
              </a:prstGeom>
              <a:solidFill>
                <a:srgbClr val="6ADAF4"/>
              </a:solidFill>
              <a:ln w="12700">
                <a:solidFill>
                  <a:schemeClr val="tx1"/>
                </a:solidFill>
                <a:round/>
                <a:headEnd/>
                <a:tailEnd/>
              </a:ln>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endParaRPr lang="fr-FR" altLang="fr-FR" dirty="0"/>
              </a:p>
            </p:txBody>
          </p:sp>
          <p:sp>
            <p:nvSpPr>
              <p:cNvPr id="3113" name="Text Box 130">
                <a:extLst>
                  <a:ext uri="{FF2B5EF4-FFF2-40B4-BE49-F238E27FC236}">
                    <a16:creationId xmlns:a16="http://schemas.microsoft.com/office/drawing/2014/main" id="{FEC7C093-CC8B-4BA6-90B7-054FDFC4DBC6}"/>
                  </a:ext>
                </a:extLst>
              </p:cNvPr>
              <p:cNvSpPr txBox="1">
                <a:spLocks noChangeArrowheads="1"/>
              </p:cNvSpPr>
              <p:nvPr/>
            </p:nvSpPr>
            <p:spPr bwMode="auto">
              <a:xfrm>
                <a:off x="3501" y="1567"/>
                <a:ext cx="205" cy="250"/>
              </a:xfrm>
              <a:prstGeom prst="rect">
                <a:avLst/>
              </a:prstGeom>
              <a:solidFill>
                <a:srgbClr val="6ADAF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l">
                  <a:lnSpc>
                    <a:spcPct val="100000"/>
                  </a:lnSpc>
                </a:pPr>
                <a:r>
                  <a:rPr lang="fr-FR" altLang="fr-FR" sz="2000" dirty="0">
                    <a:solidFill>
                      <a:srgbClr val="000000"/>
                    </a:solidFill>
                  </a:rPr>
                  <a:t>5</a:t>
                </a:r>
              </a:p>
            </p:txBody>
          </p:sp>
        </p:grpSp>
        <p:sp>
          <p:nvSpPr>
            <p:cNvPr id="3096" name="Text Box 131">
              <a:extLst>
                <a:ext uri="{FF2B5EF4-FFF2-40B4-BE49-F238E27FC236}">
                  <a16:creationId xmlns:a16="http://schemas.microsoft.com/office/drawing/2014/main" id="{FD64698E-FC80-4718-A27A-0988CE14690E}"/>
                </a:ext>
              </a:extLst>
            </p:cNvPr>
            <p:cNvSpPr txBox="1">
              <a:spLocks noChangeArrowheads="1"/>
            </p:cNvSpPr>
            <p:nvPr/>
          </p:nvSpPr>
          <p:spPr bwMode="auto">
            <a:xfrm>
              <a:off x="4395788" y="5232400"/>
              <a:ext cx="1946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nSpc>
                  <a:spcPct val="100000"/>
                </a:lnSpc>
              </a:pPr>
              <a:r>
                <a:rPr lang="fr-FR" altLang="fr-FR" sz="2000" dirty="0">
                  <a:solidFill>
                    <a:srgbClr val="000000"/>
                  </a:solidFill>
                </a:rPr>
                <a:t>Plateforme</a:t>
              </a:r>
            </a:p>
            <a:p>
              <a:pPr>
                <a:lnSpc>
                  <a:spcPct val="100000"/>
                </a:lnSpc>
              </a:pPr>
              <a:r>
                <a:rPr lang="fr-FR" altLang="fr-FR" sz="2000" dirty="0">
                  <a:solidFill>
                    <a:srgbClr val="000000"/>
                  </a:solidFill>
                </a:rPr>
                <a:t>de distribution</a:t>
              </a:r>
            </a:p>
          </p:txBody>
        </p:sp>
        <p:sp>
          <p:nvSpPr>
            <p:cNvPr id="3097" name="Line 132">
              <a:extLst>
                <a:ext uri="{FF2B5EF4-FFF2-40B4-BE49-F238E27FC236}">
                  <a16:creationId xmlns:a16="http://schemas.microsoft.com/office/drawing/2014/main" id="{8B985531-00E2-44FF-B8BE-36F8976ACD60}"/>
                </a:ext>
              </a:extLst>
            </p:cNvPr>
            <p:cNvSpPr>
              <a:spLocks noChangeShapeType="1"/>
            </p:cNvSpPr>
            <p:nvPr/>
          </p:nvSpPr>
          <p:spPr bwMode="auto">
            <a:xfrm>
              <a:off x="2339975" y="2701925"/>
              <a:ext cx="2363788" cy="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3098" name="Text Box 133">
              <a:extLst>
                <a:ext uri="{FF2B5EF4-FFF2-40B4-BE49-F238E27FC236}">
                  <a16:creationId xmlns:a16="http://schemas.microsoft.com/office/drawing/2014/main" id="{F3A3AF07-01ED-4622-A668-A50A0CA650EF}"/>
                </a:ext>
              </a:extLst>
            </p:cNvPr>
            <p:cNvSpPr txBox="1">
              <a:spLocks noChangeArrowheads="1"/>
            </p:cNvSpPr>
            <p:nvPr/>
          </p:nvSpPr>
          <p:spPr bwMode="auto">
            <a:xfrm>
              <a:off x="6002338" y="2128838"/>
              <a:ext cx="121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l">
                <a:lnSpc>
                  <a:spcPct val="100000"/>
                </a:lnSpc>
              </a:pPr>
              <a:r>
                <a:rPr lang="fr-FR" altLang="fr-FR" sz="1800" b="0" dirty="0">
                  <a:solidFill>
                    <a:srgbClr val="000000"/>
                  </a:solidFill>
                </a:rPr>
                <a:t>Livraisons</a:t>
              </a:r>
            </a:p>
          </p:txBody>
        </p:sp>
        <p:sp>
          <p:nvSpPr>
            <p:cNvPr id="3099" name="Text Box 134">
              <a:extLst>
                <a:ext uri="{FF2B5EF4-FFF2-40B4-BE49-F238E27FC236}">
                  <a16:creationId xmlns:a16="http://schemas.microsoft.com/office/drawing/2014/main" id="{1570A751-6521-40C5-A9E0-BBAEDECCDEE2}"/>
                </a:ext>
              </a:extLst>
            </p:cNvPr>
            <p:cNvSpPr txBox="1">
              <a:spLocks noChangeArrowheads="1"/>
            </p:cNvSpPr>
            <p:nvPr/>
          </p:nvSpPr>
          <p:spPr bwMode="auto">
            <a:xfrm>
              <a:off x="2519363" y="1990725"/>
              <a:ext cx="1873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nSpc>
                  <a:spcPct val="100000"/>
                </a:lnSpc>
              </a:pPr>
              <a:r>
                <a:rPr lang="fr-FR" altLang="fr-FR" sz="1800" b="0" dirty="0">
                  <a:solidFill>
                    <a:srgbClr val="000000"/>
                  </a:solidFill>
                </a:rPr>
                <a:t>Information</a:t>
              </a:r>
            </a:p>
            <a:p>
              <a:pPr>
                <a:lnSpc>
                  <a:spcPct val="100000"/>
                </a:lnSpc>
              </a:pPr>
              <a:r>
                <a:rPr lang="fr-FR" altLang="fr-FR" sz="1800" b="0" dirty="0">
                  <a:solidFill>
                    <a:srgbClr val="000000"/>
                  </a:solidFill>
                </a:rPr>
                <a:t>sur les livraisons</a:t>
              </a:r>
            </a:p>
          </p:txBody>
        </p:sp>
        <p:sp>
          <p:nvSpPr>
            <p:cNvPr id="3100" name="Text Box 135">
              <a:extLst>
                <a:ext uri="{FF2B5EF4-FFF2-40B4-BE49-F238E27FC236}">
                  <a16:creationId xmlns:a16="http://schemas.microsoft.com/office/drawing/2014/main" id="{89DDF3DF-A7C8-46B2-BC19-7EC89FA47171}"/>
                </a:ext>
              </a:extLst>
            </p:cNvPr>
            <p:cNvSpPr txBox="1">
              <a:spLocks noChangeArrowheads="1"/>
            </p:cNvSpPr>
            <p:nvPr/>
          </p:nvSpPr>
          <p:spPr bwMode="auto">
            <a:xfrm>
              <a:off x="2344738" y="2795588"/>
              <a:ext cx="2317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nSpc>
                  <a:spcPct val="100000"/>
                </a:lnSpc>
              </a:pPr>
              <a:r>
                <a:rPr lang="fr-FR" altLang="fr-FR" sz="1800" b="0" dirty="0">
                  <a:solidFill>
                    <a:srgbClr val="000000"/>
                  </a:solidFill>
                </a:rPr>
                <a:t>Suggestions de</a:t>
              </a:r>
            </a:p>
            <a:p>
              <a:pPr>
                <a:lnSpc>
                  <a:spcPct val="100000"/>
                </a:lnSpc>
              </a:pPr>
              <a:r>
                <a:rPr lang="fr-FR" altLang="fr-FR" sz="1800" b="0" dirty="0">
                  <a:solidFill>
                    <a:srgbClr val="000000"/>
                  </a:solidFill>
                </a:rPr>
                <a:t>réapprovisionnement</a:t>
              </a:r>
            </a:p>
          </p:txBody>
        </p:sp>
        <p:sp>
          <p:nvSpPr>
            <p:cNvPr id="3101" name="Text Box 136">
              <a:extLst>
                <a:ext uri="{FF2B5EF4-FFF2-40B4-BE49-F238E27FC236}">
                  <a16:creationId xmlns:a16="http://schemas.microsoft.com/office/drawing/2014/main" id="{74B0B777-ECA7-4190-9896-C635BFAB6900}"/>
                </a:ext>
              </a:extLst>
            </p:cNvPr>
            <p:cNvSpPr txBox="1">
              <a:spLocks noChangeArrowheads="1"/>
            </p:cNvSpPr>
            <p:nvPr/>
          </p:nvSpPr>
          <p:spPr bwMode="auto">
            <a:xfrm>
              <a:off x="7011988" y="5386388"/>
              <a:ext cx="1763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nSpc>
                  <a:spcPct val="100000"/>
                </a:lnSpc>
              </a:pPr>
              <a:r>
                <a:rPr lang="fr-FR" altLang="fr-FR" sz="2000" dirty="0">
                  <a:solidFill>
                    <a:srgbClr val="000000"/>
                  </a:solidFill>
                </a:rPr>
                <a:t>Distributeurs</a:t>
              </a:r>
            </a:p>
          </p:txBody>
        </p:sp>
        <p:sp>
          <p:nvSpPr>
            <p:cNvPr id="3102" name="Text Box 137">
              <a:extLst>
                <a:ext uri="{FF2B5EF4-FFF2-40B4-BE49-F238E27FC236}">
                  <a16:creationId xmlns:a16="http://schemas.microsoft.com/office/drawing/2014/main" id="{CEDE6A99-5B77-4255-9279-5C7FF5A82BF2}"/>
                </a:ext>
              </a:extLst>
            </p:cNvPr>
            <p:cNvSpPr txBox="1">
              <a:spLocks noChangeArrowheads="1"/>
            </p:cNvSpPr>
            <p:nvPr/>
          </p:nvSpPr>
          <p:spPr bwMode="auto">
            <a:xfrm>
              <a:off x="1079500" y="5232400"/>
              <a:ext cx="101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nSpc>
                  <a:spcPct val="100000"/>
                </a:lnSpc>
              </a:pPr>
              <a:r>
                <a:rPr lang="fr-FR" altLang="fr-FR" sz="2000" dirty="0">
                  <a:solidFill>
                    <a:srgbClr val="000000"/>
                  </a:solidFill>
                </a:rPr>
                <a:t>Usines</a:t>
              </a:r>
            </a:p>
          </p:txBody>
        </p:sp>
        <p:grpSp>
          <p:nvGrpSpPr>
            <p:cNvPr id="3103" name="Group 138">
              <a:extLst>
                <a:ext uri="{FF2B5EF4-FFF2-40B4-BE49-F238E27FC236}">
                  <a16:creationId xmlns:a16="http://schemas.microsoft.com/office/drawing/2014/main" id="{A7F6A9C9-EF78-4077-862C-10A13AC74C21}"/>
                </a:ext>
              </a:extLst>
            </p:cNvPr>
            <p:cNvGrpSpPr>
              <a:grpSpLocks/>
            </p:cNvGrpSpPr>
            <p:nvPr/>
          </p:nvGrpSpPr>
          <p:grpSpPr bwMode="auto">
            <a:xfrm>
              <a:off x="4403725" y="2400300"/>
              <a:ext cx="528638" cy="549275"/>
              <a:chOff x="3448" y="1515"/>
              <a:chExt cx="333" cy="346"/>
            </a:xfrm>
          </p:grpSpPr>
          <p:sp>
            <p:nvSpPr>
              <p:cNvPr id="3110" name="Oval 139">
                <a:extLst>
                  <a:ext uri="{FF2B5EF4-FFF2-40B4-BE49-F238E27FC236}">
                    <a16:creationId xmlns:a16="http://schemas.microsoft.com/office/drawing/2014/main" id="{679FEE2F-B9C6-44C6-A2C5-F14CF68F5CC0}"/>
                  </a:ext>
                </a:extLst>
              </p:cNvPr>
              <p:cNvSpPr>
                <a:spLocks noChangeArrowheads="1"/>
              </p:cNvSpPr>
              <p:nvPr/>
            </p:nvSpPr>
            <p:spPr bwMode="auto">
              <a:xfrm>
                <a:off x="3448" y="1515"/>
                <a:ext cx="333" cy="346"/>
              </a:xfrm>
              <a:prstGeom prst="ellipse">
                <a:avLst/>
              </a:prstGeom>
              <a:solidFill>
                <a:srgbClr val="6ADAF4"/>
              </a:solidFill>
              <a:ln w="12700">
                <a:solidFill>
                  <a:schemeClr val="tx1"/>
                </a:solidFill>
                <a:round/>
                <a:headEnd/>
                <a:tailEnd/>
              </a:ln>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endParaRPr lang="fr-FR" altLang="fr-FR" dirty="0"/>
              </a:p>
            </p:txBody>
          </p:sp>
          <p:sp>
            <p:nvSpPr>
              <p:cNvPr id="3111" name="Text Box 140">
                <a:extLst>
                  <a:ext uri="{FF2B5EF4-FFF2-40B4-BE49-F238E27FC236}">
                    <a16:creationId xmlns:a16="http://schemas.microsoft.com/office/drawing/2014/main" id="{E52616F0-1CBE-474E-B20B-3C84B094D772}"/>
                  </a:ext>
                </a:extLst>
              </p:cNvPr>
              <p:cNvSpPr txBox="1">
                <a:spLocks noChangeArrowheads="1"/>
              </p:cNvSpPr>
              <p:nvPr/>
            </p:nvSpPr>
            <p:spPr bwMode="auto">
              <a:xfrm>
                <a:off x="3501" y="1567"/>
                <a:ext cx="205" cy="250"/>
              </a:xfrm>
              <a:prstGeom prst="rect">
                <a:avLst/>
              </a:prstGeom>
              <a:solidFill>
                <a:srgbClr val="6ADAF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l">
                  <a:lnSpc>
                    <a:spcPct val="100000"/>
                  </a:lnSpc>
                </a:pPr>
                <a:r>
                  <a:rPr lang="fr-FR" altLang="fr-FR" sz="2000" dirty="0">
                    <a:solidFill>
                      <a:srgbClr val="000000"/>
                    </a:solidFill>
                  </a:rPr>
                  <a:t>2</a:t>
                </a:r>
              </a:p>
            </p:txBody>
          </p:sp>
        </p:grpSp>
        <p:sp>
          <p:nvSpPr>
            <p:cNvPr id="3104" name="Line 141">
              <a:extLst>
                <a:ext uri="{FF2B5EF4-FFF2-40B4-BE49-F238E27FC236}">
                  <a16:creationId xmlns:a16="http://schemas.microsoft.com/office/drawing/2014/main" id="{251B755C-6983-4276-9D1C-A6AB6B897135}"/>
                </a:ext>
              </a:extLst>
            </p:cNvPr>
            <p:cNvSpPr>
              <a:spLocks noChangeShapeType="1"/>
            </p:cNvSpPr>
            <p:nvPr/>
          </p:nvSpPr>
          <p:spPr bwMode="auto">
            <a:xfrm>
              <a:off x="2365375" y="4060825"/>
              <a:ext cx="2363788" cy="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fr-FR" dirty="0"/>
            </a:p>
          </p:txBody>
        </p:sp>
        <p:grpSp>
          <p:nvGrpSpPr>
            <p:cNvPr id="3105" name="Group 142">
              <a:extLst>
                <a:ext uri="{FF2B5EF4-FFF2-40B4-BE49-F238E27FC236}">
                  <a16:creationId xmlns:a16="http://schemas.microsoft.com/office/drawing/2014/main" id="{E16330A1-6F30-4672-91DD-CBEB6032C660}"/>
                </a:ext>
              </a:extLst>
            </p:cNvPr>
            <p:cNvGrpSpPr>
              <a:grpSpLocks/>
            </p:cNvGrpSpPr>
            <p:nvPr/>
          </p:nvGrpSpPr>
          <p:grpSpPr bwMode="auto">
            <a:xfrm>
              <a:off x="4416425" y="3743325"/>
              <a:ext cx="528638" cy="549275"/>
              <a:chOff x="3448" y="1515"/>
              <a:chExt cx="333" cy="346"/>
            </a:xfrm>
          </p:grpSpPr>
          <p:sp>
            <p:nvSpPr>
              <p:cNvPr id="3108" name="Oval 143">
                <a:extLst>
                  <a:ext uri="{FF2B5EF4-FFF2-40B4-BE49-F238E27FC236}">
                    <a16:creationId xmlns:a16="http://schemas.microsoft.com/office/drawing/2014/main" id="{F07BF5DF-8627-4FF1-A8BC-DD5B605A9BB3}"/>
                  </a:ext>
                </a:extLst>
              </p:cNvPr>
              <p:cNvSpPr>
                <a:spLocks noChangeArrowheads="1"/>
              </p:cNvSpPr>
              <p:nvPr/>
            </p:nvSpPr>
            <p:spPr bwMode="auto">
              <a:xfrm>
                <a:off x="3448" y="1515"/>
                <a:ext cx="333" cy="346"/>
              </a:xfrm>
              <a:prstGeom prst="ellipse">
                <a:avLst/>
              </a:prstGeom>
              <a:solidFill>
                <a:srgbClr val="6ADAF4"/>
              </a:solidFill>
              <a:ln w="12700">
                <a:solidFill>
                  <a:schemeClr val="tx1"/>
                </a:solidFill>
                <a:round/>
                <a:headEnd/>
                <a:tailEnd/>
              </a:ln>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endParaRPr lang="fr-FR" altLang="fr-FR" dirty="0"/>
              </a:p>
            </p:txBody>
          </p:sp>
          <p:sp>
            <p:nvSpPr>
              <p:cNvPr id="3109" name="Text Box 144">
                <a:extLst>
                  <a:ext uri="{FF2B5EF4-FFF2-40B4-BE49-F238E27FC236}">
                    <a16:creationId xmlns:a16="http://schemas.microsoft.com/office/drawing/2014/main" id="{EBA73818-8CA8-44F3-BE33-8C5A08064792}"/>
                  </a:ext>
                </a:extLst>
              </p:cNvPr>
              <p:cNvSpPr txBox="1">
                <a:spLocks noChangeArrowheads="1"/>
              </p:cNvSpPr>
              <p:nvPr/>
            </p:nvSpPr>
            <p:spPr bwMode="auto">
              <a:xfrm>
                <a:off x="3501" y="1567"/>
                <a:ext cx="205" cy="250"/>
              </a:xfrm>
              <a:prstGeom prst="rect">
                <a:avLst/>
              </a:prstGeom>
              <a:solidFill>
                <a:srgbClr val="6ADAF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l">
                  <a:lnSpc>
                    <a:spcPct val="100000"/>
                  </a:lnSpc>
                </a:pPr>
                <a:r>
                  <a:rPr lang="fr-FR" altLang="fr-FR" sz="2000" dirty="0">
                    <a:solidFill>
                      <a:srgbClr val="000000"/>
                    </a:solidFill>
                  </a:rPr>
                  <a:t>4</a:t>
                </a:r>
              </a:p>
            </p:txBody>
          </p:sp>
        </p:grpSp>
        <p:sp>
          <p:nvSpPr>
            <p:cNvPr id="3106" name="Text Box 145">
              <a:extLst>
                <a:ext uri="{FF2B5EF4-FFF2-40B4-BE49-F238E27FC236}">
                  <a16:creationId xmlns:a16="http://schemas.microsoft.com/office/drawing/2014/main" id="{742730B8-EB2D-400B-AEF6-E84D2C7B4CA0}"/>
                </a:ext>
              </a:extLst>
            </p:cNvPr>
            <p:cNvSpPr txBox="1">
              <a:spLocks noChangeArrowheads="1"/>
            </p:cNvSpPr>
            <p:nvPr/>
          </p:nvSpPr>
          <p:spPr bwMode="auto">
            <a:xfrm>
              <a:off x="2782888" y="4083050"/>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l">
                <a:lnSpc>
                  <a:spcPct val="100000"/>
                </a:lnSpc>
              </a:pPr>
              <a:r>
                <a:rPr lang="fr-FR" altLang="fr-FR" sz="1800" b="0" dirty="0">
                  <a:solidFill>
                    <a:srgbClr val="000000"/>
                  </a:solidFill>
                </a:rPr>
                <a:t>Confirmation</a:t>
              </a:r>
            </a:p>
          </p:txBody>
        </p:sp>
        <p:sp>
          <p:nvSpPr>
            <p:cNvPr id="3107" name="Text Box 146">
              <a:extLst>
                <a:ext uri="{FF2B5EF4-FFF2-40B4-BE49-F238E27FC236}">
                  <a16:creationId xmlns:a16="http://schemas.microsoft.com/office/drawing/2014/main" id="{7385C658-A002-42D2-B800-7DB0BCC013B9}"/>
                </a:ext>
              </a:extLst>
            </p:cNvPr>
            <p:cNvSpPr txBox="1">
              <a:spLocks noChangeArrowheads="1"/>
            </p:cNvSpPr>
            <p:nvPr/>
          </p:nvSpPr>
          <p:spPr bwMode="auto">
            <a:xfrm>
              <a:off x="3071813" y="4865688"/>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pPr algn="l">
                <a:lnSpc>
                  <a:spcPct val="100000"/>
                </a:lnSpc>
              </a:pPr>
              <a:r>
                <a:rPr lang="fr-FR" altLang="fr-FR" sz="1800" b="0" dirty="0">
                  <a:solidFill>
                    <a:srgbClr val="000000"/>
                  </a:solidFill>
                </a:rPr>
                <a:t>Livraison</a:t>
              </a: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a:extLst>
              <a:ext uri="{FF2B5EF4-FFF2-40B4-BE49-F238E27FC236}">
                <a16:creationId xmlns:a16="http://schemas.microsoft.com/office/drawing/2014/main" id="{7014E48A-C25F-44B5-89A8-CCB9D78C218D}"/>
              </a:ext>
            </a:extLst>
          </p:cNvPr>
          <p:cNvSpPr>
            <a:spLocks noGrp="1"/>
          </p:cNvSpPr>
          <p:nvPr>
            <p:ph type="title"/>
          </p:nvPr>
        </p:nvSpPr>
        <p:spPr>
          <a:xfrm>
            <a:off x="1547813" y="549274"/>
            <a:ext cx="7239000" cy="1007517"/>
          </a:xfrm>
        </p:spPr>
        <p:txBody>
          <a:bodyPr/>
          <a:lstStyle/>
          <a:p>
            <a:r>
              <a:rPr lang="fr-FR" altLang="fr-FR" dirty="0"/>
              <a:t>La mise en œuvre de la GPA dans la (grande) distribution</a:t>
            </a:r>
          </a:p>
        </p:txBody>
      </p:sp>
      <p:sp>
        <p:nvSpPr>
          <p:cNvPr id="16387" name="Espace réservé du contenu 2">
            <a:extLst>
              <a:ext uri="{FF2B5EF4-FFF2-40B4-BE49-F238E27FC236}">
                <a16:creationId xmlns:a16="http://schemas.microsoft.com/office/drawing/2014/main" id="{BF918510-1DE4-4265-B2EF-E85BC908640F}"/>
              </a:ext>
            </a:extLst>
          </p:cNvPr>
          <p:cNvSpPr>
            <a:spLocks noGrp="1"/>
          </p:cNvSpPr>
          <p:nvPr>
            <p:ph idx="1"/>
          </p:nvPr>
        </p:nvSpPr>
        <p:spPr>
          <a:xfrm>
            <a:off x="1066800" y="1676400"/>
            <a:ext cx="7466013" cy="4114800"/>
          </a:xfrm>
        </p:spPr>
        <p:txBody>
          <a:bodyPr/>
          <a:lstStyle/>
          <a:p>
            <a:r>
              <a:rPr lang="fr-FR" altLang="fr-FR" dirty="0"/>
              <a:t>Objectifs :</a:t>
            </a:r>
          </a:p>
          <a:p>
            <a:pPr lvl="1"/>
            <a:r>
              <a:rPr lang="fr-FR" altLang="fr-FR" dirty="0"/>
              <a:t>Améliorer la présence en linéaire</a:t>
            </a:r>
          </a:p>
          <a:p>
            <a:pPr lvl="1"/>
            <a:r>
              <a:rPr lang="fr-FR" altLang="fr-FR" dirty="0"/>
              <a:t>Réduire le niveau des stocks</a:t>
            </a:r>
          </a:p>
          <a:p>
            <a:pPr lvl="1"/>
            <a:r>
              <a:rPr lang="fr-FR" altLang="fr-FR" dirty="0"/>
              <a:t>Diminuer les coûts de traitement</a:t>
            </a:r>
          </a:p>
          <a:p>
            <a:r>
              <a:rPr lang="fr-FR" altLang="fr-FR" dirty="0"/>
              <a:t>Début des réflexions : fin des années 1990</a:t>
            </a:r>
          </a:p>
          <a:p>
            <a:endParaRPr lang="fr-FR" altLang="fr-FR" dirty="0"/>
          </a:p>
          <a:p>
            <a:r>
              <a:rPr lang="fr-FR" altLang="fr-FR" dirty="0"/>
              <a:t>A l’initiative des responsables logistiques</a:t>
            </a:r>
          </a:p>
          <a:p>
            <a:pPr lvl="1"/>
            <a:r>
              <a:rPr lang="fr-FR" altLang="fr-FR" dirty="0"/>
              <a:t>Séparation des questions commerciales et opérationnelles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66E1975A-8730-4D09-BF07-1899EC57DD3A}"/>
              </a:ext>
            </a:extLst>
          </p:cNvPr>
          <p:cNvSpPr>
            <a:spLocks noGrp="1" noChangeArrowheads="1"/>
          </p:cNvSpPr>
          <p:nvPr>
            <p:ph type="title"/>
          </p:nvPr>
        </p:nvSpPr>
        <p:spPr/>
        <p:txBody>
          <a:bodyPr/>
          <a:lstStyle/>
          <a:p>
            <a:r>
              <a:rPr lang="fr-FR" altLang="fr-FR" sz="2400" dirty="0"/>
              <a:t>ECR / CPFR / Collaborative Planning</a:t>
            </a:r>
          </a:p>
        </p:txBody>
      </p:sp>
      <p:sp>
        <p:nvSpPr>
          <p:cNvPr id="33797" name="Rectangle 3">
            <a:extLst>
              <a:ext uri="{FF2B5EF4-FFF2-40B4-BE49-F238E27FC236}">
                <a16:creationId xmlns:a16="http://schemas.microsoft.com/office/drawing/2014/main" id="{C863992A-CD04-4B7F-AAA4-7776C9380326}"/>
              </a:ext>
            </a:extLst>
          </p:cNvPr>
          <p:cNvSpPr>
            <a:spLocks noGrp="1" noChangeArrowheads="1"/>
          </p:cNvSpPr>
          <p:nvPr>
            <p:ph type="body" idx="1"/>
          </p:nvPr>
        </p:nvSpPr>
        <p:spPr>
          <a:xfrm>
            <a:off x="395288" y="1676400"/>
            <a:ext cx="4537075" cy="3913188"/>
          </a:xfrm>
        </p:spPr>
        <p:txBody>
          <a:bodyPr/>
          <a:lstStyle/>
          <a:p>
            <a:r>
              <a:rPr lang="fr-FR" altLang="fr-FR" sz="1800" dirty="0"/>
              <a:t>Initié en 1995 par Wal’Mart</a:t>
            </a:r>
          </a:p>
          <a:p>
            <a:r>
              <a:rPr lang="fr-FR" altLang="fr-FR" sz="1800" dirty="0"/>
              <a:t>VICS (Voluntary Interindustry Commerce Solutions)</a:t>
            </a:r>
          </a:p>
          <a:p>
            <a:r>
              <a:rPr lang="fr-FR" altLang="fr-FR" sz="1800" dirty="0"/>
              <a:t>Création d’un modèle</a:t>
            </a:r>
          </a:p>
          <a:p>
            <a:pPr lvl="1"/>
            <a:r>
              <a:rPr lang="fr-FR" altLang="fr-FR" sz="1600" dirty="0"/>
              <a:t>Collaborative Assortment Planning</a:t>
            </a:r>
          </a:p>
          <a:p>
            <a:pPr lvl="1"/>
            <a:r>
              <a:rPr lang="fr-FR" altLang="fr-FR" sz="1600" dirty="0"/>
              <a:t>Store Replenishment Collaboration</a:t>
            </a:r>
            <a:r>
              <a:rPr lang="fr-FR" altLang="fr-FR" sz="2000" dirty="0"/>
              <a:t>  </a:t>
            </a:r>
            <a:endParaRPr lang="fr-FR" altLang="fr-FR" sz="1400" dirty="0">
              <a:solidFill>
                <a:srgbClr val="000000"/>
              </a:solidFill>
            </a:endParaRPr>
          </a:p>
          <a:p>
            <a:pPr lvl="1"/>
            <a:r>
              <a:rPr lang="fr-FR" altLang="fr-FR" sz="1600" dirty="0"/>
              <a:t>Distribution Center Replenishment Collaboration</a:t>
            </a:r>
            <a:r>
              <a:rPr lang="fr-FR" altLang="fr-FR" sz="2000" dirty="0"/>
              <a:t> </a:t>
            </a:r>
          </a:p>
          <a:p>
            <a:pPr lvl="1"/>
            <a:r>
              <a:rPr lang="fr-FR" altLang="fr-FR" sz="1600" dirty="0"/>
              <a:t>Retail Event Collaboration</a:t>
            </a:r>
            <a:r>
              <a:rPr lang="fr-FR" altLang="fr-FR" sz="2000" dirty="0"/>
              <a:t> </a:t>
            </a:r>
          </a:p>
          <a:p>
            <a:r>
              <a:rPr lang="fr-FR" altLang="fr-FR" sz="1800" dirty="0"/>
              <a:t>Standards de communication</a:t>
            </a:r>
            <a:r>
              <a:rPr lang="fr-FR" altLang="fr-FR" dirty="0"/>
              <a:t> </a:t>
            </a:r>
          </a:p>
          <a:p>
            <a:pPr lvl="1"/>
            <a:endParaRPr lang="fr-FR" altLang="fr-FR" dirty="0"/>
          </a:p>
        </p:txBody>
      </p:sp>
      <p:pic>
        <p:nvPicPr>
          <p:cNvPr id="33798" name="Picture 5" descr="CPFR Model">
            <a:extLst>
              <a:ext uri="{FF2B5EF4-FFF2-40B4-BE49-F238E27FC236}">
                <a16:creationId xmlns:a16="http://schemas.microsoft.com/office/drawing/2014/main" id="{9588F2BE-8F54-41F3-8F7F-C39FD2070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773238"/>
            <a:ext cx="37052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C0D0EF0E-90B7-42B6-81D0-7E0CE58CF627}"/>
              </a:ext>
            </a:extLst>
          </p:cNvPr>
          <p:cNvSpPr>
            <a:spLocks noGrp="1" noChangeArrowheads="1"/>
          </p:cNvSpPr>
          <p:nvPr>
            <p:ph type="title"/>
          </p:nvPr>
        </p:nvSpPr>
        <p:spPr/>
        <p:txBody>
          <a:bodyPr/>
          <a:lstStyle/>
          <a:p>
            <a:r>
              <a:rPr lang="fr-FR" altLang="fr-FR" dirty="0"/>
              <a:t>4. La collaboration stratégique</a:t>
            </a:r>
          </a:p>
        </p:txBody>
      </p:sp>
      <p:sp>
        <p:nvSpPr>
          <p:cNvPr id="34821" name="Rectangle 3">
            <a:extLst>
              <a:ext uri="{FF2B5EF4-FFF2-40B4-BE49-F238E27FC236}">
                <a16:creationId xmlns:a16="http://schemas.microsoft.com/office/drawing/2014/main" id="{8686974B-0F83-499F-8BC0-9C1060EB58E4}"/>
              </a:ext>
            </a:extLst>
          </p:cNvPr>
          <p:cNvSpPr>
            <a:spLocks noGrp="1" noChangeArrowheads="1"/>
          </p:cNvSpPr>
          <p:nvPr>
            <p:ph type="body" idx="1"/>
          </p:nvPr>
        </p:nvSpPr>
        <p:spPr>
          <a:xfrm>
            <a:off x="251520" y="1268760"/>
            <a:ext cx="5352355" cy="4114800"/>
          </a:xfrm>
        </p:spPr>
        <p:txBody>
          <a:bodyPr/>
          <a:lstStyle/>
          <a:p>
            <a:r>
              <a:rPr lang="fr-FR" altLang="fr-FR" dirty="0"/>
              <a:t>« Partenariat »</a:t>
            </a:r>
          </a:p>
          <a:p>
            <a:pPr lvl="1"/>
            <a:r>
              <a:rPr lang="fr-FR" altLang="fr-FR" dirty="0"/>
              <a:t>Vision à long terme</a:t>
            </a:r>
          </a:p>
          <a:p>
            <a:pPr lvl="1"/>
            <a:r>
              <a:rPr lang="fr-FR" altLang="fr-FR" dirty="0"/>
              <a:t>Recherche de bénéfices partagés</a:t>
            </a:r>
          </a:p>
          <a:p>
            <a:pPr lvl="1"/>
            <a:r>
              <a:rPr lang="fr-FR" altLang="fr-FR" dirty="0"/>
              <a:t>Permet des gains très importants mais sur le long terme</a:t>
            </a:r>
          </a:p>
          <a:p>
            <a:pPr lvl="1"/>
            <a:r>
              <a:rPr lang="fr-FR" altLang="fr-FR" dirty="0"/>
              <a:t>Tableaux de bords réciproques</a:t>
            </a:r>
          </a:p>
          <a:p>
            <a:r>
              <a:rPr lang="fr-FR" altLang="fr-FR" dirty="0"/>
              <a:t>Développement de produits en commun</a:t>
            </a:r>
          </a:p>
          <a:p>
            <a:pPr lvl="1"/>
            <a:r>
              <a:rPr lang="fr-FR" altLang="fr-FR" dirty="0"/>
              <a:t>Collaboration des bureaux d’étude</a:t>
            </a:r>
          </a:p>
          <a:p>
            <a:r>
              <a:rPr lang="fr-FR" altLang="fr-FR" dirty="0"/>
              <a:t>Instauration d’un climat de confiance entre les partenaires</a:t>
            </a:r>
          </a:p>
          <a:p>
            <a:pPr lvl="1" defTabSz="762000"/>
            <a:r>
              <a:rPr lang="fr-FR" altLang="fr-FR" dirty="0">
                <a:solidFill>
                  <a:srgbClr val="00279F"/>
                </a:solidFill>
              </a:rPr>
              <a:t>Nécessite un fort niveau de maturité de part et d’autre</a:t>
            </a:r>
          </a:p>
          <a:p>
            <a:pPr lvl="1" defTabSz="762000"/>
            <a:r>
              <a:rPr lang="fr-FR" altLang="fr-FR" dirty="0">
                <a:solidFill>
                  <a:srgbClr val="00279F"/>
                </a:solidFill>
              </a:rPr>
              <a:t>Nécessite une excellente maitrise de son métier de part et d’autre</a:t>
            </a:r>
          </a:p>
          <a:p>
            <a:endParaRPr lang="fr-FR" altLang="fr-FR" dirty="0"/>
          </a:p>
        </p:txBody>
      </p:sp>
      <p:pic>
        <p:nvPicPr>
          <p:cNvPr id="4" name="Picture 4" descr="C:\Users\saturn\Pictures\Humour transports\cat_voiture.jpg">
            <a:extLst>
              <a:ext uri="{FF2B5EF4-FFF2-40B4-BE49-F238E27FC236}">
                <a16:creationId xmlns:a16="http://schemas.microsoft.com/office/drawing/2014/main" id="{D6EC5D6B-E3BD-418E-B866-DBF4A61AB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75" y="1916832"/>
            <a:ext cx="3182938"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BD64D9-9BE9-4032-99AE-8BED6926178F}"/>
              </a:ext>
            </a:extLst>
          </p:cNvPr>
          <p:cNvSpPr>
            <a:spLocks noGrp="1"/>
          </p:cNvSpPr>
          <p:nvPr>
            <p:ph type="title"/>
          </p:nvPr>
        </p:nvSpPr>
        <p:spPr>
          <a:xfrm>
            <a:off x="1470025" y="746119"/>
            <a:ext cx="7239000" cy="457200"/>
          </a:xfrm>
        </p:spPr>
        <p:txBody>
          <a:bodyPr/>
          <a:lstStyle/>
          <a:p>
            <a:r>
              <a:rPr lang="fr-FR" dirty="0"/>
              <a:t>Le chemin pour réussir</a:t>
            </a:r>
          </a:p>
        </p:txBody>
      </p:sp>
      <p:pic>
        <p:nvPicPr>
          <p:cNvPr id="21" name="Picture 3">
            <a:extLst>
              <a:ext uri="{FF2B5EF4-FFF2-40B4-BE49-F238E27FC236}">
                <a16:creationId xmlns:a16="http://schemas.microsoft.com/office/drawing/2014/main" id="{33D97675-86E1-4596-B9BE-F87DBA72F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101557"/>
            <a:ext cx="6553472" cy="491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a:extLst>
              <a:ext uri="{FF2B5EF4-FFF2-40B4-BE49-F238E27FC236}">
                <a16:creationId xmlns:a16="http://schemas.microsoft.com/office/drawing/2014/main" id="{2AD542E9-8CA5-4BEB-9A3E-DF70F2CEC11A}"/>
              </a:ext>
            </a:extLst>
          </p:cNvPr>
          <p:cNvSpPr txBox="1">
            <a:spLocks noChangeArrowheads="1"/>
          </p:cNvSpPr>
          <p:nvPr/>
        </p:nvSpPr>
        <p:spPr bwMode="auto">
          <a:xfrm>
            <a:off x="6156176" y="5229200"/>
            <a:ext cx="24638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fr-FR" sz="1400" b="0"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Source  Procter &amp; Gamble </a:t>
            </a:r>
            <a:endParaRPr kumimoji="0" lang="en-US" altLang="fr-FR" sz="1800" b="0"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8844AF28-AC65-4F33-9FC9-942AA0AE42B0}"/>
              </a:ext>
            </a:extLst>
          </p:cNvPr>
          <p:cNvSpPr txBox="1"/>
          <p:nvPr/>
        </p:nvSpPr>
        <p:spPr>
          <a:xfrm>
            <a:off x="956102" y="4234947"/>
            <a:ext cx="1027846" cy="313932"/>
          </a:xfrm>
          <a:prstGeom prst="rect">
            <a:avLst/>
          </a:prstGeom>
          <a:noFill/>
        </p:spPr>
        <p:txBody>
          <a:bodyPr wrap="none" rtlCol="0">
            <a:spAutoFit/>
          </a:bodyPr>
          <a:lstStyle/>
          <a:p>
            <a:r>
              <a:rPr lang="fr-FR" dirty="0">
                <a:solidFill>
                  <a:srgbClr val="00279F"/>
                </a:solidFill>
              </a:rPr>
              <a:t>Niveau 1</a:t>
            </a:r>
          </a:p>
        </p:txBody>
      </p:sp>
      <p:sp>
        <p:nvSpPr>
          <p:cNvPr id="24" name="ZoneTexte 23">
            <a:extLst>
              <a:ext uri="{FF2B5EF4-FFF2-40B4-BE49-F238E27FC236}">
                <a16:creationId xmlns:a16="http://schemas.microsoft.com/office/drawing/2014/main" id="{256062AE-5273-4A72-8990-75106B799A94}"/>
              </a:ext>
            </a:extLst>
          </p:cNvPr>
          <p:cNvSpPr txBox="1"/>
          <p:nvPr/>
        </p:nvSpPr>
        <p:spPr>
          <a:xfrm>
            <a:off x="956102" y="3296058"/>
            <a:ext cx="1027846" cy="313932"/>
          </a:xfrm>
          <a:prstGeom prst="rect">
            <a:avLst/>
          </a:prstGeom>
          <a:noFill/>
        </p:spPr>
        <p:txBody>
          <a:bodyPr wrap="none" rtlCol="0">
            <a:spAutoFit/>
          </a:bodyPr>
          <a:lstStyle/>
          <a:p>
            <a:r>
              <a:rPr lang="fr-FR" dirty="0">
                <a:solidFill>
                  <a:srgbClr val="00279F"/>
                </a:solidFill>
              </a:rPr>
              <a:t>Niveau 2</a:t>
            </a:r>
          </a:p>
        </p:txBody>
      </p:sp>
      <p:sp>
        <p:nvSpPr>
          <p:cNvPr id="26" name="ZoneTexte 25">
            <a:extLst>
              <a:ext uri="{FF2B5EF4-FFF2-40B4-BE49-F238E27FC236}">
                <a16:creationId xmlns:a16="http://schemas.microsoft.com/office/drawing/2014/main" id="{C34BE008-23B9-4446-8EB5-4C83570A5074}"/>
              </a:ext>
            </a:extLst>
          </p:cNvPr>
          <p:cNvSpPr txBox="1"/>
          <p:nvPr/>
        </p:nvSpPr>
        <p:spPr>
          <a:xfrm>
            <a:off x="956102" y="2309122"/>
            <a:ext cx="1027846" cy="313932"/>
          </a:xfrm>
          <a:prstGeom prst="rect">
            <a:avLst/>
          </a:prstGeom>
          <a:noFill/>
        </p:spPr>
        <p:txBody>
          <a:bodyPr wrap="none" rtlCol="0">
            <a:spAutoFit/>
          </a:bodyPr>
          <a:lstStyle/>
          <a:p>
            <a:r>
              <a:rPr lang="fr-FR" dirty="0">
                <a:solidFill>
                  <a:srgbClr val="00279F"/>
                </a:solidFill>
              </a:rPr>
              <a:t>Niveau 3</a:t>
            </a: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A548C-6A07-40DA-B652-11335E7BD46D}"/>
              </a:ext>
            </a:extLst>
          </p:cNvPr>
          <p:cNvSpPr>
            <a:spLocks noGrp="1"/>
          </p:cNvSpPr>
          <p:nvPr>
            <p:ph type="title"/>
          </p:nvPr>
        </p:nvSpPr>
        <p:spPr/>
        <p:txBody>
          <a:bodyPr/>
          <a:lstStyle/>
          <a:p>
            <a:r>
              <a:rPr lang="fr-FR" dirty="0"/>
              <a:t>Quelle collaboration pour quel marché ?</a:t>
            </a:r>
          </a:p>
        </p:txBody>
      </p:sp>
      <p:pic>
        <p:nvPicPr>
          <p:cNvPr id="3" name="Image 2">
            <a:extLst>
              <a:ext uri="{FF2B5EF4-FFF2-40B4-BE49-F238E27FC236}">
                <a16:creationId xmlns:a16="http://schemas.microsoft.com/office/drawing/2014/main" id="{0C7CECBF-87EA-4264-9013-592399AF3E43}"/>
              </a:ext>
            </a:extLst>
          </p:cNvPr>
          <p:cNvPicPr>
            <a:picLocks noChangeAspect="1"/>
          </p:cNvPicPr>
          <p:nvPr/>
        </p:nvPicPr>
        <p:blipFill>
          <a:blip r:embed="rId3"/>
          <a:stretch>
            <a:fillRect/>
          </a:stretch>
        </p:blipFill>
        <p:spPr>
          <a:xfrm>
            <a:off x="539552" y="1176803"/>
            <a:ext cx="8604448" cy="4269956"/>
          </a:xfrm>
          <a:prstGeom prst="rect">
            <a:avLst/>
          </a:prstGeom>
        </p:spPr>
      </p:pic>
      <p:grpSp>
        <p:nvGrpSpPr>
          <p:cNvPr id="4" name="Groupe 3">
            <a:extLst>
              <a:ext uri="{FF2B5EF4-FFF2-40B4-BE49-F238E27FC236}">
                <a16:creationId xmlns:a16="http://schemas.microsoft.com/office/drawing/2014/main" id="{A6570BE8-804C-4B47-995E-39D92D72D38F}"/>
              </a:ext>
            </a:extLst>
          </p:cNvPr>
          <p:cNvGrpSpPr/>
          <p:nvPr/>
        </p:nvGrpSpPr>
        <p:grpSpPr>
          <a:xfrm>
            <a:off x="188688" y="5295782"/>
            <a:ext cx="8487768" cy="1301570"/>
            <a:chOff x="188688" y="5295782"/>
            <a:chExt cx="8487768" cy="1301570"/>
          </a:xfrm>
        </p:grpSpPr>
        <p:sp>
          <p:nvSpPr>
            <p:cNvPr id="5" name="ZoneTexte 4">
              <a:extLst>
                <a:ext uri="{FF2B5EF4-FFF2-40B4-BE49-F238E27FC236}">
                  <a16:creationId xmlns:a16="http://schemas.microsoft.com/office/drawing/2014/main" id="{AA6A05D5-7F48-42A6-A9FF-B4757C9585E8}"/>
                </a:ext>
              </a:extLst>
            </p:cNvPr>
            <p:cNvSpPr txBox="1"/>
            <p:nvPr/>
          </p:nvSpPr>
          <p:spPr>
            <a:xfrm>
              <a:off x="188688" y="5589681"/>
              <a:ext cx="1995016" cy="535531"/>
            </a:xfrm>
            <a:prstGeom prst="rect">
              <a:avLst/>
            </a:prstGeom>
            <a:noFill/>
          </p:spPr>
          <p:txBody>
            <a:bodyPr wrap="square" rtlCol="0">
              <a:spAutoFit/>
            </a:bodyPr>
            <a:lstStyle/>
            <a:p>
              <a:r>
                <a:rPr lang="fr-FR" dirty="0">
                  <a:solidFill>
                    <a:srgbClr val="00279F"/>
                  </a:solidFill>
                </a:rPr>
                <a:t>Mode de collaboration</a:t>
              </a:r>
            </a:p>
          </p:txBody>
        </p:sp>
        <p:sp>
          <p:nvSpPr>
            <p:cNvPr id="6" name="ZoneTexte 5">
              <a:extLst>
                <a:ext uri="{FF2B5EF4-FFF2-40B4-BE49-F238E27FC236}">
                  <a16:creationId xmlns:a16="http://schemas.microsoft.com/office/drawing/2014/main" id="{E33B759F-506C-4988-A373-8807A1D6F8FD}"/>
                </a:ext>
              </a:extLst>
            </p:cNvPr>
            <p:cNvSpPr txBox="1"/>
            <p:nvPr/>
          </p:nvSpPr>
          <p:spPr>
            <a:xfrm>
              <a:off x="1907704" y="5295782"/>
              <a:ext cx="1445973" cy="286232"/>
            </a:xfrm>
            <a:prstGeom prst="rect">
              <a:avLst/>
            </a:prstGeom>
            <a:noFill/>
          </p:spPr>
          <p:txBody>
            <a:bodyPr wrap="none" rtlCol="0">
              <a:spAutoFit/>
            </a:bodyPr>
            <a:lstStyle/>
            <a:p>
              <a:r>
                <a:rPr lang="fr-FR" sz="1400" dirty="0">
                  <a:solidFill>
                    <a:srgbClr val="00279F"/>
                  </a:solidFill>
                </a:rPr>
                <a:t>Transactionnel</a:t>
              </a:r>
            </a:p>
          </p:txBody>
        </p:sp>
        <p:sp>
          <p:nvSpPr>
            <p:cNvPr id="7" name="Rectangle 6">
              <a:extLst>
                <a:ext uri="{FF2B5EF4-FFF2-40B4-BE49-F238E27FC236}">
                  <a16:creationId xmlns:a16="http://schemas.microsoft.com/office/drawing/2014/main" id="{2E645F64-EE44-4BBB-9427-7BF394F6A140}"/>
                </a:ext>
              </a:extLst>
            </p:cNvPr>
            <p:cNvSpPr/>
            <p:nvPr/>
          </p:nvSpPr>
          <p:spPr bwMode="auto">
            <a:xfrm>
              <a:off x="3347864" y="5330191"/>
              <a:ext cx="5328592" cy="249669"/>
            </a:xfrm>
            <a:prstGeom prst="rect">
              <a:avLst/>
            </a:prstGeom>
            <a:solidFill>
              <a:schemeClr val="accent6">
                <a:lumMod val="75000"/>
              </a:schemeClr>
            </a:solidFill>
            <a:ln w="1270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Arial" charset="0"/>
              </a:endParaRPr>
            </a:p>
          </p:txBody>
        </p:sp>
        <p:sp>
          <p:nvSpPr>
            <p:cNvPr id="8" name="ZoneTexte 7">
              <a:extLst>
                <a:ext uri="{FF2B5EF4-FFF2-40B4-BE49-F238E27FC236}">
                  <a16:creationId xmlns:a16="http://schemas.microsoft.com/office/drawing/2014/main" id="{4AAA8706-140F-4547-B6DE-A08148927BE1}"/>
                </a:ext>
              </a:extLst>
            </p:cNvPr>
            <p:cNvSpPr txBox="1"/>
            <p:nvPr/>
          </p:nvSpPr>
          <p:spPr>
            <a:xfrm>
              <a:off x="3312324" y="5661248"/>
              <a:ext cx="1426994" cy="286232"/>
            </a:xfrm>
            <a:prstGeom prst="rect">
              <a:avLst/>
            </a:prstGeom>
            <a:noFill/>
          </p:spPr>
          <p:txBody>
            <a:bodyPr wrap="none" rtlCol="0">
              <a:spAutoFit/>
            </a:bodyPr>
            <a:lstStyle/>
            <a:p>
              <a:r>
                <a:rPr lang="fr-FR" sz="1400" dirty="0">
                  <a:solidFill>
                    <a:srgbClr val="00279F"/>
                  </a:solidFill>
                </a:rPr>
                <a:t>Informationnel</a:t>
              </a:r>
            </a:p>
          </p:txBody>
        </p:sp>
        <p:sp>
          <p:nvSpPr>
            <p:cNvPr id="9" name="Rectangle 8">
              <a:extLst>
                <a:ext uri="{FF2B5EF4-FFF2-40B4-BE49-F238E27FC236}">
                  <a16:creationId xmlns:a16="http://schemas.microsoft.com/office/drawing/2014/main" id="{5F7D8B93-F335-4A28-ADCE-1FC9CBA5A06A}"/>
                </a:ext>
              </a:extLst>
            </p:cNvPr>
            <p:cNvSpPr/>
            <p:nvPr/>
          </p:nvSpPr>
          <p:spPr bwMode="auto">
            <a:xfrm>
              <a:off x="4716016" y="5661248"/>
              <a:ext cx="3960440" cy="249669"/>
            </a:xfrm>
            <a:prstGeom prst="rect">
              <a:avLst/>
            </a:prstGeom>
            <a:solidFill>
              <a:srgbClr val="00B0F0"/>
            </a:solidFill>
            <a:ln w="1270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Arial" charset="0"/>
              </a:endParaRPr>
            </a:p>
          </p:txBody>
        </p:sp>
        <p:sp>
          <p:nvSpPr>
            <p:cNvPr id="10" name="ZoneTexte 9">
              <a:extLst>
                <a:ext uri="{FF2B5EF4-FFF2-40B4-BE49-F238E27FC236}">
                  <a16:creationId xmlns:a16="http://schemas.microsoft.com/office/drawing/2014/main" id="{90E0534A-6E1A-4A9A-9039-0AB6BD596937}"/>
                </a:ext>
              </a:extLst>
            </p:cNvPr>
            <p:cNvSpPr txBox="1"/>
            <p:nvPr/>
          </p:nvSpPr>
          <p:spPr>
            <a:xfrm>
              <a:off x="4924142" y="6007993"/>
              <a:ext cx="1188146" cy="286232"/>
            </a:xfrm>
            <a:prstGeom prst="rect">
              <a:avLst/>
            </a:prstGeom>
            <a:noFill/>
          </p:spPr>
          <p:txBody>
            <a:bodyPr wrap="none" rtlCol="0">
              <a:spAutoFit/>
            </a:bodyPr>
            <a:lstStyle/>
            <a:p>
              <a:r>
                <a:rPr lang="fr-FR" sz="1400" dirty="0">
                  <a:solidFill>
                    <a:srgbClr val="00279F"/>
                  </a:solidFill>
                </a:rPr>
                <a:t>Décisionnel</a:t>
              </a:r>
            </a:p>
          </p:txBody>
        </p:sp>
        <p:sp>
          <p:nvSpPr>
            <p:cNvPr id="11" name="ZoneTexte 10">
              <a:extLst>
                <a:ext uri="{FF2B5EF4-FFF2-40B4-BE49-F238E27FC236}">
                  <a16:creationId xmlns:a16="http://schemas.microsoft.com/office/drawing/2014/main" id="{3A69C475-1D9F-48DF-A676-A89F597C9200}"/>
                </a:ext>
              </a:extLst>
            </p:cNvPr>
            <p:cNvSpPr txBox="1"/>
            <p:nvPr/>
          </p:nvSpPr>
          <p:spPr>
            <a:xfrm>
              <a:off x="5590350" y="6309320"/>
              <a:ext cx="1168910" cy="286232"/>
            </a:xfrm>
            <a:prstGeom prst="rect">
              <a:avLst/>
            </a:prstGeom>
            <a:noFill/>
          </p:spPr>
          <p:txBody>
            <a:bodyPr wrap="none" rtlCol="0">
              <a:spAutoFit/>
            </a:bodyPr>
            <a:lstStyle/>
            <a:p>
              <a:r>
                <a:rPr lang="fr-FR" sz="1400" dirty="0">
                  <a:solidFill>
                    <a:srgbClr val="00279F"/>
                  </a:solidFill>
                </a:rPr>
                <a:t>Stratégique</a:t>
              </a:r>
            </a:p>
          </p:txBody>
        </p:sp>
        <p:sp>
          <p:nvSpPr>
            <p:cNvPr id="12" name="Rectangle 11">
              <a:extLst>
                <a:ext uri="{FF2B5EF4-FFF2-40B4-BE49-F238E27FC236}">
                  <a16:creationId xmlns:a16="http://schemas.microsoft.com/office/drawing/2014/main" id="{25346CAD-CE72-4D33-9D96-DD1B67FC57FB}"/>
                </a:ext>
              </a:extLst>
            </p:cNvPr>
            <p:cNvSpPr/>
            <p:nvPr/>
          </p:nvSpPr>
          <p:spPr bwMode="auto">
            <a:xfrm>
              <a:off x="6156176" y="6007993"/>
              <a:ext cx="2520280" cy="234438"/>
            </a:xfrm>
            <a:prstGeom prst="rect">
              <a:avLst/>
            </a:prstGeom>
            <a:solidFill>
              <a:srgbClr val="FFC000"/>
            </a:solidFill>
            <a:ln w="1270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88D5C3B6-71C1-4788-B363-54FBBDC9DE02}"/>
                </a:ext>
              </a:extLst>
            </p:cNvPr>
            <p:cNvSpPr/>
            <p:nvPr/>
          </p:nvSpPr>
          <p:spPr bwMode="auto">
            <a:xfrm>
              <a:off x="6804248" y="6342635"/>
              <a:ext cx="1872208" cy="238029"/>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Arial" charset="0"/>
              </a:endParaRPr>
            </a:p>
          </p:txBody>
        </p:sp>
        <p:sp>
          <p:nvSpPr>
            <p:cNvPr id="14" name="Accolade ouvrante 13">
              <a:extLst>
                <a:ext uri="{FF2B5EF4-FFF2-40B4-BE49-F238E27FC236}">
                  <a16:creationId xmlns:a16="http://schemas.microsoft.com/office/drawing/2014/main" id="{FA24DC62-F30F-4074-AE52-B4D414D53352}"/>
                </a:ext>
              </a:extLst>
            </p:cNvPr>
            <p:cNvSpPr/>
            <p:nvPr/>
          </p:nvSpPr>
          <p:spPr bwMode="auto">
            <a:xfrm>
              <a:off x="1831227" y="5330191"/>
              <a:ext cx="225136" cy="1267161"/>
            </a:xfrm>
            <a:prstGeom prst="leftBrace">
              <a:avLst/>
            </a:prstGeom>
            <a:noFill/>
            <a:ln w="1270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46939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5AF62826-5A06-4116-B0AD-5DB07F4109A9}"/>
              </a:ext>
            </a:extLst>
          </p:cNvPr>
          <p:cNvGraphicFramePr/>
          <p:nvPr>
            <p:extLst>
              <p:ext uri="{D42A27DB-BD31-4B8C-83A1-F6EECF244321}">
                <p14:modId xmlns:p14="http://schemas.microsoft.com/office/powerpoint/2010/main" val="3283780622"/>
              </p:ext>
            </p:extLst>
          </p:nvPr>
        </p:nvGraphicFramePr>
        <p:xfrm>
          <a:off x="-287015" y="1276642"/>
          <a:ext cx="41158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ZoneTexte 11">
            <a:extLst>
              <a:ext uri="{FF2B5EF4-FFF2-40B4-BE49-F238E27FC236}">
                <a16:creationId xmlns:a16="http://schemas.microsoft.com/office/drawing/2014/main" id="{7AEEE473-8202-4D0D-A096-DEB6E3544EED}"/>
              </a:ext>
            </a:extLst>
          </p:cNvPr>
          <p:cNvSpPr txBox="1"/>
          <p:nvPr/>
        </p:nvSpPr>
        <p:spPr>
          <a:xfrm>
            <a:off x="227469" y="5457998"/>
            <a:ext cx="8689063" cy="923330"/>
          </a:xfrm>
          <a:prstGeom prst="rect">
            <a:avLst/>
          </a:prstGeom>
          <a:solidFill>
            <a:srgbClr val="FFFF00"/>
          </a:solidFill>
          <a:ln>
            <a:solidFill>
              <a:schemeClr val="accent1"/>
            </a:solidFill>
          </a:ln>
        </p:spPr>
        <p:txBody>
          <a:bodyPr wrap="square" rtlCol="0">
            <a:spAutoFit/>
          </a:bodyPr>
          <a:lstStyle/>
          <a:p>
            <a:pPr algn="ctr"/>
            <a:r>
              <a:rPr lang="fr-FR" sz="1500" dirty="0">
                <a:solidFill>
                  <a:srgbClr val="002060"/>
                </a:solidFill>
              </a:rPr>
              <a:t>Manager la relation client – fournisseur signifie manager des zones de coopération et des zones de conflit</a:t>
            </a:r>
          </a:p>
          <a:p>
            <a:pPr algn="ctr"/>
            <a:r>
              <a:rPr lang="fr-FR" sz="1500" dirty="0">
                <a:solidFill>
                  <a:srgbClr val="002060"/>
                </a:solidFill>
              </a:rPr>
              <a:t>Soit on subit (on gère une situation), soit on anticipe (on amène la relation dans la zone que l’on a décidé)</a:t>
            </a:r>
          </a:p>
        </p:txBody>
      </p:sp>
      <p:pic>
        <p:nvPicPr>
          <p:cNvPr id="3" name="Image 2">
            <a:extLst>
              <a:ext uri="{FF2B5EF4-FFF2-40B4-BE49-F238E27FC236}">
                <a16:creationId xmlns:a16="http://schemas.microsoft.com/office/drawing/2014/main" id="{0E1C4146-EB3F-42EC-AFF4-8D4E0327AE16}"/>
              </a:ext>
            </a:extLst>
          </p:cNvPr>
          <p:cNvPicPr>
            <a:picLocks noChangeAspect="1"/>
          </p:cNvPicPr>
          <p:nvPr/>
        </p:nvPicPr>
        <p:blipFill>
          <a:blip r:embed="rId8"/>
          <a:stretch>
            <a:fillRect/>
          </a:stretch>
        </p:blipFill>
        <p:spPr>
          <a:xfrm>
            <a:off x="4343341" y="1276641"/>
            <a:ext cx="4037165" cy="3120429"/>
          </a:xfrm>
          <a:prstGeom prst="rect">
            <a:avLst/>
          </a:prstGeom>
        </p:spPr>
      </p:pic>
      <p:sp>
        <p:nvSpPr>
          <p:cNvPr id="9" name="Espace réservé du contenu 2">
            <a:extLst>
              <a:ext uri="{FF2B5EF4-FFF2-40B4-BE49-F238E27FC236}">
                <a16:creationId xmlns:a16="http://schemas.microsoft.com/office/drawing/2014/main" id="{0C9FBFD8-30E0-4801-9879-CBD462F13936}"/>
              </a:ext>
            </a:extLst>
          </p:cNvPr>
          <p:cNvSpPr txBox="1">
            <a:spLocks/>
          </p:cNvSpPr>
          <p:nvPr/>
        </p:nvSpPr>
        <p:spPr>
          <a:xfrm>
            <a:off x="4396021" y="4514425"/>
            <a:ext cx="3920395" cy="770857"/>
          </a:xfrm>
          <a:prstGeom prst="rect">
            <a:avLst/>
          </a:prstGeom>
          <a:solidFill>
            <a:schemeClr val="bg2">
              <a:lumMod val="60000"/>
              <a:lumOff val="40000"/>
            </a:schemeClr>
          </a:solidFill>
        </p:spPr>
        <p:txBody>
          <a:bodyPr anchor="ctr">
            <a:no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lang="de-DE"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lang="de-DE"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lang="de-DE"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lang="de-DE"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lang="de-DE"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lang="de-DE"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lang="de-DE"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lang="de-DE"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lang="de-DE" sz="1800" kern="1200">
                <a:solidFill>
                  <a:schemeClr val="tx1"/>
                </a:solidFill>
                <a:latin typeface="+mn-lt"/>
                <a:ea typeface="+mn-ea"/>
                <a:cs typeface="+mn-cs"/>
              </a:defRPr>
            </a:lvl9pPr>
          </a:lstStyle>
          <a:p>
            <a:pPr>
              <a:lnSpc>
                <a:spcPct val="100000"/>
              </a:lnSpc>
              <a:spcBef>
                <a:spcPts val="2400"/>
              </a:spcBef>
              <a:buClr>
                <a:srgbClr val="00279F"/>
              </a:buClr>
            </a:pPr>
            <a:r>
              <a:rPr lang="fr-FR" sz="1800" i="1" dirty="0">
                <a:solidFill>
                  <a:srgbClr val="00279F"/>
                </a:solidFill>
              </a:rPr>
              <a:t>Key </a:t>
            </a:r>
            <a:r>
              <a:rPr lang="fr-FR" sz="1800" i="1" dirty="0" err="1">
                <a:solidFill>
                  <a:srgbClr val="00279F"/>
                </a:solidFill>
              </a:rPr>
              <a:t>Account</a:t>
            </a:r>
            <a:r>
              <a:rPr lang="fr-FR" sz="1800" i="1" dirty="0">
                <a:solidFill>
                  <a:srgbClr val="00279F"/>
                </a:solidFill>
              </a:rPr>
              <a:t> Manager</a:t>
            </a:r>
          </a:p>
          <a:p>
            <a:pPr>
              <a:buClr>
                <a:srgbClr val="00279F"/>
              </a:buClr>
            </a:pPr>
            <a:r>
              <a:rPr lang="fr-FR" sz="1800" dirty="0">
                <a:solidFill>
                  <a:srgbClr val="00279F"/>
                </a:solidFill>
              </a:rPr>
              <a:t>« Coopétition »</a:t>
            </a:r>
          </a:p>
        </p:txBody>
      </p:sp>
      <p:sp>
        <p:nvSpPr>
          <p:cNvPr id="2" name="Titre 1">
            <a:extLst>
              <a:ext uri="{FF2B5EF4-FFF2-40B4-BE49-F238E27FC236}">
                <a16:creationId xmlns:a16="http://schemas.microsoft.com/office/drawing/2014/main" id="{B69BDF55-128B-4A9C-90B8-684191D6C0F4}"/>
              </a:ext>
            </a:extLst>
          </p:cNvPr>
          <p:cNvSpPr>
            <a:spLocks noGrp="1"/>
          </p:cNvSpPr>
          <p:nvPr>
            <p:ph type="title"/>
          </p:nvPr>
        </p:nvSpPr>
        <p:spPr>
          <a:xfrm>
            <a:off x="227469" y="619344"/>
            <a:ext cx="8415179" cy="457200"/>
          </a:xfrm>
        </p:spPr>
        <p:txBody>
          <a:bodyPr/>
          <a:lstStyle/>
          <a:p>
            <a:r>
              <a:rPr lang="fr-FR" dirty="0"/>
              <a:t>Le management de la relation client-fournisseur</a:t>
            </a:r>
          </a:p>
        </p:txBody>
      </p:sp>
    </p:spTree>
    <p:extLst>
      <p:ext uri="{BB962C8B-B14F-4D97-AF65-F5344CB8AC3E}">
        <p14:creationId xmlns:p14="http://schemas.microsoft.com/office/powerpoint/2010/main" val="353210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a:extLst>
              <a:ext uri="{FF2B5EF4-FFF2-40B4-BE49-F238E27FC236}">
                <a16:creationId xmlns:a16="http://schemas.microsoft.com/office/drawing/2014/main" id="{7D88D8D0-C125-4C0D-A5BC-AC1F5F6A31B4}"/>
              </a:ext>
            </a:extLst>
          </p:cNvPr>
          <p:cNvSpPr>
            <a:spLocks noGrp="1"/>
          </p:cNvSpPr>
          <p:nvPr>
            <p:ph type="title"/>
          </p:nvPr>
        </p:nvSpPr>
        <p:spPr>
          <a:xfrm>
            <a:off x="1547664" y="653716"/>
            <a:ext cx="7239000" cy="457200"/>
          </a:xfrm>
        </p:spPr>
        <p:txBody>
          <a:bodyPr/>
          <a:lstStyle/>
          <a:p>
            <a:r>
              <a:rPr lang="fr-FR" altLang="fr-FR" dirty="0"/>
              <a:t>Les relations « traditionnelles »</a:t>
            </a:r>
          </a:p>
        </p:txBody>
      </p:sp>
      <p:sp>
        <p:nvSpPr>
          <p:cNvPr id="5123" name="Espace réservé du contenu 2">
            <a:extLst>
              <a:ext uri="{FF2B5EF4-FFF2-40B4-BE49-F238E27FC236}">
                <a16:creationId xmlns:a16="http://schemas.microsoft.com/office/drawing/2014/main" id="{93DA12A4-1DF3-4101-A921-2CDF03579A07}"/>
              </a:ext>
            </a:extLst>
          </p:cNvPr>
          <p:cNvSpPr>
            <a:spLocks noGrp="1"/>
          </p:cNvSpPr>
          <p:nvPr>
            <p:ph idx="1"/>
          </p:nvPr>
        </p:nvSpPr>
        <p:spPr/>
        <p:txBody>
          <a:bodyPr/>
          <a:lstStyle/>
          <a:p>
            <a:r>
              <a:rPr lang="fr-FR" altLang="fr-FR" dirty="0"/>
              <a:t>Négociations essentiellement sur le </a:t>
            </a:r>
            <a:r>
              <a:rPr lang="fr-FR" altLang="fr-FR" dirty="0">
                <a:solidFill>
                  <a:srgbClr val="00279F"/>
                </a:solidFill>
              </a:rPr>
              <a:t>prix</a:t>
            </a:r>
          </a:p>
          <a:p>
            <a:pPr lvl="1"/>
            <a:r>
              <a:rPr lang="fr-FR" altLang="fr-FR" dirty="0"/>
              <a:t>Le moins disant est sélectionné</a:t>
            </a:r>
          </a:p>
          <a:p>
            <a:r>
              <a:rPr lang="fr-FR" altLang="fr-FR" dirty="0"/>
              <a:t>Le client passe une commande ferme</a:t>
            </a:r>
          </a:p>
          <a:p>
            <a:pPr lvl="1"/>
            <a:r>
              <a:rPr lang="fr-FR" altLang="fr-FR" dirty="0"/>
              <a:t>Quantité fixe</a:t>
            </a:r>
          </a:p>
          <a:p>
            <a:pPr lvl="1"/>
            <a:r>
              <a:rPr lang="fr-FR" altLang="fr-FR" dirty="0"/>
              <a:t>Date de livraison souhaitée</a:t>
            </a:r>
          </a:p>
          <a:p>
            <a:pPr lvl="1"/>
            <a:endParaRPr lang="fr-FR" altLang="fr-FR" dirty="0"/>
          </a:p>
          <a:p>
            <a:r>
              <a:rPr lang="fr-FR" altLang="fr-FR" i="1" dirty="0"/>
              <a:t>Arm length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a:extLst>
              <a:ext uri="{FF2B5EF4-FFF2-40B4-BE49-F238E27FC236}">
                <a16:creationId xmlns:a16="http://schemas.microsoft.com/office/drawing/2014/main" id="{26C2CCAD-67CF-446C-9810-672FC5937F5E}"/>
              </a:ext>
            </a:extLst>
          </p:cNvPr>
          <p:cNvSpPr>
            <a:spLocks noGrp="1"/>
          </p:cNvSpPr>
          <p:nvPr>
            <p:ph type="title"/>
          </p:nvPr>
        </p:nvSpPr>
        <p:spPr>
          <a:xfrm>
            <a:off x="1547813" y="549275"/>
            <a:ext cx="7239000" cy="792163"/>
          </a:xfrm>
        </p:spPr>
        <p:txBody>
          <a:bodyPr/>
          <a:lstStyle/>
          <a:p>
            <a:r>
              <a:rPr lang="fr-FR" altLang="fr-FR" dirty="0"/>
              <a:t>Collaborations et CPFR</a:t>
            </a:r>
            <a:br>
              <a:rPr lang="fr-FR" altLang="fr-FR" dirty="0"/>
            </a:br>
            <a:r>
              <a:rPr lang="fr-FR" altLang="fr-FR" sz="1800" dirty="0"/>
              <a:t>Collaborative Planning, Forecasting and Replenishment</a:t>
            </a:r>
          </a:p>
        </p:txBody>
      </p:sp>
      <p:sp>
        <p:nvSpPr>
          <p:cNvPr id="30725" name="ZoneTexte 5">
            <a:extLst>
              <a:ext uri="{FF2B5EF4-FFF2-40B4-BE49-F238E27FC236}">
                <a16:creationId xmlns:a16="http://schemas.microsoft.com/office/drawing/2014/main" id="{E068778A-DC96-4820-A3E4-C34066245B8F}"/>
              </a:ext>
            </a:extLst>
          </p:cNvPr>
          <p:cNvSpPr txBox="1">
            <a:spLocks noChangeArrowheads="1"/>
          </p:cNvSpPr>
          <p:nvPr/>
        </p:nvSpPr>
        <p:spPr bwMode="auto">
          <a:xfrm>
            <a:off x="1076325" y="1484313"/>
            <a:ext cx="1666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2000" dirty="0">
                <a:solidFill>
                  <a:srgbClr val="00279F"/>
                </a:solidFill>
              </a:rPr>
              <a:t>Fournisseur</a:t>
            </a:r>
          </a:p>
        </p:txBody>
      </p:sp>
      <p:sp>
        <p:nvSpPr>
          <p:cNvPr id="30726" name="ZoneTexte 6">
            <a:extLst>
              <a:ext uri="{FF2B5EF4-FFF2-40B4-BE49-F238E27FC236}">
                <a16:creationId xmlns:a16="http://schemas.microsoft.com/office/drawing/2014/main" id="{1655C4AC-5FE0-449F-B9AD-5E577C1CDABB}"/>
              </a:ext>
            </a:extLst>
          </p:cNvPr>
          <p:cNvSpPr txBox="1">
            <a:spLocks noChangeArrowheads="1"/>
          </p:cNvSpPr>
          <p:nvPr/>
        </p:nvSpPr>
        <p:spPr bwMode="auto">
          <a:xfrm>
            <a:off x="6357938" y="1487488"/>
            <a:ext cx="896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2000" dirty="0">
                <a:solidFill>
                  <a:srgbClr val="00279F"/>
                </a:solidFill>
              </a:rPr>
              <a:t>Client</a:t>
            </a:r>
          </a:p>
        </p:txBody>
      </p:sp>
      <p:sp>
        <p:nvSpPr>
          <p:cNvPr id="30727" name="AutoShape 18">
            <a:extLst>
              <a:ext uri="{FF2B5EF4-FFF2-40B4-BE49-F238E27FC236}">
                <a16:creationId xmlns:a16="http://schemas.microsoft.com/office/drawing/2014/main" id="{C69B5BD7-4E6C-4765-A2E5-E4CD4F327757}"/>
              </a:ext>
            </a:extLst>
          </p:cNvPr>
          <p:cNvSpPr>
            <a:spLocks noChangeArrowheads="1"/>
          </p:cNvSpPr>
          <p:nvPr/>
        </p:nvSpPr>
        <p:spPr bwMode="auto">
          <a:xfrm>
            <a:off x="984250" y="1916113"/>
            <a:ext cx="1873250" cy="576262"/>
          </a:xfrm>
          <a:prstGeom prst="roundRect">
            <a:avLst>
              <a:gd name="adj" fmla="val 16667"/>
            </a:avLst>
          </a:prstGeom>
          <a:solidFill>
            <a:srgbClr val="FFFF99"/>
          </a:solidFill>
          <a:ln w="12700">
            <a:solidFill>
              <a:srgbClr val="000000"/>
            </a:solidFill>
            <a:round/>
            <a:headEnd/>
            <a:tailEnd/>
          </a:ln>
        </p:spPr>
        <p:txBody>
          <a:bodyPr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800" dirty="0">
                <a:solidFill>
                  <a:srgbClr val="008000"/>
                </a:solidFill>
              </a:rPr>
              <a:t>Plan à long terme</a:t>
            </a:r>
          </a:p>
        </p:txBody>
      </p:sp>
      <p:sp>
        <p:nvSpPr>
          <p:cNvPr id="30728" name="AutoShape 18">
            <a:extLst>
              <a:ext uri="{FF2B5EF4-FFF2-40B4-BE49-F238E27FC236}">
                <a16:creationId xmlns:a16="http://schemas.microsoft.com/office/drawing/2014/main" id="{CAB94FCA-B973-4356-98FD-C1A12DAD7F4E}"/>
              </a:ext>
            </a:extLst>
          </p:cNvPr>
          <p:cNvSpPr>
            <a:spLocks noChangeArrowheads="1"/>
          </p:cNvSpPr>
          <p:nvPr/>
        </p:nvSpPr>
        <p:spPr bwMode="auto">
          <a:xfrm>
            <a:off x="5913438" y="1844675"/>
            <a:ext cx="1873250" cy="576263"/>
          </a:xfrm>
          <a:prstGeom prst="roundRect">
            <a:avLst>
              <a:gd name="adj" fmla="val 16667"/>
            </a:avLst>
          </a:prstGeom>
          <a:solidFill>
            <a:srgbClr val="FFFF99"/>
          </a:solidFill>
          <a:ln w="12700">
            <a:solidFill>
              <a:srgbClr val="000000"/>
            </a:solidFill>
            <a:round/>
            <a:headEnd/>
            <a:tailEnd/>
          </a:ln>
        </p:spPr>
        <p:txBody>
          <a:bodyPr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800" dirty="0">
                <a:solidFill>
                  <a:srgbClr val="008000"/>
                </a:solidFill>
              </a:rPr>
              <a:t>Plan à long terme</a:t>
            </a:r>
          </a:p>
        </p:txBody>
      </p:sp>
      <p:sp>
        <p:nvSpPr>
          <p:cNvPr id="11" name="Double flèche horizontale 10">
            <a:extLst>
              <a:ext uri="{FF2B5EF4-FFF2-40B4-BE49-F238E27FC236}">
                <a16:creationId xmlns:a16="http://schemas.microsoft.com/office/drawing/2014/main" id="{D2FE9B11-2046-449C-9EF5-089B9B304C52}"/>
              </a:ext>
            </a:extLst>
          </p:cNvPr>
          <p:cNvSpPr/>
          <p:nvPr/>
        </p:nvSpPr>
        <p:spPr bwMode="auto">
          <a:xfrm>
            <a:off x="2984500" y="1916113"/>
            <a:ext cx="2786063" cy="568325"/>
          </a:xfrm>
          <a:prstGeom prst="lef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spAutoFit/>
          </a:bodyPr>
          <a:lstStyle/>
          <a:p>
            <a:pPr>
              <a:defRPr/>
            </a:pPr>
            <a:r>
              <a:rPr lang="fr-FR" sz="1400" dirty="0">
                <a:solidFill>
                  <a:srgbClr val="000099"/>
                </a:solidFill>
              </a:rPr>
              <a:t>Partenariat</a:t>
            </a:r>
          </a:p>
        </p:txBody>
      </p:sp>
      <p:sp>
        <p:nvSpPr>
          <p:cNvPr id="30730" name="AutoShape 18">
            <a:extLst>
              <a:ext uri="{FF2B5EF4-FFF2-40B4-BE49-F238E27FC236}">
                <a16:creationId xmlns:a16="http://schemas.microsoft.com/office/drawing/2014/main" id="{74CAF654-FDD5-428B-BE90-072F5C42687A}"/>
              </a:ext>
            </a:extLst>
          </p:cNvPr>
          <p:cNvSpPr>
            <a:spLocks noChangeArrowheads="1"/>
          </p:cNvSpPr>
          <p:nvPr/>
        </p:nvSpPr>
        <p:spPr bwMode="auto">
          <a:xfrm>
            <a:off x="1000125" y="3068638"/>
            <a:ext cx="1873250" cy="576262"/>
          </a:xfrm>
          <a:prstGeom prst="roundRect">
            <a:avLst>
              <a:gd name="adj" fmla="val 16667"/>
            </a:avLst>
          </a:prstGeom>
          <a:solidFill>
            <a:srgbClr val="FFFF99"/>
          </a:solidFill>
          <a:ln w="12700">
            <a:solidFill>
              <a:srgbClr val="000000"/>
            </a:solidFill>
            <a:round/>
            <a:headEnd/>
            <a:tailEnd/>
          </a:ln>
        </p:spPr>
        <p:txBody>
          <a:bodyPr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800" dirty="0">
                <a:solidFill>
                  <a:srgbClr val="008000"/>
                </a:solidFill>
              </a:rPr>
              <a:t>PIC</a:t>
            </a:r>
          </a:p>
        </p:txBody>
      </p:sp>
      <p:sp>
        <p:nvSpPr>
          <p:cNvPr id="30731" name="AutoShape 18">
            <a:extLst>
              <a:ext uri="{FF2B5EF4-FFF2-40B4-BE49-F238E27FC236}">
                <a16:creationId xmlns:a16="http://schemas.microsoft.com/office/drawing/2014/main" id="{84F9863A-74A6-4F7C-BBEA-D49F8E2E195D}"/>
              </a:ext>
            </a:extLst>
          </p:cNvPr>
          <p:cNvSpPr>
            <a:spLocks noChangeArrowheads="1"/>
          </p:cNvSpPr>
          <p:nvPr/>
        </p:nvSpPr>
        <p:spPr bwMode="auto">
          <a:xfrm>
            <a:off x="5929313" y="2997200"/>
            <a:ext cx="1873250" cy="576263"/>
          </a:xfrm>
          <a:prstGeom prst="roundRect">
            <a:avLst>
              <a:gd name="adj" fmla="val 16667"/>
            </a:avLst>
          </a:prstGeom>
          <a:solidFill>
            <a:srgbClr val="FFFF99"/>
          </a:solidFill>
          <a:ln w="12700">
            <a:solidFill>
              <a:srgbClr val="000000"/>
            </a:solidFill>
            <a:round/>
            <a:headEnd/>
            <a:tailEnd/>
          </a:ln>
        </p:spPr>
        <p:txBody>
          <a:bodyPr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800" dirty="0">
                <a:solidFill>
                  <a:srgbClr val="008000"/>
                </a:solidFill>
              </a:rPr>
              <a:t>PIC</a:t>
            </a:r>
          </a:p>
        </p:txBody>
      </p:sp>
      <p:sp>
        <p:nvSpPr>
          <p:cNvPr id="14" name="Double flèche horizontale 13">
            <a:extLst>
              <a:ext uri="{FF2B5EF4-FFF2-40B4-BE49-F238E27FC236}">
                <a16:creationId xmlns:a16="http://schemas.microsoft.com/office/drawing/2014/main" id="{6CA94411-63A6-4070-8118-03EB940081CE}"/>
              </a:ext>
            </a:extLst>
          </p:cNvPr>
          <p:cNvSpPr/>
          <p:nvPr/>
        </p:nvSpPr>
        <p:spPr bwMode="auto">
          <a:xfrm>
            <a:off x="3000375" y="3068638"/>
            <a:ext cx="2786063" cy="568325"/>
          </a:xfrm>
          <a:prstGeom prst="lef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spAutoFit/>
          </a:bodyPr>
          <a:lstStyle/>
          <a:p>
            <a:pPr>
              <a:defRPr/>
            </a:pPr>
            <a:r>
              <a:rPr lang="fr-FR" sz="1400" dirty="0">
                <a:solidFill>
                  <a:srgbClr val="000099"/>
                </a:solidFill>
              </a:rPr>
              <a:t>Planning</a:t>
            </a:r>
          </a:p>
        </p:txBody>
      </p:sp>
      <p:sp>
        <p:nvSpPr>
          <p:cNvPr id="30733" name="AutoShape 18">
            <a:extLst>
              <a:ext uri="{FF2B5EF4-FFF2-40B4-BE49-F238E27FC236}">
                <a16:creationId xmlns:a16="http://schemas.microsoft.com/office/drawing/2014/main" id="{50EF5CAC-3ECB-4D81-8658-6B29D95D03A0}"/>
              </a:ext>
            </a:extLst>
          </p:cNvPr>
          <p:cNvSpPr>
            <a:spLocks noChangeArrowheads="1"/>
          </p:cNvSpPr>
          <p:nvPr/>
        </p:nvSpPr>
        <p:spPr bwMode="auto">
          <a:xfrm>
            <a:off x="1000125" y="4076700"/>
            <a:ext cx="1873250" cy="576263"/>
          </a:xfrm>
          <a:prstGeom prst="roundRect">
            <a:avLst>
              <a:gd name="adj" fmla="val 16667"/>
            </a:avLst>
          </a:prstGeom>
          <a:solidFill>
            <a:srgbClr val="FFFF99"/>
          </a:solidFill>
          <a:ln w="12700">
            <a:solidFill>
              <a:srgbClr val="000000"/>
            </a:solidFill>
            <a:round/>
            <a:headEnd/>
            <a:tailEnd/>
          </a:ln>
        </p:spPr>
        <p:txBody>
          <a:bodyPr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800" dirty="0">
                <a:solidFill>
                  <a:srgbClr val="008000"/>
                </a:solidFill>
              </a:rPr>
              <a:t>PDP</a:t>
            </a:r>
          </a:p>
        </p:txBody>
      </p:sp>
      <p:sp>
        <p:nvSpPr>
          <p:cNvPr id="30734" name="AutoShape 18">
            <a:extLst>
              <a:ext uri="{FF2B5EF4-FFF2-40B4-BE49-F238E27FC236}">
                <a16:creationId xmlns:a16="http://schemas.microsoft.com/office/drawing/2014/main" id="{C9D4F373-CA2C-4DD0-88F2-266D71576F69}"/>
              </a:ext>
            </a:extLst>
          </p:cNvPr>
          <p:cNvSpPr>
            <a:spLocks noChangeArrowheads="1"/>
          </p:cNvSpPr>
          <p:nvPr/>
        </p:nvSpPr>
        <p:spPr bwMode="auto">
          <a:xfrm>
            <a:off x="5929313" y="3933825"/>
            <a:ext cx="1873250" cy="576263"/>
          </a:xfrm>
          <a:prstGeom prst="roundRect">
            <a:avLst>
              <a:gd name="adj" fmla="val 16667"/>
            </a:avLst>
          </a:prstGeom>
          <a:solidFill>
            <a:srgbClr val="FFFF99"/>
          </a:solidFill>
          <a:ln w="12700">
            <a:solidFill>
              <a:srgbClr val="000000"/>
            </a:solidFill>
            <a:round/>
            <a:headEnd/>
            <a:tailEnd/>
          </a:ln>
        </p:spPr>
        <p:txBody>
          <a:bodyPr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800" dirty="0">
                <a:solidFill>
                  <a:srgbClr val="008000"/>
                </a:solidFill>
              </a:rPr>
              <a:t>PDP</a:t>
            </a:r>
          </a:p>
        </p:txBody>
      </p:sp>
      <p:sp>
        <p:nvSpPr>
          <p:cNvPr id="17" name="Double flèche horizontale 16">
            <a:extLst>
              <a:ext uri="{FF2B5EF4-FFF2-40B4-BE49-F238E27FC236}">
                <a16:creationId xmlns:a16="http://schemas.microsoft.com/office/drawing/2014/main" id="{C8EB406F-D3D1-4E3F-BEBD-A153F2C1647C}"/>
              </a:ext>
            </a:extLst>
          </p:cNvPr>
          <p:cNvSpPr/>
          <p:nvPr/>
        </p:nvSpPr>
        <p:spPr bwMode="auto">
          <a:xfrm>
            <a:off x="3000375" y="4076700"/>
            <a:ext cx="2786063" cy="568325"/>
          </a:xfrm>
          <a:prstGeom prst="lef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spAutoFit/>
          </a:bodyPr>
          <a:lstStyle/>
          <a:p>
            <a:pPr>
              <a:defRPr/>
            </a:pPr>
            <a:r>
              <a:rPr lang="fr-FR" sz="1400" dirty="0">
                <a:solidFill>
                  <a:srgbClr val="000099"/>
                </a:solidFill>
              </a:rPr>
              <a:t>Forecasting</a:t>
            </a:r>
          </a:p>
        </p:txBody>
      </p:sp>
      <p:sp>
        <p:nvSpPr>
          <p:cNvPr id="30736" name="AutoShape 18">
            <a:extLst>
              <a:ext uri="{FF2B5EF4-FFF2-40B4-BE49-F238E27FC236}">
                <a16:creationId xmlns:a16="http://schemas.microsoft.com/office/drawing/2014/main" id="{5D9ECECA-E8BD-41EA-AB99-637B3A458F47}"/>
              </a:ext>
            </a:extLst>
          </p:cNvPr>
          <p:cNvSpPr>
            <a:spLocks noChangeArrowheads="1"/>
          </p:cNvSpPr>
          <p:nvPr/>
        </p:nvSpPr>
        <p:spPr bwMode="auto">
          <a:xfrm>
            <a:off x="984250" y="5156200"/>
            <a:ext cx="1873250" cy="576263"/>
          </a:xfrm>
          <a:prstGeom prst="roundRect">
            <a:avLst>
              <a:gd name="adj" fmla="val 16667"/>
            </a:avLst>
          </a:prstGeom>
          <a:solidFill>
            <a:srgbClr val="FFFF99"/>
          </a:solidFill>
          <a:ln w="12700">
            <a:solidFill>
              <a:srgbClr val="000000"/>
            </a:solidFill>
            <a:round/>
            <a:headEnd/>
            <a:tailEnd/>
          </a:ln>
        </p:spPr>
        <p:txBody>
          <a:bodyPr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800" dirty="0">
                <a:solidFill>
                  <a:srgbClr val="008000"/>
                </a:solidFill>
              </a:rPr>
              <a:t>Exécution</a:t>
            </a:r>
          </a:p>
        </p:txBody>
      </p:sp>
      <p:sp>
        <p:nvSpPr>
          <p:cNvPr id="30737" name="AutoShape 18">
            <a:extLst>
              <a:ext uri="{FF2B5EF4-FFF2-40B4-BE49-F238E27FC236}">
                <a16:creationId xmlns:a16="http://schemas.microsoft.com/office/drawing/2014/main" id="{C41F74A0-966F-48E1-9717-BC3C527E11B8}"/>
              </a:ext>
            </a:extLst>
          </p:cNvPr>
          <p:cNvSpPr>
            <a:spLocks noChangeArrowheads="1"/>
          </p:cNvSpPr>
          <p:nvPr/>
        </p:nvSpPr>
        <p:spPr bwMode="auto">
          <a:xfrm>
            <a:off x="5913438" y="5084763"/>
            <a:ext cx="1873250" cy="576262"/>
          </a:xfrm>
          <a:prstGeom prst="roundRect">
            <a:avLst>
              <a:gd name="adj" fmla="val 16667"/>
            </a:avLst>
          </a:prstGeom>
          <a:solidFill>
            <a:srgbClr val="FFFF99"/>
          </a:solidFill>
          <a:ln w="12700">
            <a:solidFill>
              <a:srgbClr val="000000"/>
            </a:solidFill>
            <a:round/>
            <a:headEnd/>
            <a:tailEnd/>
          </a:ln>
        </p:spPr>
        <p:txBody>
          <a:bodyPr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800" dirty="0">
                <a:solidFill>
                  <a:srgbClr val="008000"/>
                </a:solidFill>
              </a:rPr>
              <a:t>Exécution</a:t>
            </a:r>
          </a:p>
        </p:txBody>
      </p:sp>
      <p:sp>
        <p:nvSpPr>
          <p:cNvPr id="20" name="Double flèche horizontale 19">
            <a:extLst>
              <a:ext uri="{FF2B5EF4-FFF2-40B4-BE49-F238E27FC236}">
                <a16:creationId xmlns:a16="http://schemas.microsoft.com/office/drawing/2014/main" id="{4CF426CF-1340-4B05-9E81-F65ED1861640}"/>
              </a:ext>
            </a:extLst>
          </p:cNvPr>
          <p:cNvSpPr/>
          <p:nvPr/>
        </p:nvSpPr>
        <p:spPr bwMode="auto">
          <a:xfrm>
            <a:off x="2984500" y="5156200"/>
            <a:ext cx="2786063" cy="568325"/>
          </a:xfrm>
          <a:prstGeom prst="lef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spAutoFit/>
          </a:bodyPr>
          <a:lstStyle/>
          <a:p>
            <a:pPr>
              <a:defRPr/>
            </a:pPr>
            <a:r>
              <a:rPr lang="fr-FR" sz="1400" dirty="0">
                <a:solidFill>
                  <a:srgbClr val="000099"/>
                </a:solidFill>
              </a:rPr>
              <a:t>Replenishment</a:t>
            </a:r>
          </a:p>
        </p:txBody>
      </p:sp>
      <p:sp>
        <p:nvSpPr>
          <p:cNvPr id="30739" name="ZoneTexte 18">
            <a:extLst>
              <a:ext uri="{FF2B5EF4-FFF2-40B4-BE49-F238E27FC236}">
                <a16:creationId xmlns:a16="http://schemas.microsoft.com/office/drawing/2014/main" id="{2D0BD99B-F8B4-4D4E-9C1A-01A691FC33C0}"/>
              </a:ext>
            </a:extLst>
          </p:cNvPr>
          <p:cNvSpPr txBox="1">
            <a:spLocks noChangeArrowheads="1"/>
          </p:cNvSpPr>
          <p:nvPr/>
        </p:nvSpPr>
        <p:spPr bwMode="auto">
          <a:xfrm>
            <a:off x="3052763" y="2538413"/>
            <a:ext cx="26717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i="1" dirty="0">
                <a:solidFill>
                  <a:srgbClr val="00279F"/>
                </a:solidFill>
              </a:rPr>
              <a:t>Collaboration stratégique</a:t>
            </a:r>
          </a:p>
        </p:txBody>
      </p:sp>
      <p:sp>
        <p:nvSpPr>
          <p:cNvPr id="30740" name="ZoneTexte 20">
            <a:extLst>
              <a:ext uri="{FF2B5EF4-FFF2-40B4-BE49-F238E27FC236}">
                <a16:creationId xmlns:a16="http://schemas.microsoft.com/office/drawing/2014/main" id="{0AD029FF-D1E5-4EF8-914F-586BD40BAD12}"/>
              </a:ext>
            </a:extLst>
          </p:cNvPr>
          <p:cNvSpPr txBox="1">
            <a:spLocks noChangeArrowheads="1"/>
          </p:cNvSpPr>
          <p:nvPr/>
        </p:nvSpPr>
        <p:spPr bwMode="auto">
          <a:xfrm>
            <a:off x="3003550" y="3690938"/>
            <a:ext cx="2863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i="1" dirty="0">
                <a:solidFill>
                  <a:srgbClr val="00279F"/>
                </a:solidFill>
              </a:rPr>
              <a:t>Collaboration décisionnelle</a:t>
            </a:r>
          </a:p>
        </p:txBody>
      </p:sp>
      <p:sp>
        <p:nvSpPr>
          <p:cNvPr id="30741" name="ZoneTexte 21">
            <a:extLst>
              <a:ext uri="{FF2B5EF4-FFF2-40B4-BE49-F238E27FC236}">
                <a16:creationId xmlns:a16="http://schemas.microsoft.com/office/drawing/2014/main" id="{B6A703BC-5DB7-4281-871F-3A965D25EB38}"/>
              </a:ext>
            </a:extLst>
          </p:cNvPr>
          <p:cNvSpPr txBox="1">
            <a:spLocks noChangeArrowheads="1"/>
          </p:cNvSpPr>
          <p:nvPr/>
        </p:nvSpPr>
        <p:spPr bwMode="auto">
          <a:xfrm>
            <a:off x="2838450" y="4627563"/>
            <a:ext cx="31638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i="1" dirty="0">
                <a:solidFill>
                  <a:srgbClr val="00279F"/>
                </a:solidFill>
              </a:rPr>
              <a:t>Collaboration informationnelle</a:t>
            </a:r>
          </a:p>
        </p:txBody>
      </p:sp>
      <p:sp>
        <p:nvSpPr>
          <p:cNvPr id="30742" name="ZoneTexte 22">
            <a:extLst>
              <a:ext uri="{FF2B5EF4-FFF2-40B4-BE49-F238E27FC236}">
                <a16:creationId xmlns:a16="http://schemas.microsoft.com/office/drawing/2014/main" id="{FBD27E8E-4E69-4D53-9CDB-FF9B598D72C6}"/>
              </a:ext>
            </a:extLst>
          </p:cNvPr>
          <p:cNvSpPr txBox="1">
            <a:spLocks noChangeArrowheads="1"/>
          </p:cNvSpPr>
          <p:nvPr/>
        </p:nvSpPr>
        <p:spPr bwMode="auto">
          <a:xfrm>
            <a:off x="2855913" y="5707063"/>
            <a:ext cx="31384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i="1" dirty="0">
                <a:solidFill>
                  <a:srgbClr val="00279F"/>
                </a:solidFill>
              </a:rPr>
              <a:t>Collaboration transactionnelle</a:t>
            </a:r>
          </a:p>
        </p:txBody>
      </p:sp>
      <p:sp>
        <p:nvSpPr>
          <p:cNvPr id="30743" name="Flèche vers le bas 23">
            <a:extLst>
              <a:ext uri="{FF2B5EF4-FFF2-40B4-BE49-F238E27FC236}">
                <a16:creationId xmlns:a16="http://schemas.microsoft.com/office/drawing/2014/main" id="{5C425C29-04B7-44E2-B98D-9E4A3DB43854}"/>
              </a:ext>
            </a:extLst>
          </p:cNvPr>
          <p:cNvSpPr>
            <a:spLocks noChangeArrowheads="1"/>
          </p:cNvSpPr>
          <p:nvPr/>
        </p:nvSpPr>
        <p:spPr bwMode="auto">
          <a:xfrm flipV="1">
            <a:off x="8459788" y="1773238"/>
            <a:ext cx="288925" cy="4103687"/>
          </a:xfrm>
          <a:prstGeom prst="downArrow">
            <a:avLst>
              <a:gd name="adj1" fmla="val 50000"/>
              <a:gd name="adj2" fmla="val 49843"/>
            </a:avLst>
          </a:prstGeom>
          <a:solidFill>
            <a:schemeClr val="accent2"/>
          </a:solidFill>
          <a:ln w="12700" algn="ctr">
            <a:solidFill>
              <a:srgbClr val="000000"/>
            </a:solidFill>
            <a:round/>
            <a:headEnd/>
            <a:tailEnd/>
          </a:ln>
        </p:spPr>
        <p:txBody>
          <a:bodyPr wrap="none" lIns="90000" tIns="46800" rIns="90000" bIns="468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endParaRPr lang="fr-FR" altLang="fr-FR"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a:extLst>
              <a:ext uri="{FF2B5EF4-FFF2-40B4-BE49-F238E27FC236}">
                <a16:creationId xmlns:a16="http://schemas.microsoft.com/office/drawing/2014/main" id="{13A077F3-E5A6-4D6A-B7D9-4088B7A66758}"/>
              </a:ext>
            </a:extLst>
          </p:cNvPr>
          <p:cNvSpPr>
            <a:spLocks noGrp="1" noChangeArrowheads="1"/>
          </p:cNvSpPr>
          <p:nvPr>
            <p:ph type="title"/>
          </p:nvPr>
        </p:nvSpPr>
        <p:spPr/>
        <p:txBody>
          <a:bodyPr/>
          <a:lstStyle/>
          <a:p>
            <a:r>
              <a:rPr lang="fr-FR" altLang="fr-FR" dirty="0"/>
              <a:t>1. La collaboration transactionnelle</a:t>
            </a:r>
          </a:p>
        </p:txBody>
      </p:sp>
      <p:sp>
        <p:nvSpPr>
          <p:cNvPr id="7173" name="Rectangle 3">
            <a:extLst>
              <a:ext uri="{FF2B5EF4-FFF2-40B4-BE49-F238E27FC236}">
                <a16:creationId xmlns:a16="http://schemas.microsoft.com/office/drawing/2014/main" id="{2DF3661D-08EB-4663-8D3A-535BAD0BA77B}"/>
              </a:ext>
            </a:extLst>
          </p:cNvPr>
          <p:cNvSpPr>
            <a:spLocks noGrp="1" noChangeArrowheads="1"/>
          </p:cNvSpPr>
          <p:nvPr>
            <p:ph type="body" idx="1"/>
          </p:nvPr>
        </p:nvSpPr>
        <p:spPr>
          <a:xfrm>
            <a:off x="827584" y="1676400"/>
            <a:ext cx="7776666" cy="4114800"/>
          </a:xfrm>
        </p:spPr>
        <p:txBody>
          <a:bodyPr/>
          <a:lstStyle/>
          <a:p>
            <a:r>
              <a:rPr lang="fr-FR" altLang="fr-FR" dirty="0"/>
              <a:t>Consiste à accroître l’efficience des transactions entre entreprises (réduction des coûts et des erreurs, vitesse)</a:t>
            </a:r>
          </a:p>
          <a:p>
            <a:pPr lvl="1"/>
            <a:r>
              <a:rPr lang="fr-FR" altLang="fr-FR" dirty="0"/>
              <a:t>Transmission de documents formatés par des messages EDI</a:t>
            </a:r>
          </a:p>
          <a:p>
            <a:pPr lvl="1"/>
            <a:r>
              <a:rPr lang="fr-FR" altLang="fr-FR" dirty="0"/>
              <a:t>Mise à disposition de catalogues électroniques</a:t>
            </a:r>
          </a:p>
          <a:p>
            <a:pPr lvl="2"/>
            <a:r>
              <a:rPr lang="fr-FR" altLang="fr-FR" dirty="0"/>
              <a:t>Pré-référencement, portail</a:t>
            </a:r>
          </a:p>
          <a:p>
            <a:pPr lvl="1"/>
            <a:r>
              <a:rPr lang="fr-FR" altLang="fr-FR" dirty="0"/>
              <a:t>Commandes ouvertes ou contrats</a:t>
            </a:r>
          </a:p>
          <a:p>
            <a:pPr lvl="1"/>
            <a:r>
              <a:rPr lang="fr-FR" altLang="fr-FR" dirty="0"/>
              <a:t>Pré facturation (pour le compte du fournisseur)</a:t>
            </a:r>
          </a:p>
          <a:p>
            <a:r>
              <a:rPr lang="fr-FR" altLang="fr-FR" dirty="0"/>
              <a:t>Coordonner la logistique</a:t>
            </a:r>
          </a:p>
          <a:p>
            <a:pPr lvl="1"/>
            <a:r>
              <a:rPr lang="fr-FR" altLang="fr-FR" dirty="0"/>
              <a:t>JAT / production synchrone</a:t>
            </a:r>
          </a:p>
          <a:p>
            <a:pPr lvl="2"/>
            <a:endParaRPr lang="fr-FR" alt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id="{42EAC42B-E18A-4EFE-827D-5EFBF4304BFE}"/>
              </a:ext>
            </a:extLst>
          </p:cNvPr>
          <p:cNvSpPr>
            <a:spLocks noGrp="1" noChangeArrowheads="1"/>
          </p:cNvSpPr>
          <p:nvPr>
            <p:ph type="title"/>
          </p:nvPr>
        </p:nvSpPr>
        <p:spPr>
          <a:xfrm>
            <a:off x="1258888" y="692150"/>
            <a:ext cx="7239000" cy="457200"/>
          </a:xfrm>
          <a:noFill/>
        </p:spPr>
        <p:txBody>
          <a:bodyPr/>
          <a:lstStyle/>
          <a:p>
            <a:r>
              <a:rPr lang="fr-FR" altLang="fr-FR" dirty="0"/>
              <a:t>La coordination logistique</a:t>
            </a:r>
          </a:p>
        </p:txBody>
      </p:sp>
      <p:sp>
        <p:nvSpPr>
          <p:cNvPr id="15365" name="Rectangle 3">
            <a:extLst>
              <a:ext uri="{FF2B5EF4-FFF2-40B4-BE49-F238E27FC236}">
                <a16:creationId xmlns:a16="http://schemas.microsoft.com/office/drawing/2014/main" id="{10F973CE-0609-4D9A-BB76-40ED41BB2728}"/>
              </a:ext>
            </a:extLst>
          </p:cNvPr>
          <p:cNvSpPr>
            <a:spLocks noGrp="1" noChangeArrowheads="1"/>
          </p:cNvSpPr>
          <p:nvPr>
            <p:ph type="body" idx="1"/>
          </p:nvPr>
        </p:nvSpPr>
        <p:spPr>
          <a:xfrm>
            <a:off x="971550" y="1341438"/>
            <a:ext cx="7632700" cy="4895850"/>
          </a:xfrm>
          <a:noFill/>
        </p:spPr>
        <p:txBody>
          <a:bodyPr/>
          <a:lstStyle/>
          <a:p>
            <a:r>
              <a:rPr lang="fr-FR" altLang="fr-FR" dirty="0">
                <a:solidFill>
                  <a:srgbClr val="00279F"/>
                </a:solidFill>
              </a:rPr>
              <a:t>Livraisons fréquentes en petites quantités</a:t>
            </a:r>
          </a:p>
          <a:p>
            <a:pPr lvl="1">
              <a:buFont typeface="Wingdings" panose="05000000000000000000" pitchFamily="2" charset="2"/>
              <a:buChar char="ð"/>
            </a:pPr>
            <a:r>
              <a:rPr lang="fr-FR" altLang="fr-FR" dirty="0">
                <a:solidFill>
                  <a:schemeClr val="accent2"/>
                </a:solidFill>
              </a:rPr>
              <a:t>Appels de livraisons dans le cadre d’une commande « ouverte</a:t>
            </a:r>
            <a:r>
              <a:rPr lang="fr-FR" altLang="fr-FR" dirty="0"/>
              <a:t> »</a:t>
            </a:r>
          </a:p>
          <a:p>
            <a:r>
              <a:rPr lang="fr-FR" altLang="fr-FR" dirty="0">
                <a:solidFill>
                  <a:srgbClr val="00279F"/>
                </a:solidFill>
              </a:rPr>
              <a:t>Assurance-qualité</a:t>
            </a:r>
          </a:p>
          <a:p>
            <a:pPr lvl="1">
              <a:buFont typeface="Wingdings" panose="05000000000000000000" pitchFamily="2" charset="2"/>
              <a:buChar char="ð"/>
            </a:pPr>
            <a:r>
              <a:rPr lang="fr-FR" altLang="fr-FR" dirty="0">
                <a:solidFill>
                  <a:schemeClr val="accent2"/>
                </a:solidFill>
              </a:rPr>
              <a:t>Le contrôle qualité est fait à la source</a:t>
            </a:r>
            <a:endParaRPr lang="fr-FR" altLang="fr-FR" dirty="0"/>
          </a:p>
          <a:p>
            <a:r>
              <a:rPr lang="fr-FR" altLang="fr-FR" dirty="0">
                <a:solidFill>
                  <a:srgbClr val="00279F"/>
                </a:solidFill>
              </a:rPr>
              <a:t>Synchronisation des flux externes</a:t>
            </a:r>
          </a:p>
          <a:p>
            <a:pPr lvl="1">
              <a:buFont typeface="Wingdings" panose="05000000000000000000" pitchFamily="2" charset="2"/>
              <a:buChar char="ð"/>
            </a:pPr>
            <a:r>
              <a:rPr lang="fr-FR" altLang="fr-FR" dirty="0">
                <a:solidFill>
                  <a:schemeClr val="accent2"/>
                </a:solidFill>
              </a:rPr>
              <a:t>Transmission du programme de production eu fournisseur</a:t>
            </a:r>
          </a:p>
          <a:p>
            <a:r>
              <a:rPr lang="fr-FR" altLang="fr-FR" dirty="0">
                <a:solidFill>
                  <a:srgbClr val="00279F"/>
                </a:solidFill>
              </a:rPr>
              <a:t>Réduction du nombre de fournisseurs</a:t>
            </a:r>
          </a:p>
          <a:p>
            <a:r>
              <a:rPr lang="fr-FR" altLang="fr-FR" dirty="0">
                <a:solidFill>
                  <a:srgbClr val="00279F"/>
                </a:solidFill>
              </a:rPr>
              <a:t>Rapprochement des fournisseurs</a:t>
            </a:r>
          </a:p>
          <a:p>
            <a:r>
              <a:rPr lang="fr-FR" altLang="fr-FR" dirty="0">
                <a:solidFill>
                  <a:srgbClr val="00279F"/>
                </a:solidFill>
              </a:rPr>
              <a:t>Tournées de ramassage</a:t>
            </a:r>
          </a:p>
          <a:p>
            <a:r>
              <a:rPr lang="fr-FR" altLang="fr-FR" dirty="0">
                <a:solidFill>
                  <a:srgbClr val="00279F"/>
                </a:solidFill>
              </a:rPr>
              <a:t>Création de magasins ou d’ateliers avancés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a:extLst>
              <a:ext uri="{FF2B5EF4-FFF2-40B4-BE49-F238E27FC236}">
                <a16:creationId xmlns:a16="http://schemas.microsoft.com/office/drawing/2014/main" id="{6B94DEF3-961A-4172-B87B-A7E113F9D21C}"/>
              </a:ext>
            </a:extLst>
          </p:cNvPr>
          <p:cNvSpPr>
            <a:spLocks noGrp="1"/>
          </p:cNvSpPr>
          <p:nvPr>
            <p:ph type="title"/>
          </p:nvPr>
        </p:nvSpPr>
        <p:spPr/>
        <p:txBody>
          <a:bodyPr/>
          <a:lstStyle/>
          <a:p>
            <a:r>
              <a:rPr lang="fr-FR" altLang="fr-FR" dirty="0"/>
              <a:t>Les commandes ouvertes</a:t>
            </a:r>
          </a:p>
        </p:txBody>
      </p:sp>
      <p:sp>
        <p:nvSpPr>
          <p:cNvPr id="31747" name="Espace réservé du contenu 2">
            <a:extLst>
              <a:ext uri="{FF2B5EF4-FFF2-40B4-BE49-F238E27FC236}">
                <a16:creationId xmlns:a16="http://schemas.microsoft.com/office/drawing/2014/main" id="{D626C663-0C3A-4135-AA13-2012A198B514}"/>
              </a:ext>
            </a:extLst>
          </p:cNvPr>
          <p:cNvSpPr>
            <a:spLocks noGrp="1"/>
          </p:cNvSpPr>
          <p:nvPr>
            <p:ph idx="1"/>
          </p:nvPr>
        </p:nvSpPr>
        <p:spPr>
          <a:xfrm>
            <a:off x="827088" y="1676400"/>
            <a:ext cx="8066087" cy="1824038"/>
          </a:xfrm>
        </p:spPr>
        <p:txBody>
          <a:bodyPr/>
          <a:lstStyle/>
          <a:p>
            <a:r>
              <a:rPr lang="fr-FR" altLang="fr-FR" dirty="0"/>
              <a:t>A partir des prévisions de besoins issues du PIC</a:t>
            </a:r>
          </a:p>
          <a:p>
            <a:r>
              <a:rPr lang="fr-FR" altLang="fr-FR" dirty="0"/>
              <a:t>Négociation du prix et des conditions logistiques</a:t>
            </a:r>
          </a:p>
          <a:p>
            <a:r>
              <a:rPr lang="fr-FR" altLang="fr-FR" dirty="0"/>
              <a:t>Une </a:t>
            </a:r>
            <a:r>
              <a:rPr lang="fr-FR" altLang="fr-FR" dirty="0">
                <a:solidFill>
                  <a:srgbClr val="00279F"/>
                </a:solidFill>
              </a:rPr>
              <a:t>commande globale </a:t>
            </a:r>
            <a:r>
              <a:rPr lang="fr-FR" altLang="fr-FR" dirty="0"/>
              <a:t>pour 6 mois ou un an</a:t>
            </a:r>
          </a:p>
          <a:p>
            <a:r>
              <a:rPr lang="fr-FR" altLang="fr-FR" dirty="0"/>
              <a:t>Des </a:t>
            </a:r>
            <a:r>
              <a:rPr lang="fr-FR" altLang="fr-FR" dirty="0">
                <a:solidFill>
                  <a:srgbClr val="00279F"/>
                </a:solidFill>
              </a:rPr>
              <a:t>appels de livraison </a:t>
            </a:r>
            <a:r>
              <a:rPr lang="fr-FR" altLang="fr-FR" dirty="0"/>
              <a:t>selon les besoins effectifs</a:t>
            </a:r>
          </a:p>
        </p:txBody>
      </p:sp>
      <p:sp>
        <p:nvSpPr>
          <p:cNvPr id="6" name="Rectangle à coins arrondis 5">
            <a:extLst>
              <a:ext uri="{FF2B5EF4-FFF2-40B4-BE49-F238E27FC236}">
                <a16:creationId xmlns:a16="http://schemas.microsoft.com/office/drawing/2014/main" id="{9BC95B22-B9BD-4262-ACCF-DF8D52E3FE9C}"/>
              </a:ext>
            </a:extLst>
          </p:cNvPr>
          <p:cNvSpPr/>
          <p:nvPr/>
        </p:nvSpPr>
        <p:spPr bwMode="auto">
          <a:xfrm>
            <a:off x="1331913" y="4292600"/>
            <a:ext cx="2303462" cy="576263"/>
          </a:xfrm>
          <a:prstGeom prst="roundRect">
            <a:avLst/>
          </a:prstGeom>
          <a:solidFill>
            <a:schemeClr val="tx2">
              <a:lumMod val="20000"/>
              <a:lumOff val="80000"/>
            </a:schemeClr>
          </a:solidFill>
          <a:ln w="12700" cap="flat" cmpd="sng" algn="ctr">
            <a:solidFill>
              <a:srgbClr val="000000"/>
            </a:solidFill>
            <a:prstDash val="solid"/>
            <a:round/>
            <a:headEnd type="none" w="med" len="med"/>
            <a:tailEnd type="none" w="med" len="med"/>
          </a:ln>
          <a:effectLst/>
        </p:spPr>
        <p:txBody>
          <a:bodyPr wrap="none" lIns="90000" tIns="46800" rIns="90000" bIns="46800" anchor="ctr"/>
          <a:lstStyle/>
          <a:p>
            <a:pPr>
              <a:defRPr/>
            </a:pPr>
            <a:r>
              <a:rPr lang="fr-FR" dirty="0">
                <a:solidFill>
                  <a:srgbClr val="00279F"/>
                </a:solidFill>
                <a:latin typeface="Arial" charset="0"/>
              </a:rPr>
              <a:t>Vendeurs</a:t>
            </a:r>
          </a:p>
        </p:txBody>
      </p:sp>
      <p:sp>
        <p:nvSpPr>
          <p:cNvPr id="7" name="Rectangle à coins arrondis 6">
            <a:extLst>
              <a:ext uri="{FF2B5EF4-FFF2-40B4-BE49-F238E27FC236}">
                <a16:creationId xmlns:a16="http://schemas.microsoft.com/office/drawing/2014/main" id="{DCF2A4C1-54B9-4C46-8884-A935DE58CFB6}"/>
              </a:ext>
            </a:extLst>
          </p:cNvPr>
          <p:cNvSpPr/>
          <p:nvPr/>
        </p:nvSpPr>
        <p:spPr bwMode="auto">
          <a:xfrm>
            <a:off x="5867400" y="4292600"/>
            <a:ext cx="2305050" cy="576263"/>
          </a:xfrm>
          <a:prstGeom prst="roundRect">
            <a:avLst/>
          </a:prstGeom>
          <a:solidFill>
            <a:schemeClr val="tx2">
              <a:lumMod val="20000"/>
              <a:lumOff val="80000"/>
            </a:schemeClr>
          </a:solidFill>
          <a:ln w="12700" cap="flat" cmpd="sng" algn="ctr">
            <a:solidFill>
              <a:srgbClr val="000000"/>
            </a:solidFill>
            <a:prstDash val="solid"/>
            <a:round/>
            <a:headEnd type="none" w="med" len="med"/>
            <a:tailEnd type="none" w="med" len="med"/>
          </a:ln>
          <a:effectLst/>
        </p:spPr>
        <p:txBody>
          <a:bodyPr wrap="none" lIns="90000" tIns="46800" rIns="90000" bIns="46800" anchor="ctr"/>
          <a:lstStyle/>
          <a:p>
            <a:pPr>
              <a:defRPr/>
            </a:pPr>
            <a:r>
              <a:rPr lang="fr-FR" dirty="0">
                <a:solidFill>
                  <a:srgbClr val="00279F"/>
                </a:solidFill>
                <a:latin typeface="Arial" charset="0"/>
              </a:rPr>
              <a:t>Acheteurs</a:t>
            </a:r>
          </a:p>
        </p:txBody>
      </p:sp>
      <p:sp>
        <p:nvSpPr>
          <p:cNvPr id="31752" name="ZoneTexte 7">
            <a:extLst>
              <a:ext uri="{FF2B5EF4-FFF2-40B4-BE49-F238E27FC236}">
                <a16:creationId xmlns:a16="http://schemas.microsoft.com/office/drawing/2014/main" id="{ED3F2C22-9F0C-41D0-8F18-27994B700D94}"/>
              </a:ext>
            </a:extLst>
          </p:cNvPr>
          <p:cNvSpPr txBox="1">
            <a:spLocks noChangeArrowheads="1"/>
          </p:cNvSpPr>
          <p:nvPr/>
        </p:nvSpPr>
        <p:spPr bwMode="auto">
          <a:xfrm>
            <a:off x="1763713" y="3860800"/>
            <a:ext cx="1370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279F"/>
                </a:solidFill>
              </a:rPr>
              <a:t>Fournisseur</a:t>
            </a:r>
          </a:p>
        </p:txBody>
      </p:sp>
      <p:sp>
        <p:nvSpPr>
          <p:cNvPr id="31753" name="ZoneTexte 8">
            <a:extLst>
              <a:ext uri="{FF2B5EF4-FFF2-40B4-BE49-F238E27FC236}">
                <a16:creationId xmlns:a16="http://schemas.microsoft.com/office/drawing/2014/main" id="{77B960F1-8024-4876-AC47-F2A353478314}"/>
              </a:ext>
            </a:extLst>
          </p:cNvPr>
          <p:cNvSpPr txBox="1">
            <a:spLocks noChangeArrowheads="1"/>
          </p:cNvSpPr>
          <p:nvPr/>
        </p:nvSpPr>
        <p:spPr bwMode="auto">
          <a:xfrm>
            <a:off x="6607175" y="3860800"/>
            <a:ext cx="7556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279F"/>
                </a:solidFill>
              </a:rPr>
              <a:t>Client</a:t>
            </a:r>
          </a:p>
        </p:txBody>
      </p:sp>
      <p:sp>
        <p:nvSpPr>
          <p:cNvPr id="31754" name="Double flèche horizontale 9">
            <a:extLst>
              <a:ext uri="{FF2B5EF4-FFF2-40B4-BE49-F238E27FC236}">
                <a16:creationId xmlns:a16="http://schemas.microsoft.com/office/drawing/2014/main" id="{1BFD6629-39D9-4E29-BC2D-33820AFFC809}"/>
              </a:ext>
            </a:extLst>
          </p:cNvPr>
          <p:cNvSpPr>
            <a:spLocks noChangeArrowheads="1"/>
          </p:cNvSpPr>
          <p:nvPr/>
        </p:nvSpPr>
        <p:spPr bwMode="auto">
          <a:xfrm>
            <a:off x="3708400" y="4292600"/>
            <a:ext cx="2087563" cy="504825"/>
          </a:xfrm>
          <a:prstGeom prst="leftRightArrow">
            <a:avLst>
              <a:gd name="adj1" fmla="val 50000"/>
              <a:gd name="adj2" fmla="val 49910"/>
            </a:avLst>
          </a:prstGeom>
          <a:solidFill>
            <a:srgbClr val="99FFCC"/>
          </a:solidFill>
          <a:ln w="12700" algn="ctr">
            <a:solidFill>
              <a:srgbClr val="000000"/>
            </a:solidFill>
            <a:round/>
            <a:headEnd/>
            <a:tailEnd/>
          </a:ln>
        </p:spPr>
        <p:txBody>
          <a:bodyPr wrap="none" lIns="90000" tIns="46800" rIns="90000" bIns="468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279F"/>
                </a:solidFill>
              </a:rPr>
              <a:t>Négociation</a:t>
            </a:r>
          </a:p>
        </p:txBody>
      </p:sp>
      <p:sp>
        <p:nvSpPr>
          <p:cNvPr id="11" name="Rectangle à coins arrondis 10">
            <a:extLst>
              <a:ext uri="{FF2B5EF4-FFF2-40B4-BE49-F238E27FC236}">
                <a16:creationId xmlns:a16="http://schemas.microsoft.com/office/drawing/2014/main" id="{96286E72-FB8B-48CA-9DD7-C8B3D07A6E1C}"/>
              </a:ext>
            </a:extLst>
          </p:cNvPr>
          <p:cNvSpPr/>
          <p:nvPr/>
        </p:nvSpPr>
        <p:spPr bwMode="auto">
          <a:xfrm>
            <a:off x="1331913" y="5300663"/>
            <a:ext cx="2303462" cy="576262"/>
          </a:xfrm>
          <a:prstGeom prst="roundRect">
            <a:avLst/>
          </a:prstGeom>
          <a:solidFill>
            <a:schemeClr val="tx2">
              <a:lumMod val="20000"/>
              <a:lumOff val="80000"/>
            </a:schemeClr>
          </a:solidFill>
          <a:ln w="12700" cap="flat" cmpd="sng" algn="ctr">
            <a:solidFill>
              <a:srgbClr val="000000"/>
            </a:solidFill>
            <a:prstDash val="solid"/>
            <a:round/>
            <a:headEnd type="none" w="med" len="med"/>
            <a:tailEnd type="none" w="med" len="med"/>
          </a:ln>
          <a:effectLst/>
        </p:spPr>
        <p:txBody>
          <a:bodyPr wrap="none" lIns="90000" tIns="46800" rIns="90000" bIns="46800" anchor="ctr"/>
          <a:lstStyle/>
          <a:p>
            <a:pPr>
              <a:defRPr/>
            </a:pPr>
            <a:r>
              <a:rPr lang="fr-FR" dirty="0">
                <a:solidFill>
                  <a:srgbClr val="00279F"/>
                </a:solidFill>
                <a:latin typeface="Arial" charset="0"/>
              </a:rPr>
              <a:t>Logisticiens</a:t>
            </a:r>
          </a:p>
        </p:txBody>
      </p:sp>
      <p:sp>
        <p:nvSpPr>
          <p:cNvPr id="12" name="Rectangle à coins arrondis 11">
            <a:extLst>
              <a:ext uri="{FF2B5EF4-FFF2-40B4-BE49-F238E27FC236}">
                <a16:creationId xmlns:a16="http://schemas.microsoft.com/office/drawing/2014/main" id="{DD5726BB-E4DA-4803-A3E4-60967DD5271B}"/>
              </a:ext>
            </a:extLst>
          </p:cNvPr>
          <p:cNvSpPr/>
          <p:nvPr/>
        </p:nvSpPr>
        <p:spPr bwMode="auto">
          <a:xfrm>
            <a:off x="5867400" y="5300663"/>
            <a:ext cx="2305050" cy="576262"/>
          </a:xfrm>
          <a:prstGeom prst="roundRect">
            <a:avLst/>
          </a:prstGeom>
          <a:solidFill>
            <a:schemeClr val="tx2">
              <a:lumMod val="20000"/>
              <a:lumOff val="80000"/>
            </a:schemeClr>
          </a:solidFill>
          <a:ln w="12700" cap="flat" cmpd="sng" algn="ctr">
            <a:solidFill>
              <a:srgbClr val="000000"/>
            </a:solidFill>
            <a:prstDash val="solid"/>
            <a:round/>
            <a:headEnd type="none" w="med" len="med"/>
            <a:tailEnd type="none" w="med" len="med"/>
          </a:ln>
          <a:effectLst/>
        </p:spPr>
        <p:txBody>
          <a:bodyPr wrap="none" lIns="90000" tIns="46800" rIns="90000" bIns="46800" anchor="ctr"/>
          <a:lstStyle/>
          <a:p>
            <a:pPr>
              <a:defRPr/>
            </a:pPr>
            <a:r>
              <a:rPr lang="fr-FR" dirty="0">
                <a:solidFill>
                  <a:srgbClr val="00279F"/>
                </a:solidFill>
                <a:latin typeface="Arial" charset="0"/>
              </a:rPr>
              <a:t>Logisticiens</a:t>
            </a:r>
          </a:p>
        </p:txBody>
      </p:sp>
      <p:sp>
        <p:nvSpPr>
          <p:cNvPr id="31757" name="Flèche droite 13">
            <a:extLst>
              <a:ext uri="{FF2B5EF4-FFF2-40B4-BE49-F238E27FC236}">
                <a16:creationId xmlns:a16="http://schemas.microsoft.com/office/drawing/2014/main" id="{E90B7E9A-6490-475D-A09F-751262F43A92}"/>
              </a:ext>
            </a:extLst>
          </p:cNvPr>
          <p:cNvSpPr>
            <a:spLocks noChangeArrowheads="1"/>
          </p:cNvSpPr>
          <p:nvPr/>
        </p:nvSpPr>
        <p:spPr bwMode="auto">
          <a:xfrm>
            <a:off x="3708400" y="5445125"/>
            <a:ext cx="2087563" cy="431800"/>
          </a:xfrm>
          <a:prstGeom prst="rightArrow">
            <a:avLst>
              <a:gd name="adj1" fmla="val 50000"/>
              <a:gd name="adj2" fmla="val 50002"/>
            </a:avLst>
          </a:prstGeom>
          <a:solidFill>
            <a:srgbClr val="FFC000"/>
          </a:solidFill>
          <a:ln w="12700" algn="ctr">
            <a:solidFill>
              <a:srgbClr val="000000"/>
            </a:solidFill>
            <a:round/>
            <a:headEnd/>
            <a:tailEnd/>
          </a:ln>
        </p:spPr>
        <p:txBody>
          <a:bodyPr wrap="none" lIns="90000" tIns="46800" rIns="90000" bIns="468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endParaRPr lang="fr-FR" altLang="fr-FR" dirty="0"/>
          </a:p>
        </p:txBody>
      </p:sp>
      <p:sp>
        <p:nvSpPr>
          <p:cNvPr id="31758" name="ZoneTexte 14">
            <a:extLst>
              <a:ext uri="{FF2B5EF4-FFF2-40B4-BE49-F238E27FC236}">
                <a16:creationId xmlns:a16="http://schemas.microsoft.com/office/drawing/2014/main" id="{3BA021E2-9AD9-4895-B723-9D1D39281CE2}"/>
              </a:ext>
            </a:extLst>
          </p:cNvPr>
          <p:cNvSpPr txBox="1">
            <a:spLocks noChangeArrowheads="1"/>
          </p:cNvSpPr>
          <p:nvPr/>
        </p:nvSpPr>
        <p:spPr bwMode="auto">
          <a:xfrm>
            <a:off x="3290888" y="5949950"/>
            <a:ext cx="293687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dirty="0">
                <a:solidFill>
                  <a:srgbClr val="00279F"/>
                </a:solidFill>
              </a:rPr>
              <a:t>Appels de livraison (call-off)</a:t>
            </a:r>
          </a:p>
        </p:txBody>
      </p:sp>
      <p:cxnSp>
        <p:nvCxnSpPr>
          <p:cNvPr id="31759" name="Connecteur droit 16">
            <a:extLst>
              <a:ext uri="{FF2B5EF4-FFF2-40B4-BE49-F238E27FC236}">
                <a16:creationId xmlns:a16="http://schemas.microsoft.com/office/drawing/2014/main" id="{EE240058-65A2-4E19-AB38-2AF58B16888D}"/>
              </a:ext>
            </a:extLst>
          </p:cNvPr>
          <p:cNvCxnSpPr>
            <a:cxnSpLocks noChangeShapeType="1"/>
          </p:cNvCxnSpPr>
          <p:nvPr/>
        </p:nvCxnSpPr>
        <p:spPr bwMode="auto">
          <a:xfrm>
            <a:off x="1187450" y="5084763"/>
            <a:ext cx="7200900" cy="0"/>
          </a:xfrm>
          <a:prstGeom prst="line">
            <a:avLst/>
          </a:prstGeom>
          <a:noFill/>
          <a:ln w="57150" algn="ctr">
            <a:solidFill>
              <a:srgbClr val="000000"/>
            </a:solidFill>
            <a:prstDash val="dash"/>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CA8D697-1E32-46D6-BD64-8251293AF3D4}"/>
              </a:ext>
            </a:extLst>
          </p:cNvPr>
          <p:cNvSpPr>
            <a:spLocks noGrp="1" noChangeArrowheads="1"/>
          </p:cNvSpPr>
          <p:nvPr>
            <p:ph type="title"/>
          </p:nvPr>
        </p:nvSpPr>
        <p:spPr/>
        <p:txBody>
          <a:bodyPr/>
          <a:lstStyle/>
          <a:p>
            <a:r>
              <a:rPr lang="fr-FR" altLang="fr-FR" dirty="0"/>
              <a:t>Le « Kanban Fournisseur »</a:t>
            </a:r>
          </a:p>
        </p:txBody>
      </p:sp>
      <p:sp>
        <p:nvSpPr>
          <p:cNvPr id="11267" name="Espace réservé du contenu 23">
            <a:extLst>
              <a:ext uri="{FF2B5EF4-FFF2-40B4-BE49-F238E27FC236}">
                <a16:creationId xmlns:a16="http://schemas.microsoft.com/office/drawing/2014/main" id="{A182FD99-11A9-4247-A667-0AB113002B25}"/>
              </a:ext>
            </a:extLst>
          </p:cNvPr>
          <p:cNvSpPr>
            <a:spLocks noGrp="1"/>
          </p:cNvSpPr>
          <p:nvPr>
            <p:ph idx="1"/>
          </p:nvPr>
        </p:nvSpPr>
        <p:spPr/>
        <p:txBody>
          <a:bodyPr/>
          <a:lstStyle/>
          <a:p>
            <a:r>
              <a:rPr lang="fr-FR" altLang="fr-FR" dirty="0"/>
              <a:t>Transmission physique des besoins</a:t>
            </a:r>
          </a:p>
        </p:txBody>
      </p:sp>
      <p:sp>
        <p:nvSpPr>
          <p:cNvPr id="11270" name="Rectangle 3">
            <a:extLst>
              <a:ext uri="{FF2B5EF4-FFF2-40B4-BE49-F238E27FC236}">
                <a16:creationId xmlns:a16="http://schemas.microsoft.com/office/drawing/2014/main" id="{4B6E3D58-6494-4794-93F3-03FE77D9E5D6}"/>
              </a:ext>
            </a:extLst>
          </p:cNvPr>
          <p:cNvSpPr>
            <a:spLocks noChangeArrowheads="1"/>
          </p:cNvSpPr>
          <p:nvPr/>
        </p:nvSpPr>
        <p:spPr bwMode="auto">
          <a:xfrm>
            <a:off x="5486400" y="3389313"/>
            <a:ext cx="533400" cy="457200"/>
          </a:xfrm>
          <a:prstGeom prst="rect">
            <a:avLst/>
          </a:prstGeom>
          <a:solidFill>
            <a:schemeClr val="accent1"/>
          </a:solidFill>
          <a:ln w="12699">
            <a:solidFill>
              <a:srgbClr val="000000"/>
            </a:solidFill>
            <a:miter lim="800000"/>
            <a:headEnd/>
            <a:tailEnd/>
          </a:ln>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800" dirty="0">
                <a:solidFill>
                  <a:srgbClr val="000000"/>
                </a:solidFill>
              </a:rPr>
              <a:t>A</a:t>
            </a:r>
          </a:p>
        </p:txBody>
      </p:sp>
      <p:sp>
        <p:nvSpPr>
          <p:cNvPr id="11271" name="Rectangle 4">
            <a:extLst>
              <a:ext uri="{FF2B5EF4-FFF2-40B4-BE49-F238E27FC236}">
                <a16:creationId xmlns:a16="http://schemas.microsoft.com/office/drawing/2014/main" id="{85B96BBA-965F-4373-A668-ABCB5A189E33}"/>
              </a:ext>
            </a:extLst>
          </p:cNvPr>
          <p:cNvSpPr>
            <a:spLocks noChangeArrowheads="1"/>
          </p:cNvSpPr>
          <p:nvPr/>
        </p:nvSpPr>
        <p:spPr bwMode="auto">
          <a:xfrm>
            <a:off x="5486400" y="3846513"/>
            <a:ext cx="533400" cy="457200"/>
          </a:xfrm>
          <a:prstGeom prst="rect">
            <a:avLst/>
          </a:prstGeom>
          <a:solidFill>
            <a:schemeClr val="accent1"/>
          </a:solidFill>
          <a:ln w="12699">
            <a:solidFill>
              <a:srgbClr val="000000"/>
            </a:solidFill>
            <a:miter lim="800000"/>
            <a:headEnd/>
            <a:tailEnd/>
          </a:ln>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800" dirty="0">
                <a:solidFill>
                  <a:srgbClr val="000000"/>
                </a:solidFill>
              </a:rPr>
              <a:t>A</a:t>
            </a:r>
          </a:p>
        </p:txBody>
      </p:sp>
      <p:sp>
        <p:nvSpPr>
          <p:cNvPr id="11272" name="Rectangle 5">
            <a:extLst>
              <a:ext uri="{FF2B5EF4-FFF2-40B4-BE49-F238E27FC236}">
                <a16:creationId xmlns:a16="http://schemas.microsoft.com/office/drawing/2014/main" id="{7BFA1234-DFE0-4A16-82BE-6113E5824DEB}"/>
              </a:ext>
            </a:extLst>
          </p:cNvPr>
          <p:cNvSpPr>
            <a:spLocks noChangeArrowheads="1"/>
          </p:cNvSpPr>
          <p:nvPr/>
        </p:nvSpPr>
        <p:spPr bwMode="auto">
          <a:xfrm>
            <a:off x="6172200" y="3846513"/>
            <a:ext cx="533400" cy="457200"/>
          </a:xfrm>
          <a:prstGeom prst="rect">
            <a:avLst/>
          </a:prstGeom>
          <a:solidFill>
            <a:schemeClr val="accent1"/>
          </a:solidFill>
          <a:ln w="12699">
            <a:solidFill>
              <a:srgbClr val="000000"/>
            </a:solidFill>
            <a:miter lim="800000"/>
            <a:headEnd/>
            <a:tailEnd/>
          </a:ln>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800" dirty="0">
                <a:solidFill>
                  <a:srgbClr val="000000"/>
                </a:solidFill>
              </a:rPr>
              <a:t>B</a:t>
            </a:r>
          </a:p>
        </p:txBody>
      </p:sp>
      <p:sp>
        <p:nvSpPr>
          <p:cNvPr id="11273" name="Rectangle 6">
            <a:extLst>
              <a:ext uri="{FF2B5EF4-FFF2-40B4-BE49-F238E27FC236}">
                <a16:creationId xmlns:a16="http://schemas.microsoft.com/office/drawing/2014/main" id="{FBD669C0-07A8-44D1-AAEE-42F89CF7EB95}"/>
              </a:ext>
            </a:extLst>
          </p:cNvPr>
          <p:cNvSpPr>
            <a:spLocks noChangeArrowheads="1"/>
          </p:cNvSpPr>
          <p:nvPr/>
        </p:nvSpPr>
        <p:spPr bwMode="auto">
          <a:xfrm>
            <a:off x="6858000" y="3846513"/>
            <a:ext cx="533400" cy="457200"/>
          </a:xfrm>
          <a:prstGeom prst="rect">
            <a:avLst/>
          </a:prstGeom>
          <a:solidFill>
            <a:schemeClr val="accent1"/>
          </a:solidFill>
          <a:ln w="12699">
            <a:solidFill>
              <a:srgbClr val="000000"/>
            </a:solidFill>
            <a:miter lim="800000"/>
            <a:headEnd/>
            <a:tailEnd/>
          </a:ln>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800" dirty="0">
                <a:solidFill>
                  <a:srgbClr val="000000"/>
                </a:solidFill>
              </a:rPr>
              <a:t>C</a:t>
            </a:r>
          </a:p>
        </p:txBody>
      </p:sp>
      <p:sp>
        <p:nvSpPr>
          <p:cNvPr id="11274" name="Rectangle 7">
            <a:extLst>
              <a:ext uri="{FF2B5EF4-FFF2-40B4-BE49-F238E27FC236}">
                <a16:creationId xmlns:a16="http://schemas.microsoft.com/office/drawing/2014/main" id="{BEE11956-C76F-4753-BE20-69C36D8E5639}"/>
              </a:ext>
            </a:extLst>
          </p:cNvPr>
          <p:cNvSpPr>
            <a:spLocks noChangeArrowheads="1"/>
          </p:cNvSpPr>
          <p:nvPr/>
        </p:nvSpPr>
        <p:spPr bwMode="auto">
          <a:xfrm>
            <a:off x="3810000" y="2855913"/>
            <a:ext cx="533400" cy="457200"/>
          </a:xfrm>
          <a:prstGeom prst="rect">
            <a:avLst/>
          </a:prstGeom>
          <a:solidFill>
            <a:srgbClr val="66FFFF"/>
          </a:solidFill>
          <a:ln w="28575">
            <a:solidFill>
              <a:srgbClr val="000000"/>
            </a:solidFill>
            <a:miter lim="800000"/>
            <a:headEnd/>
            <a:tailEnd/>
          </a:ln>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800" dirty="0">
                <a:solidFill>
                  <a:srgbClr val="000000"/>
                </a:solidFill>
              </a:rPr>
              <a:t>C</a:t>
            </a:r>
          </a:p>
        </p:txBody>
      </p:sp>
      <p:sp>
        <p:nvSpPr>
          <p:cNvPr id="11275" name="Rectangle 8">
            <a:extLst>
              <a:ext uri="{FF2B5EF4-FFF2-40B4-BE49-F238E27FC236}">
                <a16:creationId xmlns:a16="http://schemas.microsoft.com/office/drawing/2014/main" id="{7D7B91B7-640E-4D13-8C62-13239B2C5A4A}"/>
              </a:ext>
            </a:extLst>
          </p:cNvPr>
          <p:cNvSpPr>
            <a:spLocks noChangeArrowheads="1"/>
          </p:cNvSpPr>
          <p:nvPr/>
        </p:nvSpPr>
        <p:spPr bwMode="auto">
          <a:xfrm>
            <a:off x="2971800" y="3846513"/>
            <a:ext cx="533400" cy="457200"/>
          </a:xfrm>
          <a:prstGeom prst="rect">
            <a:avLst/>
          </a:prstGeom>
          <a:solidFill>
            <a:srgbClr val="66FFFF"/>
          </a:solidFill>
          <a:ln w="28575">
            <a:solidFill>
              <a:srgbClr val="000000"/>
            </a:solidFill>
            <a:miter lim="800000"/>
            <a:headEnd/>
            <a:tailEnd/>
          </a:ln>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800" dirty="0">
                <a:solidFill>
                  <a:srgbClr val="000000"/>
                </a:solidFill>
              </a:rPr>
              <a:t>A</a:t>
            </a:r>
          </a:p>
        </p:txBody>
      </p:sp>
      <p:sp>
        <p:nvSpPr>
          <p:cNvPr id="11276" name="Rectangle 9">
            <a:extLst>
              <a:ext uri="{FF2B5EF4-FFF2-40B4-BE49-F238E27FC236}">
                <a16:creationId xmlns:a16="http://schemas.microsoft.com/office/drawing/2014/main" id="{98F92D65-3B99-4AEF-8F52-9EED14B51749}"/>
              </a:ext>
            </a:extLst>
          </p:cNvPr>
          <p:cNvSpPr>
            <a:spLocks noChangeArrowheads="1"/>
          </p:cNvSpPr>
          <p:nvPr/>
        </p:nvSpPr>
        <p:spPr bwMode="auto">
          <a:xfrm>
            <a:off x="5257800" y="3236913"/>
            <a:ext cx="2362200" cy="129540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endParaRPr lang="fr-FR" altLang="fr-FR" dirty="0"/>
          </a:p>
        </p:txBody>
      </p:sp>
      <p:sp>
        <p:nvSpPr>
          <p:cNvPr id="11277" name="Line 10">
            <a:extLst>
              <a:ext uri="{FF2B5EF4-FFF2-40B4-BE49-F238E27FC236}">
                <a16:creationId xmlns:a16="http://schemas.microsoft.com/office/drawing/2014/main" id="{D8E60998-21F7-47E8-BAA9-D17E3364D716}"/>
              </a:ext>
            </a:extLst>
          </p:cNvPr>
          <p:cNvSpPr>
            <a:spLocks noChangeShapeType="1"/>
          </p:cNvSpPr>
          <p:nvPr/>
        </p:nvSpPr>
        <p:spPr bwMode="auto">
          <a:xfrm>
            <a:off x="5486400" y="4837113"/>
            <a:ext cx="22860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dirty="0"/>
          </a:p>
        </p:txBody>
      </p:sp>
      <p:sp>
        <p:nvSpPr>
          <p:cNvPr id="11278" name="Text Box 11">
            <a:extLst>
              <a:ext uri="{FF2B5EF4-FFF2-40B4-BE49-F238E27FC236}">
                <a16:creationId xmlns:a16="http://schemas.microsoft.com/office/drawing/2014/main" id="{328C90F7-21EB-408E-A77A-BABE08C746C3}"/>
              </a:ext>
            </a:extLst>
          </p:cNvPr>
          <p:cNvSpPr txBox="1">
            <a:spLocks noChangeArrowheads="1"/>
          </p:cNvSpPr>
          <p:nvPr/>
        </p:nvSpPr>
        <p:spPr bwMode="auto">
          <a:xfrm>
            <a:off x="7848600" y="3770313"/>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400" dirty="0"/>
              <a:t>Ligne de montage</a:t>
            </a:r>
          </a:p>
        </p:txBody>
      </p:sp>
      <p:sp>
        <p:nvSpPr>
          <p:cNvPr id="11279" name="Text Box 12">
            <a:extLst>
              <a:ext uri="{FF2B5EF4-FFF2-40B4-BE49-F238E27FC236}">
                <a16:creationId xmlns:a16="http://schemas.microsoft.com/office/drawing/2014/main" id="{EF99432C-3E27-4F1C-89C5-7D75553F6BE7}"/>
              </a:ext>
            </a:extLst>
          </p:cNvPr>
          <p:cNvSpPr txBox="1">
            <a:spLocks noChangeArrowheads="1"/>
          </p:cNvSpPr>
          <p:nvPr/>
        </p:nvSpPr>
        <p:spPr bwMode="auto">
          <a:xfrm>
            <a:off x="5562600" y="2779713"/>
            <a:ext cx="18224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200" dirty="0">
                <a:solidFill>
                  <a:srgbClr val="000000"/>
                </a:solidFill>
              </a:rPr>
              <a:t>Stock en bord de ligne</a:t>
            </a:r>
          </a:p>
        </p:txBody>
      </p:sp>
      <p:sp>
        <p:nvSpPr>
          <p:cNvPr id="11280" name="Line 13">
            <a:extLst>
              <a:ext uri="{FF2B5EF4-FFF2-40B4-BE49-F238E27FC236}">
                <a16:creationId xmlns:a16="http://schemas.microsoft.com/office/drawing/2014/main" id="{EADD4D00-EB76-449E-8378-A0AD751627D6}"/>
              </a:ext>
            </a:extLst>
          </p:cNvPr>
          <p:cNvSpPr>
            <a:spLocks noChangeShapeType="1"/>
          </p:cNvSpPr>
          <p:nvPr/>
        </p:nvSpPr>
        <p:spPr bwMode="auto">
          <a:xfrm flipH="1" flipV="1">
            <a:off x="4343400" y="3084513"/>
            <a:ext cx="838200" cy="457200"/>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dirty="0"/>
          </a:p>
        </p:txBody>
      </p:sp>
      <p:sp>
        <p:nvSpPr>
          <p:cNvPr id="11281" name="Line 14">
            <a:extLst>
              <a:ext uri="{FF2B5EF4-FFF2-40B4-BE49-F238E27FC236}">
                <a16:creationId xmlns:a16="http://schemas.microsoft.com/office/drawing/2014/main" id="{77679415-0CC5-4DAA-872D-45400C7209EB}"/>
              </a:ext>
            </a:extLst>
          </p:cNvPr>
          <p:cNvSpPr>
            <a:spLocks noChangeShapeType="1"/>
          </p:cNvSpPr>
          <p:nvPr/>
        </p:nvSpPr>
        <p:spPr bwMode="auto">
          <a:xfrm>
            <a:off x="3657600" y="4075113"/>
            <a:ext cx="1447800" cy="0"/>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dirty="0"/>
          </a:p>
        </p:txBody>
      </p:sp>
      <p:sp>
        <p:nvSpPr>
          <p:cNvPr id="11282" name="Line 15">
            <a:extLst>
              <a:ext uri="{FF2B5EF4-FFF2-40B4-BE49-F238E27FC236}">
                <a16:creationId xmlns:a16="http://schemas.microsoft.com/office/drawing/2014/main" id="{27784ADF-A9F7-4EBB-9542-3606893499DA}"/>
              </a:ext>
            </a:extLst>
          </p:cNvPr>
          <p:cNvSpPr>
            <a:spLocks noChangeShapeType="1"/>
          </p:cNvSpPr>
          <p:nvPr/>
        </p:nvSpPr>
        <p:spPr bwMode="auto">
          <a:xfrm flipH="1">
            <a:off x="609600" y="3084513"/>
            <a:ext cx="3124200" cy="0"/>
          </a:xfrm>
          <a:prstGeom prst="line">
            <a:avLst/>
          </a:prstGeom>
          <a:noFill/>
          <a:ln w="38100" cmpd="dbl">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11283" name="Line 16">
            <a:extLst>
              <a:ext uri="{FF2B5EF4-FFF2-40B4-BE49-F238E27FC236}">
                <a16:creationId xmlns:a16="http://schemas.microsoft.com/office/drawing/2014/main" id="{AE5B20B0-97C2-4D9B-ACF0-99E0DC65AD18}"/>
              </a:ext>
            </a:extLst>
          </p:cNvPr>
          <p:cNvSpPr>
            <a:spLocks noChangeShapeType="1"/>
          </p:cNvSpPr>
          <p:nvPr/>
        </p:nvSpPr>
        <p:spPr bwMode="auto">
          <a:xfrm>
            <a:off x="609600" y="3084513"/>
            <a:ext cx="0" cy="990600"/>
          </a:xfrm>
          <a:prstGeom prst="line">
            <a:avLst/>
          </a:prstGeom>
          <a:noFill/>
          <a:ln w="38100" cmpd="dbl">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11284" name="Line 17">
            <a:extLst>
              <a:ext uri="{FF2B5EF4-FFF2-40B4-BE49-F238E27FC236}">
                <a16:creationId xmlns:a16="http://schemas.microsoft.com/office/drawing/2014/main" id="{8195A5F2-E5A9-4391-B738-5B9D9FFE1C27}"/>
              </a:ext>
            </a:extLst>
          </p:cNvPr>
          <p:cNvSpPr>
            <a:spLocks noChangeShapeType="1"/>
          </p:cNvSpPr>
          <p:nvPr/>
        </p:nvSpPr>
        <p:spPr bwMode="auto">
          <a:xfrm>
            <a:off x="609600" y="4075113"/>
            <a:ext cx="2286000" cy="0"/>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dirty="0"/>
          </a:p>
        </p:txBody>
      </p:sp>
      <p:sp>
        <p:nvSpPr>
          <p:cNvPr id="11285" name="Text Box 18">
            <a:extLst>
              <a:ext uri="{FF2B5EF4-FFF2-40B4-BE49-F238E27FC236}">
                <a16:creationId xmlns:a16="http://schemas.microsoft.com/office/drawing/2014/main" id="{079ADFC6-0417-43C4-B1F0-F875463343FB}"/>
              </a:ext>
            </a:extLst>
          </p:cNvPr>
          <p:cNvSpPr txBox="1">
            <a:spLocks noChangeArrowheads="1"/>
          </p:cNvSpPr>
          <p:nvPr/>
        </p:nvSpPr>
        <p:spPr bwMode="auto">
          <a:xfrm>
            <a:off x="3276600" y="2474913"/>
            <a:ext cx="12938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200" dirty="0">
                <a:solidFill>
                  <a:srgbClr val="000000"/>
                </a:solidFill>
              </a:rPr>
              <a:t>Emballage vide</a:t>
            </a:r>
          </a:p>
        </p:txBody>
      </p:sp>
      <p:sp>
        <p:nvSpPr>
          <p:cNvPr id="11286" name="Text Box 19">
            <a:extLst>
              <a:ext uri="{FF2B5EF4-FFF2-40B4-BE49-F238E27FC236}">
                <a16:creationId xmlns:a16="http://schemas.microsoft.com/office/drawing/2014/main" id="{159C4E1D-FACD-4374-AEEF-78D7EF1E31FC}"/>
              </a:ext>
            </a:extLst>
          </p:cNvPr>
          <p:cNvSpPr txBox="1">
            <a:spLocks noChangeArrowheads="1"/>
          </p:cNvSpPr>
          <p:nvPr/>
        </p:nvSpPr>
        <p:spPr bwMode="auto">
          <a:xfrm>
            <a:off x="685800" y="3313113"/>
            <a:ext cx="27654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200" dirty="0">
                <a:solidFill>
                  <a:srgbClr val="000000"/>
                </a:solidFill>
              </a:rPr>
              <a:t>Ligne de production du fournisseur</a:t>
            </a:r>
          </a:p>
          <a:p>
            <a:r>
              <a:rPr lang="fr-FR" altLang="fr-FR" sz="1200" dirty="0">
                <a:solidFill>
                  <a:srgbClr val="000000"/>
                </a:solidFill>
              </a:rPr>
              <a:t>dans la boucle Kanban</a:t>
            </a:r>
          </a:p>
        </p:txBody>
      </p:sp>
      <p:sp>
        <p:nvSpPr>
          <p:cNvPr id="11287" name="Text Box 20">
            <a:extLst>
              <a:ext uri="{FF2B5EF4-FFF2-40B4-BE49-F238E27FC236}">
                <a16:creationId xmlns:a16="http://schemas.microsoft.com/office/drawing/2014/main" id="{C50540A9-62AA-417D-AB88-B20DF887A5A3}"/>
              </a:ext>
            </a:extLst>
          </p:cNvPr>
          <p:cNvSpPr txBox="1">
            <a:spLocks noChangeArrowheads="1"/>
          </p:cNvSpPr>
          <p:nvPr/>
        </p:nvSpPr>
        <p:spPr bwMode="auto">
          <a:xfrm>
            <a:off x="2514600" y="4456113"/>
            <a:ext cx="1346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200" dirty="0">
                <a:solidFill>
                  <a:srgbClr val="000000"/>
                </a:solidFill>
              </a:rPr>
              <a:t>Emballage plein</a:t>
            </a:r>
          </a:p>
        </p:txBody>
      </p:sp>
      <p:sp>
        <p:nvSpPr>
          <p:cNvPr id="11288" name="Text Box 21">
            <a:extLst>
              <a:ext uri="{FF2B5EF4-FFF2-40B4-BE49-F238E27FC236}">
                <a16:creationId xmlns:a16="http://schemas.microsoft.com/office/drawing/2014/main" id="{F4CE521D-71C7-4B85-A5A5-99B808CFD122}"/>
              </a:ext>
            </a:extLst>
          </p:cNvPr>
          <p:cNvSpPr txBox="1">
            <a:spLocks noChangeArrowheads="1"/>
          </p:cNvSpPr>
          <p:nvPr/>
        </p:nvSpPr>
        <p:spPr bwMode="auto">
          <a:xfrm>
            <a:off x="1576388" y="5610225"/>
            <a:ext cx="6407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600" b="1">
                <a:solidFill>
                  <a:schemeClr val="tx1"/>
                </a:solidFill>
                <a:latin typeface="Arial" panose="020B0604020202020204" pitchFamily="34" charset="0"/>
              </a:defRPr>
            </a:lvl9pPr>
          </a:lstStyle>
          <a:p>
            <a:r>
              <a:rPr lang="fr-FR" altLang="fr-FR" sz="1800" dirty="0">
                <a:solidFill>
                  <a:srgbClr val="000000"/>
                </a:solidFill>
              </a:rPr>
              <a:t>L’emballage vidé devient une requête de recomplètement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9A9D8F1D-C329-4522-9AC9-5A15C5D75D03}"/>
              </a:ext>
            </a:extLst>
          </p:cNvPr>
          <p:cNvSpPr>
            <a:spLocks noGrp="1" noChangeArrowheads="1"/>
          </p:cNvSpPr>
          <p:nvPr>
            <p:ph type="title"/>
          </p:nvPr>
        </p:nvSpPr>
        <p:spPr>
          <a:xfrm>
            <a:off x="755650" y="549275"/>
            <a:ext cx="8031163" cy="457200"/>
          </a:xfrm>
        </p:spPr>
        <p:txBody>
          <a:bodyPr/>
          <a:lstStyle/>
          <a:p>
            <a:r>
              <a:rPr lang="fr-FR" altLang="fr-FR" dirty="0"/>
              <a:t>Synchronisation des flux</a:t>
            </a:r>
          </a:p>
        </p:txBody>
      </p:sp>
      <p:sp>
        <p:nvSpPr>
          <p:cNvPr id="2052" name="Espace réservé du contenu 5">
            <a:extLst>
              <a:ext uri="{FF2B5EF4-FFF2-40B4-BE49-F238E27FC236}">
                <a16:creationId xmlns:a16="http://schemas.microsoft.com/office/drawing/2014/main" id="{F22D1447-217F-4314-9D2E-2BC9480DF604}"/>
              </a:ext>
            </a:extLst>
          </p:cNvPr>
          <p:cNvSpPr>
            <a:spLocks noGrp="1"/>
          </p:cNvSpPr>
          <p:nvPr>
            <p:ph idx="1"/>
          </p:nvPr>
        </p:nvSpPr>
        <p:spPr>
          <a:xfrm>
            <a:off x="1116013" y="1341438"/>
            <a:ext cx="7162800" cy="4114800"/>
          </a:xfrm>
        </p:spPr>
        <p:txBody>
          <a:bodyPr/>
          <a:lstStyle/>
          <a:p>
            <a:r>
              <a:rPr lang="fr-FR" altLang="fr-FR" dirty="0"/>
              <a:t>Communication du « film » de montage</a:t>
            </a:r>
          </a:p>
        </p:txBody>
      </p:sp>
      <p:graphicFrame>
        <p:nvGraphicFramePr>
          <p:cNvPr id="2050" name="Object 3">
            <a:extLst>
              <a:ext uri="{FF2B5EF4-FFF2-40B4-BE49-F238E27FC236}">
                <a16:creationId xmlns:a16="http://schemas.microsoft.com/office/drawing/2014/main" id="{ADCE9744-5011-49BE-B170-FD29B1074E8A}"/>
              </a:ext>
            </a:extLst>
          </p:cNvPr>
          <p:cNvGraphicFramePr>
            <a:graphicFrameLocks noChangeAspect="1"/>
          </p:cNvGraphicFramePr>
          <p:nvPr/>
        </p:nvGraphicFramePr>
        <p:xfrm>
          <a:off x="838200" y="1916113"/>
          <a:ext cx="7772400" cy="4537075"/>
        </p:xfrm>
        <a:graphic>
          <a:graphicData uri="http://schemas.openxmlformats.org/presentationml/2006/ole">
            <mc:AlternateContent xmlns:mc="http://schemas.openxmlformats.org/markup-compatibility/2006">
              <mc:Choice xmlns:v="urn:schemas-microsoft-com:vml" Requires="v">
                <p:oleObj spid="_x0000_s2153" name="Photo Editor Photo" r:id="rId4" imgW="6373115" imgH="3742857" progId="MSPhotoEd.3">
                  <p:embed/>
                </p:oleObj>
              </mc:Choice>
              <mc:Fallback>
                <p:oleObj name="Photo Editor Photo" r:id="rId4" imgW="6373115" imgH="3742857"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16113"/>
                        <a:ext cx="77724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PIC_fr V3">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PIC_fr 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dirty="0" smtClean="0">
            <a:solidFill>
              <a:srgbClr val="00279F"/>
            </a:solidFill>
          </a:defRPr>
        </a:defPPr>
      </a:lstStyle>
    </a:txDef>
  </a:objectDefaults>
  <a:extraClrSchemeLst>
    <a:extraClrScheme>
      <a:clrScheme name="PIC_fr V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C_fr V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IC_fr V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IC_fr V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IC_fr V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IC_fr V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IC_fr V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PIC_fr V3</Template>
  <TotalTime>0</TotalTime>
  <Pages>12</Pages>
  <Words>8872</Words>
  <Application>Microsoft Office PowerPoint</Application>
  <PresentationFormat>Format US (216 x 279 mm)</PresentationFormat>
  <Paragraphs>496</Paragraphs>
  <Slides>27</Slides>
  <Notes>27</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2</vt:i4>
      </vt:variant>
      <vt:variant>
        <vt:lpstr>Titres des diapositives</vt:lpstr>
      </vt:variant>
      <vt:variant>
        <vt:i4>27</vt:i4>
      </vt:variant>
    </vt:vector>
  </HeadingPairs>
  <TitlesOfParts>
    <vt:vector size="34" baseType="lpstr">
      <vt:lpstr>Arial</vt:lpstr>
      <vt:lpstr>Arial Narrow</vt:lpstr>
      <vt:lpstr>Tahoma</vt:lpstr>
      <vt:lpstr>Wingdings</vt:lpstr>
      <vt:lpstr>PIC_fr V3</vt:lpstr>
      <vt:lpstr>Photo Editor Photo</vt:lpstr>
      <vt:lpstr>Clip</vt:lpstr>
      <vt:lpstr>Les collaborations dans la supply chain</vt:lpstr>
      <vt:lpstr>Présentation PowerPoint</vt:lpstr>
      <vt:lpstr>Les relations « traditionnelles »</vt:lpstr>
      <vt:lpstr>Collaborations et CPFR Collaborative Planning, Forecasting and Replenishment</vt:lpstr>
      <vt:lpstr>1. La collaboration transactionnelle</vt:lpstr>
      <vt:lpstr>La coordination logistique</vt:lpstr>
      <vt:lpstr>Les commandes ouvertes</vt:lpstr>
      <vt:lpstr>Le « Kanban Fournisseur »</vt:lpstr>
      <vt:lpstr>Synchronisation des flux</vt:lpstr>
      <vt:lpstr>Les réseaux d’approvisionnement</vt:lpstr>
      <vt:lpstr>La préfacturation</vt:lpstr>
      <vt:lpstr>2. La collaboration informationnelle</vt:lpstr>
      <vt:lpstr>Les flux dans la supply chain</vt:lpstr>
      <vt:lpstr>L’effet Bullwhip</vt:lpstr>
      <vt:lpstr>Effet Bullwhip : Causes et remèdes</vt:lpstr>
      <vt:lpstr>Prévisions de la demande et niveaux de stock</vt:lpstr>
      <vt:lpstr>Sell In – Sell out</vt:lpstr>
      <vt:lpstr>Capacités de production du fournisseur</vt:lpstr>
      <vt:lpstr>Les stocks en consignation</vt:lpstr>
      <vt:lpstr>3. La collaboration décisionnelle</vt:lpstr>
      <vt:lpstr>Gestion partagée des approvisionnements (GPA) VMI (Vendor Managed Inventory) </vt:lpstr>
      <vt:lpstr>La mise en œuvre de la GPA dans la (grande) distribution</vt:lpstr>
      <vt:lpstr>ECR / CPFR / Collaborative Planning</vt:lpstr>
      <vt:lpstr>4. La collaboration stratégique</vt:lpstr>
      <vt:lpstr>Le chemin pour réussir</vt:lpstr>
      <vt:lpstr>Quelle collaboration pour quel marché ?</vt:lpstr>
      <vt:lpstr>Le management de la relation client-fournisseur</vt:lpstr>
    </vt:vector>
  </TitlesOfParts>
  <Company>Groupe HEC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collaborations dans la supply chain</dc:title>
  <dc:creator>GB</dc:creator>
  <cp:lastModifiedBy>Gerard Baglin</cp:lastModifiedBy>
  <cp:revision>119</cp:revision>
  <cp:lastPrinted>2003-09-03T15:49:55Z</cp:lastPrinted>
  <dcterms:created xsi:type="dcterms:W3CDTF">2009-01-18T18:02:48Z</dcterms:created>
  <dcterms:modified xsi:type="dcterms:W3CDTF">2021-11-28T11:58:44Z</dcterms:modified>
</cp:coreProperties>
</file>