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8.xml" ContentType="application/vnd.openxmlformats-officedocument.presentationml.notesSlide+xml"/>
  <Override PartName="/ppt/tags/tag10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3.xml" ContentType="application/vnd.openxmlformats-officedocument.presentationml.tags+xml"/>
  <Override PartName="/ppt/tags/tag11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31"/>
  </p:notesMasterIdLst>
  <p:handoutMasterIdLst>
    <p:handoutMasterId r:id="rId32"/>
  </p:handoutMasterIdLst>
  <p:sldIdLst>
    <p:sldId id="257" r:id="rId3"/>
    <p:sldId id="326" r:id="rId4"/>
    <p:sldId id="1680" r:id="rId5"/>
    <p:sldId id="1681" r:id="rId6"/>
    <p:sldId id="1682" r:id="rId7"/>
    <p:sldId id="1683" r:id="rId8"/>
    <p:sldId id="1684" r:id="rId9"/>
    <p:sldId id="1685" r:id="rId10"/>
    <p:sldId id="1686" r:id="rId11"/>
    <p:sldId id="261" r:id="rId12"/>
    <p:sldId id="1688" r:id="rId13"/>
    <p:sldId id="1689" r:id="rId14"/>
    <p:sldId id="1690" r:id="rId15"/>
    <p:sldId id="263" r:id="rId16"/>
    <p:sldId id="265" r:id="rId17"/>
    <p:sldId id="270" r:id="rId18"/>
    <p:sldId id="271" r:id="rId19"/>
    <p:sldId id="266" r:id="rId20"/>
    <p:sldId id="272" r:id="rId21"/>
    <p:sldId id="1693" r:id="rId22"/>
    <p:sldId id="267" r:id="rId23"/>
    <p:sldId id="1687" r:id="rId24"/>
    <p:sldId id="268" r:id="rId25"/>
    <p:sldId id="273" r:id="rId26"/>
    <p:sldId id="269" r:id="rId27"/>
    <p:sldId id="274" r:id="rId28"/>
    <p:sldId id="1692" r:id="rId29"/>
    <p:sldId id="339" r:id="rId30"/>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600" b="1" kern="1200">
        <a:solidFill>
          <a:srgbClr val="000000"/>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rgbClr val="000000"/>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rgbClr val="000000"/>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rgbClr val="000000"/>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rgbClr val="000000"/>
        </a:solidFill>
        <a:latin typeface="Arial" panose="020B0604020202020204" pitchFamily="34" charset="0"/>
        <a:ea typeface="+mn-ea"/>
        <a:cs typeface="+mn-cs"/>
      </a:defRPr>
    </a:lvl5pPr>
    <a:lvl6pPr marL="2286000" algn="l" defTabSz="914400" rtl="0" eaLnBrk="1" latinLnBrk="0" hangingPunct="1">
      <a:defRPr sz="1600" b="1" kern="1200">
        <a:solidFill>
          <a:srgbClr val="000000"/>
        </a:solidFill>
        <a:latin typeface="Arial" panose="020B0604020202020204" pitchFamily="34" charset="0"/>
        <a:ea typeface="+mn-ea"/>
        <a:cs typeface="+mn-cs"/>
      </a:defRPr>
    </a:lvl6pPr>
    <a:lvl7pPr marL="2743200" algn="l" defTabSz="914400" rtl="0" eaLnBrk="1" latinLnBrk="0" hangingPunct="1">
      <a:defRPr sz="1600" b="1" kern="1200">
        <a:solidFill>
          <a:srgbClr val="000000"/>
        </a:solidFill>
        <a:latin typeface="Arial" panose="020B0604020202020204" pitchFamily="34" charset="0"/>
        <a:ea typeface="+mn-ea"/>
        <a:cs typeface="+mn-cs"/>
      </a:defRPr>
    </a:lvl7pPr>
    <a:lvl8pPr marL="3200400" algn="l" defTabSz="914400" rtl="0" eaLnBrk="1" latinLnBrk="0" hangingPunct="1">
      <a:defRPr sz="1600" b="1" kern="1200">
        <a:solidFill>
          <a:srgbClr val="000000"/>
        </a:solidFill>
        <a:latin typeface="Arial" panose="020B0604020202020204" pitchFamily="34" charset="0"/>
        <a:ea typeface="+mn-ea"/>
        <a:cs typeface="+mn-cs"/>
      </a:defRPr>
    </a:lvl8pPr>
    <a:lvl9pPr marL="3657600" algn="l" defTabSz="914400" rtl="0" eaLnBrk="1" latinLnBrk="0" hangingPunct="1">
      <a:defRPr sz="16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AE00"/>
    <a:srgbClr val="EAEAEA"/>
    <a:srgbClr val="CCFF99"/>
    <a:srgbClr val="00FF99"/>
    <a:srgbClr val="00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7" autoAdjust="0"/>
    <p:restoredTop sz="83041" autoAdjust="0"/>
  </p:normalViewPr>
  <p:slideViewPr>
    <p:cSldViewPr>
      <p:cViewPr varScale="1">
        <p:scale>
          <a:sx n="91" d="100"/>
          <a:sy n="91" d="100"/>
        </p:scale>
        <p:origin x="2130" y="90"/>
      </p:cViewPr>
      <p:guideLst>
        <p:guide orient="horz" pos="2160"/>
        <p:guide pos="2880"/>
      </p:guideLst>
    </p:cSldViewPr>
  </p:slideViewPr>
  <p:outlineViewPr>
    <p:cViewPr>
      <p:scale>
        <a:sx n="33" d="100"/>
        <a:sy n="33" d="100"/>
      </p:scale>
      <p:origin x="0" y="0"/>
    </p:cViewPr>
  </p:outlineViewPr>
  <p:notesTextViewPr>
    <p:cViewPr>
      <p:scale>
        <a:sx n="3" d="2"/>
        <a:sy n="3" d="2"/>
      </p:scale>
      <p:origin x="0" y="-1590"/>
    </p:cViewPr>
  </p:notesTextViewPr>
  <p:sorterViewPr>
    <p:cViewPr varScale="1">
      <p:scale>
        <a:sx n="100" d="100"/>
        <a:sy n="100" d="100"/>
      </p:scale>
      <p:origin x="0" y="0"/>
    </p:cViewPr>
  </p:sorterViewPr>
  <p:notesViewPr>
    <p:cSldViewPr>
      <p:cViewPr varScale="1">
        <p:scale>
          <a:sx n="56" d="100"/>
          <a:sy n="56" d="100"/>
        </p:scale>
        <p:origin x="3235"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2E19B-85B2-4DF4-8286-D8027AB7A81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42FC52D8-6B6F-4DEE-BB39-31A7CAA5BD9A}">
      <dgm:prSet phldrT="[Texte]" custT="1"/>
      <dgm:spPr>
        <a:xfrm>
          <a:off x="3987" y="0"/>
          <a:ext cx="3836026" cy="4425290"/>
        </a:xfrm>
        <a:prstGeom prst="roundRect">
          <a:avLst>
            <a:gd name="adj" fmla="val 10000"/>
          </a:avLst>
        </a:prstGeom>
        <a:solidFill>
          <a:sysClr val="window" lastClr="FFFFFF">
            <a:lumMod val="95000"/>
          </a:sysClr>
        </a:solidFill>
        <a:ln>
          <a:noFill/>
        </a:ln>
        <a:effectLst/>
      </dgm:spPr>
      <dgm:t>
        <a:bodyPr/>
        <a:lstStyle/>
        <a:p>
          <a:pPr>
            <a:buNone/>
          </a:pPr>
          <a:r>
            <a:rPr lang="fr-FR" sz="2400" dirty="0">
              <a:solidFill>
                <a:sysClr val="windowText" lastClr="000000">
                  <a:hueOff val="0"/>
                  <a:satOff val="0"/>
                  <a:lumOff val="0"/>
                  <a:alphaOff val="0"/>
                </a:sysClr>
              </a:solidFill>
              <a:latin typeface="Century Gothic" panose="020B0502020202020204" pitchFamily="34" charset="0"/>
              <a:ea typeface="+mn-ea"/>
              <a:cs typeface="+mn-cs"/>
            </a:rPr>
            <a:t>Au 20</a:t>
          </a:r>
          <a:r>
            <a:rPr lang="fr-FR" sz="2400" baseline="30000" dirty="0">
              <a:solidFill>
                <a:sysClr val="windowText" lastClr="000000">
                  <a:hueOff val="0"/>
                  <a:satOff val="0"/>
                  <a:lumOff val="0"/>
                  <a:alphaOff val="0"/>
                </a:sysClr>
              </a:solidFill>
              <a:latin typeface="Century Gothic" panose="020B0502020202020204" pitchFamily="34" charset="0"/>
              <a:ea typeface="+mn-ea"/>
              <a:cs typeface="+mn-cs"/>
            </a:rPr>
            <a:t>ème</a:t>
          </a:r>
          <a:r>
            <a:rPr lang="fr-FR" sz="2400" dirty="0">
              <a:solidFill>
                <a:sysClr val="windowText" lastClr="000000">
                  <a:hueOff val="0"/>
                  <a:satOff val="0"/>
                  <a:lumOff val="0"/>
                  <a:alphaOff val="0"/>
                </a:sysClr>
              </a:solidFill>
              <a:latin typeface="Century Gothic" panose="020B0502020202020204" pitchFamily="34" charset="0"/>
              <a:ea typeface="+mn-ea"/>
              <a:cs typeface="+mn-cs"/>
            </a:rPr>
            <a:t> siècle</a:t>
          </a:r>
        </a:p>
      </dgm:t>
    </dgm:pt>
    <dgm:pt modelId="{1C161328-BA7A-437C-9EAA-0931384C18B5}" type="parTrans" cxnId="{64900E37-27C8-4223-AE31-4251949A4983}">
      <dgm:prSet/>
      <dgm:spPr/>
      <dgm:t>
        <a:bodyPr/>
        <a:lstStyle/>
        <a:p>
          <a:endParaRPr lang="fr-FR">
            <a:latin typeface="Century Gothic" panose="020B0502020202020204" pitchFamily="34" charset="0"/>
          </a:endParaRPr>
        </a:p>
      </dgm:t>
    </dgm:pt>
    <dgm:pt modelId="{C462F777-B824-4483-AC9C-271D79F23884}" type="sibTrans" cxnId="{64900E37-27C8-4223-AE31-4251949A4983}">
      <dgm:prSet/>
      <dgm:spPr/>
      <dgm:t>
        <a:bodyPr/>
        <a:lstStyle/>
        <a:p>
          <a:endParaRPr lang="fr-FR">
            <a:latin typeface="Century Gothic" panose="020B0502020202020204" pitchFamily="34" charset="0"/>
          </a:endParaRPr>
        </a:p>
      </dgm:t>
    </dgm:pt>
    <dgm:pt modelId="{7D836ED7-ECC3-429B-85F7-204C5E6A57DC}">
      <dgm:prSet phldrT="[Texte]" custT="1"/>
      <dgm:spPr>
        <a:xfrm>
          <a:off x="387590" y="1199702"/>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Text" lastClr="000000"/>
              </a:solidFill>
              <a:latin typeface="Century Gothic" panose="020B0502020202020204" pitchFamily="34" charset="0"/>
              <a:ea typeface="+mn-ea"/>
              <a:cs typeface="+mn-cs"/>
            </a:rPr>
            <a:t>Une ville et ses banlieues</a:t>
          </a:r>
        </a:p>
      </dgm:t>
    </dgm:pt>
    <dgm:pt modelId="{944278B6-7479-4F45-9509-EDDC70C0C0B7}" type="parTrans" cxnId="{D7E95E7A-63E9-415E-9AAC-79BEB3E524F3}">
      <dgm:prSet/>
      <dgm:spPr/>
      <dgm:t>
        <a:bodyPr/>
        <a:lstStyle/>
        <a:p>
          <a:endParaRPr lang="fr-FR">
            <a:latin typeface="Century Gothic" panose="020B0502020202020204" pitchFamily="34" charset="0"/>
          </a:endParaRPr>
        </a:p>
      </dgm:t>
    </dgm:pt>
    <dgm:pt modelId="{6B679D14-CA30-4859-AFA2-6CB308281821}" type="sibTrans" cxnId="{D7E95E7A-63E9-415E-9AAC-79BEB3E524F3}">
      <dgm:prSet/>
      <dgm:spPr/>
      <dgm:t>
        <a:bodyPr/>
        <a:lstStyle/>
        <a:p>
          <a:endParaRPr lang="fr-FR">
            <a:latin typeface="Century Gothic" panose="020B0502020202020204" pitchFamily="34" charset="0"/>
          </a:endParaRPr>
        </a:p>
      </dgm:t>
    </dgm:pt>
    <dgm:pt modelId="{E9201F54-CEB0-48A4-9D9B-512FE3BA05F8}">
      <dgm:prSet phldrT="[Texte]" custT="1"/>
      <dgm:spPr>
        <a:xfrm>
          <a:off x="387590" y="1962666"/>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Text" lastClr="000000"/>
              </a:solidFill>
              <a:latin typeface="Century Gothic" panose="020B0502020202020204" pitchFamily="34" charset="0"/>
              <a:ea typeface="+mn-ea"/>
              <a:cs typeface="+mn-cs"/>
            </a:rPr>
            <a:t>Un approvisionnement par des logistiques en silos</a:t>
          </a:r>
        </a:p>
      </dgm:t>
    </dgm:pt>
    <dgm:pt modelId="{0CEF7CD0-EC8B-4EE6-ABE0-500359971677}" type="parTrans" cxnId="{9E05A05B-5E8C-46E3-B3ED-223E2E5DBD8B}">
      <dgm:prSet/>
      <dgm:spPr/>
      <dgm:t>
        <a:bodyPr/>
        <a:lstStyle/>
        <a:p>
          <a:endParaRPr lang="fr-FR">
            <a:latin typeface="Century Gothic" panose="020B0502020202020204" pitchFamily="34" charset="0"/>
          </a:endParaRPr>
        </a:p>
      </dgm:t>
    </dgm:pt>
    <dgm:pt modelId="{A6614C78-C42E-4199-9A0D-F121B86C5A8A}" type="sibTrans" cxnId="{9E05A05B-5E8C-46E3-B3ED-223E2E5DBD8B}">
      <dgm:prSet/>
      <dgm:spPr/>
      <dgm:t>
        <a:bodyPr/>
        <a:lstStyle/>
        <a:p>
          <a:endParaRPr lang="fr-FR">
            <a:latin typeface="Century Gothic" panose="020B0502020202020204" pitchFamily="34" charset="0"/>
          </a:endParaRPr>
        </a:p>
      </dgm:t>
    </dgm:pt>
    <dgm:pt modelId="{8415CFFE-3727-4467-976C-B9CBB4F63918}">
      <dgm:prSet phldrT="[Texte]" custT="1"/>
      <dgm:spPr>
        <a:xfrm>
          <a:off x="4127715" y="0"/>
          <a:ext cx="3836026" cy="4425290"/>
        </a:xfrm>
        <a:prstGeom prst="roundRect">
          <a:avLst>
            <a:gd name="adj" fmla="val 10000"/>
          </a:avLst>
        </a:prstGeom>
        <a:solidFill>
          <a:srgbClr val="5B9BD5">
            <a:tint val="40000"/>
            <a:hueOff val="0"/>
            <a:satOff val="0"/>
            <a:lumOff val="0"/>
            <a:alphaOff val="0"/>
          </a:srgbClr>
        </a:solidFill>
        <a:ln>
          <a:noFill/>
        </a:ln>
        <a:effectLst/>
      </dgm:spPr>
      <dgm:t>
        <a:bodyPr/>
        <a:lstStyle/>
        <a:p>
          <a:pPr>
            <a:buNone/>
          </a:pPr>
          <a:r>
            <a:rPr lang="fr-FR" sz="2400" dirty="0">
              <a:solidFill>
                <a:sysClr val="windowText" lastClr="000000">
                  <a:hueOff val="0"/>
                  <a:satOff val="0"/>
                  <a:lumOff val="0"/>
                  <a:alphaOff val="0"/>
                </a:sysClr>
              </a:solidFill>
              <a:latin typeface="Century Gothic" panose="020B0502020202020204" pitchFamily="34" charset="0"/>
              <a:ea typeface="+mn-ea"/>
              <a:cs typeface="+mn-cs"/>
            </a:rPr>
            <a:t>Au 21</a:t>
          </a:r>
          <a:r>
            <a:rPr lang="fr-FR" sz="2400" baseline="30000" dirty="0">
              <a:solidFill>
                <a:sysClr val="windowText" lastClr="000000">
                  <a:hueOff val="0"/>
                  <a:satOff val="0"/>
                  <a:lumOff val="0"/>
                  <a:alphaOff val="0"/>
                </a:sysClr>
              </a:solidFill>
              <a:latin typeface="Century Gothic" panose="020B0502020202020204" pitchFamily="34" charset="0"/>
              <a:ea typeface="+mn-ea"/>
              <a:cs typeface="+mn-cs"/>
            </a:rPr>
            <a:t>ème</a:t>
          </a:r>
          <a:r>
            <a:rPr lang="fr-FR" sz="2400" dirty="0">
              <a:solidFill>
                <a:sysClr val="windowText" lastClr="000000">
                  <a:hueOff val="0"/>
                  <a:satOff val="0"/>
                  <a:lumOff val="0"/>
                  <a:alphaOff val="0"/>
                </a:sysClr>
              </a:solidFill>
              <a:latin typeface="Century Gothic" panose="020B0502020202020204" pitchFamily="34" charset="0"/>
              <a:ea typeface="+mn-ea"/>
              <a:cs typeface="+mn-cs"/>
            </a:rPr>
            <a:t> siècle</a:t>
          </a:r>
        </a:p>
      </dgm:t>
    </dgm:pt>
    <dgm:pt modelId="{883BFBFC-E52F-4AEF-8CC6-9B83BF51BFE2}" type="parTrans" cxnId="{935BBDC6-4DF6-46E5-B775-6846AB6BD333}">
      <dgm:prSet/>
      <dgm:spPr/>
      <dgm:t>
        <a:bodyPr/>
        <a:lstStyle/>
        <a:p>
          <a:endParaRPr lang="fr-FR">
            <a:latin typeface="Century Gothic" panose="020B0502020202020204" pitchFamily="34" charset="0"/>
          </a:endParaRPr>
        </a:p>
      </dgm:t>
    </dgm:pt>
    <dgm:pt modelId="{8DE1C516-900E-4F4D-9080-1B757E3A5F8E}" type="sibTrans" cxnId="{935BBDC6-4DF6-46E5-B775-6846AB6BD333}">
      <dgm:prSet/>
      <dgm:spPr/>
      <dgm:t>
        <a:bodyPr/>
        <a:lstStyle/>
        <a:p>
          <a:endParaRPr lang="fr-FR">
            <a:latin typeface="Century Gothic" panose="020B0502020202020204" pitchFamily="34" charset="0"/>
          </a:endParaRPr>
        </a:p>
      </dgm:t>
    </dgm:pt>
    <dgm:pt modelId="{C7851221-A637-411B-B5FD-753F25209442}">
      <dgm:prSet phldrT="[Texte]" custT="1"/>
      <dgm:spPr>
        <a:xfrm>
          <a:off x="4511318" y="1199702"/>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 lastClr="FFFFFF"/>
              </a:solidFill>
              <a:latin typeface="Century Gothic" panose="020B0502020202020204" pitchFamily="34" charset="0"/>
              <a:ea typeface="+mn-ea"/>
              <a:cs typeface="+mn-cs"/>
            </a:rPr>
            <a:t>Une métropole constituée d’un réseau de villes</a:t>
          </a:r>
        </a:p>
      </dgm:t>
    </dgm:pt>
    <dgm:pt modelId="{D38F662A-C54A-4F79-B95D-B48A567D2606}" type="parTrans" cxnId="{D8CD5AD4-2B5A-433C-830D-C9A4E59FE729}">
      <dgm:prSet/>
      <dgm:spPr/>
      <dgm:t>
        <a:bodyPr/>
        <a:lstStyle/>
        <a:p>
          <a:endParaRPr lang="fr-FR">
            <a:latin typeface="Century Gothic" panose="020B0502020202020204" pitchFamily="34" charset="0"/>
          </a:endParaRPr>
        </a:p>
      </dgm:t>
    </dgm:pt>
    <dgm:pt modelId="{6177A826-8D70-4828-B755-ED5F6A2B4209}" type="sibTrans" cxnId="{D8CD5AD4-2B5A-433C-830D-C9A4E59FE729}">
      <dgm:prSet/>
      <dgm:spPr/>
      <dgm:t>
        <a:bodyPr/>
        <a:lstStyle/>
        <a:p>
          <a:endParaRPr lang="fr-FR">
            <a:latin typeface="Century Gothic" panose="020B0502020202020204" pitchFamily="34" charset="0"/>
          </a:endParaRPr>
        </a:p>
      </dgm:t>
    </dgm:pt>
    <dgm:pt modelId="{0FCCA302-3562-4A16-B154-A802D5B87440}">
      <dgm:prSet phldrT="[Texte]" custT="1"/>
      <dgm:spPr>
        <a:xfrm>
          <a:off x="4511318" y="1962666"/>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 lastClr="FFFFFF"/>
              </a:solidFill>
              <a:latin typeface="Century Gothic" panose="020B0502020202020204" pitchFamily="34" charset="0"/>
              <a:ea typeface="+mn-ea"/>
              <a:cs typeface="+mn-cs"/>
            </a:rPr>
            <a:t>Un approvisionnement par des Supply Chain numérisées</a:t>
          </a:r>
        </a:p>
      </dgm:t>
    </dgm:pt>
    <dgm:pt modelId="{37580212-1FDB-4E79-9116-A4890724E1DA}" type="parTrans" cxnId="{A7136023-F842-4111-90A0-5A2105D2EEBB}">
      <dgm:prSet/>
      <dgm:spPr/>
      <dgm:t>
        <a:bodyPr/>
        <a:lstStyle/>
        <a:p>
          <a:endParaRPr lang="fr-FR">
            <a:latin typeface="Century Gothic" panose="020B0502020202020204" pitchFamily="34" charset="0"/>
          </a:endParaRPr>
        </a:p>
      </dgm:t>
    </dgm:pt>
    <dgm:pt modelId="{3153E672-EC14-4E31-B8CB-4C44CC0E5C03}" type="sibTrans" cxnId="{A7136023-F842-4111-90A0-5A2105D2EEBB}">
      <dgm:prSet/>
      <dgm:spPr/>
      <dgm:t>
        <a:bodyPr/>
        <a:lstStyle/>
        <a:p>
          <a:endParaRPr lang="fr-FR">
            <a:latin typeface="Century Gothic" panose="020B0502020202020204" pitchFamily="34" charset="0"/>
          </a:endParaRPr>
        </a:p>
      </dgm:t>
    </dgm:pt>
    <dgm:pt modelId="{F1423BE9-A6BB-4636-B744-A27FD12A7A33}">
      <dgm:prSet phldrT="[Texte]" custT="1"/>
      <dgm:spPr>
        <a:xfrm>
          <a:off x="4511318" y="2725631"/>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 lastClr="FFFFFF"/>
              </a:solidFill>
              <a:latin typeface="Century Gothic" panose="020B0502020202020204" pitchFamily="34" charset="0"/>
              <a:ea typeface="+mn-ea"/>
              <a:cs typeface="+mn-cs"/>
            </a:rPr>
            <a:t>Omnicanalité</a:t>
          </a:r>
        </a:p>
      </dgm:t>
    </dgm:pt>
    <dgm:pt modelId="{0212F42E-A635-454F-8DD6-B9C3387582D2}" type="parTrans" cxnId="{8CAD0FD7-7A3C-49E9-AF4E-FA57F253DCA6}">
      <dgm:prSet/>
      <dgm:spPr/>
      <dgm:t>
        <a:bodyPr/>
        <a:lstStyle/>
        <a:p>
          <a:endParaRPr lang="fr-FR">
            <a:latin typeface="Century Gothic" panose="020B0502020202020204" pitchFamily="34" charset="0"/>
          </a:endParaRPr>
        </a:p>
      </dgm:t>
    </dgm:pt>
    <dgm:pt modelId="{2E951628-7241-4862-A52A-6525FF746C5E}" type="sibTrans" cxnId="{8CAD0FD7-7A3C-49E9-AF4E-FA57F253DCA6}">
      <dgm:prSet/>
      <dgm:spPr/>
      <dgm:t>
        <a:bodyPr/>
        <a:lstStyle/>
        <a:p>
          <a:endParaRPr lang="fr-FR">
            <a:latin typeface="Century Gothic" panose="020B0502020202020204" pitchFamily="34" charset="0"/>
          </a:endParaRPr>
        </a:p>
      </dgm:t>
    </dgm:pt>
    <dgm:pt modelId="{D4621C42-FF59-4338-A05F-EB14F98AC2FE}">
      <dgm:prSet phldrT="[Texte]" custT="1"/>
      <dgm:spPr>
        <a:xfrm>
          <a:off x="387590" y="2725631"/>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Text" lastClr="000000"/>
              </a:solidFill>
              <a:latin typeface="Century Gothic" panose="020B0502020202020204" pitchFamily="34" charset="0"/>
              <a:ea typeface="+mn-ea"/>
              <a:cs typeface="+mn-cs"/>
            </a:rPr>
            <a:t>Magasins et Vente Par Correspondance</a:t>
          </a:r>
        </a:p>
      </dgm:t>
    </dgm:pt>
    <dgm:pt modelId="{A852CFC9-380F-4A1F-9968-6D7CE5982B18}" type="parTrans" cxnId="{80764703-6709-4E6C-9257-8B85F3DC8B51}">
      <dgm:prSet/>
      <dgm:spPr/>
      <dgm:t>
        <a:bodyPr/>
        <a:lstStyle/>
        <a:p>
          <a:endParaRPr lang="fr-FR">
            <a:latin typeface="Century Gothic" panose="020B0502020202020204" pitchFamily="34" charset="0"/>
          </a:endParaRPr>
        </a:p>
      </dgm:t>
    </dgm:pt>
    <dgm:pt modelId="{DC0B7CE4-6BC4-4F06-9BDD-4347AF4D5801}" type="sibTrans" cxnId="{80764703-6709-4E6C-9257-8B85F3DC8B51}">
      <dgm:prSet/>
      <dgm:spPr/>
      <dgm:t>
        <a:bodyPr/>
        <a:lstStyle/>
        <a:p>
          <a:endParaRPr lang="fr-FR">
            <a:latin typeface="Century Gothic" panose="020B0502020202020204" pitchFamily="34" charset="0"/>
          </a:endParaRPr>
        </a:p>
      </dgm:t>
    </dgm:pt>
    <dgm:pt modelId="{1466EBF0-ADDB-4485-A327-985CC7729454}">
      <dgm:prSet phldrT="[Texte]" custT="1"/>
      <dgm:spPr>
        <a:xfrm>
          <a:off x="387590" y="3488595"/>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Text" lastClr="000000"/>
              </a:solidFill>
              <a:latin typeface="Century Gothic" panose="020B0502020202020204" pitchFamily="34" charset="0"/>
              <a:ea typeface="+mn-ea"/>
              <a:cs typeface="+mn-cs"/>
            </a:rPr>
            <a:t>Des lois, des règlements et des aménagements adaptés au XXème</a:t>
          </a:r>
        </a:p>
      </dgm:t>
    </dgm:pt>
    <dgm:pt modelId="{13C57F37-56E8-47D4-B6DA-9D8B88C859F0}" type="parTrans" cxnId="{74339519-0C26-4D7F-B70F-F03805BC16A2}">
      <dgm:prSet/>
      <dgm:spPr/>
      <dgm:t>
        <a:bodyPr/>
        <a:lstStyle/>
        <a:p>
          <a:endParaRPr lang="fr-FR">
            <a:latin typeface="Century Gothic" panose="020B0502020202020204" pitchFamily="34" charset="0"/>
          </a:endParaRPr>
        </a:p>
      </dgm:t>
    </dgm:pt>
    <dgm:pt modelId="{9154A25B-91FC-46F4-B330-ED790DB7FE80}" type="sibTrans" cxnId="{74339519-0C26-4D7F-B70F-F03805BC16A2}">
      <dgm:prSet/>
      <dgm:spPr/>
      <dgm:t>
        <a:bodyPr/>
        <a:lstStyle/>
        <a:p>
          <a:endParaRPr lang="fr-FR">
            <a:latin typeface="Century Gothic" panose="020B0502020202020204" pitchFamily="34" charset="0"/>
          </a:endParaRPr>
        </a:p>
      </dgm:t>
    </dgm:pt>
    <dgm:pt modelId="{357C0263-8DFC-4044-BD30-05AED7DE8949}">
      <dgm:prSet phldrT="[Texte]" custT="1"/>
      <dgm:spPr>
        <a:xfrm>
          <a:off x="4511318" y="3488595"/>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600" dirty="0">
              <a:solidFill>
                <a:sysClr val="window" lastClr="FFFFFF"/>
              </a:solidFill>
              <a:latin typeface="Century Gothic" panose="020B0502020202020204" pitchFamily="34" charset="0"/>
              <a:ea typeface="+mn-ea"/>
              <a:cs typeface="+mn-cs"/>
            </a:rPr>
            <a:t>Des lois, des règlements et des aménagements qui doivent évoluer</a:t>
          </a:r>
        </a:p>
      </dgm:t>
    </dgm:pt>
    <dgm:pt modelId="{AC4EE495-309D-4746-A252-2304D9042C0C}" type="parTrans" cxnId="{0484A385-FE77-4556-B610-E9D7725BA61F}">
      <dgm:prSet/>
      <dgm:spPr/>
      <dgm:t>
        <a:bodyPr/>
        <a:lstStyle/>
        <a:p>
          <a:endParaRPr lang="fr-FR">
            <a:latin typeface="Century Gothic" panose="020B0502020202020204" pitchFamily="34" charset="0"/>
          </a:endParaRPr>
        </a:p>
      </dgm:t>
    </dgm:pt>
    <dgm:pt modelId="{C4D83F0C-0965-4BED-9720-B35EC651115D}" type="sibTrans" cxnId="{0484A385-FE77-4556-B610-E9D7725BA61F}">
      <dgm:prSet/>
      <dgm:spPr/>
      <dgm:t>
        <a:bodyPr/>
        <a:lstStyle/>
        <a:p>
          <a:endParaRPr lang="fr-FR">
            <a:latin typeface="Century Gothic" panose="020B0502020202020204" pitchFamily="34" charset="0"/>
          </a:endParaRPr>
        </a:p>
      </dgm:t>
    </dgm:pt>
    <dgm:pt modelId="{BBC04CDD-5EB9-4076-B26C-5848372A5B6D}" type="pres">
      <dgm:prSet presAssocID="{8862E19B-85B2-4DF4-8286-D8027AB7A810}" presName="theList" presStyleCnt="0">
        <dgm:presLayoutVars>
          <dgm:dir/>
          <dgm:animLvl val="lvl"/>
          <dgm:resizeHandles val="exact"/>
        </dgm:presLayoutVars>
      </dgm:prSet>
      <dgm:spPr/>
    </dgm:pt>
    <dgm:pt modelId="{3D0F0642-B029-4D2C-9688-CE6BDDBEA36C}" type="pres">
      <dgm:prSet presAssocID="{42FC52D8-6B6F-4DEE-BB39-31A7CAA5BD9A}" presName="compNode" presStyleCnt="0"/>
      <dgm:spPr/>
    </dgm:pt>
    <dgm:pt modelId="{2931EB3A-F8F1-4190-9279-FF4D1D82B815}" type="pres">
      <dgm:prSet presAssocID="{42FC52D8-6B6F-4DEE-BB39-31A7CAA5BD9A}" presName="aNode" presStyleLbl="bgShp" presStyleIdx="0" presStyleCnt="2"/>
      <dgm:spPr/>
    </dgm:pt>
    <dgm:pt modelId="{CFE42FF5-FB1F-4E2B-B73B-B051B11224BB}" type="pres">
      <dgm:prSet presAssocID="{42FC52D8-6B6F-4DEE-BB39-31A7CAA5BD9A}" presName="textNode" presStyleLbl="bgShp" presStyleIdx="0" presStyleCnt="2"/>
      <dgm:spPr/>
    </dgm:pt>
    <dgm:pt modelId="{6F976DE8-8B57-467B-AE04-5EA4E009B5C0}" type="pres">
      <dgm:prSet presAssocID="{42FC52D8-6B6F-4DEE-BB39-31A7CAA5BD9A}" presName="compChildNode" presStyleCnt="0"/>
      <dgm:spPr/>
    </dgm:pt>
    <dgm:pt modelId="{6623A9D8-8DDE-47E6-9F03-FD88999F28DE}" type="pres">
      <dgm:prSet presAssocID="{42FC52D8-6B6F-4DEE-BB39-31A7CAA5BD9A}" presName="theInnerList" presStyleCnt="0"/>
      <dgm:spPr/>
    </dgm:pt>
    <dgm:pt modelId="{03D8421D-8E78-47A2-A278-FFBA3F366861}" type="pres">
      <dgm:prSet presAssocID="{7D836ED7-ECC3-429B-85F7-204C5E6A57DC}" presName="childNode" presStyleLbl="node1" presStyleIdx="0" presStyleCnt="8" custScaleY="2000000" custLinFactY="-300000" custLinFactNeighborY="-392748">
        <dgm:presLayoutVars>
          <dgm:bulletEnabled val="1"/>
        </dgm:presLayoutVars>
      </dgm:prSet>
      <dgm:spPr/>
    </dgm:pt>
    <dgm:pt modelId="{263BEA3B-5A8E-4163-B53A-1AFB3129BB1F}" type="pres">
      <dgm:prSet presAssocID="{7D836ED7-ECC3-429B-85F7-204C5E6A57DC}" presName="aSpace2" presStyleCnt="0"/>
      <dgm:spPr/>
    </dgm:pt>
    <dgm:pt modelId="{BDD69C04-69FE-493F-8668-943CC4EEC660}" type="pres">
      <dgm:prSet presAssocID="{E9201F54-CEB0-48A4-9D9B-512FE3BA05F8}" presName="childNode" presStyleLbl="node1" presStyleIdx="1" presStyleCnt="8" custScaleY="2000000" custLinFactY="-200000" custLinFactNeighborY="-261832">
        <dgm:presLayoutVars>
          <dgm:bulletEnabled val="1"/>
        </dgm:presLayoutVars>
      </dgm:prSet>
      <dgm:spPr/>
    </dgm:pt>
    <dgm:pt modelId="{2DC68AFB-F8C3-4AA0-B522-AC8FBF829E1F}" type="pres">
      <dgm:prSet presAssocID="{E9201F54-CEB0-48A4-9D9B-512FE3BA05F8}" presName="aSpace2" presStyleCnt="0"/>
      <dgm:spPr/>
    </dgm:pt>
    <dgm:pt modelId="{A8DA1DDC-0462-47F6-AC50-CE8D2887816E}" type="pres">
      <dgm:prSet presAssocID="{D4621C42-FF59-4338-A05F-EB14F98AC2FE}" presName="childNode" presStyleLbl="node1" presStyleIdx="2" presStyleCnt="8" custScaleY="2000000" custLinFactY="-100000" custLinFactNeighborY="-130916">
        <dgm:presLayoutVars>
          <dgm:bulletEnabled val="1"/>
        </dgm:presLayoutVars>
      </dgm:prSet>
      <dgm:spPr/>
    </dgm:pt>
    <dgm:pt modelId="{5865AD09-6816-47E3-B071-130E256C3891}" type="pres">
      <dgm:prSet presAssocID="{D4621C42-FF59-4338-A05F-EB14F98AC2FE}" presName="aSpace2" presStyleCnt="0"/>
      <dgm:spPr/>
    </dgm:pt>
    <dgm:pt modelId="{D14276C7-0D39-4A0F-A5F6-A649732CDB1A}" type="pres">
      <dgm:prSet presAssocID="{1466EBF0-ADDB-4485-A327-985CC7729454}" presName="childNode" presStyleLbl="node1" presStyleIdx="3" presStyleCnt="8" custScaleY="2000000">
        <dgm:presLayoutVars>
          <dgm:bulletEnabled val="1"/>
        </dgm:presLayoutVars>
      </dgm:prSet>
      <dgm:spPr/>
    </dgm:pt>
    <dgm:pt modelId="{22D39419-23A5-41C8-AA35-FA380F77ECBD}" type="pres">
      <dgm:prSet presAssocID="{42FC52D8-6B6F-4DEE-BB39-31A7CAA5BD9A}" presName="aSpace" presStyleCnt="0"/>
      <dgm:spPr/>
    </dgm:pt>
    <dgm:pt modelId="{BAFEAC42-9280-4D91-A476-74B673FAF790}" type="pres">
      <dgm:prSet presAssocID="{8415CFFE-3727-4467-976C-B9CBB4F63918}" presName="compNode" presStyleCnt="0"/>
      <dgm:spPr/>
    </dgm:pt>
    <dgm:pt modelId="{F0015CE1-8FDC-43F9-AF2E-2CECB092C23B}" type="pres">
      <dgm:prSet presAssocID="{8415CFFE-3727-4467-976C-B9CBB4F63918}" presName="aNode" presStyleLbl="bgShp" presStyleIdx="1" presStyleCnt="2"/>
      <dgm:spPr/>
    </dgm:pt>
    <dgm:pt modelId="{D9286F84-EB14-467E-A06A-B5DF25978882}" type="pres">
      <dgm:prSet presAssocID="{8415CFFE-3727-4467-976C-B9CBB4F63918}" presName="textNode" presStyleLbl="bgShp" presStyleIdx="1" presStyleCnt="2"/>
      <dgm:spPr/>
    </dgm:pt>
    <dgm:pt modelId="{CBDAE14A-FE33-4408-8ACD-8D2C32A194EC}" type="pres">
      <dgm:prSet presAssocID="{8415CFFE-3727-4467-976C-B9CBB4F63918}" presName="compChildNode" presStyleCnt="0"/>
      <dgm:spPr/>
    </dgm:pt>
    <dgm:pt modelId="{954D979C-71DF-42EF-9242-3B3B810BB68B}" type="pres">
      <dgm:prSet presAssocID="{8415CFFE-3727-4467-976C-B9CBB4F63918}" presName="theInnerList" presStyleCnt="0"/>
      <dgm:spPr/>
    </dgm:pt>
    <dgm:pt modelId="{21985F87-D9C1-4C15-8B78-7654C59D17DC}" type="pres">
      <dgm:prSet presAssocID="{C7851221-A637-411B-B5FD-753F25209442}" presName="childNode" presStyleLbl="node1" presStyleIdx="4" presStyleCnt="8" custScaleY="2000000" custLinFactY="-300000" custLinFactNeighborY="-392748">
        <dgm:presLayoutVars>
          <dgm:bulletEnabled val="1"/>
        </dgm:presLayoutVars>
      </dgm:prSet>
      <dgm:spPr/>
    </dgm:pt>
    <dgm:pt modelId="{A9F9851D-B58A-485D-863A-FB2C54B8726F}" type="pres">
      <dgm:prSet presAssocID="{C7851221-A637-411B-B5FD-753F25209442}" presName="aSpace2" presStyleCnt="0"/>
      <dgm:spPr/>
    </dgm:pt>
    <dgm:pt modelId="{162FFF7D-B429-49DA-A391-08AFB9C1AC6F}" type="pres">
      <dgm:prSet presAssocID="{0FCCA302-3562-4A16-B154-A802D5B87440}" presName="childNode" presStyleLbl="node1" presStyleIdx="5" presStyleCnt="8" custScaleY="2000000" custLinFactY="-200000" custLinFactNeighborY="-261832">
        <dgm:presLayoutVars>
          <dgm:bulletEnabled val="1"/>
        </dgm:presLayoutVars>
      </dgm:prSet>
      <dgm:spPr/>
    </dgm:pt>
    <dgm:pt modelId="{4CA8D733-5C98-47C0-8E7B-994DC1EA8596}" type="pres">
      <dgm:prSet presAssocID="{0FCCA302-3562-4A16-B154-A802D5B87440}" presName="aSpace2" presStyleCnt="0"/>
      <dgm:spPr/>
    </dgm:pt>
    <dgm:pt modelId="{713ECC94-82DF-4F9B-B5B0-B67B2B06CE17}" type="pres">
      <dgm:prSet presAssocID="{F1423BE9-A6BB-4636-B744-A27FD12A7A33}" presName="childNode" presStyleLbl="node1" presStyleIdx="6" presStyleCnt="8" custScaleY="2000000" custLinFactY="-100000" custLinFactNeighborY="-130916">
        <dgm:presLayoutVars>
          <dgm:bulletEnabled val="1"/>
        </dgm:presLayoutVars>
      </dgm:prSet>
      <dgm:spPr/>
    </dgm:pt>
    <dgm:pt modelId="{0E8B7B0B-2DEC-49F6-B5B9-A839BFBDFB27}" type="pres">
      <dgm:prSet presAssocID="{F1423BE9-A6BB-4636-B744-A27FD12A7A33}" presName="aSpace2" presStyleCnt="0"/>
      <dgm:spPr/>
    </dgm:pt>
    <dgm:pt modelId="{EC159A8C-4211-4082-B6A1-45537979EDA0}" type="pres">
      <dgm:prSet presAssocID="{357C0263-8DFC-4044-BD30-05AED7DE8949}" presName="childNode" presStyleLbl="node1" presStyleIdx="7" presStyleCnt="8" custScaleY="2000000">
        <dgm:presLayoutVars>
          <dgm:bulletEnabled val="1"/>
        </dgm:presLayoutVars>
      </dgm:prSet>
      <dgm:spPr/>
    </dgm:pt>
  </dgm:ptLst>
  <dgm:cxnLst>
    <dgm:cxn modelId="{80764703-6709-4E6C-9257-8B85F3DC8B51}" srcId="{42FC52D8-6B6F-4DEE-BB39-31A7CAA5BD9A}" destId="{D4621C42-FF59-4338-A05F-EB14F98AC2FE}" srcOrd="2" destOrd="0" parTransId="{A852CFC9-380F-4A1F-9968-6D7CE5982B18}" sibTransId="{DC0B7CE4-6BC4-4F06-9BDD-4347AF4D5801}"/>
    <dgm:cxn modelId="{B5C86508-B2B4-4D9F-96B2-E40D2C2AAD1E}" type="presOf" srcId="{8415CFFE-3727-4467-976C-B9CBB4F63918}" destId="{F0015CE1-8FDC-43F9-AF2E-2CECB092C23B}" srcOrd="0" destOrd="0" presId="urn:microsoft.com/office/officeart/2005/8/layout/lProcess2"/>
    <dgm:cxn modelId="{23E05910-6789-4B3F-BF9F-A15333C00A73}" type="presOf" srcId="{1466EBF0-ADDB-4485-A327-985CC7729454}" destId="{D14276C7-0D39-4A0F-A5F6-A649732CDB1A}" srcOrd="0" destOrd="0" presId="urn:microsoft.com/office/officeart/2005/8/layout/lProcess2"/>
    <dgm:cxn modelId="{74339519-0C26-4D7F-B70F-F03805BC16A2}" srcId="{42FC52D8-6B6F-4DEE-BB39-31A7CAA5BD9A}" destId="{1466EBF0-ADDB-4485-A327-985CC7729454}" srcOrd="3" destOrd="0" parTransId="{13C57F37-56E8-47D4-B6DA-9D8B88C859F0}" sibTransId="{9154A25B-91FC-46F4-B330-ED790DB7FE80}"/>
    <dgm:cxn modelId="{A7136023-F842-4111-90A0-5A2105D2EEBB}" srcId="{8415CFFE-3727-4467-976C-B9CBB4F63918}" destId="{0FCCA302-3562-4A16-B154-A802D5B87440}" srcOrd="1" destOrd="0" parTransId="{37580212-1FDB-4E79-9116-A4890724E1DA}" sibTransId="{3153E672-EC14-4E31-B8CB-4C44CC0E5C03}"/>
    <dgm:cxn modelId="{64900E37-27C8-4223-AE31-4251949A4983}" srcId="{8862E19B-85B2-4DF4-8286-D8027AB7A810}" destId="{42FC52D8-6B6F-4DEE-BB39-31A7CAA5BD9A}" srcOrd="0" destOrd="0" parTransId="{1C161328-BA7A-437C-9EAA-0931384C18B5}" sibTransId="{C462F777-B824-4483-AC9C-271D79F23884}"/>
    <dgm:cxn modelId="{2532D940-B9B6-4F9E-9CE0-290E2394645F}" type="presOf" srcId="{F1423BE9-A6BB-4636-B744-A27FD12A7A33}" destId="{713ECC94-82DF-4F9B-B5B0-B67B2B06CE17}" srcOrd="0" destOrd="0" presId="urn:microsoft.com/office/officeart/2005/8/layout/lProcess2"/>
    <dgm:cxn modelId="{9E05A05B-5E8C-46E3-B3ED-223E2E5DBD8B}" srcId="{42FC52D8-6B6F-4DEE-BB39-31A7CAA5BD9A}" destId="{E9201F54-CEB0-48A4-9D9B-512FE3BA05F8}" srcOrd="1" destOrd="0" parTransId="{0CEF7CD0-EC8B-4EE6-ABE0-500359971677}" sibTransId="{A6614C78-C42E-4199-9A0D-F121B86C5A8A}"/>
    <dgm:cxn modelId="{0CB2775D-07FC-429B-978B-343F66C3FDD0}" type="presOf" srcId="{0FCCA302-3562-4A16-B154-A802D5B87440}" destId="{162FFF7D-B429-49DA-A391-08AFB9C1AC6F}" srcOrd="0" destOrd="0" presId="urn:microsoft.com/office/officeart/2005/8/layout/lProcess2"/>
    <dgm:cxn modelId="{ADB20D49-8276-4EC7-9F24-D543ABFB8FA8}" type="presOf" srcId="{8862E19B-85B2-4DF4-8286-D8027AB7A810}" destId="{BBC04CDD-5EB9-4076-B26C-5848372A5B6D}" srcOrd="0" destOrd="0" presId="urn:microsoft.com/office/officeart/2005/8/layout/lProcess2"/>
    <dgm:cxn modelId="{5B90D973-0295-40EE-93F4-52D4983ABE2A}" type="presOf" srcId="{C7851221-A637-411B-B5FD-753F25209442}" destId="{21985F87-D9C1-4C15-8B78-7654C59D17DC}" srcOrd="0" destOrd="0" presId="urn:microsoft.com/office/officeart/2005/8/layout/lProcess2"/>
    <dgm:cxn modelId="{D7E95E7A-63E9-415E-9AAC-79BEB3E524F3}" srcId="{42FC52D8-6B6F-4DEE-BB39-31A7CAA5BD9A}" destId="{7D836ED7-ECC3-429B-85F7-204C5E6A57DC}" srcOrd="0" destOrd="0" parTransId="{944278B6-7479-4F45-9509-EDDC70C0C0B7}" sibTransId="{6B679D14-CA30-4859-AFA2-6CB308281821}"/>
    <dgm:cxn modelId="{0484A385-FE77-4556-B610-E9D7725BA61F}" srcId="{8415CFFE-3727-4467-976C-B9CBB4F63918}" destId="{357C0263-8DFC-4044-BD30-05AED7DE8949}" srcOrd="3" destOrd="0" parTransId="{AC4EE495-309D-4746-A252-2304D9042C0C}" sibTransId="{C4D83F0C-0965-4BED-9720-B35EC651115D}"/>
    <dgm:cxn modelId="{0C55BD86-61DD-4AD9-82B9-C88CCF05E60E}" type="presOf" srcId="{42FC52D8-6B6F-4DEE-BB39-31A7CAA5BD9A}" destId="{CFE42FF5-FB1F-4E2B-B73B-B051B11224BB}" srcOrd="1" destOrd="0" presId="urn:microsoft.com/office/officeart/2005/8/layout/lProcess2"/>
    <dgm:cxn modelId="{63204F8A-7B01-4BB7-89EA-933992117CB4}" type="presOf" srcId="{8415CFFE-3727-4467-976C-B9CBB4F63918}" destId="{D9286F84-EB14-467E-A06A-B5DF25978882}" srcOrd="1" destOrd="0" presId="urn:microsoft.com/office/officeart/2005/8/layout/lProcess2"/>
    <dgm:cxn modelId="{DC2F848E-B54E-470F-A5B2-3E883ED2B607}" type="presOf" srcId="{42FC52D8-6B6F-4DEE-BB39-31A7CAA5BD9A}" destId="{2931EB3A-F8F1-4190-9279-FF4D1D82B815}" srcOrd="0" destOrd="0" presId="urn:microsoft.com/office/officeart/2005/8/layout/lProcess2"/>
    <dgm:cxn modelId="{F82F30B4-FFD2-42D3-ADB2-24B812982E98}" type="presOf" srcId="{D4621C42-FF59-4338-A05F-EB14F98AC2FE}" destId="{A8DA1DDC-0462-47F6-AC50-CE8D2887816E}" srcOrd="0" destOrd="0" presId="urn:microsoft.com/office/officeart/2005/8/layout/lProcess2"/>
    <dgm:cxn modelId="{39C916BA-8322-4B44-91DA-F5538A6AD947}" type="presOf" srcId="{357C0263-8DFC-4044-BD30-05AED7DE8949}" destId="{EC159A8C-4211-4082-B6A1-45537979EDA0}" srcOrd="0" destOrd="0" presId="urn:microsoft.com/office/officeart/2005/8/layout/lProcess2"/>
    <dgm:cxn modelId="{03C994BD-6F90-4706-A79B-8A336824625B}" type="presOf" srcId="{E9201F54-CEB0-48A4-9D9B-512FE3BA05F8}" destId="{BDD69C04-69FE-493F-8668-943CC4EEC660}" srcOrd="0" destOrd="0" presId="urn:microsoft.com/office/officeart/2005/8/layout/lProcess2"/>
    <dgm:cxn modelId="{935BBDC6-4DF6-46E5-B775-6846AB6BD333}" srcId="{8862E19B-85B2-4DF4-8286-D8027AB7A810}" destId="{8415CFFE-3727-4467-976C-B9CBB4F63918}" srcOrd="1" destOrd="0" parTransId="{883BFBFC-E52F-4AEF-8CC6-9B83BF51BFE2}" sibTransId="{8DE1C516-900E-4F4D-9080-1B757E3A5F8E}"/>
    <dgm:cxn modelId="{D8CD5AD4-2B5A-433C-830D-C9A4E59FE729}" srcId="{8415CFFE-3727-4467-976C-B9CBB4F63918}" destId="{C7851221-A637-411B-B5FD-753F25209442}" srcOrd="0" destOrd="0" parTransId="{D38F662A-C54A-4F79-B95D-B48A567D2606}" sibTransId="{6177A826-8D70-4828-B755-ED5F6A2B4209}"/>
    <dgm:cxn modelId="{8CAD0FD7-7A3C-49E9-AF4E-FA57F253DCA6}" srcId="{8415CFFE-3727-4467-976C-B9CBB4F63918}" destId="{F1423BE9-A6BB-4636-B744-A27FD12A7A33}" srcOrd="2" destOrd="0" parTransId="{0212F42E-A635-454F-8DD6-B9C3387582D2}" sibTransId="{2E951628-7241-4862-A52A-6525FF746C5E}"/>
    <dgm:cxn modelId="{D4BECCFD-3CDE-45C6-9AF4-81E34123A274}" type="presOf" srcId="{7D836ED7-ECC3-429B-85F7-204C5E6A57DC}" destId="{03D8421D-8E78-47A2-A278-FFBA3F366861}" srcOrd="0" destOrd="0" presId="urn:microsoft.com/office/officeart/2005/8/layout/lProcess2"/>
    <dgm:cxn modelId="{10AA2C9C-1B89-4AF9-9CC8-C695ED6F34C2}" type="presParOf" srcId="{BBC04CDD-5EB9-4076-B26C-5848372A5B6D}" destId="{3D0F0642-B029-4D2C-9688-CE6BDDBEA36C}" srcOrd="0" destOrd="0" presId="urn:microsoft.com/office/officeart/2005/8/layout/lProcess2"/>
    <dgm:cxn modelId="{CF8BD970-4AF5-4D6F-A470-90AE56450FB3}" type="presParOf" srcId="{3D0F0642-B029-4D2C-9688-CE6BDDBEA36C}" destId="{2931EB3A-F8F1-4190-9279-FF4D1D82B815}" srcOrd="0" destOrd="0" presId="urn:microsoft.com/office/officeart/2005/8/layout/lProcess2"/>
    <dgm:cxn modelId="{F0851476-7894-4F15-A948-2DDDAA629350}" type="presParOf" srcId="{3D0F0642-B029-4D2C-9688-CE6BDDBEA36C}" destId="{CFE42FF5-FB1F-4E2B-B73B-B051B11224BB}" srcOrd="1" destOrd="0" presId="urn:microsoft.com/office/officeart/2005/8/layout/lProcess2"/>
    <dgm:cxn modelId="{0BF52BEB-7966-441C-8910-A3DCFC3321F6}" type="presParOf" srcId="{3D0F0642-B029-4D2C-9688-CE6BDDBEA36C}" destId="{6F976DE8-8B57-467B-AE04-5EA4E009B5C0}" srcOrd="2" destOrd="0" presId="urn:microsoft.com/office/officeart/2005/8/layout/lProcess2"/>
    <dgm:cxn modelId="{322A1183-4EA5-4DB5-B2F7-9543457A3712}" type="presParOf" srcId="{6F976DE8-8B57-467B-AE04-5EA4E009B5C0}" destId="{6623A9D8-8DDE-47E6-9F03-FD88999F28DE}" srcOrd="0" destOrd="0" presId="urn:microsoft.com/office/officeart/2005/8/layout/lProcess2"/>
    <dgm:cxn modelId="{B62C8C20-A378-4297-A3FB-56DF369BAFDE}" type="presParOf" srcId="{6623A9D8-8DDE-47E6-9F03-FD88999F28DE}" destId="{03D8421D-8E78-47A2-A278-FFBA3F366861}" srcOrd="0" destOrd="0" presId="urn:microsoft.com/office/officeart/2005/8/layout/lProcess2"/>
    <dgm:cxn modelId="{399B9A6D-02FB-4A95-B0C4-79F7FF381058}" type="presParOf" srcId="{6623A9D8-8DDE-47E6-9F03-FD88999F28DE}" destId="{263BEA3B-5A8E-4163-B53A-1AFB3129BB1F}" srcOrd="1" destOrd="0" presId="urn:microsoft.com/office/officeart/2005/8/layout/lProcess2"/>
    <dgm:cxn modelId="{CFFB66DC-50D4-490D-9691-F77F3B337B34}" type="presParOf" srcId="{6623A9D8-8DDE-47E6-9F03-FD88999F28DE}" destId="{BDD69C04-69FE-493F-8668-943CC4EEC660}" srcOrd="2" destOrd="0" presId="urn:microsoft.com/office/officeart/2005/8/layout/lProcess2"/>
    <dgm:cxn modelId="{E5264976-5ED6-46C8-8849-F7BC47C15DFF}" type="presParOf" srcId="{6623A9D8-8DDE-47E6-9F03-FD88999F28DE}" destId="{2DC68AFB-F8C3-4AA0-B522-AC8FBF829E1F}" srcOrd="3" destOrd="0" presId="urn:microsoft.com/office/officeart/2005/8/layout/lProcess2"/>
    <dgm:cxn modelId="{6F3B1467-1B3E-49C8-A268-E5A3D10D56ED}" type="presParOf" srcId="{6623A9D8-8DDE-47E6-9F03-FD88999F28DE}" destId="{A8DA1DDC-0462-47F6-AC50-CE8D2887816E}" srcOrd="4" destOrd="0" presId="urn:microsoft.com/office/officeart/2005/8/layout/lProcess2"/>
    <dgm:cxn modelId="{AD746B56-66E8-41E3-8253-DBEC05419D5E}" type="presParOf" srcId="{6623A9D8-8DDE-47E6-9F03-FD88999F28DE}" destId="{5865AD09-6816-47E3-B071-130E256C3891}" srcOrd="5" destOrd="0" presId="urn:microsoft.com/office/officeart/2005/8/layout/lProcess2"/>
    <dgm:cxn modelId="{F1F71D4D-EC97-4855-B309-02A2E250B1F9}" type="presParOf" srcId="{6623A9D8-8DDE-47E6-9F03-FD88999F28DE}" destId="{D14276C7-0D39-4A0F-A5F6-A649732CDB1A}" srcOrd="6" destOrd="0" presId="urn:microsoft.com/office/officeart/2005/8/layout/lProcess2"/>
    <dgm:cxn modelId="{90CE4B58-1881-41C9-B075-83C0CA4338CA}" type="presParOf" srcId="{BBC04CDD-5EB9-4076-B26C-5848372A5B6D}" destId="{22D39419-23A5-41C8-AA35-FA380F77ECBD}" srcOrd="1" destOrd="0" presId="urn:microsoft.com/office/officeart/2005/8/layout/lProcess2"/>
    <dgm:cxn modelId="{97FF3898-AD30-4649-A34C-0FAF19006F43}" type="presParOf" srcId="{BBC04CDD-5EB9-4076-B26C-5848372A5B6D}" destId="{BAFEAC42-9280-4D91-A476-74B673FAF790}" srcOrd="2" destOrd="0" presId="urn:microsoft.com/office/officeart/2005/8/layout/lProcess2"/>
    <dgm:cxn modelId="{AEE1CC3E-9D7D-4601-981D-C4108D68E5CB}" type="presParOf" srcId="{BAFEAC42-9280-4D91-A476-74B673FAF790}" destId="{F0015CE1-8FDC-43F9-AF2E-2CECB092C23B}" srcOrd="0" destOrd="0" presId="urn:microsoft.com/office/officeart/2005/8/layout/lProcess2"/>
    <dgm:cxn modelId="{DAE25F9F-EA72-4F70-974D-8DD48755738B}" type="presParOf" srcId="{BAFEAC42-9280-4D91-A476-74B673FAF790}" destId="{D9286F84-EB14-467E-A06A-B5DF25978882}" srcOrd="1" destOrd="0" presId="urn:microsoft.com/office/officeart/2005/8/layout/lProcess2"/>
    <dgm:cxn modelId="{6EF64497-6FFA-4047-BE21-C17A9020093A}" type="presParOf" srcId="{BAFEAC42-9280-4D91-A476-74B673FAF790}" destId="{CBDAE14A-FE33-4408-8ACD-8D2C32A194EC}" srcOrd="2" destOrd="0" presId="urn:microsoft.com/office/officeart/2005/8/layout/lProcess2"/>
    <dgm:cxn modelId="{4E148BCD-3772-4C3D-B36D-BB13AFE3DECB}" type="presParOf" srcId="{CBDAE14A-FE33-4408-8ACD-8D2C32A194EC}" destId="{954D979C-71DF-42EF-9242-3B3B810BB68B}" srcOrd="0" destOrd="0" presId="urn:microsoft.com/office/officeart/2005/8/layout/lProcess2"/>
    <dgm:cxn modelId="{C66329D4-D838-425B-9F47-C0B25385B75B}" type="presParOf" srcId="{954D979C-71DF-42EF-9242-3B3B810BB68B}" destId="{21985F87-D9C1-4C15-8B78-7654C59D17DC}" srcOrd="0" destOrd="0" presId="urn:microsoft.com/office/officeart/2005/8/layout/lProcess2"/>
    <dgm:cxn modelId="{1A91B9B3-8015-4984-A6C6-91F8765D1ABC}" type="presParOf" srcId="{954D979C-71DF-42EF-9242-3B3B810BB68B}" destId="{A9F9851D-B58A-485D-863A-FB2C54B8726F}" srcOrd="1" destOrd="0" presId="urn:microsoft.com/office/officeart/2005/8/layout/lProcess2"/>
    <dgm:cxn modelId="{C744B7E0-F60B-499D-9007-46E0376E1215}" type="presParOf" srcId="{954D979C-71DF-42EF-9242-3B3B810BB68B}" destId="{162FFF7D-B429-49DA-A391-08AFB9C1AC6F}" srcOrd="2" destOrd="0" presId="urn:microsoft.com/office/officeart/2005/8/layout/lProcess2"/>
    <dgm:cxn modelId="{39F03EC4-BB64-4A14-860A-5DC709FC8EB3}" type="presParOf" srcId="{954D979C-71DF-42EF-9242-3B3B810BB68B}" destId="{4CA8D733-5C98-47C0-8E7B-994DC1EA8596}" srcOrd="3" destOrd="0" presId="urn:microsoft.com/office/officeart/2005/8/layout/lProcess2"/>
    <dgm:cxn modelId="{068D0764-C444-4786-B83B-F3B0D3E8CE6F}" type="presParOf" srcId="{954D979C-71DF-42EF-9242-3B3B810BB68B}" destId="{713ECC94-82DF-4F9B-B5B0-B67B2B06CE17}" srcOrd="4" destOrd="0" presId="urn:microsoft.com/office/officeart/2005/8/layout/lProcess2"/>
    <dgm:cxn modelId="{17CB6FC4-D11A-4B4E-B4CB-C8ACF58B86FB}" type="presParOf" srcId="{954D979C-71DF-42EF-9242-3B3B810BB68B}" destId="{0E8B7B0B-2DEC-49F6-B5B9-A839BFBDFB27}" srcOrd="5" destOrd="0" presId="urn:microsoft.com/office/officeart/2005/8/layout/lProcess2"/>
    <dgm:cxn modelId="{0F700A8C-315D-40A4-9A6C-4BAF834C8BCF}" type="presParOf" srcId="{954D979C-71DF-42EF-9242-3B3B810BB68B}" destId="{EC159A8C-4211-4082-B6A1-45537979EDA0}" srcOrd="6"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EB3A-F8F1-4190-9279-FF4D1D82B815}">
      <dsp:nvSpPr>
        <dsp:cNvPr id="0" name=""/>
        <dsp:cNvSpPr/>
      </dsp:nvSpPr>
      <dsp:spPr>
        <a:xfrm>
          <a:off x="3987" y="0"/>
          <a:ext cx="3836026" cy="4425290"/>
        </a:xfrm>
        <a:prstGeom prst="roundRect">
          <a:avLst>
            <a:gd name="adj" fmla="val 10000"/>
          </a:avLst>
        </a:prstGeom>
        <a:solidFill>
          <a:sysClr val="window" lastClr="FFFFFF">
            <a:lumMod val="9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Text" lastClr="000000">
                  <a:hueOff val="0"/>
                  <a:satOff val="0"/>
                  <a:lumOff val="0"/>
                  <a:alphaOff val="0"/>
                </a:sysClr>
              </a:solidFill>
              <a:latin typeface="Century Gothic" panose="020B0502020202020204" pitchFamily="34" charset="0"/>
              <a:ea typeface="+mn-ea"/>
              <a:cs typeface="+mn-cs"/>
            </a:rPr>
            <a:t>Au 20</a:t>
          </a:r>
          <a:r>
            <a:rPr lang="fr-FR" sz="2400" kern="1200" baseline="30000" dirty="0">
              <a:solidFill>
                <a:sysClr val="windowText" lastClr="000000">
                  <a:hueOff val="0"/>
                  <a:satOff val="0"/>
                  <a:lumOff val="0"/>
                  <a:alphaOff val="0"/>
                </a:sysClr>
              </a:solidFill>
              <a:latin typeface="Century Gothic" panose="020B0502020202020204" pitchFamily="34" charset="0"/>
              <a:ea typeface="+mn-ea"/>
              <a:cs typeface="+mn-cs"/>
            </a:rPr>
            <a:t>ème</a:t>
          </a:r>
          <a:r>
            <a:rPr lang="fr-FR" sz="2400" kern="1200" dirty="0">
              <a:solidFill>
                <a:sysClr val="windowText" lastClr="000000">
                  <a:hueOff val="0"/>
                  <a:satOff val="0"/>
                  <a:lumOff val="0"/>
                  <a:alphaOff val="0"/>
                </a:sysClr>
              </a:solidFill>
              <a:latin typeface="Century Gothic" panose="020B0502020202020204" pitchFamily="34" charset="0"/>
              <a:ea typeface="+mn-ea"/>
              <a:cs typeface="+mn-cs"/>
            </a:rPr>
            <a:t> siècle</a:t>
          </a:r>
        </a:p>
      </dsp:txBody>
      <dsp:txXfrm>
        <a:off x="42871" y="38884"/>
        <a:ext cx="3758258" cy="1249819"/>
      </dsp:txXfrm>
    </dsp:sp>
    <dsp:sp modelId="{03D8421D-8E78-47A2-A278-FFBA3F366861}">
      <dsp:nvSpPr>
        <dsp:cNvPr id="0" name=""/>
        <dsp:cNvSpPr/>
      </dsp:nvSpPr>
      <dsp:spPr>
        <a:xfrm>
          <a:off x="387590" y="1199702"/>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latin typeface="Century Gothic" panose="020B0502020202020204" pitchFamily="34" charset="0"/>
              <a:ea typeface="+mn-ea"/>
              <a:cs typeface="+mn-cs"/>
            </a:rPr>
            <a:t>Une ville et ses banlieues</a:t>
          </a:r>
        </a:p>
      </dsp:txBody>
      <dsp:txXfrm>
        <a:off x="408518" y="1220630"/>
        <a:ext cx="3026965" cy="672688"/>
      </dsp:txXfrm>
    </dsp:sp>
    <dsp:sp modelId="{BDD69C04-69FE-493F-8668-943CC4EEC660}">
      <dsp:nvSpPr>
        <dsp:cNvPr id="0" name=""/>
        <dsp:cNvSpPr/>
      </dsp:nvSpPr>
      <dsp:spPr>
        <a:xfrm>
          <a:off x="387590" y="1962666"/>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latin typeface="Century Gothic" panose="020B0502020202020204" pitchFamily="34" charset="0"/>
              <a:ea typeface="+mn-ea"/>
              <a:cs typeface="+mn-cs"/>
            </a:rPr>
            <a:t>Un approvisionnement par des logistiques en silos</a:t>
          </a:r>
        </a:p>
      </dsp:txBody>
      <dsp:txXfrm>
        <a:off x="408518" y="1983594"/>
        <a:ext cx="3026965" cy="672688"/>
      </dsp:txXfrm>
    </dsp:sp>
    <dsp:sp modelId="{A8DA1DDC-0462-47F6-AC50-CE8D2887816E}">
      <dsp:nvSpPr>
        <dsp:cNvPr id="0" name=""/>
        <dsp:cNvSpPr/>
      </dsp:nvSpPr>
      <dsp:spPr>
        <a:xfrm>
          <a:off x="387590" y="2725631"/>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latin typeface="Century Gothic" panose="020B0502020202020204" pitchFamily="34" charset="0"/>
              <a:ea typeface="+mn-ea"/>
              <a:cs typeface="+mn-cs"/>
            </a:rPr>
            <a:t>Magasins et Vente Par Correspondance</a:t>
          </a:r>
        </a:p>
      </dsp:txBody>
      <dsp:txXfrm>
        <a:off x="408518" y="2746559"/>
        <a:ext cx="3026965" cy="672688"/>
      </dsp:txXfrm>
    </dsp:sp>
    <dsp:sp modelId="{D14276C7-0D39-4A0F-A5F6-A649732CDB1A}">
      <dsp:nvSpPr>
        <dsp:cNvPr id="0" name=""/>
        <dsp:cNvSpPr/>
      </dsp:nvSpPr>
      <dsp:spPr>
        <a:xfrm>
          <a:off x="387590" y="3488595"/>
          <a:ext cx="3068821" cy="714544"/>
        </a:xfrm>
        <a:prstGeom prst="roundRect">
          <a:avLst>
            <a:gd name="adj" fmla="val 10000"/>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latin typeface="Century Gothic" panose="020B0502020202020204" pitchFamily="34" charset="0"/>
              <a:ea typeface="+mn-ea"/>
              <a:cs typeface="+mn-cs"/>
            </a:rPr>
            <a:t>Des lois, des règlements et des aménagements adaptés au XXème</a:t>
          </a:r>
        </a:p>
      </dsp:txBody>
      <dsp:txXfrm>
        <a:off x="408518" y="3509523"/>
        <a:ext cx="3026965" cy="672688"/>
      </dsp:txXfrm>
    </dsp:sp>
    <dsp:sp modelId="{F0015CE1-8FDC-43F9-AF2E-2CECB092C23B}">
      <dsp:nvSpPr>
        <dsp:cNvPr id="0" name=""/>
        <dsp:cNvSpPr/>
      </dsp:nvSpPr>
      <dsp:spPr>
        <a:xfrm>
          <a:off x="4127715" y="0"/>
          <a:ext cx="3836026" cy="4425290"/>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Text" lastClr="000000">
                  <a:hueOff val="0"/>
                  <a:satOff val="0"/>
                  <a:lumOff val="0"/>
                  <a:alphaOff val="0"/>
                </a:sysClr>
              </a:solidFill>
              <a:latin typeface="Century Gothic" panose="020B0502020202020204" pitchFamily="34" charset="0"/>
              <a:ea typeface="+mn-ea"/>
              <a:cs typeface="+mn-cs"/>
            </a:rPr>
            <a:t>Au 21</a:t>
          </a:r>
          <a:r>
            <a:rPr lang="fr-FR" sz="2400" kern="1200" baseline="30000" dirty="0">
              <a:solidFill>
                <a:sysClr val="windowText" lastClr="000000">
                  <a:hueOff val="0"/>
                  <a:satOff val="0"/>
                  <a:lumOff val="0"/>
                  <a:alphaOff val="0"/>
                </a:sysClr>
              </a:solidFill>
              <a:latin typeface="Century Gothic" panose="020B0502020202020204" pitchFamily="34" charset="0"/>
              <a:ea typeface="+mn-ea"/>
              <a:cs typeface="+mn-cs"/>
            </a:rPr>
            <a:t>ème</a:t>
          </a:r>
          <a:r>
            <a:rPr lang="fr-FR" sz="2400" kern="1200" dirty="0">
              <a:solidFill>
                <a:sysClr val="windowText" lastClr="000000">
                  <a:hueOff val="0"/>
                  <a:satOff val="0"/>
                  <a:lumOff val="0"/>
                  <a:alphaOff val="0"/>
                </a:sysClr>
              </a:solidFill>
              <a:latin typeface="Century Gothic" panose="020B0502020202020204" pitchFamily="34" charset="0"/>
              <a:ea typeface="+mn-ea"/>
              <a:cs typeface="+mn-cs"/>
            </a:rPr>
            <a:t> siècle</a:t>
          </a:r>
        </a:p>
      </dsp:txBody>
      <dsp:txXfrm>
        <a:off x="4166599" y="38884"/>
        <a:ext cx="3758258" cy="1249819"/>
      </dsp:txXfrm>
    </dsp:sp>
    <dsp:sp modelId="{21985F87-D9C1-4C15-8B78-7654C59D17DC}">
      <dsp:nvSpPr>
        <dsp:cNvPr id="0" name=""/>
        <dsp:cNvSpPr/>
      </dsp:nvSpPr>
      <dsp:spPr>
        <a:xfrm>
          <a:off x="4511318" y="1199702"/>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 lastClr="FFFFFF"/>
              </a:solidFill>
              <a:latin typeface="Century Gothic" panose="020B0502020202020204" pitchFamily="34" charset="0"/>
              <a:ea typeface="+mn-ea"/>
              <a:cs typeface="+mn-cs"/>
            </a:rPr>
            <a:t>Une métropole constituée d’un réseau de villes</a:t>
          </a:r>
        </a:p>
      </dsp:txBody>
      <dsp:txXfrm>
        <a:off x="4532246" y="1220630"/>
        <a:ext cx="3026965" cy="672688"/>
      </dsp:txXfrm>
    </dsp:sp>
    <dsp:sp modelId="{162FFF7D-B429-49DA-A391-08AFB9C1AC6F}">
      <dsp:nvSpPr>
        <dsp:cNvPr id="0" name=""/>
        <dsp:cNvSpPr/>
      </dsp:nvSpPr>
      <dsp:spPr>
        <a:xfrm>
          <a:off x="4511318" y="1962666"/>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 lastClr="FFFFFF"/>
              </a:solidFill>
              <a:latin typeface="Century Gothic" panose="020B0502020202020204" pitchFamily="34" charset="0"/>
              <a:ea typeface="+mn-ea"/>
              <a:cs typeface="+mn-cs"/>
            </a:rPr>
            <a:t>Un approvisionnement par des Supply Chain numérisées</a:t>
          </a:r>
        </a:p>
      </dsp:txBody>
      <dsp:txXfrm>
        <a:off x="4532246" y="1983594"/>
        <a:ext cx="3026965" cy="672688"/>
      </dsp:txXfrm>
    </dsp:sp>
    <dsp:sp modelId="{713ECC94-82DF-4F9B-B5B0-B67B2B06CE17}">
      <dsp:nvSpPr>
        <dsp:cNvPr id="0" name=""/>
        <dsp:cNvSpPr/>
      </dsp:nvSpPr>
      <dsp:spPr>
        <a:xfrm>
          <a:off x="4511318" y="2725631"/>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 lastClr="FFFFFF"/>
              </a:solidFill>
              <a:latin typeface="Century Gothic" panose="020B0502020202020204" pitchFamily="34" charset="0"/>
              <a:ea typeface="+mn-ea"/>
              <a:cs typeface="+mn-cs"/>
            </a:rPr>
            <a:t>Omnicanalité</a:t>
          </a:r>
        </a:p>
      </dsp:txBody>
      <dsp:txXfrm>
        <a:off x="4532246" y="2746559"/>
        <a:ext cx="3026965" cy="672688"/>
      </dsp:txXfrm>
    </dsp:sp>
    <dsp:sp modelId="{EC159A8C-4211-4082-B6A1-45537979EDA0}">
      <dsp:nvSpPr>
        <dsp:cNvPr id="0" name=""/>
        <dsp:cNvSpPr/>
      </dsp:nvSpPr>
      <dsp:spPr>
        <a:xfrm>
          <a:off x="4511318" y="3488595"/>
          <a:ext cx="3068821" cy="7145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 lastClr="FFFFFF"/>
              </a:solidFill>
              <a:latin typeface="Century Gothic" panose="020B0502020202020204" pitchFamily="34" charset="0"/>
              <a:ea typeface="+mn-ea"/>
              <a:cs typeface="+mn-cs"/>
            </a:rPr>
            <a:t>Des lois, des règlements et des aménagements qui doivent évoluer</a:t>
          </a:r>
        </a:p>
      </dsp:txBody>
      <dsp:txXfrm>
        <a:off x="4532246" y="3509523"/>
        <a:ext cx="3026965" cy="6726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C94F5C-40BD-4D90-9B45-C5F8D674CB01}"/>
              </a:ext>
            </a:extLst>
          </p:cNvPr>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14339" name="Rectangle 3">
            <a:extLst>
              <a:ext uri="{FF2B5EF4-FFF2-40B4-BE49-F238E27FC236}">
                <a16:creationId xmlns:a16="http://schemas.microsoft.com/office/drawing/2014/main" id="{EF683BE3-9633-46A3-96C9-F715BF120935}"/>
              </a:ext>
            </a:extLst>
          </p:cNvPr>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742950" indent="-28575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Les problématiques du développement durable constituent les vrais enjeux de ce début du siècle et deviennent incontournables pour tous les dirigeants, et </a:t>
            </a:r>
            <a:r>
              <a:rPr lang="fr-FR" sz="1000" i="1" dirty="0"/>
              <a:t>en particulier les industriels et les managers de la fonction Supply Chain.</a:t>
            </a:r>
            <a:r>
              <a:rPr lang="fr-FR" sz="1000" b="1" dirty="0"/>
              <a:t> </a:t>
            </a:r>
            <a:endParaRPr lang="fr-FR" sz="1000" dirty="0"/>
          </a:p>
          <a:p>
            <a:pPr>
              <a:lnSpc>
                <a:spcPct val="100000"/>
              </a:lnSpc>
            </a:pPr>
            <a:r>
              <a:rPr lang="fr-FR" sz="1000" dirty="0"/>
              <a:t>Deux points de vue peuvent être évoqués face à cette question :</a:t>
            </a:r>
          </a:p>
          <a:p>
            <a:pPr lvl="0">
              <a:lnSpc>
                <a:spcPct val="100000"/>
              </a:lnSpc>
            </a:pPr>
            <a:r>
              <a:rPr lang="fr-FR" sz="1000" dirty="0"/>
              <a:t>- le point de vue moral ou politique de tout citoyen confronté à des questions d’ordre essentiellement religieux, moral ou éthique, et souhaitant par exemple privilégier l’achat de produits éthiques ou d’origines certifiées caractérisant des pays en développement (ce n’est pas ici notre propos),</a:t>
            </a:r>
          </a:p>
          <a:p>
            <a:pPr lvl="0">
              <a:lnSpc>
                <a:spcPct val="100000"/>
              </a:lnSpc>
            </a:pPr>
            <a:r>
              <a:rPr lang="fr-FR" sz="1000" dirty="0"/>
              <a:t>- celui de l’entreprise qui est amenée au respect de règles et principes de développement durable, car d’une façon ou d’une autre elle va y trouver des éléments favorisant son développement, tout en respectant un cadre de réglementations ou de recommandations nationales et internationales. </a:t>
            </a:r>
          </a:p>
          <a:p>
            <a:pPr>
              <a:lnSpc>
                <a:spcPct val="100000"/>
              </a:lnSpc>
            </a:pPr>
            <a:r>
              <a:rPr lang="fr-FR" sz="1000" dirty="0"/>
              <a:t>Nous ne sommes pas là simplement dans une « approche citoyenne », mais dans une approche « business » où l’entreprise va toujours chercher à atteindre les objectifs suivants : fidélisation des clients par renforcement de l’image de marque, possibilité de différenciation par rapport aux compétiteurs, anticipation et maîtrise de nouveaux risques auxquels la société et les « parties prenantes » sont devenues particulièrement sensibles.</a:t>
            </a:r>
          </a:p>
          <a:p>
            <a:pPr>
              <a:lnSpc>
                <a:spcPct val="100000"/>
              </a:lnSpc>
            </a:pPr>
            <a:r>
              <a:rPr lang="fr-FR" sz="1000" dirty="0"/>
              <a:t>Par « parties prenantes », on entend la société civile et l’environnement macro-économique (ONG, associations de consommateurs, gestionnaires de portefeuilles de valeurs mobilières, gouvernements), ainsi que les partenaires sociaux (syndicats, différentes catégories de personnels, actionnaires eux-mêmes), et enfin les clients. Cette pression va être encore progressivement renforcée par le rôle croissant des agences de notation spécialisées dans ces questions.</a:t>
            </a:r>
          </a:p>
          <a:p>
            <a:pPr>
              <a:lnSpc>
                <a:spcPct val="100000"/>
              </a:lnSpc>
            </a:pPr>
            <a:r>
              <a:rPr lang="fr-FR" sz="1000" dirty="0"/>
              <a:t>Déjà Antoine de Saint-Exupéry avait écrit : « </a:t>
            </a:r>
            <a:r>
              <a:rPr lang="fr-FR" sz="1000" b="1" i="1" dirty="0"/>
              <a:t>Nous n’héritons pas la Terre de nos parents, nous l’empruntons à nos enfants</a:t>
            </a:r>
            <a:r>
              <a:rPr lang="fr-FR" sz="1000" dirty="0"/>
              <a:t> ».</a:t>
            </a:r>
          </a:p>
        </p:txBody>
      </p:sp>
      <p:sp>
        <p:nvSpPr>
          <p:cNvPr id="4" name="Espace réservé du numéro de diapositive 1">
            <a:extLst>
              <a:ext uri="{FF2B5EF4-FFF2-40B4-BE49-F238E27FC236}">
                <a16:creationId xmlns:a16="http://schemas.microsoft.com/office/drawing/2014/main" id="{5A1794DF-3100-464E-BA4C-CB923CE2E505}"/>
              </a:ext>
            </a:extLst>
          </p:cNvPr>
          <p:cNvSpPr txBox="1">
            <a:spLocks/>
          </p:cNvSpPr>
          <p:nvPr/>
        </p:nvSpPr>
        <p:spPr>
          <a:xfrm>
            <a:off x="4022725" y="9880600"/>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a:t>
            </a:fld>
            <a:endParaRPr lang="fr-FR" dirty="0"/>
          </a:p>
        </p:txBody>
      </p:sp>
    </p:spTree>
    <p:extLst>
      <p:ext uri="{BB962C8B-B14F-4D97-AF65-F5344CB8AC3E}">
        <p14:creationId xmlns:p14="http://schemas.microsoft.com/office/powerpoint/2010/main" val="327060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65274" y="4469234"/>
            <a:ext cx="6840760" cy="5544616"/>
          </a:xfrm>
        </p:spPr>
        <p:txBody>
          <a:bodyPr/>
          <a:lstStyle/>
          <a:p>
            <a:pPr>
              <a:lnSpc>
                <a:spcPct val="100000"/>
              </a:lnSpc>
            </a:pPr>
            <a:r>
              <a:rPr lang="fr-FR" sz="1000" b="1" i="1" dirty="0"/>
              <a:t>Contexte réglementaire international : </a:t>
            </a:r>
            <a:r>
              <a:rPr lang="fr-FR" sz="1000" dirty="0"/>
              <a:t>Un certain nombre de conventions internationales, de lois nationales et de normes ont été élaborées pour préciser les règles principales du développement durable. En voici une sélection.</a:t>
            </a:r>
          </a:p>
          <a:p>
            <a:pPr>
              <a:lnSpc>
                <a:spcPct val="100000"/>
              </a:lnSpc>
              <a:spcBef>
                <a:spcPts val="0"/>
              </a:spcBef>
            </a:pPr>
            <a:r>
              <a:rPr lang="fr-FR" sz="1000" b="1" i="1" dirty="0"/>
              <a:t>Global Reporting Initiative (GRI) : </a:t>
            </a:r>
            <a:r>
              <a:rPr lang="fr-FR" sz="1000" dirty="0"/>
              <a:t>Norme volontaire internationale qui propose des lignes directrices pour la réalisation de rapports sur le développement durable. Il s’agit d’une initiative internationale et multipartite lancée en 1997, soutenue par le Programme des Nations Unies pour l’Environnement (PNUE/UNEP), utilisée par 416 entreprises à travers le monde.</a:t>
            </a:r>
          </a:p>
          <a:p>
            <a:pPr>
              <a:lnSpc>
                <a:spcPct val="100000"/>
              </a:lnSpc>
              <a:spcBef>
                <a:spcPts val="30"/>
              </a:spcBef>
            </a:pPr>
            <a:r>
              <a:rPr lang="fr-FR" sz="1000" b="1" i="1" dirty="0"/>
              <a:t>Global Compact (Pacte Mondial) : </a:t>
            </a:r>
            <a:r>
              <a:rPr lang="fr-FR" sz="1000" dirty="0"/>
              <a:t>Accord volontaire international lancé par l’ONU (Kofi Annan) en 2000. Il s’agit d’une charte signée par 1 450 organisations de par le monde, regroupant neuf principes éthiques et qui intègrent les principes du développement durable dans la stratégie de l’entreprise, organisée autour de trois axes : droits de l’homme, droit du travail, environnement.</a:t>
            </a:r>
          </a:p>
          <a:p>
            <a:pPr>
              <a:lnSpc>
                <a:spcPct val="100000"/>
              </a:lnSpc>
              <a:spcBef>
                <a:spcPts val="0"/>
              </a:spcBef>
            </a:pPr>
            <a:r>
              <a:rPr lang="fr-FR" sz="1000" b="1" i="1" dirty="0"/>
              <a:t>Principes directeurs de l’OCDE : </a:t>
            </a:r>
            <a:r>
              <a:rPr lang="fr-FR" sz="1000" dirty="0"/>
              <a:t>Accords volontaires internationaux et recommandations faites aux entreprises, ils fournissent des lignes directrices pour une gestion d’entreprise responsable, en incluant les aspects économiques, sociaux et environnementaux.</a:t>
            </a:r>
          </a:p>
          <a:p>
            <a:pPr>
              <a:lnSpc>
                <a:spcPct val="100000"/>
              </a:lnSpc>
              <a:spcBef>
                <a:spcPts val="0"/>
              </a:spcBef>
            </a:pPr>
            <a:r>
              <a:rPr lang="fr-FR" sz="1000" b="1" i="1" dirty="0"/>
              <a:t>Conventions de l’Organisation Internationale du Travail (OIT/ILO) : </a:t>
            </a:r>
            <a:r>
              <a:rPr lang="fr-FR" sz="1000" dirty="0"/>
              <a:t>Réglementation internationale qui régit les conditions de travail dans les 175 États membres.</a:t>
            </a:r>
          </a:p>
          <a:p>
            <a:pPr>
              <a:lnSpc>
                <a:spcPct val="100000"/>
              </a:lnSpc>
              <a:spcBef>
                <a:spcPts val="0"/>
              </a:spcBef>
            </a:pPr>
            <a:r>
              <a:rPr lang="fr-FR" sz="1000" b="1" i="1" dirty="0"/>
              <a:t>SA 8000 : </a:t>
            </a:r>
            <a:r>
              <a:rPr lang="fr-FR" sz="1000" dirty="0"/>
              <a:t>Norme volontaire internationale qui spécifie les exigences en matière de responsabilité sociale de l’entreprise. Elle fournit des règles en matière de travail forcé, travail des enfants, hygiène et sécurité, liberté syndicale, discrimination, pratiques disciplinaires, temps de travail, rémunérations, système de management.</a:t>
            </a:r>
          </a:p>
          <a:p>
            <a:pPr>
              <a:lnSpc>
                <a:spcPct val="100000"/>
              </a:lnSpc>
              <a:spcBef>
                <a:spcPts val="0"/>
              </a:spcBef>
            </a:pPr>
            <a:r>
              <a:rPr lang="fr-FR" sz="1000" b="1" i="1" dirty="0"/>
              <a:t>ISO 14001 : </a:t>
            </a:r>
            <a:r>
              <a:rPr lang="fr-FR" sz="1000" dirty="0"/>
              <a:t>Norme volontaire internationale qui fournit aux entreprises un référentiel d’organisation de leur système de gestion de l’environnement dans un esprit d’amélioration continue. </a:t>
            </a:r>
          </a:p>
          <a:p>
            <a:pPr>
              <a:lnSpc>
                <a:spcPct val="100000"/>
              </a:lnSpc>
              <a:spcBef>
                <a:spcPts val="0"/>
              </a:spcBef>
            </a:pPr>
            <a:r>
              <a:rPr lang="en-US" sz="1000" b="1" i="1" dirty="0"/>
              <a:t>EMAS (Eco-Management and Audit Scheme)</a:t>
            </a:r>
            <a:r>
              <a:rPr lang="fr-FR" sz="1000" b="1" i="1" dirty="0"/>
              <a:t> : </a:t>
            </a:r>
            <a:r>
              <a:rPr lang="fr-FR" sz="1000" dirty="0"/>
              <a:t>Norme volontaire européenne qui spécifie les règles de </a:t>
            </a:r>
            <a:r>
              <a:rPr lang="fr-FR" sz="1000" i="1" dirty="0"/>
              <a:t>reporting</a:t>
            </a:r>
            <a:r>
              <a:rPr lang="fr-FR" sz="1000" dirty="0"/>
              <a:t> environnemental que les sociétés adhérentes doivent effectuer, identifie les sociétés qui vont au-delà des minimums légaux et qui améliorent de façon continue leur performance environnementale.</a:t>
            </a:r>
          </a:p>
          <a:p>
            <a:pPr>
              <a:lnSpc>
                <a:spcPct val="100000"/>
              </a:lnSpc>
              <a:spcBef>
                <a:spcPts val="0"/>
              </a:spcBef>
            </a:pPr>
            <a:r>
              <a:rPr lang="fr-FR" sz="1000" b="1" i="1" dirty="0"/>
              <a:t>Loi NRE (France) : </a:t>
            </a:r>
            <a:r>
              <a:rPr lang="fr-FR" sz="1000" dirty="0"/>
              <a:t>À</a:t>
            </a:r>
            <a:r>
              <a:rPr lang="fr-FR" sz="1000" i="1" dirty="0"/>
              <a:t> </a:t>
            </a:r>
            <a:r>
              <a:rPr lang="fr-FR" sz="1000" dirty="0"/>
              <a:t>ce jour, seul cadre législatif dans le monde occidental, elle contraint les entreprises à rendre compte de leurs pratiques sociales et environnementales. Cette loi s’impose pour toutes les entreprises cotées (Décret n° 2002-221 du 20 février 2002 [JO n° 44 du 21/02/02, page 3360].</a:t>
            </a:r>
          </a:p>
          <a:p>
            <a:pPr>
              <a:lnSpc>
                <a:spcPct val="100000"/>
              </a:lnSpc>
              <a:spcBef>
                <a:spcPts val="0"/>
              </a:spcBef>
            </a:pPr>
            <a:r>
              <a:rPr lang="fr-FR" sz="1000" b="1" i="1" dirty="0"/>
              <a:t>AFNOR – Norme SD 21000  : </a:t>
            </a:r>
            <a:r>
              <a:rPr lang="fr-FR" sz="1000" dirty="0"/>
              <a:t>Cette norme est le guide du développement durable pour les entreprises. Il a été réalisé dans le but d’élaborer des recommandations pour la prise en compte des enjeux de développement durable dans la stratégie et le management des entreprises [de toutes tailles], administrations, organisations diverses… pour le bien de tous. </a:t>
            </a:r>
          </a:p>
          <a:p>
            <a:pPr>
              <a:lnSpc>
                <a:spcPct val="100000"/>
              </a:lnSpc>
            </a:pPr>
            <a:r>
              <a:rPr lang="fr-FR" sz="1000" dirty="0"/>
              <a:t>C’est à cette occasion que Kofi Annan a affirmé que, de son point de vue, « … les gouvernements ne peuvent pas agir seuls. La société civile a un rôle clef à jouer, ainsi que les entreprises commerciales. Nous ne leur demandons pas de changer de métier, nous leur demandons de le faire différemment ». C’était officiellement confier aux entreprises un rôle central dans le déploiement des actions (sous-entendu : les gouvernements sont et resteront partiellement impuissants sur ces questions, notamment pour passer à un stade opérationnel).</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FAC45512-DBDD-4A50-A159-74C6845DDA29}"/>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10</a:t>
            </a:fld>
            <a:endParaRPr lang="fr-FR" dirty="0"/>
          </a:p>
        </p:txBody>
      </p:sp>
    </p:spTree>
    <p:extLst>
      <p:ext uri="{BB962C8B-B14F-4D97-AF65-F5344CB8AC3E}">
        <p14:creationId xmlns:p14="http://schemas.microsoft.com/office/powerpoint/2010/main" val="204631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 Bilan Carbone® constitue une première étape possible d’une démarche de réduction des émissions de gaz à effet de serre. Faire un Bilan Carbone® permet de :</a:t>
            </a:r>
          </a:p>
          <a:p>
            <a:pPr marL="171450" indent="-171450">
              <a:lnSpc>
                <a:spcPct val="100000"/>
              </a:lnSpc>
              <a:buFont typeface="Arial" panose="020B0604020202020204" pitchFamily="34" charset="0"/>
              <a:buChar char="•"/>
            </a:pPr>
            <a:r>
              <a:rPr lang="fr-FR" sz="1000" dirty="0"/>
              <a:t>Quantifier les émissions de GES de votre activité sur une période,</a:t>
            </a:r>
          </a:p>
          <a:p>
            <a:pPr marL="171450" lvl="0" indent="-171450">
              <a:lnSpc>
                <a:spcPct val="100000"/>
              </a:lnSpc>
              <a:buFont typeface="Arial" panose="020B0604020202020204" pitchFamily="34" charset="0"/>
              <a:buChar char="•"/>
            </a:pPr>
            <a:r>
              <a:rPr lang="fr-FR" sz="1000" dirty="0"/>
              <a:t>Mesurer le risque « carbone » de l’activité,</a:t>
            </a:r>
          </a:p>
          <a:p>
            <a:pPr marL="171450" lvl="0" indent="-171450">
              <a:lnSpc>
                <a:spcPct val="100000"/>
              </a:lnSpc>
              <a:buFont typeface="Arial" panose="020B0604020202020204" pitchFamily="34" charset="0"/>
              <a:buChar char="•"/>
            </a:pPr>
            <a:r>
              <a:rPr lang="fr-FR" sz="1000" dirty="0"/>
              <a:t>Identifier les postes significatifs (qui émettent le plus de GES),</a:t>
            </a:r>
          </a:p>
          <a:p>
            <a:pPr marL="171450" lvl="0" indent="-171450">
              <a:lnSpc>
                <a:spcPct val="100000"/>
              </a:lnSpc>
              <a:buFont typeface="Arial" panose="020B0604020202020204" pitchFamily="34" charset="0"/>
              <a:buChar char="•"/>
            </a:pPr>
            <a:r>
              <a:rPr lang="fr-FR" sz="1000" dirty="0"/>
              <a:t>Identifier les leviers d’actions pertinents,</a:t>
            </a:r>
          </a:p>
          <a:p>
            <a:pPr marL="171450" lvl="0" indent="-171450">
              <a:lnSpc>
                <a:spcPct val="100000"/>
              </a:lnSpc>
              <a:buFont typeface="Arial" panose="020B0604020202020204" pitchFamily="34" charset="0"/>
              <a:buChar char="•"/>
            </a:pPr>
            <a:r>
              <a:rPr lang="fr-FR" sz="1000" dirty="0"/>
              <a:t>Mettre en place des indicateurs et des objectifs de réduction mesurables,</a:t>
            </a:r>
          </a:p>
          <a:p>
            <a:pPr marL="171450" lvl="0" indent="-171450">
              <a:lnSpc>
                <a:spcPct val="100000"/>
              </a:lnSpc>
              <a:buFont typeface="Arial" panose="020B0604020202020204" pitchFamily="34" charset="0"/>
              <a:buChar char="•"/>
            </a:pPr>
            <a:r>
              <a:rPr lang="fr-FR" sz="1000" dirty="0"/>
              <a:t>Réduire les coûts de consommation d’énergie,</a:t>
            </a:r>
          </a:p>
          <a:p>
            <a:pPr marL="171450" lvl="0" indent="-171450">
              <a:lnSpc>
                <a:spcPct val="100000"/>
              </a:lnSpc>
              <a:buFont typeface="Arial" panose="020B0604020202020204" pitchFamily="34" charset="0"/>
              <a:buChar char="•"/>
            </a:pPr>
            <a:r>
              <a:rPr lang="fr-FR" sz="1000" dirty="0"/>
              <a:t>Anticiper les risques de hausse de prix de l’énergie et des taxes sur les émissions de gaz à effet de serre,</a:t>
            </a:r>
          </a:p>
          <a:p>
            <a:pPr marL="171450" lvl="0" indent="-171450">
              <a:lnSpc>
                <a:spcPct val="100000"/>
              </a:lnSpc>
              <a:buFont typeface="Arial" panose="020B0604020202020204" pitchFamily="34" charset="0"/>
              <a:buChar char="•"/>
            </a:pPr>
            <a:r>
              <a:rPr lang="fr-FR" sz="1000" dirty="0"/>
              <a:t>Se conformer à la règlementation qui rend le Bilan Carbone® obligatoire au 31 décembre 2012 pour les entreprises de plus de 500 salariés et les collectivités de plus de 50 000 habitants,</a:t>
            </a:r>
          </a:p>
          <a:p>
            <a:pPr marL="171450" lvl="0" indent="-171450">
              <a:lnSpc>
                <a:spcPct val="100000"/>
              </a:lnSpc>
              <a:buFont typeface="Arial" panose="020B0604020202020204" pitchFamily="34" charset="0"/>
              <a:buChar char="•"/>
            </a:pPr>
            <a:r>
              <a:rPr lang="fr-FR" sz="1000" dirty="0"/>
              <a:t>Estimer les économies liées à la réduction des consommations énergétiques et matérielles,</a:t>
            </a:r>
          </a:p>
          <a:p>
            <a:pPr marL="171450" lvl="0" indent="-171450">
              <a:lnSpc>
                <a:spcPct val="100000"/>
              </a:lnSpc>
              <a:buFont typeface="Arial" panose="020B0604020202020204" pitchFamily="34" charset="0"/>
              <a:buChar char="•"/>
            </a:pPr>
            <a:r>
              <a:rPr lang="fr-FR" sz="1000" dirty="0"/>
              <a:t>Mettre en œuvre une démarche de développement durable pour minimiser son empreinte en CO2.</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5B82C601-7C2F-49BD-9D6B-5B80EF90127D}"/>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11</a:t>
            </a:fld>
            <a:endParaRPr lang="fr-FR" dirty="0"/>
          </a:p>
        </p:txBody>
      </p:sp>
    </p:spTree>
    <p:extLst>
      <p:ext uri="{BB962C8B-B14F-4D97-AF65-F5344CB8AC3E}">
        <p14:creationId xmlns:p14="http://schemas.microsoft.com/office/powerpoint/2010/main" val="424985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687987"/>
            <a:ext cx="5832648" cy="5325863"/>
          </a:xfrm>
        </p:spPr>
        <p:txBody>
          <a:bodyPr/>
          <a:lstStyle/>
          <a:p>
            <a:pPr>
              <a:lnSpc>
                <a:spcPct val="100000"/>
              </a:lnSpc>
            </a:pPr>
            <a:r>
              <a:rPr lang="fr-FR" sz="1000" b="1" dirty="0"/>
              <a:t>Définition – scope 1 2 3 : </a:t>
            </a:r>
            <a:r>
              <a:rPr lang="fr-FR" sz="1000" dirty="0"/>
              <a:t>Par exemple, si l’on cherche à connaître les émissions de gaz à effet de serre générées par un produit, on mesure ces émissions en trois niveaux distincts :</a:t>
            </a:r>
          </a:p>
          <a:p>
            <a:pPr>
              <a:lnSpc>
                <a:spcPct val="100000"/>
              </a:lnSpc>
            </a:pPr>
            <a:r>
              <a:rPr lang="fr-FR" sz="1000" b="1" dirty="0"/>
              <a:t>Scope 1 : les émissions directes</a:t>
            </a:r>
          </a:p>
          <a:p>
            <a:pPr>
              <a:lnSpc>
                <a:spcPct val="100000"/>
              </a:lnSpc>
            </a:pPr>
            <a:r>
              <a:rPr lang="fr-FR" sz="1000" dirty="0"/>
              <a:t>Le scope 1 regroupe les émissions de gaz à effet de serre directement liées à la fabrication du produit. Par exemple, si la fabrication du produit a nécessité l’utilisation de pétrole, la combustion de carburant, ou si la production du produit a engendré des émissions de CO2 ou de méthane, toutes ces émissions sont comptabilisées dans le scope 1. On appelle ces émissions les émissions directes.</a:t>
            </a:r>
          </a:p>
          <a:p>
            <a:pPr>
              <a:lnSpc>
                <a:spcPct val="100000"/>
              </a:lnSpc>
            </a:pPr>
            <a:r>
              <a:rPr lang="fr-FR" sz="1000" b="1" dirty="0"/>
              <a:t>Scope 2 : les émissions indirectes liées aux consommations énergétiques</a:t>
            </a:r>
          </a:p>
          <a:p>
            <a:pPr>
              <a:lnSpc>
                <a:spcPct val="100000"/>
              </a:lnSpc>
            </a:pPr>
            <a:r>
              <a:rPr lang="fr-FR" sz="1000" dirty="0"/>
              <a:t>Le scope 2 regroupe les émissions de gaz à effet de serre liées aux consommations d’énergie nécessaires à la fabrication du produit. Par exemple, pour fabriquer un produit, il faut généralement consommer de l’électricité pour alimenter les usines où le produit est conçu. Cette consommation électrique en soi ne produit pas de gaz à effet de serre. Mais la production de l’électricité, elle, a émis des gaz à effet de serre. Toutes ces émissions liées à la consommation d’énergie secondaire sont comptabilisées dans le scope 2. On les appelle les émissions indirectes liées aux consommations énergétiques.</a:t>
            </a:r>
          </a:p>
          <a:p>
            <a:pPr>
              <a:lnSpc>
                <a:spcPct val="100000"/>
              </a:lnSpc>
            </a:pPr>
            <a:r>
              <a:rPr lang="fr-FR" sz="1000" b="1" dirty="0"/>
              <a:t>Scope 3 : les autres émissions indirectes</a:t>
            </a:r>
          </a:p>
          <a:p>
            <a:pPr>
              <a:lnSpc>
                <a:spcPct val="100000"/>
              </a:lnSpc>
            </a:pPr>
            <a:r>
              <a:rPr lang="fr-FR" sz="1000" dirty="0"/>
              <a:t>Le scope 3 regroupe quant à lui toutes les autres émissions de gaz à effet de serre qui ne sont pas liées directement à la fabrication du produit, mais à d’autres étapes du cycle de vie du produit (approvisionnement, transport, utilisation, fin de vie…). Par exemple, pour fabriquer un produit, il faut des matières premières. L’extraction de ces matières premières, leur transformation et leur transport jusqu’à l’usine de production, émettent des gaz à effet de serre. De la même façon, la fin de vie d’un produit ou son recyclage émettent également des gaz à effet de serre. Ces émissions indirectes liées au cycle de vie du produit sont comptabilisées dans le scope 3. On les appelle les autres émissions indirectes.</a:t>
            </a:r>
          </a:p>
          <a:p>
            <a:pPr>
              <a:lnSpc>
                <a:spcPct val="100000"/>
              </a:lnSpc>
            </a:pPr>
            <a:r>
              <a:rPr lang="fr-FR" sz="1000" dirty="0"/>
              <a:t>Pour les grandes entreprises il existe une obligation d’établir un rapport RSE contenant entre autre un bilan des émissions de CO2 (ou un bilan GES) de l’entreprise. La réglementation impose de comptabiliser les émissions directement induites par les activités sous contrôle de l’entreprise (c’est à dire les scope 1 et 2). Généralement, les bilans GES sont donc calqués sur ces scopes, mais certaines entreprises prennent les devants en publiant des bilans GES intégrant le scope 3.</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9AC06A8C-323C-48D3-AAF3-A0134A74703C}"/>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12</a:t>
            </a:fld>
            <a:endParaRPr lang="fr-FR" dirty="0"/>
          </a:p>
        </p:txBody>
      </p:sp>
    </p:spTree>
    <p:extLst>
      <p:ext uri="{BB962C8B-B14F-4D97-AF65-F5344CB8AC3E}">
        <p14:creationId xmlns:p14="http://schemas.microsoft.com/office/powerpoint/2010/main" val="175246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Les calculateurs CO2</a:t>
            </a:r>
          </a:p>
          <a:p>
            <a:pPr>
              <a:lnSpc>
                <a:spcPct val="100000"/>
              </a:lnSpc>
            </a:pPr>
            <a:r>
              <a:rPr lang="fr-FR" sz="1000" dirty="0"/>
              <a:t>Il existe un grand nombre de calculateurs CO2 accessibles sur internet.</a:t>
            </a:r>
          </a:p>
          <a:p>
            <a:pPr>
              <a:lnSpc>
                <a:spcPct val="100000"/>
              </a:lnSpc>
            </a:pPr>
            <a:r>
              <a:rPr lang="fr-FR" sz="1000" dirty="0"/>
              <a:t>Lorsqu’on lance le même calcul sur chacun d’eux, on aboutit à des résultats (légèrement) différents.</a:t>
            </a:r>
          </a:p>
          <a:p>
            <a:pPr>
              <a:lnSpc>
                <a:spcPct val="100000"/>
              </a:lnSpc>
            </a:pPr>
            <a:r>
              <a:rPr lang="fr-FR" sz="1000" b="1" dirty="0"/>
              <a:t>Sur quelle étendue fait-on l’étude ?</a:t>
            </a:r>
          </a:p>
          <a:p>
            <a:pPr>
              <a:lnSpc>
                <a:spcPct val="100000"/>
              </a:lnSpc>
            </a:pPr>
            <a:r>
              <a:rPr lang="fr-FR" sz="1000" dirty="0"/>
              <a:t>Le schéma présente des estimations sur l’impact CO2 des véhicules du puits à la roue     (WTW </a:t>
            </a:r>
            <a:r>
              <a:rPr lang="fr-FR" sz="1000" i="1" dirty="0"/>
              <a:t>Well To Wheel</a:t>
            </a:r>
            <a:r>
              <a:rPr lang="fr-FR" sz="1000" dirty="0"/>
              <a:t>).</a:t>
            </a:r>
          </a:p>
          <a:p>
            <a:pPr>
              <a:lnSpc>
                <a:spcPct val="100000"/>
              </a:lnSpc>
            </a:pPr>
            <a:r>
              <a:rPr lang="fr-FR" sz="1000" dirty="0"/>
              <a:t>On vante les véhicules électriques ou hybrides pour leurs faibles émissions (locales) mais si l’on prend en considération le scope 3, il faut tenir compte de la façon dont l’électricité est produite.</a:t>
            </a:r>
          </a:p>
          <a:p>
            <a:pPr>
              <a:lnSpc>
                <a:spcPct val="100000"/>
              </a:lnSpc>
            </a:pPr>
            <a:r>
              <a:rPr lang="fr-FR" sz="1000" dirty="0"/>
              <a:t>Pour ce faire, on calcule le mix énergétique du pays (% centrales à charbon, % centrales gaz, % centrales nucléaires, % hydraulique, % éolien…) pour déterminer les émissions C02 par KW produit (et transporté).</a:t>
            </a:r>
          </a:p>
          <a:p>
            <a:pPr>
              <a:lnSpc>
                <a:spcPct val="100000"/>
              </a:lnSpc>
            </a:pPr>
            <a:r>
              <a:rPr lang="fr-FR" sz="1000" dirty="0"/>
              <a:t>Un véhicule électrique utilisant une électricité produite par une centrale à charbon à un impact désastreux.</a:t>
            </a:r>
          </a:p>
        </p:txBody>
      </p:sp>
      <p:sp>
        <p:nvSpPr>
          <p:cNvPr id="4" name="Espace réservé du numéro de diapositive 1">
            <a:extLst>
              <a:ext uri="{FF2B5EF4-FFF2-40B4-BE49-F238E27FC236}">
                <a16:creationId xmlns:a16="http://schemas.microsoft.com/office/drawing/2014/main" id="{872B1D9D-FE12-4E86-B04B-7F4728D711BF}"/>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13</a:t>
            </a:fld>
            <a:endParaRPr lang="fr-FR" dirty="0"/>
          </a:p>
        </p:txBody>
      </p:sp>
    </p:spTree>
    <p:extLst>
      <p:ext uri="{BB962C8B-B14F-4D97-AF65-F5344CB8AC3E}">
        <p14:creationId xmlns:p14="http://schemas.microsoft.com/office/powerpoint/2010/main" val="65616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a:t>
            </a:r>
            <a:r>
              <a:rPr lang="fr-FR" sz="1000" i="1" dirty="0"/>
              <a:t>supply chain</a:t>
            </a:r>
            <a:r>
              <a:rPr lang="fr-FR" sz="1000" dirty="0"/>
              <a:t> étendue est, bien évidemment, la première responsable de l’impact environnemental de l’entreprise. Pour diminuer cet impact, il faut agir sur l’ensemble des maillons de la chaîne logistique, depuis les sources de matières jusqu’à l’arrivée du produit chez le consommateur final et, en allant plus loin, on se préoccupant de ce que deviendront les composants du produit lorsque celui-ci sera jeté dans le but de minimiser l’impact écologique tout au long de son cycle de vie. Mais toutes les actions que l’on pourra mener sont liées à la nature du produit. L’enjeu majeur réside donc dans la conception du produit.</a:t>
            </a:r>
          </a:p>
          <a:p>
            <a:endParaRPr lang="fr-FR" sz="1000" dirty="0"/>
          </a:p>
        </p:txBody>
      </p:sp>
      <p:sp>
        <p:nvSpPr>
          <p:cNvPr id="4" name="Espace réservé du numéro de diapositive 1">
            <a:extLst>
              <a:ext uri="{FF2B5EF4-FFF2-40B4-BE49-F238E27FC236}">
                <a16:creationId xmlns:a16="http://schemas.microsoft.com/office/drawing/2014/main" id="{EA35916C-B898-4C74-824B-73BA0F559382}"/>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14</a:t>
            </a:fld>
            <a:endParaRPr lang="fr-FR" dirty="0"/>
          </a:p>
        </p:txBody>
      </p:sp>
    </p:spTree>
    <p:extLst>
      <p:ext uri="{BB962C8B-B14F-4D97-AF65-F5344CB8AC3E}">
        <p14:creationId xmlns:p14="http://schemas.microsoft.com/office/powerpoint/2010/main" val="91426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029370" y="4675287"/>
            <a:ext cx="4904705" cy="5338563"/>
          </a:xfrm>
        </p:spPr>
        <p:txBody>
          <a:bodyPr/>
          <a:lstStyle/>
          <a:p>
            <a:pPr>
              <a:lnSpc>
                <a:spcPct val="100000"/>
              </a:lnSpc>
            </a:pPr>
            <a:r>
              <a:rPr lang="fr-FR" sz="1000" dirty="0"/>
              <a:t>Ce point important porte sur les nouvelles obligations dans le domaine de la conception des produits, qui impose de prendre en compte certaines considérations : « écoconception » des produits portant sur leur « recyclabilité », le choix de matières et composants (ainsi que de processus industriels) garantissant la minimisation des consommations d’énergies, ainsi que les économies d’emballages et de conditionnements.</a:t>
            </a:r>
          </a:p>
          <a:p>
            <a:pPr>
              <a:lnSpc>
                <a:spcPct val="100000"/>
              </a:lnSpc>
            </a:pPr>
            <a:r>
              <a:rPr lang="fr-FR" sz="1000" b="1" i="1" dirty="0"/>
              <a:t>Conception des produits et normes ISO 14000</a:t>
            </a:r>
          </a:p>
          <a:p>
            <a:pPr>
              <a:lnSpc>
                <a:spcPct val="100000"/>
              </a:lnSpc>
            </a:pPr>
            <a:r>
              <a:rPr lang="fr-FR" sz="1000" dirty="0"/>
              <a:t>À ce niveau, les principes du développement durable auront une forte influence sur les points suivants :</a:t>
            </a:r>
          </a:p>
          <a:p>
            <a:pPr marL="171450" indent="-171450">
              <a:lnSpc>
                <a:spcPct val="100000"/>
              </a:lnSpc>
              <a:buFontTx/>
              <a:buChar char="-"/>
            </a:pPr>
            <a:r>
              <a:rPr lang="fr-FR" sz="1000" dirty="0"/>
              <a:t>protection de la santé humaine (par prise en compte de l’élimination des toxiques, matières ou composants défavorables du point de vue de la sécurité) ;</a:t>
            </a:r>
          </a:p>
          <a:p>
            <a:pPr marL="171450" indent="-171450">
              <a:lnSpc>
                <a:spcPct val="100000"/>
              </a:lnSpc>
              <a:buFontTx/>
              <a:buChar char="-"/>
            </a:pPr>
            <a:r>
              <a:rPr lang="fr-FR" sz="1000" dirty="0"/>
              <a:t>minimisation de la consommation des ressources naturelles non renouvelables (en pensant aux aspects suivants : réutilisation des produits, recyclage en fin de vie, valorisation énergétique liée à leur fabrication).</a:t>
            </a:r>
          </a:p>
          <a:p>
            <a:pPr>
              <a:lnSpc>
                <a:spcPct val="100000"/>
              </a:lnSpc>
            </a:pPr>
            <a:r>
              <a:rPr lang="fr-FR" sz="1000" dirty="0"/>
              <a:t>Ces principes sont maintenant clairement exposés dans la famille des normes ISO 14000 et plus précisément les suivantes selon le périmètre couvert :</a:t>
            </a:r>
            <a:r>
              <a:rPr lang="fr-FR" sz="1000" b="1" dirty="0"/>
              <a:t> </a:t>
            </a:r>
          </a:p>
          <a:p>
            <a:pPr marL="171450" indent="-171450">
              <a:lnSpc>
                <a:spcPct val="100000"/>
              </a:lnSpc>
              <a:buFontTx/>
              <a:buChar char="-"/>
            </a:pPr>
            <a:r>
              <a:rPr lang="fr-FR" sz="1000" dirty="0"/>
              <a:t>les normes ISO 14040 v1999 et 14042 v2000 traitent spécifiquement du cycle de vie des produits, en mettant l’accent sur les exigences en matière environnementale,</a:t>
            </a:r>
          </a:p>
          <a:p>
            <a:pPr marL="171450" indent="-171450">
              <a:lnSpc>
                <a:spcPct val="100000"/>
              </a:lnSpc>
              <a:buFontTx/>
              <a:buChar char="-"/>
            </a:pPr>
            <a:r>
              <a:rPr lang="fr-FR" sz="1000" dirty="0"/>
              <a:t>la norme ISO 14062 v2002 décrit précisément comment améliorer la performance environnementale des produits, en insistant sur les concepts et en décrivant les meilleures pratiques actuelles.</a:t>
            </a:r>
          </a:p>
          <a:p>
            <a:pPr>
              <a:lnSpc>
                <a:spcPct val="100000"/>
              </a:lnSpc>
            </a:pPr>
            <a:r>
              <a:rPr lang="fr-FR" sz="1000" dirty="0"/>
              <a:t>L’écoconception impose ainsi la création de nouvelles connaissances par la recherche et implique un surcoût. Toutefois, l’environnement économique et social devient favorable (opinion dominante sur les marchés clients), et garantit que ce surcoût sera progressivement accepté par le client final.</a:t>
            </a:r>
          </a:p>
          <a:p>
            <a:endParaRPr lang="fr-FR" sz="1000" dirty="0"/>
          </a:p>
        </p:txBody>
      </p:sp>
      <p:sp>
        <p:nvSpPr>
          <p:cNvPr id="4" name="Espace réservé du numéro de diapositive 1">
            <a:extLst>
              <a:ext uri="{FF2B5EF4-FFF2-40B4-BE49-F238E27FC236}">
                <a16:creationId xmlns:a16="http://schemas.microsoft.com/office/drawing/2014/main" id="{12EFC796-B193-42D4-88EE-AFE0C7C5B735}"/>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15</a:t>
            </a:fld>
            <a:endParaRPr lang="fr-FR" dirty="0"/>
          </a:p>
        </p:txBody>
      </p:sp>
    </p:spTree>
    <p:extLst>
      <p:ext uri="{BB962C8B-B14F-4D97-AF65-F5344CB8AC3E}">
        <p14:creationId xmlns:p14="http://schemas.microsoft.com/office/powerpoint/2010/main" val="336074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i="1" dirty="0"/>
              <a:t>Des réglementations contraignantes :</a:t>
            </a:r>
          </a:p>
          <a:p>
            <a:pPr>
              <a:lnSpc>
                <a:spcPct val="100000"/>
              </a:lnSpc>
            </a:pPr>
            <a:r>
              <a:rPr lang="fr-FR" sz="1000" dirty="0"/>
              <a:t>Trois lois importantes guident les choix lors de la conception des produits :</a:t>
            </a:r>
          </a:p>
          <a:p>
            <a:pPr lvl="0">
              <a:lnSpc>
                <a:spcPct val="100000"/>
              </a:lnSpc>
            </a:pPr>
            <a:r>
              <a:rPr lang="fr-FR" sz="1000" b="1" dirty="0"/>
              <a:t>RoHS</a:t>
            </a:r>
            <a:r>
              <a:rPr lang="fr-FR" sz="1000" dirty="0"/>
              <a:t> (</a:t>
            </a:r>
            <a:r>
              <a:rPr lang="fr-FR" sz="1000" i="1" dirty="0"/>
              <a:t>Restriction of Hazardous Substances</a:t>
            </a:r>
            <a:r>
              <a:rPr lang="fr-FR" sz="1000" dirty="0"/>
              <a:t>), directive européenne visant à limiter l’utilisation de six substances dangereuses, </a:t>
            </a:r>
          </a:p>
          <a:p>
            <a:pPr lvl="0">
              <a:lnSpc>
                <a:spcPct val="100000"/>
              </a:lnSpc>
            </a:pPr>
            <a:r>
              <a:rPr lang="fr-FR" sz="1000" b="1" dirty="0"/>
              <a:t>DEEE</a:t>
            </a:r>
            <a:r>
              <a:rPr lang="fr-FR" sz="1000" dirty="0"/>
              <a:t> (Déchets </a:t>
            </a:r>
            <a:r>
              <a:rPr lang="fr-FR" sz="1000" i="1" dirty="0"/>
              <a:t>d’Équipements Électriques et Électroniques</a:t>
            </a:r>
            <a:r>
              <a:rPr lang="fr-FR" sz="1000" dirty="0"/>
              <a:t>) qui impose la collecte des déchets, le traitement systématique des composants dangereux et la valorisation des déchets (réutilisation, recyclage), </a:t>
            </a:r>
          </a:p>
          <a:p>
            <a:pPr lvl="0">
              <a:lnSpc>
                <a:spcPct val="100000"/>
              </a:lnSpc>
            </a:pPr>
            <a:r>
              <a:rPr lang="fr-FR" sz="1000" b="1" dirty="0"/>
              <a:t>REACH </a:t>
            </a:r>
            <a:r>
              <a:rPr lang="fr-FR" sz="1000" dirty="0"/>
              <a:t>(</a:t>
            </a:r>
            <a:r>
              <a:rPr lang="fr-FR" sz="1000" i="1" dirty="0"/>
              <a:t>Registration, Evaluation, Autorisation and Restriction of Chemicals</a:t>
            </a:r>
            <a:r>
              <a:rPr lang="fr-FR" sz="1000" dirty="0"/>
              <a:t>) qui est également une directive européenne qui oblige les utilisateurs à prouver la non-toxicité des substances employées. </a:t>
            </a:r>
          </a:p>
          <a:p>
            <a:pPr>
              <a:lnSpc>
                <a:spcPct val="100000"/>
              </a:lnSpc>
            </a:pPr>
            <a:r>
              <a:rPr lang="fr-FR" sz="1000" dirty="0"/>
              <a:t>Cette législation implique d’agir sur les marchés amont des fournisseurs : ceux-ci devront suivre la même évolution et respecter les mêmes règles.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775277C3-B0A6-4A25-BB86-556AAEDAD1BB}"/>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16</a:t>
            </a:fld>
            <a:endParaRPr lang="fr-FR" dirty="0"/>
          </a:p>
        </p:txBody>
      </p:sp>
    </p:spTree>
    <p:extLst>
      <p:ext uri="{BB962C8B-B14F-4D97-AF65-F5344CB8AC3E}">
        <p14:creationId xmlns:p14="http://schemas.microsoft.com/office/powerpoint/2010/main" val="40662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613250"/>
            <a:ext cx="6192688" cy="5544616"/>
          </a:xfrm>
        </p:spPr>
        <p:txBody>
          <a:bodyPr/>
          <a:lstStyle/>
          <a:p>
            <a:pPr>
              <a:lnSpc>
                <a:spcPct val="100000"/>
              </a:lnSpc>
            </a:pPr>
            <a:r>
              <a:rPr lang="fr-FR" sz="1000" dirty="0"/>
              <a:t>D’une façon générale, il faut privilégier l’utilisation de matériaux… </a:t>
            </a:r>
          </a:p>
          <a:p>
            <a:pPr>
              <a:lnSpc>
                <a:spcPct val="100000"/>
              </a:lnSpc>
              <a:spcBef>
                <a:spcPts val="0"/>
              </a:spcBef>
            </a:pPr>
            <a:r>
              <a:rPr lang="fr-FR" sz="1000" dirty="0"/>
              <a:t> - à base de matières recyclées ;</a:t>
            </a:r>
          </a:p>
          <a:p>
            <a:pPr>
              <a:lnSpc>
                <a:spcPct val="100000"/>
              </a:lnSpc>
              <a:spcBef>
                <a:spcPts val="0"/>
              </a:spcBef>
            </a:pPr>
            <a:r>
              <a:rPr lang="fr-FR" sz="1000" dirty="0"/>
              <a:t> - recyclables ;</a:t>
            </a:r>
          </a:p>
          <a:p>
            <a:pPr>
              <a:lnSpc>
                <a:spcPct val="100000"/>
              </a:lnSpc>
              <a:spcBef>
                <a:spcPts val="0"/>
              </a:spcBef>
            </a:pPr>
            <a:r>
              <a:rPr lang="fr-FR" sz="1000" dirty="0"/>
              <a:t> - pouvant être valorisés à la fin de leur vie ;</a:t>
            </a:r>
          </a:p>
          <a:p>
            <a:pPr>
              <a:lnSpc>
                <a:spcPct val="100000"/>
              </a:lnSpc>
              <a:spcBef>
                <a:spcPts val="0"/>
              </a:spcBef>
            </a:pPr>
            <a:r>
              <a:rPr lang="fr-FR" sz="1000" dirty="0"/>
              <a:t> - confectionnés à partir de déchets d’autres filières ;</a:t>
            </a:r>
          </a:p>
          <a:p>
            <a:pPr>
              <a:lnSpc>
                <a:spcPct val="100000"/>
              </a:lnSpc>
            </a:pPr>
            <a:r>
              <a:rPr lang="fr-FR" sz="1000" dirty="0"/>
              <a:t>Plus particulièrement, lors de la phase de conception du bâtiment, il est intéressant, d’un point de vue environnemental de :</a:t>
            </a:r>
          </a:p>
          <a:p>
            <a:pPr>
              <a:lnSpc>
                <a:spcPct val="100000"/>
              </a:lnSpc>
              <a:spcBef>
                <a:spcPts val="0"/>
              </a:spcBef>
            </a:pPr>
            <a:r>
              <a:rPr lang="fr-FR" sz="1000" dirty="0"/>
              <a:t> - minimiser le terrassement et/ou réutiliser la terre d’excavation dans le bâtiment (murs en pisé) ;</a:t>
            </a:r>
          </a:p>
          <a:p>
            <a:pPr>
              <a:lnSpc>
                <a:spcPct val="100000"/>
              </a:lnSpc>
              <a:spcBef>
                <a:spcPts val="0"/>
              </a:spcBef>
            </a:pPr>
            <a:r>
              <a:rPr lang="fr-FR" sz="1000" dirty="0"/>
              <a:t> - privilégier les systèmes constructifs mécaniquement démontables ;</a:t>
            </a:r>
          </a:p>
          <a:p>
            <a:pPr>
              <a:lnSpc>
                <a:spcPct val="100000"/>
              </a:lnSpc>
              <a:spcBef>
                <a:spcPts val="0"/>
              </a:spcBef>
            </a:pPr>
            <a:r>
              <a:rPr lang="fr-FR" sz="1000" dirty="0"/>
              <a:t> - remplacer le béton par une alternative comme du béton recyclé, du bois massif ou des briques en terre cuite ;</a:t>
            </a:r>
          </a:p>
          <a:p>
            <a:pPr>
              <a:lnSpc>
                <a:spcPct val="100000"/>
              </a:lnSpc>
              <a:spcBef>
                <a:spcPts val="0"/>
              </a:spcBef>
            </a:pPr>
            <a:r>
              <a:rPr lang="fr-FR" sz="1000" dirty="0"/>
              <a:t> - choisir des isolants à faible énergie grise et contenant peu de polluants.</a:t>
            </a:r>
          </a:p>
          <a:p>
            <a:pPr>
              <a:lnSpc>
                <a:spcPct val="100000"/>
              </a:lnSpc>
            </a:pPr>
            <a:r>
              <a:rPr lang="fr-FR" sz="1000" dirty="0"/>
              <a:t>Il est possible et judicieux d’agir tôt dans un projet de construction afin de privilégier des choix respectueux de l’environnement et de l’être humain, ceci tout en garantissant le respect des réglementations en vigueur. Cette approche évitera des assainissements futurs, souvent coûteux.</a:t>
            </a:r>
          </a:p>
          <a:p>
            <a:pPr>
              <a:lnSpc>
                <a:spcPct val="100000"/>
              </a:lnSpc>
            </a:pPr>
            <a:r>
              <a:rPr lang="fr-FR" sz="1000" dirty="0"/>
              <a:t>Il faut favoriser les procédés mécaniques tels le broyage, la stérilisation douce, le tamisage... et les procédés chimiques et physiques simples comme la distillation à vapeur d’eau, la cuisson, la fermentation, l’hydratation... Les procédés lourds comme la chimie du chlore (gaz chlorés, tout dérivé du chlore), l’irradiation, la ionisation, les traitements au mercure ou à l’oxyde d’éthylène sont évités des produits bio, au même titre que l’utilisation de solvants issus de la pétrochimie (Hexane, Toluène, Benzène...) et d’enzymes dérivés d’OGM. » L’essentiel est de toujours maintenir la structure d’origine du carbone organique. Les modifications chimiques doivent se limiter aux groupes fonctionnels, afin de préserver l’environnement et maintenir la biodégradabilité. En outre, les substances transformées doivent être exclusivement issues de matières premières renouvelables. </a:t>
            </a:r>
          </a:p>
          <a:p>
            <a:pPr>
              <a:lnSpc>
                <a:spcPct val="100000"/>
              </a:lnSpc>
            </a:pPr>
            <a:r>
              <a:rPr lang="fr-FR" sz="1000" dirty="0"/>
              <a:t>Pour les emballages, les formes et les volumes recyclables sont favorisés. Ils doivent consommer le moins d’énergie possible. Les emballages primaires ne doivent pas contenir de polychlorure de vinyle (PVC) ni de polystyrène expansé. En effet, ces deux matériaux sont susceptibles de produire du chlore. Les matériaux a favorisé pour le conditionnement sont les pots et bocaux en verre, le papier, carton biodégradable à 100 % et les plastiques PET et HDPE (les multicouches sont évités).Certains gaz propulseurs devraient être réduits comme les gaz d’origine pétrochimique venant de pulvérisateurs, de brumisateurs et atomiseurs (propane, butane, isobutane, oxyde de diméthyle. Seuls les gaz inertes type CO2 devraient être favorisés.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1D0151C2-D792-4534-B581-070F2243ECAD}"/>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17</a:t>
            </a:fld>
            <a:endParaRPr lang="fr-FR" dirty="0"/>
          </a:p>
        </p:txBody>
      </p:sp>
    </p:spTree>
    <p:extLst>
      <p:ext uri="{BB962C8B-B14F-4D97-AF65-F5344CB8AC3E}">
        <p14:creationId xmlns:p14="http://schemas.microsoft.com/office/powerpoint/2010/main" val="277145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1"/>
            <a:ext cx="5207000" cy="5184576"/>
          </a:xfrm>
        </p:spPr>
        <p:txBody>
          <a:bodyPr/>
          <a:lstStyle/>
          <a:p>
            <a:pPr>
              <a:lnSpc>
                <a:spcPct val="100000"/>
              </a:lnSpc>
            </a:pPr>
            <a:r>
              <a:rPr lang="fr-FR" sz="1000" dirty="0"/>
              <a:t>Pour bien réaliser à quel point la fonction Achats a un impact fort et, pour tout dire, sans doute moteur dans l’entreprise sur l’application des principes et règles du développement durable.</a:t>
            </a:r>
            <a:r>
              <a:rPr lang="fr-FR" sz="1000" b="1" dirty="0"/>
              <a:t> </a:t>
            </a:r>
            <a:endParaRPr lang="fr-FR" sz="1000" dirty="0"/>
          </a:p>
          <a:p>
            <a:pPr>
              <a:lnSpc>
                <a:spcPct val="100000"/>
              </a:lnSpc>
            </a:pPr>
            <a:r>
              <a:rPr lang="fr-FR" sz="1000" b="1" i="1" dirty="0"/>
              <a:t>Étapes du processus achat</a:t>
            </a:r>
          </a:p>
          <a:p>
            <a:pPr>
              <a:lnSpc>
                <a:spcPct val="100000"/>
              </a:lnSpc>
            </a:pPr>
            <a:r>
              <a:rPr lang="fr-FR" sz="1000" dirty="0"/>
              <a:t>Rappelons les grandes étapes qui jalonnent un processus d’achat :</a:t>
            </a:r>
          </a:p>
          <a:p>
            <a:pPr marL="171450" indent="-171450">
              <a:lnSpc>
                <a:spcPct val="100000"/>
              </a:lnSpc>
              <a:buFontTx/>
              <a:buChar char="-"/>
            </a:pPr>
            <a:r>
              <a:rPr lang="fr-FR" sz="1000" dirty="0"/>
              <a:t>tout d’abord, l’étape 1 : diagnostic du segment d’achat autour de l’analyse du besoin, des analyses risques-opportunités internes et externes, devant aboutir au choix d’une stratégie d’achat après positionnement dans la matrice de segmentation stratégique du portefeuille achat,</a:t>
            </a:r>
          </a:p>
          <a:p>
            <a:pPr marL="171450" indent="-171450">
              <a:lnSpc>
                <a:spcPct val="100000"/>
              </a:lnSpc>
              <a:buFontTx/>
              <a:buChar char="-"/>
            </a:pPr>
            <a:r>
              <a:rPr lang="fr-FR" sz="1000" dirty="0"/>
              <a:t>ensuite, en parallèle ou en séquence, l’étape 2 : </a:t>
            </a:r>
            <a:r>
              <a:rPr lang="fr-FR" sz="1000" i="1" dirty="0" err="1"/>
              <a:t>sourcing</a:t>
            </a:r>
            <a:r>
              <a:rPr lang="fr-FR" sz="1000" dirty="0"/>
              <a:t> de nouveaux fournisseurs suivi de leur homologation, puis constitution et pilotage du panel fournisseur,</a:t>
            </a:r>
          </a:p>
          <a:p>
            <a:pPr marL="171450" indent="-171450">
              <a:lnSpc>
                <a:spcPct val="100000"/>
              </a:lnSpc>
              <a:buFontTx/>
              <a:buChar char="-"/>
            </a:pPr>
            <a:r>
              <a:rPr lang="fr-FR" sz="1000" dirty="0"/>
              <a:t>l’étape 3 : préparation et gestion de l’appel d’offres, suivi du processus de sélection du ou des fournisseurs, de la négociation éventuelle aboutissant au(x) contrat(s),</a:t>
            </a:r>
          </a:p>
          <a:p>
            <a:pPr marL="171450" indent="-171450">
              <a:lnSpc>
                <a:spcPct val="100000"/>
              </a:lnSpc>
              <a:buFontTx/>
              <a:buChar char="-"/>
            </a:pPr>
            <a:r>
              <a:rPr lang="fr-FR" sz="1000" dirty="0"/>
              <a:t>enfin, l’étape 4 : suivi des contrats et mesure des performances des fournisseurs tout au long de la vie du projet et pendant la phase d’approvisionnement ou de réalisation.</a:t>
            </a:r>
          </a:p>
          <a:p>
            <a:pPr lvl="0">
              <a:lnSpc>
                <a:spcPct val="100000"/>
              </a:lnSpc>
            </a:pPr>
            <a:r>
              <a:rPr lang="fr-FR" sz="1000" b="1" i="1" dirty="0"/>
              <a:t>Intégration des processus Développement durable</a:t>
            </a:r>
          </a:p>
          <a:p>
            <a:pPr>
              <a:lnSpc>
                <a:spcPct val="100000"/>
              </a:lnSpc>
            </a:pPr>
            <a:r>
              <a:rPr lang="fr-FR" sz="1000" dirty="0"/>
              <a:t>L’étape 1 rejoint les préoccupations liées à la conception du produit vue ci-dessus : a-t-on intégré les préoccupations d’écoconception et de traçabilité pour des produits et composants réalisés par des fournisseurs, notamment dans des zones ou pays « à risque » comme les </a:t>
            </a:r>
            <a:r>
              <a:rPr lang="fr-FR" sz="1000" i="1" dirty="0"/>
              <a:t>LCC (Low Cost Countries)</a:t>
            </a:r>
            <a:r>
              <a:rPr lang="fr-FR" sz="1000" dirty="0"/>
              <a:t> ? S’est-on préoccupé des points clefs qualité ?</a:t>
            </a:r>
          </a:p>
          <a:p>
            <a:pPr>
              <a:lnSpc>
                <a:spcPct val="100000"/>
              </a:lnSpc>
            </a:pPr>
            <a:r>
              <a:rPr lang="fr-FR" sz="1000" dirty="0"/>
              <a:t>Pour l’étape 2, la problématique est focalisée sur les fournisseurs de façon évidente : s’assure-t-on bien et systématiquement d’homologuer des fournisseurs respectant leurs obligations environnementales, et leurs engagements dans les domaines sociaux ? Sont-ils homologués ISO de ce point de vue ? Sinon, procède-t-on à des audits appropriés en ayant défini une charte claire de développement durable devant être respectée ? Est-on certain qu’il n’y a pas de « cascades » de sous-traitances que l’on n’aurait pas anticipées et que l’on ne maîtriserait pas ?</a:t>
            </a:r>
          </a:p>
          <a:p>
            <a:endParaRPr lang="fr-FR" sz="1000" dirty="0"/>
          </a:p>
        </p:txBody>
      </p:sp>
      <p:sp>
        <p:nvSpPr>
          <p:cNvPr id="4" name="Espace réservé du numéro de diapositive 1">
            <a:extLst>
              <a:ext uri="{FF2B5EF4-FFF2-40B4-BE49-F238E27FC236}">
                <a16:creationId xmlns:a16="http://schemas.microsoft.com/office/drawing/2014/main" id="{E9A47C90-AAB2-4EAE-87BB-09D549971175}"/>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18</a:t>
            </a:fld>
            <a:endParaRPr lang="fr-FR" dirty="0"/>
          </a:p>
        </p:txBody>
      </p:sp>
    </p:spTree>
    <p:extLst>
      <p:ext uri="{BB962C8B-B14F-4D97-AF65-F5344CB8AC3E}">
        <p14:creationId xmlns:p14="http://schemas.microsoft.com/office/powerpoint/2010/main" val="356136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Il faut, en effet, bien comprendre que demain - sinon déjà aujourd’hui - toute entreprise va être considérée comme totalement responsable de </a:t>
            </a:r>
            <a:r>
              <a:rPr lang="fr-FR" sz="1000" i="1" dirty="0"/>
              <a:t>toute sa chaîne d’approvisionnement en amont</a:t>
            </a:r>
            <a:r>
              <a:rPr lang="fr-FR" sz="1000" dirty="0"/>
              <a:t>, et cela au-delà du rang 1 de ses fournisseurs. Le marché y veillera, ainsi que les actionnaires ou les agences de notation spécialisées.</a:t>
            </a:r>
          </a:p>
          <a:p>
            <a:pPr>
              <a:lnSpc>
                <a:spcPct val="100000"/>
              </a:lnSpc>
            </a:pPr>
            <a:r>
              <a:rPr lang="fr-FR" sz="1000" dirty="0"/>
              <a:t>Dans l’étape 3, si l’homologation préalable a été bien menée, les questions éthiques sont dans l’ensemble résolues par approche préventive (dans l’esprit d’une démarche qualité). </a:t>
            </a:r>
          </a:p>
          <a:p>
            <a:pPr>
              <a:lnSpc>
                <a:spcPct val="100000"/>
              </a:lnSpc>
            </a:pPr>
            <a:r>
              <a:rPr lang="fr-FR" sz="1000" dirty="0"/>
              <a:t>Toutefois, on doit alors se concentrer encore et toujours sur la recherche du coût global d’acquisition minimum, et de la pérennité à moyen terme des solutions d’achats. On notera que ce qui paraît être un inconvénient peut devenir un avantage dans la mesure où les coûts fixes non récurrents du départ peuvent ainsi être amortis sur des volumes et des durées plus importants.</a:t>
            </a:r>
            <a:r>
              <a:rPr lang="fr-FR" sz="1000" b="1" dirty="0"/>
              <a:t> </a:t>
            </a:r>
            <a:endParaRPr lang="fr-FR" sz="1000" dirty="0"/>
          </a:p>
          <a:p>
            <a:pPr>
              <a:lnSpc>
                <a:spcPct val="100000"/>
              </a:lnSpc>
            </a:pPr>
            <a:r>
              <a:rPr lang="fr-FR" sz="1000" dirty="0"/>
              <a:t>Enfin les contrats doivent matérialiser, de façon claire et sans interprétation ni équivoque possible, les obligations juridiques </a:t>
            </a:r>
            <a:r>
              <a:rPr lang="fr-FR" sz="1000" i="1" dirty="0"/>
              <a:t>réciproques</a:t>
            </a:r>
            <a:r>
              <a:rPr lang="fr-FR" sz="1000" dirty="0"/>
              <a:t> ainsi créées. L’équilibre des collaborations et partenariats est une dimension essentielle du développement durable imposant équité et transparence.</a:t>
            </a:r>
          </a:p>
          <a:p>
            <a:pPr>
              <a:lnSpc>
                <a:spcPct val="100000"/>
              </a:lnSpc>
            </a:pPr>
            <a:r>
              <a:rPr lang="fr-FR" sz="1000" dirty="0"/>
              <a:t>Dans l’étape 4 (la phase « post-achat ») rien n’est gagné : il faut en permanence auditer le respect des obligations contractuelles signées chez tous les fournisseurs. On doit aussi se concentrer sur l’accompagnement des fournisseurs, notamment en matière de progression sur les démarches développement durable dans leurs propres entités industrielles. Parfois, cela doit aller jusqu’à prendre en charge localement des dispositifs de formation, de santé ou d’hébergement.</a:t>
            </a:r>
          </a:p>
          <a:p>
            <a:pPr>
              <a:lnSpc>
                <a:spcPct val="100000"/>
              </a:lnSpc>
            </a:pPr>
            <a:r>
              <a:rPr lang="fr-FR" sz="1000" dirty="0"/>
              <a:t>De nombreuses entreprises industrielles d’Europe de l’Ouest - dans la mesure de leurs implantations mondiales avec des fournisseurs dans toutes les zones plus ou moins défavorisées - sont déjà très avancées dans cette approche d’accompagnement.</a:t>
            </a:r>
          </a:p>
          <a:p>
            <a:endParaRPr lang="fr-FR" sz="1000" dirty="0"/>
          </a:p>
        </p:txBody>
      </p:sp>
      <p:sp>
        <p:nvSpPr>
          <p:cNvPr id="4" name="Espace réservé du numéro de diapositive 1">
            <a:extLst>
              <a:ext uri="{FF2B5EF4-FFF2-40B4-BE49-F238E27FC236}">
                <a16:creationId xmlns:a16="http://schemas.microsoft.com/office/drawing/2014/main" id="{C1415434-15B7-4128-A6E1-F9A880808FA5}"/>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19</a:t>
            </a:fld>
            <a:endParaRPr lang="fr-FR" dirty="0"/>
          </a:p>
        </p:txBody>
      </p:sp>
    </p:spTree>
    <p:extLst>
      <p:ext uri="{BB962C8B-B14F-4D97-AF65-F5344CB8AC3E}">
        <p14:creationId xmlns:p14="http://schemas.microsoft.com/office/powerpoint/2010/main" val="330623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a:lnSpc>
                <a:spcPct val="100000"/>
              </a:lnSpc>
            </a:pPr>
            <a:r>
              <a:rPr lang="fr-FR" sz="1000" dirty="0"/>
              <a:t>Depuis quelques années, les entreprises ont entamé une démarche pour intégrer le développement durable dans leur cœur de métier et dans leur business modèle, ce qui se traduira à la fois dans leur offre, leurs marques et leur culture d’entreprise,  et qui leur procurera un avantage compétitif sur le long terme.</a:t>
            </a:r>
          </a:p>
          <a:p>
            <a:pPr>
              <a:lnSpc>
                <a:spcPct val="100000"/>
              </a:lnSpc>
            </a:pPr>
            <a:r>
              <a:rPr lang="fr-FR" sz="1000" dirty="0"/>
              <a:t> Une fois la vision stratégique en place, encore faudra-t-il être en mesure de l’appliquer au quotidien dans tous les services de l’entreprise, afin qu’elle devienne une réalité. Pour cela, cinq éléments clés entrent en ligne de compte :</a:t>
            </a:r>
          </a:p>
          <a:p>
            <a:pPr>
              <a:lnSpc>
                <a:spcPct val="100000"/>
              </a:lnSpc>
            </a:pPr>
            <a:r>
              <a:rPr lang="fr-FR" sz="1000" dirty="0"/>
              <a:t>- le leadership, et notamment celui du responsable du développement durable dans l’entreprise, qui devra avoir suffisamment de poids et de moyens pour être en mesure de faire avancer les choses.</a:t>
            </a:r>
          </a:p>
          <a:p>
            <a:pPr>
              <a:lnSpc>
                <a:spcPct val="100000"/>
              </a:lnSpc>
            </a:pPr>
            <a:r>
              <a:rPr lang="fr-FR" sz="1000" dirty="0"/>
              <a:t>- la qualité des outils et des méthodes utilisés pour mesurer et manager les avancées de l’entreprise en matière de développement durable, qui devront aller bien au-delà des quelques indicateurs les plus couramment employés.</a:t>
            </a:r>
          </a:p>
          <a:p>
            <a:pPr>
              <a:lnSpc>
                <a:spcPct val="100000"/>
              </a:lnSpc>
            </a:pPr>
            <a:r>
              <a:rPr lang="fr-FR" sz="1000" dirty="0"/>
              <a:t>- les stratégies de développement durable mises en place au niveau de chaque fonction de l’entreprise, qui passeront souvent par des projets impliquant les différentes parties prenantes.</a:t>
            </a:r>
          </a:p>
          <a:p>
            <a:pPr>
              <a:lnSpc>
                <a:spcPct val="100000"/>
              </a:lnSpc>
            </a:pPr>
            <a:r>
              <a:rPr lang="fr-FR" sz="1000" dirty="0"/>
              <a:t>- l’intégration du développement durable dans le management quotidien à tous les niveaux de l’entreprise, depuis les cadres dirigeants jusqu’aux ouvriers de l’usine, et pour tous les types de tâches et de fonctions.</a:t>
            </a:r>
          </a:p>
          <a:p>
            <a:pPr>
              <a:lnSpc>
                <a:spcPct val="100000"/>
              </a:lnSpc>
            </a:pPr>
            <a:r>
              <a:rPr lang="fr-FR" sz="1000" dirty="0"/>
              <a:t>- l’existence d’un </a:t>
            </a:r>
            <a:r>
              <a:rPr lang="fr-FR" sz="1000" dirty="0" err="1"/>
              <a:t>reporting</a:t>
            </a:r>
            <a:r>
              <a:rPr lang="fr-FR" sz="1000" dirty="0"/>
              <a:t> complet et précis des actions mises en œuvre et des résultats obtenus, et leur communication à toutes les parties prenantes, que ce soient les actionnaires, les employés ou les clients de l’entreprise.</a:t>
            </a:r>
          </a:p>
          <a:p>
            <a:pPr>
              <a:lnSpc>
                <a:spcPct val="100000"/>
              </a:lnSpc>
            </a:pPr>
            <a:r>
              <a:rPr lang="fr-FR" sz="1000" dirty="0"/>
              <a:t> </a:t>
            </a:r>
          </a:p>
        </p:txBody>
      </p:sp>
      <p:sp>
        <p:nvSpPr>
          <p:cNvPr id="4" name="Espace réservé du numéro de diapositive 1">
            <a:extLst>
              <a:ext uri="{FF2B5EF4-FFF2-40B4-BE49-F238E27FC236}">
                <a16:creationId xmlns:a16="http://schemas.microsoft.com/office/drawing/2014/main" id="{A4DBFFF3-BDA8-4F08-963F-CF5FEAF8AEA4}"/>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713387"/>
            <a:ext cx="5207000" cy="4630737"/>
          </a:xfrm>
        </p:spPr>
        <p:txBody>
          <a:bodyPr/>
          <a:lstStyle/>
          <a:p>
            <a:pPr>
              <a:lnSpc>
                <a:spcPct val="100000"/>
              </a:lnSpc>
            </a:pPr>
            <a:r>
              <a:rPr lang="fr-FR" sz="1000" dirty="0"/>
              <a:t>La </a:t>
            </a:r>
            <a:r>
              <a:rPr lang="fr-FR" sz="1000" b="1" dirty="0"/>
              <a:t>taxe carbone</a:t>
            </a:r>
            <a:r>
              <a:rPr lang="fr-FR" sz="1000" dirty="0"/>
              <a:t> est une taxe environnementale sur les émissions de gaz à effet de serre. Elle est fondée sur le principe polluer-payeur qui donne un prix au carbone des énergies fossiles, ajouté au prix de vente, et fait payer tout ou partie de leurs externalités négatives. Les externalités sont les coûts cachés des dommages causés, dès maintenant et plus encore à long terme, par le réchauffement climatique d'origine anthropique.</a:t>
            </a:r>
          </a:p>
          <a:p>
            <a:pPr>
              <a:lnSpc>
                <a:spcPct val="100000"/>
              </a:lnSpc>
            </a:pPr>
            <a:r>
              <a:rPr lang="fr-FR" sz="1000" dirty="0"/>
              <a:t>Son but est de renchérir les énergies fossiles ainsi que les biens et services qui en utilisent pour leur production et leur distribution. L'augmentation des prix, proportionnelle à leur contenu CO</a:t>
            </a:r>
            <a:r>
              <a:rPr lang="fr-FR" sz="1000" baseline="-25000" dirty="0"/>
              <a:t>2</a:t>
            </a:r>
            <a:r>
              <a:rPr lang="fr-FR" sz="1000" dirty="0"/>
              <a:t>, envoie un signal-prix aux producteurs et consommateurs, les incitant à réduire leur consommation et à s'orienter vers les produits générant le moins d'émissions de CO</a:t>
            </a:r>
            <a:r>
              <a:rPr lang="fr-FR" sz="1000" baseline="-25000" dirty="0"/>
              <a:t>2</a:t>
            </a:r>
            <a:r>
              <a:rPr lang="fr-FR" sz="1000" dirty="0"/>
              <a:t>. Elle incite à une plus grande sobriété et à une meilleure efficacité énergétiques, ainsi qu'à la décarbonation des consommations d'énergie par l'utilisation des énergies renouvelables et du nucléaire en remplacement des énergies fossiles. Elle vise à modifier les comportements et à orienter les achats et les investissements.</a:t>
            </a:r>
          </a:p>
          <a:p>
            <a:pPr>
              <a:lnSpc>
                <a:spcPct val="100000"/>
              </a:lnSpc>
            </a:pPr>
            <a:r>
              <a:rPr lang="fr-FR" sz="1000" dirty="0"/>
              <a:t>La détermination du taux de la taxe carbone résulte d'un compromis entre l'efficacité économique, l'acceptabilité sociale et l'urgence de la lutte contre le réchauffement climatique. Les économistes proposent deux approches, l'une basée sur une analyse coût-bénéfice et une autre, plus pragmatique, basée sur une analyse coût-efficacité.</a:t>
            </a:r>
          </a:p>
          <a:p>
            <a:pPr>
              <a:lnSpc>
                <a:spcPct val="100000"/>
              </a:lnSpc>
            </a:pPr>
            <a:r>
              <a:rPr lang="fr-FR" sz="1000" dirty="0"/>
              <a:t>En 2018, les taux constatés dans les pays ayant institué une taxe carbone vont de 0.9 €/t CO</a:t>
            </a:r>
            <a:r>
              <a:rPr lang="fr-FR" sz="1000" baseline="-25000" dirty="0"/>
              <a:t>2</a:t>
            </a:r>
            <a:r>
              <a:rPr lang="fr-FR" sz="1000" dirty="0"/>
              <a:t> (pour l'Ukraine) à 118 €/t CO</a:t>
            </a:r>
            <a:r>
              <a:rPr lang="fr-FR" sz="1000" baseline="-25000" dirty="0"/>
              <a:t>2</a:t>
            </a:r>
            <a:r>
              <a:rPr lang="fr-FR" sz="1000" dirty="0"/>
              <a:t> (pour la Suède). La commission préconise un corridor de prix de 40-80 $/t CO</a:t>
            </a:r>
            <a:r>
              <a:rPr lang="fr-FR" sz="1000" baseline="-25000" dirty="0"/>
              <a:t>2</a:t>
            </a:r>
            <a:r>
              <a:rPr lang="fr-FR" sz="1000" dirty="0"/>
              <a:t> en 2020, passant à 50-100 $ en 2030, avec des niveaux de prix différents selon les pays, </a:t>
            </a:r>
          </a:p>
          <a:p>
            <a:pPr>
              <a:lnSpc>
                <a:spcPct val="100000"/>
              </a:lnSpc>
            </a:pPr>
            <a:r>
              <a:rPr lang="fr-FR" sz="1000" dirty="0"/>
              <a:t>Les mouvements écologiques militent pour une augmentation de la taxe carbone pour les entreprises et, pour éviter des distorsions de concurrence, à l’instauration de la taxe carbone sur les produits importés dans l’Union européenne. </a:t>
            </a:r>
          </a:p>
          <a:p>
            <a:pPr>
              <a:lnSpc>
                <a:spcPct val="100000"/>
              </a:lnSpc>
            </a:pPr>
            <a:endParaRPr lang="fr-FR" sz="100" dirty="0"/>
          </a:p>
        </p:txBody>
      </p:sp>
      <p:sp>
        <p:nvSpPr>
          <p:cNvPr id="4" name="Espace réservé du numéro de diapositive 1">
            <a:extLst>
              <a:ext uri="{FF2B5EF4-FFF2-40B4-BE49-F238E27FC236}">
                <a16:creationId xmlns:a16="http://schemas.microsoft.com/office/drawing/2014/main" id="{6BD7EC68-E277-4854-B500-C065326A6ECD}"/>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20</a:t>
            </a:fld>
            <a:endParaRPr lang="fr-FR" dirty="0"/>
          </a:p>
        </p:txBody>
      </p:sp>
    </p:spTree>
    <p:extLst>
      <p:ext uri="{BB962C8B-B14F-4D97-AF65-F5344CB8AC3E}">
        <p14:creationId xmlns:p14="http://schemas.microsoft.com/office/powerpoint/2010/main" val="176365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13346" y="4732338"/>
            <a:ext cx="5544616" cy="4630737"/>
          </a:xfrm>
        </p:spPr>
        <p:txBody>
          <a:bodyPr/>
          <a:lstStyle/>
          <a:p>
            <a:pPr>
              <a:lnSpc>
                <a:spcPct val="100000"/>
              </a:lnSpc>
            </a:pPr>
            <a:r>
              <a:rPr lang="fr-FR" sz="1000" dirty="0"/>
              <a:t>Cette thématique relève des normes ISO 14001 V1996 et suivantes, caractérisant le Système de Management Environnemental (SME) de l’entreprise. Cette norme décrit les problématiques et solutions de gestion qui lui permette d’évaluer, puis de maîtriser, l’impact environnemental de ses activités, produits (cf. ci-dessus) et services. </a:t>
            </a:r>
          </a:p>
          <a:p>
            <a:pPr>
              <a:lnSpc>
                <a:spcPct val="100000"/>
              </a:lnSpc>
            </a:pPr>
            <a:endParaRPr lang="fr-FR" sz="1000" b="1" i="1" dirty="0"/>
          </a:p>
          <a:p>
            <a:pPr>
              <a:lnSpc>
                <a:spcPct val="100000"/>
              </a:lnSpc>
            </a:pPr>
            <a:r>
              <a:rPr lang="fr-FR" sz="1000" b="1" i="1" dirty="0"/>
              <a:t>Constituants de la norme ISO 14001</a:t>
            </a:r>
          </a:p>
          <a:p>
            <a:pPr>
              <a:lnSpc>
                <a:spcPct val="100000"/>
              </a:lnSpc>
            </a:pPr>
            <a:r>
              <a:rPr lang="fr-FR" sz="1000" dirty="0"/>
              <a:t>Selon cette norme, un SME doit comporter les six volets clefs suivants :</a:t>
            </a:r>
          </a:p>
          <a:p>
            <a:pPr marL="171450" indent="-171450">
              <a:lnSpc>
                <a:spcPct val="100000"/>
              </a:lnSpc>
              <a:buFontTx/>
              <a:buChar char="-"/>
            </a:pPr>
            <a:r>
              <a:rPr lang="fr-FR" sz="1000" i="1" dirty="0"/>
              <a:t>politique environnementale</a:t>
            </a:r>
            <a:r>
              <a:rPr lang="fr-FR" sz="1000" dirty="0"/>
              <a:t> : déclaration d’intention avec énoncé des objectifs de performance,</a:t>
            </a:r>
          </a:p>
          <a:p>
            <a:pPr marL="171450" indent="-171450">
              <a:lnSpc>
                <a:spcPct val="100000"/>
              </a:lnSpc>
              <a:buFontTx/>
              <a:buChar char="-"/>
            </a:pPr>
            <a:r>
              <a:rPr lang="fr-FR" sz="1000" i="1" dirty="0"/>
              <a:t>planification</a:t>
            </a:r>
            <a:r>
              <a:rPr lang="fr-FR" sz="1000" dirty="0"/>
              <a:t> et système d’</a:t>
            </a:r>
            <a:r>
              <a:rPr lang="fr-FR" sz="1000" i="1" dirty="0"/>
              <a:t>analyse</a:t>
            </a:r>
            <a:r>
              <a:rPr lang="fr-FR" sz="1000" dirty="0"/>
              <a:t> de l’impact environnemental des activités (industrielles notamment),</a:t>
            </a:r>
          </a:p>
          <a:p>
            <a:pPr marL="171450" indent="-171450">
              <a:lnSpc>
                <a:spcPct val="100000"/>
              </a:lnSpc>
              <a:buFontTx/>
              <a:buChar char="-"/>
            </a:pPr>
            <a:r>
              <a:rPr lang="fr-FR" sz="1000" i="1" dirty="0"/>
              <a:t>mise en œuvre</a:t>
            </a:r>
            <a:r>
              <a:rPr lang="fr-FR" sz="1000" dirty="0"/>
              <a:t> : élaboration et application des mesures concrètes concourant à atteindre les objectifs énoncés au point 1,</a:t>
            </a:r>
          </a:p>
          <a:p>
            <a:pPr marL="171450" indent="-171450">
              <a:lnSpc>
                <a:spcPct val="100000"/>
              </a:lnSpc>
              <a:buFontTx/>
              <a:buChar char="-"/>
            </a:pPr>
            <a:r>
              <a:rPr lang="fr-FR" sz="1000" i="1" dirty="0"/>
              <a:t>système de contrôle et actions correctives</a:t>
            </a:r>
            <a:r>
              <a:rPr lang="fr-FR" sz="1000" dirty="0"/>
              <a:t> : mise en place d’indicateurs environnementaux avec énoncé des systèmes correctifs ou palliatifs mis en place,</a:t>
            </a:r>
          </a:p>
          <a:p>
            <a:pPr marL="171450" indent="-171450">
              <a:lnSpc>
                <a:spcPct val="100000"/>
              </a:lnSpc>
              <a:buFontTx/>
              <a:buChar char="-"/>
            </a:pPr>
            <a:r>
              <a:rPr lang="fr-FR" sz="1000" i="1" dirty="0"/>
              <a:t>revue de direction</a:t>
            </a:r>
            <a:r>
              <a:rPr lang="fr-FR" sz="1000" dirty="0"/>
              <a:t> : examen périodique par la direction générale des progressions et diagnostic permanent destiné à valider que le système en place est stable, approprié et efficace,</a:t>
            </a:r>
          </a:p>
          <a:p>
            <a:pPr marL="171450" indent="-171450">
              <a:lnSpc>
                <a:spcPct val="100000"/>
              </a:lnSpc>
              <a:buFontTx/>
              <a:buChar char="-"/>
            </a:pPr>
            <a:r>
              <a:rPr lang="fr-FR" sz="1000" i="1" dirty="0"/>
              <a:t>amélioration continue</a:t>
            </a:r>
            <a:r>
              <a:rPr lang="fr-FR" sz="1000" dirty="0"/>
              <a:t> : principe de base commun à toute démarche qualité qui doit être la méthode de management adaptée à ce processus particulier.</a:t>
            </a:r>
          </a:p>
        </p:txBody>
      </p:sp>
      <p:sp>
        <p:nvSpPr>
          <p:cNvPr id="4" name="Espace réservé du numéro de diapositive 1">
            <a:extLst>
              <a:ext uri="{FF2B5EF4-FFF2-40B4-BE49-F238E27FC236}">
                <a16:creationId xmlns:a16="http://schemas.microsoft.com/office/drawing/2014/main" id="{7753A8E3-33F4-488E-ABC4-F1016BA0BEC2}"/>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21</a:t>
            </a:fld>
            <a:endParaRPr lang="fr-FR" dirty="0"/>
          </a:p>
        </p:txBody>
      </p:sp>
    </p:spTree>
    <p:extLst>
      <p:ext uri="{BB962C8B-B14F-4D97-AF65-F5344CB8AC3E}">
        <p14:creationId xmlns:p14="http://schemas.microsoft.com/office/powerpoint/2010/main" val="336515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81298" y="4613250"/>
            <a:ext cx="6480720" cy="5543450"/>
          </a:xfrm>
        </p:spPr>
        <p:txBody>
          <a:bodyPr/>
          <a:lstStyle/>
          <a:p>
            <a:pPr>
              <a:lnSpc>
                <a:spcPct val="100000"/>
              </a:lnSpc>
            </a:pPr>
            <a:r>
              <a:rPr lang="fr-FR" sz="1000" b="1" i="1" dirty="0"/>
              <a:t>Application aux unités industrielles</a:t>
            </a:r>
          </a:p>
          <a:p>
            <a:pPr>
              <a:lnSpc>
                <a:spcPct val="100000"/>
              </a:lnSpc>
            </a:pPr>
            <a:r>
              <a:rPr lang="fr-FR" sz="1000" dirty="0"/>
              <a:t>Cette démarche s’applique entre autres tout à fait au management des unités industrielles de l’entreprise avec (sur la base d’un exemple concret récent) un processus décomposé en étapes comme suit :</a:t>
            </a:r>
          </a:p>
          <a:p>
            <a:pPr marL="171450" indent="-171450">
              <a:lnSpc>
                <a:spcPct val="100000"/>
              </a:lnSpc>
              <a:buFontTx/>
              <a:buChar char="-"/>
            </a:pPr>
            <a:r>
              <a:rPr lang="fr-FR" sz="1000" dirty="0"/>
              <a:t>analyse des activités de production, stockage et manutention, et identification des aspects environnementaux (gestion des ressources en eau, protection des sols, pollution éventuelle de l’air, traitement des déchets, économies d’énergie, maîtrise des risques de pollution liquide et incendies, lutte contre les nuisances sonores, mais aussi respect des réglementations spécifiques éventuelles locales),</a:t>
            </a:r>
          </a:p>
          <a:p>
            <a:pPr marL="171450" indent="-171450">
              <a:lnSpc>
                <a:spcPct val="100000"/>
              </a:lnSpc>
              <a:buFontTx/>
              <a:buChar char="-"/>
            </a:pPr>
            <a:r>
              <a:rPr lang="fr-FR" sz="1000" dirty="0"/>
              <a:t>analyse du milieu avoisinant (sensibilité de l’environnement aérien, sensibilité vis-à-vis du bruit, du milieu aquatique, des paysages et des sols),</a:t>
            </a:r>
          </a:p>
          <a:p>
            <a:pPr marL="171450" indent="-171450">
              <a:lnSpc>
                <a:spcPct val="100000"/>
              </a:lnSpc>
              <a:buFontTx/>
              <a:buChar char="-"/>
            </a:pPr>
            <a:r>
              <a:rPr lang="fr-FR" sz="1000" dirty="0"/>
              <a:t>détermination des impacts environnementaux significatifs avec cotation formelle des risques,</a:t>
            </a:r>
          </a:p>
          <a:p>
            <a:pPr marL="171450" indent="-171450">
              <a:lnSpc>
                <a:spcPct val="100000"/>
              </a:lnSpc>
              <a:buFontTx/>
              <a:buChar char="-"/>
            </a:pPr>
            <a:r>
              <a:rPr lang="fr-FR" sz="1000" dirty="0"/>
              <a:t>bilan des risques et élaboration du programme environnemental (association des élus locaux et autres parties prenantes de l’environnement immédiat),</a:t>
            </a:r>
          </a:p>
          <a:p>
            <a:pPr marL="171450" indent="-171450">
              <a:lnSpc>
                <a:spcPct val="100000"/>
              </a:lnSpc>
              <a:buFontTx/>
              <a:buChar char="-"/>
            </a:pPr>
            <a:r>
              <a:rPr lang="fr-FR" sz="1000" dirty="0"/>
              <a:t>mise en place du système décliné en interne (politique et information de toutes les catégories de personnels, formations, indicateurs, gestion des non-conformités, audits périodiques ou en temps réel),</a:t>
            </a:r>
          </a:p>
          <a:p>
            <a:pPr marL="171450" indent="-171450">
              <a:lnSpc>
                <a:spcPct val="100000"/>
              </a:lnSpc>
              <a:buFontTx/>
              <a:buChar char="-"/>
            </a:pPr>
            <a:r>
              <a:rPr lang="fr-FR" sz="1000" dirty="0"/>
              <a:t>amélioration continue avec revue de direction du système en comité de direction.</a:t>
            </a:r>
          </a:p>
          <a:p>
            <a:pPr>
              <a:lnSpc>
                <a:spcPct val="100000"/>
              </a:lnSpc>
            </a:pPr>
            <a:r>
              <a:rPr lang="fr-FR" sz="1000" b="1" i="1" dirty="0"/>
              <a:t>Diminuer les consommations de ressources et d’énergie</a:t>
            </a:r>
          </a:p>
          <a:p>
            <a:pPr>
              <a:lnSpc>
                <a:spcPct val="100000"/>
              </a:lnSpc>
            </a:pPr>
            <a:r>
              <a:rPr lang="fr-FR" sz="1000" dirty="0"/>
              <a:t>Une unité de production ou un centre de distribution consomme beaucoup de ressources et d’énergie de toutes natures ; les pistes pour diminuer cette consommation sont les suivantes :</a:t>
            </a:r>
          </a:p>
          <a:p>
            <a:pPr lvl="0">
              <a:lnSpc>
                <a:spcPct val="100000"/>
              </a:lnSpc>
            </a:pPr>
            <a:r>
              <a:rPr lang="fr-FR" sz="1000" dirty="0"/>
              <a:t> - améliorer les rendements, par des progrès dans les processus de fabrication,</a:t>
            </a:r>
          </a:p>
          <a:p>
            <a:pPr lvl="0">
              <a:lnSpc>
                <a:spcPct val="100000"/>
              </a:lnSpc>
            </a:pPr>
            <a:r>
              <a:rPr lang="fr-FR" sz="1000" dirty="0"/>
              <a:t> - diminuer les consommations d’énergies par l’isolation des bâtiments, </a:t>
            </a:r>
          </a:p>
          <a:p>
            <a:pPr lvl="0">
              <a:lnSpc>
                <a:spcPct val="100000"/>
              </a:lnSpc>
            </a:pPr>
            <a:r>
              <a:rPr lang="fr-FR" sz="1000" dirty="0"/>
              <a:t> - recycler l’eau nécessaire aux processus de production,</a:t>
            </a:r>
          </a:p>
          <a:p>
            <a:pPr lvl="0">
              <a:lnSpc>
                <a:spcPct val="100000"/>
              </a:lnSpc>
            </a:pPr>
            <a:r>
              <a:rPr lang="fr-FR" sz="1000" dirty="0"/>
              <a:t> - diminuer les besoins en matières premières par des études techniques,</a:t>
            </a:r>
          </a:p>
          <a:p>
            <a:pPr lvl="0">
              <a:lnSpc>
                <a:spcPct val="100000"/>
              </a:lnSpc>
            </a:pPr>
            <a:r>
              <a:rPr lang="fr-FR" sz="1000" dirty="0"/>
              <a:t> - récupérer l’énergie (par exemple, sur des fours) en mettant en place des dispositifs adéquats,</a:t>
            </a:r>
          </a:p>
          <a:p>
            <a:pPr lvl="0">
              <a:lnSpc>
                <a:spcPct val="100000"/>
              </a:lnSpc>
            </a:pPr>
            <a:r>
              <a:rPr lang="fr-FR" sz="1000" dirty="0"/>
              <a:t> - éviter les gaspillages de consommables (cartons, emballages…)</a:t>
            </a:r>
          </a:p>
          <a:p>
            <a:pPr lvl="0">
              <a:lnSpc>
                <a:spcPct val="100000"/>
              </a:lnSpc>
            </a:pPr>
            <a:r>
              <a:rPr lang="fr-FR" sz="1000" dirty="0"/>
              <a:t> - adopter la démarche « Lean » sur l’ensemble des processus,</a:t>
            </a:r>
          </a:p>
          <a:p>
            <a:pPr lvl="0">
              <a:lnSpc>
                <a:spcPct val="100000"/>
              </a:lnSpc>
            </a:pPr>
            <a:r>
              <a:rPr lang="fr-FR" sz="1000" dirty="0"/>
              <a:t> - construire des bâtiments à la norme HQE (Haute Qualité Environnementale).</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FA82A755-101B-46C1-A85E-B190B7252F7E}"/>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22</a:t>
            </a:fld>
            <a:endParaRPr lang="fr-FR" dirty="0"/>
          </a:p>
        </p:txBody>
      </p:sp>
    </p:spTree>
    <p:extLst>
      <p:ext uri="{BB962C8B-B14F-4D97-AF65-F5344CB8AC3E}">
        <p14:creationId xmlns:p14="http://schemas.microsoft.com/office/powerpoint/2010/main" val="1535428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 domaine de la </a:t>
            </a:r>
            <a:r>
              <a:rPr lang="fr-FR" sz="1000" i="1" dirty="0"/>
              <a:t>supply chain </a:t>
            </a:r>
            <a:r>
              <a:rPr lang="fr-FR" sz="1000" dirty="0"/>
              <a:t>et, en particulier, le transport de marchandises, est naturellement le premier concerné. Il participe en effet au développement de l’effet de serre et du réchauffement de la planète, consomme une part importante des ressources énergétiques, et provoque des accidents matériels, corporels et écologiques.</a:t>
            </a:r>
          </a:p>
          <a:p>
            <a:pPr>
              <a:lnSpc>
                <a:spcPct val="100000"/>
              </a:lnSpc>
            </a:pPr>
            <a:r>
              <a:rPr lang="fr-FR" sz="1000" dirty="0"/>
              <a:t>Les émissions de gaz à effet de serre du secteur des transports ont relativement peu varié depuis 20 ans : elles sont de l’ordre de 130 millions de tonnes par an, ce qui représente 27 % du total des émissions nationales. Le transport routier participe pour 95 % aux émissions de CO</a:t>
            </a:r>
            <a:r>
              <a:rPr lang="fr-FR" sz="1000" baseline="-25000" dirty="0"/>
              <a:t>2</a:t>
            </a:r>
            <a:r>
              <a:rPr lang="fr-FR" sz="1000" dirty="0"/>
              <a:t> dues au transport de marchandises ! Comment réduire leur impact environnemental ? Plusieurs voies sont explorées :</a:t>
            </a:r>
          </a:p>
          <a:p>
            <a:pPr lvl="0">
              <a:lnSpc>
                <a:spcPct val="100000"/>
              </a:lnSpc>
            </a:pPr>
            <a:r>
              <a:rPr lang="fr-FR" sz="1000" dirty="0"/>
              <a:t> - la refonte des schémas logistiques,</a:t>
            </a:r>
          </a:p>
          <a:p>
            <a:pPr lvl="0">
              <a:lnSpc>
                <a:spcPct val="100000"/>
              </a:lnSpc>
            </a:pPr>
            <a:r>
              <a:rPr lang="fr-FR" sz="1000" dirty="0"/>
              <a:t> - la réduction des émissions des camions,</a:t>
            </a:r>
          </a:p>
          <a:p>
            <a:pPr lvl="0">
              <a:lnSpc>
                <a:spcPct val="100000"/>
              </a:lnSpc>
            </a:pPr>
            <a:r>
              <a:rPr lang="fr-FR" sz="1000" dirty="0"/>
              <a:t> - l’utilisation des modes de transports moins polluants.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434D246D-8DD6-42F6-B174-3AC9D6081233}"/>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23</a:t>
            </a:fld>
            <a:endParaRPr lang="fr-FR" dirty="0"/>
          </a:p>
        </p:txBody>
      </p:sp>
    </p:spTree>
    <p:extLst>
      <p:ext uri="{BB962C8B-B14F-4D97-AF65-F5344CB8AC3E}">
        <p14:creationId xmlns:p14="http://schemas.microsoft.com/office/powerpoint/2010/main" val="3137783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3306" y="4541242"/>
            <a:ext cx="6048672" cy="5400599"/>
          </a:xfrm>
        </p:spPr>
        <p:txBody>
          <a:bodyPr/>
          <a:lstStyle/>
          <a:p>
            <a:pPr>
              <a:lnSpc>
                <a:spcPct val="100000"/>
              </a:lnSpc>
            </a:pPr>
            <a:r>
              <a:rPr lang="fr-FR" sz="1000" dirty="0"/>
              <a:t>Avec l’objectif d’augmenter la productivité et de réduire les stocks à tous les niveaux, les entreprises ont eu tendance à centraliser leurs moyens de production et de stockage. Or une étude a démontré que :</a:t>
            </a:r>
          </a:p>
          <a:p>
            <a:pPr lvl="0">
              <a:lnSpc>
                <a:spcPct val="100000"/>
              </a:lnSpc>
            </a:pPr>
            <a:r>
              <a:rPr lang="fr-FR" sz="1000" dirty="0"/>
              <a:t> - si l’industriel choisit de livrer ses clients à partir de quatre entrepôts régionaux, et non un seul entrepôt national (situé en région parisienne), il peut diminuer d’un quart le nombre de camions utilisé ;</a:t>
            </a:r>
          </a:p>
          <a:p>
            <a:pPr lvl="0">
              <a:lnSpc>
                <a:spcPct val="100000"/>
              </a:lnSpc>
            </a:pPr>
            <a:r>
              <a:rPr lang="fr-FR" sz="1000" dirty="0"/>
              <a:t> - si ses usines produisaient toutes l’intégralité des références (au lieu d’être spécialisées et de produire chacune une partie des références), la distance totale parcourue par les marchandises entre les usines et les entrepôts de l’industriel serait au moins divisée par deux.</a:t>
            </a:r>
          </a:p>
          <a:p>
            <a:pPr>
              <a:lnSpc>
                <a:spcPct val="100000"/>
              </a:lnSpc>
            </a:pPr>
            <a:r>
              <a:rPr lang="fr-FR" sz="1000" b="1" i="1" dirty="0"/>
              <a:t>Maximiser le taux de remplissage et limiter les parcours à vide</a:t>
            </a:r>
          </a:p>
          <a:p>
            <a:pPr>
              <a:lnSpc>
                <a:spcPct val="100000"/>
              </a:lnSpc>
            </a:pPr>
            <a:r>
              <a:rPr lang="fr-FR" sz="1000" dirty="0"/>
              <a:t>Constatant qu’un camion vide consomme presque autant qu’un camion plein, il faut, dans la planification des flux, tenter de maximiser le taux de remplissage ce qui, en première approche, peut conduire à allonger les délais de réaction et à augmenter les stocks. Dans le même ordre d’idées, il faut limiter les parcours à vide en cherchant du fret retour.</a:t>
            </a:r>
          </a:p>
          <a:p>
            <a:pPr>
              <a:lnSpc>
                <a:spcPct val="100000"/>
              </a:lnSpc>
            </a:pPr>
            <a:r>
              <a:rPr lang="fr-FR" sz="1000" b="1" i="1" dirty="0"/>
              <a:t>Mutualisation des moyens</a:t>
            </a:r>
          </a:p>
          <a:p>
            <a:pPr>
              <a:lnSpc>
                <a:spcPct val="100000"/>
              </a:lnSpc>
            </a:pPr>
            <a:r>
              <a:rPr lang="fr-FR" sz="1000" dirty="0"/>
              <a:t>La mutualisation des moyens de transport et des infrastructures est une piste très prometteuse, mais plus difficile à mettre en œuvre. Plusieurs entreprises ayant des flux parallèles peuvent partager l’utilisation de camions et d’entrepôts. Ce sera souvent les prestataires logistiques qui se chargeront le l’organisation de ces flux.</a:t>
            </a:r>
          </a:p>
          <a:p>
            <a:pPr>
              <a:lnSpc>
                <a:spcPct val="100000"/>
              </a:lnSpc>
            </a:pPr>
            <a:r>
              <a:rPr lang="fr-FR" sz="1000" b="1" i="1" dirty="0"/>
              <a:t>Les progrès du transport routier</a:t>
            </a:r>
          </a:p>
          <a:p>
            <a:pPr>
              <a:lnSpc>
                <a:spcPct val="100000"/>
              </a:lnSpc>
            </a:pPr>
            <a:r>
              <a:rPr lang="fr-FR" sz="1000" dirty="0"/>
              <a:t>Cependant, dans de nombreux cas, le transport routier est « incontournable » du fait de sa vitesse et de sa flexibilité.</a:t>
            </a:r>
          </a:p>
          <a:p>
            <a:pPr>
              <a:lnSpc>
                <a:spcPct val="100000"/>
              </a:lnSpc>
            </a:pPr>
            <a:r>
              <a:rPr lang="fr-FR" sz="1000" dirty="0"/>
              <a:t>Les normes européennes EURO 1 (1993) à EURO 6 (2014) concernant la pollution des poids lourds se sont durcies au fil des années, mais elles ont eu un effet très positif sur les émissions de polluants, mais pas sur celles de CO</a:t>
            </a:r>
            <a:r>
              <a:rPr lang="fr-FR" sz="1000" baseline="-25000" dirty="0"/>
              <a:t>2</a:t>
            </a:r>
            <a:r>
              <a:rPr lang="fr-FR" sz="1000" dirty="0"/>
              <a:t> qui n’ont pas pratiquement changé.</a:t>
            </a:r>
          </a:p>
          <a:p>
            <a:pPr>
              <a:lnSpc>
                <a:spcPct val="100000"/>
              </a:lnSpc>
            </a:pPr>
            <a:r>
              <a:rPr lang="fr-FR" sz="1000" dirty="0"/>
              <a:t>Pour les réduire, diverses actions peuvent être entreprises pour diminuer la consommation des poids lourds :</a:t>
            </a:r>
          </a:p>
          <a:p>
            <a:pPr lvl="0">
              <a:lnSpc>
                <a:spcPct val="100000"/>
              </a:lnSpc>
            </a:pPr>
            <a:r>
              <a:rPr lang="fr-FR" sz="1000" dirty="0"/>
              <a:t> - limitation de la vitesse (passer la vitesse de 90 km/h à 80 km/h, gain de l’ordre de 15 %),</a:t>
            </a:r>
          </a:p>
          <a:p>
            <a:pPr lvl="0">
              <a:lnSpc>
                <a:spcPct val="100000"/>
              </a:lnSpc>
            </a:pPr>
            <a:r>
              <a:rPr lang="fr-FR" sz="1000" dirty="0"/>
              <a:t> - mise en place de carénages aérodynamiques (gain de l’ordre de 5 % à 10 %),</a:t>
            </a:r>
          </a:p>
          <a:p>
            <a:pPr lvl="0">
              <a:lnSpc>
                <a:spcPct val="100000"/>
              </a:lnSpc>
            </a:pPr>
            <a:r>
              <a:rPr lang="fr-FR" sz="1000" dirty="0"/>
              <a:t> - formation des chauffeurs à l’écoconduite (gain de l’ordre de 10 %),</a:t>
            </a:r>
          </a:p>
          <a:p>
            <a:pPr lvl="0">
              <a:lnSpc>
                <a:spcPct val="100000"/>
              </a:lnSpc>
            </a:pPr>
            <a:r>
              <a:rPr lang="fr-FR" sz="1000" dirty="0"/>
              <a:t> - installation de boîtes de vitesse robotisées…</a:t>
            </a:r>
            <a:endParaRPr lang="fr-FR"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3EADC188-7C81-43DB-92D3-E9E3E964260E}"/>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24</a:t>
            </a:fld>
            <a:endParaRPr lang="fr-FR" dirty="0"/>
          </a:p>
        </p:txBody>
      </p:sp>
    </p:spTree>
    <p:extLst>
      <p:ext uri="{BB962C8B-B14F-4D97-AF65-F5344CB8AC3E}">
        <p14:creationId xmlns:p14="http://schemas.microsoft.com/office/powerpoint/2010/main" val="214027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56953" y="4455270"/>
            <a:ext cx="6840760" cy="5616624"/>
          </a:xfrm>
        </p:spPr>
        <p:txBody>
          <a:bodyPr/>
          <a:lstStyle/>
          <a:p>
            <a:pPr>
              <a:lnSpc>
                <a:spcPct val="100000"/>
              </a:lnSpc>
            </a:pPr>
            <a:r>
              <a:rPr lang="fr-FR" sz="1000" dirty="0"/>
              <a:t>La logistique des retours est l’ensemble des activités mises en œuvre pour réaliser le flux inverse des marchandises. c.-à-d. partant du consommateur jusqu’à l’entrepôt de l’unité commerciale ou du fabricant. Elle est aussi connue sous les différentes appellations suivantes : « Reverse Logistics », « logistique à rebours », « logistique inverse » ou           « rétro-logistique ». La logistique des retours traite du retour de marchandises dû à des méventes (invendus des journaux, livres, articles démodés, restants de promotion, produits périmés ou en limite de péremption...) ; du retour de marchandises dû à des erreurs de commande ou le rappel des produits défectueux par le producteur ; du retour des excès de stocks saisonniers. Le désengorgement des stockages permet de mettre sur le marché des produits nouveaux et de recycler les anciens pour les revendre, du rappel des produits pour défectuosités ; de la récupération d’équipements obsolètes, en fin de vie et de matériaux dangereux et/ou présentant des risques pour l’environnement.</a:t>
            </a:r>
          </a:p>
          <a:p>
            <a:pPr>
              <a:lnSpc>
                <a:spcPct val="100000"/>
              </a:lnSpc>
            </a:pPr>
            <a:r>
              <a:rPr lang="fr-FR" sz="1000" dirty="0"/>
              <a:t>Ce processus qui a pour objet d’assurer les retours de marchandises peut être initialisé par le consommateur ou le fabricant : retour mis en place par les consommateurs pour réparation ou remplacement ; retour mis en place par l’entreprise pour assurer la réutilisation pure et simple (des emballages par exemple : palettes, cartons, bouteilles, containers...) ; la valorisation (réparation, reconditionnement, réassemblage, cannibalisation ou recyclage) des produits et composants pour une remise sur le marché (vente d’occasion, don de charité) ; l’élimination des produits en fin de vie ou le traitement des déchets de production, eaux usées, huiles usées... qui demeurent un thème important de la logistique industrielle.</a:t>
            </a:r>
          </a:p>
          <a:p>
            <a:pPr>
              <a:lnSpc>
                <a:spcPct val="100000"/>
              </a:lnSpc>
            </a:pPr>
            <a:r>
              <a:rPr lang="fr-FR" sz="1000" dirty="0"/>
              <a:t>Tous les produits retournés ne reviennent pas nécessairement vers le fabricant. Ils peuvent directement être conduits vers un partenaire qui prendra en charge leur traitement ou remise dans le cycle de production. Gérer les flux de retours nécessite de mettre en place une bonne synchronisation des flux. </a:t>
            </a:r>
          </a:p>
          <a:p>
            <a:pPr>
              <a:lnSpc>
                <a:spcPct val="100000"/>
              </a:lnSpc>
            </a:pPr>
            <a:r>
              <a:rPr lang="fr-FR" sz="1000" b="1" dirty="0"/>
              <a:t>Fréquences d’envoi régulières et contrôlées</a:t>
            </a:r>
            <a:r>
              <a:rPr lang="fr-FR" sz="1000" dirty="0"/>
              <a:t>. Les ressources mobilisées pour les retours doivent suffisamment être exploitées, au risque d’engendrer des coûts superflus ;</a:t>
            </a:r>
          </a:p>
          <a:p>
            <a:pPr>
              <a:lnSpc>
                <a:spcPct val="100000"/>
              </a:lnSpc>
            </a:pPr>
            <a:r>
              <a:rPr lang="fr-FR" sz="1000" b="1" dirty="0"/>
              <a:t>Traitement rapide et efficace des produits retournés</a:t>
            </a:r>
            <a:r>
              <a:rPr lang="fr-FR" sz="1000" dirty="0"/>
              <a:t>. Eviter les surstocks de matériels parfois mal identifiés. Libérer les espaces en prévision des prochaines réceptions… </a:t>
            </a:r>
          </a:p>
          <a:p>
            <a:pPr>
              <a:lnSpc>
                <a:spcPct val="100000"/>
              </a:lnSpc>
            </a:pPr>
            <a:r>
              <a:rPr lang="fr-FR" sz="1000" b="1" dirty="0"/>
              <a:t>Coût logistiques maîtrisés. </a:t>
            </a:r>
            <a:r>
              <a:rPr lang="fr-FR" sz="1000" dirty="0"/>
              <a:t>La méconnaissance des coûts liés à la logistique des retours peut engendrer de lourdes dépenses insoupçonnées. Il convient donc de les enregistrer et analyser clairement. </a:t>
            </a:r>
          </a:p>
          <a:p>
            <a:pPr>
              <a:lnSpc>
                <a:spcPct val="100000"/>
              </a:lnSpc>
            </a:pPr>
            <a:r>
              <a:rPr lang="fr-FR" sz="1000" dirty="0"/>
              <a:t>Parmi les diverses raisons qui poussent les organisations à s’intéresser à leurs retours de marchandises, nous retenons principalement les considérations économiques (dépenser moins dans l’achat de matières premières en réutilisant des composants récupérés) et environnementales (éviter les lourdes charges dues à la destruction de l’environnement). </a:t>
            </a:r>
          </a:p>
          <a:p>
            <a:pPr>
              <a:lnSpc>
                <a:spcPct val="100000"/>
              </a:lnSpc>
            </a:pPr>
            <a:r>
              <a:rPr lang="fr-FR" sz="1000" dirty="0"/>
              <a:t>Consommer bio (produits naturels) ou écologique (produits faits de matières recyclées) est un phénomène de plus en plus répandu chez les consommateurs. Cela oblige les industries à adopter de nouveaux procédés dans la fabrication de leurs produits (recyclage), mais surtout à mettre en place des réseaux de retours, capables de récupérer cette nouvelle matière première. </a:t>
            </a:r>
          </a:p>
        </p:txBody>
      </p:sp>
      <p:sp>
        <p:nvSpPr>
          <p:cNvPr id="4" name="Espace réservé du numéro de diapositive 1">
            <a:extLst>
              <a:ext uri="{FF2B5EF4-FFF2-40B4-BE49-F238E27FC236}">
                <a16:creationId xmlns:a16="http://schemas.microsoft.com/office/drawing/2014/main" id="{2923473E-1E29-4151-AED4-A3646E1992B9}"/>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25</a:t>
            </a:fld>
            <a:endParaRPr lang="fr-FR" dirty="0"/>
          </a:p>
        </p:txBody>
      </p:sp>
    </p:spTree>
    <p:extLst>
      <p:ext uri="{BB962C8B-B14F-4D97-AF65-F5344CB8AC3E}">
        <p14:creationId xmlns:p14="http://schemas.microsoft.com/office/powerpoint/2010/main" val="3507622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3266" y="4630309"/>
            <a:ext cx="6804756" cy="5158749"/>
          </a:xfrm>
        </p:spPr>
        <p:txBody>
          <a:bodyPr/>
          <a:lstStyle/>
          <a:p>
            <a:pPr>
              <a:lnSpc>
                <a:spcPct val="100000"/>
              </a:lnSpc>
            </a:pPr>
            <a:r>
              <a:rPr lang="fr-FR" sz="1000" dirty="0"/>
              <a:t>La logistique urbaine recouvre l’ensemble des activités inhérentes au transport de marchandises en ville. Située au carrefour des enjeux du développement urbain, de la dynamique économique et de la qualité de la vie, elle prend un intérêt croissant dans le fonctionnement global de la ville et sa gestion nécessite une rationalisation performante de ses composantes.</a:t>
            </a:r>
          </a:p>
          <a:p>
            <a:pPr>
              <a:lnSpc>
                <a:spcPct val="100000"/>
              </a:lnSpc>
            </a:pPr>
            <a:r>
              <a:rPr lang="fr-FR" sz="1000" dirty="0"/>
              <a:t>La logistique urbaine regroupe plusieurs réalités interdépendantes, à savoir, l’organisation de flux générés par les établissements commerciaux, industriels ou tertiaires du secteur marchand ; les déplacements des particuliers pour leur approvisionnement ; les flux annexes englobant une réalité diversifiée (transports de déchets, transports publics...). La ville demeure traditionnellement un lieu majeur d’échanges et de consommation et l’on y observe une croissance du nombre des livraisons, même si le développement du e-commerce tend à dématérialiser une partie des achats au niveau de la commande. </a:t>
            </a:r>
          </a:p>
          <a:p>
            <a:pPr>
              <a:lnSpc>
                <a:spcPct val="100000"/>
              </a:lnSpc>
            </a:pPr>
            <a:r>
              <a:rPr lang="fr-FR" sz="1000" b="1" dirty="0"/>
              <a:t>États des lieux, tendances et actualité de la logistique urbaine</a:t>
            </a:r>
          </a:p>
          <a:p>
            <a:pPr>
              <a:lnSpc>
                <a:spcPct val="100000"/>
              </a:lnSpc>
            </a:pPr>
            <a:r>
              <a:rPr lang="fr-FR" sz="1000" dirty="0"/>
              <a:t>Les enquêtes périodiques ont révélé principalement que le commerce a un rôle moteur dans la ville, qu’il occasionne le tiers des mouvements de marchandises. Les surfaces de stockage sont transformées en surface de vente en raison du coût du foncier. La pratique du flux tendu s’accroît. Comme peu d’établissements possèdent des aires de livraison privées et en centre-ville, la plupart des livraisons sont effectuées en double file, créant congestion et pollution supplémentaire. Face aux conflits entre les déplacements de personnes et les livraisons, il semble nécessaire de rapprocher les pratiques réglementaires et les organisations logistiques, en s’appuyant également sur l’apport des nouvelles technologies. </a:t>
            </a:r>
          </a:p>
          <a:p>
            <a:pPr>
              <a:lnSpc>
                <a:spcPct val="100000"/>
              </a:lnSpc>
            </a:pPr>
            <a:r>
              <a:rPr lang="fr-FR" sz="1000" dirty="0"/>
              <a:t>Le cadre juridique est principalement constitué de textes législatifs encadrant les transports dans la ville ou orientant le commerce et l’artisanat, il vise à favoriser le dynamisme des villes, le maintien des commerces de proximité. </a:t>
            </a:r>
          </a:p>
          <a:p>
            <a:pPr>
              <a:lnSpc>
                <a:spcPct val="100000"/>
              </a:lnSpc>
            </a:pPr>
            <a:r>
              <a:rPr lang="fr-FR" sz="1000" b="1" dirty="0"/>
              <a:t>Les tendances récentes </a:t>
            </a:r>
          </a:p>
          <a:p>
            <a:pPr>
              <a:lnSpc>
                <a:spcPct val="100000"/>
              </a:lnSpc>
            </a:pPr>
            <a:r>
              <a:rPr lang="fr-FR" sz="1000" dirty="0"/>
              <a:t>On observe une demande de plus en plus forte de livraisons à domicile et de l’e-commerce pour les biens de consommation courante. Cette tendance est notamment liée au vieillissement de la population, à la diminution du taux de motorisation en centre-ville, à un intérêt pour l’achat ludique ou une valeur du temps en augmentation. </a:t>
            </a:r>
          </a:p>
          <a:p>
            <a:pPr>
              <a:lnSpc>
                <a:spcPct val="100000"/>
              </a:lnSpc>
            </a:pPr>
            <a:r>
              <a:rPr lang="fr-FR" sz="1000" b="1" dirty="0"/>
              <a:t>Quels sont les leviers mis en place pour la Logistique urbaine ?</a:t>
            </a:r>
          </a:p>
          <a:p>
            <a:pPr>
              <a:lnSpc>
                <a:spcPct val="100000"/>
              </a:lnSpc>
            </a:pPr>
            <a:r>
              <a:rPr lang="fr-FR" sz="1000" dirty="0"/>
              <a:t>La fonction transport-logistique est encore assez méconnue. Si les commandes peuvent être dématérialisées, les biens commandés eux, doivent et devront toujours être livrés physiquement : le système logistique urbain est donc contraint. Ces constats doivent conduire à retenir des solutions qui s’appuient sur 5 variables stratégiques : la mutualisation, les véhicules, le foncier logistique, l’accueil des véhicules de livraison et la structure commerciale. En les combinant, des scénarios vertueux pour la logistique urbaine du futur peuvent être imaginés. </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F5CB83AF-4304-4CC8-9D3A-7791E15073BB}"/>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26</a:t>
            </a:fld>
            <a:endParaRPr lang="fr-FR" dirty="0"/>
          </a:p>
        </p:txBody>
      </p:sp>
    </p:spTree>
    <p:extLst>
      <p:ext uri="{BB962C8B-B14F-4D97-AF65-F5344CB8AC3E}">
        <p14:creationId xmlns:p14="http://schemas.microsoft.com/office/powerpoint/2010/main" val="378798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Au 20</a:t>
            </a:r>
            <a:r>
              <a:rPr lang="fr-FR" sz="1000" baseline="30000" dirty="0"/>
              <a:t>e</a:t>
            </a:r>
            <a:r>
              <a:rPr lang="fr-FR" sz="1000" dirty="0"/>
              <a:t> siècle, on parlait d’une ville et de ses banlieues et quand on parlait de logistique urbaine, on parle surtout du cœur de la ville principale.</a:t>
            </a:r>
          </a:p>
          <a:p>
            <a:pPr>
              <a:lnSpc>
                <a:spcPct val="100000"/>
              </a:lnSpc>
            </a:pPr>
            <a:r>
              <a:rPr lang="fr-FR" sz="1000" dirty="0"/>
              <a:t>Au 21</a:t>
            </a:r>
            <a:r>
              <a:rPr lang="fr-FR" sz="1000" baseline="30000" dirty="0"/>
              <a:t>e</a:t>
            </a:r>
            <a:r>
              <a:rPr lang="fr-FR" sz="1000" dirty="0"/>
              <a:t> siècle, on vit dans des mégalopoles qui s’étendent sur plusieurs dizaines de kilomètres et qui sont composées de villes qui sont organisées en réseaux.</a:t>
            </a:r>
          </a:p>
          <a:p>
            <a:pPr>
              <a:lnSpc>
                <a:spcPct val="100000"/>
              </a:lnSpc>
            </a:pPr>
            <a:r>
              <a:rPr lang="fr-FR" sz="1000" dirty="0"/>
              <a:t>Forcément, les routes d’approvisionnement ne passeront pas au même endroit et ne se dirigeront pas nécessairement vers un centre ville mais constitueront un réseau.</a:t>
            </a:r>
          </a:p>
          <a:p>
            <a:pPr>
              <a:lnSpc>
                <a:spcPct val="100000"/>
              </a:lnSpc>
            </a:pPr>
            <a:r>
              <a:rPr lang="fr-FR" sz="1000" dirty="0"/>
              <a:t>Le commerce change : il ne s’agit plus aujourd’hui de livrer uniquement des magasins mais de livrer à domicile ou en points de distribution.</a:t>
            </a:r>
          </a:p>
          <a:p>
            <a:pPr>
              <a:lnSpc>
                <a:spcPct val="100000"/>
              </a:lnSpc>
            </a:pPr>
            <a:r>
              <a:rPr lang="fr-FR" sz="1000" dirty="0"/>
              <a:t>On passe de routes fixes à une distribution capillaire.</a:t>
            </a:r>
          </a:p>
          <a:p>
            <a:pPr>
              <a:lnSpc>
                <a:spcPct val="100000"/>
              </a:lnSpc>
            </a:pPr>
            <a:r>
              <a:rPr lang="fr-FR" sz="1000" dirty="0"/>
              <a:t>Peu d’intervenants peuvent à eux seuls remplir les camions dans ce nouveau contexte. Si on ne veut pas faire circuler des camions vides dans ces mégalopoles, il faut organiser les flux urbains en massifiant les transport grâce à des collaborations interentreprises et autour d’infrastructure adaptées.</a:t>
            </a:r>
          </a:p>
        </p:txBody>
      </p:sp>
      <p:sp>
        <p:nvSpPr>
          <p:cNvPr id="4" name="Espace réservé du numéro de diapositive 1">
            <a:extLst>
              <a:ext uri="{FF2B5EF4-FFF2-40B4-BE49-F238E27FC236}">
                <a16:creationId xmlns:a16="http://schemas.microsoft.com/office/drawing/2014/main" id="{61B6C43F-F4C1-411D-A2C7-67B11C6B750C}"/>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27</a:t>
            </a:fld>
            <a:endParaRPr lang="fr-FR" dirty="0"/>
          </a:p>
        </p:txBody>
      </p:sp>
    </p:spTree>
    <p:extLst>
      <p:ext uri="{BB962C8B-B14F-4D97-AF65-F5344CB8AC3E}">
        <p14:creationId xmlns:p14="http://schemas.microsoft.com/office/powerpoint/2010/main" val="544349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On assiste ces dernières années à une prise de conscience généralisée des problématiques de développement durable, particulièrement celles liées à la protection de l’environnement, tant au niveau national qu’international. La fonction logistique, avec dans un premier temps, sa dimension transport, se trouve en première ligne. Mais au-delà du seul transport, c’est toute la chaîne logistique qui est concernée. Les acteurs de la supply chain sont de plus en plus sensibilisés à cette situation, ce d’autant plus que les pressions réglementaires, sociales et sociétales en la matière sont de plus en plus fortes.</a:t>
            </a:r>
          </a:p>
          <a:p>
            <a:pPr>
              <a:lnSpc>
                <a:spcPct val="100000"/>
              </a:lnSpc>
            </a:pPr>
            <a:endParaRPr lang="fr-FR" sz="1000" dirty="0"/>
          </a:p>
          <a:p>
            <a:pPr>
              <a:lnSpc>
                <a:spcPct val="100000"/>
              </a:lnSpc>
            </a:pPr>
            <a:r>
              <a:rPr lang="fr-FR" sz="1000" dirty="0"/>
              <a:t>Cet état de fait n’est pas sans conséquence sur les pratiques et les stratégies économiques des entreprises. Ces dernières doivent dorénavant nécessairement intégrer ces évolutions, au risque sinon de compromettre gravement leur survie par des pratiques non soutenables dans ce nouvel environnement socio-économique. Le management de la supply chain (SCM) et les pratiques associées sont donc sur le devant de la scène puisque le développement durable, dans ses dimensions environnementale, économique et sociale, impacte les modes de gestion des flux physiques et le management des relations avec les différents acteurs concernés (fournisseurs, prestataires, clients). </a:t>
            </a:r>
          </a:p>
        </p:txBody>
      </p:sp>
      <p:sp>
        <p:nvSpPr>
          <p:cNvPr id="4" name="Espace réservé du numéro de diapositive 1">
            <a:extLst>
              <a:ext uri="{FF2B5EF4-FFF2-40B4-BE49-F238E27FC236}">
                <a16:creationId xmlns:a16="http://schemas.microsoft.com/office/drawing/2014/main" id="{73E9475C-A202-4B12-B703-4333D94F3603}"/>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28</a:t>
            </a:fld>
            <a:endParaRPr lang="fr-FR" dirty="0"/>
          </a:p>
        </p:txBody>
      </p:sp>
    </p:spTree>
    <p:extLst>
      <p:ext uri="{BB962C8B-B14F-4D97-AF65-F5344CB8AC3E}">
        <p14:creationId xmlns:p14="http://schemas.microsoft.com/office/powerpoint/2010/main" val="21422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AFB1DA8-17DC-4639-A175-65F823DB029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6EDD580C-1E92-4C58-AB0B-47A86FEC6054}"/>
              </a:ext>
            </a:extLst>
          </p:cNvPr>
          <p:cNvSpPr>
            <a:spLocks noGrp="1" noChangeArrowheads="1"/>
          </p:cNvSpPr>
          <p:nvPr>
            <p:ph type="body" idx="1"/>
          </p:nvPr>
        </p:nvSpPr>
        <p:spPr>
          <a:xfrm>
            <a:off x="525314" y="4707754"/>
            <a:ext cx="5688632" cy="55221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b="1" dirty="0">
                <a:ea typeface="ＭＳ Ｐゴシック" panose="020B0600070205080204" pitchFamily="34" charset="-128"/>
              </a:rPr>
              <a:t>1968, le Club de Rome, </a:t>
            </a:r>
            <a:r>
              <a:rPr lang="fr-FR" altLang="fr-FR" sz="1000" dirty="0">
                <a:ea typeface="ＭＳ Ｐゴシック" panose="020B0600070205080204" pitchFamily="34" charset="-128"/>
              </a:rPr>
              <a:t>face à la surexploitation des ressources naturelles et à la croissance démographique, cherche à inventer une nouvelle vision de la croissance.</a:t>
            </a:r>
          </a:p>
          <a:p>
            <a:pPr>
              <a:lnSpc>
                <a:spcPct val="100000"/>
              </a:lnSpc>
            </a:pPr>
            <a:r>
              <a:rPr lang="fr-FR" altLang="fr-FR" sz="1000" b="1" dirty="0">
                <a:ea typeface="ＭＳ Ｐゴシック" panose="020B0600070205080204" pitchFamily="34" charset="-128"/>
              </a:rPr>
              <a:t>1987, le rapport Brundtland, </a:t>
            </a:r>
            <a:r>
              <a:rPr lang="fr-FR" altLang="fr-FR" sz="1000" dirty="0">
                <a:ea typeface="ＭＳ Ｐゴシック" panose="020B0600070205080204" pitchFamily="34" charset="-128"/>
              </a:rPr>
              <a:t>de la Commission mondiale sur l’environnement et le développement officialise le terme de développement durable à travers le rapport de Mme Gro Harlem Brundtland, ex-chef du gouvernement de Norvège. Ce rapport introduit une rupture fondatrice dans la conception des gouvernements sur les relations entre l’environnement et les politiques publiques. Depuis cette date, le concept de développement durable a été adopté et repris dans le monde entier.</a:t>
            </a:r>
          </a:p>
          <a:p>
            <a:pPr>
              <a:lnSpc>
                <a:spcPct val="100000"/>
              </a:lnSpc>
            </a:pPr>
            <a:r>
              <a:rPr lang="fr-FR" altLang="fr-FR" sz="1000" b="1" dirty="0">
                <a:ea typeface="ＭＳ Ｐゴシック" panose="020B0600070205080204" pitchFamily="34" charset="-128"/>
              </a:rPr>
              <a:t>1992, sommet de la Terre à Rio, </a:t>
            </a:r>
            <a:r>
              <a:rPr lang="fr-FR" altLang="fr-FR" sz="1000" dirty="0">
                <a:ea typeface="ＭＳ Ｐゴシック" panose="020B0600070205080204" pitchFamily="34" charset="-128"/>
              </a:rPr>
              <a:t>le sommet de la Terre de Rio en 1992 est un tournant décisif. En présence de milliers d’associations, 173 États consacrent le terme de développement durable et signent un programme d’actions pour le XXIe siècle : </a:t>
            </a:r>
            <a:r>
              <a:rPr lang="fr-FR" altLang="fr-FR" sz="1000" b="1" dirty="0">
                <a:ea typeface="ＭＳ Ｐゴシック" panose="020B0600070205080204" pitchFamily="34" charset="-128"/>
              </a:rPr>
              <a:t>l’Agenda 21</a:t>
            </a:r>
            <a:r>
              <a:rPr lang="fr-FR" altLang="fr-FR" sz="1000" dirty="0">
                <a:ea typeface="ＭＳ Ｐゴシック" panose="020B0600070205080204" pitchFamily="34" charset="-128"/>
              </a:rPr>
              <a:t>. Ce programme fait autorité et inspire encore les grandes lignes des politiques de développement durable.</a:t>
            </a:r>
          </a:p>
          <a:p>
            <a:pPr>
              <a:lnSpc>
                <a:spcPct val="100000"/>
              </a:lnSpc>
            </a:pPr>
            <a:r>
              <a:rPr lang="fr-FR" altLang="fr-FR" sz="1000" b="1" dirty="0">
                <a:ea typeface="ＭＳ Ｐゴシック" panose="020B0600070205080204" pitchFamily="34" charset="-128"/>
              </a:rPr>
              <a:t>2002, le Sommet de Johannesburg, </a:t>
            </a:r>
            <a:r>
              <a:rPr lang="fr-FR" altLang="fr-FR" sz="1000" dirty="0">
                <a:ea typeface="ＭＳ Ｐゴシック" panose="020B0600070205080204" pitchFamily="34" charset="-128"/>
              </a:rPr>
              <a:t>dix ans après Rio, s’est tenu le 4 septembre 2002 le sommet mondial pour le développement durable à Johannesburg. Il renouvelle l’engagement pour les principes de Rio et fait le constat d’une aggravation de la situation environnementale et humaine, en particulier pour les pays en développement. Le Sommet marque aussi l’implication grandissante des industriels et de la société civile dans le processus.</a:t>
            </a:r>
          </a:p>
          <a:p>
            <a:pPr>
              <a:lnSpc>
                <a:spcPct val="100000"/>
              </a:lnSpc>
            </a:pPr>
            <a:r>
              <a:rPr lang="fr-FR" altLang="fr-FR" sz="1000" b="1" dirty="0">
                <a:ea typeface="ＭＳ Ｐゴシック" panose="020B0600070205080204" pitchFamily="34" charset="-128"/>
              </a:rPr>
              <a:t>2005, ratification du protocole de Kyoto</a:t>
            </a:r>
            <a:r>
              <a:rPr lang="fr-FR" altLang="fr-FR" sz="1000" dirty="0">
                <a:ea typeface="ＭＳ Ｐゴシック" panose="020B0600070205080204" pitchFamily="34" charset="-128"/>
              </a:rPr>
              <a:t>, la question du changement climatique prend alors une importance grandissante parmi les thèmes du développement durable. Avec l’objectif d’un droit international de l’environnement entrent en jeu, les questions de respect des engagements des différentes parties et des sanctions à appliquer en cas de non-respect. Cette question entoure aussi le protocole de Kyoto. On parlera d’un mécanisme d’« observance », c’est-à-dire de « contrôle du respect des engagements et de sanction du non-respect ». </a:t>
            </a:r>
          </a:p>
          <a:p>
            <a:pPr>
              <a:lnSpc>
                <a:spcPct val="100000"/>
              </a:lnSpc>
            </a:pPr>
            <a:r>
              <a:rPr lang="fr-FR" altLang="fr-FR" sz="1000" b="1" dirty="0">
                <a:ea typeface="ＭＳ Ｐゴシック" panose="020B0600070205080204" pitchFamily="34" charset="-128"/>
              </a:rPr>
              <a:t>2015, 21 COP en France</a:t>
            </a:r>
            <a:r>
              <a:rPr lang="fr-FR" altLang="fr-FR" sz="1000" dirty="0">
                <a:ea typeface="ＭＳ Ｐゴシック" panose="020B0600070205080204" pitchFamily="34" charset="-128"/>
              </a:rPr>
              <a:t>, l’accord est plus ambitieux que l’objectif initial de la COP21, qui visait à contenir le réchauffement sous le seuil des 2 degrés. Il prévoit de le maintenir « bien en dessous de 2 degrés par rapport aux niveaux préindustriels » et de « poursuivre les efforts pour limiter la hausse des températures à 1,5 degré ». Et ce « en reconnaissant que cela réduirait significativement les risques et impacts du changement climatique. »</a:t>
            </a:r>
          </a:p>
        </p:txBody>
      </p:sp>
      <p:sp>
        <p:nvSpPr>
          <p:cNvPr id="4" name="Espace réservé du numéro de diapositive 1">
            <a:extLst>
              <a:ext uri="{FF2B5EF4-FFF2-40B4-BE49-F238E27FC236}">
                <a16:creationId xmlns:a16="http://schemas.microsoft.com/office/drawing/2014/main" id="{A4C6BB7D-8A21-4106-8096-4CDBA4D6F01C}"/>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37593B9-8009-4A83-BF38-1A957BC0EEA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A48CC96E-43F8-491E-AC37-22B71CDEE7EA}"/>
              </a:ext>
            </a:extLst>
          </p:cNvPr>
          <p:cNvSpPr>
            <a:spLocks noGrp="1" noChangeArrowheads="1"/>
          </p:cNvSpPr>
          <p:nvPr>
            <p:ph type="body" idx="1"/>
          </p:nvPr>
        </p:nvSpPr>
        <p:spPr>
          <a:xfrm>
            <a:off x="381297" y="4577085"/>
            <a:ext cx="6048673" cy="5004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Les 3 piliers du développement durable : le développement durable ne se réduit pas à la protection de l’environnement !</a:t>
            </a: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En effet, le développement durable est fondé sur trois piliers, trois composantes interdépendantes :</a:t>
            </a:r>
          </a:p>
          <a:p>
            <a:pPr>
              <a:lnSpc>
                <a:spcPct val="100000"/>
              </a:lnSpc>
            </a:pPr>
            <a:r>
              <a:rPr lang="fr-FR" altLang="fr-FR" sz="1000" dirty="0">
                <a:ea typeface="ＭＳ Ｐゴシック" panose="020B0600070205080204" pitchFamily="34" charset="-128"/>
              </a:rPr>
              <a:t> - La dimension environnementale ;</a:t>
            </a:r>
          </a:p>
          <a:p>
            <a:pPr>
              <a:lnSpc>
                <a:spcPct val="100000"/>
              </a:lnSpc>
            </a:pPr>
            <a:r>
              <a:rPr lang="fr-FR" altLang="fr-FR" sz="1000" dirty="0">
                <a:ea typeface="ＭＳ Ｐゴシック" panose="020B0600070205080204" pitchFamily="34" charset="-128"/>
              </a:rPr>
              <a:t> - La dimension sociale ;</a:t>
            </a:r>
          </a:p>
          <a:p>
            <a:pPr>
              <a:lnSpc>
                <a:spcPct val="100000"/>
              </a:lnSpc>
            </a:pPr>
            <a:r>
              <a:rPr lang="fr-FR" altLang="fr-FR" sz="1000" dirty="0">
                <a:ea typeface="ＭＳ Ｐゴシック" panose="020B0600070205080204" pitchFamily="34" charset="-128"/>
              </a:rPr>
              <a:t> - La dimension économique ;</a:t>
            </a:r>
          </a:p>
          <a:p>
            <a:pPr>
              <a:lnSpc>
                <a:spcPct val="100000"/>
              </a:lnSpc>
            </a:pPr>
            <a:endParaRPr lang="fr-FR" altLang="fr-FR" sz="1000" dirty="0">
              <a:ea typeface="ＭＳ Ｐゴシック" panose="020B0600070205080204" pitchFamily="34" charset="-128"/>
            </a:endParaRP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Définition officielle internationale en 1987</a:t>
            </a:r>
          </a:p>
          <a:p>
            <a:pPr>
              <a:lnSpc>
                <a:spcPct val="100000"/>
              </a:lnSpc>
            </a:pPr>
            <a:r>
              <a:rPr lang="fr-FR" altLang="fr-FR" sz="1000" dirty="0">
                <a:ea typeface="ＭＳ Ｐゴシック" panose="020B0600070205080204" pitchFamily="34" charset="-128"/>
              </a:rPr>
              <a:t>Le rapport Brundtland en 1987 définit le développement durable comme « un développement qui répond aux besoins du présent sans compromettre la capacité des générations futures à répondre aux leurs. »  Le développement durable doit être à la fois </a:t>
            </a:r>
            <a:r>
              <a:rPr lang="fr-FR" altLang="fr-FR" sz="1000" b="1" dirty="0">
                <a:ea typeface="ＭＳ Ｐゴシック" panose="020B0600070205080204" pitchFamily="34" charset="-128"/>
              </a:rPr>
              <a:t>économiquement</a:t>
            </a:r>
            <a:r>
              <a:rPr lang="fr-FR" altLang="fr-FR" sz="1000" dirty="0">
                <a:ea typeface="ＭＳ Ｐゴシック" panose="020B0600070205080204" pitchFamily="34" charset="-128"/>
              </a:rPr>
              <a:t> efficace, </a:t>
            </a:r>
            <a:r>
              <a:rPr lang="fr-FR" altLang="fr-FR" sz="1000" b="1" dirty="0">
                <a:ea typeface="ＭＳ Ｐゴシック" panose="020B0600070205080204" pitchFamily="34" charset="-128"/>
              </a:rPr>
              <a:t>socialement</a:t>
            </a:r>
            <a:r>
              <a:rPr lang="fr-FR" altLang="fr-FR" sz="1000" dirty="0">
                <a:ea typeface="ＭＳ Ｐゴシック" panose="020B0600070205080204" pitchFamily="34" charset="-128"/>
              </a:rPr>
              <a:t> équitable et </a:t>
            </a:r>
            <a:r>
              <a:rPr lang="fr-FR" altLang="fr-FR" sz="1000" b="1" dirty="0">
                <a:ea typeface="ＭＳ Ｐゴシック" panose="020B0600070205080204" pitchFamily="34" charset="-128"/>
              </a:rPr>
              <a:t>écologiquement</a:t>
            </a:r>
            <a:r>
              <a:rPr lang="fr-FR" altLang="fr-FR" sz="1000" dirty="0">
                <a:ea typeface="ＭＳ Ｐゴシック" panose="020B0600070205080204" pitchFamily="34" charset="-128"/>
              </a:rPr>
              <a:t> tolérable. Le social doit être un objectif, l’économie un moyen et l’environnement une condition.</a:t>
            </a:r>
          </a:p>
          <a:p>
            <a:pPr>
              <a:lnSpc>
                <a:spcPct val="100000"/>
              </a:lnSpc>
            </a:pPr>
            <a:r>
              <a:rPr lang="fr-FR" altLang="fr-FR" sz="1000" dirty="0">
                <a:ea typeface="ＭＳ Ｐゴシック" panose="020B0600070205080204" pitchFamily="34" charset="-128"/>
              </a:rPr>
              <a:t>Le développement est « durable » s’il est conçu de manière à en assurer la pérennité du bénéfice pour les générations futures.</a:t>
            </a:r>
          </a:p>
          <a:p>
            <a:pPr>
              <a:lnSpc>
                <a:spcPct val="100000"/>
              </a:lnSpc>
            </a:pPr>
            <a:r>
              <a:rPr lang="fr-FR" altLang="fr-FR" sz="1000" dirty="0">
                <a:ea typeface="ＭＳ Ｐゴシック" panose="020B0600070205080204" pitchFamily="34" charset="-128"/>
              </a:rPr>
              <a:t>Préserver, améliorer et valoriser l’environnement et les ressources naturelles sur le long terme, en maintenant les grands équilibres écologiques, en réduisant les risques et en prévenant les impacts environnementaux.</a:t>
            </a:r>
          </a:p>
          <a:p>
            <a:pPr>
              <a:lnSpc>
                <a:spcPct val="100000"/>
              </a:lnSpc>
            </a:pPr>
            <a:r>
              <a:rPr lang="fr-FR" altLang="fr-FR" sz="1000" dirty="0">
                <a:ea typeface="ＭＳ Ｐゴシック" panose="020B0600070205080204" pitchFamily="34" charset="-128"/>
              </a:rPr>
              <a:t>Satisfaire les besoins humains et répondre à un objectif d’équité sociale, en favorisant la participation de tous les groupes sociaux sur les questions de santé, logement, consommation, éducation, emploi, culture...</a:t>
            </a:r>
          </a:p>
          <a:p>
            <a:pPr>
              <a:lnSpc>
                <a:spcPct val="100000"/>
              </a:lnSpc>
            </a:pPr>
            <a:r>
              <a:rPr lang="fr-FR" altLang="fr-FR" sz="1000" dirty="0">
                <a:ea typeface="ＭＳ Ｐゴシック" panose="020B0600070205080204" pitchFamily="34" charset="-128"/>
              </a:rPr>
              <a:t>Développer la croissance et l’efficacité économique, à travers des modes de production et de consommation durables. </a:t>
            </a:r>
          </a:p>
          <a:p>
            <a:pPr>
              <a:lnSpc>
                <a:spcPct val="100000"/>
              </a:lnSpc>
            </a:pPr>
            <a:endParaRPr lang="fr-FR" altLang="fr-FR" sz="1000" dirty="0">
              <a:ea typeface="ＭＳ Ｐゴシック" panose="020B0600070205080204" pitchFamily="34" charset="-128"/>
            </a:endParaRPr>
          </a:p>
        </p:txBody>
      </p:sp>
      <p:sp>
        <p:nvSpPr>
          <p:cNvPr id="5" name="Espace réservé du numéro de diapositive 1">
            <a:extLst>
              <a:ext uri="{FF2B5EF4-FFF2-40B4-BE49-F238E27FC236}">
                <a16:creationId xmlns:a16="http://schemas.microsoft.com/office/drawing/2014/main" id="{D3F7DE32-11AE-4291-90AC-D9AA817FF5DD}"/>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A9E6E36-936F-42B0-B817-CA6A894EFB06}"/>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0AF8D111-89B3-45CB-93DA-91C241E9E52F}"/>
              </a:ext>
            </a:extLst>
          </p:cNvPr>
          <p:cNvSpPr>
            <a:spLocks noGrp="1" noChangeArrowheads="1"/>
          </p:cNvSpPr>
          <p:nvPr>
            <p:ph type="body" idx="1"/>
          </p:nvPr>
        </p:nvSpPr>
        <p:spPr>
          <a:xfrm>
            <a:off x="597322" y="4749676"/>
            <a:ext cx="6048672" cy="52826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La RSE (Responsabilité Sociale des Entreprises) regroupe l’ensemble des pratiques mises en place par les entreprises dans le but de respecter les principes du développement durable (social, environnemental et économique).</a:t>
            </a:r>
          </a:p>
          <a:p>
            <a:pPr>
              <a:lnSpc>
                <a:spcPct val="100000"/>
              </a:lnSpc>
            </a:pPr>
            <a:r>
              <a:rPr lang="fr-FR" altLang="fr-FR" sz="1000" dirty="0">
                <a:ea typeface="ＭＳ Ｐゴシック" panose="020B0600070205080204" pitchFamily="34" charset="-128"/>
              </a:rPr>
              <a:t>La Commission européenne, dans sa 3</a:t>
            </a:r>
            <a:r>
              <a:rPr lang="fr-FR" altLang="fr-FR" sz="1000" baseline="30000" dirty="0">
                <a:ea typeface="ＭＳ Ｐゴシック" panose="020B0600070205080204" pitchFamily="34" charset="-128"/>
              </a:rPr>
              <a:t>e</a:t>
            </a:r>
            <a:r>
              <a:rPr lang="fr-FR" altLang="fr-FR" sz="1000" dirty="0">
                <a:ea typeface="ＭＳ Ｐゴシック" panose="020B0600070205080204" pitchFamily="34" charset="-128"/>
              </a:rPr>
              <a:t> Communication sur la RSE (2011) définit la RSE comme « la responsabilité des entreprises vis-à-vis des effets qu’elles exercent sur la société “L’UE a publié en 2001 un Livre Vert de la Responsabilité Sociale des Entreprises. Elle y donnait alors la définition de la RSE suivante : ‘l’intégration volontaire des préoccupations sociales et écologiques des entreprises à leurs activités commerciales et leurs relations avec leurs parties prenantes. Être socialement responsable signifie non seulement satisfaire pleinement aux obligations juridiques applicables, mais aussi aller au-delà et investir ‘davantage’ dans le capital humain, l’environnement et les relations avec les parties prenantes’.</a:t>
            </a:r>
          </a:p>
          <a:p>
            <a:pPr>
              <a:lnSpc>
                <a:spcPct val="100000"/>
              </a:lnSpc>
            </a:pPr>
            <a:r>
              <a:rPr lang="fr-FR" altLang="fr-FR" sz="1000" dirty="0">
                <a:ea typeface="ＭＳ Ｐゴシック" panose="020B0600070205080204" pitchFamily="34" charset="-128"/>
              </a:rPr>
              <a:t>De son côté, l’ISO (International Organisation for Standardisation), organisation chargée de définir les standards internationaux qui régissent le commerce des entreprises, s’est également penchée sur la définition de la RSE dans un document publié par le groupe de travail sur la Norme ISO 26000 sur la Responsabilité Sociale des Entreprises. Dans ces lignes directrices, l’ISO donne la définition de la RSE suivante : ‘la responsabilité d’une organisation vis-à-vis des impacts de ses décisions et activités sur la société et sur l’environnement, se traduisant par un comportement éthique et transparent qui — contribue au développement durable, y compris à la santé et au bien-être de la société ; – prend en compte les attentes des parties prenantes ; respecte les lois en vigueur et qui est en accord avec les normes internationales de comportement ; et qui est intégré dans l’ensemble de l’organisation et mis en œuvre dans ses relations’.</a:t>
            </a:r>
          </a:p>
          <a:p>
            <a:pPr>
              <a:lnSpc>
                <a:spcPct val="100000"/>
              </a:lnSpc>
            </a:pPr>
            <a:r>
              <a:rPr lang="fr-FR" altLang="fr-FR" sz="1000" dirty="0">
                <a:ea typeface="ＭＳ Ｐゴシック" panose="020B0600070205080204" pitchFamily="34" charset="-128"/>
              </a:rPr>
              <a:t>On voit parfois employer le terme ‘responsabilité sociale des entreprises’ ou ‘responsabilité sociétale des entreprises’ lorsque l’on parle de RSE. Linguistiquement parlant, le mot ‘sociétal’ est une anomalie en français et ne devrait pas être employé. Étymologiquement, c’est le mot ‘social’ qui est correct et qui correspond à la définition de ce mot. Néanmoins, de plus en plus d’experts et d’institutions emploient le terme ‘sociétal’ lorsqu’ils parlent de la RSE, considérant que le mot ‘social’ ne permet pas d’englober toutes les dimensions de la définition de la RSE (économique ou environnementale par exemple).</a:t>
            </a:r>
          </a:p>
        </p:txBody>
      </p:sp>
      <p:sp>
        <p:nvSpPr>
          <p:cNvPr id="4" name="Espace réservé du numéro de diapositive 1">
            <a:extLst>
              <a:ext uri="{FF2B5EF4-FFF2-40B4-BE49-F238E27FC236}">
                <a16:creationId xmlns:a16="http://schemas.microsoft.com/office/drawing/2014/main" id="{9DAD8F45-EB48-41E1-AA65-0E2BFC8AD1BA}"/>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01C13C4-4873-416A-BFDF-FF263B8345C0}"/>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3909940-BCC8-46A1-AAE9-16009B4D357C}"/>
              </a:ext>
            </a:extLst>
          </p:cNvPr>
          <p:cNvSpPr>
            <a:spLocks noGrp="1" noChangeArrowheads="1"/>
          </p:cNvSpPr>
          <p:nvPr>
            <p:ph type="body" idx="1"/>
          </p:nvPr>
        </p:nvSpPr>
        <p:spPr>
          <a:xfrm>
            <a:off x="741338" y="4829274"/>
            <a:ext cx="5760640" cy="5184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Les parties prenantes dans toute stratégie de développement durable sont : l’ensemble des acteurs internes ou externes et les partenaires économiques et sociaux de l’entreprise. En effet, toute activité de l’entreprise a une influence directe et indirecte sur ces acteurs, et ces acteurs ont eux aussi, une influence importante sur son activité.</a:t>
            </a: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Ces parties prenantes forment des réseaux d’influence, de relation, de partenariats, de pouvoir ; d’interdépendance. Ces parties prenantes assument leurs rôles sur le plan de la responsabilité sociétale, ils sont composés des employés, des actionnaires, des clients, des consommateurs, des partenaires, des investisseurs et des citoyens.</a:t>
            </a: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Pour une entreprise, avoir l’information spécifique à ces différentes parties est indispensable pour la légitimité et la valeur de la politique de développement durable.</a:t>
            </a: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Les acteurs du développement durable regroupent toutes les personnes physiques et morales de la sphère économique, politique et sociale :</a:t>
            </a:r>
          </a:p>
          <a:p>
            <a:pPr>
              <a:lnSpc>
                <a:spcPct val="100000"/>
              </a:lnSpc>
            </a:pPr>
            <a:r>
              <a:rPr lang="fr-FR" altLang="fr-FR" sz="1000" dirty="0">
                <a:ea typeface="ＭＳ Ｐゴシック" panose="020B0600070205080204" pitchFamily="34" charset="-128"/>
              </a:rPr>
              <a:t> - Les citoyens : de n’importe quels lieux, les citoyens peuvent s’inscrire dans les valeurs du développement durable, par la diffusion de l’information et l’éducation relative au développement durable.</a:t>
            </a:r>
          </a:p>
          <a:p>
            <a:pPr>
              <a:lnSpc>
                <a:spcPct val="100000"/>
              </a:lnSpc>
            </a:pPr>
            <a:r>
              <a:rPr lang="fr-FR" altLang="fr-FR" sz="1000" dirty="0">
                <a:ea typeface="ＭＳ Ｐゴシック" panose="020B0600070205080204" pitchFamily="34" charset="-128"/>
              </a:rPr>
              <a:t> - Les entreprises peuvent intégrer le développement durable au sein de leurs stratégies même juste en contribuant à l’équité sociale, et en donnant de bonnes conditions de travail à leur personnel.</a:t>
            </a:r>
          </a:p>
          <a:p>
            <a:pPr>
              <a:lnSpc>
                <a:spcPct val="100000"/>
              </a:lnSpc>
            </a:pPr>
            <a:r>
              <a:rPr lang="fr-FR" altLang="fr-FR" sz="1000" dirty="0">
                <a:ea typeface="ＭＳ Ｐゴシック" panose="020B0600070205080204" pitchFamily="34" charset="-128"/>
              </a:rPr>
              <a:t>- Les associations et les ONG : elles participent au développement durable par leurs actions découlant de leurs convictions écologiques et leurs démarches humanitaires.</a:t>
            </a:r>
          </a:p>
        </p:txBody>
      </p:sp>
      <p:sp>
        <p:nvSpPr>
          <p:cNvPr id="4" name="Espace réservé du numéro de diapositive 1">
            <a:extLst>
              <a:ext uri="{FF2B5EF4-FFF2-40B4-BE49-F238E27FC236}">
                <a16:creationId xmlns:a16="http://schemas.microsoft.com/office/drawing/2014/main" id="{90A18CFE-E00D-4B4E-8411-B78F70ED74D2}"/>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E45BD30-3238-4B65-A47C-00BE4A38658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74772D5-7D00-42B3-9FC7-608A4A018DA3}"/>
              </a:ext>
            </a:extLst>
          </p:cNvPr>
          <p:cNvSpPr>
            <a:spLocks noGrp="1" noChangeArrowheads="1"/>
          </p:cNvSpPr>
          <p:nvPr>
            <p:ph type="body" idx="1"/>
          </p:nvPr>
        </p:nvSpPr>
        <p:spPr>
          <a:xfrm>
            <a:off x="237282" y="4466077"/>
            <a:ext cx="6552728" cy="59046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Chaque produit que nous achetons et chaque objet que nous utilisons suit ce qu’on appelle un </a:t>
            </a:r>
            <a:r>
              <a:rPr lang="fr-FR" altLang="fr-FR" sz="1000" b="1" dirty="0">
                <a:ea typeface="ＭＳ Ｐゴシック" panose="020B0600070205080204" pitchFamily="34" charset="-128"/>
              </a:rPr>
              <a:t>cycle de vie</a:t>
            </a:r>
            <a:r>
              <a:rPr lang="fr-FR" altLang="fr-FR" sz="1000" dirty="0">
                <a:ea typeface="ＭＳ Ｐゴシック" panose="020B0600070205080204" pitchFamily="34" charset="-128"/>
              </a:rPr>
              <a:t>, qui, comme chez les êtres vivants, commence par sa naissance, traverse sa vie et va jusqu’à sa mort.</a:t>
            </a:r>
          </a:p>
          <a:p>
            <a:pPr>
              <a:lnSpc>
                <a:spcPct val="100000"/>
              </a:lnSpc>
            </a:pPr>
            <a:r>
              <a:rPr lang="fr-FR" altLang="fr-FR" sz="1000" dirty="0">
                <a:ea typeface="ＭＳ Ｐゴシック" panose="020B0600070205080204" pitchFamily="34" charset="-128"/>
              </a:rPr>
              <a:t>La </a:t>
            </a:r>
            <a:r>
              <a:rPr lang="fr-FR" altLang="fr-FR" sz="1000" b="1" dirty="0">
                <a:ea typeface="ＭＳ Ｐゴシック" panose="020B0600070205080204" pitchFamily="34" charset="-128"/>
              </a:rPr>
              <a:t>naissance</a:t>
            </a:r>
            <a:r>
              <a:rPr lang="fr-FR" altLang="fr-FR" sz="1000" dirty="0">
                <a:ea typeface="ＭＳ Ｐゴシック" panose="020B0600070205080204" pitchFamily="34" charset="-128"/>
              </a:rPr>
              <a:t> est la phase de production pendant laquelle le produit est conçu développé, fabriqué, jusqu’à sa distribution vers l’utilisateur. Cette phase inclut l’extraction, la transformation et le transport des matières premières nécessaires à la fabrication du produit.</a:t>
            </a:r>
          </a:p>
          <a:p>
            <a:pPr>
              <a:lnSpc>
                <a:spcPct val="100000"/>
              </a:lnSpc>
            </a:pPr>
            <a:r>
              <a:rPr lang="fr-FR" altLang="fr-FR" sz="1000" dirty="0">
                <a:ea typeface="ＭＳ Ｐゴシック" panose="020B0600070205080204" pitchFamily="34" charset="-128"/>
              </a:rPr>
              <a:t>La </a:t>
            </a:r>
            <a:r>
              <a:rPr lang="fr-FR" altLang="fr-FR" sz="1000" b="1" dirty="0">
                <a:ea typeface="ＭＳ Ｐゴシック" panose="020B0600070205080204" pitchFamily="34" charset="-128"/>
              </a:rPr>
              <a:t>vie</a:t>
            </a:r>
            <a:r>
              <a:rPr lang="fr-FR" altLang="fr-FR" sz="1000" dirty="0">
                <a:ea typeface="ＭＳ Ｐゴシック" panose="020B0600070205080204" pitchFamily="34" charset="-128"/>
              </a:rPr>
              <a:t> est la phase qui suit l’acquisition, pendant laquelle le produit est consommé ou sert son utilisateur.</a:t>
            </a:r>
          </a:p>
          <a:p>
            <a:pPr>
              <a:lnSpc>
                <a:spcPct val="100000"/>
              </a:lnSpc>
            </a:pPr>
            <a:r>
              <a:rPr lang="fr-FR" altLang="fr-FR" sz="1000" dirty="0">
                <a:ea typeface="ＭＳ Ｐゴシック" panose="020B0600070205080204" pitchFamily="34" charset="-128"/>
              </a:rPr>
              <a:t>La </a:t>
            </a:r>
            <a:r>
              <a:rPr lang="fr-FR" altLang="fr-FR" sz="1000" b="1" dirty="0">
                <a:ea typeface="ＭＳ Ｐゴシック" panose="020B0600070205080204" pitchFamily="34" charset="-128"/>
              </a:rPr>
              <a:t>mort</a:t>
            </a:r>
            <a:r>
              <a:rPr lang="fr-FR" altLang="fr-FR" sz="1000" dirty="0">
                <a:ea typeface="ＭＳ Ｐゴシック" panose="020B0600070205080204" pitchFamily="34" charset="-128"/>
              </a:rPr>
              <a:t> est la phase après l’utilisation, quand le produit (ou certaines parties du produit) ne sert plus ou est devenu déchet et qu’il faut’ éliminer ou valoriser.</a:t>
            </a:r>
          </a:p>
          <a:p>
            <a:pPr>
              <a:lnSpc>
                <a:spcPct val="100000"/>
              </a:lnSpc>
            </a:pPr>
            <a:r>
              <a:rPr lang="fr-FR" altLang="fr-FR" sz="1000" dirty="0">
                <a:ea typeface="ＭＳ Ｐゴシック" panose="020B0600070205080204" pitchFamily="34" charset="-128"/>
              </a:rPr>
              <a:t>À chaque étape de son cycle de vie, le produit consomme des ressources naturelles :</a:t>
            </a:r>
          </a:p>
          <a:p>
            <a:pPr marL="171450" indent="-171450">
              <a:lnSpc>
                <a:spcPct val="100000"/>
              </a:lnSpc>
              <a:spcBef>
                <a:spcPts val="0"/>
              </a:spcBef>
              <a:buFontTx/>
              <a:buChar char="-"/>
            </a:pPr>
            <a:r>
              <a:rPr lang="fr-FR" altLang="fr-FR" sz="1000" dirty="0">
                <a:ea typeface="ＭＳ Ｐゴシック" panose="020B0600070205080204" pitchFamily="34" charset="-128"/>
              </a:rPr>
              <a:t>pour obtenir les matières premières nécessaires à sa fabrication, l’exploitation de ressources minérales, végétales ou animales est inévitable ;</a:t>
            </a:r>
          </a:p>
          <a:p>
            <a:pPr marL="171450" indent="-171450">
              <a:lnSpc>
                <a:spcPct val="100000"/>
              </a:lnSpc>
              <a:spcBef>
                <a:spcPts val="0"/>
              </a:spcBef>
              <a:buFontTx/>
              <a:buChar char="-"/>
            </a:pPr>
            <a:r>
              <a:rPr lang="fr-FR" altLang="fr-FR" sz="1000" dirty="0">
                <a:ea typeface="ＭＳ Ｐゴシック" panose="020B0600070205080204" pitchFamily="34" charset="-128"/>
              </a:rPr>
              <a:t>pour extraire ou fabriquer ces matières premières, il faut des engins et des machines, de l’énergie qui les fait fonctionner, souvent de l’eau ou des produits auxiliaires (engrais, pesticides, substances chimiques, etc.) ou encore des espaces naturels liés aux cultures ou à l’élevage. Ces matières premières sont transportées vers l’usine, ce qui nécessite des moyens de transport (camions, avions, bateaux, etc.), du carburant et des infrastructures de transport (routes, rails, ports, etc.) ;</a:t>
            </a:r>
          </a:p>
          <a:p>
            <a:pPr marL="171450" indent="-171450">
              <a:lnSpc>
                <a:spcPct val="100000"/>
              </a:lnSpc>
              <a:spcBef>
                <a:spcPts val="0"/>
              </a:spcBef>
              <a:buFontTx/>
              <a:buChar char="-"/>
            </a:pPr>
            <a:r>
              <a:rPr lang="fr-FR" altLang="fr-FR" sz="1000" dirty="0">
                <a:ea typeface="ＭＳ Ｐゴシック" panose="020B0600070205080204" pitchFamily="34" charset="-128"/>
              </a:rPr>
              <a:t>à l’usine, ils sont transformés en produit fini grâce à des machines et des outils, des produits auxiliaires, de l’énergie, de l’eau, etc. Le produit fini est transporté vers le client ou vers le magasin dans des camions ou autres moyens de transport qui consomment des carburants.</a:t>
            </a:r>
          </a:p>
          <a:p>
            <a:pPr>
              <a:lnSpc>
                <a:spcPct val="100000"/>
              </a:lnSpc>
              <a:spcBef>
                <a:spcPts val="600"/>
              </a:spcBef>
            </a:pPr>
            <a:r>
              <a:rPr lang="fr-FR" altLang="fr-FR" sz="1000" dirty="0">
                <a:ea typeface="ＭＳ Ｐゴシック" panose="020B0600070205080204" pitchFamily="34" charset="-128"/>
              </a:rPr>
              <a:t> On peut étendre cette chaîne à l’infini si on étudie, par exemple, ce qu’il a fallu pour fabriquer chacune des composantes de notre produit ou pour construire le camion qui le transporte ou encore le magasin dans lequel il est vendu.</a:t>
            </a:r>
          </a:p>
          <a:p>
            <a:pPr>
              <a:lnSpc>
                <a:spcPct val="100000"/>
              </a:lnSpc>
            </a:pPr>
            <a:r>
              <a:rPr lang="fr-FR" altLang="fr-FR" sz="1000" dirty="0">
                <a:ea typeface="ＭＳ Ｐゴシック" panose="020B0600070205080204" pitchFamily="34" charset="-128"/>
              </a:rPr>
              <a:t>Mais la chaîne ne s’arrête pas là. Une fois vendu, le produit remplit sa fonction, ce qui nécessite souvent encore de l’énergie, de l’eau, de la place au sol, des appareils électriques (qui eux aussi ont dû être fabriqués), etc.</a:t>
            </a:r>
          </a:p>
          <a:p>
            <a:pPr>
              <a:lnSpc>
                <a:spcPct val="100000"/>
              </a:lnSpc>
            </a:pPr>
            <a:r>
              <a:rPr lang="fr-FR" altLang="fr-FR" sz="1000" dirty="0">
                <a:ea typeface="ＭＳ Ｐゴシック" panose="020B0600070205080204" pitchFamily="34" charset="-128"/>
              </a:rPr>
              <a:t>Et quand enfin, le produit ne sert plus et est devenu un déchet, il faut encore le transporter à l’aide de camions (ou autres moyens de transport) et de carburant vers son lieu de valorisation, d’incinération ou de mise en décharge, où il sera traité à l’aide de machines (qui consomment encore de l’énergie), d’eau ou d’autres produits auxiliaires. L’impact d’un produit sur l’environnement ne se limite pas à la consommation de ressources naturelles. À chacune des étapes de son cycle de vie, notre produit porte atteinte à l’environnement. Il est à l’origine de rejets de substances dangereuses dans l’environnement (eaux usées, gaz d’échappement, produits auxiliaires dangereux, CO2, etc.) qui peuvent polluer l’eau, l’air et le sol, renforcer le réchauffement climatique et influencer la santé de l’Homme et des autres êtres vivants. Il produit des déchets et peut parfois même détruire des écosystèmes naturels et ainsi provoquer la perte de la biodiversité.</a:t>
            </a:r>
          </a:p>
        </p:txBody>
      </p:sp>
      <p:sp>
        <p:nvSpPr>
          <p:cNvPr id="4" name="Espace réservé du numéro de diapositive 1">
            <a:extLst>
              <a:ext uri="{FF2B5EF4-FFF2-40B4-BE49-F238E27FC236}">
                <a16:creationId xmlns:a16="http://schemas.microsoft.com/office/drawing/2014/main" id="{50DC0BF8-39CE-42A0-9375-D8AED4DB87CD}"/>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5A4398CA-3998-4B99-BB52-901F0369FFEC}"/>
              </a:ext>
            </a:extLst>
          </p:cNvPr>
          <p:cNvSpPr>
            <a:spLocks noGrp="1" noRot="1" noChangeAspect="1" noChangeArrowheads="1" noTextEdit="1"/>
          </p:cNvSpPr>
          <p:nvPr>
            <p:ph type="sldImg"/>
          </p:nvPr>
        </p:nvSpPr>
        <p:spPr>
          <a:ln/>
        </p:spPr>
      </p:sp>
      <p:sp>
        <p:nvSpPr>
          <p:cNvPr id="18435" name="Rectangle 5">
            <a:extLst>
              <a:ext uri="{FF2B5EF4-FFF2-40B4-BE49-F238E27FC236}">
                <a16:creationId xmlns:a16="http://schemas.microsoft.com/office/drawing/2014/main" id="{A1A90FDA-8919-48AC-A256-A5246E3C7A2C}"/>
              </a:ext>
            </a:extLst>
          </p:cNvPr>
          <p:cNvSpPr>
            <a:spLocks noGrp="1" noChangeArrowheads="1"/>
          </p:cNvSpPr>
          <p:nvPr>
            <p:ph type="body" idx="1"/>
          </p:nvPr>
        </p:nvSpPr>
        <p:spPr>
          <a:xfrm>
            <a:off x="201278" y="4702397"/>
            <a:ext cx="6696744" cy="53631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Les émissions de gaz à effet de serre par secteur en France. Sur la période 1990-2013, les émissions des gaz à effet de serre (GES) de la France (France métropolitaine, départements d’outre-mer, Saint Martin) ont baissé d’environ 11 % avec toutefois de fortes disparités entre les secteurs. Ainsi, celles des transports, du résidentiel/tertiaire et des déchets ont augmenté respectivement de 12 %, 11 % et 14 %. Ces fortes croissances ont néanmoins été compensées par la réduction des émissions de l’industrie manufacturière (– 40 %), des branches de l’industrie de l’énergie (– 27 %) et de l’agriculture (– 6 %).</a:t>
            </a:r>
          </a:p>
          <a:p>
            <a:pPr>
              <a:lnSpc>
                <a:spcPct val="100000"/>
              </a:lnSpc>
            </a:pPr>
            <a:r>
              <a:rPr lang="fr-FR" altLang="fr-FR" sz="1000" dirty="0">
                <a:ea typeface="ＭＳ Ｐゴシック" panose="020B0600070205080204" pitchFamily="34" charset="-128"/>
              </a:rPr>
              <a:t>L’Afrique n’est responsable que de 3,8 % des émissions totales de gaz à effet de serre dans le monde. Et pourtant, du Sahel à la corne de l’Afrique, et jusqu’au sud du continent, les pays africains subissent de plein fouet les effets dévastateurs de sécheresses et d’inondations de plus en plus sévères. Ils souffrent de conditions climatiques de plus en plus extrêmes qui tarissent ou submergent leurs champs. Les dirigeants et chefs d’entreprise africains sont déjà engagés sur un modèle de croissance capable de faire face au réchauffement climatique, mais cette voie s’annonce difficile. L’Afrique doit être au centre de la stratégie mondiale sur le climat. Elle doit participer activement aux débats internationaux sur la montée du niveau des mers, la destruction des forêts tropicales, le recul de la biodiversité et l’extinction d’espèces menacées, la création d’obligations vertes ou la tarification des émissions de carbone. Le continent africain doit être entendu, car ses populations seront les premières victimes du changement climatique en cours, alors même qu’elles ont le moins contribué au réchauffement de la planète.</a:t>
            </a:r>
          </a:p>
          <a:p>
            <a:pPr>
              <a:lnSpc>
                <a:spcPct val="100000"/>
              </a:lnSpc>
            </a:pPr>
            <a:r>
              <a:rPr lang="fr-FR" altLang="fr-FR" sz="1000" dirty="0">
                <a:ea typeface="ＭＳ Ｐゴシック" panose="020B0600070205080204" pitchFamily="34" charset="-128"/>
              </a:rPr>
              <a:t>Avec 9,84 milliards de tonnes de CO2 émises en 2017, la Chine est de loin le premier émetteur de gaz à effet de serre, devant les États-Unis et l’Inde. Il serait toutefois injuste de lui faire porter le chapeau du réchauffement mondial, car le pays exporte la majorité des biens fabriqués dans ses usines... pour notre consommation. Les pays riches ont en quelque sorte « délocalisé » leur pollution vers l’Asie. Avec des émissions de 356 millions de tonnes de CO2 en 2017, la France fait partie des bons élèves, grâce à son industrie nucléaire, contrairement à l’Allemagne encore dépendante du charbon.</a:t>
            </a:r>
          </a:p>
          <a:p>
            <a:pPr>
              <a:lnSpc>
                <a:spcPct val="100000"/>
              </a:lnSpc>
            </a:pPr>
            <a:r>
              <a:rPr lang="fr-FR" altLang="fr-FR" sz="1000" dirty="0">
                <a:ea typeface="ＭＳ Ｐゴシック" panose="020B0600070205080204" pitchFamily="34" charset="-128"/>
              </a:rPr>
              <a:t>Avec près de 50 tonnes de CO2 par an, le Qatar est le plus gros émetteur de CO2 par habitant, suivi par le Koweït et les Émirats arabes unis. Par comparaison, chaque Français émet « seulement » 5,48 tonnes de CO2 par an. Rien d’étonnant : ces pays du Golfe émettent de grosses quantités de CO2 en raison de l’exploitation pétrolière et gazière, et comme ils sont peu peuplés, le ratio par habitant est très élevé. Autres gros pollueurs : les États-Unis, peu connus pour leur sobriété énergétique, et l’Australie, cette dernière étant dépendante du charbon à 80 %.</a:t>
            </a:r>
          </a:p>
          <a:p>
            <a:pPr>
              <a:lnSpc>
                <a:spcPct val="100000"/>
              </a:lnSpc>
            </a:pPr>
            <a:r>
              <a:rPr lang="fr-FR" altLang="fr-FR" sz="1000" dirty="0">
                <a:ea typeface="ＭＳ Ｐゴシック" panose="020B0600070205080204" pitchFamily="34" charset="-128"/>
              </a:rPr>
              <a:t>L’empreinte écologique est un indicateur et un mode d’évaluation environnementale qui comptabilisent la pression exercée par les hommes envers les ressources naturelles et les « services écologiques » fournis par la nature.</a:t>
            </a:r>
          </a:p>
          <a:p>
            <a:pPr>
              <a:lnSpc>
                <a:spcPct val="100000"/>
              </a:lnSpc>
            </a:pPr>
            <a:r>
              <a:rPr lang="fr-FR" altLang="fr-FR" sz="1000" dirty="0">
                <a:ea typeface="ＭＳ Ｐゴシック" panose="020B0600070205080204" pitchFamily="34" charset="-128"/>
              </a:rPr>
              <a:t>En d’autres mots, si chacun avait le même mode de vie qu’un Américain moyen, la population mondiale aurait besoin de 5 planètes bio productives afin de nourrir, habiller et héberger chacun d’entre nous, 3 planètes pour le mode de vie du Français, etc.</a:t>
            </a:r>
          </a:p>
          <a:p>
            <a:pPr>
              <a:lnSpc>
                <a:spcPct val="100000"/>
              </a:lnSpc>
            </a:pPr>
            <a:endParaRPr lang="fr-FR" altLang="fr-FR" sz="1000" dirty="0">
              <a:ea typeface="ＭＳ Ｐゴシック" panose="020B0600070205080204" pitchFamily="34" charset="-128"/>
            </a:endParaRPr>
          </a:p>
        </p:txBody>
      </p:sp>
      <p:sp>
        <p:nvSpPr>
          <p:cNvPr id="4" name="Espace réservé du numéro de diapositive 1">
            <a:extLst>
              <a:ext uri="{FF2B5EF4-FFF2-40B4-BE49-F238E27FC236}">
                <a16:creationId xmlns:a16="http://schemas.microsoft.com/office/drawing/2014/main" id="{684CF26F-1DBE-49F1-9E6A-710AA9FA8BB3}"/>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FF06BBA-CD1D-4458-B6AA-82962D5965F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6E531AD4-08D0-496B-A6B1-F01EF0CE4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000" b="1" dirty="0"/>
              <a:t>Emissions de CO2 en g/km-passager : </a:t>
            </a:r>
          </a:p>
          <a:p>
            <a:endParaRPr lang="fr-FR" altLang="fr-FR" sz="1000" dirty="0"/>
          </a:p>
          <a:p>
            <a:pPr defTabSz="584200">
              <a:tabLst>
                <a:tab pos="2511425" algn="l"/>
                <a:tab pos="2601913" algn="l"/>
                <a:tab pos="2693988" algn="l"/>
              </a:tabLst>
            </a:pPr>
            <a:r>
              <a:rPr lang="fr-FR" sz="1000" b="1" dirty="0">
                <a:solidFill>
                  <a:schemeClr val="bg2">
                    <a:lumMod val="50000"/>
                  </a:schemeClr>
                </a:solidFill>
              </a:rPr>
              <a:t>RER 	3.5</a:t>
            </a:r>
          </a:p>
          <a:p>
            <a:pPr defTabSz="584200">
              <a:tabLst>
                <a:tab pos="2511425" algn="l"/>
                <a:tab pos="2601913" algn="l"/>
                <a:tab pos="2693988" algn="l"/>
              </a:tabLst>
            </a:pPr>
            <a:r>
              <a:rPr lang="fr-FR" altLang="fr-FR" sz="1000" b="1" dirty="0">
                <a:ea typeface="ＭＳ Ｐゴシック" panose="020B0600070205080204" pitchFamily="34" charset="-128"/>
              </a:rPr>
              <a:t>TGV 	13</a:t>
            </a:r>
          </a:p>
          <a:p>
            <a:pPr defTabSz="584200">
              <a:tabLst>
                <a:tab pos="2511425" algn="l"/>
                <a:tab pos="2601913" algn="l"/>
                <a:tab pos="2693988" algn="l"/>
              </a:tabLst>
            </a:pPr>
            <a:r>
              <a:rPr lang="fr-FR" sz="1000" b="1" dirty="0">
                <a:solidFill>
                  <a:schemeClr val="bg2">
                    <a:lumMod val="50000"/>
                  </a:schemeClr>
                </a:solidFill>
              </a:rPr>
              <a:t>Voiture électrique 	22</a:t>
            </a:r>
          </a:p>
          <a:p>
            <a:pPr defTabSz="584200">
              <a:tabLst>
                <a:tab pos="2511425" algn="l"/>
                <a:tab pos="2601913" algn="l"/>
                <a:tab pos="2693988" algn="l"/>
              </a:tabLst>
            </a:pPr>
            <a:r>
              <a:rPr lang="fr-FR" sz="1000" b="1" dirty="0">
                <a:solidFill>
                  <a:schemeClr val="bg2">
                    <a:lumMod val="50000"/>
                  </a:schemeClr>
                </a:solidFill>
              </a:rPr>
              <a:t>TER, TEOZ	43</a:t>
            </a:r>
          </a:p>
          <a:p>
            <a:pPr defTabSz="584200">
              <a:tabLst>
                <a:tab pos="2511425" algn="l"/>
                <a:tab pos="2601913" algn="l"/>
                <a:tab pos="2693988" algn="l"/>
              </a:tabLst>
            </a:pPr>
            <a:r>
              <a:rPr lang="fr-FR" sz="1000" b="1" dirty="0">
                <a:solidFill>
                  <a:schemeClr val="bg2">
                    <a:lumMod val="50000"/>
                  </a:schemeClr>
                </a:solidFill>
              </a:rPr>
              <a:t>Voiture aux agro-carburants	85</a:t>
            </a:r>
          </a:p>
          <a:p>
            <a:pPr defTabSz="584200">
              <a:tabLst>
                <a:tab pos="2511425" algn="l"/>
                <a:tab pos="2601913" algn="l"/>
                <a:tab pos="2693988" algn="l"/>
              </a:tabLst>
            </a:pPr>
            <a:r>
              <a:rPr lang="fr-FR" sz="1000" b="1" dirty="0">
                <a:solidFill>
                  <a:schemeClr val="bg2">
                    <a:lumMod val="50000"/>
                  </a:schemeClr>
                </a:solidFill>
              </a:rPr>
              <a:t>Deux-roues jusqu’à 125 cm3	113</a:t>
            </a:r>
          </a:p>
          <a:p>
            <a:pPr defTabSz="584200">
              <a:tabLst>
                <a:tab pos="2511425" algn="l"/>
                <a:tab pos="2601913" algn="l"/>
                <a:tab pos="2693988" algn="l"/>
              </a:tabLst>
            </a:pPr>
            <a:r>
              <a:rPr lang="fr-FR" sz="1000" b="1" dirty="0">
                <a:solidFill>
                  <a:schemeClr val="bg2">
                    <a:lumMod val="50000"/>
                  </a:schemeClr>
                </a:solidFill>
              </a:rPr>
              <a:t>Vol long-courrier	118</a:t>
            </a:r>
          </a:p>
          <a:p>
            <a:pPr defTabSz="584200">
              <a:tabLst>
                <a:tab pos="2511425" algn="l"/>
                <a:tab pos="2601913" algn="l"/>
                <a:tab pos="2693988" algn="l"/>
              </a:tabLst>
            </a:pPr>
            <a:r>
              <a:rPr lang="fr-FR" sz="1000" b="1" dirty="0">
                <a:solidFill>
                  <a:schemeClr val="bg2">
                    <a:lumMod val="50000"/>
                  </a:schemeClr>
                </a:solidFill>
              </a:rPr>
              <a:t>Moto jusqu’à 750 cm3	123</a:t>
            </a:r>
          </a:p>
          <a:p>
            <a:pPr defTabSz="584200">
              <a:tabLst>
                <a:tab pos="2511425" algn="l"/>
                <a:tab pos="2601913" algn="l"/>
                <a:tab pos="2693988" algn="l"/>
              </a:tabLst>
            </a:pPr>
            <a:r>
              <a:rPr lang="fr-FR" sz="1000" b="1" dirty="0">
                <a:solidFill>
                  <a:schemeClr val="bg2">
                    <a:lumMod val="50000"/>
                  </a:schemeClr>
                </a:solidFill>
              </a:rPr>
              <a:t>Voiture diesel moyenne	127	</a:t>
            </a:r>
          </a:p>
          <a:p>
            <a:pPr defTabSz="584200">
              <a:tabLst>
                <a:tab pos="2511425" algn="l"/>
                <a:tab pos="2601913" algn="l"/>
                <a:tab pos="2693988" algn="l"/>
              </a:tabLst>
            </a:pPr>
            <a:r>
              <a:rPr lang="fr-FR" sz="1000" b="1" dirty="0">
                <a:solidFill>
                  <a:schemeClr val="bg2">
                    <a:lumMod val="50000"/>
                  </a:schemeClr>
                </a:solidFill>
              </a:rPr>
              <a:t>Voiture hybride	128</a:t>
            </a:r>
          </a:p>
          <a:p>
            <a:pPr defTabSz="584200">
              <a:tabLst>
                <a:tab pos="2511425" algn="l"/>
                <a:tab pos="2601913" algn="l"/>
                <a:tab pos="2693988" algn="l"/>
              </a:tabLst>
            </a:pPr>
            <a:r>
              <a:rPr lang="fr-FR" sz="1000" b="1" dirty="0">
                <a:solidFill>
                  <a:schemeClr val="bg2">
                    <a:lumMod val="50000"/>
                  </a:schemeClr>
                </a:solidFill>
              </a:rPr>
              <a:t>Autobus	130</a:t>
            </a:r>
          </a:p>
          <a:p>
            <a:pPr defTabSz="584200">
              <a:tabLst>
                <a:tab pos="2511425" algn="l"/>
                <a:tab pos="2601913" algn="l"/>
                <a:tab pos="2693988" algn="l"/>
              </a:tabLst>
            </a:pPr>
            <a:r>
              <a:rPr lang="fr-FR" sz="1000" b="1" dirty="0">
                <a:solidFill>
                  <a:schemeClr val="bg2">
                    <a:lumMod val="50000"/>
                  </a:schemeClr>
                </a:solidFill>
              </a:rPr>
              <a:t>Voiture essence moyenne	135</a:t>
            </a:r>
          </a:p>
          <a:p>
            <a:pPr defTabSz="584200">
              <a:tabLst>
                <a:tab pos="2511425" algn="l"/>
                <a:tab pos="2601913" algn="l"/>
                <a:tab pos="2693988" algn="l"/>
              </a:tabLst>
            </a:pPr>
            <a:r>
              <a:rPr lang="fr-FR" sz="1000" b="1" dirty="0">
                <a:solidFill>
                  <a:schemeClr val="bg2">
                    <a:lumMod val="50000"/>
                  </a:schemeClr>
                </a:solidFill>
              </a:rPr>
              <a:t>Vol domestique	145</a:t>
            </a:r>
          </a:p>
          <a:p>
            <a:pPr defTabSz="584200">
              <a:tabLst>
                <a:tab pos="2511425" algn="l"/>
                <a:tab pos="2601913" algn="l"/>
                <a:tab pos="2693988" algn="l"/>
              </a:tabLst>
            </a:pPr>
            <a:r>
              <a:rPr lang="fr-FR" sz="1000" b="1" dirty="0">
                <a:solidFill>
                  <a:schemeClr val="bg2">
                    <a:lumMod val="50000"/>
                  </a:schemeClr>
                </a:solidFill>
              </a:rPr>
              <a:t>Voiture GPL de taille moyenne	188</a:t>
            </a:r>
          </a:p>
          <a:p>
            <a:pPr defTabSz="584200">
              <a:tabLst>
                <a:tab pos="2511425" algn="l"/>
                <a:tab pos="2601913" algn="l"/>
                <a:tab pos="2693988" algn="l"/>
              </a:tabLst>
            </a:pPr>
            <a:r>
              <a:rPr lang="fr-FR" sz="1000" b="1" dirty="0">
                <a:solidFill>
                  <a:schemeClr val="bg2">
                    <a:lumMod val="50000"/>
                  </a:schemeClr>
                </a:solidFill>
              </a:rPr>
              <a:t>Voiture 4x4	250</a:t>
            </a: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sz="1000" b="1" dirty="0">
              <a:solidFill>
                <a:schemeClr val="bg2">
                  <a:lumMod val="50000"/>
                </a:schemeClr>
              </a:solidFill>
            </a:endParaRPr>
          </a:p>
          <a:p>
            <a:endParaRPr lang="fr-FR" altLang="fr-FR" sz="1000" dirty="0">
              <a:ea typeface="ＭＳ Ｐゴシック" panose="020B0600070205080204" pitchFamily="34" charset="-128"/>
            </a:endParaRPr>
          </a:p>
        </p:txBody>
      </p:sp>
      <p:sp>
        <p:nvSpPr>
          <p:cNvPr id="4" name="Espace réservé du numéro de diapositive 1">
            <a:extLst>
              <a:ext uri="{FF2B5EF4-FFF2-40B4-BE49-F238E27FC236}">
                <a16:creationId xmlns:a16="http://schemas.microsoft.com/office/drawing/2014/main" id="{272362D6-F0F9-4D67-BE28-CDCE1EB80382}"/>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supmeca.fr/index.php?page=1"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0322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8713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5"/>
            <a:ext cx="1928813" cy="52419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549275"/>
            <a:ext cx="5638800" cy="52419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6823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200">
                <a:solidFill>
                  <a:schemeClr val="tx1">
                    <a:tint val="75000"/>
                  </a:schemeClr>
                </a:solidFill>
                <a:latin typeface="+mj-lt"/>
                <a:cs typeface="Arial Narrow"/>
              </a:defRPr>
            </a:lvl1pPr>
          </a:lstStyle>
          <a:p>
            <a:fld id="{F0591563-C936-C24A-B817-5B070095CD79}" type="slidenum">
              <a:rPr lang="fr-FR" smtClean="0"/>
              <a:pPr/>
              <a:t>‹N°›</a:t>
            </a:fld>
            <a:endParaRPr lang="fr-FR"/>
          </a:p>
        </p:txBody>
      </p:sp>
    </p:spTree>
    <p:extLst>
      <p:ext uri="{BB962C8B-B14F-4D97-AF65-F5344CB8AC3E}">
        <p14:creationId xmlns:p14="http://schemas.microsoft.com/office/powerpoint/2010/main" val="4031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pic>
        <p:nvPicPr>
          <p:cNvPr id="4" name="Picture 28">
            <a:extLst>
              <a:ext uri="{FF2B5EF4-FFF2-40B4-BE49-F238E27FC236}">
                <a16:creationId xmlns:a16="http://schemas.microsoft.com/office/drawing/2014/main" id="{C44EFFF4-CC2F-4DA1-8080-B427A8CF36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79" y="-6016"/>
            <a:ext cx="9131621" cy="68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a:extLst>
              <a:ext uri="{FF2B5EF4-FFF2-40B4-BE49-F238E27FC236}">
                <a16:creationId xmlns:a16="http://schemas.microsoft.com/office/drawing/2014/main" id="{8F7BF322-E638-416E-9BBF-F44086EB908D}"/>
              </a:ext>
            </a:extLst>
          </p:cNvPr>
          <p:cNvSpPr>
            <a:spLocks noChangeArrowheads="1"/>
          </p:cNvSpPr>
          <p:nvPr userDrawn="1"/>
        </p:nvSpPr>
        <p:spPr bwMode="auto">
          <a:xfrm>
            <a:off x="53643" y="0"/>
            <a:ext cx="4053454" cy="207748"/>
          </a:xfrm>
          <a:prstGeom prst="rect">
            <a:avLst/>
          </a:prstGeom>
          <a:noFill/>
          <a:ln w="12700">
            <a:noFill/>
            <a:miter lim="800000"/>
            <a:headEnd/>
            <a:tailEnd/>
          </a:ln>
          <a:effectLst/>
        </p:spPr>
        <p:txBody>
          <a:bodyPr lIns="83903" tIns="42639" rIns="83903" bIns="42639">
            <a:spAutoFit/>
          </a:bodyPr>
          <a:lstStyle>
            <a:lvl1pPr defTabSz="96996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9963"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866" dirty="0">
                <a:solidFill>
                  <a:srgbClr val="3399FF"/>
                </a:solidFill>
                <a:latin typeface="Eras Medium ITC" panose="020B0602030504020804" pitchFamily="34" charset="0"/>
              </a:rPr>
              <a:t>Qualité – Maîtrise Statistique des Processus</a:t>
            </a:r>
            <a:endParaRPr lang="fr-FR" altLang="fr-FR" sz="866" baseline="30000" dirty="0">
              <a:solidFill>
                <a:srgbClr val="3399FF"/>
              </a:solidFill>
              <a:latin typeface="Eras Medium ITC" panose="020B0602030504020804" pitchFamily="34" charset="0"/>
            </a:endParaRPr>
          </a:p>
        </p:txBody>
      </p:sp>
      <p:sp>
        <p:nvSpPr>
          <p:cNvPr id="6" name="Freeform 14">
            <a:extLst>
              <a:ext uri="{FF2B5EF4-FFF2-40B4-BE49-F238E27FC236}">
                <a16:creationId xmlns:a16="http://schemas.microsoft.com/office/drawing/2014/main" id="{2FC38D31-C04F-4052-97C3-0FDC39173EE3}"/>
              </a:ext>
            </a:extLst>
          </p:cNvPr>
          <p:cNvSpPr>
            <a:spLocks/>
          </p:cNvSpPr>
          <p:nvPr userDrawn="1"/>
        </p:nvSpPr>
        <p:spPr bwMode="auto">
          <a:xfrm>
            <a:off x="147174" y="216569"/>
            <a:ext cx="8945935" cy="6500061"/>
          </a:xfrm>
          <a:custGeom>
            <a:avLst/>
            <a:gdLst>
              <a:gd name="T0" fmla="*/ 0 w 6504"/>
              <a:gd name="T1" fmla="*/ 4150 h 4322"/>
              <a:gd name="T2" fmla="*/ 0 w 6504"/>
              <a:gd name="T3" fmla="*/ 0 h 4322"/>
              <a:gd name="T4" fmla="*/ 6504 w 6504"/>
              <a:gd name="T5" fmla="*/ 0 h 4322"/>
              <a:gd name="T6" fmla="*/ 6504 w 6504"/>
              <a:gd name="T7" fmla="*/ 4322 h 4322"/>
              <a:gd name="T8" fmla="*/ 581 w 6504"/>
              <a:gd name="T9" fmla="*/ 4320 h 4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4" h="4322">
                <a:moveTo>
                  <a:pt x="0" y="4150"/>
                </a:moveTo>
                <a:lnTo>
                  <a:pt x="0" y="0"/>
                </a:lnTo>
                <a:lnTo>
                  <a:pt x="6504" y="0"/>
                </a:lnTo>
                <a:lnTo>
                  <a:pt x="6504" y="4322"/>
                </a:lnTo>
                <a:lnTo>
                  <a:pt x="581" y="4320"/>
                </a:lnTo>
              </a:path>
            </a:pathLst>
          </a:custGeom>
          <a:noFill/>
          <a:ln w="9525" cap="rnd" cmpd="sng">
            <a:solidFill>
              <a:srgbClr val="3399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386" dirty="0"/>
          </a:p>
        </p:txBody>
      </p:sp>
      <p:pic>
        <p:nvPicPr>
          <p:cNvPr id="7" name="Picture 27" descr="Supméca - La Mécanique par excellence">
            <a:hlinkClick r:id="rId3"/>
            <a:extLst>
              <a:ext uri="{FF2B5EF4-FFF2-40B4-BE49-F238E27FC236}">
                <a16:creationId xmlns:a16="http://schemas.microsoft.com/office/drawing/2014/main" id="{A8E26C67-E1BE-4E4F-9742-825B926097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8549" y="6239878"/>
            <a:ext cx="792260" cy="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Grp="1" noChangeArrowheads="1"/>
          </p:cNvSpPr>
          <p:nvPr>
            <p:ph type="subTitle" idx="1"/>
          </p:nvPr>
        </p:nvSpPr>
        <p:spPr>
          <a:xfrm>
            <a:off x="1371326" y="1929566"/>
            <a:ext cx="6401350" cy="1752098"/>
          </a:xfrm>
          <a:prstGeom prst="rect">
            <a:avLst/>
          </a:prstGeom>
        </p:spPr>
        <p:txBody>
          <a:bodyPr/>
          <a:lstStyle>
            <a:lvl1pPr marL="0" indent="0" algn="ctr">
              <a:buFont typeface="Wingdings" pitchFamily="2" charset="2"/>
              <a:buNone/>
              <a:defRPr/>
            </a:lvl1pPr>
          </a:lstStyle>
          <a:p>
            <a:r>
              <a:rPr lang="fr-FR"/>
              <a:t>Cliquez pour modifier le style des sous-titres du masque</a:t>
            </a:r>
          </a:p>
        </p:txBody>
      </p:sp>
      <p:sp>
        <p:nvSpPr>
          <p:cNvPr id="18438" name="Rectangle 6"/>
          <p:cNvSpPr>
            <a:spLocks noGrp="1" noChangeArrowheads="1"/>
          </p:cNvSpPr>
          <p:nvPr>
            <p:ph type="ctrTitle"/>
          </p:nvPr>
        </p:nvSpPr>
        <p:spPr>
          <a:xfrm>
            <a:off x="745495" y="360947"/>
            <a:ext cx="7771300" cy="1371600"/>
          </a:xfrm>
          <a:prstGeom prst="rect">
            <a:avLst/>
          </a:prstGeom>
        </p:spPr>
        <p:txBody>
          <a:bodyPr lIns="97045" tIns="48523" rIns="97045" bIns="48523"/>
          <a:lstStyle>
            <a:lvl1pPr>
              <a:defRPr sz="4072">
                <a:latin typeface="Tahoma" pitchFamily="34" charset="0"/>
              </a:defRPr>
            </a:lvl1pPr>
          </a:lstStyle>
          <a:p>
            <a:r>
              <a:rPr lang="fr-FR"/>
              <a:t>Cliquez pour modifier le style du titre du masque</a:t>
            </a:r>
          </a:p>
        </p:txBody>
      </p:sp>
    </p:spTree>
    <p:extLst>
      <p:ext uri="{BB962C8B-B14F-4D97-AF65-F5344CB8AC3E}">
        <p14:creationId xmlns:p14="http://schemas.microsoft.com/office/powerpoint/2010/main" val="128634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1006831" y="1467853"/>
            <a:ext cx="7908845"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698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12" y="4406566"/>
            <a:ext cx="7772675" cy="1362576"/>
          </a:xfrm>
          <a:prstGeom prst="rect">
            <a:avLst/>
          </a:prstGeom>
        </p:spPr>
        <p:txBody>
          <a:bodyPr anchor="t"/>
          <a:lstStyle>
            <a:lvl1pPr algn="l">
              <a:defRPr sz="3466" b="1" cap="all"/>
            </a:lvl1pPr>
          </a:lstStyle>
          <a:p>
            <a:r>
              <a:rPr lang="fr-FR"/>
              <a:t>Cliquez pour modifier le style du titre</a:t>
            </a:r>
          </a:p>
        </p:txBody>
      </p:sp>
      <p:sp>
        <p:nvSpPr>
          <p:cNvPr id="3" name="Espace réservé du texte 2"/>
          <p:cNvSpPr>
            <a:spLocks noGrp="1"/>
          </p:cNvSpPr>
          <p:nvPr>
            <p:ph type="body" idx="1"/>
          </p:nvPr>
        </p:nvSpPr>
        <p:spPr>
          <a:xfrm>
            <a:off x="722112" y="2907131"/>
            <a:ext cx="7772675" cy="1499435"/>
          </a:xfrm>
          <a:prstGeom prst="rect">
            <a:avLst/>
          </a:prstGeom>
        </p:spPr>
        <p:txBody>
          <a:bodyPr anchor="b"/>
          <a:lstStyle>
            <a:lvl1pPr marL="0" indent="0">
              <a:buNone/>
              <a:defRPr sz="1733"/>
            </a:lvl1pPr>
            <a:lvl2pPr marL="396118" indent="0">
              <a:buNone/>
              <a:defRPr sz="1560"/>
            </a:lvl2pPr>
            <a:lvl3pPr marL="792236" indent="0">
              <a:buNone/>
              <a:defRPr sz="1386"/>
            </a:lvl3pPr>
            <a:lvl4pPr marL="1188354" indent="0">
              <a:buNone/>
              <a:defRPr sz="1213"/>
            </a:lvl4pPr>
            <a:lvl5pPr marL="1584472" indent="0">
              <a:buNone/>
              <a:defRPr sz="1213"/>
            </a:lvl5pPr>
            <a:lvl6pPr marL="1980590" indent="0">
              <a:buNone/>
              <a:defRPr sz="1213"/>
            </a:lvl6pPr>
            <a:lvl7pPr marL="2376708" indent="0">
              <a:buNone/>
              <a:defRPr sz="1213"/>
            </a:lvl7pPr>
            <a:lvl8pPr marL="2772827" indent="0">
              <a:buNone/>
              <a:defRPr sz="1213"/>
            </a:lvl8pPr>
            <a:lvl9pPr marL="3168945" indent="0">
              <a:buNone/>
              <a:defRPr sz="1213"/>
            </a:lvl9pPr>
          </a:lstStyle>
          <a:p>
            <a:pPr lvl="0"/>
            <a:r>
              <a:rPr lang="fr-FR"/>
              <a:t>Cliquez pour modifier les styles du texte du masque</a:t>
            </a:r>
          </a:p>
        </p:txBody>
      </p:sp>
    </p:spTree>
    <p:extLst>
      <p:ext uri="{BB962C8B-B14F-4D97-AF65-F5344CB8AC3E}">
        <p14:creationId xmlns:p14="http://schemas.microsoft.com/office/powerpoint/2010/main" val="390038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006831" y="1467853"/>
            <a:ext cx="3888401" cy="4578016"/>
          </a:xfrm>
          <a:prstGeom prst="rect">
            <a:avLst/>
          </a:prstGeom>
        </p:spPr>
        <p:txBody>
          <a:bodyPr/>
          <a:lstStyle>
            <a:lvl1pPr>
              <a:defRPr sz="2426"/>
            </a:lvl1pPr>
            <a:lvl2pPr>
              <a:defRPr sz="2079"/>
            </a:lvl2pPr>
            <a:lvl3pPr>
              <a:defRPr sz="1733"/>
            </a:lvl3pPr>
            <a:lvl4pPr>
              <a:defRPr sz="1560"/>
            </a:lvl4pPr>
            <a:lvl5pPr>
              <a:defRPr sz="1560"/>
            </a:lvl5pPr>
            <a:lvl6pPr>
              <a:defRPr sz="1560"/>
            </a:lvl6pPr>
            <a:lvl7pPr>
              <a:defRPr sz="1560"/>
            </a:lvl7pPr>
            <a:lvl8pPr>
              <a:defRPr sz="1560"/>
            </a:lvl8pPr>
            <a:lvl9pPr>
              <a:defRPr sz="156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7275" y="1467853"/>
            <a:ext cx="3888400" cy="4578016"/>
          </a:xfrm>
          <a:prstGeom prst="rect">
            <a:avLst/>
          </a:prstGeom>
        </p:spPr>
        <p:txBody>
          <a:bodyPr/>
          <a:lstStyle>
            <a:lvl1pPr>
              <a:defRPr sz="2426"/>
            </a:lvl1pPr>
            <a:lvl2pPr>
              <a:defRPr sz="2079"/>
            </a:lvl2pPr>
            <a:lvl3pPr>
              <a:defRPr sz="1733"/>
            </a:lvl3pPr>
            <a:lvl4pPr>
              <a:defRPr sz="1560"/>
            </a:lvl4pPr>
            <a:lvl5pPr>
              <a:defRPr sz="1560"/>
            </a:lvl5pPr>
            <a:lvl6pPr>
              <a:defRPr sz="1560"/>
            </a:lvl6pPr>
            <a:lvl7pPr>
              <a:defRPr sz="1560"/>
            </a:lvl7pPr>
            <a:lvl8pPr>
              <a:defRPr sz="1560"/>
            </a:lvl8pPr>
            <a:lvl9pPr>
              <a:defRPr sz="156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1973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6650" y="275223"/>
            <a:ext cx="82307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6650" y="1535531"/>
            <a:ext cx="4041076" cy="639177"/>
          </a:xfrm>
          <a:prstGeom prst="rect">
            <a:avLst/>
          </a:prstGeom>
        </p:spPr>
        <p:txBody>
          <a:bodyPr anchor="b"/>
          <a:lstStyle>
            <a:lvl1pPr marL="0" indent="0">
              <a:buNone/>
              <a:defRPr sz="2079" b="1"/>
            </a:lvl1pPr>
            <a:lvl2pPr marL="396118" indent="0">
              <a:buNone/>
              <a:defRPr sz="1733" b="1"/>
            </a:lvl2pPr>
            <a:lvl3pPr marL="792236" indent="0">
              <a:buNone/>
              <a:defRPr sz="1560" b="1"/>
            </a:lvl3pPr>
            <a:lvl4pPr marL="1188354" indent="0">
              <a:buNone/>
              <a:defRPr sz="1386" b="1"/>
            </a:lvl4pPr>
            <a:lvl5pPr marL="1584472" indent="0">
              <a:buNone/>
              <a:defRPr sz="1386" b="1"/>
            </a:lvl5pPr>
            <a:lvl6pPr marL="1980590" indent="0">
              <a:buNone/>
              <a:defRPr sz="1386" b="1"/>
            </a:lvl6pPr>
            <a:lvl7pPr marL="2376708" indent="0">
              <a:buNone/>
              <a:defRPr sz="1386" b="1"/>
            </a:lvl7pPr>
            <a:lvl8pPr marL="2772827" indent="0">
              <a:buNone/>
              <a:defRPr sz="1386" b="1"/>
            </a:lvl8pPr>
            <a:lvl9pPr marL="3168945" indent="0">
              <a:buNone/>
              <a:defRPr sz="1386" b="1"/>
            </a:lvl9pPr>
          </a:lstStyle>
          <a:p>
            <a:pPr lvl="0"/>
            <a:r>
              <a:rPr lang="fr-FR"/>
              <a:t>Cliquez pour modifier les styles du texte du masque</a:t>
            </a:r>
          </a:p>
        </p:txBody>
      </p:sp>
      <p:sp>
        <p:nvSpPr>
          <p:cNvPr id="4" name="Espace réservé du contenu 3"/>
          <p:cNvSpPr>
            <a:spLocks noGrp="1"/>
          </p:cNvSpPr>
          <p:nvPr>
            <p:ph sz="half" idx="2"/>
          </p:nvPr>
        </p:nvSpPr>
        <p:spPr>
          <a:xfrm>
            <a:off x="456650" y="2174708"/>
            <a:ext cx="4041076" cy="3950870"/>
          </a:xfrm>
          <a:prstGeom prst="rect">
            <a:avLst/>
          </a:prstGeom>
        </p:spPr>
        <p:txBody>
          <a:bodyPr/>
          <a:lstStyle>
            <a:lvl1pPr>
              <a:defRPr sz="2079"/>
            </a:lvl1pPr>
            <a:lvl2pPr>
              <a:defRPr sz="1733"/>
            </a:lvl2pPr>
            <a:lvl3pPr>
              <a:defRPr sz="1560"/>
            </a:lvl3pPr>
            <a:lvl4pPr>
              <a:defRPr sz="1386"/>
            </a:lvl4pPr>
            <a:lvl5pPr>
              <a:defRPr sz="1386"/>
            </a:lvl5pPr>
            <a:lvl6pPr>
              <a:defRPr sz="1386"/>
            </a:lvl6pPr>
            <a:lvl7pPr>
              <a:defRPr sz="1386"/>
            </a:lvl7pPr>
            <a:lvl8pPr>
              <a:defRPr sz="1386"/>
            </a:lvl8pPr>
            <a:lvl9pPr>
              <a:defRPr sz="138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4899" y="1535531"/>
            <a:ext cx="4042451" cy="639177"/>
          </a:xfrm>
          <a:prstGeom prst="rect">
            <a:avLst/>
          </a:prstGeom>
        </p:spPr>
        <p:txBody>
          <a:bodyPr anchor="b"/>
          <a:lstStyle>
            <a:lvl1pPr marL="0" indent="0">
              <a:buNone/>
              <a:defRPr sz="2079" b="1"/>
            </a:lvl1pPr>
            <a:lvl2pPr marL="396118" indent="0">
              <a:buNone/>
              <a:defRPr sz="1733" b="1"/>
            </a:lvl2pPr>
            <a:lvl3pPr marL="792236" indent="0">
              <a:buNone/>
              <a:defRPr sz="1560" b="1"/>
            </a:lvl3pPr>
            <a:lvl4pPr marL="1188354" indent="0">
              <a:buNone/>
              <a:defRPr sz="1386" b="1"/>
            </a:lvl4pPr>
            <a:lvl5pPr marL="1584472" indent="0">
              <a:buNone/>
              <a:defRPr sz="1386" b="1"/>
            </a:lvl5pPr>
            <a:lvl6pPr marL="1980590" indent="0">
              <a:buNone/>
              <a:defRPr sz="1386" b="1"/>
            </a:lvl6pPr>
            <a:lvl7pPr marL="2376708" indent="0">
              <a:buNone/>
              <a:defRPr sz="1386" b="1"/>
            </a:lvl7pPr>
            <a:lvl8pPr marL="2772827" indent="0">
              <a:buNone/>
              <a:defRPr sz="1386" b="1"/>
            </a:lvl8pPr>
            <a:lvl9pPr marL="3168945" indent="0">
              <a:buNone/>
              <a:defRPr sz="1386" b="1"/>
            </a:lvl9pPr>
          </a:lstStyle>
          <a:p>
            <a:pPr lvl="0"/>
            <a:r>
              <a:rPr lang="fr-FR"/>
              <a:t>Cliquez pour modifier les styles du texte du masque</a:t>
            </a:r>
          </a:p>
        </p:txBody>
      </p:sp>
      <p:sp>
        <p:nvSpPr>
          <p:cNvPr id="6" name="Espace réservé du contenu 5"/>
          <p:cNvSpPr>
            <a:spLocks noGrp="1"/>
          </p:cNvSpPr>
          <p:nvPr>
            <p:ph sz="quarter" idx="4"/>
          </p:nvPr>
        </p:nvSpPr>
        <p:spPr>
          <a:xfrm>
            <a:off x="4644899" y="2174708"/>
            <a:ext cx="4042451" cy="3950870"/>
          </a:xfrm>
          <a:prstGeom prst="rect">
            <a:avLst/>
          </a:prstGeom>
        </p:spPr>
        <p:txBody>
          <a:bodyPr/>
          <a:lstStyle>
            <a:lvl1pPr>
              <a:defRPr sz="2079"/>
            </a:lvl1pPr>
            <a:lvl2pPr>
              <a:defRPr sz="1733"/>
            </a:lvl2pPr>
            <a:lvl3pPr>
              <a:defRPr sz="1560"/>
            </a:lvl3pPr>
            <a:lvl4pPr>
              <a:defRPr sz="1386"/>
            </a:lvl4pPr>
            <a:lvl5pPr>
              <a:defRPr sz="1386"/>
            </a:lvl5pPr>
            <a:lvl6pPr>
              <a:defRPr sz="1386"/>
            </a:lvl6pPr>
            <a:lvl7pPr>
              <a:defRPr sz="1386"/>
            </a:lvl7pPr>
            <a:lvl8pPr>
              <a:defRPr sz="1386"/>
            </a:lvl8pPr>
            <a:lvl9pPr>
              <a:defRPr sz="138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1135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9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52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9969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6650" y="273719"/>
            <a:ext cx="3009487" cy="1161047"/>
          </a:xfrm>
          <a:prstGeom prst="rect">
            <a:avLst/>
          </a:prstGeom>
        </p:spPr>
        <p:txBody>
          <a:bodyPr/>
          <a:lstStyle>
            <a:lvl1pPr algn="l">
              <a:defRPr sz="1733" b="1"/>
            </a:lvl1pPr>
          </a:lstStyle>
          <a:p>
            <a:r>
              <a:rPr lang="fr-FR"/>
              <a:t>Cliquez pour modifier le style du titre</a:t>
            </a:r>
          </a:p>
        </p:txBody>
      </p:sp>
      <p:sp>
        <p:nvSpPr>
          <p:cNvPr id="3" name="Espace réservé du contenu 2"/>
          <p:cNvSpPr>
            <a:spLocks noGrp="1"/>
          </p:cNvSpPr>
          <p:nvPr>
            <p:ph idx="1"/>
          </p:nvPr>
        </p:nvSpPr>
        <p:spPr>
          <a:xfrm>
            <a:off x="3574799" y="273719"/>
            <a:ext cx="5112552" cy="5851860"/>
          </a:xfrm>
          <a:prstGeom prst="rect">
            <a:avLst/>
          </a:prstGeom>
        </p:spPr>
        <p:txBody>
          <a:bodyPr/>
          <a:lstStyle>
            <a:lvl1pPr>
              <a:defRPr sz="2772"/>
            </a:lvl1pPr>
            <a:lvl2pPr>
              <a:defRPr sz="2426"/>
            </a:lvl2pPr>
            <a:lvl3pPr>
              <a:defRPr sz="2079"/>
            </a:lvl3pPr>
            <a:lvl4pPr>
              <a:defRPr sz="1733"/>
            </a:lvl4pPr>
            <a:lvl5pPr>
              <a:defRPr sz="1733"/>
            </a:lvl5pPr>
            <a:lvl6pPr>
              <a:defRPr sz="1733"/>
            </a:lvl6pPr>
            <a:lvl7pPr>
              <a:defRPr sz="1733"/>
            </a:lvl7pPr>
            <a:lvl8pPr>
              <a:defRPr sz="1733"/>
            </a:lvl8pPr>
            <a:lvl9pPr>
              <a:defRPr sz="17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6650" y="1434766"/>
            <a:ext cx="3009487" cy="4690812"/>
          </a:xfrm>
          <a:prstGeom prst="rect">
            <a:avLst/>
          </a:prstGeom>
        </p:spPr>
        <p:txBody>
          <a:bodyPr/>
          <a:lstStyle>
            <a:lvl1pPr marL="0" indent="0">
              <a:buNone/>
              <a:defRPr sz="1213"/>
            </a:lvl1pPr>
            <a:lvl2pPr marL="396118" indent="0">
              <a:buNone/>
              <a:defRPr sz="1040"/>
            </a:lvl2pPr>
            <a:lvl3pPr marL="792236" indent="0">
              <a:buNone/>
              <a:defRPr sz="866"/>
            </a:lvl3pPr>
            <a:lvl4pPr marL="1188354" indent="0">
              <a:buNone/>
              <a:defRPr sz="780"/>
            </a:lvl4pPr>
            <a:lvl5pPr marL="1584472" indent="0">
              <a:buNone/>
              <a:defRPr sz="780"/>
            </a:lvl5pPr>
            <a:lvl6pPr marL="1980590" indent="0">
              <a:buNone/>
              <a:defRPr sz="780"/>
            </a:lvl6pPr>
            <a:lvl7pPr marL="2376708" indent="0">
              <a:buNone/>
              <a:defRPr sz="780"/>
            </a:lvl7pPr>
            <a:lvl8pPr marL="2772827" indent="0">
              <a:buNone/>
              <a:defRPr sz="780"/>
            </a:lvl8pPr>
            <a:lvl9pPr marL="3168945" indent="0">
              <a:buNone/>
              <a:defRPr sz="780"/>
            </a:lvl9pPr>
          </a:lstStyle>
          <a:p>
            <a:pPr lvl="0"/>
            <a:r>
              <a:rPr lang="fr-FR"/>
              <a:t>Cliquez pour modifier les styles du texte du masque</a:t>
            </a:r>
          </a:p>
        </p:txBody>
      </p:sp>
    </p:spTree>
    <p:extLst>
      <p:ext uri="{BB962C8B-B14F-4D97-AF65-F5344CB8AC3E}">
        <p14:creationId xmlns:p14="http://schemas.microsoft.com/office/powerpoint/2010/main" val="24362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14" y="4800600"/>
            <a:ext cx="5486675" cy="566989"/>
          </a:xfrm>
          <a:prstGeom prst="rect">
            <a:avLst/>
          </a:prstGeom>
        </p:spPr>
        <p:txBody>
          <a:bodyPr/>
          <a:lstStyle>
            <a:lvl1pPr algn="l">
              <a:defRPr sz="1733" b="1"/>
            </a:lvl1pPr>
          </a:lstStyle>
          <a:p>
            <a:r>
              <a:rPr lang="fr-FR"/>
              <a:t>Cliquez pour modifier le style du titre</a:t>
            </a:r>
          </a:p>
        </p:txBody>
      </p:sp>
      <p:sp>
        <p:nvSpPr>
          <p:cNvPr id="3" name="Espace réservé pour une image  2"/>
          <p:cNvSpPr>
            <a:spLocks noGrp="1"/>
          </p:cNvSpPr>
          <p:nvPr>
            <p:ph type="pic" idx="1"/>
          </p:nvPr>
        </p:nvSpPr>
        <p:spPr>
          <a:xfrm>
            <a:off x="1792214" y="612107"/>
            <a:ext cx="5486675" cy="4114800"/>
          </a:xfrm>
          <a:prstGeom prst="rect">
            <a:avLst/>
          </a:prstGeom>
        </p:spPr>
        <p:txBody>
          <a:bodyPr/>
          <a:lstStyle>
            <a:lvl1pPr marL="0" indent="0">
              <a:buNone/>
              <a:defRPr sz="2772"/>
            </a:lvl1pPr>
            <a:lvl2pPr marL="396118" indent="0">
              <a:buNone/>
              <a:defRPr sz="2426"/>
            </a:lvl2pPr>
            <a:lvl3pPr marL="792236" indent="0">
              <a:buNone/>
              <a:defRPr sz="2079"/>
            </a:lvl3pPr>
            <a:lvl4pPr marL="1188354" indent="0">
              <a:buNone/>
              <a:defRPr sz="1733"/>
            </a:lvl4pPr>
            <a:lvl5pPr marL="1584472" indent="0">
              <a:buNone/>
              <a:defRPr sz="1733"/>
            </a:lvl5pPr>
            <a:lvl6pPr marL="1980590" indent="0">
              <a:buNone/>
              <a:defRPr sz="1733"/>
            </a:lvl6pPr>
            <a:lvl7pPr marL="2376708" indent="0">
              <a:buNone/>
              <a:defRPr sz="1733"/>
            </a:lvl7pPr>
            <a:lvl8pPr marL="2772827" indent="0">
              <a:buNone/>
              <a:defRPr sz="1733"/>
            </a:lvl8pPr>
            <a:lvl9pPr marL="3168945" indent="0">
              <a:buNone/>
              <a:defRPr sz="1733"/>
            </a:lvl9pPr>
          </a:lstStyle>
          <a:p>
            <a:pPr lvl="0"/>
            <a:endParaRPr lang="fr-FR" noProof="0" dirty="0"/>
          </a:p>
        </p:txBody>
      </p:sp>
      <p:sp>
        <p:nvSpPr>
          <p:cNvPr id="4" name="Espace réservé du texte 3"/>
          <p:cNvSpPr>
            <a:spLocks noGrp="1"/>
          </p:cNvSpPr>
          <p:nvPr>
            <p:ph type="body" sz="half" idx="2"/>
          </p:nvPr>
        </p:nvSpPr>
        <p:spPr>
          <a:xfrm>
            <a:off x="1792214" y="5367589"/>
            <a:ext cx="5486675" cy="804611"/>
          </a:xfrm>
          <a:prstGeom prst="rect">
            <a:avLst/>
          </a:prstGeom>
        </p:spPr>
        <p:txBody>
          <a:bodyPr/>
          <a:lstStyle>
            <a:lvl1pPr marL="0" indent="0">
              <a:buNone/>
              <a:defRPr sz="1213"/>
            </a:lvl1pPr>
            <a:lvl2pPr marL="396118" indent="0">
              <a:buNone/>
              <a:defRPr sz="1040"/>
            </a:lvl2pPr>
            <a:lvl3pPr marL="792236" indent="0">
              <a:buNone/>
              <a:defRPr sz="866"/>
            </a:lvl3pPr>
            <a:lvl4pPr marL="1188354" indent="0">
              <a:buNone/>
              <a:defRPr sz="780"/>
            </a:lvl4pPr>
            <a:lvl5pPr marL="1584472" indent="0">
              <a:buNone/>
              <a:defRPr sz="780"/>
            </a:lvl5pPr>
            <a:lvl6pPr marL="1980590" indent="0">
              <a:buNone/>
              <a:defRPr sz="780"/>
            </a:lvl6pPr>
            <a:lvl7pPr marL="2376708" indent="0">
              <a:buNone/>
              <a:defRPr sz="780"/>
            </a:lvl7pPr>
            <a:lvl8pPr marL="2772827" indent="0">
              <a:buNone/>
              <a:defRPr sz="780"/>
            </a:lvl8pPr>
            <a:lvl9pPr marL="3168945" indent="0">
              <a:buNone/>
              <a:defRPr sz="780"/>
            </a:lvl9pPr>
          </a:lstStyle>
          <a:p>
            <a:pPr lvl="0"/>
            <a:r>
              <a:rPr lang="fr-FR"/>
              <a:t>Cliquez pour modifier les styles du texte du masque</a:t>
            </a:r>
          </a:p>
        </p:txBody>
      </p:sp>
    </p:spTree>
    <p:extLst>
      <p:ext uri="{BB962C8B-B14F-4D97-AF65-F5344CB8AC3E}">
        <p14:creationId xmlns:p14="http://schemas.microsoft.com/office/powerpoint/2010/main" val="4942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1006831" y="1467853"/>
            <a:ext cx="7908845" cy="4578016"/>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72806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19487" y="335381"/>
            <a:ext cx="2096188" cy="5710488"/>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28174" y="335381"/>
            <a:ext cx="6159271" cy="571048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4114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1006831" y="1467853"/>
            <a:ext cx="3888401"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7275" y="1467853"/>
            <a:ext cx="3888400"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9744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1006831" y="1467853"/>
            <a:ext cx="3888401"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5027275" y="1467853"/>
            <a:ext cx="3888400" cy="4578016"/>
          </a:xfrm>
          <a:prstGeom prst="rect">
            <a:avLst/>
          </a:prstGeom>
        </p:spPr>
        <p:txBody>
          <a:bodyPr/>
          <a:lstStyle/>
          <a:p>
            <a:pPr lvl="0"/>
            <a:endParaRPr lang="fr-FR" noProof="0" dirty="0"/>
          </a:p>
        </p:txBody>
      </p:sp>
    </p:spTree>
    <p:extLst>
      <p:ext uri="{BB962C8B-B14F-4D97-AF65-F5344CB8AC3E}">
        <p14:creationId xmlns:p14="http://schemas.microsoft.com/office/powerpoint/2010/main" val="2081112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1006831" y="1467853"/>
            <a:ext cx="3888401"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5027275" y="1467853"/>
            <a:ext cx="3888400" cy="4578016"/>
          </a:xfrm>
          <a:prstGeom prst="rect">
            <a:avLst/>
          </a:prstGeom>
        </p:spPr>
        <p:txBody>
          <a:bodyPr/>
          <a:lstStyle/>
          <a:p>
            <a:pPr lvl="0"/>
            <a:endParaRPr lang="fr-FR" noProof="0" dirty="0"/>
          </a:p>
        </p:txBody>
      </p:sp>
    </p:spTree>
    <p:extLst>
      <p:ext uri="{BB962C8B-B14F-4D97-AF65-F5344CB8AC3E}">
        <p14:creationId xmlns:p14="http://schemas.microsoft.com/office/powerpoint/2010/main" val="2177266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1006831" y="1467853"/>
            <a:ext cx="3888401" cy="4578016"/>
          </a:xfrm>
          <a:prstGeom prst="rect">
            <a:avLst/>
          </a:prstGeom>
        </p:spPr>
        <p:txBody>
          <a:bodyPr/>
          <a:lstStyle/>
          <a:p>
            <a:pPr lvl="0"/>
            <a:endParaRPr lang="fr-FR" noProof="0" dirty="0"/>
          </a:p>
        </p:txBody>
      </p:sp>
      <p:sp>
        <p:nvSpPr>
          <p:cNvPr id="4" name="Espace réservé du texte 3"/>
          <p:cNvSpPr>
            <a:spLocks noGrp="1"/>
          </p:cNvSpPr>
          <p:nvPr>
            <p:ph type="body" sz="half" idx="2"/>
          </p:nvPr>
        </p:nvSpPr>
        <p:spPr>
          <a:xfrm>
            <a:off x="5027275" y="1467853"/>
            <a:ext cx="3888400" cy="457801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79003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re et 2 contenus sur texte">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contenu 2"/>
          <p:cNvSpPr>
            <a:spLocks noGrp="1"/>
          </p:cNvSpPr>
          <p:nvPr>
            <p:ph sz="quarter" idx="1"/>
          </p:nvPr>
        </p:nvSpPr>
        <p:spPr>
          <a:xfrm>
            <a:off x="1006831" y="1467853"/>
            <a:ext cx="3888401" cy="221681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027275" y="1467853"/>
            <a:ext cx="3888400" cy="221681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1006831" y="3829051"/>
            <a:ext cx="7908845" cy="221681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22358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graphique SmartArt 2"/>
          <p:cNvSpPr>
            <a:spLocks noGrp="1"/>
          </p:cNvSpPr>
          <p:nvPr>
            <p:ph type="dgm" idx="1"/>
          </p:nvPr>
        </p:nvSpPr>
        <p:spPr>
          <a:xfrm>
            <a:off x="1006831" y="1467853"/>
            <a:ext cx="7908845" cy="4578016"/>
          </a:xfrm>
          <a:prstGeom prst="rect">
            <a:avLst/>
          </a:prstGeom>
        </p:spPr>
        <p:txBody>
          <a:bodyPr/>
          <a:lstStyle/>
          <a:p>
            <a:pPr lvl="0"/>
            <a:endParaRPr lang="fr-FR" noProof="0" dirty="0"/>
          </a:p>
        </p:txBody>
      </p:sp>
    </p:spTree>
    <p:extLst>
      <p:ext uri="{BB962C8B-B14F-4D97-AF65-F5344CB8AC3E}">
        <p14:creationId xmlns:p14="http://schemas.microsoft.com/office/powerpoint/2010/main" val="324440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8328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28174" y="335381"/>
            <a:ext cx="8387502" cy="57104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39439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528173" y="335381"/>
            <a:ext cx="6007971" cy="433137"/>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1006831" y="1467853"/>
            <a:ext cx="7908845" cy="221681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006831" y="3829051"/>
            <a:ext cx="7908845" cy="221681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3958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105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4271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97772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63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082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08672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CBE1F9F-6C40-49F2-AC69-0D642CD17B32}"/>
              </a:ext>
            </a:extLst>
          </p:cNvPr>
          <p:cNvSpPr>
            <a:spLocks noChangeArrowheads="1"/>
          </p:cNvSpPr>
          <p:nvPr/>
        </p:nvSpPr>
        <p:spPr bwMode="auto">
          <a:xfrm>
            <a:off x="1718619" y="116632"/>
            <a:ext cx="7391400" cy="366767"/>
          </a:xfrm>
          <a:prstGeom prst="rect">
            <a:avLst/>
          </a:prstGeom>
          <a:noFill/>
          <a:ln w="12700">
            <a:noFill/>
            <a:miter lim="800000"/>
            <a:headEnd/>
            <a:tailEnd/>
          </a:ln>
          <a:effectLst/>
        </p:spPr>
        <p:txBody>
          <a:bodyPr lIns="90488" tIns="44450" rIns="90488" bIns="44450">
            <a:spAutoFit/>
          </a:bodyPr>
          <a:lstStyle/>
          <a:p>
            <a:pPr algn="r">
              <a:spcBef>
                <a:spcPct val="50000"/>
              </a:spcBef>
              <a:defRPr/>
            </a:pPr>
            <a:r>
              <a:rPr lang="fr-FR" sz="2000" i="1" dirty="0">
                <a:solidFill>
                  <a:srgbClr val="00279F"/>
                </a:solidFill>
                <a:latin typeface="+mj-lt"/>
              </a:rPr>
              <a:t>Supply Chain verte et développement durable</a:t>
            </a:r>
          </a:p>
        </p:txBody>
      </p:sp>
      <p:sp>
        <p:nvSpPr>
          <p:cNvPr id="1030" name="Rectangle 4">
            <a:extLst>
              <a:ext uri="{FF2B5EF4-FFF2-40B4-BE49-F238E27FC236}">
                <a16:creationId xmlns:a16="http://schemas.microsoft.com/office/drawing/2014/main" id="{EDD64ADF-09F8-47E1-A316-76B296CFD479}"/>
              </a:ext>
            </a:extLst>
          </p:cNvPr>
          <p:cNvSpPr>
            <a:spLocks noGrp="1" noChangeArrowheads="1"/>
          </p:cNvSpPr>
          <p:nvPr>
            <p:ph type="title"/>
          </p:nvPr>
        </p:nvSpPr>
        <p:spPr bwMode="auto">
          <a:xfrm>
            <a:off x="1547813" y="549275"/>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1031" name="Rectangle 5">
            <a:extLst>
              <a:ext uri="{FF2B5EF4-FFF2-40B4-BE49-F238E27FC236}">
                <a16:creationId xmlns:a16="http://schemas.microsoft.com/office/drawing/2014/main" id="{37E666F7-679A-4F18-954E-66C5737B83C4}"/>
              </a:ext>
            </a:extLst>
          </p:cNvPr>
          <p:cNvSpPr>
            <a:spLocks noGrp="1" noChangeArrowheads="1"/>
          </p:cNvSpPr>
          <p:nvPr>
            <p:ph type="body" idx="1"/>
          </p:nvPr>
        </p:nvSpPr>
        <p:spPr bwMode="auto">
          <a:xfrm>
            <a:off x="1066800" y="16764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81" r:id="rId12"/>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itchFamily="34" charset="0"/>
        </a:defRPr>
      </a:lvl2pPr>
      <a:lvl3pPr algn="r" rtl="0" eaLnBrk="0" fontAlgn="base" hangingPunct="0">
        <a:lnSpc>
          <a:spcPct val="90000"/>
        </a:lnSpc>
        <a:spcBef>
          <a:spcPct val="0"/>
        </a:spcBef>
        <a:spcAft>
          <a:spcPct val="0"/>
        </a:spcAft>
        <a:defRPr sz="2800" b="1">
          <a:solidFill>
            <a:schemeClr val="accent2"/>
          </a:solidFill>
          <a:latin typeface="Arial" pitchFamily="34" charset="0"/>
        </a:defRPr>
      </a:lvl3pPr>
      <a:lvl4pPr algn="r" rtl="0" eaLnBrk="0" fontAlgn="base" hangingPunct="0">
        <a:lnSpc>
          <a:spcPct val="90000"/>
        </a:lnSpc>
        <a:spcBef>
          <a:spcPct val="0"/>
        </a:spcBef>
        <a:spcAft>
          <a:spcPct val="0"/>
        </a:spcAft>
        <a:defRPr sz="2800" b="1">
          <a:solidFill>
            <a:schemeClr val="accent2"/>
          </a:solidFill>
          <a:latin typeface="Arial" pitchFamily="34" charset="0"/>
        </a:defRPr>
      </a:lvl4pPr>
      <a:lvl5pPr algn="r" rtl="0" eaLnBrk="0" fontAlgn="base" hangingPunct="0">
        <a:lnSpc>
          <a:spcPct val="90000"/>
        </a:lnSpc>
        <a:spcBef>
          <a:spcPct val="0"/>
        </a:spcBef>
        <a:spcAft>
          <a:spcPct val="0"/>
        </a:spcAft>
        <a:defRPr sz="2800" b="1">
          <a:solidFill>
            <a:schemeClr val="accent2"/>
          </a:solidFill>
          <a:latin typeface="Arial"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F6A36C1-6A6B-495A-BEC3-1BCFA948018D}"/>
              </a:ext>
            </a:extLst>
          </p:cNvPr>
          <p:cNvSpPr>
            <a:spLocks noChangeArrowheads="1"/>
          </p:cNvSpPr>
          <p:nvPr userDrawn="1"/>
        </p:nvSpPr>
        <p:spPr bwMode="auto">
          <a:xfrm>
            <a:off x="1718619" y="116632"/>
            <a:ext cx="7391400" cy="366767"/>
          </a:xfrm>
          <a:prstGeom prst="rect">
            <a:avLst/>
          </a:prstGeom>
          <a:noFill/>
          <a:ln w="12700">
            <a:noFill/>
            <a:miter lim="800000"/>
            <a:headEnd/>
            <a:tailEnd/>
          </a:ln>
          <a:effectLst/>
        </p:spPr>
        <p:txBody>
          <a:bodyPr lIns="90488" tIns="44450" rIns="90488" bIns="44450">
            <a:spAutoFit/>
          </a:bodyPr>
          <a:lstStyle/>
          <a:p>
            <a:pPr algn="r">
              <a:spcBef>
                <a:spcPct val="50000"/>
              </a:spcBef>
              <a:defRPr/>
            </a:pPr>
            <a:r>
              <a:rPr lang="fr-FR" sz="2000" i="1" dirty="0">
                <a:solidFill>
                  <a:srgbClr val="00279F"/>
                </a:solidFill>
                <a:latin typeface="Tahoma" pitchFamily="34" charset="0"/>
              </a:rPr>
              <a:t>Supply Chain verte et développement durable</a:t>
            </a:r>
          </a:p>
        </p:txBody>
      </p:sp>
    </p:spTree>
    <p:extLst>
      <p:ext uri="{BB962C8B-B14F-4D97-AF65-F5344CB8AC3E}">
        <p14:creationId xmlns:p14="http://schemas.microsoft.com/office/powerpoint/2010/main" val="22736870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840376" rtl="0" eaLnBrk="0" fontAlgn="base" hangingPunct="0">
        <a:spcBef>
          <a:spcPct val="0"/>
        </a:spcBef>
        <a:spcAft>
          <a:spcPct val="0"/>
        </a:spcAft>
        <a:defRPr sz="3292">
          <a:solidFill>
            <a:schemeClr val="accent2"/>
          </a:solidFill>
          <a:latin typeface="+mj-lt"/>
          <a:ea typeface="ＭＳ Ｐゴシック" charset="-128"/>
          <a:cs typeface="ＭＳ Ｐゴシック" charset="-128"/>
        </a:defRPr>
      </a:lvl1pPr>
      <a:lvl2pPr algn="l" defTabSz="840376" rtl="0" eaLnBrk="0" fontAlgn="base" hangingPunct="0">
        <a:spcBef>
          <a:spcPct val="0"/>
        </a:spcBef>
        <a:spcAft>
          <a:spcPct val="0"/>
        </a:spcAft>
        <a:defRPr sz="3292">
          <a:solidFill>
            <a:schemeClr val="accent2"/>
          </a:solidFill>
          <a:latin typeface="Arial" pitchFamily="34" charset="0"/>
          <a:ea typeface="ＭＳ Ｐゴシック" charset="-128"/>
          <a:cs typeface="ＭＳ Ｐゴシック" charset="-128"/>
        </a:defRPr>
      </a:lvl2pPr>
      <a:lvl3pPr algn="l" defTabSz="840376" rtl="0" eaLnBrk="0" fontAlgn="base" hangingPunct="0">
        <a:spcBef>
          <a:spcPct val="0"/>
        </a:spcBef>
        <a:spcAft>
          <a:spcPct val="0"/>
        </a:spcAft>
        <a:defRPr sz="3292">
          <a:solidFill>
            <a:schemeClr val="accent2"/>
          </a:solidFill>
          <a:latin typeface="Arial" pitchFamily="34" charset="0"/>
          <a:ea typeface="ＭＳ Ｐゴシック" charset="-128"/>
          <a:cs typeface="ＭＳ Ｐゴシック" charset="-128"/>
        </a:defRPr>
      </a:lvl3pPr>
      <a:lvl4pPr algn="l" defTabSz="840376" rtl="0" eaLnBrk="0" fontAlgn="base" hangingPunct="0">
        <a:spcBef>
          <a:spcPct val="0"/>
        </a:spcBef>
        <a:spcAft>
          <a:spcPct val="0"/>
        </a:spcAft>
        <a:defRPr sz="3292">
          <a:solidFill>
            <a:schemeClr val="accent2"/>
          </a:solidFill>
          <a:latin typeface="Arial" pitchFamily="34" charset="0"/>
          <a:ea typeface="ＭＳ Ｐゴシック" charset="-128"/>
          <a:cs typeface="ＭＳ Ｐゴシック" charset="-128"/>
        </a:defRPr>
      </a:lvl4pPr>
      <a:lvl5pPr algn="l" defTabSz="840376" rtl="0" eaLnBrk="0" fontAlgn="base" hangingPunct="0">
        <a:spcBef>
          <a:spcPct val="0"/>
        </a:spcBef>
        <a:spcAft>
          <a:spcPct val="0"/>
        </a:spcAft>
        <a:defRPr sz="3292">
          <a:solidFill>
            <a:schemeClr val="accent2"/>
          </a:solidFill>
          <a:latin typeface="Arial" pitchFamily="34" charset="0"/>
          <a:ea typeface="ＭＳ Ｐゴシック" charset="-128"/>
          <a:cs typeface="ＭＳ Ｐゴシック" charset="-128"/>
        </a:defRPr>
      </a:lvl5pPr>
      <a:lvl6pPr marL="396118" algn="l" defTabSz="840376" rtl="0" fontAlgn="base">
        <a:spcBef>
          <a:spcPct val="0"/>
        </a:spcBef>
        <a:spcAft>
          <a:spcPct val="0"/>
        </a:spcAft>
        <a:defRPr sz="3292">
          <a:solidFill>
            <a:schemeClr val="accent2"/>
          </a:solidFill>
          <a:latin typeface="Arial" pitchFamily="34" charset="0"/>
        </a:defRPr>
      </a:lvl6pPr>
      <a:lvl7pPr marL="792236" algn="l" defTabSz="840376" rtl="0" fontAlgn="base">
        <a:spcBef>
          <a:spcPct val="0"/>
        </a:spcBef>
        <a:spcAft>
          <a:spcPct val="0"/>
        </a:spcAft>
        <a:defRPr sz="3292">
          <a:solidFill>
            <a:schemeClr val="accent2"/>
          </a:solidFill>
          <a:latin typeface="Arial" pitchFamily="34" charset="0"/>
        </a:defRPr>
      </a:lvl7pPr>
      <a:lvl8pPr marL="1188354" algn="l" defTabSz="840376" rtl="0" fontAlgn="base">
        <a:spcBef>
          <a:spcPct val="0"/>
        </a:spcBef>
        <a:spcAft>
          <a:spcPct val="0"/>
        </a:spcAft>
        <a:defRPr sz="3292">
          <a:solidFill>
            <a:schemeClr val="accent2"/>
          </a:solidFill>
          <a:latin typeface="Arial" pitchFamily="34" charset="0"/>
        </a:defRPr>
      </a:lvl8pPr>
      <a:lvl9pPr marL="1584472" algn="l" defTabSz="840376" rtl="0" fontAlgn="base">
        <a:spcBef>
          <a:spcPct val="0"/>
        </a:spcBef>
        <a:spcAft>
          <a:spcPct val="0"/>
        </a:spcAft>
        <a:defRPr sz="3292">
          <a:solidFill>
            <a:schemeClr val="accent2"/>
          </a:solidFill>
          <a:latin typeface="Arial" pitchFamily="34" charset="0"/>
        </a:defRPr>
      </a:lvl9pPr>
    </p:titleStyle>
    <p:bodyStyle>
      <a:lvl1pPr marL="314969" indent="-314969" algn="l" defTabSz="840376" rtl="0" eaLnBrk="0" fontAlgn="base" hangingPunct="0">
        <a:spcBef>
          <a:spcPct val="20000"/>
        </a:spcBef>
        <a:spcAft>
          <a:spcPct val="0"/>
        </a:spcAft>
        <a:buClr>
          <a:schemeClr val="accent2"/>
        </a:buClr>
        <a:buSzPct val="55000"/>
        <a:buFont typeface="Wingdings" panose="05000000000000000000" pitchFamily="2" charset="2"/>
        <a:buChar char="n"/>
        <a:defRPr sz="2946">
          <a:solidFill>
            <a:schemeClr val="tx1"/>
          </a:solidFill>
          <a:latin typeface="+mn-lt"/>
          <a:ea typeface="ＭＳ Ｐゴシック" charset="-128"/>
          <a:cs typeface="ＭＳ Ｐゴシック" charset="-128"/>
        </a:defRPr>
      </a:lvl1pPr>
      <a:lvl2pPr marL="683579" indent="-262704" algn="l" defTabSz="840376" rtl="0" eaLnBrk="0" fontAlgn="base" hangingPunct="0">
        <a:spcBef>
          <a:spcPct val="20000"/>
        </a:spcBef>
        <a:spcAft>
          <a:spcPct val="0"/>
        </a:spcAft>
        <a:buClr>
          <a:schemeClr val="accent2"/>
        </a:buClr>
        <a:buChar char="–"/>
        <a:defRPr sz="2599">
          <a:solidFill>
            <a:schemeClr val="tx1"/>
          </a:solidFill>
          <a:latin typeface="+mn-lt"/>
          <a:ea typeface="ＭＳ Ｐゴシック" charset="-128"/>
        </a:defRPr>
      </a:lvl2pPr>
      <a:lvl3pPr marL="1050813" indent="-210438" algn="l" defTabSz="840376" rtl="0" eaLnBrk="0" fontAlgn="base" hangingPunct="0">
        <a:spcBef>
          <a:spcPct val="20000"/>
        </a:spcBef>
        <a:spcAft>
          <a:spcPct val="0"/>
        </a:spcAft>
        <a:buClr>
          <a:srgbClr val="008000"/>
        </a:buClr>
        <a:buSzPct val="70000"/>
        <a:buFont typeface="Wingdings" panose="05000000000000000000" pitchFamily="2" charset="2"/>
        <a:buChar char="§"/>
        <a:defRPr sz="2166">
          <a:solidFill>
            <a:schemeClr val="tx1"/>
          </a:solidFill>
          <a:latin typeface="+mn-lt"/>
          <a:ea typeface="ＭＳ Ｐゴシック" charset="-128"/>
        </a:defRPr>
      </a:lvl3pPr>
      <a:lvl4pPr marL="1471689" indent="-210438" algn="l" defTabSz="840376" rtl="0" eaLnBrk="0" fontAlgn="base" hangingPunct="0">
        <a:spcBef>
          <a:spcPct val="20000"/>
        </a:spcBef>
        <a:spcAft>
          <a:spcPct val="0"/>
        </a:spcAft>
        <a:buClr>
          <a:srgbClr val="FF3300"/>
        </a:buClr>
        <a:buSzPct val="55000"/>
        <a:buFont typeface="Wingdings" panose="05000000000000000000" pitchFamily="2" charset="2"/>
        <a:buChar char="n"/>
        <a:defRPr sz="1819">
          <a:solidFill>
            <a:schemeClr val="tx1"/>
          </a:solidFill>
          <a:latin typeface="+mn-lt"/>
          <a:ea typeface="ＭＳ Ｐゴシック" charset="-128"/>
        </a:defRPr>
      </a:lvl4pPr>
      <a:lvl5pPr marL="1891189" indent="-209062" algn="l" defTabSz="840376" rtl="0" eaLnBrk="0" fontAlgn="base" hangingPunct="0">
        <a:spcBef>
          <a:spcPct val="20000"/>
        </a:spcBef>
        <a:spcAft>
          <a:spcPct val="0"/>
        </a:spcAft>
        <a:buClr>
          <a:srgbClr val="FFFF00"/>
        </a:buClr>
        <a:buSzPct val="55000"/>
        <a:buFont typeface="Wingdings" panose="05000000000000000000" pitchFamily="2" charset="2"/>
        <a:buChar char="n"/>
        <a:defRPr sz="1819">
          <a:solidFill>
            <a:schemeClr val="tx1"/>
          </a:solidFill>
          <a:latin typeface="+mn-lt"/>
          <a:ea typeface="ＭＳ Ｐゴシック" charset="-128"/>
        </a:defRPr>
      </a:lvl5pPr>
      <a:lvl6pPr marL="2287307" indent="-209062" algn="l" defTabSz="840376" rtl="0" fontAlgn="base">
        <a:spcBef>
          <a:spcPct val="20000"/>
        </a:spcBef>
        <a:spcAft>
          <a:spcPct val="0"/>
        </a:spcAft>
        <a:buClr>
          <a:srgbClr val="FFFF00"/>
        </a:buClr>
        <a:buSzPct val="55000"/>
        <a:buFont typeface="Wingdings" pitchFamily="2" charset="2"/>
        <a:buChar char="n"/>
        <a:defRPr sz="1819">
          <a:solidFill>
            <a:schemeClr val="tx1"/>
          </a:solidFill>
          <a:latin typeface="+mn-lt"/>
        </a:defRPr>
      </a:lvl6pPr>
      <a:lvl7pPr marL="2683425" indent="-209062" algn="l" defTabSz="840376" rtl="0" fontAlgn="base">
        <a:spcBef>
          <a:spcPct val="20000"/>
        </a:spcBef>
        <a:spcAft>
          <a:spcPct val="0"/>
        </a:spcAft>
        <a:buClr>
          <a:srgbClr val="FFFF00"/>
        </a:buClr>
        <a:buSzPct val="55000"/>
        <a:buFont typeface="Wingdings" pitchFamily="2" charset="2"/>
        <a:buChar char="n"/>
        <a:defRPr sz="1819">
          <a:solidFill>
            <a:schemeClr val="tx1"/>
          </a:solidFill>
          <a:latin typeface="+mn-lt"/>
        </a:defRPr>
      </a:lvl7pPr>
      <a:lvl8pPr marL="3079543" indent="-209062" algn="l" defTabSz="840376" rtl="0" fontAlgn="base">
        <a:spcBef>
          <a:spcPct val="20000"/>
        </a:spcBef>
        <a:spcAft>
          <a:spcPct val="0"/>
        </a:spcAft>
        <a:buClr>
          <a:srgbClr val="FFFF00"/>
        </a:buClr>
        <a:buSzPct val="55000"/>
        <a:buFont typeface="Wingdings" pitchFamily="2" charset="2"/>
        <a:buChar char="n"/>
        <a:defRPr sz="1819">
          <a:solidFill>
            <a:schemeClr val="tx1"/>
          </a:solidFill>
          <a:latin typeface="+mn-lt"/>
        </a:defRPr>
      </a:lvl8pPr>
      <a:lvl9pPr marL="3475662" indent="-209062" algn="l" defTabSz="840376" rtl="0" fontAlgn="base">
        <a:spcBef>
          <a:spcPct val="20000"/>
        </a:spcBef>
        <a:spcAft>
          <a:spcPct val="0"/>
        </a:spcAft>
        <a:buClr>
          <a:srgbClr val="FFFF00"/>
        </a:buClr>
        <a:buSzPct val="55000"/>
        <a:buFont typeface="Wingdings" pitchFamily="2" charset="2"/>
        <a:buChar char="n"/>
        <a:defRPr sz="1819">
          <a:solidFill>
            <a:schemeClr val="tx1"/>
          </a:solidFill>
          <a:latin typeface="+mn-lt"/>
        </a:defRPr>
      </a:lvl9pPr>
    </p:bodyStyle>
    <p:otherStyle>
      <a:defPPr>
        <a:defRPr lang="fr-FR"/>
      </a:defPPr>
      <a:lvl1pPr marL="0" algn="l" defTabSz="792236" rtl="0" eaLnBrk="1" latinLnBrk="0" hangingPunct="1">
        <a:defRPr sz="1560" kern="1200">
          <a:solidFill>
            <a:schemeClr val="tx1"/>
          </a:solidFill>
          <a:latin typeface="+mn-lt"/>
          <a:ea typeface="+mn-ea"/>
          <a:cs typeface="+mn-cs"/>
        </a:defRPr>
      </a:lvl1pPr>
      <a:lvl2pPr marL="396118" algn="l" defTabSz="792236" rtl="0" eaLnBrk="1" latinLnBrk="0" hangingPunct="1">
        <a:defRPr sz="1560" kern="1200">
          <a:solidFill>
            <a:schemeClr val="tx1"/>
          </a:solidFill>
          <a:latin typeface="+mn-lt"/>
          <a:ea typeface="+mn-ea"/>
          <a:cs typeface="+mn-cs"/>
        </a:defRPr>
      </a:lvl2pPr>
      <a:lvl3pPr marL="792236" algn="l" defTabSz="792236" rtl="0" eaLnBrk="1" latinLnBrk="0" hangingPunct="1">
        <a:defRPr sz="1560" kern="1200">
          <a:solidFill>
            <a:schemeClr val="tx1"/>
          </a:solidFill>
          <a:latin typeface="+mn-lt"/>
          <a:ea typeface="+mn-ea"/>
          <a:cs typeface="+mn-cs"/>
        </a:defRPr>
      </a:lvl3pPr>
      <a:lvl4pPr marL="1188354" algn="l" defTabSz="792236" rtl="0" eaLnBrk="1" latinLnBrk="0" hangingPunct="1">
        <a:defRPr sz="1560" kern="1200">
          <a:solidFill>
            <a:schemeClr val="tx1"/>
          </a:solidFill>
          <a:latin typeface="+mn-lt"/>
          <a:ea typeface="+mn-ea"/>
          <a:cs typeface="+mn-cs"/>
        </a:defRPr>
      </a:lvl4pPr>
      <a:lvl5pPr marL="1584472" algn="l" defTabSz="792236" rtl="0" eaLnBrk="1" latinLnBrk="0" hangingPunct="1">
        <a:defRPr sz="1560" kern="1200">
          <a:solidFill>
            <a:schemeClr val="tx1"/>
          </a:solidFill>
          <a:latin typeface="+mn-lt"/>
          <a:ea typeface="+mn-ea"/>
          <a:cs typeface="+mn-cs"/>
        </a:defRPr>
      </a:lvl5pPr>
      <a:lvl6pPr marL="1980590" algn="l" defTabSz="792236" rtl="0" eaLnBrk="1" latinLnBrk="0" hangingPunct="1">
        <a:defRPr sz="1560" kern="1200">
          <a:solidFill>
            <a:schemeClr val="tx1"/>
          </a:solidFill>
          <a:latin typeface="+mn-lt"/>
          <a:ea typeface="+mn-ea"/>
          <a:cs typeface="+mn-cs"/>
        </a:defRPr>
      </a:lvl6pPr>
      <a:lvl7pPr marL="2376708" algn="l" defTabSz="792236" rtl="0" eaLnBrk="1" latinLnBrk="0" hangingPunct="1">
        <a:defRPr sz="1560" kern="1200">
          <a:solidFill>
            <a:schemeClr val="tx1"/>
          </a:solidFill>
          <a:latin typeface="+mn-lt"/>
          <a:ea typeface="+mn-ea"/>
          <a:cs typeface="+mn-cs"/>
        </a:defRPr>
      </a:lvl7pPr>
      <a:lvl8pPr marL="2772827" algn="l" defTabSz="792236" rtl="0" eaLnBrk="1" latinLnBrk="0" hangingPunct="1">
        <a:defRPr sz="1560" kern="1200">
          <a:solidFill>
            <a:schemeClr val="tx1"/>
          </a:solidFill>
          <a:latin typeface="+mn-lt"/>
          <a:ea typeface="+mn-ea"/>
          <a:cs typeface="+mn-cs"/>
        </a:defRPr>
      </a:lvl8pPr>
      <a:lvl9pPr marL="3168945" algn="l" defTabSz="792236" rtl="0" eaLnBrk="1" latinLnBrk="0" hangingPunct="1">
        <a:defRPr sz="1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3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3.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4.xml"/><Relationship Id="rId5" Type="http://schemas.openxmlformats.org/officeDocument/2006/relationships/tags" Target="../tags/tag22.xml"/><Relationship Id="rId10" Type="http://schemas.openxmlformats.org/officeDocument/2006/relationships/slideLayout" Target="../slideLayouts/slideLayout18.xml"/><Relationship Id="rId4" Type="http://schemas.openxmlformats.org/officeDocument/2006/relationships/tags" Target="../tags/tag21.xml"/><Relationship Id="rId9" Type="http://schemas.openxmlformats.org/officeDocument/2006/relationships/tags" Target="../tags/tag26.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18.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6" Type="http://schemas.openxmlformats.org/officeDocument/2006/relationships/image" Target="../media/image5.wmf"/><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4.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18.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0.png"/><Relationship Id="rId3" Type="http://schemas.openxmlformats.org/officeDocument/2006/relationships/tags" Target="../tags/tag51.xml"/><Relationship Id="rId7" Type="http://schemas.openxmlformats.org/officeDocument/2006/relationships/slideLayout" Target="../slideLayouts/slideLayout18.xml"/><Relationship Id="rId12" Type="http://schemas.openxmlformats.org/officeDocument/2006/relationships/image" Target="../media/image9.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8.wmf"/><Relationship Id="rId5" Type="http://schemas.openxmlformats.org/officeDocument/2006/relationships/tags" Target="../tags/tag53.xml"/><Relationship Id="rId15" Type="http://schemas.openxmlformats.org/officeDocument/2006/relationships/image" Target="../media/image12.wmf"/><Relationship Id="rId10" Type="http://schemas.openxmlformats.org/officeDocument/2006/relationships/image" Target="../media/image7.wmf"/><Relationship Id="rId4" Type="http://schemas.openxmlformats.org/officeDocument/2006/relationships/tags" Target="../tags/tag52.xml"/><Relationship Id="rId9" Type="http://schemas.openxmlformats.org/officeDocument/2006/relationships/image" Target="../media/image6.wmf"/><Relationship Id="rId1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image" Target="../media/image16.png"/><Relationship Id="rId3" Type="http://schemas.openxmlformats.org/officeDocument/2006/relationships/tags" Target="../tags/tag57.xml"/><Relationship Id="rId21" Type="http://schemas.openxmlformats.org/officeDocument/2006/relationships/slideLayout" Target="../slideLayouts/slideLayout18.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image" Target="../media/image15.png"/><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image" Target="../media/image14.wmf"/><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image" Target="../media/image13.wmf"/><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notesSlide" Target="../notesSlides/notesSlide8.xml"/><Relationship Id="rId27"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tags" Target="../tags/tag77.xml"/><Relationship Id="rId21" Type="http://schemas.openxmlformats.org/officeDocument/2006/relationships/image" Target="../media/image27.png"/><Relationship Id="rId7" Type="http://schemas.openxmlformats.org/officeDocument/2006/relationships/tags" Target="../tags/tag81.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76.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notesSlide" Target="../notesSlides/notesSlide9.xml"/><Relationship Id="rId5" Type="http://schemas.openxmlformats.org/officeDocument/2006/relationships/tags" Target="../tags/tag79.xml"/><Relationship Id="rId15" Type="http://schemas.openxmlformats.org/officeDocument/2006/relationships/image" Target="../media/image21.emf"/><Relationship Id="rId10" Type="http://schemas.openxmlformats.org/officeDocument/2006/relationships/slideLayout" Target="../slideLayouts/slideLayout18.xml"/><Relationship Id="rId19" Type="http://schemas.openxmlformats.org/officeDocument/2006/relationships/image" Target="../media/image25.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20.wmf"/><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2C3447A6-7E47-418F-ABF2-3593B99979C4}"/>
              </a:ext>
            </a:extLst>
          </p:cNvPr>
          <p:cNvSpPr>
            <a:spLocks noGrp="1" noChangeArrowheads="1"/>
          </p:cNvSpPr>
          <p:nvPr>
            <p:ph type="ctrTitle"/>
            <p:custDataLst>
              <p:tags r:id="rId1"/>
            </p:custDataLst>
          </p:nvPr>
        </p:nvSpPr>
        <p:spPr/>
        <p:txBody>
          <a:bodyPr/>
          <a:lstStyle/>
          <a:p>
            <a:pPr algn="ctr"/>
            <a:r>
              <a:rPr lang="fr-FR" altLang="fr-FR" dirty="0"/>
              <a:t>Supply Chain verte </a:t>
            </a:r>
            <a:br>
              <a:rPr lang="fr-FR" altLang="fr-FR" dirty="0"/>
            </a:br>
            <a:r>
              <a:rPr lang="fr-FR" altLang="fr-FR" dirty="0"/>
              <a:t>et </a:t>
            </a:r>
            <a:br>
              <a:rPr lang="fr-FR" altLang="fr-FR" dirty="0"/>
            </a:br>
            <a:r>
              <a:rPr lang="fr-FR" altLang="fr-FR" dirty="0"/>
              <a:t>développement durable</a:t>
            </a:r>
          </a:p>
        </p:txBody>
      </p:sp>
      <p:sp>
        <p:nvSpPr>
          <p:cNvPr id="2053" name="Sous-titre 5">
            <a:extLst>
              <a:ext uri="{FF2B5EF4-FFF2-40B4-BE49-F238E27FC236}">
                <a16:creationId xmlns:a16="http://schemas.microsoft.com/office/drawing/2014/main" id="{8005612F-C1B7-4B5A-95A0-046E4D49AAC3}"/>
              </a:ext>
            </a:extLst>
          </p:cNvPr>
          <p:cNvSpPr>
            <a:spLocks noGrp="1"/>
          </p:cNvSpPr>
          <p:nvPr>
            <p:ph type="subTitle" idx="1"/>
            <p:custDataLst>
              <p:tags r:id="rId2"/>
            </p:custDataLst>
          </p:nvPr>
        </p:nvSpPr>
        <p:spPr/>
        <p:txBody>
          <a:bodyPr/>
          <a:lstStyle/>
          <a:p>
            <a:endParaRPr lang="fr-FR" alt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5835DF9D-E07A-4446-8DA9-E6F043A67EDB}"/>
              </a:ext>
            </a:extLst>
          </p:cNvPr>
          <p:cNvSpPr>
            <a:spLocks noGrp="1"/>
          </p:cNvSpPr>
          <p:nvPr>
            <p:ph type="title"/>
            <p:custDataLst>
              <p:tags r:id="rId1"/>
            </p:custDataLst>
          </p:nvPr>
        </p:nvSpPr>
        <p:spPr/>
        <p:txBody>
          <a:bodyPr/>
          <a:lstStyle/>
          <a:p>
            <a:r>
              <a:rPr lang="fr-FR" altLang="fr-FR" dirty="0"/>
              <a:t>Les motivations</a:t>
            </a:r>
          </a:p>
        </p:txBody>
      </p:sp>
      <p:sp>
        <p:nvSpPr>
          <p:cNvPr id="4099" name="Espace réservé du contenu 2">
            <a:extLst>
              <a:ext uri="{FF2B5EF4-FFF2-40B4-BE49-F238E27FC236}">
                <a16:creationId xmlns:a16="http://schemas.microsoft.com/office/drawing/2014/main" id="{E5B22C79-DAC2-4DB1-B631-526CCA487384}"/>
              </a:ext>
            </a:extLst>
          </p:cNvPr>
          <p:cNvSpPr>
            <a:spLocks noGrp="1"/>
          </p:cNvSpPr>
          <p:nvPr>
            <p:ph idx="1"/>
            <p:custDataLst>
              <p:tags r:id="rId2"/>
            </p:custDataLst>
          </p:nvPr>
        </p:nvSpPr>
        <p:spPr>
          <a:xfrm>
            <a:off x="1066800" y="1676399"/>
            <a:ext cx="7162800" cy="4632325"/>
          </a:xfrm>
        </p:spPr>
        <p:txBody>
          <a:bodyPr/>
          <a:lstStyle/>
          <a:p>
            <a:r>
              <a:rPr lang="fr-FR" altLang="fr-FR" dirty="0"/>
              <a:t>La règlementation</a:t>
            </a:r>
          </a:p>
          <a:p>
            <a:pPr lvl="1"/>
            <a:r>
              <a:rPr lang="fr-FR" altLang="fr-FR" dirty="0"/>
              <a:t>Législations en vigueur et à venir</a:t>
            </a:r>
          </a:p>
          <a:p>
            <a:pPr lvl="1"/>
            <a:r>
              <a:rPr lang="fr-FR" altLang="fr-FR" dirty="0"/>
              <a:t>La taxe carbone</a:t>
            </a:r>
          </a:p>
          <a:p>
            <a:pPr lvl="1"/>
            <a:endParaRPr lang="fr-FR" altLang="fr-FR" dirty="0"/>
          </a:p>
          <a:p>
            <a:r>
              <a:rPr lang="fr-FR" altLang="fr-FR" dirty="0"/>
              <a:t>La réduction des coûts</a:t>
            </a:r>
          </a:p>
          <a:p>
            <a:pPr lvl="1"/>
            <a:r>
              <a:rPr lang="fr-FR" altLang="fr-FR" dirty="0"/>
              <a:t>Diminution du montant des achats et des consommations</a:t>
            </a:r>
          </a:p>
          <a:p>
            <a:pPr lvl="1"/>
            <a:r>
              <a:rPr lang="fr-FR" altLang="fr-FR" dirty="0"/>
              <a:t>Amélioration des processus</a:t>
            </a:r>
          </a:p>
          <a:p>
            <a:pPr lvl="1"/>
            <a:r>
              <a:rPr lang="fr-FR" altLang="fr-FR" dirty="0"/>
              <a:t>Efficience de l’organisation</a:t>
            </a:r>
          </a:p>
          <a:p>
            <a:pPr lvl="1"/>
            <a:endParaRPr lang="fr-FR" altLang="fr-FR" dirty="0"/>
          </a:p>
          <a:p>
            <a:r>
              <a:rPr lang="fr-FR" altLang="fr-FR" dirty="0"/>
              <a:t>Enjeu stratégique</a:t>
            </a:r>
          </a:p>
          <a:p>
            <a:pPr lvl="1"/>
            <a:r>
              <a:rPr lang="fr-FR" altLang="fr-FR" dirty="0"/>
              <a:t>Image de marque et rayonnement</a:t>
            </a:r>
          </a:p>
          <a:p>
            <a:pPr lvl="1"/>
            <a:r>
              <a:rPr lang="fr-FR" altLang="fr-FR" dirty="0"/>
              <a:t>Entreprise citoyenne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4C446-8257-46EA-AA61-D70ED500DEA7}"/>
              </a:ext>
            </a:extLst>
          </p:cNvPr>
          <p:cNvSpPr>
            <a:spLocks noGrp="1"/>
          </p:cNvSpPr>
          <p:nvPr>
            <p:ph type="title"/>
          </p:nvPr>
        </p:nvSpPr>
        <p:spPr>
          <a:xfrm>
            <a:off x="1547813" y="549274"/>
            <a:ext cx="7239000" cy="935509"/>
          </a:xfrm>
        </p:spPr>
        <p:txBody>
          <a:bodyPr/>
          <a:lstStyle/>
          <a:p>
            <a:r>
              <a:rPr lang="fr-FR" dirty="0"/>
              <a:t>Le bilan carbone GES</a:t>
            </a:r>
            <a:br>
              <a:rPr lang="fr-FR" dirty="0"/>
            </a:br>
            <a:r>
              <a:rPr lang="fr-FR" i="1" dirty="0"/>
              <a:t>Gaz à Effet de Serre</a:t>
            </a:r>
          </a:p>
        </p:txBody>
      </p:sp>
      <p:sp>
        <p:nvSpPr>
          <p:cNvPr id="3" name="Espace réservé du contenu 2">
            <a:extLst>
              <a:ext uri="{FF2B5EF4-FFF2-40B4-BE49-F238E27FC236}">
                <a16:creationId xmlns:a16="http://schemas.microsoft.com/office/drawing/2014/main" id="{E2B98A3B-B1CE-451A-BBC1-E1FE15617A74}"/>
              </a:ext>
            </a:extLst>
          </p:cNvPr>
          <p:cNvSpPr>
            <a:spLocks noGrp="1"/>
          </p:cNvSpPr>
          <p:nvPr>
            <p:ph idx="1"/>
          </p:nvPr>
        </p:nvSpPr>
        <p:spPr>
          <a:xfrm>
            <a:off x="1066800" y="1676400"/>
            <a:ext cx="7465640" cy="4114800"/>
          </a:xfrm>
        </p:spPr>
        <p:txBody>
          <a:bodyPr/>
          <a:lstStyle/>
          <a:p>
            <a:r>
              <a:rPr lang="fr-FR" dirty="0"/>
              <a:t>Le bilan GES sert à déterminer combien de gaz à effet de serre sont émis lors de la fabrication d’un produit, ou au cours des activités d’une organisation sur une période donnée</a:t>
            </a:r>
          </a:p>
          <a:p>
            <a:endParaRPr lang="fr-FR" dirty="0"/>
          </a:p>
          <a:p>
            <a:r>
              <a:rPr lang="fr-FR" dirty="0"/>
              <a:t>Mesurer pour réduire</a:t>
            </a:r>
          </a:p>
          <a:p>
            <a:endParaRPr lang="fr-FR" dirty="0"/>
          </a:p>
          <a:p>
            <a:r>
              <a:rPr lang="fr-FR" dirty="0"/>
              <a:t>Identifier les postes les plus polluants</a:t>
            </a:r>
          </a:p>
          <a:p>
            <a:r>
              <a:rPr lang="fr-FR" dirty="0"/>
              <a:t>Identifier des solutions pour réduire les émissions de polluants</a:t>
            </a:r>
          </a:p>
          <a:p>
            <a:r>
              <a:rPr lang="fr-FR" dirty="0"/>
              <a:t>Se conformer aux règlementations</a:t>
            </a:r>
          </a:p>
          <a:p>
            <a:pPr lvl="1"/>
            <a:r>
              <a:rPr lang="fr-FR" dirty="0"/>
              <a:t>De plus en plus contraignantes</a:t>
            </a:r>
          </a:p>
        </p:txBody>
      </p:sp>
    </p:spTree>
    <p:extLst>
      <p:ext uri="{BB962C8B-B14F-4D97-AF65-F5344CB8AC3E}">
        <p14:creationId xmlns:p14="http://schemas.microsoft.com/office/powerpoint/2010/main" val="48761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348D2-BBD2-4F88-95F2-CBE5B044B78C}"/>
              </a:ext>
            </a:extLst>
          </p:cNvPr>
          <p:cNvSpPr>
            <a:spLocks noGrp="1"/>
          </p:cNvSpPr>
          <p:nvPr>
            <p:ph type="title"/>
          </p:nvPr>
        </p:nvSpPr>
        <p:spPr>
          <a:xfrm>
            <a:off x="899592" y="549275"/>
            <a:ext cx="7887221" cy="457200"/>
          </a:xfrm>
        </p:spPr>
        <p:txBody>
          <a:bodyPr/>
          <a:lstStyle/>
          <a:p>
            <a:r>
              <a:rPr lang="fr-FR" dirty="0"/>
              <a:t>Les « scopes » : identification des sources</a:t>
            </a:r>
          </a:p>
        </p:txBody>
      </p:sp>
      <p:sp>
        <p:nvSpPr>
          <p:cNvPr id="3" name="Espace réservé du contenu 2">
            <a:extLst>
              <a:ext uri="{FF2B5EF4-FFF2-40B4-BE49-F238E27FC236}">
                <a16:creationId xmlns:a16="http://schemas.microsoft.com/office/drawing/2014/main" id="{4B48B338-470E-4F64-A0CA-356F9565EF17}"/>
              </a:ext>
            </a:extLst>
          </p:cNvPr>
          <p:cNvSpPr>
            <a:spLocks noGrp="1"/>
          </p:cNvSpPr>
          <p:nvPr>
            <p:ph idx="1"/>
          </p:nvPr>
        </p:nvSpPr>
        <p:spPr>
          <a:xfrm>
            <a:off x="503548" y="1196752"/>
            <a:ext cx="8136904" cy="3168352"/>
          </a:xfrm>
        </p:spPr>
        <p:txBody>
          <a:bodyPr/>
          <a:lstStyle/>
          <a:p>
            <a:r>
              <a:rPr lang="fr-FR" sz="1800" dirty="0"/>
              <a:t>Les scopes désignent le </a:t>
            </a:r>
            <a:r>
              <a:rPr lang="fr-FR" sz="1800" dirty="0">
                <a:solidFill>
                  <a:srgbClr val="00279F"/>
                </a:solidFill>
              </a:rPr>
              <a:t>périmètre</a:t>
            </a:r>
            <a:r>
              <a:rPr lang="fr-FR" sz="1800" dirty="0"/>
              <a:t> au sein duquel sont étudiées les émissions de gaz à effet de serre de l’organisation ou du produit </a:t>
            </a:r>
          </a:p>
          <a:p>
            <a:r>
              <a:rPr lang="fr-FR" sz="1800" dirty="0"/>
              <a:t>Le scope 1 est le périmètre le plus restreint, le scope 3 le plus large</a:t>
            </a:r>
          </a:p>
          <a:p>
            <a:pPr lvl="1"/>
            <a:r>
              <a:rPr lang="fr-FR" sz="1600" dirty="0"/>
              <a:t>Scope 1 : les émissions directes</a:t>
            </a:r>
          </a:p>
          <a:p>
            <a:pPr lvl="1"/>
            <a:r>
              <a:rPr lang="fr-FR" sz="1600" dirty="0"/>
              <a:t>Scope 2 : les émissions indirectes liées aux consommations énergétiques</a:t>
            </a:r>
          </a:p>
          <a:p>
            <a:pPr lvl="1"/>
            <a:r>
              <a:rPr lang="fr-FR" sz="1600" dirty="0"/>
              <a:t>Scope 3 : les autres émissions indirectes</a:t>
            </a:r>
            <a:endParaRPr lang="fr-FR" sz="1050" dirty="0"/>
          </a:p>
          <a:p>
            <a:r>
              <a:rPr lang="fr-FR" sz="1800" dirty="0"/>
              <a:t>À quoi servent les scope 1 2 et 3 ?</a:t>
            </a:r>
          </a:p>
          <a:p>
            <a:pPr lvl="1"/>
            <a:r>
              <a:rPr lang="fr-FR" sz="1600" dirty="0"/>
              <a:t>Identifier la provenance des émissions de gaz à effet de serre d’un produit ou d’une organisation pour les réduire</a:t>
            </a:r>
          </a:p>
        </p:txBody>
      </p:sp>
      <p:sp>
        <p:nvSpPr>
          <p:cNvPr id="46" name="ZoneTexte 45">
            <a:extLst>
              <a:ext uri="{FF2B5EF4-FFF2-40B4-BE49-F238E27FC236}">
                <a16:creationId xmlns:a16="http://schemas.microsoft.com/office/drawing/2014/main" id="{15D635BF-892D-4CBB-B7EB-A3856CDAA670}"/>
              </a:ext>
            </a:extLst>
          </p:cNvPr>
          <p:cNvSpPr txBox="1"/>
          <p:nvPr/>
        </p:nvSpPr>
        <p:spPr>
          <a:xfrm>
            <a:off x="499509" y="4762388"/>
            <a:ext cx="2243076" cy="757130"/>
          </a:xfrm>
          <a:prstGeom prst="rect">
            <a:avLst/>
          </a:prstGeom>
          <a:noFill/>
        </p:spPr>
        <p:txBody>
          <a:bodyPr wrap="square" rtlCol="0">
            <a:spAutoFit/>
          </a:bodyPr>
          <a:lstStyle/>
          <a:p>
            <a:r>
              <a:rPr lang="fr-FR" i="1" dirty="0"/>
              <a:t>Exemple pour Samsung</a:t>
            </a:r>
            <a:br>
              <a:rPr lang="fr-FR" i="1" dirty="0"/>
            </a:br>
            <a:r>
              <a:rPr lang="fr-FR" i="1" dirty="0"/>
              <a:t>Année 2012</a:t>
            </a:r>
          </a:p>
        </p:txBody>
      </p:sp>
      <p:grpSp>
        <p:nvGrpSpPr>
          <p:cNvPr id="73" name="Groupe 72">
            <a:extLst>
              <a:ext uri="{FF2B5EF4-FFF2-40B4-BE49-F238E27FC236}">
                <a16:creationId xmlns:a16="http://schemas.microsoft.com/office/drawing/2014/main" id="{FF7750D3-1BE6-4411-8BD7-2079EB52C50F}"/>
              </a:ext>
            </a:extLst>
          </p:cNvPr>
          <p:cNvGrpSpPr/>
          <p:nvPr/>
        </p:nvGrpSpPr>
        <p:grpSpPr>
          <a:xfrm>
            <a:off x="2447764" y="3861048"/>
            <a:ext cx="6192688" cy="2808312"/>
            <a:chOff x="467544" y="2420888"/>
            <a:chExt cx="6192688" cy="2808312"/>
          </a:xfrm>
        </p:grpSpPr>
        <p:sp>
          <p:nvSpPr>
            <p:cNvPr id="74" name="Rectangle 73">
              <a:extLst>
                <a:ext uri="{FF2B5EF4-FFF2-40B4-BE49-F238E27FC236}">
                  <a16:creationId xmlns:a16="http://schemas.microsoft.com/office/drawing/2014/main" id="{7D0D4A2C-3995-4648-80F3-D2F5D1A4E731}"/>
                </a:ext>
              </a:extLst>
            </p:cNvPr>
            <p:cNvSpPr/>
            <p:nvPr/>
          </p:nvSpPr>
          <p:spPr bwMode="auto">
            <a:xfrm>
              <a:off x="467544" y="2420888"/>
              <a:ext cx="6192688" cy="2808312"/>
            </a:xfrm>
            <a:prstGeom prst="rect">
              <a:avLst/>
            </a:prstGeom>
            <a:solidFill>
              <a:schemeClr val="tx1">
                <a:lumMod val="95000"/>
              </a:schemeClr>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dirty="0">
                <a:ln>
                  <a:noFill/>
                </a:ln>
                <a:solidFill>
                  <a:srgbClr val="000000"/>
                </a:solidFill>
                <a:effectLst/>
                <a:latin typeface="Arial" pitchFamily="34" charset="0"/>
              </a:endParaRPr>
            </a:p>
          </p:txBody>
        </p:sp>
        <p:grpSp>
          <p:nvGrpSpPr>
            <p:cNvPr id="75" name="Groupe 74">
              <a:extLst>
                <a:ext uri="{FF2B5EF4-FFF2-40B4-BE49-F238E27FC236}">
                  <a16:creationId xmlns:a16="http://schemas.microsoft.com/office/drawing/2014/main" id="{7AAAFF52-9ED9-47F1-93E8-FC33D89273B9}"/>
                </a:ext>
              </a:extLst>
            </p:cNvPr>
            <p:cNvGrpSpPr/>
            <p:nvPr/>
          </p:nvGrpSpPr>
          <p:grpSpPr>
            <a:xfrm>
              <a:off x="680729" y="2506620"/>
              <a:ext cx="5835487" cy="2576216"/>
              <a:chOff x="680729" y="1562606"/>
              <a:chExt cx="7995726" cy="3522578"/>
            </a:xfrm>
          </p:grpSpPr>
          <p:sp>
            <p:nvSpPr>
              <p:cNvPr id="79" name="Rectangle : coins arrondis 78">
                <a:extLst>
                  <a:ext uri="{FF2B5EF4-FFF2-40B4-BE49-F238E27FC236}">
                    <a16:creationId xmlns:a16="http://schemas.microsoft.com/office/drawing/2014/main" id="{35AB7117-258F-4E8E-92CF-F21C7082F600}"/>
                  </a:ext>
                </a:extLst>
              </p:cNvPr>
              <p:cNvSpPr>
                <a:spLocks noChangeAspect="1"/>
              </p:cNvSpPr>
              <p:nvPr/>
            </p:nvSpPr>
            <p:spPr bwMode="auto">
              <a:xfrm>
                <a:off x="797350" y="2132856"/>
                <a:ext cx="1430135" cy="457200"/>
              </a:xfrm>
              <a:prstGeom prst="roundRect">
                <a:avLst/>
              </a:prstGeom>
              <a:solidFill>
                <a:schemeClr val="bg1">
                  <a:lumMod val="75000"/>
                </a:schemeClr>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rPr>
                  <a:t>Scope2</a:t>
                </a:r>
              </a:p>
            </p:txBody>
          </p:sp>
          <p:sp>
            <p:nvSpPr>
              <p:cNvPr id="80" name="Rectangle : coins arrondis 79">
                <a:extLst>
                  <a:ext uri="{FF2B5EF4-FFF2-40B4-BE49-F238E27FC236}">
                    <a16:creationId xmlns:a16="http://schemas.microsoft.com/office/drawing/2014/main" id="{554A9ECF-5905-48D7-8570-512729A5E975}"/>
                  </a:ext>
                </a:extLst>
              </p:cNvPr>
              <p:cNvSpPr>
                <a:spLocks noChangeAspect="1"/>
              </p:cNvSpPr>
              <p:nvPr/>
            </p:nvSpPr>
            <p:spPr bwMode="auto">
              <a:xfrm>
                <a:off x="2606816" y="2132856"/>
                <a:ext cx="1430135" cy="457200"/>
              </a:xfrm>
              <a:prstGeom prst="roundRect">
                <a:avLst/>
              </a:prstGeom>
              <a:solidFill>
                <a:schemeClr val="accent5">
                  <a:lumMod val="75000"/>
                </a:schemeClr>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rPr>
                  <a:t>Scope 1</a:t>
                </a:r>
              </a:p>
            </p:txBody>
          </p:sp>
          <p:sp>
            <p:nvSpPr>
              <p:cNvPr id="81" name="Rectangle : coins arrondis 80">
                <a:extLst>
                  <a:ext uri="{FF2B5EF4-FFF2-40B4-BE49-F238E27FC236}">
                    <a16:creationId xmlns:a16="http://schemas.microsoft.com/office/drawing/2014/main" id="{EF9EA3A3-852B-4870-8A17-632F050601A2}"/>
                  </a:ext>
                </a:extLst>
              </p:cNvPr>
              <p:cNvSpPr>
                <a:spLocks noChangeAspect="1"/>
              </p:cNvSpPr>
              <p:nvPr/>
            </p:nvSpPr>
            <p:spPr bwMode="auto">
              <a:xfrm>
                <a:off x="4604010" y="2121357"/>
                <a:ext cx="3693114" cy="457200"/>
              </a:xfrm>
              <a:prstGeom prst="roundRect">
                <a:avLst/>
              </a:prstGeom>
              <a:solidFill>
                <a:schemeClr val="accent6">
                  <a:lumMod val="40000"/>
                  <a:lumOff val="60000"/>
                </a:schemeClr>
              </a:solidFill>
              <a:ln w="12700" cap="flat" cmpd="sng" algn="ctr">
                <a:solidFill>
                  <a:srgbClr val="000000"/>
                </a:solidFill>
                <a:prstDash val="solid"/>
                <a:round/>
                <a:headEnd type="none" w="med" len="med"/>
                <a:tailEnd type="triangl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Scope 3</a:t>
                </a:r>
              </a:p>
            </p:txBody>
          </p:sp>
          <p:sp>
            <p:nvSpPr>
              <p:cNvPr id="82" name="ZoneTexte 81">
                <a:extLst>
                  <a:ext uri="{FF2B5EF4-FFF2-40B4-BE49-F238E27FC236}">
                    <a16:creationId xmlns:a16="http://schemas.microsoft.com/office/drawing/2014/main" id="{05EA9810-EE3D-4A60-A41B-F79A285AC9F3}"/>
                  </a:ext>
                </a:extLst>
              </p:cNvPr>
              <p:cNvSpPr txBox="1"/>
              <p:nvPr/>
            </p:nvSpPr>
            <p:spPr>
              <a:xfrm>
                <a:off x="680729" y="2681159"/>
                <a:ext cx="1512168" cy="674031"/>
              </a:xfrm>
              <a:prstGeom prst="rect">
                <a:avLst/>
              </a:prstGeom>
              <a:noFill/>
            </p:spPr>
            <p:txBody>
              <a:bodyPr wrap="square" rtlCol="0">
                <a:noAutofit/>
              </a:bodyPr>
              <a:lstStyle/>
              <a:p>
                <a:r>
                  <a:rPr lang="fr-FR" sz="1200" dirty="0"/>
                  <a:t>Achat d’électricité </a:t>
                </a:r>
                <a:br>
                  <a:rPr lang="fr-FR" sz="1200" dirty="0"/>
                </a:br>
                <a:r>
                  <a:rPr lang="fr-FR" sz="1200" dirty="0"/>
                  <a:t>5,388 Mt</a:t>
                </a:r>
              </a:p>
            </p:txBody>
          </p:sp>
          <p:sp>
            <p:nvSpPr>
              <p:cNvPr id="83" name="Ellipse 82">
                <a:extLst>
                  <a:ext uri="{FF2B5EF4-FFF2-40B4-BE49-F238E27FC236}">
                    <a16:creationId xmlns:a16="http://schemas.microsoft.com/office/drawing/2014/main" id="{E30BE485-AF9F-4EFC-B1B8-DC8059A3534D}"/>
                  </a:ext>
                </a:extLst>
              </p:cNvPr>
              <p:cNvSpPr/>
              <p:nvPr/>
            </p:nvSpPr>
            <p:spPr bwMode="auto">
              <a:xfrm>
                <a:off x="907875" y="3446293"/>
                <a:ext cx="1057876"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11,3%</a:t>
                </a:r>
              </a:p>
            </p:txBody>
          </p:sp>
          <p:sp>
            <p:nvSpPr>
              <p:cNvPr id="84" name="ZoneTexte 83">
                <a:extLst>
                  <a:ext uri="{FF2B5EF4-FFF2-40B4-BE49-F238E27FC236}">
                    <a16:creationId xmlns:a16="http://schemas.microsoft.com/office/drawing/2014/main" id="{4AD6B59E-13D4-4D85-B4DF-0E87BF580866}"/>
                  </a:ext>
                </a:extLst>
              </p:cNvPr>
              <p:cNvSpPr txBox="1"/>
              <p:nvPr/>
            </p:nvSpPr>
            <p:spPr>
              <a:xfrm>
                <a:off x="2723002" y="2723825"/>
                <a:ext cx="1197763" cy="480131"/>
              </a:xfrm>
              <a:prstGeom prst="rect">
                <a:avLst/>
              </a:prstGeom>
              <a:noFill/>
            </p:spPr>
            <p:txBody>
              <a:bodyPr wrap="none" rtlCol="0">
                <a:noAutofit/>
              </a:bodyPr>
              <a:lstStyle/>
              <a:p>
                <a:r>
                  <a:rPr lang="fr-FR" sz="1200" dirty="0"/>
                  <a:t>Fabrication </a:t>
                </a:r>
                <a:br>
                  <a:rPr lang="fr-FR" sz="1200" dirty="0"/>
                </a:br>
                <a:r>
                  <a:rPr lang="fr-FR" sz="1200" dirty="0"/>
                  <a:t>2,099 Mt</a:t>
                </a:r>
              </a:p>
            </p:txBody>
          </p:sp>
          <p:sp>
            <p:nvSpPr>
              <p:cNvPr id="85" name="Ellipse 84">
                <a:extLst>
                  <a:ext uri="{FF2B5EF4-FFF2-40B4-BE49-F238E27FC236}">
                    <a16:creationId xmlns:a16="http://schemas.microsoft.com/office/drawing/2014/main" id="{09B34E8A-CFBA-40F6-A455-1060D0CA293E}"/>
                  </a:ext>
                </a:extLst>
              </p:cNvPr>
              <p:cNvSpPr/>
              <p:nvPr/>
            </p:nvSpPr>
            <p:spPr bwMode="auto">
              <a:xfrm>
                <a:off x="2796991" y="3429000"/>
                <a:ext cx="913792"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4,4%</a:t>
                </a:r>
              </a:p>
            </p:txBody>
          </p:sp>
          <p:sp>
            <p:nvSpPr>
              <p:cNvPr id="86" name="ZoneTexte 85">
                <a:extLst>
                  <a:ext uri="{FF2B5EF4-FFF2-40B4-BE49-F238E27FC236}">
                    <a16:creationId xmlns:a16="http://schemas.microsoft.com/office/drawing/2014/main" id="{6A9FF51A-9AE7-4439-A201-FEBB81804ADD}"/>
                  </a:ext>
                </a:extLst>
              </p:cNvPr>
              <p:cNvSpPr txBox="1"/>
              <p:nvPr/>
            </p:nvSpPr>
            <p:spPr>
              <a:xfrm>
                <a:off x="4483471" y="2756983"/>
                <a:ext cx="1367681" cy="480131"/>
              </a:xfrm>
              <a:prstGeom prst="rect">
                <a:avLst/>
              </a:prstGeom>
              <a:noFill/>
            </p:spPr>
            <p:txBody>
              <a:bodyPr wrap="none" rtlCol="0">
                <a:noAutofit/>
              </a:bodyPr>
              <a:lstStyle/>
              <a:p>
                <a:r>
                  <a:rPr lang="fr-FR" sz="1200" dirty="0"/>
                  <a:t>Fournisseurs </a:t>
                </a:r>
                <a:br>
                  <a:rPr lang="fr-FR" sz="1200" dirty="0"/>
                </a:br>
                <a:r>
                  <a:rPr lang="fr-FR" sz="1200" dirty="0"/>
                  <a:t>3,930 Mt</a:t>
                </a:r>
              </a:p>
            </p:txBody>
          </p:sp>
          <p:sp>
            <p:nvSpPr>
              <p:cNvPr id="87" name="Ellipse 86">
                <a:extLst>
                  <a:ext uri="{FF2B5EF4-FFF2-40B4-BE49-F238E27FC236}">
                    <a16:creationId xmlns:a16="http://schemas.microsoft.com/office/drawing/2014/main" id="{BFBB7335-B3BE-4C1B-8578-AAC4FBB095BB}"/>
                  </a:ext>
                </a:extLst>
              </p:cNvPr>
              <p:cNvSpPr/>
              <p:nvPr/>
            </p:nvSpPr>
            <p:spPr bwMode="auto">
              <a:xfrm>
                <a:off x="4772783" y="3396967"/>
                <a:ext cx="913792"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8,2%</a:t>
                </a:r>
              </a:p>
            </p:txBody>
          </p:sp>
          <p:sp>
            <p:nvSpPr>
              <p:cNvPr id="88" name="ZoneTexte 87">
                <a:extLst>
                  <a:ext uri="{FF2B5EF4-FFF2-40B4-BE49-F238E27FC236}">
                    <a16:creationId xmlns:a16="http://schemas.microsoft.com/office/drawing/2014/main" id="{1B3F564E-EFE0-46E3-8C16-5654D656EE95}"/>
                  </a:ext>
                </a:extLst>
              </p:cNvPr>
              <p:cNvSpPr txBox="1"/>
              <p:nvPr/>
            </p:nvSpPr>
            <p:spPr>
              <a:xfrm>
                <a:off x="4680463" y="3984797"/>
                <a:ext cx="1159036" cy="480131"/>
              </a:xfrm>
              <a:prstGeom prst="rect">
                <a:avLst/>
              </a:prstGeom>
              <a:noFill/>
            </p:spPr>
            <p:txBody>
              <a:bodyPr wrap="none" rtlCol="0">
                <a:noAutofit/>
              </a:bodyPr>
              <a:lstStyle/>
              <a:p>
                <a:r>
                  <a:rPr lang="fr-FR" sz="1200" dirty="0"/>
                  <a:t>Transports </a:t>
                </a:r>
                <a:br>
                  <a:rPr lang="fr-FR" sz="1200" dirty="0"/>
                </a:br>
                <a:r>
                  <a:rPr lang="fr-FR" sz="1200" dirty="0"/>
                  <a:t>10,125 Mt</a:t>
                </a:r>
              </a:p>
            </p:txBody>
          </p:sp>
          <p:sp>
            <p:nvSpPr>
              <p:cNvPr id="89" name="Ellipse 88">
                <a:extLst>
                  <a:ext uri="{FF2B5EF4-FFF2-40B4-BE49-F238E27FC236}">
                    <a16:creationId xmlns:a16="http://schemas.microsoft.com/office/drawing/2014/main" id="{FE42F43C-EA9C-4B34-B6D1-5D8A0941DB56}"/>
                  </a:ext>
                </a:extLst>
              </p:cNvPr>
              <p:cNvSpPr/>
              <p:nvPr/>
            </p:nvSpPr>
            <p:spPr bwMode="auto">
              <a:xfrm>
                <a:off x="4662195" y="4535774"/>
                <a:ext cx="1073834"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21,2%</a:t>
                </a:r>
              </a:p>
            </p:txBody>
          </p:sp>
          <p:sp>
            <p:nvSpPr>
              <p:cNvPr id="90" name="ZoneTexte 89">
                <a:extLst>
                  <a:ext uri="{FF2B5EF4-FFF2-40B4-BE49-F238E27FC236}">
                    <a16:creationId xmlns:a16="http://schemas.microsoft.com/office/drawing/2014/main" id="{3FE22C38-CCC0-4FEE-B3C0-6F303F921666}"/>
                  </a:ext>
                </a:extLst>
              </p:cNvPr>
              <p:cNvSpPr txBox="1"/>
              <p:nvPr/>
            </p:nvSpPr>
            <p:spPr>
              <a:xfrm>
                <a:off x="6185594" y="2780928"/>
                <a:ext cx="2277676" cy="480130"/>
              </a:xfrm>
              <a:prstGeom prst="rect">
                <a:avLst/>
              </a:prstGeom>
              <a:noFill/>
            </p:spPr>
            <p:txBody>
              <a:bodyPr wrap="none" rtlCol="0">
                <a:noAutofit/>
              </a:bodyPr>
              <a:lstStyle/>
              <a:p>
                <a:r>
                  <a:rPr lang="fr-FR" sz="1200" dirty="0"/>
                  <a:t>Voyages professionnels </a:t>
                </a:r>
                <a:br>
                  <a:rPr lang="fr-FR" sz="1200" dirty="0"/>
                </a:br>
                <a:r>
                  <a:rPr lang="fr-FR" sz="1200" dirty="0"/>
                  <a:t>0,128 Mt</a:t>
                </a:r>
              </a:p>
            </p:txBody>
          </p:sp>
          <p:sp>
            <p:nvSpPr>
              <p:cNvPr id="91" name="Ellipse 90">
                <a:extLst>
                  <a:ext uri="{FF2B5EF4-FFF2-40B4-BE49-F238E27FC236}">
                    <a16:creationId xmlns:a16="http://schemas.microsoft.com/office/drawing/2014/main" id="{E6ABE596-2267-4A1C-90FA-4D4F7F9B0300}"/>
                  </a:ext>
                </a:extLst>
              </p:cNvPr>
              <p:cNvSpPr/>
              <p:nvPr/>
            </p:nvSpPr>
            <p:spPr bwMode="auto">
              <a:xfrm>
                <a:off x="6752006" y="3374683"/>
                <a:ext cx="913792"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0,3%</a:t>
                </a:r>
              </a:p>
            </p:txBody>
          </p:sp>
          <p:sp>
            <p:nvSpPr>
              <p:cNvPr id="92" name="ZoneTexte 91">
                <a:extLst>
                  <a:ext uri="{FF2B5EF4-FFF2-40B4-BE49-F238E27FC236}">
                    <a16:creationId xmlns:a16="http://schemas.microsoft.com/office/drawing/2014/main" id="{7B097FDC-4532-4FC7-ACA0-C2B013B4C002}"/>
                  </a:ext>
                </a:extLst>
              </p:cNvPr>
              <p:cNvSpPr txBox="1"/>
              <p:nvPr/>
            </p:nvSpPr>
            <p:spPr>
              <a:xfrm>
                <a:off x="6220160" y="3983485"/>
                <a:ext cx="2340705" cy="480130"/>
              </a:xfrm>
              <a:prstGeom prst="rect">
                <a:avLst/>
              </a:prstGeom>
              <a:noFill/>
            </p:spPr>
            <p:txBody>
              <a:bodyPr wrap="none" rtlCol="0">
                <a:noAutofit/>
              </a:bodyPr>
              <a:lstStyle/>
              <a:p>
                <a:r>
                  <a:rPr lang="fr-FR" sz="1200" dirty="0"/>
                  <a:t>Utilisation par les clients </a:t>
                </a:r>
                <a:br>
                  <a:rPr lang="fr-FR" sz="1200" dirty="0"/>
                </a:br>
                <a:r>
                  <a:rPr lang="fr-FR" sz="1200" dirty="0"/>
                  <a:t>25,980 Mt</a:t>
                </a:r>
              </a:p>
            </p:txBody>
          </p:sp>
          <p:sp>
            <p:nvSpPr>
              <p:cNvPr id="93" name="Ellipse 92">
                <a:extLst>
                  <a:ext uri="{FF2B5EF4-FFF2-40B4-BE49-F238E27FC236}">
                    <a16:creationId xmlns:a16="http://schemas.microsoft.com/office/drawing/2014/main" id="{985DA3CE-8CD2-4343-A416-E92C29C8D14E}"/>
                  </a:ext>
                </a:extLst>
              </p:cNvPr>
              <p:cNvSpPr/>
              <p:nvPr/>
            </p:nvSpPr>
            <p:spPr bwMode="auto">
              <a:xfrm>
                <a:off x="6752005" y="4535774"/>
                <a:ext cx="1073834" cy="444515"/>
              </a:xfrm>
              <a:prstGeom prst="ellipse">
                <a:avLst/>
              </a:prstGeom>
              <a:solidFill>
                <a:schemeClr val="tx2"/>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rPr>
                  <a:t>54,5%</a:t>
                </a:r>
              </a:p>
            </p:txBody>
          </p:sp>
          <p:sp>
            <p:nvSpPr>
              <p:cNvPr id="94" name="Rectangle : coins arrondis 93">
                <a:extLst>
                  <a:ext uri="{FF2B5EF4-FFF2-40B4-BE49-F238E27FC236}">
                    <a16:creationId xmlns:a16="http://schemas.microsoft.com/office/drawing/2014/main" id="{F952A877-8D25-4D07-AD86-0F526A043338}"/>
                  </a:ext>
                </a:extLst>
              </p:cNvPr>
              <p:cNvSpPr/>
              <p:nvPr/>
            </p:nvSpPr>
            <p:spPr bwMode="auto">
              <a:xfrm>
                <a:off x="680729" y="1916833"/>
                <a:ext cx="1661612" cy="3168351"/>
              </a:xfrm>
              <a:prstGeom prst="roundRect">
                <a:avLst/>
              </a:prstGeom>
              <a:noFill/>
              <a:ln w="12700" cap="flat" cmpd="sng" algn="ctr">
                <a:solidFill>
                  <a:schemeClr val="accent4">
                    <a:lumMod val="25000"/>
                  </a:schemeClr>
                </a:solidFill>
                <a:prstDash val="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dirty="0">
                  <a:ln>
                    <a:noFill/>
                  </a:ln>
                  <a:solidFill>
                    <a:srgbClr val="000000"/>
                  </a:solidFill>
                  <a:effectLst/>
                  <a:latin typeface="Arial" pitchFamily="34" charset="0"/>
                </a:endParaRPr>
              </a:p>
            </p:txBody>
          </p:sp>
          <p:sp>
            <p:nvSpPr>
              <p:cNvPr id="95" name="Rectangle : coins arrondis 94">
                <a:extLst>
                  <a:ext uri="{FF2B5EF4-FFF2-40B4-BE49-F238E27FC236}">
                    <a16:creationId xmlns:a16="http://schemas.microsoft.com/office/drawing/2014/main" id="{01658C9F-48C1-4119-BC84-31EFB7EFACBB}"/>
                  </a:ext>
                </a:extLst>
              </p:cNvPr>
              <p:cNvSpPr/>
              <p:nvPr/>
            </p:nvSpPr>
            <p:spPr bwMode="auto">
              <a:xfrm>
                <a:off x="2483768" y="1916833"/>
                <a:ext cx="1661612" cy="3168351"/>
              </a:xfrm>
              <a:prstGeom prst="roundRect">
                <a:avLst/>
              </a:prstGeom>
              <a:noFill/>
              <a:ln w="12700" cap="flat" cmpd="sng" algn="ctr">
                <a:solidFill>
                  <a:schemeClr val="accent4">
                    <a:lumMod val="25000"/>
                  </a:schemeClr>
                </a:solidFill>
                <a:prstDash val="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dirty="0">
                  <a:ln>
                    <a:noFill/>
                  </a:ln>
                  <a:solidFill>
                    <a:srgbClr val="000000"/>
                  </a:solidFill>
                  <a:effectLst/>
                  <a:latin typeface="Arial" pitchFamily="34" charset="0"/>
                </a:endParaRPr>
              </a:p>
            </p:txBody>
          </p:sp>
          <p:sp>
            <p:nvSpPr>
              <p:cNvPr id="96" name="Rectangle : coins arrondis 95">
                <a:extLst>
                  <a:ext uri="{FF2B5EF4-FFF2-40B4-BE49-F238E27FC236}">
                    <a16:creationId xmlns:a16="http://schemas.microsoft.com/office/drawing/2014/main" id="{BB5EBCE6-BC6A-4C75-AFA4-5C1DFE5FA2C6}"/>
                  </a:ext>
                </a:extLst>
              </p:cNvPr>
              <p:cNvSpPr/>
              <p:nvPr/>
            </p:nvSpPr>
            <p:spPr bwMode="auto">
              <a:xfrm>
                <a:off x="4286807" y="1916833"/>
                <a:ext cx="4389648" cy="3168351"/>
              </a:xfrm>
              <a:prstGeom prst="roundRect">
                <a:avLst/>
              </a:prstGeom>
              <a:noFill/>
              <a:ln w="12700" cap="flat" cmpd="sng" algn="ctr">
                <a:solidFill>
                  <a:schemeClr val="accent4">
                    <a:lumMod val="25000"/>
                  </a:schemeClr>
                </a:solidFill>
                <a:prstDash val="dash"/>
                <a:round/>
                <a:headEnd type="none" w="med" len="med"/>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dirty="0">
                  <a:ln>
                    <a:noFill/>
                  </a:ln>
                  <a:solidFill>
                    <a:srgbClr val="000000"/>
                  </a:solidFill>
                  <a:effectLst/>
                  <a:latin typeface="Arial" pitchFamily="34" charset="0"/>
                </a:endParaRPr>
              </a:p>
            </p:txBody>
          </p:sp>
          <p:sp>
            <p:nvSpPr>
              <p:cNvPr id="97" name="ZoneTexte 96">
                <a:extLst>
                  <a:ext uri="{FF2B5EF4-FFF2-40B4-BE49-F238E27FC236}">
                    <a16:creationId xmlns:a16="http://schemas.microsoft.com/office/drawing/2014/main" id="{5D98FFE8-E0E3-4A95-8C0F-1435A4E8809A}"/>
                  </a:ext>
                </a:extLst>
              </p:cNvPr>
              <p:cNvSpPr txBox="1"/>
              <p:nvPr/>
            </p:nvSpPr>
            <p:spPr>
              <a:xfrm>
                <a:off x="1103359" y="1562606"/>
                <a:ext cx="7359911" cy="282070"/>
              </a:xfrm>
              <a:prstGeom prst="rect">
                <a:avLst/>
              </a:prstGeom>
              <a:noFill/>
            </p:spPr>
            <p:txBody>
              <a:bodyPr wrap="none" rtlCol="0">
                <a:noAutofit/>
              </a:bodyPr>
              <a:lstStyle/>
              <a:p>
                <a:r>
                  <a:rPr lang="fr-FR" sz="1400" dirty="0"/>
                  <a:t>Total des émissions de gaz à effet de serre 47,6 millions de tonnes </a:t>
                </a:r>
              </a:p>
            </p:txBody>
          </p:sp>
        </p:grpSp>
        <p:sp>
          <p:nvSpPr>
            <p:cNvPr id="76" name="Flèche : droite 75">
              <a:extLst>
                <a:ext uri="{FF2B5EF4-FFF2-40B4-BE49-F238E27FC236}">
                  <a16:creationId xmlns:a16="http://schemas.microsoft.com/office/drawing/2014/main" id="{02E57B27-E3D1-4ADC-BC9F-BD6E62732CF9}"/>
                </a:ext>
              </a:extLst>
            </p:cNvPr>
            <p:cNvSpPr/>
            <p:nvPr/>
          </p:nvSpPr>
          <p:spPr bwMode="auto">
            <a:xfrm>
              <a:off x="1771440" y="3636227"/>
              <a:ext cx="360040" cy="288032"/>
            </a:xfrm>
            <a:prstGeom prst="rightArrow">
              <a:avLst/>
            </a:prstGeom>
            <a:solidFill>
              <a:srgbClr val="FFC000"/>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dirty="0">
                <a:ln>
                  <a:noFill/>
                </a:ln>
                <a:solidFill>
                  <a:srgbClr val="000000"/>
                </a:solidFill>
                <a:effectLst/>
                <a:latin typeface="Arial" pitchFamily="34" charset="0"/>
              </a:endParaRPr>
            </a:p>
          </p:txBody>
        </p:sp>
        <p:sp>
          <p:nvSpPr>
            <p:cNvPr id="77" name="Flèche : droite 76">
              <a:extLst>
                <a:ext uri="{FF2B5EF4-FFF2-40B4-BE49-F238E27FC236}">
                  <a16:creationId xmlns:a16="http://schemas.microsoft.com/office/drawing/2014/main" id="{4F8CCDC7-3D87-465F-84B2-E62FA16D5194}"/>
                </a:ext>
              </a:extLst>
            </p:cNvPr>
            <p:cNvSpPr/>
            <p:nvPr/>
          </p:nvSpPr>
          <p:spPr bwMode="auto">
            <a:xfrm>
              <a:off x="3123248" y="4392996"/>
              <a:ext cx="360040" cy="288032"/>
            </a:xfrm>
            <a:prstGeom prst="rightArrow">
              <a:avLst/>
            </a:prstGeom>
            <a:solidFill>
              <a:srgbClr val="FFC000"/>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dirty="0">
                <a:ln>
                  <a:noFill/>
                </a:ln>
                <a:solidFill>
                  <a:srgbClr val="000000"/>
                </a:solidFill>
                <a:effectLst/>
                <a:latin typeface="Arial" pitchFamily="34" charset="0"/>
              </a:endParaRPr>
            </a:p>
          </p:txBody>
        </p:sp>
        <p:sp>
          <p:nvSpPr>
            <p:cNvPr id="78" name="Flèche : droite 77">
              <a:extLst>
                <a:ext uri="{FF2B5EF4-FFF2-40B4-BE49-F238E27FC236}">
                  <a16:creationId xmlns:a16="http://schemas.microsoft.com/office/drawing/2014/main" id="{5ECC8839-6861-4C4D-B5B1-1FC240D91000}"/>
                </a:ext>
              </a:extLst>
            </p:cNvPr>
            <p:cNvSpPr/>
            <p:nvPr/>
          </p:nvSpPr>
          <p:spPr bwMode="auto">
            <a:xfrm flipH="1">
              <a:off x="3039969" y="3633648"/>
              <a:ext cx="360040" cy="288032"/>
            </a:xfrm>
            <a:prstGeom prst="rightArrow">
              <a:avLst/>
            </a:prstGeom>
            <a:solidFill>
              <a:srgbClr val="FFC000"/>
            </a:solidFill>
            <a:ln w="12700" cap="flat" cmpd="sng" algn="ctr">
              <a:solidFill>
                <a:srgbClr val="00000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dirty="0">
                <a:ln>
                  <a:noFill/>
                </a:ln>
                <a:solidFill>
                  <a:srgbClr val="000000"/>
                </a:solidFill>
                <a:effectLst/>
                <a:latin typeface="Arial" pitchFamily="34" charset="0"/>
              </a:endParaRPr>
            </a:p>
          </p:txBody>
        </p:sp>
      </p:grpSp>
    </p:spTree>
    <p:extLst>
      <p:ext uri="{BB962C8B-B14F-4D97-AF65-F5344CB8AC3E}">
        <p14:creationId xmlns:p14="http://schemas.microsoft.com/office/powerpoint/2010/main" val="17509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32D07-180B-4E17-9E3F-22CACC392355}"/>
              </a:ext>
            </a:extLst>
          </p:cNvPr>
          <p:cNvSpPr>
            <a:spLocks noGrp="1"/>
          </p:cNvSpPr>
          <p:nvPr>
            <p:ph type="title"/>
          </p:nvPr>
        </p:nvSpPr>
        <p:spPr/>
        <p:txBody>
          <a:bodyPr/>
          <a:lstStyle/>
          <a:p>
            <a:r>
              <a:rPr lang="fr-FR" dirty="0"/>
              <a:t>Difficultés de mesure</a:t>
            </a:r>
          </a:p>
        </p:txBody>
      </p:sp>
      <p:sp>
        <p:nvSpPr>
          <p:cNvPr id="3" name="Espace réservé du contenu 2">
            <a:extLst>
              <a:ext uri="{FF2B5EF4-FFF2-40B4-BE49-F238E27FC236}">
                <a16:creationId xmlns:a16="http://schemas.microsoft.com/office/drawing/2014/main" id="{0EC1D198-000B-4DE6-A110-EBDF1586879B}"/>
              </a:ext>
            </a:extLst>
          </p:cNvPr>
          <p:cNvSpPr>
            <a:spLocks noGrp="1"/>
          </p:cNvSpPr>
          <p:nvPr>
            <p:ph idx="1"/>
          </p:nvPr>
        </p:nvSpPr>
        <p:spPr>
          <a:xfrm>
            <a:off x="827584" y="1268760"/>
            <a:ext cx="7162800" cy="4114800"/>
          </a:xfrm>
        </p:spPr>
        <p:txBody>
          <a:bodyPr/>
          <a:lstStyle/>
          <a:p>
            <a:r>
              <a:rPr lang="fr-FR" dirty="0"/>
              <a:t>Des définitions variables</a:t>
            </a:r>
          </a:p>
          <a:p>
            <a:r>
              <a:rPr lang="fr-FR" dirty="0"/>
              <a:t>Dépend des scopes pris en compte</a:t>
            </a:r>
          </a:p>
        </p:txBody>
      </p:sp>
      <p:pic>
        <p:nvPicPr>
          <p:cNvPr id="4" name="Image 3">
            <a:extLst>
              <a:ext uri="{FF2B5EF4-FFF2-40B4-BE49-F238E27FC236}">
                <a16:creationId xmlns:a16="http://schemas.microsoft.com/office/drawing/2014/main" id="{E4421887-B3BF-4E80-82A3-879940D12B1D}"/>
              </a:ext>
            </a:extLst>
          </p:cNvPr>
          <p:cNvPicPr>
            <a:picLocks noChangeAspect="1"/>
          </p:cNvPicPr>
          <p:nvPr/>
        </p:nvPicPr>
        <p:blipFill>
          <a:blip r:embed="rId3"/>
          <a:stretch>
            <a:fillRect/>
          </a:stretch>
        </p:blipFill>
        <p:spPr>
          <a:xfrm>
            <a:off x="1347787" y="2132856"/>
            <a:ext cx="6448425" cy="4581525"/>
          </a:xfrm>
          <a:prstGeom prst="rect">
            <a:avLst/>
          </a:prstGeom>
        </p:spPr>
      </p:pic>
    </p:spTree>
    <p:extLst>
      <p:ext uri="{BB962C8B-B14F-4D97-AF65-F5344CB8AC3E}">
        <p14:creationId xmlns:p14="http://schemas.microsoft.com/office/powerpoint/2010/main" val="81610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90B0F24C-74AB-4B73-923D-860FCD9C00C2}"/>
              </a:ext>
            </a:extLst>
          </p:cNvPr>
          <p:cNvSpPr>
            <a:spLocks noGrp="1"/>
          </p:cNvSpPr>
          <p:nvPr>
            <p:ph type="title"/>
            <p:custDataLst>
              <p:tags r:id="rId1"/>
            </p:custDataLst>
          </p:nvPr>
        </p:nvSpPr>
        <p:spPr/>
        <p:txBody>
          <a:bodyPr/>
          <a:lstStyle/>
          <a:p>
            <a:r>
              <a:rPr lang="fr-FR" altLang="fr-FR" dirty="0"/>
              <a:t>Périmètre de la Green Supply Chain</a:t>
            </a:r>
          </a:p>
        </p:txBody>
      </p:sp>
      <p:sp>
        <p:nvSpPr>
          <p:cNvPr id="5123" name="Espace réservé du contenu 9">
            <a:extLst>
              <a:ext uri="{FF2B5EF4-FFF2-40B4-BE49-F238E27FC236}">
                <a16:creationId xmlns:a16="http://schemas.microsoft.com/office/drawing/2014/main" id="{EA9D4E3F-C069-43CE-A30B-783754E0947D}"/>
              </a:ext>
            </a:extLst>
          </p:cNvPr>
          <p:cNvSpPr>
            <a:spLocks noGrp="1"/>
          </p:cNvSpPr>
          <p:nvPr>
            <p:ph idx="1"/>
            <p:custDataLst>
              <p:tags r:id="rId2"/>
            </p:custDataLst>
          </p:nvPr>
        </p:nvSpPr>
        <p:spPr>
          <a:xfrm>
            <a:off x="1071563" y="1214438"/>
            <a:ext cx="7162800" cy="4114800"/>
          </a:xfrm>
        </p:spPr>
        <p:txBody>
          <a:bodyPr/>
          <a:lstStyle/>
          <a:p>
            <a:r>
              <a:rPr lang="fr-FR" altLang="fr-FR" dirty="0"/>
              <a:t>Minimiser l’empreinte écologique d’un produit tout au long de son cycle de vie</a:t>
            </a:r>
          </a:p>
          <a:p>
            <a:endParaRPr lang="fr-FR" altLang="fr-FR" dirty="0"/>
          </a:p>
        </p:txBody>
      </p:sp>
      <p:sp>
        <p:nvSpPr>
          <p:cNvPr id="6" name="Rectangle à quatre flèches 5">
            <a:extLst>
              <a:ext uri="{FF2B5EF4-FFF2-40B4-BE49-F238E27FC236}">
                <a16:creationId xmlns:a16="http://schemas.microsoft.com/office/drawing/2014/main" id="{8B009CCD-E01C-45E2-B28A-45C8A3D65F76}"/>
              </a:ext>
            </a:extLst>
          </p:cNvPr>
          <p:cNvSpPr/>
          <p:nvPr>
            <p:custDataLst>
              <p:tags r:id="rId3"/>
            </p:custDataLst>
          </p:nvPr>
        </p:nvSpPr>
        <p:spPr bwMode="auto">
          <a:xfrm>
            <a:off x="2286000" y="2928938"/>
            <a:ext cx="4357688" cy="2714625"/>
          </a:xfrm>
          <a:prstGeom prst="quadArrowCallout">
            <a:avLst/>
          </a:prstGeom>
          <a:solidFill>
            <a:schemeClr val="accent2">
              <a:lumMod val="20000"/>
              <a:lumOff val="80000"/>
            </a:schemeClr>
          </a:solidFill>
          <a:ln w="12700" cap="flat" cmpd="sng" algn="ctr">
            <a:solidFill>
              <a:srgbClr val="000000"/>
            </a:solidFill>
            <a:prstDash val="solid"/>
            <a:round/>
            <a:headEnd type="none" w="med" len="med"/>
            <a:tailEnd type="triangle" w="med" len="med"/>
          </a:ln>
          <a:effectLst/>
        </p:spPr>
        <p:txBody>
          <a:bodyPr lIns="90000" tIns="46800" rIns="90000" bIns="46800" anchor="ctr" anchorCtr="1"/>
          <a:lstStyle/>
          <a:p>
            <a:pPr>
              <a:defRPr/>
            </a:pPr>
            <a:r>
              <a:rPr lang="fr-FR" sz="1800" dirty="0"/>
              <a:t>Eco Conception</a:t>
            </a:r>
          </a:p>
        </p:txBody>
      </p:sp>
      <p:sp>
        <p:nvSpPr>
          <p:cNvPr id="7174" name="Rectangle à coins arrondis 6">
            <a:extLst>
              <a:ext uri="{FF2B5EF4-FFF2-40B4-BE49-F238E27FC236}">
                <a16:creationId xmlns:a16="http://schemas.microsoft.com/office/drawing/2014/main" id="{ADF88588-6984-4B35-9980-9A6F05FA34BB}"/>
              </a:ext>
            </a:extLst>
          </p:cNvPr>
          <p:cNvSpPr>
            <a:spLocks noChangeArrowheads="1"/>
          </p:cNvSpPr>
          <p:nvPr>
            <p:custDataLst>
              <p:tags r:id="rId4"/>
            </p:custDataLst>
          </p:nvPr>
        </p:nvSpPr>
        <p:spPr bwMode="auto">
          <a:xfrm>
            <a:off x="6643688" y="3857625"/>
            <a:ext cx="1573212" cy="785813"/>
          </a:xfrm>
          <a:prstGeom prst="roundRect">
            <a:avLst>
              <a:gd name="adj" fmla="val 16667"/>
            </a:avLst>
          </a:prstGeom>
          <a:solidFill>
            <a:schemeClr val="tx2">
              <a:lumMod val="20000"/>
              <a:lumOff val="80000"/>
            </a:schemeClr>
          </a:solidFill>
          <a:ln w="12700" algn="ctr">
            <a:solidFill>
              <a:srgbClr val="000000"/>
            </a:solidFill>
            <a:round/>
            <a:headEnd/>
            <a:tailEnd type="triangle" w="med" len="med"/>
          </a:ln>
        </p:spPr>
        <p:txBody>
          <a:bodyPr wrap="none" lIns="90000" tIns="46800" rIns="90000" bIns="46800" anchor="ctr" anchorCtr="1"/>
          <a:lstStyle/>
          <a:p>
            <a:pPr>
              <a:defRPr/>
            </a:pPr>
            <a:r>
              <a:rPr lang="fr-FR" dirty="0">
                <a:latin typeface="Arial" charset="0"/>
              </a:rPr>
              <a:t>Distribution</a:t>
            </a:r>
          </a:p>
        </p:txBody>
      </p:sp>
      <p:sp>
        <p:nvSpPr>
          <p:cNvPr id="7175" name="Rectangle à coins arrondis 7">
            <a:extLst>
              <a:ext uri="{FF2B5EF4-FFF2-40B4-BE49-F238E27FC236}">
                <a16:creationId xmlns:a16="http://schemas.microsoft.com/office/drawing/2014/main" id="{69102D9D-6D8A-4CFA-9C51-97455CD74B50}"/>
              </a:ext>
            </a:extLst>
          </p:cNvPr>
          <p:cNvSpPr>
            <a:spLocks noChangeArrowheads="1"/>
          </p:cNvSpPr>
          <p:nvPr>
            <p:custDataLst>
              <p:tags r:id="rId5"/>
            </p:custDataLst>
          </p:nvPr>
        </p:nvSpPr>
        <p:spPr bwMode="auto">
          <a:xfrm>
            <a:off x="3713163" y="2214563"/>
            <a:ext cx="1573212" cy="714375"/>
          </a:xfrm>
          <a:prstGeom prst="roundRect">
            <a:avLst>
              <a:gd name="adj" fmla="val 16667"/>
            </a:avLst>
          </a:prstGeom>
          <a:solidFill>
            <a:schemeClr val="tx2">
              <a:lumMod val="20000"/>
              <a:lumOff val="80000"/>
            </a:schemeClr>
          </a:solidFill>
          <a:ln w="12700" algn="ctr">
            <a:solidFill>
              <a:srgbClr val="000000"/>
            </a:solidFill>
            <a:round/>
            <a:headEnd/>
            <a:tailEnd type="triangle" w="med" len="med"/>
          </a:ln>
        </p:spPr>
        <p:txBody>
          <a:bodyPr wrap="none" lIns="90000" tIns="46800" rIns="90000" bIns="46800" anchor="ctr" anchorCtr="1"/>
          <a:lstStyle/>
          <a:p>
            <a:pPr>
              <a:defRPr/>
            </a:pPr>
            <a:r>
              <a:rPr lang="fr-FR" dirty="0">
                <a:latin typeface="Arial" charset="0"/>
              </a:rPr>
              <a:t>Fabrication</a:t>
            </a:r>
          </a:p>
        </p:txBody>
      </p:sp>
      <p:sp>
        <p:nvSpPr>
          <p:cNvPr id="7176" name="Rectangle à coins arrondis 8">
            <a:extLst>
              <a:ext uri="{FF2B5EF4-FFF2-40B4-BE49-F238E27FC236}">
                <a16:creationId xmlns:a16="http://schemas.microsoft.com/office/drawing/2014/main" id="{FA0C1025-5F8A-4C47-A003-346A0D7616E7}"/>
              </a:ext>
            </a:extLst>
          </p:cNvPr>
          <p:cNvSpPr>
            <a:spLocks noChangeArrowheads="1"/>
          </p:cNvSpPr>
          <p:nvPr>
            <p:custDataLst>
              <p:tags r:id="rId6"/>
            </p:custDataLst>
          </p:nvPr>
        </p:nvSpPr>
        <p:spPr bwMode="auto">
          <a:xfrm>
            <a:off x="3643313" y="5643563"/>
            <a:ext cx="1573212" cy="720725"/>
          </a:xfrm>
          <a:prstGeom prst="roundRect">
            <a:avLst>
              <a:gd name="adj" fmla="val 16667"/>
            </a:avLst>
          </a:prstGeom>
          <a:solidFill>
            <a:schemeClr val="tx2">
              <a:lumMod val="20000"/>
              <a:lumOff val="80000"/>
            </a:schemeClr>
          </a:solidFill>
          <a:ln w="12700" algn="ctr">
            <a:solidFill>
              <a:srgbClr val="000000"/>
            </a:solidFill>
            <a:round/>
            <a:headEnd/>
            <a:tailEnd type="triangle" w="med" len="med"/>
          </a:ln>
        </p:spPr>
        <p:txBody>
          <a:bodyPr lIns="90000" tIns="46800" rIns="90000" bIns="46800" anchor="ctr" anchorCtr="1"/>
          <a:lstStyle/>
          <a:p>
            <a:pPr>
              <a:defRPr/>
            </a:pPr>
            <a:r>
              <a:rPr lang="fr-FR" dirty="0">
                <a:latin typeface="Arial" charset="0"/>
              </a:rPr>
              <a:t>Valorisation du produit</a:t>
            </a:r>
          </a:p>
        </p:txBody>
      </p:sp>
      <p:sp>
        <p:nvSpPr>
          <p:cNvPr id="7177" name="Rectangle à coins arrondis 9">
            <a:extLst>
              <a:ext uri="{FF2B5EF4-FFF2-40B4-BE49-F238E27FC236}">
                <a16:creationId xmlns:a16="http://schemas.microsoft.com/office/drawing/2014/main" id="{97685CD5-15C1-420D-A58B-F094DB050AE1}"/>
              </a:ext>
            </a:extLst>
          </p:cNvPr>
          <p:cNvSpPr>
            <a:spLocks noChangeArrowheads="1"/>
          </p:cNvSpPr>
          <p:nvPr>
            <p:custDataLst>
              <p:tags r:id="rId7"/>
            </p:custDataLst>
          </p:nvPr>
        </p:nvSpPr>
        <p:spPr bwMode="auto">
          <a:xfrm>
            <a:off x="714375" y="3929063"/>
            <a:ext cx="1573213" cy="714375"/>
          </a:xfrm>
          <a:prstGeom prst="roundRect">
            <a:avLst>
              <a:gd name="adj" fmla="val 16667"/>
            </a:avLst>
          </a:prstGeom>
          <a:solidFill>
            <a:schemeClr val="tx2">
              <a:lumMod val="20000"/>
              <a:lumOff val="80000"/>
            </a:schemeClr>
          </a:solidFill>
          <a:ln w="12700" algn="ctr">
            <a:solidFill>
              <a:srgbClr val="000000"/>
            </a:solidFill>
            <a:round/>
            <a:headEnd/>
            <a:tailEnd type="triangle" w="med" len="med"/>
          </a:ln>
        </p:spPr>
        <p:txBody>
          <a:bodyPr wrap="none" lIns="90000" tIns="46800" rIns="90000" bIns="46800" anchor="ctr" anchorCtr="1"/>
          <a:lstStyle/>
          <a:p>
            <a:pPr>
              <a:defRPr/>
            </a:pPr>
            <a:r>
              <a:rPr lang="fr-FR" dirty="0">
                <a:latin typeface="Arial" charset="0"/>
              </a:rPr>
              <a:t>Sourcing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3B97E4C4-1C60-42BA-9154-C9B740F880DC}"/>
              </a:ext>
            </a:extLst>
          </p:cNvPr>
          <p:cNvSpPr>
            <a:spLocks noGrp="1"/>
          </p:cNvSpPr>
          <p:nvPr>
            <p:ph type="title"/>
            <p:custDataLst>
              <p:tags r:id="rId1"/>
            </p:custDataLst>
          </p:nvPr>
        </p:nvSpPr>
        <p:spPr/>
        <p:txBody>
          <a:bodyPr/>
          <a:lstStyle/>
          <a:p>
            <a:r>
              <a:rPr lang="fr-FR" altLang="fr-FR" dirty="0"/>
              <a:t>L’éco-conception</a:t>
            </a:r>
          </a:p>
        </p:txBody>
      </p:sp>
      <p:sp>
        <p:nvSpPr>
          <p:cNvPr id="6147" name="Espace réservé du contenu 2">
            <a:extLst>
              <a:ext uri="{FF2B5EF4-FFF2-40B4-BE49-F238E27FC236}">
                <a16:creationId xmlns:a16="http://schemas.microsoft.com/office/drawing/2014/main" id="{9F5496C4-13F1-45EF-B72F-BBEB08CCECF3}"/>
              </a:ext>
            </a:extLst>
          </p:cNvPr>
          <p:cNvSpPr>
            <a:spLocks noGrp="1"/>
          </p:cNvSpPr>
          <p:nvPr>
            <p:ph idx="1"/>
            <p:custDataLst>
              <p:tags r:id="rId2"/>
            </p:custDataLst>
          </p:nvPr>
        </p:nvSpPr>
        <p:spPr>
          <a:xfrm>
            <a:off x="928688" y="1428750"/>
            <a:ext cx="7162800" cy="4114800"/>
          </a:xfrm>
        </p:spPr>
        <p:txBody>
          <a:bodyPr/>
          <a:lstStyle/>
          <a:p>
            <a:r>
              <a:rPr lang="fr-FR" altLang="fr-FR" dirty="0"/>
              <a:t>Améliorer la qualité écologique d’un produit tout au long de son cycle de vie</a:t>
            </a:r>
          </a:p>
          <a:p>
            <a:pPr lvl="1"/>
            <a:r>
              <a:rPr lang="fr-FR" altLang="fr-FR" dirty="0"/>
              <a:t>80% des impacts environnementaux associés à un produit sont déterminés lors de la phase de conception</a:t>
            </a:r>
          </a:p>
          <a:p>
            <a:r>
              <a:rPr lang="fr-FR" altLang="fr-FR" dirty="0"/>
              <a:t>S’applique </a:t>
            </a:r>
          </a:p>
          <a:p>
            <a:pPr lvl="1"/>
            <a:r>
              <a:rPr lang="fr-FR" altLang="fr-FR" dirty="0"/>
              <a:t>Au produit lui-même</a:t>
            </a:r>
          </a:p>
          <a:p>
            <a:pPr lvl="1"/>
            <a:r>
              <a:rPr lang="fr-FR" altLang="fr-FR" dirty="0"/>
              <a:t>A ses constituants</a:t>
            </a:r>
          </a:p>
          <a:p>
            <a:pPr lvl="1"/>
            <a:r>
              <a:rPr lang="fr-FR" altLang="fr-FR" dirty="0"/>
              <a:t>A ses emballages</a:t>
            </a:r>
          </a:p>
          <a:p>
            <a:pPr lvl="1"/>
            <a:r>
              <a:rPr lang="fr-FR" altLang="fr-FR" dirty="0"/>
              <a:t>Au procédé de fabrication</a:t>
            </a:r>
          </a:p>
          <a:p>
            <a:r>
              <a:rPr lang="fr-FR" altLang="fr-FR" dirty="0"/>
              <a:t>Concevoir en vue de recycler</a:t>
            </a:r>
          </a:p>
          <a:p>
            <a:r>
              <a:rPr lang="fr-FR" altLang="fr-FR" dirty="0"/>
              <a:t>Répondre aux attentes sociétales des consommateurs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0FFA111B-5A6C-45A9-9316-1DAFF953E73B}"/>
              </a:ext>
            </a:extLst>
          </p:cNvPr>
          <p:cNvSpPr>
            <a:spLocks noGrp="1"/>
          </p:cNvSpPr>
          <p:nvPr>
            <p:ph type="title"/>
            <p:custDataLst>
              <p:tags r:id="rId1"/>
            </p:custDataLst>
          </p:nvPr>
        </p:nvSpPr>
        <p:spPr/>
        <p:txBody>
          <a:bodyPr/>
          <a:lstStyle/>
          <a:p>
            <a:r>
              <a:rPr lang="fr-FR" altLang="fr-FR" dirty="0"/>
              <a:t>L’éco-conception et la règlementation</a:t>
            </a:r>
          </a:p>
        </p:txBody>
      </p:sp>
      <p:sp>
        <p:nvSpPr>
          <p:cNvPr id="7171" name="Espace réservé du contenu 2">
            <a:extLst>
              <a:ext uri="{FF2B5EF4-FFF2-40B4-BE49-F238E27FC236}">
                <a16:creationId xmlns:a16="http://schemas.microsoft.com/office/drawing/2014/main" id="{ED405ABC-925D-4540-B38A-6189C1940CF0}"/>
              </a:ext>
            </a:extLst>
          </p:cNvPr>
          <p:cNvSpPr>
            <a:spLocks noGrp="1"/>
          </p:cNvSpPr>
          <p:nvPr>
            <p:ph idx="1"/>
            <p:custDataLst>
              <p:tags r:id="rId2"/>
            </p:custDataLst>
          </p:nvPr>
        </p:nvSpPr>
        <p:spPr>
          <a:xfrm>
            <a:off x="928688" y="1285875"/>
            <a:ext cx="7791450" cy="4752975"/>
          </a:xfrm>
        </p:spPr>
        <p:txBody>
          <a:bodyPr/>
          <a:lstStyle/>
          <a:p>
            <a:r>
              <a:rPr lang="fr-FR" altLang="fr-FR" dirty="0"/>
              <a:t>Trois lois importantes : RoHS, DEEE, REACH</a:t>
            </a:r>
          </a:p>
          <a:p>
            <a:r>
              <a:rPr lang="fr-FR" altLang="fr-FR" dirty="0"/>
              <a:t>RoHS </a:t>
            </a:r>
            <a:r>
              <a:rPr lang="fr-FR" altLang="fr-FR" sz="2000" dirty="0"/>
              <a:t>(Restriction of Hazardous Substances)</a:t>
            </a:r>
            <a:endParaRPr lang="fr-FR" altLang="fr-FR" dirty="0"/>
          </a:p>
          <a:p>
            <a:pPr lvl="1"/>
            <a:r>
              <a:rPr lang="fr-FR" altLang="fr-FR" dirty="0"/>
              <a:t>Directive européenne</a:t>
            </a:r>
          </a:p>
          <a:p>
            <a:pPr lvl="1"/>
            <a:r>
              <a:rPr lang="fr-FR" altLang="fr-FR" dirty="0"/>
              <a:t>Limiter l’utilisation de 6 substances dangereuses</a:t>
            </a:r>
          </a:p>
          <a:p>
            <a:r>
              <a:rPr lang="fr-FR" altLang="fr-FR" dirty="0"/>
              <a:t>DEEE </a:t>
            </a:r>
            <a:r>
              <a:rPr lang="fr-FR" altLang="fr-FR" sz="1800" dirty="0"/>
              <a:t>(Déchets d’Équipements Électriques et Électroniques)</a:t>
            </a:r>
          </a:p>
          <a:p>
            <a:pPr lvl="1"/>
            <a:r>
              <a:rPr lang="fr-FR" altLang="fr-FR" dirty="0"/>
              <a:t>Impose </a:t>
            </a:r>
          </a:p>
          <a:p>
            <a:pPr lvl="2"/>
            <a:r>
              <a:rPr lang="fr-FR" altLang="fr-FR" dirty="0"/>
              <a:t>la collecte des déchets </a:t>
            </a:r>
          </a:p>
          <a:p>
            <a:pPr lvl="2"/>
            <a:r>
              <a:rPr lang="fr-FR" altLang="fr-FR" dirty="0"/>
              <a:t>le traitement systématique des composants dangereux</a:t>
            </a:r>
          </a:p>
          <a:p>
            <a:pPr lvl="2"/>
            <a:r>
              <a:rPr lang="fr-FR" altLang="fr-FR" dirty="0"/>
              <a:t>la valorisation des déchets (réutilisation, recyclage)</a:t>
            </a:r>
          </a:p>
          <a:p>
            <a:r>
              <a:rPr lang="fr-FR" altLang="fr-FR" dirty="0"/>
              <a:t>REACH </a:t>
            </a:r>
            <a:r>
              <a:rPr lang="fr-FR" altLang="fr-FR" sz="2000" dirty="0"/>
              <a:t>(Registration, Evaluation, Autorisation and Restriction of Chemicals)</a:t>
            </a:r>
          </a:p>
          <a:p>
            <a:pPr lvl="1"/>
            <a:r>
              <a:rPr lang="fr-FR" altLang="fr-FR" dirty="0"/>
              <a:t>Directive européenne</a:t>
            </a:r>
          </a:p>
          <a:p>
            <a:pPr lvl="1"/>
            <a:r>
              <a:rPr lang="fr-FR" altLang="fr-FR" dirty="0"/>
              <a:t>Oblige les utilisateurs à prouver le non-toxicité des substances employées</a:t>
            </a:r>
          </a:p>
          <a:p>
            <a:endParaRPr lang="fr-FR" alt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818C2A2F-FC68-4E21-8A31-873B1982D34B}"/>
              </a:ext>
            </a:extLst>
          </p:cNvPr>
          <p:cNvSpPr>
            <a:spLocks noGrp="1"/>
          </p:cNvSpPr>
          <p:nvPr>
            <p:ph type="title"/>
            <p:custDataLst>
              <p:tags r:id="rId1"/>
            </p:custDataLst>
          </p:nvPr>
        </p:nvSpPr>
        <p:spPr/>
        <p:txBody>
          <a:bodyPr/>
          <a:lstStyle/>
          <a:p>
            <a:r>
              <a:rPr lang="fr-FR" altLang="fr-FR" dirty="0"/>
              <a:t>L’éco-conception</a:t>
            </a:r>
          </a:p>
        </p:txBody>
      </p:sp>
      <p:sp>
        <p:nvSpPr>
          <p:cNvPr id="8195" name="Espace réservé du contenu 2">
            <a:extLst>
              <a:ext uri="{FF2B5EF4-FFF2-40B4-BE49-F238E27FC236}">
                <a16:creationId xmlns:a16="http://schemas.microsoft.com/office/drawing/2014/main" id="{050DF975-158E-45CA-BCFF-C411344E3C4D}"/>
              </a:ext>
            </a:extLst>
          </p:cNvPr>
          <p:cNvSpPr>
            <a:spLocks noGrp="1"/>
          </p:cNvSpPr>
          <p:nvPr>
            <p:ph idx="1"/>
            <p:custDataLst>
              <p:tags r:id="rId2"/>
            </p:custDataLst>
          </p:nvPr>
        </p:nvSpPr>
        <p:spPr>
          <a:xfrm>
            <a:off x="785813" y="1676400"/>
            <a:ext cx="8143875" cy="4114800"/>
          </a:xfrm>
        </p:spPr>
        <p:txBody>
          <a:bodyPr/>
          <a:lstStyle/>
          <a:p>
            <a:r>
              <a:rPr lang="fr-FR" altLang="fr-FR" dirty="0"/>
              <a:t>Choix de matériaux moins polluants</a:t>
            </a:r>
          </a:p>
          <a:p>
            <a:pPr lvl="1"/>
            <a:r>
              <a:rPr lang="fr-FR" altLang="fr-FR" dirty="0"/>
              <a:t>Eviter les substances dangereuses pour diminuer les coûts de traitement en fin de vie</a:t>
            </a:r>
          </a:p>
          <a:p>
            <a:pPr lvl="1"/>
            <a:r>
              <a:rPr lang="fr-FR" altLang="fr-FR" dirty="0"/>
              <a:t>Utilisation de matériaux recyclés</a:t>
            </a:r>
          </a:p>
          <a:p>
            <a:r>
              <a:rPr lang="fr-FR" altLang="fr-FR" dirty="0"/>
              <a:t>Choix de procédés de fabrication moins polluants</a:t>
            </a:r>
          </a:p>
          <a:p>
            <a:pPr lvl="1"/>
            <a:r>
              <a:rPr lang="fr-FR" altLang="fr-FR" dirty="0"/>
              <a:t>Investir dans des technologies propres </a:t>
            </a:r>
          </a:p>
          <a:p>
            <a:pPr lvl="1"/>
            <a:r>
              <a:rPr lang="fr-FR" altLang="fr-FR" dirty="0"/>
              <a:t>plutôt que dans des équipements destinés à traiter le déchets de production</a:t>
            </a:r>
          </a:p>
          <a:p>
            <a:pPr lvl="1"/>
            <a:r>
              <a:rPr lang="fr-FR" altLang="fr-FR" dirty="0"/>
              <a:t>et la dépollution en aval des processus de production</a:t>
            </a:r>
          </a:p>
          <a:p>
            <a:pPr lvl="1">
              <a:buFontTx/>
              <a:buNone/>
            </a:pPr>
            <a:endParaRPr lang="fr-FR" alt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D26B64AA-F6E3-40CB-8CCB-0274E94D2DF4}"/>
              </a:ext>
            </a:extLst>
          </p:cNvPr>
          <p:cNvSpPr>
            <a:spLocks noGrp="1"/>
          </p:cNvSpPr>
          <p:nvPr>
            <p:ph type="title"/>
            <p:custDataLst>
              <p:tags r:id="rId1"/>
            </p:custDataLst>
          </p:nvPr>
        </p:nvSpPr>
        <p:spPr/>
        <p:txBody>
          <a:bodyPr/>
          <a:lstStyle/>
          <a:p>
            <a:r>
              <a:rPr lang="fr-FR" altLang="fr-FR" dirty="0"/>
              <a:t>L’éco-sourcing</a:t>
            </a:r>
          </a:p>
        </p:txBody>
      </p:sp>
      <p:sp>
        <p:nvSpPr>
          <p:cNvPr id="9219" name="Espace réservé du contenu 2">
            <a:extLst>
              <a:ext uri="{FF2B5EF4-FFF2-40B4-BE49-F238E27FC236}">
                <a16:creationId xmlns:a16="http://schemas.microsoft.com/office/drawing/2014/main" id="{5DBE9E92-C6FA-4F85-982F-84BF299BE4B2}"/>
              </a:ext>
            </a:extLst>
          </p:cNvPr>
          <p:cNvSpPr>
            <a:spLocks noGrp="1"/>
          </p:cNvSpPr>
          <p:nvPr>
            <p:ph idx="1"/>
            <p:custDataLst>
              <p:tags r:id="rId2"/>
            </p:custDataLst>
          </p:nvPr>
        </p:nvSpPr>
        <p:spPr>
          <a:xfrm>
            <a:off x="1000125" y="1428750"/>
            <a:ext cx="7162800" cy="4114800"/>
          </a:xfrm>
        </p:spPr>
        <p:txBody>
          <a:bodyPr/>
          <a:lstStyle/>
          <a:p>
            <a:r>
              <a:rPr lang="fr-FR" altLang="fr-FR" dirty="0"/>
              <a:t>Ensemble des approvisionnements auprès des fournisseurs, sous-traitants, prestataires </a:t>
            </a:r>
            <a:r>
              <a:rPr lang="fr-FR" altLang="fr-FR" dirty="0">
                <a:solidFill>
                  <a:srgbClr val="00279F"/>
                </a:solidFill>
              </a:rPr>
              <a:t>en intégrant des critères environnementaux</a:t>
            </a:r>
          </a:p>
          <a:p>
            <a:r>
              <a:rPr lang="fr-FR" altLang="fr-FR" dirty="0"/>
              <a:t>Sélectionner des fournisseurs proches</a:t>
            </a:r>
          </a:p>
          <a:p>
            <a:r>
              <a:rPr lang="fr-FR" altLang="fr-FR" dirty="0"/>
              <a:t>Considérer le TCO</a:t>
            </a:r>
          </a:p>
          <a:p>
            <a:pPr lvl="1"/>
            <a:r>
              <a:rPr lang="fr-FR" altLang="fr-FR" dirty="0"/>
              <a:t>Sur la totalité de la chaîne logistique </a:t>
            </a:r>
            <a:br>
              <a:rPr lang="fr-FR" altLang="fr-FR" dirty="0"/>
            </a:br>
            <a:r>
              <a:rPr lang="fr-FR" altLang="fr-FR" dirty="0"/>
              <a:t>(sélection des moyens de transport et emballages)</a:t>
            </a:r>
          </a:p>
          <a:p>
            <a:pPr lvl="1"/>
            <a:r>
              <a:rPr lang="fr-FR" altLang="fr-FR" dirty="0"/>
              <a:t>Inclure les coûts de traitement de fin de vie (récupération, recyclage, etc.)</a:t>
            </a:r>
          </a:p>
          <a:p>
            <a:r>
              <a:rPr lang="fr-FR" altLang="fr-FR" dirty="0"/>
              <a:t>Intégrer des critères environnementaux dans le cahier des charges</a:t>
            </a:r>
          </a:p>
          <a:p>
            <a:r>
              <a:rPr lang="fr-FR" altLang="fr-FR" dirty="0"/>
              <a:t>Suivi et évaluation des fournisseurs en matière de développement durable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A63AE-254F-4AAB-8BF6-98BFBFEACE1E}"/>
              </a:ext>
            </a:extLst>
          </p:cNvPr>
          <p:cNvSpPr>
            <a:spLocks noGrp="1"/>
          </p:cNvSpPr>
          <p:nvPr>
            <p:ph type="title"/>
            <p:custDataLst>
              <p:tags r:id="rId1"/>
            </p:custDataLst>
          </p:nvPr>
        </p:nvSpPr>
        <p:spPr/>
        <p:txBody>
          <a:bodyPr/>
          <a:lstStyle/>
          <a:p>
            <a:r>
              <a:rPr lang="fr-FR" altLang="fr-FR" dirty="0"/>
              <a:t>L’éco-sourcing</a:t>
            </a:r>
            <a:endParaRPr lang="fr-FR" dirty="0"/>
          </a:p>
        </p:txBody>
      </p:sp>
      <p:grpSp>
        <p:nvGrpSpPr>
          <p:cNvPr id="4" name="Groupe 3">
            <a:extLst>
              <a:ext uri="{FF2B5EF4-FFF2-40B4-BE49-F238E27FC236}">
                <a16:creationId xmlns:a16="http://schemas.microsoft.com/office/drawing/2014/main" id="{CD6E1AF9-98BC-4733-95A9-EFF59DA44B66}"/>
              </a:ext>
            </a:extLst>
          </p:cNvPr>
          <p:cNvGrpSpPr/>
          <p:nvPr/>
        </p:nvGrpSpPr>
        <p:grpSpPr>
          <a:xfrm>
            <a:off x="912491" y="1412776"/>
            <a:ext cx="7467922" cy="5112568"/>
            <a:chOff x="1368103" y="1340768"/>
            <a:chExt cx="6783387" cy="4608512"/>
          </a:xfrm>
        </p:grpSpPr>
        <p:grpSp>
          <p:nvGrpSpPr>
            <p:cNvPr id="3" name="Group 4">
              <a:extLst>
                <a:ext uri="{FF2B5EF4-FFF2-40B4-BE49-F238E27FC236}">
                  <a16:creationId xmlns:a16="http://schemas.microsoft.com/office/drawing/2014/main" id="{8952A7C6-B65C-48D6-B366-E4253C315B2C}"/>
                </a:ext>
              </a:extLst>
            </p:cNvPr>
            <p:cNvGrpSpPr>
              <a:grpSpLocks noChangeAspect="1"/>
            </p:cNvGrpSpPr>
            <p:nvPr/>
          </p:nvGrpSpPr>
          <p:grpSpPr bwMode="auto">
            <a:xfrm>
              <a:off x="1368103" y="1340768"/>
              <a:ext cx="6783387" cy="4346575"/>
              <a:chOff x="854" y="856"/>
              <a:chExt cx="4273" cy="2738"/>
            </a:xfrm>
          </p:grpSpPr>
          <p:sp>
            <p:nvSpPr>
              <p:cNvPr id="160" name="Freeform 167">
                <a:extLst>
                  <a:ext uri="{FF2B5EF4-FFF2-40B4-BE49-F238E27FC236}">
                    <a16:creationId xmlns:a16="http://schemas.microsoft.com/office/drawing/2014/main" id="{DEE372EE-299F-4D46-8B84-466E7273FA49}"/>
                  </a:ext>
                </a:extLst>
              </p:cNvPr>
              <p:cNvSpPr>
                <a:spLocks noEditPoints="1"/>
              </p:cNvSpPr>
              <p:nvPr/>
            </p:nvSpPr>
            <p:spPr bwMode="auto">
              <a:xfrm>
                <a:off x="1701" y="1199"/>
                <a:ext cx="1233" cy="112"/>
              </a:xfrm>
              <a:custGeom>
                <a:avLst/>
                <a:gdLst>
                  <a:gd name="T0" fmla="*/ 1233 w 1233"/>
                  <a:gd name="T1" fmla="*/ 14 h 112"/>
                  <a:gd name="T2" fmla="*/ 49 w 1233"/>
                  <a:gd name="T3" fmla="*/ 98 h 112"/>
                  <a:gd name="T4" fmla="*/ 47 w 1233"/>
                  <a:gd name="T5" fmla="*/ 84 h 112"/>
                  <a:gd name="T6" fmla="*/ 1231 w 1233"/>
                  <a:gd name="T7" fmla="*/ 0 h 112"/>
                  <a:gd name="T8" fmla="*/ 1233 w 1233"/>
                  <a:gd name="T9" fmla="*/ 14 h 112"/>
                  <a:gd name="T10" fmla="*/ 60 w 1233"/>
                  <a:gd name="T11" fmla="*/ 112 h 112"/>
                  <a:gd name="T12" fmla="*/ 0 w 1233"/>
                  <a:gd name="T13" fmla="*/ 94 h 112"/>
                  <a:gd name="T14" fmla="*/ 55 w 1233"/>
                  <a:gd name="T15" fmla="*/ 68 h 112"/>
                  <a:gd name="T16" fmla="*/ 60 w 123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3" h="112">
                    <a:moveTo>
                      <a:pt x="1233" y="14"/>
                    </a:moveTo>
                    <a:lnTo>
                      <a:pt x="49" y="98"/>
                    </a:lnTo>
                    <a:lnTo>
                      <a:pt x="47" y="84"/>
                    </a:lnTo>
                    <a:lnTo>
                      <a:pt x="1231" y="0"/>
                    </a:lnTo>
                    <a:lnTo>
                      <a:pt x="1233" y="14"/>
                    </a:lnTo>
                    <a:close/>
                    <a:moveTo>
                      <a:pt x="60" y="112"/>
                    </a:moveTo>
                    <a:lnTo>
                      <a:pt x="0" y="94"/>
                    </a:lnTo>
                    <a:lnTo>
                      <a:pt x="55" y="68"/>
                    </a:lnTo>
                    <a:lnTo>
                      <a:pt x="60" y="112"/>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Rectangle 5">
                <a:extLst>
                  <a:ext uri="{FF2B5EF4-FFF2-40B4-BE49-F238E27FC236}">
                    <a16:creationId xmlns:a16="http://schemas.microsoft.com/office/drawing/2014/main" id="{F7E0ED57-CD3D-4F41-A022-6E1033ABF9BF}"/>
                  </a:ext>
                </a:extLst>
              </p:cNvPr>
              <p:cNvSpPr>
                <a:spLocks noChangeArrowheads="1"/>
              </p:cNvSpPr>
              <p:nvPr/>
            </p:nvSpPr>
            <p:spPr bwMode="auto">
              <a:xfrm>
                <a:off x="4483" y="1563"/>
                <a:ext cx="644" cy="408"/>
              </a:xfrm>
              <a:prstGeom prst="rect">
                <a:avLst/>
              </a:prstGeom>
              <a:noFill/>
              <a:ln w="46038" cap="rnd">
                <a:solidFill>
                  <a:srgbClr val="0076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 name="Freeform 9">
                <a:extLst>
                  <a:ext uri="{FF2B5EF4-FFF2-40B4-BE49-F238E27FC236}">
                    <a16:creationId xmlns:a16="http://schemas.microsoft.com/office/drawing/2014/main" id="{90B3F117-FB54-4A10-A26C-3F61D7CD6E4F}"/>
                  </a:ext>
                </a:extLst>
              </p:cNvPr>
              <p:cNvSpPr>
                <a:spLocks/>
              </p:cNvSpPr>
              <p:nvPr/>
            </p:nvSpPr>
            <p:spPr bwMode="auto">
              <a:xfrm>
                <a:off x="935" y="1148"/>
                <a:ext cx="843" cy="580"/>
              </a:xfrm>
              <a:custGeom>
                <a:avLst/>
                <a:gdLst>
                  <a:gd name="T0" fmla="*/ 554 w 708"/>
                  <a:gd name="T1" fmla="*/ 0 h 580"/>
                  <a:gd name="T2" fmla="*/ 0 w 708"/>
                  <a:gd name="T3" fmla="*/ 0 h 580"/>
                  <a:gd name="T4" fmla="*/ 0 w 708"/>
                  <a:gd name="T5" fmla="*/ 580 h 580"/>
                  <a:gd name="T6" fmla="*/ 554 w 708"/>
                  <a:gd name="T7" fmla="*/ 580 h 580"/>
                  <a:gd name="T8" fmla="*/ 708 w 708"/>
                  <a:gd name="T9" fmla="*/ 290 h 580"/>
                  <a:gd name="T10" fmla="*/ 554 w 708"/>
                  <a:gd name="T11" fmla="*/ 0 h 580"/>
                </a:gdLst>
                <a:ahLst/>
                <a:cxnLst>
                  <a:cxn ang="0">
                    <a:pos x="T0" y="T1"/>
                  </a:cxn>
                  <a:cxn ang="0">
                    <a:pos x="T2" y="T3"/>
                  </a:cxn>
                  <a:cxn ang="0">
                    <a:pos x="T4" y="T5"/>
                  </a:cxn>
                  <a:cxn ang="0">
                    <a:pos x="T6" y="T7"/>
                  </a:cxn>
                  <a:cxn ang="0">
                    <a:pos x="T8" y="T9"/>
                  </a:cxn>
                  <a:cxn ang="0">
                    <a:pos x="T10" y="T11"/>
                  </a:cxn>
                </a:cxnLst>
                <a:rect l="0" t="0" r="r" b="b"/>
                <a:pathLst>
                  <a:path w="708" h="580">
                    <a:moveTo>
                      <a:pt x="554" y="0"/>
                    </a:moveTo>
                    <a:lnTo>
                      <a:pt x="0" y="0"/>
                    </a:lnTo>
                    <a:lnTo>
                      <a:pt x="0" y="580"/>
                    </a:lnTo>
                    <a:lnTo>
                      <a:pt x="554" y="580"/>
                    </a:lnTo>
                    <a:lnTo>
                      <a:pt x="708" y="290"/>
                    </a:lnTo>
                    <a:lnTo>
                      <a:pt x="554"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 name="Rectangle 10">
                <a:extLst>
                  <a:ext uri="{FF2B5EF4-FFF2-40B4-BE49-F238E27FC236}">
                    <a16:creationId xmlns:a16="http://schemas.microsoft.com/office/drawing/2014/main" id="{8817DA8C-D9C1-4B6A-9984-A21D910D0BFF}"/>
                  </a:ext>
                </a:extLst>
              </p:cNvPr>
              <p:cNvSpPr>
                <a:spLocks noChangeArrowheads="1"/>
              </p:cNvSpPr>
              <p:nvPr/>
            </p:nvSpPr>
            <p:spPr bwMode="auto">
              <a:xfrm>
                <a:off x="972" y="1174"/>
                <a:ext cx="80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Analyse des </a:t>
                </a:r>
              </a:p>
              <a:p>
                <a:pPr>
                  <a:lnSpc>
                    <a:spcPct val="100000"/>
                  </a:lnSpc>
                </a:pPr>
                <a:r>
                  <a:rPr lang="fr-FR" altLang="fr-FR" sz="900" b="0" dirty="0">
                    <a:solidFill>
                      <a:srgbClr val="000000"/>
                    </a:solidFill>
                  </a:rPr>
                  <a:t>besoins</a:t>
                </a:r>
              </a:p>
              <a:p>
                <a:pPr>
                  <a:lnSpc>
                    <a:spcPct val="100000"/>
                  </a:lnSpc>
                </a:pPr>
                <a:r>
                  <a:rPr lang="fr-FR" altLang="fr-FR" sz="900" b="0" dirty="0">
                    <a:solidFill>
                      <a:srgbClr val="000000"/>
                    </a:solidFill>
                  </a:rPr>
                  <a:t>Diagnostic segment</a:t>
                </a:r>
              </a:p>
              <a:p>
                <a:pPr>
                  <a:lnSpc>
                    <a:spcPct val="100000"/>
                  </a:lnSpc>
                </a:pPr>
                <a:endParaRPr lang="fr-FR" altLang="fr-FR" sz="900" b="0" dirty="0">
                  <a:solidFill>
                    <a:srgbClr val="000000"/>
                  </a:solidFill>
                </a:endParaRPr>
              </a:p>
              <a:p>
                <a:pPr>
                  <a:lnSpc>
                    <a:spcPct val="100000"/>
                  </a:lnSpc>
                </a:pPr>
                <a:r>
                  <a:rPr lang="fr-FR" altLang="fr-FR" sz="900" b="0" dirty="0">
                    <a:solidFill>
                      <a:srgbClr val="000000"/>
                    </a:solidFill>
                  </a:rPr>
                  <a:t>Définition du cahier </a:t>
                </a:r>
              </a:p>
              <a:p>
                <a:pPr>
                  <a:lnSpc>
                    <a:spcPct val="100000"/>
                  </a:lnSpc>
                </a:pPr>
                <a:r>
                  <a:rPr lang="fr-FR" altLang="fr-FR" sz="900" b="0" dirty="0">
                    <a:solidFill>
                      <a:srgbClr val="000000"/>
                    </a:solidFill>
                  </a:rPr>
                  <a:t>des charges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72259605-9128-420B-94DF-9FFEF1CEC318}"/>
                  </a:ext>
                </a:extLst>
              </p:cNvPr>
              <p:cNvSpPr>
                <a:spLocks noChangeArrowheads="1"/>
              </p:cNvSpPr>
              <p:nvPr/>
            </p:nvSpPr>
            <p:spPr bwMode="auto">
              <a:xfrm>
                <a:off x="1138" y="12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Freeform 19">
                <a:extLst>
                  <a:ext uri="{FF2B5EF4-FFF2-40B4-BE49-F238E27FC236}">
                    <a16:creationId xmlns:a16="http://schemas.microsoft.com/office/drawing/2014/main" id="{AB61057C-ED79-4674-B86E-7D9C3F05488A}"/>
                  </a:ext>
                </a:extLst>
              </p:cNvPr>
              <p:cNvSpPr>
                <a:spLocks/>
              </p:cNvSpPr>
              <p:nvPr/>
            </p:nvSpPr>
            <p:spPr bwMode="auto">
              <a:xfrm>
                <a:off x="936" y="1799"/>
                <a:ext cx="842" cy="543"/>
              </a:xfrm>
              <a:custGeom>
                <a:avLst/>
                <a:gdLst>
                  <a:gd name="T0" fmla="*/ 554 w 707"/>
                  <a:gd name="T1" fmla="*/ 0 h 543"/>
                  <a:gd name="T2" fmla="*/ 0 w 707"/>
                  <a:gd name="T3" fmla="*/ 0 h 543"/>
                  <a:gd name="T4" fmla="*/ 0 w 707"/>
                  <a:gd name="T5" fmla="*/ 543 h 543"/>
                  <a:gd name="T6" fmla="*/ 554 w 707"/>
                  <a:gd name="T7" fmla="*/ 543 h 543"/>
                  <a:gd name="T8" fmla="*/ 707 w 707"/>
                  <a:gd name="T9" fmla="*/ 272 h 543"/>
                  <a:gd name="T10" fmla="*/ 554 w 707"/>
                  <a:gd name="T11" fmla="*/ 0 h 543"/>
                </a:gdLst>
                <a:ahLst/>
                <a:cxnLst>
                  <a:cxn ang="0">
                    <a:pos x="T0" y="T1"/>
                  </a:cxn>
                  <a:cxn ang="0">
                    <a:pos x="T2" y="T3"/>
                  </a:cxn>
                  <a:cxn ang="0">
                    <a:pos x="T4" y="T5"/>
                  </a:cxn>
                  <a:cxn ang="0">
                    <a:pos x="T6" y="T7"/>
                  </a:cxn>
                  <a:cxn ang="0">
                    <a:pos x="T8" y="T9"/>
                  </a:cxn>
                  <a:cxn ang="0">
                    <a:pos x="T10" y="T11"/>
                  </a:cxn>
                </a:cxnLst>
                <a:rect l="0" t="0" r="r" b="b"/>
                <a:pathLst>
                  <a:path w="707" h="543">
                    <a:moveTo>
                      <a:pt x="554" y="0"/>
                    </a:moveTo>
                    <a:lnTo>
                      <a:pt x="0" y="0"/>
                    </a:lnTo>
                    <a:lnTo>
                      <a:pt x="0" y="543"/>
                    </a:lnTo>
                    <a:lnTo>
                      <a:pt x="554" y="543"/>
                    </a:lnTo>
                    <a:lnTo>
                      <a:pt x="707" y="272"/>
                    </a:lnTo>
                    <a:lnTo>
                      <a:pt x="554"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28">
                <a:extLst>
                  <a:ext uri="{FF2B5EF4-FFF2-40B4-BE49-F238E27FC236}">
                    <a16:creationId xmlns:a16="http://schemas.microsoft.com/office/drawing/2014/main" id="{C95074EE-A541-4B72-A275-B38BCE0BC481}"/>
                  </a:ext>
                </a:extLst>
              </p:cNvPr>
              <p:cNvSpPr>
                <a:spLocks/>
              </p:cNvSpPr>
              <p:nvPr/>
            </p:nvSpPr>
            <p:spPr bwMode="auto">
              <a:xfrm>
                <a:off x="1778" y="1788"/>
                <a:ext cx="872" cy="554"/>
              </a:xfrm>
              <a:custGeom>
                <a:avLst/>
                <a:gdLst>
                  <a:gd name="T0" fmla="*/ 683 w 872"/>
                  <a:gd name="T1" fmla="*/ 0 h 554"/>
                  <a:gd name="T2" fmla="*/ 0 w 872"/>
                  <a:gd name="T3" fmla="*/ 0 h 554"/>
                  <a:gd name="T4" fmla="*/ 0 w 872"/>
                  <a:gd name="T5" fmla="*/ 554 h 554"/>
                  <a:gd name="T6" fmla="*/ 683 w 872"/>
                  <a:gd name="T7" fmla="*/ 554 h 554"/>
                  <a:gd name="T8" fmla="*/ 872 w 872"/>
                  <a:gd name="T9" fmla="*/ 277 h 554"/>
                  <a:gd name="T10" fmla="*/ 683 w 872"/>
                  <a:gd name="T11" fmla="*/ 0 h 554"/>
                </a:gdLst>
                <a:ahLst/>
                <a:cxnLst>
                  <a:cxn ang="0">
                    <a:pos x="T0" y="T1"/>
                  </a:cxn>
                  <a:cxn ang="0">
                    <a:pos x="T2" y="T3"/>
                  </a:cxn>
                  <a:cxn ang="0">
                    <a:pos x="T4" y="T5"/>
                  </a:cxn>
                  <a:cxn ang="0">
                    <a:pos x="T6" y="T7"/>
                  </a:cxn>
                  <a:cxn ang="0">
                    <a:pos x="T8" y="T9"/>
                  </a:cxn>
                  <a:cxn ang="0">
                    <a:pos x="T10" y="T11"/>
                  </a:cxn>
                </a:cxnLst>
                <a:rect l="0" t="0" r="r" b="b"/>
                <a:pathLst>
                  <a:path w="872" h="554">
                    <a:moveTo>
                      <a:pt x="683" y="0"/>
                    </a:moveTo>
                    <a:lnTo>
                      <a:pt x="0" y="0"/>
                    </a:lnTo>
                    <a:lnTo>
                      <a:pt x="0" y="554"/>
                    </a:lnTo>
                    <a:lnTo>
                      <a:pt x="683" y="554"/>
                    </a:lnTo>
                    <a:lnTo>
                      <a:pt x="872" y="277"/>
                    </a:lnTo>
                    <a:lnTo>
                      <a:pt x="683"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5" name="Freeform 34">
                <a:extLst>
                  <a:ext uri="{FF2B5EF4-FFF2-40B4-BE49-F238E27FC236}">
                    <a16:creationId xmlns:a16="http://schemas.microsoft.com/office/drawing/2014/main" id="{8776F1C3-6A84-48DC-BAE9-446E70305081}"/>
                  </a:ext>
                </a:extLst>
              </p:cNvPr>
              <p:cNvSpPr>
                <a:spLocks/>
              </p:cNvSpPr>
              <p:nvPr/>
            </p:nvSpPr>
            <p:spPr bwMode="auto">
              <a:xfrm>
                <a:off x="1778" y="1148"/>
                <a:ext cx="872" cy="580"/>
              </a:xfrm>
              <a:custGeom>
                <a:avLst/>
                <a:gdLst>
                  <a:gd name="T0" fmla="*/ 683 w 872"/>
                  <a:gd name="T1" fmla="*/ 0 h 580"/>
                  <a:gd name="T2" fmla="*/ 0 w 872"/>
                  <a:gd name="T3" fmla="*/ 0 h 580"/>
                  <a:gd name="T4" fmla="*/ 0 w 872"/>
                  <a:gd name="T5" fmla="*/ 580 h 580"/>
                  <a:gd name="T6" fmla="*/ 683 w 872"/>
                  <a:gd name="T7" fmla="*/ 580 h 580"/>
                  <a:gd name="T8" fmla="*/ 872 w 872"/>
                  <a:gd name="T9" fmla="*/ 290 h 580"/>
                  <a:gd name="T10" fmla="*/ 683 w 872"/>
                  <a:gd name="T11" fmla="*/ 0 h 580"/>
                </a:gdLst>
                <a:ahLst/>
                <a:cxnLst>
                  <a:cxn ang="0">
                    <a:pos x="T0" y="T1"/>
                  </a:cxn>
                  <a:cxn ang="0">
                    <a:pos x="T2" y="T3"/>
                  </a:cxn>
                  <a:cxn ang="0">
                    <a:pos x="T4" y="T5"/>
                  </a:cxn>
                  <a:cxn ang="0">
                    <a:pos x="T6" y="T7"/>
                  </a:cxn>
                  <a:cxn ang="0">
                    <a:pos x="T8" y="T9"/>
                  </a:cxn>
                  <a:cxn ang="0">
                    <a:pos x="T10" y="T11"/>
                  </a:cxn>
                </a:cxnLst>
                <a:rect l="0" t="0" r="r" b="b"/>
                <a:pathLst>
                  <a:path w="872" h="580">
                    <a:moveTo>
                      <a:pt x="683" y="0"/>
                    </a:moveTo>
                    <a:lnTo>
                      <a:pt x="0" y="0"/>
                    </a:lnTo>
                    <a:lnTo>
                      <a:pt x="0" y="580"/>
                    </a:lnTo>
                    <a:lnTo>
                      <a:pt x="683" y="580"/>
                    </a:lnTo>
                    <a:lnTo>
                      <a:pt x="872" y="290"/>
                    </a:lnTo>
                    <a:lnTo>
                      <a:pt x="683"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0" name="Rectangle 39">
                <a:extLst>
                  <a:ext uri="{FF2B5EF4-FFF2-40B4-BE49-F238E27FC236}">
                    <a16:creationId xmlns:a16="http://schemas.microsoft.com/office/drawing/2014/main" id="{727A6242-1FC5-46FE-9D62-45176799F757}"/>
                  </a:ext>
                </a:extLst>
              </p:cNvPr>
              <p:cNvSpPr>
                <a:spLocks noChangeArrowheads="1"/>
              </p:cNvSpPr>
              <p:nvPr/>
            </p:nvSpPr>
            <p:spPr bwMode="auto">
              <a:xfrm>
                <a:off x="1883" y="130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B5C07FEB-5477-4CC8-BE15-851B637A9A68}"/>
                  </a:ext>
                </a:extLst>
              </p:cNvPr>
              <p:cNvSpPr>
                <a:spLocks noChangeArrowheads="1"/>
              </p:cNvSpPr>
              <p:nvPr/>
            </p:nvSpPr>
            <p:spPr bwMode="auto">
              <a:xfrm>
                <a:off x="2032" y="14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2" name="Freeform 51">
                <a:extLst>
                  <a:ext uri="{FF2B5EF4-FFF2-40B4-BE49-F238E27FC236}">
                    <a16:creationId xmlns:a16="http://schemas.microsoft.com/office/drawing/2014/main" id="{6BC15AE4-8AA0-4E24-9B64-4E41A24CDF48}"/>
                  </a:ext>
                </a:extLst>
              </p:cNvPr>
              <p:cNvSpPr>
                <a:spLocks/>
              </p:cNvSpPr>
              <p:nvPr/>
            </p:nvSpPr>
            <p:spPr bwMode="auto">
              <a:xfrm>
                <a:off x="2625" y="1526"/>
                <a:ext cx="946" cy="466"/>
              </a:xfrm>
              <a:custGeom>
                <a:avLst/>
                <a:gdLst>
                  <a:gd name="T0" fmla="*/ 741 w 946"/>
                  <a:gd name="T1" fmla="*/ 0 h 466"/>
                  <a:gd name="T2" fmla="*/ 0 w 946"/>
                  <a:gd name="T3" fmla="*/ 0 h 466"/>
                  <a:gd name="T4" fmla="*/ 0 w 946"/>
                  <a:gd name="T5" fmla="*/ 466 h 466"/>
                  <a:gd name="T6" fmla="*/ 741 w 946"/>
                  <a:gd name="T7" fmla="*/ 466 h 466"/>
                  <a:gd name="T8" fmla="*/ 946 w 946"/>
                  <a:gd name="T9" fmla="*/ 233 h 466"/>
                  <a:gd name="T10" fmla="*/ 741 w 946"/>
                  <a:gd name="T11" fmla="*/ 0 h 466"/>
                </a:gdLst>
                <a:ahLst/>
                <a:cxnLst>
                  <a:cxn ang="0">
                    <a:pos x="T0" y="T1"/>
                  </a:cxn>
                  <a:cxn ang="0">
                    <a:pos x="T2" y="T3"/>
                  </a:cxn>
                  <a:cxn ang="0">
                    <a:pos x="T4" y="T5"/>
                  </a:cxn>
                  <a:cxn ang="0">
                    <a:pos x="T6" y="T7"/>
                  </a:cxn>
                  <a:cxn ang="0">
                    <a:pos x="T8" y="T9"/>
                  </a:cxn>
                  <a:cxn ang="0">
                    <a:pos x="T10" y="T11"/>
                  </a:cxn>
                </a:cxnLst>
                <a:rect l="0" t="0" r="r" b="b"/>
                <a:pathLst>
                  <a:path w="946" h="466">
                    <a:moveTo>
                      <a:pt x="741" y="0"/>
                    </a:moveTo>
                    <a:lnTo>
                      <a:pt x="0" y="0"/>
                    </a:lnTo>
                    <a:lnTo>
                      <a:pt x="0" y="466"/>
                    </a:lnTo>
                    <a:lnTo>
                      <a:pt x="741" y="466"/>
                    </a:lnTo>
                    <a:lnTo>
                      <a:pt x="946" y="233"/>
                    </a:lnTo>
                    <a:lnTo>
                      <a:pt x="741"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65">
                <a:extLst>
                  <a:ext uri="{FF2B5EF4-FFF2-40B4-BE49-F238E27FC236}">
                    <a16:creationId xmlns:a16="http://schemas.microsoft.com/office/drawing/2014/main" id="{EA5AE84D-D9EA-4907-9C13-21CFC84D7551}"/>
                  </a:ext>
                </a:extLst>
              </p:cNvPr>
              <p:cNvSpPr>
                <a:spLocks/>
              </p:cNvSpPr>
              <p:nvPr/>
            </p:nvSpPr>
            <p:spPr bwMode="auto">
              <a:xfrm>
                <a:off x="3587" y="1555"/>
                <a:ext cx="858" cy="437"/>
              </a:xfrm>
              <a:custGeom>
                <a:avLst/>
                <a:gdLst>
                  <a:gd name="T0" fmla="*/ 672 w 858"/>
                  <a:gd name="T1" fmla="*/ 0 h 437"/>
                  <a:gd name="T2" fmla="*/ 0 w 858"/>
                  <a:gd name="T3" fmla="*/ 0 h 437"/>
                  <a:gd name="T4" fmla="*/ 0 w 858"/>
                  <a:gd name="T5" fmla="*/ 437 h 437"/>
                  <a:gd name="T6" fmla="*/ 672 w 858"/>
                  <a:gd name="T7" fmla="*/ 437 h 437"/>
                  <a:gd name="T8" fmla="*/ 858 w 858"/>
                  <a:gd name="T9" fmla="*/ 219 h 437"/>
                  <a:gd name="T10" fmla="*/ 672 w 858"/>
                  <a:gd name="T11" fmla="*/ 0 h 437"/>
                </a:gdLst>
                <a:ahLst/>
                <a:cxnLst>
                  <a:cxn ang="0">
                    <a:pos x="T0" y="T1"/>
                  </a:cxn>
                  <a:cxn ang="0">
                    <a:pos x="T2" y="T3"/>
                  </a:cxn>
                  <a:cxn ang="0">
                    <a:pos x="T4" y="T5"/>
                  </a:cxn>
                  <a:cxn ang="0">
                    <a:pos x="T6" y="T7"/>
                  </a:cxn>
                  <a:cxn ang="0">
                    <a:pos x="T8" y="T9"/>
                  </a:cxn>
                  <a:cxn ang="0">
                    <a:pos x="T10" y="T11"/>
                  </a:cxn>
                </a:cxnLst>
                <a:rect l="0" t="0" r="r" b="b"/>
                <a:pathLst>
                  <a:path w="858" h="437">
                    <a:moveTo>
                      <a:pt x="672" y="0"/>
                    </a:moveTo>
                    <a:lnTo>
                      <a:pt x="0" y="0"/>
                    </a:lnTo>
                    <a:lnTo>
                      <a:pt x="0" y="437"/>
                    </a:lnTo>
                    <a:lnTo>
                      <a:pt x="672" y="437"/>
                    </a:lnTo>
                    <a:lnTo>
                      <a:pt x="858" y="219"/>
                    </a:lnTo>
                    <a:lnTo>
                      <a:pt x="672"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8" name="Rectangle 67">
                <a:extLst>
                  <a:ext uri="{FF2B5EF4-FFF2-40B4-BE49-F238E27FC236}">
                    <a16:creationId xmlns:a16="http://schemas.microsoft.com/office/drawing/2014/main" id="{26234EBB-5630-4640-A7A2-E64B1BDD8534}"/>
                  </a:ext>
                </a:extLst>
              </p:cNvPr>
              <p:cNvSpPr>
                <a:spLocks noChangeArrowheads="1"/>
              </p:cNvSpPr>
              <p:nvPr/>
            </p:nvSpPr>
            <p:spPr bwMode="auto">
              <a:xfrm>
                <a:off x="3893" y="15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9" name="Freeform 78">
                <a:extLst>
                  <a:ext uri="{FF2B5EF4-FFF2-40B4-BE49-F238E27FC236}">
                    <a16:creationId xmlns:a16="http://schemas.microsoft.com/office/drawing/2014/main" id="{3A435717-F2F8-4BB2-B78A-8890E9449958}"/>
                  </a:ext>
                </a:extLst>
              </p:cNvPr>
              <p:cNvSpPr>
                <a:spLocks/>
              </p:cNvSpPr>
              <p:nvPr/>
            </p:nvSpPr>
            <p:spPr bwMode="auto">
              <a:xfrm>
                <a:off x="3395" y="2426"/>
                <a:ext cx="1077" cy="436"/>
              </a:xfrm>
              <a:custGeom>
                <a:avLst/>
                <a:gdLst>
                  <a:gd name="T0" fmla="*/ 844 w 1077"/>
                  <a:gd name="T1" fmla="*/ 0 h 408"/>
                  <a:gd name="T2" fmla="*/ 0 w 1077"/>
                  <a:gd name="T3" fmla="*/ 0 h 408"/>
                  <a:gd name="T4" fmla="*/ 0 w 1077"/>
                  <a:gd name="T5" fmla="*/ 408 h 408"/>
                  <a:gd name="T6" fmla="*/ 844 w 1077"/>
                  <a:gd name="T7" fmla="*/ 408 h 408"/>
                  <a:gd name="T8" fmla="*/ 1077 w 1077"/>
                  <a:gd name="T9" fmla="*/ 204 h 408"/>
                  <a:gd name="T10" fmla="*/ 844 w 1077"/>
                  <a:gd name="T11" fmla="*/ 0 h 408"/>
                </a:gdLst>
                <a:ahLst/>
                <a:cxnLst>
                  <a:cxn ang="0">
                    <a:pos x="T0" y="T1"/>
                  </a:cxn>
                  <a:cxn ang="0">
                    <a:pos x="T2" y="T3"/>
                  </a:cxn>
                  <a:cxn ang="0">
                    <a:pos x="T4" y="T5"/>
                  </a:cxn>
                  <a:cxn ang="0">
                    <a:pos x="T6" y="T7"/>
                  </a:cxn>
                  <a:cxn ang="0">
                    <a:pos x="T8" y="T9"/>
                  </a:cxn>
                  <a:cxn ang="0">
                    <a:pos x="T10" y="T11"/>
                  </a:cxn>
                </a:cxnLst>
                <a:rect l="0" t="0" r="r" b="b"/>
                <a:pathLst>
                  <a:path w="1077" h="408">
                    <a:moveTo>
                      <a:pt x="844" y="0"/>
                    </a:moveTo>
                    <a:lnTo>
                      <a:pt x="0" y="0"/>
                    </a:lnTo>
                    <a:lnTo>
                      <a:pt x="0" y="408"/>
                    </a:lnTo>
                    <a:lnTo>
                      <a:pt x="844" y="408"/>
                    </a:lnTo>
                    <a:lnTo>
                      <a:pt x="1077" y="204"/>
                    </a:lnTo>
                    <a:lnTo>
                      <a:pt x="844" y="0"/>
                    </a:lnTo>
                    <a:close/>
                  </a:path>
                </a:pathLst>
              </a:cu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1" name="Rectangle 90">
                <a:extLst>
                  <a:ext uri="{FF2B5EF4-FFF2-40B4-BE49-F238E27FC236}">
                    <a16:creationId xmlns:a16="http://schemas.microsoft.com/office/drawing/2014/main" id="{5D3923C3-E44A-4F57-A6BC-3F0EBD15551C}"/>
                  </a:ext>
                </a:extLst>
              </p:cNvPr>
              <p:cNvSpPr>
                <a:spLocks noChangeArrowheads="1"/>
              </p:cNvSpPr>
              <p:nvPr/>
            </p:nvSpPr>
            <p:spPr bwMode="auto">
              <a:xfrm>
                <a:off x="2678" y="2440"/>
                <a:ext cx="640" cy="408"/>
              </a:xfrm>
              <a:prstGeom prst="rect">
                <a:avLst/>
              </a:prstGeom>
              <a:noFill/>
              <a:ln w="46038" cap="rnd">
                <a:solidFill>
                  <a:srgbClr val="0076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95" name="Group 96">
                <a:extLst>
                  <a:ext uri="{FF2B5EF4-FFF2-40B4-BE49-F238E27FC236}">
                    <a16:creationId xmlns:a16="http://schemas.microsoft.com/office/drawing/2014/main" id="{94343A81-876D-47C8-BAB8-288F298D7D5F}"/>
                  </a:ext>
                </a:extLst>
              </p:cNvPr>
              <p:cNvGrpSpPr>
                <a:grpSpLocks/>
              </p:cNvGrpSpPr>
              <p:nvPr/>
            </p:nvGrpSpPr>
            <p:grpSpPr bwMode="auto">
              <a:xfrm>
                <a:off x="2370" y="2495"/>
                <a:ext cx="219" cy="303"/>
                <a:chOff x="2370" y="2495"/>
                <a:chExt cx="219" cy="303"/>
              </a:xfrm>
            </p:grpSpPr>
            <p:sp>
              <p:nvSpPr>
                <p:cNvPr id="173" name="Freeform 94">
                  <a:extLst>
                    <a:ext uri="{FF2B5EF4-FFF2-40B4-BE49-F238E27FC236}">
                      <a16:creationId xmlns:a16="http://schemas.microsoft.com/office/drawing/2014/main" id="{918B5714-D9AD-4229-862C-1A8DDBB24647}"/>
                    </a:ext>
                  </a:extLst>
                </p:cNvPr>
                <p:cNvSpPr>
                  <a:spLocks/>
                </p:cNvSpPr>
                <p:nvPr/>
              </p:nvSpPr>
              <p:spPr bwMode="auto">
                <a:xfrm>
                  <a:off x="2370" y="2495"/>
                  <a:ext cx="219" cy="303"/>
                </a:xfrm>
                <a:custGeom>
                  <a:avLst/>
                  <a:gdLst>
                    <a:gd name="T0" fmla="*/ 164 w 219"/>
                    <a:gd name="T1" fmla="*/ 0 h 303"/>
                    <a:gd name="T2" fmla="*/ 164 w 219"/>
                    <a:gd name="T3" fmla="*/ 76 h 303"/>
                    <a:gd name="T4" fmla="*/ 0 w 219"/>
                    <a:gd name="T5" fmla="*/ 76 h 303"/>
                    <a:gd name="T6" fmla="*/ 0 w 219"/>
                    <a:gd name="T7" fmla="*/ 227 h 303"/>
                    <a:gd name="T8" fmla="*/ 164 w 219"/>
                    <a:gd name="T9" fmla="*/ 227 h 303"/>
                    <a:gd name="T10" fmla="*/ 164 w 219"/>
                    <a:gd name="T11" fmla="*/ 303 h 303"/>
                    <a:gd name="T12" fmla="*/ 219 w 219"/>
                    <a:gd name="T13" fmla="*/ 152 h 303"/>
                    <a:gd name="T14" fmla="*/ 164 w 219"/>
                    <a:gd name="T15" fmla="*/ 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303">
                      <a:moveTo>
                        <a:pt x="164" y="0"/>
                      </a:moveTo>
                      <a:lnTo>
                        <a:pt x="164" y="76"/>
                      </a:lnTo>
                      <a:lnTo>
                        <a:pt x="0" y="76"/>
                      </a:lnTo>
                      <a:lnTo>
                        <a:pt x="0" y="227"/>
                      </a:lnTo>
                      <a:lnTo>
                        <a:pt x="164" y="227"/>
                      </a:lnTo>
                      <a:lnTo>
                        <a:pt x="164" y="303"/>
                      </a:lnTo>
                      <a:lnTo>
                        <a:pt x="219" y="152"/>
                      </a:lnTo>
                      <a:lnTo>
                        <a:pt x="164"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95">
                  <a:extLst>
                    <a:ext uri="{FF2B5EF4-FFF2-40B4-BE49-F238E27FC236}">
                      <a16:creationId xmlns:a16="http://schemas.microsoft.com/office/drawing/2014/main" id="{45E8C20C-2590-44CB-A5AB-F53216CEB9D9}"/>
                    </a:ext>
                  </a:extLst>
                </p:cNvPr>
                <p:cNvSpPr>
                  <a:spLocks/>
                </p:cNvSpPr>
                <p:nvPr/>
              </p:nvSpPr>
              <p:spPr bwMode="auto">
                <a:xfrm>
                  <a:off x="2370" y="2495"/>
                  <a:ext cx="219" cy="303"/>
                </a:xfrm>
                <a:custGeom>
                  <a:avLst/>
                  <a:gdLst>
                    <a:gd name="T0" fmla="*/ 164 w 219"/>
                    <a:gd name="T1" fmla="*/ 0 h 303"/>
                    <a:gd name="T2" fmla="*/ 164 w 219"/>
                    <a:gd name="T3" fmla="*/ 76 h 303"/>
                    <a:gd name="T4" fmla="*/ 0 w 219"/>
                    <a:gd name="T5" fmla="*/ 76 h 303"/>
                    <a:gd name="T6" fmla="*/ 0 w 219"/>
                    <a:gd name="T7" fmla="*/ 227 h 303"/>
                    <a:gd name="T8" fmla="*/ 164 w 219"/>
                    <a:gd name="T9" fmla="*/ 227 h 303"/>
                    <a:gd name="T10" fmla="*/ 164 w 219"/>
                    <a:gd name="T11" fmla="*/ 303 h 303"/>
                    <a:gd name="T12" fmla="*/ 219 w 219"/>
                    <a:gd name="T13" fmla="*/ 152 h 303"/>
                    <a:gd name="T14" fmla="*/ 164 w 219"/>
                    <a:gd name="T15" fmla="*/ 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303">
                      <a:moveTo>
                        <a:pt x="164" y="0"/>
                      </a:moveTo>
                      <a:lnTo>
                        <a:pt x="164" y="76"/>
                      </a:lnTo>
                      <a:lnTo>
                        <a:pt x="0" y="76"/>
                      </a:lnTo>
                      <a:lnTo>
                        <a:pt x="0" y="227"/>
                      </a:lnTo>
                      <a:lnTo>
                        <a:pt x="164" y="227"/>
                      </a:lnTo>
                      <a:lnTo>
                        <a:pt x="164" y="303"/>
                      </a:lnTo>
                      <a:lnTo>
                        <a:pt x="219" y="152"/>
                      </a:lnTo>
                      <a:lnTo>
                        <a:pt x="164" y="0"/>
                      </a:lnTo>
                      <a:close/>
                    </a:path>
                  </a:pathLst>
                </a:cu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96" name="Rectangle 97">
                <a:extLst>
                  <a:ext uri="{FF2B5EF4-FFF2-40B4-BE49-F238E27FC236}">
                    <a16:creationId xmlns:a16="http://schemas.microsoft.com/office/drawing/2014/main" id="{236A006D-5FB2-4030-9852-50B775D73EFD}"/>
                  </a:ext>
                </a:extLst>
              </p:cNvPr>
              <p:cNvSpPr>
                <a:spLocks noChangeArrowheads="1"/>
              </p:cNvSpPr>
              <p:nvPr/>
            </p:nvSpPr>
            <p:spPr bwMode="auto">
              <a:xfrm>
                <a:off x="4511" y="2429"/>
                <a:ext cx="616" cy="408"/>
              </a:xfrm>
              <a:prstGeom prst="rect">
                <a:avLst/>
              </a:prstGeom>
              <a:noFill/>
              <a:ln w="46038" cap="rnd">
                <a:solidFill>
                  <a:srgbClr val="0076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100" name="Group 103">
                <a:extLst>
                  <a:ext uri="{FF2B5EF4-FFF2-40B4-BE49-F238E27FC236}">
                    <a16:creationId xmlns:a16="http://schemas.microsoft.com/office/drawing/2014/main" id="{82B6FE84-4A41-439C-AF3D-B2965BE3400E}"/>
                  </a:ext>
                </a:extLst>
              </p:cNvPr>
              <p:cNvGrpSpPr>
                <a:grpSpLocks/>
              </p:cNvGrpSpPr>
              <p:nvPr/>
            </p:nvGrpSpPr>
            <p:grpSpPr bwMode="auto">
              <a:xfrm>
                <a:off x="2894" y="856"/>
                <a:ext cx="1348" cy="525"/>
                <a:chOff x="2894" y="856"/>
                <a:chExt cx="1348" cy="525"/>
              </a:xfrm>
            </p:grpSpPr>
            <p:sp>
              <p:nvSpPr>
                <p:cNvPr id="171" name="Oval 101">
                  <a:extLst>
                    <a:ext uri="{FF2B5EF4-FFF2-40B4-BE49-F238E27FC236}">
                      <a16:creationId xmlns:a16="http://schemas.microsoft.com/office/drawing/2014/main" id="{8E531D0E-F1C3-4028-8500-037F95E9CCD3}"/>
                    </a:ext>
                  </a:extLst>
                </p:cNvPr>
                <p:cNvSpPr>
                  <a:spLocks noChangeArrowheads="1"/>
                </p:cNvSpPr>
                <p:nvPr/>
              </p:nvSpPr>
              <p:spPr bwMode="auto">
                <a:xfrm>
                  <a:off x="2894" y="856"/>
                  <a:ext cx="1348" cy="525"/>
                </a:xfrm>
                <a:prstGeom prst="ellipse">
                  <a:avLst/>
                </a:prstGeom>
                <a:solidFill>
                  <a:srgbClr val="E6F1F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2" name="Oval 102">
                  <a:extLst>
                    <a:ext uri="{FF2B5EF4-FFF2-40B4-BE49-F238E27FC236}">
                      <a16:creationId xmlns:a16="http://schemas.microsoft.com/office/drawing/2014/main" id="{63C27C9A-FA44-4B3D-8352-52DEEE68AF7A}"/>
                    </a:ext>
                  </a:extLst>
                </p:cNvPr>
                <p:cNvSpPr>
                  <a:spLocks noChangeArrowheads="1"/>
                </p:cNvSpPr>
                <p:nvPr/>
              </p:nvSpPr>
              <p:spPr bwMode="auto">
                <a:xfrm>
                  <a:off x="2894" y="856"/>
                  <a:ext cx="1347" cy="525"/>
                </a:xfrm>
                <a:prstGeom prst="ellipse">
                  <a:avLst/>
                </a:prstGeom>
                <a:noFill/>
                <a:ln w="47625" cap="rnd">
                  <a:solidFill>
                    <a:srgbClr val="007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21" name="Group 126">
                <a:extLst>
                  <a:ext uri="{FF2B5EF4-FFF2-40B4-BE49-F238E27FC236}">
                    <a16:creationId xmlns:a16="http://schemas.microsoft.com/office/drawing/2014/main" id="{3FA3A166-69C4-42B5-8020-214C8F8E1159}"/>
                  </a:ext>
                </a:extLst>
              </p:cNvPr>
              <p:cNvGrpSpPr>
                <a:grpSpLocks/>
              </p:cNvGrpSpPr>
              <p:nvPr/>
            </p:nvGrpSpPr>
            <p:grpSpPr bwMode="auto">
              <a:xfrm>
                <a:off x="854" y="2721"/>
                <a:ext cx="1501" cy="524"/>
                <a:chOff x="854" y="2721"/>
                <a:chExt cx="1501" cy="524"/>
              </a:xfrm>
            </p:grpSpPr>
            <p:sp>
              <p:nvSpPr>
                <p:cNvPr id="169" name="Oval 124">
                  <a:extLst>
                    <a:ext uri="{FF2B5EF4-FFF2-40B4-BE49-F238E27FC236}">
                      <a16:creationId xmlns:a16="http://schemas.microsoft.com/office/drawing/2014/main" id="{B75E0D5C-E17B-4F5D-90F4-5B97F6103D50}"/>
                    </a:ext>
                  </a:extLst>
                </p:cNvPr>
                <p:cNvSpPr>
                  <a:spLocks noChangeArrowheads="1"/>
                </p:cNvSpPr>
                <p:nvPr/>
              </p:nvSpPr>
              <p:spPr bwMode="auto">
                <a:xfrm>
                  <a:off x="854" y="2721"/>
                  <a:ext cx="1501" cy="524"/>
                </a:xfrm>
                <a:prstGeom prst="ellipse">
                  <a:avLst/>
                </a:prstGeom>
                <a:solidFill>
                  <a:srgbClr val="E6F1F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0" name="Oval 125">
                  <a:extLst>
                    <a:ext uri="{FF2B5EF4-FFF2-40B4-BE49-F238E27FC236}">
                      <a16:creationId xmlns:a16="http://schemas.microsoft.com/office/drawing/2014/main" id="{2C752E5D-64CC-4615-962E-BE2295184972}"/>
                    </a:ext>
                  </a:extLst>
                </p:cNvPr>
                <p:cNvSpPr>
                  <a:spLocks noChangeArrowheads="1"/>
                </p:cNvSpPr>
                <p:nvPr/>
              </p:nvSpPr>
              <p:spPr bwMode="auto">
                <a:xfrm>
                  <a:off x="854" y="2721"/>
                  <a:ext cx="1501" cy="524"/>
                </a:xfrm>
                <a:prstGeom prst="ellipse">
                  <a:avLst/>
                </a:prstGeom>
                <a:noFill/>
                <a:ln w="47625" cap="rnd">
                  <a:solidFill>
                    <a:srgbClr val="007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122" name="Rectangle 127">
                <a:extLst>
                  <a:ext uri="{FF2B5EF4-FFF2-40B4-BE49-F238E27FC236}">
                    <a16:creationId xmlns:a16="http://schemas.microsoft.com/office/drawing/2014/main" id="{30B108FD-798E-40F5-9BE3-D69236DA37A0}"/>
                  </a:ext>
                </a:extLst>
              </p:cNvPr>
              <p:cNvSpPr>
                <a:spLocks noChangeArrowheads="1"/>
              </p:cNvSpPr>
              <p:nvPr/>
            </p:nvSpPr>
            <p:spPr bwMode="auto">
              <a:xfrm>
                <a:off x="1148" y="2785"/>
                <a:ext cx="901"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Arial" panose="020B0604020202020204" pitchFamily="34" charset="0"/>
                  </a:rPr>
                  <a:t>Quel produit ? Eco-labels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900" b="0" dirty="0">
                    <a:solidFill>
                      <a:srgbClr val="000000"/>
                    </a:solidFill>
                  </a:rPr>
                  <a:t>Caractère recyclable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900" b="0" dirty="0">
                    <a:solidFill>
                      <a:srgbClr val="000000"/>
                    </a:solidFill>
                  </a:rPr>
                  <a:t>Economie en mise en ouvre</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900" b="0" dirty="0">
                    <a:solidFill>
                      <a:srgbClr val="000000"/>
                    </a:solidFill>
                  </a:rPr>
                  <a:t>Autre (s) point (s) qualité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900" b="0" dirty="0">
                    <a:solidFill>
                      <a:srgbClr val="000000"/>
                    </a:solidFill>
                  </a:rPr>
                  <a:t>Maitrise du volume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5" name="Rectangle 130">
                <a:extLst>
                  <a:ext uri="{FF2B5EF4-FFF2-40B4-BE49-F238E27FC236}">
                    <a16:creationId xmlns:a16="http://schemas.microsoft.com/office/drawing/2014/main" id="{8E49570F-4218-44C6-8E11-10DE81EA1DD2}"/>
                  </a:ext>
                </a:extLst>
              </p:cNvPr>
              <p:cNvSpPr>
                <a:spLocks noChangeArrowheads="1"/>
              </p:cNvSpPr>
              <p:nvPr/>
            </p:nvSpPr>
            <p:spPr bwMode="auto">
              <a:xfrm>
                <a:off x="1253" y="28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7" name="Group 144">
                <a:extLst>
                  <a:ext uri="{FF2B5EF4-FFF2-40B4-BE49-F238E27FC236}">
                    <a16:creationId xmlns:a16="http://schemas.microsoft.com/office/drawing/2014/main" id="{799BB37F-497E-491E-810A-333A70822B43}"/>
                  </a:ext>
                </a:extLst>
              </p:cNvPr>
              <p:cNvGrpSpPr>
                <a:grpSpLocks/>
              </p:cNvGrpSpPr>
              <p:nvPr/>
            </p:nvGrpSpPr>
            <p:grpSpPr bwMode="auto">
              <a:xfrm>
                <a:off x="2586" y="2954"/>
                <a:ext cx="1502" cy="640"/>
                <a:chOff x="2586" y="2954"/>
                <a:chExt cx="1502" cy="640"/>
              </a:xfrm>
            </p:grpSpPr>
            <p:sp>
              <p:nvSpPr>
                <p:cNvPr id="167" name="Oval 142">
                  <a:extLst>
                    <a:ext uri="{FF2B5EF4-FFF2-40B4-BE49-F238E27FC236}">
                      <a16:creationId xmlns:a16="http://schemas.microsoft.com/office/drawing/2014/main" id="{29421D6C-A45E-49BF-A871-660A7C0C109B}"/>
                    </a:ext>
                  </a:extLst>
                </p:cNvPr>
                <p:cNvSpPr>
                  <a:spLocks noChangeArrowheads="1"/>
                </p:cNvSpPr>
                <p:nvPr/>
              </p:nvSpPr>
              <p:spPr bwMode="auto">
                <a:xfrm>
                  <a:off x="2586" y="2954"/>
                  <a:ext cx="1502" cy="640"/>
                </a:xfrm>
                <a:prstGeom prst="ellipse">
                  <a:avLst/>
                </a:prstGeom>
                <a:solidFill>
                  <a:srgbClr val="E6F1F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8" name="Oval 143">
                  <a:extLst>
                    <a:ext uri="{FF2B5EF4-FFF2-40B4-BE49-F238E27FC236}">
                      <a16:creationId xmlns:a16="http://schemas.microsoft.com/office/drawing/2014/main" id="{4503306B-0917-4993-88A8-18D9BF81CEB4}"/>
                    </a:ext>
                  </a:extLst>
                </p:cNvPr>
                <p:cNvSpPr>
                  <a:spLocks noChangeArrowheads="1"/>
                </p:cNvSpPr>
                <p:nvPr/>
              </p:nvSpPr>
              <p:spPr bwMode="auto">
                <a:xfrm>
                  <a:off x="2586" y="2954"/>
                  <a:ext cx="1501" cy="640"/>
                </a:xfrm>
                <a:prstGeom prst="ellipse">
                  <a:avLst/>
                </a:prstGeom>
                <a:noFill/>
                <a:ln w="47625" cap="rnd">
                  <a:solidFill>
                    <a:srgbClr val="007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161" name="Freeform 168">
                <a:extLst>
                  <a:ext uri="{FF2B5EF4-FFF2-40B4-BE49-F238E27FC236}">
                    <a16:creationId xmlns:a16="http://schemas.microsoft.com/office/drawing/2014/main" id="{DE371B9A-A505-4431-AA6A-ABD333FA306B}"/>
                  </a:ext>
                </a:extLst>
              </p:cNvPr>
              <p:cNvSpPr>
                <a:spLocks noEditPoints="1"/>
              </p:cNvSpPr>
              <p:nvPr/>
            </p:nvSpPr>
            <p:spPr bwMode="auto">
              <a:xfrm>
                <a:off x="1662" y="1258"/>
                <a:ext cx="1353" cy="647"/>
              </a:xfrm>
              <a:custGeom>
                <a:avLst/>
                <a:gdLst>
                  <a:gd name="T0" fmla="*/ 1353 w 1353"/>
                  <a:gd name="T1" fmla="*/ 12 h 647"/>
                  <a:gd name="T2" fmla="*/ 46 w 1353"/>
                  <a:gd name="T3" fmla="*/ 634 h 647"/>
                  <a:gd name="T4" fmla="*/ 36 w 1353"/>
                  <a:gd name="T5" fmla="*/ 621 h 647"/>
                  <a:gd name="T6" fmla="*/ 1343 w 1353"/>
                  <a:gd name="T7" fmla="*/ 0 h 647"/>
                  <a:gd name="T8" fmla="*/ 1353 w 1353"/>
                  <a:gd name="T9" fmla="*/ 12 h 647"/>
                  <a:gd name="T10" fmla="*/ 65 w 1353"/>
                  <a:gd name="T11" fmla="*/ 642 h 647"/>
                  <a:gd name="T12" fmla="*/ 0 w 1353"/>
                  <a:gd name="T13" fmla="*/ 647 h 647"/>
                  <a:gd name="T14" fmla="*/ 34 w 1353"/>
                  <a:gd name="T15" fmla="*/ 605 h 647"/>
                  <a:gd name="T16" fmla="*/ 65 w 1353"/>
                  <a:gd name="T17" fmla="*/ 64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647">
                    <a:moveTo>
                      <a:pt x="1353" y="12"/>
                    </a:moveTo>
                    <a:lnTo>
                      <a:pt x="46" y="634"/>
                    </a:lnTo>
                    <a:lnTo>
                      <a:pt x="36" y="621"/>
                    </a:lnTo>
                    <a:lnTo>
                      <a:pt x="1343" y="0"/>
                    </a:lnTo>
                    <a:lnTo>
                      <a:pt x="1353" y="12"/>
                    </a:lnTo>
                    <a:close/>
                    <a:moveTo>
                      <a:pt x="65" y="642"/>
                    </a:moveTo>
                    <a:lnTo>
                      <a:pt x="0" y="647"/>
                    </a:lnTo>
                    <a:lnTo>
                      <a:pt x="34" y="605"/>
                    </a:lnTo>
                    <a:lnTo>
                      <a:pt x="65" y="642"/>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2" name="Freeform 169">
                <a:extLst>
                  <a:ext uri="{FF2B5EF4-FFF2-40B4-BE49-F238E27FC236}">
                    <a16:creationId xmlns:a16="http://schemas.microsoft.com/office/drawing/2014/main" id="{D3ACE35E-C19E-4C95-8D9B-FAE29C5ABED5}"/>
                  </a:ext>
                </a:extLst>
              </p:cNvPr>
              <p:cNvSpPr>
                <a:spLocks noEditPoints="1"/>
              </p:cNvSpPr>
              <p:nvPr/>
            </p:nvSpPr>
            <p:spPr bwMode="auto">
              <a:xfrm>
                <a:off x="3125" y="1348"/>
                <a:ext cx="162" cy="178"/>
              </a:xfrm>
              <a:custGeom>
                <a:avLst/>
                <a:gdLst>
                  <a:gd name="T0" fmla="*/ 162 w 162"/>
                  <a:gd name="T1" fmla="*/ 8 h 178"/>
                  <a:gd name="T2" fmla="*/ 35 w 162"/>
                  <a:gd name="T3" fmla="*/ 152 h 178"/>
                  <a:gd name="T4" fmla="*/ 19 w 162"/>
                  <a:gd name="T5" fmla="*/ 144 h 178"/>
                  <a:gd name="T6" fmla="*/ 146 w 162"/>
                  <a:gd name="T7" fmla="*/ 0 h 178"/>
                  <a:gd name="T8" fmla="*/ 162 w 162"/>
                  <a:gd name="T9" fmla="*/ 8 h 178"/>
                  <a:gd name="T10" fmla="*/ 56 w 162"/>
                  <a:gd name="T11" fmla="*/ 154 h 178"/>
                  <a:gd name="T12" fmla="*/ 0 w 162"/>
                  <a:gd name="T13" fmla="*/ 178 h 178"/>
                  <a:gd name="T14" fmla="*/ 8 w 162"/>
                  <a:gd name="T15" fmla="*/ 130 h 178"/>
                  <a:gd name="T16" fmla="*/ 56 w 162"/>
                  <a:gd name="T17" fmla="*/ 15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78">
                    <a:moveTo>
                      <a:pt x="162" y="8"/>
                    </a:moveTo>
                    <a:lnTo>
                      <a:pt x="35" y="152"/>
                    </a:lnTo>
                    <a:lnTo>
                      <a:pt x="19" y="144"/>
                    </a:lnTo>
                    <a:lnTo>
                      <a:pt x="146" y="0"/>
                    </a:lnTo>
                    <a:lnTo>
                      <a:pt x="162" y="8"/>
                    </a:lnTo>
                    <a:close/>
                    <a:moveTo>
                      <a:pt x="56" y="154"/>
                    </a:moveTo>
                    <a:lnTo>
                      <a:pt x="0" y="178"/>
                    </a:lnTo>
                    <a:lnTo>
                      <a:pt x="8" y="130"/>
                    </a:lnTo>
                    <a:lnTo>
                      <a:pt x="56" y="154"/>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3" name="Freeform 170">
                <a:extLst>
                  <a:ext uri="{FF2B5EF4-FFF2-40B4-BE49-F238E27FC236}">
                    <a16:creationId xmlns:a16="http://schemas.microsoft.com/office/drawing/2014/main" id="{171A9DE4-C165-4CFF-BF8C-49A2D1675205}"/>
                  </a:ext>
                </a:extLst>
              </p:cNvPr>
              <p:cNvSpPr>
                <a:spLocks noEditPoints="1"/>
              </p:cNvSpPr>
              <p:nvPr/>
            </p:nvSpPr>
            <p:spPr bwMode="auto">
              <a:xfrm>
                <a:off x="3539" y="1380"/>
                <a:ext cx="223" cy="1049"/>
              </a:xfrm>
              <a:custGeom>
                <a:avLst/>
                <a:gdLst>
                  <a:gd name="T0" fmla="*/ 19 w 223"/>
                  <a:gd name="T1" fmla="*/ 0 h 1049"/>
                  <a:gd name="T2" fmla="*/ 205 w 223"/>
                  <a:gd name="T3" fmla="*/ 1012 h 1049"/>
                  <a:gd name="T4" fmla="*/ 186 w 223"/>
                  <a:gd name="T5" fmla="*/ 1014 h 1049"/>
                  <a:gd name="T6" fmla="*/ 0 w 223"/>
                  <a:gd name="T7" fmla="*/ 2 h 1049"/>
                  <a:gd name="T8" fmla="*/ 19 w 223"/>
                  <a:gd name="T9" fmla="*/ 0 h 1049"/>
                  <a:gd name="T10" fmla="*/ 223 w 223"/>
                  <a:gd name="T11" fmla="*/ 1003 h 1049"/>
                  <a:gd name="T12" fmla="*/ 202 w 223"/>
                  <a:gd name="T13" fmla="*/ 1049 h 1049"/>
                  <a:gd name="T14" fmla="*/ 166 w 223"/>
                  <a:gd name="T15" fmla="*/ 1009 h 1049"/>
                  <a:gd name="T16" fmla="*/ 223 w 223"/>
                  <a:gd name="T17" fmla="*/ 1003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049">
                    <a:moveTo>
                      <a:pt x="19" y="0"/>
                    </a:moveTo>
                    <a:lnTo>
                      <a:pt x="205" y="1012"/>
                    </a:lnTo>
                    <a:lnTo>
                      <a:pt x="186" y="1014"/>
                    </a:lnTo>
                    <a:lnTo>
                      <a:pt x="0" y="2"/>
                    </a:lnTo>
                    <a:lnTo>
                      <a:pt x="19" y="0"/>
                    </a:lnTo>
                    <a:close/>
                    <a:moveTo>
                      <a:pt x="223" y="1003"/>
                    </a:moveTo>
                    <a:lnTo>
                      <a:pt x="202" y="1049"/>
                    </a:lnTo>
                    <a:lnTo>
                      <a:pt x="166" y="1009"/>
                    </a:lnTo>
                    <a:lnTo>
                      <a:pt x="223" y="1003"/>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4" name="Freeform 171">
                <a:extLst>
                  <a:ext uri="{FF2B5EF4-FFF2-40B4-BE49-F238E27FC236}">
                    <a16:creationId xmlns:a16="http://schemas.microsoft.com/office/drawing/2014/main" id="{16861807-D7BE-4D60-9D7C-9CD9C7FBB34F}"/>
                  </a:ext>
                </a:extLst>
              </p:cNvPr>
              <p:cNvSpPr>
                <a:spLocks noEditPoints="1"/>
              </p:cNvSpPr>
              <p:nvPr/>
            </p:nvSpPr>
            <p:spPr bwMode="auto">
              <a:xfrm>
                <a:off x="1523" y="1730"/>
                <a:ext cx="149" cy="991"/>
              </a:xfrm>
              <a:custGeom>
                <a:avLst/>
                <a:gdLst>
                  <a:gd name="T0" fmla="*/ 130 w 149"/>
                  <a:gd name="T1" fmla="*/ 991 h 991"/>
                  <a:gd name="T2" fmla="*/ 19 w 149"/>
                  <a:gd name="T3" fmla="*/ 37 h 991"/>
                  <a:gd name="T4" fmla="*/ 38 w 149"/>
                  <a:gd name="T5" fmla="*/ 36 h 991"/>
                  <a:gd name="T6" fmla="*/ 149 w 149"/>
                  <a:gd name="T7" fmla="*/ 990 h 991"/>
                  <a:gd name="T8" fmla="*/ 130 w 149"/>
                  <a:gd name="T9" fmla="*/ 991 h 991"/>
                  <a:gd name="T10" fmla="*/ 0 w 149"/>
                  <a:gd name="T11" fmla="*/ 46 h 991"/>
                  <a:gd name="T12" fmla="*/ 24 w 149"/>
                  <a:gd name="T13" fmla="*/ 0 h 991"/>
                  <a:gd name="T14" fmla="*/ 58 w 149"/>
                  <a:gd name="T15" fmla="*/ 42 h 991"/>
                  <a:gd name="T16" fmla="*/ 0 w 149"/>
                  <a:gd name="T17" fmla="*/ 4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991">
                    <a:moveTo>
                      <a:pt x="130" y="991"/>
                    </a:moveTo>
                    <a:lnTo>
                      <a:pt x="19" y="37"/>
                    </a:lnTo>
                    <a:lnTo>
                      <a:pt x="38" y="36"/>
                    </a:lnTo>
                    <a:lnTo>
                      <a:pt x="149" y="990"/>
                    </a:lnTo>
                    <a:lnTo>
                      <a:pt x="130" y="991"/>
                    </a:lnTo>
                    <a:close/>
                    <a:moveTo>
                      <a:pt x="0" y="46"/>
                    </a:moveTo>
                    <a:lnTo>
                      <a:pt x="24" y="0"/>
                    </a:lnTo>
                    <a:lnTo>
                      <a:pt x="58" y="42"/>
                    </a:lnTo>
                    <a:lnTo>
                      <a:pt x="0" y="46"/>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5" name="Freeform 172">
                <a:extLst>
                  <a:ext uri="{FF2B5EF4-FFF2-40B4-BE49-F238E27FC236}">
                    <a16:creationId xmlns:a16="http://schemas.microsoft.com/office/drawing/2014/main" id="{01724CFC-0F01-4655-94EE-5CA6262E8BD5}"/>
                  </a:ext>
                </a:extLst>
              </p:cNvPr>
              <p:cNvSpPr>
                <a:spLocks noEditPoints="1"/>
              </p:cNvSpPr>
              <p:nvPr/>
            </p:nvSpPr>
            <p:spPr bwMode="auto">
              <a:xfrm>
                <a:off x="2548" y="2167"/>
                <a:ext cx="547" cy="819"/>
              </a:xfrm>
              <a:custGeom>
                <a:avLst/>
                <a:gdLst>
                  <a:gd name="T0" fmla="*/ 530 w 547"/>
                  <a:gd name="T1" fmla="*/ 819 h 819"/>
                  <a:gd name="T2" fmla="*/ 13 w 547"/>
                  <a:gd name="T3" fmla="*/ 36 h 819"/>
                  <a:gd name="T4" fmla="*/ 30 w 547"/>
                  <a:gd name="T5" fmla="*/ 29 h 819"/>
                  <a:gd name="T6" fmla="*/ 547 w 547"/>
                  <a:gd name="T7" fmla="*/ 813 h 819"/>
                  <a:gd name="T8" fmla="*/ 530 w 547"/>
                  <a:gd name="T9" fmla="*/ 819 h 819"/>
                  <a:gd name="T10" fmla="*/ 0 w 547"/>
                  <a:gd name="T11" fmla="*/ 49 h 819"/>
                  <a:gd name="T12" fmla="*/ 0 w 547"/>
                  <a:gd name="T13" fmla="*/ 0 h 819"/>
                  <a:gd name="T14" fmla="*/ 51 w 547"/>
                  <a:gd name="T15" fmla="*/ 29 h 819"/>
                  <a:gd name="T16" fmla="*/ 0 w 547"/>
                  <a:gd name="T17" fmla="*/ 4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819">
                    <a:moveTo>
                      <a:pt x="530" y="819"/>
                    </a:moveTo>
                    <a:lnTo>
                      <a:pt x="13" y="36"/>
                    </a:lnTo>
                    <a:lnTo>
                      <a:pt x="30" y="29"/>
                    </a:lnTo>
                    <a:lnTo>
                      <a:pt x="547" y="813"/>
                    </a:lnTo>
                    <a:lnTo>
                      <a:pt x="530" y="819"/>
                    </a:lnTo>
                    <a:close/>
                    <a:moveTo>
                      <a:pt x="0" y="49"/>
                    </a:moveTo>
                    <a:lnTo>
                      <a:pt x="0" y="0"/>
                    </a:lnTo>
                    <a:lnTo>
                      <a:pt x="51" y="29"/>
                    </a:lnTo>
                    <a:lnTo>
                      <a:pt x="0" y="49"/>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6" name="Freeform 173">
                <a:extLst>
                  <a:ext uri="{FF2B5EF4-FFF2-40B4-BE49-F238E27FC236}">
                    <a16:creationId xmlns:a16="http://schemas.microsoft.com/office/drawing/2014/main" id="{FBF7C9A4-31D4-4101-BE81-9A2C81C8DED8}"/>
                  </a:ext>
                </a:extLst>
              </p:cNvPr>
              <p:cNvSpPr>
                <a:spLocks noEditPoints="1"/>
              </p:cNvSpPr>
              <p:nvPr/>
            </p:nvSpPr>
            <p:spPr bwMode="auto">
              <a:xfrm>
                <a:off x="3655" y="2837"/>
                <a:ext cx="91" cy="148"/>
              </a:xfrm>
              <a:custGeom>
                <a:avLst/>
                <a:gdLst>
                  <a:gd name="T0" fmla="*/ 0 w 91"/>
                  <a:gd name="T1" fmla="*/ 143 h 148"/>
                  <a:gd name="T2" fmla="*/ 59 w 91"/>
                  <a:gd name="T3" fmla="*/ 31 h 148"/>
                  <a:gd name="T4" fmla="*/ 77 w 91"/>
                  <a:gd name="T5" fmla="*/ 37 h 148"/>
                  <a:gd name="T6" fmla="*/ 18 w 91"/>
                  <a:gd name="T7" fmla="*/ 148 h 148"/>
                  <a:gd name="T8" fmla="*/ 0 w 91"/>
                  <a:gd name="T9" fmla="*/ 143 h 148"/>
                  <a:gd name="T10" fmla="*/ 38 w 91"/>
                  <a:gd name="T11" fmla="*/ 33 h 148"/>
                  <a:gd name="T12" fmla="*/ 86 w 91"/>
                  <a:gd name="T13" fmla="*/ 0 h 148"/>
                  <a:gd name="T14" fmla="*/ 91 w 91"/>
                  <a:gd name="T15" fmla="*/ 49 h 148"/>
                  <a:gd name="T16" fmla="*/ 38 w 91"/>
                  <a:gd name="T17"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48">
                    <a:moveTo>
                      <a:pt x="0" y="143"/>
                    </a:moveTo>
                    <a:lnTo>
                      <a:pt x="59" y="31"/>
                    </a:lnTo>
                    <a:lnTo>
                      <a:pt x="77" y="37"/>
                    </a:lnTo>
                    <a:lnTo>
                      <a:pt x="18" y="148"/>
                    </a:lnTo>
                    <a:lnTo>
                      <a:pt x="0" y="143"/>
                    </a:lnTo>
                    <a:close/>
                    <a:moveTo>
                      <a:pt x="38" y="33"/>
                    </a:moveTo>
                    <a:lnTo>
                      <a:pt x="86" y="0"/>
                    </a:lnTo>
                    <a:lnTo>
                      <a:pt x="91" y="49"/>
                    </a:lnTo>
                    <a:lnTo>
                      <a:pt x="38" y="33"/>
                    </a:lnTo>
                    <a:close/>
                  </a:path>
                </a:pathLst>
              </a:custGeom>
              <a:solidFill>
                <a:srgbClr val="0076CC"/>
              </a:solidFill>
              <a:ln w="1588" cap="flat">
                <a:solidFill>
                  <a:srgbClr val="0076CC"/>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75" name="Rectangle 174">
              <a:extLst>
                <a:ext uri="{FF2B5EF4-FFF2-40B4-BE49-F238E27FC236}">
                  <a16:creationId xmlns:a16="http://schemas.microsoft.com/office/drawing/2014/main" id="{C1F81DF3-2500-4068-9B7C-C7AA78C468C0}"/>
                </a:ext>
              </a:extLst>
            </p:cNvPr>
            <p:cNvSpPr>
              <a:spLocks noChangeArrowheads="1"/>
            </p:cNvSpPr>
            <p:nvPr/>
          </p:nvSpPr>
          <p:spPr bwMode="auto">
            <a:xfrm>
              <a:off x="1529234" y="2924944"/>
              <a:ext cx="128111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Analyse du marché fournisseur</a:t>
              </a:r>
              <a:endParaRPr lang="fr-FR" altLang="fr-FR" sz="900" b="0" dirty="0">
                <a:solidFill>
                  <a:srgbClr val="000000"/>
                </a:solidFill>
              </a:endParaRPr>
            </a:p>
            <a:p>
              <a:pPr>
                <a:lnSpc>
                  <a:spcPct val="100000"/>
                </a:lnSpc>
              </a:pPr>
              <a:endParaRPr lang="fr-FR" altLang="fr-FR" sz="900" b="0" dirty="0">
                <a:solidFill>
                  <a:srgbClr val="000000"/>
                </a:solidFill>
              </a:endParaRPr>
            </a:p>
            <a:p>
              <a:pPr>
                <a:lnSpc>
                  <a:spcPct val="100000"/>
                </a:lnSpc>
              </a:pPr>
              <a:r>
                <a:rPr lang="fr-FR" altLang="fr-FR" sz="900" b="0" i="1" dirty="0">
                  <a:solidFill>
                    <a:srgbClr val="000000"/>
                  </a:solidFill>
                </a:rPr>
                <a:t>Sourcing</a:t>
              </a:r>
              <a:r>
                <a:rPr lang="fr-FR" altLang="fr-FR" sz="900" b="0" dirty="0">
                  <a:solidFill>
                    <a:srgbClr val="000000"/>
                  </a:solidFill>
                </a:rPr>
                <a:t> de nouveaux fournisseurs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6" name="Rectangle 175">
              <a:extLst>
                <a:ext uri="{FF2B5EF4-FFF2-40B4-BE49-F238E27FC236}">
                  <a16:creationId xmlns:a16="http://schemas.microsoft.com/office/drawing/2014/main" id="{C90E3D03-8E54-46CE-B667-42CEC072DD5D}"/>
                </a:ext>
              </a:extLst>
            </p:cNvPr>
            <p:cNvSpPr>
              <a:spLocks noChangeArrowheads="1"/>
            </p:cNvSpPr>
            <p:nvPr/>
          </p:nvSpPr>
          <p:spPr bwMode="auto">
            <a:xfrm>
              <a:off x="2893690" y="1913694"/>
              <a:ext cx="128111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Choix de la stratégie d’achat et des objectifs visés</a:t>
              </a:r>
              <a:endParaRPr lang="fr-FR" altLang="fr-FR" sz="900" b="0" dirty="0">
                <a:solidFill>
                  <a:srgbClr val="000000"/>
                </a:solidFill>
              </a:endParaRPr>
            </a:p>
            <a:p>
              <a:pPr>
                <a:lnSpc>
                  <a:spcPct val="100000"/>
                </a:lnSpc>
              </a:pPr>
              <a:endParaRPr lang="fr-FR" altLang="fr-FR" sz="900" b="0" dirty="0">
                <a:solidFill>
                  <a:srgbClr val="000000"/>
                </a:solidFill>
              </a:endParaRPr>
            </a:p>
            <a:p>
              <a:pPr>
                <a:lnSpc>
                  <a:spcPct val="100000"/>
                </a:lnSpc>
              </a:pPr>
              <a:r>
                <a:rPr lang="fr-FR" altLang="fr-FR" sz="900" b="0" dirty="0">
                  <a:solidFill>
                    <a:srgbClr val="000000"/>
                  </a:solidFill>
                </a:rPr>
                <a:t>Plan d’action associé</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7" name="Rectangle 176">
              <a:extLst>
                <a:ext uri="{FF2B5EF4-FFF2-40B4-BE49-F238E27FC236}">
                  <a16:creationId xmlns:a16="http://schemas.microsoft.com/office/drawing/2014/main" id="{8EC1A679-898B-4998-A951-EC696E003A47}"/>
                </a:ext>
              </a:extLst>
            </p:cNvPr>
            <p:cNvSpPr>
              <a:spLocks noChangeArrowheads="1"/>
            </p:cNvSpPr>
            <p:nvPr/>
          </p:nvSpPr>
          <p:spPr bwMode="auto">
            <a:xfrm>
              <a:off x="2868291" y="2919703"/>
              <a:ext cx="11191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RFI / homologation des fournisseurs</a:t>
              </a:r>
            </a:p>
            <a:p>
              <a:pPr>
                <a:lnSpc>
                  <a:spcPct val="100000"/>
                </a:lnSpc>
              </a:pPr>
              <a:endParaRPr lang="fr-FR" altLang="fr-FR" sz="900" b="0" dirty="0">
                <a:solidFill>
                  <a:srgbClr val="000000"/>
                </a:solidFill>
              </a:endParaRPr>
            </a:p>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Constitution du panel (limites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8" name="Rectangle 177">
              <a:extLst>
                <a:ext uri="{FF2B5EF4-FFF2-40B4-BE49-F238E27FC236}">
                  <a16:creationId xmlns:a16="http://schemas.microsoft.com/office/drawing/2014/main" id="{8EA7CE19-B268-4B99-B3FB-0AFBE42F45E4}"/>
                </a:ext>
              </a:extLst>
            </p:cNvPr>
            <p:cNvSpPr>
              <a:spLocks noChangeArrowheads="1"/>
            </p:cNvSpPr>
            <p:nvPr/>
          </p:nvSpPr>
          <p:spPr bwMode="auto">
            <a:xfrm>
              <a:off x="4328790" y="4012710"/>
              <a:ext cx="87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00000"/>
                </a:lnSpc>
              </a:pPr>
              <a:r>
                <a:rPr kumimoji="0" lang="fr-FR" altLang="fr-FR" sz="1000" i="0" u="none" strike="noStrike" cap="none" normalizeH="0" baseline="0" dirty="0">
                  <a:ln>
                    <a:noFill/>
                  </a:ln>
                  <a:solidFill>
                    <a:srgbClr val="000000"/>
                  </a:solidFill>
                  <a:effectLst/>
                  <a:latin typeface="Arial" panose="020B0604020202020204" pitchFamily="34" charset="0"/>
                </a:rPr>
                <a:t>Mise en place de la solution</a:t>
              </a:r>
              <a:endParaRPr lang="fr-FR" altLang="fr-FR" sz="1000" dirty="0">
                <a:solidFill>
                  <a:srgbClr val="000000"/>
                </a:solidFill>
              </a:endParaRPr>
            </a:p>
            <a:p>
              <a:pPr algn="ctr">
                <a:lnSpc>
                  <a:spcPct val="100000"/>
                </a:lnSpc>
              </a:pPr>
              <a:endParaRPr lang="fr-FR" altLang="fr-FR" sz="1000" b="0" dirty="0">
                <a:solidFill>
                  <a:srgbClr val="000000"/>
                </a:solidFill>
              </a:endParaRPr>
            </a:p>
          </p:txBody>
        </p:sp>
        <p:sp>
          <p:nvSpPr>
            <p:cNvPr id="179" name="Rectangle 178">
              <a:extLst>
                <a:ext uri="{FF2B5EF4-FFF2-40B4-BE49-F238E27FC236}">
                  <a16:creationId xmlns:a16="http://schemas.microsoft.com/office/drawing/2014/main" id="{2B0813A4-A02A-475F-9AF0-A4C477B9BD40}"/>
                </a:ext>
              </a:extLst>
            </p:cNvPr>
            <p:cNvSpPr>
              <a:spLocks noChangeArrowheads="1"/>
            </p:cNvSpPr>
            <p:nvPr/>
          </p:nvSpPr>
          <p:spPr bwMode="auto">
            <a:xfrm>
              <a:off x="7136285" y="3983758"/>
              <a:ext cx="1008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00000"/>
                </a:lnSpc>
              </a:pPr>
              <a:r>
                <a:rPr kumimoji="0" lang="fr-FR" altLang="fr-FR" sz="1000" i="0" u="none" strike="noStrike" cap="none" normalizeH="0" baseline="0" dirty="0">
                  <a:ln>
                    <a:noFill/>
                  </a:ln>
                  <a:solidFill>
                    <a:srgbClr val="000000"/>
                  </a:solidFill>
                  <a:effectLst/>
                  <a:latin typeface="Arial" panose="020B0604020202020204" pitchFamily="34" charset="0"/>
                </a:rPr>
                <a:t>Fin de vie du projet</a:t>
              </a:r>
              <a:endParaRPr lang="fr-FR" altLang="fr-FR" sz="1000" dirty="0">
                <a:solidFill>
                  <a:srgbClr val="000000"/>
                </a:solidFill>
              </a:endParaRPr>
            </a:p>
            <a:p>
              <a:pPr algn="ctr">
                <a:lnSpc>
                  <a:spcPct val="100000"/>
                </a:lnSpc>
              </a:pPr>
              <a:endParaRPr lang="fr-FR" altLang="fr-FR" sz="1000" b="0" dirty="0">
                <a:solidFill>
                  <a:srgbClr val="000000"/>
                </a:solidFill>
              </a:endParaRPr>
            </a:p>
          </p:txBody>
        </p:sp>
        <p:sp>
          <p:nvSpPr>
            <p:cNvPr id="180" name="Rectangle 179">
              <a:extLst>
                <a:ext uri="{FF2B5EF4-FFF2-40B4-BE49-F238E27FC236}">
                  <a16:creationId xmlns:a16="http://schemas.microsoft.com/office/drawing/2014/main" id="{87D032B3-9654-42C9-B9ED-8D94DACB3AF2}"/>
                </a:ext>
              </a:extLst>
            </p:cNvPr>
            <p:cNvSpPr>
              <a:spLocks noChangeArrowheads="1"/>
            </p:cNvSpPr>
            <p:nvPr/>
          </p:nvSpPr>
          <p:spPr bwMode="auto">
            <a:xfrm>
              <a:off x="7193851" y="2566467"/>
              <a:ext cx="941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00000"/>
                </a:lnSpc>
              </a:pPr>
              <a:r>
                <a:rPr kumimoji="0" lang="fr-FR" altLang="fr-FR" sz="1000" i="0" u="none" strike="noStrike" cap="none" normalizeH="0" baseline="0" dirty="0">
                  <a:ln>
                    <a:noFill/>
                  </a:ln>
                  <a:solidFill>
                    <a:srgbClr val="000000"/>
                  </a:solidFill>
                  <a:effectLst/>
                  <a:latin typeface="Arial" panose="020B0604020202020204" pitchFamily="34" charset="0"/>
                </a:rPr>
                <a:t>Mise en place de la solution</a:t>
              </a:r>
              <a:endParaRPr lang="fr-FR" altLang="fr-FR" sz="1000" dirty="0">
                <a:solidFill>
                  <a:srgbClr val="000000"/>
                </a:solidFill>
              </a:endParaRPr>
            </a:p>
            <a:p>
              <a:pPr algn="ctr">
                <a:lnSpc>
                  <a:spcPct val="100000"/>
                </a:lnSpc>
              </a:pPr>
              <a:endParaRPr lang="fr-FR" altLang="fr-FR" sz="1000" b="0" dirty="0">
                <a:solidFill>
                  <a:srgbClr val="000000"/>
                </a:solidFill>
              </a:endParaRPr>
            </a:p>
          </p:txBody>
        </p:sp>
        <p:sp>
          <p:nvSpPr>
            <p:cNvPr id="181" name="Rectangle 180">
              <a:extLst>
                <a:ext uri="{FF2B5EF4-FFF2-40B4-BE49-F238E27FC236}">
                  <a16:creationId xmlns:a16="http://schemas.microsoft.com/office/drawing/2014/main" id="{2141F742-2B58-4A81-9C90-72E4C619B97C}"/>
                </a:ext>
              </a:extLst>
            </p:cNvPr>
            <p:cNvSpPr>
              <a:spLocks noChangeArrowheads="1"/>
            </p:cNvSpPr>
            <p:nvPr/>
          </p:nvSpPr>
          <p:spPr bwMode="auto">
            <a:xfrm>
              <a:off x="4215283" y="2448471"/>
              <a:ext cx="13995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Préparation lancement d’appel d’offres_ RFQ</a:t>
              </a:r>
              <a:endParaRPr lang="fr-FR" altLang="fr-FR" sz="900" b="0" dirty="0">
                <a:solidFill>
                  <a:srgbClr val="000000"/>
                </a:solidFill>
              </a:endParaRPr>
            </a:p>
            <a:p>
              <a:pPr>
                <a:lnSpc>
                  <a:spcPct val="100000"/>
                </a:lnSpc>
              </a:pPr>
              <a:endParaRPr lang="fr-FR" altLang="fr-FR" sz="900" b="0" dirty="0">
                <a:solidFill>
                  <a:srgbClr val="000000"/>
                </a:solidFill>
              </a:endParaRPr>
            </a:p>
            <a:p>
              <a:pPr>
                <a:lnSpc>
                  <a:spcPct val="100000"/>
                </a:lnSpc>
              </a:pPr>
              <a:r>
                <a:rPr lang="fr-FR" altLang="fr-FR" sz="900" b="0" dirty="0">
                  <a:solidFill>
                    <a:srgbClr val="000000"/>
                  </a:solidFill>
                </a:rPr>
                <a:t>Cotation / Sélection. Finalisation TCO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2" name="Rectangle 181">
              <a:extLst>
                <a:ext uri="{FF2B5EF4-FFF2-40B4-BE49-F238E27FC236}">
                  <a16:creationId xmlns:a16="http://schemas.microsoft.com/office/drawing/2014/main" id="{49E01F78-0379-4BD9-B8CA-4DA8EB316675}"/>
                </a:ext>
              </a:extLst>
            </p:cNvPr>
            <p:cNvSpPr>
              <a:spLocks noChangeArrowheads="1"/>
            </p:cNvSpPr>
            <p:nvPr/>
          </p:nvSpPr>
          <p:spPr bwMode="auto">
            <a:xfrm>
              <a:off x="5804563" y="2462359"/>
              <a:ext cx="108325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Short-list finale  Négociations</a:t>
              </a:r>
              <a:endParaRPr lang="fr-FR" altLang="fr-FR" sz="900" b="0" dirty="0">
                <a:solidFill>
                  <a:srgbClr val="000000"/>
                </a:solidFill>
              </a:endParaRPr>
            </a:p>
            <a:p>
              <a:pPr>
                <a:lnSpc>
                  <a:spcPct val="100000"/>
                </a:lnSpc>
              </a:pPr>
              <a:endParaRPr lang="fr-FR" altLang="fr-FR" sz="900" b="0" dirty="0">
                <a:solidFill>
                  <a:srgbClr val="000000"/>
                </a:solidFill>
              </a:endParaRPr>
            </a:p>
            <a:p>
              <a:pPr>
                <a:lnSpc>
                  <a:spcPct val="100000"/>
                </a:lnSpc>
              </a:pPr>
              <a:r>
                <a:rPr lang="fr-FR" altLang="fr-FR" sz="900" b="0" dirty="0">
                  <a:solidFill>
                    <a:srgbClr val="000000"/>
                  </a:solidFill>
                </a:rPr>
                <a:t>Validation des résultats / Contrats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3" name="Rectangle 182">
              <a:extLst>
                <a:ext uri="{FF2B5EF4-FFF2-40B4-BE49-F238E27FC236}">
                  <a16:creationId xmlns:a16="http://schemas.microsoft.com/office/drawing/2014/main" id="{53FAF172-22D9-4894-816A-C64DB6157ABA}"/>
                </a:ext>
              </a:extLst>
            </p:cNvPr>
            <p:cNvSpPr>
              <a:spLocks noChangeArrowheads="1"/>
            </p:cNvSpPr>
            <p:nvPr/>
          </p:nvSpPr>
          <p:spPr bwMode="auto">
            <a:xfrm>
              <a:off x="5424164" y="3832969"/>
              <a:ext cx="146365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fr-FR" altLang="fr-FR" sz="900" b="0" i="0" u="none" strike="noStrike" cap="none" normalizeH="0" baseline="0" dirty="0">
                  <a:ln>
                    <a:noFill/>
                  </a:ln>
                  <a:solidFill>
                    <a:srgbClr val="000000"/>
                  </a:solidFill>
                  <a:effectLst/>
                  <a:latin typeface="Arial" panose="020B0604020202020204" pitchFamily="34" charset="0"/>
                </a:rPr>
                <a:t>Exécution du contrat Commande (s)</a:t>
              </a:r>
            </a:p>
            <a:p>
              <a:pPr>
                <a:lnSpc>
                  <a:spcPct val="100000"/>
                </a:lnSpc>
              </a:pPr>
              <a:r>
                <a:rPr lang="fr-FR" altLang="fr-FR" sz="900" b="0" dirty="0">
                  <a:solidFill>
                    <a:srgbClr val="000000"/>
                  </a:solidFill>
                </a:rPr>
                <a:t>Livraison (s)</a:t>
              </a:r>
            </a:p>
            <a:p>
              <a:pPr>
                <a:lnSpc>
                  <a:spcPct val="100000"/>
                </a:lnSpc>
              </a:pPr>
              <a:r>
                <a:rPr lang="fr-FR" altLang="fr-FR" sz="900" b="0" dirty="0">
                  <a:solidFill>
                    <a:srgbClr val="000000"/>
                  </a:solidFill>
                </a:rPr>
                <a:t>Audits</a:t>
              </a:r>
            </a:p>
            <a:p>
              <a:pPr>
                <a:lnSpc>
                  <a:spcPct val="100000"/>
                </a:lnSpc>
              </a:pPr>
              <a:r>
                <a:rPr lang="fr-FR" altLang="fr-FR" sz="900" b="0" dirty="0">
                  <a:solidFill>
                    <a:srgbClr val="000000"/>
                  </a:solidFill>
                </a:rPr>
                <a:t>Retour d’expériences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4" name="Rectangle 127">
              <a:extLst>
                <a:ext uri="{FF2B5EF4-FFF2-40B4-BE49-F238E27FC236}">
                  <a16:creationId xmlns:a16="http://schemas.microsoft.com/office/drawing/2014/main" id="{B1139D22-D04E-49D1-BC54-A77471EBBED7}"/>
                </a:ext>
              </a:extLst>
            </p:cNvPr>
            <p:cNvSpPr>
              <a:spLocks noChangeArrowheads="1"/>
            </p:cNvSpPr>
            <p:nvPr/>
          </p:nvSpPr>
          <p:spPr bwMode="auto">
            <a:xfrm>
              <a:off x="4572000" y="4810507"/>
              <a:ext cx="142346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Fournisseurs « éthiques »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Certification SA8000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Audits spécifiques préalables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Fournisseurs adaptés ou pas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Certification ISO 14001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Audits de suivi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Visibilité N-2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185" name="Rectangle 127">
              <a:extLst>
                <a:ext uri="{FF2B5EF4-FFF2-40B4-BE49-F238E27FC236}">
                  <a16:creationId xmlns:a16="http://schemas.microsoft.com/office/drawing/2014/main" id="{BB8EE33E-3239-4C9E-BCB7-BBA6C5B13866}"/>
                </a:ext>
              </a:extLst>
            </p:cNvPr>
            <p:cNvSpPr>
              <a:spLocks noChangeArrowheads="1"/>
            </p:cNvSpPr>
            <p:nvPr/>
          </p:nvSpPr>
          <p:spPr bwMode="auto">
            <a:xfrm>
              <a:off x="4892812" y="1412712"/>
              <a:ext cx="17104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Solution économique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rPr>
                <a:t>par conception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Recherche nouveaux fournisseurs ?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Chiffrage du TCO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Suivi et maitrise des coûts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800" b="0" dirty="0">
                  <a:solidFill>
                    <a:srgbClr val="000000"/>
                  </a:solidFill>
                </a:rPr>
                <a:t>« post-achat » ?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5902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779877"/>
            <a:ext cx="6202436" cy="4608512"/>
          </a:xfrm>
        </p:spPr>
        <p:txBody>
          <a:bodyPr/>
          <a:lstStyle/>
          <a:p>
            <a:pPr marL="457200" indent="-457200">
              <a:buFont typeface="+mj-lt"/>
              <a:buAutoNum type="arabicPeriod"/>
            </a:pPr>
            <a:r>
              <a:rPr lang="fr-FR" sz="2000" dirty="0">
                <a:latin typeface="+mn-lt"/>
              </a:rPr>
              <a:t>Le développement durable</a:t>
            </a:r>
          </a:p>
          <a:p>
            <a:pPr marL="457200" indent="-457200">
              <a:buFont typeface="+mj-lt"/>
              <a:buAutoNum type="arabicPeriod"/>
            </a:pPr>
            <a:r>
              <a:rPr lang="fr-FR" sz="2000" dirty="0">
                <a:latin typeface="+mn-lt"/>
              </a:rPr>
              <a:t>La Responsabilité Sociétale des Entreprises</a:t>
            </a:r>
          </a:p>
          <a:p>
            <a:pPr marL="457200" indent="-457200">
              <a:buFont typeface="+mj-lt"/>
              <a:buAutoNum type="arabicPeriod"/>
            </a:pPr>
            <a:r>
              <a:rPr lang="fr-FR" sz="2000" dirty="0">
                <a:latin typeface="+mn-lt"/>
              </a:rPr>
              <a:t>Le bilan carbone</a:t>
            </a:r>
          </a:p>
          <a:p>
            <a:pPr marL="457200" indent="-457200">
              <a:buFont typeface="+mj-lt"/>
              <a:buAutoNum type="arabicPeriod"/>
            </a:pPr>
            <a:r>
              <a:rPr lang="fr-FR" sz="2000" dirty="0">
                <a:latin typeface="+mn-lt"/>
              </a:rPr>
              <a:t>La « Green » Supply Chain</a:t>
            </a:r>
          </a:p>
          <a:p>
            <a:pPr marL="457200" indent="-457200">
              <a:buFont typeface="+mj-lt"/>
              <a:buAutoNum type="arabicPeriod"/>
            </a:pPr>
            <a:r>
              <a:rPr lang="fr-FR" sz="2000" dirty="0">
                <a:latin typeface="+mn-lt"/>
              </a:rPr>
              <a:t>La logistique urbaine</a:t>
            </a:r>
          </a:p>
          <a:p>
            <a:pPr marL="457200" indent="-457200">
              <a:buFont typeface="+mj-lt"/>
              <a:buAutoNum type="arabicPeriod"/>
            </a:pPr>
            <a:endParaRPr lang="fr-FR" sz="2000" dirty="0"/>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004962"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sz="3600" kern="0" dirty="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BD979-7417-4AED-97C7-CE3F2CBAD83A}"/>
              </a:ext>
            </a:extLst>
          </p:cNvPr>
          <p:cNvSpPr>
            <a:spLocks noGrp="1"/>
          </p:cNvSpPr>
          <p:nvPr>
            <p:ph type="title"/>
          </p:nvPr>
        </p:nvSpPr>
        <p:spPr>
          <a:xfrm>
            <a:off x="971600" y="592504"/>
            <a:ext cx="7815213" cy="778904"/>
          </a:xfrm>
        </p:spPr>
        <p:txBody>
          <a:bodyPr/>
          <a:lstStyle/>
          <a:p>
            <a:r>
              <a:rPr lang="fr-FR" dirty="0"/>
              <a:t>Une réglementation pour influencer les décisions de </a:t>
            </a:r>
            <a:r>
              <a:rPr lang="fr-FR" dirty="0" err="1"/>
              <a:t>sourcing</a:t>
            </a:r>
            <a:r>
              <a:rPr lang="fr-FR" dirty="0"/>
              <a:t> : la taxe carbone</a:t>
            </a:r>
          </a:p>
        </p:txBody>
      </p:sp>
      <p:sp>
        <p:nvSpPr>
          <p:cNvPr id="3" name="Espace réservé du contenu 2">
            <a:extLst>
              <a:ext uri="{FF2B5EF4-FFF2-40B4-BE49-F238E27FC236}">
                <a16:creationId xmlns:a16="http://schemas.microsoft.com/office/drawing/2014/main" id="{1A606783-8316-4819-94C7-5D1BF2703CD4}"/>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93C30157-E5C3-4FD9-9DE2-5E7BDABCE14D}"/>
              </a:ext>
            </a:extLst>
          </p:cNvPr>
          <p:cNvPicPr>
            <a:picLocks noChangeAspect="1"/>
          </p:cNvPicPr>
          <p:nvPr/>
        </p:nvPicPr>
        <p:blipFill>
          <a:blip r:embed="rId3"/>
          <a:stretch>
            <a:fillRect/>
          </a:stretch>
        </p:blipFill>
        <p:spPr>
          <a:xfrm>
            <a:off x="2013517" y="2060848"/>
            <a:ext cx="5116965" cy="3496593"/>
          </a:xfrm>
          <a:prstGeom prst="rect">
            <a:avLst/>
          </a:prstGeom>
        </p:spPr>
      </p:pic>
    </p:spTree>
    <p:extLst>
      <p:ext uri="{BB962C8B-B14F-4D97-AF65-F5344CB8AC3E}">
        <p14:creationId xmlns:p14="http://schemas.microsoft.com/office/powerpoint/2010/main" val="325641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5DB29626-11A6-4DA0-9E56-FC5F78B406CA}"/>
              </a:ext>
            </a:extLst>
          </p:cNvPr>
          <p:cNvSpPr>
            <a:spLocks noGrp="1"/>
          </p:cNvSpPr>
          <p:nvPr>
            <p:ph type="title"/>
            <p:custDataLst>
              <p:tags r:id="rId1"/>
            </p:custDataLst>
          </p:nvPr>
        </p:nvSpPr>
        <p:spPr/>
        <p:txBody>
          <a:bodyPr/>
          <a:lstStyle/>
          <a:p>
            <a:r>
              <a:rPr lang="fr-FR" altLang="fr-FR" dirty="0"/>
              <a:t>L’éco-manufacturing (1)</a:t>
            </a:r>
          </a:p>
        </p:txBody>
      </p:sp>
      <p:sp>
        <p:nvSpPr>
          <p:cNvPr id="10243" name="Espace réservé du contenu 2">
            <a:extLst>
              <a:ext uri="{FF2B5EF4-FFF2-40B4-BE49-F238E27FC236}">
                <a16:creationId xmlns:a16="http://schemas.microsoft.com/office/drawing/2014/main" id="{750AD947-93CC-4D28-805F-3328BEC3EF9F}"/>
              </a:ext>
            </a:extLst>
          </p:cNvPr>
          <p:cNvSpPr>
            <a:spLocks noGrp="1"/>
          </p:cNvSpPr>
          <p:nvPr>
            <p:ph idx="1"/>
            <p:custDataLst>
              <p:tags r:id="rId2"/>
            </p:custDataLst>
          </p:nvPr>
        </p:nvSpPr>
        <p:spPr>
          <a:xfrm>
            <a:off x="571500" y="1428750"/>
            <a:ext cx="7715250" cy="4857750"/>
          </a:xfrm>
        </p:spPr>
        <p:txBody>
          <a:bodyPr/>
          <a:lstStyle/>
          <a:p>
            <a:r>
              <a:rPr lang="fr-FR" altLang="fr-FR" dirty="0"/>
              <a:t>Moins consommer</a:t>
            </a:r>
          </a:p>
          <a:p>
            <a:pPr lvl="1"/>
            <a:r>
              <a:rPr lang="fr-FR" altLang="fr-FR" dirty="0"/>
              <a:t>Améliorer les rendements</a:t>
            </a:r>
          </a:p>
          <a:p>
            <a:pPr lvl="1"/>
            <a:r>
              <a:rPr lang="fr-FR" altLang="fr-FR" dirty="0"/>
              <a:t>Diminuer les consommations d’énergies (isolation), d’eau et de matières premières</a:t>
            </a:r>
          </a:p>
          <a:p>
            <a:pPr lvl="1"/>
            <a:r>
              <a:rPr lang="fr-FR" altLang="fr-FR" dirty="0"/>
              <a:t>Récupérer l’énergie</a:t>
            </a:r>
          </a:p>
          <a:p>
            <a:pPr lvl="1"/>
            <a:r>
              <a:rPr lang="fr-FR" altLang="fr-FR" dirty="0"/>
              <a:t>Eviter les gaspillages de consommables</a:t>
            </a:r>
          </a:p>
          <a:p>
            <a:pPr lvl="1"/>
            <a:r>
              <a:rPr lang="fr-FR" altLang="fr-FR" dirty="0"/>
              <a:t>Démarche de « </a:t>
            </a:r>
            <a:r>
              <a:rPr lang="fr-FR" altLang="fr-FR" dirty="0">
                <a:solidFill>
                  <a:schemeClr val="accent2"/>
                </a:solidFill>
              </a:rPr>
              <a:t>Lean Manufacturing</a:t>
            </a:r>
            <a:r>
              <a:rPr lang="fr-FR" altLang="fr-FR" dirty="0"/>
              <a:t> »</a:t>
            </a:r>
          </a:p>
          <a:p>
            <a:pPr lvl="1"/>
            <a:r>
              <a:rPr lang="fr-FR" altLang="fr-FR" dirty="0"/>
              <a:t>Bâtiments HQE (Haute Qualité Environnementale)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5DB29626-11A6-4DA0-9E56-FC5F78B406CA}"/>
              </a:ext>
            </a:extLst>
          </p:cNvPr>
          <p:cNvSpPr>
            <a:spLocks noGrp="1"/>
          </p:cNvSpPr>
          <p:nvPr>
            <p:ph type="title"/>
            <p:custDataLst>
              <p:tags r:id="rId1"/>
            </p:custDataLst>
          </p:nvPr>
        </p:nvSpPr>
        <p:spPr/>
        <p:txBody>
          <a:bodyPr/>
          <a:lstStyle/>
          <a:p>
            <a:r>
              <a:rPr lang="fr-FR" altLang="fr-FR" dirty="0"/>
              <a:t>L’éco-manufacturing (2)</a:t>
            </a:r>
          </a:p>
        </p:txBody>
      </p:sp>
      <p:sp>
        <p:nvSpPr>
          <p:cNvPr id="10243" name="Espace réservé du contenu 2">
            <a:extLst>
              <a:ext uri="{FF2B5EF4-FFF2-40B4-BE49-F238E27FC236}">
                <a16:creationId xmlns:a16="http://schemas.microsoft.com/office/drawing/2014/main" id="{750AD947-93CC-4D28-805F-3328BEC3EF9F}"/>
              </a:ext>
            </a:extLst>
          </p:cNvPr>
          <p:cNvSpPr>
            <a:spLocks noGrp="1"/>
          </p:cNvSpPr>
          <p:nvPr>
            <p:ph idx="1"/>
            <p:custDataLst>
              <p:tags r:id="rId2"/>
            </p:custDataLst>
          </p:nvPr>
        </p:nvSpPr>
        <p:spPr>
          <a:xfrm>
            <a:off x="571500" y="1428750"/>
            <a:ext cx="7715250" cy="4857750"/>
          </a:xfrm>
        </p:spPr>
        <p:txBody>
          <a:bodyPr/>
          <a:lstStyle/>
          <a:p>
            <a:r>
              <a:rPr lang="fr-FR" altLang="fr-FR" dirty="0"/>
              <a:t>Mieux consommer</a:t>
            </a:r>
          </a:p>
          <a:p>
            <a:pPr lvl="1"/>
            <a:r>
              <a:rPr lang="fr-FR" altLang="fr-FR" dirty="0"/>
              <a:t>Se conformer aux législations</a:t>
            </a:r>
          </a:p>
          <a:p>
            <a:pPr lvl="1"/>
            <a:r>
              <a:rPr lang="fr-FR" altLang="fr-FR" dirty="0"/>
              <a:t>Norme ISO 14000</a:t>
            </a:r>
          </a:p>
          <a:p>
            <a:pPr lvl="1"/>
            <a:r>
              <a:rPr lang="fr-FR" altLang="fr-FR" dirty="0"/>
              <a:t>Réduire les émissions polluantes</a:t>
            </a:r>
          </a:p>
          <a:p>
            <a:pPr lvl="1"/>
            <a:r>
              <a:rPr lang="fr-FR" altLang="fr-FR" dirty="0"/>
              <a:t>Eviter les produits toxiques</a:t>
            </a:r>
          </a:p>
          <a:p>
            <a:pPr lvl="1"/>
            <a:r>
              <a:rPr lang="fr-FR" altLang="fr-FR" dirty="0"/>
              <a:t>Eviter la production de déchets</a:t>
            </a:r>
          </a:p>
        </p:txBody>
      </p:sp>
    </p:spTree>
    <p:extLst>
      <p:ext uri="{BB962C8B-B14F-4D97-AF65-F5344CB8AC3E}">
        <p14:creationId xmlns:p14="http://schemas.microsoft.com/office/powerpoint/2010/main" val="419309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F2B6A207-88E8-498F-8249-EE2115F48088}"/>
              </a:ext>
            </a:extLst>
          </p:cNvPr>
          <p:cNvSpPr>
            <a:spLocks noGrp="1"/>
          </p:cNvSpPr>
          <p:nvPr>
            <p:ph type="title"/>
            <p:custDataLst>
              <p:tags r:id="rId1"/>
            </p:custDataLst>
          </p:nvPr>
        </p:nvSpPr>
        <p:spPr/>
        <p:txBody>
          <a:bodyPr/>
          <a:lstStyle/>
          <a:p>
            <a:r>
              <a:rPr lang="fr-FR" altLang="fr-FR" dirty="0"/>
              <a:t>L’éco-logistique</a:t>
            </a:r>
          </a:p>
        </p:txBody>
      </p:sp>
      <p:sp>
        <p:nvSpPr>
          <p:cNvPr id="11267" name="Espace réservé du contenu 2">
            <a:extLst>
              <a:ext uri="{FF2B5EF4-FFF2-40B4-BE49-F238E27FC236}">
                <a16:creationId xmlns:a16="http://schemas.microsoft.com/office/drawing/2014/main" id="{C3FE9B34-0082-49A6-BCB9-7381916C8862}"/>
              </a:ext>
            </a:extLst>
          </p:cNvPr>
          <p:cNvSpPr>
            <a:spLocks noGrp="1"/>
          </p:cNvSpPr>
          <p:nvPr>
            <p:ph idx="1"/>
            <p:custDataLst>
              <p:tags r:id="rId2"/>
            </p:custDataLst>
          </p:nvPr>
        </p:nvSpPr>
        <p:spPr>
          <a:xfrm>
            <a:off x="714375" y="1214438"/>
            <a:ext cx="8072438" cy="4714875"/>
          </a:xfrm>
        </p:spPr>
        <p:txBody>
          <a:bodyPr/>
          <a:lstStyle/>
          <a:p>
            <a:r>
              <a:rPr lang="fr-FR" altLang="fr-FR" dirty="0"/>
              <a:t>Le secteur du transport est un des principaux émetteurs de gaz à effet de serre</a:t>
            </a:r>
          </a:p>
          <a:p>
            <a:r>
              <a:rPr lang="fr-FR" altLang="fr-FR" dirty="0"/>
              <a:t>Refonte de schémas logistiques</a:t>
            </a:r>
          </a:p>
          <a:p>
            <a:pPr lvl="1"/>
            <a:r>
              <a:rPr lang="fr-FR" altLang="fr-FR" dirty="0"/>
              <a:t>Optimisation du taux de remplissage</a:t>
            </a:r>
          </a:p>
          <a:p>
            <a:pPr lvl="1"/>
            <a:r>
              <a:rPr lang="fr-FR" altLang="fr-FR" dirty="0"/>
              <a:t>Limiter les parcours à vide</a:t>
            </a:r>
          </a:p>
          <a:p>
            <a:pPr lvl="1"/>
            <a:r>
              <a:rPr lang="fr-FR" altLang="fr-FR" dirty="0"/>
              <a:t>Mutualisation des moyens de transport et des infrastructures</a:t>
            </a:r>
          </a:p>
          <a:p>
            <a:pPr lvl="1"/>
            <a:r>
              <a:rPr lang="fr-FR" altLang="fr-FR" dirty="0"/>
              <a:t>Recherche de flux complémentaires</a:t>
            </a:r>
          </a:p>
          <a:p>
            <a:pPr lvl="1"/>
            <a:r>
              <a:rPr lang="fr-FR" altLang="fr-FR" dirty="0"/>
              <a:t>Taxe carbone</a:t>
            </a:r>
          </a:p>
          <a:p>
            <a:r>
              <a:rPr lang="fr-FR" altLang="fr-FR" dirty="0"/>
              <a:t>Utilisation de modes de transport moins polluants</a:t>
            </a:r>
          </a:p>
          <a:p>
            <a:pPr lvl="1"/>
            <a:r>
              <a:rPr lang="fr-FR" altLang="fr-FR" dirty="0"/>
              <a:t>Transport maritime</a:t>
            </a:r>
          </a:p>
          <a:p>
            <a:pPr lvl="1"/>
            <a:r>
              <a:rPr lang="fr-FR" altLang="fr-FR" dirty="0"/>
              <a:t>Transport ferroviaire</a:t>
            </a:r>
          </a:p>
          <a:p>
            <a:pPr lvl="1"/>
            <a:r>
              <a:rPr lang="fr-FR" altLang="fr-FR" dirty="0"/>
              <a:t>Transport combiné</a:t>
            </a:r>
          </a:p>
          <a:p>
            <a:pPr lvl="1"/>
            <a:r>
              <a:rPr lang="fr-FR" altLang="fr-FR" dirty="0"/>
              <a:t>Transport fluvial</a:t>
            </a:r>
          </a:p>
          <a:p>
            <a:pPr lvl="1"/>
            <a:endParaRPr lang="fr-FR" altLang="fr-FR" dirty="0"/>
          </a:p>
          <a:p>
            <a:pPr lvl="1"/>
            <a:r>
              <a:rPr lang="fr-FR" altLang="fr-FR" dirty="0"/>
              <a:t>Camions électriques ou à gaz</a:t>
            </a:r>
          </a:p>
        </p:txBody>
      </p:sp>
      <p:pic>
        <p:nvPicPr>
          <p:cNvPr id="3" name="Image 2">
            <a:extLst>
              <a:ext uri="{FF2B5EF4-FFF2-40B4-BE49-F238E27FC236}">
                <a16:creationId xmlns:a16="http://schemas.microsoft.com/office/drawing/2014/main" id="{E8FCE950-41D9-4249-8375-50FE7D2D7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590445"/>
            <a:ext cx="2808312" cy="21062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AEF5F-BF58-4675-9C6E-036C65AF2936}"/>
              </a:ext>
            </a:extLst>
          </p:cNvPr>
          <p:cNvSpPr>
            <a:spLocks noGrp="1"/>
          </p:cNvSpPr>
          <p:nvPr>
            <p:ph type="title"/>
            <p:custDataLst>
              <p:tags r:id="rId1"/>
            </p:custDataLst>
          </p:nvPr>
        </p:nvSpPr>
        <p:spPr/>
        <p:txBody>
          <a:bodyPr/>
          <a:lstStyle/>
          <a:p>
            <a:r>
              <a:rPr lang="fr-FR" altLang="fr-FR" dirty="0"/>
              <a:t>L’éco-logistique</a:t>
            </a:r>
            <a:endParaRPr lang="fr-FR" dirty="0"/>
          </a:p>
        </p:txBody>
      </p:sp>
      <p:sp>
        <p:nvSpPr>
          <p:cNvPr id="3" name="Espace réservé du contenu 2">
            <a:extLst>
              <a:ext uri="{FF2B5EF4-FFF2-40B4-BE49-F238E27FC236}">
                <a16:creationId xmlns:a16="http://schemas.microsoft.com/office/drawing/2014/main" id="{B12D0CA0-7486-4CB0-99DB-0E56A58E278A}"/>
              </a:ext>
            </a:extLst>
          </p:cNvPr>
          <p:cNvSpPr>
            <a:spLocks noGrp="1"/>
          </p:cNvSpPr>
          <p:nvPr>
            <p:ph idx="1"/>
            <p:custDataLst>
              <p:tags r:id="rId2"/>
            </p:custDataLst>
          </p:nvPr>
        </p:nvSpPr>
        <p:spPr/>
        <p:txBody>
          <a:bodyPr/>
          <a:lstStyle/>
          <a:p>
            <a:r>
              <a:rPr lang="fr-FR" dirty="0"/>
              <a:t>La refonte des schémas logistiques</a:t>
            </a:r>
          </a:p>
          <a:p>
            <a:r>
              <a:rPr lang="fr-FR" dirty="0"/>
              <a:t>Les progrès du transport routier</a:t>
            </a:r>
          </a:p>
        </p:txBody>
      </p:sp>
    </p:spTree>
    <p:extLst>
      <p:ext uri="{BB962C8B-B14F-4D97-AF65-F5344CB8AC3E}">
        <p14:creationId xmlns:p14="http://schemas.microsoft.com/office/powerpoint/2010/main" val="230686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D71F1CC4-6B1B-4F32-8D5C-7C3AD83CA22C}"/>
              </a:ext>
            </a:extLst>
          </p:cNvPr>
          <p:cNvSpPr>
            <a:spLocks noGrp="1"/>
          </p:cNvSpPr>
          <p:nvPr>
            <p:ph type="title"/>
            <p:custDataLst>
              <p:tags r:id="rId1"/>
            </p:custDataLst>
          </p:nvPr>
        </p:nvSpPr>
        <p:spPr/>
        <p:txBody>
          <a:bodyPr/>
          <a:lstStyle/>
          <a:p>
            <a:r>
              <a:rPr lang="fr-FR" altLang="fr-FR" dirty="0"/>
              <a:t>La logistique retour</a:t>
            </a:r>
          </a:p>
        </p:txBody>
      </p:sp>
      <p:sp>
        <p:nvSpPr>
          <p:cNvPr id="13315" name="Espace réservé du contenu 2">
            <a:extLst>
              <a:ext uri="{FF2B5EF4-FFF2-40B4-BE49-F238E27FC236}">
                <a16:creationId xmlns:a16="http://schemas.microsoft.com/office/drawing/2014/main" id="{0BC6A37C-929B-4076-B9AB-D8C7384B8751}"/>
              </a:ext>
            </a:extLst>
          </p:cNvPr>
          <p:cNvSpPr>
            <a:spLocks noGrp="1"/>
          </p:cNvSpPr>
          <p:nvPr>
            <p:ph idx="1"/>
            <p:custDataLst>
              <p:tags r:id="rId2"/>
            </p:custDataLst>
          </p:nvPr>
        </p:nvSpPr>
        <p:spPr>
          <a:xfrm>
            <a:off x="428625" y="1143000"/>
            <a:ext cx="8429625" cy="4648200"/>
          </a:xfrm>
        </p:spPr>
        <p:txBody>
          <a:bodyPr/>
          <a:lstStyle/>
          <a:p>
            <a:r>
              <a:rPr lang="fr-FR" altLang="fr-FR" dirty="0"/>
              <a:t>Assurer le retour des produits/matières de l’utilisateur au producteur dans le but de les revaloriser</a:t>
            </a:r>
          </a:p>
          <a:p>
            <a:pPr lvl="1"/>
            <a:r>
              <a:rPr lang="fr-FR" altLang="fr-FR" dirty="0"/>
              <a:t>Diverses situations :</a:t>
            </a:r>
          </a:p>
          <a:p>
            <a:pPr lvl="2"/>
            <a:r>
              <a:rPr lang="fr-FR" altLang="fr-FR" sz="1600" dirty="0">
                <a:solidFill>
                  <a:schemeClr val="accent2"/>
                </a:solidFill>
              </a:rPr>
              <a:t>Retours en fin de vie</a:t>
            </a:r>
          </a:p>
          <a:p>
            <a:pPr lvl="2"/>
            <a:r>
              <a:rPr lang="fr-FR" altLang="fr-FR" sz="1600" dirty="0">
                <a:solidFill>
                  <a:schemeClr val="accent2"/>
                </a:solidFill>
              </a:rPr>
              <a:t>Retours commerciaux</a:t>
            </a:r>
          </a:p>
          <a:p>
            <a:pPr lvl="2"/>
            <a:r>
              <a:rPr lang="fr-FR" altLang="fr-FR" sz="1600" dirty="0">
                <a:solidFill>
                  <a:schemeClr val="accent2"/>
                </a:solidFill>
              </a:rPr>
              <a:t>Retours contractuels</a:t>
            </a:r>
          </a:p>
          <a:p>
            <a:pPr lvl="2"/>
            <a:r>
              <a:rPr lang="fr-FR" altLang="fr-FR" sz="1600" dirty="0">
                <a:solidFill>
                  <a:schemeClr val="accent2"/>
                </a:solidFill>
              </a:rPr>
              <a:t>Retours sous garantie</a:t>
            </a:r>
          </a:p>
          <a:p>
            <a:pPr lvl="2"/>
            <a:r>
              <a:rPr lang="fr-FR" altLang="fr-FR" sz="1600" dirty="0">
                <a:solidFill>
                  <a:schemeClr val="accent2"/>
                </a:solidFill>
              </a:rPr>
              <a:t>Rebuts de production</a:t>
            </a:r>
          </a:p>
          <a:p>
            <a:pPr lvl="2"/>
            <a:r>
              <a:rPr lang="fr-FR" altLang="fr-FR" sz="1600" dirty="0">
                <a:solidFill>
                  <a:schemeClr val="accent2"/>
                </a:solidFill>
              </a:rPr>
              <a:t>Emballages réutilisables</a:t>
            </a:r>
          </a:p>
          <a:p>
            <a:pPr lvl="1"/>
            <a:r>
              <a:rPr lang="fr-FR" altLang="fr-FR" dirty="0"/>
              <a:t>Activités :</a:t>
            </a:r>
          </a:p>
          <a:p>
            <a:pPr lvl="2"/>
            <a:r>
              <a:rPr lang="fr-FR" altLang="fr-FR" sz="1600" dirty="0">
                <a:solidFill>
                  <a:schemeClr val="accent2"/>
                </a:solidFill>
              </a:rPr>
              <a:t>Collecte</a:t>
            </a:r>
          </a:p>
          <a:p>
            <a:pPr lvl="2"/>
            <a:r>
              <a:rPr lang="fr-FR" altLang="fr-FR" sz="1600" dirty="0">
                <a:solidFill>
                  <a:schemeClr val="accent2"/>
                </a:solidFill>
              </a:rPr>
              <a:t>Tri</a:t>
            </a:r>
          </a:p>
          <a:p>
            <a:pPr lvl="2"/>
            <a:r>
              <a:rPr lang="fr-FR" altLang="fr-FR" sz="1600" dirty="0">
                <a:solidFill>
                  <a:schemeClr val="accent2"/>
                </a:solidFill>
              </a:rPr>
              <a:t>Transformation / récupération de substances</a:t>
            </a:r>
          </a:p>
          <a:p>
            <a:pPr lvl="2"/>
            <a:r>
              <a:rPr lang="fr-FR" altLang="fr-FR" sz="1600" dirty="0">
                <a:solidFill>
                  <a:schemeClr val="accent2"/>
                </a:solidFill>
              </a:rPr>
              <a:t>Reconditionnement</a:t>
            </a:r>
          </a:p>
          <a:p>
            <a:r>
              <a:rPr lang="fr-FR" altLang="fr-FR" dirty="0"/>
              <a:t>Mise en place par l’entreprise ou par un groupement d’entreprises</a:t>
            </a:r>
          </a:p>
          <a:p>
            <a:pPr lvl="2">
              <a:buFontTx/>
              <a:buNone/>
            </a:pPr>
            <a:endParaRPr lang="fr-FR" altLang="fr-FR" dirty="0"/>
          </a:p>
          <a:p>
            <a:pPr lvl="1"/>
            <a:endParaRPr lang="fr-FR" alt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0CA2F-9DF0-472F-AE17-BBC9C5941824}"/>
              </a:ext>
            </a:extLst>
          </p:cNvPr>
          <p:cNvSpPr>
            <a:spLocks noGrp="1"/>
          </p:cNvSpPr>
          <p:nvPr>
            <p:ph type="title"/>
            <p:custDataLst>
              <p:tags r:id="rId1"/>
            </p:custDataLst>
          </p:nvPr>
        </p:nvSpPr>
        <p:spPr/>
        <p:txBody>
          <a:bodyPr/>
          <a:lstStyle/>
          <a:p>
            <a:r>
              <a:rPr lang="fr-FR" dirty="0"/>
              <a:t>La logistique urbaine</a:t>
            </a:r>
          </a:p>
        </p:txBody>
      </p:sp>
      <p:pic>
        <p:nvPicPr>
          <p:cNvPr id="9" name="Image 8">
            <a:extLst>
              <a:ext uri="{FF2B5EF4-FFF2-40B4-BE49-F238E27FC236}">
                <a16:creationId xmlns:a16="http://schemas.microsoft.com/office/drawing/2014/main" id="{124C3AB7-31EC-4D4E-911D-74C0EA640EC0}"/>
              </a:ext>
            </a:extLst>
          </p:cNvPr>
          <p:cNvPicPr>
            <a:picLocks noChangeAspect="1"/>
          </p:cNvPicPr>
          <p:nvPr/>
        </p:nvPicPr>
        <p:blipFill>
          <a:blip r:embed="rId4"/>
          <a:stretch>
            <a:fillRect/>
          </a:stretch>
        </p:blipFill>
        <p:spPr>
          <a:xfrm>
            <a:off x="130728" y="1371600"/>
            <a:ext cx="2969271" cy="3586187"/>
          </a:xfrm>
          <a:prstGeom prst="rect">
            <a:avLst/>
          </a:prstGeom>
        </p:spPr>
      </p:pic>
      <p:sp>
        <p:nvSpPr>
          <p:cNvPr id="10" name="Espace réservé du contenu 9">
            <a:extLst>
              <a:ext uri="{FF2B5EF4-FFF2-40B4-BE49-F238E27FC236}">
                <a16:creationId xmlns:a16="http://schemas.microsoft.com/office/drawing/2014/main" id="{3F542F68-261E-4188-BF1C-5255DA27C747}"/>
              </a:ext>
            </a:extLst>
          </p:cNvPr>
          <p:cNvSpPr>
            <a:spLocks noGrp="1"/>
          </p:cNvSpPr>
          <p:nvPr>
            <p:ph idx="1"/>
          </p:nvPr>
        </p:nvSpPr>
        <p:spPr>
          <a:xfrm>
            <a:off x="3220790" y="1371600"/>
            <a:ext cx="5815705" cy="3209528"/>
          </a:xfrm>
        </p:spPr>
        <p:txBody>
          <a:bodyPr/>
          <a:lstStyle/>
          <a:p>
            <a:r>
              <a:rPr lang="fr-FR" dirty="0"/>
              <a:t>Tendance démographique : de plus en plus de mégalopoles</a:t>
            </a:r>
          </a:p>
          <a:p>
            <a:r>
              <a:rPr lang="fr-FR" dirty="0"/>
              <a:t>Croissance exponentielle des besoins de transport</a:t>
            </a:r>
          </a:p>
          <a:p>
            <a:pPr lvl="1"/>
            <a:r>
              <a:rPr lang="fr-FR" dirty="0"/>
              <a:t>Pollution urbaine</a:t>
            </a:r>
          </a:p>
          <a:p>
            <a:pPr lvl="1"/>
            <a:r>
              <a:rPr lang="fr-FR" dirty="0"/>
              <a:t>Embouteillages</a:t>
            </a:r>
          </a:p>
          <a:p>
            <a:pPr lvl="1"/>
            <a:r>
              <a:rPr lang="fr-FR" dirty="0"/>
              <a:t>Partage de l’espace</a:t>
            </a:r>
          </a:p>
        </p:txBody>
      </p:sp>
      <p:pic>
        <p:nvPicPr>
          <p:cNvPr id="11" name="Image 10">
            <a:extLst>
              <a:ext uri="{FF2B5EF4-FFF2-40B4-BE49-F238E27FC236}">
                <a16:creationId xmlns:a16="http://schemas.microsoft.com/office/drawing/2014/main" id="{21B9C31E-FBB4-4B58-BCD4-F824DE076DFE}"/>
              </a:ext>
            </a:extLst>
          </p:cNvPr>
          <p:cNvPicPr>
            <a:picLocks noChangeAspect="1"/>
          </p:cNvPicPr>
          <p:nvPr/>
        </p:nvPicPr>
        <p:blipFill>
          <a:blip r:embed="rId5"/>
          <a:stretch>
            <a:fillRect/>
          </a:stretch>
        </p:blipFill>
        <p:spPr>
          <a:xfrm>
            <a:off x="3647209" y="4149080"/>
            <a:ext cx="4962865" cy="1930003"/>
          </a:xfrm>
          <a:prstGeom prst="rect">
            <a:avLst/>
          </a:prstGeom>
        </p:spPr>
      </p:pic>
    </p:spTree>
    <p:extLst>
      <p:ext uri="{BB962C8B-B14F-4D97-AF65-F5344CB8AC3E}">
        <p14:creationId xmlns:p14="http://schemas.microsoft.com/office/powerpoint/2010/main" val="38984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08A5-D754-4FF6-8DB7-3ADD73022B3B}"/>
              </a:ext>
            </a:extLst>
          </p:cNvPr>
          <p:cNvSpPr>
            <a:spLocks noGrp="1"/>
          </p:cNvSpPr>
          <p:nvPr>
            <p:ph type="title"/>
          </p:nvPr>
        </p:nvSpPr>
        <p:spPr/>
        <p:txBody>
          <a:bodyPr/>
          <a:lstStyle/>
          <a:p>
            <a:r>
              <a:rPr lang="fr-FR" dirty="0"/>
              <a:t>Le changement de paradigme</a:t>
            </a:r>
          </a:p>
        </p:txBody>
      </p:sp>
      <p:sp>
        <p:nvSpPr>
          <p:cNvPr id="3" name="Espace réservé du contenu 2">
            <a:extLst>
              <a:ext uri="{FF2B5EF4-FFF2-40B4-BE49-F238E27FC236}">
                <a16:creationId xmlns:a16="http://schemas.microsoft.com/office/drawing/2014/main" id="{58E67395-0FE1-4B80-8D42-E25E15F9DA96}"/>
              </a:ext>
            </a:extLst>
          </p:cNvPr>
          <p:cNvSpPr>
            <a:spLocks noGrp="1"/>
          </p:cNvSpPr>
          <p:nvPr>
            <p:ph idx="1"/>
          </p:nvPr>
        </p:nvSpPr>
        <p:spPr/>
        <p:txBody>
          <a:bodyPr/>
          <a:lstStyle/>
          <a:p>
            <a:endParaRPr lang="fr-FR" dirty="0"/>
          </a:p>
        </p:txBody>
      </p:sp>
      <p:graphicFrame>
        <p:nvGraphicFramePr>
          <p:cNvPr id="5" name="Diagramme 4">
            <a:extLst>
              <a:ext uri="{FF2B5EF4-FFF2-40B4-BE49-F238E27FC236}">
                <a16:creationId xmlns:a16="http://schemas.microsoft.com/office/drawing/2014/main" id="{C623CB43-2151-4023-9BAF-B53A4037FD56}"/>
              </a:ext>
            </a:extLst>
          </p:cNvPr>
          <p:cNvGraphicFramePr/>
          <p:nvPr>
            <p:extLst>
              <p:ext uri="{D42A27DB-BD31-4B8C-83A1-F6EECF244321}">
                <p14:modId xmlns:p14="http://schemas.microsoft.com/office/powerpoint/2010/main" val="3146714014"/>
              </p:ext>
            </p:extLst>
          </p:nvPr>
        </p:nvGraphicFramePr>
        <p:xfrm>
          <a:off x="811200" y="1521155"/>
          <a:ext cx="7967730" cy="4425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80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FF61E9EC-BBD0-4E73-B6F7-22374398D9F3}"/>
              </a:ext>
            </a:extLst>
          </p:cNvPr>
          <p:cNvSpPr>
            <a:spLocks noGrp="1" noChangeArrowheads="1"/>
          </p:cNvSpPr>
          <p:nvPr>
            <p:ph type="title"/>
            <p:custDataLst>
              <p:tags r:id="rId1"/>
            </p:custDataLst>
          </p:nvPr>
        </p:nvSpPr>
        <p:spPr/>
        <p:txBody>
          <a:bodyPr/>
          <a:lstStyle/>
          <a:p>
            <a:r>
              <a:rPr lang="fr-FR" altLang="fr-FR" sz="2400" dirty="0"/>
              <a:t>Points clés à retenir</a:t>
            </a:r>
          </a:p>
        </p:txBody>
      </p:sp>
      <p:sp>
        <p:nvSpPr>
          <p:cNvPr id="159747" name="Rectangle 3">
            <a:extLst>
              <a:ext uri="{FF2B5EF4-FFF2-40B4-BE49-F238E27FC236}">
                <a16:creationId xmlns:a16="http://schemas.microsoft.com/office/drawing/2014/main" id="{066E22D6-11A8-46B2-A4C4-034A1D1FF012}"/>
              </a:ext>
            </a:extLst>
          </p:cNvPr>
          <p:cNvSpPr>
            <a:spLocks noGrp="1" noChangeArrowheads="1"/>
          </p:cNvSpPr>
          <p:nvPr>
            <p:ph type="body" idx="1"/>
            <p:custDataLst>
              <p:tags r:id="rId2"/>
            </p:custDataLst>
          </p:nvPr>
        </p:nvSpPr>
        <p:spPr>
          <a:xfrm>
            <a:off x="685800" y="1282700"/>
            <a:ext cx="8153400" cy="5099050"/>
          </a:xfrm>
        </p:spPr>
        <p:txBody>
          <a:bodyPr/>
          <a:lstStyle/>
          <a:p>
            <a:r>
              <a:rPr lang="fr-FR" altLang="fr-FR" sz="1800" dirty="0">
                <a:solidFill>
                  <a:srgbClr val="00218A"/>
                </a:solidFill>
              </a:rPr>
              <a:t>Le Développement Durable constitue un domaine prolongeant et </a:t>
            </a:r>
            <a:br>
              <a:rPr lang="fr-FR" altLang="fr-FR" sz="1800" dirty="0">
                <a:solidFill>
                  <a:srgbClr val="00218A"/>
                </a:solidFill>
              </a:rPr>
            </a:br>
            <a:r>
              <a:rPr lang="fr-FR" altLang="fr-FR" sz="1800" dirty="0">
                <a:solidFill>
                  <a:srgbClr val="00218A"/>
                </a:solidFill>
              </a:rPr>
              <a:t>complétant l’approche Qualité Totale</a:t>
            </a:r>
          </a:p>
          <a:p>
            <a:r>
              <a:rPr lang="fr-FR" altLang="fr-FR" sz="1800" dirty="0">
                <a:solidFill>
                  <a:srgbClr val="00218A"/>
                </a:solidFill>
              </a:rPr>
              <a:t>C’est un processus de « progrès permanent »</a:t>
            </a:r>
          </a:p>
          <a:p>
            <a:r>
              <a:rPr lang="fr-FR" altLang="fr-FR" sz="1800" dirty="0">
                <a:solidFill>
                  <a:srgbClr val="00218A"/>
                </a:solidFill>
              </a:rPr>
              <a:t>Actuellement incitatives (</a:t>
            </a:r>
            <a:r>
              <a:rPr lang="fr-FR" altLang="fr-FR" sz="1800" i="1" dirty="0">
                <a:solidFill>
                  <a:srgbClr val="00218A"/>
                </a:solidFill>
              </a:rPr>
              <a:t>sauf lois françaises et Directives </a:t>
            </a:r>
            <a:br>
              <a:rPr lang="fr-FR" altLang="fr-FR" sz="1800" i="1" dirty="0">
                <a:solidFill>
                  <a:srgbClr val="00218A"/>
                </a:solidFill>
              </a:rPr>
            </a:br>
            <a:r>
              <a:rPr lang="fr-FR" altLang="fr-FR" sz="1800" i="1" dirty="0">
                <a:solidFill>
                  <a:srgbClr val="00218A"/>
                </a:solidFill>
              </a:rPr>
              <a:t>européennes</a:t>
            </a:r>
            <a:r>
              <a:rPr lang="fr-FR" altLang="fr-FR" sz="1800" dirty="0">
                <a:solidFill>
                  <a:srgbClr val="00218A"/>
                </a:solidFill>
              </a:rPr>
              <a:t>), les normes et règlements internationaux </a:t>
            </a:r>
            <a:br>
              <a:rPr lang="fr-FR" altLang="fr-FR" sz="1800" dirty="0">
                <a:solidFill>
                  <a:srgbClr val="00218A"/>
                </a:solidFill>
              </a:rPr>
            </a:br>
            <a:r>
              <a:rPr lang="fr-FR" altLang="fr-FR" sz="1800" dirty="0">
                <a:solidFill>
                  <a:srgbClr val="00218A"/>
                </a:solidFill>
              </a:rPr>
              <a:t>vont s’imposer : autant anticiper d’un point de vue concurrentiel</a:t>
            </a:r>
          </a:p>
          <a:p>
            <a:r>
              <a:rPr lang="fr-FR" altLang="fr-FR" sz="1800" dirty="0">
                <a:solidFill>
                  <a:srgbClr val="00218A"/>
                </a:solidFill>
              </a:rPr>
              <a:t>Entreprises cotées ou non, l’ensemble des parties </a:t>
            </a:r>
            <a:br>
              <a:rPr lang="fr-FR" altLang="fr-FR" sz="1800" dirty="0">
                <a:solidFill>
                  <a:srgbClr val="00218A"/>
                </a:solidFill>
              </a:rPr>
            </a:br>
            <a:r>
              <a:rPr lang="fr-FR" altLang="fr-FR" sz="1800" dirty="0">
                <a:solidFill>
                  <a:srgbClr val="00218A"/>
                </a:solidFill>
              </a:rPr>
              <a:t>prenantes (et des concurrents) vont faire progressivement pression </a:t>
            </a:r>
            <a:br>
              <a:rPr lang="fr-FR" altLang="fr-FR" sz="1800" dirty="0">
                <a:solidFill>
                  <a:srgbClr val="00218A"/>
                </a:solidFill>
              </a:rPr>
            </a:br>
            <a:r>
              <a:rPr lang="fr-FR" altLang="fr-FR" sz="1800" dirty="0">
                <a:solidFill>
                  <a:srgbClr val="00218A"/>
                </a:solidFill>
              </a:rPr>
              <a:t>pour que ces règles soient appliquées effectivement</a:t>
            </a:r>
          </a:p>
          <a:p>
            <a:pPr>
              <a:lnSpc>
                <a:spcPct val="100000"/>
              </a:lnSpc>
            </a:pPr>
            <a:r>
              <a:rPr lang="fr-FR" altLang="fr-FR" sz="1800" dirty="0">
                <a:solidFill>
                  <a:srgbClr val="00218A"/>
                </a:solidFill>
              </a:rPr>
              <a:t>L’entreprise sera tenue pour responsable de la façon   </a:t>
            </a:r>
            <a:br>
              <a:rPr lang="fr-FR" altLang="fr-FR" sz="1800" dirty="0">
                <a:solidFill>
                  <a:srgbClr val="00218A"/>
                </a:solidFill>
              </a:rPr>
            </a:br>
            <a:r>
              <a:rPr lang="fr-FR" altLang="fr-FR" sz="1800" dirty="0">
                <a:solidFill>
                  <a:srgbClr val="00218A"/>
                </a:solidFill>
              </a:rPr>
              <a:t>dont elle-même </a:t>
            </a:r>
            <a:r>
              <a:rPr lang="fr-FR" altLang="fr-FR" sz="1800" i="1" dirty="0">
                <a:solidFill>
                  <a:srgbClr val="00218A"/>
                </a:solidFill>
              </a:rPr>
              <a:t>ET</a:t>
            </a:r>
            <a:r>
              <a:rPr lang="fr-FR" altLang="fr-FR" sz="1800" dirty="0">
                <a:solidFill>
                  <a:srgbClr val="00218A"/>
                </a:solidFill>
              </a:rPr>
              <a:t> ses fournisseurs (soit la supply chain </a:t>
            </a:r>
            <a:br>
              <a:rPr lang="fr-FR" altLang="fr-FR" sz="1800" dirty="0">
                <a:solidFill>
                  <a:srgbClr val="00218A"/>
                </a:solidFill>
              </a:rPr>
            </a:br>
            <a:r>
              <a:rPr lang="fr-FR" altLang="fr-FR" sz="1800" dirty="0">
                <a:solidFill>
                  <a:srgbClr val="00218A"/>
                </a:solidFill>
              </a:rPr>
              <a:t>étendue) respecteront ou non ces principes</a:t>
            </a:r>
          </a:p>
          <a:p>
            <a:r>
              <a:rPr lang="fr-FR" altLang="fr-FR" sz="1800" dirty="0">
                <a:solidFill>
                  <a:srgbClr val="00218A"/>
                </a:solidFill>
              </a:rPr>
              <a:t>L’internationalisation des supply chains met un accent particulier sur ces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7673A7DD-EC17-44F4-B72D-26AF13ADEF00}"/>
              </a:ext>
            </a:extLst>
          </p:cNvPr>
          <p:cNvGrpSpPr>
            <a:grpSpLocks/>
          </p:cNvGrpSpPr>
          <p:nvPr>
            <p:custDataLst>
              <p:tags r:id="rId1"/>
            </p:custDataLst>
          </p:nvPr>
        </p:nvGrpSpPr>
        <p:grpSpPr bwMode="auto">
          <a:xfrm>
            <a:off x="30260" y="1123744"/>
            <a:ext cx="8963634" cy="3555693"/>
            <a:chOff x="21" y="572"/>
            <a:chExt cx="5649" cy="2449"/>
          </a:xfrm>
        </p:grpSpPr>
        <p:sp>
          <p:nvSpPr>
            <p:cNvPr id="7198" name="Line 3">
              <a:extLst>
                <a:ext uri="{FF2B5EF4-FFF2-40B4-BE49-F238E27FC236}">
                  <a16:creationId xmlns:a16="http://schemas.microsoft.com/office/drawing/2014/main" id="{6FD3A831-D582-4F5B-BEA6-144EB8BF0EAF}"/>
                </a:ext>
              </a:extLst>
            </p:cNvPr>
            <p:cNvSpPr>
              <a:spLocks noChangeShapeType="1"/>
            </p:cNvSpPr>
            <p:nvPr/>
          </p:nvSpPr>
          <p:spPr bwMode="auto">
            <a:xfrm>
              <a:off x="407" y="890"/>
              <a:ext cx="5263" cy="0"/>
            </a:xfrm>
            <a:prstGeom prst="line">
              <a:avLst/>
            </a:prstGeom>
            <a:noFill/>
            <a:ln w="12700">
              <a:solidFill>
                <a:srgbClr val="808080"/>
              </a:solidFill>
              <a:round/>
              <a:headEnd/>
              <a:tailEnd type="triangle" w="med" len="med"/>
            </a:ln>
            <a:extLst>
              <a:ext uri="{909E8E84-426E-40DD-AFC4-6F175D3DCCD1}">
                <a14:hiddenFill xmlns:a14="http://schemas.microsoft.com/office/drawing/2010/main">
                  <a:noFill/>
                </a14:hiddenFill>
              </a:ext>
            </a:extLst>
          </p:spPr>
          <p:txBody>
            <a:bodyPr>
              <a:spAutoFit/>
            </a:bodyPr>
            <a:lstStyle/>
            <a:p>
              <a:pPr algn="l" defTabSz="792236">
                <a:lnSpc>
                  <a:spcPct val="100000"/>
                </a:lnSpc>
              </a:pPr>
              <a:endParaRPr lang="fr-FR" sz="2000" b="0" dirty="0">
                <a:latin typeface="+mj-lt"/>
                <a:ea typeface="ＭＳ Ｐゴシック" panose="020B0600070205080204" pitchFamily="34" charset="-128"/>
              </a:endParaRPr>
            </a:p>
          </p:txBody>
        </p:sp>
        <p:sp>
          <p:nvSpPr>
            <p:cNvPr id="7199" name="Rectangle 6">
              <a:extLst>
                <a:ext uri="{FF2B5EF4-FFF2-40B4-BE49-F238E27FC236}">
                  <a16:creationId xmlns:a16="http://schemas.microsoft.com/office/drawing/2014/main" id="{9ABE402C-DE2D-4D47-B6AB-BEDF87A63A1D}"/>
                </a:ext>
              </a:extLst>
            </p:cNvPr>
            <p:cNvSpPr>
              <a:spLocks noChangeArrowheads="1"/>
            </p:cNvSpPr>
            <p:nvPr/>
          </p:nvSpPr>
          <p:spPr bwMode="auto">
            <a:xfrm>
              <a:off x="704" y="787"/>
              <a:ext cx="116" cy="284"/>
            </a:xfrm>
            <a:prstGeom prst="rect">
              <a:avLst/>
            </a:prstGeom>
            <a:solidFill>
              <a:schemeClr val="hlink"/>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200" name="Text Box 9">
              <a:extLst>
                <a:ext uri="{FF2B5EF4-FFF2-40B4-BE49-F238E27FC236}">
                  <a16:creationId xmlns:a16="http://schemas.microsoft.com/office/drawing/2014/main" id="{D4B1EA27-47FD-450D-82CC-E0C57017FDB8}"/>
                </a:ext>
              </a:extLst>
            </p:cNvPr>
            <p:cNvSpPr txBox="1">
              <a:spLocks noChangeArrowheads="1"/>
            </p:cNvSpPr>
            <p:nvPr/>
          </p:nvSpPr>
          <p:spPr bwMode="auto">
            <a:xfrm>
              <a:off x="582" y="572"/>
              <a:ext cx="33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1968</a:t>
              </a:r>
            </a:p>
          </p:txBody>
        </p:sp>
        <p:sp>
          <p:nvSpPr>
            <p:cNvPr id="7201" name="Text Box 14">
              <a:extLst>
                <a:ext uri="{FF2B5EF4-FFF2-40B4-BE49-F238E27FC236}">
                  <a16:creationId xmlns:a16="http://schemas.microsoft.com/office/drawing/2014/main" id="{FC02DF28-BC94-4F5F-8EA1-E414190D99E2}"/>
                </a:ext>
              </a:extLst>
            </p:cNvPr>
            <p:cNvSpPr txBox="1">
              <a:spLocks noChangeArrowheads="1"/>
            </p:cNvSpPr>
            <p:nvPr/>
          </p:nvSpPr>
          <p:spPr bwMode="auto">
            <a:xfrm>
              <a:off x="302" y="1061"/>
              <a:ext cx="73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333399"/>
                  </a:solidFill>
                  <a:latin typeface="+mj-lt"/>
                </a:rPr>
                <a:t>Fondation du</a:t>
              </a:r>
              <a:br>
                <a:rPr lang="fr-FR" altLang="fr-FR" sz="1200" b="0" dirty="0">
                  <a:solidFill>
                    <a:srgbClr val="333399"/>
                  </a:solidFill>
                  <a:latin typeface="+mj-lt"/>
                </a:rPr>
              </a:br>
              <a:r>
                <a:rPr lang="fr-FR" altLang="fr-FR" sz="1200" b="0" dirty="0">
                  <a:solidFill>
                    <a:srgbClr val="333399"/>
                  </a:solidFill>
                  <a:latin typeface="+mj-lt"/>
                </a:rPr>
                <a:t>Club de Rome</a:t>
              </a:r>
            </a:p>
          </p:txBody>
        </p:sp>
        <p:sp>
          <p:nvSpPr>
            <p:cNvPr id="7202" name="Text Box 27">
              <a:extLst>
                <a:ext uri="{FF2B5EF4-FFF2-40B4-BE49-F238E27FC236}">
                  <a16:creationId xmlns:a16="http://schemas.microsoft.com/office/drawing/2014/main" id="{DDC0D152-8544-4720-8F11-84868B49B02E}"/>
                </a:ext>
              </a:extLst>
            </p:cNvPr>
            <p:cNvSpPr txBox="1">
              <a:spLocks noChangeArrowheads="1"/>
            </p:cNvSpPr>
            <p:nvPr/>
          </p:nvSpPr>
          <p:spPr bwMode="auto">
            <a:xfrm>
              <a:off x="21" y="2449"/>
              <a:ext cx="138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02744"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Travail sur les </a:t>
              </a:r>
              <a:r>
                <a:rPr lang="fr-FR" altLang="fr-FR" sz="1200" b="0" dirty="0">
                  <a:solidFill>
                    <a:srgbClr val="FF3300"/>
                  </a:solidFill>
                  <a:latin typeface="+mj-lt"/>
                </a:rPr>
                <a:t>limites de la croissance</a:t>
              </a:r>
              <a:r>
                <a:rPr lang="fr-FR" altLang="fr-FR" sz="1200" b="0" dirty="0">
                  <a:solidFill>
                    <a:srgbClr val="000000"/>
                  </a:solidFill>
                  <a:latin typeface="+mj-lt"/>
                </a:rPr>
                <a:t> dues à la pollution et à la pénurie des ressources naturelles.</a:t>
              </a:r>
            </a:p>
          </p:txBody>
        </p:sp>
        <p:cxnSp>
          <p:nvCxnSpPr>
            <p:cNvPr id="7203" name="AutoShape 28">
              <a:extLst>
                <a:ext uri="{FF2B5EF4-FFF2-40B4-BE49-F238E27FC236}">
                  <a16:creationId xmlns:a16="http://schemas.microsoft.com/office/drawing/2014/main" id="{EB4ABCF8-0DE3-4EC0-BEFF-1E793074D90A}"/>
                </a:ext>
              </a:extLst>
            </p:cNvPr>
            <p:cNvCxnSpPr>
              <a:cxnSpLocks noChangeShapeType="1"/>
              <a:stCxn id="7202" idx="0"/>
              <a:endCxn id="7201" idx="2"/>
            </p:cNvCxnSpPr>
            <p:nvPr/>
          </p:nvCxnSpPr>
          <p:spPr bwMode="auto">
            <a:xfrm rot="16200000" flipV="1">
              <a:off x="157" y="1891"/>
              <a:ext cx="1070" cy="46"/>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sp>
        <p:nvSpPr>
          <p:cNvPr id="7171" name="Rectangle 30">
            <a:extLst>
              <a:ext uri="{FF2B5EF4-FFF2-40B4-BE49-F238E27FC236}">
                <a16:creationId xmlns:a16="http://schemas.microsoft.com/office/drawing/2014/main" id="{E1A58A0D-8148-4816-B181-651487533A45}"/>
              </a:ext>
            </a:extLst>
          </p:cNvPr>
          <p:cNvSpPr>
            <a:spLocks noGrp="1" noChangeArrowheads="1"/>
          </p:cNvSpPr>
          <p:nvPr>
            <p:ph type="title" idx="4294967295"/>
            <p:custDataLst>
              <p:tags r:id="rId2"/>
            </p:custDataLst>
          </p:nvPr>
        </p:nvSpPr>
        <p:spPr>
          <a:xfrm>
            <a:off x="177434" y="581816"/>
            <a:ext cx="8966566" cy="396130"/>
          </a:xfrm>
          <a:prstGeom prst="rect">
            <a:avLst/>
          </a:prstGeom>
        </p:spPr>
        <p:txBody>
          <a:bodyPr/>
          <a:lstStyle/>
          <a:p>
            <a:pPr algn="r">
              <a:lnSpc>
                <a:spcPct val="90000"/>
              </a:lnSpc>
            </a:pPr>
            <a:r>
              <a:rPr lang="fr-FR" altLang="fr-FR" sz="2800" b="1" dirty="0">
                <a:solidFill>
                  <a:srgbClr val="00AE00"/>
                </a:solidFill>
                <a:ea typeface="+mj-ea"/>
                <a:cs typeface="+mj-cs"/>
              </a:rPr>
              <a:t>Des repères-clé</a:t>
            </a:r>
          </a:p>
        </p:txBody>
      </p:sp>
      <p:grpSp>
        <p:nvGrpSpPr>
          <p:cNvPr id="3" name="Group 34">
            <a:extLst>
              <a:ext uri="{FF2B5EF4-FFF2-40B4-BE49-F238E27FC236}">
                <a16:creationId xmlns:a16="http://schemas.microsoft.com/office/drawing/2014/main" id="{3424AB01-77E1-44B1-A9D6-58127BC8881B}"/>
              </a:ext>
            </a:extLst>
          </p:cNvPr>
          <p:cNvGrpSpPr>
            <a:grpSpLocks/>
          </p:cNvGrpSpPr>
          <p:nvPr>
            <p:custDataLst>
              <p:tags r:id="rId3"/>
            </p:custDataLst>
          </p:nvPr>
        </p:nvGrpSpPr>
        <p:grpSpPr bwMode="auto">
          <a:xfrm>
            <a:off x="2837556" y="1097611"/>
            <a:ext cx="3361603" cy="3763313"/>
            <a:chOff x="1936" y="554"/>
            <a:chExt cx="2294" cy="2592"/>
          </a:xfrm>
        </p:grpSpPr>
        <p:sp>
          <p:nvSpPr>
            <p:cNvPr id="7193" name="Rectangle 7">
              <a:extLst>
                <a:ext uri="{FF2B5EF4-FFF2-40B4-BE49-F238E27FC236}">
                  <a16:creationId xmlns:a16="http://schemas.microsoft.com/office/drawing/2014/main" id="{4C7D1782-EC20-4054-998C-1AC6424482A0}"/>
                </a:ext>
              </a:extLst>
            </p:cNvPr>
            <p:cNvSpPr>
              <a:spLocks noChangeArrowheads="1"/>
            </p:cNvSpPr>
            <p:nvPr/>
          </p:nvSpPr>
          <p:spPr bwMode="auto">
            <a:xfrm>
              <a:off x="3580" y="787"/>
              <a:ext cx="126" cy="284"/>
            </a:xfrm>
            <a:prstGeom prst="rect">
              <a:avLst/>
            </a:prstGeom>
            <a:solidFill>
              <a:schemeClr val="tx2"/>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94" name="Text Box 11">
              <a:extLst>
                <a:ext uri="{FF2B5EF4-FFF2-40B4-BE49-F238E27FC236}">
                  <a16:creationId xmlns:a16="http://schemas.microsoft.com/office/drawing/2014/main" id="{C9A06C64-7D38-4444-906B-F70D29D546D1}"/>
                </a:ext>
              </a:extLst>
            </p:cNvPr>
            <p:cNvSpPr txBox="1">
              <a:spLocks noChangeArrowheads="1"/>
            </p:cNvSpPr>
            <p:nvPr/>
          </p:nvSpPr>
          <p:spPr bwMode="auto">
            <a:xfrm>
              <a:off x="3400" y="554"/>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1992</a:t>
              </a:r>
            </a:p>
          </p:txBody>
        </p:sp>
        <p:sp>
          <p:nvSpPr>
            <p:cNvPr id="7195" name="Text Box 16">
              <a:extLst>
                <a:ext uri="{FF2B5EF4-FFF2-40B4-BE49-F238E27FC236}">
                  <a16:creationId xmlns:a16="http://schemas.microsoft.com/office/drawing/2014/main" id="{31CF5B30-3B2D-439C-8999-CCEABFA29DB9}"/>
                </a:ext>
              </a:extLst>
            </p:cNvPr>
            <p:cNvSpPr txBox="1">
              <a:spLocks noChangeArrowheads="1"/>
            </p:cNvSpPr>
            <p:nvPr/>
          </p:nvSpPr>
          <p:spPr bwMode="auto">
            <a:xfrm>
              <a:off x="3242" y="1051"/>
              <a:ext cx="75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Conférence de Rio</a:t>
              </a:r>
              <a:endParaRPr lang="fr-FR" altLang="fr-FR" sz="1200" b="0" dirty="0">
                <a:solidFill>
                  <a:srgbClr val="000000"/>
                </a:solidFill>
                <a:latin typeface="+mj-lt"/>
              </a:endParaRPr>
            </a:p>
          </p:txBody>
        </p:sp>
        <p:sp>
          <p:nvSpPr>
            <p:cNvPr id="7196" name="Text Box 20">
              <a:extLst>
                <a:ext uri="{FF2B5EF4-FFF2-40B4-BE49-F238E27FC236}">
                  <a16:creationId xmlns:a16="http://schemas.microsoft.com/office/drawing/2014/main" id="{F5CCA2A1-A2F5-4CD8-8A52-D7F3FACD4340}"/>
                </a:ext>
              </a:extLst>
            </p:cNvPr>
            <p:cNvSpPr txBox="1">
              <a:spLocks noChangeArrowheads="1"/>
            </p:cNvSpPr>
            <p:nvPr/>
          </p:nvSpPr>
          <p:spPr bwMode="auto">
            <a:xfrm>
              <a:off x="1936" y="2394"/>
              <a:ext cx="229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1200" b="0" dirty="0">
                  <a:solidFill>
                    <a:srgbClr val="000000"/>
                  </a:solidFill>
                  <a:latin typeface="+mj-lt"/>
                </a:rPr>
                <a:t>Sommet « Planète Terre » sur l'environnement et le développement. Lancement des </a:t>
              </a:r>
              <a:r>
                <a:rPr lang="fr-FR" altLang="fr-FR" sz="1200" b="0" dirty="0">
                  <a:solidFill>
                    <a:srgbClr val="FF3300"/>
                  </a:solidFill>
                  <a:latin typeface="+mj-lt"/>
                </a:rPr>
                <a:t>Agendas 21</a:t>
              </a:r>
              <a:r>
                <a:rPr lang="fr-FR" altLang="fr-FR" sz="1200" b="0" dirty="0">
                  <a:solidFill>
                    <a:srgbClr val="000000"/>
                  </a:solidFill>
                  <a:latin typeface="+mj-lt"/>
                </a:rPr>
                <a:t>, programmes pour le développement durable au niveau des communautés territoriales.</a:t>
              </a:r>
            </a:p>
          </p:txBody>
        </p:sp>
        <p:cxnSp>
          <p:nvCxnSpPr>
            <p:cNvPr id="7197" name="AutoShape 24">
              <a:extLst>
                <a:ext uri="{FF2B5EF4-FFF2-40B4-BE49-F238E27FC236}">
                  <a16:creationId xmlns:a16="http://schemas.microsoft.com/office/drawing/2014/main" id="{96FEB32D-3E2E-4B68-8E1F-036CFB0147DA}"/>
                </a:ext>
              </a:extLst>
            </p:cNvPr>
            <p:cNvCxnSpPr>
              <a:cxnSpLocks noChangeShapeType="1"/>
              <a:stCxn id="7196" idx="0"/>
              <a:endCxn id="7195" idx="2"/>
            </p:cNvCxnSpPr>
            <p:nvPr/>
          </p:nvCxnSpPr>
          <p:spPr bwMode="auto">
            <a:xfrm rot="5400000" flipH="1" flipV="1">
              <a:off x="2838" y="1614"/>
              <a:ext cx="1025" cy="53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4" name="Group 35">
            <a:extLst>
              <a:ext uri="{FF2B5EF4-FFF2-40B4-BE49-F238E27FC236}">
                <a16:creationId xmlns:a16="http://schemas.microsoft.com/office/drawing/2014/main" id="{480A7C77-080E-44C9-A673-0F6AF8F4D9A3}"/>
              </a:ext>
            </a:extLst>
          </p:cNvPr>
          <p:cNvGrpSpPr>
            <a:grpSpLocks/>
          </p:cNvGrpSpPr>
          <p:nvPr>
            <p:custDataLst>
              <p:tags r:id="rId4"/>
            </p:custDataLst>
          </p:nvPr>
        </p:nvGrpSpPr>
        <p:grpSpPr bwMode="auto">
          <a:xfrm>
            <a:off x="4531772" y="1130622"/>
            <a:ext cx="2339360" cy="4840816"/>
            <a:chOff x="3093" y="577"/>
            <a:chExt cx="1596" cy="3334"/>
          </a:xfrm>
        </p:grpSpPr>
        <p:sp>
          <p:nvSpPr>
            <p:cNvPr id="7188" name="Rectangle 4">
              <a:extLst>
                <a:ext uri="{FF2B5EF4-FFF2-40B4-BE49-F238E27FC236}">
                  <a16:creationId xmlns:a16="http://schemas.microsoft.com/office/drawing/2014/main" id="{FF4596E3-E8E6-4EB1-AE85-1A234218E95F}"/>
                </a:ext>
              </a:extLst>
            </p:cNvPr>
            <p:cNvSpPr>
              <a:spLocks noChangeArrowheads="1"/>
            </p:cNvSpPr>
            <p:nvPr/>
          </p:nvSpPr>
          <p:spPr bwMode="auto">
            <a:xfrm>
              <a:off x="4274" y="787"/>
              <a:ext cx="126" cy="284"/>
            </a:xfrm>
            <a:prstGeom prst="rect">
              <a:avLst/>
            </a:prstGeom>
            <a:solidFill>
              <a:srgbClr val="FF9966"/>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89" name="Text Box 12">
              <a:extLst>
                <a:ext uri="{FF2B5EF4-FFF2-40B4-BE49-F238E27FC236}">
                  <a16:creationId xmlns:a16="http://schemas.microsoft.com/office/drawing/2014/main" id="{9986C78E-1F4A-43B7-B68A-F501A5A6BBB5}"/>
                </a:ext>
              </a:extLst>
            </p:cNvPr>
            <p:cNvSpPr txBox="1">
              <a:spLocks noChangeArrowheads="1"/>
            </p:cNvSpPr>
            <p:nvPr/>
          </p:nvSpPr>
          <p:spPr bwMode="auto">
            <a:xfrm>
              <a:off x="4082" y="577"/>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2002</a:t>
              </a:r>
            </a:p>
          </p:txBody>
        </p:sp>
        <p:sp>
          <p:nvSpPr>
            <p:cNvPr id="7190" name="Text Box 17">
              <a:extLst>
                <a:ext uri="{FF2B5EF4-FFF2-40B4-BE49-F238E27FC236}">
                  <a16:creationId xmlns:a16="http://schemas.microsoft.com/office/drawing/2014/main" id="{0626994F-6224-4115-91F6-93186A62BC0B}"/>
                </a:ext>
              </a:extLst>
            </p:cNvPr>
            <p:cNvSpPr txBox="1">
              <a:spLocks noChangeArrowheads="1"/>
            </p:cNvSpPr>
            <p:nvPr/>
          </p:nvSpPr>
          <p:spPr bwMode="auto">
            <a:xfrm>
              <a:off x="3906" y="1062"/>
              <a:ext cx="78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Le Sommet de Johannesburg</a:t>
              </a:r>
            </a:p>
          </p:txBody>
        </p:sp>
        <p:sp>
          <p:nvSpPr>
            <p:cNvPr id="7191" name="Text Box 21">
              <a:extLst>
                <a:ext uri="{FF2B5EF4-FFF2-40B4-BE49-F238E27FC236}">
                  <a16:creationId xmlns:a16="http://schemas.microsoft.com/office/drawing/2014/main" id="{32DC4480-C79B-4437-881A-CA4AE0BE525C}"/>
                </a:ext>
              </a:extLst>
            </p:cNvPr>
            <p:cNvSpPr txBox="1">
              <a:spLocks noChangeArrowheads="1"/>
            </p:cNvSpPr>
            <p:nvPr/>
          </p:nvSpPr>
          <p:spPr bwMode="auto">
            <a:xfrm>
              <a:off x="3093" y="3211"/>
              <a:ext cx="141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15596"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Constat d’une aggravation de la situation environnementale et humaine, </a:t>
              </a:r>
              <a:r>
                <a:rPr lang="fr-FR" altLang="fr-FR" sz="1200" b="0" dirty="0">
                  <a:solidFill>
                    <a:srgbClr val="FF3300"/>
                  </a:solidFill>
                  <a:latin typeface="+mj-lt"/>
                </a:rPr>
                <a:t>en particulier pour les pays en développement</a:t>
              </a:r>
            </a:p>
          </p:txBody>
        </p:sp>
        <p:cxnSp>
          <p:nvCxnSpPr>
            <p:cNvPr id="7192" name="AutoShape 25">
              <a:extLst>
                <a:ext uri="{FF2B5EF4-FFF2-40B4-BE49-F238E27FC236}">
                  <a16:creationId xmlns:a16="http://schemas.microsoft.com/office/drawing/2014/main" id="{EC861B26-E2F8-4B71-81E8-B595C0D499FF}"/>
                </a:ext>
              </a:extLst>
            </p:cNvPr>
            <p:cNvCxnSpPr>
              <a:cxnSpLocks noChangeShapeType="1"/>
              <a:stCxn id="7191" idx="0"/>
              <a:endCxn id="7190" idx="2"/>
            </p:cNvCxnSpPr>
            <p:nvPr/>
          </p:nvCxnSpPr>
          <p:spPr bwMode="auto">
            <a:xfrm rot="5400000" flipH="1" flipV="1">
              <a:off x="3197" y="2110"/>
              <a:ext cx="1704" cy="498"/>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5" name="Group 36">
            <a:extLst>
              <a:ext uri="{FF2B5EF4-FFF2-40B4-BE49-F238E27FC236}">
                <a16:creationId xmlns:a16="http://schemas.microsoft.com/office/drawing/2014/main" id="{D20AB64D-35FF-4A77-98B6-896A45D6242C}"/>
              </a:ext>
            </a:extLst>
          </p:cNvPr>
          <p:cNvGrpSpPr>
            <a:grpSpLocks/>
          </p:cNvGrpSpPr>
          <p:nvPr>
            <p:custDataLst>
              <p:tags r:id="rId5"/>
            </p:custDataLst>
          </p:nvPr>
        </p:nvGrpSpPr>
        <p:grpSpPr bwMode="auto">
          <a:xfrm>
            <a:off x="6417971" y="1105864"/>
            <a:ext cx="2070728" cy="3593895"/>
            <a:chOff x="4380" y="560"/>
            <a:chExt cx="1413" cy="2475"/>
          </a:xfrm>
        </p:grpSpPr>
        <p:sp>
          <p:nvSpPr>
            <p:cNvPr id="7183" name="Rectangle 8">
              <a:extLst>
                <a:ext uri="{FF2B5EF4-FFF2-40B4-BE49-F238E27FC236}">
                  <a16:creationId xmlns:a16="http://schemas.microsoft.com/office/drawing/2014/main" id="{8A3546EB-D684-412F-8020-EB2E3C328B02}"/>
                </a:ext>
              </a:extLst>
            </p:cNvPr>
            <p:cNvSpPr>
              <a:spLocks noChangeArrowheads="1"/>
            </p:cNvSpPr>
            <p:nvPr/>
          </p:nvSpPr>
          <p:spPr bwMode="auto">
            <a:xfrm>
              <a:off x="5276" y="787"/>
              <a:ext cx="126" cy="284"/>
            </a:xfrm>
            <a:prstGeom prst="rect">
              <a:avLst/>
            </a:prstGeom>
            <a:solidFill>
              <a:srgbClr val="FFFF00"/>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84" name="Text Box 13">
              <a:extLst>
                <a:ext uri="{FF2B5EF4-FFF2-40B4-BE49-F238E27FC236}">
                  <a16:creationId xmlns:a16="http://schemas.microsoft.com/office/drawing/2014/main" id="{0A75B78D-439A-4D3F-A3C7-49C394F67C75}"/>
                </a:ext>
              </a:extLst>
            </p:cNvPr>
            <p:cNvSpPr txBox="1">
              <a:spLocks noChangeArrowheads="1"/>
            </p:cNvSpPr>
            <p:nvPr/>
          </p:nvSpPr>
          <p:spPr bwMode="auto">
            <a:xfrm>
              <a:off x="5113" y="560"/>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2005</a:t>
              </a:r>
            </a:p>
          </p:txBody>
        </p:sp>
        <p:sp>
          <p:nvSpPr>
            <p:cNvPr id="7185" name="Text Box 18">
              <a:extLst>
                <a:ext uri="{FF2B5EF4-FFF2-40B4-BE49-F238E27FC236}">
                  <a16:creationId xmlns:a16="http://schemas.microsoft.com/office/drawing/2014/main" id="{C3BA07BE-D3CC-41DB-91DF-9BB541899A11}"/>
                </a:ext>
              </a:extLst>
            </p:cNvPr>
            <p:cNvSpPr txBox="1">
              <a:spLocks noChangeArrowheads="1"/>
            </p:cNvSpPr>
            <p:nvPr/>
          </p:nvSpPr>
          <p:spPr bwMode="auto">
            <a:xfrm>
              <a:off x="4811" y="1062"/>
              <a:ext cx="9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Protocole de Kyoto</a:t>
              </a:r>
            </a:p>
          </p:txBody>
        </p:sp>
        <p:sp>
          <p:nvSpPr>
            <p:cNvPr id="7186" name="Text Box 22">
              <a:extLst>
                <a:ext uri="{FF2B5EF4-FFF2-40B4-BE49-F238E27FC236}">
                  <a16:creationId xmlns:a16="http://schemas.microsoft.com/office/drawing/2014/main" id="{AE11EA88-1976-4454-B13E-F80D99179C4E}"/>
                </a:ext>
              </a:extLst>
            </p:cNvPr>
            <p:cNvSpPr txBox="1">
              <a:spLocks noChangeArrowheads="1"/>
            </p:cNvSpPr>
            <p:nvPr/>
          </p:nvSpPr>
          <p:spPr bwMode="auto">
            <a:xfrm>
              <a:off x="4380" y="1583"/>
              <a:ext cx="10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Tx/>
                <a:buSzTx/>
                <a:buNone/>
              </a:pPr>
              <a:r>
                <a:rPr lang="fr-FR" altLang="fr-FR" sz="1200" b="0" dirty="0">
                  <a:solidFill>
                    <a:srgbClr val="000000"/>
                  </a:solidFill>
                  <a:latin typeface="+mj-lt"/>
                </a:rPr>
                <a:t>3ème conférence de l'ONU sur le climat. Le protocole de Kyoto prévoit une diminution des </a:t>
              </a:r>
              <a:r>
                <a:rPr lang="fr-FR" altLang="fr-FR" sz="1200" b="0" dirty="0">
                  <a:solidFill>
                    <a:srgbClr val="FF3300"/>
                  </a:solidFill>
                  <a:latin typeface="+mj-lt"/>
                </a:rPr>
                <a:t>gaz à effet de serre</a:t>
              </a:r>
              <a:r>
                <a:rPr lang="fr-FR" altLang="fr-FR" sz="1200" b="0" dirty="0">
                  <a:solidFill>
                    <a:srgbClr val="000000"/>
                  </a:solidFill>
                  <a:latin typeface="+mj-lt"/>
                </a:rPr>
                <a:t> (GES) de 3 % entre 2008 et 2012. En 2005, il est ratifié par 55 pays.</a:t>
              </a:r>
            </a:p>
          </p:txBody>
        </p:sp>
        <p:cxnSp>
          <p:nvCxnSpPr>
            <p:cNvPr id="7187" name="AutoShape 26">
              <a:extLst>
                <a:ext uri="{FF2B5EF4-FFF2-40B4-BE49-F238E27FC236}">
                  <a16:creationId xmlns:a16="http://schemas.microsoft.com/office/drawing/2014/main" id="{4A8859CF-1985-4ABA-8B69-43A2A2E41A2F}"/>
                </a:ext>
              </a:extLst>
            </p:cNvPr>
            <p:cNvCxnSpPr>
              <a:cxnSpLocks noChangeShapeType="1"/>
              <a:stCxn id="7186" idx="0"/>
              <a:endCxn id="7185" idx="2"/>
            </p:cNvCxnSpPr>
            <p:nvPr/>
          </p:nvCxnSpPr>
          <p:spPr bwMode="auto">
            <a:xfrm rot="5400000" flipH="1" flipV="1">
              <a:off x="5007" y="1288"/>
              <a:ext cx="203" cy="388"/>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6" name="Group 37">
            <a:extLst>
              <a:ext uri="{FF2B5EF4-FFF2-40B4-BE49-F238E27FC236}">
                <a16:creationId xmlns:a16="http://schemas.microsoft.com/office/drawing/2014/main" id="{F7F13E52-E788-4030-A129-577F1842CF44}"/>
              </a:ext>
            </a:extLst>
          </p:cNvPr>
          <p:cNvGrpSpPr>
            <a:grpSpLocks/>
          </p:cNvGrpSpPr>
          <p:nvPr>
            <p:custDataLst>
              <p:tags r:id="rId6"/>
            </p:custDataLst>
          </p:nvPr>
        </p:nvGrpSpPr>
        <p:grpSpPr bwMode="auto">
          <a:xfrm>
            <a:off x="451148" y="1114116"/>
            <a:ext cx="4296910" cy="5334534"/>
            <a:chOff x="308" y="566"/>
            <a:chExt cx="2932" cy="3674"/>
          </a:xfrm>
        </p:grpSpPr>
        <p:grpSp>
          <p:nvGrpSpPr>
            <p:cNvPr id="7176" name="Group 33">
              <a:extLst>
                <a:ext uri="{FF2B5EF4-FFF2-40B4-BE49-F238E27FC236}">
                  <a16:creationId xmlns:a16="http://schemas.microsoft.com/office/drawing/2014/main" id="{0412F79B-2EDE-4CFE-9CE0-3FE13C5E4AE1}"/>
                </a:ext>
              </a:extLst>
            </p:cNvPr>
            <p:cNvGrpSpPr>
              <a:grpSpLocks/>
            </p:cNvGrpSpPr>
            <p:nvPr/>
          </p:nvGrpSpPr>
          <p:grpSpPr bwMode="auto">
            <a:xfrm>
              <a:off x="987" y="566"/>
              <a:ext cx="2253" cy="1759"/>
              <a:chOff x="987" y="566"/>
              <a:chExt cx="2253" cy="1759"/>
            </a:xfrm>
          </p:grpSpPr>
          <p:sp>
            <p:nvSpPr>
              <p:cNvPr id="7178" name="Rectangle 5">
                <a:extLst>
                  <a:ext uri="{FF2B5EF4-FFF2-40B4-BE49-F238E27FC236}">
                    <a16:creationId xmlns:a16="http://schemas.microsoft.com/office/drawing/2014/main" id="{75D11FB3-F301-4FD4-8A92-41DB0B47D27F}"/>
                  </a:ext>
                </a:extLst>
              </p:cNvPr>
              <p:cNvSpPr>
                <a:spLocks noChangeArrowheads="1"/>
              </p:cNvSpPr>
              <p:nvPr/>
            </p:nvSpPr>
            <p:spPr bwMode="auto">
              <a:xfrm>
                <a:off x="2866" y="787"/>
                <a:ext cx="126" cy="284"/>
              </a:xfrm>
              <a:prstGeom prst="rect">
                <a:avLst/>
              </a:prstGeom>
              <a:solidFill>
                <a:schemeClr val="accent2"/>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79" name="Text Box 10">
                <a:extLst>
                  <a:ext uri="{FF2B5EF4-FFF2-40B4-BE49-F238E27FC236}">
                    <a16:creationId xmlns:a16="http://schemas.microsoft.com/office/drawing/2014/main" id="{82DFE173-E3F1-4D96-BE99-311E91370008}"/>
                  </a:ext>
                </a:extLst>
              </p:cNvPr>
              <p:cNvSpPr txBox="1">
                <a:spLocks noChangeArrowheads="1"/>
              </p:cNvSpPr>
              <p:nvPr/>
            </p:nvSpPr>
            <p:spPr bwMode="auto">
              <a:xfrm>
                <a:off x="2704" y="566"/>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1987</a:t>
                </a:r>
              </a:p>
            </p:txBody>
          </p:sp>
          <p:sp>
            <p:nvSpPr>
              <p:cNvPr id="7180" name="Text Box 15">
                <a:extLst>
                  <a:ext uri="{FF2B5EF4-FFF2-40B4-BE49-F238E27FC236}">
                    <a16:creationId xmlns:a16="http://schemas.microsoft.com/office/drawing/2014/main" id="{0197B1AD-A131-4091-9DDC-7708F044726F}"/>
                  </a:ext>
                </a:extLst>
              </p:cNvPr>
              <p:cNvSpPr txBox="1">
                <a:spLocks noChangeArrowheads="1"/>
              </p:cNvSpPr>
              <p:nvPr/>
            </p:nvSpPr>
            <p:spPr bwMode="auto">
              <a:xfrm>
                <a:off x="2540" y="1062"/>
                <a:ext cx="7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Rapport Bruntland *</a:t>
                </a:r>
                <a:endParaRPr lang="fr-FR" altLang="fr-FR" sz="1200" b="0" dirty="0">
                  <a:solidFill>
                    <a:srgbClr val="000000"/>
                  </a:solidFill>
                  <a:latin typeface="+mj-lt"/>
                </a:endParaRPr>
              </a:p>
            </p:txBody>
          </p:sp>
          <p:sp>
            <p:nvSpPr>
              <p:cNvPr id="7181" name="Text Box 19">
                <a:extLst>
                  <a:ext uri="{FF2B5EF4-FFF2-40B4-BE49-F238E27FC236}">
                    <a16:creationId xmlns:a16="http://schemas.microsoft.com/office/drawing/2014/main" id="{B2FB5F29-F961-48A7-A5F0-ADC33F7D6938}"/>
                  </a:ext>
                </a:extLst>
              </p:cNvPr>
              <p:cNvSpPr txBox="1">
                <a:spLocks noChangeArrowheads="1"/>
              </p:cNvSpPr>
              <p:nvPr/>
            </p:nvSpPr>
            <p:spPr bwMode="auto">
              <a:xfrm>
                <a:off x="987" y="1712"/>
                <a:ext cx="1677"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1200" b="0" dirty="0">
                    <a:solidFill>
                      <a:srgbClr val="000000"/>
                    </a:solidFill>
                    <a:latin typeface="+mj-lt"/>
                  </a:rPr>
                  <a:t>Commission de l'ONU, </a:t>
                </a:r>
                <a:br>
                  <a:rPr lang="fr-FR" altLang="fr-FR" sz="1200" b="0" dirty="0">
                    <a:solidFill>
                      <a:srgbClr val="000000"/>
                    </a:solidFill>
                    <a:latin typeface="+mj-lt"/>
                  </a:rPr>
                </a:br>
                <a:r>
                  <a:rPr lang="fr-FR" altLang="fr-FR" sz="1200" b="0" dirty="0">
                    <a:solidFill>
                      <a:srgbClr val="000000"/>
                    </a:solidFill>
                    <a:latin typeface="+mj-lt"/>
                  </a:rPr>
                  <a:t>« Notre avenir à tous ». Lancement formel du concept de </a:t>
                </a:r>
                <a:r>
                  <a:rPr lang="fr-FR" altLang="fr-FR" sz="1200" b="0" dirty="0">
                    <a:solidFill>
                      <a:srgbClr val="FF3300"/>
                    </a:solidFill>
                    <a:latin typeface="+mj-lt"/>
                  </a:rPr>
                  <a:t>Développement durable</a:t>
                </a:r>
              </a:p>
            </p:txBody>
          </p:sp>
          <p:cxnSp>
            <p:nvCxnSpPr>
              <p:cNvPr id="7182" name="AutoShape 23">
                <a:extLst>
                  <a:ext uri="{FF2B5EF4-FFF2-40B4-BE49-F238E27FC236}">
                    <a16:creationId xmlns:a16="http://schemas.microsoft.com/office/drawing/2014/main" id="{2215185F-7D33-4C8D-B49C-71A06DF539D7}"/>
                  </a:ext>
                </a:extLst>
              </p:cNvPr>
              <p:cNvCxnSpPr>
                <a:cxnSpLocks noChangeShapeType="1"/>
                <a:stCxn id="7181" idx="0"/>
                <a:endCxn id="7180" idx="2"/>
              </p:cNvCxnSpPr>
              <p:nvPr/>
            </p:nvCxnSpPr>
            <p:spPr bwMode="auto">
              <a:xfrm rot="5400000" flipH="1" flipV="1">
                <a:off x="2192" y="1014"/>
                <a:ext cx="332" cy="106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sp>
          <p:nvSpPr>
            <p:cNvPr id="7177" name="Text Box 29">
              <a:extLst>
                <a:ext uri="{FF2B5EF4-FFF2-40B4-BE49-F238E27FC236}">
                  <a16:creationId xmlns:a16="http://schemas.microsoft.com/office/drawing/2014/main" id="{5F447FC9-0FAC-4CD0-AB2D-B1653D26066F}"/>
                </a:ext>
              </a:extLst>
            </p:cNvPr>
            <p:cNvSpPr txBox="1">
              <a:spLocks noChangeArrowheads="1"/>
            </p:cNvSpPr>
            <p:nvPr/>
          </p:nvSpPr>
          <p:spPr bwMode="auto">
            <a:xfrm>
              <a:off x="308" y="3974"/>
              <a:ext cx="240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900" b="0" dirty="0">
                  <a:solidFill>
                    <a:srgbClr val="000000"/>
                  </a:solidFill>
                  <a:latin typeface="+mj-lt"/>
                </a:rPr>
                <a:t>* Mme Gro Harlem BRUNTLAND, Présidente de la Commission mondiale pour l'environnement et le développement</a:t>
              </a:r>
            </a:p>
          </p:txBody>
        </p:sp>
      </p:grpSp>
      <p:sp>
        <p:nvSpPr>
          <p:cNvPr id="36" name="Rectangle 8">
            <a:extLst>
              <a:ext uri="{FF2B5EF4-FFF2-40B4-BE49-F238E27FC236}">
                <a16:creationId xmlns:a16="http://schemas.microsoft.com/office/drawing/2014/main" id="{7EE7830A-AA0A-4795-8BEF-2444638274DC}"/>
              </a:ext>
            </a:extLst>
          </p:cNvPr>
          <p:cNvSpPr>
            <a:spLocks noChangeArrowheads="1"/>
          </p:cNvSpPr>
          <p:nvPr>
            <p:custDataLst>
              <p:tags r:id="rId7"/>
            </p:custDataLst>
          </p:nvPr>
        </p:nvSpPr>
        <p:spPr bwMode="auto">
          <a:xfrm>
            <a:off x="8315376" y="1426773"/>
            <a:ext cx="184731" cy="412292"/>
          </a:xfrm>
          <a:prstGeom prst="rect">
            <a:avLst/>
          </a:prstGeom>
          <a:solidFill>
            <a:srgbClr val="33CCFF"/>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cxnSp>
        <p:nvCxnSpPr>
          <p:cNvPr id="42" name="AutoShape 25">
            <a:extLst>
              <a:ext uri="{FF2B5EF4-FFF2-40B4-BE49-F238E27FC236}">
                <a16:creationId xmlns:a16="http://schemas.microsoft.com/office/drawing/2014/main" id="{FAE8E946-8DF6-45AA-9D9A-BB8F1020361A}"/>
              </a:ext>
            </a:extLst>
          </p:cNvPr>
          <p:cNvCxnSpPr>
            <a:cxnSpLocks noChangeShapeType="1"/>
          </p:cNvCxnSpPr>
          <p:nvPr>
            <p:custDataLst>
              <p:tags r:id="rId8"/>
            </p:custDataLst>
          </p:nvPr>
        </p:nvCxnSpPr>
        <p:spPr bwMode="auto">
          <a:xfrm rot="5400000" flipH="1" flipV="1">
            <a:off x="6646128" y="3274076"/>
            <a:ext cx="2723413" cy="77482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E328A7E2-1101-4D57-9294-57486D9CE6D7}"/>
              </a:ext>
            </a:extLst>
          </p:cNvPr>
          <p:cNvSpPr/>
          <p:nvPr>
            <p:custDataLst>
              <p:tags r:id="rId9"/>
            </p:custDataLst>
          </p:nvPr>
        </p:nvSpPr>
        <p:spPr>
          <a:xfrm>
            <a:off x="8070104" y="1120584"/>
            <a:ext cx="524503" cy="276999"/>
          </a:xfrm>
          <a:prstGeom prst="rect">
            <a:avLst/>
          </a:prstGeom>
        </p:spPr>
        <p:txBody>
          <a:bodyPr wrap="none">
            <a:spAutoFit/>
          </a:bodyPr>
          <a:lstStyle/>
          <a:p>
            <a:pPr algn="l" defTabSz="792236" eaLnBrk="1" hangingPunct="1">
              <a:lnSpc>
                <a:spcPct val="100000"/>
              </a:lnSpc>
              <a:spcBef>
                <a:spcPct val="20000"/>
              </a:spcBef>
            </a:pPr>
            <a:r>
              <a:rPr lang="fr-FR" altLang="fr-FR" sz="1200" b="0" dirty="0">
                <a:latin typeface="+mj-lt"/>
                <a:ea typeface="ＭＳ Ｐゴシック" panose="020B0600070205080204" pitchFamily="34" charset="-128"/>
              </a:rPr>
              <a:t>2015</a:t>
            </a:r>
          </a:p>
        </p:txBody>
      </p:sp>
      <p:sp>
        <p:nvSpPr>
          <p:cNvPr id="45" name="Text Box 27">
            <a:extLst>
              <a:ext uri="{FF2B5EF4-FFF2-40B4-BE49-F238E27FC236}">
                <a16:creationId xmlns:a16="http://schemas.microsoft.com/office/drawing/2014/main" id="{157A1283-AFD0-4D9A-85B0-61057E75F363}"/>
              </a:ext>
            </a:extLst>
          </p:cNvPr>
          <p:cNvSpPr txBox="1">
            <a:spLocks noChangeArrowheads="1"/>
          </p:cNvSpPr>
          <p:nvPr>
            <p:custDataLst>
              <p:tags r:id="rId10"/>
            </p:custDataLst>
          </p:nvPr>
        </p:nvSpPr>
        <p:spPr bwMode="auto">
          <a:xfrm>
            <a:off x="6755636" y="5063908"/>
            <a:ext cx="23883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202744"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Le texte fixe pour objectif de limiter le réchauffement climatique à moins </a:t>
            </a:r>
            <a:r>
              <a:rPr lang="fr-FR" altLang="fr-FR" sz="1200" b="0" dirty="0">
                <a:solidFill>
                  <a:srgbClr val="FF3300"/>
                </a:solidFill>
                <a:latin typeface="+mj-lt"/>
              </a:rPr>
              <a:t>de 2 degré, en visant la barre des 1,5 degré</a:t>
            </a:r>
            <a:endParaRPr lang="fr-FR" altLang="fr-FR" sz="1200" b="0" dirty="0">
              <a:solidFill>
                <a:srgbClr val="000000"/>
              </a:solidFill>
              <a:latin typeface="+mj-lt"/>
            </a:endParaRPr>
          </a:p>
        </p:txBody>
      </p:sp>
      <p:sp>
        <p:nvSpPr>
          <p:cNvPr id="47" name="Text Box 18">
            <a:extLst>
              <a:ext uri="{FF2B5EF4-FFF2-40B4-BE49-F238E27FC236}">
                <a16:creationId xmlns:a16="http://schemas.microsoft.com/office/drawing/2014/main" id="{C3654D42-A639-4B31-BE62-49CB2ACCE517}"/>
              </a:ext>
            </a:extLst>
          </p:cNvPr>
          <p:cNvSpPr txBox="1">
            <a:spLocks noChangeArrowheads="1"/>
          </p:cNvSpPr>
          <p:nvPr>
            <p:custDataLst>
              <p:tags r:id="rId11"/>
            </p:custDataLst>
          </p:nvPr>
        </p:nvSpPr>
        <p:spPr bwMode="auto">
          <a:xfrm>
            <a:off x="8165622" y="1848074"/>
            <a:ext cx="7268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COP 21</a:t>
            </a:r>
            <a:endParaRPr lang="fr-FR" altLang="fr-FR" sz="1200" b="0" dirty="0">
              <a:solidFill>
                <a:srgbClr val="0000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5CB09802-0639-4B9D-9AD6-814D39CBD30D}"/>
              </a:ext>
            </a:extLst>
          </p:cNvPr>
          <p:cNvSpPr>
            <a:spLocks noGrp="1" noChangeArrowheads="1"/>
          </p:cNvSpPr>
          <p:nvPr>
            <p:ph type="title" idx="4294967295"/>
            <p:custDataLst>
              <p:tags r:id="rId1"/>
            </p:custDataLst>
          </p:nvPr>
        </p:nvSpPr>
        <p:spPr>
          <a:xfrm>
            <a:off x="584555" y="708358"/>
            <a:ext cx="8541552" cy="396130"/>
          </a:xfrm>
          <a:prstGeom prst="rect">
            <a:avLst/>
          </a:prstGeom>
        </p:spPr>
        <p:txBody>
          <a:bodyPr/>
          <a:lstStyle/>
          <a:p>
            <a:pPr algn="r">
              <a:lnSpc>
                <a:spcPct val="90000"/>
              </a:lnSpc>
            </a:pPr>
            <a:r>
              <a:rPr lang="fr-FR" altLang="fr-FR" sz="2800" b="1" dirty="0">
                <a:solidFill>
                  <a:srgbClr val="00AE00"/>
                </a:solidFill>
                <a:ea typeface="+mj-ea"/>
                <a:cs typeface="+mj-cs"/>
              </a:rPr>
              <a:t>Les trois piliers du développement durable</a:t>
            </a:r>
          </a:p>
        </p:txBody>
      </p:sp>
      <p:sp>
        <p:nvSpPr>
          <p:cNvPr id="1746947" name="Oval 3">
            <a:extLst>
              <a:ext uri="{FF2B5EF4-FFF2-40B4-BE49-F238E27FC236}">
                <a16:creationId xmlns:a16="http://schemas.microsoft.com/office/drawing/2014/main" id="{DD030B82-29C4-4A2C-AE77-EFB6C460B812}"/>
              </a:ext>
            </a:extLst>
          </p:cNvPr>
          <p:cNvSpPr>
            <a:spLocks noChangeArrowheads="1"/>
          </p:cNvSpPr>
          <p:nvPr>
            <p:custDataLst>
              <p:tags r:id="rId2"/>
            </p:custDataLst>
          </p:nvPr>
        </p:nvSpPr>
        <p:spPr bwMode="auto">
          <a:xfrm>
            <a:off x="1913254" y="2961347"/>
            <a:ext cx="3076884" cy="3048000"/>
          </a:xfrm>
          <a:prstGeom prst="ellipse">
            <a:avLst/>
          </a:prstGeom>
          <a:gradFill rotWithShape="1">
            <a:gsLst>
              <a:gs pos="0">
                <a:schemeClr val="hlink">
                  <a:alpha val="33000"/>
                </a:schemeClr>
              </a:gs>
              <a:gs pos="100000">
                <a:schemeClr val="hlink">
                  <a:gamma/>
                  <a:tint val="91373"/>
                  <a:invGamma/>
                  <a:alpha val="33000"/>
                </a:schemeClr>
              </a:gs>
            </a:gsLst>
            <a:lin ang="5400000" scaled="1"/>
          </a:gradFill>
          <a:ln w="9525" algn="ctr">
            <a:solidFill>
              <a:srgbClr val="333399"/>
            </a:solidFill>
            <a:round/>
            <a:headEnd/>
            <a:tailEnd/>
          </a:ln>
          <a:effectLst/>
        </p:spPr>
        <p:txBody>
          <a:bodyPr wrap="none" lIns="84082" tIns="42042" rIns="678619" bIns="572689" anchor="b"/>
          <a:lstStyle/>
          <a:p>
            <a:pPr algn="l" defTabSz="792236" eaLnBrk="1" hangingPunct="1">
              <a:lnSpc>
                <a:spcPct val="130000"/>
              </a:lnSpc>
              <a:spcBef>
                <a:spcPct val="20000"/>
              </a:spcBef>
              <a:defRPr/>
            </a:pPr>
            <a:r>
              <a:rPr lang="fr-FR" sz="2686" b="0" dirty="0">
                <a:latin typeface="+mj-lt"/>
                <a:ea typeface="ＭＳ Ｐゴシック" panose="020B0600070205080204" pitchFamily="34" charset="-128"/>
              </a:rPr>
              <a:t>Environne-</a:t>
            </a:r>
          </a:p>
          <a:p>
            <a:pPr algn="l" defTabSz="792236" eaLnBrk="1" hangingPunct="1">
              <a:lnSpc>
                <a:spcPct val="50000"/>
              </a:lnSpc>
              <a:spcBef>
                <a:spcPct val="20000"/>
              </a:spcBef>
              <a:defRPr/>
            </a:pPr>
            <a:r>
              <a:rPr lang="fr-FR" sz="2686" b="0" dirty="0">
                <a:latin typeface="+mj-lt"/>
                <a:ea typeface="ＭＳ Ｐゴシック" panose="020B0600070205080204" pitchFamily="34" charset="-128"/>
              </a:rPr>
              <a:t>mental</a:t>
            </a:r>
          </a:p>
        </p:txBody>
      </p:sp>
      <p:sp>
        <p:nvSpPr>
          <p:cNvPr id="1746948" name="Oval 4">
            <a:extLst>
              <a:ext uri="{FF2B5EF4-FFF2-40B4-BE49-F238E27FC236}">
                <a16:creationId xmlns:a16="http://schemas.microsoft.com/office/drawing/2014/main" id="{3950F1F5-1D37-45A1-A9AF-30C309217051}"/>
              </a:ext>
            </a:extLst>
          </p:cNvPr>
          <p:cNvSpPr>
            <a:spLocks noChangeArrowheads="1"/>
          </p:cNvSpPr>
          <p:nvPr>
            <p:custDataLst>
              <p:tags r:id="rId3"/>
            </p:custDataLst>
          </p:nvPr>
        </p:nvSpPr>
        <p:spPr bwMode="auto">
          <a:xfrm>
            <a:off x="4087841" y="2966849"/>
            <a:ext cx="3076885" cy="3046625"/>
          </a:xfrm>
          <a:prstGeom prst="ellipse">
            <a:avLst/>
          </a:prstGeom>
          <a:solidFill>
            <a:srgbClr val="FFFF66">
              <a:alpha val="38823"/>
            </a:srgbClr>
          </a:solidFill>
          <a:ln w="9525">
            <a:solidFill>
              <a:srgbClr val="333399"/>
            </a:solidFill>
            <a:round/>
            <a:headEnd/>
            <a:tailEnd/>
          </a:ln>
        </p:spPr>
        <p:txBody>
          <a:bodyPr wrap="none" lIns="943446" tIns="42042" rIns="84082" bIns="738205" anchor="b"/>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defTabSz="792236" eaLnBrk="1" hangingPunct="1">
              <a:lnSpc>
                <a:spcPct val="100000"/>
              </a:lnSpc>
              <a:buClrTx/>
              <a:buSzTx/>
              <a:buNone/>
            </a:pPr>
            <a:r>
              <a:rPr lang="fr-FR" altLang="fr-FR" sz="2946" b="0" dirty="0">
                <a:solidFill>
                  <a:srgbClr val="000000"/>
                </a:solidFill>
                <a:latin typeface="+mj-lt"/>
              </a:rPr>
              <a:t>Économique</a:t>
            </a:r>
          </a:p>
        </p:txBody>
      </p:sp>
      <p:sp>
        <p:nvSpPr>
          <p:cNvPr id="1746949" name="Oval 5">
            <a:extLst>
              <a:ext uri="{FF2B5EF4-FFF2-40B4-BE49-F238E27FC236}">
                <a16:creationId xmlns:a16="http://schemas.microsoft.com/office/drawing/2014/main" id="{7B398871-0DCB-4E88-B4FF-24B4F9EC0A54}"/>
              </a:ext>
            </a:extLst>
          </p:cNvPr>
          <p:cNvSpPr>
            <a:spLocks noChangeArrowheads="1"/>
          </p:cNvSpPr>
          <p:nvPr>
            <p:custDataLst>
              <p:tags r:id="rId4"/>
            </p:custDataLst>
          </p:nvPr>
        </p:nvSpPr>
        <p:spPr bwMode="auto">
          <a:xfrm>
            <a:off x="3038372" y="1321809"/>
            <a:ext cx="3074133" cy="3048000"/>
          </a:xfrm>
          <a:prstGeom prst="ellipse">
            <a:avLst/>
          </a:prstGeom>
          <a:gradFill rotWithShape="1">
            <a:gsLst>
              <a:gs pos="0">
                <a:srgbClr val="FF9966">
                  <a:alpha val="35001"/>
                </a:srgbClr>
              </a:gs>
              <a:gs pos="100000">
                <a:srgbClr val="FFAD83">
                  <a:alpha val="35001"/>
                </a:srgbClr>
              </a:gs>
            </a:gsLst>
            <a:lin ang="5400000" scaled="1"/>
          </a:gradFill>
          <a:ln w="9525">
            <a:solidFill>
              <a:srgbClr val="333399"/>
            </a:solidFill>
            <a:round/>
            <a:headEnd/>
            <a:tailEnd/>
          </a:ln>
        </p:spPr>
        <p:txBody>
          <a:bodyPr wrap="none" lIns="84082" tIns="638895" rIns="84082" bIns="42042"/>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2946" b="0" dirty="0">
                <a:solidFill>
                  <a:srgbClr val="000000"/>
                </a:solidFill>
                <a:latin typeface="+mj-lt"/>
              </a:rPr>
              <a:t>Social</a:t>
            </a:r>
          </a:p>
        </p:txBody>
      </p:sp>
      <p:sp>
        <p:nvSpPr>
          <p:cNvPr id="1746950" name="Text Box 6">
            <a:extLst>
              <a:ext uri="{FF2B5EF4-FFF2-40B4-BE49-F238E27FC236}">
                <a16:creationId xmlns:a16="http://schemas.microsoft.com/office/drawing/2014/main" id="{284CF1AC-9FD8-489D-9977-9568EE82C24F}"/>
              </a:ext>
            </a:extLst>
          </p:cNvPr>
          <p:cNvSpPr txBox="1">
            <a:spLocks noChangeArrowheads="1"/>
          </p:cNvSpPr>
          <p:nvPr>
            <p:custDataLst>
              <p:tags r:id="rId5"/>
            </p:custDataLst>
          </p:nvPr>
        </p:nvSpPr>
        <p:spPr bwMode="auto">
          <a:xfrm>
            <a:off x="4930993" y="3235062"/>
            <a:ext cx="1048252"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Équitable</a:t>
            </a:r>
          </a:p>
        </p:txBody>
      </p:sp>
      <p:sp>
        <p:nvSpPr>
          <p:cNvPr id="1746951" name="Text Box 7">
            <a:extLst>
              <a:ext uri="{FF2B5EF4-FFF2-40B4-BE49-F238E27FC236}">
                <a16:creationId xmlns:a16="http://schemas.microsoft.com/office/drawing/2014/main" id="{ECA5DB47-1C32-4A3F-86C7-F518B65E671A}"/>
              </a:ext>
            </a:extLst>
          </p:cNvPr>
          <p:cNvSpPr txBox="1">
            <a:spLocks noChangeArrowheads="1"/>
          </p:cNvSpPr>
          <p:nvPr>
            <p:custDataLst>
              <p:tags r:id="rId6"/>
            </p:custDataLst>
          </p:nvPr>
        </p:nvSpPr>
        <p:spPr bwMode="auto">
          <a:xfrm>
            <a:off x="4149737" y="4785195"/>
            <a:ext cx="751119"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Viable</a:t>
            </a:r>
          </a:p>
        </p:txBody>
      </p:sp>
      <p:sp>
        <p:nvSpPr>
          <p:cNvPr id="1746952" name="Text Box 8">
            <a:extLst>
              <a:ext uri="{FF2B5EF4-FFF2-40B4-BE49-F238E27FC236}">
                <a16:creationId xmlns:a16="http://schemas.microsoft.com/office/drawing/2014/main" id="{EE9688CA-F83C-4D12-8150-B18F816B716A}"/>
              </a:ext>
            </a:extLst>
          </p:cNvPr>
          <p:cNvSpPr txBox="1">
            <a:spLocks noChangeArrowheads="1"/>
          </p:cNvSpPr>
          <p:nvPr>
            <p:custDataLst>
              <p:tags r:id="rId7"/>
            </p:custDataLst>
          </p:nvPr>
        </p:nvSpPr>
        <p:spPr bwMode="auto">
          <a:xfrm>
            <a:off x="3251567" y="3235062"/>
            <a:ext cx="856917"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Vivable</a:t>
            </a:r>
          </a:p>
        </p:txBody>
      </p:sp>
      <p:sp>
        <p:nvSpPr>
          <p:cNvPr id="1746953" name="Text Box 9">
            <a:extLst>
              <a:ext uri="{FF2B5EF4-FFF2-40B4-BE49-F238E27FC236}">
                <a16:creationId xmlns:a16="http://schemas.microsoft.com/office/drawing/2014/main" id="{FF5F164B-ED00-4AD7-9141-6C1C0D1E2C42}"/>
              </a:ext>
            </a:extLst>
          </p:cNvPr>
          <p:cNvSpPr txBox="1">
            <a:spLocks noChangeArrowheads="1"/>
          </p:cNvSpPr>
          <p:nvPr>
            <p:custDataLst>
              <p:tags r:id="rId8"/>
            </p:custDataLst>
          </p:nvPr>
        </p:nvSpPr>
        <p:spPr bwMode="auto">
          <a:xfrm>
            <a:off x="4080965" y="3970928"/>
            <a:ext cx="907188"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u="sng" dirty="0">
                <a:solidFill>
                  <a:srgbClr val="000000"/>
                </a:solidFill>
                <a:latin typeface="+mj-lt"/>
              </a:rPr>
              <a:t>Durable</a:t>
            </a:r>
          </a:p>
        </p:txBody>
      </p:sp>
      <p:sp>
        <p:nvSpPr>
          <p:cNvPr id="2" name="Rectangle 1">
            <a:extLst>
              <a:ext uri="{FF2B5EF4-FFF2-40B4-BE49-F238E27FC236}">
                <a16:creationId xmlns:a16="http://schemas.microsoft.com/office/drawing/2014/main" id="{4B6D813C-9B10-4DB8-9A7D-5CA3DDE8583F}"/>
              </a:ext>
            </a:extLst>
          </p:cNvPr>
          <p:cNvSpPr/>
          <p:nvPr>
            <p:custDataLst>
              <p:tags r:id="rId9"/>
            </p:custDataLst>
          </p:nvPr>
        </p:nvSpPr>
        <p:spPr>
          <a:xfrm>
            <a:off x="1" y="6093296"/>
            <a:ext cx="9126106" cy="1088375"/>
          </a:xfrm>
          <a:prstGeom prst="rect">
            <a:avLst/>
          </a:prstGeom>
        </p:spPr>
        <p:txBody>
          <a:bodyPr wrap="square">
            <a:spAutoFit/>
          </a:bodyPr>
          <a:lstStyle/>
          <a:p>
            <a:pPr eaLnBrk="1" hangingPunct="1">
              <a:lnSpc>
                <a:spcPct val="140000"/>
              </a:lnSpc>
              <a:buClrTx/>
              <a:buSzTx/>
              <a:buFontTx/>
              <a:buNone/>
            </a:pPr>
            <a:r>
              <a:rPr lang="fr-FR" altLang="fr-FR" dirty="0">
                <a:solidFill>
                  <a:srgbClr val="333399"/>
                </a:solidFill>
                <a:latin typeface="+mj-lt"/>
              </a:rPr>
              <a:t>Un développement qui répond aux besoins des générations présentes sans compromettre</a:t>
            </a:r>
          </a:p>
          <a:p>
            <a:pPr eaLnBrk="1" hangingPunct="1">
              <a:lnSpc>
                <a:spcPct val="140000"/>
              </a:lnSpc>
              <a:buClrTx/>
              <a:buSzTx/>
              <a:buFontTx/>
              <a:buNone/>
            </a:pPr>
            <a:r>
              <a:rPr lang="fr-FR" altLang="fr-FR" dirty="0">
                <a:solidFill>
                  <a:srgbClr val="333399"/>
                </a:solidFill>
                <a:latin typeface="+mj-lt"/>
              </a:rPr>
              <a:t>les besoins des générations futures. </a:t>
            </a:r>
            <a:r>
              <a:rPr lang="fr-FR" altLang="fr-FR" i="1" dirty="0">
                <a:solidFill>
                  <a:srgbClr val="333399"/>
                </a:solidFill>
                <a:latin typeface="+mj-lt"/>
              </a:rPr>
              <a:t>Rapport Bruntland (1987)</a:t>
            </a:r>
          </a:p>
          <a:p>
            <a:pPr eaLnBrk="1" hangingPunct="1">
              <a:lnSpc>
                <a:spcPct val="140000"/>
              </a:lnSpc>
              <a:buClrTx/>
              <a:buSzTx/>
              <a:buFontTx/>
              <a:buNone/>
            </a:pPr>
            <a:endParaRPr lang="fr-FR" altLang="fr-FR" dirty="0">
              <a:solidFill>
                <a:srgbClr val="333399"/>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F7F4124-DEA8-47A7-BF21-78961742FBE8}"/>
              </a:ext>
            </a:extLst>
          </p:cNvPr>
          <p:cNvSpPr/>
          <p:nvPr>
            <p:custDataLst>
              <p:tags r:id="rId1"/>
            </p:custDataLst>
          </p:nvPr>
        </p:nvSpPr>
        <p:spPr>
          <a:xfrm>
            <a:off x="1167759" y="1935136"/>
            <a:ext cx="7551227" cy="451835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92236" eaLnBrk="1" hangingPunct="1">
              <a:lnSpc>
                <a:spcPct val="100000"/>
              </a:lnSpc>
              <a:defRPr/>
            </a:pPr>
            <a:endParaRPr lang="fr-FR" sz="1200" b="0" dirty="0">
              <a:solidFill>
                <a:srgbClr val="FFFFFF"/>
              </a:solidFill>
              <a:latin typeface="+mj-lt"/>
            </a:endParaRPr>
          </a:p>
        </p:txBody>
      </p:sp>
      <p:grpSp>
        <p:nvGrpSpPr>
          <p:cNvPr id="11267" name="Group 2">
            <a:extLst>
              <a:ext uri="{FF2B5EF4-FFF2-40B4-BE49-F238E27FC236}">
                <a16:creationId xmlns:a16="http://schemas.microsoft.com/office/drawing/2014/main" id="{BB5D3352-2DAC-4AF1-864B-66A70698BDEA}"/>
              </a:ext>
            </a:extLst>
          </p:cNvPr>
          <p:cNvGrpSpPr>
            <a:grpSpLocks/>
          </p:cNvGrpSpPr>
          <p:nvPr>
            <p:custDataLst>
              <p:tags r:id="rId2"/>
            </p:custDataLst>
          </p:nvPr>
        </p:nvGrpSpPr>
        <p:grpSpPr bwMode="auto">
          <a:xfrm>
            <a:off x="1158130" y="1749449"/>
            <a:ext cx="7684647" cy="4704043"/>
            <a:chOff x="720" y="636"/>
            <a:chExt cx="5370" cy="3240"/>
          </a:xfrm>
        </p:grpSpPr>
        <p:sp>
          <p:nvSpPr>
            <p:cNvPr id="11282" name="Line 4">
              <a:extLst>
                <a:ext uri="{FF2B5EF4-FFF2-40B4-BE49-F238E27FC236}">
                  <a16:creationId xmlns:a16="http://schemas.microsoft.com/office/drawing/2014/main" id="{7E7A08A8-BB9D-4AA9-BFEA-D5022D922DD9}"/>
                </a:ext>
              </a:extLst>
            </p:cNvPr>
            <p:cNvSpPr>
              <a:spLocks noChangeShapeType="1"/>
            </p:cNvSpPr>
            <p:nvPr/>
          </p:nvSpPr>
          <p:spPr bwMode="auto">
            <a:xfrm>
              <a:off x="732" y="3876"/>
              <a:ext cx="53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1200" b="0" dirty="0">
                <a:latin typeface="+mj-lt"/>
                <a:ea typeface="ＭＳ Ｐゴシック" panose="020B0600070205080204" pitchFamily="34" charset="-128"/>
              </a:endParaRPr>
            </a:p>
          </p:txBody>
        </p:sp>
        <p:sp>
          <p:nvSpPr>
            <p:cNvPr id="11283" name="Line 5">
              <a:extLst>
                <a:ext uri="{FF2B5EF4-FFF2-40B4-BE49-F238E27FC236}">
                  <a16:creationId xmlns:a16="http://schemas.microsoft.com/office/drawing/2014/main" id="{4FCE67B0-3C17-4A3A-A168-B22C14D22E91}"/>
                </a:ext>
              </a:extLst>
            </p:cNvPr>
            <p:cNvSpPr>
              <a:spLocks noChangeShapeType="1"/>
            </p:cNvSpPr>
            <p:nvPr/>
          </p:nvSpPr>
          <p:spPr bwMode="auto">
            <a:xfrm flipV="1">
              <a:off x="720" y="636"/>
              <a:ext cx="0" cy="32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1200" b="0" dirty="0">
                <a:latin typeface="+mj-lt"/>
                <a:ea typeface="ＭＳ Ｐゴシック" panose="020B0600070205080204" pitchFamily="34" charset="-128"/>
              </a:endParaRPr>
            </a:p>
          </p:txBody>
        </p:sp>
      </p:grpSp>
      <p:sp>
        <p:nvSpPr>
          <p:cNvPr id="11268" name="Rectangle 21">
            <a:extLst>
              <a:ext uri="{FF2B5EF4-FFF2-40B4-BE49-F238E27FC236}">
                <a16:creationId xmlns:a16="http://schemas.microsoft.com/office/drawing/2014/main" id="{44C04148-A7F4-45D4-A849-C586FDED2802}"/>
              </a:ext>
            </a:extLst>
          </p:cNvPr>
          <p:cNvSpPr>
            <a:spLocks noGrp="1" noChangeArrowheads="1"/>
          </p:cNvSpPr>
          <p:nvPr>
            <p:ph type="title" idx="4294967295"/>
            <p:custDataLst>
              <p:tags r:id="rId3"/>
            </p:custDataLst>
          </p:nvPr>
        </p:nvSpPr>
        <p:spPr>
          <a:xfrm>
            <a:off x="290221" y="699292"/>
            <a:ext cx="8550433" cy="852785"/>
          </a:xfrm>
          <a:prstGeom prst="rect">
            <a:avLst/>
          </a:prstGeom>
        </p:spPr>
        <p:txBody>
          <a:bodyPr/>
          <a:lstStyle/>
          <a:p>
            <a:pPr algn="r">
              <a:lnSpc>
                <a:spcPct val="90000"/>
              </a:lnSpc>
            </a:pPr>
            <a:r>
              <a:rPr lang="fr-FR" altLang="fr-FR" sz="2800" b="1" dirty="0">
                <a:solidFill>
                  <a:srgbClr val="00AE00"/>
                </a:solidFill>
                <a:ea typeface="+mj-ea"/>
                <a:cs typeface="+mj-cs"/>
              </a:rPr>
              <a:t>La responsabilité sociétale des entreprises : </a:t>
            </a:r>
            <a:br>
              <a:rPr lang="fr-FR" altLang="fr-FR" sz="2800" b="1" dirty="0">
                <a:solidFill>
                  <a:srgbClr val="00AE00"/>
                </a:solidFill>
                <a:ea typeface="+mj-ea"/>
                <a:cs typeface="+mj-cs"/>
              </a:rPr>
            </a:br>
            <a:r>
              <a:rPr lang="fr-FR" altLang="fr-FR" sz="2800" b="1" dirty="0">
                <a:solidFill>
                  <a:srgbClr val="00AE00"/>
                </a:solidFill>
                <a:ea typeface="+mj-ea"/>
                <a:cs typeface="+mj-cs"/>
              </a:rPr>
              <a:t>une vision plus large de l'ESPACE et du TEMPS</a:t>
            </a:r>
          </a:p>
        </p:txBody>
      </p:sp>
      <p:sp>
        <p:nvSpPr>
          <p:cNvPr id="1774599" name="Rectangle 7">
            <a:extLst>
              <a:ext uri="{FF2B5EF4-FFF2-40B4-BE49-F238E27FC236}">
                <a16:creationId xmlns:a16="http://schemas.microsoft.com/office/drawing/2014/main" id="{0C761B0F-CF19-4109-82F2-451E9F9EC062}"/>
              </a:ext>
            </a:extLst>
          </p:cNvPr>
          <p:cNvSpPr>
            <a:spLocks noChangeArrowheads="1"/>
          </p:cNvSpPr>
          <p:nvPr>
            <p:custDataLst>
              <p:tags r:id="rId4"/>
            </p:custDataLst>
          </p:nvPr>
        </p:nvSpPr>
        <p:spPr bwMode="auto">
          <a:xfrm>
            <a:off x="2291502" y="4911612"/>
            <a:ext cx="2057675"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Vente de produits de qualité, sans risque pour le consommateur</a:t>
            </a:r>
          </a:p>
        </p:txBody>
      </p:sp>
      <p:sp>
        <p:nvSpPr>
          <p:cNvPr id="1774600" name="Rectangle 8">
            <a:extLst>
              <a:ext uri="{FF2B5EF4-FFF2-40B4-BE49-F238E27FC236}">
                <a16:creationId xmlns:a16="http://schemas.microsoft.com/office/drawing/2014/main" id="{525E1206-290A-472B-86B4-C19326BA6437}"/>
              </a:ext>
            </a:extLst>
          </p:cNvPr>
          <p:cNvSpPr>
            <a:spLocks noChangeArrowheads="1"/>
          </p:cNvSpPr>
          <p:nvPr>
            <p:custDataLst>
              <p:tags r:id="rId5"/>
            </p:custDataLst>
          </p:nvPr>
        </p:nvSpPr>
        <p:spPr bwMode="auto">
          <a:xfrm>
            <a:off x="4789322" y="4771316"/>
            <a:ext cx="1973773"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Éviter toute pollution directe par l'entreprise ou par ses produits</a:t>
            </a:r>
          </a:p>
        </p:txBody>
      </p:sp>
      <p:sp>
        <p:nvSpPr>
          <p:cNvPr id="1774601" name="Rectangle 9">
            <a:extLst>
              <a:ext uri="{FF2B5EF4-FFF2-40B4-BE49-F238E27FC236}">
                <a16:creationId xmlns:a16="http://schemas.microsoft.com/office/drawing/2014/main" id="{C0DD4392-A1C6-4053-9159-61692680F743}"/>
              </a:ext>
            </a:extLst>
          </p:cNvPr>
          <p:cNvSpPr>
            <a:spLocks noChangeArrowheads="1"/>
          </p:cNvSpPr>
          <p:nvPr>
            <p:custDataLst>
              <p:tags r:id="rId6"/>
            </p:custDataLst>
          </p:nvPr>
        </p:nvSpPr>
        <p:spPr bwMode="auto">
          <a:xfrm>
            <a:off x="6432986" y="2604980"/>
            <a:ext cx="1976523"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L'éthique joue un rôle-clé dans la politique de l'entreprise</a:t>
            </a:r>
          </a:p>
        </p:txBody>
      </p:sp>
      <p:grpSp>
        <p:nvGrpSpPr>
          <p:cNvPr id="3" name="Group 10">
            <a:extLst>
              <a:ext uri="{FF2B5EF4-FFF2-40B4-BE49-F238E27FC236}">
                <a16:creationId xmlns:a16="http://schemas.microsoft.com/office/drawing/2014/main" id="{C1A43320-7C4B-47F8-AFDE-C13B86FF032C}"/>
              </a:ext>
            </a:extLst>
          </p:cNvPr>
          <p:cNvGrpSpPr>
            <a:grpSpLocks/>
          </p:cNvGrpSpPr>
          <p:nvPr>
            <p:custDataLst>
              <p:tags r:id="rId7"/>
            </p:custDataLst>
          </p:nvPr>
        </p:nvGrpSpPr>
        <p:grpSpPr bwMode="auto">
          <a:xfrm>
            <a:off x="290221" y="1731568"/>
            <a:ext cx="760624" cy="1054971"/>
            <a:chOff x="198" y="613"/>
            <a:chExt cx="519" cy="727"/>
          </a:xfrm>
        </p:grpSpPr>
        <p:sp>
          <p:nvSpPr>
            <p:cNvPr id="11280" name="Text Box 11">
              <a:extLst>
                <a:ext uri="{FF2B5EF4-FFF2-40B4-BE49-F238E27FC236}">
                  <a16:creationId xmlns:a16="http://schemas.microsoft.com/office/drawing/2014/main" id="{C1CA2B5A-BF5E-4015-99D0-DF3259C7A178}"/>
                </a:ext>
              </a:extLst>
            </p:cNvPr>
            <p:cNvSpPr txBox="1">
              <a:spLocks noChangeArrowheads="1"/>
            </p:cNvSpPr>
            <p:nvPr/>
          </p:nvSpPr>
          <p:spPr bwMode="auto">
            <a:xfrm>
              <a:off x="230" y="613"/>
              <a:ext cx="47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Espace</a:t>
              </a:r>
            </a:p>
          </p:txBody>
        </p:sp>
        <p:pic>
          <p:nvPicPr>
            <p:cNvPr id="11281" name="Picture 12">
              <a:extLst>
                <a:ext uri="{FF2B5EF4-FFF2-40B4-BE49-F238E27FC236}">
                  <a16:creationId xmlns:a16="http://schemas.microsoft.com/office/drawing/2014/main" id="{E5BDD1AD-F2FB-42BE-A75A-DA5E64F7D5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 y="824"/>
              <a:ext cx="519"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4605" name="Rectangle 13">
            <a:extLst>
              <a:ext uri="{FF2B5EF4-FFF2-40B4-BE49-F238E27FC236}">
                <a16:creationId xmlns:a16="http://schemas.microsoft.com/office/drawing/2014/main" id="{67445584-CDAB-4FA1-A968-6ADD08B29617}"/>
              </a:ext>
            </a:extLst>
          </p:cNvPr>
          <p:cNvSpPr>
            <a:spLocks noChangeArrowheads="1"/>
          </p:cNvSpPr>
          <p:nvPr>
            <p:custDataLst>
              <p:tags r:id="rId8"/>
            </p:custDataLst>
          </p:nvPr>
        </p:nvSpPr>
        <p:spPr bwMode="auto">
          <a:xfrm>
            <a:off x="2644993" y="3900655"/>
            <a:ext cx="2492318"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Responsabilités assumées vis-à-vis des parties prenantes les plus proches</a:t>
            </a:r>
          </a:p>
        </p:txBody>
      </p:sp>
      <p:sp>
        <p:nvSpPr>
          <p:cNvPr id="1774606" name="Rectangle 14">
            <a:extLst>
              <a:ext uri="{FF2B5EF4-FFF2-40B4-BE49-F238E27FC236}">
                <a16:creationId xmlns:a16="http://schemas.microsoft.com/office/drawing/2014/main" id="{2CDDC658-6079-49D3-AB9B-554CF7C490EC}"/>
              </a:ext>
            </a:extLst>
          </p:cNvPr>
          <p:cNvSpPr>
            <a:spLocks noChangeArrowheads="1"/>
          </p:cNvSpPr>
          <p:nvPr>
            <p:custDataLst>
              <p:tags r:id="rId9"/>
            </p:custDataLst>
          </p:nvPr>
        </p:nvSpPr>
        <p:spPr bwMode="auto">
          <a:xfrm>
            <a:off x="3640821" y="2811297"/>
            <a:ext cx="2504696"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Responsabilités assumées vis-à-vis des parties prenantes lointaines</a:t>
            </a:r>
          </a:p>
        </p:txBody>
      </p:sp>
      <p:grpSp>
        <p:nvGrpSpPr>
          <p:cNvPr id="4" name="Group 15">
            <a:extLst>
              <a:ext uri="{FF2B5EF4-FFF2-40B4-BE49-F238E27FC236}">
                <a16:creationId xmlns:a16="http://schemas.microsoft.com/office/drawing/2014/main" id="{2AC5AED4-7374-45CA-830C-D6E33D0DEA3A}"/>
              </a:ext>
            </a:extLst>
          </p:cNvPr>
          <p:cNvGrpSpPr>
            <a:grpSpLocks/>
          </p:cNvGrpSpPr>
          <p:nvPr>
            <p:custDataLst>
              <p:tags r:id="rId10"/>
            </p:custDataLst>
          </p:nvPr>
        </p:nvGrpSpPr>
        <p:grpSpPr bwMode="auto">
          <a:xfrm>
            <a:off x="7056064" y="6055987"/>
            <a:ext cx="1784590" cy="829397"/>
            <a:chOff x="4815" y="3591"/>
            <a:chExt cx="1218" cy="572"/>
          </a:xfrm>
        </p:grpSpPr>
        <p:sp>
          <p:nvSpPr>
            <p:cNvPr id="11278" name="Text Box 16">
              <a:extLst>
                <a:ext uri="{FF2B5EF4-FFF2-40B4-BE49-F238E27FC236}">
                  <a16:creationId xmlns:a16="http://schemas.microsoft.com/office/drawing/2014/main" id="{2CC43EB8-C1CE-42E0-988E-EB7CBDE1AD9C}"/>
                </a:ext>
              </a:extLst>
            </p:cNvPr>
            <p:cNvSpPr txBox="1">
              <a:spLocks noChangeArrowheads="1"/>
            </p:cNvSpPr>
            <p:nvPr/>
          </p:nvSpPr>
          <p:spPr bwMode="auto">
            <a:xfrm>
              <a:off x="5598" y="3948"/>
              <a:ext cx="43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Temps</a:t>
              </a:r>
            </a:p>
          </p:txBody>
        </p:sp>
        <p:pic>
          <p:nvPicPr>
            <p:cNvPr id="11279" name="Picture 17" descr="j0290732">
              <a:extLst>
                <a:ext uri="{FF2B5EF4-FFF2-40B4-BE49-F238E27FC236}">
                  <a16:creationId xmlns:a16="http://schemas.microsoft.com/office/drawing/2014/main" id="{E8451BE2-13DF-4193-B2B0-8DA76E4F3EE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15" y="3591"/>
              <a:ext cx="76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4610" name="Rectangle 18">
            <a:extLst>
              <a:ext uri="{FF2B5EF4-FFF2-40B4-BE49-F238E27FC236}">
                <a16:creationId xmlns:a16="http://schemas.microsoft.com/office/drawing/2014/main" id="{3259705D-EAA3-4491-9E23-CC71ACDA8F86}"/>
              </a:ext>
            </a:extLst>
          </p:cNvPr>
          <p:cNvSpPr>
            <a:spLocks noChangeArrowheads="1"/>
          </p:cNvSpPr>
          <p:nvPr>
            <p:custDataLst>
              <p:tags r:id="rId11"/>
            </p:custDataLst>
          </p:nvPr>
        </p:nvSpPr>
        <p:spPr bwMode="auto">
          <a:xfrm>
            <a:off x="5852546" y="3683334"/>
            <a:ext cx="1924256"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Gestion des risques environnementaux à long terme</a:t>
            </a:r>
          </a:p>
        </p:txBody>
      </p:sp>
      <p:sp>
        <p:nvSpPr>
          <p:cNvPr id="1774611" name="Text Box 19">
            <a:extLst>
              <a:ext uri="{FF2B5EF4-FFF2-40B4-BE49-F238E27FC236}">
                <a16:creationId xmlns:a16="http://schemas.microsoft.com/office/drawing/2014/main" id="{3BB16C74-0F62-4712-AAF5-4EAF6EE229CB}"/>
              </a:ext>
            </a:extLst>
          </p:cNvPr>
          <p:cNvSpPr txBox="1">
            <a:spLocks noChangeArrowheads="1"/>
          </p:cNvSpPr>
          <p:nvPr>
            <p:custDataLst>
              <p:tags r:id="rId12"/>
            </p:custDataLst>
          </p:nvPr>
        </p:nvSpPr>
        <p:spPr bwMode="auto">
          <a:xfrm>
            <a:off x="1225527" y="5710749"/>
            <a:ext cx="2017787" cy="6389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082" tIns="42042" rIns="84082" bIns="42042">
            <a:spAutoFit/>
          </a:bodyPr>
          <a:lstStyle>
            <a:lvl1pPr marL="190500" indent="-190500">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marL="165049" indent="-165049" algn="l" defTabSz="792236" eaLnBrk="1" hangingPunct="1">
              <a:lnSpc>
                <a:spcPct val="100000"/>
              </a:lnSpc>
              <a:buClr>
                <a:srgbClr val="009900"/>
              </a:buClr>
              <a:buSzTx/>
            </a:pPr>
            <a:r>
              <a:rPr lang="fr-FR" altLang="fr-FR" sz="1200" dirty="0">
                <a:solidFill>
                  <a:srgbClr val="000000"/>
                </a:solidFill>
                <a:latin typeface="+mj-lt"/>
              </a:rPr>
              <a:t>Prise en compte du marché sous le seul angle du prix de vente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llipse 40">
            <a:extLst>
              <a:ext uri="{FF2B5EF4-FFF2-40B4-BE49-F238E27FC236}">
                <a16:creationId xmlns:a16="http://schemas.microsoft.com/office/drawing/2014/main" id="{E20671ED-E9F1-4E53-9143-C7286F87B08B}"/>
              </a:ext>
            </a:extLst>
          </p:cNvPr>
          <p:cNvSpPr/>
          <p:nvPr>
            <p:custDataLst>
              <p:tags r:id="rId1"/>
            </p:custDataLst>
          </p:nvPr>
        </p:nvSpPr>
        <p:spPr>
          <a:xfrm>
            <a:off x="115538" y="1407087"/>
            <a:ext cx="8842777" cy="5240469"/>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92236" eaLnBrk="1" hangingPunct="1">
              <a:lnSpc>
                <a:spcPct val="100000"/>
              </a:lnSpc>
              <a:defRPr/>
            </a:pPr>
            <a:endParaRPr lang="fr-FR" sz="2079" b="0" dirty="0">
              <a:solidFill>
                <a:srgbClr val="FFFFFF"/>
              </a:solidFill>
              <a:latin typeface="+mj-lt"/>
            </a:endParaRPr>
          </a:p>
        </p:txBody>
      </p:sp>
      <p:sp>
        <p:nvSpPr>
          <p:cNvPr id="13315" name="Rectangle 40">
            <a:extLst>
              <a:ext uri="{FF2B5EF4-FFF2-40B4-BE49-F238E27FC236}">
                <a16:creationId xmlns:a16="http://schemas.microsoft.com/office/drawing/2014/main" id="{F73BEFE4-1E78-408C-BF14-E7B5D1730597}"/>
              </a:ext>
            </a:extLst>
          </p:cNvPr>
          <p:cNvSpPr>
            <a:spLocks noGrp="1" noChangeArrowheads="1"/>
          </p:cNvSpPr>
          <p:nvPr>
            <p:ph type="title" idx="4294967295"/>
            <p:custDataLst>
              <p:tags r:id="rId2"/>
            </p:custDataLst>
          </p:nvPr>
        </p:nvSpPr>
        <p:spPr>
          <a:xfrm>
            <a:off x="115538" y="656365"/>
            <a:ext cx="9028462" cy="396130"/>
          </a:xfrm>
          <a:prstGeom prst="rect">
            <a:avLst/>
          </a:prstGeom>
        </p:spPr>
        <p:txBody>
          <a:bodyPr/>
          <a:lstStyle/>
          <a:p>
            <a:pPr algn="r">
              <a:lnSpc>
                <a:spcPct val="90000"/>
              </a:lnSpc>
            </a:pPr>
            <a:r>
              <a:rPr lang="fr-FR" altLang="fr-FR" sz="2800" b="1" dirty="0">
                <a:solidFill>
                  <a:srgbClr val="00AE00"/>
                </a:solidFill>
                <a:ea typeface="+mj-ea"/>
                <a:cs typeface="+mj-cs"/>
              </a:rPr>
              <a:t>Les parties prenantes</a:t>
            </a:r>
          </a:p>
        </p:txBody>
      </p:sp>
      <p:grpSp>
        <p:nvGrpSpPr>
          <p:cNvPr id="2" name="Group 4">
            <a:extLst>
              <a:ext uri="{FF2B5EF4-FFF2-40B4-BE49-F238E27FC236}">
                <a16:creationId xmlns:a16="http://schemas.microsoft.com/office/drawing/2014/main" id="{DD8C7F7E-ADB6-40F5-998A-075BE6E0C385}"/>
              </a:ext>
            </a:extLst>
          </p:cNvPr>
          <p:cNvGrpSpPr>
            <a:grpSpLocks/>
          </p:cNvGrpSpPr>
          <p:nvPr>
            <p:custDataLst>
              <p:tags r:id="rId3"/>
            </p:custDataLst>
          </p:nvPr>
        </p:nvGrpSpPr>
        <p:grpSpPr bwMode="auto">
          <a:xfrm>
            <a:off x="4254271" y="5153816"/>
            <a:ext cx="2722018" cy="1052221"/>
            <a:chOff x="2903" y="3180"/>
            <a:chExt cx="1858" cy="725"/>
          </a:xfrm>
        </p:grpSpPr>
        <p:sp>
          <p:nvSpPr>
            <p:cNvPr id="13350" name="AutoShape 5">
              <a:extLst>
                <a:ext uri="{FF2B5EF4-FFF2-40B4-BE49-F238E27FC236}">
                  <a16:creationId xmlns:a16="http://schemas.microsoft.com/office/drawing/2014/main" id="{3303D556-36B6-46A3-8981-A67A8E3EF2F8}"/>
                </a:ext>
              </a:extLst>
            </p:cNvPr>
            <p:cNvSpPr>
              <a:spLocks noChangeArrowheads="1"/>
            </p:cNvSpPr>
            <p:nvPr/>
          </p:nvSpPr>
          <p:spPr bwMode="auto">
            <a:xfrm>
              <a:off x="2903" y="3204"/>
              <a:ext cx="930"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Associations de consommateurs</a:t>
              </a:r>
            </a:p>
          </p:txBody>
        </p:sp>
        <p:sp>
          <p:nvSpPr>
            <p:cNvPr id="13351" name="AutoShape 6">
              <a:extLst>
                <a:ext uri="{FF2B5EF4-FFF2-40B4-BE49-F238E27FC236}">
                  <a16:creationId xmlns:a16="http://schemas.microsoft.com/office/drawing/2014/main" id="{055916A0-9E44-4CF3-9177-FCFC24E59B87}"/>
                </a:ext>
              </a:extLst>
            </p:cNvPr>
            <p:cNvSpPr>
              <a:spLocks noChangeArrowheads="1"/>
            </p:cNvSpPr>
            <p:nvPr/>
          </p:nvSpPr>
          <p:spPr bwMode="auto">
            <a:xfrm>
              <a:off x="4023" y="3713"/>
              <a:ext cx="428"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Médias</a:t>
              </a:r>
            </a:p>
          </p:txBody>
        </p:sp>
        <p:sp>
          <p:nvSpPr>
            <p:cNvPr id="13352" name="AutoShape 7">
              <a:extLst>
                <a:ext uri="{FF2B5EF4-FFF2-40B4-BE49-F238E27FC236}">
                  <a16:creationId xmlns:a16="http://schemas.microsoft.com/office/drawing/2014/main" id="{07AC0180-0C74-4B61-BAFD-749E7DEF87FB}"/>
                </a:ext>
              </a:extLst>
            </p:cNvPr>
            <p:cNvSpPr>
              <a:spLocks noChangeArrowheads="1"/>
            </p:cNvSpPr>
            <p:nvPr/>
          </p:nvSpPr>
          <p:spPr bwMode="auto">
            <a:xfrm>
              <a:off x="3975" y="3180"/>
              <a:ext cx="786"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Associations de protection de la nature</a:t>
              </a:r>
            </a:p>
          </p:txBody>
        </p:sp>
      </p:grpSp>
      <p:grpSp>
        <p:nvGrpSpPr>
          <p:cNvPr id="3" name="Group 8">
            <a:extLst>
              <a:ext uri="{FF2B5EF4-FFF2-40B4-BE49-F238E27FC236}">
                <a16:creationId xmlns:a16="http://schemas.microsoft.com/office/drawing/2014/main" id="{CCC1F0EB-2679-40A2-97F3-3C9DD601CF4A}"/>
              </a:ext>
            </a:extLst>
          </p:cNvPr>
          <p:cNvGrpSpPr>
            <a:grpSpLocks/>
          </p:cNvGrpSpPr>
          <p:nvPr>
            <p:custDataLst>
              <p:tags r:id="rId4"/>
            </p:custDataLst>
          </p:nvPr>
        </p:nvGrpSpPr>
        <p:grpSpPr bwMode="auto">
          <a:xfrm>
            <a:off x="1438722" y="5102925"/>
            <a:ext cx="4248769" cy="1334188"/>
            <a:chOff x="982" y="3145"/>
            <a:chExt cx="2899" cy="919"/>
          </a:xfrm>
        </p:grpSpPr>
        <p:grpSp>
          <p:nvGrpSpPr>
            <p:cNvPr id="13345" name="Group 9">
              <a:extLst>
                <a:ext uri="{FF2B5EF4-FFF2-40B4-BE49-F238E27FC236}">
                  <a16:creationId xmlns:a16="http://schemas.microsoft.com/office/drawing/2014/main" id="{7DC23E15-669A-4035-973E-D57ABD51AC9B}"/>
                </a:ext>
              </a:extLst>
            </p:cNvPr>
            <p:cNvGrpSpPr>
              <a:grpSpLocks/>
            </p:cNvGrpSpPr>
            <p:nvPr/>
          </p:nvGrpSpPr>
          <p:grpSpPr bwMode="auto">
            <a:xfrm>
              <a:off x="982" y="3145"/>
              <a:ext cx="1851" cy="878"/>
              <a:chOff x="982" y="3145"/>
              <a:chExt cx="1851" cy="878"/>
            </a:xfrm>
          </p:grpSpPr>
          <p:sp>
            <p:nvSpPr>
              <p:cNvPr id="13347" name="AutoShape 10">
                <a:extLst>
                  <a:ext uri="{FF2B5EF4-FFF2-40B4-BE49-F238E27FC236}">
                    <a16:creationId xmlns:a16="http://schemas.microsoft.com/office/drawing/2014/main" id="{D1BE5CF2-51E3-4DC9-BF85-0B01E8B532DD}"/>
                  </a:ext>
                </a:extLst>
              </p:cNvPr>
              <p:cNvSpPr>
                <a:spLocks noChangeArrowheads="1"/>
              </p:cNvSpPr>
              <p:nvPr/>
            </p:nvSpPr>
            <p:spPr bwMode="auto">
              <a:xfrm>
                <a:off x="982" y="3432"/>
                <a:ext cx="534"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Riverains</a:t>
                </a:r>
              </a:p>
            </p:txBody>
          </p:sp>
          <p:sp>
            <p:nvSpPr>
              <p:cNvPr id="13348" name="AutoShape 11">
                <a:extLst>
                  <a:ext uri="{FF2B5EF4-FFF2-40B4-BE49-F238E27FC236}">
                    <a16:creationId xmlns:a16="http://schemas.microsoft.com/office/drawing/2014/main" id="{0B55278B-1092-4305-99AC-6A57B0B24D7B}"/>
                  </a:ext>
                </a:extLst>
              </p:cNvPr>
              <p:cNvSpPr>
                <a:spLocks noChangeArrowheads="1"/>
              </p:cNvSpPr>
              <p:nvPr/>
            </p:nvSpPr>
            <p:spPr bwMode="auto">
              <a:xfrm>
                <a:off x="1964" y="3670"/>
                <a:ext cx="869" cy="353"/>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Municipalités,</a:t>
                </a:r>
              </a:p>
              <a:p>
                <a:pPr algn="l" defTabSz="792236" eaLnBrk="1" hangingPunct="1">
                  <a:lnSpc>
                    <a:spcPct val="100000"/>
                  </a:lnSpc>
                  <a:buClrTx/>
                  <a:buSzTx/>
                  <a:buNone/>
                </a:pPr>
                <a:r>
                  <a:rPr lang="fr-FR" altLang="fr-FR" sz="1300" b="0" dirty="0">
                    <a:solidFill>
                      <a:srgbClr val="000000"/>
                    </a:solidFill>
                    <a:latin typeface="+mj-lt"/>
                  </a:rPr>
                  <a:t>Conseil régional</a:t>
                </a:r>
              </a:p>
            </p:txBody>
          </p:sp>
          <p:sp>
            <p:nvSpPr>
              <p:cNvPr id="13349" name="AutoShape 12">
                <a:extLst>
                  <a:ext uri="{FF2B5EF4-FFF2-40B4-BE49-F238E27FC236}">
                    <a16:creationId xmlns:a16="http://schemas.microsoft.com/office/drawing/2014/main" id="{6562DDCD-FE7C-4995-B8C8-98D8ED3890F5}"/>
                  </a:ext>
                </a:extLst>
              </p:cNvPr>
              <p:cNvSpPr>
                <a:spLocks noChangeArrowheads="1"/>
              </p:cNvSpPr>
              <p:nvPr/>
            </p:nvSpPr>
            <p:spPr bwMode="auto">
              <a:xfrm>
                <a:off x="1627" y="3145"/>
                <a:ext cx="996"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Associations d'insertion sociale et de solidarité</a:t>
                </a:r>
              </a:p>
            </p:txBody>
          </p:sp>
        </p:grpSp>
        <p:sp>
          <p:nvSpPr>
            <p:cNvPr id="13346" name="AutoShape 13">
              <a:extLst>
                <a:ext uri="{FF2B5EF4-FFF2-40B4-BE49-F238E27FC236}">
                  <a16:creationId xmlns:a16="http://schemas.microsoft.com/office/drawing/2014/main" id="{8FAEA800-1AC7-4023-86CF-374BCE39E9E9}"/>
                </a:ext>
              </a:extLst>
            </p:cNvPr>
            <p:cNvSpPr>
              <a:spLocks noChangeArrowheads="1"/>
            </p:cNvSpPr>
            <p:nvPr/>
          </p:nvSpPr>
          <p:spPr bwMode="auto">
            <a:xfrm>
              <a:off x="3101" y="3604"/>
              <a:ext cx="780"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Chambres de commerce et d'industrie</a:t>
              </a:r>
            </a:p>
          </p:txBody>
        </p:sp>
      </p:grpSp>
      <p:grpSp>
        <p:nvGrpSpPr>
          <p:cNvPr id="5" name="Group 14">
            <a:extLst>
              <a:ext uri="{FF2B5EF4-FFF2-40B4-BE49-F238E27FC236}">
                <a16:creationId xmlns:a16="http://schemas.microsoft.com/office/drawing/2014/main" id="{73CFE24B-32F1-4FB0-AEC0-72C315464636}"/>
              </a:ext>
            </a:extLst>
          </p:cNvPr>
          <p:cNvGrpSpPr>
            <a:grpSpLocks/>
          </p:cNvGrpSpPr>
          <p:nvPr>
            <p:custDataLst>
              <p:tags r:id="rId5"/>
            </p:custDataLst>
          </p:nvPr>
        </p:nvGrpSpPr>
        <p:grpSpPr bwMode="auto">
          <a:xfrm>
            <a:off x="6899264" y="3471639"/>
            <a:ext cx="1884368" cy="1782585"/>
            <a:chOff x="4708" y="2022"/>
            <a:chExt cx="1286" cy="1227"/>
          </a:xfrm>
        </p:grpSpPr>
        <p:sp>
          <p:nvSpPr>
            <p:cNvPr id="13341" name="AutoShape 15">
              <a:extLst>
                <a:ext uri="{FF2B5EF4-FFF2-40B4-BE49-F238E27FC236}">
                  <a16:creationId xmlns:a16="http://schemas.microsoft.com/office/drawing/2014/main" id="{26DB142A-C865-43BA-A755-18529AC0400E}"/>
                </a:ext>
              </a:extLst>
            </p:cNvPr>
            <p:cNvSpPr>
              <a:spLocks noChangeArrowheads="1"/>
            </p:cNvSpPr>
            <p:nvPr/>
          </p:nvSpPr>
          <p:spPr bwMode="auto">
            <a:xfrm>
              <a:off x="4708" y="2064"/>
              <a:ext cx="509" cy="234"/>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Banques</a:t>
              </a:r>
            </a:p>
          </p:txBody>
        </p:sp>
        <p:sp>
          <p:nvSpPr>
            <p:cNvPr id="13342" name="AutoShape 16">
              <a:extLst>
                <a:ext uri="{FF2B5EF4-FFF2-40B4-BE49-F238E27FC236}">
                  <a16:creationId xmlns:a16="http://schemas.microsoft.com/office/drawing/2014/main" id="{47B71423-6F27-4151-931F-9EB7E3A1A078}"/>
                </a:ext>
              </a:extLst>
            </p:cNvPr>
            <p:cNvSpPr>
              <a:spLocks noChangeArrowheads="1"/>
            </p:cNvSpPr>
            <p:nvPr/>
          </p:nvSpPr>
          <p:spPr bwMode="auto">
            <a:xfrm>
              <a:off x="4981" y="2407"/>
              <a:ext cx="1012"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Agences de notation financière</a:t>
              </a:r>
            </a:p>
          </p:txBody>
        </p:sp>
        <p:sp>
          <p:nvSpPr>
            <p:cNvPr id="13343" name="AutoShape 17">
              <a:extLst>
                <a:ext uri="{FF2B5EF4-FFF2-40B4-BE49-F238E27FC236}">
                  <a16:creationId xmlns:a16="http://schemas.microsoft.com/office/drawing/2014/main" id="{F6C0CE53-2C2C-41B1-AF17-07BA00353261}"/>
                </a:ext>
              </a:extLst>
            </p:cNvPr>
            <p:cNvSpPr>
              <a:spLocks noChangeArrowheads="1"/>
            </p:cNvSpPr>
            <p:nvPr/>
          </p:nvSpPr>
          <p:spPr bwMode="auto">
            <a:xfrm>
              <a:off x="4787" y="2789"/>
              <a:ext cx="887"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Organismes de certification, de normalisation</a:t>
              </a:r>
            </a:p>
          </p:txBody>
        </p:sp>
        <p:sp>
          <p:nvSpPr>
            <p:cNvPr id="13344" name="AutoShape 18">
              <a:extLst>
                <a:ext uri="{FF2B5EF4-FFF2-40B4-BE49-F238E27FC236}">
                  <a16:creationId xmlns:a16="http://schemas.microsoft.com/office/drawing/2014/main" id="{4E5A56AA-3319-45C3-8569-725C5C91B1A3}"/>
                </a:ext>
              </a:extLst>
            </p:cNvPr>
            <p:cNvSpPr>
              <a:spLocks noChangeArrowheads="1"/>
            </p:cNvSpPr>
            <p:nvPr/>
          </p:nvSpPr>
          <p:spPr bwMode="auto">
            <a:xfrm>
              <a:off x="5254" y="2022"/>
              <a:ext cx="740"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Compagnies d'assurance</a:t>
              </a:r>
            </a:p>
          </p:txBody>
        </p:sp>
      </p:grpSp>
      <p:grpSp>
        <p:nvGrpSpPr>
          <p:cNvPr id="6" name="Group 19">
            <a:extLst>
              <a:ext uri="{FF2B5EF4-FFF2-40B4-BE49-F238E27FC236}">
                <a16:creationId xmlns:a16="http://schemas.microsoft.com/office/drawing/2014/main" id="{80B4C8CC-BCF6-4F95-A4F2-7F4C9D82F6D0}"/>
              </a:ext>
            </a:extLst>
          </p:cNvPr>
          <p:cNvGrpSpPr>
            <a:grpSpLocks/>
          </p:cNvGrpSpPr>
          <p:nvPr>
            <p:custDataLst>
              <p:tags r:id="rId6"/>
            </p:custDataLst>
          </p:nvPr>
        </p:nvGrpSpPr>
        <p:grpSpPr bwMode="auto">
          <a:xfrm>
            <a:off x="3719220" y="1695932"/>
            <a:ext cx="3054878" cy="470404"/>
            <a:chOff x="2538" y="799"/>
            <a:chExt cx="2085" cy="324"/>
          </a:xfrm>
        </p:grpSpPr>
        <p:sp>
          <p:nvSpPr>
            <p:cNvPr id="13338" name="AutoShape 20">
              <a:extLst>
                <a:ext uri="{FF2B5EF4-FFF2-40B4-BE49-F238E27FC236}">
                  <a16:creationId xmlns:a16="http://schemas.microsoft.com/office/drawing/2014/main" id="{D3C11F36-23BE-4EAD-9A04-7CE5B4C18EE0}"/>
                </a:ext>
              </a:extLst>
            </p:cNvPr>
            <p:cNvSpPr>
              <a:spLocks noChangeArrowheads="1"/>
            </p:cNvSpPr>
            <p:nvPr/>
          </p:nvSpPr>
          <p:spPr bwMode="auto">
            <a:xfrm>
              <a:off x="2538" y="806"/>
              <a:ext cx="652" cy="28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Salariés</a:t>
              </a:r>
            </a:p>
          </p:txBody>
        </p:sp>
        <p:sp>
          <p:nvSpPr>
            <p:cNvPr id="13339" name="AutoShape 21">
              <a:extLst>
                <a:ext uri="{FF2B5EF4-FFF2-40B4-BE49-F238E27FC236}">
                  <a16:creationId xmlns:a16="http://schemas.microsoft.com/office/drawing/2014/main" id="{FE030297-0754-4452-B86E-AE2F42D227A2}"/>
                </a:ext>
              </a:extLst>
            </p:cNvPr>
            <p:cNvSpPr>
              <a:spLocks noChangeArrowheads="1"/>
            </p:cNvSpPr>
            <p:nvPr/>
          </p:nvSpPr>
          <p:spPr bwMode="auto">
            <a:xfrm>
              <a:off x="3305" y="799"/>
              <a:ext cx="548" cy="294"/>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Clients</a:t>
              </a:r>
            </a:p>
          </p:txBody>
        </p:sp>
        <p:sp>
          <p:nvSpPr>
            <p:cNvPr id="13340" name="AutoShape 22">
              <a:extLst>
                <a:ext uri="{FF2B5EF4-FFF2-40B4-BE49-F238E27FC236}">
                  <a16:creationId xmlns:a16="http://schemas.microsoft.com/office/drawing/2014/main" id="{C6A3769E-1169-49FA-8490-DB012B8EDA4D}"/>
                </a:ext>
              </a:extLst>
            </p:cNvPr>
            <p:cNvSpPr>
              <a:spLocks noChangeArrowheads="1"/>
            </p:cNvSpPr>
            <p:nvPr/>
          </p:nvSpPr>
          <p:spPr bwMode="auto">
            <a:xfrm>
              <a:off x="3940" y="931"/>
              <a:ext cx="683"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Actionnaires</a:t>
              </a:r>
            </a:p>
          </p:txBody>
        </p:sp>
      </p:grpSp>
      <p:grpSp>
        <p:nvGrpSpPr>
          <p:cNvPr id="7" name="Group 23">
            <a:extLst>
              <a:ext uri="{FF2B5EF4-FFF2-40B4-BE49-F238E27FC236}">
                <a16:creationId xmlns:a16="http://schemas.microsoft.com/office/drawing/2014/main" id="{89A6C8E0-4FCE-4B15-BF3F-94DB977CFE04}"/>
              </a:ext>
            </a:extLst>
          </p:cNvPr>
          <p:cNvGrpSpPr>
            <a:grpSpLocks/>
          </p:cNvGrpSpPr>
          <p:nvPr>
            <p:custDataLst>
              <p:tags r:id="rId7"/>
            </p:custDataLst>
          </p:nvPr>
        </p:nvGrpSpPr>
        <p:grpSpPr bwMode="auto">
          <a:xfrm>
            <a:off x="287470" y="3184170"/>
            <a:ext cx="2008159" cy="2127824"/>
            <a:chOff x="196" y="1824"/>
            <a:chExt cx="1371" cy="1465"/>
          </a:xfrm>
        </p:grpSpPr>
        <p:sp>
          <p:nvSpPr>
            <p:cNvPr id="13335" name="AutoShape 24">
              <a:extLst>
                <a:ext uri="{FF2B5EF4-FFF2-40B4-BE49-F238E27FC236}">
                  <a16:creationId xmlns:a16="http://schemas.microsoft.com/office/drawing/2014/main" id="{3BF2222B-F80C-4384-B81C-CA9778B9729F}"/>
                </a:ext>
              </a:extLst>
            </p:cNvPr>
            <p:cNvSpPr>
              <a:spLocks noChangeArrowheads="1"/>
            </p:cNvSpPr>
            <p:nvPr/>
          </p:nvSpPr>
          <p:spPr bwMode="auto">
            <a:xfrm>
              <a:off x="350" y="1824"/>
              <a:ext cx="1217"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lnSpc>
                  <a:spcPct val="100000"/>
                </a:lnSpc>
                <a:buClrTx/>
                <a:buSzTx/>
                <a:buNone/>
              </a:pPr>
              <a:r>
                <a:rPr lang="fr-FR" altLang="fr-FR" sz="1300" b="0" dirty="0">
                  <a:solidFill>
                    <a:srgbClr val="000000"/>
                  </a:solidFill>
                  <a:latin typeface="+mj-lt"/>
                </a:rPr>
                <a:t>Agences nationales (ADEME, DREAL…)</a:t>
              </a:r>
            </a:p>
          </p:txBody>
        </p:sp>
        <p:sp>
          <p:nvSpPr>
            <p:cNvPr id="13336" name="AutoShape 25">
              <a:extLst>
                <a:ext uri="{FF2B5EF4-FFF2-40B4-BE49-F238E27FC236}">
                  <a16:creationId xmlns:a16="http://schemas.microsoft.com/office/drawing/2014/main" id="{C387E592-086C-49BC-AAA2-4FDB5E40D2C6}"/>
                </a:ext>
              </a:extLst>
            </p:cNvPr>
            <p:cNvSpPr>
              <a:spLocks noChangeArrowheads="1"/>
            </p:cNvSpPr>
            <p:nvPr/>
          </p:nvSpPr>
          <p:spPr bwMode="auto">
            <a:xfrm>
              <a:off x="196" y="2254"/>
              <a:ext cx="1088"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Écoles, Instituts de formation, Centres techniques</a:t>
              </a:r>
            </a:p>
          </p:txBody>
        </p:sp>
        <p:sp>
          <p:nvSpPr>
            <p:cNvPr id="13337" name="AutoShape 26">
              <a:extLst>
                <a:ext uri="{FF2B5EF4-FFF2-40B4-BE49-F238E27FC236}">
                  <a16:creationId xmlns:a16="http://schemas.microsoft.com/office/drawing/2014/main" id="{EB0F2B21-2ADB-40D5-9048-0D0914767CAC}"/>
                </a:ext>
              </a:extLst>
            </p:cNvPr>
            <p:cNvSpPr>
              <a:spLocks noChangeArrowheads="1"/>
            </p:cNvSpPr>
            <p:nvPr/>
          </p:nvSpPr>
          <p:spPr bwMode="auto">
            <a:xfrm>
              <a:off x="502" y="2829"/>
              <a:ext cx="929" cy="460"/>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Entreprises de la même activité ou filière</a:t>
              </a:r>
            </a:p>
          </p:txBody>
        </p:sp>
      </p:grpSp>
      <p:grpSp>
        <p:nvGrpSpPr>
          <p:cNvPr id="8" name="Group 28">
            <a:extLst>
              <a:ext uri="{FF2B5EF4-FFF2-40B4-BE49-F238E27FC236}">
                <a16:creationId xmlns:a16="http://schemas.microsoft.com/office/drawing/2014/main" id="{FEB5F9D4-C94A-4415-8A4E-75C8ABF619F2}"/>
              </a:ext>
            </a:extLst>
          </p:cNvPr>
          <p:cNvGrpSpPr>
            <a:grpSpLocks/>
          </p:cNvGrpSpPr>
          <p:nvPr>
            <p:custDataLst>
              <p:tags r:id="rId8"/>
            </p:custDataLst>
          </p:nvPr>
        </p:nvGrpSpPr>
        <p:grpSpPr bwMode="auto">
          <a:xfrm>
            <a:off x="6237672" y="2226855"/>
            <a:ext cx="2175964" cy="1167759"/>
            <a:chOff x="4257" y="1164"/>
            <a:chExt cx="1485" cy="805"/>
          </a:xfrm>
        </p:grpSpPr>
        <p:sp>
          <p:nvSpPr>
            <p:cNvPr id="13332" name="AutoShape 29">
              <a:extLst>
                <a:ext uri="{FF2B5EF4-FFF2-40B4-BE49-F238E27FC236}">
                  <a16:creationId xmlns:a16="http://schemas.microsoft.com/office/drawing/2014/main" id="{18D563EB-6594-4A3F-ACFB-894E6628A2F7}"/>
                </a:ext>
              </a:extLst>
            </p:cNvPr>
            <p:cNvSpPr>
              <a:spLocks noChangeArrowheads="1"/>
            </p:cNvSpPr>
            <p:nvPr/>
          </p:nvSpPr>
          <p:spPr bwMode="auto">
            <a:xfrm>
              <a:off x="4257" y="1164"/>
              <a:ext cx="877"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Fournisseurs, sous-traitants</a:t>
              </a:r>
            </a:p>
          </p:txBody>
        </p:sp>
        <p:sp>
          <p:nvSpPr>
            <p:cNvPr id="13333" name="AutoShape 30">
              <a:extLst>
                <a:ext uri="{FF2B5EF4-FFF2-40B4-BE49-F238E27FC236}">
                  <a16:creationId xmlns:a16="http://schemas.microsoft.com/office/drawing/2014/main" id="{823B605C-AB36-40C3-901A-22B1EFB8D291}"/>
                </a:ext>
              </a:extLst>
            </p:cNvPr>
            <p:cNvSpPr>
              <a:spLocks noChangeArrowheads="1"/>
            </p:cNvSpPr>
            <p:nvPr/>
          </p:nvSpPr>
          <p:spPr bwMode="auto">
            <a:xfrm>
              <a:off x="5047" y="1777"/>
              <a:ext cx="695"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Distributeurs</a:t>
              </a:r>
            </a:p>
          </p:txBody>
        </p:sp>
        <p:sp>
          <p:nvSpPr>
            <p:cNvPr id="13334" name="AutoShape 31">
              <a:extLst>
                <a:ext uri="{FF2B5EF4-FFF2-40B4-BE49-F238E27FC236}">
                  <a16:creationId xmlns:a16="http://schemas.microsoft.com/office/drawing/2014/main" id="{7516D53F-8BDF-4C75-A18A-A560A6616553}"/>
                </a:ext>
              </a:extLst>
            </p:cNvPr>
            <p:cNvSpPr>
              <a:spLocks noChangeArrowheads="1"/>
            </p:cNvSpPr>
            <p:nvPr/>
          </p:nvSpPr>
          <p:spPr bwMode="auto">
            <a:xfrm>
              <a:off x="4853" y="1542"/>
              <a:ext cx="762"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Transporteurs</a:t>
              </a:r>
            </a:p>
          </p:txBody>
        </p:sp>
      </p:grpSp>
      <p:grpSp>
        <p:nvGrpSpPr>
          <p:cNvPr id="9" name="Group 32">
            <a:extLst>
              <a:ext uri="{FF2B5EF4-FFF2-40B4-BE49-F238E27FC236}">
                <a16:creationId xmlns:a16="http://schemas.microsoft.com/office/drawing/2014/main" id="{13D9AB80-93A4-4D82-AB95-985A68F7163A}"/>
              </a:ext>
            </a:extLst>
          </p:cNvPr>
          <p:cNvGrpSpPr>
            <a:grpSpLocks/>
          </p:cNvGrpSpPr>
          <p:nvPr>
            <p:custDataLst>
              <p:tags r:id="rId9"/>
            </p:custDataLst>
          </p:nvPr>
        </p:nvGrpSpPr>
        <p:grpSpPr bwMode="auto">
          <a:xfrm>
            <a:off x="1076979" y="1931134"/>
            <a:ext cx="2508823" cy="1105863"/>
            <a:chOff x="735" y="961"/>
            <a:chExt cx="1712" cy="761"/>
          </a:xfrm>
        </p:grpSpPr>
        <p:sp>
          <p:nvSpPr>
            <p:cNvPr id="13329" name="AutoShape 33">
              <a:extLst>
                <a:ext uri="{FF2B5EF4-FFF2-40B4-BE49-F238E27FC236}">
                  <a16:creationId xmlns:a16="http://schemas.microsoft.com/office/drawing/2014/main" id="{71C88FF5-04CB-4124-8883-F990A7D383A5}"/>
                </a:ext>
              </a:extLst>
            </p:cNvPr>
            <p:cNvSpPr>
              <a:spLocks noChangeArrowheads="1"/>
            </p:cNvSpPr>
            <p:nvPr/>
          </p:nvSpPr>
          <p:spPr bwMode="auto">
            <a:xfrm>
              <a:off x="1444" y="961"/>
              <a:ext cx="1003"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3333CC"/>
                </a:buClr>
                <a:buSzTx/>
                <a:buNone/>
              </a:pPr>
              <a:r>
                <a:rPr lang="fr-FR" altLang="fr-FR" sz="1300" b="0" dirty="0">
                  <a:solidFill>
                    <a:srgbClr val="000000"/>
                  </a:solidFill>
                  <a:latin typeface="+mj-lt"/>
                </a:rPr>
                <a:t>CHSCT, Comité d'entreprise, …</a:t>
              </a:r>
            </a:p>
          </p:txBody>
        </p:sp>
        <p:sp>
          <p:nvSpPr>
            <p:cNvPr id="13330" name="AutoShape 34">
              <a:extLst>
                <a:ext uri="{FF2B5EF4-FFF2-40B4-BE49-F238E27FC236}">
                  <a16:creationId xmlns:a16="http://schemas.microsoft.com/office/drawing/2014/main" id="{55884D21-37FB-4952-81DC-26C1F0A999A2}"/>
                </a:ext>
              </a:extLst>
            </p:cNvPr>
            <p:cNvSpPr>
              <a:spLocks noChangeArrowheads="1"/>
            </p:cNvSpPr>
            <p:nvPr/>
          </p:nvSpPr>
          <p:spPr bwMode="auto">
            <a:xfrm>
              <a:off x="735" y="1361"/>
              <a:ext cx="398" cy="192"/>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CRAM</a:t>
              </a:r>
            </a:p>
          </p:txBody>
        </p:sp>
        <p:sp>
          <p:nvSpPr>
            <p:cNvPr id="13331" name="AutoShape 35">
              <a:extLst>
                <a:ext uri="{FF2B5EF4-FFF2-40B4-BE49-F238E27FC236}">
                  <a16:creationId xmlns:a16="http://schemas.microsoft.com/office/drawing/2014/main" id="{0F131398-0700-4381-8768-089AEC7907EB}"/>
                </a:ext>
              </a:extLst>
            </p:cNvPr>
            <p:cNvSpPr>
              <a:spLocks noChangeArrowheads="1"/>
            </p:cNvSpPr>
            <p:nvPr/>
          </p:nvSpPr>
          <p:spPr bwMode="auto">
            <a:xfrm>
              <a:off x="1274" y="1396"/>
              <a:ext cx="713" cy="326"/>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lIns="46787" rIns="46787"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Familles du personnel</a:t>
              </a:r>
            </a:p>
          </p:txBody>
        </p:sp>
      </p:grpSp>
      <p:grpSp>
        <p:nvGrpSpPr>
          <p:cNvPr id="10" name="Group 41">
            <a:extLst>
              <a:ext uri="{FF2B5EF4-FFF2-40B4-BE49-F238E27FC236}">
                <a16:creationId xmlns:a16="http://schemas.microsoft.com/office/drawing/2014/main" id="{ECEBF5FF-D5AA-4B3D-B1B9-6A096381E91B}"/>
              </a:ext>
            </a:extLst>
          </p:cNvPr>
          <p:cNvGrpSpPr>
            <a:grpSpLocks/>
          </p:cNvGrpSpPr>
          <p:nvPr>
            <p:custDataLst>
              <p:tags r:id="rId10"/>
            </p:custDataLst>
          </p:nvPr>
        </p:nvGrpSpPr>
        <p:grpSpPr bwMode="auto">
          <a:xfrm>
            <a:off x="3150621" y="2819220"/>
            <a:ext cx="2933631" cy="2073791"/>
            <a:chOff x="2150" y="1572"/>
            <a:chExt cx="2002" cy="1429"/>
          </a:xfrm>
        </p:grpSpPr>
        <p:sp>
          <p:nvSpPr>
            <p:cNvPr id="13324" name="Oval 27">
              <a:extLst>
                <a:ext uri="{FF2B5EF4-FFF2-40B4-BE49-F238E27FC236}">
                  <a16:creationId xmlns:a16="http://schemas.microsoft.com/office/drawing/2014/main" id="{E4E0DE84-1864-4249-AECE-2022EF409858}"/>
                </a:ext>
              </a:extLst>
            </p:cNvPr>
            <p:cNvSpPr>
              <a:spLocks noChangeArrowheads="1"/>
            </p:cNvSpPr>
            <p:nvPr/>
          </p:nvSpPr>
          <p:spPr bwMode="auto">
            <a:xfrm>
              <a:off x="2478" y="1871"/>
              <a:ext cx="1352" cy="781"/>
            </a:xfrm>
            <a:prstGeom prst="ellipse">
              <a:avLst/>
            </a:prstGeom>
            <a:solidFill>
              <a:schemeClr val="bg1"/>
            </a:solidFill>
            <a:ln w="9525">
              <a:solidFill>
                <a:schemeClr val="tx1"/>
              </a:solidFill>
              <a:round/>
              <a:headEnd/>
              <a:tailEnd/>
            </a:ln>
          </p:spPr>
          <p:txBody>
            <a:bodyPr wrap="none" lIns="15596" rIns="15596" anchor="ctr" anchorCtr="1"/>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2599" dirty="0">
                  <a:solidFill>
                    <a:srgbClr val="000000"/>
                  </a:solidFill>
                  <a:latin typeface="+mj-lt"/>
                </a:rPr>
                <a:t>Entreprise</a:t>
              </a:r>
            </a:p>
          </p:txBody>
        </p:sp>
        <p:sp>
          <p:nvSpPr>
            <p:cNvPr id="13325" name="AutoShape 36">
              <a:extLst>
                <a:ext uri="{FF2B5EF4-FFF2-40B4-BE49-F238E27FC236}">
                  <a16:creationId xmlns:a16="http://schemas.microsoft.com/office/drawing/2014/main" id="{E3985669-8144-4FA2-B95B-14BC130390AE}"/>
                </a:ext>
              </a:extLst>
            </p:cNvPr>
            <p:cNvSpPr>
              <a:spLocks noChangeArrowheads="1"/>
            </p:cNvSpPr>
            <p:nvPr/>
          </p:nvSpPr>
          <p:spPr bwMode="auto">
            <a:xfrm>
              <a:off x="3067" y="1572"/>
              <a:ext cx="250" cy="331"/>
            </a:xfrm>
            <a:prstGeom prst="upArrow">
              <a:avLst>
                <a:gd name="adj1" fmla="val 50000"/>
                <a:gd name="adj2" fmla="val 37932"/>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3326" name="AutoShape 37">
              <a:extLst>
                <a:ext uri="{FF2B5EF4-FFF2-40B4-BE49-F238E27FC236}">
                  <a16:creationId xmlns:a16="http://schemas.microsoft.com/office/drawing/2014/main" id="{C2CC469A-E6B5-4A5D-9206-2E7BB3FF613D}"/>
                </a:ext>
              </a:extLst>
            </p:cNvPr>
            <p:cNvSpPr>
              <a:spLocks noChangeArrowheads="1"/>
            </p:cNvSpPr>
            <p:nvPr/>
          </p:nvSpPr>
          <p:spPr bwMode="auto">
            <a:xfrm rot="5400000">
              <a:off x="3861" y="2097"/>
              <a:ext cx="253" cy="328"/>
            </a:xfrm>
            <a:prstGeom prst="upArrow">
              <a:avLst>
                <a:gd name="adj1" fmla="val 50000"/>
                <a:gd name="adj2" fmla="val 37930"/>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3327" name="AutoShape 38">
              <a:extLst>
                <a:ext uri="{FF2B5EF4-FFF2-40B4-BE49-F238E27FC236}">
                  <a16:creationId xmlns:a16="http://schemas.microsoft.com/office/drawing/2014/main" id="{576198EF-52A0-4CBA-82CF-2912C4C829E2}"/>
                </a:ext>
              </a:extLst>
            </p:cNvPr>
            <p:cNvSpPr>
              <a:spLocks noChangeArrowheads="1"/>
            </p:cNvSpPr>
            <p:nvPr/>
          </p:nvSpPr>
          <p:spPr bwMode="auto">
            <a:xfrm flipV="1">
              <a:off x="3067" y="2670"/>
              <a:ext cx="250" cy="331"/>
            </a:xfrm>
            <a:prstGeom prst="upArrow">
              <a:avLst>
                <a:gd name="adj1" fmla="val 50000"/>
                <a:gd name="adj2" fmla="val 37932"/>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3328" name="AutoShape 39">
              <a:extLst>
                <a:ext uri="{FF2B5EF4-FFF2-40B4-BE49-F238E27FC236}">
                  <a16:creationId xmlns:a16="http://schemas.microsoft.com/office/drawing/2014/main" id="{A058A3C6-943C-4D1F-8F47-26D353061AA4}"/>
                </a:ext>
              </a:extLst>
            </p:cNvPr>
            <p:cNvSpPr>
              <a:spLocks noChangeArrowheads="1"/>
            </p:cNvSpPr>
            <p:nvPr/>
          </p:nvSpPr>
          <p:spPr bwMode="auto">
            <a:xfrm rot="16200000">
              <a:off x="2187" y="2097"/>
              <a:ext cx="253" cy="328"/>
            </a:xfrm>
            <a:prstGeom prst="upArrow">
              <a:avLst>
                <a:gd name="adj1" fmla="val 50000"/>
                <a:gd name="adj2" fmla="val 37930"/>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8EB701E-0305-4A83-A71B-AA03B90E10C9}"/>
              </a:ext>
            </a:extLst>
          </p:cNvPr>
          <p:cNvSpPr/>
          <p:nvPr>
            <p:custDataLst>
              <p:tags r:id="rId1"/>
            </p:custDataLst>
          </p:nvPr>
        </p:nvSpPr>
        <p:spPr>
          <a:xfrm>
            <a:off x="177434" y="4482798"/>
            <a:ext cx="8851028" cy="20425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92236" eaLnBrk="1" hangingPunct="1">
              <a:lnSpc>
                <a:spcPct val="100000"/>
              </a:lnSpc>
              <a:defRPr/>
            </a:pPr>
            <a:endParaRPr lang="fr-FR" sz="2079" b="0" dirty="0">
              <a:solidFill>
                <a:srgbClr val="FFFFFF"/>
              </a:solidFill>
              <a:latin typeface="+mj-lt"/>
            </a:endParaRPr>
          </a:p>
        </p:txBody>
      </p:sp>
      <p:sp>
        <p:nvSpPr>
          <p:cNvPr id="67" name="Rectangle 66">
            <a:extLst>
              <a:ext uri="{FF2B5EF4-FFF2-40B4-BE49-F238E27FC236}">
                <a16:creationId xmlns:a16="http://schemas.microsoft.com/office/drawing/2014/main" id="{DB5A13FF-E9F7-49AD-AC33-6F95CE8A6457}"/>
              </a:ext>
            </a:extLst>
          </p:cNvPr>
          <p:cNvSpPr/>
          <p:nvPr>
            <p:custDataLst>
              <p:tags r:id="rId2"/>
            </p:custDataLst>
          </p:nvPr>
        </p:nvSpPr>
        <p:spPr>
          <a:xfrm>
            <a:off x="177402" y="1326122"/>
            <a:ext cx="8851091" cy="160928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92236" eaLnBrk="1" hangingPunct="1">
              <a:lnSpc>
                <a:spcPct val="100000"/>
              </a:lnSpc>
              <a:defRPr/>
            </a:pPr>
            <a:endParaRPr lang="fr-FR" sz="2079" b="0" dirty="0">
              <a:solidFill>
                <a:srgbClr val="FFFFFF"/>
              </a:solidFill>
              <a:latin typeface="+mj-lt"/>
            </a:endParaRPr>
          </a:p>
        </p:txBody>
      </p:sp>
      <p:sp>
        <p:nvSpPr>
          <p:cNvPr id="15366" name="Rectangle 64">
            <a:extLst>
              <a:ext uri="{FF2B5EF4-FFF2-40B4-BE49-F238E27FC236}">
                <a16:creationId xmlns:a16="http://schemas.microsoft.com/office/drawing/2014/main" id="{1DDB836E-7B02-4BDC-BCC6-F57B50FE90C2}"/>
              </a:ext>
            </a:extLst>
          </p:cNvPr>
          <p:cNvSpPr>
            <a:spLocks noGrp="1" noChangeArrowheads="1"/>
          </p:cNvSpPr>
          <p:nvPr>
            <p:ph type="title" idx="4294967295"/>
            <p:custDataLst>
              <p:tags r:id="rId3"/>
            </p:custDataLst>
          </p:nvPr>
        </p:nvSpPr>
        <p:spPr>
          <a:xfrm>
            <a:off x="395536" y="658194"/>
            <a:ext cx="8663572" cy="39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r">
              <a:lnSpc>
                <a:spcPct val="90000"/>
              </a:lnSpc>
            </a:pPr>
            <a:r>
              <a:rPr lang="fr-FR" altLang="fr-FR" sz="2800" b="1" dirty="0">
                <a:solidFill>
                  <a:srgbClr val="00AE00"/>
                </a:solidFill>
                <a:ea typeface="+mj-ea"/>
                <a:cs typeface="+mj-cs"/>
              </a:rPr>
              <a:t>Le bilan écologique du cycle de vie d’un produit</a:t>
            </a:r>
          </a:p>
        </p:txBody>
      </p:sp>
      <p:grpSp>
        <p:nvGrpSpPr>
          <p:cNvPr id="2" name="Group 67">
            <a:extLst>
              <a:ext uri="{FF2B5EF4-FFF2-40B4-BE49-F238E27FC236}">
                <a16:creationId xmlns:a16="http://schemas.microsoft.com/office/drawing/2014/main" id="{76CCC187-02D5-4170-BC3A-67B1E125E513}"/>
              </a:ext>
            </a:extLst>
          </p:cNvPr>
          <p:cNvGrpSpPr>
            <a:grpSpLocks/>
          </p:cNvGrpSpPr>
          <p:nvPr>
            <p:custDataLst>
              <p:tags r:id="rId4"/>
            </p:custDataLst>
          </p:nvPr>
        </p:nvGrpSpPr>
        <p:grpSpPr bwMode="auto">
          <a:xfrm>
            <a:off x="132043" y="1371527"/>
            <a:ext cx="6972163" cy="1303928"/>
            <a:chOff x="90" y="614"/>
            <a:chExt cx="4758" cy="898"/>
          </a:xfrm>
        </p:grpSpPr>
        <p:sp>
          <p:nvSpPr>
            <p:cNvPr id="15415" name="Text Box 11">
              <a:extLst>
                <a:ext uri="{FF2B5EF4-FFF2-40B4-BE49-F238E27FC236}">
                  <a16:creationId xmlns:a16="http://schemas.microsoft.com/office/drawing/2014/main" id="{AC580D5C-F8A9-4CF6-8434-FE55DFE12C20}"/>
                </a:ext>
              </a:extLst>
            </p:cNvPr>
            <p:cNvSpPr txBox="1">
              <a:spLocks noChangeArrowheads="1"/>
            </p:cNvSpPr>
            <p:nvPr/>
          </p:nvSpPr>
          <p:spPr bwMode="auto">
            <a:xfrm>
              <a:off x="90" y="614"/>
              <a:ext cx="79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473" dirty="0">
                  <a:solidFill>
                    <a:srgbClr val="000000"/>
                  </a:solidFill>
                  <a:latin typeface="+mj-lt"/>
                </a:rPr>
                <a:t>INTRANTS</a:t>
              </a:r>
            </a:p>
          </p:txBody>
        </p:sp>
        <p:sp>
          <p:nvSpPr>
            <p:cNvPr id="15416" name="AutoShape 22">
              <a:extLst>
                <a:ext uri="{FF2B5EF4-FFF2-40B4-BE49-F238E27FC236}">
                  <a16:creationId xmlns:a16="http://schemas.microsoft.com/office/drawing/2014/main" id="{FB040DE5-BD09-4546-8782-C6F0CB6E7CB0}"/>
                </a:ext>
              </a:extLst>
            </p:cNvPr>
            <p:cNvSpPr>
              <a:spLocks noChangeArrowheads="1"/>
            </p:cNvSpPr>
            <p:nvPr/>
          </p:nvSpPr>
          <p:spPr bwMode="auto">
            <a:xfrm rot="5400000">
              <a:off x="180" y="884"/>
              <a:ext cx="482" cy="55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1 w 21600"/>
                <a:gd name="T13" fmla="*/ 5420 h 21600"/>
                <a:gd name="T14" fmla="*/ 18911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7" name="Text Box 24">
              <a:extLst>
                <a:ext uri="{FF2B5EF4-FFF2-40B4-BE49-F238E27FC236}">
                  <a16:creationId xmlns:a16="http://schemas.microsoft.com/office/drawing/2014/main" id="{F518B1DB-83AF-4846-AAAD-00EA8BBF2C0F}"/>
                </a:ext>
              </a:extLst>
            </p:cNvPr>
            <p:cNvSpPr txBox="1">
              <a:spLocks noChangeArrowheads="1"/>
            </p:cNvSpPr>
            <p:nvPr/>
          </p:nvSpPr>
          <p:spPr bwMode="auto">
            <a:xfrm>
              <a:off x="1051" y="661"/>
              <a:ext cx="1342"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Ressources naturelles </a:t>
              </a:r>
              <a:br>
                <a:rPr lang="fr-FR" altLang="fr-FR" sz="1300" b="0" dirty="0">
                  <a:solidFill>
                    <a:srgbClr val="000000"/>
                  </a:solidFill>
                  <a:latin typeface="+mj-lt"/>
                </a:rPr>
              </a:br>
              <a:r>
                <a:rPr lang="fr-FR" altLang="fr-FR" sz="1300" b="0" dirty="0">
                  <a:solidFill>
                    <a:srgbClr val="000000"/>
                  </a:solidFill>
                  <a:latin typeface="+mj-lt"/>
                </a:rPr>
                <a:t>non renouvelables</a:t>
              </a:r>
              <a:br>
                <a:rPr lang="fr-FR" altLang="fr-FR" sz="1300" b="0" dirty="0">
                  <a:solidFill>
                    <a:srgbClr val="000000"/>
                  </a:solidFill>
                  <a:latin typeface="+mj-lt"/>
                </a:rPr>
              </a:br>
              <a:r>
                <a:rPr lang="fr-FR" altLang="fr-FR" sz="1300" b="0" dirty="0">
                  <a:solidFill>
                    <a:srgbClr val="000000"/>
                  </a:solidFill>
                  <a:latin typeface="+mj-lt"/>
                </a:rPr>
                <a:t>(pétrole, charbon, fer,..)</a:t>
              </a:r>
            </a:p>
          </p:txBody>
        </p:sp>
        <p:sp>
          <p:nvSpPr>
            <p:cNvPr id="15418" name="Text Box 29">
              <a:extLst>
                <a:ext uri="{FF2B5EF4-FFF2-40B4-BE49-F238E27FC236}">
                  <a16:creationId xmlns:a16="http://schemas.microsoft.com/office/drawing/2014/main" id="{D71B0C84-BF22-4F61-A628-0A13986410CF}"/>
                </a:ext>
              </a:extLst>
            </p:cNvPr>
            <p:cNvSpPr txBox="1">
              <a:spLocks noChangeArrowheads="1"/>
            </p:cNvSpPr>
            <p:nvPr/>
          </p:nvSpPr>
          <p:spPr bwMode="auto">
            <a:xfrm>
              <a:off x="4105" y="842"/>
              <a:ext cx="65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Énergie</a:t>
              </a:r>
            </a:p>
          </p:txBody>
        </p:sp>
        <p:sp>
          <p:nvSpPr>
            <p:cNvPr id="15419" name="Text Box 35">
              <a:extLst>
                <a:ext uri="{FF2B5EF4-FFF2-40B4-BE49-F238E27FC236}">
                  <a16:creationId xmlns:a16="http://schemas.microsoft.com/office/drawing/2014/main" id="{BBC2DF09-B197-40BB-976C-014488F7D75A}"/>
                </a:ext>
              </a:extLst>
            </p:cNvPr>
            <p:cNvSpPr txBox="1">
              <a:spLocks noChangeArrowheads="1"/>
            </p:cNvSpPr>
            <p:nvPr/>
          </p:nvSpPr>
          <p:spPr bwMode="auto">
            <a:xfrm>
              <a:off x="2627" y="648"/>
              <a:ext cx="1237"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Ressources naturelles renouvelables</a:t>
              </a:r>
              <a:br>
                <a:rPr lang="fr-FR" altLang="fr-FR" sz="1300" b="0" dirty="0">
                  <a:solidFill>
                    <a:srgbClr val="000000"/>
                  </a:solidFill>
                  <a:latin typeface="+mj-lt"/>
                </a:rPr>
              </a:br>
              <a:r>
                <a:rPr lang="fr-FR" altLang="fr-FR" sz="1300" b="0" dirty="0">
                  <a:solidFill>
                    <a:srgbClr val="000000"/>
                  </a:solidFill>
                  <a:latin typeface="+mj-lt"/>
                </a:rPr>
                <a:t>(eau, bois, …)</a:t>
              </a:r>
            </a:p>
          </p:txBody>
        </p:sp>
        <p:sp>
          <p:nvSpPr>
            <p:cNvPr id="15420" name="Line 38">
              <a:extLst>
                <a:ext uri="{FF2B5EF4-FFF2-40B4-BE49-F238E27FC236}">
                  <a16:creationId xmlns:a16="http://schemas.microsoft.com/office/drawing/2014/main" id="{D1EAB8A4-4685-4F13-992B-5609CCAFCB1C}"/>
                </a:ext>
              </a:extLst>
            </p:cNvPr>
            <p:cNvSpPr>
              <a:spLocks noChangeShapeType="1"/>
            </p:cNvSpPr>
            <p:nvPr/>
          </p:nvSpPr>
          <p:spPr bwMode="auto">
            <a:xfrm flipH="1">
              <a:off x="1459" y="1224"/>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1" name="Line 39">
              <a:extLst>
                <a:ext uri="{FF2B5EF4-FFF2-40B4-BE49-F238E27FC236}">
                  <a16:creationId xmlns:a16="http://schemas.microsoft.com/office/drawing/2014/main" id="{67714AF4-14B2-4ACE-8718-6B286F342319}"/>
                </a:ext>
              </a:extLst>
            </p:cNvPr>
            <p:cNvSpPr>
              <a:spLocks noChangeShapeType="1"/>
            </p:cNvSpPr>
            <p:nvPr/>
          </p:nvSpPr>
          <p:spPr bwMode="auto">
            <a:xfrm flipH="1">
              <a:off x="1844" y="1224"/>
              <a:ext cx="1"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2" name="Line 40">
              <a:extLst>
                <a:ext uri="{FF2B5EF4-FFF2-40B4-BE49-F238E27FC236}">
                  <a16:creationId xmlns:a16="http://schemas.microsoft.com/office/drawing/2014/main" id="{3CCED03E-559E-416E-BA37-CED1EFBDCC55}"/>
                </a:ext>
              </a:extLst>
            </p:cNvPr>
            <p:cNvSpPr>
              <a:spLocks noChangeShapeType="1"/>
            </p:cNvSpPr>
            <p:nvPr/>
          </p:nvSpPr>
          <p:spPr bwMode="auto">
            <a:xfrm>
              <a:off x="1931" y="1223"/>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3" name="Line 41">
              <a:extLst>
                <a:ext uri="{FF2B5EF4-FFF2-40B4-BE49-F238E27FC236}">
                  <a16:creationId xmlns:a16="http://schemas.microsoft.com/office/drawing/2014/main" id="{9004AEED-63D7-4812-9615-1109D0979B08}"/>
                </a:ext>
              </a:extLst>
            </p:cNvPr>
            <p:cNvSpPr>
              <a:spLocks noChangeShapeType="1"/>
            </p:cNvSpPr>
            <p:nvPr/>
          </p:nvSpPr>
          <p:spPr bwMode="auto">
            <a:xfrm flipH="1">
              <a:off x="2836" y="1219"/>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4" name="Line 42">
              <a:extLst>
                <a:ext uri="{FF2B5EF4-FFF2-40B4-BE49-F238E27FC236}">
                  <a16:creationId xmlns:a16="http://schemas.microsoft.com/office/drawing/2014/main" id="{42311223-2B6E-425E-B6B6-F23669460454}"/>
                </a:ext>
              </a:extLst>
            </p:cNvPr>
            <p:cNvSpPr>
              <a:spLocks noChangeShapeType="1"/>
            </p:cNvSpPr>
            <p:nvPr/>
          </p:nvSpPr>
          <p:spPr bwMode="auto">
            <a:xfrm flipH="1">
              <a:off x="3221" y="1219"/>
              <a:ext cx="1"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5" name="Line 43">
              <a:extLst>
                <a:ext uri="{FF2B5EF4-FFF2-40B4-BE49-F238E27FC236}">
                  <a16:creationId xmlns:a16="http://schemas.microsoft.com/office/drawing/2014/main" id="{50AAAC37-75A1-4BEA-8BEC-321B92362698}"/>
                </a:ext>
              </a:extLst>
            </p:cNvPr>
            <p:cNvSpPr>
              <a:spLocks noChangeShapeType="1"/>
            </p:cNvSpPr>
            <p:nvPr/>
          </p:nvSpPr>
          <p:spPr bwMode="auto">
            <a:xfrm>
              <a:off x="3308" y="1218"/>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6" name="Line 44">
              <a:extLst>
                <a:ext uri="{FF2B5EF4-FFF2-40B4-BE49-F238E27FC236}">
                  <a16:creationId xmlns:a16="http://schemas.microsoft.com/office/drawing/2014/main" id="{4E37EB67-02BE-4B23-875C-56EC3AD6FA95}"/>
                </a:ext>
              </a:extLst>
            </p:cNvPr>
            <p:cNvSpPr>
              <a:spLocks noChangeShapeType="1"/>
            </p:cNvSpPr>
            <p:nvPr/>
          </p:nvSpPr>
          <p:spPr bwMode="auto">
            <a:xfrm flipH="1">
              <a:off x="4076" y="1178"/>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7" name="Line 45">
              <a:extLst>
                <a:ext uri="{FF2B5EF4-FFF2-40B4-BE49-F238E27FC236}">
                  <a16:creationId xmlns:a16="http://schemas.microsoft.com/office/drawing/2014/main" id="{17DF2F85-80F6-402B-AED5-510DB893F2A0}"/>
                </a:ext>
              </a:extLst>
            </p:cNvPr>
            <p:cNvSpPr>
              <a:spLocks noChangeShapeType="1"/>
            </p:cNvSpPr>
            <p:nvPr/>
          </p:nvSpPr>
          <p:spPr bwMode="auto">
            <a:xfrm flipH="1">
              <a:off x="4461" y="1178"/>
              <a:ext cx="1"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28" name="Line 46">
              <a:extLst>
                <a:ext uri="{FF2B5EF4-FFF2-40B4-BE49-F238E27FC236}">
                  <a16:creationId xmlns:a16="http://schemas.microsoft.com/office/drawing/2014/main" id="{9A537475-D0A1-47B7-A6F1-5BFA665B1B3B}"/>
                </a:ext>
              </a:extLst>
            </p:cNvPr>
            <p:cNvSpPr>
              <a:spLocks noChangeShapeType="1"/>
            </p:cNvSpPr>
            <p:nvPr/>
          </p:nvSpPr>
          <p:spPr bwMode="auto">
            <a:xfrm>
              <a:off x="4548" y="1177"/>
              <a:ext cx="300"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grpSp>
      <p:grpSp>
        <p:nvGrpSpPr>
          <p:cNvPr id="3" name="Group 68">
            <a:extLst>
              <a:ext uri="{FF2B5EF4-FFF2-40B4-BE49-F238E27FC236}">
                <a16:creationId xmlns:a16="http://schemas.microsoft.com/office/drawing/2014/main" id="{A9C6EACB-7D20-4F79-9B1D-CE0777F9A86B}"/>
              </a:ext>
            </a:extLst>
          </p:cNvPr>
          <p:cNvGrpSpPr>
            <a:grpSpLocks/>
          </p:cNvGrpSpPr>
          <p:nvPr>
            <p:custDataLst>
              <p:tags r:id="rId5"/>
            </p:custDataLst>
          </p:nvPr>
        </p:nvGrpSpPr>
        <p:grpSpPr bwMode="auto">
          <a:xfrm>
            <a:off x="156802" y="4643725"/>
            <a:ext cx="8757499" cy="1880857"/>
            <a:chOff x="107" y="2868"/>
            <a:chExt cx="5976" cy="1295"/>
          </a:xfrm>
        </p:grpSpPr>
        <p:sp>
          <p:nvSpPr>
            <p:cNvPr id="15391" name="Text Box 12">
              <a:extLst>
                <a:ext uri="{FF2B5EF4-FFF2-40B4-BE49-F238E27FC236}">
                  <a16:creationId xmlns:a16="http://schemas.microsoft.com/office/drawing/2014/main" id="{8C4830B3-4BEC-4168-8BCF-48BF4212BB49}"/>
                </a:ext>
              </a:extLst>
            </p:cNvPr>
            <p:cNvSpPr txBox="1">
              <a:spLocks noChangeArrowheads="1"/>
            </p:cNvSpPr>
            <p:nvPr/>
          </p:nvSpPr>
          <p:spPr bwMode="auto">
            <a:xfrm>
              <a:off x="107" y="2868"/>
              <a:ext cx="82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473" dirty="0">
                  <a:solidFill>
                    <a:srgbClr val="000000"/>
                  </a:solidFill>
                  <a:latin typeface="+mj-lt"/>
                </a:rPr>
                <a:t>SORTANTS</a:t>
              </a:r>
            </a:p>
          </p:txBody>
        </p:sp>
        <p:sp>
          <p:nvSpPr>
            <p:cNvPr id="15392" name="AutoShape 23">
              <a:extLst>
                <a:ext uri="{FF2B5EF4-FFF2-40B4-BE49-F238E27FC236}">
                  <a16:creationId xmlns:a16="http://schemas.microsoft.com/office/drawing/2014/main" id="{CA4B842B-6B76-4BA4-B94B-AF7C018E7224}"/>
                </a:ext>
              </a:extLst>
            </p:cNvPr>
            <p:cNvSpPr>
              <a:spLocks noChangeArrowheads="1"/>
            </p:cNvSpPr>
            <p:nvPr/>
          </p:nvSpPr>
          <p:spPr bwMode="auto">
            <a:xfrm rot="5400000">
              <a:off x="396" y="3140"/>
              <a:ext cx="176" cy="55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8 w 21600"/>
                <a:gd name="T13" fmla="*/ 5420 h 21600"/>
                <a:gd name="T14" fmla="*/ 18918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393" name="Text Box 30">
              <a:extLst>
                <a:ext uri="{FF2B5EF4-FFF2-40B4-BE49-F238E27FC236}">
                  <a16:creationId xmlns:a16="http://schemas.microsoft.com/office/drawing/2014/main" id="{05BCE9B9-28CA-4546-A199-B0A22F467140}"/>
                </a:ext>
              </a:extLst>
            </p:cNvPr>
            <p:cNvSpPr txBox="1">
              <a:spLocks noChangeArrowheads="1"/>
            </p:cNvSpPr>
            <p:nvPr/>
          </p:nvSpPr>
          <p:spPr bwMode="auto">
            <a:xfrm>
              <a:off x="935" y="3093"/>
              <a:ext cx="1169"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Gaz à effet de serre : dioxyde de carbone, méthane,</a:t>
              </a:r>
              <a:br>
                <a:rPr lang="fr-FR" altLang="fr-FR" sz="1300" b="0" dirty="0">
                  <a:solidFill>
                    <a:srgbClr val="000000"/>
                  </a:solidFill>
                  <a:latin typeface="+mj-lt"/>
                </a:rPr>
              </a:br>
              <a:r>
                <a:rPr lang="fr-FR" altLang="fr-FR" sz="1300" b="0" dirty="0">
                  <a:solidFill>
                    <a:srgbClr val="000000"/>
                  </a:solidFill>
                  <a:latin typeface="+mj-lt"/>
                </a:rPr>
                <a:t>vapeur d'eau…</a:t>
              </a:r>
            </a:p>
          </p:txBody>
        </p:sp>
        <p:sp>
          <p:nvSpPr>
            <p:cNvPr id="15394" name="Text Box 31">
              <a:extLst>
                <a:ext uri="{FF2B5EF4-FFF2-40B4-BE49-F238E27FC236}">
                  <a16:creationId xmlns:a16="http://schemas.microsoft.com/office/drawing/2014/main" id="{F8AE9713-543E-4B8B-A24B-4B33CCABA2FF}"/>
                </a:ext>
              </a:extLst>
            </p:cNvPr>
            <p:cNvSpPr txBox="1">
              <a:spLocks noChangeArrowheads="1"/>
            </p:cNvSpPr>
            <p:nvPr/>
          </p:nvSpPr>
          <p:spPr bwMode="auto">
            <a:xfrm>
              <a:off x="2492" y="3053"/>
              <a:ext cx="1390"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buClrTx/>
                <a:buSzTx/>
                <a:buNone/>
              </a:pPr>
              <a:r>
                <a:rPr lang="fr-FR" altLang="fr-FR" sz="1300" b="0" dirty="0">
                  <a:solidFill>
                    <a:srgbClr val="000000"/>
                  </a:solidFill>
                  <a:latin typeface="+mj-lt"/>
                </a:rPr>
                <a:t>Pollutions : acidification atmosphérique, composés organiques volatils (COV)…</a:t>
              </a:r>
            </a:p>
          </p:txBody>
        </p:sp>
        <p:sp>
          <p:nvSpPr>
            <p:cNvPr id="15395" name="Text Box 32">
              <a:extLst>
                <a:ext uri="{FF2B5EF4-FFF2-40B4-BE49-F238E27FC236}">
                  <a16:creationId xmlns:a16="http://schemas.microsoft.com/office/drawing/2014/main" id="{F6139FF0-BAA3-4B39-A83D-D00AEAF0DD4D}"/>
                </a:ext>
              </a:extLst>
            </p:cNvPr>
            <p:cNvSpPr txBox="1">
              <a:spLocks noChangeArrowheads="1"/>
            </p:cNvSpPr>
            <p:nvPr/>
          </p:nvSpPr>
          <p:spPr bwMode="auto">
            <a:xfrm>
              <a:off x="1979" y="3824"/>
              <a:ext cx="865"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Pollution des eaux, des sols</a:t>
              </a:r>
            </a:p>
          </p:txBody>
        </p:sp>
        <p:sp>
          <p:nvSpPr>
            <p:cNvPr id="15396" name="Text Box 33">
              <a:extLst>
                <a:ext uri="{FF2B5EF4-FFF2-40B4-BE49-F238E27FC236}">
                  <a16:creationId xmlns:a16="http://schemas.microsoft.com/office/drawing/2014/main" id="{FDF9BF18-F850-48D3-B3DC-3F0A3FF2603B}"/>
                </a:ext>
              </a:extLst>
            </p:cNvPr>
            <p:cNvSpPr txBox="1">
              <a:spLocks noChangeArrowheads="1"/>
            </p:cNvSpPr>
            <p:nvPr/>
          </p:nvSpPr>
          <p:spPr bwMode="auto">
            <a:xfrm>
              <a:off x="3415" y="3815"/>
              <a:ext cx="101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Autres nuisances</a:t>
              </a:r>
              <a:br>
                <a:rPr lang="fr-FR" altLang="fr-FR" sz="1300" b="0" dirty="0">
                  <a:solidFill>
                    <a:srgbClr val="000000"/>
                  </a:solidFill>
                  <a:latin typeface="+mj-lt"/>
                </a:rPr>
              </a:br>
              <a:r>
                <a:rPr lang="fr-FR" altLang="fr-FR" sz="1300" b="0" dirty="0">
                  <a:solidFill>
                    <a:srgbClr val="000000"/>
                  </a:solidFill>
                  <a:latin typeface="+mj-lt"/>
                </a:rPr>
                <a:t>(bruit, odeur)</a:t>
              </a:r>
            </a:p>
          </p:txBody>
        </p:sp>
        <p:sp>
          <p:nvSpPr>
            <p:cNvPr id="15397" name="Text Box 34">
              <a:extLst>
                <a:ext uri="{FF2B5EF4-FFF2-40B4-BE49-F238E27FC236}">
                  <a16:creationId xmlns:a16="http://schemas.microsoft.com/office/drawing/2014/main" id="{9160DFA8-EE30-4448-BC58-630B1CD9FF6A}"/>
                </a:ext>
              </a:extLst>
            </p:cNvPr>
            <p:cNvSpPr txBox="1">
              <a:spLocks noChangeArrowheads="1"/>
            </p:cNvSpPr>
            <p:nvPr/>
          </p:nvSpPr>
          <p:spPr bwMode="auto">
            <a:xfrm>
              <a:off x="4508" y="3649"/>
              <a:ext cx="707"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Déchets matières recyclables</a:t>
              </a:r>
            </a:p>
          </p:txBody>
        </p:sp>
        <p:sp>
          <p:nvSpPr>
            <p:cNvPr id="15398" name="Text Box 36">
              <a:extLst>
                <a:ext uri="{FF2B5EF4-FFF2-40B4-BE49-F238E27FC236}">
                  <a16:creationId xmlns:a16="http://schemas.microsoft.com/office/drawing/2014/main" id="{11DD3F2C-E1D0-4E2E-A0AB-0291A0832F46}"/>
                </a:ext>
              </a:extLst>
            </p:cNvPr>
            <p:cNvSpPr txBox="1">
              <a:spLocks noChangeArrowheads="1"/>
            </p:cNvSpPr>
            <p:nvPr/>
          </p:nvSpPr>
          <p:spPr bwMode="auto">
            <a:xfrm>
              <a:off x="4872" y="2914"/>
              <a:ext cx="803"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Déchets matières non recyclables</a:t>
              </a:r>
            </a:p>
          </p:txBody>
        </p:sp>
        <p:sp>
          <p:nvSpPr>
            <p:cNvPr id="15399" name="Text Box 37">
              <a:extLst>
                <a:ext uri="{FF2B5EF4-FFF2-40B4-BE49-F238E27FC236}">
                  <a16:creationId xmlns:a16="http://schemas.microsoft.com/office/drawing/2014/main" id="{DD926867-784D-474C-9E5A-E6B74D38BCBA}"/>
                </a:ext>
              </a:extLst>
            </p:cNvPr>
            <p:cNvSpPr txBox="1">
              <a:spLocks noChangeArrowheads="1"/>
            </p:cNvSpPr>
            <p:nvPr/>
          </p:nvSpPr>
          <p:spPr bwMode="auto">
            <a:xfrm>
              <a:off x="5193" y="3477"/>
              <a:ext cx="89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dirty="0">
                  <a:solidFill>
                    <a:srgbClr val="000000"/>
                  </a:solidFill>
                  <a:latin typeface="+mj-lt"/>
                </a:rPr>
                <a:t>Déchets matières biodégradables</a:t>
              </a:r>
            </a:p>
          </p:txBody>
        </p:sp>
        <p:sp>
          <p:nvSpPr>
            <p:cNvPr id="15400" name="Line 47">
              <a:extLst>
                <a:ext uri="{FF2B5EF4-FFF2-40B4-BE49-F238E27FC236}">
                  <a16:creationId xmlns:a16="http://schemas.microsoft.com/office/drawing/2014/main" id="{EA26757B-54B5-4F16-BFC4-61956A99A358}"/>
                </a:ext>
              </a:extLst>
            </p:cNvPr>
            <p:cNvSpPr>
              <a:spLocks noChangeShapeType="1"/>
            </p:cNvSpPr>
            <p:nvPr/>
          </p:nvSpPr>
          <p:spPr bwMode="auto">
            <a:xfrm>
              <a:off x="1161" y="291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1" name="Line 48">
              <a:extLst>
                <a:ext uri="{FF2B5EF4-FFF2-40B4-BE49-F238E27FC236}">
                  <a16:creationId xmlns:a16="http://schemas.microsoft.com/office/drawing/2014/main" id="{86011224-BCE4-4911-A85C-70AD1FAED03E}"/>
                </a:ext>
              </a:extLst>
            </p:cNvPr>
            <p:cNvSpPr>
              <a:spLocks noChangeShapeType="1"/>
            </p:cNvSpPr>
            <p:nvPr/>
          </p:nvSpPr>
          <p:spPr bwMode="auto">
            <a:xfrm>
              <a:off x="1452" y="2898"/>
              <a:ext cx="0" cy="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2" name="Line 49">
              <a:extLst>
                <a:ext uri="{FF2B5EF4-FFF2-40B4-BE49-F238E27FC236}">
                  <a16:creationId xmlns:a16="http://schemas.microsoft.com/office/drawing/2014/main" id="{8519DD4B-E62B-4FED-8775-F923D73B1997}"/>
                </a:ext>
              </a:extLst>
            </p:cNvPr>
            <p:cNvSpPr>
              <a:spLocks noChangeShapeType="1"/>
            </p:cNvSpPr>
            <p:nvPr/>
          </p:nvSpPr>
          <p:spPr bwMode="auto">
            <a:xfrm flipH="1">
              <a:off x="1547" y="291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3" name="Line 50">
              <a:extLst>
                <a:ext uri="{FF2B5EF4-FFF2-40B4-BE49-F238E27FC236}">
                  <a16:creationId xmlns:a16="http://schemas.microsoft.com/office/drawing/2014/main" id="{429A3C00-07E9-4FDA-B117-21A9929D5C1A}"/>
                </a:ext>
              </a:extLst>
            </p:cNvPr>
            <p:cNvSpPr>
              <a:spLocks noChangeShapeType="1"/>
            </p:cNvSpPr>
            <p:nvPr/>
          </p:nvSpPr>
          <p:spPr bwMode="auto">
            <a:xfrm>
              <a:off x="2828" y="290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4" name="Line 51">
              <a:extLst>
                <a:ext uri="{FF2B5EF4-FFF2-40B4-BE49-F238E27FC236}">
                  <a16:creationId xmlns:a16="http://schemas.microsoft.com/office/drawing/2014/main" id="{CED2C021-19C7-4E35-A5A5-8AEB3743B0B1}"/>
                </a:ext>
              </a:extLst>
            </p:cNvPr>
            <p:cNvSpPr>
              <a:spLocks noChangeShapeType="1"/>
            </p:cNvSpPr>
            <p:nvPr/>
          </p:nvSpPr>
          <p:spPr bwMode="auto">
            <a:xfrm>
              <a:off x="3119" y="2888"/>
              <a:ext cx="0" cy="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5" name="Line 52">
              <a:extLst>
                <a:ext uri="{FF2B5EF4-FFF2-40B4-BE49-F238E27FC236}">
                  <a16:creationId xmlns:a16="http://schemas.microsoft.com/office/drawing/2014/main" id="{B5386B44-B1E7-4535-BDAF-52A1DC8F355B}"/>
                </a:ext>
              </a:extLst>
            </p:cNvPr>
            <p:cNvSpPr>
              <a:spLocks noChangeShapeType="1"/>
            </p:cNvSpPr>
            <p:nvPr/>
          </p:nvSpPr>
          <p:spPr bwMode="auto">
            <a:xfrm flipH="1">
              <a:off x="3214" y="290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6" name="Line 53">
              <a:extLst>
                <a:ext uri="{FF2B5EF4-FFF2-40B4-BE49-F238E27FC236}">
                  <a16:creationId xmlns:a16="http://schemas.microsoft.com/office/drawing/2014/main" id="{C3581ADD-D854-4D8C-8479-254E0BBE384F}"/>
                </a:ext>
              </a:extLst>
            </p:cNvPr>
            <p:cNvSpPr>
              <a:spLocks noChangeShapeType="1"/>
            </p:cNvSpPr>
            <p:nvPr/>
          </p:nvSpPr>
          <p:spPr bwMode="auto">
            <a:xfrm>
              <a:off x="2118" y="3629"/>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7" name="Line 54">
              <a:extLst>
                <a:ext uri="{FF2B5EF4-FFF2-40B4-BE49-F238E27FC236}">
                  <a16:creationId xmlns:a16="http://schemas.microsoft.com/office/drawing/2014/main" id="{D7361021-6151-477E-ACE2-446FAC66DD19}"/>
                </a:ext>
              </a:extLst>
            </p:cNvPr>
            <p:cNvSpPr>
              <a:spLocks noChangeShapeType="1"/>
            </p:cNvSpPr>
            <p:nvPr/>
          </p:nvSpPr>
          <p:spPr bwMode="auto">
            <a:xfrm>
              <a:off x="2409" y="3617"/>
              <a:ext cx="0" cy="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8" name="Line 55">
              <a:extLst>
                <a:ext uri="{FF2B5EF4-FFF2-40B4-BE49-F238E27FC236}">
                  <a16:creationId xmlns:a16="http://schemas.microsoft.com/office/drawing/2014/main" id="{7DE03765-9DB0-4192-B7FC-72341A927408}"/>
                </a:ext>
              </a:extLst>
            </p:cNvPr>
            <p:cNvSpPr>
              <a:spLocks noChangeShapeType="1"/>
            </p:cNvSpPr>
            <p:nvPr/>
          </p:nvSpPr>
          <p:spPr bwMode="auto">
            <a:xfrm flipH="1">
              <a:off x="2504" y="3629"/>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09" name="Line 56">
              <a:extLst>
                <a:ext uri="{FF2B5EF4-FFF2-40B4-BE49-F238E27FC236}">
                  <a16:creationId xmlns:a16="http://schemas.microsoft.com/office/drawing/2014/main" id="{3DEFE3D3-DBDD-465E-9420-09C6E20826A9}"/>
                </a:ext>
              </a:extLst>
            </p:cNvPr>
            <p:cNvSpPr>
              <a:spLocks noChangeShapeType="1"/>
            </p:cNvSpPr>
            <p:nvPr/>
          </p:nvSpPr>
          <p:spPr bwMode="auto">
            <a:xfrm>
              <a:off x="3588" y="367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0" name="Line 57">
              <a:extLst>
                <a:ext uri="{FF2B5EF4-FFF2-40B4-BE49-F238E27FC236}">
                  <a16:creationId xmlns:a16="http://schemas.microsoft.com/office/drawing/2014/main" id="{CB06E024-DA81-40AF-87C7-11DA01F4DFA9}"/>
                </a:ext>
              </a:extLst>
            </p:cNvPr>
            <p:cNvSpPr>
              <a:spLocks noChangeShapeType="1"/>
            </p:cNvSpPr>
            <p:nvPr/>
          </p:nvSpPr>
          <p:spPr bwMode="auto">
            <a:xfrm>
              <a:off x="3879" y="3658"/>
              <a:ext cx="0" cy="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1" name="Line 58">
              <a:extLst>
                <a:ext uri="{FF2B5EF4-FFF2-40B4-BE49-F238E27FC236}">
                  <a16:creationId xmlns:a16="http://schemas.microsoft.com/office/drawing/2014/main" id="{3659CF0E-A5AC-4321-A03C-0F60EF00D233}"/>
                </a:ext>
              </a:extLst>
            </p:cNvPr>
            <p:cNvSpPr>
              <a:spLocks noChangeShapeType="1"/>
            </p:cNvSpPr>
            <p:nvPr/>
          </p:nvSpPr>
          <p:spPr bwMode="auto">
            <a:xfrm flipH="1">
              <a:off x="3974" y="3670"/>
              <a:ext cx="195"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2" name="Line 59">
              <a:extLst>
                <a:ext uri="{FF2B5EF4-FFF2-40B4-BE49-F238E27FC236}">
                  <a16:creationId xmlns:a16="http://schemas.microsoft.com/office/drawing/2014/main" id="{BAF78699-A637-4015-A0E3-E546FFF7BF3E}"/>
                </a:ext>
              </a:extLst>
            </p:cNvPr>
            <p:cNvSpPr>
              <a:spLocks noChangeShapeType="1"/>
            </p:cNvSpPr>
            <p:nvPr/>
          </p:nvSpPr>
          <p:spPr bwMode="auto">
            <a:xfrm flipH="1">
              <a:off x="5065" y="3486"/>
              <a:ext cx="113" cy="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3" name="Line 60">
              <a:extLst>
                <a:ext uri="{FF2B5EF4-FFF2-40B4-BE49-F238E27FC236}">
                  <a16:creationId xmlns:a16="http://schemas.microsoft.com/office/drawing/2014/main" id="{DAFAA55B-9BC3-4DAA-A6A8-CB70D737F933}"/>
                </a:ext>
              </a:extLst>
            </p:cNvPr>
            <p:cNvSpPr>
              <a:spLocks noChangeShapeType="1"/>
            </p:cNvSpPr>
            <p:nvPr/>
          </p:nvSpPr>
          <p:spPr bwMode="auto">
            <a:xfrm flipH="1">
              <a:off x="5551" y="2870"/>
              <a:ext cx="105" cy="1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414" name="Line 61">
              <a:extLst>
                <a:ext uri="{FF2B5EF4-FFF2-40B4-BE49-F238E27FC236}">
                  <a16:creationId xmlns:a16="http://schemas.microsoft.com/office/drawing/2014/main" id="{BB08E016-350A-44FD-B9A4-62E18CBFB13D}"/>
                </a:ext>
              </a:extLst>
            </p:cNvPr>
            <p:cNvSpPr>
              <a:spLocks noChangeShapeType="1"/>
            </p:cNvSpPr>
            <p:nvPr/>
          </p:nvSpPr>
          <p:spPr bwMode="auto">
            <a:xfrm flipH="1">
              <a:off x="5684" y="3337"/>
              <a:ext cx="2" cy="1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defTabSz="792236">
                <a:lnSpc>
                  <a:spcPct val="100000"/>
                </a:lnSpc>
              </a:pPr>
              <a:endParaRPr lang="fr-FR" sz="2079" b="0" dirty="0">
                <a:latin typeface="+mj-lt"/>
                <a:ea typeface="ＭＳ Ｐゴシック" panose="020B0600070205080204" pitchFamily="34" charset="-128"/>
              </a:endParaRPr>
            </a:p>
          </p:txBody>
        </p:sp>
      </p:grpSp>
      <p:grpSp>
        <p:nvGrpSpPr>
          <p:cNvPr id="4" name="Group 66">
            <a:extLst>
              <a:ext uri="{FF2B5EF4-FFF2-40B4-BE49-F238E27FC236}">
                <a16:creationId xmlns:a16="http://schemas.microsoft.com/office/drawing/2014/main" id="{0C70BA5E-63B9-4F91-B788-73D53D0766DF}"/>
              </a:ext>
            </a:extLst>
          </p:cNvPr>
          <p:cNvGrpSpPr>
            <a:grpSpLocks/>
          </p:cNvGrpSpPr>
          <p:nvPr>
            <p:custDataLst>
              <p:tags r:id="rId6"/>
            </p:custDataLst>
          </p:nvPr>
        </p:nvGrpSpPr>
        <p:grpSpPr bwMode="auto">
          <a:xfrm>
            <a:off x="174683" y="2961550"/>
            <a:ext cx="8901921" cy="1473159"/>
            <a:chOff x="119" y="1709"/>
            <a:chExt cx="6075" cy="1015"/>
          </a:xfrm>
        </p:grpSpPr>
        <p:sp>
          <p:nvSpPr>
            <p:cNvPr id="15370" name="Text Box 5">
              <a:extLst>
                <a:ext uri="{FF2B5EF4-FFF2-40B4-BE49-F238E27FC236}">
                  <a16:creationId xmlns:a16="http://schemas.microsoft.com/office/drawing/2014/main" id="{EF024DA2-59B7-4B61-8CFC-93A5DF148B79}"/>
                </a:ext>
              </a:extLst>
            </p:cNvPr>
            <p:cNvSpPr txBox="1">
              <a:spLocks noChangeArrowheads="1"/>
            </p:cNvSpPr>
            <p:nvPr/>
          </p:nvSpPr>
          <p:spPr bwMode="auto">
            <a:xfrm>
              <a:off x="119" y="2288"/>
              <a:ext cx="75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buClrTx/>
                <a:buSzTx/>
                <a:buNone/>
              </a:pPr>
              <a:r>
                <a:rPr lang="fr-FR" altLang="fr-FR" sz="1300" b="0" i="1" dirty="0">
                  <a:solidFill>
                    <a:srgbClr val="000000"/>
                  </a:solidFill>
                  <a:latin typeface="+mj-lt"/>
                </a:rPr>
                <a:t>Extraction des matières</a:t>
              </a:r>
            </a:p>
          </p:txBody>
        </p:sp>
        <p:sp>
          <p:nvSpPr>
            <p:cNvPr id="15371" name="Text Box 6">
              <a:extLst>
                <a:ext uri="{FF2B5EF4-FFF2-40B4-BE49-F238E27FC236}">
                  <a16:creationId xmlns:a16="http://schemas.microsoft.com/office/drawing/2014/main" id="{03CFC044-321B-4E6D-83F3-4BCDAE606DE8}"/>
                </a:ext>
              </a:extLst>
            </p:cNvPr>
            <p:cNvSpPr txBox="1">
              <a:spLocks noChangeArrowheads="1"/>
            </p:cNvSpPr>
            <p:nvPr/>
          </p:nvSpPr>
          <p:spPr bwMode="auto">
            <a:xfrm>
              <a:off x="1281" y="2355"/>
              <a:ext cx="69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i="1" dirty="0">
                  <a:solidFill>
                    <a:srgbClr val="000000"/>
                  </a:solidFill>
                  <a:latin typeface="+mj-lt"/>
                </a:rPr>
                <a:t>Fabrication</a:t>
              </a:r>
            </a:p>
          </p:txBody>
        </p:sp>
        <p:sp>
          <p:nvSpPr>
            <p:cNvPr id="15372" name="Text Box 7">
              <a:extLst>
                <a:ext uri="{FF2B5EF4-FFF2-40B4-BE49-F238E27FC236}">
                  <a16:creationId xmlns:a16="http://schemas.microsoft.com/office/drawing/2014/main" id="{A481394F-7AE4-4F37-914D-CF200B0BC89E}"/>
                </a:ext>
              </a:extLst>
            </p:cNvPr>
            <p:cNvSpPr txBox="1">
              <a:spLocks noChangeArrowheads="1"/>
            </p:cNvSpPr>
            <p:nvPr/>
          </p:nvSpPr>
          <p:spPr bwMode="auto">
            <a:xfrm>
              <a:off x="2613" y="2361"/>
              <a:ext cx="60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i="1" dirty="0">
                  <a:solidFill>
                    <a:srgbClr val="000000"/>
                  </a:solidFill>
                  <a:latin typeface="+mj-lt"/>
                </a:rPr>
                <a:t>Transport</a:t>
              </a:r>
            </a:p>
          </p:txBody>
        </p:sp>
        <p:sp>
          <p:nvSpPr>
            <p:cNvPr id="15373" name="Text Box 8">
              <a:extLst>
                <a:ext uri="{FF2B5EF4-FFF2-40B4-BE49-F238E27FC236}">
                  <a16:creationId xmlns:a16="http://schemas.microsoft.com/office/drawing/2014/main" id="{BEF35CEA-A5E3-4952-B30D-17B31E6DB6C0}"/>
                </a:ext>
              </a:extLst>
            </p:cNvPr>
            <p:cNvSpPr txBox="1">
              <a:spLocks noChangeArrowheads="1"/>
            </p:cNvSpPr>
            <p:nvPr/>
          </p:nvSpPr>
          <p:spPr bwMode="auto">
            <a:xfrm>
              <a:off x="3620" y="2355"/>
              <a:ext cx="69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i="1" dirty="0">
                  <a:solidFill>
                    <a:srgbClr val="000000"/>
                  </a:solidFill>
                  <a:latin typeface="+mj-lt"/>
                </a:rPr>
                <a:t>Distribution</a:t>
              </a:r>
            </a:p>
          </p:txBody>
        </p:sp>
        <p:sp>
          <p:nvSpPr>
            <p:cNvPr id="15374" name="Text Box 9">
              <a:extLst>
                <a:ext uri="{FF2B5EF4-FFF2-40B4-BE49-F238E27FC236}">
                  <a16:creationId xmlns:a16="http://schemas.microsoft.com/office/drawing/2014/main" id="{104C33BA-7DBD-4A4F-9424-75287BA7DAFB}"/>
                </a:ext>
              </a:extLst>
            </p:cNvPr>
            <p:cNvSpPr txBox="1">
              <a:spLocks noChangeArrowheads="1"/>
            </p:cNvSpPr>
            <p:nvPr/>
          </p:nvSpPr>
          <p:spPr bwMode="auto">
            <a:xfrm>
              <a:off x="4543" y="2355"/>
              <a:ext cx="61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b="0" i="1" dirty="0">
                  <a:solidFill>
                    <a:srgbClr val="000000"/>
                  </a:solidFill>
                  <a:latin typeface="+mj-lt"/>
                </a:rPr>
                <a:t>Utilisation</a:t>
              </a:r>
            </a:p>
          </p:txBody>
        </p:sp>
        <p:sp>
          <p:nvSpPr>
            <p:cNvPr id="15375" name="Text Box 10">
              <a:extLst>
                <a:ext uri="{FF2B5EF4-FFF2-40B4-BE49-F238E27FC236}">
                  <a16:creationId xmlns:a16="http://schemas.microsoft.com/office/drawing/2014/main" id="{80E65298-A3FB-4E6E-AD51-7B33D944A7CE}"/>
                </a:ext>
              </a:extLst>
            </p:cNvPr>
            <p:cNvSpPr txBox="1">
              <a:spLocks noChangeArrowheads="1"/>
            </p:cNvSpPr>
            <p:nvPr/>
          </p:nvSpPr>
          <p:spPr bwMode="auto">
            <a:xfrm>
              <a:off x="5377" y="2221"/>
              <a:ext cx="817"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buClrTx/>
                <a:buSzTx/>
                <a:buNone/>
              </a:pPr>
              <a:r>
                <a:rPr lang="fr-FR" altLang="fr-FR" sz="1300" b="0" i="1" dirty="0">
                  <a:solidFill>
                    <a:srgbClr val="000000"/>
                  </a:solidFill>
                  <a:latin typeface="+mj-lt"/>
                </a:rPr>
                <a:t>Fin de vie (recyclage ou destruction)</a:t>
              </a:r>
            </a:p>
          </p:txBody>
        </p:sp>
        <p:pic>
          <p:nvPicPr>
            <p:cNvPr id="15376" name="Picture 13">
              <a:extLst>
                <a:ext uri="{FF2B5EF4-FFF2-40B4-BE49-F238E27FC236}">
                  <a16:creationId xmlns:a16="http://schemas.microsoft.com/office/drawing/2014/main" id="{FD41D5CA-67B3-43EB-AB61-0D0520AA99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5" y="1945"/>
              <a:ext cx="875"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4">
              <a:extLst>
                <a:ext uri="{FF2B5EF4-FFF2-40B4-BE49-F238E27FC236}">
                  <a16:creationId xmlns:a16="http://schemas.microsoft.com/office/drawing/2014/main" id="{99A323DD-8F5E-4ABC-9CD0-3AD886C317C3}"/>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 y="1760"/>
              <a:ext cx="75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5">
              <a:extLst>
                <a:ext uri="{FF2B5EF4-FFF2-40B4-BE49-F238E27FC236}">
                  <a16:creationId xmlns:a16="http://schemas.microsoft.com/office/drawing/2014/main" id="{3EBFFC88-04D6-45DF-B720-D59E999D46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068" t="-6445" r="-7652" b="-6445"/>
            <a:stretch>
              <a:fillRect/>
            </a:stretch>
          </p:blipFill>
          <p:spPr bwMode="auto">
            <a:xfrm>
              <a:off x="4616" y="1709"/>
              <a:ext cx="454"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6">
              <a:extLst>
                <a:ext uri="{FF2B5EF4-FFF2-40B4-BE49-F238E27FC236}">
                  <a16:creationId xmlns:a16="http://schemas.microsoft.com/office/drawing/2014/main" id="{FFD70C51-11CE-49DC-B9F3-DFD19722A7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4687" t="31136" r="75313" b="47527"/>
            <a:stretch>
              <a:fillRect/>
            </a:stretch>
          </p:blipFill>
          <p:spPr bwMode="auto">
            <a:xfrm>
              <a:off x="2160" y="1801"/>
              <a:ext cx="31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380" name="AutoShape 17">
              <a:extLst>
                <a:ext uri="{FF2B5EF4-FFF2-40B4-BE49-F238E27FC236}">
                  <a16:creationId xmlns:a16="http://schemas.microsoft.com/office/drawing/2014/main" id="{68FF47D0-C7B3-4667-8657-74DC1A5ADE66}"/>
                </a:ext>
              </a:extLst>
            </p:cNvPr>
            <p:cNvSpPr>
              <a:spLocks noChangeArrowheads="1"/>
            </p:cNvSpPr>
            <p:nvPr/>
          </p:nvSpPr>
          <p:spPr bwMode="auto">
            <a:xfrm>
              <a:off x="984" y="2389"/>
              <a:ext cx="179" cy="284"/>
            </a:xfrm>
            <a:prstGeom prst="chevron">
              <a:avLst>
                <a:gd name="adj" fmla="val 38912"/>
              </a:avLst>
            </a:prstGeom>
            <a:solidFill>
              <a:srgbClr val="FFFF66"/>
            </a:soli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5381" name="AutoShape 18">
              <a:extLst>
                <a:ext uri="{FF2B5EF4-FFF2-40B4-BE49-F238E27FC236}">
                  <a16:creationId xmlns:a16="http://schemas.microsoft.com/office/drawing/2014/main" id="{94F6969F-5B6B-48BC-A8B8-FDB946A4EFC2}"/>
                </a:ext>
              </a:extLst>
            </p:cNvPr>
            <p:cNvSpPr>
              <a:spLocks noChangeArrowheads="1"/>
            </p:cNvSpPr>
            <p:nvPr/>
          </p:nvSpPr>
          <p:spPr bwMode="auto">
            <a:xfrm>
              <a:off x="2245" y="2389"/>
              <a:ext cx="179" cy="284"/>
            </a:xfrm>
            <a:prstGeom prst="chevron">
              <a:avLst>
                <a:gd name="adj" fmla="val 38912"/>
              </a:avLst>
            </a:prstGeom>
            <a:solidFill>
              <a:srgbClr val="FFFF66"/>
            </a:soli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5382" name="AutoShape 19">
              <a:extLst>
                <a:ext uri="{FF2B5EF4-FFF2-40B4-BE49-F238E27FC236}">
                  <a16:creationId xmlns:a16="http://schemas.microsoft.com/office/drawing/2014/main" id="{653DBF65-903A-4216-ABB8-48B139C29E30}"/>
                </a:ext>
              </a:extLst>
            </p:cNvPr>
            <p:cNvSpPr>
              <a:spLocks noChangeArrowheads="1"/>
            </p:cNvSpPr>
            <p:nvPr/>
          </p:nvSpPr>
          <p:spPr bwMode="auto">
            <a:xfrm>
              <a:off x="3368" y="2389"/>
              <a:ext cx="179" cy="284"/>
            </a:xfrm>
            <a:prstGeom prst="chevron">
              <a:avLst>
                <a:gd name="adj" fmla="val 38912"/>
              </a:avLst>
            </a:prstGeom>
            <a:solidFill>
              <a:srgbClr val="FFFF66"/>
            </a:soli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5383" name="AutoShape 20">
              <a:extLst>
                <a:ext uri="{FF2B5EF4-FFF2-40B4-BE49-F238E27FC236}">
                  <a16:creationId xmlns:a16="http://schemas.microsoft.com/office/drawing/2014/main" id="{FA983D60-FCDB-4430-8C2F-CED69CDC92DF}"/>
                </a:ext>
              </a:extLst>
            </p:cNvPr>
            <p:cNvSpPr>
              <a:spLocks noChangeArrowheads="1"/>
            </p:cNvSpPr>
            <p:nvPr/>
          </p:nvSpPr>
          <p:spPr bwMode="auto">
            <a:xfrm>
              <a:off x="4308" y="2389"/>
              <a:ext cx="179" cy="284"/>
            </a:xfrm>
            <a:prstGeom prst="chevron">
              <a:avLst>
                <a:gd name="adj" fmla="val 38912"/>
              </a:avLst>
            </a:prstGeom>
            <a:solidFill>
              <a:srgbClr val="FFFF66"/>
            </a:soli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sp>
          <p:nvSpPr>
            <p:cNvPr id="15384" name="AutoShape 21">
              <a:extLst>
                <a:ext uri="{FF2B5EF4-FFF2-40B4-BE49-F238E27FC236}">
                  <a16:creationId xmlns:a16="http://schemas.microsoft.com/office/drawing/2014/main" id="{9CD205E0-97C1-4A60-9E45-913D4B5CE156}"/>
                </a:ext>
              </a:extLst>
            </p:cNvPr>
            <p:cNvSpPr>
              <a:spLocks noChangeArrowheads="1"/>
            </p:cNvSpPr>
            <p:nvPr/>
          </p:nvSpPr>
          <p:spPr bwMode="auto">
            <a:xfrm>
              <a:off x="5191" y="2389"/>
              <a:ext cx="179" cy="284"/>
            </a:xfrm>
            <a:prstGeom prst="chevron">
              <a:avLst>
                <a:gd name="adj" fmla="val 38912"/>
              </a:avLst>
            </a:prstGeom>
            <a:solidFill>
              <a:srgbClr val="FFFF66"/>
            </a:soli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b="0" dirty="0">
                <a:solidFill>
                  <a:srgbClr val="000000"/>
                </a:solidFill>
                <a:latin typeface="+mj-lt"/>
              </a:endParaRPr>
            </a:p>
          </p:txBody>
        </p:sp>
        <p:grpSp>
          <p:nvGrpSpPr>
            <p:cNvPr id="15385" name="Group 25">
              <a:extLst>
                <a:ext uri="{FF2B5EF4-FFF2-40B4-BE49-F238E27FC236}">
                  <a16:creationId xmlns:a16="http://schemas.microsoft.com/office/drawing/2014/main" id="{05DA1BBF-D38F-49B7-B7E9-10A27A04FDC5}"/>
                </a:ext>
              </a:extLst>
            </p:cNvPr>
            <p:cNvGrpSpPr>
              <a:grpSpLocks/>
            </p:cNvGrpSpPr>
            <p:nvPr/>
          </p:nvGrpSpPr>
          <p:grpSpPr bwMode="auto">
            <a:xfrm>
              <a:off x="5600" y="1903"/>
              <a:ext cx="366" cy="294"/>
              <a:chOff x="5600" y="1987"/>
              <a:chExt cx="366" cy="294"/>
            </a:xfrm>
          </p:grpSpPr>
          <p:pic>
            <p:nvPicPr>
              <p:cNvPr id="15388" name="Picture 26">
                <a:extLst>
                  <a:ext uri="{FF2B5EF4-FFF2-40B4-BE49-F238E27FC236}">
                    <a16:creationId xmlns:a16="http://schemas.microsoft.com/office/drawing/2014/main" id="{B939DFB1-B4C7-4B4A-9F3A-6E2364AEFC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4687" t="31136" r="75313" b="47527"/>
              <a:stretch>
                <a:fillRect/>
              </a:stretch>
            </p:blipFill>
            <p:spPr bwMode="auto">
              <a:xfrm rot="5400000">
                <a:off x="5676" y="1943"/>
                <a:ext cx="2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389" name="Line 27">
                <a:extLst>
                  <a:ext uri="{FF2B5EF4-FFF2-40B4-BE49-F238E27FC236}">
                    <a16:creationId xmlns:a16="http://schemas.microsoft.com/office/drawing/2014/main" id="{3B3180D2-C17C-4420-A50C-68FDDB3F949A}"/>
                  </a:ext>
                </a:extLst>
              </p:cNvPr>
              <p:cNvSpPr>
                <a:spLocks noChangeShapeType="1"/>
              </p:cNvSpPr>
              <p:nvPr/>
            </p:nvSpPr>
            <p:spPr bwMode="auto">
              <a:xfrm>
                <a:off x="5708" y="2004"/>
                <a:ext cx="248" cy="27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sp>
            <p:nvSpPr>
              <p:cNvPr id="15390" name="Line 28">
                <a:extLst>
                  <a:ext uri="{FF2B5EF4-FFF2-40B4-BE49-F238E27FC236}">
                    <a16:creationId xmlns:a16="http://schemas.microsoft.com/office/drawing/2014/main" id="{20E09F93-CAF1-4480-86E2-BA213B5F5B66}"/>
                  </a:ext>
                </a:extLst>
              </p:cNvPr>
              <p:cNvSpPr>
                <a:spLocks noChangeShapeType="1"/>
              </p:cNvSpPr>
              <p:nvPr/>
            </p:nvSpPr>
            <p:spPr bwMode="auto">
              <a:xfrm flipH="1">
                <a:off x="5725" y="1987"/>
                <a:ext cx="237" cy="2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pPr algn="l" defTabSz="792236">
                  <a:lnSpc>
                    <a:spcPct val="100000"/>
                  </a:lnSpc>
                </a:pPr>
                <a:endParaRPr lang="fr-FR" sz="2079" b="0" dirty="0">
                  <a:latin typeface="+mj-lt"/>
                  <a:ea typeface="ＭＳ Ｐゴシック" panose="020B0600070205080204" pitchFamily="34" charset="-128"/>
                </a:endParaRPr>
              </a:p>
            </p:txBody>
          </p:sp>
        </p:grpSp>
        <p:pic>
          <p:nvPicPr>
            <p:cNvPr id="15386" name="Picture 62" descr="TIPfab9LCL4-8copie">
              <a:extLst>
                <a:ext uri="{FF2B5EF4-FFF2-40B4-BE49-F238E27FC236}">
                  <a16:creationId xmlns:a16="http://schemas.microsoft.com/office/drawing/2014/main" id="{9C9AFD27-E53F-4600-8769-A9C9D5237D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5" y="1835"/>
              <a:ext cx="87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63" descr="j0079072">
              <a:extLst>
                <a:ext uri="{FF2B5EF4-FFF2-40B4-BE49-F238E27FC236}">
                  <a16:creationId xmlns:a16="http://schemas.microsoft.com/office/drawing/2014/main" id="{2CA52A35-A7F5-4922-A3A5-874053913B3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56" y="1844"/>
              <a:ext cx="72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06">
            <a:extLst>
              <a:ext uri="{FF2B5EF4-FFF2-40B4-BE49-F238E27FC236}">
                <a16:creationId xmlns:a16="http://schemas.microsoft.com/office/drawing/2014/main" id="{C5866D73-0035-4F9D-8CBB-03FE4190A6C8}"/>
              </a:ext>
            </a:extLst>
          </p:cNvPr>
          <p:cNvGrpSpPr>
            <a:grpSpLocks noChangeAspect="1"/>
          </p:cNvGrpSpPr>
          <p:nvPr>
            <p:custDataLst>
              <p:tags r:id="rId1"/>
            </p:custDataLst>
          </p:nvPr>
        </p:nvGrpSpPr>
        <p:grpSpPr bwMode="auto">
          <a:xfrm>
            <a:off x="1222459" y="2159508"/>
            <a:ext cx="5329874" cy="3387737"/>
            <a:chOff x="841" y="1353"/>
            <a:chExt cx="3875" cy="2463"/>
          </a:xfrm>
        </p:grpSpPr>
        <p:sp>
          <p:nvSpPr>
            <p:cNvPr id="16" name="AutoShape 305">
              <a:extLst>
                <a:ext uri="{FF2B5EF4-FFF2-40B4-BE49-F238E27FC236}">
                  <a16:creationId xmlns:a16="http://schemas.microsoft.com/office/drawing/2014/main" id="{92482B9A-0D4A-4ED3-B3E9-99F87DD52B0B}"/>
                </a:ext>
              </a:extLst>
            </p:cNvPr>
            <p:cNvSpPr>
              <a:spLocks noChangeAspect="1" noChangeArrowheads="1" noTextEdit="1"/>
            </p:cNvSpPr>
            <p:nvPr/>
          </p:nvSpPr>
          <p:spPr bwMode="auto">
            <a:xfrm>
              <a:off x="1634" y="1517"/>
              <a:ext cx="2257" cy="2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 name="Rectangle 307">
              <a:extLst>
                <a:ext uri="{FF2B5EF4-FFF2-40B4-BE49-F238E27FC236}">
                  <a16:creationId xmlns:a16="http://schemas.microsoft.com/office/drawing/2014/main" id="{FC3B4833-0336-4418-817B-5A61B20A8F1E}"/>
                </a:ext>
              </a:extLst>
            </p:cNvPr>
            <p:cNvSpPr>
              <a:spLocks noChangeArrowheads="1"/>
            </p:cNvSpPr>
            <p:nvPr/>
          </p:nvSpPr>
          <p:spPr bwMode="auto">
            <a:xfrm>
              <a:off x="841" y="1353"/>
              <a:ext cx="3875" cy="2463"/>
            </a:xfrm>
            <a:prstGeom prst="rect">
              <a:avLst/>
            </a:prstGeom>
            <a:solidFill>
              <a:srgbClr val="FFFFFF"/>
            </a:solidFill>
            <a:ln w="0">
              <a:solidFill>
                <a:schemeClr val="bg1"/>
              </a:solidFill>
              <a:prstDash val="solid"/>
              <a:miter lim="800000"/>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18" name="Freeform 308">
              <a:extLst>
                <a:ext uri="{FF2B5EF4-FFF2-40B4-BE49-F238E27FC236}">
                  <a16:creationId xmlns:a16="http://schemas.microsoft.com/office/drawing/2014/main" id="{FD8FA5B5-BA97-4D86-AF61-4490D35841A4}"/>
                </a:ext>
              </a:extLst>
            </p:cNvPr>
            <p:cNvSpPr>
              <a:spLocks/>
            </p:cNvSpPr>
            <p:nvPr/>
          </p:nvSpPr>
          <p:spPr bwMode="auto">
            <a:xfrm>
              <a:off x="2778" y="1562"/>
              <a:ext cx="1030" cy="1095"/>
            </a:xfrm>
            <a:custGeom>
              <a:avLst/>
              <a:gdLst>
                <a:gd name="T0" fmla="*/ 32 w 1030"/>
                <a:gd name="T1" fmla="*/ 0 h 1095"/>
                <a:gd name="T2" fmla="*/ 90 w 1030"/>
                <a:gd name="T3" fmla="*/ 0 h 1095"/>
                <a:gd name="T4" fmla="*/ 141 w 1030"/>
                <a:gd name="T5" fmla="*/ 6 h 1095"/>
                <a:gd name="T6" fmla="*/ 192 w 1030"/>
                <a:gd name="T7" fmla="*/ 19 h 1095"/>
                <a:gd name="T8" fmla="*/ 250 w 1030"/>
                <a:gd name="T9" fmla="*/ 31 h 1095"/>
                <a:gd name="T10" fmla="*/ 301 w 1030"/>
                <a:gd name="T11" fmla="*/ 44 h 1095"/>
                <a:gd name="T12" fmla="*/ 352 w 1030"/>
                <a:gd name="T13" fmla="*/ 57 h 1095"/>
                <a:gd name="T14" fmla="*/ 403 w 1030"/>
                <a:gd name="T15" fmla="*/ 82 h 1095"/>
                <a:gd name="T16" fmla="*/ 448 w 1030"/>
                <a:gd name="T17" fmla="*/ 101 h 1095"/>
                <a:gd name="T18" fmla="*/ 499 w 1030"/>
                <a:gd name="T19" fmla="*/ 126 h 1095"/>
                <a:gd name="T20" fmla="*/ 544 w 1030"/>
                <a:gd name="T21" fmla="*/ 152 h 1095"/>
                <a:gd name="T22" fmla="*/ 589 w 1030"/>
                <a:gd name="T23" fmla="*/ 183 h 1095"/>
                <a:gd name="T24" fmla="*/ 633 w 1030"/>
                <a:gd name="T25" fmla="*/ 215 h 1095"/>
                <a:gd name="T26" fmla="*/ 672 w 1030"/>
                <a:gd name="T27" fmla="*/ 247 h 1095"/>
                <a:gd name="T28" fmla="*/ 716 w 1030"/>
                <a:gd name="T29" fmla="*/ 285 h 1095"/>
                <a:gd name="T30" fmla="*/ 748 w 1030"/>
                <a:gd name="T31" fmla="*/ 323 h 1095"/>
                <a:gd name="T32" fmla="*/ 787 w 1030"/>
                <a:gd name="T33" fmla="*/ 361 h 1095"/>
                <a:gd name="T34" fmla="*/ 819 w 1030"/>
                <a:gd name="T35" fmla="*/ 405 h 1095"/>
                <a:gd name="T36" fmla="*/ 851 w 1030"/>
                <a:gd name="T37" fmla="*/ 449 h 1095"/>
                <a:gd name="T38" fmla="*/ 883 w 1030"/>
                <a:gd name="T39" fmla="*/ 494 h 1095"/>
                <a:gd name="T40" fmla="*/ 908 w 1030"/>
                <a:gd name="T41" fmla="*/ 538 h 1095"/>
                <a:gd name="T42" fmla="*/ 934 w 1030"/>
                <a:gd name="T43" fmla="*/ 589 h 1095"/>
                <a:gd name="T44" fmla="*/ 953 w 1030"/>
                <a:gd name="T45" fmla="*/ 639 h 1095"/>
                <a:gd name="T46" fmla="*/ 972 w 1030"/>
                <a:gd name="T47" fmla="*/ 690 h 1095"/>
                <a:gd name="T48" fmla="*/ 991 w 1030"/>
                <a:gd name="T49" fmla="*/ 741 h 1095"/>
                <a:gd name="T50" fmla="*/ 1004 w 1030"/>
                <a:gd name="T51" fmla="*/ 791 h 1095"/>
                <a:gd name="T52" fmla="*/ 1011 w 1030"/>
                <a:gd name="T53" fmla="*/ 842 h 1095"/>
                <a:gd name="T54" fmla="*/ 1023 w 1030"/>
                <a:gd name="T55" fmla="*/ 899 h 1095"/>
                <a:gd name="T56" fmla="*/ 1023 w 1030"/>
                <a:gd name="T57" fmla="*/ 950 h 1095"/>
                <a:gd name="T58" fmla="*/ 1030 w 1030"/>
                <a:gd name="T59" fmla="*/ 1000 h 1095"/>
                <a:gd name="T60" fmla="*/ 1030 w 1030"/>
                <a:gd name="T61" fmla="*/ 1057 h 1095"/>
                <a:gd name="T62" fmla="*/ 569 w 1030"/>
                <a:gd name="T63" fmla="*/ 1057 h 1095"/>
                <a:gd name="T64" fmla="*/ 569 w 1030"/>
                <a:gd name="T65" fmla="*/ 1032 h 1095"/>
                <a:gd name="T66" fmla="*/ 569 w 1030"/>
                <a:gd name="T67" fmla="*/ 1000 h 1095"/>
                <a:gd name="T68" fmla="*/ 563 w 1030"/>
                <a:gd name="T69" fmla="*/ 975 h 1095"/>
                <a:gd name="T70" fmla="*/ 563 w 1030"/>
                <a:gd name="T71" fmla="*/ 943 h 1095"/>
                <a:gd name="T72" fmla="*/ 557 w 1030"/>
                <a:gd name="T73" fmla="*/ 912 h 1095"/>
                <a:gd name="T74" fmla="*/ 550 w 1030"/>
                <a:gd name="T75" fmla="*/ 886 h 1095"/>
                <a:gd name="T76" fmla="*/ 544 w 1030"/>
                <a:gd name="T77" fmla="*/ 855 h 1095"/>
                <a:gd name="T78" fmla="*/ 531 w 1030"/>
                <a:gd name="T79" fmla="*/ 829 h 1095"/>
                <a:gd name="T80" fmla="*/ 525 w 1030"/>
                <a:gd name="T81" fmla="*/ 804 h 1095"/>
                <a:gd name="T82" fmla="*/ 512 w 1030"/>
                <a:gd name="T83" fmla="*/ 772 h 1095"/>
                <a:gd name="T84" fmla="*/ 499 w 1030"/>
                <a:gd name="T85" fmla="*/ 747 h 1095"/>
                <a:gd name="T86" fmla="*/ 480 w 1030"/>
                <a:gd name="T87" fmla="*/ 722 h 1095"/>
                <a:gd name="T88" fmla="*/ 467 w 1030"/>
                <a:gd name="T89" fmla="*/ 696 h 1095"/>
                <a:gd name="T90" fmla="*/ 448 w 1030"/>
                <a:gd name="T91" fmla="*/ 677 h 1095"/>
                <a:gd name="T92" fmla="*/ 429 w 1030"/>
                <a:gd name="T93" fmla="*/ 652 h 1095"/>
                <a:gd name="T94" fmla="*/ 410 w 1030"/>
                <a:gd name="T95" fmla="*/ 633 h 1095"/>
                <a:gd name="T96" fmla="*/ 384 w 1030"/>
                <a:gd name="T97" fmla="*/ 614 h 1095"/>
                <a:gd name="T98" fmla="*/ 365 w 1030"/>
                <a:gd name="T99" fmla="*/ 589 h 1095"/>
                <a:gd name="T100" fmla="*/ 339 w 1030"/>
                <a:gd name="T101" fmla="*/ 576 h 1095"/>
                <a:gd name="T102" fmla="*/ 320 w 1030"/>
                <a:gd name="T103" fmla="*/ 557 h 1095"/>
                <a:gd name="T104" fmla="*/ 294 w 1030"/>
                <a:gd name="T105" fmla="*/ 538 h 1095"/>
                <a:gd name="T106" fmla="*/ 269 w 1030"/>
                <a:gd name="T107" fmla="*/ 525 h 1095"/>
                <a:gd name="T108" fmla="*/ 237 w 1030"/>
                <a:gd name="T109" fmla="*/ 513 h 1095"/>
                <a:gd name="T110" fmla="*/ 211 w 1030"/>
                <a:gd name="T111" fmla="*/ 500 h 1095"/>
                <a:gd name="T112" fmla="*/ 186 w 1030"/>
                <a:gd name="T113" fmla="*/ 494 h 1095"/>
                <a:gd name="T114" fmla="*/ 154 w 1030"/>
                <a:gd name="T115" fmla="*/ 481 h 1095"/>
                <a:gd name="T116" fmla="*/ 128 w 1030"/>
                <a:gd name="T117" fmla="*/ 475 h 1095"/>
                <a:gd name="T118" fmla="*/ 96 w 1030"/>
                <a:gd name="T119" fmla="*/ 468 h 1095"/>
                <a:gd name="T120" fmla="*/ 71 w 1030"/>
                <a:gd name="T121" fmla="*/ 462 h 1095"/>
                <a:gd name="T122" fmla="*/ 39 w 1030"/>
                <a:gd name="T123" fmla="*/ 462 h 1095"/>
                <a:gd name="T124" fmla="*/ 7 w 1030"/>
                <a:gd name="T125" fmla="*/ 46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0" h="1095">
                  <a:moveTo>
                    <a:pt x="0" y="0"/>
                  </a:moveTo>
                  <a:lnTo>
                    <a:pt x="19" y="0"/>
                  </a:lnTo>
                  <a:lnTo>
                    <a:pt x="32" y="0"/>
                  </a:lnTo>
                  <a:lnTo>
                    <a:pt x="51" y="0"/>
                  </a:lnTo>
                  <a:lnTo>
                    <a:pt x="71" y="0"/>
                  </a:lnTo>
                  <a:lnTo>
                    <a:pt x="90" y="0"/>
                  </a:lnTo>
                  <a:lnTo>
                    <a:pt x="109" y="6"/>
                  </a:lnTo>
                  <a:lnTo>
                    <a:pt x="122" y="6"/>
                  </a:lnTo>
                  <a:lnTo>
                    <a:pt x="141" y="6"/>
                  </a:lnTo>
                  <a:lnTo>
                    <a:pt x="160" y="12"/>
                  </a:lnTo>
                  <a:lnTo>
                    <a:pt x="179" y="12"/>
                  </a:lnTo>
                  <a:lnTo>
                    <a:pt x="192" y="19"/>
                  </a:lnTo>
                  <a:lnTo>
                    <a:pt x="211" y="19"/>
                  </a:lnTo>
                  <a:lnTo>
                    <a:pt x="230" y="25"/>
                  </a:lnTo>
                  <a:lnTo>
                    <a:pt x="250" y="31"/>
                  </a:lnTo>
                  <a:lnTo>
                    <a:pt x="262" y="31"/>
                  </a:lnTo>
                  <a:lnTo>
                    <a:pt x="282" y="38"/>
                  </a:lnTo>
                  <a:lnTo>
                    <a:pt x="301" y="44"/>
                  </a:lnTo>
                  <a:lnTo>
                    <a:pt x="320" y="50"/>
                  </a:lnTo>
                  <a:lnTo>
                    <a:pt x="333" y="57"/>
                  </a:lnTo>
                  <a:lnTo>
                    <a:pt x="352" y="57"/>
                  </a:lnTo>
                  <a:lnTo>
                    <a:pt x="365" y="63"/>
                  </a:lnTo>
                  <a:lnTo>
                    <a:pt x="384" y="76"/>
                  </a:lnTo>
                  <a:lnTo>
                    <a:pt x="403" y="82"/>
                  </a:lnTo>
                  <a:lnTo>
                    <a:pt x="416" y="88"/>
                  </a:lnTo>
                  <a:lnTo>
                    <a:pt x="435" y="95"/>
                  </a:lnTo>
                  <a:lnTo>
                    <a:pt x="448" y="101"/>
                  </a:lnTo>
                  <a:lnTo>
                    <a:pt x="467" y="107"/>
                  </a:lnTo>
                  <a:lnTo>
                    <a:pt x="480" y="120"/>
                  </a:lnTo>
                  <a:lnTo>
                    <a:pt x="499" y="126"/>
                  </a:lnTo>
                  <a:lnTo>
                    <a:pt x="512" y="133"/>
                  </a:lnTo>
                  <a:lnTo>
                    <a:pt x="531" y="145"/>
                  </a:lnTo>
                  <a:lnTo>
                    <a:pt x="544" y="152"/>
                  </a:lnTo>
                  <a:lnTo>
                    <a:pt x="557" y="164"/>
                  </a:lnTo>
                  <a:lnTo>
                    <a:pt x="576" y="171"/>
                  </a:lnTo>
                  <a:lnTo>
                    <a:pt x="589" y="183"/>
                  </a:lnTo>
                  <a:lnTo>
                    <a:pt x="601" y="196"/>
                  </a:lnTo>
                  <a:lnTo>
                    <a:pt x="621" y="202"/>
                  </a:lnTo>
                  <a:lnTo>
                    <a:pt x="633" y="215"/>
                  </a:lnTo>
                  <a:lnTo>
                    <a:pt x="646" y="228"/>
                  </a:lnTo>
                  <a:lnTo>
                    <a:pt x="659" y="240"/>
                  </a:lnTo>
                  <a:lnTo>
                    <a:pt x="672" y="247"/>
                  </a:lnTo>
                  <a:lnTo>
                    <a:pt x="684" y="259"/>
                  </a:lnTo>
                  <a:lnTo>
                    <a:pt x="704" y="272"/>
                  </a:lnTo>
                  <a:lnTo>
                    <a:pt x="716" y="285"/>
                  </a:lnTo>
                  <a:lnTo>
                    <a:pt x="729" y="297"/>
                  </a:lnTo>
                  <a:lnTo>
                    <a:pt x="742" y="310"/>
                  </a:lnTo>
                  <a:lnTo>
                    <a:pt x="748" y="323"/>
                  </a:lnTo>
                  <a:lnTo>
                    <a:pt x="761" y="335"/>
                  </a:lnTo>
                  <a:lnTo>
                    <a:pt x="774" y="348"/>
                  </a:lnTo>
                  <a:lnTo>
                    <a:pt x="787" y="361"/>
                  </a:lnTo>
                  <a:lnTo>
                    <a:pt x="800" y="380"/>
                  </a:lnTo>
                  <a:lnTo>
                    <a:pt x="812" y="392"/>
                  </a:lnTo>
                  <a:lnTo>
                    <a:pt x="819" y="405"/>
                  </a:lnTo>
                  <a:lnTo>
                    <a:pt x="832" y="418"/>
                  </a:lnTo>
                  <a:lnTo>
                    <a:pt x="844" y="437"/>
                  </a:lnTo>
                  <a:lnTo>
                    <a:pt x="851" y="449"/>
                  </a:lnTo>
                  <a:lnTo>
                    <a:pt x="863" y="462"/>
                  </a:lnTo>
                  <a:lnTo>
                    <a:pt x="870" y="481"/>
                  </a:lnTo>
                  <a:lnTo>
                    <a:pt x="883" y="494"/>
                  </a:lnTo>
                  <a:lnTo>
                    <a:pt x="889" y="506"/>
                  </a:lnTo>
                  <a:lnTo>
                    <a:pt x="902" y="525"/>
                  </a:lnTo>
                  <a:lnTo>
                    <a:pt x="908" y="538"/>
                  </a:lnTo>
                  <a:lnTo>
                    <a:pt x="915" y="557"/>
                  </a:lnTo>
                  <a:lnTo>
                    <a:pt x="921" y="570"/>
                  </a:lnTo>
                  <a:lnTo>
                    <a:pt x="934" y="589"/>
                  </a:lnTo>
                  <a:lnTo>
                    <a:pt x="940" y="608"/>
                  </a:lnTo>
                  <a:lnTo>
                    <a:pt x="947" y="620"/>
                  </a:lnTo>
                  <a:lnTo>
                    <a:pt x="953" y="639"/>
                  </a:lnTo>
                  <a:lnTo>
                    <a:pt x="959" y="652"/>
                  </a:lnTo>
                  <a:lnTo>
                    <a:pt x="966" y="671"/>
                  </a:lnTo>
                  <a:lnTo>
                    <a:pt x="972" y="690"/>
                  </a:lnTo>
                  <a:lnTo>
                    <a:pt x="979" y="703"/>
                  </a:lnTo>
                  <a:lnTo>
                    <a:pt x="985" y="722"/>
                  </a:lnTo>
                  <a:lnTo>
                    <a:pt x="991" y="741"/>
                  </a:lnTo>
                  <a:lnTo>
                    <a:pt x="991" y="753"/>
                  </a:lnTo>
                  <a:lnTo>
                    <a:pt x="998" y="772"/>
                  </a:lnTo>
                  <a:lnTo>
                    <a:pt x="1004" y="791"/>
                  </a:lnTo>
                  <a:lnTo>
                    <a:pt x="1004" y="810"/>
                  </a:lnTo>
                  <a:lnTo>
                    <a:pt x="1011" y="823"/>
                  </a:lnTo>
                  <a:lnTo>
                    <a:pt x="1011" y="842"/>
                  </a:lnTo>
                  <a:lnTo>
                    <a:pt x="1017" y="861"/>
                  </a:lnTo>
                  <a:lnTo>
                    <a:pt x="1017" y="880"/>
                  </a:lnTo>
                  <a:lnTo>
                    <a:pt x="1023" y="899"/>
                  </a:lnTo>
                  <a:lnTo>
                    <a:pt x="1023" y="912"/>
                  </a:lnTo>
                  <a:lnTo>
                    <a:pt x="1023" y="931"/>
                  </a:lnTo>
                  <a:lnTo>
                    <a:pt x="1023" y="950"/>
                  </a:lnTo>
                  <a:lnTo>
                    <a:pt x="1030" y="969"/>
                  </a:lnTo>
                  <a:lnTo>
                    <a:pt x="1030" y="988"/>
                  </a:lnTo>
                  <a:lnTo>
                    <a:pt x="1030" y="1000"/>
                  </a:lnTo>
                  <a:lnTo>
                    <a:pt x="1030" y="1019"/>
                  </a:lnTo>
                  <a:lnTo>
                    <a:pt x="1030" y="1038"/>
                  </a:lnTo>
                  <a:lnTo>
                    <a:pt x="1030" y="1057"/>
                  </a:lnTo>
                  <a:lnTo>
                    <a:pt x="1030" y="1076"/>
                  </a:lnTo>
                  <a:lnTo>
                    <a:pt x="1023" y="1095"/>
                  </a:lnTo>
                  <a:lnTo>
                    <a:pt x="569" y="1057"/>
                  </a:lnTo>
                  <a:lnTo>
                    <a:pt x="569" y="1051"/>
                  </a:lnTo>
                  <a:lnTo>
                    <a:pt x="569" y="1038"/>
                  </a:lnTo>
                  <a:lnTo>
                    <a:pt x="569" y="1032"/>
                  </a:lnTo>
                  <a:lnTo>
                    <a:pt x="569" y="1019"/>
                  </a:lnTo>
                  <a:lnTo>
                    <a:pt x="569" y="1013"/>
                  </a:lnTo>
                  <a:lnTo>
                    <a:pt x="569" y="1000"/>
                  </a:lnTo>
                  <a:lnTo>
                    <a:pt x="569" y="994"/>
                  </a:lnTo>
                  <a:lnTo>
                    <a:pt x="569" y="981"/>
                  </a:lnTo>
                  <a:lnTo>
                    <a:pt x="563" y="975"/>
                  </a:lnTo>
                  <a:lnTo>
                    <a:pt x="563" y="962"/>
                  </a:lnTo>
                  <a:lnTo>
                    <a:pt x="563" y="950"/>
                  </a:lnTo>
                  <a:lnTo>
                    <a:pt x="563" y="943"/>
                  </a:lnTo>
                  <a:lnTo>
                    <a:pt x="563" y="931"/>
                  </a:lnTo>
                  <a:lnTo>
                    <a:pt x="557" y="924"/>
                  </a:lnTo>
                  <a:lnTo>
                    <a:pt x="557" y="912"/>
                  </a:lnTo>
                  <a:lnTo>
                    <a:pt x="557" y="905"/>
                  </a:lnTo>
                  <a:lnTo>
                    <a:pt x="550" y="893"/>
                  </a:lnTo>
                  <a:lnTo>
                    <a:pt x="550" y="886"/>
                  </a:lnTo>
                  <a:lnTo>
                    <a:pt x="550" y="874"/>
                  </a:lnTo>
                  <a:lnTo>
                    <a:pt x="544" y="867"/>
                  </a:lnTo>
                  <a:lnTo>
                    <a:pt x="544" y="855"/>
                  </a:lnTo>
                  <a:lnTo>
                    <a:pt x="537" y="848"/>
                  </a:lnTo>
                  <a:lnTo>
                    <a:pt x="537" y="836"/>
                  </a:lnTo>
                  <a:lnTo>
                    <a:pt x="531" y="829"/>
                  </a:lnTo>
                  <a:lnTo>
                    <a:pt x="531" y="823"/>
                  </a:lnTo>
                  <a:lnTo>
                    <a:pt x="525" y="810"/>
                  </a:lnTo>
                  <a:lnTo>
                    <a:pt x="525" y="804"/>
                  </a:lnTo>
                  <a:lnTo>
                    <a:pt x="518" y="791"/>
                  </a:lnTo>
                  <a:lnTo>
                    <a:pt x="512" y="785"/>
                  </a:lnTo>
                  <a:lnTo>
                    <a:pt x="512" y="772"/>
                  </a:lnTo>
                  <a:lnTo>
                    <a:pt x="505" y="766"/>
                  </a:lnTo>
                  <a:lnTo>
                    <a:pt x="499" y="760"/>
                  </a:lnTo>
                  <a:lnTo>
                    <a:pt x="499" y="747"/>
                  </a:lnTo>
                  <a:lnTo>
                    <a:pt x="493" y="741"/>
                  </a:lnTo>
                  <a:lnTo>
                    <a:pt x="486" y="734"/>
                  </a:lnTo>
                  <a:lnTo>
                    <a:pt x="480" y="722"/>
                  </a:lnTo>
                  <a:lnTo>
                    <a:pt x="473" y="715"/>
                  </a:lnTo>
                  <a:lnTo>
                    <a:pt x="473" y="709"/>
                  </a:lnTo>
                  <a:lnTo>
                    <a:pt x="467" y="696"/>
                  </a:lnTo>
                  <a:lnTo>
                    <a:pt x="461" y="690"/>
                  </a:lnTo>
                  <a:lnTo>
                    <a:pt x="454" y="684"/>
                  </a:lnTo>
                  <a:lnTo>
                    <a:pt x="448" y="677"/>
                  </a:lnTo>
                  <a:lnTo>
                    <a:pt x="441" y="671"/>
                  </a:lnTo>
                  <a:lnTo>
                    <a:pt x="435" y="658"/>
                  </a:lnTo>
                  <a:lnTo>
                    <a:pt x="429" y="652"/>
                  </a:lnTo>
                  <a:lnTo>
                    <a:pt x="422" y="646"/>
                  </a:lnTo>
                  <a:lnTo>
                    <a:pt x="416" y="639"/>
                  </a:lnTo>
                  <a:lnTo>
                    <a:pt x="410" y="633"/>
                  </a:lnTo>
                  <a:lnTo>
                    <a:pt x="403" y="627"/>
                  </a:lnTo>
                  <a:lnTo>
                    <a:pt x="397" y="620"/>
                  </a:lnTo>
                  <a:lnTo>
                    <a:pt x="384" y="614"/>
                  </a:lnTo>
                  <a:lnTo>
                    <a:pt x="378" y="601"/>
                  </a:lnTo>
                  <a:lnTo>
                    <a:pt x="371" y="595"/>
                  </a:lnTo>
                  <a:lnTo>
                    <a:pt x="365" y="589"/>
                  </a:lnTo>
                  <a:lnTo>
                    <a:pt x="358" y="582"/>
                  </a:lnTo>
                  <a:lnTo>
                    <a:pt x="352" y="582"/>
                  </a:lnTo>
                  <a:lnTo>
                    <a:pt x="339" y="576"/>
                  </a:lnTo>
                  <a:lnTo>
                    <a:pt x="333" y="570"/>
                  </a:lnTo>
                  <a:lnTo>
                    <a:pt x="326" y="563"/>
                  </a:lnTo>
                  <a:lnTo>
                    <a:pt x="320" y="557"/>
                  </a:lnTo>
                  <a:lnTo>
                    <a:pt x="307" y="551"/>
                  </a:lnTo>
                  <a:lnTo>
                    <a:pt x="301" y="544"/>
                  </a:lnTo>
                  <a:lnTo>
                    <a:pt x="294" y="538"/>
                  </a:lnTo>
                  <a:lnTo>
                    <a:pt x="282" y="538"/>
                  </a:lnTo>
                  <a:lnTo>
                    <a:pt x="275" y="532"/>
                  </a:lnTo>
                  <a:lnTo>
                    <a:pt x="269" y="525"/>
                  </a:lnTo>
                  <a:lnTo>
                    <a:pt x="256" y="519"/>
                  </a:lnTo>
                  <a:lnTo>
                    <a:pt x="250" y="519"/>
                  </a:lnTo>
                  <a:lnTo>
                    <a:pt x="237" y="513"/>
                  </a:lnTo>
                  <a:lnTo>
                    <a:pt x="230" y="506"/>
                  </a:lnTo>
                  <a:lnTo>
                    <a:pt x="224" y="506"/>
                  </a:lnTo>
                  <a:lnTo>
                    <a:pt x="211" y="500"/>
                  </a:lnTo>
                  <a:lnTo>
                    <a:pt x="205" y="500"/>
                  </a:lnTo>
                  <a:lnTo>
                    <a:pt x="192" y="494"/>
                  </a:lnTo>
                  <a:lnTo>
                    <a:pt x="186" y="494"/>
                  </a:lnTo>
                  <a:lnTo>
                    <a:pt x="173" y="487"/>
                  </a:lnTo>
                  <a:lnTo>
                    <a:pt x="167" y="487"/>
                  </a:lnTo>
                  <a:lnTo>
                    <a:pt x="154" y="481"/>
                  </a:lnTo>
                  <a:lnTo>
                    <a:pt x="147" y="481"/>
                  </a:lnTo>
                  <a:lnTo>
                    <a:pt x="135" y="475"/>
                  </a:lnTo>
                  <a:lnTo>
                    <a:pt x="128" y="475"/>
                  </a:lnTo>
                  <a:lnTo>
                    <a:pt x="115" y="475"/>
                  </a:lnTo>
                  <a:lnTo>
                    <a:pt x="109" y="468"/>
                  </a:lnTo>
                  <a:lnTo>
                    <a:pt x="96" y="468"/>
                  </a:lnTo>
                  <a:lnTo>
                    <a:pt x="90" y="468"/>
                  </a:lnTo>
                  <a:lnTo>
                    <a:pt x="77" y="468"/>
                  </a:lnTo>
                  <a:lnTo>
                    <a:pt x="71" y="462"/>
                  </a:lnTo>
                  <a:lnTo>
                    <a:pt x="58" y="462"/>
                  </a:lnTo>
                  <a:lnTo>
                    <a:pt x="51" y="462"/>
                  </a:lnTo>
                  <a:lnTo>
                    <a:pt x="39" y="462"/>
                  </a:lnTo>
                  <a:lnTo>
                    <a:pt x="26" y="462"/>
                  </a:lnTo>
                  <a:lnTo>
                    <a:pt x="19" y="462"/>
                  </a:lnTo>
                  <a:lnTo>
                    <a:pt x="7" y="462"/>
                  </a:lnTo>
                  <a:lnTo>
                    <a:pt x="0" y="462"/>
                  </a:lnTo>
                  <a:lnTo>
                    <a:pt x="0" y="0"/>
                  </a:lnTo>
                  <a:close/>
                </a:path>
              </a:pathLst>
            </a:custGeom>
            <a:solidFill>
              <a:srgbClr val="FF6600"/>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19" name="Freeform 309">
              <a:extLst>
                <a:ext uri="{FF2B5EF4-FFF2-40B4-BE49-F238E27FC236}">
                  <a16:creationId xmlns:a16="http://schemas.microsoft.com/office/drawing/2014/main" id="{FB3740CE-0ADE-4A75-8254-843EED4F27B1}"/>
                </a:ext>
              </a:extLst>
            </p:cNvPr>
            <p:cNvSpPr>
              <a:spLocks/>
            </p:cNvSpPr>
            <p:nvPr/>
          </p:nvSpPr>
          <p:spPr bwMode="auto">
            <a:xfrm>
              <a:off x="2913" y="2619"/>
              <a:ext cx="888" cy="957"/>
            </a:xfrm>
            <a:custGeom>
              <a:avLst/>
              <a:gdLst>
                <a:gd name="T0" fmla="*/ 888 w 888"/>
                <a:gd name="T1" fmla="*/ 70 h 957"/>
                <a:gd name="T2" fmla="*/ 882 w 888"/>
                <a:gd name="T3" fmla="*/ 127 h 957"/>
                <a:gd name="T4" fmla="*/ 869 w 888"/>
                <a:gd name="T5" fmla="*/ 178 h 957"/>
                <a:gd name="T6" fmla="*/ 856 w 888"/>
                <a:gd name="T7" fmla="*/ 228 h 957"/>
                <a:gd name="T8" fmla="*/ 844 w 888"/>
                <a:gd name="T9" fmla="*/ 279 h 957"/>
                <a:gd name="T10" fmla="*/ 824 w 888"/>
                <a:gd name="T11" fmla="*/ 330 h 957"/>
                <a:gd name="T12" fmla="*/ 805 w 888"/>
                <a:gd name="T13" fmla="*/ 380 h 957"/>
                <a:gd name="T14" fmla="*/ 780 w 888"/>
                <a:gd name="T15" fmla="*/ 431 h 957"/>
                <a:gd name="T16" fmla="*/ 754 w 888"/>
                <a:gd name="T17" fmla="*/ 475 h 957"/>
                <a:gd name="T18" fmla="*/ 728 w 888"/>
                <a:gd name="T19" fmla="*/ 520 h 957"/>
                <a:gd name="T20" fmla="*/ 697 w 888"/>
                <a:gd name="T21" fmla="*/ 564 h 957"/>
                <a:gd name="T22" fmla="*/ 665 w 888"/>
                <a:gd name="T23" fmla="*/ 608 h 957"/>
                <a:gd name="T24" fmla="*/ 626 w 888"/>
                <a:gd name="T25" fmla="*/ 646 h 957"/>
                <a:gd name="T26" fmla="*/ 594 w 888"/>
                <a:gd name="T27" fmla="*/ 684 h 957"/>
                <a:gd name="T28" fmla="*/ 549 w 888"/>
                <a:gd name="T29" fmla="*/ 722 h 957"/>
                <a:gd name="T30" fmla="*/ 511 w 888"/>
                <a:gd name="T31" fmla="*/ 760 h 957"/>
                <a:gd name="T32" fmla="*/ 466 w 888"/>
                <a:gd name="T33" fmla="*/ 792 h 957"/>
                <a:gd name="T34" fmla="*/ 422 w 888"/>
                <a:gd name="T35" fmla="*/ 824 h 957"/>
                <a:gd name="T36" fmla="*/ 377 w 888"/>
                <a:gd name="T37" fmla="*/ 849 h 957"/>
                <a:gd name="T38" fmla="*/ 332 w 888"/>
                <a:gd name="T39" fmla="*/ 874 h 957"/>
                <a:gd name="T40" fmla="*/ 281 w 888"/>
                <a:gd name="T41" fmla="*/ 900 h 957"/>
                <a:gd name="T42" fmla="*/ 230 w 888"/>
                <a:gd name="T43" fmla="*/ 919 h 957"/>
                <a:gd name="T44" fmla="*/ 185 w 888"/>
                <a:gd name="T45" fmla="*/ 938 h 957"/>
                <a:gd name="T46" fmla="*/ 127 w 888"/>
                <a:gd name="T47" fmla="*/ 950 h 957"/>
                <a:gd name="T48" fmla="*/ 12 w 888"/>
                <a:gd name="T49" fmla="*/ 507 h 957"/>
                <a:gd name="T50" fmla="*/ 38 w 888"/>
                <a:gd name="T51" fmla="*/ 494 h 957"/>
                <a:gd name="T52" fmla="*/ 70 w 888"/>
                <a:gd name="T53" fmla="*/ 488 h 957"/>
                <a:gd name="T54" fmla="*/ 95 w 888"/>
                <a:gd name="T55" fmla="*/ 475 h 957"/>
                <a:gd name="T56" fmla="*/ 121 w 888"/>
                <a:gd name="T57" fmla="*/ 463 h 957"/>
                <a:gd name="T58" fmla="*/ 147 w 888"/>
                <a:gd name="T59" fmla="*/ 450 h 957"/>
                <a:gd name="T60" fmla="*/ 172 w 888"/>
                <a:gd name="T61" fmla="*/ 431 h 957"/>
                <a:gd name="T62" fmla="*/ 198 w 888"/>
                <a:gd name="T63" fmla="*/ 418 h 957"/>
                <a:gd name="T64" fmla="*/ 223 w 888"/>
                <a:gd name="T65" fmla="*/ 399 h 957"/>
                <a:gd name="T66" fmla="*/ 243 w 888"/>
                <a:gd name="T67" fmla="*/ 380 h 957"/>
                <a:gd name="T68" fmla="*/ 268 w 888"/>
                <a:gd name="T69" fmla="*/ 361 h 957"/>
                <a:gd name="T70" fmla="*/ 287 w 888"/>
                <a:gd name="T71" fmla="*/ 336 h 957"/>
                <a:gd name="T72" fmla="*/ 306 w 888"/>
                <a:gd name="T73" fmla="*/ 317 h 957"/>
                <a:gd name="T74" fmla="*/ 326 w 888"/>
                <a:gd name="T75" fmla="*/ 292 h 957"/>
                <a:gd name="T76" fmla="*/ 338 w 888"/>
                <a:gd name="T77" fmla="*/ 266 h 957"/>
                <a:gd name="T78" fmla="*/ 358 w 888"/>
                <a:gd name="T79" fmla="*/ 247 h 957"/>
                <a:gd name="T80" fmla="*/ 370 w 888"/>
                <a:gd name="T81" fmla="*/ 216 h 957"/>
                <a:gd name="T82" fmla="*/ 383 w 888"/>
                <a:gd name="T83" fmla="*/ 190 h 957"/>
                <a:gd name="T84" fmla="*/ 396 w 888"/>
                <a:gd name="T85" fmla="*/ 165 h 957"/>
                <a:gd name="T86" fmla="*/ 402 w 888"/>
                <a:gd name="T87" fmla="*/ 140 h 957"/>
                <a:gd name="T88" fmla="*/ 415 w 888"/>
                <a:gd name="T89" fmla="*/ 108 h 957"/>
                <a:gd name="T90" fmla="*/ 422 w 888"/>
                <a:gd name="T91" fmla="*/ 83 h 957"/>
                <a:gd name="T92" fmla="*/ 428 w 888"/>
                <a:gd name="T93" fmla="*/ 51 h 957"/>
                <a:gd name="T94" fmla="*/ 428 w 888"/>
                <a:gd name="T95" fmla="*/ 26 h 957"/>
                <a:gd name="T96" fmla="*/ 888 w 888"/>
                <a:gd name="T97" fmla="*/ 3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8" h="957">
                  <a:moveTo>
                    <a:pt x="888" y="38"/>
                  </a:moveTo>
                  <a:lnTo>
                    <a:pt x="888" y="51"/>
                  </a:lnTo>
                  <a:lnTo>
                    <a:pt x="888" y="70"/>
                  </a:lnTo>
                  <a:lnTo>
                    <a:pt x="888" y="89"/>
                  </a:lnTo>
                  <a:lnTo>
                    <a:pt x="882" y="108"/>
                  </a:lnTo>
                  <a:lnTo>
                    <a:pt x="882" y="127"/>
                  </a:lnTo>
                  <a:lnTo>
                    <a:pt x="876" y="140"/>
                  </a:lnTo>
                  <a:lnTo>
                    <a:pt x="876" y="159"/>
                  </a:lnTo>
                  <a:lnTo>
                    <a:pt x="869" y="178"/>
                  </a:lnTo>
                  <a:lnTo>
                    <a:pt x="869" y="197"/>
                  </a:lnTo>
                  <a:lnTo>
                    <a:pt x="863" y="209"/>
                  </a:lnTo>
                  <a:lnTo>
                    <a:pt x="856" y="228"/>
                  </a:lnTo>
                  <a:lnTo>
                    <a:pt x="856" y="247"/>
                  </a:lnTo>
                  <a:lnTo>
                    <a:pt x="850" y="260"/>
                  </a:lnTo>
                  <a:lnTo>
                    <a:pt x="844" y="279"/>
                  </a:lnTo>
                  <a:lnTo>
                    <a:pt x="837" y="298"/>
                  </a:lnTo>
                  <a:lnTo>
                    <a:pt x="831" y="311"/>
                  </a:lnTo>
                  <a:lnTo>
                    <a:pt x="824" y="330"/>
                  </a:lnTo>
                  <a:lnTo>
                    <a:pt x="818" y="349"/>
                  </a:lnTo>
                  <a:lnTo>
                    <a:pt x="812" y="361"/>
                  </a:lnTo>
                  <a:lnTo>
                    <a:pt x="805" y="380"/>
                  </a:lnTo>
                  <a:lnTo>
                    <a:pt x="799" y="399"/>
                  </a:lnTo>
                  <a:lnTo>
                    <a:pt x="786" y="412"/>
                  </a:lnTo>
                  <a:lnTo>
                    <a:pt x="780" y="431"/>
                  </a:lnTo>
                  <a:lnTo>
                    <a:pt x="773" y="444"/>
                  </a:lnTo>
                  <a:lnTo>
                    <a:pt x="767" y="463"/>
                  </a:lnTo>
                  <a:lnTo>
                    <a:pt x="754" y="475"/>
                  </a:lnTo>
                  <a:lnTo>
                    <a:pt x="748" y="488"/>
                  </a:lnTo>
                  <a:lnTo>
                    <a:pt x="735" y="507"/>
                  </a:lnTo>
                  <a:lnTo>
                    <a:pt x="728" y="520"/>
                  </a:lnTo>
                  <a:lnTo>
                    <a:pt x="716" y="539"/>
                  </a:lnTo>
                  <a:lnTo>
                    <a:pt x="709" y="551"/>
                  </a:lnTo>
                  <a:lnTo>
                    <a:pt x="697" y="564"/>
                  </a:lnTo>
                  <a:lnTo>
                    <a:pt x="684" y="577"/>
                  </a:lnTo>
                  <a:lnTo>
                    <a:pt x="677" y="596"/>
                  </a:lnTo>
                  <a:lnTo>
                    <a:pt x="665" y="608"/>
                  </a:lnTo>
                  <a:lnTo>
                    <a:pt x="652" y="621"/>
                  </a:lnTo>
                  <a:lnTo>
                    <a:pt x="639" y="634"/>
                  </a:lnTo>
                  <a:lnTo>
                    <a:pt x="626" y="646"/>
                  </a:lnTo>
                  <a:lnTo>
                    <a:pt x="613" y="659"/>
                  </a:lnTo>
                  <a:lnTo>
                    <a:pt x="607" y="672"/>
                  </a:lnTo>
                  <a:lnTo>
                    <a:pt x="594" y="684"/>
                  </a:lnTo>
                  <a:lnTo>
                    <a:pt x="581" y="697"/>
                  </a:lnTo>
                  <a:lnTo>
                    <a:pt x="569" y="710"/>
                  </a:lnTo>
                  <a:lnTo>
                    <a:pt x="549" y="722"/>
                  </a:lnTo>
                  <a:lnTo>
                    <a:pt x="537" y="735"/>
                  </a:lnTo>
                  <a:lnTo>
                    <a:pt x="524" y="748"/>
                  </a:lnTo>
                  <a:lnTo>
                    <a:pt x="511" y="760"/>
                  </a:lnTo>
                  <a:lnTo>
                    <a:pt x="498" y="773"/>
                  </a:lnTo>
                  <a:lnTo>
                    <a:pt x="486" y="779"/>
                  </a:lnTo>
                  <a:lnTo>
                    <a:pt x="466" y="792"/>
                  </a:lnTo>
                  <a:lnTo>
                    <a:pt x="454" y="805"/>
                  </a:lnTo>
                  <a:lnTo>
                    <a:pt x="441" y="811"/>
                  </a:lnTo>
                  <a:lnTo>
                    <a:pt x="422" y="824"/>
                  </a:lnTo>
                  <a:lnTo>
                    <a:pt x="409" y="830"/>
                  </a:lnTo>
                  <a:lnTo>
                    <a:pt x="396" y="843"/>
                  </a:lnTo>
                  <a:lnTo>
                    <a:pt x="377" y="849"/>
                  </a:lnTo>
                  <a:lnTo>
                    <a:pt x="364" y="862"/>
                  </a:lnTo>
                  <a:lnTo>
                    <a:pt x="345" y="868"/>
                  </a:lnTo>
                  <a:lnTo>
                    <a:pt x="332" y="874"/>
                  </a:lnTo>
                  <a:lnTo>
                    <a:pt x="313" y="881"/>
                  </a:lnTo>
                  <a:lnTo>
                    <a:pt x="300" y="893"/>
                  </a:lnTo>
                  <a:lnTo>
                    <a:pt x="281" y="900"/>
                  </a:lnTo>
                  <a:lnTo>
                    <a:pt x="268" y="906"/>
                  </a:lnTo>
                  <a:lnTo>
                    <a:pt x="249" y="912"/>
                  </a:lnTo>
                  <a:lnTo>
                    <a:pt x="230" y="919"/>
                  </a:lnTo>
                  <a:lnTo>
                    <a:pt x="217" y="925"/>
                  </a:lnTo>
                  <a:lnTo>
                    <a:pt x="198" y="931"/>
                  </a:lnTo>
                  <a:lnTo>
                    <a:pt x="185" y="938"/>
                  </a:lnTo>
                  <a:lnTo>
                    <a:pt x="166" y="944"/>
                  </a:lnTo>
                  <a:lnTo>
                    <a:pt x="147" y="944"/>
                  </a:lnTo>
                  <a:lnTo>
                    <a:pt x="127" y="950"/>
                  </a:lnTo>
                  <a:lnTo>
                    <a:pt x="115" y="957"/>
                  </a:lnTo>
                  <a:lnTo>
                    <a:pt x="0" y="507"/>
                  </a:lnTo>
                  <a:lnTo>
                    <a:pt x="12" y="507"/>
                  </a:lnTo>
                  <a:lnTo>
                    <a:pt x="19" y="501"/>
                  </a:lnTo>
                  <a:lnTo>
                    <a:pt x="32" y="501"/>
                  </a:lnTo>
                  <a:lnTo>
                    <a:pt x="38" y="494"/>
                  </a:lnTo>
                  <a:lnTo>
                    <a:pt x="51" y="494"/>
                  </a:lnTo>
                  <a:lnTo>
                    <a:pt x="57" y="488"/>
                  </a:lnTo>
                  <a:lnTo>
                    <a:pt x="70" y="488"/>
                  </a:lnTo>
                  <a:lnTo>
                    <a:pt x="76" y="482"/>
                  </a:lnTo>
                  <a:lnTo>
                    <a:pt x="89" y="482"/>
                  </a:lnTo>
                  <a:lnTo>
                    <a:pt x="95" y="475"/>
                  </a:lnTo>
                  <a:lnTo>
                    <a:pt x="102" y="469"/>
                  </a:lnTo>
                  <a:lnTo>
                    <a:pt x="115" y="469"/>
                  </a:lnTo>
                  <a:lnTo>
                    <a:pt x="121" y="463"/>
                  </a:lnTo>
                  <a:lnTo>
                    <a:pt x="134" y="456"/>
                  </a:lnTo>
                  <a:lnTo>
                    <a:pt x="140" y="456"/>
                  </a:lnTo>
                  <a:lnTo>
                    <a:pt x="147" y="450"/>
                  </a:lnTo>
                  <a:lnTo>
                    <a:pt x="159" y="444"/>
                  </a:lnTo>
                  <a:lnTo>
                    <a:pt x="166" y="437"/>
                  </a:lnTo>
                  <a:lnTo>
                    <a:pt x="172" y="431"/>
                  </a:lnTo>
                  <a:lnTo>
                    <a:pt x="185" y="431"/>
                  </a:lnTo>
                  <a:lnTo>
                    <a:pt x="191" y="425"/>
                  </a:lnTo>
                  <a:lnTo>
                    <a:pt x="198" y="418"/>
                  </a:lnTo>
                  <a:lnTo>
                    <a:pt x="204" y="412"/>
                  </a:lnTo>
                  <a:lnTo>
                    <a:pt x="217" y="406"/>
                  </a:lnTo>
                  <a:lnTo>
                    <a:pt x="223" y="399"/>
                  </a:lnTo>
                  <a:lnTo>
                    <a:pt x="230" y="393"/>
                  </a:lnTo>
                  <a:lnTo>
                    <a:pt x="236" y="387"/>
                  </a:lnTo>
                  <a:lnTo>
                    <a:pt x="243" y="380"/>
                  </a:lnTo>
                  <a:lnTo>
                    <a:pt x="249" y="374"/>
                  </a:lnTo>
                  <a:lnTo>
                    <a:pt x="262" y="368"/>
                  </a:lnTo>
                  <a:lnTo>
                    <a:pt x="268" y="361"/>
                  </a:lnTo>
                  <a:lnTo>
                    <a:pt x="275" y="355"/>
                  </a:lnTo>
                  <a:lnTo>
                    <a:pt x="281" y="349"/>
                  </a:lnTo>
                  <a:lnTo>
                    <a:pt x="287" y="336"/>
                  </a:lnTo>
                  <a:lnTo>
                    <a:pt x="294" y="330"/>
                  </a:lnTo>
                  <a:lnTo>
                    <a:pt x="300" y="323"/>
                  </a:lnTo>
                  <a:lnTo>
                    <a:pt x="306" y="317"/>
                  </a:lnTo>
                  <a:lnTo>
                    <a:pt x="313" y="311"/>
                  </a:lnTo>
                  <a:lnTo>
                    <a:pt x="319" y="304"/>
                  </a:lnTo>
                  <a:lnTo>
                    <a:pt x="326" y="292"/>
                  </a:lnTo>
                  <a:lnTo>
                    <a:pt x="332" y="285"/>
                  </a:lnTo>
                  <a:lnTo>
                    <a:pt x="338" y="279"/>
                  </a:lnTo>
                  <a:lnTo>
                    <a:pt x="338" y="266"/>
                  </a:lnTo>
                  <a:lnTo>
                    <a:pt x="345" y="260"/>
                  </a:lnTo>
                  <a:lnTo>
                    <a:pt x="351" y="254"/>
                  </a:lnTo>
                  <a:lnTo>
                    <a:pt x="358" y="247"/>
                  </a:lnTo>
                  <a:lnTo>
                    <a:pt x="364" y="235"/>
                  </a:lnTo>
                  <a:lnTo>
                    <a:pt x="364" y="228"/>
                  </a:lnTo>
                  <a:lnTo>
                    <a:pt x="370" y="216"/>
                  </a:lnTo>
                  <a:lnTo>
                    <a:pt x="377" y="209"/>
                  </a:lnTo>
                  <a:lnTo>
                    <a:pt x="377" y="203"/>
                  </a:lnTo>
                  <a:lnTo>
                    <a:pt x="383" y="190"/>
                  </a:lnTo>
                  <a:lnTo>
                    <a:pt x="390" y="184"/>
                  </a:lnTo>
                  <a:lnTo>
                    <a:pt x="390" y="171"/>
                  </a:lnTo>
                  <a:lnTo>
                    <a:pt x="396" y="165"/>
                  </a:lnTo>
                  <a:lnTo>
                    <a:pt x="396" y="159"/>
                  </a:lnTo>
                  <a:lnTo>
                    <a:pt x="402" y="146"/>
                  </a:lnTo>
                  <a:lnTo>
                    <a:pt x="402" y="140"/>
                  </a:lnTo>
                  <a:lnTo>
                    <a:pt x="409" y="127"/>
                  </a:lnTo>
                  <a:lnTo>
                    <a:pt x="409" y="121"/>
                  </a:lnTo>
                  <a:lnTo>
                    <a:pt x="415" y="108"/>
                  </a:lnTo>
                  <a:lnTo>
                    <a:pt x="415" y="102"/>
                  </a:lnTo>
                  <a:lnTo>
                    <a:pt x="415" y="89"/>
                  </a:lnTo>
                  <a:lnTo>
                    <a:pt x="422" y="83"/>
                  </a:lnTo>
                  <a:lnTo>
                    <a:pt x="422" y="70"/>
                  </a:lnTo>
                  <a:lnTo>
                    <a:pt x="422" y="64"/>
                  </a:lnTo>
                  <a:lnTo>
                    <a:pt x="428" y="51"/>
                  </a:lnTo>
                  <a:lnTo>
                    <a:pt x="428" y="45"/>
                  </a:lnTo>
                  <a:lnTo>
                    <a:pt x="428" y="32"/>
                  </a:lnTo>
                  <a:lnTo>
                    <a:pt x="428" y="26"/>
                  </a:lnTo>
                  <a:lnTo>
                    <a:pt x="428" y="13"/>
                  </a:lnTo>
                  <a:lnTo>
                    <a:pt x="434" y="0"/>
                  </a:lnTo>
                  <a:lnTo>
                    <a:pt x="888" y="38"/>
                  </a:lnTo>
                  <a:close/>
                </a:path>
              </a:pathLst>
            </a:custGeom>
            <a:solidFill>
              <a:srgbClr val="FFCC00"/>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20" name="Freeform 310">
              <a:extLst>
                <a:ext uri="{FF2B5EF4-FFF2-40B4-BE49-F238E27FC236}">
                  <a16:creationId xmlns:a16="http://schemas.microsoft.com/office/drawing/2014/main" id="{1D74B649-976B-43EC-8944-B18C39F01C1B}"/>
                </a:ext>
              </a:extLst>
            </p:cNvPr>
            <p:cNvSpPr>
              <a:spLocks/>
            </p:cNvSpPr>
            <p:nvPr/>
          </p:nvSpPr>
          <p:spPr bwMode="auto">
            <a:xfrm>
              <a:off x="1941" y="2911"/>
              <a:ext cx="1087" cy="696"/>
            </a:xfrm>
            <a:custGeom>
              <a:avLst/>
              <a:gdLst>
                <a:gd name="T0" fmla="*/ 1048 w 1087"/>
                <a:gd name="T1" fmla="*/ 671 h 696"/>
                <a:gd name="T2" fmla="*/ 997 w 1087"/>
                <a:gd name="T3" fmla="*/ 684 h 696"/>
                <a:gd name="T4" fmla="*/ 946 w 1087"/>
                <a:gd name="T5" fmla="*/ 690 h 696"/>
                <a:gd name="T6" fmla="*/ 888 w 1087"/>
                <a:gd name="T7" fmla="*/ 696 h 696"/>
                <a:gd name="T8" fmla="*/ 837 w 1087"/>
                <a:gd name="T9" fmla="*/ 696 h 696"/>
                <a:gd name="T10" fmla="*/ 780 w 1087"/>
                <a:gd name="T11" fmla="*/ 696 h 696"/>
                <a:gd name="T12" fmla="*/ 729 w 1087"/>
                <a:gd name="T13" fmla="*/ 690 h 696"/>
                <a:gd name="T14" fmla="*/ 677 w 1087"/>
                <a:gd name="T15" fmla="*/ 684 h 696"/>
                <a:gd name="T16" fmla="*/ 620 w 1087"/>
                <a:gd name="T17" fmla="*/ 671 h 696"/>
                <a:gd name="T18" fmla="*/ 569 w 1087"/>
                <a:gd name="T19" fmla="*/ 658 h 696"/>
                <a:gd name="T20" fmla="*/ 518 w 1087"/>
                <a:gd name="T21" fmla="*/ 646 h 696"/>
                <a:gd name="T22" fmla="*/ 466 w 1087"/>
                <a:gd name="T23" fmla="*/ 627 h 696"/>
                <a:gd name="T24" fmla="*/ 415 w 1087"/>
                <a:gd name="T25" fmla="*/ 608 h 696"/>
                <a:gd name="T26" fmla="*/ 371 w 1087"/>
                <a:gd name="T27" fmla="*/ 582 h 696"/>
                <a:gd name="T28" fmla="*/ 319 w 1087"/>
                <a:gd name="T29" fmla="*/ 557 h 696"/>
                <a:gd name="T30" fmla="*/ 275 w 1087"/>
                <a:gd name="T31" fmla="*/ 532 h 696"/>
                <a:gd name="T32" fmla="*/ 230 w 1087"/>
                <a:gd name="T33" fmla="*/ 500 h 696"/>
                <a:gd name="T34" fmla="*/ 185 w 1087"/>
                <a:gd name="T35" fmla="*/ 468 h 696"/>
                <a:gd name="T36" fmla="*/ 147 w 1087"/>
                <a:gd name="T37" fmla="*/ 430 h 696"/>
                <a:gd name="T38" fmla="*/ 108 w 1087"/>
                <a:gd name="T39" fmla="*/ 392 h 696"/>
                <a:gd name="T40" fmla="*/ 70 w 1087"/>
                <a:gd name="T41" fmla="*/ 354 h 696"/>
                <a:gd name="T42" fmla="*/ 38 w 1087"/>
                <a:gd name="T43" fmla="*/ 316 h 696"/>
                <a:gd name="T44" fmla="*/ 0 w 1087"/>
                <a:gd name="T45" fmla="*/ 272 h 696"/>
                <a:gd name="T46" fmla="*/ 390 w 1087"/>
                <a:gd name="T47" fmla="*/ 19 h 696"/>
                <a:gd name="T48" fmla="*/ 409 w 1087"/>
                <a:gd name="T49" fmla="*/ 38 h 696"/>
                <a:gd name="T50" fmla="*/ 428 w 1087"/>
                <a:gd name="T51" fmla="*/ 63 h 696"/>
                <a:gd name="T52" fmla="*/ 447 w 1087"/>
                <a:gd name="T53" fmla="*/ 82 h 696"/>
                <a:gd name="T54" fmla="*/ 473 w 1087"/>
                <a:gd name="T55" fmla="*/ 101 h 696"/>
                <a:gd name="T56" fmla="*/ 492 w 1087"/>
                <a:gd name="T57" fmla="*/ 120 h 696"/>
                <a:gd name="T58" fmla="*/ 518 w 1087"/>
                <a:gd name="T59" fmla="*/ 139 h 696"/>
                <a:gd name="T60" fmla="*/ 543 w 1087"/>
                <a:gd name="T61" fmla="*/ 152 h 696"/>
                <a:gd name="T62" fmla="*/ 569 w 1087"/>
                <a:gd name="T63" fmla="*/ 164 h 696"/>
                <a:gd name="T64" fmla="*/ 594 w 1087"/>
                <a:gd name="T65" fmla="*/ 177 h 696"/>
                <a:gd name="T66" fmla="*/ 620 w 1087"/>
                <a:gd name="T67" fmla="*/ 190 h 696"/>
                <a:gd name="T68" fmla="*/ 652 w 1087"/>
                <a:gd name="T69" fmla="*/ 202 h 696"/>
                <a:gd name="T70" fmla="*/ 677 w 1087"/>
                <a:gd name="T71" fmla="*/ 209 h 696"/>
                <a:gd name="T72" fmla="*/ 709 w 1087"/>
                <a:gd name="T73" fmla="*/ 215 h 696"/>
                <a:gd name="T74" fmla="*/ 735 w 1087"/>
                <a:gd name="T75" fmla="*/ 221 h 696"/>
                <a:gd name="T76" fmla="*/ 767 w 1087"/>
                <a:gd name="T77" fmla="*/ 228 h 696"/>
                <a:gd name="T78" fmla="*/ 799 w 1087"/>
                <a:gd name="T79" fmla="*/ 234 h 696"/>
                <a:gd name="T80" fmla="*/ 825 w 1087"/>
                <a:gd name="T81" fmla="*/ 234 h 696"/>
                <a:gd name="T82" fmla="*/ 856 w 1087"/>
                <a:gd name="T83" fmla="*/ 234 h 696"/>
                <a:gd name="T84" fmla="*/ 888 w 1087"/>
                <a:gd name="T85" fmla="*/ 228 h 696"/>
                <a:gd name="T86" fmla="*/ 914 w 1087"/>
                <a:gd name="T87" fmla="*/ 228 h 696"/>
                <a:gd name="T88" fmla="*/ 946 w 1087"/>
                <a:gd name="T89" fmla="*/ 221 h 696"/>
                <a:gd name="T90" fmla="*/ 972 w 1087"/>
                <a:gd name="T91" fmla="*/ 21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7" h="696">
                  <a:moveTo>
                    <a:pt x="1087" y="665"/>
                  </a:moveTo>
                  <a:lnTo>
                    <a:pt x="1067" y="671"/>
                  </a:lnTo>
                  <a:lnTo>
                    <a:pt x="1048" y="671"/>
                  </a:lnTo>
                  <a:lnTo>
                    <a:pt x="1029" y="677"/>
                  </a:lnTo>
                  <a:lnTo>
                    <a:pt x="1016" y="677"/>
                  </a:lnTo>
                  <a:lnTo>
                    <a:pt x="997" y="684"/>
                  </a:lnTo>
                  <a:lnTo>
                    <a:pt x="978" y="684"/>
                  </a:lnTo>
                  <a:lnTo>
                    <a:pt x="959" y="690"/>
                  </a:lnTo>
                  <a:lnTo>
                    <a:pt x="946" y="690"/>
                  </a:lnTo>
                  <a:lnTo>
                    <a:pt x="927" y="690"/>
                  </a:lnTo>
                  <a:lnTo>
                    <a:pt x="908" y="690"/>
                  </a:lnTo>
                  <a:lnTo>
                    <a:pt x="888" y="696"/>
                  </a:lnTo>
                  <a:lnTo>
                    <a:pt x="869" y="696"/>
                  </a:lnTo>
                  <a:lnTo>
                    <a:pt x="856" y="696"/>
                  </a:lnTo>
                  <a:lnTo>
                    <a:pt x="837" y="696"/>
                  </a:lnTo>
                  <a:lnTo>
                    <a:pt x="818" y="696"/>
                  </a:lnTo>
                  <a:lnTo>
                    <a:pt x="799" y="696"/>
                  </a:lnTo>
                  <a:lnTo>
                    <a:pt x="780" y="696"/>
                  </a:lnTo>
                  <a:lnTo>
                    <a:pt x="767" y="690"/>
                  </a:lnTo>
                  <a:lnTo>
                    <a:pt x="748" y="690"/>
                  </a:lnTo>
                  <a:lnTo>
                    <a:pt x="729" y="690"/>
                  </a:lnTo>
                  <a:lnTo>
                    <a:pt x="709" y="690"/>
                  </a:lnTo>
                  <a:lnTo>
                    <a:pt x="690" y="684"/>
                  </a:lnTo>
                  <a:lnTo>
                    <a:pt x="677" y="684"/>
                  </a:lnTo>
                  <a:lnTo>
                    <a:pt x="658" y="677"/>
                  </a:lnTo>
                  <a:lnTo>
                    <a:pt x="639" y="677"/>
                  </a:lnTo>
                  <a:lnTo>
                    <a:pt x="620" y="671"/>
                  </a:lnTo>
                  <a:lnTo>
                    <a:pt x="607" y="671"/>
                  </a:lnTo>
                  <a:lnTo>
                    <a:pt x="588" y="665"/>
                  </a:lnTo>
                  <a:lnTo>
                    <a:pt x="569" y="658"/>
                  </a:lnTo>
                  <a:lnTo>
                    <a:pt x="550" y="652"/>
                  </a:lnTo>
                  <a:lnTo>
                    <a:pt x="537" y="652"/>
                  </a:lnTo>
                  <a:lnTo>
                    <a:pt x="518" y="646"/>
                  </a:lnTo>
                  <a:lnTo>
                    <a:pt x="498" y="639"/>
                  </a:lnTo>
                  <a:lnTo>
                    <a:pt x="486" y="633"/>
                  </a:lnTo>
                  <a:lnTo>
                    <a:pt x="466" y="627"/>
                  </a:lnTo>
                  <a:lnTo>
                    <a:pt x="447" y="620"/>
                  </a:lnTo>
                  <a:lnTo>
                    <a:pt x="434" y="614"/>
                  </a:lnTo>
                  <a:lnTo>
                    <a:pt x="415" y="608"/>
                  </a:lnTo>
                  <a:lnTo>
                    <a:pt x="403" y="601"/>
                  </a:lnTo>
                  <a:lnTo>
                    <a:pt x="383" y="589"/>
                  </a:lnTo>
                  <a:lnTo>
                    <a:pt x="371" y="582"/>
                  </a:lnTo>
                  <a:lnTo>
                    <a:pt x="351" y="576"/>
                  </a:lnTo>
                  <a:lnTo>
                    <a:pt x="339" y="570"/>
                  </a:lnTo>
                  <a:lnTo>
                    <a:pt x="319" y="557"/>
                  </a:lnTo>
                  <a:lnTo>
                    <a:pt x="307" y="551"/>
                  </a:lnTo>
                  <a:lnTo>
                    <a:pt x="287" y="538"/>
                  </a:lnTo>
                  <a:lnTo>
                    <a:pt x="275" y="532"/>
                  </a:lnTo>
                  <a:lnTo>
                    <a:pt x="262" y="519"/>
                  </a:lnTo>
                  <a:lnTo>
                    <a:pt x="243" y="513"/>
                  </a:lnTo>
                  <a:lnTo>
                    <a:pt x="230" y="500"/>
                  </a:lnTo>
                  <a:lnTo>
                    <a:pt x="217" y="487"/>
                  </a:lnTo>
                  <a:lnTo>
                    <a:pt x="204" y="481"/>
                  </a:lnTo>
                  <a:lnTo>
                    <a:pt x="185" y="468"/>
                  </a:lnTo>
                  <a:lnTo>
                    <a:pt x="172" y="456"/>
                  </a:lnTo>
                  <a:lnTo>
                    <a:pt x="160" y="443"/>
                  </a:lnTo>
                  <a:lnTo>
                    <a:pt x="147" y="430"/>
                  </a:lnTo>
                  <a:lnTo>
                    <a:pt x="134" y="418"/>
                  </a:lnTo>
                  <a:lnTo>
                    <a:pt x="121" y="405"/>
                  </a:lnTo>
                  <a:lnTo>
                    <a:pt x="108" y="392"/>
                  </a:lnTo>
                  <a:lnTo>
                    <a:pt x="96" y="380"/>
                  </a:lnTo>
                  <a:lnTo>
                    <a:pt x="83" y="367"/>
                  </a:lnTo>
                  <a:lnTo>
                    <a:pt x="70" y="354"/>
                  </a:lnTo>
                  <a:lnTo>
                    <a:pt x="57" y="342"/>
                  </a:lnTo>
                  <a:lnTo>
                    <a:pt x="44" y="329"/>
                  </a:lnTo>
                  <a:lnTo>
                    <a:pt x="38" y="316"/>
                  </a:lnTo>
                  <a:lnTo>
                    <a:pt x="25" y="304"/>
                  </a:lnTo>
                  <a:lnTo>
                    <a:pt x="12" y="285"/>
                  </a:lnTo>
                  <a:lnTo>
                    <a:pt x="0" y="272"/>
                  </a:lnTo>
                  <a:lnTo>
                    <a:pt x="377" y="0"/>
                  </a:lnTo>
                  <a:lnTo>
                    <a:pt x="383" y="12"/>
                  </a:lnTo>
                  <a:lnTo>
                    <a:pt x="390" y="19"/>
                  </a:lnTo>
                  <a:lnTo>
                    <a:pt x="396" y="25"/>
                  </a:lnTo>
                  <a:lnTo>
                    <a:pt x="403" y="31"/>
                  </a:lnTo>
                  <a:lnTo>
                    <a:pt x="409" y="38"/>
                  </a:lnTo>
                  <a:lnTo>
                    <a:pt x="415" y="44"/>
                  </a:lnTo>
                  <a:lnTo>
                    <a:pt x="422" y="57"/>
                  </a:lnTo>
                  <a:lnTo>
                    <a:pt x="428" y="63"/>
                  </a:lnTo>
                  <a:lnTo>
                    <a:pt x="434" y="69"/>
                  </a:lnTo>
                  <a:lnTo>
                    <a:pt x="441" y="76"/>
                  </a:lnTo>
                  <a:lnTo>
                    <a:pt x="447" y="82"/>
                  </a:lnTo>
                  <a:lnTo>
                    <a:pt x="454" y="88"/>
                  </a:lnTo>
                  <a:lnTo>
                    <a:pt x="460" y="95"/>
                  </a:lnTo>
                  <a:lnTo>
                    <a:pt x="473" y="101"/>
                  </a:lnTo>
                  <a:lnTo>
                    <a:pt x="479" y="107"/>
                  </a:lnTo>
                  <a:lnTo>
                    <a:pt x="486" y="114"/>
                  </a:lnTo>
                  <a:lnTo>
                    <a:pt x="492" y="120"/>
                  </a:lnTo>
                  <a:lnTo>
                    <a:pt x="498" y="126"/>
                  </a:lnTo>
                  <a:lnTo>
                    <a:pt x="511" y="133"/>
                  </a:lnTo>
                  <a:lnTo>
                    <a:pt x="518" y="139"/>
                  </a:lnTo>
                  <a:lnTo>
                    <a:pt x="524" y="139"/>
                  </a:lnTo>
                  <a:lnTo>
                    <a:pt x="537" y="145"/>
                  </a:lnTo>
                  <a:lnTo>
                    <a:pt x="543" y="152"/>
                  </a:lnTo>
                  <a:lnTo>
                    <a:pt x="550" y="158"/>
                  </a:lnTo>
                  <a:lnTo>
                    <a:pt x="562" y="164"/>
                  </a:lnTo>
                  <a:lnTo>
                    <a:pt x="569" y="164"/>
                  </a:lnTo>
                  <a:lnTo>
                    <a:pt x="575" y="171"/>
                  </a:lnTo>
                  <a:lnTo>
                    <a:pt x="588" y="177"/>
                  </a:lnTo>
                  <a:lnTo>
                    <a:pt x="594" y="177"/>
                  </a:lnTo>
                  <a:lnTo>
                    <a:pt x="607" y="183"/>
                  </a:lnTo>
                  <a:lnTo>
                    <a:pt x="614" y="190"/>
                  </a:lnTo>
                  <a:lnTo>
                    <a:pt x="620" y="190"/>
                  </a:lnTo>
                  <a:lnTo>
                    <a:pt x="633" y="196"/>
                  </a:lnTo>
                  <a:lnTo>
                    <a:pt x="639" y="196"/>
                  </a:lnTo>
                  <a:lnTo>
                    <a:pt x="652" y="202"/>
                  </a:lnTo>
                  <a:lnTo>
                    <a:pt x="658" y="202"/>
                  </a:lnTo>
                  <a:lnTo>
                    <a:pt x="671" y="209"/>
                  </a:lnTo>
                  <a:lnTo>
                    <a:pt x="677" y="209"/>
                  </a:lnTo>
                  <a:lnTo>
                    <a:pt x="690" y="215"/>
                  </a:lnTo>
                  <a:lnTo>
                    <a:pt x="697" y="215"/>
                  </a:lnTo>
                  <a:lnTo>
                    <a:pt x="709" y="215"/>
                  </a:lnTo>
                  <a:lnTo>
                    <a:pt x="716" y="221"/>
                  </a:lnTo>
                  <a:lnTo>
                    <a:pt x="729" y="221"/>
                  </a:lnTo>
                  <a:lnTo>
                    <a:pt x="735" y="221"/>
                  </a:lnTo>
                  <a:lnTo>
                    <a:pt x="748" y="228"/>
                  </a:lnTo>
                  <a:lnTo>
                    <a:pt x="754" y="228"/>
                  </a:lnTo>
                  <a:lnTo>
                    <a:pt x="767" y="228"/>
                  </a:lnTo>
                  <a:lnTo>
                    <a:pt x="773" y="228"/>
                  </a:lnTo>
                  <a:lnTo>
                    <a:pt x="786" y="228"/>
                  </a:lnTo>
                  <a:lnTo>
                    <a:pt x="799" y="234"/>
                  </a:lnTo>
                  <a:lnTo>
                    <a:pt x="805" y="234"/>
                  </a:lnTo>
                  <a:lnTo>
                    <a:pt x="818" y="234"/>
                  </a:lnTo>
                  <a:lnTo>
                    <a:pt x="825" y="234"/>
                  </a:lnTo>
                  <a:lnTo>
                    <a:pt x="837" y="234"/>
                  </a:lnTo>
                  <a:lnTo>
                    <a:pt x="844" y="234"/>
                  </a:lnTo>
                  <a:lnTo>
                    <a:pt x="856" y="234"/>
                  </a:lnTo>
                  <a:lnTo>
                    <a:pt x="863" y="234"/>
                  </a:lnTo>
                  <a:lnTo>
                    <a:pt x="876" y="234"/>
                  </a:lnTo>
                  <a:lnTo>
                    <a:pt x="888" y="228"/>
                  </a:lnTo>
                  <a:lnTo>
                    <a:pt x="895" y="228"/>
                  </a:lnTo>
                  <a:lnTo>
                    <a:pt x="908" y="228"/>
                  </a:lnTo>
                  <a:lnTo>
                    <a:pt x="914" y="228"/>
                  </a:lnTo>
                  <a:lnTo>
                    <a:pt x="927" y="228"/>
                  </a:lnTo>
                  <a:lnTo>
                    <a:pt x="933" y="221"/>
                  </a:lnTo>
                  <a:lnTo>
                    <a:pt x="946" y="221"/>
                  </a:lnTo>
                  <a:lnTo>
                    <a:pt x="952" y="221"/>
                  </a:lnTo>
                  <a:lnTo>
                    <a:pt x="965" y="215"/>
                  </a:lnTo>
                  <a:lnTo>
                    <a:pt x="972" y="215"/>
                  </a:lnTo>
                  <a:lnTo>
                    <a:pt x="1087" y="665"/>
                  </a:lnTo>
                  <a:close/>
                </a:path>
              </a:pathLst>
            </a:custGeom>
            <a:solidFill>
              <a:srgbClr val="00FF00"/>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21" name="Freeform 311">
              <a:extLst>
                <a:ext uri="{FF2B5EF4-FFF2-40B4-BE49-F238E27FC236}">
                  <a16:creationId xmlns:a16="http://schemas.microsoft.com/office/drawing/2014/main" id="{222A3366-A76D-4863-8495-6222036979BD}"/>
                </a:ext>
              </a:extLst>
            </p:cNvPr>
            <p:cNvSpPr>
              <a:spLocks/>
            </p:cNvSpPr>
            <p:nvPr/>
          </p:nvSpPr>
          <p:spPr bwMode="auto">
            <a:xfrm>
              <a:off x="1749" y="2043"/>
              <a:ext cx="569" cy="1140"/>
            </a:xfrm>
            <a:custGeom>
              <a:avLst/>
              <a:gdLst>
                <a:gd name="T0" fmla="*/ 173 w 569"/>
                <a:gd name="T1" fmla="*/ 1115 h 1140"/>
                <a:gd name="T2" fmla="*/ 147 w 569"/>
                <a:gd name="T3" fmla="*/ 1064 h 1140"/>
                <a:gd name="T4" fmla="*/ 121 w 569"/>
                <a:gd name="T5" fmla="*/ 1020 h 1140"/>
                <a:gd name="T6" fmla="*/ 96 w 569"/>
                <a:gd name="T7" fmla="*/ 975 h 1140"/>
                <a:gd name="T8" fmla="*/ 70 w 569"/>
                <a:gd name="T9" fmla="*/ 925 h 1140"/>
                <a:gd name="T10" fmla="*/ 57 w 569"/>
                <a:gd name="T11" fmla="*/ 874 h 1140"/>
                <a:gd name="T12" fmla="*/ 38 w 569"/>
                <a:gd name="T13" fmla="*/ 823 h 1140"/>
                <a:gd name="T14" fmla="*/ 25 w 569"/>
                <a:gd name="T15" fmla="*/ 773 h 1140"/>
                <a:gd name="T16" fmla="*/ 13 w 569"/>
                <a:gd name="T17" fmla="*/ 716 h 1140"/>
                <a:gd name="T18" fmla="*/ 6 w 569"/>
                <a:gd name="T19" fmla="*/ 665 h 1140"/>
                <a:gd name="T20" fmla="*/ 0 w 569"/>
                <a:gd name="T21" fmla="*/ 614 h 1140"/>
                <a:gd name="T22" fmla="*/ 0 w 569"/>
                <a:gd name="T23" fmla="*/ 557 h 1140"/>
                <a:gd name="T24" fmla="*/ 0 w 569"/>
                <a:gd name="T25" fmla="*/ 507 h 1140"/>
                <a:gd name="T26" fmla="*/ 0 w 569"/>
                <a:gd name="T27" fmla="*/ 450 h 1140"/>
                <a:gd name="T28" fmla="*/ 6 w 569"/>
                <a:gd name="T29" fmla="*/ 399 h 1140"/>
                <a:gd name="T30" fmla="*/ 19 w 569"/>
                <a:gd name="T31" fmla="*/ 342 h 1140"/>
                <a:gd name="T32" fmla="*/ 32 w 569"/>
                <a:gd name="T33" fmla="*/ 291 h 1140"/>
                <a:gd name="T34" fmla="*/ 45 w 569"/>
                <a:gd name="T35" fmla="*/ 241 h 1140"/>
                <a:gd name="T36" fmla="*/ 57 w 569"/>
                <a:gd name="T37" fmla="*/ 190 h 1140"/>
                <a:gd name="T38" fmla="*/ 83 w 569"/>
                <a:gd name="T39" fmla="*/ 139 h 1140"/>
                <a:gd name="T40" fmla="*/ 102 w 569"/>
                <a:gd name="T41" fmla="*/ 89 h 1140"/>
                <a:gd name="T42" fmla="*/ 128 w 569"/>
                <a:gd name="T43" fmla="*/ 44 h 1140"/>
                <a:gd name="T44" fmla="*/ 153 w 569"/>
                <a:gd name="T45" fmla="*/ 0 h 1140"/>
                <a:gd name="T46" fmla="*/ 537 w 569"/>
                <a:gd name="T47" fmla="*/ 260 h 1140"/>
                <a:gd name="T48" fmla="*/ 518 w 569"/>
                <a:gd name="T49" fmla="*/ 285 h 1140"/>
                <a:gd name="T50" fmla="*/ 505 w 569"/>
                <a:gd name="T51" fmla="*/ 310 h 1140"/>
                <a:gd name="T52" fmla="*/ 499 w 569"/>
                <a:gd name="T53" fmla="*/ 342 h 1140"/>
                <a:gd name="T54" fmla="*/ 486 w 569"/>
                <a:gd name="T55" fmla="*/ 367 h 1140"/>
                <a:gd name="T56" fmla="*/ 479 w 569"/>
                <a:gd name="T57" fmla="*/ 393 h 1140"/>
                <a:gd name="T58" fmla="*/ 473 w 569"/>
                <a:gd name="T59" fmla="*/ 424 h 1140"/>
                <a:gd name="T60" fmla="*/ 467 w 569"/>
                <a:gd name="T61" fmla="*/ 450 h 1140"/>
                <a:gd name="T62" fmla="*/ 460 w 569"/>
                <a:gd name="T63" fmla="*/ 481 h 1140"/>
                <a:gd name="T64" fmla="*/ 460 w 569"/>
                <a:gd name="T65" fmla="*/ 513 h 1140"/>
                <a:gd name="T66" fmla="*/ 460 w 569"/>
                <a:gd name="T67" fmla="*/ 538 h 1140"/>
                <a:gd name="T68" fmla="*/ 460 w 569"/>
                <a:gd name="T69" fmla="*/ 570 h 1140"/>
                <a:gd name="T70" fmla="*/ 460 w 569"/>
                <a:gd name="T71" fmla="*/ 602 h 1140"/>
                <a:gd name="T72" fmla="*/ 467 w 569"/>
                <a:gd name="T73" fmla="*/ 627 h 1140"/>
                <a:gd name="T74" fmla="*/ 473 w 569"/>
                <a:gd name="T75" fmla="*/ 659 h 1140"/>
                <a:gd name="T76" fmla="*/ 479 w 569"/>
                <a:gd name="T77" fmla="*/ 684 h 1140"/>
                <a:gd name="T78" fmla="*/ 486 w 569"/>
                <a:gd name="T79" fmla="*/ 716 h 1140"/>
                <a:gd name="T80" fmla="*/ 499 w 569"/>
                <a:gd name="T81" fmla="*/ 741 h 1140"/>
                <a:gd name="T82" fmla="*/ 505 w 569"/>
                <a:gd name="T83" fmla="*/ 766 h 1140"/>
                <a:gd name="T84" fmla="*/ 518 w 569"/>
                <a:gd name="T85" fmla="*/ 792 h 1140"/>
                <a:gd name="T86" fmla="*/ 537 w 569"/>
                <a:gd name="T87" fmla="*/ 823 h 1140"/>
                <a:gd name="T88" fmla="*/ 550 w 569"/>
                <a:gd name="T89" fmla="*/ 842 h 1140"/>
                <a:gd name="T90" fmla="*/ 569 w 569"/>
                <a:gd name="T91" fmla="*/ 868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1140">
                  <a:moveTo>
                    <a:pt x="192" y="1140"/>
                  </a:moveTo>
                  <a:lnTo>
                    <a:pt x="185" y="1127"/>
                  </a:lnTo>
                  <a:lnTo>
                    <a:pt x="173" y="1115"/>
                  </a:lnTo>
                  <a:lnTo>
                    <a:pt x="166" y="1096"/>
                  </a:lnTo>
                  <a:lnTo>
                    <a:pt x="153" y="1083"/>
                  </a:lnTo>
                  <a:lnTo>
                    <a:pt x="147" y="1064"/>
                  </a:lnTo>
                  <a:lnTo>
                    <a:pt x="134" y="1051"/>
                  </a:lnTo>
                  <a:lnTo>
                    <a:pt x="128" y="1039"/>
                  </a:lnTo>
                  <a:lnTo>
                    <a:pt x="121" y="1020"/>
                  </a:lnTo>
                  <a:lnTo>
                    <a:pt x="109" y="1007"/>
                  </a:lnTo>
                  <a:lnTo>
                    <a:pt x="102" y="988"/>
                  </a:lnTo>
                  <a:lnTo>
                    <a:pt x="96" y="975"/>
                  </a:lnTo>
                  <a:lnTo>
                    <a:pt x="89" y="956"/>
                  </a:lnTo>
                  <a:lnTo>
                    <a:pt x="83" y="937"/>
                  </a:lnTo>
                  <a:lnTo>
                    <a:pt x="70" y="925"/>
                  </a:lnTo>
                  <a:lnTo>
                    <a:pt x="64" y="906"/>
                  </a:lnTo>
                  <a:lnTo>
                    <a:pt x="57" y="887"/>
                  </a:lnTo>
                  <a:lnTo>
                    <a:pt x="57" y="874"/>
                  </a:lnTo>
                  <a:lnTo>
                    <a:pt x="51" y="855"/>
                  </a:lnTo>
                  <a:lnTo>
                    <a:pt x="45" y="836"/>
                  </a:lnTo>
                  <a:lnTo>
                    <a:pt x="38" y="823"/>
                  </a:lnTo>
                  <a:lnTo>
                    <a:pt x="32" y="804"/>
                  </a:lnTo>
                  <a:lnTo>
                    <a:pt x="32" y="785"/>
                  </a:lnTo>
                  <a:lnTo>
                    <a:pt x="25" y="773"/>
                  </a:lnTo>
                  <a:lnTo>
                    <a:pt x="19" y="754"/>
                  </a:lnTo>
                  <a:lnTo>
                    <a:pt x="19" y="735"/>
                  </a:lnTo>
                  <a:lnTo>
                    <a:pt x="13" y="716"/>
                  </a:lnTo>
                  <a:lnTo>
                    <a:pt x="13" y="703"/>
                  </a:lnTo>
                  <a:lnTo>
                    <a:pt x="6" y="684"/>
                  </a:lnTo>
                  <a:lnTo>
                    <a:pt x="6" y="665"/>
                  </a:lnTo>
                  <a:lnTo>
                    <a:pt x="6" y="646"/>
                  </a:lnTo>
                  <a:lnTo>
                    <a:pt x="0" y="627"/>
                  </a:lnTo>
                  <a:lnTo>
                    <a:pt x="0" y="614"/>
                  </a:lnTo>
                  <a:lnTo>
                    <a:pt x="0" y="595"/>
                  </a:lnTo>
                  <a:lnTo>
                    <a:pt x="0" y="576"/>
                  </a:lnTo>
                  <a:lnTo>
                    <a:pt x="0" y="557"/>
                  </a:lnTo>
                  <a:lnTo>
                    <a:pt x="0" y="538"/>
                  </a:lnTo>
                  <a:lnTo>
                    <a:pt x="0" y="519"/>
                  </a:lnTo>
                  <a:lnTo>
                    <a:pt x="0" y="507"/>
                  </a:lnTo>
                  <a:lnTo>
                    <a:pt x="0" y="488"/>
                  </a:lnTo>
                  <a:lnTo>
                    <a:pt x="0" y="469"/>
                  </a:lnTo>
                  <a:lnTo>
                    <a:pt x="0" y="450"/>
                  </a:lnTo>
                  <a:lnTo>
                    <a:pt x="6" y="431"/>
                  </a:lnTo>
                  <a:lnTo>
                    <a:pt x="6" y="418"/>
                  </a:lnTo>
                  <a:lnTo>
                    <a:pt x="6" y="399"/>
                  </a:lnTo>
                  <a:lnTo>
                    <a:pt x="13" y="380"/>
                  </a:lnTo>
                  <a:lnTo>
                    <a:pt x="13" y="361"/>
                  </a:lnTo>
                  <a:lnTo>
                    <a:pt x="19" y="342"/>
                  </a:lnTo>
                  <a:lnTo>
                    <a:pt x="19" y="329"/>
                  </a:lnTo>
                  <a:lnTo>
                    <a:pt x="25" y="310"/>
                  </a:lnTo>
                  <a:lnTo>
                    <a:pt x="32" y="291"/>
                  </a:lnTo>
                  <a:lnTo>
                    <a:pt x="32" y="272"/>
                  </a:lnTo>
                  <a:lnTo>
                    <a:pt x="38" y="260"/>
                  </a:lnTo>
                  <a:lnTo>
                    <a:pt x="45" y="241"/>
                  </a:lnTo>
                  <a:lnTo>
                    <a:pt x="51" y="222"/>
                  </a:lnTo>
                  <a:lnTo>
                    <a:pt x="57" y="209"/>
                  </a:lnTo>
                  <a:lnTo>
                    <a:pt x="57" y="190"/>
                  </a:lnTo>
                  <a:lnTo>
                    <a:pt x="64" y="171"/>
                  </a:lnTo>
                  <a:lnTo>
                    <a:pt x="70" y="158"/>
                  </a:lnTo>
                  <a:lnTo>
                    <a:pt x="83" y="139"/>
                  </a:lnTo>
                  <a:lnTo>
                    <a:pt x="89" y="127"/>
                  </a:lnTo>
                  <a:lnTo>
                    <a:pt x="96" y="108"/>
                  </a:lnTo>
                  <a:lnTo>
                    <a:pt x="102" y="89"/>
                  </a:lnTo>
                  <a:lnTo>
                    <a:pt x="109" y="76"/>
                  </a:lnTo>
                  <a:lnTo>
                    <a:pt x="121" y="57"/>
                  </a:lnTo>
                  <a:lnTo>
                    <a:pt x="128" y="44"/>
                  </a:lnTo>
                  <a:lnTo>
                    <a:pt x="134" y="25"/>
                  </a:lnTo>
                  <a:lnTo>
                    <a:pt x="147" y="13"/>
                  </a:lnTo>
                  <a:lnTo>
                    <a:pt x="153" y="0"/>
                  </a:lnTo>
                  <a:lnTo>
                    <a:pt x="543" y="241"/>
                  </a:lnTo>
                  <a:lnTo>
                    <a:pt x="537" y="253"/>
                  </a:lnTo>
                  <a:lnTo>
                    <a:pt x="537" y="260"/>
                  </a:lnTo>
                  <a:lnTo>
                    <a:pt x="531" y="266"/>
                  </a:lnTo>
                  <a:lnTo>
                    <a:pt x="524" y="279"/>
                  </a:lnTo>
                  <a:lnTo>
                    <a:pt x="518" y="285"/>
                  </a:lnTo>
                  <a:lnTo>
                    <a:pt x="518" y="291"/>
                  </a:lnTo>
                  <a:lnTo>
                    <a:pt x="511" y="304"/>
                  </a:lnTo>
                  <a:lnTo>
                    <a:pt x="505" y="310"/>
                  </a:lnTo>
                  <a:lnTo>
                    <a:pt x="505" y="323"/>
                  </a:lnTo>
                  <a:lnTo>
                    <a:pt x="499" y="329"/>
                  </a:lnTo>
                  <a:lnTo>
                    <a:pt x="499" y="342"/>
                  </a:lnTo>
                  <a:lnTo>
                    <a:pt x="492" y="348"/>
                  </a:lnTo>
                  <a:lnTo>
                    <a:pt x="492" y="355"/>
                  </a:lnTo>
                  <a:lnTo>
                    <a:pt x="486" y="367"/>
                  </a:lnTo>
                  <a:lnTo>
                    <a:pt x="486" y="374"/>
                  </a:lnTo>
                  <a:lnTo>
                    <a:pt x="479" y="386"/>
                  </a:lnTo>
                  <a:lnTo>
                    <a:pt x="479" y="393"/>
                  </a:lnTo>
                  <a:lnTo>
                    <a:pt x="473" y="405"/>
                  </a:lnTo>
                  <a:lnTo>
                    <a:pt x="473" y="412"/>
                  </a:lnTo>
                  <a:lnTo>
                    <a:pt x="473" y="424"/>
                  </a:lnTo>
                  <a:lnTo>
                    <a:pt x="467" y="431"/>
                  </a:lnTo>
                  <a:lnTo>
                    <a:pt x="467" y="443"/>
                  </a:lnTo>
                  <a:lnTo>
                    <a:pt x="467" y="450"/>
                  </a:lnTo>
                  <a:lnTo>
                    <a:pt x="467" y="462"/>
                  </a:lnTo>
                  <a:lnTo>
                    <a:pt x="460" y="469"/>
                  </a:lnTo>
                  <a:lnTo>
                    <a:pt x="460" y="481"/>
                  </a:lnTo>
                  <a:lnTo>
                    <a:pt x="460" y="494"/>
                  </a:lnTo>
                  <a:lnTo>
                    <a:pt x="460" y="500"/>
                  </a:lnTo>
                  <a:lnTo>
                    <a:pt x="460" y="513"/>
                  </a:lnTo>
                  <a:lnTo>
                    <a:pt x="460" y="519"/>
                  </a:lnTo>
                  <a:lnTo>
                    <a:pt x="460" y="532"/>
                  </a:lnTo>
                  <a:lnTo>
                    <a:pt x="460" y="538"/>
                  </a:lnTo>
                  <a:lnTo>
                    <a:pt x="460" y="551"/>
                  </a:lnTo>
                  <a:lnTo>
                    <a:pt x="460" y="557"/>
                  </a:lnTo>
                  <a:lnTo>
                    <a:pt x="460" y="570"/>
                  </a:lnTo>
                  <a:lnTo>
                    <a:pt x="460" y="576"/>
                  </a:lnTo>
                  <a:lnTo>
                    <a:pt x="460" y="589"/>
                  </a:lnTo>
                  <a:lnTo>
                    <a:pt x="460" y="602"/>
                  </a:lnTo>
                  <a:lnTo>
                    <a:pt x="460" y="608"/>
                  </a:lnTo>
                  <a:lnTo>
                    <a:pt x="467" y="621"/>
                  </a:lnTo>
                  <a:lnTo>
                    <a:pt x="467" y="627"/>
                  </a:lnTo>
                  <a:lnTo>
                    <a:pt x="467" y="640"/>
                  </a:lnTo>
                  <a:lnTo>
                    <a:pt x="467" y="646"/>
                  </a:lnTo>
                  <a:lnTo>
                    <a:pt x="473" y="659"/>
                  </a:lnTo>
                  <a:lnTo>
                    <a:pt x="473" y="665"/>
                  </a:lnTo>
                  <a:lnTo>
                    <a:pt x="473" y="678"/>
                  </a:lnTo>
                  <a:lnTo>
                    <a:pt x="479" y="684"/>
                  </a:lnTo>
                  <a:lnTo>
                    <a:pt x="479" y="697"/>
                  </a:lnTo>
                  <a:lnTo>
                    <a:pt x="486" y="703"/>
                  </a:lnTo>
                  <a:lnTo>
                    <a:pt x="486" y="716"/>
                  </a:lnTo>
                  <a:lnTo>
                    <a:pt x="492" y="722"/>
                  </a:lnTo>
                  <a:lnTo>
                    <a:pt x="492" y="735"/>
                  </a:lnTo>
                  <a:lnTo>
                    <a:pt x="499" y="741"/>
                  </a:lnTo>
                  <a:lnTo>
                    <a:pt x="499" y="747"/>
                  </a:lnTo>
                  <a:lnTo>
                    <a:pt x="505" y="760"/>
                  </a:lnTo>
                  <a:lnTo>
                    <a:pt x="505" y="766"/>
                  </a:lnTo>
                  <a:lnTo>
                    <a:pt x="511" y="779"/>
                  </a:lnTo>
                  <a:lnTo>
                    <a:pt x="518" y="785"/>
                  </a:lnTo>
                  <a:lnTo>
                    <a:pt x="518" y="792"/>
                  </a:lnTo>
                  <a:lnTo>
                    <a:pt x="524" y="804"/>
                  </a:lnTo>
                  <a:lnTo>
                    <a:pt x="531" y="811"/>
                  </a:lnTo>
                  <a:lnTo>
                    <a:pt x="537" y="823"/>
                  </a:lnTo>
                  <a:lnTo>
                    <a:pt x="537" y="830"/>
                  </a:lnTo>
                  <a:lnTo>
                    <a:pt x="543" y="836"/>
                  </a:lnTo>
                  <a:lnTo>
                    <a:pt x="550" y="842"/>
                  </a:lnTo>
                  <a:lnTo>
                    <a:pt x="556" y="855"/>
                  </a:lnTo>
                  <a:lnTo>
                    <a:pt x="563" y="861"/>
                  </a:lnTo>
                  <a:lnTo>
                    <a:pt x="569" y="868"/>
                  </a:lnTo>
                  <a:lnTo>
                    <a:pt x="192" y="1140"/>
                  </a:lnTo>
                  <a:close/>
                </a:path>
              </a:pathLst>
            </a:custGeom>
            <a:solidFill>
              <a:srgbClr val="3366FF"/>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22" name="Freeform 312">
              <a:extLst>
                <a:ext uri="{FF2B5EF4-FFF2-40B4-BE49-F238E27FC236}">
                  <a16:creationId xmlns:a16="http://schemas.microsoft.com/office/drawing/2014/main" id="{131ABD75-355B-4672-B4FB-8DCD94010D22}"/>
                </a:ext>
              </a:extLst>
            </p:cNvPr>
            <p:cNvSpPr>
              <a:spLocks/>
            </p:cNvSpPr>
            <p:nvPr/>
          </p:nvSpPr>
          <p:spPr bwMode="auto">
            <a:xfrm>
              <a:off x="1902" y="1581"/>
              <a:ext cx="768" cy="703"/>
            </a:xfrm>
            <a:custGeom>
              <a:avLst/>
              <a:gdLst>
                <a:gd name="T0" fmla="*/ 13 w 768"/>
                <a:gd name="T1" fmla="*/ 443 h 703"/>
                <a:gd name="T2" fmla="*/ 32 w 768"/>
                <a:gd name="T3" fmla="*/ 418 h 703"/>
                <a:gd name="T4" fmla="*/ 51 w 768"/>
                <a:gd name="T5" fmla="*/ 386 h 703"/>
                <a:gd name="T6" fmla="*/ 77 w 768"/>
                <a:gd name="T7" fmla="*/ 361 h 703"/>
                <a:gd name="T8" fmla="*/ 96 w 768"/>
                <a:gd name="T9" fmla="*/ 329 h 703"/>
                <a:gd name="T10" fmla="*/ 122 w 768"/>
                <a:gd name="T11" fmla="*/ 304 h 703"/>
                <a:gd name="T12" fmla="*/ 147 w 768"/>
                <a:gd name="T13" fmla="*/ 278 h 703"/>
                <a:gd name="T14" fmla="*/ 173 w 768"/>
                <a:gd name="T15" fmla="*/ 253 h 703"/>
                <a:gd name="T16" fmla="*/ 199 w 768"/>
                <a:gd name="T17" fmla="*/ 228 h 703"/>
                <a:gd name="T18" fmla="*/ 224 w 768"/>
                <a:gd name="T19" fmla="*/ 209 h 703"/>
                <a:gd name="T20" fmla="*/ 256 w 768"/>
                <a:gd name="T21" fmla="*/ 183 h 703"/>
                <a:gd name="T22" fmla="*/ 282 w 768"/>
                <a:gd name="T23" fmla="*/ 164 h 703"/>
                <a:gd name="T24" fmla="*/ 314 w 768"/>
                <a:gd name="T25" fmla="*/ 145 h 703"/>
                <a:gd name="T26" fmla="*/ 346 w 768"/>
                <a:gd name="T27" fmla="*/ 126 h 703"/>
                <a:gd name="T28" fmla="*/ 378 w 768"/>
                <a:gd name="T29" fmla="*/ 107 h 703"/>
                <a:gd name="T30" fmla="*/ 410 w 768"/>
                <a:gd name="T31" fmla="*/ 88 h 703"/>
                <a:gd name="T32" fmla="*/ 442 w 768"/>
                <a:gd name="T33" fmla="*/ 76 h 703"/>
                <a:gd name="T34" fmla="*/ 473 w 768"/>
                <a:gd name="T35" fmla="*/ 63 h 703"/>
                <a:gd name="T36" fmla="*/ 505 w 768"/>
                <a:gd name="T37" fmla="*/ 44 h 703"/>
                <a:gd name="T38" fmla="*/ 537 w 768"/>
                <a:gd name="T39" fmla="*/ 38 h 703"/>
                <a:gd name="T40" fmla="*/ 576 w 768"/>
                <a:gd name="T41" fmla="*/ 25 h 703"/>
                <a:gd name="T42" fmla="*/ 608 w 768"/>
                <a:gd name="T43" fmla="*/ 12 h 703"/>
                <a:gd name="T44" fmla="*/ 646 w 768"/>
                <a:gd name="T45" fmla="*/ 6 h 703"/>
                <a:gd name="T46" fmla="*/ 678 w 768"/>
                <a:gd name="T47" fmla="*/ 0 h 703"/>
                <a:gd name="T48" fmla="*/ 755 w 768"/>
                <a:gd name="T49" fmla="*/ 456 h 703"/>
                <a:gd name="T50" fmla="*/ 736 w 768"/>
                <a:gd name="T51" fmla="*/ 456 h 703"/>
                <a:gd name="T52" fmla="*/ 716 w 768"/>
                <a:gd name="T53" fmla="*/ 462 h 703"/>
                <a:gd name="T54" fmla="*/ 697 w 768"/>
                <a:gd name="T55" fmla="*/ 468 h 703"/>
                <a:gd name="T56" fmla="*/ 678 w 768"/>
                <a:gd name="T57" fmla="*/ 475 h 703"/>
                <a:gd name="T58" fmla="*/ 659 w 768"/>
                <a:gd name="T59" fmla="*/ 481 h 703"/>
                <a:gd name="T60" fmla="*/ 646 w 768"/>
                <a:gd name="T61" fmla="*/ 487 h 703"/>
                <a:gd name="T62" fmla="*/ 627 w 768"/>
                <a:gd name="T63" fmla="*/ 500 h 703"/>
                <a:gd name="T64" fmla="*/ 608 w 768"/>
                <a:gd name="T65" fmla="*/ 506 h 703"/>
                <a:gd name="T66" fmla="*/ 589 w 768"/>
                <a:gd name="T67" fmla="*/ 519 h 703"/>
                <a:gd name="T68" fmla="*/ 576 w 768"/>
                <a:gd name="T69" fmla="*/ 525 h 703"/>
                <a:gd name="T70" fmla="*/ 557 w 768"/>
                <a:gd name="T71" fmla="*/ 538 h 703"/>
                <a:gd name="T72" fmla="*/ 537 w 768"/>
                <a:gd name="T73" fmla="*/ 551 h 703"/>
                <a:gd name="T74" fmla="*/ 525 w 768"/>
                <a:gd name="T75" fmla="*/ 563 h 703"/>
                <a:gd name="T76" fmla="*/ 512 w 768"/>
                <a:gd name="T77" fmla="*/ 570 h 703"/>
                <a:gd name="T78" fmla="*/ 493 w 768"/>
                <a:gd name="T79" fmla="*/ 582 h 703"/>
                <a:gd name="T80" fmla="*/ 480 w 768"/>
                <a:gd name="T81" fmla="*/ 601 h 703"/>
                <a:gd name="T82" fmla="*/ 467 w 768"/>
                <a:gd name="T83" fmla="*/ 614 h 703"/>
                <a:gd name="T84" fmla="*/ 454 w 768"/>
                <a:gd name="T85" fmla="*/ 627 h 703"/>
                <a:gd name="T86" fmla="*/ 442 w 768"/>
                <a:gd name="T87" fmla="*/ 639 h 703"/>
                <a:gd name="T88" fmla="*/ 429 w 768"/>
                <a:gd name="T89" fmla="*/ 658 h 703"/>
                <a:gd name="T90" fmla="*/ 416 w 768"/>
                <a:gd name="T91" fmla="*/ 671 h 703"/>
                <a:gd name="T92" fmla="*/ 403 w 768"/>
                <a:gd name="T93" fmla="*/ 690 h 703"/>
                <a:gd name="T94" fmla="*/ 390 w 768"/>
                <a:gd name="T95"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8" h="703">
                  <a:moveTo>
                    <a:pt x="0" y="462"/>
                  </a:moveTo>
                  <a:lnTo>
                    <a:pt x="13" y="443"/>
                  </a:lnTo>
                  <a:lnTo>
                    <a:pt x="20" y="430"/>
                  </a:lnTo>
                  <a:lnTo>
                    <a:pt x="32" y="418"/>
                  </a:lnTo>
                  <a:lnTo>
                    <a:pt x="39" y="399"/>
                  </a:lnTo>
                  <a:lnTo>
                    <a:pt x="51" y="386"/>
                  </a:lnTo>
                  <a:lnTo>
                    <a:pt x="64" y="373"/>
                  </a:lnTo>
                  <a:lnTo>
                    <a:pt x="77" y="361"/>
                  </a:lnTo>
                  <a:lnTo>
                    <a:pt x="83" y="342"/>
                  </a:lnTo>
                  <a:lnTo>
                    <a:pt x="96" y="329"/>
                  </a:lnTo>
                  <a:lnTo>
                    <a:pt x="109" y="316"/>
                  </a:lnTo>
                  <a:lnTo>
                    <a:pt x="122" y="304"/>
                  </a:lnTo>
                  <a:lnTo>
                    <a:pt x="135" y="291"/>
                  </a:lnTo>
                  <a:lnTo>
                    <a:pt x="147" y="278"/>
                  </a:lnTo>
                  <a:lnTo>
                    <a:pt x="160" y="266"/>
                  </a:lnTo>
                  <a:lnTo>
                    <a:pt x="173" y="253"/>
                  </a:lnTo>
                  <a:lnTo>
                    <a:pt x="186" y="240"/>
                  </a:lnTo>
                  <a:lnTo>
                    <a:pt x="199" y="228"/>
                  </a:lnTo>
                  <a:lnTo>
                    <a:pt x="211" y="221"/>
                  </a:lnTo>
                  <a:lnTo>
                    <a:pt x="224" y="209"/>
                  </a:lnTo>
                  <a:lnTo>
                    <a:pt x="243" y="196"/>
                  </a:lnTo>
                  <a:lnTo>
                    <a:pt x="256" y="183"/>
                  </a:lnTo>
                  <a:lnTo>
                    <a:pt x="269" y="177"/>
                  </a:lnTo>
                  <a:lnTo>
                    <a:pt x="282" y="164"/>
                  </a:lnTo>
                  <a:lnTo>
                    <a:pt x="301" y="152"/>
                  </a:lnTo>
                  <a:lnTo>
                    <a:pt x="314" y="145"/>
                  </a:lnTo>
                  <a:lnTo>
                    <a:pt x="326" y="133"/>
                  </a:lnTo>
                  <a:lnTo>
                    <a:pt x="346" y="126"/>
                  </a:lnTo>
                  <a:lnTo>
                    <a:pt x="358" y="114"/>
                  </a:lnTo>
                  <a:lnTo>
                    <a:pt x="378" y="107"/>
                  </a:lnTo>
                  <a:lnTo>
                    <a:pt x="390" y="101"/>
                  </a:lnTo>
                  <a:lnTo>
                    <a:pt x="410" y="88"/>
                  </a:lnTo>
                  <a:lnTo>
                    <a:pt x="422" y="82"/>
                  </a:lnTo>
                  <a:lnTo>
                    <a:pt x="442" y="76"/>
                  </a:lnTo>
                  <a:lnTo>
                    <a:pt x="454" y="69"/>
                  </a:lnTo>
                  <a:lnTo>
                    <a:pt x="473" y="63"/>
                  </a:lnTo>
                  <a:lnTo>
                    <a:pt x="486" y="57"/>
                  </a:lnTo>
                  <a:lnTo>
                    <a:pt x="505" y="44"/>
                  </a:lnTo>
                  <a:lnTo>
                    <a:pt x="525" y="38"/>
                  </a:lnTo>
                  <a:lnTo>
                    <a:pt x="537" y="38"/>
                  </a:lnTo>
                  <a:lnTo>
                    <a:pt x="557" y="31"/>
                  </a:lnTo>
                  <a:lnTo>
                    <a:pt x="576" y="25"/>
                  </a:lnTo>
                  <a:lnTo>
                    <a:pt x="589" y="19"/>
                  </a:lnTo>
                  <a:lnTo>
                    <a:pt x="608" y="12"/>
                  </a:lnTo>
                  <a:lnTo>
                    <a:pt x="627" y="12"/>
                  </a:lnTo>
                  <a:lnTo>
                    <a:pt x="646" y="6"/>
                  </a:lnTo>
                  <a:lnTo>
                    <a:pt x="659" y="0"/>
                  </a:lnTo>
                  <a:lnTo>
                    <a:pt x="678" y="0"/>
                  </a:lnTo>
                  <a:lnTo>
                    <a:pt x="768" y="449"/>
                  </a:lnTo>
                  <a:lnTo>
                    <a:pt x="755" y="456"/>
                  </a:lnTo>
                  <a:lnTo>
                    <a:pt x="748" y="456"/>
                  </a:lnTo>
                  <a:lnTo>
                    <a:pt x="736" y="456"/>
                  </a:lnTo>
                  <a:lnTo>
                    <a:pt x="729" y="462"/>
                  </a:lnTo>
                  <a:lnTo>
                    <a:pt x="716" y="462"/>
                  </a:lnTo>
                  <a:lnTo>
                    <a:pt x="710" y="468"/>
                  </a:lnTo>
                  <a:lnTo>
                    <a:pt x="697" y="468"/>
                  </a:lnTo>
                  <a:lnTo>
                    <a:pt x="691" y="475"/>
                  </a:lnTo>
                  <a:lnTo>
                    <a:pt x="678" y="475"/>
                  </a:lnTo>
                  <a:lnTo>
                    <a:pt x="672" y="481"/>
                  </a:lnTo>
                  <a:lnTo>
                    <a:pt x="659" y="481"/>
                  </a:lnTo>
                  <a:lnTo>
                    <a:pt x="653" y="487"/>
                  </a:lnTo>
                  <a:lnTo>
                    <a:pt x="646" y="487"/>
                  </a:lnTo>
                  <a:lnTo>
                    <a:pt x="633" y="494"/>
                  </a:lnTo>
                  <a:lnTo>
                    <a:pt x="627" y="500"/>
                  </a:lnTo>
                  <a:lnTo>
                    <a:pt x="614" y="500"/>
                  </a:lnTo>
                  <a:lnTo>
                    <a:pt x="608" y="506"/>
                  </a:lnTo>
                  <a:lnTo>
                    <a:pt x="601" y="513"/>
                  </a:lnTo>
                  <a:lnTo>
                    <a:pt x="589" y="519"/>
                  </a:lnTo>
                  <a:lnTo>
                    <a:pt x="582" y="519"/>
                  </a:lnTo>
                  <a:lnTo>
                    <a:pt x="576" y="525"/>
                  </a:lnTo>
                  <a:lnTo>
                    <a:pt x="563" y="532"/>
                  </a:lnTo>
                  <a:lnTo>
                    <a:pt x="557" y="538"/>
                  </a:lnTo>
                  <a:lnTo>
                    <a:pt x="550" y="544"/>
                  </a:lnTo>
                  <a:lnTo>
                    <a:pt x="537" y="551"/>
                  </a:lnTo>
                  <a:lnTo>
                    <a:pt x="531" y="557"/>
                  </a:lnTo>
                  <a:lnTo>
                    <a:pt x="525" y="563"/>
                  </a:lnTo>
                  <a:lnTo>
                    <a:pt x="518" y="563"/>
                  </a:lnTo>
                  <a:lnTo>
                    <a:pt x="512" y="570"/>
                  </a:lnTo>
                  <a:lnTo>
                    <a:pt x="499" y="576"/>
                  </a:lnTo>
                  <a:lnTo>
                    <a:pt x="493" y="582"/>
                  </a:lnTo>
                  <a:lnTo>
                    <a:pt x="486" y="595"/>
                  </a:lnTo>
                  <a:lnTo>
                    <a:pt x="480" y="601"/>
                  </a:lnTo>
                  <a:lnTo>
                    <a:pt x="473" y="608"/>
                  </a:lnTo>
                  <a:lnTo>
                    <a:pt x="467" y="614"/>
                  </a:lnTo>
                  <a:lnTo>
                    <a:pt x="461" y="620"/>
                  </a:lnTo>
                  <a:lnTo>
                    <a:pt x="454" y="627"/>
                  </a:lnTo>
                  <a:lnTo>
                    <a:pt x="448" y="633"/>
                  </a:lnTo>
                  <a:lnTo>
                    <a:pt x="442" y="639"/>
                  </a:lnTo>
                  <a:lnTo>
                    <a:pt x="435" y="652"/>
                  </a:lnTo>
                  <a:lnTo>
                    <a:pt x="429" y="658"/>
                  </a:lnTo>
                  <a:lnTo>
                    <a:pt x="422" y="665"/>
                  </a:lnTo>
                  <a:lnTo>
                    <a:pt x="416" y="671"/>
                  </a:lnTo>
                  <a:lnTo>
                    <a:pt x="410" y="677"/>
                  </a:lnTo>
                  <a:lnTo>
                    <a:pt x="403" y="690"/>
                  </a:lnTo>
                  <a:lnTo>
                    <a:pt x="397" y="696"/>
                  </a:lnTo>
                  <a:lnTo>
                    <a:pt x="390" y="703"/>
                  </a:lnTo>
                  <a:lnTo>
                    <a:pt x="0" y="462"/>
                  </a:lnTo>
                  <a:close/>
                </a:path>
              </a:pathLst>
            </a:custGeom>
            <a:solidFill>
              <a:srgbClr val="CCFFFF"/>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23" name="Freeform 313">
              <a:extLst>
                <a:ext uri="{FF2B5EF4-FFF2-40B4-BE49-F238E27FC236}">
                  <a16:creationId xmlns:a16="http://schemas.microsoft.com/office/drawing/2014/main" id="{A45A5153-EA5E-4D13-B524-5A0D69FA6D64}"/>
                </a:ext>
              </a:extLst>
            </p:cNvPr>
            <p:cNvSpPr>
              <a:spLocks/>
            </p:cNvSpPr>
            <p:nvPr/>
          </p:nvSpPr>
          <p:spPr bwMode="auto">
            <a:xfrm>
              <a:off x="2580" y="1562"/>
              <a:ext cx="198" cy="468"/>
            </a:xfrm>
            <a:custGeom>
              <a:avLst/>
              <a:gdLst>
                <a:gd name="T0" fmla="*/ 0 w 198"/>
                <a:gd name="T1" fmla="*/ 19 h 468"/>
                <a:gd name="T2" fmla="*/ 19 w 198"/>
                <a:gd name="T3" fmla="*/ 12 h 468"/>
                <a:gd name="T4" fmla="*/ 38 w 198"/>
                <a:gd name="T5" fmla="*/ 12 h 468"/>
                <a:gd name="T6" fmla="*/ 51 w 198"/>
                <a:gd name="T7" fmla="*/ 6 h 468"/>
                <a:gd name="T8" fmla="*/ 70 w 198"/>
                <a:gd name="T9" fmla="*/ 6 h 468"/>
                <a:gd name="T10" fmla="*/ 90 w 198"/>
                <a:gd name="T11" fmla="*/ 6 h 468"/>
                <a:gd name="T12" fmla="*/ 109 w 198"/>
                <a:gd name="T13" fmla="*/ 0 h 468"/>
                <a:gd name="T14" fmla="*/ 128 w 198"/>
                <a:gd name="T15" fmla="*/ 0 h 468"/>
                <a:gd name="T16" fmla="*/ 141 w 198"/>
                <a:gd name="T17" fmla="*/ 0 h 468"/>
                <a:gd name="T18" fmla="*/ 160 w 198"/>
                <a:gd name="T19" fmla="*/ 0 h 468"/>
                <a:gd name="T20" fmla="*/ 179 w 198"/>
                <a:gd name="T21" fmla="*/ 0 h 468"/>
                <a:gd name="T22" fmla="*/ 198 w 198"/>
                <a:gd name="T23" fmla="*/ 0 h 468"/>
                <a:gd name="T24" fmla="*/ 198 w 198"/>
                <a:gd name="T25" fmla="*/ 462 h 468"/>
                <a:gd name="T26" fmla="*/ 186 w 198"/>
                <a:gd name="T27" fmla="*/ 462 h 468"/>
                <a:gd name="T28" fmla="*/ 179 w 198"/>
                <a:gd name="T29" fmla="*/ 462 h 468"/>
                <a:gd name="T30" fmla="*/ 166 w 198"/>
                <a:gd name="T31" fmla="*/ 462 h 468"/>
                <a:gd name="T32" fmla="*/ 160 w 198"/>
                <a:gd name="T33" fmla="*/ 462 h 468"/>
                <a:gd name="T34" fmla="*/ 147 w 198"/>
                <a:gd name="T35" fmla="*/ 462 h 468"/>
                <a:gd name="T36" fmla="*/ 134 w 198"/>
                <a:gd name="T37" fmla="*/ 462 h 468"/>
                <a:gd name="T38" fmla="*/ 128 w 198"/>
                <a:gd name="T39" fmla="*/ 462 h 468"/>
                <a:gd name="T40" fmla="*/ 115 w 198"/>
                <a:gd name="T41" fmla="*/ 468 h 468"/>
                <a:gd name="T42" fmla="*/ 109 w 198"/>
                <a:gd name="T43" fmla="*/ 468 h 468"/>
                <a:gd name="T44" fmla="*/ 96 w 198"/>
                <a:gd name="T45" fmla="*/ 468 h 468"/>
                <a:gd name="T46" fmla="*/ 90 w 198"/>
                <a:gd name="T47" fmla="*/ 468 h 468"/>
                <a:gd name="T48" fmla="*/ 0 w 198"/>
                <a:gd name="T49" fmla="*/ 1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468">
                  <a:moveTo>
                    <a:pt x="0" y="19"/>
                  </a:moveTo>
                  <a:lnTo>
                    <a:pt x="19" y="12"/>
                  </a:lnTo>
                  <a:lnTo>
                    <a:pt x="38" y="12"/>
                  </a:lnTo>
                  <a:lnTo>
                    <a:pt x="51" y="6"/>
                  </a:lnTo>
                  <a:lnTo>
                    <a:pt x="70" y="6"/>
                  </a:lnTo>
                  <a:lnTo>
                    <a:pt x="90" y="6"/>
                  </a:lnTo>
                  <a:lnTo>
                    <a:pt x="109" y="0"/>
                  </a:lnTo>
                  <a:lnTo>
                    <a:pt x="128" y="0"/>
                  </a:lnTo>
                  <a:lnTo>
                    <a:pt x="141" y="0"/>
                  </a:lnTo>
                  <a:lnTo>
                    <a:pt x="160" y="0"/>
                  </a:lnTo>
                  <a:lnTo>
                    <a:pt x="179" y="0"/>
                  </a:lnTo>
                  <a:lnTo>
                    <a:pt x="198" y="0"/>
                  </a:lnTo>
                  <a:lnTo>
                    <a:pt x="198" y="462"/>
                  </a:lnTo>
                  <a:lnTo>
                    <a:pt x="186" y="462"/>
                  </a:lnTo>
                  <a:lnTo>
                    <a:pt x="179" y="462"/>
                  </a:lnTo>
                  <a:lnTo>
                    <a:pt x="166" y="462"/>
                  </a:lnTo>
                  <a:lnTo>
                    <a:pt x="160" y="462"/>
                  </a:lnTo>
                  <a:lnTo>
                    <a:pt x="147" y="462"/>
                  </a:lnTo>
                  <a:lnTo>
                    <a:pt x="134" y="462"/>
                  </a:lnTo>
                  <a:lnTo>
                    <a:pt x="128" y="462"/>
                  </a:lnTo>
                  <a:lnTo>
                    <a:pt x="115" y="468"/>
                  </a:lnTo>
                  <a:lnTo>
                    <a:pt x="109" y="468"/>
                  </a:lnTo>
                  <a:lnTo>
                    <a:pt x="96" y="468"/>
                  </a:lnTo>
                  <a:lnTo>
                    <a:pt x="90" y="468"/>
                  </a:lnTo>
                  <a:lnTo>
                    <a:pt x="0" y="19"/>
                  </a:lnTo>
                  <a:close/>
                </a:path>
              </a:pathLst>
            </a:custGeom>
            <a:solidFill>
              <a:srgbClr val="C0C0C0"/>
            </a:solidFill>
            <a:ln w="9525">
              <a:solidFill>
                <a:schemeClr val="bg1"/>
              </a:solidFill>
              <a:prstDash val="solid"/>
              <a:round/>
              <a:headEnd/>
              <a:tailEnd/>
            </a:ln>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sp>
          <p:nvSpPr>
            <p:cNvPr id="24" name="Rectangle 314">
              <a:extLst>
                <a:ext uri="{FF2B5EF4-FFF2-40B4-BE49-F238E27FC236}">
                  <a16:creationId xmlns:a16="http://schemas.microsoft.com/office/drawing/2014/main" id="{109E1A15-D163-402C-B8C1-CD66422FC686}"/>
                </a:ext>
              </a:extLst>
            </p:cNvPr>
            <p:cNvSpPr>
              <a:spLocks noChangeArrowheads="1"/>
            </p:cNvSpPr>
            <p:nvPr/>
          </p:nvSpPr>
          <p:spPr bwMode="auto">
            <a:xfrm>
              <a:off x="3303" y="1992"/>
              <a:ext cx="276" cy="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473" dirty="0">
                  <a:solidFill>
                    <a:srgbClr val="FFFFFF"/>
                  </a:solidFill>
                  <a:latin typeface="+mj-lt"/>
                </a:rPr>
                <a:t>28%</a:t>
              </a:r>
              <a:endParaRPr lang="fr-FR" altLang="fr-FR" sz="2079" b="0" dirty="0">
                <a:solidFill>
                  <a:srgbClr val="000000"/>
                </a:solidFill>
                <a:latin typeface="+mj-lt"/>
              </a:endParaRPr>
            </a:p>
          </p:txBody>
        </p:sp>
        <p:sp>
          <p:nvSpPr>
            <p:cNvPr id="25" name="Rectangle 315">
              <a:extLst>
                <a:ext uri="{FF2B5EF4-FFF2-40B4-BE49-F238E27FC236}">
                  <a16:creationId xmlns:a16="http://schemas.microsoft.com/office/drawing/2014/main" id="{ABF8058A-8F31-4E31-A7F3-C444ADD31B9A}"/>
                </a:ext>
              </a:extLst>
            </p:cNvPr>
            <p:cNvSpPr>
              <a:spLocks noChangeArrowheads="1"/>
            </p:cNvSpPr>
            <p:nvPr/>
          </p:nvSpPr>
          <p:spPr bwMode="auto">
            <a:xfrm>
              <a:off x="3283" y="2987"/>
              <a:ext cx="315" cy="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473" dirty="0">
                  <a:solidFill>
                    <a:srgbClr val="0000FF"/>
                  </a:solidFill>
                  <a:latin typeface="+mj-lt"/>
                </a:rPr>
                <a:t>18 %</a:t>
              </a:r>
              <a:endParaRPr lang="fr-FR" altLang="fr-FR" sz="2079" b="0" dirty="0">
                <a:solidFill>
                  <a:srgbClr val="000000"/>
                </a:solidFill>
                <a:latin typeface="+mj-lt"/>
              </a:endParaRPr>
            </a:p>
          </p:txBody>
        </p:sp>
        <p:sp>
          <p:nvSpPr>
            <p:cNvPr id="26" name="Rectangle 316">
              <a:extLst>
                <a:ext uri="{FF2B5EF4-FFF2-40B4-BE49-F238E27FC236}">
                  <a16:creationId xmlns:a16="http://schemas.microsoft.com/office/drawing/2014/main" id="{F457F792-A614-4E7F-B658-A5FA643A9888}"/>
                </a:ext>
              </a:extLst>
            </p:cNvPr>
            <p:cNvSpPr>
              <a:spLocks noChangeArrowheads="1"/>
            </p:cNvSpPr>
            <p:nvPr/>
          </p:nvSpPr>
          <p:spPr bwMode="auto">
            <a:xfrm>
              <a:off x="2395" y="3246"/>
              <a:ext cx="276" cy="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473" dirty="0">
                  <a:solidFill>
                    <a:srgbClr val="000000"/>
                  </a:solidFill>
                  <a:latin typeface="+mj-lt"/>
                </a:rPr>
                <a:t>19%</a:t>
              </a:r>
              <a:endParaRPr lang="fr-FR" altLang="fr-FR" sz="2079" b="0" dirty="0">
                <a:solidFill>
                  <a:srgbClr val="000000"/>
                </a:solidFill>
                <a:latin typeface="+mj-lt"/>
              </a:endParaRPr>
            </a:p>
          </p:txBody>
        </p:sp>
        <p:sp>
          <p:nvSpPr>
            <p:cNvPr id="27" name="Rectangle 317">
              <a:extLst>
                <a:ext uri="{FF2B5EF4-FFF2-40B4-BE49-F238E27FC236}">
                  <a16:creationId xmlns:a16="http://schemas.microsoft.com/office/drawing/2014/main" id="{5858DB6D-465E-47E7-99E3-58E5689C0F44}"/>
                </a:ext>
              </a:extLst>
            </p:cNvPr>
            <p:cNvSpPr>
              <a:spLocks noChangeArrowheads="1"/>
            </p:cNvSpPr>
            <p:nvPr/>
          </p:nvSpPr>
          <p:spPr bwMode="auto">
            <a:xfrm>
              <a:off x="1890" y="2537"/>
              <a:ext cx="276" cy="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473" dirty="0">
                  <a:solidFill>
                    <a:srgbClr val="FFFFFF"/>
                  </a:solidFill>
                  <a:latin typeface="+mj-lt"/>
                </a:rPr>
                <a:t>20%</a:t>
              </a:r>
              <a:endParaRPr lang="fr-FR" altLang="fr-FR" sz="2079" b="0" dirty="0">
                <a:solidFill>
                  <a:srgbClr val="000000"/>
                </a:solidFill>
                <a:latin typeface="+mj-lt"/>
              </a:endParaRPr>
            </a:p>
          </p:txBody>
        </p:sp>
        <p:sp>
          <p:nvSpPr>
            <p:cNvPr id="28" name="Rectangle 318">
              <a:extLst>
                <a:ext uri="{FF2B5EF4-FFF2-40B4-BE49-F238E27FC236}">
                  <a16:creationId xmlns:a16="http://schemas.microsoft.com/office/drawing/2014/main" id="{2D810004-1057-4324-87AB-748CC49C6D55}"/>
                </a:ext>
              </a:extLst>
            </p:cNvPr>
            <p:cNvSpPr>
              <a:spLocks noChangeArrowheads="1"/>
            </p:cNvSpPr>
            <p:nvPr/>
          </p:nvSpPr>
          <p:spPr bwMode="auto">
            <a:xfrm>
              <a:off x="2190" y="1866"/>
              <a:ext cx="276" cy="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473" dirty="0">
                  <a:solidFill>
                    <a:srgbClr val="000000"/>
                  </a:solidFill>
                  <a:latin typeface="+mj-lt"/>
                </a:rPr>
                <a:t>12%</a:t>
              </a:r>
              <a:endParaRPr lang="fr-FR" altLang="fr-FR" sz="2079" b="0" dirty="0">
                <a:solidFill>
                  <a:srgbClr val="000000"/>
                </a:solidFill>
                <a:latin typeface="+mj-lt"/>
              </a:endParaRPr>
            </a:p>
          </p:txBody>
        </p:sp>
        <p:sp>
          <p:nvSpPr>
            <p:cNvPr id="29" name="Rectangle 319">
              <a:extLst>
                <a:ext uri="{FF2B5EF4-FFF2-40B4-BE49-F238E27FC236}">
                  <a16:creationId xmlns:a16="http://schemas.microsoft.com/office/drawing/2014/main" id="{0C34DAFF-FE8C-4A88-99F4-02C35AC151A8}"/>
                </a:ext>
              </a:extLst>
            </p:cNvPr>
            <p:cNvSpPr>
              <a:spLocks noChangeArrowheads="1"/>
            </p:cNvSpPr>
            <p:nvPr/>
          </p:nvSpPr>
          <p:spPr bwMode="auto">
            <a:xfrm>
              <a:off x="2606" y="1619"/>
              <a:ext cx="163"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defTabSz="792236">
                <a:lnSpc>
                  <a:spcPct val="100000"/>
                </a:lnSpc>
              </a:pPr>
              <a:r>
                <a:rPr lang="fr-FR" altLang="fr-FR" sz="1213" dirty="0">
                  <a:solidFill>
                    <a:srgbClr val="FFFFFF"/>
                  </a:solidFill>
                  <a:latin typeface="+mj-lt"/>
                </a:rPr>
                <a:t>4%</a:t>
              </a:r>
              <a:endParaRPr lang="fr-FR" altLang="fr-FR" sz="2079" b="0" dirty="0">
                <a:solidFill>
                  <a:srgbClr val="000000"/>
                </a:solidFill>
                <a:latin typeface="+mj-lt"/>
              </a:endParaRPr>
            </a:p>
          </p:txBody>
        </p:sp>
        <p:sp>
          <p:nvSpPr>
            <p:cNvPr id="30" name="Rectangle 320">
              <a:extLst>
                <a:ext uri="{FF2B5EF4-FFF2-40B4-BE49-F238E27FC236}">
                  <a16:creationId xmlns:a16="http://schemas.microsoft.com/office/drawing/2014/main" id="{99FC8789-8549-4F06-B096-8AB2F9EB534D}"/>
                </a:ext>
              </a:extLst>
            </p:cNvPr>
            <p:cNvSpPr>
              <a:spLocks noChangeArrowheads="1"/>
            </p:cNvSpPr>
            <p:nvPr/>
          </p:nvSpPr>
          <p:spPr bwMode="auto">
            <a:xfrm>
              <a:off x="841" y="1353"/>
              <a:ext cx="3875" cy="2463"/>
            </a:xfrm>
            <a:prstGeom prst="rect">
              <a:avLst/>
            </a:prstGeom>
            <a:noFill/>
            <a:ln w="0">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9226" tIns="39613" rIns="79226" bIns="39613" numCol="1" anchor="t" anchorCtr="0" compatLnSpc="1">
              <a:prstTxWarp prst="textNoShape">
                <a:avLst/>
              </a:prstTxWarp>
            </a:bodyPr>
            <a:lstStyle/>
            <a:p>
              <a:pPr algn="l" defTabSz="792236">
                <a:lnSpc>
                  <a:spcPct val="100000"/>
                </a:lnSpc>
              </a:pPr>
              <a:endParaRPr lang="fr-FR" sz="2079" b="0" dirty="0">
                <a:latin typeface="+mj-lt"/>
                <a:ea typeface="ＭＳ Ｐゴシック" panose="020B0600070205080204" pitchFamily="34" charset="-128"/>
              </a:endParaRPr>
            </a:p>
          </p:txBody>
        </p:sp>
      </p:grpSp>
      <p:sp>
        <p:nvSpPr>
          <p:cNvPr id="17410" name="Rectangle 313">
            <a:extLst>
              <a:ext uri="{FF2B5EF4-FFF2-40B4-BE49-F238E27FC236}">
                <a16:creationId xmlns:a16="http://schemas.microsoft.com/office/drawing/2014/main" id="{F0DF718E-7239-4EDF-87F2-93F32D9CC737}"/>
              </a:ext>
            </a:extLst>
          </p:cNvPr>
          <p:cNvSpPr>
            <a:spLocks noGrp="1" noChangeArrowheads="1"/>
          </p:cNvSpPr>
          <p:nvPr>
            <p:ph type="title" idx="4294967295"/>
            <p:custDataLst>
              <p:tags r:id="rId2"/>
            </p:custDataLst>
          </p:nvPr>
        </p:nvSpPr>
        <p:spPr>
          <a:xfrm>
            <a:off x="-63694" y="649324"/>
            <a:ext cx="8988379" cy="77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r">
              <a:lnSpc>
                <a:spcPct val="90000"/>
              </a:lnSpc>
            </a:pPr>
            <a:r>
              <a:rPr lang="fr-FR" altLang="fr-FR" sz="2800" b="1" dirty="0">
                <a:solidFill>
                  <a:srgbClr val="00AE00"/>
                </a:solidFill>
                <a:ea typeface="+mj-ea"/>
                <a:cs typeface="+mj-cs"/>
              </a:rPr>
              <a:t>Émissions de gaz à effet de serre </a:t>
            </a:r>
            <a:br>
              <a:rPr lang="fr-FR" altLang="fr-FR" sz="2800" b="1" dirty="0">
                <a:solidFill>
                  <a:srgbClr val="00AE00"/>
                </a:solidFill>
                <a:ea typeface="+mj-ea"/>
                <a:cs typeface="+mj-cs"/>
              </a:rPr>
            </a:br>
            <a:r>
              <a:rPr lang="fr-FR" altLang="fr-FR" sz="2800" b="1" dirty="0">
                <a:solidFill>
                  <a:srgbClr val="00AE00"/>
                </a:solidFill>
                <a:ea typeface="+mj-ea"/>
                <a:cs typeface="+mj-cs"/>
              </a:rPr>
              <a:t>(France, 1990-2013)</a:t>
            </a:r>
          </a:p>
        </p:txBody>
      </p:sp>
      <p:sp>
        <p:nvSpPr>
          <p:cNvPr id="17411" name="Text Box 3">
            <a:extLst>
              <a:ext uri="{FF2B5EF4-FFF2-40B4-BE49-F238E27FC236}">
                <a16:creationId xmlns:a16="http://schemas.microsoft.com/office/drawing/2014/main" id="{6ECFC8F1-1B6A-459E-A7BC-47E09F12BA9F}"/>
              </a:ext>
            </a:extLst>
          </p:cNvPr>
          <p:cNvSpPr txBox="1">
            <a:spLocks noChangeArrowheads="1"/>
          </p:cNvSpPr>
          <p:nvPr>
            <p:custDataLst>
              <p:tags r:id="rId3"/>
            </p:custDataLst>
          </p:nvPr>
        </p:nvSpPr>
        <p:spPr bwMode="auto">
          <a:xfrm>
            <a:off x="3874330" y="6237054"/>
            <a:ext cx="4983625" cy="21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866" b="0" dirty="0">
                <a:solidFill>
                  <a:srgbClr val="000000"/>
                </a:solidFill>
                <a:latin typeface="+mj-lt"/>
              </a:rPr>
              <a:t>Source : Ministère de la transition écologique et solidaire (En millions de tonnes équivalents CO2)</a:t>
            </a:r>
          </a:p>
        </p:txBody>
      </p:sp>
      <p:grpSp>
        <p:nvGrpSpPr>
          <p:cNvPr id="2" name="Group 6">
            <a:extLst>
              <a:ext uri="{FF2B5EF4-FFF2-40B4-BE49-F238E27FC236}">
                <a16:creationId xmlns:a16="http://schemas.microsoft.com/office/drawing/2014/main" id="{399D75FA-E76A-4F51-88EB-B654B137A7EC}"/>
              </a:ext>
            </a:extLst>
          </p:cNvPr>
          <p:cNvGrpSpPr>
            <a:grpSpLocks/>
          </p:cNvGrpSpPr>
          <p:nvPr>
            <p:custDataLst>
              <p:tags r:id="rId4"/>
            </p:custDataLst>
          </p:nvPr>
        </p:nvGrpSpPr>
        <p:grpSpPr bwMode="auto">
          <a:xfrm>
            <a:off x="4750810" y="2316260"/>
            <a:ext cx="1374412" cy="802595"/>
            <a:chOff x="3127" y="1394"/>
            <a:chExt cx="938" cy="552"/>
          </a:xfrm>
        </p:grpSpPr>
        <p:sp>
          <p:nvSpPr>
            <p:cNvPr id="17710" name="Text Box 7">
              <a:extLst>
                <a:ext uri="{FF2B5EF4-FFF2-40B4-BE49-F238E27FC236}">
                  <a16:creationId xmlns:a16="http://schemas.microsoft.com/office/drawing/2014/main" id="{DF666B15-4B59-492C-98C2-0D51AC89C9D5}"/>
                </a:ext>
              </a:extLst>
            </p:cNvPr>
            <p:cNvSpPr txBox="1">
              <a:spLocks noChangeArrowheads="1"/>
            </p:cNvSpPr>
            <p:nvPr/>
          </p:nvSpPr>
          <p:spPr bwMode="auto">
            <a:xfrm>
              <a:off x="3391" y="1754"/>
              <a:ext cx="6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13" dirty="0">
                  <a:solidFill>
                    <a:srgbClr val="000000"/>
                  </a:solidFill>
                  <a:latin typeface="+mj-lt"/>
                </a:rPr>
                <a:t>Transports</a:t>
              </a:r>
            </a:p>
          </p:txBody>
        </p:sp>
        <p:pic>
          <p:nvPicPr>
            <p:cNvPr id="17711" name="Picture 8">
              <a:extLst>
                <a:ext uri="{FF2B5EF4-FFF2-40B4-BE49-F238E27FC236}">
                  <a16:creationId xmlns:a16="http://schemas.microsoft.com/office/drawing/2014/main" id="{8A595A8D-7561-456E-B5AB-E6C5CB1E792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7" y="1394"/>
              <a:ext cx="74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BEACCB64-974B-4C1E-A260-46B8EAC4FBC2}"/>
              </a:ext>
            </a:extLst>
          </p:cNvPr>
          <p:cNvGrpSpPr>
            <a:grpSpLocks/>
          </p:cNvGrpSpPr>
          <p:nvPr>
            <p:custDataLst>
              <p:tags r:id="rId5"/>
            </p:custDataLst>
          </p:nvPr>
        </p:nvGrpSpPr>
        <p:grpSpPr bwMode="auto">
          <a:xfrm>
            <a:off x="4911737" y="4483970"/>
            <a:ext cx="951812" cy="1149119"/>
            <a:chOff x="3237" y="2887"/>
            <a:chExt cx="649" cy="791"/>
          </a:xfrm>
        </p:grpSpPr>
        <p:sp>
          <p:nvSpPr>
            <p:cNvPr id="17708" name="Text Box 10">
              <a:extLst>
                <a:ext uri="{FF2B5EF4-FFF2-40B4-BE49-F238E27FC236}">
                  <a16:creationId xmlns:a16="http://schemas.microsoft.com/office/drawing/2014/main" id="{B633222B-A3FD-4763-920B-FC297E59480E}"/>
                </a:ext>
              </a:extLst>
            </p:cNvPr>
            <p:cNvSpPr txBox="1">
              <a:spLocks noChangeArrowheads="1"/>
            </p:cNvSpPr>
            <p:nvPr/>
          </p:nvSpPr>
          <p:spPr bwMode="auto">
            <a:xfrm>
              <a:off x="3237" y="3486"/>
              <a:ext cx="5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13" dirty="0">
                  <a:solidFill>
                    <a:srgbClr val="000000"/>
                  </a:solidFill>
                  <a:latin typeface="+mj-lt"/>
                </a:rPr>
                <a:t>Industrie</a:t>
              </a:r>
            </a:p>
          </p:txBody>
        </p:sp>
        <p:pic>
          <p:nvPicPr>
            <p:cNvPr id="17709" name="Picture 11" descr="Usine3">
              <a:extLst>
                <a:ext uri="{FF2B5EF4-FFF2-40B4-BE49-F238E27FC236}">
                  <a16:creationId xmlns:a16="http://schemas.microsoft.com/office/drawing/2014/main" id="{CAA62FD8-2115-4F8C-A4EA-D13F1309A7A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96" y="2887"/>
              <a:ext cx="5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a:extLst>
              <a:ext uri="{FF2B5EF4-FFF2-40B4-BE49-F238E27FC236}">
                <a16:creationId xmlns:a16="http://schemas.microsoft.com/office/drawing/2014/main" id="{C400CD39-AB54-49A4-87FD-5C3B88C62BDF}"/>
              </a:ext>
            </a:extLst>
          </p:cNvPr>
          <p:cNvGrpSpPr>
            <a:grpSpLocks/>
          </p:cNvGrpSpPr>
          <p:nvPr>
            <p:custDataLst>
              <p:tags r:id="rId6"/>
            </p:custDataLst>
          </p:nvPr>
        </p:nvGrpSpPr>
        <p:grpSpPr bwMode="auto">
          <a:xfrm>
            <a:off x="1350693" y="3423500"/>
            <a:ext cx="1028100" cy="1054365"/>
            <a:chOff x="807" y="2156"/>
            <a:chExt cx="701" cy="726"/>
          </a:xfrm>
        </p:grpSpPr>
        <p:sp>
          <p:nvSpPr>
            <p:cNvPr id="17453" name="Text Box 13">
              <a:extLst>
                <a:ext uri="{FF2B5EF4-FFF2-40B4-BE49-F238E27FC236}">
                  <a16:creationId xmlns:a16="http://schemas.microsoft.com/office/drawing/2014/main" id="{C8582E07-884B-4B27-81D1-5771F0F78A17}"/>
                </a:ext>
              </a:extLst>
            </p:cNvPr>
            <p:cNvSpPr txBox="1">
              <a:spLocks noChangeArrowheads="1"/>
            </p:cNvSpPr>
            <p:nvPr/>
          </p:nvSpPr>
          <p:spPr bwMode="auto">
            <a:xfrm>
              <a:off x="817" y="2611"/>
              <a:ext cx="6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70000"/>
                </a:lnSpc>
                <a:buClrTx/>
                <a:buSzTx/>
                <a:buNone/>
              </a:pPr>
              <a:r>
                <a:rPr lang="fr-FR" altLang="fr-FR" sz="1213" dirty="0">
                  <a:solidFill>
                    <a:srgbClr val="000000"/>
                  </a:solidFill>
                  <a:latin typeface="+mj-lt"/>
                </a:rPr>
                <a:t>Résidentiel</a:t>
              </a:r>
            </a:p>
            <a:p>
              <a:pPr algn="l" defTabSz="792236" eaLnBrk="1" hangingPunct="1">
                <a:lnSpc>
                  <a:spcPct val="70000"/>
                </a:lnSpc>
                <a:buClrTx/>
                <a:buSzTx/>
                <a:buNone/>
              </a:pPr>
              <a:r>
                <a:rPr lang="fr-FR" altLang="fr-FR" sz="1213" dirty="0">
                  <a:solidFill>
                    <a:srgbClr val="000000"/>
                  </a:solidFill>
                  <a:latin typeface="+mj-lt"/>
                </a:rPr>
                <a:t>Tertiaire</a:t>
              </a:r>
            </a:p>
          </p:txBody>
        </p:sp>
        <p:grpSp>
          <p:nvGrpSpPr>
            <p:cNvPr id="17454" name="Group 14">
              <a:extLst>
                <a:ext uri="{FF2B5EF4-FFF2-40B4-BE49-F238E27FC236}">
                  <a16:creationId xmlns:a16="http://schemas.microsoft.com/office/drawing/2014/main" id="{96FEA036-DE5E-4903-85D0-4A5D81940CD1}"/>
                </a:ext>
              </a:extLst>
            </p:cNvPr>
            <p:cNvGrpSpPr>
              <a:grpSpLocks/>
            </p:cNvGrpSpPr>
            <p:nvPr/>
          </p:nvGrpSpPr>
          <p:grpSpPr bwMode="auto">
            <a:xfrm>
              <a:off x="807" y="2156"/>
              <a:ext cx="694" cy="444"/>
              <a:chOff x="2870" y="1270"/>
              <a:chExt cx="1100" cy="705"/>
            </a:xfrm>
          </p:grpSpPr>
          <p:sp>
            <p:nvSpPr>
              <p:cNvPr id="17455" name="Freeform 15">
                <a:extLst>
                  <a:ext uri="{FF2B5EF4-FFF2-40B4-BE49-F238E27FC236}">
                    <a16:creationId xmlns:a16="http://schemas.microsoft.com/office/drawing/2014/main" id="{CB0F8376-4345-4F0F-9DD7-A96C4BA40BB3}"/>
                  </a:ext>
                </a:extLst>
              </p:cNvPr>
              <p:cNvSpPr>
                <a:spLocks/>
              </p:cNvSpPr>
              <p:nvPr/>
            </p:nvSpPr>
            <p:spPr bwMode="auto">
              <a:xfrm>
                <a:off x="2870" y="1270"/>
                <a:ext cx="1100" cy="420"/>
              </a:xfrm>
              <a:custGeom>
                <a:avLst/>
                <a:gdLst>
                  <a:gd name="T0" fmla="*/ 0 w 1100"/>
                  <a:gd name="T1" fmla="*/ 419 h 420"/>
                  <a:gd name="T2" fmla="*/ 1099 w 1100"/>
                  <a:gd name="T3" fmla="*/ 419 h 420"/>
                  <a:gd name="T4" fmla="*/ 1099 w 1100"/>
                  <a:gd name="T5" fmla="*/ 0 h 420"/>
                  <a:gd name="T6" fmla="*/ 0 w 1100"/>
                  <a:gd name="T7" fmla="*/ 0 h 420"/>
                  <a:gd name="T8" fmla="*/ 0 w 1100"/>
                  <a:gd name="T9" fmla="*/ 419 h 420"/>
                  <a:gd name="T10" fmla="*/ 0 60000 65536"/>
                  <a:gd name="T11" fmla="*/ 0 60000 65536"/>
                  <a:gd name="T12" fmla="*/ 0 60000 65536"/>
                  <a:gd name="T13" fmla="*/ 0 60000 65536"/>
                  <a:gd name="T14" fmla="*/ 0 60000 65536"/>
                  <a:gd name="T15" fmla="*/ 0 w 1100"/>
                  <a:gd name="T16" fmla="*/ 0 h 420"/>
                  <a:gd name="T17" fmla="*/ 1100 w 1100"/>
                  <a:gd name="T18" fmla="*/ 420 h 420"/>
                </a:gdLst>
                <a:ahLst/>
                <a:cxnLst>
                  <a:cxn ang="T10">
                    <a:pos x="T0" y="T1"/>
                  </a:cxn>
                  <a:cxn ang="T11">
                    <a:pos x="T2" y="T3"/>
                  </a:cxn>
                  <a:cxn ang="T12">
                    <a:pos x="T4" y="T5"/>
                  </a:cxn>
                  <a:cxn ang="T13">
                    <a:pos x="T6" y="T7"/>
                  </a:cxn>
                  <a:cxn ang="T14">
                    <a:pos x="T8" y="T9"/>
                  </a:cxn>
                </a:cxnLst>
                <a:rect l="T15" t="T16" r="T17" b="T18"/>
                <a:pathLst>
                  <a:path w="1100" h="420">
                    <a:moveTo>
                      <a:pt x="0" y="419"/>
                    </a:moveTo>
                    <a:lnTo>
                      <a:pt x="1099" y="419"/>
                    </a:lnTo>
                    <a:lnTo>
                      <a:pt x="1099" y="0"/>
                    </a:lnTo>
                    <a:lnTo>
                      <a:pt x="0" y="0"/>
                    </a:lnTo>
                    <a:lnTo>
                      <a:pt x="0" y="419"/>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56" name="Freeform 16">
                <a:extLst>
                  <a:ext uri="{FF2B5EF4-FFF2-40B4-BE49-F238E27FC236}">
                    <a16:creationId xmlns:a16="http://schemas.microsoft.com/office/drawing/2014/main" id="{D340DD7A-FC50-4682-B6A1-A6D281210509}"/>
                  </a:ext>
                </a:extLst>
              </p:cNvPr>
              <p:cNvSpPr>
                <a:spLocks/>
              </p:cNvSpPr>
              <p:nvPr/>
            </p:nvSpPr>
            <p:spPr bwMode="auto">
              <a:xfrm>
                <a:off x="2870" y="1270"/>
                <a:ext cx="1100" cy="420"/>
              </a:xfrm>
              <a:custGeom>
                <a:avLst/>
                <a:gdLst>
                  <a:gd name="T0" fmla="*/ 0 w 1100"/>
                  <a:gd name="T1" fmla="*/ 419 h 420"/>
                  <a:gd name="T2" fmla="*/ 1099 w 1100"/>
                  <a:gd name="T3" fmla="*/ 419 h 420"/>
                  <a:gd name="T4" fmla="*/ 1099 w 1100"/>
                  <a:gd name="T5" fmla="*/ 0 h 420"/>
                  <a:gd name="T6" fmla="*/ 0 w 1100"/>
                  <a:gd name="T7" fmla="*/ 0 h 420"/>
                  <a:gd name="T8" fmla="*/ 0 w 1100"/>
                  <a:gd name="T9" fmla="*/ 419 h 420"/>
                  <a:gd name="T10" fmla="*/ 0 60000 65536"/>
                  <a:gd name="T11" fmla="*/ 0 60000 65536"/>
                  <a:gd name="T12" fmla="*/ 0 60000 65536"/>
                  <a:gd name="T13" fmla="*/ 0 60000 65536"/>
                  <a:gd name="T14" fmla="*/ 0 60000 65536"/>
                  <a:gd name="T15" fmla="*/ 0 w 1100"/>
                  <a:gd name="T16" fmla="*/ 0 h 420"/>
                  <a:gd name="T17" fmla="*/ 1100 w 1100"/>
                  <a:gd name="T18" fmla="*/ 420 h 420"/>
                </a:gdLst>
                <a:ahLst/>
                <a:cxnLst>
                  <a:cxn ang="T10">
                    <a:pos x="T0" y="T1"/>
                  </a:cxn>
                  <a:cxn ang="T11">
                    <a:pos x="T2" y="T3"/>
                  </a:cxn>
                  <a:cxn ang="T12">
                    <a:pos x="T4" y="T5"/>
                  </a:cxn>
                  <a:cxn ang="T13">
                    <a:pos x="T6" y="T7"/>
                  </a:cxn>
                  <a:cxn ang="T14">
                    <a:pos x="T8" y="T9"/>
                  </a:cxn>
                </a:cxnLst>
                <a:rect l="T15" t="T16" r="T17" b="T18"/>
                <a:pathLst>
                  <a:path w="1100" h="420">
                    <a:moveTo>
                      <a:pt x="0" y="419"/>
                    </a:moveTo>
                    <a:lnTo>
                      <a:pt x="1099" y="419"/>
                    </a:lnTo>
                    <a:lnTo>
                      <a:pt x="1099" y="0"/>
                    </a:lnTo>
                    <a:lnTo>
                      <a:pt x="0" y="0"/>
                    </a:lnTo>
                    <a:lnTo>
                      <a:pt x="0" y="41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57" name="Freeform 17">
                <a:extLst>
                  <a:ext uri="{FF2B5EF4-FFF2-40B4-BE49-F238E27FC236}">
                    <a16:creationId xmlns:a16="http://schemas.microsoft.com/office/drawing/2014/main" id="{6336BF9D-BF4A-4539-A226-B9A5DB92516D}"/>
                  </a:ext>
                </a:extLst>
              </p:cNvPr>
              <p:cNvSpPr>
                <a:spLocks/>
              </p:cNvSpPr>
              <p:nvPr/>
            </p:nvSpPr>
            <p:spPr bwMode="auto">
              <a:xfrm>
                <a:off x="2870" y="1689"/>
                <a:ext cx="1100" cy="286"/>
              </a:xfrm>
              <a:custGeom>
                <a:avLst/>
                <a:gdLst>
                  <a:gd name="T0" fmla="*/ 0 w 1100"/>
                  <a:gd name="T1" fmla="*/ 0 h 286"/>
                  <a:gd name="T2" fmla="*/ 1099 w 1100"/>
                  <a:gd name="T3" fmla="*/ 0 h 286"/>
                  <a:gd name="T4" fmla="*/ 1099 w 1100"/>
                  <a:gd name="T5" fmla="*/ 285 h 286"/>
                  <a:gd name="T6" fmla="*/ 0 w 1100"/>
                  <a:gd name="T7" fmla="*/ 285 h 286"/>
                  <a:gd name="T8" fmla="*/ 0 w 1100"/>
                  <a:gd name="T9" fmla="*/ 0 h 286"/>
                  <a:gd name="T10" fmla="*/ 0 60000 65536"/>
                  <a:gd name="T11" fmla="*/ 0 60000 65536"/>
                  <a:gd name="T12" fmla="*/ 0 60000 65536"/>
                  <a:gd name="T13" fmla="*/ 0 60000 65536"/>
                  <a:gd name="T14" fmla="*/ 0 60000 65536"/>
                  <a:gd name="T15" fmla="*/ 0 w 1100"/>
                  <a:gd name="T16" fmla="*/ 0 h 286"/>
                  <a:gd name="T17" fmla="*/ 1100 w 1100"/>
                  <a:gd name="T18" fmla="*/ 286 h 286"/>
                </a:gdLst>
                <a:ahLst/>
                <a:cxnLst>
                  <a:cxn ang="T10">
                    <a:pos x="T0" y="T1"/>
                  </a:cxn>
                  <a:cxn ang="T11">
                    <a:pos x="T2" y="T3"/>
                  </a:cxn>
                  <a:cxn ang="T12">
                    <a:pos x="T4" y="T5"/>
                  </a:cxn>
                  <a:cxn ang="T13">
                    <a:pos x="T6" y="T7"/>
                  </a:cxn>
                  <a:cxn ang="T14">
                    <a:pos x="T8" y="T9"/>
                  </a:cxn>
                </a:cxnLst>
                <a:rect l="T15" t="T16" r="T17" b="T18"/>
                <a:pathLst>
                  <a:path w="1100" h="286">
                    <a:moveTo>
                      <a:pt x="0" y="0"/>
                    </a:moveTo>
                    <a:lnTo>
                      <a:pt x="1099" y="0"/>
                    </a:lnTo>
                    <a:lnTo>
                      <a:pt x="1099" y="285"/>
                    </a:lnTo>
                    <a:lnTo>
                      <a:pt x="0" y="285"/>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58" name="Freeform 18">
                <a:extLst>
                  <a:ext uri="{FF2B5EF4-FFF2-40B4-BE49-F238E27FC236}">
                    <a16:creationId xmlns:a16="http://schemas.microsoft.com/office/drawing/2014/main" id="{7394E16F-13DD-4517-A8D7-2C83516CE052}"/>
                  </a:ext>
                </a:extLst>
              </p:cNvPr>
              <p:cNvSpPr>
                <a:spLocks/>
              </p:cNvSpPr>
              <p:nvPr/>
            </p:nvSpPr>
            <p:spPr bwMode="auto">
              <a:xfrm>
                <a:off x="2870" y="1689"/>
                <a:ext cx="1100" cy="286"/>
              </a:xfrm>
              <a:custGeom>
                <a:avLst/>
                <a:gdLst>
                  <a:gd name="T0" fmla="*/ 0 w 1100"/>
                  <a:gd name="T1" fmla="*/ 0 h 286"/>
                  <a:gd name="T2" fmla="*/ 1099 w 1100"/>
                  <a:gd name="T3" fmla="*/ 0 h 286"/>
                  <a:gd name="T4" fmla="*/ 1099 w 1100"/>
                  <a:gd name="T5" fmla="*/ 285 h 286"/>
                  <a:gd name="T6" fmla="*/ 0 w 1100"/>
                  <a:gd name="T7" fmla="*/ 285 h 286"/>
                  <a:gd name="T8" fmla="*/ 0 w 1100"/>
                  <a:gd name="T9" fmla="*/ 0 h 286"/>
                  <a:gd name="T10" fmla="*/ 0 60000 65536"/>
                  <a:gd name="T11" fmla="*/ 0 60000 65536"/>
                  <a:gd name="T12" fmla="*/ 0 60000 65536"/>
                  <a:gd name="T13" fmla="*/ 0 60000 65536"/>
                  <a:gd name="T14" fmla="*/ 0 60000 65536"/>
                  <a:gd name="T15" fmla="*/ 0 w 1100"/>
                  <a:gd name="T16" fmla="*/ 0 h 286"/>
                  <a:gd name="T17" fmla="*/ 1100 w 1100"/>
                  <a:gd name="T18" fmla="*/ 286 h 286"/>
                </a:gdLst>
                <a:ahLst/>
                <a:cxnLst>
                  <a:cxn ang="T10">
                    <a:pos x="T0" y="T1"/>
                  </a:cxn>
                  <a:cxn ang="T11">
                    <a:pos x="T2" y="T3"/>
                  </a:cxn>
                  <a:cxn ang="T12">
                    <a:pos x="T4" y="T5"/>
                  </a:cxn>
                  <a:cxn ang="T13">
                    <a:pos x="T6" y="T7"/>
                  </a:cxn>
                  <a:cxn ang="T14">
                    <a:pos x="T8" y="T9"/>
                  </a:cxn>
                </a:cxnLst>
                <a:rect l="T15" t="T16" r="T17" b="T18"/>
                <a:pathLst>
                  <a:path w="1100" h="286">
                    <a:moveTo>
                      <a:pt x="0" y="0"/>
                    </a:moveTo>
                    <a:lnTo>
                      <a:pt x="1099" y="0"/>
                    </a:lnTo>
                    <a:lnTo>
                      <a:pt x="1099" y="285"/>
                    </a:lnTo>
                    <a:lnTo>
                      <a:pt x="0" y="28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59" name="Freeform 19">
                <a:extLst>
                  <a:ext uri="{FF2B5EF4-FFF2-40B4-BE49-F238E27FC236}">
                    <a16:creationId xmlns:a16="http://schemas.microsoft.com/office/drawing/2014/main" id="{D009F79B-1B34-425F-8FE2-777993FE987A}"/>
                  </a:ext>
                </a:extLst>
              </p:cNvPr>
              <p:cNvSpPr>
                <a:spLocks/>
              </p:cNvSpPr>
              <p:nvPr/>
            </p:nvSpPr>
            <p:spPr bwMode="auto">
              <a:xfrm>
                <a:off x="2870" y="1666"/>
                <a:ext cx="1100" cy="150"/>
              </a:xfrm>
              <a:custGeom>
                <a:avLst/>
                <a:gdLst>
                  <a:gd name="T0" fmla="*/ 0 w 1100"/>
                  <a:gd name="T1" fmla="*/ 94 h 150"/>
                  <a:gd name="T2" fmla="*/ 0 w 1100"/>
                  <a:gd name="T3" fmla="*/ 3 h 150"/>
                  <a:gd name="T4" fmla="*/ 53 w 1100"/>
                  <a:gd name="T5" fmla="*/ 0 h 150"/>
                  <a:gd name="T6" fmla="*/ 372 w 1100"/>
                  <a:gd name="T7" fmla="*/ 3 h 150"/>
                  <a:gd name="T8" fmla="*/ 986 w 1100"/>
                  <a:gd name="T9" fmla="*/ 0 h 150"/>
                  <a:gd name="T10" fmla="*/ 1099 w 1100"/>
                  <a:gd name="T11" fmla="*/ 7 h 150"/>
                  <a:gd name="T12" fmla="*/ 1099 w 1100"/>
                  <a:gd name="T13" fmla="*/ 70 h 150"/>
                  <a:gd name="T14" fmla="*/ 420 w 1100"/>
                  <a:gd name="T15" fmla="*/ 146 h 150"/>
                  <a:gd name="T16" fmla="*/ 417 w 1100"/>
                  <a:gd name="T17" fmla="*/ 146 h 150"/>
                  <a:gd name="T18" fmla="*/ 415 w 1100"/>
                  <a:gd name="T19" fmla="*/ 149 h 150"/>
                  <a:gd name="T20" fmla="*/ 411 w 1100"/>
                  <a:gd name="T21" fmla="*/ 149 h 150"/>
                  <a:gd name="T22" fmla="*/ 407 w 1100"/>
                  <a:gd name="T23" fmla="*/ 149 h 150"/>
                  <a:gd name="T24" fmla="*/ 403 w 1100"/>
                  <a:gd name="T25" fmla="*/ 149 h 150"/>
                  <a:gd name="T26" fmla="*/ 401 w 1100"/>
                  <a:gd name="T27" fmla="*/ 149 h 150"/>
                  <a:gd name="T28" fmla="*/ 397 w 1100"/>
                  <a:gd name="T29" fmla="*/ 149 h 150"/>
                  <a:gd name="T30" fmla="*/ 396 w 1100"/>
                  <a:gd name="T31" fmla="*/ 149 h 150"/>
                  <a:gd name="T32" fmla="*/ 392 w 1100"/>
                  <a:gd name="T33" fmla="*/ 149 h 150"/>
                  <a:gd name="T34" fmla="*/ 391 w 1100"/>
                  <a:gd name="T35" fmla="*/ 149 h 150"/>
                  <a:gd name="T36" fmla="*/ 387 w 1100"/>
                  <a:gd name="T37" fmla="*/ 149 h 150"/>
                  <a:gd name="T38" fmla="*/ 385 w 1100"/>
                  <a:gd name="T39" fmla="*/ 149 h 150"/>
                  <a:gd name="T40" fmla="*/ 381 w 1100"/>
                  <a:gd name="T41" fmla="*/ 149 h 150"/>
                  <a:gd name="T42" fmla="*/ 380 w 1100"/>
                  <a:gd name="T43" fmla="*/ 149 h 150"/>
                  <a:gd name="T44" fmla="*/ 376 w 1100"/>
                  <a:gd name="T45" fmla="*/ 146 h 150"/>
                  <a:gd name="T46" fmla="*/ 372 w 1100"/>
                  <a:gd name="T47" fmla="*/ 146 h 150"/>
                  <a:gd name="T48" fmla="*/ 0 w 1100"/>
                  <a:gd name="T49" fmla="*/ 94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0"/>
                  <a:gd name="T76" fmla="*/ 0 h 150"/>
                  <a:gd name="T77" fmla="*/ 1100 w 1100"/>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0" h="150">
                    <a:moveTo>
                      <a:pt x="0" y="94"/>
                    </a:moveTo>
                    <a:lnTo>
                      <a:pt x="0" y="3"/>
                    </a:lnTo>
                    <a:lnTo>
                      <a:pt x="53" y="0"/>
                    </a:lnTo>
                    <a:lnTo>
                      <a:pt x="372" y="3"/>
                    </a:lnTo>
                    <a:lnTo>
                      <a:pt x="986" y="0"/>
                    </a:lnTo>
                    <a:lnTo>
                      <a:pt x="1099" y="7"/>
                    </a:lnTo>
                    <a:lnTo>
                      <a:pt x="1099" y="70"/>
                    </a:lnTo>
                    <a:lnTo>
                      <a:pt x="420" y="146"/>
                    </a:lnTo>
                    <a:lnTo>
                      <a:pt x="417" y="146"/>
                    </a:lnTo>
                    <a:lnTo>
                      <a:pt x="415" y="149"/>
                    </a:lnTo>
                    <a:lnTo>
                      <a:pt x="411" y="149"/>
                    </a:lnTo>
                    <a:lnTo>
                      <a:pt x="407" y="149"/>
                    </a:lnTo>
                    <a:lnTo>
                      <a:pt x="403" y="149"/>
                    </a:lnTo>
                    <a:lnTo>
                      <a:pt x="401" y="149"/>
                    </a:lnTo>
                    <a:lnTo>
                      <a:pt x="397" y="149"/>
                    </a:lnTo>
                    <a:lnTo>
                      <a:pt x="396" y="149"/>
                    </a:lnTo>
                    <a:lnTo>
                      <a:pt x="392" y="149"/>
                    </a:lnTo>
                    <a:lnTo>
                      <a:pt x="391" y="149"/>
                    </a:lnTo>
                    <a:lnTo>
                      <a:pt x="387" y="149"/>
                    </a:lnTo>
                    <a:lnTo>
                      <a:pt x="385" y="149"/>
                    </a:lnTo>
                    <a:lnTo>
                      <a:pt x="381" y="149"/>
                    </a:lnTo>
                    <a:lnTo>
                      <a:pt x="380" y="149"/>
                    </a:lnTo>
                    <a:lnTo>
                      <a:pt x="376" y="146"/>
                    </a:lnTo>
                    <a:lnTo>
                      <a:pt x="372" y="146"/>
                    </a:lnTo>
                    <a:lnTo>
                      <a:pt x="0" y="9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0" name="Freeform 20">
                <a:extLst>
                  <a:ext uri="{FF2B5EF4-FFF2-40B4-BE49-F238E27FC236}">
                    <a16:creationId xmlns:a16="http://schemas.microsoft.com/office/drawing/2014/main" id="{04FE4A01-BF06-43D2-A3FD-DC050C9FAF26}"/>
                  </a:ext>
                </a:extLst>
              </p:cNvPr>
              <p:cNvSpPr>
                <a:spLocks/>
              </p:cNvSpPr>
              <p:nvPr/>
            </p:nvSpPr>
            <p:spPr bwMode="auto">
              <a:xfrm>
                <a:off x="2870" y="1666"/>
                <a:ext cx="1100" cy="150"/>
              </a:xfrm>
              <a:custGeom>
                <a:avLst/>
                <a:gdLst>
                  <a:gd name="T0" fmla="*/ 0 w 1100"/>
                  <a:gd name="T1" fmla="*/ 94 h 150"/>
                  <a:gd name="T2" fmla="*/ 0 w 1100"/>
                  <a:gd name="T3" fmla="*/ 3 h 150"/>
                  <a:gd name="T4" fmla="*/ 53 w 1100"/>
                  <a:gd name="T5" fmla="*/ 0 h 150"/>
                  <a:gd name="T6" fmla="*/ 372 w 1100"/>
                  <a:gd name="T7" fmla="*/ 3 h 150"/>
                  <a:gd name="T8" fmla="*/ 986 w 1100"/>
                  <a:gd name="T9" fmla="*/ 0 h 150"/>
                  <a:gd name="T10" fmla="*/ 1099 w 1100"/>
                  <a:gd name="T11" fmla="*/ 7 h 150"/>
                  <a:gd name="T12" fmla="*/ 1099 w 1100"/>
                  <a:gd name="T13" fmla="*/ 70 h 150"/>
                  <a:gd name="T14" fmla="*/ 420 w 1100"/>
                  <a:gd name="T15" fmla="*/ 146 h 150"/>
                  <a:gd name="T16" fmla="*/ 417 w 1100"/>
                  <a:gd name="T17" fmla="*/ 146 h 150"/>
                  <a:gd name="T18" fmla="*/ 415 w 1100"/>
                  <a:gd name="T19" fmla="*/ 149 h 150"/>
                  <a:gd name="T20" fmla="*/ 411 w 1100"/>
                  <a:gd name="T21" fmla="*/ 149 h 150"/>
                  <a:gd name="T22" fmla="*/ 407 w 1100"/>
                  <a:gd name="T23" fmla="*/ 149 h 150"/>
                  <a:gd name="T24" fmla="*/ 403 w 1100"/>
                  <a:gd name="T25" fmla="*/ 149 h 150"/>
                  <a:gd name="T26" fmla="*/ 401 w 1100"/>
                  <a:gd name="T27" fmla="*/ 149 h 150"/>
                  <a:gd name="T28" fmla="*/ 397 w 1100"/>
                  <a:gd name="T29" fmla="*/ 149 h 150"/>
                  <a:gd name="T30" fmla="*/ 396 w 1100"/>
                  <a:gd name="T31" fmla="*/ 149 h 150"/>
                  <a:gd name="T32" fmla="*/ 392 w 1100"/>
                  <a:gd name="T33" fmla="*/ 149 h 150"/>
                  <a:gd name="T34" fmla="*/ 391 w 1100"/>
                  <a:gd name="T35" fmla="*/ 149 h 150"/>
                  <a:gd name="T36" fmla="*/ 387 w 1100"/>
                  <a:gd name="T37" fmla="*/ 149 h 150"/>
                  <a:gd name="T38" fmla="*/ 385 w 1100"/>
                  <a:gd name="T39" fmla="*/ 149 h 150"/>
                  <a:gd name="T40" fmla="*/ 381 w 1100"/>
                  <a:gd name="T41" fmla="*/ 149 h 150"/>
                  <a:gd name="T42" fmla="*/ 380 w 1100"/>
                  <a:gd name="T43" fmla="*/ 149 h 150"/>
                  <a:gd name="T44" fmla="*/ 376 w 1100"/>
                  <a:gd name="T45" fmla="*/ 146 h 150"/>
                  <a:gd name="T46" fmla="*/ 372 w 1100"/>
                  <a:gd name="T47" fmla="*/ 146 h 150"/>
                  <a:gd name="T48" fmla="*/ 0 w 1100"/>
                  <a:gd name="T49" fmla="*/ 94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0"/>
                  <a:gd name="T76" fmla="*/ 0 h 150"/>
                  <a:gd name="T77" fmla="*/ 1100 w 1100"/>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0" h="150">
                    <a:moveTo>
                      <a:pt x="0" y="94"/>
                    </a:moveTo>
                    <a:lnTo>
                      <a:pt x="0" y="3"/>
                    </a:lnTo>
                    <a:lnTo>
                      <a:pt x="53" y="0"/>
                    </a:lnTo>
                    <a:lnTo>
                      <a:pt x="372" y="3"/>
                    </a:lnTo>
                    <a:lnTo>
                      <a:pt x="986" y="0"/>
                    </a:lnTo>
                    <a:lnTo>
                      <a:pt x="1099" y="7"/>
                    </a:lnTo>
                    <a:lnTo>
                      <a:pt x="1099" y="70"/>
                    </a:lnTo>
                    <a:lnTo>
                      <a:pt x="420" y="146"/>
                    </a:lnTo>
                    <a:lnTo>
                      <a:pt x="417" y="146"/>
                    </a:lnTo>
                    <a:lnTo>
                      <a:pt x="415" y="149"/>
                    </a:lnTo>
                    <a:lnTo>
                      <a:pt x="411" y="149"/>
                    </a:lnTo>
                    <a:lnTo>
                      <a:pt x="407" y="149"/>
                    </a:lnTo>
                    <a:lnTo>
                      <a:pt x="403" y="149"/>
                    </a:lnTo>
                    <a:lnTo>
                      <a:pt x="401" y="149"/>
                    </a:lnTo>
                    <a:lnTo>
                      <a:pt x="397" y="149"/>
                    </a:lnTo>
                    <a:lnTo>
                      <a:pt x="396" y="149"/>
                    </a:lnTo>
                    <a:lnTo>
                      <a:pt x="392" y="149"/>
                    </a:lnTo>
                    <a:lnTo>
                      <a:pt x="391" y="149"/>
                    </a:lnTo>
                    <a:lnTo>
                      <a:pt x="387" y="149"/>
                    </a:lnTo>
                    <a:lnTo>
                      <a:pt x="385" y="149"/>
                    </a:lnTo>
                    <a:lnTo>
                      <a:pt x="381" y="149"/>
                    </a:lnTo>
                    <a:lnTo>
                      <a:pt x="380" y="149"/>
                    </a:lnTo>
                    <a:lnTo>
                      <a:pt x="376" y="146"/>
                    </a:lnTo>
                    <a:lnTo>
                      <a:pt x="372" y="146"/>
                    </a:lnTo>
                    <a:lnTo>
                      <a:pt x="0" y="9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1" name="Freeform 21">
                <a:extLst>
                  <a:ext uri="{FF2B5EF4-FFF2-40B4-BE49-F238E27FC236}">
                    <a16:creationId xmlns:a16="http://schemas.microsoft.com/office/drawing/2014/main" id="{E78EC031-C0A8-40D9-ACA6-A221D0F707C2}"/>
                  </a:ext>
                </a:extLst>
              </p:cNvPr>
              <p:cNvSpPr>
                <a:spLocks/>
              </p:cNvSpPr>
              <p:nvPr/>
            </p:nvSpPr>
            <p:spPr bwMode="auto">
              <a:xfrm>
                <a:off x="3243" y="1666"/>
                <a:ext cx="727" cy="91"/>
              </a:xfrm>
              <a:custGeom>
                <a:avLst/>
                <a:gdLst>
                  <a:gd name="T0" fmla="*/ 0 w 727"/>
                  <a:gd name="T1" fmla="*/ 3 h 91"/>
                  <a:gd name="T2" fmla="*/ 613 w 727"/>
                  <a:gd name="T3" fmla="*/ 0 h 91"/>
                  <a:gd name="T4" fmla="*/ 726 w 727"/>
                  <a:gd name="T5" fmla="*/ 7 h 91"/>
                  <a:gd name="T6" fmla="*/ 726 w 727"/>
                  <a:gd name="T7" fmla="*/ 70 h 91"/>
                  <a:gd name="T8" fmla="*/ 556 w 727"/>
                  <a:gd name="T9" fmla="*/ 90 h 91"/>
                  <a:gd name="T10" fmla="*/ 0 w 727"/>
                  <a:gd name="T11" fmla="*/ 3 h 91"/>
                  <a:gd name="T12" fmla="*/ 0 60000 65536"/>
                  <a:gd name="T13" fmla="*/ 0 60000 65536"/>
                  <a:gd name="T14" fmla="*/ 0 60000 65536"/>
                  <a:gd name="T15" fmla="*/ 0 60000 65536"/>
                  <a:gd name="T16" fmla="*/ 0 60000 65536"/>
                  <a:gd name="T17" fmla="*/ 0 60000 65536"/>
                  <a:gd name="T18" fmla="*/ 0 w 727"/>
                  <a:gd name="T19" fmla="*/ 0 h 91"/>
                  <a:gd name="T20" fmla="*/ 727 w 727"/>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27" h="91">
                    <a:moveTo>
                      <a:pt x="0" y="3"/>
                    </a:moveTo>
                    <a:lnTo>
                      <a:pt x="613" y="0"/>
                    </a:lnTo>
                    <a:lnTo>
                      <a:pt x="726" y="7"/>
                    </a:lnTo>
                    <a:lnTo>
                      <a:pt x="726" y="70"/>
                    </a:lnTo>
                    <a:lnTo>
                      <a:pt x="556" y="90"/>
                    </a:lnTo>
                    <a:lnTo>
                      <a:pt x="0" y="3"/>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2" name="Freeform 22">
                <a:extLst>
                  <a:ext uri="{FF2B5EF4-FFF2-40B4-BE49-F238E27FC236}">
                    <a16:creationId xmlns:a16="http://schemas.microsoft.com/office/drawing/2014/main" id="{5CB018FC-549E-497C-98BA-0906A52596A4}"/>
                  </a:ext>
                </a:extLst>
              </p:cNvPr>
              <p:cNvSpPr>
                <a:spLocks/>
              </p:cNvSpPr>
              <p:nvPr/>
            </p:nvSpPr>
            <p:spPr bwMode="auto">
              <a:xfrm>
                <a:off x="3243" y="1666"/>
                <a:ext cx="727" cy="91"/>
              </a:xfrm>
              <a:custGeom>
                <a:avLst/>
                <a:gdLst>
                  <a:gd name="T0" fmla="*/ 0 w 727"/>
                  <a:gd name="T1" fmla="*/ 3 h 91"/>
                  <a:gd name="T2" fmla="*/ 613 w 727"/>
                  <a:gd name="T3" fmla="*/ 0 h 91"/>
                  <a:gd name="T4" fmla="*/ 726 w 727"/>
                  <a:gd name="T5" fmla="*/ 7 h 91"/>
                  <a:gd name="T6" fmla="*/ 726 w 727"/>
                  <a:gd name="T7" fmla="*/ 70 h 91"/>
                  <a:gd name="T8" fmla="*/ 556 w 727"/>
                  <a:gd name="T9" fmla="*/ 90 h 91"/>
                  <a:gd name="T10" fmla="*/ 0 w 727"/>
                  <a:gd name="T11" fmla="*/ 3 h 91"/>
                  <a:gd name="T12" fmla="*/ 0 60000 65536"/>
                  <a:gd name="T13" fmla="*/ 0 60000 65536"/>
                  <a:gd name="T14" fmla="*/ 0 60000 65536"/>
                  <a:gd name="T15" fmla="*/ 0 60000 65536"/>
                  <a:gd name="T16" fmla="*/ 0 60000 65536"/>
                  <a:gd name="T17" fmla="*/ 0 60000 65536"/>
                  <a:gd name="T18" fmla="*/ 0 w 727"/>
                  <a:gd name="T19" fmla="*/ 0 h 91"/>
                  <a:gd name="T20" fmla="*/ 727 w 727"/>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27" h="91">
                    <a:moveTo>
                      <a:pt x="0" y="3"/>
                    </a:moveTo>
                    <a:lnTo>
                      <a:pt x="613" y="0"/>
                    </a:lnTo>
                    <a:lnTo>
                      <a:pt x="726" y="7"/>
                    </a:lnTo>
                    <a:lnTo>
                      <a:pt x="726" y="70"/>
                    </a:lnTo>
                    <a:lnTo>
                      <a:pt x="556" y="90"/>
                    </a:lnTo>
                    <a:lnTo>
                      <a:pt x="0"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3" name="Freeform 23">
                <a:extLst>
                  <a:ext uri="{FF2B5EF4-FFF2-40B4-BE49-F238E27FC236}">
                    <a16:creationId xmlns:a16="http://schemas.microsoft.com/office/drawing/2014/main" id="{47A3B015-7027-4D6A-8565-4652E93575C4}"/>
                  </a:ext>
                </a:extLst>
              </p:cNvPr>
              <p:cNvSpPr>
                <a:spLocks/>
              </p:cNvSpPr>
              <p:nvPr/>
            </p:nvSpPr>
            <p:spPr bwMode="auto">
              <a:xfrm>
                <a:off x="2870" y="1670"/>
                <a:ext cx="1100" cy="97"/>
              </a:xfrm>
              <a:custGeom>
                <a:avLst/>
                <a:gdLst>
                  <a:gd name="T0" fmla="*/ 0 w 1100"/>
                  <a:gd name="T1" fmla="*/ 55 h 97"/>
                  <a:gd name="T2" fmla="*/ 0 w 1100"/>
                  <a:gd name="T3" fmla="*/ 48 h 97"/>
                  <a:gd name="T4" fmla="*/ 377 w 1100"/>
                  <a:gd name="T5" fmla="*/ 80 h 97"/>
                  <a:gd name="T6" fmla="*/ 381 w 1100"/>
                  <a:gd name="T7" fmla="*/ 80 h 97"/>
                  <a:gd name="T8" fmla="*/ 385 w 1100"/>
                  <a:gd name="T9" fmla="*/ 81 h 97"/>
                  <a:gd name="T10" fmla="*/ 389 w 1100"/>
                  <a:gd name="T11" fmla="*/ 81 h 97"/>
                  <a:gd name="T12" fmla="*/ 392 w 1100"/>
                  <a:gd name="T13" fmla="*/ 81 h 97"/>
                  <a:gd name="T14" fmla="*/ 396 w 1100"/>
                  <a:gd name="T15" fmla="*/ 81 h 97"/>
                  <a:gd name="T16" fmla="*/ 400 w 1100"/>
                  <a:gd name="T17" fmla="*/ 81 h 97"/>
                  <a:gd name="T18" fmla="*/ 401 w 1100"/>
                  <a:gd name="T19" fmla="*/ 80 h 97"/>
                  <a:gd name="T20" fmla="*/ 405 w 1100"/>
                  <a:gd name="T21" fmla="*/ 80 h 97"/>
                  <a:gd name="T22" fmla="*/ 831 w 1100"/>
                  <a:gd name="T23" fmla="*/ 50 h 97"/>
                  <a:gd name="T24" fmla="*/ 727 w 1100"/>
                  <a:gd name="T25" fmla="*/ 0 h 97"/>
                  <a:gd name="T26" fmla="*/ 787 w 1100"/>
                  <a:gd name="T27" fmla="*/ 0 h 97"/>
                  <a:gd name="T28" fmla="*/ 924 w 1100"/>
                  <a:gd name="T29" fmla="*/ 42 h 97"/>
                  <a:gd name="T30" fmla="*/ 1099 w 1100"/>
                  <a:gd name="T31" fmla="*/ 32 h 97"/>
                  <a:gd name="T32" fmla="*/ 1099 w 1100"/>
                  <a:gd name="T33" fmla="*/ 38 h 97"/>
                  <a:gd name="T34" fmla="*/ 409 w 1100"/>
                  <a:gd name="T35" fmla="*/ 96 h 97"/>
                  <a:gd name="T36" fmla="*/ 403 w 1100"/>
                  <a:gd name="T37" fmla="*/ 96 h 97"/>
                  <a:gd name="T38" fmla="*/ 397 w 1100"/>
                  <a:gd name="T39" fmla="*/ 96 h 97"/>
                  <a:gd name="T40" fmla="*/ 395 w 1100"/>
                  <a:gd name="T41" fmla="*/ 96 h 97"/>
                  <a:gd name="T42" fmla="*/ 391 w 1100"/>
                  <a:gd name="T43" fmla="*/ 96 h 97"/>
                  <a:gd name="T44" fmla="*/ 387 w 1100"/>
                  <a:gd name="T45" fmla="*/ 96 h 97"/>
                  <a:gd name="T46" fmla="*/ 383 w 1100"/>
                  <a:gd name="T47" fmla="*/ 96 h 97"/>
                  <a:gd name="T48" fmla="*/ 380 w 1100"/>
                  <a:gd name="T49" fmla="*/ 96 h 97"/>
                  <a:gd name="T50" fmla="*/ 376 w 1100"/>
                  <a:gd name="T51" fmla="*/ 96 h 97"/>
                  <a:gd name="T52" fmla="*/ 0 w 1100"/>
                  <a:gd name="T53" fmla="*/ 55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0"/>
                  <a:gd name="T82" fmla="*/ 0 h 97"/>
                  <a:gd name="T83" fmla="*/ 1100 w 1100"/>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0" h="97">
                    <a:moveTo>
                      <a:pt x="0" y="55"/>
                    </a:moveTo>
                    <a:lnTo>
                      <a:pt x="0" y="48"/>
                    </a:lnTo>
                    <a:lnTo>
                      <a:pt x="377" y="80"/>
                    </a:lnTo>
                    <a:lnTo>
                      <a:pt x="381" y="80"/>
                    </a:lnTo>
                    <a:lnTo>
                      <a:pt x="385" y="81"/>
                    </a:lnTo>
                    <a:lnTo>
                      <a:pt x="389" y="81"/>
                    </a:lnTo>
                    <a:lnTo>
                      <a:pt x="392" y="81"/>
                    </a:lnTo>
                    <a:lnTo>
                      <a:pt x="396" y="81"/>
                    </a:lnTo>
                    <a:lnTo>
                      <a:pt x="400" y="81"/>
                    </a:lnTo>
                    <a:lnTo>
                      <a:pt x="401" y="80"/>
                    </a:lnTo>
                    <a:lnTo>
                      <a:pt x="405" y="80"/>
                    </a:lnTo>
                    <a:lnTo>
                      <a:pt x="831" y="50"/>
                    </a:lnTo>
                    <a:lnTo>
                      <a:pt x="727" y="0"/>
                    </a:lnTo>
                    <a:lnTo>
                      <a:pt x="787" y="0"/>
                    </a:lnTo>
                    <a:lnTo>
                      <a:pt x="924" y="42"/>
                    </a:lnTo>
                    <a:lnTo>
                      <a:pt x="1099" y="32"/>
                    </a:lnTo>
                    <a:lnTo>
                      <a:pt x="1099" y="38"/>
                    </a:lnTo>
                    <a:lnTo>
                      <a:pt x="409" y="96"/>
                    </a:lnTo>
                    <a:lnTo>
                      <a:pt x="403" y="96"/>
                    </a:lnTo>
                    <a:lnTo>
                      <a:pt x="397" y="96"/>
                    </a:lnTo>
                    <a:lnTo>
                      <a:pt x="395" y="96"/>
                    </a:lnTo>
                    <a:lnTo>
                      <a:pt x="391" y="96"/>
                    </a:lnTo>
                    <a:lnTo>
                      <a:pt x="387" y="96"/>
                    </a:lnTo>
                    <a:lnTo>
                      <a:pt x="383" y="96"/>
                    </a:lnTo>
                    <a:lnTo>
                      <a:pt x="380" y="96"/>
                    </a:lnTo>
                    <a:lnTo>
                      <a:pt x="376" y="96"/>
                    </a:lnTo>
                    <a:lnTo>
                      <a:pt x="0" y="5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4" name="Freeform 24">
                <a:extLst>
                  <a:ext uri="{FF2B5EF4-FFF2-40B4-BE49-F238E27FC236}">
                    <a16:creationId xmlns:a16="http://schemas.microsoft.com/office/drawing/2014/main" id="{1C43052E-440E-46E4-A62F-507995E1E918}"/>
                  </a:ext>
                </a:extLst>
              </p:cNvPr>
              <p:cNvSpPr>
                <a:spLocks/>
              </p:cNvSpPr>
              <p:nvPr/>
            </p:nvSpPr>
            <p:spPr bwMode="auto">
              <a:xfrm>
                <a:off x="2870" y="1670"/>
                <a:ext cx="1100" cy="97"/>
              </a:xfrm>
              <a:custGeom>
                <a:avLst/>
                <a:gdLst>
                  <a:gd name="T0" fmla="*/ 0 w 1100"/>
                  <a:gd name="T1" fmla="*/ 55 h 97"/>
                  <a:gd name="T2" fmla="*/ 0 w 1100"/>
                  <a:gd name="T3" fmla="*/ 48 h 97"/>
                  <a:gd name="T4" fmla="*/ 377 w 1100"/>
                  <a:gd name="T5" fmla="*/ 80 h 97"/>
                  <a:gd name="T6" fmla="*/ 381 w 1100"/>
                  <a:gd name="T7" fmla="*/ 80 h 97"/>
                  <a:gd name="T8" fmla="*/ 385 w 1100"/>
                  <a:gd name="T9" fmla="*/ 81 h 97"/>
                  <a:gd name="T10" fmla="*/ 389 w 1100"/>
                  <a:gd name="T11" fmla="*/ 81 h 97"/>
                  <a:gd name="T12" fmla="*/ 392 w 1100"/>
                  <a:gd name="T13" fmla="*/ 81 h 97"/>
                  <a:gd name="T14" fmla="*/ 396 w 1100"/>
                  <a:gd name="T15" fmla="*/ 81 h 97"/>
                  <a:gd name="T16" fmla="*/ 400 w 1100"/>
                  <a:gd name="T17" fmla="*/ 81 h 97"/>
                  <a:gd name="T18" fmla="*/ 401 w 1100"/>
                  <a:gd name="T19" fmla="*/ 80 h 97"/>
                  <a:gd name="T20" fmla="*/ 405 w 1100"/>
                  <a:gd name="T21" fmla="*/ 80 h 97"/>
                  <a:gd name="T22" fmla="*/ 831 w 1100"/>
                  <a:gd name="T23" fmla="*/ 50 h 97"/>
                  <a:gd name="T24" fmla="*/ 727 w 1100"/>
                  <a:gd name="T25" fmla="*/ 0 h 97"/>
                  <a:gd name="T26" fmla="*/ 787 w 1100"/>
                  <a:gd name="T27" fmla="*/ 0 h 97"/>
                  <a:gd name="T28" fmla="*/ 924 w 1100"/>
                  <a:gd name="T29" fmla="*/ 42 h 97"/>
                  <a:gd name="T30" fmla="*/ 1099 w 1100"/>
                  <a:gd name="T31" fmla="*/ 32 h 97"/>
                  <a:gd name="T32" fmla="*/ 1099 w 1100"/>
                  <a:gd name="T33" fmla="*/ 38 h 97"/>
                  <a:gd name="T34" fmla="*/ 409 w 1100"/>
                  <a:gd name="T35" fmla="*/ 96 h 97"/>
                  <a:gd name="T36" fmla="*/ 403 w 1100"/>
                  <a:gd name="T37" fmla="*/ 96 h 97"/>
                  <a:gd name="T38" fmla="*/ 397 w 1100"/>
                  <a:gd name="T39" fmla="*/ 96 h 97"/>
                  <a:gd name="T40" fmla="*/ 395 w 1100"/>
                  <a:gd name="T41" fmla="*/ 96 h 97"/>
                  <a:gd name="T42" fmla="*/ 391 w 1100"/>
                  <a:gd name="T43" fmla="*/ 96 h 97"/>
                  <a:gd name="T44" fmla="*/ 387 w 1100"/>
                  <a:gd name="T45" fmla="*/ 96 h 97"/>
                  <a:gd name="T46" fmla="*/ 383 w 1100"/>
                  <a:gd name="T47" fmla="*/ 96 h 97"/>
                  <a:gd name="T48" fmla="*/ 380 w 1100"/>
                  <a:gd name="T49" fmla="*/ 96 h 97"/>
                  <a:gd name="T50" fmla="*/ 376 w 1100"/>
                  <a:gd name="T51" fmla="*/ 96 h 97"/>
                  <a:gd name="T52" fmla="*/ 0 w 1100"/>
                  <a:gd name="T53" fmla="*/ 55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0"/>
                  <a:gd name="T82" fmla="*/ 0 h 97"/>
                  <a:gd name="T83" fmla="*/ 1100 w 1100"/>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0" h="97">
                    <a:moveTo>
                      <a:pt x="0" y="55"/>
                    </a:moveTo>
                    <a:lnTo>
                      <a:pt x="0" y="48"/>
                    </a:lnTo>
                    <a:lnTo>
                      <a:pt x="377" y="80"/>
                    </a:lnTo>
                    <a:lnTo>
                      <a:pt x="381" y="80"/>
                    </a:lnTo>
                    <a:lnTo>
                      <a:pt x="385" y="81"/>
                    </a:lnTo>
                    <a:lnTo>
                      <a:pt x="389" y="81"/>
                    </a:lnTo>
                    <a:lnTo>
                      <a:pt x="392" y="81"/>
                    </a:lnTo>
                    <a:lnTo>
                      <a:pt x="396" y="81"/>
                    </a:lnTo>
                    <a:lnTo>
                      <a:pt x="400" y="81"/>
                    </a:lnTo>
                    <a:lnTo>
                      <a:pt x="401" y="80"/>
                    </a:lnTo>
                    <a:lnTo>
                      <a:pt x="405" y="80"/>
                    </a:lnTo>
                    <a:lnTo>
                      <a:pt x="831" y="50"/>
                    </a:lnTo>
                    <a:lnTo>
                      <a:pt x="727" y="0"/>
                    </a:lnTo>
                    <a:lnTo>
                      <a:pt x="787" y="0"/>
                    </a:lnTo>
                    <a:lnTo>
                      <a:pt x="924" y="42"/>
                    </a:lnTo>
                    <a:lnTo>
                      <a:pt x="1099" y="32"/>
                    </a:lnTo>
                    <a:lnTo>
                      <a:pt x="1099" y="38"/>
                    </a:lnTo>
                    <a:lnTo>
                      <a:pt x="409" y="96"/>
                    </a:lnTo>
                    <a:lnTo>
                      <a:pt x="403" y="96"/>
                    </a:lnTo>
                    <a:lnTo>
                      <a:pt x="397" y="96"/>
                    </a:lnTo>
                    <a:lnTo>
                      <a:pt x="395" y="96"/>
                    </a:lnTo>
                    <a:lnTo>
                      <a:pt x="391" y="96"/>
                    </a:lnTo>
                    <a:lnTo>
                      <a:pt x="387" y="96"/>
                    </a:lnTo>
                    <a:lnTo>
                      <a:pt x="383" y="96"/>
                    </a:lnTo>
                    <a:lnTo>
                      <a:pt x="380" y="96"/>
                    </a:lnTo>
                    <a:lnTo>
                      <a:pt x="376" y="96"/>
                    </a:lnTo>
                    <a:lnTo>
                      <a:pt x="0" y="5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5" name="Freeform 25">
                <a:extLst>
                  <a:ext uri="{FF2B5EF4-FFF2-40B4-BE49-F238E27FC236}">
                    <a16:creationId xmlns:a16="http://schemas.microsoft.com/office/drawing/2014/main" id="{90496873-279F-4D2E-B4DF-B53B111759B5}"/>
                  </a:ext>
                </a:extLst>
              </p:cNvPr>
              <p:cNvSpPr>
                <a:spLocks/>
              </p:cNvSpPr>
              <p:nvPr/>
            </p:nvSpPr>
            <p:spPr bwMode="auto">
              <a:xfrm>
                <a:off x="2919" y="1310"/>
                <a:ext cx="234" cy="55"/>
              </a:xfrm>
              <a:custGeom>
                <a:avLst/>
                <a:gdLst>
                  <a:gd name="T0" fmla="*/ 223 w 234"/>
                  <a:gd name="T1" fmla="*/ 36 h 55"/>
                  <a:gd name="T2" fmla="*/ 233 w 234"/>
                  <a:gd name="T3" fmla="*/ 43 h 55"/>
                  <a:gd name="T4" fmla="*/ 231 w 234"/>
                  <a:gd name="T5" fmla="*/ 48 h 55"/>
                  <a:gd name="T6" fmla="*/ 222 w 234"/>
                  <a:gd name="T7" fmla="*/ 52 h 55"/>
                  <a:gd name="T8" fmla="*/ 207 w 234"/>
                  <a:gd name="T9" fmla="*/ 52 h 55"/>
                  <a:gd name="T10" fmla="*/ 190 w 234"/>
                  <a:gd name="T11" fmla="*/ 52 h 55"/>
                  <a:gd name="T12" fmla="*/ 174 w 234"/>
                  <a:gd name="T13" fmla="*/ 52 h 55"/>
                  <a:gd name="T14" fmla="*/ 159 w 234"/>
                  <a:gd name="T15" fmla="*/ 52 h 55"/>
                  <a:gd name="T16" fmla="*/ 136 w 234"/>
                  <a:gd name="T17" fmla="*/ 50 h 55"/>
                  <a:gd name="T18" fmla="*/ 100 w 234"/>
                  <a:gd name="T19" fmla="*/ 52 h 55"/>
                  <a:gd name="T20" fmla="*/ 64 w 234"/>
                  <a:gd name="T21" fmla="*/ 52 h 55"/>
                  <a:gd name="T22" fmla="*/ 29 w 234"/>
                  <a:gd name="T23" fmla="*/ 52 h 55"/>
                  <a:gd name="T24" fmla="*/ 5 w 234"/>
                  <a:gd name="T25" fmla="*/ 52 h 55"/>
                  <a:gd name="T26" fmla="*/ 0 w 234"/>
                  <a:gd name="T27" fmla="*/ 46 h 55"/>
                  <a:gd name="T28" fmla="*/ 0 w 234"/>
                  <a:gd name="T29" fmla="*/ 39 h 55"/>
                  <a:gd name="T30" fmla="*/ 9 w 234"/>
                  <a:gd name="T31" fmla="*/ 34 h 55"/>
                  <a:gd name="T32" fmla="*/ 17 w 234"/>
                  <a:gd name="T33" fmla="*/ 28 h 55"/>
                  <a:gd name="T34" fmla="*/ 22 w 234"/>
                  <a:gd name="T35" fmla="*/ 23 h 55"/>
                  <a:gd name="T36" fmla="*/ 32 w 234"/>
                  <a:gd name="T37" fmla="*/ 21 h 55"/>
                  <a:gd name="T38" fmla="*/ 40 w 234"/>
                  <a:gd name="T39" fmla="*/ 25 h 55"/>
                  <a:gd name="T40" fmla="*/ 46 w 234"/>
                  <a:gd name="T41" fmla="*/ 26 h 55"/>
                  <a:gd name="T42" fmla="*/ 53 w 234"/>
                  <a:gd name="T43" fmla="*/ 25 h 55"/>
                  <a:gd name="T44" fmla="*/ 58 w 234"/>
                  <a:gd name="T45" fmla="*/ 28 h 55"/>
                  <a:gd name="T46" fmla="*/ 62 w 234"/>
                  <a:gd name="T47" fmla="*/ 31 h 55"/>
                  <a:gd name="T48" fmla="*/ 64 w 234"/>
                  <a:gd name="T49" fmla="*/ 31 h 55"/>
                  <a:gd name="T50" fmla="*/ 72 w 234"/>
                  <a:gd name="T51" fmla="*/ 25 h 55"/>
                  <a:gd name="T52" fmla="*/ 79 w 234"/>
                  <a:gd name="T53" fmla="*/ 25 h 55"/>
                  <a:gd name="T54" fmla="*/ 87 w 234"/>
                  <a:gd name="T55" fmla="*/ 26 h 55"/>
                  <a:gd name="T56" fmla="*/ 92 w 234"/>
                  <a:gd name="T57" fmla="*/ 26 h 55"/>
                  <a:gd name="T58" fmla="*/ 99 w 234"/>
                  <a:gd name="T59" fmla="*/ 21 h 55"/>
                  <a:gd name="T60" fmla="*/ 105 w 234"/>
                  <a:gd name="T61" fmla="*/ 19 h 55"/>
                  <a:gd name="T62" fmla="*/ 113 w 234"/>
                  <a:gd name="T63" fmla="*/ 23 h 55"/>
                  <a:gd name="T64" fmla="*/ 115 w 234"/>
                  <a:gd name="T65" fmla="*/ 21 h 55"/>
                  <a:gd name="T66" fmla="*/ 119 w 234"/>
                  <a:gd name="T67" fmla="*/ 15 h 55"/>
                  <a:gd name="T68" fmla="*/ 121 w 234"/>
                  <a:gd name="T69" fmla="*/ 10 h 55"/>
                  <a:gd name="T70" fmla="*/ 125 w 234"/>
                  <a:gd name="T71" fmla="*/ 6 h 55"/>
                  <a:gd name="T72" fmla="*/ 131 w 234"/>
                  <a:gd name="T73" fmla="*/ 5 h 55"/>
                  <a:gd name="T74" fmla="*/ 136 w 234"/>
                  <a:gd name="T75" fmla="*/ 2 h 55"/>
                  <a:gd name="T76" fmla="*/ 143 w 234"/>
                  <a:gd name="T77" fmla="*/ 5 h 55"/>
                  <a:gd name="T78" fmla="*/ 145 w 234"/>
                  <a:gd name="T79" fmla="*/ 6 h 55"/>
                  <a:gd name="T80" fmla="*/ 148 w 234"/>
                  <a:gd name="T81" fmla="*/ 5 h 55"/>
                  <a:gd name="T82" fmla="*/ 149 w 234"/>
                  <a:gd name="T83" fmla="*/ 2 h 55"/>
                  <a:gd name="T84" fmla="*/ 155 w 234"/>
                  <a:gd name="T85" fmla="*/ 0 h 55"/>
                  <a:gd name="T86" fmla="*/ 163 w 234"/>
                  <a:gd name="T87" fmla="*/ 0 h 55"/>
                  <a:gd name="T88" fmla="*/ 172 w 234"/>
                  <a:gd name="T89" fmla="*/ 1 h 55"/>
                  <a:gd name="T90" fmla="*/ 179 w 234"/>
                  <a:gd name="T91" fmla="*/ 5 h 55"/>
                  <a:gd name="T92" fmla="*/ 184 w 234"/>
                  <a:gd name="T93" fmla="*/ 10 h 55"/>
                  <a:gd name="T94" fmla="*/ 188 w 234"/>
                  <a:gd name="T95" fmla="*/ 19 h 55"/>
                  <a:gd name="T96" fmla="*/ 190 w 234"/>
                  <a:gd name="T97" fmla="*/ 25 h 55"/>
                  <a:gd name="T98" fmla="*/ 199 w 234"/>
                  <a:gd name="T99" fmla="*/ 25 h 55"/>
                  <a:gd name="T100" fmla="*/ 207 w 234"/>
                  <a:gd name="T101" fmla="*/ 28 h 55"/>
                  <a:gd name="T102" fmla="*/ 212 w 234"/>
                  <a:gd name="T103" fmla="*/ 34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55"/>
                  <a:gd name="T158" fmla="*/ 234 w 234"/>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55">
                    <a:moveTo>
                      <a:pt x="214" y="36"/>
                    </a:moveTo>
                    <a:lnTo>
                      <a:pt x="223" y="36"/>
                    </a:lnTo>
                    <a:lnTo>
                      <a:pt x="228" y="39"/>
                    </a:lnTo>
                    <a:lnTo>
                      <a:pt x="233" y="43"/>
                    </a:lnTo>
                    <a:lnTo>
                      <a:pt x="233" y="46"/>
                    </a:lnTo>
                    <a:lnTo>
                      <a:pt x="231" y="48"/>
                    </a:lnTo>
                    <a:lnTo>
                      <a:pt x="227" y="52"/>
                    </a:lnTo>
                    <a:lnTo>
                      <a:pt x="222" y="52"/>
                    </a:lnTo>
                    <a:lnTo>
                      <a:pt x="214" y="52"/>
                    </a:lnTo>
                    <a:lnTo>
                      <a:pt x="207" y="52"/>
                    </a:lnTo>
                    <a:lnTo>
                      <a:pt x="199" y="52"/>
                    </a:lnTo>
                    <a:lnTo>
                      <a:pt x="190" y="52"/>
                    </a:lnTo>
                    <a:lnTo>
                      <a:pt x="182" y="52"/>
                    </a:lnTo>
                    <a:lnTo>
                      <a:pt x="174" y="52"/>
                    </a:lnTo>
                    <a:lnTo>
                      <a:pt x="164" y="52"/>
                    </a:lnTo>
                    <a:lnTo>
                      <a:pt x="159" y="52"/>
                    </a:lnTo>
                    <a:lnTo>
                      <a:pt x="155" y="50"/>
                    </a:lnTo>
                    <a:lnTo>
                      <a:pt x="136" y="50"/>
                    </a:lnTo>
                    <a:lnTo>
                      <a:pt x="119" y="50"/>
                    </a:lnTo>
                    <a:lnTo>
                      <a:pt x="100" y="52"/>
                    </a:lnTo>
                    <a:lnTo>
                      <a:pt x="81" y="52"/>
                    </a:lnTo>
                    <a:lnTo>
                      <a:pt x="64" y="52"/>
                    </a:lnTo>
                    <a:lnTo>
                      <a:pt x="46" y="52"/>
                    </a:lnTo>
                    <a:lnTo>
                      <a:pt x="29" y="52"/>
                    </a:lnTo>
                    <a:lnTo>
                      <a:pt x="12" y="54"/>
                    </a:lnTo>
                    <a:lnTo>
                      <a:pt x="5" y="52"/>
                    </a:lnTo>
                    <a:lnTo>
                      <a:pt x="4" y="50"/>
                    </a:lnTo>
                    <a:lnTo>
                      <a:pt x="0" y="46"/>
                    </a:lnTo>
                    <a:lnTo>
                      <a:pt x="0" y="43"/>
                    </a:lnTo>
                    <a:lnTo>
                      <a:pt x="0" y="39"/>
                    </a:lnTo>
                    <a:lnTo>
                      <a:pt x="4" y="35"/>
                    </a:lnTo>
                    <a:lnTo>
                      <a:pt x="9" y="34"/>
                    </a:lnTo>
                    <a:lnTo>
                      <a:pt x="17" y="31"/>
                    </a:lnTo>
                    <a:lnTo>
                      <a:pt x="17" y="28"/>
                    </a:lnTo>
                    <a:lnTo>
                      <a:pt x="18" y="26"/>
                    </a:lnTo>
                    <a:lnTo>
                      <a:pt x="22" y="23"/>
                    </a:lnTo>
                    <a:lnTo>
                      <a:pt x="28" y="21"/>
                    </a:lnTo>
                    <a:lnTo>
                      <a:pt x="32" y="21"/>
                    </a:lnTo>
                    <a:lnTo>
                      <a:pt x="37" y="21"/>
                    </a:lnTo>
                    <a:lnTo>
                      <a:pt x="40" y="25"/>
                    </a:lnTo>
                    <a:lnTo>
                      <a:pt x="42" y="28"/>
                    </a:lnTo>
                    <a:lnTo>
                      <a:pt x="46" y="26"/>
                    </a:lnTo>
                    <a:lnTo>
                      <a:pt x="49" y="25"/>
                    </a:lnTo>
                    <a:lnTo>
                      <a:pt x="53" y="25"/>
                    </a:lnTo>
                    <a:lnTo>
                      <a:pt x="57" y="26"/>
                    </a:lnTo>
                    <a:lnTo>
                      <a:pt x="58" y="28"/>
                    </a:lnTo>
                    <a:lnTo>
                      <a:pt x="61" y="30"/>
                    </a:lnTo>
                    <a:lnTo>
                      <a:pt x="62" y="31"/>
                    </a:lnTo>
                    <a:lnTo>
                      <a:pt x="62" y="35"/>
                    </a:lnTo>
                    <a:lnTo>
                      <a:pt x="64" y="31"/>
                    </a:lnTo>
                    <a:lnTo>
                      <a:pt x="68" y="28"/>
                    </a:lnTo>
                    <a:lnTo>
                      <a:pt x="72" y="25"/>
                    </a:lnTo>
                    <a:lnTo>
                      <a:pt x="76" y="25"/>
                    </a:lnTo>
                    <a:lnTo>
                      <a:pt x="79" y="25"/>
                    </a:lnTo>
                    <a:lnTo>
                      <a:pt x="81" y="25"/>
                    </a:lnTo>
                    <a:lnTo>
                      <a:pt x="87" y="26"/>
                    </a:lnTo>
                    <a:lnTo>
                      <a:pt x="91" y="30"/>
                    </a:lnTo>
                    <a:lnTo>
                      <a:pt x="92" y="26"/>
                    </a:lnTo>
                    <a:lnTo>
                      <a:pt x="95" y="23"/>
                    </a:lnTo>
                    <a:lnTo>
                      <a:pt x="99" y="21"/>
                    </a:lnTo>
                    <a:lnTo>
                      <a:pt x="101" y="19"/>
                    </a:lnTo>
                    <a:lnTo>
                      <a:pt x="105" y="19"/>
                    </a:lnTo>
                    <a:lnTo>
                      <a:pt x="109" y="21"/>
                    </a:lnTo>
                    <a:lnTo>
                      <a:pt x="113" y="23"/>
                    </a:lnTo>
                    <a:lnTo>
                      <a:pt x="115" y="25"/>
                    </a:lnTo>
                    <a:lnTo>
                      <a:pt x="115" y="21"/>
                    </a:lnTo>
                    <a:lnTo>
                      <a:pt x="116" y="17"/>
                    </a:lnTo>
                    <a:lnTo>
                      <a:pt x="119" y="15"/>
                    </a:lnTo>
                    <a:lnTo>
                      <a:pt x="120" y="11"/>
                    </a:lnTo>
                    <a:lnTo>
                      <a:pt x="121" y="10"/>
                    </a:lnTo>
                    <a:lnTo>
                      <a:pt x="124" y="9"/>
                    </a:lnTo>
                    <a:lnTo>
                      <a:pt x="125" y="6"/>
                    </a:lnTo>
                    <a:lnTo>
                      <a:pt x="129" y="5"/>
                    </a:lnTo>
                    <a:lnTo>
                      <a:pt x="131" y="5"/>
                    </a:lnTo>
                    <a:lnTo>
                      <a:pt x="135" y="5"/>
                    </a:lnTo>
                    <a:lnTo>
                      <a:pt x="136" y="2"/>
                    </a:lnTo>
                    <a:lnTo>
                      <a:pt x="139" y="2"/>
                    </a:lnTo>
                    <a:lnTo>
                      <a:pt x="143" y="5"/>
                    </a:lnTo>
                    <a:lnTo>
                      <a:pt x="144" y="5"/>
                    </a:lnTo>
                    <a:lnTo>
                      <a:pt x="145" y="6"/>
                    </a:lnTo>
                    <a:lnTo>
                      <a:pt x="148" y="6"/>
                    </a:lnTo>
                    <a:lnTo>
                      <a:pt x="148" y="5"/>
                    </a:lnTo>
                    <a:lnTo>
                      <a:pt x="148" y="2"/>
                    </a:lnTo>
                    <a:lnTo>
                      <a:pt x="149" y="2"/>
                    </a:lnTo>
                    <a:lnTo>
                      <a:pt x="153" y="1"/>
                    </a:lnTo>
                    <a:lnTo>
                      <a:pt x="155" y="0"/>
                    </a:lnTo>
                    <a:lnTo>
                      <a:pt x="159" y="0"/>
                    </a:lnTo>
                    <a:lnTo>
                      <a:pt x="163" y="0"/>
                    </a:lnTo>
                    <a:lnTo>
                      <a:pt x="168" y="0"/>
                    </a:lnTo>
                    <a:lnTo>
                      <a:pt x="172" y="1"/>
                    </a:lnTo>
                    <a:lnTo>
                      <a:pt x="175" y="2"/>
                    </a:lnTo>
                    <a:lnTo>
                      <a:pt x="179" y="5"/>
                    </a:lnTo>
                    <a:lnTo>
                      <a:pt x="183" y="6"/>
                    </a:lnTo>
                    <a:lnTo>
                      <a:pt x="184" y="10"/>
                    </a:lnTo>
                    <a:lnTo>
                      <a:pt x="187" y="14"/>
                    </a:lnTo>
                    <a:lnTo>
                      <a:pt x="188" y="19"/>
                    </a:lnTo>
                    <a:lnTo>
                      <a:pt x="188" y="25"/>
                    </a:lnTo>
                    <a:lnTo>
                      <a:pt x="190" y="25"/>
                    </a:lnTo>
                    <a:lnTo>
                      <a:pt x="196" y="25"/>
                    </a:lnTo>
                    <a:lnTo>
                      <a:pt x="199" y="25"/>
                    </a:lnTo>
                    <a:lnTo>
                      <a:pt x="203" y="25"/>
                    </a:lnTo>
                    <a:lnTo>
                      <a:pt x="207" y="28"/>
                    </a:lnTo>
                    <a:lnTo>
                      <a:pt x="211" y="30"/>
                    </a:lnTo>
                    <a:lnTo>
                      <a:pt x="212" y="34"/>
                    </a:lnTo>
                    <a:lnTo>
                      <a:pt x="214" y="3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6" name="Freeform 26">
                <a:extLst>
                  <a:ext uri="{FF2B5EF4-FFF2-40B4-BE49-F238E27FC236}">
                    <a16:creationId xmlns:a16="http://schemas.microsoft.com/office/drawing/2014/main" id="{1C64E5CB-72FB-4596-A323-879F1ACB057D}"/>
                  </a:ext>
                </a:extLst>
              </p:cNvPr>
              <p:cNvSpPr>
                <a:spLocks/>
              </p:cNvSpPr>
              <p:nvPr/>
            </p:nvSpPr>
            <p:spPr bwMode="auto">
              <a:xfrm>
                <a:off x="2919" y="1310"/>
                <a:ext cx="234" cy="55"/>
              </a:xfrm>
              <a:custGeom>
                <a:avLst/>
                <a:gdLst>
                  <a:gd name="T0" fmla="*/ 223 w 234"/>
                  <a:gd name="T1" fmla="*/ 36 h 55"/>
                  <a:gd name="T2" fmla="*/ 233 w 234"/>
                  <a:gd name="T3" fmla="*/ 43 h 55"/>
                  <a:gd name="T4" fmla="*/ 231 w 234"/>
                  <a:gd name="T5" fmla="*/ 48 h 55"/>
                  <a:gd name="T6" fmla="*/ 222 w 234"/>
                  <a:gd name="T7" fmla="*/ 52 h 55"/>
                  <a:gd name="T8" fmla="*/ 207 w 234"/>
                  <a:gd name="T9" fmla="*/ 52 h 55"/>
                  <a:gd name="T10" fmla="*/ 190 w 234"/>
                  <a:gd name="T11" fmla="*/ 52 h 55"/>
                  <a:gd name="T12" fmla="*/ 174 w 234"/>
                  <a:gd name="T13" fmla="*/ 52 h 55"/>
                  <a:gd name="T14" fmla="*/ 159 w 234"/>
                  <a:gd name="T15" fmla="*/ 52 h 55"/>
                  <a:gd name="T16" fmla="*/ 136 w 234"/>
                  <a:gd name="T17" fmla="*/ 50 h 55"/>
                  <a:gd name="T18" fmla="*/ 100 w 234"/>
                  <a:gd name="T19" fmla="*/ 52 h 55"/>
                  <a:gd name="T20" fmla="*/ 64 w 234"/>
                  <a:gd name="T21" fmla="*/ 52 h 55"/>
                  <a:gd name="T22" fmla="*/ 29 w 234"/>
                  <a:gd name="T23" fmla="*/ 52 h 55"/>
                  <a:gd name="T24" fmla="*/ 5 w 234"/>
                  <a:gd name="T25" fmla="*/ 52 h 55"/>
                  <a:gd name="T26" fmla="*/ 0 w 234"/>
                  <a:gd name="T27" fmla="*/ 46 h 55"/>
                  <a:gd name="T28" fmla="*/ 0 w 234"/>
                  <a:gd name="T29" fmla="*/ 39 h 55"/>
                  <a:gd name="T30" fmla="*/ 9 w 234"/>
                  <a:gd name="T31" fmla="*/ 34 h 55"/>
                  <a:gd name="T32" fmla="*/ 17 w 234"/>
                  <a:gd name="T33" fmla="*/ 28 h 55"/>
                  <a:gd name="T34" fmla="*/ 22 w 234"/>
                  <a:gd name="T35" fmla="*/ 23 h 55"/>
                  <a:gd name="T36" fmla="*/ 32 w 234"/>
                  <a:gd name="T37" fmla="*/ 21 h 55"/>
                  <a:gd name="T38" fmla="*/ 40 w 234"/>
                  <a:gd name="T39" fmla="*/ 25 h 55"/>
                  <a:gd name="T40" fmla="*/ 46 w 234"/>
                  <a:gd name="T41" fmla="*/ 26 h 55"/>
                  <a:gd name="T42" fmla="*/ 53 w 234"/>
                  <a:gd name="T43" fmla="*/ 25 h 55"/>
                  <a:gd name="T44" fmla="*/ 58 w 234"/>
                  <a:gd name="T45" fmla="*/ 28 h 55"/>
                  <a:gd name="T46" fmla="*/ 62 w 234"/>
                  <a:gd name="T47" fmla="*/ 31 h 55"/>
                  <a:gd name="T48" fmla="*/ 64 w 234"/>
                  <a:gd name="T49" fmla="*/ 31 h 55"/>
                  <a:gd name="T50" fmla="*/ 72 w 234"/>
                  <a:gd name="T51" fmla="*/ 25 h 55"/>
                  <a:gd name="T52" fmla="*/ 79 w 234"/>
                  <a:gd name="T53" fmla="*/ 25 h 55"/>
                  <a:gd name="T54" fmla="*/ 87 w 234"/>
                  <a:gd name="T55" fmla="*/ 26 h 55"/>
                  <a:gd name="T56" fmla="*/ 92 w 234"/>
                  <a:gd name="T57" fmla="*/ 26 h 55"/>
                  <a:gd name="T58" fmla="*/ 99 w 234"/>
                  <a:gd name="T59" fmla="*/ 21 h 55"/>
                  <a:gd name="T60" fmla="*/ 105 w 234"/>
                  <a:gd name="T61" fmla="*/ 19 h 55"/>
                  <a:gd name="T62" fmla="*/ 113 w 234"/>
                  <a:gd name="T63" fmla="*/ 23 h 55"/>
                  <a:gd name="T64" fmla="*/ 115 w 234"/>
                  <a:gd name="T65" fmla="*/ 21 h 55"/>
                  <a:gd name="T66" fmla="*/ 119 w 234"/>
                  <a:gd name="T67" fmla="*/ 15 h 55"/>
                  <a:gd name="T68" fmla="*/ 121 w 234"/>
                  <a:gd name="T69" fmla="*/ 10 h 55"/>
                  <a:gd name="T70" fmla="*/ 125 w 234"/>
                  <a:gd name="T71" fmla="*/ 6 h 55"/>
                  <a:gd name="T72" fmla="*/ 131 w 234"/>
                  <a:gd name="T73" fmla="*/ 5 h 55"/>
                  <a:gd name="T74" fmla="*/ 136 w 234"/>
                  <a:gd name="T75" fmla="*/ 2 h 55"/>
                  <a:gd name="T76" fmla="*/ 143 w 234"/>
                  <a:gd name="T77" fmla="*/ 5 h 55"/>
                  <a:gd name="T78" fmla="*/ 145 w 234"/>
                  <a:gd name="T79" fmla="*/ 6 h 55"/>
                  <a:gd name="T80" fmla="*/ 148 w 234"/>
                  <a:gd name="T81" fmla="*/ 5 h 55"/>
                  <a:gd name="T82" fmla="*/ 149 w 234"/>
                  <a:gd name="T83" fmla="*/ 2 h 55"/>
                  <a:gd name="T84" fmla="*/ 155 w 234"/>
                  <a:gd name="T85" fmla="*/ 0 h 55"/>
                  <a:gd name="T86" fmla="*/ 163 w 234"/>
                  <a:gd name="T87" fmla="*/ 0 h 55"/>
                  <a:gd name="T88" fmla="*/ 172 w 234"/>
                  <a:gd name="T89" fmla="*/ 1 h 55"/>
                  <a:gd name="T90" fmla="*/ 179 w 234"/>
                  <a:gd name="T91" fmla="*/ 5 h 55"/>
                  <a:gd name="T92" fmla="*/ 184 w 234"/>
                  <a:gd name="T93" fmla="*/ 10 h 55"/>
                  <a:gd name="T94" fmla="*/ 188 w 234"/>
                  <a:gd name="T95" fmla="*/ 19 h 55"/>
                  <a:gd name="T96" fmla="*/ 190 w 234"/>
                  <a:gd name="T97" fmla="*/ 25 h 55"/>
                  <a:gd name="T98" fmla="*/ 199 w 234"/>
                  <a:gd name="T99" fmla="*/ 25 h 55"/>
                  <a:gd name="T100" fmla="*/ 207 w 234"/>
                  <a:gd name="T101" fmla="*/ 28 h 55"/>
                  <a:gd name="T102" fmla="*/ 212 w 234"/>
                  <a:gd name="T103" fmla="*/ 34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55"/>
                  <a:gd name="T158" fmla="*/ 234 w 234"/>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55">
                    <a:moveTo>
                      <a:pt x="214" y="36"/>
                    </a:moveTo>
                    <a:lnTo>
                      <a:pt x="223" y="36"/>
                    </a:lnTo>
                    <a:lnTo>
                      <a:pt x="228" y="39"/>
                    </a:lnTo>
                    <a:lnTo>
                      <a:pt x="233" y="43"/>
                    </a:lnTo>
                    <a:lnTo>
                      <a:pt x="233" y="46"/>
                    </a:lnTo>
                    <a:lnTo>
                      <a:pt x="231" y="48"/>
                    </a:lnTo>
                    <a:lnTo>
                      <a:pt x="227" y="52"/>
                    </a:lnTo>
                    <a:lnTo>
                      <a:pt x="222" y="52"/>
                    </a:lnTo>
                    <a:lnTo>
                      <a:pt x="214" y="52"/>
                    </a:lnTo>
                    <a:lnTo>
                      <a:pt x="207" y="52"/>
                    </a:lnTo>
                    <a:lnTo>
                      <a:pt x="199" y="52"/>
                    </a:lnTo>
                    <a:lnTo>
                      <a:pt x="190" y="52"/>
                    </a:lnTo>
                    <a:lnTo>
                      <a:pt x="182" y="52"/>
                    </a:lnTo>
                    <a:lnTo>
                      <a:pt x="174" y="52"/>
                    </a:lnTo>
                    <a:lnTo>
                      <a:pt x="164" y="52"/>
                    </a:lnTo>
                    <a:lnTo>
                      <a:pt x="159" y="52"/>
                    </a:lnTo>
                    <a:lnTo>
                      <a:pt x="155" y="50"/>
                    </a:lnTo>
                    <a:lnTo>
                      <a:pt x="136" y="50"/>
                    </a:lnTo>
                    <a:lnTo>
                      <a:pt x="119" y="50"/>
                    </a:lnTo>
                    <a:lnTo>
                      <a:pt x="100" y="52"/>
                    </a:lnTo>
                    <a:lnTo>
                      <a:pt x="81" y="52"/>
                    </a:lnTo>
                    <a:lnTo>
                      <a:pt x="64" y="52"/>
                    </a:lnTo>
                    <a:lnTo>
                      <a:pt x="46" y="52"/>
                    </a:lnTo>
                    <a:lnTo>
                      <a:pt x="29" y="52"/>
                    </a:lnTo>
                    <a:lnTo>
                      <a:pt x="12" y="54"/>
                    </a:lnTo>
                    <a:lnTo>
                      <a:pt x="5" y="52"/>
                    </a:lnTo>
                    <a:lnTo>
                      <a:pt x="4" y="50"/>
                    </a:lnTo>
                    <a:lnTo>
                      <a:pt x="0" y="46"/>
                    </a:lnTo>
                    <a:lnTo>
                      <a:pt x="0" y="43"/>
                    </a:lnTo>
                    <a:lnTo>
                      <a:pt x="0" y="39"/>
                    </a:lnTo>
                    <a:lnTo>
                      <a:pt x="4" y="35"/>
                    </a:lnTo>
                    <a:lnTo>
                      <a:pt x="9" y="34"/>
                    </a:lnTo>
                    <a:lnTo>
                      <a:pt x="17" y="31"/>
                    </a:lnTo>
                    <a:lnTo>
                      <a:pt x="17" y="28"/>
                    </a:lnTo>
                    <a:lnTo>
                      <a:pt x="18" y="26"/>
                    </a:lnTo>
                    <a:lnTo>
                      <a:pt x="22" y="23"/>
                    </a:lnTo>
                    <a:lnTo>
                      <a:pt x="28" y="21"/>
                    </a:lnTo>
                    <a:lnTo>
                      <a:pt x="32" y="21"/>
                    </a:lnTo>
                    <a:lnTo>
                      <a:pt x="37" y="21"/>
                    </a:lnTo>
                    <a:lnTo>
                      <a:pt x="40" y="25"/>
                    </a:lnTo>
                    <a:lnTo>
                      <a:pt x="42" y="28"/>
                    </a:lnTo>
                    <a:lnTo>
                      <a:pt x="46" y="26"/>
                    </a:lnTo>
                    <a:lnTo>
                      <a:pt x="49" y="25"/>
                    </a:lnTo>
                    <a:lnTo>
                      <a:pt x="53" y="25"/>
                    </a:lnTo>
                    <a:lnTo>
                      <a:pt x="57" y="26"/>
                    </a:lnTo>
                    <a:lnTo>
                      <a:pt x="58" y="28"/>
                    </a:lnTo>
                    <a:lnTo>
                      <a:pt x="61" y="30"/>
                    </a:lnTo>
                    <a:lnTo>
                      <a:pt x="62" y="31"/>
                    </a:lnTo>
                    <a:lnTo>
                      <a:pt x="62" y="35"/>
                    </a:lnTo>
                    <a:lnTo>
                      <a:pt x="64" y="31"/>
                    </a:lnTo>
                    <a:lnTo>
                      <a:pt x="68" y="28"/>
                    </a:lnTo>
                    <a:lnTo>
                      <a:pt x="72" y="25"/>
                    </a:lnTo>
                    <a:lnTo>
                      <a:pt x="76" y="25"/>
                    </a:lnTo>
                    <a:lnTo>
                      <a:pt x="79" y="25"/>
                    </a:lnTo>
                    <a:lnTo>
                      <a:pt x="81" y="25"/>
                    </a:lnTo>
                    <a:lnTo>
                      <a:pt x="87" y="26"/>
                    </a:lnTo>
                    <a:lnTo>
                      <a:pt x="91" y="30"/>
                    </a:lnTo>
                    <a:lnTo>
                      <a:pt x="92" y="26"/>
                    </a:lnTo>
                    <a:lnTo>
                      <a:pt x="95" y="23"/>
                    </a:lnTo>
                    <a:lnTo>
                      <a:pt x="99" y="21"/>
                    </a:lnTo>
                    <a:lnTo>
                      <a:pt x="101" y="19"/>
                    </a:lnTo>
                    <a:lnTo>
                      <a:pt x="105" y="19"/>
                    </a:lnTo>
                    <a:lnTo>
                      <a:pt x="109" y="21"/>
                    </a:lnTo>
                    <a:lnTo>
                      <a:pt x="113" y="23"/>
                    </a:lnTo>
                    <a:lnTo>
                      <a:pt x="115" y="25"/>
                    </a:lnTo>
                    <a:lnTo>
                      <a:pt x="115" y="21"/>
                    </a:lnTo>
                    <a:lnTo>
                      <a:pt x="116" y="17"/>
                    </a:lnTo>
                    <a:lnTo>
                      <a:pt x="119" y="15"/>
                    </a:lnTo>
                    <a:lnTo>
                      <a:pt x="120" y="11"/>
                    </a:lnTo>
                    <a:lnTo>
                      <a:pt x="121" y="10"/>
                    </a:lnTo>
                    <a:lnTo>
                      <a:pt x="124" y="9"/>
                    </a:lnTo>
                    <a:lnTo>
                      <a:pt x="125" y="6"/>
                    </a:lnTo>
                    <a:lnTo>
                      <a:pt x="129" y="5"/>
                    </a:lnTo>
                    <a:lnTo>
                      <a:pt x="131" y="5"/>
                    </a:lnTo>
                    <a:lnTo>
                      <a:pt x="135" y="5"/>
                    </a:lnTo>
                    <a:lnTo>
                      <a:pt x="136" y="2"/>
                    </a:lnTo>
                    <a:lnTo>
                      <a:pt x="139" y="2"/>
                    </a:lnTo>
                    <a:lnTo>
                      <a:pt x="143" y="5"/>
                    </a:lnTo>
                    <a:lnTo>
                      <a:pt x="144" y="5"/>
                    </a:lnTo>
                    <a:lnTo>
                      <a:pt x="145" y="6"/>
                    </a:lnTo>
                    <a:lnTo>
                      <a:pt x="148" y="6"/>
                    </a:lnTo>
                    <a:lnTo>
                      <a:pt x="148" y="5"/>
                    </a:lnTo>
                    <a:lnTo>
                      <a:pt x="148" y="2"/>
                    </a:lnTo>
                    <a:lnTo>
                      <a:pt x="149" y="2"/>
                    </a:lnTo>
                    <a:lnTo>
                      <a:pt x="153" y="1"/>
                    </a:lnTo>
                    <a:lnTo>
                      <a:pt x="155" y="0"/>
                    </a:lnTo>
                    <a:lnTo>
                      <a:pt x="159" y="0"/>
                    </a:lnTo>
                    <a:lnTo>
                      <a:pt x="163" y="0"/>
                    </a:lnTo>
                    <a:lnTo>
                      <a:pt x="168" y="0"/>
                    </a:lnTo>
                    <a:lnTo>
                      <a:pt x="172" y="1"/>
                    </a:lnTo>
                    <a:lnTo>
                      <a:pt x="175" y="2"/>
                    </a:lnTo>
                    <a:lnTo>
                      <a:pt x="179" y="5"/>
                    </a:lnTo>
                    <a:lnTo>
                      <a:pt x="183" y="6"/>
                    </a:lnTo>
                    <a:lnTo>
                      <a:pt x="184" y="10"/>
                    </a:lnTo>
                    <a:lnTo>
                      <a:pt x="187" y="14"/>
                    </a:lnTo>
                    <a:lnTo>
                      <a:pt x="188" y="19"/>
                    </a:lnTo>
                    <a:lnTo>
                      <a:pt x="188" y="25"/>
                    </a:lnTo>
                    <a:lnTo>
                      <a:pt x="190" y="25"/>
                    </a:lnTo>
                    <a:lnTo>
                      <a:pt x="196" y="25"/>
                    </a:lnTo>
                    <a:lnTo>
                      <a:pt x="199" y="25"/>
                    </a:lnTo>
                    <a:lnTo>
                      <a:pt x="203" y="25"/>
                    </a:lnTo>
                    <a:lnTo>
                      <a:pt x="207" y="28"/>
                    </a:lnTo>
                    <a:lnTo>
                      <a:pt x="211" y="30"/>
                    </a:lnTo>
                    <a:lnTo>
                      <a:pt x="212" y="34"/>
                    </a:lnTo>
                    <a:lnTo>
                      <a:pt x="214" y="36"/>
                    </a:lnTo>
                  </a:path>
                </a:pathLst>
              </a:custGeom>
              <a:noFill/>
              <a:ln w="12700" cap="rnd">
                <a:solidFill>
                  <a:srgbClr val="ABABA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7" name="Freeform 27">
                <a:extLst>
                  <a:ext uri="{FF2B5EF4-FFF2-40B4-BE49-F238E27FC236}">
                    <a16:creationId xmlns:a16="http://schemas.microsoft.com/office/drawing/2014/main" id="{431184D7-8C71-44D7-9773-49F0FC2BCFCB}"/>
                  </a:ext>
                </a:extLst>
              </p:cNvPr>
              <p:cNvSpPr>
                <a:spLocks/>
              </p:cNvSpPr>
              <p:nvPr/>
            </p:nvSpPr>
            <p:spPr bwMode="auto">
              <a:xfrm>
                <a:off x="3327" y="1308"/>
                <a:ext cx="226" cy="61"/>
              </a:xfrm>
              <a:custGeom>
                <a:avLst/>
                <a:gdLst>
                  <a:gd name="T0" fmla="*/ 133 w 226"/>
                  <a:gd name="T1" fmla="*/ 7 h 61"/>
                  <a:gd name="T2" fmla="*/ 127 w 226"/>
                  <a:gd name="T3" fmla="*/ 2 h 61"/>
                  <a:gd name="T4" fmla="*/ 119 w 226"/>
                  <a:gd name="T5" fmla="*/ 0 h 61"/>
                  <a:gd name="T6" fmla="*/ 110 w 226"/>
                  <a:gd name="T7" fmla="*/ 0 h 61"/>
                  <a:gd name="T8" fmla="*/ 103 w 226"/>
                  <a:gd name="T9" fmla="*/ 3 h 61"/>
                  <a:gd name="T10" fmla="*/ 95 w 226"/>
                  <a:gd name="T11" fmla="*/ 9 h 61"/>
                  <a:gd name="T12" fmla="*/ 82 w 226"/>
                  <a:gd name="T13" fmla="*/ 11 h 61"/>
                  <a:gd name="T14" fmla="*/ 75 w 226"/>
                  <a:gd name="T15" fmla="*/ 19 h 61"/>
                  <a:gd name="T16" fmla="*/ 66 w 226"/>
                  <a:gd name="T17" fmla="*/ 19 h 61"/>
                  <a:gd name="T18" fmla="*/ 53 w 226"/>
                  <a:gd name="T19" fmla="*/ 16 h 61"/>
                  <a:gd name="T20" fmla="*/ 42 w 226"/>
                  <a:gd name="T21" fmla="*/ 19 h 61"/>
                  <a:gd name="T22" fmla="*/ 35 w 226"/>
                  <a:gd name="T23" fmla="*/ 16 h 61"/>
                  <a:gd name="T24" fmla="*/ 22 w 226"/>
                  <a:gd name="T25" fmla="*/ 16 h 61"/>
                  <a:gd name="T26" fmla="*/ 13 w 226"/>
                  <a:gd name="T27" fmla="*/ 23 h 61"/>
                  <a:gd name="T28" fmla="*/ 3 w 226"/>
                  <a:gd name="T29" fmla="*/ 26 h 61"/>
                  <a:gd name="T30" fmla="*/ 0 w 226"/>
                  <a:gd name="T31" fmla="*/ 32 h 61"/>
                  <a:gd name="T32" fmla="*/ 11 w 226"/>
                  <a:gd name="T33" fmla="*/ 37 h 61"/>
                  <a:gd name="T34" fmla="*/ 27 w 226"/>
                  <a:gd name="T35" fmla="*/ 39 h 61"/>
                  <a:gd name="T36" fmla="*/ 42 w 226"/>
                  <a:gd name="T37" fmla="*/ 39 h 61"/>
                  <a:gd name="T38" fmla="*/ 55 w 226"/>
                  <a:gd name="T39" fmla="*/ 41 h 61"/>
                  <a:gd name="T40" fmla="*/ 70 w 226"/>
                  <a:gd name="T41" fmla="*/ 43 h 61"/>
                  <a:gd name="T42" fmla="*/ 81 w 226"/>
                  <a:gd name="T43" fmla="*/ 45 h 61"/>
                  <a:gd name="T44" fmla="*/ 91 w 226"/>
                  <a:gd name="T45" fmla="*/ 52 h 61"/>
                  <a:gd name="T46" fmla="*/ 105 w 226"/>
                  <a:gd name="T47" fmla="*/ 54 h 61"/>
                  <a:gd name="T48" fmla="*/ 118 w 226"/>
                  <a:gd name="T49" fmla="*/ 54 h 61"/>
                  <a:gd name="T50" fmla="*/ 131 w 226"/>
                  <a:gd name="T51" fmla="*/ 52 h 61"/>
                  <a:gd name="T52" fmla="*/ 141 w 226"/>
                  <a:gd name="T53" fmla="*/ 50 h 61"/>
                  <a:gd name="T54" fmla="*/ 146 w 226"/>
                  <a:gd name="T55" fmla="*/ 54 h 61"/>
                  <a:gd name="T56" fmla="*/ 157 w 226"/>
                  <a:gd name="T57" fmla="*/ 57 h 61"/>
                  <a:gd name="T58" fmla="*/ 170 w 226"/>
                  <a:gd name="T59" fmla="*/ 60 h 61"/>
                  <a:gd name="T60" fmla="*/ 182 w 226"/>
                  <a:gd name="T61" fmla="*/ 60 h 61"/>
                  <a:gd name="T62" fmla="*/ 193 w 226"/>
                  <a:gd name="T63" fmla="*/ 57 h 61"/>
                  <a:gd name="T64" fmla="*/ 206 w 226"/>
                  <a:gd name="T65" fmla="*/ 57 h 61"/>
                  <a:gd name="T66" fmla="*/ 221 w 226"/>
                  <a:gd name="T67" fmla="*/ 54 h 61"/>
                  <a:gd name="T68" fmla="*/ 223 w 226"/>
                  <a:gd name="T69" fmla="*/ 46 h 61"/>
                  <a:gd name="T70" fmla="*/ 215 w 226"/>
                  <a:gd name="T71" fmla="*/ 43 h 61"/>
                  <a:gd name="T72" fmla="*/ 206 w 226"/>
                  <a:gd name="T73" fmla="*/ 41 h 61"/>
                  <a:gd name="T74" fmla="*/ 199 w 226"/>
                  <a:gd name="T75" fmla="*/ 36 h 61"/>
                  <a:gd name="T76" fmla="*/ 191 w 226"/>
                  <a:gd name="T77" fmla="*/ 33 h 61"/>
                  <a:gd name="T78" fmla="*/ 185 w 226"/>
                  <a:gd name="T79" fmla="*/ 32 h 61"/>
                  <a:gd name="T80" fmla="*/ 175 w 226"/>
                  <a:gd name="T81" fmla="*/ 32 h 61"/>
                  <a:gd name="T82" fmla="*/ 166 w 226"/>
                  <a:gd name="T83" fmla="*/ 33 h 61"/>
                  <a:gd name="T84" fmla="*/ 161 w 226"/>
                  <a:gd name="T85" fmla="*/ 31 h 61"/>
                  <a:gd name="T86" fmla="*/ 154 w 226"/>
                  <a:gd name="T87" fmla="*/ 28 h 61"/>
                  <a:gd name="T88" fmla="*/ 151 w 226"/>
                  <a:gd name="T89" fmla="*/ 26 h 61"/>
                  <a:gd name="T90" fmla="*/ 146 w 226"/>
                  <a:gd name="T91" fmla="*/ 14 h 61"/>
                  <a:gd name="T92" fmla="*/ 137 w 226"/>
                  <a:gd name="T93" fmla="*/ 11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6"/>
                  <a:gd name="T142" fmla="*/ 0 h 61"/>
                  <a:gd name="T143" fmla="*/ 226 w 226"/>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6" h="61">
                    <a:moveTo>
                      <a:pt x="133" y="13"/>
                    </a:moveTo>
                    <a:lnTo>
                      <a:pt x="133" y="9"/>
                    </a:lnTo>
                    <a:lnTo>
                      <a:pt x="133" y="7"/>
                    </a:lnTo>
                    <a:lnTo>
                      <a:pt x="131" y="5"/>
                    </a:lnTo>
                    <a:lnTo>
                      <a:pt x="129" y="3"/>
                    </a:lnTo>
                    <a:lnTo>
                      <a:pt x="127" y="2"/>
                    </a:lnTo>
                    <a:lnTo>
                      <a:pt x="126" y="0"/>
                    </a:lnTo>
                    <a:lnTo>
                      <a:pt x="123" y="0"/>
                    </a:lnTo>
                    <a:lnTo>
                      <a:pt x="119" y="0"/>
                    </a:lnTo>
                    <a:lnTo>
                      <a:pt x="118" y="0"/>
                    </a:lnTo>
                    <a:lnTo>
                      <a:pt x="114" y="0"/>
                    </a:lnTo>
                    <a:lnTo>
                      <a:pt x="110" y="0"/>
                    </a:lnTo>
                    <a:lnTo>
                      <a:pt x="109" y="2"/>
                    </a:lnTo>
                    <a:lnTo>
                      <a:pt x="105" y="2"/>
                    </a:lnTo>
                    <a:lnTo>
                      <a:pt x="103" y="3"/>
                    </a:lnTo>
                    <a:lnTo>
                      <a:pt x="103" y="5"/>
                    </a:lnTo>
                    <a:lnTo>
                      <a:pt x="101" y="9"/>
                    </a:lnTo>
                    <a:lnTo>
                      <a:pt x="95" y="9"/>
                    </a:lnTo>
                    <a:lnTo>
                      <a:pt x="91" y="9"/>
                    </a:lnTo>
                    <a:lnTo>
                      <a:pt x="89" y="9"/>
                    </a:lnTo>
                    <a:lnTo>
                      <a:pt x="82" y="11"/>
                    </a:lnTo>
                    <a:lnTo>
                      <a:pt x="81" y="13"/>
                    </a:lnTo>
                    <a:lnTo>
                      <a:pt x="77" y="16"/>
                    </a:lnTo>
                    <a:lnTo>
                      <a:pt x="75" y="19"/>
                    </a:lnTo>
                    <a:lnTo>
                      <a:pt x="74" y="26"/>
                    </a:lnTo>
                    <a:lnTo>
                      <a:pt x="70" y="22"/>
                    </a:lnTo>
                    <a:lnTo>
                      <a:pt x="66" y="19"/>
                    </a:lnTo>
                    <a:lnTo>
                      <a:pt x="62" y="18"/>
                    </a:lnTo>
                    <a:lnTo>
                      <a:pt x="57" y="16"/>
                    </a:lnTo>
                    <a:lnTo>
                      <a:pt x="53" y="16"/>
                    </a:lnTo>
                    <a:lnTo>
                      <a:pt x="50" y="18"/>
                    </a:lnTo>
                    <a:lnTo>
                      <a:pt x="46" y="18"/>
                    </a:lnTo>
                    <a:lnTo>
                      <a:pt x="42" y="19"/>
                    </a:lnTo>
                    <a:lnTo>
                      <a:pt x="41" y="19"/>
                    </a:lnTo>
                    <a:lnTo>
                      <a:pt x="37" y="18"/>
                    </a:lnTo>
                    <a:lnTo>
                      <a:pt x="35" y="16"/>
                    </a:lnTo>
                    <a:lnTo>
                      <a:pt x="30" y="16"/>
                    </a:lnTo>
                    <a:lnTo>
                      <a:pt x="26" y="16"/>
                    </a:lnTo>
                    <a:lnTo>
                      <a:pt x="22" y="16"/>
                    </a:lnTo>
                    <a:lnTo>
                      <a:pt x="18" y="19"/>
                    </a:lnTo>
                    <a:lnTo>
                      <a:pt x="17" y="22"/>
                    </a:lnTo>
                    <a:lnTo>
                      <a:pt x="13" y="23"/>
                    </a:lnTo>
                    <a:lnTo>
                      <a:pt x="9" y="23"/>
                    </a:lnTo>
                    <a:lnTo>
                      <a:pt x="6" y="26"/>
                    </a:lnTo>
                    <a:lnTo>
                      <a:pt x="3" y="26"/>
                    </a:lnTo>
                    <a:lnTo>
                      <a:pt x="2" y="27"/>
                    </a:lnTo>
                    <a:lnTo>
                      <a:pt x="0" y="31"/>
                    </a:lnTo>
                    <a:lnTo>
                      <a:pt x="0" y="32"/>
                    </a:lnTo>
                    <a:lnTo>
                      <a:pt x="2" y="33"/>
                    </a:lnTo>
                    <a:lnTo>
                      <a:pt x="6" y="37"/>
                    </a:lnTo>
                    <a:lnTo>
                      <a:pt x="11" y="37"/>
                    </a:lnTo>
                    <a:lnTo>
                      <a:pt x="17" y="39"/>
                    </a:lnTo>
                    <a:lnTo>
                      <a:pt x="22" y="39"/>
                    </a:lnTo>
                    <a:lnTo>
                      <a:pt x="27" y="39"/>
                    </a:lnTo>
                    <a:lnTo>
                      <a:pt x="33" y="39"/>
                    </a:lnTo>
                    <a:lnTo>
                      <a:pt x="38" y="39"/>
                    </a:lnTo>
                    <a:lnTo>
                      <a:pt x="42" y="39"/>
                    </a:lnTo>
                    <a:lnTo>
                      <a:pt x="47" y="39"/>
                    </a:lnTo>
                    <a:lnTo>
                      <a:pt x="51" y="39"/>
                    </a:lnTo>
                    <a:lnTo>
                      <a:pt x="55" y="41"/>
                    </a:lnTo>
                    <a:lnTo>
                      <a:pt x="61" y="41"/>
                    </a:lnTo>
                    <a:lnTo>
                      <a:pt x="65" y="43"/>
                    </a:lnTo>
                    <a:lnTo>
                      <a:pt x="70" y="43"/>
                    </a:lnTo>
                    <a:lnTo>
                      <a:pt x="74" y="43"/>
                    </a:lnTo>
                    <a:lnTo>
                      <a:pt x="79" y="43"/>
                    </a:lnTo>
                    <a:lnTo>
                      <a:pt x="81" y="45"/>
                    </a:lnTo>
                    <a:lnTo>
                      <a:pt x="85" y="48"/>
                    </a:lnTo>
                    <a:lnTo>
                      <a:pt x="89" y="50"/>
                    </a:lnTo>
                    <a:lnTo>
                      <a:pt x="91" y="52"/>
                    </a:lnTo>
                    <a:lnTo>
                      <a:pt x="95" y="52"/>
                    </a:lnTo>
                    <a:lnTo>
                      <a:pt x="101" y="54"/>
                    </a:lnTo>
                    <a:lnTo>
                      <a:pt x="105" y="54"/>
                    </a:lnTo>
                    <a:lnTo>
                      <a:pt x="109" y="54"/>
                    </a:lnTo>
                    <a:lnTo>
                      <a:pt x="114" y="54"/>
                    </a:lnTo>
                    <a:lnTo>
                      <a:pt x="118" y="54"/>
                    </a:lnTo>
                    <a:lnTo>
                      <a:pt x="123" y="54"/>
                    </a:lnTo>
                    <a:lnTo>
                      <a:pt x="127" y="52"/>
                    </a:lnTo>
                    <a:lnTo>
                      <a:pt x="131" y="52"/>
                    </a:lnTo>
                    <a:lnTo>
                      <a:pt x="134" y="52"/>
                    </a:lnTo>
                    <a:lnTo>
                      <a:pt x="138" y="50"/>
                    </a:lnTo>
                    <a:lnTo>
                      <a:pt x="141" y="50"/>
                    </a:lnTo>
                    <a:lnTo>
                      <a:pt x="142" y="50"/>
                    </a:lnTo>
                    <a:lnTo>
                      <a:pt x="143" y="52"/>
                    </a:lnTo>
                    <a:lnTo>
                      <a:pt x="146" y="54"/>
                    </a:lnTo>
                    <a:lnTo>
                      <a:pt x="149" y="56"/>
                    </a:lnTo>
                    <a:lnTo>
                      <a:pt x="153" y="56"/>
                    </a:lnTo>
                    <a:lnTo>
                      <a:pt x="157" y="57"/>
                    </a:lnTo>
                    <a:lnTo>
                      <a:pt x="161" y="57"/>
                    </a:lnTo>
                    <a:lnTo>
                      <a:pt x="166" y="60"/>
                    </a:lnTo>
                    <a:lnTo>
                      <a:pt x="170" y="60"/>
                    </a:lnTo>
                    <a:lnTo>
                      <a:pt x="173" y="60"/>
                    </a:lnTo>
                    <a:lnTo>
                      <a:pt x="177" y="60"/>
                    </a:lnTo>
                    <a:lnTo>
                      <a:pt x="182" y="60"/>
                    </a:lnTo>
                    <a:lnTo>
                      <a:pt x="186" y="60"/>
                    </a:lnTo>
                    <a:lnTo>
                      <a:pt x="187" y="60"/>
                    </a:lnTo>
                    <a:lnTo>
                      <a:pt x="193" y="57"/>
                    </a:lnTo>
                    <a:lnTo>
                      <a:pt x="197" y="57"/>
                    </a:lnTo>
                    <a:lnTo>
                      <a:pt x="202" y="57"/>
                    </a:lnTo>
                    <a:lnTo>
                      <a:pt x="206" y="57"/>
                    </a:lnTo>
                    <a:lnTo>
                      <a:pt x="211" y="56"/>
                    </a:lnTo>
                    <a:lnTo>
                      <a:pt x="217" y="56"/>
                    </a:lnTo>
                    <a:lnTo>
                      <a:pt x="221" y="54"/>
                    </a:lnTo>
                    <a:lnTo>
                      <a:pt x="223" y="52"/>
                    </a:lnTo>
                    <a:lnTo>
                      <a:pt x="225" y="50"/>
                    </a:lnTo>
                    <a:lnTo>
                      <a:pt x="223" y="46"/>
                    </a:lnTo>
                    <a:lnTo>
                      <a:pt x="221" y="45"/>
                    </a:lnTo>
                    <a:lnTo>
                      <a:pt x="219" y="43"/>
                    </a:lnTo>
                    <a:lnTo>
                      <a:pt x="215" y="43"/>
                    </a:lnTo>
                    <a:lnTo>
                      <a:pt x="211" y="41"/>
                    </a:lnTo>
                    <a:lnTo>
                      <a:pt x="209" y="41"/>
                    </a:lnTo>
                    <a:lnTo>
                      <a:pt x="206" y="41"/>
                    </a:lnTo>
                    <a:lnTo>
                      <a:pt x="202" y="41"/>
                    </a:lnTo>
                    <a:lnTo>
                      <a:pt x="201" y="37"/>
                    </a:lnTo>
                    <a:lnTo>
                      <a:pt x="199" y="36"/>
                    </a:lnTo>
                    <a:lnTo>
                      <a:pt x="197" y="36"/>
                    </a:lnTo>
                    <a:lnTo>
                      <a:pt x="195" y="33"/>
                    </a:lnTo>
                    <a:lnTo>
                      <a:pt x="191" y="33"/>
                    </a:lnTo>
                    <a:lnTo>
                      <a:pt x="190" y="32"/>
                    </a:lnTo>
                    <a:lnTo>
                      <a:pt x="186" y="32"/>
                    </a:lnTo>
                    <a:lnTo>
                      <a:pt x="185" y="32"/>
                    </a:lnTo>
                    <a:lnTo>
                      <a:pt x="181" y="32"/>
                    </a:lnTo>
                    <a:lnTo>
                      <a:pt x="177" y="32"/>
                    </a:lnTo>
                    <a:lnTo>
                      <a:pt x="175" y="32"/>
                    </a:lnTo>
                    <a:lnTo>
                      <a:pt x="171" y="32"/>
                    </a:lnTo>
                    <a:lnTo>
                      <a:pt x="170" y="33"/>
                    </a:lnTo>
                    <a:lnTo>
                      <a:pt x="166" y="33"/>
                    </a:lnTo>
                    <a:lnTo>
                      <a:pt x="163" y="32"/>
                    </a:lnTo>
                    <a:lnTo>
                      <a:pt x="162" y="32"/>
                    </a:lnTo>
                    <a:lnTo>
                      <a:pt x="161" y="31"/>
                    </a:lnTo>
                    <a:lnTo>
                      <a:pt x="158" y="28"/>
                    </a:lnTo>
                    <a:lnTo>
                      <a:pt x="157" y="28"/>
                    </a:lnTo>
                    <a:lnTo>
                      <a:pt x="154" y="28"/>
                    </a:lnTo>
                    <a:lnTo>
                      <a:pt x="153" y="28"/>
                    </a:lnTo>
                    <a:lnTo>
                      <a:pt x="151" y="31"/>
                    </a:lnTo>
                    <a:lnTo>
                      <a:pt x="151" y="26"/>
                    </a:lnTo>
                    <a:lnTo>
                      <a:pt x="149" y="19"/>
                    </a:lnTo>
                    <a:lnTo>
                      <a:pt x="147" y="16"/>
                    </a:lnTo>
                    <a:lnTo>
                      <a:pt x="146" y="14"/>
                    </a:lnTo>
                    <a:lnTo>
                      <a:pt x="142" y="13"/>
                    </a:lnTo>
                    <a:lnTo>
                      <a:pt x="138" y="11"/>
                    </a:lnTo>
                    <a:lnTo>
                      <a:pt x="137" y="11"/>
                    </a:lnTo>
                    <a:lnTo>
                      <a:pt x="133" y="1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8" name="Freeform 28">
                <a:extLst>
                  <a:ext uri="{FF2B5EF4-FFF2-40B4-BE49-F238E27FC236}">
                    <a16:creationId xmlns:a16="http://schemas.microsoft.com/office/drawing/2014/main" id="{531308EF-60B4-4C3D-85AA-9197A0E52E03}"/>
                  </a:ext>
                </a:extLst>
              </p:cNvPr>
              <p:cNvSpPr>
                <a:spLocks/>
              </p:cNvSpPr>
              <p:nvPr/>
            </p:nvSpPr>
            <p:spPr bwMode="auto">
              <a:xfrm>
                <a:off x="3327" y="1308"/>
                <a:ext cx="226" cy="61"/>
              </a:xfrm>
              <a:custGeom>
                <a:avLst/>
                <a:gdLst>
                  <a:gd name="T0" fmla="*/ 133 w 226"/>
                  <a:gd name="T1" fmla="*/ 7 h 61"/>
                  <a:gd name="T2" fmla="*/ 127 w 226"/>
                  <a:gd name="T3" fmla="*/ 2 h 61"/>
                  <a:gd name="T4" fmla="*/ 119 w 226"/>
                  <a:gd name="T5" fmla="*/ 0 h 61"/>
                  <a:gd name="T6" fmla="*/ 110 w 226"/>
                  <a:gd name="T7" fmla="*/ 0 h 61"/>
                  <a:gd name="T8" fmla="*/ 103 w 226"/>
                  <a:gd name="T9" fmla="*/ 3 h 61"/>
                  <a:gd name="T10" fmla="*/ 95 w 226"/>
                  <a:gd name="T11" fmla="*/ 9 h 61"/>
                  <a:gd name="T12" fmla="*/ 82 w 226"/>
                  <a:gd name="T13" fmla="*/ 11 h 61"/>
                  <a:gd name="T14" fmla="*/ 75 w 226"/>
                  <a:gd name="T15" fmla="*/ 19 h 61"/>
                  <a:gd name="T16" fmla="*/ 66 w 226"/>
                  <a:gd name="T17" fmla="*/ 19 h 61"/>
                  <a:gd name="T18" fmla="*/ 53 w 226"/>
                  <a:gd name="T19" fmla="*/ 16 h 61"/>
                  <a:gd name="T20" fmla="*/ 42 w 226"/>
                  <a:gd name="T21" fmla="*/ 19 h 61"/>
                  <a:gd name="T22" fmla="*/ 35 w 226"/>
                  <a:gd name="T23" fmla="*/ 16 h 61"/>
                  <a:gd name="T24" fmla="*/ 22 w 226"/>
                  <a:gd name="T25" fmla="*/ 16 h 61"/>
                  <a:gd name="T26" fmla="*/ 13 w 226"/>
                  <a:gd name="T27" fmla="*/ 23 h 61"/>
                  <a:gd name="T28" fmla="*/ 3 w 226"/>
                  <a:gd name="T29" fmla="*/ 26 h 61"/>
                  <a:gd name="T30" fmla="*/ 0 w 226"/>
                  <a:gd name="T31" fmla="*/ 32 h 61"/>
                  <a:gd name="T32" fmla="*/ 11 w 226"/>
                  <a:gd name="T33" fmla="*/ 37 h 61"/>
                  <a:gd name="T34" fmla="*/ 27 w 226"/>
                  <a:gd name="T35" fmla="*/ 39 h 61"/>
                  <a:gd name="T36" fmla="*/ 42 w 226"/>
                  <a:gd name="T37" fmla="*/ 39 h 61"/>
                  <a:gd name="T38" fmla="*/ 55 w 226"/>
                  <a:gd name="T39" fmla="*/ 41 h 61"/>
                  <a:gd name="T40" fmla="*/ 70 w 226"/>
                  <a:gd name="T41" fmla="*/ 43 h 61"/>
                  <a:gd name="T42" fmla="*/ 81 w 226"/>
                  <a:gd name="T43" fmla="*/ 45 h 61"/>
                  <a:gd name="T44" fmla="*/ 91 w 226"/>
                  <a:gd name="T45" fmla="*/ 52 h 61"/>
                  <a:gd name="T46" fmla="*/ 105 w 226"/>
                  <a:gd name="T47" fmla="*/ 54 h 61"/>
                  <a:gd name="T48" fmla="*/ 118 w 226"/>
                  <a:gd name="T49" fmla="*/ 54 h 61"/>
                  <a:gd name="T50" fmla="*/ 131 w 226"/>
                  <a:gd name="T51" fmla="*/ 52 h 61"/>
                  <a:gd name="T52" fmla="*/ 141 w 226"/>
                  <a:gd name="T53" fmla="*/ 50 h 61"/>
                  <a:gd name="T54" fmla="*/ 146 w 226"/>
                  <a:gd name="T55" fmla="*/ 54 h 61"/>
                  <a:gd name="T56" fmla="*/ 157 w 226"/>
                  <a:gd name="T57" fmla="*/ 57 h 61"/>
                  <a:gd name="T58" fmla="*/ 170 w 226"/>
                  <a:gd name="T59" fmla="*/ 60 h 61"/>
                  <a:gd name="T60" fmla="*/ 182 w 226"/>
                  <a:gd name="T61" fmla="*/ 60 h 61"/>
                  <a:gd name="T62" fmla="*/ 193 w 226"/>
                  <a:gd name="T63" fmla="*/ 57 h 61"/>
                  <a:gd name="T64" fmla="*/ 206 w 226"/>
                  <a:gd name="T65" fmla="*/ 57 h 61"/>
                  <a:gd name="T66" fmla="*/ 221 w 226"/>
                  <a:gd name="T67" fmla="*/ 54 h 61"/>
                  <a:gd name="T68" fmla="*/ 223 w 226"/>
                  <a:gd name="T69" fmla="*/ 46 h 61"/>
                  <a:gd name="T70" fmla="*/ 215 w 226"/>
                  <a:gd name="T71" fmla="*/ 43 h 61"/>
                  <a:gd name="T72" fmla="*/ 206 w 226"/>
                  <a:gd name="T73" fmla="*/ 41 h 61"/>
                  <a:gd name="T74" fmla="*/ 199 w 226"/>
                  <a:gd name="T75" fmla="*/ 36 h 61"/>
                  <a:gd name="T76" fmla="*/ 191 w 226"/>
                  <a:gd name="T77" fmla="*/ 33 h 61"/>
                  <a:gd name="T78" fmla="*/ 185 w 226"/>
                  <a:gd name="T79" fmla="*/ 32 h 61"/>
                  <a:gd name="T80" fmla="*/ 175 w 226"/>
                  <a:gd name="T81" fmla="*/ 32 h 61"/>
                  <a:gd name="T82" fmla="*/ 166 w 226"/>
                  <a:gd name="T83" fmla="*/ 33 h 61"/>
                  <a:gd name="T84" fmla="*/ 161 w 226"/>
                  <a:gd name="T85" fmla="*/ 31 h 61"/>
                  <a:gd name="T86" fmla="*/ 154 w 226"/>
                  <a:gd name="T87" fmla="*/ 28 h 61"/>
                  <a:gd name="T88" fmla="*/ 151 w 226"/>
                  <a:gd name="T89" fmla="*/ 26 h 61"/>
                  <a:gd name="T90" fmla="*/ 146 w 226"/>
                  <a:gd name="T91" fmla="*/ 14 h 61"/>
                  <a:gd name="T92" fmla="*/ 137 w 226"/>
                  <a:gd name="T93" fmla="*/ 11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6"/>
                  <a:gd name="T142" fmla="*/ 0 h 61"/>
                  <a:gd name="T143" fmla="*/ 226 w 226"/>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6" h="61">
                    <a:moveTo>
                      <a:pt x="133" y="13"/>
                    </a:moveTo>
                    <a:lnTo>
                      <a:pt x="133" y="9"/>
                    </a:lnTo>
                    <a:lnTo>
                      <a:pt x="133" y="7"/>
                    </a:lnTo>
                    <a:lnTo>
                      <a:pt x="131" y="5"/>
                    </a:lnTo>
                    <a:lnTo>
                      <a:pt x="129" y="3"/>
                    </a:lnTo>
                    <a:lnTo>
                      <a:pt x="127" y="2"/>
                    </a:lnTo>
                    <a:lnTo>
                      <a:pt x="126" y="0"/>
                    </a:lnTo>
                    <a:lnTo>
                      <a:pt x="123" y="0"/>
                    </a:lnTo>
                    <a:lnTo>
                      <a:pt x="119" y="0"/>
                    </a:lnTo>
                    <a:lnTo>
                      <a:pt x="118" y="0"/>
                    </a:lnTo>
                    <a:lnTo>
                      <a:pt x="114" y="0"/>
                    </a:lnTo>
                    <a:lnTo>
                      <a:pt x="110" y="0"/>
                    </a:lnTo>
                    <a:lnTo>
                      <a:pt x="109" y="2"/>
                    </a:lnTo>
                    <a:lnTo>
                      <a:pt x="105" y="2"/>
                    </a:lnTo>
                    <a:lnTo>
                      <a:pt x="103" y="3"/>
                    </a:lnTo>
                    <a:lnTo>
                      <a:pt x="103" y="5"/>
                    </a:lnTo>
                    <a:lnTo>
                      <a:pt x="101" y="9"/>
                    </a:lnTo>
                    <a:lnTo>
                      <a:pt x="95" y="9"/>
                    </a:lnTo>
                    <a:lnTo>
                      <a:pt x="91" y="9"/>
                    </a:lnTo>
                    <a:lnTo>
                      <a:pt x="89" y="9"/>
                    </a:lnTo>
                    <a:lnTo>
                      <a:pt x="82" y="11"/>
                    </a:lnTo>
                    <a:lnTo>
                      <a:pt x="81" y="13"/>
                    </a:lnTo>
                    <a:lnTo>
                      <a:pt x="77" y="16"/>
                    </a:lnTo>
                    <a:lnTo>
                      <a:pt x="75" y="19"/>
                    </a:lnTo>
                    <a:lnTo>
                      <a:pt x="74" y="26"/>
                    </a:lnTo>
                    <a:lnTo>
                      <a:pt x="70" y="22"/>
                    </a:lnTo>
                    <a:lnTo>
                      <a:pt x="66" y="19"/>
                    </a:lnTo>
                    <a:lnTo>
                      <a:pt x="62" y="18"/>
                    </a:lnTo>
                    <a:lnTo>
                      <a:pt x="57" y="16"/>
                    </a:lnTo>
                    <a:lnTo>
                      <a:pt x="53" y="16"/>
                    </a:lnTo>
                    <a:lnTo>
                      <a:pt x="50" y="18"/>
                    </a:lnTo>
                    <a:lnTo>
                      <a:pt x="46" y="18"/>
                    </a:lnTo>
                    <a:lnTo>
                      <a:pt x="42" y="19"/>
                    </a:lnTo>
                    <a:lnTo>
                      <a:pt x="41" y="19"/>
                    </a:lnTo>
                    <a:lnTo>
                      <a:pt x="37" y="18"/>
                    </a:lnTo>
                    <a:lnTo>
                      <a:pt x="35" y="16"/>
                    </a:lnTo>
                    <a:lnTo>
                      <a:pt x="30" y="16"/>
                    </a:lnTo>
                    <a:lnTo>
                      <a:pt x="26" y="16"/>
                    </a:lnTo>
                    <a:lnTo>
                      <a:pt x="22" y="16"/>
                    </a:lnTo>
                    <a:lnTo>
                      <a:pt x="18" y="19"/>
                    </a:lnTo>
                    <a:lnTo>
                      <a:pt x="17" y="22"/>
                    </a:lnTo>
                    <a:lnTo>
                      <a:pt x="13" y="23"/>
                    </a:lnTo>
                    <a:lnTo>
                      <a:pt x="9" y="23"/>
                    </a:lnTo>
                    <a:lnTo>
                      <a:pt x="6" y="26"/>
                    </a:lnTo>
                    <a:lnTo>
                      <a:pt x="3" y="26"/>
                    </a:lnTo>
                    <a:lnTo>
                      <a:pt x="2" y="27"/>
                    </a:lnTo>
                    <a:lnTo>
                      <a:pt x="0" y="31"/>
                    </a:lnTo>
                    <a:lnTo>
                      <a:pt x="0" y="32"/>
                    </a:lnTo>
                    <a:lnTo>
                      <a:pt x="2" y="33"/>
                    </a:lnTo>
                    <a:lnTo>
                      <a:pt x="6" y="37"/>
                    </a:lnTo>
                    <a:lnTo>
                      <a:pt x="11" y="37"/>
                    </a:lnTo>
                    <a:lnTo>
                      <a:pt x="17" y="39"/>
                    </a:lnTo>
                    <a:lnTo>
                      <a:pt x="22" y="39"/>
                    </a:lnTo>
                    <a:lnTo>
                      <a:pt x="27" y="39"/>
                    </a:lnTo>
                    <a:lnTo>
                      <a:pt x="33" y="39"/>
                    </a:lnTo>
                    <a:lnTo>
                      <a:pt x="38" y="39"/>
                    </a:lnTo>
                    <a:lnTo>
                      <a:pt x="42" y="39"/>
                    </a:lnTo>
                    <a:lnTo>
                      <a:pt x="47" y="39"/>
                    </a:lnTo>
                    <a:lnTo>
                      <a:pt x="51" y="39"/>
                    </a:lnTo>
                    <a:lnTo>
                      <a:pt x="55" y="41"/>
                    </a:lnTo>
                    <a:lnTo>
                      <a:pt x="61" y="41"/>
                    </a:lnTo>
                    <a:lnTo>
                      <a:pt x="65" y="43"/>
                    </a:lnTo>
                    <a:lnTo>
                      <a:pt x="70" y="43"/>
                    </a:lnTo>
                    <a:lnTo>
                      <a:pt x="74" y="43"/>
                    </a:lnTo>
                    <a:lnTo>
                      <a:pt x="79" y="43"/>
                    </a:lnTo>
                    <a:lnTo>
                      <a:pt x="81" y="45"/>
                    </a:lnTo>
                    <a:lnTo>
                      <a:pt x="85" y="48"/>
                    </a:lnTo>
                    <a:lnTo>
                      <a:pt x="89" y="50"/>
                    </a:lnTo>
                    <a:lnTo>
                      <a:pt x="91" y="52"/>
                    </a:lnTo>
                    <a:lnTo>
                      <a:pt x="95" y="52"/>
                    </a:lnTo>
                    <a:lnTo>
                      <a:pt x="101" y="54"/>
                    </a:lnTo>
                    <a:lnTo>
                      <a:pt x="105" y="54"/>
                    </a:lnTo>
                    <a:lnTo>
                      <a:pt x="109" y="54"/>
                    </a:lnTo>
                    <a:lnTo>
                      <a:pt x="114" y="54"/>
                    </a:lnTo>
                    <a:lnTo>
                      <a:pt x="118" y="54"/>
                    </a:lnTo>
                    <a:lnTo>
                      <a:pt x="123" y="54"/>
                    </a:lnTo>
                    <a:lnTo>
                      <a:pt x="127" y="52"/>
                    </a:lnTo>
                    <a:lnTo>
                      <a:pt x="131" y="52"/>
                    </a:lnTo>
                    <a:lnTo>
                      <a:pt x="134" y="52"/>
                    </a:lnTo>
                    <a:lnTo>
                      <a:pt x="138" y="50"/>
                    </a:lnTo>
                    <a:lnTo>
                      <a:pt x="141" y="50"/>
                    </a:lnTo>
                    <a:lnTo>
                      <a:pt x="142" y="50"/>
                    </a:lnTo>
                    <a:lnTo>
                      <a:pt x="143" y="52"/>
                    </a:lnTo>
                    <a:lnTo>
                      <a:pt x="146" y="54"/>
                    </a:lnTo>
                    <a:lnTo>
                      <a:pt x="149" y="56"/>
                    </a:lnTo>
                    <a:lnTo>
                      <a:pt x="153" y="56"/>
                    </a:lnTo>
                    <a:lnTo>
                      <a:pt x="157" y="57"/>
                    </a:lnTo>
                    <a:lnTo>
                      <a:pt x="161" y="57"/>
                    </a:lnTo>
                    <a:lnTo>
                      <a:pt x="166" y="60"/>
                    </a:lnTo>
                    <a:lnTo>
                      <a:pt x="170" y="60"/>
                    </a:lnTo>
                    <a:lnTo>
                      <a:pt x="173" y="60"/>
                    </a:lnTo>
                    <a:lnTo>
                      <a:pt x="177" y="60"/>
                    </a:lnTo>
                    <a:lnTo>
                      <a:pt x="182" y="60"/>
                    </a:lnTo>
                    <a:lnTo>
                      <a:pt x="186" y="60"/>
                    </a:lnTo>
                    <a:lnTo>
                      <a:pt x="187" y="60"/>
                    </a:lnTo>
                    <a:lnTo>
                      <a:pt x="193" y="57"/>
                    </a:lnTo>
                    <a:lnTo>
                      <a:pt x="197" y="57"/>
                    </a:lnTo>
                    <a:lnTo>
                      <a:pt x="202" y="57"/>
                    </a:lnTo>
                    <a:lnTo>
                      <a:pt x="206" y="57"/>
                    </a:lnTo>
                    <a:lnTo>
                      <a:pt x="211" y="56"/>
                    </a:lnTo>
                    <a:lnTo>
                      <a:pt x="217" y="56"/>
                    </a:lnTo>
                    <a:lnTo>
                      <a:pt x="221" y="54"/>
                    </a:lnTo>
                    <a:lnTo>
                      <a:pt x="223" y="52"/>
                    </a:lnTo>
                    <a:lnTo>
                      <a:pt x="225" y="50"/>
                    </a:lnTo>
                    <a:lnTo>
                      <a:pt x="223" y="46"/>
                    </a:lnTo>
                    <a:lnTo>
                      <a:pt x="221" y="45"/>
                    </a:lnTo>
                    <a:lnTo>
                      <a:pt x="219" y="43"/>
                    </a:lnTo>
                    <a:lnTo>
                      <a:pt x="215" y="43"/>
                    </a:lnTo>
                    <a:lnTo>
                      <a:pt x="211" y="41"/>
                    </a:lnTo>
                    <a:lnTo>
                      <a:pt x="209" y="41"/>
                    </a:lnTo>
                    <a:lnTo>
                      <a:pt x="206" y="41"/>
                    </a:lnTo>
                    <a:lnTo>
                      <a:pt x="202" y="41"/>
                    </a:lnTo>
                    <a:lnTo>
                      <a:pt x="201" y="37"/>
                    </a:lnTo>
                    <a:lnTo>
                      <a:pt x="199" y="36"/>
                    </a:lnTo>
                    <a:lnTo>
                      <a:pt x="197" y="36"/>
                    </a:lnTo>
                    <a:lnTo>
                      <a:pt x="195" y="33"/>
                    </a:lnTo>
                    <a:lnTo>
                      <a:pt x="191" y="33"/>
                    </a:lnTo>
                    <a:lnTo>
                      <a:pt x="190" y="32"/>
                    </a:lnTo>
                    <a:lnTo>
                      <a:pt x="186" y="32"/>
                    </a:lnTo>
                    <a:lnTo>
                      <a:pt x="185" y="32"/>
                    </a:lnTo>
                    <a:lnTo>
                      <a:pt x="181" y="32"/>
                    </a:lnTo>
                    <a:lnTo>
                      <a:pt x="177" y="32"/>
                    </a:lnTo>
                    <a:lnTo>
                      <a:pt x="175" y="32"/>
                    </a:lnTo>
                    <a:lnTo>
                      <a:pt x="171" y="32"/>
                    </a:lnTo>
                    <a:lnTo>
                      <a:pt x="170" y="33"/>
                    </a:lnTo>
                    <a:lnTo>
                      <a:pt x="166" y="33"/>
                    </a:lnTo>
                    <a:lnTo>
                      <a:pt x="163" y="32"/>
                    </a:lnTo>
                    <a:lnTo>
                      <a:pt x="162" y="32"/>
                    </a:lnTo>
                    <a:lnTo>
                      <a:pt x="161" y="31"/>
                    </a:lnTo>
                    <a:lnTo>
                      <a:pt x="158" y="28"/>
                    </a:lnTo>
                    <a:lnTo>
                      <a:pt x="157" y="28"/>
                    </a:lnTo>
                    <a:lnTo>
                      <a:pt x="154" y="28"/>
                    </a:lnTo>
                    <a:lnTo>
                      <a:pt x="153" y="28"/>
                    </a:lnTo>
                    <a:lnTo>
                      <a:pt x="151" y="31"/>
                    </a:lnTo>
                    <a:lnTo>
                      <a:pt x="151" y="26"/>
                    </a:lnTo>
                    <a:lnTo>
                      <a:pt x="149" y="19"/>
                    </a:lnTo>
                    <a:lnTo>
                      <a:pt x="147" y="16"/>
                    </a:lnTo>
                    <a:lnTo>
                      <a:pt x="146" y="14"/>
                    </a:lnTo>
                    <a:lnTo>
                      <a:pt x="142" y="13"/>
                    </a:lnTo>
                    <a:lnTo>
                      <a:pt x="138" y="11"/>
                    </a:lnTo>
                    <a:lnTo>
                      <a:pt x="137" y="11"/>
                    </a:lnTo>
                    <a:lnTo>
                      <a:pt x="133" y="13"/>
                    </a:lnTo>
                  </a:path>
                </a:pathLst>
              </a:custGeom>
              <a:noFill/>
              <a:ln w="12700" cap="rnd">
                <a:solidFill>
                  <a:srgbClr val="ABABA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69" name="Freeform 29">
                <a:extLst>
                  <a:ext uri="{FF2B5EF4-FFF2-40B4-BE49-F238E27FC236}">
                    <a16:creationId xmlns:a16="http://schemas.microsoft.com/office/drawing/2014/main" id="{24516987-0B4E-45DC-A935-7CF3277100DB}"/>
                  </a:ext>
                </a:extLst>
              </p:cNvPr>
              <p:cNvSpPr>
                <a:spLocks/>
              </p:cNvSpPr>
              <p:nvPr/>
            </p:nvSpPr>
            <p:spPr bwMode="auto">
              <a:xfrm>
                <a:off x="3451" y="1354"/>
                <a:ext cx="452" cy="203"/>
              </a:xfrm>
              <a:custGeom>
                <a:avLst/>
                <a:gdLst>
                  <a:gd name="T0" fmla="*/ 5 w 452"/>
                  <a:gd name="T1" fmla="*/ 66 h 203"/>
                  <a:gd name="T2" fmla="*/ 20 w 452"/>
                  <a:gd name="T3" fmla="*/ 58 h 203"/>
                  <a:gd name="T4" fmla="*/ 34 w 452"/>
                  <a:gd name="T5" fmla="*/ 57 h 203"/>
                  <a:gd name="T6" fmla="*/ 49 w 452"/>
                  <a:gd name="T7" fmla="*/ 57 h 203"/>
                  <a:gd name="T8" fmla="*/ 61 w 452"/>
                  <a:gd name="T9" fmla="*/ 53 h 203"/>
                  <a:gd name="T10" fmla="*/ 77 w 452"/>
                  <a:gd name="T11" fmla="*/ 53 h 203"/>
                  <a:gd name="T12" fmla="*/ 86 w 452"/>
                  <a:gd name="T13" fmla="*/ 52 h 203"/>
                  <a:gd name="T14" fmla="*/ 96 w 452"/>
                  <a:gd name="T15" fmla="*/ 43 h 203"/>
                  <a:gd name="T16" fmla="*/ 108 w 452"/>
                  <a:gd name="T17" fmla="*/ 37 h 203"/>
                  <a:gd name="T18" fmla="*/ 122 w 452"/>
                  <a:gd name="T19" fmla="*/ 37 h 203"/>
                  <a:gd name="T20" fmla="*/ 130 w 452"/>
                  <a:gd name="T21" fmla="*/ 35 h 203"/>
                  <a:gd name="T22" fmla="*/ 132 w 452"/>
                  <a:gd name="T23" fmla="*/ 26 h 203"/>
                  <a:gd name="T24" fmla="*/ 140 w 452"/>
                  <a:gd name="T25" fmla="*/ 19 h 203"/>
                  <a:gd name="T26" fmla="*/ 150 w 452"/>
                  <a:gd name="T27" fmla="*/ 15 h 203"/>
                  <a:gd name="T28" fmla="*/ 158 w 452"/>
                  <a:gd name="T29" fmla="*/ 10 h 203"/>
                  <a:gd name="T30" fmla="*/ 166 w 452"/>
                  <a:gd name="T31" fmla="*/ 2 h 203"/>
                  <a:gd name="T32" fmla="*/ 176 w 452"/>
                  <a:gd name="T33" fmla="*/ 0 h 203"/>
                  <a:gd name="T34" fmla="*/ 188 w 452"/>
                  <a:gd name="T35" fmla="*/ 1 h 203"/>
                  <a:gd name="T36" fmla="*/ 196 w 452"/>
                  <a:gd name="T37" fmla="*/ 5 h 203"/>
                  <a:gd name="T38" fmla="*/ 202 w 452"/>
                  <a:gd name="T39" fmla="*/ 10 h 203"/>
                  <a:gd name="T40" fmla="*/ 208 w 452"/>
                  <a:gd name="T41" fmla="*/ 19 h 203"/>
                  <a:gd name="T42" fmla="*/ 210 w 452"/>
                  <a:gd name="T43" fmla="*/ 29 h 203"/>
                  <a:gd name="T44" fmla="*/ 213 w 452"/>
                  <a:gd name="T45" fmla="*/ 39 h 203"/>
                  <a:gd name="T46" fmla="*/ 221 w 452"/>
                  <a:gd name="T47" fmla="*/ 49 h 203"/>
                  <a:gd name="T48" fmla="*/ 228 w 452"/>
                  <a:gd name="T49" fmla="*/ 58 h 203"/>
                  <a:gd name="T50" fmla="*/ 236 w 452"/>
                  <a:gd name="T51" fmla="*/ 67 h 203"/>
                  <a:gd name="T52" fmla="*/ 242 w 452"/>
                  <a:gd name="T53" fmla="*/ 72 h 203"/>
                  <a:gd name="T54" fmla="*/ 254 w 452"/>
                  <a:gd name="T55" fmla="*/ 78 h 203"/>
                  <a:gd name="T56" fmla="*/ 266 w 452"/>
                  <a:gd name="T57" fmla="*/ 80 h 203"/>
                  <a:gd name="T58" fmla="*/ 281 w 452"/>
                  <a:gd name="T59" fmla="*/ 80 h 203"/>
                  <a:gd name="T60" fmla="*/ 290 w 452"/>
                  <a:gd name="T61" fmla="*/ 83 h 203"/>
                  <a:gd name="T62" fmla="*/ 298 w 452"/>
                  <a:gd name="T63" fmla="*/ 83 h 203"/>
                  <a:gd name="T64" fmla="*/ 305 w 452"/>
                  <a:gd name="T65" fmla="*/ 78 h 203"/>
                  <a:gd name="T66" fmla="*/ 322 w 452"/>
                  <a:gd name="T67" fmla="*/ 72 h 203"/>
                  <a:gd name="T68" fmla="*/ 332 w 452"/>
                  <a:gd name="T69" fmla="*/ 71 h 203"/>
                  <a:gd name="T70" fmla="*/ 340 w 452"/>
                  <a:gd name="T71" fmla="*/ 66 h 203"/>
                  <a:gd name="T72" fmla="*/ 354 w 452"/>
                  <a:gd name="T73" fmla="*/ 67 h 203"/>
                  <a:gd name="T74" fmla="*/ 362 w 452"/>
                  <a:gd name="T75" fmla="*/ 74 h 203"/>
                  <a:gd name="T76" fmla="*/ 368 w 452"/>
                  <a:gd name="T77" fmla="*/ 83 h 203"/>
                  <a:gd name="T78" fmla="*/ 372 w 452"/>
                  <a:gd name="T79" fmla="*/ 99 h 203"/>
                  <a:gd name="T80" fmla="*/ 382 w 452"/>
                  <a:gd name="T81" fmla="*/ 104 h 203"/>
                  <a:gd name="T82" fmla="*/ 392 w 452"/>
                  <a:gd name="T83" fmla="*/ 114 h 203"/>
                  <a:gd name="T84" fmla="*/ 396 w 452"/>
                  <a:gd name="T85" fmla="*/ 129 h 203"/>
                  <a:gd name="T86" fmla="*/ 390 w 452"/>
                  <a:gd name="T87" fmla="*/ 144 h 203"/>
                  <a:gd name="T88" fmla="*/ 405 w 452"/>
                  <a:gd name="T89" fmla="*/ 147 h 203"/>
                  <a:gd name="T90" fmla="*/ 413 w 452"/>
                  <a:gd name="T91" fmla="*/ 156 h 203"/>
                  <a:gd name="T92" fmla="*/ 424 w 452"/>
                  <a:gd name="T93" fmla="*/ 157 h 203"/>
                  <a:gd name="T94" fmla="*/ 434 w 452"/>
                  <a:gd name="T95" fmla="*/ 161 h 203"/>
                  <a:gd name="T96" fmla="*/ 440 w 452"/>
                  <a:gd name="T97" fmla="*/ 168 h 203"/>
                  <a:gd name="T98" fmla="*/ 438 w 452"/>
                  <a:gd name="T99" fmla="*/ 181 h 203"/>
                  <a:gd name="T100" fmla="*/ 451 w 452"/>
                  <a:gd name="T101" fmla="*/ 190 h 203"/>
                  <a:gd name="T102" fmla="*/ 448 w 452"/>
                  <a:gd name="T103" fmla="*/ 196 h 203"/>
                  <a:gd name="T104" fmla="*/ 434 w 452"/>
                  <a:gd name="T105" fmla="*/ 199 h 203"/>
                  <a:gd name="T106" fmla="*/ 418 w 452"/>
                  <a:gd name="T107" fmla="*/ 195 h 203"/>
                  <a:gd name="T108" fmla="*/ 406 w 452"/>
                  <a:gd name="T109" fmla="*/ 199 h 203"/>
                  <a:gd name="T110" fmla="*/ 397 w 452"/>
                  <a:gd name="T111" fmla="*/ 202 h 203"/>
                  <a:gd name="T112" fmla="*/ 386 w 452"/>
                  <a:gd name="T113" fmla="*/ 202 h 203"/>
                  <a:gd name="T114" fmla="*/ 378 w 452"/>
                  <a:gd name="T115" fmla="*/ 202 h 203"/>
                  <a:gd name="T116" fmla="*/ 0 w 452"/>
                  <a:gd name="T117" fmla="*/ 69 h 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203"/>
                  <a:gd name="T179" fmla="*/ 452 w 452"/>
                  <a:gd name="T180" fmla="*/ 203 h 2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203">
                    <a:moveTo>
                      <a:pt x="0" y="69"/>
                    </a:moveTo>
                    <a:lnTo>
                      <a:pt x="5" y="66"/>
                    </a:lnTo>
                    <a:lnTo>
                      <a:pt x="13" y="62"/>
                    </a:lnTo>
                    <a:lnTo>
                      <a:pt x="20" y="58"/>
                    </a:lnTo>
                    <a:lnTo>
                      <a:pt x="28" y="57"/>
                    </a:lnTo>
                    <a:lnTo>
                      <a:pt x="34" y="57"/>
                    </a:lnTo>
                    <a:lnTo>
                      <a:pt x="42" y="57"/>
                    </a:lnTo>
                    <a:lnTo>
                      <a:pt x="49" y="57"/>
                    </a:lnTo>
                    <a:lnTo>
                      <a:pt x="57" y="59"/>
                    </a:lnTo>
                    <a:lnTo>
                      <a:pt x="61" y="53"/>
                    </a:lnTo>
                    <a:lnTo>
                      <a:pt x="68" y="52"/>
                    </a:lnTo>
                    <a:lnTo>
                      <a:pt x="77" y="53"/>
                    </a:lnTo>
                    <a:lnTo>
                      <a:pt x="82" y="57"/>
                    </a:lnTo>
                    <a:lnTo>
                      <a:pt x="86" y="52"/>
                    </a:lnTo>
                    <a:lnTo>
                      <a:pt x="90" y="45"/>
                    </a:lnTo>
                    <a:lnTo>
                      <a:pt x="96" y="43"/>
                    </a:lnTo>
                    <a:lnTo>
                      <a:pt x="101" y="39"/>
                    </a:lnTo>
                    <a:lnTo>
                      <a:pt x="108" y="37"/>
                    </a:lnTo>
                    <a:lnTo>
                      <a:pt x="116" y="35"/>
                    </a:lnTo>
                    <a:lnTo>
                      <a:pt x="122" y="37"/>
                    </a:lnTo>
                    <a:lnTo>
                      <a:pt x="130" y="39"/>
                    </a:lnTo>
                    <a:lnTo>
                      <a:pt x="130" y="35"/>
                    </a:lnTo>
                    <a:lnTo>
                      <a:pt x="130" y="29"/>
                    </a:lnTo>
                    <a:lnTo>
                      <a:pt x="132" y="26"/>
                    </a:lnTo>
                    <a:lnTo>
                      <a:pt x="136" y="23"/>
                    </a:lnTo>
                    <a:lnTo>
                      <a:pt x="140" y="19"/>
                    </a:lnTo>
                    <a:lnTo>
                      <a:pt x="145" y="16"/>
                    </a:lnTo>
                    <a:lnTo>
                      <a:pt x="150" y="15"/>
                    </a:lnTo>
                    <a:lnTo>
                      <a:pt x="156" y="15"/>
                    </a:lnTo>
                    <a:lnTo>
                      <a:pt x="158" y="10"/>
                    </a:lnTo>
                    <a:lnTo>
                      <a:pt x="161" y="6"/>
                    </a:lnTo>
                    <a:lnTo>
                      <a:pt x="166" y="2"/>
                    </a:lnTo>
                    <a:lnTo>
                      <a:pt x="173" y="1"/>
                    </a:lnTo>
                    <a:lnTo>
                      <a:pt x="176" y="0"/>
                    </a:lnTo>
                    <a:lnTo>
                      <a:pt x="182" y="0"/>
                    </a:lnTo>
                    <a:lnTo>
                      <a:pt x="188" y="1"/>
                    </a:lnTo>
                    <a:lnTo>
                      <a:pt x="193" y="1"/>
                    </a:lnTo>
                    <a:lnTo>
                      <a:pt x="196" y="5"/>
                    </a:lnTo>
                    <a:lnTo>
                      <a:pt x="198" y="6"/>
                    </a:lnTo>
                    <a:lnTo>
                      <a:pt x="202" y="10"/>
                    </a:lnTo>
                    <a:lnTo>
                      <a:pt x="206" y="15"/>
                    </a:lnTo>
                    <a:lnTo>
                      <a:pt x="208" y="19"/>
                    </a:lnTo>
                    <a:lnTo>
                      <a:pt x="210" y="24"/>
                    </a:lnTo>
                    <a:lnTo>
                      <a:pt x="210" y="29"/>
                    </a:lnTo>
                    <a:lnTo>
                      <a:pt x="208" y="37"/>
                    </a:lnTo>
                    <a:lnTo>
                      <a:pt x="213" y="39"/>
                    </a:lnTo>
                    <a:lnTo>
                      <a:pt x="218" y="43"/>
                    </a:lnTo>
                    <a:lnTo>
                      <a:pt x="221" y="49"/>
                    </a:lnTo>
                    <a:lnTo>
                      <a:pt x="221" y="57"/>
                    </a:lnTo>
                    <a:lnTo>
                      <a:pt x="228" y="58"/>
                    </a:lnTo>
                    <a:lnTo>
                      <a:pt x="232" y="62"/>
                    </a:lnTo>
                    <a:lnTo>
                      <a:pt x="236" y="67"/>
                    </a:lnTo>
                    <a:lnTo>
                      <a:pt x="236" y="74"/>
                    </a:lnTo>
                    <a:lnTo>
                      <a:pt x="242" y="72"/>
                    </a:lnTo>
                    <a:lnTo>
                      <a:pt x="248" y="74"/>
                    </a:lnTo>
                    <a:lnTo>
                      <a:pt x="254" y="78"/>
                    </a:lnTo>
                    <a:lnTo>
                      <a:pt x="260" y="83"/>
                    </a:lnTo>
                    <a:lnTo>
                      <a:pt x="266" y="80"/>
                    </a:lnTo>
                    <a:lnTo>
                      <a:pt x="274" y="78"/>
                    </a:lnTo>
                    <a:lnTo>
                      <a:pt x="281" y="80"/>
                    </a:lnTo>
                    <a:lnTo>
                      <a:pt x="286" y="84"/>
                    </a:lnTo>
                    <a:lnTo>
                      <a:pt x="290" y="83"/>
                    </a:lnTo>
                    <a:lnTo>
                      <a:pt x="296" y="82"/>
                    </a:lnTo>
                    <a:lnTo>
                      <a:pt x="298" y="83"/>
                    </a:lnTo>
                    <a:lnTo>
                      <a:pt x="301" y="84"/>
                    </a:lnTo>
                    <a:lnTo>
                      <a:pt x="305" y="78"/>
                    </a:lnTo>
                    <a:lnTo>
                      <a:pt x="313" y="74"/>
                    </a:lnTo>
                    <a:lnTo>
                      <a:pt x="322" y="72"/>
                    </a:lnTo>
                    <a:lnTo>
                      <a:pt x="328" y="74"/>
                    </a:lnTo>
                    <a:lnTo>
                      <a:pt x="332" y="71"/>
                    </a:lnTo>
                    <a:lnTo>
                      <a:pt x="334" y="69"/>
                    </a:lnTo>
                    <a:lnTo>
                      <a:pt x="340" y="66"/>
                    </a:lnTo>
                    <a:lnTo>
                      <a:pt x="348" y="66"/>
                    </a:lnTo>
                    <a:lnTo>
                      <a:pt x="354" y="67"/>
                    </a:lnTo>
                    <a:lnTo>
                      <a:pt x="358" y="69"/>
                    </a:lnTo>
                    <a:lnTo>
                      <a:pt x="362" y="74"/>
                    </a:lnTo>
                    <a:lnTo>
                      <a:pt x="366" y="78"/>
                    </a:lnTo>
                    <a:lnTo>
                      <a:pt x="368" y="83"/>
                    </a:lnTo>
                    <a:lnTo>
                      <a:pt x="369" y="87"/>
                    </a:lnTo>
                    <a:lnTo>
                      <a:pt x="372" y="99"/>
                    </a:lnTo>
                    <a:lnTo>
                      <a:pt x="377" y="100"/>
                    </a:lnTo>
                    <a:lnTo>
                      <a:pt x="382" y="104"/>
                    </a:lnTo>
                    <a:lnTo>
                      <a:pt x="388" y="108"/>
                    </a:lnTo>
                    <a:lnTo>
                      <a:pt x="392" y="114"/>
                    </a:lnTo>
                    <a:lnTo>
                      <a:pt x="393" y="122"/>
                    </a:lnTo>
                    <a:lnTo>
                      <a:pt x="396" y="129"/>
                    </a:lnTo>
                    <a:lnTo>
                      <a:pt x="393" y="138"/>
                    </a:lnTo>
                    <a:lnTo>
                      <a:pt x="390" y="144"/>
                    </a:lnTo>
                    <a:lnTo>
                      <a:pt x="397" y="144"/>
                    </a:lnTo>
                    <a:lnTo>
                      <a:pt x="405" y="147"/>
                    </a:lnTo>
                    <a:lnTo>
                      <a:pt x="409" y="151"/>
                    </a:lnTo>
                    <a:lnTo>
                      <a:pt x="413" y="156"/>
                    </a:lnTo>
                    <a:lnTo>
                      <a:pt x="418" y="156"/>
                    </a:lnTo>
                    <a:lnTo>
                      <a:pt x="424" y="157"/>
                    </a:lnTo>
                    <a:lnTo>
                      <a:pt x="430" y="157"/>
                    </a:lnTo>
                    <a:lnTo>
                      <a:pt x="434" y="161"/>
                    </a:lnTo>
                    <a:lnTo>
                      <a:pt x="438" y="162"/>
                    </a:lnTo>
                    <a:lnTo>
                      <a:pt x="440" y="168"/>
                    </a:lnTo>
                    <a:lnTo>
                      <a:pt x="440" y="173"/>
                    </a:lnTo>
                    <a:lnTo>
                      <a:pt x="438" y="181"/>
                    </a:lnTo>
                    <a:lnTo>
                      <a:pt x="448" y="186"/>
                    </a:lnTo>
                    <a:lnTo>
                      <a:pt x="451" y="190"/>
                    </a:lnTo>
                    <a:lnTo>
                      <a:pt x="451" y="194"/>
                    </a:lnTo>
                    <a:lnTo>
                      <a:pt x="448" y="196"/>
                    </a:lnTo>
                    <a:lnTo>
                      <a:pt x="442" y="199"/>
                    </a:lnTo>
                    <a:lnTo>
                      <a:pt x="434" y="199"/>
                    </a:lnTo>
                    <a:lnTo>
                      <a:pt x="425" y="199"/>
                    </a:lnTo>
                    <a:lnTo>
                      <a:pt x="418" y="195"/>
                    </a:lnTo>
                    <a:lnTo>
                      <a:pt x="410" y="196"/>
                    </a:lnTo>
                    <a:lnTo>
                      <a:pt x="406" y="199"/>
                    </a:lnTo>
                    <a:lnTo>
                      <a:pt x="401" y="200"/>
                    </a:lnTo>
                    <a:lnTo>
                      <a:pt x="397" y="202"/>
                    </a:lnTo>
                    <a:lnTo>
                      <a:pt x="392" y="202"/>
                    </a:lnTo>
                    <a:lnTo>
                      <a:pt x="386" y="202"/>
                    </a:lnTo>
                    <a:lnTo>
                      <a:pt x="382" y="202"/>
                    </a:lnTo>
                    <a:lnTo>
                      <a:pt x="378" y="202"/>
                    </a:lnTo>
                    <a:lnTo>
                      <a:pt x="20" y="156"/>
                    </a:lnTo>
                    <a:lnTo>
                      <a:pt x="0" y="69"/>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0" name="Freeform 30">
                <a:extLst>
                  <a:ext uri="{FF2B5EF4-FFF2-40B4-BE49-F238E27FC236}">
                    <a16:creationId xmlns:a16="http://schemas.microsoft.com/office/drawing/2014/main" id="{99724B06-F860-4776-9CFD-75DF75D6A21C}"/>
                  </a:ext>
                </a:extLst>
              </p:cNvPr>
              <p:cNvSpPr>
                <a:spLocks/>
              </p:cNvSpPr>
              <p:nvPr/>
            </p:nvSpPr>
            <p:spPr bwMode="auto">
              <a:xfrm>
                <a:off x="3451" y="1354"/>
                <a:ext cx="452" cy="203"/>
              </a:xfrm>
              <a:custGeom>
                <a:avLst/>
                <a:gdLst>
                  <a:gd name="T0" fmla="*/ 5 w 452"/>
                  <a:gd name="T1" fmla="*/ 66 h 203"/>
                  <a:gd name="T2" fmla="*/ 20 w 452"/>
                  <a:gd name="T3" fmla="*/ 58 h 203"/>
                  <a:gd name="T4" fmla="*/ 34 w 452"/>
                  <a:gd name="T5" fmla="*/ 57 h 203"/>
                  <a:gd name="T6" fmla="*/ 49 w 452"/>
                  <a:gd name="T7" fmla="*/ 57 h 203"/>
                  <a:gd name="T8" fmla="*/ 61 w 452"/>
                  <a:gd name="T9" fmla="*/ 53 h 203"/>
                  <a:gd name="T10" fmla="*/ 77 w 452"/>
                  <a:gd name="T11" fmla="*/ 53 h 203"/>
                  <a:gd name="T12" fmla="*/ 86 w 452"/>
                  <a:gd name="T13" fmla="*/ 52 h 203"/>
                  <a:gd name="T14" fmla="*/ 96 w 452"/>
                  <a:gd name="T15" fmla="*/ 43 h 203"/>
                  <a:gd name="T16" fmla="*/ 108 w 452"/>
                  <a:gd name="T17" fmla="*/ 37 h 203"/>
                  <a:gd name="T18" fmla="*/ 122 w 452"/>
                  <a:gd name="T19" fmla="*/ 37 h 203"/>
                  <a:gd name="T20" fmla="*/ 130 w 452"/>
                  <a:gd name="T21" fmla="*/ 35 h 203"/>
                  <a:gd name="T22" fmla="*/ 132 w 452"/>
                  <a:gd name="T23" fmla="*/ 26 h 203"/>
                  <a:gd name="T24" fmla="*/ 140 w 452"/>
                  <a:gd name="T25" fmla="*/ 19 h 203"/>
                  <a:gd name="T26" fmla="*/ 150 w 452"/>
                  <a:gd name="T27" fmla="*/ 15 h 203"/>
                  <a:gd name="T28" fmla="*/ 158 w 452"/>
                  <a:gd name="T29" fmla="*/ 10 h 203"/>
                  <a:gd name="T30" fmla="*/ 166 w 452"/>
                  <a:gd name="T31" fmla="*/ 2 h 203"/>
                  <a:gd name="T32" fmla="*/ 176 w 452"/>
                  <a:gd name="T33" fmla="*/ 0 h 203"/>
                  <a:gd name="T34" fmla="*/ 188 w 452"/>
                  <a:gd name="T35" fmla="*/ 1 h 203"/>
                  <a:gd name="T36" fmla="*/ 196 w 452"/>
                  <a:gd name="T37" fmla="*/ 5 h 203"/>
                  <a:gd name="T38" fmla="*/ 202 w 452"/>
                  <a:gd name="T39" fmla="*/ 10 h 203"/>
                  <a:gd name="T40" fmla="*/ 208 w 452"/>
                  <a:gd name="T41" fmla="*/ 19 h 203"/>
                  <a:gd name="T42" fmla="*/ 210 w 452"/>
                  <a:gd name="T43" fmla="*/ 29 h 203"/>
                  <a:gd name="T44" fmla="*/ 213 w 452"/>
                  <a:gd name="T45" fmla="*/ 39 h 203"/>
                  <a:gd name="T46" fmla="*/ 221 w 452"/>
                  <a:gd name="T47" fmla="*/ 49 h 203"/>
                  <a:gd name="T48" fmla="*/ 228 w 452"/>
                  <a:gd name="T49" fmla="*/ 58 h 203"/>
                  <a:gd name="T50" fmla="*/ 236 w 452"/>
                  <a:gd name="T51" fmla="*/ 67 h 203"/>
                  <a:gd name="T52" fmla="*/ 242 w 452"/>
                  <a:gd name="T53" fmla="*/ 72 h 203"/>
                  <a:gd name="T54" fmla="*/ 254 w 452"/>
                  <a:gd name="T55" fmla="*/ 78 h 203"/>
                  <a:gd name="T56" fmla="*/ 266 w 452"/>
                  <a:gd name="T57" fmla="*/ 80 h 203"/>
                  <a:gd name="T58" fmla="*/ 281 w 452"/>
                  <a:gd name="T59" fmla="*/ 80 h 203"/>
                  <a:gd name="T60" fmla="*/ 290 w 452"/>
                  <a:gd name="T61" fmla="*/ 83 h 203"/>
                  <a:gd name="T62" fmla="*/ 298 w 452"/>
                  <a:gd name="T63" fmla="*/ 83 h 203"/>
                  <a:gd name="T64" fmla="*/ 305 w 452"/>
                  <a:gd name="T65" fmla="*/ 78 h 203"/>
                  <a:gd name="T66" fmla="*/ 322 w 452"/>
                  <a:gd name="T67" fmla="*/ 72 h 203"/>
                  <a:gd name="T68" fmla="*/ 332 w 452"/>
                  <a:gd name="T69" fmla="*/ 71 h 203"/>
                  <a:gd name="T70" fmla="*/ 340 w 452"/>
                  <a:gd name="T71" fmla="*/ 66 h 203"/>
                  <a:gd name="T72" fmla="*/ 354 w 452"/>
                  <a:gd name="T73" fmla="*/ 67 h 203"/>
                  <a:gd name="T74" fmla="*/ 362 w 452"/>
                  <a:gd name="T75" fmla="*/ 74 h 203"/>
                  <a:gd name="T76" fmla="*/ 368 w 452"/>
                  <a:gd name="T77" fmla="*/ 83 h 203"/>
                  <a:gd name="T78" fmla="*/ 372 w 452"/>
                  <a:gd name="T79" fmla="*/ 99 h 203"/>
                  <a:gd name="T80" fmla="*/ 382 w 452"/>
                  <a:gd name="T81" fmla="*/ 104 h 203"/>
                  <a:gd name="T82" fmla="*/ 392 w 452"/>
                  <a:gd name="T83" fmla="*/ 114 h 203"/>
                  <a:gd name="T84" fmla="*/ 396 w 452"/>
                  <a:gd name="T85" fmla="*/ 129 h 203"/>
                  <a:gd name="T86" fmla="*/ 390 w 452"/>
                  <a:gd name="T87" fmla="*/ 144 h 203"/>
                  <a:gd name="T88" fmla="*/ 405 w 452"/>
                  <a:gd name="T89" fmla="*/ 147 h 203"/>
                  <a:gd name="T90" fmla="*/ 413 w 452"/>
                  <a:gd name="T91" fmla="*/ 156 h 203"/>
                  <a:gd name="T92" fmla="*/ 424 w 452"/>
                  <a:gd name="T93" fmla="*/ 157 h 203"/>
                  <a:gd name="T94" fmla="*/ 434 w 452"/>
                  <a:gd name="T95" fmla="*/ 161 h 203"/>
                  <a:gd name="T96" fmla="*/ 440 w 452"/>
                  <a:gd name="T97" fmla="*/ 168 h 203"/>
                  <a:gd name="T98" fmla="*/ 438 w 452"/>
                  <a:gd name="T99" fmla="*/ 181 h 203"/>
                  <a:gd name="T100" fmla="*/ 451 w 452"/>
                  <a:gd name="T101" fmla="*/ 190 h 203"/>
                  <a:gd name="T102" fmla="*/ 448 w 452"/>
                  <a:gd name="T103" fmla="*/ 196 h 203"/>
                  <a:gd name="T104" fmla="*/ 434 w 452"/>
                  <a:gd name="T105" fmla="*/ 199 h 203"/>
                  <a:gd name="T106" fmla="*/ 418 w 452"/>
                  <a:gd name="T107" fmla="*/ 195 h 203"/>
                  <a:gd name="T108" fmla="*/ 406 w 452"/>
                  <a:gd name="T109" fmla="*/ 199 h 203"/>
                  <a:gd name="T110" fmla="*/ 397 w 452"/>
                  <a:gd name="T111" fmla="*/ 202 h 203"/>
                  <a:gd name="T112" fmla="*/ 386 w 452"/>
                  <a:gd name="T113" fmla="*/ 202 h 203"/>
                  <a:gd name="T114" fmla="*/ 378 w 452"/>
                  <a:gd name="T115" fmla="*/ 202 h 203"/>
                  <a:gd name="T116" fmla="*/ 0 w 452"/>
                  <a:gd name="T117" fmla="*/ 69 h 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203"/>
                  <a:gd name="T179" fmla="*/ 452 w 452"/>
                  <a:gd name="T180" fmla="*/ 203 h 2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203">
                    <a:moveTo>
                      <a:pt x="0" y="69"/>
                    </a:moveTo>
                    <a:lnTo>
                      <a:pt x="5" y="66"/>
                    </a:lnTo>
                    <a:lnTo>
                      <a:pt x="13" y="62"/>
                    </a:lnTo>
                    <a:lnTo>
                      <a:pt x="20" y="58"/>
                    </a:lnTo>
                    <a:lnTo>
                      <a:pt x="28" y="57"/>
                    </a:lnTo>
                    <a:lnTo>
                      <a:pt x="34" y="57"/>
                    </a:lnTo>
                    <a:lnTo>
                      <a:pt x="42" y="57"/>
                    </a:lnTo>
                    <a:lnTo>
                      <a:pt x="49" y="57"/>
                    </a:lnTo>
                    <a:lnTo>
                      <a:pt x="57" y="59"/>
                    </a:lnTo>
                    <a:lnTo>
                      <a:pt x="61" y="53"/>
                    </a:lnTo>
                    <a:lnTo>
                      <a:pt x="68" y="52"/>
                    </a:lnTo>
                    <a:lnTo>
                      <a:pt x="77" y="53"/>
                    </a:lnTo>
                    <a:lnTo>
                      <a:pt x="82" y="57"/>
                    </a:lnTo>
                    <a:lnTo>
                      <a:pt x="86" y="52"/>
                    </a:lnTo>
                    <a:lnTo>
                      <a:pt x="90" y="45"/>
                    </a:lnTo>
                    <a:lnTo>
                      <a:pt x="96" y="43"/>
                    </a:lnTo>
                    <a:lnTo>
                      <a:pt x="101" y="39"/>
                    </a:lnTo>
                    <a:lnTo>
                      <a:pt x="108" y="37"/>
                    </a:lnTo>
                    <a:lnTo>
                      <a:pt x="116" y="35"/>
                    </a:lnTo>
                    <a:lnTo>
                      <a:pt x="122" y="37"/>
                    </a:lnTo>
                    <a:lnTo>
                      <a:pt x="130" y="39"/>
                    </a:lnTo>
                    <a:lnTo>
                      <a:pt x="130" y="35"/>
                    </a:lnTo>
                    <a:lnTo>
                      <a:pt x="130" y="29"/>
                    </a:lnTo>
                    <a:lnTo>
                      <a:pt x="132" y="26"/>
                    </a:lnTo>
                    <a:lnTo>
                      <a:pt x="136" y="23"/>
                    </a:lnTo>
                    <a:lnTo>
                      <a:pt x="140" y="19"/>
                    </a:lnTo>
                    <a:lnTo>
                      <a:pt x="145" y="16"/>
                    </a:lnTo>
                    <a:lnTo>
                      <a:pt x="150" y="15"/>
                    </a:lnTo>
                    <a:lnTo>
                      <a:pt x="156" y="15"/>
                    </a:lnTo>
                    <a:lnTo>
                      <a:pt x="158" y="10"/>
                    </a:lnTo>
                    <a:lnTo>
                      <a:pt x="161" y="6"/>
                    </a:lnTo>
                    <a:lnTo>
                      <a:pt x="166" y="2"/>
                    </a:lnTo>
                    <a:lnTo>
                      <a:pt x="173" y="1"/>
                    </a:lnTo>
                    <a:lnTo>
                      <a:pt x="176" y="0"/>
                    </a:lnTo>
                    <a:lnTo>
                      <a:pt x="182" y="0"/>
                    </a:lnTo>
                    <a:lnTo>
                      <a:pt x="188" y="1"/>
                    </a:lnTo>
                    <a:lnTo>
                      <a:pt x="193" y="1"/>
                    </a:lnTo>
                    <a:lnTo>
                      <a:pt x="196" y="5"/>
                    </a:lnTo>
                    <a:lnTo>
                      <a:pt x="198" y="6"/>
                    </a:lnTo>
                    <a:lnTo>
                      <a:pt x="202" y="10"/>
                    </a:lnTo>
                    <a:lnTo>
                      <a:pt x="206" y="15"/>
                    </a:lnTo>
                    <a:lnTo>
                      <a:pt x="208" y="19"/>
                    </a:lnTo>
                    <a:lnTo>
                      <a:pt x="210" y="24"/>
                    </a:lnTo>
                    <a:lnTo>
                      <a:pt x="210" y="29"/>
                    </a:lnTo>
                    <a:lnTo>
                      <a:pt x="208" y="37"/>
                    </a:lnTo>
                    <a:lnTo>
                      <a:pt x="213" y="39"/>
                    </a:lnTo>
                    <a:lnTo>
                      <a:pt x="218" y="43"/>
                    </a:lnTo>
                    <a:lnTo>
                      <a:pt x="221" y="49"/>
                    </a:lnTo>
                    <a:lnTo>
                      <a:pt x="221" y="57"/>
                    </a:lnTo>
                    <a:lnTo>
                      <a:pt x="228" y="58"/>
                    </a:lnTo>
                    <a:lnTo>
                      <a:pt x="232" y="62"/>
                    </a:lnTo>
                    <a:lnTo>
                      <a:pt x="236" y="67"/>
                    </a:lnTo>
                    <a:lnTo>
                      <a:pt x="236" y="74"/>
                    </a:lnTo>
                    <a:lnTo>
                      <a:pt x="242" y="72"/>
                    </a:lnTo>
                    <a:lnTo>
                      <a:pt x="248" y="74"/>
                    </a:lnTo>
                    <a:lnTo>
                      <a:pt x="254" y="78"/>
                    </a:lnTo>
                    <a:lnTo>
                      <a:pt x="260" y="83"/>
                    </a:lnTo>
                    <a:lnTo>
                      <a:pt x="266" y="80"/>
                    </a:lnTo>
                    <a:lnTo>
                      <a:pt x="274" y="78"/>
                    </a:lnTo>
                    <a:lnTo>
                      <a:pt x="281" y="80"/>
                    </a:lnTo>
                    <a:lnTo>
                      <a:pt x="286" y="84"/>
                    </a:lnTo>
                    <a:lnTo>
                      <a:pt x="290" y="83"/>
                    </a:lnTo>
                    <a:lnTo>
                      <a:pt x="296" y="82"/>
                    </a:lnTo>
                    <a:lnTo>
                      <a:pt x="298" y="83"/>
                    </a:lnTo>
                    <a:lnTo>
                      <a:pt x="301" y="84"/>
                    </a:lnTo>
                    <a:lnTo>
                      <a:pt x="305" y="78"/>
                    </a:lnTo>
                    <a:lnTo>
                      <a:pt x="313" y="74"/>
                    </a:lnTo>
                    <a:lnTo>
                      <a:pt x="322" y="72"/>
                    </a:lnTo>
                    <a:lnTo>
                      <a:pt x="328" y="74"/>
                    </a:lnTo>
                    <a:lnTo>
                      <a:pt x="332" y="71"/>
                    </a:lnTo>
                    <a:lnTo>
                      <a:pt x="334" y="69"/>
                    </a:lnTo>
                    <a:lnTo>
                      <a:pt x="340" y="66"/>
                    </a:lnTo>
                    <a:lnTo>
                      <a:pt x="348" y="66"/>
                    </a:lnTo>
                    <a:lnTo>
                      <a:pt x="354" y="67"/>
                    </a:lnTo>
                    <a:lnTo>
                      <a:pt x="358" y="69"/>
                    </a:lnTo>
                    <a:lnTo>
                      <a:pt x="362" y="74"/>
                    </a:lnTo>
                    <a:lnTo>
                      <a:pt x="366" y="78"/>
                    </a:lnTo>
                    <a:lnTo>
                      <a:pt x="368" y="83"/>
                    </a:lnTo>
                    <a:lnTo>
                      <a:pt x="369" y="87"/>
                    </a:lnTo>
                    <a:lnTo>
                      <a:pt x="372" y="99"/>
                    </a:lnTo>
                    <a:lnTo>
                      <a:pt x="377" y="100"/>
                    </a:lnTo>
                    <a:lnTo>
                      <a:pt x="382" y="104"/>
                    </a:lnTo>
                    <a:lnTo>
                      <a:pt x="388" y="108"/>
                    </a:lnTo>
                    <a:lnTo>
                      <a:pt x="392" y="114"/>
                    </a:lnTo>
                    <a:lnTo>
                      <a:pt x="393" y="122"/>
                    </a:lnTo>
                    <a:lnTo>
                      <a:pt x="396" y="129"/>
                    </a:lnTo>
                    <a:lnTo>
                      <a:pt x="393" y="138"/>
                    </a:lnTo>
                    <a:lnTo>
                      <a:pt x="390" y="144"/>
                    </a:lnTo>
                    <a:lnTo>
                      <a:pt x="397" y="144"/>
                    </a:lnTo>
                    <a:lnTo>
                      <a:pt x="405" y="147"/>
                    </a:lnTo>
                    <a:lnTo>
                      <a:pt x="409" y="151"/>
                    </a:lnTo>
                    <a:lnTo>
                      <a:pt x="413" y="156"/>
                    </a:lnTo>
                    <a:lnTo>
                      <a:pt x="418" y="156"/>
                    </a:lnTo>
                    <a:lnTo>
                      <a:pt x="424" y="157"/>
                    </a:lnTo>
                    <a:lnTo>
                      <a:pt x="430" y="157"/>
                    </a:lnTo>
                    <a:lnTo>
                      <a:pt x="434" y="161"/>
                    </a:lnTo>
                    <a:lnTo>
                      <a:pt x="438" y="162"/>
                    </a:lnTo>
                    <a:lnTo>
                      <a:pt x="440" y="168"/>
                    </a:lnTo>
                    <a:lnTo>
                      <a:pt x="440" y="173"/>
                    </a:lnTo>
                    <a:lnTo>
                      <a:pt x="438" y="181"/>
                    </a:lnTo>
                    <a:lnTo>
                      <a:pt x="448" y="186"/>
                    </a:lnTo>
                    <a:lnTo>
                      <a:pt x="451" y="190"/>
                    </a:lnTo>
                    <a:lnTo>
                      <a:pt x="451" y="194"/>
                    </a:lnTo>
                    <a:lnTo>
                      <a:pt x="448" y="196"/>
                    </a:lnTo>
                    <a:lnTo>
                      <a:pt x="442" y="199"/>
                    </a:lnTo>
                    <a:lnTo>
                      <a:pt x="434" y="199"/>
                    </a:lnTo>
                    <a:lnTo>
                      <a:pt x="425" y="199"/>
                    </a:lnTo>
                    <a:lnTo>
                      <a:pt x="418" y="195"/>
                    </a:lnTo>
                    <a:lnTo>
                      <a:pt x="410" y="196"/>
                    </a:lnTo>
                    <a:lnTo>
                      <a:pt x="406" y="199"/>
                    </a:lnTo>
                    <a:lnTo>
                      <a:pt x="401" y="200"/>
                    </a:lnTo>
                    <a:lnTo>
                      <a:pt x="397" y="202"/>
                    </a:lnTo>
                    <a:lnTo>
                      <a:pt x="392" y="202"/>
                    </a:lnTo>
                    <a:lnTo>
                      <a:pt x="386" y="202"/>
                    </a:lnTo>
                    <a:lnTo>
                      <a:pt x="382" y="202"/>
                    </a:lnTo>
                    <a:lnTo>
                      <a:pt x="378" y="202"/>
                    </a:lnTo>
                    <a:lnTo>
                      <a:pt x="20" y="156"/>
                    </a:lnTo>
                    <a:lnTo>
                      <a:pt x="0" y="69"/>
                    </a:lnTo>
                  </a:path>
                </a:pathLst>
              </a:custGeom>
              <a:noFill/>
              <a:ln w="12700" cap="rnd">
                <a:solidFill>
                  <a:srgbClr val="ABABA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1" name="Freeform 31">
                <a:extLst>
                  <a:ext uri="{FF2B5EF4-FFF2-40B4-BE49-F238E27FC236}">
                    <a16:creationId xmlns:a16="http://schemas.microsoft.com/office/drawing/2014/main" id="{C3B3A579-1C03-48FD-8D68-963572770374}"/>
                  </a:ext>
                </a:extLst>
              </p:cNvPr>
              <p:cNvSpPr>
                <a:spLocks/>
              </p:cNvSpPr>
              <p:nvPr/>
            </p:nvSpPr>
            <p:spPr bwMode="auto">
              <a:xfrm>
                <a:off x="2925" y="1399"/>
                <a:ext cx="319" cy="239"/>
              </a:xfrm>
              <a:custGeom>
                <a:avLst/>
                <a:gdLst>
                  <a:gd name="T0" fmla="*/ 318 w 319"/>
                  <a:gd name="T1" fmla="*/ 0 h 239"/>
                  <a:gd name="T2" fmla="*/ 318 w 319"/>
                  <a:gd name="T3" fmla="*/ 238 h 239"/>
                  <a:gd name="T4" fmla="*/ 0 w 319"/>
                  <a:gd name="T5" fmla="*/ 235 h 239"/>
                  <a:gd name="T6" fmla="*/ 0 w 319"/>
                  <a:gd name="T7" fmla="*/ 192 h 239"/>
                  <a:gd name="T8" fmla="*/ 52 w 319"/>
                  <a:gd name="T9" fmla="*/ 173 h 239"/>
                  <a:gd name="T10" fmla="*/ 52 w 319"/>
                  <a:gd name="T11" fmla="*/ 130 h 239"/>
                  <a:gd name="T12" fmla="*/ 109 w 319"/>
                  <a:gd name="T13" fmla="*/ 96 h 239"/>
                  <a:gd name="T14" fmla="*/ 109 w 319"/>
                  <a:gd name="T15" fmla="*/ 56 h 239"/>
                  <a:gd name="T16" fmla="*/ 318 w 319"/>
                  <a:gd name="T17" fmla="*/ 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9"/>
                  <a:gd name="T28" fmla="*/ 0 h 239"/>
                  <a:gd name="T29" fmla="*/ 319 w 319"/>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9" h="239">
                    <a:moveTo>
                      <a:pt x="318" y="0"/>
                    </a:moveTo>
                    <a:lnTo>
                      <a:pt x="318" y="238"/>
                    </a:lnTo>
                    <a:lnTo>
                      <a:pt x="0" y="235"/>
                    </a:lnTo>
                    <a:lnTo>
                      <a:pt x="0" y="192"/>
                    </a:lnTo>
                    <a:lnTo>
                      <a:pt x="52" y="173"/>
                    </a:lnTo>
                    <a:lnTo>
                      <a:pt x="52" y="130"/>
                    </a:lnTo>
                    <a:lnTo>
                      <a:pt x="109" y="96"/>
                    </a:lnTo>
                    <a:lnTo>
                      <a:pt x="109" y="56"/>
                    </a:lnTo>
                    <a:lnTo>
                      <a:pt x="318" y="0"/>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2" name="Freeform 32">
                <a:extLst>
                  <a:ext uri="{FF2B5EF4-FFF2-40B4-BE49-F238E27FC236}">
                    <a16:creationId xmlns:a16="http://schemas.microsoft.com/office/drawing/2014/main" id="{386969DD-A94D-4FCD-AD05-BC742206EE1E}"/>
                  </a:ext>
                </a:extLst>
              </p:cNvPr>
              <p:cNvSpPr>
                <a:spLocks/>
              </p:cNvSpPr>
              <p:nvPr/>
            </p:nvSpPr>
            <p:spPr bwMode="auto">
              <a:xfrm>
                <a:off x="2925" y="1399"/>
                <a:ext cx="319" cy="239"/>
              </a:xfrm>
              <a:custGeom>
                <a:avLst/>
                <a:gdLst>
                  <a:gd name="T0" fmla="*/ 318 w 319"/>
                  <a:gd name="T1" fmla="*/ 0 h 239"/>
                  <a:gd name="T2" fmla="*/ 318 w 319"/>
                  <a:gd name="T3" fmla="*/ 238 h 239"/>
                  <a:gd name="T4" fmla="*/ 0 w 319"/>
                  <a:gd name="T5" fmla="*/ 235 h 239"/>
                  <a:gd name="T6" fmla="*/ 0 w 319"/>
                  <a:gd name="T7" fmla="*/ 192 h 239"/>
                  <a:gd name="T8" fmla="*/ 52 w 319"/>
                  <a:gd name="T9" fmla="*/ 173 h 239"/>
                  <a:gd name="T10" fmla="*/ 52 w 319"/>
                  <a:gd name="T11" fmla="*/ 130 h 239"/>
                  <a:gd name="T12" fmla="*/ 109 w 319"/>
                  <a:gd name="T13" fmla="*/ 96 h 239"/>
                  <a:gd name="T14" fmla="*/ 109 w 319"/>
                  <a:gd name="T15" fmla="*/ 56 h 239"/>
                  <a:gd name="T16" fmla="*/ 318 w 319"/>
                  <a:gd name="T17" fmla="*/ 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9"/>
                  <a:gd name="T28" fmla="*/ 0 h 239"/>
                  <a:gd name="T29" fmla="*/ 319 w 319"/>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9" h="239">
                    <a:moveTo>
                      <a:pt x="318" y="0"/>
                    </a:moveTo>
                    <a:lnTo>
                      <a:pt x="318" y="238"/>
                    </a:lnTo>
                    <a:lnTo>
                      <a:pt x="0" y="235"/>
                    </a:lnTo>
                    <a:lnTo>
                      <a:pt x="0" y="192"/>
                    </a:lnTo>
                    <a:lnTo>
                      <a:pt x="52" y="173"/>
                    </a:lnTo>
                    <a:lnTo>
                      <a:pt x="52" y="130"/>
                    </a:lnTo>
                    <a:lnTo>
                      <a:pt x="109" y="96"/>
                    </a:lnTo>
                    <a:lnTo>
                      <a:pt x="109" y="56"/>
                    </a:lnTo>
                    <a:lnTo>
                      <a:pt x="31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3" name="Freeform 33">
                <a:extLst>
                  <a:ext uri="{FF2B5EF4-FFF2-40B4-BE49-F238E27FC236}">
                    <a16:creationId xmlns:a16="http://schemas.microsoft.com/office/drawing/2014/main" id="{D9781F41-A594-4E68-B927-6740A9D25F67}"/>
                  </a:ext>
                </a:extLst>
              </p:cNvPr>
              <p:cNvSpPr>
                <a:spLocks/>
              </p:cNvSpPr>
              <p:nvPr/>
            </p:nvSpPr>
            <p:spPr bwMode="auto">
              <a:xfrm>
                <a:off x="3243" y="1399"/>
                <a:ext cx="611" cy="248"/>
              </a:xfrm>
              <a:custGeom>
                <a:avLst/>
                <a:gdLst>
                  <a:gd name="T0" fmla="*/ 0 w 611"/>
                  <a:gd name="T1" fmla="*/ 0 h 248"/>
                  <a:gd name="T2" fmla="*/ 0 w 611"/>
                  <a:gd name="T3" fmla="*/ 237 h 248"/>
                  <a:gd name="T4" fmla="*/ 610 w 611"/>
                  <a:gd name="T5" fmla="*/ 247 h 248"/>
                  <a:gd name="T6" fmla="*/ 610 w 611"/>
                  <a:gd name="T7" fmla="*/ 211 h 248"/>
                  <a:gd name="T8" fmla="*/ 589 w 611"/>
                  <a:gd name="T9" fmla="*/ 199 h 248"/>
                  <a:gd name="T10" fmla="*/ 589 w 611"/>
                  <a:gd name="T11" fmla="*/ 164 h 248"/>
                  <a:gd name="T12" fmla="*/ 560 w 611"/>
                  <a:gd name="T13" fmla="*/ 151 h 248"/>
                  <a:gd name="T14" fmla="*/ 560 w 611"/>
                  <a:gd name="T15" fmla="*/ 120 h 248"/>
                  <a:gd name="T16" fmla="*/ 0 w 611"/>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1"/>
                  <a:gd name="T28" fmla="*/ 0 h 248"/>
                  <a:gd name="T29" fmla="*/ 611 w 611"/>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1" h="248">
                    <a:moveTo>
                      <a:pt x="0" y="0"/>
                    </a:moveTo>
                    <a:lnTo>
                      <a:pt x="0" y="237"/>
                    </a:lnTo>
                    <a:lnTo>
                      <a:pt x="610" y="247"/>
                    </a:lnTo>
                    <a:lnTo>
                      <a:pt x="610" y="211"/>
                    </a:lnTo>
                    <a:lnTo>
                      <a:pt x="589" y="199"/>
                    </a:lnTo>
                    <a:lnTo>
                      <a:pt x="589" y="164"/>
                    </a:lnTo>
                    <a:lnTo>
                      <a:pt x="560" y="151"/>
                    </a:lnTo>
                    <a:lnTo>
                      <a:pt x="560" y="120"/>
                    </a:lnTo>
                    <a:lnTo>
                      <a:pt x="0" y="0"/>
                    </a:lnTo>
                  </a:path>
                </a:pathLst>
              </a:custGeom>
              <a:solidFill>
                <a:srgbClr val="0000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4" name="Freeform 34">
                <a:extLst>
                  <a:ext uri="{FF2B5EF4-FFF2-40B4-BE49-F238E27FC236}">
                    <a16:creationId xmlns:a16="http://schemas.microsoft.com/office/drawing/2014/main" id="{3FF49397-20B2-41A9-8A63-6A280FED260D}"/>
                  </a:ext>
                </a:extLst>
              </p:cNvPr>
              <p:cNvSpPr>
                <a:spLocks/>
              </p:cNvSpPr>
              <p:nvPr/>
            </p:nvSpPr>
            <p:spPr bwMode="auto">
              <a:xfrm>
                <a:off x="3243" y="1399"/>
                <a:ext cx="611" cy="248"/>
              </a:xfrm>
              <a:custGeom>
                <a:avLst/>
                <a:gdLst>
                  <a:gd name="T0" fmla="*/ 0 w 611"/>
                  <a:gd name="T1" fmla="*/ 0 h 248"/>
                  <a:gd name="T2" fmla="*/ 0 w 611"/>
                  <a:gd name="T3" fmla="*/ 237 h 248"/>
                  <a:gd name="T4" fmla="*/ 610 w 611"/>
                  <a:gd name="T5" fmla="*/ 247 h 248"/>
                  <a:gd name="T6" fmla="*/ 610 w 611"/>
                  <a:gd name="T7" fmla="*/ 211 h 248"/>
                  <a:gd name="T8" fmla="*/ 589 w 611"/>
                  <a:gd name="T9" fmla="*/ 199 h 248"/>
                  <a:gd name="T10" fmla="*/ 589 w 611"/>
                  <a:gd name="T11" fmla="*/ 164 h 248"/>
                  <a:gd name="T12" fmla="*/ 560 w 611"/>
                  <a:gd name="T13" fmla="*/ 151 h 248"/>
                  <a:gd name="T14" fmla="*/ 560 w 611"/>
                  <a:gd name="T15" fmla="*/ 120 h 248"/>
                  <a:gd name="T16" fmla="*/ 0 w 611"/>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1"/>
                  <a:gd name="T28" fmla="*/ 0 h 248"/>
                  <a:gd name="T29" fmla="*/ 611 w 611"/>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1" h="248">
                    <a:moveTo>
                      <a:pt x="0" y="0"/>
                    </a:moveTo>
                    <a:lnTo>
                      <a:pt x="0" y="237"/>
                    </a:lnTo>
                    <a:lnTo>
                      <a:pt x="610" y="247"/>
                    </a:lnTo>
                    <a:lnTo>
                      <a:pt x="610" y="211"/>
                    </a:lnTo>
                    <a:lnTo>
                      <a:pt x="589" y="199"/>
                    </a:lnTo>
                    <a:lnTo>
                      <a:pt x="589" y="164"/>
                    </a:lnTo>
                    <a:lnTo>
                      <a:pt x="560" y="151"/>
                    </a:lnTo>
                    <a:lnTo>
                      <a:pt x="560" y="12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5" name="Freeform 35">
                <a:extLst>
                  <a:ext uri="{FF2B5EF4-FFF2-40B4-BE49-F238E27FC236}">
                    <a16:creationId xmlns:a16="http://schemas.microsoft.com/office/drawing/2014/main" id="{0E695A4E-F4DC-400E-9A56-2496EAB0EC0F}"/>
                  </a:ext>
                </a:extLst>
              </p:cNvPr>
              <p:cNvSpPr>
                <a:spLocks/>
              </p:cNvSpPr>
              <p:nvPr/>
            </p:nvSpPr>
            <p:spPr bwMode="auto">
              <a:xfrm>
                <a:off x="2925" y="1583"/>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6" name="Freeform 36">
                <a:extLst>
                  <a:ext uri="{FF2B5EF4-FFF2-40B4-BE49-F238E27FC236}">
                    <a16:creationId xmlns:a16="http://schemas.microsoft.com/office/drawing/2014/main" id="{69E12F05-B79D-453F-95AB-010AC39CABCB}"/>
                  </a:ext>
                </a:extLst>
              </p:cNvPr>
              <p:cNvSpPr>
                <a:spLocks/>
              </p:cNvSpPr>
              <p:nvPr/>
            </p:nvSpPr>
            <p:spPr bwMode="auto">
              <a:xfrm>
                <a:off x="2925" y="1583"/>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7" name="Freeform 37">
                <a:extLst>
                  <a:ext uri="{FF2B5EF4-FFF2-40B4-BE49-F238E27FC236}">
                    <a16:creationId xmlns:a16="http://schemas.microsoft.com/office/drawing/2014/main" id="{060E1511-7DCE-45A8-BA7F-379AD4C77FAF}"/>
                  </a:ext>
                </a:extLst>
              </p:cNvPr>
              <p:cNvSpPr>
                <a:spLocks/>
              </p:cNvSpPr>
              <p:nvPr/>
            </p:nvSpPr>
            <p:spPr bwMode="auto">
              <a:xfrm>
                <a:off x="2957" y="1583"/>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8" name="Freeform 38">
                <a:extLst>
                  <a:ext uri="{FF2B5EF4-FFF2-40B4-BE49-F238E27FC236}">
                    <a16:creationId xmlns:a16="http://schemas.microsoft.com/office/drawing/2014/main" id="{E6E7A105-259B-4FDD-8C7B-AAFD04A8C236}"/>
                  </a:ext>
                </a:extLst>
              </p:cNvPr>
              <p:cNvSpPr>
                <a:spLocks/>
              </p:cNvSpPr>
              <p:nvPr/>
            </p:nvSpPr>
            <p:spPr bwMode="auto">
              <a:xfrm>
                <a:off x="2957" y="1583"/>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79" name="Freeform 39">
                <a:extLst>
                  <a:ext uri="{FF2B5EF4-FFF2-40B4-BE49-F238E27FC236}">
                    <a16:creationId xmlns:a16="http://schemas.microsoft.com/office/drawing/2014/main" id="{4D437CA2-0903-4D8C-BC7B-FD5D8D737949}"/>
                  </a:ext>
                </a:extLst>
              </p:cNvPr>
              <p:cNvSpPr>
                <a:spLocks/>
              </p:cNvSpPr>
              <p:nvPr/>
            </p:nvSpPr>
            <p:spPr bwMode="auto">
              <a:xfrm>
                <a:off x="2986" y="1582"/>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0" name="Freeform 40">
                <a:extLst>
                  <a:ext uri="{FF2B5EF4-FFF2-40B4-BE49-F238E27FC236}">
                    <a16:creationId xmlns:a16="http://schemas.microsoft.com/office/drawing/2014/main" id="{7D83ED29-A33C-4B59-989B-3BECEA86C409}"/>
                  </a:ext>
                </a:extLst>
              </p:cNvPr>
              <p:cNvSpPr>
                <a:spLocks/>
              </p:cNvSpPr>
              <p:nvPr/>
            </p:nvSpPr>
            <p:spPr bwMode="auto">
              <a:xfrm>
                <a:off x="2986" y="1582"/>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1" name="Freeform 41">
                <a:extLst>
                  <a:ext uri="{FF2B5EF4-FFF2-40B4-BE49-F238E27FC236}">
                    <a16:creationId xmlns:a16="http://schemas.microsoft.com/office/drawing/2014/main" id="{ED53F9A9-002E-48CB-8F48-65592EB33A6A}"/>
                  </a:ext>
                </a:extLst>
              </p:cNvPr>
              <p:cNvSpPr>
                <a:spLocks/>
              </p:cNvSpPr>
              <p:nvPr/>
            </p:nvSpPr>
            <p:spPr bwMode="auto">
              <a:xfrm>
                <a:off x="3021" y="1580"/>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2" name="Freeform 42">
                <a:extLst>
                  <a:ext uri="{FF2B5EF4-FFF2-40B4-BE49-F238E27FC236}">
                    <a16:creationId xmlns:a16="http://schemas.microsoft.com/office/drawing/2014/main" id="{BAA7D50C-026C-4783-BEFD-8E04CC2EE0A2}"/>
                  </a:ext>
                </a:extLst>
              </p:cNvPr>
              <p:cNvSpPr>
                <a:spLocks/>
              </p:cNvSpPr>
              <p:nvPr/>
            </p:nvSpPr>
            <p:spPr bwMode="auto">
              <a:xfrm>
                <a:off x="3021" y="1580"/>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3" name="Freeform 43">
                <a:extLst>
                  <a:ext uri="{FF2B5EF4-FFF2-40B4-BE49-F238E27FC236}">
                    <a16:creationId xmlns:a16="http://schemas.microsoft.com/office/drawing/2014/main" id="{8A03C703-FF6F-4AA4-BF06-3C876850B5F0}"/>
                  </a:ext>
                </a:extLst>
              </p:cNvPr>
              <p:cNvSpPr>
                <a:spLocks/>
              </p:cNvSpPr>
              <p:nvPr/>
            </p:nvSpPr>
            <p:spPr bwMode="auto">
              <a:xfrm>
                <a:off x="3056" y="1580"/>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4" name="Freeform 44">
                <a:extLst>
                  <a:ext uri="{FF2B5EF4-FFF2-40B4-BE49-F238E27FC236}">
                    <a16:creationId xmlns:a16="http://schemas.microsoft.com/office/drawing/2014/main" id="{A2ACB57B-959C-4CD2-8EE1-EEFD51289349}"/>
                  </a:ext>
                </a:extLst>
              </p:cNvPr>
              <p:cNvSpPr>
                <a:spLocks/>
              </p:cNvSpPr>
              <p:nvPr/>
            </p:nvSpPr>
            <p:spPr bwMode="auto">
              <a:xfrm>
                <a:off x="3056" y="1580"/>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5" name="Freeform 45">
                <a:extLst>
                  <a:ext uri="{FF2B5EF4-FFF2-40B4-BE49-F238E27FC236}">
                    <a16:creationId xmlns:a16="http://schemas.microsoft.com/office/drawing/2014/main" id="{12FBAE4A-269E-484E-945F-FDA9BCDF3E72}"/>
                  </a:ext>
                </a:extLst>
              </p:cNvPr>
              <p:cNvSpPr>
                <a:spLocks/>
              </p:cNvSpPr>
              <p:nvPr/>
            </p:nvSpPr>
            <p:spPr bwMode="auto">
              <a:xfrm>
                <a:off x="3097" y="1578"/>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6" name="Freeform 46">
                <a:extLst>
                  <a:ext uri="{FF2B5EF4-FFF2-40B4-BE49-F238E27FC236}">
                    <a16:creationId xmlns:a16="http://schemas.microsoft.com/office/drawing/2014/main" id="{6E13FFD2-8812-42DA-B679-47264966AF30}"/>
                  </a:ext>
                </a:extLst>
              </p:cNvPr>
              <p:cNvSpPr>
                <a:spLocks/>
              </p:cNvSpPr>
              <p:nvPr/>
            </p:nvSpPr>
            <p:spPr bwMode="auto">
              <a:xfrm>
                <a:off x="3097" y="1578"/>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7" name="Freeform 47">
                <a:extLst>
                  <a:ext uri="{FF2B5EF4-FFF2-40B4-BE49-F238E27FC236}">
                    <a16:creationId xmlns:a16="http://schemas.microsoft.com/office/drawing/2014/main" id="{58471534-0377-4E94-AF2C-AEFA6D73EB4A}"/>
                  </a:ext>
                </a:extLst>
              </p:cNvPr>
              <p:cNvSpPr>
                <a:spLocks/>
              </p:cNvSpPr>
              <p:nvPr/>
            </p:nvSpPr>
            <p:spPr bwMode="auto">
              <a:xfrm>
                <a:off x="3137" y="1577"/>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8" name="Freeform 48">
                <a:extLst>
                  <a:ext uri="{FF2B5EF4-FFF2-40B4-BE49-F238E27FC236}">
                    <a16:creationId xmlns:a16="http://schemas.microsoft.com/office/drawing/2014/main" id="{933FFFFB-1631-47AF-BC26-49E9B4D3DD84}"/>
                  </a:ext>
                </a:extLst>
              </p:cNvPr>
              <p:cNvSpPr>
                <a:spLocks/>
              </p:cNvSpPr>
              <p:nvPr/>
            </p:nvSpPr>
            <p:spPr bwMode="auto">
              <a:xfrm>
                <a:off x="3137" y="1577"/>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89" name="Freeform 49">
                <a:extLst>
                  <a:ext uri="{FF2B5EF4-FFF2-40B4-BE49-F238E27FC236}">
                    <a16:creationId xmlns:a16="http://schemas.microsoft.com/office/drawing/2014/main" id="{7B9588FA-D127-49C8-B5E8-C1C5DF1B0655}"/>
                  </a:ext>
                </a:extLst>
              </p:cNvPr>
              <p:cNvSpPr>
                <a:spLocks/>
              </p:cNvSpPr>
              <p:nvPr/>
            </p:nvSpPr>
            <p:spPr bwMode="auto">
              <a:xfrm>
                <a:off x="3184" y="1574"/>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0" name="Freeform 50">
                <a:extLst>
                  <a:ext uri="{FF2B5EF4-FFF2-40B4-BE49-F238E27FC236}">
                    <a16:creationId xmlns:a16="http://schemas.microsoft.com/office/drawing/2014/main" id="{7E312448-C260-4672-B4CC-5DB4D87261E9}"/>
                  </a:ext>
                </a:extLst>
              </p:cNvPr>
              <p:cNvSpPr>
                <a:spLocks/>
              </p:cNvSpPr>
              <p:nvPr/>
            </p:nvSpPr>
            <p:spPr bwMode="auto">
              <a:xfrm>
                <a:off x="3184" y="1574"/>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1" name="Freeform 51">
                <a:extLst>
                  <a:ext uri="{FF2B5EF4-FFF2-40B4-BE49-F238E27FC236}">
                    <a16:creationId xmlns:a16="http://schemas.microsoft.com/office/drawing/2014/main" id="{9136C031-325E-44B7-829E-CEC04C361339}"/>
                  </a:ext>
                </a:extLst>
              </p:cNvPr>
              <p:cNvSpPr>
                <a:spLocks/>
              </p:cNvSpPr>
              <p:nvPr/>
            </p:nvSpPr>
            <p:spPr bwMode="auto">
              <a:xfrm>
                <a:off x="2977" y="1521"/>
                <a:ext cx="22" cy="50"/>
              </a:xfrm>
              <a:custGeom>
                <a:avLst/>
                <a:gdLst>
                  <a:gd name="T0" fmla="*/ 0 w 22"/>
                  <a:gd name="T1" fmla="*/ 0 h 50"/>
                  <a:gd name="T2" fmla="*/ 0 w 22"/>
                  <a:gd name="T3" fmla="*/ 49 h 50"/>
                  <a:gd name="T4" fmla="*/ 21 w 22"/>
                  <a:gd name="T5" fmla="*/ 47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7"/>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2" name="Freeform 52">
                <a:extLst>
                  <a:ext uri="{FF2B5EF4-FFF2-40B4-BE49-F238E27FC236}">
                    <a16:creationId xmlns:a16="http://schemas.microsoft.com/office/drawing/2014/main" id="{EB09CB11-171B-49CB-9432-BF76860873F9}"/>
                  </a:ext>
                </a:extLst>
              </p:cNvPr>
              <p:cNvSpPr>
                <a:spLocks/>
              </p:cNvSpPr>
              <p:nvPr/>
            </p:nvSpPr>
            <p:spPr bwMode="auto">
              <a:xfrm>
                <a:off x="2977" y="1521"/>
                <a:ext cx="22" cy="50"/>
              </a:xfrm>
              <a:custGeom>
                <a:avLst/>
                <a:gdLst>
                  <a:gd name="T0" fmla="*/ 0 w 22"/>
                  <a:gd name="T1" fmla="*/ 0 h 50"/>
                  <a:gd name="T2" fmla="*/ 0 w 22"/>
                  <a:gd name="T3" fmla="*/ 49 h 50"/>
                  <a:gd name="T4" fmla="*/ 21 w 22"/>
                  <a:gd name="T5" fmla="*/ 47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7"/>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3" name="Freeform 53">
                <a:extLst>
                  <a:ext uri="{FF2B5EF4-FFF2-40B4-BE49-F238E27FC236}">
                    <a16:creationId xmlns:a16="http://schemas.microsoft.com/office/drawing/2014/main" id="{0F624A0D-39E3-4ECB-B257-5697C912C965}"/>
                  </a:ext>
                </a:extLst>
              </p:cNvPr>
              <p:cNvSpPr>
                <a:spLocks/>
              </p:cNvSpPr>
              <p:nvPr/>
            </p:nvSpPr>
            <p:spPr bwMode="auto">
              <a:xfrm>
                <a:off x="3005" y="1517"/>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4" name="Freeform 54">
                <a:extLst>
                  <a:ext uri="{FF2B5EF4-FFF2-40B4-BE49-F238E27FC236}">
                    <a16:creationId xmlns:a16="http://schemas.microsoft.com/office/drawing/2014/main" id="{89797DC7-1A49-48D9-B458-3DBC4F4F741B}"/>
                  </a:ext>
                </a:extLst>
              </p:cNvPr>
              <p:cNvSpPr>
                <a:spLocks/>
              </p:cNvSpPr>
              <p:nvPr/>
            </p:nvSpPr>
            <p:spPr bwMode="auto">
              <a:xfrm>
                <a:off x="3005" y="1517"/>
                <a:ext cx="22" cy="52"/>
              </a:xfrm>
              <a:custGeom>
                <a:avLst/>
                <a:gdLst>
                  <a:gd name="T0" fmla="*/ 0 w 22"/>
                  <a:gd name="T1" fmla="*/ 0 h 52"/>
                  <a:gd name="T2" fmla="*/ 0 w 22"/>
                  <a:gd name="T3" fmla="*/ 51 h 52"/>
                  <a:gd name="T4" fmla="*/ 21 w 22"/>
                  <a:gd name="T5" fmla="*/ 51 h 52"/>
                  <a:gd name="T6" fmla="*/ 21 w 22"/>
                  <a:gd name="T7" fmla="*/ 0 h 52"/>
                  <a:gd name="T8" fmla="*/ 0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0"/>
                    </a:moveTo>
                    <a:lnTo>
                      <a:pt x="0" y="51"/>
                    </a:lnTo>
                    <a:lnTo>
                      <a:pt x="21" y="51"/>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5" name="Freeform 55">
                <a:extLst>
                  <a:ext uri="{FF2B5EF4-FFF2-40B4-BE49-F238E27FC236}">
                    <a16:creationId xmlns:a16="http://schemas.microsoft.com/office/drawing/2014/main" id="{61C07BD3-77E9-421A-8C2D-6299EDEF6B35}"/>
                  </a:ext>
                </a:extLst>
              </p:cNvPr>
              <p:cNvSpPr>
                <a:spLocks/>
              </p:cNvSpPr>
              <p:nvPr/>
            </p:nvSpPr>
            <p:spPr bwMode="auto">
              <a:xfrm>
                <a:off x="3038" y="1513"/>
                <a:ext cx="23" cy="52"/>
              </a:xfrm>
              <a:custGeom>
                <a:avLst/>
                <a:gdLst>
                  <a:gd name="T0" fmla="*/ 0 w 23"/>
                  <a:gd name="T1" fmla="*/ 0 h 52"/>
                  <a:gd name="T2" fmla="*/ 0 w 23"/>
                  <a:gd name="T3" fmla="*/ 51 h 52"/>
                  <a:gd name="T4" fmla="*/ 22 w 23"/>
                  <a:gd name="T5" fmla="*/ 51 h 52"/>
                  <a:gd name="T6" fmla="*/ 22 w 23"/>
                  <a:gd name="T7" fmla="*/ 0 h 52"/>
                  <a:gd name="T8" fmla="*/ 0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0"/>
                    </a:moveTo>
                    <a:lnTo>
                      <a:pt x="0" y="51"/>
                    </a:lnTo>
                    <a:lnTo>
                      <a:pt x="22" y="51"/>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6" name="Freeform 56">
                <a:extLst>
                  <a:ext uri="{FF2B5EF4-FFF2-40B4-BE49-F238E27FC236}">
                    <a16:creationId xmlns:a16="http://schemas.microsoft.com/office/drawing/2014/main" id="{D17F6759-9D18-4627-B60C-3346BECF59C5}"/>
                  </a:ext>
                </a:extLst>
              </p:cNvPr>
              <p:cNvSpPr>
                <a:spLocks/>
              </p:cNvSpPr>
              <p:nvPr/>
            </p:nvSpPr>
            <p:spPr bwMode="auto">
              <a:xfrm>
                <a:off x="3038" y="1513"/>
                <a:ext cx="23" cy="52"/>
              </a:xfrm>
              <a:custGeom>
                <a:avLst/>
                <a:gdLst>
                  <a:gd name="T0" fmla="*/ 0 w 23"/>
                  <a:gd name="T1" fmla="*/ 0 h 52"/>
                  <a:gd name="T2" fmla="*/ 0 w 23"/>
                  <a:gd name="T3" fmla="*/ 51 h 52"/>
                  <a:gd name="T4" fmla="*/ 22 w 23"/>
                  <a:gd name="T5" fmla="*/ 51 h 52"/>
                  <a:gd name="T6" fmla="*/ 22 w 23"/>
                  <a:gd name="T7" fmla="*/ 0 h 52"/>
                  <a:gd name="T8" fmla="*/ 0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0"/>
                    </a:moveTo>
                    <a:lnTo>
                      <a:pt x="0" y="51"/>
                    </a:lnTo>
                    <a:lnTo>
                      <a:pt x="22" y="51"/>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7" name="Freeform 57">
                <a:extLst>
                  <a:ext uri="{FF2B5EF4-FFF2-40B4-BE49-F238E27FC236}">
                    <a16:creationId xmlns:a16="http://schemas.microsoft.com/office/drawing/2014/main" id="{15AE5BB4-4225-41FA-8609-E44E96084D0C}"/>
                  </a:ext>
                </a:extLst>
              </p:cNvPr>
              <p:cNvSpPr>
                <a:spLocks/>
              </p:cNvSpPr>
              <p:nvPr/>
            </p:nvSpPr>
            <p:spPr bwMode="auto">
              <a:xfrm>
                <a:off x="3072" y="1510"/>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8" name="Freeform 58">
                <a:extLst>
                  <a:ext uri="{FF2B5EF4-FFF2-40B4-BE49-F238E27FC236}">
                    <a16:creationId xmlns:a16="http://schemas.microsoft.com/office/drawing/2014/main" id="{EC7736DF-73E9-4C21-BE0A-43996AF8CBA9}"/>
                  </a:ext>
                </a:extLst>
              </p:cNvPr>
              <p:cNvSpPr>
                <a:spLocks/>
              </p:cNvSpPr>
              <p:nvPr/>
            </p:nvSpPr>
            <p:spPr bwMode="auto">
              <a:xfrm>
                <a:off x="3072" y="1510"/>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499" name="Freeform 59">
                <a:extLst>
                  <a:ext uri="{FF2B5EF4-FFF2-40B4-BE49-F238E27FC236}">
                    <a16:creationId xmlns:a16="http://schemas.microsoft.com/office/drawing/2014/main" id="{8EE39F42-AAF4-4FC0-B5A1-3D8585E93E93}"/>
                  </a:ext>
                </a:extLst>
              </p:cNvPr>
              <p:cNvSpPr>
                <a:spLocks/>
              </p:cNvSpPr>
              <p:nvPr/>
            </p:nvSpPr>
            <p:spPr bwMode="auto">
              <a:xfrm>
                <a:off x="3112" y="1506"/>
                <a:ext cx="22" cy="51"/>
              </a:xfrm>
              <a:custGeom>
                <a:avLst/>
                <a:gdLst>
                  <a:gd name="T0" fmla="*/ 0 w 22"/>
                  <a:gd name="T1" fmla="*/ 0 h 51"/>
                  <a:gd name="T2" fmla="*/ 0 w 22"/>
                  <a:gd name="T3" fmla="*/ 50 h 51"/>
                  <a:gd name="T4" fmla="*/ 21 w 22"/>
                  <a:gd name="T5" fmla="*/ 48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48"/>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0" name="Freeform 60">
                <a:extLst>
                  <a:ext uri="{FF2B5EF4-FFF2-40B4-BE49-F238E27FC236}">
                    <a16:creationId xmlns:a16="http://schemas.microsoft.com/office/drawing/2014/main" id="{A3654847-720E-4639-9AAB-D7C8567F775D}"/>
                  </a:ext>
                </a:extLst>
              </p:cNvPr>
              <p:cNvSpPr>
                <a:spLocks/>
              </p:cNvSpPr>
              <p:nvPr/>
            </p:nvSpPr>
            <p:spPr bwMode="auto">
              <a:xfrm>
                <a:off x="3112" y="1506"/>
                <a:ext cx="22" cy="51"/>
              </a:xfrm>
              <a:custGeom>
                <a:avLst/>
                <a:gdLst>
                  <a:gd name="T0" fmla="*/ 0 w 22"/>
                  <a:gd name="T1" fmla="*/ 0 h 51"/>
                  <a:gd name="T2" fmla="*/ 0 w 22"/>
                  <a:gd name="T3" fmla="*/ 50 h 51"/>
                  <a:gd name="T4" fmla="*/ 21 w 22"/>
                  <a:gd name="T5" fmla="*/ 48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48"/>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1" name="Freeform 61">
                <a:extLst>
                  <a:ext uri="{FF2B5EF4-FFF2-40B4-BE49-F238E27FC236}">
                    <a16:creationId xmlns:a16="http://schemas.microsoft.com/office/drawing/2014/main" id="{0632154E-B5C9-47E6-B6AB-BF1C524EDDB4}"/>
                  </a:ext>
                </a:extLst>
              </p:cNvPr>
              <p:cNvSpPr>
                <a:spLocks/>
              </p:cNvSpPr>
              <p:nvPr/>
            </p:nvSpPr>
            <p:spPr bwMode="auto">
              <a:xfrm>
                <a:off x="3150" y="1501"/>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2" name="Freeform 62">
                <a:extLst>
                  <a:ext uri="{FF2B5EF4-FFF2-40B4-BE49-F238E27FC236}">
                    <a16:creationId xmlns:a16="http://schemas.microsoft.com/office/drawing/2014/main" id="{DC91F3D7-A74E-4255-9448-C15A2C830603}"/>
                  </a:ext>
                </a:extLst>
              </p:cNvPr>
              <p:cNvSpPr>
                <a:spLocks/>
              </p:cNvSpPr>
              <p:nvPr/>
            </p:nvSpPr>
            <p:spPr bwMode="auto">
              <a:xfrm>
                <a:off x="3150" y="1501"/>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3" name="Freeform 63">
                <a:extLst>
                  <a:ext uri="{FF2B5EF4-FFF2-40B4-BE49-F238E27FC236}">
                    <a16:creationId xmlns:a16="http://schemas.microsoft.com/office/drawing/2014/main" id="{F994D1ED-0413-409A-96A9-E4D4A51C87D4}"/>
                  </a:ext>
                </a:extLst>
              </p:cNvPr>
              <p:cNvSpPr>
                <a:spLocks/>
              </p:cNvSpPr>
              <p:nvPr/>
            </p:nvSpPr>
            <p:spPr bwMode="auto">
              <a:xfrm>
                <a:off x="3192" y="1497"/>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4" name="Freeform 64">
                <a:extLst>
                  <a:ext uri="{FF2B5EF4-FFF2-40B4-BE49-F238E27FC236}">
                    <a16:creationId xmlns:a16="http://schemas.microsoft.com/office/drawing/2014/main" id="{6EEEE3EC-7866-4242-AD08-8E12BDEEB66D}"/>
                  </a:ext>
                </a:extLst>
              </p:cNvPr>
              <p:cNvSpPr>
                <a:spLocks/>
              </p:cNvSpPr>
              <p:nvPr/>
            </p:nvSpPr>
            <p:spPr bwMode="auto">
              <a:xfrm>
                <a:off x="3192" y="1497"/>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5" name="Freeform 65">
                <a:extLst>
                  <a:ext uri="{FF2B5EF4-FFF2-40B4-BE49-F238E27FC236}">
                    <a16:creationId xmlns:a16="http://schemas.microsoft.com/office/drawing/2014/main" id="{F2EC49CD-B3E8-47DB-B452-16A11E2597D5}"/>
                  </a:ext>
                </a:extLst>
              </p:cNvPr>
              <p:cNvSpPr>
                <a:spLocks/>
              </p:cNvSpPr>
              <p:nvPr/>
            </p:nvSpPr>
            <p:spPr bwMode="auto">
              <a:xfrm>
                <a:off x="3034" y="1449"/>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6" name="Freeform 66">
                <a:extLst>
                  <a:ext uri="{FF2B5EF4-FFF2-40B4-BE49-F238E27FC236}">
                    <a16:creationId xmlns:a16="http://schemas.microsoft.com/office/drawing/2014/main" id="{54F2CD06-9EB6-4F6B-81CE-2C7F26E03286}"/>
                  </a:ext>
                </a:extLst>
              </p:cNvPr>
              <p:cNvSpPr>
                <a:spLocks/>
              </p:cNvSpPr>
              <p:nvPr/>
            </p:nvSpPr>
            <p:spPr bwMode="auto">
              <a:xfrm>
                <a:off x="3034" y="1449"/>
                <a:ext cx="23" cy="51"/>
              </a:xfrm>
              <a:custGeom>
                <a:avLst/>
                <a:gdLst>
                  <a:gd name="T0" fmla="*/ 0 w 23"/>
                  <a:gd name="T1" fmla="*/ 0 h 51"/>
                  <a:gd name="T2" fmla="*/ 0 w 23"/>
                  <a:gd name="T3" fmla="*/ 50 h 51"/>
                  <a:gd name="T4" fmla="*/ 22 w 23"/>
                  <a:gd name="T5" fmla="*/ 50 h 51"/>
                  <a:gd name="T6" fmla="*/ 22 w 23"/>
                  <a:gd name="T7" fmla="*/ 0 h 51"/>
                  <a:gd name="T8" fmla="*/ 0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0" y="0"/>
                    </a:moveTo>
                    <a:lnTo>
                      <a:pt x="0" y="50"/>
                    </a:lnTo>
                    <a:lnTo>
                      <a:pt x="22" y="50"/>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7" name="Freeform 67">
                <a:extLst>
                  <a:ext uri="{FF2B5EF4-FFF2-40B4-BE49-F238E27FC236}">
                    <a16:creationId xmlns:a16="http://schemas.microsoft.com/office/drawing/2014/main" id="{78D5D916-0740-4C49-835D-2F53ADA3E32A}"/>
                  </a:ext>
                </a:extLst>
              </p:cNvPr>
              <p:cNvSpPr>
                <a:spLocks/>
              </p:cNvSpPr>
              <p:nvPr/>
            </p:nvSpPr>
            <p:spPr bwMode="auto">
              <a:xfrm>
                <a:off x="3062" y="1444"/>
                <a:ext cx="23" cy="50"/>
              </a:xfrm>
              <a:custGeom>
                <a:avLst/>
                <a:gdLst>
                  <a:gd name="T0" fmla="*/ 0 w 23"/>
                  <a:gd name="T1" fmla="*/ 0 h 50"/>
                  <a:gd name="T2" fmla="*/ 0 w 23"/>
                  <a:gd name="T3" fmla="*/ 49 h 50"/>
                  <a:gd name="T4" fmla="*/ 22 w 23"/>
                  <a:gd name="T5" fmla="*/ 47 h 50"/>
                  <a:gd name="T6" fmla="*/ 22 w 23"/>
                  <a:gd name="T7" fmla="*/ 0 h 50"/>
                  <a:gd name="T8" fmla="*/ 0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0" y="0"/>
                    </a:moveTo>
                    <a:lnTo>
                      <a:pt x="0" y="49"/>
                    </a:lnTo>
                    <a:lnTo>
                      <a:pt x="22" y="47"/>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8" name="Freeform 68">
                <a:extLst>
                  <a:ext uri="{FF2B5EF4-FFF2-40B4-BE49-F238E27FC236}">
                    <a16:creationId xmlns:a16="http://schemas.microsoft.com/office/drawing/2014/main" id="{02D95B53-E18E-467B-A4BB-302F3205D1F7}"/>
                  </a:ext>
                </a:extLst>
              </p:cNvPr>
              <p:cNvSpPr>
                <a:spLocks/>
              </p:cNvSpPr>
              <p:nvPr/>
            </p:nvSpPr>
            <p:spPr bwMode="auto">
              <a:xfrm>
                <a:off x="3062" y="1444"/>
                <a:ext cx="23" cy="50"/>
              </a:xfrm>
              <a:custGeom>
                <a:avLst/>
                <a:gdLst>
                  <a:gd name="T0" fmla="*/ 0 w 23"/>
                  <a:gd name="T1" fmla="*/ 0 h 50"/>
                  <a:gd name="T2" fmla="*/ 0 w 23"/>
                  <a:gd name="T3" fmla="*/ 49 h 50"/>
                  <a:gd name="T4" fmla="*/ 22 w 23"/>
                  <a:gd name="T5" fmla="*/ 47 h 50"/>
                  <a:gd name="T6" fmla="*/ 22 w 23"/>
                  <a:gd name="T7" fmla="*/ 0 h 50"/>
                  <a:gd name="T8" fmla="*/ 0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0" y="0"/>
                    </a:moveTo>
                    <a:lnTo>
                      <a:pt x="0" y="49"/>
                    </a:lnTo>
                    <a:lnTo>
                      <a:pt x="22" y="47"/>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09" name="Freeform 69">
                <a:extLst>
                  <a:ext uri="{FF2B5EF4-FFF2-40B4-BE49-F238E27FC236}">
                    <a16:creationId xmlns:a16="http://schemas.microsoft.com/office/drawing/2014/main" id="{44D76186-A716-4666-B792-E07A75B44101}"/>
                  </a:ext>
                </a:extLst>
              </p:cNvPr>
              <p:cNvSpPr>
                <a:spLocks/>
              </p:cNvSpPr>
              <p:nvPr/>
            </p:nvSpPr>
            <p:spPr bwMode="auto">
              <a:xfrm>
                <a:off x="3093" y="1437"/>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0" name="Freeform 70">
                <a:extLst>
                  <a:ext uri="{FF2B5EF4-FFF2-40B4-BE49-F238E27FC236}">
                    <a16:creationId xmlns:a16="http://schemas.microsoft.com/office/drawing/2014/main" id="{7528DFD8-C935-4478-B0C7-55314E7317BA}"/>
                  </a:ext>
                </a:extLst>
              </p:cNvPr>
              <p:cNvSpPr>
                <a:spLocks/>
              </p:cNvSpPr>
              <p:nvPr/>
            </p:nvSpPr>
            <p:spPr bwMode="auto">
              <a:xfrm>
                <a:off x="3093" y="1437"/>
                <a:ext cx="22" cy="51"/>
              </a:xfrm>
              <a:custGeom>
                <a:avLst/>
                <a:gdLst>
                  <a:gd name="T0" fmla="*/ 0 w 22"/>
                  <a:gd name="T1" fmla="*/ 0 h 51"/>
                  <a:gd name="T2" fmla="*/ 0 w 22"/>
                  <a:gd name="T3" fmla="*/ 50 h 51"/>
                  <a:gd name="T4" fmla="*/ 21 w 22"/>
                  <a:gd name="T5" fmla="*/ 50 h 51"/>
                  <a:gd name="T6" fmla="*/ 21 w 22"/>
                  <a:gd name="T7" fmla="*/ 0 h 51"/>
                  <a:gd name="T8" fmla="*/ 0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0" y="0"/>
                    </a:moveTo>
                    <a:lnTo>
                      <a:pt x="0" y="50"/>
                    </a:lnTo>
                    <a:lnTo>
                      <a:pt x="21" y="50"/>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1" name="Freeform 71">
                <a:extLst>
                  <a:ext uri="{FF2B5EF4-FFF2-40B4-BE49-F238E27FC236}">
                    <a16:creationId xmlns:a16="http://schemas.microsoft.com/office/drawing/2014/main" id="{0CE3046F-7CC6-47E4-BD5C-40EAB1AB15C2}"/>
                  </a:ext>
                </a:extLst>
              </p:cNvPr>
              <p:cNvSpPr>
                <a:spLocks/>
              </p:cNvSpPr>
              <p:nvPr/>
            </p:nvSpPr>
            <p:spPr bwMode="auto">
              <a:xfrm>
                <a:off x="3130" y="1431"/>
                <a:ext cx="23" cy="49"/>
              </a:xfrm>
              <a:custGeom>
                <a:avLst/>
                <a:gdLst>
                  <a:gd name="T0" fmla="*/ 0 w 23"/>
                  <a:gd name="T1" fmla="*/ 0 h 49"/>
                  <a:gd name="T2" fmla="*/ 0 w 23"/>
                  <a:gd name="T3" fmla="*/ 48 h 49"/>
                  <a:gd name="T4" fmla="*/ 22 w 23"/>
                  <a:gd name="T5" fmla="*/ 48 h 49"/>
                  <a:gd name="T6" fmla="*/ 22 w 23"/>
                  <a:gd name="T7" fmla="*/ 0 h 49"/>
                  <a:gd name="T8" fmla="*/ 0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0" y="0"/>
                    </a:moveTo>
                    <a:lnTo>
                      <a:pt x="0" y="48"/>
                    </a:lnTo>
                    <a:lnTo>
                      <a:pt x="22" y="48"/>
                    </a:lnTo>
                    <a:lnTo>
                      <a:pt x="22"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2" name="Freeform 72">
                <a:extLst>
                  <a:ext uri="{FF2B5EF4-FFF2-40B4-BE49-F238E27FC236}">
                    <a16:creationId xmlns:a16="http://schemas.microsoft.com/office/drawing/2014/main" id="{EE9B504B-ED72-4C80-B231-B2343E5B80DC}"/>
                  </a:ext>
                </a:extLst>
              </p:cNvPr>
              <p:cNvSpPr>
                <a:spLocks/>
              </p:cNvSpPr>
              <p:nvPr/>
            </p:nvSpPr>
            <p:spPr bwMode="auto">
              <a:xfrm>
                <a:off x="3130" y="1431"/>
                <a:ext cx="23" cy="49"/>
              </a:xfrm>
              <a:custGeom>
                <a:avLst/>
                <a:gdLst>
                  <a:gd name="T0" fmla="*/ 0 w 23"/>
                  <a:gd name="T1" fmla="*/ 0 h 49"/>
                  <a:gd name="T2" fmla="*/ 0 w 23"/>
                  <a:gd name="T3" fmla="*/ 48 h 49"/>
                  <a:gd name="T4" fmla="*/ 22 w 23"/>
                  <a:gd name="T5" fmla="*/ 48 h 49"/>
                  <a:gd name="T6" fmla="*/ 22 w 23"/>
                  <a:gd name="T7" fmla="*/ 0 h 49"/>
                  <a:gd name="T8" fmla="*/ 0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0" y="0"/>
                    </a:moveTo>
                    <a:lnTo>
                      <a:pt x="0" y="48"/>
                    </a:lnTo>
                    <a:lnTo>
                      <a:pt x="22" y="48"/>
                    </a:lnTo>
                    <a:lnTo>
                      <a:pt x="22"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3" name="Freeform 73">
                <a:extLst>
                  <a:ext uri="{FF2B5EF4-FFF2-40B4-BE49-F238E27FC236}">
                    <a16:creationId xmlns:a16="http://schemas.microsoft.com/office/drawing/2014/main" id="{CE678150-F356-456A-B8AE-64B57D9030CA}"/>
                  </a:ext>
                </a:extLst>
              </p:cNvPr>
              <p:cNvSpPr>
                <a:spLocks/>
              </p:cNvSpPr>
              <p:nvPr/>
            </p:nvSpPr>
            <p:spPr bwMode="auto">
              <a:xfrm>
                <a:off x="3165" y="1423"/>
                <a:ext cx="22" cy="50"/>
              </a:xfrm>
              <a:custGeom>
                <a:avLst/>
                <a:gdLst>
                  <a:gd name="T0" fmla="*/ 0 w 22"/>
                  <a:gd name="T1" fmla="*/ 0 h 50"/>
                  <a:gd name="T2" fmla="*/ 0 w 22"/>
                  <a:gd name="T3" fmla="*/ 49 h 50"/>
                  <a:gd name="T4" fmla="*/ 21 w 22"/>
                  <a:gd name="T5" fmla="*/ 46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6"/>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4" name="Freeform 74">
                <a:extLst>
                  <a:ext uri="{FF2B5EF4-FFF2-40B4-BE49-F238E27FC236}">
                    <a16:creationId xmlns:a16="http://schemas.microsoft.com/office/drawing/2014/main" id="{8F57641B-88D5-4D5B-AD17-59689CC03843}"/>
                  </a:ext>
                </a:extLst>
              </p:cNvPr>
              <p:cNvSpPr>
                <a:spLocks/>
              </p:cNvSpPr>
              <p:nvPr/>
            </p:nvSpPr>
            <p:spPr bwMode="auto">
              <a:xfrm>
                <a:off x="3165" y="1423"/>
                <a:ext cx="22" cy="50"/>
              </a:xfrm>
              <a:custGeom>
                <a:avLst/>
                <a:gdLst>
                  <a:gd name="T0" fmla="*/ 0 w 22"/>
                  <a:gd name="T1" fmla="*/ 0 h 50"/>
                  <a:gd name="T2" fmla="*/ 0 w 22"/>
                  <a:gd name="T3" fmla="*/ 49 h 50"/>
                  <a:gd name="T4" fmla="*/ 21 w 22"/>
                  <a:gd name="T5" fmla="*/ 46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6"/>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5" name="Freeform 75">
                <a:extLst>
                  <a:ext uri="{FF2B5EF4-FFF2-40B4-BE49-F238E27FC236}">
                    <a16:creationId xmlns:a16="http://schemas.microsoft.com/office/drawing/2014/main" id="{AA112692-F0B2-41B4-B8E6-E57962F6451A}"/>
                  </a:ext>
                </a:extLst>
              </p:cNvPr>
              <p:cNvSpPr>
                <a:spLocks/>
              </p:cNvSpPr>
              <p:nvPr/>
            </p:nvSpPr>
            <p:spPr bwMode="auto">
              <a:xfrm>
                <a:off x="3204" y="1414"/>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6" name="Freeform 76">
                <a:extLst>
                  <a:ext uri="{FF2B5EF4-FFF2-40B4-BE49-F238E27FC236}">
                    <a16:creationId xmlns:a16="http://schemas.microsoft.com/office/drawing/2014/main" id="{40FE9481-196E-4CF3-AC71-22B6E1F87BB0}"/>
                  </a:ext>
                </a:extLst>
              </p:cNvPr>
              <p:cNvSpPr>
                <a:spLocks/>
              </p:cNvSpPr>
              <p:nvPr/>
            </p:nvSpPr>
            <p:spPr bwMode="auto">
              <a:xfrm>
                <a:off x="3204" y="1414"/>
                <a:ext cx="22" cy="50"/>
              </a:xfrm>
              <a:custGeom>
                <a:avLst/>
                <a:gdLst>
                  <a:gd name="T0" fmla="*/ 0 w 22"/>
                  <a:gd name="T1" fmla="*/ 0 h 50"/>
                  <a:gd name="T2" fmla="*/ 0 w 22"/>
                  <a:gd name="T3" fmla="*/ 49 h 50"/>
                  <a:gd name="T4" fmla="*/ 21 w 22"/>
                  <a:gd name="T5" fmla="*/ 49 h 50"/>
                  <a:gd name="T6" fmla="*/ 21 w 22"/>
                  <a:gd name="T7" fmla="*/ 0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0" y="49"/>
                    </a:lnTo>
                    <a:lnTo>
                      <a:pt x="21" y="49"/>
                    </a:lnTo>
                    <a:lnTo>
                      <a:pt x="2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7" name="Freeform 77">
                <a:extLst>
                  <a:ext uri="{FF2B5EF4-FFF2-40B4-BE49-F238E27FC236}">
                    <a16:creationId xmlns:a16="http://schemas.microsoft.com/office/drawing/2014/main" id="{F7CE61CC-F6C1-449D-B313-0C499A4F23DF}"/>
                  </a:ext>
                </a:extLst>
              </p:cNvPr>
              <p:cNvSpPr>
                <a:spLocks/>
              </p:cNvSpPr>
              <p:nvPr/>
            </p:nvSpPr>
            <p:spPr bwMode="auto">
              <a:xfrm>
                <a:off x="3288" y="1416"/>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8" name="Freeform 78">
                <a:extLst>
                  <a:ext uri="{FF2B5EF4-FFF2-40B4-BE49-F238E27FC236}">
                    <a16:creationId xmlns:a16="http://schemas.microsoft.com/office/drawing/2014/main" id="{E0D6B7D1-6C7C-4712-AFEB-0F9EEA8151ED}"/>
                  </a:ext>
                </a:extLst>
              </p:cNvPr>
              <p:cNvSpPr>
                <a:spLocks/>
              </p:cNvSpPr>
              <p:nvPr/>
            </p:nvSpPr>
            <p:spPr bwMode="auto">
              <a:xfrm>
                <a:off x="3288" y="1416"/>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19" name="Freeform 79">
                <a:extLst>
                  <a:ext uri="{FF2B5EF4-FFF2-40B4-BE49-F238E27FC236}">
                    <a16:creationId xmlns:a16="http://schemas.microsoft.com/office/drawing/2014/main" id="{DC3515D5-CF29-4472-908F-C3F713F62FCB}"/>
                  </a:ext>
                </a:extLst>
              </p:cNvPr>
              <p:cNvSpPr>
                <a:spLocks/>
              </p:cNvSpPr>
              <p:nvPr/>
            </p:nvSpPr>
            <p:spPr bwMode="auto">
              <a:xfrm>
                <a:off x="3335" y="1425"/>
                <a:ext cx="22" cy="50"/>
              </a:xfrm>
              <a:custGeom>
                <a:avLst/>
                <a:gdLst>
                  <a:gd name="T0" fmla="*/ 21 w 22"/>
                  <a:gd name="T1" fmla="*/ 0 h 50"/>
                  <a:gd name="T2" fmla="*/ 21 w 22"/>
                  <a:gd name="T3" fmla="*/ 49 h 50"/>
                  <a:gd name="T4" fmla="*/ 0 w 22"/>
                  <a:gd name="T5" fmla="*/ 47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7"/>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0" name="Freeform 80">
                <a:extLst>
                  <a:ext uri="{FF2B5EF4-FFF2-40B4-BE49-F238E27FC236}">
                    <a16:creationId xmlns:a16="http://schemas.microsoft.com/office/drawing/2014/main" id="{28000B82-6959-414C-93D1-02CEA1B4940F}"/>
                  </a:ext>
                </a:extLst>
              </p:cNvPr>
              <p:cNvSpPr>
                <a:spLocks/>
              </p:cNvSpPr>
              <p:nvPr/>
            </p:nvSpPr>
            <p:spPr bwMode="auto">
              <a:xfrm>
                <a:off x="3335" y="1425"/>
                <a:ext cx="22" cy="50"/>
              </a:xfrm>
              <a:custGeom>
                <a:avLst/>
                <a:gdLst>
                  <a:gd name="T0" fmla="*/ 21 w 22"/>
                  <a:gd name="T1" fmla="*/ 0 h 50"/>
                  <a:gd name="T2" fmla="*/ 21 w 22"/>
                  <a:gd name="T3" fmla="*/ 49 h 50"/>
                  <a:gd name="T4" fmla="*/ 0 w 22"/>
                  <a:gd name="T5" fmla="*/ 47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7"/>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1" name="Freeform 81">
                <a:extLst>
                  <a:ext uri="{FF2B5EF4-FFF2-40B4-BE49-F238E27FC236}">
                    <a16:creationId xmlns:a16="http://schemas.microsoft.com/office/drawing/2014/main" id="{A526E5D8-FF63-444F-9B12-C8E7E7475A5C}"/>
                  </a:ext>
                </a:extLst>
              </p:cNvPr>
              <p:cNvSpPr>
                <a:spLocks/>
              </p:cNvSpPr>
              <p:nvPr/>
            </p:nvSpPr>
            <p:spPr bwMode="auto">
              <a:xfrm>
                <a:off x="3377" y="1432"/>
                <a:ext cx="23" cy="51"/>
              </a:xfrm>
              <a:custGeom>
                <a:avLst/>
                <a:gdLst>
                  <a:gd name="T0" fmla="*/ 22 w 23"/>
                  <a:gd name="T1" fmla="*/ 0 h 51"/>
                  <a:gd name="T2" fmla="*/ 22 w 23"/>
                  <a:gd name="T3" fmla="*/ 50 h 51"/>
                  <a:gd name="T4" fmla="*/ 0 w 23"/>
                  <a:gd name="T5" fmla="*/ 47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47"/>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2" name="Freeform 82">
                <a:extLst>
                  <a:ext uri="{FF2B5EF4-FFF2-40B4-BE49-F238E27FC236}">
                    <a16:creationId xmlns:a16="http://schemas.microsoft.com/office/drawing/2014/main" id="{D44EA6E5-1B64-4DB6-B332-02AE29EA62D7}"/>
                  </a:ext>
                </a:extLst>
              </p:cNvPr>
              <p:cNvSpPr>
                <a:spLocks/>
              </p:cNvSpPr>
              <p:nvPr/>
            </p:nvSpPr>
            <p:spPr bwMode="auto">
              <a:xfrm>
                <a:off x="3377" y="1432"/>
                <a:ext cx="23" cy="51"/>
              </a:xfrm>
              <a:custGeom>
                <a:avLst/>
                <a:gdLst>
                  <a:gd name="T0" fmla="*/ 22 w 23"/>
                  <a:gd name="T1" fmla="*/ 0 h 51"/>
                  <a:gd name="T2" fmla="*/ 22 w 23"/>
                  <a:gd name="T3" fmla="*/ 50 h 51"/>
                  <a:gd name="T4" fmla="*/ 0 w 23"/>
                  <a:gd name="T5" fmla="*/ 47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47"/>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3" name="Freeform 83">
                <a:extLst>
                  <a:ext uri="{FF2B5EF4-FFF2-40B4-BE49-F238E27FC236}">
                    <a16:creationId xmlns:a16="http://schemas.microsoft.com/office/drawing/2014/main" id="{947C3B2A-0009-4D8E-9FE8-3D9B3A829D76}"/>
                  </a:ext>
                </a:extLst>
              </p:cNvPr>
              <p:cNvSpPr>
                <a:spLocks/>
              </p:cNvSpPr>
              <p:nvPr/>
            </p:nvSpPr>
            <p:spPr bwMode="auto">
              <a:xfrm>
                <a:off x="3417" y="1438"/>
                <a:ext cx="23" cy="51"/>
              </a:xfrm>
              <a:custGeom>
                <a:avLst/>
                <a:gdLst>
                  <a:gd name="T0" fmla="*/ 22 w 23"/>
                  <a:gd name="T1" fmla="*/ 0 h 51"/>
                  <a:gd name="T2" fmla="*/ 22 w 23"/>
                  <a:gd name="T3" fmla="*/ 50 h 51"/>
                  <a:gd name="T4" fmla="*/ 0 w 23"/>
                  <a:gd name="T5" fmla="*/ 48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48"/>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4" name="Freeform 84">
                <a:extLst>
                  <a:ext uri="{FF2B5EF4-FFF2-40B4-BE49-F238E27FC236}">
                    <a16:creationId xmlns:a16="http://schemas.microsoft.com/office/drawing/2014/main" id="{148970E1-0079-4A3C-9761-53D5049B143D}"/>
                  </a:ext>
                </a:extLst>
              </p:cNvPr>
              <p:cNvSpPr>
                <a:spLocks/>
              </p:cNvSpPr>
              <p:nvPr/>
            </p:nvSpPr>
            <p:spPr bwMode="auto">
              <a:xfrm>
                <a:off x="3417" y="1438"/>
                <a:ext cx="23" cy="51"/>
              </a:xfrm>
              <a:custGeom>
                <a:avLst/>
                <a:gdLst>
                  <a:gd name="T0" fmla="*/ 22 w 23"/>
                  <a:gd name="T1" fmla="*/ 0 h 51"/>
                  <a:gd name="T2" fmla="*/ 22 w 23"/>
                  <a:gd name="T3" fmla="*/ 50 h 51"/>
                  <a:gd name="T4" fmla="*/ 0 w 23"/>
                  <a:gd name="T5" fmla="*/ 48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48"/>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5" name="Freeform 85">
                <a:extLst>
                  <a:ext uri="{FF2B5EF4-FFF2-40B4-BE49-F238E27FC236}">
                    <a16:creationId xmlns:a16="http://schemas.microsoft.com/office/drawing/2014/main" id="{975C80E6-0518-4CB9-9C6E-53D1F687FF88}"/>
                  </a:ext>
                </a:extLst>
              </p:cNvPr>
              <p:cNvSpPr>
                <a:spLocks/>
              </p:cNvSpPr>
              <p:nvPr/>
            </p:nvSpPr>
            <p:spPr bwMode="auto">
              <a:xfrm>
                <a:off x="3454" y="1444"/>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6" name="Freeform 86">
                <a:extLst>
                  <a:ext uri="{FF2B5EF4-FFF2-40B4-BE49-F238E27FC236}">
                    <a16:creationId xmlns:a16="http://schemas.microsoft.com/office/drawing/2014/main" id="{5F3E4888-0CB2-4D8D-99F7-D1DFC35963D3}"/>
                  </a:ext>
                </a:extLst>
              </p:cNvPr>
              <p:cNvSpPr>
                <a:spLocks/>
              </p:cNvSpPr>
              <p:nvPr/>
            </p:nvSpPr>
            <p:spPr bwMode="auto">
              <a:xfrm>
                <a:off x="3454" y="1444"/>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7" name="Freeform 87">
                <a:extLst>
                  <a:ext uri="{FF2B5EF4-FFF2-40B4-BE49-F238E27FC236}">
                    <a16:creationId xmlns:a16="http://schemas.microsoft.com/office/drawing/2014/main" id="{C1530E0C-E2F9-470A-BB72-55162C861574}"/>
                  </a:ext>
                </a:extLst>
              </p:cNvPr>
              <p:cNvSpPr>
                <a:spLocks/>
              </p:cNvSpPr>
              <p:nvPr/>
            </p:nvSpPr>
            <p:spPr bwMode="auto">
              <a:xfrm>
                <a:off x="3490" y="1449"/>
                <a:ext cx="22" cy="51"/>
              </a:xfrm>
              <a:custGeom>
                <a:avLst/>
                <a:gdLst>
                  <a:gd name="T0" fmla="*/ 21 w 22"/>
                  <a:gd name="T1" fmla="*/ 1 h 51"/>
                  <a:gd name="T2" fmla="*/ 21 w 22"/>
                  <a:gd name="T3" fmla="*/ 50 h 51"/>
                  <a:gd name="T4" fmla="*/ 0 w 22"/>
                  <a:gd name="T5" fmla="*/ 50 h 51"/>
                  <a:gd name="T6" fmla="*/ 0 w 22"/>
                  <a:gd name="T7" fmla="*/ 0 h 51"/>
                  <a:gd name="T8" fmla="*/ 21 w 22"/>
                  <a:gd name="T9" fmla="*/ 1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1"/>
                    </a:moveTo>
                    <a:lnTo>
                      <a:pt x="21" y="50"/>
                    </a:lnTo>
                    <a:lnTo>
                      <a:pt x="0" y="50"/>
                    </a:lnTo>
                    <a:lnTo>
                      <a:pt x="0" y="0"/>
                    </a:lnTo>
                    <a:lnTo>
                      <a:pt x="21" y="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8" name="Freeform 88">
                <a:extLst>
                  <a:ext uri="{FF2B5EF4-FFF2-40B4-BE49-F238E27FC236}">
                    <a16:creationId xmlns:a16="http://schemas.microsoft.com/office/drawing/2014/main" id="{9D08925C-5AFF-41B7-B79F-ABFE8468B4E2}"/>
                  </a:ext>
                </a:extLst>
              </p:cNvPr>
              <p:cNvSpPr>
                <a:spLocks/>
              </p:cNvSpPr>
              <p:nvPr/>
            </p:nvSpPr>
            <p:spPr bwMode="auto">
              <a:xfrm>
                <a:off x="3490" y="1449"/>
                <a:ext cx="22" cy="51"/>
              </a:xfrm>
              <a:custGeom>
                <a:avLst/>
                <a:gdLst>
                  <a:gd name="T0" fmla="*/ 21 w 22"/>
                  <a:gd name="T1" fmla="*/ 1 h 51"/>
                  <a:gd name="T2" fmla="*/ 21 w 22"/>
                  <a:gd name="T3" fmla="*/ 50 h 51"/>
                  <a:gd name="T4" fmla="*/ 0 w 22"/>
                  <a:gd name="T5" fmla="*/ 50 h 51"/>
                  <a:gd name="T6" fmla="*/ 0 w 22"/>
                  <a:gd name="T7" fmla="*/ 0 h 51"/>
                  <a:gd name="T8" fmla="*/ 21 w 22"/>
                  <a:gd name="T9" fmla="*/ 1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1"/>
                    </a:moveTo>
                    <a:lnTo>
                      <a:pt x="21" y="50"/>
                    </a:lnTo>
                    <a:lnTo>
                      <a:pt x="0" y="50"/>
                    </a:lnTo>
                    <a:lnTo>
                      <a:pt x="0" y="0"/>
                    </a:lnTo>
                    <a:lnTo>
                      <a:pt x="21"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29" name="Freeform 89">
                <a:extLst>
                  <a:ext uri="{FF2B5EF4-FFF2-40B4-BE49-F238E27FC236}">
                    <a16:creationId xmlns:a16="http://schemas.microsoft.com/office/drawing/2014/main" id="{2D9BB8FA-D28D-43D6-A685-70D40B6767D4}"/>
                  </a:ext>
                </a:extLst>
              </p:cNvPr>
              <p:cNvSpPr>
                <a:spLocks/>
              </p:cNvSpPr>
              <p:nvPr/>
            </p:nvSpPr>
            <p:spPr bwMode="auto">
              <a:xfrm>
                <a:off x="3520" y="1455"/>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0" name="Freeform 90">
                <a:extLst>
                  <a:ext uri="{FF2B5EF4-FFF2-40B4-BE49-F238E27FC236}">
                    <a16:creationId xmlns:a16="http://schemas.microsoft.com/office/drawing/2014/main" id="{076B022E-312D-4333-AFFD-90F6CAA6863B}"/>
                  </a:ext>
                </a:extLst>
              </p:cNvPr>
              <p:cNvSpPr>
                <a:spLocks/>
              </p:cNvSpPr>
              <p:nvPr/>
            </p:nvSpPr>
            <p:spPr bwMode="auto">
              <a:xfrm>
                <a:off x="3520" y="1455"/>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1" name="Freeform 91">
                <a:extLst>
                  <a:ext uri="{FF2B5EF4-FFF2-40B4-BE49-F238E27FC236}">
                    <a16:creationId xmlns:a16="http://schemas.microsoft.com/office/drawing/2014/main" id="{A9CE4A01-DE6C-4A5C-B366-5B1474057205}"/>
                  </a:ext>
                </a:extLst>
              </p:cNvPr>
              <p:cNvSpPr>
                <a:spLocks/>
              </p:cNvSpPr>
              <p:nvPr/>
            </p:nvSpPr>
            <p:spPr bwMode="auto">
              <a:xfrm>
                <a:off x="3552" y="1459"/>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2" name="Freeform 92">
                <a:extLst>
                  <a:ext uri="{FF2B5EF4-FFF2-40B4-BE49-F238E27FC236}">
                    <a16:creationId xmlns:a16="http://schemas.microsoft.com/office/drawing/2014/main" id="{26299672-D5F6-46B7-A907-EDEDB51B943E}"/>
                  </a:ext>
                </a:extLst>
              </p:cNvPr>
              <p:cNvSpPr>
                <a:spLocks/>
              </p:cNvSpPr>
              <p:nvPr/>
            </p:nvSpPr>
            <p:spPr bwMode="auto">
              <a:xfrm>
                <a:off x="3552" y="1459"/>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3" name="Freeform 93">
                <a:extLst>
                  <a:ext uri="{FF2B5EF4-FFF2-40B4-BE49-F238E27FC236}">
                    <a16:creationId xmlns:a16="http://schemas.microsoft.com/office/drawing/2014/main" id="{6DDC522A-C2AB-4DCA-BC1A-E67AF248F174}"/>
                  </a:ext>
                </a:extLst>
              </p:cNvPr>
              <p:cNvSpPr>
                <a:spLocks/>
              </p:cNvSpPr>
              <p:nvPr/>
            </p:nvSpPr>
            <p:spPr bwMode="auto">
              <a:xfrm>
                <a:off x="3583" y="1467"/>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4" name="Freeform 94">
                <a:extLst>
                  <a:ext uri="{FF2B5EF4-FFF2-40B4-BE49-F238E27FC236}">
                    <a16:creationId xmlns:a16="http://schemas.microsoft.com/office/drawing/2014/main" id="{D01B196B-2168-4ABD-8AFC-1A744130100D}"/>
                  </a:ext>
                </a:extLst>
              </p:cNvPr>
              <p:cNvSpPr>
                <a:spLocks/>
              </p:cNvSpPr>
              <p:nvPr/>
            </p:nvSpPr>
            <p:spPr bwMode="auto">
              <a:xfrm>
                <a:off x="3583" y="1467"/>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5" name="Freeform 95">
                <a:extLst>
                  <a:ext uri="{FF2B5EF4-FFF2-40B4-BE49-F238E27FC236}">
                    <a16:creationId xmlns:a16="http://schemas.microsoft.com/office/drawing/2014/main" id="{A419C11D-C5E5-496D-B792-CCEAC4BB95CC}"/>
                  </a:ext>
                </a:extLst>
              </p:cNvPr>
              <p:cNvSpPr>
                <a:spLocks/>
              </p:cNvSpPr>
              <p:nvPr/>
            </p:nvSpPr>
            <p:spPr bwMode="auto">
              <a:xfrm>
                <a:off x="3612" y="1470"/>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6" name="Freeform 96">
                <a:extLst>
                  <a:ext uri="{FF2B5EF4-FFF2-40B4-BE49-F238E27FC236}">
                    <a16:creationId xmlns:a16="http://schemas.microsoft.com/office/drawing/2014/main" id="{2754792A-9690-4C12-A703-C2AB6CA05618}"/>
                  </a:ext>
                </a:extLst>
              </p:cNvPr>
              <p:cNvSpPr>
                <a:spLocks/>
              </p:cNvSpPr>
              <p:nvPr/>
            </p:nvSpPr>
            <p:spPr bwMode="auto">
              <a:xfrm>
                <a:off x="3612" y="1470"/>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7" name="Freeform 97">
                <a:extLst>
                  <a:ext uri="{FF2B5EF4-FFF2-40B4-BE49-F238E27FC236}">
                    <a16:creationId xmlns:a16="http://schemas.microsoft.com/office/drawing/2014/main" id="{429DC04C-44F9-4793-825D-9AE3D00C3C1C}"/>
                  </a:ext>
                </a:extLst>
              </p:cNvPr>
              <p:cNvSpPr>
                <a:spLocks/>
              </p:cNvSpPr>
              <p:nvPr/>
            </p:nvSpPr>
            <p:spPr bwMode="auto">
              <a:xfrm>
                <a:off x="3645" y="1478"/>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8" name="Freeform 98">
                <a:extLst>
                  <a:ext uri="{FF2B5EF4-FFF2-40B4-BE49-F238E27FC236}">
                    <a16:creationId xmlns:a16="http://schemas.microsoft.com/office/drawing/2014/main" id="{4EB95016-A349-4415-9251-DBC937976A93}"/>
                  </a:ext>
                </a:extLst>
              </p:cNvPr>
              <p:cNvSpPr>
                <a:spLocks/>
              </p:cNvSpPr>
              <p:nvPr/>
            </p:nvSpPr>
            <p:spPr bwMode="auto">
              <a:xfrm>
                <a:off x="3645" y="1478"/>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39" name="Freeform 99">
                <a:extLst>
                  <a:ext uri="{FF2B5EF4-FFF2-40B4-BE49-F238E27FC236}">
                    <a16:creationId xmlns:a16="http://schemas.microsoft.com/office/drawing/2014/main" id="{94EA8539-43DA-4922-8582-851AF864321D}"/>
                  </a:ext>
                </a:extLst>
              </p:cNvPr>
              <p:cNvSpPr>
                <a:spLocks/>
              </p:cNvSpPr>
              <p:nvPr/>
            </p:nvSpPr>
            <p:spPr bwMode="auto">
              <a:xfrm>
                <a:off x="3669" y="1484"/>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0" name="Freeform 100">
                <a:extLst>
                  <a:ext uri="{FF2B5EF4-FFF2-40B4-BE49-F238E27FC236}">
                    <a16:creationId xmlns:a16="http://schemas.microsoft.com/office/drawing/2014/main" id="{54D03C9A-772B-455E-9513-FB410DDE9632}"/>
                  </a:ext>
                </a:extLst>
              </p:cNvPr>
              <p:cNvSpPr>
                <a:spLocks/>
              </p:cNvSpPr>
              <p:nvPr/>
            </p:nvSpPr>
            <p:spPr bwMode="auto">
              <a:xfrm>
                <a:off x="3669" y="1484"/>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1" name="Freeform 101">
                <a:extLst>
                  <a:ext uri="{FF2B5EF4-FFF2-40B4-BE49-F238E27FC236}">
                    <a16:creationId xmlns:a16="http://schemas.microsoft.com/office/drawing/2014/main" id="{8C47BED9-02C6-4FBE-9BAA-5AB30A923AF8}"/>
                  </a:ext>
                </a:extLst>
              </p:cNvPr>
              <p:cNvSpPr>
                <a:spLocks/>
              </p:cNvSpPr>
              <p:nvPr/>
            </p:nvSpPr>
            <p:spPr bwMode="auto">
              <a:xfrm>
                <a:off x="3697" y="1491"/>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2" name="Freeform 102">
                <a:extLst>
                  <a:ext uri="{FF2B5EF4-FFF2-40B4-BE49-F238E27FC236}">
                    <a16:creationId xmlns:a16="http://schemas.microsoft.com/office/drawing/2014/main" id="{E54A4DC0-AD03-4F33-A135-FA0FBDF37F46}"/>
                  </a:ext>
                </a:extLst>
              </p:cNvPr>
              <p:cNvSpPr>
                <a:spLocks/>
              </p:cNvSpPr>
              <p:nvPr/>
            </p:nvSpPr>
            <p:spPr bwMode="auto">
              <a:xfrm>
                <a:off x="3697" y="1491"/>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3" name="Freeform 103">
                <a:extLst>
                  <a:ext uri="{FF2B5EF4-FFF2-40B4-BE49-F238E27FC236}">
                    <a16:creationId xmlns:a16="http://schemas.microsoft.com/office/drawing/2014/main" id="{C9FA8BF2-6BE7-4A75-AB9E-8CC56AA14922}"/>
                  </a:ext>
                </a:extLst>
              </p:cNvPr>
              <p:cNvSpPr>
                <a:spLocks/>
              </p:cNvSpPr>
              <p:nvPr/>
            </p:nvSpPr>
            <p:spPr bwMode="auto">
              <a:xfrm>
                <a:off x="3722" y="1493"/>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4" name="Freeform 104">
                <a:extLst>
                  <a:ext uri="{FF2B5EF4-FFF2-40B4-BE49-F238E27FC236}">
                    <a16:creationId xmlns:a16="http://schemas.microsoft.com/office/drawing/2014/main" id="{C1019AC5-C4DA-41D3-B218-8205D6D565BE}"/>
                  </a:ext>
                </a:extLst>
              </p:cNvPr>
              <p:cNvSpPr>
                <a:spLocks/>
              </p:cNvSpPr>
              <p:nvPr/>
            </p:nvSpPr>
            <p:spPr bwMode="auto">
              <a:xfrm>
                <a:off x="3722" y="1493"/>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5" name="Freeform 105">
                <a:extLst>
                  <a:ext uri="{FF2B5EF4-FFF2-40B4-BE49-F238E27FC236}">
                    <a16:creationId xmlns:a16="http://schemas.microsoft.com/office/drawing/2014/main" id="{706DC53E-AB7B-4540-9563-BAD106D9F1FE}"/>
                  </a:ext>
                </a:extLst>
              </p:cNvPr>
              <p:cNvSpPr>
                <a:spLocks/>
              </p:cNvSpPr>
              <p:nvPr/>
            </p:nvSpPr>
            <p:spPr bwMode="auto">
              <a:xfrm>
                <a:off x="3747" y="1499"/>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6" name="Freeform 106">
                <a:extLst>
                  <a:ext uri="{FF2B5EF4-FFF2-40B4-BE49-F238E27FC236}">
                    <a16:creationId xmlns:a16="http://schemas.microsoft.com/office/drawing/2014/main" id="{E6F92440-9772-42ED-A7B3-8C89245A6731}"/>
                  </a:ext>
                </a:extLst>
              </p:cNvPr>
              <p:cNvSpPr>
                <a:spLocks/>
              </p:cNvSpPr>
              <p:nvPr/>
            </p:nvSpPr>
            <p:spPr bwMode="auto">
              <a:xfrm>
                <a:off x="3747" y="1499"/>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7" name="Freeform 107">
                <a:extLst>
                  <a:ext uri="{FF2B5EF4-FFF2-40B4-BE49-F238E27FC236}">
                    <a16:creationId xmlns:a16="http://schemas.microsoft.com/office/drawing/2014/main" id="{647ED9D8-20FC-4F4B-AF83-53F9E70A2D92}"/>
                  </a:ext>
                </a:extLst>
              </p:cNvPr>
              <p:cNvSpPr>
                <a:spLocks/>
              </p:cNvSpPr>
              <p:nvPr/>
            </p:nvSpPr>
            <p:spPr bwMode="auto">
              <a:xfrm>
                <a:off x="3774" y="1506"/>
                <a:ext cx="22" cy="51"/>
              </a:xfrm>
              <a:custGeom>
                <a:avLst/>
                <a:gdLst>
                  <a:gd name="T0" fmla="*/ 21 w 22"/>
                  <a:gd name="T1" fmla="*/ 0 h 51"/>
                  <a:gd name="T2" fmla="*/ 21 w 22"/>
                  <a:gd name="T3" fmla="*/ 50 h 51"/>
                  <a:gd name="T4" fmla="*/ 0 w 22"/>
                  <a:gd name="T5" fmla="*/ 48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48"/>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8" name="Freeform 108">
                <a:extLst>
                  <a:ext uri="{FF2B5EF4-FFF2-40B4-BE49-F238E27FC236}">
                    <a16:creationId xmlns:a16="http://schemas.microsoft.com/office/drawing/2014/main" id="{81F0719C-0C20-43AE-B031-3BD30A028ACD}"/>
                  </a:ext>
                </a:extLst>
              </p:cNvPr>
              <p:cNvSpPr>
                <a:spLocks/>
              </p:cNvSpPr>
              <p:nvPr/>
            </p:nvSpPr>
            <p:spPr bwMode="auto">
              <a:xfrm>
                <a:off x="3774" y="1506"/>
                <a:ext cx="22" cy="51"/>
              </a:xfrm>
              <a:custGeom>
                <a:avLst/>
                <a:gdLst>
                  <a:gd name="T0" fmla="*/ 21 w 22"/>
                  <a:gd name="T1" fmla="*/ 0 h 51"/>
                  <a:gd name="T2" fmla="*/ 21 w 22"/>
                  <a:gd name="T3" fmla="*/ 50 h 51"/>
                  <a:gd name="T4" fmla="*/ 0 w 22"/>
                  <a:gd name="T5" fmla="*/ 48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48"/>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49" name="Freeform 109">
                <a:extLst>
                  <a:ext uri="{FF2B5EF4-FFF2-40B4-BE49-F238E27FC236}">
                    <a16:creationId xmlns:a16="http://schemas.microsoft.com/office/drawing/2014/main" id="{3A93D2C5-A7E2-4568-A7F8-8B06F514A9F3}"/>
                  </a:ext>
                </a:extLst>
              </p:cNvPr>
              <p:cNvSpPr>
                <a:spLocks/>
              </p:cNvSpPr>
              <p:nvPr/>
            </p:nvSpPr>
            <p:spPr bwMode="auto">
              <a:xfrm>
                <a:off x="3300" y="1501"/>
                <a:ext cx="22" cy="51"/>
              </a:xfrm>
              <a:custGeom>
                <a:avLst/>
                <a:gdLst>
                  <a:gd name="T0" fmla="*/ 21 w 22"/>
                  <a:gd name="T1" fmla="*/ 1 h 51"/>
                  <a:gd name="T2" fmla="*/ 21 w 22"/>
                  <a:gd name="T3" fmla="*/ 50 h 51"/>
                  <a:gd name="T4" fmla="*/ 0 w 22"/>
                  <a:gd name="T5" fmla="*/ 50 h 51"/>
                  <a:gd name="T6" fmla="*/ 0 w 22"/>
                  <a:gd name="T7" fmla="*/ 0 h 51"/>
                  <a:gd name="T8" fmla="*/ 21 w 22"/>
                  <a:gd name="T9" fmla="*/ 1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1"/>
                    </a:moveTo>
                    <a:lnTo>
                      <a:pt x="21" y="50"/>
                    </a:lnTo>
                    <a:lnTo>
                      <a:pt x="0" y="50"/>
                    </a:lnTo>
                    <a:lnTo>
                      <a:pt x="0" y="0"/>
                    </a:lnTo>
                    <a:lnTo>
                      <a:pt x="21" y="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0" name="Freeform 110">
                <a:extLst>
                  <a:ext uri="{FF2B5EF4-FFF2-40B4-BE49-F238E27FC236}">
                    <a16:creationId xmlns:a16="http://schemas.microsoft.com/office/drawing/2014/main" id="{19FFDB96-88B3-4918-935A-E8DCBD81BC17}"/>
                  </a:ext>
                </a:extLst>
              </p:cNvPr>
              <p:cNvSpPr>
                <a:spLocks/>
              </p:cNvSpPr>
              <p:nvPr/>
            </p:nvSpPr>
            <p:spPr bwMode="auto">
              <a:xfrm>
                <a:off x="3300" y="1501"/>
                <a:ext cx="22" cy="51"/>
              </a:xfrm>
              <a:custGeom>
                <a:avLst/>
                <a:gdLst>
                  <a:gd name="T0" fmla="*/ 21 w 22"/>
                  <a:gd name="T1" fmla="*/ 1 h 51"/>
                  <a:gd name="T2" fmla="*/ 21 w 22"/>
                  <a:gd name="T3" fmla="*/ 50 h 51"/>
                  <a:gd name="T4" fmla="*/ 0 w 22"/>
                  <a:gd name="T5" fmla="*/ 50 h 51"/>
                  <a:gd name="T6" fmla="*/ 0 w 22"/>
                  <a:gd name="T7" fmla="*/ 0 h 51"/>
                  <a:gd name="T8" fmla="*/ 21 w 22"/>
                  <a:gd name="T9" fmla="*/ 1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1"/>
                    </a:moveTo>
                    <a:lnTo>
                      <a:pt x="21" y="50"/>
                    </a:lnTo>
                    <a:lnTo>
                      <a:pt x="0" y="50"/>
                    </a:lnTo>
                    <a:lnTo>
                      <a:pt x="0" y="0"/>
                    </a:lnTo>
                    <a:lnTo>
                      <a:pt x="21"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1" name="Freeform 111">
                <a:extLst>
                  <a:ext uri="{FF2B5EF4-FFF2-40B4-BE49-F238E27FC236}">
                    <a16:creationId xmlns:a16="http://schemas.microsoft.com/office/drawing/2014/main" id="{7E61606F-6FA3-458D-A36E-6B8D8170C1C3}"/>
                  </a:ext>
                </a:extLst>
              </p:cNvPr>
              <p:cNvSpPr>
                <a:spLocks/>
              </p:cNvSpPr>
              <p:nvPr/>
            </p:nvSpPr>
            <p:spPr bwMode="auto">
              <a:xfrm>
                <a:off x="3345" y="1506"/>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2" name="Freeform 112">
                <a:extLst>
                  <a:ext uri="{FF2B5EF4-FFF2-40B4-BE49-F238E27FC236}">
                    <a16:creationId xmlns:a16="http://schemas.microsoft.com/office/drawing/2014/main" id="{72CA1384-EEC6-4917-A866-846F45D227D9}"/>
                  </a:ext>
                </a:extLst>
              </p:cNvPr>
              <p:cNvSpPr>
                <a:spLocks/>
              </p:cNvSpPr>
              <p:nvPr/>
            </p:nvSpPr>
            <p:spPr bwMode="auto">
              <a:xfrm>
                <a:off x="3345" y="1506"/>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3" name="Freeform 113">
                <a:extLst>
                  <a:ext uri="{FF2B5EF4-FFF2-40B4-BE49-F238E27FC236}">
                    <a16:creationId xmlns:a16="http://schemas.microsoft.com/office/drawing/2014/main" id="{75D94555-91F5-4E03-98FE-6BBAD7A083EC}"/>
                  </a:ext>
                </a:extLst>
              </p:cNvPr>
              <p:cNvSpPr>
                <a:spLocks/>
              </p:cNvSpPr>
              <p:nvPr/>
            </p:nvSpPr>
            <p:spPr bwMode="auto">
              <a:xfrm>
                <a:off x="3388" y="1510"/>
                <a:ext cx="22" cy="51"/>
              </a:xfrm>
              <a:custGeom>
                <a:avLst/>
                <a:gdLst>
                  <a:gd name="T0" fmla="*/ 21 w 22"/>
                  <a:gd name="T1" fmla="*/ 0 h 51"/>
                  <a:gd name="T2" fmla="*/ 21 w 22"/>
                  <a:gd name="T3" fmla="*/ 50 h 51"/>
                  <a:gd name="T4" fmla="*/ 0 w 22"/>
                  <a:gd name="T5" fmla="*/ 48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48"/>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4" name="Freeform 114">
                <a:extLst>
                  <a:ext uri="{FF2B5EF4-FFF2-40B4-BE49-F238E27FC236}">
                    <a16:creationId xmlns:a16="http://schemas.microsoft.com/office/drawing/2014/main" id="{82233430-935E-46AA-AD1B-A8E8C88A01A1}"/>
                  </a:ext>
                </a:extLst>
              </p:cNvPr>
              <p:cNvSpPr>
                <a:spLocks/>
              </p:cNvSpPr>
              <p:nvPr/>
            </p:nvSpPr>
            <p:spPr bwMode="auto">
              <a:xfrm>
                <a:off x="3388" y="1510"/>
                <a:ext cx="22" cy="51"/>
              </a:xfrm>
              <a:custGeom>
                <a:avLst/>
                <a:gdLst>
                  <a:gd name="T0" fmla="*/ 21 w 22"/>
                  <a:gd name="T1" fmla="*/ 0 h 51"/>
                  <a:gd name="T2" fmla="*/ 21 w 22"/>
                  <a:gd name="T3" fmla="*/ 50 h 51"/>
                  <a:gd name="T4" fmla="*/ 0 w 22"/>
                  <a:gd name="T5" fmla="*/ 48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48"/>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5" name="Freeform 115">
                <a:extLst>
                  <a:ext uri="{FF2B5EF4-FFF2-40B4-BE49-F238E27FC236}">
                    <a16:creationId xmlns:a16="http://schemas.microsoft.com/office/drawing/2014/main" id="{F35C2058-BA5C-489F-93C1-E0F3BF4AB891}"/>
                  </a:ext>
                </a:extLst>
              </p:cNvPr>
              <p:cNvSpPr>
                <a:spLocks/>
              </p:cNvSpPr>
              <p:nvPr/>
            </p:nvSpPr>
            <p:spPr bwMode="auto">
              <a:xfrm>
                <a:off x="3428" y="1513"/>
                <a:ext cx="23" cy="52"/>
              </a:xfrm>
              <a:custGeom>
                <a:avLst/>
                <a:gdLst>
                  <a:gd name="T0" fmla="*/ 22 w 23"/>
                  <a:gd name="T1" fmla="*/ 0 h 52"/>
                  <a:gd name="T2" fmla="*/ 22 w 23"/>
                  <a:gd name="T3" fmla="*/ 51 h 52"/>
                  <a:gd name="T4" fmla="*/ 0 w 23"/>
                  <a:gd name="T5" fmla="*/ 49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49"/>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6" name="Freeform 116">
                <a:extLst>
                  <a:ext uri="{FF2B5EF4-FFF2-40B4-BE49-F238E27FC236}">
                    <a16:creationId xmlns:a16="http://schemas.microsoft.com/office/drawing/2014/main" id="{006986E4-67DE-4132-A8A5-87CB352FE8A2}"/>
                  </a:ext>
                </a:extLst>
              </p:cNvPr>
              <p:cNvSpPr>
                <a:spLocks/>
              </p:cNvSpPr>
              <p:nvPr/>
            </p:nvSpPr>
            <p:spPr bwMode="auto">
              <a:xfrm>
                <a:off x="3428" y="1513"/>
                <a:ext cx="23" cy="52"/>
              </a:xfrm>
              <a:custGeom>
                <a:avLst/>
                <a:gdLst>
                  <a:gd name="T0" fmla="*/ 22 w 23"/>
                  <a:gd name="T1" fmla="*/ 0 h 52"/>
                  <a:gd name="T2" fmla="*/ 22 w 23"/>
                  <a:gd name="T3" fmla="*/ 51 h 52"/>
                  <a:gd name="T4" fmla="*/ 0 w 23"/>
                  <a:gd name="T5" fmla="*/ 49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49"/>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7" name="Freeform 117">
                <a:extLst>
                  <a:ext uri="{FF2B5EF4-FFF2-40B4-BE49-F238E27FC236}">
                    <a16:creationId xmlns:a16="http://schemas.microsoft.com/office/drawing/2014/main" id="{540CBBB4-FF7C-4571-AC02-2C959F590A31}"/>
                  </a:ext>
                </a:extLst>
              </p:cNvPr>
              <p:cNvSpPr>
                <a:spLocks/>
              </p:cNvSpPr>
              <p:nvPr/>
            </p:nvSpPr>
            <p:spPr bwMode="auto">
              <a:xfrm>
                <a:off x="3464" y="1516"/>
                <a:ext cx="23" cy="50"/>
              </a:xfrm>
              <a:custGeom>
                <a:avLst/>
                <a:gdLst>
                  <a:gd name="T0" fmla="*/ 22 w 23"/>
                  <a:gd name="T1" fmla="*/ 1 h 50"/>
                  <a:gd name="T2" fmla="*/ 22 w 23"/>
                  <a:gd name="T3" fmla="*/ 49 h 50"/>
                  <a:gd name="T4" fmla="*/ 0 w 23"/>
                  <a:gd name="T5" fmla="*/ 49 h 50"/>
                  <a:gd name="T6" fmla="*/ 0 w 23"/>
                  <a:gd name="T7" fmla="*/ 0 h 50"/>
                  <a:gd name="T8" fmla="*/ 22 w 23"/>
                  <a:gd name="T9" fmla="*/ 1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1"/>
                    </a:moveTo>
                    <a:lnTo>
                      <a:pt x="22" y="49"/>
                    </a:lnTo>
                    <a:lnTo>
                      <a:pt x="0" y="49"/>
                    </a:lnTo>
                    <a:lnTo>
                      <a:pt x="0" y="0"/>
                    </a:lnTo>
                    <a:lnTo>
                      <a:pt x="22" y="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8" name="Freeform 118">
                <a:extLst>
                  <a:ext uri="{FF2B5EF4-FFF2-40B4-BE49-F238E27FC236}">
                    <a16:creationId xmlns:a16="http://schemas.microsoft.com/office/drawing/2014/main" id="{B267ECF0-E8BB-42BB-9780-02351A34CDFC}"/>
                  </a:ext>
                </a:extLst>
              </p:cNvPr>
              <p:cNvSpPr>
                <a:spLocks/>
              </p:cNvSpPr>
              <p:nvPr/>
            </p:nvSpPr>
            <p:spPr bwMode="auto">
              <a:xfrm>
                <a:off x="3464" y="1516"/>
                <a:ext cx="23" cy="50"/>
              </a:xfrm>
              <a:custGeom>
                <a:avLst/>
                <a:gdLst>
                  <a:gd name="T0" fmla="*/ 22 w 23"/>
                  <a:gd name="T1" fmla="*/ 1 h 50"/>
                  <a:gd name="T2" fmla="*/ 22 w 23"/>
                  <a:gd name="T3" fmla="*/ 49 h 50"/>
                  <a:gd name="T4" fmla="*/ 0 w 23"/>
                  <a:gd name="T5" fmla="*/ 49 h 50"/>
                  <a:gd name="T6" fmla="*/ 0 w 23"/>
                  <a:gd name="T7" fmla="*/ 0 h 50"/>
                  <a:gd name="T8" fmla="*/ 22 w 23"/>
                  <a:gd name="T9" fmla="*/ 1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1"/>
                    </a:moveTo>
                    <a:lnTo>
                      <a:pt x="22" y="49"/>
                    </a:lnTo>
                    <a:lnTo>
                      <a:pt x="0" y="49"/>
                    </a:lnTo>
                    <a:lnTo>
                      <a:pt x="0" y="0"/>
                    </a:lnTo>
                    <a:lnTo>
                      <a:pt x="22"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59" name="Freeform 119">
                <a:extLst>
                  <a:ext uri="{FF2B5EF4-FFF2-40B4-BE49-F238E27FC236}">
                    <a16:creationId xmlns:a16="http://schemas.microsoft.com/office/drawing/2014/main" id="{ED3BCC93-25A5-484A-B3E4-6F760E9E70E3}"/>
                  </a:ext>
                </a:extLst>
              </p:cNvPr>
              <p:cNvSpPr>
                <a:spLocks/>
              </p:cNvSpPr>
              <p:nvPr/>
            </p:nvSpPr>
            <p:spPr bwMode="auto">
              <a:xfrm>
                <a:off x="3499" y="151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0" name="Freeform 120">
                <a:extLst>
                  <a:ext uri="{FF2B5EF4-FFF2-40B4-BE49-F238E27FC236}">
                    <a16:creationId xmlns:a16="http://schemas.microsoft.com/office/drawing/2014/main" id="{A0DA6D15-6770-4036-A2E8-40967DCC2589}"/>
                  </a:ext>
                </a:extLst>
              </p:cNvPr>
              <p:cNvSpPr>
                <a:spLocks/>
              </p:cNvSpPr>
              <p:nvPr/>
            </p:nvSpPr>
            <p:spPr bwMode="auto">
              <a:xfrm>
                <a:off x="3499" y="151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1" name="Freeform 121">
                <a:extLst>
                  <a:ext uri="{FF2B5EF4-FFF2-40B4-BE49-F238E27FC236}">
                    <a16:creationId xmlns:a16="http://schemas.microsoft.com/office/drawing/2014/main" id="{C4BDD2BE-A209-4C04-90B6-CBFA87090604}"/>
                  </a:ext>
                </a:extLst>
              </p:cNvPr>
              <p:cNvSpPr>
                <a:spLocks/>
              </p:cNvSpPr>
              <p:nvPr/>
            </p:nvSpPr>
            <p:spPr bwMode="auto">
              <a:xfrm>
                <a:off x="3530" y="1522"/>
                <a:ext cx="22" cy="49"/>
              </a:xfrm>
              <a:custGeom>
                <a:avLst/>
                <a:gdLst>
                  <a:gd name="T0" fmla="*/ 21 w 22"/>
                  <a:gd name="T1" fmla="*/ 0 h 49"/>
                  <a:gd name="T2" fmla="*/ 21 w 22"/>
                  <a:gd name="T3" fmla="*/ 48 h 49"/>
                  <a:gd name="T4" fmla="*/ 0 w 22"/>
                  <a:gd name="T5" fmla="*/ 48 h 49"/>
                  <a:gd name="T6" fmla="*/ 0 w 22"/>
                  <a:gd name="T7" fmla="*/ 0 h 49"/>
                  <a:gd name="T8" fmla="*/ 21 w 22"/>
                  <a:gd name="T9" fmla="*/ 0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21" y="0"/>
                    </a:moveTo>
                    <a:lnTo>
                      <a:pt x="21" y="48"/>
                    </a:lnTo>
                    <a:lnTo>
                      <a:pt x="0" y="48"/>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2" name="Freeform 122">
                <a:extLst>
                  <a:ext uri="{FF2B5EF4-FFF2-40B4-BE49-F238E27FC236}">
                    <a16:creationId xmlns:a16="http://schemas.microsoft.com/office/drawing/2014/main" id="{2E073430-B958-4271-B48A-33D6203DFBDC}"/>
                  </a:ext>
                </a:extLst>
              </p:cNvPr>
              <p:cNvSpPr>
                <a:spLocks/>
              </p:cNvSpPr>
              <p:nvPr/>
            </p:nvSpPr>
            <p:spPr bwMode="auto">
              <a:xfrm>
                <a:off x="3530" y="1522"/>
                <a:ext cx="22" cy="49"/>
              </a:xfrm>
              <a:custGeom>
                <a:avLst/>
                <a:gdLst>
                  <a:gd name="T0" fmla="*/ 21 w 22"/>
                  <a:gd name="T1" fmla="*/ 0 h 49"/>
                  <a:gd name="T2" fmla="*/ 21 w 22"/>
                  <a:gd name="T3" fmla="*/ 48 h 49"/>
                  <a:gd name="T4" fmla="*/ 0 w 22"/>
                  <a:gd name="T5" fmla="*/ 48 h 49"/>
                  <a:gd name="T6" fmla="*/ 0 w 22"/>
                  <a:gd name="T7" fmla="*/ 0 h 49"/>
                  <a:gd name="T8" fmla="*/ 21 w 22"/>
                  <a:gd name="T9" fmla="*/ 0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21" y="0"/>
                    </a:moveTo>
                    <a:lnTo>
                      <a:pt x="21" y="48"/>
                    </a:lnTo>
                    <a:lnTo>
                      <a:pt x="0" y="48"/>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3" name="Freeform 123">
                <a:extLst>
                  <a:ext uri="{FF2B5EF4-FFF2-40B4-BE49-F238E27FC236}">
                    <a16:creationId xmlns:a16="http://schemas.microsoft.com/office/drawing/2014/main" id="{CF8B52AF-E613-4593-B6C8-C189A59447E5}"/>
                  </a:ext>
                </a:extLst>
              </p:cNvPr>
              <p:cNvSpPr>
                <a:spLocks/>
              </p:cNvSpPr>
              <p:nvPr/>
            </p:nvSpPr>
            <p:spPr bwMode="auto">
              <a:xfrm>
                <a:off x="3562" y="1525"/>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4" name="Freeform 124">
                <a:extLst>
                  <a:ext uri="{FF2B5EF4-FFF2-40B4-BE49-F238E27FC236}">
                    <a16:creationId xmlns:a16="http://schemas.microsoft.com/office/drawing/2014/main" id="{F63EFFD9-3A5A-4DCA-A4FA-EDA672E80430}"/>
                  </a:ext>
                </a:extLst>
              </p:cNvPr>
              <p:cNvSpPr>
                <a:spLocks/>
              </p:cNvSpPr>
              <p:nvPr/>
            </p:nvSpPr>
            <p:spPr bwMode="auto">
              <a:xfrm>
                <a:off x="3562" y="1525"/>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5" name="Freeform 125">
                <a:extLst>
                  <a:ext uri="{FF2B5EF4-FFF2-40B4-BE49-F238E27FC236}">
                    <a16:creationId xmlns:a16="http://schemas.microsoft.com/office/drawing/2014/main" id="{3DF3EF68-15A7-4292-99AB-4EE267623366}"/>
                  </a:ext>
                </a:extLst>
              </p:cNvPr>
              <p:cNvSpPr>
                <a:spLocks/>
              </p:cNvSpPr>
              <p:nvPr/>
            </p:nvSpPr>
            <p:spPr bwMode="auto">
              <a:xfrm>
                <a:off x="3592" y="1527"/>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6" name="Freeform 126">
                <a:extLst>
                  <a:ext uri="{FF2B5EF4-FFF2-40B4-BE49-F238E27FC236}">
                    <a16:creationId xmlns:a16="http://schemas.microsoft.com/office/drawing/2014/main" id="{AAEACED4-D98A-48B8-B4A6-BD0C1C9EF92F}"/>
                  </a:ext>
                </a:extLst>
              </p:cNvPr>
              <p:cNvSpPr>
                <a:spLocks/>
              </p:cNvSpPr>
              <p:nvPr/>
            </p:nvSpPr>
            <p:spPr bwMode="auto">
              <a:xfrm>
                <a:off x="3592" y="1527"/>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7" name="Freeform 127">
                <a:extLst>
                  <a:ext uri="{FF2B5EF4-FFF2-40B4-BE49-F238E27FC236}">
                    <a16:creationId xmlns:a16="http://schemas.microsoft.com/office/drawing/2014/main" id="{3DEF5A9A-4D27-485C-BE17-CECEEB0E43BB}"/>
                  </a:ext>
                </a:extLst>
              </p:cNvPr>
              <p:cNvSpPr>
                <a:spLocks/>
              </p:cNvSpPr>
              <p:nvPr/>
            </p:nvSpPr>
            <p:spPr bwMode="auto">
              <a:xfrm>
                <a:off x="3624" y="1530"/>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8" name="Freeform 128">
                <a:extLst>
                  <a:ext uri="{FF2B5EF4-FFF2-40B4-BE49-F238E27FC236}">
                    <a16:creationId xmlns:a16="http://schemas.microsoft.com/office/drawing/2014/main" id="{DE08B072-D308-46E4-8ED5-1A59D6EC321E}"/>
                  </a:ext>
                </a:extLst>
              </p:cNvPr>
              <p:cNvSpPr>
                <a:spLocks/>
              </p:cNvSpPr>
              <p:nvPr/>
            </p:nvSpPr>
            <p:spPr bwMode="auto">
              <a:xfrm>
                <a:off x="3624" y="1530"/>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69" name="Freeform 129">
                <a:extLst>
                  <a:ext uri="{FF2B5EF4-FFF2-40B4-BE49-F238E27FC236}">
                    <a16:creationId xmlns:a16="http://schemas.microsoft.com/office/drawing/2014/main" id="{DC69FC77-857D-46F4-879A-EC25887CE521}"/>
                  </a:ext>
                </a:extLst>
              </p:cNvPr>
              <p:cNvSpPr>
                <a:spLocks/>
              </p:cNvSpPr>
              <p:nvPr/>
            </p:nvSpPr>
            <p:spPr bwMode="auto">
              <a:xfrm>
                <a:off x="3654" y="1534"/>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0" name="Freeform 130">
                <a:extLst>
                  <a:ext uri="{FF2B5EF4-FFF2-40B4-BE49-F238E27FC236}">
                    <a16:creationId xmlns:a16="http://schemas.microsoft.com/office/drawing/2014/main" id="{ED31AF4B-AB86-44F8-8FCA-5BE81B6F56A6}"/>
                  </a:ext>
                </a:extLst>
              </p:cNvPr>
              <p:cNvSpPr>
                <a:spLocks/>
              </p:cNvSpPr>
              <p:nvPr/>
            </p:nvSpPr>
            <p:spPr bwMode="auto">
              <a:xfrm>
                <a:off x="3654" y="1534"/>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1" name="Freeform 131">
                <a:extLst>
                  <a:ext uri="{FF2B5EF4-FFF2-40B4-BE49-F238E27FC236}">
                    <a16:creationId xmlns:a16="http://schemas.microsoft.com/office/drawing/2014/main" id="{649F66AC-F241-465E-81D5-0715430F78E9}"/>
                  </a:ext>
                </a:extLst>
              </p:cNvPr>
              <p:cNvSpPr>
                <a:spLocks/>
              </p:cNvSpPr>
              <p:nvPr/>
            </p:nvSpPr>
            <p:spPr bwMode="auto">
              <a:xfrm>
                <a:off x="3679" y="1536"/>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2" name="Freeform 132">
                <a:extLst>
                  <a:ext uri="{FF2B5EF4-FFF2-40B4-BE49-F238E27FC236}">
                    <a16:creationId xmlns:a16="http://schemas.microsoft.com/office/drawing/2014/main" id="{E650B4A4-D5A3-4F64-B998-A6D838448812}"/>
                  </a:ext>
                </a:extLst>
              </p:cNvPr>
              <p:cNvSpPr>
                <a:spLocks/>
              </p:cNvSpPr>
              <p:nvPr/>
            </p:nvSpPr>
            <p:spPr bwMode="auto">
              <a:xfrm>
                <a:off x="3679" y="1536"/>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3" name="Freeform 133">
                <a:extLst>
                  <a:ext uri="{FF2B5EF4-FFF2-40B4-BE49-F238E27FC236}">
                    <a16:creationId xmlns:a16="http://schemas.microsoft.com/office/drawing/2014/main" id="{AD7647D6-0994-48E1-8FE5-66308B3C3448}"/>
                  </a:ext>
                </a:extLst>
              </p:cNvPr>
              <p:cNvSpPr>
                <a:spLocks/>
              </p:cNvSpPr>
              <p:nvPr/>
            </p:nvSpPr>
            <p:spPr bwMode="auto">
              <a:xfrm>
                <a:off x="3706" y="1543"/>
                <a:ext cx="22" cy="49"/>
              </a:xfrm>
              <a:custGeom>
                <a:avLst/>
                <a:gdLst>
                  <a:gd name="T0" fmla="*/ 21 w 22"/>
                  <a:gd name="T1" fmla="*/ 0 h 49"/>
                  <a:gd name="T2" fmla="*/ 21 w 22"/>
                  <a:gd name="T3" fmla="*/ 48 h 49"/>
                  <a:gd name="T4" fmla="*/ 0 w 22"/>
                  <a:gd name="T5" fmla="*/ 48 h 49"/>
                  <a:gd name="T6" fmla="*/ 0 w 22"/>
                  <a:gd name="T7" fmla="*/ 0 h 49"/>
                  <a:gd name="T8" fmla="*/ 21 w 22"/>
                  <a:gd name="T9" fmla="*/ 0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21" y="0"/>
                    </a:moveTo>
                    <a:lnTo>
                      <a:pt x="21" y="48"/>
                    </a:lnTo>
                    <a:lnTo>
                      <a:pt x="0" y="48"/>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4" name="Freeform 134">
                <a:extLst>
                  <a:ext uri="{FF2B5EF4-FFF2-40B4-BE49-F238E27FC236}">
                    <a16:creationId xmlns:a16="http://schemas.microsoft.com/office/drawing/2014/main" id="{11C768F7-96CA-4E88-9B64-93CB7FF74F32}"/>
                  </a:ext>
                </a:extLst>
              </p:cNvPr>
              <p:cNvSpPr>
                <a:spLocks/>
              </p:cNvSpPr>
              <p:nvPr/>
            </p:nvSpPr>
            <p:spPr bwMode="auto">
              <a:xfrm>
                <a:off x="3706" y="1543"/>
                <a:ext cx="22" cy="49"/>
              </a:xfrm>
              <a:custGeom>
                <a:avLst/>
                <a:gdLst>
                  <a:gd name="T0" fmla="*/ 21 w 22"/>
                  <a:gd name="T1" fmla="*/ 0 h 49"/>
                  <a:gd name="T2" fmla="*/ 21 w 22"/>
                  <a:gd name="T3" fmla="*/ 48 h 49"/>
                  <a:gd name="T4" fmla="*/ 0 w 22"/>
                  <a:gd name="T5" fmla="*/ 48 h 49"/>
                  <a:gd name="T6" fmla="*/ 0 w 22"/>
                  <a:gd name="T7" fmla="*/ 0 h 49"/>
                  <a:gd name="T8" fmla="*/ 21 w 22"/>
                  <a:gd name="T9" fmla="*/ 0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21" y="0"/>
                    </a:moveTo>
                    <a:lnTo>
                      <a:pt x="21" y="48"/>
                    </a:lnTo>
                    <a:lnTo>
                      <a:pt x="0" y="48"/>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5" name="Freeform 135">
                <a:extLst>
                  <a:ext uri="{FF2B5EF4-FFF2-40B4-BE49-F238E27FC236}">
                    <a16:creationId xmlns:a16="http://schemas.microsoft.com/office/drawing/2014/main" id="{A7710560-2858-4237-B89F-B9D60A8E5B97}"/>
                  </a:ext>
                </a:extLst>
              </p:cNvPr>
              <p:cNvSpPr>
                <a:spLocks/>
              </p:cNvSpPr>
              <p:nvPr/>
            </p:nvSpPr>
            <p:spPr bwMode="auto">
              <a:xfrm>
                <a:off x="3731" y="1543"/>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6" name="Freeform 136">
                <a:extLst>
                  <a:ext uri="{FF2B5EF4-FFF2-40B4-BE49-F238E27FC236}">
                    <a16:creationId xmlns:a16="http://schemas.microsoft.com/office/drawing/2014/main" id="{8EC9C8C3-C8A6-45CB-A45C-F4BCA496DC66}"/>
                  </a:ext>
                </a:extLst>
              </p:cNvPr>
              <p:cNvSpPr>
                <a:spLocks/>
              </p:cNvSpPr>
              <p:nvPr/>
            </p:nvSpPr>
            <p:spPr bwMode="auto">
              <a:xfrm>
                <a:off x="3731" y="1543"/>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7" name="Freeform 137">
                <a:extLst>
                  <a:ext uri="{FF2B5EF4-FFF2-40B4-BE49-F238E27FC236}">
                    <a16:creationId xmlns:a16="http://schemas.microsoft.com/office/drawing/2014/main" id="{9BCA8DC5-F7BE-4E0E-8B61-B7B8E1022109}"/>
                  </a:ext>
                </a:extLst>
              </p:cNvPr>
              <p:cNvSpPr>
                <a:spLocks/>
              </p:cNvSpPr>
              <p:nvPr/>
            </p:nvSpPr>
            <p:spPr bwMode="auto">
              <a:xfrm>
                <a:off x="3757" y="1546"/>
                <a:ext cx="22" cy="52"/>
              </a:xfrm>
              <a:custGeom>
                <a:avLst/>
                <a:gdLst>
                  <a:gd name="T0" fmla="*/ 21 w 22"/>
                  <a:gd name="T1" fmla="*/ 2 h 52"/>
                  <a:gd name="T2" fmla="*/ 21 w 22"/>
                  <a:gd name="T3" fmla="*/ 51 h 52"/>
                  <a:gd name="T4" fmla="*/ 0 w 22"/>
                  <a:gd name="T5" fmla="*/ 51 h 52"/>
                  <a:gd name="T6" fmla="*/ 0 w 22"/>
                  <a:gd name="T7" fmla="*/ 0 h 52"/>
                  <a:gd name="T8" fmla="*/ 21 w 22"/>
                  <a:gd name="T9" fmla="*/ 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2"/>
                    </a:moveTo>
                    <a:lnTo>
                      <a:pt x="21" y="51"/>
                    </a:lnTo>
                    <a:lnTo>
                      <a:pt x="0" y="51"/>
                    </a:lnTo>
                    <a:lnTo>
                      <a:pt x="0" y="0"/>
                    </a:lnTo>
                    <a:lnTo>
                      <a:pt x="21"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8" name="Freeform 138">
                <a:extLst>
                  <a:ext uri="{FF2B5EF4-FFF2-40B4-BE49-F238E27FC236}">
                    <a16:creationId xmlns:a16="http://schemas.microsoft.com/office/drawing/2014/main" id="{F4A668BC-5895-4DF5-A6C4-F29F9EE33499}"/>
                  </a:ext>
                </a:extLst>
              </p:cNvPr>
              <p:cNvSpPr>
                <a:spLocks/>
              </p:cNvSpPr>
              <p:nvPr/>
            </p:nvSpPr>
            <p:spPr bwMode="auto">
              <a:xfrm>
                <a:off x="3757" y="1546"/>
                <a:ext cx="22" cy="52"/>
              </a:xfrm>
              <a:custGeom>
                <a:avLst/>
                <a:gdLst>
                  <a:gd name="T0" fmla="*/ 21 w 22"/>
                  <a:gd name="T1" fmla="*/ 2 h 52"/>
                  <a:gd name="T2" fmla="*/ 21 w 22"/>
                  <a:gd name="T3" fmla="*/ 51 h 52"/>
                  <a:gd name="T4" fmla="*/ 0 w 22"/>
                  <a:gd name="T5" fmla="*/ 51 h 52"/>
                  <a:gd name="T6" fmla="*/ 0 w 22"/>
                  <a:gd name="T7" fmla="*/ 0 h 52"/>
                  <a:gd name="T8" fmla="*/ 21 w 22"/>
                  <a:gd name="T9" fmla="*/ 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2"/>
                    </a:moveTo>
                    <a:lnTo>
                      <a:pt x="21" y="51"/>
                    </a:lnTo>
                    <a:lnTo>
                      <a:pt x="0" y="51"/>
                    </a:lnTo>
                    <a:lnTo>
                      <a:pt x="0" y="0"/>
                    </a:lnTo>
                    <a:lnTo>
                      <a:pt x="21"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79" name="Freeform 139">
                <a:extLst>
                  <a:ext uri="{FF2B5EF4-FFF2-40B4-BE49-F238E27FC236}">
                    <a16:creationId xmlns:a16="http://schemas.microsoft.com/office/drawing/2014/main" id="{ECC92827-6686-406F-B656-9BB7878FC998}"/>
                  </a:ext>
                </a:extLst>
              </p:cNvPr>
              <p:cNvSpPr>
                <a:spLocks/>
              </p:cNvSpPr>
              <p:nvPr/>
            </p:nvSpPr>
            <p:spPr bwMode="auto">
              <a:xfrm>
                <a:off x="3783" y="1551"/>
                <a:ext cx="23" cy="49"/>
              </a:xfrm>
              <a:custGeom>
                <a:avLst/>
                <a:gdLst>
                  <a:gd name="T0" fmla="*/ 22 w 23"/>
                  <a:gd name="T1" fmla="*/ 0 h 49"/>
                  <a:gd name="T2" fmla="*/ 22 w 23"/>
                  <a:gd name="T3" fmla="*/ 48 h 49"/>
                  <a:gd name="T4" fmla="*/ 0 w 23"/>
                  <a:gd name="T5" fmla="*/ 48 h 49"/>
                  <a:gd name="T6" fmla="*/ 0 w 23"/>
                  <a:gd name="T7" fmla="*/ 0 h 49"/>
                  <a:gd name="T8" fmla="*/ 22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22" y="0"/>
                    </a:moveTo>
                    <a:lnTo>
                      <a:pt x="22" y="48"/>
                    </a:lnTo>
                    <a:lnTo>
                      <a:pt x="0" y="48"/>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0" name="Freeform 140">
                <a:extLst>
                  <a:ext uri="{FF2B5EF4-FFF2-40B4-BE49-F238E27FC236}">
                    <a16:creationId xmlns:a16="http://schemas.microsoft.com/office/drawing/2014/main" id="{D64A5A6A-EDE7-46E6-809A-E955C3AB52CA}"/>
                  </a:ext>
                </a:extLst>
              </p:cNvPr>
              <p:cNvSpPr>
                <a:spLocks/>
              </p:cNvSpPr>
              <p:nvPr/>
            </p:nvSpPr>
            <p:spPr bwMode="auto">
              <a:xfrm>
                <a:off x="3783" y="1551"/>
                <a:ext cx="23" cy="49"/>
              </a:xfrm>
              <a:custGeom>
                <a:avLst/>
                <a:gdLst>
                  <a:gd name="T0" fmla="*/ 22 w 23"/>
                  <a:gd name="T1" fmla="*/ 0 h 49"/>
                  <a:gd name="T2" fmla="*/ 22 w 23"/>
                  <a:gd name="T3" fmla="*/ 48 h 49"/>
                  <a:gd name="T4" fmla="*/ 0 w 23"/>
                  <a:gd name="T5" fmla="*/ 48 h 49"/>
                  <a:gd name="T6" fmla="*/ 0 w 23"/>
                  <a:gd name="T7" fmla="*/ 0 h 49"/>
                  <a:gd name="T8" fmla="*/ 22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22" y="0"/>
                    </a:moveTo>
                    <a:lnTo>
                      <a:pt x="22" y="48"/>
                    </a:lnTo>
                    <a:lnTo>
                      <a:pt x="0" y="48"/>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1" name="Freeform 141">
                <a:extLst>
                  <a:ext uri="{FF2B5EF4-FFF2-40B4-BE49-F238E27FC236}">
                    <a16:creationId xmlns:a16="http://schemas.microsoft.com/office/drawing/2014/main" id="{01B5B4D9-4C24-4292-B8A9-CAD12F62BD1F}"/>
                  </a:ext>
                </a:extLst>
              </p:cNvPr>
              <p:cNvSpPr>
                <a:spLocks/>
              </p:cNvSpPr>
              <p:nvPr/>
            </p:nvSpPr>
            <p:spPr bwMode="auto">
              <a:xfrm>
                <a:off x="3809" y="1551"/>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2" name="Freeform 142">
                <a:extLst>
                  <a:ext uri="{FF2B5EF4-FFF2-40B4-BE49-F238E27FC236}">
                    <a16:creationId xmlns:a16="http://schemas.microsoft.com/office/drawing/2014/main" id="{61EBD2D2-400D-4E7A-8749-18C26889BD3C}"/>
                  </a:ext>
                </a:extLst>
              </p:cNvPr>
              <p:cNvSpPr>
                <a:spLocks/>
              </p:cNvSpPr>
              <p:nvPr/>
            </p:nvSpPr>
            <p:spPr bwMode="auto">
              <a:xfrm>
                <a:off x="3809" y="1551"/>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3" name="Freeform 143">
                <a:extLst>
                  <a:ext uri="{FF2B5EF4-FFF2-40B4-BE49-F238E27FC236}">
                    <a16:creationId xmlns:a16="http://schemas.microsoft.com/office/drawing/2014/main" id="{60C20083-8387-464E-9BA7-7A71F215CD05}"/>
                  </a:ext>
                </a:extLst>
              </p:cNvPr>
              <p:cNvSpPr>
                <a:spLocks/>
              </p:cNvSpPr>
              <p:nvPr/>
            </p:nvSpPr>
            <p:spPr bwMode="auto">
              <a:xfrm>
                <a:off x="3830" y="1556"/>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4" name="Freeform 144">
                <a:extLst>
                  <a:ext uri="{FF2B5EF4-FFF2-40B4-BE49-F238E27FC236}">
                    <a16:creationId xmlns:a16="http://schemas.microsoft.com/office/drawing/2014/main" id="{C027D1A1-05EE-4E74-B2D3-AB9CBC3EA2AA}"/>
                  </a:ext>
                </a:extLst>
              </p:cNvPr>
              <p:cNvSpPr>
                <a:spLocks/>
              </p:cNvSpPr>
              <p:nvPr/>
            </p:nvSpPr>
            <p:spPr bwMode="auto">
              <a:xfrm>
                <a:off x="3830" y="1556"/>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5" name="Freeform 145">
                <a:extLst>
                  <a:ext uri="{FF2B5EF4-FFF2-40B4-BE49-F238E27FC236}">
                    <a16:creationId xmlns:a16="http://schemas.microsoft.com/office/drawing/2014/main" id="{F8DDF5CE-1B87-46C5-8849-4065CEFD3FA7}"/>
                  </a:ext>
                </a:extLst>
              </p:cNvPr>
              <p:cNvSpPr>
                <a:spLocks/>
              </p:cNvSpPr>
              <p:nvPr/>
            </p:nvSpPr>
            <p:spPr bwMode="auto">
              <a:xfrm>
                <a:off x="3799" y="1508"/>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6" name="Freeform 146">
                <a:extLst>
                  <a:ext uri="{FF2B5EF4-FFF2-40B4-BE49-F238E27FC236}">
                    <a16:creationId xmlns:a16="http://schemas.microsoft.com/office/drawing/2014/main" id="{F4A892E4-934B-48A4-8DF1-ECEA9736182C}"/>
                  </a:ext>
                </a:extLst>
              </p:cNvPr>
              <p:cNvSpPr>
                <a:spLocks/>
              </p:cNvSpPr>
              <p:nvPr/>
            </p:nvSpPr>
            <p:spPr bwMode="auto">
              <a:xfrm>
                <a:off x="3799" y="1508"/>
                <a:ext cx="23" cy="52"/>
              </a:xfrm>
              <a:custGeom>
                <a:avLst/>
                <a:gdLst>
                  <a:gd name="T0" fmla="*/ 22 w 23"/>
                  <a:gd name="T1" fmla="*/ 2 h 52"/>
                  <a:gd name="T2" fmla="*/ 22 w 23"/>
                  <a:gd name="T3" fmla="*/ 51 h 52"/>
                  <a:gd name="T4" fmla="*/ 0 w 23"/>
                  <a:gd name="T5" fmla="*/ 51 h 52"/>
                  <a:gd name="T6" fmla="*/ 0 w 23"/>
                  <a:gd name="T7" fmla="*/ 0 h 52"/>
                  <a:gd name="T8" fmla="*/ 22 w 23"/>
                  <a:gd name="T9" fmla="*/ 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2"/>
                    </a:moveTo>
                    <a:lnTo>
                      <a:pt x="22" y="51"/>
                    </a:lnTo>
                    <a:lnTo>
                      <a:pt x="0" y="51"/>
                    </a:lnTo>
                    <a:lnTo>
                      <a:pt x="0" y="0"/>
                    </a:lnTo>
                    <a:lnTo>
                      <a:pt x="22"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7" name="Freeform 147">
                <a:extLst>
                  <a:ext uri="{FF2B5EF4-FFF2-40B4-BE49-F238E27FC236}">
                    <a16:creationId xmlns:a16="http://schemas.microsoft.com/office/drawing/2014/main" id="{7B14C344-E325-463B-801D-165DFB12D6C1}"/>
                  </a:ext>
                </a:extLst>
              </p:cNvPr>
              <p:cNvSpPr>
                <a:spLocks/>
              </p:cNvSpPr>
              <p:nvPr/>
            </p:nvSpPr>
            <p:spPr bwMode="auto">
              <a:xfrm>
                <a:off x="3850" y="1603"/>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8" name="Freeform 148">
                <a:extLst>
                  <a:ext uri="{FF2B5EF4-FFF2-40B4-BE49-F238E27FC236}">
                    <a16:creationId xmlns:a16="http://schemas.microsoft.com/office/drawing/2014/main" id="{966FC769-A90E-4169-AFC8-9B086762C2B1}"/>
                  </a:ext>
                </a:extLst>
              </p:cNvPr>
              <p:cNvSpPr>
                <a:spLocks/>
              </p:cNvSpPr>
              <p:nvPr/>
            </p:nvSpPr>
            <p:spPr bwMode="auto">
              <a:xfrm>
                <a:off x="3850" y="1603"/>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89" name="Freeform 149">
                <a:extLst>
                  <a:ext uri="{FF2B5EF4-FFF2-40B4-BE49-F238E27FC236}">
                    <a16:creationId xmlns:a16="http://schemas.microsoft.com/office/drawing/2014/main" id="{4E039161-16B2-4897-A0E8-DF13CFDB73BE}"/>
                  </a:ext>
                </a:extLst>
              </p:cNvPr>
              <p:cNvSpPr>
                <a:spLocks/>
              </p:cNvSpPr>
              <p:nvPr/>
            </p:nvSpPr>
            <p:spPr bwMode="auto">
              <a:xfrm>
                <a:off x="3830" y="1602"/>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0" name="Freeform 150">
                <a:extLst>
                  <a:ext uri="{FF2B5EF4-FFF2-40B4-BE49-F238E27FC236}">
                    <a16:creationId xmlns:a16="http://schemas.microsoft.com/office/drawing/2014/main" id="{D4166ACF-BB44-45E0-B9F3-D60912267182}"/>
                  </a:ext>
                </a:extLst>
              </p:cNvPr>
              <p:cNvSpPr>
                <a:spLocks/>
              </p:cNvSpPr>
              <p:nvPr/>
            </p:nvSpPr>
            <p:spPr bwMode="auto">
              <a:xfrm>
                <a:off x="3830" y="1602"/>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1" name="Freeform 151">
                <a:extLst>
                  <a:ext uri="{FF2B5EF4-FFF2-40B4-BE49-F238E27FC236}">
                    <a16:creationId xmlns:a16="http://schemas.microsoft.com/office/drawing/2014/main" id="{A3581235-A563-42A0-A609-6495E501F302}"/>
                  </a:ext>
                </a:extLst>
              </p:cNvPr>
              <p:cNvSpPr>
                <a:spLocks/>
              </p:cNvSpPr>
              <p:nvPr/>
            </p:nvSpPr>
            <p:spPr bwMode="auto">
              <a:xfrm>
                <a:off x="3810" y="159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2" name="Freeform 152">
                <a:extLst>
                  <a:ext uri="{FF2B5EF4-FFF2-40B4-BE49-F238E27FC236}">
                    <a16:creationId xmlns:a16="http://schemas.microsoft.com/office/drawing/2014/main" id="{9CFA53DF-5ECD-4277-BA4B-414E1C803231}"/>
                  </a:ext>
                </a:extLst>
              </p:cNvPr>
              <p:cNvSpPr>
                <a:spLocks/>
              </p:cNvSpPr>
              <p:nvPr/>
            </p:nvSpPr>
            <p:spPr bwMode="auto">
              <a:xfrm>
                <a:off x="3810" y="159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3" name="Freeform 153">
                <a:extLst>
                  <a:ext uri="{FF2B5EF4-FFF2-40B4-BE49-F238E27FC236}">
                    <a16:creationId xmlns:a16="http://schemas.microsoft.com/office/drawing/2014/main" id="{2A378420-EAB1-42C5-A64C-88A225BC4BB9}"/>
                  </a:ext>
                </a:extLst>
              </p:cNvPr>
              <p:cNvSpPr>
                <a:spLocks/>
              </p:cNvSpPr>
              <p:nvPr/>
            </p:nvSpPr>
            <p:spPr bwMode="auto">
              <a:xfrm>
                <a:off x="3785" y="159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4" name="Freeform 154">
                <a:extLst>
                  <a:ext uri="{FF2B5EF4-FFF2-40B4-BE49-F238E27FC236}">
                    <a16:creationId xmlns:a16="http://schemas.microsoft.com/office/drawing/2014/main" id="{B74B0B15-CD4A-4E29-90DC-C6BAE0056AFD}"/>
                  </a:ext>
                </a:extLst>
              </p:cNvPr>
              <p:cNvSpPr>
                <a:spLocks/>
              </p:cNvSpPr>
              <p:nvPr/>
            </p:nvSpPr>
            <p:spPr bwMode="auto">
              <a:xfrm>
                <a:off x="3785" y="1599"/>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5" name="Freeform 155">
                <a:extLst>
                  <a:ext uri="{FF2B5EF4-FFF2-40B4-BE49-F238E27FC236}">
                    <a16:creationId xmlns:a16="http://schemas.microsoft.com/office/drawing/2014/main" id="{051E489A-E76D-4090-870D-3DC8E0C0C9C3}"/>
                  </a:ext>
                </a:extLst>
              </p:cNvPr>
              <p:cNvSpPr>
                <a:spLocks/>
              </p:cNvSpPr>
              <p:nvPr/>
            </p:nvSpPr>
            <p:spPr bwMode="auto">
              <a:xfrm>
                <a:off x="3759" y="1597"/>
                <a:ext cx="23" cy="50"/>
              </a:xfrm>
              <a:custGeom>
                <a:avLst/>
                <a:gdLst>
                  <a:gd name="T0" fmla="*/ 22 w 23"/>
                  <a:gd name="T1" fmla="*/ 0 h 50"/>
                  <a:gd name="T2" fmla="*/ 22 w 23"/>
                  <a:gd name="T3" fmla="*/ 49 h 50"/>
                  <a:gd name="T4" fmla="*/ 0 w 23"/>
                  <a:gd name="T5" fmla="*/ 49 h 50"/>
                  <a:gd name="T6" fmla="*/ 0 w 23"/>
                  <a:gd name="T7" fmla="*/ 0 h 50"/>
                  <a:gd name="T8" fmla="*/ 22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0"/>
                    </a:moveTo>
                    <a:lnTo>
                      <a:pt x="22" y="49"/>
                    </a:lnTo>
                    <a:lnTo>
                      <a:pt x="0" y="49"/>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6" name="Freeform 156">
                <a:extLst>
                  <a:ext uri="{FF2B5EF4-FFF2-40B4-BE49-F238E27FC236}">
                    <a16:creationId xmlns:a16="http://schemas.microsoft.com/office/drawing/2014/main" id="{AB41BF61-9819-41DC-9E53-D5E1B0E0A080}"/>
                  </a:ext>
                </a:extLst>
              </p:cNvPr>
              <p:cNvSpPr>
                <a:spLocks/>
              </p:cNvSpPr>
              <p:nvPr/>
            </p:nvSpPr>
            <p:spPr bwMode="auto">
              <a:xfrm>
                <a:off x="3759" y="1597"/>
                <a:ext cx="23" cy="50"/>
              </a:xfrm>
              <a:custGeom>
                <a:avLst/>
                <a:gdLst>
                  <a:gd name="T0" fmla="*/ 22 w 23"/>
                  <a:gd name="T1" fmla="*/ 0 h 50"/>
                  <a:gd name="T2" fmla="*/ 22 w 23"/>
                  <a:gd name="T3" fmla="*/ 49 h 50"/>
                  <a:gd name="T4" fmla="*/ 0 w 23"/>
                  <a:gd name="T5" fmla="*/ 49 h 50"/>
                  <a:gd name="T6" fmla="*/ 0 w 23"/>
                  <a:gd name="T7" fmla="*/ 0 h 50"/>
                  <a:gd name="T8" fmla="*/ 22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0"/>
                    </a:moveTo>
                    <a:lnTo>
                      <a:pt x="22" y="49"/>
                    </a:lnTo>
                    <a:lnTo>
                      <a:pt x="0" y="49"/>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7" name="Freeform 157">
                <a:extLst>
                  <a:ext uri="{FF2B5EF4-FFF2-40B4-BE49-F238E27FC236}">
                    <a16:creationId xmlns:a16="http://schemas.microsoft.com/office/drawing/2014/main" id="{42C84463-4639-4C8C-9D38-66991B4A31E5}"/>
                  </a:ext>
                </a:extLst>
              </p:cNvPr>
              <p:cNvSpPr>
                <a:spLocks/>
              </p:cNvSpPr>
              <p:nvPr/>
            </p:nvSpPr>
            <p:spPr bwMode="auto">
              <a:xfrm>
                <a:off x="3733" y="1594"/>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8" name="Freeform 158">
                <a:extLst>
                  <a:ext uri="{FF2B5EF4-FFF2-40B4-BE49-F238E27FC236}">
                    <a16:creationId xmlns:a16="http://schemas.microsoft.com/office/drawing/2014/main" id="{51421D8D-66B7-40D9-A647-80339F18F7D4}"/>
                  </a:ext>
                </a:extLst>
              </p:cNvPr>
              <p:cNvSpPr>
                <a:spLocks/>
              </p:cNvSpPr>
              <p:nvPr/>
            </p:nvSpPr>
            <p:spPr bwMode="auto">
              <a:xfrm>
                <a:off x="3733" y="1594"/>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599" name="Freeform 159">
                <a:extLst>
                  <a:ext uri="{FF2B5EF4-FFF2-40B4-BE49-F238E27FC236}">
                    <a16:creationId xmlns:a16="http://schemas.microsoft.com/office/drawing/2014/main" id="{44F034AF-776D-4410-AA9B-F701A20B224C}"/>
                  </a:ext>
                </a:extLst>
              </p:cNvPr>
              <p:cNvSpPr>
                <a:spLocks/>
              </p:cNvSpPr>
              <p:nvPr/>
            </p:nvSpPr>
            <p:spPr bwMode="auto">
              <a:xfrm>
                <a:off x="3707" y="1594"/>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0" name="Freeform 160">
                <a:extLst>
                  <a:ext uri="{FF2B5EF4-FFF2-40B4-BE49-F238E27FC236}">
                    <a16:creationId xmlns:a16="http://schemas.microsoft.com/office/drawing/2014/main" id="{C086D03C-9F7F-428C-8D08-8A625AD830DD}"/>
                  </a:ext>
                </a:extLst>
              </p:cNvPr>
              <p:cNvSpPr>
                <a:spLocks/>
              </p:cNvSpPr>
              <p:nvPr/>
            </p:nvSpPr>
            <p:spPr bwMode="auto">
              <a:xfrm>
                <a:off x="3707" y="1594"/>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1" name="Freeform 161">
                <a:extLst>
                  <a:ext uri="{FF2B5EF4-FFF2-40B4-BE49-F238E27FC236}">
                    <a16:creationId xmlns:a16="http://schemas.microsoft.com/office/drawing/2014/main" id="{FA01CB82-778E-482D-AD6D-1ED24DAFFC74}"/>
                  </a:ext>
                </a:extLst>
              </p:cNvPr>
              <p:cNvSpPr>
                <a:spLocks/>
              </p:cNvSpPr>
              <p:nvPr/>
            </p:nvSpPr>
            <p:spPr bwMode="auto">
              <a:xfrm>
                <a:off x="3683" y="1593"/>
                <a:ext cx="23" cy="49"/>
              </a:xfrm>
              <a:custGeom>
                <a:avLst/>
                <a:gdLst>
                  <a:gd name="T0" fmla="*/ 22 w 23"/>
                  <a:gd name="T1" fmla="*/ 0 h 49"/>
                  <a:gd name="T2" fmla="*/ 22 w 23"/>
                  <a:gd name="T3" fmla="*/ 48 h 49"/>
                  <a:gd name="T4" fmla="*/ 0 w 23"/>
                  <a:gd name="T5" fmla="*/ 48 h 49"/>
                  <a:gd name="T6" fmla="*/ 0 w 23"/>
                  <a:gd name="T7" fmla="*/ 0 h 49"/>
                  <a:gd name="T8" fmla="*/ 22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22" y="0"/>
                    </a:moveTo>
                    <a:lnTo>
                      <a:pt x="22" y="48"/>
                    </a:lnTo>
                    <a:lnTo>
                      <a:pt x="0" y="48"/>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2" name="Freeform 162">
                <a:extLst>
                  <a:ext uri="{FF2B5EF4-FFF2-40B4-BE49-F238E27FC236}">
                    <a16:creationId xmlns:a16="http://schemas.microsoft.com/office/drawing/2014/main" id="{DB6D50EA-EFBE-4A39-AF28-A6B60FA8475A}"/>
                  </a:ext>
                </a:extLst>
              </p:cNvPr>
              <p:cNvSpPr>
                <a:spLocks/>
              </p:cNvSpPr>
              <p:nvPr/>
            </p:nvSpPr>
            <p:spPr bwMode="auto">
              <a:xfrm>
                <a:off x="3683" y="1593"/>
                <a:ext cx="23" cy="49"/>
              </a:xfrm>
              <a:custGeom>
                <a:avLst/>
                <a:gdLst>
                  <a:gd name="T0" fmla="*/ 22 w 23"/>
                  <a:gd name="T1" fmla="*/ 0 h 49"/>
                  <a:gd name="T2" fmla="*/ 22 w 23"/>
                  <a:gd name="T3" fmla="*/ 48 h 49"/>
                  <a:gd name="T4" fmla="*/ 0 w 23"/>
                  <a:gd name="T5" fmla="*/ 48 h 49"/>
                  <a:gd name="T6" fmla="*/ 0 w 23"/>
                  <a:gd name="T7" fmla="*/ 0 h 49"/>
                  <a:gd name="T8" fmla="*/ 22 w 23"/>
                  <a:gd name="T9" fmla="*/ 0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22" y="0"/>
                    </a:moveTo>
                    <a:lnTo>
                      <a:pt x="22" y="48"/>
                    </a:lnTo>
                    <a:lnTo>
                      <a:pt x="0" y="48"/>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3" name="Freeform 163">
                <a:extLst>
                  <a:ext uri="{FF2B5EF4-FFF2-40B4-BE49-F238E27FC236}">
                    <a16:creationId xmlns:a16="http://schemas.microsoft.com/office/drawing/2014/main" id="{84FF3432-B2AF-4D03-ABB2-51BA4C008555}"/>
                  </a:ext>
                </a:extLst>
              </p:cNvPr>
              <p:cNvSpPr>
                <a:spLocks/>
              </p:cNvSpPr>
              <p:nvPr/>
            </p:nvSpPr>
            <p:spPr bwMode="auto">
              <a:xfrm>
                <a:off x="3627" y="1587"/>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4" name="Freeform 164">
                <a:extLst>
                  <a:ext uri="{FF2B5EF4-FFF2-40B4-BE49-F238E27FC236}">
                    <a16:creationId xmlns:a16="http://schemas.microsoft.com/office/drawing/2014/main" id="{9841C661-9855-48EA-8D64-6FF5AC3CF177}"/>
                  </a:ext>
                </a:extLst>
              </p:cNvPr>
              <p:cNvSpPr>
                <a:spLocks/>
              </p:cNvSpPr>
              <p:nvPr/>
            </p:nvSpPr>
            <p:spPr bwMode="auto">
              <a:xfrm>
                <a:off x="3627" y="1587"/>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5" name="Freeform 165">
                <a:extLst>
                  <a:ext uri="{FF2B5EF4-FFF2-40B4-BE49-F238E27FC236}">
                    <a16:creationId xmlns:a16="http://schemas.microsoft.com/office/drawing/2014/main" id="{0BD3BD82-58F4-42DD-9AF9-4C1C51800694}"/>
                  </a:ext>
                </a:extLst>
              </p:cNvPr>
              <p:cNvSpPr>
                <a:spLocks/>
              </p:cNvSpPr>
              <p:nvPr/>
            </p:nvSpPr>
            <p:spPr bwMode="auto">
              <a:xfrm>
                <a:off x="3567" y="1583"/>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6" name="Freeform 166">
                <a:extLst>
                  <a:ext uri="{FF2B5EF4-FFF2-40B4-BE49-F238E27FC236}">
                    <a16:creationId xmlns:a16="http://schemas.microsoft.com/office/drawing/2014/main" id="{8A10CE3D-2C91-4FD6-A5BD-409375E9B6F4}"/>
                  </a:ext>
                </a:extLst>
              </p:cNvPr>
              <p:cNvSpPr>
                <a:spLocks/>
              </p:cNvSpPr>
              <p:nvPr/>
            </p:nvSpPr>
            <p:spPr bwMode="auto">
              <a:xfrm>
                <a:off x="3567" y="1583"/>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7" name="Freeform 167">
                <a:extLst>
                  <a:ext uri="{FF2B5EF4-FFF2-40B4-BE49-F238E27FC236}">
                    <a16:creationId xmlns:a16="http://schemas.microsoft.com/office/drawing/2014/main" id="{30D7C83F-9452-4F9B-BE21-230DBAA13730}"/>
                  </a:ext>
                </a:extLst>
              </p:cNvPr>
              <p:cNvSpPr>
                <a:spLocks/>
              </p:cNvSpPr>
              <p:nvPr/>
            </p:nvSpPr>
            <p:spPr bwMode="auto">
              <a:xfrm>
                <a:off x="3596" y="1587"/>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8" name="Freeform 168">
                <a:extLst>
                  <a:ext uri="{FF2B5EF4-FFF2-40B4-BE49-F238E27FC236}">
                    <a16:creationId xmlns:a16="http://schemas.microsoft.com/office/drawing/2014/main" id="{96C8F205-60F5-4F4C-A266-D089E5B37AC0}"/>
                  </a:ext>
                </a:extLst>
              </p:cNvPr>
              <p:cNvSpPr>
                <a:spLocks/>
              </p:cNvSpPr>
              <p:nvPr/>
            </p:nvSpPr>
            <p:spPr bwMode="auto">
              <a:xfrm>
                <a:off x="3596" y="1587"/>
                <a:ext cx="23" cy="51"/>
              </a:xfrm>
              <a:custGeom>
                <a:avLst/>
                <a:gdLst>
                  <a:gd name="T0" fmla="*/ 22 w 23"/>
                  <a:gd name="T1" fmla="*/ 0 h 51"/>
                  <a:gd name="T2" fmla="*/ 22 w 23"/>
                  <a:gd name="T3" fmla="*/ 50 h 51"/>
                  <a:gd name="T4" fmla="*/ 0 w 23"/>
                  <a:gd name="T5" fmla="*/ 50 h 51"/>
                  <a:gd name="T6" fmla="*/ 0 w 23"/>
                  <a:gd name="T7" fmla="*/ 0 h 51"/>
                  <a:gd name="T8" fmla="*/ 22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2" y="0"/>
                    </a:moveTo>
                    <a:lnTo>
                      <a:pt x="22" y="50"/>
                    </a:lnTo>
                    <a:lnTo>
                      <a:pt x="0" y="50"/>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09" name="Freeform 169">
                <a:extLst>
                  <a:ext uri="{FF2B5EF4-FFF2-40B4-BE49-F238E27FC236}">
                    <a16:creationId xmlns:a16="http://schemas.microsoft.com/office/drawing/2014/main" id="{57E5F464-7B5B-4795-B4DD-4E25B4458FD5}"/>
                  </a:ext>
                </a:extLst>
              </p:cNvPr>
              <p:cNvSpPr>
                <a:spLocks/>
              </p:cNvSpPr>
              <p:nvPr/>
            </p:nvSpPr>
            <p:spPr bwMode="auto">
              <a:xfrm>
                <a:off x="3536" y="1583"/>
                <a:ext cx="23" cy="50"/>
              </a:xfrm>
              <a:custGeom>
                <a:avLst/>
                <a:gdLst>
                  <a:gd name="T0" fmla="*/ 22 w 23"/>
                  <a:gd name="T1" fmla="*/ 0 h 50"/>
                  <a:gd name="T2" fmla="*/ 22 w 23"/>
                  <a:gd name="T3" fmla="*/ 49 h 50"/>
                  <a:gd name="T4" fmla="*/ 0 w 23"/>
                  <a:gd name="T5" fmla="*/ 49 h 50"/>
                  <a:gd name="T6" fmla="*/ 0 w 23"/>
                  <a:gd name="T7" fmla="*/ 0 h 50"/>
                  <a:gd name="T8" fmla="*/ 22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0"/>
                    </a:moveTo>
                    <a:lnTo>
                      <a:pt x="22" y="49"/>
                    </a:lnTo>
                    <a:lnTo>
                      <a:pt x="0" y="49"/>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0" name="Freeform 170">
                <a:extLst>
                  <a:ext uri="{FF2B5EF4-FFF2-40B4-BE49-F238E27FC236}">
                    <a16:creationId xmlns:a16="http://schemas.microsoft.com/office/drawing/2014/main" id="{0FFB7DA1-9FA3-42C1-A9D7-7256726B50F3}"/>
                  </a:ext>
                </a:extLst>
              </p:cNvPr>
              <p:cNvSpPr>
                <a:spLocks/>
              </p:cNvSpPr>
              <p:nvPr/>
            </p:nvSpPr>
            <p:spPr bwMode="auto">
              <a:xfrm>
                <a:off x="3536" y="1583"/>
                <a:ext cx="23" cy="50"/>
              </a:xfrm>
              <a:custGeom>
                <a:avLst/>
                <a:gdLst>
                  <a:gd name="T0" fmla="*/ 22 w 23"/>
                  <a:gd name="T1" fmla="*/ 0 h 50"/>
                  <a:gd name="T2" fmla="*/ 22 w 23"/>
                  <a:gd name="T3" fmla="*/ 49 h 50"/>
                  <a:gd name="T4" fmla="*/ 0 w 23"/>
                  <a:gd name="T5" fmla="*/ 49 h 50"/>
                  <a:gd name="T6" fmla="*/ 0 w 23"/>
                  <a:gd name="T7" fmla="*/ 0 h 50"/>
                  <a:gd name="T8" fmla="*/ 22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22" y="0"/>
                    </a:moveTo>
                    <a:lnTo>
                      <a:pt x="22" y="49"/>
                    </a:lnTo>
                    <a:lnTo>
                      <a:pt x="0" y="49"/>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1" name="Freeform 171">
                <a:extLst>
                  <a:ext uri="{FF2B5EF4-FFF2-40B4-BE49-F238E27FC236}">
                    <a16:creationId xmlns:a16="http://schemas.microsoft.com/office/drawing/2014/main" id="{50570A62-453B-405A-A862-DA91A3A0D66E}"/>
                  </a:ext>
                </a:extLst>
              </p:cNvPr>
              <p:cNvSpPr>
                <a:spLocks/>
              </p:cNvSpPr>
              <p:nvPr/>
            </p:nvSpPr>
            <p:spPr bwMode="auto">
              <a:xfrm>
                <a:off x="3658" y="1589"/>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2" name="Freeform 172">
                <a:extLst>
                  <a:ext uri="{FF2B5EF4-FFF2-40B4-BE49-F238E27FC236}">
                    <a16:creationId xmlns:a16="http://schemas.microsoft.com/office/drawing/2014/main" id="{4C168C21-EE6E-4022-B5D9-2979F5E3C5CF}"/>
                  </a:ext>
                </a:extLst>
              </p:cNvPr>
              <p:cNvSpPr>
                <a:spLocks/>
              </p:cNvSpPr>
              <p:nvPr/>
            </p:nvSpPr>
            <p:spPr bwMode="auto">
              <a:xfrm>
                <a:off x="3658" y="1589"/>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3" name="Freeform 173">
                <a:extLst>
                  <a:ext uri="{FF2B5EF4-FFF2-40B4-BE49-F238E27FC236}">
                    <a16:creationId xmlns:a16="http://schemas.microsoft.com/office/drawing/2014/main" id="{45574317-6D23-4E25-88B3-2640EA75AAA0}"/>
                  </a:ext>
                </a:extLst>
              </p:cNvPr>
              <p:cNvSpPr>
                <a:spLocks/>
              </p:cNvSpPr>
              <p:nvPr/>
            </p:nvSpPr>
            <p:spPr bwMode="auto">
              <a:xfrm>
                <a:off x="3506" y="1582"/>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4" name="Freeform 174">
                <a:extLst>
                  <a:ext uri="{FF2B5EF4-FFF2-40B4-BE49-F238E27FC236}">
                    <a16:creationId xmlns:a16="http://schemas.microsoft.com/office/drawing/2014/main" id="{B0CC04E5-5835-405B-AC17-AF0D543F1505}"/>
                  </a:ext>
                </a:extLst>
              </p:cNvPr>
              <p:cNvSpPr>
                <a:spLocks/>
              </p:cNvSpPr>
              <p:nvPr/>
            </p:nvSpPr>
            <p:spPr bwMode="auto">
              <a:xfrm>
                <a:off x="3506" y="1582"/>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5" name="Freeform 175">
                <a:extLst>
                  <a:ext uri="{FF2B5EF4-FFF2-40B4-BE49-F238E27FC236}">
                    <a16:creationId xmlns:a16="http://schemas.microsoft.com/office/drawing/2014/main" id="{9924A984-41B0-4AF3-9990-8E618B2CE04B}"/>
                  </a:ext>
                </a:extLst>
              </p:cNvPr>
              <p:cNvSpPr>
                <a:spLocks/>
              </p:cNvSpPr>
              <p:nvPr/>
            </p:nvSpPr>
            <p:spPr bwMode="auto">
              <a:xfrm>
                <a:off x="3471" y="1580"/>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6" name="Freeform 176">
                <a:extLst>
                  <a:ext uri="{FF2B5EF4-FFF2-40B4-BE49-F238E27FC236}">
                    <a16:creationId xmlns:a16="http://schemas.microsoft.com/office/drawing/2014/main" id="{C4C7F3E6-BE8E-4E3B-A4BD-86349FDDE430}"/>
                  </a:ext>
                </a:extLst>
              </p:cNvPr>
              <p:cNvSpPr>
                <a:spLocks/>
              </p:cNvSpPr>
              <p:nvPr/>
            </p:nvSpPr>
            <p:spPr bwMode="auto">
              <a:xfrm>
                <a:off x="3471" y="1580"/>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7" name="Freeform 177">
                <a:extLst>
                  <a:ext uri="{FF2B5EF4-FFF2-40B4-BE49-F238E27FC236}">
                    <a16:creationId xmlns:a16="http://schemas.microsoft.com/office/drawing/2014/main" id="{453C8257-EAE1-4960-930D-811C89258027}"/>
                  </a:ext>
                </a:extLst>
              </p:cNvPr>
              <p:cNvSpPr>
                <a:spLocks/>
              </p:cNvSpPr>
              <p:nvPr/>
            </p:nvSpPr>
            <p:spPr bwMode="auto">
              <a:xfrm>
                <a:off x="3435" y="1580"/>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8" name="Freeform 178">
                <a:extLst>
                  <a:ext uri="{FF2B5EF4-FFF2-40B4-BE49-F238E27FC236}">
                    <a16:creationId xmlns:a16="http://schemas.microsoft.com/office/drawing/2014/main" id="{C727FDE4-1AF8-4F48-8E85-5982FDD5E3CA}"/>
                  </a:ext>
                </a:extLst>
              </p:cNvPr>
              <p:cNvSpPr>
                <a:spLocks/>
              </p:cNvSpPr>
              <p:nvPr/>
            </p:nvSpPr>
            <p:spPr bwMode="auto">
              <a:xfrm>
                <a:off x="3435" y="1580"/>
                <a:ext cx="22" cy="50"/>
              </a:xfrm>
              <a:custGeom>
                <a:avLst/>
                <a:gdLst>
                  <a:gd name="T0" fmla="*/ 21 w 22"/>
                  <a:gd name="T1" fmla="*/ 0 h 50"/>
                  <a:gd name="T2" fmla="*/ 21 w 22"/>
                  <a:gd name="T3" fmla="*/ 49 h 50"/>
                  <a:gd name="T4" fmla="*/ 0 w 22"/>
                  <a:gd name="T5" fmla="*/ 49 h 50"/>
                  <a:gd name="T6" fmla="*/ 0 w 22"/>
                  <a:gd name="T7" fmla="*/ 0 h 50"/>
                  <a:gd name="T8" fmla="*/ 21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1" y="0"/>
                    </a:moveTo>
                    <a:lnTo>
                      <a:pt x="21" y="49"/>
                    </a:lnTo>
                    <a:lnTo>
                      <a:pt x="0" y="49"/>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19" name="Freeform 179">
                <a:extLst>
                  <a:ext uri="{FF2B5EF4-FFF2-40B4-BE49-F238E27FC236}">
                    <a16:creationId xmlns:a16="http://schemas.microsoft.com/office/drawing/2014/main" id="{E67B005B-AD98-4376-B741-E68C9EA241C5}"/>
                  </a:ext>
                </a:extLst>
              </p:cNvPr>
              <p:cNvSpPr>
                <a:spLocks/>
              </p:cNvSpPr>
              <p:nvPr/>
            </p:nvSpPr>
            <p:spPr bwMode="auto">
              <a:xfrm>
                <a:off x="3395" y="1578"/>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0" name="Freeform 180">
                <a:extLst>
                  <a:ext uri="{FF2B5EF4-FFF2-40B4-BE49-F238E27FC236}">
                    <a16:creationId xmlns:a16="http://schemas.microsoft.com/office/drawing/2014/main" id="{CA055AC6-4274-4416-825B-C17A961CDDF0}"/>
                  </a:ext>
                </a:extLst>
              </p:cNvPr>
              <p:cNvSpPr>
                <a:spLocks/>
              </p:cNvSpPr>
              <p:nvPr/>
            </p:nvSpPr>
            <p:spPr bwMode="auto">
              <a:xfrm>
                <a:off x="3395" y="1578"/>
                <a:ext cx="22" cy="52"/>
              </a:xfrm>
              <a:custGeom>
                <a:avLst/>
                <a:gdLst>
                  <a:gd name="T0" fmla="*/ 21 w 22"/>
                  <a:gd name="T1" fmla="*/ 0 h 52"/>
                  <a:gd name="T2" fmla="*/ 21 w 22"/>
                  <a:gd name="T3" fmla="*/ 51 h 52"/>
                  <a:gd name="T4" fmla="*/ 0 w 22"/>
                  <a:gd name="T5" fmla="*/ 51 h 52"/>
                  <a:gd name="T6" fmla="*/ 0 w 22"/>
                  <a:gd name="T7" fmla="*/ 0 h 52"/>
                  <a:gd name="T8" fmla="*/ 2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1" y="0"/>
                    </a:moveTo>
                    <a:lnTo>
                      <a:pt x="21" y="51"/>
                    </a:lnTo>
                    <a:lnTo>
                      <a:pt x="0" y="51"/>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1" name="Freeform 181">
                <a:extLst>
                  <a:ext uri="{FF2B5EF4-FFF2-40B4-BE49-F238E27FC236}">
                    <a16:creationId xmlns:a16="http://schemas.microsoft.com/office/drawing/2014/main" id="{362BA52B-F298-43E5-B227-6A83DE49214F}"/>
                  </a:ext>
                </a:extLst>
              </p:cNvPr>
              <p:cNvSpPr>
                <a:spLocks/>
              </p:cNvSpPr>
              <p:nvPr/>
            </p:nvSpPr>
            <p:spPr bwMode="auto">
              <a:xfrm>
                <a:off x="3355" y="1577"/>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2" name="Freeform 182">
                <a:extLst>
                  <a:ext uri="{FF2B5EF4-FFF2-40B4-BE49-F238E27FC236}">
                    <a16:creationId xmlns:a16="http://schemas.microsoft.com/office/drawing/2014/main" id="{27BDA4F3-0627-471A-A053-2A07C5778F63}"/>
                  </a:ext>
                </a:extLst>
              </p:cNvPr>
              <p:cNvSpPr>
                <a:spLocks/>
              </p:cNvSpPr>
              <p:nvPr/>
            </p:nvSpPr>
            <p:spPr bwMode="auto">
              <a:xfrm>
                <a:off x="3355" y="1577"/>
                <a:ext cx="22" cy="51"/>
              </a:xfrm>
              <a:custGeom>
                <a:avLst/>
                <a:gdLst>
                  <a:gd name="T0" fmla="*/ 21 w 22"/>
                  <a:gd name="T1" fmla="*/ 0 h 51"/>
                  <a:gd name="T2" fmla="*/ 21 w 22"/>
                  <a:gd name="T3" fmla="*/ 50 h 51"/>
                  <a:gd name="T4" fmla="*/ 0 w 22"/>
                  <a:gd name="T5" fmla="*/ 50 h 51"/>
                  <a:gd name="T6" fmla="*/ 0 w 22"/>
                  <a:gd name="T7" fmla="*/ 0 h 51"/>
                  <a:gd name="T8" fmla="*/ 21 w 22"/>
                  <a:gd name="T9" fmla="*/ 0 h 51"/>
                  <a:gd name="T10" fmla="*/ 0 60000 65536"/>
                  <a:gd name="T11" fmla="*/ 0 60000 65536"/>
                  <a:gd name="T12" fmla="*/ 0 60000 65536"/>
                  <a:gd name="T13" fmla="*/ 0 60000 65536"/>
                  <a:gd name="T14" fmla="*/ 0 60000 65536"/>
                  <a:gd name="T15" fmla="*/ 0 w 22"/>
                  <a:gd name="T16" fmla="*/ 0 h 51"/>
                  <a:gd name="T17" fmla="*/ 22 w 22"/>
                  <a:gd name="T18" fmla="*/ 51 h 51"/>
                </a:gdLst>
                <a:ahLst/>
                <a:cxnLst>
                  <a:cxn ang="T10">
                    <a:pos x="T0" y="T1"/>
                  </a:cxn>
                  <a:cxn ang="T11">
                    <a:pos x="T2" y="T3"/>
                  </a:cxn>
                  <a:cxn ang="T12">
                    <a:pos x="T4" y="T5"/>
                  </a:cxn>
                  <a:cxn ang="T13">
                    <a:pos x="T6" y="T7"/>
                  </a:cxn>
                  <a:cxn ang="T14">
                    <a:pos x="T8" y="T9"/>
                  </a:cxn>
                </a:cxnLst>
                <a:rect l="T15" t="T16" r="T17" b="T18"/>
                <a:pathLst>
                  <a:path w="22" h="51">
                    <a:moveTo>
                      <a:pt x="21" y="0"/>
                    </a:moveTo>
                    <a:lnTo>
                      <a:pt x="21" y="50"/>
                    </a:lnTo>
                    <a:lnTo>
                      <a:pt x="0" y="50"/>
                    </a:lnTo>
                    <a:lnTo>
                      <a:pt x="0"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3" name="Freeform 183">
                <a:extLst>
                  <a:ext uri="{FF2B5EF4-FFF2-40B4-BE49-F238E27FC236}">
                    <a16:creationId xmlns:a16="http://schemas.microsoft.com/office/drawing/2014/main" id="{5F2CE98B-EBCB-4532-BD67-4098E49C292D}"/>
                  </a:ext>
                </a:extLst>
              </p:cNvPr>
              <p:cNvSpPr>
                <a:spLocks/>
              </p:cNvSpPr>
              <p:nvPr/>
            </p:nvSpPr>
            <p:spPr bwMode="auto">
              <a:xfrm>
                <a:off x="3309" y="1574"/>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4" name="Freeform 184">
                <a:extLst>
                  <a:ext uri="{FF2B5EF4-FFF2-40B4-BE49-F238E27FC236}">
                    <a16:creationId xmlns:a16="http://schemas.microsoft.com/office/drawing/2014/main" id="{6E547FDB-7CF1-49C4-8699-E9377DE4FB00}"/>
                  </a:ext>
                </a:extLst>
              </p:cNvPr>
              <p:cNvSpPr>
                <a:spLocks/>
              </p:cNvSpPr>
              <p:nvPr/>
            </p:nvSpPr>
            <p:spPr bwMode="auto">
              <a:xfrm>
                <a:off x="3309" y="1574"/>
                <a:ext cx="23" cy="52"/>
              </a:xfrm>
              <a:custGeom>
                <a:avLst/>
                <a:gdLst>
                  <a:gd name="T0" fmla="*/ 22 w 23"/>
                  <a:gd name="T1" fmla="*/ 0 h 52"/>
                  <a:gd name="T2" fmla="*/ 22 w 23"/>
                  <a:gd name="T3" fmla="*/ 51 h 52"/>
                  <a:gd name="T4" fmla="*/ 0 w 23"/>
                  <a:gd name="T5" fmla="*/ 51 h 52"/>
                  <a:gd name="T6" fmla="*/ 0 w 23"/>
                  <a:gd name="T7" fmla="*/ 0 h 52"/>
                  <a:gd name="T8" fmla="*/ 2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2" y="0"/>
                    </a:moveTo>
                    <a:lnTo>
                      <a:pt x="22" y="51"/>
                    </a:lnTo>
                    <a:lnTo>
                      <a:pt x="0" y="51"/>
                    </a:lnTo>
                    <a:lnTo>
                      <a:pt x="0" y="0"/>
                    </a:lnTo>
                    <a:lnTo>
                      <a:pt x="2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5" name="Freeform 185">
                <a:extLst>
                  <a:ext uri="{FF2B5EF4-FFF2-40B4-BE49-F238E27FC236}">
                    <a16:creationId xmlns:a16="http://schemas.microsoft.com/office/drawing/2014/main" id="{6ACDDAD2-46F8-4F23-AAF1-B9CBFC2471D3}"/>
                  </a:ext>
                </a:extLst>
              </p:cNvPr>
              <p:cNvSpPr>
                <a:spLocks/>
              </p:cNvSpPr>
              <p:nvPr/>
            </p:nvSpPr>
            <p:spPr bwMode="auto">
              <a:xfrm>
                <a:off x="3030" y="1373"/>
                <a:ext cx="776" cy="153"/>
              </a:xfrm>
              <a:custGeom>
                <a:avLst/>
                <a:gdLst>
                  <a:gd name="T0" fmla="*/ 212 w 776"/>
                  <a:gd name="T1" fmla="*/ 43 h 153"/>
                  <a:gd name="T2" fmla="*/ 0 w 776"/>
                  <a:gd name="T3" fmla="*/ 90 h 153"/>
                  <a:gd name="T4" fmla="*/ 0 w 776"/>
                  <a:gd name="T5" fmla="*/ 62 h 153"/>
                  <a:gd name="T6" fmla="*/ 212 w 776"/>
                  <a:gd name="T7" fmla="*/ 0 h 153"/>
                  <a:gd name="T8" fmla="*/ 775 w 776"/>
                  <a:gd name="T9" fmla="*/ 132 h 153"/>
                  <a:gd name="T10" fmla="*/ 775 w 776"/>
                  <a:gd name="T11" fmla="*/ 152 h 153"/>
                  <a:gd name="T12" fmla="*/ 212 w 776"/>
                  <a:gd name="T13" fmla="*/ 43 h 153"/>
                  <a:gd name="T14" fmla="*/ 0 60000 65536"/>
                  <a:gd name="T15" fmla="*/ 0 60000 65536"/>
                  <a:gd name="T16" fmla="*/ 0 60000 65536"/>
                  <a:gd name="T17" fmla="*/ 0 60000 65536"/>
                  <a:gd name="T18" fmla="*/ 0 60000 65536"/>
                  <a:gd name="T19" fmla="*/ 0 60000 65536"/>
                  <a:gd name="T20" fmla="*/ 0 60000 65536"/>
                  <a:gd name="T21" fmla="*/ 0 w 776"/>
                  <a:gd name="T22" fmla="*/ 0 h 153"/>
                  <a:gd name="T23" fmla="*/ 776 w 776"/>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153">
                    <a:moveTo>
                      <a:pt x="212" y="43"/>
                    </a:moveTo>
                    <a:lnTo>
                      <a:pt x="0" y="90"/>
                    </a:lnTo>
                    <a:lnTo>
                      <a:pt x="0" y="62"/>
                    </a:lnTo>
                    <a:lnTo>
                      <a:pt x="212" y="0"/>
                    </a:lnTo>
                    <a:lnTo>
                      <a:pt x="775" y="132"/>
                    </a:lnTo>
                    <a:lnTo>
                      <a:pt x="775" y="152"/>
                    </a:lnTo>
                    <a:lnTo>
                      <a:pt x="212" y="4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6" name="Freeform 186">
                <a:extLst>
                  <a:ext uri="{FF2B5EF4-FFF2-40B4-BE49-F238E27FC236}">
                    <a16:creationId xmlns:a16="http://schemas.microsoft.com/office/drawing/2014/main" id="{89616B9F-03D7-4B84-A45A-272811C9D9C5}"/>
                  </a:ext>
                </a:extLst>
              </p:cNvPr>
              <p:cNvSpPr>
                <a:spLocks/>
              </p:cNvSpPr>
              <p:nvPr/>
            </p:nvSpPr>
            <p:spPr bwMode="auto">
              <a:xfrm>
                <a:off x="3030" y="1373"/>
                <a:ext cx="776" cy="153"/>
              </a:xfrm>
              <a:custGeom>
                <a:avLst/>
                <a:gdLst>
                  <a:gd name="T0" fmla="*/ 212 w 776"/>
                  <a:gd name="T1" fmla="*/ 43 h 153"/>
                  <a:gd name="T2" fmla="*/ 0 w 776"/>
                  <a:gd name="T3" fmla="*/ 90 h 153"/>
                  <a:gd name="T4" fmla="*/ 0 w 776"/>
                  <a:gd name="T5" fmla="*/ 62 h 153"/>
                  <a:gd name="T6" fmla="*/ 212 w 776"/>
                  <a:gd name="T7" fmla="*/ 0 h 153"/>
                  <a:gd name="T8" fmla="*/ 775 w 776"/>
                  <a:gd name="T9" fmla="*/ 132 h 153"/>
                  <a:gd name="T10" fmla="*/ 775 w 776"/>
                  <a:gd name="T11" fmla="*/ 152 h 153"/>
                  <a:gd name="T12" fmla="*/ 212 w 776"/>
                  <a:gd name="T13" fmla="*/ 43 h 153"/>
                  <a:gd name="T14" fmla="*/ 0 60000 65536"/>
                  <a:gd name="T15" fmla="*/ 0 60000 65536"/>
                  <a:gd name="T16" fmla="*/ 0 60000 65536"/>
                  <a:gd name="T17" fmla="*/ 0 60000 65536"/>
                  <a:gd name="T18" fmla="*/ 0 60000 65536"/>
                  <a:gd name="T19" fmla="*/ 0 60000 65536"/>
                  <a:gd name="T20" fmla="*/ 0 60000 65536"/>
                  <a:gd name="T21" fmla="*/ 0 w 776"/>
                  <a:gd name="T22" fmla="*/ 0 h 153"/>
                  <a:gd name="T23" fmla="*/ 776 w 776"/>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153">
                    <a:moveTo>
                      <a:pt x="212" y="43"/>
                    </a:moveTo>
                    <a:lnTo>
                      <a:pt x="0" y="90"/>
                    </a:lnTo>
                    <a:lnTo>
                      <a:pt x="0" y="62"/>
                    </a:lnTo>
                    <a:lnTo>
                      <a:pt x="212" y="0"/>
                    </a:lnTo>
                    <a:lnTo>
                      <a:pt x="775" y="132"/>
                    </a:lnTo>
                    <a:lnTo>
                      <a:pt x="775" y="152"/>
                    </a:lnTo>
                    <a:lnTo>
                      <a:pt x="212" y="4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7" name="Freeform 187">
                <a:extLst>
                  <a:ext uri="{FF2B5EF4-FFF2-40B4-BE49-F238E27FC236}">
                    <a16:creationId xmlns:a16="http://schemas.microsoft.com/office/drawing/2014/main" id="{8F8F1DB8-49CD-4662-A48B-7B2619ED53F1}"/>
                  </a:ext>
                </a:extLst>
              </p:cNvPr>
              <p:cNvSpPr>
                <a:spLocks/>
              </p:cNvSpPr>
              <p:nvPr/>
            </p:nvSpPr>
            <p:spPr bwMode="auto">
              <a:xfrm>
                <a:off x="2973" y="1453"/>
                <a:ext cx="863" cy="118"/>
              </a:xfrm>
              <a:custGeom>
                <a:avLst/>
                <a:gdLst>
                  <a:gd name="T0" fmla="*/ 0 w 863"/>
                  <a:gd name="T1" fmla="*/ 52 h 118"/>
                  <a:gd name="T2" fmla="*/ 0 w 863"/>
                  <a:gd name="T3" fmla="*/ 80 h 118"/>
                  <a:gd name="T4" fmla="*/ 269 w 863"/>
                  <a:gd name="T5" fmla="*/ 40 h 118"/>
                  <a:gd name="T6" fmla="*/ 862 w 863"/>
                  <a:gd name="T7" fmla="*/ 117 h 118"/>
                  <a:gd name="T8" fmla="*/ 862 w 863"/>
                  <a:gd name="T9" fmla="*/ 97 h 118"/>
                  <a:gd name="T10" fmla="*/ 269 w 863"/>
                  <a:gd name="T11" fmla="*/ 0 h 118"/>
                  <a:gd name="T12" fmla="*/ 0 w 863"/>
                  <a:gd name="T13" fmla="*/ 52 h 118"/>
                  <a:gd name="T14" fmla="*/ 0 60000 65536"/>
                  <a:gd name="T15" fmla="*/ 0 60000 65536"/>
                  <a:gd name="T16" fmla="*/ 0 60000 65536"/>
                  <a:gd name="T17" fmla="*/ 0 60000 65536"/>
                  <a:gd name="T18" fmla="*/ 0 60000 65536"/>
                  <a:gd name="T19" fmla="*/ 0 60000 65536"/>
                  <a:gd name="T20" fmla="*/ 0 60000 65536"/>
                  <a:gd name="T21" fmla="*/ 0 w 863"/>
                  <a:gd name="T22" fmla="*/ 0 h 118"/>
                  <a:gd name="T23" fmla="*/ 863 w 863"/>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3" h="118">
                    <a:moveTo>
                      <a:pt x="0" y="52"/>
                    </a:moveTo>
                    <a:lnTo>
                      <a:pt x="0" y="80"/>
                    </a:lnTo>
                    <a:lnTo>
                      <a:pt x="269" y="40"/>
                    </a:lnTo>
                    <a:lnTo>
                      <a:pt x="862" y="117"/>
                    </a:lnTo>
                    <a:lnTo>
                      <a:pt x="862" y="97"/>
                    </a:lnTo>
                    <a:lnTo>
                      <a:pt x="269" y="0"/>
                    </a:lnTo>
                    <a:lnTo>
                      <a:pt x="0" y="5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8" name="Freeform 188">
                <a:extLst>
                  <a:ext uri="{FF2B5EF4-FFF2-40B4-BE49-F238E27FC236}">
                    <a16:creationId xmlns:a16="http://schemas.microsoft.com/office/drawing/2014/main" id="{EB3BA9CC-E0B3-450F-A177-4C9477F7051C}"/>
                  </a:ext>
                </a:extLst>
              </p:cNvPr>
              <p:cNvSpPr>
                <a:spLocks/>
              </p:cNvSpPr>
              <p:nvPr/>
            </p:nvSpPr>
            <p:spPr bwMode="auto">
              <a:xfrm>
                <a:off x="2973" y="1453"/>
                <a:ext cx="863" cy="118"/>
              </a:xfrm>
              <a:custGeom>
                <a:avLst/>
                <a:gdLst>
                  <a:gd name="T0" fmla="*/ 0 w 863"/>
                  <a:gd name="T1" fmla="*/ 52 h 118"/>
                  <a:gd name="T2" fmla="*/ 0 w 863"/>
                  <a:gd name="T3" fmla="*/ 80 h 118"/>
                  <a:gd name="T4" fmla="*/ 269 w 863"/>
                  <a:gd name="T5" fmla="*/ 40 h 118"/>
                  <a:gd name="T6" fmla="*/ 862 w 863"/>
                  <a:gd name="T7" fmla="*/ 117 h 118"/>
                  <a:gd name="T8" fmla="*/ 862 w 863"/>
                  <a:gd name="T9" fmla="*/ 97 h 118"/>
                  <a:gd name="T10" fmla="*/ 269 w 863"/>
                  <a:gd name="T11" fmla="*/ 0 h 118"/>
                  <a:gd name="T12" fmla="*/ 0 w 863"/>
                  <a:gd name="T13" fmla="*/ 52 h 118"/>
                  <a:gd name="T14" fmla="*/ 0 60000 65536"/>
                  <a:gd name="T15" fmla="*/ 0 60000 65536"/>
                  <a:gd name="T16" fmla="*/ 0 60000 65536"/>
                  <a:gd name="T17" fmla="*/ 0 60000 65536"/>
                  <a:gd name="T18" fmla="*/ 0 60000 65536"/>
                  <a:gd name="T19" fmla="*/ 0 60000 65536"/>
                  <a:gd name="T20" fmla="*/ 0 60000 65536"/>
                  <a:gd name="T21" fmla="*/ 0 w 863"/>
                  <a:gd name="T22" fmla="*/ 0 h 118"/>
                  <a:gd name="T23" fmla="*/ 863 w 863"/>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3" h="118">
                    <a:moveTo>
                      <a:pt x="0" y="52"/>
                    </a:moveTo>
                    <a:lnTo>
                      <a:pt x="0" y="80"/>
                    </a:lnTo>
                    <a:lnTo>
                      <a:pt x="269" y="40"/>
                    </a:lnTo>
                    <a:lnTo>
                      <a:pt x="862" y="117"/>
                    </a:lnTo>
                    <a:lnTo>
                      <a:pt x="862" y="97"/>
                    </a:lnTo>
                    <a:lnTo>
                      <a:pt x="269" y="0"/>
                    </a:lnTo>
                    <a:lnTo>
                      <a:pt x="0" y="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29" name="Freeform 189">
                <a:extLst>
                  <a:ext uri="{FF2B5EF4-FFF2-40B4-BE49-F238E27FC236}">
                    <a16:creationId xmlns:a16="http://schemas.microsoft.com/office/drawing/2014/main" id="{2198A2BD-BA4F-48AE-90B8-085C271EDA3A}"/>
                  </a:ext>
                </a:extLst>
              </p:cNvPr>
              <p:cNvSpPr>
                <a:spLocks/>
              </p:cNvSpPr>
              <p:nvPr/>
            </p:nvSpPr>
            <p:spPr bwMode="auto">
              <a:xfrm>
                <a:off x="2923" y="1534"/>
                <a:ext cx="935" cy="83"/>
              </a:xfrm>
              <a:custGeom>
                <a:avLst/>
                <a:gdLst>
                  <a:gd name="T0" fmla="*/ 0 w 935"/>
                  <a:gd name="T1" fmla="*/ 31 h 83"/>
                  <a:gd name="T2" fmla="*/ 0 w 935"/>
                  <a:gd name="T3" fmla="*/ 62 h 83"/>
                  <a:gd name="T4" fmla="*/ 319 w 935"/>
                  <a:gd name="T5" fmla="*/ 42 h 83"/>
                  <a:gd name="T6" fmla="*/ 934 w 935"/>
                  <a:gd name="T7" fmla="*/ 82 h 83"/>
                  <a:gd name="T8" fmla="*/ 934 w 935"/>
                  <a:gd name="T9" fmla="*/ 62 h 83"/>
                  <a:gd name="T10" fmla="*/ 319 w 935"/>
                  <a:gd name="T11" fmla="*/ 0 h 83"/>
                  <a:gd name="T12" fmla="*/ 0 w 935"/>
                  <a:gd name="T13" fmla="*/ 31 h 83"/>
                  <a:gd name="T14" fmla="*/ 0 60000 65536"/>
                  <a:gd name="T15" fmla="*/ 0 60000 65536"/>
                  <a:gd name="T16" fmla="*/ 0 60000 65536"/>
                  <a:gd name="T17" fmla="*/ 0 60000 65536"/>
                  <a:gd name="T18" fmla="*/ 0 60000 65536"/>
                  <a:gd name="T19" fmla="*/ 0 60000 65536"/>
                  <a:gd name="T20" fmla="*/ 0 60000 65536"/>
                  <a:gd name="T21" fmla="*/ 0 w 935"/>
                  <a:gd name="T22" fmla="*/ 0 h 83"/>
                  <a:gd name="T23" fmla="*/ 935 w 93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5" h="83">
                    <a:moveTo>
                      <a:pt x="0" y="31"/>
                    </a:moveTo>
                    <a:lnTo>
                      <a:pt x="0" y="62"/>
                    </a:lnTo>
                    <a:lnTo>
                      <a:pt x="319" y="42"/>
                    </a:lnTo>
                    <a:lnTo>
                      <a:pt x="934" y="82"/>
                    </a:lnTo>
                    <a:lnTo>
                      <a:pt x="934" y="62"/>
                    </a:lnTo>
                    <a:lnTo>
                      <a:pt x="319" y="0"/>
                    </a:lnTo>
                    <a:lnTo>
                      <a:pt x="0" y="3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0" name="Freeform 190">
                <a:extLst>
                  <a:ext uri="{FF2B5EF4-FFF2-40B4-BE49-F238E27FC236}">
                    <a16:creationId xmlns:a16="http://schemas.microsoft.com/office/drawing/2014/main" id="{4E4AC086-9F4B-4D68-B2BF-2DBFC0A53C9E}"/>
                  </a:ext>
                </a:extLst>
              </p:cNvPr>
              <p:cNvSpPr>
                <a:spLocks/>
              </p:cNvSpPr>
              <p:nvPr/>
            </p:nvSpPr>
            <p:spPr bwMode="auto">
              <a:xfrm>
                <a:off x="2923" y="1534"/>
                <a:ext cx="935" cy="83"/>
              </a:xfrm>
              <a:custGeom>
                <a:avLst/>
                <a:gdLst>
                  <a:gd name="T0" fmla="*/ 0 w 935"/>
                  <a:gd name="T1" fmla="*/ 31 h 83"/>
                  <a:gd name="T2" fmla="*/ 0 w 935"/>
                  <a:gd name="T3" fmla="*/ 62 h 83"/>
                  <a:gd name="T4" fmla="*/ 319 w 935"/>
                  <a:gd name="T5" fmla="*/ 42 h 83"/>
                  <a:gd name="T6" fmla="*/ 934 w 935"/>
                  <a:gd name="T7" fmla="*/ 82 h 83"/>
                  <a:gd name="T8" fmla="*/ 934 w 935"/>
                  <a:gd name="T9" fmla="*/ 62 h 83"/>
                  <a:gd name="T10" fmla="*/ 319 w 935"/>
                  <a:gd name="T11" fmla="*/ 0 h 83"/>
                  <a:gd name="T12" fmla="*/ 0 w 935"/>
                  <a:gd name="T13" fmla="*/ 31 h 83"/>
                  <a:gd name="T14" fmla="*/ 0 60000 65536"/>
                  <a:gd name="T15" fmla="*/ 0 60000 65536"/>
                  <a:gd name="T16" fmla="*/ 0 60000 65536"/>
                  <a:gd name="T17" fmla="*/ 0 60000 65536"/>
                  <a:gd name="T18" fmla="*/ 0 60000 65536"/>
                  <a:gd name="T19" fmla="*/ 0 60000 65536"/>
                  <a:gd name="T20" fmla="*/ 0 60000 65536"/>
                  <a:gd name="T21" fmla="*/ 0 w 935"/>
                  <a:gd name="T22" fmla="*/ 0 h 83"/>
                  <a:gd name="T23" fmla="*/ 935 w 93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5" h="83">
                    <a:moveTo>
                      <a:pt x="0" y="31"/>
                    </a:moveTo>
                    <a:lnTo>
                      <a:pt x="0" y="62"/>
                    </a:lnTo>
                    <a:lnTo>
                      <a:pt x="319" y="42"/>
                    </a:lnTo>
                    <a:lnTo>
                      <a:pt x="934" y="82"/>
                    </a:lnTo>
                    <a:lnTo>
                      <a:pt x="934" y="62"/>
                    </a:lnTo>
                    <a:lnTo>
                      <a:pt x="319" y="0"/>
                    </a:lnTo>
                    <a:lnTo>
                      <a:pt x="0"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1" name="Freeform 191">
                <a:extLst>
                  <a:ext uri="{FF2B5EF4-FFF2-40B4-BE49-F238E27FC236}">
                    <a16:creationId xmlns:a16="http://schemas.microsoft.com/office/drawing/2014/main" id="{CD45A134-4027-421C-A2FF-920AF364A7F9}"/>
                  </a:ext>
                </a:extLst>
              </p:cNvPr>
              <p:cNvSpPr>
                <a:spLocks/>
              </p:cNvSpPr>
              <p:nvPr/>
            </p:nvSpPr>
            <p:spPr bwMode="auto">
              <a:xfrm>
                <a:off x="2923" y="1616"/>
                <a:ext cx="935" cy="55"/>
              </a:xfrm>
              <a:custGeom>
                <a:avLst/>
                <a:gdLst>
                  <a:gd name="T0" fmla="*/ 0 w 935"/>
                  <a:gd name="T1" fmla="*/ 10 h 55"/>
                  <a:gd name="T2" fmla="*/ 0 w 935"/>
                  <a:gd name="T3" fmla="*/ 50 h 55"/>
                  <a:gd name="T4" fmla="*/ 319 w 935"/>
                  <a:gd name="T5" fmla="*/ 54 h 55"/>
                  <a:gd name="T6" fmla="*/ 934 w 935"/>
                  <a:gd name="T7" fmla="*/ 50 h 55"/>
                  <a:gd name="T8" fmla="*/ 934 w 935"/>
                  <a:gd name="T9" fmla="*/ 23 h 55"/>
                  <a:gd name="T10" fmla="*/ 319 w 935"/>
                  <a:gd name="T11" fmla="*/ 0 h 55"/>
                  <a:gd name="T12" fmla="*/ 0 w 935"/>
                  <a:gd name="T13" fmla="*/ 10 h 55"/>
                  <a:gd name="T14" fmla="*/ 0 60000 65536"/>
                  <a:gd name="T15" fmla="*/ 0 60000 65536"/>
                  <a:gd name="T16" fmla="*/ 0 60000 65536"/>
                  <a:gd name="T17" fmla="*/ 0 60000 65536"/>
                  <a:gd name="T18" fmla="*/ 0 60000 65536"/>
                  <a:gd name="T19" fmla="*/ 0 60000 65536"/>
                  <a:gd name="T20" fmla="*/ 0 60000 65536"/>
                  <a:gd name="T21" fmla="*/ 0 w 935"/>
                  <a:gd name="T22" fmla="*/ 0 h 55"/>
                  <a:gd name="T23" fmla="*/ 935 w 93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5" h="55">
                    <a:moveTo>
                      <a:pt x="0" y="10"/>
                    </a:moveTo>
                    <a:lnTo>
                      <a:pt x="0" y="50"/>
                    </a:lnTo>
                    <a:lnTo>
                      <a:pt x="319" y="54"/>
                    </a:lnTo>
                    <a:lnTo>
                      <a:pt x="934" y="50"/>
                    </a:lnTo>
                    <a:lnTo>
                      <a:pt x="934" y="23"/>
                    </a:lnTo>
                    <a:lnTo>
                      <a:pt x="319" y="0"/>
                    </a:lnTo>
                    <a:lnTo>
                      <a:pt x="0" y="1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2" name="Freeform 192">
                <a:extLst>
                  <a:ext uri="{FF2B5EF4-FFF2-40B4-BE49-F238E27FC236}">
                    <a16:creationId xmlns:a16="http://schemas.microsoft.com/office/drawing/2014/main" id="{A23B4280-7F83-4CE0-9484-B69780373EF9}"/>
                  </a:ext>
                </a:extLst>
              </p:cNvPr>
              <p:cNvSpPr>
                <a:spLocks/>
              </p:cNvSpPr>
              <p:nvPr/>
            </p:nvSpPr>
            <p:spPr bwMode="auto">
              <a:xfrm>
                <a:off x="2923" y="1616"/>
                <a:ext cx="935" cy="55"/>
              </a:xfrm>
              <a:custGeom>
                <a:avLst/>
                <a:gdLst>
                  <a:gd name="T0" fmla="*/ 0 w 935"/>
                  <a:gd name="T1" fmla="*/ 10 h 55"/>
                  <a:gd name="T2" fmla="*/ 0 w 935"/>
                  <a:gd name="T3" fmla="*/ 50 h 55"/>
                  <a:gd name="T4" fmla="*/ 319 w 935"/>
                  <a:gd name="T5" fmla="*/ 54 h 55"/>
                  <a:gd name="T6" fmla="*/ 934 w 935"/>
                  <a:gd name="T7" fmla="*/ 50 h 55"/>
                  <a:gd name="T8" fmla="*/ 934 w 935"/>
                  <a:gd name="T9" fmla="*/ 23 h 55"/>
                  <a:gd name="T10" fmla="*/ 319 w 935"/>
                  <a:gd name="T11" fmla="*/ 0 h 55"/>
                  <a:gd name="T12" fmla="*/ 0 w 935"/>
                  <a:gd name="T13" fmla="*/ 10 h 55"/>
                  <a:gd name="T14" fmla="*/ 0 60000 65536"/>
                  <a:gd name="T15" fmla="*/ 0 60000 65536"/>
                  <a:gd name="T16" fmla="*/ 0 60000 65536"/>
                  <a:gd name="T17" fmla="*/ 0 60000 65536"/>
                  <a:gd name="T18" fmla="*/ 0 60000 65536"/>
                  <a:gd name="T19" fmla="*/ 0 60000 65536"/>
                  <a:gd name="T20" fmla="*/ 0 60000 65536"/>
                  <a:gd name="T21" fmla="*/ 0 w 935"/>
                  <a:gd name="T22" fmla="*/ 0 h 55"/>
                  <a:gd name="T23" fmla="*/ 935 w 93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5" h="55">
                    <a:moveTo>
                      <a:pt x="0" y="10"/>
                    </a:moveTo>
                    <a:lnTo>
                      <a:pt x="0" y="50"/>
                    </a:lnTo>
                    <a:lnTo>
                      <a:pt x="319" y="54"/>
                    </a:lnTo>
                    <a:lnTo>
                      <a:pt x="934" y="50"/>
                    </a:lnTo>
                    <a:lnTo>
                      <a:pt x="934" y="23"/>
                    </a:lnTo>
                    <a:lnTo>
                      <a:pt x="319" y="0"/>
                    </a:lnTo>
                    <a:lnTo>
                      <a:pt x="0" y="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3" name="Freeform 193">
                <a:extLst>
                  <a:ext uri="{FF2B5EF4-FFF2-40B4-BE49-F238E27FC236}">
                    <a16:creationId xmlns:a16="http://schemas.microsoft.com/office/drawing/2014/main" id="{E76510C0-251A-4AF5-A426-6503E9FA8D2C}"/>
                  </a:ext>
                </a:extLst>
              </p:cNvPr>
              <p:cNvSpPr>
                <a:spLocks/>
              </p:cNvSpPr>
              <p:nvPr/>
            </p:nvSpPr>
            <p:spPr bwMode="auto">
              <a:xfrm>
                <a:off x="3580" y="1569"/>
                <a:ext cx="86" cy="102"/>
              </a:xfrm>
              <a:custGeom>
                <a:avLst/>
                <a:gdLst>
                  <a:gd name="T0" fmla="*/ 0 w 86"/>
                  <a:gd name="T1" fmla="*/ 101 h 102"/>
                  <a:gd name="T2" fmla="*/ 0 w 86"/>
                  <a:gd name="T3" fmla="*/ 1 h 102"/>
                  <a:gd name="T4" fmla="*/ 12 w 86"/>
                  <a:gd name="T5" fmla="*/ 0 h 102"/>
                  <a:gd name="T6" fmla="*/ 85 w 86"/>
                  <a:gd name="T7" fmla="*/ 7 h 102"/>
                  <a:gd name="T8" fmla="*/ 85 w 86"/>
                  <a:gd name="T9" fmla="*/ 101 h 102"/>
                  <a:gd name="T10" fmla="*/ 0 w 86"/>
                  <a:gd name="T11" fmla="*/ 101 h 102"/>
                  <a:gd name="T12" fmla="*/ 0 60000 65536"/>
                  <a:gd name="T13" fmla="*/ 0 60000 65536"/>
                  <a:gd name="T14" fmla="*/ 0 60000 65536"/>
                  <a:gd name="T15" fmla="*/ 0 60000 65536"/>
                  <a:gd name="T16" fmla="*/ 0 60000 65536"/>
                  <a:gd name="T17" fmla="*/ 0 60000 65536"/>
                  <a:gd name="T18" fmla="*/ 0 w 86"/>
                  <a:gd name="T19" fmla="*/ 0 h 102"/>
                  <a:gd name="T20" fmla="*/ 86 w 8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86" h="102">
                    <a:moveTo>
                      <a:pt x="0" y="101"/>
                    </a:moveTo>
                    <a:lnTo>
                      <a:pt x="0" y="1"/>
                    </a:lnTo>
                    <a:lnTo>
                      <a:pt x="12" y="0"/>
                    </a:lnTo>
                    <a:lnTo>
                      <a:pt x="85" y="7"/>
                    </a:lnTo>
                    <a:lnTo>
                      <a:pt x="85" y="101"/>
                    </a:lnTo>
                    <a:lnTo>
                      <a:pt x="0" y="101"/>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4" name="Freeform 194">
                <a:extLst>
                  <a:ext uri="{FF2B5EF4-FFF2-40B4-BE49-F238E27FC236}">
                    <a16:creationId xmlns:a16="http://schemas.microsoft.com/office/drawing/2014/main" id="{CE9516CC-E656-45F4-AD5B-C5DA41119B5A}"/>
                  </a:ext>
                </a:extLst>
              </p:cNvPr>
              <p:cNvSpPr>
                <a:spLocks/>
              </p:cNvSpPr>
              <p:nvPr/>
            </p:nvSpPr>
            <p:spPr bwMode="auto">
              <a:xfrm>
                <a:off x="3580" y="1569"/>
                <a:ext cx="86" cy="102"/>
              </a:xfrm>
              <a:custGeom>
                <a:avLst/>
                <a:gdLst>
                  <a:gd name="T0" fmla="*/ 0 w 86"/>
                  <a:gd name="T1" fmla="*/ 101 h 102"/>
                  <a:gd name="T2" fmla="*/ 0 w 86"/>
                  <a:gd name="T3" fmla="*/ 1 h 102"/>
                  <a:gd name="T4" fmla="*/ 12 w 86"/>
                  <a:gd name="T5" fmla="*/ 0 h 102"/>
                  <a:gd name="T6" fmla="*/ 85 w 86"/>
                  <a:gd name="T7" fmla="*/ 7 h 102"/>
                  <a:gd name="T8" fmla="*/ 85 w 86"/>
                  <a:gd name="T9" fmla="*/ 101 h 102"/>
                  <a:gd name="T10" fmla="*/ 0 w 86"/>
                  <a:gd name="T11" fmla="*/ 101 h 102"/>
                  <a:gd name="T12" fmla="*/ 0 60000 65536"/>
                  <a:gd name="T13" fmla="*/ 0 60000 65536"/>
                  <a:gd name="T14" fmla="*/ 0 60000 65536"/>
                  <a:gd name="T15" fmla="*/ 0 60000 65536"/>
                  <a:gd name="T16" fmla="*/ 0 60000 65536"/>
                  <a:gd name="T17" fmla="*/ 0 60000 65536"/>
                  <a:gd name="T18" fmla="*/ 0 w 86"/>
                  <a:gd name="T19" fmla="*/ 0 h 102"/>
                  <a:gd name="T20" fmla="*/ 86 w 8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86" h="102">
                    <a:moveTo>
                      <a:pt x="0" y="101"/>
                    </a:moveTo>
                    <a:lnTo>
                      <a:pt x="0" y="1"/>
                    </a:lnTo>
                    <a:lnTo>
                      <a:pt x="12" y="0"/>
                    </a:lnTo>
                    <a:lnTo>
                      <a:pt x="85" y="7"/>
                    </a:lnTo>
                    <a:lnTo>
                      <a:pt x="85" y="101"/>
                    </a:lnTo>
                    <a:lnTo>
                      <a:pt x="0" y="10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5" name="Freeform 195">
                <a:extLst>
                  <a:ext uri="{FF2B5EF4-FFF2-40B4-BE49-F238E27FC236}">
                    <a16:creationId xmlns:a16="http://schemas.microsoft.com/office/drawing/2014/main" id="{CD9B8CCE-7E38-4019-B6A0-4AF407617123}"/>
                  </a:ext>
                </a:extLst>
              </p:cNvPr>
              <p:cNvSpPr>
                <a:spLocks/>
              </p:cNvSpPr>
              <p:nvPr/>
            </p:nvSpPr>
            <p:spPr bwMode="auto">
              <a:xfrm>
                <a:off x="3592" y="1569"/>
                <a:ext cx="74" cy="102"/>
              </a:xfrm>
              <a:custGeom>
                <a:avLst/>
                <a:gdLst>
                  <a:gd name="T0" fmla="*/ 73 w 74"/>
                  <a:gd name="T1" fmla="*/ 7 h 102"/>
                  <a:gd name="T2" fmla="*/ 0 w 74"/>
                  <a:gd name="T3" fmla="*/ 0 h 102"/>
                  <a:gd name="T4" fmla="*/ 0 w 74"/>
                  <a:gd name="T5" fmla="*/ 101 h 102"/>
                  <a:gd name="T6" fmla="*/ 0 60000 65536"/>
                  <a:gd name="T7" fmla="*/ 0 60000 65536"/>
                  <a:gd name="T8" fmla="*/ 0 60000 65536"/>
                  <a:gd name="T9" fmla="*/ 0 w 74"/>
                  <a:gd name="T10" fmla="*/ 0 h 102"/>
                  <a:gd name="T11" fmla="*/ 74 w 74"/>
                  <a:gd name="T12" fmla="*/ 102 h 102"/>
                </a:gdLst>
                <a:ahLst/>
                <a:cxnLst>
                  <a:cxn ang="T6">
                    <a:pos x="T0" y="T1"/>
                  </a:cxn>
                  <a:cxn ang="T7">
                    <a:pos x="T2" y="T3"/>
                  </a:cxn>
                  <a:cxn ang="T8">
                    <a:pos x="T4" y="T5"/>
                  </a:cxn>
                </a:cxnLst>
                <a:rect l="T9" t="T10" r="T11" b="T12"/>
                <a:pathLst>
                  <a:path w="74" h="102">
                    <a:moveTo>
                      <a:pt x="73" y="7"/>
                    </a:moveTo>
                    <a:lnTo>
                      <a:pt x="0" y="0"/>
                    </a:lnTo>
                    <a:lnTo>
                      <a:pt x="0" y="101"/>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6" name="Line 196">
                <a:extLst>
                  <a:ext uri="{FF2B5EF4-FFF2-40B4-BE49-F238E27FC236}">
                    <a16:creationId xmlns:a16="http://schemas.microsoft.com/office/drawing/2014/main" id="{5107B32C-8CAF-4E89-AFD7-5CE630FAD4A9}"/>
                  </a:ext>
                </a:extLst>
              </p:cNvPr>
              <p:cNvSpPr>
                <a:spLocks noChangeShapeType="1"/>
              </p:cNvSpPr>
              <p:nvPr/>
            </p:nvSpPr>
            <p:spPr bwMode="auto">
              <a:xfrm>
                <a:off x="3650" y="1612"/>
                <a:ext cx="0" cy="58"/>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37" name="Line 197">
                <a:extLst>
                  <a:ext uri="{FF2B5EF4-FFF2-40B4-BE49-F238E27FC236}">
                    <a16:creationId xmlns:a16="http://schemas.microsoft.com/office/drawing/2014/main" id="{B402D297-692B-468C-93BB-2BF1FB228774}"/>
                  </a:ext>
                </a:extLst>
              </p:cNvPr>
              <p:cNvSpPr>
                <a:spLocks noChangeShapeType="1"/>
              </p:cNvSpPr>
              <p:nvPr/>
            </p:nvSpPr>
            <p:spPr bwMode="auto">
              <a:xfrm>
                <a:off x="3646" y="1611"/>
                <a:ext cx="4"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38" name="Freeform 198">
                <a:extLst>
                  <a:ext uri="{FF2B5EF4-FFF2-40B4-BE49-F238E27FC236}">
                    <a16:creationId xmlns:a16="http://schemas.microsoft.com/office/drawing/2014/main" id="{5EE05912-90F9-44B8-B4E9-B9F468618FCF}"/>
                  </a:ext>
                </a:extLst>
              </p:cNvPr>
              <p:cNvSpPr>
                <a:spLocks/>
              </p:cNvSpPr>
              <p:nvPr/>
            </p:nvSpPr>
            <p:spPr bwMode="auto">
              <a:xfrm>
                <a:off x="3607" y="1608"/>
                <a:ext cx="40" cy="63"/>
              </a:xfrm>
              <a:custGeom>
                <a:avLst/>
                <a:gdLst>
                  <a:gd name="T0" fmla="*/ 0 w 40"/>
                  <a:gd name="T1" fmla="*/ 62 h 63"/>
                  <a:gd name="T2" fmla="*/ 0 w 40"/>
                  <a:gd name="T3" fmla="*/ 0 h 63"/>
                  <a:gd name="T4" fmla="*/ 39 w 40"/>
                  <a:gd name="T5" fmla="*/ 2 h 63"/>
                  <a:gd name="T6" fmla="*/ 39 w 40"/>
                  <a:gd name="T7" fmla="*/ 62 h 63"/>
                  <a:gd name="T8" fmla="*/ 0 w 40"/>
                  <a:gd name="T9" fmla="*/ 62 h 63"/>
                  <a:gd name="T10" fmla="*/ 0 60000 65536"/>
                  <a:gd name="T11" fmla="*/ 0 60000 65536"/>
                  <a:gd name="T12" fmla="*/ 0 60000 65536"/>
                  <a:gd name="T13" fmla="*/ 0 60000 65536"/>
                  <a:gd name="T14" fmla="*/ 0 60000 65536"/>
                  <a:gd name="T15" fmla="*/ 0 w 40"/>
                  <a:gd name="T16" fmla="*/ 0 h 63"/>
                  <a:gd name="T17" fmla="*/ 40 w 40"/>
                  <a:gd name="T18" fmla="*/ 63 h 63"/>
                </a:gdLst>
                <a:ahLst/>
                <a:cxnLst>
                  <a:cxn ang="T10">
                    <a:pos x="T0" y="T1"/>
                  </a:cxn>
                  <a:cxn ang="T11">
                    <a:pos x="T2" y="T3"/>
                  </a:cxn>
                  <a:cxn ang="T12">
                    <a:pos x="T4" y="T5"/>
                  </a:cxn>
                  <a:cxn ang="T13">
                    <a:pos x="T6" y="T7"/>
                  </a:cxn>
                  <a:cxn ang="T14">
                    <a:pos x="T8" y="T9"/>
                  </a:cxn>
                </a:cxnLst>
                <a:rect l="T15" t="T16" r="T17" b="T18"/>
                <a:pathLst>
                  <a:path w="40" h="63">
                    <a:moveTo>
                      <a:pt x="0" y="62"/>
                    </a:moveTo>
                    <a:lnTo>
                      <a:pt x="0" y="0"/>
                    </a:lnTo>
                    <a:lnTo>
                      <a:pt x="39" y="2"/>
                    </a:lnTo>
                    <a:lnTo>
                      <a:pt x="39" y="62"/>
                    </a:lnTo>
                    <a:lnTo>
                      <a:pt x="0" y="62"/>
                    </a:lnTo>
                  </a:path>
                </a:pathLst>
              </a:custGeom>
              <a:solidFill>
                <a:srgbClr val="0000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39" name="Freeform 199">
                <a:extLst>
                  <a:ext uri="{FF2B5EF4-FFF2-40B4-BE49-F238E27FC236}">
                    <a16:creationId xmlns:a16="http://schemas.microsoft.com/office/drawing/2014/main" id="{D93B169E-5EE5-4DCA-8BD8-604051377543}"/>
                  </a:ext>
                </a:extLst>
              </p:cNvPr>
              <p:cNvSpPr>
                <a:spLocks/>
              </p:cNvSpPr>
              <p:nvPr/>
            </p:nvSpPr>
            <p:spPr bwMode="auto">
              <a:xfrm>
                <a:off x="3607" y="1608"/>
                <a:ext cx="40" cy="63"/>
              </a:xfrm>
              <a:custGeom>
                <a:avLst/>
                <a:gdLst>
                  <a:gd name="T0" fmla="*/ 0 w 40"/>
                  <a:gd name="T1" fmla="*/ 62 h 63"/>
                  <a:gd name="T2" fmla="*/ 0 w 40"/>
                  <a:gd name="T3" fmla="*/ 0 h 63"/>
                  <a:gd name="T4" fmla="*/ 39 w 40"/>
                  <a:gd name="T5" fmla="*/ 2 h 63"/>
                  <a:gd name="T6" fmla="*/ 39 w 40"/>
                  <a:gd name="T7" fmla="*/ 62 h 63"/>
                  <a:gd name="T8" fmla="*/ 0 w 40"/>
                  <a:gd name="T9" fmla="*/ 62 h 63"/>
                  <a:gd name="T10" fmla="*/ 0 60000 65536"/>
                  <a:gd name="T11" fmla="*/ 0 60000 65536"/>
                  <a:gd name="T12" fmla="*/ 0 60000 65536"/>
                  <a:gd name="T13" fmla="*/ 0 60000 65536"/>
                  <a:gd name="T14" fmla="*/ 0 60000 65536"/>
                  <a:gd name="T15" fmla="*/ 0 w 40"/>
                  <a:gd name="T16" fmla="*/ 0 h 63"/>
                  <a:gd name="T17" fmla="*/ 40 w 40"/>
                  <a:gd name="T18" fmla="*/ 63 h 63"/>
                </a:gdLst>
                <a:ahLst/>
                <a:cxnLst>
                  <a:cxn ang="T10">
                    <a:pos x="T0" y="T1"/>
                  </a:cxn>
                  <a:cxn ang="T11">
                    <a:pos x="T2" y="T3"/>
                  </a:cxn>
                  <a:cxn ang="T12">
                    <a:pos x="T4" y="T5"/>
                  </a:cxn>
                  <a:cxn ang="T13">
                    <a:pos x="T6" y="T7"/>
                  </a:cxn>
                  <a:cxn ang="T14">
                    <a:pos x="T8" y="T9"/>
                  </a:cxn>
                </a:cxnLst>
                <a:rect l="T15" t="T16" r="T17" b="T18"/>
                <a:pathLst>
                  <a:path w="40" h="63">
                    <a:moveTo>
                      <a:pt x="0" y="62"/>
                    </a:moveTo>
                    <a:lnTo>
                      <a:pt x="0" y="0"/>
                    </a:lnTo>
                    <a:lnTo>
                      <a:pt x="39" y="2"/>
                    </a:lnTo>
                    <a:lnTo>
                      <a:pt x="39" y="62"/>
                    </a:lnTo>
                    <a:lnTo>
                      <a:pt x="0" y="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0" name="Freeform 200">
                <a:extLst>
                  <a:ext uri="{FF2B5EF4-FFF2-40B4-BE49-F238E27FC236}">
                    <a16:creationId xmlns:a16="http://schemas.microsoft.com/office/drawing/2014/main" id="{7EBC439B-9191-4C9F-A27B-1CAA38D14671}"/>
                  </a:ext>
                </a:extLst>
              </p:cNvPr>
              <p:cNvSpPr>
                <a:spLocks/>
              </p:cNvSpPr>
              <p:nvPr/>
            </p:nvSpPr>
            <p:spPr bwMode="auto">
              <a:xfrm>
                <a:off x="3607" y="1620"/>
                <a:ext cx="40" cy="51"/>
              </a:xfrm>
              <a:custGeom>
                <a:avLst/>
                <a:gdLst>
                  <a:gd name="T0" fmla="*/ 18 w 40"/>
                  <a:gd name="T1" fmla="*/ 50 h 51"/>
                  <a:gd name="T2" fmla="*/ 18 w 40"/>
                  <a:gd name="T3" fmla="*/ 2 h 51"/>
                  <a:gd name="T4" fmla="*/ 0 w 40"/>
                  <a:gd name="T5" fmla="*/ 1 h 51"/>
                  <a:gd name="T6" fmla="*/ 0 w 40"/>
                  <a:gd name="T7" fmla="*/ 0 h 51"/>
                  <a:gd name="T8" fmla="*/ 39 w 40"/>
                  <a:gd name="T9" fmla="*/ 1 h 51"/>
                  <a:gd name="T10" fmla="*/ 39 w 40"/>
                  <a:gd name="T11" fmla="*/ 2 h 51"/>
                  <a:gd name="T12" fmla="*/ 20 w 40"/>
                  <a:gd name="T13" fmla="*/ 2 h 51"/>
                  <a:gd name="T14" fmla="*/ 20 w 40"/>
                  <a:gd name="T15" fmla="*/ 50 h 51"/>
                  <a:gd name="T16" fmla="*/ 18 w 40"/>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1"/>
                  <a:gd name="T29" fmla="*/ 40 w 40"/>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1">
                    <a:moveTo>
                      <a:pt x="18" y="50"/>
                    </a:moveTo>
                    <a:lnTo>
                      <a:pt x="18" y="2"/>
                    </a:lnTo>
                    <a:lnTo>
                      <a:pt x="0" y="1"/>
                    </a:lnTo>
                    <a:lnTo>
                      <a:pt x="0" y="0"/>
                    </a:lnTo>
                    <a:lnTo>
                      <a:pt x="39" y="1"/>
                    </a:lnTo>
                    <a:lnTo>
                      <a:pt x="39" y="2"/>
                    </a:lnTo>
                    <a:lnTo>
                      <a:pt x="20" y="2"/>
                    </a:lnTo>
                    <a:lnTo>
                      <a:pt x="20" y="50"/>
                    </a:lnTo>
                    <a:lnTo>
                      <a:pt x="18" y="5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1" name="Freeform 201">
                <a:extLst>
                  <a:ext uri="{FF2B5EF4-FFF2-40B4-BE49-F238E27FC236}">
                    <a16:creationId xmlns:a16="http://schemas.microsoft.com/office/drawing/2014/main" id="{75FAFFD4-826C-4DE0-8068-F455D0FF21F0}"/>
                  </a:ext>
                </a:extLst>
              </p:cNvPr>
              <p:cNvSpPr>
                <a:spLocks/>
              </p:cNvSpPr>
              <p:nvPr/>
            </p:nvSpPr>
            <p:spPr bwMode="auto">
              <a:xfrm>
                <a:off x="3607" y="1620"/>
                <a:ext cx="40" cy="51"/>
              </a:xfrm>
              <a:custGeom>
                <a:avLst/>
                <a:gdLst>
                  <a:gd name="T0" fmla="*/ 18 w 40"/>
                  <a:gd name="T1" fmla="*/ 50 h 51"/>
                  <a:gd name="T2" fmla="*/ 18 w 40"/>
                  <a:gd name="T3" fmla="*/ 2 h 51"/>
                  <a:gd name="T4" fmla="*/ 0 w 40"/>
                  <a:gd name="T5" fmla="*/ 1 h 51"/>
                  <a:gd name="T6" fmla="*/ 0 w 40"/>
                  <a:gd name="T7" fmla="*/ 0 h 51"/>
                  <a:gd name="T8" fmla="*/ 39 w 40"/>
                  <a:gd name="T9" fmla="*/ 1 h 51"/>
                  <a:gd name="T10" fmla="*/ 39 w 40"/>
                  <a:gd name="T11" fmla="*/ 2 h 51"/>
                  <a:gd name="T12" fmla="*/ 20 w 40"/>
                  <a:gd name="T13" fmla="*/ 2 h 51"/>
                  <a:gd name="T14" fmla="*/ 20 w 40"/>
                  <a:gd name="T15" fmla="*/ 50 h 51"/>
                  <a:gd name="T16" fmla="*/ 18 w 40"/>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1"/>
                  <a:gd name="T29" fmla="*/ 40 w 40"/>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1">
                    <a:moveTo>
                      <a:pt x="18" y="50"/>
                    </a:moveTo>
                    <a:lnTo>
                      <a:pt x="18" y="2"/>
                    </a:lnTo>
                    <a:lnTo>
                      <a:pt x="0" y="1"/>
                    </a:lnTo>
                    <a:lnTo>
                      <a:pt x="0" y="0"/>
                    </a:lnTo>
                    <a:lnTo>
                      <a:pt x="39" y="1"/>
                    </a:lnTo>
                    <a:lnTo>
                      <a:pt x="39" y="2"/>
                    </a:lnTo>
                    <a:lnTo>
                      <a:pt x="20" y="2"/>
                    </a:lnTo>
                    <a:lnTo>
                      <a:pt x="20" y="50"/>
                    </a:lnTo>
                    <a:lnTo>
                      <a:pt x="18" y="5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2" name="Freeform 202">
                <a:extLst>
                  <a:ext uri="{FF2B5EF4-FFF2-40B4-BE49-F238E27FC236}">
                    <a16:creationId xmlns:a16="http://schemas.microsoft.com/office/drawing/2014/main" id="{D3AF7739-B3AC-41DE-AAE1-93ADDBAE4F96}"/>
                  </a:ext>
                </a:extLst>
              </p:cNvPr>
              <p:cNvSpPr>
                <a:spLocks/>
              </p:cNvSpPr>
              <p:nvPr/>
            </p:nvSpPr>
            <p:spPr bwMode="auto">
              <a:xfrm>
                <a:off x="3030" y="1391"/>
                <a:ext cx="776" cy="127"/>
              </a:xfrm>
              <a:custGeom>
                <a:avLst/>
                <a:gdLst>
                  <a:gd name="T0" fmla="*/ 212 w 776"/>
                  <a:gd name="T1" fmla="*/ 6 h 127"/>
                  <a:gd name="T2" fmla="*/ 0 w 776"/>
                  <a:gd name="T3" fmla="*/ 63 h 127"/>
                  <a:gd name="T4" fmla="*/ 0 w 776"/>
                  <a:gd name="T5" fmla="*/ 57 h 127"/>
                  <a:gd name="T6" fmla="*/ 212 w 776"/>
                  <a:gd name="T7" fmla="*/ 0 h 127"/>
                  <a:gd name="T8" fmla="*/ 775 w 776"/>
                  <a:gd name="T9" fmla="*/ 122 h 127"/>
                  <a:gd name="T10" fmla="*/ 775 w 776"/>
                  <a:gd name="T11" fmla="*/ 126 h 127"/>
                  <a:gd name="T12" fmla="*/ 212 w 776"/>
                  <a:gd name="T13" fmla="*/ 6 h 127"/>
                  <a:gd name="T14" fmla="*/ 0 60000 65536"/>
                  <a:gd name="T15" fmla="*/ 0 60000 65536"/>
                  <a:gd name="T16" fmla="*/ 0 60000 65536"/>
                  <a:gd name="T17" fmla="*/ 0 60000 65536"/>
                  <a:gd name="T18" fmla="*/ 0 60000 65536"/>
                  <a:gd name="T19" fmla="*/ 0 60000 65536"/>
                  <a:gd name="T20" fmla="*/ 0 60000 65536"/>
                  <a:gd name="T21" fmla="*/ 0 w 776"/>
                  <a:gd name="T22" fmla="*/ 0 h 127"/>
                  <a:gd name="T23" fmla="*/ 776 w 77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127">
                    <a:moveTo>
                      <a:pt x="212" y="6"/>
                    </a:moveTo>
                    <a:lnTo>
                      <a:pt x="0" y="63"/>
                    </a:lnTo>
                    <a:lnTo>
                      <a:pt x="0" y="57"/>
                    </a:lnTo>
                    <a:lnTo>
                      <a:pt x="212" y="0"/>
                    </a:lnTo>
                    <a:lnTo>
                      <a:pt x="775" y="122"/>
                    </a:lnTo>
                    <a:lnTo>
                      <a:pt x="775" y="126"/>
                    </a:lnTo>
                    <a:lnTo>
                      <a:pt x="212" y="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3" name="Freeform 203">
                <a:extLst>
                  <a:ext uri="{FF2B5EF4-FFF2-40B4-BE49-F238E27FC236}">
                    <a16:creationId xmlns:a16="http://schemas.microsoft.com/office/drawing/2014/main" id="{45BE255E-5E58-4AF6-B092-73896324FF28}"/>
                  </a:ext>
                </a:extLst>
              </p:cNvPr>
              <p:cNvSpPr>
                <a:spLocks/>
              </p:cNvSpPr>
              <p:nvPr/>
            </p:nvSpPr>
            <p:spPr bwMode="auto">
              <a:xfrm>
                <a:off x="3030" y="1391"/>
                <a:ext cx="776" cy="127"/>
              </a:xfrm>
              <a:custGeom>
                <a:avLst/>
                <a:gdLst>
                  <a:gd name="T0" fmla="*/ 212 w 776"/>
                  <a:gd name="T1" fmla="*/ 6 h 127"/>
                  <a:gd name="T2" fmla="*/ 0 w 776"/>
                  <a:gd name="T3" fmla="*/ 63 h 127"/>
                  <a:gd name="T4" fmla="*/ 0 w 776"/>
                  <a:gd name="T5" fmla="*/ 57 h 127"/>
                  <a:gd name="T6" fmla="*/ 212 w 776"/>
                  <a:gd name="T7" fmla="*/ 0 h 127"/>
                  <a:gd name="T8" fmla="*/ 775 w 776"/>
                  <a:gd name="T9" fmla="*/ 122 h 127"/>
                  <a:gd name="T10" fmla="*/ 775 w 776"/>
                  <a:gd name="T11" fmla="*/ 126 h 127"/>
                  <a:gd name="T12" fmla="*/ 212 w 776"/>
                  <a:gd name="T13" fmla="*/ 6 h 127"/>
                  <a:gd name="T14" fmla="*/ 0 60000 65536"/>
                  <a:gd name="T15" fmla="*/ 0 60000 65536"/>
                  <a:gd name="T16" fmla="*/ 0 60000 65536"/>
                  <a:gd name="T17" fmla="*/ 0 60000 65536"/>
                  <a:gd name="T18" fmla="*/ 0 60000 65536"/>
                  <a:gd name="T19" fmla="*/ 0 60000 65536"/>
                  <a:gd name="T20" fmla="*/ 0 60000 65536"/>
                  <a:gd name="T21" fmla="*/ 0 w 776"/>
                  <a:gd name="T22" fmla="*/ 0 h 127"/>
                  <a:gd name="T23" fmla="*/ 776 w 77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127">
                    <a:moveTo>
                      <a:pt x="212" y="6"/>
                    </a:moveTo>
                    <a:lnTo>
                      <a:pt x="0" y="63"/>
                    </a:lnTo>
                    <a:lnTo>
                      <a:pt x="0" y="57"/>
                    </a:lnTo>
                    <a:lnTo>
                      <a:pt x="212" y="0"/>
                    </a:lnTo>
                    <a:lnTo>
                      <a:pt x="775" y="122"/>
                    </a:lnTo>
                    <a:lnTo>
                      <a:pt x="775" y="126"/>
                    </a:lnTo>
                    <a:lnTo>
                      <a:pt x="212" y="6"/>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4" name="Line 204">
                <a:extLst>
                  <a:ext uri="{FF2B5EF4-FFF2-40B4-BE49-F238E27FC236}">
                    <a16:creationId xmlns:a16="http://schemas.microsoft.com/office/drawing/2014/main" id="{697B7A7F-1029-4D13-A131-240C42DA24EA}"/>
                  </a:ext>
                </a:extLst>
              </p:cNvPr>
              <p:cNvSpPr>
                <a:spLocks noChangeShapeType="1"/>
              </p:cNvSpPr>
              <p:nvPr/>
            </p:nvSpPr>
            <p:spPr bwMode="auto">
              <a:xfrm>
                <a:off x="3243" y="1373"/>
                <a:ext cx="0" cy="2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45" name="Freeform 205">
                <a:extLst>
                  <a:ext uri="{FF2B5EF4-FFF2-40B4-BE49-F238E27FC236}">
                    <a16:creationId xmlns:a16="http://schemas.microsoft.com/office/drawing/2014/main" id="{F85D3922-0A06-48A1-AFE8-0BAE4BB8D694}"/>
                  </a:ext>
                </a:extLst>
              </p:cNvPr>
              <p:cNvSpPr>
                <a:spLocks/>
              </p:cNvSpPr>
              <p:nvPr/>
            </p:nvSpPr>
            <p:spPr bwMode="auto">
              <a:xfrm>
                <a:off x="2883" y="1670"/>
                <a:ext cx="206" cy="37"/>
              </a:xfrm>
              <a:custGeom>
                <a:avLst/>
                <a:gdLst>
                  <a:gd name="T0" fmla="*/ 2 w 206"/>
                  <a:gd name="T1" fmla="*/ 0 h 37"/>
                  <a:gd name="T2" fmla="*/ 0 w 206"/>
                  <a:gd name="T3" fmla="*/ 27 h 37"/>
                  <a:gd name="T4" fmla="*/ 167 w 206"/>
                  <a:gd name="T5" fmla="*/ 36 h 37"/>
                  <a:gd name="T6" fmla="*/ 205 w 206"/>
                  <a:gd name="T7" fmla="*/ 14 h 37"/>
                  <a:gd name="T8" fmla="*/ 205 w 206"/>
                  <a:gd name="T9" fmla="*/ 2 h 37"/>
                  <a:gd name="T10" fmla="*/ 171 w 206"/>
                  <a:gd name="T11" fmla="*/ 7 h 37"/>
                  <a:gd name="T12" fmla="*/ 89 w 206"/>
                  <a:gd name="T13" fmla="*/ 7 h 37"/>
                  <a:gd name="T14" fmla="*/ 89 w 206"/>
                  <a:gd name="T15" fmla="*/ 0 h 37"/>
                  <a:gd name="T16" fmla="*/ 2 w 206"/>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37"/>
                  <a:gd name="T29" fmla="*/ 206 w 206"/>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37">
                    <a:moveTo>
                      <a:pt x="2" y="0"/>
                    </a:moveTo>
                    <a:lnTo>
                      <a:pt x="0" y="27"/>
                    </a:lnTo>
                    <a:lnTo>
                      <a:pt x="167" y="36"/>
                    </a:lnTo>
                    <a:lnTo>
                      <a:pt x="205" y="14"/>
                    </a:lnTo>
                    <a:lnTo>
                      <a:pt x="205" y="2"/>
                    </a:lnTo>
                    <a:lnTo>
                      <a:pt x="171" y="7"/>
                    </a:lnTo>
                    <a:lnTo>
                      <a:pt x="89" y="7"/>
                    </a:lnTo>
                    <a:lnTo>
                      <a:pt x="89" y="0"/>
                    </a:lnTo>
                    <a:lnTo>
                      <a:pt x="2"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6" name="Freeform 206">
                <a:extLst>
                  <a:ext uri="{FF2B5EF4-FFF2-40B4-BE49-F238E27FC236}">
                    <a16:creationId xmlns:a16="http://schemas.microsoft.com/office/drawing/2014/main" id="{501EB400-6D85-4273-8689-2AF73EE727EC}"/>
                  </a:ext>
                </a:extLst>
              </p:cNvPr>
              <p:cNvSpPr>
                <a:spLocks/>
              </p:cNvSpPr>
              <p:nvPr/>
            </p:nvSpPr>
            <p:spPr bwMode="auto">
              <a:xfrm>
                <a:off x="2883" y="1670"/>
                <a:ext cx="206" cy="37"/>
              </a:xfrm>
              <a:custGeom>
                <a:avLst/>
                <a:gdLst>
                  <a:gd name="T0" fmla="*/ 2 w 206"/>
                  <a:gd name="T1" fmla="*/ 0 h 37"/>
                  <a:gd name="T2" fmla="*/ 0 w 206"/>
                  <a:gd name="T3" fmla="*/ 27 h 37"/>
                  <a:gd name="T4" fmla="*/ 167 w 206"/>
                  <a:gd name="T5" fmla="*/ 36 h 37"/>
                  <a:gd name="T6" fmla="*/ 205 w 206"/>
                  <a:gd name="T7" fmla="*/ 14 h 37"/>
                  <a:gd name="T8" fmla="*/ 205 w 206"/>
                  <a:gd name="T9" fmla="*/ 2 h 37"/>
                  <a:gd name="T10" fmla="*/ 171 w 206"/>
                  <a:gd name="T11" fmla="*/ 7 h 37"/>
                  <a:gd name="T12" fmla="*/ 89 w 206"/>
                  <a:gd name="T13" fmla="*/ 7 h 37"/>
                  <a:gd name="T14" fmla="*/ 89 w 206"/>
                  <a:gd name="T15" fmla="*/ 0 h 37"/>
                  <a:gd name="T16" fmla="*/ 2 w 206"/>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37"/>
                  <a:gd name="T29" fmla="*/ 206 w 206"/>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37">
                    <a:moveTo>
                      <a:pt x="2" y="0"/>
                    </a:moveTo>
                    <a:lnTo>
                      <a:pt x="0" y="27"/>
                    </a:lnTo>
                    <a:lnTo>
                      <a:pt x="167" y="36"/>
                    </a:lnTo>
                    <a:lnTo>
                      <a:pt x="205" y="14"/>
                    </a:lnTo>
                    <a:lnTo>
                      <a:pt x="205" y="2"/>
                    </a:lnTo>
                    <a:lnTo>
                      <a:pt x="171" y="7"/>
                    </a:lnTo>
                    <a:lnTo>
                      <a:pt x="89" y="7"/>
                    </a:lnTo>
                    <a:lnTo>
                      <a:pt x="89" y="0"/>
                    </a:lnTo>
                    <a:lnTo>
                      <a:pt x="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7" name="Line 207">
                <a:extLst>
                  <a:ext uri="{FF2B5EF4-FFF2-40B4-BE49-F238E27FC236}">
                    <a16:creationId xmlns:a16="http://schemas.microsoft.com/office/drawing/2014/main" id="{DF0B066C-9F94-4C3F-A26B-6E3B21D9287F}"/>
                  </a:ext>
                </a:extLst>
              </p:cNvPr>
              <p:cNvSpPr>
                <a:spLocks noChangeShapeType="1"/>
              </p:cNvSpPr>
              <p:nvPr/>
            </p:nvSpPr>
            <p:spPr bwMode="auto">
              <a:xfrm flipV="1">
                <a:off x="3050" y="1678"/>
                <a:ext cx="4" cy="28"/>
              </a:xfrm>
              <a:prstGeom prst="line">
                <a:avLst/>
              </a:prstGeom>
              <a:noFill/>
              <a:ln w="12700">
                <a:solidFill>
                  <a:srgbClr val="ABABA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48" name="Freeform 208">
                <a:extLst>
                  <a:ext uri="{FF2B5EF4-FFF2-40B4-BE49-F238E27FC236}">
                    <a16:creationId xmlns:a16="http://schemas.microsoft.com/office/drawing/2014/main" id="{1BA5B3F0-0AED-4992-96AB-9A935EE16288}"/>
                  </a:ext>
                </a:extLst>
              </p:cNvPr>
              <p:cNvSpPr>
                <a:spLocks/>
              </p:cNvSpPr>
              <p:nvPr/>
            </p:nvSpPr>
            <p:spPr bwMode="auto">
              <a:xfrm>
                <a:off x="3665" y="1651"/>
                <a:ext cx="212" cy="25"/>
              </a:xfrm>
              <a:custGeom>
                <a:avLst/>
                <a:gdLst>
                  <a:gd name="T0" fmla="*/ 193 w 212"/>
                  <a:gd name="T1" fmla="*/ 5 h 25"/>
                  <a:gd name="T2" fmla="*/ 188 w 212"/>
                  <a:gd name="T3" fmla="*/ 5 h 25"/>
                  <a:gd name="T4" fmla="*/ 180 w 212"/>
                  <a:gd name="T5" fmla="*/ 5 h 25"/>
                  <a:gd name="T6" fmla="*/ 170 w 212"/>
                  <a:gd name="T7" fmla="*/ 4 h 25"/>
                  <a:gd name="T8" fmla="*/ 164 w 212"/>
                  <a:gd name="T9" fmla="*/ 8 h 25"/>
                  <a:gd name="T10" fmla="*/ 150 w 212"/>
                  <a:gd name="T11" fmla="*/ 5 h 25"/>
                  <a:gd name="T12" fmla="*/ 136 w 212"/>
                  <a:gd name="T13" fmla="*/ 2 h 25"/>
                  <a:gd name="T14" fmla="*/ 125 w 212"/>
                  <a:gd name="T15" fmla="*/ 8 h 25"/>
                  <a:gd name="T16" fmla="*/ 118 w 212"/>
                  <a:gd name="T17" fmla="*/ 4 h 25"/>
                  <a:gd name="T18" fmla="*/ 109 w 212"/>
                  <a:gd name="T19" fmla="*/ 4 h 25"/>
                  <a:gd name="T20" fmla="*/ 102 w 212"/>
                  <a:gd name="T21" fmla="*/ 2 h 25"/>
                  <a:gd name="T22" fmla="*/ 94 w 212"/>
                  <a:gd name="T23" fmla="*/ 2 h 25"/>
                  <a:gd name="T24" fmla="*/ 86 w 212"/>
                  <a:gd name="T25" fmla="*/ 4 h 25"/>
                  <a:gd name="T26" fmla="*/ 77 w 212"/>
                  <a:gd name="T27" fmla="*/ 0 h 25"/>
                  <a:gd name="T28" fmla="*/ 70 w 212"/>
                  <a:gd name="T29" fmla="*/ 2 h 25"/>
                  <a:gd name="T30" fmla="*/ 61 w 212"/>
                  <a:gd name="T31" fmla="*/ 0 h 25"/>
                  <a:gd name="T32" fmla="*/ 52 w 212"/>
                  <a:gd name="T33" fmla="*/ 2 h 25"/>
                  <a:gd name="T34" fmla="*/ 42 w 212"/>
                  <a:gd name="T35" fmla="*/ 4 h 25"/>
                  <a:gd name="T36" fmla="*/ 33 w 212"/>
                  <a:gd name="T37" fmla="*/ 0 h 25"/>
                  <a:gd name="T38" fmla="*/ 24 w 212"/>
                  <a:gd name="T39" fmla="*/ 2 h 25"/>
                  <a:gd name="T40" fmla="*/ 14 w 212"/>
                  <a:gd name="T41" fmla="*/ 0 h 25"/>
                  <a:gd name="T42" fmla="*/ 8 w 212"/>
                  <a:gd name="T43" fmla="*/ 0 h 25"/>
                  <a:gd name="T44" fmla="*/ 4 w 212"/>
                  <a:gd name="T45" fmla="*/ 8 h 25"/>
                  <a:gd name="T46" fmla="*/ 0 w 212"/>
                  <a:gd name="T47" fmla="*/ 9 h 25"/>
                  <a:gd name="T48" fmla="*/ 2 w 212"/>
                  <a:gd name="T49" fmla="*/ 21 h 25"/>
                  <a:gd name="T50" fmla="*/ 8 w 212"/>
                  <a:gd name="T51" fmla="*/ 22 h 25"/>
                  <a:gd name="T52" fmla="*/ 17 w 212"/>
                  <a:gd name="T53" fmla="*/ 24 h 25"/>
                  <a:gd name="T54" fmla="*/ 28 w 212"/>
                  <a:gd name="T55" fmla="*/ 22 h 25"/>
                  <a:gd name="T56" fmla="*/ 37 w 212"/>
                  <a:gd name="T57" fmla="*/ 24 h 25"/>
                  <a:gd name="T58" fmla="*/ 46 w 212"/>
                  <a:gd name="T59" fmla="*/ 22 h 25"/>
                  <a:gd name="T60" fmla="*/ 57 w 212"/>
                  <a:gd name="T61" fmla="*/ 18 h 25"/>
                  <a:gd name="T62" fmla="*/ 65 w 212"/>
                  <a:gd name="T63" fmla="*/ 21 h 25"/>
                  <a:gd name="T64" fmla="*/ 73 w 212"/>
                  <a:gd name="T65" fmla="*/ 18 h 25"/>
                  <a:gd name="T66" fmla="*/ 81 w 212"/>
                  <a:gd name="T67" fmla="*/ 18 h 25"/>
                  <a:gd name="T68" fmla="*/ 90 w 212"/>
                  <a:gd name="T69" fmla="*/ 21 h 25"/>
                  <a:gd name="T70" fmla="*/ 100 w 212"/>
                  <a:gd name="T71" fmla="*/ 18 h 25"/>
                  <a:gd name="T72" fmla="*/ 109 w 212"/>
                  <a:gd name="T73" fmla="*/ 18 h 25"/>
                  <a:gd name="T74" fmla="*/ 120 w 212"/>
                  <a:gd name="T75" fmla="*/ 21 h 25"/>
                  <a:gd name="T76" fmla="*/ 130 w 212"/>
                  <a:gd name="T77" fmla="*/ 18 h 25"/>
                  <a:gd name="T78" fmla="*/ 136 w 212"/>
                  <a:gd name="T79" fmla="*/ 18 h 25"/>
                  <a:gd name="T80" fmla="*/ 141 w 212"/>
                  <a:gd name="T81" fmla="*/ 21 h 25"/>
                  <a:gd name="T82" fmla="*/ 149 w 212"/>
                  <a:gd name="T83" fmla="*/ 18 h 25"/>
                  <a:gd name="T84" fmla="*/ 158 w 212"/>
                  <a:gd name="T85" fmla="*/ 21 h 25"/>
                  <a:gd name="T86" fmla="*/ 169 w 212"/>
                  <a:gd name="T87" fmla="*/ 18 h 25"/>
                  <a:gd name="T88" fmla="*/ 182 w 212"/>
                  <a:gd name="T89" fmla="*/ 21 h 25"/>
                  <a:gd name="T90" fmla="*/ 193 w 212"/>
                  <a:gd name="T91" fmla="*/ 18 h 25"/>
                  <a:gd name="T92" fmla="*/ 202 w 212"/>
                  <a:gd name="T93" fmla="*/ 18 h 25"/>
                  <a:gd name="T94" fmla="*/ 211 w 212"/>
                  <a:gd name="T95" fmla="*/ 17 h 25"/>
                  <a:gd name="T96" fmla="*/ 206 w 212"/>
                  <a:gd name="T97" fmla="*/ 1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25"/>
                  <a:gd name="T149" fmla="*/ 212 w 212"/>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25">
                    <a:moveTo>
                      <a:pt x="201" y="9"/>
                    </a:moveTo>
                    <a:lnTo>
                      <a:pt x="196" y="8"/>
                    </a:lnTo>
                    <a:lnTo>
                      <a:pt x="193" y="5"/>
                    </a:lnTo>
                    <a:lnTo>
                      <a:pt x="192" y="5"/>
                    </a:lnTo>
                    <a:lnTo>
                      <a:pt x="189" y="5"/>
                    </a:lnTo>
                    <a:lnTo>
                      <a:pt x="188" y="5"/>
                    </a:lnTo>
                    <a:lnTo>
                      <a:pt x="185" y="8"/>
                    </a:lnTo>
                    <a:lnTo>
                      <a:pt x="182" y="8"/>
                    </a:lnTo>
                    <a:lnTo>
                      <a:pt x="180" y="5"/>
                    </a:lnTo>
                    <a:lnTo>
                      <a:pt x="177" y="5"/>
                    </a:lnTo>
                    <a:lnTo>
                      <a:pt x="174" y="4"/>
                    </a:lnTo>
                    <a:lnTo>
                      <a:pt x="170" y="4"/>
                    </a:lnTo>
                    <a:lnTo>
                      <a:pt x="169" y="5"/>
                    </a:lnTo>
                    <a:lnTo>
                      <a:pt x="165" y="5"/>
                    </a:lnTo>
                    <a:lnTo>
                      <a:pt x="164" y="8"/>
                    </a:lnTo>
                    <a:lnTo>
                      <a:pt x="162" y="9"/>
                    </a:lnTo>
                    <a:lnTo>
                      <a:pt x="156" y="8"/>
                    </a:lnTo>
                    <a:lnTo>
                      <a:pt x="150" y="5"/>
                    </a:lnTo>
                    <a:lnTo>
                      <a:pt x="146" y="4"/>
                    </a:lnTo>
                    <a:lnTo>
                      <a:pt x="141" y="2"/>
                    </a:lnTo>
                    <a:lnTo>
                      <a:pt x="136" y="2"/>
                    </a:lnTo>
                    <a:lnTo>
                      <a:pt x="133" y="2"/>
                    </a:lnTo>
                    <a:lnTo>
                      <a:pt x="129" y="4"/>
                    </a:lnTo>
                    <a:lnTo>
                      <a:pt x="125" y="8"/>
                    </a:lnTo>
                    <a:lnTo>
                      <a:pt x="124" y="5"/>
                    </a:lnTo>
                    <a:lnTo>
                      <a:pt x="121" y="5"/>
                    </a:lnTo>
                    <a:lnTo>
                      <a:pt x="118" y="4"/>
                    </a:lnTo>
                    <a:lnTo>
                      <a:pt x="116" y="4"/>
                    </a:lnTo>
                    <a:lnTo>
                      <a:pt x="112" y="4"/>
                    </a:lnTo>
                    <a:lnTo>
                      <a:pt x="109" y="4"/>
                    </a:lnTo>
                    <a:lnTo>
                      <a:pt x="106" y="2"/>
                    </a:lnTo>
                    <a:lnTo>
                      <a:pt x="105" y="2"/>
                    </a:lnTo>
                    <a:lnTo>
                      <a:pt x="102" y="2"/>
                    </a:lnTo>
                    <a:lnTo>
                      <a:pt x="100" y="0"/>
                    </a:lnTo>
                    <a:lnTo>
                      <a:pt x="96" y="2"/>
                    </a:lnTo>
                    <a:lnTo>
                      <a:pt x="94" y="2"/>
                    </a:lnTo>
                    <a:lnTo>
                      <a:pt x="90" y="2"/>
                    </a:lnTo>
                    <a:lnTo>
                      <a:pt x="88" y="2"/>
                    </a:lnTo>
                    <a:lnTo>
                      <a:pt x="86" y="4"/>
                    </a:lnTo>
                    <a:lnTo>
                      <a:pt x="82" y="2"/>
                    </a:lnTo>
                    <a:lnTo>
                      <a:pt x="80" y="2"/>
                    </a:lnTo>
                    <a:lnTo>
                      <a:pt x="77" y="0"/>
                    </a:lnTo>
                    <a:lnTo>
                      <a:pt x="73" y="0"/>
                    </a:lnTo>
                    <a:lnTo>
                      <a:pt x="72" y="2"/>
                    </a:lnTo>
                    <a:lnTo>
                      <a:pt x="70" y="2"/>
                    </a:lnTo>
                    <a:lnTo>
                      <a:pt x="68" y="4"/>
                    </a:lnTo>
                    <a:lnTo>
                      <a:pt x="65" y="2"/>
                    </a:lnTo>
                    <a:lnTo>
                      <a:pt x="61" y="0"/>
                    </a:lnTo>
                    <a:lnTo>
                      <a:pt x="57" y="0"/>
                    </a:lnTo>
                    <a:lnTo>
                      <a:pt x="53" y="0"/>
                    </a:lnTo>
                    <a:lnTo>
                      <a:pt x="52" y="2"/>
                    </a:lnTo>
                    <a:lnTo>
                      <a:pt x="49" y="2"/>
                    </a:lnTo>
                    <a:lnTo>
                      <a:pt x="46" y="4"/>
                    </a:lnTo>
                    <a:lnTo>
                      <a:pt x="42" y="4"/>
                    </a:lnTo>
                    <a:lnTo>
                      <a:pt x="38" y="2"/>
                    </a:lnTo>
                    <a:lnTo>
                      <a:pt x="37" y="2"/>
                    </a:lnTo>
                    <a:lnTo>
                      <a:pt x="33" y="0"/>
                    </a:lnTo>
                    <a:lnTo>
                      <a:pt x="29" y="2"/>
                    </a:lnTo>
                    <a:lnTo>
                      <a:pt x="28" y="2"/>
                    </a:lnTo>
                    <a:lnTo>
                      <a:pt x="24" y="2"/>
                    </a:lnTo>
                    <a:lnTo>
                      <a:pt x="22" y="4"/>
                    </a:lnTo>
                    <a:lnTo>
                      <a:pt x="18" y="2"/>
                    </a:lnTo>
                    <a:lnTo>
                      <a:pt x="14" y="0"/>
                    </a:lnTo>
                    <a:lnTo>
                      <a:pt x="12" y="0"/>
                    </a:lnTo>
                    <a:lnTo>
                      <a:pt x="9" y="0"/>
                    </a:lnTo>
                    <a:lnTo>
                      <a:pt x="8" y="0"/>
                    </a:lnTo>
                    <a:lnTo>
                      <a:pt x="5" y="2"/>
                    </a:lnTo>
                    <a:lnTo>
                      <a:pt x="5" y="4"/>
                    </a:lnTo>
                    <a:lnTo>
                      <a:pt x="4" y="8"/>
                    </a:lnTo>
                    <a:lnTo>
                      <a:pt x="2" y="8"/>
                    </a:lnTo>
                    <a:lnTo>
                      <a:pt x="0" y="8"/>
                    </a:lnTo>
                    <a:lnTo>
                      <a:pt x="0" y="9"/>
                    </a:lnTo>
                    <a:lnTo>
                      <a:pt x="0" y="18"/>
                    </a:lnTo>
                    <a:lnTo>
                      <a:pt x="0" y="21"/>
                    </a:lnTo>
                    <a:lnTo>
                      <a:pt x="2" y="21"/>
                    </a:lnTo>
                    <a:lnTo>
                      <a:pt x="4" y="21"/>
                    </a:lnTo>
                    <a:lnTo>
                      <a:pt x="5" y="21"/>
                    </a:lnTo>
                    <a:lnTo>
                      <a:pt x="8" y="22"/>
                    </a:lnTo>
                    <a:lnTo>
                      <a:pt x="12" y="22"/>
                    </a:lnTo>
                    <a:lnTo>
                      <a:pt x="13" y="22"/>
                    </a:lnTo>
                    <a:lnTo>
                      <a:pt x="17" y="24"/>
                    </a:lnTo>
                    <a:lnTo>
                      <a:pt x="21" y="24"/>
                    </a:lnTo>
                    <a:lnTo>
                      <a:pt x="24" y="24"/>
                    </a:lnTo>
                    <a:lnTo>
                      <a:pt x="28" y="22"/>
                    </a:lnTo>
                    <a:lnTo>
                      <a:pt x="29" y="21"/>
                    </a:lnTo>
                    <a:lnTo>
                      <a:pt x="33" y="22"/>
                    </a:lnTo>
                    <a:lnTo>
                      <a:pt x="37" y="24"/>
                    </a:lnTo>
                    <a:lnTo>
                      <a:pt x="41" y="24"/>
                    </a:lnTo>
                    <a:lnTo>
                      <a:pt x="42" y="24"/>
                    </a:lnTo>
                    <a:lnTo>
                      <a:pt x="46" y="22"/>
                    </a:lnTo>
                    <a:lnTo>
                      <a:pt x="49" y="22"/>
                    </a:lnTo>
                    <a:lnTo>
                      <a:pt x="53" y="21"/>
                    </a:lnTo>
                    <a:lnTo>
                      <a:pt x="57" y="18"/>
                    </a:lnTo>
                    <a:lnTo>
                      <a:pt x="58" y="21"/>
                    </a:lnTo>
                    <a:lnTo>
                      <a:pt x="61" y="21"/>
                    </a:lnTo>
                    <a:lnTo>
                      <a:pt x="65" y="21"/>
                    </a:lnTo>
                    <a:lnTo>
                      <a:pt x="68" y="21"/>
                    </a:lnTo>
                    <a:lnTo>
                      <a:pt x="72" y="21"/>
                    </a:lnTo>
                    <a:lnTo>
                      <a:pt x="73" y="18"/>
                    </a:lnTo>
                    <a:lnTo>
                      <a:pt x="77" y="18"/>
                    </a:lnTo>
                    <a:lnTo>
                      <a:pt x="80" y="17"/>
                    </a:lnTo>
                    <a:lnTo>
                      <a:pt x="81" y="18"/>
                    </a:lnTo>
                    <a:lnTo>
                      <a:pt x="82" y="18"/>
                    </a:lnTo>
                    <a:lnTo>
                      <a:pt x="86" y="18"/>
                    </a:lnTo>
                    <a:lnTo>
                      <a:pt x="90" y="21"/>
                    </a:lnTo>
                    <a:lnTo>
                      <a:pt x="92" y="21"/>
                    </a:lnTo>
                    <a:lnTo>
                      <a:pt x="96" y="21"/>
                    </a:lnTo>
                    <a:lnTo>
                      <a:pt x="100" y="18"/>
                    </a:lnTo>
                    <a:lnTo>
                      <a:pt x="101" y="17"/>
                    </a:lnTo>
                    <a:lnTo>
                      <a:pt x="105" y="18"/>
                    </a:lnTo>
                    <a:lnTo>
                      <a:pt x="109" y="18"/>
                    </a:lnTo>
                    <a:lnTo>
                      <a:pt x="112" y="21"/>
                    </a:lnTo>
                    <a:lnTo>
                      <a:pt x="116" y="21"/>
                    </a:lnTo>
                    <a:lnTo>
                      <a:pt x="120" y="21"/>
                    </a:lnTo>
                    <a:lnTo>
                      <a:pt x="124" y="21"/>
                    </a:lnTo>
                    <a:lnTo>
                      <a:pt x="126" y="18"/>
                    </a:lnTo>
                    <a:lnTo>
                      <a:pt x="130" y="18"/>
                    </a:lnTo>
                    <a:lnTo>
                      <a:pt x="133" y="18"/>
                    </a:lnTo>
                    <a:lnTo>
                      <a:pt x="134" y="18"/>
                    </a:lnTo>
                    <a:lnTo>
                      <a:pt x="136" y="18"/>
                    </a:lnTo>
                    <a:lnTo>
                      <a:pt x="138" y="21"/>
                    </a:lnTo>
                    <a:lnTo>
                      <a:pt x="140" y="21"/>
                    </a:lnTo>
                    <a:lnTo>
                      <a:pt x="141" y="21"/>
                    </a:lnTo>
                    <a:lnTo>
                      <a:pt x="144" y="18"/>
                    </a:lnTo>
                    <a:lnTo>
                      <a:pt x="145" y="18"/>
                    </a:lnTo>
                    <a:lnTo>
                      <a:pt x="149" y="18"/>
                    </a:lnTo>
                    <a:lnTo>
                      <a:pt x="150" y="21"/>
                    </a:lnTo>
                    <a:lnTo>
                      <a:pt x="154" y="21"/>
                    </a:lnTo>
                    <a:lnTo>
                      <a:pt x="158" y="21"/>
                    </a:lnTo>
                    <a:lnTo>
                      <a:pt x="164" y="21"/>
                    </a:lnTo>
                    <a:lnTo>
                      <a:pt x="168" y="21"/>
                    </a:lnTo>
                    <a:lnTo>
                      <a:pt x="169" y="18"/>
                    </a:lnTo>
                    <a:lnTo>
                      <a:pt x="173" y="18"/>
                    </a:lnTo>
                    <a:lnTo>
                      <a:pt x="177" y="18"/>
                    </a:lnTo>
                    <a:lnTo>
                      <a:pt x="182" y="21"/>
                    </a:lnTo>
                    <a:lnTo>
                      <a:pt x="185" y="21"/>
                    </a:lnTo>
                    <a:lnTo>
                      <a:pt x="189" y="21"/>
                    </a:lnTo>
                    <a:lnTo>
                      <a:pt x="193" y="18"/>
                    </a:lnTo>
                    <a:lnTo>
                      <a:pt x="196" y="18"/>
                    </a:lnTo>
                    <a:lnTo>
                      <a:pt x="200" y="18"/>
                    </a:lnTo>
                    <a:lnTo>
                      <a:pt x="202" y="18"/>
                    </a:lnTo>
                    <a:lnTo>
                      <a:pt x="206" y="18"/>
                    </a:lnTo>
                    <a:lnTo>
                      <a:pt x="208" y="17"/>
                    </a:lnTo>
                    <a:lnTo>
                      <a:pt x="211" y="17"/>
                    </a:lnTo>
                    <a:lnTo>
                      <a:pt x="211" y="14"/>
                    </a:lnTo>
                    <a:lnTo>
                      <a:pt x="208" y="13"/>
                    </a:lnTo>
                    <a:lnTo>
                      <a:pt x="206" y="12"/>
                    </a:lnTo>
                    <a:lnTo>
                      <a:pt x="205" y="9"/>
                    </a:lnTo>
                    <a:lnTo>
                      <a:pt x="201" y="9"/>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49" name="Freeform 209">
                <a:extLst>
                  <a:ext uri="{FF2B5EF4-FFF2-40B4-BE49-F238E27FC236}">
                    <a16:creationId xmlns:a16="http://schemas.microsoft.com/office/drawing/2014/main" id="{1D8AF690-A14D-4209-B142-CE2054ABA373}"/>
                  </a:ext>
                </a:extLst>
              </p:cNvPr>
              <p:cNvSpPr>
                <a:spLocks/>
              </p:cNvSpPr>
              <p:nvPr/>
            </p:nvSpPr>
            <p:spPr bwMode="auto">
              <a:xfrm>
                <a:off x="3665" y="1651"/>
                <a:ext cx="212" cy="25"/>
              </a:xfrm>
              <a:custGeom>
                <a:avLst/>
                <a:gdLst>
                  <a:gd name="T0" fmla="*/ 193 w 212"/>
                  <a:gd name="T1" fmla="*/ 5 h 25"/>
                  <a:gd name="T2" fmla="*/ 188 w 212"/>
                  <a:gd name="T3" fmla="*/ 5 h 25"/>
                  <a:gd name="T4" fmla="*/ 180 w 212"/>
                  <a:gd name="T5" fmla="*/ 5 h 25"/>
                  <a:gd name="T6" fmla="*/ 170 w 212"/>
                  <a:gd name="T7" fmla="*/ 4 h 25"/>
                  <a:gd name="T8" fmla="*/ 164 w 212"/>
                  <a:gd name="T9" fmla="*/ 8 h 25"/>
                  <a:gd name="T10" fmla="*/ 150 w 212"/>
                  <a:gd name="T11" fmla="*/ 5 h 25"/>
                  <a:gd name="T12" fmla="*/ 136 w 212"/>
                  <a:gd name="T13" fmla="*/ 2 h 25"/>
                  <a:gd name="T14" fmla="*/ 125 w 212"/>
                  <a:gd name="T15" fmla="*/ 8 h 25"/>
                  <a:gd name="T16" fmla="*/ 118 w 212"/>
                  <a:gd name="T17" fmla="*/ 4 h 25"/>
                  <a:gd name="T18" fmla="*/ 109 w 212"/>
                  <a:gd name="T19" fmla="*/ 4 h 25"/>
                  <a:gd name="T20" fmla="*/ 102 w 212"/>
                  <a:gd name="T21" fmla="*/ 2 h 25"/>
                  <a:gd name="T22" fmla="*/ 94 w 212"/>
                  <a:gd name="T23" fmla="*/ 2 h 25"/>
                  <a:gd name="T24" fmla="*/ 86 w 212"/>
                  <a:gd name="T25" fmla="*/ 4 h 25"/>
                  <a:gd name="T26" fmla="*/ 77 w 212"/>
                  <a:gd name="T27" fmla="*/ 0 h 25"/>
                  <a:gd name="T28" fmla="*/ 70 w 212"/>
                  <a:gd name="T29" fmla="*/ 2 h 25"/>
                  <a:gd name="T30" fmla="*/ 61 w 212"/>
                  <a:gd name="T31" fmla="*/ 0 h 25"/>
                  <a:gd name="T32" fmla="*/ 52 w 212"/>
                  <a:gd name="T33" fmla="*/ 2 h 25"/>
                  <a:gd name="T34" fmla="*/ 42 w 212"/>
                  <a:gd name="T35" fmla="*/ 4 h 25"/>
                  <a:gd name="T36" fmla="*/ 33 w 212"/>
                  <a:gd name="T37" fmla="*/ 0 h 25"/>
                  <a:gd name="T38" fmla="*/ 24 w 212"/>
                  <a:gd name="T39" fmla="*/ 2 h 25"/>
                  <a:gd name="T40" fmla="*/ 14 w 212"/>
                  <a:gd name="T41" fmla="*/ 0 h 25"/>
                  <a:gd name="T42" fmla="*/ 8 w 212"/>
                  <a:gd name="T43" fmla="*/ 0 h 25"/>
                  <a:gd name="T44" fmla="*/ 4 w 212"/>
                  <a:gd name="T45" fmla="*/ 8 h 25"/>
                  <a:gd name="T46" fmla="*/ 0 w 212"/>
                  <a:gd name="T47" fmla="*/ 9 h 25"/>
                  <a:gd name="T48" fmla="*/ 2 w 212"/>
                  <a:gd name="T49" fmla="*/ 21 h 25"/>
                  <a:gd name="T50" fmla="*/ 8 w 212"/>
                  <a:gd name="T51" fmla="*/ 22 h 25"/>
                  <a:gd name="T52" fmla="*/ 17 w 212"/>
                  <a:gd name="T53" fmla="*/ 24 h 25"/>
                  <a:gd name="T54" fmla="*/ 28 w 212"/>
                  <a:gd name="T55" fmla="*/ 22 h 25"/>
                  <a:gd name="T56" fmla="*/ 37 w 212"/>
                  <a:gd name="T57" fmla="*/ 24 h 25"/>
                  <a:gd name="T58" fmla="*/ 46 w 212"/>
                  <a:gd name="T59" fmla="*/ 22 h 25"/>
                  <a:gd name="T60" fmla="*/ 57 w 212"/>
                  <a:gd name="T61" fmla="*/ 18 h 25"/>
                  <a:gd name="T62" fmla="*/ 65 w 212"/>
                  <a:gd name="T63" fmla="*/ 21 h 25"/>
                  <a:gd name="T64" fmla="*/ 73 w 212"/>
                  <a:gd name="T65" fmla="*/ 18 h 25"/>
                  <a:gd name="T66" fmla="*/ 81 w 212"/>
                  <a:gd name="T67" fmla="*/ 18 h 25"/>
                  <a:gd name="T68" fmla="*/ 90 w 212"/>
                  <a:gd name="T69" fmla="*/ 21 h 25"/>
                  <a:gd name="T70" fmla="*/ 100 w 212"/>
                  <a:gd name="T71" fmla="*/ 18 h 25"/>
                  <a:gd name="T72" fmla="*/ 109 w 212"/>
                  <a:gd name="T73" fmla="*/ 18 h 25"/>
                  <a:gd name="T74" fmla="*/ 120 w 212"/>
                  <a:gd name="T75" fmla="*/ 21 h 25"/>
                  <a:gd name="T76" fmla="*/ 130 w 212"/>
                  <a:gd name="T77" fmla="*/ 18 h 25"/>
                  <a:gd name="T78" fmla="*/ 136 w 212"/>
                  <a:gd name="T79" fmla="*/ 18 h 25"/>
                  <a:gd name="T80" fmla="*/ 141 w 212"/>
                  <a:gd name="T81" fmla="*/ 21 h 25"/>
                  <a:gd name="T82" fmla="*/ 149 w 212"/>
                  <a:gd name="T83" fmla="*/ 18 h 25"/>
                  <a:gd name="T84" fmla="*/ 158 w 212"/>
                  <a:gd name="T85" fmla="*/ 21 h 25"/>
                  <a:gd name="T86" fmla="*/ 169 w 212"/>
                  <a:gd name="T87" fmla="*/ 18 h 25"/>
                  <a:gd name="T88" fmla="*/ 182 w 212"/>
                  <a:gd name="T89" fmla="*/ 21 h 25"/>
                  <a:gd name="T90" fmla="*/ 193 w 212"/>
                  <a:gd name="T91" fmla="*/ 18 h 25"/>
                  <a:gd name="T92" fmla="*/ 202 w 212"/>
                  <a:gd name="T93" fmla="*/ 18 h 25"/>
                  <a:gd name="T94" fmla="*/ 211 w 212"/>
                  <a:gd name="T95" fmla="*/ 17 h 25"/>
                  <a:gd name="T96" fmla="*/ 206 w 212"/>
                  <a:gd name="T97" fmla="*/ 1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25"/>
                  <a:gd name="T149" fmla="*/ 212 w 212"/>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25">
                    <a:moveTo>
                      <a:pt x="201" y="9"/>
                    </a:moveTo>
                    <a:lnTo>
                      <a:pt x="196" y="8"/>
                    </a:lnTo>
                    <a:lnTo>
                      <a:pt x="193" y="5"/>
                    </a:lnTo>
                    <a:lnTo>
                      <a:pt x="192" y="5"/>
                    </a:lnTo>
                    <a:lnTo>
                      <a:pt x="189" y="5"/>
                    </a:lnTo>
                    <a:lnTo>
                      <a:pt x="188" y="5"/>
                    </a:lnTo>
                    <a:lnTo>
                      <a:pt x="185" y="8"/>
                    </a:lnTo>
                    <a:lnTo>
                      <a:pt x="182" y="8"/>
                    </a:lnTo>
                    <a:lnTo>
                      <a:pt x="180" y="5"/>
                    </a:lnTo>
                    <a:lnTo>
                      <a:pt x="177" y="5"/>
                    </a:lnTo>
                    <a:lnTo>
                      <a:pt x="174" y="4"/>
                    </a:lnTo>
                    <a:lnTo>
                      <a:pt x="170" y="4"/>
                    </a:lnTo>
                    <a:lnTo>
                      <a:pt x="169" y="5"/>
                    </a:lnTo>
                    <a:lnTo>
                      <a:pt x="165" y="5"/>
                    </a:lnTo>
                    <a:lnTo>
                      <a:pt x="164" y="8"/>
                    </a:lnTo>
                    <a:lnTo>
                      <a:pt x="162" y="9"/>
                    </a:lnTo>
                    <a:lnTo>
                      <a:pt x="156" y="8"/>
                    </a:lnTo>
                    <a:lnTo>
                      <a:pt x="150" y="5"/>
                    </a:lnTo>
                    <a:lnTo>
                      <a:pt x="146" y="4"/>
                    </a:lnTo>
                    <a:lnTo>
                      <a:pt x="141" y="2"/>
                    </a:lnTo>
                    <a:lnTo>
                      <a:pt x="136" y="2"/>
                    </a:lnTo>
                    <a:lnTo>
                      <a:pt x="133" y="2"/>
                    </a:lnTo>
                    <a:lnTo>
                      <a:pt x="129" y="4"/>
                    </a:lnTo>
                    <a:lnTo>
                      <a:pt x="125" y="8"/>
                    </a:lnTo>
                    <a:lnTo>
                      <a:pt x="124" y="5"/>
                    </a:lnTo>
                    <a:lnTo>
                      <a:pt x="121" y="5"/>
                    </a:lnTo>
                    <a:lnTo>
                      <a:pt x="118" y="4"/>
                    </a:lnTo>
                    <a:lnTo>
                      <a:pt x="116" y="4"/>
                    </a:lnTo>
                    <a:lnTo>
                      <a:pt x="112" y="4"/>
                    </a:lnTo>
                    <a:lnTo>
                      <a:pt x="109" y="4"/>
                    </a:lnTo>
                    <a:lnTo>
                      <a:pt x="106" y="2"/>
                    </a:lnTo>
                    <a:lnTo>
                      <a:pt x="105" y="2"/>
                    </a:lnTo>
                    <a:lnTo>
                      <a:pt x="102" y="2"/>
                    </a:lnTo>
                    <a:lnTo>
                      <a:pt x="100" y="0"/>
                    </a:lnTo>
                    <a:lnTo>
                      <a:pt x="96" y="2"/>
                    </a:lnTo>
                    <a:lnTo>
                      <a:pt x="94" y="2"/>
                    </a:lnTo>
                    <a:lnTo>
                      <a:pt x="90" y="2"/>
                    </a:lnTo>
                    <a:lnTo>
                      <a:pt x="88" y="2"/>
                    </a:lnTo>
                    <a:lnTo>
                      <a:pt x="86" y="4"/>
                    </a:lnTo>
                    <a:lnTo>
                      <a:pt x="82" y="2"/>
                    </a:lnTo>
                    <a:lnTo>
                      <a:pt x="80" y="2"/>
                    </a:lnTo>
                    <a:lnTo>
                      <a:pt x="77" y="0"/>
                    </a:lnTo>
                    <a:lnTo>
                      <a:pt x="73" y="0"/>
                    </a:lnTo>
                    <a:lnTo>
                      <a:pt x="72" y="2"/>
                    </a:lnTo>
                    <a:lnTo>
                      <a:pt x="70" y="2"/>
                    </a:lnTo>
                    <a:lnTo>
                      <a:pt x="68" y="4"/>
                    </a:lnTo>
                    <a:lnTo>
                      <a:pt x="65" y="2"/>
                    </a:lnTo>
                    <a:lnTo>
                      <a:pt x="61" y="0"/>
                    </a:lnTo>
                    <a:lnTo>
                      <a:pt x="57" y="0"/>
                    </a:lnTo>
                    <a:lnTo>
                      <a:pt x="53" y="0"/>
                    </a:lnTo>
                    <a:lnTo>
                      <a:pt x="52" y="2"/>
                    </a:lnTo>
                    <a:lnTo>
                      <a:pt x="49" y="2"/>
                    </a:lnTo>
                    <a:lnTo>
                      <a:pt x="46" y="4"/>
                    </a:lnTo>
                    <a:lnTo>
                      <a:pt x="42" y="4"/>
                    </a:lnTo>
                    <a:lnTo>
                      <a:pt x="38" y="2"/>
                    </a:lnTo>
                    <a:lnTo>
                      <a:pt x="37" y="2"/>
                    </a:lnTo>
                    <a:lnTo>
                      <a:pt x="33" y="0"/>
                    </a:lnTo>
                    <a:lnTo>
                      <a:pt x="29" y="2"/>
                    </a:lnTo>
                    <a:lnTo>
                      <a:pt x="28" y="2"/>
                    </a:lnTo>
                    <a:lnTo>
                      <a:pt x="24" y="2"/>
                    </a:lnTo>
                    <a:lnTo>
                      <a:pt x="22" y="4"/>
                    </a:lnTo>
                    <a:lnTo>
                      <a:pt x="18" y="2"/>
                    </a:lnTo>
                    <a:lnTo>
                      <a:pt x="14" y="0"/>
                    </a:lnTo>
                    <a:lnTo>
                      <a:pt x="12" y="0"/>
                    </a:lnTo>
                    <a:lnTo>
                      <a:pt x="9" y="0"/>
                    </a:lnTo>
                    <a:lnTo>
                      <a:pt x="8" y="0"/>
                    </a:lnTo>
                    <a:lnTo>
                      <a:pt x="5" y="2"/>
                    </a:lnTo>
                    <a:lnTo>
                      <a:pt x="5" y="4"/>
                    </a:lnTo>
                    <a:lnTo>
                      <a:pt x="4" y="8"/>
                    </a:lnTo>
                    <a:lnTo>
                      <a:pt x="2" y="8"/>
                    </a:lnTo>
                    <a:lnTo>
                      <a:pt x="0" y="8"/>
                    </a:lnTo>
                    <a:lnTo>
                      <a:pt x="0" y="9"/>
                    </a:lnTo>
                    <a:lnTo>
                      <a:pt x="0" y="18"/>
                    </a:lnTo>
                    <a:lnTo>
                      <a:pt x="0" y="21"/>
                    </a:lnTo>
                    <a:lnTo>
                      <a:pt x="2" y="21"/>
                    </a:lnTo>
                    <a:lnTo>
                      <a:pt x="4" y="21"/>
                    </a:lnTo>
                    <a:lnTo>
                      <a:pt x="5" y="21"/>
                    </a:lnTo>
                    <a:lnTo>
                      <a:pt x="8" y="22"/>
                    </a:lnTo>
                    <a:lnTo>
                      <a:pt x="12" y="22"/>
                    </a:lnTo>
                    <a:lnTo>
                      <a:pt x="13" y="22"/>
                    </a:lnTo>
                    <a:lnTo>
                      <a:pt x="17" y="24"/>
                    </a:lnTo>
                    <a:lnTo>
                      <a:pt x="21" y="24"/>
                    </a:lnTo>
                    <a:lnTo>
                      <a:pt x="24" y="24"/>
                    </a:lnTo>
                    <a:lnTo>
                      <a:pt x="28" y="22"/>
                    </a:lnTo>
                    <a:lnTo>
                      <a:pt x="29" y="21"/>
                    </a:lnTo>
                    <a:lnTo>
                      <a:pt x="33" y="22"/>
                    </a:lnTo>
                    <a:lnTo>
                      <a:pt x="37" y="24"/>
                    </a:lnTo>
                    <a:lnTo>
                      <a:pt x="41" y="24"/>
                    </a:lnTo>
                    <a:lnTo>
                      <a:pt x="42" y="24"/>
                    </a:lnTo>
                    <a:lnTo>
                      <a:pt x="46" y="22"/>
                    </a:lnTo>
                    <a:lnTo>
                      <a:pt x="49" y="22"/>
                    </a:lnTo>
                    <a:lnTo>
                      <a:pt x="53" y="21"/>
                    </a:lnTo>
                    <a:lnTo>
                      <a:pt x="57" y="18"/>
                    </a:lnTo>
                    <a:lnTo>
                      <a:pt x="58" y="21"/>
                    </a:lnTo>
                    <a:lnTo>
                      <a:pt x="61" y="21"/>
                    </a:lnTo>
                    <a:lnTo>
                      <a:pt x="65" y="21"/>
                    </a:lnTo>
                    <a:lnTo>
                      <a:pt x="68" y="21"/>
                    </a:lnTo>
                    <a:lnTo>
                      <a:pt x="72" y="21"/>
                    </a:lnTo>
                    <a:lnTo>
                      <a:pt x="73" y="18"/>
                    </a:lnTo>
                    <a:lnTo>
                      <a:pt x="77" y="18"/>
                    </a:lnTo>
                    <a:lnTo>
                      <a:pt x="80" y="17"/>
                    </a:lnTo>
                    <a:lnTo>
                      <a:pt x="81" y="18"/>
                    </a:lnTo>
                    <a:lnTo>
                      <a:pt x="82" y="18"/>
                    </a:lnTo>
                    <a:lnTo>
                      <a:pt x="86" y="18"/>
                    </a:lnTo>
                    <a:lnTo>
                      <a:pt x="90" y="21"/>
                    </a:lnTo>
                    <a:lnTo>
                      <a:pt x="92" y="21"/>
                    </a:lnTo>
                    <a:lnTo>
                      <a:pt x="96" y="21"/>
                    </a:lnTo>
                    <a:lnTo>
                      <a:pt x="100" y="18"/>
                    </a:lnTo>
                    <a:lnTo>
                      <a:pt x="101" y="17"/>
                    </a:lnTo>
                    <a:lnTo>
                      <a:pt x="105" y="18"/>
                    </a:lnTo>
                    <a:lnTo>
                      <a:pt x="109" y="18"/>
                    </a:lnTo>
                    <a:lnTo>
                      <a:pt x="112" y="21"/>
                    </a:lnTo>
                    <a:lnTo>
                      <a:pt x="116" y="21"/>
                    </a:lnTo>
                    <a:lnTo>
                      <a:pt x="120" y="21"/>
                    </a:lnTo>
                    <a:lnTo>
                      <a:pt x="124" y="21"/>
                    </a:lnTo>
                    <a:lnTo>
                      <a:pt x="126" y="18"/>
                    </a:lnTo>
                    <a:lnTo>
                      <a:pt x="130" y="18"/>
                    </a:lnTo>
                    <a:lnTo>
                      <a:pt x="133" y="18"/>
                    </a:lnTo>
                    <a:lnTo>
                      <a:pt x="134" y="18"/>
                    </a:lnTo>
                    <a:lnTo>
                      <a:pt x="136" y="18"/>
                    </a:lnTo>
                    <a:lnTo>
                      <a:pt x="138" y="21"/>
                    </a:lnTo>
                    <a:lnTo>
                      <a:pt x="140" y="21"/>
                    </a:lnTo>
                    <a:lnTo>
                      <a:pt x="141" y="21"/>
                    </a:lnTo>
                    <a:lnTo>
                      <a:pt x="144" y="18"/>
                    </a:lnTo>
                    <a:lnTo>
                      <a:pt x="145" y="18"/>
                    </a:lnTo>
                    <a:lnTo>
                      <a:pt x="149" y="18"/>
                    </a:lnTo>
                    <a:lnTo>
                      <a:pt x="150" y="21"/>
                    </a:lnTo>
                    <a:lnTo>
                      <a:pt x="154" y="21"/>
                    </a:lnTo>
                    <a:lnTo>
                      <a:pt x="158" y="21"/>
                    </a:lnTo>
                    <a:lnTo>
                      <a:pt x="164" y="21"/>
                    </a:lnTo>
                    <a:lnTo>
                      <a:pt x="168" y="21"/>
                    </a:lnTo>
                    <a:lnTo>
                      <a:pt x="169" y="18"/>
                    </a:lnTo>
                    <a:lnTo>
                      <a:pt x="173" y="18"/>
                    </a:lnTo>
                    <a:lnTo>
                      <a:pt x="177" y="18"/>
                    </a:lnTo>
                    <a:lnTo>
                      <a:pt x="182" y="21"/>
                    </a:lnTo>
                    <a:lnTo>
                      <a:pt x="185" y="21"/>
                    </a:lnTo>
                    <a:lnTo>
                      <a:pt x="189" y="21"/>
                    </a:lnTo>
                    <a:lnTo>
                      <a:pt x="193" y="18"/>
                    </a:lnTo>
                    <a:lnTo>
                      <a:pt x="196" y="18"/>
                    </a:lnTo>
                    <a:lnTo>
                      <a:pt x="200" y="18"/>
                    </a:lnTo>
                    <a:lnTo>
                      <a:pt x="202" y="18"/>
                    </a:lnTo>
                    <a:lnTo>
                      <a:pt x="206" y="18"/>
                    </a:lnTo>
                    <a:lnTo>
                      <a:pt x="208" y="17"/>
                    </a:lnTo>
                    <a:lnTo>
                      <a:pt x="211" y="17"/>
                    </a:lnTo>
                    <a:lnTo>
                      <a:pt x="211" y="14"/>
                    </a:lnTo>
                    <a:lnTo>
                      <a:pt x="208" y="13"/>
                    </a:lnTo>
                    <a:lnTo>
                      <a:pt x="206" y="12"/>
                    </a:lnTo>
                    <a:lnTo>
                      <a:pt x="205" y="9"/>
                    </a:lnTo>
                    <a:lnTo>
                      <a:pt x="201"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0" name="Freeform 210">
                <a:extLst>
                  <a:ext uri="{FF2B5EF4-FFF2-40B4-BE49-F238E27FC236}">
                    <a16:creationId xmlns:a16="http://schemas.microsoft.com/office/drawing/2014/main" id="{736BB023-4B81-4FD9-8526-17DC2682A971}"/>
                  </a:ext>
                </a:extLst>
              </p:cNvPr>
              <p:cNvSpPr>
                <a:spLocks/>
              </p:cNvSpPr>
              <p:nvPr/>
            </p:nvSpPr>
            <p:spPr bwMode="auto">
              <a:xfrm>
                <a:off x="3428" y="1657"/>
                <a:ext cx="164" cy="22"/>
              </a:xfrm>
              <a:custGeom>
                <a:avLst/>
                <a:gdLst>
                  <a:gd name="T0" fmla="*/ 149 w 164"/>
                  <a:gd name="T1" fmla="*/ 3 h 22"/>
                  <a:gd name="T2" fmla="*/ 144 w 164"/>
                  <a:gd name="T3" fmla="*/ 3 h 22"/>
                  <a:gd name="T4" fmla="*/ 137 w 164"/>
                  <a:gd name="T5" fmla="*/ 2 h 22"/>
                  <a:gd name="T6" fmla="*/ 130 w 164"/>
                  <a:gd name="T7" fmla="*/ 3 h 22"/>
                  <a:gd name="T8" fmla="*/ 125 w 164"/>
                  <a:gd name="T9" fmla="*/ 6 h 22"/>
                  <a:gd name="T10" fmla="*/ 114 w 164"/>
                  <a:gd name="T11" fmla="*/ 2 h 22"/>
                  <a:gd name="T12" fmla="*/ 104 w 164"/>
                  <a:gd name="T13" fmla="*/ 2 h 22"/>
                  <a:gd name="T14" fmla="*/ 94 w 164"/>
                  <a:gd name="T15" fmla="*/ 3 h 22"/>
                  <a:gd name="T16" fmla="*/ 90 w 164"/>
                  <a:gd name="T17" fmla="*/ 2 h 22"/>
                  <a:gd name="T18" fmla="*/ 84 w 164"/>
                  <a:gd name="T19" fmla="*/ 2 h 22"/>
                  <a:gd name="T20" fmla="*/ 77 w 164"/>
                  <a:gd name="T21" fmla="*/ 0 h 22"/>
                  <a:gd name="T22" fmla="*/ 70 w 164"/>
                  <a:gd name="T23" fmla="*/ 2 h 22"/>
                  <a:gd name="T24" fmla="*/ 65 w 164"/>
                  <a:gd name="T25" fmla="*/ 2 h 22"/>
                  <a:gd name="T26" fmla="*/ 57 w 164"/>
                  <a:gd name="T27" fmla="*/ 0 h 22"/>
                  <a:gd name="T28" fmla="*/ 53 w 164"/>
                  <a:gd name="T29" fmla="*/ 3 h 22"/>
                  <a:gd name="T30" fmla="*/ 45 w 164"/>
                  <a:gd name="T31" fmla="*/ 0 h 22"/>
                  <a:gd name="T32" fmla="*/ 40 w 164"/>
                  <a:gd name="T33" fmla="*/ 2 h 22"/>
                  <a:gd name="T34" fmla="*/ 32 w 164"/>
                  <a:gd name="T35" fmla="*/ 2 h 22"/>
                  <a:gd name="T36" fmla="*/ 25 w 164"/>
                  <a:gd name="T37" fmla="*/ 2 h 22"/>
                  <a:gd name="T38" fmla="*/ 17 w 164"/>
                  <a:gd name="T39" fmla="*/ 3 h 22"/>
                  <a:gd name="T40" fmla="*/ 9 w 164"/>
                  <a:gd name="T41" fmla="*/ 2 h 22"/>
                  <a:gd name="T42" fmla="*/ 6 w 164"/>
                  <a:gd name="T43" fmla="*/ 2 h 22"/>
                  <a:gd name="T44" fmla="*/ 2 w 164"/>
                  <a:gd name="T45" fmla="*/ 7 h 22"/>
                  <a:gd name="T46" fmla="*/ 2 w 164"/>
                  <a:gd name="T47" fmla="*/ 11 h 22"/>
                  <a:gd name="T48" fmla="*/ 0 w 164"/>
                  <a:gd name="T49" fmla="*/ 17 h 22"/>
                  <a:gd name="T50" fmla="*/ 2 w 164"/>
                  <a:gd name="T51" fmla="*/ 18 h 22"/>
                  <a:gd name="T52" fmla="*/ 9 w 164"/>
                  <a:gd name="T53" fmla="*/ 21 h 22"/>
                  <a:gd name="T54" fmla="*/ 17 w 164"/>
                  <a:gd name="T55" fmla="*/ 21 h 22"/>
                  <a:gd name="T56" fmla="*/ 25 w 164"/>
                  <a:gd name="T57" fmla="*/ 18 h 22"/>
                  <a:gd name="T58" fmla="*/ 32 w 164"/>
                  <a:gd name="T59" fmla="*/ 21 h 22"/>
                  <a:gd name="T60" fmla="*/ 40 w 164"/>
                  <a:gd name="T61" fmla="*/ 18 h 22"/>
                  <a:gd name="T62" fmla="*/ 46 w 164"/>
                  <a:gd name="T63" fmla="*/ 17 h 22"/>
                  <a:gd name="T64" fmla="*/ 52 w 164"/>
                  <a:gd name="T65" fmla="*/ 18 h 22"/>
                  <a:gd name="T66" fmla="*/ 61 w 164"/>
                  <a:gd name="T67" fmla="*/ 15 h 22"/>
                  <a:gd name="T68" fmla="*/ 65 w 164"/>
                  <a:gd name="T69" fmla="*/ 15 h 22"/>
                  <a:gd name="T70" fmla="*/ 72 w 164"/>
                  <a:gd name="T71" fmla="*/ 17 h 22"/>
                  <a:gd name="T72" fmla="*/ 80 w 164"/>
                  <a:gd name="T73" fmla="*/ 15 h 22"/>
                  <a:gd name="T74" fmla="*/ 86 w 164"/>
                  <a:gd name="T75" fmla="*/ 17 h 22"/>
                  <a:gd name="T76" fmla="*/ 96 w 164"/>
                  <a:gd name="T77" fmla="*/ 17 h 22"/>
                  <a:gd name="T78" fmla="*/ 104 w 164"/>
                  <a:gd name="T79" fmla="*/ 15 h 22"/>
                  <a:gd name="T80" fmla="*/ 108 w 164"/>
                  <a:gd name="T81" fmla="*/ 17 h 22"/>
                  <a:gd name="T82" fmla="*/ 110 w 164"/>
                  <a:gd name="T83" fmla="*/ 15 h 22"/>
                  <a:gd name="T84" fmla="*/ 118 w 164"/>
                  <a:gd name="T85" fmla="*/ 17 h 22"/>
                  <a:gd name="T86" fmla="*/ 125 w 164"/>
                  <a:gd name="T87" fmla="*/ 17 h 22"/>
                  <a:gd name="T88" fmla="*/ 133 w 164"/>
                  <a:gd name="T89" fmla="*/ 15 h 22"/>
                  <a:gd name="T90" fmla="*/ 144 w 164"/>
                  <a:gd name="T91" fmla="*/ 15 h 22"/>
                  <a:gd name="T92" fmla="*/ 152 w 164"/>
                  <a:gd name="T93" fmla="*/ 15 h 22"/>
                  <a:gd name="T94" fmla="*/ 161 w 164"/>
                  <a:gd name="T95" fmla="*/ 13 h 22"/>
                  <a:gd name="T96" fmla="*/ 163 w 164"/>
                  <a:gd name="T97" fmla="*/ 9 h 22"/>
                  <a:gd name="T98" fmla="*/ 158 w 164"/>
                  <a:gd name="T99" fmla="*/ 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
                  <a:gd name="T151" fmla="*/ 0 h 22"/>
                  <a:gd name="T152" fmla="*/ 164 w 16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 h="22">
                    <a:moveTo>
                      <a:pt x="157" y="6"/>
                    </a:moveTo>
                    <a:lnTo>
                      <a:pt x="152" y="3"/>
                    </a:lnTo>
                    <a:lnTo>
                      <a:pt x="149" y="3"/>
                    </a:lnTo>
                    <a:lnTo>
                      <a:pt x="148" y="2"/>
                    </a:lnTo>
                    <a:lnTo>
                      <a:pt x="145" y="3"/>
                    </a:lnTo>
                    <a:lnTo>
                      <a:pt x="144" y="3"/>
                    </a:lnTo>
                    <a:lnTo>
                      <a:pt x="140" y="6"/>
                    </a:lnTo>
                    <a:lnTo>
                      <a:pt x="138" y="3"/>
                    </a:lnTo>
                    <a:lnTo>
                      <a:pt x="137" y="2"/>
                    </a:lnTo>
                    <a:lnTo>
                      <a:pt x="134" y="2"/>
                    </a:lnTo>
                    <a:lnTo>
                      <a:pt x="133" y="2"/>
                    </a:lnTo>
                    <a:lnTo>
                      <a:pt x="130" y="3"/>
                    </a:lnTo>
                    <a:lnTo>
                      <a:pt x="128" y="3"/>
                    </a:lnTo>
                    <a:lnTo>
                      <a:pt x="125" y="6"/>
                    </a:lnTo>
                    <a:lnTo>
                      <a:pt x="122" y="6"/>
                    </a:lnTo>
                    <a:lnTo>
                      <a:pt x="118" y="3"/>
                    </a:lnTo>
                    <a:lnTo>
                      <a:pt x="114" y="2"/>
                    </a:lnTo>
                    <a:lnTo>
                      <a:pt x="109" y="2"/>
                    </a:lnTo>
                    <a:lnTo>
                      <a:pt x="105" y="2"/>
                    </a:lnTo>
                    <a:lnTo>
                      <a:pt x="104" y="2"/>
                    </a:lnTo>
                    <a:lnTo>
                      <a:pt x="100" y="3"/>
                    </a:lnTo>
                    <a:lnTo>
                      <a:pt x="96" y="6"/>
                    </a:lnTo>
                    <a:lnTo>
                      <a:pt x="94" y="3"/>
                    </a:lnTo>
                    <a:lnTo>
                      <a:pt x="92" y="3"/>
                    </a:lnTo>
                    <a:lnTo>
                      <a:pt x="90" y="2"/>
                    </a:lnTo>
                    <a:lnTo>
                      <a:pt x="86" y="2"/>
                    </a:lnTo>
                    <a:lnTo>
                      <a:pt x="85" y="2"/>
                    </a:lnTo>
                    <a:lnTo>
                      <a:pt x="84" y="2"/>
                    </a:lnTo>
                    <a:lnTo>
                      <a:pt x="81" y="2"/>
                    </a:lnTo>
                    <a:lnTo>
                      <a:pt x="80" y="0"/>
                    </a:lnTo>
                    <a:lnTo>
                      <a:pt x="77" y="0"/>
                    </a:lnTo>
                    <a:lnTo>
                      <a:pt x="74" y="0"/>
                    </a:lnTo>
                    <a:lnTo>
                      <a:pt x="72" y="2"/>
                    </a:lnTo>
                    <a:lnTo>
                      <a:pt x="70" y="2"/>
                    </a:lnTo>
                    <a:lnTo>
                      <a:pt x="69" y="2"/>
                    </a:lnTo>
                    <a:lnTo>
                      <a:pt x="66" y="2"/>
                    </a:lnTo>
                    <a:lnTo>
                      <a:pt x="65" y="2"/>
                    </a:lnTo>
                    <a:lnTo>
                      <a:pt x="61" y="2"/>
                    </a:lnTo>
                    <a:lnTo>
                      <a:pt x="60" y="0"/>
                    </a:lnTo>
                    <a:lnTo>
                      <a:pt x="57" y="0"/>
                    </a:lnTo>
                    <a:lnTo>
                      <a:pt x="56" y="2"/>
                    </a:lnTo>
                    <a:lnTo>
                      <a:pt x="53" y="3"/>
                    </a:lnTo>
                    <a:lnTo>
                      <a:pt x="50" y="2"/>
                    </a:lnTo>
                    <a:lnTo>
                      <a:pt x="48" y="2"/>
                    </a:lnTo>
                    <a:lnTo>
                      <a:pt x="45" y="0"/>
                    </a:lnTo>
                    <a:lnTo>
                      <a:pt x="42" y="0"/>
                    </a:lnTo>
                    <a:lnTo>
                      <a:pt x="41" y="2"/>
                    </a:lnTo>
                    <a:lnTo>
                      <a:pt x="40" y="2"/>
                    </a:lnTo>
                    <a:lnTo>
                      <a:pt x="36" y="3"/>
                    </a:lnTo>
                    <a:lnTo>
                      <a:pt x="33" y="3"/>
                    </a:lnTo>
                    <a:lnTo>
                      <a:pt x="32" y="2"/>
                    </a:lnTo>
                    <a:lnTo>
                      <a:pt x="28" y="2"/>
                    </a:lnTo>
                    <a:lnTo>
                      <a:pt x="26" y="2"/>
                    </a:lnTo>
                    <a:lnTo>
                      <a:pt x="25" y="2"/>
                    </a:lnTo>
                    <a:lnTo>
                      <a:pt x="21" y="2"/>
                    </a:lnTo>
                    <a:lnTo>
                      <a:pt x="18" y="2"/>
                    </a:lnTo>
                    <a:lnTo>
                      <a:pt x="17" y="3"/>
                    </a:lnTo>
                    <a:lnTo>
                      <a:pt x="16" y="2"/>
                    </a:lnTo>
                    <a:lnTo>
                      <a:pt x="12" y="2"/>
                    </a:lnTo>
                    <a:lnTo>
                      <a:pt x="9" y="2"/>
                    </a:lnTo>
                    <a:lnTo>
                      <a:pt x="8" y="2"/>
                    </a:lnTo>
                    <a:lnTo>
                      <a:pt x="6" y="2"/>
                    </a:lnTo>
                    <a:lnTo>
                      <a:pt x="4" y="3"/>
                    </a:lnTo>
                    <a:lnTo>
                      <a:pt x="4" y="7"/>
                    </a:lnTo>
                    <a:lnTo>
                      <a:pt x="2" y="7"/>
                    </a:lnTo>
                    <a:lnTo>
                      <a:pt x="2" y="9"/>
                    </a:lnTo>
                    <a:lnTo>
                      <a:pt x="2" y="11"/>
                    </a:lnTo>
                    <a:lnTo>
                      <a:pt x="0" y="13"/>
                    </a:lnTo>
                    <a:lnTo>
                      <a:pt x="0" y="15"/>
                    </a:lnTo>
                    <a:lnTo>
                      <a:pt x="0" y="17"/>
                    </a:lnTo>
                    <a:lnTo>
                      <a:pt x="2" y="18"/>
                    </a:lnTo>
                    <a:lnTo>
                      <a:pt x="6" y="18"/>
                    </a:lnTo>
                    <a:lnTo>
                      <a:pt x="8" y="18"/>
                    </a:lnTo>
                    <a:lnTo>
                      <a:pt x="9" y="21"/>
                    </a:lnTo>
                    <a:lnTo>
                      <a:pt x="12" y="21"/>
                    </a:lnTo>
                    <a:lnTo>
                      <a:pt x="13" y="21"/>
                    </a:lnTo>
                    <a:lnTo>
                      <a:pt x="17" y="21"/>
                    </a:lnTo>
                    <a:lnTo>
                      <a:pt x="18" y="21"/>
                    </a:lnTo>
                    <a:lnTo>
                      <a:pt x="22" y="21"/>
                    </a:lnTo>
                    <a:lnTo>
                      <a:pt x="25" y="18"/>
                    </a:lnTo>
                    <a:lnTo>
                      <a:pt x="26" y="21"/>
                    </a:lnTo>
                    <a:lnTo>
                      <a:pt x="28" y="21"/>
                    </a:lnTo>
                    <a:lnTo>
                      <a:pt x="32" y="21"/>
                    </a:lnTo>
                    <a:lnTo>
                      <a:pt x="33" y="21"/>
                    </a:lnTo>
                    <a:lnTo>
                      <a:pt x="37" y="18"/>
                    </a:lnTo>
                    <a:lnTo>
                      <a:pt x="40" y="18"/>
                    </a:lnTo>
                    <a:lnTo>
                      <a:pt x="42" y="17"/>
                    </a:lnTo>
                    <a:lnTo>
                      <a:pt x="45" y="17"/>
                    </a:lnTo>
                    <a:lnTo>
                      <a:pt x="46" y="17"/>
                    </a:lnTo>
                    <a:lnTo>
                      <a:pt x="48" y="18"/>
                    </a:lnTo>
                    <a:lnTo>
                      <a:pt x="50" y="18"/>
                    </a:lnTo>
                    <a:lnTo>
                      <a:pt x="52" y="18"/>
                    </a:lnTo>
                    <a:lnTo>
                      <a:pt x="56" y="17"/>
                    </a:lnTo>
                    <a:lnTo>
                      <a:pt x="57" y="17"/>
                    </a:lnTo>
                    <a:lnTo>
                      <a:pt x="61" y="15"/>
                    </a:lnTo>
                    <a:lnTo>
                      <a:pt x="62" y="15"/>
                    </a:lnTo>
                    <a:lnTo>
                      <a:pt x="65" y="15"/>
                    </a:lnTo>
                    <a:lnTo>
                      <a:pt x="66" y="17"/>
                    </a:lnTo>
                    <a:lnTo>
                      <a:pt x="70" y="17"/>
                    </a:lnTo>
                    <a:lnTo>
                      <a:pt x="72" y="17"/>
                    </a:lnTo>
                    <a:lnTo>
                      <a:pt x="74" y="17"/>
                    </a:lnTo>
                    <a:lnTo>
                      <a:pt x="77" y="15"/>
                    </a:lnTo>
                    <a:lnTo>
                      <a:pt x="80" y="15"/>
                    </a:lnTo>
                    <a:lnTo>
                      <a:pt x="81" y="15"/>
                    </a:lnTo>
                    <a:lnTo>
                      <a:pt x="85" y="15"/>
                    </a:lnTo>
                    <a:lnTo>
                      <a:pt x="86" y="17"/>
                    </a:lnTo>
                    <a:lnTo>
                      <a:pt x="90" y="17"/>
                    </a:lnTo>
                    <a:lnTo>
                      <a:pt x="92" y="17"/>
                    </a:lnTo>
                    <a:lnTo>
                      <a:pt x="96" y="17"/>
                    </a:lnTo>
                    <a:lnTo>
                      <a:pt x="98" y="15"/>
                    </a:lnTo>
                    <a:lnTo>
                      <a:pt x="100" y="15"/>
                    </a:lnTo>
                    <a:lnTo>
                      <a:pt x="104" y="15"/>
                    </a:lnTo>
                    <a:lnTo>
                      <a:pt x="105" y="15"/>
                    </a:lnTo>
                    <a:lnTo>
                      <a:pt x="108" y="17"/>
                    </a:lnTo>
                    <a:lnTo>
                      <a:pt x="109" y="17"/>
                    </a:lnTo>
                    <a:lnTo>
                      <a:pt x="110" y="17"/>
                    </a:lnTo>
                    <a:lnTo>
                      <a:pt x="110" y="15"/>
                    </a:lnTo>
                    <a:lnTo>
                      <a:pt x="113" y="15"/>
                    </a:lnTo>
                    <a:lnTo>
                      <a:pt x="114" y="15"/>
                    </a:lnTo>
                    <a:lnTo>
                      <a:pt x="118" y="17"/>
                    </a:lnTo>
                    <a:lnTo>
                      <a:pt x="120" y="17"/>
                    </a:lnTo>
                    <a:lnTo>
                      <a:pt x="124" y="17"/>
                    </a:lnTo>
                    <a:lnTo>
                      <a:pt x="125" y="17"/>
                    </a:lnTo>
                    <a:lnTo>
                      <a:pt x="129" y="15"/>
                    </a:lnTo>
                    <a:lnTo>
                      <a:pt x="130" y="15"/>
                    </a:lnTo>
                    <a:lnTo>
                      <a:pt x="133" y="15"/>
                    </a:lnTo>
                    <a:lnTo>
                      <a:pt x="137" y="15"/>
                    </a:lnTo>
                    <a:lnTo>
                      <a:pt x="140" y="15"/>
                    </a:lnTo>
                    <a:lnTo>
                      <a:pt x="144" y="15"/>
                    </a:lnTo>
                    <a:lnTo>
                      <a:pt x="145" y="15"/>
                    </a:lnTo>
                    <a:lnTo>
                      <a:pt x="149" y="15"/>
                    </a:lnTo>
                    <a:lnTo>
                      <a:pt x="152" y="15"/>
                    </a:lnTo>
                    <a:lnTo>
                      <a:pt x="154" y="15"/>
                    </a:lnTo>
                    <a:lnTo>
                      <a:pt x="157" y="15"/>
                    </a:lnTo>
                    <a:lnTo>
                      <a:pt x="161" y="13"/>
                    </a:lnTo>
                    <a:lnTo>
                      <a:pt x="163" y="13"/>
                    </a:lnTo>
                    <a:lnTo>
                      <a:pt x="163" y="11"/>
                    </a:lnTo>
                    <a:lnTo>
                      <a:pt x="163" y="9"/>
                    </a:lnTo>
                    <a:lnTo>
                      <a:pt x="161" y="7"/>
                    </a:lnTo>
                    <a:lnTo>
                      <a:pt x="158" y="7"/>
                    </a:lnTo>
                    <a:lnTo>
                      <a:pt x="157" y="6"/>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1" name="Freeform 211">
                <a:extLst>
                  <a:ext uri="{FF2B5EF4-FFF2-40B4-BE49-F238E27FC236}">
                    <a16:creationId xmlns:a16="http://schemas.microsoft.com/office/drawing/2014/main" id="{B988D248-C375-4FA7-B041-B18A9BABCCD4}"/>
                  </a:ext>
                </a:extLst>
              </p:cNvPr>
              <p:cNvSpPr>
                <a:spLocks/>
              </p:cNvSpPr>
              <p:nvPr/>
            </p:nvSpPr>
            <p:spPr bwMode="auto">
              <a:xfrm>
                <a:off x="3428" y="1657"/>
                <a:ext cx="164" cy="22"/>
              </a:xfrm>
              <a:custGeom>
                <a:avLst/>
                <a:gdLst>
                  <a:gd name="T0" fmla="*/ 149 w 164"/>
                  <a:gd name="T1" fmla="*/ 3 h 22"/>
                  <a:gd name="T2" fmla="*/ 144 w 164"/>
                  <a:gd name="T3" fmla="*/ 3 h 22"/>
                  <a:gd name="T4" fmla="*/ 137 w 164"/>
                  <a:gd name="T5" fmla="*/ 2 h 22"/>
                  <a:gd name="T6" fmla="*/ 130 w 164"/>
                  <a:gd name="T7" fmla="*/ 3 h 22"/>
                  <a:gd name="T8" fmla="*/ 125 w 164"/>
                  <a:gd name="T9" fmla="*/ 6 h 22"/>
                  <a:gd name="T10" fmla="*/ 114 w 164"/>
                  <a:gd name="T11" fmla="*/ 2 h 22"/>
                  <a:gd name="T12" fmla="*/ 104 w 164"/>
                  <a:gd name="T13" fmla="*/ 2 h 22"/>
                  <a:gd name="T14" fmla="*/ 94 w 164"/>
                  <a:gd name="T15" fmla="*/ 3 h 22"/>
                  <a:gd name="T16" fmla="*/ 90 w 164"/>
                  <a:gd name="T17" fmla="*/ 2 h 22"/>
                  <a:gd name="T18" fmla="*/ 84 w 164"/>
                  <a:gd name="T19" fmla="*/ 2 h 22"/>
                  <a:gd name="T20" fmla="*/ 77 w 164"/>
                  <a:gd name="T21" fmla="*/ 0 h 22"/>
                  <a:gd name="T22" fmla="*/ 70 w 164"/>
                  <a:gd name="T23" fmla="*/ 2 h 22"/>
                  <a:gd name="T24" fmla="*/ 65 w 164"/>
                  <a:gd name="T25" fmla="*/ 2 h 22"/>
                  <a:gd name="T26" fmla="*/ 57 w 164"/>
                  <a:gd name="T27" fmla="*/ 0 h 22"/>
                  <a:gd name="T28" fmla="*/ 53 w 164"/>
                  <a:gd name="T29" fmla="*/ 3 h 22"/>
                  <a:gd name="T30" fmla="*/ 45 w 164"/>
                  <a:gd name="T31" fmla="*/ 0 h 22"/>
                  <a:gd name="T32" fmla="*/ 40 w 164"/>
                  <a:gd name="T33" fmla="*/ 2 h 22"/>
                  <a:gd name="T34" fmla="*/ 32 w 164"/>
                  <a:gd name="T35" fmla="*/ 2 h 22"/>
                  <a:gd name="T36" fmla="*/ 25 w 164"/>
                  <a:gd name="T37" fmla="*/ 2 h 22"/>
                  <a:gd name="T38" fmla="*/ 17 w 164"/>
                  <a:gd name="T39" fmla="*/ 3 h 22"/>
                  <a:gd name="T40" fmla="*/ 9 w 164"/>
                  <a:gd name="T41" fmla="*/ 2 h 22"/>
                  <a:gd name="T42" fmla="*/ 6 w 164"/>
                  <a:gd name="T43" fmla="*/ 2 h 22"/>
                  <a:gd name="T44" fmla="*/ 2 w 164"/>
                  <a:gd name="T45" fmla="*/ 7 h 22"/>
                  <a:gd name="T46" fmla="*/ 2 w 164"/>
                  <a:gd name="T47" fmla="*/ 11 h 22"/>
                  <a:gd name="T48" fmla="*/ 0 w 164"/>
                  <a:gd name="T49" fmla="*/ 17 h 22"/>
                  <a:gd name="T50" fmla="*/ 2 w 164"/>
                  <a:gd name="T51" fmla="*/ 18 h 22"/>
                  <a:gd name="T52" fmla="*/ 9 w 164"/>
                  <a:gd name="T53" fmla="*/ 21 h 22"/>
                  <a:gd name="T54" fmla="*/ 17 w 164"/>
                  <a:gd name="T55" fmla="*/ 21 h 22"/>
                  <a:gd name="T56" fmla="*/ 25 w 164"/>
                  <a:gd name="T57" fmla="*/ 18 h 22"/>
                  <a:gd name="T58" fmla="*/ 32 w 164"/>
                  <a:gd name="T59" fmla="*/ 21 h 22"/>
                  <a:gd name="T60" fmla="*/ 40 w 164"/>
                  <a:gd name="T61" fmla="*/ 18 h 22"/>
                  <a:gd name="T62" fmla="*/ 46 w 164"/>
                  <a:gd name="T63" fmla="*/ 17 h 22"/>
                  <a:gd name="T64" fmla="*/ 52 w 164"/>
                  <a:gd name="T65" fmla="*/ 18 h 22"/>
                  <a:gd name="T66" fmla="*/ 61 w 164"/>
                  <a:gd name="T67" fmla="*/ 15 h 22"/>
                  <a:gd name="T68" fmla="*/ 65 w 164"/>
                  <a:gd name="T69" fmla="*/ 15 h 22"/>
                  <a:gd name="T70" fmla="*/ 72 w 164"/>
                  <a:gd name="T71" fmla="*/ 17 h 22"/>
                  <a:gd name="T72" fmla="*/ 80 w 164"/>
                  <a:gd name="T73" fmla="*/ 15 h 22"/>
                  <a:gd name="T74" fmla="*/ 86 w 164"/>
                  <a:gd name="T75" fmla="*/ 17 h 22"/>
                  <a:gd name="T76" fmla="*/ 96 w 164"/>
                  <a:gd name="T77" fmla="*/ 17 h 22"/>
                  <a:gd name="T78" fmla="*/ 104 w 164"/>
                  <a:gd name="T79" fmla="*/ 15 h 22"/>
                  <a:gd name="T80" fmla="*/ 108 w 164"/>
                  <a:gd name="T81" fmla="*/ 17 h 22"/>
                  <a:gd name="T82" fmla="*/ 110 w 164"/>
                  <a:gd name="T83" fmla="*/ 15 h 22"/>
                  <a:gd name="T84" fmla="*/ 118 w 164"/>
                  <a:gd name="T85" fmla="*/ 17 h 22"/>
                  <a:gd name="T86" fmla="*/ 125 w 164"/>
                  <a:gd name="T87" fmla="*/ 17 h 22"/>
                  <a:gd name="T88" fmla="*/ 133 w 164"/>
                  <a:gd name="T89" fmla="*/ 15 h 22"/>
                  <a:gd name="T90" fmla="*/ 144 w 164"/>
                  <a:gd name="T91" fmla="*/ 15 h 22"/>
                  <a:gd name="T92" fmla="*/ 152 w 164"/>
                  <a:gd name="T93" fmla="*/ 15 h 22"/>
                  <a:gd name="T94" fmla="*/ 161 w 164"/>
                  <a:gd name="T95" fmla="*/ 13 h 22"/>
                  <a:gd name="T96" fmla="*/ 163 w 164"/>
                  <a:gd name="T97" fmla="*/ 9 h 22"/>
                  <a:gd name="T98" fmla="*/ 158 w 164"/>
                  <a:gd name="T99" fmla="*/ 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
                  <a:gd name="T151" fmla="*/ 0 h 22"/>
                  <a:gd name="T152" fmla="*/ 164 w 16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 h="22">
                    <a:moveTo>
                      <a:pt x="157" y="6"/>
                    </a:moveTo>
                    <a:lnTo>
                      <a:pt x="152" y="3"/>
                    </a:lnTo>
                    <a:lnTo>
                      <a:pt x="149" y="3"/>
                    </a:lnTo>
                    <a:lnTo>
                      <a:pt x="148" y="2"/>
                    </a:lnTo>
                    <a:lnTo>
                      <a:pt x="145" y="3"/>
                    </a:lnTo>
                    <a:lnTo>
                      <a:pt x="144" y="3"/>
                    </a:lnTo>
                    <a:lnTo>
                      <a:pt x="140" y="6"/>
                    </a:lnTo>
                    <a:lnTo>
                      <a:pt x="138" y="3"/>
                    </a:lnTo>
                    <a:lnTo>
                      <a:pt x="137" y="2"/>
                    </a:lnTo>
                    <a:lnTo>
                      <a:pt x="134" y="2"/>
                    </a:lnTo>
                    <a:lnTo>
                      <a:pt x="133" y="2"/>
                    </a:lnTo>
                    <a:lnTo>
                      <a:pt x="130" y="3"/>
                    </a:lnTo>
                    <a:lnTo>
                      <a:pt x="128" y="3"/>
                    </a:lnTo>
                    <a:lnTo>
                      <a:pt x="125" y="6"/>
                    </a:lnTo>
                    <a:lnTo>
                      <a:pt x="122" y="6"/>
                    </a:lnTo>
                    <a:lnTo>
                      <a:pt x="118" y="3"/>
                    </a:lnTo>
                    <a:lnTo>
                      <a:pt x="114" y="2"/>
                    </a:lnTo>
                    <a:lnTo>
                      <a:pt x="109" y="2"/>
                    </a:lnTo>
                    <a:lnTo>
                      <a:pt x="105" y="2"/>
                    </a:lnTo>
                    <a:lnTo>
                      <a:pt x="104" y="2"/>
                    </a:lnTo>
                    <a:lnTo>
                      <a:pt x="100" y="3"/>
                    </a:lnTo>
                    <a:lnTo>
                      <a:pt x="96" y="6"/>
                    </a:lnTo>
                    <a:lnTo>
                      <a:pt x="94" y="3"/>
                    </a:lnTo>
                    <a:lnTo>
                      <a:pt x="92" y="3"/>
                    </a:lnTo>
                    <a:lnTo>
                      <a:pt x="90" y="2"/>
                    </a:lnTo>
                    <a:lnTo>
                      <a:pt x="86" y="2"/>
                    </a:lnTo>
                    <a:lnTo>
                      <a:pt x="85" y="2"/>
                    </a:lnTo>
                    <a:lnTo>
                      <a:pt x="84" y="2"/>
                    </a:lnTo>
                    <a:lnTo>
                      <a:pt x="81" y="2"/>
                    </a:lnTo>
                    <a:lnTo>
                      <a:pt x="80" y="0"/>
                    </a:lnTo>
                    <a:lnTo>
                      <a:pt x="77" y="0"/>
                    </a:lnTo>
                    <a:lnTo>
                      <a:pt x="74" y="0"/>
                    </a:lnTo>
                    <a:lnTo>
                      <a:pt x="72" y="2"/>
                    </a:lnTo>
                    <a:lnTo>
                      <a:pt x="70" y="2"/>
                    </a:lnTo>
                    <a:lnTo>
                      <a:pt x="69" y="2"/>
                    </a:lnTo>
                    <a:lnTo>
                      <a:pt x="66" y="2"/>
                    </a:lnTo>
                    <a:lnTo>
                      <a:pt x="65" y="2"/>
                    </a:lnTo>
                    <a:lnTo>
                      <a:pt x="61" y="2"/>
                    </a:lnTo>
                    <a:lnTo>
                      <a:pt x="60" y="0"/>
                    </a:lnTo>
                    <a:lnTo>
                      <a:pt x="57" y="0"/>
                    </a:lnTo>
                    <a:lnTo>
                      <a:pt x="56" y="2"/>
                    </a:lnTo>
                    <a:lnTo>
                      <a:pt x="53" y="3"/>
                    </a:lnTo>
                    <a:lnTo>
                      <a:pt x="50" y="2"/>
                    </a:lnTo>
                    <a:lnTo>
                      <a:pt x="48" y="2"/>
                    </a:lnTo>
                    <a:lnTo>
                      <a:pt x="45" y="0"/>
                    </a:lnTo>
                    <a:lnTo>
                      <a:pt x="42" y="0"/>
                    </a:lnTo>
                    <a:lnTo>
                      <a:pt x="41" y="2"/>
                    </a:lnTo>
                    <a:lnTo>
                      <a:pt x="40" y="2"/>
                    </a:lnTo>
                    <a:lnTo>
                      <a:pt x="36" y="3"/>
                    </a:lnTo>
                    <a:lnTo>
                      <a:pt x="33" y="3"/>
                    </a:lnTo>
                    <a:lnTo>
                      <a:pt x="32" y="2"/>
                    </a:lnTo>
                    <a:lnTo>
                      <a:pt x="28" y="2"/>
                    </a:lnTo>
                    <a:lnTo>
                      <a:pt x="26" y="2"/>
                    </a:lnTo>
                    <a:lnTo>
                      <a:pt x="25" y="2"/>
                    </a:lnTo>
                    <a:lnTo>
                      <a:pt x="21" y="2"/>
                    </a:lnTo>
                    <a:lnTo>
                      <a:pt x="18" y="2"/>
                    </a:lnTo>
                    <a:lnTo>
                      <a:pt x="17" y="3"/>
                    </a:lnTo>
                    <a:lnTo>
                      <a:pt x="16" y="2"/>
                    </a:lnTo>
                    <a:lnTo>
                      <a:pt x="12" y="2"/>
                    </a:lnTo>
                    <a:lnTo>
                      <a:pt x="9" y="2"/>
                    </a:lnTo>
                    <a:lnTo>
                      <a:pt x="8" y="2"/>
                    </a:lnTo>
                    <a:lnTo>
                      <a:pt x="6" y="2"/>
                    </a:lnTo>
                    <a:lnTo>
                      <a:pt x="4" y="3"/>
                    </a:lnTo>
                    <a:lnTo>
                      <a:pt x="4" y="7"/>
                    </a:lnTo>
                    <a:lnTo>
                      <a:pt x="2" y="7"/>
                    </a:lnTo>
                    <a:lnTo>
                      <a:pt x="2" y="9"/>
                    </a:lnTo>
                    <a:lnTo>
                      <a:pt x="2" y="11"/>
                    </a:lnTo>
                    <a:lnTo>
                      <a:pt x="0" y="13"/>
                    </a:lnTo>
                    <a:lnTo>
                      <a:pt x="0" y="15"/>
                    </a:lnTo>
                    <a:lnTo>
                      <a:pt x="0" y="17"/>
                    </a:lnTo>
                    <a:lnTo>
                      <a:pt x="2" y="18"/>
                    </a:lnTo>
                    <a:lnTo>
                      <a:pt x="6" y="18"/>
                    </a:lnTo>
                    <a:lnTo>
                      <a:pt x="8" y="18"/>
                    </a:lnTo>
                    <a:lnTo>
                      <a:pt x="9" y="21"/>
                    </a:lnTo>
                    <a:lnTo>
                      <a:pt x="12" y="21"/>
                    </a:lnTo>
                    <a:lnTo>
                      <a:pt x="13" y="21"/>
                    </a:lnTo>
                    <a:lnTo>
                      <a:pt x="17" y="21"/>
                    </a:lnTo>
                    <a:lnTo>
                      <a:pt x="18" y="21"/>
                    </a:lnTo>
                    <a:lnTo>
                      <a:pt x="22" y="21"/>
                    </a:lnTo>
                    <a:lnTo>
                      <a:pt x="25" y="18"/>
                    </a:lnTo>
                    <a:lnTo>
                      <a:pt x="26" y="21"/>
                    </a:lnTo>
                    <a:lnTo>
                      <a:pt x="28" y="21"/>
                    </a:lnTo>
                    <a:lnTo>
                      <a:pt x="32" y="21"/>
                    </a:lnTo>
                    <a:lnTo>
                      <a:pt x="33" y="21"/>
                    </a:lnTo>
                    <a:lnTo>
                      <a:pt x="37" y="18"/>
                    </a:lnTo>
                    <a:lnTo>
                      <a:pt x="40" y="18"/>
                    </a:lnTo>
                    <a:lnTo>
                      <a:pt x="42" y="17"/>
                    </a:lnTo>
                    <a:lnTo>
                      <a:pt x="45" y="17"/>
                    </a:lnTo>
                    <a:lnTo>
                      <a:pt x="46" y="17"/>
                    </a:lnTo>
                    <a:lnTo>
                      <a:pt x="48" y="18"/>
                    </a:lnTo>
                    <a:lnTo>
                      <a:pt x="50" y="18"/>
                    </a:lnTo>
                    <a:lnTo>
                      <a:pt x="52" y="18"/>
                    </a:lnTo>
                    <a:lnTo>
                      <a:pt x="56" y="17"/>
                    </a:lnTo>
                    <a:lnTo>
                      <a:pt x="57" y="17"/>
                    </a:lnTo>
                    <a:lnTo>
                      <a:pt x="61" y="15"/>
                    </a:lnTo>
                    <a:lnTo>
                      <a:pt x="62" y="15"/>
                    </a:lnTo>
                    <a:lnTo>
                      <a:pt x="65" y="15"/>
                    </a:lnTo>
                    <a:lnTo>
                      <a:pt x="66" y="17"/>
                    </a:lnTo>
                    <a:lnTo>
                      <a:pt x="70" y="17"/>
                    </a:lnTo>
                    <a:lnTo>
                      <a:pt x="72" y="17"/>
                    </a:lnTo>
                    <a:lnTo>
                      <a:pt x="74" y="17"/>
                    </a:lnTo>
                    <a:lnTo>
                      <a:pt x="77" y="15"/>
                    </a:lnTo>
                    <a:lnTo>
                      <a:pt x="80" y="15"/>
                    </a:lnTo>
                    <a:lnTo>
                      <a:pt x="81" y="15"/>
                    </a:lnTo>
                    <a:lnTo>
                      <a:pt x="85" y="15"/>
                    </a:lnTo>
                    <a:lnTo>
                      <a:pt x="86" y="17"/>
                    </a:lnTo>
                    <a:lnTo>
                      <a:pt x="90" y="17"/>
                    </a:lnTo>
                    <a:lnTo>
                      <a:pt x="92" y="17"/>
                    </a:lnTo>
                    <a:lnTo>
                      <a:pt x="96" y="17"/>
                    </a:lnTo>
                    <a:lnTo>
                      <a:pt x="98" y="15"/>
                    </a:lnTo>
                    <a:lnTo>
                      <a:pt x="100" y="15"/>
                    </a:lnTo>
                    <a:lnTo>
                      <a:pt x="104" y="15"/>
                    </a:lnTo>
                    <a:lnTo>
                      <a:pt x="105" y="15"/>
                    </a:lnTo>
                    <a:lnTo>
                      <a:pt x="108" y="17"/>
                    </a:lnTo>
                    <a:lnTo>
                      <a:pt x="109" y="17"/>
                    </a:lnTo>
                    <a:lnTo>
                      <a:pt x="110" y="17"/>
                    </a:lnTo>
                    <a:lnTo>
                      <a:pt x="110" y="15"/>
                    </a:lnTo>
                    <a:lnTo>
                      <a:pt x="113" y="15"/>
                    </a:lnTo>
                    <a:lnTo>
                      <a:pt x="114" y="15"/>
                    </a:lnTo>
                    <a:lnTo>
                      <a:pt x="118" y="17"/>
                    </a:lnTo>
                    <a:lnTo>
                      <a:pt x="120" y="17"/>
                    </a:lnTo>
                    <a:lnTo>
                      <a:pt x="124" y="17"/>
                    </a:lnTo>
                    <a:lnTo>
                      <a:pt x="125" y="17"/>
                    </a:lnTo>
                    <a:lnTo>
                      <a:pt x="129" y="15"/>
                    </a:lnTo>
                    <a:lnTo>
                      <a:pt x="130" y="15"/>
                    </a:lnTo>
                    <a:lnTo>
                      <a:pt x="133" y="15"/>
                    </a:lnTo>
                    <a:lnTo>
                      <a:pt x="137" y="15"/>
                    </a:lnTo>
                    <a:lnTo>
                      <a:pt x="140" y="15"/>
                    </a:lnTo>
                    <a:lnTo>
                      <a:pt x="144" y="15"/>
                    </a:lnTo>
                    <a:lnTo>
                      <a:pt x="145" y="15"/>
                    </a:lnTo>
                    <a:lnTo>
                      <a:pt x="149" y="15"/>
                    </a:lnTo>
                    <a:lnTo>
                      <a:pt x="152" y="15"/>
                    </a:lnTo>
                    <a:lnTo>
                      <a:pt x="154" y="15"/>
                    </a:lnTo>
                    <a:lnTo>
                      <a:pt x="157" y="15"/>
                    </a:lnTo>
                    <a:lnTo>
                      <a:pt x="161" y="13"/>
                    </a:lnTo>
                    <a:lnTo>
                      <a:pt x="163" y="13"/>
                    </a:lnTo>
                    <a:lnTo>
                      <a:pt x="163" y="11"/>
                    </a:lnTo>
                    <a:lnTo>
                      <a:pt x="163" y="9"/>
                    </a:lnTo>
                    <a:lnTo>
                      <a:pt x="161" y="7"/>
                    </a:lnTo>
                    <a:lnTo>
                      <a:pt x="158" y="7"/>
                    </a:lnTo>
                    <a:lnTo>
                      <a:pt x="157"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2" name="Freeform 212">
                <a:extLst>
                  <a:ext uri="{FF2B5EF4-FFF2-40B4-BE49-F238E27FC236}">
                    <a16:creationId xmlns:a16="http://schemas.microsoft.com/office/drawing/2014/main" id="{913B10FB-2D2C-45BC-821A-3EC61F27C895}"/>
                  </a:ext>
                </a:extLst>
              </p:cNvPr>
              <p:cNvSpPr>
                <a:spLocks/>
              </p:cNvSpPr>
              <p:nvPr/>
            </p:nvSpPr>
            <p:spPr bwMode="auto">
              <a:xfrm>
                <a:off x="3239" y="1655"/>
                <a:ext cx="213" cy="29"/>
              </a:xfrm>
              <a:custGeom>
                <a:avLst/>
                <a:gdLst>
                  <a:gd name="T0" fmla="*/ 196 w 213"/>
                  <a:gd name="T1" fmla="*/ 4 h 29"/>
                  <a:gd name="T2" fmla="*/ 192 w 213"/>
                  <a:gd name="T3" fmla="*/ 5 h 29"/>
                  <a:gd name="T4" fmla="*/ 182 w 213"/>
                  <a:gd name="T5" fmla="*/ 5 h 29"/>
                  <a:gd name="T6" fmla="*/ 174 w 213"/>
                  <a:gd name="T7" fmla="*/ 4 h 29"/>
                  <a:gd name="T8" fmla="*/ 165 w 213"/>
                  <a:gd name="T9" fmla="*/ 8 h 29"/>
                  <a:gd name="T10" fmla="*/ 154 w 213"/>
                  <a:gd name="T11" fmla="*/ 5 h 29"/>
                  <a:gd name="T12" fmla="*/ 140 w 213"/>
                  <a:gd name="T13" fmla="*/ 1 h 29"/>
                  <a:gd name="T14" fmla="*/ 126 w 213"/>
                  <a:gd name="T15" fmla="*/ 8 h 29"/>
                  <a:gd name="T16" fmla="*/ 121 w 213"/>
                  <a:gd name="T17" fmla="*/ 4 h 29"/>
                  <a:gd name="T18" fmla="*/ 112 w 213"/>
                  <a:gd name="T19" fmla="*/ 4 h 29"/>
                  <a:gd name="T20" fmla="*/ 105 w 213"/>
                  <a:gd name="T21" fmla="*/ 1 h 29"/>
                  <a:gd name="T22" fmla="*/ 96 w 213"/>
                  <a:gd name="T23" fmla="*/ 1 h 29"/>
                  <a:gd name="T24" fmla="*/ 88 w 213"/>
                  <a:gd name="T25" fmla="*/ 4 h 29"/>
                  <a:gd name="T26" fmla="*/ 80 w 213"/>
                  <a:gd name="T27" fmla="*/ 1 h 29"/>
                  <a:gd name="T28" fmla="*/ 72 w 213"/>
                  <a:gd name="T29" fmla="*/ 1 h 29"/>
                  <a:gd name="T30" fmla="*/ 65 w 213"/>
                  <a:gd name="T31" fmla="*/ 1 h 29"/>
                  <a:gd name="T32" fmla="*/ 53 w 213"/>
                  <a:gd name="T33" fmla="*/ 1 h 29"/>
                  <a:gd name="T34" fmla="*/ 46 w 213"/>
                  <a:gd name="T35" fmla="*/ 4 h 29"/>
                  <a:gd name="T36" fmla="*/ 34 w 213"/>
                  <a:gd name="T37" fmla="*/ 1 h 29"/>
                  <a:gd name="T38" fmla="*/ 26 w 213"/>
                  <a:gd name="T39" fmla="*/ 4 h 29"/>
                  <a:gd name="T40" fmla="*/ 17 w 213"/>
                  <a:gd name="T41" fmla="*/ 1 h 29"/>
                  <a:gd name="T42" fmla="*/ 9 w 213"/>
                  <a:gd name="T43" fmla="*/ 1 h 29"/>
                  <a:gd name="T44" fmla="*/ 8 w 213"/>
                  <a:gd name="T45" fmla="*/ 9 h 29"/>
                  <a:gd name="T46" fmla="*/ 2 w 213"/>
                  <a:gd name="T47" fmla="*/ 13 h 29"/>
                  <a:gd name="T48" fmla="*/ 0 w 213"/>
                  <a:gd name="T49" fmla="*/ 20 h 29"/>
                  <a:gd name="T50" fmla="*/ 2 w 213"/>
                  <a:gd name="T51" fmla="*/ 24 h 29"/>
                  <a:gd name="T52" fmla="*/ 9 w 213"/>
                  <a:gd name="T53" fmla="*/ 24 h 29"/>
                  <a:gd name="T54" fmla="*/ 18 w 213"/>
                  <a:gd name="T55" fmla="*/ 28 h 29"/>
                  <a:gd name="T56" fmla="*/ 29 w 213"/>
                  <a:gd name="T57" fmla="*/ 25 h 29"/>
                  <a:gd name="T58" fmla="*/ 38 w 213"/>
                  <a:gd name="T59" fmla="*/ 25 h 29"/>
                  <a:gd name="T60" fmla="*/ 49 w 213"/>
                  <a:gd name="T61" fmla="*/ 25 h 29"/>
                  <a:gd name="T62" fmla="*/ 58 w 213"/>
                  <a:gd name="T63" fmla="*/ 22 h 29"/>
                  <a:gd name="T64" fmla="*/ 66 w 213"/>
                  <a:gd name="T65" fmla="*/ 24 h 29"/>
                  <a:gd name="T66" fmla="*/ 77 w 213"/>
                  <a:gd name="T67" fmla="*/ 22 h 29"/>
                  <a:gd name="T68" fmla="*/ 85 w 213"/>
                  <a:gd name="T69" fmla="*/ 20 h 29"/>
                  <a:gd name="T70" fmla="*/ 92 w 213"/>
                  <a:gd name="T71" fmla="*/ 22 h 29"/>
                  <a:gd name="T72" fmla="*/ 101 w 213"/>
                  <a:gd name="T73" fmla="*/ 20 h 29"/>
                  <a:gd name="T74" fmla="*/ 112 w 213"/>
                  <a:gd name="T75" fmla="*/ 20 h 29"/>
                  <a:gd name="T76" fmla="*/ 124 w 213"/>
                  <a:gd name="T77" fmla="*/ 22 h 29"/>
                  <a:gd name="T78" fmla="*/ 132 w 213"/>
                  <a:gd name="T79" fmla="*/ 18 h 29"/>
                  <a:gd name="T80" fmla="*/ 140 w 213"/>
                  <a:gd name="T81" fmla="*/ 20 h 29"/>
                  <a:gd name="T82" fmla="*/ 145 w 213"/>
                  <a:gd name="T83" fmla="*/ 20 h 29"/>
                  <a:gd name="T84" fmla="*/ 150 w 213"/>
                  <a:gd name="T85" fmla="*/ 20 h 29"/>
                  <a:gd name="T86" fmla="*/ 162 w 213"/>
                  <a:gd name="T87" fmla="*/ 22 h 29"/>
                  <a:gd name="T88" fmla="*/ 173 w 213"/>
                  <a:gd name="T89" fmla="*/ 20 h 29"/>
                  <a:gd name="T90" fmla="*/ 188 w 213"/>
                  <a:gd name="T91" fmla="*/ 20 h 29"/>
                  <a:gd name="T92" fmla="*/ 198 w 213"/>
                  <a:gd name="T93" fmla="*/ 18 h 29"/>
                  <a:gd name="T94" fmla="*/ 208 w 213"/>
                  <a:gd name="T95" fmla="*/ 18 h 29"/>
                  <a:gd name="T96" fmla="*/ 212 w 213"/>
                  <a:gd name="T97" fmla="*/ 13 h 29"/>
                  <a:gd name="T98" fmla="*/ 208 w 213"/>
                  <a:gd name="T99" fmla="*/ 9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3"/>
                  <a:gd name="T151" fmla="*/ 0 h 29"/>
                  <a:gd name="T152" fmla="*/ 213 w 213"/>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3" h="29">
                    <a:moveTo>
                      <a:pt x="205" y="8"/>
                    </a:moveTo>
                    <a:lnTo>
                      <a:pt x="198" y="5"/>
                    </a:lnTo>
                    <a:lnTo>
                      <a:pt x="196" y="4"/>
                    </a:lnTo>
                    <a:lnTo>
                      <a:pt x="193" y="4"/>
                    </a:lnTo>
                    <a:lnTo>
                      <a:pt x="192" y="4"/>
                    </a:lnTo>
                    <a:lnTo>
                      <a:pt x="192" y="5"/>
                    </a:lnTo>
                    <a:lnTo>
                      <a:pt x="188" y="5"/>
                    </a:lnTo>
                    <a:lnTo>
                      <a:pt x="184" y="5"/>
                    </a:lnTo>
                    <a:lnTo>
                      <a:pt x="182" y="5"/>
                    </a:lnTo>
                    <a:lnTo>
                      <a:pt x="180" y="4"/>
                    </a:lnTo>
                    <a:lnTo>
                      <a:pt x="177" y="4"/>
                    </a:lnTo>
                    <a:lnTo>
                      <a:pt x="174" y="4"/>
                    </a:lnTo>
                    <a:lnTo>
                      <a:pt x="170" y="4"/>
                    </a:lnTo>
                    <a:lnTo>
                      <a:pt x="169" y="5"/>
                    </a:lnTo>
                    <a:lnTo>
                      <a:pt x="165" y="8"/>
                    </a:lnTo>
                    <a:lnTo>
                      <a:pt x="164" y="9"/>
                    </a:lnTo>
                    <a:lnTo>
                      <a:pt x="160" y="8"/>
                    </a:lnTo>
                    <a:lnTo>
                      <a:pt x="154" y="5"/>
                    </a:lnTo>
                    <a:lnTo>
                      <a:pt x="149" y="4"/>
                    </a:lnTo>
                    <a:lnTo>
                      <a:pt x="145" y="1"/>
                    </a:lnTo>
                    <a:lnTo>
                      <a:pt x="140" y="1"/>
                    </a:lnTo>
                    <a:lnTo>
                      <a:pt x="134" y="1"/>
                    </a:lnTo>
                    <a:lnTo>
                      <a:pt x="130" y="4"/>
                    </a:lnTo>
                    <a:lnTo>
                      <a:pt x="126" y="8"/>
                    </a:lnTo>
                    <a:lnTo>
                      <a:pt x="125" y="5"/>
                    </a:lnTo>
                    <a:lnTo>
                      <a:pt x="124" y="5"/>
                    </a:lnTo>
                    <a:lnTo>
                      <a:pt x="121" y="4"/>
                    </a:lnTo>
                    <a:lnTo>
                      <a:pt x="120" y="4"/>
                    </a:lnTo>
                    <a:lnTo>
                      <a:pt x="114" y="4"/>
                    </a:lnTo>
                    <a:lnTo>
                      <a:pt x="112" y="4"/>
                    </a:lnTo>
                    <a:lnTo>
                      <a:pt x="109" y="4"/>
                    </a:lnTo>
                    <a:lnTo>
                      <a:pt x="106" y="1"/>
                    </a:lnTo>
                    <a:lnTo>
                      <a:pt x="105" y="1"/>
                    </a:lnTo>
                    <a:lnTo>
                      <a:pt x="101" y="1"/>
                    </a:lnTo>
                    <a:lnTo>
                      <a:pt x="100" y="1"/>
                    </a:lnTo>
                    <a:lnTo>
                      <a:pt x="96" y="1"/>
                    </a:lnTo>
                    <a:lnTo>
                      <a:pt x="92" y="1"/>
                    </a:lnTo>
                    <a:lnTo>
                      <a:pt x="90" y="4"/>
                    </a:lnTo>
                    <a:lnTo>
                      <a:pt x="88" y="4"/>
                    </a:lnTo>
                    <a:lnTo>
                      <a:pt x="86" y="4"/>
                    </a:lnTo>
                    <a:lnTo>
                      <a:pt x="81" y="1"/>
                    </a:lnTo>
                    <a:lnTo>
                      <a:pt x="80" y="1"/>
                    </a:lnTo>
                    <a:lnTo>
                      <a:pt x="77" y="1"/>
                    </a:lnTo>
                    <a:lnTo>
                      <a:pt x="76" y="1"/>
                    </a:lnTo>
                    <a:lnTo>
                      <a:pt x="72" y="1"/>
                    </a:lnTo>
                    <a:lnTo>
                      <a:pt x="70" y="4"/>
                    </a:lnTo>
                    <a:lnTo>
                      <a:pt x="66" y="4"/>
                    </a:lnTo>
                    <a:lnTo>
                      <a:pt x="65" y="1"/>
                    </a:lnTo>
                    <a:lnTo>
                      <a:pt x="58" y="0"/>
                    </a:lnTo>
                    <a:lnTo>
                      <a:pt x="57" y="1"/>
                    </a:lnTo>
                    <a:lnTo>
                      <a:pt x="53" y="1"/>
                    </a:lnTo>
                    <a:lnTo>
                      <a:pt x="52" y="4"/>
                    </a:lnTo>
                    <a:lnTo>
                      <a:pt x="48" y="5"/>
                    </a:lnTo>
                    <a:lnTo>
                      <a:pt x="46" y="4"/>
                    </a:lnTo>
                    <a:lnTo>
                      <a:pt x="42" y="4"/>
                    </a:lnTo>
                    <a:lnTo>
                      <a:pt x="38" y="1"/>
                    </a:lnTo>
                    <a:lnTo>
                      <a:pt x="34" y="1"/>
                    </a:lnTo>
                    <a:lnTo>
                      <a:pt x="32" y="1"/>
                    </a:lnTo>
                    <a:lnTo>
                      <a:pt x="29" y="4"/>
                    </a:lnTo>
                    <a:lnTo>
                      <a:pt x="26" y="4"/>
                    </a:lnTo>
                    <a:lnTo>
                      <a:pt x="24" y="5"/>
                    </a:lnTo>
                    <a:lnTo>
                      <a:pt x="21" y="4"/>
                    </a:lnTo>
                    <a:lnTo>
                      <a:pt x="17" y="1"/>
                    </a:lnTo>
                    <a:lnTo>
                      <a:pt x="13" y="1"/>
                    </a:lnTo>
                    <a:lnTo>
                      <a:pt x="12" y="1"/>
                    </a:lnTo>
                    <a:lnTo>
                      <a:pt x="9" y="1"/>
                    </a:lnTo>
                    <a:lnTo>
                      <a:pt x="8" y="4"/>
                    </a:lnTo>
                    <a:lnTo>
                      <a:pt x="8" y="5"/>
                    </a:lnTo>
                    <a:lnTo>
                      <a:pt x="8" y="9"/>
                    </a:lnTo>
                    <a:lnTo>
                      <a:pt x="5" y="9"/>
                    </a:lnTo>
                    <a:lnTo>
                      <a:pt x="4" y="10"/>
                    </a:lnTo>
                    <a:lnTo>
                      <a:pt x="2" y="13"/>
                    </a:lnTo>
                    <a:lnTo>
                      <a:pt x="2" y="14"/>
                    </a:lnTo>
                    <a:lnTo>
                      <a:pt x="0" y="17"/>
                    </a:lnTo>
                    <a:lnTo>
                      <a:pt x="0" y="20"/>
                    </a:lnTo>
                    <a:lnTo>
                      <a:pt x="0" y="22"/>
                    </a:lnTo>
                    <a:lnTo>
                      <a:pt x="0" y="24"/>
                    </a:lnTo>
                    <a:lnTo>
                      <a:pt x="2" y="24"/>
                    </a:lnTo>
                    <a:lnTo>
                      <a:pt x="5" y="24"/>
                    </a:lnTo>
                    <a:lnTo>
                      <a:pt x="8" y="24"/>
                    </a:lnTo>
                    <a:lnTo>
                      <a:pt x="9" y="24"/>
                    </a:lnTo>
                    <a:lnTo>
                      <a:pt x="13" y="25"/>
                    </a:lnTo>
                    <a:lnTo>
                      <a:pt x="14" y="25"/>
                    </a:lnTo>
                    <a:lnTo>
                      <a:pt x="18" y="28"/>
                    </a:lnTo>
                    <a:lnTo>
                      <a:pt x="22" y="28"/>
                    </a:lnTo>
                    <a:lnTo>
                      <a:pt x="26" y="25"/>
                    </a:lnTo>
                    <a:lnTo>
                      <a:pt x="29" y="25"/>
                    </a:lnTo>
                    <a:lnTo>
                      <a:pt x="32" y="24"/>
                    </a:lnTo>
                    <a:lnTo>
                      <a:pt x="34" y="25"/>
                    </a:lnTo>
                    <a:lnTo>
                      <a:pt x="38" y="25"/>
                    </a:lnTo>
                    <a:lnTo>
                      <a:pt x="42" y="25"/>
                    </a:lnTo>
                    <a:lnTo>
                      <a:pt x="46" y="25"/>
                    </a:lnTo>
                    <a:lnTo>
                      <a:pt x="49" y="25"/>
                    </a:lnTo>
                    <a:lnTo>
                      <a:pt x="52" y="24"/>
                    </a:lnTo>
                    <a:lnTo>
                      <a:pt x="56" y="22"/>
                    </a:lnTo>
                    <a:lnTo>
                      <a:pt x="58" y="22"/>
                    </a:lnTo>
                    <a:lnTo>
                      <a:pt x="61" y="22"/>
                    </a:lnTo>
                    <a:lnTo>
                      <a:pt x="65" y="24"/>
                    </a:lnTo>
                    <a:lnTo>
                      <a:pt x="66" y="24"/>
                    </a:lnTo>
                    <a:lnTo>
                      <a:pt x="70" y="22"/>
                    </a:lnTo>
                    <a:lnTo>
                      <a:pt x="73" y="22"/>
                    </a:lnTo>
                    <a:lnTo>
                      <a:pt x="77" y="22"/>
                    </a:lnTo>
                    <a:lnTo>
                      <a:pt x="80" y="20"/>
                    </a:lnTo>
                    <a:lnTo>
                      <a:pt x="82" y="18"/>
                    </a:lnTo>
                    <a:lnTo>
                      <a:pt x="85" y="20"/>
                    </a:lnTo>
                    <a:lnTo>
                      <a:pt x="86" y="20"/>
                    </a:lnTo>
                    <a:lnTo>
                      <a:pt x="88" y="22"/>
                    </a:lnTo>
                    <a:lnTo>
                      <a:pt x="92" y="22"/>
                    </a:lnTo>
                    <a:lnTo>
                      <a:pt x="96" y="22"/>
                    </a:lnTo>
                    <a:lnTo>
                      <a:pt x="100" y="22"/>
                    </a:lnTo>
                    <a:lnTo>
                      <a:pt x="101" y="20"/>
                    </a:lnTo>
                    <a:lnTo>
                      <a:pt x="102" y="18"/>
                    </a:lnTo>
                    <a:lnTo>
                      <a:pt x="106" y="20"/>
                    </a:lnTo>
                    <a:lnTo>
                      <a:pt x="112" y="20"/>
                    </a:lnTo>
                    <a:lnTo>
                      <a:pt x="116" y="22"/>
                    </a:lnTo>
                    <a:lnTo>
                      <a:pt x="120" y="22"/>
                    </a:lnTo>
                    <a:lnTo>
                      <a:pt x="124" y="22"/>
                    </a:lnTo>
                    <a:lnTo>
                      <a:pt x="126" y="22"/>
                    </a:lnTo>
                    <a:lnTo>
                      <a:pt x="129" y="20"/>
                    </a:lnTo>
                    <a:lnTo>
                      <a:pt x="132" y="18"/>
                    </a:lnTo>
                    <a:lnTo>
                      <a:pt x="136" y="18"/>
                    </a:lnTo>
                    <a:lnTo>
                      <a:pt x="138" y="20"/>
                    </a:lnTo>
                    <a:lnTo>
                      <a:pt x="140" y="20"/>
                    </a:lnTo>
                    <a:lnTo>
                      <a:pt x="141" y="20"/>
                    </a:lnTo>
                    <a:lnTo>
                      <a:pt x="144" y="20"/>
                    </a:lnTo>
                    <a:lnTo>
                      <a:pt x="145" y="20"/>
                    </a:lnTo>
                    <a:lnTo>
                      <a:pt x="146" y="20"/>
                    </a:lnTo>
                    <a:lnTo>
                      <a:pt x="149" y="18"/>
                    </a:lnTo>
                    <a:lnTo>
                      <a:pt x="150" y="20"/>
                    </a:lnTo>
                    <a:lnTo>
                      <a:pt x="154" y="22"/>
                    </a:lnTo>
                    <a:lnTo>
                      <a:pt x="158" y="22"/>
                    </a:lnTo>
                    <a:lnTo>
                      <a:pt x="162" y="22"/>
                    </a:lnTo>
                    <a:lnTo>
                      <a:pt x="165" y="22"/>
                    </a:lnTo>
                    <a:lnTo>
                      <a:pt x="169" y="20"/>
                    </a:lnTo>
                    <a:lnTo>
                      <a:pt x="173" y="20"/>
                    </a:lnTo>
                    <a:lnTo>
                      <a:pt x="174" y="18"/>
                    </a:lnTo>
                    <a:lnTo>
                      <a:pt x="180" y="20"/>
                    </a:lnTo>
                    <a:lnTo>
                      <a:pt x="188" y="20"/>
                    </a:lnTo>
                    <a:lnTo>
                      <a:pt x="192" y="20"/>
                    </a:lnTo>
                    <a:lnTo>
                      <a:pt x="196" y="18"/>
                    </a:lnTo>
                    <a:lnTo>
                      <a:pt x="198" y="18"/>
                    </a:lnTo>
                    <a:lnTo>
                      <a:pt x="201" y="18"/>
                    </a:lnTo>
                    <a:lnTo>
                      <a:pt x="206" y="18"/>
                    </a:lnTo>
                    <a:lnTo>
                      <a:pt x="208" y="18"/>
                    </a:lnTo>
                    <a:lnTo>
                      <a:pt x="212" y="17"/>
                    </a:lnTo>
                    <a:lnTo>
                      <a:pt x="212" y="14"/>
                    </a:lnTo>
                    <a:lnTo>
                      <a:pt x="212" y="13"/>
                    </a:lnTo>
                    <a:lnTo>
                      <a:pt x="212" y="10"/>
                    </a:lnTo>
                    <a:lnTo>
                      <a:pt x="210" y="9"/>
                    </a:lnTo>
                    <a:lnTo>
                      <a:pt x="208" y="9"/>
                    </a:lnTo>
                    <a:lnTo>
                      <a:pt x="205" y="8"/>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3" name="Freeform 213">
                <a:extLst>
                  <a:ext uri="{FF2B5EF4-FFF2-40B4-BE49-F238E27FC236}">
                    <a16:creationId xmlns:a16="http://schemas.microsoft.com/office/drawing/2014/main" id="{2A15084A-D921-496E-BCA5-DCAB3BAAF639}"/>
                  </a:ext>
                </a:extLst>
              </p:cNvPr>
              <p:cNvSpPr>
                <a:spLocks/>
              </p:cNvSpPr>
              <p:nvPr/>
            </p:nvSpPr>
            <p:spPr bwMode="auto">
              <a:xfrm>
                <a:off x="3239" y="1655"/>
                <a:ext cx="213" cy="29"/>
              </a:xfrm>
              <a:custGeom>
                <a:avLst/>
                <a:gdLst>
                  <a:gd name="T0" fmla="*/ 196 w 213"/>
                  <a:gd name="T1" fmla="*/ 4 h 29"/>
                  <a:gd name="T2" fmla="*/ 192 w 213"/>
                  <a:gd name="T3" fmla="*/ 5 h 29"/>
                  <a:gd name="T4" fmla="*/ 182 w 213"/>
                  <a:gd name="T5" fmla="*/ 5 h 29"/>
                  <a:gd name="T6" fmla="*/ 174 w 213"/>
                  <a:gd name="T7" fmla="*/ 4 h 29"/>
                  <a:gd name="T8" fmla="*/ 165 w 213"/>
                  <a:gd name="T9" fmla="*/ 8 h 29"/>
                  <a:gd name="T10" fmla="*/ 154 w 213"/>
                  <a:gd name="T11" fmla="*/ 5 h 29"/>
                  <a:gd name="T12" fmla="*/ 140 w 213"/>
                  <a:gd name="T13" fmla="*/ 1 h 29"/>
                  <a:gd name="T14" fmla="*/ 126 w 213"/>
                  <a:gd name="T15" fmla="*/ 8 h 29"/>
                  <a:gd name="T16" fmla="*/ 121 w 213"/>
                  <a:gd name="T17" fmla="*/ 4 h 29"/>
                  <a:gd name="T18" fmla="*/ 112 w 213"/>
                  <a:gd name="T19" fmla="*/ 4 h 29"/>
                  <a:gd name="T20" fmla="*/ 105 w 213"/>
                  <a:gd name="T21" fmla="*/ 1 h 29"/>
                  <a:gd name="T22" fmla="*/ 96 w 213"/>
                  <a:gd name="T23" fmla="*/ 1 h 29"/>
                  <a:gd name="T24" fmla="*/ 88 w 213"/>
                  <a:gd name="T25" fmla="*/ 4 h 29"/>
                  <a:gd name="T26" fmla="*/ 80 w 213"/>
                  <a:gd name="T27" fmla="*/ 1 h 29"/>
                  <a:gd name="T28" fmla="*/ 72 w 213"/>
                  <a:gd name="T29" fmla="*/ 1 h 29"/>
                  <a:gd name="T30" fmla="*/ 65 w 213"/>
                  <a:gd name="T31" fmla="*/ 1 h 29"/>
                  <a:gd name="T32" fmla="*/ 53 w 213"/>
                  <a:gd name="T33" fmla="*/ 1 h 29"/>
                  <a:gd name="T34" fmla="*/ 46 w 213"/>
                  <a:gd name="T35" fmla="*/ 4 h 29"/>
                  <a:gd name="T36" fmla="*/ 34 w 213"/>
                  <a:gd name="T37" fmla="*/ 1 h 29"/>
                  <a:gd name="T38" fmla="*/ 26 w 213"/>
                  <a:gd name="T39" fmla="*/ 4 h 29"/>
                  <a:gd name="T40" fmla="*/ 17 w 213"/>
                  <a:gd name="T41" fmla="*/ 1 h 29"/>
                  <a:gd name="T42" fmla="*/ 9 w 213"/>
                  <a:gd name="T43" fmla="*/ 1 h 29"/>
                  <a:gd name="T44" fmla="*/ 8 w 213"/>
                  <a:gd name="T45" fmla="*/ 9 h 29"/>
                  <a:gd name="T46" fmla="*/ 2 w 213"/>
                  <a:gd name="T47" fmla="*/ 13 h 29"/>
                  <a:gd name="T48" fmla="*/ 0 w 213"/>
                  <a:gd name="T49" fmla="*/ 20 h 29"/>
                  <a:gd name="T50" fmla="*/ 2 w 213"/>
                  <a:gd name="T51" fmla="*/ 24 h 29"/>
                  <a:gd name="T52" fmla="*/ 9 w 213"/>
                  <a:gd name="T53" fmla="*/ 24 h 29"/>
                  <a:gd name="T54" fmla="*/ 18 w 213"/>
                  <a:gd name="T55" fmla="*/ 28 h 29"/>
                  <a:gd name="T56" fmla="*/ 29 w 213"/>
                  <a:gd name="T57" fmla="*/ 25 h 29"/>
                  <a:gd name="T58" fmla="*/ 38 w 213"/>
                  <a:gd name="T59" fmla="*/ 25 h 29"/>
                  <a:gd name="T60" fmla="*/ 49 w 213"/>
                  <a:gd name="T61" fmla="*/ 25 h 29"/>
                  <a:gd name="T62" fmla="*/ 58 w 213"/>
                  <a:gd name="T63" fmla="*/ 22 h 29"/>
                  <a:gd name="T64" fmla="*/ 66 w 213"/>
                  <a:gd name="T65" fmla="*/ 24 h 29"/>
                  <a:gd name="T66" fmla="*/ 77 w 213"/>
                  <a:gd name="T67" fmla="*/ 22 h 29"/>
                  <a:gd name="T68" fmla="*/ 85 w 213"/>
                  <a:gd name="T69" fmla="*/ 20 h 29"/>
                  <a:gd name="T70" fmla="*/ 92 w 213"/>
                  <a:gd name="T71" fmla="*/ 22 h 29"/>
                  <a:gd name="T72" fmla="*/ 101 w 213"/>
                  <a:gd name="T73" fmla="*/ 20 h 29"/>
                  <a:gd name="T74" fmla="*/ 112 w 213"/>
                  <a:gd name="T75" fmla="*/ 20 h 29"/>
                  <a:gd name="T76" fmla="*/ 124 w 213"/>
                  <a:gd name="T77" fmla="*/ 22 h 29"/>
                  <a:gd name="T78" fmla="*/ 132 w 213"/>
                  <a:gd name="T79" fmla="*/ 18 h 29"/>
                  <a:gd name="T80" fmla="*/ 140 w 213"/>
                  <a:gd name="T81" fmla="*/ 20 h 29"/>
                  <a:gd name="T82" fmla="*/ 145 w 213"/>
                  <a:gd name="T83" fmla="*/ 20 h 29"/>
                  <a:gd name="T84" fmla="*/ 150 w 213"/>
                  <a:gd name="T85" fmla="*/ 20 h 29"/>
                  <a:gd name="T86" fmla="*/ 162 w 213"/>
                  <a:gd name="T87" fmla="*/ 22 h 29"/>
                  <a:gd name="T88" fmla="*/ 173 w 213"/>
                  <a:gd name="T89" fmla="*/ 20 h 29"/>
                  <a:gd name="T90" fmla="*/ 188 w 213"/>
                  <a:gd name="T91" fmla="*/ 20 h 29"/>
                  <a:gd name="T92" fmla="*/ 198 w 213"/>
                  <a:gd name="T93" fmla="*/ 18 h 29"/>
                  <a:gd name="T94" fmla="*/ 208 w 213"/>
                  <a:gd name="T95" fmla="*/ 18 h 29"/>
                  <a:gd name="T96" fmla="*/ 212 w 213"/>
                  <a:gd name="T97" fmla="*/ 13 h 29"/>
                  <a:gd name="T98" fmla="*/ 208 w 213"/>
                  <a:gd name="T99" fmla="*/ 9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3"/>
                  <a:gd name="T151" fmla="*/ 0 h 29"/>
                  <a:gd name="T152" fmla="*/ 213 w 213"/>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3" h="29">
                    <a:moveTo>
                      <a:pt x="205" y="8"/>
                    </a:moveTo>
                    <a:lnTo>
                      <a:pt x="198" y="5"/>
                    </a:lnTo>
                    <a:lnTo>
                      <a:pt x="196" y="4"/>
                    </a:lnTo>
                    <a:lnTo>
                      <a:pt x="193" y="4"/>
                    </a:lnTo>
                    <a:lnTo>
                      <a:pt x="192" y="4"/>
                    </a:lnTo>
                    <a:lnTo>
                      <a:pt x="192" y="5"/>
                    </a:lnTo>
                    <a:lnTo>
                      <a:pt x="188" y="5"/>
                    </a:lnTo>
                    <a:lnTo>
                      <a:pt x="184" y="5"/>
                    </a:lnTo>
                    <a:lnTo>
                      <a:pt x="182" y="5"/>
                    </a:lnTo>
                    <a:lnTo>
                      <a:pt x="180" y="4"/>
                    </a:lnTo>
                    <a:lnTo>
                      <a:pt x="177" y="4"/>
                    </a:lnTo>
                    <a:lnTo>
                      <a:pt x="174" y="4"/>
                    </a:lnTo>
                    <a:lnTo>
                      <a:pt x="170" y="4"/>
                    </a:lnTo>
                    <a:lnTo>
                      <a:pt x="169" y="5"/>
                    </a:lnTo>
                    <a:lnTo>
                      <a:pt x="165" y="8"/>
                    </a:lnTo>
                    <a:lnTo>
                      <a:pt x="164" y="9"/>
                    </a:lnTo>
                    <a:lnTo>
                      <a:pt x="160" y="8"/>
                    </a:lnTo>
                    <a:lnTo>
                      <a:pt x="154" y="5"/>
                    </a:lnTo>
                    <a:lnTo>
                      <a:pt x="149" y="4"/>
                    </a:lnTo>
                    <a:lnTo>
                      <a:pt x="145" y="1"/>
                    </a:lnTo>
                    <a:lnTo>
                      <a:pt x="140" y="1"/>
                    </a:lnTo>
                    <a:lnTo>
                      <a:pt x="134" y="1"/>
                    </a:lnTo>
                    <a:lnTo>
                      <a:pt x="130" y="4"/>
                    </a:lnTo>
                    <a:lnTo>
                      <a:pt x="126" y="8"/>
                    </a:lnTo>
                    <a:lnTo>
                      <a:pt x="125" y="5"/>
                    </a:lnTo>
                    <a:lnTo>
                      <a:pt x="124" y="5"/>
                    </a:lnTo>
                    <a:lnTo>
                      <a:pt x="121" y="4"/>
                    </a:lnTo>
                    <a:lnTo>
                      <a:pt x="120" y="4"/>
                    </a:lnTo>
                    <a:lnTo>
                      <a:pt x="114" y="4"/>
                    </a:lnTo>
                    <a:lnTo>
                      <a:pt x="112" y="4"/>
                    </a:lnTo>
                    <a:lnTo>
                      <a:pt x="109" y="4"/>
                    </a:lnTo>
                    <a:lnTo>
                      <a:pt x="106" y="1"/>
                    </a:lnTo>
                    <a:lnTo>
                      <a:pt x="105" y="1"/>
                    </a:lnTo>
                    <a:lnTo>
                      <a:pt x="101" y="1"/>
                    </a:lnTo>
                    <a:lnTo>
                      <a:pt x="100" y="1"/>
                    </a:lnTo>
                    <a:lnTo>
                      <a:pt x="96" y="1"/>
                    </a:lnTo>
                    <a:lnTo>
                      <a:pt x="92" y="1"/>
                    </a:lnTo>
                    <a:lnTo>
                      <a:pt x="90" y="4"/>
                    </a:lnTo>
                    <a:lnTo>
                      <a:pt x="88" y="4"/>
                    </a:lnTo>
                    <a:lnTo>
                      <a:pt x="86" y="4"/>
                    </a:lnTo>
                    <a:lnTo>
                      <a:pt x="81" y="1"/>
                    </a:lnTo>
                    <a:lnTo>
                      <a:pt x="80" y="1"/>
                    </a:lnTo>
                    <a:lnTo>
                      <a:pt x="77" y="1"/>
                    </a:lnTo>
                    <a:lnTo>
                      <a:pt x="76" y="1"/>
                    </a:lnTo>
                    <a:lnTo>
                      <a:pt x="72" y="1"/>
                    </a:lnTo>
                    <a:lnTo>
                      <a:pt x="70" y="4"/>
                    </a:lnTo>
                    <a:lnTo>
                      <a:pt x="66" y="4"/>
                    </a:lnTo>
                    <a:lnTo>
                      <a:pt x="65" y="1"/>
                    </a:lnTo>
                    <a:lnTo>
                      <a:pt x="58" y="0"/>
                    </a:lnTo>
                    <a:lnTo>
                      <a:pt x="57" y="1"/>
                    </a:lnTo>
                    <a:lnTo>
                      <a:pt x="53" y="1"/>
                    </a:lnTo>
                    <a:lnTo>
                      <a:pt x="52" y="4"/>
                    </a:lnTo>
                    <a:lnTo>
                      <a:pt x="48" y="5"/>
                    </a:lnTo>
                    <a:lnTo>
                      <a:pt x="46" y="4"/>
                    </a:lnTo>
                    <a:lnTo>
                      <a:pt x="42" y="4"/>
                    </a:lnTo>
                    <a:lnTo>
                      <a:pt x="38" y="1"/>
                    </a:lnTo>
                    <a:lnTo>
                      <a:pt x="34" y="1"/>
                    </a:lnTo>
                    <a:lnTo>
                      <a:pt x="32" y="1"/>
                    </a:lnTo>
                    <a:lnTo>
                      <a:pt x="29" y="4"/>
                    </a:lnTo>
                    <a:lnTo>
                      <a:pt x="26" y="4"/>
                    </a:lnTo>
                    <a:lnTo>
                      <a:pt x="24" y="5"/>
                    </a:lnTo>
                    <a:lnTo>
                      <a:pt x="21" y="4"/>
                    </a:lnTo>
                    <a:lnTo>
                      <a:pt x="17" y="1"/>
                    </a:lnTo>
                    <a:lnTo>
                      <a:pt x="13" y="1"/>
                    </a:lnTo>
                    <a:lnTo>
                      <a:pt x="12" y="1"/>
                    </a:lnTo>
                    <a:lnTo>
                      <a:pt x="9" y="1"/>
                    </a:lnTo>
                    <a:lnTo>
                      <a:pt x="8" y="4"/>
                    </a:lnTo>
                    <a:lnTo>
                      <a:pt x="8" y="5"/>
                    </a:lnTo>
                    <a:lnTo>
                      <a:pt x="8" y="9"/>
                    </a:lnTo>
                    <a:lnTo>
                      <a:pt x="5" y="9"/>
                    </a:lnTo>
                    <a:lnTo>
                      <a:pt x="4" y="10"/>
                    </a:lnTo>
                    <a:lnTo>
                      <a:pt x="2" y="13"/>
                    </a:lnTo>
                    <a:lnTo>
                      <a:pt x="2" y="14"/>
                    </a:lnTo>
                    <a:lnTo>
                      <a:pt x="0" y="17"/>
                    </a:lnTo>
                    <a:lnTo>
                      <a:pt x="0" y="20"/>
                    </a:lnTo>
                    <a:lnTo>
                      <a:pt x="0" y="22"/>
                    </a:lnTo>
                    <a:lnTo>
                      <a:pt x="0" y="24"/>
                    </a:lnTo>
                    <a:lnTo>
                      <a:pt x="2" y="24"/>
                    </a:lnTo>
                    <a:lnTo>
                      <a:pt x="5" y="24"/>
                    </a:lnTo>
                    <a:lnTo>
                      <a:pt x="8" y="24"/>
                    </a:lnTo>
                    <a:lnTo>
                      <a:pt x="9" y="24"/>
                    </a:lnTo>
                    <a:lnTo>
                      <a:pt x="13" y="25"/>
                    </a:lnTo>
                    <a:lnTo>
                      <a:pt x="14" y="25"/>
                    </a:lnTo>
                    <a:lnTo>
                      <a:pt x="18" y="28"/>
                    </a:lnTo>
                    <a:lnTo>
                      <a:pt x="22" y="28"/>
                    </a:lnTo>
                    <a:lnTo>
                      <a:pt x="26" y="25"/>
                    </a:lnTo>
                    <a:lnTo>
                      <a:pt x="29" y="25"/>
                    </a:lnTo>
                    <a:lnTo>
                      <a:pt x="32" y="24"/>
                    </a:lnTo>
                    <a:lnTo>
                      <a:pt x="34" y="25"/>
                    </a:lnTo>
                    <a:lnTo>
                      <a:pt x="38" y="25"/>
                    </a:lnTo>
                    <a:lnTo>
                      <a:pt x="42" y="25"/>
                    </a:lnTo>
                    <a:lnTo>
                      <a:pt x="46" y="25"/>
                    </a:lnTo>
                    <a:lnTo>
                      <a:pt x="49" y="25"/>
                    </a:lnTo>
                    <a:lnTo>
                      <a:pt x="52" y="24"/>
                    </a:lnTo>
                    <a:lnTo>
                      <a:pt x="56" y="22"/>
                    </a:lnTo>
                    <a:lnTo>
                      <a:pt x="58" y="22"/>
                    </a:lnTo>
                    <a:lnTo>
                      <a:pt x="61" y="22"/>
                    </a:lnTo>
                    <a:lnTo>
                      <a:pt x="65" y="24"/>
                    </a:lnTo>
                    <a:lnTo>
                      <a:pt x="66" y="24"/>
                    </a:lnTo>
                    <a:lnTo>
                      <a:pt x="70" y="22"/>
                    </a:lnTo>
                    <a:lnTo>
                      <a:pt x="73" y="22"/>
                    </a:lnTo>
                    <a:lnTo>
                      <a:pt x="77" y="22"/>
                    </a:lnTo>
                    <a:lnTo>
                      <a:pt x="80" y="20"/>
                    </a:lnTo>
                    <a:lnTo>
                      <a:pt x="82" y="18"/>
                    </a:lnTo>
                    <a:lnTo>
                      <a:pt x="85" y="20"/>
                    </a:lnTo>
                    <a:lnTo>
                      <a:pt x="86" y="20"/>
                    </a:lnTo>
                    <a:lnTo>
                      <a:pt x="88" y="22"/>
                    </a:lnTo>
                    <a:lnTo>
                      <a:pt x="92" y="22"/>
                    </a:lnTo>
                    <a:lnTo>
                      <a:pt x="96" y="22"/>
                    </a:lnTo>
                    <a:lnTo>
                      <a:pt x="100" y="22"/>
                    </a:lnTo>
                    <a:lnTo>
                      <a:pt x="101" y="20"/>
                    </a:lnTo>
                    <a:lnTo>
                      <a:pt x="102" y="18"/>
                    </a:lnTo>
                    <a:lnTo>
                      <a:pt x="106" y="20"/>
                    </a:lnTo>
                    <a:lnTo>
                      <a:pt x="112" y="20"/>
                    </a:lnTo>
                    <a:lnTo>
                      <a:pt x="116" y="22"/>
                    </a:lnTo>
                    <a:lnTo>
                      <a:pt x="120" y="22"/>
                    </a:lnTo>
                    <a:lnTo>
                      <a:pt x="124" y="22"/>
                    </a:lnTo>
                    <a:lnTo>
                      <a:pt x="126" y="22"/>
                    </a:lnTo>
                    <a:lnTo>
                      <a:pt x="129" y="20"/>
                    </a:lnTo>
                    <a:lnTo>
                      <a:pt x="132" y="18"/>
                    </a:lnTo>
                    <a:lnTo>
                      <a:pt x="136" y="18"/>
                    </a:lnTo>
                    <a:lnTo>
                      <a:pt x="138" y="20"/>
                    </a:lnTo>
                    <a:lnTo>
                      <a:pt x="140" y="20"/>
                    </a:lnTo>
                    <a:lnTo>
                      <a:pt x="141" y="20"/>
                    </a:lnTo>
                    <a:lnTo>
                      <a:pt x="144" y="20"/>
                    </a:lnTo>
                    <a:lnTo>
                      <a:pt x="145" y="20"/>
                    </a:lnTo>
                    <a:lnTo>
                      <a:pt x="146" y="20"/>
                    </a:lnTo>
                    <a:lnTo>
                      <a:pt x="149" y="18"/>
                    </a:lnTo>
                    <a:lnTo>
                      <a:pt x="150" y="20"/>
                    </a:lnTo>
                    <a:lnTo>
                      <a:pt x="154" y="22"/>
                    </a:lnTo>
                    <a:lnTo>
                      <a:pt x="158" y="22"/>
                    </a:lnTo>
                    <a:lnTo>
                      <a:pt x="162" y="22"/>
                    </a:lnTo>
                    <a:lnTo>
                      <a:pt x="165" y="22"/>
                    </a:lnTo>
                    <a:lnTo>
                      <a:pt x="169" y="20"/>
                    </a:lnTo>
                    <a:lnTo>
                      <a:pt x="173" y="20"/>
                    </a:lnTo>
                    <a:lnTo>
                      <a:pt x="174" y="18"/>
                    </a:lnTo>
                    <a:lnTo>
                      <a:pt x="180" y="20"/>
                    </a:lnTo>
                    <a:lnTo>
                      <a:pt x="188" y="20"/>
                    </a:lnTo>
                    <a:lnTo>
                      <a:pt x="192" y="20"/>
                    </a:lnTo>
                    <a:lnTo>
                      <a:pt x="196" y="18"/>
                    </a:lnTo>
                    <a:lnTo>
                      <a:pt x="198" y="18"/>
                    </a:lnTo>
                    <a:lnTo>
                      <a:pt x="201" y="18"/>
                    </a:lnTo>
                    <a:lnTo>
                      <a:pt x="206" y="18"/>
                    </a:lnTo>
                    <a:lnTo>
                      <a:pt x="208" y="18"/>
                    </a:lnTo>
                    <a:lnTo>
                      <a:pt x="212" y="17"/>
                    </a:lnTo>
                    <a:lnTo>
                      <a:pt x="212" y="14"/>
                    </a:lnTo>
                    <a:lnTo>
                      <a:pt x="212" y="13"/>
                    </a:lnTo>
                    <a:lnTo>
                      <a:pt x="212" y="10"/>
                    </a:lnTo>
                    <a:lnTo>
                      <a:pt x="210" y="9"/>
                    </a:lnTo>
                    <a:lnTo>
                      <a:pt x="208" y="9"/>
                    </a:lnTo>
                    <a:lnTo>
                      <a:pt x="205"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4" name="Freeform 214">
                <a:extLst>
                  <a:ext uri="{FF2B5EF4-FFF2-40B4-BE49-F238E27FC236}">
                    <a16:creationId xmlns:a16="http://schemas.microsoft.com/office/drawing/2014/main" id="{73F76495-503F-4397-92DD-299AA57EBBCB}"/>
                  </a:ext>
                </a:extLst>
              </p:cNvPr>
              <p:cNvSpPr>
                <a:spLocks/>
              </p:cNvSpPr>
              <p:nvPr/>
            </p:nvSpPr>
            <p:spPr bwMode="auto">
              <a:xfrm>
                <a:off x="2898" y="1657"/>
                <a:ext cx="347" cy="28"/>
              </a:xfrm>
              <a:custGeom>
                <a:avLst/>
                <a:gdLst>
                  <a:gd name="T0" fmla="*/ 2 w 347"/>
                  <a:gd name="T1" fmla="*/ 6 h 28"/>
                  <a:gd name="T2" fmla="*/ 12 w 347"/>
                  <a:gd name="T3" fmla="*/ 6 h 28"/>
                  <a:gd name="T4" fmla="*/ 21 w 347"/>
                  <a:gd name="T5" fmla="*/ 3 h 28"/>
                  <a:gd name="T6" fmla="*/ 26 w 347"/>
                  <a:gd name="T7" fmla="*/ 3 h 28"/>
                  <a:gd name="T8" fmla="*/ 40 w 347"/>
                  <a:gd name="T9" fmla="*/ 3 h 28"/>
                  <a:gd name="T10" fmla="*/ 49 w 347"/>
                  <a:gd name="T11" fmla="*/ 3 h 28"/>
                  <a:gd name="T12" fmla="*/ 58 w 347"/>
                  <a:gd name="T13" fmla="*/ 6 h 28"/>
                  <a:gd name="T14" fmla="*/ 68 w 347"/>
                  <a:gd name="T15" fmla="*/ 7 h 28"/>
                  <a:gd name="T16" fmla="*/ 78 w 347"/>
                  <a:gd name="T17" fmla="*/ 6 h 28"/>
                  <a:gd name="T18" fmla="*/ 89 w 347"/>
                  <a:gd name="T19" fmla="*/ 6 h 28"/>
                  <a:gd name="T20" fmla="*/ 98 w 347"/>
                  <a:gd name="T21" fmla="*/ 6 h 28"/>
                  <a:gd name="T22" fmla="*/ 108 w 347"/>
                  <a:gd name="T23" fmla="*/ 6 h 28"/>
                  <a:gd name="T24" fmla="*/ 117 w 347"/>
                  <a:gd name="T25" fmla="*/ 2 h 28"/>
                  <a:gd name="T26" fmla="*/ 126 w 347"/>
                  <a:gd name="T27" fmla="*/ 6 h 28"/>
                  <a:gd name="T28" fmla="*/ 137 w 347"/>
                  <a:gd name="T29" fmla="*/ 3 h 28"/>
                  <a:gd name="T30" fmla="*/ 145 w 347"/>
                  <a:gd name="T31" fmla="*/ 3 h 28"/>
                  <a:gd name="T32" fmla="*/ 160 w 347"/>
                  <a:gd name="T33" fmla="*/ 2 h 28"/>
                  <a:gd name="T34" fmla="*/ 169 w 347"/>
                  <a:gd name="T35" fmla="*/ 6 h 28"/>
                  <a:gd name="T36" fmla="*/ 179 w 347"/>
                  <a:gd name="T37" fmla="*/ 2 h 28"/>
                  <a:gd name="T38" fmla="*/ 189 w 347"/>
                  <a:gd name="T39" fmla="*/ 7 h 28"/>
                  <a:gd name="T40" fmla="*/ 208 w 347"/>
                  <a:gd name="T41" fmla="*/ 2 h 28"/>
                  <a:gd name="T42" fmla="*/ 224 w 347"/>
                  <a:gd name="T43" fmla="*/ 7 h 28"/>
                  <a:gd name="T44" fmla="*/ 233 w 347"/>
                  <a:gd name="T45" fmla="*/ 2 h 28"/>
                  <a:gd name="T46" fmla="*/ 243 w 347"/>
                  <a:gd name="T47" fmla="*/ 0 h 28"/>
                  <a:gd name="T48" fmla="*/ 253 w 347"/>
                  <a:gd name="T49" fmla="*/ 2 h 28"/>
                  <a:gd name="T50" fmla="*/ 264 w 347"/>
                  <a:gd name="T51" fmla="*/ 2 h 28"/>
                  <a:gd name="T52" fmla="*/ 273 w 347"/>
                  <a:gd name="T53" fmla="*/ 0 h 28"/>
                  <a:gd name="T54" fmla="*/ 285 w 347"/>
                  <a:gd name="T55" fmla="*/ 0 h 28"/>
                  <a:gd name="T56" fmla="*/ 297 w 347"/>
                  <a:gd name="T57" fmla="*/ 2 h 28"/>
                  <a:gd name="T58" fmla="*/ 309 w 347"/>
                  <a:gd name="T59" fmla="*/ 2 h 28"/>
                  <a:gd name="T60" fmla="*/ 320 w 347"/>
                  <a:gd name="T61" fmla="*/ 3 h 28"/>
                  <a:gd name="T62" fmla="*/ 331 w 347"/>
                  <a:gd name="T63" fmla="*/ 0 h 28"/>
                  <a:gd name="T64" fmla="*/ 339 w 347"/>
                  <a:gd name="T65" fmla="*/ 6 h 28"/>
                  <a:gd name="T66" fmla="*/ 343 w 347"/>
                  <a:gd name="T67" fmla="*/ 11 h 28"/>
                  <a:gd name="T68" fmla="*/ 346 w 347"/>
                  <a:gd name="T69" fmla="*/ 20 h 28"/>
                  <a:gd name="T70" fmla="*/ 337 w 347"/>
                  <a:gd name="T71" fmla="*/ 21 h 28"/>
                  <a:gd name="T72" fmla="*/ 325 w 347"/>
                  <a:gd name="T73" fmla="*/ 25 h 28"/>
                  <a:gd name="T74" fmla="*/ 316 w 347"/>
                  <a:gd name="T75" fmla="*/ 21 h 28"/>
                  <a:gd name="T76" fmla="*/ 303 w 347"/>
                  <a:gd name="T77" fmla="*/ 23 h 28"/>
                  <a:gd name="T78" fmla="*/ 291 w 347"/>
                  <a:gd name="T79" fmla="*/ 20 h 28"/>
                  <a:gd name="T80" fmla="*/ 279 w 347"/>
                  <a:gd name="T81" fmla="*/ 20 h 28"/>
                  <a:gd name="T82" fmla="*/ 267 w 347"/>
                  <a:gd name="T83" fmla="*/ 16 h 28"/>
                  <a:gd name="T84" fmla="*/ 257 w 347"/>
                  <a:gd name="T85" fmla="*/ 20 h 28"/>
                  <a:gd name="T86" fmla="*/ 247 w 347"/>
                  <a:gd name="T87" fmla="*/ 16 h 28"/>
                  <a:gd name="T88" fmla="*/ 232 w 347"/>
                  <a:gd name="T89" fmla="*/ 20 h 28"/>
                  <a:gd name="T90" fmla="*/ 219 w 347"/>
                  <a:gd name="T91" fmla="*/ 16 h 28"/>
                  <a:gd name="T92" fmla="*/ 211 w 347"/>
                  <a:gd name="T93" fmla="*/ 18 h 28"/>
                  <a:gd name="T94" fmla="*/ 204 w 347"/>
                  <a:gd name="T95" fmla="*/ 16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7"/>
                  <a:gd name="T145" fmla="*/ 0 h 28"/>
                  <a:gd name="T146" fmla="*/ 347 w 347"/>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7" h="28">
                    <a:moveTo>
                      <a:pt x="0" y="15"/>
                    </a:moveTo>
                    <a:lnTo>
                      <a:pt x="0" y="9"/>
                    </a:lnTo>
                    <a:lnTo>
                      <a:pt x="1" y="7"/>
                    </a:lnTo>
                    <a:lnTo>
                      <a:pt x="2" y="6"/>
                    </a:lnTo>
                    <a:lnTo>
                      <a:pt x="5" y="6"/>
                    </a:lnTo>
                    <a:lnTo>
                      <a:pt x="6" y="6"/>
                    </a:lnTo>
                    <a:lnTo>
                      <a:pt x="9" y="6"/>
                    </a:lnTo>
                    <a:lnTo>
                      <a:pt x="12" y="6"/>
                    </a:lnTo>
                    <a:lnTo>
                      <a:pt x="14" y="3"/>
                    </a:lnTo>
                    <a:lnTo>
                      <a:pt x="17" y="3"/>
                    </a:lnTo>
                    <a:lnTo>
                      <a:pt x="20" y="3"/>
                    </a:lnTo>
                    <a:lnTo>
                      <a:pt x="21" y="3"/>
                    </a:lnTo>
                    <a:lnTo>
                      <a:pt x="24" y="3"/>
                    </a:lnTo>
                    <a:lnTo>
                      <a:pt x="25" y="3"/>
                    </a:lnTo>
                    <a:lnTo>
                      <a:pt x="26" y="3"/>
                    </a:lnTo>
                    <a:lnTo>
                      <a:pt x="30" y="3"/>
                    </a:lnTo>
                    <a:lnTo>
                      <a:pt x="34" y="6"/>
                    </a:lnTo>
                    <a:lnTo>
                      <a:pt x="36" y="3"/>
                    </a:lnTo>
                    <a:lnTo>
                      <a:pt x="40" y="3"/>
                    </a:lnTo>
                    <a:lnTo>
                      <a:pt x="41" y="3"/>
                    </a:lnTo>
                    <a:lnTo>
                      <a:pt x="44" y="2"/>
                    </a:lnTo>
                    <a:lnTo>
                      <a:pt x="46" y="3"/>
                    </a:lnTo>
                    <a:lnTo>
                      <a:pt x="49" y="3"/>
                    </a:lnTo>
                    <a:lnTo>
                      <a:pt x="53" y="7"/>
                    </a:lnTo>
                    <a:lnTo>
                      <a:pt x="54" y="7"/>
                    </a:lnTo>
                    <a:lnTo>
                      <a:pt x="56" y="6"/>
                    </a:lnTo>
                    <a:lnTo>
                      <a:pt x="58" y="6"/>
                    </a:lnTo>
                    <a:lnTo>
                      <a:pt x="61" y="6"/>
                    </a:lnTo>
                    <a:lnTo>
                      <a:pt x="64" y="6"/>
                    </a:lnTo>
                    <a:lnTo>
                      <a:pt x="65" y="6"/>
                    </a:lnTo>
                    <a:lnTo>
                      <a:pt x="68" y="7"/>
                    </a:lnTo>
                    <a:lnTo>
                      <a:pt x="69" y="7"/>
                    </a:lnTo>
                    <a:lnTo>
                      <a:pt x="73" y="7"/>
                    </a:lnTo>
                    <a:lnTo>
                      <a:pt x="74" y="7"/>
                    </a:lnTo>
                    <a:lnTo>
                      <a:pt x="78" y="6"/>
                    </a:lnTo>
                    <a:lnTo>
                      <a:pt x="80" y="6"/>
                    </a:lnTo>
                    <a:lnTo>
                      <a:pt x="84" y="3"/>
                    </a:lnTo>
                    <a:lnTo>
                      <a:pt x="85" y="3"/>
                    </a:lnTo>
                    <a:lnTo>
                      <a:pt x="89" y="6"/>
                    </a:lnTo>
                    <a:lnTo>
                      <a:pt x="92" y="7"/>
                    </a:lnTo>
                    <a:lnTo>
                      <a:pt x="94" y="7"/>
                    </a:lnTo>
                    <a:lnTo>
                      <a:pt x="97" y="7"/>
                    </a:lnTo>
                    <a:lnTo>
                      <a:pt x="98" y="6"/>
                    </a:lnTo>
                    <a:lnTo>
                      <a:pt x="102" y="6"/>
                    </a:lnTo>
                    <a:lnTo>
                      <a:pt x="105" y="6"/>
                    </a:lnTo>
                    <a:lnTo>
                      <a:pt x="108" y="6"/>
                    </a:lnTo>
                    <a:lnTo>
                      <a:pt x="110" y="6"/>
                    </a:lnTo>
                    <a:lnTo>
                      <a:pt x="112" y="3"/>
                    </a:lnTo>
                    <a:lnTo>
                      <a:pt x="116" y="3"/>
                    </a:lnTo>
                    <a:lnTo>
                      <a:pt x="117" y="2"/>
                    </a:lnTo>
                    <a:lnTo>
                      <a:pt x="120" y="2"/>
                    </a:lnTo>
                    <a:lnTo>
                      <a:pt x="122" y="3"/>
                    </a:lnTo>
                    <a:lnTo>
                      <a:pt x="125" y="3"/>
                    </a:lnTo>
                    <a:lnTo>
                      <a:pt x="126" y="6"/>
                    </a:lnTo>
                    <a:lnTo>
                      <a:pt x="129" y="7"/>
                    </a:lnTo>
                    <a:lnTo>
                      <a:pt x="132" y="6"/>
                    </a:lnTo>
                    <a:lnTo>
                      <a:pt x="136" y="6"/>
                    </a:lnTo>
                    <a:lnTo>
                      <a:pt x="137" y="3"/>
                    </a:lnTo>
                    <a:lnTo>
                      <a:pt x="140" y="3"/>
                    </a:lnTo>
                    <a:lnTo>
                      <a:pt x="141" y="3"/>
                    </a:lnTo>
                    <a:lnTo>
                      <a:pt x="142" y="3"/>
                    </a:lnTo>
                    <a:lnTo>
                      <a:pt x="145" y="3"/>
                    </a:lnTo>
                    <a:lnTo>
                      <a:pt x="149" y="7"/>
                    </a:lnTo>
                    <a:lnTo>
                      <a:pt x="154" y="3"/>
                    </a:lnTo>
                    <a:lnTo>
                      <a:pt x="157" y="3"/>
                    </a:lnTo>
                    <a:lnTo>
                      <a:pt x="160" y="2"/>
                    </a:lnTo>
                    <a:lnTo>
                      <a:pt x="161" y="2"/>
                    </a:lnTo>
                    <a:lnTo>
                      <a:pt x="164" y="3"/>
                    </a:lnTo>
                    <a:lnTo>
                      <a:pt x="165" y="6"/>
                    </a:lnTo>
                    <a:lnTo>
                      <a:pt x="169" y="6"/>
                    </a:lnTo>
                    <a:lnTo>
                      <a:pt x="170" y="3"/>
                    </a:lnTo>
                    <a:lnTo>
                      <a:pt x="173" y="3"/>
                    </a:lnTo>
                    <a:lnTo>
                      <a:pt x="176" y="2"/>
                    </a:lnTo>
                    <a:lnTo>
                      <a:pt x="179" y="2"/>
                    </a:lnTo>
                    <a:lnTo>
                      <a:pt x="181" y="3"/>
                    </a:lnTo>
                    <a:lnTo>
                      <a:pt x="184" y="3"/>
                    </a:lnTo>
                    <a:lnTo>
                      <a:pt x="188" y="6"/>
                    </a:lnTo>
                    <a:lnTo>
                      <a:pt x="189" y="7"/>
                    </a:lnTo>
                    <a:lnTo>
                      <a:pt x="193" y="6"/>
                    </a:lnTo>
                    <a:lnTo>
                      <a:pt x="199" y="3"/>
                    </a:lnTo>
                    <a:lnTo>
                      <a:pt x="203" y="2"/>
                    </a:lnTo>
                    <a:lnTo>
                      <a:pt x="208" y="2"/>
                    </a:lnTo>
                    <a:lnTo>
                      <a:pt x="213" y="2"/>
                    </a:lnTo>
                    <a:lnTo>
                      <a:pt x="217" y="2"/>
                    </a:lnTo>
                    <a:lnTo>
                      <a:pt x="220" y="3"/>
                    </a:lnTo>
                    <a:lnTo>
                      <a:pt x="224" y="7"/>
                    </a:lnTo>
                    <a:lnTo>
                      <a:pt x="227" y="6"/>
                    </a:lnTo>
                    <a:lnTo>
                      <a:pt x="228" y="3"/>
                    </a:lnTo>
                    <a:lnTo>
                      <a:pt x="229" y="3"/>
                    </a:lnTo>
                    <a:lnTo>
                      <a:pt x="233" y="2"/>
                    </a:lnTo>
                    <a:lnTo>
                      <a:pt x="237" y="2"/>
                    </a:lnTo>
                    <a:lnTo>
                      <a:pt x="239" y="2"/>
                    </a:lnTo>
                    <a:lnTo>
                      <a:pt x="241" y="2"/>
                    </a:lnTo>
                    <a:lnTo>
                      <a:pt x="243" y="0"/>
                    </a:lnTo>
                    <a:lnTo>
                      <a:pt x="247" y="0"/>
                    </a:lnTo>
                    <a:lnTo>
                      <a:pt x="248" y="0"/>
                    </a:lnTo>
                    <a:lnTo>
                      <a:pt x="252" y="0"/>
                    </a:lnTo>
                    <a:lnTo>
                      <a:pt x="253" y="2"/>
                    </a:lnTo>
                    <a:lnTo>
                      <a:pt x="257" y="2"/>
                    </a:lnTo>
                    <a:lnTo>
                      <a:pt x="259" y="2"/>
                    </a:lnTo>
                    <a:lnTo>
                      <a:pt x="261" y="2"/>
                    </a:lnTo>
                    <a:lnTo>
                      <a:pt x="264" y="2"/>
                    </a:lnTo>
                    <a:lnTo>
                      <a:pt x="268" y="2"/>
                    </a:lnTo>
                    <a:lnTo>
                      <a:pt x="271" y="0"/>
                    </a:lnTo>
                    <a:lnTo>
                      <a:pt x="272" y="0"/>
                    </a:lnTo>
                    <a:lnTo>
                      <a:pt x="273" y="0"/>
                    </a:lnTo>
                    <a:lnTo>
                      <a:pt x="277" y="2"/>
                    </a:lnTo>
                    <a:lnTo>
                      <a:pt x="279" y="3"/>
                    </a:lnTo>
                    <a:lnTo>
                      <a:pt x="281" y="2"/>
                    </a:lnTo>
                    <a:lnTo>
                      <a:pt x="285" y="0"/>
                    </a:lnTo>
                    <a:lnTo>
                      <a:pt x="291" y="0"/>
                    </a:lnTo>
                    <a:lnTo>
                      <a:pt x="292" y="0"/>
                    </a:lnTo>
                    <a:lnTo>
                      <a:pt x="293" y="2"/>
                    </a:lnTo>
                    <a:lnTo>
                      <a:pt x="297" y="2"/>
                    </a:lnTo>
                    <a:lnTo>
                      <a:pt x="300" y="3"/>
                    </a:lnTo>
                    <a:lnTo>
                      <a:pt x="303" y="3"/>
                    </a:lnTo>
                    <a:lnTo>
                      <a:pt x="307" y="2"/>
                    </a:lnTo>
                    <a:lnTo>
                      <a:pt x="309" y="2"/>
                    </a:lnTo>
                    <a:lnTo>
                      <a:pt x="312" y="2"/>
                    </a:lnTo>
                    <a:lnTo>
                      <a:pt x="315" y="2"/>
                    </a:lnTo>
                    <a:lnTo>
                      <a:pt x="317" y="2"/>
                    </a:lnTo>
                    <a:lnTo>
                      <a:pt x="320" y="3"/>
                    </a:lnTo>
                    <a:lnTo>
                      <a:pt x="323" y="3"/>
                    </a:lnTo>
                    <a:lnTo>
                      <a:pt x="325" y="2"/>
                    </a:lnTo>
                    <a:lnTo>
                      <a:pt x="329" y="2"/>
                    </a:lnTo>
                    <a:lnTo>
                      <a:pt x="331" y="0"/>
                    </a:lnTo>
                    <a:lnTo>
                      <a:pt x="335" y="0"/>
                    </a:lnTo>
                    <a:lnTo>
                      <a:pt x="337" y="2"/>
                    </a:lnTo>
                    <a:lnTo>
                      <a:pt x="339" y="6"/>
                    </a:lnTo>
                    <a:lnTo>
                      <a:pt x="339" y="7"/>
                    </a:lnTo>
                    <a:lnTo>
                      <a:pt x="340" y="9"/>
                    </a:lnTo>
                    <a:lnTo>
                      <a:pt x="343" y="9"/>
                    </a:lnTo>
                    <a:lnTo>
                      <a:pt x="343" y="11"/>
                    </a:lnTo>
                    <a:lnTo>
                      <a:pt x="344" y="12"/>
                    </a:lnTo>
                    <a:lnTo>
                      <a:pt x="346" y="16"/>
                    </a:lnTo>
                    <a:lnTo>
                      <a:pt x="346" y="18"/>
                    </a:lnTo>
                    <a:lnTo>
                      <a:pt x="346" y="20"/>
                    </a:lnTo>
                    <a:lnTo>
                      <a:pt x="344" y="21"/>
                    </a:lnTo>
                    <a:lnTo>
                      <a:pt x="343" y="21"/>
                    </a:lnTo>
                    <a:lnTo>
                      <a:pt x="340" y="21"/>
                    </a:lnTo>
                    <a:lnTo>
                      <a:pt x="337" y="21"/>
                    </a:lnTo>
                    <a:lnTo>
                      <a:pt x="335" y="21"/>
                    </a:lnTo>
                    <a:lnTo>
                      <a:pt x="333" y="23"/>
                    </a:lnTo>
                    <a:lnTo>
                      <a:pt x="329" y="23"/>
                    </a:lnTo>
                    <a:lnTo>
                      <a:pt x="325" y="25"/>
                    </a:lnTo>
                    <a:lnTo>
                      <a:pt x="323" y="25"/>
                    </a:lnTo>
                    <a:lnTo>
                      <a:pt x="320" y="23"/>
                    </a:lnTo>
                    <a:lnTo>
                      <a:pt x="317" y="23"/>
                    </a:lnTo>
                    <a:lnTo>
                      <a:pt x="316" y="21"/>
                    </a:lnTo>
                    <a:lnTo>
                      <a:pt x="312" y="23"/>
                    </a:lnTo>
                    <a:lnTo>
                      <a:pt x="309" y="23"/>
                    </a:lnTo>
                    <a:lnTo>
                      <a:pt x="307" y="23"/>
                    </a:lnTo>
                    <a:lnTo>
                      <a:pt x="303" y="23"/>
                    </a:lnTo>
                    <a:lnTo>
                      <a:pt x="300" y="23"/>
                    </a:lnTo>
                    <a:lnTo>
                      <a:pt x="296" y="21"/>
                    </a:lnTo>
                    <a:lnTo>
                      <a:pt x="292" y="20"/>
                    </a:lnTo>
                    <a:lnTo>
                      <a:pt x="291" y="20"/>
                    </a:lnTo>
                    <a:lnTo>
                      <a:pt x="288" y="20"/>
                    </a:lnTo>
                    <a:lnTo>
                      <a:pt x="285" y="21"/>
                    </a:lnTo>
                    <a:lnTo>
                      <a:pt x="281" y="21"/>
                    </a:lnTo>
                    <a:lnTo>
                      <a:pt x="279" y="20"/>
                    </a:lnTo>
                    <a:lnTo>
                      <a:pt x="276" y="20"/>
                    </a:lnTo>
                    <a:lnTo>
                      <a:pt x="272" y="20"/>
                    </a:lnTo>
                    <a:lnTo>
                      <a:pt x="271" y="18"/>
                    </a:lnTo>
                    <a:lnTo>
                      <a:pt x="267" y="16"/>
                    </a:lnTo>
                    <a:lnTo>
                      <a:pt x="267" y="18"/>
                    </a:lnTo>
                    <a:lnTo>
                      <a:pt x="263" y="18"/>
                    </a:lnTo>
                    <a:lnTo>
                      <a:pt x="261" y="20"/>
                    </a:lnTo>
                    <a:lnTo>
                      <a:pt x="257" y="20"/>
                    </a:lnTo>
                    <a:lnTo>
                      <a:pt x="255" y="20"/>
                    </a:lnTo>
                    <a:lnTo>
                      <a:pt x="252" y="20"/>
                    </a:lnTo>
                    <a:lnTo>
                      <a:pt x="248" y="18"/>
                    </a:lnTo>
                    <a:lnTo>
                      <a:pt x="247" y="16"/>
                    </a:lnTo>
                    <a:lnTo>
                      <a:pt x="243" y="18"/>
                    </a:lnTo>
                    <a:lnTo>
                      <a:pt x="239" y="18"/>
                    </a:lnTo>
                    <a:lnTo>
                      <a:pt x="235" y="20"/>
                    </a:lnTo>
                    <a:lnTo>
                      <a:pt x="232" y="20"/>
                    </a:lnTo>
                    <a:lnTo>
                      <a:pt x="228" y="20"/>
                    </a:lnTo>
                    <a:lnTo>
                      <a:pt x="227" y="20"/>
                    </a:lnTo>
                    <a:lnTo>
                      <a:pt x="223" y="18"/>
                    </a:lnTo>
                    <a:lnTo>
                      <a:pt x="219" y="16"/>
                    </a:lnTo>
                    <a:lnTo>
                      <a:pt x="217" y="16"/>
                    </a:lnTo>
                    <a:lnTo>
                      <a:pt x="215" y="18"/>
                    </a:lnTo>
                    <a:lnTo>
                      <a:pt x="213" y="18"/>
                    </a:lnTo>
                    <a:lnTo>
                      <a:pt x="211" y="18"/>
                    </a:lnTo>
                    <a:lnTo>
                      <a:pt x="209" y="20"/>
                    </a:lnTo>
                    <a:lnTo>
                      <a:pt x="208" y="20"/>
                    </a:lnTo>
                    <a:lnTo>
                      <a:pt x="205" y="18"/>
                    </a:lnTo>
                    <a:lnTo>
                      <a:pt x="204" y="16"/>
                    </a:lnTo>
                    <a:lnTo>
                      <a:pt x="188" y="18"/>
                    </a:lnTo>
                    <a:lnTo>
                      <a:pt x="149" y="27"/>
                    </a:lnTo>
                    <a:lnTo>
                      <a:pt x="0" y="15"/>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5" name="Freeform 215">
                <a:extLst>
                  <a:ext uri="{FF2B5EF4-FFF2-40B4-BE49-F238E27FC236}">
                    <a16:creationId xmlns:a16="http://schemas.microsoft.com/office/drawing/2014/main" id="{AACD769E-DEAA-4C6A-996C-C6228EDD4169}"/>
                  </a:ext>
                </a:extLst>
              </p:cNvPr>
              <p:cNvSpPr>
                <a:spLocks/>
              </p:cNvSpPr>
              <p:nvPr/>
            </p:nvSpPr>
            <p:spPr bwMode="auto">
              <a:xfrm>
                <a:off x="2898" y="1657"/>
                <a:ext cx="347" cy="28"/>
              </a:xfrm>
              <a:custGeom>
                <a:avLst/>
                <a:gdLst>
                  <a:gd name="T0" fmla="*/ 2 w 347"/>
                  <a:gd name="T1" fmla="*/ 6 h 28"/>
                  <a:gd name="T2" fmla="*/ 12 w 347"/>
                  <a:gd name="T3" fmla="*/ 6 h 28"/>
                  <a:gd name="T4" fmla="*/ 21 w 347"/>
                  <a:gd name="T5" fmla="*/ 3 h 28"/>
                  <a:gd name="T6" fmla="*/ 26 w 347"/>
                  <a:gd name="T7" fmla="*/ 3 h 28"/>
                  <a:gd name="T8" fmla="*/ 40 w 347"/>
                  <a:gd name="T9" fmla="*/ 3 h 28"/>
                  <a:gd name="T10" fmla="*/ 49 w 347"/>
                  <a:gd name="T11" fmla="*/ 3 h 28"/>
                  <a:gd name="T12" fmla="*/ 58 w 347"/>
                  <a:gd name="T13" fmla="*/ 6 h 28"/>
                  <a:gd name="T14" fmla="*/ 68 w 347"/>
                  <a:gd name="T15" fmla="*/ 7 h 28"/>
                  <a:gd name="T16" fmla="*/ 78 w 347"/>
                  <a:gd name="T17" fmla="*/ 6 h 28"/>
                  <a:gd name="T18" fmla="*/ 89 w 347"/>
                  <a:gd name="T19" fmla="*/ 6 h 28"/>
                  <a:gd name="T20" fmla="*/ 98 w 347"/>
                  <a:gd name="T21" fmla="*/ 6 h 28"/>
                  <a:gd name="T22" fmla="*/ 108 w 347"/>
                  <a:gd name="T23" fmla="*/ 6 h 28"/>
                  <a:gd name="T24" fmla="*/ 117 w 347"/>
                  <a:gd name="T25" fmla="*/ 2 h 28"/>
                  <a:gd name="T26" fmla="*/ 126 w 347"/>
                  <a:gd name="T27" fmla="*/ 6 h 28"/>
                  <a:gd name="T28" fmla="*/ 137 w 347"/>
                  <a:gd name="T29" fmla="*/ 3 h 28"/>
                  <a:gd name="T30" fmla="*/ 145 w 347"/>
                  <a:gd name="T31" fmla="*/ 3 h 28"/>
                  <a:gd name="T32" fmla="*/ 160 w 347"/>
                  <a:gd name="T33" fmla="*/ 2 h 28"/>
                  <a:gd name="T34" fmla="*/ 169 w 347"/>
                  <a:gd name="T35" fmla="*/ 6 h 28"/>
                  <a:gd name="T36" fmla="*/ 179 w 347"/>
                  <a:gd name="T37" fmla="*/ 2 h 28"/>
                  <a:gd name="T38" fmla="*/ 189 w 347"/>
                  <a:gd name="T39" fmla="*/ 7 h 28"/>
                  <a:gd name="T40" fmla="*/ 208 w 347"/>
                  <a:gd name="T41" fmla="*/ 2 h 28"/>
                  <a:gd name="T42" fmla="*/ 224 w 347"/>
                  <a:gd name="T43" fmla="*/ 7 h 28"/>
                  <a:gd name="T44" fmla="*/ 233 w 347"/>
                  <a:gd name="T45" fmla="*/ 2 h 28"/>
                  <a:gd name="T46" fmla="*/ 243 w 347"/>
                  <a:gd name="T47" fmla="*/ 0 h 28"/>
                  <a:gd name="T48" fmla="*/ 253 w 347"/>
                  <a:gd name="T49" fmla="*/ 2 h 28"/>
                  <a:gd name="T50" fmla="*/ 264 w 347"/>
                  <a:gd name="T51" fmla="*/ 2 h 28"/>
                  <a:gd name="T52" fmla="*/ 273 w 347"/>
                  <a:gd name="T53" fmla="*/ 0 h 28"/>
                  <a:gd name="T54" fmla="*/ 285 w 347"/>
                  <a:gd name="T55" fmla="*/ 0 h 28"/>
                  <a:gd name="T56" fmla="*/ 297 w 347"/>
                  <a:gd name="T57" fmla="*/ 2 h 28"/>
                  <a:gd name="T58" fmla="*/ 309 w 347"/>
                  <a:gd name="T59" fmla="*/ 2 h 28"/>
                  <a:gd name="T60" fmla="*/ 320 w 347"/>
                  <a:gd name="T61" fmla="*/ 3 h 28"/>
                  <a:gd name="T62" fmla="*/ 331 w 347"/>
                  <a:gd name="T63" fmla="*/ 0 h 28"/>
                  <a:gd name="T64" fmla="*/ 339 w 347"/>
                  <a:gd name="T65" fmla="*/ 6 h 28"/>
                  <a:gd name="T66" fmla="*/ 343 w 347"/>
                  <a:gd name="T67" fmla="*/ 11 h 28"/>
                  <a:gd name="T68" fmla="*/ 346 w 347"/>
                  <a:gd name="T69" fmla="*/ 20 h 28"/>
                  <a:gd name="T70" fmla="*/ 337 w 347"/>
                  <a:gd name="T71" fmla="*/ 21 h 28"/>
                  <a:gd name="T72" fmla="*/ 325 w 347"/>
                  <a:gd name="T73" fmla="*/ 25 h 28"/>
                  <a:gd name="T74" fmla="*/ 316 w 347"/>
                  <a:gd name="T75" fmla="*/ 21 h 28"/>
                  <a:gd name="T76" fmla="*/ 303 w 347"/>
                  <a:gd name="T77" fmla="*/ 23 h 28"/>
                  <a:gd name="T78" fmla="*/ 291 w 347"/>
                  <a:gd name="T79" fmla="*/ 20 h 28"/>
                  <a:gd name="T80" fmla="*/ 279 w 347"/>
                  <a:gd name="T81" fmla="*/ 20 h 28"/>
                  <a:gd name="T82" fmla="*/ 267 w 347"/>
                  <a:gd name="T83" fmla="*/ 16 h 28"/>
                  <a:gd name="T84" fmla="*/ 257 w 347"/>
                  <a:gd name="T85" fmla="*/ 20 h 28"/>
                  <a:gd name="T86" fmla="*/ 247 w 347"/>
                  <a:gd name="T87" fmla="*/ 16 h 28"/>
                  <a:gd name="T88" fmla="*/ 232 w 347"/>
                  <a:gd name="T89" fmla="*/ 20 h 28"/>
                  <a:gd name="T90" fmla="*/ 219 w 347"/>
                  <a:gd name="T91" fmla="*/ 16 h 28"/>
                  <a:gd name="T92" fmla="*/ 211 w 347"/>
                  <a:gd name="T93" fmla="*/ 18 h 28"/>
                  <a:gd name="T94" fmla="*/ 204 w 347"/>
                  <a:gd name="T95" fmla="*/ 16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7"/>
                  <a:gd name="T145" fmla="*/ 0 h 28"/>
                  <a:gd name="T146" fmla="*/ 347 w 347"/>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7" h="28">
                    <a:moveTo>
                      <a:pt x="0" y="15"/>
                    </a:moveTo>
                    <a:lnTo>
                      <a:pt x="0" y="9"/>
                    </a:lnTo>
                    <a:lnTo>
                      <a:pt x="1" y="7"/>
                    </a:lnTo>
                    <a:lnTo>
                      <a:pt x="2" y="6"/>
                    </a:lnTo>
                    <a:lnTo>
                      <a:pt x="5" y="6"/>
                    </a:lnTo>
                    <a:lnTo>
                      <a:pt x="6" y="6"/>
                    </a:lnTo>
                    <a:lnTo>
                      <a:pt x="9" y="6"/>
                    </a:lnTo>
                    <a:lnTo>
                      <a:pt x="12" y="6"/>
                    </a:lnTo>
                    <a:lnTo>
                      <a:pt x="14" y="3"/>
                    </a:lnTo>
                    <a:lnTo>
                      <a:pt x="17" y="3"/>
                    </a:lnTo>
                    <a:lnTo>
                      <a:pt x="20" y="3"/>
                    </a:lnTo>
                    <a:lnTo>
                      <a:pt x="21" y="3"/>
                    </a:lnTo>
                    <a:lnTo>
                      <a:pt x="24" y="3"/>
                    </a:lnTo>
                    <a:lnTo>
                      <a:pt x="25" y="3"/>
                    </a:lnTo>
                    <a:lnTo>
                      <a:pt x="26" y="3"/>
                    </a:lnTo>
                    <a:lnTo>
                      <a:pt x="30" y="3"/>
                    </a:lnTo>
                    <a:lnTo>
                      <a:pt x="34" y="6"/>
                    </a:lnTo>
                    <a:lnTo>
                      <a:pt x="36" y="3"/>
                    </a:lnTo>
                    <a:lnTo>
                      <a:pt x="40" y="3"/>
                    </a:lnTo>
                    <a:lnTo>
                      <a:pt x="41" y="3"/>
                    </a:lnTo>
                    <a:lnTo>
                      <a:pt x="44" y="2"/>
                    </a:lnTo>
                    <a:lnTo>
                      <a:pt x="46" y="3"/>
                    </a:lnTo>
                    <a:lnTo>
                      <a:pt x="49" y="3"/>
                    </a:lnTo>
                    <a:lnTo>
                      <a:pt x="53" y="7"/>
                    </a:lnTo>
                    <a:lnTo>
                      <a:pt x="54" y="7"/>
                    </a:lnTo>
                    <a:lnTo>
                      <a:pt x="56" y="6"/>
                    </a:lnTo>
                    <a:lnTo>
                      <a:pt x="58" y="6"/>
                    </a:lnTo>
                    <a:lnTo>
                      <a:pt x="61" y="6"/>
                    </a:lnTo>
                    <a:lnTo>
                      <a:pt x="64" y="6"/>
                    </a:lnTo>
                    <a:lnTo>
                      <a:pt x="65" y="6"/>
                    </a:lnTo>
                    <a:lnTo>
                      <a:pt x="68" y="7"/>
                    </a:lnTo>
                    <a:lnTo>
                      <a:pt x="69" y="7"/>
                    </a:lnTo>
                    <a:lnTo>
                      <a:pt x="73" y="7"/>
                    </a:lnTo>
                    <a:lnTo>
                      <a:pt x="74" y="7"/>
                    </a:lnTo>
                    <a:lnTo>
                      <a:pt x="78" y="6"/>
                    </a:lnTo>
                    <a:lnTo>
                      <a:pt x="80" y="6"/>
                    </a:lnTo>
                    <a:lnTo>
                      <a:pt x="84" y="3"/>
                    </a:lnTo>
                    <a:lnTo>
                      <a:pt x="85" y="3"/>
                    </a:lnTo>
                    <a:lnTo>
                      <a:pt x="89" y="6"/>
                    </a:lnTo>
                    <a:lnTo>
                      <a:pt x="92" y="7"/>
                    </a:lnTo>
                    <a:lnTo>
                      <a:pt x="94" y="7"/>
                    </a:lnTo>
                    <a:lnTo>
                      <a:pt x="97" y="7"/>
                    </a:lnTo>
                    <a:lnTo>
                      <a:pt x="98" y="6"/>
                    </a:lnTo>
                    <a:lnTo>
                      <a:pt x="102" y="6"/>
                    </a:lnTo>
                    <a:lnTo>
                      <a:pt x="105" y="6"/>
                    </a:lnTo>
                    <a:lnTo>
                      <a:pt x="108" y="6"/>
                    </a:lnTo>
                    <a:lnTo>
                      <a:pt x="110" y="6"/>
                    </a:lnTo>
                    <a:lnTo>
                      <a:pt x="112" y="3"/>
                    </a:lnTo>
                    <a:lnTo>
                      <a:pt x="116" y="3"/>
                    </a:lnTo>
                    <a:lnTo>
                      <a:pt x="117" y="2"/>
                    </a:lnTo>
                    <a:lnTo>
                      <a:pt x="120" y="2"/>
                    </a:lnTo>
                    <a:lnTo>
                      <a:pt x="122" y="3"/>
                    </a:lnTo>
                    <a:lnTo>
                      <a:pt x="125" y="3"/>
                    </a:lnTo>
                    <a:lnTo>
                      <a:pt x="126" y="6"/>
                    </a:lnTo>
                    <a:lnTo>
                      <a:pt x="129" y="7"/>
                    </a:lnTo>
                    <a:lnTo>
                      <a:pt x="132" y="6"/>
                    </a:lnTo>
                    <a:lnTo>
                      <a:pt x="136" y="6"/>
                    </a:lnTo>
                    <a:lnTo>
                      <a:pt x="137" y="3"/>
                    </a:lnTo>
                    <a:lnTo>
                      <a:pt x="140" y="3"/>
                    </a:lnTo>
                    <a:lnTo>
                      <a:pt x="141" y="3"/>
                    </a:lnTo>
                    <a:lnTo>
                      <a:pt x="142" y="3"/>
                    </a:lnTo>
                    <a:lnTo>
                      <a:pt x="145" y="3"/>
                    </a:lnTo>
                    <a:lnTo>
                      <a:pt x="149" y="7"/>
                    </a:lnTo>
                    <a:lnTo>
                      <a:pt x="154" y="3"/>
                    </a:lnTo>
                    <a:lnTo>
                      <a:pt x="157" y="3"/>
                    </a:lnTo>
                    <a:lnTo>
                      <a:pt x="160" y="2"/>
                    </a:lnTo>
                    <a:lnTo>
                      <a:pt x="161" y="2"/>
                    </a:lnTo>
                    <a:lnTo>
                      <a:pt x="164" y="3"/>
                    </a:lnTo>
                    <a:lnTo>
                      <a:pt x="165" y="6"/>
                    </a:lnTo>
                    <a:lnTo>
                      <a:pt x="169" y="6"/>
                    </a:lnTo>
                    <a:lnTo>
                      <a:pt x="170" y="3"/>
                    </a:lnTo>
                    <a:lnTo>
                      <a:pt x="173" y="3"/>
                    </a:lnTo>
                    <a:lnTo>
                      <a:pt x="176" y="2"/>
                    </a:lnTo>
                    <a:lnTo>
                      <a:pt x="179" y="2"/>
                    </a:lnTo>
                    <a:lnTo>
                      <a:pt x="181" y="3"/>
                    </a:lnTo>
                    <a:lnTo>
                      <a:pt x="184" y="3"/>
                    </a:lnTo>
                    <a:lnTo>
                      <a:pt x="188" y="6"/>
                    </a:lnTo>
                    <a:lnTo>
                      <a:pt x="189" y="7"/>
                    </a:lnTo>
                    <a:lnTo>
                      <a:pt x="193" y="6"/>
                    </a:lnTo>
                    <a:lnTo>
                      <a:pt x="199" y="3"/>
                    </a:lnTo>
                    <a:lnTo>
                      <a:pt x="203" y="2"/>
                    </a:lnTo>
                    <a:lnTo>
                      <a:pt x="208" y="2"/>
                    </a:lnTo>
                    <a:lnTo>
                      <a:pt x="213" y="2"/>
                    </a:lnTo>
                    <a:lnTo>
                      <a:pt x="217" y="2"/>
                    </a:lnTo>
                    <a:lnTo>
                      <a:pt x="220" y="3"/>
                    </a:lnTo>
                    <a:lnTo>
                      <a:pt x="224" y="7"/>
                    </a:lnTo>
                    <a:lnTo>
                      <a:pt x="227" y="6"/>
                    </a:lnTo>
                    <a:lnTo>
                      <a:pt x="228" y="3"/>
                    </a:lnTo>
                    <a:lnTo>
                      <a:pt x="229" y="3"/>
                    </a:lnTo>
                    <a:lnTo>
                      <a:pt x="233" y="2"/>
                    </a:lnTo>
                    <a:lnTo>
                      <a:pt x="237" y="2"/>
                    </a:lnTo>
                    <a:lnTo>
                      <a:pt x="239" y="2"/>
                    </a:lnTo>
                    <a:lnTo>
                      <a:pt x="241" y="2"/>
                    </a:lnTo>
                    <a:lnTo>
                      <a:pt x="243" y="0"/>
                    </a:lnTo>
                    <a:lnTo>
                      <a:pt x="247" y="0"/>
                    </a:lnTo>
                    <a:lnTo>
                      <a:pt x="248" y="0"/>
                    </a:lnTo>
                    <a:lnTo>
                      <a:pt x="252" y="0"/>
                    </a:lnTo>
                    <a:lnTo>
                      <a:pt x="253" y="2"/>
                    </a:lnTo>
                    <a:lnTo>
                      <a:pt x="257" y="2"/>
                    </a:lnTo>
                    <a:lnTo>
                      <a:pt x="259" y="2"/>
                    </a:lnTo>
                    <a:lnTo>
                      <a:pt x="261" y="2"/>
                    </a:lnTo>
                    <a:lnTo>
                      <a:pt x="264" y="2"/>
                    </a:lnTo>
                    <a:lnTo>
                      <a:pt x="268" y="2"/>
                    </a:lnTo>
                    <a:lnTo>
                      <a:pt x="271" y="0"/>
                    </a:lnTo>
                    <a:lnTo>
                      <a:pt x="272" y="0"/>
                    </a:lnTo>
                    <a:lnTo>
                      <a:pt x="273" y="0"/>
                    </a:lnTo>
                    <a:lnTo>
                      <a:pt x="277" y="2"/>
                    </a:lnTo>
                    <a:lnTo>
                      <a:pt x="279" y="3"/>
                    </a:lnTo>
                    <a:lnTo>
                      <a:pt x="281" y="2"/>
                    </a:lnTo>
                    <a:lnTo>
                      <a:pt x="285" y="0"/>
                    </a:lnTo>
                    <a:lnTo>
                      <a:pt x="291" y="0"/>
                    </a:lnTo>
                    <a:lnTo>
                      <a:pt x="292" y="0"/>
                    </a:lnTo>
                    <a:lnTo>
                      <a:pt x="293" y="2"/>
                    </a:lnTo>
                    <a:lnTo>
                      <a:pt x="297" y="2"/>
                    </a:lnTo>
                    <a:lnTo>
                      <a:pt x="300" y="3"/>
                    </a:lnTo>
                    <a:lnTo>
                      <a:pt x="303" y="3"/>
                    </a:lnTo>
                    <a:lnTo>
                      <a:pt x="307" y="2"/>
                    </a:lnTo>
                    <a:lnTo>
                      <a:pt x="309" y="2"/>
                    </a:lnTo>
                    <a:lnTo>
                      <a:pt x="312" y="2"/>
                    </a:lnTo>
                    <a:lnTo>
                      <a:pt x="315" y="2"/>
                    </a:lnTo>
                    <a:lnTo>
                      <a:pt x="317" y="2"/>
                    </a:lnTo>
                    <a:lnTo>
                      <a:pt x="320" y="3"/>
                    </a:lnTo>
                    <a:lnTo>
                      <a:pt x="323" y="3"/>
                    </a:lnTo>
                    <a:lnTo>
                      <a:pt x="325" y="2"/>
                    </a:lnTo>
                    <a:lnTo>
                      <a:pt x="329" y="2"/>
                    </a:lnTo>
                    <a:lnTo>
                      <a:pt x="331" y="0"/>
                    </a:lnTo>
                    <a:lnTo>
                      <a:pt x="335" y="0"/>
                    </a:lnTo>
                    <a:lnTo>
                      <a:pt x="337" y="2"/>
                    </a:lnTo>
                    <a:lnTo>
                      <a:pt x="339" y="6"/>
                    </a:lnTo>
                    <a:lnTo>
                      <a:pt x="339" y="7"/>
                    </a:lnTo>
                    <a:lnTo>
                      <a:pt x="340" y="9"/>
                    </a:lnTo>
                    <a:lnTo>
                      <a:pt x="343" y="9"/>
                    </a:lnTo>
                    <a:lnTo>
                      <a:pt x="343" y="11"/>
                    </a:lnTo>
                    <a:lnTo>
                      <a:pt x="344" y="12"/>
                    </a:lnTo>
                    <a:lnTo>
                      <a:pt x="346" y="16"/>
                    </a:lnTo>
                    <a:lnTo>
                      <a:pt x="346" y="18"/>
                    </a:lnTo>
                    <a:lnTo>
                      <a:pt x="346" y="20"/>
                    </a:lnTo>
                    <a:lnTo>
                      <a:pt x="344" y="21"/>
                    </a:lnTo>
                    <a:lnTo>
                      <a:pt x="343" y="21"/>
                    </a:lnTo>
                    <a:lnTo>
                      <a:pt x="340" y="21"/>
                    </a:lnTo>
                    <a:lnTo>
                      <a:pt x="337" y="21"/>
                    </a:lnTo>
                    <a:lnTo>
                      <a:pt x="335" y="21"/>
                    </a:lnTo>
                    <a:lnTo>
                      <a:pt x="333" y="23"/>
                    </a:lnTo>
                    <a:lnTo>
                      <a:pt x="329" y="23"/>
                    </a:lnTo>
                    <a:lnTo>
                      <a:pt x="325" y="25"/>
                    </a:lnTo>
                    <a:lnTo>
                      <a:pt x="323" y="25"/>
                    </a:lnTo>
                    <a:lnTo>
                      <a:pt x="320" y="23"/>
                    </a:lnTo>
                    <a:lnTo>
                      <a:pt x="317" y="23"/>
                    </a:lnTo>
                    <a:lnTo>
                      <a:pt x="316" y="21"/>
                    </a:lnTo>
                    <a:lnTo>
                      <a:pt x="312" y="23"/>
                    </a:lnTo>
                    <a:lnTo>
                      <a:pt x="309" y="23"/>
                    </a:lnTo>
                    <a:lnTo>
                      <a:pt x="307" y="23"/>
                    </a:lnTo>
                    <a:lnTo>
                      <a:pt x="303" y="23"/>
                    </a:lnTo>
                    <a:lnTo>
                      <a:pt x="300" y="23"/>
                    </a:lnTo>
                    <a:lnTo>
                      <a:pt x="296" y="21"/>
                    </a:lnTo>
                    <a:lnTo>
                      <a:pt x="292" y="20"/>
                    </a:lnTo>
                    <a:lnTo>
                      <a:pt x="291" y="20"/>
                    </a:lnTo>
                    <a:lnTo>
                      <a:pt x="288" y="20"/>
                    </a:lnTo>
                    <a:lnTo>
                      <a:pt x="285" y="21"/>
                    </a:lnTo>
                    <a:lnTo>
                      <a:pt x="281" y="21"/>
                    </a:lnTo>
                    <a:lnTo>
                      <a:pt x="279" y="20"/>
                    </a:lnTo>
                    <a:lnTo>
                      <a:pt x="276" y="20"/>
                    </a:lnTo>
                    <a:lnTo>
                      <a:pt x="272" y="20"/>
                    </a:lnTo>
                    <a:lnTo>
                      <a:pt x="271" y="18"/>
                    </a:lnTo>
                    <a:lnTo>
                      <a:pt x="267" y="16"/>
                    </a:lnTo>
                    <a:lnTo>
                      <a:pt x="267" y="18"/>
                    </a:lnTo>
                    <a:lnTo>
                      <a:pt x="263" y="18"/>
                    </a:lnTo>
                    <a:lnTo>
                      <a:pt x="261" y="20"/>
                    </a:lnTo>
                    <a:lnTo>
                      <a:pt x="257" y="20"/>
                    </a:lnTo>
                    <a:lnTo>
                      <a:pt x="255" y="20"/>
                    </a:lnTo>
                    <a:lnTo>
                      <a:pt x="252" y="20"/>
                    </a:lnTo>
                    <a:lnTo>
                      <a:pt x="248" y="18"/>
                    </a:lnTo>
                    <a:lnTo>
                      <a:pt x="247" y="16"/>
                    </a:lnTo>
                    <a:lnTo>
                      <a:pt x="243" y="18"/>
                    </a:lnTo>
                    <a:lnTo>
                      <a:pt x="239" y="18"/>
                    </a:lnTo>
                    <a:lnTo>
                      <a:pt x="235" y="20"/>
                    </a:lnTo>
                    <a:lnTo>
                      <a:pt x="232" y="20"/>
                    </a:lnTo>
                    <a:lnTo>
                      <a:pt x="228" y="20"/>
                    </a:lnTo>
                    <a:lnTo>
                      <a:pt x="227" y="20"/>
                    </a:lnTo>
                    <a:lnTo>
                      <a:pt x="223" y="18"/>
                    </a:lnTo>
                    <a:lnTo>
                      <a:pt x="219" y="16"/>
                    </a:lnTo>
                    <a:lnTo>
                      <a:pt x="217" y="16"/>
                    </a:lnTo>
                    <a:lnTo>
                      <a:pt x="215" y="18"/>
                    </a:lnTo>
                    <a:lnTo>
                      <a:pt x="213" y="18"/>
                    </a:lnTo>
                    <a:lnTo>
                      <a:pt x="211" y="18"/>
                    </a:lnTo>
                    <a:lnTo>
                      <a:pt x="209" y="20"/>
                    </a:lnTo>
                    <a:lnTo>
                      <a:pt x="208" y="20"/>
                    </a:lnTo>
                    <a:lnTo>
                      <a:pt x="205" y="18"/>
                    </a:lnTo>
                    <a:lnTo>
                      <a:pt x="204" y="16"/>
                    </a:lnTo>
                    <a:lnTo>
                      <a:pt x="188" y="18"/>
                    </a:lnTo>
                    <a:lnTo>
                      <a:pt x="149" y="27"/>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6" name="Freeform 216">
                <a:extLst>
                  <a:ext uri="{FF2B5EF4-FFF2-40B4-BE49-F238E27FC236}">
                    <a16:creationId xmlns:a16="http://schemas.microsoft.com/office/drawing/2014/main" id="{40B82C57-ACCF-4042-AB54-B15F0AD9C948}"/>
                  </a:ext>
                </a:extLst>
              </p:cNvPr>
              <p:cNvSpPr>
                <a:spLocks/>
              </p:cNvSpPr>
              <p:nvPr/>
            </p:nvSpPr>
            <p:spPr bwMode="auto">
              <a:xfrm>
                <a:off x="2949" y="1738"/>
                <a:ext cx="177" cy="50"/>
              </a:xfrm>
              <a:custGeom>
                <a:avLst/>
                <a:gdLst>
                  <a:gd name="T0" fmla="*/ 18 w 177"/>
                  <a:gd name="T1" fmla="*/ 0 h 50"/>
                  <a:gd name="T2" fmla="*/ 33 w 177"/>
                  <a:gd name="T3" fmla="*/ 9 h 50"/>
                  <a:gd name="T4" fmla="*/ 85 w 177"/>
                  <a:gd name="T5" fmla="*/ 20 h 50"/>
                  <a:gd name="T6" fmla="*/ 90 w 177"/>
                  <a:gd name="T7" fmla="*/ 20 h 50"/>
                  <a:gd name="T8" fmla="*/ 94 w 177"/>
                  <a:gd name="T9" fmla="*/ 20 h 50"/>
                  <a:gd name="T10" fmla="*/ 98 w 177"/>
                  <a:gd name="T11" fmla="*/ 21 h 50"/>
                  <a:gd name="T12" fmla="*/ 101 w 177"/>
                  <a:gd name="T13" fmla="*/ 21 h 50"/>
                  <a:gd name="T14" fmla="*/ 105 w 177"/>
                  <a:gd name="T15" fmla="*/ 21 h 50"/>
                  <a:gd name="T16" fmla="*/ 110 w 177"/>
                  <a:gd name="T17" fmla="*/ 23 h 50"/>
                  <a:gd name="T18" fmla="*/ 113 w 177"/>
                  <a:gd name="T19" fmla="*/ 25 h 50"/>
                  <a:gd name="T20" fmla="*/ 118 w 177"/>
                  <a:gd name="T21" fmla="*/ 27 h 50"/>
                  <a:gd name="T22" fmla="*/ 120 w 177"/>
                  <a:gd name="T23" fmla="*/ 27 h 50"/>
                  <a:gd name="T24" fmla="*/ 125 w 177"/>
                  <a:gd name="T25" fmla="*/ 28 h 50"/>
                  <a:gd name="T26" fmla="*/ 129 w 177"/>
                  <a:gd name="T27" fmla="*/ 28 h 50"/>
                  <a:gd name="T28" fmla="*/ 134 w 177"/>
                  <a:gd name="T29" fmla="*/ 30 h 50"/>
                  <a:gd name="T30" fmla="*/ 140 w 177"/>
                  <a:gd name="T31" fmla="*/ 34 h 50"/>
                  <a:gd name="T32" fmla="*/ 144 w 177"/>
                  <a:gd name="T33" fmla="*/ 36 h 50"/>
                  <a:gd name="T34" fmla="*/ 148 w 177"/>
                  <a:gd name="T35" fmla="*/ 37 h 50"/>
                  <a:gd name="T36" fmla="*/ 149 w 177"/>
                  <a:gd name="T37" fmla="*/ 38 h 50"/>
                  <a:gd name="T38" fmla="*/ 154 w 177"/>
                  <a:gd name="T39" fmla="*/ 39 h 50"/>
                  <a:gd name="T40" fmla="*/ 160 w 177"/>
                  <a:gd name="T41" fmla="*/ 39 h 50"/>
                  <a:gd name="T42" fmla="*/ 164 w 177"/>
                  <a:gd name="T43" fmla="*/ 41 h 50"/>
                  <a:gd name="T44" fmla="*/ 169 w 177"/>
                  <a:gd name="T45" fmla="*/ 43 h 50"/>
                  <a:gd name="T46" fmla="*/ 172 w 177"/>
                  <a:gd name="T47" fmla="*/ 45 h 50"/>
                  <a:gd name="T48" fmla="*/ 176 w 177"/>
                  <a:gd name="T49" fmla="*/ 47 h 50"/>
                  <a:gd name="T50" fmla="*/ 176 w 177"/>
                  <a:gd name="T51" fmla="*/ 47 h 50"/>
                  <a:gd name="T52" fmla="*/ 172 w 177"/>
                  <a:gd name="T53" fmla="*/ 49 h 50"/>
                  <a:gd name="T54" fmla="*/ 168 w 177"/>
                  <a:gd name="T55" fmla="*/ 49 h 50"/>
                  <a:gd name="T56" fmla="*/ 162 w 177"/>
                  <a:gd name="T57" fmla="*/ 49 h 50"/>
                  <a:gd name="T58" fmla="*/ 157 w 177"/>
                  <a:gd name="T59" fmla="*/ 49 h 50"/>
                  <a:gd name="T60" fmla="*/ 152 w 177"/>
                  <a:gd name="T61" fmla="*/ 47 h 50"/>
                  <a:gd name="T62" fmla="*/ 145 w 177"/>
                  <a:gd name="T63" fmla="*/ 47 h 50"/>
                  <a:gd name="T64" fmla="*/ 140 w 177"/>
                  <a:gd name="T65" fmla="*/ 45 h 50"/>
                  <a:gd name="T66" fmla="*/ 134 w 177"/>
                  <a:gd name="T67" fmla="*/ 43 h 50"/>
                  <a:gd name="T68" fmla="*/ 133 w 177"/>
                  <a:gd name="T69" fmla="*/ 43 h 50"/>
                  <a:gd name="T70" fmla="*/ 129 w 177"/>
                  <a:gd name="T71" fmla="*/ 43 h 50"/>
                  <a:gd name="T72" fmla="*/ 125 w 177"/>
                  <a:gd name="T73" fmla="*/ 43 h 50"/>
                  <a:gd name="T74" fmla="*/ 122 w 177"/>
                  <a:gd name="T75" fmla="*/ 41 h 50"/>
                  <a:gd name="T76" fmla="*/ 118 w 177"/>
                  <a:gd name="T77" fmla="*/ 39 h 50"/>
                  <a:gd name="T78" fmla="*/ 114 w 177"/>
                  <a:gd name="T79" fmla="*/ 39 h 50"/>
                  <a:gd name="T80" fmla="*/ 110 w 177"/>
                  <a:gd name="T81" fmla="*/ 38 h 50"/>
                  <a:gd name="T82" fmla="*/ 109 w 177"/>
                  <a:gd name="T83" fmla="*/ 37 h 50"/>
                  <a:gd name="T84" fmla="*/ 105 w 177"/>
                  <a:gd name="T85" fmla="*/ 37 h 50"/>
                  <a:gd name="T86" fmla="*/ 104 w 177"/>
                  <a:gd name="T87" fmla="*/ 37 h 50"/>
                  <a:gd name="T88" fmla="*/ 100 w 177"/>
                  <a:gd name="T89" fmla="*/ 37 h 50"/>
                  <a:gd name="T90" fmla="*/ 96 w 177"/>
                  <a:gd name="T91" fmla="*/ 36 h 50"/>
                  <a:gd name="T92" fmla="*/ 94 w 177"/>
                  <a:gd name="T93" fmla="*/ 36 h 50"/>
                  <a:gd name="T94" fmla="*/ 90 w 177"/>
                  <a:gd name="T95" fmla="*/ 34 h 50"/>
                  <a:gd name="T96" fmla="*/ 86 w 177"/>
                  <a:gd name="T97" fmla="*/ 32 h 50"/>
                  <a:gd name="T98" fmla="*/ 84 w 177"/>
                  <a:gd name="T99" fmla="*/ 30 h 50"/>
                  <a:gd name="T100" fmla="*/ 80 w 177"/>
                  <a:gd name="T101" fmla="*/ 28 h 50"/>
                  <a:gd name="T102" fmla="*/ 76 w 177"/>
                  <a:gd name="T103" fmla="*/ 28 h 50"/>
                  <a:gd name="T104" fmla="*/ 74 w 177"/>
                  <a:gd name="T105" fmla="*/ 27 h 50"/>
                  <a:gd name="T106" fmla="*/ 72 w 177"/>
                  <a:gd name="T107" fmla="*/ 21 h 50"/>
                  <a:gd name="T108" fmla="*/ 24 w 177"/>
                  <a:gd name="T109" fmla="*/ 12 h 50"/>
                  <a:gd name="T110" fmla="*/ 0 w 177"/>
                  <a:gd name="T111" fmla="*/ 11 h 50"/>
                  <a:gd name="T112" fmla="*/ 10 w 177"/>
                  <a:gd name="T113" fmla="*/ 2 h 50"/>
                  <a:gd name="T114" fmla="*/ 18 w 177"/>
                  <a:gd name="T115" fmla="*/ 0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7"/>
                  <a:gd name="T175" fmla="*/ 0 h 50"/>
                  <a:gd name="T176" fmla="*/ 177 w 177"/>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7" h="50">
                    <a:moveTo>
                      <a:pt x="18" y="0"/>
                    </a:moveTo>
                    <a:lnTo>
                      <a:pt x="33" y="9"/>
                    </a:lnTo>
                    <a:lnTo>
                      <a:pt x="85" y="20"/>
                    </a:lnTo>
                    <a:lnTo>
                      <a:pt x="90" y="20"/>
                    </a:lnTo>
                    <a:lnTo>
                      <a:pt x="94" y="20"/>
                    </a:lnTo>
                    <a:lnTo>
                      <a:pt x="98" y="21"/>
                    </a:lnTo>
                    <a:lnTo>
                      <a:pt x="101" y="21"/>
                    </a:lnTo>
                    <a:lnTo>
                      <a:pt x="105" y="21"/>
                    </a:lnTo>
                    <a:lnTo>
                      <a:pt x="110" y="23"/>
                    </a:lnTo>
                    <a:lnTo>
                      <a:pt x="113" y="25"/>
                    </a:lnTo>
                    <a:lnTo>
                      <a:pt x="118" y="27"/>
                    </a:lnTo>
                    <a:lnTo>
                      <a:pt x="120" y="27"/>
                    </a:lnTo>
                    <a:lnTo>
                      <a:pt x="125" y="28"/>
                    </a:lnTo>
                    <a:lnTo>
                      <a:pt x="129" y="28"/>
                    </a:lnTo>
                    <a:lnTo>
                      <a:pt x="134" y="30"/>
                    </a:lnTo>
                    <a:lnTo>
                      <a:pt x="140" y="34"/>
                    </a:lnTo>
                    <a:lnTo>
                      <a:pt x="144" y="36"/>
                    </a:lnTo>
                    <a:lnTo>
                      <a:pt x="148" y="37"/>
                    </a:lnTo>
                    <a:lnTo>
                      <a:pt x="149" y="38"/>
                    </a:lnTo>
                    <a:lnTo>
                      <a:pt x="154" y="39"/>
                    </a:lnTo>
                    <a:lnTo>
                      <a:pt x="160" y="39"/>
                    </a:lnTo>
                    <a:lnTo>
                      <a:pt x="164" y="41"/>
                    </a:lnTo>
                    <a:lnTo>
                      <a:pt x="169" y="43"/>
                    </a:lnTo>
                    <a:lnTo>
                      <a:pt x="172" y="45"/>
                    </a:lnTo>
                    <a:lnTo>
                      <a:pt x="176" y="47"/>
                    </a:lnTo>
                    <a:lnTo>
                      <a:pt x="172" y="49"/>
                    </a:lnTo>
                    <a:lnTo>
                      <a:pt x="168" y="49"/>
                    </a:lnTo>
                    <a:lnTo>
                      <a:pt x="162" y="49"/>
                    </a:lnTo>
                    <a:lnTo>
                      <a:pt x="157" y="49"/>
                    </a:lnTo>
                    <a:lnTo>
                      <a:pt x="152" y="47"/>
                    </a:lnTo>
                    <a:lnTo>
                      <a:pt x="145" y="47"/>
                    </a:lnTo>
                    <a:lnTo>
                      <a:pt x="140" y="45"/>
                    </a:lnTo>
                    <a:lnTo>
                      <a:pt x="134" y="43"/>
                    </a:lnTo>
                    <a:lnTo>
                      <a:pt x="133" y="43"/>
                    </a:lnTo>
                    <a:lnTo>
                      <a:pt x="129" y="43"/>
                    </a:lnTo>
                    <a:lnTo>
                      <a:pt x="125" y="43"/>
                    </a:lnTo>
                    <a:lnTo>
                      <a:pt x="122" y="41"/>
                    </a:lnTo>
                    <a:lnTo>
                      <a:pt x="118" y="39"/>
                    </a:lnTo>
                    <a:lnTo>
                      <a:pt x="114" y="39"/>
                    </a:lnTo>
                    <a:lnTo>
                      <a:pt x="110" y="38"/>
                    </a:lnTo>
                    <a:lnTo>
                      <a:pt x="109" y="37"/>
                    </a:lnTo>
                    <a:lnTo>
                      <a:pt x="105" y="37"/>
                    </a:lnTo>
                    <a:lnTo>
                      <a:pt x="104" y="37"/>
                    </a:lnTo>
                    <a:lnTo>
                      <a:pt x="100" y="37"/>
                    </a:lnTo>
                    <a:lnTo>
                      <a:pt x="96" y="36"/>
                    </a:lnTo>
                    <a:lnTo>
                      <a:pt x="94" y="36"/>
                    </a:lnTo>
                    <a:lnTo>
                      <a:pt x="90" y="34"/>
                    </a:lnTo>
                    <a:lnTo>
                      <a:pt x="86" y="32"/>
                    </a:lnTo>
                    <a:lnTo>
                      <a:pt x="84" y="30"/>
                    </a:lnTo>
                    <a:lnTo>
                      <a:pt x="80" y="28"/>
                    </a:lnTo>
                    <a:lnTo>
                      <a:pt x="76" y="28"/>
                    </a:lnTo>
                    <a:lnTo>
                      <a:pt x="74" y="27"/>
                    </a:lnTo>
                    <a:lnTo>
                      <a:pt x="72" y="21"/>
                    </a:lnTo>
                    <a:lnTo>
                      <a:pt x="24" y="12"/>
                    </a:lnTo>
                    <a:lnTo>
                      <a:pt x="0" y="11"/>
                    </a:lnTo>
                    <a:lnTo>
                      <a:pt x="10" y="2"/>
                    </a:lnTo>
                    <a:lnTo>
                      <a:pt x="18" y="0"/>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7" name="Freeform 217">
                <a:extLst>
                  <a:ext uri="{FF2B5EF4-FFF2-40B4-BE49-F238E27FC236}">
                    <a16:creationId xmlns:a16="http://schemas.microsoft.com/office/drawing/2014/main" id="{E5815624-2943-4EEE-A5B6-8B797A4972FE}"/>
                  </a:ext>
                </a:extLst>
              </p:cNvPr>
              <p:cNvSpPr>
                <a:spLocks/>
              </p:cNvSpPr>
              <p:nvPr/>
            </p:nvSpPr>
            <p:spPr bwMode="auto">
              <a:xfrm>
                <a:off x="2949" y="1738"/>
                <a:ext cx="177" cy="50"/>
              </a:xfrm>
              <a:custGeom>
                <a:avLst/>
                <a:gdLst>
                  <a:gd name="T0" fmla="*/ 18 w 177"/>
                  <a:gd name="T1" fmla="*/ 0 h 50"/>
                  <a:gd name="T2" fmla="*/ 33 w 177"/>
                  <a:gd name="T3" fmla="*/ 9 h 50"/>
                  <a:gd name="T4" fmla="*/ 85 w 177"/>
                  <a:gd name="T5" fmla="*/ 20 h 50"/>
                  <a:gd name="T6" fmla="*/ 90 w 177"/>
                  <a:gd name="T7" fmla="*/ 20 h 50"/>
                  <a:gd name="T8" fmla="*/ 94 w 177"/>
                  <a:gd name="T9" fmla="*/ 20 h 50"/>
                  <a:gd name="T10" fmla="*/ 98 w 177"/>
                  <a:gd name="T11" fmla="*/ 21 h 50"/>
                  <a:gd name="T12" fmla="*/ 101 w 177"/>
                  <a:gd name="T13" fmla="*/ 21 h 50"/>
                  <a:gd name="T14" fmla="*/ 105 w 177"/>
                  <a:gd name="T15" fmla="*/ 21 h 50"/>
                  <a:gd name="T16" fmla="*/ 110 w 177"/>
                  <a:gd name="T17" fmla="*/ 23 h 50"/>
                  <a:gd name="T18" fmla="*/ 113 w 177"/>
                  <a:gd name="T19" fmla="*/ 25 h 50"/>
                  <a:gd name="T20" fmla="*/ 118 w 177"/>
                  <a:gd name="T21" fmla="*/ 27 h 50"/>
                  <a:gd name="T22" fmla="*/ 120 w 177"/>
                  <a:gd name="T23" fmla="*/ 27 h 50"/>
                  <a:gd name="T24" fmla="*/ 125 w 177"/>
                  <a:gd name="T25" fmla="*/ 28 h 50"/>
                  <a:gd name="T26" fmla="*/ 129 w 177"/>
                  <a:gd name="T27" fmla="*/ 28 h 50"/>
                  <a:gd name="T28" fmla="*/ 134 w 177"/>
                  <a:gd name="T29" fmla="*/ 30 h 50"/>
                  <a:gd name="T30" fmla="*/ 140 w 177"/>
                  <a:gd name="T31" fmla="*/ 34 h 50"/>
                  <a:gd name="T32" fmla="*/ 144 w 177"/>
                  <a:gd name="T33" fmla="*/ 36 h 50"/>
                  <a:gd name="T34" fmla="*/ 148 w 177"/>
                  <a:gd name="T35" fmla="*/ 37 h 50"/>
                  <a:gd name="T36" fmla="*/ 149 w 177"/>
                  <a:gd name="T37" fmla="*/ 38 h 50"/>
                  <a:gd name="T38" fmla="*/ 154 w 177"/>
                  <a:gd name="T39" fmla="*/ 39 h 50"/>
                  <a:gd name="T40" fmla="*/ 160 w 177"/>
                  <a:gd name="T41" fmla="*/ 39 h 50"/>
                  <a:gd name="T42" fmla="*/ 164 w 177"/>
                  <a:gd name="T43" fmla="*/ 41 h 50"/>
                  <a:gd name="T44" fmla="*/ 169 w 177"/>
                  <a:gd name="T45" fmla="*/ 43 h 50"/>
                  <a:gd name="T46" fmla="*/ 172 w 177"/>
                  <a:gd name="T47" fmla="*/ 45 h 50"/>
                  <a:gd name="T48" fmla="*/ 176 w 177"/>
                  <a:gd name="T49" fmla="*/ 47 h 50"/>
                  <a:gd name="T50" fmla="*/ 176 w 177"/>
                  <a:gd name="T51" fmla="*/ 47 h 50"/>
                  <a:gd name="T52" fmla="*/ 172 w 177"/>
                  <a:gd name="T53" fmla="*/ 49 h 50"/>
                  <a:gd name="T54" fmla="*/ 168 w 177"/>
                  <a:gd name="T55" fmla="*/ 49 h 50"/>
                  <a:gd name="T56" fmla="*/ 162 w 177"/>
                  <a:gd name="T57" fmla="*/ 49 h 50"/>
                  <a:gd name="T58" fmla="*/ 157 w 177"/>
                  <a:gd name="T59" fmla="*/ 49 h 50"/>
                  <a:gd name="T60" fmla="*/ 152 w 177"/>
                  <a:gd name="T61" fmla="*/ 47 h 50"/>
                  <a:gd name="T62" fmla="*/ 145 w 177"/>
                  <a:gd name="T63" fmla="*/ 47 h 50"/>
                  <a:gd name="T64" fmla="*/ 140 w 177"/>
                  <a:gd name="T65" fmla="*/ 45 h 50"/>
                  <a:gd name="T66" fmla="*/ 134 w 177"/>
                  <a:gd name="T67" fmla="*/ 43 h 50"/>
                  <a:gd name="T68" fmla="*/ 133 w 177"/>
                  <a:gd name="T69" fmla="*/ 43 h 50"/>
                  <a:gd name="T70" fmla="*/ 129 w 177"/>
                  <a:gd name="T71" fmla="*/ 43 h 50"/>
                  <a:gd name="T72" fmla="*/ 125 w 177"/>
                  <a:gd name="T73" fmla="*/ 43 h 50"/>
                  <a:gd name="T74" fmla="*/ 122 w 177"/>
                  <a:gd name="T75" fmla="*/ 41 h 50"/>
                  <a:gd name="T76" fmla="*/ 118 w 177"/>
                  <a:gd name="T77" fmla="*/ 39 h 50"/>
                  <a:gd name="T78" fmla="*/ 114 w 177"/>
                  <a:gd name="T79" fmla="*/ 39 h 50"/>
                  <a:gd name="T80" fmla="*/ 110 w 177"/>
                  <a:gd name="T81" fmla="*/ 38 h 50"/>
                  <a:gd name="T82" fmla="*/ 109 w 177"/>
                  <a:gd name="T83" fmla="*/ 37 h 50"/>
                  <a:gd name="T84" fmla="*/ 105 w 177"/>
                  <a:gd name="T85" fmla="*/ 37 h 50"/>
                  <a:gd name="T86" fmla="*/ 104 w 177"/>
                  <a:gd name="T87" fmla="*/ 37 h 50"/>
                  <a:gd name="T88" fmla="*/ 100 w 177"/>
                  <a:gd name="T89" fmla="*/ 37 h 50"/>
                  <a:gd name="T90" fmla="*/ 96 w 177"/>
                  <a:gd name="T91" fmla="*/ 36 h 50"/>
                  <a:gd name="T92" fmla="*/ 94 w 177"/>
                  <a:gd name="T93" fmla="*/ 36 h 50"/>
                  <a:gd name="T94" fmla="*/ 90 w 177"/>
                  <a:gd name="T95" fmla="*/ 34 h 50"/>
                  <a:gd name="T96" fmla="*/ 86 w 177"/>
                  <a:gd name="T97" fmla="*/ 32 h 50"/>
                  <a:gd name="T98" fmla="*/ 84 w 177"/>
                  <a:gd name="T99" fmla="*/ 30 h 50"/>
                  <a:gd name="T100" fmla="*/ 80 w 177"/>
                  <a:gd name="T101" fmla="*/ 28 h 50"/>
                  <a:gd name="T102" fmla="*/ 76 w 177"/>
                  <a:gd name="T103" fmla="*/ 28 h 50"/>
                  <a:gd name="T104" fmla="*/ 74 w 177"/>
                  <a:gd name="T105" fmla="*/ 27 h 50"/>
                  <a:gd name="T106" fmla="*/ 72 w 177"/>
                  <a:gd name="T107" fmla="*/ 21 h 50"/>
                  <a:gd name="T108" fmla="*/ 24 w 177"/>
                  <a:gd name="T109" fmla="*/ 12 h 50"/>
                  <a:gd name="T110" fmla="*/ 0 w 177"/>
                  <a:gd name="T111" fmla="*/ 11 h 50"/>
                  <a:gd name="T112" fmla="*/ 10 w 177"/>
                  <a:gd name="T113" fmla="*/ 2 h 50"/>
                  <a:gd name="T114" fmla="*/ 18 w 177"/>
                  <a:gd name="T115" fmla="*/ 0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7"/>
                  <a:gd name="T175" fmla="*/ 0 h 50"/>
                  <a:gd name="T176" fmla="*/ 177 w 177"/>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7" h="50">
                    <a:moveTo>
                      <a:pt x="18" y="0"/>
                    </a:moveTo>
                    <a:lnTo>
                      <a:pt x="33" y="9"/>
                    </a:lnTo>
                    <a:lnTo>
                      <a:pt x="85" y="20"/>
                    </a:lnTo>
                    <a:lnTo>
                      <a:pt x="90" y="20"/>
                    </a:lnTo>
                    <a:lnTo>
                      <a:pt x="94" y="20"/>
                    </a:lnTo>
                    <a:lnTo>
                      <a:pt x="98" y="21"/>
                    </a:lnTo>
                    <a:lnTo>
                      <a:pt x="101" y="21"/>
                    </a:lnTo>
                    <a:lnTo>
                      <a:pt x="105" y="21"/>
                    </a:lnTo>
                    <a:lnTo>
                      <a:pt x="110" y="23"/>
                    </a:lnTo>
                    <a:lnTo>
                      <a:pt x="113" y="25"/>
                    </a:lnTo>
                    <a:lnTo>
                      <a:pt x="118" y="27"/>
                    </a:lnTo>
                    <a:lnTo>
                      <a:pt x="120" y="27"/>
                    </a:lnTo>
                    <a:lnTo>
                      <a:pt x="125" y="28"/>
                    </a:lnTo>
                    <a:lnTo>
                      <a:pt x="129" y="28"/>
                    </a:lnTo>
                    <a:lnTo>
                      <a:pt x="134" y="30"/>
                    </a:lnTo>
                    <a:lnTo>
                      <a:pt x="140" y="34"/>
                    </a:lnTo>
                    <a:lnTo>
                      <a:pt x="144" y="36"/>
                    </a:lnTo>
                    <a:lnTo>
                      <a:pt x="148" y="37"/>
                    </a:lnTo>
                    <a:lnTo>
                      <a:pt x="149" y="38"/>
                    </a:lnTo>
                    <a:lnTo>
                      <a:pt x="154" y="39"/>
                    </a:lnTo>
                    <a:lnTo>
                      <a:pt x="160" y="39"/>
                    </a:lnTo>
                    <a:lnTo>
                      <a:pt x="164" y="41"/>
                    </a:lnTo>
                    <a:lnTo>
                      <a:pt x="169" y="43"/>
                    </a:lnTo>
                    <a:lnTo>
                      <a:pt x="172" y="45"/>
                    </a:lnTo>
                    <a:lnTo>
                      <a:pt x="176" y="47"/>
                    </a:lnTo>
                    <a:lnTo>
                      <a:pt x="172" y="49"/>
                    </a:lnTo>
                    <a:lnTo>
                      <a:pt x="168" y="49"/>
                    </a:lnTo>
                    <a:lnTo>
                      <a:pt x="162" y="49"/>
                    </a:lnTo>
                    <a:lnTo>
                      <a:pt x="157" y="49"/>
                    </a:lnTo>
                    <a:lnTo>
                      <a:pt x="152" y="47"/>
                    </a:lnTo>
                    <a:lnTo>
                      <a:pt x="145" y="47"/>
                    </a:lnTo>
                    <a:lnTo>
                      <a:pt x="140" y="45"/>
                    </a:lnTo>
                    <a:lnTo>
                      <a:pt x="134" y="43"/>
                    </a:lnTo>
                    <a:lnTo>
                      <a:pt x="133" y="43"/>
                    </a:lnTo>
                    <a:lnTo>
                      <a:pt x="129" y="43"/>
                    </a:lnTo>
                    <a:lnTo>
                      <a:pt x="125" y="43"/>
                    </a:lnTo>
                    <a:lnTo>
                      <a:pt x="122" y="41"/>
                    </a:lnTo>
                    <a:lnTo>
                      <a:pt x="118" y="39"/>
                    </a:lnTo>
                    <a:lnTo>
                      <a:pt x="114" y="39"/>
                    </a:lnTo>
                    <a:lnTo>
                      <a:pt x="110" y="38"/>
                    </a:lnTo>
                    <a:lnTo>
                      <a:pt x="109" y="37"/>
                    </a:lnTo>
                    <a:lnTo>
                      <a:pt x="105" y="37"/>
                    </a:lnTo>
                    <a:lnTo>
                      <a:pt x="104" y="37"/>
                    </a:lnTo>
                    <a:lnTo>
                      <a:pt x="100" y="37"/>
                    </a:lnTo>
                    <a:lnTo>
                      <a:pt x="96" y="36"/>
                    </a:lnTo>
                    <a:lnTo>
                      <a:pt x="94" y="36"/>
                    </a:lnTo>
                    <a:lnTo>
                      <a:pt x="90" y="34"/>
                    </a:lnTo>
                    <a:lnTo>
                      <a:pt x="86" y="32"/>
                    </a:lnTo>
                    <a:lnTo>
                      <a:pt x="84" y="30"/>
                    </a:lnTo>
                    <a:lnTo>
                      <a:pt x="80" y="28"/>
                    </a:lnTo>
                    <a:lnTo>
                      <a:pt x="76" y="28"/>
                    </a:lnTo>
                    <a:lnTo>
                      <a:pt x="74" y="27"/>
                    </a:lnTo>
                    <a:lnTo>
                      <a:pt x="72" y="21"/>
                    </a:lnTo>
                    <a:lnTo>
                      <a:pt x="24" y="12"/>
                    </a:lnTo>
                    <a:lnTo>
                      <a:pt x="0" y="11"/>
                    </a:lnTo>
                    <a:lnTo>
                      <a:pt x="10" y="2"/>
                    </a:lnTo>
                    <a:lnTo>
                      <a:pt x="1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8" name="Freeform 218">
                <a:extLst>
                  <a:ext uri="{FF2B5EF4-FFF2-40B4-BE49-F238E27FC236}">
                    <a16:creationId xmlns:a16="http://schemas.microsoft.com/office/drawing/2014/main" id="{8916D807-D601-4085-BF31-4253C6F9A2EF}"/>
                  </a:ext>
                </a:extLst>
              </p:cNvPr>
              <p:cNvSpPr>
                <a:spLocks/>
              </p:cNvSpPr>
              <p:nvPr/>
            </p:nvSpPr>
            <p:spPr bwMode="auto">
              <a:xfrm>
                <a:off x="2949" y="1666"/>
                <a:ext cx="30" cy="86"/>
              </a:xfrm>
              <a:custGeom>
                <a:avLst/>
                <a:gdLst>
                  <a:gd name="T0" fmla="*/ 0 w 30"/>
                  <a:gd name="T1" fmla="*/ 81 h 86"/>
                  <a:gd name="T2" fmla="*/ 0 w 30"/>
                  <a:gd name="T3" fmla="*/ 81 h 86"/>
                  <a:gd name="T4" fmla="*/ 2 w 30"/>
                  <a:gd name="T5" fmla="*/ 79 h 86"/>
                  <a:gd name="T6" fmla="*/ 3 w 30"/>
                  <a:gd name="T7" fmla="*/ 78 h 86"/>
                  <a:gd name="T8" fmla="*/ 5 w 30"/>
                  <a:gd name="T9" fmla="*/ 75 h 86"/>
                  <a:gd name="T10" fmla="*/ 7 w 30"/>
                  <a:gd name="T11" fmla="*/ 74 h 86"/>
                  <a:gd name="T12" fmla="*/ 9 w 30"/>
                  <a:gd name="T13" fmla="*/ 71 h 86"/>
                  <a:gd name="T14" fmla="*/ 9 w 30"/>
                  <a:gd name="T15" fmla="*/ 70 h 86"/>
                  <a:gd name="T16" fmla="*/ 9 w 30"/>
                  <a:gd name="T17" fmla="*/ 0 h 86"/>
                  <a:gd name="T18" fmla="*/ 18 w 30"/>
                  <a:gd name="T19" fmla="*/ 70 h 86"/>
                  <a:gd name="T20" fmla="*/ 18 w 30"/>
                  <a:gd name="T21" fmla="*/ 71 h 86"/>
                  <a:gd name="T22" fmla="*/ 19 w 30"/>
                  <a:gd name="T23" fmla="*/ 71 h 86"/>
                  <a:gd name="T24" fmla="*/ 19 w 30"/>
                  <a:gd name="T25" fmla="*/ 74 h 86"/>
                  <a:gd name="T26" fmla="*/ 22 w 30"/>
                  <a:gd name="T27" fmla="*/ 75 h 86"/>
                  <a:gd name="T28" fmla="*/ 23 w 30"/>
                  <a:gd name="T29" fmla="*/ 75 h 86"/>
                  <a:gd name="T30" fmla="*/ 26 w 30"/>
                  <a:gd name="T31" fmla="*/ 78 h 86"/>
                  <a:gd name="T32" fmla="*/ 27 w 30"/>
                  <a:gd name="T33" fmla="*/ 79 h 86"/>
                  <a:gd name="T34" fmla="*/ 29 w 30"/>
                  <a:gd name="T35" fmla="*/ 81 h 86"/>
                  <a:gd name="T36" fmla="*/ 26 w 30"/>
                  <a:gd name="T37" fmla="*/ 79 h 86"/>
                  <a:gd name="T38" fmla="*/ 22 w 30"/>
                  <a:gd name="T39" fmla="*/ 78 h 86"/>
                  <a:gd name="T40" fmla="*/ 19 w 30"/>
                  <a:gd name="T41" fmla="*/ 78 h 86"/>
                  <a:gd name="T42" fmla="*/ 18 w 30"/>
                  <a:gd name="T43" fmla="*/ 75 h 86"/>
                  <a:gd name="T44" fmla="*/ 19 w 30"/>
                  <a:gd name="T45" fmla="*/ 79 h 86"/>
                  <a:gd name="T46" fmla="*/ 19 w 30"/>
                  <a:gd name="T47" fmla="*/ 81 h 86"/>
                  <a:gd name="T48" fmla="*/ 22 w 30"/>
                  <a:gd name="T49" fmla="*/ 83 h 86"/>
                  <a:gd name="T50" fmla="*/ 22 w 30"/>
                  <a:gd name="T51" fmla="*/ 85 h 86"/>
                  <a:gd name="T52" fmla="*/ 19 w 30"/>
                  <a:gd name="T53" fmla="*/ 83 h 86"/>
                  <a:gd name="T54" fmla="*/ 18 w 30"/>
                  <a:gd name="T55" fmla="*/ 81 h 86"/>
                  <a:gd name="T56" fmla="*/ 14 w 30"/>
                  <a:gd name="T57" fmla="*/ 78 h 86"/>
                  <a:gd name="T58" fmla="*/ 13 w 30"/>
                  <a:gd name="T59" fmla="*/ 75 h 86"/>
                  <a:gd name="T60" fmla="*/ 10 w 30"/>
                  <a:gd name="T61" fmla="*/ 79 h 86"/>
                  <a:gd name="T62" fmla="*/ 10 w 30"/>
                  <a:gd name="T63" fmla="*/ 79 h 86"/>
                  <a:gd name="T64" fmla="*/ 9 w 30"/>
                  <a:gd name="T65" fmla="*/ 81 h 86"/>
                  <a:gd name="T66" fmla="*/ 7 w 30"/>
                  <a:gd name="T67" fmla="*/ 83 h 86"/>
                  <a:gd name="T68" fmla="*/ 7 w 30"/>
                  <a:gd name="T69" fmla="*/ 81 h 86"/>
                  <a:gd name="T70" fmla="*/ 9 w 30"/>
                  <a:gd name="T71" fmla="*/ 79 h 86"/>
                  <a:gd name="T72" fmla="*/ 9 w 30"/>
                  <a:gd name="T73" fmla="*/ 78 h 86"/>
                  <a:gd name="T74" fmla="*/ 9 w 30"/>
                  <a:gd name="T75" fmla="*/ 75 h 86"/>
                  <a:gd name="T76" fmla="*/ 7 w 30"/>
                  <a:gd name="T77" fmla="*/ 79 h 86"/>
                  <a:gd name="T78" fmla="*/ 3 w 30"/>
                  <a:gd name="T79" fmla="*/ 79 h 86"/>
                  <a:gd name="T80" fmla="*/ 2 w 30"/>
                  <a:gd name="T81" fmla="*/ 81 h 86"/>
                  <a:gd name="T82" fmla="*/ 0 w 30"/>
                  <a:gd name="T83" fmla="*/ 83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86"/>
                  <a:gd name="T128" fmla="*/ 30 w 30"/>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86">
                    <a:moveTo>
                      <a:pt x="0" y="83"/>
                    </a:moveTo>
                    <a:lnTo>
                      <a:pt x="0" y="81"/>
                    </a:lnTo>
                    <a:lnTo>
                      <a:pt x="2" y="79"/>
                    </a:lnTo>
                    <a:lnTo>
                      <a:pt x="3" y="78"/>
                    </a:lnTo>
                    <a:lnTo>
                      <a:pt x="5" y="75"/>
                    </a:lnTo>
                    <a:lnTo>
                      <a:pt x="7" y="74"/>
                    </a:lnTo>
                    <a:lnTo>
                      <a:pt x="9" y="71"/>
                    </a:lnTo>
                    <a:lnTo>
                      <a:pt x="9" y="70"/>
                    </a:lnTo>
                    <a:lnTo>
                      <a:pt x="9" y="0"/>
                    </a:lnTo>
                    <a:lnTo>
                      <a:pt x="18" y="0"/>
                    </a:lnTo>
                    <a:lnTo>
                      <a:pt x="18" y="70"/>
                    </a:lnTo>
                    <a:lnTo>
                      <a:pt x="18" y="71"/>
                    </a:lnTo>
                    <a:lnTo>
                      <a:pt x="19" y="71"/>
                    </a:lnTo>
                    <a:lnTo>
                      <a:pt x="19" y="74"/>
                    </a:lnTo>
                    <a:lnTo>
                      <a:pt x="22" y="74"/>
                    </a:lnTo>
                    <a:lnTo>
                      <a:pt x="22" y="75"/>
                    </a:lnTo>
                    <a:lnTo>
                      <a:pt x="23" y="75"/>
                    </a:lnTo>
                    <a:lnTo>
                      <a:pt x="26" y="78"/>
                    </a:lnTo>
                    <a:lnTo>
                      <a:pt x="27" y="78"/>
                    </a:lnTo>
                    <a:lnTo>
                      <a:pt x="27" y="79"/>
                    </a:lnTo>
                    <a:lnTo>
                      <a:pt x="29" y="81"/>
                    </a:lnTo>
                    <a:lnTo>
                      <a:pt x="27" y="79"/>
                    </a:lnTo>
                    <a:lnTo>
                      <a:pt x="26" y="79"/>
                    </a:lnTo>
                    <a:lnTo>
                      <a:pt x="23" y="79"/>
                    </a:lnTo>
                    <a:lnTo>
                      <a:pt x="22" y="78"/>
                    </a:lnTo>
                    <a:lnTo>
                      <a:pt x="19" y="78"/>
                    </a:lnTo>
                    <a:lnTo>
                      <a:pt x="18" y="78"/>
                    </a:lnTo>
                    <a:lnTo>
                      <a:pt x="18" y="75"/>
                    </a:lnTo>
                    <a:lnTo>
                      <a:pt x="18" y="78"/>
                    </a:lnTo>
                    <a:lnTo>
                      <a:pt x="19" y="79"/>
                    </a:lnTo>
                    <a:lnTo>
                      <a:pt x="19" y="81"/>
                    </a:lnTo>
                    <a:lnTo>
                      <a:pt x="22" y="81"/>
                    </a:lnTo>
                    <a:lnTo>
                      <a:pt x="22" y="83"/>
                    </a:lnTo>
                    <a:lnTo>
                      <a:pt x="22" y="85"/>
                    </a:lnTo>
                    <a:lnTo>
                      <a:pt x="22" y="83"/>
                    </a:lnTo>
                    <a:lnTo>
                      <a:pt x="19" y="83"/>
                    </a:lnTo>
                    <a:lnTo>
                      <a:pt x="18" y="81"/>
                    </a:lnTo>
                    <a:lnTo>
                      <a:pt x="17" y="79"/>
                    </a:lnTo>
                    <a:lnTo>
                      <a:pt x="14" y="78"/>
                    </a:lnTo>
                    <a:lnTo>
                      <a:pt x="13" y="75"/>
                    </a:lnTo>
                    <a:lnTo>
                      <a:pt x="13" y="78"/>
                    </a:lnTo>
                    <a:lnTo>
                      <a:pt x="10" y="79"/>
                    </a:lnTo>
                    <a:lnTo>
                      <a:pt x="9" y="81"/>
                    </a:lnTo>
                    <a:lnTo>
                      <a:pt x="7" y="81"/>
                    </a:lnTo>
                    <a:lnTo>
                      <a:pt x="7" y="83"/>
                    </a:lnTo>
                    <a:lnTo>
                      <a:pt x="7" y="81"/>
                    </a:lnTo>
                    <a:lnTo>
                      <a:pt x="9" y="79"/>
                    </a:lnTo>
                    <a:lnTo>
                      <a:pt x="9" y="78"/>
                    </a:lnTo>
                    <a:lnTo>
                      <a:pt x="9" y="75"/>
                    </a:lnTo>
                    <a:lnTo>
                      <a:pt x="7" y="78"/>
                    </a:lnTo>
                    <a:lnTo>
                      <a:pt x="7" y="79"/>
                    </a:lnTo>
                    <a:lnTo>
                      <a:pt x="5" y="79"/>
                    </a:lnTo>
                    <a:lnTo>
                      <a:pt x="3" y="79"/>
                    </a:lnTo>
                    <a:lnTo>
                      <a:pt x="2" y="81"/>
                    </a:lnTo>
                    <a:lnTo>
                      <a:pt x="0" y="81"/>
                    </a:lnTo>
                    <a:lnTo>
                      <a:pt x="0" y="83"/>
                    </a:lnTo>
                  </a:path>
                </a:pathLst>
              </a:custGeom>
              <a:solidFill>
                <a:srgbClr val="AB02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59" name="Freeform 219">
                <a:extLst>
                  <a:ext uri="{FF2B5EF4-FFF2-40B4-BE49-F238E27FC236}">
                    <a16:creationId xmlns:a16="http://schemas.microsoft.com/office/drawing/2014/main" id="{FB02F064-94BE-49D5-A897-8E09589D99C9}"/>
                  </a:ext>
                </a:extLst>
              </p:cNvPr>
              <p:cNvSpPr>
                <a:spLocks/>
              </p:cNvSpPr>
              <p:nvPr/>
            </p:nvSpPr>
            <p:spPr bwMode="auto">
              <a:xfrm>
                <a:off x="2949" y="1666"/>
                <a:ext cx="30" cy="86"/>
              </a:xfrm>
              <a:custGeom>
                <a:avLst/>
                <a:gdLst>
                  <a:gd name="T0" fmla="*/ 0 w 30"/>
                  <a:gd name="T1" fmla="*/ 81 h 86"/>
                  <a:gd name="T2" fmla="*/ 0 w 30"/>
                  <a:gd name="T3" fmla="*/ 81 h 86"/>
                  <a:gd name="T4" fmla="*/ 2 w 30"/>
                  <a:gd name="T5" fmla="*/ 79 h 86"/>
                  <a:gd name="T6" fmla="*/ 3 w 30"/>
                  <a:gd name="T7" fmla="*/ 78 h 86"/>
                  <a:gd name="T8" fmla="*/ 5 w 30"/>
                  <a:gd name="T9" fmla="*/ 75 h 86"/>
                  <a:gd name="T10" fmla="*/ 7 w 30"/>
                  <a:gd name="T11" fmla="*/ 74 h 86"/>
                  <a:gd name="T12" fmla="*/ 9 w 30"/>
                  <a:gd name="T13" fmla="*/ 71 h 86"/>
                  <a:gd name="T14" fmla="*/ 9 w 30"/>
                  <a:gd name="T15" fmla="*/ 70 h 86"/>
                  <a:gd name="T16" fmla="*/ 9 w 30"/>
                  <a:gd name="T17" fmla="*/ 0 h 86"/>
                  <a:gd name="T18" fmla="*/ 18 w 30"/>
                  <a:gd name="T19" fmla="*/ 70 h 86"/>
                  <a:gd name="T20" fmla="*/ 18 w 30"/>
                  <a:gd name="T21" fmla="*/ 71 h 86"/>
                  <a:gd name="T22" fmla="*/ 19 w 30"/>
                  <a:gd name="T23" fmla="*/ 71 h 86"/>
                  <a:gd name="T24" fmla="*/ 19 w 30"/>
                  <a:gd name="T25" fmla="*/ 74 h 86"/>
                  <a:gd name="T26" fmla="*/ 22 w 30"/>
                  <a:gd name="T27" fmla="*/ 75 h 86"/>
                  <a:gd name="T28" fmla="*/ 23 w 30"/>
                  <a:gd name="T29" fmla="*/ 75 h 86"/>
                  <a:gd name="T30" fmla="*/ 26 w 30"/>
                  <a:gd name="T31" fmla="*/ 78 h 86"/>
                  <a:gd name="T32" fmla="*/ 27 w 30"/>
                  <a:gd name="T33" fmla="*/ 79 h 86"/>
                  <a:gd name="T34" fmla="*/ 29 w 30"/>
                  <a:gd name="T35" fmla="*/ 81 h 86"/>
                  <a:gd name="T36" fmla="*/ 26 w 30"/>
                  <a:gd name="T37" fmla="*/ 79 h 86"/>
                  <a:gd name="T38" fmla="*/ 22 w 30"/>
                  <a:gd name="T39" fmla="*/ 78 h 86"/>
                  <a:gd name="T40" fmla="*/ 19 w 30"/>
                  <a:gd name="T41" fmla="*/ 78 h 86"/>
                  <a:gd name="T42" fmla="*/ 18 w 30"/>
                  <a:gd name="T43" fmla="*/ 75 h 86"/>
                  <a:gd name="T44" fmla="*/ 19 w 30"/>
                  <a:gd name="T45" fmla="*/ 79 h 86"/>
                  <a:gd name="T46" fmla="*/ 19 w 30"/>
                  <a:gd name="T47" fmla="*/ 81 h 86"/>
                  <a:gd name="T48" fmla="*/ 22 w 30"/>
                  <a:gd name="T49" fmla="*/ 83 h 86"/>
                  <a:gd name="T50" fmla="*/ 22 w 30"/>
                  <a:gd name="T51" fmla="*/ 85 h 86"/>
                  <a:gd name="T52" fmla="*/ 19 w 30"/>
                  <a:gd name="T53" fmla="*/ 83 h 86"/>
                  <a:gd name="T54" fmla="*/ 18 w 30"/>
                  <a:gd name="T55" fmla="*/ 81 h 86"/>
                  <a:gd name="T56" fmla="*/ 14 w 30"/>
                  <a:gd name="T57" fmla="*/ 78 h 86"/>
                  <a:gd name="T58" fmla="*/ 13 w 30"/>
                  <a:gd name="T59" fmla="*/ 75 h 86"/>
                  <a:gd name="T60" fmla="*/ 10 w 30"/>
                  <a:gd name="T61" fmla="*/ 79 h 86"/>
                  <a:gd name="T62" fmla="*/ 10 w 30"/>
                  <a:gd name="T63" fmla="*/ 79 h 86"/>
                  <a:gd name="T64" fmla="*/ 9 w 30"/>
                  <a:gd name="T65" fmla="*/ 81 h 86"/>
                  <a:gd name="T66" fmla="*/ 7 w 30"/>
                  <a:gd name="T67" fmla="*/ 83 h 86"/>
                  <a:gd name="T68" fmla="*/ 7 w 30"/>
                  <a:gd name="T69" fmla="*/ 81 h 86"/>
                  <a:gd name="T70" fmla="*/ 9 w 30"/>
                  <a:gd name="T71" fmla="*/ 79 h 86"/>
                  <a:gd name="T72" fmla="*/ 9 w 30"/>
                  <a:gd name="T73" fmla="*/ 78 h 86"/>
                  <a:gd name="T74" fmla="*/ 9 w 30"/>
                  <a:gd name="T75" fmla="*/ 75 h 86"/>
                  <a:gd name="T76" fmla="*/ 7 w 30"/>
                  <a:gd name="T77" fmla="*/ 79 h 86"/>
                  <a:gd name="T78" fmla="*/ 3 w 30"/>
                  <a:gd name="T79" fmla="*/ 79 h 86"/>
                  <a:gd name="T80" fmla="*/ 2 w 30"/>
                  <a:gd name="T81" fmla="*/ 81 h 86"/>
                  <a:gd name="T82" fmla="*/ 0 w 30"/>
                  <a:gd name="T83" fmla="*/ 83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86"/>
                  <a:gd name="T128" fmla="*/ 30 w 30"/>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86">
                    <a:moveTo>
                      <a:pt x="0" y="83"/>
                    </a:moveTo>
                    <a:lnTo>
                      <a:pt x="0" y="81"/>
                    </a:lnTo>
                    <a:lnTo>
                      <a:pt x="2" y="79"/>
                    </a:lnTo>
                    <a:lnTo>
                      <a:pt x="3" y="78"/>
                    </a:lnTo>
                    <a:lnTo>
                      <a:pt x="5" y="75"/>
                    </a:lnTo>
                    <a:lnTo>
                      <a:pt x="7" y="74"/>
                    </a:lnTo>
                    <a:lnTo>
                      <a:pt x="9" y="71"/>
                    </a:lnTo>
                    <a:lnTo>
                      <a:pt x="9" y="70"/>
                    </a:lnTo>
                    <a:lnTo>
                      <a:pt x="9" y="0"/>
                    </a:lnTo>
                    <a:lnTo>
                      <a:pt x="18" y="0"/>
                    </a:lnTo>
                    <a:lnTo>
                      <a:pt x="18" y="70"/>
                    </a:lnTo>
                    <a:lnTo>
                      <a:pt x="18" y="71"/>
                    </a:lnTo>
                    <a:lnTo>
                      <a:pt x="19" y="71"/>
                    </a:lnTo>
                    <a:lnTo>
                      <a:pt x="19" y="74"/>
                    </a:lnTo>
                    <a:lnTo>
                      <a:pt x="22" y="74"/>
                    </a:lnTo>
                    <a:lnTo>
                      <a:pt x="22" y="75"/>
                    </a:lnTo>
                    <a:lnTo>
                      <a:pt x="23" y="75"/>
                    </a:lnTo>
                    <a:lnTo>
                      <a:pt x="26" y="78"/>
                    </a:lnTo>
                    <a:lnTo>
                      <a:pt x="27" y="78"/>
                    </a:lnTo>
                    <a:lnTo>
                      <a:pt x="27" y="79"/>
                    </a:lnTo>
                    <a:lnTo>
                      <a:pt x="29" y="81"/>
                    </a:lnTo>
                    <a:lnTo>
                      <a:pt x="27" y="79"/>
                    </a:lnTo>
                    <a:lnTo>
                      <a:pt x="26" y="79"/>
                    </a:lnTo>
                    <a:lnTo>
                      <a:pt x="23" y="79"/>
                    </a:lnTo>
                    <a:lnTo>
                      <a:pt x="22" y="78"/>
                    </a:lnTo>
                    <a:lnTo>
                      <a:pt x="19" y="78"/>
                    </a:lnTo>
                    <a:lnTo>
                      <a:pt x="18" y="78"/>
                    </a:lnTo>
                    <a:lnTo>
                      <a:pt x="18" y="75"/>
                    </a:lnTo>
                    <a:lnTo>
                      <a:pt x="18" y="78"/>
                    </a:lnTo>
                    <a:lnTo>
                      <a:pt x="19" y="79"/>
                    </a:lnTo>
                    <a:lnTo>
                      <a:pt x="19" y="81"/>
                    </a:lnTo>
                    <a:lnTo>
                      <a:pt x="22" y="81"/>
                    </a:lnTo>
                    <a:lnTo>
                      <a:pt x="22" y="83"/>
                    </a:lnTo>
                    <a:lnTo>
                      <a:pt x="22" y="85"/>
                    </a:lnTo>
                    <a:lnTo>
                      <a:pt x="22" y="83"/>
                    </a:lnTo>
                    <a:lnTo>
                      <a:pt x="19" y="83"/>
                    </a:lnTo>
                    <a:lnTo>
                      <a:pt x="18" y="81"/>
                    </a:lnTo>
                    <a:lnTo>
                      <a:pt x="17" y="79"/>
                    </a:lnTo>
                    <a:lnTo>
                      <a:pt x="14" y="78"/>
                    </a:lnTo>
                    <a:lnTo>
                      <a:pt x="13" y="75"/>
                    </a:lnTo>
                    <a:lnTo>
                      <a:pt x="13" y="78"/>
                    </a:lnTo>
                    <a:lnTo>
                      <a:pt x="10" y="79"/>
                    </a:lnTo>
                    <a:lnTo>
                      <a:pt x="9" y="81"/>
                    </a:lnTo>
                    <a:lnTo>
                      <a:pt x="7" y="81"/>
                    </a:lnTo>
                    <a:lnTo>
                      <a:pt x="7" y="83"/>
                    </a:lnTo>
                    <a:lnTo>
                      <a:pt x="7" y="81"/>
                    </a:lnTo>
                    <a:lnTo>
                      <a:pt x="9" y="79"/>
                    </a:lnTo>
                    <a:lnTo>
                      <a:pt x="9" y="78"/>
                    </a:lnTo>
                    <a:lnTo>
                      <a:pt x="9" y="75"/>
                    </a:lnTo>
                    <a:lnTo>
                      <a:pt x="7" y="78"/>
                    </a:lnTo>
                    <a:lnTo>
                      <a:pt x="7" y="79"/>
                    </a:lnTo>
                    <a:lnTo>
                      <a:pt x="5" y="79"/>
                    </a:lnTo>
                    <a:lnTo>
                      <a:pt x="3" y="79"/>
                    </a:lnTo>
                    <a:lnTo>
                      <a:pt x="2" y="81"/>
                    </a:lnTo>
                    <a:lnTo>
                      <a:pt x="0" y="81"/>
                    </a:lnTo>
                    <a:lnTo>
                      <a:pt x="0" y="83"/>
                    </a:lnTo>
                  </a:path>
                </a:pathLst>
              </a:custGeom>
              <a:noFill/>
              <a:ln w="12700" cap="rnd">
                <a:solidFill>
                  <a:srgbClr val="AB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0" name="Freeform 220">
                <a:extLst>
                  <a:ext uri="{FF2B5EF4-FFF2-40B4-BE49-F238E27FC236}">
                    <a16:creationId xmlns:a16="http://schemas.microsoft.com/office/drawing/2014/main" id="{AEE96E45-2EF0-4F0C-8395-694AB612709F}"/>
                  </a:ext>
                </a:extLst>
              </p:cNvPr>
              <p:cNvSpPr>
                <a:spLocks/>
              </p:cNvSpPr>
              <p:nvPr/>
            </p:nvSpPr>
            <p:spPr bwMode="auto">
              <a:xfrm>
                <a:off x="2953" y="1526"/>
                <a:ext cx="44" cy="173"/>
              </a:xfrm>
              <a:custGeom>
                <a:avLst/>
                <a:gdLst>
                  <a:gd name="T0" fmla="*/ 18 w 44"/>
                  <a:gd name="T1" fmla="*/ 0 h 173"/>
                  <a:gd name="T2" fmla="*/ 4 w 44"/>
                  <a:gd name="T3" fmla="*/ 48 h 173"/>
                  <a:gd name="T4" fmla="*/ 5 w 44"/>
                  <a:gd name="T5" fmla="*/ 172 h 173"/>
                  <a:gd name="T6" fmla="*/ 5 w 44"/>
                  <a:gd name="T7" fmla="*/ 168 h 173"/>
                  <a:gd name="T8" fmla="*/ 5 w 44"/>
                  <a:gd name="T9" fmla="*/ 162 h 173"/>
                  <a:gd name="T10" fmla="*/ 6 w 44"/>
                  <a:gd name="T11" fmla="*/ 160 h 173"/>
                  <a:gd name="T12" fmla="*/ 6 w 44"/>
                  <a:gd name="T13" fmla="*/ 157 h 173"/>
                  <a:gd name="T14" fmla="*/ 10 w 44"/>
                  <a:gd name="T15" fmla="*/ 156 h 173"/>
                  <a:gd name="T16" fmla="*/ 13 w 44"/>
                  <a:gd name="T17" fmla="*/ 160 h 173"/>
                  <a:gd name="T18" fmla="*/ 14 w 44"/>
                  <a:gd name="T19" fmla="*/ 165 h 173"/>
                  <a:gd name="T20" fmla="*/ 14 w 44"/>
                  <a:gd name="T21" fmla="*/ 170 h 173"/>
                  <a:gd name="T22" fmla="*/ 20 w 44"/>
                  <a:gd name="T23" fmla="*/ 168 h 173"/>
                  <a:gd name="T24" fmla="*/ 28 w 44"/>
                  <a:gd name="T25" fmla="*/ 161 h 173"/>
                  <a:gd name="T26" fmla="*/ 33 w 44"/>
                  <a:gd name="T27" fmla="*/ 152 h 173"/>
                  <a:gd name="T28" fmla="*/ 34 w 44"/>
                  <a:gd name="T29" fmla="*/ 147 h 173"/>
                  <a:gd name="T30" fmla="*/ 33 w 44"/>
                  <a:gd name="T31" fmla="*/ 142 h 173"/>
                  <a:gd name="T32" fmla="*/ 37 w 44"/>
                  <a:gd name="T33" fmla="*/ 130 h 173"/>
                  <a:gd name="T34" fmla="*/ 40 w 44"/>
                  <a:gd name="T35" fmla="*/ 119 h 173"/>
                  <a:gd name="T36" fmla="*/ 37 w 44"/>
                  <a:gd name="T37" fmla="*/ 113 h 173"/>
                  <a:gd name="T38" fmla="*/ 37 w 44"/>
                  <a:gd name="T39" fmla="*/ 109 h 173"/>
                  <a:gd name="T40" fmla="*/ 40 w 44"/>
                  <a:gd name="T41" fmla="*/ 99 h 173"/>
                  <a:gd name="T42" fmla="*/ 43 w 44"/>
                  <a:gd name="T43" fmla="*/ 89 h 173"/>
                  <a:gd name="T44" fmla="*/ 38 w 44"/>
                  <a:gd name="T45" fmla="*/ 80 h 173"/>
                  <a:gd name="T46" fmla="*/ 37 w 44"/>
                  <a:gd name="T47" fmla="*/ 76 h 173"/>
                  <a:gd name="T48" fmla="*/ 38 w 44"/>
                  <a:gd name="T49" fmla="*/ 71 h 173"/>
                  <a:gd name="T50" fmla="*/ 38 w 44"/>
                  <a:gd name="T51" fmla="*/ 65 h 173"/>
                  <a:gd name="T52" fmla="*/ 37 w 44"/>
                  <a:gd name="T53" fmla="*/ 61 h 173"/>
                  <a:gd name="T54" fmla="*/ 34 w 44"/>
                  <a:gd name="T55" fmla="*/ 59 h 173"/>
                  <a:gd name="T56" fmla="*/ 34 w 44"/>
                  <a:gd name="T57" fmla="*/ 53 h 173"/>
                  <a:gd name="T58" fmla="*/ 37 w 44"/>
                  <a:gd name="T59" fmla="*/ 46 h 173"/>
                  <a:gd name="T60" fmla="*/ 34 w 44"/>
                  <a:gd name="T61" fmla="*/ 43 h 173"/>
                  <a:gd name="T62" fmla="*/ 33 w 44"/>
                  <a:gd name="T63" fmla="*/ 41 h 173"/>
                  <a:gd name="T64" fmla="*/ 33 w 44"/>
                  <a:gd name="T65" fmla="*/ 36 h 173"/>
                  <a:gd name="T66" fmla="*/ 33 w 44"/>
                  <a:gd name="T67" fmla="*/ 29 h 173"/>
                  <a:gd name="T68" fmla="*/ 30 w 44"/>
                  <a:gd name="T69" fmla="*/ 27 h 173"/>
                  <a:gd name="T70" fmla="*/ 28 w 44"/>
                  <a:gd name="T71" fmla="*/ 23 h 173"/>
                  <a:gd name="T72" fmla="*/ 28 w 44"/>
                  <a:gd name="T73" fmla="*/ 14 h 173"/>
                  <a:gd name="T74" fmla="*/ 25 w 44"/>
                  <a:gd name="T75" fmla="*/ 5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73"/>
                  <a:gd name="T116" fmla="*/ 44 w 44"/>
                  <a:gd name="T117" fmla="*/ 173 h 1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73">
                    <a:moveTo>
                      <a:pt x="25" y="5"/>
                    </a:moveTo>
                    <a:lnTo>
                      <a:pt x="18" y="0"/>
                    </a:lnTo>
                    <a:lnTo>
                      <a:pt x="14" y="24"/>
                    </a:lnTo>
                    <a:lnTo>
                      <a:pt x="4" y="48"/>
                    </a:lnTo>
                    <a:lnTo>
                      <a:pt x="0" y="160"/>
                    </a:lnTo>
                    <a:lnTo>
                      <a:pt x="5" y="172"/>
                    </a:lnTo>
                    <a:lnTo>
                      <a:pt x="5" y="170"/>
                    </a:lnTo>
                    <a:lnTo>
                      <a:pt x="5" y="168"/>
                    </a:lnTo>
                    <a:lnTo>
                      <a:pt x="5" y="166"/>
                    </a:lnTo>
                    <a:lnTo>
                      <a:pt x="5" y="162"/>
                    </a:lnTo>
                    <a:lnTo>
                      <a:pt x="6" y="161"/>
                    </a:lnTo>
                    <a:lnTo>
                      <a:pt x="6" y="160"/>
                    </a:lnTo>
                    <a:lnTo>
                      <a:pt x="6" y="157"/>
                    </a:lnTo>
                    <a:lnTo>
                      <a:pt x="9" y="156"/>
                    </a:lnTo>
                    <a:lnTo>
                      <a:pt x="10" y="156"/>
                    </a:lnTo>
                    <a:lnTo>
                      <a:pt x="13" y="157"/>
                    </a:lnTo>
                    <a:lnTo>
                      <a:pt x="13" y="160"/>
                    </a:lnTo>
                    <a:lnTo>
                      <a:pt x="13" y="161"/>
                    </a:lnTo>
                    <a:lnTo>
                      <a:pt x="14" y="165"/>
                    </a:lnTo>
                    <a:lnTo>
                      <a:pt x="14" y="168"/>
                    </a:lnTo>
                    <a:lnTo>
                      <a:pt x="14" y="170"/>
                    </a:lnTo>
                    <a:lnTo>
                      <a:pt x="14" y="172"/>
                    </a:lnTo>
                    <a:lnTo>
                      <a:pt x="20" y="168"/>
                    </a:lnTo>
                    <a:lnTo>
                      <a:pt x="24" y="165"/>
                    </a:lnTo>
                    <a:lnTo>
                      <a:pt x="28" y="161"/>
                    </a:lnTo>
                    <a:lnTo>
                      <a:pt x="30" y="156"/>
                    </a:lnTo>
                    <a:lnTo>
                      <a:pt x="33" y="152"/>
                    </a:lnTo>
                    <a:lnTo>
                      <a:pt x="34" y="151"/>
                    </a:lnTo>
                    <a:lnTo>
                      <a:pt x="34" y="147"/>
                    </a:lnTo>
                    <a:lnTo>
                      <a:pt x="33" y="143"/>
                    </a:lnTo>
                    <a:lnTo>
                      <a:pt x="33" y="142"/>
                    </a:lnTo>
                    <a:lnTo>
                      <a:pt x="34" y="136"/>
                    </a:lnTo>
                    <a:lnTo>
                      <a:pt x="37" y="130"/>
                    </a:lnTo>
                    <a:lnTo>
                      <a:pt x="38" y="125"/>
                    </a:lnTo>
                    <a:lnTo>
                      <a:pt x="40" y="119"/>
                    </a:lnTo>
                    <a:lnTo>
                      <a:pt x="38" y="117"/>
                    </a:lnTo>
                    <a:lnTo>
                      <a:pt x="37" y="113"/>
                    </a:lnTo>
                    <a:lnTo>
                      <a:pt x="34" y="110"/>
                    </a:lnTo>
                    <a:lnTo>
                      <a:pt x="37" y="109"/>
                    </a:lnTo>
                    <a:lnTo>
                      <a:pt x="38" y="104"/>
                    </a:lnTo>
                    <a:lnTo>
                      <a:pt x="40" y="99"/>
                    </a:lnTo>
                    <a:lnTo>
                      <a:pt x="43" y="93"/>
                    </a:lnTo>
                    <a:lnTo>
                      <a:pt x="43" y="89"/>
                    </a:lnTo>
                    <a:lnTo>
                      <a:pt x="40" y="84"/>
                    </a:lnTo>
                    <a:lnTo>
                      <a:pt x="38" y="80"/>
                    </a:lnTo>
                    <a:lnTo>
                      <a:pt x="37" y="80"/>
                    </a:lnTo>
                    <a:lnTo>
                      <a:pt x="37" y="76"/>
                    </a:lnTo>
                    <a:lnTo>
                      <a:pt x="38" y="75"/>
                    </a:lnTo>
                    <a:lnTo>
                      <a:pt x="38" y="71"/>
                    </a:lnTo>
                    <a:lnTo>
                      <a:pt x="38" y="67"/>
                    </a:lnTo>
                    <a:lnTo>
                      <a:pt x="38" y="65"/>
                    </a:lnTo>
                    <a:lnTo>
                      <a:pt x="38" y="62"/>
                    </a:lnTo>
                    <a:lnTo>
                      <a:pt x="37" y="61"/>
                    </a:lnTo>
                    <a:lnTo>
                      <a:pt x="34" y="61"/>
                    </a:lnTo>
                    <a:lnTo>
                      <a:pt x="34" y="59"/>
                    </a:lnTo>
                    <a:lnTo>
                      <a:pt x="34" y="56"/>
                    </a:lnTo>
                    <a:lnTo>
                      <a:pt x="34" y="53"/>
                    </a:lnTo>
                    <a:lnTo>
                      <a:pt x="37" y="50"/>
                    </a:lnTo>
                    <a:lnTo>
                      <a:pt x="37" y="46"/>
                    </a:lnTo>
                    <a:lnTo>
                      <a:pt x="34" y="44"/>
                    </a:lnTo>
                    <a:lnTo>
                      <a:pt x="34" y="43"/>
                    </a:lnTo>
                    <a:lnTo>
                      <a:pt x="33" y="43"/>
                    </a:lnTo>
                    <a:lnTo>
                      <a:pt x="33" y="41"/>
                    </a:lnTo>
                    <a:lnTo>
                      <a:pt x="33" y="37"/>
                    </a:lnTo>
                    <a:lnTo>
                      <a:pt x="33" y="36"/>
                    </a:lnTo>
                    <a:lnTo>
                      <a:pt x="34" y="32"/>
                    </a:lnTo>
                    <a:lnTo>
                      <a:pt x="33" y="29"/>
                    </a:lnTo>
                    <a:lnTo>
                      <a:pt x="33" y="28"/>
                    </a:lnTo>
                    <a:lnTo>
                      <a:pt x="30" y="27"/>
                    </a:lnTo>
                    <a:lnTo>
                      <a:pt x="28" y="27"/>
                    </a:lnTo>
                    <a:lnTo>
                      <a:pt x="28" y="23"/>
                    </a:lnTo>
                    <a:lnTo>
                      <a:pt x="28" y="19"/>
                    </a:lnTo>
                    <a:lnTo>
                      <a:pt x="28" y="14"/>
                    </a:lnTo>
                    <a:lnTo>
                      <a:pt x="25" y="9"/>
                    </a:lnTo>
                    <a:lnTo>
                      <a:pt x="25" y="5"/>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1" name="Freeform 221">
                <a:extLst>
                  <a:ext uri="{FF2B5EF4-FFF2-40B4-BE49-F238E27FC236}">
                    <a16:creationId xmlns:a16="http://schemas.microsoft.com/office/drawing/2014/main" id="{432D5312-4DCD-4A44-869D-BEE6134A1AED}"/>
                  </a:ext>
                </a:extLst>
              </p:cNvPr>
              <p:cNvSpPr>
                <a:spLocks/>
              </p:cNvSpPr>
              <p:nvPr/>
            </p:nvSpPr>
            <p:spPr bwMode="auto">
              <a:xfrm>
                <a:off x="2953" y="1526"/>
                <a:ext cx="44" cy="173"/>
              </a:xfrm>
              <a:custGeom>
                <a:avLst/>
                <a:gdLst>
                  <a:gd name="T0" fmla="*/ 18 w 44"/>
                  <a:gd name="T1" fmla="*/ 0 h 173"/>
                  <a:gd name="T2" fmla="*/ 4 w 44"/>
                  <a:gd name="T3" fmla="*/ 48 h 173"/>
                  <a:gd name="T4" fmla="*/ 5 w 44"/>
                  <a:gd name="T5" fmla="*/ 172 h 173"/>
                  <a:gd name="T6" fmla="*/ 5 w 44"/>
                  <a:gd name="T7" fmla="*/ 168 h 173"/>
                  <a:gd name="T8" fmla="*/ 5 w 44"/>
                  <a:gd name="T9" fmla="*/ 162 h 173"/>
                  <a:gd name="T10" fmla="*/ 6 w 44"/>
                  <a:gd name="T11" fmla="*/ 160 h 173"/>
                  <a:gd name="T12" fmla="*/ 6 w 44"/>
                  <a:gd name="T13" fmla="*/ 157 h 173"/>
                  <a:gd name="T14" fmla="*/ 10 w 44"/>
                  <a:gd name="T15" fmla="*/ 156 h 173"/>
                  <a:gd name="T16" fmla="*/ 13 w 44"/>
                  <a:gd name="T17" fmla="*/ 160 h 173"/>
                  <a:gd name="T18" fmla="*/ 14 w 44"/>
                  <a:gd name="T19" fmla="*/ 165 h 173"/>
                  <a:gd name="T20" fmla="*/ 14 w 44"/>
                  <a:gd name="T21" fmla="*/ 170 h 173"/>
                  <a:gd name="T22" fmla="*/ 20 w 44"/>
                  <a:gd name="T23" fmla="*/ 168 h 173"/>
                  <a:gd name="T24" fmla="*/ 28 w 44"/>
                  <a:gd name="T25" fmla="*/ 161 h 173"/>
                  <a:gd name="T26" fmla="*/ 33 w 44"/>
                  <a:gd name="T27" fmla="*/ 152 h 173"/>
                  <a:gd name="T28" fmla="*/ 34 w 44"/>
                  <a:gd name="T29" fmla="*/ 147 h 173"/>
                  <a:gd name="T30" fmla="*/ 33 w 44"/>
                  <a:gd name="T31" fmla="*/ 142 h 173"/>
                  <a:gd name="T32" fmla="*/ 37 w 44"/>
                  <a:gd name="T33" fmla="*/ 130 h 173"/>
                  <a:gd name="T34" fmla="*/ 40 w 44"/>
                  <a:gd name="T35" fmla="*/ 119 h 173"/>
                  <a:gd name="T36" fmla="*/ 37 w 44"/>
                  <a:gd name="T37" fmla="*/ 113 h 173"/>
                  <a:gd name="T38" fmla="*/ 37 w 44"/>
                  <a:gd name="T39" fmla="*/ 109 h 173"/>
                  <a:gd name="T40" fmla="*/ 40 w 44"/>
                  <a:gd name="T41" fmla="*/ 99 h 173"/>
                  <a:gd name="T42" fmla="*/ 43 w 44"/>
                  <a:gd name="T43" fmla="*/ 89 h 173"/>
                  <a:gd name="T44" fmla="*/ 38 w 44"/>
                  <a:gd name="T45" fmla="*/ 80 h 173"/>
                  <a:gd name="T46" fmla="*/ 37 w 44"/>
                  <a:gd name="T47" fmla="*/ 76 h 173"/>
                  <a:gd name="T48" fmla="*/ 38 w 44"/>
                  <a:gd name="T49" fmla="*/ 71 h 173"/>
                  <a:gd name="T50" fmla="*/ 38 w 44"/>
                  <a:gd name="T51" fmla="*/ 65 h 173"/>
                  <a:gd name="T52" fmla="*/ 37 w 44"/>
                  <a:gd name="T53" fmla="*/ 61 h 173"/>
                  <a:gd name="T54" fmla="*/ 34 w 44"/>
                  <a:gd name="T55" fmla="*/ 59 h 173"/>
                  <a:gd name="T56" fmla="*/ 34 w 44"/>
                  <a:gd name="T57" fmla="*/ 53 h 173"/>
                  <a:gd name="T58" fmla="*/ 37 w 44"/>
                  <a:gd name="T59" fmla="*/ 46 h 173"/>
                  <a:gd name="T60" fmla="*/ 34 w 44"/>
                  <a:gd name="T61" fmla="*/ 43 h 173"/>
                  <a:gd name="T62" fmla="*/ 33 w 44"/>
                  <a:gd name="T63" fmla="*/ 41 h 173"/>
                  <a:gd name="T64" fmla="*/ 33 w 44"/>
                  <a:gd name="T65" fmla="*/ 36 h 173"/>
                  <a:gd name="T66" fmla="*/ 33 w 44"/>
                  <a:gd name="T67" fmla="*/ 29 h 173"/>
                  <a:gd name="T68" fmla="*/ 30 w 44"/>
                  <a:gd name="T69" fmla="*/ 27 h 173"/>
                  <a:gd name="T70" fmla="*/ 28 w 44"/>
                  <a:gd name="T71" fmla="*/ 23 h 173"/>
                  <a:gd name="T72" fmla="*/ 28 w 44"/>
                  <a:gd name="T73" fmla="*/ 14 h 173"/>
                  <a:gd name="T74" fmla="*/ 25 w 44"/>
                  <a:gd name="T75" fmla="*/ 5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73"/>
                  <a:gd name="T116" fmla="*/ 44 w 44"/>
                  <a:gd name="T117" fmla="*/ 173 h 1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73">
                    <a:moveTo>
                      <a:pt x="25" y="5"/>
                    </a:moveTo>
                    <a:lnTo>
                      <a:pt x="18" y="0"/>
                    </a:lnTo>
                    <a:lnTo>
                      <a:pt x="14" y="24"/>
                    </a:lnTo>
                    <a:lnTo>
                      <a:pt x="4" y="48"/>
                    </a:lnTo>
                    <a:lnTo>
                      <a:pt x="0" y="160"/>
                    </a:lnTo>
                    <a:lnTo>
                      <a:pt x="5" y="172"/>
                    </a:lnTo>
                    <a:lnTo>
                      <a:pt x="5" y="170"/>
                    </a:lnTo>
                    <a:lnTo>
                      <a:pt x="5" y="168"/>
                    </a:lnTo>
                    <a:lnTo>
                      <a:pt x="5" y="166"/>
                    </a:lnTo>
                    <a:lnTo>
                      <a:pt x="5" y="162"/>
                    </a:lnTo>
                    <a:lnTo>
                      <a:pt x="6" y="161"/>
                    </a:lnTo>
                    <a:lnTo>
                      <a:pt x="6" y="160"/>
                    </a:lnTo>
                    <a:lnTo>
                      <a:pt x="6" y="157"/>
                    </a:lnTo>
                    <a:lnTo>
                      <a:pt x="9" y="156"/>
                    </a:lnTo>
                    <a:lnTo>
                      <a:pt x="10" y="156"/>
                    </a:lnTo>
                    <a:lnTo>
                      <a:pt x="13" y="157"/>
                    </a:lnTo>
                    <a:lnTo>
                      <a:pt x="13" y="160"/>
                    </a:lnTo>
                    <a:lnTo>
                      <a:pt x="13" y="161"/>
                    </a:lnTo>
                    <a:lnTo>
                      <a:pt x="14" y="165"/>
                    </a:lnTo>
                    <a:lnTo>
                      <a:pt x="14" y="168"/>
                    </a:lnTo>
                    <a:lnTo>
                      <a:pt x="14" y="170"/>
                    </a:lnTo>
                    <a:lnTo>
                      <a:pt x="14" y="172"/>
                    </a:lnTo>
                    <a:lnTo>
                      <a:pt x="20" y="168"/>
                    </a:lnTo>
                    <a:lnTo>
                      <a:pt x="24" y="165"/>
                    </a:lnTo>
                    <a:lnTo>
                      <a:pt x="28" y="161"/>
                    </a:lnTo>
                    <a:lnTo>
                      <a:pt x="30" y="156"/>
                    </a:lnTo>
                    <a:lnTo>
                      <a:pt x="33" y="152"/>
                    </a:lnTo>
                    <a:lnTo>
                      <a:pt x="34" y="151"/>
                    </a:lnTo>
                    <a:lnTo>
                      <a:pt x="34" y="147"/>
                    </a:lnTo>
                    <a:lnTo>
                      <a:pt x="33" y="143"/>
                    </a:lnTo>
                    <a:lnTo>
                      <a:pt x="33" y="142"/>
                    </a:lnTo>
                    <a:lnTo>
                      <a:pt x="34" y="136"/>
                    </a:lnTo>
                    <a:lnTo>
                      <a:pt x="37" y="130"/>
                    </a:lnTo>
                    <a:lnTo>
                      <a:pt x="38" y="125"/>
                    </a:lnTo>
                    <a:lnTo>
                      <a:pt x="40" y="119"/>
                    </a:lnTo>
                    <a:lnTo>
                      <a:pt x="38" y="117"/>
                    </a:lnTo>
                    <a:lnTo>
                      <a:pt x="37" y="113"/>
                    </a:lnTo>
                    <a:lnTo>
                      <a:pt x="34" y="110"/>
                    </a:lnTo>
                    <a:lnTo>
                      <a:pt x="37" y="109"/>
                    </a:lnTo>
                    <a:lnTo>
                      <a:pt x="38" y="104"/>
                    </a:lnTo>
                    <a:lnTo>
                      <a:pt x="40" y="99"/>
                    </a:lnTo>
                    <a:lnTo>
                      <a:pt x="43" y="93"/>
                    </a:lnTo>
                    <a:lnTo>
                      <a:pt x="43" y="89"/>
                    </a:lnTo>
                    <a:lnTo>
                      <a:pt x="40" y="84"/>
                    </a:lnTo>
                    <a:lnTo>
                      <a:pt x="38" y="80"/>
                    </a:lnTo>
                    <a:lnTo>
                      <a:pt x="37" y="80"/>
                    </a:lnTo>
                    <a:lnTo>
                      <a:pt x="37" y="76"/>
                    </a:lnTo>
                    <a:lnTo>
                      <a:pt x="38" y="75"/>
                    </a:lnTo>
                    <a:lnTo>
                      <a:pt x="38" y="71"/>
                    </a:lnTo>
                    <a:lnTo>
                      <a:pt x="38" y="67"/>
                    </a:lnTo>
                    <a:lnTo>
                      <a:pt x="38" y="65"/>
                    </a:lnTo>
                    <a:lnTo>
                      <a:pt x="38" y="62"/>
                    </a:lnTo>
                    <a:lnTo>
                      <a:pt x="37" y="61"/>
                    </a:lnTo>
                    <a:lnTo>
                      <a:pt x="34" y="61"/>
                    </a:lnTo>
                    <a:lnTo>
                      <a:pt x="34" y="59"/>
                    </a:lnTo>
                    <a:lnTo>
                      <a:pt x="34" y="56"/>
                    </a:lnTo>
                    <a:lnTo>
                      <a:pt x="34" y="53"/>
                    </a:lnTo>
                    <a:lnTo>
                      <a:pt x="37" y="50"/>
                    </a:lnTo>
                    <a:lnTo>
                      <a:pt x="37" y="46"/>
                    </a:lnTo>
                    <a:lnTo>
                      <a:pt x="34" y="44"/>
                    </a:lnTo>
                    <a:lnTo>
                      <a:pt x="34" y="43"/>
                    </a:lnTo>
                    <a:lnTo>
                      <a:pt x="33" y="43"/>
                    </a:lnTo>
                    <a:lnTo>
                      <a:pt x="33" y="41"/>
                    </a:lnTo>
                    <a:lnTo>
                      <a:pt x="33" y="37"/>
                    </a:lnTo>
                    <a:lnTo>
                      <a:pt x="33" y="36"/>
                    </a:lnTo>
                    <a:lnTo>
                      <a:pt x="34" y="32"/>
                    </a:lnTo>
                    <a:lnTo>
                      <a:pt x="33" y="29"/>
                    </a:lnTo>
                    <a:lnTo>
                      <a:pt x="33" y="28"/>
                    </a:lnTo>
                    <a:lnTo>
                      <a:pt x="30" y="27"/>
                    </a:lnTo>
                    <a:lnTo>
                      <a:pt x="28" y="27"/>
                    </a:lnTo>
                    <a:lnTo>
                      <a:pt x="28" y="23"/>
                    </a:lnTo>
                    <a:lnTo>
                      <a:pt x="28" y="19"/>
                    </a:lnTo>
                    <a:lnTo>
                      <a:pt x="28" y="14"/>
                    </a:lnTo>
                    <a:lnTo>
                      <a:pt x="25" y="9"/>
                    </a:lnTo>
                    <a:lnTo>
                      <a:pt x="25"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2" name="Freeform 222">
                <a:extLst>
                  <a:ext uri="{FF2B5EF4-FFF2-40B4-BE49-F238E27FC236}">
                    <a16:creationId xmlns:a16="http://schemas.microsoft.com/office/drawing/2014/main" id="{398982F1-74D3-486E-A83C-5E5E8C3F9FCB}"/>
                  </a:ext>
                </a:extLst>
              </p:cNvPr>
              <p:cNvSpPr>
                <a:spLocks/>
              </p:cNvSpPr>
              <p:nvPr/>
            </p:nvSpPr>
            <p:spPr bwMode="auto">
              <a:xfrm>
                <a:off x="2938" y="1525"/>
                <a:ext cx="41" cy="174"/>
              </a:xfrm>
              <a:custGeom>
                <a:avLst/>
                <a:gdLst>
                  <a:gd name="T0" fmla="*/ 18 w 41"/>
                  <a:gd name="T1" fmla="*/ 171 h 174"/>
                  <a:gd name="T2" fmla="*/ 13 w 41"/>
                  <a:gd name="T3" fmla="*/ 166 h 174"/>
                  <a:gd name="T4" fmla="*/ 10 w 41"/>
                  <a:gd name="T5" fmla="*/ 162 h 174"/>
                  <a:gd name="T6" fmla="*/ 9 w 41"/>
                  <a:gd name="T7" fmla="*/ 154 h 174"/>
                  <a:gd name="T8" fmla="*/ 6 w 41"/>
                  <a:gd name="T9" fmla="*/ 149 h 174"/>
                  <a:gd name="T10" fmla="*/ 4 w 41"/>
                  <a:gd name="T11" fmla="*/ 140 h 174"/>
                  <a:gd name="T12" fmla="*/ 1 w 41"/>
                  <a:gd name="T13" fmla="*/ 131 h 174"/>
                  <a:gd name="T14" fmla="*/ 4 w 41"/>
                  <a:gd name="T15" fmla="*/ 124 h 174"/>
                  <a:gd name="T16" fmla="*/ 4 w 41"/>
                  <a:gd name="T17" fmla="*/ 118 h 174"/>
                  <a:gd name="T18" fmla="*/ 1 w 41"/>
                  <a:gd name="T19" fmla="*/ 105 h 174"/>
                  <a:gd name="T20" fmla="*/ 0 w 41"/>
                  <a:gd name="T21" fmla="*/ 92 h 174"/>
                  <a:gd name="T22" fmla="*/ 4 w 41"/>
                  <a:gd name="T23" fmla="*/ 85 h 174"/>
                  <a:gd name="T24" fmla="*/ 4 w 41"/>
                  <a:gd name="T25" fmla="*/ 78 h 174"/>
                  <a:gd name="T26" fmla="*/ 4 w 41"/>
                  <a:gd name="T27" fmla="*/ 63 h 174"/>
                  <a:gd name="T28" fmla="*/ 5 w 41"/>
                  <a:gd name="T29" fmla="*/ 52 h 174"/>
                  <a:gd name="T30" fmla="*/ 10 w 41"/>
                  <a:gd name="T31" fmla="*/ 44 h 174"/>
                  <a:gd name="T32" fmla="*/ 13 w 41"/>
                  <a:gd name="T33" fmla="*/ 40 h 174"/>
                  <a:gd name="T34" fmla="*/ 13 w 41"/>
                  <a:gd name="T35" fmla="*/ 33 h 174"/>
                  <a:gd name="T36" fmla="*/ 16 w 41"/>
                  <a:gd name="T37" fmla="*/ 29 h 174"/>
                  <a:gd name="T38" fmla="*/ 20 w 41"/>
                  <a:gd name="T39" fmla="*/ 28 h 174"/>
                  <a:gd name="T40" fmla="*/ 21 w 41"/>
                  <a:gd name="T41" fmla="*/ 24 h 174"/>
                  <a:gd name="T42" fmla="*/ 21 w 41"/>
                  <a:gd name="T43" fmla="*/ 14 h 174"/>
                  <a:gd name="T44" fmla="*/ 24 w 41"/>
                  <a:gd name="T45" fmla="*/ 6 h 174"/>
                  <a:gd name="T46" fmla="*/ 29 w 41"/>
                  <a:gd name="T47" fmla="*/ 1 h 174"/>
                  <a:gd name="T48" fmla="*/ 37 w 41"/>
                  <a:gd name="T49" fmla="*/ 1 h 174"/>
                  <a:gd name="T50" fmla="*/ 40 w 41"/>
                  <a:gd name="T51" fmla="*/ 6 h 174"/>
                  <a:gd name="T52" fmla="*/ 38 w 41"/>
                  <a:gd name="T53" fmla="*/ 14 h 174"/>
                  <a:gd name="T54" fmla="*/ 37 w 41"/>
                  <a:gd name="T55" fmla="*/ 19 h 174"/>
                  <a:gd name="T56" fmla="*/ 37 w 41"/>
                  <a:gd name="T57" fmla="*/ 24 h 174"/>
                  <a:gd name="T58" fmla="*/ 34 w 41"/>
                  <a:gd name="T59" fmla="*/ 31 h 174"/>
                  <a:gd name="T60" fmla="*/ 29 w 41"/>
                  <a:gd name="T61" fmla="*/ 35 h 174"/>
                  <a:gd name="T62" fmla="*/ 24 w 41"/>
                  <a:gd name="T63" fmla="*/ 40 h 174"/>
                  <a:gd name="T64" fmla="*/ 21 w 41"/>
                  <a:gd name="T65" fmla="*/ 49 h 174"/>
                  <a:gd name="T66" fmla="*/ 21 w 41"/>
                  <a:gd name="T67" fmla="*/ 54 h 174"/>
                  <a:gd name="T68" fmla="*/ 24 w 41"/>
                  <a:gd name="T69" fmla="*/ 62 h 174"/>
                  <a:gd name="T70" fmla="*/ 25 w 41"/>
                  <a:gd name="T71" fmla="*/ 68 h 174"/>
                  <a:gd name="T72" fmla="*/ 24 w 41"/>
                  <a:gd name="T73" fmla="*/ 76 h 174"/>
                  <a:gd name="T74" fmla="*/ 21 w 41"/>
                  <a:gd name="T75" fmla="*/ 81 h 174"/>
                  <a:gd name="T76" fmla="*/ 29 w 41"/>
                  <a:gd name="T77" fmla="*/ 85 h 174"/>
                  <a:gd name="T78" fmla="*/ 30 w 41"/>
                  <a:gd name="T79" fmla="*/ 91 h 174"/>
                  <a:gd name="T80" fmla="*/ 33 w 41"/>
                  <a:gd name="T81" fmla="*/ 100 h 174"/>
                  <a:gd name="T82" fmla="*/ 30 w 41"/>
                  <a:gd name="T83" fmla="*/ 106 h 174"/>
                  <a:gd name="T84" fmla="*/ 37 w 41"/>
                  <a:gd name="T85" fmla="*/ 111 h 174"/>
                  <a:gd name="T86" fmla="*/ 37 w 41"/>
                  <a:gd name="T87" fmla="*/ 119 h 174"/>
                  <a:gd name="T88" fmla="*/ 34 w 41"/>
                  <a:gd name="T89" fmla="*/ 126 h 174"/>
                  <a:gd name="T90" fmla="*/ 30 w 41"/>
                  <a:gd name="T91" fmla="*/ 135 h 174"/>
                  <a:gd name="T92" fmla="*/ 25 w 41"/>
                  <a:gd name="T93" fmla="*/ 135 h 174"/>
                  <a:gd name="T94" fmla="*/ 24 w 41"/>
                  <a:gd name="T95" fmla="*/ 139 h 174"/>
                  <a:gd name="T96" fmla="*/ 25 w 41"/>
                  <a:gd name="T97" fmla="*/ 144 h 174"/>
                  <a:gd name="T98" fmla="*/ 28 w 41"/>
                  <a:gd name="T99" fmla="*/ 149 h 174"/>
                  <a:gd name="T100" fmla="*/ 21 w 41"/>
                  <a:gd name="T101" fmla="*/ 152 h 174"/>
                  <a:gd name="T102" fmla="*/ 20 w 41"/>
                  <a:gd name="T103" fmla="*/ 157 h 174"/>
                  <a:gd name="T104" fmla="*/ 20 w 41"/>
                  <a:gd name="T105" fmla="*/ 166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
                  <a:gd name="T160" fmla="*/ 0 h 174"/>
                  <a:gd name="T161" fmla="*/ 41 w 41"/>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 h="174">
                    <a:moveTo>
                      <a:pt x="20" y="173"/>
                    </a:moveTo>
                    <a:lnTo>
                      <a:pt x="18" y="171"/>
                    </a:lnTo>
                    <a:lnTo>
                      <a:pt x="14" y="167"/>
                    </a:lnTo>
                    <a:lnTo>
                      <a:pt x="13" y="166"/>
                    </a:lnTo>
                    <a:lnTo>
                      <a:pt x="10" y="163"/>
                    </a:lnTo>
                    <a:lnTo>
                      <a:pt x="10" y="162"/>
                    </a:lnTo>
                    <a:lnTo>
                      <a:pt x="9" y="158"/>
                    </a:lnTo>
                    <a:lnTo>
                      <a:pt x="9" y="154"/>
                    </a:lnTo>
                    <a:lnTo>
                      <a:pt x="10" y="152"/>
                    </a:lnTo>
                    <a:lnTo>
                      <a:pt x="6" y="149"/>
                    </a:lnTo>
                    <a:lnTo>
                      <a:pt x="5" y="146"/>
                    </a:lnTo>
                    <a:lnTo>
                      <a:pt x="4" y="140"/>
                    </a:lnTo>
                    <a:lnTo>
                      <a:pt x="1" y="137"/>
                    </a:lnTo>
                    <a:lnTo>
                      <a:pt x="1" y="131"/>
                    </a:lnTo>
                    <a:lnTo>
                      <a:pt x="1" y="128"/>
                    </a:lnTo>
                    <a:lnTo>
                      <a:pt x="4" y="124"/>
                    </a:lnTo>
                    <a:lnTo>
                      <a:pt x="5" y="123"/>
                    </a:lnTo>
                    <a:lnTo>
                      <a:pt x="4" y="118"/>
                    </a:lnTo>
                    <a:lnTo>
                      <a:pt x="1" y="111"/>
                    </a:lnTo>
                    <a:lnTo>
                      <a:pt x="1" y="105"/>
                    </a:lnTo>
                    <a:lnTo>
                      <a:pt x="0" y="97"/>
                    </a:lnTo>
                    <a:lnTo>
                      <a:pt x="0" y="92"/>
                    </a:lnTo>
                    <a:lnTo>
                      <a:pt x="1" y="88"/>
                    </a:lnTo>
                    <a:lnTo>
                      <a:pt x="4" y="85"/>
                    </a:lnTo>
                    <a:lnTo>
                      <a:pt x="5" y="83"/>
                    </a:lnTo>
                    <a:lnTo>
                      <a:pt x="4" y="78"/>
                    </a:lnTo>
                    <a:lnTo>
                      <a:pt x="4" y="71"/>
                    </a:lnTo>
                    <a:lnTo>
                      <a:pt x="4" y="63"/>
                    </a:lnTo>
                    <a:lnTo>
                      <a:pt x="5" y="57"/>
                    </a:lnTo>
                    <a:lnTo>
                      <a:pt x="5" y="52"/>
                    </a:lnTo>
                    <a:lnTo>
                      <a:pt x="6" y="48"/>
                    </a:lnTo>
                    <a:lnTo>
                      <a:pt x="10" y="44"/>
                    </a:lnTo>
                    <a:lnTo>
                      <a:pt x="13" y="44"/>
                    </a:lnTo>
                    <a:lnTo>
                      <a:pt x="13" y="40"/>
                    </a:lnTo>
                    <a:lnTo>
                      <a:pt x="13" y="37"/>
                    </a:lnTo>
                    <a:lnTo>
                      <a:pt x="13" y="33"/>
                    </a:lnTo>
                    <a:lnTo>
                      <a:pt x="14" y="31"/>
                    </a:lnTo>
                    <a:lnTo>
                      <a:pt x="16" y="29"/>
                    </a:lnTo>
                    <a:lnTo>
                      <a:pt x="18" y="28"/>
                    </a:lnTo>
                    <a:lnTo>
                      <a:pt x="20" y="28"/>
                    </a:lnTo>
                    <a:lnTo>
                      <a:pt x="24" y="28"/>
                    </a:lnTo>
                    <a:lnTo>
                      <a:pt x="21" y="24"/>
                    </a:lnTo>
                    <a:lnTo>
                      <a:pt x="21" y="19"/>
                    </a:lnTo>
                    <a:lnTo>
                      <a:pt x="21" y="14"/>
                    </a:lnTo>
                    <a:lnTo>
                      <a:pt x="21" y="10"/>
                    </a:lnTo>
                    <a:lnTo>
                      <a:pt x="24" y="6"/>
                    </a:lnTo>
                    <a:lnTo>
                      <a:pt x="25" y="2"/>
                    </a:lnTo>
                    <a:lnTo>
                      <a:pt x="29" y="1"/>
                    </a:lnTo>
                    <a:lnTo>
                      <a:pt x="33" y="0"/>
                    </a:lnTo>
                    <a:lnTo>
                      <a:pt x="37" y="1"/>
                    </a:lnTo>
                    <a:lnTo>
                      <a:pt x="38" y="2"/>
                    </a:lnTo>
                    <a:lnTo>
                      <a:pt x="40" y="6"/>
                    </a:lnTo>
                    <a:lnTo>
                      <a:pt x="38" y="10"/>
                    </a:lnTo>
                    <a:lnTo>
                      <a:pt x="38" y="14"/>
                    </a:lnTo>
                    <a:lnTo>
                      <a:pt x="38" y="15"/>
                    </a:lnTo>
                    <a:lnTo>
                      <a:pt x="37" y="19"/>
                    </a:lnTo>
                    <a:lnTo>
                      <a:pt x="37" y="23"/>
                    </a:lnTo>
                    <a:lnTo>
                      <a:pt x="37" y="24"/>
                    </a:lnTo>
                    <a:lnTo>
                      <a:pt x="34" y="28"/>
                    </a:lnTo>
                    <a:lnTo>
                      <a:pt x="34" y="31"/>
                    </a:lnTo>
                    <a:lnTo>
                      <a:pt x="30" y="31"/>
                    </a:lnTo>
                    <a:lnTo>
                      <a:pt x="29" y="35"/>
                    </a:lnTo>
                    <a:lnTo>
                      <a:pt x="25" y="39"/>
                    </a:lnTo>
                    <a:lnTo>
                      <a:pt x="24" y="40"/>
                    </a:lnTo>
                    <a:lnTo>
                      <a:pt x="21" y="45"/>
                    </a:lnTo>
                    <a:lnTo>
                      <a:pt x="21" y="49"/>
                    </a:lnTo>
                    <a:lnTo>
                      <a:pt x="21" y="52"/>
                    </a:lnTo>
                    <a:lnTo>
                      <a:pt x="21" y="54"/>
                    </a:lnTo>
                    <a:lnTo>
                      <a:pt x="24" y="58"/>
                    </a:lnTo>
                    <a:lnTo>
                      <a:pt x="24" y="62"/>
                    </a:lnTo>
                    <a:lnTo>
                      <a:pt x="25" y="66"/>
                    </a:lnTo>
                    <a:lnTo>
                      <a:pt x="25" y="68"/>
                    </a:lnTo>
                    <a:lnTo>
                      <a:pt x="25" y="72"/>
                    </a:lnTo>
                    <a:lnTo>
                      <a:pt x="24" y="76"/>
                    </a:lnTo>
                    <a:lnTo>
                      <a:pt x="24" y="78"/>
                    </a:lnTo>
                    <a:lnTo>
                      <a:pt x="21" y="81"/>
                    </a:lnTo>
                    <a:lnTo>
                      <a:pt x="25" y="81"/>
                    </a:lnTo>
                    <a:lnTo>
                      <a:pt x="29" y="85"/>
                    </a:lnTo>
                    <a:lnTo>
                      <a:pt x="30" y="87"/>
                    </a:lnTo>
                    <a:lnTo>
                      <a:pt x="30" y="91"/>
                    </a:lnTo>
                    <a:lnTo>
                      <a:pt x="33" y="96"/>
                    </a:lnTo>
                    <a:lnTo>
                      <a:pt x="33" y="100"/>
                    </a:lnTo>
                    <a:lnTo>
                      <a:pt x="30" y="104"/>
                    </a:lnTo>
                    <a:lnTo>
                      <a:pt x="30" y="106"/>
                    </a:lnTo>
                    <a:lnTo>
                      <a:pt x="34" y="109"/>
                    </a:lnTo>
                    <a:lnTo>
                      <a:pt x="37" y="111"/>
                    </a:lnTo>
                    <a:lnTo>
                      <a:pt x="37" y="115"/>
                    </a:lnTo>
                    <a:lnTo>
                      <a:pt x="37" y="119"/>
                    </a:lnTo>
                    <a:lnTo>
                      <a:pt x="37" y="123"/>
                    </a:lnTo>
                    <a:lnTo>
                      <a:pt x="34" y="126"/>
                    </a:lnTo>
                    <a:lnTo>
                      <a:pt x="33" y="131"/>
                    </a:lnTo>
                    <a:lnTo>
                      <a:pt x="30" y="135"/>
                    </a:lnTo>
                    <a:lnTo>
                      <a:pt x="28" y="135"/>
                    </a:lnTo>
                    <a:lnTo>
                      <a:pt x="25" y="135"/>
                    </a:lnTo>
                    <a:lnTo>
                      <a:pt x="25" y="137"/>
                    </a:lnTo>
                    <a:lnTo>
                      <a:pt x="24" y="139"/>
                    </a:lnTo>
                    <a:lnTo>
                      <a:pt x="24" y="140"/>
                    </a:lnTo>
                    <a:lnTo>
                      <a:pt x="25" y="144"/>
                    </a:lnTo>
                    <a:lnTo>
                      <a:pt x="25" y="146"/>
                    </a:lnTo>
                    <a:lnTo>
                      <a:pt x="28" y="149"/>
                    </a:lnTo>
                    <a:lnTo>
                      <a:pt x="24" y="152"/>
                    </a:lnTo>
                    <a:lnTo>
                      <a:pt x="21" y="152"/>
                    </a:lnTo>
                    <a:lnTo>
                      <a:pt x="21" y="153"/>
                    </a:lnTo>
                    <a:lnTo>
                      <a:pt x="20" y="157"/>
                    </a:lnTo>
                    <a:lnTo>
                      <a:pt x="20" y="161"/>
                    </a:lnTo>
                    <a:lnTo>
                      <a:pt x="20" y="166"/>
                    </a:lnTo>
                    <a:lnTo>
                      <a:pt x="20" y="173"/>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3" name="Freeform 223">
                <a:extLst>
                  <a:ext uri="{FF2B5EF4-FFF2-40B4-BE49-F238E27FC236}">
                    <a16:creationId xmlns:a16="http://schemas.microsoft.com/office/drawing/2014/main" id="{24F1A3AD-50CA-4023-9989-CADF30F96274}"/>
                  </a:ext>
                </a:extLst>
              </p:cNvPr>
              <p:cNvSpPr>
                <a:spLocks/>
              </p:cNvSpPr>
              <p:nvPr/>
            </p:nvSpPr>
            <p:spPr bwMode="auto">
              <a:xfrm>
                <a:off x="2938" y="1525"/>
                <a:ext cx="41" cy="174"/>
              </a:xfrm>
              <a:custGeom>
                <a:avLst/>
                <a:gdLst>
                  <a:gd name="T0" fmla="*/ 18 w 41"/>
                  <a:gd name="T1" fmla="*/ 171 h 174"/>
                  <a:gd name="T2" fmla="*/ 13 w 41"/>
                  <a:gd name="T3" fmla="*/ 166 h 174"/>
                  <a:gd name="T4" fmla="*/ 10 w 41"/>
                  <a:gd name="T5" fmla="*/ 162 h 174"/>
                  <a:gd name="T6" fmla="*/ 9 w 41"/>
                  <a:gd name="T7" fmla="*/ 154 h 174"/>
                  <a:gd name="T8" fmla="*/ 6 w 41"/>
                  <a:gd name="T9" fmla="*/ 149 h 174"/>
                  <a:gd name="T10" fmla="*/ 4 w 41"/>
                  <a:gd name="T11" fmla="*/ 140 h 174"/>
                  <a:gd name="T12" fmla="*/ 1 w 41"/>
                  <a:gd name="T13" fmla="*/ 131 h 174"/>
                  <a:gd name="T14" fmla="*/ 4 w 41"/>
                  <a:gd name="T15" fmla="*/ 124 h 174"/>
                  <a:gd name="T16" fmla="*/ 4 w 41"/>
                  <a:gd name="T17" fmla="*/ 118 h 174"/>
                  <a:gd name="T18" fmla="*/ 1 w 41"/>
                  <a:gd name="T19" fmla="*/ 105 h 174"/>
                  <a:gd name="T20" fmla="*/ 0 w 41"/>
                  <a:gd name="T21" fmla="*/ 92 h 174"/>
                  <a:gd name="T22" fmla="*/ 4 w 41"/>
                  <a:gd name="T23" fmla="*/ 85 h 174"/>
                  <a:gd name="T24" fmla="*/ 4 w 41"/>
                  <a:gd name="T25" fmla="*/ 78 h 174"/>
                  <a:gd name="T26" fmla="*/ 4 w 41"/>
                  <a:gd name="T27" fmla="*/ 63 h 174"/>
                  <a:gd name="T28" fmla="*/ 5 w 41"/>
                  <a:gd name="T29" fmla="*/ 52 h 174"/>
                  <a:gd name="T30" fmla="*/ 10 w 41"/>
                  <a:gd name="T31" fmla="*/ 44 h 174"/>
                  <a:gd name="T32" fmla="*/ 13 w 41"/>
                  <a:gd name="T33" fmla="*/ 40 h 174"/>
                  <a:gd name="T34" fmla="*/ 13 w 41"/>
                  <a:gd name="T35" fmla="*/ 33 h 174"/>
                  <a:gd name="T36" fmla="*/ 16 w 41"/>
                  <a:gd name="T37" fmla="*/ 29 h 174"/>
                  <a:gd name="T38" fmla="*/ 20 w 41"/>
                  <a:gd name="T39" fmla="*/ 28 h 174"/>
                  <a:gd name="T40" fmla="*/ 21 w 41"/>
                  <a:gd name="T41" fmla="*/ 24 h 174"/>
                  <a:gd name="T42" fmla="*/ 21 w 41"/>
                  <a:gd name="T43" fmla="*/ 14 h 174"/>
                  <a:gd name="T44" fmla="*/ 24 w 41"/>
                  <a:gd name="T45" fmla="*/ 6 h 174"/>
                  <a:gd name="T46" fmla="*/ 29 w 41"/>
                  <a:gd name="T47" fmla="*/ 1 h 174"/>
                  <a:gd name="T48" fmla="*/ 37 w 41"/>
                  <a:gd name="T49" fmla="*/ 1 h 174"/>
                  <a:gd name="T50" fmla="*/ 40 w 41"/>
                  <a:gd name="T51" fmla="*/ 6 h 174"/>
                  <a:gd name="T52" fmla="*/ 38 w 41"/>
                  <a:gd name="T53" fmla="*/ 14 h 174"/>
                  <a:gd name="T54" fmla="*/ 37 w 41"/>
                  <a:gd name="T55" fmla="*/ 19 h 174"/>
                  <a:gd name="T56" fmla="*/ 37 w 41"/>
                  <a:gd name="T57" fmla="*/ 24 h 174"/>
                  <a:gd name="T58" fmla="*/ 34 w 41"/>
                  <a:gd name="T59" fmla="*/ 31 h 174"/>
                  <a:gd name="T60" fmla="*/ 29 w 41"/>
                  <a:gd name="T61" fmla="*/ 35 h 174"/>
                  <a:gd name="T62" fmla="*/ 24 w 41"/>
                  <a:gd name="T63" fmla="*/ 40 h 174"/>
                  <a:gd name="T64" fmla="*/ 21 w 41"/>
                  <a:gd name="T65" fmla="*/ 49 h 174"/>
                  <a:gd name="T66" fmla="*/ 21 w 41"/>
                  <a:gd name="T67" fmla="*/ 54 h 174"/>
                  <a:gd name="T68" fmla="*/ 24 w 41"/>
                  <a:gd name="T69" fmla="*/ 62 h 174"/>
                  <a:gd name="T70" fmla="*/ 25 w 41"/>
                  <a:gd name="T71" fmla="*/ 68 h 174"/>
                  <a:gd name="T72" fmla="*/ 24 w 41"/>
                  <a:gd name="T73" fmla="*/ 76 h 174"/>
                  <a:gd name="T74" fmla="*/ 21 w 41"/>
                  <a:gd name="T75" fmla="*/ 81 h 174"/>
                  <a:gd name="T76" fmla="*/ 29 w 41"/>
                  <a:gd name="T77" fmla="*/ 85 h 174"/>
                  <a:gd name="T78" fmla="*/ 30 w 41"/>
                  <a:gd name="T79" fmla="*/ 91 h 174"/>
                  <a:gd name="T80" fmla="*/ 33 w 41"/>
                  <a:gd name="T81" fmla="*/ 100 h 174"/>
                  <a:gd name="T82" fmla="*/ 30 w 41"/>
                  <a:gd name="T83" fmla="*/ 106 h 174"/>
                  <a:gd name="T84" fmla="*/ 37 w 41"/>
                  <a:gd name="T85" fmla="*/ 111 h 174"/>
                  <a:gd name="T86" fmla="*/ 37 w 41"/>
                  <a:gd name="T87" fmla="*/ 119 h 174"/>
                  <a:gd name="T88" fmla="*/ 34 w 41"/>
                  <a:gd name="T89" fmla="*/ 126 h 174"/>
                  <a:gd name="T90" fmla="*/ 30 w 41"/>
                  <a:gd name="T91" fmla="*/ 135 h 174"/>
                  <a:gd name="T92" fmla="*/ 25 w 41"/>
                  <a:gd name="T93" fmla="*/ 135 h 174"/>
                  <a:gd name="T94" fmla="*/ 24 w 41"/>
                  <a:gd name="T95" fmla="*/ 139 h 174"/>
                  <a:gd name="T96" fmla="*/ 25 w 41"/>
                  <a:gd name="T97" fmla="*/ 144 h 174"/>
                  <a:gd name="T98" fmla="*/ 28 w 41"/>
                  <a:gd name="T99" fmla="*/ 149 h 174"/>
                  <a:gd name="T100" fmla="*/ 21 w 41"/>
                  <a:gd name="T101" fmla="*/ 152 h 174"/>
                  <a:gd name="T102" fmla="*/ 20 w 41"/>
                  <a:gd name="T103" fmla="*/ 157 h 174"/>
                  <a:gd name="T104" fmla="*/ 20 w 41"/>
                  <a:gd name="T105" fmla="*/ 166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
                  <a:gd name="T160" fmla="*/ 0 h 174"/>
                  <a:gd name="T161" fmla="*/ 41 w 41"/>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 h="174">
                    <a:moveTo>
                      <a:pt x="20" y="173"/>
                    </a:moveTo>
                    <a:lnTo>
                      <a:pt x="18" y="171"/>
                    </a:lnTo>
                    <a:lnTo>
                      <a:pt x="14" y="167"/>
                    </a:lnTo>
                    <a:lnTo>
                      <a:pt x="13" y="166"/>
                    </a:lnTo>
                    <a:lnTo>
                      <a:pt x="10" y="163"/>
                    </a:lnTo>
                    <a:lnTo>
                      <a:pt x="10" y="162"/>
                    </a:lnTo>
                    <a:lnTo>
                      <a:pt x="9" y="158"/>
                    </a:lnTo>
                    <a:lnTo>
                      <a:pt x="9" y="154"/>
                    </a:lnTo>
                    <a:lnTo>
                      <a:pt x="10" y="152"/>
                    </a:lnTo>
                    <a:lnTo>
                      <a:pt x="6" y="149"/>
                    </a:lnTo>
                    <a:lnTo>
                      <a:pt x="5" y="146"/>
                    </a:lnTo>
                    <a:lnTo>
                      <a:pt x="4" y="140"/>
                    </a:lnTo>
                    <a:lnTo>
                      <a:pt x="1" y="137"/>
                    </a:lnTo>
                    <a:lnTo>
                      <a:pt x="1" y="131"/>
                    </a:lnTo>
                    <a:lnTo>
                      <a:pt x="1" y="128"/>
                    </a:lnTo>
                    <a:lnTo>
                      <a:pt x="4" y="124"/>
                    </a:lnTo>
                    <a:lnTo>
                      <a:pt x="5" y="123"/>
                    </a:lnTo>
                    <a:lnTo>
                      <a:pt x="4" y="118"/>
                    </a:lnTo>
                    <a:lnTo>
                      <a:pt x="1" y="111"/>
                    </a:lnTo>
                    <a:lnTo>
                      <a:pt x="1" y="105"/>
                    </a:lnTo>
                    <a:lnTo>
                      <a:pt x="0" y="97"/>
                    </a:lnTo>
                    <a:lnTo>
                      <a:pt x="0" y="92"/>
                    </a:lnTo>
                    <a:lnTo>
                      <a:pt x="1" y="88"/>
                    </a:lnTo>
                    <a:lnTo>
                      <a:pt x="4" y="85"/>
                    </a:lnTo>
                    <a:lnTo>
                      <a:pt x="5" y="83"/>
                    </a:lnTo>
                    <a:lnTo>
                      <a:pt x="4" y="78"/>
                    </a:lnTo>
                    <a:lnTo>
                      <a:pt x="4" y="71"/>
                    </a:lnTo>
                    <a:lnTo>
                      <a:pt x="4" y="63"/>
                    </a:lnTo>
                    <a:lnTo>
                      <a:pt x="5" y="57"/>
                    </a:lnTo>
                    <a:lnTo>
                      <a:pt x="5" y="52"/>
                    </a:lnTo>
                    <a:lnTo>
                      <a:pt x="6" y="48"/>
                    </a:lnTo>
                    <a:lnTo>
                      <a:pt x="10" y="44"/>
                    </a:lnTo>
                    <a:lnTo>
                      <a:pt x="13" y="44"/>
                    </a:lnTo>
                    <a:lnTo>
                      <a:pt x="13" y="40"/>
                    </a:lnTo>
                    <a:lnTo>
                      <a:pt x="13" y="37"/>
                    </a:lnTo>
                    <a:lnTo>
                      <a:pt x="13" y="33"/>
                    </a:lnTo>
                    <a:lnTo>
                      <a:pt x="14" y="31"/>
                    </a:lnTo>
                    <a:lnTo>
                      <a:pt x="16" y="29"/>
                    </a:lnTo>
                    <a:lnTo>
                      <a:pt x="18" y="28"/>
                    </a:lnTo>
                    <a:lnTo>
                      <a:pt x="20" y="28"/>
                    </a:lnTo>
                    <a:lnTo>
                      <a:pt x="24" y="28"/>
                    </a:lnTo>
                    <a:lnTo>
                      <a:pt x="21" y="24"/>
                    </a:lnTo>
                    <a:lnTo>
                      <a:pt x="21" y="19"/>
                    </a:lnTo>
                    <a:lnTo>
                      <a:pt x="21" y="14"/>
                    </a:lnTo>
                    <a:lnTo>
                      <a:pt x="21" y="10"/>
                    </a:lnTo>
                    <a:lnTo>
                      <a:pt x="24" y="6"/>
                    </a:lnTo>
                    <a:lnTo>
                      <a:pt x="25" y="2"/>
                    </a:lnTo>
                    <a:lnTo>
                      <a:pt x="29" y="1"/>
                    </a:lnTo>
                    <a:lnTo>
                      <a:pt x="33" y="0"/>
                    </a:lnTo>
                    <a:lnTo>
                      <a:pt x="37" y="1"/>
                    </a:lnTo>
                    <a:lnTo>
                      <a:pt x="38" y="2"/>
                    </a:lnTo>
                    <a:lnTo>
                      <a:pt x="40" y="6"/>
                    </a:lnTo>
                    <a:lnTo>
                      <a:pt x="38" y="10"/>
                    </a:lnTo>
                    <a:lnTo>
                      <a:pt x="38" y="14"/>
                    </a:lnTo>
                    <a:lnTo>
                      <a:pt x="38" y="15"/>
                    </a:lnTo>
                    <a:lnTo>
                      <a:pt x="37" y="19"/>
                    </a:lnTo>
                    <a:lnTo>
                      <a:pt x="37" y="23"/>
                    </a:lnTo>
                    <a:lnTo>
                      <a:pt x="37" y="24"/>
                    </a:lnTo>
                    <a:lnTo>
                      <a:pt x="34" y="28"/>
                    </a:lnTo>
                    <a:lnTo>
                      <a:pt x="34" y="31"/>
                    </a:lnTo>
                    <a:lnTo>
                      <a:pt x="30" y="31"/>
                    </a:lnTo>
                    <a:lnTo>
                      <a:pt x="29" y="35"/>
                    </a:lnTo>
                    <a:lnTo>
                      <a:pt x="25" y="39"/>
                    </a:lnTo>
                    <a:lnTo>
                      <a:pt x="24" y="40"/>
                    </a:lnTo>
                    <a:lnTo>
                      <a:pt x="21" y="45"/>
                    </a:lnTo>
                    <a:lnTo>
                      <a:pt x="21" y="49"/>
                    </a:lnTo>
                    <a:lnTo>
                      <a:pt x="21" y="52"/>
                    </a:lnTo>
                    <a:lnTo>
                      <a:pt x="21" y="54"/>
                    </a:lnTo>
                    <a:lnTo>
                      <a:pt x="24" y="58"/>
                    </a:lnTo>
                    <a:lnTo>
                      <a:pt x="24" y="62"/>
                    </a:lnTo>
                    <a:lnTo>
                      <a:pt x="25" y="66"/>
                    </a:lnTo>
                    <a:lnTo>
                      <a:pt x="25" y="68"/>
                    </a:lnTo>
                    <a:lnTo>
                      <a:pt x="25" y="72"/>
                    </a:lnTo>
                    <a:lnTo>
                      <a:pt x="24" y="76"/>
                    </a:lnTo>
                    <a:lnTo>
                      <a:pt x="24" y="78"/>
                    </a:lnTo>
                    <a:lnTo>
                      <a:pt x="21" y="81"/>
                    </a:lnTo>
                    <a:lnTo>
                      <a:pt x="25" y="81"/>
                    </a:lnTo>
                    <a:lnTo>
                      <a:pt x="29" y="85"/>
                    </a:lnTo>
                    <a:lnTo>
                      <a:pt x="30" y="87"/>
                    </a:lnTo>
                    <a:lnTo>
                      <a:pt x="30" y="91"/>
                    </a:lnTo>
                    <a:lnTo>
                      <a:pt x="33" y="96"/>
                    </a:lnTo>
                    <a:lnTo>
                      <a:pt x="33" y="100"/>
                    </a:lnTo>
                    <a:lnTo>
                      <a:pt x="30" y="104"/>
                    </a:lnTo>
                    <a:lnTo>
                      <a:pt x="30" y="106"/>
                    </a:lnTo>
                    <a:lnTo>
                      <a:pt x="34" y="109"/>
                    </a:lnTo>
                    <a:lnTo>
                      <a:pt x="37" y="111"/>
                    </a:lnTo>
                    <a:lnTo>
                      <a:pt x="37" y="115"/>
                    </a:lnTo>
                    <a:lnTo>
                      <a:pt x="37" y="119"/>
                    </a:lnTo>
                    <a:lnTo>
                      <a:pt x="37" y="123"/>
                    </a:lnTo>
                    <a:lnTo>
                      <a:pt x="34" y="126"/>
                    </a:lnTo>
                    <a:lnTo>
                      <a:pt x="33" y="131"/>
                    </a:lnTo>
                    <a:lnTo>
                      <a:pt x="30" y="135"/>
                    </a:lnTo>
                    <a:lnTo>
                      <a:pt x="28" y="135"/>
                    </a:lnTo>
                    <a:lnTo>
                      <a:pt x="25" y="135"/>
                    </a:lnTo>
                    <a:lnTo>
                      <a:pt x="25" y="137"/>
                    </a:lnTo>
                    <a:lnTo>
                      <a:pt x="24" y="139"/>
                    </a:lnTo>
                    <a:lnTo>
                      <a:pt x="24" y="140"/>
                    </a:lnTo>
                    <a:lnTo>
                      <a:pt x="25" y="144"/>
                    </a:lnTo>
                    <a:lnTo>
                      <a:pt x="25" y="146"/>
                    </a:lnTo>
                    <a:lnTo>
                      <a:pt x="28" y="149"/>
                    </a:lnTo>
                    <a:lnTo>
                      <a:pt x="24" y="152"/>
                    </a:lnTo>
                    <a:lnTo>
                      <a:pt x="21" y="152"/>
                    </a:lnTo>
                    <a:lnTo>
                      <a:pt x="21" y="153"/>
                    </a:lnTo>
                    <a:lnTo>
                      <a:pt x="20" y="157"/>
                    </a:lnTo>
                    <a:lnTo>
                      <a:pt x="20" y="161"/>
                    </a:lnTo>
                    <a:lnTo>
                      <a:pt x="20" y="166"/>
                    </a:lnTo>
                    <a:lnTo>
                      <a:pt x="20" y="173"/>
                    </a:lnTo>
                  </a:path>
                </a:pathLst>
              </a:custGeom>
              <a:noFill/>
              <a:ln w="12700" cap="rnd">
                <a:solidFill>
                  <a:srgbClr val="0256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4" name="Freeform 224">
                <a:extLst>
                  <a:ext uri="{FF2B5EF4-FFF2-40B4-BE49-F238E27FC236}">
                    <a16:creationId xmlns:a16="http://schemas.microsoft.com/office/drawing/2014/main" id="{3F403D38-337E-41BA-B46A-CEDA54AC2FDF}"/>
                  </a:ext>
                </a:extLst>
              </p:cNvPr>
              <p:cNvSpPr>
                <a:spLocks/>
              </p:cNvSpPr>
              <p:nvPr/>
            </p:nvSpPr>
            <p:spPr bwMode="auto">
              <a:xfrm>
                <a:off x="2953" y="1689"/>
                <a:ext cx="22" cy="56"/>
              </a:xfrm>
              <a:custGeom>
                <a:avLst/>
                <a:gdLst>
                  <a:gd name="T0" fmla="*/ 21 w 22"/>
                  <a:gd name="T1" fmla="*/ 0 h 56"/>
                  <a:gd name="T2" fmla="*/ 21 w 22"/>
                  <a:gd name="T3" fmla="*/ 47 h 56"/>
                  <a:gd name="T4" fmla="*/ 21 w 22"/>
                  <a:gd name="T5" fmla="*/ 48 h 56"/>
                  <a:gd name="T6" fmla="*/ 21 w 22"/>
                  <a:gd name="T7" fmla="*/ 48 h 56"/>
                  <a:gd name="T8" fmla="*/ 15 w 22"/>
                  <a:gd name="T9" fmla="*/ 51 h 56"/>
                  <a:gd name="T10" fmla="*/ 15 w 22"/>
                  <a:gd name="T11" fmla="*/ 51 h 56"/>
                  <a:gd name="T12" fmla="*/ 5 w 22"/>
                  <a:gd name="T13" fmla="*/ 52 h 56"/>
                  <a:gd name="T14" fmla="*/ 5 w 22"/>
                  <a:gd name="T15" fmla="*/ 52 h 56"/>
                  <a:gd name="T16" fmla="*/ 0 w 22"/>
                  <a:gd name="T17" fmla="*/ 55 h 56"/>
                  <a:gd name="T18" fmla="*/ 0 w 22"/>
                  <a:gd name="T19" fmla="*/ 55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6"/>
                  <a:gd name="T32" fmla="*/ 22 w 22"/>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6">
                    <a:moveTo>
                      <a:pt x="21" y="0"/>
                    </a:moveTo>
                    <a:lnTo>
                      <a:pt x="21" y="47"/>
                    </a:lnTo>
                    <a:lnTo>
                      <a:pt x="21" y="48"/>
                    </a:lnTo>
                    <a:lnTo>
                      <a:pt x="15" y="51"/>
                    </a:lnTo>
                    <a:lnTo>
                      <a:pt x="5" y="52"/>
                    </a:lnTo>
                    <a:lnTo>
                      <a:pt x="0" y="55"/>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5" name="Freeform 225">
                <a:extLst>
                  <a:ext uri="{FF2B5EF4-FFF2-40B4-BE49-F238E27FC236}">
                    <a16:creationId xmlns:a16="http://schemas.microsoft.com/office/drawing/2014/main" id="{C4C67574-4097-4A1C-A6FC-A3262114C11C}"/>
                  </a:ext>
                </a:extLst>
              </p:cNvPr>
              <p:cNvSpPr>
                <a:spLocks/>
              </p:cNvSpPr>
              <p:nvPr/>
            </p:nvSpPr>
            <p:spPr bwMode="auto">
              <a:xfrm>
                <a:off x="2958" y="1684"/>
                <a:ext cx="22" cy="59"/>
              </a:xfrm>
              <a:custGeom>
                <a:avLst/>
                <a:gdLst>
                  <a:gd name="T0" fmla="*/ 21 w 22"/>
                  <a:gd name="T1" fmla="*/ 0 h 59"/>
                  <a:gd name="T2" fmla="*/ 21 w 22"/>
                  <a:gd name="T3" fmla="*/ 52 h 59"/>
                  <a:gd name="T4" fmla="*/ 21 w 22"/>
                  <a:gd name="T5" fmla="*/ 54 h 59"/>
                  <a:gd name="T6" fmla="*/ 21 w 22"/>
                  <a:gd name="T7" fmla="*/ 54 h 59"/>
                  <a:gd name="T8" fmla="*/ 0 w 22"/>
                  <a:gd name="T9" fmla="*/ 56 h 59"/>
                  <a:gd name="T10" fmla="*/ 0 w 22"/>
                  <a:gd name="T11" fmla="*/ 58 h 59"/>
                  <a:gd name="T12" fmla="*/ 0 60000 65536"/>
                  <a:gd name="T13" fmla="*/ 0 60000 65536"/>
                  <a:gd name="T14" fmla="*/ 0 60000 65536"/>
                  <a:gd name="T15" fmla="*/ 0 60000 65536"/>
                  <a:gd name="T16" fmla="*/ 0 60000 65536"/>
                  <a:gd name="T17" fmla="*/ 0 60000 65536"/>
                  <a:gd name="T18" fmla="*/ 0 w 22"/>
                  <a:gd name="T19" fmla="*/ 0 h 59"/>
                  <a:gd name="T20" fmla="*/ 22 w 2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2" h="59">
                    <a:moveTo>
                      <a:pt x="21" y="0"/>
                    </a:moveTo>
                    <a:lnTo>
                      <a:pt x="21" y="52"/>
                    </a:lnTo>
                    <a:lnTo>
                      <a:pt x="21" y="54"/>
                    </a:lnTo>
                    <a:lnTo>
                      <a:pt x="0" y="56"/>
                    </a:lnTo>
                    <a:lnTo>
                      <a:pt x="0" y="58"/>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6" name="Line 226">
                <a:extLst>
                  <a:ext uri="{FF2B5EF4-FFF2-40B4-BE49-F238E27FC236}">
                    <a16:creationId xmlns:a16="http://schemas.microsoft.com/office/drawing/2014/main" id="{F81E2A3C-77D6-486B-9649-BB1312C4EF62}"/>
                  </a:ext>
                </a:extLst>
              </p:cNvPr>
              <p:cNvSpPr>
                <a:spLocks noChangeShapeType="1"/>
              </p:cNvSpPr>
              <p:nvPr/>
            </p:nvSpPr>
            <p:spPr bwMode="auto">
              <a:xfrm>
                <a:off x="2962" y="1684"/>
                <a:ext cx="0" cy="56"/>
              </a:xfrm>
              <a:prstGeom prst="line">
                <a:avLst/>
              </a:prstGeom>
              <a:noFill/>
              <a:ln w="12700">
                <a:solidFill>
                  <a:srgbClr val="FFAB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67" name="Freeform 227">
                <a:extLst>
                  <a:ext uri="{FF2B5EF4-FFF2-40B4-BE49-F238E27FC236}">
                    <a16:creationId xmlns:a16="http://schemas.microsoft.com/office/drawing/2014/main" id="{174A490C-2DBF-4607-BFC2-91ADCFCCA391}"/>
                  </a:ext>
                </a:extLst>
              </p:cNvPr>
              <p:cNvSpPr>
                <a:spLocks/>
              </p:cNvSpPr>
              <p:nvPr/>
            </p:nvSpPr>
            <p:spPr bwMode="auto">
              <a:xfrm>
                <a:off x="3064" y="1751"/>
                <a:ext cx="213" cy="61"/>
              </a:xfrm>
              <a:custGeom>
                <a:avLst/>
                <a:gdLst>
                  <a:gd name="T0" fmla="*/ 24 w 213"/>
                  <a:gd name="T1" fmla="*/ 0 h 61"/>
                  <a:gd name="T2" fmla="*/ 40 w 213"/>
                  <a:gd name="T3" fmla="*/ 10 h 61"/>
                  <a:gd name="T4" fmla="*/ 106 w 213"/>
                  <a:gd name="T5" fmla="*/ 24 h 61"/>
                  <a:gd name="T6" fmla="*/ 112 w 213"/>
                  <a:gd name="T7" fmla="*/ 24 h 61"/>
                  <a:gd name="T8" fmla="*/ 116 w 213"/>
                  <a:gd name="T9" fmla="*/ 26 h 61"/>
                  <a:gd name="T10" fmla="*/ 121 w 213"/>
                  <a:gd name="T11" fmla="*/ 26 h 61"/>
                  <a:gd name="T12" fmla="*/ 126 w 213"/>
                  <a:gd name="T13" fmla="*/ 26 h 61"/>
                  <a:gd name="T14" fmla="*/ 130 w 213"/>
                  <a:gd name="T15" fmla="*/ 27 h 61"/>
                  <a:gd name="T16" fmla="*/ 136 w 213"/>
                  <a:gd name="T17" fmla="*/ 27 h 61"/>
                  <a:gd name="T18" fmla="*/ 141 w 213"/>
                  <a:gd name="T19" fmla="*/ 28 h 61"/>
                  <a:gd name="T20" fmla="*/ 145 w 213"/>
                  <a:gd name="T21" fmla="*/ 32 h 61"/>
                  <a:gd name="T22" fmla="*/ 149 w 213"/>
                  <a:gd name="T23" fmla="*/ 32 h 61"/>
                  <a:gd name="T24" fmla="*/ 153 w 213"/>
                  <a:gd name="T25" fmla="*/ 32 h 61"/>
                  <a:gd name="T26" fmla="*/ 158 w 213"/>
                  <a:gd name="T27" fmla="*/ 35 h 61"/>
                  <a:gd name="T28" fmla="*/ 164 w 213"/>
                  <a:gd name="T29" fmla="*/ 37 h 61"/>
                  <a:gd name="T30" fmla="*/ 172 w 213"/>
                  <a:gd name="T31" fmla="*/ 40 h 61"/>
                  <a:gd name="T32" fmla="*/ 174 w 213"/>
                  <a:gd name="T33" fmla="*/ 41 h 61"/>
                  <a:gd name="T34" fmla="*/ 180 w 213"/>
                  <a:gd name="T35" fmla="*/ 45 h 61"/>
                  <a:gd name="T36" fmla="*/ 182 w 213"/>
                  <a:gd name="T37" fmla="*/ 46 h 61"/>
                  <a:gd name="T38" fmla="*/ 188 w 213"/>
                  <a:gd name="T39" fmla="*/ 49 h 61"/>
                  <a:gd name="T40" fmla="*/ 196 w 213"/>
                  <a:gd name="T41" fmla="*/ 50 h 61"/>
                  <a:gd name="T42" fmla="*/ 201 w 213"/>
                  <a:gd name="T43" fmla="*/ 52 h 61"/>
                  <a:gd name="T44" fmla="*/ 206 w 213"/>
                  <a:gd name="T45" fmla="*/ 54 h 61"/>
                  <a:gd name="T46" fmla="*/ 209 w 213"/>
                  <a:gd name="T47" fmla="*/ 56 h 61"/>
                  <a:gd name="T48" fmla="*/ 212 w 213"/>
                  <a:gd name="T49" fmla="*/ 56 h 61"/>
                  <a:gd name="T50" fmla="*/ 212 w 213"/>
                  <a:gd name="T51" fmla="*/ 60 h 61"/>
                  <a:gd name="T52" fmla="*/ 208 w 213"/>
                  <a:gd name="T53" fmla="*/ 60 h 61"/>
                  <a:gd name="T54" fmla="*/ 204 w 213"/>
                  <a:gd name="T55" fmla="*/ 60 h 61"/>
                  <a:gd name="T56" fmla="*/ 197 w 213"/>
                  <a:gd name="T57" fmla="*/ 60 h 61"/>
                  <a:gd name="T58" fmla="*/ 189 w 213"/>
                  <a:gd name="T59" fmla="*/ 60 h 61"/>
                  <a:gd name="T60" fmla="*/ 184 w 213"/>
                  <a:gd name="T61" fmla="*/ 60 h 61"/>
                  <a:gd name="T62" fmla="*/ 177 w 213"/>
                  <a:gd name="T63" fmla="*/ 57 h 61"/>
                  <a:gd name="T64" fmla="*/ 169 w 213"/>
                  <a:gd name="T65" fmla="*/ 56 h 61"/>
                  <a:gd name="T66" fmla="*/ 164 w 213"/>
                  <a:gd name="T67" fmla="*/ 52 h 61"/>
                  <a:gd name="T68" fmla="*/ 160 w 213"/>
                  <a:gd name="T69" fmla="*/ 52 h 61"/>
                  <a:gd name="T70" fmla="*/ 157 w 213"/>
                  <a:gd name="T71" fmla="*/ 52 h 61"/>
                  <a:gd name="T72" fmla="*/ 153 w 213"/>
                  <a:gd name="T73" fmla="*/ 52 h 61"/>
                  <a:gd name="T74" fmla="*/ 150 w 213"/>
                  <a:gd name="T75" fmla="*/ 52 h 61"/>
                  <a:gd name="T76" fmla="*/ 145 w 213"/>
                  <a:gd name="T77" fmla="*/ 50 h 61"/>
                  <a:gd name="T78" fmla="*/ 141 w 213"/>
                  <a:gd name="T79" fmla="*/ 49 h 61"/>
                  <a:gd name="T80" fmla="*/ 137 w 213"/>
                  <a:gd name="T81" fmla="*/ 46 h 61"/>
                  <a:gd name="T82" fmla="*/ 134 w 213"/>
                  <a:gd name="T83" fmla="*/ 43 h 61"/>
                  <a:gd name="T84" fmla="*/ 130 w 213"/>
                  <a:gd name="T85" fmla="*/ 45 h 61"/>
                  <a:gd name="T86" fmla="*/ 126 w 213"/>
                  <a:gd name="T87" fmla="*/ 45 h 61"/>
                  <a:gd name="T88" fmla="*/ 122 w 213"/>
                  <a:gd name="T89" fmla="*/ 43 h 61"/>
                  <a:gd name="T90" fmla="*/ 120 w 213"/>
                  <a:gd name="T91" fmla="*/ 43 h 61"/>
                  <a:gd name="T92" fmla="*/ 116 w 213"/>
                  <a:gd name="T93" fmla="*/ 41 h 61"/>
                  <a:gd name="T94" fmla="*/ 112 w 213"/>
                  <a:gd name="T95" fmla="*/ 40 h 61"/>
                  <a:gd name="T96" fmla="*/ 108 w 213"/>
                  <a:gd name="T97" fmla="*/ 37 h 61"/>
                  <a:gd name="T98" fmla="*/ 105 w 213"/>
                  <a:gd name="T99" fmla="*/ 36 h 61"/>
                  <a:gd name="T100" fmla="*/ 98 w 213"/>
                  <a:gd name="T101" fmla="*/ 35 h 61"/>
                  <a:gd name="T102" fmla="*/ 96 w 213"/>
                  <a:gd name="T103" fmla="*/ 35 h 61"/>
                  <a:gd name="T104" fmla="*/ 92 w 213"/>
                  <a:gd name="T105" fmla="*/ 31 h 61"/>
                  <a:gd name="T106" fmla="*/ 89 w 213"/>
                  <a:gd name="T107" fmla="*/ 27 h 61"/>
                  <a:gd name="T108" fmla="*/ 30 w 213"/>
                  <a:gd name="T109" fmla="*/ 15 h 61"/>
                  <a:gd name="T110" fmla="*/ 0 w 213"/>
                  <a:gd name="T111" fmla="*/ 13 h 61"/>
                  <a:gd name="T112" fmla="*/ 14 w 213"/>
                  <a:gd name="T113" fmla="*/ 3 h 61"/>
                  <a:gd name="T114" fmla="*/ 24 w 213"/>
                  <a:gd name="T115" fmla="*/ 0 h 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61"/>
                  <a:gd name="T176" fmla="*/ 213 w 213"/>
                  <a:gd name="T177" fmla="*/ 61 h 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61">
                    <a:moveTo>
                      <a:pt x="24" y="0"/>
                    </a:moveTo>
                    <a:lnTo>
                      <a:pt x="40" y="10"/>
                    </a:lnTo>
                    <a:lnTo>
                      <a:pt x="106" y="24"/>
                    </a:lnTo>
                    <a:lnTo>
                      <a:pt x="112" y="24"/>
                    </a:lnTo>
                    <a:lnTo>
                      <a:pt x="116" y="26"/>
                    </a:lnTo>
                    <a:lnTo>
                      <a:pt x="121" y="26"/>
                    </a:lnTo>
                    <a:lnTo>
                      <a:pt x="126" y="26"/>
                    </a:lnTo>
                    <a:lnTo>
                      <a:pt x="130" y="27"/>
                    </a:lnTo>
                    <a:lnTo>
                      <a:pt x="136" y="27"/>
                    </a:lnTo>
                    <a:lnTo>
                      <a:pt x="141" y="28"/>
                    </a:lnTo>
                    <a:lnTo>
                      <a:pt x="145" y="32"/>
                    </a:lnTo>
                    <a:lnTo>
                      <a:pt x="149" y="32"/>
                    </a:lnTo>
                    <a:lnTo>
                      <a:pt x="153" y="32"/>
                    </a:lnTo>
                    <a:lnTo>
                      <a:pt x="158" y="35"/>
                    </a:lnTo>
                    <a:lnTo>
                      <a:pt x="164" y="37"/>
                    </a:lnTo>
                    <a:lnTo>
                      <a:pt x="172" y="40"/>
                    </a:lnTo>
                    <a:lnTo>
                      <a:pt x="174" y="41"/>
                    </a:lnTo>
                    <a:lnTo>
                      <a:pt x="180" y="45"/>
                    </a:lnTo>
                    <a:lnTo>
                      <a:pt x="182" y="46"/>
                    </a:lnTo>
                    <a:lnTo>
                      <a:pt x="188" y="49"/>
                    </a:lnTo>
                    <a:lnTo>
                      <a:pt x="196" y="50"/>
                    </a:lnTo>
                    <a:lnTo>
                      <a:pt x="201" y="52"/>
                    </a:lnTo>
                    <a:lnTo>
                      <a:pt x="206" y="54"/>
                    </a:lnTo>
                    <a:lnTo>
                      <a:pt x="209" y="56"/>
                    </a:lnTo>
                    <a:lnTo>
                      <a:pt x="212" y="56"/>
                    </a:lnTo>
                    <a:lnTo>
                      <a:pt x="212" y="60"/>
                    </a:lnTo>
                    <a:lnTo>
                      <a:pt x="208" y="60"/>
                    </a:lnTo>
                    <a:lnTo>
                      <a:pt x="204" y="60"/>
                    </a:lnTo>
                    <a:lnTo>
                      <a:pt x="197" y="60"/>
                    </a:lnTo>
                    <a:lnTo>
                      <a:pt x="189" y="60"/>
                    </a:lnTo>
                    <a:lnTo>
                      <a:pt x="184" y="60"/>
                    </a:lnTo>
                    <a:lnTo>
                      <a:pt x="177" y="57"/>
                    </a:lnTo>
                    <a:lnTo>
                      <a:pt x="169" y="56"/>
                    </a:lnTo>
                    <a:lnTo>
                      <a:pt x="164" y="52"/>
                    </a:lnTo>
                    <a:lnTo>
                      <a:pt x="160" y="52"/>
                    </a:lnTo>
                    <a:lnTo>
                      <a:pt x="157" y="52"/>
                    </a:lnTo>
                    <a:lnTo>
                      <a:pt x="153" y="52"/>
                    </a:lnTo>
                    <a:lnTo>
                      <a:pt x="150" y="52"/>
                    </a:lnTo>
                    <a:lnTo>
                      <a:pt x="145" y="50"/>
                    </a:lnTo>
                    <a:lnTo>
                      <a:pt x="141" y="49"/>
                    </a:lnTo>
                    <a:lnTo>
                      <a:pt x="137" y="46"/>
                    </a:lnTo>
                    <a:lnTo>
                      <a:pt x="134" y="43"/>
                    </a:lnTo>
                    <a:lnTo>
                      <a:pt x="130" y="45"/>
                    </a:lnTo>
                    <a:lnTo>
                      <a:pt x="126" y="45"/>
                    </a:lnTo>
                    <a:lnTo>
                      <a:pt x="122" y="43"/>
                    </a:lnTo>
                    <a:lnTo>
                      <a:pt x="120" y="43"/>
                    </a:lnTo>
                    <a:lnTo>
                      <a:pt x="116" y="41"/>
                    </a:lnTo>
                    <a:lnTo>
                      <a:pt x="112" y="40"/>
                    </a:lnTo>
                    <a:lnTo>
                      <a:pt x="108" y="37"/>
                    </a:lnTo>
                    <a:lnTo>
                      <a:pt x="105" y="36"/>
                    </a:lnTo>
                    <a:lnTo>
                      <a:pt x="98" y="35"/>
                    </a:lnTo>
                    <a:lnTo>
                      <a:pt x="96" y="35"/>
                    </a:lnTo>
                    <a:lnTo>
                      <a:pt x="92" y="31"/>
                    </a:lnTo>
                    <a:lnTo>
                      <a:pt x="89" y="27"/>
                    </a:lnTo>
                    <a:lnTo>
                      <a:pt x="30" y="15"/>
                    </a:lnTo>
                    <a:lnTo>
                      <a:pt x="0" y="13"/>
                    </a:lnTo>
                    <a:lnTo>
                      <a:pt x="14" y="3"/>
                    </a:lnTo>
                    <a:lnTo>
                      <a:pt x="24" y="0"/>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8" name="Freeform 228">
                <a:extLst>
                  <a:ext uri="{FF2B5EF4-FFF2-40B4-BE49-F238E27FC236}">
                    <a16:creationId xmlns:a16="http://schemas.microsoft.com/office/drawing/2014/main" id="{8FCEC367-ABF9-45D9-BD2B-F5A6443CF090}"/>
                  </a:ext>
                </a:extLst>
              </p:cNvPr>
              <p:cNvSpPr>
                <a:spLocks/>
              </p:cNvSpPr>
              <p:nvPr/>
            </p:nvSpPr>
            <p:spPr bwMode="auto">
              <a:xfrm>
                <a:off x="3064" y="1751"/>
                <a:ext cx="213" cy="61"/>
              </a:xfrm>
              <a:custGeom>
                <a:avLst/>
                <a:gdLst>
                  <a:gd name="T0" fmla="*/ 24 w 213"/>
                  <a:gd name="T1" fmla="*/ 0 h 61"/>
                  <a:gd name="T2" fmla="*/ 40 w 213"/>
                  <a:gd name="T3" fmla="*/ 10 h 61"/>
                  <a:gd name="T4" fmla="*/ 106 w 213"/>
                  <a:gd name="T5" fmla="*/ 24 h 61"/>
                  <a:gd name="T6" fmla="*/ 112 w 213"/>
                  <a:gd name="T7" fmla="*/ 24 h 61"/>
                  <a:gd name="T8" fmla="*/ 116 w 213"/>
                  <a:gd name="T9" fmla="*/ 26 h 61"/>
                  <a:gd name="T10" fmla="*/ 121 w 213"/>
                  <a:gd name="T11" fmla="*/ 26 h 61"/>
                  <a:gd name="T12" fmla="*/ 126 w 213"/>
                  <a:gd name="T13" fmla="*/ 26 h 61"/>
                  <a:gd name="T14" fmla="*/ 130 w 213"/>
                  <a:gd name="T15" fmla="*/ 27 h 61"/>
                  <a:gd name="T16" fmla="*/ 136 w 213"/>
                  <a:gd name="T17" fmla="*/ 27 h 61"/>
                  <a:gd name="T18" fmla="*/ 141 w 213"/>
                  <a:gd name="T19" fmla="*/ 28 h 61"/>
                  <a:gd name="T20" fmla="*/ 145 w 213"/>
                  <a:gd name="T21" fmla="*/ 32 h 61"/>
                  <a:gd name="T22" fmla="*/ 149 w 213"/>
                  <a:gd name="T23" fmla="*/ 32 h 61"/>
                  <a:gd name="T24" fmla="*/ 153 w 213"/>
                  <a:gd name="T25" fmla="*/ 32 h 61"/>
                  <a:gd name="T26" fmla="*/ 158 w 213"/>
                  <a:gd name="T27" fmla="*/ 35 h 61"/>
                  <a:gd name="T28" fmla="*/ 164 w 213"/>
                  <a:gd name="T29" fmla="*/ 37 h 61"/>
                  <a:gd name="T30" fmla="*/ 172 w 213"/>
                  <a:gd name="T31" fmla="*/ 40 h 61"/>
                  <a:gd name="T32" fmla="*/ 174 w 213"/>
                  <a:gd name="T33" fmla="*/ 41 h 61"/>
                  <a:gd name="T34" fmla="*/ 180 w 213"/>
                  <a:gd name="T35" fmla="*/ 45 h 61"/>
                  <a:gd name="T36" fmla="*/ 182 w 213"/>
                  <a:gd name="T37" fmla="*/ 46 h 61"/>
                  <a:gd name="T38" fmla="*/ 188 w 213"/>
                  <a:gd name="T39" fmla="*/ 49 h 61"/>
                  <a:gd name="T40" fmla="*/ 196 w 213"/>
                  <a:gd name="T41" fmla="*/ 50 h 61"/>
                  <a:gd name="T42" fmla="*/ 201 w 213"/>
                  <a:gd name="T43" fmla="*/ 52 h 61"/>
                  <a:gd name="T44" fmla="*/ 206 w 213"/>
                  <a:gd name="T45" fmla="*/ 54 h 61"/>
                  <a:gd name="T46" fmla="*/ 209 w 213"/>
                  <a:gd name="T47" fmla="*/ 56 h 61"/>
                  <a:gd name="T48" fmla="*/ 212 w 213"/>
                  <a:gd name="T49" fmla="*/ 56 h 61"/>
                  <a:gd name="T50" fmla="*/ 212 w 213"/>
                  <a:gd name="T51" fmla="*/ 60 h 61"/>
                  <a:gd name="T52" fmla="*/ 208 w 213"/>
                  <a:gd name="T53" fmla="*/ 60 h 61"/>
                  <a:gd name="T54" fmla="*/ 204 w 213"/>
                  <a:gd name="T55" fmla="*/ 60 h 61"/>
                  <a:gd name="T56" fmla="*/ 197 w 213"/>
                  <a:gd name="T57" fmla="*/ 60 h 61"/>
                  <a:gd name="T58" fmla="*/ 189 w 213"/>
                  <a:gd name="T59" fmla="*/ 60 h 61"/>
                  <a:gd name="T60" fmla="*/ 184 w 213"/>
                  <a:gd name="T61" fmla="*/ 60 h 61"/>
                  <a:gd name="T62" fmla="*/ 177 w 213"/>
                  <a:gd name="T63" fmla="*/ 57 h 61"/>
                  <a:gd name="T64" fmla="*/ 169 w 213"/>
                  <a:gd name="T65" fmla="*/ 56 h 61"/>
                  <a:gd name="T66" fmla="*/ 164 w 213"/>
                  <a:gd name="T67" fmla="*/ 52 h 61"/>
                  <a:gd name="T68" fmla="*/ 160 w 213"/>
                  <a:gd name="T69" fmla="*/ 52 h 61"/>
                  <a:gd name="T70" fmla="*/ 157 w 213"/>
                  <a:gd name="T71" fmla="*/ 52 h 61"/>
                  <a:gd name="T72" fmla="*/ 153 w 213"/>
                  <a:gd name="T73" fmla="*/ 52 h 61"/>
                  <a:gd name="T74" fmla="*/ 150 w 213"/>
                  <a:gd name="T75" fmla="*/ 52 h 61"/>
                  <a:gd name="T76" fmla="*/ 145 w 213"/>
                  <a:gd name="T77" fmla="*/ 50 h 61"/>
                  <a:gd name="T78" fmla="*/ 141 w 213"/>
                  <a:gd name="T79" fmla="*/ 49 h 61"/>
                  <a:gd name="T80" fmla="*/ 137 w 213"/>
                  <a:gd name="T81" fmla="*/ 46 h 61"/>
                  <a:gd name="T82" fmla="*/ 134 w 213"/>
                  <a:gd name="T83" fmla="*/ 43 h 61"/>
                  <a:gd name="T84" fmla="*/ 130 w 213"/>
                  <a:gd name="T85" fmla="*/ 45 h 61"/>
                  <a:gd name="T86" fmla="*/ 126 w 213"/>
                  <a:gd name="T87" fmla="*/ 45 h 61"/>
                  <a:gd name="T88" fmla="*/ 122 w 213"/>
                  <a:gd name="T89" fmla="*/ 43 h 61"/>
                  <a:gd name="T90" fmla="*/ 120 w 213"/>
                  <a:gd name="T91" fmla="*/ 43 h 61"/>
                  <a:gd name="T92" fmla="*/ 116 w 213"/>
                  <a:gd name="T93" fmla="*/ 41 h 61"/>
                  <a:gd name="T94" fmla="*/ 112 w 213"/>
                  <a:gd name="T95" fmla="*/ 40 h 61"/>
                  <a:gd name="T96" fmla="*/ 108 w 213"/>
                  <a:gd name="T97" fmla="*/ 37 h 61"/>
                  <a:gd name="T98" fmla="*/ 105 w 213"/>
                  <a:gd name="T99" fmla="*/ 36 h 61"/>
                  <a:gd name="T100" fmla="*/ 98 w 213"/>
                  <a:gd name="T101" fmla="*/ 35 h 61"/>
                  <a:gd name="T102" fmla="*/ 96 w 213"/>
                  <a:gd name="T103" fmla="*/ 35 h 61"/>
                  <a:gd name="T104" fmla="*/ 92 w 213"/>
                  <a:gd name="T105" fmla="*/ 31 h 61"/>
                  <a:gd name="T106" fmla="*/ 89 w 213"/>
                  <a:gd name="T107" fmla="*/ 27 h 61"/>
                  <a:gd name="T108" fmla="*/ 30 w 213"/>
                  <a:gd name="T109" fmla="*/ 15 h 61"/>
                  <a:gd name="T110" fmla="*/ 0 w 213"/>
                  <a:gd name="T111" fmla="*/ 13 h 61"/>
                  <a:gd name="T112" fmla="*/ 14 w 213"/>
                  <a:gd name="T113" fmla="*/ 3 h 61"/>
                  <a:gd name="T114" fmla="*/ 24 w 213"/>
                  <a:gd name="T115" fmla="*/ 0 h 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61"/>
                  <a:gd name="T176" fmla="*/ 213 w 213"/>
                  <a:gd name="T177" fmla="*/ 61 h 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61">
                    <a:moveTo>
                      <a:pt x="24" y="0"/>
                    </a:moveTo>
                    <a:lnTo>
                      <a:pt x="40" y="10"/>
                    </a:lnTo>
                    <a:lnTo>
                      <a:pt x="106" y="24"/>
                    </a:lnTo>
                    <a:lnTo>
                      <a:pt x="112" y="24"/>
                    </a:lnTo>
                    <a:lnTo>
                      <a:pt x="116" y="26"/>
                    </a:lnTo>
                    <a:lnTo>
                      <a:pt x="121" y="26"/>
                    </a:lnTo>
                    <a:lnTo>
                      <a:pt x="126" y="26"/>
                    </a:lnTo>
                    <a:lnTo>
                      <a:pt x="130" y="27"/>
                    </a:lnTo>
                    <a:lnTo>
                      <a:pt x="136" y="27"/>
                    </a:lnTo>
                    <a:lnTo>
                      <a:pt x="141" y="28"/>
                    </a:lnTo>
                    <a:lnTo>
                      <a:pt x="145" y="32"/>
                    </a:lnTo>
                    <a:lnTo>
                      <a:pt x="149" y="32"/>
                    </a:lnTo>
                    <a:lnTo>
                      <a:pt x="153" y="32"/>
                    </a:lnTo>
                    <a:lnTo>
                      <a:pt x="158" y="35"/>
                    </a:lnTo>
                    <a:lnTo>
                      <a:pt x="164" y="37"/>
                    </a:lnTo>
                    <a:lnTo>
                      <a:pt x="172" y="40"/>
                    </a:lnTo>
                    <a:lnTo>
                      <a:pt x="174" y="41"/>
                    </a:lnTo>
                    <a:lnTo>
                      <a:pt x="180" y="45"/>
                    </a:lnTo>
                    <a:lnTo>
                      <a:pt x="182" y="46"/>
                    </a:lnTo>
                    <a:lnTo>
                      <a:pt x="188" y="49"/>
                    </a:lnTo>
                    <a:lnTo>
                      <a:pt x="196" y="50"/>
                    </a:lnTo>
                    <a:lnTo>
                      <a:pt x="201" y="52"/>
                    </a:lnTo>
                    <a:lnTo>
                      <a:pt x="206" y="54"/>
                    </a:lnTo>
                    <a:lnTo>
                      <a:pt x="209" y="56"/>
                    </a:lnTo>
                    <a:lnTo>
                      <a:pt x="212" y="56"/>
                    </a:lnTo>
                    <a:lnTo>
                      <a:pt x="212" y="60"/>
                    </a:lnTo>
                    <a:lnTo>
                      <a:pt x="208" y="60"/>
                    </a:lnTo>
                    <a:lnTo>
                      <a:pt x="204" y="60"/>
                    </a:lnTo>
                    <a:lnTo>
                      <a:pt x="197" y="60"/>
                    </a:lnTo>
                    <a:lnTo>
                      <a:pt x="189" y="60"/>
                    </a:lnTo>
                    <a:lnTo>
                      <a:pt x="184" y="60"/>
                    </a:lnTo>
                    <a:lnTo>
                      <a:pt x="177" y="57"/>
                    </a:lnTo>
                    <a:lnTo>
                      <a:pt x="169" y="56"/>
                    </a:lnTo>
                    <a:lnTo>
                      <a:pt x="164" y="52"/>
                    </a:lnTo>
                    <a:lnTo>
                      <a:pt x="160" y="52"/>
                    </a:lnTo>
                    <a:lnTo>
                      <a:pt x="157" y="52"/>
                    </a:lnTo>
                    <a:lnTo>
                      <a:pt x="153" y="52"/>
                    </a:lnTo>
                    <a:lnTo>
                      <a:pt x="150" y="52"/>
                    </a:lnTo>
                    <a:lnTo>
                      <a:pt x="145" y="50"/>
                    </a:lnTo>
                    <a:lnTo>
                      <a:pt x="141" y="49"/>
                    </a:lnTo>
                    <a:lnTo>
                      <a:pt x="137" y="46"/>
                    </a:lnTo>
                    <a:lnTo>
                      <a:pt x="134" y="43"/>
                    </a:lnTo>
                    <a:lnTo>
                      <a:pt x="130" y="45"/>
                    </a:lnTo>
                    <a:lnTo>
                      <a:pt x="126" y="45"/>
                    </a:lnTo>
                    <a:lnTo>
                      <a:pt x="122" y="43"/>
                    </a:lnTo>
                    <a:lnTo>
                      <a:pt x="120" y="43"/>
                    </a:lnTo>
                    <a:lnTo>
                      <a:pt x="116" y="41"/>
                    </a:lnTo>
                    <a:lnTo>
                      <a:pt x="112" y="40"/>
                    </a:lnTo>
                    <a:lnTo>
                      <a:pt x="108" y="37"/>
                    </a:lnTo>
                    <a:lnTo>
                      <a:pt x="105" y="36"/>
                    </a:lnTo>
                    <a:lnTo>
                      <a:pt x="98" y="35"/>
                    </a:lnTo>
                    <a:lnTo>
                      <a:pt x="96" y="35"/>
                    </a:lnTo>
                    <a:lnTo>
                      <a:pt x="92" y="31"/>
                    </a:lnTo>
                    <a:lnTo>
                      <a:pt x="89" y="27"/>
                    </a:lnTo>
                    <a:lnTo>
                      <a:pt x="30" y="15"/>
                    </a:lnTo>
                    <a:lnTo>
                      <a:pt x="0" y="13"/>
                    </a:lnTo>
                    <a:lnTo>
                      <a:pt x="14" y="3"/>
                    </a:lnTo>
                    <a:lnTo>
                      <a:pt x="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69" name="Freeform 229">
                <a:extLst>
                  <a:ext uri="{FF2B5EF4-FFF2-40B4-BE49-F238E27FC236}">
                    <a16:creationId xmlns:a16="http://schemas.microsoft.com/office/drawing/2014/main" id="{0286D015-BCF8-4383-98FC-CC3FD7EDA3FD}"/>
                  </a:ext>
                </a:extLst>
              </p:cNvPr>
              <p:cNvSpPr>
                <a:spLocks/>
              </p:cNvSpPr>
              <p:nvPr/>
            </p:nvSpPr>
            <p:spPr bwMode="auto">
              <a:xfrm>
                <a:off x="3064" y="1664"/>
                <a:ext cx="38" cy="103"/>
              </a:xfrm>
              <a:custGeom>
                <a:avLst/>
                <a:gdLst>
                  <a:gd name="T0" fmla="*/ 0 w 38"/>
                  <a:gd name="T1" fmla="*/ 99 h 103"/>
                  <a:gd name="T2" fmla="*/ 1 w 38"/>
                  <a:gd name="T3" fmla="*/ 96 h 103"/>
                  <a:gd name="T4" fmla="*/ 3 w 38"/>
                  <a:gd name="T5" fmla="*/ 95 h 103"/>
                  <a:gd name="T6" fmla="*/ 5 w 38"/>
                  <a:gd name="T7" fmla="*/ 94 h 103"/>
                  <a:gd name="T8" fmla="*/ 9 w 38"/>
                  <a:gd name="T9" fmla="*/ 91 h 103"/>
                  <a:gd name="T10" fmla="*/ 10 w 38"/>
                  <a:gd name="T11" fmla="*/ 90 h 103"/>
                  <a:gd name="T12" fmla="*/ 10 w 38"/>
                  <a:gd name="T13" fmla="*/ 86 h 103"/>
                  <a:gd name="T14" fmla="*/ 13 w 38"/>
                  <a:gd name="T15" fmla="*/ 86 h 103"/>
                  <a:gd name="T16" fmla="*/ 13 w 38"/>
                  <a:gd name="T17" fmla="*/ 0 h 103"/>
                  <a:gd name="T18" fmla="*/ 23 w 38"/>
                  <a:gd name="T19" fmla="*/ 85 h 103"/>
                  <a:gd name="T20" fmla="*/ 23 w 38"/>
                  <a:gd name="T21" fmla="*/ 86 h 103"/>
                  <a:gd name="T22" fmla="*/ 25 w 38"/>
                  <a:gd name="T23" fmla="*/ 87 h 103"/>
                  <a:gd name="T24" fmla="*/ 25 w 38"/>
                  <a:gd name="T25" fmla="*/ 90 h 103"/>
                  <a:gd name="T26" fmla="*/ 29 w 38"/>
                  <a:gd name="T27" fmla="*/ 90 h 103"/>
                  <a:gd name="T28" fmla="*/ 30 w 38"/>
                  <a:gd name="T29" fmla="*/ 91 h 103"/>
                  <a:gd name="T30" fmla="*/ 33 w 38"/>
                  <a:gd name="T31" fmla="*/ 94 h 103"/>
                  <a:gd name="T32" fmla="*/ 34 w 38"/>
                  <a:gd name="T33" fmla="*/ 95 h 103"/>
                  <a:gd name="T34" fmla="*/ 37 w 38"/>
                  <a:gd name="T35" fmla="*/ 96 h 103"/>
                  <a:gd name="T36" fmla="*/ 33 w 38"/>
                  <a:gd name="T37" fmla="*/ 95 h 103"/>
                  <a:gd name="T38" fmla="*/ 29 w 38"/>
                  <a:gd name="T39" fmla="*/ 94 h 103"/>
                  <a:gd name="T40" fmla="*/ 25 w 38"/>
                  <a:gd name="T41" fmla="*/ 94 h 103"/>
                  <a:gd name="T42" fmla="*/ 23 w 38"/>
                  <a:gd name="T43" fmla="*/ 91 h 103"/>
                  <a:gd name="T44" fmla="*/ 25 w 38"/>
                  <a:gd name="T45" fmla="*/ 95 h 103"/>
                  <a:gd name="T46" fmla="*/ 27 w 38"/>
                  <a:gd name="T47" fmla="*/ 96 h 103"/>
                  <a:gd name="T48" fmla="*/ 27 w 38"/>
                  <a:gd name="T49" fmla="*/ 99 h 103"/>
                  <a:gd name="T50" fmla="*/ 29 w 38"/>
                  <a:gd name="T51" fmla="*/ 102 h 103"/>
                  <a:gd name="T52" fmla="*/ 25 w 38"/>
                  <a:gd name="T53" fmla="*/ 99 h 103"/>
                  <a:gd name="T54" fmla="*/ 23 w 38"/>
                  <a:gd name="T55" fmla="*/ 96 h 103"/>
                  <a:gd name="T56" fmla="*/ 19 w 38"/>
                  <a:gd name="T57" fmla="*/ 94 h 103"/>
                  <a:gd name="T58" fmla="*/ 18 w 38"/>
                  <a:gd name="T59" fmla="*/ 91 h 103"/>
                  <a:gd name="T60" fmla="*/ 15 w 38"/>
                  <a:gd name="T61" fmla="*/ 95 h 103"/>
                  <a:gd name="T62" fmla="*/ 14 w 38"/>
                  <a:gd name="T63" fmla="*/ 96 h 103"/>
                  <a:gd name="T64" fmla="*/ 13 w 38"/>
                  <a:gd name="T65" fmla="*/ 99 h 103"/>
                  <a:gd name="T66" fmla="*/ 10 w 38"/>
                  <a:gd name="T67" fmla="*/ 99 h 103"/>
                  <a:gd name="T68" fmla="*/ 10 w 38"/>
                  <a:gd name="T69" fmla="*/ 96 h 103"/>
                  <a:gd name="T70" fmla="*/ 10 w 38"/>
                  <a:gd name="T71" fmla="*/ 95 h 103"/>
                  <a:gd name="T72" fmla="*/ 13 w 38"/>
                  <a:gd name="T73" fmla="*/ 94 h 103"/>
                  <a:gd name="T74" fmla="*/ 13 w 38"/>
                  <a:gd name="T75" fmla="*/ 91 h 103"/>
                  <a:gd name="T76" fmla="*/ 9 w 38"/>
                  <a:gd name="T77" fmla="*/ 95 h 103"/>
                  <a:gd name="T78" fmla="*/ 7 w 38"/>
                  <a:gd name="T79" fmla="*/ 96 h 103"/>
                  <a:gd name="T80" fmla="*/ 3 w 38"/>
                  <a:gd name="T81" fmla="*/ 99 h 103"/>
                  <a:gd name="T82" fmla="*/ 0 w 38"/>
                  <a:gd name="T83" fmla="*/ 9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103"/>
                  <a:gd name="T128" fmla="*/ 38 w 38"/>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103">
                    <a:moveTo>
                      <a:pt x="0" y="99"/>
                    </a:moveTo>
                    <a:lnTo>
                      <a:pt x="0" y="99"/>
                    </a:lnTo>
                    <a:lnTo>
                      <a:pt x="1" y="96"/>
                    </a:lnTo>
                    <a:lnTo>
                      <a:pt x="3" y="95"/>
                    </a:lnTo>
                    <a:lnTo>
                      <a:pt x="5" y="94"/>
                    </a:lnTo>
                    <a:lnTo>
                      <a:pt x="7" y="91"/>
                    </a:lnTo>
                    <a:lnTo>
                      <a:pt x="9" y="91"/>
                    </a:lnTo>
                    <a:lnTo>
                      <a:pt x="9" y="90"/>
                    </a:lnTo>
                    <a:lnTo>
                      <a:pt x="10" y="90"/>
                    </a:lnTo>
                    <a:lnTo>
                      <a:pt x="10" y="87"/>
                    </a:lnTo>
                    <a:lnTo>
                      <a:pt x="10" y="86"/>
                    </a:lnTo>
                    <a:lnTo>
                      <a:pt x="13" y="86"/>
                    </a:lnTo>
                    <a:lnTo>
                      <a:pt x="13" y="85"/>
                    </a:lnTo>
                    <a:lnTo>
                      <a:pt x="13" y="0"/>
                    </a:lnTo>
                    <a:lnTo>
                      <a:pt x="23" y="0"/>
                    </a:lnTo>
                    <a:lnTo>
                      <a:pt x="23" y="85"/>
                    </a:lnTo>
                    <a:lnTo>
                      <a:pt x="23" y="86"/>
                    </a:lnTo>
                    <a:lnTo>
                      <a:pt x="25" y="87"/>
                    </a:lnTo>
                    <a:lnTo>
                      <a:pt x="25" y="90"/>
                    </a:lnTo>
                    <a:lnTo>
                      <a:pt x="27" y="90"/>
                    </a:lnTo>
                    <a:lnTo>
                      <a:pt x="29" y="90"/>
                    </a:lnTo>
                    <a:lnTo>
                      <a:pt x="29" y="91"/>
                    </a:lnTo>
                    <a:lnTo>
                      <a:pt x="30" y="91"/>
                    </a:lnTo>
                    <a:lnTo>
                      <a:pt x="30" y="94"/>
                    </a:lnTo>
                    <a:lnTo>
                      <a:pt x="33" y="94"/>
                    </a:lnTo>
                    <a:lnTo>
                      <a:pt x="33" y="95"/>
                    </a:lnTo>
                    <a:lnTo>
                      <a:pt x="34" y="95"/>
                    </a:lnTo>
                    <a:lnTo>
                      <a:pt x="37" y="96"/>
                    </a:lnTo>
                    <a:lnTo>
                      <a:pt x="34" y="95"/>
                    </a:lnTo>
                    <a:lnTo>
                      <a:pt x="33" y="95"/>
                    </a:lnTo>
                    <a:lnTo>
                      <a:pt x="30" y="95"/>
                    </a:lnTo>
                    <a:lnTo>
                      <a:pt x="29" y="94"/>
                    </a:lnTo>
                    <a:lnTo>
                      <a:pt x="27" y="94"/>
                    </a:lnTo>
                    <a:lnTo>
                      <a:pt x="25" y="94"/>
                    </a:lnTo>
                    <a:lnTo>
                      <a:pt x="23" y="91"/>
                    </a:lnTo>
                    <a:lnTo>
                      <a:pt x="23" y="94"/>
                    </a:lnTo>
                    <a:lnTo>
                      <a:pt x="25" y="95"/>
                    </a:lnTo>
                    <a:lnTo>
                      <a:pt x="27" y="96"/>
                    </a:lnTo>
                    <a:lnTo>
                      <a:pt x="27" y="99"/>
                    </a:lnTo>
                    <a:lnTo>
                      <a:pt x="27" y="100"/>
                    </a:lnTo>
                    <a:lnTo>
                      <a:pt x="29" y="102"/>
                    </a:lnTo>
                    <a:lnTo>
                      <a:pt x="27" y="100"/>
                    </a:lnTo>
                    <a:lnTo>
                      <a:pt x="25" y="99"/>
                    </a:lnTo>
                    <a:lnTo>
                      <a:pt x="23" y="99"/>
                    </a:lnTo>
                    <a:lnTo>
                      <a:pt x="23" y="96"/>
                    </a:lnTo>
                    <a:lnTo>
                      <a:pt x="22" y="95"/>
                    </a:lnTo>
                    <a:lnTo>
                      <a:pt x="19" y="94"/>
                    </a:lnTo>
                    <a:lnTo>
                      <a:pt x="18" y="94"/>
                    </a:lnTo>
                    <a:lnTo>
                      <a:pt x="18" y="91"/>
                    </a:lnTo>
                    <a:lnTo>
                      <a:pt x="15" y="94"/>
                    </a:lnTo>
                    <a:lnTo>
                      <a:pt x="15" y="95"/>
                    </a:lnTo>
                    <a:lnTo>
                      <a:pt x="14" y="95"/>
                    </a:lnTo>
                    <a:lnTo>
                      <a:pt x="14" y="96"/>
                    </a:lnTo>
                    <a:lnTo>
                      <a:pt x="13" y="96"/>
                    </a:lnTo>
                    <a:lnTo>
                      <a:pt x="13" y="99"/>
                    </a:lnTo>
                    <a:lnTo>
                      <a:pt x="10" y="99"/>
                    </a:lnTo>
                    <a:lnTo>
                      <a:pt x="10" y="96"/>
                    </a:lnTo>
                    <a:lnTo>
                      <a:pt x="10" y="95"/>
                    </a:lnTo>
                    <a:lnTo>
                      <a:pt x="13" y="95"/>
                    </a:lnTo>
                    <a:lnTo>
                      <a:pt x="13" y="94"/>
                    </a:lnTo>
                    <a:lnTo>
                      <a:pt x="13" y="91"/>
                    </a:lnTo>
                    <a:lnTo>
                      <a:pt x="10" y="94"/>
                    </a:lnTo>
                    <a:lnTo>
                      <a:pt x="9" y="95"/>
                    </a:lnTo>
                    <a:lnTo>
                      <a:pt x="7" y="95"/>
                    </a:lnTo>
                    <a:lnTo>
                      <a:pt x="7" y="96"/>
                    </a:lnTo>
                    <a:lnTo>
                      <a:pt x="5" y="96"/>
                    </a:lnTo>
                    <a:lnTo>
                      <a:pt x="3" y="99"/>
                    </a:lnTo>
                    <a:lnTo>
                      <a:pt x="1" y="99"/>
                    </a:lnTo>
                    <a:lnTo>
                      <a:pt x="0" y="99"/>
                    </a:lnTo>
                  </a:path>
                </a:pathLst>
              </a:custGeom>
              <a:solidFill>
                <a:srgbClr val="AB02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0" name="Freeform 230">
                <a:extLst>
                  <a:ext uri="{FF2B5EF4-FFF2-40B4-BE49-F238E27FC236}">
                    <a16:creationId xmlns:a16="http://schemas.microsoft.com/office/drawing/2014/main" id="{E9A6A5EB-0954-4C42-A37A-CFDD9FF7084D}"/>
                  </a:ext>
                </a:extLst>
              </p:cNvPr>
              <p:cNvSpPr>
                <a:spLocks/>
              </p:cNvSpPr>
              <p:nvPr/>
            </p:nvSpPr>
            <p:spPr bwMode="auto">
              <a:xfrm>
                <a:off x="3064" y="1664"/>
                <a:ext cx="38" cy="103"/>
              </a:xfrm>
              <a:custGeom>
                <a:avLst/>
                <a:gdLst>
                  <a:gd name="T0" fmla="*/ 0 w 38"/>
                  <a:gd name="T1" fmla="*/ 99 h 103"/>
                  <a:gd name="T2" fmla="*/ 1 w 38"/>
                  <a:gd name="T3" fmla="*/ 96 h 103"/>
                  <a:gd name="T4" fmla="*/ 3 w 38"/>
                  <a:gd name="T5" fmla="*/ 95 h 103"/>
                  <a:gd name="T6" fmla="*/ 5 w 38"/>
                  <a:gd name="T7" fmla="*/ 94 h 103"/>
                  <a:gd name="T8" fmla="*/ 9 w 38"/>
                  <a:gd name="T9" fmla="*/ 91 h 103"/>
                  <a:gd name="T10" fmla="*/ 10 w 38"/>
                  <a:gd name="T11" fmla="*/ 90 h 103"/>
                  <a:gd name="T12" fmla="*/ 10 w 38"/>
                  <a:gd name="T13" fmla="*/ 86 h 103"/>
                  <a:gd name="T14" fmla="*/ 13 w 38"/>
                  <a:gd name="T15" fmla="*/ 86 h 103"/>
                  <a:gd name="T16" fmla="*/ 13 w 38"/>
                  <a:gd name="T17" fmla="*/ 0 h 103"/>
                  <a:gd name="T18" fmla="*/ 23 w 38"/>
                  <a:gd name="T19" fmla="*/ 85 h 103"/>
                  <a:gd name="T20" fmla="*/ 23 w 38"/>
                  <a:gd name="T21" fmla="*/ 86 h 103"/>
                  <a:gd name="T22" fmla="*/ 25 w 38"/>
                  <a:gd name="T23" fmla="*/ 87 h 103"/>
                  <a:gd name="T24" fmla="*/ 25 w 38"/>
                  <a:gd name="T25" fmla="*/ 90 h 103"/>
                  <a:gd name="T26" fmla="*/ 29 w 38"/>
                  <a:gd name="T27" fmla="*/ 90 h 103"/>
                  <a:gd name="T28" fmla="*/ 30 w 38"/>
                  <a:gd name="T29" fmla="*/ 91 h 103"/>
                  <a:gd name="T30" fmla="*/ 33 w 38"/>
                  <a:gd name="T31" fmla="*/ 94 h 103"/>
                  <a:gd name="T32" fmla="*/ 34 w 38"/>
                  <a:gd name="T33" fmla="*/ 95 h 103"/>
                  <a:gd name="T34" fmla="*/ 37 w 38"/>
                  <a:gd name="T35" fmla="*/ 96 h 103"/>
                  <a:gd name="T36" fmla="*/ 33 w 38"/>
                  <a:gd name="T37" fmla="*/ 95 h 103"/>
                  <a:gd name="T38" fmla="*/ 29 w 38"/>
                  <a:gd name="T39" fmla="*/ 94 h 103"/>
                  <a:gd name="T40" fmla="*/ 25 w 38"/>
                  <a:gd name="T41" fmla="*/ 94 h 103"/>
                  <a:gd name="T42" fmla="*/ 23 w 38"/>
                  <a:gd name="T43" fmla="*/ 91 h 103"/>
                  <a:gd name="T44" fmla="*/ 25 w 38"/>
                  <a:gd name="T45" fmla="*/ 95 h 103"/>
                  <a:gd name="T46" fmla="*/ 27 w 38"/>
                  <a:gd name="T47" fmla="*/ 96 h 103"/>
                  <a:gd name="T48" fmla="*/ 27 w 38"/>
                  <a:gd name="T49" fmla="*/ 99 h 103"/>
                  <a:gd name="T50" fmla="*/ 29 w 38"/>
                  <a:gd name="T51" fmla="*/ 102 h 103"/>
                  <a:gd name="T52" fmla="*/ 25 w 38"/>
                  <a:gd name="T53" fmla="*/ 99 h 103"/>
                  <a:gd name="T54" fmla="*/ 23 w 38"/>
                  <a:gd name="T55" fmla="*/ 96 h 103"/>
                  <a:gd name="T56" fmla="*/ 19 w 38"/>
                  <a:gd name="T57" fmla="*/ 94 h 103"/>
                  <a:gd name="T58" fmla="*/ 18 w 38"/>
                  <a:gd name="T59" fmla="*/ 91 h 103"/>
                  <a:gd name="T60" fmla="*/ 15 w 38"/>
                  <a:gd name="T61" fmla="*/ 95 h 103"/>
                  <a:gd name="T62" fmla="*/ 14 w 38"/>
                  <a:gd name="T63" fmla="*/ 96 h 103"/>
                  <a:gd name="T64" fmla="*/ 13 w 38"/>
                  <a:gd name="T65" fmla="*/ 99 h 103"/>
                  <a:gd name="T66" fmla="*/ 10 w 38"/>
                  <a:gd name="T67" fmla="*/ 99 h 103"/>
                  <a:gd name="T68" fmla="*/ 10 w 38"/>
                  <a:gd name="T69" fmla="*/ 96 h 103"/>
                  <a:gd name="T70" fmla="*/ 10 w 38"/>
                  <a:gd name="T71" fmla="*/ 95 h 103"/>
                  <a:gd name="T72" fmla="*/ 13 w 38"/>
                  <a:gd name="T73" fmla="*/ 94 h 103"/>
                  <a:gd name="T74" fmla="*/ 13 w 38"/>
                  <a:gd name="T75" fmla="*/ 91 h 103"/>
                  <a:gd name="T76" fmla="*/ 9 w 38"/>
                  <a:gd name="T77" fmla="*/ 95 h 103"/>
                  <a:gd name="T78" fmla="*/ 7 w 38"/>
                  <a:gd name="T79" fmla="*/ 96 h 103"/>
                  <a:gd name="T80" fmla="*/ 3 w 38"/>
                  <a:gd name="T81" fmla="*/ 99 h 103"/>
                  <a:gd name="T82" fmla="*/ 0 w 38"/>
                  <a:gd name="T83" fmla="*/ 9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103"/>
                  <a:gd name="T128" fmla="*/ 38 w 38"/>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103">
                    <a:moveTo>
                      <a:pt x="0" y="99"/>
                    </a:moveTo>
                    <a:lnTo>
                      <a:pt x="0" y="99"/>
                    </a:lnTo>
                    <a:lnTo>
                      <a:pt x="1" y="96"/>
                    </a:lnTo>
                    <a:lnTo>
                      <a:pt x="3" y="95"/>
                    </a:lnTo>
                    <a:lnTo>
                      <a:pt x="5" y="94"/>
                    </a:lnTo>
                    <a:lnTo>
                      <a:pt x="7" y="91"/>
                    </a:lnTo>
                    <a:lnTo>
                      <a:pt x="9" y="91"/>
                    </a:lnTo>
                    <a:lnTo>
                      <a:pt x="9" y="90"/>
                    </a:lnTo>
                    <a:lnTo>
                      <a:pt x="10" y="90"/>
                    </a:lnTo>
                    <a:lnTo>
                      <a:pt x="10" y="87"/>
                    </a:lnTo>
                    <a:lnTo>
                      <a:pt x="10" y="86"/>
                    </a:lnTo>
                    <a:lnTo>
                      <a:pt x="13" y="86"/>
                    </a:lnTo>
                    <a:lnTo>
                      <a:pt x="13" y="85"/>
                    </a:lnTo>
                    <a:lnTo>
                      <a:pt x="13" y="0"/>
                    </a:lnTo>
                    <a:lnTo>
                      <a:pt x="23" y="0"/>
                    </a:lnTo>
                    <a:lnTo>
                      <a:pt x="23" y="85"/>
                    </a:lnTo>
                    <a:lnTo>
                      <a:pt x="23" y="86"/>
                    </a:lnTo>
                    <a:lnTo>
                      <a:pt x="25" y="87"/>
                    </a:lnTo>
                    <a:lnTo>
                      <a:pt x="25" y="90"/>
                    </a:lnTo>
                    <a:lnTo>
                      <a:pt x="27" y="90"/>
                    </a:lnTo>
                    <a:lnTo>
                      <a:pt x="29" y="90"/>
                    </a:lnTo>
                    <a:lnTo>
                      <a:pt x="29" y="91"/>
                    </a:lnTo>
                    <a:lnTo>
                      <a:pt x="30" y="91"/>
                    </a:lnTo>
                    <a:lnTo>
                      <a:pt x="30" y="94"/>
                    </a:lnTo>
                    <a:lnTo>
                      <a:pt x="33" y="94"/>
                    </a:lnTo>
                    <a:lnTo>
                      <a:pt x="33" y="95"/>
                    </a:lnTo>
                    <a:lnTo>
                      <a:pt x="34" y="95"/>
                    </a:lnTo>
                    <a:lnTo>
                      <a:pt x="37" y="96"/>
                    </a:lnTo>
                    <a:lnTo>
                      <a:pt x="34" y="95"/>
                    </a:lnTo>
                    <a:lnTo>
                      <a:pt x="33" y="95"/>
                    </a:lnTo>
                    <a:lnTo>
                      <a:pt x="30" y="95"/>
                    </a:lnTo>
                    <a:lnTo>
                      <a:pt x="29" y="94"/>
                    </a:lnTo>
                    <a:lnTo>
                      <a:pt x="27" y="94"/>
                    </a:lnTo>
                    <a:lnTo>
                      <a:pt x="25" y="94"/>
                    </a:lnTo>
                    <a:lnTo>
                      <a:pt x="23" y="91"/>
                    </a:lnTo>
                    <a:lnTo>
                      <a:pt x="23" y="94"/>
                    </a:lnTo>
                    <a:lnTo>
                      <a:pt x="25" y="95"/>
                    </a:lnTo>
                    <a:lnTo>
                      <a:pt x="27" y="96"/>
                    </a:lnTo>
                    <a:lnTo>
                      <a:pt x="27" y="99"/>
                    </a:lnTo>
                    <a:lnTo>
                      <a:pt x="27" y="100"/>
                    </a:lnTo>
                    <a:lnTo>
                      <a:pt x="29" y="102"/>
                    </a:lnTo>
                    <a:lnTo>
                      <a:pt x="27" y="100"/>
                    </a:lnTo>
                    <a:lnTo>
                      <a:pt x="25" y="99"/>
                    </a:lnTo>
                    <a:lnTo>
                      <a:pt x="23" y="99"/>
                    </a:lnTo>
                    <a:lnTo>
                      <a:pt x="23" y="96"/>
                    </a:lnTo>
                    <a:lnTo>
                      <a:pt x="22" y="95"/>
                    </a:lnTo>
                    <a:lnTo>
                      <a:pt x="19" y="94"/>
                    </a:lnTo>
                    <a:lnTo>
                      <a:pt x="18" y="94"/>
                    </a:lnTo>
                    <a:lnTo>
                      <a:pt x="18" y="91"/>
                    </a:lnTo>
                    <a:lnTo>
                      <a:pt x="15" y="94"/>
                    </a:lnTo>
                    <a:lnTo>
                      <a:pt x="15" y="95"/>
                    </a:lnTo>
                    <a:lnTo>
                      <a:pt x="14" y="95"/>
                    </a:lnTo>
                    <a:lnTo>
                      <a:pt x="14" y="96"/>
                    </a:lnTo>
                    <a:lnTo>
                      <a:pt x="13" y="96"/>
                    </a:lnTo>
                    <a:lnTo>
                      <a:pt x="13" y="99"/>
                    </a:lnTo>
                    <a:lnTo>
                      <a:pt x="10" y="99"/>
                    </a:lnTo>
                    <a:lnTo>
                      <a:pt x="10" y="96"/>
                    </a:lnTo>
                    <a:lnTo>
                      <a:pt x="10" y="95"/>
                    </a:lnTo>
                    <a:lnTo>
                      <a:pt x="13" y="95"/>
                    </a:lnTo>
                    <a:lnTo>
                      <a:pt x="13" y="94"/>
                    </a:lnTo>
                    <a:lnTo>
                      <a:pt x="13" y="91"/>
                    </a:lnTo>
                    <a:lnTo>
                      <a:pt x="10" y="94"/>
                    </a:lnTo>
                    <a:lnTo>
                      <a:pt x="9" y="95"/>
                    </a:lnTo>
                    <a:lnTo>
                      <a:pt x="7" y="95"/>
                    </a:lnTo>
                    <a:lnTo>
                      <a:pt x="7" y="96"/>
                    </a:lnTo>
                    <a:lnTo>
                      <a:pt x="5" y="96"/>
                    </a:lnTo>
                    <a:lnTo>
                      <a:pt x="3" y="99"/>
                    </a:lnTo>
                    <a:lnTo>
                      <a:pt x="1" y="99"/>
                    </a:lnTo>
                    <a:lnTo>
                      <a:pt x="0" y="99"/>
                    </a:lnTo>
                  </a:path>
                </a:pathLst>
              </a:custGeom>
              <a:noFill/>
              <a:ln w="12700" cap="rnd">
                <a:solidFill>
                  <a:srgbClr val="AB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1" name="Freeform 231">
                <a:extLst>
                  <a:ext uri="{FF2B5EF4-FFF2-40B4-BE49-F238E27FC236}">
                    <a16:creationId xmlns:a16="http://schemas.microsoft.com/office/drawing/2014/main" id="{AA221C61-0974-4384-9D13-3F6488D28E6A}"/>
                  </a:ext>
                </a:extLst>
              </p:cNvPr>
              <p:cNvSpPr>
                <a:spLocks/>
              </p:cNvSpPr>
              <p:nvPr/>
            </p:nvSpPr>
            <p:spPr bwMode="auto">
              <a:xfrm>
                <a:off x="3069" y="1496"/>
                <a:ext cx="53" cy="209"/>
              </a:xfrm>
              <a:custGeom>
                <a:avLst/>
                <a:gdLst>
                  <a:gd name="T0" fmla="*/ 24 w 53"/>
                  <a:gd name="T1" fmla="*/ 0 h 209"/>
                  <a:gd name="T2" fmla="*/ 5 w 53"/>
                  <a:gd name="T3" fmla="*/ 58 h 209"/>
                  <a:gd name="T4" fmla="*/ 8 w 53"/>
                  <a:gd name="T5" fmla="*/ 208 h 209"/>
                  <a:gd name="T6" fmla="*/ 8 w 53"/>
                  <a:gd name="T7" fmla="*/ 202 h 209"/>
                  <a:gd name="T8" fmla="*/ 8 w 53"/>
                  <a:gd name="T9" fmla="*/ 198 h 209"/>
                  <a:gd name="T10" fmla="*/ 9 w 53"/>
                  <a:gd name="T11" fmla="*/ 193 h 209"/>
                  <a:gd name="T12" fmla="*/ 9 w 53"/>
                  <a:gd name="T13" fmla="*/ 190 h 209"/>
                  <a:gd name="T14" fmla="*/ 14 w 53"/>
                  <a:gd name="T15" fmla="*/ 188 h 209"/>
                  <a:gd name="T16" fmla="*/ 17 w 53"/>
                  <a:gd name="T17" fmla="*/ 193 h 209"/>
                  <a:gd name="T18" fmla="*/ 18 w 53"/>
                  <a:gd name="T19" fmla="*/ 198 h 209"/>
                  <a:gd name="T20" fmla="*/ 18 w 53"/>
                  <a:gd name="T21" fmla="*/ 206 h 209"/>
                  <a:gd name="T22" fmla="*/ 24 w 53"/>
                  <a:gd name="T23" fmla="*/ 202 h 209"/>
                  <a:gd name="T24" fmla="*/ 34 w 53"/>
                  <a:gd name="T25" fmla="*/ 193 h 209"/>
                  <a:gd name="T26" fmla="*/ 40 w 53"/>
                  <a:gd name="T27" fmla="*/ 184 h 209"/>
                  <a:gd name="T28" fmla="*/ 42 w 53"/>
                  <a:gd name="T29" fmla="*/ 177 h 209"/>
                  <a:gd name="T30" fmla="*/ 40 w 53"/>
                  <a:gd name="T31" fmla="*/ 170 h 209"/>
                  <a:gd name="T32" fmla="*/ 46 w 53"/>
                  <a:gd name="T33" fmla="*/ 159 h 209"/>
                  <a:gd name="T34" fmla="*/ 48 w 53"/>
                  <a:gd name="T35" fmla="*/ 147 h 209"/>
                  <a:gd name="T36" fmla="*/ 46 w 53"/>
                  <a:gd name="T37" fmla="*/ 138 h 209"/>
                  <a:gd name="T38" fmla="*/ 46 w 53"/>
                  <a:gd name="T39" fmla="*/ 130 h 209"/>
                  <a:gd name="T40" fmla="*/ 49 w 53"/>
                  <a:gd name="T41" fmla="*/ 120 h 209"/>
                  <a:gd name="T42" fmla="*/ 52 w 53"/>
                  <a:gd name="T43" fmla="*/ 107 h 209"/>
                  <a:gd name="T44" fmla="*/ 48 w 53"/>
                  <a:gd name="T45" fmla="*/ 98 h 209"/>
                  <a:gd name="T46" fmla="*/ 46 w 53"/>
                  <a:gd name="T47" fmla="*/ 95 h 209"/>
                  <a:gd name="T48" fmla="*/ 48 w 53"/>
                  <a:gd name="T49" fmla="*/ 86 h 209"/>
                  <a:gd name="T50" fmla="*/ 48 w 53"/>
                  <a:gd name="T51" fmla="*/ 78 h 209"/>
                  <a:gd name="T52" fmla="*/ 44 w 53"/>
                  <a:gd name="T53" fmla="*/ 73 h 209"/>
                  <a:gd name="T54" fmla="*/ 42 w 53"/>
                  <a:gd name="T55" fmla="*/ 71 h 209"/>
                  <a:gd name="T56" fmla="*/ 44 w 53"/>
                  <a:gd name="T57" fmla="*/ 64 h 209"/>
                  <a:gd name="T58" fmla="*/ 44 w 53"/>
                  <a:gd name="T59" fmla="*/ 57 h 209"/>
                  <a:gd name="T60" fmla="*/ 42 w 53"/>
                  <a:gd name="T61" fmla="*/ 53 h 209"/>
                  <a:gd name="T62" fmla="*/ 40 w 53"/>
                  <a:gd name="T63" fmla="*/ 49 h 209"/>
                  <a:gd name="T64" fmla="*/ 40 w 53"/>
                  <a:gd name="T65" fmla="*/ 43 h 209"/>
                  <a:gd name="T66" fmla="*/ 40 w 53"/>
                  <a:gd name="T67" fmla="*/ 37 h 209"/>
                  <a:gd name="T68" fmla="*/ 37 w 53"/>
                  <a:gd name="T69" fmla="*/ 34 h 209"/>
                  <a:gd name="T70" fmla="*/ 33 w 53"/>
                  <a:gd name="T71" fmla="*/ 28 h 209"/>
                  <a:gd name="T72" fmla="*/ 33 w 53"/>
                  <a:gd name="T73" fmla="*/ 17 h 209"/>
                  <a:gd name="T74" fmla="*/ 32 w 53"/>
                  <a:gd name="T75" fmla="*/ 5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209"/>
                  <a:gd name="T116" fmla="*/ 53 w 53"/>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209">
                    <a:moveTo>
                      <a:pt x="32" y="5"/>
                    </a:moveTo>
                    <a:lnTo>
                      <a:pt x="24" y="0"/>
                    </a:lnTo>
                    <a:lnTo>
                      <a:pt x="18" y="30"/>
                    </a:lnTo>
                    <a:lnTo>
                      <a:pt x="5" y="58"/>
                    </a:lnTo>
                    <a:lnTo>
                      <a:pt x="0" y="193"/>
                    </a:lnTo>
                    <a:lnTo>
                      <a:pt x="8" y="208"/>
                    </a:lnTo>
                    <a:lnTo>
                      <a:pt x="8" y="206"/>
                    </a:lnTo>
                    <a:lnTo>
                      <a:pt x="8" y="202"/>
                    </a:lnTo>
                    <a:lnTo>
                      <a:pt x="8" y="201"/>
                    </a:lnTo>
                    <a:lnTo>
                      <a:pt x="8" y="198"/>
                    </a:lnTo>
                    <a:lnTo>
                      <a:pt x="8" y="196"/>
                    </a:lnTo>
                    <a:lnTo>
                      <a:pt x="9" y="193"/>
                    </a:lnTo>
                    <a:lnTo>
                      <a:pt x="9" y="192"/>
                    </a:lnTo>
                    <a:lnTo>
                      <a:pt x="9" y="190"/>
                    </a:lnTo>
                    <a:lnTo>
                      <a:pt x="13" y="188"/>
                    </a:lnTo>
                    <a:lnTo>
                      <a:pt x="14" y="188"/>
                    </a:lnTo>
                    <a:lnTo>
                      <a:pt x="17" y="190"/>
                    </a:lnTo>
                    <a:lnTo>
                      <a:pt x="17" y="193"/>
                    </a:lnTo>
                    <a:lnTo>
                      <a:pt x="17" y="196"/>
                    </a:lnTo>
                    <a:lnTo>
                      <a:pt x="18" y="198"/>
                    </a:lnTo>
                    <a:lnTo>
                      <a:pt x="18" y="202"/>
                    </a:lnTo>
                    <a:lnTo>
                      <a:pt x="18" y="206"/>
                    </a:lnTo>
                    <a:lnTo>
                      <a:pt x="18" y="208"/>
                    </a:lnTo>
                    <a:lnTo>
                      <a:pt x="24" y="202"/>
                    </a:lnTo>
                    <a:lnTo>
                      <a:pt x="29" y="198"/>
                    </a:lnTo>
                    <a:lnTo>
                      <a:pt x="34" y="193"/>
                    </a:lnTo>
                    <a:lnTo>
                      <a:pt x="38" y="190"/>
                    </a:lnTo>
                    <a:lnTo>
                      <a:pt x="40" y="184"/>
                    </a:lnTo>
                    <a:lnTo>
                      <a:pt x="42" y="181"/>
                    </a:lnTo>
                    <a:lnTo>
                      <a:pt x="42" y="177"/>
                    </a:lnTo>
                    <a:lnTo>
                      <a:pt x="38" y="173"/>
                    </a:lnTo>
                    <a:lnTo>
                      <a:pt x="40" y="170"/>
                    </a:lnTo>
                    <a:lnTo>
                      <a:pt x="44" y="164"/>
                    </a:lnTo>
                    <a:lnTo>
                      <a:pt x="46" y="159"/>
                    </a:lnTo>
                    <a:lnTo>
                      <a:pt x="48" y="153"/>
                    </a:lnTo>
                    <a:lnTo>
                      <a:pt x="48" y="147"/>
                    </a:lnTo>
                    <a:lnTo>
                      <a:pt x="48" y="141"/>
                    </a:lnTo>
                    <a:lnTo>
                      <a:pt x="46" y="138"/>
                    </a:lnTo>
                    <a:lnTo>
                      <a:pt x="42" y="134"/>
                    </a:lnTo>
                    <a:lnTo>
                      <a:pt x="46" y="130"/>
                    </a:lnTo>
                    <a:lnTo>
                      <a:pt x="48" y="125"/>
                    </a:lnTo>
                    <a:lnTo>
                      <a:pt x="49" y="120"/>
                    </a:lnTo>
                    <a:lnTo>
                      <a:pt x="52" y="112"/>
                    </a:lnTo>
                    <a:lnTo>
                      <a:pt x="52" y="107"/>
                    </a:lnTo>
                    <a:lnTo>
                      <a:pt x="49" y="102"/>
                    </a:lnTo>
                    <a:lnTo>
                      <a:pt x="48" y="98"/>
                    </a:lnTo>
                    <a:lnTo>
                      <a:pt x="44" y="98"/>
                    </a:lnTo>
                    <a:lnTo>
                      <a:pt x="46" y="95"/>
                    </a:lnTo>
                    <a:lnTo>
                      <a:pt x="46" y="91"/>
                    </a:lnTo>
                    <a:lnTo>
                      <a:pt x="48" y="86"/>
                    </a:lnTo>
                    <a:lnTo>
                      <a:pt x="48" y="82"/>
                    </a:lnTo>
                    <a:lnTo>
                      <a:pt x="48" y="78"/>
                    </a:lnTo>
                    <a:lnTo>
                      <a:pt x="46" y="74"/>
                    </a:lnTo>
                    <a:lnTo>
                      <a:pt x="44" y="73"/>
                    </a:lnTo>
                    <a:lnTo>
                      <a:pt x="42" y="73"/>
                    </a:lnTo>
                    <a:lnTo>
                      <a:pt x="42" y="71"/>
                    </a:lnTo>
                    <a:lnTo>
                      <a:pt x="42" y="68"/>
                    </a:lnTo>
                    <a:lnTo>
                      <a:pt x="44" y="64"/>
                    </a:lnTo>
                    <a:lnTo>
                      <a:pt x="44" y="60"/>
                    </a:lnTo>
                    <a:lnTo>
                      <a:pt x="44" y="57"/>
                    </a:lnTo>
                    <a:lnTo>
                      <a:pt x="44" y="54"/>
                    </a:lnTo>
                    <a:lnTo>
                      <a:pt x="42" y="53"/>
                    </a:lnTo>
                    <a:lnTo>
                      <a:pt x="40" y="52"/>
                    </a:lnTo>
                    <a:lnTo>
                      <a:pt x="40" y="49"/>
                    </a:lnTo>
                    <a:lnTo>
                      <a:pt x="40" y="47"/>
                    </a:lnTo>
                    <a:lnTo>
                      <a:pt x="40" y="43"/>
                    </a:lnTo>
                    <a:lnTo>
                      <a:pt x="42" y="39"/>
                    </a:lnTo>
                    <a:lnTo>
                      <a:pt x="40" y="37"/>
                    </a:lnTo>
                    <a:lnTo>
                      <a:pt x="40" y="34"/>
                    </a:lnTo>
                    <a:lnTo>
                      <a:pt x="37" y="34"/>
                    </a:lnTo>
                    <a:lnTo>
                      <a:pt x="33" y="31"/>
                    </a:lnTo>
                    <a:lnTo>
                      <a:pt x="33" y="28"/>
                    </a:lnTo>
                    <a:lnTo>
                      <a:pt x="33" y="23"/>
                    </a:lnTo>
                    <a:lnTo>
                      <a:pt x="33" y="17"/>
                    </a:lnTo>
                    <a:lnTo>
                      <a:pt x="32" y="11"/>
                    </a:lnTo>
                    <a:lnTo>
                      <a:pt x="32" y="5"/>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2" name="Freeform 232">
                <a:extLst>
                  <a:ext uri="{FF2B5EF4-FFF2-40B4-BE49-F238E27FC236}">
                    <a16:creationId xmlns:a16="http://schemas.microsoft.com/office/drawing/2014/main" id="{BDF63A73-92E8-4D61-8DF6-4E2B34C18CC1}"/>
                  </a:ext>
                </a:extLst>
              </p:cNvPr>
              <p:cNvSpPr>
                <a:spLocks/>
              </p:cNvSpPr>
              <p:nvPr/>
            </p:nvSpPr>
            <p:spPr bwMode="auto">
              <a:xfrm>
                <a:off x="3069" y="1496"/>
                <a:ext cx="53" cy="209"/>
              </a:xfrm>
              <a:custGeom>
                <a:avLst/>
                <a:gdLst>
                  <a:gd name="T0" fmla="*/ 24 w 53"/>
                  <a:gd name="T1" fmla="*/ 0 h 209"/>
                  <a:gd name="T2" fmla="*/ 5 w 53"/>
                  <a:gd name="T3" fmla="*/ 58 h 209"/>
                  <a:gd name="T4" fmla="*/ 8 w 53"/>
                  <a:gd name="T5" fmla="*/ 208 h 209"/>
                  <a:gd name="T6" fmla="*/ 8 w 53"/>
                  <a:gd name="T7" fmla="*/ 202 h 209"/>
                  <a:gd name="T8" fmla="*/ 8 w 53"/>
                  <a:gd name="T9" fmla="*/ 198 h 209"/>
                  <a:gd name="T10" fmla="*/ 9 w 53"/>
                  <a:gd name="T11" fmla="*/ 193 h 209"/>
                  <a:gd name="T12" fmla="*/ 9 w 53"/>
                  <a:gd name="T13" fmla="*/ 190 h 209"/>
                  <a:gd name="T14" fmla="*/ 14 w 53"/>
                  <a:gd name="T15" fmla="*/ 188 h 209"/>
                  <a:gd name="T16" fmla="*/ 17 w 53"/>
                  <a:gd name="T17" fmla="*/ 193 h 209"/>
                  <a:gd name="T18" fmla="*/ 18 w 53"/>
                  <a:gd name="T19" fmla="*/ 198 h 209"/>
                  <a:gd name="T20" fmla="*/ 18 w 53"/>
                  <a:gd name="T21" fmla="*/ 206 h 209"/>
                  <a:gd name="T22" fmla="*/ 24 w 53"/>
                  <a:gd name="T23" fmla="*/ 202 h 209"/>
                  <a:gd name="T24" fmla="*/ 34 w 53"/>
                  <a:gd name="T25" fmla="*/ 193 h 209"/>
                  <a:gd name="T26" fmla="*/ 40 w 53"/>
                  <a:gd name="T27" fmla="*/ 184 h 209"/>
                  <a:gd name="T28" fmla="*/ 42 w 53"/>
                  <a:gd name="T29" fmla="*/ 177 h 209"/>
                  <a:gd name="T30" fmla="*/ 40 w 53"/>
                  <a:gd name="T31" fmla="*/ 170 h 209"/>
                  <a:gd name="T32" fmla="*/ 46 w 53"/>
                  <a:gd name="T33" fmla="*/ 159 h 209"/>
                  <a:gd name="T34" fmla="*/ 48 w 53"/>
                  <a:gd name="T35" fmla="*/ 147 h 209"/>
                  <a:gd name="T36" fmla="*/ 46 w 53"/>
                  <a:gd name="T37" fmla="*/ 138 h 209"/>
                  <a:gd name="T38" fmla="*/ 46 w 53"/>
                  <a:gd name="T39" fmla="*/ 130 h 209"/>
                  <a:gd name="T40" fmla="*/ 49 w 53"/>
                  <a:gd name="T41" fmla="*/ 120 h 209"/>
                  <a:gd name="T42" fmla="*/ 52 w 53"/>
                  <a:gd name="T43" fmla="*/ 107 h 209"/>
                  <a:gd name="T44" fmla="*/ 48 w 53"/>
                  <a:gd name="T45" fmla="*/ 98 h 209"/>
                  <a:gd name="T46" fmla="*/ 46 w 53"/>
                  <a:gd name="T47" fmla="*/ 95 h 209"/>
                  <a:gd name="T48" fmla="*/ 48 w 53"/>
                  <a:gd name="T49" fmla="*/ 86 h 209"/>
                  <a:gd name="T50" fmla="*/ 48 w 53"/>
                  <a:gd name="T51" fmla="*/ 78 h 209"/>
                  <a:gd name="T52" fmla="*/ 44 w 53"/>
                  <a:gd name="T53" fmla="*/ 73 h 209"/>
                  <a:gd name="T54" fmla="*/ 42 w 53"/>
                  <a:gd name="T55" fmla="*/ 71 h 209"/>
                  <a:gd name="T56" fmla="*/ 44 w 53"/>
                  <a:gd name="T57" fmla="*/ 64 h 209"/>
                  <a:gd name="T58" fmla="*/ 44 w 53"/>
                  <a:gd name="T59" fmla="*/ 57 h 209"/>
                  <a:gd name="T60" fmla="*/ 42 w 53"/>
                  <a:gd name="T61" fmla="*/ 53 h 209"/>
                  <a:gd name="T62" fmla="*/ 40 w 53"/>
                  <a:gd name="T63" fmla="*/ 49 h 209"/>
                  <a:gd name="T64" fmla="*/ 40 w 53"/>
                  <a:gd name="T65" fmla="*/ 43 h 209"/>
                  <a:gd name="T66" fmla="*/ 40 w 53"/>
                  <a:gd name="T67" fmla="*/ 37 h 209"/>
                  <a:gd name="T68" fmla="*/ 37 w 53"/>
                  <a:gd name="T69" fmla="*/ 34 h 209"/>
                  <a:gd name="T70" fmla="*/ 33 w 53"/>
                  <a:gd name="T71" fmla="*/ 28 h 209"/>
                  <a:gd name="T72" fmla="*/ 33 w 53"/>
                  <a:gd name="T73" fmla="*/ 17 h 209"/>
                  <a:gd name="T74" fmla="*/ 32 w 53"/>
                  <a:gd name="T75" fmla="*/ 5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209"/>
                  <a:gd name="T116" fmla="*/ 53 w 53"/>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209">
                    <a:moveTo>
                      <a:pt x="32" y="5"/>
                    </a:moveTo>
                    <a:lnTo>
                      <a:pt x="24" y="0"/>
                    </a:lnTo>
                    <a:lnTo>
                      <a:pt x="18" y="30"/>
                    </a:lnTo>
                    <a:lnTo>
                      <a:pt x="5" y="58"/>
                    </a:lnTo>
                    <a:lnTo>
                      <a:pt x="0" y="193"/>
                    </a:lnTo>
                    <a:lnTo>
                      <a:pt x="8" y="208"/>
                    </a:lnTo>
                    <a:lnTo>
                      <a:pt x="8" y="206"/>
                    </a:lnTo>
                    <a:lnTo>
                      <a:pt x="8" y="202"/>
                    </a:lnTo>
                    <a:lnTo>
                      <a:pt x="8" y="201"/>
                    </a:lnTo>
                    <a:lnTo>
                      <a:pt x="8" y="198"/>
                    </a:lnTo>
                    <a:lnTo>
                      <a:pt x="8" y="196"/>
                    </a:lnTo>
                    <a:lnTo>
                      <a:pt x="9" y="193"/>
                    </a:lnTo>
                    <a:lnTo>
                      <a:pt x="9" y="192"/>
                    </a:lnTo>
                    <a:lnTo>
                      <a:pt x="9" y="190"/>
                    </a:lnTo>
                    <a:lnTo>
                      <a:pt x="13" y="188"/>
                    </a:lnTo>
                    <a:lnTo>
                      <a:pt x="14" y="188"/>
                    </a:lnTo>
                    <a:lnTo>
                      <a:pt x="17" y="190"/>
                    </a:lnTo>
                    <a:lnTo>
                      <a:pt x="17" y="193"/>
                    </a:lnTo>
                    <a:lnTo>
                      <a:pt x="17" y="196"/>
                    </a:lnTo>
                    <a:lnTo>
                      <a:pt x="18" y="198"/>
                    </a:lnTo>
                    <a:lnTo>
                      <a:pt x="18" y="202"/>
                    </a:lnTo>
                    <a:lnTo>
                      <a:pt x="18" y="206"/>
                    </a:lnTo>
                    <a:lnTo>
                      <a:pt x="18" y="208"/>
                    </a:lnTo>
                    <a:lnTo>
                      <a:pt x="24" y="202"/>
                    </a:lnTo>
                    <a:lnTo>
                      <a:pt x="29" y="198"/>
                    </a:lnTo>
                    <a:lnTo>
                      <a:pt x="34" y="193"/>
                    </a:lnTo>
                    <a:lnTo>
                      <a:pt x="38" y="190"/>
                    </a:lnTo>
                    <a:lnTo>
                      <a:pt x="40" y="184"/>
                    </a:lnTo>
                    <a:lnTo>
                      <a:pt x="42" y="181"/>
                    </a:lnTo>
                    <a:lnTo>
                      <a:pt x="42" y="177"/>
                    </a:lnTo>
                    <a:lnTo>
                      <a:pt x="38" y="173"/>
                    </a:lnTo>
                    <a:lnTo>
                      <a:pt x="40" y="170"/>
                    </a:lnTo>
                    <a:lnTo>
                      <a:pt x="44" y="164"/>
                    </a:lnTo>
                    <a:lnTo>
                      <a:pt x="46" y="159"/>
                    </a:lnTo>
                    <a:lnTo>
                      <a:pt x="48" y="153"/>
                    </a:lnTo>
                    <a:lnTo>
                      <a:pt x="48" y="147"/>
                    </a:lnTo>
                    <a:lnTo>
                      <a:pt x="48" y="141"/>
                    </a:lnTo>
                    <a:lnTo>
                      <a:pt x="46" y="138"/>
                    </a:lnTo>
                    <a:lnTo>
                      <a:pt x="42" y="134"/>
                    </a:lnTo>
                    <a:lnTo>
                      <a:pt x="46" y="130"/>
                    </a:lnTo>
                    <a:lnTo>
                      <a:pt x="48" y="125"/>
                    </a:lnTo>
                    <a:lnTo>
                      <a:pt x="49" y="120"/>
                    </a:lnTo>
                    <a:lnTo>
                      <a:pt x="52" y="112"/>
                    </a:lnTo>
                    <a:lnTo>
                      <a:pt x="52" y="107"/>
                    </a:lnTo>
                    <a:lnTo>
                      <a:pt x="49" y="102"/>
                    </a:lnTo>
                    <a:lnTo>
                      <a:pt x="48" y="98"/>
                    </a:lnTo>
                    <a:lnTo>
                      <a:pt x="44" y="98"/>
                    </a:lnTo>
                    <a:lnTo>
                      <a:pt x="46" y="95"/>
                    </a:lnTo>
                    <a:lnTo>
                      <a:pt x="46" y="91"/>
                    </a:lnTo>
                    <a:lnTo>
                      <a:pt x="48" y="86"/>
                    </a:lnTo>
                    <a:lnTo>
                      <a:pt x="48" y="82"/>
                    </a:lnTo>
                    <a:lnTo>
                      <a:pt x="48" y="78"/>
                    </a:lnTo>
                    <a:lnTo>
                      <a:pt x="46" y="74"/>
                    </a:lnTo>
                    <a:lnTo>
                      <a:pt x="44" y="73"/>
                    </a:lnTo>
                    <a:lnTo>
                      <a:pt x="42" y="73"/>
                    </a:lnTo>
                    <a:lnTo>
                      <a:pt x="42" y="71"/>
                    </a:lnTo>
                    <a:lnTo>
                      <a:pt x="42" y="68"/>
                    </a:lnTo>
                    <a:lnTo>
                      <a:pt x="44" y="64"/>
                    </a:lnTo>
                    <a:lnTo>
                      <a:pt x="44" y="60"/>
                    </a:lnTo>
                    <a:lnTo>
                      <a:pt x="44" y="57"/>
                    </a:lnTo>
                    <a:lnTo>
                      <a:pt x="44" y="54"/>
                    </a:lnTo>
                    <a:lnTo>
                      <a:pt x="42" y="53"/>
                    </a:lnTo>
                    <a:lnTo>
                      <a:pt x="40" y="52"/>
                    </a:lnTo>
                    <a:lnTo>
                      <a:pt x="40" y="49"/>
                    </a:lnTo>
                    <a:lnTo>
                      <a:pt x="40" y="47"/>
                    </a:lnTo>
                    <a:lnTo>
                      <a:pt x="40" y="43"/>
                    </a:lnTo>
                    <a:lnTo>
                      <a:pt x="42" y="39"/>
                    </a:lnTo>
                    <a:lnTo>
                      <a:pt x="40" y="37"/>
                    </a:lnTo>
                    <a:lnTo>
                      <a:pt x="40" y="34"/>
                    </a:lnTo>
                    <a:lnTo>
                      <a:pt x="37" y="34"/>
                    </a:lnTo>
                    <a:lnTo>
                      <a:pt x="33" y="31"/>
                    </a:lnTo>
                    <a:lnTo>
                      <a:pt x="33" y="28"/>
                    </a:lnTo>
                    <a:lnTo>
                      <a:pt x="33" y="23"/>
                    </a:lnTo>
                    <a:lnTo>
                      <a:pt x="33" y="17"/>
                    </a:lnTo>
                    <a:lnTo>
                      <a:pt x="32" y="11"/>
                    </a:lnTo>
                    <a:lnTo>
                      <a:pt x="32"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3" name="Freeform 233">
                <a:extLst>
                  <a:ext uri="{FF2B5EF4-FFF2-40B4-BE49-F238E27FC236}">
                    <a16:creationId xmlns:a16="http://schemas.microsoft.com/office/drawing/2014/main" id="{3422E914-5E8A-4E9E-91AA-F973F2B7A31A}"/>
                  </a:ext>
                </a:extLst>
              </p:cNvPr>
              <p:cNvSpPr>
                <a:spLocks/>
              </p:cNvSpPr>
              <p:nvPr/>
            </p:nvSpPr>
            <p:spPr bwMode="auto">
              <a:xfrm>
                <a:off x="3053" y="1493"/>
                <a:ext cx="49" cy="212"/>
              </a:xfrm>
              <a:custGeom>
                <a:avLst/>
                <a:gdLst>
                  <a:gd name="T0" fmla="*/ 21 w 49"/>
                  <a:gd name="T1" fmla="*/ 207 h 212"/>
                  <a:gd name="T2" fmla="*/ 14 w 49"/>
                  <a:gd name="T3" fmla="*/ 201 h 212"/>
                  <a:gd name="T4" fmla="*/ 10 w 49"/>
                  <a:gd name="T5" fmla="*/ 196 h 212"/>
                  <a:gd name="T6" fmla="*/ 10 w 49"/>
                  <a:gd name="T7" fmla="*/ 190 h 212"/>
                  <a:gd name="T8" fmla="*/ 9 w 49"/>
                  <a:gd name="T9" fmla="*/ 182 h 212"/>
                  <a:gd name="T10" fmla="*/ 2 w 49"/>
                  <a:gd name="T11" fmla="*/ 172 h 212"/>
                  <a:gd name="T12" fmla="*/ 1 w 49"/>
                  <a:gd name="T13" fmla="*/ 162 h 212"/>
                  <a:gd name="T14" fmla="*/ 2 w 49"/>
                  <a:gd name="T15" fmla="*/ 153 h 212"/>
                  <a:gd name="T16" fmla="*/ 2 w 49"/>
                  <a:gd name="T17" fmla="*/ 144 h 212"/>
                  <a:gd name="T18" fmla="*/ 0 w 49"/>
                  <a:gd name="T19" fmla="*/ 128 h 212"/>
                  <a:gd name="T20" fmla="*/ 0 w 49"/>
                  <a:gd name="T21" fmla="*/ 114 h 212"/>
                  <a:gd name="T22" fmla="*/ 2 w 49"/>
                  <a:gd name="T23" fmla="*/ 104 h 212"/>
                  <a:gd name="T24" fmla="*/ 5 w 49"/>
                  <a:gd name="T25" fmla="*/ 95 h 212"/>
                  <a:gd name="T26" fmla="*/ 2 w 49"/>
                  <a:gd name="T27" fmla="*/ 77 h 212"/>
                  <a:gd name="T28" fmla="*/ 6 w 49"/>
                  <a:gd name="T29" fmla="*/ 62 h 212"/>
                  <a:gd name="T30" fmla="*/ 10 w 49"/>
                  <a:gd name="T31" fmla="*/ 55 h 212"/>
                  <a:gd name="T32" fmla="*/ 14 w 49"/>
                  <a:gd name="T33" fmla="*/ 49 h 212"/>
                  <a:gd name="T34" fmla="*/ 16 w 49"/>
                  <a:gd name="T35" fmla="*/ 41 h 212"/>
                  <a:gd name="T36" fmla="*/ 18 w 49"/>
                  <a:gd name="T37" fmla="*/ 36 h 212"/>
                  <a:gd name="T38" fmla="*/ 24 w 49"/>
                  <a:gd name="T39" fmla="*/ 34 h 212"/>
                  <a:gd name="T40" fmla="*/ 26 w 49"/>
                  <a:gd name="T41" fmla="*/ 31 h 212"/>
                  <a:gd name="T42" fmla="*/ 25 w 49"/>
                  <a:gd name="T43" fmla="*/ 18 h 212"/>
                  <a:gd name="T44" fmla="*/ 26 w 49"/>
                  <a:gd name="T45" fmla="*/ 7 h 212"/>
                  <a:gd name="T46" fmla="*/ 34 w 49"/>
                  <a:gd name="T47" fmla="*/ 0 h 212"/>
                  <a:gd name="T48" fmla="*/ 41 w 49"/>
                  <a:gd name="T49" fmla="*/ 2 h 212"/>
                  <a:gd name="T50" fmla="*/ 48 w 49"/>
                  <a:gd name="T51" fmla="*/ 7 h 212"/>
                  <a:gd name="T52" fmla="*/ 41 w 49"/>
                  <a:gd name="T53" fmla="*/ 11 h 212"/>
                  <a:gd name="T54" fmla="*/ 40 w 49"/>
                  <a:gd name="T55" fmla="*/ 19 h 212"/>
                  <a:gd name="T56" fmla="*/ 38 w 49"/>
                  <a:gd name="T57" fmla="*/ 31 h 212"/>
                  <a:gd name="T58" fmla="*/ 40 w 49"/>
                  <a:gd name="T59" fmla="*/ 40 h 212"/>
                  <a:gd name="T60" fmla="*/ 40 w 49"/>
                  <a:gd name="T61" fmla="*/ 45 h 212"/>
                  <a:gd name="T62" fmla="*/ 34 w 49"/>
                  <a:gd name="T63" fmla="*/ 51 h 212"/>
                  <a:gd name="T64" fmla="*/ 30 w 49"/>
                  <a:gd name="T65" fmla="*/ 60 h 212"/>
                  <a:gd name="T66" fmla="*/ 29 w 49"/>
                  <a:gd name="T67" fmla="*/ 66 h 212"/>
                  <a:gd name="T68" fmla="*/ 30 w 49"/>
                  <a:gd name="T69" fmla="*/ 72 h 212"/>
                  <a:gd name="T70" fmla="*/ 34 w 49"/>
                  <a:gd name="T71" fmla="*/ 81 h 212"/>
                  <a:gd name="T72" fmla="*/ 34 w 49"/>
                  <a:gd name="T73" fmla="*/ 89 h 212"/>
                  <a:gd name="T74" fmla="*/ 36 w 49"/>
                  <a:gd name="T75" fmla="*/ 95 h 212"/>
                  <a:gd name="T76" fmla="*/ 30 w 49"/>
                  <a:gd name="T77" fmla="*/ 95 h 212"/>
                  <a:gd name="T78" fmla="*/ 26 w 49"/>
                  <a:gd name="T79" fmla="*/ 98 h 212"/>
                  <a:gd name="T80" fmla="*/ 30 w 49"/>
                  <a:gd name="T81" fmla="*/ 104 h 212"/>
                  <a:gd name="T82" fmla="*/ 33 w 49"/>
                  <a:gd name="T83" fmla="*/ 110 h 212"/>
                  <a:gd name="T84" fmla="*/ 34 w 49"/>
                  <a:gd name="T85" fmla="*/ 117 h 212"/>
                  <a:gd name="T86" fmla="*/ 38 w 49"/>
                  <a:gd name="T87" fmla="*/ 124 h 212"/>
                  <a:gd name="T88" fmla="*/ 40 w 49"/>
                  <a:gd name="T89" fmla="*/ 133 h 212"/>
                  <a:gd name="T90" fmla="*/ 34 w 49"/>
                  <a:gd name="T91" fmla="*/ 136 h 212"/>
                  <a:gd name="T92" fmla="*/ 30 w 49"/>
                  <a:gd name="T93" fmla="*/ 144 h 212"/>
                  <a:gd name="T94" fmla="*/ 34 w 49"/>
                  <a:gd name="T95" fmla="*/ 150 h 212"/>
                  <a:gd name="T96" fmla="*/ 40 w 49"/>
                  <a:gd name="T97" fmla="*/ 155 h 212"/>
                  <a:gd name="T98" fmla="*/ 34 w 49"/>
                  <a:gd name="T99" fmla="*/ 161 h 212"/>
                  <a:gd name="T100" fmla="*/ 34 w 49"/>
                  <a:gd name="T101" fmla="*/ 167 h 212"/>
                  <a:gd name="T102" fmla="*/ 26 w 49"/>
                  <a:gd name="T103" fmla="*/ 171 h 212"/>
                  <a:gd name="T104" fmla="*/ 30 w 49"/>
                  <a:gd name="T105" fmla="*/ 184 h 212"/>
                  <a:gd name="T106" fmla="*/ 29 w 49"/>
                  <a:gd name="T107" fmla="*/ 184 h 212"/>
                  <a:gd name="T108" fmla="*/ 25 w 49"/>
                  <a:gd name="T109" fmla="*/ 187 h 212"/>
                  <a:gd name="T110" fmla="*/ 21 w 49"/>
                  <a:gd name="T111" fmla="*/ 196 h 212"/>
                  <a:gd name="T112" fmla="*/ 24 w 49"/>
                  <a:gd name="T113" fmla="*/ 211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212"/>
                  <a:gd name="T173" fmla="*/ 49 w 49"/>
                  <a:gd name="T174" fmla="*/ 212 h 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212">
                    <a:moveTo>
                      <a:pt x="24" y="211"/>
                    </a:moveTo>
                    <a:lnTo>
                      <a:pt x="21" y="207"/>
                    </a:lnTo>
                    <a:lnTo>
                      <a:pt x="18" y="205"/>
                    </a:lnTo>
                    <a:lnTo>
                      <a:pt x="14" y="201"/>
                    </a:lnTo>
                    <a:lnTo>
                      <a:pt x="12" y="200"/>
                    </a:lnTo>
                    <a:lnTo>
                      <a:pt x="10" y="196"/>
                    </a:lnTo>
                    <a:lnTo>
                      <a:pt x="10" y="193"/>
                    </a:lnTo>
                    <a:lnTo>
                      <a:pt x="10" y="190"/>
                    </a:lnTo>
                    <a:lnTo>
                      <a:pt x="10" y="186"/>
                    </a:lnTo>
                    <a:lnTo>
                      <a:pt x="9" y="182"/>
                    </a:lnTo>
                    <a:lnTo>
                      <a:pt x="5" y="179"/>
                    </a:lnTo>
                    <a:lnTo>
                      <a:pt x="2" y="172"/>
                    </a:lnTo>
                    <a:lnTo>
                      <a:pt x="1" y="167"/>
                    </a:lnTo>
                    <a:lnTo>
                      <a:pt x="1" y="162"/>
                    </a:lnTo>
                    <a:lnTo>
                      <a:pt x="1" y="157"/>
                    </a:lnTo>
                    <a:lnTo>
                      <a:pt x="2" y="153"/>
                    </a:lnTo>
                    <a:lnTo>
                      <a:pt x="6" y="152"/>
                    </a:lnTo>
                    <a:lnTo>
                      <a:pt x="2" y="144"/>
                    </a:lnTo>
                    <a:lnTo>
                      <a:pt x="1" y="137"/>
                    </a:lnTo>
                    <a:lnTo>
                      <a:pt x="0" y="128"/>
                    </a:lnTo>
                    <a:lnTo>
                      <a:pt x="0" y="120"/>
                    </a:lnTo>
                    <a:lnTo>
                      <a:pt x="0" y="114"/>
                    </a:lnTo>
                    <a:lnTo>
                      <a:pt x="1" y="108"/>
                    </a:lnTo>
                    <a:lnTo>
                      <a:pt x="2" y="104"/>
                    </a:lnTo>
                    <a:lnTo>
                      <a:pt x="6" y="103"/>
                    </a:lnTo>
                    <a:lnTo>
                      <a:pt x="5" y="95"/>
                    </a:lnTo>
                    <a:lnTo>
                      <a:pt x="2" y="86"/>
                    </a:lnTo>
                    <a:lnTo>
                      <a:pt x="2" y="77"/>
                    </a:lnTo>
                    <a:lnTo>
                      <a:pt x="5" y="70"/>
                    </a:lnTo>
                    <a:lnTo>
                      <a:pt x="6" y="62"/>
                    </a:lnTo>
                    <a:lnTo>
                      <a:pt x="9" y="57"/>
                    </a:lnTo>
                    <a:lnTo>
                      <a:pt x="10" y="55"/>
                    </a:lnTo>
                    <a:lnTo>
                      <a:pt x="14" y="55"/>
                    </a:lnTo>
                    <a:lnTo>
                      <a:pt x="14" y="49"/>
                    </a:lnTo>
                    <a:lnTo>
                      <a:pt x="14" y="45"/>
                    </a:lnTo>
                    <a:lnTo>
                      <a:pt x="16" y="41"/>
                    </a:lnTo>
                    <a:lnTo>
                      <a:pt x="16" y="38"/>
                    </a:lnTo>
                    <a:lnTo>
                      <a:pt x="18" y="36"/>
                    </a:lnTo>
                    <a:lnTo>
                      <a:pt x="21" y="34"/>
                    </a:lnTo>
                    <a:lnTo>
                      <a:pt x="24" y="34"/>
                    </a:lnTo>
                    <a:lnTo>
                      <a:pt x="26" y="36"/>
                    </a:lnTo>
                    <a:lnTo>
                      <a:pt x="26" y="31"/>
                    </a:lnTo>
                    <a:lnTo>
                      <a:pt x="25" y="26"/>
                    </a:lnTo>
                    <a:lnTo>
                      <a:pt x="25" y="18"/>
                    </a:lnTo>
                    <a:lnTo>
                      <a:pt x="25" y="13"/>
                    </a:lnTo>
                    <a:lnTo>
                      <a:pt x="26" y="7"/>
                    </a:lnTo>
                    <a:lnTo>
                      <a:pt x="30" y="3"/>
                    </a:lnTo>
                    <a:lnTo>
                      <a:pt x="34" y="0"/>
                    </a:lnTo>
                    <a:lnTo>
                      <a:pt x="40" y="0"/>
                    </a:lnTo>
                    <a:lnTo>
                      <a:pt x="41" y="2"/>
                    </a:lnTo>
                    <a:lnTo>
                      <a:pt x="45" y="3"/>
                    </a:lnTo>
                    <a:lnTo>
                      <a:pt x="48" y="7"/>
                    </a:lnTo>
                    <a:lnTo>
                      <a:pt x="44" y="9"/>
                    </a:lnTo>
                    <a:lnTo>
                      <a:pt x="41" y="11"/>
                    </a:lnTo>
                    <a:lnTo>
                      <a:pt x="40" y="17"/>
                    </a:lnTo>
                    <a:lnTo>
                      <a:pt x="40" y="19"/>
                    </a:lnTo>
                    <a:lnTo>
                      <a:pt x="38" y="26"/>
                    </a:lnTo>
                    <a:lnTo>
                      <a:pt x="38" y="31"/>
                    </a:lnTo>
                    <a:lnTo>
                      <a:pt x="40" y="36"/>
                    </a:lnTo>
                    <a:lnTo>
                      <a:pt x="40" y="40"/>
                    </a:lnTo>
                    <a:lnTo>
                      <a:pt x="44" y="43"/>
                    </a:lnTo>
                    <a:lnTo>
                      <a:pt x="40" y="45"/>
                    </a:lnTo>
                    <a:lnTo>
                      <a:pt x="36" y="47"/>
                    </a:lnTo>
                    <a:lnTo>
                      <a:pt x="34" y="51"/>
                    </a:lnTo>
                    <a:lnTo>
                      <a:pt x="34" y="56"/>
                    </a:lnTo>
                    <a:lnTo>
                      <a:pt x="30" y="60"/>
                    </a:lnTo>
                    <a:lnTo>
                      <a:pt x="29" y="62"/>
                    </a:lnTo>
                    <a:lnTo>
                      <a:pt x="29" y="66"/>
                    </a:lnTo>
                    <a:lnTo>
                      <a:pt x="30" y="70"/>
                    </a:lnTo>
                    <a:lnTo>
                      <a:pt x="30" y="72"/>
                    </a:lnTo>
                    <a:lnTo>
                      <a:pt x="33" y="76"/>
                    </a:lnTo>
                    <a:lnTo>
                      <a:pt x="34" y="81"/>
                    </a:lnTo>
                    <a:lnTo>
                      <a:pt x="34" y="85"/>
                    </a:lnTo>
                    <a:lnTo>
                      <a:pt x="34" y="89"/>
                    </a:lnTo>
                    <a:lnTo>
                      <a:pt x="34" y="93"/>
                    </a:lnTo>
                    <a:lnTo>
                      <a:pt x="36" y="95"/>
                    </a:lnTo>
                    <a:lnTo>
                      <a:pt x="36" y="98"/>
                    </a:lnTo>
                    <a:lnTo>
                      <a:pt x="30" y="95"/>
                    </a:lnTo>
                    <a:lnTo>
                      <a:pt x="29" y="95"/>
                    </a:lnTo>
                    <a:lnTo>
                      <a:pt x="26" y="98"/>
                    </a:lnTo>
                    <a:lnTo>
                      <a:pt x="25" y="99"/>
                    </a:lnTo>
                    <a:lnTo>
                      <a:pt x="30" y="104"/>
                    </a:lnTo>
                    <a:lnTo>
                      <a:pt x="33" y="106"/>
                    </a:lnTo>
                    <a:lnTo>
                      <a:pt x="33" y="110"/>
                    </a:lnTo>
                    <a:lnTo>
                      <a:pt x="33" y="114"/>
                    </a:lnTo>
                    <a:lnTo>
                      <a:pt x="34" y="117"/>
                    </a:lnTo>
                    <a:lnTo>
                      <a:pt x="36" y="120"/>
                    </a:lnTo>
                    <a:lnTo>
                      <a:pt x="38" y="124"/>
                    </a:lnTo>
                    <a:lnTo>
                      <a:pt x="38" y="129"/>
                    </a:lnTo>
                    <a:lnTo>
                      <a:pt x="40" y="133"/>
                    </a:lnTo>
                    <a:lnTo>
                      <a:pt x="36" y="136"/>
                    </a:lnTo>
                    <a:lnTo>
                      <a:pt x="34" y="136"/>
                    </a:lnTo>
                    <a:lnTo>
                      <a:pt x="33" y="137"/>
                    </a:lnTo>
                    <a:lnTo>
                      <a:pt x="30" y="144"/>
                    </a:lnTo>
                    <a:lnTo>
                      <a:pt x="33" y="148"/>
                    </a:lnTo>
                    <a:lnTo>
                      <a:pt x="34" y="150"/>
                    </a:lnTo>
                    <a:lnTo>
                      <a:pt x="36" y="153"/>
                    </a:lnTo>
                    <a:lnTo>
                      <a:pt x="40" y="155"/>
                    </a:lnTo>
                    <a:lnTo>
                      <a:pt x="36" y="157"/>
                    </a:lnTo>
                    <a:lnTo>
                      <a:pt x="34" y="161"/>
                    </a:lnTo>
                    <a:lnTo>
                      <a:pt x="34" y="163"/>
                    </a:lnTo>
                    <a:lnTo>
                      <a:pt x="34" y="167"/>
                    </a:lnTo>
                    <a:lnTo>
                      <a:pt x="29" y="167"/>
                    </a:lnTo>
                    <a:lnTo>
                      <a:pt x="26" y="171"/>
                    </a:lnTo>
                    <a:lnTo>
                      <a:pt x="29" y="176"/>
                    </a:lnTo>
                    <a:lnTo>
                      <a:pt x="30" y="184"/>
                    </a:lnTo>
                    <a:lnTo>
                      <a:pt x="29" y="184"/>
                    </a:lnTo>
                    <a:lnTo>
                      <a:pt x="26" y="186"/>
                    </a:lnTo>
                    <a:lnTo>
                      <a:pt x="25" y="187"/>
                    </a:lnTo>
                    <a:lnTo>
                      <a:pt x="24" y="191"/>
                    </a:lnTo>
                    <a:lnTo>
                      <a:pt x="21" y="196"/>
                    </a:lnTo>
                    <a:lnTo>
                      <a:pt x="21" y="201"/>
                    </a:lnTo>
                    <a:lnTo>
                      <a:pt x="24" y="211"/>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4" name="Freeform 234">
                <a:extLst>
                  <a:ext uri="{FF2B5EF4-FFF2-40B4-BE49-F238E27FC236}">
                    <a16:creationId xmlns:a16="http://schemas.microsoft.com/office/drawing/2014/main" id="{C9F7B29C-29A4-4CAB-9174-125D31A81A63}"/>
                  </a:ext>
                </a:extLst>
              </p:cNvPr>
              <p:cNvSpPr>
                <a:spLocks/>
              </p:cNvSpPr>
              <p:nvPr/>
            </p:nvSpPr>
            <p:spPr bwMode="auto">
              <a:xfrm>
                <a:off x="3053" y="1493"/>
                <a:ext cx="49" cy="212"/>
              </a:xfrm>
              <a:custGeom>
                <a:avLst/>
                <a:gdLst>
                  <a:gd name="T0" fmla="*/ 21 w 49"/>
                  <a:gd name="T1" fmla="*/ 207 h 212"/>
                  <a:gd name="T2" fmla="*/ 14 w 49"/>
                  <a:gd name="T3" fmla="*/ 201 h 212"/>
                  <a:gd name="T4" fmla="*/ 10 w 49"/>
                  <a:gd name="T5" fmla="*/ 196 h 212"/>
                  <a:gd name="T6" fmla="*/ 10 w 49"/>
                  <a:gd name="T7" fmla="*/ 190 h 212"/>
                  <a:gd name="T8" fmla="*/ 9 w 49"/>
                  <a:gd name="T9" fmla="*/ 182 h 212"/>
                  <a:gd name="T10" fmla="*/ 2 w 49"/>
                  <a:gd name="T11" fmla="*/ 172 h 212"/>
                  <a:gd name="T12" fmla="*/ 1 w 49"/>
                  <a:gd name="T13" fmla="*/ 162 h 212"/>
                  <a:gd name="T14" fmla="*/ 2 w 49"/>
                  <a:gd name="T15" fmla="*/ 153 h 212"/>
                  <a:gd name="T16" fmla="*/ 2 w 49"/>
                  <a:gd name="T17" fmla="*/ 144 h 212"/>
                  <a:gd name="T18" fmla="*/ 0 w 49"/>
                  <a:gd name="T19" fmla="*/ 128 h 212"/>
                  <a:gd name="T20" fmla="*/ 0 w 49"/>
                  <a:gd name="T21" fmla="*/ 114 h 212"/>
                  <a:gd name="T22" fmla="*/ 2 w 49"/>
                  <a:gd name="T23" fmla="*/ 104 h 212"/>
                  <a:gd name="T24" fmla="*/ 5 w 49"/>
                  <a:gd name="T25" fmla="*/ 95 h 212"/>
                  <a:gd name="T26" fmla="*/ 2 w 49"/>
                  <a:gd name="T27" fmla="*/ 77 h 212"/>
                  <a:gd name="T28" fmla="*/ 6 w 49"/>
                  <a:gd name="T29" fmla="*/ 62 h 212"/>
                  <a:gd name="T30" fmla="*/ 10 w 49"/>
                  <a:gd name="T31" fmla="*/ 55 h 212"/>
                  <a:gd name="T32" fmla="*/ 14 w 49"/>
                  <a:gd name="T33" fmla="*/ 49 h 212"/>
                  <a:gd name="T34" fmla="*/ 16 w 49"/>
                  <a:gd name="T35" fmla="*/ 41 h 212"/>
                  <a:gd name="T36" fmla="*/ 18 w 49"/>
                  <a:gd name="T37" fmla="*/ 36 h 212"/>
                  <a:gd name="T38" fmla="*/ 24 w 49"/>
                  <a:gd name="T39" fmla="*/ 34 h 212"/>
                  <a:gd name="T40" fmla="*/ 26 w 49"/>
                  <a:gd name="T41" fmla="*/ 31 h 212"/>
                  <a:gd name="T42" fmla="*/ 25 w 49"/>
                  <a:gd name="T43" fmla="*/ 18 h 212"/>
                  <a:gd name="T44" fmla="*/ 26 w 49"/>
                  <a:gd name="T45" fmla="*/ 7 h 212"/>
                  <a:gd name="T46" fmla="*/ 34 w 49"/>
                  <a:gd name="T47" fmla="*/ 0 h 212"/>
                  <a:gd name="T48" fmla="*/ 41 w 49"/>
                  <a:gd name="T49" fmla="*/ 2 h 212"/>
                  <a:gd name="T50" fmla="*/ 48 w 49"/>
                  <a:gd name="T51" fmla="*/ 7 h 212"/>
                  <a:gd name="T52" fmla="*/ 41 w 49"/>
                  <a:gd name="T53" fmla="*/ 11 h 212"/>
                  <a:gd name="T54" fmla="*/ 40 w 49"/>
                  <a:gd name="T55" fmla="*/ 19 h 212"/>
                  <a:gd name="T56" fmla="*/ 38 w 49"/>
                  <a:gd name="T57" fmla="*/ 31 h 212"/>
                  <a:gd name="T58" fmla="*/ 40 w 49"/>
                  <a:gd name="T59" fmla="*/ 40 h 212"/>
                  <a:gd name="T60" fmla="*/ 40 w 49"/>
                  <a:gd name="T61" fmla="*/ 45 h 212"/>
                  <a:gd name="T62" fmla="*/ 34 w 49"/>
                  <a:gd name="T63" fmla="*/ 51 h 212"/>
                  <a:gd name="T64" fmla="*/ 30 w 49"/>
                  <a:gd name="T65" fmla="*/ 60 h 212"/>
                  <a:gd name="T66" fmla="*/ 29 w 49"/>
                  <a:gd name="T67" fmla="*/ 66 h 212"/>
                  <a:gd name="T68" fmla="*/ 30 w 49"/>
                  <a:gd name="T69" fmla="*/ 72 h 212"/>
                  <a:gd name="T70" fmla="*/ 34 w 49"/>
                  <a:gd name="T71" fmla="*/ 81 h 212"/>
                  <a:gd name="T72" fmla="*/ 34 w 49"/>
                  <a:gd name="T73" fmla="*/ 89 h 212"/>
                  <a:gd name="T74" fmla="*/ 36 w 49"/>
                  <a:gd name="T75" fmla="*/ 95 h 212"/>
                  <a:gd name="T76" fmla="*/ 30 w 49"/>
                  <a:gd name="T77" fmla="*/ 95 h 212"/>
                  <a:gd name="T78" fmla="*/ 26 w 49"/>
                  <a:gd name="T79" fmla="*/ 98 h 212"/>
                  <a:gd name="T80" fmla="*/ 30 w 49"/>
                  <a:gd name="T81" fmla="*/ 104 h 212"/>
                  <a:gd name="T82" fmla="*/ 33 w 49"/>
                  <a:gd name="T83" fmla="*/ 110 h 212"/>
                  <a:gd name="T84" fmla="*/ 34 w 49"/>
                  <a:gd name="T85" fmla="*/ 117 h 212"/>
                  <a:gd name="T86" fmla="*/ 38 w 49"/>
                  <a:gd name="T87" fmla="*/ 124 h 212"/>
                  <a:gd name="T88" fmla="*/ 40 w 49"/>
                  <a:gd name="T89" fmla="*/ 133 h 212"/>
                  <a:gd name="T90" fmla="*/ 34 w 49"/>
                  <a:gd name="T91" fmla="*/ 136 h 212"/>
                  <a:gd name="T92" fmla="*/ 30 w 49"/>
                  <a:gd name="T93" fmla="*/ 144 h 212"/>
                  <a:gd name="T94" fmla="*/ 34 w 49"/>
                  <a:gd name="T95" fmla="*/ 150 h 212"/>
                  <a:gd name="T96" fmla="*/ 40 w 49"/>
                  <a:gd name="T97" fmla="*/ 155 h 212"/>
                  <a:gd name="T98" fmla="*/ 34 w 49"/>
                  <a:gd name="T99" fmla="*/ 161 h 212"/>
                  <a:gd name="T100" fmla="*/ 34 w 49"/>
                  <a:gd name="T101" fmla="*/ 167 h 212"/>
                  <a:gd name="T102" fmla="*/ 26 w 49"/>
                  <a:gd name="T103" fmla="*/ 171 h 212"/>
                  <a:gd name="T104" fmla="*/ 30 w 49"/>
                  <a:gd name="T105" fmla="*/ 184 h 212"/>
                  <a:gd name="T106" fmla="*/ 29 w 49"/>
                  <a:gd name="T107" fmla="*/ 184 h 212"/>
                  <a:gd name="T108" fmla="*/ 25 w 49"/>
                  <a:gd name="T109" fmla="*/ 187 h 212"/>
                  <a:gd name="T110" fmla="*/ 21 w 49"/>
                  <a:gd name="T111" fmla="*/ 196 h 212"/>
                  <a:gd name="T112" fmla="*/ 24 w 49"/>
                  <a:gd name="T113" fmla="*/ 211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212"/>
                  <a:gd name="T173" fmla="*/ 49 w 49"/>
                  <a:gd name="T174" fmla="*/ 212 h 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212">
                    <a:moveTo>
                      <a:pt x="24" y="211"/>
                    </a:moveTo>
                    <a:lnTo>
                      <a:pt x="21" y="207"/>
                    </a:lnTo>
                    <a:lnTo>
                      <a:pt x="18" y="205"/>
                    </a:lnTo>
                    <a:lnTo>
                      <a:pt x="14" y="201"/>
                    </a:lnTo>
                    <a:lnTo>
                      <a:pt x="12" y="200"/>
                    </a:lnTo>
                    <a:lnTo>
                      <a:pt x="10" y="196"/>
                    </a:lnTo>
                    <a:lnTo>
                      <a:pt x="10" y="193"/>
                    </a:lnTo>
                    <a:lnTo>
                      <a:pt x="10" y="190"/>
                    </a:lnTo>
                    <a:lnTo>
                      <a:pt x="10" y="186"/>
                    </a:lnTo>
                    <a:lnTo>
                      <a:pt x="9" y="182"/>
                    </a:lnTo>
                    <a:lnTo>
                      <a:pt x="5" y="179"/>
                    </a:lnTo>
                    <a:lnTo>
                      <a:pt x="2" y="172"/>
                    </a:lnTo>
                    <a:lnTo>
                      <a:pt x="1" y="167"/>
                    </a:lnTo>
                    <a:lnTo>
                      <a:pt x="1" y="162"/>
                    </a:lnTo>
                    <a:lnTo>
                      <a:pt x="1" y="157"/>
                    </a:lnTo>
                    <a:lnTo>
                      <a:pt x="2" y="153"/>
                    </a:lnTo>
                    <a:lnTo>
                      <a:pt x="6" y="152"/>
                    </a:lnTo>
                    <a:lnTo>
                      <a:pt x="2" y="144"/>
                    </a:lnTo>
                    <a:lnTo>
                      <a:pt x="1" y="137"/>
                    </a:lnTo>
                    <a:lnTo>
                      <a:pt x="0" y="128"/>
                    </a:lnTo>
                    <a:lnTo>
                      <a:pt x="0" y="120"/>
                    </a:lnTo>
                    <a:lnTo>
                      <a:pt x="0" y="114"/>
                    </a:lnTo>
                    <a:lnTo>
                      <a:pt x="1" y="108"/>
                    </a:lnTo>
                    <a:lnTo>
                      <a:pt x="2" y="104"/>
                    </a:lnTo>
                    <a:lnTo>
                      <a:pt x="6" y="103"/>
                    </a:lnTo>
                    <a:lnTo>
                      <a:pt x="5" y="95"/>
                    </a:lnTo>
                    <a:lnTo>
                      <a:pt x="2" y="86"/>
                    </a:lnTo>
                    <a:lnTo>
                      <a:pt x="2" y="77"/>
                    </a:lnTo>
                    <a:lnTo>
                      <a:pt x="5" y="70"/>
                    </a:lnTo>
                    <a:lnTo>
                      <a:pt x="6" y="62"/>
                    </a:lnTo>
                    <a:lnTo>
                      <a:pt x="9" y="57"/>
                    </a:lnTo>
                    <a:lnTo>
                      <a:pt x="10" y="55"/>
                    </a:lnTo>
                    <a:lnTo>
                      <a:pt x="14" y="55"/>
                    </a:lnTo>
                    <a:lnTo>
                      <a:pt x="14" y="49"/>
                    </a:lnTo>
                    <a:lnTo>
                      <a:pt x="14" y="45"/>
                    </a:lnTo>
                    <a:lnTo>
                      <a:pt x="16" y="41"/>
                    </a:lnTo>
                    <a:lnTo>
                      <a:pt x="16" y="38"/>
                    </a:lnTo>
                    <a:lnTo>
                      <a:pt x="18" y="36"/>
                    </a:lnTo>
                    <a:lnTo>
                      <a:pt x="21" y="34"/>
                    </a:lnTo>
                    <a:lnTo>
                      <a:pt x="24" y="34"/>
                    </a:lnTo>
                    <a:lnTo>
                      <a:pt x="26" y="36"/>
                    </a:lnTo>
                    <a:lnTo>
                      <a:pt x="26" y="31"/>
                    </a:lnTo>
                    <a:lnTo>
                      <a:pt x="25" y="26"/>
                    </a:lnTo>
                    <a:lnTo>
                      <a:pt x="25" y="18"/>
                    </a:lnTo>
                    <a:lnTo>
                      <a:pt x="25" y="13"/>
                    </a:lnTo>
                    <a:lnTo>
                      <a:pt x="26" y="7"/>
                    </a:lnTo>
                    <a:lnTo>
                      <a:pt x="30" y="3"/>
                    </a:lnTo>
                    <a:lnTo>
                      <a:pt x="34" y="0"/>
                    </a:lnTo>
                    <a:lnTo>
                      <a:pt x="40" y="0"/>
                    </a:lnTo>
                    <a:lnTo>
                      <a:pt x="41" y="2"/>
                    </a:lnTo>
                    <a:lnTo>
                      <a:pt x="45" y="3"/>
                    </a:lnTo>
                    <a:lnTo>
                      <a:pt x="48" y="7"/>
                    </a:lnTo>
                    <a:lnTo>
                      <a:pt x="44" y="9"/>
                    </a:lnTo>
                    <a:lnTo>
                      <a:pt x="41" y="11"/>
                    </a:lnTo>
                    <a:lnTo>
                      <a:pt x="40" y="17"/>
                    </a:lnTo>
                    <a:lnTo>
                      <a:pt x="40" y="19"/>
                    </a:lnTo>
                    <a:lnTo>
                      <a:pt x="38" y="26"/>
                    </a:lnTo>
                    <a:lnTo>
                      <a:pt x="38" y="31"/>
                    </a:lnTo>
                    <a:lnTo>
                      <a:pt x="40" y="36"/>
                    </a:lnTo>
                    <a:lnTo>
                      <a:pt x="40" y="40"/>
                    </a:lnTo>
                    <a:lnTo>
                      <a:pt x="44" y="43"/>
                    </a:lnTo>
                    <a:lnTo>
                      <a:pt x="40" y="45"/>
                    </a:lnTo>
                    <a:lnTo>
                      <a:pt x="36" y="47"/>
                    </a:lnTo>
                    <a:lnTo>
                      <a:pt x="34" y="51"/>
                    </a:lnTo>
                    <a:lnTo>
                      <a:pt x="34" y="56"/>
                    </a:lnTo>
                    <a:lnTo>
                      <a:pt x="30" y="60"/>
                    </a:lnTo>
                    <a:lnTo>
                      <a:pt x="29" y="62"/>
                    </a:lnTo>
                    <a:lnTo>
                      <a:pt x="29" y="66"/>
                    </a:lnTo>
                    <a:lnTo>
                      <a:pt x="30" y="70"/>
                    </a:lnTo>
                    <a:lnTo>
                      <a:pt x="30" y="72"/>
                    </a:lnTo>
                    <a:lnTo>
                      <a:pt x="33" y="76"/>
                    </a:lnTo>
                    <a:lnTo>
                      <a:pt x="34" y="81"/>
                    </a:lnTo>
                    <a:lnTo>
                      <a:pt x="34" y="85"/>
                    </a:lnTo>
                    <a:lnTo>
                      <a:pt x="34" y="89"/>
                    </a:lnTo>
                    <a:lnTo>
                      <a:pt x="34" y="93"/>
                    </a:lnTo>
                    <a:lnTo>
                      <a:pt x="36" y="95"/>
                    </a:lnTo>
                    <a:lnTo>
                      <a:pt x="36" y="98"/>
                    </a:lnTo>
                    <a:lnTo>
                      <a:pt x="30" y="95"/>
                    </a:lnTo>
                    <a:lnTo>
                      <a:pt x="29" y="95"/>
                    </a:lnTo>
                    <a:lnTo>
                      <a:pt x="26" y="98"/>
                    </a:lnTo>
                    <a:lnTo>
                      <a:pt x="25" y="99"/>
                    </a:lnTo>
                    <a:lnTo>
                      <a:pt x="30" y="104"/>
                    </a:lnTo>
                    <a:lnTo>
                      <a:pt x="33" y="106"/>
                    </a:lnTo>
                    <a:lnTo>
                      <a:pt x="33" y="110"/>
                    </a:lnTo>
                    <a:lnTo>
                      <a:pt x="33" y="114"/>
                    </a:lnTo>
                    <a:lnTo>
                      <a:pt x="34" y="117"/>
                    </a:lnTo>
                    <a:lnTo>
                      <a:pt x="36" y="120"/>
                    </a:lnTo>
                    <a:lnTo>
                      <a:pt x="38" y="124"/>
                    </a:lnTo>
                    <a:lnTo>
                      <a:pt x="38" y="129"/>
                    </a:lnTo>
                    <a:lnTo>
                      <a:pt x="40" y="133"/>
                    </a:lnTo>
                    <a:lnTo>
                      <a:pt x="36" y="136"/>
                    </a:lnTo>
                    <a:lnTo>
                      <a:pt x="34" y="136"/>
                    </a:lnTo>
                    <a:lnTo>
                      <a:pt x="33" y="137"/>
                    </a:lnTo>
                    <a:lnTo>
                      <a:pt x="30" y="144"/>
                    </a:lnTo>
                    <a:lnTo>
                      <a:pt x="33" y="148"/>
                    </a:lnTo>
                    <a:lnTo>
                      <a:pt x="34" y="150"/>
                    </a:lnTo>
                    <a:lnTo>
                      <a:pt x="36" y="153"/>
                    </a:lnTo>
                    <a:lnTo>
                      <a:pt x="40" y="155"/>
                    </a:lnTo>
                    <a:lnTo>
                      <a:pt x="36" y="157"/>
                    </a:lnTo>
                    <a:lnTo>
                      <a:pt x="34" y="161"/>
                    </a:lnTo>
                    <a:lnTo>
                      <a:pt x="34" y="163"/>
                    </a:lnTo>
                    <a:lnTo>
                      <a:pt x="34" y="167"/>
                    </a:lnTo>
                    <a:lnTo>
                      <a:pt x="29" y="167"/>
                    </a:lnTo>
                    <a:lnTo>
                      <a:pt x="26" y="171"/>
                    </a:lnTo>
                    <a:lnTo>
                      <a:pt x="29" y="176"/>
                    </a:lnTo>
                    <a:lnTo>
                      <a:pt x="30" y="184"/>
                    </a:lnTo>
                    <a:lnTo>
                      <a:pt x="29" y="184"/>
                    </a:lnTo>
                    <a:lnTo>
                      <a:pt x="26" y="186"/>
                    </a:lnTo>
                    <a:lnTo>
                      <a:pt x="25" y="187"/>
                    </a:lnTo>
                    <a:lnTo>
                      <a:pt x="24" y="191"/>
                    </a:lnTo>
                    <a:lnTo>
                      <a:pt x="21" y="196"/>
                    </a:lnTo>
                    <a:lnTo>
                      <a:pt x="21" y="201"/>
                    </a:lnTo>
                    <a:lnTo>
                      <a:pt x="24" y="211"/>
                    </a:lnTo>
                  </a:path>
                </a:pathLst>
              </a:custGeom>
              <a:noFill/>
              <a:ln w="12700" cap="rnd">
                <a:solidFill>
                  <a:srgbClr val="0256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5" name="Freeform 235">
                <a:extLst>
                  <a:ext uri="{FF2B5EF4-FFF2-40B4-BE49-F238E27FC236}">
                    <a16:creationId xmlns:a16="http://schemas.microsoft.com/office/drawing/2014/main" id="{DC352BCE-C71F-4310-9EBD-7D9E6A4AE1AE}"/>
                  </a:ext>
                </a:extLst>
              </p:cNvPr>
              <p:cNvSpPr>
                <a:spLocks/>
              </p:cNvSpPr>
              <p:nvPr/>
            </p:nvSpPr>
            <p:spPr bwMode="auto">
              <a:xfrm>
                <a:off x="3069" y="1693"/>
                <a:ext cx="22" cy="68"/>
              </a:xfrm>
              <a:custGeom>
                <a:avLst/>
                <a:gdLst>
                  <a:gd name="T0" fmla="*/ 21 w 22"/>
                  <a:gd name="T1" fmla="*/ 0 h 68"/>
                  <a:gd name="T2" fmla="*/ 21 w 22"/>
                  <a:gd name="T3" fmla="*/ 56 h 68"/>
                  <a:gd name="T4" fmla="*/ 21 w 22"/>
                  <a:gd name="T5" fmla="*/ 57 h 68"/>
                  <a:gd name="T6" fmla="*/ 21 w 22"/>
                  <a:gd name="T7" fmla="*/ 59 h 68"/>
                  <a:gd name="T8" fmla="*/ 14 w 22"/>
                  <a:gd name="T9" fmla="*/ 59 h 68"/>
                  <a:gd name="T10" fmla="*/ 14 w 22"/>
                  <a:gd name="T11" fmla="*/ 61 h 68"/>
                  <a:gd name="T12" fmla="*/ 10 w 22"/>
                  <a:gd name="T13" fmla="*/ 63 h 68"/>
                  <a:gd name="T14" fmla="*/ 7 w 22"/>
                  <a:gd name="T15" fmla="*/ 63 h 68"/>
                  <a:gd name="T16" fmla="*/ 7 w 22"/>
                  <a:gd name="T17" fmla="*/ 65 h 68"/>
                  <a:gd name="T18" fmla="*/ 0 w 22"/>
                  <a:gd name="T19" fmla="*/ 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8"/>
                  <a:gd name="T32" fmla="*/ 22 w 2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8">
                    <a:moveTo>
                      <a:pt x="21" y="0"/>
                    </a:moveTo>
                    <a:lnTo>
                      <a:pt x="21" y="56"/>
                    </a:lnTo>
                    <a:lnTo>
                      <a:pt x="21" y="57"/>
                    </a:lnTo>
                    <a:lnTo>
                      <a:pt x="21" y="59"/>
                    </a:lnTo>
                    <a:lnTo>
                      <a:pt x="14" y="59"/>
                    </a:lnTo>
                    <a:lnTo>
                      <a:pt x="14" y="61"/>
                    </a:lnTo>
                    <a:lnTo>
                      <a:pt x="10" y="63"/>
                    </a:lnTo>
                    <a:lnTo>
                      <a:pt x="7" y="63"/>
                    </a:lnTo>
                    <a:lnTo>
                      <a:pt x="7" y="65"/>
                    </a:lnTo>
                    <a:lnTo>
                      <a:pt x="0" y="67"/>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6" name="Freeform 236">
                <a:extLst>
                  <a:ext uri="{FF2B5EF4-FFF2-40B4-BE49-F238E27FC236}">
                    <a16:creationId xmlns:a16="http://schemas.microsoft.com/office/drawing/2014/main" id="{61F172E0-08A2-4A0F-BEEC-6A707DCA94B9}"/>
                  </a:ext>
                </a:extLst>
              </p:cNvPr>
              <p:cNvSpPr>
                <a:spLocks/>
              </p:cNvSpPr>
              <p:nvPr/>
            </p:nvSpPr>
            <p:spPr bwMode="auto">
              <a:xfrm>
                <a:off x="3077" y="1687"/>
                <a:ext cx="22" cy="70"/>
              </a:xfrm>
              <a:custGeom>
                <a:avLst/>
                <a:gdLst>
                  <a:gd name="T0" fmla="*/ 21 w 22"/>
                  <a:gd name="T1" fmla="*/ 0 h 70"/>
                  <a:gd name="T2" fmla="*/ 21 w 22"/>
                  <a:gd name="T3" fmla="*/ 62 h 70"/>
                  <a:gd name="T4" fmla="*/ 21 w 22"/>
                  <a:gd name="T5" fmla="*/ 63 h 70"/>
                  <a:gd name="T6" fmla="*/ 21 w 22"/>
                  <a:gd name="T7" fmla="*/ 65 h 70"/>
                  <a:gd name="T8" fmla="*/ 0 w 22"/>
                  <a:gd name="T9" fmla="*/ 67 h 70"/>
                  <a:gd name="T10" fmla="*/ 0 w 22"/>
                  <a:gd name="T11" fmla="*/ 69 h 70"/>
                  <a:gd name="T12" fmla="*/ 0 60000 65536"/>
                  <a:gd name="T13" fmla="*/ 0 60000 65536"/>
                  <a:gd name="T14" fmla="*/ 0 60000 65536"/>
                  <a:gd name="T15" fmla="*/ 0 60000 65536"/>
                  <a:gd name="T16" fmla="*/ 0 60000 65536"/>
                  <a:gd name="T17" fmla="*/ 0 60000 65536"/>
                  <a:gd name="T18" fmla="*/ 0 w 22"/>
                  <a:gd name="T19" fmla="*/ 0 h 70"/>
                  <a:gd name="T20" fmla="*/ 22 w 2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2" h="70">
                    <a:moveTo>
                      <a:pt x="21" y="0"/>
                    </a:moveTo>
                    <a:lnTo>
                      <a:pt x="21" y="62"/>
                    </a:lnTo>
                    <a:lnTo>
                      <a:pt x="21" y="63"/>
                    </a:lnTo>
                    <a:lnTo>
                      <a:pt x="21" y="65"/>
                    </a:lnTo>
                    <a:lnTo>
                      <a:pt x="0" y="67"/>
                    </a:lnTo>
                    <a:lnTo>
                      <a:pt x="0" y="69"/>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7" name="Line 237">
                <a:extLst>
                  <a:ext uri="{FF2B5EF4-FFF2-40B4-BE49-F238E27FC236}">
                    <a16:creationId xmlns:a16="http://schemas.microsoft.com/office/drawing/2014/main" id="{E31101FE-AE05-4AE2-A41A-8541C41EF57D}"/>
                  </a:ext>
                </a:extLst>
              </p:cNvPr>
              <p:cNvSpPr>
                <a:spLocks noChangeShapeType="1"/>
              </p:cNvSpPr>
              <p:nvPr/>
            </p:nvSpPr>
            <p:spPr bwMode="auto">
              <a:xfrm>
                <a:off x="3082" y="1687"/>
                <a:ext cx="0" cy="68"/>
              </a:xfrm>
              <a:prstGeom prst="line">
                <a:avLst/>
              </a:prstGeom>
              <a:noFill/>
              <a:ln w="12700">
                <a:solidFill>
                  <a:srgbClr val="FFAB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78" name="Freeform 238">
                <a:extLst>
                  <a:ext uri="{FF2B5EF4-FFF2-40B4-BE49-F238E27FC236}">
                    <a16:creationId xmlns:a16="http://schemas.microsoft.com/office/drawing/2014/main" id="{F328DFDE-83A0-4F63-9604-DBEB00DD32FB}"/>
                  </a:ext>
                </a:extLst>
              </p:cNvPr>
              <p:cNvSpPr>
                <a:spLocks/>
              </p:cNvSpPr>
              <p:nvPr/>
            </p:nvSpPr>
            <p:spPr bwMode="auto">
              <a:xfrm>
                <a:off x="3315" y="1761"/>
                <a:ext cx="148" cy="38"/>
              </a:xfrm>
              <a:custGeom>
                <a:avLst/>
                <a:gdLst>
                  <a:gd name="T0" fmla="*/ 147 w 148"/>
                  <a:gd name="T1" fmla="*/ 31 h 38"/>
                  <a:gd name="T2" fmla="*/ 102 w 148"/>
                  <a:gd name="T3" fmla="*/ 37 h 38"/>
                  <a:gd name="T4" fmla="*/ 98 w 148"/>
                  <a:gd name="T5" fmla="*/ 35 h 38"/>
                  <a:gd name="T6" fmla="*/ 93 w 148"/>
                  <a:gd name="T7" fmla="*/ 33 h 38"/>
                  <a:gd name="T8" fmla="*/ 92 w 148"/>
                  <a:gd name="T9" fmla="*/ 31 h 38"/>
                  <a:gd name="T10" fmla="*/ 88 w 148"/>
                  <a:gd name="T11" fmla="*/ 26 h 38"/>
                  <a:gd name="T12" fmla="*/ 30 w 148"/>
                  <a:gd name="T13" fmla="*/ 14 h 38"/>
                  <a:gd name="T14" fmla="*/ 0 w 148"/>
                  <a:gd name="T15" fmla="*/ 13 h 38"/>
                  <a:gd name="T16" fmla="*/ 14 w 148"/>
                  <a:gd name="T17" fmla="*/ 2 h 38"/>
                  <a:gd name="T18" fmla="*/ 21 w 148"/>
                  <a:gd name="T19" fmla="*/ 0 h 38"/>
                  <a:gd name="T20" fmla="*/ 40 w 148"/>
                  <a:gd name="T21" fmla="*/ 11 h 38"/>
                  <a:gd name="T22" fmla="*/ 106 w 148"/>
                  <a:gd name="T23" fmla="*/ 25 h 38"/>
                  <a:gd name="T24" fmla="*/ 112 w 148"/>
                  <a:gd name="T25" fmla="*/ 25 h 38"/>
                  <a:gd name="T26" fmla="*/ 116 w 148"/>
                  <a:gd name="T27" fmla="*/ 25 h 38"/>
                  <a:gd name="T28" fmla="*/ 120 w 148"/>
                  <a:gd name="T29" fmla="*/ 25 h 38"/>
                  <a:gd name="T30" fmla="*/ 122 w 148"/>
                  <a:gd name="T31" fmla="*/ 26 h 38"/>
                  <a:gd name="T32" fmla="*/ 129 w 148"/>
                  <a:gd name="T33" fmla="*/ 26 h 38"/>
                  <a:gd name="T34" fmla="*/ 134 w 148"/>
                  <a:gd name="T35" fmla="*/ 27 h 38"/>
                  <a:gd name="T36" fmla="*/ 138 w 148"/>
                  <a:gd name="T37" fmla="*/ 30 h 38"/>
                  <a:gd name="T38" fmla="*/ 144 w 148"/>
                  <a:gd name="T39" fmla="*/ 31 h 38"/>
                  <a:gd name="T40" fmla="*/ 147 w 148"/>
                  <a:gd name="T41" fmla="*/ 3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38"/>
                  <a:gd name="T65" fmla="*/ 148 w 148"/>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38">
                    <a:moveTo>
                      <a:pt x="147" y="31"/>
                    </a:moveTo>
                    <a:lnTo>
                      <a:pt x="102" y="37"/>
                    </a:lnTo>
                    <a:lnTo>
                      <a:pt x="98" y="35"/>
                    </a:lnTo>
                    <a:lnTo>
                      <a:pt x="93" y="33"/>
                    </a:lnTo>
                    <a:lnTo>
                      <a:pt x="92" y="31"/>
                    </a:lnTo>
                    <a:lnTo>
                      <a:pt x="88" y="26"/>
                    </a:lnTo>
                    <a:lnTo>
                      <a:pt x="30" y="14"/>
                    </a:lnTo>
                    <a:lnTo>
                      <a:pt x="0" y="13"/>
                    </a:lnTo>
                    <a:lnTo>
                      <a:pt x="14" y="2"/>
                    </a:lnTo>
                    <a:lnTo>
                      <a:pt x="21" y="0"/>
                    </a:lnTo>
                    <a:lnTo>
                      <a:pt x="40" y="11"/>
                    </a:lnTo>
                    <a:lnTo>
                      <a:pt x="106" y="25"/>
                    </a:lnTo>
                    <a:lnTo>
                      <a:pt x="112" y="25"/>
                    </a:lnTo>
                    <a:lnTo>
                      <a:pt x="116" y="25"/>
                    </a:lnTo>
                    <a:lnTo>
                      <a:pt x="120" y="25"/>
                    </a:lnTo>
                    <a:lnTo>
                      <a:pt x="122" y="26"/>
                    </a:lnTo>
                    <a:lnTo>
                      <a:pt x="129" y="26"/>
                    </a:lnTo>
                    <a:lnTo>
                      <a:pt x="134" y="27"/>
                    </a:lnTo>
                    <a:lnTo>
                      <a:pt x="138" y="30"/>
                    </a:lnTo>
                    <a:lnTo>
                      <a:pt x="144" y="31"/>
                    </a:lnTo>
                    <a:lnTo>
                      <a:pt x="147" y="31"/>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79" name="Freeform 239">
                <a:extLst>
                  <a:ext uri="{FF2B5EF4-FFF2-40B4-BE49-F238E27FC236}">
                    <a16:creationId xmlns:a16="http://schemas.microsoft.com/office/drawing/2014/main" id="{1F4E33CE-0B1C-456E-95C8-4746FFF63ED0}"/>
                  </a:ext>
                </a:extLst>
              </p:cNvPr>
              <p:cNvSpPr>
                <a:spLocks/>
              </p:cNvSpPr>
              <p:nvPr/>
            </p:nvSpPr>
            <p:spPr bwMode="auto">
              <a:xfrm>
                <a:off x="3315" y="1761"/>
                <a:ext cx="148" cy="38"/>
              </a:xfrm>
              <a:custGeom>
                <a:avLst/>
                <a:gdLst>
                  <a:gd name="T0" fmla="*/ 147 w 148"/>
                  <a:gd name="T1" fmla="*/ 31 h 38"/>
                  <a:gd name="T2" fmla="*/ 102 w 148"/>
                  <a:gd name="T3" fmla="*/ 37 h 38"/>
                  <a:gd name="T4" fmla="*/ 98 w 148"/>
                  <a:gd name="T5" fmla="*/ 35 h 38"/>
                  <a:gd name="T6" fmla="*/ 93 w 148"/>
                  <a:gd name="T7" fmla="*/ 33 h 38"/>
                  <a:gd name="T8" fmla="*/ 92 w 148"/>
                  <a:gd name="T9" fmla="*/ 31 h 38"/>
                  <a:gd name="T10" fmla="*/ 88 w 148"/>
                  <a:gd name="T11" fmla="*/ 26 h 38"/>
                  <a:gd name="T12" fmla="*/ 30 w 148"/>
                  <a:gd name="T13" fmla="*/ 14 h 38"/>
                  <a:gd name="T14" fmla="*/ 0 w 148"/>
                  <a:gd name="T15" fmla="*/ 13 h 38"/>
                  <a:gd name="T16" fmla="*/ 14 w 148"/>
                  <a:gd name="T17" fmla="*/ 2 h 38"/>
                  <a:gd name="T18" fmla="*/ 21 w 148"/>
                  <a:gd name="T19" fmla="*/ 0 h 38"/>
                  <a:gd name="T20" fmla="*/ 40 w 148"/>
                  <a:gd name="T21" fmla="*/ 11 h 38"/>
                  <a:gd name="T22" fmla="*/ 106 w 148"/>
                  <a:gd name="T23" fmla="*/ 25 h 38"/>
                  <a:gd name="T24" fmla="*/ 112 w 148"/>
                  <a:gd name="T25" fmla="*/ 25 h 38"/>
                  <a:gd name="T26" fmla="*/ 116 w 148"/>
                  <a:gd name="T27" fmla="*/ 25 h 38"/>
                  <a:gd name="T28" fmla="*/ 120 w 148"/>
                  <a:gd name="T29" fmla="*/ 25 h 38"/>
                  <a:gd name="T30" fmla="*/ 122 w 148"/>
                  <a:gd name="T31" fmla="*/ 26 h 38"/>
                  <a:gd name="T32" fmla="*/ 129 w 148"/>
                  <a:gd name="T33" fmla="*/ 26 h 38"/>
                  <a:gd name="T34" fmla="*/ 134 w 148"/>
                  <a:gd name="T35" fmla="*/ 27 h 38"/>
                  <a:gd name="T36" fmla="*/ 138 w 148"/>
                  <a:gd name="T37" fmla="*/ 30 h 38"/>
                  <a:gd name="T38" fmla="*/ 144 w 148"/>
                  <a:gd name="T39" fmla="*/ 31 h 38"/>
                  <a:gd name="T40" fmla="*/ 147 w 148"/>
                  <a:gd name="T41" fmla="*/ 3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38"/>
                  <a:gd name="T65" fmla="*/ 148 w 148"/>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38">
                    <a:moveTo>
                      <a:pt x="147" y="31"/>
                    </a:moveTo>
                    <a:lnTo>
                      <a:pt x="102" y="37"/>
                    </a:lnTo>
                    <a:lnTo>
                      <a:pt x="98" y="35"/>
                    </a:lnTo>
                    <a:lnTo>
                      <a:pt x="93" y="33"/>
                    </a:lnTo>
                    <a:lnTo>
                      <a:pt x="92" y="31"/>
                    </a:lnTo>
                    <a:lnTo>
                      <a:pt x="88" y="26"/>
                    </a:lnTo>
                    <a:lnTo>
                      <a:pt x="30" y="14"/>
                    </a:lnTo>
                    <a:lnTo>
                      <a:pt x="0" y="13"/>
                    </a:lnTo>
                    <a:lnTo>
                      <a:pt x="14" y="2"/>
                    </a:lnTo>
                    <a:lnTo>
                      <a:pt x="21" y="0"/>
                    </a:lnTo>
                    <a:lnTo>
                      <a:pt x="40" y="11"/>
                    </a:lnTo>
                    <a:lnTo>
                      <a:pt x="106" y="25"/>
                    </a:lnTo>
                    <a:lnTo>
                      <a:pt x="112" y="25"/>
                    </a:lnTo>
                    <a:lnTo>
                      <a:pt x="116" y="25"/>
                    </a:lnTo>
                    <a:lnTo>
                      <a:pt x="120" y="25"/>
                    </a:lnTo>
                    <a:lnTo>
                      <a:pt x="122" y="26"/>
                    </a:lnTo>
                    <a:lnTo>
                      <a:pt x="129" y="26"/>
                    </a:lnTo>
                    <a:lnTo>
                      <a:pt x="134" y="27"/>
                    </a:lnTo>
                    <a:lnTo>
                      <a:pt x="138" y="30"/>
                    </a:lnTo>
                    <a:lnTo>
                      <a:pt x="144" y="31"/>
                    </a:lnTo>
                    <a:lnTo>
                      <a:pt x="147"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0" name="Freeform 240">
                <a:extLst>
                  <a:ext uri="{FF2B5EF4-FFF2-40B4-BE49-F238E27FC236}">
                    <a16:creationId xmlns:a16="http://schemas.microsoft.com/office/drawing/2014/main" id="{86207972-2930-4673-9DA4-3E871A7C3EC2}"/>
                  </a:ext>
                </a:extLst>
              </p:cNvPr>
              <p:cNvSpPr>
                <a:spLocks/>
              </p:cNvSpPr>
              <p:nvPr/>
            </p:nvSpPr>
            <p:spPr bwMode="auto">
              <a:xfrm>
                <a:off x="3419" y="1792"/>
                <a:ext cx="109" cy="30"/>
              </a:xfrm>
              <a:custGeom>
                <a:avLst/>
                <a:gdLst>
                  <a:gd name="T0" fmla="*/ 42 w 109"/>
                  <a:gd name="T1" fmla="*/ 0 h 30"/>
                  <a:gd name="T2" fmla="*/ 46 w 109"/>
                  <a:gd name="T3" fmla="*/ 1 h 30"/>
                  <a:gd name="T4" fmla="*/ 54 w 109"/>
                  <a:gd name="T5" fmla="*/ 3 h 30"/>
                  <a:gd name="T6" fmla="*/ 60 w 109"/>
                  <a:gd name="T7" fmla="*/ 5 h 30"/>
                  <a:gd name="T8" fmla="*/ 65 w 109"/>
                  <a:gd name="T9" fmla="*/ 7 h 30"/>
                  <a:gd name="T10" fmla="*/ 70 w 109"/>
                  <a:gd name="T11" fmla="*/ 10 h 30"/>
                  <a:gd name="T12" fmla="*/ 74 w 109"/>
                  <a:gd name="T13" fmla="*/ 13 h 30"/>
                  <a:gd name="T14" fmla="*/ 76 w 109"/>
                  <a:gd name="T15" fmla="*/ 14 h 30"/>
                  <a:gd name="T16" fmla="*/ 84 w 109"/>
                  <a:gd name="T17" fmla="*/ 15 h 30"/>
                  <a:gd name="T18" fmla="*/ 90 w 109"/>
                  <a:gd name="T19" fmla="*/ 18 h 30"/>
                  <a:gd name="T20" fmla="*/ 94 w 109"/>
                  <a:gd name="T21" fmla="*/ 19 h 30"/>
                  <a:gd name="T22" fmla="*/ 100 w 109"/>
                  <a:gd name="T23" fmla="*/ 22 h 30"/>
                  <a:gd name="T24" fmla="*/ 104 w 109"/>
                  <a:gd name="T25" fmla="*/ 23 h 30"/>
                  <a:gd name="T26" fmla="*/ 108 w 109"/>
                  <a:gd name="T27" fmla="*/ 25 h 30"/>
                  <a:gd name="T28" fmla="*/ 108 w 109"/>
                  <a:gd name="T29" fmla="*/ 27 h 30"/>
                  <a:gd name="T30" fmla="*/ 104 w 109"/>
                  <a:gd name="T31" fmla="*/ 29 h 30"/>
                  <a:gd name="T32" fmla="*/ 98 w 109"/>
                  <a:gd name="T33" fmla="*/ 29 h 30"/>
                  <a:gd name="T34" fmla="*/ 93 w 109"/>
                  <a:gd name="T35" fmla="*/ 29 h 30"/>
                  <a:gd name="T36" fmla="*/ 85 w 109"/>
                  <a:gd name="T37" fmla="*/ 29 h 30"/>
                  <a:gd name="T38" fmla="*/ 78 w 109"/>
                  <a:gd name="T39" fmla="*/ 27 h 30"/>
                  <a:gd name="T40" fmla="*/ 72 w 109"/>
                  <a:gd name="T41" fmla="*/ 27 h 30"/>
                  <a:gd name="T42" fmla="*/ 65 w 109"/>
                  <a:gd name="T43" fmla="*/ 25 h 30"/>
                  <a:gd name="T44" fmla="*/ 60 w 109"/>
                  <a:gd name="T45" fmla="*/ 22 h 30"/>
                  <a:gd name="T46" fmla="*/ 56 w 109"/>
                  <a:gd name="T47" fmla="*/ 22 h 30"/>
                  <a:gd name="T48" fmla="*/ 52 w 109"/>
                  <a:gd name="T49" fmla="*/ 22 h 30"/>
                  <a:gd name="T50" fmla="*/ 49 w 109"/>
                  <a:gd name="T51" fmla="*/ 22 h 30"/>
                  <a:gd name="T52" fmla="*/ 42 w 109"/>
                  <a:gd name="T53" fmla="*/ 19 h 30"/>
                  <a:gd name="T54" fmla="*/ 40 w 109"/>
                  <a:gd name="T55" fmla="*/ 18 h 30"/>
                  <a:gd name="T56" fmla="*/ 34 w 109"/>
                  <a:gd name="T57" fmla="*/ 18 h 30"/>
                  <a:gd name="T58" fmla="*/ 30 w 109"/>
                  <a:gd name="T59" fmla="*/ 14 h 30"/>
                  <a:gd name="T60" fmla="*/ 28 w 109"/>
                  <a:gd name="T61" fmla="*/ 13 h 30"/>
                  <a:gd name="T62" fmla="*/ 25 w 109"/>
                  <a:gd name="T63" fmla="*/ 13 h 30"/>
                  <a:gd name="T64" fmla="*/ 21 w 109"/>
                  <a:gd name="T65" fmla="*/ 13 h 30"/>
                  <a:gd name="T66" fmla="*/ 17 w 109"/>
                  <a:gd name="T67" fmla="*/ 13 h 30"/>
                  <a:gd name="T68" fmla="*/ 13 w 109"/>
                  <a:gd name="T69" fmla="*/ 10 h 30"/>
                  <a:gd name="T70" fmla="*/ 12 w 109"/>
                  <a:gd name="T71" fmla="*/ 10 h 30"/>
                  <a:gd name="T72" fmla="*/ 0 w 109"/>
                  <a:gd name="T73" fmla="*/ 5 h 30"/>
                  <a:gd name="T74" fmla="*/ 42 w 109"/>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30"/>
                  <a:gd name="T116" fmla="*/ 109 w 109"/>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30">
                    <a:moveTo>
                      <a:pt x="42" y="0"/>
                    </a:moveTo>
                    <a:lnTo>
                      <a:pt x="46" y="1"/>
                    </a:lnTo>
                    <a:lnTo>
                      <a:pt x="54" y="3"/>
                    </a:lnTo>
                    <a:lnTo>
                      <a:pt x="60" y="5"/>
                    </a:lnTo>
                    <a:lnTo>
                      <a:pt x="65" y="7"/>
                    </a:lnTo>
                    <a:lnTo>
                      <a:pt x="70" y="10"/>
                    </a:lnTo>
                    <a:lnTo>
                      <a:pt x="74" y="13"/>
                    </a:lnTo>
                    <a:lnTo>
                      <a:pt x="76" y="14"/>
                    </a:lnTo>
                    <a:lnTo>
                      <a:pt x="84" y="15"/>
                    </a:lnTo>
                    <a:lnTo>
                      <a:pt x="90" y="18"/>
                    </a:lnTo>
                    <a:lnTo>
                      <a:pt x="94" y="19"/>
                    </a:lnTo>
                    <a:lnTo>
                      <a:pt x="100" y="22"/>
                    </a:lnTo>
                    <a:lnTo>
                      <a:pt x="104" y="23"/>
                    </a:lnTo>
                    <a:lnTo>
                      <a:pt x="108" y="25"/>
                    </a:lnTo>
                    <a:lnTo>
                      <a:pt x="108" y="27"/>
                    </a:lnTo>
                    <a:lnTo>
                      <a:pt x="104" y="29"/>
                    </a:lnTo>
                    <a:lnTo>
                      <a:pt x="98" y="29"/>
                    </a:lnTo>
                    <a:lnTo>
                      <a:pt x="93" y="29"/>
                    </a:lnTo>
                    <a:lnTo>
                      <a:pt x="85" y="29"/>
                    </a:lnTo>
                    <a:lnTo>
                      <a:pt x="78" y="27"/>
                    </a:lnTo>
                    <a:lnTo>
                      <a:pt x="72" y="27"/>
                    </a:lnTo>
                    <a:lnTo>
                      <a:pt x="65" y="25"/>
                    </a:lnTo>
                    <a:lnTo>
                      <a:pt x="60" y="22"/>
                    </a:lnTo>
                    <a:lnTo>
                      <a:pt x="56" y="22"/>
                    </a:lnTo>
                    <a:lnTo>
                      <a:pt x="52" y="22"/>
                    </a:lnTo>
                    <a:lnTo>
                      <a:pt x="49" y="22"/>
                    </a:lnTo>
                    <a:lnTo>
                      <a:pt x="42" y="19"/>
                    </a:lnTo>
                    <a:lnTo>
                      <a:pt x="40" y="18"/>
                    </a:lnTo>
                    <a:lnTo>
                      <a:pt x="34" y="18"/>
                    </a:lnTo>
                    <a:lnTo>
                      <a:pt x="30" y="14"/>
                    </a:lnTo>
                    <a:lnTo>
                      <a:pt x="28" y="13"/>
                    </a:lnTo>
                    <a:lnTo>
                      <a:pt x="25" y="13"/>
                    </a:lnTo>
                    <a:lnTo>
                      <a:pt x="21" y="13"/>
                    </a:lnTo>
                    <a:lnTo>
                      <a:pt x="17" y="13"/>
                    </a:lnTo>
                    <a:lnTo>
                      <a:pt x="13" y="10"/>
                    </a:lnTo>
                    <a:lnTo>
                      <a:pt x="12" y="10"/>
                    </a:lnTo>
                    <a:lnTo>
                      <a:pt x="0" y="5"/>
                    </a:lnTo>
                    <a:lnTo>
                      <a:pt x="4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1" name="Freeform 241">
                <a:extLst>
                  <a:ext uri="{FF2B5EF4-FFF2-40B4-BE49-F238E27FC236}">
                    <a16:creationId xmlns:a16="http://schemas.microsoft.com/office/drawing/2014/main" id="{ADB214DE-B154-4B64-BEC8-DA90A286C2B2}"/>
                  </a:ext>
                </a:extLst>
              </p:cNvPr>
              <p:cNvSpPr>
                <a:spLocks/>
              </p:cNvSpPr>
              <p:nvPr/>
            </p:nvSpPr>
            <p:spPr bwMode="auto">
              <a:xfrm>
                <a:off x="3419" y="1792"/>
                <a:ext cx="109" cy="30"/>
              </a:xfrm>
              <a:custGeom>
                <a:avLst/>
                <a:gdLst>
                  <a:gd name="T0" fmla="*/ 42 w 109"/>
                  <a:gd name="T1" fmla="*/ 0 h 30"/>
                  <a:gd name="T2" fmla="*/ 46 w 109"/>
                  <a:gd name="T3" fmla="*/ 1 h 30"/>
                  <a:gd name="T4" fmla="*/ 54 w 109"/>
                  <a:gd name="T5" fmla="*/ 3 h 30"/>
                  <a:gd name="T6" fmla="*/ 60 w 109"/>
                  <a:gd name="T7" fmla="*/ 5 h 30"/>
                  <a:gd name="T8" fmla="*/ 65 w 109"/>
                  <a:gd name="T9" fmla="*/ 7 h 30"/>
                  <a:gd name="T10" fmla="*/ 70 w 109"/>
                  <a:gd name="T11" fmla="*/ 10 h 30"/>
                  <a:gd name="T12" fmla="*/ 74 w 109"/>
                  <a:gd name="T13" fmla="*/ 13 h 30"/>
                  <a:gd name="T14" fmla="*/ 76 w 109"/>
                  <a:gd name="T15" fmla="*/ 14 h 30"/>
                  <a:gd name="T16" fmla="*/ 84 w 109"/>
                  <a:gd name="T17" fmla="*/ 15 h 30"/>
                  <a:gd name="T18" fmla="*/ 90 w 109"/>
                  <a:gd name="T19" fmla="*/ 18 h 30"/>
                  <a:gd name="T20" fmla="*/ 94 w 109"/>
                  <a:gd name="T21" fmla="*/ 19 h 30"/>
                  <a:gd name="T22" fmla="*/ 100 w 109"/>
                  <a:gd name="T23" fmla="*/ 22 h 30"/>
                  <a:gd name="T24" fmla="*/ 104 w 109"/>
                  <a:gd name="T25" fmla="*/ 23 h 30"/>
                  <a:gd name="T26" fmla="*/ 108 w 109"/>
                  <a:gd name="T27" fmla="*/ 25 h 30"/>
                  <a:gd name="T28" fmla="*/ 108 w 109"/>
                  <a:gd name="T29" fmla="*/ 27 h 30"/>
                  <a:gd name="T30" fmla="*/ 104 w 109"/>
                  <a:gd name="T31" fmla="*/ 29 h 30"/>
                  <a:gd name="T32" fmla="*/ 98 w 109"/>
                  <a:gd name="T33" fmla="*/ 29 h 30"/>
                  <a:gd name="T34" fmla="*/ 93 w 109"/>
                  <a:gd name="T35" fmla="*/ 29 h 30"/>
                  <a:gd name="T36" fmla="*/ 85 w 109"/>
                  <a:gd name="T37" fmla="*/ 29 h 30"/>
                  <a:gd name="T38" fmla="*/ 78 w 109"/>
                  <a:gd name="T39" fmla="*/ 27 h 30"/>
                  <a:gd name="T40" fmla="*/ 72 w 109"/>
                  <a:gd name="T41" fmla="*/ 27 h 30"/>
                  <a:gd name="T42" fmla="*/ 65 w 109"/>
                  <a:gd name="T43" fmla="*/ 25 h 30"/>
                  <a:gd name="T44" fmla="*/ 60 w 109"/>
                  <a:gd name="T45" fmla="*/ 22 h 30"/>
                  <a:gd name="T46" fmla="*/ 56 w 109"/>
                  <a:gd name="T47" fmla="*/ 22 h 30"/>
                  <a:gd name="T48" fmla="*/ 52 w 109"/>
                  <a:gd name="T49" fmla="*/ 22 h 30"/>
                  <a:gd name="T50" fmla="*/ 49 w 109"/>
                  <a:gd name="T51" fmla="*/ 22 h 30"/>
                  <a:gd name="T52" fmla="*/ 42 w 109"/>
                  <a:gd name="T53" fmla="*/ 19 h 30"/>
                  <a:gd name="T54" fmla="*/ 40 w 109"/>
                  <a:gd name="T55" fmla="*/ 18 h 30"/>
                  <a:gd name="T56" fmla="*/ 34 w 109"/>
                  <a:gd name="T57" fmla="*/ 18 h 30"/>
                  <a:gd name="T58" fmla="*/ 30 w 109"/>
                  <a:gd name="T59" fmla="*/ 14 h 30"/>
                  <a:gd name="T60" fmla="*/ 28 w 109"/>
                  <a:gd name="T61" fmla="*/ 13 h 30"/>
                  <a:gd name="T62" fmla="*/ 25 w 109"/>
                  <a:gd name="T63" fmla="*/ 13 h 30"/>
                  <a:gd name="T64" fmla="*/ 21 w 109"/>
                  <a:gd name="T65" fmla="*/ 13 h 30"/>
                  <a:gd name="T66" fmla="*/ 17 w 109"/>
                  <a:gd name="T67" fmla="*/ 13 h 30"/>
                  <a:gd name="T68" fmla="*/ 13 w 109"/>
                  <a:gd name="T69" fmla="*/ 10 h 30"/>
                  <a:gd name="T70" fmla="*/ 12 w 109"/>
                  <a:gd name="T71" fmla="*/ 10 h 30"/>
                  <a:gd name="T72" fmla="*/ 0 w 109"/>
                  <a:gd name="T73" fmla="*/ 5 h 30"/>
                  <a:gd name="T74" fmla="*/ 42 w 109"/>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30"/>
                  <a:gd name="T116" fmla="*/ 109 w 109"/>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30">
                    <a:moveTo>
                      <a:pt x="42" y="0"/>
                    </a:moveTo>
                    <a:lnTo>
                      <a:pt x="46" y="1"/>
                    </a:lnTo>
                    <a:lnTo>
                      <a:pt x="54" y="3"/>
                    </a:lnTo>
                    <a:lnTo>
                      <a:pt x="60" y="5"/>
                    </a:lnTo>
                    <a:lnTo>
                      <a:pt x="65" y="7"/>
                    </a:lnTo>
                    <a:lnTo>
                      <a:pt x="70" y="10"/>
                    </a:lnTo>
                    <a:lnTo>
                      <a:pt x="74" y="13"/>
                    </a:lnTo>
                    <a:lnTo>
                      <a:pt x="76" y="14"/>
                    </a:lnTo>
                    <a:lnTo>
                      <a:pt x="84" y="15"/>
                    </a:lnTo>
                    <a:lnTo>
                      <a:pt x="90" y="18"/>
                    </a:lnTo>
                    <a:lnTo>
                      <a:pt x="94" y="19"/>
                    </a:lnTo>
                    <a:lnTo>
                      <a:pt x="100" y="22"/>
                    </a:lnTo>
                    <a:lnTo>
                      <a:pt x="104" y="23"/>
                    </a:lnTo>
                    <a:lnTo>
                      <a:pt x="108" y="25"/>
                    </a:lnTo>
                    <a:lnTo>
                      <a:pt x="108" y="27"/>
                    </a:lnTo>
                    <a:lnTo>
                      <a:pt x="104" y="29"/>
                    </a:lnTo>
                    <a:lnTo>
                      <a:pt x="98" y="29"/>
                    </a:lnTo>
                    <a:lnTo>
                      <a:pt x="93" y="29"/>
                    </a:lnTo>
                    <a:lnTo>
                      <a:pt x="85" y="29"/>
                    </a:lnTo>
                    <a:lnTo>
                      <a:pt x="78" y="27"/>
                    </a:lnTo>
                    <a:lnTo>
                      <a:pt x="72" y="27"/>
                    </a:lnTo>
                    <a:lnTo>
                      <a:pt x="65" y="25"/>
                    </a:lnTo>
                    <a:lnTo>
                      <a:pt x="60" y="22"/>
                    </a:lnTo>
                    <a:lnTo>
                      <a:pt x="56" y="22"/>
                    </a:lnTo>
                    <a:lnTo>
                      <a:pt x="52" y="22"/>
                    </a:lnTo>
                    <a:lnTo>
                      <a:pt x="49" y="22"/>
                    </a:lnTo>
                    <a:lnTo>
                      <a:pt x="42" y="19"/>
                    </a:lnTo>
                    <a:lnTo>
                      <a:pt x="40" y="18"/>
                    </a:lnTo>
                    <a:lnTo>
                      <a:pt x="34" y="18"/>
                    </a:lnTo>
                    <a:lnTo>
                      <a:pt x="30" y="14"/>
                    </a:lnTo>
                    <a:lnTo>
                      <a:pt x="28" y="13"/>
                    </a:lnTo>
                    <a:lnTo>
                      <a:pt x="25" y="13"/>
                    </a:lnTo>
                    <a:lnTo>
                      <a:pt x="21" y="13"/>
                    </a:lnTo>
                    <a:lnTo>
                      <a:pt x="17" y="13"/>
                    </a:lnTo>
                    <a:lnTo>
                      <a:pt x="13" y="10"/>
                    </a:lnTo>
                    <a:lnTo>
                      <a:pt x="12" y="10"/>
                    </a:lnTo>
                    <a:lnTo>
                      <a:pt x="0" y="5"/>
                    </a:lnTo>
                    <a:lnTo>
                      <a:pt x="4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2" name="Freeform 242">
                <a:extLst>
                  <a:ext uri="{FF2B5EF4-FFF2-40B4-BE49-F238E27FC236}">
                    <a16:creationId xmlns:a16="http://schemas.microsoft.com/office/drawing/2014/main" id="{960A1155-B025-460D-B5B4-CAD9C2ED5E2A}"/>
                  </a:ext>
                </a:extLst>
              </p:cNvPr>
              <p:cNvSpPr>
                <a:spLocks/>
              </p:cNvSpPr>
              <p:nvPr/>
            </p:nvSpPr>
            <p:spPr bwMode="auto">
              <a:xfrm>
                <a:off x="3315" y="1674"/>
                <a:ext cx="35" cy="102"/>
              </a:xfrm>
              <a:custGeom>
                <a:avLst/>
                <a:gdLst>
                  <a:gd name="T0" fmla="*/ 0 w 35"/>
                  <a:gd name="T1" fmla="*/ 98 h 102"/>
                  <a:gd name="T2" fmla="*/ 1 w 35"/>
                  <a:gd name="T3" fmla="*/ 95 h 102"/>
                  <a:gd name="T4" fmla="*/ 3 w 35"/>
                  <a:gd name="T5" fmla="*/ 94 h 102"/>
                  <a:gd name="T6" fmla="*/ 5 w 35"/>
                  <a:gd name="T7" fmla="*/ 91 h 102"/>
                  <a:gd name="T8" fmla="*/ 9 w 35"/>
                  <a:gd name="T9" fmla="*/ 90 h 102"/>
                  <a:gd name="T10" fmla="*/ 9 w 35"/>
                  <a:gd name="T11" fmla="*/ 89 h 102"/>
                  <a:gd name="T12" fmla="*/ 10 w 35"/>
                  <a:gd name="T13" fmla="*/ 86 h 102"/>
                  <a:gd name="T14" fmla="*/ 11 w 35"/>
                  <a:gd name="T15" fmla="*/ 85 h 102"/>
                  <a:gd name="T16" fmla="*/ 11 w 35"/>
                  <a:gd name="T17" fmla="*/ 0 h 102"/>
                  <a:gd name="T18" fmla="*/ 20 w 35"/>
                  <a:gd name="T19" fmla="*/ 85 h 102"/>
                  <a:gd name="T20" fmla="*/ 23 w 35"/>
                  <a:gd name="T21" fmla="*/ 86 h 102"/>
                  <a:gd name="T22" fmla="*/ 23 w 35"/>
                  <a:gd name="T23" fmla="*/ 89 h 102"/>
                  <a:gd name="T24" fmla="*/ 24 w 35"/>
                  <a:gd name="T25" fmla="*/ 89 h 102"/>
                  <a:gd name="T26" fmla="*/ 26 w 35"/>
                  <a:gd name="T27" fmla="*/ 90 h 102"/>
                  <a:gd name="T28" fmla="*/ 30 w 35"/>
                  <a:gd name="T29" fmla="*/ 91 h 102"/>
                  <a:gd name="T30" fmla="*/ 32 w 35"/>
                  <a:gd name="T31" fmla="*/ 94 h 102"/>
                  <a:gd name="T32" fmla="*/ 34 w 35"/>
                  <a:gd name="T33" fmla="*/ 95 h 102"/>
                  <a:gd name="T34" fmla="*/ 34 w 35"/>
                  <a:gd name="T35" fmla="*/ 98 h 102"/>
                  <a:gd name="T36" fmla="*/ 30 w 35"/>
                  <a:gd name="T37" fmla="*/ 95 h 102"/>
                  <a:gd name="T38" fmla="*/ 28 w 35"/>
                  <a:gd name="T39" fmla="*/ 94 h 102"/>
                  <a:gd name="T40" fmla="*/ 24 w 35"/>
                  <a:gd name="T41" fmla="*/ 91 h 102"/>
                  <a:gd name="T42" fmla="*/ 20 w 35"/>
                  <a:gd name="T43" fmla="*/ 91 h 102"/>
                  <a:gd name="T44" fmla="*/ 23 w 35"/>
                  <a:gd name="T45" fmla="*/ 94 h 102"/>
                  <a:gd name="T46" fmla="*/ 24 w 35"/>
                  <a:gd name="T47" fmla="*/ 98 h 102"/>
                  <a:gd name="T48" fmla="*/ 26 w 35"/>
                  <a:gd name="T49" fmla="*/ 99 h 102"/>
                  <a:gd name="T50" fmla="*/ 26 w 35"/>
                  <a:gd name="T51" fmla="*/ 101 h 102"/>
                  <a:gd name="T52" fmla="*/ 24 w 35"/>
                  <a:gd name="T53" fmla="*/ 99 h 102"/>
                  <a:gd name="T54" fmla="*/ 20 w 35"/>
                  <a:gd name="T55" fmla="*/ 98 h 102"/>
                  <a:gd name="T56" fmla="*/ 19 w 35"/>
                  <a:gd name="T57" fmla="*/ 94 h 102"/>
                  <a:gd name="T58" fmla="*/ 18 w 35"/>
                  <a:gd name="T59" fmla="*/ 91 h 102"/>
                  <a:gd name="T60" fmla="*/ 15 w 35"/>
                  <a:gd name="T61" fmla="*/ 94 h 102"/>
                  <a:gd name="T62" fmla="*/ 11 w 35"/>
                  <a:gd name="T63" fmla="*/ 95 h 102"/>
                  <a:gd name="T64" fmla="*/ 10 w 35"/>
                  <a:gd name="T65" fmla="*/ 98 h 102"/>
                  <a:gd name="T66" fmla="*/ 10 w 35"/>
                  <a:gd name="T67" fmla="*/ 99 h 102"/>
                  <a:gd name="T68" fmla="*/ 10 w 35"/>
                  <a:gd name="T69" fmla="*/ 98 h 102"/>
                  <a:gd name="T70" fmla="*/ 10 w 35"/>
                  <a:gd name="T71" fmla="*/ 95 h 102"/>
                  <a:gd name="T72" fmla="*/ 10 w 35"/>
                  <a:gd name="T73" fmla="*/ 94 h 102"/>
                  <a:gd name="T74" fmla="*/ 11 w 35"/>
                  <a:gd name="T75" fmla="*/ 91 h 102"/>
                  <a:gd name="T76" fmla="*/ 9 w 35"/>
                  <a:gd name="T77" fmla="*/ 94 h 102"/>
                  <a:gd name="T78" fmla="*/ 5 w 35"/>
                  <a:gd name="T79" fmla="*/ 95 h 102"/>
                  <a:gd name="T80" fmla="*/ 3 w 35"/>
                  <a:gd name="T81" fmla="*/ 98 h 102"/>
                  <a:gd name="T82" fmla="*/ 0 w 35"/>
                  <a:gd name="T83" fmla="*/ 99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102"/>
                  <a:gd name="T128" fmla="*/ 35 w 35"/>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102">
                    <a:moveTo>
                      <a:pt x="0" y="99"/>
                    </a:moveTo>
                    <a:lnTo>
                      <a:pt x="0" y="98"/>
                    </a:lnTo>
                    <a:lnTo>
                      <a:pt x="1" y="98"/>
                    </a:lnTo>
                    <a:lnTo>
                      <a:pt x="1" y="95"/>
                    </a:lnTo>
                    <a:lnTo>
                      <a:pt x="3" y="95"/>
                    </a:lnTo>
                    <a:lnTo>
                      <a:pt x="3" y="94"/>
                    </a:lnTo>
                    <a:lnTo>
                      <a:pt x="5" y="94"/>
                    </a:lnTo>
                    <a:lnTo>
                      <a:pt x="5" y="91"/>
                    </a:lnTo>
                    <a:lnTo>
                      <a:pt x="6" y="91"/>
                    </a:lnTo>
                    <a:lnTo>
                      <a:pt x="9" y="90"/>
                    </a:lnTo>
                    <a:lnTo>
                      <a:pt x="9" y="89"/>
                    </a:lnTo>
                    <a:lnTo>
                      <a:pt x="10" y="89"/>
                    </a:lnTo>
                    <a:lnTo>
                      <a:pt x="10" y="86"/>
                    </a:lnTo>
                    <a:lnTo>
                      <a:pt x="11" y="85"/>
                    </a:lnTo>
                    <a:lnTo>
                      <a:pt x="11" y="0"/>
                    </a:lnTo>
                    <a:lnTo>
                      <a:pt x="20" y="0"/>
                    </a:lnTo>
                    <a:lnTo>
                      <a:pt x="20" y="85"/>
                    </a:lnTo>
                    <a:lnTo>
                      <a:pt x="23" y="86"/>
                    </a:lnTo>
                    <a:lnTo>
                      <a:pt x="23" y="89"/>
                    </a:lnTo>
                    <a:lnTo>
                      <a:pt x="24" y="89"/>
                    </a:lnTo>
                    <a:lnTo>
                      <a:pt x="26" y="90"/>
                    </a:lnTo>
                    <a:lnTo>
                      <a:pt x="28" y="91"/>
                    </a:lnTo>
                    <a:lnTo>
                      <a:pt x="30" y="91"/>
                    </a:lnTo>
                    <a:lnTo>
                      <a:pt x="32" y="94"/>
                    </a:lnTo>
                    <a:lnTo>
                      <a:pt x="34" y="95"/>
                    </a:lnTo>
                    <a:lnTo>
                      <a:pt x="34" y="98"/>
                    </a:lnTo>
                    <a:lnTo>
                      <a:pt x="32" y="95"/>
                    </a:lnTo>
                    <a:lnTo>
                      <a:pt x="30" y="95"/>
                    </a:lnTo>
                    <a:lnTo>
                      <a:pt x="28" y="94"/>
                    </a:lnTo>
                    <a:lnTo>
                      <a:pt x="26" y="94"/>
                    </a:lnTo>
                    <a:lnTo>
                      <a:pt x="24" y="91"/>
                    </a:lnTo>
                    <a:lnTo>
                      <a:pt x="23" y="91"/>
                    </a:lnTo>
                    <a:lnTo>
                      <a:pt x="20" y="91"/>
                    </a:lnTo>
                    <a:lnTo>
                      <a:pt x="23" y="94"/>
                    </a:lnTo>
                    <a:lnTo>
                      <a:pt x="24" y="95"/>
                    </a:lnTo>
                    <a:lnTo>
                      <a:pt x="24" y="98"/>
                    </a:lnTo>
                    <a:lnTo>
                      <a:pt x="26" y="98"/>
                    </a:lnTo>
                    <a:lnTo>
                      <a:pt x="26" y="99"/>
                    </a:lnTo>
                    <a:lnTo>
                      <a:pt x="26" y="101"/>
                    </a:lnTo>
                    <a:lnTo>
                      <a:pt x="24" y="101"/>
                    </a:lnTo>
                    <a:lnTo>
                      <a:pt x="24" y="99"/>
                    </a:lnTo>
                    <a:lnTo>
                      <a:pt x="23" y="98"/>
                    </a:lnTo>
                    <a:lnTo>
                      <a:pt x="20" y="98"/>
                    </a:lnTo>
                    <a:lnTo>
                      <a:pt x="20" y="95"/>
                    </a:lnTo>
                    <a:lnTo>
                      <a:pt x="19" y="94"/>
                    </a:lnTo>
                    <a:lnTo>
                      <a:pt x="18" y="91"/>
                    </a:lnTo>
                    <a:lnTo>
                      <a:pt x="15" y="94"/>
                    </a:lnTo>
                    <a:lnTo>
                      <a:pt x="14" y="95"/>
                    </a:lnTo>
                    <a:lnTo>
                      <a:pt x="11" y="95"/>
                    </a:lnTo>
                    <a:lnTo>
                      <a:pt x="11" y="98"/>
                    </a:lnTo>
                    <a:lnTo>
                      <a:pt x="10" y="98"/>
                    </a:lnTo>
                    <a:lnTo>
                      <a:pt x="10" y="99"/>
                    </a:lnTo>
                    <a:lnTo>
                      <a:pt x="10" y="98"/>
                    </a:lnTo>
                    <a:lnTo>
                      <a:pt x="10" y="95"/>
                    </a:lnTo>
                    <a:lnTo>
                      <a:pt x="10" y="94"/>
                    </a:lnTo>
                    <a:lnTo>
                      <a:pt x="11" y="91"/>
                    </a:lnTo>
                    <a:lnTo>
                      <a:pt x="10" y="94"/>
                    </a:lnTo>
                    <a:lnTo>
                      <a:pt x="9" y="94"/>
                    </a:lnTo>
                    <a:lnTo>
                      <a:pt x="6" y="95"/>
                    </a:lnTo>
                    <a:lnTo>
                      <a:pt x="5" y="95"/>
                    </a:lnTo>
                    <a:lnTo>
                      <a:pt x="5" y="98"/>
                    </a:lnTo>
                    <a:lnTo>
                      <a:pt x="3" y="98"/>
                    </a:lnTo>
                    <a:lnTo>
                      <a:pt x="1" y="99"/>
                    </a:lnTo>
                    <a:lnTo>
                      <a:pt x="0" y="99"/>
                    </a:lnTo>
                  </a:path>
                </a:pathLst>
              </a:custGeom>
              <a:solidFill>
                <a:srgbClr val="AB02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3" name="Freeform 243">
                <a:extLst>
                  <a:ext uri="{FF2B5EF4-FFF2-40B4-BE49-F238E27FC236}">
                    <a16:creationId xmlns:a16="http://schemas.microsoft.com/office/drawing/2014/main" id="{453AF072-25C3-443E-9F93-EFD20EDFC642}"/>
                  </a:ext>
                </a:extLst>
              </p:cNvPr>
              <p:cNvSpPr>
                <a:spLocks/>
              </p:cNvSpPr>
              <p:nvPr/>
            </p:nvSpPr>
            <p:spPr bwMode="auto">
              <a:xfrm>
                <a:off x="3315" y="1674"/>
                <a:ext cx="35" cy="102"/>
              </a:xfrm>
              <a:custGeom>
                <a:avLst/>
                <a:gdLst>
                  <a:gd name="T0" fmla="*/ 0 w 35"/>
                  <a:gd name="T1" fmla="*/ 98 h 102"/>
                  <a:gd name="T2" fmla="*/ 1 w 35"/>
                  <a:gd name="T3" fmla="*/ 95 h 102"/>
                  <a:gd name="T4" fmla="*/ 3 w 35"/>
                  <a:gd name="T5" fmla="*/ 94 h 102"/>
                  <a:gd name="T6" fmla="*/ 5 w 35"/>
                  <a:gd name="T7" fmla="*/ 91 h 102"/>
                  <a:gd name="T8" fmla="*/ 9 w 35"/>
                  <a:gd name="T9" fmla="*/ 90 h 102"/>
                  <a:gd name="T10" fmla="*/ 9 w 35"/>
                  <a:gd name="T11" fmla="*/ 89 h 102"/>
                  <a:gd name="T12" fmla="*/ 10 w 35"/>
                  <a:gd name="T13" fmla="*/ 86 h 102"/>
                  <a:gd name="T14" fmla="*/ 11 w 35"/>
                  <a:gd name="T15" fmla="*/ 85 h 102"/>
                  <a:gd name="T16" fmla="*/ 11 w 35"/>
                  <a:gd name="T17" fmla="*/ 0 h 102"/>
                  <a:gd name="T18" fmla="*/ 20 w 35"/>
                  <a:gd name="T19" fmla="*/ 85 h 102"/>
                  <a:gd name="T20" fmla="*/ 23 w 35"/>
                  <a:gd name="T21" fmla="*/ 86 h 102"/>
                  <a:gd name="T22" fmla="*/ 23 w 35"/>
                  <a:gd name="T23" fmla="*/ 89 h 102"/>
                  <a:gd name="T24" fmla="*/ 24 w 35"/>
                  <a:gd name="T25" fmla="*/ 89 h 102"/>
                  <a:gd name="T26" fmla="*/ 26 w 35"/>
                  <a:gd name="T27" fmla="*/ 90 h 102"/>
                  <a:gd name="T28" fmla="*/ 30 w 35"/>
                  <a:gd name="T29" fmla="*/ 91 h 102"/>
                  <a:gd name="T30" fmla="*/ 32 w 35"/>
                  <a:gd name="T31" fmla="*/ 94 h 102"/>
                  <a:gd name="T32" fmla="*/ 34 w 35"/>
                  <a:gd name="T33" fmla="*/ 95 h 102"/>
                  <a:gd name="T34" fmla="*/ 34 w 35"/>
                  <a:gd name="T35" fmla="*/ 98 h 102"/>
                  <a:gd name="T36" fmla="*/ 30 w 35"/>
                  <a:gd name="T37" fmla="*/ 95 h 102"/>
                  <a:gd name="T38" fmla="*/ 28 w 35"/>
                  <a:gd name="T39" fmla="*/ 94 h 102"/>
                  <a:gd name="T40" fmla="*/ 24 w 35"/>
                  <a:gd name="T41" fmla="*/ 91 h 102"/>
                  <a:gd name="T42" fmla="*/ 20 w 35"/>
                  <a:gd name="T43" fmla="*/ 91 h 102"/>
                  <a:gd name="T44" fmla="*/ 23 w 35"/>
                  <a:gd name="T45" fmla="*/ 94 h 102"/>
                  <a:gd name="T46" fmla="*/ 24 w 35"/>
                  <a:gd name="T47" fmla="*/ 98 h 102"/>
                  <a:gd name="T48" fmla="*/ 26 w 35"/>
                  <a:gd name="T49" fmla="*/ 99 h 102"/>
                  <a:gd name="T50" fmla="*/ 26 w 35"/>
                  <a:gd name="T51" fmla="*/ 101 h 102"/>
                  <a:gd name="T52" fmla="*/ 24 w 35"/>
                  <a:gd name="T53" fmla="*/ 99 h 102"/>
                  <a:gd name="T54" fmla="*/ 20 w 35"/>
                  <a:gd name="T55" fmla="*/ 98 h 102"/>
                  <a:gd name="T56" fmla="*/ 19 w 35"/>
                  <a:gd name="T57" fmla="*/ 94 h 102"/>
                  <a:gd name="T58" fmla="*/ 18 w 35"/>
                  <a:gd name="T59" fmla="*/ 91 h 102"/>
                  <a:gd name="T60" fmla="*/ 15 w 35"/>
                  <a:gd name="T61" fmla="*/ 94 h 102"/>
                  <a:gd name="T62" fmla="*/ 11 w 35"/>
                  <a:gd name="T63" fmla="*/ 95 h 102"/>
                  <a:gd name="T64" fmla="*/ 10 w 35"/>
                  <a:gd name="T65" fmla="*/ 98 h 102"/>
                  <a:gd name="T66" fmla="*/ 10 w 35"/>
                  <a:gd name="T67" fmla="*/ 99 h 102"/>
                  <a:gd name="T68" fmla="*/ 10 w 35"/>
                  <a:gd name="T69" fmla="*/ 98 h 102"/>
                  <a:gd name="T70" fmla="*/ 10 w 35"/>
                  <a:gd name="T71" fmla="*/ 95 h 102"/>
                  <a:gd name="T72" fmla="*/ 10 w 35"/>
                  <a:gd name="T73" fmla="*/ 94 h 102"/>
                  <a:gd name="T74" fmla="*/ 11 w 35"/>
                  <a:gd name="T75" fmla="*/ 91 h 102"/>
                  <a:gd name="T76" fmla="*/ 9 w 35"/>
                  <a:gd name="T77" fmla="*/ 94 h 102"/>
                  <a:gd name="T78" fmla="*/ 5 w 35"/>
                  <a:gd name="T79" fmla="*/ 95 h 102"/>
                  <a:gd name="T80" fmla="*/ 3 w 35"/>
                  <a:gd name="T81" fmla="*/ 98 h 102"/>
                  <a:gd name="T82" fmla="*/ 0 w 35"/>
                  <a:gd name="T83" fmla="*/ 99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102"/>
                  <a:gd name="T128" fmla="*/ 35 w 35"/>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102">
                    <a:moveTo>
                      <a:pt x="0" y="99"/>
                    </a:moveTo>
                    <a:lnTo>
                      <a:pt x="0" y="98"/>
                    </a:lnTo>
                    <a:lnTo>
                      <a:pt x="1" y="98"/>
                    </a:lnTo>
                    <a:lnTo>
                      <a:pt x="1" y="95"/>
                    </a:lnTo>
                    <a:lnTo>
                      <a:pt x="3" y="95"/>
                    </a:lnTo>
                    <a:lnTo>
                      <a:pt x="3" y="94"/>
                    </a:lnTo>
                    <a:lnTo>
                      <a:pt x="5" y="94"/>
                    </a:lnTo>
                    <a:lnTo>
                      <a:pt x="5" y="91"/>
                    </a:lnTo>
                    <a:lnTo>
                      <a:pt x="6" y="91"/>
                    </a:lnTo>
                    <a:lnTo>
                      <a:pt x="9" y="90"/>
                    </a:lnTo>
                    <a:lnTo>
                      <a:pt x="9" y="89"/>
                    </a:lnTo>
                    <a:lnTo>
                      <a:pt x="10" y="89"/>
                    </a:lnTo>
                    <a:lnTo>
                      <a:pt x="10" y="86"/>
                    </a:lnTo>
                    <a:lnTo>
                      <a:pt x="11" y="85"/>
                    </a:lnTo>
                    <a:lnTo>
                      <a:pt x="11" y="0"/>
                    </a:lnTo>
                    <a:lnTo>
                      <a:pt x="20" y="0"/>
                    </a:lnTo>
                    <a:lnTo>
                      <a:pt x="20" y="85"/>
                    </a:lnTo>
                    <a:lnTo>
                      <a:pt x="23" y="86"/>
                    </a:lnTo>
                    <a:lnTo>
                      <a:pt x="23" y="89"/>
                    </a:lnTo>
                    <a:lnTo>
                      <a:pt x="24" y="89"/>
                    </a:lnTo>
                    <a:lnTo>
                      <a:pt x="26" y="90"/>
                    </a:lnTo>
                    <a:lnTo>
                      <a:pt x="28" y="91"/>
                    </a:lnTo>
                    <a:lnTo>
                      <a:pt x="30" y="91"/>
                    </a:lnTo>
                    <a:lnTo>
                      <a:pt x="32" y="94"/>
                    </a:lnTo>
                    <a:lnTo>
                      <a:pt x="34" y="95"/>
                    </a:lnTo>
                    <a:lnTo>
                      <a:pt x="34" y="98"/>
                    </a:lnTo>
                    <a:lnTo>
                      <a:pt x="32" y="95"/>
                    </a:lnTo>
                    <a:lnTo>
                      <a:pt x="30" y="95"/>
                    </a:lnTo>
                    <a:lnTo>
                      <a:pt x="28" y="94"/>
                    </a:lnTo>
                    <a:lnTo>
                      <a:pt x="26" y="94"/>
                    </a:lnTo>
                    <a:lnTo>
                      <a:pt x="24" y="91"/>
                    </a:lnTo>
                    <a:lnTo>
                      <a:pt x="23" y="91"/>
                    </a:lnTo>
                    <a:lnTo>
                      <a:pt x="20" y="91"/>
                    </a:lnTo>
                    <a:lnTo>
                      <a:pt x="23" y="94"/>
                    </a:lnTo>
                    <a:lnTo>
                      <a:pt x="24" y="95"/>
                    </a:lnTo>
                    <a:lnTo>
                      <a:pt x="24" y="98"/>
                    </a:lnTo>
                    <a:lnTo>
                      <a:pt x="26" y="98"/>
                    </a:lnTo>
                    <a:lnTo>
                      <a:pt x="26" y="99"/>
                    </a:lnTo>
                    <a:lnTo>
                      <a:pt x="26" y="101"/>
                    </a:lnTo>
                    <a:lnTo>
                      <a:pt x="24" y="101"/>
                    </a:lnTo>
                    <a:lnTo>
                      <a:pt x="24" y="99"/>
                    </a:lnTo>
                    <a:lnTo>
                      <a:pt x="23" y="98"/>
                    </a:lnTo>
                    <a:lnTo>
                      <a:pt x="20" y="98"/>
                    </a:lnTo>
                    <a:lnTo>
                      <a:pt x="20" y="95"/>
                    </a:lnTo>
                    <a:lnTo>
                      <a:pt x="19" y="94"/>
                    </a:lnTo>
                    <a:lnTo>
                      <a:pt x="18" y="91"/>
                    </a:lnTo>
                    <a:lnTo>
                      <a:pt x="15" y="94"/>
                    </a:lnTo>
                    <a:lnTo>
                      <a:pt x="14" y="95"/>
                    </a:lnTo>
                    <a:lnTo>
                      <a:pt x="11" y="95"/>
                    </a:lnTo>
                    <a:lnTo>
                      <a:pt x="11" y="98"/>
                    </a:lnTo>
                    <a:lnTo>
                      <a:pt x="10" y="98"/>
                    </a:lnTo>
                    <a:lnTo>
                      <a:pt x="10" y="99"/>
                    </a:lnTo>
                    <a:lnTo>
                      <a:pt x="10" y="98"/>
                    </a:lnTo>
                    <a:lnTo>
                      <a:pt x="10" y="95"/>
                    </a:lnTo>
                    <a:lnTo>
                      <a:pt x="10" y="94"/>
                    </a:lnTo>
                    <a:lnTo>
                      <a:pt x="11" y="91"/>
                    </a:lnTo>
                    <a:lnTo>
                      <a:pt x="10" y="94"/>
                    </a:lnTo>
                    <a:lnTo>
                      <a:pt x="9" y="94"/>
                    </a:lnTo>
                    <a:lnTo>
                      <a:pt x="6" y="95"/>
                    </a:lnTo>
                    <a:lnTo>
                      <a:pt x="5" y="95"/>
                    </a:lnTo>
                    <a:lnTo>
                      <a:pt x="5" y="98"/>
                    </a:lnTo>
                    <a:lnTo>
                      <a:pt x="3" y="98"/>
                    </a:lnTo>
                    <a:lnTo>
                      <a:pt x="1" y="99"/>
                    </a:lnTo>
                    <a:lnTo>
                      <a:pt x="0" y="99"/>
                    </a:lnTo>
                  </a:path>
                </a:pathLst>
              </a:custGeom>
              <a:noFill/>
              <a:ln w="12700" cap="rnd">
                <a:solidFill>
                  <a:srgbClr val="AB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4" name="Freeform 244">
                <a:extLst>
                  <a:ext uri="{FF2B5EF4-FFF2-40B4-BE49-F238E27FC236}">
                    <a16:creationId xmlns:a16="http://schemas.microsoft.com/office/drawing/2014/main" id="{9C2BFB84-2ED5-46F7-9155-B65ACF2A354A}"/>
                  </a:ext>
                </a:extLst>
              </p:cNvPr>
              <p:cNvSpPr>
                <a:spLocks/>
              </p:cNvSpPr>
              <p:nvPr/>
            </p:nvSpPr>
            <p:spPr bwMode="auto">
              <a:xfrm>
                <a:off x="3320" y="1506"/>
                <a:ext cx="50" cy="208"/>
              </a:xfrm>
              <a:custGeom>
                <a:avLst/>
                <a:gdLst>
                  <a:gd name="T0" fmla="*/ 21 w 50"/>
                  <a:gd name="T1" fmla="*/ 0 h 208"/>
                  <a:gd name="T2" fmla="*/ 5 w 50"/>
                  <a:gd name="T3" fmla="*/ 57 h 208"/>
                  <a:gd name="T4" fmla="*/ 6 w 50"/>
                  <a:gd name="T5" fmla="*/ 207 h 208"/>
                  <a:gd name="T6" fmla="*/ 6 w 50"/>
                  <a:gd name="T7" fmla="*/ 203 h 208"/>
                  <a:gd name="T8" fmla="*/ 6 w 50"/>
                  <a:gd name="T9" fmla="*/ 197 h 208"/>
                  <a:gd name="T10" fmla="*/ 6 w 50"/>
                  <a:gd name="T11" fmla="*/ 192 h 208"/>
                  <a:gd name="T12" fmla="*/ 9 w 50"/>
                  <a:gd name="T13" fmla="*/ 191 h 208"/>
                  <a:gd name="T14" fmla="*/ 14 w 50"/>
                  <a:gd name="T15" fmla="*/ 188 h 208"/>
                  <a:gd name="T16" fmla="*/ 15 w 50"/>
                  <a:gd name="T17" fmla="*/ 192 h 208"/>
                  <a:gd name="T18" fmla="*/ 15 w 50"/>
                  <a:gd name="T19" fmla="*/ 200 h 208"/>
                  <a:gd name="T20" fmla="*/ 15 w 50"/>
                  <a:gd name="T21" fmla="*/ 205 h 208"/>
                  <a:gd name="T22" fmla="*/ 23 w 50"/>
                  <a:gd name="T23" fmla="*/ 203 h 208"/>
                  <a:gd name="T24" fmla="*/ 34 w 50"/>
                  <a:gd name="T25" fmla="*/ 193 h 208"/>
                  <a:gd name="T26" fmla="*/ 39 w 50"/>
                  <a:gd name="T27" fmla="*/ 186 h 208"/>
                  <a:gd name="T28" fmla="*/ 39 w 50"/>
                  <a:gd name="T29" fmla="*/ 178 h 208"/>
                  <a:gd name="T30" fmla="*/ 39 w 50"/>
                  <a:gd name="T31" fmla="*/ 171 h 208"/>
                  <a:gd name="T32" fmla="*/ 45 w 50"/>
                  <a:gd name="T33" fmla="*/ 158 h 208"/>
                  <a:gd name="T34" fmla="*/ 47 w 50"/>
                  <a:gd name="T35" fmla="*/ 145 h 208"/>
                  <a:gd name="T36" fmla="*/ 45 w 50"/>
                  <a:gd name="T37" fmla="*/ 137 h 208"/>
                  <a:gd name="T38" fmla="*/ 43 w 50"/>
                  <a:gd name="T39" fmla="*/ 131 h 208"/>
                  <a:gd name="T40" fmla="*/ 49 w 50"/>
                  <a:gd name="T41" fmla="*/ 120 h 208"/>
                  <a:gd name="T42" fmla="*/ 49 w 50"/>
                  <a:gd name="T43" fmla="*/ 107 h 208"/>
                  <a:gd name="T44" fmla="*/ 47 w 50"/>
                  <a:gd name="T45" fmla="*/ 99 h 208"/>
                  <a:gd name="T46" fmla="*/ 45 w 50"/>
                  <a:gd name="T47" fmla="*/ 93 h 208"/>
                  <a:gd name="T48" fmla="*/ 47 w 50"/>
                  <a:gd name="T49" fmla="*/ 86 h 208"/>
                  <a:gd name="T50" fmla="*/ 47 w 50"/>
                  <a:gd name="T51" fmla="*/ 79 h 208"/>
                  <a:gd name="T52" fmla="*/ 43 w 50"/>
                  <a:gd name="T53" fmla="*/ 73 h 208"/>
                  <a:gd name="T54" fmla="*/ 42 w 50"/>
                  <a:gd name="T55" fmla="*/ 70 h 208"/>
                  <a:gd name="T56" fmla="*/ 43 w 50"/>
                  <a:gd name="T57" fmla="*/ 62 h 208"/>
                  <a:gd name="T58" fmla="*/ 43 w 50"/>
                  <a:gd name="T59" fmla="*/ 57 h 208"/>
                  <a:gd name="T60" fmla="*/ 42 w 50"/>
                  <a:gd name="T61" fmla="*/ 52 h 208"/>
                  <a:gd name="T62" fmla="*/ 39 w 50"/>
                  <a:gd name="T63" fmla="*/ 48 h 208"/>
                  <a:gd name="T64" fmla="*/ 39 w 50"/>
                  <a:gd name="T65" fmla="*/ 41 h 208"/>
                  <a:gd name="T66" fmla="*/ 39 w 50"/>
                  <a:gd name="T67" fmla="*/ 36 h 208"/>
                  <a:gd name="T68" fmla="*/ 37 w 50"/>
                  <a:gd name="T69" fmla="*/ 32 h 208"/>
                  <a:gd name="T70" fmla="*/ 33 w 50"/>
                  <a:gd name="T71" fmla="*/ 27 h 208"/>
                  <a:gd name="T72" fmla="*/ 33 w 50"/>
                  <a:gd name="T73" fmla="*/ 15 h 208"/>
                  <a:gd name="T74" fmla="*/ 29 w 50"/>
                  <a:gd name="T75" fmla="*/ 5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208"/>
                  <a:gd name="T116" fmla="*/ 50 w 50"/>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208">
                    <a:moveTo>
                      <a:pt x="29" y="5"/>
                    </a:moveTo>
                    <a:lnTo>
                      <a:pt x="21" y="0"/>
                    </a:lnTo>
                    <a:lnTo>
                      <a:pt x="15" y="30"/>
                    </a:lnTo>
                    <a:lnTo>
                      <a:pt x="5" y="57"/>
                    </a:lnTo>
                    <a:lnTo>
                      <a:pt x="0" y="192"/>
                    </a:lnTo>
                    <a:lnTo>
                      <a:pt x="6" y="207"/>
                    </a:lnTo>
                    <a:lnTo>
                      <a:pt x="6" y="205"/>
                    </a:lnTo>
                    <a:lnTo>
                      <a:pt x="6" y="203"/>
                    </a:lnTo>
                    <a:lnTo>
                      <a:pt x="6" y="201"/>
                    </a:lnTo>
                    <a:lnTo>
                      <a:pt x="6" y="197"/>
                    </a:lnTo>
                    <a:lnTo>
                      <a:pt x="6" y="196"/>
                    </a:lnTo>
                    <a:lnTo>
                      <a:pt x="6" y="192"/>
                    </a:lnTo>
                    <a:lnTo>
                      <a:pt x="9" y="191"/>
                    </a:lnTo>
                    <a:lnTo>
                      <a:pt x="13" y="187"/>
                    </a:lnTo>
                    <a:lnTo>
                      <a:pt x="14" y="188"/>
                    </a:lnTo>
                    <a:lnTo>
                      <a:pt x="14" y="191"/>
                    </a:lnTo>
                    <a:lnTo>
                      <a:pt x="15" y="192"/>
                    </a:lnTo>
                    <a:lnTo>
                      <a:pt x="15" y="196"/>
                    </a:lnTo>
                    <a:lnTo>
                      <a:pt x="15" y="200"/>
                    </a:lnTo>
                    <a:lnTo>
                      <a:pt x="15" y="203"/>
                    </a:lnTo>
                    <a:lnTo>
                      <a:pt x="15" y="205"/>
                    </a:lnTo>
                    <a:lnTo>
                      <a:pt x="15" y="207"/>
                    </a:lnTo>
                    <a:lnTo>
                      <a:pt x="23" y="203"/>
                    </a:lnTo>
                    <a:lnTo>
                      <a:pt x="29" y="197"/>
                    </a:lnTo>
                    <a:lnTo>
                      <a:pt x="34" y="193"/>
                    </a:lnTo>
                    <a:lnTo>
                      <a:pt x="38" y="188"/>
                    </a:lnTo>
                    <a:lnTo>
                      <a:pt x="39" y="186"/>
                    </a:lnTo>
                    <a:lnTo>
                      <a:pt x="42" y="182"/>
                    </a:lnTo>
                    <a:lnTo>
                      <a:pt x="39" y="178"/>
                    </a:lnTo>
                    <a:lnTo>
                      <a:pt x="38" y="172"/>
                    </a:lnTo>
                    <a:lnTo>
                      <a:pt x="39" y="171"/>
                    </a:lnTo>
                    <a:lnTo>
                      <a:pt x="43" y="166"/>
                    </a:lnTo>
                    <a:lnTo>
                      <a:pt x="45" y="158"/>
                    </a:lnTo>
                    <a:lnTo>
                      <a:pt x="47" y="153"/>
                    </a:lnTo>
                    <a:lnTo>
                      <a:pt x="47" y="145"/>
                    </a:lnTo>
                    <a:lnTo>
                      <a:pt x="47" y="140"/>
                    </a:lnTo>
                    <a:lnTo>
                      <a:pt x="45" y="137"/>
                    </a:lnTo>
                    <a:lnTo>
                      <a:pt x="42" y="134"/>
                    </a:lnTo>
                    <a:lnTo>
                      <a:pt x="43" y="131"/>
                    </a:lnTo>
                    <a:lnTo>
                      <a:pt x="47" y="125"/>
                    </a:lnTo>
                    <a:lnTo>
                      <a:pt x="49" y="120"/>
                    </a:lnTo>
                    <a:lnTo>
                      <a:pt x="49" y="113"/>
                    </a:lnTo>
                    <a:lnTo>
                      <a:pt x="49" y="107"/>
                    </a:lnTo>
                    <a:lnTo>
                      <a:pt x="49" y="102"/>
                    </a:lnTo>
                    <a:lnTo>
                      <a:pt x="47" y="99"/>
                    </a:lnTo>
                    <a:lnTo>
                      <a:pt x="43" y="96"/>
                    </a:lnTo>
                    <a:lnTo>
                      <a:pt x="45" y="93"/>
                    </a:lnTo>
                    <a:lnTo>
                      <a:pt x="45" y="90"/>
                    </a:lnTo>
                    <a:lnTo>
                      <a:pt x="47" y="86"/>
                    </a:lnTo>
                    <a:lnTo>
                      <a:pt x="47" y="82"/>
                    </a:lnTo>
                    <a:lnTo>
                      <a:pt x="47" y="79"/>
                    </a:lnTo>
                    <a:lnTo>
                      <a:pt x="45" y="75"/>
                    </a:lnTo>
                    <a:lnTo>
                      <a:pt x="43" y="73"/>
                    </a:lnTo>
                    <a:lnTo>
                      <a:pt x="42" y="73"/>
                    </a:lnTo>
                    <a:lnTo>
                      <a:pt x="42" y="70"/>
                    </a:lnTo>
                    <a:lnTo>
                      <a:pt x="42" y="66"/>
                    </a:lnTo>
                    <a:lnTo>
                      <a:pt x="43" y="62"/>
                    </a:lnTo>
                    <a:lnTo>
                      <a:pt x="43" y="61"/>
                    </a:lnTo>
                    <a:lnTo>
                      <a:pt x="43" y="57"/>
                    </a:lnTo>
                    <a:lnTo>
                      <a:pt x="43" y="56"/>
                    </a:lnTo>
                    <a:lnTo>
                      <a:pt x="42" y="52"/>
                    </a:lnTo>
                    <a:lnTo>
                      <a:pt x="39" y="52"/>
                    </a:lnTo>
                    <a:lnTo>
                      <a:pt x="39" y="48"/>
                    </a:lnTo>
                    <a:lnTo>
                      <a:pt x="39" y="44"/>
                    </a:lnTo>
                    <a:lnTo>
                      <a:pt x="39" y="41"/>
                    </a:lnTo>
                    <a:lnTo>
                      <a:pt x="39" y="39"/>
                    </a:lnTo>
                    <a:lnTo>
                      <a:pt x="39" y="36"/>
                    </a:lnTo>
                    <a:lnTo>
                      <a:pt x="39" y="34"/>
                    </a:lnTo>
                    <a:lnTo>
                      <a:pt x="37" y="32"/>
                    </a:lnTo>
                    <a:lnTo>
                      <a:pt x="33" y="32"/>
                    </a:lnTo>
                    <a:lnTo>
                      <a:pt x="33" y="27"/>
                    </a:lnTo>
                    <a:lnTo>
                      <a:pt x="33" y="23"/>
                    </a:lnTo>
                    <a:lnTo>
                      <a:pt x="33" y="15"/>
                    </a:lnTo>
                    <a:lnTo>
                      <a:pt x="30" y="10"/>
                    </a:lnTo>
                    <a:lnTo>
                      <a:pt x="29" y="5"/>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5" name="Freeform 245">
                <a:extLst>
                  <a:ext uri="{FF2B5EF4-FFF2-40B4-BE49-F238E27FC236}">
                    <a16:creationId xmlns:a16="http://schemas.microsoft.com/office/drawing/2014/main" id="{11D1410B-40B1-408B-A07C-BD60D16CE960}"/>
                  </a:ext>
                </a:extLst>
              </p:cNvPr>
              <p:cNvSpPr>
                <a:spLocks/>
              </p:cNvSpPr>
              <p:nvPr/>
            </p:nvSpPr>
            <p:spPr bwMode="auto">
              <a:xfrm>
                <a:off x="3320" y="1506"/>
                <a:ext cx="50" cy="208"/>
              </a:xfrm>
              <a:custGeom>
                <a:avLst/>
                <a:gdLst>
                  <a:gd name="T0" fmla="*/ 21 w 50"/>
                  <a:gd name="T1" fmla="*/ 0 h 208"/>
                  <a:gd name="T2" fmla="*/ 5 w 50"/>
                  <a:gd name="T3" fmla="*/ 57 h 208"/>
                  <a:gd name="T4" fmla="*/ 6 w 50"/>
                  <a:gd name="T5" fmla="*/ 207 h 208"/>
                  <a:gd name="T6" fmla="*/ 6 w 50"/>
                  <a:gd name="T7" fmla="*/ 203 h 208"/>
                  <a:gd name="T8" fmla="*/ 6 w 50"/>
                  <a:gd name="T9" fmla="*/ 197 h 208"/>
                  <a:gd name="T10" fmla="*/ 6 w 50"/>
                  <a:gd name="T11" fmla="*/ 192 h 208"/>
                  <a:gd name="T12" fmla="*/ 9 w 50"/>
                  <a:gd name="T13" fmla="*/ 191 h 208"/>
                  <a:gd name="T14" fmla="*/ 14 w 50"/>
                  <a:gd name="T15" fmla="*/ 188 h 208"/>
                  <a:gd name="T16" fmla="*/ 15 w 50"/>
                  <a:gd name="T17" fmla="*/ 192 h 208"/>
                  <a:gd name="T18" fmla="*/ 15 w 50"/>
                  <a:gd name="T19" fmla="*/ 200 h 208"/>
                  <a:gd name="T20" fmla="*/ 15 w 50"/>
                  <a:gd name="T21" fmla="*/ 205 h 208"/>
                  <a:gd name="T22" fmla="*/ 23 w 50"/>
                  <a:gd name="T23" fmla="*/ 203 h 208"/>
                  <a:gd name="T24" fmla="*/ 34 w 50"/>
                  <a:gd name="T25" fmla="*/ 193 h 208"/>
                  <a:gd name="T26" fmla="*/ 39 w 50"/>
                  <a:gd name="T27" fmla="*/ 186 h 208"/>
                  <a:gd name="T28" fmla="*/ 39 w 50"/>
                  <a:gd name="T29" fmla="*/ 178 h 208"/>
                  <a:gd name="T30" fmla="*/ 39 w 50"/>
                  <a:gd name="T31" fmla="*/ 171 h 208"/>
                  <a:gd name="T32" fmla="*/ 45 w 50"/>
                  <a:gd name="T33" fmla="*/ 158 h 208"/>
                  <a:gd name="T34" fmla="*/ 47 w 50"/>
                  <a:gd name="T35" fmla="*/ 145 h 208"/>
                  <a:gd name="T36" fmla="*/ 45 w 50"/>
                  <a:gd name="T37" fmla="*/ 137 h 208"/>
                  <a:gd name="T38" fmla="*/ 43 w 50"/>
                  <a:gd name="T39" fmla="*/ 131 h 208"/>
                  <a:gd name="T40" fmla="*/ 49 w 50"/>
                  <a:gd name="T41" fmla="*/ 120 h 208"/>
                  <a:gd name="T42" fmla="*/ 49 w 50"/>
                  <a:gd name="T43" fmla="*/ 107 h 208"/>
                  <a:gd name="T44" fmla="*/ 47 w 50"/>
                  <a:gd name="T45" fmla="*/ 99 h 208"/>
                  <a:gd name="T46" fmla="*/ 45 w 50"/>
                  <a:gd name="T47" fmla="*/ 93 h 208"/>
                  <a:gd name="T48" fmla="*/ 47 w 50"/>
                  <a:gd name="T49" fmla="*/ 86 h 208"/>
                  <a:gd name="T50" fmla="*/ 47 w 50"/>
                  <a:gd name="T51" fmla="*/ 79 h 208"/>
                  <a:gd name="T52" fmla="*/ 43 w 50"/>
                  <a:gd name="T53" fmla="*/ 73 h 208"/>
                  <a:gd name="T54" fmla="*/ 42 w 50"/>
                  <a:gd name="T55" fmla="*/ 70 h 208"/>
                  <a:gd name="T56" fmla="*/ 43 w 50"/>
                  <a:gd name="T57" fmla="*/ 62 h 208"/>
                  <a:gd name="T58" fmla="*/ 43 w 50"/>
                  <a:gd name="T59" fmla="*/ 57 h 208"/>
                  <a:gd name="T60" fmla="*/ 42 w 50"/>
                  <a:gd name="T61" fmla="*/ 52 h 208"/>
                  <a:gd name="T62" fmla="*/ 39 w 50"/>
                  <a:gd name="T63" fmla="*/ 48 h 208"/>
                  <a:gd name="T64" fmla="*/ 39 w 50"/>
                  <a:gd name="T65" fmla="*/ 41 h 208"/>
                  <a:gd name="T66" fmla="*/ 39 w 50"/>
                  <a:gd name="T67" fmla="*/ 36 h 208"/>
                  <a:gd name="T68" fmla="*/ 37 w 50"/>
                  <a:gd name="T69" fmla="*/ 32 h 208"/>
                  <a:gd name="T70" fmla="*/ 33 w 50"/>
                  <a:gd name="T71" fmla="*/ 27 h 208"/>
                  <a:gd name="T72" fmla="*/ 33 w 50"/>
                  <a:gd name="T73" fmla="*/ 15 h 208"/>
                  <a:gd name="T74" fmla="*/ 29 w 50"/>
                  <a:gd name="T75" fmla="*/ 5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208"/>
                  <a:gd name="T116" fmla="*/ 50 w 50"/>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208">
                    <a:moveTo>
                      <a:pt x="29" y="5"/>
                    </a:moveTo>
                    <a:lnTo>
                      <a:pt x="21" y="0"/>
                    </a:lnTo>
                    <a:lnTo>
                      <a:pt x="15" y="30"/>
                    </a:lnTo>
                    <a:lnTo>
                      <a:pt x="5" y="57"/>
                    </a:lnTo>
                    <a:lnTo>
                      <a:pt x="0" y="192"/>
                    </a:lnTo>
                    <a:lnTo>
                      <a:pt x="6" y="207"/>
                    </a:lnTo>
                    <a:lnTo>
                      <a:pt x="6" y="205"/>
                    </a:lnTo>
                    <a:lnTo>
                      <a:pt x="6" y="203"/>
                    </a:lnTo>
                    <a:lnTo>
                      <a:pt x="6" y="201"/>
                    </a:lnTo>
                    <a:lnTo>
                      <a:pt x="6" y="197"/>
                    </a:lnTo>
                    <a:lnTo>
                      <a:pt x="6" y="196"/>
                    </a:lnTo>
                    <a:lnTo>
                      <a:pt x="6" y="192"/>
                    </a:lnTo>
                    <a:lnTo>
                      <a:pt x="9" y="191"/>
                    </a:lnTo>
                    <a:lnTo>
                      <a:pt x="13" y="187"/>
                    </a:lnTo>
                    <a:lnTo>
                      <a:pt x="14" y="188"/>
                    </a:lnTo>
                    <a:lnTo>
                      <a:pt x="14" y="191"/>
                    </a:lnTo>
                    <a:lnTo>
                      <a:pt x="15" y="192"/>
                    </a:lnTo>
                    <a:lnTo>
                      <a:pt x="15" y="196"/>
                    </a:lnTo>
                    <a:lnTo>
                      <a:pt x="15" y="200"/>
                    </a:lnTo>
                    <a:lnTo>
                      <a:pt x="15" y="203"/>
                    </a:lnTo>
                    <a:lnTo>
                      <a:pt x="15" y="205"/>
                    </a:lnTo>
                    <a:lnTo>
                      <a:pt x="15" y="207"/>
                    </a:lnTo>
                    <a:lnTo>
                      <a:pt x="23" y="203"/>
                    </a:lnTo>
                    <a:lnTo>
                      <a:pt x="29" y="197"/>
                    </a:lnTo>
                    <a:lnTo>
                      <a:pt x="34" y="193"/>
                    </a:lnTo>
                    <a:lnTo>
                      <a:pt x="38" y="188"/>
                    </a:lnTo>
                    <a:lnTo>
                      <a:pt x="39" y="186"/>
                    </a:lnTo>
                    <a:lnTo>
                      <a:pt x="42" y="182"/>
                    </a:lnTo>
                    <a:lnTo>
                      <a:pt x="39" y="178"/>
                    </a:lnTo>
                    <a:lnTo>
                      <a:pt x="38" y="172"/>
                    </a:lnTo>
                    <a:lnTo>
                      <a:pt x="39" y="171"/>
                    </a:lnTo>
                    <a:lnTo>
                      <a:pt x="43" y="166"/>
                    </a:lnTo>
                    <a:lnTo>
                      <a:pt x="45" y="158"/>
                    </a:lnTo>
                    <a:lnTo>
                      <a:pt x="47" y="153"/>
                    </a:lnTo>
                    <a:lnTo>
                      <a:pt x="47" y="145"/>
                    </a:lnTo>
                    <a:lnTo>
                      <a:pt x="47" y="140"/>
                    </a:lnTo>
                    <a:lnTo>
                      <a:pt x="45" y="137"/>
                    </a:lnTo>
                    <a:lnTo>
                      <a:pt x="42" y="134"/>
                    </a:lnTo>
                    <a:lnTo>
                      <a:pt x="43" y="131"/>
                    </a:lnTo>
                    <a:lnTo>
                      <a:pt x="47" y="125"/>
                    </a:lnTo>
                    <a:lnTo>
                      <a:pt x="49" y="120"/>
                    </a:lnTo>
                    <a:lnTo>
                      <a:pt x="49" y="113"/>
                    </a:lnTo>
                    <a:lnTo>
                      <a:pt x="49" y="107"/>
                    </a:lnTo>
                    <a:lnTo>
                      <a:pt x="49" y="102"/>
                    </a:lnTo>
                    <a:lnTo>
                      <a:pt x="47" y="99"/>
                    </a:lnTo>
                    <a:lnTo>
                      <a:pt x="43" y="96"/>
                    </a:lnTo>
                    <a:lnTo>
                      <a:pt x="45" y="93"/>
                    </a:lnTo>
                    <a:lnTo>
                      <a:pt x="45" y="90"/>
                    </a:lnTo>
                    <a:lnTo>
                      <a:pt x="47" y="86"/>
                    </a:lnTo>
                    <a:lnTo>
                      <a:pt x="47" y="82"/>
                    </a:lnTo>
                    <a:lnTo>
                      <a:pt x="47" y="79"/>
                    </a:lnTo>
                    <a:lnTo>
                      <a:pt x="45" y="75"/>
                    </a:lnTo>
                    <a:lnTo>
                      <a:pt x="43" y="73"/>
                    </a:lnTo>
                    <a:lnTo>
                      <a:pt x="42" y="73"/>
                    </a:lnTo>
                    <a:lnTo>
                      <a:pt x="42" y="70"/>
                    </a:lnTo>
                    <a:lnTo>
                      <a:pt x="42" y="66"/>
                    </a:lnTo>
                    <a:lnTo>
                      <a:pt x="43" y="62"/>
                    </a:lnTo>
                    <a:lnTo>
                      <a:pt x="43" y="61"/>
                    </a:lnTo>
                    <a:lnTo>
                      <a:pt x="43" y="57"/>
                    </a:lnTo>
                    <a:lnTo>
                      <a:pt x="43" y="56"/>
                    </a:lnTo>
                    <a:lnTo>
                      <a:pt x="42" y="52"/>
                    </a:lnTo>
                    <a:lnTo>
                      <a:pt x="39" y="52"/>
                    </a:lnTo>
                    <a:lnTo>
                      <a:pt x="39" y="48"/>
                    </a:lnTo>
                    <a:lnTo>
                      <a:pt x="39" y="44"/>
                    </a:lnTo>
                    <a:lnTo>
                      <a:pt x="39" y="41"/>
                    </a:lnTo>
                    <a:lnTo>
                      <a:pt x="39" y="39"/>
                    </a:lnTo>
                    <a:lnTo>
                      <a:pt x="39" y="36"/>
                    </a:lnTo>
                    <a:lnTo>
                      <a:pt x="39" y="34"/>
                    </a:lnTo>
                    <a:lnTo>
                      <a:pt x="37" y="32"/>
                    </a:lnTo>
                    <a:lnTo>
                      <a:pt x="33" y="32"/>
                    </a:lnTo>
                    <a:lnTo>
                      <a:pt x="33" y="27"/>
                    </a:lnTo>
                    <a:lnTo>
                      <a:pt x="33" y="23"/>
                    </a:lnTo>
                    <a:lnTo>
                      <a:pt x="33" y="15"/>
                    </a:lnTo>
                    <a:lnTo>
                      <a:pt x="30" y="10"/>
                    </a:lnTo>
                    <a:lnTo>
                      <a:pt x="29"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6" name="Freeform 246">
                <a:extLst>
                  <a:ext uri="{FF2B5EF4-FFF2-40B4-BE49-F238E27FC236}">
                    <a16:creationId xmlns:a16="http://schemas.microsoft.com/office/drawing/2014/main" id="{B0B727AE-6A1D-4732-9E9A-EAA2FAF4F530}"/>
                  </a:ext>
                </a:extLst>
              </p:cNvPr>
              <p:cNvSpPr>
                <a:spLocks/>
              </p:cNvSpPr>
              <p:nvPr/>
            </p:nvSpPr>
            <p:spPr bwMode="auto">
              <a:xfrm>
                <a:off x="3304" y="1505"/>
                <a:ext cx="46" cy="209"/>
              </a:xfrm>
              <a:custGeom>
                <a:avLst/>
                <a:gdLst>
                  <a:gd name="T0" fmla="*/ 19 w 46"/>
                  <a:gd name="T1" fmla="*/ 206 h 209"/>
                  <a:gd name="T2" fmla="*/ 14 w 46"/>
                  <a:gd name="T3" fmla="*/ 201 h 209"/>
                  <a:gd name="T4" fmla="*/ 10 w 46"/>
                  <a:gd name="T5" fmla="*/ 194 h 209"/>
                  <a:gd name="T6" fmla="*/ 7 w 46"/>
                  <a:gd name="T7" fmla="*/ 188 h 209"/>
                  <a:gd name="T8" fmla="*/ 6 w 46"/>
                  <a:gd name="T9" fmla="*/ 181 h 209"/>
                  <a:gd name="T10" fmla="*/ 2 w 46"/>
                  <a:gd name="T11" fmla="*/ 170 h 209"/>
                  <a:gd name="T12" fmla="*/ 1 w 46"/>
                  <a:gd name="T13" fmla="*/ 159 h 209"/>
                  <a:gd name="T14" fmla="*/ 2 w 46"/>
                  <a:gd name="T15" fmla="*/ 151 h 209"/>
                  <a:gd name="T16" fmla="*/ 2 w 46"/>
                  <a:gd name="T17" fmla="*/ 141 h 209"/>
                  <a:gd name="T18" fmla="*/ 0 w 46"/>
                  <a:gd name="T19" fmla="*/ 126 h 209"/>
                  <a:gd name="T20" fmla="*/ 0 w 46"/>
                  <a:gd name="T21" fmla="*/ 112 h 209"/>
                  <a:gd name="T22" fmla="*/ 2 w 46"/>
                  <a:gd name="T23" fmla="*/ 102 h 209"/>
                  <a:gd name="T24" fmla="*/ 2 w 46"/>
                  <a:gd name="T25" fmla="*/ 92 h 209"/>
                  <a:gd name="T26" fmla="*/ 2 w 46"/>
                  <a:gd name="T27" fmla="*/ 77 h 209"/>
                  <a:gd name="T28" fmla="*/ 5 w 46"/>
                  <a:gd name="T29" fmla="*/ 62 h 209"/>
                  <a:gd name="T30" fmla="*/ 10 w 46"/>
                  <a:gd name="T31" fmla="*/ 53 h 209"/>
                  <a:gd name="T32" fmla="*/ 14 w 46"/>
                  <a:gd name="T33" fmla="*/ 48 h 209"/>
                  <a:gd name="T34" fmla="*/ 14 w 46"/>
                  <a:gd name="T35" fmla="*/ 40 h 209"/>
                  <a:gd name="T36" fmla="*/ 17 w 46"/>
                  <a:gd name="T37" fmla="*/ 34 h 209"/>
                  <a:gd name="T38" fmla="*/ 22 w 46"/>
                  <a:gd name="T39" fmla="*/ 31 h 209"/>
                  <a:gd name="T40" fmla="*/ 25 w 46"/>
                  <a:gd name="T41" fmla="*/ 28 h 209"/>
                  <a:gd name="T42" fmla="*/ 25 w 46"/>
                  <a:gd name="T43" fmla="*/ 17 h 209"/>
                  <a:gd name="T44" fmla="*/ 26 w 46"/>
                  <a:gd name="T45" fmla="*/ 6 h 209"/>
                  <a:gd name="T46" fmla="*/ 34 w 46"/>
                  <a:gd name="T47" fmla="*/ 0 h 209"/>
                  <a:gd name="T48" fmla="*/ 41 w 46"/>
                  <a:gd name="T49" fmla="*/ 0 h 209"/>
                  <a:gd name="T50" fmla="*/ 45 w 46"/>
                  <a:gd name="T51" fmla="*/ 6 h 209"/>
                  <a:gd name="T52" fmla="*/ 45 w 46"/>
                  <a:gd name="T53" fmla="*/ 15 h 209"/>
                  <a:gd name="T54" fmla="*/ 43 w 46"/>
                  <a:gd name="T55" fmla="*/ 22 h 209"/>
                  <a:gd name="T56" fmla="*/ 41 w 46"/>
                  <a:gd name="T57" fmla="*/ 30 h 209"/>
                  <a:gd name="T58" fmla="*/ 41 w 46"/>
                  <a:gd name="T59" fmla="*/ 35 h 209"/>
                  <a:gd name="T60" fmla="*/ 31 w 46"/>
                  <a:gd name="T61" fmla="*/ 40 h 209"/>
                  <a:gd name="T62" fmla="*/ 26 w 46"/>
                  <a:gd name="T63" fmla="*/ 49 h 209"/>
                  <a:gd name="T64" fmla="*/ 25 w 46"/>
                  <a:gd name="T65" fmla="*/ 58 h 209"/>
                  <a:gd name="T66" fmla="*/ 25 w 46"/>
                  <a:gd name="T67" fmla="*/ 65 h 209"/>
                  <a:gd name="T68" fmla="*/ 29 w 46"/>
                  <a:gd name="T69" fmla="*/ 74 h 209"/>
                  <a:gd name="T70" fmla="*/ 29 w 46"/>
                  <a:gd name="T71" fmla="*/ 83 h 209"/>
                  <a:gd name="T72" fmla="*/ 26 w 46"/>
                  <a:gd name="T73" fmla="*/ 91 h 209"/>
                  <a:gd name="T74" fmla="*/ 25 w 46"/>
                  <a:gd name="T75" fmla="*/ 98 h 209"/>
                  <a:gd name="T76" fmla="*/ 31 w 46"/>
                  <a:gd name="T77" fmla="*/ 102 h 209"/>
                  <a:gd name="T78" fmla="*/ 35 w 46"/>
                  <a:gd name="T79" fmla="*/ 108 h 209"/>
                  <a:gd name="T80" fmla="*/ 35 w 46"/>
                  <a:gd name="T81" fmla="*/ 120 h 209"/>
                  <a:gd name="T82" fmla="*/ 35 w 46"/>
                  <a:gd name="T83" fmla="*/ 129 h 209"/>
                  <a:gd name="T84" fmla="*/ 41 w 46"/>
                  <a:gd name="T85" fmla="*/ 134 h 209"/>
                  <a:gd name="T86" fmla="*/ 43 w 46"/>
                  <a:gd name="T87" fmla="*/ 143 h 209"/>
                  <a:gd name="T88" fmla="*/ 41 w 46"/>
                  <a:gd name="T89" fmla="*/ 154 h 209"/>
                  <a:gd name="T90" fmla="*/ 35 w 46"/>
                  <a:gd name="T91" fmla="*/ 164 h 209"/>
                  <a:gd name="T92" fmla="*/ 30 w 46"/>
                  <a:gd name="T93" fmla="*/ 164 h 209"/>
                  <a:gd name="T94" fmla="*/ 26 w 46"/>
                  <a:gd name="T95" fmla="*/ 168 h 209"/>
                  <a:gd name="T96" fmla="*/ 29 w 46"/>
                  <a:gd name="T97" fmla="*/ 173 h 209"/>
                  <a:gd name="T98" fmla="*/ 30 w 46"/>
                  <a:gd name="T99" fmla="*/ 181 h 209"/>
                  <a:gd name="T100" fmla="*/ 26 w 46"/>
                  <a:gd name="T101" fmla="*/ 183 h 209"/>
                  <a:gd name="T102" fmla="*/ 22 w 46"/>
                  <a:gd name="T103" fmla="*/ 187 h 209"/>
                  <a:gd name="T104" fmla="*/ 21 w 46"/>
                  <a:gd name="T105" fmla="*/ 193 h 209"/>
                  <a:gd name="T106" fmla="*/ 22 w 46"/>
                  <a:gd name="T107" fmla="*/ 208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
                  <a:gd name="T163" fmla="*/ 0 h 209"/>
                  <a:gd name="T164" fmla="*/ 46 w 46"/>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 h="209">
                    <a:moveTo>
                      <a:pt x="22" y="208"/>
                    </a:moveTo>
                    <a:lnTo>
                      <a:pt x="19" y="206"/>
                    </a:lnTo>
                    <a:lnTo>
                      <a:pt x="17" y="204"/>
                    </a:lnTo>
                    <a:lnTo>
                      <a:pt x="14" y="201"/>
                    </a:lnTo>
                    <a:lnTo>
                      <a:pt x="11" y="198"/>
                    </a:lnTo>
                    <a:lnTo>
                      <a:pt x="10" y="194"/>
                    </a:lnTo>
                    <a:lnTo>
                      <a:pt x="7" y="192"/>
                    </a:lnTo>
                    <a:lnTo>
                      <a:pt x="7" y="188"/>
                    </a:lnTo>
                    <a:lnTo>
                      <a:pt x="10" y="184"/>
                    </a:lnTo>
                    <a:lnTo>
                      <a:pt x="6" y="181"/>
                    </a:lnTo>
                    <a:lnTo>
                      <a:pt x="5" y="175"/>
                    </a:lnTo>
                    <a:lnTo>
                      <a:pt x="2" y="170"/>
                    </a:lnTo>
                    <a:lnTo>
                      <a:pt x="1" y="164"/>
                    </a:lnTo>
                    <a:lnTo>
                      <a:pt x="1" y="159"/>
                    </a:lnTo>
                    <a:lnTo>
                      <a:pt x="1" y="155"/>
                    </a:lnTo>
                    <a:lnTo>
                      <a:pt x="2" y="151"/>
                    </a:lnTo>
                    <a:lnTo>
                      <a:pt x="5" y="149"/>
                    </a:lnTo>
                    <a:lnTo>
                      <a:pt x="2" y="141"/>
                    </a:lnTo>
                    <a:lnTo>
                      <a:pt x="1" y="134"/>
                    </a:lnTo>
                    <a:lnTo>
                      <a:pt x="0" y="126"/>
                    </a:lnTo>
                    <a:lnTo>
                      <a:pt x="0" y="117"/>
                    </a:lnTo>
                    <a:lnTo>
                      <a:pt x="0" y="112"/>
                    </a:lnTo>
                    <a:lnTo>
                      <a:pt x="0" y="105"/>
                    </a:lnTo>
                    <a:lnTo>
                      <a:pt x="2" y="102"/>
                    </a:lnTo>
                    <a:lnTo>
                      <a:pt x="5" y="102"/>
                    </a:lnTo>
                    <a:lnTo>
                      <a:pt x="2" y="92"/>
                    </a:lnTo>
                    <a:lnTo>
                      <a:pt x="2" y="86"/>
                    </a:lnTo>
                    <a:lnTo>
                      <a:pt x="2" y="77"/>
                    </a:lnTo>
                    <a:lnTo>
                      <a:pt x="2" y="69"/>
                    </a:lnTo>
                    <a:lnTo>
                      <a:pt x="5" y="62"/>
                    </a:lnTo>
                    <a:lnTo>
                      <a:pt x="7" y="57"/>
                    </a:lnTo>
                    <a:lnTo>
                      <a:pt x="10" y="53"/>
                    </a:lnTo>
                    <a:lnTo>
                      <a:pt x="14" y="53"/>
                    </a:lnTo>
                    <a:lnTo>
                      <a:pt x="14" y="48"/>
                    </a:lnTo>
                    <a:lnTo>
                      <a:pt x="14" y="44"/>
                    </a:lnTo>
                    <a:lnTo>
                      <a:pt x="14" y="40"/>
                    </a:lnTo>
                    <a:lnTo>
                      <a:pt x="15" y="37"/>
                    </a:lnTo>
                    <a:lnTo>
                      <a:pt x="17" y="34"/>
                    </a:lnTo>
                    <a:lnTo>
                      <a:pt x="21" y="34"/>
                    </a:lnTo>
                    <a:lnTo>
                      <a:pt x="22" y="31"/>
                    </a:lnTo>
                    <a:lnTo>
                      <a:pt x="26" y="34"/>
                    </a:lnTo>
                    <a:lnTo>
                      <a:pt x="25" y="28"/>
                    </a:lnTo>
                    <a:lnTo>
                      <a:pt x="25" y="22"/>
                    </a:lnTo>
                    <a:lnTo>
                      <a:pt x="25" y="17"/>
                    </a:lnTo>
                    <a:lnTo>
                      <a:pt x="25" y="11"/>
                    </a:lnTo>
                    <a:lnTo>
                      <a:pt x="26" y="6"/>
                    </a:lnTo>
                    <a:lnTo>
                      <a:pt x="29" y="2"/>
                    </a:lnTo>
                    <a:lnTo>
                      <a:pt x="34" y="0"/>
                    </a:lnTo>
                    <a:lnTo>
                      <a:pt x="37" y="0"/>
                    </a:lnTo>
                    <a:lnTo>
                      <a:pt x="41" y="0"/>
                    </a:lnTo>
                    <a:lnTo>
                      <a:pt x="43" y="2"/>
                    </a:lnTo>
                    <a:lnTo>
                      <a:pt x="45" y="6"/>
                    </a:lnTo>
                    <a:lnTo>
                      <a:pt x="45" y="10"/>
                    </a:lnTo>
                    <a:lnTo>
                      <a:pt x="45" y="15"/>
                    </a:lnTo>
                    <a:lnTo>
                      <a:pt x="45" y="19"/>
                    </a:lnTo>
                    <a:lnTo>
                      <a:pt x="43" y="22"/>
                    </a:lnTo>
                    <a:lnTo>
                      <a:pt x="41" y="26"/>
                    </a:lnTo>
                    <a:lnTo>
                      <a:pt x="41" y="30"/>
                    </a:lnTo>
                    <a:lnTo>
                      <a:pt x="41" y="31"/>
                    </a:lnTo>
                    <a:lnTo>
                      <a:pt x="41" y="35"/>
                    </a:lnTo>
                    <a:lnTo>
                      <a:pt x="35" y="39"/>
                    </a:lnTo>
                    <a:lnTo>
                      <a:pt x="31" y="40"/>
                    </a:lnTo>
                    <a:lnTo>
                      <a:pt x="30" y="44"/>
                    </a:lnTo>
                    <a:lnTo>
                      <a:pt x="26" y="49"/>
                    </a:lnTo>
                    <a:lnTo>
                      <a:pt x="26" y="54"/>
                    </a:lnTo>
                    <a:lnTo>
                      <a:pt x="25" y="58"/>
                    </a:lnTo>
                    <a:lnTo>
                      <a:pt x="25" y="62"/>
                    </a:lnTo>
                    <a:lnTo>
                      <a:pt x="25" y="65"/>
                    </a:lnTo>
                    <a:lnTo>
                      <a:pt x="26" y="71"/>
                    </a:lnTo>
                    <a:lnTo>
                      <a:pt x="29" y="74"/>
                    </a:lnTo>
                    <a:lnTo>
                      <a:pt x="29" y="78"/>
                    </a:lnTo>
                    <a:lnTo>
                      <a:pt x="29" y="83"/>
                    </a:lnTo>
                    <a:lnTo>
                      <a:pt x="29" y="87"/>
                    </a:lnTo>
                    <a:lnTo>
                      <a:pt x="26" y="91"/>
                    </a:lnTo>
                    <a:lnTo>
                      <a:pt x="26" y="94"/>
                    </a:lnTo>
                    <a:lnTo>
                      <a:pt x="25" y="98"/>
                    </a:lnTo>
                    <a:lnTo>
                      <a:pt x="30" y="98"/>
                    </a:lnTo>
                    <a:lnTo>
                      <a:pt x="31" y="102"/>
                    </a:lnTo>
                    <a:lnTo>
                      <a:pt x="34" y="105"/>
                    </a:lnTo>
                    <a:lnTo>
                      <a:pt x="35" y="108"/>
                    </a:lnTo>
                    <a:lnTo>
                      <a:pt x="35" y="115"/>
                    </a:lnTo>
                    <a:lnTo>
                      <a:pt x="35" y="120"/>
                    </a:lnTo>
                    <a:lnTo>
                      <a:pt x="35" y="125"/>
                    </a:lnTo>
                    <a:lnTo>
                      <a:pt x="35" y="129"/>
                    </a:lnTo>
                    <a:lnTo>
                      <a:pt x="39" y="130"/>
                    </a:lnTo>
                    <a:lnTo>
                      <a:pt x="41" y="134"/>
                    </a:lnTo>
                    <a:lnTo>
                      <a:pt x="43" y="138"/>
                    </a:lnTo>
                    <a:lnTo>
                      <a:pt x="43" y="143"/>
                    </a:lnTo>
                    <a:lnTo>
                      <a:pt x="41" y="149"/>
                    </a:lnTo>
                    <a:lnTo>
                      <a:pt x="41" y="154"/>
                    </a:lnTo>
                    <a:lnTo>
                      <a:pt x="37" y="159"/>
                    </a:lnTo>
                    <a:lnTo>
                      <a:pt x="35" y="164"/>
                    </a:lnTo>
                    <a:lnTo>
                      <a:pt x="31" y="163"/>
                    </a:lnTo>
                    <a:lnTo>
                      <a:pt x="30" y="164"/>
                    </a:lnTo>
                    <a:lnTo>
                      <a:pt x="29" y="164"/>
                    </a:lnTo>
                    <a:lnTo>
                      <a:pt x="26" y="168"/>
                    </a:lnTo>
                    <a:lnTo>
                      <a:pt x="29" y="170"/>
                    </a:lnTo>
                    <a:lnTo>
                      <a:pt x="29" y="173"/>
                    </a:lnTo>
                    <a:lnTo>
                      <a:pt x="29" y="177"/>
                    </a:lnTo>
                    <a:lnTo>
                      <a:pt x="30" y="181"/>
                    </a:lnTo>
                    <a:lnTo>
                      <a:pt x="29" y="181"/>
                    </a:lnTo>
                    <a:lnTo>
                      <a:pt x="26" y="183"/>
                    </a:lnTo>
                    <a:lnTo>
                      <a:pt x="25" y="184"/>
                    </a:lnTo>
                    <a:lnTo>
                      <a:pt x="22" y="187"/>
                    </a:lnTo>
                    <a:lnTo>
                      <a:pt x="22" y="189"/>
                    </a:lnTo>
                    <a:lnTo>
                      <a:pt x="21" y="193"/>
                    </a:lnTo>
                    <a:lnTo>
                      <a:pt x="21" y="198"/>
                    </a:lnTo>
                    <a:lnTo>
                      <a:pt x="22" y="208"/>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7" name="Freeform 247">
                <a:extLst>
                  <a:ext uri="{FF2B5EF4-FFF2-40B4-BE49-F238E27FC236}">
                    <a16:creationId xmlns:a16="http://schemas.microsoft.com/office/drawing/2014/main" id="{26A27796-5AA1-4B8D-A4C7-92B29F5CC2E6}"/>
                  </a:ext>
                </a:extLst>
              </p:cNvPr>
              <p:cNvSpPr>
                <a:spLocks/>
              </p:cNvSpPr>
              <p:nvPr/>
            </p:nvSpPr>
            <p:spPr bwMode="auto">
              <a:xfrm>
                <a:off x="3304" y="1505"/>
                <a:ext cx="46" cy="209"/>
              </a:xfrm>
              <a:custGeom>
                <a:avLst/>
                <a:gdLst>
                  <a:gd name="T0" fmla="*/ 19 w 46"/>
                  <a:gd name="T1" fmla="*/ 206 h 209"/>
                  <a:gd name="T2" fmla="*/ 14 w 46"/>
                  <a:gd name="T3" fmla="*/ 201 h 209"/>
                  <a:gd name="T4" fmla="*/ 10 w 46"/>
                  <a:gd name="T5" fmla="*/ 194 h 209"/>
                  <a:gd name="T6" fmla="*/ 7 w 46"/>
                  <a:gd name="T7" fmla="*/ 188 h 209"/>
                  <a:gd name="T8" fmla="*/ 6 w 46"/>
                  <a:gd name="T9" fmla="*/ 181 h 209"/>
                  <a:gd name="T10" fmla="*/ 2 w 46"/>
                  <a:gd name="T11" fmla="*/ 170 h 209"/>
                  <a:gd name="T12" fmla="*/ 1 w 46"/>
                  <a:gd name="T13" fmla="*/ 159 h 209"/>
                  <a:gd name="T14" fmla="*/ 2 w 46"/>
                  <a:gd name="T15" fmla="*/ 151 h 209"/>
                  <a:gd name="T16" fmla="*/ 2 w 46"/>
                  <a:gd name="T17" fmla="*/ 141 h 209"/>
                  <a:gd name="T18" fmla="*/ 0 w 46"/>
                  <a:gd name="T19" fmla="*/ 126 h 209"/>
                  <a:gd name="T20" fmla="*/ 0 w 46"/>
                  <a:gd name="T21" fmla="*/ 112 h 209"/>
                  <a:gd name="T22" fmla="*/ 2 w 46"/>
                  <a:gd name="T23" fmla="*/ 102 h 209"/>
                  <a:gd name="T24" fmla="*/ 2 w 46"/>
                  <a:gd name="T25" fmla="*/ 92 h 209"/>
                  <a:gd name="T26" fmla="*/ 2 w 46"/>
                  <a:gd name="T27" fmla="*/ 77 h 209"/>
                  <a:gd name="T28" fmla="*/ 5 w 46"/>
                  <a:gd name="T29" fmla="*/ 62 h 209"/>
                  <a:gd name="T30" fmla="*/ 10 w 46"/>
                  <a:gd name="T31" fmla="*/ 53 h 209"/>
                  <a:gd name="T32" fmla="*/ 14 w 46"/>
                  <a:gd name="T33" fmla="*/ 48 h 209"/>
                  <a:gd name="T34" fmla="*/ 14 w 46"/>
                  <a:gd name="T35" fmla="*/ 40 h 209"/>
                  <a:gd name="T36" fmla="*/ 17 w 46"/>
                  <a:gd name="T37" fmla="*/ 34 h 209"/>
                  <a:gd name="T38" fmla="*/ 22 w 46"/>
                  <a:gd name="T39" fmla="*/ 31 h 209"/>
                  <a:gd name="T40" fmla="*/ 25 w 46"/>
                  <a:gd name="T41" fmla="*/ 28 h 209"/>
                  <a:gd name="T42" fmla="*/ 25 w 46"/>
                  <a:gd name="T43" fmla="*/ 17 h 209"/>
                  <a:gd name="T44" fmla="*/ 26 w 46"/>
                  <a:gd name="T45" fmla="*/ 6 h 209"/>
                  <a:gd name="T46" fmla="*/ 34 w 46"/>
                  <a:gd name="T47" fmla="*/ 0 h 209"/>
                  <a:gd name="T48" fmla="*/ 41 w 46"/>
                  <a:gd name="T49" fmla="*/ 0 h 209"/>
                  <a:gd name="T50" fmla="*/ 45 w 46"/>
                  <a:gd name="T51" fmla="*/ 6 h 209"/>
                  <a:gd name="T52" fmla="*/ 45 w 46"/>
                  <a:gd name="T53" fmla="*/ 15 h 209"/>
                  <a:gd name="T54" fmla="*/ 43 w 46"/>
                  <a:gd name="T55" fmla="*/ 22 h 209"/>
                  <a:gd name="T56" fmla="*/ 41 w 46"/>
                  <a:gd name="T57" fmla="*/ 30 h 209"/>
                  <a:gd name="T58" fmla="*/ 41 w 46"/>
                  <a:gd name="T59" fmla="*/ 35 h 209"/>
                  <a:gd name="T60" fmla="*/ 31 w 46"/>
                  <a:gd name="T61" fmla="*/ 40 h 209"/>
                  <a:gd name="T62" fmla="*/ 26 w 46"/>
                  <a:gd name="T63" fmla="*/ 49 h 209"/>
                  <a:gd name="T64" fmla="*/ 25 w 46"/>
                  <a:gd name="T65" fmla="*/ 58 h 209"/>
                  <a:gd name="T66" fmla="*/ 25 w 46"/>
                  <a:gd name="T67" fmla="*/ 65 h 209"/>
                  <a:gd name="T68" fmla="*/ 29 w 46"/>
                  <a:gd name="T69" fmla="*/ 74 h 209"/>
                  <a:gd name="T70" fmla="*/ 29 w 46"/>
                  <a:gd name="T71" fmla="*/ 83 h 209"/>
                  <a:gd name="T72" fmla="*/ 26 w 46"/>
                  <a:gd name="T73" fmla="*/ 91 h 209"/>
                  <a:gd name="T74" fmla="*/ 25 w 46"/>
                  <a:gd name="T75" fmla="*/ 98 h 209"/>
                  <a:gd name="T76" fmla="*/ 31 w 46"/>
                  <a:gd name="T77" fmla="*/ 102 h 209"/>
                  <a:gd name="T78" fmla="*/ 35 w 46"/>
                  <a:gd name="T79" fmla="*/ 108 h 209"/>
                  <a:gd name="T80" fmla="*/ 35 w 46"/>
                  <a:gd name="T81" fmla="*/ 120 h 209"/>
                  <a:gd name="T82" fmla="*/ 35 w 46"/>
                  <a:gd name="T83" fmla="*/ 129 h 209"/>
                  <a:gd name="T84" fmla="*/ 41 w 46"/>
                  <a:gd name="T85" fmla="*/ 134 h 209"/>
                  <a:gd name="T86" fmla="*/ 43 w 46"/>
                  <a:gd name="T87" fmla="*/ 143 h 209"/>
                  <a:gd name="T88" fmla="*/ 41 w 46"/>
                  <a:gd name="T89" fmla="*/ 154 h 209"/>
                  <a:gd name="T90" fmla="*/ 35 w 46"/>
                  <a:gd name="T91" fmla="*/ 164 h 209"/>
                  <a:gd name="T92" fmla="*/ 30 w 46"/>
                  <a:gd name="T93" fmla="*/ 164 h 209"/>
                  <a:gd name="T94" fmla="*/ 26 w 46"/>
                  <a:gd name="T95" fmla="*/ 168 h 209"/>
                  <a:gd name="T96" fmla="*/ 29 w 46"/>
                  <a:gd name="T97" fmla="*/ 173 h 209"/>
                  <a:gd name="T98" fmla="*/ 30 w 46"/>
                  <a:gd name="T99" fmla="*/ 181 h 209"/>
                  <a:gd name="T100" fmla="*/ 26 w 46"/>
                  <a:gd name="T101" fmla="*/ 183 h 209"/>
                  <a:gd name="T102" fmla="*/ 22 w 46"/>
                  <a:gd name="T103" fmla="*/ 187 h 209"/>
                  <a:gd name="T104" fmla="*/ 21 w 46"/>
                  <a:gd name="T105" fmla="*/ 193 h 209"/>
                  <a:gd name="T106" fmla="*/ 22 w 46"/>
                  <a:gd name="T107" fmla="*/ 208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
                  <a:gd name="T163" fmla="*/ 0 h 209"/>
                  <a:gd name="T164" fmla="*/ 46 w 46"/>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 h="209">
                    <a:moveTo>
                      <a:pt x="22" y="208"/>
                    </a:moveTo>
                    <a:lnTo>
                      <a:pt x="19" y="206"/>
                    </a:lnTo>
                    <a:lnTo>
                      <a:pt x="17" y="204"/>
                    </a:lnTo>
                    <a:lnTo>
                      <a:pt x="14" y="201"/>
                    </a:lnTo>
                    <a:lnTo>
                      <a:pt x="11" y="198"/>
                    </a:lnTo>
                    <a:lnTo>
                      <a:pt x="10" y="194"/>
                    </a:lnTo>
                    <a:lnTo>
                      <a:pt x="7" y="192"/>
                    </a:lnTo>
                    <a:lnTo>
                      <a:pt x="7" y="188"/>
                    </a:lnTo>
                    <a:lnTo>
                      <a:pt x="10" y="184"/>
                    </a:lnTo>
                    <a:lnTo>
                      <a:pt x="6" y="181"/>
                    </a:lnTo>
                    <a:lnTo>
                      <a:pt x="5" y="175"/>
                    </a:lnTo>
                    <a:lnTo>
                      <a:pt x="2" y="170"/>
                    </a:lnTo>
                    <a:lnTo>
                      <a:pt x="1" y="164"/>
                    </a:lnTo>
                    <a:lnTo>
                      <a:pt x="1" y="159"/>
                    </a:lnTo>
                    <a:lnTo>
                      <a:pt x="1" y="155"/>
                    </a:lnTo>
                    <a:lnTo>
                      <a:pt x="2" y="151"/>
                    </a:lnTo>
                    <a:lnTo>
                      <a:pt x="5" y="149"/>
                    </a:lnTo>
                    <a:lnTo>
                      <a:pt x="2" y="141"/>
                    </a:lnTo>
                    <a:lnTo>
                      <a:pt x="1" y="134"/>
                    </a:lnTo>
                    <a:lnTo>
                      <a:pt x="0" y="126"/>
                    </a:lnTo>
                    <a:lnTo>
                      <a:pt x="0" y="117"/>
                    </a:lnTo>
                    <a:lnTo>
                      <a:pt x="0" y="112"/>
                    </a:lnTo>
                    <a:lnTo>
                      <a:pt x="0" y="105"/>
                    </a:lnTo>
                    <a:lnTo>
                      <a:pt x="2" y="102"/>
                    </a:lnTo>
                    <a:lnTo>
                      <a:pt x="5" y="102"/>
                    </a:lnTo>
                    <a:lnTo>
                      <a:pt x="2" y="92"/>
                    </a:lnTo>
                    <a:lnTo>
                      <a:pt x="2" y="86"/>
                    </a:lnTo>
                    <a:lnTo>
                      <a:pt x="2" y="77"/>
                    </a:lnTo>
                    <a:lnTo>
                      <a:pt x="2" y="69"/>
                    </a:lnTo>
                    <a:lnTo>
                      <a:pt x="5" y="62"/>
                    </a:lnTo>
                    <a:lnTo>
                      <a:pt x="7" y="57"/>
                    </a:lnTo>
                    <a:lnTo>
                      <a:pt x="10" y="53"/>
                    </a:lnTo>
                    <a:lnTo>
                      <a:pt x="14" y="53"/>
                    </a:lnTo>
                    <a:lnTo>
                      <a:pt x="14" y="48"/>
                    </a:lnTo>
                    <a:lnTo>
                      <a:pt x="14" y="44"/>
                    </a:lnTo>
                    <a:lnTo>
                      <a:pt x="14" y="40"/>
                    </a:lnTo>
                    <a:lnTo>
                      <a:pt x="15" y="37"/>
                    </a:lnTo>
                    <a:lnTo>
                      <a:pt x="17" y="34"/>
                    </a:lnTo>
                    <a:lnTo>
                      <a:pt x="21" y="34"/>
                    </a:lnTo>
                    <a:lnTo>
                      <a:pt x="22" y="31"/>
                    </a:lnTo>
                    <a:lnTo>
                      <a:pt x="26" y="34"/>
                    </a:lnTo>
                    <a:lnTo>
                      <a:pt x="25" y="28"/>
                    </a:lnTo>
                    <a:lnTo>
                      <a:pt x="25" y="22"/>
                    </a:lnTo>
                    <a:lnTo>
                      <a:pt x="25" y="17"/>
                    </a:lnTo>
                    <a:lnTo>
                      <a:pt x="25" y="11"/>
                    </a:lnTo>
                    <a:lnTo>
                      <a:pt x="26" y="6"/>
                    </a:lnTo>
                    <a:lnTo>
                      <a:pt x="29" y="2"/>
                    </a:lnTo>
                    <a:lnTo>
                      <a:pt x="34" y="0"/>
                    </a:lnTo>
                    <a:lnTo>
                      <a:pt x="37" y="0"/>
                    </a:lnTo>
                    <a:lnTo>
                      <a:pt x="41" y="0"/>
                    </a:lnTo>
                    <a:lnTo>
                      <a:pt x="43" y="2"/>
                    </a:lnTo>
                    <a:lnTo>
                      <a:pt x="45" y="6"/>
                    </a:lnTo>
                    <a:lnTo>
                      <a:pt x="45" y="10"/>
                    </a:lnTo>
                    <a:lnTo>
                      <a:pt x="45" y="15"/>
                    </a:lnTo>
                    <a:lnTo>
                      <a:pt x="45" y="19"/>
                    </a:lnTo>
                    <a:lnTo>
                      <a:pt x="43" y="22"/>
                    </a:lnTo>
                    <a:lnTo>
                      <a:pt x="41" y="26"/>
                    </a:lnTo>
                    <a:lnTo>
                      <a:pt x="41" y="30"/>
                    </a:lnTo>
                    <a:lnTo>
                      <a:pt x="41" y="31"/>
                    </a:lnTo>
                    <a:lnTo>
                      <a:pt x="41" y="35"/>
                    </a:lnTo>
                    <a:lnTo>
                      <a:pt x="35" y="39"/>
                    </a:lnTo>
                    <a:lnTo>
                      <a:pt x="31" y="40"/>
                    </a:lnTo>
                    <a:lnTo>
                      <a:pt x="30" y="44"/>
                    </a:lnTo>
                    <a:lnTo>
                      <a:pt x="26" y="49"/>
                    </a:lnTo>
                    <a:lnTo>
                      <a:pt x="26" y="54"/>
                    </a:lnTo>
                    <a:lnTo>
                      <a:pt x="25" y="58"/>
                    </a:lnTo>
                    <a:lnTo>
                      <a:pt x="25" y="62"/>
                    </a:lnTo>
                    <a:lnTo>
                      <a:pt x="25" y="65"/>
                    </a:lnTo>
                    <a:lnTo>
                      <a:pt x="26" y="71"/>
                    </a:lnTo>
                    <a:lnTo>
                      <a:pt x="29" y="74"/>
                    </a:lnTo>
                    <a:lnTo>
                      <a:pt x="29" y="78"/>
                    </a:lnTo>
                    <a:lnTo>
                      <a:pt x="29" y="83"/>
                    </a:lnTo>
                    <a:lnTo>
                      <a:pt x="29" y="87"/>
                    </a:lnTo>
                    <a:lnTo>
                      <a:pt x="26" y="91"/>
                    </a:lnTo>
                    <a:lnTo>
                      <a:pt x="26" y="94"/>
                    </a:lnTo>
                    <a:lnTo>
                      <a:pt x="25" y="98"/>
                    </a:lnTo>
                    <a:lnTo>
                      <a:pt x="30" y="98"/>
                    </a:lnTo>
                    <a:lnTo>
                      <a:pt x="31" y="102"/>
                    </a:lnTo>
                    <a:lnTo>
                      <a:pt x="34" y="105"/>
                    </a:lnTo>
                    <a:lnTo>
                      <a:pt x="35" y="108"/>
                    </a:lnTo>
                    <a:lnTo>
                      <a:pt x="35" y="115"/>
                    </a:lnTo>
                    <a:lnTo>
                      <a:pt x="35" y="120"/>
                    </a:lnTo>
                    <a:lnTo>
                      <a:pt x="35" y="125"/>
                    </a:lnTo>
                    <a:lnTo>
                      <a:pt x="35" y="129"/>
                    </a:lnTo>
                    <a:lnTo>
                      <a:pt x="39" y="130"/>
                    </a:lnTo>
                    <a:lnTo>
                      <a:pt x="41" y="134"/>
                    </a:lnTo>
                    <a:lnTo>
                      <a:pt x="43" y="138"/>
                    </a:lnTo>
                    <a:lnTo>
                      <a:pt x="43" y="143"/>
                    </a:lnTo>
                    <a:lnTo>
                      <a:pt x="41" y="149"/>
                    </a:lnTo>
                    <a:lnTo>
                      <a:pt x="41" y="154"/>
                    </a:lnTo>
                    <a:lnTo>
                      <a:pt x="37" y="159"/>
                    </a:lnTo>
                    <a:lnTo>
                      <a:pt x="35" y="164"/>
                    </a:lnTo>
                    <a:lnTo>
                      <a:pt x="31" y="163"/>
                    </a:lnTo>
                    <a:lnTo>
                      <a:pt x="30" y="164"/>
                    </a:lnTo>
                    <a:lnTo>
                      <a:pt x="29" y="164"/>
                    </a:lnTo>
                    <a:lnTo>
                      <a:pt x="26" y="168"/>
                    </a:lnTo>
                    <a:lnTo>
                      <a:pt x="29" y="170"/>
                    </a:lnTo>
                    <a:lnTo>
                      <a:pt x="29" y="173"/>
                    </a:lnTo>
                    <a:lnTo>
                      <a:pt x="29" y="177"/>
                    </a:lnTo>
                    <a:lnTo>
                      <a:pt x="30" y="181"/>
                    </a:lnTo>
                    <a:lnTo>
                      <a:pt x="29" y="181"/>
                    </a:lnTo>
                    <a:lnTo>
                      <a:pt x="26" y="183"/>
                    </a:lnTo>
                    <a:lnTo>
                      <a:pt x="25" y="184"/>
                    </a:lnTo>
                    <a:lnTo>
                      <a:pt x="22" y="187"/>
                    </a:lnTo>
                    <a:lnTo>
                      <a:pt x="22" y="189"/>
                    </a:lnTo>
                    <a:lnTo>
                      <a:pt x="21" y="193"/>
                    </a:lnTo>
                    <a:lnTo>
                      <a:pt x="21" y="198"/>
                    </a:lnTo>
                    <a:lnTo>
                      <a:pt x="22" y="208"/>
                    </a:lnTo>
                  </a:path>
                </a:pathLst>
              </a:custGeom>
              <a:noFill/>
              <a:ln w="12700" cap="rnd">
                <a:solidFill>
                  <a:srgbClr val="0256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8" name="Freeform 248">
                <a:extLst>
                  <a:ext uri="{FF2B5EF4-FFF2-40B4-BE49-F238E27FC236}">
                    <a16:creationId xmlns:a16="http://schemas.microsoft.com/office/drawing/2014/main" id="{3B09617C-01A9-4324-8EEB-87B8398902E8}"/>
                  </a:ext>
                </a:extLst>
              </p:cNvPr>
              <p:cNvSpPr>
                <a:spLocks/>
              </p:cNvSpPr>
              <p:nvPr/>
            </p:nvSpPr>
            <p:spPr bwMode="auto">
              <a:xfrm>
                <a:off x="3320" y="1704"/>
                <a:ext cx="22" cy="66"/>
              </a:xfrm>
              <a:custGeom>
                <a:avLst/>
                <a:gdLst>
                  <a:gd name="T0" fmla="*/ 21 w 22"/>
                  <a:gd name="T1" fmla="*/ 0 h 66"/>
                  <a:gd name="T2" fmla="*/ 21 w 22"/>
                  <a:gd name="T3" fmla="*/ 55 h 66"/>
                  <a:gd name="T4" fmla="*/ 21 w 22"/>
                  <a:gd name="T5" fmla="*/ 55 h 66"/>
                  <a:gd name="T6" fmla="*/ 16 w 22"/>
                  <a:gd name="T7" fmla="*/ 57 h 66"/>
                  <a:gd name="T8" fmla="*/ 16 w 22"/>
                  <a:gd name="T9" fmla="*/ 59 h 66"/>
                  <a:gd name="T10" fmla="*/ 12 w 22"/>
                  <a:gd name="T11" fmla="*/ 61 h 66"/>
                  <a:gd name="T12" fmla="*/ 12 w 22"/>
                  <a:gd name="T13" fmla="*/ 61 h 66"/>
                  <a:gd name="T14" fmla="*/ 4 w 22"/>
                  <a:gd name="T15" fmla="*/ 62 h 66"/>
                  <a:gd name="T16" fmla="*/ 0 w 22"/>
                  <a:gd name="T17" fmla="*/ 62 h 66"/>
                  <a:gd name="T18" fmla="*/ 0 w 22"/>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6"/>
                  <a:gd name="T32" fmla="*/ 22 w 22"/>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6">
                    <a:moveTo>
                      <a:pt x="21" y="0"/>
                    </a:moveTo>
                    <a:lnTo>
                      <a:pt x="21" y="55"/>
                    </a:lnTo>
                    <a:lnTo>
                      <a:pt x="16" y="57"/>
                    </a:lnTo>
                    <a:lnTo>
                      <a:pt x="16" y="59"/>
                    </a:lnTo>
                    <a:lnTo>
                      <a:pt x="12" y="61"/>
                    </a:lnTo>
                    <a:lnTo>
                      <a:pt x="4" y="62"/>
                    </a:lnTo>
                    <a:lnTo>
                      <a:pt x="0" y="62"/>
                    </a:lnTo>
                    <a:lnTo>
                      <a:pt x="0" y="65"/>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89" name="Freeform 249">
                <a:extLst>
                  <a:ext uri="{FF2B5EF4-FFF2-40B4-BE49-F238E27FC236}">
                    <a16:creationId xmlns:a16="http://schemas.microsoft.com/office/drawing/2014/main" id="{95AFAA2C-3622-484F-91CC-706D41007F8C}"/>
                  </a:ext>
                </a:extLst>
              </p:cNvPr>
              <p:cNvSpPr>
                <a:spLocks/>
              </p:cNvSpPr>
              <p:nvPr/>
            </p:nvSpPr>
            <p:spPr bwMode="auto">
              <a:xfrm>
                <a:off x="3327" y="1697"/>
                <a:ext cx="22" cy="70"/>
              </a:xfrm>
              <a:custGeom>
                <a:avLst/>
                <a:gdLst>
                  <a:gd name="T0" fmla="*/ 21 w 22"/>
                  <a:gd name="T1" fmla="*/ 0 h 70"/>
                  <a:gd name="T2" fmla="*/ 21 w 22"/>
                  <a:gd name="T3" fmla="*/ 62 h 70"/>
                  <a:gd name="T4" fmla="*/ 21 w 22"/>
                  <a:gd name="T5" fmla="*/ 62 h 70"/>
                  <a:gd name="T6" fmla="*/ 21 w 22"/>
                  <a:gd name="T7" fmla="*/ 66 h 70"/>
                  <a:gd name="T8" fmla="*/ 0 w 22"/>
                  <a:gd name="T9" fmla="*/ 67 h 70"/>
                  <a:gd name="T10" fmla="*/ 0 w 22"/>
                  <a:gd name="T11" fmla="*/ 69 h 70"/>
                  <a:gd name="T12" fmla="*/ 0 60000 65536"/>
                  <a:gd name="T13" fmla="*/ 0 60000 65536"/>
                  <a:gd name="T14" fmla="*/ 0 60000 65536"/>
                  <a:gd name="T15" fmla="*/ 0 60000 65536"/>
                  <a:gd name="T16" fmla="*/ 0 60000 65536"/>
                  <a:gd name="T17" fmla="*/ 0 60000 65536"/>
                  <a:gd name="T18" fmla="*/ 0 w 22"/>
                  <a:gd name="T19" fmla="*/ 0 h 70"/>
                  <a:gd name="T20" fmla="*/ 22 w 2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2" h="70">
                    <a:moveTo>
                      <a:pt x="21" y="0"/>
                    </a:moveTo>
                    <a:lnTo>
                      <a:pt x="21" y="62"/>
                    </a:lnTo>
                    <a:lnTo>
                      <a:pt x="21" y="66"/>
                    </a:lnTo>
                    <a:lnTo>
                      <a:pt x="0" y="67"/>
                    </a:lnTo>
                    <a:lnTo>
                      <a:pt x="0" y="69"/>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0" name="Line 250">
                <a:extLst>
                  <a:ext uri="{FF2B5EF4-FFF2-40B4-BE49-F238E27FC236}">
                    <a16:creationId xmlns:a16="http://schemas.microsoft.com/office/drawing/2014/main" id="{57CC9275-9E8D-4B46-B7DB-611020311331}"/>
                  </a:ext>
                </a:extLst>
              </p:cNvPr>
              <p:cNvSpPr>
                <a:spLocks noChangeShapeType="1"/>
              </p:cNvSpPr>
              <p:nvPr/>
            </p:nvSpPr>
            <p:spPr bwMode="auto">
              <a:xfrm>
                <a:off x="3333" y="1697"/>
                <a:ext cx="0" cy="67"/>
              </a:xfrm>
              <a:prstGeom prst="line">
                <a:avLst/>
              </a:prstGeom>
              <a:noFill/>
              <a:ln w="12700">
                <a:solidFill>
                  <a:srgbClr val="FFAB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691" name="Freeform 251">
                <a:extLst>
                  <a:ext uri="{FF2B5EF4-FFF2-40B4-BE49-F238E27FC236}">
                    <a16:creationId xmlns:a16="http://schemas.microsoft.com/office/drawing/2014/main" id="{A0EF9C42-FA74-4221-8A21-56570DCD6B1B}"/>
                  </a:ext>
                </a:extLst>
              </p:cNvPr>
              <p:cNvSpPr>
                <a:spLocks/>
              </p:cNvSpPr>
              <p:nvPr/>
            </p:nvSpPr>
            <p:spPr bwMode="auto">
              <a:xfrm>
                <a:off x="3484" y="1749"/>
                <a:ext cx="127" cy="31"/>
              </a:xfrm>
              <a:custGeom>
                <a:avLst/>
                <a:gdLst>
                  <a:gd name="T0" fmla="*/ 88 w 127"/>
                  <a:gd name="T1" fmla="*/ 30 h 31"/>
                  <a:gd name="T2" fmla="*/ 84 w 127"/>
                  <a:gd name="T3" fmla="*/ 30 h 31"/>
                  <a:gd name="T4" fmla="*/ 81 w 127"/>
                  <a:gd name="T5" fmla="*/ 28 h 31"/>
                  <a:gd name="T6" fmla="*/ 79 w 127"/>
                  <a:gd name="T7" fmla="*/ 27 h 31"/>
                  <a:gd name="T8" fmla="*/ 75 w 127"/>
                  <a:gd name="T9" fmla="*/ 24 h 31"/>
                  <a:gd name="T10" fmla="*/ 25 w 127"/>
                  <a:gd name="T11" fmla="*/ 14 h 31"/>
                  <a:gd name="T12" fmla="*/ 0 w 127"/>
                  <a:gd name="T13" fmla="*/ 10 h 31"/>
                  <a:gd name="T14" fmla="*/ 13 w 127"/>
                  <a:gd name="T15" fmla="*/ 1 h 31"/>
                  <a:gd name="T16" fmla="*/ 18 w 127"/>
                  <a:gd name="T17" fmla="*/ 0 h 31"/>
                  <a:gd name="T18" fmla="*/ 34 w 127"/>
                  <a:gd name="T19" fmla="*/ 9 h 31"/>
                  <a:gd name="T20" fmla="*/ 92 w 127"/>
                  <a:gd name="T21" fmla="*/ 20 h 31"/>
                  <a:gd name="T22" fmla="*/ 96 w 127"/>
                  <a:gd name="T23" fmla="*/ 20 h 31"/>
                  <a:gd name="T24" fmla="*/ 101 w 127"/>
                  <a:gd name="T25" fmla="*/ 23 h 31"/>
                  <a:gd name="T26" fmla="*/ 105 w 127"/>
                  <a:gd name="T27" fmla="*/ 23 h 31"/>
                  <a:gd name="T28" fmla="*/ 108 w 127"/>
                  <a:gd name="T29" fmla="*/ 23 h 31"/>
                  <a:gd name="T30" fmla="*/ 112 w 127"/>
                  <a:gd name="T31" fmla="*/ 24 h 31"/>
                  <a:gd name="T32" fmla="*/ 116 w 127"/>
                  <a:gd name="T33" fmla="*/ 24 h 31"/>
                  <a:gd name="T34" fmla="*/ 121 w 127"/>
                  <a:gd name="T35" fmla="*/ 26 h 31"/>
                  <a:gd name="T36" fmla="*/ 126 w 127"/>
                  <a:gd name="T37" fmla="*/ 27 h 31"/>
                  <a:gd name="T38" fmla="*/ 88 w 127"/>
                  <a:gd name="T39" fmla="*/ 3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31"/>
                  <a:gd name="T62" fmla="*/ 127 w 12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31">
                    <a:moveTo>
                      <a:pt x="88" y="30"/>
                    </a:moveTo>
                    <a:lnTo>
                      <a:pt x="84" y="30"/>
                    </a:lnTo>
                    <a:lnTo>
                      <a:pt x="81" y="28"/>
                    </a:lnTo>
                    <a:lnTo>
                      <a:pt x="79" y="27"/>
                    </a:lnTo>
                    <a:lnTo>
                      <a:pt x="75" y="24"/>
                    </a:lnTo>
                    <a:lnTo>
                      <a:pt x="25" y="14"/>
                    </a:lnTo>
                    <a:lnTo>
                      <a:pt x="0" y="10"/>
                    </a:lnTo>
                    <a:lnTo>
                      <a:pt x="13" y="1"/>
                    </a:lnTo>
                    <a:lnTo>
                      <a:pt x="18" y="0"/>
                    </a:lnTo>
                    <a:lnTo>
                      <a:pt x="34" y="9"/>
                    </a:lnTo>
                    <a:lnTo>
                      <a:pt x="92" y="20"/>
                    </a:lnTo>
                    <a:lnTo>
                      <a:pt x="96" y="20"/>
                    </a:lnTo>
                    <a:lnTo>
                      <a:pt x="101" y="23"/>
                    </a:lnTo>
                    <a:lnTo>
                      <a:pt x="105" y="23"/>
                    </a:lnTo>
                    <a:lnTo>
                      <a:pt x="108" y="23"/>
                    </a:lnTo>
                    <a:lnTo>
                      <a:pt x="112" y="24"/>
                    </a:lnTo>
                    <a:lnTo>
                      <a:pt x="116" y="24"/>
                    </a:lnTo>
                    <a:lnTo>
                      <a:pt x="121" y="26"/>
                    </a:lnTo>
                    <a:lnTo>
                      <a:pt x="126" y="27"/>
                    </a:lnTo>
                    <a:lnTo>
                      <a:pt x="88" y="30"/>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2" name="Freeform 252">
                <a:extLst>
                  <a:ext uri="{FF2B5EF4-FFF2-40B4-BE49-F238E27FC236}">
                    <a16:creationId xmlns:a16="http://schemas.microsoft.com/office/drawing/2014/main" id="{F408E50E-E48F-46A0-A958-9D69582FB9E7}"/>
                  </a:ext>
                </a:extLst>
              </p:cNvPr>
              <p:cNvSpPr>
                <a:spLocks/>
              </p:cNvSpPr>
              <p:nvPr/>
            </p:nvSpPr>
            <p:spPr bwMode="auto">
              <a:xfrm>
                <a:off x="3484" y="1749"/>
                <a:ext cx="127" cy="31"/>
              </a:xfrm>
              <a:custGeom>
                <a:avLst/>
                <a:gdLst>
                  <a:gd name="T0" fmla="*/ 88 w 127"/>
                  <a:gd name="T1" fmla="*/ 30 h 31"/>
                  <a:gd name="T2" fmla="*/ 84 w 127"/>
                  <a:gd name="T3" fmla="*/ 30 h 31"/>
                  <a:gd name="T4" fmla="*/ 81 w 127"/>
                  <a:gd name="T5" fmla="*/ 28 h 31"/>
                  <a:gd name="T6" fmla="*/ 79 w 127"/>
                  <a:gd name="T7" fmla="*/ 27 h 31"/>
                  <a:gd name="T8" fmla="*/ 75 w 127"/>
                  <a:gd name="T9" fmla="*/ 24 h 31"/>
                  <a:gd name="T10" fmla="*/ 25 w 127"/>
                  <a:gd name="T11" fmla="*/ 14 h 31"/>
                  <a:gd name="T12" fmla="*/ 0 w 127"/>
                  <a:gd name="T13" fmla="*/ 10 h 31"/>
                  <a:gd name="T14" fmla="*/ 13 w 127"/>
                  <a:gd name="T15" fmla="*/ 1 h 31"/>
                  <a:gd name="T16" fmla="*/ 18 w 127"/>
                  <a:gd name="T17" fmla="*/ 0 h 31"/>
                  <a:gd name="T18" fmla="*/ 34 w 127"/>
                  <a:gd name="T19" fmla="*/ 9 h 31"/>
                  <a:gd name="T20" fmla="*/ 92 w 127"/>
                  <a:gd name="T21" fmla="*/ 20 h 31"/>
                  <a:gd name="T22" fmla="*/ 96 w 127"/>
                  <a:gd name="T23" fmla="*/ 20 h 31"/>
                  <a:gd name="T24" fmla="*/ 101 w 127"/>
                  <a:gd name="T25" fmla="*/ 23 h 31"/>
                  <a:gd name="T26" fmla="*/ 105 w 127"/>
                  <a:gd name="T27" fmla="*/ 23 h 31"/>
                  <a:gd name="T28" fmla="*/ 108 w 127"/>
                  <a:gd name="T29" fmla="*/ 23 h 31"/>
                  <a:gd name="T30" fmla="*/ 112 w 127"/>
                  <a:gd name="T31" fmla="*/ 24 h 31"/>
                  <a:gd name="T32" fmla="*/ 116 w 127"/>
                  <a:gd name="T33" fmla="*/ 24 h 31"/>
                  <a:gd name="T34" fmla="*/ 121 w 127"/>
                  <a:gd name="T35" fmla="*/ 26 h 31"/>
                  <a:gd name="T36" fmla="*/ 126 w 127"/>
                  <a:gd name="T37" fmla="*/ 27 h 31"/>
                  <a:gd name="T38" fmla="*/ 88 w 127"/>
                  <a:gd name="T39" fmla="*/ 3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31"/>
                  <a:gd name="T62" fmla="*/ 127 w 12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31">
                    <a:moveTo>
                      <a:pt x="88" y="30"/>
                    </a:moveTo>
                    <a:lnTo>
                      <a:pt x="84" y="30"/>
                    </a:lnTo>
                    <a:lnTo>
                      <a:pt x="81" y="28"/>
                    </a:lnTo>
                    <a:lnTo>
                      <a:pt x="79" y="27"/>
                    </a:lnTo>
                    <a:lnTo>
                      <a:pt x="75" y="24"/>
                    </a:lnTo>
                    <a:lnTo>
                      <a:pt x="25" y="14"/>
                    </a:lnTo>
                    <a:lnTo>
                      <a:pt x="0" y="10"/>
                    </a:lnTo>
                    <a:lnTo>
                      <a:pt x="13" y="1"/>
                    </a:lnTo>
                    <a:lnTo>
                      <a:pt x="18" y="0"/>
                    </a:lnTo>
                    <a:lnTo>
                      <a:pt x="34" y="9"/>
                    </a:lnTo>
                    <a:lnTo>
                      <a:pt x="92" y="20"/>
                    </a:lnTo>
                    <a:lnTo>
                      <a:pt x="96" y="20"/>
                    </a:lnTo>
                    <a:lnTo>
                      <a:pt x="101" y="23"/>
                    </a:lnTo>
                    <a:lnTo>
                      <a:pt x="105" y="23"/>
                    </a:lnTo>
                    <a:lnTo>
                      <a:pt x="108" y="23"/>
                    </a:lnTo>
                    <a:lnTo>
                      <a:pt x="112" y="24"/>
                    </a:lnTo>
                    <a:lnTo>
                      <a:pt x="116" y="24"/>
                    </a:lnTo>
                    <a:lnTo>
                      <a:pt x="121" y="26"/>
                    </a:lnTo>
                    <a:lnTo>
                      <a:pt x="126" y="27"/>
                    </a:lnTo>
                    <a:lnTo>
                      <a:pt x="88" y="3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3" name="Freeform 253">
                <a:extLst>
                  <a:ext uri="{FF2B5EF4-FFF2-40B4-BE49-F238E27FC236}">
                    <a16:creationId xmlns:a16="http://schemas.microsoft.com/office/drawing/2014/main" id="{59604178-49A6-4C64-9628-D2506CE81AB0}"/>
                  </a:ext>
                </a:extLst>
              </p:cNvPr>
              <p:cNvSpPr>
                <a:spLocks/>
              </p:cNvSpPr>
              <p:nvPr/>
            </p:nvSpPr>
            <p:spPr bwMode="auto">
              <a:xfrm>
                <a:off x="3572" y="1777"/>
                <a:ext cx="96" cy="26"/>
              </a:xfrm>
              <a:custGeom>
                <a:avLst/>
                <a:gdLst>
                  <a:gd name="T0" fmla="*/ 0 w 96"/>
                  <a:gd name="T1" fmla="*/ 2 h 26"/>
                  <a:gd name="T2" fmla="*/ 37 w 96"/>
                  <a:gd name="T3" fmla="*/ 0 h 26"/>
                  <a:gd name="T4" fmla="*/ 44 w 96"/>
                  <a:gd name="T5" fmla="*/ 1 h 26"/>
                  <a:gd name="T6" fmla="*/ 49 w 96"/>
                  <a:gd name="T7" fmla="*/ 2 h 26"/>
                  <a:gd name="T8" fmla="*/ 54 w 96"/>
                  <a:gd name="T9" fmla="*/ 5 h 26"/>
                  <a:gd name="T10" fmla="*/ 58 w 96"/>
                  <a:gd name="T11" fmla="*/ 6 h 26"/>
                  <a:gd name="T12" fmla="*/ 64 w 96"/>
                  <a:gd name="T13" fmla="*/ 9 h 26"/>
                  <a:gd name="T14" fmla="*/ 68 w 96"/>
                  <a:gd name="T15" fmla="*/ 10 h 26"/>
                  <a:gd name="T16" fmla="*/ 69 w 96"/>
                  <a:gd name="T17" fmla="*/ 11 h 26"/>
                  <a:gd name="T18" fmla="*/ 74 w 96"/>
                  <a:gd name="T19" fmla="*/ 14 h 26"/>
                  <a:gd name="T20" fmla="*/ 80 w 96"/>
                  <a:gd name="T21" fmla="*/ 15 h 26"/>
                  <a:gd name="T22" fmla="*/ 85 w 96"/>
                  <a:gd name="T23" fmla="*/ 17 h 26"/>
                  <a:gd name="T24" fmla="*/ 89 w 96"/>
                  <a:gd name="T25" fmla="*/ 19 h 26"/>
                  <a:gd name="T26" fmla="*/ 92 w 96"/>
                  <a:gd name="T27" fmla="*/ 19 h 26"/>
                  <a:gd name="T28" fmla="*/ 95 w 96"/>
                  <a:gd name="T29" fmla="*/ 21 h 26"/>
                  <a:gd name="T30" fmla="*/ 95 w 96"/>
                  <a:gd name="T31" fmla="*/ 23 h 26"/>
                  <a:gd name="T32" fmla="*/ 90 w 96"/>
                  <a:gd name="T33" fmla="*/ 25 h 26"/>
                  <a:gd name="T34" fmla="*/ 86 w 96"/>
                  <a:gd name="T35" fmla="*/ 25 h 26"/>
                  <a:gd name="T36" fmla="*/ 81 w 96"/>
                  <a:gd name="T37" fmla="*/ 25 h 26"/>
                  <a:gd name="T38" fmla="*/ 76 w 96"/>
                  <a:gd name="T39" fmla="*/ 25 h 26"/>
                  <a:gd name="T40" fmla="*/ 72 w 96"/>
                  <a:gd name="T41" fmla="*/ 23 h 26"/>
                  <a:gd name="T42" fmla="*/ 64 w 96"/>
                  <a:gd name="T43" fmla="*/ 23 h 26"/>
                  <a:gd name="T44" fmla="*/ 58 w 96"/>
                  <a:gd name="T45" fmla="*/ 21 h 26"/>
                  <a:gd name="T46" fmla="*/ 54 w 96"/>
                  <a:gd name="T47" fmla="*/ 17 h 26"/>
                  <a:gd name="T48" fmla="*/ 52 w 96"/>
                  <a:gd name="T49" fmla="*/ 17 h 26"/>
                  <a:gd name="T50" fmla="*/ 49 w 96"/>
                  <a:gd name="T51" fmla="*/ 17 h 26"/>
                  <a:gd name="T52" fmla="*/ 44 w 96"/>
                  <a:gd name="T53" fmla="*/ 17 h 26"/>
                  <a:gd name="T54" fmla="*/ 40 w 96"/>
                  <a:gd name="T55" fmla="*/ 17 h 26"/>
                  <a:gd name="T56" fmla="*/ 37 w 96"/>
                  <a:gd name="T57" fmla="*/ 15 h 26"/>
                  <a:gd name="T58" fmla="*/ 33 w 96"/>
                  <a:gd name="T59" fmla="*/ 14 h 26"/>
                  <a:gd name="T60" fmla="*/ 29 w 96"/>
                  <a:gd name="T61" fmla="*/ 11 h 26"/>
                  <a:gd name="T62" fmla="*/ 28 w 96"/>
                  <a:gd name="T63" fmla="*/ 10 h 26"/>
                  <a:gd name="T64" fmla="*/ 24 w 96"/>
                  <a:gd name="T65" fmla="*/ 10 h 26"/>
                  <a:gd name="T66" fmla="*/ 20 w 96"/>
                  <a:gd name="T67" fmla="*/ 10 h 26"/>
                  <a:gd name="T68" fmla="*/ 18 w 96"/>
                  <a:gd name="T69" fmla="*/ 10 h 26"/>
                  <a:gd name="T70" fmla="*/ 14 w 96"/>
                  <a:gd name="T71" fmla="*/ 9 h 26"/>
                  <a:gd name="T72" fmla="*/ 10 w 96"/>
                  <a:gd name="T73" fmla="*/ 9 h 26"/>
                  <a:gd name="T74" fmla="*/ 8 w 96"/>
                  <a:gd name="T75" fmla="*/ 6 h 26"/>
                  <a:gd name="T76" fmla="*/ 0 w 96"/>
                  <a:gd name="T77" fmla="*/ 2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26"/>
                  <a:gd name="T119" fmla="*/ 96 w 96"/>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26">
                    <a:moveTo>
                      <a:pt x="0" y="2"/>
                    </a:moveTo>
                    <a:lnTo>
                      <a:pt x="37" y="0"/>
                    </a:lnTo>
                    <a:lnTo>
                      <a:pt x="44" y="1"/>
                    </a:lnTo>
                    <a:lnTo>
                      <a:pt x="49" y="2"/>
                    </a:lnTo>
                    <a:lnTo>
                      <a:pt x="54" y="5"/>
                    </a:lnTo>
                    <a:lnTo>
                      <a:pt x="58" y="6"/>
                    </a:lnTo>
                    <a:lnTo>
                      <a:pt x="64" y="9"/>
                    </a:lnTo>
                    <a:lnTo>
                      <a:pt x="68" y="10"/>
                    </a:lnTo>
                    <a:lnTo>
                      <a:pt x="69" y="11"/>
                    </a:lnTo>
                    <a:lnTo>
                      <a:pt x="74" y="14"/>
                    </a:lnTo>
                    <a:lnTo>
                      <a:pt x="80" y="15"/>
                    </a:lnTo>
                    <a:lnTo>
                      <a:pt x="85" y="17"/>
                    </a:lnTo>
                    <a:lnTo>
                      <a:pt x="89" y="19"/>
                    </a:lnTo>
                    <a:lnTo>
                      <a:pt x="92" y="19"/>
                    </a:lnTo>
                    <a:lnTo>
                      <a:pt x="95" y="21"/>
                    </a:lnTo>
                    <a:lnTo>
                      <a:pt x="95" y="23"/>
                    </a:lnTo>
                    <a:lnTo>
                      <a:pt x="90" y="25"/>
                    </a:lnTo>
                    <a:lnTo>
                      <a:pt x="86" y="25"/>
                    </a:lnTo>
                    <a:lnTo>
                      <a:pt x="81" y="25"/>
                    </a:lnTo>
                    <a:lnTo>
                      <a:pt x="76" y="25"/>
                    </a:lnTo>
                    <a:lnTo>
                      <a:pt x="72" y="23"/>
                    </a:lnTo>
                    <a:lnTo>
                      <a:pt x="64" y="23"/>
                    </a:lnTo>
                    <a:lnTo>
                      <a:pt x="58" y="21"/>
                    </a:lnTo>
                    <a:lnTo>
                      <a:pt x="54" y="17"/>
                    </a:lnTo>
                    <a:lnTo>
                      <a:pt x="52" y="17"/>
                    </a:lnTo>
                    <a:lnTo>
                      <a:pt x="49" y="17"/>
                    </a:lnTo>
                    <a:lnTo>
                      <a:pt x="44" y="17"/>
                    </a:lnTo>
                    <a:lnTo>
                      <a:pt x="40" y="17"/>
                    </a:lnTo>
                    <a:lnTo>
                      <a:pt x="37" y="15"/>
                    </a:lnTo>
                    <a:lnTo>
                      <a:pt x="33" y="14"/>
                    </a:lnTo>
                    <a:lnTo>
                      <a:pt x="29" y="11"/>
                    </a:lnTo>
                    <a:lnTo>
                      <a:pt x="28" y="10"/>
                    </a:lnTo>
                    <a:lnTo>
                      <a:pt x="24" y="10"/>
                    </a:lnTo>
                    <a:lnTo>
                      <a:pt x="20" y="10"/>
                    </a:lnTo>
                    <a:lnTo>
                      <a:pt x="18" y="10"/>
                    </a:lnTo>
                    <a:lnTo>
                      <a:pt x="14" y="9"/>
                    </a:lnTo>
                    <a:lnTo>
                      <a:pt x="10" y="9"/>
                    </a:lnTo>
                    <a:lnTo>
                      <a:pt x="8" y="6"/>
                    </a:lnTo>
                    <a:lnTo>
                      <a:pt x="0"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4" name="Freeform 254">
                <a:extLst>
                  <a:ext uri="{FF2B5EF4-FFF2-40B4-BE49-F238E27FC236}">
                    <a16:creationId xmlns:a16="http://schemas.microsoft.com/office/drawing/2014/main" id="{1B94F7C9-754C-40D3-90D9-600DDEA90398}"/>
                  </a:ext>
                </a:extLst>
              </p:cNvPr>
              <p:cNvSpPr>
                <a:spLocks/>
              </p:cNvSpPr>
              <p:nvPr/>
            </p:nvSpPr>
            <p:spPr bwMode="auto">
              <a:xfrm>
                <a:off x="3572" y="1777"/>
                <a:ext cx="96" cy="26"/>
              </a:xfrm>
              <a:custGeom>
                <a:avLst/>
                <a:gdLst>
                  <a:gd name="T0" fmla="*/ 0 w 96"/>
                  <a:gd name="T1" fmla="*/ 2 h 26"/>
                  <a:gd name="T2" fmla="*/ 37 w 96"/>
                  <a:gd name="T3" fmla="*/ 0 h 26"/>
                  <a:gd name="T4" fmla="*/ 44 w 96"/>
                  <a:gd name="T5" fmla="*/ 1 h 26"/>
                  <a:gd name="T6" fmla="*/ 49 w 96"/>
                  <a:gd name="T7" fmla="*/ 2 h 26"/>
                  <a:gd name="T8" fmla="*/ 54 w 96"/>
                  <a:gd name="T9" fmla="*/ 5 h 26"/>
                  <a:gd name="T10" fmla="*/ 58 w 96"/>
                  <a:gd name="T11" fmla="*/ 6 h 26"/>
                  <a:gd name="T12" fmla="*/ 64 w 96"/>
                  <a:gd name="T13" fmla="*/ 9 h 26"/>
                  <a:gd name="T14" fmla="*/ 68 w 96"/>
                  <a:gd name="T15" fmla="*/ 10 h 26"/>
                  <a:gd name="T16" fmla="*/ 69 w 96"/>
                  <a:gd name="T17" fmla="*/ 11 h 26"/>
                  <a:gd name="T18" fmla="*/ 74 w 96"/>
                  <a:gd name="T19" fmla="*/ 14 h 26"/>
                  <a:gd name="T20" fmla="*/ 80 w 96"/>
                  <a:gd name="T21" fmla="*/ 15 h 26"/>
                  <a:gd name="T22" fmla="*/ 85 w 96"/>
                  <a:gd name="T23" fmla="*/ 17 h 26"/>
                  <a:gd name="T24" fmla="*/ 89 w 96"/>
                  <a:gd name="T25" fmla="*/ 19 h 26"/>
                  <a:gd name="T26" fmla="*/ 92 w 96"/>
                  <a:gd name="T27" fmla="*/ 19 h 26"/>
                  <a:gd name="T28" fmla="*/ 95 w 96"/>
                  <a:gd name="T29" fmla="*/ 21 h 26"/>
                  <a:gd name="T30" fmla="*/ 95 w 96"/>
                  <a:gd name="T31" fmla="*/ 23 h 26"/>
                  <a:gd name="T32" fmla="*/ 90 w 96"/>
                  <a:gd name="T33" fmla="*/ 25 h 26"/>
                  <a:gd name="T34" fmla="*/ 86 w 96"/>
                  <a:gd name="T35" fmla="*/ 25 h 26"/>
                  <a:gd name="T36" fmla="*/ 81 w 96"/>
                  <a:gd name="T37" fmla="*/ 25 h 26"/>
                  <a:gd name="T38" fmla="*/ 76 w 96"/>
                  <a:gd name="T39" fmla="*/ 25 h 26"/>
                  <a:gd name="T40" fmla="*/ 72 w 96"/>
                  <a:gd name="T41" fmla="*/ 23 h 26"/>
                  <a:gd name="T42" fmla="*/ 64 w 96"/>
                  <a:gd name="T43" fmla="*/ 23 h 26"/>
                  <a:gd name="T44" fmla="*/ 58 w 96"/>
                  <a:gd name="T45" fmla="*/ 21 h 26"/>
                  <a:gd name="T46" fmla="*/ 54 w 96"/>
                  <a:gd name="T47" fmla="*/ 17 h 26"/>
                  <a:gd name="T48" fmla="*/ 52 w 96"/>
                  <a:gd name="T49" fmla="*/ 17 h 26"/>
                  <a:gd name="T50" fmla="*/ 49 w 96"/>
                  <a:gd name="T51" fmla="*/ 17 h 26"/>
                  <a:gd name="T52" fmla="*/ 44 w 96"/>
                  <a:gd name="T53" fmla="*/ 17 h 26"/>
                  <a:gd name="T54" fmla="*/ 40 w 96"/>
                  <a:gd name="T55" fmla="*/ 17 h 26"/>
                  <a:gd name="T56" fmla="*/ 37 w 96"/>
                  <a:gd name="T57" fmla="*/ 15 h 26"/>
                  <a:gd name="T58" fmla="*/ 33 w 96"/>
                  <a:gd name="T59" fmla="*/ 14 h 26"/>
                  <a:gd name="T60" fmla="*/ 29 w 96"/>
                  <a:gd name="T61" fmla="*/ 11 h 26"/>
                  <a:gd name="T62" fmla="*/ 28 w 96"/>
                  <a:gd name="T63" fmla="*/ 10 h 26"/>
                  <a:gd name="T64" fmla="*/ 24 w 96"/>
                  <a:gd name="T65" fmla="*/ 10 h 26"/>
                  <a:gd name="T66" fmla="*/ 20 w 96"/>
                  <a:gd name="T67" fmla="*/ 10 h 26"/>
                  <a:gd name="T68" fmla="*/ 18 w 96"/>
                  <a:gd name="T69" fmla="*/ 10 h 26"/>
                  <a:gd name="T70" fmla="*/ 14 w 96"/>
                  <a:gd name="T71" fmla="*/ 9 h 26"/>
                  <a:gd name="T72" fmla="*/ 10 w 96"/>
                  <a:gd name="T73" fmla="*/ 9 h 26"/>
                  <a:gd name="T74" fmla="*/ 8 w 96"/>
                  <a:gd name="T75" fmla="*/ 6 h 26"/>
                  <a:gd name="T76" fmla="*/ 0 w 96"/>
                  <a:gd name="T77" fmla="*/ 2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26"/>
                  <a:gd name="T119" fmla="*/ 96 w 96"/>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26">
                    <a:moveTo>
                      <a:pt x="0" y="2"/>
                    </a:moveTo>
                    <a:lnTo>
                      <a:pt x="37" y="0"/>
                    </a:lnTo>
                    <a:lnTo>
                      <a:pt x="44" y="1"/>
                    </a:lnTo>
                    <a:lnTo>
                      <a:pt x="49" y="2"/>
                    </a:lnTo>
                    <a:lnTo>
                      <a:pt x="54" y="5"/>
                    </a:lnTo>
                    <a:lnTo>
                      <a:pt x="58" y="6"/>
                    </a:lnTo>
                    <a:lnTo>
                      <a:pt x="64" y="9"/>
                    </a:lnTo>
                    <a:lnTo>
                      <a:pt x="68" y="10"/>
                    </a:lnTo>
                    <a:lnTo>
                      <a:pt x="69" y="11"/>
                    </a:lnTo>
                    <a:lnTo>
                      <a:pt x="74" y="14"/>
                    </a:lnTo>
                    <a:lnTo>
                      <a:pt x="80" y="15"/>
                    </a:lnTo>
                    <a:lnTo>
                      <a:pt x="85" y="17"/>
                    </a:lnTo>
                    <a:lnTo>
                      <a:pt x="89" y="19"/>
                    </a:lnTo>
                    <a:lnTo>
                      <a:pt x="92" y="19"/>
                    </a:lnTo>
                    <a:lnTo>
                      <a:pt x="95" y="21"/>
                    </a:lnTo>
                    <a:lnTo>
                      <a:pt x="95" y="23"/>
                    </a:lnTo>
                    <a:lnTo>
                      <a:pt x="90" y="25"/>
                    </a:lnTo>
                    <a:lnTo>
                      <a:pt x="86" y="25"/>
                    </a:lnTo>
                    <a:lnTo>
                      <a:pt x="81" y="25"/>
                    </a:lnTo>
                    <a:lnTo>
                      <a:pt x="76" y="25"/>
                    </a:lnTo>
                    <a:lnTo>
                      <a:pt x="72" y="23"/>
                    </a:lnTo>
                    <a:lnTo>
                      <a:pt x="64" y="23"/>
                    </a:lnTo>
                    <a:lnTo>
                      <a:pt x="58" y="21"/>
                    </a:lnTo>
                    <a:lnTo>
                      <a:pt x="54" y="17"/>
                    </a:lnTo>
                    <a:lnTo>
                      <a:pt x="52" y="17"/>
                    </a:lnTo>
                    <a:lnTo>
                      <a:pt x="49" y="17"/>
                    </a:lnTo>
                    <a:lnTo>
                      <a:pt x="44" y="17"/>
                    </a:lnTo>
                    <a:lnTo>
                      <a:pt x="40" y="17"/>
                    </a:lnTo>
                    <a:lnTo>
                      <a:pt x="37" y="15"/>
                    </a:lnTo>
                    <a:lnTo>
                      <a:pt x="33" y="14"/>
                    </a:lnTo>
                    <a:lnTo>
                      <a:pt x="29" y="11"/>
                    </a:lnTo>
                    <a:lnTo>
                      <a:pt x="28" y="10"/>
                    </a:lnTo>
                    <a:lnTo>
                      <a:pt x="24" y="10"/>
                    </a:lnTo>
                    <a:lnTo>
                      <a:pt x="20" y="10"/>
                    </a:lnTo>
                    <a:lnTo>
                      <a:pt x="18" y="10"/>
                    </a:lnTo>
                    <a:lnTo>
                      <a:pt x="14" y="9"/>
                    </a:lnTo>
                    <a:lnTo>
                      <a:pt x="10" y="9"/>
                    </a:lnTo>
                    <a:lnTo>
                      <a:pt x="8" y="6"/>
                    </a:lnTo>
                    <a:lnTo>
                      <a:pt x="0"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5" name="Freeform 255">
                <a:extLst>
                  <a:ext uri="{FF2B5EF4-FFF2-40B4-BE49-F238E27FC236}">
                    <a16:creationId xmlns:a16="http://schemas.microsoft.com/office/drawing/2014/main" id="{7692600E-1A77-4E40-BEE9-C93E260A6CA4}"/>
                  </a:ext>
                </a:extLst>
              </p:cNvPr>
              <p:cNvSpPr>
                <a:spLocks/>
              </p:cNvSpPr>
              <p:nvPr/>
            </p:nvSpPr>
            <p:spPr bwMode="auto">
              <a:xfrm>
                <a:off x="3484" y="1674"/>
                <a:ext cx="31" cy="91"/>
              </a:xfrm>
              <a:custGeom>
                <a:avLst/>
                <a:gdLst>
                  <a:gd name="T0" fmla="*/ 0 w 31"/>
                  <a:gd name="T1" fmla="*/ 86 h 91"/>
                  <a:gd name="T2" fmla="*/ 1 w 31"/>
                  <a:gd name="T3" fmla="*/ 84 h 91"/>
                  <a:gd name="T4" fmla="*/ 1 w 31"/>
                  <a:gd name="T5" fmla="*/ 82 h 91"/>
                  <a:gd name="T6" fmla="*/ 4 w 31"/>
                  <a:gd name="T7" fmla="*/ 80 h 91"/>
                  <a:gd name="T8" fmla="*/ 5 w 31"/>
                  <a:gd name="T9" fmla="*/ 78 h 91"/>
                  <a:gd name="T10" fmla="*/ 6 w 31"/>
                  <a:gd name="T11" fmla="*/ 76 h 91"/>
                  <a:gd name="T12" fmla="*/ 9 w 31"/>
                  <a:gd name="T13" fmla="*/ 76 h 91"/>
                  <a:gd name="T14" fmla="*/ 10 w 31"/>
                  <a:gd name="T15" fmla="*/ 75 h 91"/>
                  <a:gd name="T16" fmla="*/ 10 w 31"/>
                  <a:gd name="T17" fmla="*/ 0 h 91"/>
                  <a:gd name="T18" fmla="*/ 19 w 31"/>
                  <a:gd name="T19" fmla="*/ 73 h 91"/>
                  <a:gd name="T20" fmla="*/ 20 w 31"/>
                  <a:gd name="T21" fmla="*/ 75 h 91"/>
                  <a:gd name="T22" fmla="*/ 20 w 31"/>
                  <a:gd name="T23" fmla="*/ 76 h 91"/>
                  <a:gd name="T24" fmla="*/ 21 w 31"/>
                  <a:gd name="T25" fmla="*/ 76 h 91"/>
                  <a:gd name="T26" fmla="*/ 24 w 31"/>
                  <a:gd name="T27" fmla="*/ 78 h 91"/>
                  <a:gd name="T28" fmla="*/ 25 w 31"/>
                  <a:gd name="T29" fmla="*/ 80 h 91"/>
                  <a:gd name="T30" fmla="*/ 28 w 31"/>
                  <a:gd name="T31" fmla="*/ 82 h 91"/>
                  <a:gd name="T32" fmla="*/ 30 w 31"/>
                  <a:gd name="T33" fmla="*/ 82 h 91"/>
                  <a:gd name="T34" fmla="*/ 30 w 31"/>
                  <a:gd name="T35" fmla="*/ 84 h 91"/>
                  <a:gd name="T36" fmla="*/ 28 w 31"/>
                  <a:gd name="T37" fmla="*/ 82 h 91"/>
                  <a:gd name="T38" fmla="*/ 24 w 31"/>
                  <a:gd name="T39" fmla="*/ 82 h 91"/>
                  <a:gd name="T40" fmla="*/ 21 w 31"/>
                  <a:gd name="T41" fmla="*/ 80 h 91"/>
                  <a:gd name="T42" fmla="*/ 19 w 31"/>
                  <a:gd name="T43" fmla="*/ 80 h 91"/>
                  <a:gd name="T44" fmla="*/ 20 w 31"/>
                  <a:gd name="T45" fmla="*/ 82 h 91"/>
                  <a:gd name="T46" fmla="*/ 21 w 31"/>
                  <a:gd name="T47" fmla="*/ 84 h 91"/>
                  <a:gd name="T48" fmla="*/ 24 w 31"/>
                  <a:gd name="T49" fmla="*/ 86 h 91"/>
                  <a:gd name="T50" fmla="*/ 24 w 31"/>
                  <a:gd name="T51" fmla="*/ 90 h 91"/>
                  <a:gd name="T52" fmla="*/ 21 w 31"/>
                  <a:gd name="T53" fmla="*/ 86 h 91"/>
                  <a:gd name="T54" fmla="*/ 19 w 31"/>
                  <a:gd name="T55" fmla="*/ 84 h 91"/>
                  <a:gd name="T56" fmla="*/ 16 w 31"/>
                  <a:gd name="T57" fmla="*/ 82 h 91"/>
                  <a:gd name="T58" fmla="*/ 15 w 31"/>
                  <a:gd name="T59" fmla="*/ 80 h 91"/>
                  <a:gd name="T60" fmla="*/ 13 w 31"/>
                  <a:gd name="T61" fmla="*/ 82 h 91"/>
                  <a:gd name="T62" fmla="*/ 10 w 31"/>
                  <a:gd name="T63" fmla="*/ 84 h 91"/>
                  <a:gd name="T64" fmla="*/ 9 w 31"/>
                  <a:gd name="T65" fmla="*/ 86 h 91"/>
                  <a:gd name="T66" fmla="*/ 6 w 31"/>
                  <a:gd name="T67" fmla="*/ 86 h 91"/>
                  <a:gd name="T68" fmla="*/ 9 w 31"/>
                  <a:gd name="T69" fmla="*/ 86 h 91"/>
                  <a:gd name="T70" fmla="*/ 9 w 31"/>
                  <a:gd name="T71" fmla="*/ 84 h 91"/>
                  <a:gd name="T72" fmla="*/ 9 w 31"/>
                  <a:gd name="T73" fmla="*/ 82 h 91"/>
                  <a:gd name="T74" fmla="*/ 10 w 31"/>
                  <a:gd name="T75" fmla="*/ 80 h 91"/>
                  <a:gd name="T76" fmla="*/ 6 w 31"/>
                  <a:gd name="T77" fmla="*/ 82 h 91"/>
                  <a:gd name="T78" fmla="*/ 5 w 31"/>
                  <a:gd name="T79" fmla="*/ 84 h 91"/>
                  <a:gd name="T80" fmla="*/ 1 w 31"/>
                  <a:gd name="T81" fmla="*/ 86 h 91"/>
                  <a:gd name="T82" fmla="*/ 0 w 31"/>
                  <a:gd name="T83" fmla="*/ 86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91"/>
                  <a:gd name="T128" fmla="*/ 31 w 31"/>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91">
                    <a:moveTo>
                      <a:pt x="0" y="86"/>
                    </a:moveTo>
                    <a:lnTo>
                      <a:pt x="0" y="86"/>
                    </a:lnTo>
                    <a:lnTo>
                      <a:pt x="1" y="84"/>
                    </a:lnTo>
                    <a:lnTo>
                      <a:pt x="1" y="82"/>
                    </a:lnTo>
                    <a:lnTo>
                      <a:pt x="4" y="82"/>
                    </a:lnTo>
                    <a:lnTo>
                      <a:pt x="4" y="80"/>
                    </a:lnTo>
                    <a:lnTo>
                      <a:pt x="5" y="80"/>
                    </a:lnTo>
                    <a:lnTo>
                      <a:pt x="5" y="78"/>
                    </a:lnTo>
                    <a:lnTo>
                      <a:pt x="6" y="78"/>
                    </a:lnTo>
                    <a:lnTo>
                      <a:pt x="6" y="76"/>
                    </a:lnTo>
                    <a:lnTo>
                      <a:pt x="9" y="76"/>
                    </a:lnTo>
                    <a:lnTo>
                      <a:pt x="9" y="75"/>
                    </a:lnTo>
                    <a:lnTo>
                      <a:pt x="10" y="75"/>
                    </a:lnTo>
                    <a:lnTo>
                      <a:pt x="10" y="73"/>
                    </a:lnTo>
                    <a:lnTo>
                      <a:pt x="10" y="0"/>
                    </a:lnTo>
                    <a:lnTo>
                      <a:pt x="19" y="0"/>
                    </a:lnTo>
                    <a:lnTo>
                      <a:pt x="19" y="73"/>
                    </a:lnTo>
                    <a:lnTo>
                      <a:pt x="19" y="75"/>
                    </a:lnTo>
                    <a:lnTo>
                      <a:pt x="20" y="75"/>
                    </a:lnTo>
                    <a:lnTo>
                      <a:pt x="20" y="76"/>
                    </a:lnTo>
                    <a:lnTo>
                      <a:pt x="21" y="76"/>
                    </a:lnTo>
                    <a:lnTo>
                      <a:pt x="24" y="78"/>
                    </a:lnTo>
                    <a:lnTo>
                      <a:pt x="25" y="78"/>
                    </a:lnTo>
                    <a:lnTo>
                      <a:pt x="25" y="80"/>
                    </a:lnTo>
                    <a:lnTo>
                      <a:pt x="28" y="82"/>
                    </a:lnTo>
                    <a:lnTo>
                      <a:pt x="30" y="82"/>
                    </a:lnTo>
                    <a:lnTo>
                      <a:pt x="30" y="84"/>
                    </a:lnTo>
                    <a:lnTo>
                      <a:pt x="28" y="84"/>
                    </a:lnTo>
                    <a:lnTo>
                      <a:pt x="28" y="82"/>
                    </a:lnTo>
                    <a:lnTo>
                      <a:pt x="25" y="82"/>
                    </a:lnTo>
                    <a:lnTo>
                      <a:pt x="24" y="82"/>
                    </a:lnTo>
                    <a:lnTo>
                      <a:pt x="21" y="80"/>
                    </a:lnTo>
                    <a:lnTo>
                      <a:pt x="20" y="80"/>
                    </a:lnTo>
                    <a:lnTo>
                      <a:pt x="19" y="80"/>
                    </a:lnTo>
                    <a:lnTo>
                      <a:pt x="20" y="82"/>
                    </a:lnTo>
                    <a:lnTo>
                      <a:pt x="21" y="84"/>
                    </a:lnTo>
                    <a:lnTo>
                      <a:pt x="21" y="86"/>
                    </a:lnTo>
                    <a:lnTo>
                      <a:pt x="24" y="86"/>
                    </a:lnTo>
                    <a:lnTo>
                      <a:pt x="24" y="87"/>
                    </a:lnTo>
                    <a:lnTo>
                      <a:pt x="24" y="90"/>
                    </a:lnTo>
                    <a:lnTo>
                      <a:pt x="21" y="87"/>
                    </a:lnTo>
                    <a:lnTo>
                      <a:pt x="21" y="86"/>
                    </a:lnTo>
                    <a:lnTo>
                      <a:pt x="20" y="86"/>
                    </a:lnTo>
                    <a:lnTo>
                      <a:pt x="19" y="84"/>
                    </a:lnTo>
                    <a:lnTo>
                      <a:pt x="16" y="82"/>
                    </a:lnTo>
                    <a:lnTo>
                      <a:pt x="15" y="80"/>
                    </a:lnTo>
                    <a:lnTo>
                      <a:pt x="13" y="82"/>
                    </a:lnTo>
                    <a:lnTo>
                      <a:pt x="13" y="84"/>
                    </a:lnTo>
                    <a:lnTo>
                      <a:pt x="10" y="84"/>
                    </a:lnTo>
                    <a:lnTo>
                      <a:pt x="9" y="86"/>
                    </a:lnTo>
                    <a:lnTo>
                      <a:pt x="6" y="86"/>
                    </a:lnTo>
                    <a:lnTo>
                      <a:pt x="9" y="86"/>
                    </a:lnTo>
                    <a:lnTo>
                      <a:pt x="9" y="84"/>
                    </a:lnTo>
                    <a:lnTo>
                      <a:pt x="9" y="82"/>
                    </a:lnTo>
                    <a:lnTo>
                      <a:pt x="10" y="80"/>
                    </a:lnTo>
                    <a:lnTo>
                      <a:pt x="9" y="82"/>
                    </a:lnTo>
                    <a:lnTo>
                      <a:pt x="6" y="82"/>
                    </a:lnTo>
                    <a:lnTo>
                      <a:pt x="5" y="84"/>
                    </a:lnTo>
                    <a:lnTo>
                      <a:pt x="4" y="84"/>
                    </a:lnTo>
                    <a:lnTo>
                      <a:pt x="1" y="86"/>
                    </a:lnTo>
                    <a:lnTo>
                      <a:pt x="0" y="86"/>
                    </a:lnTo>
                  </a:path>
                </a:pathLst>
              </a:custGeom>
              <a:solidFill>
                <a:srgbClr val="AB02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6" name="Freeform 256">
                <a:extLst>
                  <a:ext uri="{FF2B5EF4-FFF2-40B4-BE49-F238E27FC236}">
                    <a16:creationId xmlns:a16="http://schemas.microsoft.com/office/drawing/2014/main" id="{889C9E0F-D976-4EDB-802A-F7516DE60CFA}"/>
                  </a:ext>
                </a:extLst>
              </p:cNvPr>
              <p:cNvSpPr>
                <a:spLocks/>
              </p:cNvSpPr>
              <p:nvPr/>
            </p:nvSpPr>
            <p:spPr bwMode="auto">
              <a:xfrm>
                <a:off x="3484" y="1674"/>
                <a:ext cx="31" cy="91"/>
              </a:xfrm>
              <a:custGeom>
                <a:avLst/>
                <a:gdLst>
                  <a:gd name="T0" fmla="*/ 0 w 31"/>
                  <a:gd name="T1" fmla="*/ 86 h 91"/>
                  <a:gd name="T2" fmla="*/ 1 w 31"/>
                  <a:gd name="T3" fmla="*/ 84 h 91"/>
                  <a:gd name="T4" fmla="*/ 1 w 31"/>
                  <a:gd name="T5" fmla="*/ 82 h 91"/>
                  <a:gd name="T6" fmla="*/ 4 w 31"/>
                  <a:gd name="T7" fmla="*/ 80 h 91"/>
                  <a:gd name="T8" fmla="*/ 5 w 31"/>
                  <a:gd name="T9" fmla="*/ 78 h 91"/>
                  <a:gd name="T10" fmla="*/ 6 w 31"/>
                  <a:gd name="T11" fmla="*/ 76 h 91"/>
                  <a:gd name="T12" fmla="*/ 9 w 31"/>
                  <a:gd name="T13" fmla="*/ 76 h 91"/>
                  <a:gd name="T14" fmla="*/ 10 w 31"/>
                  <a:gd name="T15" fmla="*/ 75 h 91"/>
                  <a:gd name="T16" fmla="*/ 10 w 31"/>
                  <a:gd name="T17" fmla="*/ 0 h 91"/>
                  <a:gd name="T18" fmla="*/ 19 w 31"/>
                  <a:gd name="T19" fmla="*/ 73 h 91"/>
                  <a:gd name="T20" fmla="*/ 20 w 31"/>
                  <a:gd name="T21" fmla="*/ 75 h 91"/>
                  <a:gd name="T22" fmla="*/ 20 w 31"/>
                  <a:gd name="T23" fmla="*/ 76 h 91"/>
                  <a:gd name="T24" fmla="*/ 21 w 31"/>
                  <a:gd name="T25" fmla="*/ 76 h 91"/>
                  <a:gd name="T26" fmla="*/ 24 w 31"/>
                  <a:gd name="T27" fmla="*/ 78 h 91"/>
                  <a:gd name="T28" fmla="*/ 25 w 31"/>
                  <a:gd name="T29" fmla="*/ 80 h 91"/>
                  <a:gd name="T30" fmla="*/ 28 w 31"/>
                  <a:gd name="T31" fmla="*/ 82 h 91"/>
                  <a:gd name="T32" fmla="*/ 30 w 31"/>
                  <a:gd name="T33" fmla="*/ 82 h 91"/>
                  <a:gd name="T34" fmla="*/ 30 w 31"/>
                  <a:gd name="T35" fmla="*/ 84 h 91"/>
                  <a:gd name="T36" fmla="*/ 28 w 31"/>
                  <a:gd name="T37" fmla="*/ 82 h 91"/>
                  <a:gd name="T38" fmla="*/ 24 w 31"/>
                  <a:gd name="T39" fmla="*/ 82 h 91"/>
                  <a:gd name="T40" fmla="*/ 21 w 31"/>
                  <a:gd name="T41" fmla="*/ 80 h 91"/>
                  <a:gd name="T42" fmla="*/ 19 w 31"/>
                  <a:gd name="T43" fmla="*/ 80 h 91"/>
                  <a:gd name="T44" fmla="*/ 20 w 31"/>
                  <a:gd name="T45" fmla="*/ 82 h 91"/>
                  <a:gd name="T46" fmla="*/ 21 w 31"/>
                  <a:gd name="T47" fmla="*/ 84 h 91"/>
                  <a:gd name="T48" fmla="*/ 24 w 31"/>
                  <a:gd name="T49" fmla="*/ 86 h 91"/>
                  <a:gd name="T50" fmla="*/ 24 w 31"/>
                  <a:gd name="T51" fmla="*/ 90 h 91"/>
                  <a:gd name="T52" fmla="*/ 21 w 31"/>
                  <a:gd name="T53" fmla="*/ 86 h 91"/>
                  <a:gd name="T54" fmla="*/ 19 w 31"/>
                  <a:gd name="T55" fmla="*/ 84 h 91"/>
                  <a:gd name="T56" fmla="*/ 16 w 31"/>
                  <a:gd name="T57" fmla="*/ 82 h 91"/>
                  <a:gd name="T58" fmla="*/ 15 w 31"/>
                  <a:gd name="T59" fmla="*/ 80 h 91"/>
                  <a:gd name="T60" fmla="*/ 13 w 31"/>
                  <a:gd name="T61" fmla="*/ 82 h 91"/>
                  <a:gd name="T62" fmla="*/ 10 w 31"/>
                  <a:gd name="T63" fmla="*/ 84 h 91"/>
                  <a:gd name="T64" fmla="*/ 9 w 31"/>
                  <a:gd name="T65" fmla="*/ 86 h 91"/>
                  <a:gd name="T66" fmla="*/ 6 w 31"/>
                  <a:gd name="T67" fmla="*/ 86 h 91"/>
                  <a:gd name="T68" fmla="*/ 9 w 31"/>
                  <a:gd name="T69" fmla="*/ 86 h 91"/>
                  <a:gd name="T70" fmla="*/ 9 w 31"/>
                  <a:gd name="T71" fmla="*/ 84 h 91"/>
                  <a:gd name="T72" fmla="*/ 9 w 31"/>
                  <a:gd name="T73" fmla="*/ 82 h 91"/>
                  <a:gd name="T74" fmla="*/ 10 w 31"/>
                  <a:gd name="T75" fmla="*/ 80 h 91"/>
                  <a:gd name="T76" fmla="*/ 6 w 31"/>
                  <a:gd name="T77" fmla="*/ 82 h 91"/>
                  <a:gd name="T78" fmla="*/ 5 w 31"/>
                  <a:gd name="T79" fmla="*/ 84 h 91"/>
                  <a:gd name="T80" fmla="*/ 1 w 31"/>
                  <a:gd name="T81" fmla="*/ 86 h 91"/>
                  <a:gd name="T82" fmla="*/ 0 w 31"/>
                  <a:gd name="T83" fmla="*/ 86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91"/>
                  <a:gd name="T128" fmla="*/ 31 w 31"/>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91">
                    <a:moveTo>
                      <a:pt x="0" y="86"/>
                    </a:moveTo>
                    <a:lnTo>
                      <a:pt x="0" y="86"/>
                    </a:lnTo>
                    <a:lnTo>
                      <a:pt x="1" y="84"/>
                    </a:lnTo>
                    <a:lnTo>
                      <a:pt x="1" y="82"/>
                    </a:lnTo>
                    <a:lnTo>
                      <a:pt x="4" y="82"/>
                    </a:lnTo>
                    <a:lnTo>
                      <a:pt x="4" y="80"/>
                    </a:lnTo>
                    <a:lnTo>
                      <a:pt x="5" y="80"/>
                    </a:lnTo>
                    <a:lnTo>
                      <a:pt x="5" y="78"/>
                    </a:lnTo>
                    <a:lnTo>
                      <a:pt x="6" y="78"/>
                    </a:lnTo>
                    <a:lnTo>
                      <a:pt x="6" y="76"/>
                    </a:lnTo>
                    <a:lnTo>
                      <a:pt x="9" y="76"/>
                    </a:lnTo>
                    <a:lnTo>
                      <a:pt x="9" y="75"/>
                    </a:lnTo>
                    <a:lnTo>
                      <a:pt x="10" y="75"/>
                    </a:lnTo>
                    <a:lnTo>
                      <a:pt x="10" y="73"/>
                    </a:lnTo>
                    <a:lnTo>
                      <a:pt x="10" y="0"/>
                    </a:lnTo>
                    <a:lnTo>
                      <a:pt x="19" y="0"/>
                    </a:lnTo>
                    <a:lnTo>
                      <a:pt x="19" y="73"/>
                    </a:lnTo>
                    <a:lnTo>
                      <a:pt x="19" y="75"/>
                    </a:lnTo>
                    <a:lnTo>
                      <a:pt x="20" y="75"/>
                    </a:lnTo>
                    <a:lnTo>
                      <a:pt x="20" y="76"/>
                    </a:lnTo>
                    <a:lnTo>
                      <a:pt x="21" y="76"/>
                    </a:lnTo>
                    <a:lnTo>
                      <a:pt x="24" y="78"/>
                    </a:lnTo>
                    <a:lnTo>
                      <a:pt x="25" y="78"/>
                    </a:lnTo>
                    <a:lnTo>
                      <a:pt x="25" y="80"/>
                    </a:lnTo>
                    <a:lnTo>
                      <a:pt x="28" y="82"/>
                    </a:lnTo>
                    <a:lnTo>
                      <a:pt x="30" y="82"/>
                    </a:lnTo>
                    <a:lnTo>
                      <a:pt x="30" y="84"/>
                    </a:lnTo>
                    <a:lnTo>
                      <a:pt x="28" y="84"/>
                    </a:lnTo>
                    <a:lnTo>
                      <a:pt x="28" y="82"/>
                    </a:lnTo>
                    <a:lnTo>
                      <a:pt x="25" y="82"/>
                    </a:lnTo>
                    <a:lnTo>
                      <a:pt x="24" y="82"/>
                    </a:lnTo>
                    <a:lnTo>
                      <a:pt x="21" y="80"/>
                    </a:lnTo>
                    <a:lnTo>
                      <a:pt x="20" y="80"/>
                    </a:lnTo>
                    <a:lnTo>
                      <a:pt x="19" y="80"/>
                    </a:lnTo>
                    <a:lnTo>
                      <a:pt x="20" y="82"/>
                    </a:lnTo>
                    <a:lnTo>
                      <a:pt x="21" y="84"/>
                    </a:lnTo>
                    <a:lnTo>
                      <a:pt x="21" y="86"/>
                    </a:lnTo>
                    <a:lnTo>
                      <a:pt x="24" y="86"/>
                    </a:lnTo>
                    <a:lnTo>
                      <a:pt x="24" y="87"/>
                    </a:lnTo>
                    <a:lnTo>
                      <a:pt x="24" y="90"/>
                    </a:lnTo>
                    <a:lnTo>
                      <a:pt x="21" y="87"/>
                    </a:lnTo>
                    <a:lnTo>
                      <a:pt x="21" y="86"/>
                    </a:lnTo>
                    <a:lnTo>
                      <a:pt x="20" y="86"/>
                    </a:lnTo>
                    <a:lnTo>
                      <a:pt x="19" y="84"/>
                    </a:lnTo>
                    <a:lnTo>
                      <a:pt x="16" y="82"/>
                    </a:lnTo>
                    <a:lnTo>
                      <a:pt x="15" y="80"/>
                    </a:lnTo>
                    <a:lnTo>
                      <a:pt x="13" y="82"/>
                    </a:lnTo>
                    <a:lnTo>
                      <a:pt x="13" y="84"/>
                    </a:lnTo>
                    <a:lnTo>
                      <a:pt x="10" y="84"/>
                    </a:lnTo>
                    <a:lnTo>
                      <a:pt x="9" y="86"/>
                    </a:lnTo>
                    <a:lnTo>
                      <a:pt x="6" y="86"/>
                    </a:lnTo>
                    <a:lnTo>
                      <a:pt x="9" y="86"/>
                    </a:lnTo>
                    <a:lnTo>
                      <a:pt x="9" y="84"/>
                    </a:lnTo>
                    <a:lnTo>
                      <a:pt x="9" y="82"/>
                    </a:lnTo>
                    <a:lnTo>
                      <a:pt x="10" y="80"/>
                    </a:lnTo>
                    <a:lnTo>
                      <a:pt x="9" y="82"/>
                    </a:lnTo>
                    <a:lnTo>
                      <a:pt x="6" y="82"/>
                    </a:lnTo>
                    <a:lnTo>
                      <a:pt x="5" y="84"/>
                    </a:lnTo>
                    <a:lnTo>
                      <a:pt x="4" y="84"/>
                    </a:lnTo>
                    <a:lnTo>
                      <a:pt x="1" y="86"/>
                    </a:lnTo>
                    <a:lnTo>
                      <a:pt x="0" y="86"/>
                    </a:lnTo>
                  </a:path>
                </a:pathLst>
              </a:custGeom>
              <a:noFill/>
              <a:ln w="12700" cap="rnd">
                <a:solidFill>
                  <a:srgbClr val="AB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7" name="Freeform 257">
                <a:extLst>
                  <a:ext uri="{FF2B5EF4-FFF2-40B4-BE49-F238E27FC236}">
                    <a16:creationId xmlns:a16="http://schemas.microsoft.com/office/drawing/2014/main" id="{637FEA7C-B4BE-4319-BD37-2573E8DDF4AD}"/>
                  </a:ext>
                </a:extLst>
              </p:cNvPr>
              <p:cNvSpPr>
                <a:spLocks/>
              </p:cNvSpPr>
              <p:nvPr/>
            </p:nvSpPr>
            <p:spPr bwMode="auto">
              <a:xfrm>
                <a:off x="3488" y="1530"/>
                <a:ext cx="45" cy="179"/>
              </a:xfrm>
              <a:custGeom>
                <a:avLst/>
                <a:gdLst>
                  <a:gd name="T0" fmla="*/ 20 w 45"/>
                  <a:gd name="T1" fmla="*/ 0 h 179"/>
                  <a:gd name="T2" fmla="*/ 2 w 45"/>
                  <a:gd name="T3" fmla="*/ 48 h 179"/>
                  <a:gd name="T4" fmla="*/ 6 w 45"/>
                  <a:gd name="T5" fmla="*/ 178 h 179"/>
                  <a:gd name="T6" fmla="*/ 6 w 45"/>
                  <a:gd name="T7" fmla="*/ 174 h 179"/>
                  <a:gd name="T8" fmla="*/ 6 w 45"/>
                  <a:gd name="T9" fmla="*/ 170 h 179"/>
                  <a:gd name="T10" fmla="*/ 6 w 45"/>
                  <a:gd name="T11" fmla="*/ 164 h 179"/>
                  <a:gd name="T12" fmla="*/ 9 w 45"/>
                  <a:gd name="T13" fmla="*/ 163 h 179"/>
                  <a:gd name="T14" fmla="*/ 12 w 45"/>
                  <a:gd name="T15" fmla="*/ 162 h 179"/>
                  <a:gd name="T16" fmla="*/ 14 w 45"/>
                  <a:gd name="T17" fmla="*/ 164 h 179"/>
                  <a:gd name="T18" fmla="*/ 14 w 45"/>
                  <a:gd name="T19" fmla="*/ 170 h 179"/>
                  <a:gd name="T20" fmla="*/ 14 w 45"/>
                  <a:gd name="T21" fmla="*/ 176 h 179"/>
                  <a:gd name="T22" fmla="*/ 21 w 45"/>
                  <a:gd name="T23" fmla="*/ 174 h 179"/>
                  <a:gd name="T24" fmla="*/ 29 w 45"/>
                  <a:gd name="T25" fmla="*/ 167 h 179"/>
                  <a:gd name="T26" fmla="*/ 34 w 45"/>
                  <a:gd name="T27" fmla="*/ 158 h 179"/>
                  <a:gd name="T28" fmla="*/ 36 w 45"/>
                  <a:gd name="T29" fmla="*/ 153 h 179"/>
                  <a:gd name="T30" fmla="*/ 36 w 45"/>
                  <a:gd name="T31" fmla="*/ 145 h 179"/>
                  <a:gd name="T32" fmla="*/ 40 w 45"/>
                  <a:gd name="T33" fmla="*/ 136 h 179"/>
                  <a:gd name="T34" fmla="*/ 41 w 45"/>
                  <a:gd name="T35" fmla="*/ 125 h 179"/>
                  <a:gd name="T36" fmla="*/ 40 w 45"/>
                  <a:gd name="T37" fmla="*/ 116 h 179"/>
                  <a:gd name="T38" fmla="*/ 38 w 45"/>
                  <a:gd name="T39" fmla="*/ 111 h 179"/>
                  <a:gd name="T40" fmla="*/ 41 w 45"/>
                  <a:gd name="T41" fmla="*/ 102 h 179"/>
                  <a:gd name="T42" fmla="*/ 44 w 45"/>
                  <a:gd name="T43" fmla="*/ 91 h 179"/>
                  <a:gd name="T44" fmla="*/ 41 w 45"/>
                  <a:gd name="T45" fmla="*/ 83 h 179"/>
                  <a:gd name="T46" fmla="*/ 40 w 45"/>
                  <a:gd name="T47" fmla="*/ 81 h 179"/>
                  <a:gd name="T48" fmla="*/ 40 w 45"/>
                  <a:gd name="T49" fmla="*/ 73 h 179"/>
                  <a:gd name="T50" fmla="*/ 40 w 45"/>
                  <a:gd name="T51" fmla="*/ 66 h 179"/>
                  <a:gd name="T52" fmla="*/ 38 w 45"/>
                  <a:gd name="T53" fmla="*/ 62 h 179"/>
                  <a:gd name="T54" fmla="*/ 36 w 45"/>
                  <a:gd name="T55" fmla="*/ 58 h 179"/>
                  <a:gd name="T56" fmla="*/ 38 w 45"/>
                  <a:gd name="T57" fmla="*/ 53 h 179"/>
                  <a:gd name="T58" fmla="*/ 38 w 45"/>
                  <a:gd name="T59" fmla="*/ 48 h 179"/>
                  <a:gd name="T60" fmla="*/ 36 w 45"/>
                  <a:gd name="T61" fmla="*/ 44 h 179"/>
                  <a:gd name="T62" fmla="*/ 34 w 45"/>
                  <a:gd name="T63" fmla="*/ 40 h 179"/>
                  <a:gd name="T64" fmla="*/ 36 w 45"/>
                  <a:gd name="T65" fmla="*/ 35 h 179"/>
                  <a:gd name="T66" fmla="*/ 34 w 45"/>
                  <a:gd name="T67" fmla="*/ 30 h 179"/>
                  <a:gd name="T68" fmla="*/ 32 w 45"/>
                  <a:gd name="T69" fmla="*/ 26 h 179"/>
                  <a:gd name="T70" fmla="*/ 29 w 45"/>
                  <a:gd name="T71" fmla="*/ 23 h 179"/>
                  <a:gd name="T72" fmla="*/ 29 w 45"/>
                  <a:gd name="T73" fmla="*/ 13 h 179"/>
                  <a:gd name="T74" fmla="*/ 25 w 45"/>
                  <a:gd name="T75" fmla="*/ 3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79"/>
                  <a:gd name="T116" fmla="*/ 45 w 45"/>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79">
                    <a:moveTo>
                      <a:pt x="25" y="3"/>
                    </a:moveTo>
                    <a:lnTo>
                      <a:pt x="20" y="0"/>
                    </a:lnTo>
                    <a:lnTo>
                      <a:pt x="14" y="24"/>
                    </a:lnTo>
                    <a:lnTo>
                      <a:pt x="2" y="48"/>
                    </a:lnTo>
                    <a:lnTo>
                      <a:pt x="0" y="164"/>
                    </a:lnTo>
                    <a:lnTo>
                      <a:pt x="6" y="178"/>
                    </a:lnTo>
                    <a:lnTo>
                      <a:pt x="6" y="176"/>
                    </a:lnTo>
                    <a:lnTo>
                      <a:pt x="6" y="174"/>
                    </a:lnTo>
                    <a:lnTo>
                      <a:pt x="6" y="172"/>
                    </a:lnTo>
                    <a:lnTo>
                      <a:pt x="6" y="170"/>
                    </a:lnTo>
                    <a:lnTo>
                      <a:pt x="6" y="167"/>
                    </a:lnTo>
                    <a:lnTo>
                      <a:pt x="6" y="164"/>
                    </a:lnTo>
                    <a:lnTo>
                      <a:pt x="9" y="163"/>
                    </a:lnTo>
                    <a:lnTo>
                      <a:pt x="10" y="162"/>
                    </a:lnTo>
                    <a:lnTo>
                      <a:pt x="12" y="162"/>
                    </a:lnTo>
                    <a:lnTo>
                      <a:pt x="14" y="163"/>
                    </a:lnTo>
                    <a:lnTo>
                      <a:pt x="14" y="164"/>
                    </a:lnTo>
                    <a:lnTo>
                      <a:pt x="14" y="168"/>
                    </a:lnTo>
                    <a:lnTo>
                      <a:pt x="14" y="170"/>
                    </a:lnTo>
                    <a:lnTo>
                      <a:pt x="14" y="174"/>
                    </a:lnTo>
                    <a:lnTo>
                      <a:pt x="14" y="176"/>
                    </a:lnTo>
                    <a:lnTo>
                      <a:pt x="14" y="178"/>
                    </a:lnTo>
                    <a:lnTo>
                      <a:pt x="21" y="174"/>
                    </a:lnTo>
                    <a:lnTo>
                      <a:pt x="25" y="170"/>
                    </a:lnTo>
                    <a:lnTo>
                      <a:pt x="29" y="167"/>
                    </a:lnTo>
                    <a:lnTo>
                      <a:pt x="32" y="163"/>
                    </a:lnTo>
                    <a:lnTo>
                      <a:pt x="34" y="158"/>
                    </a:lnTo>
                    <a:lnTo>
                      <a:pt x="36" y="154"/>
                    </a:lnTo>
                    <a:lnTo>
                      <a:pt x="36" y="153"/>
                    </a:lnTo>
                    <a:lnTo>
                      <a:pt x="34" y="149"/>
                    </a:lnTo>
                    <a:lnTo>
                      <a:pt x="36" y="145"/>
                    </a:lnTo>
                    <a:lnTo>
                      <a:pt x="38" y="142"/>
                    </a:lnTo>
                    <a:lnTo>
                      <a:pt x="40" y="136"/>
                    </a:lnTo>
                    <a:lnTo>
                      <a:pt x="40" y="130"/>
                    </a:lnTo>
                    <a:lnTo>
                      <a:pt x="41" y="125"/>
                    </a:lnTo>
                    <a:lnTo>
                      <a:pt x="41" y="120"/>
                    </a:lnTo>
                    <a:lnTo>
                      <a:pt x="40" y="116"/>
                    </a:lnTo>
                    <a:lnTo>
                      <a:pt x="36" y="115"/>
                    </a:lnTo>
                    <a:lnTo>
                      <a:pt x="38" y="111"/>
                    </a:lnTo>
                    <a:lnTo>
                      <a:pt x="40" y="107"/>
                    </a:lnTo>
                    <a:lnTo>
                      <a:pt x="41" y="102"/>
                    </a:lnTo>
                    <a:lnTo>
                      <a:pt x="44" y="96"/>
                    </a:lnTo>
                    <a:lnTo>
                      <a:pt x="44" y="91"/>
                    </a:lnTo>
                    <a:lnTo>
                      <a:pt x="44" y="87"/>
                    </a:lnTo>
                    <a:lnTo>
                      <a:pt x="41" y="83"/>
                    </a:lnTo>
                    <a:lnTo>
                      <a:pt x="38" y="82"/>
                    </a:lnTo>
                    <a:lnTo>
                      <a:pt x="40" y="81"/>
                    </a:lnTo>
                    <a:lnTo>
                      <a:pt x="40" y="77"/>
                    </a:lnTo>
                    <a:lnTo>
                      <a:pt x="40" y="73"/>
                    </a:lnTo>
                    <a:lnTo>
                      <a:pt x="41" y="69"/>
                    </a:lnTo>
                    <a:lnTo>
                      <a:pt x="40" y="66"/>
                    </a:lnTo>
                    <a:lnTo>
                      <a:pt x="40" y="64"/>
                    </a:lnTo>
                    <a:lnTo>
                      <a:pt x="38" y="62"/>
                    </a:lnTo>
                    <a:lnTo>
                      <a:pt x="36" y="62"/>
                    </a:lnTo>
                    <a:lnTo>
                      <a:pt x="36" y="58"/>
                    </a:lnTo>
                    <a:lnTo>
                      <a:pt x="36" y="57"/>
                    </a:lnTo>
                    <a:lnTo>
                      <a:pt x="38" y="53"/>
                    </a:lnTo>
                    <a:lnTo>
                      <a:pt x="38" y="49"/>
                    </a:lnTo>
                    <a:lnTo>
                      <a:pt x="38" y="48"/>
                    </a:lnTo>
                    <a:lnTo>
                      <a:pt x="38" y="47"/>
                    </a:lnTo>
                    <a:lnTo>
                      <a:pt x="36" y="44"/>
                    </a:lnTo>
                    <a:lnTo>
                      <a:pt x="34" y="43"/>
                    </a:lnTo>
                    <a:lnTo>
                      <a:pt x="34" y="40"/>
                    </a:lnTo>
                    <a:lnTo>
                      <a:pt x="34" y="37"/>
                    </a:lnTo>
                    <a:lnTo>
                      <a:pt x="36" y="35"/>
                    </a:lnTo>
                    <a:lnTo>
                      <a:pt x="36" y="32"/>
                    </a:lnTo>
                    <a:lnTo>
                      <a:pt x="34" y="30"/>
                    </a:lnTo>
                    <a:lnTo>
                      <a:pt x="34" y="28"/>
                    </a:lnTo>
                    <a:lnTo>
                      <a:pt x="32" y="26"/>
                    </a:lnTo>
                    <a:lnTo>
                      <a:pt x="29" y="26"/>
                    </a:lnTo>
                    <a:lnTo>
                      <a:pt x="29" y="23"/>
                    </a:lnTo>
                    <a:lnTo>
                      <a:pt x="29" y="18"/>
                    </a:lnTo>
                    <a:lnTo>
                      <a:pt x="29" y="13"/>
                    </a:lnTo>
                    <a:lnTo>
                      <a:pt x="26" y="9"/>
                    </a:lnTo>
                    <a:lnTo>
                      <a:pt x="25" y="3"/>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8" name="Freeform 258">
                <a:extLst>
                  <a:ext uri="{FF2B5EF4-FFF2-40B4-BE49-F238E27FC236}">
                    <a16:creationId xmlns:a16="http://schemas.microsoft.com/office/drawing/2014/main" id="{57984354-15C8-4C7B-A1D8-CD2FDDF208BC}"/>
                  </a:ext>
                </a:extLst>
              </p:cNvPr>
              <p:cNvSpPr>
                <a:spLocks/>
              </p:cNvSpPr>
              <p:nvPr/>
            </p:nvSpPr>
            <p:spPr bwMode="auto">
              <a:xfrm>
                <a:off x="3488" y="1530"/>
                <a:ext cx="45" cy="179"/>
              </a:xfrm>
              <a:custGeom>
                <a:avLst/>
                <a:gdLst>
                  <a:gd name="T0" fmla="*/ 20 w 45"/>
                  <a:gd name="T1" fmla="*/ 0 h 179"/>
                  <a:gd name="T2" fmla="*/ 2 w 45"/>
                  <a:gd name="T3" fmla="*/ 48 h 179"/>
                  <a:gd name="T4" fmla="*/ 6 w 45"/>
                  <a:gd name="T5" fmla="*/ 178 h 179"/>
                  <a:gd name="T6" fmla="*/ 6 w 45"/>
                  <a:gd name="T7" fmla="*/ 174 h 179"/>
                  <a:gd name="T8" fmla="*/ 6 w 45"/>
                  <a:gd name="T9" fmla="*/ 170 h 179"/>
                  <a:gd name="T10" fmla="*/ 6 w 45"/>
                  <a:gd name="T11" fmla="*/ 164 h 179"/>
                  <a:gd name="T12" fmla="*/ 9 w 45"/>
                  <a:gd name="T13" fmla="*/ 163 h 179"/>
                  <a:gd name="T14" fmla="*/ 12 w 45"/>
                  <a:gd name="T15" fmla="*/ 162 h 179"/>
                  <a:gd name="T16" fmla="*/ 14 w 45"/>
                  <a:gd name="T17" fmla="*/ 164 h 179"/>
                  <a:gd name="T18" fmla="*/ 14 w 45"/>
                  <a:gd name="T19" fmla="*/ 170 h 179"/>
                  <a:gd name="T20" fmla="*/ 14 w 45"/>
                  <a:gd name="T21" fmla="*/ 176 h 179"/>
                  <a:gd name="T22" fmla="*/ 21 w 45"/>
                  <a:gd name="T23" fmla="*/ 174 h 179"/>
                  <a:gd name="T24" fmla="*/ 29 w 45"/>
                  <a:gd name="T25" fmla="*/ 167 h 179"/>
                  <a:gd name="T26" fmla="*/ 34 w 45"/>
                  <a:gd name="T27" fmla="*/ 158 h 179"/>
                  <a:gd name="T28" fmla="*/ 36 w 45"/>
                  <a:gd name="T29" fmla="*/ 153 h 179"/>
                  <a:gd name="T30" fmla="*/ 36 w 45"/>
                  <a:gd name="T31" fmla="*/ 145 h 179"/>
                  <a:gd name="T32" fmla="*/ 40 w 45"/>
                  <a:gd name="T33" fmla="*/ 136 h 179"/>
                  <a:gd name="T34" fmla="*/ 41 w 45"/>
                  <a:gd name="T35" fmla="*/ 125 h 179"/>
                  <a:gd name="T36" fmla="*/ 40 w 45"/>
                  <a:gd name="T37" fmla="*/ 116 h 179"/>
                  <a:gd name="T38" fmla="*/ 38 w 45"/>
                  <a:gd name="T39" fmla="*/ 111 h 179"/>
                  <a:gd name="T40" fmla="*/ 41 w 45"/>
                  <a:gd name="T41" fmla="*/ 102 h 179"/>
                  <a:gd name="T42" fmla="*/ 44 w 45"/>
                  <a:gd name="T43" fmla="*/ 91 h 179"/>
                  <a:gd name="T44" fmla="*/ 41 w 45"/>
                  <a:gd name="T45" fmla="*/ 83 h 179"/>
                  <a:gd name="T46" fmla="*/ 40 w 45"/>
                  <a:gd name="T47" fmla="*/ 81 h 179"/>
                  <a:gd name="T48" fmla="*/ 40 w 45"/>
                  <a:gd name="T49" fmla="*/ 73 h 179"/>
                  <a:gd name="T50" fmla="*/ 40 w 45"/>
                  <a:gd name="T51" fmla="*/ 66 h 179"/>
                  <a:gd name="T52" fmla="*/ 38 w 45"/>
                  <a:gd name="T53" fmla="*/ 62 h 179"/>
                  <a:gd name="T54" fmla="*/ 36 w 45"/>
                  <a:gd name="T55" fmla="*/ 58 h 179"/>
                  <a:gd name="T56" fmla="*/ 38 w 45"/>
                  <a:gd name="T57" fmla="*/ 53 h 179"/>
                  <a:gd name="T58" fmla="*/ 38 w 45"/>
                  <a:gd name="T59" fmla="*/ 48 h 179"/>
                  <a:gd name="T60" fmla="*/ 36 w 45"/>
                  <a:gd name="T61" fmla="*/ 44 h 179"/>
                  <a:gd name="T62" fmla="*/ 34 w 45"/>
                  <a:gd name="T63" fmla="*/ 40 h 179"/>
                  <a:gd name="T64" fmla="*/ 36 w 45"/>
                  <a:gd name="T65" fmla="*/ 35 h 179"/>
                  <a:gd name="T66" fmla="*/ 34 w 45"/>
                  <a:gd name="T67" fmla="*/ 30 h 179"/>
                  <a:gd name="T68" fmla="*/ 32 w 45"/>
                  <a:gd name="T69" fmla="*/ 26 h 179"/>
                  <a:gd name="T70" fmla="*/ 29 w 45"/>
                  <a:gd name="T71" fmla="*/ 23 h 179"/>
                  <a:gd name="T72" fmla="*/ 29 w 45"/>
                  <a:gd name="T73" fmla="*/ 13 h 179"/>
                  <a:gd name="T74" fmla="*/ 25 w 45"/>
                  <a:gd name="T75" fmla="*/ 3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79"/>
                  <a:gd name="T116" fmla="*/ 45 w 45"/>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79">
                    <a:moveTo>
                      <a:pt x="25" y="3"/>
                    </a:moveTo>
                    <a:lnTo>
                      <a:pt x="20" y="0"/>
                    </a:lnTo>
                    <a:lnTo>
                      <a:pt x="14" y="24"/>
                    </a:lnTo>
                    <a:lnTo>
                      <a:pt x="2" y="48"/>
                    </a:lnTo>
                    <a:lnTo>
                      <a:pt x="0" y="164"/>
                    </a:lnTo>
                    <a:lnTo>
                      <a:pt x="6" y="178"/>
                    </a:lnTo>
                    <a:lnTo>
                      <a:pt x="6" y="176"/>
                    </a:lnTo>
                    <a:lnTo>
                      <a:pt x="6" y="174"/>
                    </a:lnTo>
                    <a:lnTo>
                      <a:pt x="6" y="172"/>
                    </a:lnTo>
                    <a:lnTo>
                      <a:pt x="6" y="170"/>
                    </a:lnTo>
                    <a:lnTo>
                      <a:pt x="6" y="167"/>
                    </a:lnTo>
                    <a:lnTo>
                      <a:pt x="6" y="164"/>
                    </a:lnTo>
                    <a:lnTo>
                      <a:pt x="9" y="163"/>
                    </a:lnTo>
                    <a:lnTo>
                      <a:pt x="10" y="162"/>
                    </a:lnTo>
                    <a:lnTo>
                      <a:pt x="12" y="162"/>
                    </a:lnTo>
                    <a:lnTo>
                      <a:pt x="14" y="163"/>
                    </a:lnTo>
                    <a:lnTo>
                      <a:pt x="14" y="164"/>
                    </a:lnTo>
                    <a:lnTo>
                      <a:pt x="14" y="168"/>
                    </a:lnTo>
                    <a:lnTo>
                      <a:pt x="14" y="170"/>
                    </a:lnTo>
                    <a:lnTo>
                      <a:pt x="14" y="174"/>
                    </a:lnTo>
                    <a:lnTo>
                      <a:pt x="14" y="176"/>
                    </a:lnTo>
                    <a:lnTo>
                      <a:pt x="14" y="178"/>
                    </a:lnTo>
                    <a:lnTo>
                      <a:pt x="21" y="174"/>
                    </a:lnTo>
                    <a:lnTo>
                      <a:pt x="25" y="170"/>
                    </a:lnTo>
                    <a:lnTo>
                      <a:pt x="29" y="167"/>
                    </a:lnTo>
                    <a:lnTo>
                      <a:pt x="32" y="163"/>
                    </a:lnTo>
                    <a:lnTo>
                      <a:pt x="34" y="158"/>
                    </a:lnTo>
                    <a:lnTo>
                      <a:pt x="36" y="154"/>
                    </a:lnTo>
                    <a:lnTo>
                      <a:pt x="36" y="153"/>
                    </a:lnTo>
                    <a:lnTo>
                      <a:pt x="34" y="149"/>
                    </a:lnTo>
                    <a:lnTo>
                      <a:pt x="36" y="145"/>
                    </a:lnTo>
                    <a:lnTo>
                      <a:pt x="38" y="142"/>
                    </a:lnTo>
                    <a:lnTo>
                      <a:pt x="40" y="136"/>
                    </a:lnTo>
                    <a:lnTo>
                      <a:pt x="40" y="130"/>
                    </a:lnTo>
                    <a:lnTo>
                      <a:pt x="41" y="125"/>
                    </a:lnTo>
                    <a:lnTo>
                      <a:pt x="41" y="120"/>
                    </a:lnTo>
                    <a:lnTo>
                      <a:pt x="40" y="116"/>
                    </a:lnTo>
                    <a:lnTo>
                      <a:pt x="36" y="115"/>
                    </a:lnTo>
                    <a:lnTo>
                      <a:pt x="38" y="111"/>
                    </a:lnTo>
                    <a:lnTo>
                      <a:pt x="40" y="107"/>
                    </a:lnTo>
                    <a:lnTo>
                      <a:pt x="41" y="102"/>
                    </a:lnTo>
                    <a:lnTo>
                      <a:pt x="44" y="96"/>
                    </a:lnTo>
                    <a:lnTo>
                      <a:pt x="44" y="91"/>
                    </a:lnTo>
                    <a:lnTo>
                      <a:pt x="44" y="87"/>
                    </a:lnTo>
                    <a:lnTo>
                      <a:pt x="41" y="83"/>
                    </a:lnTo>
                    <a:lnTo>
                      <a:pt x="38" y="82"/>
                    </a:lnTo>
                    <a:lnTo>
                      <a:pt x="40" y="81"/>
                    </a:lnTo>
                    <a:lnTo>
                      <a:pt x="40" y="77"/>
                    </a:lnTo>
                    <a:lnTo>
                      <a:pt x="40" y="73"/>
                    </a:lnTo>
                    <a:lnTo>
                      <a:pt x="41" y="69"/>
                    </a:lnTo>
                    <a:lnTo>
                      <a:pt x="40" y="66"/>
                    </a:lnTo>
                    <a:lnTo>
                      <a:pt x="40" y="64"/>
                    </a:lnTo>
                    <a:lnTo>
                      <a:pt x="38" y="62"/>
                    </a:lnTo>
                    <a:lnTo>
                      <a:pt x="36" y="62"/>
                    </a:lnTo>
                    <a:lnTo>
                      <a:pt x="36" y="58"/>
                    </a:lnTo>
                    <a:lnTo>
                      <a:pt x="36" y="57"/>
                    </a:lnTo>
                    <a:lnTo>
                      <a:pt x="38" y="53"/>
                    </a:lnTo>
                    <a:lnTo>
                      <a:pt x="38" y="49"/>
                    </a:lnTo>
                    <a:lnTo>
                      <a:pt x="38" y="48"/>
                    </a:lnTo>
                    <a:lnTo>
                      <a:pt x="38" y="47"/>
                    </a:lnTo>
                    <a:lnTo>
                      <a:pt x="36" y="44"/>
                    </a:lnTo>
                    <a:lnTo>
                      <a:pt x="34" y="43"/>
                    </a:lnTo>
                    <a:lnTo>
                      <a:pt x="34" y="40"/>
                    </a:lnTo>
                    <a:lnTo>
                      <a:pt x="34" y="37"/>
                    </a:lnTo>
                    <a:lnTo>
                      <a:pt x="36" y="35"/>
                    </a:lnTo>
                    <a:lnTo>
                      <a:pt x="36" y="32"/>
                    </a:lnTo>
                    <a:lnTo>
                      <a:pt x="34" y="30"/>
                    </a:lnTo>
                    <a:lnTo>
                      <a:pt x="34" y="28"/>
                    </a:lnTo>
                    <a:lnTo>
                      <a:pt x="32" y="26"/>
                    </a:lnTo>
                    <a:lnTo>
                      <a:pt x="29" y="26"/>
                    </a:lnTo>
                    <a:lnTo>
                      <a:pt x="29" y="23"/>
                    </a:lnTo>
                    <a:lnTo>
                      <a:pt x="29" y="18"/>
                    </a:lnTo>
                    <a:lnTo>
                      <a:pt x="29" y="13"/>
                    </a:lnTo>
                    <a:lnTo>
                      <a:pt x="26" y="9"/>
                    </a:lnTo>
                    <a:lnTo>
                      <a:pt x="25"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699" name="Freeform 259">
                <a:extLst>
                  <a:ext uri="{FF2B5EF4-FFF2-40B4-BE49-F238E27FC236}">
                    <a16:creationId xmlns:a16="http://schemas.microsoft.com/office/drawing/2014/main" id="{C247E297-F3C4-42D0-9E1A-051A2E18C27B}"/>
                  </a:ext>
                </a:extLst>
              </p:cNvPr>
              <p:cNvSpPr>
                <a:spLocks/>
              </p:cNvSpPr>
              <p:nvPr/>
            </p:nvSpPr>
            <p:spPr bwMode="auto">
              <a:xfrm>
                <a:off x="3474" y="1526"/>
                <a:ext cx="41" cy="183"/>
              </a:xfrm>
              <a:custGeom>
                <a:avLst/>
                <a:gdLst>
                  <a:gd name="T0" fmla="*/ 17 w 41"/>
                  <a:gd name="T1" fmla="*/ 180 h 183"/>
                  <a:gd name="T2" fmla="*/ 14 w 41"/>
                  <a:gd name="T3" fmla="*/ 174 h 183"/>
                  <a:gd name="T4" fmla="*/ 10 w 41"/>
                  <a:gd name="T5" fmla="*/ 171 h 183"/>
                  <a:gd name="T6" fmla="*/ 8 w 41"/>
                  <a:gd name="T7" fmla="*/ 163 h 183"/>
                  <a:gd name="T8" fmla="*/ 6 w 41"/>
                  <a:gd name="T9" fmla="*/ 158 h 183"/>
                  <a:gd name="T10" fmla="*/ 2 w 41"/>
                  <a:gd name="T11" fmla="*/ 149 h 183"/>
                  <a:gd name="T12" fmla="*/ 1 w 41"/>
                  <a:gd name="T13" fmla="*/ 140 h 183"/>
                  <a:gd name="T14" fmla="*/ 2 w 41"/>
                  <a:gd name="T15" fmla="*/ 133 h 183"/>
                  <a:gd name="T16" fmla="*/ 2 w 41"/>
                  <a:gd name="T17" fmla="*/ 124 h 183"/>
                  <a:gd name="T18" fmla="*/ 1 w 41"/>
                  <a:gd name="T19" fmla="*/ 111 h 183"/>
                  <a:gd name="T20" fmla="*/ 0 w 41"/>
                  <a:gd name="T21" fmla="*/ 99 h 183"/>
                  <a:gd name="T22" fmla="*/ 2 w 41"/>
                  <a:gd name="T23" fmla="*/ 90 h 183"/>
                  <a:gd name="T24" fmla="*/ 2 w 41"/>
                  <a:gd name="T25" fmla="*/ 82 h 183"/>
                  <a:gd name="T26" fmla="*/ 2 w 41"/>
                  <a:gd name="T27" fmla="*/ 68 h 183"/>
                  <a:gd name="T28" fmla="*/ 5 w 41"/>
                  <a:gd name="T29" fmla="*/ 56 h 183"/>
                  <a:gd name="T30" fmla="*/ 10 w 41"/>
                  <a:gd name="T31" fmla="*/ 47 h 183"/>
                  <a:gd name="T32" fmla="*/ 12 w 41"/>
                  <a:gd name="T33" fmla="*/ 43 h 183"/>
                  <a:gd name="T34" fmla="*/ 14 w 41"/>
                  <a:gd name="T35" fmla="*/ 36 h 183"/>
                  <a:gd name="T36" fmla="*/ 16 w 41"/>
                  <a:gd name="T37" fmla="*/ 30 h 183"/>
                  <a:gd name="T38" fmla="*/ 21 w 41"/>
                  <a:gd name="T39" fmla="*/ 30 h 183"/>
                  <a:gd name="T40" fmla="*/ 24 w 41"/>
                  <a:gd name="T41" fmla="*/ 24 h 183"/>
                  <a:gd name="T42" fmla="*/ 21 w 41"/>
                  <a:gd name="T43" fmla="*/ 17 h 183"/>
                  <a:gd name="T44" fmla="*/ 25 w 41"/>
                  <a:gd name="T45" fmla="*/ 7 h 183"/>
                  <a:gd name="T46" fmla="*/ 30 w 41"/>
                  <a:gd name="T47" fmla="*/ 1 h 183"/>
                  <a:gd name="T48" fmla="*/ 36 w 41"/>
                  <a:gd name="T49" fmla="*/ 1 h 183"/>
                  <a:gd name="T50" fmla="*/ 40 w 41"/>
                  <a:gd name="T51" fmla="*/ 7 h 183"/>
                  <a:gd name="T52" fmla="*/ 36 w 41"/>
                  <a:gd name="T53" fmla="*/ 9 h 183"/>
                  <a:gd name="T54" fmla="*/ 34 w 41"/>
                  <a:gd name="T55" fmla="*/ 18 h 183"/>
                  <a:gd name="T56" fmla="*/ 34 w 41"/>
                  <a:gd name="T57" fmla="*/ 27 h 183"/>
                  <a:gd name="T58" fmla="*/ 36 w 41"/>
                  <a:gd name="T59" fmla="*/ 36 h 183"/>
                  <a:gd name="T60" fmla="*/ 34 w 41"/>
                  <a:gd name="T61" fmla="*/ 39 h 183"/>
                  <a:gd name="T62" fmla="*/ 30 w 41"/>
                  <a:gd name="T63" fmla="*/ 43 h 183"/>
                  <a:gd name="T64" fmla="*/ 26 w 41"/>
                  <a:gd name="T65" fmla="*/ 51 h 183"/>
                  <a:gd name="T66" fmla="*/ 25 w 41"/>
                  <a:gd name="T67" fmla="*/ 57 h 183"/>
                  <a:gd name="T68" fmla="*/ 26 w 41"/>
                  <a:gd name="T69" fmla="*/ 62 h 183"/>
                  <a:gd name="T70" fmla="*/ 30 w 41"/>
                  <a:gd name="T71" fmla="*/ 70 h 183"/>
                  <a:gd name="T72" fmla="*/ 30 w 41"/>
                  <a:gd name="T73" fmla="*/ 75 h 183"/>
                  <a:gd name="T74" fmla="*/ 30 w 41"/>
                  <a:gd name="T75" fmla="*/ 82 h 183"/>
                  <a:gd name="T76" fmla="*/ 26 w 41"/>
                  <a:gd name="T77" fmla="*/ 82 h 183"/>
                  <a:gd name="T78" fmla="*/ 24 w 41"/>
                  <a:gd name="T79" fmla="*/ 85 h 183"/>
                  <a:gd name="T80" fmla="*/ 26 w 41"/>
                  <a:gd name="T81" fmla="*/ 90 h 183"/>
                  <a:gd name="T82" fmla="*/ 29 w 41"/>
                  <a:gd name="T83" fmla="*/ 95 h 183"/>
                  <a:gd name="T84" fmla="*/ 29 w 41"/>
                  <a:gd name="T85" fmla="*/ 103 h 183"/>
                  <a:gd name="T86" fmla="*/ 32 w 41"/>
                  <a:gd name="T87" fmla="*/ 108 h 183"/>
                  <a:gd name="T88" fmla="*/ 34 w 41"/>
                  <a:gd name="T89" fmla="*/ 115 h 183"/>
                  <a:gd name="T90" fmla="*/ 29 w 41"/>
                  <a:gd name="T91" fmla="*/ 117 h 183"/>
                  <a:gd name="T92" fmla="*/ 26 w 41"/>
                  <a:gd name="T93" fmla="*/ 124 h 183"/>
                  <a:gd name="T94" fmla="*/ 30 w 41"/>
                  <a:gd name="T95" fmla="*/ 129 h 183"/>
                  <a:gd name="T96" fmla="*/ 34 w 41"/>
                  <a:gd name="T97" fmla="*/ 134 h 183"/>
                  <a:gd name="T98" fmla="*/ 30 w 41"/>
                  <a:gd name="T99" fmla="*/ 138 h 183"/>
                  <a:gd name="T100" fmla="*/ 29 w 41"/>
                  <a:gd name="T101" fmla="*/ 146 h 183"/>
                  <a:gd name="T102" fmla="*/ 25 w 41"/>
                  <a:gd name="T103" fmla="*/ 149 h 183"/>
                  <a:gd name="T104" fmla="*/ 26 w 41"/>
                  <a:gd name="T105" fmla="*/ 158 h 183"/>
                  <a:gd name="T106" fmla="*/ 25 w 41"/>
                  <a:gd name="T107" fmla="*/ 161 h 183"/>
                  <a:gd name="T108" fmla="*/ 21 w 41"/>
                  <a:gd name="T109" fmla="*/ 163 h 183"/>
                  <a:gd name="T110" fmla="*/ 20 w 41"/>
                  <a:gd name="T111" fmla="*/ 168 h 183"/>
                  <a:gd name="T112" fmla="*/ 21 w 41"/>
                  <a:gd name="T113" fmla="*/ 182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
                  <a:gd name="T172" fmla="*/ 0 h 183"/>
                  <a:gd name="T173" fmla="*/ 41 w 41"/>
                  <a:gd name="T174" fmla="*/ 183 h 1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 h="183">
                    <a:moveTo>
                      <a:pt x="21" y="182"/>
                    </a:moveTo>
                    <a:lnTo>
                      <a:pt x="17" y="180"/>
                    </a:lnTo>
                    <a:lnTo>
                      <a:pt x="16" y="178"/>
                    </a:lnTo>
                    <a:lnTo>
                      <a:pt x="14" y="174"/>
                    </a:lnTo>
                    <a:lnTo>
                      <a:pt x="10" y="172"/>
                    </a:lnTo>
                    <a:lnTo>
                      <a:pt x="10" y="171"/>
                    </a:lnTo>
                    <a:lnTo>
                      <a:pt x="8" y="167"/>
                    </a:lnTo>
                    <a:lnTo>
                      <a:pt x="8" y="163"/>
                    </a:lnTo>
                    <a:lnTo>
                      <a:pt x="10" y="161"/>
                    </a:lnTo>
                    <a:lnTo>
                      <a:pt x="6" y="158"/>
                    </a:lnTo>
                    <a:lnTo>
                      <a:pt x="5" y="153"/>
                    </a:lnTo>
                    <a:lnTo>
                      <a:pt x="2" y="149"/>
                    </a:lnTo>
                    <a:lnTo>
                      <a:pt x="1" y="144"/>
                    </a:lnTo>
                    <a:lnTo>
                      <a:pt x="1" y="140"/>
                    </a:lnTo>
                    <a:lnTo>
                      <a:pt x="1" y="137"/>
                    </a:lnTo>
                    <a:lnTo>
                      <a:pt x="2" y="133"/>
                    </a:lnTo>
                    <a:lnTo>
                      <a:pt x="5" y="129"/>
                    </a:lnTo>
                    <a:lnTo>
                      <a:pt x="2" y="124"/>
                    </a:lnTo>
                    <a:lnTo>
                      <a:pt x="1" y="117"/>
                    </a:lnTo>
                    <a:lnTo>
                      <a:pt x="1" y="111"/>
                    </a:lnTo>
                    <a:lnTo>
                      <a:pt x="0" y="104"/>
                    </a:lnTo>
                    <a:lnTo>
                      <a:pt x="0" y="99"/>
                    </a:lnTo>
                    <a:lnTo>
                      <a:pt x="1" y="94"/>
                    </a:lnTo>
                    <a:lnTo>
                      <a:pt x="2" y="90"/>
                    </a:lnTo>
                    <a:lnTo>
                      <a:pt x="5" y="90"/>
                    </a:lnTo>
                    <a:lnTo>
                      <a:pt x="2" y="82"/>
                    </a:lnTo>
                    <a:lnTo>
                      <a:pt x="2" y="75"/>
                    </a:lnTo>
                    <a:lnTo>
                      <a:pt x="2" y="68"/>
                    </a:lnTo>
                    <a:lnTo>
                      <a:pt x="5" y="61"/>
                    </a:lnTo>
                    <a:lnTo>
                      <a:pt x="5" y="56"/>
                    </a:lnTo>
                    <a:lnTo>
                      <a:pt x="6" y="51"/>
                    </a:lnTo>
                    <a:lnTo>
                      <a:pt x="10" y="47"/>
                    </a:lnTo>
                    <a:lnTo>
                      <a:pt x="12" y="47"/>
                    </a:lnTo>
                    <a:lnTo>
                      <a:pt x="12" y="43"/>
                    </a:lnTo>
                    <a:lnTo>
                      <a:pt x="12" y="39"/>
                    </a:lnTo>
                    <a:lnTo>
                      <a:pt x="14" y="36"/>
                    </a:lnTo>
                    <a:lnTo>
                      <a:pt x="14" y="34"/>
                    </a:lnTo>
                    <a:lnTo>
                      <a:pt x="16" y="30"/>
                    </a:lnTo>
                    <a:lnTo>
                      <a:pt x="17" y="30"/>
                    </a:lnTo>
                    <a:lnTo>
                      <a:pt x="21" y="30"/>
                    </a:lnTo>
                    <a:lnTo>
                      <a:pt x="24" y="30"/>
                    </a:lnTo>
                    <a:lnTo>
                      <a:pt x="24" y="24"/>
                    </a:lnTo>
                    <a:lnTo>
                      <a:pt x="21" y="22"/>
                    </a:lnTo>
                    <a:lnTo>
                      <a:pt x="21" y="17"/>
                    </a:lnTo>
                    <a:lnTo>
                      <a:pt x="24" y="10"/>
                    </a:lnTo>
                    <a:lnTo>
                      <a:pt x="25" y="7"/>
                    </a:lnTo>
                    <a:lnTo>
                      <a:pt x="26" y="3"/>
                    </a:lnTo>
                    <a:lnTo>
                      <a:pt x="30" y="1"/>
                    </a:lnTo>
                    <a:lnTo>
                      <a:pt x="34" y="0"/>
                    </a:lnTo>
                    <a:lnTo>
                      <a:pt x="36" y="1"/>
                    </a:lnTo>
                    <a:lnTo>
                      <a:pt x="40" y="3"/>
                    </a:lnTo>
                    <a:lnTo>
                      <a:pt x="40" y="7"/>
                    </a:lnTo>
                    <a:lnTo>
                      <a:pt x="38" y="7"/>
                    </a:lnTo>
                    <a:lnTo>
                      <a:pt x="36" y="9"/>
                    </a:lnTo>
                    <a:lnTo>
                      <a:pt x="36" y="13"/>
                    </a:lnTo>
                    <a:lnTo>
                      <a:pt x="34" y="18"/>
                    </a:lnTo>
                    <a:lnTo>
                      <a:pt x="34" y="22"/>
                    </a:lnTo>
                    <a:lnTo>
                      <a:pt x="34" y="27"/>
                    </a:lnTo>
                    <a:lnTo>
                      <a:pt x="34" y="30"/>
                    </a:lnTo>
                    <a:lnTo>
                      <a:pt x="36" y="36"/>
                    </a:lnTo>
                    <a:lnTo>
                      <a:pt x="38" y="37"/>
                    </a:lnTo>
                    <a:lnTo>
                      <a:pt x="34" y="39"/>
                    </a:lnTo>
                    <a:lnTo>
                      <a:pt x="32" y="41"/>
                    </a:lnTo>
                    <a:lnTo>
                      <a:pt x="30" y="43"/>
                    </a:lnTo>
                    <a:lnTo>
                      <a:pt x="29" y="48"/>
                    </a:lnTo>
                    <a:lnTo>
                      <a:pt x="26" y="51"/>
                    </a:lnTo>
                    <a:lnTo>
                      <a:pt x="25" y="53"/>
                    </a:lnTo>
                    <a:lnTo>
                      <a:pt x="25" y="57"/>
                    </a:lnTo>
                    <a:lnTo>
                      <a:pt x="26" y="60"/>
                    </a:lnTo>
                    <a:lnTo>
                      <a:pt x="26" y="62"/>
                    </a:lnTo>
                    <a:lnTo>
                      <a:pt x="29" y="66"/>
                    </a:lnTo>
                    <a:lnTo>
                      <a:pt x="30" y="70"/>
                    </a:lnTo>
                    <a:lnTo>
                      <a:pt x="29" y="73"/>
                    </a:lnTo>
                    <a:lnTo>
                      <a:pt x="30" y="75"/>
                    </a:lnTo>
                    <a:lnTo>
                      <a:pt x="30" y="79"/>
                    </a:lnTo>
                    <a:lnTo>
                      <a:pt x="30" y="82"/>
                    </a:lnTo>
                    <a:lnTo>
                      <a:pt x="32" y="85"/>
                    </a:lnTo>
                    <a:lnTo>
                      <a:pt x="26" y="82"/>
                    </a:lnTo>
                    <a:lnTo>
                      <a:pt x="25" y="82"/>
                    </a:lnTo>
                    <a:lnTo>
                      <a:pt x="24" y="85"/>
                    </a:lnTo>
                    <a:lnTo>
                      <a:pt x="24" y="86"/>
                    </a:lnTo>
                    <a:lnTo>
                      <a:pt x="26" y="90"/>
                    </a:lnTo>
                    <a:lnTo>
                      <a:pt x="29" y="91"/>
                    </a:lnTo>
                    <a:lnTo>
                      <a:pt x="29" y="95"/>
                    </a:lnTo>
                    <a:lnTo>
                      <a:pt x="29" y="96"/>
                    </a:lnTo>
                    <a:lnTo>
                      <a:pt x="29" y="103"/>
                    </a:lnTo>
                    <a:lnTo>
                      <a:pt x="32" y="104"/>
                    </a:lnTo>
                    <a:lnTo>
                      <a:pt x="32" y="108"/>
                    </a:lnTo>
                    <a:lnTo>
                      <a:pt x="32" y="111"/>
                    </a:lnTo>
                    <a:lnTo>
                      <a:pt x="34" y="115"/>
                    </a:lnTo>
                    <a:lnTo>
                      <a:pt x="32" y="117"/>
                    </a:lnTo>
                    <a:lnTo>
                      <a:pt x="29" y="117"/>
                    </a:lnTo>
                    <a:lnTo>
                      <a:pt x="29" y="119"/>
                    </a:lnTo>
                    <a:lnTo>
                      <a:pt x="26" y="124"/>
                    </a:lnTo>
                    <a:lnTo>
                      <a:pt x="29" y="128"/>
                    </a:lnTo>
                    <a:lnTo>
                      <a:pt x="30" y="129"/>
                    </a:lnTo>
                    <a:lnTo>
                      <a:pt x="32" y="130"/>
                    </a:lnTo>
                    <a:lnTo>
                      <a:pt x="34" y="134"/>
                    </a:lnTo>
                    <a:lnTo>
                      <a:pt x="32" y="137"/>
                    </a:lnTo>
                    <a:lnTo>
                      <a:pt x="30" y="138"/>
                    </a:lnTo>
                    <a:lnTo>
                      <a:pt x="29" y="142"/>
                    </a:lnTo>
                    <a:lnTo>
                      <a:pt x="29" y="146"/>
                    </a:lnTo>
                    <a:lnTo>
                      <a:pt x="25" y="146"/>
                    </a:lnTo>
                    <a:lnTo>
                      <a:pt x="25" y="149"/>
                    </a:lnTo>
                    <a:lnTo>
                      <a:pt x="25" y="153"/>
                    </a:lnTo>
                    <a:lnTo>
                      <a:pt x="26" y="158"/>
                    </a:lnTo>
                    <a:lnTo>
                      <a:pt x="25" y="161"/>
                    </a:lnTo>
                    <a:lnTo>
                      <a:pt x="24" y="161"/>
                    </a:lnTo>
                    <a:lnTo>
                      <a:pt x="21" y="163"/>
                    </a:lnTo>
                    <a:lnTo>
                      <a:pt x="21" y="166"/>
                    </a:lnTo>
                    <a:lnTo>
                      <a:pt x="20" y="168"/>
                    </a:lnTo>
                    <a:lnTo>
                      <a:pt x="20" y="174"/>
                    </a:lnTo>
                    <a:lnTo>
                      <a:pt x="21" y="182"/>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0" name="Freeform 260">
                <a:extLst>
                  <a:ext uri="{FF2B5EF4-FFF2-40B4-BE49-F238E27FC236}">
                    <a16:creationId xmlns:a16="http://schemas.microsoft.com/office/drawing/2014/main" id="{98682792-52F9-4486-9971-4612B0938EB3}"/>
                  </a:ext>
                </a:extLst>
              </p:cNvPr>
              <p:cNvSpPr>
                <a:spLocks/>
              </p:cNvSpPr>
              <p:nvPr/>
            </p:nvSpPr>
            <p:spPr bwMode="auto">
              <a:xfrm>
                <a:off x="3474" y="1526"/>
                <a:ext cx="41" cy="183"/>
              </a:xfrm>
              <a:custGeom>
                <a:avLst/>
                <a:gdLst>
                  <a:gd name="T0" fmla="*/ 17 w 41"/>
                  <a:gd name="T1" fmla="*/ 180 h 183"/>
                  <a:gd name="T2" fmla="*/ 14 w 41"/>
                  <a:gd name="T3" fmla="*/ 174 h 183"/>
                  <a:gd name="T4" fmla="*/ 10 w 41"/>
                  <a:gd name="T5" fmla="*/ 171 h 183"/>
                  <a:gd name="T6" fmla="*/ 8 w 41"/>
                  <a:gd name="T7" fmla="*/ 163 h 183"/>
                  <a:gd name="T8" fmla="*/ 6 w 41"/>
                  <a:gd name="T9" fmla="*/ 158 h 183"/>
                  <a:gd name="T10" fmla="*/ 2 w 41"/>
                  <a:gd name="T11" fmla="*/ 149 h 183"/>
                  <a:gd name="T12" fmla="*/ 1 w 41"/>
                  <a:gd name="T13" fmla="*/ 140 h 183"/>
                  <a:gd name="T14" fmla="*/ 2 w 41"/>
                  <a:gd name="T15" fmla="*/ 133 h 183"/>
                  <a:gd name="T16" fmla="*/ 2 w 41"/>
                  <a:gd name="T17" fmla="*/ 124 h 183"/>
                  <a:gd name="T18" fmla="*/ 1 w 41"/>
                  <a:gd name="T19" fmla="*/ 111 h 183"/>
                  <a:gd name="T20" fmla="*/ 0 w 41"/>
                  <a:gd name="T21" fmla="*/ 99 h 183"/>
                  <a:gd name="T22" fmla="*/ 2 w 41"/>
                  <a:gd name="T23" fmla="*/ 90 h 183"/>
                  <a:gd name="T24" fmla="*/ 2 w 41"/>
                  <a:gd name="T25" fmla="*/ 82 h 183"/>
                  <a:gd name="T26" fmla="*/ 2 w 41"/>
                  <a:gd name="T27" fmla="*/ 68 h 183"/>
                  <a:gd name="T28" fmla="*/ 5 w 41"/>
                  <a:gd name="T29" fmla="*/ 56 h 183"/>
                  <a:gd name="T30" fmla="*/ 10 w 41"/>
                  <a:gd name="T31" fmla="*/ 47 h 183"/>
                  <a:gd name="T32" fmla="*/ 12 w 41"/>
                  <a:gd name="T33" fmla="*/ 43 h 183"/>
                  <a:gd name="T34" fmla="*/ 14 w 41"/>
                  <a:gd name="T35" fmla="*/ 36 h 183"/>
                  <a:gd name="T36" fmla="*/ 16 w 41"/>
                  <a:gd name="T37" fmla="*/ 30 h 183"/>
                  <a:gd name="T38" fmla="*/ 21 w 41"/>
                  <a:gd name="T39" fmla="*/ 30 h 183"/>
                  <a:gd name="T40" fmla="*/ 24 w 41"/>
                  <a:gd name="T41" fmla="*/ 24 h 183"/>
                  <a:gd name="T42" fmla="*/ 21 w 41"/>
                  <a:gd name="T43" fmla="*/ 17 h 183"/>
                  <a:gd name="T44" fmla="*/ 25 w 41"/>
                  <a:gd name="T45" fmla="*/ 7 h 183"/>
                  <a:gd name="T46" fmla="*/ 30 w 41"/>
                  <a:gd name="T47" fmla="*/ 1 h 183"/>
                  <a:gd name="T48" fmla="*/ 36 w 41"/>
                  <a:gd name="T49" fmla="*/ 1 h 183"/>
                  <a:gd name="T50" fmla="*/ 40 w 41"/>
                  <a:gd name="T51" fmla="*/ 7 h 183"/>
                  <a:gd name="T52" fmla="*/ 36 w 41"/>
                  <a:gd name="T53" fmla="*/ 9 h 183"/>
                  <a:gd name="T54" fmla="*/ 34 w 41"/>
                  <a:gd name="T55" fmla="*/ 18 h 183"/>
                  <a:gd name="T56" fmla="*/ 34 w 41"/>
                  <a:gd name="T57" fmla="*/ 27 h 183"/>
                  <a:gd name="T58" fmla="*/ 36 w 41"/>
                  <a:gd name="T59" fmla="*/ 36 h 183"/>
                  <a:gd name="T60" fmla="*/ 34 w 41"/>
                  <a:gd name="T61" fmla="*/ 39 h 183"/>
                  <a:gd name="T62" fmla="*/ 30 w 41"/>
                  <a:gd name="T63" fmla="*/ 43 h 183"/>
                  <a:gd name="T64" fmla="*/ 26 w 41"/>
                  <a:gd name="T65" fmla="*/ 51 h 183"/>
                  <a:gd name="T66" fmla="*/ 25 w 41"/>
                  <a:gd name="T67" fmla="*/ 57 h 183"/>
                  <a:gd name="T68" fmla="*/ 26 w 41"/>
                  <a:gd name="T69" fmla="*/ 62 h 183"/>
                  <a:gd name="T70" fmla="*/ 30 w 41"/>
                  <a:gd name="T71" fmla="*/ 70 h 183"/>
                  <a:gd name="T72" fmla="*/ 30 w 41"/>
                  <a:gd name="T73" fmla="*/ 75 h 183"/>
                  <a:gd name="T74" fmla="*/ 30 w 41"/>
                  <a:gd name="T75" fmla="*/ 82 h 183"/>
                  <a:gd name="T76" fmla="*/ 26 w 41"/>
                  <a:gd name="T77" fmla="*/ 82 h 183"/>
                  <a:gd name="T78" fmla="*/ 24 w 41"/>
                  <a:gd name="T79" fmla="*/ 85 h 183"/>
                  <a:gd name="T80" fmla="*/ 26 w 41"/>
                  <a:gd name="T81" fmla="*/ 90 h 183"/>
                  <a:gd name="T82" fmla="*/ 29 w 41"/>
                  <a:gd name="T83" fmla="*/ 95 h 183"/>
                  <a:gd name="T84" fmla="*/ 29 w 41"/>
                  <a:gd name="T85" fmla="*/ 103 h 183"/>
                  <a:gd name="T86" fmla="*/ 32 w 41"/>
                  <a:gd name="T87" fmla="*/ 108 h 183"/>
                  <a:gd name="T88" fmla="*/ 34 w 41"/>
                  <a:gd name="T89" fmla="*/ 115 h 183"/>
                  <a:gd name="T90" fmla="*/ 29 w 41"/>
                  <a:gd name="T91" fmla="*/ 117 h 183"/>
                  <a:gd name="T92" fmla="*/ 26 w 41"/>
                  <a:gd name="T93" fmla="*/ 124 h 183"/>
                  <a:gd name="T94" fmla="*/ 30 w 41"/>
                  <a:gd name="T95" fmla="*/ 129 h 183"/>
                  <a:gd name="T96" fmla="*/ 34 w 41"/>
                  <a:gd name="T97" fmla="*/ 134 h 183"/>
                  <a:gd name="T98" fmla="*/ 30 w 41"/>
                  <a:gd name="T99" fmla="*/ 138 h 183"/>
                  <a:gd name="T100" fmla="*/ 29 w 41"/>
                  <a:gd name="T101" fmla="*/ 146 h 183"/>
                  <a:gd name="T102" fmla="*/ 25 w 41"/>
                  <a:gd name="T103" fmla="*/ 149 h 183"/>
                  <a:gd name="T104" fmla="*/ 26 w 41"/>
                  <a:gd name="T105" fmla="*/ 158 h 183"/>
                  <a:gd name="T106" fmla="*/ 25 w 41"/>
                  <a:gd name="T107" fmla="*/ 161 h 183"/>
                  <a:gd name="T108" fmla="*/ 21 w 41"/>
                  <a:gd name="T109" fmla="*/ 163 h 183"/>
                  <a:gd name="T110" fmla="*/ 20 w 41"/>
                  <a:gd name="T111" fmla="*/ 168 h 183"/>
                  <a:gd name="T112" fmla="*/ 21 w 41"/>
                  <a:gd name="T113" fmla="*/ 182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
                  <a:gd name="T172" fmla="*/ 0 h 183"/>
                  <a:gd name="T173" fmla="*/ 41 w 41"/>
                  <a:gd name="T174" fmla="*/ 183 h 1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 h="183">
                    <a:moveTo>
                      <a:pt x="21" y="182"/>
                    </a:moveTo>
                    <a:lnTo>
                      <a:pt x="17" y="180"/>
                    </a:lnTo>
                    <a:lnTo>
                      <a:pt x="16" y="178"/>
                    </a:lnTo>
                    <a:lnTo>
                      <a:pt x="14" y="174"/>
                    </a:lnTo>
                    <a:lnTo>
                      <a:pt x="10" y="172"/>
                    </a:lnTo>
                    <a:lnTo>
                      <a:pt x="10" y="171"/>
                    </a:lnTo>
                    <a:lnTo>
                      <a:pt x="8" y="167"/>
                    </a:lnTo>
                    <a:lnTo>
                      <a:pt x="8" y="163"/>
                    </a:lnTo>
                    <a:lnTo>
                      <a:pt x="10" y="161"/>
                    </a:lnTo>
                    <a:lnTo>
                      <a:pt x="6" y="158"/>
                    </a:lnTo>
                    <a:lnTo>
                      <a:pt x="5" y="153"/>
                    </a:lnTo>
                    <a:lnTo>
                      <a:pt x="2" y="149"/>
                    </a:lnTo>
                    <a:lnTo>
                      <a:pt x="1" y="144"/>
                    </a:lnTo>
                    <a:lnTo>
                      <a:pt x="1" y="140"/>
                    </a:lnTo>
                    <a:lnTo>
                      <a:pt x="1" y="137"/>
                    </a:lnTo>
                    <a:lnTo>
                      <a:pt x="2" y="133"/>
                    </a:lnTo>
                    <a:lnTo>
                      <a:pt x="5" y="129"/>
                    </a:lnTo>
                    <a:lnTo>
                      <a:pt x="2" y="124"/>
                    </a:lnTo>
                    <a:lnTo>
                      <a:pt x="1" y="117"/>
                    </a:lnTo>
                    <a:lnTo>
                      <a:pt x="1" y="111"/>
                    </a:lnTo>
                    <a:lnTo>
                      <a:pt x="0" y="104"/>
                    </a:lnTo>
                    <a:lnTo>
                      <a:pt x="0" y="99"/>
                    </a:lnTo>
                    <a:lnTo>
                      <a:pt x="1" y="94"/>
                    </a:lnTo>
                    <a:lnTo>
                      <a:pt x="2" y="90"/>
                    </a:lnTo>
                    <a:lnTo>
                      <a:pt x="5" y="90"/>
                    </a:lnTo>
                    <a:lnTo>
                      <a:pt x="2" y="82"/>
                    </a:lnTo>
                    <a:lnTo>
                      <a:pt x="2" y="75"/>
                    </a:lnTo>
                    <a:lnTo>
                      <a:pt x="2" y="68"/>
                    </a:lnTo>
                    <a:lnTo>
                      <a:pt x="5" y="61"/>
                    </a:lnTo>
                    <a:lnTo>
                      <a:pt x="5" y="56"/>
                    </a:lnTo>
                    <a:lnTo>
                      <a:pt x="6" y="51"/>
                    </a:lnTo>
                    <a:lnTo>
                      <a:pt x="10" y="47"/>
                    </a:lnTo>
                    <a:lnTo>
                      <a:pt x="12" y="47"/>
                    </a:lnTo>
                    <a:lnTo>
                      <a:pt x="12" y="43"/>
                    </a:lnTo>
                    <a:lnTo>
                      <a:pt x="12" y="39"/>
                    </a:lnTo>
                    <a:lnTo>
                      <a:pt x="14" y="36"/>
                    </a:lnTo>
                    <a:lnTo>
                      <a:pt x="14" y="34"/>
                    </a:lnTo>
                    <a:lnTo>
                      <a:pt x="16" y="30"/>
                    </a:lnTo>
                    <a:lnTo>
                      <a:pt x="17" y="30"/>
                    </a:lnTo>
                    <a:lnTo>
                      <a:pt x="21" y="30"/>
                    </a:lnTo>
                    <a:lnTo>
                      <a:pt x="24" y="30"/>
                    </a:lnTo>
                    <a:lnTo>
                      <a:pt x="24" y="24"/>
                    </a:lnTo>
                    <a:lnTo>
                      <a:pt x="21" y="22"/>
                    </a:lnTo>
                    <a:lnTo>
                      <a:pt x="21" y="17"/>
                    </a:lnTo>
                    <a:lnTo>
                      <a:pt x="24" y="10"/>
                    </a:lnTo>
                    <a:lnTo>
                      <a:pt x="25" y="7"/>
                    </a:lnTo>
                    <a:lnTo>
                      <a:pt x="26" y="3"/>
                    </a:lnTo>
                    <a:lnTo>
                      <a:pt x="30" y="1"/>
                    </a:lnTo>
                    <a:lnTo>
                      <a:pt x="34" y="0"/>
                    </a:lnTo>
                    <a:lnTo>
                      <a:pt x="36" y="1"/>
                    </a:lnTo>
                    <a:lnTo>
                      <a:pt x="40" y="3"/>
                    </a:lnTo>
                    <a:lnTo>
                      <a:pt x="40" y="7"/>
                    </a:lnTo>
                    <a:lnTo>
                      <a:pt x="38" y="7"/>
                    </a:lnTo>
                    <a:lnTo>
                      <a:pt x="36" y="9"/>
                    </a:lnTo>
                    <a:lnTo>
                      <a:pt x="36" y="13"/>
                    </a:lnTo>
                    <a:lnTo>
                      <a:pt x="34" y="18"/>
                    </a:lnTo>
                    <a:lnTo>
                      <a:pt x="34" y="22"/>
                    </a:lnTo>
                    <a:lnTo>
                      <a:pt x="34" y="27"/>
                    </a:lnTo>
                    <a:lnTo>
                      <a:pt x="34" y="30"/>
                    </a:lnTo>
                    <a:lnTo>
                      <a:pt x="36" y="36"/>
                    </a:lnTo>
                    <a:lnTo>
                      <a:pt x="38" y="37"/>
                    </a:lnTo>
                    <a:lnTo>
                      <a:pt x="34" y="39"/>
                    </a:lnTo>
                    <a:lnTo>
                      <a:pt x="32" y="41"/>
                    </a:lnTo>
                    <a:lnTo>
                      <a:pt x="30" y="43"/>
                    </a:lnTo>
                    <a:lnTo>
                      <a:pt x="29" y="48"/>
                    </a:lnTo>
                    <a:lnTo>
                      <a:pt x="26" y="51"/>
                    </a:lnTo>
                    <a:lnTo>
                      <a:pt x="25" y="53"/>
                    </a:lnTo>
                    <a:lnTo>
                      <a:pt x="25" y="57"/>
                    </a:lnTo>
                    <a:lnTo>
                      <a:pt x="26" y="60"/>
                    </a:lnTo>
                    <a:lnTo>
                      <a:pt x="26" y="62"/>
                    </a:lnTo>
                    <a:lnTo>
                      <a:pt x="29" y="66"/>
                    </a:lnTo>
                    <a:lnTo>
                      <a:pt x="30" y="70"/>
                    </a:lnTo>
                    <a:lnTo>
                      <a:pt x="29" y="73"/>
                    </a:lnTo>
                    <a:lnTo>
                      <a:pt x="30" y="75"/>
                    </a:lnTo>
                    <a:lnTo>
                      <a:pt x="30" y="79"/>
                    </a:lnTo>
                    <a:lnTo>
                      <a:pt x="30" y="82"/>
                    </a:lnTo>
                    <a:lnTo>
                      <a:pt x="32" y="85"/>
                    </a:lnTo>
                    <a:lnTo>
                      <a:pt x="26" y="82"/>
                    </a:lnTo>
                    <a:lnTo>
                      <a:pt x="25" y="82"/>
                    </a:lnTo>
                    <a:lnTo>
                      <a:pt x="24" y="85"/>
                    </a:lnTo>
                    <a:lnTo>
                      <a:pt x="24" y="86"/>
                    </a:lnTo>
                    <a:lnTo>
                      <a:pt x="26" y="90"/>
                    </a:lnTo>
                    <a:lnTo>
                      <a:pt x="29" y="91"/>
                    </a:lnTo>
                    <a:lnTo>
                      <a:pt x="29" y="95"/>
                    </a:lnTo>
                    <a:lnTo>
                      <a:pt x="29" y="96"/>
                    </a:lnTo>
                    <a:lnTo>
                      <a:pt x="29" y="103"/>
                    </a:lnTo>
                    <a:lnTo>
                      <a:pt x="32" y="104"/>
                    </a:lnTo>
                    <a:lnTo>
                      <a:pt x="32" y="108"/>
                    </a:lnTo>
                    <a:lnTo>
                      <a:pt x="32" y="111"/>
                    </a:lnTo>
                    <a:lnTo>
                      <a:pt x="34" y="115"/>
                    </a:lnTo>
                    <a:lnTo>
                      <a:pt x="32" y="117"/>
                    </a:lnTo>
                    <a:lnTo>
                      <a:pt x="29" y="117"/>
                    </a:lnTo>
                    <a:lnTo>
                      <a:pt x="29" y="119"/>
                    </a:lnTo>
                    <a:lnTo>
                      <a:pt x="26" y="124"/>
                    </a:lnTo>
                    <a:lnTo>
                      <a:pt x="29" y="128"/>
                    </a:lnTo>
                    <a:lnTo>
                      <a:pt x="30" y="129"/>
                    </a:lnTo>
                    <a:lnTo>
                      <a:pt x="32" y="130"/>
                    </a:lnTo>
                    <a:lnTo>
                      <a:pt x="34" y="134"/>
                    </a:lnTo>
                    <a:lnTo>
                      <a:pt x="32" y="137"/>
                    </a:lnTo>
                    <a:lnTo>
                      <a:pt x="30" y="138"/>
                    </a:lnTo>
                    <a:lnTo>
                      <a:pt x="29" y="142"/>
                    </a:lnTo>
                    <a:lnTo>
                      <a:pt x="29" y="146"/>
                    </a:lnTo>
                    <a:lnTo>
                      <a:pt x="25" y="146"/>
                    </a:lnTo>
                    <a:lnTo>
                      <a:pt x="25" y="149"/>
                    </a:lnTo>
                    <a:lnTo>
                      <a:pt x="25" y="153"/>
                    </a:lnTo>
                    <a:lnTo>
                      <a:pt x="26" y="158"/>
                    </a:lnTo>
                    <a:lnTo>
                      <a:pt x="25" y="161"/>
                    </a:lnTo>
                    <a:lnTo>
                      <a:pt x="24" y="161"/>
                    </a:lnTo>
                    <a:lnTo>
                      <a:pt x="21" y="163"/>
                    </a:lnTo>
                    <a:lnTo>
                      <a:pt x="21" y="166"/>
                    </a:lnTo>
                    <a:lnTo>
                      <a:pt x="20" y="168"/>
                    </a:lnTo>
                    <a:lnTo>
                      <a:pt x="20" y="174"/>
                    </a:lnTo>
                    <a:lnTo>
                      <a:pt x="21" y="182"/>
                    </a:lnTo>
                  </a:path>
                </a:pathLst>
              </a:custGeom>
              <a:noFill/>
              <a:ln w="12700" cap="rnd">
                <a:solidFill>
                  <a:srgbClr val="0256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1" name="Freeform 261">
                <a:extLst>
                  <a:ext uri="{FF2B5EF4-FFF2-40B4-BE49-F238E27FC236}">
                    <a16:creationId xmlns:a16="http://schemas.microsoft.com/office/drawing/2014/main" id="{CEB28A2D-D5D4-41D3-B182-6F52347B148B}"/>
                  </a:ext>
                </a:extLst>
              </p:cNvPr>
              <p:cNvSpPr>
                <a:spLocks/>
              </p:cNvSpPr>
              <p:nvPr/>
            </p:nvSpPr>
            <p:spPr bwMode="auto">
              <a:xfrm>
                <a:off x="3488" y="1700"/>
                <a:ext cx="23" cy="57"/>
              </a:xfrm>
              <a:custGeom>
                <a:avLst/>
                <a:gdLst>
                  <a:gd name="T0" fmla="*/ 22 w 23"/>
                  <a:gd name="T1" fmla="*/ 0 h 57"/>
                  <a:gd name="T2" fmla="*/ 22 w 23"/>
                  <a:gd name="T3" fmla="*/ 46 h 57"/>
                  <a:gd name="T4" fmla="*/ 22 w 23"/>
                  <a:gd name="T5" fmla="*/ 49 h 57"/>
                  <a:gd name="T6" fmla="*/ 17 w 23"/>
                  <a:gd name="T7" fmla="*/ 50 h 57"/>
                  <a:gd name="T8" fmla="*/ 17 w 23"/>
                  <a:gd name="T9" fmla="*/ 50 h 57"/>
                  <a:gd name="T10" fmla="*/ 8 w 23"/>
                  <a:gd name="T11" fmla="*/ 52 h 57"/>
                  <a:gd name="T12" fmla="*/ 8 w 23"/>
                  <a:gd name="T13" fmla="*/ 52 h 57"/>
                  <a:gd name="T14" fmla="*/ 4 w 23"/>
                  <a:gd name="T15" fmla="*/ 54 h 57"/>
                  <a:gd name="T16" fmla="*/ 4 w 23"/>
                  <a:gd name="T17" fmla="*/ 54 h 57"/>
                  <a:gd name="T18" fmla="*/ 0 w 23"/>
                  <a:gd name="T19" fmla="*/ 5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7"/>
                  <a:gd name="T32" fmla="*/ 23 w 2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7">
                    <a:moveTo>
                      <a:pt x="22" y="0"/>
                    </a:moveTo>
                    <a:lnTo>
                      <a:pt x="22" y="46"/>
                    </a:lnTo>
                    <a:lnTo>
                      <a:pt x="22" y="49"/>
                    </a:lnTo>
                    <a:lnTo>
                      <a:pt x="17" y="50"/>
                    </a:lnTo>
                    <a:lnTo>
                      <a:pt x="8" y="52"/>
                    </a:lnTo>
                    <a:lnTo>
                      <a:pt x="4" y="54"/>
                    </a:lnTo>
                    <a:lnTo>
                      <a:pt x="0" y="56"/>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2" name="Freeform 262">
                <a:extLst>
                  <a:ext uri="{FF2B5EF4-FFF2-40B4-BE49-F238E27FC236}">
                    <a16:creationId xmlns:a16="http://schemas.microsoft.com/office/drawing/2014/main" id="{97161464-6B8A-4E20-A2FD-09FC6BEA5A8A}"/>
                  </a:ext>
                </a:extLst>
              </p:cNvPr>
              <p:cNvSpPr>
                <a:spLocks/>
              </p:cNvSpPr>
              <p:nvPr/>
            </p:nvSpPr>
            <p:spPr bwMode="auto">
              <a:xfrm>
                <a:off x="3495" y="1693"/>
                <a:ext cx="22" cy="63"/>
              </a:xfrm>
              <a:custGeom>
                <a:avLst/>
                <a:gdLst>
                  <a:gd name="T0" fmla="*/ 21 w 22"/>
                  <a:gd name="T1" fmla="*/ 0 h 63"/>
                  <a:gd name="T2" fmla="*/ 21 w 22"/>
                  <a:gd name="T3" fmla="*/ 54 h 63"/>
                  <a:gd name="T4" fmla="*/ 21 w 22"/>
                  <a:gd name="T5" fmla="*/ 56 h 63"/>
                  <a:gd name="T6" fmla="*/ 0 w 22"/>
                  <a:gd name="T7" fmla="*/ 58 h 63"/>
                  <a:gd name="T8" fmla="*/ 0 w 22"/>
                  <a:gd name="T9" fmla="*/ 59 h 63"/>
                  <a:gd name="T10" fmla="*/ 0 w 22"/>
                  <a:gd name="T11" fmla="*/ 62 h 63"/>
                  <a:gd name="T12" fmla="*/ 0 60000 65536"/>
                  <a:gd name="T13" fmla="*/ 0 60000 65536"/>
                  <a:gd name="T14" fmla="*/ 0 60000 65536"/>
                  <a:gd name="T15" fmla="*/ 0 60000 65536"/>
                  <a:gd name="T16" fmla="*/ 0 60000 65536"/>
                  <a:gd name="T17" fmla="*/ 0 60000 65536"/>
                  <a:gd name="T18" fmla="*/ 0 w 22"/>
                  <a:gd name="T19" fmla="*/ 0 h 63"/>
                  <a:gd name="T20" fmla="*/ 22 w 2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2" h="63">
                    <a:moveTo>
                      <a:pt x="21" y="0"/>
                    </a:moveTo>
                    <a:lnTo>
                      <a:pt x="21" y="54"/>
                    </a:lnTo>
                    <a:lnTo>
                      <a:pt x="21" y="56"/>
                    </a:lnTo>
                    <a:lnTo>
                      <a:pt x="0" y="58"/>
                    </a:lnTo>
                    <a:lnTo>
                      <a:pt x="0" y="59"/>
                    </a:lnTo>
                    <a:lnTo>
                      <a:pt x="0" y="62"/>
                    </a:lnTo>
                  </a:path>
                </a:pathLst>
              </a:custGeom>
              <a:noFill/>
              <a:ln w="12700" cap="rnd">
                <a:solidFill>
                  <a:srgbClr val="FFAB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3" name="Line 263">
                <a:extLst>
                  <a:ext uri="{FF2B5EF4-FFF2-40B4-BE49-F238E27FC236}">
                    <a16:creationId xmlns:a16="http://schemas.microsoft.com/office/drawing/2014/main" id="{90F4ADC8-BA30-4DFD-8FA9-615B13B34415}"/>
                  </a:ext>
                </a:extLst>
              </p:cNvPr>
              <p:cNvSpPr>
                <a:spLocks noChangeShapeType="1"/>
              </p:cNvSpPr>
              <p:nvPr/>
            </p:nvSpPr>
            <p:spPr bwMode="auto">
              <a:xfrm>
                <a:off x="3499" y="1693"/>
                <a:ext cx="0" cy="58"/>
              </a:xfrm>
              <a:prstGeom prst="line">
                <a:avLst/>
              </a:prstGeom>
              <a:noFill/>
              <a:ln w="12700">
                <a:solidFill>
                  <a:srgbClr val="FFAB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l" defTabSz="792236">
                  <a:lnSpc>
                    <a:spcPct val="100000"/>
                  </a:lnSpc>
                </a:pPr>
                <a:endParaRPr lang="fr-FR" sz="2079" b="0" dirty="0">
                  <a:latin typeface="+mj-lt"/>
                  <a:ea typeface="ＭＳ Ｐゴシック" panose="020B0600070205080204" pitchFamily="34" charset="-128"/>
                </a:endParaRPr>
              </a:p>
            </p:txBody>
          </p:sp>
          <p:sp>
            <p:nvSpPr>
              <p:cNvPr id="17704" name="Freeform 264">
                <a:extLst>
                  <a:ext uri="{FF2B5EF4-FFF2-40B4-BE49-F238E27FC236}">
                    <a16:creationId xmlns:a16="http://schemas.microsoft.com/office/drawing/2014/main" id="{85FF6A6D-533E-4D97-B241-DECE30B0DBE5}"/>
                  </a:ext>
                </a:extLst>
              </p:cNvPr>
              <p:cNvSpPr>
                <a:spLocks/>
              </p:cNvSpPr>
              <p:nvPr/>
            </p:nvSpPr>
            <p:spPr bwMode="auto">
              <a:xfrm>
                <a:off x="3858" y="1674"/>
                <a:ext cx="28" cy="58"/>
              </a:xfrm>
              <a:custGeom>
                <a:avLst/>
                <a:gdLst>
                  <a:gd name="T0" fmla="*/ 0 w 28"/>
                  <a:gd name="T1" fmla="*/ 55 h 58"/>
                  <a:gd name="T2" fmla="*/ 1 w 28"/>
                  <a:gd name="T3" fmla="*/ 53 h 58"/>
                  <a:gd name="T4" fmla="*/ 2 w 28"/>
                  <a:gd name="T5" fmla="*/ 53 h 58"/>
                  <a:gd name="T6" fmla="*/ 4 w 28"/>
                  <a:gd name="T7" fmla="*/ 51 h 58"/>
                  <a:gd name="T8" fmla="*/ 6 w 28"/>
                  <a:gd name="T9" fmla="*/ 51 h 58"/>
                  <a:gd name="T10" fmla="*/ 6 w 28"/>
                  <a:gd name="T11" fmla="*/ 49 h 58"/>
                  <a:gd name="T12" fmla="*/ 8 w 28"/>
                  <a:gd name="T13" fmla="*/ 47 h 58"/>
                  <a:gd name="T14" fmla="*/ 14 w 28"/>
                  <a:gd name="T15" fmla="*/ 0 h 58"/>
                  <a:gd name="T16" fmla="*/ 14 w 28"/>
                  <a:gd name="T17" fmla="*/ 47 h 58"/>
                  <a:gd name="T18" fmla="*/ 17 w 28"/>
                  <a:gd name="T19" fmla="*/ 49 h 58"/>
                  <a:gd name="T20" fmla="*/ 18 w 28"/>
                  <a:gd name="T21" fmla="*/ 51 h 58"/>
                  <a:gd name="T22" fmla="*/ 21 w 28"/>
                  <a:gd name="T23" fmla="*/ 51 h 58"/>
                  <a:gd name="T24" fmla="*/ 22 w 28"/>
                  <a:gd name="T25" fmla="*/ 51 h 58"/>
                  <a:gd name="T26" fmla="*/ 24 w 28"/>
                  <a:gd name="T27" fmla="*/ 53 h 58"/>
                  <a:gd name="T28" fmla="*/ 27 w 28"/>
                  <a:gd name="T29" fmla="*/ 53 h 58"/>
                  <a:gd name="T30" fmla="*/ 22 w 28"/>
                  <a:gd name="T31" fmla="*/ 53 h 58"/>
                  <a:gd name="T32" fmla="*/ 21 w 28"/>
                  <a:gd name="T33" fmla="*/ 53 h 58"/>
                  <a:gd name="T34" fmla="*/ 18 w 28"/>
                  <a:gd name="T35" fmla="*/ 51 h 58"/>
                  <a:gd name="T36" fmla="*/ 14 w 28"/>
                  <a:gd name="T37" fmla="*/ 51 h 58"/>
                  <a:gd name="T38" fmla="*/ 17 w 28"/>
                  <a:gd name="T39" fmla="*/ 53 h 58"/>
                  <a:gd name="T40" fmla="*/ 18 w 28"/>
                  <a:gd name="T41" fmla="*/ 55 h 58"/>
                  <a:gd name="T42" fmla="*/ 18 w 28"/>
                  <a:gd name="T43" fmla="*/ 55 h 58"/>
                  <a:gd name="T44" fmla="*/ 21 w 28"/>
                  <a:gd name="T45" fmla="*/ 57 h 58"/>
                  <a:gd name="T46" fmla="*/ 17 w 28"/>
                  <a:gd name="T47" fmla="*/ 55 h 58"/>
                  <a:gd name="T48" fmla="*/ 14 w 28"/>
                  <a:gd name="T49" fmla="*/ 55 h 58"/>
                  <a:gd name="T50" fmla="*/ 13 w 28"/>
                  <a:gd name="T51" fmla="*/ 53 h 58"/>
                  <a:gd name="T52" fmla="*/ 12 w 28"/>
                  <a:gd name="T53" fmla="*/ 51 h 58"/>
                  <a:gd name="T54" fmla="*/ 9 w 28"/>
                  <a:gd name="T55" fmla="*/ 53 h 58"/>
                  <a:gd name="T56" fmla="*/ 9 w 28"/>
                  <a:gd name="T57" fmla="*/ 55 h 58"/>
                  <a:gd name="T58" fmla="*/ 8 w 28"/>
                  <a:gd name="T59" fmla="*/ 55 h 58"/>
                  <a:gd name="T60" fmla="*/ 6 w 28"/>
                  <a:gd name="T61" fmla="*/ 55 h 58"/>
                  <a:gd name="T62" fmla="*/ 6 w 28"/>
                  <a:gd name="T63" fmla="*/ 53 h 58"/>
                  <a:gd name="T64" fmla="*/ 8 w 28"/>
                  <a:gd name="T65" fmla="*/ 51 h 58"/>
                  <a:gd name="T66" fmla="*/ 6 w 28"/>
                  <a:gd name="T67" fmla="*/ 53 h 58"/>
                  <a:gd name="T68" fmla="*/ 2 w 28"/>
                  <a:gd name="T69" fmla="*/ 55 h 58"/>
                  <a:gd name="T70" fmla="*/ 1 w 28"/>
                  <a:gd name="T71" fmla="*/ 55 h 58"/>
                  <a:gd name="T72" fmla="*/ 0 w 28"/>
                  <a:gd name="T73" fmla="*/ 55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58"/>
                  <a:gd name="T113" fmla="*/ 28 w 28"/>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58">
                    <a:moveTo>
                      <a:pt x="0" y="55"/>
                    </a:moveTo>
                    <a:lnTo>
                      <a:pt x="0" y="55"/>
                    </a:lnTo>
                    <a:lnTo>
                      <a:pt x="1" y="53"/>
                    </a:lnTo>
                    <a:lnTo>
                      <a:pt x="2" y="53"/>
                    </a:lnTo>
                    <a:lnTo>
                      <a:pt x="2" y="51"/>
                    </a:lnTo>
                    <a:lnTo>
                      <a:pt x="4" y="51"/>
                    </a:lnTo>
                    <a:lnTo>
                      <a:pt x="6" y="51"/>
                    </a:lnTo>
                    <a:lnTo>
                      <a:pt x="6" y="49"/>
                    </a:lnTo>
                    <a:lnTo>
                      <a:pt x="8" y="47"/>
                    </a:lnTo>
                    <a:lnTo>
                      <a:pt x="8" y="0"/>
                    </a:lnTo>
                    <a:lnTo>
                      <a:pt x="14" y="0"/>
                    </a:lnTo>
                    <a:lnTo>
                      <a:pt x="14" y="47"/>
                    </a:lnTo>
                    <a:lnTo>
                      <a:pt x="17" y="49"/>
                    </a:lnTo>
                    <a:lnTo>
                      <a:pt x="18" y="49"/>
                    </a:lnTo>
                    <a:lnTo>
                      <a:pt x="18" y="51"/>
                    </a:lnTo>
                    <a:lnTo>
                      <a:pt x="21" y="51"/>
                    </a:lnTo>
                    <a:lnTo>
                      <a:pt x="22" y="51"/>
                    </a:lnTo>
                    <a:lnTo>
                      <a:pt x="24" y="53"/>
                    </a:lnTo>
                    <a:lnTo>
                      <a:pt x="27" y="53"/>
                    </a:lnTo>
                    <a:lnTo>
                      <a:pt x="24" y="53"/>
                    </a:lnTo>
                    <a:lnTo>
                      <a:pt x="22" y="53"/>
                    </a:lnTo>
                    <a:lnTo>
                      <a:pt x="21" y="53"/>
                    </a:lnTo>
                    <a:lnTo>
                      <a:pt x="18" y="53"/>
                    </a:lnTo>
                    <a:lnTo>
                      <a:pt x="18" y="51"/>
                    </a:lnTo>
                    <a:lnTo>
                      <a:pt x="17" y="51"/>
                    </a:lnTo>
                    <a:lnTo>
                      <a:pt x="14" y="51"/>
                    </a:lnTo>
                    <a:lnTo>
                      <a:pt x="17" y="53"/>
                    </a:lnTo>
                    <a:lnTo>
                      <a:pt x="18" y="55"/>
                    </a:lnTo>
                    <a:lnTo>
                      <a:pt x="18" y="57"/>
                    </a:lnTo>
                    <a:lnTo>
                      <a:pt x="21" y="57"/>
                    </a:lnTo>
                    <a:lnTo>
                      <a:pt x="18" y="57"/>
                    </a:lnTo>
                    <a:lnTo>
                      <a:pt x="17" y="55"/>
                    </a:lnTo>
                    <a:lnTo>
                      <a:pt x="14" y="55"/>
                    </a:lnTo>
                    <a:lnTo>
                      <a:pt x="14" y="53"/>
                    </a:lnTo>
                    <a:lnTo>
                      <a:pt x="13" y="53"/>
                    </a:lnTo>
                    <a:lnTo>
                      <a:pt x="13" y="51"/>
                    </a:lnTo>
                    <a:lnTo>
                      <a:pt x="12" y="51"/>
                    </a:lnTo>
                    <a:lnTo>
                      <a:pt x="12" y="53"/>
                    </a:lnTo>
                    <a:lnTo>
                      <a:pt x="9" y="53"/>
                    </a:lnTo>
                    <a:lnTo>
                      <a:pt x="9" y="55"/>
                    </a:lnTo>
                    <a:lnTo>
                      <a:pt x="8" y="55"/>
                    </a:lnTo>
                    <a:lnTo>
                      <a:pt x="6" y="55"/>
                    </a:lnTo>
                    <a:lnTo>
                      <a:pt x="6" y="53"/>
                    </a:lnTo>
                    <a:lnTo>
                      <a:pt x="8" y="53"/>
                    </a:lnTo>
                    <a:lnTo>
                      <a:pt x="8" y="51"/>
                    </a:lnTo>
                    <a:lnTo>
                      <a:pt x="6" y="53"/>
                    </a:lnTo>
                    <a:lnTo>
                      <a:pt x="4" y="53"/>
                    </a:lnTo>
                    <a:lnTo>
                      <a:pt x="2" y="55"/>
                    </a:lnTo>
                    <a:lnTo>
                      <a:pt x="1" y="55"/>
                    </a:lnTo>
                    <a:lnTo>
                      <a:pt x="0" y="55"/>
                    </a:lnTo>
                  </a:path>
                </a:pathLst>
              </a:custGeom>
              <a:solidFill>
                <a:srgbClr val="AB02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5" name="Freeform 265">
                <a:extLst>
                  <a:ext uri="{FF2B5EF4-FFF2-40B4-BE49-F238E27FC236}">
                    <a16:creationId xmlns:a16="http://schemas.microsoft.com/office/drawing/2014/main" id="{3EBE5AE5-B4A7-45D7-9394-8F00A71F07E4}"/>
                  </a:ext>
                </a:extLst>
              </p:cNvPr>
              <p:cNvSpPr>
                <a:spLocks/>
              </p:cNvSpPr>
              <p:nvPr/>
            </p:nvSpPr>
            <p:spPr bwMode="auto">
              <a:xfrm>
                <a:off x="3858" y="1674"/>
                <a:ext cx="28" cy="58"/>
              </a:xfrm>
              <a:custGeom>
                <a:avLst/>
                <a:gdLst>
                  <a:gd name="T0" fmla="*/ 0 w 28"/>
                  <a:gd name="T1" fmla="*/ 55 h 58"/>
                  <a:gd name="T2" fmla="*/ 1 w 28"/>
                  <a:gd name="T3" fmla="*/ 53 h 58"/>
                  <a:gd name="T4" fmla="*/ 2 w 28"/>
                  <a:gd name="T5" fmla="*/ 53 h 58"/>
                  <a:gd name="T6" fmla="*/ 4 w 28"/>
                  <a:gd name="T7" fmla="*/ 51 h 58"/>
                  <a:gd name="T8" fmla="*/ 6 w 28"/>
                  <a:gd name="T9" fmla="*/ 51 h 58"/>
                  <a:gd name="T10" fmla="*/ 6 w 28"/>
                  <a:gd name="T11" fmla="*/ 49 h 58"/>
                  <a:gd name="T12" fmla="*/ 8 w 28"/>
                  <a:gd name="T13" fmla="*/ 47 h 58"/>
                  <a:gd name="T14" fmla="*/ 14 w 28"/>
                  <a:gd name="T15" fmla="*/ 0 h 58"/>
                  <a:gd name="T16" fmla="*/ 14 w 28"/>
                  <a:gd name="T17" fmla="*/ 47 h 58"/>
                  <a:gd name="T18" fmla="*/ 17 w 28"/>
                  <a:gd name="T19" fmla="*/ 49 h 58"/>
                  <a:gd name="T20" fmla="*/ 18 w 28"/>
                  <a:gd name="T21" fmla="*/ 51 h 58"/>
                  <a:gd name="T22" fmla="*/ 21 w 28"/>
                  <a:gd name="T23" fmla="*/ 51 h 58"/>
                  <a:gd name="T24" fmla="*/ 22 w 28"/>
                  <a:gd name="T25" fmla="*/ 51 h 58"/>
                  <a:gd name="T26" fmla="*/ 24 w 28"/>
                  <a:gd name="T27" fmla="*/ 53 h 58"/>
                  <a:gd name="T28" fmla="*/ 27 w 28"/>
                  <a:gd name="T29" fmla="*/ 53 h 58"/>
                  <a:gd name="T30" fmla="*/ 22 w 28"/>
                  <a:gd name="T31" fmla="*/ 53 h 58"/>
                  <a:gd name="T32" fmla="*/ 21 w 28"/>
                  <a:gd name="T33" fmla="*/ 53 h 58"/>
                  <a:gd name="T34" fmla="*/ 18 w 28"/>
                  <a:gd name="T35" fmla="*/ 51 h 58"/>
                  <a:gd name="T36" fmla="*/ 14 w 28"/>
                  <a:gd name="T37" fmla="*/ 51 h 58"/>
                  <a:gd name="T38" fmla="*/ 17 w 28"/>
                  <a:gd name="T39" fmla="*/ 53 h 58"/>
                  <a:gd name="T40" fmla="*/ 18 w 28"/>
                  <a:gd name="T41" fmla="*/ 55 h 58"/>
                  <a:gd name="T42" fmla="*/ 18 w 28"/>
                  <a:gd name="T43" fmla="*/ 55 h 58"/>
                  <a:gd name="T44" fmla="*/ 21 w 28"/>
                  <a:gd name="T45" fmla="*/ 57 h 58"/>
                  <a:gd name="T46" fmla="*/ 17 w 28"/>
                  <a:gd name="T47" fmla="*/ 55 h 58"/>
                  <a:gd name="T48" fmla="*/ 14 w 28"/>
                  <a:gd name="T49" fmla="*/ 55 h 58"/>
                  <a:gd name="T50" fmla="*/ 13 w 28"/>
                  <a:gd name="T51" fmla="*/ 53 h 58"/>
                  <a:gd name="T52" fmla="*/ 12 w 28"/>
                  <a:gd name="T53" fmla="*/ 51 h 58"/>
                  <a:gd name="T54" fmla="*/ 9 w 28"/>
                  <a:gd name="T55" fmla="*/ 53 h 58"/>
                  <a:gd name="T56" fmla="*/ 9 w 28"/>
                  <a:gd name="T57" fmla="*/ 55 h 58"/>
                  <a:gd name="T58" fmla="*/ 8 w 28"/>
                  <a:gd name="T59" fmla="*/ 55 h 58"/>
                  <a:gd name="T60" fmla="*/ 6 w 28"/>
                  <a:gd name="T61" fmla="*/ 55 h 58"/>
                  <a:gd name="T62" fmla="*/ 6 w 28"/>
                  <a:gd name="T63" fmla="*/ 53 h 58"/>
                  <a:gd name="T64" fmla="*/ 8 w 28"/>
                  <a:gd name="T65" fmla="*/ 51 h 58"/>
                  <a:gd name="T66" fmla="*/ 6 w 28"/>
                  <a:gd name="T67" fmla="*/ 53 h 58"/>
                  <a:gd name="T68" fmla="*/ 2 w 28"/>
                  <a:gd name="T69" fmla="*/ 55 h 58"/>
                  <a:gd name="T70" fmla="*/ 1 w 28"/>
                  <a:gd name="T71" fmla="*/ 55 h 58"/>
                  <a:gd name="T72" fmla="*/ 0 w 28"/>
                  <a:gd name="T73" fmla="*/ 55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58"/>
                  <a:gd name="T113" fmla="*/ 28 w 28"/>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58">
                    <a:moveTo>
                      <a:pt x="0" y="55"/>
                    </a:moveTo>
                    <a:lnTo>
                      <a:pt x="0" y="55"/>
                    </a:lnTo>
                    <a:lnTo>
                      <a:pt x="1" y="53"/>
                    </a:lnTo>
                    <a:lnTo>
                      <a:pt x="2" y="53"/>
                    </a:lnTo>
                    <a:lnTo>
                      <a:pt x="2" y="51"/>
                    </a:lnTo>
                    <a:lnTo>
                      <a:pt x="4" y="51"/>
                    </a:lnTo>
                    <a:lnTo>
                      <a:pt x="6" y="51"/>
                    </a:lnTo>
                    <a:lnTo>
                      <a:pt x="6" y="49"/>
                    </a:lnTo>
                    <a:lnTo>
                      <a:pt x="8" y="47"/>
                    </a:lnTo>
                    <a:lnTo>
                      <a:pt x="8" y="0"/>
                    </a:lnTo>
                    <a:lnTo>
                      <a:pt x="14" y="0"/>
                    </a:lnTo>
                    <a:lnTo>
                      <a:pt x="14" y="47"/>
                    </a:lnTo>
                    <a:lnTo>
                      <a:pt x="17" y="49"/>
                    </a:lnTo>
                    <a:lnTo>
                      <a:pt x="18" y="49"/>
                    </a:lnTo>
                    <a:lnTo>
                      <a:pt x="18" y="51"/>
                    </a:lnTo>
                    <a:lnTo>
                      <a:pt x="21" y="51"/>
                    </a:lnTo>
                    <a:lnTo>
                      <a:pt x="22" y="51"/>
                    </a:lnTo>
                    <a:lnTo>
                      <a:pt x="24" y="53"/>
                    </a:lnTo>
                    <a:lnTo>
                      <a:pt x="27" y="53"/>
                    </a:lnTo>
                    <a:lnTo>
                      <a:pt x="24" y="53"/>
                    </a:lnTo>
                    <a:lnTo>
                      <a:pt x="22" y="53"/>
                    </a:lnTo>
                    <a:lnTo>
                      <a:pt x="21" y="53"/>
                    </a:lnTo>
                    <a:lnTo>
                      <a:pt x="18" y="53"/>
                    </a:lnTo>
                    <a:lnTo>
                      <a:pt x="18" y="51"/>
                    </a:lnTo>
                    <a:lnTo>
                      <a:pt x="17" y="51"/>
                    </a:lnTo>
                    <a:lnTo>
                      <a:pt x="14" y="51"/>
                    </a:lnTo>
                    <a:lnTo>
                      <a:pt x="17" y="53"/>
                    </a:lnTo>
                    <a:lnTo>
                      <a:pt x="18" y="55"/>
                    </a:lnTo>
                    <a:lnTo>
                      <a:pt x="18" y="57"/>
                    </a:lnTo>
                    <a:lnTo>
                      <a:pt x="21" y="57"/>
                    </a:lnTo>
                    <a:lnTo>
                      <a:pt x="18" y="57"/>
                    </a:lnTo>
                    <a:lnTo>
                      <a:pt x="17" y="55"/>
                    </a:lnTo>
                    <a:lnTo>
                      <a:pt x="14" y="55"/>
                    </a:lnTo>
                    <a:lnTo>
                      <a:pt x="14" y="53"/>
                    </a:lnTo>
                    <a:lnTo>
                      <a:pt x="13" y="53"/>
                    </a:lnTo>
                    <a:lnTo>
                      <a:pt x="13" y="51"/>
                    </a:lnTo>
                    <a:lnTo>
                      <a:pt x="12" y="51"/>
                    </a:lnTo>
                    <a:lnTo>
                      <a:pt x="12" y="53"/>
                    </a:lnTo>
                    <a:lnTo>
                      <a:pt x="9" y="53"/>
                    </a:lnTo>
                    <a:lnTo>
                      <a:pt x="9" y="55"/>
                    </a:lnTo>
                    <a:lnTo>
                      <a:pt x="8" y="55"/>
                    </a:lnTo>
                    <a:lnTo>
                      <a:pt x="6" y="55"/>
                    </a:lnTo>
                    <a:lnTo>
                      <a:pt x="6" y="53"/>
                    </a:lnTo>
                    <a:lnTo>
                      <a:pt x="8" y="53"/>
                    </a:lnTo>
                    <a:lnTo>
                      <a:pt x="8" y="51"/>
                    </a:lnTo>
                    <a:lnTo>
                      <a:pt x="6" y="53"/>
                    </a:lnTo>
                    <a:lnTo>
                      <a:pt x="4" y="53"/>
                    </a:lnTo>
                    <a:lnTo>
                      <a:pt x="2" y="55"/>
                    </a:lnTo>
                    <a:lnTo>
                      <a:pt x="1" y="55"/>
                    </a:lnTo>
                    <a:lnTo>
                      <a:pt x="0" y="5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6" name="Freeform 266">
                <a:extLst>
                  <a:ext uri="{FF2B5EF4-FFF2-40B4-BE49-F238E27FC236}">
                    <a16:creationId xmlns:a16="http://schemas.microsoft.com/office/drawing/2014/main" id="{1116F0E0-F395-4506-B54F-4C87847FC019}"/>
                  </a:ext>
                </a:extLst>
              </p:cNvPr>
              <p:cNvSpPr>
                <a:spLocks/>
              </p:cNvSpPr>
              <p:nvPr/>
            </p:nvSpPr>
            <p:spPr bwMode="auto">
              <a:xfrm>
                <a:off x="3849" y="1574"/>
                <a:ext cx="52" cy="121"/>
              </a:xfrm>
              <a:custGeom>
                <a:avLst/>
                <a:gdLst>
                  <a:gd name="T0" fmla="*/ 33 w 52"/>
                  <a:gd name="T1" fmla="*/ 2 h 121"/>
                  <a:gd name="T2" fmla="*/ 28 w 52"/>
                  <a:gd name="T3" fmla="*/ 0 h 121"/>
                  <a:gd name="T4" fmla="*/ 22 w 52"/>
                  <a:gd name="T5" fmla="*/ 2 h 121"/>
                  <a:gd name="T6" fmla="*/ 18 w 52"/>
                  <a:gd name="T7" fmla="*/ 7 h 121"/>
                  <a:gd name="T8" fmla="*/ 18 w 52"/>
                  <a:gd name="T9" fmla="*/ 14 h 121"/>
                  <a:gd name="T10" fmla="*/ 21 w 52"/>
                  <a:gd name="T11" fmla="*/ 19 h 121"/>
                  <a:gd name="T12" fmla="*/ 16 w 52"/>
                  <a:gd name="T13" fmla="*/ 19 h 121"/>
                  <a:gd name="T14" fmla="*/ 12 w 52"/>
                  <a:gd name="T15" fmla="*/ 22 h 121"/>
                  <a:gd name="T16" fmla="*/ 10 w 52"/>
                  <a:gd name="T17" fmla="*/ 24 h 121"/>
                  <a:gd name="T18" fmla="*/ 10 w 52"/>
                  <a:gd name="T19" fmla="*/ 31 h 121"/>
                  <a:gd name="T20" fmla="*/ 5 w 52"/>
                  <a:gd name="T21" fmla="*/ 32 h 121"/>
                  <a:gd name="T22" fmla="*/ 4 w 52"/>
                  <a:gd name="T23" fmla="*/ 39 h 121"/>
                  <a:gd name="T24" fmla="*/ 1 w 52"/>
                  <a:gd name="T25" fmla="*/ 48 h 121"/>
                  <a:gd name="T26" fmla="*/ 4 w 52"/>
                  <a:gd name="T27" fmla="*/ 60 h 121"/>
                  <a:gd name="T28" fmla="*/ 0 w 52"/>
                  <a:gd name="T29" fmla="*/ 61 h 121"/>
                  <a:gd name="T30" fmla="*/ 0 w 52"/>
                  <a:gd name="T31" fmla="*/ 69 h 121"/>
                  <a:gd name="T32" fmla="*/ 1 w 52"/>
                  <a:gd name="T33" fmla="*/ 76 h 121"/>
                  <a:gd name="T34" fmla="*/ 4 w 52"/>
                  <a:gd name="T35" fmla="*/ 86 h 121"/>
                  <a:gd name="T36" fmla="*/ 1 w 52"/>
                  <a:gd name="T37" fmla="*/ 90 h 121"/>
                  <a:gd name="T38" fmla="*/ 1 w 52"/>
                  <a:gd name="T39" fmla="*/ 95 h 121"/>
                  <a:gd name="T40" fmla="*/ 4 w 52"/>
                  <a:gd name="T41" fmla="*/ 103 h 121"/>
                  <a:gd name="T42" fmla="*/ 9 w 52"/>
                  <a:gd name="T43" fmla="*/ 105 h 121"/>
                  <a:gd name="T44" fmla="*/ 8 w 52"/>
                  <a:gd name="T45" fmla="*/ 112 h 121"/>
                  <a:gd name="T46" fmla="*/ 9 w 52"/>
                  <a:gd name="T47" fmla="*/ 114 h 121"/>
                  <a:gd name="T48" fmla="*/ 12 w 52"/>
                  <a:gd name="T49" fmla="*/ 117 h 121"/>
                  <a:gd name="T50" fmla="*/ 17 w 52"/>
                  <a:gd name="T51" fmla="*/ 120 h 121"/>
                  <a:gd name="T52" fmla="*/ 17 w 52"/>
                  <a:gd name="T53" fmla="*/ 118 h 121"/>
                  <a:gd name="T54" fmla="*/ 17 w 52"/>
                  <a:gd name="T55" fmla="*/ 114 h 121"/>
                  <a:gd name="T56" fmla="*/ 17 w 52"/>
                  <a:gd name="T57" fmla="*/ 113 h 121"/>
                  <a:gd name="T58" fmla="*/ 21 w 52"/>
                  <a:gd name="T59" fmla="*/ 109 h 121"/>
                  <a:gd name="T60" fmla="*/ 24 w 52"/>
                  <a:gd name="T61" fmla="*/ 112 h 121"/>
                  <a:gd name="T62" fmla="*/ 24 w 52"/>
                  <a:gd name="T63" fmla="*/ 114 h 121"/>
                  <a:gd name="T64" fmla="*/ 24 w 52"/>
                  <a:gd name="T65" fmla="*/ 118 h 121"/>
                  <a:gd name="T66" fmla="*/ 30 w 52"/>
                  <a:gd name="T67" fmla="*/ 118 h 121"/>
                  <a:gd name="T68" fmla="*/ 37 w 52"/>
                  <a:gd name="T69" fmla="*/ 113 h 121"/>
                  <a:gd name="T70" fmla="*/ 42 w 52"/>
                  <a:gd name="T71" fmla="*/ 108 h 121"/>
                  <a:gd name="T72" fmla="*/ 42 w 52"/>
                  <a:gd name="T73" fmla="*/ 103 h 121"/>
                  <a:gd name="T74" fmla="*/ 42 w 52"/>
                  <a:gd name="T75" fmla="*/ 99 h 121"/>
                  <a:gd name="T76" fmla="*/ 46 w 52"/>
                  <a:gd name="T77" fmla="*/ 93 h 121"/>
                  <a:gd name="T78" fmla="*/ 48 w 52"/>
                  <a:gd name="T79" fmla="*/ 86 h 121"/>
                  <a:gd name="T80" fmla="*/ 46 w 52"/>
                  <a:gd name="T81" fmla="*/ 79 h 121"/>
                  <a:gd name="T82" fmla="*/ 46 w 52"/>
                  <a:gd name="T83" fmla="*/ 76 h 121"/>
                  <a:gd name="T84" fmla="*/ 51 w 52"/>
                  <a:gd name="T85" fmla="*/ 70 h 121"/>
                  <a:gd name="T86" fmla="*/ 51 w 52"/>
                  <a:gd name="T87" fmla="*/ 62 h 121"/>
                  <a:gd name="T88" fmla="*/ 48 w 52"/>
                  <a:gd name="T89" fmla="*/ 57 h 121"/>
                  <a:gd name="T90" fmla="*/ 46 w 52"/>
                  <a:gd name="T91" fmla="*/ 56 h 121"/>
                  <a:gd name="T92" fmla="*/ 48 w 52"/>
                  <a:gd name="T93" fmla="*/ 50 h 121"/>
                  <a:gd name="T94" fmla="*/ 48 w 52"/>
                  <a:gd name="T95" fmla="*/ 46 h 121"/>
                  <a:gd name="T96" fmla="*/ 46 w 52"/>
                  <a:gd name="T97" fmla="*/ 43 h 121"/>
                  <a:gd name="T98" fmla="*/ 45 w 52"/>
                  <a:gd name="T99" fmla="*/ 41 h 121"/>
                  <a:gd name="T100" fmla="*/ 45 w 52"/>
                  <a:gd name="T101" fmla="*/ 37 h 121"/>
                  <a:gd name="T102" fmla="*/ 46 w 52"/>
                  <a:gd name="T103" fmla="*/ 33 h 121"/>
                  <a:gd name="T104" fmla="*/ 45 w 52"/>
                  <a:gd name="T105" fmla="*/ 31 h 121"/>
                  <a:gd name="T106" fmla="*/ 42 w 52"/>
                  <a:gd name="T107" fmla="*/ 28 h 121"/>
                  <a:gd name="T108" fmla="*/ 42 w 52"/>
                  <a:gd name="T109" fmla="*/ 24 h 121"/>
                  <a:gd name="T110" fmla="*/ 42 w 52"/>
                  <a:gd name="T111" fmla="*/ 22 h 121"/>
                  <a:gd name="T112" fmla="*/ 41 w 52"/>
                  <a:gd name="T113" fmla="*/ 19 h 121"/>
                  <a:gd name="T114" fmla="*/ 37 w 52"/>
                  <a:gd name="T115" fmla="*/ 16 h 121"/>
                  <a:gd name="T116" fmla="*/ 37 w 52"/>
                  <a:gd name="T117" fmla="*/ 11 h 121"/>
                  <a:gd name="T118" fmla="*/ 36 w 52"/>
                  <a:gd name="T119" fmla="*/ 3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121"/>
                  <a:gd name="T182" fmla="*/ 52 w 52"/>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121">
                    <a:moveTo>
                      <a:pt x="36" y="3"/>
                    </a:moveTo>
                    <a:lnTo>
                      <a:pt x="33" y="2"/>
                    </a:lnTo>
                    <a:lnTo>
                      <a:pt x="32" y="0"/>
                    </a:lnTo>
                    <a:lnTo>
                      <a:pt x="28" y="0"/>
                    </a:lnTo>
                    <a:lnTo>
                      <a:pt x="24" y="0"/>
                    </a:lnTo>
                    <a:lnTo>
                      <a:pt x="22" y="2"/>
                    </a:lnTo>
                    <a:lnTo>
                      <a:pt x="21" y="3"/>
                    </a:lnTo>
                    <a:lnTo>
                      <a:pt x="18" y="7"/>
                    </a:lnTo>
                    <a:lnTo>
                      <a:pt x="18" y="11"/>
                    </a:lnTo>
                    <a:lnTo>
                      <a:pt x="18" y="14"/>
                    </a:lnTo>
                    <a:lnTo>
                      <a:pt x="18" y="16"/>
                    </a:lnTo>
                    <a:lnTo>
                      <a:pt x="21" y="19"/>
                    </a:lnTo>
                    <a:lnTo>
                      <a:pt x="17" y="19"/>
                    </a:lnTo>
                    <a:lnTo>
                      <a:pt x="16" y="19"/>
                    </a:lnTo>
                    <a:lnTo>
                      <a:pt x="13" y="19"/>
                    </a:lnTo>
                    <a:lnTo>
                      <a:pt x="12" y="22"/>
                    </a:lnTo>
                    <a:lnTo>
                      <a:pt x="10" y="23"/>
                    </a:lnTo>
                    <a:lnTo>
                      <a:pt x="10" y="24"/>
                    </a:lnTo>
                    <a:lnTo>
                      <a:pt x="10" y="28"/>
                    </a:lnTo>
                    <a:lnTo>
                      <a:pt x="10" y="31"/>
                    </a:lnTo>
                    <a:lnTo>
                      <a:pt x="8" y="31"/>
                    </a:lnTo>
                    <a:lnTo>
                      <a:pt x="5" y="32"/>
                    </a:lnTo>
                    <a:lnTo>
                      <a:pt x="4" y="36"/>
                    </a:lnTo>
                    <a:lnTo>
                      <a:pt x="4" y="39"/>
                    </a:lnTo>
                    <a:lnTo>
                      <a:pt x="1" y="45"/>
                    </a:lnTo>
                    <a:lnTo>
                      <a:pt x="1" y="48"/>
                    </a:lnTo>
                    <a:lnTo>
                      <a:pt x="4" y="54"/>
                    </a:lnTo>
                    <a:lnTo>
                      <a:pt x="4" y="60"/>
                    </a:lnTo>
                    <a:lnTo>
                      <a:pt x="1" y="60"/>
                    </a:lnTo>
                    <a:lnTo>
                      <a:pt x="0" y="61"/>
                    </a:lnTo>
                    <a:lnTo>
                      <a:pt x="0" y="65"/>
                    </a:lnTo>
                    <a:lnTo>
                      <a:pt x="0" y="69"/>
                    </a:lnTo>
                    <a:lnTo>
                      <a:pt x="0" y="74"/>
                    </a:lnTo>
                    <a:lnTo>
                      <a:pt x="1" y="76"/>
                    </a:lnTo>
                    <a:lnTo>
                      <a:pt x="1" y="82"/>
                    </a:lnTo>
                    <a:lnTo>
                      <a:pt x="4" y="86"/>
                    </a:lnTo>
                    <a:lnTo>
                      <a:pt x="1" y="88"/>
                    </a:lnTo>
                    <a:lnTo>
                      <a:pt x="1" y="90"/>
                    </a:lnTo>
                    <a:lnTo>
                      <a:pt x="0" y="93"/>
                    </a:lnTo>
                    <a:lnTo>
                      <a:pt x="1" y="95"/>
                    </a:lnTo>
                    <a:lnTo>
                      <a:pt x="1" y="99"/>
                    </a:lnTo>
                    <a:lnTo>
                      <a:pt x="4" y="103"/>
                    </a:lnTo>
                    <a:lnTo>
                      <a:pt x="5" y="104"/>
                    </a:lnTo>
                    <a:lnTo>
                      <a:pt x="9" y="105"/>
                    </a:lnTo>
                    <a:lnTo>
                      <a:pt x="8" y="109"/>
                    </a:lnTo>
                    <a:lnTo>
                      <a:pt x="8" y="112"/>
                    </a:lnTo>
                    <a:lnTo>
                      <a:pt x="8" y="113"/>
                    </a:lnTo>
                    <a:lnTo>
                      <a:pt x="9" y="114"/>
                    </a:lnTo>
                    <a:lnTo>
                      <a:pt x="10" y="117"/>
                    </a:lnTo>
                    <a:lnTo>
                      <a:pt x="12" y="117"/>
                    </a:lnTo>
                    <a:lnTo>
                      <a:pt x="16" y="118"/>
                    </a:lnTo>
                    <a:lnTo>
                      <a:pt x="17" y="120"/>
                    </a:lnTo>
                    <a:lnTo>
                      <a:pt x="17" y="118"/>
                    </a:lnTo>
                    <a:lnTo>
                      <a:pt x="17" y="117"/>
                    </a:lnTo>
                    <a:lnTo>
                      <a:pt x="17" y="114"/>
                    </a:lnTo>
                    <a:lnTo>
                      <a:pt x="17" y="113"/>
                    </a:lnTo>
                    <a:lnTo>
                      <a:pt x="18" y="112"/>
                    </a:lnTo>
                    <a:lnTo>
                      <a:pt x="21" y="109"/>
                    </a:lnTo>
                    <a:lnTo>
                      <a:pt x="22" y="109"/>
                    </a:lnTo>
                    <a:lnTo>
                      <a:pt x="24" y="112"/>
                    </a:lnTo>
                    <a:lnTo>
                      <a:pt x="24" y="113"/>
                    </a:lnTo>
                    <a:lnTo>
                      <a:pt x="24" y="114"/>
                    </a:lnTo>
                    <a:lnTo>
                      <a:pt x="24" y="117"/>
                    </a:lnTo>
                    <a:lnTo>
                      <a:pt x="24" y="118"/>
                    </a:lnTo>
                    <a:lnTo>
                      <a:pt x="24" y="120"/>
                    </a:lnTo>
                    <a:lnTo>
                      <a:pt x="30" y="118"/>
                    </a:lnTo>
                    <a:lnTo>
                      <a:pt x="33" y="114"/>
                    </a:lnTo>
                    <a:lnTo>
                      <a:pt x="37" y="113"/>
                    </a:lnTo>
                    <a:lnTo>
                      <a:pt x="41" y="109"/>
                    </a:lnTo>
                    <a:lnTo>
                      <a:pt x="42" y="108"/>
                    </a:lnTo>
                    <a:lnTo>
                      <a:pt x="45" y="104"/>
                    </a:lnTo>
                    <a:lnTo>
                      <a:pt x="42" y="103"/>
                    </a:lnTo>
                    <a:lnTo>
                      <a:pt x="41" y="100"/>
                    </a:lnTo>
                    <a:lnTo>
                      <a:pt x="42" y="99"/>
                    </a:lnTo>
                    <a:lnTo>
                      <a:pt x="45" y="95"/>
                    </a:lnTo>
                    <a:lnTo>
                      <a:pt x="46" y="93"/>
                    </a:lnTo>
                    <a:lnTo>
                      <a:pt x="48" y="88"/>
                    </a:lnTo>
                    <a:lnTo>
                      <a:pt x="48" y="86"/>
                    </a:lnTo>
                    <a:lnTo>
                      <a:pt x="48" y="82"/>
                    </a:lnTo>
                    <a:lnTo>
                      <a:pt x="46" y="79"/>
                    </a:lnTo>
                    <a:lnTo>
                      <a:pt x="45" y="79"/>
                    </a:lnTo>
                    <a:lnTo>
                      <a:pt x="46" y="76"/>
                    </a:lnTo>
                    <a:lnTo>
                      <a:pt x="48" y="74"/>
                    </a:lnTo>
                    <a:lnTo>
                      <a:pt x="51" y="70"/>
                    </a:lnTo>
                    <a:lnTo>
                      <a:pt x="51" y="66"/>
                    </a:lnTo>
                    <a:lnTo>
                      <a:pt x="51" y="62"/>
                    </a:lnTo>
                    <a:lnTo>
                      <a:pt x="51" y="60"/>
                    </a:lnTo>
                    <a:lnTo>
                      <a:pt x="48" y="57"/>
                    </a:lnTo>
                    <a:lnTo>
                      <a:pt x="46" y="57"/>
                    </a:lnTo>
                    <a:lnTo>
                      <a:pt x="46" y="56"/>
                    </a:lnTo>
                    <a:lnTo>
                      <a:pt x="48" y="52"/>
                    </a:lnTo>
                    <a:lnTo>
                      <a:pt x="48" y="50"/>
                    </a:lnTo>
                    <a:lnTo>
                      <a:pt x="48" y="48"/>
                    </a:lnTo>
                    <a:lnTo>
                      <a:pt x="48" y="46"/>
                    </a:lnTo>
                    <a:lnTo>
                      <a:pt x="46" y="45"/>
                    </a:lnTo>
                    <a:lnTo>
                      <a:pt x="46" y="43"/>
                    </a:lnTo>
                    <a:lnTo>
                      <a:pt x="45" y="43"/>
                    </a:lnTo>
                    <a:lnTo>
                      <a:pt x="45" y="41"/>
                    </a:lnTo>
                    <a:lnTo>
                      <a:pt x="45" y="39"/>
                    </a:lnTo>
                    <a:lnTo>
                      <a:pt x="45" y="37"/>
                    </a:lnTo>
                    <a:lnTo>
                      <a:pt x="45" y="36"/>
                    </a:lnTo>
                    <a:lnTo>
                      <a:pt x="46" y="33"/>
                    </a:lnTo>
                    <a:lnTo>
                      <a:pt x="45" y="32"/>
                    </a:lnTo>
                    <a:lnTo>
                      <a:pt x="45" y="31"/>
                    </a:lnTo>
                    <a:lnTo>
                      <a:pt x="42" y="31"/>
                    </a:lnTo>
                    <a:lnTo>
                      <a:pt x="42" y="28"/>
                    </a:lnTo>
                    <a:lnTo>
                      <a:pt x="42" y="27"/>
                    </a:lnTo>
                    <a:lnTo>
                      <a:pt x="42" y="24"/>
                    </a:lnTo>
                    <a:lnTo>
                      <a:pt x="42" y="23"/>
                    </a:lnTo>
                    <a:lnTo>
                      <a:pt x="42" y="22"/>
                    </a:lnTo>
                    <a:lnTo>
                      <a:pt x="41" y="19"/>
                    </a:lnTo>
                    <a:lnTo>
                      <a:pt x="37" y="19"/>
                    </a:lnTo>
                    <a:lnTo>
                      <a:pt x="37" y="16"/>
                    </a:lnTo>
                    <a:lnTo>
                      <a:pt x="37" y="14"/>
                    </a:lnTo>
                    <a:lnTo>
                      <a:pt x="37" y="11"/>
                    </a:lnTo>
                    <a:lnTo>
                      <a:pt x="36" y="7"/>
                    </a:lnTo>
                    <a:lnTo>
                      <a:pt x="36" y="3"/>
                    </a:lnTo>
                  </a:path>
                </a:pathLst>
              </a:custGeom>
              <a:solidFill>
                <a:srgbClr val="02560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sp>
            <p:nvSpPr>
              <p:cNvPr id="17707" name="Freeform 267">
                <a:extLst>
                  <a:ext uri="{FF2B5EF4-FFF2-40B4-BE49-F238E27FC236}">
                    <a16:creationId xmlns:a16="http://schemas.microsoft.com/office/drawing/2014/main" id="{E7A14C20-9DB0-4C4A-AD88-5D7B3F3FC14A}"/>
                  </a:ext>
                </a:extLst>
              </p:cNvPr>
              <p:cNvSpPr>
                <a:spLocks/>
              </p:cNvSpPr>
              <p:nvPr/>
            </p:nvSpPr>
            <p:spPr bwMode="auto">
              <a:xfrm>
                <a:off x="3849" y="1574"/>
                <a:ext cx="52" cy="121"/>
              </a:xfrm>
              <a:custGeom>
                <a:avLst/>
                <a:gdLst>
                  <a:gd name="T0" fmla="*/ 33 w 52"/>
                  <a:gd name="T1" fmla="*/ 2 h 121"/>
                  <a:gd name="T2" fmla="*/ 28 w 52"/>
                  <a:gd name="T3" fmla="*/ 0 h 121"/>
                  <a:gd name="T4" fmla="*/ 22 w 52"/>
                  <a:gd name="T5" fmla="*/ 2 h 121"/>
                  <a:gd name="T6" fmla="*/ 18 w 52"/>
                  <a:gd name="T7" fmla="*/ 7 h 121"/>
                  <a:gd name="T8" fmla="*/ 18 w 52"/>
                  <a:gd name="T9" fmla="*/ 14 h 121"/>
                  <a:gd name="T10" fmla="*/ 21 w 52"/>
                  <a:gd name="T11" fmla="*/ 19 h 121"/>
                  <a:gd name="T12" fmla="*/ 16 w 52"/>
                  <a:gd name="T13" fmla="*/ 19 h 121"/>
                  <a:gd name="T14" fmla="*/ 12 w 52"/>
                  <a:gd name="T15" fmla="*/ 22 h 121"/>
                  <a:gd name="T16" fmla="*/ 10 w 52"/>
                  <a:gd name="T17" fmla="*/ 24 h 121"/>
                  <a:gd name="T18" fmla="*/ 10 w 52"/>
                  <a:gd name="T19" fmla="*/ 31 h 121"/>
                  <a:gd name="T20" fmla="*/ 5 w 52"/>
                  <a:gd name="T21" fmla="*/ 32 h 121"/>
                  <a:gd name="T22" fmla="*/ 4 w 52"/>
                  <a:gd name="T23" fmla="*/ 39 h 121"/>
                  <a:gd name="T24" fmla="*/ 1 w 52"/>
                  <a:gd name="T25" fmla="*/ 48 h 121"/>
                  <a:gd name="T26" fmla="*/ 4 w 52"/>
                  <a:gd name="T27" fmla="*/ 60 h 121"/>
                  <a:gd name="T28" fmla="*/ 0 w 52"/>
                  <a:gd name="T29" fmla="*/ 61 h 121"/>
                  <a:gd name="T30" fmla="*/ 0 w 52"/>
                  <a:gd name="T31" fmla="*/ 69 h 121"/>
                  <a:gd name="T32" fmla="*/ 1 w 52"/>
                  <a:gd name="T33" fmla="*/ 76 h 121"/>
                  <a:gd name="T34" fmla="*/ 4 w 52"/>
                  <a:gd name="T35" fmla="*/ 86 h 121"/>
                  <a:gd name="T36" fmla="*/ 1 w 52"/>
                  <a:gd name="T37" fmla="*/ 90 h 121"/>
                  <a:gd name="T38" fmla="*/ 1 w 52"/>
                  <a:gd name="T39" fmla="*/ 95 h 121"/>
                  <a:gd name="T40" fmla="*/ 4 w 52"/>
                  <a:gd name="T41" fmla="*/ 103 h 121"/>
                  <a:gd name="T42" fmla="*/ 9 w 52"/>
                  <a:gd name="T43" fmla="*/ 105 h 121"/>
                  <a:gd name="T44" fmla="*/ 8 w 52"/>
                  <a:gd name="T45" fmla="*/ 112 h 121"/>
                  <a:gd name="T46" fmla="*/ 9 w 52"/>
                  <a:gd name="T47" fmla="*/ 114 h 121"/>
                  <a:gd name="T48" fmla="*/ 12 w 52"/>
                  <a:gd name="T49" fmla="*/ 117 h 121"/>
                  <a:gd name="T50" fmla="*/ 17 w 52"/>
                  <a:gd name="T51" fmla="*/ 120 h 121"/>
                  <a:gd name="T52" fmla="*/ 17 w 52"/>
                  <a:gd name="T53" fmla="*/ 118 h 121"/>
                  <a:gd name="T54" fmla="*/ 17 w 52"/>
                  <a:gd name="T55" fmla="*/ 114 h 121"/>
                  <a:gd name="T56" fmla="*/ 17 w 52"/>
                  <a:gd name="T57" fmla="*/ 113 h 121"/>
                  <a:gd name="T58" fmla="*/ 21 w 52"/>
                  <a:gd name="T59" fmla="*/ 109 h 121"/>
                  <a:gd name="T60" fmla="*/ 24 w 52"/>
                  <a:gd name="T61" fmla="*/ 112 h 121"/>
                  <a:gd name="T62" fmla="*/ 24 w 52"/>
                  <a:gd name="T63" fmla="*/ 114 h 121"/>
                  <a:gd name="T64" fmla="*/ 24 w 52"/>
                  <a:gd name="T65" fmla="*/ 118 h 121"/>
                  <a:gd name="T66" fmla="*/ 30 w 52"/>
                  <a:gd name="T67" fmla="*/ 118 h 121"/>
                  <a:gd name="T68" fmla="*/ 37 w 52"/>
                  <a:gd name="T69" fmla="*/ 113 h 121"/>
                  <a:gd name="T70" fmla="*/ 42 w 52"/>
                  <a:gd name="T71" fmla="*/ 108 h 121"/>
                  <a:gd name="T72" fmla="*/ 42 w 52"/>
                  <a:gd name="T73" fmla="*/ 103 h 121"/>
                  <a:gd name="T74" fmla="*/ 42 w 52"/>
                  <a:gd name="T75" fmla="*/ 99 h 121"/>
                  <a:gd name="T76" fmla="*/ 46 w 52"/>
                  <a:gd name="T77" fmla="*/ 93 h 121"/>
                  <a:gd name="T78" fmla="*/ 48 w 52"/>
                  <a:gd name="T79" fmla="*/ 86 h 121"/>
                  <a:gd name="T80" fmla="*/ 46 w 52"/>
                  <a:gd name="T81" fmla="*/ 79 h 121"/>
                  <a:gd name="T82" fmla="*/ 46 w 52"/>
                  <a:gd name="T83" fmla="*/ 76 h 121"/>
                  <a:gd name="T84" fmla="*/ 51 w 52"/>
                  <a:gd name="T85" fmla="*/ 70 h 121"/>
                  <a:gd name="T86" fmla="*/ 51 w 52"/>
                  <a:gd name="T87" fmla="*/ 62 h 121"/>
                  <a:gd name="T88" fmla="*/ 48 w 52"/>
                  <a:gd name="T89" fmla="*/ 57 h 121"/>
                  <a:gd name="T90" fmla="*/ 46 w 52"/>
                  <a:gd name="T91" fmla="*/ 56 h 121"/>
                  <a:gd name="T92" fmla="*/ 48 w 52"/>
                  <a:gd name="T93" fmla="*/ 50 h 121"/>
                  <a:gd name="T94" fmla="*/ 48 w 52"/>
                  <a:gd name="T95" fmla="*/ 46 h 121"/>
                  <a:gd name="T96" fmla="*/ 46 w 52"/>
                  <a:gd name="T97" fmla="*/ 43 h 121"/>
                  <a:gd name="T98" fmla="*/ 45 w 52"/>
                  <a:gd name="T99" fmla="*/ 41 h 121"/>
                  <a:gd name="T100" fmla="*/ 45 w 52"/>
                  <a:gd name="T101" fmla="*/ 37 h 121"/>
                  <a:gd name="T102" fmla="*/ 46 w 52"/>
                  <a:gd name="T103" fmla="*/ 33 h 121"/>
                  <a:gd name="T104" fmla="*/ 45 w 52"/>
                  <a:gd name="T105" fmla="*/ 31 h 121"/>
                  <a:gd name="T106" fmla="*/ 42 w 52"/>
                  <a:gd name="T107" fmla="*/ 28 h 121"/>
                  <a:gd name="T108" fmla="*/ 42 w 52"/>
                  <a:gd name="T109" fmla="*/ 24 h 121"/>
                  <a:gd name="T110" fmla="*/ 42 w 52"/>
                  <a:gd name="T111" fmla="*/ 22 h 121"/>
                  <a:gd name="T112" fmla="*/ 41 w 52"/>
                  <a:gd name="T113" fmla="*/ 19 h 121"/>
                  <a:gd name="T114" fmla="*/ 37 w 52"/>
                  <a:gd name="T115" fmla="*/ 16 h 121"/>
                  <a:gd name="T116" fmla="*/ 37 w 52"/>
                  <a:gd name="T117" fmla="*/ 11 h 121"/>
                  <a:gd name="T118" fmla="*/ 36 w 52"/>
                  <a:gd name="T119" fmla="*/ 3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121"/>
                  <a:gd name="T182" fmla="*/ 52 w 52"/>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121">
                    <a:moveTo>
                      <a:pt x="36" y="3"/>
                    </a:moveTo>
                    <a:lnTo>
                      <a:pt x="33" y="2"/>
                    </a:lnTo>
                    <a:lnTo>
                      <a:pt x="32" y="0"/>
                    </a:lnTo>
                    <a:lnTo>
                      <a:pt x="28" y="0"/>
                    </a:lnTo>
                    <a:lnTo>
                      <a:pt x="24" y="0"/>
                    </a:lnTo>
                    <a:lnTo>
                      <a:pt x="22" y="2"/>
                    </a:lnTo>
                    <a:lnTo>
                      <a:pt x="21" y="3"/>
                    </a:lnTo>
                    <a:lnTo>
                      <a:pt x="18" y="7"/>
                    </a:lnTo>
                    <a:lnTo>
                      <a:pt x="18" y="11"/>
                    </a:lnTo>
                    <a:lnTo>
                      <a:pt x="18" y="14"/>
                    </a:lnTo>
                    <a:lnTo>
                      <a:pt x="18" y="16"/>
                    </a:lnTo>
                    <a:lnTo>
                      <a:pt x="21" y="19"/>
                    </a:lnTo>
                    <a:lnTo>
                      <a:pt x="17" y="19"/>
                    </a:lnTo>
                    <a:lnTo>
                      <a:pt x="16" y="19"/>
                    </a:lnTo>
                    <a:lnTo>
                      <a:pt x="13" y="19"/>
                    </a:lnTo>
                    <a:lnTo>
                      <a:pt x="12" y="22"/>
                    </a:lnTo>
                    <a:lnTo>
                      <a:pt x="10" y="23"/>
                    </a:lnTo>
                    <a:lnTo>
                      <a:pt x="10" y="24"/>
                    </a:lnTo>
                    <a:lnTo>
                      <a:pt x="10" y="28"/>
                    </a:lnTo>
                    <a:lnTo>
                      <a:pt x="10" y="31"/>
                    </a:lnTo>
                    <a:lnTo>
                      <a:pt x="8" y="31"/>
                    </a:lnTo>
                    <a:lnTo>
                      <a:pt x="5" y="32"/>
                    </a:lnTo>
                    <a:lnTo>
                      <a:pt x="4" y="36"/>
                    </a:lnTo>
                    <a:lnTo>
                      <a:pt x="4" y="39"/>
                    </a:lnTo>
                    <a:lnTo>
                      <a:pt x="1" y="45"/>
                    </a:lnTo>
                    <a:lnTo>
                      <a:pt x="1" y="48"/>
                    </a:lnTo>
                    <a:lnTo>
                      <a:pt x="4" y="54"/>
                    </a:lnTo>
                    <a:lnTo>
                      <a:pt x="4" y="60"/>
                    </a:lnTo>
                    <a:lnTo>
                      <a:pt x="1" y="60"/>
                    </a:lnTo>
                    <a:lnTo>
                      <a:pt x="0" y="61"/>
                    </a:lnTo>
                    <a:lnTo>
                      <a:pt x="0" y="65"/>
                    </a:lnTo>
                    <a:lnTo>
                      <a:pt x="0" y="69"/>
                    </a:lnTo>
                    <a:lnTo>
                      <a:pt x="0" y="74"/>
                    </a:lnTo>
                    <a:lnTo>
                      <a:pt x="1" y="76"/>
                    </a:lnTo>
                    <a:lnTo>
                      <a:pt x="1" y="82"/>
                    </a:lnTo>
                    <a:lnTo>
                      <a:pt x="4" y="86"/>
                    </a:lnTo>
                    <a:lnTo>
                      <a:pt x="1" y="88"/>
                    </a:lnTo>
                    <a:lnTo>
                      <a:pt x="1" y="90"/>
                    </a:lnTo>
                    <a:lnTo>
                      <a:pt x="0" y="93"/>
                    </a:lnTo>
                    <a:lnTo>
                      <a:pt x="1" y="95"/>
                    </a:lnTo>
                    <a:lnTo>
                      <a:pt x="1" y="99"/>
                    </a:lnTo>
                    <a:lnTo>
                      <a:pt x="4" y="103"/>
                    </a:lnTo>
                    <a:lnTo>
                      <a:pt x="5" y="104"/>
                    </a:lnTo>
                    <a:lnTo>
                      <a:pt x="9" y="105"/>
                    </a:lnTo>
                    <a:lnTo>
                      <a:pt x="8" y="109"/>
                    </a:lnTo>
                    <a:lnTo>
                      <a:pt x="8" y="112"/>
                    </a:lnTo>
                    <a:lnTo>
                      <a:pt x="8" y="113"/>
                    </a:lnTo>
                    <a:lnTo>
                      <a:pt x="9" y="114"/>
                    </a:lnTo>
                    <a:lnTo>
                      <a:pt x="10" y="117"/>
                    </a:lnTo>
                    <a:lnTo>
                      <a:pt x="12" y="117"/>
                    </a:lnTo>
                    <a:lnTo>
                      <a:pt x="16" y="118"/>
                    </a:lnTo>
                    <a:lnTo>
                      <a:pt x="17" y="120"/>
                    </a:lnTo>
                    <a:lnTo>
                      <a:pt x="17" y="118"/>
                    </a:lnTo>
                    <a:lnTo>
                      <a:pt x="17" y="117"/>
                    </a:lnTo>
                    <a:lnTo>
                      <a:pt x="17" y="114"/>
                    </a:lnTo>
                    <a:lnTo>
                      <a:pt x="17" y="113"/>
                    </a:lnTo>
                    <a:lnTo>
                      <a:pt x="18" y="112"/>
                    </a:lnTo>
                    <a:lnTo>
                      <a:pt x="21" y="109"/>
                    </a:lnTo>
                    <a:lnTo>
                      <a:pt x="22" y="109"/>
                    </a:lnTo>
                    <a:lnTo>
                      <a:pt x="24" y="112"/>
                    </a:lnTo>
                    <a:lnTo>
                      <a:pt x="24" y="113"/>
                    </a:lnTo>
                    <a:lnTo>
                      <a:pt x="24" y="114"/>
                    </a:lnTo>
                    <a:lnTo>
                      <a:pt x="24" y="117"/>
                    </a:lnTo>
                    <a:lnTo>
                      <a:pt x="24" y="118"/>
                    </a:lnTo>
                    <a:lnTo>
                      <a:pt x="24" y="120"/>
                    </a:lnTo>
                    <a:lnTo>
                      <a:pt x="30" y="118"/>
                    </a:lnTo>
                    <a:lnTo>
                      <a:pt x="33" y="114"/>
                    </a:lnTo>
                    <a:lnTo>
                      <a:pt x="37" y="113"/>
                    </a:lnTo>
                    <a:lnTo>
                      <a:pt x="41" y="109"/>
                    </a:lnTo>
                    <a:lnTo>
                      <a:pt x="42" y="108"/>
                    </a:lnTo>
                    <a:lnTo>
                      <a:pt x="45" y="104"/>
                    </a:lnTo>
                    <a:lnTo>
                      <a:pt x="42" y="103"/>
                    </a:lnTo>
                    <a:lnTo>
                      <a:pt x="41" y="100"/>
                    </a:lnTo>
                    <a:lnTo>
                      <a:pt x="42" y="99"/>
                    </a:lnTo>
                    <a:lnTo>
                      <a:pt x="45" y="95"/>
                    </a:lnTo>
                    <a:lnTo>
                      <a:pt x="46" y="93"/>
                    </a:lnTo>
                    <a:lnTo>
                      <a:pt x="48" y="88"/>
                    </a:lnTo>
                    <a:lnTo>
                      <a:pt x="48" y="86"/>
                    </a:lnTo>
                    <a:lnTo>
                      <a:pt x="48" y="82"/>
                    </a:lnTo>
                    <a:lnTo>
                      <a:pt x="46" y="79"/>
                    </a:lnTo>
                    <a:lnTo>
                      <a:pt x="45" y="79"/>
                    </a:lnTo>
                    <a:lnTo>
                      <a:pt x="46" y="76"/>
                    </a:lnTo>
                    <a:lnTo>
                      <a:pt x="48" y="74"/>
                    </a:lnTo>
                    <a:lnTo>
                      <a:pt x="51" y="70"/>
                    </a:lnTo>
                    <a:lnTo>
                      <a:pt x="51" y="66"/>
                    </a:lnTo>
                    <a:lnTo>
                      <a:pt x="51" y="62"/>
                    </a:lnTo>
                    <a:lnTo>
                      <a:pt x="51" y="60"/>
                    </a:lnTo>
                    <a:lnTo>
                      <a:pt x="48" y="57"/>
                    </a:lnTo>
                    <a:lnTo>
                      <a:pt x="46" y="57"/>
                    </a:lnTo>
                    <a:lnTo>
                      <a:pt x="46" y="56"/>
                    </a:lnTo>
                    <a:lnTo>
                      <a:pt x="48" y="52"/>
                    </a:lnTo>
                    <a:lnTo>
                      <a:pt x="48" y="50"/>
                    </a:lnTo>
                    <a:lnTo>
                      <a:pt x="48" y="48"/>
                    </a:lnTo>
                    <a:lnTo>
                      <a:pt x="48" y="46"/>
                    </a:lnTo>
                    <a:lnTo>
                      <a:pt x="46" y="45"/>
                    </a:lnTo>
                    <a:lnTo>
                      <a:pt x="46" y="43"/>
                    </a:lnTo>
                    <a:lnTo>
                      <a:pt x="45" y="43"/>
                    </a:lnTo>
                    <a:lnTo>
                      <a:pt x="45" y="41"/>
                    </a:lnTo>
                    <a:lnTo>
                      <a:pt x="45" y="39"/>
                    </a:lnTo>
                    <a:lnTo>
                      <a:pt x="45" y="37"/>
                    </a:lnTo>
                    <a:lnTo>
                      <a:pt x="45" y="36"/>
                    </a:lnTo>
                    <a:lnTo>
                      <a:pt x="46" y="33"/>
                    </a:lnTo>
                    <a:lnTo>
                      <a:pt x="45" y="32"/>
                    </a:lnTo>
                    <a:lnTo>
                      <a:pt x="45" y="31"/>
                    </a:lnTo>
                    <a:lnTo>
                      <a:pt x="42" y="31"/>
                    </a:lnTo>
                    <a:lnTo>
                      <a:pt x="42" y="28"/>
                    </a:lnTo>
                    <a:lnTo>
                      <a:pt x="42" y="27"/>
                    </a:lnTo>
                    <a:lnTo>
                      <a:pt x="42" y="24"/>
                    </a:lnTo>
                    <a:lnTo>
                      <a:pt x="42" y="23"/>
                    </a:lnTo>
                    <a:lnTo>
                      <a:pt x="42" y="22"/>
                    </a:lnTo>
                    <a:lnTo>
                      <a:pt x="41" y="19"/>
                    </a:lnTo>
                    <a:lnTo>
                      <a:pt x="37" y="19"/>
                    </a:lnTo>
                    <a:lnTo>
                      <a:pt x="37" y="16"/>
                    </a:lnTo>
                    <a:lnTo>
                      <a:pt x="37" y="14"/>
                    </a:lnTo>
                    <a:lnTo>
                      <a:pt x="37" y="11"/>
                    </a:lnTo>
                    <a:lnTo>
                      <a:pt x="36" y="7"/>
                    </a:lnTo>
                    <a:lnTo>
                      <a:pt x="36"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l" defTabSz="792236">
                  <a:lnSpc>
                    <a:spcPct val="100000"/>
                  </a:lnSpc>
                </a:pPr>
                <a:endParaRPr lang="fr-FR" sz="2079" b="0" dirty="0">
                  <a:latin typeface="+mj-lt"/>
                  <a:ea typeface="ＭＳ Ｐゴシック" panose="020B0600070205080204" pitchFamily="34" charset="-128"/>
                </a:endParaRPr>
              </a:p>
            </p:txBody>
          </p:sp>
        </p:grpSp>
      </p:grpSp>
      <p:grpSp>
        <p:nvGrpSpPr>
          <p:cNvPr id="6" name="Group 268">
            <a:extLst>
              <a:ext uri="{FF2B5EF4-FFF2-40B4-BE49-F238E27FC236}">
                <a16:creationId xmlns:a16="http://schemas.microsoft.com/office/drawing/2014/main" id="{398D6F37-79DC-4540-86F9-754DCE43218F}"/>
              </a:ext>
            </a:extLst>
          </p:cNvPr>
          <p:cNvGrpSpPr>
            <a:grpSpLocks/>
          </p:cNvGrpSpPr>
          <p:nvPr>
            <p:custDataLst>
              <p:tags r:id="rId7"/>
            </p:custDataLst>
          </p:nvPr>
        </p:nvGrpSpPr>
        <p:grpSpPr bwMode="auto">
          <a:xfrm>
            <a:off x="2054925" y="4870472"/>
            <a:ext cx="1013005" cy="1521862"/>
            <a:chOff x="1287" y="3153"/>
            <a:chExt cx="691" cy="1048"/>
          </a:xfrm>
        </p:grpSpPr>
        <p:sp>
          <p:nvSpPr>
            <p:cNvPr id="17451" name="Text Box 269">
              <a:extLst>
                <a:ext uri="{FF2B5EF4-FFF2-40B4-BE49-F238E27FC236}">
                  <a16:creationId xmlns:a16="http://schemas.microsoft.com/office/drawing/2014/main" id="{03C82F6B-C8E3-46FA-968F-FFA6DF922CE3}"/>
                </a:ext>
              </a:extLst>
            </p:cNvPr>
            <p:cNvSpPr txBox="1">
              <a:spLocks noChangeArrowheads="1"/>
            </p:cNvSpPr>
            <p:nvPr/>
          </p:nvSpPr>
          <p:spPr bwMode="auto">
            <a:xfrm>
              <a:off x="1287" y="4009"/>
              <a:ext cx="6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13" dirty="0">
                  <a:solidFill>
                    <a:srgbClr val="000000"/>
                  </a:solidFill>
                  <a:latin typeface="+mj-lt"/>
                </a:rPr>
                <a:t>Agriculture</a:t>
              </a:r>
            </a:p>
          </p:txBody>
        </p:sp>
        <p:pic>
          <p:nvPicPr>
            <p:cNvPr id="17452" name="Picture 270">
              <a:extLst>
                <a:ext uri="{FF2B5EF4-FFF2-40B4-BE49-F238E27FC236}">
                  <a16:creationId xmlns:a16="http://schemas.microsoft.com/office/drawing/2014/main" id="{010E7AA6-39E1-4FEF-A22F-854CC92D2BC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34" y="3153"/>
              <a:ext cx="472"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71">
            <a:extLst>
              <a:ext uri="{FF2B5EF4-FFF2-40B4-BE49-F238E27FC236}">
                <a16:creationId xmlns:a16="http://schemas.microsoft.com/office/drawing/2014/main" id="{782A0366-F5A4-4BF9-8C1B-950D09D4483E}"/>
              </a:ext>
            </a:extLst>
          </p:cNvPr>
          <p:cNvGrpSpPr>
            <a:grpSpLocks/>
          </p:cNvGrpSpPr>
          <p:nvPr>
            <p:custDataLst>
              <p:tags r:id="rId8"/>
            </p:custDataLst>
          </p:nvPr>
        </p:nvGrpSpPr>
        <p:grpSpPr bwMode="auto">
          <a:xfrm>
            <a:off x="2101690" y="1771582"/>
            <a:ext cx="837650" cy="1143606"/>
            <a:chOff x="1319" y="1018"/>
            <a:chExt cx="572" cy="788"/>
          </a:xfrm>
        </p:grpSpPr>
        <p:sp>
          <p:nvSpPr>
            <p:cNvPr id="17449" name="Text Box 272">
              <a:extLst>
                <a:ext uri="{FF2B5EF4-FFF2-40B4-BE49-F238E27FC236}">
                  <a16:creationId xmlns:a16="http://schemas.microsoft.com/office/drawing/2014/main" id="{E091EFF7-6430-44F7-A822-BD13C88B9826}"/>
                </a:ext>
              </a:extLst>
            </p:cNvPr>
            <p:cNvSpPr txBox="1">
              <a:spLocks noChangeArrowheads="1"/>
            </p:cNvSpPr>
            <p:nvPr/>
          </p:nvSpPr>
          <p:spPr bwMode="auto">
            <a:xfrm>
              <a:off x="1342" y="1614"/>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13" dirty="0">
                  <a:solidFill>
                    <a:srgbClr val="000000"/>
                  </a:solidFill>
                  <a:latin typeface="+mj-lt"/>
                </a:rPr>
                <a:t>Énergie</a:t>
              </a:r>
            </a:p>
          </p:txBody>
        </p:sp>
        <p:pic>
          <p:nvPicPr>
            <p:cNvPr id="17450" name="Picture 273">
              <a:extLst>
                <a:ext uri="{FF2B5EF4-FFF2-40B4-BE49-F238E27FC236}">
                  <a16:creationId xmlns:a16="http://schemas.microsoft.com/office/drawing/2014/main" id="{02ED9EFD-DD73-4A95-9A9C-B6BEF4EEFEC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19" y="1018"/>
              <a:ext cx="57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47" name="AutoShape 275">
            <a:extLst>
              <a:ext uri="{FF2B5EF4-FFF2-40B4-BE49-F238E27FC236}">
                <a16:creationId xmlns:a16="http://schemas.microsoft.com/office/drawing/2014/main" id="{0A57B3B4-DAA7-4C63-96C3-05B7C86CB6FB}"/>
              </a:ext>
            </a:extLst>
          </p:cNvPr>
          <p:cNvSpPr>
            <a:spLocks noChangeArrowheads="1"/>
          </p:cNvSpPr>
          <p:nvPr>
            <p:custDataLst>
              <p:tags r:id="rId9"/>
            </p:custDataLst>
          </p:nvPr>
        </p:nvSpPr>
        <p:spPr bwMode="auto">
          <a:xfrm>
            <a:off x="1619068" y="2254625"/>
            <a:ext cx="199279" cy="436216"/>
          </a:xfrm>
          <a:prstGeom prst="downArrow">
            <a:avLst>
              <a:gd name="adj1" fmla="val 50000"/>
              <a:gd name="adj2" fmla="val 27027"/>
            </a:avLst>
          </a:prstGeom>
          <a:solidFill>
            <a:srgbClr val="30C23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sp>
        <p:nvSpPr>
          <p:cNvPr id="17448" name="Text Box 276">
            <a:extLst>
              <a:ext uri="{FF2B5EF4-FFF2-40B4-BE49-F238E27FC236}">
                <a16:creationId xmlns:a16="http://schemas.microsoft.com/office/drawing/2014/main" id="{84C86313-2B36-4683-8FCF-B3F324D4D041}"/>
              </a:ext>
            </a:extLst>
          </p:cNvPr>
          <p:cNvSpPr txBox="1">
            <a:spLocks noChangeArrowheads="1"/>
          </p:cNvSpPr>
          <p:nvPr>
            <p:custDataLst>
              <p:tags r:id="rId10"/>
            </p:custDataLst>
          </p:nvPr>
        </p:nvSpPr>
        <p:spPr bwMode="auto">
          <a:xfrm>
            <a:off x="778488" y="2221354"/>
            <a:ext cx="837649"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596"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79 à 57</a:t>
            </a:r>
          </a:p>
        </p:txBody>
      </p:sp>
      <p:sp>
        <p:nvSpPr>
          <p:cNvPr id="17445" name="Text Box 279">
            <a:extLst>
              <a:ext uri="{FF2B5EF4-FFF2-40B4-BE49-F238E27FC236}">
                <a16:creationId xmlns:a16="http://schemas.microsoft.com/office/drawing/2014/main" id="{1E030E9F-109B-4BEB-9804-8BB5195A0939}"/>
              </a:ext>
            </a:extLst>
          </p:cNvPr>
          <p:cNvSpPr txBox="1">
            <a:spLocks noChangeArrowheads="1"/>
          </p:cNvSpPr>
          <p:nvPr>
            <p:custDataLst>
              <p:tags r:id="rId11"/>
            </p:custDataLst>
          </p:nvPr>
        </p:nvSpPr>
        <p:spPr bwMode="auto">
          <a:xfrm>
            <a:off x="4215922" y="1781210"/>
            <a:ext cx="83388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18 à 20</a:t>
            </a:r>
          </a:p>
        </p:txBody>
      </p:sp>
      <p:grpSp>
        <p:nvGrpSpPr>
          <p:cNvPr id="10" name="Group 282">
            <a:extLst>
              <a:ext uri="{FF2B5EF4-FFF2-40B4-BE49-F238E27FC236}">
                <a16:creationId xmlns:a16="http://schemas.microsoft.com/office/drawing/2014/main" id="{66879704-8BB1-4EEC-92AC-77E81AC49060}"/>
              </a:ext>
            </a:extLst>
          </p:cNvPr>
          <p:cNvGrpSpPr>
            <a:grpSpLocks/>
          </p:cNvGrpSpPr>
          <p:nvPr>
            <p:custDataLst>
              <p:tags r:id="rId12"/>
            </p:custDataLst>
          </p:nvPr>
        </p:nvGrpSpPr>
        <p:grpSpPr bwMode="auto">
          <a:xfrm>
            <a:off x="5979092" y="5092919"/>
            <a:ext cx="1123677" cy="436774"/>
            <a:chOff x="3965" y="3306"/>
            <a:chExt cx="767" cy="301"/>
          </a:xfrm>
        </p:grpSpPr>
        <p:sp>
          <p:nvSpPr>
            <p:cNvPr id="17443" name="Text Box 283">
              <a:extLst>
                <a:ext uri="{FF2B5EF4-FFF2-40B4-BE49-F238E27FC236}">
                  <a16:creationId xmlns:a16="http://schemas.microsoft.com/office/drawing/2014/main" id="{383F7FC0-687E-4C0E-817D-9530B16DE121}"/>
                </a:ext>
              </a:extLst>
            </p:cNvPr>
            <p:cNvSpPr txBox="1">
              <a:spLocks noChangeArrowheads="1"/>
            </p:cNvSpPr>
            <p:nvPr/>
          </p:nvSpPr>
          <p:spPr bwMode="auto">
            <a:xfrm>
              <a:off x="4112" y="3355"/>
              <a:ext cx="6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148 à 88</a:t>
              </a:r>
            </a:p>
          </p:txBody>
        </p:sp>
        <p:sp>
          <p:nvSpPr>
            <p:cNvPr id="17444" name="AutoShape 285">
              <a:extLst>
                <a:ext uri="{FF2B5EF4-FFF2-40B4-BE49-F238E27FC236}">
                  <a16:creationId xmlns:a16="http://schemas.microsoft.com/office/drawing/2014/main" id="{11D0A0D2-F526-40E9-8B00-B29F34F96042}"/>
                </a:ext>
              </a:extLst>
            </p:cNvPr>
            <p:cNvSpPr>
              <a:spLocks noChangeArrowheads="1"/>
            </p:cNvSpPr>
            <p:nvPr/>
          </p:nvSpPr>
          <p:spPr bwMode="auto">
            <a:xfrm>
              <a:off x="3965" y="3306"/>
              <a:ext cx="136" cy="301"/>
            </a:xfrm>
            <a:prstGeom prst="downArrow">
              <a:avLst>
                <a:gd name="adj1" fmla="val 50000"/>
                <a:gd name="adj2" fmla="val 27024"/>
              </a:avLst>
            </a:prstGeom>
            <a:solidFill>
              <a:srgbClr val="30C23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grpSp>
      <p:sp>
        <p:nvSpPr>
          <p:cNvPr id="17441" name="Text Box 287">
            <a:extLst>
              <a:ext uri="{FF2B5EF4-FFF2-40B4-BE49-F238E27FC236}">
                <a16:creationId xmlns:a16="http://schemas.microsoft.com/office/drawing/2014/main" id="{652085CB-0429-4F10-834D-F2D61BE571A0}"/>
              </a:ext>
            </a:extLst>
          </p:cNvPr>
          <p:cNvSpPr txBox="1">
            <a:spLocks noChangeArrowheads="1"/>
          </p:cNvSpPr>
          <p:nvPr>
            <p:custDataLst>
              <p:tags r:id="rId13"/>
            </p:custDataLst>
          </p:nvPr>
        </p:nvSpPr>
        <p:spPr bwMode="auto">
          <a:xfrm>
            <a:off x="1050497" y="5306492"/>
            <a:ext cx="83388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99 à 92</a:t>
            </a:r>
          </a:p>
        </p:txBody>
      </p:sp>
      <p:sp>
        <p:nvSpPr>
          <p:cNvPr id="17442" name="AutoShape 289">
            <a:extLst>
              <a:ext uri="{FF2B5EF4-FFF2-40B4-BE49-F238E27FC236}">
                <a16:creationId xmlns:a16="http://schemas.microsoft.com/office/drawing/2014/main" id="{3C1B42F5-7F69-44C5-889D-C5B3366D5BEF}"/>
              </a:ext>
            </a:extLst>
          </p:cNvPr>
          <p:cNvSpPr>
            <a:spLocks noChangeArrowheads="1"/>
          </p:cNvSpPr>
          <p:nvPr>
            <p:custDataLst>
              <p:tags r:id="rId14"/>
            </p:custDataLst>
          </p:nvPr>
        </p:nvSpPr>
        <p:spPr bwMode="auto">
          <a:xfrm>
            <a:off x="1759328" y="5313050"/>
            <a:ext cx="199314" cy="436216"/>
          </a:xfrm>
          <a:prstGeom prst="downArrow">
            <a:avLst>
              <a:gd name="adj1" fmla="val 50000"/>
              <a:gd name="adj2" fmla="val 27027"/>
            </a:avLst>
          </a:prstGeom>
          <a:solidFill>
            <a:srgbClr val="30C23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grpSp>
        <p:nvGrpSpPr>
          <p:cNvPr id="12" name="Group 290">
            <a:extLst>
              <a:ext uri="{FF2B5EF4-FFF2-40B4-BE49-F238E27FC236}">
                <a16:creationId xmlns:a16="http://schemas.microsoft.com/office/drawing/2014/main" id="{4D06EBE7-CC28-4FDD-9B56-796D9017A75B}"/>
              </a:ext>
            </a:extLst>
          </p:cNvPr>
          <p:cNvGrpSpPr>
            <a:grpSpLocks/>
          </p:cNvGrpSpPr>
          <p:nvPr>
            <p:custDataLst>
              <p:tags r:id="rId15"/>
            </p:custDataLst>
          </p:nvPr>
        </p:nvGrpSpPr>
        <p:grpSpPr bwMode="auto">
          <a:xfrm>
            <a:off x="6954282" y="1628227"/>
            <a:ext cx="2119943" cy="1593389"/>
            <a:chOff x="4746" y="920"/>
            <a:chExt cx="1446" cy="1097"/>
          </a:xfrm>
        </p:grpSpPr>
        <p:sp>
          <p:nvSpPr>
            <p:cNvPr id="17433" name="Text Box 291">
              <a:extLst>
                <a:ext uri="{FF2B5EF4-FFF2-40B4-BE49-F238E27FC236}">
                  <a16:creationId xmlns:a16="http://schemas.microsoft.com/office/drawing/2014/main" id="{7AD21884-8BB1-49C2-8071-7549C8B2B281}"/>
                </a:ext>
              </a:extLst>
            </p:cNvPr>
            <p:cNvSpPr txBox="1">
              <a:spLocks noChangeArrowheads="1"/>
            </p:cNvSpPr>
            <p:nvPr/>
          </p:nvSpPr>
          <p:spPr bwMode="auto">
            <a:xfrm>
              <a:off x="4782" y="996"/>
              <a:ext cx="14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dirty="0">
                  <a:solidFill>
                    <a:srgbClr val="000000"/>
                  </a:solidFill>
                  <a:latin typeface="+mj-lt"/>
                </a:rPr>
                <a:t>Évolution (1990 - 2013)</a:t>
              </a:r>
            </a:p>
          </p:txBody>
        </p:sp>
        <p:sp>
          <p:nvSpPr>
            <p:cNvPr id="17434" name="Text Box 292">
              <a:extLst>
                <a:ext uri="{FF2B5EF4-FFF2-40B4-BE49-F238E27FC236}">
                  <a16:creationId xmlns:a16="http://schemas.microsoft.com/office/drawing/2014/main" id="{1D27374F-EE17-40C4-B3F1-1593D8529C5C}"/>
                </a:ext>
              </a:extLst>
            </p:cNvPr>
            <p:cNvSpPr txBox="1">
              <a:spLocks noChangeArrowheads="1"/>
            </p:cNvSpPr>
            <p:nvPr/>
          </p:nvSpPr>
          <p:spPr bwMode="auto">
            <a:xfrm>
              <a:off x="5380" y="1666"/>
              <a:ext cx="64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i="1" dirty="0">
                  <a:solidFill>
                    <a:srgbClr val="000000"/>
                  </a:solidFill>
                  <a:latin typeface="+mj-lt"/>
                </a:rPr>
                <a:t>en baisse</a:t>
              </a:r>
            </a:p>
          </p:txBody>
        </p:sp>
        <p:sp>
          <p:nvSpPr>
            <p:cNvPr id="17435" name="Text Box 293">
              <a:extLst>
                <a:ext uri="{FF2B5EF4-FFF2-40B4-BE49-F238E27FC236}">
                  <a16:creationId xmlns:a16="http://schemas.microsoft.com/office/drawing/2014/main" id="{AC65AD84-2C24-4646-B70E-5E5F0A8EB0D4}"/>
                </a:ext>
              </a:extLst>
            </p:cNvPr>
            <p:cNvSpPr txBox="1">
              <a:spLocks noChangeArrowheads="1"/>
            </p:cNvSpPr>
            <p:nvPr/>
          </p:nvSpPr>
          <p:spPr bwMode="auto">
            <a:xfrm>
              <a:off x="5396" y="1365"/>
              <a:ext cx="68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300" i="1" dirty="0">
                  <a:solidFill>
                    <a:srgbClr val="000000"/>
                  </a:solidFill>
                  <a:latin typeface="+mj-lt"/>
                </a:rPr>
                <a:t>en hausse</a:t>
              </a:r>
            </a:p>
          </p:txBody>
        </p:sp>
        <p:sp>
          <p:nvSpPr>
            <p:cNvPr id="17436" name="Text Box 294">
              <a:extLst>
                <a:ext uri="{FF2B5EF4-FFF2-40B4-BE49-F238E27FC236}">
                  <a16:creationId xmlns:a16="http://schemas.microsoft.com/office/drawing/2014/main" id="{D76158E7-BF23-47D3-B10D-B45E6114CF20}"/>
                </a:ext>
              </a:extLst>
            </p:cNvPr>
            <p:cNvSpPr txBox="1">
              <a:spLocks noChangeArrowheads="1"/>
            </p:cNvSpPr>
            <p:nvPr/>
          </p:nvSpPr>
          <p:spPr bwMode="auto">
            <a:xfrm>
              <a:off x="4886" y="1709"/>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 %</a:t>
              </a:r>
            </a:p>
          </p:txBody>
        </p:sp>
        <p:sp>
          <p:nvSpPr>
            <p:cNvPr id="17437" name="Text Box 295">
              <a:extLst>
                <a:ext uri="{FF2B5EF4-FFF2-40B4-BE49-F238E27FC236}">
                  <a16:creationId xmlns:a16="http://schemas.microsoft.com/office/drawing/2014/main" id="{B5FFC298-3652-4499-B871-00B6BFFCD9D0}"/>
                </a:ext>
              </a:extLst>
            </p:cNvPr>
            <p:cNvSpPr txBox="1">
              <a:spLocks noChangeArrowheads="1"/>
            </p:cNvSpPr>
            <p:nvPr/>
          </p:nvSpPr>
          <p:spPr bwMode="auto">
            <a:xfrm>
              <a:off x="4905" y="1385"/>
              <a:ext cx="2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 %</a:t>
              </a:r>
            </a:p>
          </p:txBody>
        </p:sp>
        <p:sp>
          <p:nvSpPr>
            <p:cNvPr id="17438" name="Rectangle 296">
              <a:extLst>
                <a:ext uri="{FF2B5EF4-FFF2-40B4-BE49-F238E27FC236}">
                  <a16:creationId xmlns:a16="http://schemas.microsoft.com/office/drawing/2014/main" id="{7807B59B-D3BF-4DC8-BAA9-A32C0C1B0321}"/>
                </a:ext>
              </a:extLst>
            </p:cNvPr>
            <p:cNvSpPr>
              <a:spLocks noChangeArrowheads="1"/>
            </p:cNvSpPr>
            <p:nvPr/>
          </p:nvSpPr>
          <p:spPr bwMode="auto">
            <a:xfrm>
              <a:off x="4746" y="920"/>
              <a:ext cx="1344" cy="284"/>
            </a:xfrm>
            <a:prstGeom prst="rect">
              <a:avLst/>
            </a:prstGeom>
            <a:noFill/>
            <a:ln w="9525">
              <a:solidFill>
                <a:srgbClr val="969696"/>
              </a:solidFill>
              <a:prstDash val="lg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sp>
          <p:nvSpPr>
            <p:cNvPr id="17439" name="AutoShape 299">
              <a:extLst>
                <a:ext uri="{FF2B5EF4-FFF2-40B4-BE49-F238E27FC236}">
                  <a16:creationId xmlns:a16="http://schemas.microsoft.com/office/drawing/2014/main" id="{A6847E2E-35AC-4BC4-BFC7-79F939FAF92A}"/>
                </a:ext>
              </a:extLst>
            </p:cNvPr>
            <p:cNvSpPr>
              <a:spLocks noChangeArrowheads="1"/>
            </p:cNvSpPr>
            <p:nvPr/>
          </p:nvSpPr>
          <p:spPr bwMode="auto">
            <a:xfrm>
              <a:off x="5178" y="1717"/>
              <a:ext cx="136" cy="300"/>
            </a:xfrm>
            <a:prstGeom prst="downArrow">
              <a:avLst>
                <a:gd name="adj1" fmla="val 50000"/>
                <a:gd name="adj2" fmla="val 27024"/>
              </a:avLst>
            </a:prstGeom>
            <a:solidFill>
              <a:srgbClr val="30C23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sp>
          <p:nvSpPr>
            <p:cNvPr id="17440" name="AutoShape 300">
              <a:extLst>
                <a:ext uri="{FF2B5EF4-FFF2-40B4-BE49-F238E27FC236}">
                  <a16:creationId xmlns:a16="http://schemas.microsoft.com/office/drawing/2014/main" id="{43FBE05F-2B46-4127-9A76-12092A541AE2}"/>
                </a:ext>
              </a:extLst>
            </p:cNvPr>
            <p:cNvSpPr>
              <a:spLocks noChangeArrowheads="1"/>
            </p:cNvSpPr>
            <p:nvPr/>
          </p:nvSpPr>
          <p:spPr bwMode="auto">
            <a:xfrm flipV="1">
              <a:off x="5172" y="1387"/>
              <a:ext cx="136" cy="300"/>
            </a:xfrm>
            <a:prstGeom prst="downArrow">
              <a:avLst>
                <a:gd name="adj1" fmla="val 50000"/>
                <a:gd name="adj2" fmla="val 27024"/>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grpSp>
      <p:grpSp>
        <p:nvGrpSpPr>
          <p:cNvPr id="13" name="Group 301">
            <a:extLst>
              <a:ext uri="{FF2B5EF4-FFF2-40B4-BE49-F238E27FC236}">
                <a16:creationId xmlns:a16="http://schemas.microsoft.com/office/drawing/2014/main" id="{7559F2CD-2AA0-41C3-BD5E-C77C1E93CE1F}"/>
              </a:ext>
            </a:extLst>
          </p:cNvPr>
          <p:cNvGrpSpPr>
            <a:grpSpLocks/>
          </p:cNvGrpSpPr>
          <p:nvPr>
            <p:custDataLst>
              <p:tags r:id="rId16"/>
            </p:custDataLst>
          </p:nvPr>
        </p:nvGrpSpPr>
        <p:grpSpPr bwMode="auto">
          <a:xfrm>
            <a:off x="5386275" y="3186691"/>
            <a:ext cx="1149928" cy="436618"/>
            <a:chOff x="3512" y="1958"/>
            <a:chExt cx="784" cy="301"/>
          </a:xfrm>
        </p:grpSpPr>
        <p:sp>
          <p:nvSpPr>
            <p:cNvPr id="17431" name="Text Box 302">
              <a:extLst>
                <a:ext uri="{FF2B5EF4-FFF2-40B4-BE49-F238E27FC236}">
                  <a16:creationId xmlns:a16="http://schemas.microsoft.com/office/drawing/2014/main" id="{2CD50E88-0060-41E0-B689-AE6DEAE7D3CC}"/>
                </a:ext>
              </a:extLst>
            </p:cNvPr>
            <p:cNvSpPr txBox="1">
              <a:spLocks noChangeArrowheads="1"/>
            </p:cNvSpPr>
            <p:nvPr/>
          </p:nvSpPr>
          <p:spPr bwMode="auto">
            <a:xfrm>
              <a:off x="3627" y="1961"/>
              <a:ext cx="6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121 à 137</a:t>
              </a:r>
            </a:p>
          </p:txBody>
        </p:sp>
        <p:sp>
          <p:nvSpPr>
            <p:cNvPr id="17432" name="AutoShape 304">
              <a:extLst>
                <a:ext uri="{FF2B5EF4-FFF2-40B4-BE49-F238E27FC236}">
                  <a16:creationId xmlns:a16="http://schemas.microsoft.com/office/drawing/2014/main" id="{319E7ADD-B718-4D0A-ACA8-851C595940FC}"/>
                </a:ext>
              </a:extLst>
            </p:cNvPr>
            <p:cNvSpPr>
              <a:spLocks noChangeArrowheads="1"/>
            </p:cNvSpPr>
            <p:nvPr/>
          </p:nvSpPr>
          <p:spPr bwMode="auto">
            <a:xfrm flipV="1">
              <a:off x="3512" y="1958"/>
              <a:ext cx="136" cy="301"/>
            </a:xfrm>
            <a:prstGeom prst="downArrow">
              <a:avLst>
                <a:gd name="adj1" fmla="val 50000"/>
                <a:gd name="adj2" fmla="val 27027"/>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grpSp>
      <p:sp>
        <p:nvSpPr>
          <p:cNvPr id="17429" name="Text Box 306">
            <a:extLst>
              <a:ext uri="{FF2B5EF4-FFF2-40B4-BE49-F238E27FC236}">
                <a16:creationId xmlns:a16="http://schemas.microsoft.com/office/drawing/2014/main" id="{79D2AFC6-F9F2-4936-B3B7-1608D4CBD3A9}"/>
              </a:ext>
            </a:extLst>
          </p:cNvPr>
          <p:cNvSpPr txBox="1">
            <a:spLocks noChangeArrowheads="1"/>
          </p:cNvSpPr>
          <p:nvPr>
            <p:custDataLst>
              <p:tags r:id="rId17"/>
            </p:custDataLst>
          </p:nvPr>
        </p:nvSpPr>
        <p:spPr bwMode="auto">
          <a:xfrm>
            <a:off x="267118" y="3558293"/>
            <a:ext cx="83388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040" i="1" dirty="0">
                <a:solidFill>
                  <a:srgbClr val="000000"/>
                </a:solidFill>
                <a:latin typeface="+mj-lt"/>
              </a:rPr>
              <a:t>De 90 à 99</a:t>
            </a:r>
          </a:p>
        </p:txBody>
      </p:sp>
      <p:sp>
        <p:nvSpPr>
          <p:cNvPr id="17430" name="AutoShape 308">
            <a:extLst>
              <a:ext uri="{FF2B5EF4-FFF2-40B4-BE49-F238E27FC236}">
                <a16:creationId xmlns:a16="http://schemas.microsoft.com/office/drawing/2014/main" id="{923181D1-ADFD-4C41-BE69-9366A809BB56}"/>
              </a:ext>
            </a:extLst>
          </p:cNvPr>
          <p:cNvSpPr>
            <a:spLocks noChangeArrowheads="1"/>
          </p:cNvSpPr>
          <p:nvPr>
            <p:custDataLst>
              <p:tags r:id="rId18"/>
            </p:custDataLst>
          </p:nvPr>
        </p:nvSpPr>
        <p:spPr bwMode="auto">
          <a:xfrm flipV="1">
            <a:off x="1066010" y="3561890"/>
            <a:ext cx="199341" cy="436216"/>
          </a:xfrm>
          <a:prstGeom prst="downArrow">
            <a:avLst>
              <a:gd name="adj1" fmla="val 50000"/>
              <a:gd name="adj2" fmla="val 27027"/>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grpSp>
        <p:nvGrpSpPr>
          <p:cNvPr id="15" name="Group 309">
            <a:extLst>
              <a:ext uri="{FF2B5EF4-FFF2-40B4-BE49-F238E27FC236}">
                <a16:creationId xmlns:a16="http://schemas.microsoft.com/office/drawing/2014/main" id="{6BC505BD-685A-4B9F-AD00-23214C15A546}"/>
              </a:ext>
            </a:extLst>
          </p:cNvPr>
          <p:cNvGrpSpPr>
            <a:grpSpLocks/>
          </p:cNvGrpSpPr>
          <p:nvPr>
            <p:custDataLst>
              <p:tags r:id="rId19"/>
            </p:custDataLst>
          </p:nvPr>
        </p:nvGrpSpPr>
        <p:grpSpPr bwMode="auto">
          <a:xfrm>
            <a:off x="3303835" y="1412589"/>
            <a:ext cx="789539" cy="982681"/>
            <a:chOff x="2140" y="771"/>
            <a:chExt cx="538" cy="677"/>
          </a:xfrm>
        </p:grpSpPr>
        <p:sp>
          <p:nvSpPr>
            <p:cNvPr id="17427" name="Text Box 310">
              <a:extLst>
                <a:ext uri="{FF2B5EF4-FFF2-40B4-BE49-F238E27FC236}">
                  <a16:creationId xmlns:a16="http://schemas.microsoft.com/office/drawing/2014/main" id="{501BBAF7-5413-4BA5-86E7-6CA96F267FF9}"/>
                </a:ext>
              </a:extLst>
            </p:cNvPr>
            <p:cNvSpPr txBox="1">
              <a:spLocks noChangeArrowheads="1"/>
            </p:cNvSpPr>
            <p:nvPr/>
          </p:nvSpPr>
          <p:spPr bwMode="auto">
            <a:xfrm>
              <a:off x="2140" y="1256"/>
              <a:ext cx="5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13" dirty="0">
                  <a:solidFill>
                    <a:srgbClr val="000000"/>
                  </a:solidFill>
                  <a:latin typeface="+mj-lt"/>
                </a:rPr>
                <a:t>Déchets</a:t>
              </a:r>
            </a:p>
          </p:txBody>
        </p:sp>
        <p:pic>
          <p:nvPicPr>
            <p:cNvPr id="17428" name="Picture 311">
              <a:extLst>
                <a:ext uri="{FF2B5EF4-FFF2-40B4-BE49-F238E27FC236}">
                  <a16:creationId xmlns:a16="http://schemas.microsoft.com/office/drawing/2014/main" id="{37146744-3B3D-4A67-8640-59E3E6CF3F11}"/>
                </a:ext>
              </a:extLst>
            </p:cNvPr>
            <p:cNvPicPr>
              <a:picLocks noChangeAspect="1" noChangeArrowheads="1"/>
            </p:cNvPicPr>
            <p:nvPr/>
          </p:nvPicPr>
          <p:blipFill>
            <a:blip r:embed="rId27">
              <a:lum bright="6000"/>
              <a:extLst>
                <a:ext uri="{28A0092B-C50C-407E-A947-70E740481C1C}">
                  <a14:useLocalDpi xmlns:a14="http://schemas.microsoft.com/office/drawing/2010/main" val="0"/>
                </a:ext>
              </a:extLst>
            </a:blip>
            <a:srcRect/>
            <a:stretch>
              <a:fillRect/>
            </a:stretch>
          </p:blipFill>
          <p:spPr bwMode="auto">
            <a:xfrm>
              <a:off x="2214" y="771"/>
              <a:ext cx="381"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308">
            <a:extLst>
              <a:ext uri="{FF2B5EF4-FFF2-40B4-BE49-F238E27FC236}">
                <a16:creationId xmlns:a16="http://schemas.microsoft.com/office/drawing/2014/main" id="{B92956A7-E724-4665-9EBC-1411DC4A1FAA}"/>
              </a:ext>
            </a:extLst>
          </p:cNvPr>
          <p:cNvSpPr>
            <a:spLocks noChangeArrowheads="1"/>
          </p:cNvSpPr>
          <p:nvPr>
            <p:custDataLst>
              <p:tags r:id="rId20"/>
            </p:custDataLst>
          </p:nvPr>
        </p:nvSpPr>
        <p:spPr bwMode="auto">
          <a:xfrm flipV="1">
            <a:off x="4080164" y="1534079"/>
            <a:ext cx="199341" cy="436216"/>
          </a:xfrm>
          <a:prstGeom prst="downArrow">
            <a:avLst>
              <a:gd name="adj1" fmla="val 50000"/>
              <a:gd name="adj2" fmla="val 27027"/>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79" dirty="0">
              <a:solidFill>
                <a:srgbClr val="000000"/>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86">
            <a:extLst>
              <a:ext uri="{FF2B5EF4-FFF2-40B4-BE49-F238E27FC236}">
                <a16:creationId xmlns:a16="http://schemas.microsoft.com/office/drawing/2014/main" id="{2225E07E-0E9C-4F59-9F10-1296EFDFF1EB}"/>
              </a:ext>
            </a:extLst>
          </p:cNvPr>
          <p:cNvSpPr>
            <a:spLocks noChangeArrowheads="1"/>
          </p:cNvSpPr>
          <p:nvPr>
            <p:custDataLst>
              <p:tags r:id="rId1"/>
            </p:custDataLst>
          </p:nvPr>
        </p:nvSpPr>
        <p:spPr bwMode="auto">
          <a:xfrm>
            <a:off x="8007877" y="3600283"/>
            <a:ext cx="401632" cy="647760"/>
          </a:xfrm>
          <a:prstGeom prst="upArrow">
            <a:avLst>
              <a:gd name="adj1" fmla="val 50000"/>
              <a:gd name="adj2" fmla="val 124315"/>
            </a:avLst>
          </a:prstGeom>
          <a:gradFill rotWithShape="1">
            <a:gsLst>
              <a:gs pos="0">
                <a:schemeClr val="tx2"/>
              </a:gs>
              <a:gs pos="100000">
                <a:srgbClr val="CCFFFF"/>
              </a:gs>
            </a:gsLst>
            <a:lin ang="5400000" scaled="1"/>
          </a:gra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19459" name="AutoShape 55">
            <a:extLst>
              <a:ext uri="{FF2B5EF4-FFF2-40B4-BE49-F238E27FC236}">
                <a16:creationId xmlns:a16="http://schemas.microsoft.com/office/drawing/2014/main" id="{901A6408-1505-4A15-845C-2E97E8B235B0}"/>
              </a:ext>
            </a:extLst>
          </p:cNvPr>
          <p:cNvSpPr>
            <a:spLocks noChangeArrowheads="1"/>
          </p:cNvSpPr>
          <p:nvPr>
            <p:custDataLst>
              <p:tags r:id="rId2"/>
            </p:custDataLst>
          </p:nvPr>
        </p:nvSpPr>
        <p:spPr bwMode="auto">
          <a:xfrm>
            <a:off x="5346379" y="3476492"/>
            <a:ext cx="401632" cy="647760"/>
          </a:xfrm>
          <a:prstGeom prst="upArrow">
            <a:avLst>
              <a:gd name="adj1" fmla="val 50000"/>
              <a:gd name="adj2" fmla="val 124315"/>
            </a:avLst>
          </a:prstGeom>
          <a:gradFill rotWithShape="1">
            <a:gsLst>
              <a:gs pos="0">
                <a:srgbClr val="808080"/>
              </a:gs>
              <a:gs pos="100000">
                <a:srgbClr val="EAEAEA"/>
              </a:gs>
            </a:gsLst>
            <a:lin ang="5400000" scaled="1"/>
          </a:gra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19460" name="AutoShape 74">
            <a:extLst>
              <a:ext uri="{FF2B5EF4-FFF2-40B4-BE49-F238E27FC236}">
                <a16:creationId xmlns:a16="http://schemas.microsoft.com/office/drawing/2014/main" id="{BC4B0954-5E00-49A8-9CD2-7EE2C89644CE}"/>
              </a:ext>
            </a:extLst>
          </p:cNvPr>
          <p:cNvSpPr>
            <a:spLocks noChangeArrowheads="1"/>
          </p:cNvSpPr>
          <p:nvPr>
            <p:custDataLst>
              <p:tags r:id="rId3"/>
            </p:custDataLst>
          </p:nvPr>
        </p:nvSpPr>
        <p:spPr bwMode="auto">
          <a:xfrm>
            <a:off x="2251614" y="3414597"/>
            <a:ext cx="401632" cy="647760"/>
          </a:xfrm>
          <a:prstGeom prst="upArrow">
            <a:avLst>
              <a:gd name="adj1" fmla="val 50000"/>
              <a:gd name="adj2" fmla="val 124315"/>
            </a:avLst>
          </a:prstGeom>
          <a:gradFill rotWithShape="1">
            <a:gsLst>
              <a:gs pos="0">
                <a:srgbClr val="EA4604"/>
              </a:gs>
              <a:gs pos="100000">
                <a:srgbClr val="FFD3BD"/>
              </a:gs>
            </a:gsLst>
            <a:lin ang="5400000" scaled="1"/>
          </a:gradFill>
          <a:ln w="9525">
            <a:solidFill>
              <a:schemeClr val="tx1"/>
            </a:solidFill>
            <a:miter lim="800000"/>
            <a:headEnd/>
            <a:tailEnd/>
          </a:ln>
        </p:spPr>
        <p:txBody>
          <a:bodyPr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19461" name="Rectangle 49">
            <a:extLst>
              <a:ext uri="{FF2B5EF4-FFF2-40B4-BE49-F238E27FC236}">
                <a16:creationId xmlns:a16="http://schemas.microsoft.com/office/drawing/2014/main" id="{D9BD1A0D-31B8-4FBE-95C3-7813152A596D}"/>
              </a:ext>
            </a:extLst>
          </p:cNvPr>
          <p:cNvSpPr>
            <a:spLocks noGrp="1" noChangeArrowheads="1"/>
          </p:cNvSpPr>
          <p:nvPr>
            <p:ph type="title" idx="4294967295"/>
            <p:custDataLst>
              <p:tags r:id="rId4"/>
            </p:custDataLst>
          </p:nvPr>
        </p:nvSpPr>
        <p:spPr>
          <a:xfrm>
            <a:off x="2987824" y="400734"/>
            <a:ext cx="6007971" cy="39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r">
              <a:lnSpc>
                <a:spcPct val="90000"/>
              </a:lnSpc>
            </a:pPr>
            <a:r>
              <a:rPr lang="fr-FR" altLang="fr-FR" sz="2800" b="1" dirty="0">
                <a:solidFill>
                  <a:srgbClr val="00AE00"/>
                </a:solidFill>
                <a:ea typeface="+mj-ea"/>
                <a:cs typeface="+mj-cs"/>
              </a:rPr>
              <a:t>Le saviez-vous ?</a:t>
            </a:r>
          </a:p>
        </p:txBody>
      </p:sp>
      <p:sp>
        <p:nvSpPr>
          <p:cNvPr id="19462" name="Line 50">
            <a:extLst>
              <a:ext uri="{FF2B5EF4-FFF2-40B4-BE49-F238E27FC236}">
                <a16:creationId xmlns:a16="http://schemas.microsoft.com/office/drawing/2014/main" id="{8832F74D-3058-4C26-B3CA-E3E6C792776C}"/>
              </a:ext>
            </a:extLst>
          </p:cNvPr>
          <p:cNvSpPr>
            <a:spLocks noChangeShapeType="1"/>
          </p:cNvSpPr>
          <p:nvPr>
            <p:custDataLst>
              <p:tags r:id="rId5"/>
            </p:custDataLst>
          </p:nvPr>
        </p:nvSpPr>
        <p:spPr bwMode="auto">
          <a:xfrm>
            <a:off x="3149783" y="1028838"/>
            <a:ext cx="0" cy="5536191"/>
          </a:xfrm>
          <a:prstGeom prst="line">
            <a:avLst/>
          </a:prstGeom>
          <a:noFill/>
          <a:ln w="9525">
            <a:solidFill>
              <a:schemeClr val="folHlink"/>
            </a:solidFill>
            <a:prstDash val="lgDash"/>
            <a:round/>
            <a:headEnd/>
            <a:tailEnd/>
          </a:ln>
          <a:extLst>
            <a:ext uri="{909E8E84-426E-40DD-AFC4-6F175D3DCCD1}">
              <a14:hiddenFill xmlns:a14="http://schemas.microsoft.com/office/drawing/2010/main">
                <a:noFill/>
              </a14:hiddenFill>
            </a:ext>
          </a:extLst>
        </p:spPr>
        <p:txBody>
          <a:bodyPr wrap="none" lIns="84082" tIns="42042" rIns="84082" bIns="42042" anchor="ctr">
            <a:spAutoFit/>
          </a:bodyPr>
          <a:lstStyle/>
          <a:p>
            <a:pPr algn="l" defTabSz="792236">
              <a:lnSpc>
                <a:spcPct val="100000"/>
              </a:lnSpc>
            </a:pPr>
            <a:endParaRPr lang="fr-FR" sz="2000" b="0" dirty="0">
              <a:latin typeface="+mj-lt"/>
              <a:ea typeface="ＭＳ Ｐゴシック" panose="020B0600070205080204" pitchFamily="34" charset="-128"/>
            </a:endParaRPr>
          </a:p>
        </p:txBody>
      </p:sp>
      <p:sp>
        <p:nvSpPr>
          <p:cNvPr id="19463" name="Line 51">
            <a:extLst>
              <a:ext uri="{FF2B5EF4-FFF2-40B4-BE49-F238E27FC236}">
                <a16:creationId xmlns:a16="http://schemas.microsoft.com/office/drawing/2014/main" id="{1D931FF1-2BAC-4194-BDCE-883BD81FF3DD}"/>
              </a:ext>
            </a:extLst>
          </p:cNvPr>
          <p:cNvSpPr>
            <a:spLocks noChangeShapeType="1"/>
          </p:cNvSpPr>
          <p:nvPr>
            <p:custDataLst>
              <p:tags r:id="rId6"/>
            </p:custDataLst>
          </p:nvPr>
        </p:nvSpPr>
        <p:spPr bwMode="auto">
          <a:xfrm>
            <a:off x="6269307" y="1028838"/>
            <a:ext cx="0" cy="5536191"/>
          </a:xfrm>
          <a:prstGeom prst="line">
            <a:avLst/>
          </a:prstGeom>
          <a:noFill/>
          <a:ln w="9525">
            <a:solidFill>
              <a:schemeClr val="folHlink"/>
            </a:solidFill>
            <a:prstDash val="lgDash"/>
            <a:round/>
            <a:headEnd/>
            <a:tailEnd/>
          </a:ln>
          <a:extLst>
            <a:ext uri="{909E8E84-426E-40DD-AFC4-6F175D3DCCD1}">
              <a14:hiddenFill xmlns:a14="http://schemas.microsoft.com/office/drawing/2010/main">
                <a:noFill/>
              </a14:hiddenFill>
            </a:ext>
          </a:extLst>
        </p:spPr>
        <p:txBody>
          <a:bodyPr wrap="none" lIns="84082" tIns="42042" rIns="84082" bIns="42042" anchor="ctr">
            <a:spAutoFit/>
          </a:bodyPr>
          <a:lstStyle/>
          <a:p>
            <a:pPr algn="l" defTabSz="792236">
              <a:lnSpc>
                <a:spcPct val="100000"/>
              </a:lnSpc>
            </a:pPr>
            <a:endParaRPr lang="fr-FR" sz="2000" b="0" dirty="0">
              <a:latin typeface="+mj-lt"/>
              <a:ea typeface="ＭＳ Ｐゴシック" panose="020B0600070205080204" pitchFamily="34" charset="-128"/>
            </a:endParaRPr>
          </a:p>
        </p:txBody>
      </p:sp>
      <p:grpSp>
        <p:nvGrpSpPr>
          <p:cNvPr id="2" name="Group 52">
            <a:extLst>
              <a:ext uri="{FF2B5EF4-FFF2-40B4-BE49-F238E27FC236}">
                <a16:creationId xmlns:a16="http://schemas.microsoft.com/office/drawing/2014/main" id="{BA9DBA2C-9791-4212-9344-1B447D7E2301}"/>
              </a:ext>
            </a:extLst>
          </p:cNvPr>
          <p:cNvGrpSpPr>
            <a:grpSpLocks/>
          </p:cNvGrpSpPr>
          <p:nvPr>
            <p:custDataLst>
              <p:tags r:id="rId7"/>
            </p:custDataLst>
          </p:nvPr>
        </p:nvGrpSpPr>
        <p:grpSpPr bwMode="auto">
          <a:xfrm>
            <a:off x="3255694" y="1159201"/>
            <a:ext cx="2701386" cy="4943677"/>
            <a:chOff x="2222" y="597"/>
            <a:chExt cx="1843" cy="3405"/>
          </a:xfrm>
        </p:grpSpPr>
        <p:sp>
          <p:nvSpPr>
            <p:cNvPr id="19495" name="Text Box 53">
              <a:extLst>
                <a:ext uri="{FF2B5EF4-FFF2-40B4-BE49-F238E27FC236}">
                  <a16:creationId xmlns:a16="http://schemas.microsoft.com/office/drawing/2014/main" id="{19EB5104-5F25-4F00-8F6A-FCC42B28C210}"/>
                </a:ext>
              </a:extLst>
            </p:cNvPr>
            <p:cNvSpPr txBox="1">
              <a:spLocks noChangeArrowheads="1"/>
            </p:cNvSpPr>
            <p:nvPr/>
          </p:nvSpPr>
          <p:spPr bwMode="auto">
            <a:xfrm>
              <a:off x="2222" y="2760"/>
              <a:ext cx="87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lnSpc>
                  <a:spcPct val="100000"/>
                </a:lnSpc>
                <a:buClrTx/>
                <a:buSzTx/>
                <a:buNone/>
              </a:pPr>
              <a:r>
                <a:rPr lang="fr-FR" altLang="fr-FR" sz="1200" b="0" dirty="0">
                  <a:solidFill>
                    <a:srgbClr val="000000"/>
                  </a:solidFill>
                  <a:latin typeface="+mj-lt"/>
                </a:rPr>
                <a:t>Respiration d'un être humain, par jour</a:t>
              </a:r>
            </a:p>
          </p:txBody>
        </p:sp>
        <p:grpSp>
          <p:nvGrpSpPr>
            <p:cNvPr id="19496" name="Group 54">
              <a:extLst>
                <a:ext uri="{FF2B5EF4-FFF2-40B4-BE49-F238E27FC236}">
                  <a16:creationId xmlns:a16="http://schemas.microsoft.com/office/drawing/2014/main" id="{96B03F73-AA69-48BC-94CE-1AD8176E451C}"/>
                </a:ext>
              </a:extLst>
            </p:cNvPr>
            <p:cNvGrpSpPr>
              <a:grpSpLocks/>
            </p:cNvGrpSpPr>
            <p:nvPr/>
          </p:nvGrpSpPr>
          <p:grpSpPr bwMode="auto">
            <a:xfrm>
              <a:off x="2359" y="597"/>
              <a:ext cx="1706" cy="3405"/>
              <a:chOff x="2359" y="597"/>
              <a:chExt cx="1706" cy="3405"/>
            </a:xfrm>
          </p:grpSpPr>
          <p:sp>
            <p:nvSpPr>
              <p:cNvPr id="19497" name="Text Box 56">
                <a:extLst>
                  <a:ext uri="{FF2B5EF4-FFF2-40B4-BE49-F238E27FC236}">
                    <a16:creationId xmlns:a16="http://schemas.microsoft.com/office/drawing/2014/main" id="{8B080BCF-6CD4-4BA9-9B6E-BF47F534EE16}"/>
                  </a:ext>
                </a:extLst>
              </p:cNvPr>
              <p:cNvSpPr txBox="1">
                <a:spLocks noChangeArrowheads="1"/>
              </p:cNvSpPr>
              <p:nvPr/>
            </p:nvSpPr>
            <p:spPr bwMode="auto">
              <a:xfrm>
                <a:off x="2359" y="3531"/>
                <a:ext cx="86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lnSpc>
                    <a:spcPct val="100000"/>
                  </a:lnSpc>
                  <a:buClrTx/>
                  <a:buSzTx/>
                  <a:buNone/>
                </a:pPr>
                <a:r>
                  <a:rPr lang="fr-FR" altLang="fr-FR" sz="1200" b="0" dirty="0">
                    <a:solidFill>
                      <a:srgbClr val="000000"/>
                    </a:solidFill>
                    <a:latin typeface="+mj-lt"/>
                  </a:rPr>
                  <a:t>Cycle de vie d'une bouteille de Coca (33cl)</a:t>
                </a:r>
              </a:p>
            </p:txBody>
          </p:sp>
          <p:sp>
            <p:nvSpPr>
              <p:cNvPr id="19498" name="Text Box 57">
                <a:extLst>
                  <a:ext uri="{FF2B5EF4-FFF2-40B4-BE49-F238E27FC236}">
                    <a16:creationId xmlns:a16="http://schemas.microsoft.com/office/drawing/2014/main" id="{20B0FF0A-C033-4F0E-96AA-3901F05E464B}"/>
                  </a:ext>
                </a:extLst>
              </p:cNvPr>
              <p:cNvSpPr txBox="1">
                <a:spLocks noChangeArrowheads="1"/>
              </p:cNvSpPr>
              <p:nvPr/>
            </p:nvSpPr>
            <p:spPr bwMode="auto">
              <a:xfrm>
                <a:off x="3498" y="3672"/>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360 g</a:t>
                </a:r>
              </a:p>
            </p:txBody>
          </p:sp>
          <p:pic>
            <p:nvPicPr>
              <p:cNvPr id="19499" name="Picture 58">
                <a:extLst>
                  <a:ext uri="{FF2B5EF4-FFF2-40B4-BE49-F238E27FC236}">
                    <a16:creationId xmlns:a16="http://schemas.microsoft.com/office/drawing/2014/main" id="{20BE7F29-871E-47B2-B2D5-562C26376D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7" y="3500"/>
                <a:ext cx="17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0" name="Picture 59">
                <a:extLst>
                  <a:ext uri="{FF2B5EF4-FFF2-40B4-BE49-F238E27FC236}">
                    <a16:creationId xmlns:a16="http://schemas.microsoft.com/office/drawing/2014/main" id="{8BD1C1CD-28F1-4CA6-BAF6-B864CED19E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2" y="1909"/>
                <a:ext cx="545"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1" name="Text Box 60">
                <a:extLst>
                  <a:ext uri="{FF2B5EF4-FFF2-40B4-BE49-F238E27FC236}">
                    <a16:creationId xmlns:a16="http://schemas.microsoft.com/office/drawing/2014/main" id="{7280A43E-8D4F-4109-83F1-2EF97CAFB87C}"/>
                  </a:ext>
                </a:extLst>
              </p:cNvPr>
              <p:cNvSpPr txBox="1">
                <a:spLocks noChangeArrowheads="1"/>
              </p:cNvSpPr>
              <p:nvPr/>
            </p:nvSpPr>
            <p:spPr bwMode="auto">
              <a:xfrm>
                <a:off x="2518" y="2327"/>
                <a:ext cx="9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100 km en voiture</a:t>
                </a:r>
              </a:p>
            </p:txBody>
          </p:sp>
          <p:sp>
            <p:nvSpPr>
              <p:cNvPr id="19502" name="Text Box 61">
                <a:extLst>
                  <a:ext uri="{FF2B5EF4-FFF2-40B4-BE49-F238E27FC236}">
                    <a16:creationId xmlns:a16="http://schemas.microsoft.com/office/drawing/2014/main" id="{18C5CA63-22BB-4BC2-A932-874BFCE42B8E}"/>
                  </a:ext>
                </a:extLst>
              </p:cNvPr>
              <p:cNvSpPr txBox="1">
                <a:spLocks noChangeArrowheads="1"/>
              </p:cNvSpPr>
              <p:nvPr/>
            </p:nvSpPr>
            <p:spPr bwMode="auto">
              <a:xfrm>
                <a:off x="3497" y="2169"/>
                <a:ext cx="567" cy="198"/>
              </a:xfrm>
              <a:prstGeom prst="rect">
                <a:avLst/>
              </a:prstGeom>
              <a:solidFill>
                <a:schemeClr val="bg1"/>
              </a:solidFill>
              <a:ln w="9525">
                <a:solidFill>
                  <a:schemeClr val="folHlink"/>
                </a:solidFill>
                <a:miter lim="800000"/>
                <a:headEnd/>
                <a:tailEnd/>
              </a:ln>
            </p:spPr>
            <p:txBody>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15 kg</a:t>
                </a:r>
              </a:p>
            </p:txBody>
          </p:sp>
          <p:sp>
            <p:nvSpPr>
              <p:cNvPr id="19503" name="Text Box 62">
                <a:extLst>
                  <a:ext uri="{FF2B5EF4-FFF2-40B4-BE49-F238E27FC236}">
                    <a16:creationId xmlns:a16="http://schemas.microsoft.com/office/drawing/2014/main" id="{5E119EFC-E01D-4218-9F0E-CAE948E402DC}"/>
                  </a:ext>
                </a:extLst>
              </p:cNvPr>
              <p:cNvSpPr txBox="1">
                <a:spLocks noChangeArrowheads="1"/>
              </p:cNvSpPr>
              <p:nvPr/>
            </p:nvSpPr>
            <p:spPr bwMode="auto">
              <a:xfrm>
                <a:off x="3497" y="1354"/>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500 kg</a:t>
                </a:r>
              </a:p>
            </p:txBody>
          </p:sp>
          <p:pic>
            <p:nvPicPr>
              <p:cNvPr id="19504" name="Picture 63">
                <a:extLst>
                  <a:ext uri="{FF2B5EF4-FFF2-40B4-BE49-F238E27FC236}">
                    <a16:creationId xmlns:a16="http://schemas.microsoft.com/office/drawing/2014/main" id="{B7912FED-C277-433F-99A0-3A1D9D4517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463" y="1064"/>
                <a:ext cx="92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5" name="Text Box 64">
                <a:extLst>
                  <a:ext uri="{FF2B5EF4-FFF2-40B4-BE49-F238E27FC236}">
                    <a16:creationId xmlns:a16="http://schemas.microsoft.com/office/drawing/2014/main" id="{0F15A533-4566-4CDB-8E72-76529C9CC919}"/>
                  </a:ext>
                </a:extLst>
              </p:cNvPr>
              <p:cNvSpPr txBox="1">
                <a:spLocks noChangeArrowheads="1"/>
              </p:cNvSpPr>
              <p:nvPr/>
            </p:nvSpPr>
            <p:spPr bwMode="auto">
              <a:xfrm>
                <a:off x="3498" y="2887"/>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 Kg</a:t>
                </a:r>
              </a:p>
            </p:txBody>
          </p:sp>
          <p:sp>
            <p:nvSpPr>
              <p:cNvPr id="19506" name="Text Box 65">
                <a:extLst>
                  <a:ext uri="{FF2B5EF4-FFF2-40B4-BE49-F238E27FC236}">
                    <a16:creationId xmlns:a16="http://schemas.microsoft.com/office/drawing/2014/main" id="{F6FAC714-EF2F-41EE-B761-2D0C99E5E253}"/>
                  </a:ext>
                </a:extLst>
              </p:cNvPr>
              <p:cNvSpPr txBox="1">
                <a:spLocks noChangeArrowheads="1"/>
              </p:cNvSpPr>
              <p:nvPr/>
            </p:nvSpPr>
            <p:spPr bwMode="auto">
              <a:xfrm>
                <a:off x="2465" y="597"/>
                <a:ext cx="1477" cy="254"/>
              </a:xfrm>
              <a:prstGeom prst="rect">
                <a:avLst/>
              </a:prstGeom>
              <a:solidFill>
                <a:schemeClr val="bg1"/>
              </a:solidFill>
              <a:ln w="9525">
                <a:solidFill>
                  <a:schemeClr val="folHlink"/>
                </a:solidFill>
                <a:miter lim="800000"/>
                <a:headEnd/>
                <a:tailEnd/>
              </a:ln>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defTabSz="792236" eaLnBrk="1" hangingPunct="1">
                  <a:lnSpc>
                    <a:spcPct val="100000"/>
                  </a:lnSpc>
                  <a:buClrTx/>
                  <a:buSzTx/>
                  <a:buNone/>
                </a:pPr>
                <a:r>
                  <a:rPr lang="fr-FR" altLang="fr-FR" sz="1800" b="0" dirty="0">
                    <a:solidFill>
                      <a:srgbClr val="00279F"/>
                    </a:solidFill>
                    <a:latin typeface="+mj-lt"/>
                  </a:rPr>
                  <a:t>Émission de CO²</a:t>
                </a:r>
              </a:p>
            </p:txBody>
          </p:sp>
          <p:sp>
            <p:nvSpPr>
              <p:cNvPr id="19507" name="Text Box 66">
                <a:extLst>
                  <a:ext uri="{FF2B5EF4-FFF2-40B4-BE49-F238E27FC236}">
                    <a16:creationId xmlns:a16="http://schemas.microsoft.com/office/drawing/2014/main" id="{1C46B4EE-3877-4251-966C-29C1D87EC027}"/>
                  </a:ext>
                </a:extLst>
              </p:cNvPr>
              <p:cNvSpPr txBox="1">
                <a:spLocks noChangeArrowheads="1"/>
              </p:cNvSpPr>
              <p:nvPr/>
            </p:nvSpPr>
            <p:spPr bwMode="auto">
              <a:xfrm>
                <a:off x="2440" y="1360"/>
                <a:ext cx="1007"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Tx/>
                  <a:buSzTx/>
                  <a:buNone/>
                </a:pPr>
                <a:r>
                  <a:rPr lang="fr-FR" altLang="fr-FR" sz="1200" b="0" dirty="0">
                    <a:solidFill>
                      <a:srgbClr val="000000"/>
                    </a:solidFill>
                    <a:latin typeface="+mj-lt"/>
                  </a:rPr>
                  <a:t>Paris – New York</a:t>
                </a:r>
                <a:br>
                  <a:rPr lang="fr-FR" altLang="fr-FR" sz="1200" b="0" dirty="0">
                    <a:solidFill>
                      <a:srgbClr val="000000"/>
                    </a:solidFill>
                    <a:latin typeface="+mj-lt"/>
                  </a:rPr>
                </a:br>
                <a:r>
                  <a:rPr lang="fr-FR" altLang="fr-FR" sz="1200" b="0" i="1" dirty="0">
                    <a:solidFill>
                      <a:srgbClr val="000000"/>
                    </a:solidFill>
                    <a:latin typeface="+mj-lt"/>
                  </a:rPr>
                  <a:t>par passager,</a:t>
                </a:r>
                <a:br>
                  <a:rPr lang="fr-FR" altLang="fr-FR" sz="1200" b="0" i="1" dirty="0">
                    <a:solidFill>
                      <a:srgbClr val="000000"/>
                    </a:solidFill>
                    <a:latin typeface="+mj-lt"/>
                  </a:rPr>
                </a:br>
                <a:r>
                  <a:rPr lang="fr-FR" altLang="fr-FR" sz="1200" b="0" i="1" dirty="0">
                    <a:solidFill>
                      <a:srgbClr val="000000"/>
                    </a:solidFill>
                    <a:latin typeface="+mj-lt"/>
                  </a:rPr>
                  <a:t>classe économie</a:t>
                </a:r>
              </a:p>
              <a:p>
                <a:pPr algn="l" defTabSz="792236" eaLnBrk="1" hangingPunct="1">
                  <a:lnSpc>
                    <a:spcPct val="110000"/>
                  </a:lnSpc>
                  <a:buClrTx/>
                  <a:buSzTx/>
                  <a:buNone/>
                </a:pPr>
                <a:endParaRPr lang="fr-FR" altLang="fr-FR" sz="700" b="0" dirty="0">
                  <a:solidFill>
                    <a:srgbClr val="000000"/>
                  </a:solidFill>
                  <a:latin typeface="+mj-lt"/>
                </a:endParaRPr>
              </a:p>
            </p:txBody>
          </p:sp>
          <p:pic>
            <p:nvPicPr>
              <p:cNvPr id="19508" name="Picture 67">
                <a:extLst>
                  <a:ext uri="{FF2B5EF4-FFF2-40B4-BE49-F238E27FC236}">
                    <a16:creationId xmlns:a16="http://schemas.microsoft.com/office/drawing/2014/main" id="{E87087DD-F899-4489-B364-9AF81703A2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5" y="2627"/>
                <a:ext cx="386"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68">
            <a:extLst>
              <a:ext uri="{FF2B5EF4-FFF2-40B4-BE49-F238E27FC236}">
                <a16:creationId xmlns:a16="http://schemas.microsoft.com/office/drawing/2014/main" id="{02FE4F93-2D37-4BF6-B2E5-D3C941BA04B9}"/>
              </a:ext>
            </a:extLst>
          </p:cNvPr>
          <p:cNvGrpSpPr>
            <a:grpSpLocks/>
          </p:cNvGrpSpPr>
          <p:nvPr>
            <p:custDataLst>
              <p:tags r:id="rId8"/>
            </p:custDataLst>
          </p:nvPr>
        </p:nvGrpSpPr>
        <p:grpSpPr bwMode="auto">
          <a:xfrm>
            <a:off x="11004" y="1137499"/>
            <a:ext cx="2880195" cy="5265304"/>
            <a:chOff x="7" y="582"/>
            <a:chExt cx="1966" cy="3626"/>
          </a:xfrm>
        </p:grpSpPr>
        <p:sp>
          <p:nvSpPr>
            <p:cNvPr id="19481" name="Text Box 69">
              <a:extLst>
                <a:ext uri="{FF2B5EF4-FFF2-40B4-BE49-F238E27FC236}">
                  <a16:creationId xmlns:a16="http://schemas.microsoft.com/office/drawing/2014/main" id="{D8368BAD-3889-403C-ACC9-5BA463119B43}"/>
                </a:ext>
              </a:extLst>
            </p:cNvPr>
            <p:cNvSpPr txBox="1">
              <a:spLocks noChangeArrowheads="1"/>
            </p:cNvSpPr>
            <p:nvPr/>
          </p:nvSpPr>
          <p:spPr bwMode="auto">
            <a:xfrm>
              <a:off x="7" y="3521"/>
              <a:ext cx="845"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596"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buClrTx/>
                <a:buSzTx/>
                <a:buNone/>
              </a:pPr>
              <a:r>
                <a:rPr lang="fr-FR" altLang="fr-FR" sz="1200" b="0" dirty="0">
                  <a:solidFill>
                    <a:srgbClr val="00279F"/>
                  </a:solidFill>
                  <a:latin typeface="+mj-lt"/>
                </a:rPr>
                <a:t>Montée de</a:t>
              </a:r>
              <a:br>
                <a:rPr lang="fr-FR" altLang="fr-FR" sz="1200" b="0" dirty="0">
                  <a:solidFill>
                    <a:srgbClr val="00279F"/>
                  </a:solidFill>
                  <a:latin typeface="+mj-lt"/>
                </a:rPr>
              </a:br>
              <a:r>
                <a:rPr lang="fr-FR" altLang="fr-FR" sz="1200" b="0" dirty="0">
                  <a:solidFill>
                    <a:srgbClr val="00279F"/>
                  </a:solidFill>
                  <a:latin typeface="+mj-lt"/>
                </a:rPr>
                <a:t>2000 m par un alpiniste portant</a:t>
              </a:r>
              <a:br>
                <a:rPr lang="fr-FR" altLang="fr-FR" sz="1200" b="0" dirty="0">
                  <a:solidFill>
                    <a:srgbClr val="00279F"/>
                  </a:solidFill>
                  <a:latin typeface="+mj-lt"/>
                </a:rPr>
              </a:br>
              <a:r>
                <a:rPr lang="fr-FR" altLang="fr-FR" sz="1200" b="0" dirty="0">
                  <a:solidFill>
                    <a:srgbClr val="00279F"/>
                  </a:solidFill>
                  <a:latin typeface="+mj-lt"/>
                </a:rPr>
                <a:t>30 kg sur le dos</a:t>
              </a:r>
            </a:p>
          </p:txBody>
        </p:sp>
        <p:sp>
          <p:nvSpPr>
            <p:cNvPr id="19482" name="Text Box 70">
              <a:extLst>
                <a:ext uri="{FF2B5EF4-FFF2-40B4-BE49-F238E27FC236}">
                  <a16:creationId xmlns:a16="http://schemas.microsoft.com/office/drawing/2014/main" id="{DBF0A2FA-5687-4DA6-867A-A2592D9E4B30}"/>
                </a:ext>
              </a:extLst>
            </p:cNvPr>
            <p:cNvSpPr txBox="1">
              <a:spLocks noChangeArrowheads="1"/>
            </p:cNvSpPr>
            <p:nvPr/>
          </p:nvSpPr>
          <p:spPr bwMode="auto">
            <a:xfrm>
              <a:off x="333" y="1249"/>
              <a:ext cx="107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900" b="0" dirty="0">
                  <a:solidFill>
                    <a:srgbClr val="00279F"/>
                  </a:solidFill>
                  <a:latin typeface="+mj-lt"/>
                </a:rPr>
                <a:t>Paris – New York</a:t>
              </a:r>
              <a:br>
                <a:rPr lang="fr-FR" altLang="fr-FR" sz="1000" b="0" dirty="0">
                  <a:solidFill>
                    <a:srgbClr val="00279F"/>
                  </a:solidFill>
                  <a:latin typeface="+mj-lt"/>
                </a:rPr>
              </a:br>
              <a:r>
                <a:rPr lang="fr-FR" altLang="fr-FR" sz="1400" b="0" i="1" dirty="0">
                  <a:solidFill>
                    <a:srgbClr val="00279F"/>
                  </a:solidFill>
                  <a:latin typeface="+mj-lt"/>
                </a:rPr>
                <a:t>par passager,</a:t>
              </a:r>
              <a:br>
                <a:rPr lang="fr-FR" altLang="fr-FR" sz="1400" b="0" i="1" dirty="0">
                  <a:solidFill>
                    <a:srgbClr val="00279F"/>
                  </a:solidFill>
                  <a:latin typeface="+mj-lt"/>
                </a:rPr>
              </a:br>
              <a:r>
                <a:rPr lang="fr-FR" altLang="fr-FR" sz="1400" b="0" i="1" dirty="0">
                  <a:solidFill>
                    <a:srgbClr val="00279F"/>
                  </a:solidFill>
                  <a:latin typeface="+mj-lt"/>
                </a:rPr>
                <a:t>classe économie</a:t>
              </a:r>
            </a:p>
          </p:txBody>
        </p:sp>
        <p:sp>
          <p:nvSpPr>
            <p:cNvPr id="19483" name="Text Box 71">
              <a:extLst>
                <a:ext uri="{FF2B5EF4-FFF2-40B4-BE49-F238E27FC236}">
                  <a16:creationId xmlns:a16="http://schemas.microsoft.com/office/drawing/2014/main" id="{E595F9F2-62BF-41D8-A76A-20DA0BE58C63}"/>
                </a:ext>
              </a:extLst>
            </p:cNvPr>
            <p:cNvSpPr txBox="1">
              <a:spLocks noChangeArrowheads="1"/>
            </p:cNvSpPr>
            <p:nvPr/>
          </p:nvSpPr>
          <p:spPr bwMode="auto">
            <a:xfrm>
              <a:off x="837" y="2390"/>
              <a:ext cx="48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279F"/>
                  </a:solidFill>
                  <a:latin typeface="+mj-lt"/>
                </a:rPr>
                <a:t>Un bain</a:t>
              </a:r>
            </a:p>
          </p:txBody>
        </p:sp>
        <p:sp>
          <p:nvSpPr>
            <p:cNvPr id="19484" name="Text Box 72">
              <a:extLst>
                <a:ext uri="{FF2B5EF4-FFF2-40B4-BE49-F238E27FC236}">
                  <a16:creationId xmlns:a16="http://schemas.microsoft.com/office/drawing/2014/main" id="{F2D6B837-70B6-4344-861E-791243B6E4A5}"/>
                </a:ext>
              </a:extLst>
            </p:cNvPr>
            <p:cNvSpPr txBox="1">
              <a:spLocks noChangeArrowheads="1"/>
            </p:cNvSpPr>
            <p:nvPr/>
          </p:nvSpPr>
          <p:spPr bwMode="auto">
            <a:xfrm>
              <a:off x="122" y="582"/>
              <a:ext cx="1769" cy="233"/>
            </a:xfrm>
            <a:prstGeom prst="rect">
              <a:avLst/>
            </a:prstGeom>
            <a:solidFill>
              <a:schemeClr val="bg1"/>
            </a:solidFill>
            <a:ln w="9525">
              <a:solidFill>
                <a:schemeClr val="folHlink"/>
              </a:solidFill>
              <a:miter lim="800000"/>
              <a:headEnd/>
              <a:tailEnd/>
            </a:ln>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defTabSz="792236" eaLnBrk="1" hangingPunct="1">
                <a:lnSpc>
                  <a:spcPct val="100000"/>
                </a:lnSpc>
                <a:buClrTx/>
                <a:buSzTx/>
                <a:buNone/>
              </a:pPr>
              <a:r>
                <a:rPr lang="fr-FR" altLang="fr-FR" sz="1600" b="0" dirty="0">
                  <a:solidFill>
                    <a:srgbClr val="00279F"/>
                  </a:solidFill>
                  <a:latin typeface="+mj-lt"/>
                </a:rPr>
                <a:t>Consommation d'énergie</a:t>
              </a:r>
            </a:p>
          </p:txBody>
        </p:sp>
        <p:pic>
          <p:nvPicPr>
            <p:cNvPr id="19485" name="Picture 73">
              <a:extLst>
                <a:ext uri="{FF2B5EF4-FFF2-40B4-BE49-F238E27FC236}">
                  <a16:creationId xmlns:a16="http://schemas.microsoft.com/office/drawing/2014/main" id="{502F9C36-9306-42D5-8834-AAA8168AF5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63" y="947"/>
              <a:ext cx="92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6" name="Text Box 75">
              <a:extLst>
                <a:ext uri="{FF2B5EF4-FFF2-40B4-BE49-F238E27FC236}">
                  <a16:creationId xmlns:a16="http://schemas.microsoft.com/office/drawing/2014/main" id="{F908ECA0-7B4D-4CE0-8140-69D6A0F36BC3}"/>
                </a:ext>
              </a:extLst>
            </p:cNvPr>
            <p:cNvSpPr txBox="1">
              <a:spLocks noChangeArrowheads="1"/>
            </p:cNvSpPr>
            <p:nvPr/>
          </p:nvSpPr>
          <p:spPr bwMode="auto">
            <a:xfrm>
              <a:off x="1406" y="1354"/>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279F"/>
                  </a:solidFill>
                  <a:latin typeface="+mj-lt"/>
                </a:rPr>
                <a:t>2000 KWh</a:t>
              </a:r>
            </a:p>
          </p:txBody>
        </p:sp>
        <p:sp>
          <p:nvSpPr>
            <p:cNvPr id="19487" name="Text Box 76">
              <a:extLst>
                <a:ext uri="{FF2B5EF4-FFF2-40B4-BE49-F238E27FC236}">
                  <a16:creationId xmlns:a16="http://schemas.microsoft.com/office/drawing/2014/main" id="{F95CF701-CFC0-4AB8-9BDA-F15CB0F46161}"/>
                </a:ext>
              </a:extLst>
            </p:cNvPr>
            <p:cNvSpPr txBox="1">
              <a:spLocks noChangeArrowheads="1"/>
            </p:cNvSpPr>
            <p:nvPr/>
          </p:nvSpPr>
          <p:spPr bwMode="auto">
            <a:xfrm>
              <a:off x="1422" y="3105"/>
              <a:ext cx="522"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279F"/>
                  </a:solidFill>
                  <a:latin typeface="+mj-lt"/>
                </a:rPr>
                <a:t>1 KWh</a:t>
              </a:r>
            </a:p>
          </p:txBody>
        </p:sp>
        <p:sp>
          <p:nvSpPr>
            <p:cNvPr id="19488" name="Text Box 77">
              <a:extLst>
                <a:ext uri="{FF2B5EF4-FFF2-40B4-BE49-F238E27FC236}">
                  <a16:creationId xmlns:a16="http://schemas.microsoft.com/office/drawing/2014/main" id="{607EF47F-0CDD-45CC-90B8-3FD3187894A9}"/>
                </a:ext>
              </a:extLst>
            </p:cNvPr>
            <p:cNvSpPr txBox="1">
              <a:spLocks noChangeArrowheads="1"/>
            </p:cNvSpPr>
            <p:nvPr/>
          </p:nvSpPr>
          <p:spPr bwMode="auto">
            <a:xfrm>
              <a:off x="263" y="2844"/>
              <a:ext cx="46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r" defTabSz="792236" eaLnBrk="1" hangingPunct="1">
                <a:buClrTx/>
                <a:buSzTx/>
                <a:buNone/>
              </a:pPr>
              <a:r>
                <a:rPr lang="fr-FR" altLang="fr-FR" sz="1200" b="0" dirty="0">
                  <a:solidFill>
                    <a:srgbClr val="00279F"/>
                  </a:solidFill>
                  <a:latin typeface="+mj-lt"/>
                </a:rPr>
                <a:t>Une</a:t>
              </a:r>
              <a:br>
                <a:rPr lang="fr-FR" altLang="fr-FR" sz="1200" b="0" dirty="0">
                  <a:solidFill>
                    <a:srgbClr val="00279F"/>
                  </a:solidFill>
                  <a:latin typeface="+mj-lt"/>
                </a:rPr>
              </a:br>
              <a:r>
                <a:rPr lang="fr-FR" altLang="fr-FR" sz="1200" b="0" dirty="0">
                  <a:solidFill>
                    <a:srgbClr val="00279F"/>
                  </a:solidFill>
                  <a:latin typeface="+mj-lt"/>
                </a:rPr>
                <a:t>douche</a:t>
              </a:r>
            </a:p>
          </p:txBody>
        </p:sp>
        <p:sp>
          <p:nvSpPr>
            <p:cNvPr id="19489" name="Text Box 78">
              <a:extLst>
                <a:ext uri="{FF2B5EF4-FFF2-40B4-BE49-F238E27FC236}">
                  <a16:creationId xmlns:a16="http://schemas.microsoft.com/office/drawing/2014/main" id="{8A3136BB-D3DE-409E-A6E9-EDC9F0AB6BAE}"/>
                </a:ext>
              </a:extLst>
            </p:cNvPr>
            <p:cNvSpPr txBox="1">
              <a:spLocks noChangeArrowheads="1"/>
            </p:cNvSpPr>
            <p:nvPr/>
          </p:nvSpPr>
          <p:spPr bwMode="auto">
            <a:xfrm>
              <a:off x="758" y="4060"/>
              <a:ext cx="117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800" i="1" dirty="0">
                  <a:solidFill>
                    <a:srgbClr val="00279F"/>
                  </a:solidFill>
                  <a:latin typeface="+mj-lt"/>
                </a:rPr>
                <a:t>Équivalence : 1 KWh = 861 Kcal</a:t>
              </a:r>
            </a:p>
          </p:txBody>
        </p:sp>
        <p:pic>
          <p:nvPicPr>
            <p:cNvPr id="19490" name="Picture 79">
              <a:extLst>
                <a:ext uri="{FF2B5EF4-FFF2-40B4-BE49-F238E27FC236}">
                  <a16:creationId xmlns:a16="http://schemas.microsoft.com/office/drawing/2014/main" id="{65CF42FC-A416-4185-B0F8-2D976FADC9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7" y="2875"/>
              <a:ext cx="64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80">
              <a:extLst>
                <a:ext uri="{FF2B5EF4-FFF2-40B4-BE49-F238E27FC236}">
                  <a16:creationId xmlns:a16="http://schemas.microsoft.com/office/drawing/2014/main" id="{F7B66CE2-E68F-446F-8328-B4E0415CA1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 y="1900"/>
              <a:ext cx="77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81">
              <a:extLst>
                <a:ext uri="{FF2B5EF4-FFF2-40B4-BE49-F238E27FC236}">
                  <a16:creationId xmlns:a16="http://schemas.microsoft.com/office/drawing/2014/main" id="{14178B50-8B42-451A-BBDB-25911FB773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4" y="3538"/>
              <a:ext cx="4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Text Box 82">
              <a:extLst>
                <a:ext uri="{FF2B5EF4-FFF2-40B4-BE49-F238E27FC236}">
                  <a16:creationId xmlns:a16="http://schemas.microsoft.com/office/drawing/2014/main" id="{AACB0951-8D85-4ECD-9666-8418D83DFCFB}"/>
                </a:ext>
              </a:extLst>
            </p:cNvPr>
            <p:cNvSpPr txBox="1">
              <a:spLocks noChangeArrowheads="1"/>
            </p:cNvSpPr>
            <p:nvPr/>
          </p:nvSpPr>
          <p:spPr bwMode="auto">
            <a:xfrm>
              <a:off x="1428" y="2291"/>
              <a:ext cx="522"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279F"/>
                  </a:solidFill>
                  <a:latin typeface="+mj-lt"/>
                </a:rPr>
                <a:t>6 KWh</a:t>
              </a:r>
            </a:p>
          </p:txBody>
        </p:sp>
        <p:sp>
          <p:nvSpPr>
            <p:cNvPr id="19494" name="Text Box 83">
              <a:extLst>
                <a:ext uri="{FF2B5EF4-FFF2-40B4-BE49-F238E27FC236}">
                  <a16:creationId xmlns:a16="http://schemas.microsoft.com/office/drawing/2014/main" id="{5590DE18-4D16-4DAC-83E4-C09E8EDF1C73}"/>
                </a:ext>
              </a:extLst>
            </p:cNvPr>
            <p:cNvSpPr txBox="1">
              <a:spLocks noChangeArrowheads="1"/>
            </p:cNvSpPr>
            <p:nvPr/>
          </p:nvSpPr>
          <p:spPr bwMode="auto">
            <a:xfrm>
              <a:off x="1416" y="3657"/>
              <a:ext cx="522"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279F"/>
                  </a:solidFill>
                  <a:latin typeface="+mj-lt"/>
                </a:rPr>
                <a:t>0,5 KWh</a:t>
              </a:r>
            </a:p>
          </p:txBody>
        </p:sp>
      </p:grpSp>
      <p:grpSp>
        <p:nvGrpSpPr>
          <p:cNvPr id="5" name="Group 84">
            <a:extLst>
              <a:ext uri="{FF2B5EF4-FFF2-40B4-BE49-F238E27FC236}">
                <a16:creationId xmlns:a16="http://schemas.microsoft.com/office/drawing/2014/main" id="{2C5CCF4A-707E-444C-BE2F-F277AE84E374}"/>
              </a:ext>
            </a:extLst>
          </p:cNvPr>
          <p:cNvGrpSpPr>
            <a:grpSpLocks/>
          </p:cNvGrpSpPr>
          <p:nvPr>
            <p:custDataLst>
              <p:tags r:id="rId9"/>
            </p:custDataLst>
          </p:nvPr>
        </p:nvGrpSpPr>
        <p:grpSpPr bwMode="auto">
          <a:xfrm>
            <a:off x="6485253" y="1138874"/>
            <a:ext cx="2309382" cy="5278982"/>
            <a:chOff x="4426" y="583"/>
            <a:chExt cx="1576" cy="3636"/>
          </a:xfrm>
        </p:grpSpPr>
        <p:grpSp>
          <p:nvGrpSpPr>
            <p:cNvPr id="19467" name="Group 85">
              <a:extLst>
                <a:ext uri="{FF2B5EF4-FFF2-40B4-BE49-F238E27FC236}">
                  <a16:creationId xmlns:a16="http://schemas.microsoft.com/office/drawing/2014/main" id="{E88E30C7-E835-4A31-98AF-8D8E8996AFDE}"/>
                </a:ext>
              </a:extLst>
            </p:cNvPr>
            <p:cNvGrpSpPr>
              <a:grpSpLocks/>
            </p:cNvGrpSpPr>
            <p:nvPr/>
          </p:nvGrpSpPr>
          <p:grpSpPr bwMode="auto">
            <a:xfrm>
              <a:off x="4513" y="583"/>
              <a:ext cx="1489" cy="3636"/>
              <a:chOff x="4513" y="583"/>
              <a:chExt cx="1489" cy="3636"/>
            </a:xfrm>
          </p:grpSpPr>
          <p:sp>
            <p:nvSpPr>
              <p:cNvPr id="19469" name="Text Box 87">
                <a:extLst>
                  <a:ext uri="{FF2B5EF4-FFF2-40B4-BE49-F238E27FC236}">
                    <a16:creationId xmlns:a16="http://schemas.microsoft.com/office/drawing/2014/main" id="{C305779C-6AC8-4D89-BBBD-573124DABD84}"/>
                  </a:ext>
                </a:extLst>
              </p:cNvPr>
              <p:cNvSpPr txBox="1">
                <a:spLocks noChangeArrowheads="1"/>
              </p:cNvSpPr>
              <p:nvPr/>
            </p:nvSpPr>
            <p:spPr bwMode="auto">
              <a:xfrm>
                <a:off x="5372" y="3084"/>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200 litres</a:t>
                </a:r>
              </a:p>
            </p:txBody>
          </p:sp>
          <p:sp>
            <p:nvSpPr>
              <p:cNvPr id="19470" name="Text Box 88">
                <a:extLst>
                  <a:ext uri="{FF2B5EF4-FFF2-40B4-BE49-F238E27FC236}">
                    <a16:creationId xmlns:a16="http://schemas.microsoft.com/office/drawing/2014/main" id="{D28247F3-2955-4654-9554-551D2CAC9965}"/>
                  </a:ext>
                </a:extLst>
              </p:cNvPr>
              <p:cNvSpPr txBox="1">
                <a:spLocks noChangeArrowheads="1"/>
              </p:cNvSpPr>
              <p:nvPr/>
            </p:nvSpPr>
            <p:spPr bwMode="auto">
              <a:xfrm>
                <a:off x="4513" y="3349"/>
                <a:ext cx="79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Un café au lait</a:t>
                </a:r>
              </a:p>
            </p:txBody>
          </p:sp>
          <p:sp>
            <p:nvSpPr>
              <p:cNvPr id="19471" name="Text Box 89">
                <a:extLst>
                  <a:ext uri="{FF2B5EF4-FFF2-40B4-BE49-F238E27FC236}">
                    <a16:creationId xmlns:a16="http://schemas.microsoft.com/office/drawing/2014/main" id="{BDFB2C20-3D3D-46B6-B94C-AFBB4574F65F}"/>
                  </a:ext>
                </a:extLst>
              </p:cNvPr>
              <p:cNvSpPr txBox="1">
                <a:spLocks noChangeArrowheads="1"/>
              </p:cNvSpPr>
              <p:nvPr/>
            </p:nvSpPr>
            <p:spPr bwMode="auto">
              <a:xfrm>
                <a:off x="4632" y="2459"/>
                <a:ext cx="72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 kg de maïs</a:t>
                </a:r>
              </a:p>
            </p:txBody>
          </p:sp>
          <p:sp>
            <p:nvSpPr>
              <p:cNvPr id="19472" name="Text Box 90">
                <a:extLst>
                  <a:ext uri="{FF2B5EF4-FFF2-40B4-BE49-F238E27FC236}">
                    <a16:creationId xmlns:a16="http://schemas.microsoft.com/office/drawing/2014/main" id="{73075D8E-D0F9-478D-AED9-1DF07D8D33E3}"/>
                  </a:ext>
                </a:extLst>
              </p:cNvPr>
              <p:cNvSpPr txBox="1">
                <a:spLocks noChangeArrowheads="1"/>
              </p:cNvSpPr>
              <p:nvPr/>
            </p:nvSpPr>
            <p:spPr bwMode="auto">
              <a:xfrm>
                <a:off x="5371" y="2181"/>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900 litres</a:t>
                </a:r>
              </a:p>
            </p:txBody>
          </p:sp>
          <p:pic>
            <p:nvPicPr>
              <p:cNvPr id="19473" name="Picture 91">
                <a:extLst>
                  <a:ext uri="{FF2B5EF4-FFF2-40B4-BE49-F238E27FC236}">
                    <a16:creationId xmlns:a16="http://schemas.microsoft.com/office/drawing/2014/main" id="{D7D2F5A9-A2F6-458F-AFD7-8F3C2D68F0D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1" y="2094"/>
                <a:ext cx="57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92">
                <a:extLst>
                  <a:ext uri="{FF2B5EF4-FFF2-40B4-BE49-F238E27FC236}">
                    <a16:creationId xmlns:a16="http://schemas.microsoft.com/office/drawing/2014/main" id="{BFA2F901-2EB9-49FE-B148-00094A1617BC}"/>
                  </a:ext>
                </a:extLst>
              </p:cNvPr>
              <p:cNvSpPr txBox="1">
                <a:spLocks noChangeArrowheads="1"/>
              </p:cNvSpPr>
              <p:nvPr/>
            </p:nvSpPr>
            <p:spPr bwMode="auto">
              <a:xfrm>
                <a:off x="4520" y="1550"/>
                <a:ext cx="74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 kg de bœuf</a:t>
                </a:r>
              </a:p>
            </p:txBody>
          </p:sp>
          <p:pic>
            <p:nvPicPr>
              <p:cNvPr id="19475" name="Picture 93">
                <a:extLst>
                  <a:ext uri="{FF2B5EF4-FFF2-40B4-BE49-F238E27FC236}">
                    <a16:creationId xmlns:a16="http://schemas.microsoft.com/office/drawing/2014/main" id="{E4758B64-D6F8-47E3-9A88-7B7D3DDBA81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2" y="1194"/>
                <a:ext cx="33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Text Box 94">
                <a:extLst>
                  <a:ext uri="{FF2B5EF4-FFF2-40B4-BE49-F238E27FC236}">
                    <a16:creationId xmlns:a16="http://schemas.microsoft.com/office/drawing/2014/main" id="{89C8A494-B20E-48F7-A7E2-84FD75A1B2C2}"/>
                  </a:ext>
                </a:extLst>
              </p:cNvPr>
              <p:cNvSpPr txBox="1">
                <a:spLocks noChangeArrowheads="1"/>
              </p:cNvSpPr>
              <p:nvPr/>
            </p:nvSpPr>
            <p:spPr bwMode="auto">
              <a:xfrm>
                <a:off x="5290" y="1354"/>
                <a:ext cx="696" cy="191"/>
              </a:xfrm>
              <a:prstGeom prst="rect">
                <a:avLst/>
              </a:prstGeom>
              <a:solidFill>
                <a:schemeClr val="bg1"/>
              </a:solidFill>
              <a:ln w="9525">
                <a:solidFill>
                  <a:schemeClr val="folHlink"/>
                </a:solidFill>
                <a:miter lim="800000"/>
                <a:headEnd/>
                <a:tailEnd/>
              </a:ln>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16 000 litres</a:t>
                </a:r>
              </a:p>
            </p:txBody>
          </p:sp>
          <p:pic>
            <p:nvPicPr>
              <p:cNvPr id="19477" name="Picture 95">
                <a:extLst>
                  <a:ext uri="{FF2B5EF4-FFF2-40B4-BE49-F238E27FC236}">
                    <a16:creationId xmlns:a16="http://schemas.microsoft.com/office/drawing/2014/main" id="{219D07C0-6F8C-4223-8DB0-61C742036D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 y="3733"/>
                <a:ext cx="35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Text Box 96">
                <a:extLst>
                  <a:ext uri="{FF2B5EF4-FFF2-40B4-BE49-F238E27FC236}">
                    <a16:creationId xmlns:a16="http://schemas.microsoft.com/office/drawing/2014/main" id="{A26DDD46-68DF-4686-9553-083CDF44585E}"/>
                  </a:ext>
                </a:extLst>
              </p:cNvPr>
              <p:cNvSpPr txBox="1">
                <a:spLocks noChangeArrowheads="1"/>
              </p:cNvSpPr>
              <p:nvPr/>
            </p:nvSpPr>
            <p:spPr bwMode="auto">
              <a:xfrm>
                <a:off x="4556" y="583"/>
                <a:ext cx="1446" cy="233"/>
              </a:xfrm>
              <a:prstGeom prst="rect">
                <a:avLst/>
              </a:prstGeom>
              <a:solidFill>
                <a:schemeClr val="bg1"/>
              </a:solidFill>
              <a:ln w="9525">
                <a:solidFill>
                  <a:schemeClr val="folHlink"/>
                </a:solidFill>
                <a:miter lim="800000"/>
                <a:headEnd/>
                <a:tailEnd/>
              </a:ln>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defTabSz="792236" eaLnBrk="1" hangingPunct="1">
                  <a:lnSpc>
                    <a:spcPct val="100000"/>
                  </a:lnSpc>
                  <a:buClrTx/>
                  <a:buSzTx/>
                  <a:buNone/>
                </a:pPr>
                <a:r>
                  <a:rPr lang="fr-FR" altLang="fr-FR" sz="1600" b="0" dirty="0">
                    <a:solidFill>
                      <a:srgbClr val="00279F"/>
                    </a:solidFill>
                    <a:latin typeface="+mj-lt"/>
                  </a:rPr>
                  <a:t>Consommation d'eau</a:t>
                </a:r>
              </a:p>
            </p:txBody>
          </p:sp>
          <p:sp>
            <p:nvSpPr>
              <p:cNvPr id="19479" name="Text Box 97">
                <a:extLst>
                  <a:ext uri="{FF2B5EF4-FFF2-40B4-BE49-F238E27FC236}">
                    <a16:creationId xmlns:a16="http://schemas.microsoft.com/office/drawing/2014/main" id="{FF2C77F1-BA63-40D4-8B4C-D44EDC51A519}"/>
                  </a:ext>
                </a:extLst>
              </p:cNvPr>
              <p:cNvSpPr txBox="1">
                <a:spLocks noChangeArrowheads="1"/>
              </p:cNvSpPr>
              <p:nvPr/>
            </p:nvSpPr>
            <p:spPr bwMode="auto">
              <a:xfrm>
                <a:off x="5359" y="3853"/>
                <a:ext cx="567" cy="198"/>
              </a:xfrm>
              <a:prstGeom prst="rect">
                <a:avLst/>
              </a:prstGeom>
              <a:solidFill>
                <a:schemeClr val="bg1"/>
              </a:solidFill>
              <a:ln w="9525">
                <a:solidFill>
                  <a:schemeClr val="folHlink"/>
                </a:solidFill>
                <a:miter lim="800000"/>
                <a:headEnd/>
                <a:tailEnd/>
              </a:ln>
            </p:spPr>
            <p:txBody>
              <a:bodyPr wrap="none"/>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100 litres</a:t>
                </a:r>
              </a:p>
            </p:txBody>
          </p:sp>
          <p:pic>
            <p:nvPicPr>
              <p:cNvPr id="19480" name="Picture 98">
                <a:extLst>
                  <a:ext uri="{FF2B5EF4-FFF2-40B4-BE49-F238E27FC236}">
                    <a16:creationId xmlns:a16="http://schemas.microsoft.com/office/drawing/2014/main" id="{7DB2B92E-8461-4E93-91A0-0EDBB90B96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92" y="2998"/>
                <a:ext cx="576"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8" name="Text Box 99">
              <a:extLst>
                <a:ext uri="{FF2B5EF4-FFF2-40B4-BE49-F238E27FC236}">
                  <a16:creationId xmlns:a16="http://schemas.microsoft.com/office/drawing/2014/main" id="{BB0E2AEC-63E2-48AB-ABE6-10A562414208}"/>
                </a:ext>
              </a:extLst>
            </p:cNvPr>
            <p:cNvSpPr txBox="1">
              <a:spLocks noChangeArrowheads="1"/>
            </p:cNvSpPr>
            <p:nvPr/>
          </p:nvSpPr>
          <p:spPr bwMode="auto">
            <a:xfrm>
              <a:off x="4426" y="3685"/>
              <a:ext cx="65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Robinet qui</a:t>
              </a:r>
              <a:br>
                <a:rPr lang="fr-FR" altLang="fr-FR" sz="1200" b="0" dirty="0">
                  <a:solidFill>
                    <a:srgbClr val="000000"/>
                  </a:solidFill>
                  <a:latin typeface="+mj-lt"/>
                </a:rPr>
              </a:br>
              <a:r>
                <a:rPr lang="fr-FR" altLang="fr-FR" sz="1200" b="0" dirty="0">
                  <a:solidFill>
                    <a:srgbClr val="000000"/>
                  </a:solidFill>
                  <a:latin typeface="+mj-lt"/>
                </a:rPr>
                <a:t>fuit / jour</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7"/>
</p:tagLst>
</file>

<file path=ppt/tags/tag72.xml><?xml version="1.0" encoding="utf-8"?>
<p:tagLst xmlns:a="http://schemas.openxmlformats.org/drawingml/2006/main" xmlns:r="http://schemas.openxmlformats.org/officeDocument/2006/relationships" xmlns:p="http://schemas.openxmlformats.org/presentationml/2006/main">
  <p:tag name="NUM" val="18"/>
</p:tagLst>
</file>

<file path=ppt/tags/tag73.xml><?xml version="1.0" encoding="utf-8"?>
<p:tagLst xmlns:a="http://schemas.openxmlformats.org/drawingml/2006/main" xmlns:r="http://schemas.openxmlformats.org/officeDocument/2006/relationships" xmlns:p="http://schemas.openxmlformats.org/presentationml/2006/main">
  <p:tag name="NUM" val="19"/>
</p:tagLst>
</file>

<file path=ppt/tags/tag74.xml><?xml version="1.0" encoding="utf-8"?>
<p:tagLst xmlns:a="http://schemas.openxmlformats.org/drawingml/2006/main" xmlns:r="http://schemas.openxmlformats.org/officeDocument/2006/relationships" xmlns:p="http://schemas.openxmlformats.org/presentationml/2006/main">
  <p:tag name="NUM" val="20"/>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triangl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6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triangl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6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 - Modern">
  <a:themeElements>
    <a:clrScheme name="0 - Moder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 - Modern">
      <a:majorFont>
        <a:latin typeface="Arial"/>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 - Moder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 - Moder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 - Moder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 - Moder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 - Moder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 - Moder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 - Moder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0</TotalTime>
  <Pages>12</Pages>
  <Words>10934</Words>
  <Application>Microsoft Office PowerPoint</Application>
  <PresentationFormat>Format US (216 x 279 mm)</PresentationFormat>
  <Paragraphs>647</Paragraphs>
  <Slides>28</Slides>
  <Notes>28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28</vt:i4>
      </vt:variant>
    </vt:vector>
  </HeadingPairs>
  <TitlesOfParts>
    <vt:vector size="37" baseType="lpstr">
      <vt:lpstr>Arial</vt:lpstr>
      <vt:lpstr>Arial Narrow</vt:lpstr>
      <vt:lpstr>Century Gothic</vt:lpstr>
      <vt:lpstr>Eras Medium ITC</vt:lpstr>
      <vt:lpstr>Lucida Sans Unicode</vt:lpstr>
      <vt:lpstr>Tahoma</vt:lpstr>
      <vt:lpstr>Wingdings</vt:lpstr>
      <vt:lpstr>mil</vt:lpstr>
      <vt:lpstr>0 - Modern</vt:lpstr>
      <vt:lpstr>Supply Chain verte  et  développement durable</vt:lpstr>
      <vt:lpstr>Présentation PowerPoint</vt:lpstr>
      <vt:lpstr>Des repères-clé</vt:lpstr>
      <vt:lpstr>Les trois piliers du développement durable</vt:lpstr>
      <vt:lpstr>La responsabilité sociétale des entreprises :  une vision plus large de l'ESPACE et du TEMPS</vt:lpstr>
      <vt:lpstr>Les parties prenantes</vt:lpstr>
      <vt:lpstr>Le bilan écologique du cycle de vie d’un produit</vt:lpstr>
      <vt:lpstr>Émissions de gaz à effet de serre  (France, 1990-2013)</vt:lpstr>
      <vt:lpstr>Le saviez-vous ?</vt:lpstr>
      <vt:lpstr>Les motivations</vt:lpstr>
      <vt:lpstr>Le bilan carbone GES Gaz à Effet de Serre</vt:lpstr>
      <vt:lpstr>Les « scopes » : identification des sources</vt:lpstr>
      <vt:lpstr>Difficultés de mesure</vt:lpstr>
      <vt:lpstr>Périmètre de la Green Supply Chain</vt:lpstr>
      <vt:lpstr>L’éco-conception</vt:lpstr>
      <vt:lpstr>L’éco-conception et la règlementation</vt:lpstr>
      <vt:lpstr>L’éco-conception</vt:lpstr>
      <vt:lpstr>L’éco-sourcing</vt:lpstr>
      <vt:lpstr>L’éco-sourcing</vt:lpstr>
      <vt:lpstr>Une réglementation pour influencer les décisions de sourcing : la taxe carbone</vt:lpstr>
      <vt:lpstr>L’éco-manufacturing (1)</vt:lpstr>
      <vt:lpstr>L’éco-manufacturing (2)</vt:lpstr>
      <vt:lpstr>L’éco-logistique</vt:lpstr>
      <vt:lpstr>L’éco-logistique</vt:lpstr>
      <vt:lpstr>La logistique retour</vt:lpstr>
      <vt:lpstr>La logistique urbaine</vt:lpstr>
      <vt:lpstr>Le changement de paradigme</vt:lpstr>
      <vt:lpstr>Points clés à retenir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Supply Chain</dc:title>
  <dc:subject/>
  <dc:creator>Groupe HEC</dc:creator>
  <cp:keywords/>
  <dc:description/>
  <cp:lastModifiedBy>Gérard</cp:lastModifiedBy>
  <cp:revision>220</cp:revision>
  <cp:lastPrinted>2003-09-03T15:49:55Z</cp:lastPrinted>
  <dcterms:created xsi:type="dcterms:W3CDTF">1997-12-29T12:37:42Z</dcterms:created>
  <dcterms:modified xsi:type="dcterms:W3CDTF">2021-05-13T09:42:40Z</dcterms:modified>
</cp:coreProperties>
</file>