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9.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0.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11.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2.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notesSlides/notesSlide13.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notesSlides/notesSlide14.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notesSlides/notesSlide15.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16.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17.xml" ContentType="application/vnd.openxmlformats-officedocument.presentationml.notesSlide+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18.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19.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20.xml" ContentType="application/vnd.openxmlformats-officedocument.presentationml.notesSlide+xml"/>
  <Override PartName="/ppt/tags/tag49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notesSlides/notesSlide23.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notesSlides/notesSlide24.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notesSlides/notesSlide25.xml" ContentType="application/vnd.openxmlformats-officedocument.presentationml.notesSlide+xml"/>
  <Override PartName="/ppt/tags/tag518.xml" ContentType="application/vnd.openxmlformats-officedocument.presentationml.tags+xml"/>
  <Override PartName="/ppt/tags/tag519.xml" ContentType="application/vnd.openxmlformats-officedocument.presentationml.tags+xml"/>
  <Override PartName="/ppt/notesSlides/notesSlide26.xml" ContentType="application/vnd.openxmlformats-officedocument.presentationml.notesSlide+xml"/>
  <Override PartName="/ppt/tags/tag520.xml" ContentType="application/vnd.openxmlformats-officedocument.presentationml.tags+xml"/>
  <Override PartName="/ppt/tags/tag521.xml" ContentType="application/vnd.openxmlformats-officedocument.presentationml.tags+xml"/>
  <Override PartName="/ppt/notesSlides/notesSlide27.xml" ContentType="application/vnd.openxmlformats-officedocument.presentationml.notesSlide+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notesSlides/notesSlide28.xml" ContentType="application/vnd.openxmlformats-officedocument.presentationml.notesSlide+xml"/>
  <Override PartName="/ppt/tags/tag605.xml" ContentType="application/vnd.openxmlformats-officedocument.presentationml.tags+xml"/>
  <Override PartName="/ppt/tags/tag606.xml" ContentType="application/vnd.openxmlformats-officedocument.presentationml.tags+xml"/>
  <Override PartName="/ppt/notesSlides/notesSlide29.xml" ContentType="application/vnd.openxmlformats-officedocument.presentationml.notesSlide+xml"/>
  <Override PartName="/ppt/tags/tag607.xml" ContentType="application/vnd.openxmlformats-officedocument.presentationml.tags+xml"/>
  <Override PartName="/ppt/tags/tag608.xml" ContentType="application/vnd.openxmlformats-officedocument.presentationml.tags+xml"/>
  <Override PartName="/ppt/notesSlides/notesSlide30.xml" ContentType="application/vnd.openxmlformats-officedocument.presentationml.notesSlide+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5"/>
  </p:notesMasterIdLst>
  <p:handoutMasterIdLst>
    <p:handoutMasterId r:id="rId36"/>
  </p:handoutMasterIdLst>
  <p:sldIdLst>
    <p:sldId id="284" r:id="rId2"/>
    <p:sldId id="323" r:id="rId3"/>
    <p:sldId id="341" r:id="rId4"/>
    <p:sldId id="395" r:id="rId5"/>
    <p:sldId id="332" r:id="rId6"/>
    <p:sldId id="330" r:id="rId7"/>
    <p:sldId id="331" r:id="rId8"/>
    <p:sldId id="329" r:id="rId9"/>
    <p:sldId id="261" r:id="rId10"/>
    <p:sldId id="382" r:id="rId11"/>
    <p:sldId id="384" r:id="rId12"/>
    <p:sldId id="258" r:id="rId13"/>
    <p:sldId id="299" r:id="rId14"/>
    <p:sldId id="397" r:id="rId15"/>
    <p:sldId id="398" r:id="rId16"/>
    <p:sldId id="276" r:id="rId17"/>
    <p:sldId id="274" r:id="rId18"/>
    <p:sldId id="389" r:id="rId19"/>
    <p:sldId id="396" r:id="rId20"/>
    <p:sldId id="263" r:id="rId21"/>
    <p:sldId id="388" r:id="rId22"/>
    <p:sldId id="342" r:id="rId23"/>
    <p:sldId id="313" r:id="rId24"/>
    <p:sldId id="312" r:id="rId25"/>
    <p:sldId id="340" r:id="rId26"/>
    <p:sldId id="399" r:id="rId27"/>
    <p:sldId id="264" r:id="rId28"/>
    <p:sldId id="307" r:id="rId29"/>
    <p:sldId id="314" r:id="rId30"/>
    <p:sldId id="315" r:id="rId31"/>
    <p:sldId id="311" r:id="rId32"/>
    <p:sldId id="401" r:id="rId33"/>
    <p:sldId id="400" r:id="rId34"/>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279F"/>
    <a:srgbClr val="00FFFF"/>
    <a:srgbClr val="66FF99"/>
    <a:srgbClr val="00FF00"/>
    <a:srgbClr val="FFFF99"/>
    <a:srgbClr val="FFFFFF"/>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099" autoAdjust="0"/>
  </p:normalViewPr>
  <p:slideViewPr>
    <p:cSldViewPr>
      <p:cViewPr varScale="1">
        <p:scale>
          <a:sx n="77" d="100"/>
          <a:sy n="77" d="100"/>
        </p:scale>
        <p:origin x="15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3235"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23F762-87B9-4F0F-A93C-32BDA0CBBB29}"/>
              </a:ext>
            </a:extLst>
          </p:cNvPr>
          <p:cNvSpPr>
            <a:spLocks noGrp="1" noChangeArrowheads="1"/>
          </p:cNvSpPr>
          <p:nvPr>
            <p:ph type="body" sz="quarter" idx="3"/>
          </p:nvPr>
        </p:nvSpPr>
        <p:spPr bwMode="auto">
          <a:xfrm>
            <a:off x="946150" y="4878388"/>
            <a:ext cx="5207000" cy="4625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6907" rIns="95491" bIns="46907" numCol="1" anchor="t" anchorCtr="0" compatLnSpc="1">
            <a:prstTxWarp prst="textNoShape">
              <a:avLst/>
            </a:prstTxWarp>
          </a:bodyPr>
          <a:lstStyle/>
          <a:p>
            <a:pPr lvl="0"/>
            <a:r>
              <a:rPr lang="fr-FR" altLang="fr-FR"/>
              <a:t>Corps du texte</a:t>
            </a:r>
          </a:p>
          <a:p>
            <a:pPr lvl="0"/>
            <a:r>
              <a:rPr lang="fr-FR" altLang="fr-FR"/>
              <a:t>Deuxième niveau</a:t>
            </a:r>
          </a:p>
          <a:p>
            <a:pPr lvl="0"/>
            <a:r>
              <a:rPr lang="fr-FR" altLang="fr-FR"/>
              <a:t>Troisième niveau</a:t>
            </a:r>
          </a:p>
          <a:p>
            <a:pPr lvl="0"/>
            <a:r>
              <a:rPr lang="fr-FR" altLang="fr-FR"/>
              <a:t>Quatrième niveau</a:t>
            </a:r>
          </a:p>
          <a:p>
            <a:pPr lvl="0"/>
            <a:r>
              <a:rPr lang="fr-FR" altLang="fr-FR"/>
              <a:t>Cinquième niveau</a:t>
            </a:r>
          </a:p>
        </p:txBody>
      </p:sp>
      <p:sp>
        <p:nvSpPr>
          <p:cNvPr id="2051" name="Rectangle 3">
            <a:extLst>
              <a:ext uri="{FF2B5EF4-FFF2-40B4-BE49-F238E27FC236}">
                <a16:creationId xmlns:a16="http://schemas.microsoft.com/office/drawing/2014/main" id="{E039A962-F4ED-45E8-BA49-627B4E3A9A60}"/>
              </a:ext>
            </a:extLst>
          </p:cNvPr>
          <p:cNvSpPr>
            <a:spLocks noGrp="1" noRot="1" noChangeAspect="1" noChangeArrowheads="1" noTextEdit="1"/>
          </p:cNvSpPr>
          <p:nvPr>
            <p:ph type="sldImg" idx="2"/>
          </p:nvPr>
        </p:nvSpPr>
        <p:spPr bwMode="auto">
          <a:xfrm>
            <a:off x="1166813" y="893763"/>
            <a:ext cx="4768850" cy="357663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La notion de Supply Chain Management est apparue dans les années 1980 et a pris toute son ampleur dans les années 1990.</a:t>
            </a:r>
          </a:p>
          <a:p>
            <a:pPr>
              <a:lnSpc>
                <a:spcPct val="100000"/>
              </a:lnSpc>
            </a:pPr>
            <a:r>
              <a:rPr lang="fr-FR" sz="1000" dirty="0"/>
              <a:t>Les entreprises ont alors pris conscience de l’importance de casser les cloisons internes et d’ouvrir les frontières de l’entreprise à leurs partenaires amont et aval dans un contexte de développement de la coopération avec des acteurs mondiaux.</a:t>
            </a:r>
          </a:p>
          <a:p>
            <a:pPr>
              <a:lnSpc>
                <a:spcPct val="100000"/>
              </a:lnSpc>
            </a:pPr>
            <a:r>
              <a:rPr lang="fr-FR" sz="1000" dirty="0"/>
              <a:t>L’avènement et la généralisation d’outils technologiques de plus en plus performants tels les outils de gestion des flux, les ERP (</a:t>
            </a:r>
            <a:r>
              <a:rPr lang="fr-FR" sz="1000" i="1" dirty="0"/>
              <a:t>Enterprise Resource Planning</a:t>
            </a:r>
            <a:r>
              <a:rPr lang="fr-FR" sz="1000" dirty="0"/>
              <a:t>) / APS (</a:t>
            </a:r>
            <a:r>
              <a:rPr lang="fr-FR" sz="1000" i="1" dirty="0"/>
              <a:t>Advanced Planning and </a:t>
            </a:r>
            <a:r>
              <a:rPr lang="fr-FR" sz="1000" i="1" dirty="0" err="1"/>
              <a:t>Scheduling</a:t>
            </a:r>
            <a:r>
              <a:rPr lang="fr-FR" sz="1000" dirty="0"/>
              <a:t>), les outils de </a:t>
            </a:r>
            <a:r>
              <a:rPr lang="fr-FR" sz="1000" i="1" dirty="0"/>
              <a:t>e-business</a:t>
            </a:r>
            <a:r>
              <a:rPr lang="fr-FR" sz="1000" dirty="0"/>
              <a:t>, les outils de gestion des relations client, etc. ont aussi favorisé cette évolution des consciences. </a:t>
            </a:r>
          </a:p>
          <a:p>
            <a:pPr>
              <a:lnSpc>
                <a:spcPct val="100000"/>
              </a:lnSpc>
            </a:pPr>
            <a:r>
              <a:rPr lang="fr-FR" sz="1000" dirty="0"/>
              <a:t>Les flux sont donc intégrés dans les entreprises et l’objectif est dorénavant d’optimiser les chaînes logistiques. Cela est en particulier vrai dans tous les grands groupes industriels.</a:t>
            </a:r>
          </a:p>
          <a:p>
            <a:pPr>
              <a:lnSpc>
                <a:spcPct val="100000"/>
              </a:lnSpc>
            </a:pPr>
            <a:r>
              <a:rPr lang="fr-FR" sz="1000" dirty="0"/>
              <a:t>Pour ce faire, ils souhaitent adopter une approche structurée et rationnelle conduisant à une certaine standardisation de leurs processus, malgré l’hétérogénéité de leurs entreprises et de leurs services. Ils sont conscients qu’il n’est pas économique de laisser chaque acteur développer indépendamment des autres sa propre logique, d’autant que la remise à niveau des chaînes logistiques passe par l’implantation d’importants systèmes d’information qui doivent pouvoir communiquer. Pour cela, ils mettent en place une stratégie de déploiement. </a:t>
            </a:r>
          </a:p>
          <a:p>
            <a:endParaRPr lang="fr-FR" sz="1000" dirty="0"/>
          </a:p>
        </p:txBody>
      </p:sp>
      <p:sp>
        <p:nvSpPr>
          <p:cNvPr id="4" name="Espace réservé du numéro de diapositive 1">
            <a:extLst>
              <a:ext uri="{FF2B5EF4-FFF2-40B4-BE49-F238E27FC236}">
                <a16:creationId xmlns:a16="http://schemas.microsoft.com/office/drawing/2014/main" id="{5053BF15-19FE-4286-B3B5-5B75C78F232C}"/>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a:t>
            </a:fld>
            <a:endParaRPr lang="fr-FR" dirty="0"/>
          </a:p>
        </p:txBody>
      </p:sp>
    </p:spTree>
    <p:extLst>
      <p:ext uri="{BB962C8B-B14F-4D97-AF65-F5344CB8AC3E}">
        <p14:creationId xmlns:p14="http://schemas.microsoft.com/office/powerpoint/2010/main" val="282887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2DBA6AF-C5CC-445F-B2BC-EC844F3CF735}"/>
              </a:ext>
            </a:extLst>
          </p:cNvPr>
          <p:cNvSpPr>
            <a:spLocks noGrp="1" noRot="1" noChangeAspect="1" noChangeArrowheads="1" noTextEdit="1"/>
          </p:cNvSpPr>
          <p:nvPr>
            <p:ph type="sldImg"/>
          </p:nvPr>
        </p:nvSpPr>
        <p:spPr>
          <a:xfrm>
            <a:off x="992188" y="769938"/>
            <a:ext cx="5116512" cy="3836987"/>
          </a:xfrm>
          <a:ln cap="flat"/>
        </p:spPr>
      </p:sp>
      <p:sp>
        <p:nvSpPr>
          <p:cNvPr id="80899" name="Rectangle 3">
            <a:extLst>
              <a:ext uri="{FF2B5EF4-FFF2-40B4-BE49-F238E27FC236}">
                <a16:creationId xmlns:a16="http://schemas.microsoft.com/office/drawing/2014/main" id="{83F053CF-F4F2-47AA-8FA2-9FB7EDC74786}"/>
              </a:ext>
            </a:extLst>
          </p:cNvPr>
          <p:cNvSpPr>
            <a:spLocks noGrp="1" noChangeArrowheads="1"/>
          </p:cNvSpPr>
          <p:nvPr>
            <p:ph type="body" idx="1"/>
          </p:nvPr>
        </p:nvSpPr>
        <p:spPr>
          <a:xfrm>
            <a:off x="597322" y="4757266"/>
            <a:ext cx="5760640" cy="5328592"/>
          </a:xfrm>
          <a:ln/>
        </p:spPr>
        <p:txBody>
          <a:bodyPr lIns="93969" tIns="46160" rIns="93969" bIns="46160"/>
          <a:lstStyle/>
          <a:p>
            <a:pPr>
              <a:lnSpc>
                <a:spcPct val="100000"/>
              </a:lnSpc>
            </a:pPr>
            <a:r>
              <a:rPr lang="fr-FR" sz="1000" dirty="0"/>
              <a:t>Le déploiement du Supply Chain Management est un projet long, coûteux et qui fait intervenir de nombreuses ressources internes et externes à l’entreprise.</a:t>
            </a:r>
          </a:p>
          <a:p>
            <a:pPr>
              <a:lnSpc>
                <a:spcPct val="100000"/>
              </a:lnSpc>
            </a:pPr>
            <a:r>
              <a:rPr lang="fr-FR" sz="1000" b="1" dirty="0"/>
              <a:t>Définir le processus logistique par rapport à la stratégie </a:t>
            </a:r>
            <a:r>
              <a:rPr lang="fr-FR" sz="1000" dirty="0"/>
              <a:t>: Les processus logistiques consistent à piloter et à coordonner la chaine de l’offre selon les objectifs clients doivent être définis par rapport à la stratégie de l’entreprise.</a:t>
            </a:r>
          </a:p>
          <a:p>
            <a:pPr>
              <a:lnSpc>
                <a:spcPct val="100000"/>
              </a:lnSpc>
            </a:pPr>
            <a:r>
              <a:rPr lang="fr-FR" sz="1000" dirty="0"/>
              <a:t>Ces projets impliquent une réorganisation de l’entreprise, une refonte de ses processus et de son système d’information.</a:t>
            </a:r>
          </a:p>
          <a:p>
            <a:pPr>
              <a:lnSpc>
                <a:spcPct val="100000"/>
              </a:lnSpc>
            </a:pPr>
            <a:r>
              <a:rPr lang="fr-FR" sz="1000" dirty="0"/>
              <a:t>La préparation du déploiement est donc une phase primordiale. Le déploiement du Supply Chain Management est généralement associé à un projet de déploiement d’un système d’information partagé.</a:t>
            </a:r>
          </a:p>
          <a:p>
            <a:pPr>
              <a:lnSpc>
                <a:spcPct val="100000"/>
              </a:lnSpc>
            </a:pPr>
            <a:r>
              <a:rPr lang="fr-FR" sz="1000" dirty="0"/>
              <a:t>Le modèle SCOR est une base de référence de processus standard qui a été utilisée pour le déploiement du Supply Chain Management. Il a notamment servi de base pour la description des processus et pour la détermination des variables quantitatives et qualitatives utilisables dans la classification d’objets autour du thème des chaînes logistiques.</a:t>
            </a:r>
          </a:p>
          <a:p>
            <a:pPr>
              <a:lnSpc>
                <a:spcPct val="100000"/>
              </a:lnSpc>
            </a:pPr>
            <a:r>
              <a:rPr lang="fr-FR" sz="1000" dirty="0"/>
              <a:t>Le but du modèle SCOR est de structurer un référentiel de processus logistiques types et de mettre en évidence par la même occasion les critères de performance, les indicateurs et les meilleures pratiques.</a:t>
            </a:r>
            <a:endParaRPr lang="fr-FR" altLang="fr-FR" sz="1000" dirty="0"/>
          </a:p>
          <a:p>
            <a:pPr>
              <a:lnSpc>
                <a:spcPct val="100000"/>
              </a:lnSpc>
            </a:pPr>
            <a:r>
              <a:rPr lang="fr-FR" sz="1000" dirty="0"/>
              <a:t>La base de l’élaboration d’un modèle de référence se compose de 3 étapes :</a:t>
            </a:r>
          </a:p>
          <a:p>
            <a:pPr marL="228600" indent="-228600">
              <a:lnSpc>
                <a:spcPct val="100000"/>
              </a:lnSpc>
              <a:spcBef>
                <a:spcPts val="0"/>
              </a:spcBef>
              <a:buFont typeface="+mj-lt"/>
              <a:buAutoNum type="arabicPeriod"/>
            </a:pPr>
            <a:r>
              <a:rPr lang="fr-FR" sz="1000" dirty="0"/>
              <a:t>Partir de la description de processus réels en provenance de sources variées,</a:t>
            </a:r>
          </a:p>
          <a:p>
            <a:pPr marL="228600" indent="-228600">
              <a:lnSpc>
                <a:spcPct val="100000"/>
              </a:lnSpc>
              <a:spcBef>
                <a:spcPts val="0"/>
              </a:spcBef>
              <a:buFont typeface="+mj-lt"/>
              <a:buAutoNum type="arabicPeriod"/>
            </a:pPr>
            <a:r>
              <a:rPr lang="fr-FR" sz="1000" dirty="0"/>
              <a:t>Quantifier la performance opérationnelle et comparer les résultats pour </a:t>
            </a:r>
            <a:r>
              <a:rPr lang="fr-FR" sz="1000" b="1" dirty="0"/>
              <a:t>dégager des niveaux de performance références</a:t>
            </a:r>
            <a:r>
              <a:rPr lang="fr-FR" sz="1000" dirty="0"/>
              <a:t>,</a:t>
            </a:r>
          </a:p>
          <a:p>
            <a:pPr marL="228600" indent="-228600">
              <a:lnSpc>
                <a:spcPct val="100000"/>
              </a:lnSpc>
              <a:spcBef>
                <a:spcPts val="0"/>
              </a:spcBef>
              <a:buFont typeface="+mj-lt"/>
              <a:buAutoNum type="arabicPeriod"/>
            </a:pPr>
            <a:r>
              <a:rPr lang="fr-FR" sz="1000" dirty="0"/>
              <a:t>Dégager les pratiques et les outils ayant permis d’atteindre les meilleurs résultats.</a:t>
            </a:r>
          </a:p>
          <a:p>
            <a:pPr>
              <a:lnSpc>
                <a:spcPct val="100000"/>
              </a:lnSpc>
            </a:pPr>
            <a:r>
              <a:rPr lang="fr-FR" sz="1000" dirty="0"/>
              <a:t>Le modèle SCOR d</a:t>
            </a:r>
            <a:r>
              <a:rPr lang="fr-FR" altLang="fr-FR" sz="1000" dirty="0"/>
              <a:t>éveloppé par un groupe d’entreprises à la fin des années 1990 </a:t>
            </a:r>
            <a:r>
              <a:rPr lang="fr-FR" sz="1000" dirty="0"/>
              <a:t>présume que toute chaîne logistique peut être subdivisée en </a:t>
            </a:r>
            <a:r>
              <a:rPr lang="fr-FR" sz="1000" b="1" dirty="0"/>
              <a:t>5 macro-processus : planification (Plan), approvisionnement (Source), fabrication (</a:t>
            </a:r>
            <a:r>
              <a:rPr lang="fr-FR" sz="1000" b="1" dirty="0" err="1"/>
              <a:t>Make</a:t>
            </a:r>
            <a:r>
              <a:rPr lang="fr-FR" sz="1000" b="1" dirty="0"/>
              <a:t>), livraison (</a:t>
            </a:r>
            <a:r>
              <a:rPr lang="fr-FR" sz="1000" b="1" dirty="0" err="1"/>
              <a:t>Deliver</a:t>
            </a:r>
            <a:r>
              <a:rPr lang="fr-FR" sz="1000" b="1" dirty="0"/>
              <a:t>) et gestion des retours (Return)</a:t>
            </a:r>
            <a:r>
              <a:rPr lang="fr-FR" sz="1000" dirty="0"/>
              <a:t>.</a:t>
            </a:r>
            <a:endParaRPr lang="fr-FR" altLang="fr-FR" sz="1000" dirty="0"/>
          </a:p>
          <a:p>
            <a:pPr>
              <a:lnSpc>
                <a:spcPct val="100000"/>
              </a:lnSpc>
            </a:pPr>
            <a:r>
              <a:rPr lang="fr-FR" altLang="fr-FR" sz="1000" dirty="0"/>
              <a:t>Le modèle SCOR propose :  </a:t>
            </a:r>
          </a:p>
          <a:p>
            <a:pPr marL="171450" indent="-171450">
              <a:lnSpc>
                <a:spcPct val="100000"/>
              </a:lnSpc>
              <a:spcBef>
                <a:spcPts val="0"/>
              </a:spcBef>
              <a:buFontTx/>
              <a:buChar char="-"/>
            </a:pPr>
            <a:r>
              <a:rPr lang="fr-FR" altLang="fr-FR" sz="1000" dirty="0"/>
              <a:t>un modèle hiérarchique </a:t>
            </a:r>
          </a:p>
          <a:p>
            <a:pPr marL="171450" indent="-171450">
              <a:lnSpc>
                <a:spcPct val="100000"/>
              </a:lnSpc>
              <a:spcBef>
                <a:spcPts val="0"/>
              </a:spcBef>
              <a:buFontTx/>
              <a:buChar char="-"/>
            </a:pPr>
            <a:r>
              <a:rPr lang="fr-FR" altLang="fr-FR" sz="1000" dirty="0"/>
              <a:t>un cadre de décision </a:t>
            </a:r>
          </a:p>
          <a:p>
            <a:pPr marL="171450" indent="-171450">
              <a:lnSpc>
                <a:spcPct val="100000"/>
              </a:lnSpc>
              <a:spcBef>
                <a:spcPts val="0"/>
              </a:spcBef>
              <a:buFontTx/>
              <a:buChar char="-"/>
            </a:pPr>
            <a:r>
              <a:rPr lang="fr-FR" altLang="fr-FR" sz="1000" dirty="0"/>
              <a:t>des indicateurs de performance</a:t>
            </a:r>
          </a:p>
        </p:txBody>
      </p:sp>
      <p:sp>
        <p:nvSpPr>
          <p:cNvPr id="4" name="Espace réservé du numéro de diapositive 1">
            <a:extLst>
              <a:ext uri="{FF2B5EF4-FFF2-40B4-BE49-F238E27FC236}">
                <a16:creationId xmlns:a16="http://schemas.microsoft.com/office/drawing/2014/main" id="{3F71A4B4-0EEC-4356-9504-AD6A5245073A}"/>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FD71A0F-19BC-45E7-AFC2-64833A0BA32C}"/>
              </a:ext>
            </a:extLst>
          </p:cNvPr>
          <p:cNvSpPr>
            <a:spLocks noChangeArrowheads="1"/>
          </p:cNvSpPr>
          <p:nvPr/>
        </p:nvSpPr>
        <p:spPr bwMode="auto">
          <a:xfrm>
            <a:off x="4022725"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72" name="Rectangle 4">
            <a:extLst>
              <a:ext uri="{FF2B5EF4-FFF2-40B4-BE49-F238E27FC236}">
                <a16:creationId xmlns:a16="http://schemas.microsoft.com/office/drawing/2014/main" id="{1E0712CF-C700-4DAE-B622-0CB797233775}"/>
              </a:ext>
            </a:extLst>
          </p:cNvPr>
          <p:cNvSpPr>
            <a:spLocks noChangeArrowheads="1"/>
          </p:cNvSpPr>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73" name="Rectangle 5">
            <a:extLst>
              <a:ext uri="{FF2B5EF4-FFF2-40B4-BE49-F238E27FC236}">
                <a16:creationId xmlns:a16="http://schemas.microsoft.com/office/drawing/2014/main" id="{FB2DF42C-10B9-4599-901E-6B84B0298E82}"/>
              </a:ext>
            </a:extLst>
          </p:cNvPr>
          <p:cNvSpPr>
            <a:spLocks noChangeArrowheads="1"/>
          </p:cNvSpP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74" name="Rectangle 6">
            <a:extLst>
              <a:ext uri="{FF2B5EF4-FFF2-40B4-BE49-F238E27FC236}">
                <a16:creationId xmlns:a16="http://schemas.microsoft.com/office/drawing/2014/main" id="{7B50BD8D-035B-465C-A0E5-B8897AD47DFA}"/>
              </a:ext>
            </a:extLst>
          </p:cNvPr>
          <p:cNvSpPr>
            <a:spLocks noChangeArrowheads="1"/>
          </p:cNvSpPr>
          <p:nvPr/>
        </p:nvSpPr>
        <p:spPr bwMode="auto">
          <a:xfrm>
            <a:off x="4022725"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76" name="Rectangle 8">
            <a:extLst>
              <a:ext uri="{FF2B5EF4-FFF2-40B4-BE49-F238E27FC236}">
                <a16:creationId xmlns:a16="http://schemas.microsoft.com/office/drawing/2014/main" id="{707108C0-9BB4-43EA-B541-9E1012586077}"/>
              </a:ext>
            </a:extLst>
          </p:cNvPr>
          <p:cNvSpPr>
            <a:spLocks noChangeArrowheads="1"/>
          </p:cNvSpPr>
          <p:nvPr/>
        </p:nvSpPr>
        <p:spPr bwMode="auto">
          <a:xfrm>
            <a:off x="0" y="9720263"/>
            <a:ext cx="3076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77" name="Rectangle 9">
            <a:extLst>
              <a:ext uri="{FF2B5EF4-FFF2-40B4-BE49-F238E27FC236}">
                <a16:creationId xmlns:a16="http://schemas.microsoft.com/office/drawing/2014/main" id="{0D0D72AF-F7FD-4A85-ACE1-715403477A52}"/>
              </a:ext>
            </a:extLst>
          </p:cNvPr>
          <p:cNvSpPr>
            <a:spLocks noChangeArrowheads="1"/>
          </p:cNvSpP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78" name="Rectangle 10">
            <a:extLst>
              <a:ext uri="{FF2B5EF4-FFF2-40B4-BE49-F238E27FC236}">
                <a16:creationId xmlns:a16="http://schemas.microsoft.com/office/drawing/2014/main" id="{12D9F6FA-1029-4D0F-A96B-0B4B66288F12}"/>
              </a:ext>
            </a:extLst>
          </p:cNvPr>
          <p:cNvSpPr>
            <a:spLocks noChangeArrowheads="1"/>
          </p:cNvSpPr>
          <p:nvPr/>
        </p:nvSpPr>
        <p:spPr bwMode="auto">
          <a:xfrm>
            <a:off x="4022725"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0" name="Rectangle 12">
            <a:extLst>
              <a:ext uri="{FF2B5EF4-FFF2-40B4-BE49-F238E27FC236}">
                <a16:creationId xmlns:a16="http://schemas.microsoft.com/office/drawing/2014/main" id="{759E3BCA-86EA-46E7-89F9-E1AD74D7CC2B}"/>
              </a:ext>
            </a:extLst>
          </p:cNvPr>
          <p:cNvSpPr>
            <a:spLocks noChangeArrowheads="1"/>
          </p:cNvSpPr>
          <p:nvPr/>
        </p:nvSpPr>
        <p:spPr bwMode="auto">
          <a:xfrm>
            <a:off x="0" y="9717088"/>
            <a:ext cx="3076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1" name="Rectangle 13">
            <a:extLst>
              <a:ext uri="{FF2B5EF4-FFF2-40B4-BE49-F238E27FC236}">
                <a16:creationId xmlns:a16="http://schemas.microsoft.com/office/drawing/2014/main" id="{FA37EAFD-06C9-44CC-AAAB-9DE2B6AA20C7}"/>
              </a:ext>
            </a:extLst>
          </p:cNvPr>
          <p:cNvSpPr>
            <a:spLocks noChangeArrowheads="1"/>
          </p:cNvSpP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2" name="Rectangle 14">
            <a:extLst>
              <a:ext uri="{FF2B5EF4-FFF2-40B4-BE49-F238E27FC236}">
                <a16:creationId xmlns:a16="http://schemas.microsoft.com/office/drawing/2014/main" id="{99202983-23BD-466A-8482-83A13AAAB732}"/>
              </a:ext>
            </a:extLst>
          </p:cNvPr>
          <p:cNvSpPr>
            <a:spLocks noChangeArrowheads="1"/>
          </p:cNvSpPr>
          <p:nvPr/>
        </p:nvSpPr>
        <p:spPr bwMode="auto">
          <a:xfrm>
            <a:off x="4022725"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4" name="Rectangle 16">
            <a:extLst>
              <a:ext uri="{FF2B5EF4-FFF2-40B4-BE49-F238E27FC236}">
                <a16:creationId xmlns:a16="http://schemas.microsoft.com/office/drawing/2014/main" id="{85CF3190-82D0-465A-8528-4364BCC89BC8}"/>
              </a:ext>
            </a:extLst>
          </p:cNvPr>
          <p:cNvSpPr>
            <a:spLocks noChangeArrowheads="1"/>
          </p:cNvSpPr>
          <p:nvPr/>
        </p:nvSpPr>
        <p:spPr bwMode="auto">
          <a:xfrm>
            <a:off x="0" y="9715500"/>
            <a:ext cx="307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5" name="Rectangle 17">
            <a:extLst>
              <a:ext uri="{FF2B5EF4-FFF2-40B4-BE49-F238E27FC236}">
                <a16:creationId xmlns:a16="http://schemas.microsoft.com/office/drawing/2014/main" id="{7CC6AB72-4EBF-4E9D-B588-FFA49C5079D2}"/>
              </a:ext>
            </a:extLst>
          </p:cNvPr>
          <p:cNvSpPr>
            <a:spLocks noChangeArrowheads="1"/>
          </p:cNvSpP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6" name="Rectangle 18">
            <a:extLst>
              <a:ext uri="{FF2B5EF4-FFF2-40B4-BE49-F238E27FC236}">
                <a16:creationId xmlns:a16="http://schemas.microsoft.com/office/drawing/2014/main" id="{5076E2E4-D870-4029-8D07-8F904B832FC4}"/>
              </a:ext>
            </a:extLst>
          </p:cNvPr>
          <p:cNvSpPr>
            <a:spLocks noChangeArrowheads="1"/>
          </p:cNvSpPr>
          <p:nvPr/>
        </p:nvSpPr>
        <p:spPr bwMode="auto">
          <a:xfrm>
            <a:off x="4021138" y="0"/>
            <a:ext cx="307816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8" name="Rectangle 20">
            <a:extLst>
              <a:ext uri="{FF2B5EF4-FFF2-40B4-BE49-F238E27FC236}">
                <a16:creationId xmlns:a16="http://schemas.microsoft.com/office/drawing/2014/main" id="{4A81C248-0FD9-441D-A0DD-C250B278DC6E}"/>
              </a:ext>
            </a:extLst>
          </p:cNvPr>
          <p:cNvSpPr>
            <a:spLocks noChangeArrowheads="1"/>
          </p:cNvSpPr>
          <p:nvPr/>
        </p:nvSpPr>
        <p:spPr bwMode="auto">
          <a:xfrm>
            <a:off x="0" y="9712325"/>
            <a:ext cx="307657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89" name="Rectangle 21">
            <a:extLst>
              <a:ext uri="{FF2B5EF4-FFF2-40B4-BE49-F238E27FC236}">
                <a16:creationId xmlns:a16="http://schemas.microsoft.com/office/drawing/2014/main" id="{56684EC5-DD8D-45A8-8DEE-23148C4488C5}"/>
              </a:ext>
            </a:extLst>
          </p:cNvPr>
          <p:cNvSpPr>
            <a:spLocks noChangeArrowheads="1"/>
          </p:cNvSpP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990" name="Rectangle 22">
            <a:extLst>
              <a:ext uri="{FF2B5EF4-FFF2-40B4-BE49-F238E27FC236}">
                <a16:creationId xmlns:a16="http://schemas.microsoft.com/office/drawing/2014/main" id="{E3F0CD45-733F-4AD7-907F-BE404FE6B1D0}"/>
              </a:ext>
            </a:extLst>
          </p:cNvPr>
          <p:cNvSpPr>
            <a:spLocks noGrp="1" noChangeArrowheads="1"/>
          </p:cNvSpPr>
          <p:nvPr>
            <p:ph type="body" idx="1"/>
          </p:nvPr>
        </p:nvSpPr>
        <p:spPr>
          <a:xfrm>
            <a:off x="946150" y="4859338"/>
            <a:ext cx="5205413" cy="4605337"/>
          </a:xfrm>
          <a:ln/>
        </p:spPr>
        <p:txBody>
          <a:bodyPr lIns="117821" tIns="58103" rIns="117821" bIns="58103"/>
          <a:lstStyle/>
          <a:p>
            <a:pPr>
              <a:lnSpc>
                <a:spcPct val="100000"/>
              </a:lnSpc>
            </a:pPr>
            <a:r>
              <a:rPr lang="fr-FR" sz="1000" dirty="0"/>
              <a:t>Les 5 macros processus sont spécialisés par type de production : dans la mesure où l’on distingue 3 types de fabrication (fabrication sur stock, fabrication à la commande et conception à la commande), les processus d’approvisionnement et de livraison correspondants sont eux-mêmes distingués. La codification étant normalisée, il devient possible de représenter très simplement les enchaînements de processus de niveau 2 au travers de leur codification (par exemple : M2 = fabrication à la commande). On parle au niveau 2 de </a:t>
            </a:r>
            <a:r>
              <a:rPr lang="fr-FR" sz="1000" b="1" dirty="0"/>
              <a:t>catégories de processus</a:t>
            </a:r>
            <a:r>
              <a:rPr lang="fr-FR" sz="1000" dirty="0"/>
              <a:t>.</a:t>
            </a:r>
          </a:p>
          <a:p>
            <a:pPr>
              <a:lnSpc>
                <a:spcPct val="100000"/>
              </a:lnSpc>
            </a:pPr>
            <a:r>
              <a:rPr lang="fr-FR" sz="1000" dirty="0"/>
              <a:t>La chaîne logistique visant à être intégrée, le même découpage sera appliqué aux processus des fournisseurs et des clients de l’entreprise. Mais cela ne suffit pas, car la performance des fournisseurs peut dépendre de leurs propres fournisseurs ; de même la chaîne logistique ne s’arrête pas au client quand celui-ci n’est pas le client final. Aussi le modèle SCOR s’étend-il, en amont, aux interfaces de sortie des processus des sous-traitants (les fournisseurs des fournisseurs) et, en aval, aux points d’entrée des processus des « clients des clients » (l’utilisateur final de la prestation quand l’entreprise a pour client des distributeurs).</a:t>
            </a:r>
          </a:p>
          <a:p>
            <a:pPr>
              <a:lnSpc>
                <a:spcPct val="100000"/>
              </a:lnSpc>
            </a:pPr>
            <a:r>
              <a:rPr lang="fr-FR" sz="1000" dirty="0"/>
              <a:t>Le niveau 3 du référentiel est le </a:t>
            </a:r>
            <a:r>
              <a:rPr lang="fr-FR" sz="1000" b="1" dirty="0"/>
              <a:t>niveau processus opérationnel</a:t>
            </a:r>
            <a:r>
              <a:rPr lang="fr-FR" sz="1000" dirty="0"/>
              <a:t> : par exemple, la catégorie P3 planifier production débute par le processus P3.1 qui consiste à « identifier, hiérarchiser et agréger les besoins de fabrication ».</a:t>
            </a:r>
          </a:p>
          <a:p>
            <a:pPr>
              <a:lnSpc>
                <a:spcPct val="100000"/>
              </a:lnSpc>
            </a:pPr>
            <a:r>
              <a:rPr lang="fr-FR" sz="1000" dirty="0"/>
              <a:t>Ce niveau met en évidence les interfaces entre processus, les indicateurs de performance, les meilleures pratiques et les capacités techniques requises pour les mettre en œuvre.</a:t>
            </a:r>
          </a:p>
          <a:p>
            <a:pPr>
              <a:lnSpc>
                <a:spcPct val="100000"/>
              </a:lnSpc>
            </a:pPr>
            <a:r>
              <a:rPr lang="fr-FR" sz="1000" dirty="0"/>
              <a:t>Enfin, le niveau 4 détaille les tâches de chaque processus : c’est à ce stade que l’entreprise met en pratique ses propres solutions pour obtenir un avantage concurrentiel.</a:t>
            </a:r>
          </a:p>
          <a:p>
            <a:pPr defTabSz="1339850">
              <a:lnSpc>
                <a:spcPct val="100000"/>
              </a:lnSpc>
            </a:pPr>
            <a:endParaRPr lang="en-US" altLang="fr-FR" sz="1000" dirty="0"/>
          </a:p>
        </p:txBody>
      </p:sp>
      <p:sp>
        <p:nvSpPr>
          <p:cNvPr id="83991" name="Rectangle 23">
            <a:extLst>
              <a:ext uri="{FF2B5EF4-FFF2-40B4-BE49-F238E27FC236}">
                <a16:creationId xmlns:a16="http://schemas.microsoft.com/office/drawing/2014/main" id="{43434B46-4B3B-4ADC-B527-46AED4D49C09}"/>
              </a:ext>
            </a:extLst>
          </p:cNvPr>
          <p:cNvSpPr>
            <a:spLocks noGrp="1" noRot="1" noChangeAspect="1" noChangeArrowheads="1" noTextEdit="1"/>
          </p:cNvSpPr>
          <p:nvPr>
            <p:ph type="sldImg"/>
          </p:nvPr>
        </p:nvSpPr>
        <p:spPr>
          <a:xfrm>
            <a:off x="969963" y="777875"/>
            <a:ext cx="5159375" cy="3870325"/>
          </a:xfrm>
          <a:ln cap="flat"/>
        </p:spPr>
      </p:sp>
      <p:sp>
        <p:nvSpPr>
          <p:cNvPr id="24" name="Espace réservé du numéro de diapositive 1">
            <a:extLst>
              <a:ext uri="{FF2B5EF4-FFF2-40B4-BE49-F238E27FC236}">
                <a16:creationId xmlns:a16="http://schemas.microsoft.com/office/drawing/2014/main" id="{786D8387-314A-4DDD-9206-9EF4DF2E327A}"/>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33326" y="4484267"/>
            <a:ext cx="5832648" cy="5750346"/>
          </a:xfrm>
        </p:spPr>
        <p:txBody>
          <a:bodyPr/>
          <a:lstStyle/>
          <a:p>
            <a:pPr>
              <a:lnSpc>
                <a:spcPct val="100000"/>
              </a:lnSpc>
            </a:pPr>
            <a:r>
              <a:rPr lang="fr-FR" altLang="fr-FR" sz="1000" dirty="0"/>
              <a:t>Les indicateurs de niveau 1 sont très globaux. Ils sont déclinés au niveau 2 puis, dans un objectif opérationnel, au niveau 3. </a:t>
            </a:r>
          </a:p>
          <a:p>
            <a:pPr>
              <a:lnSpc>
                <a:spcPct val="100000"/>
              </a:lnSpc>
            </a:pPr>
            <a:r>
              <a:rPr lang="fr-FR" altLang="fr-FR" sz="1000" dirty="0"/>
              <a:t>A titre d’exemple, voici les indicateurs retenus pour le niveau 2 pour les processus </a:t>
            </a:r>
            <a:r>
              <a:rPr lang="fr-FR" altLang="fr-FR" sz="1000" i="1" dirty="0"/>
              <a:t>Planifier</a:t>
            </a:r>
            <a:r>
              <a:rPr lang="fr-FR" altLang="fr-FR" sz="1000" dirty="0"/>
              <a:t> et </a:t>
            </a:r>
            <a:r>
              <a:rPr lang="fr-FR" altLang="fr-FR" sz="1000" i="1" dirty="0"/>
              <a:t>Approvisionner</a:t>
            </a:r>
            <a:r>
              <a:rPr lang="fr-FR" altLang="fr-FR" sz="1000" dirty="0"/>
              <a:t>.</a:t>
            </a:r>
          </a:p>
          <a:p>
            <a:pPr>
              <a:lnSpc>
                <a:spcPct val="100000"/>
              </a:lnSpc>
            </a:pPr>
            <a:r>
              <a:rPr lang="fr-FR" altLang="fr-FR" sz="1200" b="1" dirty="0"/>
              <a:t>Indicateurs SCOR – </a:t>
            </a:r>
            <a:r>
              <a:rPr lang="fr-FR" altLang="fr-FR" sz="1200" b="1" i="1" dirty="0"/>
              <a:t>Planifier</a:t>
            </a:r>
            <a:r>
              <a:rPr lang="fr-FR" altLang="fr-FR" sz="1200" b="1" dirty="0"/>
              <a:t> Niveau 2</a:t>
            </a:r>
          </a:p>
          <a:p>
            <a:pPr marL="171450" indent="-171450">
              <a:lnSpc>
                <a:spcPct val="100000"/>
              </a:lnSpc>
              <a:spcBef>
                <a:spcPts val="0"/>
              </a:spcBef>
              <a:buFont typeface="Arial" panose="020B0604020202020204" pitchFamily="34" charset="0"/>
              <a:buChar char="•"/>
            </a:pPr>
            <a:r>
              <a:rPr lang="fr-FR" altLang="fr-FR" sz="1000" dirty="0"/>
              <a:t>Taux d’utilisation de la capacité - </a:t>
            </a:r>
            <a:r>
              <a:rPr lang="fr-FR" altLang="fr-FR" sz="1000" i="1" dirty="0" err="1"/>
              <a:t>Capacity</a:t>
            </a:r>
            <a:r>
              <a:rPr lang="fr-FR" altLang="fr-FR" sz="1000" i="1" dirty="0"/>
              <a:t> </a:t>
            </a:r>
            <a:r>
              <a:rPr lang="fr-FR" altLang="fr-FR" sz="1000" i="1" dirty="0" err="1"/>
              <a:t>utilization</a:t>
            </a:r>
            <a:endParaRPr lang="fr-FR" altLang="fr-FR" sz="1000" i="1" dirty="0"/>
          </a:p>
          <a:p>
            <a:pPr marL="171450" indent="-171450">
              <a:lnSpc>
                <a:spcPct val="100000"/>
              </a:lnSpc>
              <a:spcBef>
                <a:spcPts val="0"/>
              </a:spcBef>
              <a:buFont typeface="Arial" panose="020B0604020202020204" pitchFamily="34" charset="0"/>
              <a:buChar char="•"/>
            </a:pPr>
            <a:r>
              <a:rPr lang="fr-FR" altLang="fr-FR" sz="1000" dirty="0"/>
              <a:t>Cycle de rotation des liquidités - </a:t>
            </a:r>
            <a:r>
              <a:rPr lang="fr-FR" altLang="fr-FR" sz="1000" i="1" dirty="0"/>
              <a:t>Cash-to-cash cycle time</a:t>
            </a:r>
          </a:p>
          <a:p>
            <a:pPr marL="171450" indent="-171450">
              <a:lnSpc>
                <a:spcPct val="100000"/>
              </a:lnSpc>
              <a:spcBef>
                <a:spcPts val="0"/>
              </a:spcBef>
              <a:buFont typeface="Arial" panose="020B0604020202020204" pitchFamily="34" charset="0"/>
              <a:buChar char="•"/>
            </a:pPr>
            <a:r>
              <a:rPr lang="fr-FR" altLang="fr-FR" sz="1000" dirty="0"/>
              <a:t>Cycle d’approvisionnement - </a:t>
            </a:r>
            <a:r>
              <a:rPr lang="fr-FR" altLang="fr-FR" sz="1000" i="1" dirty="0"/>
              <a:t>Source cycle time</a:t>
            </a:r>
          </a:p>
          <a:p>
            <a:pPr marL="171450" indent="-171450">
              <a:lnSpc>
                <a:spcPct val="100000"/>
              </a:lnSpc>
              <a:spcBef>
                <a:spcPts val="0"/>
              </a:spcBef>
              <a:buFont typeface="Arial" panose="020B0604020202020204" pitchFamily="34" charset="0"/>
              <a:buChar char="•"/>
            </a:pPr>
            <a:r>
              <a:rPr lang="fr-FR" altLang="fr-FR" sz="1000" dirty="0"/>
              <a:t>Temps de cycle cumulé - </a:t>
            </a:r>
            <a:r>
              <a:rPr lang="fr-FR" altLang="fr-FR" sz="1000" i="1" dirty="0"/>
              <a:t>Cumulative Source/</a:t>
            </a:r>
            <a:r>
              <a:rPr lang="fr-FR" altLang="fr-FR" sz="1000" i="1" dirty="0" err="1"/>
              <a:t>Make</a:t>
            </a:r>
            <a:r>
              <a:rPr lang="fr-FR" altLang="fr-FR" sz="1000" i="1" dirty="0"/>
              <a:t> Cycle Time</a:t>
            </a:r>
          </a:p>
          <a:p>
            <a:pPr marL="171450" indent="-171450">
              <a:lnSpc>
                <a:spcPct val="100000"/>
              </a:lnSpc>
              <a:spcBef>
                <a:spcPts val="0"/>
              </a:spcBef>
              <a:buFont typeface="Arial" panose="020B0604020202020204" pitchFamily="34" charset="0"/>
              <a:buChar char="•"/>
            </a:pPr>
            <a:r>
              <a:rPr lang="fr-FR" altLang="fr-FR" sz="1000" dirty="0"/>
              <a:t>Performance de livraison à la date demandée par le client - </a:t>
            </a:r>
            <a:r>
              <a:rPr lang="fr-FR" altLang="fr-FR" sz="1000" i="1" dirty="0"/>
              <a:t>Delivery Performance to Customer </a:t>
            </a:r>
            <a:r>
              <a:rPr lang="fr-FR" altLang="fr-FR" sz="1000" i="1" dirty="0" err="1"/>
              <a:t>Request</a:t>
            </a:r>
            <a:r>
              <a:rPr lang="fr-FR" altLang="fr-FR" sz="1000" i="1" dirty="0"/>
              <a:t> Date</a:t>
            </a:r>
          </a:p>
          <a:p>
            <a:pPr marL="171450" indent="-171450">
              <a:lnSpc>
                <a:spcPct val="100000"/>
              </a:lnSpc>
              <a:spcBef>
                <a:spcPts val="0"/>
              </a:spcBef>
              <a:buFont typeface="Arial" panose="020B0604020202020204" pitchFamily="34" charset="0"/>
              <a:buChar char="•"/>
            </a:pPr>
            <a:r>
              <a:rPr lang="fr-FR" altLang="fr-FR" sz="1000" dirty="0"/>
              <a:t>Taux de satisfaction des commandes </a:t>
            </a:r>
            <a:r>
              <a:rPr lang="fr-FR" altLang="fr-FR" sz="1000" i="1" dirty="0"/>
              <a:t>- </a:t>
            </a:r>
            <a:r>
              <a:rPr lang="fr-FR" altLang="fr-FR" sz="1000" i="1" dirty="0" err="1"/>
              <a:t>Order</a:t>
            </a:r>
            <a:r>
              <a:rPr lang="fr-FR" altLang="fr-FR" sz="1000" i="1" dirty="0"/>
              <a:t> Fill Rate</a:t>
            </a:r>
          </a:p>
          <a:p>
            <a:pPr marL="171450" indent="-171450">
              <a:lnSpc>
                <a:spcPct val="100000"/>
              </a:lnSpc>
              <a:spcBef>
                <a:spcPts val="0"/>
              </a:spcBef>
              <a:buFont typeface="Arial" panose="020B0604020202020204" pitchFamily="34" charset="0"/>
              <a:buChar char="•"/>
            </a:pPr>
            <a:r>
              <a:rPr lang="fr-FR" altLang="fr-FR" sz="1000" dirty="0"/>
              <a:t>Jours de stocks </a:t>
            </a:r>
            <a:r>
              <a:rPr lang="fr-FR" altLang="fr-FR" sz="1000" i="1" dirty="0"/>
              <a:t>- Inventory Days of </a:t>
            </a:r>
            <a:r>
              <a:rPr lang="fr-FR" altLang="fr-FR" sz="1000" i="1" dirty="0" err="1"/>
              <a:t>Supply</a:t>
            </a:r>
            <a:endParaRPr lang="fr-FR" altLang="fr-FR" sz="1000" i="1" dirty="0"/>
          </a:p>
          <a:p>
            <a:pPr marL="171450" indent="-171450">
              <a:lnSpc>
                <a:spcPct val="100000"/>
              </a:lnSpc>
              <a:spcBef>
                <a:spcPts val="0"/>
              </a:spcBef>
              <a:buFont typeface="Arial" panose="020B0604020202020204" pitchFamily="34" charset="0"/>
              <a:buChar char="•"/>
            </a:pPr>
            <a:r>
              <a:rPr lang="fr-FR" altLang="fr-FR" sz="1000" dirty="0"/>
              <a:t>Précision des prévisions - </a:t>
            </a:r>
            <a:r>
              <a:rPr lang="fr-FR" altLang="fr-FR" sz="1000" i="1" dirty="0" err="1"/>
              <a:t>Forecast</a:t>
            </a:r>
            <a:r>
              <a:rPr lang="fr-FR" altLang="fr-FR" sz="1000" i="1" dirty="0"/>
              <a:t> </a:t>
            </a:r>
            <a:r>
              <a:rPr lang="fr-FR" altLang="fr-FR" sz="1000" i="1" dirty="0" err="1"/>
              <a:t>Accuracy</a:t>
            </a:r>
            <a:endParaRPr lang="fr-FR" altLang="fr-FR" sz="1000" i="1" dirty="0"/>
          </a:p>
          <a:p>
            <a:pPr marL="171450" indent="-171450">
              <a:lnSpc>
                <a:spcPct val="100000"/>
              </a:lnSpc>
              <a:spcBef>
                <a:spcPts val="0"/>
              </a:spcBef>
              <a:buFont typeface="Arial" panose="020B0604020202020204" pitchFamily="34" charset="0"/>
              <a:buChar char="•"/>
            </a:pPr>
            <a:r>
              <a:rPr lang="fr-FR" altLang="fr-FR" sz="1000" dirty="0"/>
              <a:t>Temps de traitement des commandes - </a:t>
            </a:r>
            <a:r>
              <a:rPr lang="fr-FR" altLang="fr-FR" sz="1000" i="1" dirty="0" err="1"/>
              <a:t>Order</a:t>
            </a:r>
            <a:r>
              <a:rPr lang="fr-FR" altLang="fr-FR" sz="1000" i="1" dirty="0"/>
              <a:t> management cycle time</a:t>
            </a:r>
          </a:p>
          <a:p>
            <a:pPr marL="171450" indent="-171450">
              <a:lnSpc>
                <a:spcPct val="100000"/>
              </a:lnSpc>
              <a:spcBef>
                <a:spcPts val="0"/>
              </a:spcBef>
              <a:buFont typeface="Arial" panose="020B0604020202020204" pitchFamily="34" charset="0"/>
              <a:buChar char="•"/>
            </a:pPr>
            <a:r>
              <a:rPr lang="fr-FR" altLang="fr-FR" sz="1000" dirty="0"/>
              <a:t>Respect du plan de production - </a:t>
            </a:r>
            <a:r>
              <a:rPr lang="fr-FR" altLang="fr-FR" sz="1000" i="1" dirty="0"/>
              <a:t>Production Plan </a:t>
            </a:r>
            <a:r>
              <a:rPr lang="fr-FR" altLang="fr-FR" sz="1000" i="1" dirty="0" err="1"/>
              <a:t>adherence</a:t>
            </a:r>
            <a:endParaRPr lang="fr-FR" altLang="fr-FR" sz="1000" i="1" dirty="0"/>
          </a:p>
          <a:p>
            <a:pPr marL="171450" indent="-171450">
              <a:lnSpc>
                <a:spcPct val="100000"/>
              </a:lnSpc>
              <a:spcBef>
                <a:spcPts val="0"/>
              </a:spcBef>
              <a:buFont typeface="Arial" panose="020B0604020202020204" pitchFamily="34" charset="0"/>
              <a:buChar char="•"/>
            </a:pPr>
            <a:r>
              <a:rPr lang="fr-FR" altLang="fr-FR" sz="1000" dirty="0"/>
              <a:t>Temps de cycle de replanification - </a:t>
            </a:r>
            <a:r>
              <a:rPr lang="fr-FR" altLang="fr-FR" sz="1000" i="1" dirty="0"/>
              <a:t>Re-plan cycle time</a:t>
            </a:r>
          </a:p>
          <a:p>
            <a:pPr marL="171450" indent="-171450">
              <a:lnSpc>
                <a:spcPct val="100000"/>
              </a:lnSpc>
              <a:spcBef>
                <a:spcPts val="0"/>
              </a:spcBef>
              <a:buFont typeface="Arial" panose="020B0604020202020204" pitchFamily="34" charset="0"/>
              <a:buChar char="•"/>
            </a:pPr>
            <a:r>
              <a:rPr lang="fr-FR" altLang="fr-FR" sz="1000" dirty="0"/>
              <a:t>Retour sur investissement - </a:t>
            </a:r>
            <a:r>
              <a:rPr lang="fr-FR" altLang="fr-FR" sz="1000" i="1" dirty="0"/>
              <a:t>Return on assets</a:t>
            </a:r>
          </a:p>
          <a:p>
            <a:pPr marL="171450" indent="-171450">
              <a:lnSpc>
                <a:spcPct val="100000"/>
              </a:lnSpc>
              <a:spcBef>
                <a:spcPts val="0"/>
              </a:spcBef>
              <a:buFont typeface="Arial" panose="020B0604020202020204" pitchFamily="34" charset="0"/>
              <a:buChar char="•"/>
            </a:pPr>
            <a:r>
              <a:rPr lang="fr-FR" altLang="fr-FR" sz="1000" dirty="0"/>
              <a:t>Coût total de livraison - </a:t>
            </a:r>
            <a:r>
              <a:rPr lang="fr-FR" altLang="fr-FR" sz="1000" i="1" dirty="0"/>
              <a:t>Total Delivery </a:t>
            </a:r>
            <a:r>
              <a:rPr lang="fr-FR" altLang="fr-FR" sz="1000" i="1" dirty="0" err="1"/>
              <a:t>Cost</a:t>
            </a:r>
            <a:endParaRPr lang="fr-FR" altLang="fr-FR" sz="1000" i="1" dirty="0"/>
          </a:p>
          <a:p>
            <a:pPr marL="171450" indent="-171450">
              <a:lnSpc>
                <a:spcPct val="100000"/>
              </a:lnSpc>
              <a:spcBef>
                <a:spcPts val="0"/>
              </a:spcBef>
              <a:buFont typeface="Arial" panose="020B0604020202020204" pitchFamily="34" charset="0"/>
              <a:buChar char="•"/>
            </a:pPr>
            <a:r>
              <a:rPr lang="fr-FR" altLang="fr-FR" sz="1000" dirty="0"/>
              <a:t>Coût total de la </a:t>
            </a:r>
            <a:r>
              <a:rPr lang="fr-FR" altLang="fr-FR" sz="1000" dirty="0" err="1"/>
              <a:t>supply</a:t>
            </a:r>
            <a:r>
              <a:rPr lang="fr-FR" altLang="fr-FR" sz="1000" dirty="0"/>
              <a:t> </a:t>
            </a:r>
            <a:r>
              <a:rPr lang="fr-FR" altLang="fr-FR" sz="1000" dirty="0" err="1"/>
              <a:t>chain</a:t>
            </a:r>
            <a:r>
              <a:rPr lang="fr-FR" altLang="fr-FR" sz="1000" dirty="0"/>
              <a:t> - </a:t>
            </a:r>
            <a:r>
              <a:rPr lang="fr-FR" altLang="fr-FR" sz="1000" i="1" dirty="0"/>
              <a:t>Total </a:t>
            </a:r>
            <a:r>
              <a:rPr lang="fr-FR" altLang="fr-FR" sz="1000" i="1" dirty="0" err="1"/>
              <a:t>Supply</a:t>
            </a:r>
            <a:r>
              <a:rPr lang="fr-FR" altLang="fr-FR" sz="1000" i="1" dirty="0"/>
              <a:t> Chain </a:t>
            </a:r>
            <a:r>
              <a:rPr lang="fr-FR" altLang="fr-FR" sz="1000" i="1" dirty="0" err="1"/>
              <a:t>Cost</a:t>
            </a:r>
            <a:endParaRPr lang="fr-FR" altLang="fr-FR" sz="1000" i="1" dirty="0"/>
          </a:p>
          <a:p>
            <a:pPr>
              <a:lnSpc>
                <a:spcPct val="100000"/>
              </a:lnSpc>
            </a:pPr>
            <a:r>
              <a:rPr lang="fr-FR" altLang="fr-FR" b="1" dirty="0"/>
              <a:t>Indicateurs SCOR – </a:t>
            </a:r>
            <a:r>
              <a:rPr lang="fr-FR" altLang="fr-FR" b="1" i="1" dirty="0"/>
              <a:t>Approvisionner</a:t>
            </a:r>
            <a:r>
              <a:rPr lang="fr-FR" altLang="fr-FR" b="1" dirty="0"/>
              <a:t> Niveau 2</a:t>
            </a:r>
          </a:p>
          <a:p>
            <a:pPr marL="171450" indent="-171450">
              <a:lnSpc>
                <a:spcPct val="100000"/>
              </a:lnSpc>
              <a:spcBef>
                <a:spcPts val="0"/>
              </a:spcBef>
              <a:buFont typeface="Arial" panose="020B0604020202020204" pitchFamily="34" charset="0"/>
              <a:buChar char="•"/>
            </a:pPr>
            <a:r>
              <a:rPr lang="fr-FR" altLang="fr-FR" sz="1000" dirty="0"/>
              <a:t>Ratio commandes/lignes traitées complètes -  </a:t>
            </a:r>
            <a:r>
              <a:rPr lang="fr-FR" altLang="fr-FR" sz="1000" i="1" dirty="0">
                <a:solidFill>
                  <a:srgbClr val="000000"/>
                </a:solidFill>
              </a:rPr>
              <a:t>% </a:t>
            </a:r>
            <a:r>
              <a:rPr lang="fr-FR" altLang="fr-FR" sz="1000" i="1" dirty="0" err="1">
                <a:solidFill>
                  <a:srgbClr val="000000"/>
                </a:solidFill>
              </a:rPr>
              <a:t>Orders</a:t>
            </a:r>
            <a:r>
              <a:rPr lang="fr-FR" altLang="fr-FR" sz="1000" i="1" dirty="0">
                <a:solidFill>
                  <a:srgbClr val="000000"/>
                </a:solidFill>
              </a:rPr>
              <a:t>/Lines </a:t>
            </a:r>
            <a:r>
              <a:rPr lang="fr-FR" altLang="fr-FR" sz="1000" i="1" dirty="0" err="1">
                <a:solidFill>
                  <a:srgbClr val="000000"/>
                </a:solidFill>
              </a:rPr>
              <a:t>Processed</a:t>
            </a:r>
            <a:r>
              <a:rPr lang="fr-FR" altLang="fr-FR" sz="1000" i="1" dirty="0">
                <a:solidFill>
                  <a:srgbClr val="000000"/>
                </a:solidFill>
              </a:rPr>
              <a:t> Complete</a:t>
            </a:r>
          </a:p>
          <a:p>
            <a:pPr marL="171450" indent="-171450">
              <a:lnSpc>
                <a:spcPct val="100000"/>
              </a:lnSpc>
              <a:spcBef>
                <a:spcPts val="0"/>
              </a:spcBef>
              <a:buFont typeface="Arial" panose="020B0604020202020204" pitchFamily="34" charset="0"/>
              <a:buChar char="•"/>
            </a:pPr>
            <a:r>
              <a:rPr lang="fr-FR" altLang="fr-FR" sz="1000" dirty="0"/>
              <a:t>Jours de stock - </a:t>
            </a:r>
            <a:r>
              <a:rPr lang="fr-FR" altLang="fr-FR" sz="1000" i="1" dirty="0">
                <a:solidFill>
                  <a:srgbClr val="000000"/>
                </a:solidFill>
              </a:rPr>
              <a:t>Inventory Days of </a:t>
            </a:r>
            <a:r>
              <a:rPr lang="fr-FR" altLang="fr-FR" sz="1000" i="1" dirty="0" err="1">
                <a:solidFill>
                  <a:srgbClr val="000000"/>
                </a:solidFill>
              </a:rPr>
              <a:t>Supply</a:t>
            </a:r>
            <a:endParaRPr lang="fr-FR" altLang="fr-FR" sz="1000" i="1" dirty="0">
              <a:solidFill>
                <a:srgbClr val="000000"/>
              </a:solidFill>
            </a:endParaRPr>
          </a:p>
          <a:p>
            <a:pPr marL="171450" indent="-171450">
              <a:lnSpc>
                <a:spcPct val="100000"/>
              </a:lnSpc>
              <a:spcBef>
                <a:spcPts val="0"/>
              </a:spcBef>
              <a:buFont typeface="Arial" panose="020B0604020202020204" pitchFamily="34" charset="0"/>
              <a:buChar char="•"/>
            </a:pPr>
            <a:r>
              <a:rPr lang="fr-FR" altLang="fr-FR" sz="1000" dirty="0"/>
              <a:t>Coût d’approvisionnement des produits - </a:t>
            </a:r>
            <a:r>
              <a:rPr lang="fr-FR" altLang="fr-FR" sz="1000" i="1" dirty="0">
                <a:solidFill>
                  <a:srgbClr val="000000"/>
                </a:solidFill>
              </a:rPr>
              <a:t>Product Acquisition </a:t>
            </a:r>
            <a:r>
              <a:rPr lang="fr-FR" altLang="fr-FR" sz="1000" i="1" dirty="0" err="1">
                <a:solidFill>
                  <a:srgbClr val="000000"/>
                </a:solidFill>
              </a:rPr>
              <a:t>Cost</a:t>
            </a:r>
            <a:endParaRPr lang="fr-FR" altLang="fr-FR" sz="1000" i="1" dirty="0">
              <a:solidFill>
                <a:srgbClr val="000000"/>
              </a:solidFill>
            </a:endParaRPr>
          </a:p>
          <a:p>
            <a:pPr marL="171450" indent="-171450">
              <a:lnSpc>
                <a:spcPct val="100000"/>
              </a:lnSpc>
              <a:spcBef>
                <a:spcPts val="0"/>
              </a:spcBef>
              <a:buFont typeface="Arial" panose="020B0604020202020204" pitchFamily="34" charset="0"/>
              <a:buChar char="•"/>
            </a:pPr>
            <a:r>
              <a:rPr lang="fr-FR" altLang="fr-FR" sz="1000" dirty="0"/>
              <a:t>Temps et coût liés au traitement des urgences - </a:t>
            </a:r>
            <a:r>
              <a:rPr lang="fr-FR" altLang="fr-FR" sz="1000" i="1" dirty="0">
                <a:solidFill>
                  <a:srgbClr val="000000"/>
                </a:solidFill>
              </a:rPr>
              <a:t>Time and </a:t>
            </a:r>
            <a:r>
              <a:rPr lang="fr-FR" altLang="fr-FR" sz="1000" i="1" dirty="0" err="1">
                <a:solidFill>
                  <a:srgbClr val="000000"/>
                </a:solidFill>
              </a:rPr>
              <a:t>Cost</a:t>
            </a:r>
            <a:r>
              <a:rPr lang="fr-FR" altLang="fr-FR" sz="1000" i="1" dirty="0">
                <a:solidFill>
                  <a:srgbClr val="000000"/>
                </a:solidFill>
              </a:rPr>
              <a:t> Relate to </a:t>
            </a:r>
            <a:r>
              <a:rPr lang="fr-FR" altLang="fr-FR" sz="1000" i="1" dirty="0" err="1">
                <a:solidFill>
                  <a:srgbClr val="000000"/>
                </a:solidFill>
              </a:rPr>
              <a:t>Expediting</a:t>
            </a:r>
            <a:endParaRPr lang="fr-FR" altLang="fr-FR" sz="1000" i="1" dirty="0">
              <a:solidFill>
                <a:srgbClr val="000000"/>
              </a:solidFill>
            </a:endParaRPr>
          </a:p>
          <a:p>
            <a:pPr marL="171450" indent="-171450">
              <a:lnSpc>
                <a:spcPct val="100000"/>
              </a:lnSpc>
              <a:spcBef>
                <a:spcPts val="0"/>
              </a:spcBef>
              <a:buFont typeface="Arial" panose="020B0604020202020204" pitchFamily="34" charset="0"/>
              <a:buChar char="•"/>
            </a:pPr>
            <a:r>
              <a:rPr lang="fr-FR" altLang="fr-FR" sz="1000" dirty="0"/>
              <a:t>Temps de cycle total pour les approvisionnements - </a:t>
            </a:r>
            <a:r>
              <a:rPr lang="fr-FR" altLang="fr-FR" sz="1000" i="1" dirty="0">
                <a:solidFill>
                  <a:srgbClr val="000000"/>
                </a:solidFill>
              </a:rPr>
              <a:t>Total Source Cycle Time</a:t>
            </a:r>
          </a:p>
          <a:p>
            <a:pPr marL="171450" indent="-171450">
              <a:lnSpc>
                <a:spcPct val="100000"/>
              </a:lnSpc>
              <a:spcBef>
                <a:spcPts val="0"/>
              </a:spcBef>
              <a:buFont typeface="Arial" panose="020B0604020202020204" pitchFamily="34" charset="0"/>
              <a:buChar char="•"/>
            </a:pPr>
            <a:r>
              <a:rPr lang="fr-FR" altLang="fr-FR" sz="1000" dirty="0"/>
              <a:t>Valeur des actifs fournis par des prestataires de services (en économie de coût) [produits conçus à la commande] - </a:t>
            </a:r>
            <a:r>
              <a:rPr lang="fr-FR" altLang="fr-FR" sz="1000" i="1" dirty="0">
                <a:solidFill>
                  <a:srgbClr val="000000"/>
                </a:solidFill>
              </a:rPr>
              <a:t>Value of Assets </a:t>
            </a:r>
            <a:r>
              <a:rPr lang="fr-FR" altLang="fr-FR" sz="1000" i="1" dirty="0" err="1">
                <a:solidFill>
                  <a:srgbClr val="000000"/>
                </a:solidFill>
              </a:rPr>
              <a:t>Provided</a:t>
            </a:r>
            <a:r>
              <a:rPr lang="fr-FR" altLang="fr-FR" sz="1000" i="1" dirty="0">
                <a:solidFill>
                  <a:srgbClr val="000000"/>
                </a:solidFill>
              </a:rPr>
              <a:t> by Service Provider (</a:t>
            </a:r>
            <a:r>
              <a:rPr lang="fr-FR" altLang="fr-FR" sz="1000" i="1" dirty="0" err="1">
                <a:solidFill>
                  <a:srgbClr val="000000"/>
                </a:solidFill>
              </a:rPr>
              <a:t>Cost</a:t>
            </a:r>
            <a:r>
              <a:rPr lang="fr-FR" altLang="fr-FR" sz="1000" i="1" dirty="0">
                <a:solidFill>
                  <a:srgbClr val="000000"/>
                </a:solidFill>
              </a:rPr>
              <a:t> </a:t>
            </a:r>
            <a:r>
              <a:rPr lang="fr-FR" altLang="fr-FR" sz="1000" i="1" dirty="0" err="1">
                <a:solidFill>
                  <a:srgbClr val="000000"/>
                </a:solidFill>
              </a:rPr>
              <a:t>Avoidance</a:t>
            </a:r>
            <a:r>
              <a:rPr lang="fr-FR" altLang="fr-FR" sz="1000" dirty="0"/>
              <a:t>)</a:t>
            </a:r>
            <a:endParaRPr lang="fr-FR" sz="1000" dirty="0"/>
          </a:p>
        </p:txBody>
      </p:sp>
      <p:sp>
        <p:nvSpPr>
          <p:cNvPr id="4" name="Espace réservé du numéro de diapositive 1">
            <a:extLst>
              <a:ext uri="{FF2B5EF4-FFF2-40B4-BE49-F238E27FC236}">
                <a16:creationId xmlns:a16="http://schemas.microsoft.com/office/drawing/2014/main" id="{3510CF6C-96D6-4E60-8AD4-81AC034E5A21}"/>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12</a:t>
            </a:fld>
            <a:endParaRPr lang="fr-FR" dirty="0"/>
          </a:p>
        </p:txBody>
      </p:sp>
    </p:spTree>
    <p:extLst>
      <p:ext uri="{BB962C8B-B14F-4D97-AF65-F5344CB8AC3E}">
        <p14:creationId xmlns:p14="http://schemas.microsoft.com/office/powerpoint/2010/main" val="243597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65274" y="4507071"/>
            <a:ext cx="6768752" cy="5727542"/>
          </a:xfrm>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À terme, le déploiement sera concluant si l’ensemble des entreprises de la filière s’est approprié le concept de Supply Chain Management et si tous les sites sont équipés d’un système d’information global. La performance du déploiement pourra ensuite être évaluée par le respect de l’objectif de délai qui devra être estimé avant le lancement. </a:t>
            </a:r>
          </a:p>
          <a:p>
            <a:pPr lvl="0">
              <a:lnSpc>
                <a:spcPct val="100000"/>
              </a:lnSpc>
              <a:defRPr/>
            </a:pPr>
            <a:r>
              <a:rPr lang="fr-FR" altLang="fr-FR" sz="1000" dirty="0"/>
              <a:t>Le système d’information pour gérer la SC doit permettre d’augmenter la productivité et la réactivité. </a:t>
            </a:r>
            <a:r>
              <a:rPr lang="fr-FR" sz="1000" b="0" i="0" kern="1200" dirty="0">
                <a:solidFill>
                  <a:schemeClr val="tx1"/>
                </a:solidFill>
                <a:effectLst/>
                <a:latin typeface="Arial" panose="020B0604020202020204" pitchFamily="34" charset="0"/>
                <a:ea typeface="+mn-ea"/>
                <a:cs typeface="+mn-cs"/>
              </a:rPr>
              <a:t>La gestion des opérations en temps réel est un niveau de planification rendu possible par l’avancement technologique. Gérer en temps réel n’est pas nécessairement la même chose que gérer au niveau opérationnel, ce dernier niveau étant caractérisé par les opérations au quotidien et mesuré en heures, tandis que les opérations en temps réel sont mesurées en minutes. Garder le contrôle d’un système d’aide à la décision en temps réel exige une nouvelle expertise et une adaptabilité de la part des gestionnaires d’opérations et de chaînes logistiques. La vélocité à laquelle les chaînes logistiques évoluent aujourd’hui accentue l’importance de cette capacité à réagir rapidement. En effet, une erreur non détectée pendant quelques minutes peut avoir des répercussions qui prendront des jours à corriger.</a:t>
            </a:r>
          </a:p>
          <a:p>
            <a:pPr>
              <a:lnSpc>
                <a:spcPct val="100000"/>
              </a:lnSpc>
            </a:pPr>
            <a:r>
              <a:rPr lang="fr-FR" sz="1000" b="1" kern="1200" dirty="0">
                <a:solidFill>
                  <a:schemeClr val="tx1"/>
                </a:solidFill>
                <a:effectLst/>
                <a:latin typeface="Arial" panose="020B0604020202020204" pitchFamily="34" charset="0"/>
                <a:ea typeface="+mn-ea"/>
                <a:cs typeface="+mn-cs"/>
              </a:rPr>
              <a:t>Intégration de la chaîne</a:t>
            </a:r>
          </a:p>
          <a:p>
            <a:pPr>
              <a:lnSpc>
                <a:spcPct val="100000"/>
              </a:lnSpc>
            </a:pPr>
            <a:r>
              <a:rPr lang="fr-FR" sz="1000" dirty="0">
                <a:effectLst/>
              </a:rPr>
              <a:t>La tendance actuelle en gestion de la chaîne logistique est l’intégration sans intermédiaire de l’information ainsi que le partage de données en temps réel. Ce partage des données est aussi un élément facilitateur qui permet aux entreprises de passer de la simple intégration verticale à l’intégration virtuelle. Ceci facilite également l’externalisation de certaines fonctions logistiques. Le concept de l’intégration de la chaîne logistique trouve sa justification dans le fait que l’amplitude des interactions vendeur-acheteur varie grandement au gré des circonstances entourant la relation. Cette intégration doit aller plus loin qu’une simple intégration des fonctions logistiques et doit aussi inclure d’autres fonctions de l’entreprise, telle que la conception de produits.</a:t>
            </a:r>
          </a:p>
          <a:p>
            <a:pPr>
              <a:lnSpc>
                <a:spcPct val="100000"/>
              </a:lnSpc>
            </a:pPr>
            <a:r>
              <a:rPr lang="fr-FR" sz="1000" b="1" kern="1200" dirty="0">
                <a:solidFill>
                  <a:schemeClr val="tx1"/>
                </a:solidFill>
                <a:effectLst/>
                <a:latin typeface="Arial" panose="020B0604020202020204" pitchFamily="34" charset="0"/>
                <a:ea typeface="+mn-ea"/>
                <a:cs typeface="+mn-cs"/>
              </a:rPr>
              <a:t>Intégration de l’information</a:t>
            </a:r>
          </a:p>
          <a:p>
            <a:pPr>
              <a:lnSpc>
                <a:spcPct val="100000"/>
              </a:lnSpc>
            </a:pPr>
            <a:r>
              <a:rPr lang="fr-FR" sz="1000" dirty="0">
                <a:effectLst/>
              </a:rPr>
              <a:t>Aujourd’hui, on cherche à intégrer les chaînes logistiques en partageant et coordonnant les flux d’information entre tous les membres de celles-ci, ce qui leur permet de mieux définir leurs rôles et responsabilités. L’effort majeur d’intégration de la chaîne logistique doit en grande partie être orienté sur l’intégration des flux de l’information tant internes qu’externes à l’entreprise. Intégrer l’information interne est en soi un effort de taille, mais des difficultés supplémentaires se posent au moment d’intégrer les informations des clients et des fournisseurs.</a:t>
            </a:r>
          </a:p>
          <a:p>
            <a:pPr>
              <a:lnSpc>
                <a:spcPct val="100000"/>
              </a:lnSpc>
            </a:pPr>
            <a:r>
              <a:rPr lang="fr-FR" sz="1000" dirty="0">
                <a:effectLst/>
              </a:rPr>
              <a:t>Étant donné la diversité des fournisseurs avec lesquels une entreprise travaille, le niveau d’intégration technologique dépend de la capacité de ces fournisseurs à maîtriser de nouvelles technologies et à adapter leurs processus. Dans certains cas, un arbitrage doit être fait entre garder un fournisseur ou le remplacer par un autre plus compatible du point de vue des processus ou des technologies de l’information.</a:t>
            </a:r>
          </a:p>
          <a:p>
            <a:pPr>
              <a:lnSpc>
                <a:spcPct val="100000"/>
              </a:lnSpc>
            </a:pPr>
            <a:r>
              <a:rPr lang="fr-FR" sz="1000" dirty="0">
                <a:effectLst/>
              </a:rPr>
              <a:t>Un autre aspect de l’intégration des flux d’information est le changement organisationnel. En effet, il est illusoire de penser que le simple fait de changer de systèmes et d’intégrer les flux va donner des résultats satisfaisants si l’on néglige la structure de l’entreprise. C’est pourquoi toute intégration de flux et toute implantation de système doivent être précédées d’une refonte des structures et processus organisationnels.</a:t>
            </a:r>
          </a:p>
        </p:txBody>
      </p:sp>
      <p:sp>
        <p:nvSpPr>
          <p:cNvPr id="4" name="Espace réservé du numéro de diapositive 1">
            <a:extLst>
              <a:ext uri="{FF2B5EF4-FFF2-40B4-BE49-F238E27FC236}">
                <a16:creationId xmlns:a16="http://schemas.microsoft.com/office/drawing/2014/main" id="{E7C60E1D-E366-447C-89E3-3AD0F71E75ED}"/>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13</a:t>
            </a:fld>
            <a:endParaRPr lang="fr-FR" dirty="0"/>
          </a:p>
        </p:txBody>
      </p:sp>
    </p:spTree>
    <p:extLst>
      <p:ext uri="{BB962C8B-B14F-4D97-AF65-F5344CB8AC3E}">
        <p14:creationId xmlns:p14="http://schemas.microsoft.com/office/powerpoint/2010/main" val="120166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5314" y="4541242"/>
            <a:ext cx="5832648" cy="5328592"/>
          </a:xfrm>
        </p:spPr>
        <p:txBody>
          <a:bodyPr/>
          <a:lstStyle/>
          <a:p>
            <a:pPr>
              <a:lnSpc>
                <a:spcPct val="100000"/>
              </a:lnSpc>
            </a:pPr>
            <a:r>
              <a:rPr lang="fr-FR" sz="1000" kern="1200" dirty="0">
                <a:solidFill>
                  <a:schemeClr val="tx1"/>
                </a:solidFill>
                <a:effectLst/>
                <a:latin typeface="Arial" panose="020B0604020202020204" pitchFamily="34" charset="0"/>
                <a:ea typeface="+mn-ea"/>
                <a:cs typeface="+mn-cs"/>
              </a:rPr>
              <a:t>Internet a révolutionné la conception des systèmes d’information en abolissant la distance et en permettant </a:t>
            </a:r>
            <a:r>
              <a:rPr lang="fr-FR" sz="1000" dirty="0"/>
              <a:t>une communication immédiate avec tous les acteurs internes et externes.</a:t>
            </a:r>
          </a:p>
          <a:p>
            <a:pPr>
              <a:lnSpc>
                <a:spcPct val="100000"/>
              </a:lnSpc>
            </a:pPr>
            <a:r>
              <a:rPr lang="fr-FR" sz="1000" kern="1200" dirty="0">
                <a:solidFill>
                  <a:schemeClr val="tx1"/>
                </a:solidFill>
                <a:effectLst/>
                <a:latin typeface="Arial" panose="020B0604020202020204" pitchFamily="34" charset="0"/>
                <a:ea typeface="+mn-ea"/>
                <a:cs typeface="+mn-cs"/>
              </a:rPr>
              <a:t>On peut ainsi obtenir en temps réel des informations sur l’activité des sites éloignés de l’entreprise. À travers les ERP modernes ou des logiciels spécialisés, il est aisé de connaître l’état des stocks de toutes ses filiales ou succursales dans le monde, le carnet de commandes, les marchandises en transit, etc. On peut ainsi consolider facilement des informations pour mieux gérer les flux et les stocks sur toute la chaîne logistique. </a:t>
            </a:r>
          </a:p>
          <a:p>
            <a:pPr>
              <a:lnSpc>
                <a:spcPct val="100000"/>
              </a:lnSpc>
            </a:pPr>
            <a:r>
              <a:rPr lang="fr-FR" sz="1000" kern="1200" dirty="0">
                <a:solidFill>
                  <a:schemeClr val="tx1"/>
                </a:solidFill>
                <a:effectLst/>
                <a:latin typeface="Arial" panose="020B0604020202020204" pitchFamily="34" charset="0"/>
                <a:ea typeface="+mn-ea"/>
                <a:cs typeface="+mn-cs"/>
              </a:rPr>
              <a:t>La mise en œuvre de la technique est facilitée et des logiciels APS (</a:t>
            </a:r>
            <a:r>
              <a:rPr lang="fr-FR" sz="1000" i="1" kern="1200" dirty="0">
                <a:solidFill>
                  <a:schemeClr val="tx1"/>
                </a:solidFill>
                <a:effectLst/>
                <a:latin typeface="Arial" panose="020B0604020202020204" pitchFamily="34" charset="0"/>
                <a:ea typeface="+mn-ea"/>
                <a:cs typeface="+mn-cs"/>
              </a:rPr>
              <a:t>Advanced Planning </a:t>
            </a:r>
            <a:r>
              <a:rPr lang="fr-FR" sz="1000" i="1" kern="1200" dirty="0" err="1">
                <a:solidFill>
                  <a:schemeClr val="tx1"/>
                </a:solidFill>
                <a:effectLst/>
                <a:latin typeface="Arial" panose="020B0604020202020204" pitchFamily="34" charset="0"/>
                <a:ea typeface="+mn-ea"/>
                <a:cs typeface="+mn-cs"/>
              </a:rPr>
              <a:t>Systems</a:t>
            </a:r>
            <a:r>
              <a:rPr lang="fr-FR" sz="1000" kern="1200" dirty="0">
                <a:solidFill>
                  <a:schemeClr val="tx1"/>
                </a:solidFill>
                <a:effectLst/>
                <a:latin typeface="Arial" panose="020B0604020202020204" pitchFamily="34" charset="0"/>
                <a:ea typeface="+mn-ea"/>
                <a:cs typeface="+mn-cs"/>
              </a:rPr>
              <a:t>) aident à prendre les décisions sur les flux de marchandises entre les divers fournisseurs, sites, usines et centres de distribution et clients.</a:t>
            </a:r>
          </a:p>
          <a:p>
            <a:pPr>
              <a:lnSpc>
                <a:spcPct val="100000"/>
              </a:lnSpc>
            </a:pPr>
            <a:r>
              <a:rPr lang="fr-FR" sz="1000" kern="1200" dirty="0">
                <a:solidFill>
                  <a:schemeClr val="tx1"/>
                </a:solidFill>
                <a:effectLst/>
                <a:latin typeface="Arial" panose="020B0604020202020204" pitchFamily="34" charset="0"/>
                <a:ea typeface="+mn-ea"/>
                <a:cs typeface="+mn-cs"/>
              </a:rPr>
              <a:t>De nombreuses entreprises doivent travailler avec du personnel à l’extérieur de leur site principal : employés en agence, représentants, commerciaux, installateurs, réparateurs, etc. Toutes ces personnes doivent partager la même information. Par exemple, les commerciaux doivent avoir accès à l’historique des commandes passées par les clients qu’ils visitent et les tarifs pratiqués, les employés de maintenance doivent connaître l’historique des réparations effectuées sur les matériels des clients, la disponibilité des pièces de rechange, etc. </a:t>
            </a:r>
          </a:p>
          <a:p>
            <a:pPr>
              <a:lnSpc>
                <a:spcPct val="100000"/>
              </a:lnSpc>
            </a:pPr>
            <a:r>
              <a:rPr lang="fr-FR" sz="1000" kern="1200" dirty="0">
                <a:solidFill>
                  <a:schemeClr val="tx1"/>
                </a:solidFill>
                <a:effectLst/>
                <a:latin typeface="Arial" panose="020B0604020202020204" pitchFamily="34" charset="0"/>
                <a:ea typeface="+mn-ea"/>
                <a:cs typeface="+mn-cs"/>
              </a:rPr>
              <a:t>La mise en place d’un intranet (site réservé au personnel de l’entreprise, accessible de l’intérieur comme de l’extérieur de l’entreprise) permet de mettre à leur disposition toute l’information technique et commerciale en permanence à jour. L’intranet constitue une base de données partagée par tous les acteurs, qu’ils soient dans l’usine ou à l’extérieur de l’usine. Un tel investissement, relativement peu coûteux, entraîne des gains de temps importants et une meilleure efficacité des personnels sur le terrain. </a:t>
            </a:r>
          </a:p>
          <a:p>
            <a:pPr>
              <a:lnSpc>
                <a:spcPct val="100000"/>
              </a:lnSpc>
            </a:pPr>
            <a:r>
              <a:rPr lang="fr-FR" sz="1000" kern="1200" dirty="0">
                <a:solidFill>
                  <a:schemeClr val="tx1"/>
                </a:solidFill>
                <a:effectLst/>
                <a:latin typeface="Arial" panose="020B0604020202020204" pitchFamily="34" charset="0"/>
                <a:ea typeface="+mn-ea"/>
                <a:cs typeface="+mn-cs"/>
              </a:rPr>
              <a:t>Au-delà des données que les ERP savent gérer, les ingénieurs de développement, les acheteurs, les personnels du réseau d’après-vente… ressentent souvent le besoin d’alimenter et de maintenir une base de connaissances partagée, contenant des informations quantitatives et qualitatives, qui correspondent à leur « cœur » de métier, et qui s’enrichissent progressivement par un </a:t>
            </a:r>
            <a:r>
              <a:rPr lang="fr-FR" sz="1000" i="1" kern="1200" dirty="0">
                <a:solidFill>
                  <a:schemeClr val="tx1"/>
                </a:solidFill>
                <a:effectLst/>
                <a:latin typeface="Arial" panose="020B0604020202020204" pitchFamily="34" charset="0"/>
                <a:ea typeface="+mn-ea"/>
                <a:cs typeface="+mn-cs"/>
              </a:rPr>
              <a:t>retour d’expérience</a:t>
            </a:r>
            <a:r>
              <a:rPr lang="fr-FR" sz="1000" kern="1200" dirty="0">
                <a:solidFill>
                  <a:schemeClr val="tx1"/>
                </a:solidFill>
                <a:effectLst/>
                <a:latin typeface="Arial" panose="020B0604020202020204" pitchFamily="34" charset="0"/>
                <a:ea typeface="+mn-ea"/>
                <a:cs typeface="+mn-cs"/>
              </a:rPr>
              <a:t> organisé. C’est une application du </a:t>
            </a:r>
            <a:r>
              <a:rPr lang="fr-FR" sz="1000" i="1" kern="1200" dirty="0" err="1">
                <a:solidFill>
                  <a:schemeClr val="tx1"/>
                </a:solidFill>
                <a:effectLst/>
                <a:latin typeface="Arial" panose="020B0604020202020204" pitchFamily="34" charset="0"/>
                <a:ea typeface="+mn-ea"/>
                <a:cs typeface="+mn-cs"/>
              </a:rPr>
              <a:t>knowledge</a:t>
            </a:r>
            <a:r>
              <a:rPr lang="fr-FR" sz="1000" i="1" kern="1200" dirty="0">
                <a:solidFill>
                  <a:schemeClr val="tx1"/>
                </a:solidFill>
                <a:effectLst/>
                <a:latin typeface="Arial" panose="020B0604020202020204" pitchFamily="34" charset="0"/>
                <a:ea typeface="+mn-ea"/>
                <a:cs typeface="+mn-cs"/>
              </a:rPr>
              <a:t> management</a:t>
            </a:r>
            <a:r>
              <a:rPr lang="fr-FR" sz="1000" kern="1200" dirty="0">
                <a:solidFill>
                  <a:schemeClr val="tx1"/>
                </a:solidFill>
                <a:effectLst/>
                <a:latin typeface="Arial" panose="020B0604020202020204" pitchFamily="34" charset="0"/>
                <a:ea typeface="+mn-ea"/>
                <a:cs typeface="+mn-cs"/>
              </a:rPr>
              <a:t> qui vise à capitaliser et à rendre accessibles les savoir-faire accumulés par l’entreprise.</a:t>
            </a:r>
          </a:p>
          <a:p>
            <a:pPr>
              <a:lnSpc>
                <a:spcPct val="100000"/>
              </a:lnSpc>
            </a:pPr>
            <a:r>
              <a:rPr lang="fr-FR" sz="1000" kern="1200" dirty="0">
                <a:solidFill>
                  <a:schemeClr val="tx1"/>
                </a:solidFill>
                <a:effectLst/>
                <a:latin typeface="Arial" panose="020B0604020202020204" pitchFamily="34" charset="0"/>
                <a:ea typeface="+mn-ea"/>
                <a:cs typeface="+mn-cs"/>
              </a:rPr>
              <a:t>Par ailleurs, il est aussi intéressant de diffuser auprès des utilisateurs des informations pertinentes constituant une politique de communication organisée et planifiée.</a:t>
            </a:r>
          </a:p>
        </p:txBody>
      </p:sp>
      <p:sp>
        <p:nvSpPr>
          <p:cNvPr id="4" name="Espace réservé du numéro de diapositive 1">
            <a:extLst>
              <a:ext uri="{FF2B5EF4-FFF2-40B4-BE49-F238E27FC236}">
                <a16:creationId xmlns:a16="http://schemas.microsoft.com/office/drawing/2014/main" id="{9D286FEB-48E9-439A-82AE-A27F2245D21F}"/>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14</a:t>
            </a:fld>
            <a:endParaRPr lang="fr-FR" dirty="0"/>
          </a:p>
        </p:txBody>
      </p:sp>
    </p:spTree>
    <p:extLst>
      <p:ext uri="{BB962C8B-B14F-4D97-AF65-F5344CB8AC3E}">
        <p14:creationId xmlns:p14="http://schemas.microsoft.com/office/powerpoint/2010/main" val="537463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166812" y="4613250"/>
            <a:ext cx="4768851" cy="5400600"/>
          </a:xfrm>
        </p:spPr>
        <p:txBody>
          <a:bodyPr/>
          <a:lstStyle/>
          <a:p>
            <a:pPr>
              <a:lnSpc>
                <a:spcPct val="100000"/>
              </a:lnSpc>
            </a:pPr>
            <a:r>
              <a:rPr lang="fr-FR" sz="1000" dirty="0"/>
              <a:t>La gestion de la </a:t>
            </a:r>
            <a:r>
              <a:rPr lang="fr-FR" sz="1000" i="1" dirty="0" err="1"/>
              <a:t>supply</a:t>
            </a:r>
            <a:r>
              <a:rPr lang="fr-FR" sz="1000" i="1" dirty="0"/>
              <a:t> </a:t>
            </a:r>
            <a:r>
              <a:rPr lang="fr-FR" sz="1000" i="1" dirty="0" err="1"/>
              <a:t>chain</a:t>
            </a:r>
            <a:r>
              <a:rPr lang="fr-FR" sz="1000" i="1" dirty="0"/>
              <a:t> </a:t>
            </a:r>
            <a:r>
              <a:rPr lang="fr-FR" sz="1000" dirty="0"/>
              <a:t>comporte de très nombreux aspects à plusieurs niveaux comme nous l’avons vu. En conséquence, elle suppose la mise en œuvre de plusieurs systèmes spécialisés qui doivent travailler en cohérence. </a:t>
            </a:r>
          </a:p>
          <a:p>
            <a:pPr>
              <a:lnSpc>
                <a:spcPct val="100000"/>
              </a:lnSpc>
            </a:pPr>
            <a:r>
              <a:rPr lang="fr-FR" sz="1000" dirty="0"/>
              <a:t>Au plus haut niveau, il s’agit de la définition et de l’optimisation du réseau logistique ans lequel s’insère l’entreprise. Les « </a:t>
            </a:r>
            <a:r>
              <a:rPr lang="fr-FR" sz="1000" i="1" dirty="0"/>
              <a:t>Advanced Planning and </a:t>
            </a:r>
            <a:r>
              <a:rPr lang="fr-FR" sz="1000" i="1" dirty="0" err="1"/>
              <a:t>Scheduling</a:t>
            </a:r>
            <a:r>
              <a:rPr lang="fr-FR" sz="1000" dirty="0"/>
              <a:t> » sont des outils informatiques dont la mission est d’organiser la supply chain en fonction de la demande client, et ce de manière dynamique. Le rôle d’un « APS » va donc être de piloter les ressources disponibles (capacité machine, jours hommes disponibles, matières premières en stock..) et d’allouer les allouer afin de répondre à la demande client.</a:t>
            </a:r>
          </a:p>
          <a:p>
            <a:pPr>
              <a:lnSpc>
                <a:spcPct val="100000"/>
              </a:lnSpc>
            </a:pPr>
            <a:r>
              <a:rPr lang="fr-FR" sz="1000" dirty="0"/>
              <a:t>Au niveau intermédiaire, on trouve l’ERP et sa multitude de fonctions de planification des flux et de suivi de toutes les transactions depuis l’approvisionnement jusqu’à la livraison chez le client. L’ERP fait la liaison avec les fonctions financières et, éventuellement, avec la gestion des ressources humaines.</a:t>
            </a:r>
          </a:p>
          <a:p>
            <a:pPr>
              <a:lnSpc>
                <a:spcPct val="100000"/>
              </a:lnSpc>
            </a:pPr>
            <a:r>
              <a:rPr lang="fr-FR" sz="1000" dirty="0"/>
              <a:t>Enfin, au niveau le plus bas, c’est-à-dire proche des systèmes physiques, ce sont des logiciels qui travaillent en temps réel : MES (</a:t>
            </a:r>
            <a:r>
              <a:rPr lang="fr-FR" sz="1000" i="1" dirty="0" err="1"/>
              <a:t>Manufacturing</a:t>
            </a:r>
            <a:r>
              <a:rPr lang="fr-FR" sz="1000" i="1" dirty="0"/>
              <a:t> </a:t>
            </a:r>
            <a:r>
              <a:rPr lang="fr-FR" sz="1000" i="1" dirty="0" err="1"/>
              <a:t>Execution</a:t>
            </a:r>
            <a:r>
              <a:rPr lang="fr-FR" sz="1000" i="1" dirty="0"/>
              <a:t> System</a:t>
            </a:r>
            <a:r>
              <a:rPr lang="fr-FR" sz="1000" dirty="0"/>
              <a:t>) qui fait la liaison avec les machines et équipements, et les modules de SCE (</a:t>
            </a:r>
            <a:r>
              <a:rPr lang="fr-FR" sz="1000" i="1" dirty="0"/>
              <a:t>Supply Chain </a:t>
            </a:r>
            <a:r>
              <a:rPr lang="fr-FR" sz="1000" i="1" dirty="0" err="1"/>
              <a:t>Execution</a:t>
            </a:r>
            <a:r>
              <a:rPr lang="fr-FR" sz="1000" dirty="0"/>
              <a:t>) qui recouvre la gestion des entrepôts, des expéditions et des transports.</a:t>
            </a:r>
          </a:p>
        </p:txBody>
      </p:sp>
      <p:sp>
        <p:nvSpPr>
          <p:cNvPr id="4" name="Espace réservé du numéro de diapositive 1">
            <a:extLst>
              <a:ext uri="{FF2B5EF4-FFF2-40B4-BE49-F238E27FC236}">
                <a16:creationId xmlns:a16="http://schemas.microsoft.com/office/drawing/2014/main" id="{2ABFE606-58B5-43E2-8AF7-8A6E15EA6083}"/>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15</a:t>
            </a:fld>
            <a:endParaRPr lang="fr-FR" dirty="0"/>
          </a:p>
        </p:txBody>
      </p:sp>
    </p:spTree>
    <p:extLst>
      <p:ext uri="{BB962C8B-B14F-4D97-AF65-F5344CB8AC3E}">
        <p14:creationId xmlns:p14="http://schemas.microsoft.com/office/powerpoint/2010/main" val="5898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69330" y="4714875"/>
            <a:ext cx="5904656" cy="5298975"/>
          </a:xfrm>
        </p:spPr>
        <p:txBody>
          <a:bodyPr/>
          <a:lstStyle/>
          <a:p>
            <a:pPr>
              <a:lnSpc>
                <a:spcPct val="100000"/>
              </a:lnSpc>
            </a:pPr>
            <a:r>
              <a:rPr lang="fr-FR" sz="1000" dirty="0"/>
              <a:t>De nombreuses applications ont été développées aussi bien en B2C qu’en B2B pour automatiser les relations entre client et fournisseur.</a:t>
            </a:r>
          </a:p>
          <a:p>
            <a:pPr>
              <a:lnSpc>
                <a:spcPct val="100000"/>
              </a:lnSpc>
            </a:pPr>
            <a:r>
              <a:rPr lang="fr-FR" sz="1000" dirty="0"/>
              <a:t>Tout le monde connaît maintenant le </a:t>
            </a:r>
            <a:r>
              <a:rPr lang="fr-FR" sz="1000" b="1" dirty="0"/>
              <a:t>e-commerce</a:t>
            </a:r>
            <a:r>
              <a:rPr lang="fr-FR" sz="1000" dirty="0"/>
              <a:t> qui permet à un client de passer une commande d’un produit ou d’un service sans aucune intervention humaine. C’est une application qui diminue les coûts commerciaux puisque la charge de travail de saisie de commande est reportée sur le client.</a:t>
            </a:r>
          </a:p>
          <a:p>
            <a:pPr>
              <a:lnSpc>
                <a:spcPct val="100000"/>
              </a:lnSpc>
            </a:pPr>
            <a:r>
              <a:rPr lang="fr-FR" sz="1000" dirty="0"/>
              <a:t>Dans le domaine du B2B, ce sont des applications de </a:t>
            </a:r>
            <a:r>
              <a:rPr lang="fr-FR" sz="1000" b="1" dirty="0"/>
              <a:t>e-procurement</a:t>
            </a:r>
            <a:r>
              <a:rPr lang="fr-FR" sz="1000" dirty="0"/>
              <a:t> qui permettent aux services d’achat de passer directement des commandes aux fournisseurs pourvu que ceux-ci aient publié leur catalogue.</a:t>
            </a:r>
          </a:p>
          <a:p>
            <a:pPr>
              <a:lnSpc>
                <a:spcPct val="100000"/>
              </a:lnSpc>
            </a:pPr>
            <a:r>
              <a:rPr lang="fr-FR" sz="1000" b="1" dirty="0"/>
              <a:t>CRM</a:t>
            </a:r>
            <a:r>
              <a:rPr lang="fr-FR" sz="1000" dirty="0"/>
              <a:t> est l’acronyme de </a:t>
            </a:r>
            <a:r>
              <a:rPr lang="fr-FR" sz="1000" i="1" dirty="0"/>
              <a:t>Customer Relationship Management </a:t>
            </a:r>
            <a:r>
              <a:rPr lang="fr-FR" sz="1000" dirty="0"/>
              <a:t>qui signifie Gestion de la Relation Client (GRC). La CRM a pour objectif d’optimiser le </a:t>
            </a:r>
            <a:r>
              <a:rPr lang="fr-FR" sz="1000" b="1" dirty="0"/>
              <a:t>traitement et l’analyse des données relatives aux clients et prospects</a:t>
            </a:r>
            <a:r>
              <a:rPr lang="fr-FR" sz="1000" dirty="0"/>
              <a:t>. Concrètement, les </a:t>
            </a:r>
            <a:r>
              <a:rPr lang="fr-FR" sz="1000" b="1" dirty="0"/>
              <a:t>logiciels CRM</a:t>
            </a:r>
            <a:r>
              <a:rPr lang="fr-FR" sz="1000" dirty="0"/>
              <a:t> centralisent les informations et échanges commerciaux grâce à un historique détaillé. En capitalisant les informations obtenues de ces derniers, on tend ainsi à améliorer son discours commercial, à mieux cibler ses actions, à conquérir plus efficacement de nouveaux marchés et à fidéliser son parc client existant.</a:t>
            </a:r>
          </a:p>
          <a:p>
            <a:pPr>
              <a:lnSpc>
                <a:spcPct val="100000"/>
              </a:lnSpc>
            </a:pPr>
            <a:r>
              <a:rPr lang="fr-FR" sz="1000" dirty="0"/>
              <a:t>Le </a:t>
            </a:r>
            <a:r>
              <a:rPr lang="fr-FR" sz="1000" b="1" dirty="0"/>
              <a:t>SRM</a:t>
            </a:r>
            <a:r>
              <a:rPr lang="fr-FR" sz="1000" dirty="0"/>
              <a:t> ou </a:t>
            </a:r>
            <a:r>
              <a:rPr lang="fr-FR" sz="1000" i="1" dirty="0"/>
              <a:t>Supplier Relationship Management </a:t>
            </a:r>
            <a:r>
              <a:rPr lang="fr-FR" sz="1000" dirty="0"/>
              <a:t>est la fonction symétrique : elle enregistre l’historique de toutes les relations avec un fournisseur, ce qui autorise un approfondissement des relations et une meilleure collaboration.</a:t>
            </a:r>
          </a:p>
          <a:p>
            <a:pPr>
              <a:lnSpc>
                <a:spcPct val="100000"/>
              </a:lnSpc>
            </a:pPr>
            <a:r>
              <a:rPr lang="fr-FR" sz="1000" dirty="0"/>
              <a:t>La </a:t>
            </a:r>
            <a:r>
              <a:rPr lang="fr-FR" sz="1000" b="1" dirty="0"/>
              <a:t>gestion du cycle de vie des produits</a:t>
            </a:r>
            <a:r>
              <a:rPr lang="fr-FR" sz="1000" dirty="0"/>
              <a:t> (en anglais P</a:t>
            </a:r>
            <a:r>
              <a:rPr lang="fr-FR" sz="1000" i="1" dirty="0"/>
              <a:t>roduct </a:t>
            </a:r>
            <a:r>
              <a:rPr lang="fr-FR" sz="1000" i="1" dirty="0" err="1"/>
              <a:t>Lifecycle</a:t>
            </a:r>
            <a:r>
              <a:rPr lang="fr-FR" sz="1000" i="1" dirty="0"/>
              <a:t> Management</a:t>
            </a:r>
            <a:r>
              <a:rPr lang="fr-FR" sz="1000" dirty="0"/>
              <a:t>, ou </a:t>
            </a:r>
            <a:r>
              <a:rPr lang="fr-FR" sz="1000" i="1" dirty="0"/>
              <a:t>PLM</a:t>
            </a:r>
            <a:r>
              <a:rPr lang="fr-FR" sz="1000" dirty="0"/>
              <a:t>), est un cadre organisationnel et un ensemble de concepts, méthodes et outils logiciels visant à créer et à entretenir les produits industriels tout au long de leur cycle de vie, depuis l’établissement du cahier des charges du produit et des services associés jusqu’à la fin de vie, en passant par le maintien en conditions opérationnelles. Ces logiciels sont particulièrement utiles si le client et le fournisseur effectuent des développements en commun de nouveaux produits.</a:t>
            </a:r>
          </a:p>
          <a:p>
            <a:pPr>
              <a:lnSpc>
                <a:spcPct val="100000"/>
              </a:lnSpc>
            </a:pPr>
            <a:r>
              <a:rPr lang="fr-FR" sz="1000" dirty="0"/>
              <a:t>Les fonctions SCM autorisent le partage de données entre un client et ses fournisseurs comme les prévisions de besoins, les plannings de production, les capacités, les expéditions en cours…</a:t>
            </a:r>
          </a:p>
          <a:p>
            <a:pPr>
              <a:lnSpc>
                <a:spcPct val="100000"/>
              </a:lnSpc>
            </a:pPr>
            <a:endParaRPr lang="fr-FR" sz="1000" dirty="0"/>
          </a:p>
          <a:p>
            <a:pPr>
              <a:lnSpc>
                <a:spcPct val="100000"/>
              </a:lnSpc>
            </a:pPr>
            <a:r>
              <a:rPr lang="fr-FR" sz="1000" dirty="0"/>
              <a:t>La mise en œuvre de tous ces logiciels est maintenant grandement facilitée par les technologies </a:t>
            </a:r>
            <a:r>
              <a:rPr lang="fr-FR" sz="1000" i="1" dirty="0"/>
              <a:t>cloud</a:t>
            </a:r>
            <a:r>
              <a:rPr lang="fr-FR" sz="1000" dirty="0"/>
              <a:t> qui permettent le stockage de données de façon sécurisée et standardisée ; les différents acteurs y accèdent et effectuent des lises à jour de façon transparente et sure. Elles remplacent progressivement tous les EDI spécifiques.</a:t>
            </a:r>
            <a:endParaRPr lang="fr-FR" sz="700" dirty="0"/>
          </a:p>
        </p:txBody>
      </p:sp>
      <p:sp>
        <p:nvSpPr>
          <p:cNvPr id="4" name="Espace réservé du numéro de diapositive 1">
            <a:extLst>
              <a:ext uri="{FF2B5EF4-FFF2-40B4-BE49-F238E27FC236}">
                <a16:creationId xmlns:a16="http://schemas.microsoft.com/office/drawing/2014/main" id="{C9D7B994-83A9-464C-BEA2-C10926453216}"/>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16</a:t>
            </a:fld>
            <a:endParaRPr lang="fr-FR" dirty="0"/>
          </a:p>
        </p:txBody>
      </p:sp>
    </p:spTree>
    <p:extLst>
      <p:ext uri="{BB962C8B-B14F-4D97-AF65-F5344CB8AC3E}">
        <p14:creationId xmlns:p14="http://schemas.microsoft.com/office/powerpoint/2010/main" val="110194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85546"/>
            <a:ext cx="5207000" cy="5112280"/>
          </a:xfrm>
        </p:spPr>
        <p:txBody>
          <a:bodyPr/>
          <a:lstStyle/>
          <a:p>
            <a:pPr>
              <a:lnSpc>
                <a:spcPct val="100000"/>
              </a:lnSpc>
            </a:pPr>
            <a:r>
              <a:rPr lang="fr-FR" sz="1000" dirty="0"/>
              <a:t>L’avantage de </a:t>
            </a:r>
            <a:r>
              <a:rPr lang="fr-FR" sz="1000" b="1" dirty="0"/>
              <a:t>l’intégration des systèmes </a:t>
            </a:r>
            <a:r>
              <a:rPr lang="fr-FR" sz="1000" dirty="0"/>
              <a:t>est la capacité qu’elle offre de réagir très rapidement (et parfois de façon entièrement automatique) à un incident qui se produit quelque part dans la chaîne.</a:t>
            </a:r>
          </a:p>
          <a:p>
            <a:pPr>
              <a:lnSpc>
                <a:spcPct val="100000"/>
              </a:lnSpc>
            </a:pPr>
            <a:r>
              <a:rPr lang="fr-FR" sz="1000" dirty="0"/>
              <a:t>Le but est de retrouver la meilleure réponse en termes de reconfiguration des flux si un événement non prévu perturbe le planning établi.</a:t>
            </a:r>
          </a:p>
          <a:p>
            <a:pPr>
              <a:lnSpc>
                <a:spcPct val="100000"/>
              </a:lnSpc>
            </a:pPr>
            <a:r>
              <a:rPr lang="fr-FR" sz="1000" dirty="0"/>
              <a:t>Quelques exemples :</a:t>
            </a:r>
          </a:p>
          <a:p>
            <a:pPr marL="171450" indent="-171450">
              <a:lnSpc>
                <a:spcPct val="100000"/>
              </a:lnSpc>
              <a:buFontTx/>
              <a:buChar char="-"/>
            </a:pPr>
            <a:r>
              <a:rPr lang="fr-FR" sz="1000" dirty="0"/>
              <a:t>Une machine tombe en panne ; la fabrication d’un produit est interrompue ; peut-on activer une autre source ?</a:t>
            </a:r>
          </a:p>
          <a:p>
            <a:pPr marL="171450" indent="-171450">
              <a:lnSpc>
                <a:spcPct val="100000"/>
              </a:lnSpc>
              <a:buFontTx/>
              <a:buChar char="-"/>
            </a:pPr>
            <a:r>
              <a:rPr lang="fr-FR" sz="1000" dirty="0"/>
              <a:t>Un fournisseur annonce qu’il va livrer en retard ; quels clients peut-on retarder sans trop de dommage commercial ?</a:t>
            </a:r>
          </a:p>
          <a:p>
            <a:pPr marL="171450" indent="-171450">
              <a:lnSpc>
                <a:spcPct val="100000"/>
              </a:lnSpc>
              <a:buFontTx/>
              <a:buChar char="-"/>
            </a:pPr>
            <a:r>
              <a:rPr lang="fr-FR" sz="1000" dirty="0"/>
              <a:t>Une non-conformité est détectée sur une matière première ; peut-on trouver rapidement un fournisseur qui la livre ?</a:t>
            </a:r>
          </a:p>
          <a:p>
            <a:pPr marL="171450" indent="-171450">
              <a:lnSpc>
                <a:spcPct val="100000"/>
              </a:lnSpc>
              <a:buFontTx/>
              <a:buChar char="-"/>
            </a:pPr>
            <a:r>
              <a:rPr lang="fr-FR" sz="1000" dirty="0"/>
              <a:t>Une grève bloque le chargement d’un navire dans un port ; quel autre chemin logistique peut-on activer ? </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16F1AA8A-A01E-45A3-8231-05A13F54746B}"/>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17</a:t>
            </a:fld>
            <a:endParaRPr lang="fr-FR" dirty="0"/>
          </a:p>
        </p:txBody>
      </p:sp>
    </p:spTree>
    <p:extLst>
      <p:ext uri="{BB962C8B-B14F-4D97-AF65-F5344CB8AC3E}">
        <p14:creationId xmlns:p14="http://schemas.microsoft.com/office/powerpoint/2010/main" val="109768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C96B0B5-F0A9-472C-858E-F1BA3B0DF6A8}"/>
              </a:ext>
            </a:extLst>
          </p:cNvPr>
          <p:cNvSpPr>
            <a:spLocks noGrp="1" noChangeArrowheads="1"/>
          </p:cNvSpPr>
          <p:nvPr>
            <p:ph type="body" idx="1"/>
          </p:nvPr>
        </p:nvSpPr>
        <p:spPr>
          <a:xfrm>
            <a:off x="561318" y="4691163"/>
            <a:ext cx="5976664" cy="5543450"/>
          </a:xfrm>
          <a:ln/>
        </p:spPr>
        <p:txBody>
          <a:bodyPr lIns="95479" tIns="46902" rIns="95479" bIns="46902"/>
          <a:lstStyle/>
          <a:p>
            <a:pPr>
              <a:lnSpc>
                <a:spcPct val="100000"/>
              </a:lnSpc>
            </a:pPr>
            <a:r>
              <a:rPr lang="fr-FR" sz="900" dirty="0"/>
              <a:t>Les structures des entreprises varient fortement selon la taille, le type d’activité, l’histoire de la société et la personnalité des dirigeants. Les choix diffèrent au niveau des structures, des liens hiérarchiques et des rattachements des différents services qui les composent. </a:t>
            </a:r>
          </a:p>
          <a:p>
            <a:pPr>
              <a:lnSpc>
                <a:spcPct val="100000"/>
              </a:lnSpc>
            </a:pPr>
            <a:r>
              <a:rPr lang="fr-FR" sz="1050" b="1" i="1" dirty="0"/>
              <a:t>Fonctions rattachées à la Direction générale</a:t>
            </a:r>
          </a:p>
          <a:p>
            <a:pPr>
              <a:lnSpc>
                <a:spcPct val="100000"/>
              </a:lnSpc>
            </a:pPr>
            <a:r>
              <a:rPr lang="fr-FR" sz="900" b="1" i="1" dirty="0"/>
              <a:t>Bureau d’Études/R&amp;D/Direction Technique</a:t>
            </a:r>
          </a:p>
          <a:p>
            <a:pPr>
              <a:lnSpc>
                <a:spcPct val="100000"/>
              </a:lnSpc>
            </a:pPr>
            <a:r>
              <a:rPr lang="fr-FR" sz="900" dirty="0"/>
              <a:t>Le Bureau d’Études (BE) traduit en termes industriels les caractéristiques des produits conçus par le marketing. Il réalise les plans et les dessins des articles, définit les éléments qui le composent, et la nature des matériaux à utiliser. Il estime le coût de revient prévisionnel à partir des éléments fournis en priorité par le Bureau des Méthodes et les Achats. Parallèlement, le Bureau d’Études est en charge de gérer le portefeuille des technologies de l’entreprise. Indépendamment du développement spécifique d’un produit, il a en charge les innovations relatives à des sous-systèmes ou organes qui, à terme, seront intégrés dans des produits, mais qui font l’objet de développements propres sans lien direct avec une application immédiate. Enfin, il se livre de façon régulière à une démarche de veille technologique sur les marchés amont, en vue d’alimenter le processus d’innovation de l’entreprise.</a:t>
            </a:r>
          </a:p>
          <a:p>
            <a:pPr>
              <a:lnSpc>
                <a:spcPct val="100000"/>
              </a:lnSpc>
            </a:pPr>
            <a:r>
              <a:rPr lang="fr-FR" sz="900" b="1" i="1" dirty="0"/>
              <a:t>Direction de la Qualité</a:t>
            </a:r>
          </a:p>
          <a:p>
            <a:pPr>
              <a:lnSpc>
                <a:spcPct val="100000"/>
              </a:lnSpc>
            </a:pPr>
            <a:r>
              <a:rPr lang="fr-FR" sz="900" dirty="0"/>
              <a:t>Elle a des attributions qui dépassent largement la fonction de contrôle des produits. Elles englobent le management général du système d’assurance qualité depuis la conception du produit et des processus jusqu’à l’utilisation chez le client. Selon les exigences des normes ISO 9000, elle doit être indépendante de la Direction Industrielle et donc rattachée à la Direction générale. Elle dispose de personnels détachés dans les services opérationnels pour contrôler la conformité des articles aux spécifications définies par le Bureau d’Études et les Méthodes. Ces opérations s’effectuent à tous les niveaux du processus, depuis la réception, sur les produits achetés, jusqu’à la sortie d’usine, sur les produits finis. Elle intervient même chez les fournisseurs en accord et cohérence avec les Achats.</a:t>
            </a:r>
          </a:p>
          <a:p>
            <a:pPr>
              <a:lnSpc>
                <a:spcPct val="100000"/>
              </a:lnSpc>
            </a:pPr>
            <a:r>
              <a:rPr lang="fr-FR" sz="900" b="1" i="1" dirty="0"/>
              <a:t>Direction des Achats</a:t>
            </a:r>
          </a:p>
          <a:p>
            <a:pPr>
              <a:lnSpc>
                <a:spcPct val="100000"/>
              </a:lnSpc>
            </a:pPr>
            <a:r>
              <a:rPr lang="fr-FR" sz="900" dirty="0"/>
              <a:t>Elle a en charge l’acquisition de tous les biens, services et prestations dont l’entreprise a besoin pour fonctionner. Son rôle a pris beaucoup d’importance du fait que, suite au durcissement de la concurrence, les entreprises ont tendance à se recentrer sur leur métier de base et à acheter ou externaliser les produits ou fonctions annexes, ainsi que nombre de prestations. La Direction des Achats définit la stratégie d’achat en relation avec le Bureau d’Études, sélectionne les meilleurs fournisseurs selon les segments d’achat, passe les commandes aux fournisseurs et gère par anticipation l’ensemble des risques liés aux approvisionnements.</a:t>
            </a:r>
          </a:p>
          <a:p>
            <a:pPr>
              <a:lnSpc>
                <a:spcPct val="100000"/>
              </a:lnSpc>
            </a:pPr>
            <a:r>
              <a:rPr lang="fr-FR" sz="900" b="1" i="1" dirty="0"/>
              <a:t>Direction Industrielle</a:t>
            </a:r>
          </a:p>
          <a:p>
            <a:pPr>
              <a:lnSpc>
                <a:spcPct val="100000"/>
              </a:lnSpc>
            </a:pPr>
            <a:r>
              <a:rPr lang="fr-FR" sz="900" dirty="0"/>
              <a:t>La Direction Industrielle coordonne l’activité de l’ensemble des services qui lui sont rattachés. Elle définit la stratégie industrielle de l’entreprise et décide des investissements. Elle suit les performances de ses services, et en particulier de la Fabrication. Elle met en œuvre des plans d’amélioration.</a:t>
            </a:r>
          </a:p>
          <a:p>
            <a:pPr>
              <a:lnSpc>
                <a:spcPct val="100000"/>
              </a:lnSpc>
            </a:pPr>
            <a:endParaRPr lang="fr-FR" altLang="fr-FR" sz="900" dirty="0"/>
          </a:p>
        </p:txBody>
      </p:sp>
      <p:sp>
        <p:nvSpPr>
          <p:cNvPr id="117763" name="Rectangle 3">
            <a:extLst>
              <a:ext uri="{FF2B5EF4-FFF2-40B4-BE49-F238E27FC236}">
                <a16:creationId xmlns:a16="http://schemas.microsoft.com/office/drawing/2014/main" id="{8971B355-A506-4F49-87B7-69D9756335B7}"/>
              </a:ext>
            </a:extLst>
          </p:cNvPr>
          <p:cNvSpPr>
            <a:spLocks noGrp="1" noRot="1" noChangeAspect="1" noChangeArrowheads="1" noTextEdit="1"/>
          </p:cNvSpPr>
          <p:nvPr>
            <p:ph type="sldImg"/>
          </p:nvPr>
        </p:nvSpPr>
        <p:spPr>
          <a:xfrm>
            <a:off x="1166813" y="893763"/>
            <a:ext cx="4768850" cy="3576637"/>
          </a:xfrm>
          <a:ln cap="flat"/>
        </p:spPr>
      </p:sp>
      <p:sp>
        <p:nvSpPr>
          <p:cNvPr id="4" name="Espace réservé du numéro de diapositive 1">
            <a:extLst>
              <a:ext uri="{FF2B5EF4-FFF2-40B4-BE49-F238E27FC236}">
                <a16:creationId xmlns:a16="http://schemas.microsoft.com/office/drawing/2014/main" id="{F4FF905C-77D7-4FCC-B165-7BF920AD3F1E}"/>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C96B0B5-F0A9-472C-858E-F1BA3B0DF6A8}"/>
              </a:ext>
            </a:extLst>
          </p:cNvPr>
          <p:cNvSpPr>
            <a:spLocks noGrp="1" noChangeArrowheads="1"/>
          </p:cNvSpPr>
          <p:nvPr>
            <p:ph type="body" idx="1"/>
          </p:nvPr>
        </p:nvSpPr>
        <p:spPr>
          <a:xfrm>
            <a:off x="345294" y="4470400"/>
            <a:ext cx="6408712" cy="5764213"/>
          </a:xfrm>
          <a:ln/>
        </p:spPr>
        <p:txBody>
          <a:bodyPr lIns="95479" tIns="46902" rIns="95479" bIns="46902"/>
          <a:lstStyle/>
          <a:p>
            <a:pPr>
              <a:lnSpc>
                <a:spcPct val="100000"/>
              </a:lnSpc>
            </a:pPr>
            <a:r>
              <a:rPr lang="fr-FR" sz="900" b="1" i="1" dirty="0"/>
              <a:t>Fonctions généralement rattachées à la Direction Industrielle</a:t>
            </a:r>
          </a:p>
          <a:p>
            <a:pPr>
              <a:lnSpc>
                <a:spcPct val="100000"/>
              </a:lnSpc>
            </a:pPr>
            <a:r>
              <a:rPr lang="fr-FR" sz="900" b="1" i="1" dirty="0"/>
              <a:t>Service des Méthodes</a:t>
            </a:r>
          </a:p>
          <a:p>
            <a:pPr>
              <a:lnSpc>
                <a:spcPct val="100000"/>
              </a:lnSpc>
            </a:pPr>
            <a:r>
              <a:rPr lang="fr-FR" sz="900" dirty="0"/>
              <a:t>Le Service des Méthodes conçoit les processus et procédés de fabrication à utiliser, l’implantation des machines dans les ateliers et l’organisation du travail à chaque poste. Il détermine également les gammes de fabrication des produits (séquences des opérations à réaliser sur les différentes machines) et calcule les temps alloués à chacune d’entre elles. Il estime la quantité de matière à utiliser ainsi que la taille des séries économiques à lancer. Par ailleurs, il joue le rôle important de prescripteur technique pour préparer toutes les décisions d’investissements industriels et logistiques.</a:t>
            </a:r>
          </a:p>
          <a:p>
            <a:pPr>
              <a:lnSpc>
                <a:spcPct val="100000"/>
              </a:lnSpc>
            </a:pPr>
            <a:r>
              <a:rPr lang="fr-FR" sz="900" b="1" i="1" dirty="0"/>
              <a:t>Service Planification, Ordonnancement, Lancement</a:t>
            </a:r>
          </a:p>
          <a:p>
            <a:pPr>
              <a:lnSpc>
                <a:spcPct val="100000"/>
              </a:lnSpc>
            </a:pPr>
            <a:r>
              <a:rPr lang="fr-FR" sz="900" dirty="0"/>
              <a:t>Le service </a:t>
            </a:r>
            <a:r>
              <a:rPr lang="fr-FR" sz="900" i="1" dirty="0"/>
              <a:t>Planification</a:t>
            </a:r>
            <a:r>
              <a:rPr lang="fr-FR" sz="900" dirty="0"/>
              <a:t> a la responsabilité de traduire les prévisions de vente et le carnet de commandes en un plan de production. Il calcule donc les besoins en ensembles, sous-ensembles et pièces élémentaires, à moyen et court termes. Puis il estime les heures de ressources (main-d’œuvre, machines, etc.) nécessaires et ajuste la charge ainsi définie à la capacité de production. Le service </a:t>
            </a:r>
            <a:r>
              <a:rPr lang="fr-FR" sz="900" i="1" dirty="0"/>
              <a:t>Ordonnancement</a:t>
            </a:r>
            <a:r>
              <a:rPr lang="fr-FR" sz="900" dirty="0"/>
              <a:t> planifie l’activité à court terme des ateliers. Il coordonne les moyens nécessaires à la réalisation du plan de production (personnel, matériel, matières et composants) et définit l’ordre de passage des différentes séries à fabriquer sur les différents centres opératoires et ateliers. La cellule </a:t>
            </a:r>
            <a:r>
              <a:rPr lang="fr-FR" sz="900" i="1" dirty="0"/>
              <a:t>Lancement</a:t>
            </a:r>
            <a:r>
              <a:rPr lang="fr-FR" sz="900" dirty="0"/>
              <a:t> a en charge la préparation des documents nécessaires ainsi que la réalisation matérielle des décisions prises par l’Ordonnancement. Elle prend en charge le suivi des fabrications.</a:t>
            </a:r>
          </a:p>
          <a:p>
            <a:pPr>
              <a:lnSpc>
                <a:spcPct val="100000"/>
              </a:lnSpc>
            </a:pPr>
            <a:r>
              <a:rPr lang="fr-FR" sz="900" b="1" i="1" dirty="0"/>
              <a:t>Maintenance (ou Entretien)</a:t>
            </a:r>
          </a:p>
          <a:p>
            <a:pPr>
              <a:lnSpc>
                <a:spcPct val="100000"/>
              </a:lnSpc>
            </a:pPr>
            <a:r>
              <a:rPr lang="fr-FR" sz="900" dirty="0"/>
              <a:t>La maintenance recouvre les activités d’entretien curatif ou préventif, de réparation des matériels ainsi que la gestion des pièces de rechange. Ce service a donc un rôle fondamental dans le taux de disponibilité des équipements. Les prérogatives de ce service s’étendent souvent à la gestion des fluides et de l’énergie ainsi qu’à l’entretien des locaux et aux travaux neufs. Il peut aussi être en charge de la maintenance des outillages.</a:t>
            </a:r>
          </a:p>
          <a:p>
            <a:pPr>
              <a:lnSpc>
                <a:spcPct val="100000"/>
              </a:lnSpc>
            </a:pPr>
            <a:r>
              <a:rPr lang="fr-FR" sz="900" b="1" i="1" dirty="0"/>
              <a:t>Service Réception/Magasins</a:t>
            </a:r>
          </a:p>
          <a:p>
            <a:pPr>
              <a:lnSpc>
                <a:spcPct val="100000"/>
              </a:lnSpc>
            </a:pPr>
            <a:r>
              <a:rPr lang="fr-FR" sz="900" dirty="0"/>
              <a:t>Ce service gère les entrées de matières et de composants dans l’entreprise. Il vérifie que les réceptions correspondent aux commandes qui ont été passées et entre les marchandises reçues dans le stock. En relation avec la Qualité, il est ainsi concerné par les questions de contrôle quantitatif et qualitatif au niveau des flux industriels amont.</a:t>
            </a:r>
          </a:p>
          <a:p>
            <a:pPr>
              <a:lnSpc>
                <a:spcPct val="100000"/>
              </a:lnSpc>
            </a:pPr>
            <a:r>
              <a:rPr lang="fr-FR" sz="900" b="1" i="1" dirty="0"/>
              <a:t>Service Manutentions/Logistique interne</a:t>
            </a:r>
          </a:p>
          <a:p>
            <a:pPr>
              <a:lnSpc>
                <a:spcPct val="100000"/>
              </a:lnSpc>
            </a:pPr>
            <a:r>
              <a:rPr lang="fr-FR" sz="900" dirty="0"/>
              <a:t>Sa mission est d’assurer l’ensemble des manutentions dans l’entreprise (réception, approvisionnement des postes de travail, chargement des véhicules de livraison). Il gère aussi les stocks d’en-cours.</a:t>
            </a:r>
          </a:p>
          <a:p>
            <a:pPr>
              <a:lnSpc>
                <a:spcPct val="100000"/>
              </a:lnSpc>
            </a:pPr>
            <a:r>
              <a:rPr lang="fr-FR" sz="900" b="1" i="1" dirty="0"/>
              <a:t>Service Magasin Produits finis/Expéditions/Transports</a:t>
            </a:r>
          </a:p>
          <a:p>
            <a:pPr>
              <a:lnSpc>
                <a:spcPct val="100000"/>
              </a:lnSpc>
            </a:pPr>
            <a:r>
              <a:rPr lang="fr-FR" sz="900" dirty="0"/>
              <a:t>Il gère le magasin de produits finis, effectue la préparation des commandes (prélèvement dans le magasin, contrôle, emballage) et réalise, ou fait réaliser, la livraison aux clients, à l’aide d’un parc propre de véhicules ou par des transporteurs et prestataires logistiques.</a:t>
            </a:r>
          </a:p>
          <a:p>
            <a:pPr>
              <a:lnSpc>
                <a:spcPct val="100000"/>
              </a:lnSpc>
            </a:pPr>
            <a:r>
              <a:rPr lang="fr-FR" sz="900" b="1" i="1" dirty="0"/>
              <a:t>Fabrication/Ateliers</a:t>
            </a:r>
          </a:p>
          <a:p>
            <a:pPr>
              <a:lnSpc>
                <a:spcPct val="100000"/>
              </a:lnSpc>
            </a:pPr>
            <a:r>
              <a:rPr lang="fr-FR" sz="900" dirty="0"/>
              <a:t>Ce service réalise la fabrication des articles selon le planning défini par l’Ordonnancement. Il a en charge l’ensemble du personnel d’atelier, direct et indirect. </a:t>
            </a:r>
          </a:p>
          <a:p>
            <a:pPr>
              <a:lnSpc>
                <a:spcPct val="100000"/>
              </a:lnSpc>
            </a:pPr>
            <a:endParaRPr lang="fr-FR" altLang="fr-FR" sz="600" dirty="0"/>
          </a:p>
        </p:txBody>
      </p:sp>
      <p:sp>
        <p:nvSpPr>
          <p:cNvPr id="117763" name="Rectangle 3">
            <a:extLst>
              <a:ext uri="{FF2B5EF4-FFF2-40B4-BE49-F238E27FC236}">
                <a16:creationId xmlns:a16="http://schemas.microsoft.com/office/drawing/2014/main" id="{8971B355-A506-4F49-87B7-69D9756335B7}"/>
              </a:ext>
            </a:extLst>
          </p:cNvPr>
          <p:cNvSpPr>
            <a:spLocks noGrp="1" noRot="1" noChangeAspect="1" noChangeArrowheads="1" noTextEdit="1"/>
          </p:cNvSpPr>
          <p:nvPr>
            <p:ph type="sldImg"/>
          </p:nvPr>
        </p:nvSpPr>
        <p:spPr>
          <a:xfrm>
            <a:off x="1166813" y="893763"/>
            <a:ext cx="4768850" cy="3576637"/>
          </a:xfrm>
          <a:ln cap="flat"/>
        </p:spPr>
      </p:sp>
      <p:sp>
        <p:nvSpPr>
          <p:cNvPr id="4" name="Espace réservé du numéro de diapositive 1">
            <a:extLst>
              <a:ext uri="{FF2B5EF4-FFF2-40B4-BE49-F238E27FC236}">
                <a16:creationId xmlns:a16="http://schemas.microsoft.com/office/drawing/2014/main" id="{8EB61E2E-303C-447F-9D8A-1EBD569DA3B3}"/>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19</a:t>
            </a:fld>
            <a:endParaRPr lang="fr-FR" dirty="0"/>
          </a:p>
        </p:txBody>
      </p:sp>
    </p:spTree>
    <p:extLst>
      <p:ext uri="{BB962C8B-B14F-4D97-AF65-F5344CB8AC3E}">
        <p14:creationId xmlns:p14="http://schemas.microsoft.com/office/powerpoint/2010/main" val="286049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algn="just">
              <a:lnSpc>
                <a:spcPct val="100000"/>
              </a:lnSpc>
            </a:pPr>
            <a:r>
              <a:rPr lang="fr-FR" sz="1000" b="1" dirty="0">
                <a:latin typeface="Arial" charset="0"/>
              </a:rPr>
              <a:t>Hier</a:t>
            </a:r>
            <a:r>
              <a:rPr lang="fr-FR" sz="1000" dirty="0">
                <a:latin typeface="Arial" charset="0"/>
              </a:rPr>
              <a:t>, nous avions des entreprises cloisonnées par fonction.</a:t>
            </a:r>
          </a:p>
          <a:p>
            <a:pPr algn="just">
              <a:lnSpc>
                <a:spcPct val="100000"/>
              </a:lnSpc>
            </a:pPr>
            <a:r>
              <a:rPr lang="fr-FR" sz="1000" b="1" dirty="0">
                <a:latin typeface="Arial" charset="0"/>
              </a:rPr>
              <a:t>Aujourd’hui</a:t>
            </a:r>
            <a:r>
              <a:rPr lang="fr-FR" sz="1000" dirty="0">
                <a:latin typeface="Arial" charset="0"/>
              </a:rPr>
              <a:t> on met en place  des processus transversaux. (Cela s’est développé au travers des ERP), c’est l’approche processus.</a:t>
            </a:r>
          </a:p>
          <a:p>
            <a:pPr algn="just">
              <a:lnSpc>
                <a:spcPct val="100000"/>
              </a:lnSpc>
            </a:pPr>
            <a:r>
              <a:rPr lang="fr-FR" sz="1000" b="1" dirty="0">
                <a:latin typeface="Arial" charset="0"/>
              </a:rPr>
              <a:t>Demain </a:t>
            </a:r>
            <a:r>
              <a:rPr lang="fr-FR" sz="1000" dirty="0">
                <a:latin typeface="Arial" charset="0"/>
              </a:rPr>
              <a:t>tous les acteurs de la supply chain doivent être mobilisés pour :</a:t>
            </a:r>
          </a:p>
          <a:p>
            <a:pPr marL="171450" lvl="0" indent="-171450" algn="just">
              <a:lnSpc>
                <a:spcPct val="100000"/>
              </a:lnSpc>
              <a:buFont typeface="Arial" panose="020B0604020202020204" pitchFamily="34" charset="0"/>
              <a:buChar char="•"/>
            </a:pPr>
            <a:r>
              <a:rPr lang="fr-FR" sz="1000" dirty="0">
                <a:latin typeface="Arial" charset="0"/>
              </a:rPr>
              <a:t>Améliorer  le service du client, </a:t>
            </a:r>
          </a:p>
          <a:p>
            <a:pPr marL="171450" lvl="0" indent="-171450" algn="just">
              <a:lnSpc>
                <a:spcPct val="100000"/>
              </a:lnSpc>
              <a:buFont typeface="Arial" panose="020B0604020202020204" pitchFamily="34" charset="0"/>
              <a:buChar char="•"/>
            </a:pPr>
            <a:r>
              <a:rPr lang="fr-FR" sz="1000" dirty="0">
                <a:latin typeface="Arial" charset="0"/>
              </a:rPr>
              <a:t>Réduire les capitaux mobilisés, </a:t>
            </a:r>
          </a:p>
          <a:p>
            <a:pPr marL="171450" lvl="0" indent="-171450" algn="just">
              <a:lnSpc>
                <a:spcPct val="100000"/>
              </a:lnSpc>
              <a:buFont typeface="Arial" panose="020B0604020202020204" pitchFamily="34" charset="0"/>
              <a:buChar char="•"/>
            </a:pPr>
            <a:r>
              <a:rPr lang="fr-FR" sz="1000" dirty="0">
                <a:latin typeface="Arial" charset="0"/>
              </a:rPr>
              <a:t>Réduire les coûts, </a:t>
            </a:r>
          </a:p>
          <a:p>
            <a:pPr marL="171450" lvl="0" indent="-171450" algn="just">
              <a:lnSpc>
                <a:spcPct val="100000"/>
              </a:lnSpc>
              <a:buFont typeface="Arial" panose="020B0604020202020204" pitchFamily="34" charset="0"/>
              <a:buChar char="•"/>
            </a:pPr>
            <a:r>
              <a:rPr lang="fr-FR" sz="1000" dirty="0">
                <a:latin typeface="Arial" charset="0"/>
              </a:rPr>
              <a:t>Respecter l’environnement. </a:t>
            </a:r>
          </a:p>
          <a:p>
            <a:pPr lvl="0" algn="just">
              <a:lnSpc>
                <a:spcPct val="100000"/>
              </a:lnSpc>
            </a:pPr>
            <a:r>
              <a:rPr lang="fr-FR" sz="1000" dirty="0"/>
              <a:t>Ce chapitre illustre les 5 piliers de la supply chain que nous avions déjà évoqué dans le module 01.</a:t>
            </a:r>
          </a:p>
          <a:p>
            <a:pPr lvl="0" algn="just">
              <a:lnSpc>
                <a:spcPct val="100000"/>
              </a:lnSpc>
            </a:pPr>
            <a:r>
              <a:rPr lang="fr-FR" sz="1000" dirty="0"/>
              <a:t> La formation vous a présenté de nombreuses techniques sur chacun des thèmes. Il faut maintenant en assurer la cohérence et la mise en œuvre.</a:t>
            </a:r>
          </a:p>
          <a:p>
            <a:pPr lvl="0" algn="just">
              <a:lnSpc>
                <a:spcPct val="100000"/>
              </a:lnSpc>
            </a:pPr>
            <a:r>
              <a:rPr lang="fr-FR" sz="1000" dirty="0"/>
              <a:t>Nous développerons ici les moyens de piloter une supply chain en alignant les objectifs de chacune des fonctions et en mettant en place des moyens de pilotage à travers des indicateurs.</a:t>
            </a:r>
          </a:p>
          <a:p>
            <a:pPr lvl="0" algn="just">
              <a:lnSpc>
                <a:spcPct val="100000"/>
              </a:lnSpc>
            </a:pPr>
            <a:r>
              <a:rPr lang="fr-FR" sz="1000" dirty="0"/>
              <a:t>Nous terminerons en évoquant le rôle de supply chain manager.</a:t>
            </a:r>
          </a:p>
          <a:p>
            <a:pPr defTabSz="701589">
              <a:lnSpc>
                <a:spcPct val="100000"/>
              </a:lnSpc>
            </a:pPr>
            <a:endParaRPr lang="fr-FR" dirty="0">
              <a:latin typeface="Arial" panose="020B0604020202020204" pitchFamily="34" charset="0"/>
              <a:cs typeface="Arial" panose="020B0604020202020204" pitchFamily="34" charset="0"/>
              <a:sym typeface="Helvetica" charset="0"/>
            </a:endParaRPr>
          </a:p>
        </p:txBody>
      </p:sp>
      <p:sp>
        <p:nvSpPr>
          <p:cNvPr id="4" name="Espace réservé du numéro de diapositive 1">
            <a:extLst>
              <a:ext uri="{FF2B5EF4-FFF2-40B4-BE49-F238E27FC236}">
                <a16:creationId xmlns:a16="http://schemas.microsoft.com/office/drawing/2014/main" id="{A4DBFFF3-BDA8-4F08-963F-CF5FEAF8AEA4}"/>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43744" y="4613249"/>
            <a:ext cx="5411812" cy="5621363"/>
          </a:xfrm>
        </p:spPr>
        <p:txBody>
          <a:bodyPr/>
          <a:lstStyle/>
          <a:p>
            <a:pPr>
              <a:lnSpc>
                <a:spcPct val="100000"/>
              </a:lnSpc>
            </a:pPr>
            <a:r>
              <a:rPr lang="fr-FR" sz="1000" b="1" i="1" dirty="0"/>
              <a:t>Organisation </a:t>
            </a:r>
            <a:r>
              <a:rPr lang="fr-FR" sz="1000" b="1" i="1" dirty="0" err="1"/>
              <a:t>Supply</a:t>
            </a:r>
            <a:r>
              <a:rPr lang="fr-FR" sz="1000" b="1" i="1" dirty="0"/>
              <a:t> Chain </a:t>
            </a:r>
          </a:p>
          <a:p>
            <a:pPr>
              <a:lnSpc>
                <a:spcPct val="100000"/>
              </a:lnSpc>
            </a:pPr>
            <a:r>
              <a:rPr lang="fr-FR" sz="1000" dirty="0"/>
              <a:t>Dans cette situation, il y a un saut de nature. La priorité n’est plus donnée aux arbitrages fonctionnels « locaux » (au sein de chaque fonction), mais à la recherche d’une optimisation d’ensemble, à tous les niveaux de la </a:t>
            </a:r>
            <a:r>
              <a:rPr lang="fr-FR" sz="1000" i="1" dirty="0" err="1"/>
              <a:t>supply</a:t>
            </a:r>
            <a:r>
              <a:rPr lang="fr-FR" sz="1000" i="1" dirty="0"/>
              <a:t> </a:t>
            </a:r>
            <a:r>
              <a:rPr lang="fr-FR" sz="1000" i="1" dirty="0" err="1"/>
              <a:t>chain</a:t>
            </a:r>
            <a:r>
              <a:rPr lang="fr-FR" sz="1000" dirty="0"/>
              <a:t> avec la vision transversale des critères de performances (coûts totaux, qualité, délais, flexibilité, réactivité). Rapidement, il apparaît que cela ne peut se faire qu’en comptant sur la « spontanéité » des directions opérationnelles : on confie alors cette responsabilité globale à une direction </a:t>
            </a:r>
            <a:r>
              <a:rPr lang="fr-FR" sz="1000" i="1" dirty="0"/>
              <a:t>Supply Chain</a:t>
            </a:r>
            <a:r>
              <a:rPr lang="fr-FR" sz="1000" dirty="0"/>
              <a:t>, rattachée à la direction générale, </a:t>
            </a:r>
            <a:r>
              <a:rPr lang="fr-FR" sz="1000" i="1" dirty="0"/>
              <a:t>opérationnelle elle aussi et non plus simplement fonctionnelle</a:t>
            </a:r>
            <a:r>
              <a:rPr lang="fr-FR" sz="1000" dirty="0"/>
              <a:t>. </a:t>
            </a:r>
          </a:p>
          <a:p>
            <a:pPr>
              <a:lnSpc>
                <a:spcPct val="100000"/>
              </a:lnSpc>
            </a:pPr>
            <a:r>
              <a:rPr lang="fr-FR" sz="1000" dirty="0"/>
              <a:t>La direction générale souhaitant à la fois contrôler directement ce domaine et manifester explicitement la dimension stratégique des décisions </a:t>
            </a:r>
            <a:r>
              <a:rPr lang="fr-FR" sz="1000" i="1" dirty="0" err="1"/>
              <a:t>supply</a:t>
            </a:r>
            <a:r>
              <a:rPr lang="fr-FR" sz="1000" i="1" dirty="0"/>
              <a:t> </a:t>
            </a:r>
            <a:r>
              <a:rPr lang="fr-FR" sz="1000" i="1" dirty="0" err="1"/>
              <a:t>chain</a:t>
            </a:r>
            <a:r>
              <a:rPr lang="fr-FR" sz="1000" dirty="0"/>
              <a:t>, le dirigeant de cette fonction est membre permanent du Comité de Direction Opérationnel et peut avoir le rang de Vice-président.</a:t>
            </a:r>
          </a:p>
          <a:p>
            <a:pPr>
              <a:lnSpc>
                <a:spcPct val="100000"/>
              </a:lnSpc>
            </a:pPr>
            <a:r>
              <a:rPr lang="fr-FR" sz="1000" dirty="0"/>
              <a:t>Dans un tel organigramme, les décisions sur les flux prises par la fonction à long, moyen et court termes « s’imposent » aux autres fonctions (qui auront auparavant bien sûr été associées à leur élaboration) : </a:t>
            </a:r>
          </a:p>
          <a:p>
            <a:pPr marL="171450" indent="-171450">
              <a:lnSpc>
                <a:spcPct val="100000"/>
              </a:lnSpc>
              <a:buFontTx/>
              <a:buChar char="-"/>
            </a:pPr>
            <a:r>
              <a:rPr lang="fr-FR" sz="1000" dirty="0"/>
              <a:t>En matière de planification, PIC, PDP et MRP ne relèvent plus de la fonction Production mais sont décidés par la fonction </a:t>
            </a:r>
            <a:r>
              <a:rPr lang="fr-FR" sz="1000" i="1" dirty="0" err="1"/>
              <a:t>Supply</a:t>
            </a:r>
            <a:r>
              <a:rPr lang="fr-FR" sz="1000" i="1" dirty="0"/>
              <a:t> Chain</a:t>
            </a:r>
            <a:r>
              <a:rPr lang="fr-FR" sz="1000" dirty="0"/>
              <a:t> : seules les questions d’ordonnancement détaillé à court terme restent sous la responsabilité de la direction de production. </a:t>
            </a:r>
          </a:p>
          <a:p>
            <a:pPr marL="171450" indent="-171450">
              <a:lnSpc>
                <a:spcPct val="100000"/>
              </a:lnSpc>
              <a:buFontTx/>
              <a:buChar char="-"/>
            </a:pPr>
            <a:r>
              <a:rPr lang="fr-FR" sz="1000" dirty="0"/>
              <a:t>La fonction </a:t>
            </a:r>
            <a:r>
              <a:rPr lang="fr-FR" sz="1000" i="1" dirty="0"/>
              <a:t>Supply </a:t>
            </a:r>
            <a:r>
              <a:rPr lang="fr-FR" sz="1000" dirty="0"/>
              <a:t>Chain pilote les plans d’approvisionnement et les appels de livraison ; les Achats gèrent la politique et les relations avec les fournisseurs. </a:t>
            </a:r>
          </a:p>
          <a:p>
            <a:pPr marL="171450" indent="-171450">
              <a:lnSpc>
                <a:spcPct val="100000"/>
              </a:lnSpc>
              <a:buFontTx/>
              <a:buChar char="-"/>
            </a:pPr>
            <a:r>
              <a:rPr lang="fr-FR" sz="1000" dirty="0"/>
              <a:t>Les réseaux de distribution sont planifiés de façon centrale par la direction </a:t>
            </a:r>
            <a:r>
              <a:rPr lang="fr-FR" sz="1000" i="1" dirty="0" err="1"/>
              <a:t>Supply</a:t>
            </a:r>
            <a:r>
              <a:rPr lang="fr-FR" sz="1000" i="1" dirty="0"/>
              <a:t> Chain</a:t>
            </a:r>
            <a:r>
              <a:rPr lang="fr-FR" sz="1000" dirty="0"/>
              <a:t> selon une logique DRP.</a:t>
            </a:r>
          </a:p>
          <a:p>
            <a:pPr marL="171450" indent="-171450">
              <a:lnSpc>
                <a:spcPct val="100000"/>
              </a:lnSpc>
              <a:buFontTx/>
              <a:buChar char="-"/>
            </a:pPr>
            <a:r>
              <a:rPr lang="fr-FR" sz="1000" dirty="0"/>
              <a:t>Le traitement des commandes clients et le processus de livraison relèvent de la fonction </a:t>
            </a:r>
            <a:r>
              <a:rPr lang="fr-FR" sz="1000" i="1" dirty="0"/>
              <a:t>Supply Chain</a:t>
            </a:r>
            <a:r>
              <a:rPr lang="fr-FR" sz="1000" dirty="0"/>
              <a:t> ; la fonction commerciale gère toutes les relations avec les prospects et les clients.</a:t>
            </a:r>
          </a:p>
          <a:p>
            <a:pPr>
              <a:lnSpc>
                <a:spcPct val="100000"/>
              </a:lnSpc>
            </a:pPr>
            <a:r>
              <a:rPr lang="fr-FR" sz="1000" dirty="0"/>
              <a:t>Notons que dans certaines organisations, en particulier américaines, on voit apparaître le poste de Directeur des opérations (</a:t>
            </a:r>
            <a:r>
              <a:rPr lang="fr-FR" sz="1000" i="1" dirty="0"/>
              <a:t>CFO – Chief </a:t>
            </a:r>
            <a:r>
              <a:rPr lang="fr-FR" sz="1000" i="1" dirty="0" err="1"/>
              <a:t>Operation</a:t>
            </a:r>
            <a:r>
              <a:rPr lang="fr-FR" sz="1000" i="1" dirty="0"/>
              <a:t> </a:t>
            </a:r>
            <a:r>
              <a:rPr lang="fr-FR" sz="1000" i="1" dirty="0" err="1"/>
              <a:t>Officer</a:t>
            </a:r>
            <a:r>
              <a:rPr lang="fr-FR" sz="1000" dirty="0"/>
              <a:t>) qui coiffe les fonctions Production, Supply Chain et Achats.</a:t>
            </a:r>
          </a:p>
        </p:txBody>
      </p:sp>
      <p:sp>
        <p:nvSpPr>
          <p:cNvPr id="4" name="Espace réservé du numéro de diapositive 1">
            <a:extLst>
              <a:ext uri="{FF2B5EF4-FFF2-40B4-BE49-F238E27FC236}">
                <a16:creationId xmlns:a16="http://schemas.microsoft.com/office/drawing/2014/main" id="{1A715150-063E-4CA6-9924-E2BD16643017}"/>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20</a:t>
            </a:fld>
            <a:endParaRPr lang="fr-FR" dirty="0"/>
          </a:p>
        </p:txBody>
      </p:sp>
    </p:spTree>
    <p:extLst>
      <p:ext uri="{BB962C8B-B14F-4D97-AF65-F5344CB8AC3E}">
        <p14:creationId xmlns:p14="http://schemas.microsoft.com/office/powerpoint/2010/main" val="203227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586052"/>
            <a:ext cx="5616624" cy="5207470"/>
          </a:xfrm>
        </p:spPr>
        <p:txBody>
          <a:bodyPr/>
          <a:lstStyle/>
          <a:p>
            <a:pPr>
              <a:lnSpc>
                <a:spcPct val="100000"/>
              </a:lnSpc>
            </a:pPr>
            <a:r>
              <a:rPr lang="fr-FR" sz="1000" dirty="0"/>
              <a:t>Lorsque l’on fait référence au management de la performance, il s’agit en général d’une démarche globale mise en place au sein de l’entreprise. Les méthodes autour du management de la performance sont alors plus ou moins uniformisées au sein de l’organisation, et les managers sont engagés collectivement pour être les moteurs de la démarche.</a:t>
            </a:r>
          </a:p>
          <a:p>
            <a:pPr>
              <a:lnSpc>
                <a:spcPct val="100000"/>
              </a:lnSpc>
            </a:pPr>
            <a:r>
              <a:rPr lang="fr-FR" sz="1000" dirty="0"/>
              <a:t>Manager la performance, c'est être en mesure d'assurer la déclinaison efficace de la stratégie en actions opérationnelles et de la bonne réalisation des objectifs fixés</a:t>
            </a:r>
            <a:r>
              <a:rPr lang="fr-FR" dirty="0"/>
              <a:t>.</a:t>
            </a:r>
          </a:p>
          <a:p>
            <a:pPr>
              <a:lnSpc>
                <a:spcPct val="100000"/>
              </a:lnSpc>
            </a:pPr>
            <a:r>
              <a:rPr lang="fr-FR" sz="1000" dirty="0"/>
              <a:t>D'une manière générale, la performance est un résultat chiffré obtenu dans le cadre d'une compétition. Au niveau d'une entreprise, la performance exprime le degré d'accomplissement des objectifs poursuivis. Une entreprise performante doit être à la fois efficace et efficiente.</a:t>
            </a:r>
          </a:p>
          <a:p>
            <a:pPr>
              <a:lnSpc>
                <a:spcPct val="100000"/>
              </a:lnSpc>
            </a:pPr>
            <a:r>
              <a:rPr lang="fr-FR" sz="1000" dirty="0"/>
              <a:t>Les indicateurs clés de performance des processus, appelés KPI en anglais (</a:t>
            </a:r>
            <a:r>
              <a:rPr lang="fr-FR" sz="1000" i="1" dirty="0"/>
              <a:t>Key Performance </a:t>
            </a:r>
            <a:r>
              <a:rPr lang="fr-FR" sz="1000" i="1" dirty="0" err="1"/>
              <a:t>Indicators</a:t>
            </a:r>
            <a:r>
              <a:rPr lang="fr-FR" sz="1000" dirty="0"/>
              <a:t>), sont mis en place pour analyser la réalisation des tâches par rapport aux objectifs à atteindre. Ces indicateurs doivent être mesuré par un indice (généralement représenté par un </a:t>
            </a:r>
            <a:r>
              <a:rPr lang="fr-FR" sz="1000"/>
              <a:t>nombre).</a:t>
            </a:r>
            <a:endParaRPr lang="fr-FR" sz="1000" dirty="0"/>
          </a:p>
          <a:p>
            <a:pPr>
              <a:lnSpc>
                <a:spcPct val="100000"/>
              </a:lnSpc>
            </a:pPr>
            <a:r>
              <a:rPr lang="fr-FR" sz="1000" kern="1200" dirty="0">
                <a:solidFill>
                  <a:schemeClr val="tx1"/>
                </a:solidFill>
                <a:effectLst/>
                <a:latin typeface="Arial" panose="020B0604020202020204" pitchFamily="34" charset="0"/>
                <a:ea typeface="+mn-ea"/>
                <a:cs typeface="+mn-cs"/>
              </a:rPr>
              <a:t>Pourquoi mesurer les performances de la </a:t>
            </a:r>
            <a:r>
              <a:rPr lang="fr-FR" sz="1000" i="1" kern="1200" dirty="0">
                <a:solidFill>
                  <a:schemeClr val="tx1"/>
                </a:solidFill>
                <a:effectLst/>
                <a:latin typeface="Arial" panose="020B0604020202020204" pitchFamily="34" charset="0"/>
                <a:ea typeface="+mn-ea"/>
                <a:cs typeface="+mn-cs"/>
              </a:rPr>
              <a:t>supply chain </a:t>
            </a:r>
            <a:r>
              <a:rPr lang="fr-FR" sz="1000" kern="1200" dirty="0">
                <a:solidFill>
                  <a:schemeClr val="tx1"/>
                </a:solidFill>
                <a:effectLst/>
                <a:latin typeface="Arial" panose="020B0604020202020204" pitchFamily="34" charset="0"/>
                <a:ea typeface="+mn-ea"/>
                <a:cs typeface="+mn-cs"/>
              </a:rPr>
              <a:t>?</a:t>
            </a:r>
          </a:p>
          <a:p>
            <a:pPr>
              <a:lnSpc>
                <a:spcPct val="100000"/>
              </a:lnSpc>
            </a:pPr>
            <a:r>
              <a:rPr lang="fr-FR" sz="1000" kern="1200" dirty="0">
                <a:solidFill>
                  <a:schemeClr val="tx1"/>
                </a:solidFill>
                <a:effectLst/>
                <a:latin typeface="Arial" panose="020B0604020202020204" pitchFamily="34" charset="0"/>
                <a:ea typeface="+mn-ea"/>
                <a:cs typeface="+mn-cs"/>
              </a:rPr>
              <a:t>Pour avoir une vision objective des résultats atteints et de la façon dont ils l’ont été. Pour avoir des éléments de prévision et d’anticipation, et ainsi pouvoir prendre des mesures correctives. Enfin, d’un point de vue managérial, pour avoir une influence immédiate sur les comportements de l’ensemble des collaborateurs (si le système de mesure des performances individuelles est étroitement relié à celui de la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a:t>
            </a:r>
            <a:r>
              <a:rPr lang="fr-FR" sz="1000" i="1" kern="1200" dirty="0" err="1">
                <a:solidFill>
                  <a:schemeClr val="tx1"/>
                </a:solidFill>
                <a:effectLst/>
                <a:latin typeface="Arial" panose="020B0604020202020204" pitchFamily="34" charset="0"/>
                <a:ea typeface="+mn-ea"/>
                <a:cs typeface="+mn-cs"/>
              </a:rPr>
              <a:t>chain</a:t>
            </a:r>
            <a:r>
              <a:rPr lang="fr-FR" sz="1000" kern="1200" dirty="0">
                <a:solidFill>
                  <a:schemeClr val="tx1"/>
                </a:solidFill>
                <a:effectLst/>
                <a:latin typeface="Arial" panose="020B0604020202020204" pitchFamily="34" charset="0"/>
                <a:ea typeface="+mn-ea"/>
                <a:cs typeface="+mn-cs"/>
              </a:rPr>
              <a:t> en tant que fonction).</a:t>
            </a:r>
          </a:p>
          <a:p>
            <a:pPr>
              <a:lnSpc>
                <a:spcPct val="100000"/>
              </a:lnSpc>
            </a:pPr>
            <a:r>
              <a:rPr lang="fr-FR" sz="1000" kern="1200" dirty="0">
                <a:solidFill>
                  <a:schemeClr val="tx1"/>
                </a:solidFill>
                <a:effectLst/>
                <a:latin typeface="Arial" panose="020B0604020202020204" pitchFamily="34" charset="0"/>
                <a:ea typeface="+mn-ea"/>
                <a:cs typeface="+mn-cs"/>
              </a:rPr>
              <a:t>Quels que soient la complexité d’une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a:t>
            </a:r>
            <a:r>
              <a:rPr lang="fr-FR" sz="1000" i="1" kern="1200" dirty="0" err="1">
                <a:solidFill>
                  <a:schemeClr val="tx1"/>
                </a:solidFill>
                <a:effectLst/>
                <a:latin typeface="Arial" panose="020B0604020202020204" pitchFamily="34" charset="0"/>
                <a:ea typeface="+mn-ea"/>
                <a:cs typeface="+mn-cs"/>
              </a:rPr>
              <a:t>chain</a:t>
            </a:r>
            <a:r>
              <a:rPr lang="fr-FR" sz="1000" kern="1200" dirty="0">
                <a:solidFill>
                  <a:schemeClr val="tx1"/>
                </a:solidFill>
                <a:effectLst/>
                <a:latin typeface="Arial" panose="020B0604020202020204" pitchFamily="34" charset="0"/>
                <a:ea typeface="+mn-ea"/>
                <a:cs typeface="+mn-cs"/>
              </a:rPr>
              <a:t> et son niveau de maturité, il est ainsi nécessaire de concevoir et de piloter un système de mesure des performances pour deux raisons principales : faire un </a:t>
            </a:r>
            <a:r>
              <a:rPr lang="fr-FR" sz="1000" i="1" kern="1200" dirty="0" err="1">
                <a:solidFill>
                  <a:schemeClr val="tx1"/>
                </a:solidFill>
                <a:effectLst/>
                <a:latin typeface="Arial" panose="020B0604020202020204" pitchFamily="34" charset="0"/>
                <a:ea typeface="+mn-ea"/>
                <a:cs typeface="+mn-cs"/>
              </a:rPr>
              <a:t>reporting</a:t>
            </a:r>
            <a:r>
              <a:rPr lang="fr-FR" sz="1000" kern="1200" dirty="0">
                <a:solidFill>
                  <a:schemeClr val="tx1"/>
                </a:solidFill>
                <a:effectLst/>
                <a:latin typeface="Arial" panose="020B0604020202020204" pitchFamily="34" charset="0"/>
                <a:ea typeface="+mn-ea"/>
                <a:cs typeface="+mn-cs"/>
              </a:rPr>
              <a:t> périodique au management et à la direction générale, et avoir un outil de management interne de tous les collaborateurs de la fonction, ainsi que de tous ceux qui sont en interface fréquente avec elle.</a:t>
            </a:r>
            <a:endParaRPr lang="fr-FR" sz="1000" dirty="0"/>
          </a:p>
        </p:txBody>
      </p:sp>
      <p:sp>
        <p:nvSpPr>
          <p:cNvPr id="4" name="Espace réservé du numéro de diapositive 1">
            <a:extLst>
              <a:ext uri="{FF2B5EF4-FFF2-40B4-BE49-F238E27FC236}">
                <a16:creationId xmlns:a16="http://schemas.microsoft.com/office/drawing/2014/main" id="{02935F31-97C3-4ECD-812A-0D08386538C1}"/>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21</a:t>
            </a:fld>
            <a:endParaRPr lang="fr-FR" dirty="0"/>
          </a:p>
        </p:txBody>
      </p:sp>
    </p:spTree>
    <p:extLst>
      <p:ext uri="{BB962C8B-B14F-4D97-AF65-F5344CB8AC3E}">
        <p14:creationId xmlns:p14="http://schemas.microsoft.com/office/powerpoint/2010/main" val="39018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176D487-04FF-467F-BF4D-19A5453B570C}"/>
              </a:ext>
            </a:extLst>
          </p:cNvPr>
          <p:cNvSpPr>
            <a:spLocks noGrp="1" noRot="1" noChangeAspect="1" noChangeArrowheads="1" noTextEdit="1"/>
          </p:cNvSpPr>
          <p:nvPr>
            <p:ph type="sldImg"/>
          </p:nvPr>
        </p:nvSpPr>
        <p:spPr>
          <a:xfrm>
            <a:off x="992188" y="768350"/>
            <a:ext cx="5114925" cy="3836988"/>
          </a:xfrm>
          <a:ln/>
        </p:spPr>
      </p:sp>
      <p:sp>
        <p:nvSpPr>
          <p:cNvPr id="38915" name="Rectangle 3">
            <a:extLst>
              <a:ext uri="{FF2B5EF4-FFF2-40B4-BE49-F238E27FC236}">
                <a16:creationId xmlns:a16="http://schemas.microsoft.com/office/drawing/2014/main" id="{B021959B-F7B5-4FCE-9086-84DF7104A9C9}"/>
              </a:ext>
            </a:extLst>
          </p:cNvPr>
          <p:cNvSpPr>
            <a:spLocks noGrp="1" noChangeArrowheads="1"/>
          </p:cNvSpPr>
          <p:nvPr>
            <p:ph type="body" idx="1"/>
          </p:nvPr>
        </p:nvSpPr>
        <p:spPr>
          <a:xfrm>
            <a:off x="381298" y="4757266"/>
            <a:ext cx="6408712" cy="53285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dirty="0"/>
              <a:t>En reprenant les missions assignées à la supply chain que nous avons présenté dans le module 01, on peut maintenant définir les principaux indicateurs qui mettent en évidence le fait que la mission est bien ou mal remplie. Bien évidemment, les indicateurs retenus dépendent de l’activité de l’entreprise et de la stratégie choisie par le management</a:t>
            </a:r>
            <a:r>
              <a:rPr lang="fr-FR" altLang="fr-FR" sz="1000" i="1" dirty="0"/>
              <a:t>. Les indicateurs présentés ici ne sont donnés qu’à titre purement indicatif.</a:t>
            </a:r>
          </a:p>
          <a:p>
            <a:pPr>
              <a:lnSpc>
                <a:spcPct val="100000"/>
              </a:lnSpc>
            </a:pPr>
            <a:r>
              <a:rPr lang="fr-FR" altLang="fr-FR" sz="1000" b="1" dirty="0"/>
              <a:t>Indicateurs de qualité de service &gt; Commercial</a:t>
            </a:r>
          </a:p>
          <a:p>
            <a:pPr marL="171450" indent="-171450">
              <a:lnSpc>
                <a:spcPct val="100000"/>
              </a:lnSpc>
              <a:spcBef>
                <a:spcPts val="0"/>
              </a:spcBef>
              <a:buFont typeface="Arial" panose="020B0604020202020204" pitchFamily="34" charset="0"/>
              <a:buChar char="•"/>
            </a:pPr>
            <a:r>
              <a:rPr lang="fr-FR" altLang="fr-FR" sz="1000" dirty="0"/>
              <a:t>OTIF (</a:t>
            </a:r>
            <a:r>
              <a:rPr lang="fr-FR" altLang="fr-FR" sz="1000" i="1" dirty="0"/>
              <a:t>On time In Full</a:t>
            </a:r>
            <a:r>
              <a:rPr lang="fr-FR" altLang="fr-FR" sz="1000" dirty="0"/>
              <a:t>) : proportion des commandes livrées entièrement et à la date promise</a:t>
            </a:r>
          </a:p>
          <a:p>
            <a:pPr marL="171450" indent="-171450">
              <a:lnSpc>
                <a:spcPct val="100000"/>
              </a:lnSpc>
              <a:spcBef>
                <a:spcPts val="0"/>
              </a:spcBef>
              <a:buFont typeface="Arial" panose="020B0604020202020204" pitchFamily="34" charset="0"/>
              <a:buChar char="•"/>
            </a:pPr>
            <a:r>
              <a:rPr lang="fr-FR" altLang="fr-FR" sz="1000" dirty="0"/>
              <a:t>Nombre de ruptures constatées sur une période</a:t>
            </a:r>
          </a:p>
          <a:p>
            <a:pPr marL="171450" indent="-171450">
              <a:lnSpc>
                <a:spcPct val="100000"/>
              </a:lnSpc>
              <a:spcBef>
                <a:spcPts val="0"/>
              </a:spcBef>
              <a:buFont typeface="Arial" panose="020B0604020202020204" pitchFamily="34" charset="0"/>
              <a:buChar char="•"/>
            </a:pPr>
            <a:r>
              <a:rPr lang="fr-FR" altLang="fr-FR" sz="1000" dirty="0"/>
              <a:t>Nombre de réclamations clients</a:t>
            </a:r>
          </a:p>
          <a:p>
            <a:pPr marL="171450" indent="-171450">
              <a:lnSpc>
                <a:spcPct val="100000"/>
              </a:lnSpc>
              <a:spcBef>
                <a:spcPts val="0"/>
              </a:spcBef>
              <a:buFont typeface="Arial" panose="020B0604020202020204" pitchFamily="34" charset="0"/>
              <a:buChar char="•"/>
            </a:pPr>
            <a:r>
              <a:rPr lang="fr-FR" altLang="fr-FR" sz="1000" dirty="0"/>
              <a:t>Temps de mise sur le marché pour un nouveau produit</a:t>
            </a:r>
          </a:p>
          <a:p>
            <a:pPr>
              <a:lnSpc>
                <a:spcPct val="100000"/>
              </a:lnSpc>
            </a:pPr>
            <a:r>
              <a:rPr lang="fr-FR" altLang="fr-FR" sz="1000" b="1" dirty="0"/>
              <a:t>Indicateurs de gestion des actifs &gt; Finance</a:t>
            </a:r>
          </a:p>
          <a:p>
            <a:pPr marL="171450" indent="-171450">
              <a:lnSpc>
                <a:spcPct val="100000"/>
              </a:lnSpc>
              <a:spcBef>
                <a:spcPts val="0"/>
              </a:spcBef>
              <a:buFont typeface="Arial" panose="020B0604020202020204" pitchFamily="34" charset="0"/>
              <a:buChar char="•"/>
            </a:pPr>
            <a:r>
              <a:rPr lang="fr-FR" altLang="fr-FR" sz="1000" dirty="0"/>
              <a:t>BFR : Besoin global en fonds de roulement</a:t>
            </a:r>
          </a:p>
          <a:p>
            <a:pPr marL="171450" indent="-171450">
              <a:lnSpc>
                <a:spcPct val="100000"/>
              </a:lnSpc>
              <a:spcBef>
                <a:spcPts val="0"/>
              </a:spcBef>
              <a:buFont typeface="Arial" panose="020B0604020202020204" pitchFamily="34" charset="0"/>
              <a:buChar char="•"/>
            </a:pPr>
            <a:r>
              <a:rPr lang="fr-FR" altLang="fr-FR" sz="1000" dirty="0"/>
              <a:t>Cycle </a:t>
            </a:r>
            <a:r>
              <a:rPr lang="fr-FR" altLang="fr-FR" sz="1000" dirty="0" err="1"/>
              <a:t>Order</a:t>
            </a:r>
            <a:r>
              <a:rPr lang="fr-FR" altLang="fr-FR" sz="1000" dirty="0"/>
              <a:t>-to-cash :  temps entre la prise de commande et la date de règlement de la commande</a:t>
            </a:r>
          </a:p>
          <a:p>
            <a:pPr marL="171450" indent="-171450">
              <a:lnSpc>
                <a:spcPct val="100000"/>
              </a:lnSpc>
              <a:spcBef>
                <a:spcPts val="0"/>
              </a:spcBef>
              <a:buFont typeface="Arial" panose="020B0604020202020204" pitchFamily="34" charset="0"/>
              <a:buChar char="•"/>
            </a:pPr>
            <a:r>
              <a:rPr lang="fr-FR" altLang="fr-FR" sz="1000" dirty="0"/>
              <a:t>ROI (</a:t>
            </a:r>
            <a:r>
              <a:rPr lang="fr-FR" altLang="fr-FR" sz="1000" i="1" dirty="0"/>
              <a:t>Return-on-</a:t>
            </a:r>
            <a:r>
              <a:rPr lang="fr-FR" altLang="fr-FR" sz="1000" i="1" dirty="0" err="1"/>
              <a:t>investment</a:t>
            </a:r>
            <a:r>
              <a:rPr lang="fr-FR" altLang="fr-FR" sz="1000" dirty="0"/>
              <a:t>) : Taux de rentabilité des capitaux immobilisés</a:t>
            </a:r>
          </a:p>
          <a:p>
            <a:pPr marL="171450" indent="-171450">
              <a:lnSpc>
                <a:spcPct val="100000"/>
              </a:lnSpc>
              <a:spcBef>
                <a:spcPts val="0"/>
              </a:spcBef>
              <a:buFont typeface="Arial" panose="020B0604020202020204" pitchFamily="34" charset="0"/>
              <a:buChar char="•"/>
            </a:pPr>
            <a:r>
              <a:rPr lang="fr-FR" altLang="fr-FR" sz="1000" dirty="0"/>
              <a:t>Qualité des stocks : proportion de stocks obsolètes, invendables ou qui devraient être soldés</a:t>
            </a:r>
          </a:p>
          <a:p>
            <a:pPr marL="171450" indent="-171450">
              <a:lnSpc>
                <a:spcPct val="100000"/>
              </a:lnSpc>
              <a:spcBef>
                <a:spcPts val="0"/>
              </a:spcBef>
              <a:buFont typeface="Arial" panose="020B0604020202020204" pitchFamily="34" charset="0"/>
              <a:buChar char="•"/>
            </a:pPr>
            <a:r>
              <a:rPr lang="fr-FR" altLang="fr-FR" sz="1000" dirty="0"/>
              <a:t>Sous-traitance : proportion de la valeur ajoutée sous-traitée</a:t>
            </a:r>
          </a:p>
          <a:p>
            <a:pPr>
              <a:lnSpc>
                <a:spcPct val="100000"/>
              </a:lnSpc>
            </a:pPr>
            <a:r>
              <a:rPr lang="fr-FR" altLang="fr-FR" sz="1000" b="1" dirty="0"/>
              <a:t>Indicateurs de coût &gt; Contrôle de gestion</a:t>
            </a:r>
          </a:p>
          <a:p>
            <a:pPr marL="171450" indent="-171450">
              <a:lnSpc>
                <a:spcPct val="100000"/>
              </a:lnSpc>
              <a:spcBef>
                <a:spcPts val="0"/>
              </a:spcBef>
              <a:buFont typeface="Arial" panose="020B0604020202020204" pitchFamily="34" charset="0"/>
              <a:buChar char="•"/>
            </a:pPr>
            <a:r>
              <a:rPr lang="fr-FR" altLang="fr-FR" sz="1000" dirty="0"/>
              <a:t>Index de prix d’achat : évolution des prix moyens d’achat</a:t>
            </a:r>
          </a:p>
          <a:p>
            <a:pPr marL="171450" indent="-171450">
              <a:lnSpc>
                <a:spcPct val="100000"/>
              </a:lnSpc>
              <a:spcBef>
                <a:spcPts val="0"/>
              </a:spcBef>
              <a:buFont typeface="Arial" panose="020B0604020202020204" pitchFamily="34" charset="0"/>
              <a:buChar char="•"/>
            </a:pPr>
            <a:r>
              <a:rPr lang="fr-FR" altLang="fr-FR" sz="1000" dirty="0"/>
              <a:t>Taux d’utilisation des capacités de production</a:t>
            </a:r>
          </a:p>
          <a:p>
            <a:pPr marL="171450" indent="-171450">
              <a:lnSpc>
                <a:spcPct val="100000"/>
              </a:lnSpc>
              <a:spcBef>
                <a:spcPts val="0"/>
              </a:spcBef>
              <a:buFont typeface="Arial" panose="020B0604020202020204" pitchFamily="34" charset="0"/>
              <a:buChar char="•"/>
            </a:pPr>
            <a:r>
              <a:rPr lang="fr-FR" altLang="fr-FR" sz="1000" dirty="0"/>
              <a:t>Taux des rendements global (TRG) des équipements</a:t>
            </a:r>
          </a:p>
          <a:p>
            <a:pPr marL="171450" indent="-171450">
              <a:lnSpc>
                <a:spcPct val="100000"/>
              </a:lnSpc>
              <a:spcBef>
                <a:spcPts val="0"/>
              </a:spcBef>
              <a:buFont typeface="Arial" panose="020B0604020202020204" pitchFamily="34" charset="0"/>
              <a:buChar char="•"/>
            </a:pPr>
            <a:r>
              <a:rPr lang="fr-FR" altLang="fr-FR" sz="1000" dirty="0"/>
              <a:t>Total des coûts de non-qualité</a:t>
            </a:r>
          </a:p>
          <a:p>
            <a:pPr marL="171450" indent="-171450">
              <a:lnSpc>
                <a:spcPct val="100000"/>
              </a:lnSpc>
              <a:spcBef>
                <a:spcPts val="0"/>
              </a:spcBef>
              <a:buFont typeface="Arial" panose="020B0604020202020204" pitchFamily="34" charset="0"/>
              <a:buChar char="•"/>
            </a:pPr>
            <a:r>
              <a:rPr lang="fr-FR" altLang="fr-FR" sz="1000" dirty="0"/>
              <a:t>Coûts logistiques totaux</a:t>
            </a:r>
          </a:p>
          <a:p>
            <a:pPr>
              <a:lnSpc>
                <a:spcPct val="100000"/>
              </a:lnSpc>
            </a:pPr>
            <a:r>
              <a:rPr lang="fr-FR" altLang="fr-FR" sz="1000" b="1" dirty="0"/>
              <a:t>Indicateurs environnementaux et d’image &gt; Marketing, Communication</a:t>
            </a:r>
          </a:p>
          <a:p>
            <a:pPr marL="171450" indent="-171450">
              <a:lnSpc>
                <a:spcPct val="100000"/>
              </a:lnSpc>
              <a:spcBef>
                <a:spcPts val="0"/>
              </a:spcBef>
              <a:buFont typeface="Arial" panose="020B0604020202020204" pitchFamily="34" charset="0"/>
              <a:buChar char="•"/>
            </a:pPr>
            <a:r>
              <a:rPr lang="fr-FR" altLang="fr-FR" sz="1000" dirty="0"/>
              <a:t>Émissions globales de CO</a:t>
            </a:r>
            <a:r>
              <a:rPr lang="fr-FR" altLang="fr-FR" sz="1000" baseline="-25000" dirty="0"/>
              <a:t>2</a:t>
            </a:r>
          </a:p>
          <a:p>
            <a:pPr marL="171450" indent="-171450">
              <a:lnSpc>
                <a:spcPct val="100000"/>
              </a:lnSpc>
              <a:spcBef>
                <a:spcPts val="0"/>
              </a:spcBef>
              <a:buFont typeface="Arial" panose="020B0604020202020204" pitchFamily="34" charset="0"/>
              <a:buChar char="•"/>
            </a:pPr>
            <a:r>
              <a:rPr lang="fr-FR" altLang="fr-FR" sz="1000" dirty="0"/>
              <a:t>Respect de la charte RSE (Responsabilité Sociale et Environnementale)</a:t>
            </a:r>
          </a:p>
          <a:p>
            <a:pPr marL="171450" indent="-171450">
              <a:lnSpc>
                <a:spcPct val="100000"/>
              </a:lnSpc>
              <a:spcBef>
                <a:spcPts val="0"/>
              </a:spcBef>
              <a:buFont typeface="Arial" panose="020B0604020202020204" pitchFamily="34" charset="0"/>
              <a:buChar char="•"/>
            </a:pPr>
            <a:r>
              <a:rPr lang="fr-FR" altLang="fr-FR" sz="1000" dirty="0"/>
              <a:t>Certifications obtenues, respect des normes ISO</a:t>
            </a:r>
          </a:p>
          <a:p>
            <a:pPr marL="171450" indent="-171450">
              <a:lnSpc>
                <a:spcPct val="100000"/>
              </a:lnSpc>
              <a:spcBef>
                <a:spcPts val="0"/>
              </a:spcBef>
              <a:buFont typeface="Arial" panose="020B0604020202020204" pitchFamily="34" charset="0"/>
              <a:buChar char="•"/>
            </a:pPr>
            <a:r>
              <a:rPr lang="fr-FR" altLang="fr-FR" sz="1000" dirty="0"/>
              <a:t>Visibilité médiatique</a:t>
            </a:r>
          </a:p>
          <a:p>
            <a:pPr>
              <a:lnSpc>
                <a:spcPct val="100000"/>
              </a:lnSpc>
            </a:pPr>
            <a:r>
              <a:rPr lang="fr-FR" altLang="fr-FR" sz="1000" b="1" dirty="0"/>
              <a:t>Équilibre entre des indicateurs contradictoires</a:t>
            </a:r>
          </a:p>
          <a:p>
            <a:pPr>
              <a:lnSpc>
                <a:spcPct val="100000"/>
              </a:lnSpc>
            </a:pPr>
            <a:r>
              <a:rPr lang="fr-FR" altLang="fr-FR" sz="1000" dirty="0"/>
              <a:t>Ces indicateurs peuvent être contradictoires, par exemple, pour offrir un haut niveau de service, il faut accroître les stocks, donc le BFR. Dans cet exemple, il en résulte des conflits entre la direction commerciale et le direction financière.</a:t>
            </a:r>
          </a:p>
          <a:p>
            <a:pPr>
              <a:lnSpc>
                <a:spcPct val="100000"/>
              </a:lnSpc>
            </a:pPr>
            <a:r>
              <a:rPr lang="fr-FR" altLang="fr-FR" sz="1000" dirty="0"/>
              <a:t>Le comité de direction doit procéder à de tels arbitrages.</a:t>
            </a:r>
          </a:p>
          <a:p>
            <a:pPr>
              <a:lnSpc>
                <a:spcPct val="100000"/>
              </a:lnSpc>
            </a:pPr>
            <a:endParaRPr lang="fr-FR" altLang="fr-FR" sz="1000" dirty="0"/>
          </a:p>
        </p:txBody>
      </p:sp>
      <p:sp>
        <p:nvSpPr>
          <p:cNvPr id="4" name="Espace réservé du numéro de diapositive 1">
            <a:extLst>
              <a:ext uri="{FF2B5EF4-FFF2-40B4-BE49-F238E27FC236}">
                <a16:creationId xmlns:a16="http://schemas.microsoft.com/office/drawing/2014/main" id="{61E2D4EE-C370-46EB-B6BF-A25B30991504}"/>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22</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029370" y="4541242"/>
            <a:ext cx="5040560" cy="4963121"/>
          </a:xfrm>
        </p:spPr>
        <p:txBody>
          <a:bodyPr/>
          <a:lstStyle/>
          <a:p>
            <a:pPr>
              <a:lnSpc>
                <a:spcPct val="100000"/>
              </a:lnSpc>
            </a:pPr>
            <a:r>
              <a:rPr lang="fr-FR" sz="1000" dirty="0"/>
              <a:t>Initialement, les </a:t>
            </a:r>
            <a:r>
              <a:rPr lang="fr-FR" sz="1000" i="1" dirty="0" err="1"/>
              <a:t>Balanced</a:t>
            </a:r>
            <a:r>
              <a:rPr lang="fr-FR" sz="1000" i="1" dirty="0"/>
              <a:t> </a:t>
            </a:r>
            <a:r>
              <a:rPr lang="fr-FR" sz="1000" i="1" dirty="0" err="1"/>
              <a:t>Scorecards</a:t>
            </a:r>
            <a:r>
              <a:rPr lang="fr-FR" sz="1000" dirty="0"/>
              <a:t> ont été conçues pour fournir un système d’information global aux dirigeants d’entreprises. Cet outil donne une vision modélisée du pilotage d’une société, et propose un nombre limité d’indicateurs en relation directe avec ses objectifs stratégiques. </a:t>
            </a:r>
          </a:p>
          <a:p>
            <a:pPr>
              <a:lnSpc>
                <a:spcPct val="100000"/>
              </a:lnSpc>
            </a:pPr>
            <a:r>
              <a:rPr lang="fr-FR" sz="1000" dirty="0"/>
              <a:t>Cet outil présente l’intérêt de suggérer une architecture originale, proposant une vision en quatre </a:t>
            </a:r>
            <a:r>
              <a:rPr lang="fr-FR" sz="1000" dirty="0" err="1"/>
              <a:t>macro-domaines</a:t>
            </a:r>
            <a:r>
              <a:rPr lang="fr-FR" sz="1000" dirty="0"/>
              <a:t> en interrelation qui peuvent être mis sous contrôle et pilotés dans une logique de complémentarité et de cohérence globale. Ainsi quatre blocs constituent l’architecture de base du modèle :</a:t>
            </a:r>
          </a:p>
          <a:p>
            <a:pPr lvl="0">
              <a:lnSpc>
                <a:spcPct val="100000"/>
              </a:lnSpc>
            </a:pPr>
            <a:r>
              <a:rPr lang="fr-FR" sz="1000" i="1" dirty="0"/>
              <a:t>- perspective financière</a:t>
            </a:r>
            <a:r>
              <a:rPr lang="fr-FR" sz="1000" dirty="0"/>
              <a:t>, traduisant les attentes des actionnaires et intégrant les indicateurs de rentabilité et de création de valeur à court et moyen termes ;</a:t>
            </a:r>
          </a:p>
          <a:p>
            <a:pPr lvl="0">
              <a:lnSpc>
                <a:spcPct val="100000"/>
              </a:lnSpc>
            </a:pPr>
            <a:r>
              <a:rPr lang="fr-FR" sz="1000" i="1" dirty="0"/>
              <a:t>- perspective Clients</a:t>
            </a:r>
            <a:r>
              <a:rPr lang="fr-FR" sz="1000" dirty="0"/>
              <a:t>, traduisant la façon dont les attentes des clients sont satisfaites selon les divers attributs caractérisant ces attentes ;</a:t>
            </a:r>
          </a:p>
          <a:p>
            <a:pPr lvl="0">
              <a:lnSpc>
                <a:spcPct val="100000"/>
              </a:lnSpc>
            </a:pPr>
            <a:r>
              <a:rPr lang="fr-FR" sz="1000" i="1" dirty="0"/>
              <a:t>- perspective des processus internes</a:t>
            </a:r>
            <a:r>
              <a:rPr lang="fr-FR" sz="1000" dirty="0"/>
              <a:t>, caractérisant les principaux systèmes de management et de pilotage propres aux différentes fonctions de l’entreprise ;</a:t>
            </a:r>
          </a:p>
          <a:p>
            <a:pPr lvl="0">
              <a:lnSpc>
                <a:spcPct val="100000"/>
              </a:lnSpc>
            </a:pPr>
            <a:r>
              <a:rPr lang="fr-FR" sz="1000" i="1" dirty="0"/>
              <a:t>- perspective innovation et croissance</a:t>
            </a:r>
            <a:r>
              <a:rPr lang="fr-FR" sz="1000" dirty="0"/>
              <a:t>, mettant l’accent sur les différents processus d’apprentissage et d’amélioration progressive des performances.</a:t>
            </a:r>
          </a:p>
          <a:p>
            <a:pPr>
              <a:lnSpc>
                <a:spcPct val="100000"/>
              </a:lnSpc>
            </a:pPr>
            <a:r>
              <a:rPr lang="fr-FR" sz="1000" dirty="0"/>
              <a:t>Ce mode de représentation est très utilisé par de nombreuses directions générales pour exprimer les choix stratégiques : il peut donc être tout à fait pertinent pour la direction </a:t>
            </a:r>
            <a:r>
              <a:rPr lang="fr-FR" sz="1000" i="1" dirty="0"/>
              <a:t>Supply Chain</a:t>
            </a:r>
            <a:r>
              <a:rPr lang="fr-FR" sz="1000" dirty="0"/>
              <a:t> de visualiser son propre tableau de bord selon cette logique, pour le rendre cohérent avec la vision d’ensemble, tout en faisant ressortir les contributions propres de la SC aux résultats globaux de l’entreprise. En fait on vise un dialogue facilité avec la direction générale, en s’inscrivant dans son propre paradigme.</a:t>
            </a:r>
          </a:p>
          <a:p>
            <a:pPr>
              <a:lnSpc>
                <a:spcPct val="100000"/>
              </a:lnSpc>
            </a:pPr>
            <a:endParaRPr lang="fr-FR" sz="1000" dirty="0"/>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112ED42B-BA8B-48A0-889E-8FD2BEFE149E}"/>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23</a:t>
            </a:fld>
            <a:endParaRPr lang="fr-FR" dirty="0"/>
          </a:p>
        </p:txBody>
      </p:sp>
    </p:spTree>
    <p:extLst>
      <p:ext uri="{BB962C8B-B14F-4D97-AF65-F5344CB8AC3E}">
        <p14:creationId xmlns:p14="http://schemas.microsoft.com/office/powerpoint/2010/main" val="837600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81298" y="4487586"/>
            <a:ext cx="6336704" cy="5598271"/>
          </a:xfrm>
        </p:spPr>
        <p:txBody>
          <a:bodyPr/>
          <a:lstStyle/>
          <a:p>
            <a:pPr>
              <a:lnSpc>
                <a:spcPct val="100000"/>
              </a:lnSpc>
            </a:pPr>
            <a:r>
              <a:rPr lang="fr-FR" sz="1000" b="1" i="0" kern="1200" dirty="0">
                <a:solidFill>
                  <a:schemeClr val="tx1"/>
                </a:solidFill>
                <a:effectLst/>
                <a:latin typeface="Arial" panose="020B0604020202020204" pitchFamily="34" charset="0"/>
                <a:ea typeface="+mn-ea"/>
                <a:cs typeface="+mn-cs"/>
              </a:rPr>
              <a:t>Objectifs opérationnels et résultats attendus (critères de performance)</a:t>
            </a:r>
          </a:p>
          <a:p>
            <a:pPr>
              <a:lnSpc>
                <a:spcPct val="100000"/>
              </a:lnSpc>
            </a:pPr>
            <a:r>
              <a:rPr lang="fr-FR" sz="1000" kern="1200" dirty="0">
                <a:solidFill>
                  <a:schemeClr val="tx1"/>
                </a:solidFill>
                <a:effectLst/>
                <a:latin typeface="Arial" panose="020B0604020202020204" pitchFamily="34" charset="0"/>
                <a:ea typeface="+mn-ea"/>
                <a:cs typeface="+mn-cs"/>
              </a:rPr>
              <a:t>Ce point concerne les critères de performances exprimés en termes de résultats opérationnels attendus par le management ou la direction générale (au plus haut niveau). Cette dimension fait référence à la notion d’efficacité (</a:t>
            </a:r>
            <a:r>
              <a:rPr lang="fr-FR" sz="1000" i="1" kern="1200" dirty="0" err="1">
                <a:solidFill>
                  <a:schemeClr val="tx1"/>
                </a:solidFill>
                <a:effectLst/>
                <a:latin typeface="Arial" panose="020B0604020202020204" pitchFamily="34" charset="0"/>
                <a:ea typeface="+mn-ea"/>
                <a:cs typeface="+mn-cs"/>
              </a:rPr>
              <a:t>effectiveness</a:t>
            </a:r>
            <a:r>
              <a:rPr lang="fr-FR" sz="1000" kern="1200" dirty="0">
                <a:solidFill>
                  <a:schemeClr val="tx1"/>
                </a:solidFill>
                <a:effectLst/>
                <a:latin typeface="Arial" panose="020B0604020202020204" pitchFamily="34" charset="0"/>
                <a:ea typeface="+mn-ea"/>
                <a:cs typeface="+mn-cs"/>
              </a:rPr>
              <a:t>). Par exemple, un taux de service au client ou un taux de conformité qualité est un objectif opérationnel. En achats, un coût total d’acquisition est un critère de performances. Pour simplifier, trois catégories d’objectifs existent.</a:t>
            </a:r>
          </a:p>
          <a:p>
            <a:pPr>
              <a:lnSpc>
                <a:spcPct val="100000"/>
              </a:lnSpc>
            </a:pPr>
            <a:r>
              <a:rPr lang="fr-FR" sz="1000" b="1" i="1" kern="1200" dirty="0">
                <a:solidFill>
                  <a:schemeClr val="tx1"/>
                </a:solidFill>
                <a:effectLst/>
                <a:latin typeface="Arial" panose="020B0604020202020204" pitchFamily="34" charset="0"/>
                <a:ea typeface="+mn-ea"/>
                <a:cs typeface="+mn-cs"/>
              </a:rPr>
              <a:t>Attentes des clients et objectifs marketing</a:t>
            </a:r>
          </a:p>
          <a:p>
            <a:pPr>
              <a:lnSpc>
                <a:spcPct val="100000"/>
              </a:lnSpc>
            </a:pPr>
            <a:r>
              <a:rPr lang="fr-FR" sz="1000" kern="1200" dirty="0">
                <a:solidFill>
                  <a:schemeClr val="tx1"/>
                </a:solidFill>
                <a:effectLst/>
                <a:latin typeface="Arial" panose="020B0604020202020204" pitchFamily="34" charset="0"/>
                <a:ea typeface="+mn-ea"/>
                <a:cs typeface="+mn-cs"/>
              </a:rPr>
              <a:t>Pour rappel, la première attente vis-à-vis de la fonction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Chain</a:t>
            </a:r>
            <a:r>
              <a:rPr lang="fr-FR" sz="1000" kern="1200" dirty="0">
                <a:solidFill>
                  <a:schemeClr val="tx1"/>
                </a:solidFill>
                <a:effectLst/>
                <a:latin typeface="Arial" panose="020B0604020202020204" pitchFamily="34" charset="0"/>
                <a:ea typeface="+mn-ea"/>
                <a:cs typeface="+mn-cs"/>
              </a:rPr>
              <a:t> est d’accompagner la stratégie marketing de conquête des marchés clients, et ensuite d’assurer la totale satisfaction des clients, quels que soient le secteur et le type d’entreprise. Ainsi les critères de performance opérationnelle sont résumés aisément par l’acronyme </a:t>
            </a:r>
            <a:r>
              <a:rPr lang="fr-FR" sz="1000" b="1" kern="1200" dirty="0">
                <a:solidFill>
                  <a:schemeClr val="tx1"/>
                </a:solidFill>
                <a:effectLst/>
                <a:latin typeface="Arial" panose="020B0604020202020204" pitchFamily="34" charset="0"/>
                <a:ea typeface="+mn-ea"/>
                <a:cs typeface="+mn-cs"/>
              </a:rPr>
              <a:t>CQDRIF</a:t>
            </a:r>
            <a:r>
              <a:rPr lang="fr-FR" sz="1000" kern="1200" dirty="0">
                <a:solidFill>
                  <a:schemeClr val="tx1"/>
                </a:solidFill>
                <a:effectLst/>
                <a:latin typeface="Arial" panose="020B0604020202020204" pitchFamily="34" charset="0"/>
                <a:ea typeface="+mn-ea"/>
                <a:cs typeface="+mn-cs"/>
              </a:rPr>
              <a:t> (Coût, Qualité, Délai, Réactivité, Innovation, Flexibilité), qui constituent les attributs principaux de la performance des entreprises, et donc des objectifs opérationnels majeurs de la </a:t>
            </a:r>
            <a:r>
              <a:rPr lang="fr-FR" sz="1000" i="1" kern="1200" dirty="0">
                <a:solidFill>
                  <a:schemeClr val="tx1"/>
                </a:solidFill>
                <a:effectLst/>
                <a:latin typeface="Arial" panose="020B0604020202020204" pitchFamily="34" charset="0"/>
                <a:ea typeface="+mn-ea"/>
                <a:cs typeface="+mn-cs"/>
              </a:rPr>
              <a:t>supply chain</a:t>
            </a:r>
            <a:r>
              <a:rPr lang="fr-FR" sz="1000" kern="1200" dirty="0">
                <a:solidFill>
                  <a:schemeClr val="tx1"/>
                </a:solidFill>
                <a:effectLst/>
                <a:latin typeface="Arial" panose="020B0604020202020204" pitchFamily="34" charset="0"/>
                <a:ea typeface="+mn-ea"/>
                <a:cs typeface="+mn-cs"/>
              </a:rPr>
              <a:t>. </a:t>
            </a:r>
          </a:p>
          <a:p>
            <a:pPr>
              <a:lnSpc>
                <a:spcPct val="100000"/>
              </a:lnSpc>
            </a:pPr>
            <a:r>
              <a:rPr lang="fr-FR" sz="1000" b="1" i="1" kern="1200" dirty="0">
                <a:solidFill>
                  <a:schemeClr val="tx1"/>
                </a:solidFill>
                <a:effectLst/>
                <a:latin typeface="Arial" panose="020B0604020202020204" pitchFamily="34" charset="0"/>
                <a:ea typeface="+mn-ea"/>
                <a:cs typeface="+mn-cs"/>
              </a:rPr>
              <a:t>Attente des actionnaires et objectifs de création de valeur</a:t>
            </a:r>
          </a:p>
          <a:p>
            <a:pPr>
              <a:lnSpc>
                <a:spcPct val="100000"/>
              </a:lnSpc>
            </a:pPr>
            <a:r>
              <a:rPr lang="fr-FR" sz="1000" kern="1200" dirty="0">
                <a:solidFill>
                  <a:schemeClr val="tx1"/>
                </a:solidFill>
                <a:effectLst/>
                <a:latin typeface="Arial" panose="020B0604020202020204" pitchFamily="34" charset="0"/>
                <a:ea typeface="+mn-ea"/>
                <a:cs typeface="+mn-cs"/>
              </a:rPr>
              <a:t>Cette « vision du client » de la proposition de valeur attendue des entreprises, avec un impact fort sur la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a:t>
            </a:r>
            <a:r>
              <a:rPr lang="fr-FR" sz="1000" i="1" kern="1200" dirty="0" err="1">
                <a:solidFill>
                  <a:schemeClr val="tx1"/>
                </a:solidFill>
                <a:effectLst/>
                <a:latin typeface="Arial" panose="020B0604020202020204" pitchFamily="34" charset="0"/>
                <a:ea typeface="+mn-ea"/>
                <a:cs typeface="+mn-cs"/>
              </a:rPr>
              <a:t>chain</a:t>
            </a:r>
            <a:r>
              <a:rPr lang="fr-FR" sz="1000" kern="1200" dirty="0">
                <a:solidFill>
                  <a:schemeClr val="tx1"/>
                </a:solidFill>
                <a:effectLst/>
                <a:latin typeface="Arial" panose="020B0604020202020204" pitchFamily="34" charset="0"/>
                <a:ea typeface="+mn-ea"/>
                <a:cs typeface="+mn-cs"/>
              </a:rPr>
              <a:t>, est en correspondance directe avec les attentes des actionnaires qui se résument à une obligation de création de valeur. À court et moyen termes, la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a:t>
            </a:r>
            <a:r>
              <a:rPr lang="fr-FR" sz="1000" i="1" kern="1200" dirty="0" err="1">
                <a:solidFill>
                  <a:schemeClr val="tx1"/>
                </a:solidFill>
                <a:effectLst/>
                <a:latin typeface="Arial" panose="020B0604020202020204" pitchFamily="34" charset="0"/>
                <a:ea typeface="+mn-ea"/>
                <a:cs typeface="+mn-cs"/>
              </a:rPr>
              <a:t>chain</a:t>
            </a:r>
            <a:r>
              <a:rPr lang="fr-FR" sz="1000" kern="1200" dirty="0">
                <a:solidFill>
                  <a:schemeClr val="tx1"/>
                </a:solidFill>
                <a:effectLst/>
                <a:latin typeface="Arial" panose="020B0604020202020204" pitchFamily="34" charset="0"/>
                <a:ea typeface="+mn-ea"/>
                <a:cs typeface="+mn-cs"/>
              </a:rPr>
              <a:t> est impactée de deux façons :</a:t>
            </a:r>
          </a:p>
          <a:p>
            <a:pPr lvl="0">
              <a:lnSpc>
                <a:spcPct val="100000"/>
              </a:lnSpc>
            </a:pPr>
            <a:r>
              <a:rPr lang="fr-FR" sz="1000" kern="1200" dirty="0">
                <a:solidFill>
                  <a:schemeClr val="tx1"/>
                </a:solidFill>
                <a:effectLst/>
                <a:latin typeface="Arial" panose="020B0604020202020204" pitchFamily="34" charset="0"/>
                <a:ea typeface="+mn-ea"/>
                <a:cs typeface="+mn-cs"/>
              </a:rPr>
              <a:t>- par sa contribution au taux de marge opérationnelle au travers de diverses actions sur la majorité des coûts directs (qui peuvent représenter de 35 % à 80 % des coûts totaux d’une entreprise) ;</a:t>
            </a:r>
          </a:p>
          <a:p>
            <a:pPr lvl="0">
              <a:lnSpc>
                <a:spcPct val="100000"/>
              </a:lnSpc>
            </a:pPr>
            <a:r>
              <a:rPr lang="fr-FR" sz="1000" kern="1200" dirty="0">
                <a:solidFill>
                  <a:schemeClr val="tx1"/>
                </a:solidFill>
                <a:effectLst/>
                <a:latin typeface="Arial" panose="020B0604020202020204" pitchFamily="34" charset="0"/>
                <a:ea typeface="+mn-ea"/>
                <a:cs typeface="+mn-cs"/>
              </a:rPr>
              <a:t>- par sa contribution à la rotation des capitaux immobilisés, soient de façon permanente par l’achat et la gestion des immobilisations sous son contrôle direct (concernant les bâtiments, équipements et divers matériels industriels ou logistiques), soit par action sur le besoin en fonds de roulement (la majorité des stocks et les conditions de règlement des fournisseurs résultent de décisions des </a:t>
            </a:r>
            <a:r>
              <a:rPr lang="fr-FR" sz="1000" i="1" kern="1200" dirty="0">
                <a:solidFill>
                  <a:schemeClr val="tx1"/>
                </a:solidFill>
                <a:effectLst/>
                <a:latin typeface="Arial" panose="020B0604020202020204" pitchFamily="34" charset="0"/>
                <a:ea typeface="+mn-ea"/>
                <a:cs typeface="+mn-cs"/>
              </a:rPr>
              <a:t>supply </a:t>
            </a:r>
            <a:r>
              <a:rPr lang="fr-FR" sz="1000" i="1" kern="1200" dirty="0" err="1">
                <a:solidFill>
                  <a:schemeClr val="tx1"/>
                </a:solidFill>
                <a:effectLst/>
                <a:latin typeface="Arial" panose="020B0604020202020204" pitchFamily="34" charset="0"/>
                <a:ea typeface="+mn-ea"/>
                <a:cs typeface="+mn-cs"/>
              </a:rPr>
              <a:t>chainers</a:t>
            </a:r>
            <a:r>
              <a:rPr lang="fr-FR" sz="1000" kern="1200" dirty="0">
                <a:solidFill>
                  <a:schemeClr val="tx1"/>
                </a:solidFill>
                <a:effectLst/>
                <a:latin typeface="Arial" panose="020B0604020202020204" pitchFamily="34" charset="0"/>
                <a:ea typeface="+mn-ea"/>
                <a:cs typeface="+mn-cs"/>
              </a:rPr>
              <a:t>). Donc sur le « haut » et le « bas » du bilan.</a:t>
            </a:r>
          </a:p>
          <a:p>
            <a:pPr>
              <a:lnSpc>
                <a:spcPct val="100000"/>
              </a:lnSpc>
            </a:pPr>
            <a:r>
              <a:rPr lang="fr-FR" sz="1000" b="1" i="1" kern="1200" dirty="0">
                <a:solidFill>
                  <a:schemeClr val="tx1"/>
                </a:solidFill>
                <a:effectLst/>
                <a:latin typeface="Arial" panose="020B0604020202020204" pitchFamily="34" charset="0"/>
                <a:ea typeface="+mn-ea"/>
                <a:cs typeface="+mn-cs"/>
              </a:rPr>
              <a:t>Management des risques et objectifs de protection</a:t>
            </a:r>
          </a:p>
          <a:p>
            <a:pPr>
              <a:lnSpc>
                <a:spcPct val="100000"/>
              </a:lnSpc>
            </a:pPr>
            <a:r>
              <a:rPr lang="fr-FR" sz="1000" kern="1200" dirty="0">
                <a:solidFill>
                  <a:schemeClr val="tx1"/>
                </a:solidFill>
                <a:effectLst/>
                <a:latin typeface="Arial" panose="020B0604020202020204" pitchFamily="34" charset="0"/>
                <a:ea typeface="+mn-ea"/>
                <a:cs typeface="+mn-cs"/>
              </a:rPr>
              <a:t>Toute entreprise est confrontée à un ensemble de risques stratégiques ou opérationnels, voire réglementaires ou juridiques</a:t>
            </a:r>
            <a:r>
              <a:rPr lang="fr-FR" sz="1000" dirty="0"/>
              <a:t>.</a:t>
            </a:r>
            <a:r>
              <a:rPr lang="fr-FR" sz="1000" kern="1200" dirty="0">
                <a:solidFill>
                  <a:schemeClr val="tx1"/>
                </a:solidFill>
                <a:effectLst/>
                <a:latin typeface="Arial" panose="020B0604020202020204" pitchFamily="34" charset="0"/>
                <a:ea typeface="+mn-ea"/>
                <a:cs typeface="+mn-cs"/>
              </a:rPr>
              <a:t> Ne pas les contrôler par la mise en place de dispositifs de prévention (plutôt que de façon purement « curative » dans l’urgence et </a:t>
            </a:r>
            <a:r>
              <a:rPr lang="fr-FR" sz="1000" i="1" kern="1200" dirty="0">
                <a:solidFill>
                  <a:schemeClr val="tx1"/>
                </a:solidFill>
                <a:effectLst/>
                <a:latin typeface="Arial" panose="020B0604020202020204" pitchFamily="34" charset="0"/>
                <a:ea typeface="+mn-ea"/>
                <a:cs typeface="+mn-cs"/>
              </a:rPr>
              <a:t>a posteriori</a:t>
            </a:r>
            <a:r>
              <a:rPr lang="fr-FR" sz="1000" kern="1200" dirty="0">
                <a:solidFill>
                  <a:schemeClr val="tx1"/>
                </a:solidFill>
                <a:effectLst/>
                <a:latin typeface="Arial" panose="020B0604020202020204" pitchFamily="34" charset="0"/>
                <a:ea typeface="+mn-ea"/>
                <a:cs typeface="+mn-cs"/>
              </a:rPr>
              <a:t>) expose toute entreprise à des conséquences économiques graves, ou à des problèmes en termes d’image préjudiciables au </a:t>
            </a:r>
            <a:r>
              <a:rPr lang="fr-FR" sz="1000" i="1" kern="1200" dirty="0">
                <a:solidFill>
                  <a:schemeClr val="tx1"/>
                </a:solidFill>
                <a:effectLst/>
                <a:latin typeface="Arial" panose="020B0604020202020204" pitchFamily="34" charset="0"/>
                <a:ea typeface="+mn-ea"/>
                <a:cs typeface="+mn-cs"/>
              </a:rPr>
              <a:t>business</a:t>
            </a:r>
            <a:r>
              <a:rPr lang="fr-FR" sz="1000" kern="1200" dirty="0">
                <a:solidFill>
                  <a:schemeClr val="tx1"/>
                </a:solidFill>
                <a:effectLst/>
                <a:latin typeface="Arial" panose="020B0604020202020204" pitchFamily="34" charset="0"/>
                <a:ea typeface="+mn-ea"/>
                <a:cs typeface="+mn-cs"/>
              </a:rPr>
              <a:t> ou au cours de l’action. On est alors confronté à une possible « destruction » de valeur. Tous les acteurs principaux de la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a:t>
            </a:r>
            <a:r>
              <a:rPr lang="fr-FR" sz="1000" i="1" kern="1200" dirty="0" err="1">
                <a:solidFill>
                  <a:schemeClr val="tx1"/>
                </a:solidFill>
                <a:effectLst/>
                <a:latin typeface="Arial" panose="020B0604020202020204" pitchFamily="34" charset="0"/>
                <a:ea typeface="+mn-ea"/>
                <a:cs typeface="+mn-cs"/>
              </a:rPr>
              <a:t>chain</a:t>
            </a:r>
            <a:r>
              <a:rPr lang="fr-FR" sz="1000" kern="1200" dirty="0">
                <a:solidFill>
                  <a:schemeClr val="tx1"/>
                </a:solidFill>
                <a:effectLst/>
                <a:latin typeface="Arial" panose="020B0604020202020204" pitchFamily="34" charset="0"/>
                <a:ea typeface="+mn-ea"/>
                <a:cs typeface="+mn-cs"/>
              </a:rPr>
              <a:t> sont devenus des gestionnaires de risques (</a:t>
            </a:r>
            <a:r>
              <a:rPr lang="fr-FR" sz="1000" i="1" kern="1200" dirty="0" err="1">
                <a:solidFill>
                  <a:schemeClr val="tx1"/>
                </a:solidFill>
                <a:effectLst/>
                <a:latin typeface="Arial" panose="020B0604020202020204" pitchFamily="34" charset="0"/>
                <a:ea typeface="+mn-ea"/>
                <a:cs typeface="+mn-cs"/>
              </a:rPr>
              <a:t>risk</a:t>
            </a:r>
            <a:r>
              <a:rPr lang="fr-FR" sz="1000" i="1" kern="1200" dirty="0">
                <a:solidFill>
                  <a:schemeClr val="tx1"/>
                </a:solidFill>
                <a:effectLst/>
                <a:latin typeface="Arial" panose="020B0604020202020204" pitchFamily="34" charset="0"/>
                <a:ea typeface="+mn-ea"/>
                <a:cs typeface="+mn-cs"/>
              </a:rPr>
              <a:t> managers</a:t>
            </a:r>
            <a:r>
              <a:rPr lang="fr-FR" sz="1000" kern="1200" dirty="0">
                <a:solidFill>
                  <a:schemeClr val="tx1"/>
                </a:solidFill>
                <a:effectLst/>
                <a:latin typeface="Arial" panose="020B0604020202020204" pitchFamily="34" charset="0"/>
                <a:ea typeface="+mn-ea"/>
                <a:cs typeface="+mn-cs"/>
              </a:rPr>
              <a:t>), et il est normal que des objectifs clairs et explicites leur soient aussi donnés sur ce registre.</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42005E5C-E3C3-4CC9-A7F5-518E53BA77AD}"/>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24</a:t>
            </a:fld>
            <a:endParaRPr lang="fr-FR" dirty="0"/>
          </a:p>
        </p:txBody>
      </p:sp>
    </p:spTree>
    <p:extLst>
      <p:ext uri="{BB962C8B-B14F-4D97-AF65-F5344CB8AC3E}">
        <p14:creationId xmlns:p14="http://schemas.microsoft.com/office/powerpoint/2010/main" val="1450944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49"/>
            <a:ext cx="5207000" cy="5621363"/>
          </a:xfrm>
        </p:spPr>
        <p:txBody>
          <a:bodyPr/>
          <a:lstStyle/>
          <a:p>
            <a:pPr>
              <a:lnSpc>
                <a:spcPct val="100000"/>
              </a:lnSpc>
            </a:pPr>
            <a:r>
              <a:rPr lang="fr-FR" sz="1000" dirty="0"/>
              <a:t>Pour atteindre les objectifs fixés, le manager doit activer des </a:t>
            </a:r>
            <a:r>
              <a:rPr lang="fr-FR" sz="1000" b="1" dirty="0"/>
              <a:t>leviers</a:t>
            </a:r>
            <a:r>
              <a:rPr lang="fr-FR" sz="1000" dirty="0"/>
              <a:t> ou </a:t>
            </a:r>
            <a:r>
              <a:rPr lang="fr-FR" sz="1000" b="1" dirty="0"/>
              <a:t>variables d’action</a:t>
            </a:r>
            <a:r>
              <a:rPr lang="fr-FR" sz="1000" dirty="0"/>
              <a:t> qui relèvent de son domaine de compétence.</a:t>
            </a:r>
          </a:p>
          <a:p>
            <a:pPr>
              <a:lnSpc>
                <a:spcPct val="100000"/>
              </a:lnSpc>
            </a:pPr>
            <a:r>
              <a:rPr lang="fr-FR" sz="1000" dirty="0"/>
              <a:t>Par exemple, un des critères de performance majeurs de la </a:t>
            </a:r>
            <a:r>
              <a:rPr lang="fr-FR" sz="1000" i="1" dirty="0"/>
              <a:t>supply chain </a:t>
            </a:r>
            <a:r>
              <a:rPr lang="fr-FR" sz="1000" dirty="0"/>
              <a:t>est la fiabilité des livraisons et le respect des engagements vis-à-vis des clients. Cet objectif se décline en objectifs opérationnels : livrer des produits conformes en qualité, quantité et délai promis.</a:t>
            </a:r>
          </a:p>
          <a:p>
            <a:pPr>
              <a:lnSpc>
                <a:spcPct val="100000"/>
              </a:lnSpc>
            </a:pPr>
            <a:r>
              <a:rPr lang="fr-FR" sz="1000" dirty="0"/>
              <a:t>Prenons l’objectif Qualité : l’indicateur de résultat sera le taux de conformité qualité exprimé en taux de défectueux ou en retours clients. Quels leviers peut-on activer pour améliorer le taux de conformité ?</a:t>
            </a:r>
          </a:p>
          <a:p>
            <a:pPr>
              <a:lnSpc>
                <a:spcPct val="100000"/>
              </a:lnSpc>
            </a:pPr>
            <a:r>
              <a:rPr lang="fr-FR" sz="1000" dirty="0"/>
              <a:t>Une analyse des causes de non-conformité mettra en évidence les défaillances dans le processus (par un diagramme d’Ishikawa par exemple). Si l’on identifie que les défaillances proviennent majoritairement des matières et composants mis en œuvre, on décidera de travailler sur les relations avec les fournisseurs. </a:t>
            </a:r>
          </a:p>
          <a:p>
            <a:pPr>
              <a:lnSpc>
                <a:spcPct val="100000"/>
              </a:lnSpc>
            </a:pPr>
            <a:r>
              <a:rPr lang="fr-FR" sz="1000" dirty="0"/>
              <a:t>Deux leviers d’action peuvent être identifiés (par exemple) :</a:t>
            </a:r>
          </a:p>
          <a:p>
            <a:pPr>
              <a:lnSpc>
                <a:spcPct val="100000"/>
              </a:lnSpc>
            </a:pPr>
            <a:r>
              <a:rPr lang="fr-FR" sz="1000" dirty="0"/>
              <a:t>- Accroître le nombre de fournisseurs sous assurance qualité,</a:t>
            </a:r>
          </a:p>
          <a:p>
            <a:pPr marL="0" indent="0">
              <a:lnSpc>
                <a:spcPct val="100000"/>
              </a:lnSpc>
              <a:buFontTx/>
              <a:buNone/>
            </a:pPr>
            <a:r>
              <a:rPr lang="fr-FR" sz="1000" dirty="0"/>
              <a:t>- Développer les audits qualité fournisseurs relatifs aux produits livrés et à l’organisation qualité chez les fournisseurs.</a:t>
            </a:r>
          </a:p>
          <a:p>
            <a:pPr marL="0" indent="0">
              <a:lnSpc>
                <a:spcPct val="100000"/>
              </a:lnSpc>
              <a:buFontTx/>
              <a:buNone/>
            </a:pPr>
            <a:r>
              <a:rPr lang="fr-FR" sz="1000" dirty="0"/>
              <a:t>Les indicateurs (de processus) correspondants seront donc le nombre de fournisseurs sous assurance qualité et le nombre d’audits réalisés.</a:t>
            </a:r>
          </a:p>
          <a:p>
            <a:pPr>
              <a:lnSpc>
                <a:spcPct val="100000"/>
              </a:lnSpc>
            </a:pPr>
            <a:r>
              <a:rPr lang="fr-FR" sz="1000" dirty="0"/>
              <a:t>L’acheteur définira un ou les plans d’action sur chaque levier.</a:t>
            </a:r>
          </a:p>
          <a:p>
            <a:pPr marL="0" indent="0">
              <a:lnSpc>
                <a:spcPct val="100000"/>
              </a:lnSpc>
              <a:buFontTx/>
              <a:buNone/>
            </a:pPr>
            <a:r>
              <a:rPr lang="fr-FR" sz="1000" dirty="0"/>
              <a:t>Rappelons les caractéristiques d’un plan d’action :</a:t>
            </a:r>
          </a:p>
          <a:p>
            <a:pPr>
              <a:lnSpc>
                <a:spcPct val="100000"/>
              </a:lnSpc>
            </a:pPr>
            <a:r>
              <a:rPr lang="fr-FR" altLang="fr-FR" sz="1000" dirty="0"/>
              <a:t> - un responsable,</a:t>
            </a:r>
          </a:p>
          <a:p>
            <a:pPr>
              <a:lnSpc>
                <a:spcPct val="100000"/>
              </a:lnSpc>
            </a:pPr>
            <a:r>
              <a:rPr lang="fr-FR" altLang="fr-FR" sz="1000" dirty="0"/>
              <a:t> - un calendrier,</a:t>
            </a:r>
          </a:p>
          <a:p>
            <a:pPr>
              <a:lnSpc>
                <a:spcPct val="100000"/>
              </a:lnSpc>
            </a:pPr>
            <a:r>
              <a:rPr lang="fr-FR" altLang="fr-FR" sz="1000" dirty="0"/>
              <a:t> - un budget,</a:t>
            </a:r>
          </a:p>
          <a:p>
            <a:pPr>
              <a:lnSpc>
                <a:spcPct val="100000"/>
              </a:lnSpc>
            </a:pPr>
            <a:r>
              <a:rPr lang="fr-FR" altLang="fr-FR" sz="1000" dirty="0"/>
              <a:t> - des moyens matériels et humains,</a:t>
            </a:r>
          </a:p>
          <a:p>
            <a:pPr>
              <a:lnSpc>
                <a:spcPct val="100000"/>
              </a:lnSpc>
            </a:pPr>
            <a:r>
              <a:rPr lang="fr-FR" altLang="fr-FR" sz="1000" dirty="0"/>
              <a:t> - une estimation des gains,</a:t>
            </a:r>
          </a:p>
          <a:p>
            <a:pPr>
              <a:lnSpc>
                <a:spcPct val="100000"/>
              </a:lnSpc>
            </a:pPr>
            <a:r>
              <a:rPr lang="fr-FR" altLang="fr-FR" sz="1000" dirty="0"/>
              <a:t> - des indicateurs d’avancement du plan d’action.</a:t>
            </a:r>
          </a:p>
        </p:txBody>
      </p:sp>
      <p:sp>
        <p:nvSpPr>
          <p:cNvPr id="4" name="Espace réservé du numéro de diapositive 1">
            <a:extLst>
              <a:ext uri="{FF2B5EF4-FFF2-40B4-BE49-F238E27FC236}">
                <a16:creationId xmlns:a16="http://schemas.microsoft.com/office/drawing/2014/main" id="{017DA29B-9417-433A-AA02-62B515BA9C30}"/>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25</a:t>
            </a:fld>
            <a:endParaRPr lang="fr-FR" dirty="0"/>
          </a:p>
        </p:txBody>
      </p:sp>
    </p:spTree>
    <p:extLst>
      <p:ext uri="{BB962C8B-B14F-4D97-AF65-F5344CB8AC3E}">
        <p14:creationId xmlns:p14="http://schemas.microsoft.com/office/powerpoint/2010/main" val="3200136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81298" y="4470400"/>
            <a:ext cx="6336704" cy="5615458"/>
          </a:xfrm>
        </p:spPr>
        <p:txBody>
          <a:bodyPr/>
          <a:lstStyle/>
          <a:p>
            <a:pPr>
              <a:lnSpc>
                <a:spcPct val="100000"/>
              </a:lnSpc>
            </a:pPr>
            <a:r>
              <a:rPr lang="fr-FR" sz="1000" dirty="0"/>
              <a:t>Une performance n’est pas bonne en soi ; elle l’est toujours par comparaison avec une référence donnée au manager d’un centre de responsabilité. Il faut donc avoir (ou se donner) un référentiel de comparaison, avec des objectifs « cible » de performances à atteindre qui soient réalistes et motivants. Il y a trois principaux référentiels possibles, lorsque les objectifs à atteindre ne viennent pas de façon comminatoire de la direction générale pour toutes sortes de raisons.</a:t>
            </a:r>
          </a:p>
          <a:p>
            <a:pPr>
              <a:lnSpc>
                <a:spcPct val="100000"/>
              </a:lnSpc>
            </a:pPr>
            <a:r>
              <a:rPr lang="fr-FR" sz="1000" b="1" i="1" dirty="0"/>
              <a:t>Comparaison sur base historique</a:t>
            </a:r>
          </a:p>
          <a:p>
            <a:pPr>
              <a:lnSpc>
                <a:spcPct val="100000"/>
              </a:lnSpc>
            </a:pPr>
            <a:r>
              <a:rPr lang="fr-FR" sz="1000" dirty="0"/>
              <a:t>Cette approche consiste à exprimer un objectif par amélioration d’un résultat passé (souvent selon une fréquence annuelle de réactualisation pour des raisons budgétaires). Exemples : « diminution de 5 % du délai de livraison des commandes », « faire passer le taux de service de 92 à 95 % des lignes de commandes », « diminuer le coût d’achat moyen de telle famille de composants de 3 % l’année prochaine », etc.</a:t>
            </a:r>
          </a:p>
          <a:p>
            <a:pPr>
              <a:lnSpc>
                <a:spcPct val="100000"/>
              </a:lnSpc>
            </a:pPr>
            <a:r>
              <a:rPr lang="fr-FR" sz="1000" b="1" i="1" dirty="0"/>
              <a:t>Comparaison interne en cas de groupes multi-établissements</a:t>
            </a:r>
          </a:p>
          <a:p>
            <a:pPr>
              <a:lnSpc>
                <a:spcPct val="100000"/>
              </a:lnSpc>
            </a:pPr>
            <a:r>
              <a:rPr lang="fr-FR" sz="1000" dirty="0"/>
              <a:t>Dans les groupes multi-établissements (ou multi-filiales), la direction </a:t>
            </a:r>
            <a:r>
              <a:rPr lang="fr-FR" sz="1000" i="1" dirty="0"/>
              <a:t>Supply Chain</a:t>
            </a:r>
            <a:r>
              <a:rPr lang="fr-FR" sz="1000" dirty="0"/>
              <a:t> peut chercher à « aligner » toutes les entités sur la « meilleure » d’entre elles, et créer une sorte de cercle vertueux par « compétition » interne. Les informations sont, en général, assez simples à collecter, d’autant plus qu’un ERP global partagé peut exister au sein du groupe. </a:t>
            </a:r>
          </a:p>
          <a:p>
            <a:pPr>
              <a:lnSpc>
                <a:spcPct val="100000"/>
              </a:lnSpc>
            </a:pPr>
            <a:r>
              <a:rPr lang="fr-FR" sz="1000" b="1" i="1" dirty="0"/>
              <a:t>Benchmarking externe et comparaison avec le « marché »</a:t>
            </a:r>
          </a:p>
          <a:p>
            <a:pPr>
              <a:lnSpc>
                <a:spcPct val="100000"/>
              </a:lnSpc>
            </a:pPr>
            <a:r>
              <a:rPr lang="fr-FR" sz="1000" dirty="0"/>
              <a:t>L’autre solution est la comparaison externe avec l’objectif de s’aligner sur les « meilleurs » du secteur (</a:t>
            </a:r>
            <a:r>
              <a:rPr lang="fr-FR" sz="1000" i="1" dirty="0"/>
              <a:t>Best-in-Class, Best Performers</a:t>
            </a:r>
            <a:r>
              <a:rPr lang="fr-FR" sz="1000" dirty="0"/>
              <a:t>). Cela peut se faire soit par consultation de dossiers synthétiques de revues professionnelles ou académiques, soit par consultation de sites spécialisés, soit par la participation à des clubs de </a:t>
            </a:r>
            <a:r>
              <a:rPr lang="fr-FR" sz="1000" i="1" dirty="0"/>
              <a:t>benchmarking</a:t>
            </a:r>
            <a:r>
              <a:rPr lang="fr-FR" sz="1000" dirty="0"/>
              <a:t>, soit enfin par démarche individuelle auprès de confrères. Les difficultés sont de deux ordres :</a:t>
            </a:r>
          </a:p>
          <a:p>
            <a:pPr lvl="0">
              <a:lnSpc>
                <a:spcPct val="100000"/>
              </a:lnSpc>
            </a:pPr>
            <a:r>
              <a:rPr lang="fr-FR" sz="1000" dirty="0"/>
              <a:t>- trouver des bases de comparaison sur des critères de performances permet de se donner des objectifs de progrès, mais n’indique pas comment telle société a pu atteindre un résultat, soit par quel type de processus (donc n’apporte pas d’informations sur les variables d’action utilisées),</a:t>
            </a:r>
          </a:p>
          <a:p>
            <a:pPr lvl="0">
              <a:lnSpc>
                <a:spcPct val="100000"/>
              </a:lnSpc>
            </a:pPr>
            <a:r>
              <a:rPr lang="fr-FR" sz="1000" dirty="0"/>
              <a:t>- faire un benchmarking pertinent n’est pas nécessairement se comparer à des sociétés du même secteur (concurrentes), ce qui a d’ailleurs ses propres limites, par risque de copie servile un peu « consanguine », mais à des sociétés d’autres secteurs pour découvrir d’autres façons de faire, et pour ensuite envisager de les transférer dans son propre contexte.</a:t>
            </a:r>
          </a:p>
          <a:p>
            <a:pPr>
              <a:lnSpc>
                <a:spcPct val="100000"/>
              </a:lnSpc>
            </a:pPr>
            <a:r>
              <a:rPr lang="fr-FR" sz="1000" dirty="0"/>
              <a:t>Faire du </a:t>
            </a:r>
            <a:r>
              <a:rPr lang="fr-FR" sz="1000" i="1" dirty="0"/>
              <a:t>benchmarking</a:t>
            </a:r>
            <a:r>
              <a:rPr lang="fr-FR" sz="1000" dirty="0"/>
              <a:t> suppose toujours d’accepter le partage d’informations, d’expériences et de solutions (à la frange jamais dépassée de données purement confidentielles). C’est un jeu « donnant-donnant » qui ne peut pas fonctionner en général entre compétiteurs directs (sauf sur les résultats atteints - encore qu’il y ait parfois « maquillage » partiel de la réalité).</a:t>
            </a:r>
          </a:p>
          <a:p>
            <a:pPr>
              <a:lnSpc>
                <a:spcPct val="100000"/>
              </a:lnSpc>
            </a:pPr>
            <a:endParaRPr lang="fr-FR" sz="1000" dirty="0"/>
          </a:p>
        </p:txBody>
      </p:sp>
      <p:sp>
        <p:nvSpPr>
          <p:cNvPr id="5" name="Espace réservé du numéro de diapositive 1">
            <a:extLst>
              <a:ext uri="{FF2B5EF4-FFF2-40B4-BE49-F238E27FC236}">
                <a16:creationId xmlns:a16="http://schemas.microsoft.com/office/drawing/2014/main" id="{E2EBA48F-4734-4DC0-A9FA-F831333D0777}"/>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26</a:t>
            </a:fld>
            <a:endParaRPr lang="fr-FR" dirty="0"/>
          </a:p>
        </p:txBody>
      </p:sp>
    </p:spTree>
    <p:extLst>
      <p:ext uri="{BB962C8B-B14F-4D97-AF65-F5344CB8AC3E}">
        <p14:creationId xmlns:p14="http://schemas.microsoft.com/office/powerpoint/2010/main" val="269648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Il est primordial de ne sélectionner que les indicateurs susceptibles de délivrer une information de mesure de la performance cohérente avec l’objectif poursuivi, selon une métrique connue et en parfait accord avec les acteurs chargés de mettre en œuvre et de suivre les actions d’amélioration. On ne perdra pas de vue que les indicateurs d’un tableau de bord de pilotage orientent les actions à mettre en œuvre.</a:t>
            </a:r>
          </a:p>
          <a:p>
            <a:pPr marL="0" lvl="1">
              <a:lnSpc>
                <a:spcPct val="100000"/>
              </a:lnSpc>
            </a:pPr>
            <a:r>
              <a:rPr lang="fr-FR" altLang="fr-FR" sz="1000" b="1" dirty="0"/>
              <a:t>Principales qualités requises</a:t>
            </a:r>
          </a:p>
          <a:p>
            <a:pPr marL="171450" lvl="1" indent="-171450">
              <a:lnSpc>
                <a:spcPct val="100000"/>
              </a:lnSpc>
              <a:buFont typeface="Arial" panose="020B0604020202020204" pitchFamily="34" charset="0"/>
              <a:buChar char="•"/>
            </a:pPr>
            <a:r>
              <a:rPr lang="fr-FR" altLang="fr-FR" sz="1000" dirty="0"/>
              <a:t>Pertinent par rapport à « l’objet » mesuré</a:t>
            </a:r>
          </a:p>
          <a:p>
            <a:pPr marL="171450" lvl="1" indent="-171450">
              <a:lnSpc>
                <a:spcPct val="100000"/>
              </a:lnSpc>
              <a:buFont typeface="Arial" panose="020B0604020202020204" pitchFamily="34" charset="0"/>
              <a:buChar char="•"/>
            </a:pPr>
            <a:r>
              <a:rPr lang="fr-FR" altLang="fr-FR" sz="1000" dirty="0"/>
              <a:t>Quantifiable à partir du système d’information comptable et extra-comptable en place</a:t>
            </a:r>
          </a:p>
          <a:p>
            <a:pPr marL="171450" lvl="1" indent="-171450">
              <a:lnSpc>
                <a:spcPct val="100000"/>
              </a:lnSpc>
              <a:buFont typeface="Arial" panose="020B0604020202020204" pitchFamily="34" charset="0"/>
              <a:buChar char="•"/>
            </a:pPr>
            <a:r>
              <a:rPr lang="fr-FR" altLang="fr-FR" sz="1000" dirty="0"/>
              <a:t>Pérenne dans le temps (faciliter les comparaisons historiques)</a:t>
            </a:r>
          </a:p>
          <a:p>
            <a:pPr marL="171450" lvl="1" indent="-171450">
              <a:lnSpc>
                <a:spcPct val="100000"/>
              </a:lnSpc>
              <a:buFont typeface="Arial" panose="020B0604020202020204" pitchFamily="34" charset="0"/>
              <a:buChar char="•"/>
            </a:pPr>
            <a:r>
              <a:rPr lang="fr-FR" altLang="fr-FR" sz="1000" dirty="0"/>
              <a:t>Incontestable par les acteurs de la Supply Chain</a:t>
            </a:r>
          </a:p>
          <a:p>
            <a:pPr marL="171450" lvl="1" indent="-171450">
              <a:lnSpc>
                <a:spcPct val="100000"/>
              </a:lnSpc>
              <a:buFont typeface="Arial" panose="020B0604020202020204" pitchFamily="34" charset="0"/>
              <a:buChar char="•"/>
            </a:pPr>
            <a:r>
              <a:rPr lang="fr-FR" altLang="fr-FR" sz="1000" dirty="0"/>
              <a:t>Choisi pour éviter tout biais</a:t>
            </a:r>
            <a:br>
              <a:rPr lang="fr-FR" altLang="fr-FR" sz="1000" dirty="0"/>
            </a:br>
            <a:r>
              <a:rPr lang="fr-FR" altLang="fr-FR" sz="1000" dirty="0"/>
              <a:t> </a:t>
            </a:r>
            <a:r>
              <a:rPr lang="fr-FR" altLang="fr-FR" sz="1000" i="1" dirty="0"/>
              <a:t>(si nécessaire en choisir plusieurs analysés conjointement)</a:t>
            </a:r>
          </a:p>
          <a:p>
            <a:pPr marL="171450" lvl="1" indent="-171450">
              <a:lnSpc>
                <a:spcPct val="100000"/>
              </a:lnSpc>
              <a:buFont typeface="Arial" panose="020B0604020202020204" pitchFamily="34" charset="0"/>
              <a:buChar char="•"/>
            </a:pPr>
            <a:r>
              <a:rPr lang="fr-FR" altLang="fr-FR" sz="1000" dirty="0"/>
              <a:t>Sensible (suffisamment)</a:t>
            </a:r>
            <a:endParaRPr lang="fr-FR" altLang="fr-FR" dirty="0"/>
          </a:p>
          <a:p>
            <a:pPr>
              <a:lnSpc>
                <a:spcPct val="100000"/>
              </a:lnSpc>
            </a:pPr>
            <a:r>
              <a:rPr lang="fr-FR" sz="1000" dirty="0"/>
              <a:t>Ainsi, si les décideurs se contentent uniquement d’indicateurs de coûts et de productivité, les ambitions d’excellence formulées lors de l’établissement de la stratégie et valorisées lors du choix des axes de progrès et des objectifs de terrain resteront lettre morte. Ces classiques indicateurs de contrôle sont utiles lorsqu’ils contribuent à une meilleure maîtrise de la quête de performance dans un esprit d’efficience. Ils sont alors utilisés en complément des indicateurs de pilotage et d’efficacité et non en principal. D’autre part, et un peu dans le même ordre d’idée, il est important que les indicateurs affichés se limitent au champ des « possibles ». Nul besoin d’une indication si on ne dispose pas du levier d’action.</a:t>
            </a:r>
          </a:p>
        </p:txBody>
      </p:sp>
      <p:sp>
        <p:nvSpPr>
          <p:cNvPr id="4" name="Espace réservé du numéro de diapositive 1">
            <a:extLst>
              <a:ext uri="{FF2B5EF4-FFF2-40B4-BE49-F238E27FC236}">
                <a16:creationId xmlns:a16="http://schemas.microsoft.com/office/drawing/2014/main" id="{C1341D30-0A1C-41F1-9CEF-2F44F7C29ACD}"/>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27</a:t>
            </a:fld>
            <a:endParaRPr lang="fr-FR" dirty="0"/>
          </a:p>
        </p:txBody>
      </p:sp>
    </p:spTree>
    <p:extLst>
      <p:ext uri="{BB962C8B-B14F-4D97-AF65-F5344CB8AC3E}">
        <p14:creationId xmlns:p14="http://schemas.microsoft.com/office/powerpoint/2010/main" val="361756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D76BF1C-A7CD-415B-89D5-0F11F7E83191}"/>
              </a:ext>
            </a:extLst>
          </p:cNvPr>
          <p:cNvSpPr>
            <a:spLocks noGrp="1" noRot="1" noChangeAspect="1" noChangeArrowheads="1" noTextEdit="1"/>
          </p:cNvSpPr>
          <p:nvPr>
            <p:ph type="sldImg"/>
          </p:nvPr>
        </p:nvSpPr>
        <p:spPr>
          <a:xfrm>
            <a:off x="1157288" y="890588"/>
            <a:ext cx="4786312" cy="3589337"/>
          </a:xfrm>
          <a:ln/>
        </p:spPr>
      </p:sp>
      <p:sp>
        <p:nvSpPr>
          <p:cNvPr id="88067" name="Rectangle 3">
            <a:extLst>
              <a:ext uri="{FF2B5EF4-FFF2-40B4-BE49-F238E27FC236}">
                <a16:creationId xmlns:a16="http://schemas.microsoft.com/office/drawing/2014/main" id="{50749CFC-5895-4E6F-A39A-48AEF4D4F631}"/>
              </a:ext>
            </a:extLst>
          </p:cNvPr>
          <p:cNvSpPr>
            <a:spLocks noGrp="1" noChangeArrowheads="1"/>
          </p:cNvSpPr>
          <p:nvPr>
            <p:ph type="body" idx="1"/>
          </p:nvPr>
        </p:nvSpPr>
        <p:spPr>
          <a:xfrm>
            <a:off x="381298" y="4613250"/>
            <a:ext cx="6336704" cy="5400600"/>
          </a:xfrm>
        </p:spPr>
        <p:txBody>
          <a:bodyPr/>
          <a:lstStyle/>
          <a:p>
            <a:pPr>
              <a:lnSpc>
                <a:spcPct val="100000"/>
              </a:lnSpc>
            </a:pPr>
            <a:r>
              <a:rPr lang="fr-FR" sz="1000" dirty="0"/>
              <a:t>La suite logique de la définition de la performance est bien sûr sa déclinaison en objectifs, découpés par départements, services, équipes, puis individuels. En management de la performance, ce seront les objectifs individuels qui seront, </a:t>
            </a:r>
            <a:r>
              <a:rPr lang="fr-FR" sz="1000" i="1" dirty="0"/>
              <a:t>in fine</a:t>
            </a:r>
            <a:r>
              <a:rPr lang="fr-FR" sz="1000" dirty="0"/>
              <a:t>, au centre du quotidien du travail.</a:t>
            </a:r>
          </a:p>
          <a:p>
            <a:pPr>
              <a:lnSpc>
                <a:spcPct val="100000"/>
              </a:lnSpc>
            </a:pPr>
            <a:r>
              <a:rPr lang="fr-FR" sz="1000" b="1" i="1" dirty="0"/>
              <a:t>Performance de l’entreprise et performance des collaborateurs</a:t>
            </a:r>
          </a:p>
          <a:p>
            <a:pPr>
              <a:lnSpc>
                <a:spcPct val="100000"/>
              </a:lnSpc>
            </a:pPr>
            <a:r>
              <a:rPr lang="fr-FR" sz="1000" dirty="0"/>
              <a:t>Bien des situations existent où l’amélioration de l’efficacité des collaborateurs ne va pas nécessairement de pair avec celle de l’entreprise, et réciproquement. Prenons l’exemple suivant, situé dans le domaine des achats, d’une société du domaine aéronautique qui est amenée à acheter des métaux semi-précieux sur le marché mondial. </a:t>
            </a:r>
          </a:p>
          <a:p>
            <a:pPr>
              <a:lnSpc>
                <a:spcPct val="100000"/>
              </a:lnSpc>
            </a:pPr>
            <a:r>
              <a:rPr lang="fr-FR" sz="1000" dirty="0"/>
              <a:t>Depuis plusieurs années, au-delà de la crise conjoncturelle en cours, les prix mondiaux sont très volatils pour plusieurs raisons dont principalement des phénomènes de spéculation sur les marchés, associés à des mécanismes de pénurie dus à l’augmentation de la demande des pays émergents ou à l’inverse de surstocks. </a:t>
            </a:r>
          </a:p>
          <a:p>
            <a:pPr>
              <a:lnSpc>
                <a:spcPct val="100000"/>
              </a:lnSpc>
            </a:pPr>
            <a:r>
              <a:rPr lang="fr-FR" sz="1000" dirty="0"/>
              <a:t>L’acheteur doit faire face en partie à ses évolutions par un système de sécurisation de l’approvisionnement avec des mécanismes de couverture et des contrats à terme. Du point de vue de l’entreprise, les variations de coût d’approvisionnement ne sont dues que partiellement aux décisions des acheteurs. Un indicateur sur le prix d’achat n’est donc pas le seul pertinent pour apprécier la performance individuelle.</a:t>
            </a:r>
          </a:p>
          <a:p>
            <a:pPr>
              <a:lnSpc>
                <a:spcPct val="100000"/>
              </a:lnSpc>
            </a:pPr>
            <a:r>
              <a:rPr lang="fr-FR" sz="1000" dirty="0"/>
              <a:t>De plus, il est certain que chaque entreprise n’aura pas la même définition de la performance. Par exemple, certaines entreprises estiment qu’une performance acceptable se situe systématiquement au-dessus des objectifs fixés. D’autres, au contraire, voient la performance comme un résultat idéal rarement atteint et préfèreront fixer des objectifs difficilement atteignables, tout en récompensant leur atteinte partielle. Par ailleurs, de plus en plus d’entreprises élargissent le concept de performance à des critères indirectement reliés à l’activité de l’entreprise, comme la santé psychologique des salariés, ou encore certains critères RSE.</a:t>
            </a:r>
          </a:p>
          <a:p>
            <a:pPr>
              <a:lnSpc>
                <a:spcPct val="100000"/>
              </a:lnSpc>
            </a:pPr>
            <a:r>
              <a:rPr lang="fr-FR" sz="1000" dirty="0"/>
              <a:t>Le dernier point crucial est celui du feedback. La démarche classique consistant à réaliser un entretien annuel de fin d’année ne suffit pas dans une telle optique. En effet, le management de la performance n’a de sens que si le salarié obtient un feedback sur sa performance. L’objectif d’un tel dispositif est d’influencer le comportement du salarié, et donc l’inciter à être plus performant. Sans feedback, il ne sera aucunement capable de s’ajuster.</a:t>
            </a:r>
          </a:p>
          <a:p>
            <a:pPr>
              <a:lnSpc>
                <a:spcPct val="100000"/>
              </a:lnSpc>
            </a:pPr>
            <a:r>
              <a:rPr lang="fr-FR" sz="1000" dirty="0"/>
              <a:t>Pour s’assurer de répondre à cette exigence, une bonne pratique peut être de mettre en place des feedbacks formalisés plus réguliers. Le dispositif n’a pas besoin d’être lourd, un simple entretien manager/collaborateur de 5 minutes peut être réalisé tous les trimestres, ou tous les 2-3 mois, avec une trame de 2 ou 3 questions ouvertes. Cela peut être aussi une excellente occasion pour recueillir des réponses chiffrées, afin de compléter la mesure de la performance avec un feedback subjectif global tourné vers la direction, dans une logique de retour terrain.</a:t>
            </a:r>
          </a:p>
          <a:p>
            <a:pPr>
              <a:lnSpc>
                <a:spcPct val="100000"/>
              </a:lnSpc>
            </a:pPr>
            <a:endParaRPr lang="en-US" altLang="fr-FR" sz="1000" dirty="0"/>
          </a:p>
        </p:txBody>
      </p:sp>
      <p:sp>
        <p:nvSpPr>
          <p:cNvPr id="4" name="Espace réservé du numéro de diapositive 1">
            <a:extLst>
              <a:ext uri="{FF2B5EF4-FFF2-40B4-BE49-F238E27FC236}">
                <a16:creationId xmlns:a16="http://schemas.microsoft.com/office/drawing/2014/main" id="{E4A63338-2702-489B-A8EF-DA443895B5EF}"/>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28</a:t>
            </a:fld>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0"/>
            <a:ext cx="5207000" cy="5328592"/>
          </a:xfrm>
        </p:spPr>
        <p:txBody>
          <a:bodyPr/>
          <a:lstStyle/>
          <a:p>
            <a:pPr>
              <a:lnSpc>
                <a:spcPct val="100000"/>
              </a:lnSpc>
            </a:pPr>
            <a:r>
              <a:rPr lang="fr-FR" sz="1000" kern="1200" dirty="0">
                <a:solidFill>
                  <a:schemeClr val="tx1"/>
                </a:solidFill>
                <a:effectLst/>
                <a:latin typeface="Arial" panose="020B0604020202020204" pitchFamily="34" charset="0"/>
                <a:ea typeface="+mn-ea"/>
                <a:cs typeface="+mn-cs"/>
              </a:rPr>
              <a:t>La notion de maturité est apparue la première fois appliquée à la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a:t>
            </a:r>
            <a:r>
              <a:rPr lang="fr-FR" sz="1000" i="1" kern="1200" dirty="0" err="1">
                <a:solidFill>
                  <a:schemeClr val="tx1"/>
                </a:solidFill>
                <a:effectLst/>
                <a:latin typeface="Arial" panose="020B0604020202020204" pitchFamily="34" charset="0"/>
                <a:ea typeface="+mn-ea"/>
                <a:cs typeface="+mn-cs"/>
              </a:rPr>
              <a:t>chain</a:t>
            </a:r>
            <a:r>
              <a:rPr lang="fr-FR" sz="1000" i="1" kern="1200" dirty="0">
                <a:solidFill>
                  <a:schemeClr val="tx1"/>
                </a:solidFill>
                <a:effectLst/>
                <a:latin typeface="Arial" panose="020B0604020202020204" pitchFamily="34" charset="0"/>
                <a:ea typeface="+mn-ea"/>
                <a:cs typeface="+mn-cs"/>
              </a:rPr>
              <a:t> </a:t>
            </a:r>
            <a:r>
              <a:rPr lang="fr-FR" sz="1000" kern="1200" dirty="0">
                <a:solidFill>
                  <a:schemeClr val="tx1"/>
                </a:solidFill>
                <a:effectLst/>
                <a:latin typeface="Arial" panose="020B0604020202020204" pitchFamily="34" charset="0"/>
                <a:ea typeface="+mn-ea"/>
                <a:cs typeface="+mn-cs"/>
              </a:rPr>
              <a:t>dans l’ouvrage de Charles Poirier. L’auteur constate que les entreprises évoluent dans leur organisation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a:t>
            </a:r>
            <a:r>
              <a:rPr lang="fr-FR" sz="1000" i="1" kern="1200" dirty="0" err="1">
                <a:solidFill>
                  <a:schemeClr val="tx1"/>
                </a:solidFill>
                <a:effectLst/>
                <a:latin typeface="Arial" panose="020B0604020202020204" pitchFamily="34" charset="0"/>
                <a:ea typeface="+mn-ea"/>
                <a:cs typeface="+mn-cs"/>
              </a:rPr>
              <a:t>chain</a:t>
            </a:r>
            <a:r>
              <a:rPr lang="fr-FR" sz="1000" i="1" kern="1200" dirty="0">
                <a:solidFill>
                  <a:schemeClr val="tx1"/>
                </a:solidFill>
                <a:effectLst/>
                <a:latin typeface="Arial" panose="020B0604020202020204" pitchFamily="34" charset="0"/>
                <a:ea typeface="+mn-ea"/>
                <a:cs typeface="+mn-cs"/>
              </a:rPr>
              <a:t> </a:t>
            </a:r>
            <a:r>
              <a:rPr lang="fr-FR" sz="1000" kern="1200" dirty="0">
                <a:solidFill>
                  <a:schemeClr val="tx1"/>
                </a:solidFill>
                <a:effectLst/>
                <a:latin typeface="Arial" panose="020B0604020202020204" pitchFamily="34" charset="0"/>
                <a:ea typeface="+mn-ea"/>
                <a:cs typeface="+mn-cs"/>
              </a:rPr>
              <a:t>en suivant certaines étapes dans leur pratique opérationnelle et leur organisation. Pour simplifier, la figure fait ressortir principalement trois niveaux de maturité progressifs (au-delà d’une situation de départ qualifiée d’empirique ou traditionnelle).</a:t>
            </a:r>
          </a:p>
          <a:p>
            <a:pPr>
              <a:lnSpc>
                <a:spcPct val="100000"/>
              </a:lnSpc>
            </a:pPr>
            <a:r>
              <a:rPr lang="fr-FR" sz="1000" b="1" i="1" kern="1200" dirty="0">
                <a:solidFill>
                  <a:schemeClr val="tx1"/>
                </a:solidFill>
                <a:effectLst/>
                <a:latin typeface="Arial" panose="020B0604020202020204" pitchFamily="34" charset="0"/>
                <a:ea typeface="+mn-ea"/>
                <a:cs typeface="+mn-cs"/>
              </a:rPr>
              <a:t>Organisation fonctionnelle</a:t>
            </a:r>
          </a:p>
          <a:p>
            <a:pPr>
              <a:lnSpc>
                <a:spcPct val="100000"/>
              </a:lnSpc>
            </a:pPr>
            <a:r>
              <a:rPr lang="fr-FR" sz="1000" kern="1200" dirty="0">
                <a:solidFill>
                  <a:schemeClr val="tx1"/>
                </a:solidFill>
                <a:effectLst/>
                <a:latin typeface="Arial" panose="020B0604020202020204" pitchFamily="34" charset="0"/>
                <a:ea typeface="+mn-ea"/>
                <a:cs typeface="+mn-cs"/>
              </a:rPr>
              <a:t>L’entreprise met alors l’accent sur l’optimisation des grandes fonctions séparément (Service Clients, Production, Logistique et Achats). Dans ce cas, on vise la professionnalisation des fonctions en priorité, sachant qu’il est néanmoins nécessaire d’avoir des structures transversales légères pour assurer la gestion des interfaces. Les grandes fonctions sont alors dans un système de relations pouvant justifier des indicateurs appropriés aux interfaces.</a:t>
            </a:r>
          </a:p>
          <a:p>
            <a:pPr>
              <a:lnSpc>
                <a:spcPct val="100000"/>
              </a:lnSpc>
            </a:pPr>
            <a:r>
              <a:rPr lang="fr-FR" sz="1000" b="1" i="1" kern="1200" dirty="0">
                <a:solidFill>
                  <a:schemeClr val="tx1"/>
                </a:solidFill>
                <a:effectLst/>
                <a:latin typeface="Arial" panose="020B0604020202020204" pitchFamily="34" charset="0"/>
                <a:ea typeface="+mn-ea"/>
                <a:cs typeface="+mn-cs"/>
              </a:rPr>
              <a:t>Entreprise intégrée</a:t>
            </a:r>
          </a:p>
          <a:p>
            <a:pPr>
              <a:lnSpc>
                <a:spcPct val="100000"/>
              </a:lnSpc>
            </a:pPr>
            <a:r>
              <a:rPr lang="fr-FR" sz="1000" kern="1200" dirty="0">
                <a:solidFill>
                  <a:schemeClr val="tx1"/>
                </a:solidFill>
                <a:effectLst/>
                <a:latin typeface="Arial" panose="020B0604020202020204" pitchFamily="34" charset="0"/>
                <a:ea typeface="+mn-ea"/>
                <a:cs typeface="+mn-cs"/>
              </a:rPr>
              <a:t>À ce stade, les processus transversaux sont privilégiés, et le plus souvent on voit émerger au niveau de l’organigramme une direction </a:t>
            </a:r>
            <a:r>
              <a:rPr lang="fr-FR" sz="1000" i="1" kern="1200" dirty="0" err="1">
                <a:solidFill>
                  <a:schemeClr val="tx1"/>
                </a:solidFill>
                <a:effectLst/>
                <a:latin typeface="Arial" panose="020B0604020202020204" pitchFamily="34" charset="0"/>
                <a:ea typeface="+mn-ea"/>
                <a:cs typeface="+mn-cs"/>
              </a:rPr>
              <a:t>Supply</a:t>
            </a:r>
            <a:r>
              <a:rPr lang="fr-FR" sz="1000" i="1" kern="1200" dirty="0">
                <a:solidFill>
                  <a:schemeClr val="tx1"/>
                </a:solidFill>
                <a:effectLst/>
                <a:latin typeface="Arial" panose="020B0604020202020204" pitchFamily="34" charset="0"/>
                <a:ea typeface="+mn-ea"/>
                <a:cs typeface="+mn-cs"/>
              </a:rPr>
              <a:t> Chain</a:t>
            </a:r>
            <a:r>
              <a:rPr lang="fr-FR" sz="1000" kern="1200" dirty="0">
                <a:solidFill>
                  <a:schemeClr val="tx1"/>
                </a:solidFill>
                <a:effectLst/>
                <a:latin typeface="Arial" panose="020B0604020202020204" pitchFamily="34" charset="0"/>
                <a:ea typeface="+mn-ea"/>
                <a:cs typeface="+mn-cs"/>
              </a:rPr>
              <a:t> rattachée naturellement à la direction générale avec une stratégie propre. Les indicateurs privilégiés sont ceux qui mettent en lumière les performances transversales (stade de maturité 2).</a:t>
            </a:r>
          </a:p>
          <a:p>
            <a:pPr>
              <a:lnSpc>
                <a:spcPct val="100000"/>
              </a:lnSpc>
            </a:pPr>
            <a:r>
              <a:rPr lang="fr-FR" sz="1000" b="1" i="1" dirty="0"/>
              <a:t>Entreprise étendue </a:t>
            </a:r>
          </a:p>
          <a:p>
            <a:pPr>
              <a:lnSpc>
                <a:spcPct val="100000"/>
              </a:lnSpc>
            </a:pPr>
            <a:r>
              <a:rPr lang="fr-FR" sz="1000" dirty="0"/>
              <a:t>La Direction </a:t>
            </a:r>
            <a:r>
              <a:rPr lang="fr-FR" sz="1000" i="1" dirty="0" err="1"/>
              <a:t>Supply</a:t>
            </a:r>
            <a:r>
              <a:rPr lang="fr-FR" sz="1000" i="1" dirty="0"/>
              <a:t> Chain</a:t>
            </a:r>
            <a:r>
              <a:rPr lang="fr-FR" sz="1000" dirty="0"/>
              <a:t> pilote l’ensemble de la chaîne étendue, en intégrant les fournisseurs en amont et le réseau de distribution en aval. Les décisions sont prises en concertation et des indicateurs partagés sont instaurés.</a:t>
            </a:r>
          </a:p>
          <a:p>
            <a:pPr>
              <a:lnSpc>
                <a:spcPct val="100000"/>
              </a:lnSpc>
            </a:pPr>
            <a:r>
              <a:rPr lang="fr-FR" sz="1000" b="1" i="1" dirty="0"/>
              <a:t>Entreprise « en réseau »</a:t>
            </a:r>
          </a:p>
          <a:p>
            <a:pPr>
              <a:lnSpc>
                <a:spcPct val="100000"/>
              </a:lnSpc>
            </a:pPr>
            <a:r>
              <a:rPr lang="fr-FR" sz="1000" dirty="0"/>
              <a:t>Dans cette situation, la Direction </a:t>
            </a:r>
            <a:r>
              <a:rPr lang="fr-FR" sz="1000" i="1" dirty="0"/>
              <a:t>Supply Chain</a:t>
            </a:r>
            <a:r>
              <a:rPr lang="fr-FR" sz="1000" dirty="0"/>
              <a:t> pilote l’ensemble de la chaîne étendue, en intégrant les fournisseurs en amont de rang 2 voir supérieur et tout le réseau de distribution en aval. Cette intégration se traduit notamment par un partage des risques et des bénéfices entre les stades de la filière économique.</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A1D21642-1457-4CF2-8DCD-7F8BEB5FB063}"/>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29</a:t>
            </a:fld>
            <a:endParaRPr lang="fr-FR" dirty="0"/>
          </a:p>
        </p:txBody>
      </p:sp>
    </p:spTree>
    <p:extLst>
      <p:ext uri="{BB962C8B-B14F-4D97-AF65-F5344CB8AC3E}">
        <p14:creationId xmlns:p14="http://schemas.microsoft.com/office/powerpoint/2010/main" val="9231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83391"/>
            <a:ext cx="5411812" cy="5258451"/>
          </a:xfrm>
        </p:spPr>
        <p:txBody>
          <a:bodyPr/>
          <a:lstStyle/>
          <a:p>
            <a:pPr>
              <a:lnSpc>
                <a:spcPct val="100000"/>
              </a:lnSpc>
            </a:pPr>
            <a:r>
              <a:rPr lang="fr-FR" sz="1000" dirty="0"/>
              <a:t>La </a:t>
            </a:r>
            <a:r>
              <a:rPr lang="fr-FR" sz="1000" i="1" dirty="0" err="1"/>
              <a:t>supply</a:t>
            </a:r>
            <a:r>
              <a:rPr lang="fr-FR" sz="1000" i="1" dirty="0"/>
              <a:t> </a:t>
            </a:r>
            <a:r>
              <a:rPr lang="fr-FR" sz="1000" i="1" dirty="0" err="1"/>
              <a:t>chain</a:t>
            </a:r>
            <a:r>
              <a:rPr lang="fr-FR" sz="1000" i="1" dirty="0"/>
              <a:t> </a:t>
            </a:r>
            <a:r>
              <a:rPr lang="fr-FR" sz="1000" dirty="0"/>
              <a:t>est un élément essentiel, parfois central, du succès d’une organisation à côté de la R&amp;D et du marketing.</a:t>
            </a:r>
          </a:p>
          <a:p>
            <a:pPr>
              <a:lnSpc>
                <a:spcPct val="100000"/>
              </a:lnSpc>
            </a:pPr>
            <a:r>
              <a:rPr lang="fr-FR" sz="1000" dirty="0"/>
              <a:t>Une gestion efficace et efficiente de la </a:t>
            </a:r>
            <a:r>
              <a:rPr lang="fr-FR" sz="1000" i="1" dirty="0"/>
              <a:t>supply chain </a:t>
            </a:r>
            <a:r>
              <a:rPr lang="fr-FR" sz="1000" dirty="0"/>
              <a:t>d’une organisation repose sur 5 piliers :</a:t>
            </a:r>
          </a:p>
          <a:p>
            <a:pPr>
              <a:lnSpc>
                <a:spcPct val="100000"/>
              </a:lnSpc>
            </a:pPr>
            <a:r>
              <a:rPr lang="fr-FR" sz="1000" b="1" dirty="0"/>
              <a:t>La stratégie </a:t>
            </a:r>
            <a:r>
              <a:rPr lang="fr-FR" sz="1000" b="1" dirty="0" err="1"/>
              <a:t>Supply</a:t>
            </a:r>
            <a:r>
              <a:rPr lang="fr-FR" sz="1000" b="1" dirty="0"/>
              <a:t> Chain</a:t>
            </a:r>
          </a:p>
          <a:p>
            <a:r>
              <a:rPr lang="fr-FR" sz="1000" dirty="0"/>
              <a:t>La stratégie générale de l’entreprise doit être connue de tous et c’est en fonction de celle-ci vision que les orientations stratégiques seront définies.</a:t>
            </a:r>
          </a:p>
          <a:p>
            <a:r>
              <a:rPr lang="fr-FR" sz="1000" dirty="0"/>
              <a:t>On ne peut prendre de « bonnes » décisions dans le domaine de la supply chain que dans la mesure où l’objectif a été clairement défini : la stratégie </a:t>
            </a:r>
            <a:r>
              <a:rPr lang="fr-FR" sz="1000" i="1" dirty="0"/>
              <a:t>supply chain </a:t>
            </a:r>
            <a:r>
              <a:rPr lang="fr-FR" sz="1000" dirty="0"/>
              <a:t>découle de la stratégie générale de l’entreprise. Elle doit être cohérente avec la stratégie commerciale qui définit la promesse faite aux clients.</a:t>
            </a:r>
            <a:r>
              <a:rPr lang="fr-FR" sz="1000" b="1" dirty="0"/>
              <a:t> </a:t>
            </a:r>
          </a:p>
          <a:p>
            <a:pPr>
              <a:lnSpc>
                <a:spcPct val="100000"/>
              </a:lnSpc>
            </a:pPr>
            <a:r>
              <a:rPr lang="fr-FR" sz="1000" b="1" dirty="0"/>
              <a:t>Les processus</a:t>
            </a:r>
          </a:p>
          <a:p>
            <a:pPr>
              <a:lnSpc>
                <a:spcPct val="100000"/>
              </a:lnSpc>
            </a:pPr>
            <a:r>
              <a:rPr lang="fr-FR" sz="1000" dirty="0"/>
              <a:t>Nous avons étudié ses principaux processus tout au long des modules de ce master. Ils doivent être conçus pour permettre au système opérationnel de répondre au attentes exprimées dans la stratégie </a:t>
            </a:r>
            <a:r>
              <a:rPr lang="fr-FR" sz="1000" i="1" dirty="0" err="1"/>
              <a:t>supply</a:t>
            </a:r>
            <a:r>
              <a:rPr lang="fr-FR" sz="1000" i="1" dirty="0"/>
              <a:t> </a:t>
            </a:r>
            <a:r>
              <a:rPr lang="fr-FR" sz="1000" i="1" dirty="0" err="1"/>
              <a:t>chain</a:t>
            </a:r>
            <a:r>
              <a:rPr lang="fr-FR" sz="1000" dirty="0"/>
              <a:t>. </a:t>
            </a:r>
          </a:p>
          <a:p>
            <a:pPr>
              <a:lnSpc>
                <a:spcPct val="100000"/>
              </a:lnSpc>
            </a:pPr>
            <a:r>
              <a:rPr lang="fr-FR" sz="1000" b="1" dirty="0"/>
              <a:t>Système d’information et organisation</a:t>
            </a:r>
          </a:p>
          <a:p>
            <a:pPr>
              <a:lnSpc>
                <a:spcPct val="100000"/>
              </a:lnSpc>
            </a:pPr>
            <a:r>
              <a:rPr lang="fr-FR" sz="1000" dirty="0"/>
              <a:t>La gestion des processus repose maintenant largement sur le système d’information. Les nouvelles technologies ont permis une reconfiguration des processus pour les accélérer et les rendre plus réactifs. La maîtrise des technologies est cruciale.</a:t>
            </a:r>
          </a:p>
          <a:p>
            <a:pPr>
              <a:lnSpc>
                <a:spcPct val="100000"/>
              </a:lnSpc>
            </a:pPr>
            <a:r>
              <a:rPr lang="fr-FR" sz="1000" dirty="0"/>
              <a:t>D’autre part, pour mettre en œuvre ces processus, il faut définir clairement les responsabilités de chacun et faire en sorte que tous les acteurs travaillent dans le même sens (</a:t>
            </a:r>
            <a:r>
              <a:rPr lang="fr-FR" sz="1000" i="1" dirty="0" err="1"/>
              <a:t>policy</a:t>
            </a:r>
            <a:r>
              <a:rPr lang="fr-FR" sz="1000" i="1" dirty="0"/>
              <a:t> </a:t>
            </a:r>
            <a:r>
              <a:rPr lang="fr-FR" sz="1000" i="1" dirty="0" err="1"/>
              <a:t>deployment</a:t>
            </a:r>
            <a:r>
              <a:rPr lang="fr-FR" sz="1000" dirty="0"/>
              <a:t>).</a:t>
            </a:r>
          </a:p>
          <a:p>
            <a:pPr>
              <a:lnSpc>
                <a:spcPct val="100000"/>
              </a:lnSpc>
            </a:pPr>
            <a:r>
              <a:rPr lang="fr-FR" sz="1000" b="1" dirty="0"/>
              <a:t>Management de la performance</a:t>
            </a:r>
          </a:p>
          <a:p>
            <a:pPr>
              <a:lnSpc>
                <a:spcPct val="100000"/>
              </a:lnSpc>
            </a:pPr>
            <a:r>
              <a:rPr lang="fr-FR" sz="1000" dirty="0"/>
              <a:t>Il faut enfin piloter les actions des acteurs pour qu’elles concourent à l’atteinte des objectifs stratégiques. Il faut donc créer un système de mesure de la performance à tous les niveaux et piloter cette performance au moyen d’indicateurs.</a:t>
            </a:r>
          </a:p>
          <a:p>
            <a:pPr>
              <a:lnSpc>
                <a:spcPct val="100000"/>
              </a:lnSpc>
            </a:pPr>
            <a:r>
              <a:rPr lang="fr-FR" sz="1000" dirty="0"/>
              <a:t>Si tout cela est réalisé de façon cohérente, l’entreprise pourra atteindre ses objectifs stratégiques.</a:t>
            </a:r>
          </a:p>
          <a:p>
            <a:pPr>
              <a:lnSpc>
                <a:spcPct val="100000"/>
              </a:lnSpc>
            </a:pPr>
            <a:endParaRPr lang="fr-FR" sz="1000" dirty="0"/>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1B967BF0-8E41-4F0B-99C6-09899D59EF21}"/>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3</a:t>
            </a:fld>
            <a:endParaRPr lang="fr-FR" dirty="0"/>
          </a:p>
        </p:txBody>
      </p:sp>
    </p:spTree>
    <p:extLst>
      <p:ext uri="{BB962C8B-B14F-4D97-AF65-F5344CB8AC3E}">
        <p14:creationId xmlns:p14="http://schemas.microsoft.com/office/powerpoint/2010/main" val="1137646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0"/>
            <a:ext cx="5207000" cy="4891113"/>
          </a:xfrm>
        </p:spPr>
        <p:txBody>
          <a:bodyPr/>
          <a:lstStyle/>
          <a:p>
            <a:pPr>
              <a:lnSpc>
                <a:spcPct val="100000"/>
              </a:lnSpc>
            </a:pPr>
            <a:r>
              <a:rPr lang="fr-FR" sz="1000" dirty="0"/>
              <a:t>Aux niveaux intégré ou étendu, les indicateurs doivent traduire cette réalité en fournissant des informations intégrées et propres aux autres acteurs de la chaîne logistique (fournisseurs, distributeurs et prestataires logistiques). Prenant acte de cette nécessaire progression, on peut proposer un modèle de référence détaillé qui traduise ces différents stades de maturité en précisant quelles sont leurs caractéristiques : c’est l’objet des matrices de maturité.</a:t>
            </a:r>
          </a:p>
          <a:p>
            <a:pPr>
              <a:lnSpc>
                <a:spcPct val="100000"/>
              </a:lnSpc>
            </a:pPr>
            <a:r>
              <a:rPr lang="fr-FR" sz="1000" dirty="0"/>
              <a:t>De toute façon, une entreprise située aux stades 3 ou 4 ne peut pas faire l’économie d’indicateurs propres à chaque fonction prise séparément (comme au niveau 2). Cela dit, il va bien falloir combiner deux dimensions pour avoir une vision sous deux angles d’approche complémentaires, le local (vision séparée) et le global (vision transversale). </a:t>
            </a:r>
          </a:p>
          <a:p>
            <a:pPr>
              <a:lnSpc>
                <a:spcPct val="100000"/>
              </a:lnSpc>
            </a:pPr>
            <a:r>
              <a:rPr lang="fr-FR" sz="1000" dirty="0"/>
              <a:t>Avec une perspective « dynamique », au fur et à mesure qu’une entreprise progresse en maturité, elle doit faire évoluer son système de mesure de performances et donc ses indicateurs et son tableau de bord.</a:t>
            </a:r>
          </a:p>
          <a:p>
            <a:pPr>
              <a:lnSpc>
                <a:spcPct val="100000"/>
              </a:lnSpc>
            </a:pPr>
            <a:r>
              <a:rPr lang="fr-FR" sz="1000" dirty="0"/>
              <a:t>Seconde remarque : dans une approche à dominante transversale, les indicateurs eux-mêmes doivent être adaptés. Si l’on se focalise par exemple sur la performance économique de la </a:t>
            </a:r>
            <a:r>
              <a:rPr lang="fr-FR" sz="1000" i="1" dirty="0"/>
              <a:t>supply chain</a:t>
            </a:r>
            <a:r>
              <a:rPr lang="fr-FR" sz="1000" dirty="0"/>
              <a:t> globale, le seul critère pertinent est le </a:t>
            </a:r>
            <a:r>
              <a:rPr lang="fr-FR" sz="1000" i="1" dirty="0"/>
              <a:t>Coût Total de Possession </a:t>
            </a:r>
            <a:r>
              <a:rPr lang="fr-FR" sz="1000" dirty="0"/>
              <a:t>(TCO : </a:t>
            </a:r>
            <a:r>
              <a:rPr lang="fr-FR" sz="1000" i="1" dirty="0"/>
              <a:t>Total </a:t>
            </a:r>
            <a:r>
              <a:rPr lang="fr-FR" sz="1000" i="1" dirty="0" err="1"/>
              <a:t>Cost</a:t>
            </a:r>
            <a:r>
              <a:rPr lang="fr-FR" sz="1000" i="1" dirty="0"/>
              <a:t> of </a:t>
            </a:r>
            <a:r>
              <a:rPr lang="fr-FR" sz="1000" i="1" dirty="0" err="1"/>
              <a:t>Ownership</a:t>
            </a:r>
            <a:r>
              <a:rPr lang="fr-FR" sz="1000" dirty="0"/>
              <a:t>), défini - on l’a vu - comme le coût direct cumulé du produit « rendu client » à son point de consommation final. </a:t>
            </a:r>
          </a:p>
          <a:p>
            <a:pPr>
              <a:lnSpc>
                <a:spcPct val="100000"/>
              </a:lnSpc>
            </a:pPr>
            <a:r>
              <a:rPr lang="fr-FR" sz="1000" dirty="0"/>
              <a:t>Il ne faut donc pas craindre que certains indicateurs soient sous responsabilité « partagée » : cela signifie simplement qu’alors, spontanément, les managers qui les auront dans leur propre tableau de bord et système de mesure de performances individuel rechercheront « naturellement » à se rapprocher des autres acteurs concernés pour trouver des solutions opérationnelles communes. En clair sur notre exemple, les acheteurs et les logisticiens et qualiticiens du fournisseur.</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B0182A04-8699-4EF9-95C0-A984A051227C}"/>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30</a:t>
            </a:fld>
            <a:endParaRPr lang="fr-FR" dirty="0"/>
          </a:p>
        </p:txBody>
      </p:sp>
    </p:spTree>
    <p:extLst>
      <p:ext uri="{BB962C8B-B14F-4D97-AF65-F5344CB8AC3E}">
        <p14:creationId xmlns:p14="http://schemas.microsoft.com/office/powerpoint/2010/main" val="674465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85258"/>
            <a:ext cx="5339804" cy="4819105"/>
          </a:xfrm>
        </p:spPr>
        <p:txBody>
          <a:bodyPr/>
          <a:lstStyle/>
          <a:p>
            <a:pPr>
              <a:lnSpc>
                <a:spcPct val="100000"/>
              </a:lnSpc>
            </a:pPr>
            <a:r>
              <a:rPr lang="fr-FR" sz="1000" dirty="0"/>
              <a:t>Le concept de chaîne logistique a pour principal intérêt de faire prendre conscience à chaque entité qu’elle s’inscrit dans un flux qui la dépasse et que son environnement est constitué de trois pôles : les conditions de ses opérations internes (processus, ressources, compétences, objectifs), ses fournisseurs et ses clients.</a:t>
            </a:r>
          </a:p>
          <a:p>
            <a:pPr>
              <a:lnSpc>
                <a:spcPct val="100000"/>
              </a:lnSpc>
            </a:pPr>
            <a:r>
              <a:rPr lang="fr-FR" sz="1000" dirty="0"/>
              <a:t>Cette prise de conscience des chaînes logistiques a fait émerger de nouveaux besoins en matière d’intégration d’entreprises et de coordination des flux de matière, des flux d’information et des flux financiers. </a:t>
            </a:r>
          </a:p>
          <a:p>
            <a:pPr>
              <a:lnSpc>
                <a:spcPct val="100000"/>
              </a:lnSpc>
            </a:pPr>
            <a:r>
              <a:rPr lang="fr-FR" sz="1000" dirty="0"/>
              <a:t>Ces différentes facettes du Supply Chain Management ont été représentées par H. Stadler dans la « Maison du Supply Chain Management ».</a:t>
            </a:r>
          </a:p>
          <a:p>
            <a:pPr>
              <a:lnSpc>
                <a:spcPct val="100000"/>
              </a:lnSpc>
            </a:pPr>
            <a:r>
              <a:rPr lang="fr-FR" sz="1000" dirty="0"/>
              <a:t>Cette maison regroupe les différents aspects évoqués :</a:t>
            </a:r>
          </a:p>
          <a:p>
            <a:pPr marL="171450" indent="-171450">
              <a:lnSpc>
                <a:spcPct val="100000"/>
              </a:lnSpc>
              <a:buFontTx/>
              <a:buChar char="-"/>
            </a:pPr>
            <a:r>
              <a:rPr lang="fr-FR" sz="1000" dirty="0"/>
              <a:t>l’aspect humain : organisation du réseau et organisation collaborative et la conduite/animation du réseau,</a:t>
            </a:r>
          </a:p>
          <a:p>
            <a:pPr marL="171450" indent="-171450">
              <a:lnSpc>
                <a:spcPct val="100000"/>
              </a:lnSpc>
              <a:buFontTx/>
              <a:buChar char="-"/>
            </a:pPr>
            <a:r>
              <a:rPr lang="fr-FR" sz="1000" dirty="0"/>
              <a:t>l’aspect structurel : orientation processus,</a:t>
            </a:r>
          </a:p>
          <a:p>
            <a:pPr marL="171450" indent="-171450">
              <a:lnSpc>
                <a:spcPct val="100000"/>
              </a:lnSpc>
              <a:buFontTx/>
              <a:buChar char="-"/>
            </a:pPr>
            <a:r>
              <a:rPr lang="fr-FR" sz="1000" dirty="0"/>
              <a:t>l’aspect technologique : utilisation des technologies de l’information et communication. </a:t>
            </a:r>
          </a:p>
          <a:p>
            <a:pPr>
              <a:lnSpc>
                <a:spcPct val="100000"/>
              </a:lnSpc>
            </a:pPr>
            <a:r>
              <a:rPr lang="fr-FR" sz="1000" dirty="0"/>
              <a:t>Il définit l’objectif ultime de la supply chain qui est l’atteinte d’une bonne compétitivité grâce à un service au client parfait. Pour cela, il organise l’entreprise étendue à l’extérieur de l’entreprise par un choix judicieux et un management de ses partenaires.</a:t>
            </a:r>
          </a:p>
          <a:p>
            <a:pPr>
              <a:lnSpc>
                <a:spcPct val="100000"/>
              </a:lnSpc>
            </a:pPr>
            <a:r>
              <a:rPr lang="fr-FR" sz="1000" dirty="0"/>
              <a:t>Dans l’entreprise, il définit et pilote les processus internes qui concourent à la bonne exécution de la supply chain.</a:t>
            </a:r>
          </a:p>
          <a:p>
            <a:pPr>
              <a:lnSpc>
                <a:spcPct val="100000"/>
              </a:lnSpc>
            </a:pPr>
            <a:r>
              <a:rPr lang="fr-FR" sz="1000" dirty="0"/>
              <a:t>Pour parvenir à cela, il s’appuie sur des solides fondations : les différentes organisations sous sa responsabilité et celles avec lesquelles il travaille au sein des processus externes.</a:t>
            </a:r>
          </a:p>
          <a:p>
            <a:pPr>
              <a:lnSpc>
                <a:spcPct val="100000"/>
              </a:lnSpc>
            </a:pPr>
            <a:r>
              <a:rPr lang="fr-FR" sz="1000" dirty="0"/>
              <a:t>Nous avons étudié les concepts et méthodes qui sont à la base des décisions.</a:t>
            </a:r>
          </a:p>
        </p:txBody>
      </p:sp>
      <p:sp>
        <p:nvSpPr>
          <p:cNvPr id="4" name="Espace réservé du numéro de diapositive 1">
            <a:extLst>
              <a:ext uri="{FF2B5EF4-FFF2-40B4-BE49-F238E27FC236}">
                <a16:creationId xmlns:a16="http://schemas.microsoft.com/office/drawing/2014/main" id="{CFEFA264-E749-40A7-9EEA-C192544992DE}"/>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31</a:t>
            </a:fld>
            <a:endParaRPr lang="fr-FR" dirty="0"/>
          </a:p>
        </p:txBody>
      </p:sp>
    </p:spTree>
    <p:extLst>
      <p:ext uri="{BB962C8B-B14F-4D97-AF65-F5344CB8AC3E}">
        <p14:creationId xmlns:p14="http://schemas.microsoft.com/office/powerpoint/2010/main" val="3886419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74394"/>
            <a:ext cx="5207000" cy="5030787"/>
          </a:xfrm>
        </p:spPr>
        <p:txBody>
          <a:bodyPr/>
          <a:lstStyle/>
          <a:p>
            <a:pPr>
              <a:lnSpc>
                <a:spcPct val="100000"/>
              </a:lnSpc>
            </a:pPr>
            <a:r>
              <a:rPr lang="fr-FR" sz="1000" dirty="0"/>
              <a:t>Chaque entreprise, qu’elle soit manufacturière ou de services, possède une chaîne logistique (de type interne) et appartient à au moins une chaîne logistique globale.</a:t>
            </a:r>
          </a:p>
          <a:p>
            <a:pPr>
              <a:lnSpc>
                <a:spcPct val="100000"/>
              </a:lnSpc>
            </a:pPr>
            <a:r>
              <a:rPr lang="fr-FR" sz="1000" dirty="0"/>
              <a:t>Ainsi, de façon générique : une chaîne logistique est une succession d’activités couvertes par </a:t>
            </a:r>
            <a:r>
              <a:rPr lang="fr-FR" sz="1000" b="1" dirty="0"/>
              <a:t>différentes fonctions </a:t>
            </a:r>
            <a:r>
              <a:rPr lang="fr-FR" sz="1000" dirty="0"/>
              <a:t>d’une seule ou plusieurs organisations indépendantes permettant de satisfaire des clients. Quelle que soit la définition adoptée, les chaînes logistiques ont toujours existé, ce qui est réellement innovant c’est le fait d’avoir une vision globale, transversale et de chercher l’optimisation dans sa globalité et non plus des optima locaux. </a:t>
            </a:r>
          </a:p>
          <a:p>
            <a:pPr>
              <a:lnSpc>
                <a:spcPct val="100000"/>
              </a:lnSpc>
            </a:pPr>
            <a:r>
              <a:rPr lang="fr-FR" sz="1000" dirty="0"/>
              <a:t>Concrètement, diriger une Supply Chain, c’est faire travailler ensemble plus d’une cinquantaine de métiers. Certes dans chaque entreprise, tous les métiers ne sont pas présents, mais un grand nombre l’est. Le schéma est la représentation des métiers proposée par l’</a:t>
            </a:r>
            <a:r>
              <a:rPr lang="fr-FR" sz="1000" dirty="0" err="1"/>
              <a:t>Aslog</a:t>
            </a:r>
            <a:r>
              <a:rPr lang="fr-FR" sz="1000" dirty="0"/>
              <a:t>.</a:t>
            </a:r>
          </a:p>
          <a:p>
            <a:pPr>
              <a:lnSpc>
                <a:spcPct val="100000"/>
              </a:lnSpc>
            </a:pPr>
            <a:r>
              <a:rPr lang="fr-FR" sz="1000" dirty="0"/>
              <a:t>Cela impose aux managers de connaitre suffisamment chacun des métiers pour pouvoir assurer la cohérence, mais l’empêche d’être un expert de tous les métiers. </a:t>
            </a:r>
          </a:p>
          <a:p>
            <a:pPr>
              <a:lnSpc>
                <a:spcPct val="100000"/>
              </a:lnSpc>
            </a:pPr>
            <a:r>
              <a:rPr lang="fr-FR" sz="1000" dirty="0"/>
              <a:t>Cela amène aussi une évolution dans les compétences demandées aux membres de la Supply Chain : tout en bas de la pyramide, expertise et excellence dans un métier. Puis, plus on s’élève, connaissance des métiers avec lequel nous sommes en relation, de façon à pouvoir assurer une bonne coordination et une bonne compréhension au sein d’une même chaîne opérationnelle. </a:t>
            </a:r>
          </a:p>
          <a:p>
            <a:pPr>
              <a:lnSpc>
                <a:spcPct val="100000"/>
              </a:lnSpc>
            </a:pPr>
            <a:r>
              <a:rPr lang="fr-FR" sz="1000" dirty="0"/>
              <a:t>Et plus on s’élève, plus les compétences managériales et de management d’équipe sont nécessaires.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B063BD18-42F3-45B7-B0CF-778AA9F02F3B}"/>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32</a:t>
            </a:fld>
            <a:endParaRPr lang="fr-FR" dirty="0"/>
          </a:p>
        </p:txBody>
      </p:sp>
    </p:spTree>
    <p:extLst>
      <p:ext uri="{BB962C8B-B14F-4D97-AF65-F5344CB8AC3E}">
        <p14:creationId xmlns:p14="http://schemas.microsoft.com/office/powerpoint/2010/main" val="2268629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37282" y="4469234"/>
            <a:ext cx="6696744" cy="5693371"/>
          </a:xfrm>
        </p:spPr>
        <p:txBody>
          <a:bodyPr/>
          <a:lstStyle/>
          <a:p>
            <a:pPr>
              <a:lnSpc>
                <a:spcPct val="100000"/>
              </a:lnSpc>
            </a:pPr>
            <a:r>
              <a:rPr lang="fr-FR" sz="1000" b="1" i="1" dirty="0"/>
              <a:t>Le directeur de la Supply Chain occupe un rôle à la fois transversal et central au sein des entreprises. </a:t>
            </a:r>
          </a:p>
          <a:p>
            <a:pPr>
              <a:lnSpc>
                <a:spcPct val="100000"/>
              </a:lnSpc>
            </a:pPr>
            <a:r>
              <a:rPr lang="fr-FR" sz="1000" b="1" dirty="0"/>
              <a:t>Les principales missions du directeur de la supply chain</a:t>
            </a:r>
          </a:p>
          <a:p>
            <a:pPr>
              <a:lnSpc>
                <a:spcPct val="100000"/>
              </a:lnSpc>
            </a:pPr>
            <a:r>
              <a:rPr lang="fr-FR" sz="1000" dirty="0"/>
              <a:t>Dans le secteur industriel., son rôle consiste à concevoir et à mettre en œuvre la stratégie de production de l’entreprise, de la phase d’approvisionnement en matières premières à la livraison au client. Dans la distribution, il pilote les flux du fournisseur jusqu’au client final.</a:t>
            </a:r>
          </a:p>
          <a:p>
            <a:pPr>
              <a:lnSpc>
                <a:spcPct val="100000"/>
              </a:lnSpc>
            </a:pPr>
            <a:r>
              <a:rPr lang="fr-FR" sz="1000" dirty="0"/>
              <a:t>Au quotidien, le travail de </a:t>
            </a:r>
            <a:r>
              <a:rPr lang="fr-FR" sz="1000" b="1" dirty="0"/>
              <a:t>directeur de la Supply Chain</a:t>
            </a:r>
            <a:r>
              <a:rPr lang="fr-FR" sz="1000" dirty="0"/>
              <a:t> implique l’encadrement, la coordination et l’animation des équipes d’achat, d’approvisionnement, de production, et/ou de distribution des marchandises. C’est lui qui fixe les objectifs à atteindre, selon la stratégie définie. Outre le fait d’assurer la satisfaction client, il doit en interne faire en sorte d’optimiser les processus afin de réduire les coûts et les temps de production, tout en augmentant la marge de l’entreprise. Son rôle l’amène couramment à effectuer des arbitrages, que cela soit pour anticiper les besoins, approvisionner ou réduire les stocks ou réallouer les ressources humaines.</a:t>
            </a:r>
          </a:p>
          <a:p>
            <a:pPr>
              <a:lnSpc>
                <a:spcPct val="100000"/>
              </a:lnSpc>
            </a:pPr>
            <a:r>
              <a:rPr lang="fr-FR" sz="1000" dirty="0"/>
              <a:t>Le directeur peut également assurer l’interface avec les fournisseurs, les services techniques, les commerciaux, le service ou le sous-traitant assurant le transport des produits finis ou semi-finis. </a:t>
            </a:r>
          </a:p>
          <a:p>
            <a:pPr>
              <a:lnSpc>
                <a:spcPct val="100000"/>
              </a:lnSpc>
            </a:pPr>
            <a:r>
              <a:rPr lang="fr-FR" sz="1000" dirty="0"/>
              <a:t>Enfin, dans la mesure où il doit toujours optimiser le rapport temps/prix/qualité de services, le </a:t>
            </a:r>
            <a:r>
              <a:rPr lang="fr-FR" sz="1000" b="1" dirty="0"/>
              <a:t>directeur de la Supply Chain</a:t>
            </a:r>
            <a:r>
              <a:rPr lang="fr-FR" sz="1000" dirty="0"/>
              <a:t> doit effectuer une veille constante. Pratiques des concurrents, nouvelles technologies : il doit être à l’affut et faire évoluer sa stratégie régulièrement afin qu’elle serve l’entreprise. L’éventail des missions du directeur de la Supply Chain varie généralement selon la taille de l’entreprise.</a:t>
            </a:r>
          </a:p>
          <a:p>
            <a:pPr>
              <a:lnSpc>
                <a:spcPct val="100000"/>
              </a:lnSpc>
            </a:pPr>
            <a:r>
              <a:rPr lang="fr-FR" sz="1000" b="1" dirty="0"/>
              <a:t>Compétences et diplômes requis pour un poste de directeur de la supply chain</a:t>
            </a:r>
          </a:p>
          <a:p>
            <a:pPr>
              <a:lnSpc>
                <a:spcPct val="100000"/>
              </a:lnSpc>
            </a:pPr>
            <a:r>
              <a:rPr lang="fr-FR" sz="1000" dirty="0"/>
              <a:t>Le métier de </a:t>
            </a:r>
            <a:r>
              <a:rPr lang="fr-FR" sz="1000" b="1" dirty="0"/>
              <a:t>directeur de la Supply Chain</a:t>
            </a:r>
            <a:r>
              <a:rPr lang="fr-FR" sz="1000" dirty="0"/>
              <a:t> nécessite une grande rigueur organisationnelle et une excellente connaissance de tous les maillons de l’entreprise, dans laquelle il est partie prenante via la gestion d’équipes mais aussi la coordination de la production, de l’achat des matières premières à la distribution proprement dite.</a:t>
            </a:r>
          </a:p>
          <a:p>
            <a:pPr>
              <a:lnSpc>
                <a:spcPct val="100000"/>
              </a:lnSpc>
            </a:pPr>
            <a:r>
              <a:rPr lang="fr-FR" sz="1000" dirty="0"/>
              <a:t>Pour être en mesure de répondre aux besoins, les anticiper, limiter les stocks au quotidien et arbitrer, avoir un esprit de synthèse et être vif s’avère indispensable. Cela va de pair avec une capacité à manier les chiffres avec aisance et la maîtrise des outils de Supply Chain management utilisés quotidiennement. Dans la majorité des cas enfin, la maîtrise de l’anglais est indispensable. </a:t>
            </a:r>
          </a:p>
          <a:p>
            <a:pPr>
              <a:lnSpc>
                <a:spcPct val="100000"/>
              </a:lnSpc>
            </a:pPr>
            <a:r>
              <a:rPr lang="fr-FR" sz="1000" dirty="0"/>
              <a:t>Des qualités humaines sont indispensables pour qui souhaite occuper ce type de poste. Le management d’équipes et les échanges réguliers avec fournisseurs, clients, transporteurs et autres interlocuteurs requièrent des compétences de communication, de diplomatie mais aussi un bon sens de l’écoute. À cela s’ajoute des qualités de négociateur.  </a:t>
            </a:r>
          </a:p>
          <a:p>
            <a:pPr>
              <a:lnSpc>
                <a:spcPct val="100000"/>
              </a:lnSpc>
            </a:pPr>
            <a:r>
              <a:rPr lang="fr-FR" sz="1000" dirty="0"/>
              <a:t>En matière de profils, la majorité des offres d’emploi concernant ce type de poste s’adresse à des candidats possédant un diplôme de niveau bac+5, et en provenance d’une école d’ingénieur, de commerce ou de gestion, avec une spécialisation en supply chain. </a:t>
            </a:r>
          </a:p>
        </p:txBody>
      </p:sp>
      <p:sp>
        <p:nvSpPr>
          <p:cNvPr id="4" name="Espace réservé du numéro de diapositive 1">
            <a:extLst>
              <a:ext uri="{FF2B5EF4-FFF2-40B4-BE49-F238E27FC236}">
                <a16:creationId xmlns:a16="http://schemas.microsoft.com/office/drawing/2014/main" id="{7DF255BA-F4C3-4296-B18E-C2D08E77D3E5}"/>
              </a:ext>
            </a:extLst>
          </p:cNvPr>
          <p:cNvSpPr txBox="1">
            <a:spLocks/>
          </p:cNvSpPr>
          <p:nvPr/>
        </p:nvSpPr>
        <p:spPr>
          <a:xfrm>
            <a:off x="4022725"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33</a:t>
            </a:fld>
            <a:endParaRPr lang="fr-FR" dirty="0"/>
          </a:p>
        </p:txBody>
      </p:sp>
    </p:spTree>
    <p:extLst>
      <p:ext uri="{BB962C8B-B14F-4D97-AF65-F5344CB8AC3E}">
        <p14:creationId xmlns:p14="http://schemas.microsoft.com/office/powerpoint/2010/main" val="160679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5314" y="4486250"/>
            <a:ext cx="5976664" cy="5544616"/>
          </a:xfrm>
        </p:spPr>
        <p:txBody>
          <a:bodyPr/>
          <a:lstStyle/>
          <a:p>
            <a:pPr>
              <a:lnSpc>
                <a:spcPct val="100000"/>
              </a:lnSpc>
            </a:pPr>
            <a:r>
              <a:rPr lang="fr-FR" sz="1000" dirty="0"/>
              <a:t>Définir une stratégie Supply Chain sur la base d’une vision holistique des flux vise à accroître les ventes par une meilleure réponse aux attentes de service des clients, tout en optimisant les coûts et les stocks par une meilleure organisation des flux.</a:t>
            </a:r>
          </a:p>
          <a:p>
            <a:pPr>
              <a:lnSpc>
                <a:spcPct val="100000"/>
              </a:lnSpc>
            </a:pPr>
            <a:r>
              <a:rPr lang="fr-FR" altLang="fr-FR" sz="1000" b="1" dirty="0"/>
              <a:t>La segmentation stratégique : </a:t>
            </a:r>
            <a:r>
              <a:rPr lang="fr-FR" altLang="fr-FR" sz="1000" dirty="0"/>
              <a:t>diviser l'entreprise en segments homogènes du point de vue des facteurs clés de compétitivité</a:t>
            </a:r>
          </a:p>
          <a:p>
            <a:pPr>
              <a:lnSpc>
                <a:spcPct val="100000"/>
              </a:lnSpc>
            </a:pPr>
            <a:r>
              <a:rPr lang="fr-FR" sz="1000" dirty="0"/>
              <a:t>D’une façon générale, et en simplifiant, toute entreprise est susceptible de constituer une gamme de produits qu’on peut décomposer schématiquement en deux grandes familles :</a:t>
            </a:r>
          </a:p>
          <a:p>
            <a:pPr lvl="0">
              <a:lnSpc>
                <a:spcPct val="100000"/>
              </a:lnSpc>
            </a:pPr>
            <a:r>
              <a:rPr lang="fr-FR" sz="1000" dirty="0"/>
              <a:t>- des produits relativement </a:t>
            </a:r>
            <a:r>
              <a:rPr lang="fr-FR" sz="1000" b="1" dirty="0"/>
              <a:t>standardisés</a:t>
            </a:r>
            <a:r>
              <a:rPr lang="fr-FR" sz="1000" dirty="0"/>
              <a:t>, caractérisés par une faible variété et des volumes importants, dont les technologies sont stabi­lisées et visant une durée de vie longue sur le marché ;</a:t>
            </a:r>
          </a:p>
          <a:p>
            <a:pPr lvl="0">
              <a:lnSpc>
                <a:spcPct val="100000"/>
              </a:lnSpc>
            </a:pPr>
            <a:r>
              <a:rPr lang="fr-FR" sz="1000" dirty="0"/>
              <a:t>- des produits plus </a:t>
            </a:r>
            <a:r>
              <a:rPr lang="fr-FR" sz="1000" b="1" dirty="0"/>
              <a:t>innovants</a:t>
            </a:r>
            <a:r>
              <a:rPr lang="fr-FR" sz="1000" dirty="0"/>
              <a:t> et/ou à durée de vie courte et limitée dans le temps, intégrant souvent une part importante d’adaptations aux demandes du client (variantes, fabrication à la commande), de plus intégrant parfois des technologies évolutives.</a:t>
            </a:r>
          </a:p>
          <a:p>
            <a:pPr>
              <a:lnSpc>
                <a:spcPct val="100000"/>
              </a:lnSpc>
            </a:pPr>
            <a:r>
              <a:rPr lang="fr-FR" sz="1000" dirty="0"/>
              <a:t>Prenons un exemple simple : si l’on analyse la gamme de produits d’une grande entreprise de confection, il y a plusieurs façons de segmenter son portefeuille de produits : selon la nature des vêtements (dessus, dessous-lingerie, homewear, sportswear, etc.), selon le sexe (hommes, femmes, enfants, premier âge), selon la saison (été, hiver), selon le taux d’exportation, etc. Toutefois, en relation avec l’approche </a:t>
            </a:r>
            <a:r>
              <a:rPr lang="fr-FR" sz="1000" dirty="0" err="1"/>
              <a:t>s</a:t>
            </a:r>
            <a:r>
              <a:rPr lang="fr-FR" sz="1000" i="1" dirty="0" err="1"/>
              <a:t>upply</a:t>
            </a:r>
            <a:r>
              <a:rPr lang="fr-FR" sz="1000" i="1" dirty="0"/>
              <a:t> </a:t>
            </a:r>
            <a:r>
              <a:rPr lang="fr-FR" sz="1000" i="1" dirty="0" err="1"/>
              <a:t>chain</a:t>
            </a:r>
            <a:r>
              <a:rPr lang="fr-FR" sz="1000" dirty="0"/>
              <a:t>, une seule est vraiment pertinente :</a:t>
            </a:r>
          </a:p>
          <a:p>
            <a:pPr>
              <a:lnSpc>
                <a:spcPct val="100000"/>
              </a:lnSpc>
            </a:pPr>
            <a:r>
              <a:rPr lang="fr-FR" sz="1000" dirty="0"/>
              <a:t>– d’une part les articles permanents : classiques et « basiques » sont des produits de faible variété et de forte vente, pour lesquels les clients mettent l’accent sur le prix (hormis la qualité) quel que soit le réseau de distribution concerné ;</a:t>
            </a:r>
          </a:p>
          <a:p>
            <a:pPr>
              <a:lnSpc>
                <a:spcPct val="100000"/>
              </a:lnSpc>
            </a:pPr>
            <a:r>
              <a:rPr lang="fr-FR" sz="1000" dirty="0"/>
              <a:t>– d’autre part les </a:t>
            </a:r>
            <a:r>
              <a:rPr lang="fr-FR" sz="1000" i="1" dirty="0"/>
              <a:t>articles innovants </a:t>
            </a:r>
            <a:r>
              <a:rPr lang="fr-FR" sz="1000" dirty="0"/>
              <a:t>(dits de « mode » ou « tendance »)</a:t>
            </a:r>
            <a:r>
              <a:rPr lang="fr-FR" sz="1000" i="1" dirty="0"/>
              <a:t>,</a:t>
            </a:r>
            <a:r>
              <a:rPr lang="fr-FR" sz="1000" dirty="0"/>
              <a:t> où la créativité du style est importante, dont la période de vente est courte (de quelques semaines à 2 mois) et souvent déconnectés de la notion de saison, à faible volume pour chaque produit dans chacun des tissus proposés, et pour lesquels la prévision est extrêmement délicate. Il est clair qu’une telle entreprise devra </a:t>
            </a:r>
            <a:r>
              <a:rPr lang="fr-FR" sz="1000" i="1" dirty="0"/>
              <a:t>a priori</a:t>
            </a:r>
            <a:r>
              <a:rPr lang="fr-FR" sz="1000" dirty="0"/>
              <a:t> concevoir deux systèmes logistiques parallèles « dédiés » (focalisés) très différents l’un de l’autre. </a:t>
            </a:r>
          </a:p>
          <a:p>
            <a:pPr>
              <a:lnSpc>
                <a:spcPct val="100000"/>
              </a:lnSpc>
            </a:pPr>
            <a:r>
              <a:rPr lang="fr-FR" sz="1000" dirty="0"/>
              <a:t>Pour le premier segment, la stratégie </a:t>
            </a:r>
            <a:r>
              <a:rPr lang="fr-FR" sz="1000" dirty="0" err="1"/>
              <a:t>supply</a:t>
            </a:r>
            <a:r>
              <a:rPr lang="fr-FR" sz="1000" dirty="0"/>
              <a:t> </a:t>
            </a:r>
            <a:r>
              <a:rPr lang="fr-FR" sz="1000" dirty="0" err="1"/>
              <a:t>chain</a:t>
            </a:r>
            <a:r>
              <a:rPr lang="fr-FR" sz="1000" dirty="0"/>
              <a:t> visera la réduction des coûts à toutes les étapes du processus (achats, production, distribution).</a:t>
            </a:r>
          </a:p>
          <a:p>
            <a:pPr>
              <a:lnSpc>
                <a:spcPct val="100000"/>
              </a:lnSpc>
            </a:pPr>
            <a:r>
              <a:rPr lang="fr-FR" sz="1000" dirty="0"/>
              <a:t>Pour le second segment, la stratégie visera à organiser les ressources pour obtenir le maximum de flexibilité et d’agilité en diminuant à tous les niveaux les temps de réponse sans pour autant créer des stocks.</a:t>
            </a:r>
          </a:p>
        </p:txBody>
      </p:sp>
      <p:sp>
        <p:nvSpPr>
          <p:cNvPr id="4" name="Espace réservé du numéro de diapositive 1">
            <a:extLst>
              <a:ext uri="{FF2B5EF4-FFF2-40B4-BE49-F238E27FC236}">
                <a16:creationId xmlns:a16="http://schemas.microsoft.com/office/drawing/2014/main" id="{B14F0EAB-AAB4-487F-8CAA-415F46E53E33}"/>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4</a:t>
            </a:fld>
            <a:endParaRPr lang="fr-FR" dirty="0"/>
          </a:p>
        </p:txBody>
      </p:sp>
    </p:spTree>
    <p:extLst>
      <p:ext uri="{BB962C8B-B14F-4D97-AF65-F5344CB8AC3E}">
        <p14:creationId xmlns:p14="http://schemas.microsoft.com/office/powerpoint/2010/main" val="377909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97322" y="4613250"/>
            <a:ext cx="6120680" cy="5621363"/>
          </a:xfrm>
        </p:spPr>
        <p:txBody>
          <a:bodyPr/>
          <a:lstStyle/>
          <a:p>
            <a:pPr>
              <a:lnSpc>
                <a:spcPct val="100000"/>
              </a:lnSpc>
            </a:pPr>
            <a:r>
              <a:rPr lang="fr-FR" sz="1000" dirty="0"/>
              <a:t>Sur chacun des segments stratégiques, l’analyse </a:t>
            </a:r>
            <a:r>
              <a:rPr lang="fr-FR" sz="1000" b="1" dirty="0"/>
              <a:t>SWOT</a:t>
            </a:r>
            <a:r>
              <a:rPr lang="fr-FR" sz="1000" dirty="0"/>
              <a:t> permet de faire un diagnostic général global de la position concurrentielle de l’entreprise.</a:t>
            </a:r>
          </a:p>
          <a:p>
            <a:pPr fontAlgn="base">
              <a:lnSpc>
                <a:spcPct val="100000"/>
              </a:lnSpc>
            </a:pPr>
            <a:r>
              <a:rPr lang="fr-FR" sz="1000" b="0" i="0" kern="1200" dirty="0">
                <a:solidFill>
                  <a:schemeClr val="tx1"/>
                </a:solidFill>
                <a:effectLst/>
                <a:latin typeface="Arial" panose="020B0604020202020204" pitchFamily="34" charset="0"/>
                <a:ea typeface="+mn-ea"/>
                <a:cs typeface="+mn-cs"/>
              </a:rPr>
              <a:t>On commence le plus souvent par réaliser le diagnostic interne, c’est-à-dire que l’on fait le point sur les forces et faiblesses de l’entreprise qui sont pilotables ou maîtrisables par l’entreprise.</a:t>
            </a:r>
          </a:p>
          <a:p>
            <a:pPr fontAlgn="base">
              <a:lnSpc>
                <a:spcPct val="100000"/>
              </a:lnSpc>
            </a:pPr>
            <a:r>
              <a:rPr lang="fr-FR" sz="1000" b="0" i="0" kern="1200" dirty="0">
                <a:solidFill>
                  <a:schemeClr val="tx1"/>
                </a:solidFill>
                <a:effectLst/>
                <a:latin typeface="Arial" panose="020B0604020202020204" pitchFamily="34" charset="0"/>
                <a:ea typeface="+mn-ea"/>
                <a:cs typeface="+mn-cs"/>
              </a:rPr>
              <a:t>Les forces constituent des avantages pour l’entreprise, car ce sont des domaines dans lesquels elle est comparativement meilleure que ses concurrents.</a:t>
            </a:r>
          </a:p>
          <a:p>
            <a:pPr fontAlgn="base">
              <a:lnSpc>
                <a:spcPct val="100000"/>
              </a:lnSpc>
            </a:pPr>
            <a:r>
              <a:rPr lang="fr-FR" sz="1000" b="0" i="0" kern="1200" dirty="0">
                <a:solidFill>
                  <a:schemeClr val="tx1"/>
                </a:solidFill>
                <a:effectLst/>
                <a:latin typeface="Arial" panose="020B0604020202020204" pitchFamily="34" charset="0"/>
                <a:ea typeface="+mn-ea"/>
                <a:cs typeface="+mn-cs"/>
              </a:rPr>
              <a:t>Les faiblesses au contraire sont des domaines dans lesquels elle n’est pas meilleure que les autres, voire moins bonne, et donc ce sont des points d’amélioration sur lesquels on ne peut s’appuyer pas pour établir une stratégie de développement.</a:t>
            </a:r>
          </a:p>
          <a:p>
            <a:pPr fontAlgn="base">
              <a:lnSpc>
                <a:spcPct val="100000"/>
              </a:lnSpc>
            </a:pPr>
            <a:r>
              <a:rPr lang="fr-FR" sz="1000" b="0" i="0" kern="1200" dirty="0">
                <a:solidFill>
                  <a:schemeClr val="tx1"/>
                </a:solidFill>
                <a:effectLst/>
                <a:latin typeface="Arial" panose="020B0604020202020204" pitchFamily="34" charset="0"/>
                <a:ea typeface="+mn-ea"/>
                <a:cs typeface="+mn-cs"/>
              </a:rPr>
              <a:t>Attention, les forces et faiblesses recouvrent tous les domaines de l’entreprise, car le but est de s’améliorer de manière homogène. On distingue souvent les domaines suivants :</a:t>
            </a:r>
          </a:p>
          <a:p>
            <a:pPr marL="171450" indent="-171450" fontAlgn="base">
              <a:lnSpc>
                <a:spcPct val="100000"/>
              </a:lnSpc>
              <a:buFont typeface="Arial" panose="020B0604020202020204" pitchFamily="34" charset="0"/>
              <a:buChar char="•"/>
            </a:pPr>
            <a:r>
              <a:rPr lang="fr-FR" sz="1000" b="0" i="0" kern="1200" dirty="0">
                <a:solidFill>
                  <a:schemeClr val="tx1"/>
                </a:solidFill>
                <a:effectLst/>
                <a:latin typeface="Arial" panose="020B0604020202020204" pitchFamily="34" charset="0"/>
                <a:ea typeface="+mn-ea"/>
                <a:cs typeface="+mn-cs"/>
              </a:rPr>
              <a:t>Gestion (finance, trésorerie, capacité d’investissement, suivi, rigueur administrative…)</a:t>
            </a:r>
          </a:p>
          <a:p>
            <a:pPr marL="171450" indent="-171450" fontAlgn="base">
              <a:lnSpc>
                <a:spcPct val="100000"/>
              </a:lnSpc>
              <a:buFont typeface="Arial" panose="020B0604020202020204" pitchFamily="34" charset="0"/>
              <a:buChar char="•"/>
            </a:pPr>
            <a:r>
              <a:rPr lang="fr-FR" sz="1000" b="0" i="0" kern="1200" dirty="0">
                <a:solidFill>
                  <a:schemeClr val="tx1"/>
                </a:solidFill>
                <a:effectLst/>
                <a:latin typeface="Arial" panose="020B0604020202020204" pitchFamily="34" charset="0"/>
                <a:ea typeface="+mn-ea"/>
                <a:cs typeface="+mn-cs"/>
              </a:rPr>
              <a:t>Commerce (force commerciale, image, qualité des produits, SAV, réseau…)</a:t>
            </a:r>
          </a:p>
          <a:p>
            <a:pPr marL="171450" indent="-171450" fontAlgn="base">
              <a:lnSpc>
                <a:spcPct val="100000"/>
              </a:lnSpc>
              <a:buFont typeface="Arial" panose="020B0604020202020204" pitchFamily="34" charset="0"/>
              <a:buChar char="•"/>
            </a:pPr>
            <a:r>
              <a:rPr lang="fr-FR" sz="1000" b="0" i="0" kern="1200" dirty="0">
                <a:solidFill>
                  <a:schemeClr val="tx1"/>
                </a:solidFill>
                <a:effectLst/>
                <a:latin typeface="Arial" panose="020B0604020202020204" pitchFamily="34" charset="0"/>
                <a:ea typeface="+mn-ea"/>
                <a:cs typeface="+mn-cs"/>
              </a:rPr>
              <a:t>Ressources humaines (compétences, capacité de formation, turnover, motivation des équipes…)</a:t>
            </a:r>
          </a:p>
          <a:p>
            <a:pPr marL="171450" indent="-171450" fontAlgn="base">
              <a:lnSpc>
                <a:spcPct val="100000"/>
              </a:lnSpc>
              <a:buFont typeface="Arial" panose="020B0604020202020204" pitchFamily="34" charset="0"/>
              <a:buChar char="•"/>
            </a:pPr>
            <a:r>
              <a:rPr lang="fr-FR" sz="1000" b="0" i="0" kern="1200" dirty="0">
                <a:solidFill>
                  <a:schemeClr val="tx1"/>
                </a:solidFill>
                <a:effectLst/>
                <a:latin typeface="Arial" panose="020B0604020202020204" pitchFamily="34" charset="0"/>
                <a:ea typeface="+mn-ea"/>
                <a:cs typeface="+mn-cs"/>
              </a:rPr>
              <a:t>Production/organisation (performance, qualité, capacité de production, norme ISO…)</a:t>
            </a:r>
          </a:p>
          <a:p>
            <a:pPr fontAlgn="base">
              <a:lnSpc>
                <a:spcPct val="100000"/>
              </a:lnSpc>
            </a:pPr>
            <a:r>
              <a:rPr lang="fr-FR" sz="1000" b="0" i="0" kern="1200" dirty="0">
                <a:solidFill>
                  <a:schemeClr val="tx1"/>
                </a:solidFill>
                <a:effectLst/>
                <a:latin typeface="Arial" panose="020B0604020202020204" pitchFamily="34" charset="0"/>
                <a:ea typeface="+mn-ea"/>
                <a:cs typeface="+mn-cs"/>
              </a:rPr>
              <a:t>Évidemment, certains domaines sont plus importants que d’autres en fonction de l’activité (une entreprise de négoce aura intérêt à avoir un bon acheteur, alors qu’une société de conseil n’y attachera que très peu d’importance).</a:t>
            </a:r>
          </a:p>
          <a:p>
            <a:pPr fontAlgn="base">
              <a:lnSpc>
                <a:spcPct val="100000"/>
              </a:lnSpc>
            </a:pPr>
            <a:r>
              <a:rPr lang="fr-FR" sz="1000" b="0" i="0" kern="1200" dirty="0">
                <a:solidFill>
                  <a:schemeClr val="tx1"/>
                </a:solidFill>
                <a:effectLst/>
                <a:latin typeface="Arial" panose="020B0604020202020204" pitchFamily="34" charset="0"/>
                <a:ea typeface="+mn-ea"/>
                <a:cs typeface="+mn-cs"/>
              </a:rPr>
              <a:t>Une fois réalisé la partie interne du diagnostic réalisé (les forces et faiblesses de l’entreprise), il faut analyser l’aspect externe, c’est-à-dire l’environnement de la société, les opportunités à saisir et les menaces qui pèsent sur elle et sur lesquels elle n’a pas ou peu d’influence. La législation, par exemple, peut constituer une opportunité si elle rend obligatoire l’achat d’un bien que l’entreprise produit. Au contraire, elle peut représenter une menace si elle impose des restrictions dans son domaine.</a:t>
            </a:r>
          </a:p>
          <a:p>
            <a:pPr fontAlgn="base">
              <a:lnSpc>
                <a:spcPct val="100000"/>
              </a:lnSpc>
            </a:pPr>
            <a:r>
              <a:rPr lang="fr-FR" sz="1000" b="0" i="0" kern="1200" dirty="0">
                <a:solidFill>
                  <a:schemeClr val="tx1"/>
                </a:solidFill>
                <a:effectLst/>
                <a:latin typeface="Arial" panose="020B0604020202020204" pitchFamily="34" charset="0"/>
                <a:ea typeface="+mn-ea"/>
                <a:cs typeface="+mn-cs"/>
              </a:rPr>
              <a:t>On obtient alors un classement des forces et des faiblesses internes et externes que l’on place dans la matrice SWOT :</a:t>
            </a:r>
          </a:p>
          <a:p>
            <a:pPr fontAlgn="base">
              <a:lnSpc>
                <a:spcPct val="100000"/>
              </a:lnSpc>
            </a:pPr>
            <a:r>
              <a:rPr lang="fr-FR" sz="1000" b="0" i="0" kern="1200" dirty="0">
                <a:solidFill>
                  <a:schemeClr val="tx1"/>
                </a:solidFill>
                <a:effectLst/>
                <a:latin typeface="Arial" panose="020B0604020202020204" pitchFamily="34" charset="0"/>
                <a:ea typeface="+mn-ea"/>
                <a:cs typeface="+mn-cs"/>
              </a:rPr>
              <a:t>Case S ⇒ Les Forces (facteurs positifs d’origine interne),</a:t>
            </a:r>
          </a:p>
          <a:p>
            <a:pPr fontAlgn="base">
              <a:lnSpc>
                <a:spcPct val="100000"/>
              </a:lnSpc>
            </a:pPr>
            <a:r>
              <a:rPr lang="fr-FR" sz="1000" b="0" i="0" kern="1200" dirty="0">
                <a:solidFill>
                  <a:schemeClr val="tx1"/>
                </a:solidFill>
                <a:effectLst/>
                <a:latin typeface="Arial" panose="020B0604020202020204" pitchFamily="34" charset="0"/>
                <a:ea typeface="+mn-ea"/>
                <a:cs typeface="+mn-cs"/>
              </a:rPr>
              <a:t>Case W ⇒ Les Faiblesses (facteurs négatifs d’origine interne),</a:t>
            </a:r>
          </a:p>
          <a:p>
            <a:pPr fontAlgn="base">
              <a:lnSpc>
                <a:spcPct val="100000"/>
              </a:lnSpc>
            </a:pPr>
            <a:r>
              <a:rPr lang="fr-FR" sz="1000" b="0" i="0" kern="1200" dirty="0">
                <a:solidFill>
                  <a:schemeClr val="tx1"/>
                </a:solidFill>
                <a:effectLst/>
                <a:latin typeface="Arial" panose="020B0604020202020204" pitchFamily="34" charset="0"/>
                <a:ea typeface="+mn-ea"/>
                <a:cs typeface="+mn-cs"/>
              </a:rPr>
              <a:t>Case O ⇒ Les Opportunités (facteurs positifs d’origine externe),</a:t>
            </a:r>
          </a:p>
          <a:p>
            <a:pPr fontAlgn="base">
              <a:lnSpc>
                <a:spcPct val="100000"/>
              </a:lnSpc>
            </a:pPr>
            <a:r>
              <a:rPr lang="fr-FR" sz="1000" b="0" i="0" kern="1200" dirty="0">
                <a:solidFill>
                  <a:schemeClr val="tx1"/>
                </a:solidFill>
                <a:effectLst/>
                <a:latin typeface="Arial" panose="020B0604020202020204" pitchFamily="34" charset="0"/>
                <a:ea typeface="+mn-ea"/>
                <a:cs typeface="+mn-cs"/>
              </a:rPr>
              <a:t>Case T ⇒ Les Menaces (facteurs négatifs d’origine externe).</a:t>
            </a:r>
          </a:p>
        </p:txBody>
      </p:sp>
      <p:sp>
        <p:nvSpPr>
          <p:cNvPr id="4" name="Espace réservé du numéro de diapositive 1">
            <a:extLst>
              <a:ext uri="{FF2B5EF4-FFF2-40B4-BE49-F238E27FC236}">
                <a16:creationId xmlns:a16="http://schemas.microsoft.com/office/drawing/2014/main" id="{94730E16-C326-4BB9-A5C0-BADBE85BB2FB}"/>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5</a:t>
            </a:fld>
            <a:endParaRPr lang="fr-FR" dirty="0"/>
          </a:p>
        </p:txBody>
      </p:sp>
    </p:spTree>
    <p:extLst>
      <p:ext uri="{BB962C8B-B14F-4D97-AF65-F5344CB8AC3E}">
        <p14:creationId xmlns:p14="http://schemas.microsoft.com/office/powerpoint/2010/main" val="99999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101378" y="4571629"/>
            <a:ext cx="5207000" cy="5337546"/>
          </a:xfrm>
        </p:spPr>
        <p:txBody>
          <a:bodyPr/>
          <a:lstStyle/>
          <a:p>
            <a:pPr>
              <a:lnSpc>
                <a:spcPct val="100000"/>
              </a:lnSpc>
            </a:pPr>
            <a:r>
              <a:rPr lang="fr-FR" sz="1000" b="1" i="0" kern="1200" dirty="0">
                <a:solidFill>
                  <a:schemeClr val="tx1"/>
                </a:solidFill>
                <a:effectLst/>
                <a:latin typeface="Arial" panose="020B0604020202020204" pitchFamily="34" charset="0"/>
                <a:ea typeface="+mn-ea"/>
                <a:cs typeface="+mn-cs"/>
              </a:rPr>
              <a:t>Michael Porter </a:t>
            </a:r>
            <a:r>
              <a:rPr lang="fr-FR" sz="1000" b="0" i="0" kern="1200" dirty="0">
                <a:solidFill>
                  <a:schemeClr val="tx1"/>
                </a:solidFill>
                <a:effectLst/>
                <a:latin typeface="Arial" panose="020B0604020202020204" pitchFamily="34" charset="0"/>
                <a:ea typeface="+mn-ea"/>
                <a:cs typeface="+mn-cs"/>
              </a:rPr>
              <a:t>est un professeur de stratégie à l’université d’Harvard ainsi qu’un consultant d’entreprises. La notion de stratégie générique fait partie des concepts qu’il a développés au cours de sa carrière. Il s’agit pour </a:t>
            </a:r>
            <a:r>
              <a:rPr lang="fr-FR" sz="1000" dirty="0"/>
              <a:t>Michael </a:t>
            </a:r>
            <a:r>
              <a:rPr lang="fr-FR" sz="1000" b="0" i="0" kern="1200" dirty="0">
                <a:solidFill>
                  <a:schemeClr val="tx1"/>
                </a:solidFill>
                <a:effectLst/>
                <a:latin typeface="Arial" panose="020B0604020202020204" pitchFamily="34" charset="0"/>
                <a:ea typeface="+mn-ea"/>
                <a:cs typeface="+mn-cs"/>
              </a:rPr>
              <a:t>Porter de présenter les différentes stratégies permettant à une entreprise d’obtenir un avantage concurrentiel : deux stratégies de base :</a:t>
            </a:r>
          </a:p>
          <a:p>
            <a:pPr>
              <a:lnSpc>
                <a:spcPct val="100000"/>
              </a:lnSpc>
            </a:pPr>
            <a:r>
              <a:rPr lang="fr-FR" altLang="fr-FR" sz="1000" b="1" dirty="0"/>
              <a:t>Stratégie de domination par les coûts</a:t>
            </a:r>
          </a:p>
          <a:p>
            <a:pPr marL="0" lvl="1">
              <a:lnSpc>
                <a:spcPct val="100000"/>
              </a:lnSpc>
            </a:pPr>
            <a:r>
              <a:rPr lang="fr-FR" altLang="fr-FR" sz="1000" dirty="0"/>
              <a:t>L’objectif est l’attaque frontale des concurrents par une recherche des économies d’échelles et une orientation principale sur un objectif de réduction de coûts pour une compétition sur le prix, souvent cela concerne des </a:t>
            </a:r>
            <a:r>
              <a:rPr lang="fr-FR" altLang="fr-FR" sz="1000" b="1" dirty="0"/>
              <a:t>produits simples et génériques</a:t>
            </a:r>
            <a:r>
              <a:rPr lang="fr-FR" altLang="fr-FR" sz="1000" dirty="0"/>
              <a:t>.</a:t>
            </a:r>
          </a:p>
          <a:p>
            <a:pPr>
              <a:lnSpc>
                <a:spcPct val="100000"/>
              </a:lnSpc>
            </a:pPr>
            <a:r>
              <a:rPr lang="fr-FR" sz="1000" dirty="0"/>
              <a:t>La stratégie de domination par les coûts consiste à rechercher les prix des produits les plus bas en profitant des </a:t>
            </a:r>
            <a:r>
              <a:rPr lang="fr-FR" sz="1000" b="1" dirty="0"/>
              <a:t>économies d’échelle </a:t>
            </a:r>
            <a:r>
              <a:rPr lang="fr-FR" sz="1000" dirty="0"/>
              <a:t>(production importante). L’entreprise doit donc optimiser son processus de production. Pour être rentable, l’entreprise doit donc vendre beaucoup, ce qui la rend sensible aux variations du marché et aux cours d’achat de ses matières premières.  De plus, cette stratégie conduit à une guerre des prix avec les concurrents qui peut s’avérer néfaste pour son développement sur le long terme.</a:t>
            </a:r>
          </a:p>
          <a:p>
            <a:pPr>
              <a:lnSpc>
                <a:spcPct val="100000"/>
              </a:lnSpc>
            </a:pPr>
            <a:r>
              <a:rPr lang="fr-FR" altLang="fr-FR" sz="1000" b="1" dirty="0"/>
              <a:t>Stratégie de différenciation multicritères</a:t>
            </a:r>
          </a:p>
          <a:p>
            <a:pPr marL="0" lvl="1">
              <a:lnSpc>
                <a:spcPct val="100000"/>
              </a:lnSpc>
              <a:tabLst>
                <a:tab pos="444500" algn="l"/>
              </a:tabLst>
            </a:pPr>
            <a:r>
              <a:rPr lang="fr-FR" altLang="fr-FR" sz="1000" dirty="0"/>
              <a:t>L’objectif est de rechercher de se démarquer de ses concurrents : </a:t>
            </a:r>
            <a:br>
              <a:rPr lang="fr-FR" altLang="fr-FR" sz="1000" dirty="0"/>
            </a:br>
            <a:r>
              <a:rPr lang="fr-FR" altLang="fr-FR" sz="1000" dirty="0"/>
              <a:t>- par des adaptations, options ou variantes du produit, ou </a:t>
            </a:r>
            <a:br>
              <a:rPr lang="fr-FR" altLang="fr-FR" sz="1000" dirty="0"/>
            </a:br>
            <a:r>
              <a:rPr lang="fr-FR" altLang="fr-FR" sz="1000" dirty="0"/>
              <a:t>- par des services et prestations additionnelles, ou</a:t>
            </a:r>
            <a:br>
              <a:rPr lang="fr-FR" altLang="fr-FR" sz="1000" dirty="0"/>
            </a:br>
            <a:r>
              <a:rPr lang="fr-FR" altLang="fr-FR" sz="1000" dirty="0"/>
              <a:t>- par des critères de performances variés.</a:t>
            </a:r>
            <a:br>
              <a:rPr lang="fr-FR" altLang="fr-FR" sz="1000" dirty="0"/>
            </a:br>
            <a:br>
              <a:rPr lang="fr-FR" altLang="fr-FR" sz="1000" dirty="0"/>
            </a:br>
            <a:r>
              <a:rPr lang="fr-FR" altLang="fr-FR" sz="1000" dirty="0"/>
              <a:t>Souvent, le prix (donc le coût) n’est plus prioritaire, mais le système de production doit être conçu par rapport à des choix de différenciation.</a:t>
            </a:r>
            <a:endParaRPr lang="fr-FR" sz="1000" dirty="0"/>
          </a:p>
        </p:txBody>
      </p:sp>
      <p:sp>
        <p:nvSpPr>
          <p:cNvPr id="4" name="Espace réservé du numéro de diapositive 1">
            <a:extLst>
              <a:ext uri="{FF2B5EF4-FFF2-40B4-BE49-F238E27FC236}">
                <a16:creationId xmlns:a16="http://schemas.microsoft.com/office/drawing/2014/main" id="{AD5FDA87-C8A2-4732-875B-2AEE998F0B3E}"/>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6</a:t>
            </a:fld>
            <a:endParaRPr lang="fr-FR" dirty="0"/>
          </a:p>
        </p:txBody>
      </p:sp>
    </p:spTree>
    <p:extLst>
      <p:ext uri="{BB962C8B-B14F-4D97-AF65-F5344CB8AC3E}">
        <p14:creationId xmlns:p14="http://schemas.microsoft.com/office/powerpoint/2010/main" val="387984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97322" y="4541242"/>
            <a:ext cx="5976664" cy="5544616"/>
          </a:xfrm>
        </p:spPr>
        <p:txBody>
          <a:bodyPr/>
          <a:lstStyle/>
          <a:p>
            <a:pPr>
              <a:lnSpc>
                <a:spcPct val="100000"/>
              </a:lnSpc>
            </a:pPr>
            <a:r>
              <a:rPr lang="fr-FR" sz="1000" b="1" i="1" dirty="0"/>
              <a:t>Produits standardisés « stables »</a:t>
            </a:r>
          </a:p>
          <a:p>
            <a:pPr>
              <a:lnSpc>
                <a:spcPct val="100000"/>
              </a:lnSpc>
            </a:pPr>
            <a:r>
              <a:rPr lang="fr-FR" sz="1000" dirty="0"/>
              <a:t>Pour les produits standardisés à durée de vie longue, on optera pour la stratégie de </a:t>
            </a:r>
            <a:r>
              <a:rPr lang="fr-FR" sz="1000" i="1" dirty="0"/>
              <a:t>domination par les coûts ;</a:t>
            </a:r>
            <a:r>
              <a:rPr lang="fr-FR" sz="1000" dirty="0"/>
              <a:t> la priorité sera donnée à une chaîne logistique visant un niveau élevé de </a:t>
            </a:r>
            <a:r>
              <a:rPr lang="fr-FR" sz="1000" i="1" dirty="0"/>
              <a:t>productivité</a:t>
            </a:r>
            <a:r>
              <a:rPr lang="fr-FR" sz="1000" dirty="0"/>
              <a:t>, donc une </a:t>
            </a:r>
            <a:r>
              <a:rPr lang="fr-FR" sz="1000" i="1" dirty="0"/>
              <a:t>maîtrise du coût global</a:t>
            </a:r>
            <a:r>
              <a:rPr lang="fr-FR" sz="1000" dirty="0"/>
              <a:t> avec la recherche de diminution des incertitudes liées notamment à la prévision. </a:t>
            </a:r>
          </a:p>
          <a:p>
            <a:pPr>
              <a:lnSpc>
                <a:spcPct val="100000"/>
              </a:lnSpc>
            </a:pPr>
            <a:r>
              <a:rPr lang="fr-FR" altLang="fr-FR" sz="1000" dirty="0">
                <a:solidFill>
                  <a:srgbClr val="000000"/>
                </a:solidFill>
              </a:rPr>
              <a:t>Cette stratégie s’appuie sur le principe de « l’effet d’expérience » qui conduit à créer des unités de production de grande taille et des actions pour minimiser le coût de revient complet (coûts directs et indirects).</a:t>
            </a:r>
          </a:p>
          <a:p>
            <a:pPr>
              <a:lnSpc>
                <a:spcPct val="100000"/>
              </a:lnSpc>
            </a:pPr>
            <a:r>
              <a:rPr lang="fr-FR" altLang="fr-FR" sz="1000" dirty="0">
                <a:solidFill>
                  <a:srgbClr val="000000"/>
                </a:solidFill>
              </a:rPr>
              <a:t>La recherche de coûts bas commence par une conception des produits économique au bureau d’études.</a:t>
            </a:r>
            <a:endParaRPr lang="fr-FR" sz="1000" dirty="0">
              <a:solidFill>
                <a:srgbClr val="000000"/>
              </a:solidFill>
            </a:endParaRPr>
          </a:p>
          <a:p>
            <a:pPr>
              <a:lnSpc>
                <a:spcPct val="100000"/>
              </a:lnSpc>
            </a:pPr>
            <a:r>
              <a:rPr lang="fr-FR" sz="1000" dirty="0"/>
              <a:t>La prévision fiable au niveau du client final permet une planification prévisionnelle des besoins jusqu’au niveau des fournisseurs (à délai long d’approvisionnement imposant parfois des engagements sur 6 mois). </a:t>
            </a:r>
          </a:p>
          <a:p>
            <a:pPr>
              <a:lnSpc>
                <a:spcPct val="100000"/>
              </a:lnSpc>
            </a:pPr>
            <a:r>
              <a:rPr lang="fr-FR" sz="1000" dirty="0"/>
              <a:t>La production sera organisée selon deux principes complémentaires : soit des délocalisations industrielles vers des pays à faible coût de main-d’œuvre en conservant des modes opératoires traditionnels, soit des fabrications locales, mais intégrant un degré d’automatisation élevé. Tous les stocks à tous les stocks seront maintenus à un niveau minimal par la planification globale. Les cycles de fabrication et distribution seront relativement longs, mais le risque d’invendus sera très faible. </a:t>
            </a:r>
          </a:p>
          <a:p>
            <a:pPr>
              <a:lnSpc>
                <a:spcPct val="100000"/>
              </a:lnSpc>
            </a:pPr>
            <a:r>
              <a:rPr lang="fr-FR" sz="1000" b="1" i="1" dirty="0"/>
              <a:t>Produits innovants à renouvellement fréquent</a:t>
            </a:r>
          </a:p>
          <a:p>
            <a:pPr>
              <a:lnSpc>
                <a:spcPct val="100000"/>
              </a:lnSpc>
            </a:pPr>
            <a:r>
              <a:rPr lang="fr-FR" sz="1000" dirty="0"/>
              <a:t>Pour les produits innovants et à durée de vie courte, on optera pour une stratégie de différenciation en privilégiant la </a:t>
            </a:r>
            <a:r>
              <a:rPr lang="fr-FR" sz="1000" i="1" dirty="0"/>
              <a:t>flexibilité</a:t>
            </a:r>
            <a:r>
              <a:rPr lang="fr-FR" sz="1000" dirty="0"/>
              <a:t> et le niveau de service au client. </a:t>
            </a:r>
          </a:p>
          <a:p>
            <a:pPr>
              <a:lnSpc>
                <a:spcPct val="100000"/>
              </a:lnSpc>
            </a:pPr>
            <a:r>
              <a:rPr lang="fr-FR" sz="1000" dirty="0"/>
              <a:t>Dans ce cas, priorité absolue sera donnée à la flexibilité (cycles très courts par séries de petite taille). Les fabrications pourront être maintenues en local avec absence de stocks à tous niveaux. </a:t>
            </a:r>
          </a:p>
          <a:p>
            <a:pPr>
              <a:lnSpc>
                <a:spcPct val="100000"/>
              </a:lnSpc>
            </a:pPr>
            <a:r>
              <a:rPr lang="fr-FR" sz="1000" dirty="0"/>
              <a:t>On privilégiera un suivi au jour le jour de la demande au niveau de la distribution pour engager des </a:t>
            </a:r>
            <a:r>
              <a:rPr lang="fr-FR" sz="1000" dirty="0" err="1"/>
              <a:t>recomplètements</a:t>
            </a:r>
            <a:r>
              <a:rPr lang="fr-FR" sz="1000" dirty="0"/>
              <a:t> en petites séries selon les besoins. Peu de stocks dans le réseau de distribution, mais de simples plateformes d’éclatement, ou bien la préparation et la livraison de commandes directes à partir d’un magasin central. Le surcoût industriel et logistique d’un tel dispositif comparé à la solution précédente peut être de 20 à 30 %, mais le client est prêt à le payer, dans la mesure où il n’a pas à attendre un délai supérieur à quelques jours ouvrables.</a:t>
            </a:r>
          </a:p>
          <a:p>
            <a:pPr>
              <a:lnSpc>
                <a:spcPct val="100000"/>
              </a:lnSpc>
            </a:pPr>
            <a:r>
              <a:rPr lang="fr-FR" altLang="fr-FR" sz="1000" dirty="0"/>
              <a:t>Au niveau des études de conception et de développement, il faut tout mettre en œuvre pour arriver à temps sur le marché (notion de « </a:t>
            </a:r>
            <a:r>
              <a:rPr lang="fr-FR" altLang="fr-FR" sz="1000" b="1" dirty="0"/>
              <a:t>Time-to-</a:t>
            </a:r>
            <a:r>
              <a:rPr lang="fr-FR" altLang="fr-FR" sz="1000" b="1" dirty="0" err="1"/>
              <a:t>Market</a:t>
            </a:r>
            <a:r>
              <a:rPr lang="fr-FR" altLang="fr-FR" sz="1000" dirty="0"/>
              <a:t> »).</a:t>
            </a:r>
            <a:endParaRPr lang="fr-FR" sz="1000" dirty="0"/>
          </a:p>
          <a:p>
            <a:pPr>
              <a:lnSpc>
                <a:spcPct val="100000"/>
              </a:lnSpc>
            </a:pPr>
            <a:endParaRPr lang="fr-FR" sz="1000" dirty="0"/>
          </a:p>
        </p:txBody>
      </p:sp>
      <p:sp>
        <p:nvSpPr>
          <p:cNvPr id="5" name="Espace réservé du numéro de diapositive 1">
            <a:extLst>
              <a:ext uri="{FF2B5EF4-FFF2-40B4-BE49-F238E27FC236}">
                <a16:creationId xmlns:a16="http://schemas.microsoft.com/office/drawing/2014/main" id="{79573099-6CDF-4562-B3AD-A987EC10BBDD}"/>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7</a:t>
            </a:fld>
            <a:endParaRPr lang="fr-FR" dirty="0"/>
          </a:p>
        </p:txBody>
      </p:sp>
    </p:spTree>
    <p:extLst>
      <p:ext uri="{BB962C8B-B14F-4D97-AF65-F5344CB8AC3E}">
        <p14:creationId xmlns:p14="http://schemas.microsoft.com/office/powerpoint/2010/main" val="216537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5314" y="4501771"/>
            <a:ext cx="5832648" cy="5732842"/>
          </a:xfrm>
        </p:spPr>
        <p:txBody>
          <a:bodyPr/>
          <a:lstStyle/>
          <a:p>
            <a:pPr>
              <a:lnSpc>
                <a:spcPct val="100000"/>
              </a:lnSpc>
            </a:pPr>
            <a:r>
              <a:rPr lang="fr-FR" altLang="fr-FR" sz="1100" b="1" dirty="0"/>
              <a:t>L’analyse de chaque segment</a:t>
            </a:r>
          </a:p>
          <a:p>
            <a:pPr>
              <a:lnSpc>
                <a:spcPct val="100000"/>
              </a:lnSpc>
            </a:pPr>
            <a:r>
              <a:rPr lang="fr-FR" altLang="fr-FR" sz="1000" dirty="0"/>
              <a:t>Elle concerne tous les aspects du segment :</a:t>
            </a:r>
          </a:p>
          <a:p>
            <a:pPr>
              <a:lnSpc>
                <a:spcPct val="100000"/>
              </a:lnSpc>
            </a:pPr>
            <a:r>
              <a:rPr lang="fr-FR" altLang="fr-FR" sz="1000" b="1" i="1" dirty="0"/>
              <a:t>Produits x marchés</a:t>
            </a:r>
          </a:p>
          <a:p>
            <a:pPr>
              <a:lnSpc>
                <a:spcPct val="100000"/>
              </a:lnSpc>
            </a:pPr>
            <a:r>
              <a:rPr lang="fr-FR" altLang="fr-FR" sz="1000" dirty="0"/>
              <a:t>- taille du marché, maturité, pérennité, facteurs clés de succès (que l’on nomme </a:t>
            </a:r>
            <a:r>
              <a:rPr lang="fr-FR" altLang="fr-FR" sz="1000" b="1" i="1" dirty="0" err="1"/>
              <a:t>order</a:t>
            </a:r>
            <a:r>
              <a:rPr lang="fr-FR" altLang="fr-FR" sz="1000" b="1" i="1" dirty="0"/>
              <a:t> winners</a:t>
            </a:r>
            <a:r>
              <a:rPr lang="fr-FR" altLang="fr-FR" sz="1000" dirty="0"/>
              <a:t>)</a:t>
            </a:r>
          </a:p>
          <a:p>
            <a:pPr>
              <a:lnSpc>
                <a:spcPct val="100000"/>
              </a:lnSpc>
            </a:pPr>
            <a:r>
              <a:rPr lang="fr-FR" altLang="fr-FR" sz="1000" b="1" i="1" dirty="0"/>
              <a:t>Circuit de distribution/clients</a:t>
            </a:r>
          </a:p>
          <a:p>
            <a:pPr>
              <a:lnSpc>
                <a:spcPct val="100000"/>
              </a:lnSpc>
            </a:pPr>
            <a:r>
              <a:rPr lang="fr-FR" altLang="fr-FR" sz="1000" dirty="0"/>
              <a:t>- pouvoir de négociation des distributeurs et des clients</a:t>
            </a:r>
          </a:p>
          <a:p>
            <a:pPr>
              <a:lnSpc>
                <a:spcPct val="100000"/>
              </a:lnSpc>
            </a:pPr>
            <a:r>
              <a:rPr lang="fr-FR" altLang="fr-FR" sz="1000" b="1" i="1" dirty="0"/>
              <a:t>Concurrence</a:t>
            </a:r>
          </a:p>
          <a:p>
            <a:pPr>
              <a:lnSpc>
                <a:spcPct val="100000"/>
              </a:lnSpc>
            </a:pPr>
            <a:r>
              <a:rPr lang="fr-FR" altLang="fr-FR" sz="1000" dirty="0"/>
              <a:t>- fragmentation, stratégie des concurrents, barrières à l'entrée</a:t>
            </a:r>
          </a:p>
          <a:p>
            <a:pPr>
              <a:lnSpc>
                <a:spcPct val="100000"/>
              </a:lnSpc>
            </a:pPr>
            <a:r>
              <a:rPr lang="fr-FR" altLang="fr-FR" sz="1000" b="1" i="1" dirty="0"/>
              <a:t>Marché fournisseur</a:t>
            </a:r>
          </a:p>
          <a:p>
            <a:pPr>
              <a:lnSpc>
                <a:spcPct val="100000"/>
              </a:lnSpc>
            </a:pPr>
            <a:r>
              <a:rPr lang="fr-FR" altLang="fr-FR" sz="1000" dirty="0"/>
              <a:t>- monopole, oligopole, fragmentation, pouvoir des fournisseurs</a:t>
            </a:r>
          </a:p>
          <a:p>
            <a:pPr>
              <a:lnSpc>
                <a:spcPct val="100000"/>
              </a:lnSpc>
            </a:pPr>
            <a:r>
              <a:rPr lang="fr-FR" altLang="fr-FR" sz="1000" b="1" i="1" dirty="0"/>
              <a:t>Technologies</a:t>
            </a:r>
          </a:p>
          <a:p>
            <a:pPr>
              <a:lnSpc>
                <a:spcPct val="100000"/>
              </a:lnSpc>
            </a:pPr>
            <a:r>
              <a:rPr lang="fr-FR" altLang="fr-FR" sz="1000" dirty="0"/>
              <a:t>- évolution, sources d’innovation, investissements</a:t>
            </a:r>
          </a:p>
          <a:p>
            <a:pPr>
              <a:lnSpc>
                <a:spcPct val="100000"/>
              </a:lnSpc>
            </a:pPr>
            <a:r>
              <a:rPr lang="fr-FR" altLang="fr-FR" sz="1000" b="1" i="1" dirty="0"/>
              <a:t>Contraintes environnementales</a:t>
            </a:r>
          </a:p>
          <a:p>
            <a:pPr>
              <a:lnSpc>
                <a:spcPct val="100000"/>
              </a:lnSpc>
            </a:pPr>
            <a:r>
              <a:rPr lang="fr-FR" altLang="fr-FR" sz="1000" dirty="0"/>
              <a:t>- normes, emprunte carbone sur la durée de vie du produit, recyclage</a:t>
            </a:r>
          </a:p>
          <a:p>
            <a:pPr>
              <a:lnSpc>
                <a:spcPct val="100000"/>
              </a:lnSpc>
            </a:pPr>
            <a:r>
              <a:rPr lang="fr-FR" sz="1100" b="1" dirty="0"/>
              <a:t>Les choix stratégiques sur le segment</a:t>
            </a:r>
          </a:p>
          <a:p>
            <a:pPr>
              <a:lnSpc>
                <a:spcPct val="100000"/>
              </a:lnSpc>
            </a:pPr>
            <a:r>
              <a:rPr lang="fr-FR" sz="1000" dirty="0"/>
              <a:t>L’entreprise peut décider d’attaquer le marché du segment pour s’y faire une place significative par des investissements commerciaux lourds ou, au contraire, de rechercher à rentabiliser sa position avec ses produits actuels sans effort particulier.</a:t>
            </a:r>
          </a:p>
          <a:p>
            <a:pPr>
              <a:lnSpc>
                <a:spcPct val="100000"/>
              </a:lnSpc>
            </a:pPr>
            <a:r>
              <a:rPr lang="fr-FR" sz="1000" dirty="0"/>
              <a:t>D’autres options sont envisageables : diversification de l’offre en élargissement la gamme de produits ou bien, si le segment n’est pas rentable ou pas en cohérence avec la stratégie générale, retrait du segment.</a:t>
            </a:r>
          </a:p>
          <a:p>
            <a:pPr>
              <a:lnSpc>
                <a:spcPct val="100000"/>
              </a:lnSpc>
            </a:pPr>
            <a:r>
              <a:rPr lang="fr-FR" sz="1050" b="1" dirty="0"/>
              <a:t>Le choix des facteurs de compétition</a:t>
            </a:r>
          </a:p>
          <a:p>
            <a:pPr>
              <a:lnSpc>
                <a:spcPct val="100000"/>
              </a:lnSpc>
            </a:pPr>
            <a:r>
              <a:rPr lang="fr-FR" sz="1000" dirty="0"/>
              <a:t>Sur chacun des segments, le management doit opter pour une des stratégies que nous avons décrites précédemment :</a:t>
            </a:r>
          </a:p>
          <a:p>
            <a:pPr marL="171450" indent="-171450">
              <a:lnSpc>
                <a:spcPct val="100000"/>
              </a:lnSpc>
              <a:buFontTx/>
              <a:buChar char="-"/>
            </a:pPr>
            <a:r>
              <a:rPr lang="fr-FR" sz="1000" dirty="0"/>
              <a:t>soit se battre sur le facteur prix en mettant toue en œuvre pour obtenir des coûts bas,</a:t>
            </a:r>
          </a:p>
          <a:p>
            <a:pPr marL="171450" indent="-171450">
              <a:lnSpc>
                <a:spcPct val="100000"/>
              </a:lnSpc>
              <a:buFontTx/>
              <a:buChar char="-"/>
            </a:pPr>
            <a:r>
              <a:rPr lang="fr-FR" sz="1000" dirty="0"/>
              <a:t>soit se battre sur la qualité de l’offre : variété des produits, délais de livraison, services associés.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F4B2939C-BC58-4952-BC93-5021059A7C28}"/>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8</a:t>
            </a:fld>
            <a:endParaRPr lang="fr-FR" dirty="0"/>
          </a:p>
        </p:txBody>
      </p:sp>
    </p:spTree>
    <p:extLst>
      <p:ext uri="{BB962C8B-B14F-4D97-AF65-F5344CB8AC3E}">
        <p14:creationId xmlns:p14="http://schemas.microsoft.com/office/powerpoint/2010/main" val="412051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69330" y="4613249"/>
            <a:ext cx="5904656" cy="5621363"/>
          </a:xfrm>
        </p:spPr>
        <p:txBody>
          <a:bodyPr/>
          <a:lstStyle/>
          <a:p>
            <a:pPr>
              <a:lnSpc>
                <a:spcPct val="100000"/>
              </a:lnSpc>
            </a:pPr>
            <a:r>
              <a:rPr lang="fr-FR" altLang="fr-FR" sz="1000" b="0" dirty="0"/>
              <a:t>Pour avoir </a:t>
            </a:r>
            <a:r>
              <a:rPr lang="fr-FR" altLang="fr-FR" sz="1000" b="1" dirty="0"/>
              <a:t>une stratégie cohérente</a:t>
            </a:r>
            <a:r>
              <a:rPr lang="fr-FR" altLang="fr-FR" sz="1000" b="0" dirty="0"/>
              <a:t>, l’entreprise soit s’assurer que les caractéristiques de sa supply chain concourent à sa capacité à satisfaire les besoins de ses clients cibles :</a:t>
            </a:r>
          </a:p>
          <a:p>
            <a:pPr>
              <a:lnSpc>
                <a:spcPct val="100000"/>
              </a:lnSpc>
            </a:pPr>
            <a:r>
              <a:rPr lang="fr-FR" altLang="fr-FR" sz="1000" b="0" dirty="0"/>
              <a:t>Pour offrir des prix bas sans perdre de l’argent, il faut minimiser tous les coûts induits par l’activité : actions de </a:t>
            </a:r>
            <a:r>
              <a:rPr lang="fr-FR" altLang="fr-FR" sz="1000" b="1" i="1" dirty="0" err="1"/>
              <a:t>cost</a:t>
            </a:r>
            <a:r>
              <a:rPr lang="fr-FR" altLang="fr-FR" sz="1000" b="1" i="1" dirty="0"/>
              <a:t> </a:t>
            </a:r>
            <a:r>
              <a:rPr lang="fr-FR" altLang="fr-FR" sz="1000" b="1" i="1" dirty="0" err="1"/>
              <a:t>killing</a:t>
            </a:r>
            <a:r>
              <a:rPr lang="fr-FR" altLang="fr-FR" sz="1000" b="0" i="1" dirty="0"/>
              <a:t> </a:t>
            </a:r>
            <a:r>
              <a:rPr lang="fr-FR" altLang="fr-FR" sz="1000" b="0" dirty="0"/>
              <a:t>par une démarche de type </a:t>
            </a:r>
            <a:r>
              <a:rPr lang="fr-FR" altLang="fr-FR" sz="1000" b="1" i="1" dirty="0"/>
              <a:t>Lean</a:t>
            </a:r>
            <a:r>
              <a:rPr lang="fr-FR" altLang="fr-FR" sz="1000" b="0" dirty="0"/>
              <a:t>.</a:t>
            </a:r>
          </a:p>
          <a:p>
            <a:pPr>
              <a:lnSpc>
                <a:spcPct val="100000"/>
              </a:lnSpc>
            </a:pPr>
            <a:r>
              <a:rPr lang="fr-FR" altLang="fr-FR" sz="1000" dirty="0"/>
              <a:t>Pour délivrer une qualité parfaite, le système de maîtrise de la qualité doit être parfaitement rodé et rigoureux tout au long de la </a:t>
            </a:r>
            <a:r>
              <a:rPr lang="fr-FR" altLang="fr-FR" sz="1000" dirty="0" err="1"/>
              <a:t>supply</a:t>
            </a:r>
            <a:r>
              <a:rPr lang="fr-FR" altLang="fr-FR" sz="1000" dirty="0"/>
              <a:t> </a:t>
            </a:r>
            <a:r>
              <a:rPr lang="fr-FR" altLang="fr-FR" sz="1000" dirty="0" err="1"/>
              <a:t>chain</a:t>
            </a:r>
            <a:r>
              <a:rPr lang="fr-FR" altLang="fr-FR" sz="1000" dirty="0"/>
              <a:t>.</a:t>
            </a:r>
          </a:p>
          <a:p>
            <a:pPr>
              <a:lnSpc>
                <a:spcPct val="100000"/>
              </a:lnSpc>
            </a:pPr>
            <a:r>
              <a:rPr lang="fr-FR" altLang="fr-FR" sz="1000" b="0" dirty="0"/>
              <a:t>Pour livrer dans des délais courts, il faut avoir un système opérationnel très réactif en éliminant toutes les attentes inutiles dans les processus.</a:t>
            </a:r>
          </a:p>
          <a:p>
            <a:pPr>
              <a:lnSpc>
                <a:spcPct val="100000"/>
              </a:lnSpc>
            </a:pPr>
            <a:r>
              <a:rPr lang="fr-FR" altLang="fr-FR" sz="1000" dirty="0"/>
              <a:t>Pour livrer exactement ce qui a été promis, le système d’information et le système logistiques doivent être parfaitement fiables.</a:t>
            </a:r>
          </a:p>
          <a:p>
            <a:pPr>
              <a:lnSpc>
                <a:spcPct val="100000"/>
              </a:lnSpc>
            </a:pPr>
            <a:r>
              <a:rPr lang="fr-FR" altLang="fr-FR" sz="1000" b="0" dirty="0"/>
              <a:t>Ce que l’on nomme </a:t>
            </a:r>
            <a:r>
              <a:rPr lang="fr-FR" altLang="fr-FR" sz="1000" b="1" i="1" dirty="0"/>
              <a:t>flexibilité</a:t>
            </a:r>
            <a:r>
              <a:rPr lang="fr-FR" altLang="fr-FR" sz="1000" b="0" dirty="0"/>
              <a:t> recouvre deux notions :</a:t>
            </a:r>
          </a:p>
          <a:p>
            <a:pPr marL="171450" indent="-171450">
              <a:lnSpc>
                <a:spcPct val="100000"/>
              </a:lnSpc>
              <a:buFontTx/>
              <a:buChar char="-"/>
            </a:pPr>
            <a:r>
              <a:rPr lang="fr-FR" altLang="fr-FR" sz="1000" b="0" dirty="0"/>
              <a:t>La </a:t>
            </a:r>
            <a:r>
              <a:rPr lang="fr-FR" altLang="fr-FR" sz="1000" b="1" dirty="0"/>
              <a:t>flexibilité en nature </a:t>
            </a:r>
            <a:r>
              <a:rPr lang="fr-FR" altLang="fr-FR" sz="1000" b="0" dirty="0"/>
              <a:t>: c’est la capacité de passer rapidement d’un produit à un autre dès que la demande change ; cette flexibilité est cruciale si l’on offre une large gamme de produits (voir démarche SMED).</a:t>
            </a:r>
          </a:p>
          <a:p>
            <a:pPr marL="171450" indent="-171450">
              <a:lnSpc>
                <a:spcPct val="100000"/>
              </a:lnSpc>
              <a:buFontTx/>
              <a:buChar char="-"/>
            </a:pPr>
            <a:r>
              <a:rPr lang="fr-FR" altLang="fr-FR" sz="1000" dirty="0"/>
              <a:t>La </a:t>
            </a:r>
            <a:r>
              <a:rPr lang="fr-FR" altLang="fr-FR" sz="1000" b="1" dirty="0"/>
              <a:t>flexibilité en volume </a:t>
            </a:r>
            <a:r>
              <a:rPr lang="fr-FR" altLang="fr-FR" sz="1000" dirty="0"/>
              <a:t>: c’est la capacité de s’adapter rapidement aux évolutions des quantités demandées.</a:t>
            </a:r>
          </a:p>
          <a:p>
            <a:pPr>
              <a:lnSpc>
                <a:spcPct val="100000"/>
              </a:lnSpc>
            </a:pPr>
            <a:r>
              <a:rPr lang="fr-FR" altLang="fr-FR" sz="1000" b="1" dirty="0"/>
              <a:t>Les rigidités dans la </a:t>
            </a:r>
            <a:r>
              <a:rPr lang="fr-FR" altLang="fr-FR" sz="1000" b="1" dirty="0" err="1"/>
              <a:t>supply</a:t>
            </a:r>
            <a:r>
              <a:rPr lang="fr-FR" altLang="fr-FR" sz="1000" b="1" dirty="0"/>
              <a:t> </a:t>
            </a:r>
            <a:r>
              <a:rPr lang="fr-FR" altLang="fr-FR" sz="1000" b="1" dirty="0" err="1"/>
              <a:t>chain</a:t>
            </a:r>
            <a:endParaRPr lang="fr-FR" altLang="fr-FR" sz="1000" b="1" dirty="0"/>
          </a:p>
          <a:p>
            <a:pPr>
              <a:lnSpc>
                <a:spcPct val="100000"/>
              </a:lnSpc>
            </a:pPr>
            <a:r>
              <a:rPr lang="fr-FR" altLang="fr-FR" sz="1000" dirty="0"/>
              <a:t>Quelques exemples de facteurs de rigidité :</a:t>
            </a:r>
          </a:p>
          <a:p>
            <a:pPr>
              <a:lnSpc>
                <a:spcPct val="100000"/>
              </a:lnSpc>
            </a:pPr>
            <a:r>
              <a:rPr lang="fr-FR" altLang="fr-FR" sz="1000" b="1" i="1" dirty="0"/>
              <a:t>Approvisionnements</a:t>
            </a:r>
            <a:r>
              <a:rPr lang="fr-FR" altLang="fr-FR" sz="1000" dirty="0"/>
              <a:t> : pour obtenir de prix bas et faire des économies sur les transports amont, on cherche à bénéficier des rabais sur quantité ce qui à approvisionner des grosses quantités et donc à créer des stocks.</a:t>
            </a:r>
          </a:p>
          <a:p>
            <a:pPr>
              <a:lnSpc>
                <a:spcPct val="100000"/>
              </a:lnSpc>
            </a:pPr>
            <a:r>
              <a:rPr lang="fr-FR" altLang="fr-FR" sz="1000" b="1" i="1" dirty="0"/>
              <a:t>Usines</a:t>
            </a:r>
            <a:r>
              <a:rPr lang="fr-FR" altLang="fr-FR" sz="1000" dirty="0"/>
              <a:t> : des temps de changement de série longs conduisent, pour réduire les coûts, à des programmes de fabrication rigides et donc une absence de flexibilité.</a:t>
            </a:r>
          </a:p>
          <a:p>
            <a:pPr>
              <a:lnSpc>
                <a:spcPct val="100000"/>
              </a:lnSpc>
            </a:pPr>
            <a:r>
              <a:rPr lang="fr-FR" altLang="fr-FR" sz="1000" b="1" i="1" dirty="0"/>
              <a:t>Transports</a:t>
            </a:r>
            <a:r>
              <a:rPr lang="fr-FR" altLang="fr-FR" sz="1000" dirty="0"/>
              <a:t> : pour réduire les coûts de transport, le choix de moyens de transport de grande capacité conduit à diminuer la fréquence des livraisons.</a:t>
            </a:r>
          </a:p>
          <a:p>
            <a:pPr>
              <a:lnSpc>
                <a:spcPct val="100000"/>
              </a:lnSpc>
            </a:pPr>
            <a:r>
              <a:rPr lang="fr-FR" altLang="fr-FR" sz="1000" b="1" i="1" dirty="0"/>
              <a:t>Distribution</a:t>
            </a:r>
            <a:r>
              <a:rPr lang="fr-FR" altLang="fr-FR" sz="1000" dirty="0"/>
              <a:t> : un regroupement géographique dans l’organisation des tournées pour diminuer les coûts allonge les délais moyens de livraison</a:t>
            </a:r>
          </a:p>
          <a:p>
            <a:pPr>
              <a:lnSpc>
                <a:spcPct val="100000"/>
              </a:lnSpc>
            </a:pPr>
            <a:endParaRPr lang="fr-FR" altLang="fr-FR" sz="1000" dirty="0"/>
          </a:p>
          <a:p>
            <a:pPr>
              <a:lnSpc>
                <a:spcPct val="100000"/>
              </a:lnSpc>
            </a:pPr>
            <a:r>
              <a:rPr lang="fr-FR" altLang="fr-FR" sz="1000" dirty="0"/>
              <a:t>Une stratégie Supply Chain est donc le résultat d’arbitrage entre les facteurs antagonistes.</a:t>
            </a:r>
          </a:p>
        </p:txBody>
      </p:sp>
      <p:sp>
        <p:nvSpPr>
          <p:cNvPr id="4" name="Espace réservé du numéro de diapositive 1">
            <a:extLst>
              <a:ext uri="{FF2B5EF4-FFF2-40B4-BE49-F238E27FC236}">
                <a16:creationId xmlns:a16="http://schemas.microsoft.com/office/drawing/2014/main" id="{05D820EA-7428-4003-8729-C34538B3F9EB}"/>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9</a:t>
            </a:fld>
            <a:endParaRPr lang="fr-FR" dirty="0"/>
          </a:p>
        </p:txBody>
      </p:sp>
    </p:spTree>
    <p:extLst>
      <p:ext uri="{BB962C8B-B14F-4D97-AF65-F5344CB8AC3E}">
        <p14:creationId xmlns:p14="http://schemas.microsoft.com/office/powerpoint/2010/main" val="411356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827B2-6328-4780-8240-9B0A70F13086}"/>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24358-4DFC-4226-917F-FF2C8937212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7183219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DD702-A2B1-4E49-9A5C-C992FEB4BD4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535268D-D6D7-4D42-8CF4-CED9CB00E94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05393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F5D2CA2-16BE-47A8-B39E-53593E7CDEC6}"/>
              </a:ext>
            </a:extLst>
          </p:cNvPr>
          <p:cNvSpPr>
            <a:spLocks noGrp="1"/>
          </p:cNvSpPr>
          <p:nvPr>
            <p:ph type="title" orient="vert"/>
          </p:nvPr>
        </p:nvSpPr>
        <p:spPr>
          <a:xfrm>
            <a:off x="6496050" y="990600"/>
            <a:ext cx="1809750" cy="48006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DA7DF21-3AA7-47E6-9465-76FC2CBE17B7}"/>
              </a:ext>
            </a:extLst>
          </p:cNvPr>
          <p:cNvSpPr>
            <a:spLocks noGrp="1"/>
          </p:cNvSpPr>
          <p:nvPr>
            <p:ph type="body" orient="vert" idx="1"/>
          </p:nvPr>
        </p:nvSpPr>
        <p:spPr>
          <a:xfrm>
            <a:off x="1066800" y="990600"/>
            <a:ext cx="5276850" cy="48006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231698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CB58D-4300-471A-A2FF-A42565870F02}"/>
              </a:ext>
            </a:extLst>
          </p:cNvPr>
          <p:cNvSpPr>
            <a:spLocks noGrp="1"/>
          </p:cNvSpPr>
          <p:nvPr>
            <p:ph type="title"/>
          </p:nvPr>
        </p:nvSpPr>
        <p:spPr>
          <a:xfrm>
            <a:off x="1066800" y="990600"/>
            <a:ext cx="7239000" cy="457200"/>
          </a:xfrm>
        </p:spPr>
        <p:txBody>
          <a:bodyPr/>
          <a:lstStyle/>
          <a:p>
            <a:r>
              <a:rPr lang="fr-FR"/>
              <a:t>Modifiez le style du titre</a:t>
            </a:r>
          </a:p>
        </p:txBody>
      </p:sp>
      <p:sp>
        <p:nvSpPr>
          <p:cNvPr id="3" name="Espace réservé du tableau 2">
            <a:extLst>
              <a:ext uri="{FF2B5EF4-FFF2-40B4-BE49-F238E27FC236}">
                <a16:creationId xmlns:a16="http://schemas.microsoft.com/office/drawing/2014/main" id="{D53E7209-9C35-4A40-9EBC-CE6E1FAF0F43}"/>
              </a:ext>
            </a:extLst>
          </p:cNvPr>
          <p:cNvSpPr>
            <a:spLocks noGrp="1"/>
          </p:cNvSpPr>
          <p:nvPr>
            <p:ph type="tbl" idx="1"/>
          </p:nvPr>
        </p:nvSpPr>
        <p:spPr>
          <a:xfrm>
            <a:off x="1066800" y="1676400"/>
            <a:ext cx="7162800" cy="4114800"/>
          </a:xfrm>
        </p:spPr>
        <p:txBody>
          <a:bodyPr/>
          <a:lstStyle/>
          <a:p>
            <a:endParaRPr lang="fr-FR"/>
          </a:p>
        </p:txBody>
      </p:sp>
    </p:spTree>
    <p:extLst>
      <p:ext uri="{BB962C8B-B14F-4D97-AF65-F5344CB8AC3E}">
        <p14:creationId xmlns:p14="http://schemas.microsoft.com/office/powerpoint/2010/main" val="29068718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200">
                <a:solidFill>
                  <a:schemeClr val="tx1">
                    <a:tint val="75000"/>
                  </a:schemeClr>
                </a:solidFill>
                <a:latin typeface="+mj-lt"/>
                <a:cs typeface="Arial Narrow"/>
              </a:defRPr>
            </a:lvl1pPr>
          </a:lstStyle>
          <a:p>
            <a:fld id="{F0591563-C936-C24A-B817-5B070095CD79}" type="slidenum">
              <a:rPr lang="fr-FR" smtClean="0"/>
              <a:pPr/>
              <a:t>‹N°›</a:t>
            </a:fld>
            <a:endParaRPr lang="fr-FR"/>
          </a:p>
        </p:txBody>
      </p:sp>
    </p:spTree>
    <p:extLst>
      <p:ext uri="{BB962C8B-B14F-4D97-AF65-F5344CB8AC3E}">
        <p14:creationId xmlns:p14="http://schemas.microsoft.com/office/powerpoint/2010/main" val="367487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88A92-82F3-4D91-B29E-B865F75BAB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DA8915-69EC-40D1-8F42-32EA0A6C5E1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70865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93729-C083-4EE3-98B4-E05C6068641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97DD1C1-D3C6-42F3-9D5C-9084755480B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1418900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62BB6-70DD-4785-8B7A-D6EF4644D5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81E17C-759A-42BA-A298-C39FD46598D4}"/>
              </a:ext>
            </a:extLst>
          </p:cNvPr>
          <p:cNvSpPr>
            <a:spLocks noGrp="1"/>
          </p:cNvSpPr>
          <p:nvPr>
            <p:ph sz="half" idx="1"/>
          </p:nvPr>
        </p:nvSpPr>
        <p:spPr>
          <a:xfrm>
            <a:off x="10668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C4EB876-EECE-4E8B-A581-70CEEE1A5AB3}"/>
              </a:ext>
            </a:extLst>
          </p:cNvPr>
          <p:cNvSpPr>
            <a:spLocks noGrp="1"/>
          </p:cNvSpPr>
          <p:nvPr>
            <p:ph sz="half" idx="2"/>
          </p:nvPr>
        </p:nvSpPr>
        <p:spPr>
          <a:xfrm>
            <a:off x="47244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426615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7903C-D5FE-4989-A823-553F73786355}"/>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5DFC1DB-B0EF-4DEF-9A0C-618FD5C5D3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F13E7D6-1966-4DA2-A19E-6E36EAAD317E}"/>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C20A66-E4EB-41A9-94EE-B48CF9960B6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0E75E4B-8A48-4E13-9ED1-68A1017267D3}"/>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598172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8616F-B610-45FD-8D84-789D0149B04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281544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1421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78D1F-39C8-463B-AB35-2E569AEE6EB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05D1C61-49CC-4E09-BE43-93D7FD28C1C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B8391DE-4805-485F-ADFB-3CA78DBF36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5984641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4BB68-0653-4016-A754-9347F436AC68}"/>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402CFAC-9195-4133-9FAF-807882576CA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CAAB374-D415-490E-9388-3DB01A1841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39779723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462F6B3-56D9-4619-9987-07D6BE7E764A}"/>
              </a:ext>
            </a:extLst>
          </p:cNvPr>
          <p:cNvSpPr>
            <a:spLocks noChangeArrowheads="1"/>
          </p:cNvSpPr>
          <p:nvPr/>
        </p:nvSpPr>
        <p:spPr bwMode="auto">
          <a:xfrm>
            <a:off x="1691680" y="116632"/>
            <a:ext cx="7391400"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9250" dir="3267739" algn="ctr" rotWithShape="0">
                    <a:schemeClr val="bg2"/>
                  </a:outerShdw>
                </a:effectLst>
              </a14:hiddenEffects>
            </a:ext>
          </a:extLst>
        </p:spPr>
        <p:txBody>
          <a:bodyPr lIns="90488" tIns="44450" rIns="90488" bIns="44450">
            <a:spAutoFit/>
          </a:bodyPr>
          <a:lstStyle/>
          <a:p>
            <a:pPr algn="r">
              <a:spcBef>
                <a:spcPct val="50000"/>
              </a:spcBef>
            </a:pPr>
            <a:r>
              <a:rPr lang="fr-FR" altLang="fr-FR" sz="2400" i="1" dirty="0">
                <a:solidFill>
                  <a:srgbClr val="00279F"/>
                </a:solidFill>
                <a:latin typeface="Tahoma" panose="020B0604030504040204" pitchFamily="34" charset="0"/>
              </a:rPr>
              <a:t>Le management de la Supply Chain</a:t>
            </a:r>
            <a:endParaRPr lang="fr-FR" altLang="fr-FR" sz="2400" i="1" dirty="0">
              <a:solidFill>
                <a:srgbClr val="00279F"/>
              </a:solidFill>
              <a:effectLst>
                <a:outerShdw blurRad="38100" dist="38100" dir="2700000" algn="tl">
                  <a:srgbClr val="C0C0C0"/>
                </a:outerShdw>
              </a:effectLst>
              <a:latin typeface="Tahoma" panose="020B0604030504040204" pitchFamily="34" charset="0"/>
            </a:endParaRPr>
          </a:p>
        </p:txBody>
      </p:sp>
      <p:sp>
        <p:nvSpPr>
          <p:cNvPr id="29700" name="Rectangle 4">
            <a:extLst>
              <a:ext uri="{FF2B5EF4-FFF2-40B4-BE49-F238E27FC236}">
                <a16:creationId xmlns:a16="http://schemas.microsoft.com/office/drawing/2014/main" id="{53A520D1-3CD9-4B9B-B8A4-B1CBE1F49CE5}"/>
              </a:ext>
            </a:extLst>
          </p:cNvPr>
          <p:cNvSpPr>
            <a:spLocks noGrp="1" noChangeArrowheads="1"/>
          </p:cNvSpPr>
          <p:nvPr>
            <p:ph type="title"/>
          </p:nvPr>
        </p:nvSpPr>
        <p:spPr bwMode="auto">
          <a:xfrm>
            <a:off x="1066800" y="990600"/>
            <a:ext cx="723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29701" name="Rectangle 5">
            <a:extLst>
              <a:ext uri="{FF2B5EF4-FFF2-40B4-BE49-F238E27FC236}">
                <a16:creationId xmlns:a16="http://schemas.microsoft.com/office/drawing/2014/main" id="{3F264F16-8D01-4DE6-81C5-38A61B520676}"/>
              </a:ext>
            </a:extLst>
          </p:cNvPr>
          <p:cNvSpPr>
            <a:spLocks noGrp="1" noChangeArrowheads="1"/>
          </p:cNvSpPr>
          <p:nvPr>
            <p:ph type="body" idx="1"/>
          </p:nvPr>
        </p:nvSpPr>
        <p:spPr bwMode="auto">
          <a:xfrm>
            <a:off x="1066800" y="16764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Espace réservé du numéro de diapositive 1">
            <a:extLst>
              <a:ext uri="{FF2B5EF4-FFF2-40B4-BE49-F238E27FC236}">
                <a16:creationId xmlns:a16="http://schemas.microsoft.com/office/drawing/2014/main" id="{6C69C700-AF0F-47F4-B7DB-CAE7AF4E5348}"/>
              </a:ext>
            </a:extLst>
          </p:cNvPr>
          <p:cNvSpPr>
            <a:spLocks noGrp="1"/>
          </p:cNvSpPr>
          <p:nvPr>
            <p:ph type="sldNum" sz="quarter" idx="4"/>
          </p:nvPr>
        </p:nvSpPr>
        <p:spPr>
          <a:xfrm>
            <a:off x="7043013" y="6491154"/>
            <a:ext cx="2057400" cy="365125"/>
          </a:xfrm>
          <a:prstGeom prst="rect">
            <a:avLst/>
          </a:prstGeom>
        </p:spPr>
        <p:txBody>
          <a:bodyPr vert="horz" lIns="91440" tIns="45720" rIns="91440" bIns="45720" rtlCol="0" anchor="ctr"/>
          <a:lstStyle>
            <a:lvl1pPr algn="r">
              <a:defRPr sz="1200">
                <a:solidFill>
                  <a:srgbClr val="000000"/>
                </a:solidFill>
              </a:defRPr>
            </a:lvl1pPr>
          </a:lstStyle>
          <a:p>
            <a:fld id="{4721EBB4-0CAC-453D-9DDA-ECAC62B8F5FE}" type="slidenum">
              <a:rPr lang="fr-FR" smtClean="0"/>
              <a:pPr/>
              <a:t>‹N°›</a:t>
            </a:fld>
            <a:endParaRPr lang="fr-F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hf sldNum="0" hdr="0"/>
  <p:txStyles>
    <p:titleStyle>
      <a:lvl1pPr algn="r" rtl="0" eaLnBrk="0" fontAlgn="base" hangingPunct="0">
        <a:lnSpc>
          <a:spcPct val="90000"/>
        </a:lnSpc>
        <a:spcBef>
          <a:spcPct val="0"/>
        </a:spcBef>
        <a:spcAft>
          <a:spcPct val="0"/>
        </a:spcAft>
        <a:defRPr sz="2800" b="1" kern="1200">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279F"/>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279F"/>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279F"/>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279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tags" Target="../tags/tag213.xml"/><Relationship Id="rId39" Type="http://schemas.openxmlformats.org/officeDocument/2006/relationships/tags" Target="../tags/tag226.xml"/><Relationship Id="rId3" Type="http://schemas.openxmlformats.org/officeDocument/2006/relationships/tags" Target="../tags/tag190.xml"/><Relationship Id="rId21" Type="http://schemas.openxmlformats.org/officeDocument/2006/relationships/tags" Target="../tags/tag208.xml"/><Relationship Id="rId34" Type="http://schemas.openxmlformats.org/officeDocument/2006/relationships/tags" Target="../tags/tag221.xml"/><Relationship Id="rId42" Type="http://schemas.openxmlformats.org/officeDocument/2006/relationships/tags" Target="../tags/tag229.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tags" Target="../tags/tag212.xml"/><Relationship Id="rId33" Type="http://schemas.openxmlformats.org/officeDocument/2006/relationships/tags" Target="../tags/tag220.xml"/><Relationship Id="rId38" Type="http://schemas.openxmlformats.org/officeDocument/2006/relationships/tags" Target="../tags/tag225.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29" Type="http://schemas.openxmlformats.org/officeDocument/2006/relationships/tags" Target="../tags/tag216.xml"/><Relationship Id="rId41" Type="http://schemas.openxmlformats.org/officeDocument/2006/relationships/tags" Target="../tags/tag228.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tags" Target="../tags/tag211.xml"/><Relationship Id="rId32" Type="http://schemas.openxmlformats.org/officeDocument/2006/relationships/tags" Target="../tags/tag219.xml"/><Relationship Id="rId37" Type="http://schemas.openxmlformats.org/officeDocument/2006/relationships/tags" Target="../tags/tag224.xml"/><Relationship Id="rId40" Type="http://schemas.openxmlformats.org/officeDocument/2006/relationships/tags" Target="../tags/tag227.xml"/><Relationship Id="rId45" Type="http://schemas.openxmlformats.org/officeDocument/2006/relationships/notesSlide" Target="../notesSlides/notesSlide10.xml"/><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tags" Target="../tags/tag210.xml"/><Relationship Id="rId28" Type="http://schemas.openxmlformats.org/officeDocument/2006/relationships/tags" Target="../tags/tag215.xml"/><Relationship Id="rId36" Type="http://schemas.openxmlformats.org/officeDocument/2006/relationships/tags" Target="../tags/tag223.xml"/><Relationship Id="rId10" Type="http://schemas.openxmlformats.org/officeDocument/2006/relationships/tags" Target="../tags/tag197.xml"/><Relationship Id="rId19" Type="http://schemas.openxmlformats.org/officeDocument/2006/relationships/tags" Target="../tags/tag206.xml"/><Relationship Id="rId31" Type="http://schemas.openxmlformats.org/officeDocument/2006/relationships/tags" Target="../tags/tag218.xml"/><Relationship Id="rId44" Type="http://schemas.openxmlformats.org/officeDocument/2006/relationships/slideLayout" Target="../slideLayouts/slideLayout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 Id="rId27" Type="http://schemas.openxmlformats.org/officeDocument/2006/relationships/tags" Target="../tags/tag214.xml"/><Relationship Id="rId30" Type="http://schemas.openxmlformats.org/officeDocument/2006/relationships/tags" Target="../tags/tag217.xml"/><Relationship Id="rId35" Type="http://schemas.openxmlformats.org/officeDocument/2006/relationships/tags" Target="../tags/tag222.xml"/><Relationship Id="rId43" Type="http://schemas.openxmlformats.org/officeDocument/2006/relationships/tags" Target="../tags/tag230.xml"/></Relationships>
</file>

<file path=ppt/slides/_rels/slide11.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9" Type="http://schemas.openxmlformats.org/officeDocument/2006/relationships/tags" Target="../tags/tag269.xml"/><Relationship Id="rId21" Type="http://schemas.openxmlformats.org/officeDocument/2006/relationships/tags" Target="../tags/tag251.xml"/><Relationship Id="rId34" Type="http://schemas.openxmlformats.org/officeDocument/2006/relationships/tags" Target="../tags/tag264.xml"/><Relationship Id="rId42" Type="http://schemas.openxmlformats.org/officeDocument/2006/relationships/tags" Target="../tags/tag272.xml"/><Relationship Id="rId47" Type="http://schemas.openxmlformats.org/officeDocument/2006/relationships/tags" Target="../tags/tag277.xml"/><Relationship Id="rId50" Type="http://schemas.openxmlformats.org/officeDocument/2006/relationships/tags" Target="../tags/tag280.xml"/><Relationship Id="rId55" Type="http://schemas.openxmlformats.org/officeDocument/2006/relationships/tags" Target="../tags/tag285.xml"/><Relationship Id="rId63" Type="http://schemas.openxmlformats.org/officeDocument/2006/relationships/tags" Target="../tags/tag293.xml"/><Relationship Id="rId68" Type="http://schemas.openxmlformats.org/officeDocument/2006/relationships/tags" Target="../tags/tag298.xml"/><Relationship Id="rId7" Type="http://schemas.openxmlformats.org/officeDocument/2006/relationships/tags" Target="../tags/tag237.xml"/><Relationship Id="rId71" Type="http://schemas.openxmlformats.org/officeDocument/2006/relationships/tags" Target="../tags/tag301.xml"/><Relationship Id="rId2" Type="http://schemas.openxmlformats.org/officeDocument/2006/relationships/tags" Target="../tags/tag232.xml"/><Relationship Id="rId16" Type="http://schemas.openxmlformats.org/officeDocument/2006/relationships/tags" Target="../tags/tag246.xml"/><Relationship Id="rId29" Type="http://schemas.openxmlformats.org/officeDocument/2006/relationships/tags" Target="../tags/tag259.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tags" Target="../tags/tag267.xml"/><Relationship Id="rId40" Type="http://schemas.openxmlformats.org/officeDocument/2006/relationships/tags" Target="../tags/tag270.xml"/><Relationship Id="rId45" Type="http://schemas.openxmlformats.org/officeDocument/2006/relationships/tags" Target="../tags/tag275.xml"/><Relationship Id="rId53" Type="http://schemas.openxmlformats.org/officeDocument/2006/relationships/tags" Target="../tags/tag283.xml"/><Relationship Id="rId58" Type="http://schemas.openxmlformats.org/officeDocument/2006/relationships/tags" Target="../tags/tag288.xml"/><Relationship Id="rId66" Type="http://schemas.openxmlformats.org/officeDocument/2006/relationships/tags" Target="../tags/tag296.xml"/><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tags" Target="../tags/tag266.xml"/><Relationship Id="rId49" Type="http://schemas.openxmlformats.org/officeDocument/2006/relationships/tags" Target="../tags/tag279.xml"/><Relationship Id="rId57" Type="http://schemas.openxmlformats.org/officeDocument/2006/relationships/tags" Target="../tags/tag287.xml"/><Relationship Id="rId61" Type="http://schemas.openxmlformats.org/officeDocument/2006/relationships/tags" Target="../tags/tag291.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4" Type="http://schemas.openxmlformats.org/officeDocument/2006/relationships/tags" Target="../tags/tag274.xml"/><Relationship Id="rId52" Type="http://schemas.openxmlformats.org/officeDocument/2006/relationships/tags" Target="../tags/tag282.xml"/><Relationship Id="rId60" Type="http://schemas.openxmlformats.org/officeDocument/2006/relationships/tags" Target="../tags/tag290.xml"/><Relationship Id="rId65" Type="http://schemas.openxmlformats.org/officeDocument/2006/relationships/tags" Target="../tags/tag295.xml"/><Relationship Id="rId73" Type="http://schemas.openxmlformats.org/officeDocument/2006/relationships/notesSlide" Target="../notesSlides/notesSlide11.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 Id="rId43" Type="http://schemas.openxmlformats.org/officeDocument/2006/relationships/tags" Target="../tags/tag273.xml"/><Relationship Id="rId48" Type="http://schemas.openxmlformats.org/officeDocument/2006/relationships/tags" Target="../tags/tag278.xml"/><Relationship Id="rId56" Type="http://schemas.openxmlformats.org/officeDocument/2006/relationships/tags" Target="../tags/tag286.xml"/><Relationship Id="rId64" Type="http://schemas.openxmlformats.org/officeDocument/2006/relationships/tags" Target="../tags/tag294.xml"/><Relationship Id="rId69" Type="http://schemas.openxmlformats.org/officeDocument/2006/relationships/tags" Target="../tags/tag299.xml"/><Relationship Id="rId8" Type="http://schemas.openxmlformats.org/officeDocument/2006/relationships/tags" Target="../tags/tag238.xml"/><Relationship Id="rId51" Type="http://schemas.openxmlformats.org/officeDocument/2006/relationships/tags" Target="../tags/tag281.xml"/><Relationship Id="rId72" Type="http://schemas.openxmlformats.org/officeDocument/2006/relationships/slideLayout" Target="../slideLayouts/slideLayout6.xml"/><Relationship Id="rId3" Type="http://schemas.openxmlformats.org/officeDocument/2006/relationships/tags" Target="../tags/tag233.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tags" Target="../tags/tag268.xml"/><Relationship Id="rId46" Type="http://schemas.openxmlformats.org/officeDocument/2006/relationships/tags" Target="../tags/tag276.xml"/><Relationship Id="rId59" Type="http://schemas.openxmlformats.org/officeDocument/2006/relationships/tags" Target="../tags/tag289.xml"/><Relationship Id="rId67" Type="http://schemas.openxmlformats.org/officeDocument/2006/relationships/tags" Target="../tags/tag297.xml"/><Relationship Id="rId20" Type="http://schemas.openxmlformats.org/officeDocument/2006/relationships/tags" Target="../tags/tag250.xml"/><Relationship Id="rId41" Type="http://schemas.openxmlformats.org/officeDocument/2006/relationships/tags" Target="../tags/tag271.xml"/><Relationship Id="rId54" Type="http://schemas.openxmlformats.org/officeDocument/2006/relationships/tags" Target="../tags/tag284.xml"/><Relationship Id="rId62" Type="http://schemas.openxmlformats.org/officeDocument/2006/relationships/tags" Target="../tags/tag292.xml"/><Relationship Id="rId70" Type="http://schemas.openxmlformats.org/officeDocument/2006/relationships/tags" Target="../tags/tag300.xml"/><Relationship Id="rId1" Type="http://schemas.openxmlformats.org/officeDocument/2006/relationships/tags" Target="../tags/tag231.xml"/><Relationship Id="rId6" Type="http://schemas.openxmlformats.org/officeDocument/2006/relationships/tags" Target="../tags/tag236.xml"/></Relationships>
</file>

<file path=ppt/slides/_rels/slide12.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tags" Target="../tags/tag30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7.xml"/><Relationship Id="rId1" Type="http://schemas.openxmlformats.org/officeDocument/2006/relationships/tags" Target="../tags/tag30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9.xml"/><Relationship Id="rId1" Type="http://schemas.openxmlformats.org/officeDocument/2006/relationships/tags" Target="../tags/tag308.xml"/><Relationship Id="rId5" Type="http://schemas.openxmlformats.org/officeDocument/2006/relationships/image" Target="../media/image4.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1.xml"/><Relationship Id="rId1" Type="http://schemas.openxmlformats.org/officeDocument/2006/relationships/tags" Target="../tags/tag310.xml"/><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34" Type="http://schemas.openxmlformats.org/officeDocument/2006/relationships/slideLayout" Target="../slideLayouts/slideLayout6.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tags" Target="../tags/tag344.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tags" Target="../tags/tag343.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3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tags" Target="../tags/tag357.xml"/><Relationship Id="rId18" Type="http://schemas.openxmlformats.org/officeDocument/2006/relationships/tags" Target="../tags/tag362.xml"/><Relationship Id="rId26" Type="http://schemas.openxmlformats.org/officeDocument/2006/relationships/tags" Target="../tags/tag370.xml"/><Relationship Id="rId3" Type="http://schemas.openxmlformats.org/officeDocument/2006/relationships/tags" Target="../tags/tag347.xml"/><Relationship Id="rId21" Type="http://schemas.openxmlformats.org/officeDocument/2006/relationships/tags" Target="../tags/tag365.xml"/><Relationship Id="rId34" Type="http://schemas.openxmlformats.org/officeDocument/2006/relationships/tags" Target="../tags/tag378.xml"/><Relationship Id="rId7" Type="http://schemas.openxmlformats.org/officeDocument/2006/relationships/tags" Target="../tags/tag351.xml"/><Relationship Id="rId12" Type="http://schemas.openxmlformats.org/officeDocument/2006/relationships/tags" Target="../tags/tag356.xml"/><Relationship Id="rId17" Type="http://schemas.openxmlformats.org/officeDocument/2006/relationships/tags" Target="../tags/tag361.xml"/><Relationship Id="rId25" Type="http://schemas.openxmlformats.org/officeDocument/2006/relationships/tags" Target="../tags/tag369.xml"/><Relationship Id="rId33" Type="http://schemas.openxmlformats.org/officeDocument/2006/relationships/tags" Target="../tags/tag377.xml"/><Relationship Id="rId2" Type="http://schemas.openxmlformats.org/officeDocument/2006/relationships/tags" Target="../tags/tag346.xml"/><Relationship Id="rId16" Type="http://schemas.openxmlformats.org/officeDocument/2006/relationships/tags" Target="../tags/tag360.xml"/><Relationship Id="rId20" Type="http://schemas.openxmlformats.org/officeDocument/2006/relationships/tags" Target="../tags/tag364.xml"/><Relationship Id="rId29" Type="http://schemas.openxmlformats.org/officeDocument/2006/relationships/tags" Target="../tags/tag373.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24" Type="http://schemas.openxmlformats.org/officeDocument/2006/relationships/tags" Target="../tags/tag368.xml"/><Relationship Id="rId32" Type="http://schemas.openxmlformats.org/officeDocument/2006/relationships/tags" Target="../tags/tag376.xml"/><Relationship Id="rId5" Type="http://schemas.openxmlformats.org/officeDocument/2006/relationships/tags" Target="../tags/tag349.xml"/><Relationship Id="rId15" Type="http://schemas.openxmlformats.org/officeDocument/2006/relationships/tags" Target="../tags/tag359.xml"/><Relationship Id="rId23" Type="http://schemas.openxmlformats.org/officeDocument/2006/relationships/tags" Target="../tags/tag367.xml"/><Relationship Id="rId28" Type="http://schemas.openxmlformats.org/officeDocument/2006/relationships/tags" Target="../tags/tag372.xml"/><Relationship Id="rId36" Type="http://schemas.openxmlformats.org/officeDocument/2006/relationships/notesSlide" Target="../notesSlides/notesSlide17.xml"/><Relationship Id="rId10" Type="http://schemas.openxmlformats.org/officeDocument/2006/relationships/tags" Target="../tags/tag354.xml"/><Relationship Id="rId19" Type="http://schemas.openxmlformats.org/officeDocument/2006/relationships/tags" Target="../tags/tag363.xml"/><Relationship Id="rId31" Type="http://schemas.openxmlformats.org/officeDocument/2006/relationships/tags" Target="../tags/tag375.xml"/><Relationship Id="rId4" Type="http://schemas.openxmlformats.org/officeDocument/2006/relationships/tags" Target="../tags/tag348.xml"/><Relationship Id="rId9" Type="http://schemas.openxmlformats.org/officeDocument/2006/relationships/tags" Target="../tags/tag353.xml"/><Relationship Id="rId14" Type="http://schemas.openxmlformats.org/officeDocument/2006/relationships/tags" Target="../tags/tag358.xml"/><Relationship Id="rId22" Type="http://schemas.openxmlformats.org/officeDocument/2006/relationships/tags" Target="../tags/tag366.xml"/><Relationship Id="rId27" Type="http://schemas.openxmlformats.org/officeDocument/2006/relationships/tags" Target="../tags/tag371.xml"/><Relationship Id="rId30" Type="http://schemas.openxmlformats.org/officeDocument/2006/relationships/tags" Target="../tags/tag374.xml"/><Relationship Id="rId35"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18" Type="http://schemas.openxmlformats.org/officeDocument/2006/relationships/tags" Target="../tags/tag396.xml"/><Relationship Id="rId26" Type="http://schemas.openxmlformats.org/officeDocument/2006/relationships/tags" Target="../tags/tag404.xml"/><Relationship Id="rId39" Type="http://schemas.openxmlformats.org/officeDocument/2006/relationships/tags" Target="../tags/tag417.xml"/><Relationship Id="rId3" Type="http://schemas.openxmlformats.org/officeDocument/2006/relationships/tags" Target="../tags/tag381.xml"/><Relationship Id="rId21" Type="http://schemas.openxmlformats.org/officeDocument/2006/relationships/tags" Target="../tags/tag399.xml"/><Relationship Id="rId34" Type="http://schemas.openxmlformats.org/officeDocument/2006/relationships/tags" Target="../tags/tag412.xml"/><Relationship Id="rId42" Type="http://schemas.openxmlformats.org/officeDocument/2006/relationships/slideLayout" Target="../slideLayouts/slideLayout2.xml"/><Relationship Id="rId7" Type="http://schemas.openxmlformats.org/officeDocument/2006/relationships/tags" Target="../tags/tag385.xml"/><Relationship Id="rId12" Type="http://schemas.openxmlformats.org/officeDocument/2006/relationships/tags" Target="../tags/tag390.xml"/><Relationship Id="rId17" Type="http://schemas.openxmlformats.org/officeDocument/2006/relationships/tags" Target="../tags/tag395.xml"/><Relationship Id="rId25" Type="http://schemas.openxmlformats.org/officeDocument/2006/relationships/tags" Target="../tags/tag403.xml"/><Relationship Id="rId33" Type="http://schemas.openxmlformats.org/officeDocument/2006/relationships/tags" Target="../tags/tag411.xml"/><Relationship Id="rId38" Type="http://schemas.openxmlformats.org/officeDocument/2006/relationships/tags" Target="../tags/tag416.xml"/><Relationship Id="rId2" Type="http://schemas.openxmlformats.org/officeDocument/2006/relationships/tags" Target="../tags/tag380.xml"/><Relationship Id="rId16" Type="http://schemas.openxmlformats.org/officeDocument/2006/relationships/tags" Target="../tags/tag394.xml"/><Relationship Id="rId20" Type="http://schemas.openxmlformats.org/officeDocument/2006/relationships/tags" Target="../tags/tag398.xml"/><Relationship Id="rId29" Type="http://schemas.openxmlformats.org/officeDocument/2006/relationships/tags" Target="../tags/tag407.xml"/><Relationship Id="rId41" Type="http://schemas.openxmlformats.org/officeDocument/2006/relationships/tags" Target="../tags/tag419.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24" Type="http://schemas.openxmlformats.org/officeDocument/2006/relationships/tags" Target="../tags/tag402.xml"/><Relationship Id="rId32" Type="http://schemas.openxmlformats.org/officeDocument/2006/relationships/tags" Target="../tags/tag410.xml"/><Relationship Id="rId37" Type="http://schemas.openxmlformats.org/officeDocument/2006/relationships/tags" Target="../tags/tag415.xml"/><Relationship Id="rId40" Type="http://schemas.openxmlformats.org/officeDocument/2006/relationships/tags" Target="../tags/tag418.xml"/><Relationship Id="rId5" Type="http://schemas.openxmlformats.org/officeDocument/2006/relationships/tags" Target="../tags/tag383.xml"/><Relationship Id="rId15" Type="http://schemas.openxmlformats.org/officeDocument/2006/relationships/tags" Target="../tags/tag393.xml"/><Relationship Id="rId23" Type="http://schemas.openxmlformats.org/officeDocument/2006/relationships/tags" Target="../tags/tag401.xml"/><Relationship Id="rId28" Type="http://schemas.openxmlformats.org/officeDocument/2006/relationships/tags" Target="../tags/tag406.xml"/><Relationship Id="rId36" Type="http://schemas.openxmlformats.org/officeDocument/2006/relationships/tags" Target="../tags/tag414.xml"/><Relationship Id="rId10" Type="http://schemas.openxmlformats.org/officeDocument/2006/relationships/tags" Target="../tags/tag388.xml"/><Relationship Id="rId19" Type="http://schemas.openxmlformats.org/officeDocument/2006/relationships/tags" Target="../tags/tag397.xml"/><Relationship Id="rId31" Type="http://schemas.openxmlformats.org/officeDocument/2006/relationships/tags" Target="../tags/tag409.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tags" Target="../tags/tag392.xml"/><Relationship Id="rId22" Type="http://schemas.openxmlformats.org/officeDocument/2006/relationships/tags" Target="../tags/tag400.xml"/><Relationship Id="rId27" Type="http://schemas.openxmlformats.org/officeDocument/2006/relationships/tags" Target="../tags/tag405.xml"/><Relationship Id="rId30" Type="http://schemas.openxmlformats.org/officeDocument/2006/relationships/tags" Target="../tags/tag408.xml"/><Relationship Id="rId35" Type="http://schemas.openxmlformats.org/officeDocument/2006/relationships/tags" Target="../tags/tag413.xml"/><Relationship Id="rId4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tags" Target="../tags/tag445.xml"/><Relationship Id="rId39" Type="http://schemas.openxmlformats.org/officeDocument/2006/relationships/tags" Target="../tags/tag458.xml"/><Relationship Id="rId3" Type="http://schemas.openxmlformats.org/officeDocument/2006/relationships/tags" Target="../tags/tag422.xml"/><Relationship Id="rId21" Type="http://schemas.openxmlformats.org/officeDocument/2006/relationships/tags" Target="../tags/tag440.xml"/><Relationship Id="rId34" Type="http://schemas.openxmlformats.org/officeDocument/2006/relationships/tags" Target="../tags/tag453.xml"/><Relationship Id="rId42" Type="http://schemas.openxmlformats.org/officeDocument/2006/relationships/slideLayout" Target="../slideLayouts/slideLayout2.xml"/><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tags" Target="../tags/tag444.xml"/><Relationship Id="rId33" Type="http://schemas.openxmlformats.org/officeDocument/2006/relationships/tags" Target="../tags/tag452.xml"/><Relationship Id="rId38" Type="http://schemas.openxmlformats.org/officeDocument/2006/relationships/tags" Target="../tags/tag457.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tags" Target="../tags/tag439.xml"/><Relationship Id="rId29" Type="http://schemas.openxmlformats.org/officeDocument/2006/relationships/tags" Target="../tags/tag448.xml"/><Relationship Id="rId41" Type="http://schemas.openxmlformats.org/officeDocument/2006/relationships/tags" Target="../tags/tag460.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tags" Target="../tags/tag443.xml"/><Relationship Id="rId32" Type="http://schemas.openxmlformats.org/officeDocument/2006/relationships/tags" Target="../tags/tag451.xml"/><Relationship Id="rId37" Type="http://schemas.openxmlformats.org/officeDocument/2006/relationships/tags" Target="../tags/tag456.xml"/><Relationship Id="rId40" Type="http://schemas.openxmlformats.org/officeDocument/2006/relationships/tags" Target="../tags/tag459.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28" Type="http://schemas.openxmlformats.org/officeDocument/2006/relationships/tags" Target="../tags/tag447.xml"/><Relationship Id="rId36" Type="http://schemas.openxmlformats.org/officeDocument/2006/relationships/tags" Target="../tags/tag455.xml"/><Relationship Id="rId10" Type="http://schemas.openxmlformats.org/officeDocument/2006/relationships/tags" Target="../tags/tag429.xml"/><Relationship Id="rId19" Type="http://schemas.openxmlformats.org/officeDocument/2006/relationships/tags" Target="../tags/tag438.xml"/><Relationship Id="rId31" Type="http://schemas.openxmlformats.org/officeDocument/2006/relationships/tags" Target="../tags/tag450.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tags" Target="../tags/tag446.xml"/><Relationship Id="rId30" Type="http://schemas.openxmlformats.org/officeDocument/2006/relationships/tags" Target="../tags/tag449.xml"/><Relationship Id="rId35" Type="http://schemas.openxmlformats.org/officeDocument/2006/relationships/tags" Target="../tags/tag454.xml"/><Relationship Id="rId4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tags" Target="../tags/tag478.xml"/><Relationship Id="rId26" Type="http://schemas.openxmlformats.org/officeDocument/2006/relationships/tags" Target="../tags/tag486.xml"/><Relationship Id="rId39" Type="http://schemas.openxmlformats.org/officeDocument/2006/relationships/notesSlide" Target="../notesSlides/notesSlide20.xml"/><Relationship Id="rId3" Type="http://schemas.openxmlformats.org/officeDocument/2006/relationships/tags" Target="../tags/tag463.xml"/><Relationship Id="rId21" Type="http://schemas.openxmlformats.org/officeDocument/2006/relationships/tags" Target="../tags/tag481.xml"/><Relationship Id="rId34" Type="http://schemas.openxmlformats.org/officeDocument/2006/relationships/tags" Target="../tags/tag494.xml"/><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tags" Target="../tags/tag477.xml"/><Relationship Id="rId25" Type="http://schemas.openxmlformats.org/officeDocument/2006/relationships/tags" Target="../tags/tag485.xml"/><Relationship Id="rId33" Type="http://schemas.openxmlformats.org/officeDocument/2006/relationships/tags" Target="../tags/tag493.xml"/><Relationship Id="rId38" Type="http://schemas.openxmlformats.org/officeDocument/2006/relationships/slideLayout" Target="../slideLayouts/slideLayout6.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tags" Target="../tags/tag480.xml"/><Relationship Id="rId29" Type="http://schemas.openxmlformats.org/officeDocument/2006/relationships/tags" Target="../tags/tag489.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24" Type="http://schemas.openxmlformats.org/officeDocument/2006/relationships/tags" Target="../tags/tag484.xml"/><Relationship Id="rId32" Type="http://schemas.openxmlformats.org/officeDocument/2006/relationships/tags" Target="../tags/tag492.xml"/><Relationship Id="rId37" Type="http://schemas.openxmlformats.org/officeDocument/2006/relationships/tags" Target="../tags/tag497.xml"/><Relationship Id="rId5" Type="http://schemas.openxmlformats.org/officeDocument/2006/relationships/tags" Target="../tags/tag465.xml"/><Relationship Id="rId15" Type="http://schemas.openxmlformats.org/officeDocument/2006/relationships/tags" Target="../tags/tag475.xml"/><Relationship Id="rId23" Type="http://schemas.openxmlformats.org/officeDocument/2006/relationships/tags" Target="../tags/tag483.xml"/><Relationship Id="rId28" Type="http://schemas.openxmlformats.org/officeDocument/2006/relationships/tags" Target="../tags/tag488.xml"/><Relationship Id="rId36" Type="http://schemas.openxmlformats.org/officeDocument/2006/relationships/tags" Target="../tags/tag496.xml"/><Relationship Id="rId10" Type="http://schemas.openxmlformats.org/officeDocument/2006/relationships/tags" Target="../tags/tag470.xml"/><Relationship Id="rId19" Type="http://schemas.openxmlformats.org/officeDocument/2006/relationships/tags" Target="../tags/tag479.xml"/><Relationship Id="rId31" Type="http://schemas.openxmlformats.org/officeDocument/2006/relationships/tags" Target="../tags/tag491.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 Id="rId22" Type="http://schemas.openxmlformats.org/officeDocument/2006/relationships/tags" Target="../tags/tag482.xml"/><Relationship Id="rId27" Type="http://schemas.openxmlformats.org/officeDocument/2006/relationships/tags" Target="../tags/tag487.xml"/><Relationship Id="rId30" Type="http://schemas.openxmlformats.org/officeDocument/2006/relationships/tags" Target="../tags/tag490.xml"/><Relationship Id="rId35" Type="http://schemas.openxmlformats.org/officeDocument/2006/relationships/tags" Target="../tags/tag49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98.xml"/><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0.xml"/><Relationship Id="rId1" Type="http://schemas.openxmlformats.org/officeDocument/2006/relationships/tags" Target="../tags/tag499.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2.xml"/><Relationship Id="rId1" Type="http://schemas.openxmlformats.org/officeDocument/2006/relationships/tags" Target="../tags/tag501.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tags" Target="../tags/tag515.xml"/><Relationship Id="rId3" Type="http://schemas.openxmlformats.org/officeDocument/2006/relationships/tags" Target="../tags/tag505.xml"/><Relationship Id="rId7" Type="http://schemas.openxmlformats.org/officeDocument/2006/relationships/tags" Target="../tags/tag509.xml"/><Relationship Id="rId12" Type="http://schemas.openxmlformats.org/officeDocument/2006/relationships/tags" Target="../tags/tag514.xml"/><Relationship Id="rId17" Type="http://schemas.openxmlformats.org/officeDocument/2006/relationships/notesSlide" Target="../notesSlides/notesSlide25.xml"/><Relationship Id="rId2" Type="http://schemas.openxmlformats.org/officeDocument/2006/relationships/tags" Target="../tags/tag504.xml"/><Relationship Id="rId16" Type="http://schemas.openxmlformats.org/officeDocument/2006/relationships/slideLayout" Target="../slideLayouts/slideLayout6.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5" Type="http://schemas.openxmlformats.org/officeDocument/2006/relationships/tags" Target="../tags/tag507.xml"/><Relationship Id="rId15" Type="http://schemas.openxmlformats.org/officeDocument/2006/relationships/tags" Target="../tags/tag517.xml"/><Relationship Id="rId10" Type="http://schemas.openxmlformats.org/officeDocument/2006/relationships/tags" Target="../tags/tag512.xml"/><Relationship Id="rId4" Type="http://schemas.openxmlformats.org/officeDocument/2006/relationships/tags" Target="../tags/tag506.xml"/><Relationship Id="rId9" Type="http://schemas.openxmlformats.org/officeDocument/2006/relationships/tags" Target="../tags/tag511.xml"/><Relationship Id="rId14" Type="http://schemas.openxmlformats.org/officeDocument/2006/relationships/tags" Target="../tags/tag5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9.xml"/><Relationship Id="rId1" Type="http://schemas.openxmlformats.org/officeDocument/2006/relationships/tags" Target="../tags/tag518.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1.xml"/><Relationship Id="rId1" Type="http://schemas.openxmlformats.org/officeDocument/2006/relationships/tags" Target="../tags/tag520.xml"/><Relationship Id="rId5" Type="http://schemas.openxmlformats.org/officeDocument/2006/relationships/image" Target="../media/image9.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3" Type="http://schemas.openxmlformats.org/officeDocument/2006/relationships/tags" Target="../tags/tag533.xml"/><Relationship Id="rId18" Type="http://schemas.openxmlformats.org/officeDocument/2006/relationships/tags" Target="../tags/tag538.xml"/><Relationship Id="rId26" Type="http://schemas.openxmlformats.org/officeDocument/2006/relationships/tags" Target="../tags/tag546.xml"/><Relationship Id="rId39" Type="http://schemas.openxmlformats.org/officeDocument/2006/relationships/tags" Target="../tags/tag559.xml"/><Relationship Id="rId21" Type="http://schemas.openxmlformats.org/officeDocument/2006/relationships/tags" Target="../tags/tag541.xml"/><Relationship Id="rId34" Type="http://schemas.openxmlformats.org/officeDocument/2006/relationships/tags" Target="../tags/tag554.xml"/><Relationship Id="rId42" Type="http://schemas.openxmlformats.org/officeDocument/2006/relationships/tags" Target="../tags/tag562.xml"/><Relationship Id="rId47" Type="http://schemas.openxmlformats.org/officeDocument/2006/relationships/tags" Target="../tags/tag567.xml"/><Relationship Id="rId50" Type="http://schemas.openxmlformats.org/officeDocument/2006/relationships/tags" Target="../tags/tag570.xml"/><Relationship Id="rId55" Type="http://schemas.openxmlformats.org/officeDocument/2006/relationships/tags" Target="../tags/tag575.xml"/><Relationship Id="rId63" Type="http://schemas.openxmlformats.org/officeDocument/2006/relationships/tags" Target="../tags/tag583.xml"/><Relationship Id="rId68" Type="http://schemas.openxmlformats.org/officeDocument/2006/relationships/tags" Target="../tags/tag588.xml"/><Relationship Id="rId76" Type="http://schemas.openxmlformats.org/officeDocument/2006/relationships/tags" Target="../tags/tag596.xml"/><Relationship Id="rId84" Type="http://schemas.openxmlformats.org/officeDocument/2006/relationships/tags" Target="../tags/tag604.xml"/><Relationship Id="rId89" Type="http://schemas.openxmlformats.org/officeDocument/2006/relationships/oleObject" Target="../embeddings/oleObject2.bin"/><Relationship Id="rId7" Type="http://schemas.openxmlformats.org/officeDocument/2006/relationships/tags" Target="../tags/tag527.xml"/><Relationship Id="rId71" Type="http://schemas.openxmlformats.org/officeDocument/2006/relationships/tags" Target="../tags/tag591.xml"/><Relationship Id="rId2" Type="http://schemas.openxmlformats.org/officeDocument/2006/relationships/tags" Target="../tags/tag522.xml"/><Relationship Id="rId16" Type="http://schemas.openxmlformats.org/officeDocument/2006/relationships/tags" Target="../tags/tag536.xml"/><Relationship Id="rId29" Type="http://schemas.openxmlformats.org/officeDocument/2006/relationships/tags" Target="../tags/tag549.xml"/><Relationship Id="rId11" Type="http://schemas.openxmlformats.org/officeDocument/2006/relationships/tags" Target="../tags/tag531.xml"/><Relationship Id="rId24" Type="http://schemas.openxmlformats.org/officeDocument/2006/relationships/tags" Target="../tags/tag544.xml"/><Relationship Id="rId32" Type="http://schemas.openxmlformats.org/officeDocument/2006/relationships/tags" Target="../tags/tag552.xml"/><Relationship Id="rId37" Type="http://schemas.openxmlformats.org/officeDocument/2006/relationships/tags" Target="../tags/tag557.xml"/><Relationship Id="rId40" Type="http://schemas.openxmlformats.org/officeDocument/2006/relationships/tags" Target="../tags/tag560.xml"/><Relationship Id="rId45" Type="http://schemas.openxmlformats.org/officeDocument/2006/relationships/tags" Target="../tags/tag565.xml"/><Relationship Id="rId53" Type="http://schemas.openxmlformats.org/officeDocument/2006/relationships/tags" Target="../tags/tag573.xml"/><Relationship Id="rId58" Type="http://schemas.openxmlformats.org/officeDocument/2006/relationships/tags" Target="../tags/tag578.xml"/><Relationship Id="rId66" Type="http://schemas.openxmlformats.org/officeDocument/2006/relationships/tags" Target="../tags/tag586.xml"/><Relationship Id="rId74" Type="http://schemas.openxmlformats.org/officeDocument/2006/relationships/tags" Target="../tags/tag594.xml"/><Relationship Id="rId79" Type="http://schemas.openxmlformats.org/officeDocument/2006/relationships/tags" Target="../tags/tag599.xml"/><Relationship Id="rId87" Type="http://schemas.openxmlformats.org/officeDocument/2006/relationships/oleObject" Target="../embeddings/oleObject1.bin"/><Relationship Id="rId5" Type="http://schemas.openxmlformats.org/officeDocument/2006/relationships/tags" Target="../tags/tag525.xml"/><Relationship Id="rId61" Type="http://schemas.openxmlformats.org/officeDocument/2006/relationships/tags" Target="../tags/tag581.xml"/><Relationship Id="rId82" Type="http://schemas.openxmlformats.org/officeDocument/2006/relationships/tags" Target="../tags/tag602.xml"/><Relationship Id="rId90" Type="http://schemas.openxmlformats.org/officeDocument/2006/relationships/image" Target="../media/image11.wmf"/><Relationship Id="rId19" Type="http://schemas.openxmlformats.org/officeDocument/2006/relationships/tags" Target="../tags/tag539.xml"/><Relationship Id="rId4" Type="http://schemas.openxmlformats.org/officeDocument/2006/relationships/tags" Target="../tags/tag524.xml"/><Relationship Id="rId9" Type="http://schemas.openxmlformats.org/officeDocument/2006/relationships/tags" Target="../tags/tag529.xml"/><Relationship Id="rId14" Type="http://schemas.openxmlformats.org/officeDocument/2006/relationships/tags" Target="../tags/tag534.xml"/><Relationship Id="rId22" Type="http://schemas.openxmlformats.org/officeDocument/2006/relationships/tags" Target="../tags/tag542.xml"/><Relationship Id="rId27" Type="http://schemas.openxmlformats.org/officeDocument/2006/relationships/tags" Target="../tags/tag547.xml"/><Relationship Id="rId30" Type="http://schemas.openxmlformats.org/officeDocument/2006/relationships/tags" Target="../tags/tag550.xml"/><Relationship Id="rId35" Type="http://schemas.openxmlformats.org/officeDocument/2006/relationships/tags" Target="../tags/tag555.xml"/><Relationship Id="rId43" Type="http://schemas.openxmlformats.org/officeDocument/2006/relationships/tags" Target="../tags/tag563.xml"/><Relationship Id="rId48" Type="http://schemas.openxmlformats.org/officeDocument/2006/relationships/tags" Target="../tags/tag568.xml"/><Relationship Id="rId56" Type="http://schemas.openxmlformats.org/officeDocument/2006/relationships/tags" Target="../tags/tag576.xml"/><Relationship Id="rId64" Type="http://schemas.openxmlformats.org/officeDocument/2006/relationships/tags" Target="../tags/tag584.xml"/><Relationship Id="rId69" Type="http://schemas.openxmlformats.org/officeDocument/2006/relationships/tags" Target="../tags/tag589.xml"/><Relationship Id="rId77" Type="http://schemas.openxmlformats.org/officeDocument/2006/relationships/tags" Target="../tags/tag597.xml"/><Relationship Id="rId8" Type="http://schemas.openxmlformats.org/officeDocument/2006/relationships/tags" Target="../tags/tag528.xml"/><Relationship Id="rId51" Type="http://schemas.openxmlformats.org/officeDocument/2006/relationships/tags" Target="../tags/tag571.xml"/><Relationship Id="rId72" Type="http://schemas.openxmlformats.org/officeDocument/2006/relationships/tags" Target="../tags/tag592.xml"/><Relationship Id="rId80" Type="http://schemas.openxmlformats.org/officeDocument/2006/relationships/tags" Target="../tags/tag600.xml"/><Relationship Id="rId85" Type="http://schemas.openxmlformats.org/officeDocument/2006/relationships/slideLayout" Target="../slideLayouts/slideLayout6.xml"/><Relationship Id="rId3" Type="http://schemas.openxmlformats.org/officeDocument/2006/relationships/tags" Target="../tags/tag523.xml"/><Relationship Id="rId12" Type="http://schemas.openxmlformats.org/officeDocument/2006/relationships/tags" Target="../tags/tag532.xml"/><Relationship Id="rId17" Type="http://schemas.openxmlformats.org/officeDocument/2006/relationships/tags" Target="../tags/tag537.xml"/><Relationship Id="rId25" Type="http://schemas.openxmlformats.org/officeDocument/2006/relationships/tags" Target="../tags/tag545.xml"/><Relationship Id="rId33" Type="http://schemas.openxmlformats.org/officeDocument/2006/relationships/tags" Target="../tags/tag553.xml"/><Relationship Id="rId38" Type="http://schemas.openxmlformats.org/officeDocument/2006/relationships/tags" Target="../tags/tag558.xml"/><Relationship Id="rId46" Type="http://schemas.openxmlformats.org/officeDocument/2006/relationships/tags" Target="../tags/tag566.xml"/><Relationship Id="rId59" Type="http://schemas.openxmlformats.org/officeDocument/2006/relationships/tags" Target="../tags/tag579.xml"/><Relationship Id="rId67" Type="http://schemas.openxmlformats.org/officeDocument/2006/relationships/tags" Target="../tags/tag587.xml"/><Relationship Id="rId20" Type="http://schemas.openxmlformats.org/officeDocument/2006/relationships/tags" Target="../tags/tag540.xml"/><Relationship Id="rId41" Type="http://schemas.openxmlformats.org/officeDocument/2006/relationships/tags" Target="../tags/tag561.xml"/><Relationship Id="rId54" Type="http://schemas.openxmlformats.org/officeDocument/2006/relationships/tags" Target="../tags/tag574.xml"/><Relationship Id="rId62" Type="http://schemas.openxmlformats.org/officeDocument/2006/relationships/tags" Target="../tags/tag582.xml"/><Relationship Id="rId70" Type="http://schemas.openxmlformats.org/officeDocument/2006/relationships/tags" Target="../tags/tag590.xml"/><Relationship Id="rId75" Type="http://schemas.openxmlformats.org/officeDocument/2006/relationships/tags" Target="../tags/tag595.xml"/><Relationship Id="rId83" Type="http://schemas.openxmlformats.org/officeDocument/2006/relationships/tags" Target="../tags/tag603.xml"/><Relationship Id="rId88"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tags" Target="../tags/tag526.xml"/><Relationship Id="rId15" Type="http://schemas.openxmlformats.org/officeDocument/2006/relationships/tags" Target="../tags/tag535.xml"/><Relationship Id="rId23" Type="http://schemas.openxmlformats.org/officeDocument/2006/relationships/tags" Target="../tags/tag543.xml"/><Relationship Id="rId28" Type="http://schemas.openxmlformats.org/officeDocument/2006/relationships/tags" Target="../tags/tag548.xml"/><Relationship Id="rId36" Type="http://schemas.openxmlformats.org/officeDocument/2006/relationships/tags" Target="../tags/tag556.xml"/><Relationship Id="rId49" Type="http://schemas.openxmlformats.org/officeDocument/2006/relationships/tags" Target="../tags/tag569.xml"/><Relationship Id="rId57" Type="http://schemas.openxmlformats.org/officeDocument/2006/relationships/tags" Target="../tags/tag577.xml"/><Relationship Id="rId10" Type="http://schemas.openxmlformats.org/officeDocument/2006/relationships/tags" Target="../tags/tag530.xml"/><Relationship Id="rId31" Type="http://schemas.openxmlformats.org/officeDocument/2006/relationships/tags" Target="../tags/tag551.xml"/><Relationship Id="rId44" Type="http://schemas.openxmlformats.org/officeDocument/2006/relationships/tags" Target="../tags/tag564.xml"/><Relationship Id="rId52" Type="http://schemas.openxmlformats.org/officeDocument/2006/relationships/tags" Target="../tags/tag572.xml"/><Relationship Id="rId60" Type="http://schemas.openxmlformats.org/officeDocument/2006/relationships/tags" Target="../tags/tag580.xml"/><Relationship Id="rId65" Type="http://schemas.openxmlformats.org/officeDocument/2006/relationships/tags" Target="../tags/tag585.xml"/><Relationship Id="rId73" Type="http://schemas.openxmlformats.org/officeDocument/2006/relationships/tags" Target="../tags/tag593.xml"/><Relationship Id="rId78" Type="http://schemas.openxmlformats.org/officeDocument/2006/relationships/tags" Target="../tags/tag598.xml"/><Relationship Id="rId81" Type="http://schemas.openxmlformats.org/officeDocument/2006/relationships/tags" Target="../tags/tag601.xml"/><Relationship Id="rId8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6.xml"/><Relationship Id="rId1" Type="http://schemas.openxmlformats.org/officeDocument/2006/relationships/tags" Target="../tags/tag605.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tags" Target="../tags/tag61.xml"/><Relationship Id="rId63" Type="http://schemas.openxmlformats.org/officeDocument/2006/relationships/image" Target="../media/image2.wmf"/><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notesSlide" Target="../notesSlides/notesSlide3.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61" Type="http://schemas.openxmlformats.org/officeDocument/2006/relationships/slideLayout" Target="../slideLayouts/slideLayout2.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64" Type="http://schemas.openxmlformats.org/officeDocument/2006/relationships/image" Target="../media/image3.png"/><Relationship Id="rId8" Type="http://schemas.openxmlformats.org/officeDocument/2006/relationships/tags" Target="../tags/tag14.xml"/><Relationship Id="rId51" Type="http://schemas.openxmlformats.org/officeDocument/2006/relationships/tags" Target="../tags/tag5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8.xml"/><Relationship Id="rId1" Type="http://schemas.openxmlformats.org/officeDocument/2006/relationships/tags" Target="../tags/tag607.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tags" Target="../tags/tag616.xml"/><Relationship Id="rId13" Type="http://schemas.openxmlformats.org/officeDocument/2006/relationships/tags" Target="../tags/tag621.xml"/><Relationship Id="rId18" Type="http://schemas.openxmlformats.org/officeDocument/2006/relationships/tags" Target="../tags/tag626.xml"/><Relationship Id="rId3" Type="http://schemas.openxmlformats.org/officeDocument/2006/relationships/tags" Target="../tags/tag611.xml"/><Relationship Id="rId21" Type="http://schemas.openxmlformats.org/officeDocument/2006/relationships/tags" Target="../tags/tag629.xml"/><Relationship Id="rId7" Type="http://schemas.openxmlformats.org/officeDocument/2006/relationships/tags" Target="../tags/tag615.xml"/><Relationship Id="rId12" Type="http://schemas.openxmlformats.org/officeDocument/2006/relationships/tags" Target="../tags/tag620.xml"/><Relationship Id="rId17" Type="http://schemas.openxmlformats.org/officeDocument/2006/relationships/tags" Target="../tags/tag625.xml"/><Relationship Id="rId2" Type="http://schemas.openxmlformats.org/officeDocument/2006/relationships/tags" Target="../tags/tag610.xml"/><Relationship Id="rId16" Type="http://schemas.openxmlformats.org/officeDocument/2006/relationships/tags" Target="../tags/tag624.xml"/><Relationship Id="rId20" Type="http://schemas.openxmlformats.org/officeDocument/2006/relationships/tags" Target="../tags/tag628.xml"/><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tags" Target="../tags/tag619.xml"/><Relationship Id="rId24" Type="http://schemas.openxmlformats.org/officeDocument/2006/relationships/notesSlide" Target="../notesSlides/notesSlide31.xml"/><Relationship Id="rId5" Type="http://schemas.openxmlformats.org/officeDocument/2006/relationships/tags" Target="../tags/tag613.xml"/><Relationship Id="rId15" Type="http://schemas.openxmlformats.org/officeDocument/2006/relationships/tags" Target="../tags/tag623.xml"/><Relationship Id="rId23" Type="http://schemas.openxmlformats.org/officeDocument/2006/relationships/slideLayout" Target="../slideLayouts/slideLayout6.xml"/><Relationship Id="rId10" Type="http://schemas.openxmlformats.org/officeDocument/2006/relationships/tags" Target="../tags/tag618.xml"/><Relationship Id="rId19" Type="http://schemas.openxmlformats.org/officeDocument/2006/relationships/tags" Target="../tags/tag627.xml"/><Relationship Id="rId4" Type="http://schemas.openxmlformats.org/officeDocument/2006/relationships/tags" Target="../tags/tag612.xml"/><Relationship Id="rId9" Type="http://schemas.openxmlformats.org/officeDocument/2006/relationships/tags" Target="../tags/tag617.xml"/><Relationship Id="rId14" Type="http://schemas.openxmlformats.org/officeDocument/2006/relationships/tags" Target="../tags/tag622.xml"/><Relationship Id="rId22" Type="http://schemas.openxmlformats.org/officeDocument/2006/relationships/tags" Target="../tags/tag630.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notesSlide" Target="../notesSlides/notesSlide4.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slideLayout" Target="../slideLayouts/slideLayout6.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s>
</file>

<file path=ppt/slides/_rels/slide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notesSlide" Target="../notesSlides/notesSlide5.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s>
</file>

<file path=ppt/slides/_rels/slide6.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notesSlide" Target="../notesSlides/notesSlide6.xml"/><Relationship Id="rId4" Type="http://schemas.openxmlformats.org/officeDocument/2006/relationships/tags" Target="../tags/tag98.xml"/><Relationship Id="rId9"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9" Type="http://schemas.openxmlformats.org/officeDocument/2006/relationships/tags" Target="../tags/tag146.xml"/><Relationship Id="rId21" Type="http://schemas.openxmlformats.org/officeDocument/2006/relationships/tags" Target="../tags/tag128.xml"/><Relationship Id="rId34" Type="http://schemas.openxmlformats.org/officeDocument/2006/relationships/tags" Target="../tags/tag141.xml"/><Relationship Id="rId42" Type="http://schemas.openxmlformats.org/officeDocument/2006/relationships/tags" Target="../tags/tag149.xml"/><Relationship Id="rId47" Type="http://schemas.openxmlformats.org/officeDocument/2006/relationships/tags" Target="../tags/tag154.xml"/><Relationship Id="rId50" Type="http://schemas.openxmlformats.org/officeDocument/2006/relationships/tags" Target="../tags/tag157.xml"/><Relationship Id="rId55" Type="http://schemas.openxmlformats.org/officeDocument/2006/relationships/tags" Target="../tags/tag162.xml"/><Relationship Id="rId63" Type="http://schemas.openxmlformats.org/officeDocument/2006/relationships/tags" Target="../tags/tag170.xml"/><Relationship Id="rId68" Type="http://schemas.openxmlformats.org/officeDocument/2006/relationships/tags" Target="../tags/tag175.xml"/><Relationship Id="rId76" Type="http://schemas.openxmlformats.org/officeDocument/2006/relationships/tags" Target="../tags/tag183.xml"/><Relationship Id="rId7" Type="http://schemas.openxmlformats.org/officeDocument/2006/relationships/tags" Target="../tags/tag114.xml"/><Relationship Id="rId71" Type="http://schemas.openxmlformats.org/officeDocument/2006/relationships/tags" Target="../tags/tag178.xml"/><Relationship Id="rId2" Type="http://schemas.openxmlformats.org/officeDocument/2006/relationships/tags" Target="../tags/tag109.xml"/><Relationship Id="rId16" Type="http://schemas.openxmlformats.org/officeDocument/2006/relationships/tags" Target="../tags/tag123.xml"/><Relationship Id="rId29" Type="http://schemas.openxmlformats.org/officeDocument/2006/relationships/tags" Target="../tags/tag136.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tags" Target="../tags/tag144.xml"/><Relationship Id="rId40" Type="http://schemas.openxmlformats.org/officeDocument/2006/relationships/tags" Target="../tags/tag147.xml"/><Relationship Id="rId45" Type="http://schemas.openxmlformats.org/officeDocument/2006/relationships/tags" Target="../tags/tag152.xml"/><Relationship Id="rId53" Type="http://schemas.openxmlformats.org/officeDocument/2006/relationships/tags" Target="../tags/tag160.xml"/><Relationship Id="rId58" Type="http://schemas.openxmlformats.org/officeDocument/2006/relationships/tags" Target="../tags/tag165.xml"/><Relationship Id="rId66" Type="http://schemas.openxmlformats.org/officeDocument/2006/relationships/tags" Target="../tags/tag173.xml"/><Relationship Id="rId74" Type="http://schemas.openxmlformats.org/officeDocument/2006/relationships/tags" Target="../tags/tag181.xml"/><Relationship Id="rId79" Type="http://schemas.openxmlformats.org/officeDocument/2006/relationships/tags" Target="../tags/tag186.xml"/><Relationship Id="rId5" Type="http://schemas.openxmlformats.org/officeDocument/2006/relationships/tags" Target="../tags/tag112.xml"/><Relationship Id="rId61" Type="http://schemas.openxmlformats.org/officeDocument/2006/relationships/tags" Target="../tags/tag168.xml"/><Relationship Id="rId82" Type="http://schemas.openxmlformats.org/officeDocument/2006/relationships/notesSlide" Target="../notesSlides/notesSlide9.xml"/><Relationship Id="rId10" Type="http://schemas.openxmlformats.org/officeDocument/2006/relationships/tags" Target="../tags/tag117.xml"/><Relationship Id="rId19" Type="http://schemas.openxmlformats.org/officeDocument/2006/relationships/tags" Target="../tags/tag126.xml"/><Relationship Id="rId31" Type="http://schemas.openxmlformats.org/officeDocument/2006/relationships/tags" Target="../tags/tag138.xml"/><Relationship Id="rId44" Type="http://schemas.openxmlformats.org/officeDocument/2006/relationships/tags" Target="../tags/tag151.xml"/><Relationship Id="rId52" Type="http://schemas.openxmlformats.org/officeDocument/2006/relationships/tags" Target="../tags/tag159.xml"/><Relationship Id="rId60" Type="http://schemas.openxmlformats.org/officeDocument/2006/relationships/tags" Target="../tags/tag167.xml"/><Relationship Id="rId65" Type="http://schemas.openxmlformats.org/officeDocument/2006/relationships/tags" Target="../tags/tag172.xml"/><Relationship Id="rId73" Type="http://schemas.openxmlformats.org/officeDocument/2006/relationships/tags" Target="../tags/tag180.xml"/><Relationship Id="rId78" Type="http://schemas.openxmlformats.org/officeDocument/2006/relationships/tags" Target="../tags/tag185.xml"/><Relationship Id="rId81" Type="http://schemas.openxmlformats.org/officeDocument/2006/relationships/slideLayout" Target="../slideLayouts/slideLayout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 Id="rId43" Type="http://schemas.openxmlformats.org/officeDocument/2006/relationships/tags" Target="../tags/tag150.xml"/><Relationship Id="rId48" Type="http://schemas.openxmlformats.org/officeDocument/2006/relationships/tags" Target="../tags/tag155.xml"/><Relationship Id="rId56" Type="http://schemas.openxmlformats.org/officeDocument/2006/relationships/tags" Target="../tags/tag163.xml"/><Relationship Id="rId64" Type="http://schemas.openxmlformats.org/officeDocument/2006/relationships/tags" Target="../tags/tag171.xml"/><Relationship Id="rId69" Type="http://schemas.openxmlformats.org/officeDocument/2006/relationships/tags" Target="../tags/tag176.xml"/><Relationship Id="rId77" Type="http://schemas.openxmlformats.org/officeDocument/2006/relationships/tags" Target="../tags/tag184.xml"/><Relationship Id="rId8" Type="http://schemas.openxmlformats.org/officeDocument/2006/relationships/tags" Target="../tags/tag115.xml"/><Relationship Id="rId51" Type="http://schemas.openxmlformats.org/officeDocument/2006/relationships/tags" Target="../tags/tag158.xml"/><Relationship Id="rId72" Type="http://schemas.openxmlformats.org/officeDocument/2006/relationships/tags" Target="../tags/tag179.xml"/><Relationship Id="rId80" Type="http://schemas.openxmlformats.org/officeDocument/2006/relationships/tags" Target="../tags/tag187.xml"/><Relationship Id="rId3" Type="http://schemas.openxmlformats.org/officeDocument/2006/relationships/tags" Target="../tags/tag110.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tags" Target="../tags/tag145.xml"/><Relationship Id="rId46" Type="http://schemas.openxmlformats.org/officeDocument/2006/relationships/tags" Target="../tags/tag153.xml"/><Relationship Id="rId59" Type="http://schemas.openxmlformats.org/officeDocument/2006/relationships/tags" Target="../tags/tag166.xml"/><Relationship Id="rId67" Type="http://schemas.openxmlformats.org/officeDocument/2006/relationships/tags" Target="../tags/tag174.xml"/><Relationship Id="rId20" Type="http://schemas.openxmlformats.org/officeDocument/2006/relationships/tags" Target="../tags/tag127.xml"/><Relationship Id="rId41" Type="http://schemas.openxmlformats.org/officeDocument/2006/relationships/tags" Target="../tags/tag148.xml"/><Relationship Id="rId54" Type="http://schemas.openxmlformats.org/officeDocument/2006/relationships/tags" Target="../tags/tag161.xml"/><Relationship Id="rId62" Type="http://schemas.openxmlformats.org/officeDocument/2006/relationships/tags" Target="../tags/tag169.xml"/><Relationship Id="rId70" Type="http://schemas.openxmlformats.org/officeDocument/2006/relationships/tags" Target="../tags/tag177.xml"/><Relationship Id="rId75" Type="http://schemas.openxmlformats.org/officeDocument/2006/relationships/tags" Target="../tags/tag182.xml"/><Relationship Id="rId1" Type="http://schemas.openxmlformats.org/officeDocument/2006/relationships/tags" Target="../tags/tag108.xml"/><Relationship Id="rId6" Type="http://schemas.openxmlformats.org/officeDocument/2006/relationships/tags" Target="../tags/tag113.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49" Type="http://schemas.openxmlformats.org/officeDocument/2006/relationships/tags" Target="../tags/tag156.xml"/><Relationship Id="rId57" Type="http://schemas.openxmlformats.org/officeDocument/2006/relationships/tags" Target="../tags/tag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C14D3C1-7755-4824-B973-289FCEA5E787}"/>
              </a:ext>
            </a:extLst>
          </p:cNvPr>
          <p:cNvSpPr>
            <a:spLocks noGrp="1" noChangeArrowheads="1"/>
          </p:cNvSpPr>
          <p:nvPr>
            <p:ph type="ctrTitle"/>
            <p:custDataLst>
              <p:tags r:id="rId1"/>
            </p:custDataLst>
          </p:nvPr>
        </p:nvSpPr>
        <p:spPr>
          <a:xfrm>
            <a:off x="685800" y="2286000"/>
            <a:ext cx="7772400" cy="1143000"/>
          </a:xfrm>
        </p:spPr>
        <p:txBody>
          <a:bodyPr anchor="ctr"/>
          <a:lstStyle/>
          <a:p>
            <a:r>
              <a:rPr lang="fr-FR" altLang="fr-FR" sz="2800" dirty="0"/>
              <a:t>Le pilotage de la </a:t>
            </a:r>
            <a:r>
              <a:rPr lang="fr-FR" altLang="fr-FR" sz="2800" dirty="0" err="1"/>
              <a:t>supply</a:t>
            </a:r>
            <a:r>
              <a:rPr lang="fr-FR" altLang="fr-FR" sz="2800" dirty="0"/>
              <a:t> </a:t>
            </a:r>
            <a:r>
              <a:rPr lang="fr-FR" altLang="fr-FR" sz="2800" dirty="0" err="1"/>
              <a:t>chain</a:t>
            </a:r>
            <a:endParaRPr lang="fr-FR" altLang="fr-FR" sz="2800" dirty="0"/>
          </a:p>
        </p:txBody>
      </p:sp>
      <p:sp>
        <p:nvSpPr>
          <p:cNvPr id="37891" name="Rectangle 3">
            <a:extLst>
              <a:ext uri="{FF2B5EF4-FFF2-40B4-BE49-F238E27FC236}">
                <a16:creationId xmlns:a16="http://schemas.microsoft.com/office/drawing/2014/main" id="{895E63A1-6961-4B2E-B565-8C1F9E1FE13A}"/>
              </a:ext>
            </a:extLst>
          </p:cNvPr>
          <p:cNvSpPr>
            <a:spLocks noGrp="1" noChangeArrowheads="1"/>
          </p:cNvSpPr>
          <p:nvPr>
            <p:ph type="subTitle" idx="1"/>
            <p:custDataLst>
              <p:tags r:id="rId2"/>
            </p:custDataLst>
          </p:nvPr>
        </p:nvSpPr>
        <p:spPr>
          <a:xfrm>
            <a:off x="1066800" y="4114800"/>
            <a:ext cx="6858000" cy="990600"/>
          </a:xfrm>
        </p:spPr>
        <p:txBody>
          <a:bodyPr/>
          <a:lstStyle/>
          <a:p>
            <a:r>
              <a:rPr lang="fr-FR" altLang="fr-FR" dirty="0"/>
              <a:t>Problématique, choix stratégiques et opérationnels, mesure de performance</a:t>
            </a:r>
            <a:br>
              <a:rPr lang="fr-FR" altLang="fr-FR" dirty="0"/>
            </a:br>
            <a:endParaRPr lang="fr-FR" altLang="fr-FR" dirty="0"/>
          </a:p>
        </p:txBody>
      </p:sp>
      <p:sp>
        <p:nvSpPr>
          <p:cNvPr id="4" name="Espace réservé du numéro de diapositive 1">
            <a:extLst>
              <a:ext uri="{FF2B5EF4-FFF2-40B4-BE49-F238E27FC236}">
                <a16:creationId xmlns:a16="http://schemas.microsoft.com/office/drawing/2014/main" id="{FF005F62-5FE9-4B2C-AE26-9D4E4C50000D}"/>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a:t>
            </a:fld>
            <a:endParaRPr lang="fr-F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ce réservé de la date 2">
            <a:extLst>
              <a:ext uri="{FF2B5EF4-FFF2-40B4-BE49-F238E27FC236}">
                <a16:creationId xmlns:a16="http://schemas.microsoft.com/office/drawing/2014/main" id="{9B9F14AD-DE4C-4423-98FA-FAF5361E4D60}"/>
              </a:ext>
            </a:extLst>
          </p:cNvPr>
          <p:cNvSpPr>
            <a:spLocks noGrp="1"/>
          </p:cNvSpPr>
          <p:nvPr>
            <p:ph type="dt" sz="half" idx="10"/>
            <p:custDataLst>
              <p:tags r:id="rId1"/>
            </p:custDataLst>
          </p:nvPr>
        </p:nvSpPr>
        <p:spPr/>
        <p:txBody>
          <a:bodyPr/>
          <a:lstStyle/>
          <a:p>
            <a:fld id="{E73EBC46-384B-4545-8F2D-E8E383084A4F}" type="datetime1">
              <a:rPr lang="fr-FR" altLang="fr-FR"/>
              <a:pPr/>
              <a:t>29/08/2020</a:t>
            </a:fld>
            <a:endParaRPr lang="fr-FR" altLang="fr-FR"/>
          </a:p>
        </p:txBody>
      </p:sp>
      <p:sp>
        <p:nvSpPr>
          <p:cNvPr id="43" name="Espace réservé du pied de page 3">
            <a:extLst>
              <a:ext uri="{FF2B5EF4-FFF2-40B4-BE49-F238E27FC236}">
                <a16:creationId xmlns:a16="http://schemas.microsoft.com/office/drawing/2014/main" id="{AC40F959-2A91-476C-B765-5FE9964BA7A4}"/>
              </a:ext>
            </a:extLst>
          </p:cNvPr>
          <p:cNvSpPr>
            <a:spLocks noGrp="1"/>
          </p:cNvSpPr>
          <p:nvPr>
            <p:ph type="ftr" sz="quarter" idx="11"/>
            <p:custDataLst>
              <p:tags r:id="rId2"/>
            </p:custDataLst>
          </p:nvPr>
        </p:nvSpPr>
        <p:spPr/>
        <p:txBody>
          <a:bodyPr/>
          <a:lstStyle/>
          <a:p>
            <a:r>
              <a:rPr lang="fr-FR" altLang="fr-FR"/>
              <a:t>© Groupe HEC - Département Management Industriel et Logistique</a:t>
            </a:r>
          </a:p>
        </p:txBody>
      </p:sp>
      <p:sp>
        <p:nvSpPr>
          <p:cNvPr id="79874" name="Rectangle 2">
            <a:extLst>
              <a:ext uri="{FF2B5EF4-FFF2-40B4-BE49-F238E27FC236}">
                <a16:creationId xmlns:a16="http://schemas.microsoft.com/office/drawing/2014/main" id="{3CA2665D-5AB2-4F0D-9FA2-4F89353FB5D5}"/>
              </a:ext>
            </a:extLst>
          </p:cNvPr>
          <p:cNvSpPr>
            <a:spLocks noGrp="1" noChangeArrowheads="1"/>
          </p:cNvSpPr>
          <p:nvPr>
            <p:ph type="title"/>
            <p:custDataLst>
              <p:tags r:id="rId3"/>
            </p:custDataLst>
          </p:nvPr>
        </p:nvSpPr>
        <p:spPr>
          <a:xfrm>
            <a:off x="914400" y="461963"/>
            <a:ext cx="7696200" cy="1308819"/>
          </a:xfrm>
        </p:spPr>
        <p:txBody>
          <a:bodyPr/>
          <a:lstStyle/>
          <a:p>
            <a:r>
              <a:rPr lang="fr-FR" altLang="fr-FR" dirty="0"/>
              <a:t>2. Les processus Supply Chain</a:t>
            </a:r>
            <a:br>
              <a:rPr lang="fr-FR" altLang="fr-FR" dirty="0"/>
            </a:br>
            <a:r>
              <a:rPr lang="fr-FR" altLang="fr-FR" sz="2400" dirty="0"/>
              <a:t>Le modèle SCOR : description des processus existants et cibles</a:t>
            </a:r>
            <a:endParaRPr lang="fr-FR" altLang="fr-FR" dirty="0"/>
          </a:p>
        </p:txBody>
      </p:sp>
      <p:grpSp>
        <p:nvGrpSpPr>
          <p:cNvPr id="2" name="Groupe 1">
            <a:extLst>
              <a:ext uri="{FF2B5EF4-FFF2-40B4-BE49-F238E27FC236}">
                <a16:creationId xmlns:a16="http://schemas.microsoft.com/office/drawing/2014/main" id="{925749AE-041E-4CB5-9B4E-4623E4323633}"/>
              </a:ext>
            </a:extLst>
          </p:cNvPr>
          <p:cNvGrpSpPr/>
          <p:nvPr/>
        </p:nvGrpSpPr>
        <p:grpSpPr>
          <a:xfrm>
            <a:off x="471488" y="1916832"/>
            <a:ext cx="8075612" cy="4761631"/>
            <a:chOff x="471488" y="1763713"/>
            <a:chExt cx="8075612" cy="4761631"/>
          </a:xfrm>
        </p:grpSpPr>
        <p:sp>
          <p:nvSpPr>
            <p:cNvPr id="79875" name="Rectangle 3">
              <a:extLst>
                <a:ext uri="{FF2B5EF4-FFF2-40B4-BE49-F238E27FC236}">
                  <a16:creationId xmlns:a16="http://schemas.microsoft.com/office/drawing/2014/main" id="{A4BB4258-5351-41D2-A61C-465419E50AE3}"/>
                </a:ext>
              </a:extLst>
            </p:cNvPr>
            <p:cNvSpPr>
              <a:spLocks noChangeArrowheads="1"/>
            </p:cNvSpPr>
            <p:nvPr>
              <p:custDataLst>
                <p:tags r:id="rId4"/>
              </p:custDataLst>
            </p:nvPr>
          </p:nvSpPr>
          <p:spPr bwMode="auto">
            <a:xfrm>
              <a:off x="7988300" y="1916113"/>
              <a:ext cx="558800" cy="4146550"/>
            </a:xfrm>
            <a:prstGeom prst="rect">
              <a:avLst/>
            </a:prstGeom>
            <a:gradFill rotWithShape="0">
              <a:gsLst>
                <a:gs pos="0">
                  <a:srgbClr val="B6C7C9"/>
                </a:gs>
                <a:gs pos="100000">
                  <a:srgbClr val="B6C7C9">
                    <a:gamma/>
                    <a:shade val="46275"/>
                    <a:invGamma/>
                  </a:srgbClr>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rgbClr val="B6C7C9"/>
              </a:extrusionClr>
              <a:contourClr>
                <a:srgbClr val="B6C7C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endParaRPr lang="fr-FR"/>
            </a:p>
          </p:txBody>
        </p:sp>
        <p:sp>
          <p:nvSpPr>
            <p:cNvPr id="79876" name="Rectangle 4">
              <a:extLst>
                <a:ext uri="{FF2B5EF4-FFF2-40B4-BE49-F238E27FC236}">
                  <a16:creationId xmlns:a16="http://schemas.microsoft.com/office/drawing/2014/main" id="{D68BCACE-5954-4B7B-AB27-1DEE73419897}"/>
                </a:ext>
              </a:extLst>
            </p:cNvPr>
            <p:cNvSpPr>
              <a:spLocks noChangeArrowheads="1"/>
            </p:cNvSpPr>
            <p:nvPr>
              <p:custDataLst>
                <p:tags r:id="rId5"/>
              </p:custDataLst>
            </p:nvPr>
          </p:nvSpPr>
          <p:spPr bwMode="auto">
            <a:xfrm>
              <a:off x="471488" y="1916113"/>
              <a:ext cx="560387" cy="4146550"/>
            </a:xfrm>
            <a:prstGeom prst="rect">
              <a:avLst/>
            </a:prstGeom>
            <a:gradFill rotWithShape="0">
              <a:gsLst>
                <a:gs pos="0">
                  <a:srgbClr val="B6C7C9"/>
                </a:gs>
                <a:gs pos="100000">
                  <a:srgbClr val="B6C7C9">
                    <a:gamma/>
                    <a:shade val="46275"/>
                    <a:invGamma/>
                  </a:srgbClr>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rgbClr val="B6C7C9"/>
              </a:extrusionClr>
              <a:contourClr>
                <a:srgbClr val="B6C7C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endParaRPr lang="fr-FR"/>
            </a:p>
          </p:txBody>
        </p:sp>
        <p:sp>
          <p:nvSpPr>
            <p:cNvPr id="79877" name="AutoShape 5">
              <a:extLst>
                <a:ext uri="{FF2B5EF4-FFF2-40B4-BE49-F238E27FC236}">
                  <a16:creationId xmlns:a16="http://schemas.microsoft.com/office/drawing/2014/main" id="{DD9B3A10-C100-4B19-B72B-7A64E9455187}"/>
                </a:ext>
              </a:extLst>
            </p:cNvPr>
            <p:cNvSpPr>
              <a:spLocks noChangeArrowheads="1"/>
            </p:cNvSpPr>
            <p:nvPr>
              <p:custDataLst>
                <p:tags r:id="rId6"/>
              </p:custDataLst>
            </p:nvPr>
          </p:nvSpPr>
          <p:spPr bwMode="auto">
            <a:xfrm>
              <a:off x="5611813" y="2924175"/>
              <a:ext cx="2349500" cy="3400425"/>
            </a:xfrm>
            <a:prstGeom prst="rightArrow">
              <a:avLst>
                <a:gd name="adj1" fmla="val 75009"/>
                <a:gd name="adj2" fmla="val 27940"/>
              </a:avLst>
            </a:prstGeom>
            <a:gradFill rotWithShape="0">
              <a:gsLst>
                <a:gs pos="0">
                  <a:srgbClr val="008080">
                    <a:gamma/>
                    <a:shade val="66275"/>
                    <a:invGamma/>
                  </a:srgbClr>
                </a:gs>
                <a:gs pos="50000">
                  <a:srgbClr val="008080"/>
                </a:gs>
                <a:gs pos="100000">
                  <a:srgbClr val="008080">
                    <a:gamma/>
                    <a:shade val="6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79878" name="Freeform 6">
              <a:extLst>
                <a:ext uri="{FF2B5EF4-FFF2-40B4-BE49-F238E27FC236}">
                  <a16:creationId xmlns:a16="http://schemas.microsoft.com/office/drawing/2014/main" id="{D245FF70-41B0-439F-8DFF-67E3C75B513F}"/>
                </a:ext>
              </a:extLst>
            </p:cNvPr>
            <p:cNvSpPr>
              <a:spLocks/>
            </p:cNvSpPr>
            <p:nvPr>
              <p:custDataLst>
                <p:tags r:id="rId7"/>
              </p:custDataLst>
            </p:nvPr>
          </p:nvSpPr>
          <p:spPr bwMode="auto">
            <a:xfrm>
              <a:off x="5740400" y="5368925"/>
              <a:ext cx="1679575" cy="381000"/>
            </a:xfrm>
            <a:custGeom>
              <a:avLst/>
              <a:gdLst>
                <a:gd name="T0" fmla="*/ 1145 w 1146"/>
                <a:gd name="T1" fmla="*/ 260 h 261"/>
                <a:gd name="T2" fmla="*/ 1145 w 1146"/>
                <a:gd name="T3" fmla="*/ 114 h 261"/>
                <a:gd name="T4" fmla="*/ 1103 w 1146"/>
                <a:gd name="T5" fmla="*/ 114 h 261"/>
                <a:gd name="T6" fmla="*/ 1103 w 1146"/>
                <a:gd name="T7" fmla="*/ 64 h 261"/>
                <a:gd name="T8" fmla="*/ 1120 w 1146"/>
                <a:gd name="T9" fmla="*/ 64 h 261"/>
                <a:gd name="T10" fmla="*/ 1058 w 1146"/>
                <a:gd name="T11" fmla="*/ 9 h 261"/>
                <a:gd name="T12" fmla="*/ 990 w 1146"/>
                <a:gd name="T13" fmla="*/ 62 h 261"/>
                <a:gd name="T14" fmla="*/ 1005 w 1146"/>
                <a:gd name="T15" fmla="*/ 62 h 261"/>
                <a:gd name="T16" fmla="*/ 1005 w 1146"/>
                <a:gd name="T17" fmla="*/ 113 h 261"/>
                <a:gd name="T18" fmla="*/ 946 w 1146"/>
                <a:gd name="T19" fmla="*/ 113 h 261"/>
                <a:gd name="T20" fmla="*/ 946 w 1146"/>
                <a:gd name="T21" fmla="*/ 62 h 261"/>
                <a:gd name="T22" fmla="*/ 960 w 1146"/>
                <a:gd name="T23" fmla="*/ 62 h 261"/>
                <a:gd name="T24" fmla="*/ 901 w 1146"/>
                <a:gd name="T25" fmla="*/ 8 h 261"/>
                <a:gd name="T26" fmla="*/ 836 w 1146"/>
                <a:gd name="T27" fmla="*/ 64 h 261"/>
                <a:gd name="T28" fmla="*/ 850 w 1146"/>
                <a:gd name="T29" fmla="*/ 64 h 261"/>
                <a:gd name="T30" fmla="*/ 850 w 1146"/>
                <a:gd name="T31" fmla="*/ 113 h 261"/>
                <a:gd name="T32" fmla="*/ 788 w 1146"/>
                <a:gd name="T33" fmla="*/ 113 h 261"/>
                <a:gd name="T34" fmla="*/ 788 w 1146"/>
                <a:gd name="T35" fmla="*/ 64 h 261"/>
                <a:gd name="T36" fmla="*/ 806 w 1146"/>
                <a:gd name="T37" fmla="*/ 64 h 261"/>
                <a:gd name="T38" fmla="*/ 743 w 1146"/>
                <a:gd name="T39" fmla="*/ 6 h 261"/>
                <a:gd name="T40" fmla="*/ 678 w 1146"/>
                <a:gd name="T41" fmla="*/ 62 h 261"/>
                <a:gd name="T42" fmla="*/ 693 w 1146"/>
                <a:gd name="T43" fmla="*/ 62 h 261"/>
                <a:gd name="T44" fmla="*/ 693 w 1146"/>
                <a:gd name="T45" fmla="*/ 114 h 261"/>
                <a:gd name="T46" fmla="*/ 633 w 1146"/>
                <a:gd name="T47" fmla="*/ 114 h 261"/>
                <a:gd name="T48" fmla="*/ 633 w 1146"/>
                <a:gd name="T49" fmla="*/ 64 h 261"/>
                <a:gd name="T50" fmla="*/ 650 w 1146"/>
                <a:gd name="T51" fmla="*/ 64 h 261"/>
                <a:gd name="T52" fmla="*/ 586 w 1146"/>
                <a:gd name="T53" fmla="*/ 9 h 261"/>
                <a:gd name="T54" fmla="*/ 522 w 1146"/>
                <a:gd name="T55" fmla="*/ 64 h 261"/>
                <a:gd name="T56" fmla="*/ 537 w 1146"/>
                <a:gd name="T57" fmla="*/ 64 h 261"/>
                <a:gd name="T58" fmla="*/ 537 w 1146"/>
                <a:gd name="T59" fmla="*/ 113 h 261"/>
                <a:gd name="T60" fmla="*/ 477 w 1146"/>
                <a:gd name="T61" fmla="*/ 113 h 261"/>
                <a:gd name="T62" fmla="*/ 477 w 1146"/>
                <a:gd name="T63" fmla="*/ 62 h 261"/>
                <a:gd name="T64" fmla="*/ 492 w 1146"/>
                <a:gd name="T65" fmla="*/ 62 h 261"/>
                <a:gd name="T66" fmla="*/ 430 w 1146"/>
                <a:gd name="T67" fmla="*/ 8 h 261"/>
                <a:gd name="T68" fmla="*/ 363 w 1146"/>
                <a:gd name="T69" fmla="*/ 64 h 261"/>
                <a:gd name="T70" fmla="*/ 380 w 1146"/>
                <a:gd name="T71" fmla="*/ 64 h 261"/>
                <a:gd name="T72" fmla="*/ 380 w 1146"/>
                <a:gd name="T73" fmla="*/ 113 h 261"/>
                <a:gd name="T74" fmla="*/ 320 w 1146"/>
                <a:gd name="T75" fmla="*/ 113 h 261"/>
                <a:gd name="T76" fmla="*/ 320 w 1146"/>
                <a:gd name="T77" fmla="*/ 58 h 261"/>
                <a:gd name="T78" fmla="*/ 335 w 1146"/>
                <a:gd name="T79" fmla="*/ 58 h 261"/>
                <a:gd name="T80" fmla="*/ 273 w 1146"/>
                <a:gd name="T81" fmla="*/ 0 h 261"/>
                <a:gd name="T82" fmla="*/ 205 w 1146"/>
                <a:gd name="T83" fmla="*/ 61 h 261"/>
                <a:gd name="T84" fmla="*/ 222 w 1146"/>
                <a:gd name="T85" fmla="*/ 61 h 261"/>
                <a:gd name="T86" fmla="*/ 222 w 1146"/>
                <a:gd name="T87" fmla="*/ 113 h 261"/>
                <a:gd name="T88" fmla="*/ 153 w 1146"/>
                <a:gd name="T89" fmla="*/ 113 h 261"/>
                <a:gd name="T90" fmla="*/ 153 w 1146"/>
                <a:gd name="T91" fmla="*/ 58 h 261"/>
                <a:gd name="T92" fmla="*/ 165 w 1146"/>
                <a:gd name="T93" fmla="*/ 58 h 261"/>
                <a:gd name="T94" fmla="*/ 102 w 1146"/>
                <a:gd name="T95" fmla="*/ 2 h 261"/>
                <a:gd name="T96" fmla="*/ 35 w 1146"/>
                <a:gd name="T97" fmla="*/ 57 h 261"/>
                <a:gd name="T98" fmla="*/ 50 w 1146"/>
                <a:gd name="T99" fmla="*/ 56 h 261"/>
                <a:gd name="T100" fmla="*/ 50 w 1146"/>
                <a:gd name="T101" fmla="*/ 114 h 261"/>
                <a:gd name="T102" fmla="*/ 0 w 1146"/>
                <a:gd name="T103" fmla="*/ 114 h 261"/>
                <a:gd name="T104" fmla="*/ 0 w 1146"/>
                <a:gd name="T105" fmla="*/ 260 h 261"/>
                <a:gd name="T106" fmla="*/ 1145 w 1146"/>
                <a:gd name="T10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6" h="261">
                  <a:moveTo>
                    <a:pt x="1145" y="260"/>
                  </a:moveTo>
                  <a:lnTo>
                    <a:pt x="1145" y="114"/>
                  </a:lnTo>
                  <a:lnTo>
                    <a:pt x="1103" y="114"/>
                  </a:lnTo>
                  <a:lnTo>
                    <a:pt x="1103" y="64"/>
                  </a:lnTo>
                  <a:lnTo>
                    <a:pt x="1120" y="64"/>
                  </a:lnTo>
                  <a:lnTo>
                    <a:pt x="1058" y="9"/>
                  </a:lnTo>
                  <a:lnTo>
                    <a:pt x="990" y="62"/>
                  </a:lnTo>
                  <a:lnTo>
                    <a:pt x="1005" y="62"/>
                  </a:lnTo>
                  <a:lnTo>
                    <a:pt x="1005" y="113"/>
                  </a:lnTo>
                  <a:lnTo>
                    <a:pt x="946" y="113"/>
                  </a:lnTo>
                  <a:lnTo>
                    <a:pt x="946" y="62"/>
                  </a:lnTo>
                  <a:lnTo>
                    <a:pt x="960" y="62"/>
                  </a:lnTo>
                  <a:lnTo>
                    <a:pt x="901" y="8"/>
                  </a:lnTo>
                  <a:lnTo>
                    <a:pt x="836" y="64"/>
                  </a:lnTo>
                  <a:lnTo>
                    <a:pt x="850" y="64"/>
                  </a:lnTo>
                  <a:lnTo>
                    <a:pt x="850" y="113"/>
                  </a:lnTo>
                  <a:lnTo>
                    <a:pt x="788" y="113"/>
                  </a:lnTo>
                  <a:lnTo>
                    <a:pt x="788" y="64"/>
                  </a:lnTo>
                  <a:lnTo>
                    <a:pt x="806" y="64"/>
                  </a:lnTo>
                  <a:lnTo>
                    <a:pt x="743" y="6"/>
                  </a:lnTo>
                  <a:lnTo>
                    <a:pt x="678" y="62"/>
                  </a:lnTo>
                  <a:lnTo>
                    <a:pt x="693" y="62"/>
                  </a:lnTo>
                  <a:lnTo>
                    <a:pt x="693" y="114"/>
                  </a:lnTo>
                  <a:lnTo>
                    <a:pt x="633" y="114"/>
                  </a:lnTo>
                  <a:lnTo>
                    <a:pt x="633" y="64"/>
                  </a:lnTo>
                  <a:lnTo>
                    <a:pt x="650" y="64"/>
                  </a:lnTo>
                  <a:lnTo>
                    <a:pt x="586"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5" y="260"/>
                  </a:lnTo>
                </a:path>
              </a:pathLst>
            </a:custGeom>
            <a:solidFill>
              <a:srgbClr val="CECECE"/>
            </a:solidFill>
            <a:ln w="12700" cap="flat"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879" name="AutoShape 7">
              <a:extLst>
                <a:ext uri="{FF2B5EF4-FFF2-40B4-BE49-F238E27FC236}">
                  <a16:creationId xmlns:a16="http://schemas.microsoft.com/office/drawing/2014/main" id="{1820C3CF-549F-4D7A-BFDE-6ACD1F90734B}"/>
                </a:ext>
              </a:extLst>
            </p:cNvPr>
            <p:cNvSpPr>
              <a:spLocks noChangeArrowheads="1"/>
            </p:cNvSpPr>
            <p:nvPr>
              <p:custDataLst>
                <p:tags r:id="rId8"/>
              </p:custDataLst>
            </p:nvPr>
          </p:nvSpPr>
          <p:spPr bwMode="auto">
            <a:xfrm>
              <a:off x="3303588" y="2924175"/>
              <a:ext cx="2308225" cy="3400425"/>
            </a:xfrm>
            <a:prstGeom prst="rightArrow">
              <a:avLst>
                <a:gd name="adj1" fmla="val 75009"/>
                <a:gd name="adj2" fmla="val 27940"/>
              </a:avLst>
            </a:prstGeom>
            <a:gradFill rotWithShape="0">
              <a:gsLst>
                <a:gs pos="0">
                  <a:srgbClr val="0033CC">
                    <a:gamma/>
                    <a:shade val="66275"/>
                    <a:invGamma/>
                  </a:srgbClr>
                </a:gs>
                <a:gs pos="50000">
                  <a:srgbClr val="0033CC"/>
                </a:gs>
                <a:gs pos="100000">
                  <a:srgbClr val="0033CC">
                    <a:gamma/>
                    <a:shade val="6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79880" name="Freeform 8">
              <a:extLst>
                <a:ext uri="{FF2B5EF4-FFF2-40B4-BE49-F238E27FC236}">
                  <a16:creationId xmlns:a16="http://schemas.microsoft.com/office/drawing/2014/main" id="{F104AEB7-A2E1-48F8-881F-3A0B8953B29E}"/>
                </a:ext>
              </a:extLst>
            </p:cNvPr>
            <p:cNvSpPr>
              <a:spLocks/>
            </p:cNvSpPr>
            <p:nvPr>
              <p:custDataLst>
                <p:tags r:id="rId9"/>
              </p:custDataLst>
            </p:nvPr>
          </p:nvSpPr>
          <p:spPr bwMode="auto">
            <a:xfrm>
              <a:off x="3387725" y="5380038"/>
              <a:ext cx="1679575" cy="382587"/>
            </a:xfrm>
            <a:custGeom>
              <a:avLst/>
              <a:gdLst>
                <a:gd name="T0" fmla="*/ 1147 w 1148"/>
                <a:gd name="T1" fmla="*/ 260 h 261"/>
                <a:gd name="T2" fmla="*/ 1147 w 1148"/>
                <a:gd name="T3" fmla="*/ 114 h 261"/>
                <a:gd name="T4" fmla="*/ 1105 w 1148"/>
                <a:gd name="T5" fmla="*/ 114 h 261"/>
                <a:gd name="T6" fmla="*/ 1105 w 1148"/>
                <a:gd name="T7" fmla="*/ 64 h 261"/>
                <a:gd name="T8" fmla="*/ 1122 w 1148"/>
                <a:gd name="T9" fmla="*/ 64 h 261"/>
                <a:gd name="T10" fmla="*/ 1060 w 1148"/>
                <a:gd name="T11" fmla="*/ 9 h 261"/>
                <a:gd name="T12" fmla="*/ 992 w 1148"/>
                <a:gd name="T13" fmla="*/ 62 h 261"/>
                <a:gd name="T14" fmla="*/ 1007 w 1148"/>
                <a:gd name="T15" fmla="*/ 62 h 261"/>
                <a:gd name="T16" fmla="*/ 1007 w 1148"/>
                <a:gd name="T17" fmla="*/ 113 h 261"/>
                <a:gd name="T18" fmla="*/ 948 w 1148"/>
                <a:gd name="T19" fmla="*/ 113 h 261"/>
                <a:gd name="T20" fmla="*/ 948 w 1148"/>
                <a:gd name="T21" fmla="*/ 62 h 261"/>
                <a:gd name="T22" fmla="*/ 962 w 1148"/>
                <a:gd name="T23" fmla="*/ 62 h 261"/>
                <a:gd name="T24" fmla="*/ 903 w 1148"/>
                <a:gd name="T25" fmla="*/ 8 h 261"/>
                <a:gd name="T26" fmla="*/ 838 w 1148"/>
                <a:gd name="T27" fmla="*/ 64 h 261"/>
                <a:gd name="T28" fmla="*/ 852 w 1148"/>
                <a:gd name="T29" fmla="*/ 64 h 261"/>
                <a:gd name="T30" fmla="*/ 852 w 1148"/>
                <a:gd name="T31" fmla="*/ 113 h 261"/>
                <a:gd name="T32" fmla="*/ 790 w 1148"/>
                <a:gd name="T33" fmla="*/ 113 h 261"/>
                <a:gd name="T34" fmla="*/ 790 w 1148"/>
                <a:gd name="T35" fmla="*/ 64 h 261"/>
                <a:gd name="T36" fmla="*/ 808 w 1148"/>
                <a:gd name="T37" fmla="*/ 64 h 261"/>
                <a:gd name="T38" fmla="*/ 745 w 1148"/>
                <a:gd name="T39" fmla="*/ 6 h 261"/>
                <a:gd name="T40" fmla="*/ 680 w 1148"/>
                <a:gd name="T41" fmla="*/ 62 h 261"/>
                <a:gd name="T42" fmla="*/ 695 w 1148"/>
                <a:gd name="T43" fmla="*/ 62 h 261"/>
                <a:gd name="T44" fmla="*/ 695 w 1148"/>
                <a:gd name="T45" fmla="*/ 114 h 261"/>
                <a:gd name="T46" fmla="*/ 635 w 1148"/>
                <a:gd name="T47" fmla="*/ 114 h 261"/>
                <a:gd name="T48" fmla="*/ 635 w 1148"/>
                <a:gd name="T49" fmla="*/ 64 h 261"/>
                <a:gd name="T50" fmla="*/ 652 w 1148"/>
                <a:gd name="T51" fmla="*/ 64 h 261"/>
                <a:gd name="T52" fmla="*/ 588 w 1148"/>
                <a:gd name="T53" fmla="*/ 9 h 261"/>
                <a:gd name="T54" fmla="*/ 522 w 1148"/>
                <a:gd name="T55" fmla="*/ 64 h 261"/>
                <a:gd name="T56" fmla="*/ 537 w 1148"/>
                <a:gd name="T57" fmla="*/ 64 h 261"/>
                <a:gd name="T58" fmla="*/ 537 w 1148"/>
                <a:gd name="T59" fmla="*/ 113 h 261"/>
                <a:gd name="T60" fmla="*/ 477 w 1148"/>
                <a:gd name="T61" fmla="*/ 113 h 261"/>
                <a:gd name="T62" fmla="*/ 477 w 1148"/>
                <a:gd name="T63" fmla="*/ 62 h 261"/>
                <a:gd name="T64" fmla="*/ 492 w 1148"/>
                <a:gd name="T65" fmla="*/ 62 h 261"/>
                <a:gd name="T66" fmla="*/ 430 w 1148"/>
                <a:gd name="T67" fmla="*/ 8 h 261"/>
                <a:gd name="T68" fmla="*/ 363 w 1148"/>
                <a:gd name="T69" fmla="*/ 64 h 261"/>
                <a:gd name="T70" fmla="*/ 380 w 1148"/>
                <a:gd name="T71" fmla="*/ 64 h 261"/>
                <a:gd name="T72" fmla="*/ 380 w 1148"/>
                <a:gd name="T73" fmla="*/ 113 h 261"/>
                <a:gd name="T74" fmla="*/ 320 w 1148"/>
                <a:gd name="T75" fmla="*/ 113 h 261"/>
                <a:gd name="T76" fmla="*/ 320 w 1148"/>
                <a:gd name="T77" fmla="*/ 58 h 261"/>
                <a:gd name="T78" fmla="*/ 335 w 1148"/>
                <a:gd name="T79" fmla="*/ 58 h 261"/>
                <a:gd name="T80" fmla="*/ 273 w 1148"/>
                <a:gd name="T81" fmla="*/ 0 h 261"/>
                <a:gd name="T82" fmla="*/ 205 w 1148"/>
                <a:gd name="T83" fmla="*/ 61 h 261"/>
                <a:gd name="T84" fmla="*/ 222 w 1148"/>
                <a:gd name="T85" fmla="*/ 61 h 261"/>
                <a:gd name="T86" fmla="*/ 222 w 1148"/>
                <a:gd name="T87" fmla="*/ 113 h 261"/>
                <a:gd name="T88" fmla="*/ 153 w 1148"/>
                <a:gd name="T89" fmla="*/ 113 h 261"/>
                <a:gd name="T90" fmla="*/ 153 w 1148"/>
                <a:gd name="T91" fmla="*/ 58 h 261"/>
                <a:gd name="T92" fmla="*/ 165 w 1148"/>
                <a:gd name="T93" fmla="*/ 58 h 261"/>
                <a:gd name="T94" fmla="*/ 102 w 1148"/>
                <a:gd name="T95" fmla="*/ 2 h 261"/>
                <a:gd name="T96" fmla="*/ 35 w 1148"/>
                <a:gd name="T97" fmla="*/ 57 h 261"/>
                <a:gd name="T98" fmla="*/ 50 w 1148"/>
                <a:gd name="T99" fmla="*/ 56 h 261"/>
                <a:gd name="T100" fmla="*/ 50 w 1148"/>
                <a:gd name="T101" fmla="*/ 114 h 261"/>
                <a:gd name="T102" fmla="*/ 0 w 1148"/>
                <a:gd name="T103" fmla="*/ 114 h 261"/>
                <a:gd name="T104" fmla="*/ 0 w 1148"/>
                <a:gd name="T105" fmla="*/ 260 h 261"/>
                <a:gd name="T106" fmla="*/ 1147 w 1148"/>
                <a:gd name="T10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8" h="261">
                  <a:moveTo>
                    <a:pt x="1147" y="260"/>
                  </a:moveTo>
                  <a:lnTo>
                    <a:pt x="1147" y="114"/>
                  </a:lnTo>
                  <a:lnTo>
                    <a:pt x="1105" y="114"/>
                  </a:lnTo>
                  <a:lnTo>
                    <a:pt x="1105" y="64"/>
                  </a:lnTo>
                  <a:lnTo>
                    <a:pt x="1122" y="64"/>
                  </a:lnTo>
                  <a:lnTo>
                    <a:pt x="1060" y="9"/>
                  </a:lnTo>
                  <a:lnTo>
                    <a:pt x="992" y="62"/>
                  </a:lnTo>
                  <a:lnTo>
                    <a:pt x="1007" y="62"/>
                  </a:lnTo>
                  <a:lnTo>
                    <a:pt x="1007" y="113"/>
                  </a:lnTo>
                  <a:lnTo>
                    <a:pt x="948" y="113"/>
                  </a:lnTo>
                  <a:lnTo>
                    <a:pt x="948" y="62"/>
                  </a:lnTo>
                  <a:lnTo>
                    <a:pt x="962" y="62"/>
                  </a:lnTo>
                  <a:lnTo>
                    <a:pt x="903" y="8"/>
                  </a:lnTo>
                  <a:lnTo>
                    <a:pt x="838" y="64"/>
                  </a:lnTo>
                  <a:lnTo>
                    <a:pt x="852" y="64"/>
                  </a:lnTo>
                  <a:lnTo>
                    <a:pt x="852" y="113"/>
                  </a:lnTo>
                  <a:lnTo>
                    <a:pt x="790" y="113"/>
                  </a:lnTo>
                  <a:lnTo>
                    <a:pt x="790" y="64"/>
                  </a:lnTo>
                  <a:lnTo>
                    <a:pt x="808" y="64"/>
                  </a:lnTo>
                  <a:lnTo>
                    <a:pt x="745" y="6"/>
                  </a:lnTo>
                  <a:lnTo>
                    <a:pt x="680" y="62"/>
                  </a:lnTo>
                  <a:lnTo>
                    <a:pt x="695" y="62"/>
                  </a:lnTo>
                  <a:lnTo>
                    <a:pt x="695" y="114"/>
                  </a:lnTo>
                  <a:lnTo>
                    <a:pt x="635" y="114"/>
                  </a:lnTo>
                  <a:lnTo>
                    <a:pt x="635" y="64"/>
                  </a:lnTo>
                  <a:lnTo>
                    <a:pt x="652" y="64"/>
                  </a:lnTo>
                  <a:lnTo>
                    <a:pt x="588"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7" y="260"/>
                  </a:lnTo>
                </a:path>
              </a:pathLst>
            </a:custGeom>
            <a:solidFill>
              <a:srgbClr val="CECECE"/>
            </a:solidFill>
            <a:ln w="12700" cap="flat"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881" name="AutoShape 9">
              <a:extLst>
                <a:ext uri="{FF2B5EF4-FFF2-40B4-BE49-F238E27FC236}">
                  <a16:creationId xmlns:a16="http://schemas.microsoft.com/office/drawing/2014/main" id="{6F764325-A4A1-49F3-80F3-EFBCE930F56B}"/>
                </a:ext>
              </a:extLst>
            </p:cNvPr>
            <p:cNvSpPr>
              <a:spLocks noChangeArrowheads="1"/>
            </p:cNvSpPr>
            <p:nvPr>
              <p:custDataLst>
                <p:tags r:id="rId10"/>
              </p:custDataLst>
            </p:nvPr>
          </p:nvSpPr>
          <p:spPr bwMode="auto">
            <a:xfrm>
              <a:off x="1052513" y="2955925"/>
              <a:ext cx="2236787" cy="3368675"/>
            </a:xfrm>
            <a:prstGeom prst="rightArrow">
              <a:avLst>
                <a:gd name="adj1" fmla="val 75009"/>
                <a:gd name="adj2" fmla="val 27940"/>
              </a:avLst>
            </a:prstGeom>
            <a:gradFill rotWithShape="0">
              <a:gsLst>
                <a:gs pos="0">
                  <a:srgbClr val="CC0066">
                    <a:gamma/>
                    <a:shade val="66275"/>
                    <a:invGamma/>
                  </a:srgbClr>
                </a:gs>
                <a:gs pos="50000">
                  <a:srgbClr val="CC0066"/>
                </a:gs>
                <a:gs pos="100000">
                  <a:srgbClr val="CC0066">
                    <a:gamma/>
                    <a:shade val="6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79882" name="Freeform 10">
              <a:extLst>
                <a:ext uri="{FF2B5EF4-FFF2-40B4-BE49-F238E27FC236}">
                  <a16:creationId xmlns:a16="http://schemas.microsoft.com/office/drawing/2014/main" id="{F5181A66-DC49-48AC-B69D-348C2507C4AE}"/>
                </a:ext>
              </a:extLst>
            </p:cNvPr>
            <p:cNvSpPr>
              <a:spLocks/>
            </p:cNvSpPr>
            <p:nvPr>
              <p:custDataLst>
                <p:tags r:id="rId11"/>
              </p:custDataLst>
            </p:nvPr>
          </p:nvSpPr>
          <p:spPr bwMode="auto">
            <a:xfrm>
              <a:off x="1130300" y="5380038"/>
              <a:ext cx="1679575" cy="382587"/>
            </a:xfrm>
            <a:custGeom>
              <a:avLst/>
              <a:gdLst>
                <a:gd name="T0" fmla="*/ 1146 w 1147"/>
                <a:gd name="T1" fmla="*/ 260 h 261"/>
                <a:gd name="T2" fmla="*/ 1146 w 1147"/>
                <a:gd name="T3" fmla="*/ 114 h 261"/>
                <a:gd name="T4" fmla="*/ 1104 w 1147"/>
                <a:gd name="T5" fmla="*/ 114 h 261"/>
                <a:gd name="T6" fmla="*/ 1104 w 1147"/>
                <a:gd name="T7" fmla="*/ 64 h 261"/>
                <a:gd name="T8" fmla="*/ 1121 w 1147"/>
                <a:gd name="T9" fmla="*/ 64 h 261"/>
                <a:gd name="T10" fmla="*/ 1059 w 1147"/>
                <a:gd name="T11" fmla="*/ 9 h 261"/>
                <a:gd name="T12" fmla="*/ 991 w 1147"/>
                <a:gd name="T13" fmla="*/ 62 h 261"/>
                <a:gd name="T14" fmla="*/ 1006 w 1147"/>
                <a:gd name="T15" fmla="*/ 62 h 261"/>
                <a:gd name="T16" fmla="*/ 1006 w 1147"/>
                <a:gd name="T17" fmla="*/ 113 h 261"/>
                <a:gd name="T18" fmla="*/ 947 w 1147"/>
                <a:gd name="T19" fmla="*/ 113 h 261"/>
                <a:gd name="T20" fmla="*/ 947 w 1147"/>
                <a:gd name="T21" fmla="*/ 62 h 261"/>
                <a:gd name="T22" fmla="*/ 961 w 1147"/>
                <a:gd name="T23" fmla="*/ 62 h 261"/>
                <a:gd name="T24" fmla="*/ 902 w 1147"/>
                <a:gd name="T25" fmla="*/ 8 h 261"/>
                <a:gd name="T26" fmla="*/ 837 w 1147"/>
                <a:gd name="T27" fmla="*/ 64 h 261"/>
                <a:gd name="T28" fmla="*/ 851 w 1147"/>
                <a:gd name="T29" fmla="*/ 64 h 261"/>
                <a:gd name="T30" fmla="*/ 851 w 1147"/>
                <a:gd name="T31" fmla="*/ 113 h 261"/>
                <a:gd name="T32" fmla="*/ 789 w 1147"/>
                <a:gd name="T33" fmla="*/ 113 h 261"/>
                <a:gd name="T34" fmla="*/ 789 w 1147"/>
                <a:gd name="T35" fmla="*/ 64 h 261"/>
                <a:gd name="T36" fmla="*/ 807 w 1147"/>
                <a:gd name="T37" fmla="*/ 64 h 261"/>
                <a:gd name="T38" fmla="*/ 744 w 1147"/>
                <a:gd name="T39" fmla="*/ 6 h 261"/>
                <a:gd name="T40" fmla="*/ 679 w 1147"/>
                <a:gd name="T41" fmla="*/ 62 h 261"/>
                <a:gd name="T42" fmla="*/ 694 w 1147"/>
                <a:gd name="T43" fmla="*/ 62 h 261"/>
                <a:gd name="T44" fmla="*/ 694 w 1147"/>
                <a:gd name="T45" fmla="*/ 114 h 261"/>
                <a:gd name="T46" fmla="*/ 634 w 1147"/>
                <a:gd name="T47" fmla="*/ 114 h 261"/>
                <a:gd name="T48" fmla="*/ 634 w 1147"/>
                <a:gd name="T49" fmla="*/ 64 h 261"/>
                <a:gd name="T50" fmla="*/ 651 w 1147"/>
                <a:gd name="T51" fmla="*/ 64 h 261"/>
                <a:gd name="T52" fmla="*/ 587 w 1147"/>
                <a:gd name="T53" fmla="*/ 9 h 261"/>
                <a:gd name="T54" fmla="*/ 522 w 1147"/>
                <a:gd name="T55" fmla="*/ 64 h 261"/>
                <a:gd name="T56" fmla="*/ 537 w 1147"/>
                <a:gd name="T57" fmla="*/ 64 h 261"/>
                <a:gd name="T58" fmla="*/ 537 w 1147"/>
                <a:gd name="T59" fmla="*/ 113 h 261"/>
                <a:gd name="T60" fmla="*/ 477 w 1147"/>
                <a:gd name="T61" fmla="*/ 113 h 261"/>
                <a:gd name="T62" fmla="*/ 477 w 1147"/>
                <a:gd name="T63" fmla="*/ 62 h 261"/>
                <a:gd name="T64" fmla="*/ 492 w 1147"/>
                <a:gd name="T65" fmla="*/ 62 h 261"/>
                <a:gd name="T66" fmla="*/ 430 w 1147"/>
                <a:gd name="T67" fmla="*/ 8 h 261"/>
                <a:gd name="T68" fmla="*/ 363 w 1147"/>
                <a:gd name="T69" fmla="*/ 64 h 261"/>
                <a:gd name="T70" fmla="*/ 380 w 1147"/>
                <a:gd name="T71" fmla="*/ 64 h 261"/>
                <a:gd name="T72" fmla="*/ 380 w 1147"/>
                <a:gd name="T73" fmla="*/ 113 h 261"/>
                <a:gd name="T74" fmla="*/ 320 w 1147"/>
                <a:gd name="T75" fmla="*/ 113 h 261"/>
                <a:gd name="T76" fmla="*/ 320 w 1147"/>
                <a:gd name="T77" fmla="*/ 58 h 261"/>
                <a:gd name="T78" fmla="*/ 335 w 1147"/>
                <a:gd name="T79" fmla="*/ 58 h 261"/>
                <a:gd name="T80" fmla="*/ 273 w 1147"/>
                <a:gd name="T81" fmla="*/ 0 h 261"/>
                <a:gd name="T82" fmla="*/ 205 w 1147"/>
                <a:gd name="T83" fmla="*/ 61 h 261"/>
                <a:gd name="T84" fmla="*/ 222 w 1147"/>
                <a:gd name="T85" fmla="*/ 61 h 261"/>
                <a:gd name="T86" fmla="*/ 222 w 1147"/>
                <a:gd name="T87" fmla="*/ 113 h 261"/>
                <a:gd name="T88" fmla="*/ 153 w 1147"/>
                <a:gd name="T89" fmla="*/ 113 h 261"/>
                <a:gd name="T90" fmla="*/ 153 w 1147"/>
                <a:gd name="T91" fmla="*/ 58 h 261"/>
                <a:gd name="T92" fmla="*/ 165 w 1147"/>
                <a:gd name="T93" fmla="*/ 58 h 261"/>
                <a:gd name="T94" fmla="*/ 102 w 1147"/>
                <a:gd name="T95" fmla="*/ 2 h 261"/>
                <a:gd name="T96" fmla="*/ 35 w 1147"/>
                <a:gd name="T97" fmla="*/ 57 h 261"/>
                <a:gd name="T98" fmla="*/ 50 w 1147"/>
                <a:gd name="T99" fmla="*/ 56 h 261"/>
                <a:gd name="T100" fmla="*/ 50 w 1147"/>
                <a:gd name="T101" fmla="*/ 114 h 261"/>
                <a:gd name="T102" fmla="*/ 0 w 1147"/>
                <a:gd name="T103" fmla="*/ 114 h 261"/>
                <a:gd name="T104" fmla="*/ 0 w 1147"/>
                <a:gd name="T105" fmla="*/ 260 h 261"/>
                <a:gd name="T106" fmla="*/ 1146 w 1147"/>
                <a:gd name="T10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883" name="Rectangle 11">
              <a:extLst>
                <a:ext uri="{FF2B5EF4-FFF2-40B4-BE49-F238E27FC236}">
                  <a16:creationId xmlns:a16="http://schemas.microsoft.com/office/drawing/2014/main" id="{2C032B48-D46A-45F8-8D46-93C4E00630EA}"/>
                </a:ext>
              </a:extLst>
            </p:cNvPr>
            <p:cNvSpPr>
              <a:spLocks noChangeArrowheads="1"/>
            </p:cNvSpPr>
            <p:nvPr>
              <p:custDataLst>
                <p:tags r:id="rId12"/>
              </p:custDataLst>
            </p:nvPr>
          </p:nvSpPr>
          <p:spPr bwMode="auto">
            <a:xfrm rot="16200000">
              <a:off x="6246813" y="3663950"/>
              <a:ext cx="4083050"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lnSpc>
                  <a:spcPct val="100000"/>
                </a:lnSpc>
              </a:pPr>
              <a:r>
                <a:rPr lang="fr-FR" altLang="fr-FR" sz="2400"/>
                <a:t>Customers</a:t>
              </a:r>
              <a:endParaRPr lang="fr-FR" altLang="fr-FR" sz="2400">
                <a:solidFill>
                  <a:schemeClr val="accent1"/>
                </a:solidFill>
              </a:endParaRPr>
            </a:p>
          </p:txBody>
        </p:sp>
        <p:sp>
          <p:nvSpPr>
            <p:cNvPr id="79884" name="Rectangle 12">
              <a:extLst>
                <a:ext uri="{FF2B5EF4-FFF2-40B4-BE49-F238E27FC236}">
                  <a16:creationId xmlns:a16="http://schemas.microsoft.com/office/drawing/2014/main" id="{A0007E64-CAF4-4312-B1FF-9A42B228F41A}"/>
                </a:ext>
              </a:extLst>
            </p:cNvPr>
            <p:cNvSpPr>
              <a:spLocks noChangeArrowheads="1"/>
            </p:cNvSpPr>
            <p:nvPr>
              <p:custDataLst>
                <p:tags r:id="rId13"/>
              </p:custDataLst>
            </p:nvPr>
          </p:nvSpPr>
          <p:spPr bwMode="auto">
            <a:xfrm rot="16200000">
              <a:off x="-1281906" y="3672681"/>
              <a:ext cx="41481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fr-FR" altLang="fr-FR">
                  <a:latin typeface="Arial" panose="020B0604020202020204" pitchFamily="34" charset="0"/>
                </a:rPr>
                <a:t>Suppliers</a:t>
              </a:r>
            </a:p>
          </p:txBody>
        </p:sp>
        <p:sp>
          <p:nvSpPr>
            <p:cNvPr id="79885" name="AutoShape 13">
              <a:extLst>
                <a:ext uri="{FF2B5EF4-FFF2-40B4-BE49-F238E27FC236}">
                  <a16:creationId xmlns:a16="http://schemas.microsoft.com/office/drawing/2014/main" id="{7C6767DD-03C5-4EAF-8CEA-58F571B81E6D}"/>
                </a:ext>
              </a:extLst>
            </p:cNvPr>
            <p:cNvSpPr>
              <a:spLocks noChangeArrowheads="1"/>
            </p:cNvSpPr>
            <p:nvPr>
              <p:custDataLst>
                <p:tags r:id="rId14"/>
              </p:custDataLst>
            </p:nvPr>
          </p:nvSpPr>
          <p:spPr bwMode="auto">
            <a:xfrm>
              <a:off x="1052513" y="1763713"/>
              <a:ext cx="7138987" cy="1624012"/>
            </a:xfrm>
            <a:prstGeom prst="rightArrow">
              <a:avLst>
                <a:gd name="adj1" fmla="val 75009"/>
                <a:gd name="adj2" fmla="val 10049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79886" name="AutoShape 14">
              <a:extLst>
                <a:ext uri="{FF2B5EF4-FFF2-40B4-BE49-F238E27FC236}">
                  <a16:creationId xmlns:a16="http://schemas.microsoft.com/office/drawing/2014/main" id="{F4921284-D2E6-4943-B534-358DDC5A0962}"/>
                </a:ext>
              </a:extLst>
            </p:cNvPr>
            <p:cNvSpPr>
              <a:spLocks noChangeArrowheads="1"/>
            </p:cNvSpPr>
            <p:nvPr>
              <p:custDataLst>
                <p:tags r:id="rId15"/>
              </p:custDataLst>
            </p:nvPr>
          </p:nvSpPr>
          <p:spPr bwMode="auto">
            <a:xfrm>
              <a:off x="2247900" y="2003425"/>
              <a:ext cx="4010025" cy="409575"/>
            </a:xfrm>
            <a:prstGeom prst="rightArrow">
              <a:avLst>
                <a:gd name="adj1" fmla="val 75009"/>
                <a:gd name="adj2" fmla="val 173060"/>
              </a:avLst>
            </a:prstGeom>
            <a:solidFill>
              <a:srgbClr val="CECECE"/>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887" name="Rectangle 15">
              <a:extLst>
                <a:ext uri="{FF2B5EF4-FFF2-40B4-BE49-F238E27FC236}">
                  <a16:creationId xmlns:a16="http://schemas.microsoft.com/office/drawing/2014/main" id="{F9A5F446-BA22-4098-96A3-787E951C481E}"/>
                </a:ext>
              </a:extLst>
            </p:cNvPr>
            <p:cNvSpPr>
              <a:spLocks noChangeArrowheads="1"/>
            </p:cNvSpPr>
            <p:nvPr>
              <p:custDataLst>
                <p:tags r:id="rId16"/>
              </p:custDataLst>
            </p:nvPr>
          </p:nvSpPr>
          <p:spPr bwMode="auto">
            <a:xfrm>
              <a:off x="3216275" y="2078038"/>
              <a:ext cx="1944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P1  Plan Supply Chain</a:t>
              </a:r>
            </a:p>
          </p:txBody>
        </p:sp>
        <p:sp>
          <p:nvSpPr>
            <p:cNvPr id="79888" name="Rectangle 16">
              <a:extLst>
                <a:ext uri="{FF2B5EF4-FFF2-40B4-BE49-F238E27FC236}">
                  <a16:creationId xmlns:a16="http://schemas.microsoft.com/office/drawing/2014/main" id="{C68E3366-B029-49A3-AA4D-C79EDA37F5B4}"/>
                </a:ext>
              </a:extLst>
            </p:cNvPr>
            <p:cNvSpPr>
              <a:spLocks noChangeArrowheads="1"/>
            </p:cNvSpPr>
            <p:nvPr>
              <p:custDataLst>
                <p:tags r:id="rId17"/>
              </p:custDataLst>
            </p:nvPr>
          </p:nvSpPr>
          <p:spPr bwMode="auto">
            <a:xfrm>
              <a:off x="1031875" y="2057400"/>
              <a:ext cx="650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800">
                  <a:solidFill>
                    <a:srgbClr val="000000"/>
                  </a:solidFill>
                  <a:latin typeface="Arial" panose="020B0604020202020204" pitchFamily="34" charset="0"/>
                </a:rPr>
                <a:t>Plan</a:t>
              </a:r>
              <a:endParaRPr lang="fr-FR" altLang="fr-FR" sz="1900">
                <a:solidFill>
                  <a:schemeClr val="bg2"/>
                </a:solidFill>
                <a:latin typeface="Arial" panose="020B0604020202020204" pitchFamily="34" charset="0"/>
              </a:endParaRPr>
            </a:p>
          </p:txBody>
        </p:sp>
        <p:sp>
          <p:nvSpPr>
            <p:cNvPr id="79889" name="AutoShape 17">
              <a:extLst>
                <a:ext uri="{FF2B5EF4-FFF2-40B4-BE49-F238E27FC236}">
                  <a16:creationId xmlns:a16="http://schemas.microsoft.com/office/drawing/2014/main" id="{6F623C33-2DC3-4846-AEBA-17F874E6A286}"/>
                </a:ext>
              </a:extLst>
            </p:cNvPr>
            <p:cNvSpPr>
              <a:spLocks noChangeArrowheads="1"/>
            </p:cNvSpPr>
            <p:nvPr>
              <p:custDataLst>
                <p:tags r:id="rId18"/>
              </p:custDataLst>
            </p:nvPr>
          </p:nvSpPr>
          <p:spPr bwMode="auto">
            <a:xfrm>
              <a:off x="1193800" y="2463800"/>
              <a:ext cx="1792288" cy="307975"/>
            </a:xfrm>
            <a:prstGeom prst="rightArrow">
              <a:avLst>
                <a:gd name="adj1" fmla="val 75009"/>
                <a:gd name="adj2" fmla="val 201988"/>
              </a:avLst>
            </a:prstGeom>
            <a:solidFill>
              <a:srgbClr val="CECECE"/>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890" name="Rectangle 18">
              <a:extLst>
                <a:ext uri="{FF2B5EF4-FFF2-40B4-BE49-F238E27FC236}">
                  <a16:creationId xmlns:a16="http://schemas.microsoft.com/office/drawing/2014/main" id="{A777DD24-319C-4416-9F0E-29A19918E4EC}"/>
                </a:ext>
              </a:extLst>
            </p:cNvPr>
            <p:cNvSpPr>
              <a:spLocks noChangeArrowheads="1"/>
            </p:cNvSpPr>
            <p:nvPr>
              <p:custDataLst>
                <p:tags r:id="rId19"/>
              </p:custDataLst>
            </p:nvPr>
          </p:nvSpPr>
          <p:spPr bwMode="auto">
            <a:xfrm>
              <a:off x="1179513" y="2478088"/>
              <a:ext cx="14509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P2  Plan Source</a:t>
              </a:r>
            </a:p>
          </p:txBody>
        </p:sp>
        <p:sp>
          <p:nvSpPr>
            <p:cNvPr id="79891" name="AutoShape 19">
              <a:extLst>
                <a:ext uri="{FF2B5EF4-FFF2-40B4-BE49-F238E27FC236}">
                  <a16:creationId xmlns:a16="http://schemas.microsoft.com/office/drawing/2014/main" id="{DBDD9501-9969-4D50-B5C1-9FC3DB5A5B9B}"/>
                </a:ext>
              </a:extLst>
            </p:cNvPr>
            <p:cNvSpPr>
              <a:spLocks noChangeArrowheads="1"/>
            </p:cNvSpPr>
            <p:nvPr>
              <p:custDataLst>
                <p:tags r:id="rId20"/>
              </p:custDataLst>
            </p:nvPr>
          </p:nvSpPr>
          <p:spPr bwMode="auto">
            <a:xfrm>
              <a:off x="3270250" y="2463800"/>
              <a:ext cx="1787525" cy="307975"/>
            </a:xfrm>
            <a:prstGeom prst="rightArrow">
              <a:avLst>
                <a:gd name="adj1" fmla="val 75009"/>
                <a:gd name="adj2" fmla="val 201451"/>
              </a:avLst>
            </a:prstGeom>
            <a:solidFill>
              <a:srgbClr val="CECECE"/>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892" name="Rectangle 20">
              <a:extLst>
                <a:ext uri="{FF2B5EF4-FFF2-40B4-BE49-F238E27FC236}">
                  <a16:creationId xmlns:a16="http://schemas.microsoft.com/office/drawing/2014/main" id="{2C4B7A7F-5A1E-45B5-9407-3FD70ED14152}"/>
                </a:ext>
              </a:extLst>
            </p:cNvPr>
            <p:cNvSpPr>
              <a:spLocks noChangeArrowheads="1"/>
            </p:cNvSpPr>
            <p:nvPr>
              <p:custDataLst>
                <p:tags r:id="rId21"/>
              </p:custDataLst>
            </p:nvPr>
          </p:nvSpPr>
          <p:spPr bwMode="auto">
            <a:xfrm>
              <a:off x="3252788" y="2478088"/>
              <a:ext cx="13223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P3  Plan Make</a:t>
              </a:r>
            </a:p>
          </p:txBody>
        </p:sp>
        <p:sp>
          <p:nvSpPr>
            <p:cNvPr id="79893" name="AutoShape 21">
              <a:extLst>
                <a:ext uri="{FF2B5EF4-FFF2-40B4-BE49-F238E27FC236}">
                  <a16:creationId xmlns:a16="http://schemas.microsoft.com/office/drawing/2014/main" id="{5ACEBEF9-D6A6-430C-A872-D7B172018F17}"/>
                </a:ext>
              </a:extLst>
            </p:cNvPr>
            <p:cNvSpPr>
              <a:spLocks noChangeArrowheads="1"/>
            </p:cNvSpPr>
            <p:nvPr>
              <p:custDataLst>
                <p:tags r:id="rId22"/>
              </p:custDataLst>
            </p:nvPr>
          </p:nvSpPr>
          <p:spPr bwMode="auto">
            <a:xfrm>
              <a:off x="5391150" y="2463800"/>
              <a:ext cx="1787525" cy="307975"/>
            </a:xfrm>
            <a:prstGeom prst="rightArrow">
              <a:avLst>
                <a:gd name="adj1" fmla="val 75009"/>
                <a:gd name="adj2" fmla="val 201451"/>
              </a:avLst>
            </a:prstGeom>
            <a:solidFill>
              <a:srgbClr val="CECECE"/>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894" name="Rectangle 22">
              <a:extLst>
                <a:ext uri="{FF2B5EF4-FFF2-40B4-BE49-F238E27FC236}">
                  <a16:creationId xmlns:a16="http://schemas.microsoft.com/office/drawing/2014/main" id="{D7365042-3403-42C5-86E4-D465F79048D4}"/>
                </a:ext>
              </a:extLst>
            </p:cNvPr>
            <p:cNvSpPr>
              <a:spLocks noChangeArrowheads="1"/>
            </p:cNvSpPr>
            <p:nvPr>
              <p:custDataLst>
                <p:tags r:id="rId23"/>
              </p:custDataLst>
            </p:nvPr>
          </p:nvSpPr>
          <p:spPr bwMode="auto">
            <a:xfrm>
              <a:off x="5370513" y="2478088"/>
              <a:ext cx="14414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P4  Plan Deliver</a:t>
              </a:r>
            </a:p>
          </p:txBody>
        </p:sp>
        <p:sp>
          <p:nvSpPr>
            <p:cNvPr id="79895" name="Rectangle 23">
              <a:extLst>
                <a:ext uri="{FF2B5EF4-FFF2-40B4-BE49-F238E27FC236}">
                  <a16:creationId xmlns:a16="http://schemas.microsoft.com/office/drawing/2014/main" id="{5C3536A1-514C-48E4-BD01-3130AD42C18D}"/>
                </a:ext>
              </a:extLst>
            </p:cNvPr>
            <p:cNvSpPr>
              <a:spLocks noChangeArrowheads="1"/>
            </p:cNvSpPr>
            <p:nvPr>
              <p:custDataLst>
                <p:tags r:id="rId24"/>
              </p:custDataLst>
            </p:nvPr>
          </p:nvSpPr>
          <p:spPr bwMode="auto">
            <a:xfrm>
              <a:off x="1090613" y="3414713"/>
              <a:ext cx="15748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75"/>
                </a:lnSpc>
              </a:pPr>
              <a:r>
                <a:rPr lang="fr-FR" altLang="fr-FR" sz="1600">
                  <a:latin typeface="Arial" panose="020B0604020202020204" pitchFamily="34" charset="0"/>
                </a:rPr>
                <a:t>Source</a:t>
              </a:r>
              <a:endParaRPr lang="fr-FR" altLang="fr-FR" sz="1600">
                <a:solidFill>
                  <a:schemeClr val="bg2"/>
                </a:solidFill>
                <a:latin typeface="Arial" panose="020B0604020202020204" pitchFamily="34" charset="0"/>
              </a:endParaRPr>
            </a:p>
          </p:txBody>
        </p:sp>
        <p:sp>
          <p:nvSpPr>
            <p:cNvPr id="79896" name="Rectangle 24">
              <a:extLst>
                <a:ext uri="{FF2B5EF4-FFF2-40B4-BE49-F238E27FC236}">
                  <a16:creationId xmlns:a16="http://schemas.microsoft.com/office/drawing/2014/main" id="{5BEA4AE7-A0D7-45AC-9107-C78038BA4DBE}"/>
                </a:ext>
              </a:extLst>
            </p:cNvPr>
            <p:cNvSpPr>
              <a:spLocks noChangeArrowheads="1"/>
            </p:cNvSpPr>
            <p:nvPr>
              <p:custDataLst>
                <p:tags r:id="rId25"/>
              </p:custDataLst>
            </p:nvPr>
          </p:nvSpPr>
          <p:spPr bwMode="auto">
            <a:xfrm>
              <a:off x="3860800" y="3414713"/>
              <a:ext cx="6762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875"/>
                </a:lnSpc>
              </a:pPr>
              <a:r>
                <a:rPr lang="fr-FR" altLang="fr-FR" sz="1600">
                  <a:latin typeface="Arial" panose="020B0604020202020204" pitchFamily="34" charset="0"/>
                </a:rPr>
                <a:t>Make</a:t>
              </a:r>
              <a:endParaRPr lang="fr-FR" altLang="fr-FR" sz="1600">
                <a:solidFill>
                  <a:schemeClr val="bg2"/>
                </a:solidFill>
                <a:latin typeface="Arial" panose="020B0604020202020204" pitchFamily="34" charset="0"/>
              </a:endParaRPr>
            </a:p>
          </p:txBody>
        </p:sp>
        <p:sp>
          <p:nvSpPr>
            <p:cNvPr id="79897" name="Rectangle 25">
              <a:extLst>
                <a:ext uri="{FF2B5EF4-FFF2-40B4-BE49-F238E27FC236}">
                  <a16:creationId xmlns:a16="http://schemas.microsoft.com/office/drawing/2014/main" id="{8DF80394-EB5F-4436-84B0-F4C77060F2BD}"/>
                </a:ext>
              </a:extLst>
            </p:cNvPr>
            <p:cNvSpPr>
              <a:spLocks noChangeArrowheads="1"/>
            </p:cNvSpPr>
            <p:nvPr>
              <p:custDataLst>
                <p:tags r:id="rId26"/>
              </p:custDataLst>
            </p:nvPr>
          </p:nvSpPr>
          <p:spPr bwMode="auto">
            <a:xfrm>
              <a:off x="6127750" y="3414713"/>
              <a:ext cx="84613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875"/>
                </a:lnSpc>
              </a:pPr>
              <a:r>
                <a:rPr lang="fr-FR" altLang="fr-FR" sz="1600">
                  <a:latin typeface="Arial" panose="020B0604020202020204" pitchFamily="34" charset="0"/>
                </a:rPr>
                <a:t>Deliver</a:t>
              </a:r>
            </a:p>
          </p:txBody>
        </p:sp>
        <p:sp>
          <p:nvSpPr>
            <p:cNvPr id="79898" name="AutoShape 26">
              <a:extLst>
                <a:ext uri="{FF2B5EF4-FFF2-40B4-BE49-F238E27FC236}">
                  <a16:creationId xmlns:a16="http://schemas.microsoft.com/office/drawing/2014/main" id="{4827EBCF-8BC9-4BC5-975A-E18AA2BFE7AE}"/>
                </a:ext>
              </a:extLst>
            </p:cNvPr>
            <p:cNvSpPr>
              <a:spLocks noChangeArrowheads="1"/>
            </p:cNvSpPr>
            <p:nvPr>
              <p:custDataLst>
                <p:tags r:id="rId27"/>
              </p:custDataLst>
            </p:nvPr>
          </p:nvSpPr>
          <p:spPr bwMode="auto">
            <a:xfrm>
              <a:off x="1100138" y="3770313"/>
              <a:ext cx="1768475" cy="282575"/>
            </a:xfrm>
            <a:prstGeom prst="rightArrow">
              <a:avLst>
                <a:gd name="adj1" fmla="val 75009"/>
                <a:gd name="adj2" fmla="val 123227"/>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fr-FR" altLang="fr-FR" sz="900" dirty="0">
                  <a:solidFill>
                    <a:srgbClr val="000000"/>
                  </a:solidFill>
                </a:rPr>
                <a:t>S1  Source </a:t>
              </a:r>
              <a:r>
                <a:rPr lang="fr-FR" altLang="fr-FR" sz="900" dirty="0" err="1">
                  <a:solidFill>
                    <a:srgbClr val="000000"/>
                  </a:solidFill>
                </a:rPr>
                <a:t>Stocked</a:t>
              </a:r>
              <a:r>
                <a:rPr lang="fr-FR" altLang="fr-FR" sz="900" dirty="0">
                  <a:solidFill>
                    <a:srgbClr val="000000"/>
                  </a:solidFill>
                </a:rPr>
                <a:t> </a:t>
              </a:r>
              <a:r>
                <a:rPr lang="fr-FR" altLang="fr-FR" sz="900" dirty="0" err="1">
                  <a:solidFill>
                    <a:srgbClr val="000000"/>
                  </a:solidFill>
                </a:rPr>
                <a:t>Products</a:t>
              </a:r>
              <a:endParaRPr lang="fr-FR" altLang="fr-FR" sz="900" dirty="0">
                <a:solidFill>
                  <a:srgbClr val="000000"/>
                </a:solidFill>
              </a:endParaRPr>
            </a:p>
          </p:txBody>
        </p:sp>
        <p:sp>
          <p:nvSpPr>
            <p:cNvPr id="79899" name="AutoShape 27">
              <a:extLst>
                <a:ext uri="{FF2B5EF4-FFF2-40B4-BE49-F238E27FC236}">
                  <a16:creationId xmlns:a16="http://schemas.microsoft.com/office/drawing/2014/main" id="{4C4292DC-0966-40A4-8F1A-03B6736FB353}"/>
                </a:ext>
              </a:extLst>
            </p:cNvPr>
            <p:cNvSpPr>
              <a:spLocks noChangeArrowheads="1"/>
            </p:cNvSpPr>
            <p:nvPr>
              <p:custDataLst>
                <p:tags r:id="rId28"/>
              </p:custDataLst>
            </p:nvPr>
          </p:nvSpPr>
          <p:spPr bwMode="auto">
            <a:xfrm>
              <a:off x="3370263" y="3752850"/>
              <a:ext cx="1860550" cy="279400"/>
            </a:xfrm>
            <a:prstGeom prst="rightArrow">
              <a:avLst>
                <a:gd name="adj1" fmla="val 75009"/>
                <a:gd name="adj2" fmla="val 131116"/>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M1  Make-to-Stock</a:t>
              </a:r>
            </a:p>
          </p:txBody>
        </p:sp>
        <p:sp>
          <p:nvSpPr>
            <p:cNvPr id="79900" name="AutoShape 28">
              <a:extLst>
                <a:ext uri="{FF2B5EF4-FFF2-40B4-BE49-F238E27FC236}">
                  <a16:creationId xmlns:a16="http://schemas.microsoft.com/office/drawing/2014/main" id="{378F0245-875B-4E8D-9AC0-7AF3D76A3708}"/>
                </a:ext>
              </a:extLst>
            </p:cNvPr>
            <p:cNvSpPr>
              <a:spLocks noChangeArrowheads="1"/>
            </p:cNvSpPr>
            <p:nvPr>
              <p:custDataLst>
                <p:tags r:id="rId29"/>
              </p:custDataLst>
            </p:nvPr>
          </p:nvSpPr>
          <p:spPr bwMode="auto">
            <a:xfrm>
              <a:off x="3370263" y="4271963"/>
              <a:ext cx="1862137" cy="282575"/>
            </a:xfrm>
            <a:prstGeom prst="rightArrow">
              <a:avLst>
                <a:gd name="adj1" fmla="val 75009"/>
                <a:gd name="adj2" fmla="val 129754"/>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M2  Make-to-Order</a:t>
              </a:r>
            </a:p>
          </p:txBody>
        </p:sp>
        <p:sp>
          <p:nvSpPr>
            <p:cNvPr id="79901" name="AutoShape 29">
              <a:extLst>
                <a:ext uri="{FF2B5EF4-FFF2-40B4-BE49-F238E27FC236}">
                  <a16:creationId xmlns:a16="http://schemas.microsoft.com/office/drawing/2014/main" id="{E6529247-BF4F-456B-898F-B3E1462033EC}"/>
                </a:ext>
              </a:extLst>
            </p:cNvPr>
            <p:cNvSpPr>
              <a:spLocks noChangeArrowheads="1"/>
            </p:cNvSpPr>
            <p:nvPr>
              <p:custDataLst>
                <p:tags r:id="rId30"/>
              </p:custDataLst>
            </p:nvPr>
          </p:nvSpPr>
          <p:spPr bwMode="auto">
            <a:xfrm>
              <a:off x="3370263" y="4741863"/>
              <a:ext cx="1860550" cy="282575"/>
            </a:xfrm>
            <a:prstGeom prst="rightArrow">
              <a:avLst>
                <a:gd name="adj1" fmla="val 75009"/>
                <a:gd name="adj2" fmla="val 129643"/>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M3  Engineer-to-Order</a:t>
              </a:r>
            </a:p>
          </p:txBody>
        </p:sp>
        <p:sp>
          <p:nvSpPr>
            <p:cNvPr id="79902" name="Rectangle 30">
              <a:extLst>
                <a:ext uri="{FF2B5EF4-FFF2-40B4-BE49-F238E27FC236}">
                  <a16:creationId xmlns:a16="http://schemas.microsoft.com/office/drawing/2014/main" id="{CFC7E6D6-1AE2-475D-B8CE-5C72B1284A29}"/>
                </a:ext>
              </a:extLst>
            </p:cNvPr>
            <p:cNvSpPr>
              <a:spLocks noChangeArrowheads="1"/>
            </p:cNvSpPr>
            <p:nvPr>
              <p:custDataLst>
                <p:tags r:id="rId31"/>
              </p:custDataLst>
            </p:nvPr>
          </p:nvSpPr>
          <p:spPr bwMode="auto">
            <a:xfrm>
              <a:off x="2833688" y="1884363"/>
              <a:ext cx="1771650"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903" name="Rectangle 31">
              <a:extLst>
                <a:ext uri="{FF2B5EF4-FFF2-40B4-BE49-F238E27FC236}">
                  <a16:creationId xmlns:a16="http://schemas.microsoft.com/office/drawing/2014/main" id="{B96E8BB6-2B10-49B6-8EA4-EC2A0EB65EBD}"/>
                </a:ext>
              </a:extLst>
            </p:cNvPr>
            <p:cNvSpPr>
              <a:spLocks noChangeArrowheads="1"/>
            </p:cNvSpPr>
            <p:nvPr>
              <p:custDataLst>
                <p:tags r:id="rId32"/>
              </p:custDataLst>
            </p:nvPr>
          </p:nvSpPr>
          <p:spPr bwMode="auto">
            <a:xfrm>
              <a:off x="1150938" y="5545138"/>
              <a:ext cx="16287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fr-FR" altLang="fr-FR" sz="900">
                  <a:solidFill>
                    <a:srgbClr val="000000"/>
                  </a:solidFill>
                  <a:latin typeface="Arial" panose="020B0604020202020204" pitchFamily="34" charset="0"/>
                </a:rPr>
                <a:t>S0  Source Infrastructure</a:t>
              </a:r>
            </a:p>
          </p:txBody>
        </p:sp>
        <p:sp>
          <p:nvSpPr>
            <p:cNvPr id="79904" name="Rectangle 32">
              <a:extLst>
                <a:ext uri="{FF2B5EF4-FFF2-40B4-BE49-F238E27FC236}">
                  <a16:creationId xmlns:a16="http://schemas.microsoft.com/office/drawing/2014/main" id="{42A3A423-1443-40F3-97EF-B258598B59C0}"/>
                </a:ext>
              </a:extLst>
            </p:cNvPr>
            <p:cNvSpPr>
              <a:spLocks noChangeArrowheads="1"/>
            </p:cNvSpPr>
            <p:nvPr>
              <p:custDataLst>
                <p:tags r:id="rId33"/>
              </p:custDataLst>
            </p:nvPr>
          </p:nvSpPr>
          <p:spPr bwMode="auto">
            <a:xfrm>
              <a:off x="3406775" y="5537200"/>
              <a:ext cx="1620838"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fr-FR" altLang="fr-FR" sz="900">
                  <a:solidFill>
                    <a:srgbClr val="000000"/>
                  </a:solidFill>
                  <a:latin typeface="Arial" panose="020B0604020202020204" pitchFamily="34" charset="0"/>
                </a:rPr>
                <a:t>M0  Make Infrastructure</a:t>
              </a:r>
            </a:p>
          </p:txBody>
        </p:sp>
        <p:sp>
          <p:nvSpPr>
            <p:cNvPr id="79905" name="Rectangle 33">
              <a:extLst>
                <a:ext uri="{FF2B5EF4-FFF2-40B4-BE49-F238E27FC236}">
                  <a16:creationId xmlns:a16="http://schemas.microsoft.com/office/drawing/2014/main" id="{EA19B6CE-03F3-42ED-8484-3150E2722D87}"/>
                </a:ext>
              </a:extLst>
            </p:cNvPr>
            <p:cNvSpPr>
              <a:spLocks noChangeArrowheads="1"/>
            </p:cNvSpPr>
            <p:nvPr>
              <p:custDataLst>
                <p:tags r:id="rId34"/>
              </p:custDataLst>
            </p:nvPr>
          </p:nvSpPr>
          <p:spPr bwMode="auto">
            <a:xfrm>
              <a:off x="5726113" y="5548313"/>
              <a:ext cx="16541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fr-FR" altLang="fr-FR" sz="900">
                  <a:solidFill>
                    <a:srgbClr val="000000"/>
                  </a:solidFill>
                  <a:latin typeface="Arial" panose="020B0604020202020204" pitchFamily="34" charset="0"/>
                </a:rPr>
                <a:t>D0  Deliver Infrastructure</a:t>
              </a:r>
            </a:p>
          </p:txBody>
        </p:sp>
        <p:sp>
          <p:nvSpPr>
            <p:cNvPr id="79906" name="Freeform 34">
              <a:extLst>
                <a:ext uri="{FF2B5EF4-FFF2-40B4-BE49-F238E27FC236}">
                  <a16:creationId xmlns:a16="http://schemas.microsoft.com/office/drawing/2014/main" id="{B5B20957-B367-422E-82A1-4A67629065F5}"/>
                </a:ext>
              </a:extLst>
            </p:cNvPr>
            <p:cNvSpPr>
              <a:spLocks/>
            </p:cNvSpPr>
            <p:nvPr>
              <p:custDataLst>
                <p:tags r:id="rId35"/>
              </p:custDataLst>
            </p:nvPr>
          </p:nvSpPr>
          <p:spPr bwMode="auto">
            <a:xfrm>
              <a:off x="3216275" y="2771775"/>
              <a:ext cx="2032000" cy="382588"/>
            </a:xfrm>
            <a:custGeom>
              <a:avLst/>
              <a:gdLst>
                <a:gd name="T0" fmla="*/ 1146 w 1147"/>
                <a:gd name="T1" fmla="*/ 260 h 261"/>
                <a:gd name="T2" fmla="*/ 1146 w 1147"/>
                <a:gd name="T3" fmla="*/ 114 h 261"/>
                <a:gd name="T4" fmla="*/ 1104 w 1147"/>
                <a:gd name="T5" fmla="*/ 114 h 261"/>
                <a:gd name="T6" fmla="*/ 1104 w 1147"/>
                <a:gd name="T7" fmla="*/ 64 h 261"/>
                <a:gd name="T8" fmla="*/ 1121 w 1147"/>
                <a:gd name="T9" fmla="*/ 64 h 261"/>
                <a:gd name="T10" fmla="*/ 1059 w 1147"/>
                <a:gd name="T11" fmla="*/ 9 h 261"/>
                <a:gd name="T12" fmla="*/ 991 w 1147"/>
                <a:gd name="T13" fmla="*/ 62 h 261"/>
                <a:gd name="T14" fmla="*/ 1006 w 1147"/>
                <a:gd name="T15" fmla="*/ 62 h 261"/>
                <a:gd name="T16" fmla="*/ 1006 w 1147"/>
                <a:gd name="T17" fmla="*/ 113 h 261"/>
                <a:gd name="T18" fmla="*/ 947 w 1147"/>
                <a:gd name="T19" fmla="*/ 113 h 261"/>
                <a:gd name="T20" fmla="*/ 947 w 1147"/>
                <a:gd name="T21" fmla="*/ 62 h 261"/>
                <a:gd name="T22" fmla="*/ 961 w 1147"/>
                <a:gd name="T23" fmla="*/ 62 h 261"/>
                <a:gd name="T24" fmla="*/ 902 w 1147"/>
                <a:gd name="T25" fmla="*/ 8 h 261"/>
                <a:gd name="T26" fmla="*/ 837 w 1147"/>
                <a:gd name="T27" fmla="*/ 64 h 261"/>
                <a:gd name="T28" fmla="*/ 851 w 1147"/>
                <a:gd name="T29" fmla="*/ 64 h 261"/>
                <a:gd name="T30" fmla="*/ 851 w 1147"/>
                <a:gd name="T31" fmla="*/ 113 h 261"/>
                <a:gd name="T32" fmla="*/ 789 w 1147"/>
                <a:gd name="T33" fmla="*/ 113 h 261"/>
                <a:gd name="T34" fmla="*/ 789 w 1147"/>
                <a:gd name="T35" fmla="*/ 64 h 261"/>
                <a:gd name="T36" fmla="*/ 807 w 1147"/>
                <a:gd name="T37" fmla="*/ 64 h 261"/>
                <a:gd name="T38" fmla="*/ 744 w 1147"/>
                <a:gd name="T39" fmla="*/ 6 h 261"/>
                <a:gd name="T40" fmla="*/ 679 w 1147"/>
                <a:gd name="T41" fmla="*/ 62 h 261"/>
                <a:gd name="T42" fmla="*/ 694 w 1147"/>
                <a:gd name="T43" fmla="*/ 62 h 261"/>
                <a:gd name="T44" fmla="*/ 694 w 1147"/>
                <a:gd name="T45" fmla="*/ 114 h 261"/>
                <a:gd name="T46" fmla="*/ 634 w 1147"/>
                <a:gd name="T47" fmla="*/ 114 h 261"/>
                <a:gd name="T48" fmla="*/ 634 w 1147"/>
                <a:gd name="T49" fmla="*/ 64 h 261"/>
                <a:gd name="T50" fmla="*/ 651 w 1147"/>
                <a:gd name="T51" fmla="*/ 64 h 261"/>
                <a:gd name="T52" fmla="*/ 587 w 1147"/>
                <a:gd name="T53" fmla="*/ 9 h 261"/>
                <a:gd name="T54" fmla="*/ 522 w 1147"/>
                <a:gd name="T55" fmla="*/ 64 h 261"/>
                <a:gd name="T56" fmla="*/ 537 w 1147"/>
                <a:gd name="T57" fmla="*/ 64 h 261"/>
                <a:gd name="T58" fmla="*/ 537 w 1147"/>
                <a:gd name="T59" fmla="*/ 113 h 261"/>
                <a:gd name="T60" fmla="*/ 477 w 1147"/>
                <a:gd name="T61" fmla="*/ 113 h 261"/>
                <a:gd name="T62" fmla="*/ 477 w 1147"/>
                <a:gd name="T63" fmla="*/ 62 h 261"/>
                <a:gd name="T64" fmla="*/ 492 w 1147"/>
                <a:gd name="T65" fmla="*/ 62 h 261"/>
                <a:gd name="T66" fmla="*/ 430 w 1147"/>
                <a:gd name="T67" fmla="*/ 8 h 261"/>
                <a:gd name="T68" fmla="*/ 363 w 1147"/>
                <a:gd name="T69" fmla="*/ 64 h 261"/>
                <a:gd name="T70" fmla="*/ 380 w 1147"/>
                <a:gd name="T71" fmla="*/ 64 h 261"/>
                <a:gd name="T72" fmla="*/ 380 w 1147"/>
                <a:gd name="T73" fmla="*/ 113 h 261"/>
                <a:gd name="T74" fmla="*/ 320 w 1147"/>
                <a:gd name="T75" fmla="*/ 113 h 261"/>
                <a:gd name="T76" fmla="*/ 320 w 1147"/>
                <a:gd name="T77" fmla="*/ 58 h 261"/>
                <a:gd name="T78" fmla="*/ 335 w 1147"/>
                <a:gd name="T79" fmla="*/ 58 h 261"/>
                <a:gd name="T80" fmla="*/ 273 w 1147"/>
                <a:gd name="T81" fmla="*/ 0 h 261"/>
                <a:gd name="T82" fmla="*/ 205 w 1147"/>
                <a:gd name="T83" fmla="*/ 61 h 261"/>
                <a:gd name="T84" fmla="*/ 222 w 1147"/>
                <a:gd name="T85" fmla="*/ 61 h 261"/>
                <a:gd name="T86" fmla="*/ 222 w 1147"/>
                <a:gd name="T87" fmla="*/ 113 h 261"/>
                <a:gd name="T88" fmla="*/ 153 w 1147"/>
                <a:gd name="T89" fmla="*/ 113 h 261"/>
                <a:gd name="T90" fmla="*/ 153 w 1147"/>
                <a:gd name="T91" fmla="*/ 58 h 261"/>
                <a:gd name="T92" fmla="*/ 165 w 1147"/>
                <a:gd name="T93" fmla="*/ 58 h 261"/>
                <a:gd name="T94" fmla="*/ 102 w 1147"/>
                <a:gd name="T95" fmla="*/ 2 h 261"/>
                <a:gd name="T96" fmla="*/ 35 w 1147"/>
                <a:gd name="T97" fmla="*/ 57 h 261"/>
                <a:gd name="T98" fmla="*/ 50 w 1147"/>
                <a:gd name="T99" fmla="*/ 56 h 261"/>
                <a:gd name="T100" fmla="*/ 50 w 1147"/>
                <a:gd name="T101" fmla="*/ 114 h 261"/>
                <a:gd name="T102" fmla="*/ 0 w 1147"/>
                <a:gd name="T103" fmla="*/ 114 h 261"/>
                <a:gd name="T104" fmla="*/ 0 w 1147"/>
                <a:gd name="T105" fmla="*/ 260 h 261"/>
                <a:gd name="T106" fmla="*/ 1146 w 1147"/>
                <a:gd name="T10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907" name="Rectangle 35">
              <a:extLst>
                <a:ext uri="{FF2B5EF4-FFF2-40B4-BE49-F238E27FC236}">
                  <a16:creationId xmlns:a16="http://schemas.microsoft.com/office/drawing/2014/main" id="{0EB39037-B043-4AC1-9847-7FDC65287683}"/>
                </a:ext>
              </a:extLst>
            </p:cNvPr>
            <p:cNvSpPr>
              <a:spLocks noChangeArrowheads="1"/>
            </p:cNvSpPr>
            <p:nvPr>
              <p:custDataLst>
                <p:tags r:id="rId36"/>
              </p:custDataLst>
            </p:nvPr>
          </p:nvSpPr>
          <p:spPr bwMode="auto">
            <a:xfrm>
              <a:off x="3365500" y="2924175"/>
              <a:ext cx="19319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51" tIns="43841" rIns="84551" bIns="43841">
              <a:spAutoFit/>
            </a:bodyPr>
            <a:lstStyle>
              <a:lvl1pPr defTabSz="806450">
                <a:defRPr sz="2400">
                  <a:solidFill>
                    <a:schemeClr val="tx1"/>
                  </a:solidFill>
                  <a:latin typeface="Times New Roman" panose="02020603050405020304" pitchFamily="18" charset="0"/>
                </a:defRPr>
              </a:lvl1pPr>
              <a:lvl2pPr marL="423863" defTabSz="806450">
                <a:defRPr sz="2400">
                  <a:solidFill>
                    <a:schemeClr val="tx1"/>
                  </a:solidFill>
                  <a:latin typeface="Times New Roman" panose="02020603050405020304" pitchFamily="18" charset="0"/>
                </a:defRPr>
              </a:lvl2pPr>
              <a:lvl3pPr marL="849313" defTabSz="806450">
                <a:defRPr sz="2400">
                  <a:solidFill>
                    <a:schemeClr val="tx1"/>
                  </a:solidFill>
                  <a:latin typeface="Times New Roman" panose="02020603050405020304" pitchFamily="18" charset="0"/>
                </a:defRPr>
              </a:lvl3pPr>
              <a:lvl4pPr marL="1271588" defTabSz="806450">
                <a:defRPr sz="2400">
                  <a:solidFill>
                    <a:schemeClr val="tx1"/>
                  </a:solidFill>
                  <a:latin typeface="Times New Roman" panose="02020603050405020304" pitchFamily="18" charset="0"/>
                </a:defRPr>
              </a:lvl4pPr>
              <a:lvl5pPr marL="1695450" defTabSz="806450">
                <a:defRPr sz="2400">
                  <a:solidFill>
                    <a:schemeClr val="tx1"/>
                  </a:solidFill>
                  <a:latin typeface="Times New Roman" panose="02020603050405020304" pitchFamily="18" charset="0"/>
                </a:defRPr>
              </a:lvl5pPr>
              <a:lvl6pPr marL="2152650" defTabSz="806450" eaLnBrk="0" fontAlgn="base" hangingPunct="0">
                <a:spcBef>
                  <a:spcPct val="0"/>
                </a:spcBef>
                <a:spcAft>
                  <a:spcPct val="0"/>
                </a:spcAft>
                <a:defRPr sz="2400">
                  <a:solidFill>
                    <a:schemeClr val="tx1"/>
                  </a:solidFill>
                  <a:latin typeface="Times New Roman" panose="02020603050405020304" pitchFamily="18" charset="0"/>
                </a:defRPr>
              </a:lvl6pPr>
              <a:lvl7pPr marL="2609850" defTabSz="806450" eaLnBrk="0" fontAlgn="base" hangingPunct="0">
                <a:spcBef>
                  <a:spcPct val="0"/>
                </a:spcBef>
                <a:spcAft>
                  <a:spcPct val="0"/>
                </a:spcAft>
                <a:defRPr sz="2400">
                  <a:solidFill>
                    <a:schemeClr val="tx1"/>
                  </a:solidFill>
                  <a:latin typeface="Times New Roman" panose="02020603050405020304" pitchFamily="18" charset="0"/>
                </a:defRPr>
              </a:lvl7pPr>
              <a:lvl8pPr marL="3067050" defTabSz="806450" eaLnBrk="0" fontAlgn="base" hangingPunct="0">
                <a:spcBef>
                  <a:spcPct val="0"/>
                </a:spcBef>
                <a:spcAft>
                  <a:spcPct val="0"/>
                </a:spcAft>
                <a:defRPr sz="2400">
                  <a:solidFill>
                    <a:schemeClr val="tx1"/>
                  </a:solidFill>
                  <a:latin typeface="Times New Roman" panose="02020603050405020304" pitchFamily="18" charset="0"/>
                </a:defRPr>
              </a:lvl8pPr>
              <a:lvl9pPr marL="3524250" defTabSz="8064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P0  Plan Infrastructure</a:t>
              </a:r>
            </a:p>
          </p:txBody>
        </p:sp>
        <p:sp>
          <p:nvSpPr>
            <p:cNvPr id="79908" name="AutoShape 36">
              <a:extLst>
                <a:ext uri="{FF2B5EF4-FFF2-40B4-BE49-F238E27FC236}">
                  <a16:creationId xmlns:a16="http://schemas.microsoft.com/office/drawing/2014/main" id="{3A862810-532F-4704-BBAA-1CFCB9089942}"/>
                </a:ext>
              </a:extLst>
            </p:cNvPr>
            <p:cNvSpPr>
              <a:spLocks noChangeArrowheads="1"/>
            </p:cNvSpPr>
            <p:nvPr>
              <p:custDataLst>
                <p:tags r:id="rId37"/>
              </p:custDataLst>
            </p:nvPr>
          </p:nvSpPr>
          <p:spPr bwMode="auto">
            <a:xfrm>
              <a:off x="1100138" y="4271963"/>
              <a:ext cx="1768475" cy="282575"/>
            </a:xfrm>
            <a:prstGeom prst="rightArrow">
              <a:avLst>
                <a:gd name="adj1" fmla="val 75009"/>
                <a:gd name="adj2" fmla="val 123227"/>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S2  Source MTO Products</a:t>
              </a:r>
            </a:p>
          </p:txBody>
        </p:sp>
        <p:sp>
          <p:nvSpPr>
            <p:cNvPr id="79909" name="AutoShape 37">
              <a:extLst>
                <a:ext uri="{FF2B5EF4-FFF2-40B4-BE49-F238E27FC236}">
                  <a16:creationId xmlns:a16="http://schemas.microsoft.com/office/drawing/2014/main" id="{640D5C76-D311-40E4-9A76-F3BBC2FDB8A0}"/>
                </a:ext>
              </a:extLst>
            </p:cNvPr>
            <p:cNvSpPr>
              <a:spLocks noChangeArrowheads="1"/>
            </p:cNvSpPr>
            <p:nvPr>
              <p:custDataLst>
                <p:tags r:id="rId38"/>
              </p:custDataLst>
            </p:nvPr>
          </p:nvSpPr>
          <p:spPr bwMode="auto">
            <a:xfrm>
              <a:off x="1100138" y="4741863"/>
              <a:ext cx="1768475" cy="282575"/>
            </a:xfrm>
            <a:prstGeom prst="rightArrow">
              <a:avLst>
                <a:gd name="adj1" fmla="val 75009"/>
                <a:gd name="adj2" fmla="val 123227"/>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S3  Source ETO Products</a:t>
              </a:r>
            </a:p>
          </p:txBody>
        </p:sp>
        <p:sp>
          <p:nvSpPr>
            <p:cNvPr id="79910" name="AutoShape 38">
              <a:extLst>
                <a:ext uri="{FF2B5EF4-FFF2-40B4-BE49-F238E27FC236}">
                  <a16:creationId xmlns:a16="http://schemas.microsoft.com/office/drawing/2014/main" id="{57C8762C-0E8A-4D24-82E0-25F2BB4CA202}"/>
                </a:ext>
              </a:extLst>
            </p:cNvPr>
            <p:cNvSpPr>
              <a:spLocks noChangeArrowheads="1"/>
            </p:cNvSpPr>
            <p:nvPr>
              <p:custDataLst>
                <p:tags r:id="rId39"/>
              </p:custDataLst>
            </p:nvPr>
          </p:nvSpPr>
          <p:spPr bwMode="auto">
            <a:xfrm>
              <a:off x="5665788" y="4264025"/>
              <a:ext cx="1865312" cy="282575"/>
            </a:xfrm>
            <a:prstGeom prst="rightArrow">
              <a:avLst>
                <a:gd name="adj1" fmla="val 75009"/>
                <a:gd name="adj2" fmla="val 129975"/>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D2 Deliver MTO Products</a:t>
              </a:r>
            </a:p>
          </p:txBody>
        </p:sp>
        <p:sp>
          <p:nvSpPr>
            <p:cNvPr id="79911" name="AutoShape 39">
              <a:extLst>
                <a:ext uri="{FF2B5EF4-FFF2-40B4-BE49-F238E27FC236}">
                  <a16:creationId xmlns:a16="http://schemas.microsoft.com/office/drawing/2014/main" id="{90DB3A23-BF93-405A-86EC-9D178104885F}"/>
                </a:ext>
              </a:extLst>
            </p:cNvPr>
            <p:cNvSpPr>
              <a:spLocks noChangeArrowheads="1"/>
            </p:cNvSpPr>
            <p:nvPr>
              <p:custDataLst>
                <p:tags r:id="rId40"/>
              </p:custDataLst>
            </p:nvPr>
          </p:nvSpPr>
          <p:spPr bwMode="auto">
            <a:xfrm>
              <a:off x="5665788" y="4740275"/>
              <a:ext cx="1865312" cy="282575"/>
            </a:xfrm>
            <a:prstGeom prst="rightArrow">
              <a:avLst>
                <a:gd name="adj1" fmla="val 75009"/>
                <a:gd name="adj2" fmla="val 129975"/>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D3 Deliver ETO Products</a:t>
              </a:r>
            </a:p>
          </p:txBody>
        </p:sp>
        <p:sp>
          <p:nvSpPr>
            <p:cNvPr id="79912" name="AutoShape 40">
              <a:extLst>
                <a:ext uri="{FF2B5EF4-FFF2-40B4-BE49-F238E27FC236}">
                  <a16:creationId xmlns:a16="http://schemas.microsoft.com/office/drawing/2014/main" id="{67AF01E4-4F73-405F-AD1C-62A76CC654F2}"/>
                </a:ext>
              </a:extLst>
            </p:cNvPr>
            <p:cNvSpPr>
              <a:spLocks noChangeArrowheads="1"/>
            </p:cNvSpPr>
            <p:nvPr>
              <p:custDataLst>
                <p:tags r:id="rId41"/>
              </p:custDataLst>
            </p:nvPr>
          </p:nvSpPr>
          <p:spPr bwMode="auto">
            <a:xfrm>
              <a:off x="5665788" y="3771900"/>
              <a:ext cx="1865312" cy="282575"/>
            </a:xfrm>
            <a:prstGeom prst="rightArrow">
              <a:avLst>
                <a:gd name="adj1" fmla="val 75009"/>
                <a:gd name="adj2" fmla="val 129975"/>
              </a:avLst>
            </a:prstGeom>
            <a:solidFill>
              <a:srgbClr val="CECECE"/>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pPr>
              <a:r>
                <a:rPr lang="fr-FR" altLang="fr-FR" sz="900">
                  <a:solidFill>
                    <a:srgbClr val="000000"/>
                  </a:solidFill>
                </a:rPr>
                <a:t>D1Deliver Stocked Products</a:t>
              </a:r>
            </a:p>
          </p:txBody>
        </p:sp>
        <p:sp>
          <p:nvSpPr>
            <p:cNvPr id="44" name="AutoShape 42">
              <a:extLst>
                <a:ext uri="{FF2B5EF4-FFF2-40B4-BE49-F238E27FC236}">
                  <a16:creationId xmlns:a16="http://schemas.microsoft.com/office/drawing/2014/main" id="{F9C929BA-ACD2-4DAA-BA10-4777EE7857EF}"/>
                </a:ext>
              </a:extLst>
            </p:cNvPr>
            <p:cNvSpPr>
              <a:spLocks noChangeArrowheads="1"/>
            </p:cNvSpPr>
            <p:nvPr>
              <p:custDataLst>
                <p:tags r:id="rId42"/>
              </p:custDataLst>
            </p:nvPr>
          </p:nvSpPr>
          <p:spPr bwMode="auto">
            <a:xfrm flipH="1">
              <a:off x="5724128" y="5960194"/>
              <a:ext cx="2349500" cy="523875"/>
            </a:xfrm>
            <a:prstGeom prst="rightArrow">
              <a:avLst>
                <a:gd name="adj1" fmla="val 75009"/>
                <a:gd name="adj2" fmla="val 125306"/>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
          <p:nvSpPr>
            <p:cNvPr id="45" name="AutoShape 43">
              <a:extLst>
                <a:ext uri="{FF2B5EF4-FFF2-40B4-BE49-F238E27FC236}">
                  <a16:creationId xmlns:a16="http://schemas.microsoft.com/office/drawing/2014/main" id="{725DCF0B-65AD-40D9-8852-DEE242739D41}"/>
                </a:ext>
              </a:extLst>
            </p:cNvPr>
            <p:cNvSpPr>
              <a:spLocks noChangeArrowheads="1"/>
            </p:cNvSpPr>
            <p:nvPr>
              <p:custDataLst>
                <p:tags r:id="rId43"/>
              </p:custDataLst>
            </p:nvPr>
          </p:nvSpPr>
          <p:spPr bwMode="auto">
            <a:xfrm flipH="1">
              <a:off x="827088" y="6001469"/>
              <a:ext cx="2235200" cy="523875"/>
            </a:xfrm>
            <a:prstGeom prst="rightArrow">
              <a:avLst>
                <a:gd name="adj1" fmla="val 75009"/>
                <a:gd name="adj2" fmla="val 11921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grpSp>
      <p:sp>
        <p:nvSpPr>
          <p:cNvPr id="46" name="Espace réservé du numéro de diapositive 1">
            <a:extLst>
              <a:ext uri="{FF2B5EF4-FFF2-40B4-BE49-F238E27FC236}">
                <a16:creationId xmlns:a16="http://schemas.microsoft.com/office/drawing/2014/main" id="{0DA29CF9-A105-40ED-9353-73B976AEF0F2}"/>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10</a:t>
            </a:fld>
            <a:endParaRPr lang="fr-F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8BB80A9-4366-4BF2-831D-0247A6864D89}"/>
              </a:ext>
            </a:extLst>
          </p:cNvPr>
          <p:cNvGrpSpPr/>
          <p:nvPr/>
        </p:nvGrpSpPr>
        <p:grpSpPr>
          <a:xfrm>
            <a:off x="727075" y="2224807"/>
            <a:ext cx="7626350" cy="4300537"/>
            <a:chOff x="727075" y="1725613"/>
            <a:chExt cx="7626350" cy="4300537"/>
          </a:xfrm>
        </p:grpSpPr>
        <p:sp>
          <p:nvSpPr>
            <p:cNvPr id="82948" name="Rectangle 4">
              <a:extLst>
                <a:ext uri="{FF2B5EF4-FFF2-40B4-BE49-F238E27FC236}">
                  <a16:creationId xmlns:a16="http://schemas.microsoft.com/office/drawing/2014/main" id="{4D146F7C-D876-49F3-AA4D-98B5AAFF29F9}"/>
                </a:ext>
              </a:extLst>
            </p:cNvPr>
            <p:cNvSpPr>
              <a:spLocks noChangeArrowheads="1"/>
            </p:cNvSpPr>
            <p:nvPr>
              <p:custDataLst>
                <p:tags r:id="rId2"/>
              </p:custDataLst>
            </p:nvPr>
          </p:nvSpPr>
          <p:spPr bwMode="auto">
            <a:xfrm>
              <a:off x="733425" y="1989138"/>
              <a:ext cx="7615238" cy="4024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49" name="Rectangle 5">
              <a:extLst>
                <a:ext uri="{FF2B5EF4-FFF2-40B4-BE49-F238E27FC236}">
                  <a16:creationId xmlns:a16="http://schemas.microsoft.com/office/drawing/2014/main" id="{B926A5E9-AB1B-4083-A037-4ECCD153C855}"/>
                </a:ext>
              </a:extLst>
            </p:cNvPr>
            <p:cNvSpPr>
              <a:spLocks noChangeArrowheads="1"/>
            </p:cNvSpPr>
            <p:nvPr>
              <p:custDataLst>
                <p:tags r:id="rId3"/>
              </p:custDataLst>
            </p:nvPr>
          </p:nvSpPr>
          <p:spPr bwMode="auto">
            <a:xfrm>
              <a:off x="733425" y="1744663"/>
              <a:ext cx="7608888" cy="2508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50" name="Line 6">
              <a:extLst>
                <a:ext uri="{FF2B5EF4-FFF2-40B4-BE49-F238E27FC236}">
                  <a16:creationId xmlns:a16="http://schemas.microsoft.com/office/drawing/2014/main" id="{90059AE7-A4D9-4289-8A3E-AE37F82DB5C0}"/>
                </a:ext>
              </a:extLst>
            </p:cNvPr>
            <p:cNvSpPr>
              <a:spLocks noChangeShapeType="1"/>
            </p:cNvSpPr>
            <p:nvPr>
              <p:custDataLst>
                <p:tags r:id="rId4"/>
              </p:custDataLst>
            </p:nvPr>
          </p:nvSpPr>
          <p:spPr bwMode="auto">
            <a:xfrm>
              <a:off x="1647825" y="1982788"/>
              <a:ext cx="1588" cy="40195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51" name="Line 7">
              <a:extLst>
                <a:ext uri="{FF2B5EF4-FFF2-40B4-BE49-F238E27FC236}">
                  <a16:creationId xmlns:a16="http://schemas.microsoft.com/office/drawing/2014/main" id="{63B44BA4-97C2-4521-9C6C-25495A57D1B9}"/>
                </a:ext>
              </a:extLst>
            </p:cNvPr>
            <p:cNvSpPr>
              <a:spLocks noChangeShapeType="1"/>
            </p:cNvSpPr>
            <p:nvPr>
              <p:custDataLst>
                <p:tags r:id="rId5"/>
              </p:custDataLst>
            </p:nvPr>
          </p:nvSpPr>
          <p:spPr bwMode="auto">
            <a:xfrm flipH="1">
              <a:off x="4705350" y="1978025"/>
              <a:ext cx="3175" cy="40481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52" name="Rectangle 8">
              <a:extLst>
                <a:ext uri="{FF2B5EF4-FFF2-40B4-BE49-F238E27FC236}">
                  <a16:creationId xmlns:a16="http://schemas.microsoft.com/office/drawing/2014/main" id="{1F1185A6-45D5-43C4-86EC-EEB90E5F668D}"/>
                </a:ext>
              </a:extLst>
            </p:cNvPr>
            <p:cNvSpPr>
              <a:spLocks noChangeArrowheads="1"/>
            </p:cNvSpPr>
            <p:nvPr>
              <p:custDataLst>
                <p:tags r:id="rId6"/>
              </p:custDataLst>
            </p:nvPr>
          </p:nvSpPr>
          <p:spPr bwMode="auto">
            <a:xfrm>
              <a:off x="860425" y="2085975"/>
              <a:ext cx="6508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200">
                  <a:solidFill>
                    <a:srgbClr val="00279F"/>
                  </a:solidFill>
                  <a:latin typeface="Arial" panose="020B0604020202020204" pitchFamily="34" charset="0"/>
                </a:rPr>
                <a:t>Level</a:t>
              </a:r>
            </a:p>
          </p:txBody>
        </p:sp>
        <p:sp>
          <p:nvSpPr>
            <p:cNvPr id="82953" name="Rectangle 9">
              <a:extLst>
                <a:ext uri="{FF2B5EF4-FFF2-40B4-BE49-F238E27FC236}">
                  <a16:creationId xmlns:a16="http://schemas.microsoft.com/office/drawing/2014/main" id="{48CAC265-DEE4-4E60-B5EC-C08F90F30461}"/>
                </a:ext>
              </a:extLst>
            </p:cNvPr>
            <p:cNvSpPr>
              <a:spLocks noChangeArrowheads="1"/>
            </p:cNvSpPr>
            <p:nvPr>
              <p:custDataLst>
                <p:tags r:id="rId7"/>
              </p:custDataLst>
            </p:nvPr>
          </p:nvSpPr>
          <p:spPr bwMode="auto">
            <a:xfrm>
              <a:off x="904875" y="1725613"/>
              <a:ext cx="73453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400">
                  <a:solidFill>
                    <a:srgbClr val="00279F"/>
                  </a:solidFill>
                  <a:latin typeface="Arial" panose="020B0604020202020204" pitchFamily="34" charset="0"/>
                </a:rPr>
                <a:t>Supply Chain Operations Reference-model</a:t>
              </a:r>
            </a:p>
          </p:txBody>
        </p:sp>
        <p:sp>
          <p:nvSpPr>
            <p:cNvPr id="82954" name="Rectangle 10">
              <a:extLst>
                <a:ext uri="{FF2B5EF4-FFF2-40B4-BE49-F238E27FC236}">
                  <a16:creationId xmlns:a16="http://schemas.microsoft.com/office/drawing/2014/main" id="{DCCDFDE1-4016-4DC1-A8F4-6571C1D81446}"/>
                </a:ext>
              </a:extLst>
            </p:cNvPr>
            <p:cNvSpPr>
              <a:spLocks noChangeArrowheads="1"/>
            </p:cNvSpPr>
            <p:nvPr>
              <p:custDataLst>
                <p:tags r:id="rId8"/>
              </p:custDataLst>
            </p:nvPr>
          </p:nvSpPr>
          <p:spPr bwMode="auto">
            <a:xfrm>
              <a:off x="3157538" y="2085975"/>
              <a:ext cx="12128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200">
                  <a:solidFill>
                    <a:srgbClr val="00279F"/>
                  </a:solidFill>
                  <a:latin typeface="Arial" panose="020B0604020202020204" pitchFamily="34" charset="0"/>
                </a:rPr>
                <a:t>Schematic</a:t>
              </a:r>
            </a:p>
          </p:txBody>
        </p:sp>
        <p:sp>
          <p:nvSpPr>
            <p:cNvPr id="82955" name="Rectangle 11">
              <a:extLst>
                <a:ext uri="{FF2B5EF4-FFF2-40B4-BE49-F238E27FC236}">
                  <a16:creationId xmlns:a16="http://schemas.microsoft.com/office/drawing/2014/main" id="{5477C605-9493-496A-B0D7-9501906045E1}"/>
                </a:ext>
              </a:extLst>
            </p:cNvPr>
            <p:cNvSpPr>
              <a:spLocks noChangeArrowheads="1"/>
            </p:cNvSpPr>
            <p:nvPr>
              <p:custDataLst>
                <p:tags r:id="rId9"/>
              </p:custDataLst>
            </p:nvPr>
          </p:nvSpPr>
          <p:spPr bwMode="auto">
            <a:xfrm>
              <a:off x="5527675" y="2085975"/>
              <a:ext cx="17811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200">
                  <a:solidFill>
                    <a:srgbClr val="00279F"/>
                  </a:solidFill>
                  <a:latin typeface="Arial" panose="020B0604020202020204" pitchFamily="34" charset="0"/>
                </a:rPr>
                <a:t>Metrics</a:t>
              </a:r>
            </a:p>
          </p:txBody>
        </p:sp>
        <p:sp>
          <p:nvSpPr>
            <p:cNvPr id="82956" name="Line 12">
              <a:extLst>
                <a:ext uri="{FF2B5EF4-FFF2-40B4-BE49-F238E27FC236}">
                  <a16:creationId xmlns:a16="http://schemas.microsoft.com/office/drawing/2014/main" id="{483E1053-638A-4375-B188-F4AD37607225}"/>
                </a:ext>
              </a:extLst>
            </p:cNvPr>
            <p:cNvSpPr>
              <a:spLocks noChangeShapeType="1"/>
            </p:cNvSpPr>
            <p:nvPr>
              <p:custDataLst>
                <p:tags r:id="rId10"/>
              </p:custDataLst>
            </p:nvPr>
          </p:nvSpPr>
          <p:spPr bwMode="auto">
            <a:xfrm>
              <a:off x="738188" y="3273425"/>
              <a:ext cx="7612062"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57" name="Line 13">
              <a:extLst>
                <a:ext uri="{FF2B5EF4-FFF2-40B4-BE49-F238E27FC236}">
                  <a16:creationId xmlns:a16="http://schemas.microsoft.com/office/drawing/2014/main" id="{AFD35832-63F8-4459-BA79-7A08393DB1F1}"/>
                </a:ext>
              </a:extLst>
            </p:cNvPr>
            <p:cNvSpPr>
              <a:spLocks noChangeShapeType="1"/>
            </p:cNvSpPr>
            <p:nvPr>
              <p:custDataLst>
                <p:tags r:id="rId11"/>
              </p:custDataLst>
            </p:nvPr>
          </p:nvSpPr>
          <p:spPr bwMode="auto">
            <a:xfrm flipV="1">
              <a:off x="727075" y="4240213"/>
              <a:ext cx="7613650" cy="31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58" name="Rectangle 14">
              <a:extLst>
                <a:ext uri="{FF2B5EF4-FFF2-40B4-BE49-F238E27FC236}">
                  <a16:creationId xmlns:a16="http://schemas.microsoft.com/office/drawing/2014/main" id="{C72534AA-83C3-4124-B86B-8245BC4E4C58}"/>
                </a:ext>
              </a:extLst>
            </p:cNvPr>
            <p:cNvSpPr>
              <a:spLocks noChangeArrowheads="1"/>
            </p:cNvSpPr>
            <p:nvPr>
              <p:custDataLst>
                <p:tags r:id="rId12"/>
              </p:custDataLst>
            </p:nvPr>
          </p:nvSpPr>
          <p:spPr bwMode="auto">
            <a:xfrm>
              <a:off x="796925" y="2419350"/>
              <a:ext cx="241300" cy="241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pPr>
              <a:r>
                <a:rPr lang="fr-FR" altLang="fr-FR" sz="1000" b="0">
                  <a:solidFill>
                    <a:srgbClr val="00279F"/>
                  </a:solidFill>
                  <a:latin typeface="Arial" panose="020B0604020202020204" pitchFamily="34" charset="0"/>
                </a:rPr>
                <a:t>1</a:t>
              </a:r>
            </a:p>
          </p:txBody>
        </p:sp>
        <p:sp>
          <p:nvSpPr>
            <p:cNvPr id="82959" name="Rectangle 15">
              <a:extLst>
                <a:ext uri="{FF2B5EF4-FFF2-40B4-BE49-F238E27FC236}">
                  <a16:creationId xmlns:a16="http://schemas.microsoft.com/office/drawing/2014/main" id="{ABFE42EB-4E53-4239-9786-DD1E9740C16E}"/>
                </a:ext>
              </a:extLst>
            </p:cNvPr>
            <p:cNvSpPr>
              <a:spLocks noChangeArrowheads="1"/>
            </p:cNvSpPr>
            <p:nvPr>
              <p:custDataLst>
                <p:tags r:id="rId13"/>
              </p:custDataLst>
            </p:nvPr>
          </p:nvSpPr>
          <p:spPr bwMode="auto">
            <a:xfrm>
              <a:off x="788988" y="3294063"/>
              <a:ext cx="242887" cy="241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pPr>
              <a:r>
                <a:rPr lang="fr-FR" altLang="fr-FR" sz="1000" b="0">
                  <a:solidFill>
                    <a:srgbClr val="00279F"/>
                  </a:solidFill>
                  <a:latin typeface="Arial" panose="020B0604020202020204" pitchFamily="34" charset="0"/>
                </a:rPr>
                <a:t>2</a:t>
              </a:r>
            </a:p>
          </p:txBody>
        </p:sp>
        <p:sp>
          <p:nvSpPr>
            <p:cNvPr id="82960" name="Rectangle 16">
              <a:extLst>
                <a:ext uri="{FF2B5EF4-FFF2-40B4-BE49-F238E27FC236}">
                  <a16:creationId xmlns:a16="http://schemas.microsoft.com/office/drawing/2014/main" id="{9971A5E4-3EA3-4620-B2D6-2D8E26AD242A}"/>
                </a:ext>
              </a:extLst>
            </p:cNvPr>
            <p:cNvSpPr>
              <a:spLocks noChangeArrowheads="1"/>
            </p:cNvSpPr>
            <p:nvPr>
              <p:custDataLst>
                <p:tags r:id="rId14"/>
              </p:custDataLst>
            </p:nvPr>
          </p:nvSpPr>
          <p:spPr bwMode="auto">
            <a:xfrm>
              <a:off x="788988" y="4294188"/>
              <a:ext cx="242887" cy="241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pPr>
              <a:r>
                <a:rPr lang="fr-FR" altLang="fr-FR" sz="1000" b="0">
                  <a:solidFill>
                    <a:srgbClr val="00279F"/>
                  </a:solidFill>
                  <a:latin typeface="Arial" panose="020B0604020202020204" pitchFamily="34" charset="0"/>
                </a:rPr>
                <a:t>3</a:t>
              </a:r>
            </a:p>
          </p:txBody>
        </p:sp>
        <p:sp>
          <p:nvSpPr>
            <p:cNvPr id="82961" name="Rectangle 17">
              <a:extLst>
                <a:ext uri="{FF2B5EF4-FFF2-40B4-BE49-F238E27FC236}">
                  <a16:creationId xmlns:a16="http://schemas.microsoft.com/office/drawing/2014/main" id="{208F0DA3-50F4-4D46-9DDB-9DA32B46942A}"/>
                </a:ext>
              </a:extLst>
            </p:cNvPr>
            <p:cNvSpPr>
              <a:spLocks noChangeArrowheads="1"/>
            </p:cNvSpPr>
            <p:nvPr>
              <p:custDataLst>
                <p:tags r:id="rId15"/>
              </p:custDataLst>
            </p:nvPr>
          </p:nvSpPr>
          <p:spPr bwMode="auto">
            <a:xfrm>
              <a:off x="1563688" y="3440113"/>
              <a:ext cx="132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000">
                  <a:solidFill>
                    <a:srgbClr val="00279F"/>
                  </a:solidFill>
                  <a:latin typeface="Arial" panose="020B0604020202020204" pitchFamily="34" charset="0"/>
                </a:rPr>
                <a:t>Configuration </a:t>
              </a:r>
              <a:br>
                <a:rPr lang="fr-FR" altLang="fr-FR" sz="1000">
                  <a:solidFill>
                    <a:srgbClr val="00279F"/>
                  </a:solidFill>
                  <a:latin typeface="Arial" panose="020B0604020202020204" pitchFamily="34" charset="0"/>
                </a:rPr>
              </a:br>
              <a:r>
                <a:rPr lang="fr-FR" altLang="fr-FR" sz="1000">
                  <a:solidFill>
                    <a:srgbClr val="00279F"/>
                  </a:solidFill>
                  <a:latin typeface="Arial" panose="020B0604020202020204" pitchFamily="34" charset="0"/>
                </a:rPr>
                <a:t>Level</a:t>
              </a:r>
            </a:p>
            <a:p>
              <a:pPr algn="ctr">
                <a:lnSpc>
                  <a:spcPct val="100000"/>
                </a:lnSpc>
                <a:spcBef>
                  <a:spcPct val="50000"/>
                </a:spcBef>
              </a:pPr>
              <a:r>
                <a:rPr lang="fr-FR" altLang="fr-FR" sz="1000">
                  <a:solidFill>
                    <a:srgbClr val="00279F"/>
                  </a:solidFill>
                  <a:latin typeface="Arial" panose="020B0604020202020204" pitchFamily="34" charset="0"/>
                </a:rPr>
                <a:t> (</a:t>
              </a:r>
              <a:r>
                <a:rPr lang="fr-FR" altLang="fr-FR" sz="1000" i="1">
                  <a:solidFill>
                    <a:srgbClr val="00279F"/>
                  </a:solidFill>
                  <a:latin typeface="Arial" panose="020B0604020202020204" pitchFamily="34" charset="0"/>
                </a:rPr>
                <a:t>Process Categories)</a:t>
              </a:r>
            </a:p>
          </p:txBody>
        </p:sp>
        <p:sp>
          <p:nvSpPr>
            <p:cNvPr id="82962" name="Rectangle 18">
              <a:extLst>
                <a:ext uri="{FF2B5EF4-FFF2-40B4-BE49-F238E27FC236}">
                  <a16:creationId xmlns:a16="http://schemas.microsoft.com/office/drawing/2014/main" id="{31B82DB4-664D-472C-96EB-41B3BE9240B4}"/>
                </a:ext>
              </a:extLst>
            </p:cNvPr>
            <p:cNvSpPr>
              <a:spLocks noChangeArrowheads="1"/>
            </p:cNvSpPr>
            <p:nvPr>
              <p:custDataLst>
                <p:tags r:id="rId16"/>
              </p:custDataLst>
            </p:nvPr>
          </p:nvSpPr>
          <p:spPr bwMode="auto">
            <a:xfrm>
              <a:off x="1666875" y="4291013"/>
              <a:ext cx="11191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000">
                  <a:solidFill>
                    <a:srgbClr val="00279F"/>
                  </a:solidFill>
                  <a:latin typeface="Arial" panose="020B0604020202020204" pitchFamily="34" charset="0"/>
                </a:rPr>
                <a:t>Process Element Level </a:t>
              </a:r>
              <a:br>
                <a:rPr lang="fr-FR" altLang="fr-FR" sz="1000">
                  <a:solidFill>
                    <a:srgbClr val="00279F"/>
                  </a:solidFill>
                  <a:latin typeface="Arial" panose="020B0604020202020204" pitchFamily="34" charset="0"/>
                </a:rPr>
              </a:br>
              <a:br>
                <a:rPr lang="fr-FR" altLang="fr-FR" sz="1000">
                  <a:solidFill>
                    <a:srgbClr val="00279F"/>
                  </a:solidFill>
                  <a:latin typeface="Arial" panose="020B0604020202020204" pitchFamily="34" charset="0"/>
                </a:rPr>
              </a:br>
              <a:r>
                <a:rPr lang="fr-FR" altLang="fr-FR" sz="1000" i="1">
                  <a:solidFill>
                    <a:srgbClr val="00279F"/>
                  </a:solidFill>
                  <a:latin typeface="Arial" panose="020B0604020202020204" pitchFamily="34" charset="0"/>
                </a:rPr>
                <a:t>(Decompose Processes)</a:t>
              </a:r>
            </a:p>
          </p:txBody>
        </p:sp>
        <p:sp>
          <p:nvSpPr>
            <p:cNvPr id="82963" name="AutoShape 19">
              <a:extLst>
                <a:ext uri="{FF2B5EF4-FFF2-40B4-BE49-F238E27FC236}">
                  <a16:creationId xmlns:a16="http://schemas.microsoft.com/office/drawing/2014/main" id="{8AC275CE-4B63-4824-A865-72D81213B039}"/>
                </a:ext>
              </a:extLst>
            </p:cNvPr>
            <p:cNvSpPr>
              <a:spLocks noChangeArrowheads="1"/>
            </p:cNvSpPr>
            <p:nvPr>
              <p:custDataLst>
                <p:tags r:id="rId17"/>
              </p:custDataLst>
            </p:nvPr>
          </p:nvSpPr>
          <p:spPr bwMode="auto">
            <a:xfrm>
              <a:off x="3035300" y="3395663"/>
              <a:ext cx="1241425" cy="325437"/>
            </a:xfrm>
            <a:prstGeom prst="rightArrow">
              <a:avLst>
                <a:gd name="adj1" fmla="val 75009"/>
                <a:gd name="adj2" fmla="val 102006"/>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rgbClr val="000000"/>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82964" name="AutoShape 20">
              <a:extLst>
                <a:ext uri="{FF2B5EF4-FFF2-40B4-BE49-F238E27FC236}">
                  <a16:creationId xmlns:a16="http://schemas.microsoft.com/office/drawing/2014/main" id="{4742D9D9-0E61-4D59-BDC6-0DCA202C56A9}"/>
                </a:ext>
              </a:extLst>
            </p:cNvPr>
            <p:cNvSpPr>
              <a:spLocks noChangeArrowheads="1"/>
            </p:cNvSpPr>
            <p:nvPr>
              <p:custDataLst>
                <p:tags r:id="rId18"/>
              </p:custDataLst>
            </p:nvPr>
          </p:nvSpPr>
          <p:spPr bwMode="auto">
            <a:xfrm>
              <a:off x="3822700" y="3536950"/>
              <a:ext cx="635000" cy="325438"/>
            </a:xfrm>
            <a:prstGeom prst="rightArrow">
              <a:avLst>
                <a:gd name="adj1" fmla="val 75009"/>
                <a:gd name="adj2" fmla="val 85709"/>
              </a:avLst>
            </a:prstGeom>
            <a:gradFill rotWithShape="0">
              <a:gsLst>
                <a:gs pos="0">
                  <a:srgbClr val="008080">
                    <a:gamma/>
                    <a:shade val="66275"/>
                    <a:invGamma/>
                  </a:srgbClr>
                </a:gs>
                <a:gs pos="50000">
                  <a:srgbClr val="008080"/>
                </a:gs>
                <a:gs pos="100000">
                  <a:srgbClr val="008080">
                    <a:gamma/>
                    <a:shade val="66275"/>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2965" name="AutoShape 21">
              <a:extLst>
                <a:ext uri="{FF2B5EF4-FFF2-40B4-BE49-F238E27FC236}">
                  <a16:creationId xmlns:a16="http://schemas.microsoft.com/office/drawing/2014/main" id="{6D55E1D9-CAF5-46BB-ABCB-9A2D9E00E61E}"/>
                </a:ext>
              </a:extLst>
            </p:cNvPr>
            <p:cNvSpPr>
              <a:spLocks noChangeArrowheads="1"/>
            </p:cNvSpPr>
            <p:nvPr>
              <p:custDataLst>
                <p:tags r:id="rId19"/>
              </p:custDataLst>
            </p:nvPr>
          </p:nvSpPr>
          <p:spPr bwMode="auto">
            <a:xfrm>
              <a:off x="3371850" y="3543300"/>
              <a:ext cx="638175" cy="325438"/>
            </a:xfrm>
            <a:prstGeom prst="rightArrow">
              <a:avLst>
                <a:gd name="adj1" fmla="val 75009"/>
                <a:gd name="adj2" fmla="val 86138"/>
              </a:avLst>
            </a:prstGeom>
            <a:gradFill rotWithShape="0">
              <a:gsLst>
                <a:gs pos="0">
                  <a:srgbClr val="0033CC">
                    <a:gamma/>
                    <a:shade val="66275"/>
                    <a:invGamma/>
                  </a:srgbClr>
                </a:gs>
                <a:gs pos="50000">
                  <a:srgbClr val="0033CC"/>
                </a:gs>
                <a:gs pos="100000">
                  <a:srgbClr val="0033CC">
                    <a:gamma/>
                    <a:shade val="66275"/>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2966" name="AutoShape 22">
              <a:extLst>
                <a:ext uri="{FF2B5EF4-FFF2-40B4-BE49-F238E27FC236}">
                  <a16:creationId xmlns:a16="http://schemas.microsoft.com/office/drawing/2014/main" id="{4E9BDA29-EA1C-43EE-9DA0-D6859625453D}"/>
                </a:ext>
              </a:extLst>
            </p:cNvPr>
            <p:cNvSpPr>
              <a:spLocks noChangeArrowheads="1"/>
            </p:cNvSpPr>
            <p:nvPr>
              <p:custDataLst>
                <p:tags r:id="rId20"/>
              </p:custDataLst>
            </p:nvPr>
          </p:nvSpPr>
          <p:spPr bwMode="auto">
            <a:xfrm>
              <a:off x="3000375" y="3556000"/>
              <a:ext cx="635000" cy="327025"/>
            </a:xfrm>
            <a:prstGeom prst="rightArrow">
              <a:avLst>
                <a:gd name="adj1" fmla="val 75009"/>
                <a:gd name="adj2" fmla="val 85293"/>
              </a:avLst>
            </a:prstGeom>
            <a:gradFill rotWithShape="0">
              <a:gsLst>
                <a:gs pos="0">
                  <a:srgbClr val="CC0066">
                    <a:gamma/>
                    <a:shade val="66275"/>
                    <a:invGamma/>
                  </a:srgbClr>
                </a:gs>
                <a:gs pos="50000">
                  <a:srgbClr val="CC0066"/>
                </a:gs>
                <a:gs pos="100000">
                  <a:srgbClr val="CC0066">
                    <a:gamma/>
                    <a:shade val="66275"/>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2967" name="AutoShape 23">
              <a:extLst>
                <a:ext uri="{FF2B5EF4-FFF2-40B4-BE49-F238E27FC236}">
                  <a16:creationId xmlns:a16="http://schemas.microsoft.com/office/drawing/2014/main" id="{59561DB9-5681-4E6C-8586-209E39BF4995}"/>
                </a:ext>
              </a:extLst>
            </p:cNvPr>
            <p:cNvSpPr>
              <a:spLocks noChangeArrowheads="1"/>
            </p:cNvSpPr>
            <p:nvPr>
              <p:custDataLst>
                <p:tags r:id="rId21"/>
              </p:custDataLst>
            </p:nvPr>
          </p:nvSpPr>
          <p:spPr bwMode="auto">
            <a:xfrm>
              <a:off x="3848100" y="3678238"/>
              <a:ext cx="638175" cy="325437"/>
            </a:xfrm>
            <a:prstGeom prst="rightArrow">
              <a:avLst>
                <a:gd name="adj1" fmla="val 75009"/>
                <a:gd name="adj2" fmla="val 86138"/>
              </a:avLst>
            </a:prstGeom>
            <a:gradFill rotWithShape="0">
              <a:gsLst>
                <a:gs pos="0">
                  <a:srgbClr val="008080">
                    <a:gamma/>
                    <a:shade val="66275"/>
                    <a:invGamma/>
                  </a:srgbClr>
                </a:gs>
                <a:gs pos="50000">
                  <a:srgbClr val="008080"/>
                </a:gs>
                <a:gs pos="100000">
                  <a:srgbClr val="008080">
                    <a:gamma/>
                    <a:shade val="66275"/>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2968" name="AutoShape 24">
              <a:extLst>
                <a:ext uri="{FF2B5EF4-FFF2-40B4-BE49-F238E27FC236}">
                  <a16:creationId xmlns:a16="http://schemas.microsoft.com/office/drawing/2014/main" id="{5E0EE385-AAB6-4C48-8D8B-2539D7C6B548}"/>
                </a:ext>
              </a:extLst>
            </p:cNvPr>
            <p:cNvSpPr>
              <a:spLocks noChangeArrowheads="1"/>
            </p:cNvSpPr>
            <p:nvPr>
              <p:custDataLst>
                <p:tags r:id="rId22"/>
              </p:custDataLst>
            </p:nvPr>
          </p:nvSpPr>
          <p:spPr bwMode="auto">
            <a:xfrm>
              <a:off x="3378200" y="3678238"/>
              <a:ext cx="638175" cy="325437"/>
            </a:xfrm>
            <a:prstGeom prst="rightArrow">
              <a:avLst>
                <a:gd name="adj1" fmla="val 75009"/>
                <a:gd name="adj2" fmla="val 86138"/>
              </a:avLst>
            </a:prstGeom>
            <a:gradFill rotWithShape="0">
              <a:gsLst>
                <a:gs pos="0">
                  <a:srgbClr val="0033CC">
                    <a:gamma/>
                    <a:shade val="66275"/>
                    <a:invGamma/>
                  </a:srgbClr>
                </a:gs>
                <a:gs pos="50000">
                  <a:srgbClr val="0033CC"/>
                </a:gs>
                <a:gs pos="100000">
                  <a:srgbClr val="0033CC">
                    <a:gamma/>
                    <a:shade val="66275"/>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2969" name="AutoShape 25">
              <a:extLst>
                <a:ext uri="{FF2B5EF4-FFF2-40B4-BE49-F238E27FC236}">
                  <a16:creationId xmlns:a16="http://schemas.microsoft.com/office/drawing/2014/main" id="{473068F6-070A-4452-94CB-3CC8377F4DEA}"/>
                </a:ext>
              </a:extLst>
            </p:cNvPr>
            <p:cNvSpPr>
              <a:spLocks noChangeArrowheads="1"/>
            </p:cNvSpPr>
            <p:nvPr>
              <p:custDataLst>
                <p:tags r:id="rId23"/>
              </p:custDataLst>
            </p:nvPr>
          </p:nvSpPr>
          <p:spPr bwMode="auto">
            <a:xfrm>
              <a:off x="3856038" y="3811588"/>
              <a:ext cx="638175" cy="323850"/>
            </a:xfrm>
            <a:prstGeom prst="rightArrow">
              <a:avLst>
                <a:gd name="adj1" fmla="val 75009"/>
                <a:gd name="adj2" fmla="val 86560"/>
              </a:avLst>
            </a:prstGeom>
            <a:gradFill rotWithShape="0">
              <a:gsLst>
                <a:gs pos="0">
                  <a:srgbClr val="CC0066">
                    <a:gamma/>
                    <a:shade val="66275"/>
                    <a:invGamma/>
                  </a:srgbClr>
                </a:gs>
                <a:gs pos="50000">
                  <a:srgbClr val="CC0066"/>
                </a:gs>
                <a:gs pos="100000">
                  <a:srgbClr val="CC0066">
                    <a:gamma/>
                    <a:shade val="66275"/>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2970" name="Rectangle 26">
              <a:extLst>
                <a:ext uri="{FF2B5EF4-FFF2-40B4-BE49-F238E27FC236}">
                  <a16:creationId xmlns:a16="http://schemas.microsoft.com/office/drawing/2014/main" id="{7DBAFF97-15C7-4B2B-B663-4A464A3954DF}"/>
                </a:ext>
              </a:extLst>
            </p:cNvPr>
            <p:cNvSpPr>
              <a:spLocks noChangeArrowheads="1"/>
            </p:cNvSpPr>
            <p:nvPr>
              <p:custDataLst>
                <p:tags r:id="rId24"/>
              </p:custDataLst>
            </p:nvPr>
          </p:nvSpPr>
          <p:spPr bwMode="auto">
            <a:xfrm>
              <a:off x="4778375" y="3386138"/>
              <a:ext cx="33258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pPr>
              <a:r>
                <a:rPr lang="fr-FR" altLang="fr-FR" sz="1200">
                  <a:solidFill>
                    <a:srgbClr val="00279F"/>
                  </a:solidFill>
                  <a:latin typeface="Arial" panose="020B0604020202020204" pitchFamily="34" charset="0"/>
                </a:rPr>
                <a:t>Level 2 metrics</a:t>
              </a:r>
              <a:r>
                <a:rPr lang="fr-FR" altLang="fr-FR" sz="1200" b="0">
                  <a:solidFill>
                    <a:srgbClr val="00279F"/>
                  </a:solidFill>
                  <a:latin typeface="Arial" panose="020B0604020202020204" pitchFamily="34" charset="0"/>
                </a:rPr>
                <a:t> characterize performance of the configured processes</a:t>
              </a:r>
            </a:p>
          </p:txBody>
        </p:sp>
        <p:sp>
          <p:nvSpPr>
            <p:cNvPr id="82971" name="Arc 27">
              <a:extLst>
                <a:ext uri="{FF2B5EF4-FFF2-40B4-BE49-F238E27FC236}">
                  <a16:creationId xmlns:a16="http://schemas.microsoft.com/office/drawing/2014/main" id="{C6A627AE-BCFA-4C5C-9D54-47D16BACEE9A}"/>
                </a:ext>
              </a:extLst>
            </p:cNvPr>
            <p:cNvSpPr>
              <a:spLocks/>
            </p:cNvSpPr>
            <p:nvPr>
              <p:custDataLst>
                <p:tags r:id="rId25"/>
              </p:custDataLst>
            </p:nvPr>
          </p:nvSpPr>
          <p:spPr bwMode="auto">
            <a:xfrm rot="20040000">
              <a:off x="2809875" y="3578225"/>
              <a:ext cx="790575" cy="1430338"/>
            </a:xfrm>
            <a:custGeom>
              <a:avLst/>
              <a:gdLst>
                <a:gd name="G0" fmla="+- 21600 0 0"/>
                <a:gd name="G1" fmla="+- 21600 0 0"/>
                <a:gd name="G2" fmla="+- 21600 0 0"/>
                <a:gd name="T0" fmla="*/ 156 w 21600"/>
                <a:gd name="T1" fmla="*/ 24191 h 24191"/>
                <a:gd name="T2" fmla="*/ 21557 w 21600"/>
                <a:gd name="T3" fmla="*/ 0 h 24191"/>
                <a:gd name="T4" fmla="*/ 21600 w 21600"/>
                <a:gd name="T5" fmla="*/ 21600 h 24191"/>
              </a:gdLst>
              <a:ahLst/>
              <a:cxnLst>
                <a:cxn ang="0">
                  <a:pos x="T0" y="T1"/>
                </a:cxn>
                <a:cxn ang="0">
                  <a:pos x="T2" y="T3"/>
                </a:cxn>
                <a:cxn ang="0">
                  <a:pos x="T4" y="T5"/>
                </a:cxn>
              </a:cxnLst>
              <a:rect l="0" t="0" r="r" b="b"/>
              <a:pathLst>
                <a:path w="21600" h="24191" fill="none" extrusionOk="0">
                  <a:moveTo>
                    <a:pt x="155" y="24191"/>
                  </a:moveTo>
                  <a:cubicBezTo>
                    <a:pt x="52" y="23331"/>
                    <a:pt x="0" y="22466"/>
                    <a:pt x="0" y="21600"/>
                  </a:cubicBezTo>
                  <a:cubicBezTo>
                    <a:pt x="0" y="9687"/>
                    <a:pt x="9644" y="23"/>
                    <a:pt x="21557" y="0"/>
                  </a:cubicBezTo>
                </a:path>
                <a:path w="21600" h="24191" stroke="0" extrusionOk="0">
                  <a:moveTo>
                    <a:pt x="155" y="24191"/>
                  </a:moveTo>
                  <a:cubicBezTo>
                    <a:pt x="52" y="23331"/>
                    <a:pt x="0" y="22466"/>
                    <a:pt x="0" y="21600"/>
                  </a:cubicBezTo>
                  <a:cubicBezTo>
                    <a:pt x="0" y="9687"/>
                    <a:pt x="9644" y="23"/>
                    <a:pt x="21557" y="0"/>
                  </a:cubicBezTo>
                  <a:lnTo>
                    <a:pt x="21600" y="21600"/>
                  </a:lnTo>
                  <a:close/>
                </a:path>
              </a:pathLst>
            </a:custGeom>
            <a:noFill/>
            <a:ln w="25400" cap="rnd">
              <a:solidFill>
                <a:srgbClr val="000000"/>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72" name="Rectangle 28">
              <a:extLst>
                <a:ext uri="{FF2B5EF4-FFF2-40B4-BE49-F238E27FC236}">
                  <a16:creationId xmlns:a16="http://schemas.microsoft.com/office/drawing/2014/main" id="{CD15F147-ECDF-46CC-A371-26B08B0F273C}"/>
                </a:ext>
              </a:extLst>
            </p:cNvPr>
            <p:cNvSpPr>
              <a:spLocks noChangeArrowheads="1"/>
            </p:cNvSpPr>
            <p:nvPr>
              <p:custDataLst>
                <p:tags r:id="rId26"/>
              </p:custDataLst>
            </p:nvPr>
          </p:nvSpPr>
          <p:spPr bwMode="auto">
            <a:xfrm>
              <a:off x="4778375" y="4392613"/>
              <a:ext cx="31877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250825" indent="-136525"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spcAft>
                  <a:spcPts val="400"/>
                </a:spcAft>
              </a:pPr>
              <a:r>
                <a:rPr lang="fr-FR" altLang="fr-FR" sz="1200">
                  <a:solidFill>
                    <a:srgbClr val="00279F"/>
                  </a:solidFill>
                  <a:latin typeface="Arial" panose="020B0604020202020204" pitchFamily="34" charset="0"/>
                </a:rPr>
                <a:t>Level 3 metrics </a:t>
              </a:r>
              <a:r>
                <a:rPr lang="fr-FR" altLang="fr-FR" sz="1200" b="0">
                  <a:solidFill>
                    <a:srgbClr val="00279F"/>
                  </a:solidFill>
                  <a:latin typeface="Arial" panose="020B0604020202020204" pitchFamily="34" charset="0"/>
                </a:rPr>
                <a:t>evaluate complexity, configuration, and practices to provide clues to performance issues and potential corrective actions</a:t>
              </a:r>
            </a:p>
          </p:txBody>
        </p:sp>
        <p:sp>
          <p:nvSpPr>
            <p:cNvPr id="82973" name="Line 29">
              <a:extLst>
                <a:ext uri="{FF2B5EF4-FFF2-40B4-BE49-F238E27FC236}">
                  <a16:creationId xmlns:a16="http://schemas.microsoft.com/office/drawing/2014/main" id="{76A34019-EFAC-4244-82D0-F3422CFCE388}"/>
                </a:ext>
              </a:extLst>
            </p:cNvPr>
            <p:cNvSpPr>
              <a:spLocks noChangeShapeType="1"/>
            </p:cNvSpPr>
            <p:nvPr>
              <p:custDataLst>
                <p:tags r:id="rId27"/>
              </p:custDataLst>
            </p:nvPr>
          </p:nvSpPr>
          <p:spPr bwMode="auto">
            <a:xfrm flipV="1">
              <a:off x="727075" y="2376488"/>
              <a:ext cx="7626350"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74" name="Rectangle 30">
              <a:extLst>
                <a:ext uri="{FF2B5EF4-FFF2-40B4-BE49-F238E27FC236}">
                  <a16:creationId xmlns:a16="http://schemas.microsoft.com/office/drawing/2014/main" id="{D8510EF3-627A-4A14-96EF-0C2B03705B83}"/>
                </a:ext>
              </a:extLst>
            </p:cNvPr>
            <p:cNvSpPr>
              <a:spLocks noChangeArrowheads="1"/>
            </p:cNvSpPr>
            <p:nvPr>
              <p:custDataLst>
                <p:tags r:id="rId28"/>
              </p:custDataLst>
            </p:nvPr>
          </p:nvSpPr>
          <p:spPr bwMode="auto">
            <a:xfrm>
              <a:off x="1624013" y="2660650"/>
              <a:ext cx="12049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000">
                  <a:solidFill>
                    <a:srgbClr val="00279F"/>
                  </a:solidFill>
                  <a:latin typeface="Arial" panose="020B0604020202020204" pitchFamily="34" charset="0"/>
                </a:rPr>
                <a:t>Top Level</a:t>
              </a:r>
            </a:p>
            <a:p>
              <a:pPr algn="ctr">
                <a:lnSpc>
                  <a:spcPct val="100000"/>
                </a:lnSpc>
                <a:spcBef>
                  <a:spcPct val="50000"/>
                </a:spcBef>
              </a:pPr>
              <a:r>
                <a:rPr lang="fr-FR" altLang="fr-FR" sz="1000" i="1">
                  <a:solidFill>
                    <a:srgbClr val="00279F"/>
                  </a:solidFill>
                  <a:latin typeface="Arial" panose="020B0604020202020204" pitchFamily="34" charset="0"/>
                </a:rPr>
                <a:t>(Processes)</a:t>
              </a:r>
            </a:p>
          </p:txBody>
        </p:sp>
        <p:sp>
          <p:nvSpPr>
            <p:cNvPr id="82975" name="Rectangle 31">
              <a:extLst>
                <a:ext uri="{FF2B5EF4-FFF2-40B4-BE49-F238E27FC236}">
                  <a16:creationId xmlns:a16="http://schemas.microsoft.com/office/drawing/2014/main" id="{E38E8514-8186-4D10-A899-50E6C9FED1AE}"/>
                </a:ext>
              </a:extLst>
            </p:cNvPr>
            <p:cNvSpPr>
              <a:spLocks noChangeArrowheads="1"/>
            </p:cNvSpPr>
            <p:nvPr>
              <p:custDataLst>
                <p:tags r:id="rId29"/>
              </p:custDataLst>
            </p:nvPr>
          </p:nvSpPr>
          <p:spPr bwMode="auto">
            <a:xfrm>
              <a:off x="4778375" y="2466975"/>
              <a:ext cx="339566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pPr>
              <a:r>
                <a:rPr lang="fr-FR" altLang="fr-FR" sz="1200">
                  <a:solidFill>
                    <a:srgbClr val="00279F"/>
                  </a:solidFill>
                  <a:latin typeface="Arial" panose="020B0604020202020204" pitchFamily="34" charset="0"/>
                </a:rPr>
                <a:t>Level 1 metrics</a:t>
              </a:r>
              <a:r>
                <a:rPr lang="fr-FR" altLang="fr-FR" sz="1200" b="0">
                  <a:solidFill>
                    <a:srgbClr val="00279F"/>
                  </a:solidFill>
                  <a:latin typeface="Arial" panose="020B0604020202020204" pitchFamily="34" charset="0"/>
                </a:rPr>
                <a:t> characterize performance of the Supply Chain as a whole, define the basis of competition, and enable the setting of business-wide performance targets</a:t>
              </a:r>
            </a:p>
          </p:txBody>
        </p:sp>
        <p:sp>
          <p:nvSpPr>
            <p:cNvPr id="82976" name="Rectangle 32">
              <a:extLst>
                <a:ext uri="{FF2B5EF4-FFF2-40B4-BE49-F238E27FC236}">
                  <a16:creationId xmlns:a16="http://schemas.microsoft.com/office/drawing/2014/main" id="{5FB2D9C2-725D-4171-AF46-E42A31D1989B}"/>
                </a:ext>
              </a:extLst>
            </p:cNvPr>
            <p:cNvSpPr>
              <a:spLocks noChangeArrowheads="1"/>
            </p:cNvSpPr>
            <p:nvPr>
              <p:custDataLst>
                <p:tags r:id="rId30"/>
              </p:custDataLst>
            </p:nvPr>
          </p:nvSpPr>
          <p:spPr bwMode="auto">
            <a:xfrm>
              <a:off x="1684338" y="2085975"/>
              <a:ext cx="1081087"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1200">
                  <a:solidFill>
                    <a:srgbClr val="00279F"/>
                  </a:solidFill>
                  <a:latin typeface="Arial" panose="020B0604020202020204" pitchFamily="34" charset="0"/>
                </a:rPr>
                <a:t>Description</a:t>
              </a:r>
            </a:p>
          </p:txBody>
        </p:sp>
        <p:sp>
          <p:nvSpPr>
            <p:cNvPr id="82977" name="Line 33">
              <a:extLst>
                <a:ext uri="{FF2B5EF4-FFF2-40B4-BE49-F238E27FC236}">
                  <a16:creationId xmlns:a16="http://schemas.microsoft.com/office/drawing/2014/main" id="{72A53F3C-B571-41A2-97AF-BBDA39CE8C4E}"/>
                </a:ext>
              </a:extLst>
            </p:cNvPr>
            <p:cNvSpPr>
              <a:spLocks noChangeShapeType="1"/>
            </p:cNvSpPr>
            <p:nvPr>
              <p:custDataLst>
                <p:tags r:id="rId31"/>
              </p:custDataLst>
            </p:nvPr>
          </p:nvSpPr>
          <p:spPr bwMode="auto">
            <a:xfrm flipH="1">
              <a:off x="2822575" y="1998663"/>
              <a:ext cx="6350" cy="40274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78" name="AutoShape 34">
              <a:extLst>
                <a:ext uri="{FF2B5EF4-FFF2-40B4-BE49-F238E27FC236}">
                  <a16:creationId xmlns:a16="http://schemas.microsoft.com/office/drawing/2014/main" id="{C38E06F2-BA5E-4524-BB9C-7DE1A59622F5}"/>
                </a:ext>
              </a:extLst>
            </p:cNvPr>
            <p:cNvSpPr>
              <a:spLocks noChangeArrowheads="1"/>
            </p:cNvSpPr>
            <p:nvPr>
              <p:custDataLst>
                <p:tags r:id="rId32"/>
              </p:custDataLst>
            </p:nvPr>
          </p:nvSpPr>
          <p:spPr bwMode="auto">
            <a:xfrm>
              <a:off x="1878013" y="4992688"/>
              <a:ext cx="2779712" cy="966787"/>
            </a:xfrm>
            <a:prstGeom prst="rightArrow">
              <a:avLst>
                <a:gd name="adj1" fmla="val 75009"/>
                <a:gd name="adj2" fmla="val 72013"/>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rgbClr val="000000"/>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82979" name="Rectangle 35">
              <a:extLst>
                <a:ext uri="{FF2B5EF4-FFF2-40B4-BE49-F238E27FC236}">
                  <a16:creationId xmlns:a16="http://schemas.microsoft.com/office/drawing/2014/main" id="{E6F06519-A1F0-4E01-A210-740F1EB15414}"/>
                </a:ext>
              </a:extLst>
            </p:cNvPr>
            <p:cNvSpPr>
              <a:spLocks noChangeArrowheads="1"/>
            </p:cNvSpPr>
            <p:nvPr>
              <p:custDataLst>
                <p:tags r:id="rId33"/>
              </p:custDataLst>
            </p:nvPr>
          </p:nvSpPr>
          <p:spPr bwMode="auto">
            <a:xfrm>
              <a:off x="1939925" y="5338763"/>
              <a:ext cx="290513" cy="255587"/>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80" name="Rectangle 36">
              <a:extLst>
                <a:ext uri="{FF2B5EF4-FFF2-40B4-BE49-F238E27FC236}">
                  <a16:creationId xmlns:a16="http://schemas.microsoft.com/office/drawing/2014/main" id="{EEB8C7E1-00FF-4B2E-8102-15CBED3E5A87}"/>
                </a:ext>
              </a:extLst>
            </p:cNvPr>
            <p:cNvSpPr>
              <a:spLocks noChangeArrowheads="1"/>
            </p:cNvSpPr>
            <p:nvPr>
              <p:custDataLst>
                <p:tags r:id="rId34"/>
              </p:custDataLst>
            </p:nvPr>
          </p:nvSpPr>
          <p:spPr bwMode="auto">
            <a:xfrm>
              <a:off x="1922463" y="5386388"/>
              <a:ext cx="325437"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500" b="0">
                  <a:solidFill>
                    <a:srgbClr val="FFFFFF"/>
                  </a:solidFill>
                  <a:latin typeface="Arial" panose="020B0604020202020204" pitchFamily="34" charset="0"/>
                </a:rPr>
                <a:t>F/C</a:t>
              </a:r>
            </a:p>
          </p:txBody>
        </p:sp>
        <p:sp>
          <p:nvSpPr>
            <p:cNvPr id="82981" name="Rectangle 37">
              <a:extLst>
                <a:ext uri="{FF2B5EF4-FFF2-40B4-BE49-F238E27FC236}">
                  <a16:creationId xmlns:a16="http://schemas.microsoft.com/office/drawing/2014/main" id="{827B3E09-3CB4-4AAD-A3A2-90115C39A0D2}"/>
                </a:ext>
              </a:extLst>
            </p:cNvPr>
            <p:cNvSpPr>
              <a:spLocks noChangeArrowheads="1"/>
            </p:cNvSpPr>
            <p:nvPr>
              <p:custDataLst>
                <p:tags r:id="rId35"/>
              </p:custDataLst>
            </p:nvPr>
          </p:nvSpPr>
          <p:spPr bwMode="auto">
            <a:xfrm>
              <a:off x="2368550" y="5338763"/>
              <a:ext cx="288925" cy="255587"/>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82" name="Rectangle 38">
              <a:extLst>
                <a:ext uri="{FF2B5EF4-FFF2-40B4-BE49-F238E27FC236}">
                  <a16:creationId xmlns:a16="http://schemas.microsoft.com/office/drawing/2014/main" id="{077BE0E0-7A97-476F-A33B-7043A063338E}"/>
                </a:ext>
              </a:extLst>
            </p:cNvPr>
            <p:cNvSpPr>
              <a:spLocks noChangeArrowheads="1"/>
            </p:cNvSpPr>
            <p:nvPr>
              <p:custDataLst>
                <p:tags r:id="rId36"/>
              </p:custDataLst>
            </p:nvPr>
          </p:nvSpPr>
          <p:spPr bwMode="auto">
            <a:xfrm>
              <a:off x="2301875" y="5360988"/>
              <a:ext cx="4429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500" b="0">
                  <a:solidFill>
                    <a:srgbClr val="FFFFFF"/>
                  </a:solidFill>
                  <a:latin typeface="Arial" panose="020B0604020202020204" pitchFamily="34" charset="0"/>
                </a:rPr>
                <a:t>Net Demands</a:t>
              </a:r>
            </a:p>
          </p:txBody>
        </p:sp>
        <p:sp>
          <p:nvSpPr>
            <p:cNvPr id="82983" name="Rectangle 39">
              <a:extLst>
                <a:ext uri="{FF2B5EF4-FFF2-40B4-BE49-F238E27FC236}">
                  <a16:creationId xmlns:a16="http://schemas.microsoft.com/office/drawing/2014/main" id="{44889910-F224-4F7F-9B71-912E1A59026A}"/>
                </a:ext>
              </a:extLst>
            </p:cNvPr>
            <p:cNvSpPr>
              <a:spLocks noChangeArrowheads="1"/>
            </p:cNvSpPr>
            <p:nvPr>
              <p:custDataLst>
                <p:tags r:id="rId37"/>
              </p:custDataLst>
            </p:nvPr>
          </p:nvSpPr>
          <p:spPr bwMode="auto">
            <a:xfrm>
              <a:off x="2798763" y="5338763"/>
              <a:ext cx="287337" cy="255587"/>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84" name="Rectangle 40">
              <a:extLst>
                <a:ext uri="{FF2B5EF4-FFF2-40B4-BE49-F238E27FC236}">
                  <a16:creationId xmlns:a16="http://schemas.microsoft.com/office/drawing/2014/main" id="{77FBE9D4-BD17-4444-92CF-F31427BE8698}"/>
                </a:ext>
              </a:extLst>
            </p:cNvPr>
            <p:cNvSpPr>
              <a:spLocks noChangeArrowheads="1"/>
            </p:cNvSpPr>
            <p:nvPr>
              <p:custDataLst>
                <p:tags r:id="rId38"/>
              </p:custDataLst>
            </p:nvPr>
          </p:nvSpPr>
          <p:spPr bwMode="auto">
            <a:xfrm>
              <a:off x="2705100" y="5360988"/>
              <a:ext cx="4667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500" b="0">
                  <a:solidFill>
                    <a:srgbClr val="FFFFFF"/>
                  </a:solidFill>
                  <a:latin typeface="Arial" panose="020B0604020202020204" pitchFamily="34" charset="0"/>
                </a:rPr>
                <a:t>Check Capacity</a:t>
              </a:r>
            </a:p>
          </p:txBody>
        </p:sp>
        <p:sp>
          <p:nvSpPr>
            <p:cNvPr id="82985" name="Rectangle 41">
              <a:extLst>
                <a:ext uri="{FF2B5EF4-FFF2-40B4-BE49-F238E27FC236}">
                  <a16:creationId xmlns:a16="http://schemas.microsoft.com/office/drawing/2014/main" id="{767DC438-EACB-4A93-ACE3-2D61C54670F2}"/>
                </a:ext>
              </a:extLst>
            </p:cNvPr>
            <p:cNvSpPr>
              <a:spLocks noChangeArrowheads="1"/>
            </p:cNvSpPr>
            <p:nvPr>
              <p:custDataLst>
                <p:tags r:id="rId39"/>
              </p:custDataLst>
            </p:nvPr>
          </p:nvSpPr>
          <p:spPr bwMode="auto">
            <a:xfrm>
              <a:off x="3227388" y="5338763"/>
              <a:ext cx="287337" cy="255587"/>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86" name="Rectangle 42">
              <a:extLst>
                <a:ext uri="{FF2B5EF4-FFF2-40B4-BE49-F238E27FC236}">
                  <a16:creationId xmlns:a16="http://schemas.microsoft.com/office/drawing/2014/main" id="{89A66DE8-6725-4834-9D3A-7B0FBC21EE64}"/>
                </a:ext>
              </a:extLst>
            </p:cNvPr>
            <p:cNvSpPr>
              <a:spLocks noChangeArrowheads="1"/>
            </p:cNvSpPr>
            <p:nvPr>
              <p:custDataLst>
                <p:tags r:id="rId40"/>
              </p:custDataLst>
            </p:nvPr>
          </p:nvSpPr>
          <p:spPr bwMode="auto">
            <a:xfrm>
              <a:off x="3181350" y="5360988"/>
              <a:ext cx="3905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500" b="0">
                  <a:solidFill>
                    <a:srgbClr val="FFFFFF"/>
                  </a:solidFill>
                  <a:latin typeface="Arial" panose="020B0604020202020204" pitchFamily="34" charset="0"/>
                </a:rPr>
                <a:t>Check Material</a:t>
              </a:r>
            </a:p>
          </p:txBody>
        </p:sp>
        <p:sp>
          <p:nvSpPr>
            <p:cNvPr id="82987" name="Rectangle 43">
              <a:extLst>
                <a:ext uri="{FF2B5EF4-FFF2-40B4-BE49-F238E27FC236}">
                  <a16:creationId xmlns:a16="http://schemas.microsoft.com/office/drawing/2014/main" id="{77AC8F7F-D163-4132-83E6-0B3A6AD1F1D1}"/>
                </a:ext>
              </a:extLst>
            </p:cNvPr>
            <p:cNvSpPr>
              <a:spLocks noChangeArrowheads="1"/>
            </p:cNvSpPr>
            <p:nvPr>
              <p:custDataLst>
                <p:tags r:id="rId41"/>
              </p:custDataLst>
            </p:nvPr>
          </p:nvSpPr>
          <p:spPr bwMode="auto">
            <a:xfrm>
              <a:off x="3660775" y="5338763"/>
              <a:ext cx="287338" cy="255587"/>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88" name="Rectangle 44">
              <a:extLst>
                <a:ext uri="{FF2B5EF4-FFF2-40B4-BE49-F238E27FC236}">
                  <a16:creationId xmlns:a16="http://schemas.microsoft.com/office/drawing/2014/main" id="{EEBB4A83-89C7-4AA3-8BD0-40A6C23408BC}"/>
                </a:ext>
              </a:extLst>
            </p:cNvPr>
            <p:cNvSpPr>
              <a:spLocks noChangeArrowheads="1"/>
            </p:cNvSpPr>
            <p:nvPr>
              <p:custDataLst>
                <p:tags r:id="rId42"/>
              </p:custDataLst>
            </p:nvPr>
          </p:nvSpPr>
          <p:spPr bwMode="auto">
            <a:xfrm>
              <a:off x="3600450" y="5360988"/>
              <a:ext cx="4191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500" b="0">
                  <a:solidFill>
                    <a:srgbClr val="FFFFFF"/>
                  </a:solidFill>
                  <a:latin typeface="Arial" panose="020B0604020202020204" pitchFamily="34" charset="0"/>
                </a:rPr>
                <a:t>Check Inventory</a:t>
              </a:r>
            </a:p>
          </p:txBody>
        </p:sp>
        <p:sp>
          <p:nvSpPr>
            <p:cNvPr id="82989" name="Rectangle 45">
              <a:extLst>
                <a:ext uri="{FF2B5EF4-FFF2-40B4-BE49-F238E27FC236}">
                  <a16:creationId xmlns:a16="http://schemas.microsoft.com/office/drawing/2014/main" id="{874DE037-4D6C-4975-B678-219EFB09D185}"/>
                </a:ext>
              </a:extLst>
            </p:cNvPr>
            <p:cNvSpPr>
              <a:spLocks noChangeArrowheads="1"/>
            </p:cNvSpPr>
            <p:nvPr>
              <p:custDataLst>
                <p:tags r:id="rId43"/>
              </p:custDataLst>
            </p:nvPr>
          </p:nvSpPr>
          <p:spPr bwMode="auto">
            <a:xfrm>
              <a:off x="4090988" y="5338763"/>
              <a:ext cx="288925" cy="255587"/>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90" name="Rectangle 46">
              <a:extLst>
                <a:ext uri="{FF2B5EF4-FFF2-40B4-BE49-F238E27FC236}">
                  <a16:creationId xmlns:a16="http://schemas.microsoft.com/office/drawing/2014/main" id="{DF1ED891-F11D-4499-9599-A23635BDCC68}"/>
                </a:ext>
              </a:extLst>
            </p:cNvPr>
            <p:cNvSpPr>
              <a:spLocks noChangeArrowheads="1"/>
            </p:cNvSpPr>
            <p:nvPr>
              <p:custDataLst>
                <p:tags r:id="rId44"/>
              </p:custDataLst>
            </p:nvPr>
          </p:nvSpPr>
          <p:spPr bwMode="auto">
            <a:xfrm>
              <a:off x="4048125" y="5360988"/>
              <a:ext cx="3905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804" tIns="39696" rIns="77804" bIns="39696">
              <a:spAutoFit/>
            </a:bodyPr>
            <a:lstStyle>
              <a:lvl1pPr defTabSz="668338">
                <a:defRPr sz="2400">
                  <a:solidFill>
                    <a:schemeClr val="tx1"/>
                  </a:solidFill>
                  <a:latin typeface="Times New Roman" panose="02020603050405020304" pitchFamily="18" charset="0"/>
                </a:defRPr>
              </a:lvl1pPr>
              <a:lvl2pPr marL="392113" defTabSz="668338">
                <a:defRPr sz="2400">
                  <a:solidFill>
                    <a:schemeClr val="tx1"/>
                  </a:solidFill>
                  <a:latin typeface="Times New Roman" panose="02020603050405020304" pitchFamily="18" charset="0"/>
                </a:defRPr>
              </a:lvl2pPr>
              <a:lvl3pPr marL="785813" defTabSz="668338">
                <a:defRPr sz="2400">
                  <a:solidFill>
                    <a:schemeClr val="tx1"/>
                  </a:solidFill>
                  <a:latin typeface="Times New Roman" panose="02020603050405020304" pitchFamily="18" charset="0"/>
                </a:defRPr>
              </a:lvl3pPr>
              <a:lvl4pPr marL="1176338" defTabSz="668338">
                <a:defRPr sz="2400">
                  <a:solidFill>
                    <a:schemeClr val="tx1"/>
                  </a:solidFill>
                  <a:latin typeface="Times New Roman" panose="02020603050405020304" pitchFamily="18" charset="0"/>
                </a:defRPr>
              </a:lvl4pPr>
              <a:lvl5pPr marL="1570038" defTabSz="668338">
                <a:defRPr sz="2400">
                  <a:solidFill>
                    <a:schemeClr val="tx1"/>
                  </a:solidFill>
                  <a:latin typeface="Times New Roman" panose="02020603050405020304" pitchFamily="18" charset="0"/>
                </a:defRPr>
              </a:lvl5pPr>
              <a:lvl6pPr marL="2027238" defTabSz="668338" eaLnBrk="0" fontAlgn="base" hangingPunct="0">
                <a:spcBef>
                  <a:spcPct val="0"/>
                </a:spcBef>
                <a:spcAft>
                  <a:spcPct val="0"/>
                </a:spcAft>
                <a:defRPr sz="2400">
                  <a:solidFill>
                    <a:schemeClr val="tx1"/>
                  </a:solidFill>
                  <a:latin typeface="Times New Roman" panose="02020603050405020304" pitchFamily="18" charset="0"/>
                </a:defRPr>
              </a:lvl6pPr>
              <a:lvl7pPr marL="2484438" defTabSz="668338" eaLnBrk="0" fontAlgn="base" hangingPunct="0">
                <a:spcBef>
                  <a:spcPct val="0"/>
                </a:spcBef>
                <a:spcAft>
                  <a:spcPct val="0"/>
                </a:spcAft>
                <a:defRPr sz="2400">
                  <a:solidFill>
                    <a:schemeClr val="tx1"/>
                  </a:solidFill>
                  <a:latin typeface="Times New Roman" panose="02020603050405020304" pitchFamily="18" charset="0"/>
                </a:defRPr>
              </a:lvl7pPr>
              <a:lvl8pPr marL="2941638" defTabSz="668338" eaLnBrk="0" fontAlgn="base" hangingPunct="0">
                <a:spcBef>
                  <a:spcPct val="0"/>
                </a:spcBef>
                <a:spcAft>
                  <a:spcPct val="0"/>
                </a:spcAft>
                <a:defRPr sz="2400">
                  <a:solidFill>
                    <a:schemeClr val="tx1"/>
                  </a:solidFill>
                  <a:latin typeface="Times New Roman" panose="02020603050405020304" pitchFamily="18" charset="0"/>
                </a:defRPr>
              </a:lvl8pPr>
              <a:lvl9pPr marL="3398838" defTabSz="668338"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pPr>
              <a:r>
                <a:rPr lang="fr-FR" altLang="fr-FR" sz="500" b="0">
                  <a:solidFill>
                    <a:srgbClr val="FFFFFF"/>
                  </a:solidFill>
                  <a:latin typeface="Arial" panose="020B0604020202020204" pitchFamily="34" charset="0"/>
                </a:rPr>
                <a:t>Release MPS</a:t>
              </a:r>
            </a:p>
          </p:txBody>
        </p:sp>
        <p:sp>
          <p:nvSpPr>
            <p:cNvPr id="82991" name="Line 47">
              <a:extLst>
                <a:ext uri="{FF2B5EF4-FFF2-40B4-BE49-F238E27FC236}">
                  <a16:creationId xmlns:a16="http://schemas.microsoft.com/office/drawing/2014/main" id="{8E6208EA-DCD0-40E6-974F-80EC3B845642}"/>
                </a:ext>
              </a:extLst>
            </p:cNvPr>
            <p:cNvSpPr>
              <a:spLocks noChangeShapeType="1"/>
            </p:cNvSpPr>
            <p:nvPr>
              <p:custDataLst>
                <p:tags r:id="rId45"/>
              </p:custDataLst>
            </p:nvPr>
          </p:nvSpPr>
          <p:spPr bwMode="auto">
            <a:xfrm>
              <a:off x="2236788" y="5461000"/>
              <a:ext cx="1190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92" name="Freeform 48">
              <a:extLst>
                <a:ext uri="{FF2B5EF4-FFF2-40B4-BE49-F238E27FC236}">
                  <a16:creationId xmlns:a16="http://schemas.microsoft.com/office/drawing/2014/main" id="{AA2C1C74-47BC-4B98-82A3-1EA9875291FC}"/>
                </a:ext>
              </a:extLst>
            </p:cNvPr>
            <p:cNvSpPr>
              <a:spLocks/>
            </p:cNvSpPr>
            <p:nvPr>
              <p:custDataLst>
                <p:tags r:id="rId46"/>
              </p:custDataLst>
            </p:nvPr>
          </p:nvSpPr>
          <p:spPr bwMode="auto">
            <a:xfrm>
              <a:off x="2286000" y="5441950"/>
              <a:ext cx="76200" cy="46038"/>
            </a:xfrm>
            <a:custGeom>
              <a:avLst/>
              <a:gdLst>
                <a:gd name="T0" fmla="*/ 48 w 49"/>
                <a:gd name="T1" fmla="*/ 12 h 31"/>
                <a:gd name="T2" fmla="*/ 0 w 49"/>
                <a:gd name="T3" fmla="*/ 0 h 31"/>
                <a:gd name="T4" fmla="*/ 2 w 49"/>
                <a:gd name="T5" fmla="*/ 30 h 31"/>
                <a:gd name="T6" fmla="*/ 48 w 49"/>
                <a:gd name="T7" fmla="*/ 12 h 31"/>
              </a:gdLst>
              <a:ahLst/>
              <a:cxnLst>
                <a:cxn ang="0">
                  <a:pos x="T0" y="T1"/>
                </a:cxn>
                <a:cxn ang="0">
                  <a:pos x="T2" y="T3"/>
                </a:cxn>
                <a:cxn ang="0">
                  <a:pos x="T4" y="T5"/>
                </a:cxn>
                <a:cxn ang="0">
                  <a:pos x="T6" y="T7"/>
                </a:cxn>
              </a:cxnLst>
              <a:rect l="0" t="0" r="r" b="b"/>
              <a:pathLst>
                <a:path w="49" h="31">
                  <a:moveTo>
                    <a:pt x="48" y="12"/>
                  </a:moveTo>
                  <a:lnTo>
                    <a:pt x="0" y="0"/>
                  </a:lnTo>
                  <a:lnTo>
                    <a:pt x="2" y="30"/>
                  </a:lnTo>
                  <a:lnTo>
                    <a:pt x="48" y="12"/>
                  </a:lnTo>
                </a:path>
              </a:pathLst>
            </a:custGeom>
            <a:solidFill>
              <a:schemeClr val="bg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93" name="Line 49">
              <a:extLst>
                <a:ext uri="{FF2B5EF4-FFF2-40B4-BE49-F238E27FC236}">
                  <a16:creationId xmlns:a16="http://schemas.microsoft.com/office/drawing/2014/main" id="{D8B21861-66A2-4E3A-9538-4867AAE74266}"/>
                </a:ext>
              </a:extLst>
            </p:cNvPr>
            <p:cNvSpPr>
              <a:spLocks noChangeShapeType="1"/>
            </p:cNvSpPr>
            <p:nvPr>
              <p:custDataLst>
                <p:tags r:id="rId47"/>
              </p:custDataLst>
            </p:nvPr>
          </p:nvSpPr>
          <p:spPr bwMode="auto">
            <a:xfrm>
              <a:off x="2668588" y="5461000"/>
              <a:ext cx="12223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94" name="Freeform 50">
              <a:extLst>
                <a:ext uri="{FF2B5EF4-FFF2-40B4-BE49-F238E27FC236}">
                  <a16:creationId xmlns:a16="http://schemas.microsoft.com/office/drawing/2014/main" id="{B86B27D4-E136-4996-BB6A-04F47223F0BB}"/>
                </a:ext>
              </a:extLst>
            </p:cNvPr>
            <p:cNvSpPr>
              <a:spLocks/>
            </p:cNvSpPr>
            <p:nvPr>
              <p:custDataLst>
                <p:tags r:id="rId48"/>
              </p:custDataLst>
            </p:nvPr>
          </p:nvSpPr>
          <p:spPr bwMode="auto">
            <a:xfrm>
              <a:off x="2714625" y="5441950"/>
              <a:ext cx="80963" cy="46038"/>
            </a:xfrm>
            <a:custGeom>
              <a:avLst/>
              <a:gdLst>
                <a:gd name="T0" fmla="*/ 50 w 51"/>
                <a:gd name="T1" fmla="*/ 12 h 31"/>
                <a:gd name="T2" fmla="*/ 0 w 51"/>
                <a:gd name="T3" fmla="*/ 0 h 31"/>
                <a:gd name="T4" fmla="*/ 2 w 51"/>
                <a:gd name="T5" fmla="*/ 30 h 31"/>
                <a:gd name="T6" fmla="*/ 50 w 51"/>
                <a:gd name="T7" fmla="*/ 12 h 31"/>
              </a:gdLst>
              <a:ahLst/>
              <a:cxnLst>
                <a:cxn ang="0">
                  <a:pos x="T0" y="T1"/>
                </a:cxn>
                <a:cxn ang="0">
                  <a:pos x="T2" y="T3"/>
                </a:cxn>
                <a:cxn ang="0">
                  <a:pos x="T4" y="T5"/>
                </a:cxn>
                <a:cxn ang="0">
                  <a:pos x="T6" y="T7"/>
                </a:cxn>
              </a:cxnLst>
              <a:rect l="0" t="0" r="r" b="b"/>
              <a:pathLst>
                <a:path w="51" h="31">
                  <a:moveTo>
                    <a:pt x="50" y="12"/>
                  </a:moveTo>
                  <a:lnTo>
                    <a:pt x="0" y="0"/>
                  </a:lnTo>
                  <a:lnTo>
                    <a:pt x="2" y="30"/>
                  </a:lnTo>
                  <a:lnTo>
                    <a:pt x="50" y="12"/>
                  </a:lnTo>
                </a:path>
              </a:pathLst>
            </a:custGeom>
            <a:solidFill>
              <a:schemeClr val="bg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95" name="Line 51">
              <a:extLst>
                <a:ext uri="{FF2B5EF4-FFF2-40B4-BE49-F238E27FC236}">
                  <a16:creationId xmlns:a16="http://schemas.microsoft.com/office/drawing/2014/main" id="{586BD8B2-9F5C-435B-A81D-6E2E83D509FC}"/>
                </a:ext>
              </a:extLst>
            </p:cNvPr>
            <p:cNvSpPr>
              <a:spLocks noChangeShapeType="1"/>
            </p:cNvSpPr>
            <p:nvPr>
              <p:custDataLst>
                <p:tags r:id="rId49"/>
              </p:custDataLst>
            </p:nvPr>
          </p:nvSpPr>
          <p:spPr bwMode="auto">
            <a:xfrm>
              <a:off x="3095625" y="5467350"/>
              <a:ext cx="12382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96" name="Freeform 52">
              <a:extLst>
                <a:ext uri="{FF2B5EF4-FFF2-40B4-BE49-F238E27FC236}">
                  <a16:creationId xmlns:a16="http://schemas.microsoft.com/office/drawing/2014/main" id="{BF881CB4-DAA2-4992-A3B4-C395E445ABC2}"/>
                </a:ext>
              </a:extLst>
            </p:cNvPr>
            <p:cNvSpPr>
              <a:spLocks/>
            </p:cNvSpPr>
            <p:nvPr>
              <p:custDataLst>
                <p:tags r:id="rId50"/>
              </p:custDataLst>
            </p:nvPr>
          </p:nvSpPr>
          <p:spPr bwMode="auto">
            <a:xfrm>
              <a:off x="3146425" y="5448300"/>
              <a:ext cx="77788" cy="46038"/>
            </a:xfrm>
            <a:custGeom>
              <a:avLst/>
              <a:gdLst>
                <a:gd name="T0" fmla="*/ 49 w 50"/>
                <a:gd name="T1" fmla="*/ 12 h 31"/>
                <a:gd name="T2" fmla="*/ 0 w 50"/>
                <a:gd name="T3" fmla="*/ 0 h 31"/>
                <a:gd name="T4" fmla="*/ 2 w 50"/>
                <a:gd name="T5" fmla="*/ 30 h 31"/>
                <a:gd name="T6" fmla="*/ 49 w 50"/>
                <a:gd name="T7" fmla="*/ 12 h 31"/>
              </a:gdLst>
              <a:ahLst/>
              <a:cxnLst>
                <a:cxn ang="0">
                  <a:pos x="T0" y="T1"/>
                </a:cxn>
                <a:cxn ang="0">
                  <a:pos x="T2" y="T3"/>
                </a:cxn>
                <a:cxn ang="0">
                  <a:pos x="T4" y="T5"/>
                </a:cxn>
                <a:cxn ang="0">
                  <a:pos x="T6" y="T7"/>
                </a:cxn>
              </a:cxnLst>
              <a:rect l="0" t="0" r="r" b="b"/>
              <a:pathLst>
                <a:path w="50" h="31">
                  <a:moveTo>
                    <a:pt x="49" y="12"/>
                  </a:moveTo>
                  <a:lnTo>
                    <a:pt x="0" y="0"/>
                  </a:lnTo>
                  <a:lnTo>
                    <a:pt x="2" y="30"/>
                  </a:lnTo>
                  <a:lnTo>
                    <a:pt x="49" y="12"/>
                  </a:lnTo>
                </a:path>
              </a:pathLst>
            </a:custGeom>
            <a:solidFill>
              <a:schemeClr val="bg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97" name="Line 53">
              <a:extLst>
                <a:ext uri="{FF2B5EF4-FFF2-40B4-BE49-F238E27FC236}">
                  <a16:creationId xmlns:a16="http://schemas.microsoft.com/office/drawing/2014/main" id="{81AC1766-A372-43A3-85F8-8EB7621029CF}"/>
                </a:ext>
              </a:extLst>
            </p:cNvPr>
            <p:cNvSpPr>
              <a:spLocks noChangeShapeType="1"/>
            </p:cNvSpPr>
            <p:nvPr>
              <p:custDataLst>
                <p:tags r:id="rId51"/>
              </p:custDataLst>
            </p:nvPr>
          </p:nvSpPr>
          <p:spPr bwMode="auto">
            <a:xfrm>
              <a:off x="3524250" y="5467350"/>
              <a:ext cx="12382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98" name="Freeform 54">
              <a:extLst>
                <a:ext uri="{FF2B5EF4-FFF2-40B4-BE49-F238E27FC236}">
                  <a16:creationId xmlns:a16="http://schemas.microsoft.com/office/drawing/2014/main" id="{6666F78A-9F33-4733-B8E0-DBBA4ACF28B9}"/>
                </a:ext>
              </a:extLst>
            </p:cNvPr>
            <p:cNvSpPr>
              <a:spLocks/>
            </p:cNvSpPr>
            <p:nvPr>
              <p:custDataLst>
                <p:tags r:id="rId52"/>
              </p:custDataLst>
            </p:nvPr>
          </p:nvSpPr>
          <p:spPr bwMode="auto">
            <a:xfrm>
              <a:off x="3575050" y="5448300"/>
              <a:ext cx="76200" cy="46038"/>
            </a:xfrm>
            <a:custGeom>
              <a:avLst/>
              <a:gdLst>
                <a:gd name="T0" fmla="*/ 48 w 49"/>
                <a:gd name="T1" fmla="*/ 12 h 31"/>
                <a:gd name="T2" fmla="*/ 0 w 49"/>
                <a:gd name="T3" fmla="*/ 0 h 31"/>
                <a:gd name="T4" fmla="*/ 2 w 49"/>
                <a:gd name="T5" fmla="*/ 30 h 31"/>
                <a:gd name="T6" fmla="*/ 48 w 49"/>
                <a:gd name="T7" fmla="*/ 12 h 31"/>
              </a:gdLst>
              <a:ahLst/>
              <a:cxnLst>
                <a:cxn ang="0">
                  <a:pos x="T0" y="T1"/>
                </a:cxn>
                <a:cxn ang="0">
                  <a:pos x="T2" y="T3"/>
                </a:cxn>
                <a:cxn ang="0">
                  <a:pos x="T4" y="T5"/>
                </a:cxn>
                <a:cxn ang="0">
                  <a:pos x="T6" y="T7"/>
                </a:cxn>
              </a:cxnLst>
              <a:rect l="0" t="0" r="r" b="b"/>
              <a:pathLst>
                <a:path w="49" h="31">
                  <a:moveTo>
                    <a:pt x="48" y="12"/>
                  </a:moveTo>
                  <a:lnTo>
                    <a:pt x="0" y="0"/>
                  </a:lnTo>
                  <a:lnTo>
                    <a:pt x="2" y="30"/>
                  </a:lnTo>
                  <a:lnTo>
                    <a:pt x="48" y="12"/>
                  </a:lnTo>
                </a:path>
              </a:pathLst>
            </a:custGeom>
            <a:solidFill>
              <a:schemeClr val="bg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99" name="Line 55">
              <a:extLst>
                <a:ext uri="{FF2B5EF4-FFF2-40B4-BE49-F238E27FC236}">
                  <a16:creationId xmlns:a16="http://schemas.microsoft.com/office/drawing/2014/main" id="{3A842F7E-D186-442C-9163-30F36431E815}"/>
                </a:ext>
              </a:extLst>
            </p:cNvPr>
            <p:cNvSpPr>
              <a:spLocks noChangeShapeType="1"/>
            </p:cNvSpPr>
            <p:nvPr>
              <p:custDataLst>
                <p:tags r:id="rId53"/>
              </p:custDataLst>
            </p:nvPr>
          </p:nvSpPr>
          <p:spPr bwMode="auto">
            <a:xfrm>
              <a:off x="3952875" y="5467350"/>
              <a:ext cx="12065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000" name="Freeform 56">
              <a:extLst>
                <a:ext uri="{FF2B5EF4-FFF2-40B4-BE49-F238E27FC236}">
                  <a16:creationId xmlns:a16="http://schemas.microsoft.com/office/drawing/2014/main" id="{E41DA0CF-944C-49A5-A3F8-39DF788C4B4C}"/>
                </a:ext>
              </a:extLst>
            </p:cNvPr>
            <p:cNvSpPr>
              <a:spLocks/>
            </p:cNvSpPr>
            <p:nvPr>
              <p:custDataLst>
                <p:tags r:id="rId54"/>
              </p:custDataLst>
            </p:nvPr>
          </p:nvSpPr>
          <p:spPr bwMode="auto">
            <a:xfrm>
              <a:off x="4005263" y="5448300"/>
              <a:ext cx="74612" cy="46038"/>
            </a:xfrm>
            <a:custGeom>
              <a:avLst/>
              <a:gdLst>
                <a:gd name="T0" fmla="*/ 47 w 48"/>
                <a:gd name="T1" fmla="*/ 12 h 31"/>
                <a:gd name="T2" fmla="*/ 0 w 48"/>
                <a:gd name="T3" fmla="*/ 0 h 31"/>
                <a:gd name="T4" fmla="*/ 2 w 48"/>
                <a:gd name="T5" fmla="*/ 30 h 31"/>
                <a:gd name="T6" fmla="*/ 47 w 48"/>
                <a:gd name="T7" fmla="*/ 12 h 31"/>
              </a:gdLst>
              <a:ahLst/>
              <a:cxnLst>
                <a:cxn ang="0">
                  <a:pos x="T0" y="T1"/>
                </a:cxn>
                <a:cxn ang="0">
                  <a:pos x="T2" y="T3"/>
                </a:cxn>
                <a:cxn ang="0">
                  <a:pos x="T4" y="T5"/>
                </a:cxn>
                <a:cxn ang="0">
                  <a:pos x="T6" y="T7"/>
                </a:cxn>
              </a:cxnLst>
              <a:rect l="0" t="0" r="r" b="b"/>
              <a:pathLst>
                <a:path w="48" h="31">
                  <a:moveTo>
                    <a:pt x="47" y="12"/>
                  </a:moveTo>
                  <a:lnTo>
                    <a:pt x="0" y="0"/>
                  </a:lnTo>
                  <a:lnTo>
                    <a:pt x="2" y="30"/>
                  </a:lnTo>
                  <a:lnTo>
                    <a:pt x="47" y="12"/>
                  </a:lnTo>
                </a:path>
              </a:pathLst>
            </a:custGeom>
            <a:solidFill>
              <a:schemeClr val="bg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001" name="AutoShape 57">
              <a:extLst>
                <a:ext uri="{FF2B5EF4-FFF2-40B4-BE49-F238E27FC236}">
                  <a16:creationId xmlns:a16="http://schemas.microsoft.com/office/drawing/2014/main" id="{B5CEF82A-0A37-444E-825A-A3FDA5EF3176}"/>
                </a:ext>
              </a:extLst>
            </p:cNvPr>
            <p:cNvSpPr>
              <a:spLocks noChangeArrowheads="1"/>
            </p:cNvSpPr>
            <p:nvPr>
              <p:custDataLst>
                <p:tags r:id="rId55"/>
              </p:custDataLst>
            </p:nvPr>
          </p:nvSpPr>
          <p:spPr bwMode="auto">
            <a:xfrm>
              <a:off x="2933700" y="2549525"/>
              <a:ext cx="1711325" cy="331788"/>
            </a:xfrm>
            <a:prstGeom prst="rightArrow">
              <a:avLst>
                <a:gd name="adj1" fmla="val 75009"/>
                <a:gd name="adj2" fmla="val 78562"/>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rgbClr val="000000"/>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83002" name="Freeform 58">
              <a:extLst>
                <a:ext uri="{FF2B5EF4-FFF2-40B4-BE49-F238E27FC236}">
                  <a16:creationId xmlns:a16="http://schemas.microsoft.com/office/drawing/2014/main" id="{B1E4F733-F9C3-459C-8F46-057CC821B8AC}"/>
                </a:ext>
              </a:extLst>
            </p:cNvPr>
            <p:cNvSpPr>
              <a:spLocks/>
            </p:cNvSpPr>
            <p:nvPr>
              <p:custDataLst>
                <p:tags r:id="rId56"/>
              </p:custDataLst>
            </p:nvPr>
          </p:nvSpPr>
          <p:spPr bwMode="auto">
            <a:xfrm>
              <a:off x="3976688" y="2692400"/>
              <a:ext cx="649287" cy="307975"/>
            </a:xfrm>
            <a:custGeom>
              <a:avLst/>
              <a:gdLst>
                <a:gd name="T0" fmla="*/ 208 w 417"/>
                <a:gd name="T1" fmla="*/ 0 h 204"/>
                <a:gd name="T2" fmla="*/ 208 w 417"/>
                <a:gd name="T3" fmla="*/ 25 h 204"/>
                <a:gd name="T4" fmla="*/ 0 w 417"/>
                <a:gd name="T5" fmla="*/ 25 h 204"/>
                <a:gd name="T6" fmla="*/ 0 w 417"/>
                <a:gd name="T7" fmla="*/ 178 h 204"/>
                <a:gd name="T8" fmla="*/ 208 w 417"/>
                <a:gd name="T9" fmla="*/ 178 h 204"/>
                <a:gd name="T10" fmla="*/ 208 w 417"/>
                <a:gd name="T11" fmla="*/ 203 h 204"/>
                <a:gd name="T12" fmla="*/ 416 w 417"/>
                <a:gd name="T13" fmla="*/ 102 h 204"/>
                <a:gd name="T14" fmla="*/ 208 w 417"/>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 h="204">
                  <a:moveTo>
                    <a:pt x="208" y="0"/>
                  </a:moveTo>
                  <a:lnTo>
                    <a:pt x="208" y="25"/>
                  </a:lnTo>
                  <a:lnTo>
                    <a:pt x="0" y="25"/>
                  </a:lnTo>
                  <a:lnTo>
                    <a:pt x="0" y="178"/>
                  </a:lnTo>
                  <a:lnTo>
                    <a:pt x="208" y="178"/>
                  </a:lnTo>
                  <a:lnTo>
                    <a:pt x="208" y="203"/>
                  </a:lnTo>
                  <a:lnTo>
                    <a:pt x="416" y="102"/>
                  </a:lnTo>
                  <a:lnTo>
                    <a:pt x="208" y="0"/>
                  </a:lnTo>
                </a:path>
              </a:pathLst>
            </a:custGeom>
            <a:gradFill rotWithShape="0">
              <a:gsLst>
                <a:gs pos="0">
                  <a:srgbClr val="008080">
                    <a:gamma/>
                    <a:shade val="66275"/>
                    <a:invGamma/>
                  </a:srgbClr>
                </a:gs>
                <a:gs pos="50000">
                  <a:srgbClr val="008080"/>
                </a:gs>
                <a:gs pos="100000">
                  <a:srgbClr val="008080">
                    <a:gamma/>
                    <a:shade val="66275"/>
                    <a:invGamma/>
                  </a:srgbClr>
                </a:gs>
              </a:gsLst>
              <a:lin ang="0" scaled="1"/>
            </a:gradFill>
            <a:ln w="1270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3003" name="Rectangle 59">
              <a:extLst>
                <a:ext uri="{FF2B5EF4-FFF2-40B4-BE49-F238E27FC236}">
                  <a16:creationId xmlns:a16="http://schemas.microsoft.com/office/drawing/2014/main" id="{B8E1CDF1-9F38-40BF-A102-D9A9D8C895F4}"/>
                </a:ext>
              </a:extLst>
            </p:cNvPr>
            <p:cNvSpPr>
              <a:spLocks noChangeArrowheads="1"/>
            </p:cNvSpPr>
            <p:nvPr>
              <p:custDataLst>
                <p:tags r:id="rId57"/>
              </p:custDataLst>
            </p:nvPr>
          </p:nvSpPr>
          <p:spPr bwMode="auto">
            <a:xfrm>
              <a:off x="3503613" y="2609850"/>
              <a:ext cx="204787"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229" tIns="11114" rIns="22229" bIns="11114">
              <a:spAutoFit/>
            </a:bodyPr>
            <a:lstStyle>
              <a:lvl1pPr defTabSz="50800">
                <a:defRPr sz="2400">
                  <a:solidFill>
                    <a:schemeClr val="tx1"/>
                  </a:solidFill>
                  <a:latin typeface="Times New Roman" panose="02020603050405020304" pitchFamily="18" charset="0"/>
                </a:defRPr>
              </a:lvl1pPr>
              <a:lvl2pPr marL="114300" defTabSz="50800">
                <a:defRPr sz="2400">
                  <a:solidFill>
                    <a:schemeClr val="tx1"/>
                  </a:solidFill>
                  <a:latin typeface="Times New Roman" panose="02020603050405020304" pitchFamily="18" charset="0"/>
                </a:defRPr>
              </a:lvl2pPr>
              <a:lvl3pPr marL="228600" defTabSz="50800">
                <a:defRPr sz="2400">
                  <a:solidFill>
                    <a:schemeClr val="tx1"/>
                  </a:solidFill>
                  <a:latin typeface="Times New Roman" panose="02020603050405020304" pitchFamily="18" charset="0"/>
                </a:defRPr>
              </a:lvl3pPr>
              <a:lvl4pPr marL="342900" defTabSz="50800">
                <a:defRPr sz="2400">
                  <a:solidFill>
                    <a:schemeClr val="tx1"/>
                  </a:solidFill>
                  <a:latin typeface="Times New Roman" panose="02020603050405020304" pitchFamily="18" charset="0"/>
                </a:defRPr>
              </a:lvl4pPr>
              <a:lvl5pPr marL="457200" defTabSz="50800">
                <a:defRPr sz="2400">
                  <a:solidFill>
                    <a:schemeClr val="tx1"/>
                  </a:solidFill>
                  <a:latin typeface="Times New Roman" panose="02020603050405020304" pitchFamily="18" charset="0"/>
                </a:defRPr>
              </a:lvl5pPr>
              <a:lvl6pPr marL="914400" defTabSz="50800" eaLnBrk="0" fontAlgn="base" hangingPunct="0">
                <a:spcBef>
                  <a:spcPct val="0"/>
                </a:spcBef>
                <a:spcAft>
                  <a:spcPct val="0"/>
                </a:spcAft>
                <a:defRPr sz="2400">
                  <a:solidFill>
                    <a:schemeClr val="tx1"/>
                  </a:solidFill>
                  <a:latin typeface="Times New Roman" panose="02020603050405020304" pitchFamily="18" charset="0"/>
                </a:defRPr>
              </a:lvl6pPr>
              <a:lvl7pPr marL="1371600" defTabSz="50800" eaLnBrk="0" fontAlgn="base" hangingPunct="0">
                <a:spcBef>
                  <a:spcPct val="0"/>
                </a:spcBef>
                <a:spcAft>
                  <a:spcPct val="0"/>
                </a:spcAft>
                <a:defRPr sz="2400">
                  <a:solidFill>
                    <a:schemeClr val="tx1"/>
                  </a:solidFill>
                  <a:latin typeface="Times New Roman" panose="02020603050405020304" pitchFamily="18" charset="0"/>
                </a:defRPr>
              </a:lvl7pPr>
              <a:lvl8pPr marL="1828800" defTabSz="50800" eaLnBrk="0" fontAlgn="base" hangingPunct="0">
                <a:spcBef>
                  <a:spcPct val="0"/>
                </a:spcBef>
                <a:spcAft>
                  <a:spcPct val="0"/>
                </a:spcAft>
                <a:defRPr sz="2400">
                  <a:solidFill>
                    <a:schemeClr val="tx1"/>
                  </a:solidFill>
                  <a:latin typeface="Times New Roman" panose="02020603050405020304" pitchFamily="18" charset="0"/>
                </a:defRPr>
              </a:lvl8pPr>
              <a:lvl9pPr marL="2286000" defTabSz="50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600">
                  <a:solidFill>
                    <a:srgbClr val="FFFFFF"/>
                  </a:solidFill>
                  <a:latin typeface="Arial" panose="020B0604020202020204" pitchFamily="34" charset="0"/>
                </a:rPr>
                <a:t>Plan</a:t>
              </a:r>
            </a:p>
          </p:txBody>
        </p:sp>
        <p:sp>
          <p:nvSpPr>
            <p:cNvPr id="83004" name="Rectangle 60">
              <a:extLst>
                <a:ext uri="{FF2B5EF4-FFF2-40B4-BE49-F238E27FC236}">
                  <a16:creationId xmlns:a16="http://schemas.microsoft.com/office/drawing/2014/main" id="{89759297-C29E-472D-A5B1-C4F4F228AD94}"/>
                </a:ext>
              </a:extLst>
            </p:cNvPr>
            <p:cNvSpPr>
              <a:spLocks noChangeArrowheads="1"/>
            </p:cNvSpPr>
            <p:nvPr>
              <p:custDataLst>
                <p:tags r:id="rId58"/>
              </p:custDataLst>
            </p:nvPr>
          </p:nvSpPr>
          <p:spPr bwMode="auto">
            <a:xfrm>
              <a:off x="4157663" y="2795588"/>
              <a:ext cx="300037"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229" tIns="11114" rIns="22229" bIns="11114">
              <a:spAutoFit/>
            </a:bodyPr>
            <a:lstStyle>
              <a:lvl1pPr defTabSz="50800">
                <a:defRPr sz="2400">
                  <a:solidFill>
                    <a:schemeClr val="tx1"/>
                  </a:solidFill>
                  <a:latin typeface="Times New Roman" panose="02020603050405020304" pitchFamily="18" charset="0"/>
                </a:defRPr>
              </a:lvl1pPr>
              <a:lvl2pPr marL="114300" defTabSz="50800">
                <a:defRPr sz="2400">
                  <a:solidFill>
                    <a:schemeClr val="tx1"/>
                  </a:solidFill>
                  <a:latin typeface="Times New Roman" panose="02020603050405020304" pitchFamily="18" charset="0"/>
                </a:defRPr>
              </a:lvl2pPr>
              <a:lvl3pPr marL="228600" defTabSz="50800">
                <a:defRPr sz="2400">
                  <a:solidFill>
                    <a:schemeClr val="tx1"/>
                  </a:solidFill>
                  <a:latin typeface="Times New Roman" panose="02020603050405020304" pitchFamily="18" charset="0"/>
                </a:defRPr>
              </a:lvl3pPr>
              <a:lvl4pPr marL="342900" defTabSz="50800">
                <a:defRPr sz="2400">
                  <a:solidFill>
                    <a:schemeClr val="tx1"/>
                  </a:solidFill>
                  <a:latin typeface="Times New Roman" panose="02020603050405020304" pitchFamily="18" charset="0"/>
                </a:defRPr>
              </a:lvl4pPr>
              <a:lvl5pPr marL="457200" defTabSz="50800">
                <a:defRPr sz="2400">
                  <a:solidFill>
                    <a:schemeClr val="tx1"/>
                  </a:solidFill>
                  <a:latin typeface="Times New Roman" panose="02020603050405020304" pitchFamily="18" charset="0"/>
                </a:defRPr>
              </a:lvl5pPr>
              <a:lvl6pPr marL="914400" defTabSz="50800" eaLnBrk="0" fontAlgn="base" hangingPunct="0">
                <a:spcBef>
                  <a:spcPct val="0"/>
                </a:spcBef>
                <a:spcAft>
                  <a:spcPct val="0"/>
                </a:spcAft>
                <a:defRPr sz="2400">
                  <a:solidFill>
                    <a:schemeClr val="tx1"/>
                  </a:solidFill>
                  <a:latin typeface="Times New Roman" panose="02020603050405020304" pitchFamily="18" charset="0"/>
                </a:defRPr>
              </a:lvl6pPr>
              <a:lvl7pPr marL="1371600" defTabSz="50800" eaLnBrk="0" fontAlgn="base" hangingPunct="0">
                <a:spcBef>
                  <a:spcPct val="0"/>
                </a:spcBef>
                <a:spcAft>
                  <a:spcPct val="0"/>
                </a:spcAft>
                <a:defRPr sz="2400">
                  <a:solidFill>
                    <a:schemeClr val="tx1"/>
                  </a:solidFill>
                  <a:latin typeface="Times New Roman" panose="02020603050405020304" pitchFamily="18" charset="0"/>
                </a:defRPr>
              </a:lvl7pPr>
              <a:lvl8pPr marL="1828800" defTabSz="50800" eaLnBrk="0" fontAlgn="base" hangingPunct="0">
                <a:spcBef>
                  <a:spcPct val="0"/>
                </a:spcBef>
                <a:spcAft>
                  <a:spcPct val="0"/>
                </a:spcAft>
                <a:defRPr sz="2400">
                  <a:solidFill>
                    <a:schemeClr val="tx1"/>
                  </a:solidFill>
                  <a:latin typeface="Times New Roman" panose="02020603050405020304" pitchFamily="18" charset="0"/>
                </a:defRPr>
              </a:lvl8pPr>
              <a:lvl9pPr marL="2286000" defTabSz="50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600">
                  <a:solidFill>
                    <a:srgbClr val="FFFFFF"/>
                  </a:solidFill>
                  <a:latin typeface="Arial" panose="020B0604020202020204" pitchFamily="34" charset="0"/>
                </a:rPr>
                <a:t>Deliver</a:t>
              </a:r>
            </a:p>
          </p:txBody>
        </p:sp>
        <p:sp>
          <p:nvSpPr>
            <p:cNvPr id="83005" name="Freeform 61">
              <a:extLst>
                <a:ext uri="{FF2B5EF4-FFF2-40B4-BE49-F238E27FC236}">
                  <a16:creationId xmlns:a16="http://schemas.microsoft.com/office/drawing/2014/main" id="{749888E4-8142-429A-B99C-C623B4FD8AB4}"/>
                </a:ext>
              </a:extLst>
            </p:cNvPr>
            <p:cNvSpPr>
              <a:spLocks/>
            </p:cNvSpPr>
            <p:nvPr>
              <p:custDataLst>
                <p:tags r:id="rId59"/>
              </p:custDataLst>
            </p:nvPr>
          </p:nvSpPr>
          <p:spPr bwMode="auto">
            <a:xfrm>
              <a:off x="3449638" y="2692400"/>
              <a:ext cx="661987" cy="296863"/>
            </a:xfrm>
            <a:custGeom>
              <a:avLst/>
              <a:gdLst>
                <a:gd name="T0" fmla="*/ 213 w 426"/>
                <a:gd name="T1" fmla="*/ 0 h 197"/>
                <a:gd name="T2" fmla="*/ 213 w 426"/>
                <a:gd name="T3" fmla="*/ 25 h 197"/>
                <a:gd name="T4" fmla="*/ 0 w 426"/>
                <a:gd name="T5" fmla="*/ 25 h 197"/>
                <a:gd name="T6" fmla="*/ 0 w 426"/>
                <a:gd name="T7" fmla="*/ 172 h 197"/>
                <a:gd name="T8" fmla="*/ 213 w 426"/>
                <a:gd name="T9" fmla="*/ 172 h 197"/>
                <a:gd name="T10" fmla="*/ 213 w 426"/>
                <a:gd name="T11" fmla="*/ 196 h 197"/>
                <a:gd name="T12" fmla="*/ 425 w 426"/>
                <a:gd name="T13" fmla="*/ 98 h 197"/>
                <a:gd name="T14" fmla="*/ 213 w 426"/>
                <a:gd name="T15" fmla="*/ 0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197">
                  <a:moveTo>
                    <a:pt x="213" y="0"/>
                  </a:moveTo>
                  <a:lnTo>
                    <a:pt x="213" y="25"/>
                  </a:lnTo>
                  <a:lnTo>
                    <a:pt x="0" y="25"/>
                  </a:lnTo>
                  <a:lnTo>
                    <a:pt x="0" y="172"/>
                  </a:lnTo>
                  <a:lnTo>
                    <a:pt x="213" y="172"/>
                  </a:lnTo>
                  <a:lnTo>
                    <a:pt x="213" y="196"/>
                  </a:lnTo>
                  <a:lnTo>
                    <a:pt x="425" y="98"/>
                  </a:lnTo>
                  <a:lnTo>
                    <a:pt x="213" y="0"/>
                  </a:lnTo>
                </a:path>
              </a:pathLst>
            </a:custGeom>
            <a:gradFill rotWithShape="0">
              <a:gsLst>
                <a:gs pos="0">
                  <a:srgbClr val="0033CC">
                    <a:gamma/>
                    <a:shade val="66275"/>
                    <a:invGamma/>
                  </a:srgbClr>
                </a:gs>
                <a:gs pos="50000">
                  <a:srgbClr val="0033CC"/>
                </a:gs>
                <a:gs pos="100000">
                  <a:srgbClr val="0033CC">
                    <a:gamma/>
                    <a:shade val="66275"/>
                    <a:invGamma/>
                  </a:srgbClr>
                </a:gs>
              </a:gsLst>
              <a:lin ang="0" scaled="1"/>
            </a:gradFill>
            <a:ln w="1270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3006" name="Rectangle 62">
              <a:extLst>
                <a:ext uri="{FF2B5EF4-FFF2-40B4-BE49-F238E27FC236}">
                  <a16:creationId xmlns:a16="http://schemas.microsoft.com/office/drawing/2014/main" id="{16D3F45F-853B-4B19-83B8-C38A7DBD2F03}"/>
                </a:ext>
              </a:extLst>
            </p:cNvPr>
            <p:cNvSpPr>
              <a:spLocks noChangeArrowheads="1"/>
            </p:cNvSpPr>
            <p:nvPr>
              <p:custDataLst>
                <p:tags r:id="rId60"/>
              </p:custDataLst>
            </p:nvPr>
          </p:nvSpPr>
          <p:spPr bwMode="auto">
            <a:xfrm>
              <a:off x="3629025" y="2798763"/>
              <a:ext cx="236538"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229" tIns="11114" rIns="22229" bIns="11114">
              <a:spAutoFit/>
            </a:bodyPr>
            <a:lstStyle>
              <a:lvl1pPr defTabSz="50800">
                <a:defRPr sz="2400">
                  <a:solidFill>
                    <a:schemeClr val="tx1"/>
                  </a:solidFill>
                  <a:latin typeface="Times New Roman" panose="02020603050405020304" pitchFamily="18" charset="0"/>
                </a:defRPr>
              </a:lvl1pPr>
              <a:lvl2pPr marL="114300" defTabSz="50800">
                <a:defRPr sz="2400">
                  <a:solidFill>
                    <a:schemeClr val="tx1"/>
                  </a:solidFill>
                  <a:latin typeface="Times New Roman" panose="02020603050405020304" pitchFamily="18" charset="0"/>
                </a:defRPr>
              </a:lvl2pPr>
              <a:lvl3pPr marL="228600" defTabSz="50800">
                <a:defRPr sz="2400">
                  <a:solidFill>
                    <a:schemeClr val="tx1"/>
                  </a:solidFill>
                  <a:latin typeface="Times New Roman" panose="02020603050405020304" pitchFamily="18" charset="0"/>
                </a:defRPr>
              </a:lvl3pPr>
              <a:lvl4pPr marL="342900" defTabSz="50800">
                <a:defRPr sz="2400">
                  <a:solidFill>
                    <a:schemeClr val="tx1"/>
                  </a:solidFill>
                  <a:latin typeface="Times New Roman" panose="02020603050405020304" pitchFamily="18" charset="0"/>
                </a:defRPr>
              </a:lvl4pPr>
              <a:lvl5pPr marL="457200" defTabSz="50800">
                <a:defRPr sz="2400">
                  <a:solidFill>
                    <a:schemeClr val="tx1"/>
                  </a:solidFill>
                  <a:latin typeface="Times New Roman" panose="02020603050405020304" pitchFamily="18" charset="0"/>
                </a:defRPr>
              </a:lvl5pPr>
              <a:lvl6pPr marL="914400" defTabSz="50800" eaLnBrk="0" fontAlgn="base" hangingPunct="0">
                <a:spcBef>
                  <a:spcPct val="0"/>
                </a:spcBef>
                <a:spcAft>
                  <a:spcPct val="0"/>
                </a:spcAft>
                <a:defRPr sz="2400">
                  <a:solidFill>
                    <a:schemeClr val="tx1"/>
                  </a:solidFill>
                  <a:latin typeface="Times New Roman" panose="02020603050405020304" pitchFamily="18" charset="0"/>
                </a:defRPr>
              </a:lvl6pPr>
              <a:lvl7pPr marL="1371600" defTabSz="50800" eaLnBrk="0" fontAlgn="base" hangingPunct="0">
                <a:spcBef>
                  <a:spcPct val="0"/>
                </a:spcBef>
                <a:spcAft>
                  <a:spcPct val="0"/>
                </a:spcAft>
                <a:defRPr sz="2400">
                  <a:solidFill>
                    <a:schemeClr val="tx1"/>
                  </a:solidFill>
                  <a:latin typeface="Times New Roman" panose="02020603050405020304" pitchFamily="18" charset="0"/>
                </a:defRPr>
              </a:lvl7pPr>
              <a:lvl8pPr marL="1828800" defTabSz="50800" eaLnBrk="0" fontAlgn="base" hangingPunct="0">
                <a:spcBef>
                  <a:spcPct val="0"/>
                </a:spcBef>
                <a:spcAft>
                  <a:spcPct val="0"/>
                </a:spcAft>
                <a:defRPr sz="2400">
                  <a:solidFill>
                    <a:schemeClr val="tx1"/>
                  </a:solidFill>
                  <a:latin typeface="Times New Roman" panose="02020603050405020304" pitchFamily="18" charset="0"/>
                </a:defRPr>
              </a:lvl8pPr>
              <a:lvl9pPr marL="2286000" defTabSz="50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600">
                  <a:solidFill>
                    <a:srgbClr val="FFFFFF"/>
                  </a:solidFill>
                  <a:latin typeface="Arial" panose="020B0604020202020204" pitchFamily="34" charset="0"/>
                </a:rPr>
                <a:t>Make</a:t>
              </a:r>
            </a:p>
          </p:txBody>
        </p:sp>
        <p:sp>
          <p:nvSpPr>
            <p:cNvPr id="83007" name="Freeform 63">
              <a:extLst>
                <a:ext uri="{FF2B5EF4-FFF2-40B4-BE49-F238E27FC236}">
                  <a16:creationId xmlns:a16="http://schemas.microsoft.com/office/drawing/2014/main" id="{DF34AA50-9F68-40A6-8DEB-E2368073A2D8}"/>
                </a:ext>
              </a:extLst>
            </p:cNvPr>
            <p:cNvSpPr>
              <a:spLocks/>
            </p:cNvSpPr>
            <p:nvPr>
              <p:custDataLst>
                <p:tags r:id="rId61"/>
              </p:custDataLst>
            </p:nvPr>
          </p:nvSpPr>
          <p:spPr bwMode="auto">
            <a:xfrm>
              <a:off x="2941638" y="2692400"/>
              <a:ext cx="630237" cy="323850"/>
            </a:xfrm>
            <a:custGeom>
              <a:avLst/>
              <a:gdLst>
                <a:gd name="T0" fmla="*/ 203 w 406"/>
                <a:gd name="T1" fmla="*/ 0 h 215"/>
                <a:gd name="T2" fmla="*/ 203 w 406"/>
                <a:gd name="T3" fmla="*/ 27 h 215"/>
                <a:gd name="T4" fmla="*/ 0 w 406"/>
                <a:gd name="T5" fmla="*/ 27 h 215"/>
                <a:gd name="T6" fmla="*/ 0 w 406"/>
                <a:gd name="T7" fmla="*/ 187 h 215"/>
                <a:gd name="T8" fmla="*/ 203 w 406"/>
                <a:gd name="T9" fmla="*/ 187 h 215"/>
                <a:gd name="T10" fmla="*/ 203 w 406"/>
                <a:gd name="T11" fmla="*/ 214 h 215"/>
                <a:gd name="T12" fmla="*/ 405 w 406"/>
                <a:gd name="T13" fmla="*/ 107 h 215"/>
                <a:gd name="T14" fmla="*/ 203 w 406"/>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6" h="215">
                  <a:moveTo>
                    <a:pt x="203" y="0"/>
                  </a:moveTo>
                  <a:lnTo>
                    <a:pt x="203" y="27"/>
                  </a:lnTo>
                  <a:lnTo>
                    <a:pt x="0" y="27"/>
                  </a:lnTo>
                  <a:lnTo>
                    <a:pt x="0" y="187"/>
                  </a:lnTo>
                  <a:lnTo>
                    <a:pt x="203" y="187"/>
                  </a:lnTo>
                  <a:lnTo>
                    <a:pt x="203" y="214"/>
                  </a:lnTo>
                  <a:lnTo>
                    <a:pt x="405" y="107"/>
                  </a:lnTo>
                  <a:lnTo>
                    <a:pt x="203" y="0"/>
                  </a:lnTo>
                </a:path>
              </a:pathLst>
            </a:custGeom>
            <a:gradFill rotWithShape="0">
              <a:gsLst>
                <a:gs pos="0">
                  <a:srgbClr val="CC0066">
                    <a:gamma/>
                    <a:shade val="66275"/>
                    <a:invGamma/>
                  </a:srgbClr>
                </a:gs>
                <a:gs pos="50000">
                  <a:srgbClr val="CC0066"/>
                </a:gs>
                <a:gs pos="100000">
                  <a:srgbClr val="CC0066">
                    <a:gamma/>
                    <a:shade val="66275"/>
                    <a:invGamma/>
                  </a:srgbClr>
                </a:gs>
              </a:gsLst>
              <a:lin ang="0" scaled="1"/>
            </a:gradFill>
            <a:ln w="1270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157" tIns="36555" rIns="76157" bIns="36555">
              <a:spAutoFit/>
            </a:bodyPr>
            <a:lstStyle/>
            <a:p>
              <a:endParaRPr lang="fr-FR"/>
            </a:p>
          </p:txBody>
        </p:sp>
        <p:sp>
          <p:nvSpPr>
            <p:cNvPr id="83008" name="Rectangle 64">
              <a:extLst>
                <a:ext uri="{FF2B5EF4-FFF2-40B4-BE49-F238E27FC236}">
                  <a16:creationId xmlns:a16="http://schemas.microsoft.com/office/drawing/2014/main" id="{09FF4536-1586-4004-8762-756FE6D225D0}"/>
                </a:ext>
              </a:extLst>
            </p:cNvPr>
            <p:cNvSpPr>
              <a:spLocks noChangeArrowheads="1"/>
            </p:cNvSpPr>
            <p:nvPr>
              <p:custDataLst>
                <p:tags r:id="rId62"/>
              </p:custDataLst>
            </p:nvPr>
          </p:nvSpPr>
          <p:spPr bwMode="auto">
            <a:xfrm>
              <a:off x="3032125" y="2795588"/>
              <a:ext cx="303213"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229" tIns="11114" rIns="22229" bIns="11114">
              <a:spAutoFit/>
            </a:bodyPr>
            <a:lstStyle>
              <a:lvl1pPr defTabSz="50800">
                <a:defRPr sz="2400">
                  <a:solidFill>
                    <a:schemeClr val="tx1"/>
                  </a:solidFill>
                  <a:latin typeface="Times New Roman" panose="02020603050405020304" pitchFamily="18" charset="0"/>
                </a:defRPr>
              </a:lvl1pPr>
              <a:lvl2pPr marL="114300" defTabSz="50800">
                <a:defRPr sz="2400">
                  <a:solidFill>
                    <a:schemeClr val="tx1"/>
                  </a:solidFill>
                  <a:latin typeface="Times New Roman" panose="02020603050405020304" pitchFamily="18" charset="0"/>
                </a:defRPr>
              </a:lvl2pPr>
              <a:lvl3pPr marL="228600" defTabSz="50800">
                <a:defRPr sz="2400">
                  <a:solidFill>
                    <a:schemeClr val="tx1"/>
                  </a:solidFill>
                  <a:latin typeface="Times New Roman" panose="02020603050405020304" pitchFamily="18" charset="0"/>
                </a:defRPr>
              </a:lvl3pPr>
              <a:lvl4pPr marL="342900" defTabSz="50800">
                <a:defRPr sz="2400">
                  <a:solidFill>
                    <a:schemeClr val="tx1"/>
                  </a:solidFill>
                  <a:latin typeface="Times New Roman" panose="02020603050405020304" pitchFamily="18" charset="0"/>
                </a:defRPr>
              </a:lvl4pPr>
              <a:lvl5pPr marL="457200" defTabSz="50800">
                <a:defRPr sz="2400">
                  <a:solidFill>
                    <a:schemeClr val="tx1"/>
                  </a:solidFill>
                  <a:latin typeface="Times New Roman" panose="02020603050405020304" pitchFamily="18" charset="0"/>
                </a:defRPr>
              </a:lvl5pPr>
              <a:lvl6pPr marL="914400" defTabSz="50800" eaLnBrk="0" fontAlgn="base" hangingPunct="0">
                <a:spcBef>
                  <a:spcPct val="0"/>
                </a:spcBef>
                <a:spcAft>
                  <a:spcPct val="0"/>
                </a:spcAft>
                <a:defRPr sz="2400">
                  <a:solidFill>
                    <a:schemeClr val="tx1"/>
                  </a:solidFill>
                  <a:latin typeface="Times New Roman" panose="02020603050405020304" pitchFamily="18" charset="0"/>
                </a:defRPr>
              </a:lvl6pPr>
              <a:lvl7pPr marL="1371600" defTabSz="50800" eaLnBrk="0" fontAlgn="base" hangingPunct="0">
                <a:spcBef>
                  <a:spcPct val="0"/>
                </a:spcBef>
                <a:spcAft>
                  <a:spcPct val="0"/>
                </a:spcAft>
                <a:defRPr sz="2400">
                  <a:solidFill>
                    <a:schemeClr val="tx1"/>
                  </a:solidFill>
                  <a:latin typeface="Times New Roman" panose="02020603050405020304" pitchFamily="18" charset="0"/>
                </a:defRPr>
              </a:lvl7pPr>
              <a:lvl8pPr marL="1828800" defTabSz="50800" eaLnBrk="0" fontAlgn="base" hangingPunct="0">
                <a:spcBef>
                  <a:spcPct val="0"/>
                </a:spcBef>
                <a:spcAft>
                  <a:spcPct val="0"/>
                </a:spcAft>
                <a:defRPr sz="2400">
                  <a:solidFill>
                    <a:schemeClr val="tx1"/>
                  </a:solidFill>
                  <a:latin typeface="Times New Roman" panose="02020603050405020304" pitchFamily="18" charset="0"/>
                </a:defRPr>
              </a:lvl8pPr>
              <a:lvl9pPr marL="2286000" defTabSz="50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600">
                  <a:solidFill>
                    <a:srgbClr val="FFFFFF"/>
                  </a:solidFill>
                  <a:latin typeface="Arial" panose="020B0604020202020204" pitchFamily="34" charset="0"/>
                </a:rPr>
                <a:t>Source</a:t>
              </a:r>
            </a:p>
          </p:txBody>
        </p:sp>
        <p:sp>
          <p:nvSpPr>
            <p:cNvPr id="83009" name="Freeform 65">
              <a:extLst>
                <a:ext uri="{FF2B5EF4-FFF2-40B4-BE49-F238E27FC236}">
                  <a16:creationId xmlns:a16="http://schemas.microsoft.com/office/drawing/2014/main" id="{4701B3FD-323F-4B1E-BC8C-3D5BAF61F8C7}"/>
                </a:ext>
              </a:extLst>
            </p:cNvPr>
            <p:cNvSpPr>
              <a:spLocks/>
            </p:cNvSpPr>
            <p:nvPr>
              <p:custDataLst>
                <p:tags r:id="rId63"/>
              </p:custDataLst>
            </p:nvPr>
          </p:nvSpPr>
          <p:spPr bwMode="auto">
            <a:xfrm>
              <a:off x="857250" y="2509838"/>
              <a:ext cx="692150" cy="623887"/>
            </a:xfrm>
            <a:custGeom>
              <a:avLst/>
              <a:gdLst>
                <a:gd name="T0" fmla="*/ 0 w 445"/>
                <a:gd name="T1" fmla="*/ 413 h 414"/>
                <a:gd name="T2" fmla="*/ 230 w 445"/>
                <a:gd name="T3" fmla="*/ 0 h 414"/>
                <a:gd name="T4" fmla="*/ 444 w 445"/>
                <a:gd name="T5" fmla="*/ 413 h 414"/>
                <a:gd name="T6" fmla="*/ 0 w 445"/>
                <a:gd name="T7" fmla="*/ 413 h 414"/>
              </a:gdLst>
              <a:ahLst/>
              <a:cxnLst>
                <a:cxn ang="0">
                  <a:pos x="T0" y="T1"/>
                </a:cxn>
                <a:cxn ang="0">
                  <a:pos x="T2" y="T3"/>
                </a:cxn>
                <a:cxn ang="0">
                  <a:pos x="T4" y="T5"/>
                </a:cxn>
                <a:cxn ang="0">
                  <a:pos x="T6" y="T7"/>
                </a:cxn>
              </a:cxnLst>
              <a:rect l="0" t="0" r="r" b="b"/>
              <a:pathLst>
                <a:path w="445" h="414">
                  <a:moveTo>
                    <a:pt x="0" y="413"/>
                  </a:moveTo>
                  <a:lnTo>
                    <a:pt x="230" y="0"/>
                  </a:lnTo>
                  <a:lnTo>
                    <a:pt x="444" y="413"/>
                  </a:lnTo>
                  <a:lnTo>
                    <a:pt x="0" y="41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010" name="Line 66">
              <a:extLst>
                <a:ext uri="{FF2B5EF4-FFF2-40B4-BE49-F238E27FC236}">
                  <a16:creationId xmlns:a16="http://schemas.microsoft.com/office/drawing/2014/main" id="{11B6DA23-079F-4AFF-A44C-79AE0275F83C}"/>
                </a:ext>
              </a:extLst>
            </p:cNvPr>
            <p:cNvSpPr>
              <a:spLocks noChangeShapeType="1"/>
            </p:cNvSpPr>
            <p:nvPr>
              <p:custDataLst>
                <p:tags r:id="rId64"/>
              </p:custDataLst>
            </p:nvPr>
          </p:nvSpPr>
          <p:spPr bwMode="auto">
            <a:xfrm flipV="1">
              <a:off x="981075" y="2957513"/>
              <a:ext cx="46196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011" name="AutoShape 67">
              <a:extLst>
                <a:ext uri="{FF2B5EF4-FFF2-40B4-BE49-F238E27FC236}">
                  <a16:creationId xmlns:a16="http://schemas.microsoft.com/office/drawing/2014/main" id="{6E8C29FD-4D88-4E46-AF41-E0684CC25314}"/>
                </a:ext>
              </a:extLst>
            </p:cNvPr>
            <p:cNvSpPr>
              <a:spLocks noChangeArrowheads="1"/>
            </p:cNvSpPr>
            <p:nvPr>
              <p:custDataLst>
                <p:tags r:id="rId65"/>
              </p:custDataLst>
            </p:nvPr>
          </p:nvSpPr>
          <p:spPr bwMode="auto">
            <a:xfrm>
              <a:off x="1092200" y="2520950"/>
              <a:ext cx="247650" cy="236538"/>
            </a:xfrm>
            <a:prstGeom prst="triangle">
              <a:avLst>
                <a:gd name="adj" fmla="val 49991"/>
              </a:avLst>
            </a:prstGeom>
            <a:solidFill>
              <a:srgbClr val="C1CE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012" name="Freeform 68">
              <a:extLst>
                <a:ext uri="{FF2B5EF4-FFF2-40B4-BE49-F238E27FC236}">
                  <a16:creationId xmlns:a16="http://schemas.microsoft.com/office/drawing/2014/main" id="{CD0DCACB-86C5-4C48-AA29-85D75D122184}"/>
                </a:ext>
              </a:extLst>
            </p:cNvPr>
            <p:cNvSpPr>
              <a:spLocks/>
            </p:cNvSpPr>
            <p:nvPr>
              <p:custDataLst>
                <p:tags r:id="rId66"/>
              </p:custDataLst>
            </p:nvPr>
          </p:nvSpPr>
          <p:spPr bwMode="auto">
            <a:xfrm>
              <a:off x="857250" y="4503738"/>
              <a:ext cx="692150" cy="625475"/>
            </a:xfrm>
            <a:custGeom>
              <a:avLst/>
              <a:gdLst>
                <a:gd name="T0" fmla="*/ 0 w 445"/>
                <a:gd name="T1" fmla="*/ 414 h 415"/>
                <a:gd name="T2" fmla="*/ 230 w 445"/>
                <a:gd name="T3" fmla="*/ 0 h 415"/>
                <a:gd name="T4" fmla="*/ 444 w 445"/>
                <a:gd name="T5" fmla="*/ 414 h 415"/>
                <a:gd name="T6" fmla="*/ 0 w 445"/>
                <a:gd name="T7" fmla="*/ 414 h 415"/>
              </a:gdLst>
              <a:ahLst/>
              <a:cxnLst>
                <a:cxn ang="0">
                  <a:pos x="T0" y="T1"/>
                </a:cxn>
                <a:cxn ang="0">
                  <a:pos x="T2" y="T3"/>
                </a:cxn>
                <a:cxn ang="0">
                  <a:pos x="T4" y="T5"/>
                </a:cxn>
                <a:cxn ang="0">
                  <a:pos x="T6" y="T7"/>
                </a:cxn>
              </a:cxnLst>
              <a:rect l="0" t="0" r="r" b="b"/>
              <a:pathLst>
                <a:path w="445" h="415">
                  <a:moveTo>
                    <a:pt x="0" y="414"/>
                  </a:moveTo>
                  <a:lnTo>
                    <a:pt x="230" y="0"/>
                  </a:lnTo>
                  <a:lnTo>
                    <a:pt x="444" y="414"/>
                  </a:lnTo>
                  <a:lnTo>
                    <a:pt x="0" y="41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013" name="Line 69">
              <a:extLst>
                <a:ext uri="{FF2B5EF4-FFF2-40B4-BE49-F238E27FC236}">
                  <a16:creationId xmlns:a16="http://schemas.microsoft.com/office/drawing/2014/main" id="{3AA795C6-7B71-4887-BC40-5A4F4679E0CA}"/>
                </a:ext>
              </a:extLst>
            </p:cNvPr>
            <p:cNvSpPr>
              <a:spLocks noChangeShapeType="1"/>
            </p:cNvSpPr>
            <p:nvPr>
              <p:custDataLst>
                <p:tags r:id="rId67"/>
              </p:custDataLst>
            </p:nvPr>
          </p:nvSpPr>
          <p:spPr bwMode="auto">
            <a:xfrm flipV="1">
              <a:off x="981075" y="4954588"/>
              <a:ext cx="46196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014" name="Freeform 70">
              <a:extLst>
                <a:ext uri="{FF2B5EF4-FFF2-40B4-BE49-F238E27FC236}">
                  <a16:creationId xmlns:a16="http://schemas.microsoft.com/office/drawing/2014/main" id="{B4559CA7-BDF8-43E8-9907-FD3FB7DB610C}"/>
                </a:ext>
              </a:extLst>
            </p:cNvPr>
            <p:cNvSpPr>
              <a:spLocks/>
            </p:cNvSpPr>
            <p:nvPr>
              <p:custDataLst>
                <p:tags r:id="rId68"/>
              </p:custDataLst>
            </p:nvPr>
          </p:nvSpPr>
          <p:spPr bwMode="auto">
            <a:xfrm>
              <a:off x="981075" y="3735388"/>
              <a:ext cx="468313" cy="182562"/>
            </a:xfrm>
            <a:custGeom>
              <a:avLst/>
              <a:gdLst>
                <a:gd name="T0" fmla="*/ 0 w 294"/>
                <a:gd name="T1" fmla="*/ 120 h 121"/>
                <a:gd name="T2" fmla="*/ 293 w 294"/>
                <a:gd name="T3" fmla="*/ 120 h 121"/>
                <a:gd name="T4" fmla="*/ 230 w 294"/>
                <a:gd name="T5" fmla="*/ 0 h 121"/>
                <a:gd name="T6" fmla="*/ 58 w 294"/>
                <a:gd name="T7" fmla="*/ 0 h 121"/>
                <a:gd name="T8" fmla="*/ 0 w 294"/>
                <a:gd name="T9" fmla="*/ 120 h 121"/>
              </a:gdLst>
              <a:ahLst/>
              <a:cxnLst>
                <a:cxn ang="0">
                  <a:pos x="T0" y="T1"/>
                </a:cxn>
                <a:cxn ang="0">
                  <a:pos x="T2" y="T3"/>
                </a:cxn>
                <a:cxn ang="0">
                  <a:pos x="T4" y="T5"/>
                </a:cxn>
                <a:cxn ang="0">
                  <a:pos x="T6" y="T7"/>
                </a:cxn>
                <a:cxn ang="0">
                  <a:pos x="T8" y="T9"/>
                </a:cxn>
              </a:cxnLst>
              <a:rect l="0" t="0" r="r" b="b"/>
              <a:pathLst>
                <a:path w="294" h="121">
                  <a:moveTo>
                    <a:pt x="0" y="120"/>
                  </a:moveTo>
                  <a:lnTo>
                    <a:pt x="293" y="120"/>
                  </a:lnTo>
                  <a:lnTo>
                    <a:pt x="230" y="0"/>
                  </a:lnTo>
                  <a:lnTo>
                    <a:pt x="58" y="0"/>
                  </a:lnTo>
                  <a:lnTo>
                    <a:pt x="0" y="120"/>
                  </a:lnTo>
                </a:path>
              </a:pathLst>
            </a:custGeom>
            <a:solidFill>
              <a:srgbClr val="C1CEFF"/>
            </a:solidFill>
            <a:ln w="9525"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015" name="Line 71">
              <a:extLst>
                <a:ext uri="{FF2B5EF4-FFF2-40B4-BE49-F238E27FC236}">
                  <a16:creationId xmlns:a16="http://schemas.microsoft.com/office/drawing/2014/main" id="{DFDB79CB-3AA1-492C-ACC5-44F16E86992F}"/>
                </a:ext>
              </a:extLst>
            </p:cNvPr>
            <p:cNvSpPr>
              <a:spLocks noChangeShapeType="1"/>
            </p:cNvSpPr>
            <p:nvPr>
              <p:custDataLst>
                <p:tags r:id="rId69"/>
              </p:custDataLst>
            </p:nvPr>
          </p:nvSpPr>
          <p:spPr bwMode="auto">
            <a:xfrm>
              <a:off x="1079500" y="4757738"/>
              <a:ext cx="25717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016" name="Freeform 72">
              <a:extLst>
                <a:ext uri="{FF2B5EF4-FFF2-40B4-BE49-F238E27FC236}">
                  <a16:creationId xmlns:a16="http://schemas.microsoft.com/office/drawing/2014/main" id="{5D18E282-C2E4-49BC-9C05-8AE4D977189D}"/>
                </a:ext>
              </a:extLst>
            </p:cNvPr>
            <p:cNvSpPr>
              <a:spLocks/>
            </p:cNvSpPr>
            <p:nvPr>
              <p:custDataLst>
                <p:tags r:id="rId70"/>
              </p:custDataLst>
            </p:nvPr>
          </p:nvSpPr>
          <p:spPr bwMode="auto">
            <a:xfrm>
              <a:off x="892175" y="4964113"/>
              <a:ext cx="638175" cy="155575"/>
            </a:xfrm>
            <a:custGeom>
              <a:avLst/>
              <a:gdLst>
                <a:gd name="T0" fmla="*/ 0 w 410"/>
                <a:gd name="T1" fmla="*/ 102 h 103"/>
                <a:gd name="T2" fmla="*/ 409 w 410"/>
                <a:gd name="T3" fmla="*/ 102 h 103"/>
                <a:gd name="T4" fmla="*/ 357 w 410"/>
                <a:gd name="T5" fmla="*/ 0 h 103"/>
                <a:gd name="T6" fmla="*/ 52 w 410"/>
                <a:gd name="T7" fmla="*/ 0 h 103"/>
                <a:gd name="T8" fmla="*/ 0 w 410"/>
                <a:gd name="T9" fmla="*/ 102 h 103"/>
              </a:gdLst>
              <a:ahLst/>
              <a:cxnLst>
                <a:cxn ang="0">
                  <a:pos x="T0" y="T1"/>
                </a:cxn>
                <a:cxn ang="0">
                  <a:pos x="T2" y="T3"/>
                </a:cxn>
                <a:cxn ang="0">
                  <a:pos x="T4" y="T5"/>
                </a:cxn>
                <a:cxn ang="0">
                  <a:pos x="T6" y="T7"/>
                </a:cxn>
                <a:cxn ang="0">
                  <a:pos x="T8" y="T9"/>
                </a:cxn>
              </a:cxnLst>
              <a:rect l="0" t="0" r="r" b="b"/>
              <a:pathLst>
                <a:path w="410" h="103">
                  <a:moveTo>
                    <a:pt x="0" y="102"/>
                  </a:moveTo>
                  <a:lnTo>
                    <a:pt x="409" y="102"/>
                  </a:lnTo>
                  <a:lnTo>
                    <a:pt x="357" y="0"/>
                  </a:lnTo>
                  <a:lnTo>
                    <a:pt x="52" y="0"/>
                  </a:lnTo>
                  <a:lnTo>
                    <a:pt x="0" y="102"/>
                  </a:lnTo>
                </a:path>
              </a:pathLst>
            </a:custGeom>
            <a:solidFill>
              <a:srgbClr val="C1CEFF"/>
            </a:solidFill>
            <a:ln w="9525"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017" name="Freeform 73">
              <a:extLst>
                <a:ext uri="{FF2B5EF4-FFF2-40B4-BE49-F238E27FC236}">
                  <a16:creationId xmlns:a16="http://schemas.microsoft.com/office/drawing/2014/main" id="{5B40D48F-D5E0-48CB-A227-3831E02589B8}"/>
                </a:ext>
              </a:extLst>
            </p:cNvPr>
            <p:cNvSpPr>
              <a:spLocks/>
            </p:cNvSpPr>
            <p:nvPr>
              <p:custDataLst>
                <p:tags r:id="rId71"/>
              </p:custDataLst>
            </p:nvPr>
          </p:nvSpPr>
          <p:spPr bwMode="auto">
            <a:xfrm>
              <a:off x="857250" y="3468688"/>
              <a:ext cx="692150" cy="623887"/>
            </a:xfrm>
            <a:custGeom>
              <a:avLst/>
              <a:gdLst>
                <a:gd name="T0" fmla="*/ 0 w 445"/>
                <a:gd name="T1" fmla="*/ 413 h 414"/>
                <a:gd name="T2" fmla="*/ 230 w 445"/>
                <a:gd name="T3" fmla="*/ 0 h 414"/>
                <a:gd name="T4" fmla="*/ 444 w 445"/>
                <a:gd name="T5" fmla="*/ 413 h 414"/>
                <a:gd name="T6" fmla="*/ 0 w 445"/>
                <a:gd name="T7" fmla="*/ 413 h 414"/>
              </a:gdLst>
              <a:ahLst/>
              <a:cxnLst>
                <a:cxn ang="0">
                  <a:pos x="T0" y="T1"/>
                </a:cxn>
                <a:cxn ang="0">
                  <a:pos x="T2" y="T3"/>
                </a:cxn>
                <a:cxn ang="0">
                  <a:pos x="T4" y="T5"/>
                </a:cxn>
                <a:cxn ang="0">
                  <a:pos x="T6" y="T7"/>
                </a:cxn>
              </a:cxnLst>
              <a:rect l="0" t="0" r="r" b="b"/>
              <a:pathLst>
                <a:path w="445" h="414">
                  <a:moveTo>
                    <a:pt x="0" y="413"/>
                  </a:moveTo>
                  <a:lnTo>
                    <a:pt x="230" y="0"/>
                  </a:lnTo>
                  <a:lnTo>
                    <a:pt x="444" y="413"/>
                  </a:lnTo>
                  <a:lnTo>
                    <a:pt x="0" y="41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3018" name="Rectangle 74">
            <a:extLst>
              <a:ext uri="{FF2B5EF4-FFF2-40B4-BE49-F238E27FC236}">
                <a16:creationId xmlns:a16="http://schemas.microsoft.com/office/drawing/2014/main" id="{C10BEF0E-F727-4AF5-9F1B-D4EFD7510284}"/>
              </a:ext>
            </a:extLst>
          </p:cNvPr>
          <p:cNvSpPr>
            <a:spLocks noGrp="1" noChangeArrowheads="1"/>
          </p:cNvSpPr>
          <p:nvPr>
            <p:ph type="title"/>
            <p:custDataLst>
              <p:tags r:id="rId1"/>
            </p:custDataLst>
          </p:nvPr>
        </p:nvSpPr>
        <p:spPr>
          <a:xfrm>
            <a:off x="1066800" y="617537"/>
            <a:ext cx="7239000" cy="1189757"/>
          </a:xfrm>
        </p:spPr>
        <p:txBody>
          <a:bodyPr/>
          <a:lstStyle/>
          <a:p>
            <a:r>
              <a:rPr lang="fr-FR" altLang="fr-FR" dirty="0"/>
              <a:t>2. Les processus Supply Chain </a:t>
            </a:r>
            <a:br>
              <a:rPr lang="fr-FR" altLang="fr-FR" dirty="0"/>
            </a:br>
            <a:r>
              <a:rPr lang="fr-FR" altLang="fr-FR" dirty="0"/>
              <a:t>SCOR utilise une approche hiérarchique pour concevoir une Supply Chain</a:t>
            </a:r>
          </a:p>
        </p:txBody>
      </p:sp>
      <p:sp>
        <p:nvSpPr>
          <p:cNvPr id="74" name="Espace réservé du numéro de diapositive 1">
            <a:extLst>
              <a:ext uri="{FF2B5EF4-FFF2-40B4-BE49-F238E27FC236}">
                <a16:creationId xmlns:a16="http://schemas.microsoft.com/office/drawing/2014/main" id="{9439F8A6-512A-45B1-A62A-62710B915FE3}"/>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e la date 3">
            <a:extLst>
              <a:ext uri="{FF2B5EF4-FFF2-40B4-BE49-F238E27FC236}">
                <a16:creationId xmlns:a16="http://schemas.microsoft.com/office/drawing/2014/main" id="{19F49D67-5537-43C6-885A-E238E829F77E}"/>
              </a:ext>
            </a:extLst>
          </p:cNvPr>
          <p:cNvSpPr>
            <a:spLocks noGrp="1"/>
          </p:cNvSpPr>
          <p:nvPr>
            <p:ph type="dt" sz="half" idx="10"/>
            <p:custDataLst>
              <p:tags r:id="rId1"/>
            </p:custDataLst>
          </p:nvPr>
        </p:nvSpPr>
        <p:spPr/>
        <p:txBody>
          <a:bodyPr/>
          <a:lstStyle/>
          <a:p>
            <a:fld id="{BA6CAB51-FEBD-403D-A268-3FADF36D1778}" type="datetime1">
              <a:rPr lang="fr-FR" altLang="fr-FR"/>
              <a:pPr/>
              <a:t>29/08/2020</a:t>
            </a:fld>
            <a:endParaRPr lang="fr-FR" altLang="fr-FR"/>
          </a:p>
        </p:txBody>
      </p:sp>
      <p:sp>
        <p:nvSpPr>
          <p:cNvPr id="34" name="Espace réservé du pied de page 4">
            <a:extLst>
              <a:ext uri="{FF2B5EF4-FFF2-40B4-BE49-F238E27FC236}">
                <a16:creationId xmlns:a16="http://schemas.microsoft.com/office/drawing/2014/main" id="{CBBA4395-0EE2-4A1F-B3D4-3276163010A2}"/>
              </a:ext>
            </a:extLst>
          </p:cNvPr>
          <p:cNvSpPr>
            <a:spLocks noGrp="1"/>
          </p:cNvSpPr>
          <p:nvPr>
            <p:ph type="ftr" sz="quarter" idx="11"/>
            <p:custDataLst>
              <p:tags r:id="rId2"/>
            </p:custDataLst>
          </p:nvPr>
        </p:nvSpPr>
        <p:spPr/>
        <p:txBody>
          <a:bodyPr/>
          <a:lstStyle/>
          <a:p>
            <a:r>
              <a:rPr lang="fr-FR" altLang="fr-FR"/>
              <a:t>© HEC Paris - Département Management des Opérations et des Systèmes d'Information</a:t>
            </a:r>
          </a:p>
        </p:txBody>
      </p:sp>
      <p:sp>
        <p:nvSpPr>
          <p:cNvPr id="4098" name="Rectangle 2">
            <a:extLst>
              <a:ext uri="{FF2B5EF4-FFF2-40B4-BE49-F238E27FC236}">
                <a16:creationId xmlns:a16="http://schemas.microsoft.com/office/drawing/2014/main" id="{D46BDA0E-F3FE-42B2-8160-D7DBCA808D6C}"/>
              </a:ext>
            </a:extLst>
          </p:cNvPr>
          <p:cNvSpPr>
            <a:spLocks noGrp="1" noChangeArrowheads="1"/>
          </p:cNvSpPr>
          <p:nvPr>
            <p:ph type="title"/>
            <p:custDataLst>
              <p:tags r:id="rId3"/>
            </p:custDataLst>
          </p:nvPr>
        </p:nvSpPr>
        <p:spPr>
          <a:xfrm>
            <a:off x="1476375" y="549274"/>
            <a:ext cx="7108825" cy="719485"/>
          </a:xfrm>
        </p:spPr>
        <p:txBody>
          <a:bodyPr/>
          <a:lstStyle/>
          <a:p>
            <a:r>
              <a:rPr lang="fr-FR" altLang="fr-FR" sz="2400" dirty="0"/>
              <a:t>2. Les processus Supply Chain </a:t>
            </a:r>
            <a:br>
              <a:rPr lang="fr-FR" altLang="fr-FR" sz="2400" dirty="0"/>
            </a:br>
            <a:r>
              <a:rPr lang="fr-FR" altLang="fr-FR" sz="2400" dirty="0"/>
              <a:t>Les indicateurs de niveau 1 du modèle SCOR</a:t>
            </a:r>
          </a:p>
        </p:txBody>
      </p:sp>
      <p:graphicFrame>
        <p:nvGraphicFramePr>
          <p:cNvPr id="4099" name="Group 3">
            <a:extLst>
              <a:ext uri="{FF2B5EF4-FFF2-40B4-BE49-F238E27FC236}">
                <a16:creationId xmlns:a16="http://schemas.microsoft.com/office/drawing/2014/main" id="{1C778E6F-B09B-48CE-A2F8-B92E5D49CBC6}"/>
              </a:ext>
            </a:extLst>
          </p:cNvPr>
          <p:cNvGraphicFramePr>
            <a:graphicFrameLocks noGrp="1"/>
          </p:cNvGraphicFramePr>
          <p:nvPr>
            <p:ph idx="1"/>
            <p:custDataLst>
              <p:tags r:id="rId4"/>
            </p:custDataLst>
            <p:extLst>
              <p:ext uri="{D42A27DB-BD31-4B8C-83A1-F6EECF244321}">
                <p14:modId xmlns:p14="http://schemas.microsoft.com/office/powerpoint/2010/main" val="3861493762"/>
              </p:ext>
            </p:extLst>
          </p:nvPr>
        </p:nvGraphicFramePr>
        <p:xfrm>
          <a:off x="250825" y="1469282"/>
          <a:ext cx="8713788" cy="5128070"/>
        </p:xfrm>
        <a:graphic>
          <a:graphicData uri="http://schemas.openxmlformats.org/drawingml/2006/table">
            <a:tbl>
              <a:tblPr/>
              <a:tblGrid>
                <a:gridCol w="1368425">
                  <a:extLst>
                    <a:ext uri="{9D8B030D-6E8A-4147-A177-3AD203B41FA5}">
                      <a16:colId xmlns:a16="http://schemas.microsoft.com/office/drawing/2014/main" val="3832954178"/>
                    </a:ext>
                  </a:extLst>
                </a:gridCol>
                <a:gridCol w="3673475">
                  <a:extLst>
                    <a:ext uri="{9D8B030D-6E8A-4147-A177-3AD203B41FA5}">
                      <a16:colId xmlns:a16="http://schemas.microsoft.com/office/drawing/2014/main" val="3035041005"/>
                    </a:ext>
                  </a:extLst>
                </a:gridCol>
                <a:gridCol w="3671888">
                  <a:extLst>
                    <a:ext uri="{9D8B030D-6E8A-4147-A177-3AD203B41FA5}">
                      <a16:colId xmlns:a16="http://schemas.microsoft.com/office/drawing/2014/main" val="391831466"/>
                    </a:ext>
                  </a:extLst>
                </a:gridCol>
              </a:tblGrid>
              <a:tr h="503238">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0033CC"/>
                          </a:solidFill>
                          <a:effectLst/>
                          <a:latin typeface="Arial" panose="020B0604020202020204" pitchFamily="34" charset="0"/>
                        </a:rPr>
                        <a:t>Attribut de performance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0033CC"/>
                          </a:solidFill>
                          <a:effectLst/>
                          <a:latin typeface="Arial" panose="020B0604020202020204" pitchFamily="34" charset="0"/>
                        </a:rPr>
                        <a:t>Définition de l’attribut de performance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0033CC"/>
                          </a:solidFill>
                          <a:effectLst/>
                          <a:latin typeface="Arial" panose="020B0604020202020204" pitchFamily="34" charset="0"/>
                        </a:rPr>
                        <a:t>Indicateurs de niveau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320198091"/>
                  </a:ext>
                </a:extLst>
              </a:tr>
              <a:tr h="685800">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339933"/>
                          </a:solidFill>
                          <a:effectLst/>
                          <a:latin typeface="Arial" panose="020B0604020202020204" pitchFamily="34" charset="0"/>
                        </a:rPr>
                        <a:t>Fiabilité des livraisons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0" i="0" u="none" strike="noStrike" cap="none" normalizeH="0" baseline="0">
                          <a:ln>
                            <a:noFill/>
                          </a:ln>
                          <a:solidFill>
                            <a:srgbClr val="000000"/>
                          </a:solidFill>
                          <a:effectLst/>
                          <a:latin typeface="Arial" panose="020B0604020202020204" pitchFamily="34" charset="0"/>
                        </a:rPr>
                        <a:t>Performance de la supply chain pour livrer :</a:t>
                      </a:r>
                      <a:br>
                        <a:rPr kumimoji="0" lang="fr-FR" altLang="fr-FR" sz="1400" b="0" i="0" u="none" strike="noStrike" cap="none" normalizeH="0" baseline="0">
                          <a:ln>
                            <a:noFill/>
                          </a:ln>
                          <a:solidFill>
                            <a:srgbClr val="000000"/>
                          </a:solidFill>
                          <a:effectLst/>
                          <a:latin typeface="Arial" panose="020B0604020202020204" pitchFamily="34" charset="0"/>
                        </a:rPr>
                      </a:br>
                      <a:r>
                        <a:rPr kumimoji="0" lang="fr-FR" altLang="fr-FR" sz="1400" b="0" i="0" u="none" strike="noStrike" cap="none" normalizeH="0" baseline="0">
                          <a:ln>
                            <a:noFill/>
                          </a:ln>
                          <a:solidFill>
                            <a:srgbClr val="000000"/>
                          </a:solidFill>
                          <a:effectLst/>
                          <a:latin typeface="Arial" panose="020B0604020202020204" pitchFamily="34" charset="0"/>
                        </a:rPr>
                        <a:t>- le bon produit</a:t>
                      </a:r>
                      <a:br>
                        <a:rPr kumimoji="0" lang="fr-FR" altLang="fr-FR" sz="1400" b="0" i="0" u="none" strike="noStrike" cap="none" normalizeH="0" baseline="0">
                          <a:ln>
                            <a:noFill/>
                          </a:ln>
                          <a:solidFill>
                            <a:srgbClr val="000000"/>
                          </a:solidFill>
                          <a:effectLst/>
                          <a:latin typeface="Arial" panose="020B0604020202020204" pitchFamily="34" charset="0"/>
                        </a:rPr>
                      </a:br>
                      <a:r>
                        <a:rPr kumimoji="0" lang="fr-FR" altLang="fr-FR" sz="1400" b="0" i="0" u="none" strike="noStrike" cap="none" normalizeH="0" baseline="0">
                          <a:ln>
                            <a:noFill/>
                          </a:ln>
                          <a:solidFill>
                            <a:srgbClr val="000000"/>
                          </a:solidFill>
                          <a:effectLst/>
                          <a:latin typeface="Arial" panose="020B0604020202020204" pitchFamily="34" charset="0"/>
                        </a:rPr>
                        <a:t>- au bon endroit et au bon client</a:t>
                      </a:r>
                      <a:br>
                        <a:rPr kumimoji="0" lang="fr-FR" altLang="fr-FR" sz="1400" b="0" i="0" u="none" strike="noStrike" cap="none" normalizeH="0" baseline="0">
                          <a:ln>
                            <a:noFill/>
                          </a:ln>
                          <a:solidFill>
                            <a:srgbClr val="000000"/>
                          </a:solidFill>
                          <a:effectLst/>
                          <a:latin typeface="Arial" panose="020B0604020202020204" pitchFamily="34" charset="0"/>
                        </a:rPr>
                      </a:br>
                      <a:r>
                        <a:rPr kumimoji="0" lang="fr-FR" altLang="fr-FR" sz="1400" b="0" i="0" u="none" strike="noStrike" cap="none" normalizeH="0" baseline="0">
                          <a:ln>
                            <a:noFill/>
                          </a:ln>
                          <a:solidFill>
                            <a:srgbClr val="000000"/>
                          </a:solidFill>
                          <a:effectLst/>
                          <a:latin typeface="Arial" panose="020B0604020202020204" pitchFamily="34" charset="0"/>
                        </a:rPr>
                        <a:t>- au bon moment</a:t>
                      </a:r>
                      <a:br>
                        <a:rPr kumimoji="0" lang="fr-FR" altLang="fr-FR" sz="1400" b="0" i="0" u="none" strike="noStrike" cap="none" normalizeH="0" baseline="0">
                          <a:ln>
                            <a:noFill/>
                          </a:ln>
                          <a:solidFill>
                            <a:srgbClr val="000000"/>
                          </a:solidFill>
                          <a:effectLst/>
                          <a:latin typeface="Arial" panose="020B0604020202020204" pitchFamily="34" charset="0"/>
                        </a:rPr>
                      </a:br>
                      <a:r>
                        <a:rPr kumimoji="0" lang="fr-FR" altLang="fr-FR" sz="1400" b="0" i="0" u="none" strike="noStrike" cap="none" normalizeH="0" baseline="0">
                          <a:ln>
                            <a:noFill/>
                          </a:ln>
                          <a:solidFill>
                            <a:srgbClr val="000000"/>
                          </a:solidFill>
                          <a:effectLst/>
                          <a:latin typeface="Arial" panose="020B0604020202020204" pitchFamily="34" charset="0"/>
                        </a:rPr>
                        <a:t>- en parfait état</a:t>
                      </a:r>
                      <a:br>
                        <a:rPr kumimoji="0" lang="fr-FR" altLang="fr-FR" sz="1400" b="0" i="0" u="none" strike="noStrike" cap="none" normalizeH="0" baseline="0">
                          <a:ln>
                            <a:noFill/>
                          </a:ln>
                          <a:solidFill>
                            <a:srgbClr val="000000"/>
                          </a:solidFill>
                          <a:effectLst/>
                          <a:latin typeface="Arial" panose="020B0604020202020204" pitchFamily="34" charset="0"/>
                        </a:rPr>
                      </a:br>
                      <a:r>
                        <a:rPr kumimoji="0" lang="fr-FR" altLang="fr-FR" sz="1400" b="0" i="0" u="none" strike="noStrike" cap="none" normalizeH="0" baseline="0">
                          <a:ln>
                            <a:noFill/>
                          </a:ln>
                          <a:solidFill>
                            <a:srgbClr val="000000"/>
                          </a:solidFill>
                          <a:effectLst/>
                          <a:latin typeface="Arial" panose="020B0604020202020204" pitchFamily="34" charset="0"/>
                        </a:rPr>
                        <a:t>- dans les bonnes quantités</a:t>
                      </a:r>
                      <a:br>
                        <a:rPr kumimoji="0" lang="fr-FR" altLang="fr-FR" sz="1400" b="0" i="0" u="none" strike="noStrike" cap="none" normalizeH="0" baseline="0">
                          <a:ln>
                            <a:noFill/>
                          </a:ln>
                          <a:solidFill>
                            <a:srgbClr val="000000"/>
                          </a:solidFill>
                          <a:effectLst/>
                          <a:latin typeface="Arial" panose="020B0604020202020204" pitchFamily="34" charset="0"/>
                        </a:rPr>
                      </a:br>
                      <a:r>
                        <a:rPr kumimoji="0" lang="fr-FR" altLang="fr-FR" sz="1400" b="0" i="0" u="none" strike="noStrike" cap="none" normalizeH="0" baseline="0">
                          <a:ln>
                            <a:noFill/>
                          </a:ln>
                          <a:solidFill>
                            <a:srgbClr val="000000"/>
                          </a:solidFill>
                          <a:effectLst/>
                          <a:latin typeface="Arial" panose="020B0604020202020204" pitchFamily="34" charset="0"/>
                        </a:rPr>
                        <a:t>- avec la documentation adaptée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indent="-92075">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Performance de livraison</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Taux de satisfaction des commandes</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Taux d’exécution parfaite des commandes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9313629"/>
                  </a:ext>
                </a:extLst>
              </a:tr>
              <a:tr h="482600">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339933"/>
                          </a:solidFill>
                          <a:effectLst/>
                          <a:latin typeface="Arial" panose="020B0604020202020204" pitchFamily="34" charset="0"/>
                        </a:rPr>
                        <a:t>Réactivité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0" i="0" u="none" strike="noStrike" cap="none" normalizeH="0" baseline="0">
                          <a:ln>
                            <a:noFill/>
                          </a:ln>
                          <a:solidFill>
                            <a:srgbClr val="000000"/>
                          </a:solidFill>
                          <a:effectLst/>
                          <a:latin typeface="Arial" panose="020B0604020202020204" pitchFamily="34" charset="0"/>
                        </a:rPr>
                        <a:t>La vitesse à laquelle la supply chain livre les produits et/ou services aux clients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indent="-92075">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Délais de livraison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3721403"/>
                  </a:ext>
                </a:extLst>
              </a:tr>
              <a:tr h="685800">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339933"/>
                          </a:solidFill>
                          <a:effectLst/>
                          <a:latin typeface="Arial" panose="020B0604020202020204" pitchFamily="34" charset="0"/>
                        </a:rPr>
                        <a:t>Flexibilité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0" i="0" u="none" strike="noStrike" cap="none" normalizeH="0" baseline="0">
                          <a:ln>
                            <a:noFill/>
                          </a:ln>
                          <a:solidFill>
                            <a:srgbClr val="000000"/>
                          </a:solidFill>
                          <a:effectLst/>
                          <a:latin typeface="Arial" panose="020B0604020202020204" pitchFamily="34" charset="0"/>
                        </a:rPr>
                        <a:t>La vitesse à laquelle la supply chain réagit aux évolutions du marché ; l’agilité avec laquelle elle arrive à générer et à maintenir un avantage concurrentiel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indent="-92075">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Réactivité de la supply chain</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Flexibilité de la production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7565147"/>
                  </a:ext>
                </a:extLst>
              </a:tr>
              <a:tr h="685800">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339933"/>
                          </a:solidFill>
                          <a:effectLst/>
                          <a:latin typeface="Arial" panose="020B0604020202020204" pitchFamily="34" charset="0"/>
                        </a:rPr>
                        <a:t>Coûts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0" i="0" u="none" strike="noStrike" cap="none" normalizeH="0" baseline="0">
                          <a:ln>
                            <a:noFill/>
                          </a:ln>
                          <a:solidFill>
                            <a:srgbClr val="000000"/>
                          </a:solidFill>
                          <a:effectLst/>
                          <a:latin typeface="Arial" panose="020B0604020202020204" pitchFamily="34" charset="0"/>
                        </a:rPr>
                        <a:t>Coûts associés au fonctionnement de la supply chain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indent="-92075">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Coût des produits vendus</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Coût total de gestion de la SC</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Productivité des activités à valeur ajoutée</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a:ln>
                            <a:noFill/>
                          </a:ln>
                          <a:solidFill>
                            <a:srgbClr val="339933"/>
                          </a:solidFill>
                          <a:effectLst/>
                          <a:latin typeface="Arial" panose="020B0604020202020204" pitchFamily="34" charset="0"/>
                        </a:rPr>
                        <a:t>Coût de traitement de la garantie/ retours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6931909"/>
                  </a:ext>
                </a:extLst>
              </a:tr>
              <a:tr h="685800">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1" i="0" u="none" strike="noStrike" cap="none" normalizeH="0" baseline="0">
                          <a:ln>
                            <a:noFill/>
                          </a:ln>
                          <a:solidFill>
                            <a:srgbClr val="339933"/>
                          </a:solidFill>
                          <a:effectLst/>
                          <a:latin typeface="Arial" panose="020B0604020202020204" pitchFamily="34" charset="0"/>
                        </a:rPr>
                        <a:t>Gestion des actifs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fr-FR" altLang="fr-FR" sz="1400" b="0" i="0" u="none" strike="noStrike" cap="none" normalizeH="0" baseline="0">
                          <a:ln>
                            <a:noFill/>
                          </a:ln>
                          <a:solidFill>
                            <a:srgbClr val="000000"/>
                          </a:solidFill>
                          <a:effectLst/>
                          <a:latin typeface="Arial" panose="020B0604020202020204" pitchFamily="34" charset="0"/>
                        </a:rPr>
                        <a:t>Efficacité de la gestion des actifs (immobilisations et besoin en fonds de roulement)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indent="-92075">
                        <a:spcBef>
                          <a:spcPct val="30000"/>
                        </a:spcBef>
                        <a:buSzPct val="100000"/>
                        <a:defRPr sz="2000" b="1">
                          <a:solidFill>
                            <a:srgbClr val="339933"/>
                          </a:solidFill>
                          <a:latin typeface="Arial" panose="020B0604020202020204" pitchFamily="34" charset="0"/>
                        </a:defRPr>
                      </a:lvl1pPr>
                      <a:lvl2pPr>
                        <a:spcBef>
                          <a:spcPct val="30000"/>
                        </a:spcBef>
                        <a:buSzPct val="100000"/>
                        <a:defRPr sz="1600" b="1">
                          <a:solidFill>
                            <a:srgbClr val="000099"/>
                          </a:solidFill>
                          <a:latin typeface="Arial" panose="020B0604020202020204" pitchFamily="34" charset="0"/>
                        </a:defRPr>
                      </a:lvl2pPr>
                      <a:lvl3pPr>
                        <a:spcBef>
                          <a:spcPct val="30000"/>
                        </a:spcBef>
                        <a:buSzPct val="100000"/>
                        <a:defRPr sz="1600" b="1">
                          <a:solidFill>
                            <a:srgbClr val="000099"/>
                          </a:solidFill>
                          <a:latin typeface="Arial" panose="020B0604020202020204" pitchFamily="34" charset="0"/>
                        </a:defRPr>
                      </a:lvl3pPr>
                      <a:lvl4pPr>
                        <a:spcBef>
                          <a:spcPct val="30000"/>
                        </a:spcBef>
                        <a:buSzPct val="100000"/>
                        <a:defRPr sz="1200" b="1">
                          <a:solidFill>
                            <a:srgbClr val="000099"/>
                          </a:solidFill>
                          <a:latin typeface="Arial" panose="020B0604020202020204" pitchFamily="34" charset="0"/>
                        </a:defRPr>
                      </a:lvl4pPr>
                      <a:lvl5pPr>
                        <a:spcBef>
                          <a:spcPct val="30000"/>
                        </a:spcBef>
                        <a:buSzPct val="100000"/>
                        <a:defRPr sz="1200" b="1">
                          <a:solidFill>
                            <a:srgbClr val="000099"/>
                          </a:solidFill>
                          <a:latin typeface="Arial" panose="020B0604020202020204" pitchFamily="34" charset="0"/>
                        </a:defRPr>
                      </a:lvl5pPr>
                      <a:lvl6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6pPr>
                      <a:lvl7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7pPr>
                      <a:lvl8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8pPr>
                      <a:lvl9pPr eaLnBrk="0" fontAlgn="base" hangingPunct="0">
                        <a:lnSpc>
                          <a:spcPct val="90000"/>
                        </a:lnSpc>
                        <a:spcBef>
                          <a:spcPct val="30000"/>
                        </a:spcBef>
                        <a:spcAft>
                          <a:spcPct val="0"/>
                        </a:spcAft>
                        <a:buSzPct val="100000"/>
                        <a:defRPr sz="1200" b="1">
                          <a:solidFill>
                            <a:srgbClr val="000099"/>
                          </a:solidFill>
                          <a:latin typeface="Arial" panose="020B0604020202020204" pitchFamily="34" charset="0"/>
                        </a:defRPr>
                      </a:lvl9pPr>
                    </a:lstStyle>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dirty="0">
                          <a:ln>
                            <a:noFill/>
                          </a:ln>
                          <a:solidFill>
                            <a:srgbClr val="339933"/>
                          </a:solidFill>
                          <a:effectLst/>
                          <a:latin typeface="Arial" panose="020B0604020202020204" pitchFamily="34" charset="0"/>
                        </a:rPr>
                        <a:t>Cycle de rotation des liquidités</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dirty="0">
                          <a:ln>
                            <a:noFill/>
                          </a:ln>
                          <a:solidFill>
                            <a:srgbClr val="339933"/>
                          </a:solidFill>
                          <a:effectLst/>
                          <a:latin typeface="Arial" panose="020B0604020202020204" pitchFamily="34" charset="0"/>
                        </a:rPr>
                        <a:t>Jours de stock</a:t>
                      </a:r>
                    </a:p>
                    <a:p>
                      <a:pPr marL="92075" marR="0" lvl="0" indent="-92075" algn="l" defTabSz="914400" rtl="0" eaLnBrk="0" fontAlgn="base" latinLnBrk="0" hangingPunct="0">
                        <a:lnSpc>
                          <a:spcPct val="90000"/>
                        </a:lnSpc>
                        <a:spcBef>
                          <a:spcPct val="30000"/>
                        </a:spcBef>
                        <a:spcAft>
                          <a:spcPct val="0"/>
                        </a:spcAft>
                        <a:buClrTx/>
                        <a:buSzPct val="100000"/>
                        <a:buFontTx/>
                        <a:buChar char="•"/>
                        <a:tabLst/>
                      </a:pPr>
                      <a:r>
                        <a:rPr kumimoji="0" lang="fr-FR" altLang="fr-FR" sz="1400" b="0" i="0" u="none" strike="noStrike" cap="none" normalizeH="0" baseline="0" dirty="0">
                          <a:ln>
                            <a:noFill/>
                          </a:ln>
                          <a:solidFill>
                            <a:srgbClr val="339933"/>
                          </a:solidFill>
                          <a:effectLst/>
                          <a:latin typeface="Arial" panose="020B0604020202020204" pitchFamily="34" charset="0"/>
                        </a:rPr>
                        <a:t>Rotation des actifs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3191200"/>
                  </a:ext>
                </a:extLst>
              </a:tr>
            </a:tbl>
          </a:graphicData>
        </a:graphic>
      </p:graphicFrame>
      <p:sp>
        <p:nvSpPr>
          <p:cNvPr id="6" name="Espace réservé du numéro de diapositive 1">
            <a:extLst>
              <a:ext uri="{FF2B5EF4-FFF2-40B4-BE49-F238E27FC236}">
                <a16:creationId xmlns:a16="http://schemas.microsoft.com/office/drawing/2014/main" id="{24539CE3-D5A5-4B5A-B79C-7B764DF41A20}"/>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12</a:t>
            </a:fld>
            <a:endParaRPr 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B0D2DCA-FE5E-46E2-AFD2-AE7C4D001D49}"/>
              </a:ext>
            </a:extLst>
          </p:cNvPr>
          <p:cNvSpPr>
            <a:spLocks noGrp="1" noChangeArrowheads="1"/>
          </p:cNvSpPr>
          <p:nvPr>
            <p:ph type="title"/>
            <p:custDataLst>
              <p:tags r:id="rId1"/>
            </p:custDataLst>
          </p:nvPr>
        </p:nvSpPr>
        <p:spPr>
          <a:xfrm>
            <a:off x="533400" y="990600"/>
            <a:ext cx="8138592" cy="457200"/>
          </a:xfrm>
          <a:noFill/>
          <a:ln/>
        </p:spPr>
        <p:txBody>
          <a:bodyPr/>
          <a:lstStyle/>
          <a:p>
            <a:r>
              <a:rPr lang="fr-FR" altLang="fr-FR" dirty="0"/>
              <a:t>3. Système d’information Supply Chain</a:t>
            </a:r>
            <a:br>
              <a:rPr lang="fr-FR" altLang="fr-FR" dirty="0"/>
            </a:br>
            <a:r>
              <a:rPr lang="fr-FR" altLang="fr-FR" dirty="0"/>
              <a:t>Les choix pour les systèmes d’information</a:t>
            </a:r>
            <a:endParaRPr lang="fr-FR" altLang="fr-FR" i="1" dirty="0"/>
          </a:p>
        </p:txBody>
      </p:sp>
      <p:sp>
        <p:nvSpPr>
          <p:cNvPr id="73731" name="Rectangle 3">
            <a:extLst>
              <a:ext uri="{FF2B5EF4-FFF2-40B4-BE49-F238E27FC236}">
                <a16:creationId xmlns:a16="http://schemas.microsoft.com/office/drawing/2014/main" id="{A9D6E655-358B-4937-B268-FEC70CF29399}"/>
              </a:ext>
            </a:extLst>
          </p:cNvPr>
          <p:cNvSpPr>
            <a:spLocks noGrp="1" noChangeArrowheads="1"/>
          </p:cNvSpPr>
          <p:nvPr>
            <p:ph type="body" idx="1"/>
            <p:custDataLst>
              <p:tags r:id="rId2"/>
            </p:custDataLst>
          </p:nvPr>
        </p:nvSpPr>
        <p:spPr>
          <a:xfrm>
            <a:off x="899592" y="2060848"/>
            <a:ext cx="7772400" cy="4114800"/>
          </a:xfrm>
          <a:noFill/>
          <a:ln/>
        </p:spPr>
        <p:txBody>
          <a:bodyPr/>
          <a:lstStyle/>
          <a:p>
            <a:pPr marL="342900" indent="-342900"/>
            <a:r>
              <a:rPr lang="fr-FR" altLang="fr-FR" b="0" dirty="0"/>
              <a:t>Le système d’information pour gérer la SC doit permettre d’augmenter la productivité et la réactivité :</a:t>
            </a:r>
          </a:p>
          <a:p>
            <a:pPr marL="742950" lvl="1" indent="-285750"/>
            <a:r>
              <a:rPr lang="fr-FR" altLang="fr-FR" dirty="0"/>
              <a:t>Automatisation des processus</a:t>
            </a:r>
          </a:p>
          <a:p>
            <a:pPr marL="742950" lvl="1" indent="-285750"/>
            <a:r>
              <a:rPr lang="fr-FR" altLang="fr-FR" dirty="0"/>
              <a:t>Coordination et évaluation des décisions</a:t>
            </a:r>
          </a:p>
          <a:p>
            <a:pPr marL="742950" lvl="1" indent="-285750"/>
            <a:r>
              <a:rPr lang="fr-FR" altLang="fr-FR" dirty="0"/>
              <a:t>Partage de l’information avec les acteurs externes</a:t>
            </a:r>
          </a:p>
          <a:p>
            <a:pPr marL="742950" lvl="1" indent="-285750"/>
            <a:r>
              <a:rPr lang="fr-FR" altLang="fr-FR" dirty="0"/>
              <a:t>Analyse de données et intelligence artificielle</a:t>
            </a:r>
          </a:p>
          <a:p>
            <a:pPr marL="742950" lvl="1" indent="-285750"/>
            <a:r>
              <a:rPr lang="fr-FR" altLang="fr-FR" dirty="0"/>
              <a:t>Mise en œuvre de nombreuses technologies :</a:t>
            </a:r>
          </a:p>
          <a:p>
            <a:pPr lvl="2"/>
            <a:r>
              <a:rPr lang="fr-FR" altLang="fr-FR" dirty="0"/>
              <a:t>ERP</a:t>
            </a:r>
          </a:p>
          <a:p>
            <a:pPr lvl="2"/>
            <a:r>
              <a:rPr lang="fr-FR" altLang="fr-FR" dirty="0"/>
              <a:t>SCM (APS)</a:t>
            </a:r>
          </a:p>
          <a:p>
            <a:pPr lvl="2"/>
            <a:r>
              <a:rPr lang="fr-FR" altLang="fr-FR" dirty="0"/>
              <a:t>EDI</a:t>
            </a:r>
          </a:p>
          <a:p>
            <a:pPr lvl="2"/>
            <a:r>
              <a:rPr lang="fr-FR" altLang="fr-FR" dirty="0"/>
              <a:t>Internet</a:t>
            </a:r>
          </a:p>
          <a:p>
            <a:pPr lvl="2"/>
            <a:endParaRPr lang="fr-FR" altLang="fr-FR" dirty="0"/>
          </a:p>
        </p:txBody>
      </p:sp>
      <p:sp>
        <p:nvSpPr>
          <p:cNvPr id="4" name="Espace réservé du numéro de diapositive 1">
            <a:extLst>
              <a:ext uri="{FF2B5EF4-FFF2-40B4-BE49-F238E27FC236}">
                <a16:creationId xmlns:a16="http://schemas.microsoft.com/office/drawing/2014/main" id="{9A94B6E0-C140-4C15-BF94-9AABB13EFC8B}"/>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13</a:t>
            </a:fld>
            <a:endParaRPr lang="fr-FR"/>
          </a:p>
        </p:txBody>
      </p:sp>
    </p:spTree>
    <p:extLst>
      <p:ext uri="{BB962C8B-B14F-4D97-AF65-F5344CB8AC3E}">
        <p14:creationId xmlns:p14="http://schemas.microsoft.com/office/powerpoint/2010/main" val="17690930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BE2ED-00F1-4D95-A894-077701DA6E0E}"/>
              </a:ext>
            </a:extLst>
          </p:cNvPr>
          <p:cNvSpPr>
            <a:spLocks noGrp="1"/>
          </p:cNvSpPr>
          <p:nvPr>
            <p:ph type="title"/>
            <p:custDataLst>
              <p:tags r:id="rId1"/>
            </p:custDataLst>
          </p:nvPr>
        </p:nvSpPr>
        <p:spPr>
          <a:xfrm>
            <a:off x="1066800" y="692696"/>
            <a:ext cx="7239000" cy="864096"/>
          </a:xfrm>
        </p:spPr>
        <p:txBody>
          <a:bodyPr/>
          <a:lstStyle/>
          <a:p>
            <a:r>
              <a:rPr lang="fr-FR" altLang="fr-FR" dirty="0"/>
              <a:t>3. Système d’information </a:t>
            </a:r>
            <a:br>
              <a:rPr lang="fr-FR" altLang="fr-FR" dirty="0"/>
            </a:br>
            <a:r>
              <a:rPr lang="fr-FR" dirty="0"/>
              <a:t>Les champs d’application d’internet</a:t>
            </a:r>
          </a:p>
        </p:txBody>
      </p:sp>
      <p:pic>
        <p:nvPicPr>
          <p:cNvPr id="4" name="Image 3">
            <a:extLst>
              <a:ext uri="{FF2B5EF4-FFF2-40B4-BE49-F238E27FC236}">
                <a16:creationId xmlns:a16="http://schemas.microsoft.com/office/drawing/2014/main" id="{AC0A32CC-DFAB-4212-9C62-A97885EB105F}"/>
              </a:ext>
            </a:extLst>
          </p:cNvPr>
          <p:cNvPicPr/>
          <p:nvPr>
            <p:custDataLst>
              <p:tags r:id="rId2"/>
            </p:custDataLst>
          </p:nvPr>
        </p:nvPicPr>
        <p:blipFill>
          <a:blip r:embed="rId5" cstate="print"/>
          <a:srcRect/>
          <a:stretch>
            <a:fillRect/>
          </a:stretch>
        </p:blipFill>
        <p:spPr bwMode="auto">
          <a:xfrm>
            <a:off x="1691680" y="1786196"/>
            <a:ext cx="6192688" cy="3835871"/>
          </a:xfrm>
          <a:prstGeom prst="rect">
            <a:avLst/>
          </a:prstGeom>
          <a:noFill/>
          <a:ln w="9525">
            <a:noFill/>
            <a:miter lim="800000"/>
            <a:headEnd/>
            <a:tailEnd/>
          </a:ln>
        </p:spPr>
      </p:pic>
      <p:sp>
        <p:nvSpPr>
          <p:cNvPr id="5" name="Espace réservé du numéro de diapositive 1">
            <a:extLst>
              <a:ext uri="{FF2B5EF4-FFF2-40B4-BE49-F238E27FC236}">
                <a16:creationId xmlns:a16="http://schemas.microsoft.com/office/drawing/2014/main" id="{2E059A99-2E82-4F6E-9D39-90541ADE1D69}"/>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14</a:t>
            </a:fld>
            <a:endParaRPr lang="fr-FR"/>
          </a:p>
        </p:txBody>
      </p:sp>
    </p:spTree>
    <p:extLst>
      <p:ext uri="{BB962C8B-B14F-4D97-AF65-F5344CB8AC3E}">
        <p14:creationId xmlns:p14="http://schemas.microsoft.com/office/powerpoint/2010/main" val="35939536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9D64-770C-452E-AEB1-FD7AEDC8DE9D}"/>
              </a:ext>
            </a:extLst>
          </p:cNvPr>
          <p:cNvSpPr>
            <a:spLocks noGrp="1"/>
          </p:cNvSpPr>
          <p:nvPr>
            <p:ph type="title"/>
            <p:custDataLst>
              <p:tags r:id="rId1"/>
            </p:custDataLst>
          </p:nvPr>
        </p:nvSpPr>
        <p:spPr>
          <a:xfrm>
            <a:off x="627074" y="692696"/>
            <a:ext cx="8280920" cy="792088"/>
          </a:xfrm>
        </p:spPr>
        <p:txBody>
          <a:bodyPr/>
          <a:lstStyle/>
          <a:p>
            <a:r>
              <a:rPr lang="fr-FR" altLang="fr-FR" dirty="0"/>
              <a:t>3. Système d’information </a:t>
            </a:r>
            <a:br>
              <a:rPr lang="fr-FR" altLang="fr-FR" dirty="0"/>
            </a:br>
            <a:r>
              <a:rPr lang="fr-FR" altLang="fr-FR" dirty="0"/>
              <a:t>Hiérarchie d</a:t>
            </a:r>
            <a:r>
              <a:rPr lang="fr-FR" dirty="0"/>
              <a:t>es systèmes</a:t>
            </a:r>
          </a:p>
        </p:txBody>
      </p:sp>
      <p:pic>
        <p:nvPicPr>
          <p:cNvPr id="101378" name="Picture 2" descr="RÃ©sultat de recherche d'images pour &quot;l information dans la chaine logistique&quot;">
            <a:extLst>
              <a:ext uri="{FF2B5EF4-FFF2-40B4-BE49-F238E27FC236}">
                <a16:creationId xmlns:a16="http://schemas.microsoft.com/office/drawing/2014/main" id="{9A84495B-526F-4F2C-95FB-ADC83BE714A7}"/>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71735" y="1916832"/>
            <a:ext cx="7940821"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1">
            <a:extLst>
              <a:ext uri="{FF2B5EF4-FFF2-40B4-BE49-F238E27FC236}">
                <a16:creationId xmlns:a16="http://schemas.microsoft.com/office/drawing/2014/main" id="{172AA846-A5E6-48E0-81BC-C25D58828EF0}"/>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15</a:t>
            </a:fld>
            <a:endParaRPr lang="fr-FR"/>
          </a:p>
        </p:txBody>
      </p:sp>
    </p:spTree>
    <p:extLst>
      <p:ext uri="{BB962C8B-B14F-4D97-AF65-F5344CB8AC3E}">
        <p14:creationId xmlns:p14="http://schemas.microsoft.com/office/powerpoint/2010/main" val="30587812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a:extLst>
              <a:ext uri="{FF2B5EF4-FFF2-40B4-BE49-F238E27FC236}">
                <a16:creationId xmlns:a16="http://schemas.microsoft.com/office/drawing/2014/main" id="{BF61EC98-0835-4A73-8D1F-7562AECD956F}"/>
              </a:ext>
            </a:extLst>
          </p:cNvPr>
          <p:cNvSpPr>
            <a:spLocks noChangeArrowheads="1"/>
          </p:cNvSpPr>
          <p:nvPr>
            <p:custDataLst>
              <p:tags r:id="rId1"/>
            </p:custDataLst>
          </p:nvPr>
        </p:nvSpPr>
        <p:spPr bwMode="auto">
          <a:xfrm>
            <a:off x="4529783" y="3737819"/>
            <a:ext cx="306388" cy="184150"/>
          </a:xfrm>
          <a:prstGeom prst="leftRightArrow">
            <a:avLst>
              <a:gd name="adj1" fmla="val 50000"/>
              <a:gd name="adj2" fmla="val 33276"/>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19461" name="AutoShape 5">
            <a:extLst>
              <a:ext uri="{FF2B5EF4-FFF2-40B4-BE49-F238E27FC236}">
                <a16:creationId xmlns:a16="http://schemas.microsoft.com/office/drawing/2014/main" id="{AD50FC63-16C0-41F3-87D9-ADCE76D6109F}"/>
              </a:ext>
            </a:extLst>
          </p:cNvPr>
          <p:cNvSpPr>
            <a:spLocks noChangeArrowheads="1"/>
          </p:cNvSpPr>
          <p:nvPr>
            <p:custDataLst>
              <p:tags r:id="rId2"/>
            </p:custDataLst>
          </p:nvPr>
        </p:nvSpPr>
        <p:spPr bwMode="auto">
          <a:xfrm>
            <a:off x="4529783" y="4490294"/>
            <a:ext cx="306388" cy="182562"/>
          </a:xfrm>
          <a:prstGeom prst="leftRightArrow">
            <a:avLst>
              <a:gd name="adj1" fmla="val 50000"/>
              <a:gd name="adj2" fmla="val 33565"/>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19462" name="AutoShape 6">
            <a:extLst>
              <a:ext uri="{FF2B5EF4-FFF2-40B4-BE49-F238E27FC236}">
                <a16:creationId xmlns:a16="http://schemas.microsoft.com/office/drawing/2014/main" id="{05A2673B-F12D-4CA2-A769-4B5E564641D9}"/>
              </a:ext>
            </a:extLst>
          </p:cNvPr>
          <p:cNvSpPr>
            <a:spLocks noChangeArrowheads="1"/>
          </p:cNvSpPr>
          <p:nvPr>
            <p:custDataLst>
              <p:tags r:id="rId3"/>
            </p:custDataLst>
          </p:nvPr>
        </p:nvSpPr>
        <p:spPr bwMode="auto">
          <a:xfrm>
            <a:off x="4529783" y="4863356"/>
            <a:ext cx="306388" cy="184150"/>
          </a:xfrm>
          <a:prstGeom prst="leftRightArrow">
            <a:avLst>
              <a:gd name="adj1" fmla="val 50000"/>
              <a:gd name="adj2" fmla="val 33276"/>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19463" name="AutoShape 7">
            <a:extLst>
              <a:ext uri="{FF2B5EF4-FFF2-40B4-BE49-F238E27FC236}">
                <a16:creationId xmlns:a16="http://schemas.microsoft.com/office/drawing/2014/main" id="{49DEC21B-D7F6-4713-AF7F-50B605D6A5E1}"/>
              </a:ext>
            </a:extLst>
          </p:cNvPr>
          <p:cNvSpPr>
            <a:spLocks noChangeArrowheads="1"/>
          </p:cNvSpPr>
          <p:nvPr>
            <p:custDataLst>
              <p:tags r:id="rId4"/>
            </p:custDataLst>
          </p:nvPr>
        </p:nvSpPr>
        <p:spPr bwMode="auto">
          <a:xfrm>
            <a:off x="4529783" y="4114056"/>
            <a:ext cx="306388" cy="184150"/>
          </a:xfrm>
          <a:prstGeom prst="leftRightArrow">
            <a:avLst>
              <a:gd name="adj1" fmla="val 50000"/>
              <a:gd name="adj2" fmla="val 33276"/>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19464" name="Text Box 8">
            <a:extLst>
              <a:ext uri="{FF2B5EF4-FFF2-40B4-BE49-F238E27FC236}">
                <a16:creationId xmlns:a16="http://schemas.microsoft.com/office/drawing/2014/main" id="{7938590C-81DE-47D2-85CC-014B6704E860}"/>
              </a:ext>
            </a:extLst>
          </p:cNvPr>
          <p:cNvSpPr txBox="1">
            <a:spLocks noChangeArrowheads="1"/>
          </p:cNvSpPr>
          <p:nvPr>
            <p:custDataLst>
              <p:tags r:id="rId5"/>
            </p:custDataLst>
          </p:nvPr>
        </p:nvSpPr>
        <p:spPr bwMode="auto">
          <a:xfrm>
            <a:off x="6206183" y="6228606"/>
            <a:ext cx="1239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50000"/>
              </a:spcBef>
            </a:pPr>
            <a:r>
              <a:rPr lang="fr-FR" altLang="fr-FR" sz="1400">
                <a:solidFill>
                  <a:srgbClr val="000000"/>
                </a:solidFill>
              </a:rPr>
              <a:t>Domaine du SRM</a:t>
            </a:r>
          </a:p>
        </p:txBody>
      </p:sp>
      <p:sp>
        <p:nvSpPr>
          <p:cNvPr id="28681" name="Text Box 9">
            <a:extLst>
              <a:ext uri="{FF2B5EF4-FFF2-40B4-BE49-F238E27FC236}">
                <a16:creationId xmlns:a16="http://schemas.microsoft.com/office/drawing/2014/main" id="{61D1F66A-F9E6-4D0A-A48D-1AF927B55725}"/>
              </a:ext>
            </a:extLst>
          </p:cNvPr>
          <p:cNvSpPr txBox="1">
            <a:spLocks noChangeAspect="1" noChangeArrowheads="1"/>
          </p:cNvSpPr>
          <p:nvPr>
            <p:custDataLst>
              <p:tags r:id="rId6"/>
            </p:custDataLst>
          </p:nvPr>
        </p:nvSpPr>
        <p:spPr bwMode="auto">
          <a:xfrm>
            <a:off x="1048396" y="3025031"/>
            <a:ext cx="3321050" cy="2763838"/>
          </a:xfrm>
          <a:prstGeom prst="rect">
            <a:avLst/>
          </a:prstGeom>
          <a:solidFill>
            <a:schemeClr val="accent1"/>
          </a:solidFill>
          <a:ln w="38100">
            <a:noFill/>
            <a:miter lim="800000"/>
            <a:headEnd/>
            <a:tailEnd/>
          </a:ln>
          <a:effectLst>
            <a:prstShdw prst="shdw17" dist="17961" dir="2700000">
              <a:schemeClr val="accent1">
                <a:gamma/>
                <a:shade val="60000"/>
                <a:invGamma/>
              </a:schemeClr>
            </a:prstShdw>
          </a:effectLst>
        </p:spPr>
        <p:txBody>
          <a:bodyPr wrap="none" anchor="ctr"/>
          <a:lstStyle/>
          <a:p>
            <a:pPr defTabSz="762000">
              <a:lnSpc>
                <a:spcPct val="100000"/>
              </a:lnSpc>
              <a:spcBef>
                <a:spcPct val="50000"/>
              </a:spcBef>
              <a:defRPr/>
            </a:pPr>
            <a:endParaRPr lang="fr-FR" sz="1000">
              <a:solidFill>
                <a:srgbClr val="000000"/>
              </a:solidFill>
              <a:latin typeface="Arial" charset="0"/>
            </a:endParaRPr>
          </a:p>
          <a:p>
            <a:pPr defTabSz="762000">
              <a:lnSpc>
                <a:spcPct val="100000"/>
              </a:lnSpc>
              <a:spcBef>
                <a:spcPct val="50000"/>
              </a:spcBef>
              <a:defRPr/>
            </a:pPr>
            <a:endParaRPr lang="fr-FR" sz="1000">
              <a:solidFill>
                <a:srgbClr val="000000"/>
              </a:solidFill>
              <a:latin typeface="Arial" charset="0"/>
            </a:endParaRPr>
          </a:p>
        </p:txBody>
      </p:sp>
      <p:sp>
        <p:nvSpPr>
          <p:cNvPr id="28682" name="Text Box 10">
            <a:extLst>
              <a:ext uri="{FF2B5EF4-FFF2-40B4-BE49-F238E27FC236}">
                <a16:creationId xmlns:a16="http://schemas.microsoft.com/office/drawing/2014/main" id="{7F8FF25A-443B-4E3A-8B57-63E36B680D65}"/>
              </a:ext>
            </a:extLst>
          </p:cNvPr>
          <p:cNvSpPr txBox="1">
            <a:spLocks noChangeAspect="1" noChangeArrowheads="1"/>
          </p:cNvSpPr>
          <p:nvPr>
            <p:custDataLst>
              <p:tags r:id="rId7"/>
            </p:custDataLst>
          </p:nvPr>
        </p:nvSpPr>
        <p:spPr bwMode="auto">
          <a:xfrm>
            <a:off x="4972695" y="3025031"/>
            <a:ext cx="3487737" cy="2755900"/>
          </a:xfrm>
          <a:prstGeom prst="rect">
            <a:avLst/>
          </a:prstGeom>
          <a:solidFill>
            <a:schemeClr val="accent1"/>
          </a:solidFill>
          <a:ln w="38100">
            <a:noFill/>
            <a:miter lim="800000"/>
            <a:headEnd/>
            <a:tailEnd/>
          </a:ln>
          <a:effectLst>
            <a:prstShdw prst="shdw17" dist="17961" dir="2700000">
              <a:schemeClr val="accent1">
                <a:gamma/>
                <a:shade val="60000"/>
                <a:invGamma/>
              </a:schemeClr>
            </a:prstShdw>
          </a:effectLst>
        </p:spPr>
        <p:txBody>
          <a:bodyPr wrap="none" anchor="ctr"/>
          <a:lstStyle/>
          <a:p>
            <a:pPr defTabSz="762000">
              <a:lnSpc>
                <a:spcPct val="100000"/>
              </a:lnSpc>
              <a:spcBef>
                <a:spcPct val="50000"/>
              </a:spcBef>
              <a:defRPr/>
            </a:pPr>
            <a:endParaRPr lang="fr-FR" sz="1000">
              <a:solidFill>
                <a:srgbClr val="000000"/>
              </a:solidFill>
              <a:latin typeface="Arial" charset="0"/>
            </a:endParaRPr>
          </a:p>
          <a:p>
            <a:pPr defTabSz="762000">
              <a:lnSpc>
                <a:spcPct val="100000"/>
              </a:lnSpc>
              <a:spcBef>
                <a:spcPct val="50000"/>
              </a:spcBef>
              <a:defRPr/>
            </a:pPr>
            <a:endParaRPr lang="fr-FR" sz="1000">
              <a:solidFill>
                <a:srgbClr val="000000"/>
              </a:solidFill>
              <a:latin typeface="Arial" charset="0"/>
            </a:endParaRPr>
          </a:p>
        </p:txBody>
      </p:sp>
      <p:sp>
        <p:nvSpPr>
          <p:cNvPr id="19467" name="AutoShape 11">
            <a:extLst>
              <a:ext uri="{FF2B5EF4-FFF2-40B4-BE49-F238E27FC236}">
                <a16:creationId xmlns:a16="http://schemas.microsoft.com/office/drawing/2014/main" id="{18AE9F9F-5809-4F5B-88F1-57C3623F1253}"/>
              </a:ext>
            </a:extLst>
          </p:cNvPr>
          <p:cNvSpPr>
            <a:spLocks noChangeArrowheads="1"/>
          </p:cNvSpPr>
          <p:nvPr>
            <p:custDataLst>
              <p:tags r:id="rId8"/>
            </p:custDataLst>
          </p:nvPr>
        </p:nvSpPr>
        <p:spPr bwMode="auto">
          <a:xfrm>
            <a:off x="4537721" y="3423494"/>
            <a:ext cx="306387" cy="184150"/>
          </a:xfrm>
          <a:prstGeom prst="leftRightArrow">
            <a:avLst>
              <a:gd name="adj1" fmla="val 50000"/>
              <a:gd name="adj2" fmla="val 33276"/>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19468" name="AutoShape 12">
            <a:extLst>
              <a:ext uri="{FF2B5EF4-FFF2-40B4-BE49-F238E27FC236}">
                <a16:creationId xmlns:a16="http://schemas.microsoft.com/office/drawing/2014/main" id="{A0284BE6-6A87-4B59-9BED-0D5ECECF9700}"/>
              </a:ext>
            </a:extLst>
          </p:cNvPr>
          <p:cNvSpPr>
            <a:spLocks noChangeArrowheads="1"/>
          </p:cNvSpPr>
          <p:nvPr>
            <p:custDataLst>
              <p:tags r:id="rId9"/>
            </p:custDataLst>
          </p:nvPr>
        </p:nvSpPr>
        <p:spPr bwMode="auto">
          <a:xfrm>
            <a:off x="4537721" y="5211019"/>
            <a:ext cx="306387" cy="184150"/>
          </a:xfrm>
          <a:prstGeom prst="leftRightArrow">
            <a:avLst>
              <a:gd name="adj1" fmla="val 50000"/>
              <a:gd name="adj2" fmla="val 33276"/>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19469" name="Text Box 13">
            <a:extLst>
              <a:ext uri="{FF2B5EF4-FFF2-40B4-BE49-F238E27FC236}">
                <a16:creationId xmlns:a16="http://schemas.microsoft.com/office/drawing/2014/main" id="{83C7615C-A411-42E4-A2D7-406E7EF2E8C0}"/>
              </a:ext>
            </a:extLst>
          </p:cNvPr>
          <p:cNvSpPr txBox="1">
            <a:spLocks noChangeArrowheads="1"/>
          </p:cNvSpPr>
          <p:nvPr>
            <p:custDataLst>
              <p:tags r:id="rId10"/>
            </p:custDataLst>
          </p:nvPr>
        </p:nvSpPr>
        <p:spPr bwMode="auto">
          <a:xfrm>
            <a:off x="1076971" y="3066957"/>
            <a:ext cx="138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l" eaLnBrk="1" hangingPunct="1">
              <a:lnSpc>
                <a:spcPct val="100000"/>
              </a:lnSpc>
              <a:spcBef>
                <a:spcPct val="50000"/>
              </a:spcBef>
            </a:pPr>
            <a:r>
              <a:rPr lang="fr-FR" altLang="fr-FR" sz="1600" dirty="0"/>
              <a:t>Fournisseur</a:t>
            </a:r>
          </a:p>
        </p:txBody>
      </p:sp>
      <p:sp>
        <p:nvSpPr>
          <p:cNvPr id="19470" name="Text Box 14">
            <a:extLst>
              <a:ext uri="{FF2B5EF4-FFF2-40B4-BE49-F238E27FC236}">
                <a16:creationId xmlns:a16="http://schemas.microsoft.com/office/drawing/2014/main" id="{6C55C77B-871A-4F6E-849C-AC1D1327D3EB}"/>
              </a:ext>
            </a:extLst>
          </p:cNvPr>
          <p:cNvSpPr txBox="1">
            <a:spLocks noChangeArrowheads="1"/>
          </p:cNvSpPr>
          <p:nvPr>
            <p:custDataLst>
              <p:tags r:id="rId11"/>
            </p:custDataLst>
          </p:nvPr>
        </p:nvSpPr>
        <p:spPr bwMode="auto">
          <a:xfrm>
            <a:off x="4505970" y="3047413"/>
            <a:ext cx="1192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r" eaLnBrk="1" hangingPunct="1">
              <a:lnSpc>
                <a:spcPct val="100000"/>
              </a:lnSpc>
              <a:spcBef>
                <a:spcPct val="50000"/>
              </a:spcBef>
            </a:pPr>
            <a:r>
              <a:rPr lang="fr-FR" altLang="fr-FR" sz="1600"/>
              <a:t>Client</a:t>
            </a:r>
          </a:p>
        </p:txBody>
      </p:sp>
      <p:sp>
        <p:nvSpPr>
          <p:cNvPr id="28687" name="Text Box 15">
            <a:extLst>
              <a:ext uri="{FF2B5EF4-FFF2-40B4-BE49-F238E27FC236}">
                <a16:creationId xmlns:a16="http://schemas.microsoft.com/office/drawing/2014/main" id="{17D8DEA7-3E09-42A9-94A3-D8DE2F5FA7C0}"/>
              </a:ext>
            </a:extLst>
          </p:cNvPr>
          <p:cNvSpPr txBox="1">
            <a:spLocks noChangeAspect="1" noChangeArrowheads="1"/>
          </p:cNvSpPr>
          <p:nvPr>
            <p:custDataLst>
              <p:tags r:id="rId12"/>
            </p:custDataLst>
          </p:nvPr>
        </p:nvSpPr>
        <p:spPr bwMode="auto">
          <a:xfrm>
            <a:off x="1101081" y="5888881"/>
            <a:ext cx="5191125" cy="300038"/>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SCM</a:t>
            </a:r>
          </a:p>
        </p:txBody>
      </p:sp>
      <p:sp>
        <p:nvSpPr>
          <p:cNvPr id="28688" name="Text Box 16">
            <a:extLst>
              <a:ext uri="{FF2B5EF4-FFF2-40B4-BE49-F238E27FC236}">
                <a16:creationId xmlns:a16="http://schemas.microsoft.com/office/drawing/2014/main" id="{DFB0EBEA-73FF-4ABF-9F17-245AFBBA3FDD}"/>
              </a:ext>
            </a:extLst>
          </p:cNvPr>
          <p:cNvSpPr txBox="1">
            <a:spLocks noChangeAspect="1" noChangeArrowheads="1"/>
          </p:cNvSpPr>
          <p:nvPr>
            <p:custDataLst>
              <p:tags r:id="rId13"/>
            </p:custDataLst>
          </p:nvPr>
        </p:nvSpPr>
        <p:spPr bwMode="auto">
          <a:xfrm>
            <a:off x="3117305" y="2636094"/>
            <a:ext cx="5191125" cy="300037"/>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SCM</a:t>
            </a:r>
          </a:p>
        </p:txBody>
      </p:sp>
      <p:sp>
        <p:nvSpPr>
          <p:cNvPr id="28689" name="Text Box 17">
            <a:extLst>
              <a:ext uri="{FF2B5EF4-FFF2-40B4-BE49-F238E27FC236}">
                <a16:creationId xmlns:a16="http://schemas.microsoft.com/office/drawing/2014/main" id="{BADBB20A-B452-4FC5-B1E0-E44A073AFBAD}"/>
              </a:ext>
            </a:extLst>
          </p:cNvPr>
          <p:cNvSpPr txBox="1">
            <a:spLocks noChangeAspect="1" noChangeArrowheads="1"/>
          </p:cNvSpPr>
          <p:nvPr>
            <p:custDataLst>
              <p:tags r:id="rId14"/>
            </p:custDataLst>
          </p:nvPr>
        </p:nvSpPr>
        <p:spPr bwMode="auto">
          <a:xfrm>
            <a:off x="5079058" y="3677494"/>
            <a:ext cx="987425" cy="941387"/>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defPPr>
              <a:defRPr lang="fr-FR"/>
            </a:defPPr>
            <a:lvl1pPr defTabSz="762000">
              <a:lnSpc>
                <a:spcPct val="100000"/>
              </a:lnSpc>
              <a:spcBef>
                <a:spcPct val="50000"/>
              </a:spcBef>
              <a:defRPr sz="1600">
                <a:solidFill>
                  <a:srgbClr val="000000"/>
                </a:solidFill>
                <a:latin typeface="Arial" charset="0"/>
              </a:defRPr>
            </a:lvl1pPr>
          </a:lstStyle>
          <a:p>
            <a:r>
              <a:rPr lang="fr-FR"/>
              <a:t>SRM</a:t>
            </a:r>
          </a:p>
        </p:txBody>
      </p:sp>
      <p:sp>
        <p:nvSpPr>
          <p:cNvPr id="28690" name="Text Box 18">
            <a:extLst>
              <a:ext uri="{FF2B5EF4-FFF2-40B4-BE49-F238E27FC236}">
                <a16:creationId xmlns:a16="http://schemas.microsoft.com/office/drawing/2014/main" id="{C6937318-DA2A-46FC-BCBB-601DE5D3923C}"/>
              </a:ext>
            </a:extLst>
          </p:cNvPr>
          <p:cNvSpPr txBox="1">
            <a:spLocks noChangeAspect="1" noChangeArrowheads="1"/>
          </p:cNvSpPr>
          <p:nvPr>
            <p:custDataLst>
              <p:tags r:id="rId15"/>
            </p:custDataLst>
          </p:nvPr>
        </p:nvSpPr>
        <p:spPr bwMode="auto">
          <a:xfrm>
            <a:off x="6226821" y="3677494"/>
            <a:ext cx="854075" cy="941387"/>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S.I.</a:t>
            </a:r>
          </a:p>
          <a:p>
            <a:pPr defTabSz="762000">
              <a:lnSpc>
                <a:spcPct val="100000"/>
              </a:lnSpc>
              <a:spcBef>
                <a:spcPct val="50000"/>
              </a:spcBef>
              <a:defRPr/>
            </a:pPr>
            <a:r>
              <a:rPr lang="fr-FR" sz="1600">
                <a:solidFill>
                  <a:srgbClr val="000000"/>
                </a:solidFill>
                <a:latin typeface="Arial" charset="0"/>
              </a:rPr>
              <a:t>ERP</a:t>
            </a:r>
          </a:p>
        </p:txBody>
      </p:sp>
      <p:sp>
        <p:nvSpPr>
          <p:cNvPr id="28691" name="Text Box 19">
            <a:extLst>
              <a:ext uri="{FF2B5EF4-FFF2-40B4-BE49-F238E27FC236}">
                <a16:creationId xmlns:a16="http://schemas.microsoft.com/office/drawing/2014/main" id="{2977BF17-1DAD-482B-8D3E-2E22956AA46D}"/>
              </a:ext>
            </a:extLst>
          </p:cNvPr>
          <p:cNvSpPr txBox="1">
            <a:spLocks noChangeAspect="1" noChangeArrowheads="1"/>
          </p:cNvSpPr>
          <p:nvPr>
            <p:custDataLst>
              <p:tags r:id="rId16"/>
            </p:custDataLst>
          </p:nvPr>
        </p:nvSpPr>
        <p:spPr bwMode="auto">
          <a:xfrm>
            <a:off x="7307908" y="3145681"/>
            <a:ext cx="1036637" cy="979488"/>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CRM</a:t>
            </a:r>
          </a:p>
        </p:txBody>
      </p:sp>
      <p:sp>
        <p:nvSpPr>
          <p:cNvPr id="28692" name="Text Box 20">
            <a:extLst>
              <a:ext uri="{FF2B5EF4-FFF2-40B4-BE49-F238E27FC236}">
                <a16:creationId xmlns:a16="http://schemas.microsoft.com/office/drawing/2014/main" id="{10BE33CD-3E0D-4144-BFB2-1F82CA6A24DE}"/>
              </a:ext>
            </a:extLst>
          </p:cNvPr>
          <p:cNvSpPr txBox="1">
            <a:spLocks noChangeAspect="1" noChangeArrowheads="1"/>
          </p:cNvSpPr>
          <p:nvPr>
            <p:custDataLst>
              <p:tags r:id="rId17"/>
            </p:custDataLst>
          </p:nvPr>
        </p:nvSpPr>
        <p:spPr bwMode="auto">
          <a:xfrm>
            <a:off x="7319021" y="4780806"/>
            <a:ext cx="1036637" cy="403225"/>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200">
                <a:solidFill>
                  <a:srgbClr val="000000"/>
                </a:solidFill>
                <a:latin typeface="Arial" charset="0"/>
              </a:rPr>
              <a:t>e-commerce</a:t>
            </a:r>
          </a:p>
        </p:txBody>
      </p:sp>
      <p:sp>
        <p:nvSpPr>
          <p:cNvPr id="28693" name="Text Box 21">
            <a:extLst>
              <a:ext uri="{FF2B5EF4-FFF2-40B4-BE49-F238E27FC236}">
                <a16:creationId xmlns:a16="http://schemas.microsoft.com/office/drawing/2014/main" id="{21F3F01B-998E-4E54-B55B-4A39E5A79A31}"/>
              </a:ext>
            </a:extLst>
          </p:cNvPr>
          <p:cNvSpPr txBox="1">
            <a:spLocks noChangeAspect="1" noChangeArrowheads="1"/>
          </p:cNvSpPr>
          <p:nvPr>
            <p:custDataLst>
              <p:tags r:id="rId18"/>
            </p:custDataLst>
          </p:nvPr>
        </p:nvSpPr>
        <p:spPr bwMode="auto">
          <a:xfrm>
            <a:off x="2109193" y="3666381"/>
            <a:ext cx="854075" cy="941388"/>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S.I.</a:t>
            </a:r>
          </a:p>
          <a:p>
            <a:pPr defTabSz="762000">
              <a:lnSpc>
                <a:spcPct val="100000"/>
              </a:lnSpc>
              <a:spcBef>
                <a:spcPct val="50000"/>
              </a:spcBef>
              <a:defRPr/>
            </a:pPr>
            <a:r>
              <a:rPr lang="fr-FR" sz="1600">
                <a:solidFill>
                  <a:srgbClr val="000000"/>
                </a:solidFill>
                <a:latin typeface="Arial" charset="0"/>
              </a:rPr>
              <a:t>ERP</a:t>
            </a:r>
          </a:p>
        </p:txBody>
      </p:sp>
      <p:sp>
        <p:nvSpPr>
          <p:cNvPr id="28694" name="Text Box 22">
            <a:extLst>
              <a:ext uri="{FF2B5EF4-FFF2-40B4-BE49-F238E27FC236}">
                <a16:creationId xmlns:a16="http://schemas.microsoft.com/office/drawing/2014/main" id="{FEA8D9B3-0C75-4D27-B05B-1E59EA1B53A5}"/>
              </a:ext>
            </a:extLst>
          </p:cNvPr>
          <p:cNvSpPr txBox="1">
            <a:spLocks noChangeAspect="1" noChangeArrowheads="1"/>
          </p:cNvSpPr>
          <p:nvPr>
            <p:custDataLst>
              <p:tags r:id="rId19"/>
            </p:custDataLst>
          </p:nvPr>
        </p:nvSpPr>
        <p:spPr bwMode="auto">
          <a:xfrm>
            <a:off x="3226793" y="3134569"/>
            <a:ext cx="1004540" cy="979487"/>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CRM</a:t>
            </a:r>
          </a:p>
        </p:txBody>
      </p:sp>
      <p:sp>
        <p:nvSpPr>
          <p:cNvPr id="28695" name="Text Box 23">
            <a:extLst>
              <a:ext uri="{FF2B5EF4-FFF2-40B4-BE49-F238E27FC236}">
                <a16:creationId xmlns:a16="http://schemas.microsoft.com/office/drawing/2014/main" id="{6E820A72-6877-4768-B88B-A752818B9710}"/>
              </a:ext>
            </a:extLst>
          </p:cNvPr>
          <p:cNvSpPr txBox="1">
            <a:spLocks noChangeAspect="1" noChangeArrowheads="1"/>
          </p:cNvSpPr>
          <p:nvPr>
            <p:custDataLst>
              <p:tags r:id="rId20"/>
            </p:custDataLst>
          </p:nvPr>
        </p:nvSpPr>
        <p:spPr bwMode="auto">
          <a:xfrm>
            <a:off x="3197871" y="4714131"/>
            <a:ext cx="1042987" cy="403225"/>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200">
                <a:solidFill>
                  <a:srgbClr val="000000"/>
                </a:solidFill>
                <a:latin typeface="Arial" charset="0"/>
              </a:rPr>
              <a:t>e-commerce</a:t>
            </a:r>
          </a:p>
        </p:txBody>
      </p:sp>
      <p:sp>
        <p:nvSpPr>
          <p:cNvPr id="28696" name="Text Box 24">
            <a:extLst>
              <a:ext uri="{FF2B5EF4-FFF2-40B4-BE49-F238E27FC236}">
                <a16:creationId xmlns:a16="http://schemas.microsoft.com/office/drawing/2014/main" id="{64496A61-0D99-491C-8FCE-157BD932A47D}"/>
              </a:ext>
            </a:extLst>
          </p:cNvPr>
          <p:cNvSpPr txBox="1">
            <a:spLocks noChangeAspect="1" noChangeArrowheads="1"/>
          </p:cNvSpPr>
          <p:nvPr>
            <p:custDataLst>
              <p:tags r:id="rId21"/>
            </p:custDataLst>
          </p:nvPr>
        </p:nvSpPr>
        <p:spPr bwMode="auto">
          <a:xfrm>
            <a:off x="1118246" y="5333256"/>
            <a:ext cx="3122612" cy="300038"/>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PLM</a:t>
            </a:r>
          </a:p>
        </p:txBody>
      </p:sp>
      <p:sp>
        <p:nvSpPr>
          <p:cNvPr id="28697" name="Text Box 25">
            <a:extLst>
              <a:ext uri="{FF2B5EF4-FFF2-40B4-BE49-F238E27FC236}">
                <a16:creationId xmlns:a16="http://schemas.microsoft.com/office/drawing/2014/main" id="{935E7496-42D5-40A6-9C83-326F605D76DC}"/>
              </a:ext>
            </a:extLst>
          </p:cNvPr>
          <p:cNvSpPr txBox="1">
            <a:spLocks noChangeAspect="1" noChangeArrowheads="1"/>
          </p:cNvSpPr>
          <p:nvPr>
            <p:custDataLst>
              <p:tags r:id="rId22"/>
            </p:custDataLst>
          </p:nvPr>
        </p:nvSpPr>
        <p:spPr bwMode="auto">
          <a:xfrm>
            <a:off x="5053658" y="5334844"/>
            <a:ext cx="3302000" cy="300037"/>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p>
            <a:pPr defTabSz="762000">
              <a:lnSpc>
                <a:spcPct val="100000"/>
              </a:lnSpc>
              <a:spcBef>
                <a:spcPct val="50000"/>
              </a:spcBef>
              <a:defRPr/>
            </a:pPr>
            <a:r>
              <a:rPr lang="fr-FR" sz="1600">
                <a:solidFill>
                  <a:srgbClr val="000000"/>
                </a:solidFill>
                <a:latin typeface="Arial" charset="0"/>
              </a:rPr>
              <a:t>PLM</a:t>
            </a:r>
          </a:p>
        </p:txBody>
      </p:sp>
      <p:sp>
        <p:nvSpPr>
          <p:cNvPr id="19482" name="Oval 26">
            <a:extLst>
              <a:ext uri="{FF2B5EF4-FFF2-40B4-BE49-F238E27FC236}">
                <a16:creationId xmlns:a16="http://schemas.microsoft.com/office/drawing/2014/main" id="{11EE3D10-F709-4027-B8B3-14DACDB53944}"/>
              </a:ext>
            </a:extLst>
          </p:cNvPr>
          <p:cNvSpPr>
            <a:spLocks noChangeArrowheads="1"/>
          </p:cNvSpPr>
          <p:nvPr>
            <p:custDataLst>
              <p:tags r:id="rId23"/>
            </p:custDataLst>
          </p:nvPr>
        </p:nvSpPr>
        <p:spPr bwMode="auto">
          <a:xfrm>
            <a:off x="2466033" y="2605931"/>
            <a:ext cx="4841875" cy="3584575"/>
          </a:xfrm>
          <a:prstGeom prst="ellipse">
            <a:avLst/>
          </a:prstGeom>
          <a:noFill/>
          <a:ln w="28575" cap="rnd">
            <a:solidFill>
              <a:srgbClr val="FF99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pPr>
            <a:endParaRPr lang="fr-FR" altLang="fr-FR" sz="2400" b="0">
              <a:solidFill>
                <a:srgbClr val="000000"/>
              </a:solidFill>
            </a:endParaRPr>
          </a:p>
        </p:txBody>
      </p:sp>
      <p:sp>
        <p:nvSpPr>
          <p:cNvPr id="19483" name="Line 27">
            <a:extLst>
              <a:ext uri="{FF2B5EF4-FFF2-40B4-BE49-F238E27FC236}">
                <a16:creationId xmlns:a16="http://schemas.microsoft.com/office/drawing/2014/main" id="{8C41A468-B450-4A22-B5C2-6AD6D257233C}"/>
              </a:ext>
            </a:extLst>
          </p:cNvPr>
          <p:cNvSpPr>
            <a:spLocks noChangeShapeType="1"/>
          </p:cNvSpPr>
          <p:nvPr>
            <p:custDataLst>
              <p:tags r:id="rId24"/>
            </p:custDataLst>
          </p:nvPr>
        </p:nvSpPr>
        <p:spPr bwMode="auto">
          <a:xfrm>
            <a:off x="6066483" y="5888881"/>
            <a:ext cx="473075" cy="539750"/>
          </a:xfrm>
          <a:prstGeom prst="line">
            <a:avLst/>
          </a:prstGeom>
          <a:noFill/>
          <a:ln w="28575" cap="rnd">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8700" name="Text Box 28">
            <a:extLst>
              <a:ext uri="{FF2B5EF4-FFF2-40B4-BE49-F238E27FC236}">
                <a16:creationId xmlns:a16="http://schemas.microsoft.com/office/drawing/2014/main" id="{020D0646-1613-4074-AAE2-B97964AABF78}"/>
              </a:ext>
            </a:extLst>
          </p:cNvPr>
          <p:cNvSpPr txBox="1">
            <a:spLocks noChangeAspect="1" noChangeArrowheads="1"/>
          </p:cNvSpPr>
          <p:nvPr>
            <p:custDataLst>
              <p:tags r:id="rId25"/>
            </p:custDataLst>
          </p:nvPr>
        </p:nvSpPr>
        <p:spPr bwMode="auto">
          <a:xfrm>
            <a:off x="5053658" y="4752231"/>
            <a:ext cx="1311275" cy="403225"/>
          </a:xfrm>
          <a:prstGeom prst="rect">
            <a:avLst/>
          </a:prstGeom>
          <a:gradFill rotWithShape="0">
            <a:gsLst>
              <a:gs pos="0">
                <a:schemeClr val="folHlink"/>
              </a:gs>
              <a:gs pos="50000">
                <a:schemeClr val="tx2">
                  <a:lumMod val="60000"/>
                  <a:lumOff val="40000"/>
                </a:schemeClr>
              </a:gs>
              <a:gs pos="100000">
                <a:schemeClr val="folHlink"/>
              </a:gs>
            </a:gsLst>
            <a:lin ang="5400000" scaled="1"/>
          </a:gradFill>
          <a:ln w="38100">
            <a:noFill/>
            <a:miter lim="800000"/>
            <a:headEnd/>
            <a:tailEnd/>
          </a:ln>
          <a:effectLst>
            <a:prstShdw prst="shdw17" dist="17961" dir="2700000">
              <a:schemeClr val="folHlink">
                <a:gamma/>
                <a:shade val="60000"/>
                <a:invGamma/>
              </a:schemeClr>
            </a:prstShdw>
          </a:effectLst>
        </p:spPr>
        <p:txBody>
          <a:bodyPr wrap="none" anchor="ctr"/>
          <a:lstStyle>
            <a:defPPr>
              <a:defRPr lang="fr-FR"/>
            </a:defPPr>
            <a:lvl1pPr defTabSz="762000">
              <a:lnSpc>
                <a:spcPct val="100000"/>
              </a:lnSpc>
              <a:spcBef>
                <a:spcPct val="50000"/>
              </a:spcBef>
              <a:defRPr sz="1600">
                <a:solidFill>
                  <a:srgbClr val="000000"/>
                </a:solidFill>
                <a:latin typeface="Arial" charset="0"/>
              </a:defRPr>
            </a:lvl1pPr>
          </a:lstStyle>
          <a:p>
            <a:r>
              <a:rPr lang="fr-FR" sz="1200"/>
              <a:t>e-procurement</a:t>
            </a:r>
          </a:p>
        </p:txBody>
      </p:sp>
      <p:sp>
        <p:nvSpPr>
          <p:cNvPr id="19485" name="Oval 29">
            <a:extLst>
              <a:ext uri="{FF2B5EF4-FFF2-40B4-BE49-F238E27FC236}">
                <a16:creationId xmlns:a16="http://schemas.microsoft.com/office/drawing/2014/main" id="{EC061E58-B469-4C96-A7BE-5B3A7FDD43BB}"/>
              </a:ext>
            </a:extLst>
          </p:cNvPr>
          <p:cNvSpPr>
            <a:spLocks noChangeArrowheads="1"/>
          </p:cNvSpPr>
          <p:nvPr>
            <p:custDataLst>
              <p:tags r:id="rId26"/>
            </p:custDataLst>
          </p:nvPr>
        </p:nvSpPr>
        <p:spPr bwMode="auto">
          <a:xfrm>
            <a:off x="2858146" y="2636094"/>
            <a:ext cx="3681412" cy="2547937"/>
          </a:xfrm>
          <a:prstGeom prst="ellipse">
            <a:avLst/>
          </a:prstGeom>
          <a:noFill/>
          <a:ln w="28575" cap="rnd">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pPr>
            <a:endParaRPr lang="fr-FR" altLang="fr-FR" sz="2400" b="0">
              <a:solidFill>
                <a:srgbClr val="000000"/>
              </a:solidFill>
            </a:endParaRPr>
          </a:p>
        </p:txBody>
      </p:sp>
      <p:sp>
        <p:nvSpPr>
          <p:cNvPr id="19486" name="Line 30">
            <a:extLst>
              <a:ext uri="{FF2B5EF4-FFF2-40B4-BE49-F238E27FC236}">
                <a16:creationId xmlns:a16="http://schemas.microsoft.com/office/drawing/2014/main" id="{DEC900E9-A54D-4B60-97F7-0C1D9133473D}"/>
              </a:ext>
            </a:extLst>
          </p:cNvPr>
          <p:cNvSpPr>
            <a:spLocks noChangeShapeType="1"/>
          </p:cNvSpPr>
          <p:nvPr>
            <p:custDataLst>
              <p:tags r:id="rId27"/>
            </p:custDataLst>
          </p:nvPr>
        </p:nvSpPr>
        <p:spPr bwMode="auto">
          <a:xfrm>
            <a:off x="1857624" y="2786905"/>
            <a:ext cx="1340247" cy="347663"/>
          </a:xfrm>
          <a:prstGeom prst="line">
            <a:avLst/>
          </a:prstGeom>
          <a:noFill/>
          <a:ln w="28575" cap="rnd">
            <a:solidFill>
              <a:srgbClr val="0000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87" name="Text Box 31">
            <a:extLst>
              <a:ext uri="{FF2B5EF4-FFF2-40B4-BE49-F238E27FC236}">
                <a16:creationId xmlns:a16="http://schemas.microsoft.com/office/drawing/2014/main" id="{E17B43AF-7010-4A85-8B17-3586F8E4721C}"/>
              </a:ext>
            </a:extLst>
          </p:cNvPr>
          <p:cNvSpPr txBox="1">
            <a:spLocks noChangeArrowheads="1"/>
          </p:cNvSpPr>
          <p:nvPr>
            <p:custDataLst>
              <p:tags r:id="rId28"/>
            </p:custDataLst>
          </p:nvPr>
        </p:nvSpPr>
        <p:spPr bwMode="auto">
          <a:xfrm>
            <a:off x="465783" y="2337311"/>
            <a:ext cx="185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50000"/>
              </a:spcBef>
            </a:pPr>
            <a:r>
              <a:rPr lang="fr-FR" altLang="fr-FR" sz="1400" dirty="0">
                <a:solidFill>
                  <a:srgbClr val="000000"/>
                </a:solidFill>
              </a:rPr>
              <a:t>Domaine du</a:t>
            </a:r>
            <a:br>
              <a:rPr lang="fr-FR" altLang="fr-FR" sz="1400" dirty="0">
                <a:solidFill>
                  <a:srgbClr val="000000"/>
                </a:solidFill>
              </a:rPr>
            </a:br>
            <a:r>
              <a:rPr lang="fr-FR" altLang="fr-FR" sz="1400" dirty="0">
                <a:solidFill>
                  <a:srgbClr val="000000"/>
                </a:solidFill>
              </a:rPr>
              <a:t>e-procurement</a:t>
            </a:r>
          </a:p>
        </p:txBody>
      </p:sp>
      <p:sp>
        <p:nvSpPr>
          <p:cNvPr id="19488" name="Rectangle 32">
            <a:extLst>
              <a:ext uri="{FF2B5EF4-FFF2-40B4-BE49-F238E27FC236}">
                <a16:creationId xmlns:a16="http://schemas.microsoft.com/office/drawing/2014/main" id="{7EC5679D-71CC-47AC-AFA0-AACB40336881}"/>
              </a:ext>
            </a:extLst>
          </p:cNvPr>
          <p:cNvSpPr>
            <a:spLocks noGrp="1" noChangeArrowheads="1"/>
          </p:cNvSpPr>
          <p:nvPr>
            <p:ph type="title"/>
            <p:custDataLst>
              <p:tags r:id="rId29"/>
            </p:custDataLst>
          </p:nvPr>
        </p:nvSpPr>
        <p:spPr>
          <a:xfrm>
            <a:off x="1524000" y="520700"/>
            <a:ext cx="7239000" cy="768350"/>
          </a:xfrm>
        </p:spPr>
        <p:txBody>
          <a:bodyPr/>
          <a:lstStyle/>
          <a:p>
            <a:r>
              <a:rPr lang="fr-FR" altLang="fr-FR" sz="2400" dirty="0"/>
              <a:t>3. Système d’information </a:t>
            </a:r>
            <a:br>
              <a:rPr lang="fr-FR" altLang="fr-FR" sz="2400" dirty="0"/>
            </a:br>
            <a:r>
              <a:rPr lang="fr-FR" altLang="fr-FR" sz="2400" dirty="0"/>
              <a:t>Cartographie des systèmes</a:t>
            </a:r>
          </a:p>
        </p:txBody>
      </p:sp>
      <p:sp>
        <p:nvSpPr>
          <p:cNvPr id="19489" name="Text Box 33">
            <a:extLst>
              <a:ext uri="{FF2B5EF4-FFF2-40B4-BE49-F238E27FC236}">
                <a16:creationId xmlns:a16="http://schemas.microsoft.com/office/drawing/2014/main" id="{17DAD1AE-2CF6-4AAC-9763-5A7E7E4E6EDB}"/>
              </a:ext>
            </a:extLst>
          </p:cNvPr>
          <p:cNvSpPr txBox="1">
            <a:spLocks noChangeArrowheads="1"/>
          </p:cNvSpPr>
          <p:nvPr>
            <p:custDataLst>
              <p:tags r:id="rId30"/>
            </p:custDataLst>
          </p:nvPr>
        </p:nvSpPr>
        <p:spPr bwMode="auto">
          <a:xfrm>
            <a:off x="697842" y="6545460"/>
            <a:ext cx="33554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r>
              <a:rPr lang="fr-FR" altLang="fr-FR" dirty="0">
                <a:solidFill>
                  <a:srgbClr val="000000"/>
                </a:solidFill>
                <a:cs typeface="Arial" panose="020B0604020202020204" pitchFamily="34" charset="0"/>
              </a:rPr>
              <a:t>PLM : Product </a:t>
            </a:r>
            <a:r>
              <a:rPr lang="fr-FR" altLang="fr-FR" dirty="0" err="1">
                <a:solidFill>
                  <a:srgbClr val="000000"/>
                </a:solidFill>
                <a:cs typeface="Arial" panose="020B0604020202020204" pitchFamily="34" charset="0"/>
              </a:rPr>
              <a:t>Lifecycle</a:t>
            </a:r>
            <a:r>
              <a:rPr lang="fr-FR" altLang="fr-FR" dirty="0">
                <a:solidFill>
                  <a:srgbClr val="000000"/>
                </a:solidFill>
                <a:cs typeface="Arial" panose="020B0604020202020204" pitchFamily="34" charset="0"/>
              </a:rPr>
              <a:t> Management</a:t>
            </a:r>
          </a:p>
        </p:txBody>
      </p:sp>
      <p:sp>
        <p:nvSpPr>
          <p:cNvPr id="2" name="Ellipse 1">
            <a:extLst>
              <a:ext uri="{FF2B5EF4-FFF2-40B4-BE49-F238E27FC236}">
                <a16:creationId xmlns:a16="http://schemas.microsoft.com/office/drawing/2014/main" id="{14B6AEB4-5CE2-4C6F-807F-D872DE292B03}"/>
              </a:ext>
            </a:extLst>
          </p:cNvPr>
          <p:cNvSpPr/>
          <p:nvPr>
            <p:custDataLst>
              <p:tags r:id="rId31"/>
            </p:custDataLst>
          </p:nvPr>
        </p:nvSpPr>
        <p:spPr bwMode="auto">
          <a:xfrm>
            <a:off x="996008" y="1412776"/>
            <a:ext cx="7312422" cy="755006"/>
          </a:xfrm>
          <a:prstGeom prst="ellipse">
            <a:avLst/>
          </a:prstGeom>
          <a:solidFill>
            <a:srgbClr val="00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2400" b="1" i="1" u="none" strike="noStrike" cap="none" normalizeH="0" baseline="0" dirty="0">
                <a:ln>
                  <a:noFill/>
                </a:ln>
                <a:solidFill>
                  <a:srgbClr val="000000"/>
                </a:solidFill>
                <a:effectLst/>
                <a:latin typeface="Arial" panose="020B0604020202020204" pitchFamily="34" charset="0"/>
              </a:rPr>
              <a:t>« Cloud »</a:t>
            </a:r>
          </a:p>
        </p:txBody>
      </p:sp>
      <p:sp>
        <p:nvSpPr>
          <p:cNvPr id="38" name="AutoShape 11">
            <a:extLst>
              <a:ext uri="{FF2B5EF4-FFF2-40B4-BE49-F238E27FC236}">
                <a16:creationId xmlns:a16="http://schemas.microsoft.com/office/drawing/2014/main" id="{B908C8A6-CA11-4AE5-BC6D-6089AB24464A}"/>
              </a:ext>
            </a:extLst>
          </p:cNvPr>
          <p:cNvSpPr>
            <a:spLocks noChangeArrowheads="1"/>
          </p:cNvSpPr>
          <p:nvPr>
            <p:custDataLst>
              <p:tags r:id="rId32"/>
            </p:custDataLst>
          </p:nvPr>
        </p:nvSpPr>
        <p:spPr bwMode="auto">
          <a:xfrm rot="5400000">
            <a:off x="6119729" y="2411937"/>
            <a:ext cx="908911" cy="317276"/>
          </a:xfrm>
          <a:prstGeom prst="leftRightArrow">
            <a:avLst>
              <a:gd name="adj1" fmla="val 50000"/>
              <a:gd name="adj2" fmla="val 33276"/>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39" name="AutoShape 11">
            <a:extLst>
              <a:ext uri="{FF2B5EF4-FFF2-40B4-BE49-F238E27FC236}">
                <a16:creationId xmlns:a16="http://schemas.microsoft.com/office/drawing/2014/main" id="{7646B4C2-FC52-451D-90AE-CA89F6D8FB85}"/>
              </a:ext>
            </a:extLst>
          </p:cNvPr>
          <p:cNvSpPr>
            <a:spLocks noChangeArrowheads="1"/>
          </p:cNvSpPr>
          <p:nvPr>
            <p:custDataLst>
              <p:tags r:id="rId33"/>
            </p:custDataLst>
          </p:nvPr>
        </p:nvSpPr>
        <p:spPr bwMode="auto">
          <a:xfrm rot="5400000">
            <a:off x="2115943" y="2356666"/>
            <a:ext cx="908911" cy="317276"/>
          </a:xfrm>
          <a:prstGeom prst="leftRightArrow">
            <a:avLst>
              <a:gd name="adj1" fmla="val 50000"/>
              <a:gd name="adj2" fmla="val 33276"/>
            </a:avLst>
          </a:prstGeom>
          <a:gradFill rotWithShape="0">
            <a:gsLst>
              <a:gs pos="0">
                <a:schemeClr val="bg2"/>
              </a:gs>
              <a:gs pos="100000">
                <a:schemeClr val="hlink"/>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Clr>
                <a:srgbClr val="F48B00"/>
              </a:buClr>
              <a:buFont typeface="Wingdings" panose="05000000000000000000" pitchFamily="2" charset="2"/>
              <a:buNone/>
            </a:pPr>
            <a:endParaRPr lang="fr-FR" altLang="fr-FR" sz="1600">
              <a:solidFill>
                <a:srgbClr val="000000"/>
              </a:solidFill>
            </a:endParaRPr>
          </a:p>
        </p:txBody>
      </p:sp>
      <p:sp>
        <p:nvSpPr>
          <p:cNvPr id="35" name="Espace réservé du numéro de diapositive 1">
            <a:extLst>
              <a:ext uri="{FF2B5EF4-FFF2-40B4-BE49-F238E27FC236}">
                <a16:creationId xmlns:a16="http://schemas.microsoft.com/office/drawing/2014/main" id="{26A6FEB8-B756-43A3-825B-14A48F43A633}"/>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16</a:t>
            </a:fld>
            <a:endParaRPr lang="fr-F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e la date 2">
            <a:extLst>
              <a:ext uri="{FF2B5EF4-FFF2-40B4-BE49-F238E27FC236}">
                <a16:creationId xmlns:a16="http://schemas.microsoft.com/office/drawing/2014/main" id="{ED470644-76D7-46D0-827F-337139B4D2CB}"/>
              </a:ext>
            </a:extLst>
          </p:cNvPr>
          <p:cNvSpPr>
            <a:spLocks noGrp="1"/>
          </p:cNvSpPr>
          <p:nvPr>
            <p:ph type="dt" sz="half" idx="10"/>
            <p:custDataLst>
              <p:tags r:id="rId1"/>
            </p:custDataLst>
          </p:nvPr>
        </p:nvSpPr>
        <p:spPr/>
        <p:txBody>
          <a:bodyPr/>
          <a:lstStyle/>
          <a:p>
            <a:fld id="{5D92A1CC-811D-4D2D-BF38-A1176BB7146C}" type="datetime1">
              <a:rPr lang="fr-FR" altLang="fr-FR"/>
              <a:pPr/>
              <a:t>29/08/2020</a:t>
            </a:fld>
            <a:endParaRPr lang="fr-FR" altLang="fr-FR"/>
          </a:p>
        </p:txBody>
      </p:sp>
      <p:sp>
        <p:nvSpPr>
          <p:cNvPr id="37" name="Espace réservé du pied de page 3">
            <a:extLst>
              <a:ext uri="{FF2B5EF4-FFF2-40B4-BE49-F238E27FC236}">
                <a16:creationId xmlns:a16="http://schemas.microsoft.com/office/drawing/2014/main" id="{2B09764C-CA7D-4EE6-8CCD-62CD868FA406}"/>
              </a:ext>
            </a:extLst>
          </p:cNvPr>
          <p:cNvSpPr>
            <a:spLocks noGrp="1"/>
          </p:cNvSpPr>
          <p:nvPr>
            <p:ph type="ftr" sz="quarter" idx="11"/>
            <p:custDataLst>
              <p:tags r:id="rId2"/>
            </p:custDataLst>
          </p:nvPr>
        </p:nvSpPr>
        <p:spPr/>
        <p:txBody>
          <a:bodyPr/>
          <a:lstStyle/>
          <a:p>
            <a:r>
              <a:rPr lang="fr-FR" altLang="fr-FR"/>
              <a:t>© Groupe HEC - Département Management Industriel et Logistique</a:t>
            </a:r>
          </a:p>
        </p:txBody>
      </p:sp>
      <p:sp>
        <p:nvSpPr>
          <p:cNvPr id="22530" name="Rectangle 2">
            <a:extLst>
              <a:ext uri="{FF2B5EF4-FFF2-40B4-BE49-F238E27FC236}">
                <a16:creationId xmlns:a16="http://schemas.microsoft.com/office/drawing/2014/main" id="{9B0DA3B6-E2EB-4DD7-8909-195F5FC5615E}"/>
              </a:ext>
            </a:extLst>
          </p:cNvPr>
          <p:cNvSpPr>
            <a:spLocks noGrp="1" noChangeArrowheads="1"/>
          </p:cNvSpPr>
          <p:nvPr>
            <p:ph type="title"/>
            <p:custDataLst>
              <p:tags r:id="rId3"/>
            </p:custDataLst>
          </p:nvPr>
        </p:nvSpPr>
        <p:spPr>
          <a:xfrm>
            <a:off x="1509464" y="908720"/>
            <a:ext cx="7239000" cy="457200"/>
          </a:xfrm>
          <a:noFill/>
          <a:ln/>
        </p:spPr>
        <p:txBody>
          <a:bodyPr/>
          <a:lstStyle/>
          <a:p>
            <a:r>
              <a:rPr lang="fr-FR" altLang="fr-FR" dirty="0"/>
              <a:t>3. Système d’information </a:t>
            </a:r>
            <a:br>
              <a:rPr lang="fr-FR" altLang="fr-FR" dirty="0"/>
            </a:br>
            <a:r>
              <a:rPr lang="fr-FR" altLang="fr-FR" dirty="0"/>
              <a:t>Processus de planification intégré</a:t>
            </a:r>
          </a:p>
        </p:txBody>
      </p:sp>
      <p:sp>
        <p:nvSpPr>
          <p:cNvPr id="22534" name="Rectangle 6">
            <a:extLst>
              <a:ext uri="{FF2B5EF4-FFF2-40B4-BE49-F238E27FC236}">
                <a16:creationId xmlns:a16="http://schemas.microsoft.com/office/drawing/2014/main" id="{4958B643-3472-4A58-B0C5-AE90FFAD74C0}"/>
              </a:ext>
            </a:extLst>
          </p:cNvPr>
          <p:cNvSpPr>
            <a:spLocks noChangeArrowheads="1"/>
          </p:cNvSpPr>
          <p:nvPr>
            <p:custDataLst>
              <p:tags r:id="rId4"/>
            </p:custDataLst>
          </p:nvPr>
        </p:nvSpPr>
        <p:spPr bwMode="auto">
          <a:xfrm>
            <a:off x="937964" y="1974999"/>
            <a:ext cx="1828800" cy="3762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100000"/>
              </a:lnSpc>
            </a:pPr>
            <a:r>
              <a:rPr lang="fr-FR" altLang="fr-FR" sz="1800">
                <a:solidFill>
                  <a:srgbClr val="00279F"/>
                </a:solidFill>
              </a:rPr>
              <a:t>Demande</a:t>
            </a:r>
          </a:p>
        </p:txBody>
      </p:sp>
      <p:sp>
        <p:nvSpPr>
          <p:cNvPr id="22535" name="Rectangle 7">
            <a:extLst>
              <a:ext uri="{FF2B5EF4-FFF2-40B4-BE49-F238E27FC236}">
                <a16:creationId xmlns:a16="http://schemas.microsoft.com/office/drawing/2014/main" id="{9D8BE57B-F158-4611-9276-A013CA7EF925}"/>
              </a:ext>
            </a:extLst>
          </p:cNvPr>
          <p:cNvSpPr>
            <a:spLocks noChangeArrowheads="1"/>
          </p:cNvSpPr>
          <p:nvPr>
            <p:custDataLst>
              <p:tags r:id="rId5"/>
            </p:custDataLst>
          </p:nvPr>
        </p:nvSpPr>
        <p:spPr bwMode="auto">
          <a:xfrm>
            <a:off x="3658939" y="1974999"/>
            <a:ext cx="2011363" cy="3762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100000"/>
              </a:lnSpc>
            </a:pPr>
            <a:r>
              <a:rPr lang="fr-FR" altLang="fr-FR" sz="1800">
                <a:solidFill>
                  <a:srgbClr val="00279F"/>
                </a:solidFill>
              </a:rPr>
              <a:t>Distribution</a:t>
            </a:r>
          </a:p>
        </p:txBody>
      </p:sp>
      <p:sp>
        <p:nvSpPr>
          <p:cNvPr id="22536" name="Rectangle 8">
            <a:extLst>
              <a:ext uri="{FF2B5EF4-FFF2-40B4-BE49-F238E27FC236}">
                <a16:creationId xmlns:a16="http://schemas.microsoft.com/office/drawing/2014/main" id="{C0CF0417-32C9-43D5-A506-661E34B8EEC8}"/>
              </a:ext>
            </a:extLst>
          </p:cNvPr>
          <p:cNvSpPr>
            <a:spLocks noChangeArrowheads="1"/>
          </p:cNvSpPr>
          <p:nvPr>
            <p:custDataLst>
              <p:tags r:id="rId6"/>
            </p:custDataLst>
          </p:nvPr>
        </p:nvSpPr>
        <p:spPr bwMode="auto">
          <a:xfrm>
            <a:off x="6210052" y="1974999"/>
            <a:ext cx="1925637" cy="3762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100000"/>
              </a:lnSpc>
            </a:pPr>
            <a:r>
              <a:rPr lang="fr-FR" altLang="fr-FR" sz="1800">
                <a:solidFill>
                  <a:srgbClr val="00279F"/>
                </a:solidFill>
              </a:rPr>
              <a:t>Production</a:t>
            </a:r>
          </a:p>
        </p:txBody>
      </p:sp>
      <p:sp>
        <p:nvSpPr>
          <p:cNvPr id="22540" name="Line 12">
            <a:extLst>
              <a:ext uri="{FF2B5EF4-FFF2-40B4-BE49-F238E27FC236}">
                <a16:creationId xmlns:a16="http://schemas.microsoft.com/office/drawing/2014/main" id="{C089AEEA-9ACB-4858-B302-925B58C89B0B}"/>
              </a:ext>
            </a:extLst>
          </p:cNvPr>
          <p:cNvSpPr>
            <a:spLocks noChangeShapeType="1"/>
          </p:cNvSpPr>
          <p:nvPr>
            <p:custDataLst>
              <p:tags r:id="rId7"/>
            </p:custDataLst>
          </p:nvPr>
        </p:nvSpPr>
        <p:spPr bwMode="auto">
          <a:xfrm>
            <a:off x="3338264" y="2059136"/>
            <a:ext cx="0" cy="4305300"/>
          </a:xfrm>
          <a:prstGeom prst="line">
            <a:avLst/>
          </a:prstGeom>
          <a:noFill/>
          <a:ln w="38100" cmpd="dbl">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1" name="Line 13">
            <a:extLst>
              <a:ext uri="{FF2B5EF4-FFF2-40B4-BE49-F238E27FC236}">
                <a16:creationId xmlns:a16="http://schemas.microsoft.com/office/drawing/2014/main" id="{BB4582FB-CBF8-464D-B9F7-B5BCABF11D06}"/>
              </a:ext>
            </a:extLst>
          </p:cNvPr>
          <p:cNvSpPr>
            <a:spLocks noChangeShapeType="1"/>
          </p:cNvSpPr>
          <p:nvPr>
            <p:custDataLst>
              <p:tags r:id="rId8"/>
            </p:custDataLst>
          </p:nvPr>
        </p:nvSpPr>
        <p:spPr bwMode="auto">
          <a:xfrm>
            <a:off x="6005264" y="2059136"/>
            <a:ext cx="0" cy="4305300"/>
          </a:xfrm>
          <a:prstGeom prst="line">
            <a:avLst/>
          </a:prstGeom>
          <a:noFill/>
          <a:ln w="38100" cmpd="dbl">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2" name="AutoShape 14">
            <a:extLst>
              <a:ext uri="{FF2B5EF4-FFF2-40B4-BE49-F238E27FC236}">
                <a16:creationId xmlns:a16="http://schemas.microsoft.com/office/drawing/2014/main" id="{837F860B-0A02-434C-A559-F37703E89C78}"/>
              </a:ext>
            </a:extLst>
          </p:cNvPr>
          <p:cNvSpPr>
            <a:spLocks noChangeArrowheads="1"/>
          </p:cNvSpPr>
          <p:nvPr>
            <p:custDataLst>
              <p:tags r:id="rId9"/>
            </p:custDataLst>
          </p:nvPr>
        </p:nvSpPr>
        <p:spPr bwMode="auto">
          <a:xfrm>
            <a:off x="830014" y="2427436"/>
            <a:ext cx="1895475" cy="520700"/>
          </a:xfrm>
          <a:prstGeom prst="roundRect">
            <a:avLst>
              <a:gd name="adj" fmla="val 12495"/>
            </a:avLst>
          </a:prstGeom>
          <a:solidFill>
            <a:srgbClr val="66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Règles</a:t>
            </a:r>
          </a:p>
          <a:p>
            <a:pPr algn="ctr">
              <a:lnSpc>
                <a:spcPct val="100000"/>
              </a:lnSpc>
            </a:pPr>
            <a:r>
              <a:rPr lang="fr-FR" altLang="fr-FR">
                <a:solidFill>
                  <a:srgbClr val="000000"/>
                </a:solidFill>
              </a:rPr>
              <a:t>Prévision</a:t>
            </a:r>
          </a:p>
        </p:txBody>
      </p:sp>
      <p:sp>
        <p:nvSpPr>
          <p:cNvPr id="22543" name="AutoShape 15">
            <a:extLst>
              <a:ext uri="{FF2B5EF4-FFF2-40B4-BE49-F238E27FC236}">
                <a16:creationId xmlns:a16="http://schemas.microsoft.com/office/drawing/2014/main" id="{303549B0-7FB9-462A-9D9A-930281FCA4A0}"/>
              </a:ext>
            </a:extLst>
          </p:cNvPr>
          <p:cNvSpPr>
            <a:spLocks noChangeArrowheads="1"/>
          </p:cNvSpPr>
          <p:nvPr>
            <p:custDataLst>
              <p:tags r:id="rId10"/>
            </p:custDataLst>
          </p:nvPr>
        </p:nvSpPr>
        <p:spPr bwMode="auto">
          <a:xfrm>
            <a:off x="3573214" y="2427436"/>
            <a:ext cx="2197100" cy="520700"/>
          </a:xfrm>
          <a:prstGeom prst="roundRect">
            <a:avLst>
              <a:gd name="adj" fmla="val 12495"/>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Règles</a:t>
            </a:r>
          </a:p>
          <a:p>
            <a:pPr algn="ctr">
              <a:lnSpc>
                <a:spcPct val="100000"/>
              </a:lnSpc>
            </a:pPr>
            <a:r>
              <a:rPr lang="fr-FR" altLang="fr-FR">
                <a:solidFill>
                  <a:srgbClr val="000000"/>
                </a:solidFill>
              </a:rPr>
              <a:t>Distribution</a:t>
            </a:r>
          </a:p>
        </p:txBody>
      </p:sp>
      <p:sp>
        <p:nvSpPr>
          <p:cNvPr id="22544" name="AutoShape 16">
            <a:extLst>
              <a:ext uri="{FF2B5EF4-FFF2-40B4-BE49-F238E27FC236}">
                <a16:creationId xmlns:a16="http://schemas.microsoft.com/office/drawing/2014/main" id="{EC9258CE-72A7-4195-9F60-9F7F1A07DE37}"/>
              </a:ext>
            </a:extLst>
          </p:cNvPr>
          <p:cNvSpPr>
            <a:spLocks noChangeArrowheads="1"/>
          </p:cNvSpPr>
          <p:nvPr>
            <p:custDataLst>
              <p:tags r:id="rId11"/>
            </p:custDataLst>
          </p:nvPr>
        </p:nvSpPr>
        <p:spPr bwMode="auto">
          <a:xfrm>
            <a:off x="6164014" y="2427436"/>
            <a:ext cx="2273300" cy="520700"/>
          </a:xfrm>
          <a:prstGeom prst="roundRect">
            <a:avLst>
              <a:gd name="adj" fmla="val 12495"/>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Règles</a:t>
            </a:r>
          </a:p>
          <a:p>
            <a:pPr algn="ctr">
              <a:lnSpc>
                <a:spcPct val="100000"/>
              </a:lnSpc>
            </a:pPr>
            <a:r>
              <a:rPr lang="fr-FR" altLang="fr-FR">
                <a:solidFill>
                  <a:srgbClr val="000000"/>
                </a:solidFill>
              </a:rPr>
              <a:t>Production</a:t>
            </a:r>
          </a:p>
        </p:txBody>
      </p:sp>
      <p:sp>
        <p:nvSpPr>
          <p:cNvPr id="22545" name="AutoShape 17">
            <a:extLst>
              <a:ext uri="{FF2B5EF4-FFF2-40B4-BE49-F238E27FC236}">
                <a16:creationId xmlns:a16="http://schemas.microsoft.com/office/drawing/2014/main" id="{5C0694B9-34D8-492B-95F5-CB185B29EE2A}"/>
              </a:ext>
            </a:extLst>
          </p:cNvPr>
          <p:cNvSpPr>
            <a:spLocks noChangeArrowheads="1"/>
          </p:cNvSpPr>
          <p:nvPr>
            <p:custDataLst>
              <p:tags r:id="rId12"/>
            </p:custDataLst>
          </p:nvPr>
        </p:nvSpPr>
        <p:spPr bwMode="auto">
          <a:xfrm>
            <a:off x="830014" y="3113236"/>
            <a:ext cx="1892300" cy="825500"/>
          </a:xfrm>
          <a:prstGeom prst="roundRect">
            <a:avLst>
              <a:gd name="adj" fmla="val 12495"/>
            </a:avLst>
          </a:prstGeom>
          <a:solidFill>
            <a:srgbClr val="66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Génération</a:t>
            </a:r>
          </a:p>
          <a:p>
            <a:pPr algn="ctr">
              <a:lnSpc>
                <a:spcPct val="100000"/>
              </a:lnSpc>
            </a:pPr>
            <a:r>
              <a:rPr lang="fr-FR" altLang="fr-FR">
                <a:solidFill>
                  <a:srgbClr val="000000"/>
                </a:solidFill>
              </a:rPr>
              <a:t>Prévision</a:t>
            </a:r>
          </a:p>
          <a:p>
            <a:pPr algn="ctr">
              <a:lnSpc>
                <a:spcPct val="100000"/>
              </a:lnSpc>
            </a:pPr>
            <a:r>
              <a:rPr lang="fr-FR" altLang="fr-FR">
                <a:solidFill>
                  <a:srgbClr val="000000"/>
                </a:solidFill>
              </a:rPr>
              <a:t>statistique</a:t>
            </a:r>
          </a:p>
        </p:txBody>
      </p:sp>
      <p:sp>
        <p:nvSpPr>
          <p:cNvPr id="22546" name="AutoShape 18">
            <a:extLst>
              <a:ext uri="{FF2B5EF4-FFF2-40B4-BE49-F238E27FC236}">
                <a16:creationId xmlns:a16="http://schemas.microsoft.com/office/drawing/2014/main" id="{CFF2E798-FB32-44BE-9566-58C9C760EF3A}"/>
              </a:ext>
            </a:extLst>
          </p:cNvPr>
          <p:cNvSpPr>
            <a:spLocks noChangeArrowheads="1"/>
          </p:cNvSpPr>
          <p:nvPr>
            <p:custDataLst>
              <p:tags r:id="rId13"/>
            </p:custDataLst>
          </p:nvPr>
        </p:nvSpPr>
        <p:spPr bwMode="auto">
          <a:xfrm>
            <a:off x="3573214" y="3113236"/>
            <a:ext cx="2197100" cy="825500"/>
          </a:xfrm>
          <a:prstGeom prst="roundRect">
            <a:avLst>
              <a:gd name="adj" fmla="val 12495"/>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Génération</a:t>
            </a:r>
          </a:p>
          <a:p>
            <a:pPr algn="ctr">
              <a:lnSpc>
                <a:spcPct val="100000"/>
              </a:lnSpc>
            </a:pPr>
            <a:r>
              <a:rPr lang="fr-FR" altLang="fr-FR">
                <a:solidFill>
                  <a:srgbClr val="000000"/>
                </a:solidFill>
              </a:rPr>
              <a:t>Plan de</a:t>
            </a:r>
          </a:p>
          <a:p>
            <a:pPr algn="ctr">
              <a:lnSpc>
                <a:spcPct val="100000"/>
              </a:lnSpc>
            </a:pPr>
            <a:r>
              <a:rPr lang="fr-FR" altLang="fr-FR">
                <a:solidFill>
                  <a:srgbClr val="000000"/>
                </a:solidFill>
              </a:rPr>
              <a:t>Distribution</a:t>
            </a:r>
          </a:p>
        </p:txBody>
      </p:sp>
      <p:sp>
        <p:nvSpPr>
          <p:cNvPr id="22547" name="AutoShape 19">
            <a:extLst>
              <a:ext uri="{FF2B5EF4-FFF2-40B4-BE49-F238E27FC236}">
                <a16:creationId xmlns:a16="http://schemas.microsoft.com/office/drawing/2014/main" id="{3CB4623A-6707-4AC7-AE78-B61A73686580}"/>
              </a:ext>
            </a:extLst>
          </p:cNvPr>
          <p:cNvSpPr>
            <a:spLocks noChangeArrowheads="1"/>
          </p:cNvSpPr>
          <p:nvPr>
            <p:custDataLst>
              <p:tags r:id="rId14"/>
            </p:custDataLst>
          </p:nvPr>
        </p:nvSpPr>
        <p:spPr bwMode="auto">
          <a:xfrm>
            <a:off x="6164014" y="3113236"/>
            <a:ext cx="2273300" cy="825500"/>
          </a:xfrm>
          <a:prstGeom prst="roundRect">
            <a:avLst>
              <a:gd name="adj" fmla="val 12495"/>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Génération</a:t>
            </a:r>
          </a:p>
          <a:p>
            <a:pPr algn="ctr">
              <a:lnSpc>
                <a:spcPct val="100000"/>
              </a:lnSpc>
            </a:pPr>
            <a:r>
              <a:rPr lang="fr-FR" altLang="fr-FR">
                <a:solidFill>
                  <a:srgbClr val="000000"/>
                </a:solidFill>
              </a:rPr>
              <a:t>Plan global des</a:t>
            </a:r>
          </a:p>
          <a:p>
            <a:pPr algn="ctr">
              <a:lnSpc>
                <a:spcPct val="100000"/>
              </a:lnSpc>
            </a:pPr>
            <a:r>
              <a:rPr lang="fr-FR" altLang="fr-FR">
                <a:solidFill>
                  <a:srgbClr val="000000"/>
                </a:solidFill>
              </a:rPr>
              <a:t>Capacités</a:t>
            </a:r>
          </a:p>
        </p:txBody>
      </p:sp>
      <p:sp>
        <p:nvSpPr>
          <p:cNvPr id="22548" name="AutoShape 20">
            <a:extLst>
              <a:ext uri="{FF2B5EF4-FFF2-40B4-BE49-F238E27FC236}">
                <a16:creationId xmlns:a16="http://schemas.microsoft.com/office/drawing/2014/main" id="{50DAFBF9-55C9-4FB9-8C4C-449CA67C2BD6}"/>
              </a:ext>
            </a:extLst>
          </p:cNvPr>
          <p:cNvSpPr>
            <a:spLocks noChangeArrowheads="1"/>
          </p:cNvSpPr>
          <p:nvPr>
            <p:custDataLst>
              <p:tags r:id="rId15"/>
            </p:custDataLst>
          </p:nvPr>
        </p:nvSpPr>
        <p:spPr bwMode="auto">
          <a:xfrm>
            <a:off x="830014" y="4103836"/>
            <a:ext cx="1892300" cy="292100"/>
          </a:xfrm>
          <a:prstGeom prst="roundRect">
            <a:avLst>
              <a:gd name="adj" fmla="val 12495"/>
            </a:avLst>
          </a:prstGeom>
          <a:solidFill>
            <a:srgbClr val="66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fr-FR" altLang="fr-FR">
                <a:solidFill>
                  <a:srgbClr val="000000"/>
                </a:solidFill>
              </a:rPr>
              <a:t>Révision exceptions</a:t>
            </a:r>
          </a:p>
        </p:txBody>
      </p:sp>
      <p:sp>
        <p:nvSpPr>
          <p:cNvPr id="22549" name="AutoShape 21">
            <a:extLst>
              <a:ext uri="{FF2B5EF4-FFF2-40B4-BE49-F238E27FC236}">
                <a16:creationId xmlns:a16="http://schemas.microsoft.com/office/drawing/2014/main" id="{69562F0E-43EC-4F76-976D-85A215B10E92}"/>
              </a:ext>
            </a:extLst>
          </p:cNvPr>
          <p:cNvSpPr>
            <a:spLocks noChangeArrowheads="1"/>
          </p:cNvSpPr>
          <p:nvPr>
            <p:custDataLst>
              <p:tags r:id="rId16"/>
            </p:custDataLst>
          </p:nvPr>
        </p:nvSpPr>
        <p:spPr bwMode="auto">
          <a:xfrm>
            <a:off x="3573214" y="4103836"/>
            <a:ext cx="2197100" cy="292100"/>
          </a:xfrm>
          <a:prstGeom prst="roundRect">
            <a:avLst>
              <a:gd name="adj" fmla="val 12495"/>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fr-FR" altLang="fr-FR">
                <a:solidFill>
                  <a:srgbClr val="000000"/>
                </a:solidFill>
              </a:rPr>
              <a:t>Révision exceptions</a:t>
            </a:r>
          </a:p>
        </p:txBody>
      </p:sp>
      <p:sp>
        <p:nvSpPr>
          <p:cNvPr id="22550" name="AutoShape 22">
            <a:extLst>
              <a:ext uri="{FF2B5EF4-FFF2-40B4-BE49-F238E27FC236}">
                <a16:creationId xmlns:a16="http://schemas.microsoft.com/office/drawing/2014/main" id="{09B63C34-40EB-457B-B76D-7C269AEC4488}"/>
              </a:ext>
            </a:extLst>
          </p:cNvPr>
          <p:cNvSpPr>
            <a:spLocks noChangeArrowheads="1"/>
          </p:cNvSpPr>
          <p:nvPr>
            <p:custDataLst>
              <p:tags r:id="rId17"/>
            </p:custDataLst>
          </p:nvPr>
        </p:nvSpPr>
        <p:spPr bwMode="auto">
          <a:xfrm>
            <a:off x="6164014" y="4103836"/>
            <a:ext cx="2273300" cy="292100"/>
          </a:xfrm>
          <a:prstGeom prst="roundRect">
            <a:avLst>
              <a:gd name="adj" fmla="val 12495"/>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fr-FR" altLang="fr-FR">
                <a:solidFill>
                  <a:srgbClr val="000000"/>
                </a:solidFill>
              </a:rPr>
              <a:t>Révision exceptions</a:t>
            </a:r>
          </a:p>
        </p:txBody>
      </p:sp>
      <p:sp>
        <p:nvSpPr>
          <p:cNvPr id="22551" name="AutoShape 23">
            <a:extLst>
              <a:ext uri="{FF2B5EF4-FFF2-40B4-BE49-F238E27FC236}">
                <a16:creationId xmlns:a16="http://schemas.microsoft.com/office/drawing/2014/main" id="{1BD5C4C7-7097-4415-94FA-E235F589EDCA}"/>
              </a:ext>
            </a:extLst>
          </p:cNvPr>
          <p:cNvSpPr>
            <a:spLocks noChangeArrowheads="1"/>
          </p:cNvSpPr>
          <p:nvPr>
            <p:custDataLst>
              <p:tags r:id="rId18"/>
            </p:custDataLst>
          </p:nvPr>
        </p:nvSpPr>
        <p:spPr bwMode="auto">
          <a:xfrm>
            <a:off x="830014" y="4561036"/>
            <a:ext cx="1895475" cy="520700"/>
          </a:xfrm>
          <a:prstGeom prst="roundRect">
            <a:avLst>
              <a:gd name="adj" fmla="val 12495"/>
            </a:avLst>
          </a:prstGeom>
          <a:solidFill>
            <a:srgbClr val="66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Réglages fins &amp;</a:t>
            </a:r>
          </a:p>
          <a:p>
            <a:pPr algn="ctr">
              <a:lnSpc>
                <a:spcPct val="100000"/>
              </a:lnSpc>
            </a:pPr>
            <a:r>
              <a:rPr lang="fr-FR" altLang="fr-FR">
                <a:solidFill>
                  <a:srgbClr val="000000"/>
                </a:solidFill>
              </a:rPr>
              <a:t>Ajustements</a:t>
            </a:r>
          </a:p>
        </p:txBody>
      </p:sp>
      <p:sp>
        <p:nvSpPr>
          <p:cNvPr id="22552" name="AutoShape 24">
            <a:extLst>
              <a:ext uri="{FF2B5EF4-FFF2-40B4-BE49-F238E27FC236}">
                <a16:creationId xmlns:a16="http://schemas.microsoft.com/office/drawing/2014/main" id="{ED08F77D-9ADD-4FC7-AAED-01612B1953BE}"/>
              </a:ext>
            </a:extLst>
          </p:cNvPr>
          <p:cNvSpPr>
            <a:spLocks noChangeArrowheads="1"/>
          </p:cNvSpPr>
          <p:nvPr>
            <p:custDataLst>
              <p:tags r:id="rId19"/>
            </p:custDataLst>
          </p:nvPr>
        </p:nvSpPr>
        <p:spPr bwMode="auto">
          <a:xfrm>
            <a:off x="3573214" y="4561036"/>
            <a:ext cx="2197100" cy="520700"/>
          </a:xfrm>
          <a:prstGeom prst="roundRect">
            <a:avLst>
              <a:gd name="adj" fmla="val 12495"/>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Stratégies</a:t>
            </a:r>
          </a:p>
          <a:p>
            <a:pPr algn="ctr">
              <a:lnSpc>
                <a:spcPct val="100000"/>
              </a:lnSpc>
            </a:pPr>
            <a:r>
              <a:rPr lang="fr-FR" altLang="fr-FR">
                <a:solidFill>
                  <a:srgbClr val="000000"/>
                </a:solidFill>
              </a:rPr>
              <a:t> d' allocation</a:t>
            </a:r>
          </a:p>
        </p:txBody>
      </p:sp>
      <p:sp>
        <p:nvSpPr>
          <p:cNvPr id="22553" name="AutoShape 25">
            <a:extLst>
              <a:ext uri="{FF2B5EF4-FFF2-40B4-BE49-F238E27FC236}">
                <a16:creationId xmlns:a16="http://schemas.microsoft.com/office/drawing/2014/main" id="{DEAB9929-3ADE-485D-97A6-511693B1F49D}"/>
              </a:ext>
            </a:extLst>
          </p:cNvPr>
          <p:cNvSpPr>
            <a:spLocks noChangeArrowheads="1"/>
          </p:cNvSpPr>
          <p:nvPr>
            <p:custDataLst>
              <p:tags r:id="rId20"/>
            </p:custDataLst>
          </p:nvPr>
        </p:nvSpPr>
        <p:spPr bwMode="auto">
          <a:xfrm>
            <a:off x="6164014" y="4561036"/>
            <a:ext cx="2273300" cy="520700"/>
          </a:xfrm>
          <a:prstGeom prst="roundRect">
            <a:avLst>
              <a:gd name="adj" fmla="val 12495"/>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Ajustements charges </a:t>
            </a:r>
          </a:p>
          <a:p>
            <a:pPr algn="ctr">
              <a:lnSpc>
                <a:spcPct val="100000"/>
              </a:lnSpc>
            </a:pPr>
            <a:r>
              <a:rPr lang="fr-FR" altLang="fr-FR">
                <a:solidFill>
                  <a:srgbClr val="000000"/>
                </a:solidFill>
              </a:rPr>
              <a:t>&amp; capacités</a:t>
            </a:r>
          </a:p>
        </p:txBody>
      </p:sp>
      <p:sp>
        <p:nvSpPr>
          <p:cNvPr id="22554" name="AutoShape 26">
            <a:extLst>
              <a:ext uri="{FF2B5EF4-FFF2-40B4-BE49-F238E27FC236}">
                <a16:creationId xmlns:a16="http://schemas.microsoft.com/office/drawing/2014/main" id="{8C1301B4-8740-4196-ABC3-1FA97703B1D1}"/>
              </a:ext>
            </a:extLst>
          </p:cNvPr>
          <p:cNvSpPr>
            <a:spLocks noChangeArrowheads="1"/>
          </p:cNvSpPr>
          <p:nvPr>
            <p:custDataLst>
              <p:tags r:id="rId21"/>
            </p:custDataLst>
          </p:nvPr>
        </p:nvSpPr>
        <p:spPr bwMode="auto">
          <a:xfrm>
            <a:off x="830014" y="5246836"/>
            <a:ext cx="1895475" cy="520700"/>
          </a:xfrm>
          <a:prstGeom prst="roundRect">
            <a:avLst>
              <a:gd name="adj" fmla="val 12495"/>
            </a:avLst>
          </a:prstGeom>
          <a:solidFill>
            <a:srgbClr val="66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Génération</a:t>
            </a:r>
          </a:p>
          <a:p>
            <a:pPr algn="ctr">
              <a:lnSpc>
                <a:spcPct val="100000"/>
              </a:lnSpc>
            </a:pPr>
            <a:r>
              <a:rPr lang="fr-FR" altLang="fr-FR">
                <a:solidFill>
                  <a:srgbClr val="000000"/>
                </a:solidFill>
              </a:rPr>
              <a:t>Prévision nette</a:t>
            </a:r>
          </a:p>
        </p:txBody>
      </p:sp>
      <p:sp>
        <p:nvSpPr>
          <p:cNvPr id="22555" name="AutoShape 27">
            <a:extLst>
              <a:ext uri="{FF2B5EF4-FFF2-40B4-BE49-F238E27FC236}">
                <a16:creationId xmlns:a16="http://schemas.microsoft.com/office/drawing/2014/main" id="{440B94CF-4F13-42C5-B1CE-39115DD0B584}"/>
              </a:ext>
            </a:extLst>
          </p:cNvPr>
          <p:cNvSpPr>
            <a:spLocks noChangeArrowheads="1"/>
          </p:cNvSpPr>
          <p:nvPr>
            <p:custDataLst>
              <p:tags r:id="rId22"/>
            </p:custDataLst>
          </p:nvPr>
        </p:nvSpPr>
        <p:spPr bwMode="auto">
          <a:xfrm>
            <a:off x="3573214" y="5246836"/>
            <a:ext cx="2197100" cy="520700"/>
          </a:xfrm>
          <a:prstGeom prst="roundRect">
            <a:avLst>
              <a:gd name="adj" fmla="val 12495"/>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Validation chargements</a:t>
            </a:r>
          </a:p>
          <a:p>
            <a:pPr algn="ctr">
              <a:lnSpc>
                <a:spcPct val="100000"/>
              </a:lnSpc>
            </a:pPr>
            <a:r>
              <a:rPr lang="fr-FR" altLang="fr-FR">
                <a:solidFill>
                  <a:srgbClr val="000000"/>
                </a:solidFill>
              </a:rPr>
              <a:t>&amp; expéditions</a:t>
            </a:r>
          </a:p>
        </p:txBody>
      </p:sp>
      <p:sp>
        <p:nvSpPr>
          <p:cNvPr id="22556" name="AutoShape 28">
            <a:extLst>
              <a:ext uri="{FF2B5EF4-FFF2-40B4-BE49-F238E27FC236}">
                <a16:creationId xmlns:a16="http://schemas.microsoft.com/office/drawing/2014/main" id="{A4161000-9CDD-4318-8D13-01BA4F09FCF9}"/>
              </a:ext>
            </a:extLst>
          </p:cNvPr>
          <p:cNvSpPr>
            <a:spLocks noChangeArrowheads="1"/>
          </p:cNvSpPr>
          <p:nvPr>
            <p:custDataLst>
              <p:tags r:id="rId23"/>
            </p:custDataLst>
          </p:nvPr>
        </p:nvSpPr>
        <p:spPr bwMode="auto">
          <a:xfrm>
            <a:off x="6164014" y="5246836"/>
            <a:ext cx="2273300" cy="520700"/>
          </a:xfrm>
          <a:prstGeom prst="roundRect">
            <a:avLst>
              <a:gd name="adj" fmla="val 12495"/>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Génération d'un plan de </a:t>
            </a:r>
          </a:p>
          <a:p>
            <a:pPr algn="ctr">
              <a:lnSpc>
                <a:spcPct val="100000"/>
              </a:lnSpc>
            </a:pPr>
            <a:r>
              <a:rPr lang="fr-FR" altLang="fr-FR">
                <a:solidFill>
                  <a:srgbClr val="000000"/>
                </a:solidFill>
              </a:rPr>
              <a:t>Production</a:t>
            </a:r>
          </a:p>
        </p:txBody>
      </p:sp>
      <p:sp>
        <p:nvSpPr>
          <p:cNvPr id="22557" name="AutoShape 29">
            <a:extLst>
              <a:ext uri="{FF2B5EF4-FFF2-40B4-BE49-F238E27FC236}">
                <a16:creationId xmlns:a16="http://schemas.microsoft.com/office/drawing/2014/main" id="{A2BFE42C-9C4B-4049-8C42-48912EEE913E}"/>
              </a:ext>
            </a:extLst>
          </p:cNvPr>
          <p:cNvSpPr>
            <a:spLocks noChangeArrowheads="1"/>
          </p:cNvSpPr>
          <p:nvPr>
            <p:custDataLst>
              <p:tags r:id="rId24"/>
            </p:custDataLst>
          </p:nvPr>
        </p:nvSpPr>
        <p:spPr bwMode="auto">
          <a:xfrm>
            <a:off x="830014" y="5932636"/>
            <a:ext cx="1895475" cy="520700"/>
          </a:xfrm>
          <a:prstGeom prst="roundRect">
            <a:avLst>
              <a:gd name="adj" fmla="val 12495"/>
            </a:avLst>
          </a:prstGeom>
          <a:solidFill>
            <a:srgbClr val="66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Evaluation précision</a:t>
            </a:r>
          </a:p>
          <a:p>
            <a:pPr algn="ctr">
              <a:lnSpc>
                <a:spcPct val="100000"/>
              </a:lnSpc>
            </a:pPr>
            <a:r>
              <a:rPr lang="fr-FR" altLang="fr-FR">
                <a:solidFill>
                  <a:srgbClr val="000000"/>
                </a:solidFill>
              </a:rPr>
              <a:t>Agrégations</a:t>
            </a:r>
          </a:p>
        </p:txBody>
      </p:sp>
      <p:sp>
        <p:nvSpPr>
          <p:cNvPr id="22558" name="AutoShape 30">
            <a:extLst>
              <a:ext uri="{FF2B5EF4-FFF2-40B4-BE49-F238E27FC236}">
                <a16:creationId xmlns:a16="http://schemas.microsoft.com/office/drawing/2014/main" id="{25E00A2A-5C0E-4C00-9FE0-E1DF085459EB}"/>
              </a:ext>
            </a:extLst>
          </p:cNvPr>
          <p:cNvSpPr>
            <a:spLocks noChangeArrowheads="1"/>
          </p:cNvSpPr>
          <p:nvPr>
            <p:custDataLst>
              <p:tags r:id="rId25"/>
            </p:custDataLst>
          </p:nvPr>
        </p:nvSpPr>
        <p:spPr bwMode="auto">
          <a:xfrm>
            <a:off x="3573214" y="5932636"/>
            <a:ext cx="2197100" cy="520700"/>
          </a:xfrm>
          <a:prstGeom prst="roundRect">
            <a:avLst>
              <a:gd name="adj" fmla="val 12495"/>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Génération d'un plan </a:t>
            </a:r>
          </a:p>
          <a:p>
            <a:pPr algn="ctr">
              <a:lnSpc>
                <a:spcPct val="100000"/>
              </a:lnSpc>
            </a:pPr>
            <a:r>
              <a:rPr lang="fr-FR" altLang="fr-FR">
                <a:solidFill>
                  <a:srgbClr val="000000"/>
                </a:solidFill>
              </a:rPr>
              <a:t>de réapprovisionnement</a:t>
            </a:r>
          </a:p>
        </p:txBody>
      </p:sp>
      <p:sp>
        <p:nvSpPr>
          <p:cNvPr id="22559" name="AutoShape 31">
            <a:extLst>
              <a:ext uri="{FF2B5EF4-FFF2-40B4-BE49-F238E27FC236}">
                <a16:creationId xmlns:a16="http://schemas.microsoft.com/office/drawing/2014/main" id="{B19DDC14-9815-4EC6-A180-48E76F9B2670}"/>
              </a:ext>
            </a:extLst>
          </p:cNvPr>
          <p:cNvSpPr>
            <a:spLocks noChangeArrowheads="1"/>
          </p:cNvSpPr>
          <p:nvPr>
            <p:custDataLst>
              <p:tags r:id="rId26"/>
            </p:custDataLst>
          </p:nvPr>
        </p:nvSpPr>
        <p:spPr bwMode="auto">
          <a:xfrm>
            <a:off x="6164014" y="5932636"/>
            <a:ext cx="2273300" cy="520700"/>
          </a:xfrm>
          <a:prstGeom prst="roundRect">
            <a:avLst>
              <a:gd name="adj" fmla="val 12495"/>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100000"/>
              </a:lnSpc>
            </a:pPr>
            <a:r>
              <a:rPr lang="fr-FR" altLang="fr-FR">
                <a:solidFill>
                  <a:srgbClr val="000000"/>
                </a:solidFill>
              </a:rPr>
              <a:t>Génération d'un plan </a:t>
            </a:r>
          </a:p>
          <a:p>
            <a:pPr algn="ctr">
              <a:lnSpc>
                <a:spcPct val="100000"/>
              </a:lnSpc>
            </a:pPr>
            <a:r>
              <a:rPr lang="fr-FR" altLang="fr-FR">
                <a:solidFill>
                  <a:srgbClr val="000000"/>
                </a:solidFill>
              </a:rPr>
              <a:t>de matières critiques</a:t>
            </a:r>
          </a:p>
        </p:txBody>
      </p:sp>
      <p:sp>
        <p:nvSpPr>
          <p:cNvPr id="22560" name="AutoShape 32">
            <a:extLst>
              <a:ext uri="{FF2B5EF4-FFF2-40B4-BE49-F238E27FC236}">
                <a16:creationId xmlns:a16="http://schemas.microsoft.com/office/drawing/2014/main" id="{95AB6DAA-CBA2-4C4A-8423-867713FA8040}"/>
              </a:ext>
            </a:extLst>
          </p:cNvPr>
          <p:cNvSpPr>
            <a:spLocks noChangeArrowheads="1"/>
          </p:cNvSpPr>
          <p:nvPr>
            <p:custDataLst>
              <p:tags r:id="rId27"/>
            </p:custDataLst>
          </p:nvPr>
        </p:nvSpPr>
        <p:spPr bwMode="auto">
          <a:xfrm>
            <a:off x="2846139" y="3783161"/>
            <a:ext cx="1222375" cy="1127125"/>
          </a:xfrm>
          <a:prstGeom prst="star16">
            <a:avLst>
              <a:gd name="adj" fmla="val 37500"/>
            </a:avLst>
          </a:prstGeom>
          <a:solidFill>
            <a:schemeClr val="folHlink"/>
          </a:solidFill>
          <a:ln w="25400">
            <a:solidFill>
              <a:srgbClr val="000000"/>
            </a:solidFill>
            <a:miter lim="800000"/>
            <a:headEnd/>
            <a:tailEnd/>
          </a:ln>
          <a:effectLst>
            <a:outerShdw dist="107763" dir="2700000" algn="ctr" rotWithShape="0">
              <a:srgbClr val="000000"/>
            </a:outerShdw>
          </a:effectLst>
        </p:spPr>
        <p:txBody>
          <a:bodyPr wrap="none" lIns="90488" tIns="44450" rIns="90488" bIns="44450" anchor="ctr"/>
          <a:lstStyle/>
          <a:p>
            <a:pPr algn="ctr">
              <a:lnSpc>
                <a:spcPct val="100000"/>
              </a:lnSpc>
            </a:pPr>
            <a:r>
              <a:rPr lang="fr-FR" altLang="fr-FR" sz="1800">
                <a:solidFill>
                  <a:srgbClr val="00279F"/>
                </a:solidFill>
                <a:effectLst>
                  <a:outerShdw blurRad="38100" dist="38100" dir="2700000" algn="tl">
                    <a:srgbClr val="000000"/>
                  </a:outerShdw>
                </a:effectLst>
              </a:rPr>
              <a:t>ET</a:t>
            </a:r>
          </a:p>
          <a:p>
            <a:pPr algn="ctr">
              <a:lnSpc>
                <a:spcPct val="100000"/>
              </a:lnSpc>
            </a:pPr>
            <a:r>
              <a:rPr lang="fr-FR" altLang="fr-FR" sz="1800">
                <a:solidFill>
                  <a:srgbClr val="00279F"/>
                </a:solidFill>
                <a:effectLst>
                  <a:outerShdw blurRad="38100" dist="38100" dir="2700000" algn="tl">
                    <a:srgbClr val="000000"/>
                  </a:outerShdw>
                </a:effectLst>
              </a:rPr>
              <a:t>SI ?</a:t>
            </a:r>
          </a:p>
        </p:txBody>
      </p:sp>
      <p:sp>
        <p:nvSpPr>
          <p:cNvPr id="22561" name="Line 33">
            <a:extLst>
              <a:ext uri="{FF2B5EF4-FFF2-40B4-BE49-F238E27FC236}">
                <a16:creationId xmlns:a16="http://schemas.microsoft.com/office/drawing/2014/main" id="{603A5A8D-AE18-47EE-971A-33289D79B54F}"/>
              </a:ext>
            </a:extLst>
          </p:cNvPr>
          <p:cNvSpPr>
            <a:spLocks noChangeShapeType="1"/>
          </p:cNvSpPr>
          <p:nvPr>
            <p:custDataLst>
              <p:tags r:id="rId28"/>
            </p:custDataLst>
          </p:nvPr>
        </p:nvSpPr>
        <p:spPr bwMode="auto">
          <a:xfrm flipH="1" flipV="1">
            <a:off x="2715964" y="2865586"/>
            <a:ext cx="558800" cy="1016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2" name="Line 34">
            <a:extLst>
              <a:ext uri="{FF2B5EF4-FFF2-40B4-BE49-F238E27FC236}">
                <a16:creationId xmlns:a16="http://schemas.microsoft.com/office/drawing/2014/main" id="{DA73FC63-72CB-4BFC-96E8-5DBE2279F021}"/>
              </a:ext>
            </a:extLst>
          </p:cNvPr>
          <p:cNvSpPr>
            <a:spLocks noChangeShapeType="1"/>
          </p:cNvSpPr>
          <p:nvPr>
            <p:custDataLst>
              <p:tags r:id="rId29"/>
            </p:custDataLst>
          </p:nvPr>
        </p:nvSpPr>
        <p:spPr bwMode="auto">
          <a:xfrm flipV="1">
            <a:off x="3808164" y="2941786"/>
            <a:ext cx="279400" cy="1016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3" name="Line 35">
            <a:extLst>
              <a:ext uri="{FF2B5EF4-FFF2-40B4-BE49-F238E27FC236}">
                <a16:creationId xmlns:a16="http://schemas.microsoft.com/office/drawing/2014/main" id="{33EB4F8A-CB0B-441C-86E5-675304C49F4B}"/>
              </a:ext>
            </a:extLst>
          </p:cNvPr>
          <p:cNvSpPr>
            <a:spLocks noChangeShapeType="1"/>
          </p:cNvSpPr>
          <p:nvPr>
            <p:custDataLst>
              <p:tags r:id="rId30"/>
            </p:custDataLst>
          </p:nvPr>
        </p:nvSpPr>
        <p:spPr bwMode="auto">
          <a:xfrm flipV="1">
            <a:off x="3960564" y="2865586"/>
            <a:ext cx="2184400" cy="13208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4" name="Line 36">
            <a:extLst>
              <a:ext uri="{FF2B5EF4-FFF2-40B4-BE49-F238E27FC236}">
                <a16:creationId xmlns:a16="http://schemas.microsoft.com/office/drawing/2014/main" id="{99B7ABE0-0982-431B-B716-14E9E3AA0404}"/>
              </a:ext>
            </a:extLst>
          </p:cNvPr>
          <p:cNvSpPr>
            <a:spLocks noChangeShapeType="1"/>
          </p:cNvSpPr>
          <p:nvPr>
            <p:custDataLst>
              <p:tags r:id="rId31"/>
            </p:custDataLst>
          </p:nvPr>
        </p:nvSpPr>
        <p:spPr bwMode="auto">
          <a:xfrm flipH="1">
            <a:off x="2715964" y="4795986"/>
            <a:ext cx="482600" cy="508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5" name="Line 37">
            <a:extLst>
              <a:ext uri="{FF2B5EF4-FFF2-40B4-BE49-F238E27FC236}">
                <a16:creationId xmlns:a16="http://schemas.microsoft.com/office/drawing/2014/main" id="{39F0A0F6-02DB-43F3-8342-48D27DC8C9CB}"/>
              </a:ext>
            </a:extLst>
          </p:cNvPr>
          <p:cNvSpPr>
            <a:spLocks noChangeShapeType="1"/>
          </p:cNvSpPr>
          <p:nvPr>
            <p:custDataLst>
              <p:tags r:id="rId32"/>
            </p:custDataLst>
          </p:nvPr>
        </p:nvSpPr>
        <p:spPr bwMode="auto">
          <a:xfrm>
            <a:off x="4036764" y="4414986"/>
            <a:ext cx="2108200" cy="4318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6" name="Line 38">
            <a:extLst>
              <a:ext uri="{FF2B5EF4-FFF2-40B4-BE49-F238E27FC236}">
                <a16:creationId xmlns:a16="http://schemas.microsoft.com/office/drawing/2014/main" id="{417D4907-ABB7-494E-BF5E-04EFF4B2A303}"/>
              </a:ext>
            </a:extLst>
          </p:cNvPr>
          <p:cNvSpPr>
            <a:spLocks noChangeShapeType="1"/>
          </p:cNvSpPr>
          <p:nvPr>
            <p:custDataLst>
              <p:tags r:id="rId33"/>
            </p:custDataLst>
          </p:nvPr>
        </p:nvSpPr>
        <p:spPr bwMode="auto">
          <a:xfrm>
            <a:off x="3960564" y="4719786"/>
            <a:ext cx="2260600" cy="1270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7" name="Line 39">
            <a:extLst>
              <a:ext uri="{FF2B5EF4-FFF2-40B4-BE49-F238E27FC236}">
                <a16:creationId xmlns:a16="http://schemas.microsoft.com/office/drawing/2014/main" id="{ABABF59B-850D-4861-9D68-C322520A5699}"/>
              </a:ext>
            </a:extLst>
          </p:cNvPr>
          <p:cNvSpPr>
            <a:spLocks noChangeShapeType="1"/>
          </p:cNvSpPr>
          <p:nvPr>
            <p:custDataLst>
              <p:tags r:id="rId34"/>
            </p:custDataLst>
          </p:nvPr>
        </p:nvSpPr>
        <p:spPr bwMode="auto">
          <a:xfrm>
            <a:off x="3579564" y="4872186"/>
            <a:ext cx="355600" cy="10414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Espace réservé du numéro de diapositive 1">
            <a:extLst>
              <a:ext uri="{FF2B5EF4-FFF2-40B4-BE49-F238E27FC236}">
                <a16:creationId xmlns:a16="http://schemas.microsoft.com/office/drawing/2014/main" id="{881F46C9-CD37-4A98-898A-6FE0CD1A80D6}"/>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17</a:t>
            </a:fld>
            <a:endParaRPr lang="fr-F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e la date 3">
            <a:extLst>
              <a:ext uri="{FF2B5EF4-FFF2-40B4-BE49-F238E27FC236}">
                <a16:creationId xmlns:a16="http://schemas.microsoft.com/office/drawing/2014/main" id="{3D4C484D-149D-4E1A-8BDE-B35980334212}"/>
              </a:ext>
            </a:extLst>
          </p:cNvPr>
          <p:cNvSpPr>
            <a:spLocks noGrp="1"/>
          </p:cNvSpPr>
          <p:nvPr>
            <p:ph type="dt" sz="half" idx="10"/>
            <p:custDataLst>
              <p:tags r:id="rId1"/>
            </p:custDataLst>
          </p:nvPr>
        </p:nvSpPr>
        <p:spPr/>
        <p:txBody>
          <a:bodyPr/>
          <a:lstStyle/>
          <a:p>
            <a:fld id="{11A12BC0-7776-44E6-99FB-54C4AE9AFFC5}" type="datetime1">
              <a:rPr lang="fr-FR" altLang="fr-FR"/>
              <a:pPr/>
              <a:t>29/08/2020</a:t>
            </a:fld>
            <a:endParaRPr lang="fr-FR" altLang="fr-FR"/>
          </a:p>
        </p:txBody>
      </p:sp>
      <p:sp>
        <p:nvSpPr>
          <p:cNvPr id="42" name="Espace réservé du pied de page 4">
            <a:extLst>
              <a:ext uri="{FF2B5EF4-FFF2-40B4-BE49-F238E27FC236}">
                <a16:creationId xmlns:a16="http://schemas.microsoft.com/office/drawing/2014/main" id="{FF5415F2-88CB-4C84-BF50-229C4DB06556}"/>
              </a:ext>
            </a:extLst>
          </p:cNvPr>
          <p:cNvSpPr>
            <a:spLocks noGrp="1"/>
          </p:cNvSpPr>
          <p:nvPr>
            <p:ph type="ftr" sz="quarter" idx="11"/>
            <p:custDataLst>
              <p:tags r:id="rId2"/>
            </p:custDataLst>
          </p:nvPr>
        </p:nvSpPr>
        <p:spPr/>
        <p:txBody>
          <a:bodyPr/>
          <a:lstStyle/>
          <a:p>
            <a:r>
              <a:rPr lang="fr-FR" altLang="fr-FR"/>
              <a:t>© Groupe HEC - Département Management des Opérations et des Systèmes d'Information</a:t>
            </a:r>
          </a:p>
        </p:txBody>
      </p:sp>
      <p:sp>
        <p:nvSpPr>
          <p:cNvPr id="116738" name="Rectangle 2">
            <a:extLst>
              <a:ext uri="{FF2B5EF4-FFF2-40B4-BE49-F238E27FC236}">
                <a16:creationId xmlns:a16="http://schemas.microsoft.com/office/drawing/2014/main" id="{3AC14523-CC7C-46AF-8726-A59E37C72712}"/>
              </a:ext>
            </a:extLst>
          </p:cNvPr>
          <p:cNvSpPr>
            <a:spLocks noGrp="1" noChangeArrowheads="1"/>
          </p:cNvSpPr>
          <p:nvPr>
            <p:ph type="title"/>
            <p:custDataLst>
              <p:tags r:id="rId3"/>
            </p:custDataLst>
          </p:nvPr>
        </p:nvSpPr>
        <p:spPr>
          <a:xfrm>
            <a:off x="1600200" y="692696"/>
            <a:ext cx="7239000" cy="826542"/>
          </a:xfrm>
          <a:noFill/>
          <a:ln/>
        </p:spPr>
        <p:txBody>
          <a:bodyPr/>
          <a:lstStyle/>
          <a:p>
            <a:r>
              <a:rPr lang="fr-FR" dirty="0"/>
              <a:t>4. Organisation Supply Chain</a:t>
            </a:r>
            <a:br>
              <a:rPr lang="fr-FR" dirty="0"/>
            </a:br>
            <a:r>
              <a:rPr lang="fr-FR" altLang="fr-FR" dirty="0"/>
              <a:t>L’organisation traditionnelle (1)</a:t>
            </a:r>
          </a:p>
        </p:txBody>
      </p:sp>
      <p:sp>
        <p:nvSpPr>
          <p:cNvPr id="116739" name="Rectangle 3">
            <a:extLst>
              <a:ext uri="{FF2B5EF4-FFF2-40B4-BE49-F238E27FC236}">
                <a16:creationId xmlns:a16="http://schemas.microsoft.com/office/drawing/2014/main" id="{82BC3107-98FC-4FE6-B87A-7A2B9ABD7C50}"/>
              </a:ext>
            </a:extLst>
          </p:cNvPr>
          <p:cNvSpPr>
            <a:spLocks noChangeArrowheads="1"/>
          </p:cNvSpPr>
          <p:nvPr>
            <p:custDataLst>
              <p:tags r:id="rId4"/>
            </p:custDataLst>
          </p:nvPr>
        </p:nvSpPr>
        <p:spPr bwMode="auto">
          <a:xfrm>
            <a:off x="4108450" y="2109688"/>
            <a:ext cx="1171575" cy="536575"/>
          </a:xfrm>
          <a:prstGeom prst="rect">
            <a:avLst/>
          </a:prstGeom>
          <a:solidFill>
            <a:schemeClr val="tx2"/>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600">
                <a:solidFill>
                  <a:srgbClr val="003300"/>
                </a:solidFill>
              </a:rPr>
              <a:t>Direction</a:t>
            </a:r>
          </a:p>
          <a:p>
            <a:pPr algn="ctr"/>
            <a:r>
              <a:rPr lang="fr-FR" altLang="fr-FR" sz="1600">
                <a:solidFill>
                  <a:srgbClr val="003300"/>
                </a:solidFill>
              </a:rPr>
              <a:t>générale</a:t>
            </a:r>
          </a:p>
        </p:txBody>
      </p:sp>
      <p:sp>
        <p:nvSpPr>
          <p:cNvPr id="116740" name="Rectangle 4">
            <a:extLst>
              <a:ext uri="{FF2B5EF4-FFF2-40B4-BE49-F238E27FC236}">
                <a16:creationId xmlns:a16="http://schemas.microsoft.com/office/drawing/2014/main" id="{76BF5D6E-63FC-4B9E-BC58-3EFB88F64318}"/>
              </a:ext>
            </a:extLst>
          </p:cNvPr>
          <p:cNvSpPr>
            <a:spLocks noChangeArrowheads="1"/>
          </p:cNvSpPr>
          <p:nvPr>
            <p:custDataLst>
              <p:tags r:id="rId5"/>
            </p:custDataLst>
          </p:nvPr>
        </p:nvSpPr>
        <p:spPr bwMode="auto">
          <a:xfrm>
            <a:off x="4038600" y="3813076"/>
            <a:ext cx="1295400" cy="538162"/>
          </a:xfrm>
          <a:prstGeom prst="rect">
            <a:avLst/>
          </a:prstGeom>
          <a:solidFill>
            <a:srgbClr val="FFFF99"/>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a:t>
            </a:r>
          </a:p>
          <a:p>
            <a:pPr algn="ctr"/>
            <a:r>
              <a:rPr lang="fr-FR" altLang="fr-FR" sz="1200">
                <a:solidFill>
                  <a:srgbClr val="003300"/>
                </a:solidFill>
              </a:rPr>
              <a:t>industrielle</a:t>
            </a:r>
          </a:p>
        </p:txBody>
      </p:sp>
      <p:sp>
        <p:nvSpPr>
          <p:cNvPr id="116741" name="Rectangle 5">
            <a:extLst>
              <a:ext uri="{FF2B5EF4-FFF2-40B4-BE49-F238E27FC236}">
                <a16:creationId xmlns:a16="http://schemas.microsoft.com/office/drawing/2014/main" id="{41C1C422-9EF7-4F03-8413-CB9CB964CB02}"/>
              </a:ext>
            </a:extLst>
          </p:cNvPr>
          <p:cNvSpPr>
            <a:spLocks noChangeArrowheads="1"/>
          </p:cNvSpPr>
          <p:nvPr>
            <p:custDataLst>
              <p:tags r:id="rId6"/>
            </p:custDataLst>
          </p:nvPr>
        </p:nvSpPr>
        <p:spPr bwMode="auto">
          <a:xfrm>
            <a:off x="500063" y="4649688"/>
            <a:ext cx="1168400" cy="536575"/>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0000"/>
                </a:solidFill>
              </a:rPr>
              <a:t>Bureau des</a:t>
            </a:r>
          </a:p>
          <a:p>
            <a:pPr algn="ctr"/>
            <a:r>
              <a:rPr lang="fr-FR" altLang="fr-FR" sz="1200">
                <a:solidFill>
                  <a:srgbClr val="000000"/>
                </a:solidFill>
              </a:rPr>
              <a:t>Méthodes</a:t>
            </a:r>
            <a:endParaRPr lang="fr-FR" altLang="fr-FR" sz="1400">
              <a:solidFill>
                <a:schemeClr val="tx1"/>
              </a:solidFill>
            </a:endParaRPr>
          </a:p>
        </p:txBody>
      </p:sp>
      <p:sp>
        <p:nvSpPr>
          <p:cNvPr id="116742" name="Rectangle 6">
            <a:extLst>
              <a:ext uri="{FF2B5EF4-FFF2-40B4-BE49-F238E27FC236}">
                <a16:creationId xmlns:a16="http://schemas.microsoft.com/office/drawing/2014/main" id="{D0B03A0B-6AAE-4CB2-BC72-6E20779D0AD5}"/>
              </a:ext>
            </a:extLst>
          </p:cNvPr>
          <p:cNvSpPr>
            <a:spLocks noChangeArrowheads="1"/>
          </p:cNvSpPr>
          <p:nvPr>
            <p:custDataLst>
              <p:tags r:id="rId7"/>
            </p:custDataLst>
          </p:nvPr>
        </p:nvSpPr>
        <p:spPr bwMode="auto">
          <a:xfrm>
            <a:off x="1843088" y="4649688"/>
            <a:ext cx="1169987" cy="534988"/>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lIns="0" rIns="0"/>
          <a:lstStyle/>
          <a:p>
            <a:pPr algn="ctr"/>
            <a:r>
              <a:rPr lang="fr-FR" altLang="fr-FR" sz="1100">
                <a:solidFill>
                  <a:srgbClr val="000000"/>
                </a:solidFill>
              </a:rPr>
              <a:t>Planification</a:t>
            </a:r>
          </a:p>
          <a:p>
            <a:pPr algn="ctr"/>
            <a:r>
              <a:rPr lang="fr-FR" altLang="fr-FR" sz="1100">
                <a:solidFill>
                  <a:srgbClr val="000000"/>
                </a:solidFill>
              </a:rPr>
              <a:t>Ordonnancement</a:t>
            </a:r>
          </a:p>
          <a:p>
            <a:pPr algn="ctr"/>
            <a:r>
              <a:rPr lang="fr-FR" altLang="fr-FR" sz="1100">
                <a:solidFill>
                  <a:srgbClr val="000000"/>
                </a:solidFill>
              </a:rPr>
              <a:t>Lancement</a:t>
            </a:r>
            <a:endParaRPr lang="fr-FR" altLang="fr-FR" sz="1100">
              <a:solidFill>
                <a:schemeClr val="tx1"/>
              </a:solidFill>
            </a:endParaRPr>
          </a:p>
        </p:txBody>
      </p:sp>
      <p:sp>
        <p:nvSpPr>
          <p:cNvPr id="116743" name="Rectangle 7">
            <a:extLst>
              <a:ext uri="{FF2B5EF4-FFF2-40B4-BE49-F238E27FC236}">
                <a16:creationId xmlns:a16="http://schemas.microsoft.com/office/drawing/2014/main" id="{7B23AD41-BDCF-42EB-B05A-C443DAEA339E}"/>
              </a:ext>
            </a:extLst>
          </p:cNvPr>
          <p:cNvSpPr>
            <a:spLocks noChangeArrowheads="1"/>
          </p:cNvSpPr>
          <p:nvPr>
            <p:custDataLst>
              <p:tags r:id="rId8"/>
            </p:custDataLst>
          </p:nvPr>
        </p:nvSpPr>
        <p:spPr bwMode="auto">
          <a:xfrm>
            <a:off x="3190875" y="4649688"/>
            <a:ext cx="1168400" cy="536575"/>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0000"/>
                </a:solidFill>
              </a:rPr>
              <a:t>Maintenance</a:t>
            </a:r>
          </a:p>
          <a:p>
            <a:pPr algn="ctr"/>
            <a:r>
              <a:rPr lang="fr-FR" altLang="fr-FR" sz="1200">
                <a:solidFill>
                  <a:srgbClr val="000000"/>
                </a:solidFill>
              </a:rPr>
              <a:t>Outillage</a:t>
            </a:r>
            <a:endParaRPr lang="fr-FR" altLang="fr-FR" sz="1400">
              <a:solidFill>
                <a:schemeClr val="tx1"/>
              </a:solidFill>
            </a:endParaRPr>
          </a:p>
        </p:txBody>
      </p:sp>
      <p:sp>
        <p:nvSpPr>
          <p:cNvPr id="116744" name="Rectangle 8">
            <a:extLst>
              <a:ext uri="{FF2B5EF4-FFF2-40B4-BE49-F238E27FC236}">
                <a16:creationId xmlns:a16="http://schemas.microsoft.com/office/drawing/2014/main" id="{A04F4A8E-1C0C-47AE-843A-0624B4713BFC}"/>
              </a:ext>
            </a:extLst>
          </p:cNvPr>
          <p:cNvSpPr>
            <a:spLocks noChangeArrowheads="1"/>
          </p:cNvSpPr>
          <p:nvPr>
            <p:custDataLst>
              <p:tags r:id="rId9"/>
            </p:custDataLst>
          </p:nvPr>
        </p:nvSpPr>
        <p:spPr bwMode="auto">
          <a:xfrm>
            <a:off x="501650" y="2943126"/>
            <a:ext cx="1171575" cy="534987"/>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 des</a:t>
            </a:r>
          </a:p>
          <a:p>
            <a:pPr algn="ctr"/>
            <a:r>
              <a:rPr lang="fr-FR" altLang="fr-FR" sz="1200">
                <a:solidFill>
                  <a:srgbClr val="003300"/>
                </a:solidFill>
              </a:rPr>
              <a:t>ressources humaines</a:t>
            </a:r>
            <a:endParaRPr lang="fr-FR" altLang="fr-FR" sz="1200">
              <a:solidFill>
                <a:schemeClr val="tx1"/>
              </a:solidFill>
            </a:endParaRPr>
          </a:p>
        </p:txBody>
      </p:sp>
      <p:sp>
        <p:nvSpPr>
          <p:cNvPr id="116745" name="Rectangle 9">
            <a:extLst>
              <a:ext uri="{FF2B5EF4-FFF2-40B4-BE49-F238E27FC236}">
                <a16:creationId xmlns:a16="http://schemas.microsoft.com/office/drawing/2014/main" id="{FD0D877C-058A-472C-B13A-3B42C079181A}"/>
              </a:ext>
            </a:extLst>
          </p:cNvPr>
          <p:cNvSpPr>
            <a:spLocks noChangeArrowheads="1"/>
          </p:cNvSpPr>
          <p:nvPr>
            <p:custDataLst>
              <p:tags r:id="rId10"/>
            </p:custDataLst>
          </p:nvPr>
        </p:nvSpPr>
        <p:spPr bwMode="auto">
          <a:xfrm>
            <a:off x="7537450" y="2943126"/>
            <a:ext cx="1169988" cy="534987"/>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a:t>
            </a:r>
          </a:p>
          <a:p>
            <a:pPr algn="ctr"/>
            <a:r>
              <a:rPr lang="fr-FR" altLang="fr-FR" sz="1200">
                <a:solidFill>
                  <a:srgbClr val="003300"/>
                </a:solidFill>
              </a:rPr>
              <a:t>des Achats</a:t>
            </a:r>
            <a:endParaRPr lang="fr-FR" altLang="fr-FR" sz="1400">
              <a:solidFill>
                <a:srgbClr val="003300"/>
              </a:solidFill>
            </a:endParaRPr>
          </a:p>
        </p:txBody>
      </p:sp>
      <p:sp>
        <p:nvSpPr>
          <p:cNvPr id="116746" name="Rectangle 10">
            <a:extLst>
              <a:ext uri="{FF2B5EF4-FFF2-40B4-BE49-F238E27FC236}">
                <a16:creationId xmlns:a16="http://schemas.microsoft.com/office/drawing/2014/main" id="{0EF4129F-F022-46ED-8E7E-35B74FE3855B}"/>
              </a:ext>
            </a:extLst>
          </p:cNvPr>
          <p:cNvSpPr>
            <a:spLocks noChangeArrowheads="1"/>
          </p:cNvSpPr>
          <p:nvPr>
            <p:custDataLst>
              <p:tags r:id="rId11"/>
            </p:custDataLst>
          </p:nvPr>
        </p:nvSpPr>
        <p:spPr bwMode="auto">
          <a:xfrm>
            <a:off x="6196013" y="2943126"/>
            <a:ext cx="1169987" cy="536575"/>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 de</a:t>
            </a:r>
          </a:p>
          <a:p>
            <a:pPr algn="ctr"/>
            <a:r>
              <a:rPr lang="fr-FR" altLang="fr-FR" sz="1200">
                <a:solidFill>
                  <a:srgbClr val="003300"/>
                </a:solidFill>
              </a:rPr>
              <a:t>la Qualité</a:t>
            </a:r>
          </a:p>
        </p:txBody>
      </p:sp>
      <p:sp>
        <p:nvSpPr>
          <p:cNvPr id="116747" name="Rectangle 11">
            <a:extLst>
              <a:ext uri="{FF2B5EF4-FFF2-40B4-BE49-F238E27FC236}">
                <a16:creationId xmlns:a16="http://schemas.microsoft.com/office/drawing/2014/main" id="{D214FE25-1C2F-44F1-9AF9-166DD4B91B8A}"/>
              </a:ext>
            </a:extLst>
          </p:cNvPr>
          <p:cNvSpPr>
            <a:spLocks noChangeArrowheads="1"/>
          </p:cNvSpPr>
          <p:nvPr>
            <p:custDataLst>
              <p:tags r:id="rId12"/>
            </p:custDataLst>
          </p:nvPr>
        </p:nvSpPr>
        <p:spPr bwMode="auto">
          <a:xfrm>
            <a:off x="1849438" y="2943126"/>
            <a:ext cx="1168400" cy="538162"/>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a:t>
            </a:r>
          </a:p>
          <a:p>
            <a:pPr algn="ctr"/>
            <a:r>
              <a:rPr lang="fr-FR" altLang="fr-FR" sz="1200">
                <a:solidFill>
                  <a:srgbClr val="003300"/>
                </a:solidFill>
              </a:rPr>
              <a:t>financière</a:t>
            </a:r>
          </a:p>
        </p:txBody>
      </p:sp>
      <p:sp>
        <p:nvSpPr>
          <p:cNvPr id="116748" name="Rectangle 12">
            <a:extLst>
              <a:ext uri="{FF2B5EF4-FFF2-40B4-BE49-F238E27FC236}">
                <a16:creationId xmlns:a16="http://schemas.microsoft.com/office/drawing/2014/main" id="{1BBA56F6-5785-40F3-BC6C-427EC21CF41B}"/>
              </a:ext>
            </a:extLst>
          </p:cNvPr>
          <p:cNvSpPr>
            <a:spLocks noChangeArrowheads="1"/>
          </p:cNvSpPr>
          <p:nvPr>
            <p:custDataLst>
              <p:tags r:id="rId13"/>
            </p:custDataLst>
          </p:nvPr>
        </p:nvSpPr>
        <p:spPr bwMode="auto">
          <a:xfrm>
            <a:off x="4862513" y="2943126"/>
            <a:ext cx="1168400" cy="536575"/>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Bureau</a:t>
            </a:r>
          </a:p>
          <a:p>
            <a:pPr algn="ctr"/>
            <a:r>
              <a:rPr lang="fr-FR" altLang="fr-FR" sz="1200">
                <a:solidFill>
                  <a:srgbClr val="003300"/>
                </a:solidFill>
              </a:rPr>
              <a:t>d’études</a:t>
            </a:r>
          </a:p>
        </p:txBody>
      </p:sp>
      <p:sp>
        <p:nvSpPr>
          <p:cNvPr id="116749" name="Rectangle 13">
            <a:extLst>
              <a:ext uri="{FF2B5EF4-FFF2-40B4-BE49-F238E27FC236}">
                <a16:creationId xmlns:a16="http://schemas.microsoft.com/office/drawing/2014/main" id="{65375E9A-16B7-4C30-8D18-CB46A68F3898}"/>
              </a:ext>
            </a:extLst>
          </p:cNvPr>
          <p:cNvSpPr>
            <a:spLocks noChangeArrowheads="1"/>
          </p:cNvSpPr>
          <p:nvPr>
            <p:custDataLst>
              <p:tags r:id="rId14"/>
            </p:custDataLst>
          </p:nvPr>
        </p:nvSpPr>
        <p:spPr bwMode="auto">
          <a:xfrm>
            <a:off x="3187700" y="2943126"/>
            <a:ext cx="1169988" cy="538162"/>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dirty="0">
                <a:solidFill>
                  <a:srgbClr val="003300"/>
                </a:solidFill>
              </a:rPr>
              <a:t>Direction</a:t>
            </a:r>
          </a:p>
          <a:p>
            <a:pPr algn="ctr"/>
            <a:r>
              <a:rPr lang="fr-FR" altLang="fr-FR" sz="1200" dirty="0">
                <a:solidFill>
                  <a:srgbClr val="003300"/>
                </a:solidFill>
              </a:rPr>
              <a:t>Commerciale</a:t>
            </a:r>
            <a:br>
              <a:rPr lang="fr-FR" altLang="fr-FR" sz="1200" dirty="0">
                <a:solidFill>
                  <a:srgbClr val="003300"/>
                </a:solidFill>
              </a:rPr>
            </a:br>
            <a:r>
              <a:rPr lang="fr-FR" altLang="fr-FR" sz="1200" dirty="0">
                <a:solidFill>
                  <a:srgbClr val="003300"/>
                </a:solidFill>
              </a:rPr>
              <a:t>Marketing</a:t>
            </a:r>
          </a:p>
        </p:txBody>
      </p:sp>
      <p:sp>
        <p:nvSpPr>
          <p:cNvPr id="116750" name="Rectangle 14">
            <a:extLst>
              <a:ext uri="{FF2B5EF4-FFF2-40B4-BE49-F238E27FC236}">
                <a16:creationId xmlns:a16="http://schemas.microsoft.com/office/drawing/2014/main" id="{F2B4AD80-6A10-4861-853C-42B1287ABE3A}"/>
              </a:ext>
            </a:extLst>
          </p:cNvPr>
          <p:cNvSpPr>
            <a:spLocks noChangeArrowheads="1"/>
          </p:cNvSpPr>
          <p:nvPr>
            <p:custDataLst>
              <p:tags r:id="rId15"/>
            </p:custDataLst>
          </p:nvPr>
        </p:nvSpPr>
        <p:spPr bwMode="auto">
          <a:xfrm>
            <a:off x="4851400" y="5484713"/>
            <a:ext cx="1171575"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C</a:t>
            </a:r>
          </a:p>
        </p:txBody>
      </p:sp>
      <p:sp>
        <p:nvSpPr>
          <p:cNvPr id="116751" name="Rectangle 15">
            <a:extLst>
              <a:ext uri="{FF2B5EF4-FFF2-40B4-BE49-F238E27FC236}">
                <a16:creationId xmlns:a16="http://schemas.microsoft.com/office/drawing/2014/main" id="{52F29073-D833-402D-B03C-7ECFC5405C28}"/>
              </a:ext>
            </a:extLst>
          </p:cNvPr>
          <p:cNvSpPr>
            <a:spLocks noChangeArrowheads="1"/>
          </p:cNvSpPr>
          <p:nvPr>
            <p:custDataLst>
              <p:tags r:id="rId16"/>
            </p:custDataLst>
          </p:nvPr>
        </p:nvSpPr>
        <p:spPr bwMode="auto">
          <a:xfrm>
            <a:off x="7523163" y="4649688"/>
            <a:ext cx="1171575" cy="538163"/>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0000"/>
                </a:solidFill>
              </a:rPr>
              <a:t>Magasin PF</a:t>
            </a:r>
          </a:p>
          <a:p>
            <a:pPr algn="ctr"/>
            <a:r>
              <a:rPr lang="fr-FR" altLang="fr-FR" sz="1200">
                <a:solidFill>
                  <a:srgbClr val="000000"/>
                </a:solidFill>
              </a:rPr>
              <a:t>Expéditions</a:t>
            </a:r>
          </a:p>
          <a:p>
            <a:pPr algn="ctr"/>
            <a:r>
              <a:rPr lang="fr-FR" altLang="fr-FR" sz="1200">
                <a:solidFill>
                  <a:srgbClr val="000000"/>
                </a:solidFill>
              </a:rPr>
              <a:t>Transports</a:t>
            </a:r>
            <a:endParaRPr lang="fr-FR" altLang="fr-FR" sz="1200">
              <a:solidFill>
                <a:schemeClr val="tx1"/>
              </a:solidFill>
            </a:endParaRPr>
          </a:p>
        </p:txBody>
      </p:sp>
      <p:sp>
        <p:nvSpPr>
          <p:cNvPr id="116752" name="Rectangle 16">
            <a:extLst>
              <a:ext uri="{FF2B5EF4-FFF2-40B4-BE49-F238E27FC236}">
                <a16:creationId xmlns:a16="http://schemas.microsoft.com/office/drawing/2014/main" id="{6E55BB4A-14A9-4FB7-A2BC-3A1A9F4975DE}"/>
              </a:ext>
            </a:extLst>
          </p:cNvPr>
          <p:cNvSpPr>
            <a:spLocks noChangeArrowheads="1"/>
          </p:cNvSpPr>
          <p:nvPr>
            <p:custDataLst>
              <p:tags r:id="rId17"/>
            </p:custDataLst>
          </p:nvPr>
        </p:nvSpPr>
        <p:spPr bwMode="auto">
          <a:xfrm>
            <a:off x="6203950" y="4649688"/>
            <a:ext cx="1168400" cy="538163"/>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100">
                <a:solidFill>
                  <a:srgbClr val="000000"/>
                </a:solidFill>
              </a:rPr>
              <a:t>Manutentions</a:t>
            </a:r>
          </a:p>
          <a:p>
            <a:pPr algn="ctr"/>
            <a:r>
              <a:rPr lang="fr-FR" altLang="fr-FR" sz="1100">
                <a:solidFill>
                  <a:srgbClr val="000000"/>
                </a:solidFill>
              </a:rPr>
              <a:t>Logistique</a:t>
            </a:r>
          </a:p>
          <a:p>
            <a:pPr algn="ctr"/>
            <a:r>
              <a:rPr lang="fr-FR" altLang="fr-FR" sz="1100">
                <a:solidFill>
                  <a:srgbClr val="000000"/>
                </a:solidFill>
              </a:rPr>
              <a:t>interne</a:t>
            </a:r>
          </a:p>
        </p:txBody>
      </p:sp>
      <p:sp>
        <p:nvSpPr>
          <p:cNvPr id="116753" name="Rectangle 17">
            <a:extLst>
              <a:ext uri="{FF2B5EF4-FFF2-40B4-BE49-F238E27FC236}">
                <a16:creationId xmlns:a16="http://schemas.microsoft.com/office/drawing/2014/main" id="{5B035C9A-3458-44C2-BCEE-0EE212DD1353}"/>
              </a:ext>
            </a:extLst>
          </p:cNvPr>
          <p:cNvSpPr>
            <a:spLocks noChangeArrowheads="1"/>
          </p:cNvSpPr>
          <p:nvPr>
            <p:custDataLst>
              <p:tags r:id="rId18"/>
            </p:custDataLst>
          </p:nvPr>
        </p:nvSpPr>
        <p:spPr bwMode="auto">
          <a:xfrm>
            <a:off x="3203575" y="5484713"/>
            <a:ext cx="1168400"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B</a:t>
            </a:r>
            <a:endParaRPr lang="fr-FR" altLang="fr-FR" sz="1400">
              <a:solidFill>
                <a:schemeClr val="tx1"/>
              </a:solidFill>
            </a:endParaRPr>
          </a:p>
        </p:txBody>
      </p:sp>
      <p:sp>
        <p:nvSpPr>
          <p:cNvPr id="116754" name="Rectangle 18">
            <a:extLst>
              <a:ext uri="{FF2B5EF4-FFF2-40B4-BE49-F238E27FC236}">
                <a16:creationId xmlns:a16="http://schemas.microsoft.com/office/drawing/2014/main" id="{5CC0A041-5B98-41AF-8A3A-5414E402D8B8}"/>
              </a:ext>
            </a:extLst>
          </p:cNvPr>
          <p:cNvSpPr>
            <a:spLocks noChangeArrowheads="1"/>
          </p:cNvSpPr>
          <p:nvPr>
            <p:custDataLst>
              <p:tags r:id="rId19"/>
            </p:custDataLst>
          </p:nvPr>
        </p:nvSpPr>
        <p:spPr bwMode="auto">
          <a:xfrm>
            <a:off x="4851400" y="4649688"/>
            <a:ext cx="1171575" cy="538163"/>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Réception</a:t>
            </a:r>
          </a:p>
          <a:p>
            <a:pPr algn="ctr"/>
            <a:r>
              <a:rPr lang="fr-FR" altLang="fr-FR" sz="1200">
                <a:solidFill>
                  <a:srgbClr val="003300"/>
                </a:solidFill>
              </a:rPr>
              <a:t>Magasin MP</a:t>
            </a:r>
          </a:p>
        </p:txBody>
      </p:sp>
      <p:sp>
        <p:nvSpPr>
          <p:cNvPr id="116755" name="Rectangle 19">
            <a:extLst>
              <a:ext uri="{FF2B5EF4-FFF2-40B4-BE49-F238E27FC236}">
                <a16:creationId xmlns:a16="http://schemas.microsoft.com/office/drawing/2014/main" id="{E2193830-B625-4E12-AB5A-22A5C86A1136}"/>
              </a:ext>
            </a:extLst>
          </p:cNvPr>
          <p:cNvSpPr>
            <a:spLocks noChangeArrowheads="1"/>
          </p:cNvSpPr>
          <p:nvPr>
            <p:custDataLst>
              <p:tags r:id="rId20"/>
            </p:custDataLst>
          </p:nvPr>
        </p:nvSpPr>
        <p:spPr bwMode="auto">
          <a:xfrm>
            <a:off x="1851025" y="5484713"/>
            <a:ext cx="1171575"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A</a:t>
            </a:r>
            <a:endParaRPr lang="fr-FR" altLang="fr-FR" sz="1400">
              <a:solidFill>
                <a:schemeClr val="tx1"/>
              </a:solidFill>
            </a:endParaRPr>
          </a:p>
        </p:txBody>
      </p:sp>
      <p:sp>
        <p:nvSpPr>
          <p:cNvPr id="116756" name="Rectangle 20">
            <a:extLst>
              <a:ext uri="{FF2B5EF4-FFF2-40B4-BE49-F238E27FC236}">
                <a16:creationId xmlns:a16="http://schemas.microsoft.com/office/drawing/2014/main" id="{030F6C41-70A7-43A6-B7A5-4445A51121DC}"/>
              </a:ext>
            </a:extLst>
          </p:cNvPr>
          <p:cNvSpPr>
            <a:spLocks noChangeArrowheads="1"/>
          </p:cNvSpPr>
          <p:nvPr>
            <p:custDataLst>
              <p:tags r:id="rId21"/>
            </p:custDataLst>
          </p:nvPr>
        </p:nvSpPr>
        <p:spPr bwMode="auto">
          <a:xfrm>
            <a:off x="6203950" y="5484713"/>
            <a:ext cx="1168400"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D</a:t>
            </a:r>
            <a:endParaRPr lang="fr-FR" altLang="fr-FR" sz="1400">
              <a:solidFill>
                <a:schemeClr val="tx1"/>
              </a:solidFill>
            </a:endParaRPr>
          </a:p>
        </p:txBody>
      </p:sp>
      <p:cxnSp>
        <p:nvCxnSpPr>
          <p:cNvPr id="116757" name="AutoShape 21">
            <a:extLst>
              <a:ext uri="{FF2B5EF4-FFF2-40B4-BE49-F238E27FC236}">
                <a16:creationId xmlns:a16="http://schemas.microsoft.com/office/drawing/2014/main" id="{28D9A40F-4B64-4EA8-AFA5-9B43B730E86E}"/>
              </a:ext>
            </a:extLst>
          </p:cNvPr>
          <p:cNvCxnSpPr>
            <a:cxnSpLocks noChangeShapeType="1"/>
            <a:stCxn id="116739" idx="2"/>
            <a:endCxn id="116740" idx="0"/>
          </p:cNvCxnSpPr>
          <p:nvPr>
            <p:custDataLst>
              <p:tags r:id="rId22"/>
            </p:custDataLst>
          </p:nvPr>
        </p:nvCxnSpPr>
        <p:spPr bwMode="auto">
          <a:xfrm rot="5400000">
            <a:off x="4106862" y="3225701"/>
            <a:ext cx="1166813" cy="7938"/>
          </a:xfrm>
          <a:prstGeom prst="bentConnector3">
            <a:avLst>
              <a:gd name="adj1" fmla="val 499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8" name="AutoShape 22">
            <a:extLst>
              <a:ext uri="{FF2B5EF4-FFF2-40B4-BE49-F238E27FC236}">
                <a16:creationId xmlns:a16="http://schemas.microsoft.com/office/drawing/2014/main" id="{B723D1E8-00BE-48C5-BA7B-C8D4257C4B96}"/>
              </a:ext>
            </a:extLst>
          </p:cNvPr>
          <p:cNvCxnSpPr>
            <a:cxnSpLocks noChangeShapeType="1"/>
            <a:stCxn id="116749" idx="0"/>
            <a:endCxn id="116739" idx="2"/>
          </p:cNvCxnSpPr>
          <p:nvPr>
            <p:custDataLst>
              <p:tags r:id="rId23"/>
            </p:custDataLst>
          </p:nvPr>
        </p:nvCxnSpPr>
        <p:spPr bwMode="auto">
          <a:xfrm rot="16200000">
            <a:off x="4085431" y="2334320"/>
            <a:ext cx="296863" cy="92075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9" name="AutoShape 23">
            <a:extLst>
              <a:ext uri="{FF2B5EF4-FFF2-40B4-BE49-F238E27FC236}">
                <a16:creationId xmlns:a16="http://schemas.microsoft.com/office/drawing/2014/main" id="{1B87CC08-0284-4E2A-B8CD-A1BE72BBF611}"/>
              </a:ext>
            </a:extLst>
          </p:cNvPr>
          <p:cNvCxnSpPr>
            <a:cxnSpLocks noChangeShapeType="1"/>
            <a:stCxn id="116739" idx="2"/>
            <a:endCxn id="116747" idx="0"/>
          </p:cNvCxnSpPr>
          <p:nvPr>
            <p:custDataLst>
              <p:tags r:id="rId24"/>
            </p:custDataLst>
          </p:nvPr>
        </p:nvCxnSpPr>
        <p:spPr bwMode="auto">
          <a:xfrm rot="5400000">
            <a:off x="3415506" y="1664395"/>
            <a:ext cx="296863" cy="226060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0" name="AutoShape 24">
            <a:extLst>
              <a:ext uri="{FF2B5EF4-FFF2-40B4-BE49-F238E27FC236}">
                <a16:creationId xmlns:a16="http://schemas.microsoft.com/office/drawing/2014/main" id="{5341ED31-72A9-4817-8397-A1FBB74E563A}"/>
              </a:ext>
            </a:extLst>
          </p:cNvPr>
          <p:cNvCxnSpPr>
            <a:cxnSpLocks noChangeShapeType="1"/>
            <a:stCxn id="116739" idx="2"/>
            <a:endCxn id="116744" idx="0"/>
          </p:cNvCxnSpPr>
          <p:nvPr>
            <p:custDataLst>
              <p:tags r:id="rId25"/>
            </p:custDataLst>
          </p:nvPr>
        </p:nvCxnSpPr>
        <p:spPr bwMode="auto">
          <a:xfrm rot="5400000">
            <a:off x="2742406" y="991295"/>
            <a:ext cx="296863" cy="360680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1" name="AutoShape 25">
            <a:extLst>
              <a:ext uri="{FF2B5EF4-FFF2-40B4-BE49-F238E27FC236}">
                <a16:creationId xmlns:a16="http://schemas.microsoft.com/office/drawing/2014/main" id="{FEEE47EA-ACA3-42E7-9BC5-0F3DCDB47A03}"/>
              </a:ext>
            </a:extLst>
          </p:cNvPr>
          <p:cNvCxnSpPr>
            <a:cxnSpLocks noChangeShapeType="1"/>
            <a:stCxn id="116739" idx="2"/>
            <a:endCxn id="116748" idx="0"/>
          </p:cNvCxnSpPr>
          <p:nvPr>
            <p:custDataLst>
              <p:tags r:id="rId26"/>
            </p:custDataLst>
          </p:nvPr>
        </p:nvCxnSpPr>
        <p:spPr bwMode="auto">
          <a:xfrm rot="16200000" flipH="1">
            <a:off x="4922044" y="2418457"/>
            <a:ext cx="296863" cy="752475"/>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2" name="AutoShape 26">
            <a:extLst>
              <a:ext uri="{FF2B5EF4-FFF2-40B4-BE49-F238E27FC236}">
                <a16:creationId xmlns:a16="http://schemas.microsoft.com/office/drawing/2014/main" id="{0034D320-B1FA-478E-A4D6-8E8AE1680DA0}"/>
              </a:ext>
            </a:extLst>
          </p:cNvPr>
          <p:cNvCxnSpPr>
            <a:cxnSpLocks noChangeShapeType="1"/>
            <a:stCxn id="116739" idx="2"/>
            <a:endCxn id="116746" idx="0"/>
          </p:cNvCxnSpPr>
          <p:nvPr>
            <p:custDataLst>
              <p:tags r:id="rId27"/>
            </p:custDataLst>
          </p:nvPr>
        </p:nvCxnSpPr>
        <p:spPr bwMode="auto">
          <a:xfrm rot="16200000" flipH="1">
            <a:off x="5589587" y="1750914"/>
            <a:ext cx="296863" cy="2087562"/>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3" name="AutoShape 27">
            <a:extLst>
              <a:ext uri="{FF2B5EF4-FFF2-40B4-BE49-F238E27FC236}">
                <a16:creationId xmlns:a16="http://schemas.microsoft.com/office/drawing/2014/main" id="{40EAB1EF-27D5-4888-A0E8-EB68F5FA7C7E}"/>
              </a:ext>
            </a:extLst>
          </p:cNvPr>
          <p:cNvCxnSpPr>
            <a:cxnSpLocks noChangeShapeType="1"/>
            <a:stCxn id="116739" idx="2"/>
            <a:endCxn id="116745" idx="0"/>
          </p:cNvCxnSpPr>
          <p:nvPr>
            <p:custDataLst>
              <p:tags r:id="rId28"/>
            </p:custDataLst>
          </p:nvPr>
        </p:nvCxnSpPr>
        <p:spPr bwMode="auto">
          <a:xfrm rot="16200000" flipH="1">
            <a:off x="6260306" y="1080195"/>
            <a:ext cx="296863" cy="342900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764" name="Rectangle 28">
            <a:extLst>
              <a:ext uri="{FF2B5EF4-FFF2-40B4-BE49-F238E27FC236}">
                <a16:creationId xmlns:a16="http://schemas.microsoft.com/office/drawing/2014/main" id="{46FD397F-201A-4880-8BCE-088CAFE29212}"/>
              </a:ext>
            </a:extLst>
          </p:cNvPr>
          <p:cNvSpPr>
            <a:spLocks noChangeArrowheads="1"/>
          </p:cNvSpPr>
          <p:nvPr>
            <p:custDataLst>
              <p:tags r:id="rId29"/>
            </p:custDataLst>
          </p:nvPr>
        </p:nvSpPr>
        <p:spPr bwMode="auto">
          <a:xfrm>
            <a:off x="4648200" y="5306913"/>
            <a:ext cx="76200" cy="76200"/>
          </a:xfrm>
          <a:prstGeom prst="rect">
            <a:avLst/>
          </a:prstGeom>
          <a:solidFill>
            <a:srgbClr val="0000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116765" name="AutoShape 29">
            <a:extLst>
              <a:ext uri="{FF2B5EF4-FFF2-40B4-BE49-F238E27FC236}">
                <a16:creationId xmlns:a16="http://schemas.microsoft.com/office/drawing/2014/main" id="{D35F7A2A-D123-4951-821C-626C38D08714}"/>
              </a:ext>
            </a:extLst>
          </p:cNvPr>
          <p:cNvCxnSpPr>
            <a:cxnSpLocks noChangeShapeType="1"/>
            <a:stCxn id="116740" idx="2"/>
            <a:endCxn id="116764" idx="0"/>
          </p:cNvCxnSpPr>
          <p:nvPr>
            <p:custDataLst>
              <p:tags r:id="rId30"/>
            </p:custDataLst>
          </p:nvPr>
        </p:nvCxnSpPr>
        <p:spPr bwMode="auto">
          <a:xfrm rot="5400000">
            <a:off x="4208462" y="4829076"/>
            <a:ext cx="955675"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6" name="AutoShape 30">
            <a:extLst>
              <a:ext uri="{FF2B5EF4-FFF2-40B4-BE49-F238E27FC236}">
                <a16:creationId xmlns:a16="http://schemas.microsoft.com/office/drawing/2014/main" id="{E9311BDA-FC48-4006-8132-DE6D218EB897}"/>
              </a:ext>
            </a:extLst>
          </p:cNvPr>
          <p:cNvCxnSpPr>
            <a:cxnSpLocks noChangeShapeType="1"/>
            <a:stCxn id="116764" idx="1"/>
            <a:endCxn id="116755" idx="0"/>
          </p:cNvCxnSpPr>
          <p:nvPr>
            <p:custDataLst>
              <p:tags r:id="rId31"/>
            </p:custDataLst>
          </p:nvPr>
        </p:nvCxnSpPr>
        <p:spPr bwMode="auto">
          <a:xfrm rot="10800000" flipV="1">
            <a:off x="2436813" y="5345013"/>
            <a:ext cx="2211387"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7" name="AutoShape 31">
            <a:extLst>
              <a:ext uri="{FF2B5EF4-FFF2-40B4-BE49-F238E27FC236}">
                <a16:creationId xmlns:a16="http://schemas.microsoft.com/office/drawing/2014/main" id="{D167DC0B-A338-4101-B957-E6BF74F053A5}"/>
              </a:ext>
            </a:extLst>
          </p:cNvPr>
          <p:cNvCxnSpPr>
            <a:cxnSpLocks noChangeShapeType="1"/>
            <a:stCxn id="116764" idx="1"/>
            <a:endCxn id="116753" idx="0"/>
          </p:cNvCxnSpPr>
          <p:nvPr>
            <p:custDataLst>
              <p:tags r:id="rId32"/>
            </p:custDataLst>
          </p:nvPr>
        </p:nvCxnSpPr>
        <p:spPr bwMode="auto">
          <a:xfrm rot="10800000" flipV="1">
            <a:off x="3787775" y="5345013"/>
            <a:ext cx="860425"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8" name="AutoShape 32">
            <a:extLst>
              <a:ext uri="{FF2B5EF4-FFF2-40B4-BE49-F238E27FC236}">
                <a16:creationId xmlns:a16="http://schemas.microsoft.com/office/drawing/2014/main" id="{9F3CDB95-1636-44CD-899E-BC5AB18DC41C}"/>
              </a:ext>
            </a:extLst>
          </p:cNvPr>
          <p:cNvCxnSpPr>
            <a:cxnSpLocks noChangeShapeType="1"/>
            <a:stCxn id="116764" idx="3"/>
            <a:endCxn id="116750" idx="0"/>
          </p:cNvCxnSpPr>
          <p:nvPr>
            <p:custDataLst>
              <p:tags r:id="rId33"/>
            </p:custDataLst>
          </p:nvPr>
        </p:nvCxnSpPr>
        <p:spPr bwMode="auto">
          <a:xfrm>
            <a:off x="4724400" y="5345013"/>
            <a:ext cx="712788"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9" name="AutoShape 33">
            <a:extLst>
              <a:ext uri="{FF2B5EF4-FFF2-40B4-BE49-F238E27FC236}">
                <a16:creationId xmlns:a16="http://schemas.microsoft.com/office/drawing/2014/main" id="{ACAEE583-4AD9-4400-987A-C3FDC6C6543C}"/>
              </a:ext>
            </a:extLst>
          </p:cNvPr>
          <p:cNvCxnSpPr>
            <a:cxnSpLocks noChangeShapeType="1"/>
            <a:stCxn id="116764" idx="3"/>
            <a:endCxn id="116756" idx="0"/>
          </p:cNvCxnSpPr>
          <p:nvPr>
            <p:custDataLst>
              <p:tags r:id="rId34"/>
            </p:custDataLst>
          </p:nvPr>
        </p:nvCxnSpPr>
        <p:spPr bwMode="auto">
          <a:xfrm>
            <a:off x="4724400" y="5345013"/>
            <a:ext cx="2063750"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0" name="AutoShape 34">
            <a:extLst>
              <a:ext uri="{FF2B5EF4-FFF2-40B4-BE49-F238E27FC236}">
                <a16:creationId xmlns:a16="http://schemas.microsoft.com/office/drawing/2014/main" id="{A40BC7D8-3AD0-4208-9DE5-C8A19C91ABCA}"/>
              </a:ext>
            </a:extLst>
          </p:cNvPr>
          <p:cNvCxnSpPr>
            <a:cxnSpLocks noChangeShapeType="1"/>
            <a:stCxn id="116740" idx="2"/>
            <a:endCxn id="116743" idx="0"/>
          </p:cNvCxnSpPr>
          <p:nvPr>
            <p:custDataLst>
              <p:tags r:id="rId35"/>
            </p:custDataLst>
          </p:nvPr>
        </p:nvCxnSpPr>
        <p:spPr bwMode="auto">
          <a:xfrm rot="5400000">
            <a:off x="4081463" y="4044850"/>
            <a:ext cx="298450" cy="91122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1" name="AutoShape 35">
            <a:extLst>
              <a:ext uri="{FF2B5EF4-FFF2-40B4-BE49-F238E27FC236}">
                <a16:creationId xmlns:a16="http://schemas.microsoft.com/office/drawing/2014/main" id="{B266EF76-EC99-47C6-8975-4DB972B399D3}"/>
              </a:ext>
            </a:extLst>
          </p:cNvPr>
          <p:cNvCxnSpPr>
            <a:cxnSpLocks noChangeShapeType="1"/>
            <a:stCxn id="116740" idx="2"/>
            <a:endCxn id="116742" idx="0"/>
          </p:cNvCxnSpPr>
          <p:nvPr>
            <p:custDataLst>
              <p:tags r:id="rId36"/>
            </p:custDataLst>
          </p:nvPr>
        </p:nvCxnSpPr>
        <p:spPr bwMode="auto">
          <a:xfrm rot="5400000">
            <a:off x="3408363" y="3371750"/>
            <a:ext cx="298450" cy="225742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2" name="AutoShape 36">
            <a:extLst>
              <a:ext uri="{FF2B5EF4-FFF2-40B4-BE49-F238E27FC236}">
                <a16:creationId xmlns:a16="http://schemas.microsoft.com/office/drawing/2014/main" id="{6BCA8C19-CFFB-48BB-B272-EABE09456343}"/>
              </a:ext>
            </a:extLst>
          </p:cNvPr>
          <p:cNvCxnSpPr>
            <a:cxnSpLocks noChangeShapeType="1"/>
            <a:stCxn id="116740" idx="2"/>
            <a:endCxn id="116742" idx="0"/>
          </p:cNvCxnSpPr>
          <p:nvPr>
            <p:custDataLst>
              <p:tags r:id="rId37"/>
            </p:custDataLst>
          </p:nvPr>
        </p:nvCxnSpPr>
        <p:spPr bwMode="auto">
          <a:xfrm rot="5400000">
            <a:off x="3408363" y="3371750"/>
            <a:ext cx="298450" cy="225742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3" name="AutoShape 37">
            <a:extLst>
              <a:ext uri="{FF2B5EF4-FFF2-40B4-BE49-F238E27FC236}">
                <a16:creationId xmlns:a16="http://schemas.microsoft.com/office/drawing/2014/main" id="{35CC79C1-0F47-480B-BC3F-15E6AA299915}"/>
              </a:ext>
            </a:extLst>
          </p:cNvPr>
          <p:cNvCxnSpPr>
            <a:cxnSpLocks noChangeShapeType="1"/>
            <a:stCxn id="116740" idx="2"/>
            <a:endCxn id="116741" idx="0"/>
          </p:cNvCxnSpPr>
          <p:nvPr>
            <p:custDataLst>
              <p:tags r:id="rId38"/>
            </p:custDataLst>
          </p:nvPr>
        </p:nvCxnSpPr>
        <p:spPr bwMode="auto">
          <a:xfrm rot="5400000">
            <a:off x="2736057" y="2699444"/>
            <a:ext cx="298450" cy="3602037"/>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4" name="AutoShape 38">
            <a:extLst>
              <a:ext uri="{FF2B5EF4-FFF2-40B4-BE49-F238E27FC236}">
                <a16:creationId xmlns:a16="http://schemas.microsoft.com/office/drawing/2014/main" id="{A40AFFD4-3C98-4F6F-BFD6-5A139AD2161F}"/>
              </a:ext>
            </a:extLst>
          </p:cNvPr>
          <p:cNvCxnSpPr>
            <a:cxnSpLocks noChangeShapeType="1"/>
            <a:stCxn id="116740" idx="2"/>
            <a:endCxn id="116754" idx="0"/>
          </p:cNvCxnSpPr>
          <p:nvPr>
            <p:custDataLst>
              <p:tags r:id="rId39"/>
            </p:custDataLst>
          </p:nvPr>
        </p:nvCxnSpPr>
        <p:spPr bwMode="auto">
          <a:xfrm rot="16200000" flipH="1">
            <a:off x="4912519" y="4125019"/>
            <a:ext cx="298450" cy="750888"/>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5" name="AutoShape 39">
            <a:extLst>
              <a:ext uri="{FF2B5EF4-FFF2-40B4-BE49-F238E27FC236}">
                <a16:creationId xmlns:a16="http://schemas.microsoft.com/office/drawing/2014/main" id="{AA9997E6-A8B0-4DF9-8306-2D8D79AF7499}"/>
              </a:ext>
            </a:extLst>
          </p:cNvPr>
          <p:cNvCxnSpPr>
            <a:cxnSpLocks noChangeShapeType="1"/>
            <a:stCxn id="116740" idx="2"/>
            <a:endCxn id="116752" idx="0"/>
          </p:cNvCxnSpPr>
          <p:nvPr>
            <p:custDataLst>
              <p:tags r:id="rId40"/>
            </p:custDataLst>
          </p:nvPr>
        </p:nvCxnSpPr>
        <p:spPr bwMode="auto">
          <a:xfrm rot="16200000" flipH="1">
            <a:off x="5588000" y="3449538"/>
            <a:ext cx="298450" cy="2101850"/>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6" name="AutoShape 40">
            <a:extLst>
              <a:ext uri="{FF2B5EF4-FFF2-40B4-BE49-F238E27FC236}">
                <a16:creationId xmlns:a16="http://schemas.microsoft.com/office/drawing/2014/main" id="{56185D67-6C96-46E3-8F91-114E7511BBEC}"/>
              </a:ext>
            </a:extLst>
          </p:cNvPr>
          <p:cNvCxnSpPr>
            <a:cxnSpLocks noChangeShapeType="1"/>
            <a:stCxn id="116740" idx="2"/>
            <a:endCxn id="116751" idx="0"/>
          </p:cNvCxnSpPr>
          <p:nvPr>
            <p:custDataLst>
              <p:tags r:id="rId41"/>
            </p:custDataLst>
          </p:nvPr>
        </p:nvCxnSpPr>
        <p:spPr bwMode="auto">
          <a:xfrm rot="16200000" flipH="1">
            <a:off x="6248400" y="2789138"/>
            <a:ext cx="298450" cy="3422650"/>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Espace réservé du numéro de diapositive 1">
            <a:extLst>
              <a:ext uri="{FF2B5EF4-FFF2-40B4-BE49-F238E27FC236}">
                <a16:creationId xmlns:a16="http://schemas.microsoft.com/office/drawing/2014/main" id="{98469023-A0CC-4C51-8965-9C8F4E5F7E99}"/>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18</a:t>
            </a:fld>
            <a:endParaRPr lang="fr-F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e la date 3">
            <a:extLst>
              <a:ext uri="{FF2B5EF4-FFF2-40B4-BE49-F238E27FC236}">
                <a16:creationId xmlns:a16="http://schemas.microsoft.com/office/drawing/2014/main" id="{3D4C484D-149D-4E1A-8BDE-B35980334212}"/>
              </a:ext>
            </a:extLst>
          </p:cNvPr>
          <p:cNvSpPr>
            <a:spLocks noGrp="1"/>
          </p:cNvSpPr>
          <p:nvPr>
            <p:ph type="dt" sz="half" idx="10"/>
            <p:custDataLst>
              <p:tags r:id="rId1"/>
            </p:custDataLst>
          </p:nvPr>
        </p:nvSpPr>
        <p:spPr/>
        <p:txBody>
          <a:bodyPr/>
          <a:lstStyle/>
          <a:p>
            <a:fld id="{11A12BC0-7776-44E6-99FB-54C4AE9AFFC5}" type="datetime1">
              <a:rPr lang="fr-FR" altLang="fr-FR"/>
              <a:pPr/>
              <a:t>29/08/2020</a:t>
            </a:fld>
            <a:endParaRPr lang="fr-FR" altLang="fr-FR"/>
          </a:p>
        </p:txBody>
      </p:sp>
      <p:sp>
        <p:nvSpPr>
          <p:cNvPr id="42" name="Espace réservé du pied de page 4">
            <a:extLst>
              <a:ext uri="{FF2B5EF4-FFF2-40B4-BE49-F238E27FC236}">
                <a16:creationId xmlns:a16="http://schemas.microsoft.com/office/drawing/2014/main" id="{FF5415F2-88CB-4C84-BF50-229C4DB06556}"/>
              </a:ext>
            </a:extLst>
          </p:cNvPr>
          <p:cNvSpPr>
            <a:spLocks noGrp="1"/>
          </p:cNvSpPr>
          <p:nvPr>
            <p:ph type="ftr" sz="quarter" idx="11"/>
            <p:custDataLst>
              <p:tags r:id="rId2"/>
            </p:custDataLst>
          </p:nvPr>
        </p:nvSpPr>
        <p:spPr/>
        <p:txBody>
          <a:bodyPr/>
          <a:lstStyle/>
          <a:p>
            <a:r>
              <a:rPr lang="fr-FR" altLang="fr-FR"/>
              <a:t>© Groupe HEC - Département Management des Opérations et des Systèmes d'Information</a:t>
            </a:r>
          </a:p>
        </p:txBody>
      </p:sp>
      <p:sp>
        <p:nvSpPr>
          <p:cNvPr id="116738" name="Rectangle 2">
            <a:extLst>
              <a:ext uri="{FF2B5EF4-FFF2-40B4-BE49-F238E27FC236}">
                <a16:creationId xmlns:a16="http://schemas.microsoft.com/office/drawing/2014/main" id="{3AC14523-CC7C-46AF-8726-A59E37C72712}"/>
              </a:ext>
            </a:extLst>
          </p:cNvPr>
          <p:cNvSpPr>
            <a:spLocks noGrp="1" noChangeArrowheads="1"/>
          </p:cNvSpPr>
          <p:nvPr>
            <p:ph type="title"/>
            <p:custDataLst>
              <p:tags r:id="rId3"/>
            </p:custDataLst>
          </p:nvPr>
        </p:nvSpPr>
        <p:spPr>
          <a:xfrm>
            <a:off x="1600200" y="838200"/>
            <a:ext cx="7239000" cy="457200"/>
          </a:xfrm>
          <a:noFill/>
          <a:ln/>
        </p:spPr>
        <p:txBody>
          <a:bodyPr/>
          <a:lstStyle/>
          <a:p>
            <a:r>
              <a:rPr lang="fr-FR" dirty="0"/>
              <a:t>4. Organisation Supply Chain </a:t>
            </a:r>
            <a:r>
              <a:rPr lang="fr-FR" altLang="fr-FR" dirty="0"/>
              <a:t>L’organisation traditionnelle (2)</a:t>
            </a:r>
          </a:p>
        </p:txBody>
      </p:sp>
      <p:sp>
        <p:nvSpPr>
          <p:cNvPr id="116739" name="Rectangle 3">
            <a:extLst>
              <a:ext uri="{FF2B5EF4-FFF2-40B4-BE49-F238E27FC236}">
                <a16:creationId xmlns:a16="http://schemas.microsoft.com/office/drawing/2014/main" id="{82BC3107-98FC-4FE6-B87A-7A2B9ABD7C50}"/>
              </a:ext>
            </a:extLst>
          </p:cNvPr>
          <p:cNvSpPr>
            <a:spLocks noChangeArrowheads="1"/>
          </p:cNvSpPr>
          <p:nvPr>
            <p:custDataLst>
              <p:tags r:id="rId4"/>
            </p:custDataLst>
          </p:nvPr>
        </p:nvSpPr>
        <p:spPr bwMode="auto">
          <a:xfrm>
            <a:off x="4108450" y="1965672"/>
            <a:ext cx="1171575" cy="536575"/>
          </a:xfrm>
          <a:prstGeom prst="rect">
            <a:avLst/>
          </a:prstGeom>
          <a:solidFill>
            <a:schemeClr val="tx2"/>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600">
                <a:solidFill>
                  <a:srgbClr val="003300"/>
                </a:solidFill>
              </a:rPr>
              <a:t>Direction</a:t>
            </a:r>
          </a:p>
          <a:p>
            <a:pPr algn="ctr"/>
            <a:r>
              <a:rPr lang="fr-FR" altLang="fr-FR" sz="1600">
                <a:solidFill>
                  <a:srgbClr val="003300"/>
                </a:solidFill>
              </a:rPr>
              <a:t>générale</a:t>
            </a:r>
          </a:p>
        </p:txBody>
      </p:sp>
      <p:sp>
        <p:nvSpPr>
          <p:cNvPr id="116740" name="Rectangle 4">
            <a:extLst>
              <a:ext uri="{FF2B5EF4-FFF2-40B4-BE49-F238E27FC236}">
                <a16:creationId xmlns:a16="http://schemas.microsoft.com/office/drawing/2014/main" id="{76BF5D6E-63FC-4B9E-BC58-3EFB88F64318}"/>
              </a:ext>
            </a:extLst>
          </p:cNvPr>
          <p:cNvSpPr>
            <a:spLocks noChangeArrowheads="1"/>
          </p:cNvSpPr>
          <p:nvPr>
            <p:custDataLst>
              <p:tags r:id="rId5"/>
            </p:custDataLst>
          </p:nvPr>
        </p:nvSpPr>
        <p:spPr bwMode="auto">
          <a:xfrm>
            <a:off x="4038600" y="3669060"/>
            <a:ext cx="1295400" cy="538162"/>
          </a:xfrm>
          <a:prstGeom prst="rect">
            <a:avLst/>
          </a:prstGeom>
          <a:solidFill>
            <a:srgbClr val="FFFF99"/>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a:t>
            </a:r>
          </a:p>
          <a:p>
            <a:pPr algn="ctr"/>
            <a:r>
              <a:rPr lang="fr-FR" altLang="fr-FR" sz="1200">
                <a:solidFill>
                  <a:srgbClr val="003300"/>
                </a:solidFill>
              </a:rPr>
              <a:t>industrielle</a:t>
            </a:r>
          </a:p>
        </p:txBody>
      </p:sp>
      <p:sp>
        <p:nvSpPr>
          <p:cNvPr id="116741" name="Rectangle 5">
            <a:extLst>
              <a:ext uri="{FF2B5EF4-FFF2-40B4-BE49-F238E27FC236}">
                <a16:creationId xmlns:a16="http://schemas.microsoft.com/office/drawing/2014/main" id="{41C1C422-9EF7-4F03-8413-CB9CB964CB02}"/>
              </a:ext>
            </a:extLst>
          </p:cNvPr>
          <p:cNvSpPr>
            <a:spLocks noChangeArrowheads="1"/>
          </p:cNvSpPr>
          <p:nvPr>
            <p:custDataLst>
              <p:tags r:id="rId6"/>
            </p:custDataLst>
          </p:nvPr>
        </p:nvSpPr>
        <p:spPr bwMode="auto">
          <a:xfrm>
            <a:off x="500063" y="4505672"/>
            <a:ext cx="1168400" cy="536575"/>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0000"/>
                </a:solidFill>
              </a:rPr>
              <a:t>Bureau des</a:t>
            </a:r>
          </a:p>
          <a:p>
            <a:pPr algn="ctr"/>
            <a:r>
              <a:rPr lang="fr-FR" altLang="fr-FR" sz="1200">
                <a:solidFill>
                  <a:srgbClr val="000000"/>
                </a:solidFill>
              </a:rPr>
              <a:t>Méthodes</a:t>
            </a:r>
            <a:endParaRPr lang="fr-FR" altLang="fr-FR" sz="1400">
              <a:solidFill>
                <a:schemeClr val="tx1"/>
              </a:solidFill>
            </a:endParaRPr>
          </a:p>
        </p:txBody>
      </p:sp>
      <p:sp>
        <p:nvSpPr>
          <p:cNvPr id="116742" name="Rectangle 6">
            <a:extLst>
              <a:ext uri="{FF2B5EF4-FFF2-40B4-BE49-F238E27FC236}">
                <a16:creationId xmlns:a16="http://schemas.microsoft.com/office/drawing/2014/main" id="{D0B03A0B-6AAE-4CB2-BC72-6E20779D0AD5}"/>
              </a:ext>
            </a:extLst>
          </p:cNvPr>
          <p:cNvSpPr>
            <a:spLocks noChangeArrowheads="1"/>
          </p:cNvSpPr>
          <p:nvPr>
            <p:custDataLst>
              <p:tags r:id="rId7"/>
            </p:custDataLst>
          </p:nvPr>
        </p:nvSpPr>
        <p:spPr bwMode="auto">
          <a:xfrm>
            <a:off x="1843088" y="4505672"/>
            <a:ext cx="1169987" cy="534988"/>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lIns="0" rIns="0"/>
          <a:lstStyle/>
          <a:p>
            <a:pPr algn="ctr"/>
            <a:r>
              <a:rPr lang="fr-FR" altLang="fr-FR" sz="1100">
                <a:solidFill>
                  <a:srgbClr val="000000"/>
                </a:solidFill>
              </a:rPr>
              <a:t>Planification</a:t>
            </a:r>
          </a:p>
          <a:p>
            <a:pPr algn="ctr"/>
            <a:r>
              <a:rPr lang="fr-FR" altLang="fr-FR" sz="1100">
                <a:solidFill>
                  <a:srgbClr val="000000"/>
                </a:solidFill>
              </a:rPr>
              <a:t>Ordonnancement</a:t>
            </a:r>
          </a:p>
          <a:p>
            <a:pPr algn="ctr"/>
            <a:r>
              <a:rPr lang="fr-FR" altLang="fr-FR" sz="1100">
                <a:solidFill>
                  <a:srgbClr val="000000"/>
                </a:solidFill>
              </a:rPr>
              <a:t>Lancement</a:t>
            </a:r>
            <a:endParaRPr lang="fr-FR" altLang="fr-FR" sz="1100">
              <a:solidFill>
                <a:schemeClr val="tx1"/>
              </a:solidFill>
            </a:endParaRPr>
          </a:p>
        </p:txBody>
      </p:sp>
      <p:sp>
        <p:nvSpPr>
          <p:cNvPr id="116743" name="Rectangle 7">
            <a:extLst>
              <a:ext uri="{FF2B5EF4-FFF2-40B4-BE49-F238E27FC236}">
                <a16:creationId xmlns:a16="http://schemas.microsoft.com/office/drawing/2014/main" id="{7B23AD41-BDCF-42EB-B05A-C443DAEA339E}"/>
              </a:ext>
            </a:extLst>
          </p:cNvPr>
          <p:cNvSpPr>
            <a:spLocks noChangeArrowheads="1"/>
          </p:cNvSpPr>
          <p:nvPr>
            <p:custDataLst>
              <p:tags r:id="rId8"/>
            </p:custDataLst>
          </p:nvPr>
        </p:nvSpPr>
        <p:spPr bwMode="auto">
          <a:xfrm>
            <a:off x="3190875" y="4505672"/>
            <a:ext cx="1168400" cy="536575"/>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0000"/>
                </a:solidFill>
              </a:rPr>
              <a:t>Maintenance</a:t>
            </a:r>
          </a:p>
          <a:p>
            <a:pPr algn="ctr"/>
            <a:r>
              <a:rPr lang="fr-FR" altLang="fr-FR" sz="1200">
                <a:solidFill>
                  <a:srgbClr val="000000"/>
                </a:solidFill>
              </a:rPr>
              <a:t>Outillage</a:t>
            </a:r>
            <a:endParaRPr lang="fr-FR" altLang="fr-FR" sz="1400">
              <a:solidFill>
                <a:schemeClr val="tx1"/>
              </a:solidFill>
            </a:endParaRPr>
          </a:p>
        </p:txBody>
      </p:sp>
      <p:sp>
        <p:nvSpPr>
          <p:cNvPr id="116744" name="Rectangle 8">
            <a:extLst>
              <a:ext uri="{FF2B5EF4-FFF2-40B4-BE49-F238E27FC236}">
                <a16:creationId xmlns:a16="http://schemas.microsoft.com/office/drawing/2014/main" id="{A04F4A8E-1C0C-47AE-843A-0624B4713BFC}"/>
              </a:ext>
            </a:extLst>
          </p:cNvPr>
          <p:cNvSpPr>
            <a:spLocks noChangeArrowheads="1"/>
          </p:cNvSpPr>
          <p:nvPr>
            <p:custDataLst>
              <p:tags r:id="rId9"/>
            </p:custDataLst>
          </p:nvPr>
        </p:nvSpPr>
        <p:spPr bwMode="auto">
          <a:xfrm>
            <a:off x="501650" y="2799110"/>
            <a:ext cx="1171575" cy="534987"/>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 des</a:t>
            </a:r>
          </a:p>
          <a:p>
            <a:pPr algn="ctr"/>
            <a:r>
              <a:rPr lang="fr-FR" altLang="fr-FR" sz="1200">
                <a:solidFill>
                  <a:srgbClr val="003300"/>
                </a:solidFill>
              </a:rPr>
              <a:t>ressources humaines</a:t>
            </a:r>
            <a:endParaRPr lang="fr-FR" altLang="fr-FR" sz="1200">
              <a:solidFill>
                <a:schemeClr val="tx1"/>
              </a:solidFill>
            </a:endParaRPr>
          </a:p>
        </p:txBody>
      </p:sp>
      <p:sp>
        <p:nvSpPr>
          <p:cNvPr id="116745" name="Rectangle 9">
            <a:extLst>
              <a:ext uri="{FF2B5EF4-FFF2-40B4-BE49-F238E27FC236}">
                <a16:creationId xmlns:a16="http://schemas.microsoft.com/office/drawing/2014/main" id="{FD0D877C-058A-472C-B13A-3B42C079181A}"/>
              </a:ext>
            </a:extLst>
          </p:cNvPr>
          <p:cNvSpPr>
            <a:spLocks noChangeArrowheads="1"/>
          </p:cNvSpPr>
          <p:nvPr>
            <p:custDataLst>
              <p:tags r:id="rId10"/>
            </p:custDataLst>
          </p:nvPr>
        </p:nvSpPr>
        <p:spPr bwMode="auto">
          <a:xfrm>
            <a:off x="7537450" y="2799110"/>
            <a:ext cx="1169988" cy="534987"/>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a:t>
            </a:r>
          </a:p>
          <a:p>
            <a:pPr algn="ctr"/>
            <a:r>
              <a:rPr lang="fr-FR" altLang="fr-FR" sz="1200">
                <a:solidFill>
                  <a:srgbClr val="003300"/>
                </a:solidFill>
              </a:rPr>
              <a:t>des Achats</a:t>
            </a:r>
            <a:endParaRPr lang="fr-FR" altLang="fr-FR" sz="1400">
              <a:solidFill>
                <a:srgbClr val="003300"/>
              </a:solidFill>
            </a:endParaRPr>
          </a:p>
        </p:txBody>
      </p:sp>
      <p:sp>
        <p:nvSpPr>
          <p:cNvPr id="116746" name="Rectangle 10">
            <a:extLst>
              <a:ext uri="{FF2B5EF4-FFF2-40B4-BE49-F238E27FC236}">
                <a16:creationId xmlns:a16="http://schemas.microsoft.com/office/drawing/2014/main" id="{0EF4129F-F022-46ED-8E7E-35B74FE3855B}"/>
              </a:ext>
            </a:extLst>
          </p:cNvPr>
          <p:cNvSpPr>
            <a:spLocks noChangeArrowheads="1"/>
          </p:cNvSpPr>
          <p:nvPr>
            <p:custDataLst>
              <p:tags r:id="rId11"/>
            </p:custDataLst>
          </p:nvPr>
        </p:nvSpPr>
        <p:spPr bwMode="auto">
          <a:xfrm>
            <a:off x="6196013" y="2799110"/>
            <a:ext cx="1169987" cy="536575"/>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 de</a:t>
            </a:r>
          </a:p>
          <a:p>
            <a:pPr algn="ctr"/>
            <a:r>
              <a:rPr lang="fr-FR" altLang="fr-FR" sz="1200">
                <a:solidFill>
                  <a:srgbClr val="003300"/>
                </a:solidFill>
              </a:rPr>
              <a:t>la Qualité</a:t>
            </a:r>
          </a:p>
        </p:txBody>
      </p:sp>
      <p:sp>
        <p:nvSpPr>
          <p:cNvPr id="116747" name="Rectangle 11">
            <a:extLst>
              <a:ext uri="{FF2B5EF4-FFF2-40B4-BE49-F238E27FC236}">
                <a16:creationId xmlns:a16="http://schemas.microsoft.com/office/drawing/2014/main" id="{D214FE25-1C2F-44F1-9AF9-166DD4B91B8A}"/>
              </a:ext>
            </a:extLst>
          </p:cNvPr>
          <p:cNvSpPr>
            <a:spLocks noChangeArrowheads="1"/>
          </p:cNvSpPr>
          <p:nvPr>
            <p:custDataLst>
              <p:tags r:id="rId12"/>
            </p:custDataLst>
          </p:nvPr>
        </p:nvSpPr>
        <p:spPr bwMode="auto">
          <a:xfrm>
            <a:off x="1849438" y="2799110"/>
            <a:ext cx="1168400" cy="538162"/>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Direction</a:t>
            </a:r>
          </a:p>
          <a:p>
            <a:pPr algn="ctr"/>
            <a:r>
              <a:rPr lang="fr-FR" altLang="fr-FR" sz="1200">
                <a:solidFill>
                  <a:srgbClr val="003300"/>
                </a:solidFill>
              </a:rPr>
              <a:t>financière</a:t>
            </a:r>
          </a:p>
        </p:txBody>
      </p:sp>
      <p:sp>
        <p:nvSpPr>
          <p:cNvPr id="116748" name="Rectangle 12">
            <a:extLst>
              <a:ext uri="{FF2B5EF4-FFF2-40B4-BE49-F238E27FC236}">
                <a16:creationId xmlns:a16="http://schemas.microsoft.com/office/drawing/2014/main" id="{1BBA56F6-5785-40F3-BC6C-427EC21CF41B}"/>
              </a:ext>
            </a:extLst>
          </p:cNvPr>
          <p:cNvSpPr>
            <a:spLocks noChangeArrowheads="1"/>
          </p:cNvSpPr>
          <p:nvPr>
            <p:custDataLst>
              <p:tags r:id="rId13"/>
            </p:custDataLst>
          </p:nvPr>
        </p:nvSpPr>
        <p:spPr bwMode="auto">
          <a:xfrm>
            <a:off x="4862513" y="2799110"/>
            <a:ext cx="1168400" cy="536575"/>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Bureau</a:t>
            </a:r>
          </a:p>
          <a:p>
            <a:pPr algn="ctr"/>
            <a:r>
              <a:rPr lang="fr-FR" altLang="fr-FR" sz="1200">
                <a:solidFill>
                  <a:srgbClr val="003300"/>
                </a:solidFill>
              </a:rPr>
              <a:t>d’études</a:t>
            </a:r>
          </a:p>
        </p:txBody>
      </p:sp>
      <p:sp>
        <p:nvSpPr>
          <p:cNvPr id="116749" name="Rectangle 13">
            <a:extLst>
              <a:ext uri="{FF2B5EF4-FFF2-40B4-BE49-F238E27FC236}">
                <a16:creationId xmlns:a16="http://schemas.microsoft.com/office/drawing/2014/main" id="{65375E9A-16B7-4C30-8D18-CB46A68F3898}"/>
              </a:ext>
            </a:extLst>
          </p:cNvPr>
          <p:cNvSpPr>
            <a:spLocks noChangeArrowheads="1"/>
          </p:cNvSpPr>
          <p:nvPr>
            <p:custDataLst>
              <p:tags r:id="rId14"/>
            </p:custDataLst>
          </p:nvPr>
        </p:nvSpPr>
        <p:spPr bwMode="auto">
          <a:xfrm>
            <a:off x="3187700" y="2799110"/>
            <a:ext cx="1169988" cy="538162"/>
          </a:xfrm>
          <a:prstGeom prst="rect">
            <a:avLst/>
          </a:prstGeom>
          <a:solidFill>
            <a:srgbClr val="66FFCC"/>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dirty="0">
                <a:solidFill>
                  <a:srgbClr val="003300"/>
                </a:solidFill>
              </a:rPr>
              <a:t>Direction</a:t>
            </a:r>
          </a:p>
          <a:p>
            <a:pPr algn="ctr"/>
            <a:r>
              <a:rPr lang="fr-FR" altLang="fr-FR" sz="1200" dirty="0">
                <a:solidFill>
                  <a:srgbClr val="003300"/>
                </a:solidFill>
              </a:rPr>
              <a:t>Commerciale</a:t>
            </a:r>
            <a:br>
              <a:rPr lang="fr-FR" altLang="fr-FR" sz="1200" dirty="0">
                <a:solidFill>
                  <a:srgbClr val="003300"/>
                </a:solidFill>
              </a:rPr>
            </a:br>
            <a:r>
              <a:rPr lang="fr-FR" altLang="fr-FR" sz="1200" dirty="0">
                <a:solidFill>
                  <a:srgbClr val="003300"/>
                </a:solidFill>
              </a:rPr>
              <a:t>Marketing</a:t>
            </a:r>
          </a:p>
        </p:txBody>
      </p:sp>
      <p:sp>
        <p:nvSpPr>
          <p:cNvPr id="116750" name="Rectangle 14">
            <a:extLst>
              <a:ext uri="{FF2B5EF4-FFF2-40B4-BE49-F238E27FC236}">
                <a16:creationId xmlns:a16="http://schemas.microsoft.com/office/drawing/2014/main" id="{F2B4AD80-6A10-4861-853C-42B1287ABE3A}"/>
              </a:ext>
            </a:extLst>
          </p:cNvPr>
          <p:cNvSpPr>
            <a:spLocks noChangeArrowheads="1"/>
          </p:cNvSpPr>
          <p:nvPr>
            <p:custDataLst>
              <p:tags r:id="rId15"/>
            </p:custDataLst>
          </p:nvPr>
        </p:nvSpPr>
        <p:spPr bwMode="auto">
          <a:xfrm>
            <a:off x="4851400" y="5340697"/>
            <a:ext cx="1171575"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C</a:t>
            </a:r>
          </a:p>
        </p:txBody>
      </p:sp>
      <p:sp>
        <p:nvSpPr>
          <p:cNvPr id="116751" name="Rectangle 15">
            <a:extLst>
              <a:ext uri="{FF2B5EF4-FFF2-40B4-BE49-F238E27FC236}">
                <a16:creationId xmlns:a16="http://schemas.microsoft.com/office/drawing/2014/main" id="{52F29073-D833-402D-B03C-7ECFC5405C28}"/>
              </a:ext>
            </a:extLst>
          </p:cNvPr>
          <p:cNvSpPr>
            <a:spLocks noChangeArrowheads="1"/>
          </p:cNvSpPr>
          <p:nvPr>
            <p:custDataLst>
              <p:tags r:id="rId16"/>
            </p:custDataLst>
          </p:nvPr>
        </p:nvSpPr>
        <p:spPr bwMode="auto">
          <a:xfrm>
            <a:off x="7523163" y="4505672"/>
            <a:ext cx="1171575" cy="538163"/>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0000"/>
                </a:solidFill>
              </a:rPr>
              <a:t>Magasin PF</a:t>
            </a:r>
          </a:p>
          <a:p>
            <a:pPr algn="ctr"/>
            <a:r>
              <a:rPr lang="fr-FR" altLang="fr-FR" sz="1200">
                <a:solidFill>
                  <a:srgbClr val="000000"/>
                </a:solidFill>
              </a:rPr>
              <a:t>Expéditions</a:t>
            </a:r>
          </a:p>
          <a:p>
            <a:pPr algn="ctr"/>
            <a:r>
              <a:rPr lang="fr-FR" altLang="fr-FR" sz="1200">
                <a:solidFill>
                  <a:srgbClr val="000000"/>
                </a:solidFill>
              </a:rPr>
              <a:t>Transports</a:t>
            </a:r>
            <a:endParaRPr lang="fr-FR" altLang="fr-FR" sz="1200">
              <a:solidFill>
                <a:schemeClr val="tx1"/>
              </a:solidFill>
            </a:endParaRPr>
          </a:p>
        </p:txBody>
      </p:sp>
      <p:sp>
        <p:nvSpPr>
          <p:cNvPr id="116752" name="Rectangle 16">
            <a:extLst>
              <a:ext uri="{FF2B5EF4-FFF2-40B4-BE49-F238E27FC236}">
                <a16:creationId xmlns:a16="http://schemas.microsoft.com/office/drawing/2014/main" id="{6E55BB4A-14A9-4FB7-A2BC-3A1A9F4975DE}"/>
              </a:ext>
            </a:extLst>
          </p:cNvPr>
          <p:cNvSpPr>
            <a:spLocks noChangeArrowheads="1"/>
          </p:cNvSpPr>
          <p:nvPr>
            <p:custDataLst>
              <p:tags r:id="rId17"/>
            </p:custDataLst>
          </p:nvPr>
        </p:nvSpPr>
        <p:spPr bwMode="auto">
          <a:xfrm>
            <a:off x="6203950" y="4505672"/>
            <a:ext cx="1168400" cy="538163"/>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100">
                <a:solidFill>
                  <a:srgbClr val="000000"/>
                </a:solidFill>
              </a:rPr>
              <a:t>Manutentions</a:t>
            </a:r>
          </a:p>
          <a:p>
            <a:pPr algn="ctr"/>
            <a:r>
              <a:rPr lang="fr-FR" altLang="fr-FR" sz="1100">
                <a:solidFill>
                  <a:srgbClr val="000000"/>
                </a:solidFill>
              </a:rPr>
              <a:t>Logistique</a:t>
            </a:r>
          </a:p>
          <a:p>
            <a:pPr algn="ctr"/>
            <a:r>
              <a:rPr lang="fr-FR" altLang="fr-FR" sz="1100">
                <a:solidFill>
                  <a:srgbClr val="000000"/>
                </a:solidFill>
              </a:rPr>
              <a:t>interne</a:t>
            </a:r>
          </a:p>
        </p:txBody>
      </p:sp>
      <p:sp>
        <p:nvSpPr>
          <p:cNvPr id="116753" name="Rectangle 17">
            <a:extLst>
              <a:ext uri="{FF2B5EF4-FFF2-40B4-BE49-F238E27FC236}">
                <a16:creationId xmlns:a16="http://schemas.microsoft.com/office/drawing/2014/main" id="{5B035C9A-3458-44C2-BCEE-0EE212DD1353}"/>
              </a:ext>
            </a:extLst>
          </p:cNvPr>
          <p:cNvSpPr>
            <a:spLocks noChangeArrowheads="1"/>
          </p:cNvSpPr>
          <p:nvPr>
            <p:custDataLst>
              <p:tags r:id="rId18"/>
            </p:custDataLst>
          </p:nvPr>
        </p:nvSpPr>
        <p:spPr bwMode="auto">
          <a:xfrm>
            <a:off x="3203575" y="5340697"/>
            <a:ext cx="1168400"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B</a:t>
            </a:r>
            <a:endParaRPr lang="fr-FR" altLang="fr-FR" sz="1400">
              <a:solidFill>
                <a:schemeClr val="tx1"/>
              </a:solidFill>
            </a:endParaRPr>
          </a:p>
        </p:txBody>
      </p:sp>
      <p:sp>
        <p:nvSpPr>
          <p:cNvPr id="116754" name="Rectangle 18">
            <a:extLst>
              <a:ext uri="{FF2B5EF4-FFF2-40B4-BE49-F238E27FC236}">
                <a16:creationId xmlns:a16="http://schemas.microsoft.com/office/drawing/2014/main" id="{5CC0A041-5B98-41AF-8A3A-5414E402D8B8}"/>
              </a:ext>
            </a:extLst>
          </p:cNvPr>
          <p:cNvSpPr>
            <a:spLocks noChangeArrowheads="1"/>
          </p:cNvSpPr>
          <p:nvPr>
            <p:custDataLst>
              <p:tags r:id="rId19"/>
            </p:custDataLst>
          </p:nvPr>
        </p:nvSpPr>
        <p:spPr bwMode="auto">
          <a:xfrm>
            <a:off x="4851400" y="4505672"/>
            <a:ext cx="1171575" cy="538163"/>
          </a:xfrm>
          <a:prstGeom prst="rect">
            <a:avLst/>
          </a:prstGeom>
          <a:solidFill>
            <a:srgbClr val="99FF66"/>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200">
                <a:solidFill>
                  <a:srgbClr val="003300"/>
                </a:solidFill>
              </a:rPr>
              <a:t>Réception</a:t>
            </a:r>
          </a:p>
          <a:p>
            <a:pPr algn="ctr"/>
            <a:r>
              <a:rPr lang="fr-FR" altLang="fr-FR" sz="1200">
                <a:solidFill>
                  <a:srgbClr val="003300"/>
                </a:solidFill>
              </a:rPr>
              <a:t>Magasin MP</a:t>
            </a:r>
          </a:p>
        </p:txBody>
      </p:sp>
      <p:sp>
        <p:nvSpPr>
          <p:cNvPr id="116755" name="Rectangle 19">
            <a:extLst>
              <a:ext uri="{FF2B5EF4-FFF2-40B4-BE49-F238E27FC236}">
                <a16:creationId xmlns:a16="http://schemas.microsoft.com/office/drawing/2014/main" id="{E2193830-B625-4E12-AB5A-22A5C86A1136}"/>
              </a:ext>
            </a:extLst>
          </p:cNvPr>
          <p:cNvSpPr>
            <a:spLocks noChangeArrowheads="1"/>
          </p:cNvSpPr>
          <p:nvPr>
            <p:custDataLst>
              <p:tags r:id="rId20"/>
            </p:custDataLst>
          </p:nvPr>
        </p:nvSpPr>
        <p:spPr bwMode="auto">
          <a:xfrm>
            <a:off x="1851025" y="5340697"/>
            <a:ext cx="1171575"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A</a:t>
            </a:r>
            <a:endParaRPr lang="fr-FR" altLang="fr-FR" sz="1400">
              <a:solidFill>
                <a:schemeClr val="tx1"/>
              </a:solidFill>
            </a:endParaRPr>
          </a:p>
        </p:txBody>
      </p:sp>
      <p:sp>
        <p:nvSpPr>
          <p:cNvPr id="116756" name="Rectangle 20">
            <a:extLst>
              <a:ext uri="{FF2B5EF4-FFF2-40B4-BE49-F238E27FC236}">
                <a16:creationId xmlns:a16="http://schemas.microsoft.com/office/drawing/2014/main" id="{030F6C41-70A7-43A6-B7A5-4445A51121DC}"/>
              </a:ext>
            </a:extLst>
          </p:cNvPr>
          <p:cNvSpPr>
            <a:spLocks noChangeArrowheads="1"/>
          </p:cNvSpPr>
          <p:nvPr>
            <p:custDataLst>
              <p:tags r:id="rId21"/>
            </p:custDataLst>
          </p:nvPr>
        </p:nvSpPr>
        <p:spPr bwMode="auto">
          <a:xfrm>
            <a:off x="6203950" y="5340697"/>
            <a:ext cx="1168400" cy="536575"/>
          </a:xfrm>
          <a:prstGeom prst="rect">
            <a:avLst/>
          </a:prstGeom>
          <a:solidFill>
            <a:srgbClr val="FF99FF"/>
          </a:solidFill>
          <a:ln w="0">
            <a:solidFill>
              <a:srgbClr val="000000"/>
            </a:solidFill>
            <a:miter lim="800000"/>
            <a:headEnd/>
            <a:tailEnd/>
          </a:ln>
          <a:effectLst>
            <a:outerShdw dist="35921" dir="2700000" algn="ctr" rotWithShape="0">
              <a:srgbClr val="808080"/>
            </a:outerShdw>
          </a:effectLst>
        </p:spPr>
        <p:txBody>
          <a:bodyPr/>
          <a:lstStyle/>
          <a:p>
            <a:pPr algn="ctr"/>
            <a:r>
              <a:rPr lang="fr-FR" altLang="fr-FR" sz="1400">
                <a:solidFill>
                  <a:srgbClr val="000000"/>
                </a:solidFill>
              </a:rPr>
              <a:t>Fabrication</a:t>
            </a:r>
          </a:p>
          <a:p>
            <a:pPr algn="ctr"/>
            <a:r>
              <a:rPr lang="fr-FR" altLang="fr-FR" sz="1400">
                <a:solidFill>
                  <a:srgbClr val="000000"/>
                </a:solidFill>
              </a:rPr>
              <a:t>Atelier D</a:t>
            </a:r>
            <a:endParaRPr lang="fr-FR" altLang="fr-FR" sz="1400">
              <a:solidFill>
                <a:schemeClr val="tx1"/>
              </a:solidFill>
            </a:endParaRPr>
          </a:p>
        </p:txBody>
      </p:sp>
      <p:cxnSp>
        <p:nvCxnSpPr>
          <p:cNvPr id="116757" name="AutoShape 21">
            <a:extLst>
              <a:ext uri="{FF2B5EF4-FFF2-40B4-BE49-F238E27FC236}">
                <a16:creationId xmlns:a16="http://schemas.microsoft.com/office/drawing/2014/main" id="{28D9A40F-4B64-4EA8-AFA5-9B43B730E86E}"/>
              </a:ext>
            </a:extLst>
          </p:cNvPr>
          <p:cNvCxnSpPr>
            <a:cxnSpLocks noChangeShapeType="1"/>
            <a:stCxn id="116739" idx="2"/>
            <a:endCxn id="116740" idx="0"/>
          </p:cNvCxnSpPr>
          <p:nvPr>
            <p:custDataLst>
              <p:tags r:id="rId22"/>
            </p:custDataLst>
          </p:nvPr>
        </p:nvCxnSpPr>
        <p:spPr bwMode="auto">
          <a:xfrm rot="5400000">
            <a:off x="4106862" y="3081685"/>
            <a:ext cx="1166813" cy="7938"/>
          </a:xfrm>
          <a:prstGeom prst="bentConnector3">
            <a:avLst>
              <a:gd name="adj1" fmla="val 499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8" name="AutoShape 22">
            <a:extLst>
              <a:ext uri="{FF2B5EF4-FFF2-40B4-BE49-F238E27FC236}">
                <a16:creationId xmlns:a16="http://schemas.microsoft.com/office/drawing/2014/main" id="{B723D1E8-00BE-48C5-BA7B-C8D4257C4B96}"/>
              </a:ext>
            </a:extLst>
          </p:cNvPr>
          <p:cNvCxnSpPr>
            <a:cxnSpLocks noChangeShapeType="1"/>
            <a:stCxn id="116749" idx="0"/>
            <a:endCxn id="116739" idx="2"/>
          </p:cNvCxnSpPr>
          <p:nvPr>
            <p:custDataLst>
              <p:tags r:id="rId23"/>
            </p:custDataLst>
          </p:nvPr>
        </p:nvCxnSpPr>
        <p:spPr bwMode="auto">
          <a:xfrm rot="16200000">
            <a:off x="4085431" y="2190304"/>
            <a:ext cx="296863" cy="92075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9" name="AutoShape 23">
            <a:extLst>
              <a:ext uri="{FF2B5EF4-FFF2-40B4-BE49-F238E27FC236}">
                <a16:creationId xmlns:a16="http://schemas.microsoft.com/office/drawing/2014/main" id="{1B87CC08-0284-4E2A-B8CD-A1BE72BBF611}"/>
              </a:ext>
            </a:extLst>
          </p:cNvPr>
          <p:cNvCxnSpPr>
            <a:cxnSpLocks noChangeShapeType="1"/>
            <a:stCxn id="116739" idx="2"/>
            <a:endCxn id="116747" idx="0"/>
          </p:cNvCxnSpPr>
          <p:nvPr>
            <p:custDataLst>
              <p:tags r:id="rId24"/>
            </p:custDataLst>
          </p:nvPr>
        </p:nvCxnSpPr>
        <p:spPr bwMode="auto">
          <a:xfrm rot="5400000">
            <a:off x="3415506" y="1520379"/>
            <a:ext cx="296863" cy="226060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0" name="AutoShape 24">
            <a:extLst>
              <a:ext uri="{FF2B5EF4-FFF2-40B4-BE49-F238E27FC236}">
                <a16:creationId xmlns:a16="http://schemas.microsoft.com/office/drawing/2014/main" id="{5341ED31-72A9-4817-8397-A1FBB74E563A}"/>
              </a:ext>
            </a:extLst>
          </p:cNvPr>
          <p:cNvCxnSpPr>
            <a:cxnSpLocks noChangeShapeType="1"/>
            <a:stCxn id="116739" idx="2"/>
            <a:endCxn id="116744" idx="0"/>
          </p:cNvCxnSpPr>
          <p:nvPr>
            <p:custDataLst>
              <p:tags r:id="rId25"/>
            </p:custDataLst>
          </p:nvPr>
        </p:nvCxnSpPr>
        <p:spPr bwMode="auto">
          <a:xfrm rot="5400000">
            <a:off x="2742406" y="847279"/>
            <a:ext cx="296863" cy="360680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1" name="AutoShape 25">
            <a:extLst>
              <a:ext uri="{FF2B5EF4-FFF2-40B4-BE49-F238E27FC236}">
                <a16:creationId xmlns:a16="http://schemas.microsoft.com/office/drawing/2014/main" id="{FEEE47EA-ACA3-42E7-9BC5-0F3DCDB47A03}"/>
              </a:ext>
            </a:extLst>
          </p:cNvPr>
          <p:cNvCxnSpPr>
            <a:cxnSpLocks noChangeShapeType="1"/>
            <a:stCxn id="116739" idx="2"/>
            <a:endCxn id="116748" idx="0"/>
          </p:cNvCxnSpPr>
          <p:nvPr>
            <p:custDataLst>
              <p:tags r:id="rId26"/>
            </p:custDataLst>
          </p:nvPr>
        </p:nvCxnSpPr>
        <p:spPr bwMode="auto">
          <a:xfrm rot="16200000" flipH="1">
            <a:off x="4922044" y="2274441"/>
            <a:ext cx="296863" cy="752475"/>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2" name="AutoShape 26">
            <a:extLst>
              <a:ext uri="{FF2B5EF4-FFF2-40B4-BE49-F238E27FC236}">
                <a16:creationId xmlns:a16="http://schemas.microsoft.com/office/drawing/2014/main" id="{0034D320-B1FA-478E-A4D6-8E8AE1680DA0}"/>
              </a:ext>
            </a:extLst>
          </p:cNvPr>
          <p:cNvCxnSpPr>
            <a:cxnSpLocks noChangeShapeType="1"/>
            <a:stCxn id="116739" idx="2"/>
            <a:endCxn id="116746" idx="0"/>
          </p:cNvCxnSpPr>
          <p:nvPr>
            <p:custDataLst>
              <p:tags r:id="rId27"/>
            </p:custDataLst>
          </p:nvPr>
        </p:nvCxnSpPr>
        <p:spPr bwMode="auto">
          <a:xfrm rot="16200000" flipH="1">
            <a:off x="5589587" y="1606898"/>
            <a:ext cx="296863" cy="2087562"/>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3" name="AutoShape 27">
            <a:extLst>
              <a:ext uri="{FF2B5EF4-FFF2-40B4-BE49-F238E27FC236}">
                <a16:creationId xmlns:a16="http://schemas.microsoft.com/office/drawing/2014/main" id="{40EAB1EF-27D5-4888-A0E8-EB68F5FA7C7E}"/>
              </a:ext>
            </a:extLst>
          </p:cNvPr>
          <p:cNvCxnSpPr>
            <a:cxnSpLocks noChangeShapeType="1"/>
            <a:stCxn id="116739" idx="2"/>
            <a:endCxn id="116745" idx="0"/>
          </p:cNvCxnSpPr>
          <p:nvPr>
            <p:custDataLst>
              <p:tags r:id="rId28"/>
            </p:custDataLst>
          </p:nvPr>
        </p:nvCxnSpPr>
        <p:spPr bwMode="auto">
          <a:xfrm rot="16200000" flipH="1">
            <a:off x="6260306" y="936179"/>
            <a:ext cx="296863" cy="3429000"/>
          </a:xfrm>
          <a:prstGeom prst="bentConnector3">
            <a:avLst>
              <a:gd name="adj1" fmla="val 49731"/>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764" name="Rectangle 28">
            <a:extLst>
              <a:ext uri="{FF2B5EF4-FFF2-40B4-BE49-F238E27FC236}">
                <a16:creationId xmlns:a16="http://schemas.microsoft.com/office/drawing/2014/main" id="{46FD397F-201A-4880-8BCE-088CAFE29212}"/>
              </a:ext>
            </a:extLst>
          </p:cNvPr>
          <p:cNvSpPr>
            <a:spLocks noChangeArrowheads="1"/>
          </p:cNvSpPr>
          <p:nvPr>
            <p:custDataLst>
              <p:tags r:id="rId29"/>
            </p:custDataLst>
          </p:nvPr>
        </p:nvSpPr>
        <p:spPr bwMode="auto">
          <a:xfrm>
            <a:off x="4648200" y="5162897"/>
            <a:ext cx="76200" cy="76200"/>
          </a:xfrm>
          <a:prstGeom prst="rect">
            <a:avLst/>
          </a:prstGeom>
          <a:solidFill>
            <a:srgbClr val="0000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116765" name="AutoShape 29">
            <a:extLst>
              <a:ext uri="{FF2B5EF4-FFF2-40B4-BE49-F238E27FC236}">
                <a16:creationId xmlns:a16="http://schemas.microsoft.com/office/drawing/2014/main" id="{D35F7A2A-D123-4951-821C-626C38D08714}"/>
              </a:ext>
            </a:extLst>
          </p:cNvPr>
          <p:cNvCxnSpPr>
            <a:cxnSpLocks noChangeShapeType="1"/>
            <a:stCxn id="116740" idx="2"/>
            <a:endCxn id="116764" idx="0"/>
          </p:cNvCxnSpPr>
          <p:nvPr>
            <p:custDataLst>
              <p:tags r:id="rId30"/>
            </p:custDataLst>
          </p:nvPr>
        </p:nvCxnSpPr>
        <p:spPr bwMode="auto">
          <a:xfrm rot="5400000">
            <a:off x="4208462" y="4685060"/>
            <a:ext cx="955675"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6" name="AutoShape 30">
            <a:extLst>
              <a:ext uri="{FF2B5EF4-FFF2-40B4-BE49-F238E27FC236}">
                <a16:creationId xmlns:a16="http://schemas.microsoft.com/office/drawing/2014/main" id="{E9311BDA-FC48-4006-8132-DE6D218EB897}"/>
              </a:ext>
            </a:extLst>
          </p:cNvPr>
          <p:cNvCxnSpPr>
            <a:cxnSpLocks noChangeShapeType="1"/>
            <a:stCxn id="116764" idx="1"/>
            <a:endCxn id="116755" idx="0"/>
          </p:cNvCxnSpPr>
          <p:nvPr>
            <p:custDataLst>
              <p:tags r:id="rId31"/>
            </p:custDataLst>
          </p:nvPr>
        </p:nvCxnSpPr>
        <p:spPr bwMode="auto">
          <a:xfrm rot="10800000" flipV="1">
            <a:off x="2436813" y="5200997"/>
            <a:ext cx="2211387"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7" name="AutoShape 31">
            <a:extLst>
              <a:ext uri="{FF2B5EF4-FFF2-40B4-BE49-F238E27FC236}">
                <a16:creationId xmlns:a16="http://schemas.microsoft.com/office/drawing/2014/main" id="{D167DC0B-A338-4101-B957-E6BF74F053A5}"/>
              </a:ext>
            </a:extLst>
          </p:cNvPr>
          <p:cNvCxnSpPr>
            <a:cxnSpLocks noChangeShapeType="1"/>
            <a:stCxn id="116764" idx="1"/>
            <a:endCxn id="116753" idx="0"/>
          </p:cNvCxnSpPr>
          <p:nvPr>
            <p:custDataLst>
              <p:tags r:id="rId32"/>
            </p:custDataLst>
          </p:nvPr>
        </p:nvCxnSpPr>
        <p:spPr bwMode="auto">
          <a:xfrm rot="10800000" flipV="1">
            <a:off x="3787775" y="5200997"/>
            <a:ext cx="860425"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8" name="AutoShape 32">
            <a:extLst>
              <a:ext uri="{FF2B5EF4-FFF2-40B4-BE49-F238E27FC236}">
                <a16:creationId xmlns:a16="http://schemas.microsoft.com/office/drawing/2014/main" id="{9F3CDB95-1636-44CD-899E-BC5AB18DC41C}"/>
              </a:ext>
            </a:extLst>
          </p:cNvPr>
          <p:cNvCxnSpPr>
            <a:cxnSpLocks noChangeShapeType="1"/>
            <a:stCxn id="116764" idx="3"/>
            <a:endCxn id="116750" idx="0"/>
          </p:cNvCxnSpPr>
          <p:nvPr>
            <p:custDataLst>
              <p:tags r:id="rId33"/>
            </p:custDataLst>
          </p:nvPr>
        </p:nvCxnSpPr>
        <p:spPr bwMode="auto">
          <a:xfrm>
            <a:off x="4724400" y="5200997"/>
            <a:ext cx="712788"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9" name="AutoShape 33">
            <a:extLst>
              <a:ext uri="{FF2B5EF4-FFF2-40B4-BE49-F238E27FC236}">
                <a16:creationId xmlns:a16="http://schemas.microsoft.com/office/drawing/2014/main" id="{ACAEE583-4AD9-4400-987A-C3FDC6C6543C}"/>
              </a:ext>
            </a:extLst>
          </p:cNvPr>
          <p:cNvCxnSpPr>
            <a:cxnSpLocks noChangeShapeType="1"/>
            <a:stCxn id="116764" idx="3"/>
            <a:endCxn id="116756" idx="0"/>
          </p:cNvCxnSpPr>
          <p:nvPr>
            <p:custDataLst>
              <p:tags r:id="rId34"/>
            </p:custDataLst>
          </p:nvPr>
        </p:nvCxnSpPr>
        <p:spPr bwMode="auto">
          <a:xfrm>
            <a:off x="4724400" y="5200997"/>
            <a:ext cx="2063750" cy="13970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0" name="AutoShape 34">
            <a:extLst>
              <a:ext uri="{FF2B5EF4-FFF2-40B4-BE49-F238E27FC236}">
                <a16:creationId xmlns:a16="http://schemas.microsoft.com/office/drawing/2014/main" id="{A40BC7D8-3AD0-4208-9DE5-C8A19C91ABCA}"/>
              </a:ext>
            </a:extLst>
          </p:cNvPr>
          <p:cNvCxnSpPr>
            <a:cxnSpLocks noChangeShapeType="1"/>
            <a:stCxn id="116740" idx="2"/>
            <a:endCxn id="116743" idx="0"/>
          </p:cNvCxnSpPr>
          <p:nvPr>
            <p:custDataLst>
              <p:tags r:id="rId35"/>
            </p:custDataLst>
          </p:nvPr>
        </p:nvCxnSpPr>
        <p:spPr bwMode="auto">
          <a:xfrm rot="5400000">
            <a:off x="4081463" y="3900834"/>
            <a:ext cx="298450" cy="91122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1" name="AutoShape 35">
            <a:extLst>
              <a:ext uri="{FF2B5EF4-FFF2-40B4-BE49-F238E27FC236}">
                <a16:creationId xmlns:a16="http://schemas.microsoft.com/office/drawing/2014/main" id="{B266EF76-EC99-47C6-8975-4DB972B399D3}"/>
              </a:ext>
            </a:extLst>
          </p:cNvPr>
          <p:cNvCxnSpPr>
            <a:cxnSpLocks noChangeShapeType="1"/>
            <a:stCxn id="116740" idx="2"/>
            <a:endCxn id="116742" idx="0"/>
          </p:cNvCxnSpPr>
          <p:nvPr>
            <p:custDataLst>
              <p:tags r:id="rId36"/>
            </p:custDataLst>
          </p:nvPr>
        </p:nvCxnSpPr>
        <p:spPr bwMode="auto">
          <a:xfrm rot="5400000">
            <a:off x="3408363" y="3227734"/>
            <a:ext cx="298450" cy="225742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2" name="AutoShape 36">
            <a:extLst>
              <a:ext uri="{FF2B5EF4-FFF2-40B4-BE49-F238E27FC236}">
                <a16:creationId xmlns:a16="http://schemas.microsoft.com/office/drawing/2014/main" id="{6BCA8C19-CFFB-48BB-B272-EABE09456343}"/>
              </a:ext>
            </a:extLst>
          </p:cNvPr>
          <p:cNvCxnSpPr>
            <a:cxnSpLocks noChangeShapeType="1"/>
            <a:stCxn id="116740" idx="2"/>
            <a:endCxn id="116742" idx="0"/>
          </p:cNvCxnSpPr>
          <p:nvPr>
            <p:custDataLst>
              <p:tags r:id="rId37"/>
            </p:custDataLst>
          </p:nvPr>
        </p:nvCxnSpPr>
        <p:spPr bwMode="auto">
          <a:xfrm rot="5400000">
            <a:off x="3408363" y="3227734"/>
            <a:ext cx="298450" cy="225742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3" name="AutoShape 37">
            <a:extLst>
              <a:ext uri="{FF2B5EF4-FFF2-40B4-BE49-F238E27FC236}">
                <a16:creationId xmlns:a16="http://schemas.microsoft.com/office/drawing/2014/main" id="{35CC79C1-0F47-480B-BC3F-15E6AA299915}"/>
              </a:ext>
            </a:extLst>
          </p:cNvPr>
          <p:cNvCxnSpPr>
            <a:cxnSpLocks noChangeShapeType="1"/>
            <a:stCxn id="116740" idx="2"/>
            <a:endCxn id="116741" idx="0"/>
          </p:cNvCxnSpPr>
          <p:nvPr>
            <p:custDataLst>
              <p:tags r:id="rId38"/>
            </p:custDataLst>
          </p:nvPr>
        </p:nvCxnSpPr>
        <p:spPr bwMode="auto">
          <a:xfrm rot="5400000">
            <a:off x="2736057" y="2555428"/>
            <a:ext cx="298450" cy="3602037"/>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4" name="AutoShape 38">
            <a:extLst>
              <a:ext uri="{FF2B5EF4-FFF2-40B4-BE49-F238E27FC236}">
                <a16:creationId xmlns:a16="http://schemas.microsoft.com/office/drawing/2014/main" id="{A40AFFD4-3C98-4F6F-BFD6-5A139AD2161F}"/>
              </a:ext>
            </a:extLst>
          </p:cNvPr>
          <p:cNvCxnSpPr>
            <a:cxnSpLocks noChangeShapeType="1"/>
            <a:stCxn id="116740" idx="2"/>
            <a:endCxn id="116754" idx="0"/>
          </p:cNvCxnSpPr>
          <p:nvPr>
            <p:custDataLst>
              <p:tags r:id="rId39"/>
            </p:custDataLst>
          </p:nvPr>
        </p:nvCxnSpPr>
        <p:spPr bwMode="auto">
          <a:xfrm rot="16200000" flipH="1">
            <a:off x="4912519" y="3981003"/>
            <a:ext cx="298450" cy="750888"/>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5" name="AutoShape 39">
            <a:extLst>
              <a:ext uri="{FF2B5EF4-FFF2-40B4-BE49-F238E27FC236}">
                <a16:creationId xmlns:a16="http://schemas.microsoft.com/office/drawing/2014/main" id="{AA9997E6-A8B0-4DF9-8306-2D8D79AF7499}"/>
              </a:ext>
            </a:extLst>
          </p:cNvPr>
          <p:cNvCxnSpPr>
            <a:cxnSpLocks noChangeShapeType="1"/>
            <a:stCxn id="116740" idx="2"/>
            <a:endCxn id="116752" idx="0"/>
          </p:cNvCxnSpPr>
          <p:nvPr>
            <p:custDataLst>
              <p:tags r:id="rId40"/>
            </p:custDataLst>
          </p:nvPr>
        </p:nvCxnSpPr>
        <p:spPr bwMode="auto">
          <a:xfrm rot="16200000" flipH="1">
            <a:off x="5588000" y="3305522"/>
            <a:ext cx="298450" cy="2101850"/>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76" name="AutoShape 40">
            <a:extLst>
              <a:ext uri="{FF2B5EF4-FFF2-40B4-BE49-F238E27FC236}">
                <a16:creationId xmlns:a16="http://schemas.microsoft.com/office/drawing/2014/main" id="{56185D67-6C96-46E3-8F91-114E7511BBEC}"/>
              </a:ext>
            </a:extLst>
          </p:cNvPr>
          <p:cNvCxnSpPr>
            <a:cxnSpLocks noChangeShapeType="1"/>
            <a:stCxn id="116740" idx="2"/>
            <a:endCxn id="116751" idx="0"/>
          </p:cNvCxnSpPr>
          <p:nvPr>
            <p:custDataLst>
              <p:tags r:id="rId41"/>
            </p:custDataLst>
          </p:nvPr>
        </p:nvCxnSpPr>
        <p:spPr bwMode="auto">
          <a:xfrm rot="16200000" flipH="1">
            <a:off x="6248400" y="2645122"/>
            <a:ext cx="298450" cy="3422650"/>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Espace réservé du numéro de diapositive 1">
            <a:extLst>
              <a:ext uri="{FF2B5EF4-FFF2-40B4-BE49-F238E27FC236}">
                <a16:creationId xmlns:a16="http://schemas.microsoft.com/office/drawing/2014/main" id="{75903A94-02A4-477E-BFDC-E4B5E5A4618A}"/>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19</a:t>
            </a:fld>
            <a:endParaRPr lang="fr-FR"/>
          </a:p>
        </p:txBody>
      </p:sp>
    </p:spTree>
    <p:extLst>
      <p:ext uri="{BB962C8B-B14F-4D97-AF65-F5344CB8AC3E}">
        <p14:creationId xmlns:p14="http://schemas.microsoft.com/office/powerpoint/2010/main" val="7038853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779877"/>
            <a:ext cx="6202436" cy="4608512"/>
          </a:xfrm>
        </p:spPr>
        <p:txBody>
          <a:bodyPr/>
          <a:lstStyle/>
          <a:p>
            <a:pPr marL="457200" indent="-457200">
              <a:buFont typeface="+mj-lt"/>
              <a:buAutoNum type="arabicPeriod"/>
            </a:pPr>
            <a:r>
              <a:rPr lang="fr-FR" sz="2000" dirty="0">
                <a:latin typeface="+mn-lt"/>
              </a:rPr>
              <a:t>Stratégie Supply Chain</a:t>
            </a:r>
          </a:p>
          <a:p>
            <a:pPr marL="457200" indent="-457200">
              <a:buFont typeface="+mj-lt"/>
              <a:buAutoNum type="arabicPeriod"/>
            </a:pPr>
            <a:r>
              <a:rPr lang="fr-FR" sz="2000" dirty="0">
                <a:latin typeface="+mn-lt"/>
              </a:rPr>
              <a:t>Processus Supply Chain</a:t>
            </a:r>
          </a:p>
          <a:p>
            <a:pPr marL="457200" indent="-457200">
              <a:buFont typeface="+mj-lt"/>
              <a:buAutoNum type="arabicPeriod"/>
            </a:pPr>
            <a:r>
              <a:rPr lang="fr-FR" sz="2000" dirty="0">
                <a:latin typeface="+mn-lt"/>
              </a:rPr>
              <a:t>Système d’information Supply Chain</a:t>
            </a:r>
          </a:p>
          <a:p>
            <a:pPr marL="457200" indent="-457200">
              <a:buFont typeface="+mj-lt"/>
              <a:buAutoNum type="arabicPeriod"/>
            </a:pPr>
            <a:r>
              <a:rPr lang="fr-FR" sz="2000" dirty="0">
                <a:latin typeface="+mn-lt"/>
              </a:rPr>
              <a:t>Organisation Supply Chain</a:t>
            </a:r>
          </a:p>
          <a:p>
            <a:pPr marL="457200" indent="-457200">
              <a:buFont typeface="+mj-lt"/>
              <a:buAutoNum type="arabicPeriod"/>
            </a:pPr>
            <a:r>
              <a:rPr lang="fr-FR" sz="2000" dirty="0">
                <a:latin typeface="+mn-lt"/>
              </a:rPr>
              <a:t>Management de la performance et indicateurs</a:t>
            </a:r>
          </a:p>
          <a:p>
            <a:pPr marL="457200" indent="-457200">
              <a:buFont typeface="+mj-lt"/>
              <a:buAutoNum type="arabicPeriod"/>
            </a:pPr>
            <a:r>
              <a:rPr lang="fr-FR" sz="2000" dirty="0">
                <a:latin typeface="+mn-lt"/>
              </a:rPr>
              <a:t>Les niveaux de maturité</a:t>
            </a:r>
          </a:p>
          <a:p>
            <a:pPr marL="457200" indent="-457200">
              <a:buFont typeface="+mj-lt"/>
              <a:buAutoNum type="arabicPeriod"/>
            </a:pPr>
            <a:r>
              <a:rPr lang="fr-FR" sz="2000" dirty="0">
                <a:latin typeface="+mn-lt"/>
              </a:rPr>
              <a:t>Le métier de Supply Chain Manager</a:t>
            </a:r>
          </a:p>
          <a:p>
            <a:pPr marL="457200" indent="-457200">
              <a:buFont typeface="+mj-lt"/>
              <a:buAutoNum type="arabicPeriod"/>
            </a:pPr>
            <a:endParaRPr lang="fr-FR" sz="2000" dirty="0"/>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004962"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a:solidFill>
                  <a:srgbClr val="008000"/>
                </a:solidFill>
                <a:effectLst/>
                <a:latin typeface="+mn-lt"/>
              </a:rPr>
              <a:t>Contenu</a:t>
            </a:r>
          </a:p>
        </p:txBody>
      </p:sp>
      <p:sp>
        <p:nvSpPr>
          <p:cNvPr id="11" name="Espace réservé du numéro de diapositive 1">
            <a:extLst>
              <a:ext uri="{FF2B5EF4-FFF2-40B4-BE49-F238E27FC236}">
                <a16:creationId xmlns:a16="http://schemas.microsoft.com/office/drawing/2014/main" id="{15E031DC-4AC3-47DE-8CCF-6CA50A86F642}"/>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mj-lt"/>
                <a:ea typeface="+mn-ea"/>
                <a:cs typeface="Arial Narrow"/>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a:t>
            </a:fld>
            <a:endParaRPr lang="fr-FR"/>
          </a:p>
        </p:txBody>
      </p:sp>
    </p:spTree>
    <p:extLst>
      <p:ext uri="{BB962C8B-B14F-4D97-AF65-F5344CB8AC3E}">
        <p14:creationId xmlns:p14="http://schemas.microsoft.com/office/powerpoint/2010/main" val="410993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e la date 2">
            <a:extLst>
              <a:ext uri="{FF2B5EF4-FFF2-40B4-BE49-F238E27FC236}">
                <a16:creationId xmlns:a16="http://schemas.microsoft.com/office/drawing/2014/main" id="{D592E45D-546A-44C8-A81A-20385E783152}"/>
              </a:ext>
            </a:extLst>
          </p:cNvPr>
          <p:cNvSpPr>
            <a:spLocks noGrp="1"/>
          </p:cNvSpPr>
          <p:nvPr>
            <p:ph type="dt" sz="half" idx="10"/>
            <p:custDataLst>
              <p:tags r:id="rId1"/>
            </p:custDataLst>
          </p:nvPr>
        </p:nvSpPr>
        <p:spPr/>
        <p:txBody>
          <a:bodyPr/>
          <a:lstStyle/>
          <a:p>
            <a:fld id="{5DDC98F2-C93E-4EEF-A1F7-05FF95E785D1}" type="datetime1">
              <a:rPr lang="fr-FR" altLang="fr-FR"/>
              <a:pPr/>
              <a:t>29/08/2020</a:t>
            </a:fld>
            <a:endParaRPr lang="fr-FR" altLang="fr-FR"/>
          </a:p>
        </p:txBody>
      </p:sp>
      <p:sp>
        <p:nvSpPr>
          <p:cNvPr id="37" name="Espace réservé du pied de page 3">
            <a:extLst>
              <a:ext uri="{FF2B5EF4-FFF2-40B4-BE49-F238E27FC236}">
                <a16:creationId xmlns:a16="http://schemas.microsoft.com/office/drawing/2014/main" id="{3A156928-12BA-4252-A92D-9A9B992FDF90}"/>
              </a:ext>
            </a:extLst>
          </p:cNvPr>
          <p:cNvSpPr>
            <a:spLocks noGrp="1"/>
          </p:cNvSpPr>
          <p:nvPr>
            <p:ph type="ftr" sz="quarter" idx="11"/>
            <p:custDataLst>
              <p:tags r:id="rId2"/>
            </p:custDataLst>
          </p:nvPr>
        </p:nvSpPr>
        <p:spPr/>
        <p:txBody>
          <a:bodyPr/>
          <a:lstStyle/>
          <a:p>
            <a:r>
              <a:rPr lang="fr-FR" altLang="fr-FR"/>
              <a:t>© Groupe HEC - Département Management des Opérations et des Systèmes d'Information</a:t>
            </a:r>
          </a:p>
        </p:txBody>
      </p:sp>
      <p:sp>
        <p:nvSpPr>
          <p:cNvPr id="125954" name="Rectangle 2">
            <a:extLst>
              <a:ext uri="{FF2B5EF4-FFF2-40B4-BE49-F238E27FC236}">
                <a16:creationId xmlns:a16="http://schemas.microsoft.com/office/drawing/2014/main" id="{E24B6E88-9C3E-4AB0-AD78-1436BE6039AD}"/>
              </a:ext>
            </a:extLst>
          </p:cNvPr>
          <p:cNvSpPr>
            <a:spLocks noChangeArrowheads="1"/>
          </p:cNvSpPr>
          <p:nvPr>
            <p:custDataLst>
              <p:tags r:id="rId3"/>
            </p:custDataLst>
          </p:nvPr>
        </p:nvSpPr>
        <p:spPr bwMode="auto">
          <a:xfrm>
            <a:off x="3200400" y="1413024"/>
            <a:ext cx="2514600" cy="508000"/>
          </a:xfrm>
          <a:prstGeom prst="rect">
            <a:avLst/>
          </a:prstGeom>
          <a:solidFill>
            <a:schemeClr val="tx2"/>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800" b="0">
                <a:solidFill>
                  <a:srgbClr val="000000"/>
                </a:solidFill>
              </a:rPr>
              <a:t>Direction générale</a:t>
            </a:r>
          </a:p>
        </p:txBody>
      </p:sp>
      <p:sp>
        <p:nvSpPr>
          <p:cNvPr id="125955" name="Rectangle 3">
            <a:extLst>
              <a:ext uri="{FF2B5EF4-FFF2-40B4-BE49-F238E27FC236}">
                <a16:creationId xmlns:a16="http://schemas.microsoft.com/office/drawing/2014/main" id="{F1B3E5E6-5906-483F-81F2-085FC24DBECA}"/>
              </a:ext>
            </a:extLst>
          </p:cNvPr>
          <p:cNvSpPr>
            <a:spLocks noChangeArrowheads="1"/>
          </p:cNvSpPr>
          <p:nvPr>
            <p:custDataLst>
              <p:tags r:id="rId4"/>
            </p:custDataLst>
          </p:nvPr>
        </p:nvSpPr>
        <p:spPr bwMode="auto">
          <a:xfrm>
            <a:off x="3200400" y="3068786"/>
            <a:ext cx="2514600" cy="508000"/>
          </a:xfrm>
          <a:prstGeom prst="rect">
            <a:avLst/>
          </a:prstGeom>
          <a:solidFill>
            <a:srgbClr val="FFCC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800" b="0">
                <a:solidFill>
                  <a:srgbClr val="000000"/>
                </a:solidFill>
              </a:rPr>
              <a:t>Supply Chain</a:t>
            </a:r>
          </a:p>
        </p:txBody>
      </p:sp>
      <p:sp>
        <p:nvSpPr>
          <p:cNvPr id="125956" name="Rectangle 4">
            <a:extLst>
              <a:ext uri="{FF2B5EF4-FFF2-40B4-BE49-F238E27FC236}">
                <a16:creationId xmlns:a16="http://schemas.microsoft.com/office/drawing/2014/main" id="{BE07B89C-DDDE-462E-868D-7EB2CF63E6D4}"/>
              </a:ext>
            </a:extLst>
          </p:cNvPr>
          <p:cNvSpPr>
            <a:spLocks noChangeArrowheads="1"/>
          </p:cNvSpPr>
          <p:nvPr>
            <p:custDataLst>
              <p:tags r:id="rId5"/>
            </p:custDataLst>
          </p:nvPr>
        </p:nvSpPr>
        <p:spPr bwMode="auto">
          <a:xfrm>
            <a:off x="457200" y="3068786"/>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800" b="0">
                <a:solidFill>
                  <a:srgbClr val="000000"/>
                </a:solidFill>
              </a:rPr>
              <a:t>Direction industrielle</a:t>
            </a:r>
          </a:p>
        </p:txBody>
      </p:sp>
      <p:sp>
        <p:nvSpPr>
          <p:cNvPr id="125957" name="Rectangle 5">
            <a:extLst>
              <a:ext uri="{FF2B5EF4-FFF2-40B4-BE49-F238E27FC236}">
                <a16:creationId xmlns:a16="http://schemas.microsoft.com/office/drawing/2014/main" id="{45092FF2-389A-44BB-BC65-6A16D4FA12AB}"/>
              </a:ext>
            </a:extLst>
          </p:cNvPr>
          <p:cNvSpPr>
            <a:spLocks noChangeArrowheads="1"/>
          </p:cNvSpPr>
          <p:nvPr>
            <p:custDataLst>
              <p:tags r:id="rId6"/>
            </p:custDataLst>
          </p:nvPr>
        </p:nvSpPr>
        <p:spPr bwMode="auto">
          <a:xfrm>
            <a:off x="6096000" y="3068786"/>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800" b="0">
                <a:solidFill>
                  <a:srgbClr val="000000"/>
                </a:solidFill>
              </a:rPr>
              <a:t>Achats</a:t>
            </a:r>
          </a:p>
        </p:txBody>
      </p:sp>
      <p:cxnSp>
        <p:nvCxnSpPr>
          <p:cNvPr id="125958" name="AutoShape 6">
            <a:extLst>
              <a:ext uri="{FF2B5EF4-FFF2-40B4-BE49-F238E27FC236}">
                <a16:creationId xmlns:a16="http://schemas.microsoft.com/office/drawing/2014/main" id="{A8EC0CD8-04B5-42B6-BFBE-4E6DFEFE3C22}"/>
              </a:ext>
            </a:extLst>
          </p:cNvPr>
          <p:cNvCxnSpPr>
            <a:cxnSpLocks noChangeShapeType="1"/>
            <a:stCxn id="125954" idx="2"/>
            <a:endCxn id="125956" idx="0"/>
          </p:cNvCxnSpPr>
          <p:nvPr>
            <p:custDataLst>
              <p:tags r:id="rId7"/>
            </p:custDataLst>
          </p:nvPr>
        </p:nvCxnSpPr>
        <p:spPr bwMode="auto">
          <a:xfrm rot="5400000">
            <a:off x="2512219" y="1123305"/>
            <a:ext cx="1147762" cy="2743200"/>
          </a:xfrm>
          <a:prstGeom prst="bentConnector3">
            <a:avLst>
              <a:gd name="adj1" fmla="val 77315"/>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59" name="AutoShape 7">
            <a:extLst>
              <a:ext uri="{FF2B5EF4-FFF2-40B4-BE49-F238E27FC236}">
                <a16:creationId xmlns:a16="http://schemas.microsoft.com/office/drawing/2014/main" id="{5A4F39D7-A803-4F4A-A15A-D213A4DDA872}"/>
              </a:ext>
            </a:extLst>
          </p:cNvPr>
          <p:cNvCxnSpPr>
            <a:cxnSpLocks noChangeShapeType="1"/>
            <a:stCxn id="125954" idx="2"/>
            <a:endCxn id="125955" idx="0"/>
          </p:cNvCxnSpPr>
          <p:nvPr>
            <p:custDataLst>
              <p:tags r:id="rId8"/>
            </p:custDataLst>
          </p:nvPr>
        </p:nvCxnSpPr>
        <p:spPr bwMode="auto">
          <a:xfrm rot="5400000">
            <a:off x="3883819" y="2494905"/>
            <a:ext cx="1147762"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60" name="AutoShape 8">
            <a:extLst>
              <a:ext uri="{FF2B5EF4-FFF2-40B4-BE49-F238E27FC236}">
                <a16:creationId xmlns:a16="http://schemas.microsoft.com/office/drawing/2014/main" id="{7A487651-A8A0-43F4-A372-B648570C76F4}"/>
              </a:ext>
            </a:extLst>
          </p:cNvPr>
          <p:cNvCxnSpPr>
            <a:cxnSpLocks noChangeShapeType="1"/>
            <a:stCxn id="125954" idx="2"/>
            <a:endCxn id="125957" idx="0"/>
          </p:cNvCxnSpPr>
          <p:nvPr>
            <p:custDataLst>
              <p:tags r:id="rId9"/>
            </p:custDataLst>
          </p:nvPr>
        </p:nvCxnSpPr>
        <p:spPr bwMode="auto">
          <a:xfrm rot="16200000" flipH="1">
            <a:off x="5331619" y="1047105"/>
            <a:ext cx="1147762" cy="2895600"/>
          </a:xfrm>
          <a:prstGeom prst="bentConnector3">
            <a:avLst>
              <a:gd name="adj1" fmla="val 77731"/>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61" name="Rectangle 9">
            <a:extLst>
              <a:ext uri="{FF2B5EF4-FFF2-40B4-BE49-F238E27FC236}">
                <a16:creationId xmlns:a16="http://schemas.microsoft.com/office/drawing/2014/main" id="{F8CA18B8-22AA-46CD-8E02-4ED2A7FD781E}"/>
              </a:ext>
            </a:extLst>
          </p:cNvPr>
          <p:cNvSpPr>
            <a:spLocks noChangeArrowheads="1"/>
          </p:cNvSpPr>
          <p:nvPr>
            <p:custDataLst>
              <p:tags r:id="rId10"/>
            </p:custDataLst>
          </p:nvPr>
        </p:nvSpPr>
        <p:spPr bwMode="auto">
          <a:xfrm>
            <a:off x="2608263" y="3832374"/>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Stocks</a:t>
            </a:r>
          </a:p>
        </p:txBody>
      </p:sp>
      <p:sp>
        <p:nvSpPr>
          <p:cNvPr id="125962" name="Rectangle 10">
            <a:extLst>
              <a:ext uri="{FF2B5EF4-FFF2-40B4-BE49-F238E27FC236}">
                <a16:creationId xmlns:a16="http://schemas.microsoft.com/office/drawing/2014/main" id="{23CF713D-15F3-49C5-9E2B-29F5471423F3}"/>
              </a:ext>
            </a:extLst>
          </p:cNvPr>
          <p:cNvSpPr>
            <a:spLocks noChangeArrowheads="1"/>
          </p:cNvSpPr>
          <p:nvPr>
            <p:custDataLst>
              <p:tags r:id="rId11"/>
            </p:custDataLst>
          </p:nvPr>
        </p:nvSpPr>
        <p:spPr bwMode="auto">
          <a:xfrm>
            <a:off x="2608263" y="4510236"/>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Transports</a:t>
            </a:r>
          </a:p>
        </p:txBody>
      </p:sp>
      <p:sp>
        <p:nvSpPr>
          <p:cNvPr id="125963" name="Rectangle 11">
            <a:extLst>
              <a:ext uri="{FF2B5EF4-FFF2-40B4-BE49-F238E27FC236}">
                <a16:creationId xmlns:a16="http://schemas.microsoft.com/office/drawing/2014/main" id="{9599C9E2-B6A0-46C4-9D84-BB9AB01661E0}"/>
              </a:ext>
            </a:extLst>
          </p:cNvPr>
          <p:cNvSpPr>
            <a:spLocks noChangeArrowheads="1"/>
          </p:cNvSpPr>
          <p:nvPr>
            <p:custDataLst>
              <p:tags r:id="rId12"/>
            </p:custDataLst>
          </p:nvPr>
        </p:nvSpPr>
        <p:spPr bwMode="auto">
          <a:xfrm>
            <a:off x="2608263" y="5200799"/>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Approvision-</a:t>
            </a:r>
            <a:br>
              <a:rPr lang="fr-FR" altLang="fr-FR" sz="1400">
                <a:solidFill>
                  <a:srgbClr val="000000"/>
                </a:solidFill>
              </a:rPr>
            </a:br>
            <a:r>
              <a:rPr lang="fr-FR" altLang="fr-FR" sz="1400">
                <a:solidFill>
                  <a:srgbClr val="000000"/>
                </a:solidFill>
              </a:rPr>
              <a:t>nements</a:t>
            </a:r>
          </a:p>
        </p:txBody>
      </p:sp>
      <p:sp>
        <p:nvSpPr>
          <p:cNvPr id="125964" name="Rectangle 12">
            <a:extLst>
              <a:ext uri="{FF2B5EF4-FFF2-40B4-BE49-F238E27FC236}">
                <a16:creationId xmlns:a16="http://schemas.microsoft.com/office/drawing/2014/main" id="{2DC5270D-F632-4819-A909-8B8F487AE9D3}"/>
              </a:ext>
            </a:extLst>
          </p:cNvPr>
          <p:cNvSpPr>
            <a:spLocks noChangeArrowheads="1"/>
          </p:cNvSpPr>
          <p:nvPr>
            <p:custDataLst>
              <p:tags r:id="rId13"/>
            </p:custDataLst>
          </p:nvPr>
        </p:nvSpPr>
        <p:spPr bwMode="auto">
          <a:xfrm>
            <a:off x="2608263" y="5919936"/>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Planification</a:t>
            </a:r>
          </a:p>
          <a:p>
            <a:pPr algn="ctr" eaLnBrk="1" hangingPunct="1">
              <a:lnSpc>
                <a:spcPct val="100000"/>
              </a:lnSpc>
            </a:pPr>
            <a:r>
              <a:rPr lang="fr-FR" altLang="fr-FR" sz="1400">
                <a:solidFill>
                  <a:srgbClr val="000000"/>
                </a:solidFill>
              </a:rPr>
              <a:t>Production</a:t>
            </a:r>
          </a:p>
        </p:txBody>
      </p:sp>
      <p:sp>
        <p:nvSpPr>
          <p:cNvPr id="125965" name="Rectangle 13">
            <a:extLst>
              <a:ext uri="{FF2B5EF4-FFF2-40B4-BE49-F238E27FC236}">
                <a16:creationId xmlns:a16="http://schemas.microsoft.com/office/drawing/2014/main" id="{F9D46E47-77A2-4B17-B271-182F2B3D3BAB}"/>
              </a:ext>
            </a:extLst>
          </p:cNvPr>
          <p:cNvSpPr>
            <a:spLocks noChangeArrowheads="1"/>
          </p:cNvSpPr>
          <p:nvPr>
            <p:custDataLst>
              <p:tags r:id="rId14"/>
            </p:custDataLst>
          </p:nvPr>
        </p:nvSpPr>
        <p:spPr bwMode="auto">
          <a:xfrm>
            <a:off x="4643438" y="3832374"/>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Entreposage</a:t>
            </a:r>
          </a:p>
        </p:txBody>
      </p:sp>
      <p:sp>
        <p:nvSpPr>
          <p:cNvPr id="125966" name="Rectangle 14">
            <a:extLst>
              <a:ext uri="{FF2B5EF4-FFF2-40B4-BE49-F238E27FC236}">
                <a16:creationId xmlns:a16="http://schemas.microsoft.com/office/drawing/2014/main" id="{E073DCCB-9A97-4667-BF23-7DDEFA7B321F}"/>
              </a:ext>
            </a:extLst>
          </p:cNvPr>
          <p:cNvSpPr>
            <a:spLocks noChangeArrowheads="1"/>
          </p:cNvSpPr>
          <p:nvPr>
            <p:custDataLst>
              <p:tags r:id="rId15"/>
            </p:custDataLst>
          </p:nvPr>
        </p:nvSpPr>
        <p:spPr bwMode="auto">
          <a:xfrm>
            <a:off x="4643438" y="4510236"/>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Traitement</a:t>
            </a:r>
          </a:p>
          <a:p>
            <a:pPr algn="ctr" eaLnBrk="1" hangingPunct="1">
              <a:lnSpc>
                <a:spcPct val="100000"/>
              </a:lnSpc>
            </a:pPr>
            <a:r>
              <a:rPr lang="fr-FR" altLang="fr-FR" sz="1400">
                <a:solidFill>
                  <a:srgbClr val="000000"/>
                </a:solidFill>
              </a:rPr>
              <a:t>Commandes</a:t>
            </a:r>
          </a:p>
        </p:txBody>
      </p:sp>
      <p:sp>
        <p:nvSpPr>
          <p:cNvPr id="125967" name="Rectangle 15">
            <a:extLst>
              <a:ext uri="{FF2B5EF4-FFF2-40B4-BE49-F238E27FC236}">
                <a16:creationId xmlns:a16="http://schemas.microsoft.com/office/drawing/2014/main" id="{F629DEC5-E933-4CE6-8FD2-89AA77A5C178}"/>
              </a:ext>
            </a:extLst>
          </p:cNvPr>
          <p:cNvSpPr>
            <a:spLocks noChangeArrowheads="1"/>
          </p:cNvSpPr>
          <p:nvPr>
            <p:custDataLst>
              <p:tags r:id="rId16"/>
            </p:custDataLst>
          </p:nvPr>
        </p:nvSpPr>
        <p:spPr bwMode="auto">
          <a:xfrm>
            <a:off x="4643438" y="5200799"/>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Emballage</a:t>
            </a:r>
          </a:p>
        </p:txBody>
      </p:sp>
      <p:sp>
        <p:nvSpPr>
          <p:cNvPr id="125968" name="Rectangle 16">
            <a:extLst>
              <a:ext uri="{FF2B5EF4-FFF2-40B4-BE49-F238E27FC236}">
                <a16:creationId xmlns:a16="http://schemas.microsoft.com/office/drawing/2014/main" id="{51F73814-D9BE-4725-8F29-2E1F4E51D03A}"/>
              </a:ext>
            </a:extLst>
          </p:cNvPr>
          <p:cNvSpPr>
            <a:spLocks noChangeArrowheads="1"/>
          </p:cNvSpPr>
          <p:nvPr>
            <p:custDataLst>
              <p:tags r:id="rId17"/>
            </p:custDataLst>
          </p:nvPr>
        </p:nvSpPr>
        <p:spPr bwMode="auto">
          <a:xfrm>
            <a:off x="4643438" y="5919936"/>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rgbClr val="000000"/>
                </a:solidFill>
              </a:rPr>
              <a:t>SAV</a:t>
            </a:r>
          </a:p>
        </p:txBody>
      </p:sp>
      <p:cxnSp>
        <p:nvCxnSpPr>
          <p:cNvPr id="125969" name="AutoShape 17">
            <a:extLst>
              <a:ext uri="{FF2B5EF4-FFF2-40B4-BE49-F238E27FC236}">
                <a16:creationId xmlns:a16="http://schemas.microsoft.com/office/drawing/2014/main" id="{08193E91-5CD2-41B0-B605-EFCB49C88E17}"/>
              </a:ext>
            </a:extLst>
          </p:cNvPr>
          <p:cNvCxnSpPr>
            <a:cxnSpLocks noChangeShapeType="1"/>
            <a:stCxn id="125955" idx="2"/>
            <a:endCxn id="125961" idx="3"/>
          </p:cNvCxnSpPr>
          <p:nvPr>
            <p:custDataLst>
              <p:tags r:id="rId18"/>
            </p:custDataLst>
          </p:nvPr>
        </p:nvCxnSpPr>
        <p:spPr bwMode="auto">
          <a:xfrm rot="5400000">
            <a:off x="4110038" y="3751411"/>
            <a:ext cx="522288" cy="173037"/>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0" name="AutoShape 18">
            <a:extLst>
              <a:ext uri="{FF2B5EF4-FFF2-40B4-BE49-F238E27FC236}">
                <a16:creationId xmlns:a16="http://schemas.microsoft.com/office/drawing/2014/main" id="{3F4E90AB-F499-484A-8979-7F3C73ADFF6F}"/>
              </a:ext>
            </a:extLst>
          </p:cNvPr>
          <p:cNvCxnSpPr>
            <a:cxnSpLocks noChangeShapeType="1"/>
            <a:stCxn id="125955" idx="2"/>
            <a:endCxn id="125962" idx="3"/>
          </p:cNvCxnSpPr>
          <p:nvPr>
            <p:custDataLst>
              <p:tags r:id="rId19"/>
            </p:custDataLst>
          </p:nvPr>
        </p:nvCxnSpPr>
        <p:spPr bwMode="auto">
          <a:xfrm rot="5400000">
            <a:off x="3771107" y="4090342"/>
            <a:ext cx="1200150" cy="173037"/>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1" name="AutoShape 19">
            <a:extLst>
              <a:ext uri="{FF2B5EF4-FFF2-40B4-BE49-F238E27FC236}">
                <a16:creationId xmlns:a16="http://schemas.microsoft.com/office/drawing/2014/main" id="{1AB3DF4C-9554-4D82-B44C-B6F2DDF5262A}"/>
              </a:ext>
            </a:extLst>
          </p:cNvPr>
          <p:cNvCxnSpPr>
            <a:cxnSpLocks noChangeShapeType="1"/>
            <a:stCxn id="125955" idx="2"/>
            <a:endCxn id="125963" idx="3"/>
          </p:cNvCxnSpPr>
          <p:nvPr>
            <p:custDataLst>
              <p:tags r:id="rId20"/>
            </p:custDataLst>
          </p:nvPr>
        </p:nvCxnSpPr>
        <p:spPr bwMode="auto">
          <a:xfrm rot="5400000">
            <a:off x="3425825" y="4435624"/>
            <a:ext cx="1890713" cy="173037"/>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2" name="AutoShape 20">
            <a:extLst>
              <a:ext uri="{FF2B5EF4-FFF2-40B4-BE49-F238E27FC236}">
                <a16:creationId xmlns:a16="http://schemas.microsoft.com/office/drawing/2014/main" id="{FDBAC3DC-9F9E-4349-B9EB-C617AAE094EE}"/>
              </a:ext>
            </a:extLst>
          </p:cNvPr>
          <p:cNvCxnSpPr>
            <a:cxnSpLocks noChangeShapeType="1"/>
            <a:stCxn id="125955" idx="2"/>
            <a:endCxn id="125964" idx="3"/>
          </p:cNvCxnSpPr>
          <p:nvPr>
            <p:custDataLst>
              <p:tags r:id="rId21"/>
            </p:custDataLst>
          </p:nvPr>
        </p:nvCxnSpPr>
        <p:spPr bwMode="auto">
          <a:xfrm rot="5400000">
            <a:off x="3066257" y="4795192"/>
            <a:ext cx="2609850" cy="173037"/>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3" name="AutoShape 21">
            <a:extLst>
              <a:ext uri="{FF2B5EF4-FFF2-40B4-BE49-F238E27FC236}">
                <a16:creationId xmlns:a16="http://schemas.microsoft.com/office/drawing/2014/main" id="{24BB5EB8-5F60-48DF-AC5A-E31D3AA50D09}"/>
              </a:ext>
            </a:extLst>
          </p:cNvPr>
          <p:cNvCxnSpPr>
            <a:cxnSpLocks noChangeShapeType="1"/>
            <a:stCxn id="125955" idx="2"/>
            <a:endCxn id="125965" idx="1"/>
          </p:cNvCxnSpPr>
          <p:nvPr>
            <p:custDataLst>
              <p:tags r:id="rId22"/>
            </p:custDataLst>
          </p:nvPr>
        </p:nvCxnSpPr>
        <p:spPr bwMode="auto">
          <a:xfrm rot="16200000" flipH="1">
            <a:off x="4289425" y="3745061"/>
            <a:ext cx="522288" cy="185738"/>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4" name="AutoShape 22">
            <a:extLst>
              <a:ext uri="{FF2B5EF4-FFF2-40B4-BE49-F238E27FC236}">
                <a16:creationId xmlns:a16="http://schemas.microsoft.com/office/drawing/2014/main" id="{C5E9FB38-AD59-4E41-9468-A6475954B591}"/>
              </a:ext>
            </a:extLst>
          </p:cNvPr>
          <p:cNvCxnSpPr>
            <a:cxnSpLocks noChangeShapeType="1"/>
            <a:stCxn id="125955" idx="2"/>
            <a:endCxn id="125966" idx="1"/>
          </p:cNvCxnSpPr>
          <p:nvPr>
            <p:custDataLst>
              <p:tags r:id="rId23"/>
            </p:custDataLst>
          </p:nvPr>
        </p:nvCxnSpPr>
        <p:spPr bwMode="auto">
          <a:xfrm rot="16200000" flipH="1">
            <a:off x="3950494" y="4083992"/>
            <a:ext cx="1200150" cy="185738"/>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5" name="AutoShape 23">
            <a:extLst>
              <a:ext uri="{FF2B5EF4-FFF2-40B4-BE49-F238E27FC236}">
                <a16:creationId xmlns:a16="http://schemas.microsoft.com/office/drawing/2014/main" id="{CF5427DC-ABB5-4409-9479-3D7C0163DCD9}"/>
              </a:ext>
            </a:extLst>
          </p:cNvPr>
          <p:cNvCxnSpPr>
            <a:cxnSpLocks noChangeShapeType="1"/>
            <a:stCxn id="125955" idx="2"/>
            <a:endCxn id="125967" idx="1"/>
          </p:cNvCxnSpPr>
          <p:nvPr>
            <p:custDataLst>
              <p:tags r:id="rId24"/>
            </p:custDataLst>
          </p:nvPr>
        </p:nvCxnSpPr>
        <p:spPr bwMode="auto">
          <a:xfrm rot="16200000" flipH="1">
            <a:off x="3605212" y="4429274"/>
            <a:ext cx="1890713" cy="185738"/>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6" name="AutoShape 24">
            <a:extLst>
              <a:ext uri="{FF2B5EF4-FFF2-40B4-BE49-F238E27FC236}">
                <a16:creationId xmlns:a16="http://schemas.microsoft.com/office/drawing/2014/main" id="{4DD23F19-9AF8-4810-A226-55169CD63409}"/>
              </a:ext>
            </a:extLst>
          </p:cNvPr>
          <p:cNvCxnSpPr>
            <a:cxnSpLocks noChangeShapeType="1"/>
            <a:stCxn id="125955" idx="2"/>
            <a:endCxn id="125968" idx="1"/>
          </p:cNvCxnSpPr>
          <p:nvPr>
            <p:custDataLst>
              <p:tags r:id="rId25"/>
            </p:custDataLst>
          </p:nvPr>
        </p:nvCxnSpPr>
        <p:spPr bwMode="auto">
          <a:xfrm rot="16200000" flipH="1">
            <a:off x="3245644" y="4788842"/>
            <a:ext cx="2609850" cy="185738"/>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77" name="Rectangle 25">
            <a:extLst>
              <a:ext uri="{FF2B5EF4-FFF2-40B4-BE49-F238E27FC236}">
                <a16:creationId xmlns:a16="http://schemas.microsoft.com/office/drawing/2014/main" id="{B6F6FC92-3249-48C7-8BD0-B7A8A1FD2904}"/>
              </a:ext>
            </a:extLst>
          </p:cNvPr>
          <p:cNvSpPr>
            <a:spLocks noGrp="1" noChangeArrowheads="1"/>
          </p:cNvSpPr>
          <p:nvPr>
            <p:ph type="title"/>
            <p:custDataLst>
              <p:tags r:id="rId26"/>
            </p:custDataLst>
          </p:nvPr>
        </p:nvSpPr>
        <p:spPr>
          <a:xfrm>
            <a:off x="1509464" y="692696"/>
            <a:ext cx="7239000" cy="457200"/>
          </a:xfrm>
        </p:spPr>
        <p:txBody>
          <a:bodyPr/>
          <a:lstStyle/>
          <a:p>
            <a:r>
              <a:rPr lang="fr-FR" sz="2400" dirty="0"/>
              <a:t>4. Organisation Supply Chain </a:t>
            </a:r>
            <a:br>
              <a:rPr lang="fr-FR" sz="2400" dirty="0"/>
            </a:br>
            <a:r>
              <a:rPr lang="fr-FR" altLang="fr-FR" sz="2400" dirty="0"/>
              <a:t>Direction Supply Chain</a:t>
            </a:r>
          </a:p>
        </p:txBody>
      </p:sp>
      <p:sp>
        <p:nvSpPr>
          <p:cNvPr id="125978" name="Rectangle 26">
            <a:extLst>
              <a:ext uri="{FF2B5EF4-FFF2-40B4-BE49-F238E27FC236}">
                <a16:creationId xmlns:a16="http://schemas.microsoft.com/office/drawing/2014/main" id="{8AFE8221-9DD3-4399-9974-4311A83D41D8}"/>
              </a:ext>
            </a:extLst>
          </p:cNvPr>
          <p:cNvSpPr>
            <a:spLocks noChangeArrowheads="1"/>
          </p:cNvSpPr>
          <p:nvPr>
            <p:custDataLst>
              <p:tags r:id="rId27"/>
            </p:custDataLst>
          </p:nvPr>
        </p:nvSpPr>
        <p:spPr bwMode="auto">
          <a:xfrm>
            <a:off x="6089650" y="2057549"/>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800" b="0">
                <a:solidFill>
                  <a:srgbClr val="000000"/>
                </a:solidFill>
              </a:rPr>
              <a:t>R&amp;D</a:t>
            </a:r>
          </a:p>
        </p:txBody>
      </p:sp>
      <p:cxnSp>
        <p:nvCxnSpPr>
          <p:cNvPr id="125979" name="AutoShape 27">
            <a:extLst>
              <a:ext uri="{FF2B5EF4-FFF2-40B4-BE49-F238E27FC236}">
                <a16:creationId xmlns:a16="http://schemas.microsoft.com/office/drawing/2014/main" id="{AD717654-A2FA-433E-8157-9D8229F68362}"/>
              </a:ext>
            </a:extLst>
          </p:cNvPr>
          <p:cNvCxnSpPr>
            <a:cxnSpLocks noChangeShapeType="1"/>
            <a:endCxn id="125980" idx="3"/>
          </p:cNvCxnSpPr>
          <p:nvPr>
            <p:custDataLst>
              <p:tags r:id="rId28"/>
            </p:custDataLst>
          </p:nvPr>
        </p:nvCxnSpPr>
        <p:spPr bwMode="auto">
          <a:xfrm rot="10800000" flipV="1">
            <a:off x="2987675" y="1916261"/>
            <a:ext cx="1439863" cy="398463"/>
          </a:xfrm>
          <a:prstGeom prst="bentConnector3">
            <a:avLst>
              <a:gd name="adj1" fmla="val -2648"/>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80" name="Rectangle 28">
            <a:extLst>
              <a:ext uri="{FF2B5EF4-FFF2-40B4-BE49-F238E27FC236}">
                <a16:creationId xmlns:a16="http://schemas.microsoft.com/office/drawing/2014/main" id="{E85A5B4E-BAF3-4851-B0E0-DF110E7E6D7E}"/>
              </a:ext>
            </a:extLst>
          </p:cNvPr>
          <p:cNvSpPr>
            <a:spLocks noChangeArrowheads="1"/>
          </p:cNvSpPr>
          <p:nvPr>
            <p:custDataLst>
              <p:tags r:id="rId29"/>
            </p:custDataLst>
          </p:nvPr>
        </p:nvSpPr>
        <p:spPr bwMode="auto">
          <a:xfrm>
            <a:off x="473075" y="2060724"/>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800" b="0">
                <a:solidFill>
                  <a:srgbClr val="000000"/>
                </a:solidFill>
              </a:rPr>
              <a:t>Commercial</a:t>
            </a:r>
          </a:p>
        </p:txBody>
      </p:sp>
      <p:cxnSp>
        <p:nvCxnSpPr>
          <p:cNvPr id="125981" name="AutoShape 29">
            <a:extLst>
              <a:ext uri="{FF2B5EF4-FFF2-40B4-BE49-F238E27FC236}">
                <a16:creationId xmlns:a16="http://schemas.microsoft.com/office/drawing/2014/main" id="{4251AED1-A7BC-4EBD-8714-909D0AC3449B}"/>
              </a:ext>
            </a:extLst>
          </p:cNvPr>
          <p:cNvCxnSpPr>
            <a:cxnSpLocks noChangeShapeType="1"/>
            <a:stCxn id="125954" idx="2"/>
            <a:endCxn id="125978" idx="1"/>
          </p:cNvCxnSpPr>
          <p:nvPr>
            <p:custDataLst>
              <p:tags r:id="rId30"/>
            </p:custDataLst>
          </p:nvPr>
        </p:nvCxnSpPr>
        <p:spPr bwMode="auto">
          <a:xfrm rot="16200000" flipH="1">
            <a:off x="5078412" y="1300312"/>
            <a:ext cx="390525" cy="1631950"/>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82" name="Rectangle 30">
            <a:extLst>
              <a:ext uri="{FF2B5EF4-FFF2-40B4-BE49-F238E27FC236}">
                <a16:creationId xmlns:a16="http://schemas.microsoft.com/office/drawing/2014/main" id="{BE2D7D64-4C92-4B6E-8343-220DC1161D2B}"/>
              </a:ext>
            </a:extLst>
          </p:cNvPr>
          <p:cNvSpPr>
            <a:spLocks noChangeArrowheads="1"/>
          </p:cNvSpPr>
          <p:nvPr>
            <p:custDataLst>
              <p:tags r:id="rId31"/>
            </p:custDataLst>
          </p:nvPr>
        </p:nvSpPr>
        <p:spPr bwMode="auto">
          <a:xfrm>
            <a:off x="395288" y="4338786"/>
            <a:ext cx="1079500" cy="533400"/>
          </a:xfrm>
          <a:prstGeom prst="rect">
            <a:avLst/>
          </a:prstGeom>
          <a:solidFill>
            <a:schemeClr val="accent1"/>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chemeClr val="tx1"/>
                </a:solidFill>
              </a:rPr>
              <a:t>Usine 1</a:t>
            </a:r>
          </a:p>
        </p:txBody>
      </p:sp>
      <p:cxnSp>
        <p:nvCxnSpPr>
          <p:cNvPr id="125983" name="AutoShape 31">
            <a:extLst>
              <a:ext uri="{FF2B5EF4-FFF2-40B4-BE49-F238E27FC236}">
                <a16:creationId xmlns:a16="http://schemas.microsoft.com/office/drawing/2014/main" id="{68A4ED29-62A5-497E-AC7C-71B4ABD81B25}"/>
              </a:ext>
            </a:extLst>
          </p:cNvPr>
          <p:cNvCxnSpPr>
            <a:cxnSpLocks noChangeShapeType="1"/>
            <a:stCxn id="125956" idx="2"/>
            <a:endCxn id="125982" idx="3"/>
          </p:cNvCxnSpPr>
          <p:nvPr>
            <p:custDataLst>
              <p:tags r:id="rId32"/>
            </p:custDataLst>
          </p:nvPr>
        </p:nvCxnSpPr>
        <p:spPr bwMode="auto">
          <a:xfrm rot="5400000">
            <a:off x="1080294" y="3971280"/>
            <a:ext cx="1028700" cy="23971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84" name="Rectangle 32">
            <a:extLst>
              <a:ext uri="{FF2B5EF4-FFF2-40B4-BE49-F238E27FC236}">
                <a16:creationId xmlns:a16="http://schemas.microsoft.com/office/drawing/2014/main" id="{CD51231E-ABD4-4C59-8B12-C32089B42787}"/>
              </a:ext>
            </a:extLst>
          </p:cNvPr>
          <p:cNvSpPr>
            <a:spLocks noChangeArrowheads="1"/>
          </p:cNvSpPr>
          <p:nvPr>
            <p:custDataLst>
              <p:tags r:id="rId33"/>
            </p:custDataLst>
          </p:nvPr>
        </p:nvSpPr>
        <p:spPr bwMode="auto">
          <a:xfrm>
            <a:off x="395288" y="5057924"/>
            <a:ext cx="1079500" cy="533400"/>
          </a:xfrm>
          <a:prstGeom prst="rect">
            <a:avLst/>
          </a:prstGeom>
          <a:solidFill>
            <a:schemeClr val="accent1"/>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chemeClr val="tx1"/>
                </a:solidFill>
              </a:rPr>
              <a:t>Usine 2</a:t>
            </a:r>
          </a:p>
        </p:txBody>
      </p:sp>
      <p:sp>
        <p:nvSpPr>
          <p:cNvPr id="125985" name="Rectangle 33">
            <a:extLst>
              <a:ext uri="{FF2B5EF4-FFF2-40B4-BE49-F238E27FC236}">
                <a16:creationId xmlns:a16="http://schemas.microsoft.com/office/drawing/2014/main" id="{2D2E18B1-4D03-4EE4-838F-10DA622CEF81}"/>
              </a:ext>
            </a:extLst>
          </p:cNvPr>
          <p:cNvSpPr>
            <a:spLocks noChangeArrowheads="1"/>
          </p:cNvSpPr>
          <p:nvPr>
            <p:custDataLst>
              <p:tags r:id="rId34"/>
            </p:custDataLst>
          </p:nvPr>
        </p:nvSpPr>
        <p:spPr bwMode="auto">
          <a:xfrm>
            <a:off x="395288" y="5777061"/>
            <a:ext cx="1079500" cy="533400"/>
          </a:xfrm>
          <a:prstGeom prst="rect">
            <a:avLst/>
          </a:prstGeom>
          <a:solidFill>
            <a:schemeClr val="accent1"/>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400">
                <a:solidFill>
                  <a:schemeClr val="tx1"/>
                </a:solidFill>
              </a:rPr>
              <a:t>Usine 3</a:t>
            </a:r>
          </a:p>
        </p:txBody>
      </p:sp>
      <p:cxnSp>
        <p:nvCxnSpPr>
          <p:cNvPr id="125986" name="AutoShape 34">
            <a:extLst>
              <a:ext uri="{FF2B5EF4-FFF2-40B4-BE49-F238E27FC236}">
                <a16:creationId xmlns:a16="http://schemas.microsoft.com/office/drawing/2014/main" id="{2F1EEE7C-DC53-48CA-B3A4-C428F28BC357}"/>
              </a:ext>
            </a:extLst>
          </p:cNvPr>
          <p:cNvCxnSpPr>
            <a:cxnSpLocks noChangeShapeType="1"/>
            <a:stCxn id="125956" idx="2"/>
            <a:endCxn id="125984" idx="3"/>
          </p:cNvCxnSpPr>
          <p:nvPr>
            <p:custDataLst>
              <p:tags r:id="rId35"/>
            </p:custDataLst>
          </p:nvPr>
        </p:nvCxnSpPr>
        <p:spPr bwMode="auto">
          <a:xfrm rot="5400000">
            <a:off x="720725" y="4330849"/>
            <a:ext cx="1747838" cy="23971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87" name="AutoShape 35">
            <a:extLst>
              <a:ext uri="{FF2B5EF4-FFF2-40B4-BE49-F238E27FC236}">
                <a16:creationId xmlns:a16="http://schemas.microsoft.com/office/drawing/2014/main" id="{B73846E6-AD7E-4E84-A05F-F14B0A681F41}"/>
              </a:ext>
            </a:extLst>
          </p:cNvPr>
          <p:cNvCxnSpPr>
            <a:cxnSpLocks noChangeShapeType="1"/>
            <a:stCxn id="125956" idx="2"/>
            <a:endCxn id="125985" idx="3"/>
          </p:cNvCxnSpPr>
          <p:nvPr>
            <p:custDataLst>
              <p:tags r:id="rId36"/>
            </p:custDataLst>
          </p:nvPr>
        </p:nvCxnSpPr>
        <p:spPr bwMode="auto">
          <a:xfrm rot="5400000">
            <a:off x="361156" y="4690418"/>
            <a:ext cx="2466975" cy="23971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
            <a:extLst>
              <a:ext uri="{FF2B5EF4-FFF2-40B4-BE49-F238E27FC236}">
                <a16:creationId xmlns:a16="http://schemas.microsoft.com/office/drawing/2014/main" id="{07F4EE77-F02A-41EE-9A79-15645D4ABDD6}"/>
              </a:ext>
            </a:extLst>
          </p:cNvPr>
          <p:cNvSpPr>
            <a:spLocks noChangeArrowheads="1"/>
          </p:cNvSpPr>
          <p:nvPr>
            <p:custDataLst>
              <p:tags r:id="rId37"/>
            </p:custDataLst>
          </p:nvPr>
        </p:nvSpPr>
        <p:spPr bwMode="auto">
          <a:xfrm>
            <a:off x="3200400" y="2061443"/>
            <a:ext cx="2514600" cy="508000"/>
          </a:xfrm>
          <a:prstGeom prst="rect">
            <a:avLst/>
          </a:prstGeom>
          <a:pattFill prst="wdUpDiag">
            <a:fgClr>
              <a:srgbClr val="FFCCFF"/>
            </a:fgClr>
            <a:bgClr>
              <a:schemeClr val="tx2">
                <a:lumMod val="20000"/>
                <a:lumOff val="80000"/>
              </a:schemeClr>
            </a:bgClr>
          </a:patt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pPr>
            <a:r>
              <a:rPr lang="fr-FR" altLang="fr-FR" sz="1800" b="0">
                <a:solidFill>
                  <a:srgbClr val="000000"/>
                </a:solidFill>
              </a:rPr>
              <a:t>Opérations</a:t>
            </a:r>
          </a:p>
        </p:txBody>
      </p:sp>
      <p:sp>
        <p:nvSpPr>
          <p:cNvPr id="39" name="Espace réservé du numéro de diapositive 1">
            <a:extLst>
              <a:ext uri="{FF2B5EF4-FFF2-40B4-BE49-F238E27FC236}">
                <a16:creationId xmlns:a16="http://schemas.microsoft.com/office/drawing/2014/main" id="{F7801311-39D4-44F6-A02A-CAE5E82D7C4C}"/>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20</a:t>
            </a:fld>
            <a:endParaRPr lang="fr-F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ADA34-8483-49EC-978F-E298A1CADCD6}"/>
              </a:ext>
            </a:extLst>
          </p:cNvPr>
          <p:cNvSpPr>
            <a:spLocks noGrp="1"/>
          </p:cNvSpPr>
          <p:nvPr>
            <p:ph type="title"/>
            <p:custDataLst>
              <p:tags r:id="rId1"/>
            </p:custDataLst>
          </p:nvPr>
        </p:nvSpPr>
        <p:spPr/>
        <p:txBody>
          <a:bodyPr/>
          <a:lstStyle/>
          <a:p>
            <a:r>
              <a:rPr lang="fr-FR" dirty="0"/>
              <a:t>5. Management de la performance</a:t>
            </a:r>
          </a:p>
        </p:txBody>
      </p:sp>
      <p:sp>
        <p:nvSpPr>
          <p:cNvPr id="4" name="Espace réservé du contenu 3">
            <a:extLst>
              <a:ext uri="{FF2B5EF4-FFF2-40B4-BE49-F238E27FC236}">
                <a16:creationId xmlns:a16="http://schemas.microsoft.com/office/drawing/2014/main" id="{BBF74C3A-8C81-4D51-9C94-FFE557F7C293}"/>
              </a:ext>
            </a:extLst>
          </p:cNvPr>
          <p:cNvSpPr>
            <a:spLocks noGrp="1"/>
          </p:cNvSpPr>
          <p:nvPr>
            <p:ph idx="1"/>
          </p:nvPr>
        </p:nvSpPr>
        <p:spPr/>
        <p:txBody>
          <a:bodyPr/>
          <a:lstStyle/>
          <a:p>
            <a:r>
              <a:rPr lang="fr-FR" dirty="0"/>
              <a:t>Où veut-on aller ? </a:t>
            </a:r>
          </a:p>
          <a:p>
            <a:pPr lvl="1"/>
            <a:r>
              <a:rPr lang="fr-FR" dirty="0"/>
              <a:t>Définition des objectifs</a:t>
            </a:r>
          </a:p>
          <a:p>
            <a:pPr lvl="1"/>
            <a:r>
              <a:rPr lang="fr-FR" dirty="0"/>
              <a:t>Une stratégie cohérente</a:t>
            </a:r>
          </a:p>
          <a:p>
            <a:r>
              <a:rPr lang="fr-FR" dirty="0"/>
              <a:t>Comment y aller ?</a:t>
            </a:r>
          </a:p>
          <a:p>
            <a:pPr lvl="1"/>
            <a:r>
              <a:rPr lang="fr-FR" dirty="0"/>
              <a:t>Allocation de ressources</a:t>
            </a:r>
          </a:p>
          <a:p>
            <a:pPr lvl="1"/>
            <a:r>
              <a:rPr lang="fr-FR" dirty="0"/>
              <a:t>Partenariats</a:t>
            </a:r>
          </a:p>
          <a:p>
            <a:pPr lvl="1"/>
            <a:r>
              <a:rPr lang="fr-FR" dirty="0"/>
              <a:t>Structure organisationnelle</a:t>
            </a:r>
          </a:p>
          <a:p>
            <a:r>
              <a:rPr lang="fr-FR" dirty="0"/>
              <a:t>Objectifs atteints?</a:t>
            </a:r>
          </a:p>
          <a:p>
            <a:pPr lvl="1"/>
            <a:r>
              <a:rPr lang="fr-FR" dirty="0"/>
              <a:t>Baliser le chemin</a:t>
            </a:r>
          </a:p>
          <a:p>
            <a:pPr lvl="1"/>
            <a:r>
              <a:rPr lang="fr-FR" dirty="0"/>
              <a:t>Mesurer les résultats</a:t>
            </a:r>
          </a:p>
        </p:txBody>
      </p:sp>
      <p:pic>
        <p:nvPicPr>
          <p:cNvPr id="103426" name="Picture 2" descr="Définition et principe du tableau de bord - Piloter.org">
            <a:extLst>
              <a:ext uri="{FF2B5EF4-FFF2-40B4-BE49-F238E27FC236}">
                <a16:creationId xmlns:a16="http://schemas.microsoft.com/office/drawing/2014/main" id="{96E2F5AC-FCE9-4000-B82B-B071992B5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243801"/>
            <a:ext cx="3589766" cy="2028998"/>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DU Management d'équipes et pilotage de la performance - Université ...">
            <a:extLst>
              <a:ext uri="{FF2B5EF4-FFF2-40B4-BE49-F238E27FC236}">
                <a16:creationId xmlns:a16="http://schemas.microsoft.com/office/drawing/2014/main" id="{5CED59A9-69BD-48B9-A930-E0064D6E4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84020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1">
            <a:extLst>
              <a:ext uri="{FF2B5EF4-FFF2-40B4-BE49-F238E27FC236}">
                <a16:creationId xmlns:a16="http://schemas.microsoft.com/office/drawing/2014/main" id="{1496EFAA-F943-4D54-BCC9-6822CBDF8818}"/>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21</a:t>
            </a:fld>
            <a:endParaRPr lang="fr-FR"/>
          </a:p>
        </p:txBody>
      </p:sp>
    </p:spTree>
    <p:extLst>
      <p:ext uri="{BB962C8B-B14F-4D97-AF65-F5344CB8AC3E}">
        <p14:creationId xmlns:p14="http://schemas.microsoft.com/office/powerpoint/2010/main" val="19384441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D19AC449-D364-40FE-87F0-26A624F18581}"/>
              </a:ext>
            </a:extLst>
          </p:cNvPr>
          <p:cNvSpPr>
            <a:spLocks noGrp="1" noChangeArrowheads="1"/>
          </p:cNvSpPr>
          <p:nvPr>
            <p:ph type="title"/>
          </p:nvPr>
        </p:nvSpPr>
        <p:spPr>
          <a:xfrm>
            <a:off x="1403350" y="765175"/>
            <a:ext cx="7239000" cy="457200"/>
          </a:xfrm>
        </p:spPr>
        <p:txBody>
          <a:bodyPr/>
          <a:lstStyle/>
          <a:p>
            <a:r>
              <a:rPr lang="fr-FR" dirty="0"/>
              <a:t>5. Management de la performance </a:t>
            </a:r>
            <a:br>
              <a:rPr lang="fr-FR" dirty="0"/>
            </a:br>
            <a:r>
              <a:rPr lang="fr-FR" altLang="fr-FR" dirty="0"/>
              <a:t>Les indicateurs de la supply chain</a:t>
            </a:r>
          </a:p>
        </p:txBody>
      </p:sp>
      <p:grpSp>
        <p:nvGrpSpPr>
          <p:cNvPr id="5125" name="Groupe 15">
            <a:extLst>
              <a:ext uri="{FF2B5EF4-FFF2-40B4-BE49-F238E27FC236}">
                <a16:creationId xmlns:a16="http://schemas.microsoft.com/office/drawing/2014/main" id="{3A924E8A-4943-4535-B5EF-BD2A9F2522F1}"/>
              </a:ext>
            </a:extLst>
          </p:cNvPr>
          <p:cNvGrpSpPr>
            <a:grpSpLocks/>
          </p:cNvGrpSpPr>
          <p:nvPr/>
        </p:nvGrpSpPr>
        <p:grpSpPr bwMode="auto">
          <a:xfrm>
            <a:off x="5143499" y="1667594"/>
            <a:ext cx="3730124" cy="1977430"/>
            <a:chOff x="5143500" y="1571625"/>
            <a:chExt cx="3227965" cy="1977430"/>
          </a:xfrm>
        </p:grpSpPr>
        <p:sp>
          <p:nvSpPr>
            <p:cNvPr id="5140" name="Text Box 5">
              <a:extLst>
                <a:ext uri="{FF2B5EF4-FFF2-40B4-BE49-F238E27FC236}">
                  <a16:creationId xmlns:a16="http://schemas.microsoft.com/office/drawing/2014/main" id="{5DF7688D-A808-44AA-8EE6-E47FF5E4BB95}"/>
                </a:ext>
              </a:extLst>
            </p:cNvPr>
            <p:cNvSpPr txBox="1">
              <a:spLocks noChangeArrowheads="1"/>
            </p:cNvSpPr>
            <p:nvPr/>
          </p:nvSpPr>
          <p:spPr bwMode="auto">
            <a:xfrm>
              <a:off x="5143500" y="1571625"/>
              <a:ext cx="3214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pPr>
              <a:r>
                <a:rPr lang="fr-FR" altLang="fr-FR" sz="2800">
                  <a:latin typeface="Optima" pitchFamily="34" charset="0"/>
                </a:rPr>
                <a:t>Service au client</a:t>
              </a:r>
            </a:p>
          </p:txBody>
        </p:sp>
        <p:sp>
          <p:nvSpPr>
            <p:cNvPr id="5141" name="Text Box 8">
              <a:extLst>
                <a:ext uri="{FF2B5EF4-FFF2-40B4-BE49-F238E27FC236}">
                  <a16:creationId xmlns:a16="http://schemas.microsoft.com/office/drawing/2014/main" id="{A7B10FA5-A1E4-4D95-967C-54C1D54A19C1}"/>
                </a:ext>
              </a:extLst>
            </p:cNvPr>
            <p:cNvSpPr txBox="1">
              <a:spLocks noChangeArrowheads="1"/>
            </p:cNvSpPr>
            <p:nvPr/>
          </p:nvSpPr>
          <p:spPr bwMode="auto">
            <a:xfrm>
              <a:off x="5173243" y="2225616"/>
              <a:ext cx="31982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buFontTx/>
                <a:buChar char="•"/>
              </a:pPr>
              <a:r>
                <a:rPr lang="fr-FR" altLang="fr-FR" sz="2000" b="0" i="1" dirty="0">
                  <a:solidFill>
                    <a:srgbClr val="008000"/>
                  </a:solidFill>
                </a:rPr>
                <a:t> OTIF</a:t>
              </a:r>
            </a:p>
            <a:p>
              <a:pPr>
                <a:lnSpc>
                  <a:spcPct val="100000"/>
                </a:lnSpc>
                <a:buFontTx/>
                <a:buChar char="•"/>
              </a:pPr>
              <a:r>
                <a:rPr lang="fr-FR" altLang="fr-FR" sz="2000" b="0" i="1" dirty="0">
                  <a:solidFill>
                    <a:srgbClr val="008000"/>
                  </a:solidFill>
                </a:rPr>
                <a:t> Nombre de ruptures </a:t>
              </a:r>
            </a:p>
            <a:p>
              <a:pPr>
                <a:lnSpc>
                  <a:spcPct val="100000"/>
                </a:lnSpc>
                <a:buFontTx/>
                <a:buChar char="•"/>
              </a:pPr>
              <a:r>
                <a:rPr lang="fr-FR" altLang="fr-FR" sz="2000" b="0" i="1" dirty="0">
                  <a:solidFill>
                    <a:srgbClr val="008000"/>
                  </a:solidFill>
                </a:rPr>
                <a:t> Nombre de réclamations</a:t>
              </a:r>
            </a:p>
            <a:p>
              <a:pPr>
                <a:lnSpc>
                  <a:spcPct val="100000"/>
                </a:lnSpc>
                <a:buFontTx/>
                <a:buChar char="•"/>
              </a:pPr>
              <a:r>
                <a:rPr lang="fr-FR" altLang="fr-FR" sz="2000" b="0" i="1" dirty="0">
                  <a:solidFill>
                    <a:srgbClr val="008000"/>
                  </a:solidFill>
                </a:rPr>
                <a:t> Temps de mise sur le marché</a:t>
              </a:r>
            </a:p>
          </p:txBody>
        </p:sp>
      </p:grpSp>
      <p:grpSp>
        <p:nvGrpSpPr>
          <p:cNvPr id="5126" name="Groupe 16">
            <a:extLst>
              <a:ext uri="{FF2B5EF4-FFF2-40B4-BE49-F238E27FC236}">
                <a16:creationId xmlns:a16="http://schemas.microsoft.com/office/drawing/2014/main" id="{994085A3-9B9C-41B8-B894-92FB48D56456}"/>
              </a:ext>
            </a:extLst>
          </p:cNvPr>
          <p:cNvGrpSpPr>
            <a:grpSpLocks/>
          </p:cNvGrpSpPr>
          <p:nvPr/>
        </p:nvGrpSpPr>
        <p:grpSpPr bwMode="auto">
          <a:xfrm>
            <a:off x="142875" y="4310781"/>
            <a:ext cx="4173416" cy="2333611"/>
            <a:chOff x="5203825" y="4357688"/>
            <a:chExt cx="3961984" cy="2133852"/>
          </a:xfrm>
        </p:grpSpPr>
        <p:sp>
          <p:nvSpPr>
            <p:cNvPr id="5138" name="Text Box 7">
              <a:extLst>
                <a:ext uri="{FF2B5EF4-FFF2-40B4-BE49-F238E27FC236}">
                  <a16:creationId xmlns:a16="http://schemas.microsoft.com/office/drawing/2014/main" id="{449E722C-C30B-4F4D-B241-324FD7F09D59}"/>
                </a:ext>
              </a:extLst>
            </p:cNvPr>
            <p:cNvSpPr txBox="1">
              <a:spLocks noChangeArrowheads="1"/>
            </p:cNvSpPr>
            <p:nvPr/>
          </p:nvSpPr>
          <p:spPr bwMode="auto">
            <a:xfrm>
              <a:off x="5203825" y="4357688"/>
              <a:ext cx="3687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pPr>
              <a:r>
                <a:rPr lang="fr-FR" altLang="fr-FR" sz="2800">
                  <a:latin typeface="Optima" pitchFamily="34" charset="0"/>
                </a:rPr>
                <a:t>Réduction des coûts</a:t>
              </a:r>
            </a:p>
          </p:txBody>
        </p:sp>
        <p:sp>
          <p:nvSpPr>
            <p:cNvPr id="5139" name="Text Box 9">
              <a:extLst>
                <a:ext uri="{FF2B5EF4-FFF2-40B4-BE49-F238E27FC236}">
                  <a16:creationId xmlns:a16="http://schemas.microsoft.com/office/drawing/2014/main" id="{3FE4E80F-E7B1-40E7-B6EC-44FE1D6A57B0}"/>
                </a:ext>
              </a:extLst>
            </p:cNvPr>
            <p:cNvSpPr txBox="1">
              <a:spLocks noChangeArrowheads="1"/>
            </p:cNvSpPr>
            <p:nvPr/>
          </p:nvSpPr>
          <p:spPr bwMode="auto">
            <a:xfrm>
              <a:off x="5346670" y="4999957"/>
              <a:ext cx="3819139" cy="14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buFontTx/>
                <a:buChar char="•"/>
              </a:pPr>
              <a:r>
                <a:rPr lang="fr-FR" altLang="fr-FR" sz="2000" b="0" i="1" dirty="0">
                  <a:solidFill>
                    <a:srgbClr val="008000"/>
                  </a:solidFill>
                </a:rPr>
                <a:t> Index de prix d’achat</a:t>
              </a:r>
            </a:p>
            <a:p>
              <a:pPr>
                <a:lnSpc>
                  <a:spcPct val="100000"/>
                </a:lnSpc>
                <a:buFontTx/>
                <a:buChar char="•"/>
              </a:pPr>
              <a:r>
                <a:rPr lang="fr-FR" altLang="fr-FR" sz="2000" b="0" i="1" dirty="0">
                  <a:solidFill>
                    <a:srgbClr val="008000"/>
                  </a:solidFill>
                </a:rPr>
                <a:t> Taux d’utilisation des capacités</a:t>
              </a:r>
            </a:p>
            <a:p>
              <a:pPr>
                <a:lnSpc>
                  <a:spcPct val="100000"/>
                </a:lnSpc>
                <a:buFontTx/>
                <a:buChar char="•"/>
              </a:pPr>
              <a:r>
                <a:rPr lang="fr-FR" altLang="fr-FR" sz="2000" b="0" i="1" dirty="0">
                  <a:solidFill>
                    <a:srgbClr val="008000"/>
                  </a:solidFill>
                </a:rPr>
                <a:t> Taux de rendement global</a:t>
              </a:r>
            </a:p>
            <a:p>
              <a:pPr>
                <a:lnSpc>
                  <a:spcPct val="100000"/>
                </a:lnSpc>
                <a:buFontTx/>
                <a:buChar char="•"/>
              </a:pPr>
              <a:r>
                <a:rPr lang="fr-FR" altLang="fr-FR" sz="2000" b="0" i="1" dirty="0">
                  <a:solidFill>
                    <a:srgbClr val="008000"/>
                  </a:solidFill>
                </a:rPr>
                <a:t> Coûts de non-qualité</a:t>
              </a:r>
            </a:p>
            <a:p>
              <a:pPr>
                <a:lnSpc>
                  <a:spcPct val="100000"/>
                </a:lnSpc>
                <a:buFontTx/>
                <a:buChar char="•"/>
              </a:pPr>
              <a:r>
                <a:rPr lang="fr-FR" altLang="fr-FR" sz="2000" b="0" i="1" dirty="0">
                  <a:solidFill>
                    <a:srgbClr val="008000"/>
                  </a:solidFill>
                </a:rPr>
                <a:t> Coûts logistiques</a:t>
              </a:r>
            </a:p>
          </p:txBody>
        </p:sp>
      </p:grpSp>
      <p:grpSp>
        <p:nvGrpSpPr>
          <p:cNvPr id="5127" name="Groupe 14">
            <a:extLst>
              <a:ext uri="{FF2B5EF4-FFF2-40B4-BE49-F238E27FC236}">
                <a16:creationId xmlns:a16="http://schemas.microsoft.com/office/drawing/2014/main" id="{8F93FCC8-4F22-43AB-A4DC-6DAEB549CF52}"/>
              </a:ext>
            </a:extLst>
          </p:cNvPr>
          <p:cNvGrpSpPr>
            <a:grpSpLocks/>
          </p:cNvGrpSpPr>
          <p:nvPr/>
        </p:nvGrpSpPr>
        <p:grpSpPr bwMode="auto">
          <a:xfrm>
            <a:off x="142875" y="1667594"/>
            <a:ext cx="3625467" cy="2355111"/>
            <a:chOff x="142875" y="1633538"/>
            <a:chExt cx="2664062" cy="2355101"/>
          </a:xfrm>
        </p:grpSpPr>
        <p:sp>
          <p:nvSpPr>
            <p:cNvPr id="5136" name="Text Box 6">
              <a:extLst>
                <a:ext uri="{FF2B5EF4-FFF2-40B4-BE49-F238E27FC236}">
                  <a16:creationId xmlns:a16="http://schemas.microsoft.com/office/drawing/2014/main" id="{531C4B0A-9637-4C0A-BB1C-0C2B65D885B4}"/>
                </a:ext>
              </a:extLst>
            </p:cNvPr>
            <p:cNvSpPr txBox="1">
              <a:spLocks noChangeArrowheads="1"/>
            </p:cNvSpPr>
            <p:nvPr/>
          </p:nvSpPr>
          <p:spPr bwMode="auto">
            <a:xfrm>
              <a:off x="142875" y="1633538"/>
              <a:ext cx="1719843"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pPr>
              <a:r>
                <a:rPr lang="fr-FR" altLang="fr-FR" sz="2800" dirty="0">
                  <a:latin typeface="Optima" pitchFamily="34" charset="0"/>
                </a:rPr>
                <a:t>Gestion des actifs</a:t>
              </a:r>
            </a:p>
          </p:txBody>
        </p:sp>
        <p:sp>
          <p:nvSpPr>
            <p:cNvPr id="5137" name="Rectangle 11">
              <a:extLst>
                <a:ext uri="{FF2B5EF4-FFF2-40B4-BE49-F238E27FC236}">
                  <a16:creationId xmlns:a16="http://schemas.microsoft.com/office/drawing/2014/main" id="{120773FD-5213-4695-A888-A9E41DE3094E}"/>
                </a:ext>
              </a:extLst>
            </p:cNvPr>
            <p:cNvSpPr>
              <a:spLocks noChangeArrowheads="1"/>
            </p:cNvSpPr>
            <p:nvPr/>
          </p:nvSpPr>
          <p:spPr bwMode="auto">
            <a:xfrm>
              <a:off x="230425" y="2357430"/>
              <a:ext cx="2576512" cy="163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buFontTx/>
                <a:buChar char="•"/>
              </a:pPr>
              <a:r>
                <a:rPr lang="fr-FR" altLang="fr-FR" sz="2000" b="0" i="1" dirty="0">
                  <a:solidFill>
                    <a:srgbClr val="008000"/>
                  </a:solidFill>
                </a:rPr>
                <a:t> BFR</a:t>
              </a:r>
            </a:p>
            <a:p>
              <a:pPr>
                <a:lnSpc>
                  <a:spcPct val="100000"/>
                </a:lnSpc>
                <a:buFontTx/>
                <a:buChar char="•"/>
              </a:pPr>
              <a:r>
                <a:rPr lang="fr-FR" altLang="fr-FR" sz="2000" b="0" i="1" dirty="0">
                  <a:solidFill>
                    <a:srgbClr val="008000"/>
                  </a:solidFill>
                </a:rPr>
                <a:t> Cycle </a:t>
              </a:r>
              <a:r>
                <a:rPr lang="fr-FR" altLang="fr-FR" sz="2000" b="0" i="1" dirty="0" err="1">
                  <a:solidFill>
                    <a:srgbClr val="008000"/>
                  </a:solidFill>
                </a:rPr>
                <a:t>Order</a:t>
              </a:r>
              <a:r>
                <a:rPr lang="fr-FR" altLang="fr-FR" sz="2000" b="0" i="1" dirty="0">
                  <a:solidFill>
                    <a:srgbClr val="008000"/>
                  </a:solidFill>
                </a:rPr>
                <a:t>-to-cash</a:t>
              </a:r>
            </a:p>
            <a:p>
              <a:pPr>
                <a:lnSpc>
                  <a:spcPct val="100000"/>
                </a:lnSpc>
                <a:buFontTx/>
                <a:buChar char="•"/>
              </a:pPr>
              <a:r>
                <a:rPr lang="fr-FR" altLang="fr-FR" sz="2000" b="0" i="1" dirty="0">
                  <a:solidFill>
                    <a:srgbClr val="008000"/>
                  </a:solidFill>
                </a:rPr>
                <a:t> ROI</a:t>
              </a:r>
            </a:p>
            <a:p>
              <a:pPr>
                <a:lnSpc>
                  <a:spcPct val="100000"/>
                </a:lnSpc>
                <a:buFontTx/>
                <a:buChar char="•"/>
              </a:pPr>
              <a:r>
                <a:rPr lang="fr-FR" altLang="fr-FR" sz="2000" b="0" i="1" dirty="0">
                  <a:solidFill>
                    <a:srgbClr val="008000"/>
                  </a:solidFill>
                </a:rPr>
                <a:t> Qualité des stocks</a:t>
              </a:r>
            </a:p>
            <a:p>
              <a:pPr>
                <a:lnSpc>
                  <a:spcPct val="100000"/>
                </a:lnSpc>
                <a:buFontTx/>
                <a:buChar char="•"/>
              </a:pPr>
              <a:r>
                <a:rPr lang="fr-FR" altLang="fr-FR" sz="2000" b="0" i="1" dirty="0">
                  <a:solidFill>
                    <a:srgbClr val="008000"/>
                  </a:solidFill>
                </a:rPr>
                <a:t> Sous-traitance</a:t>
              </a:r>
            </a:p>
          </p:txBody>
        </p:sp>
      </p:grpSp>
      <p:sp>
        <p:nvSpPr>
          <p:cNvPr id="5128" name="Rectangle 13">
            <a:extLst>
              <a:ext uri="{FF2B5EF4-FFF2-40B4-BE49-F238E27FC236}">
                <a16:creationId xmlns:a16="http://schemas.microsoft.com/office/drawing/2014/main" id="{19AF3022-4A00-475E-823F-C04BC49A1297}"/>
              </a:ext>
            </a:extLst>
          </p:cNvPr>
          <p:cNvSpPr>
            <a:spLocks noChangeArrowheads="1"/>
          </p:cNvSpPr>
          <p:nvPr/>
        </p:nvSpPr>
        <p:spPr bwMode="auto">
          <a:xfrm rot="2671729">
            <a:off x="3622675" y="3040782"/>
            <a:ext cx="1555750" cy="1554162"/>
          </a:xfrm>
          <a:prstGeom prst="rect">
            <a:avLst/>
          </a:prstGeom>
          <a:solidFill>
            <a:srgbClr val="FF0000"/>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grpSp>
        <p:nvGrpSpPr>
          <p:cNvPr id="5129" name="Groupe 13">
            <a:extLst>
              <a:ext uri="{FF2B5EF4-FFF2-40B4-BE49-F238E27FC236}">
                <a16:creationId xmlns:a16="http://schemas.microsoft.com/office/drawing/2014/main" id="{0EEE29A2-98F6-42EE-A784-23E43A7F548E}"/>
              </a:ext>
            </a:extLst>
          </p:cNvPr>
          <p:cNvGrpSpPr>
            <a:grpSpLocks/>
          </p:cNvGrpSpPr>
          <p:nvPr/>
        </p:nvGrpSpPr>
        <p:grpSpPr bwMode="auto">
          <a:xfrm>
            <a:off x="5143500" y="4306019"/>
            <a:ext cx="3846117" cy="2003301"/>
            <a:chOff x="0" y="4357688"/>
            <a:chExt cx="3987114" cy="2003301"/>
          </a:xfrm>
        </p:grpSpPr>
        <p:sp>
          <p:nvSpPr>
            <p:cNvPr id="5134" name="Text Box 6">
              <a:extLst>
                <a:ext uri="{FF2B5EF4-FFF2-40B4-BE49-F238E27FC236}">
                  <a16:creationId xmlns:a16="http://schemas.microsoft.com/office/drawing/2014/main" id="{1C10E0F6-AD0E-41E7-A7AF-4DFBFCF80D3E}"/>
                </a:ext>
              </a:extLst>
            </p:cNvPr>
            <p:cNvSpPr txBox="1">
              <a:spLocks noChangeArrowheads="1"/>
            </p:cNvSpPr>
            <p:nvPr/>
          </p:nvSpPr>
          <p:spPr bwMode="auto">
            <a:xfrm>
              <a:off x="0" y="4357688"/>
              <a:ext cx="3987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pPr>
              <a:r>
                <a:rPr lang="fr-FR" altLang="fr-FR" sz="2800" dirty="0">
                  <a:latin typeface="Optima" pitchFamily="34" charset="0"/>
                </a:rPr>
                <a:t>Environnement et image</a:t>
              </a:r>
            </a:p>
          </p:txBody>
        </p:sp>
        <p:sp>
          <p:nvSpPr>
            <p:cNvPr id="5135" name="Rectangle 11">
              <a:extLst>
                <a:ext uri="{FF2B5EF4-FFF2-40B4-BE49-F238E27FC236}">
                  <a16:creationId xmlns:a16="http://schemas.microsoft.com/office/drawing/2014/main" id="{ADC87902-6DC5-4E12-9BB1-95862F18801A}"/>
                </a:ext>
              </a:extLst>
            </p:cNvPr>
            <p:cNvSpPr>
              <a:spLocks noChangeArrowheads="1"/>
            </p:cNvSpPr>
            <p:nvPr/>
          </p:nvSpPr>
          <p:spPr bwMode="auto">
            <a:xfrm>
              <a:off x="138112" y="5037550"/>
              <a:ext cx="32257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buFontTx/>
                <a:buChar char="•"/>
              </a:pPr>
              <a:r>
                <a:rPr lang="fr-FR" altLang="fr-FR" sz="2000" b="0" i="1" dirty="0">
                  <a:solidFill>
                    <a:srgbClr val="008000"/>
                  </a:solidFill>
                </a:rPr>
                <a:t> Émissions de CO</a:t>
              </a:r>
              <a:r>
                <a:rPr lang="fr-FR" altLang="fr-FR" sz="2000" b="0" i="1" baseline="-25000" dirty="0">
                  <a:solidFill>
                    <a:srgbClr val="008000"/>
                  </a:solidFill>
                </a:rPr>
                <a:t>2</a:t>
              </a:r>
            </a:p>
            <a:p>
              <a:pPr>
                <a:lnSpc>
                  <a:spcPct val="100000"/>
                </a:lnSpc>
                <a:buFontTx/>
                <a:buChar char="•"/>
              </a:pPr>
              <a:r>
                <a:rPr lang="fr-FR" altLang="fr-FR" sz="2000" b="0" i="1" dirty="0">
                  <a:solidFill>
                    <a:srgbClr val="008000"/>
                  </a:solidFill>
                </a:rPr>
                <a:t> Charte RSE</a:t>
              </a:r>
            </a:p>
            <a:p>
              <a:pPr>
                <a:lnSpc>
                  <a:spcPct val="100000"/>
                </a:lnSpc>
                <a:buFontTx/>
                <a:buChar char="•"/>
              </a:pPr>
              <a:r>
                <a:rPr lang="fr-FR" altLang="fr-FR" sz="2000" b="0" i="1" dirty="0">
                  <a:solidFill>
                    <a:srgbClr val="008000"/>
                  </a:solidFill>
                </a:rPr>
                <a:t> Certifications</a:t>
              </a:r>
            </a:p>
            <a:p>
              <a:pPr>
                <a:lnSpc>
                  <a:spcPct val="100000"/>
                </a:lnSpc>
                <a:buFontTx/>
                <a:buChar char="•"/>
              </a:pPr>
              <a:r>
                <a:rPr lang="fr-FR" altLang="fr-FR" sz="2000" b="0" i="1" dirty="0">
                  <a:solidFill>
                    <a:srgbClr val="008000"/>
                  </a:solidFill>
                </a:rPr>
                <a:t> Visibilité médiatique</a:t>
              </a:r>
            </a:p>
          </p:txBody>
        </p:sp>
      </p:grpSp>
      <p:sp>
        <p:nvSpPr>
          <p:cNvPr id="5130" name="ZoneTexte 17">
            <a:extLst>
              <a:ext uri="{FF2B5EF4-FFF2-40B4-BE49-F238E27FC236}">
                <a16:creationId xmlns:a16="http://schemas.microsoft.com/office/drawing/2014/main" id="{619D7A17-FFE5-4EF0-8B3A-E6A73A44E35D}"/>
              </a:ext>
            </a:extLst>
          </p:cNvPr>
          <p:cNvSpPr txBox="1">
            <a:spLocks noChangeArrowheads="1"/>
          </p:cNvSpPr>
          <p:nvPr/>
        </p:nvSpPr>
        <p:spPr bwMode="auto">
          <a:xfrm>
            <a:off x="214313" y="2096219"/>
            <a:ext cx="243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r>
              <a:rPr lang="fr-FR" altLang="fr-FR" sz="2000" i="1">
                <a:solidFill>
                  <a:srgbClr val="FF0000"/>
                </a:solidFill>
              </a:rPr>
              <a:t>Impact sur le bilan</a:t>
            </a:r>
          </a:p>
        </p:txBody>
      </p:sp>
      <p:sp>
        <p:nvSpPr>
          <p:cNvPr id="5131" name="ZoneTexte 18">
            <a:extLst>
              <a:ext uri="{FF2B5EF4-FFF2-40B4-BE49-F238E27FC236}">
                <a16:creationId xmlns:a16="http://schemas.microsoft.com/office/drawing/2014/main" id="{2D063B7B-D477-4235-B59F-2427831016BC}"/>
              </a:ext>
            </a:extLst>
          </p:cNvPr>
          <p:cNvSpPr txBox="1">
            <a:spLocks noChangeArrowheads="1"/>
          </p:cNvSpPr>
          <p:nvPr/>
        </p:nvSpPr>
        <p:spPr bwMode="auto">
          <a:xfrm>
            <a:off x="5143500" y="2051001"/>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r>
              <a:rPr lang="fr-FR" altLang="fr-FR" sz="2000" i="1" dirty="0">
                <a:solidFill>
                  <a:srgbClr val="FF0000"/>
                </a:solidFill>
              </a:rPr>
              <a:t>Impact sur le chiffre d’affaires</a:t>
            </a:r>
          </a:p>
        </p:txBody>
      </p:sp>
      <p:sp>
        <p:nvSpPr>
          <p:cNvPr id="5132" name="ZoneTexte 19">
            <a:extLst>
              <a:ext uri="{FF2B5EF4-FFF2-40B4-BE49-F238E27FC236}">
                <a16:creationId xmlns:a16="http://schemas.microsoft.com/office/drawing/2014/main" id="{C7E64A18-E9F2-4CE9-8E5E-28FFE36752C2}"/>
              </a:ext>
            </a:extLst>
          </p:cNvPr>
          <p:cNvSpPr txBox="1">
            <a:spLocks noChangeArrowheads="1"/>
          </p:cNvSpPr>
          <p:nvPr/>
        </p:nvSpPr>
        <p:spPr bwMode="auto">
          <a:xfrm>
            <a:off x="142875" y="4739407"/>
            <a:ext cx="411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r>
              <a:rPr lang="fr-FR" altLang="fr-FR" sz="2000" i="1">
                <a:solidFill>
                  <a:srgbClr val="FF0000"/>
                </a:solidFill>
              </a:rPr>
              <a:t>Impact sur le compte de résultat</a:t>
            </a:r>
          </a:p>
        </p:txBody>
      </p:sp>
      <p:sp>
        <p:nvSpPr>
          <p:cNvPr id="5133" name="ZoneTexte 20">
            <a:extLst>
              <a:ext uri="{FF2B5EF4-FFF2-40B4-BE49-F238E27FC236}">
                <a16:creationId xmlns:a16="http://schemas.microsoft.com/office/drawing/2014/main" id="{390F9BD8-F5B4-4C70-BAFC-A7AA319C10EA}"/>
              </a:ext>
            </a:extLst>
          </p:cNvPr>
          <p:cNvSpPr txBox="1">
            <a:spLocks noChangeArrowheads="1"/>
          </p:cNvSpPr>
          <p:nvPr/>
        </p:nvSpPr>
        <p:spPr bwMode="auto">
          <a:xfrm>
            <a:off x="5214938" y="4667969"/>
            <a:ext cx="353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r>
              <a:rPr lang="fr-FR" altLang="fr-FR" sz="2000" i="1">
                <a:solidFill>
                  <a:srgbClr val="FF0000"/>
                </a:solidFill>
              </a:rPr>
              <a:t>Impact sur l’environnement</a:t>
            </a:r>
          </a:p>
        </p:txBody>
      </p:sp>
      <p:pic>
        <p:nvPicPr>
          <p:cNvPr id="101378" name="Picture 2" descr="Résultat de recherche d'images pour &quot;balance image&quot;">
            <a:extLst>
              <a:ext uri="{FF2B5EF4-FFF2-40B4-BE49-F238E27FC236}">
                <a16:creationId xmlns:a16="http://schemas.microsoft.com/office/drawing/2014/main" id="{0AAC3DFB-6721-4D2E-A07B-D32D84938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862" y="3342342"/>
            <a:ext cx="1167186" cy="950754"/>
          </a:xfrm>
          <a:prstGeom prst="rect">
            <a:avLst/>
          </a:prstGeom>
          <a:noFill/>
          <a:extLst>
            <a:ext uri="{909E8E84-426E-40DD-AFC4-6F175D3DCCD1}">
              <a14:hiddenFill xmlns:a14="http://schemas.microsoft.com/office/drawing/2010/main">
                <a:solidFill>
                  <a:srgbClr val="FFFFFF"/>
                </a:solidFill>
              </a14:hiddenFill>
            </a:ext>
          </a:extLst>
        </p:spPr>
      </p:pic>
      <p:sp>
        <p:nvSpPr>
          <p:cNvPr id="21" name="Espace réservé du numéro de diapositive 1">
            <a:extLst>
              <a:ext uri="{FF2B5EF4-FFF2-40B4-BE49-F238E27FC236}">
                <a16:creationId xmlns:a16="http://schemas.microsoft.com/office/drawing/2014/main" id="{F6B7CA41-9CB3-4193-81DE-DF636EFEEFB5}"/>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22</a:t>
            </a:fld>
            <a:endParaRPr lang="fr-F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043B1-5701-4B30-ADA5-1AEAC8DF9A95}"/>
              </a:ext>
            </a:extLst>
          </p:cNvPr>
          <p:cNvSpPr>
            <a:spLocks noGrp="1"/>
          </p:cNvSpPr>
          <p:nvPr>
            <p:ph type="title"/>
            <p:custDataLst>
              <p:tags r:id="rId1"/>
            </p:custDataLst>
          </p:nvPr>
        </p:nvSpPr>
        <p:spPr/>
        <p:txBody>
          <a:bodyPr/>
          <a:lstStyle/>
          <a:p>
            <a:r>
              <a:rPr lang="fr-FR" dirty="0"/>
              <a:t>5. Management de la performance</a:t>
            </a:r>
            <a:br>
              <a:rPr lang="fr-FR" dirty="0"/>
            </a:br>
            <a:r>
              <a:rPr lang="fr-FR" dirty="0"/>
              <a:t>Les </a:t>
            </a:r>
            <a:r>
              <a:rPr lang="fr-FR" i="1" dirty="0" err="1"/>
              <a:t>Balanced</a:t>
            </a:r>
            <a:r>
              <a:rPr lang="fr-FR" i="1" dirty="0"/>
              <a:t> Score </a:t>
            </a:r>
            <a:r>
              <a:rPr lang="fr-FR" i="1" dirty="0" err="1"/>
              <a:t>Cards</a:t>
            </a:r>
            <a:endParaRPr lang="fr-FR" i="1" dirty="0"/>
          </a:p>
        </p:txBody>
      </p:sp>
      <p:grpSp>
        <p:nvGrpSpPr>
          <p:cNvPr id="3" name="Groupe 2">
            <a:extLst>
              <a:ext uri="{FF2B5EF4-FFF2-40B4-BE49-F238E27FC236}">
                <a16:creationId xmlns:a16="http://schemas.microsoft.com/office/drawing/2014/main" id="{178536BB-4EA1-4E8D-9FD7-077FB647091B}"/>
              </a:ext>
            </a:extLst>
          </p:cNvPr>
          <p:cNvGrpSpPr/>
          <p:nvPr>
            <p:custDataLst>
              <p:tags r:id="rId2"/>
            </p:custDataLst>
          </p:nvPr>
        </p:nvGrpSpPr>
        <p:grpSpPr>
          <a:xfrm>
            <a:off x="1676400" y="1916832"/>
            <a:ext cx="6351984" cy="3816424"/>
            <a:chOff x="1676400" y="1371600"/>
            <a:chExt cx="5410200" cy="3048000"/>
          </a:xfrm>
        </p:grpSpPr>
        <p:sp>
          <p:nvSpPr>
            <p:cNvPr id="4" name="Rectangle 2">
              <a:extLst>
                <a:ext uri="{FF2B5EF4-FFF2-40B4-BE49-F238E27FC236}">
                  <a16:creationId xmlns:a16="http://schemas.microsoft.com/office/drawing/2014/main" id="{99F1BB37-6CA6-4BAE-8ADE-ED1F2B8BECEE}"/>
                </a:ext>
              </a:extLst>
            </p:cNvPr>
            <p:cNvSpPr>
              <a:spLocks noChangeArrowheads="1"/>
            </p:cNvSpPr>
            <p:nvPr/>
          </p:nvSpPr>
          <p:spPr bwMode="auto">
            <a:xfrm>
              <a:off x="3479800" y="1371600"/>
              <a:ext cx="1803400" cy="738188"/>
            </a:xfrm>
            <a:prstGeom prst="rect">
              <a:avLst/>
            </a:prstGeom>
            <a:solidFill>
              <a:srgbClr val="FFFF00"/>
            </a:solidFill>
            <a:ln w="19050">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dirty="0">
                  <a:solidFill>
                    <a:srgbClr val="000000"/>
                  </a:solidFill>
                </a:rPr>
                <a:t>Perspective financière</a:t>
              </a:r>
            </a:p>
            <a:p>
              <a:pPr algn="ctr" eaLnBrk="1" hangingPunct="1"/>
              <a:r>
                <a:rPr lang="fr-FR" altLang="fr-FR" dirty="0">
                  <a:solidFill>
                    <a:srgbClr val="000000"/>
                  </a:solidFill>
                </a:rPr>
                <a:t>Qu’attendent les actionnaires ?</a:t>
              </a:r>
              <a:br>
                <a:rPr lang="fr-FR" altLang="fr-FR" dirty="0">
                  <a:solidFill>
                    <a:srgbClr val="000000"/>
                  </a:solidFill>
                </a:rPr>
              </a:br>
              <a:r>
                <a:rPr lang="fr-FR" altLang="fr-FR" dirty="0">
                  <a:solidFill>
                    <a:srgbClr val="000000"/>
                  </a:solidFill>
                </a:rPr>
                <a:t>Résultats financiers</a:t>
              </a:r>
            </a:p>
          </p:txBody>
        </p:sp>
        <p:sp>
          <p:nvSpPr>
            <p:cNvPr id="5" name="Rectangle 3">
              <a:extLst>
                <a:ext uri="{FF2B5EF4-FFF2-40B4-BE49-F238E27FC236}">
                  <a16:creationId xmlns:a16="http://schemas.microsoft.com/office/drawing/2014/main" id="{EC0FEAEA-5989-44A8-813A-2E1C814E9C26}"/>
                </a:ext>
              </a:extLst>
            </p:cNvPr>
            <p:cNvSpPr>
              <a:spLocks noChangeArrowheads="1"/>
            </p:cNvSpPr>
            <p:nvPr/>
          </p:nvSpPr>
          <p:spPr bwMode="auto">
            <a:xfrm>
              <a:off x="1676400" y="2479675"/>
              <a:ext cx="1803400" cy="739775"/>
            </a:xfrm>
            <a:prstGeom prst="rect">
              <a:avLst/>
            </a:prstGeom>
            <a:solidFill>
              <a:srgbClr val="00FF00"/>
            </a:solidFill>
            <a:ln w="19050">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a:solidFill>
                    <a:srgbClr val="000000"/>
                  </a:solidFill>
                </a:rPr>
                <a:t>Perspective Client</a:t>
              </a:r>
            </a:p>
            <a:p>
              <a:pPr algn="ctr" eaLnBrk="1" hangingPunct="1"/>
              <a:r>
                <a:rPr lang="fr-FR" altLang="fr-FR">
                  <a:solidFill>
                    <a:srgbClr val="000000"/>
                  </a:solidFill>
                </a:rPr>
                <a:t>Qu’attendent les clients ?</a:t>
              </a:r>
              <a:br>
                <a:rPr lang="fr-FR" altLang="fr-FR">
                  <a:solidFill>
                    <a:srgbClr val="000000"/>
                  </a:solidFill>
                </a:rPr>
              </a:br>
              <a:r>
                <a:rPr lang="fr-FR" altLang="fr-FR">
                  <a:solidFill>
                    <a:srgbClr val="000000"/>
                  </a:solidFill>
                </a:rPr>
                <a:t>Sont-ils satisfaits ?</a:t>
              </a:r>
            </a:p>
          </p:txBody>
        </p:sp>
        <p:sp>
          <p:nvSpPr>
            <p:cNvPr id="6" name="Rectangle 4">
              <a:extLst>
                <a:ext uri="{FF2B5EF4-FFF2-40B4-BE49-F238E27FC236}">
                  <a16:creationId xmlns:a16="http://schemas.microsoft.com/office/drawing/2014/main" id="{40DE274E-6E78-4A74-AFE4-2BAD778403F1}"/>
                </a:ext>
              </a:extLst>
            </p:cNvPr>
            <p:cNvSpPr>
              <a:spLocks noChangeArrowheads="1"/>
            </p:cNvSpPr>
            <p:nvPr/>
          </p:nvSpPr>
          <p:spPr bwMode="auto">
            <a:xfrm>
              <a:off x="5283200" y="2479675"/>
              <a:ext cx="1803400" cy="739775"/>
            </a:xfrm>
            <a:prstGeom prst="rect">
              <a:avLst/>
            </a:prstGeom>
            <a:solidFill>
              <a:srgbClr val="00FFFF"/>
            </a:solidFill>
            <a:ln w="19050">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a:solidFill>
                    <a:srgbClr val="000000"/>
                  </a:solidFill>
                </a:rPr>
                <a:t>Processus internes</a:t>
              </a:r>
            </a:p>
            <a:p>
              <a:pPr algn="ctr" eaLnBrk="1" hangingPunct="1"/>
              <a:r>
                <a:rPr lang="fr-FR" altLang="fr-FR">
                  <a:solidFill>
                    <a:srgbClr val="000000"/>
                  </a:solidFill>
                </a:rPr>
                <a:t>Où excelle l’entreprise ?</a:t>
              </a:r>
              <a:br>
                <a:rPr lang="fr-FR" altLang="fr-FR">
                  <a:solidFill>
                    <a:srgbClr val="000000"/>
                  </a:solidFill>
                </a:rPr>
              </a:br>
              <a:r>
                <a:rPr lang="fr-FR" altLang="fr-FR">
                  <a:solidFill>
                    <a:srgbClr val="000000"/>
                  </a:solidFill>
                </a:rPr>
                <a:t>Quels processus maîtriser ?</a:t>
              </a:r>
            </a:p>
          </p:txBody>
        </p:sp>
        <p:sp>
          <p:nvSpPr>
            <p:cNvPr id="7" name="Rectangle 5">
              <a:extLst>
                <a:ext uri="{FF2B5EF4-FFF2-40B4-BE49-F238E27FC236}">
                  <a16:creationId xmlns:a16="http://schemas.microsoft.com/office/drawing/2014/main" id="{391658CA-54A2-4E19-A54F-730238AA9F41}"/>
                </a:ext>
              </a:extLst>
            </p:cNvPr>
            <p:cNvSpPr>
              <a:spLocks noChangeArrowheads="1"/>
            </p:cNvSpPr>
            <p:nvPr/>
          </p:nvSpPr>
          <p:spPr bwMode="auto">
            <a:xfrm>
              <a:off x="3479800" y="3681413"/>
              <a:ext cx="1803400" cy="738187"/>
            </a:xfrm>
            <a:prstGeom prst="rect">
              <a:avLst/>
            </a:prstGeom>
            <a:solidFill>
              <a:schemeClr val="accent1">
                <a:lumMod val="20000"/>
                <a:lumOff val="80000"/>
              </a:schemeClr>
            </a:solidFill>
            <a:ln w="19050">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a:solidFill>
                    <a:srgbClr val="000000"/>
                  </a:solidFill>
                </a:rPr>
                <a:t>Innovation &amp; croissance</a:t>
              </a:r>
            </a:p>
            <a:p>
              <a:pPr algn="ctr" eaLnBrk="1" hangingPunct="1"/>
              <a:r>
                <a:rPr lang="fr-FR" altLang="fr-FR">
                  <a:solidFill>
                    <a:srgbClr val="000000"/>
                  </a:solidFill>
                </a:rPr>
                <a:t>Capacité d’amélioration ?</a:t>
              </a:r>
              <a:br>
                <a:rPr lang="fr-FR" altLang="fr-FR">
                  <a:solidFill>
                    <a:srgbClr val="000000"/>
                  </a:solidFill>
                </a:rPr>
              </a:br>
              <a:r>
                <a:rPr lang="fr-FR" altLang="fr-FR">
                  <a:solidFill>
                    <a:srgbClr val="000000"/>
                  </a:solidFill>
                </a:rPr>
                <a:t>Processus d’apprentissage ?</a:t>
              </a:r>
            </a:p>
          </p:txBody>
        </p:sp>
        <p:sp>
          <p:nvSpPr>
            <p:cNvPr id="8" name="Line 6">
              <a:extLst>
                <a:ext uri="{FF2B5EF4-FFF2-40B4-BE49-F238E27FC236}">
                  <a16:creationId xmlns:a16="http://schemas.microsoft.com/office/drawing/2014/main" id="{92A57BDE-A155-43B3-B4BF-83DAB7B94285}"/>
                </a:ext>
              </a:extLst>
            </p:cNvPr>
            <p:cNvSpPr>
              <a:spLocks noChangeShapeType="1"/>
            </p:cNvSpPr>
            <p:nvPr/>
          </p:nvSpPr>
          <p:spPr bwMode="auto">
            <a:xfrm flipH="1">
              <a:off x="2414588" y="1649413"/>
              <a:ext cx="1065212" cy="830262"/>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9" name="Line 7">
              <a:extLst>
                <a:ext uri="{FF2B5EF4-FFF2-40B4-BE49-F238E27FC236}">
                  <a16:creationId xmlns:a16="http://schemas.microsoft.com/office/drawing/2014/main" id="{1F7C6212-05B1-49FA-8DBB-56750000BF99}"/>
                </a:ext>
              </a:extLst>
            </p:cNvPr>
            <p:cNvSpPr>
              <a:spLocks noChangeShapeType="1"/>
            </p:cNvSpPr>
            <p:nvPr/>
          </p:nvSpPr>
          <p:spPr bwMode="auto">
            <a:xfrm flipH="1">
              <a:off x="5283200" y="3219450"/>
              <a:ext cx="984250" cy="922338"/>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10" name="Line 8">
              <a:extLst>
                <a:ext uri="{FF2B5EF4-FFF2-40B4-BE49-F238E27FC236}">
                  <a16:creationId xmlns:a16="http://schemas.microsoft.com/office/drawing/2014/main" id="{13044A3E-4EB0-4BDA-B11F-42CA84D69AB4}"/>
                </a:ext>
              </a:extLst>
            </p:cNvPr>
            <p:cNvSpPr>
              <a:spLocks noChangeShapeType="1"/>
            </p:cNvSpPr>
            <p:nvPr/>
          </p:nvSpPr>
          <p:spPr bwMode="auto">
            <a:xfrm rot="4560108" flipH="1">
              <a:off x="5215732" y="1707356"/>
              <a:ext cx="1016000" cy="738187"/>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11" name="Line 9">
              <a:extLst>
                <a:ext uri="{FF2B5EF4-FFF2-40B4-BE49-F238E27FC236}">
                  <a16:creationId xmlns:a16="http://schemas.microsoft.com/office/drawing/2014/main" id="{991131C4-6702-4452-AE11-F86F428871EC}"/>
                </a:ext>
              </a:extLst>
            </p:cNvPr>
            <p:cNvSpPr>
              <a:spLocks noChangeShapeType="1"/>
            </p:cNvSpPr>
            <p:nvPr/>
          </p:nvSpPr>
          <p:spPr bwMode="auto">
            <a:xfrm rot="4560108" flipH="1">
              <a:off x="2400300" y="3205163"/>
              <a:ext cx="1108075" cy="90170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12" name="Line 11">
              <a:extLst>
                <a:ext uri="{FF2B5EF4-FFF2-40B4-BE49-F238E27FC236}">
                  <a16:creationId xmlns:a16="http://schemas.microsoft.com/office/drawing/2014/main" id="{6B748ED1-4437-4B8F-9285-9A7095EC2825}"/>
                </a:ext>
              </a:extLst>
            </p:cNvPr>
            <p:cNvSpPr>
              <a:spLocks noChangeShapeType="1"/>
            </p:cNvSpPr>
            <p:nvPr/>
          </p:nvSpPr>
          <p:spPr bwMode="auto">
            <a:xfrm>
              <a:off x="4381500" y="2109788"/>
              <a:ext cx="0" cy="1571625"/>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13" name="Line 12">
              <a:extLst>
                <a:ext uri="{FF2B5EF4-FFF2-40B4-BE49-F238E27FC236}">
                  <a16:creationId xmlns:a16="http://schemas.microsoft.com/office/drawing/2014/main" id="{22E3B437-6407-491B-9071-0E5729DBBCE9}"/>
                </a:ext>
              </a:extLst>
            </p:cNvPr>
            <p:cNvSpPr>
              <a:spLocks noChangeShapeType="1"/>
            </p:cNvSpPr>
            <p:nvPr/>
          </p:nvSpPr>
          <p:spPr bwMode="auto">
            <a:xfrm>
              <a:off x="3479800" y="2849563"/>
              <a:ext cx="180340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grpSp>
      <p:sp>
        <p:nvSpPr>
          <p:cNvPr id="14" name="Espace réservé du numéro de diapositive 1">
            <a:extLst>
              <a:ext uri="{FF2B5EF4-FFF2-40B4-BE49-F238E27FC236}">
                <a16:creationId xmlns:a16="http://schemas.microsoft.com/office/drawing/2014/main" id="{12DA522C-CD1F-4D68-86E4-97CE77498B97}"/>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23</a:t>
            </a:fld>
            <a:endParaRPr lang="fr-FR"/>
          </a:p>
        </p:txBody>
      </p:sp>
    </p:spTree>
    <p:extLst>
      <p:ext uri="{BB962C8B-B14F-4D97-AF65-F5344CB8AC3E}">
        <p14:creationId xmlns:p14="http://schemas.microsoft.com/office/powerpoint/2010/main" val="23977018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5D1F2-D23A-4D5F-BBC5-3CB084E3E978}"/>
              </a:ext>
            </a:extLst>
          </p:cNvPr>
          <p:cNvSpPr>
            <a:spLocks noGrp="1"/>
          </p:cNvSpPr>
          <p:nvPr>
            <p:ph type="title"/>
            <p:custDataLst>
              <p:tags r:id="rId1"/>
            </p:custDataLst>
          </p:nvPr>
        </p:nvSpPr>
        <p:spPr/>
        <p:txBody>
          <a:bodyPr/>
          <a:lstStyle/>
          <a:p>
            <a:r>
              <a:rPr lang="fr-FR" dirty="0"/>
              <a:t>5. Management de la performance</a:t>
            </a:r>
            <a:br>
              <a:rPr lang="fr-FR" dirty="0"/>
            </a:br>
            <a:r>
              <a:rPr lang="fr-FR" dirty="0"/>
              <a:t>Modèle de performance d’une fonction</a:t>
            </a:r>
          </a:p>
        </p:txBody>
      </p:sp>
      <p:grpSp>
        <p:nvGrpSpPr>
          <p:cNvPr id="4" name="Groupe 3">
            <a:extLst>
              <a:ext uri="{FF2B5EF4-FFF2-40B4-BE49-F238E27FC236}">
                <a16:creationId xmlns:a16="http://schemas.microsoft.com/office/drawing/2014/main" id="{96C9ACA0-A032-4939-8098-F6D4EBB870FD}"/>
              </a:ext>
            </a:extLst>
          </p:cNvPr>
          <p:cNvGrpSpPr/>
          <p:nvPr>
            <p:custDataLst>
              <p:tags r:id="rId2"/>
            </p:custDataLst>
          </p:nvPr>
        </p:nvGrpSpPr>
        <p:grpSpPr>
          <a:xfrm>
            <a:off x="1331640" y="1772816"/>
            <a:ext cx="5811837" cy="4681537"/>
            <a:chOff x="1541463" y="896938"/>
            <a:chExt cx="5811837" cy="4681537"/>
          </a:xfrm>
        </p:grpSpPr>
        <p:sp>
          <p:nvSpPr>
            <p:cNvPr id="5" name="Oval 73">
              <a:extLst>
                <a:ext uri="{FF2B5EF4-FFF2-40B4-BE49-F238E27FC236}">
                  <a16:creationId xmlns:a16="http://schemas.microsoft.com/office/drawing/2014/main" id="{D1DAC79F-BE5B-45A6-AA34-E57FAB4A769C}"/>
                </a:ext>
              </a:extLst>
            </p:cNvPr>
            <p:cNvSpPr>
              <a:spLocks noChangeArrowheads="1"/>
            </p:cNvSpPr>
            <p:nvPr/>
          </p:nvSpPr>
          <p:spPr bwMode="auto">
            <a:xfrm>
              <a:off x="1541463" y="2665413"/>
              <a:ext cx="1755775" cy="1498600"/>
            </a:xfrm>
            <a:prstGeom prst="ellipse">
              <a:avLst/>
            </a:prstGeom>
            <a:solidFill>
              <a:srgbClr val="FFFF00"/>
            </a:solidFill>
            <a:ln w="34925">
              <a:solidFill>
                <a:srgbClr val="000000"/>
              </a:solidFill>
              <a:round/>
              <a:headEnd/>
              <a:tailEnd/>
            </a:ln>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fr-FR" altLang="fr-FR">
                <a:solidFill>
                  <a:srgbClr val="000000"/>
                </a:solidFill>
              </a:endParaRPr>
            </a:p>
          </p:txBody>
        </p:sp>
        <p:sp>
          <p:nvSpPr>
            <p:cNvPr id="6" name="Oval 142">
              <a:extLst>
                <a:ext uri="{FF2B5EF4-FFF2-40B4-BE49-F238E27FC236}">
                  <a16:creationId xmlns:a16="http://schemas.microsoft.com/office/drawing/2014/main" id="{B4BF0971-B7D2-4895-9646-1B8662AED5AE}"/>
                </a:ext>
              </a:extLst>
            </p:cNvPr>
            <p:cNvSpPr>
              <a:spLocks noChangeArrowheads="1"/>
            </p:cNvSpPr>
            <p:nvPr/>
          </p:nvSpPr>
          <p:spPr bwMode="auto">
            <a:xfrm>
              <a:off x="4013200" y="896938"/>
              <a:ext cx="1619250" cy="1128712"/>
            </a:xfrm>
            <a:prstGeom prst="ellipse">
              <a:avLst/>
            </a:prstGeom>
            <a:solidFill>
              <a:srgbClr val="66FF99"/>
            </a:solidFill>
            <a:ln w="34925">
              <a:solidFill>
                <a:srgbClr val="000000"/>
              </a:solidFill>
              <a:round/>
              <a:headEnd/>
              <a:tailEnd/>
            </a:ln>
          </p:spPr>
          <p:txBody>
            <a:bodyPr lIns="0" rIns="0" anchor="ctr" anchorCtr="1"/>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dirty="0">
                  <a:solidFill>
                    <a:srgbClr val="000000"/>
                  </a:solidFill>
                </a:rPr>
                <a:t>Critères de performance</a:t>
              </a:r>
            </a:p>
          </p:txBody>
        </p:sp>
        <p:sp>
          <p:nvSpPr>
            <p:cNvPr id="7" name="Oval 150">
              <a:extLst>
                <a:ext uri="{FF2B5EF4-FFF2-40B4-BE49-F238E27FC236}">
                  <a16:creationId xmlns:a16="http://schemas.microsoft.com/office/drawing/2014/main" id="{EEB9A546-6221-4AC6-AA52-18C6F522EF34}"/>
                </a:ext>
              </a:extLst>
            </p:cNvPr>
            <p:cNvSpPr>
              <a:spLocks noChangeArrowheads="1"/>
            </p:cNvSpPr>
            <p:nvPr/>
          </p:nvSpPr>
          <p:spPr bwMode="auto">
            <a:xfrm>
              <a:off x="4013200" y="2098675"/>
              <a:ext cx="1619250" cy="1127125"/>
            </a:xfrm>
            <a:prstGeom prst="ellipse">
              <a:avLst/>
            </a:prstGeom>
            <a:solidFill>
              <a:srgbClr val="FFC000"/>
            </a:solidFill>
            <a:ln w="34925">
              <a:solidFill>
                <a:srgbClr val="000000"/>
              </a:solidFill>
              <a:round/>
              <a:headEnd/>
              <a:tailEnd/>
            </a:ln>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a:solidFill>
                    <a:srgbClr val="000000"/>
                  </a:solidFill>
                </a:rPr>
                <a:t>Modèles d’obtention de la performance</a:t>
              </a:r>
            </a:p>
          </p:txBody>
        </p:sp>
        <p:sp>
          <p:nvSpPr>
            <p:cNvPr id="8" name="Oval 160">
              <a:extLst>
                <a:ext uri="{FF2B5EF4-FFF2-40B4-BE49-F238E27FC236}">
                  <a16:creationId xmlns:a16="http://schemas.microsoft.com/office/drawing/2014/main" id="{7530CFEC-4C4C-4AAD-B04C-5DF673C89C70}"/>
                </a:ext>
              </a:extLst>
            </p:cNvPr>
            <p:cNvSpPr>
              <a:spLocks noChangeArrowheads="1"/>
            </p:cNvSpPr>
            <p:nvPr/>
          </p:nvSpPr>
          <p:spPr bwMode="auto">
            <a:xfrm>
              <a:off x="4010025" y="4451350"/>
              <a:ext cx="1535113" cy="1127125"/>
            </a:xfrm>
            <a:prstGeom prst="ellipse">
              <a:avLst/>
            </a:prstGeom>
            <a:solidFill>
              <a:schemeClr val="accent1">
                <a:lumMod val="20000"/>
                <a:lumOff val="80000"/>
              </a:schemeClr>
            </a:solidFill>
            <a:ln w="34925">
              <a:solidFill>
                <a:srgbClr val="000000"/>
              </a:solidFill>
              <a:round/>
              <a:headEnd/>
              <a:tailEnd/>
            </a:ln>
          </p:spPr>
          <p:txBody>
            <a:bodyPr anchor="ctr" anchorCtr="1"/>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a:solidFill>
                    <a:srgbClr val="000000"/>
                  </a:solidFill>
                </a:rPr>
                <a:t>Référentiel de situation</a:t>
              </a:r>
            </a:p>
          </p:txBody>
        </p:sp>
        <p:sp>
          <p:nvSpPr>
            <p:cNvPr id="9" name="Oval 167">
              <a:extLst>
                <a:ext uri="{FF2B5EF4-FFF2-40B4-BE49-F238E27FC236}">
                  <a16:creationId xmlns:a16="http://schemas.microsoft.com/office/drawing/2014/main" id="{B861B2FF-88DD-408F-A26F-7A6CEECD77B9}"/>
                </a:ext>
              </a:extLst>
            </p:cNvPr>
            <p:cNvSpPr>
              <a:spLocks noChangeArrowheads="1"/>
            </p:cNvSpPr>
            <p:nvPr/>
          </p:nvSpPr>
          <p:spPr bwMode="auto">
            <a:xfrm>
              <a:off x="5667375" y="4451350"/>
              <a:ext cx="1647825" cy="1127125"/>
            </a:xfrm>
            <a:prstGeom prst="ellipse">
              <a:avLst/>
            </a:prstGeom>
            <a:solidFill>
              <a:schemeClr val="accent1">
                <a:lumMod val="20000"/>
                <a:lumOff val="80000"/>
              </a:schemeClr>
            </a:solidFill>
            <a:ln w="34925">
              <a:solidFill>
                <a:srgbClr val="000000"/>
              </a:solidFill>
              <a:round/>
              <a:headEnd/>
              <a:tailEnd/>
            </a:ln>
          </p:spPr>
          <p:txBody>
            <a:bodyPr anchor="ctr" anchorCtr="1"/>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a:solidFill>
                    <a:srgbClr val="000000"/>
                  </a:solidFill>
                </a:rPr>
                <a:t>Référentiel de comparaison</a:t>
              </a:r>
            </a:p>
            <a:p>
              <a:pPr algn="ctr" eaLnBrk="1" hangingPunct="1"/>
              <a:endParaRPr lang="fr-FR" altLang="fr-FR" sz="1200" b="1">
                <a:solidFill>
                  <a:srgbClr val="000000"/>
                </a:solidFill>
              </a:endParaRPr>
            </a:p>
          </p:txBody>
        </p:sp>
        <p:grpSp>
          <p:nvGrpSpPr>
            <p:cNvPr id="10" name="Group 176">
              <a:extLst>
                <a:ext uri="{FF2B5EF4-FFF2-40B4-BE49-F238E27FC236}">
                  <a16:creationId xmlns:a16="http://schemas.microsoft.com/office/drawing/2014/main" id="{763CE80E-0D98-494F-9E23-B35AD36FEB4A}"/>
                </a:ext>
              </a:extLst>
            </p:cNvPr>
            <p:cNvGrpSpPr>
              <a:grpSpLocks/>
            </p:cNvGrpSpPr>
            <p:nvPr/>
          </p:nvGrpSpPr>
          <p:grpSpPr bwMode="auto">
            <a:xfrm>
              <a:off x="3036888" y="3867150"/>
              <a:ext cx="895350" cy="1123950"/>
              <a:chOff x="1913" y="2436"/>
              <a:chExt cx="564" cy="708"/>
            </a:xfrm>
          </p:grpSpPr>
          <p:sp>
            <p:nvSpPr>
              <p:cNvPr id="26" name="Freeform 174">
                <a:extLst>
                  <a:ext uri="{FF2B5EF4-FFF2-40B4-BE49-F238E27FC236}">
                    <a16:creationId xmlns:a16="http://schemas.microsoft.com/office/drawing/2014/main" id="{DB181F6B-602C-45BD-8CE1-30FF2E131BB7}"/>
                  </a:ext>
                </a:extLst>
              </p:cNvPr>
              <p:cNvSpPr>
                <a:spLocks/>
              </p:cNvSpPr>
              <p:nvPr/>
            </p:nvSpPr>
            <p:spPr bwMode="auto">
              <a:xfrm>
                <a:off x="1913" y="2436"/>
                <a:ext cx="483" cy="596"/>
              </a:xfrm>
              <a:custGeom>
                <a:avLst/>
                <a:gdLst>
                  <a:gd name="T0" fmla="*/ 33 w 483"/>
                  <a:gd name="T1" fmla="*/ 0 h 596"/>
                  <a:gd name="T2" fmla="*/ 0 w 483"/>
                  <a:gd name="T3" fmla="*/ 27 h 596"/>
                  <a:gd name="T4" fmla="*/ 450 w 483"/>
                  <a:gd name="T5" fmla="*/ 596 h 596"/>
                  <a:gd name="T6" fmla="*/ 483 w 483"/>
                  <a:gd name="T7" fmla="*/ 569 h 596"/>
                  <a:gd name="T8" fmla="*/ 33 w 483"/>
                  <a:gd name="T9" fmla="*/ 0 h 596"/>
                  <a:gd name="T10" fmla="*/ 0 60000 65536"/>
                  <a:gd name="T11" fmla="*/ 0 60000 65536"/>
                  <a:gd name="T12" fmla="*/ 0 60000 65536"/>
                  <a:gd name="T13" fmla="*/ 0 60000 65536"/>
                  <a:gd name="T14" fmla="*/ 0 60000 65536"/>
                  <a:gd name="T15" fmla="*/ 0 w 483"/>
                  <a:gd name="T16" fmla="*/ 0 h 596"/>
                  <a:gd name="T17" fmla="*/ 483 w 483"/>
                  <a:gd name="T18" fmla="*/ 596 h 596"/>
                </a:gdLst>
                <a:ahLst/>
                <a:cxnLst>
                  <a:cxn ang="T10">
                    <a:pos x="T0" y="T1"/>
                  </a:cxn>
                  <a:cxn ang="T11">
                    <a:pos x="T2" y="T3"/>
                  </a:cxn>
                  <a:cxn ang="T12">
                    <a:pos x="T4" y="T5"/>
                  </a:cxn>
                  <a:cxn ang="T13">
                    <a:pos x="T6" y="T7"/>
                  </a:cxn>
                  <a:cxn ang="T14">
                    <a:pos x="T8" y="T9"/>
                  </a:cxn>
                </a:cxnLst>
                <a:rect l="T15" t="T16" r="T17" b="T18"/>
                <a:pathLst>
                  <a:path w="483" h="596">
                    <a:moveTo>
                      <a:pt x="33" y="0"/>
                    </a:moveTo>
                    <a:lnTo>
                      <a:pt x="0" y="27"/>
                    </a:lnTo>
                    <a:lnTo>
                      <a:pt x="450" y="596"/>
                    </a:lnTo>
                    <a:lnTo>
                      <a:pt x="483" y="569"/>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27" name="Freeform 175">
                <a:extLst>
                  <a:ext uri="{FF2B5EF4-FFF2-40B4-BE49-F238E27FC236}">
                    <a16:creationId xmlns:a16="http://schemas.microsoft.com/office/drawing/2014/main" id="{3022A3CD-15F3-4850-8223-8BAA0387ABE1}"/>
                  </a:ext>
                </a:extLst>
              </p:cNvPr>
              <p:cNvSpPr>
                <a:spLocks/>
              </p:cNvSpPr>
              <p:nvPr/>
            </p:nvSpPr>
            <p:spPr bwMode="auto">
              <a:xfrm>
                <a:off x="2313" y="2964"/>
                <a:ext cx="164" cy="180"/>
              </a:xfrm>
              <a:custGeom>
                <a:avLst/>
                <a:gdLst>
                  <a:gd name="T0" fmla="*/ 0 w 164"/>
                  <a:gd name="T1" fmla="*/ 103 h 180"/>
                  <a:gd name="T2" fmla="*/ 164 w 164"/>
                  <a:gd name="T3" fmla="*/ 180 h 180"/>
                  <a:gd name="T4" fmla="*/ 127 w 164"/>
                  <a:gd name="T5" fmla="*/ 0 h 180"/>
                  <a:gd name="T6" fmla="*/ 0 w 164"/>
                  <a:gd name="T7" fmla="*/ 103 h 180"/>
                  <a:gd name="T8" fmla="*/ 0 60000 65536"/>
                  <a:gd name="T9" fmla="*/ 0 60000 65536"/>
                  <a:gd name="T10" fmla="*/ 0 60000 65536"/>
                  <a:gd name="T11" fmla="*/ 0 60000 65536"/>
                  <a:gd name="T12" fmla="*/ 0 w 164"/>
                  <a:gd name="T13" fmla="*/ 0 h 180"/>
                  <a:gd name="T14" fmla="*/ 164 w 164"/>
                  <a:gd name="T15" fmla="*/ 180 h 180"/>
                </a:gdLst>
                <a:ahLst/>
                <a:cxnLst>
                  <a:cxn ang="T8">
                    <a:pos x="T0" y="T1"/>
                  </a:cxn>
                  <a:cxn ang="T9">
                    <a:pos x="T2" y="T3"/>
                  </a:cxn>
                  <a:cxn ang="T10">
                    <a:pos x="T4" y="T5"/>
                  </a:cxn>
                  <a:cxn ang="T11">
                    <a:pos x="T6" y="T7"/>
                  </a:cxn>
                </a:cxnLst>
                <a:rect l="T12" t="T13" r="T14" b="T15"/>
                <a:pathLst>
                  <a:path w="164" h="180">
                    <a:moveTo>
                      <a:pt x="0" y="103"/>
                    </a:moveTo>
                    <a:lnTo>
                      <a:pt x="164" y="180"/>
                    </a:lnTo>
                    <a:lnTo>
                      <a:pt x="127" y="0"/>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grpSp>
        <p:grpSp>
          <p:nvGrpSpPr>
            <p:cNvPr id="11" name="Group 179">
              <a:extLst>
                <a:ext uri="{FF2B5EF4-FFF2-40B4-BE49-F238E27FC236}">
                  <a16:creationId xmlns:a16="http://schemas.microsoft.com/office/drawing/2014/main" id="{0B43259A-7646-4033-8C02-6F06ED8B5ED9}"/>
                </a:ext>
              </a:extLst>
            </p:cNvPr>
            <p:cNvGrpSpPr>
              <a:grpSpLocks/>
            </p:cNvGrpSpPr>
            <p:nvPr/>
          </p:nvGrpSpPr>
          <p:grpSpPr bwMode="auto">
            <a:xfrm>
              <a:off x="3284538" y="3586163"/>
              <a:ext cx="661987" cy="285750"/>
              <a:chOff x="2069" y="2259"/>
              <a:chExt cx="417" cy="180"/>
            </a:xfrm>
          </p:grpSpPr>
          <p:sp>
            <p:nvSpPr>
              <p:cNvPr id="24" name="Freeform 177">
                <a:extLst>
                  <a:ext uri="{FF2B5EF4-FFF2-40B4-BE49-F238E27FC236}">
                    <a16:creationId xmlns:a16="http://schemas.microsoft.com/office/drawing/2014/main" id="{B76BCF24-F4F5-4A01-A44F-764E69793B84}"/>
                  </a:ext>
                </a:extLst>
              </p:cNvPr>
              <p:cNvSpPr>
                <a:spLocks/>
              </p:cNvSpPr>
              <p:nvPr/>
            </p:nvSpPr>
            <p:spPr bwMode="auto">
              <a:xfrm>
                <a:off x="2069" y="2259"/>
                <a:ext cx="272" cy="121"/>
              </a:xfrm>
              <a:custGeom>
                <a:avLst/>
                <a:gdLst>
                  <a:gd name="T0" fmla="*/ 13 w 272"/>
                  <a:gd name="T1" fmla="*/ 0 h 121"/>
                  <a:gd name="T2" fmla="*/ 0 w 272"/>
                  <a:gd name="T3" fmla="*/ 40 h 121"/>
                  <a:gd name="T4" fmla="*/ 260 w 272"/>
                  <a:gd name="T5" fmla="*/ 121 h 121"/>
                  <a:gd name="T6" fmla="*/ 272 w 272"/>
                  <a:gd name="T7" fmla="*/ 82 h 121"/>
                  <a:gd name="T8" fmla="*/ 13 w 272"/>
                  <a:gd name="T9" fmla="*/ 0 h 121"/>
                  <a:gd name="T10" fmla="*/ 0 60000 65536"/>
                  <a:gd name="T11" fmla="*/ 0 60000 65536"/>
                  <a:gd name="T12" fmla="*/ 0 60000 65536"/>
                  <a:gd name="T13" fmla="*/ 0 60000 65536"/>
                  <a:gd name="T14" fmla="*/ 0 60000 65536"/>
                  <a:gd name="T15" fmla="*/ 0 w 272"/>
                  <a:gd name="T16" fmla="*/ 0 h 121"/>
                  <a:gd name="T17" fmla="*/ 272 w 272"/>
                  <a:gd name="T18" fmla="*/ 121 h 121"/>
                </a:gdLst>
                <a:ahLst/>
                <a:cxnLst>
                  <a:cxn ang="T10">
                    <a:pos x="T0" y="T1"/>
                  </a:cxn>
                  <a:cxn ang="T11">
                    <a:pos x="T2" y="T3"/>
                  </a:cxn>
                  <a:cxn ang="T12">
                    <a:pos x="T4" y="T5"/>
                  </a:cxn>
                  <a:cxn ang="T13">
                    <a:pos x="T6" y="T7"/>
                  </a:cxn>
                  <a:cxn ang="T14">
                    <a:pos x="T8" y="T9"/>
                  </a:cxn>
                </a:cxnLst>
                <a:rect l="T15" t="T16" r="T17" b="T18"/>
                <a:pathLst>
                  <a:path w="272" h="121">
                    <a:moveTo>
                      <a:pt x="13" y="0"/>
                    </a:moveTo>
                    <a:lnTo>
                      <a:pt x="0" y="40"/>
                    </a:lnTo>
                    <a:lnTo>
                      <a:pt x="260" y="121"/>
                    </a:lnTo>
                    <a:lnTo>
                      <a:pt x="272" y="8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25" name="Freeform 178">
                <a:extLst>
                  <a:ext uri="{FF2B5EF4-FFF2-40B4-BE49-F238E27FC236}">
                    <a16:creationId xmlns:a16="http://schemas.microsoft.com/office/drawing/2014/main" id="{479D0A95-425F-42D4-9B79-A3462C4AE53C}"/>
                  </a:ext>
                </a:extLst>
              </p:cNvPr>
              <p:cNvSpPr>
                <a:spLocks/>
              </p:cNvSpPr>
              <p:nvPr/>
            </p:nvSpPr>
            <p:spPr bwMode="auto">
              <a:xfrm>
                <a:off x="2307" y="2282"/>
                <a:ext cx="179" cy="157"/>
              </a:xfrm>
              <a:custGeom>
                <a:avLst/>
                <a:gdLst>
                  <a:gd name="T0" fmla="*/ 0 w 179"/>
                  <a:gd name="T1" fmla="*/ 157 h 157"/>
                  <a:gd name="T2" fmla="*/ 179 w 179"/>
                  <a:gd name="T3" fmla="*/ 128 h 157"/>
                  <a:gd name="T4" fmla="*/ 49 w 179"/>
                  <a:gd name="T5" fmla="*/ 0 h 157"/>
                  <a:gd name="T6" fmla="*/ 0 w 179"/>
                  <a:gd name="T7" fmla="*/ 157 h 157"/>
                  <a:gd name="T8" fmla="*/ 0 60000 65536"/>
                  <a:gd name="T9" fmla="*/ 0 60000 65536"/>
                  <a:gd name="T10" fmla="*/ 0 60000 65536"/>
                  <a:gd name="T11" fmla="*/ 0 60000 65536"/>
                  <a:gd name="T12" fmla="*/ 0 w 179"/>
                  <a:gd name="T13" fmla="*/ 0 h 157"/>
                  <a:gd name="T14" fmla="*/ 179 w 179"/>
                  <a:gd name="T15" fmla="*/ 157 h 157"/>
                </a:gdLst>
                <a:ahLst/>
                <a:cxnLst>
                  <a:cxn ang="T8">
                    <a:pos x="T0" y="T1"/>
                  </a:cxn>
                  <a:cxn ang="T9">
                    <a:pos x="T2" y="T3"/>
                  </a:cxn>
                  <a:cxn ang="T10">
                    <a:pos x="T4" y="T5"/>
                  </a:cxn>
                  <a:cxn ang="T11">
                    <a:pos x="T6" y="T7"/>
                  </a:cxn>
                </a:cxnLst>
                <a:rect l="T12" t="T13" r="T14" b="T15"/>
                <a:pathLst>
                  <a:path w="179" h="157">
                    <a:moveTo>
                      <a:pt x="0" y="157"/>
                    </a:moveTo>
                    <a:lnTo>
                      <a:pt x="179" y="128"/>
                    </a:lnTo>
                    <a:lnTo>
                      <a:pt x="49"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grpSp>
        <p:grpSp>
          <p:nvGrpSpPr>
            <p:cNvPr id="12" name="Group 182">
              <a:extLst>
                <a:ext uri="{FF2B5EF4-FFF2-40B4-BE49-F238E27FC236}">
                  <a16:creationId xmlns:a16="http://schemas.microsoft.com/office/drawing/2014/main" id="{F43715CA-10CB-4BB8-AA52-DAD6D301D3C7}"/>
                </a:ext>
              </a:extLst>
            </p:cNvPr>
            <p:cNvGrpSpPr>
              <a:grpSpLocks/>
            </p:cNvGrpSpPr>
            <p:nvPr/>
          </p:nvGrpSpPr>
          <p:grpSpPr bwMode="auto">
            <a:xfrm>
              <a:off x="3271838" y="2625725"/>
              <a:ext cx="674687" cy="609600"/>
              <a:chOff x="2061" y="1654"/>
              <a:chExt cx="425" cy="384"/>
            </a:xfrm>
          </p:grpSpPr>
          <p:sp>
            <p:nvSpPr>
              <p:cNvPr id="22" name="Freeform 180">
                <a:extLst>
                  <a:ext uri="{FF2B5EF4-FFF2-40B4-BE49-F238E27FC236}">
                    <a16:creationId xmlns:a16="http://schemas.microsoft.com/office/drawing/2014/main" id="{12FF0BA6-A3F2-48FB-9A3C-385313C14FED}"/>
                  </a:ext>
                </a:extLst>
              </p:cNvPr>
              <p:cNvSpPr>
                <a:spLocks/>
              </p:cNvSpPr>
              <p:nvPr/>
            </p:nvSpPr>
            <p:spPr bwMode="auto">
              <a:xfrm>
                <a:off x="2061" y="1744"/>
                <a:ext cx="320" cy="294"/>
              </a:xfrm>
              <a:custGeom>
                <a:avLst/>
                <a:gdLst>
                  <a:gd name="T0" fmla="*/ 0 w 320"/>
                  <a:gd name="T1" fmla="*/ 263 h 294"/>
                  <a:gd name="T2" fmla="*/ 27 w 320"/>
                  <a:gd name="T3" fmla="*/ 294 h 294"/>
                  <a:gd name="T4" fmla="*/ 320 w 320"/>
                  <a:gd name="T5" fmla="*/ 31 h 294"/>
                  <a:gd name="T6" fmla="*/ 293 w 320"/>
                  <a:gd name="T7" fmla="*/ 0 h 294"/>
                  <a:gd name="T8" fmla="*/ 0 w 320"/>
                  <a:gd name="T9" fmla="*/ 263 h 294"/>
                  <a:gd name="T10" fmla="*/ 0 60000 65536"/>
                  <a:gd name="T11" fmla="*/ 0 60000 65536"/>
                  <a:gd name="T12" fmla="*/ 0 60000 65536"/>
                  <a:gd name="T13" fmla="*/ 0 60000 65536"/>
                  <a:gd name="T14" fmla="*/ 0 60000 65536"/>
                  <a:gd name="T15" fmla="*/ 0 w 320"/>
                  <a:gd name="T16" fmla="*/ 0 h 294"/>
                  <a:gd name="T17" fmla="*/ 320 w 320"/>
                  <a:gd name="T18" fmla="*/ 294 h 294"/>
                </a:gdLst>
                <a:ahLst/>
                <a:cxnLst>
                  <a:cxn ang="T10">
                    <a:pos x="T0" y="T1"/>
                  </a:cxn>
                  <a:cxn ang="T11">
                    <a:pos x="T2" y="T3"/>
                  </a:cxn>
                  <a:cxn ang="T12">
                    <a:pos x="T4" y="T5"/>
                  </a:cxn>
                  <a:cxn ang="T13">
                    <a:pos x="T6" y="T7"/>
                  </a:cxn>
                  <a:cxn ang="T14">
                    <a:pos x="T8" y="T9"/>
                  </a:cxn>
                </a:cxnLst>
                <a:rect l="T15" t="T16" r="T17" b="T18"/>
                <a:pathLst>
                  <a:path w="320" h="294">
                    <a:moveTo>
                      <a:pt x="0" y="263"/>
                    </a:moveTo>
                    <a:lnTo>
                      <a:pt x="27" y="294"/>
                    </a:lnTo>
                    <a:lnTo>
                      <a:pt x="320" y="31"/>
                    </a:lnTo>
                    <a:lnTo>
                      <a:pt x="293" y="0"/>
                    </a:lnTo>
                    <a:lnTo>
                      <a:pt x="0"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23" name="Freeform 181">
                <a:extLst>
                  <a:ext uri="{FF2B5EF4-FFF2-40B4-BE49-F238E27FC236}">
                    <a16:creationId xmlns:a16="http://schemas.microsoft.com/office/drawing/2014/main" id="{E19F9A5F-22C0-426C-80FD-93E22AEF32CB}"/>
                  </a:ext>
                </a:extLst>
              </p:cNvPr>
              <p:cNvSpPr>
                <a:spLocks/>
              </p:cNvSpPr>
              <p:nvPr/>
            </p:nvSpPr>
            <p:spPr bwMode="auto">
              <a:xfrm>
                <a:off x="2311" y="1654"/>
                <a:ext cx="175" cy="170"/>
              </a:xfrm>
              <a:custGeom>
                <a:avLst/>
                <a:gdLst>
                  <a:gd name="T0" fmla="*/ 108 w 175"/>
                  <a:gd name="T1" fmla="*/ 170 h 170"/>
                  <a:gd name="T2" fmla="*/ 175 w 175"/>
                  <a:gd name="T3" fmla="*/ 0 h 170"/>
                  <a:gd name="T4" fmla="*/ 0 w 175"/>
                  <a:gd name="T5" fmla="*/ 47 h 170"/>
                  <a:gd name="T6" fmla="*/ 108 w 175"/>
                  <a:gd name="T7" fmla="*/ 170 h 170"/>
                  <a:gd name="T8" fmla="*/ 0 60000 65536"/>
                  <a:gd name="T9" fmla="*/ 0 60000 65536"/>
                  <a:gd name="T10" fmla="*/ 0 60000 65536"/>
                  <a:gd name="T11" fmla="*/ 0 60000 65536"/>
                  <a:gd name="T12" fmla="*/ 0 w 175"/>
                  <a:gd name="T13" fmla="*/ 0 h 170"/>
                  <a:gd name="T14" fmla="*/ 175 w 175"/>
                  <a:gd name="T15" fmla="*/ 170 h 170"/>
                </a:gdLst>
                <a:ahLst/>
                <a:cxnLst>
                  <a:cxn ang="T8">
                    <a:pos x="T0" y="T1"/>
                  </a:cxn>
                  <a:cxn ang="T9">
                    <a:pos x="T2" y="T3"/>
                  </a:cxn>
                  <a:cxn ang="T10">
                    <a:pos x="T4" y="T5"/>
                  </a:cxn>
                  <a:cxn ang="T11">
                    <a:pos x="T6" y="T7"/>
                  </a:cxn>
                </a:cxnLst>
                <a:rect l="T12" t="T13" r="T14" b="T15"/>
                <a:pathLst>
                  <a:path w="175" h="170">
                    <a:moveTo>
                      <a:pt x="108" y="170"/>
                    </a:moveTo>
                    <a:lnTo>
                      <a:pt x="175" y="0"/>
                    </a:lnTo>
                    <a:lnTo>
                      <a:pt x="0" y="47"/>
                    </a:lnTo>
                    <a:lnTo>
                      <a:pt x="108"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grpSp>
        <p:grpSp>
          <p:nvGrpSpPr>
            <p:cNvPr id="13" name="Group 185">
              <a:extLst>
                <a:ext uri="{FF2B5EF4-FFF2-40B4-BE49-F238E27FC236}">
                  <a16:creationId xmlns:a16="http://schemas.microsoft.com/office/drawing/2014/main" id="{2BB277D5-6D72-4AEB-84DB-7CE457C4A717}"/>
                </a:ext>
              </a:extLst>
            </p:cNvPr>
            <p:cNvGrpSpPr>
              <a:grpSpLocks/>
            </p:cNvGrpSpPr>
            <p:nvPr/>
          </p:nvGrpSpPr>
          <p:grpSpPr bwMode="auto">
            <a:xfrm>
              <a:off x="2997200" y="1443038"/>
              <a:ext cx="982663" cy="1377950"/>
              <a:chOff x="1888" y="909"/>
              <a:chExt cx="619" cy="868"/>
            </a:xfrm>
          </p:grpSpPr>
          <p:sp>
            <p:nvSpPr>
              <p:cNvPr id="20" name="Freeform 183">
                <a:extLst>
                  <a:ext uri="{FF2B5EF4-FFF2-40B4-BE49-F238E27FC236}">
                    <a16:creationId xmlns:a16="http://schemas.microsoft.com/office/drawing/2014/main" id="{DB385222-4CE5-4B51-B84F-36FA77BE3FBB}"/>
                  </a:ext>
                </a:extLst>
              </p:cNvPr>
              <p:cNvSpPr>
                <a:spLocks/>
              </p:cNvSpPr>
              <p:nvPr/>
            </p:nvSpPr>
            <p:spPr bwMode="auto">
              <a:xfrm>
                <a:off x="1888" y="1028"/>
                <a:ext cx="543" cy="749"/>
              </a:xfrm>
              <a:custGeom>
                <a:avLst/>
                <a:gdLst>
                  <a:gd name="T0" fmla="*/ 0 w 543"/>
                  <a:gd name="T1" fmla="*/ 725 h 749"/>
                  <a:gd name="T2" fmla="*/ 34 w 543"/>
                  <a:gd name="T3" fmla="*/ 749 h 749"/>
                  <a:gd name="T4" fmla="*/ 543 w 543"/>
                  <a:gd name="T5" fmla="*/ 24 h 749"/>
                  <a:gd name="T6" fmla="*/ 509 w 543"/>
                  <a:gd name="T7" fmla="*/ 0 h 749"/>
                  <a:gd name="T8" fmla="*/ 0 w 543"/>
                  <a:gd name="T9" fmla="*/ 725 h 749"/>
                  <a:gd name="T10" fmla="*/ 0 60000 65536"/>
                  <a:gd name="T11" fmla="*/ 0 60000 65536"/>
                  <a:gd name="T12" fmla="*/ 0 60000 65536"/>
                  <a:gd name="T13" fmla="*/ 0 60000 65536"/>
                  <a:gd name="T14" fmla="*/ 0 60000 65536"/>
                  <a:gd name="T15" fmla="*/ 0 w 543"/>
                  <a:gd name="T16" fmla="*/ 0 h 749"/>
                  <a:gd name="T17" fmla="*/ 543 w 543"/>
                  <a:gd name="T18" fmla="*/ 749 h 749"/>
                </a:gdLst>
                <a:ahLst/>
                <a:cxnLst>
                  <a:cxn ang="T10">
                    <a:pos x="T0" y="T1"/>
                  </a:cxn>
                  <a:cxn ang="T11">
                    <a:pos x="T2" y="T3"/>
                  </a:cxn>
                  <a:cxn ang="T12">
                    <a:pos x="T4" y="T5"/>
                  </a:cxn>
                  <a:cxn ang="T13">
                    <a:pos x="T6" y="T7"/>
                  </a:cxn>
                  <a:cxn ang="T14">
                    <a:pos x="T8" y="T9"/>
                  </a:cxn>
                </a:cxnLst>
                <a:rect l="T15" t="T16" r="T17" b="T18"/>
                <a:pathLst>
                  <a:path w="543" h="749">
                    <a:moveTo>
                      <a:pt x="0" y="725"/>
                    </a:moveTo>
                    <a:lnTo>
                      <a:pt x="34" y="749"/>
                    </a:lnTo>
                    <a:lnTo>
                      <a:pt x="543" y="24"/>
                    </a:lnTo>
                    <a:lnTo>
                      <a:pt x="509" y="0"/>
                    </a:lnTo>
                    <a:lnTo>
                      <a:pt x="0" y="7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21" name="Freeform 184">
                <a:extLst>
                  <a:ext uri="{FF2B5EF4-FFF2-40B4-BE49-F238E27FC236}">
                    <a16:creationId xmlns:a16="http://schemas.microsoft.com/office/drawing/2014/main" id="{A26E5CB8-674F-44C8-84EC-7BE30D8ABF6C}"/>
                  </a:ext>
                </a:extLst>
              </p:cNvPr>
              <p:cNvSpPr>
                <a:spLocks/>
              </p:cNvSpPr>
              <p:nvPr/>
            </p:nvSpPr>
            <p:spPr bwMode="auto">
              <a:xfrm>
                <a:off x="2346" y="909"/>
                <a:ext cx="161" cy="181"/>
              </a:xfrm>
              <a:custGeom>
                <a:avLst/>
                <a:gdLst>
                  <a:gd name="T0" fmla="*/ 132 w 161"/>
                  <a:gd name="T1" fmla="*/ 181 h 181"/>
                  <a:gd name="T2" fmla="*/ 161 w 161"/>
                  <a:gd name="T3" fmla="*/ 0 h 181"/>
                  <a:gd name="T4" fmla="*/ 0 w 161"/>
                  <a:gd name="T5" fmla="*/ 86 h 181"/>
                  <a:gd name="T6" fmla="*/ 132 w 161"/>
                  <a:gd name="T7" fmla="*/ 181 h 181"/>
                  <a:gd name="T8" fmla="*/ 0 60000 65536"/>
                  <a:gd name="T9" fmla="*/ 0 60000 65536"/>
                  <a:gd name="T10" fmla="*/ 0 60000 65536"/>
                  <a:gd name="T11" fmla="*/ 0 60000 65536"/>
                  <a:gd name="T12" fmla="*/ 0 w 161"/>
                  <a:gd name="T13" fmla="*/ 0 h 181"/>
                  <a:gd name="T14" fmla="*/ 161 w 161"/>
                  <a:gd name="T15" fmla="*/ 181 h 181"/>
                </a:gdLst>
                <a:ahLst/>
                <a:cxnLst>
                  <a:cxn ang="T8">
                    <a:pos x="T0" y="T1"/>
                  </a:cxn>
                  <a:cxn ang="T9">
                    <a:pos x="T2" y="T3"/>
                  </a:cxn>
                  <a:cxn ang="T10">
                    <a:pos x="T4" y="T5"/>
                  </a:cxn>
                  <a:cxn ang="T11">
                    <a:pos x="T6" y="T7"/>
                  </a:cxn>
                </a:cxnLst>
                <a:rect l="T12" t="T13" r="T14" b="T15"/>
                <a:pathLst>
                  <a:path w="161" h="181">
                    <a:moveTo>
                      <a:pt x="132" y="181"/>
                    </a:moveTo>
                    <a:lnTo>
                      <a:pt x="161" y="0"/>
                    </a:lnTo>
                    <a:lnTo>
                      <a:pt x="0" y="86"/>
                    </a:lnTo>
                    <a:lnTo>
                      <a:pt x="132"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grpSp>
        <p:sp>
          <p:nvSpPr>
            <p:cNvPr id="14" name="Rectangle 237">
              <a:extLst>
                <a:ext uri="{FF2B5EF4-FFF2-40B4-BE49-F238E27FC236}">
                  <a16:creationId xmlns:a16="http://schemas.microsoft.com/office/drawing/2014/main" id="{8E8D2C59-00F8-42C5-AF6C-EABD4CC91CF9}"/>
                </a:ext>
              </a:extLst>
            </p:cNvPr>
            <p:cNvSpPr>
              <a:spLocks noChangeArrowheads="1"/>
            </p:cNvSpPr>
            <p:nvPr/>
          </p:nvSpPr>
          <p:spPr bwMode="auto">
            <a:xfrm>
              <a:off x="5729288" y="2257425"/>
              <a:ext cx="16240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fr-FR" altLang="fr-FR">
                <a:solidFill>
                  <a:srgbClr val="000000"/>
                </a:solidFill>
              </a:endParaRPr>
            </a:p>
          </p:txBody>
        </p:sp>
        <p:sp>
          <p:nvSpPr>
            <p:cNvPr id="15" name="Oval 290">
              <a:extLst>
                <a:ext uri="{FF2B5EF4-FFF2-40B4-BE49-F238E27FC236}">
                  <a16:creationId xmlns:a16="http://schemas.microsoft.com/office/drawing/2014/main" id="{90EE1656-E6D3-4F77-8DED-87E16C6C568F}"/>
                </a:ext>
              </a:extLst>
            </p:cNvPr>
            <p:cNvSpPr>
              <a:spLocks noChangeArrowheads="1"/>
            </p:cNvSpPr>
            <p:nvPr/>
          </p:nvSpPr>
          <p:spPr bwMode="auto">
            <a:xfrm>
              <a:off x="4013200" y="3300413"/>
              <a:ext cx="1533525" cy="1049337"/>
            </a:xfrm>
            <a:prstGeom prst="ellipse">
              <a:avLst/>
            </a:prstGeom>
            <a:solidFill>
              <a:srgbClr val="00FFFF"/>
            </a:solidFill>
            <a:ln w="34925">
              <a:solidFill>
                <a:srgbClr val="000000"/>
              </a:solidFill>
              <a:round/>
              <a:headEnd/>
              <a:tailEnd/>
            </a:ln>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200" b="1">
                  <a:solidFill>
                    <a:srgbClr val="000000"/>
                  </a:solidFill>
                </a:rPr>
                <a:t>Utilisation optimale des ressources</a:t>
              </a:r>
            </a:p>
          </p:txBody>
        </p:sp>
        <p:sp>
          <p:nvSpPr>
            <p:cNvPr id="16" name="Text Box 304">
              <a:extLst>
                <a:ext uri="{FF2B5EF4-FFF2-40B4-BE49-F238E27FC236}">
                  <a16:creationId xmlns:a16="http://schemas.microsoft.com/office/drawing/2014/main" id="{9C371250-CBD5-4C1B-A81B-B6BE20CF112C}"/>
                </a:ext>
              </a:extLst>
            </p:cNvPr>
            <p:cNvSpPr txBox="1">
              <a:spLocks noChangeArrowheads="1"/>
            </p:cNvSpPr>
            <p:nvPr/>
          </p:nvSpPr>
          <p:spPr bwMode="auto">
            <a:xfrm>
              <a:off x="5834063" y="1158875"/>
              <a:ext cx="124104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fr-FR" altLang="fr-FR" sz="1400" b="1" i="1">
                  <a:solidFill>
                    <a:srgbClr val="000000"/>
                  </a:solidFill>
                </a:rPr>
                <a:t>EFFICACITE</a:t>
              </a:r>
            </a:p>
            <a:p>
              <a:pPr eaLnBrk="1" hangingPunct="1"/>
              <a:r>
                <a:rPr lang="fr-FR" altLang="fr-FR" sz="1400" b="1" i="1">
                  <a:solidFill>
                    <a:srgbClr val="000000"/>
                  </a:solidFill>
                </a:rPr>
                <a:t>= Quoi ?</a:t>
              </a:r>
            </a:p>
          </p:txBody>
        </p:sp>
        <p:sp>
          <p:nvSpPr>
            <p:cNvPr id="17" name="Text Box 305">
              <a:extLst>
                <a:ext uri="{FF2B5EF4-FFF2-40B4-BE49-F238E27FC236}">
                  <a16:creationId xmlns:a16="http://schemas.microsoft.com/office/drawing/2014/main" id="{46C8399A-25A5-4BD5-8A4E-2E530CA12C53}"/>
                </a:ext>
              </a:extLst>
            </p:cNvPr>
            <p:cNvSpPr txBox="1">
              <a:spLocks noChangeArrowheads="1"/>
            </p:cNvSpPr>
            <p:nvPr/>
          </p:nvSpPr>
          <p:spPr bwMode="auto">
            <a:xfrm>
              <a:off x="5867400" y="3521075"/>
              <a:ext cx="145693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fr-FR" altLang="fr-FR" sz="1400" b="1" i="1">
                  <a:solidFill>
                    <a:srgbClr val="000000"/>
                  </a:solidFill>
                </a:rPr>
                <a:t>EFFICIENCE 2</a:t>
              </a:r>
            </a:p>
            <a:p>
              <a:pPr eaLnBrk="1" hangingPunct="1"/>
              <a:r>
                <a:rPr lang="fr-FR" altLang="fr-FR" sz="1400" b="1" i="1">
                  <a:solidFill>
                    <a:srgbClr val="000000"/>
                  </a:solidFill>
                </a:rPr>
                <a:t>= A quel coût ?</a:t>
              </a:r>
            </a:p>
          </p:txBody>
        </p:sp>
        <p:sp>
          <p:nvSpPr>
            <p:cNvPr id="18" name="Text Box 306">
              <a:extLst>
                <a:ext uri="{FF2B5EF4-FFF2-40B4-BE49-F238E27FC236}">
                  <a16:creationId xmlns:a16="http://schemas.microsoft.com/office/drawing/2014/main" id="{C1560342-D720-451F-A5F5-1CC1DA0AA588}"/>
                </a:ext>
              </a:extLst>
            </p:cNvPr>
            <p:cNvSpPr txBox="1">
              <a:spLocks noChangeArrowheads="1"/>
            </p:cNvSpPr>
            <p:nvPr/>
          </p:nvSpPr>
          <p:spPr bwMode="auto">
            <a:xfrm>
              <a:off x="5867400" y="2362200"/>
              <a:ext cx="140134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fr-FR" altLang="fr-FR" sz="1400" b="1" i="1">
                  <a:solidFill>
                    <a:srgbClr val="000000"/>
                  </a:solidFill>
                </a:rPr>
                <a:t>EFFICIENCE 1</a:t>
              </a:r>
            </a:p>
            <a:p>
              <a:pPr eaLnBrk="1" hangingPunct="1"/>
              <a:r>
                <a:rPr lang="fr-FR" altLang="fr-FR" sz="1400" b="1" i="1">
                  <a:solidFill>
                    <a:srgbClr val="000000"/>
                  </a:solidFill>
                </a:rPr>
                <a:t>= Comment ?</a:t>
              </a:r>
            </a:p>
          </p:txBody>
        </p:sp>
        <p:sp>
          <p:nvSpPr>
            <p:cNvPr id="19" name="Text Box 307">
              <a:extLst>
                <a:ext uri="{FF2B5EF4-FFF2-40B4-BE49-F238E27FC236}">
                  <a16:creationId xmlns:a16="http://schemas.microsoft.com/office/drawing/2014/main" id="{198A3E3A-C27C-444E-B3A9-9D04163E8CBD}"/>
                </a:ext>
              </a:extLst>
            </p:cNvPr>
            <p:cNvSpPr txBox="1">
              <a:spLocks noChangeArrowheads="1"/>
            </p:cNvSpPr>
            <p:nvPr/>
          </p:nvSpPr>
          <p:spPr bwMode="auto">
            <a:xfrm>
              <a:off x="1977640" y="2743200"/>
              <a:ext cx="8675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600" b="1" i="1">
                  <a:solidFill>
                    <a:srgbClr val="000000"/>
                  </a:solidFill>
                </a:rPr>
                <a:t>Perfor-</a:t>
              </a:r>
            </a:p>
            <a:p>
              <a:pPr algn="ctr" eaLnBrk="1" hangingPunct="1"/>
              <a:r>
                <a:rPr lang="fr-FR" altLang="fr-FR" sz="1600" b="1" i="1">
                  <a:solidFill>
                    <a:srgbClr val="000000"/>
                  </a:solidFill>
                </a:rPr>
                <a:t>mance</a:t>
              </a:r>
            </a:p>
            <a:p>
              <a:pPr algn="ctr" eaLnBrk="1" hangingPunct="1"/>
              <a:r>
                <a:rPr lang="fr-FR" altLang="fr-FR" sz="1600" b="1" i="1">
                  <a:solidFill>
                    <a:srgbClr val="000000"/>
                  </a:solidFill>
                </a:rPr>
                <a:t>de la </a:t>
              </a:r>
            </a:p>
            <a:p>
              <a:pPr algn="ctr" eaLnBrk="1" hangingPunct="1"/>
              <a:r>
                <a:rPr lang="fr-FR" altLang="fr-FR" sz="1600" b="1" i="1">
                  <a:solidFill>
                    <a:srgbClr val="000000"/>
                  </a:solidFill>
                </a:rPr>
                <a:t>Supply</a:t>
              </a:r>
            </a:p>
            <a:p>
              <a:pPr algn="ctr" eaLnBrk="1" hangingPunct="1"/>
              <a:r>
                <a:rPr lang="fr-FR" altLang="fr-FR" sz="1600" b="1" i="1">
                  <a:solidFill>
                    <a:srgbClr val="000000"/>
                  </a:solidFill>
                </a:rPr>
                <a:t>Chain</a:t>
              </a:r>
            </a:p>
          </p:txBody>
        </p:sp>
      </p:grpSp>
      <p:sp>
        <p:nvSpPr>
          <p:cNvPr id="28" name="Espace réservé du numéro de diapositive 1">
            <a:extLst>
              <a:ext uri="{FF2B5EF4-FFF2-40B4-BE49-F238E27FC236}">
                <a16:creationId xmlns:a16="http://schemas.microsoft.com/office/drawing/2014/main" id="{0C167D83-1E45-4BE6-9D47-9D59A455FD3C}"/>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24</a:t>
            </a:fld>
            <a:endParaRPr lang="fr-FR"/>
          </a:p>
        </p:txBody>
      </p:sp>
    </p:spTree>
    <p:extLst>
      <p:ext uri="{BB962C8B-B14F-4D97-AF65-F5344CB8AC3E}">
        <p14:creationId xmlns:p14="http://schemas.microsoft.com/office/powerpoint/2010/main" val="28970859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B70C658-4CA3-4C0C-B371-0F9BE5465849}"/>
              </a:ext>
            </a:extLst>
          </p:cNvPr>
          <p:cNvSpPr>
            <a:spLocks noGrp="1" noChangeArrowheads="1"/>
          </p:cNvSpPr>
          <p:nvPr>
            <p:ph type="title"/>
            <p:custDataLst>
              <p:tags r:id="rId1"/>
            </p:custDataLst>
          </p:nvPr>
        </p:nvSpPr>
        <p:spPr/>
        <p:txBody>
          <a:bodyPr/>
          <a:lstStyle/>
          <a:p>
            <a:r>
              <a:rPr lang="fr-FR" dirty="0"/>
              <a:t>5. Management de la performance</a:t>
            </a:r>
            <a:br>
              <a:rPr lang="fr-FR" dirty="0"/>
            </a:br>
            <a:r>
              <a:rPr lang="fr-FR" altLang="fr-FR" dirty="0"/>
              <a:t>Levier et plan d’action</a:t>
            </a:r>
          </a:p>
        </p:txBody>
      </p:sp>
      <p:sp>
        <p:nvSpPr>
          <p:cNvPr id="129027" name="Text Box 3">
            <a:extLst>
              <a:ext uri="{FF2B5EF4-FFF2-40B4-BE49-F238E27FC236}">
                <a16:creationId xmlns:a16="http://schemas.microsoft.com/office/drawing/2014/main" id="{D7AA1391-5716-418F-9F25-BAA330EE94C2}"/>
              </a:ext>
            </a:extLst>
          </p:cNvPr>
          <p:cNvSpPr txBox="1">
            <a:spLocks noChangeArrowheads="1"/>
          </p:cNvSpPr>
          <p:nvPr>
            <p:custDataLst>
              <p:tags r:id="rId2"/>
            </p:custDataLst>
          </p:nvPr>
        </p:nvSpPr>
        <p:spPr bwMode="auto">
          <a:xfrm>
            <a:off x="6172200" y="2590800"/>
            <a:ext cx="2438400" cy="1562100"/>
          </a:xfrm>
          <a:prstGeom prst="rect">
            <a:avLst/>
          </a:prstGeom>
          <a:solidFill>
            <a:srgbClr val="CCE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pPr>
            <a:br>
              <a:rPr lang="fr-FR" altLang="fr-FR" sz="2400" b="0" dirty="0">
                <a:solidFill>
                  <a:srgbClr val="000000"/>
                </a:solidFill>
              </a:rPr>
            </a:br>
            <a:r>
              <a:rPr lang="fr-FR" altLang="fr-FR" sz="2400" b="0" dirty="0">
                <a:solidFill>
                  <a:srgbClr val="000000"/>
                </a:solidFill>
              </a:rPr>
              <a:t>Objectif</a:t>
            </a:r>
            <a:br>
              <a:rPr lang="fr-FR" altLang="fr-FR" sz="2400" b="0" dirty="0">
                <a:solidFill>
                  <a:srgbClr val="000000"/>
                </a:solidFill>
              </a:rPr>
            </a:br>
            <a:r>
              <a:rPr lang="fr-FR" altLang="fr-FR" sz="2400" b="0" dirty="0">
                <a:solidFill>
                  <a:srgbClr val="000000"/>
                </a:solidFill>
              </a:rPr>
              <a:t>opérationnel</a:t>
            </a:r>
            <a:br>
              <a:rPr lang="fr-FR" altLang="fr-FR" sz="2400" b="0" dirty="0">
                <a:solidFill>
                  <a:srgbClr val="000000"/>
                </a:solidFill>
              </a:rPr>
            </a:br>
            <a:endParaRPr lang="fr-FR" altLang="fr-FR" sz="2400" b="0" dirty="0">
              <a:solidFill>
                <a:srgbClr val="000000"/>
              </a:solidFill>
            </a:endParaRPr>
          </a:p>
        </p:txBody>
      </p:sp>
      <p:sp>
        <p:nvSpPr>
          <p:cNvPr id="129028" name="Text Box 4">
            <a:extLst>
              <a:ext uri="{FF2B5EF4-FFF2-40B4-BE49-F238E27FC236}">
                <a16:creationId xmlns:a16="http://schemas.microsoft.com/office/drawing/2014/main" id="{36F48A51-758B-4B76-8186-C4C96BC17508}"/>
              </a:ext>
            </a:extLst>
          </p:cNvPr>
          <p:cNvSpPr txBox="1">
            <a:spLocks noChangeArrowheads="1"/>
          </p:cNvSpPr>
          <p:nvPr>
            <p:custDataLst>
              <p:tags r:id="rId3"/>
            </p:custDataLst>
          </p:nvPr>
        </p:nvSpPr>
        <p:spPr bwMode="auto">
          <a:xfrm>
            <a:off x="3333751" y="2590800"/>
            <a:ext cx="2838449" cy="1569660"/>
          </a:xfrm>
          <a:prstGeom prst="rect">
            <a:avLst/>
          </a:prstGeom>
          <a:solidFill>
            <a:srgbClr val="99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br>
              <a:rPr lang="fr-FR" altLang="fr-FR" sz="2400" b="0" dirty="0">
                <a:solidFill>
                  <a:srgbClr val="000000"/>
                </a:solidFill>
              </a:rPr>
            </a:br>
            <a:r>
              <a:rPr lang="fr-FR" altLang="fr-FR" sz="2400" b="0" dirty="0">
                <a:solidFill>
                  <a:srgbClr val="000000"/>
                </a:solidFill>
              </a:rPr>
              <a:t>Levier(s) ou variable(s) d’action</a:t>
            </a:r>
            <a:br>
              <a:rPr lang="fr-FR" altLang="fr-FR" sz="2400" b="0" dirty="0">
                <a:solidFill>
                  <a:srgbClr val="000000"/>
                </a:solidFill>
              </a:rPr>
            </a:br>
            <a:endParaRPr lang="fr-FR" altLang="fr-FR" sz="2400" b="0" dirty="0">
              <a:solidFill>
                <a:srgbClr val="000000"/>
              </a:solidFill>
            </a:endParaRPr>
          </a:p>
        </p:txBody>
      </p:sp>
      <p:sp>
        <p:nvSpPr>
          <p:cNvPr id="129029" name="Text Box 5">
            <a:extLst>
              <a:ext uri="{FF2B5EF4-FFF2-40B4-BE49-F238E27FC236}">
                <a16:creationId xmlns:a16="http://schemas.microsoft.com/office/drawing/2014/main" id="{2B875E94-8573-4F22-B9DA-CBEC61095F29}"/>
              </a:ext>
            </a:extLst>
          </p:cNvPr>
          <p:cNvSpPr txBox="1">
            <a:spLocks noChangeArrowheads="1"/>
          </p:cNvSpPr>
          <p:nvPr>
            <p:custDataLst>
              <p:tags r:id="rId4"/>
            </p:custDataLst>
          </p:nvPr>
        </p:nvSpPr>
        <p:spPr bwMode="auto">
          <a:xfrm>
            <a:off x="762000" y="2590800"/>
            <a:ext cx="2590800" cy="15621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br>
              <a:rPr lang="fr-FR" altLang="fr-FR" sz="2400" b="0" dirty="0">
                <a:solidFill>
                  <a:srgbClr val="000000"/>
                </a:solidFill>
              </a:rPr>
            </a:br>
            <a:r>
              <a:rPr lang="fr-FR" altLang="fr-FR" sz="2400" b="0" dirty="0">
                <a:solidFill>
                  <a:srgbClr val="000000"/>
                </a:solidFill>
              </a:rPr>
              <a:t>Plan(s) d’action</a:t>
            </a:r>
            <a:br>
              <a:rPr lang="fr-FR" altLang="fr-FR" sz="2400" b="0" dirty="0">
                <a:solidFill>
                  <a:srgbClr val="000000"/>
                </a:solidFill>
              </a:rPr>
            </a:br>
            <a:br>
              <a:rPr lang="fr-FR" altLang="fr-FR" sz="2400" b="0" dirty="0">
                <a:solidFill>
                  <a:srgbClr val="000000"/>
                </a:solidFill>
              </a:rPr>
            </a:br>
            <a:endParaRPr lang="fr-FR" altLang="fr-FR" sz="2400" b="0" dirty="0">
              <a:solidFill>
                <a:srgbClr val="000000"/>
              </a:solidFill>
            </a:endParaRPr>
          </a:p>
        </p:txBody>
      </p:sp>
      <p:sp>
        <p:nvSpPr>
          <p:cNvPr id="129030" name="AutoShape 6">
            <a:extLst>
              <a:ext uri="{FF2B5EF4-FFF2-40B4-BE49-F238E27FC236}">
                <a16:creationId xmlns:a16="http://schemas.microsoft.com/office/drawing/2014/main" id="{57FCB058-71CD-4618-B89B-6A193462CAB3}"/>
              </a:ext>
            </a:extLst>
          </p:cNvPr>
          <p:cNvSpPr>
            <a:spLocks noChangeArrowheads="1"/>
          </p:cNvSpPr>
          <p:nvPr>
            <p:custDataLst>
              <p:tags r:id="rId5"/>
            </p:custDataLst>
          </p:nvPr>
        </p:nvSpPr>
        <p:spPr bwMode="auto">
          <a:xfrm>
            <a:off x="3059832" y="3772272"/>
            <a:ext cx="533400" cy="304800"/>
          </a:xfrm>
          <a:prstGeom prst="rightArrow">
            <a:avLst>
              <a:gd name="adj1" fmla="val 50000"/>
              <a:gd name="adj2" fmla="val 4375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9031" name="AutoShape 7">
            <a:extLst>
              <a:ext uri="{FF2B5EF4-FFF2-40B4-BE49-F238E27FC236}">
                <a16:creationId xmlns:a16="http://schemas.microsoft.com/office/drawing/2014/main" id="{84D5E2B6-F819-43E4-A3E3-7AB5397FDE85}"/>
              </a:ext>
            </a:extLst>
          </p:cNvPr>
          <p:cNvSpPr>
            <a:spLocks noChangeArrowheads="1"/>
          </p:cNvSpPr>
          <p:nvPr>
            <p:custDataLst>
              <p:tags r:id="rId6"/>
            </p:custDataLst>
          </p:nvPr>
        </p:nvSpPr>
        <p:spPr bwMode="auto">
          <a:xfrm>
            <a:off x="5943600" y="3772272"/>
            <a:ext cx="533400" cy="304800"/>
          </a:xfrm>
          <a:prstGeom prst="rightArrow">
            <a:avLst>
              <a:gd name="adj1" fmla="val 50000"/>
              <a:gd name="adj2" fmla="val 4375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9032" name="Text Box 8">
            <a:extLst>
              <a:ext uri="{FF2B5EF4-FFF2-40B4-BE49-F238E27FC236}">
                <a16:creationId xmlns:a16="http://schemas.microsoft.com/office/drawing/2014/main" id="{EE1A6389-FC4A-4329-A0DC-F601BF647D46}"/>
              </a:ext>
            </a:extLst>
          </p:cNvPr>
          <p:cNvSpPr txBox="1">
            <a:spLocks noChangeArrowheads="1"/>
          </p:cNvSpPr>
          <p:nvPr>
            <p:custDataLst>
              <p:tags r:id="rId7"/>
            </p:custDataLst>
          </p:nvPr>
        </p:nvSpPr>
        <p:spPr bwMode="auto">
          <a:xfrm>
            <a:off x="6172200" y="4816475"/>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pPr>
            <a:r>
              <a:rPr lang="fr-FR" altLang="fr-FR" sz="2400" b="0" i="1">
                <a:solidFill>
                  <a:srgbClr val="000000"/>
                </a:solidFill>
              </a:rPr>
              <a:t>Indicateurs</a:t>
            </a:r>
          </a:p>
          <a:p>
            <a:pPr algn="ctr">
              <a:lnSpc>
                <a:spcPct val="100000"/>
              </a:lnSpc>
            </a:pPr>
            <a:r>
              <a:rPr lang="fr-FR" altLang="fr-FR" sz="2400" b="0" i="1">
                <a:solidFill>
                  <a:srgbClr val="000000"/>
                </a:solidFill>
              </a:rPr>
              <a:t>de résultat</a:t>
            </a:r>
          </a:p>
        </p:txBody>
      </p:sp>
      <p:sp>
        <p:nvSpPr>
          <p:cNvPr id="129033" name="Text Box 9">
            <a:extLst>
              <a:ext uri="{FF2B5EF4-FFF2-40B4-BE49-F238E27FC236}">
                <a16:creationId xmlns:a16="http://schemas.microsoft.com/office/drawing/2014/main" id="{06083352-2804-4571-AD91-C17D083A1349}"/>
              </a:ext>
            </a:extLst>
          </p:cNvPr>
          <p:cNvSpPr txBox="1">
            <a:spLocks noChangeArrowheads="1"/>
          </p:cNvSpPr>
          <p:nvPr>
            <p:custDataLst>
              <p:tags r:id="rId8"/>
            </p:custDataLst>
          </p:nvPr>
        </p:nvSpPr>
        <p:spPr bwMode="auto">
          <a:xfrm>
            <a:off x="762000" y="4816475"/>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pPr>
            <a:r>
              <a:rPr lang="fr-FR" altLang="fr-FR" sz="2400" b="0" i="1">
                <a:solidFill>
                  <a:srgbClr val="000000"/>
                </a:solidFill>
              </a:rPr>
              <a:t>Indicateurs </a:t>
            </a:r>
            <a:br>
              <a:rPr lang="fr-FR" altLang="fr-FR" sz="2400" b="0" i="1">
                <a:solidFill>
                  <a:srgbClr val="000000"/>
                </a:solidFill>
              </a:rPr>
            </a:br>
            <a:r>
              <a:rPr lang="fr-FR" altLang="fr-FR" sz="2400" b="0" i="1">
                <a:solidFill>
                  <a:srgbClr val="000000"/>
                </a:solidFill>
              </a:rPr>
              <a:t>d’avancement</a:t>
            </a:r>
            <a:r>
              <a:rPr lang="fr-FR" altLang="fr-FR" sz="2000" b="0" i="1">
                <a:solidFill>
                  <a:srgbClr val="000000"/>
                </a:solidFill>
              </a:rPr>
              <a:t> </a:t>
            </a:r>
            <a:endParaRPr lang="fr-FR" altLang="fr-FR" sz="2400" b="0" i="1">
              <a:solidFill>
                <a:srgbClr val="000000"/>
              </a:solidFill>
            </a:endParaRPr>
          </a:p>
        </p:txBody>
      </p:sp>
      <p:sp>
        <p:nvSpPr>
          <p:cNvPr id="129034" name="Text Box 10">
            <a:extLst>
              <a:ext uri="{FF2B5EF4-FFF2-40B4-BE49-F238E27FC236}">
                <a16:creationId xmlns:a16="http://schemas.microsoft.com/office/drawing/2014/main" id="{C56D55A6-1E0A-405A-8EF7-93AD41EC6345}"/>
              </a:ext>
            </a:extLst>
          </p:cNvPr>
          <p:cNvSpPr txBox="1">
            <a:spLocks noChangeArrowheads="1"/>
          </p:cNvSpPr>
          <p:nvPr>
            <p:custDataLst>
              <p:tags r:id="rId9"/>
            </p:custDataLst>
          </p:nvPr>
        </p:nvSpPr>
        <p:spPr bwMode="auto">
          <a:xfrm>
            <a:off x="3657600" y="4816475"/>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pPr>
            <a:r>
              <a:rPr lang="fr-FR" altLang="fr-FR" sz="2400" b="0" i="1">
                <a:solidFill>
                  <a:srgbClr val="000000"/>
                </a:solidFill>
              </a:rPr>
              <a:t>Indicateurs de processus</a:t>
            </a:r>
          </a:p>
        </p:txBody>
      </p:sp>
      <p:sp>
        <p:nvSpPr>
          <p:cNvPr id="129035" name="AutoShape 11">
            <a:extLst>
              <a:ext uri="{FF2B5EF4-FFF2-40B4-BE49-F238E27FC236}">
                <a16:creationId xmlns:a16="http://schemas.microsoft.com/office/drawing/2014/main" id="{860D0F6C-039A-4F23-B5E3-3CB731E8245C}"/>
              </a:ext>
            </a:extLst>
          </p:cNvPr>
          <p:cNvSpPr>
            <a:spLocks noChangeArrowheads="1"/>
          </p:cNvSpPr>
          <p:nvPr>
            <p:custDataLst>
              <p:tags r:id="rId10"/>
            </p:custDataLst>
          </p:nvPr>
        </p:nvSpPr>
        <p:spPr bwMode="auto">
          <a:xfrm flipH="1">
            <a:off x="3059832" y="2667000"/>
            <a:ext cx="533400" cy="304800"/>
          </a:xfrm>
          <a:prstGeom prst="rightArrow">
            <a:avLst>
              <a:gd name="adj1" fmla="val 50000"/>
              <a:gd name="adj2" fmla="val 4375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9036" name="AutoShape 12">
            <a:extLst>
              <a:ext uri="{FF2B5EF4-FFF2-40B4-BE49-F238E27FC236}">
                <a16:creationId xmlns:a16="http://schemas.microsoft.com/office/drawing/2014/main" id="{A109FC21-DE14-475E-99AA-0A8E600BBD8B}"/>
              </a:ext>
            </a:extLst>
          </p:cNvPr>
          <p:cNvSpPr>
            <a:spLocks noChangeArrowheads="1"/>
          </p:cNvSpPr>
          <p:nvPr>
            <p:custDataLst>
              <p:tags r:id="rId11"/>
            </p:custDataLst>
          </p:nvPr>
        </p:nvSpPr>
        <p:spPr bwMode="auto">
          <a:xfrm flipH="1">
            <a:off x="5943600" y="2667000"/>
            <a:ext cx="533400" cy="304800"/>
          </a:xfrm>
          <a:prstGeom prst="rightArrow">
            <a:avLst>
              <a:gd name="adj1" fmla="val 50000"/>
              <a:gd name="adj2" fmla="val 4375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9037" name="Text Box 13">
            <a:extLst>
              <a:ext uri="{FF2B5EF4-FFF2-40B4-BE49-F238E27FC236}">
                <a16:creationId xmlns:a16="http://schemas.microsoft.com/office/drawing/2014/main" id="{53B58571-E20D-4E7A-932F-751C163CF89B}"/>
              </a:ext>
            </a:extLst>
          </p:cNvPr>
          <p:cNvSpPr txBox="1">
            <a:spLocks noChangeArrowheads="1"/>
          </p:cNvSpPr>
          <p:nvPr>
            <p:custDataLst>
              <p:tags r:id="rId12"/>
            </p:custDataLst>
          </p:nvPr>
        </p:nvSpPr>
        <p:spPr bwMode="auto">
          <a:xfrm>
            <a:off x="5248275" y="1981200"/>
            <a:ext cx="16652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pPr>
            <a:r>
              <a:rPr lang="fr-FR" altLang="fr-FR" sz="1600">
                <a:solidFill>
                  <a:srgbClr val="000000"/>
                </a:solidFill>
              </a:rPr>
              <a:t>Recherche des</a:t>
            </a:r>
          </a:p>
          <a:p>
            <a:pPr algn="ctr">
              <a:lnSpc>
                <a:spcPct val="100000"/>
              </a:lnSpc>
            </a:pPr>
            <a:r>
              <a:rPr lang="fr-FR" altLang="fr-FR" sz="1600">
                <a:solidFill>
                  <a:srgbClr val="000000"/>
                </a:solidFill>
              </a:rPr>
              <a:t>leviers d’action</a:t>
            </a:r>
          </a:p>
        </p:txBody>
      </p:sp>
      <p:sp>
        <p:nvSpPr>
          <p:cNvPr id="129038" name="Text Box 14">
            <a:extLst>
              <a:ext uri="{FF2B5EF4-FFF2-40B4-BE49-F238E27FC236}">
                <a16:creationId xmlns:a16="http://schemas.microsoft.com/office/drawing/2014/main" id="{9C80FD32-145C-4F47-AE49-BC52A70447A8}"/>
              </a:ext>
            </a:extLst>
          </p:cNvPr>
          <p:cNvSpPr txBox="1">
            <a:spLocks noChangeArrowheads="1"/>
          </p:cNvSpPr>
          <p:nvPr>
            <p:custDataLst>
              <p:tags r:id="rId13"/>
            </p:custDataLst>
          </p:nvPr>
        </p:nvSpPr>
        <p:spPr bwMode="auto">
          <a:xfrm>
            <a:off x="3021013" y="2009775"/>
            <a:ext cx="15509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pPr>
            <a:r>
              <a:rPr lang="fr-FR" altLang="fr-FR" sz="1600">
                <a:solidFill>
                  <a:srgbClr val="000000"/>
                </a:solidFill>
              </a:rPr>
              <a:t>Définition de</a:t>
            </a:r>
          </a:p>
          <a:p>
            <a:pPr algn="ctr">
              <a:lnSpc>
                <a:spcPct val="100000"/>
              </a:lnSpc>
            </a:pPr>
            <a:r>
              <a:rPr lang="fr-FR" altLang="fr-FR" sz="1600">
                <a:solidFill>
                  <a:srgbClr val="000000"/>
                </a:solidFill>
              </a:rPr>
              <a:t>plans d’action</a:t>
            </a:r>
          </a:p>
        </p:txBody>
      </p:sp>
      <p:sp>
        <p:nvSpPr>
          <p:cNvPr id="129039" name="Text Box 15">
            <a:extLst>
              <a:ext uri="{FF2B5EF4-FFF2-40B4-BE49-F238E27FC236}">
                <a16:creationId xmlns:a16="http://schemas.microsoft.com/office/drawing/2014/main" id="{3DAF0E48-8B99-4007-8E70-F80A9E5780FC}"/>
              </a:ext>
            </a:extLst>
          </p:cNvPr>
          <p:cNvSpPr txBox="1">
            <a:spLocks noChangeArrowheads="1"/>
          </p:cNvSpPr>
          <p:nvPr>
            <p:custDataLst>
              <p:tags r:id="rId14"/>
            </p:custDataLst>
          </p:nvPr>
        </p:nvSpPr>
        <p:spPr bwMode="auto">
          <a:xfrm>
            <a:off x="2987824" y="41148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fr-FR" altLang="fr-FR" sz="1800">
                <a:solidFill>
                  <a:srgbClr val="000000"/>
                </a:solidFill>
              </a:rPr>
              <a:t>Effets</a:t>
            </a:r>
          </a:p>
        </p:txBody>
      </p:sp>
      <p:sp>
        <p:nvSpPr>
          <p:cNvPr id="129040" name="Text Box 16">
            <a:extLst>
              <a:ext uri="{FF2B5EF4-FFF2-40B4-BE49-F238E27FC236}">
                <a16:creationId xmlns:a16="http://schemas.microsoft.com/office/drawing/2014/main" id="{0DACCC4A-9896-4C0F-A245-AD4958276E5B}"/>
              </a:ext>
            </a:extLst>
          </p:cNvPr>
          <p:cNvSpPr txBox="1">
            <a:spLocks noChangeArrowheads="1"/>
          </p:cNvSpPr>
          <p:nvPr>
            <p:custDataLst>
              <p:tags r:id="rId15"/>
            </p:custDataLst>
          </p:nvPr>
        </p:nvSpPr>
        <p:spPr bwMode="auto">
          <a:xfrm>
            <a:off x="5810250" y="41148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fr-FR" altLang="fr-FR" sz="1800">
                <a:solidFill>
                  <a:srgbClr val="000000"/>
                </a:solidFill>
              </a:rPr>
              <a:t>Effets</a:t>
            </a:r>
          </a:p>
        </p:txBody>
      </p:sp>
      <p:sp>
        <p:nvSpPr>
          <p:cNvPr id="17" name="Espace réservé du numéro de diapositive 1">
            <a:extLst>
              <a:ext uri="{FF2B5EF4-FFF2-40B4-BE49-F238E27FC236}">
                <a16:creationId xmlns:a16="http://schemas.microsoft.com/office/drawing/2014/main" id="{F975CE28-A992-4573-A2B6-B5157BEAF910}"/>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A5F0766-AB48-4AD8-8383-B28AC7F5555E}"/>
              </a:ext>
            </a:extLst>
          </p:cNvPr>
          <p:cNvSpPr>
            <a:spLocks noGrp="1"/>
          </p:cNvSpPr>
          <p:nvPr>
            <p:ph type="title"/>
            <p:custDataLst>
              <p:tags r:id="rId1"/>
            </p:custDataLst>
          </p:nvPr>
        </p:nvSpPr>
        <p:spPr>
          <a:xfrm>
            <a:off x="1331640" y="692696"/>
            <a:ext cx="7239000" cy="457200"/>
          </a:xfrm>
        </p:spPr>
        <p:txBody>
          <a:bodyPr/>
          <a:lstStyle/>
          <a:p>
            <a:r>
              <a:rPr lang="fr-FR" dirty="0"/>
              <a:t>5. Management de la performance</a:t>
            </a:r>
            <a:br>
              <a:rPr lang="fr-FR" dirty="0"/>
            </a:br>
            <a:r>
              <a:rPr lang="fr-FR" dirty="0"/>
              <a:t>La fixation d’objectifs</a:t>
            </a:r>
          </a:p>
        </p:txBody>
      </p:sp>
      <p:sp>
        <p:nvSpPr>
          <p:cNvPr id="4" name="Espace réservé du contenu 3">
            <a:extLst>
              <a:ext uri="{FF2B5EF4-FFF2-40B4-BE49-F238E27FC236}">
                <a16:creationId xmlns:a16="http://schemas.microsoft.com/office/drawing/2014/main" id="{0D18DDC4-AC10-4AB9-9C27-61428CC0F247}"/>
              </a:ext>
            </a:extLst>
          </p:cNvPr>
          <p:cNvSpPr>
            <a:spLocks noGrp="1"/>
          </p:cNvSpPr>
          <p:nvPr>
            <p:ph idx="1"/>
            <p:custDataLst>
              <p:tags r:id="rId2"/>
            </p:custDataLst>
          </p:nvPr>
        </p:nvSpPr>
        <p:spPr>
          <a:xfrm>
            <a:off x="179658" y="1700172"/>
            <a:ext cx="4880617" cy="4114800"/>
          </a:xfrm>
        </p:spPr>
        <p:txBody>
          <a:bodyPr/>
          <a:lstStyle/>
          <a:p>
            <a:r>
              <a:rPr lang="fr-FR" altLang="fr-FR" sz="2000" dirty="0"/>
              <a:t>Objectif de progrès sur base historique</a:t>
            </a:r>
          </a:p>
          <a:p>
            <a:r>
              <a:rPr lang="fr-FR" altLang="fr-FR" sz="2000" dirty="0"/>
              <a:t>Comparaisons internes</a:t>
            </a:r>
          </a:p>
          <a:p>
            <a:pPr lvl="1"/>
            <a:r>
              <a:rPr lang="fr-FR" altLang="fr-FR" sz="1600" dirty="0"/>
              <a:t>Entre filiales d’un groupe</a:t>
            </a:r>
          </a:p>
          <a:p>
            <a:r>
              <a:rPr lang="fr-FR" altLang="fr-FR" sz="2000" dirty="0"/>
              <a:t>Comparaisons externes (</a:t>
            </a:r>
            <a:r>
              <a:rPr lang="fr-FR" altLang="fr-FR" sz="2000" i="1" dirty="0"/>
              <a:t>benchmarking</a:t>
            </a:r>
            <a:r>
              <a:rPr lang="fr-FR" altLang="fr-FR" sz="2000" dirty="0"/>
              <a:t>)</a:t>
            </a:r>
          </a:p>
          <a:p>
            <a:pPr lvl="1"/>
            <a:r>
              <a:rPr lang="fr-FR" altLang="fr-FR" sz="1600" dirty="0"/>
              <a:t>La moyenne du secteur</a:t>
            </a:r>
          </a:p>
          <a:p>
            <a:pPr lvl="2"/>
            <a:r>
              <a:rPr lang="fr-FR" altLang="fr-FR" sz="1600" dirty="0"/>
              <a:t>problème d'homogénéité</a:t>
            </a:r>
          </a:p>
          <a:p>
            <a:pPr lvl="1"/>
            <a:r>
              <a:rPr lang="fr-FR" altLang="fr-FR" sz="1600" dirty="0"/>
              <a:t>L'entreprise la plus performante</a:t>
            </a:r>
          </a:p>
          <a:p>
            <a:pPr lvl="2"/>
            <a:r>
              <a:rPr lang="fr-FR" altLang="fr-FR" sz="1600" dirty="0"/>
              <a:t>de quel point de vue ?</a:t>
            </a:r>
          </a:p>
          <a:p>
            <a:r>
              <a:rPr lang="fr-FR" altLang="fr-FR" sz="2000" dirty="0"/>
              <a:t>L'état de l'art</a:t>
            </a:r>
          </a:p>
          <a:p>
            <a:pPr lvl="1"/>
            <a:r>
              <a:rPr lang="fr-FR" altLang="fr-FR" sz="1600" dirty="0"/>
              <a:t>ce que permet(tra) la technologie</a:t>
            </a:r>
          </a:p>
          <a:p>
            <a:pPr marL="0" indent="0">
              <a:buNone/>
            </a:pPr>
            <a:endParaRPr lang="fr-FR" sz="2000" dirty="0"/>
          </a:p>
        </p:txBody>
      </p:sp>
      <p:grpSp>
        <p:nvGrpSpPr>
          <p:cNvPr id="5" name="Groupe 4">
            <a:extLst>
              <a:ext uri="{FF2B5EF4-FFF2-40B4-BE49-F238E27FC236}">
                <a16:creationId xmlns:a16="http://schemas.microsoft.com/office/drawing/2014/main" id="{A05152CD-7815-4C63-84DC-078EFB0E73F3}"/>
              </a:ext>
            </a:extLst>
          </p:cNvPr>
          <p:cNvGrpSpPr/>
          <p:nvPr/>
        </p:nvGrpSpPr>
        <p:grpSpPr>
          <a:xfrm>
            <a:off x="5051248" y="1917974"/>
            <a:ext cx="3897677" cy="3022052"/>
            <a:chOff x="304800" y="1981200"/>
            <a:chExt cx="7522703" cy="4184395"/>
          </a:xfrm>
        </p:grpSpPr>
        <p:sp>
          <p:nvSpPr>
            <p:cNvPr id="6" name="Rectangle 3">
              <a:extLst>
                <a:ext uri="{FF2B5EF4-FFF2-40B4-BE49-F238E27FC236}">
                  <a16:creationId xmlns:a16="http://schemas.microsoft.com/office/drawing/2014/main" id="{59ED975A-D9B9-4AC1-A99F-9691B9BBDC5B}"/>
                </a:ext>
              </a:extLst>
            </p:cNvPr>
            <p:cNvSpPr>
              <a:spLocks noChangeArrowheads="1"/>
            </p:cNvSpPr>
            <p:nvPr/>
          </p:nvSpPr>
          <p:spPr bwMode="auto">
            <a:xfrm>
              <a:off x="1137604" y="2467295"/>
              <a:ext cx="1472682" cy="2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050" dirty="0">
                  <a:solidFill>
                    <a:srgbClr val="000000"/>
                  </a:solidFill>
                </a:rPr>
                <a:t>Phénomène</a:t>
              </a:r>
            </a:p>
          </p:txBody>
        </p:sp>
        <p:grpSp>
          <p:nvGrpSpPr>
            <p:cNvPr id="7" name="Group 4">
              <a:extLst>
                <a:ext uri="{FF2B5EF4-FFF2-40B4-BE49-F238E27FC236}">
                  <a16:creationId xmlns:a16="http://schemas.microsoft.com/office/drawing/2014/main" id="{75DB61DC-4134-4CFF-A33A-D85575CA4CC7}"/>
                </a:ext>
              </a:extLst>
            </p:cNvPr>
            <p:cNvGrpSpPr>
              <a:grpSpLocks/>
            </p:cNvGrpSpPr>
            <p:nvPr/>
          </p:nvGrpSpPr>
          <p:grpSpPr bwMode="auto">
            <a:xfrm>
              <a:off x="2759075" y="1981200"/>
              <a:ext cx="3830638" cy="3867150"/>
              <a:chOff x="1738" y="1593"/>
              <a:chExt cx="2164" cy="2118"/>
            </a:xfrm>
          </p:grpSpPr>
          <p:grpSp>
            <p:nvGrpSpPr>
              <p:cNvPr id="86" name="Group 5">
                <a:extLst>
                  <a:ext uri="{FF2B5EF4-FFF2-40B4-BE49-F238E27FC236}">
                    <a16:creationId xmlns:a16="http://schemas.microsoft.com/office/drawing/2014/main" id="{427BAFD0-2996-411E-8796-8309C127FCA1}"/>
                  </a:ext>
                </a:extLst>
              </p:cNvPr>
              <p:cNvGrpSpPr>
                <a:grpSpLocks/>
              </p:cNvGrpSpPr>
              <p:nvPr/>
            </p:nvGrpSpPr>
            <p:grpSpPr bwMode="auto">
              <a:xfrm>
                <a:off x="1738" y="1593"/>
                <a:ext cx="77" cy="2081"/>
                <a:chOff x="1738" y="1593"/>
                <a:chExt cx="77" cy="2081"/>
              </a:xfrm>
            </p:grpSpPr>
            <p:sp>
              <p:nvSpPr>
                <p:cNvPr id="90" name="Freeform 6">
                  <a:extLst>
                    <a:ext uri="{FF2B5EF4-FFF2-40B4-BE49-F238E27FC236}">
                      <a16:creationId xmlns:a16="http://schemas.microsoft.com/office/drawing/2014/main" id="{1FADD879-C9D4-49FC-8FAB-9CB609EC1584}"/>
                    </a:ext>
                  </a:extLst>
                </p:cNvPr>
                <p:cNvSpPr>
                  <a:spLocks/>
                </p:cNvSpPr>
                <p:nvPr/>
              </p:nvSpPr>
              <p:spPr bwMode="auto">
                <a:xfrm>
                  <a:off x="1770" y="1668"/>
                  <a:ext cx="14" cy="2006"/>
                </a:xfrm>
                <a:custGeom>
                  <a:avLst/>
                  <a:gdLst>
                    <a:gd name="T0" fmla="*/ 12 w 14"/>
                    <a:gd name="T1" fmla="*/ 0 h 2006"/>
                    <a:gd name="T2" fmla="*/ 0 w 14"/>
                    <a:gd name="T3" fmla="*/ 0 h 2006"/>
                    <a:gd name="T4" fmla="*/ 2 w 14"/>
                    <a:gd name="T5" fmla="*/ 2006 h 2006"/>
                    <a:gd name="T6" fmla="*/ 14 w 14"/>
                    <a:gd name="T7" fmla="*/ 2006 h 2006"/>
                    <a:gd name="T8" fmla="*/ 12 w 14"/>
                    <a:gd name="T9" fmla="*/ 0 h 2006"/>
                    <a:gd name="T10" fmla="*/ 0 60000 65536"/>
                    <a:gd name="T11" fmla="*/ 0 60000 65536"/>
                    <a:gd name="T12" fmla="*/ 0 60000 65536"/>
                    <a:gd name="T13" fmla="*/ 0 60000 65536"/>
                    <a:gd name="T14" fmla="*/ 0 60000 65536"/>
                    <a:gd name="T15" fmla="*/ 0 w 14"/>
                    <a:gd name="T16" fmla="*/ 0 h 2006"/>
                    <a:gd name="T17" fmla="*/ 14 w 14"/>
                    <a:gd name="T18" fmla="*/ 2006 h 2006"/>
                  </a:gdLst>
                  <a:ahLst/>
                  <a:cxnLst>
                    <a:cxn ang="T10">
                      <a:pos x="T0" y="T1"/>
                    </a:cxn>
                    <a:cxn ang="T11">
                      <a:pos x="T2" y="T3"/>
                    </a:cxn>
                    <a:cxn ang="T12">
                      <a:pos x="T4" y="T5"/>
                    </a:cxn>
                    <a:cxn ang="T13">
                      <a:pos x="T6" y="T7"/>
                    </a:cxn>
                    <a:cxn ang="T14">
                      <a:pos x="T8" y="T9"/>
                    </a:cxn>
                  </a:cxnLst>
                  <a:rect l="T15" t="T16" r="T17" b="T18"/>
                  <a:pathLst>
                    <a:path w="14" h="2006">
                      <a:moveTo>
                        <a:pt x="12" y="0"/>
                      </a:moveTo>
                      <a:lnTo>
                        <a:pt x="0" y="0"/>
                      </a:lnTo>
                      <a:lnTo>
                        <a:pt x="2" y="2006"/>
                      </a:lnTo>
                      <a:lnTo>
                        <a:pt x="14" y="200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050"/>
                </a:p>
              </p:txBody>
            </p:sp>
            <p:sp>
              <p:nvSpPr>
                <p:cNvPr id="91" name="Freeform 7">
                  <a:extLst>
                    <a:ext uri="{FF2B5EF4-FFF2-40B4-BE49-F238E27FC236}">
                      <a16:creationId xmlns:a16="http://schemas.microsoft.com/office/drawing/2014/main" id="{421E8EB5-0F4E-4CD4-A11A-0BF4376A1720}"/>
                    </a:ext>
                  </a:extLst>
                </p:cNvPr>
                <p:cNvSpPr>
                  <a:spLocks/>
                </p:cNvSpPr>
                <p:nvPr/>
              </p:nvSpPr>
              <p:spPr bwMode="auto">
                <a:xfrm>
                  <a:off x="1738" y="1593"/>
                  <a:ext cx="77" cy="77"/>
                </a:xfrm>
                <a:custGeom>
                  <a:avLst/>
                  <a:gdLst>
                    <a:gd name="T0" fmla="*/ 77 w 77"/>
                    <a:gd name="T1" fmla="*/ 77 h 77"/>
                    <a:gd name="T2" fmla="*/ 38 w 77"/>
                    <a:gd name="T3" fmla="*/ 0 h 77"/>
                    <a:gd name="T4" fmla="*/ 0 w 77"/>
                    <a:gd name="T5" fmla="*/ 77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38" y="0"/>
                      </a:lnTo>
                      <a:lnTo>
                        <a:pt x="0" y="77"/>
                      </a:lnTo>
                      <a:lnTo>
                        <a:pt x="7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050"/>
                </a:p>
              </p:txBody>
            </p:sp>
          </p:grpSp>
          <p:grpSp>
            <p:nvGrpSpPr>
              <p:cNvPr id="87" name="Group 8">
                <a:extLst>
                  <a:ext uri="{FF2B5EF4-FFF2-40B4-BE49-F238E27FC236}">
                    <a16:creationId xmlns:a16="http://schemas.microsoft.com/office/drawing/2014/main" id="{38562BEA-6B7A-4913-80BC-C8C96BD5AFAE}"/>
                  </a:ext>
                </a:extLst>
              </p:cNvPr>
              <p:cNvGrpSpPr>
                <a:grpSpLocks/>
              </p:cNvGrpSpPr>
              <p:nvPr/>
            </p:nvGrpSpPr>
            <p:grpSpPr bwMode="auto">
              <a:xfrm>
                <a:off x="1776" y="3634"/>
                <a:ext cx="2126" cy="77"/>
                <a:chOff x="1776" y="3634"/>
                <a:chExt cx="2126" cy="77"/>
              </a:xfrm>
            </p:grpSpPr>
            <p:sp>
              <p:nvSpPr>
                <p:cNvPr id="88" name="Freeform 9">
                  <a:extLst>
                    <a:ext uri="{FF2B5EF4-FFF2-40B4-BE49-F238E27FC236}">
                      <a16:creationId xmlns:a16="http://schemas.microsoft.com/office/drawing/2014/main" id="{BE16AE46-3670-4DA3-B484-4ED999D0C7D0}"/>
                    </a:ext>
                  </a:extLst>
                </p:cNvPr>
                <p:cNvSpPr>
                  <a:spLocks/>
                </p:cNvSpPr>
                <p:nvPr/>
              </p:nvSpPr>
              <p:spPr bwMode="auto">
                <a:xfrm>
                  <a:off x="1776" y="3666"/>
                  <a:ext cx="2051" cy="14"/>
                </a:xfrm>
                <a:custGeom>
                  <a:avLst/>
                  <a:gdLst>
                    <a:gd name="T0" fmla="*/ 2051 w 2051"/>
                    <a:gd name="T1" fmla="*/ 12 h 14"/>
                    <a:gd name="T2" fmla="*/ 2051 w 2051"/>
                    <a:gd name="T3" fmla="*/ 0 h 14"/>
                    <a:gd name="T4" fmla="*/ 0 w 2051"/>
                    <a:gd name="T5" fmla="*/ 2 h 14"/>
                    <a:gd name="T6" fmla="*/ 0 w 2051"/>
                    <a:gd name="T7" fmla="*/ 14 h 14"/>
                    <a:gd name="T8" fmla="*/ 2051 w 2051"/>
                    <a:gd name="T9" fmla="*/ 12 h 14"/>
                    <a:gd name="T10" fmla="*/ 0 60000 65536"/>
                    <a:gd name="T11" fmla="*/ 0 60000 65536"/>
                    <a:gd name="T12" fmla="*/ 0 60000 65536"/>
                    <a:gd name="T13" fmla="*/ 0 60000 65536"/>
                    <a:gd name="T14" fmla="*/ 0 60000 65536"/>
                    <a:gd name="T15" fmla="*/ 0 w 2051"/>
                    <a:gd name="T16" fmla="*/ 0 h 14"/>
                    <a:gd name="T17" fmla="*/ 2051 w 2051"/>
                    <a:gd name="T18" fmla="*/ 14 h 14"/>
                  </a:gdLst>
                  <a:ahLst/>
                  <a:cxnLst>
                    <a:cxn ang="T10">
                      <a:pos x="T0" y="T1"/>
                    </a:cxn>
                    <a:cxn ang="T11">
                      <a:pos x="T2" y="T3"/>
                    </a:cxn>
                    <a:cxn ang="T12">
                      <a:pos x="T4" y="T5"/>
                    </a:cxn>
                    <a:cxn ang="T13">
                      <a:pos x="T6" y="T7"/>
                    </a:cxn>
                    <a:cxn ang="T14">
                      <a:pos x="T8" y="T9"/>
                    </a:cxn>
                  </a:cxnLst>
                  <a:rect l="T15" t="T16" r="T17" b="T18"/>
                  <a:pathLst>
                    <a:path w="2051" h="14">
                      <a:moveTo>
                        <a:pt x="2051" y="12"/>
                      </a:moveTo>
                      <a:lnTo>
                        <a:pt x="2051" y="0"/>
                      </a:lnTo>
                      <a:lnTo>
                        <a:pt x="0" y="2"/>
                      </a:lnTo>
                      <a:lnTo>
                        <a:pt x="0" y="14"/>
                      </a:lnTo>
                      <a:lnTo>
                        <a:pt x="205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050"/>
                </a:p>
              </p:txBody>
            </p:sp>
            <p:sp>
              <p:nvSpPr>
                <p:cNvPr id="89" name="Freeform 10">
                  <a:extLst>
                    <a:ext uri="{FF2B5EF4-FFF2-40B4-BE49-F238E27FC236}">
                      <a16:creationId xmlns:a16="http://schemas.microsoft.com/office/drawing/2014/main" id="{A2464C1E-F02B-4DF3-A078-0B8B2E052865}"/>
                    </a:ext>
                  </a:extLst>
                </p:cNvPr>
                <p:cNvSpPr>
                  <a:spLocks/>
                </p:cNvSpPr>
                <p:nvPr/>
              </p:nvSpPr>
              <p:spPr bwMode="auto">
                <a:xfrm>
                  <a:off x="3825" y="3634"/>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050"/>
                </a:p>
              </p:txBody>
            </p:sp>
          </p:grpSp>
        </p:grpSp>
        <p:grpSp>
          <p:nvGrpSpPr>
            <p:cNvPr id="8" name="Group 11">
              <a:extLst>
                <a:ext uri="{FF2B5EF4-FFF2-40B4-BE49-F238E27FC236}">
                  <a16:creationId xmlns:a16="http://schemas.microsoft.com/office/drawing/2014/main" id="{53EC1E4D-45F8-4379-871D-3CFAE101A0DA}"/>
                </a:ext>
              </a:extLst>
            </p:cNvPr>
            <p:cNvGrpSpPr>
              <a:grpSpLocks/>
            </p:cNvGrpSpPr>
            <p:nvPr/>
          </p:nvGrpSpPr>
          <p:grpSpPr bwMode="auto">
            <a:xfrm>
              <a:off x="2830513" y="3425825"/>
              <a:ext cx="2505075" cy="15875"/>
              <a:chOff x="1778" y="2384"/>
              <a:chExt cx="1415" cy="9"/>
            </a:xfrm>
          </p:grpSpPr>
          <p:sp>
            <p:nvSpPr>
              <p:cNvPr id="60" name="Rectangle 12">
                <a:extLst>
                  <a:ext uri="{FF2B5EF4-FFF2-40B4-BE49-F238E27FC236}">
                    <a16:creationId xmlns:a16="http://schemas.microsoft.com/office/drawing/2014/main" id="{402E5436-E60C-4805-AB60-E3F56AC0C556}"/>
                  </a:ext>
                </a:extLst>
              </p:cNvPr>
              <p:cNvSpPr>
                <a:spLocks noChangeArrowheads="1"/>
              </p:cNvSpPr>
              <p:nvPr/>
            </p:nvSpPr>
            <p:spPr bwMode="auto">
              <a:xfrm>
                <a:off x="1778"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1" name="Rectangle 13">
                <a:extLst>
                  <a:ext uri="{FF2B5EF4-FFF2-40B4-BE49-F238E27FC236}">
                    <a16:creationId xmlns:a16="http://schemas.microsoft.com/office/drawing/2014/main" id="{519049A0-8D19-412B-928F-772025188F9C}"/>
                  </a:ext>
                </a:extLst>
              </p:cNvPr>
              <p:cNvSpPr>
                <a:spLocks noChangeArrowheads="1"/>
              </p:cNvSpPr>
              <p:nvPr/>
            </p:nvSpPr>
            <p:spPr bwMode="auto">
              <a:xfrm>
                <a:off x="1834"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2" name="Rectangle 14">
                <a:extLst>
                  <a:ext uri="{FF2B5EF4-FFF2-40B4-BE49-F238E27FC236}">
                    <a16:creationId xmlns:a16="http://schemas.microsoft.com/office/drawing/2014/main" id="{AEFF1A83-AB64-49B0-A50D-39D57A64CBFF}"/>
                  </a:ext>
                </a:extLst>
              </p:cNvPr>
              <p:cNvSpPr>
                <a:spLocks noChangeArrowheads="1"/>
              </p:cNvSpPr>
              <p:nvPr/>
            </p:nvSpPr>
            <p:spPr bwMode="auto">
              <a:xfrm>
                <a:off x="1890"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3" name="Rectangle 15">
                <a:extLst>
                  <a:ext uri="{FF2B5EF4-FFF2-40B4-BE49-F238E27FC236}">
                    <a16:creationId xmlns:a16="http://schemas.microsoft.com/office/drawing/2014/main" id="{C64505EF-3985-4153-BD8F-4B0AC1A4C6E7}"/>
                  </a:ext>
                </a:extLst>
              </p:cNvPr>
              <p:cNvSpPr>
                <a:spLocks noChangeArrowheads="1"/>
              </p:cNvSpPr>
              <p:nvPr/>
            </p:nvSpPr>
            <p:spPr bwMode="auto">
              <a:xfrm>
                <a:off x="1946"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4" name="Rectangle 16">
                <a:extLst>
                  <a:ext uri="{FF2B5EF4-FFF2-40B4-BE49-F238E27FC236}">
                    <a16:creationId xmlns:a16="http://schemas.microsoft.com/office/drawing/2014/main" id="{5658C606-F4AA-409E-9AB5-B7A27E3D7A3E}"/>
                  </a:ext>
                </a:extLst>
              </p:cNvPr>
              <p:cNvSpPr>
                <a:spLocks noChangeArrowheads="1"/>
              </p:cNvSpPr>
              <p:nvPr/>
            </p:nvSpPr>
            <p:spPr bwMode="auto">
              <a:xfrm>
                <a:off x="2002"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5" name="Rectangle 17">
                <a:extLst>
                  <a:ext uri="{FF2B5EF4-FFF2-40B4-BE49-F238E27FC236}">
                    <a16:creationId xmlns:a16="http://schemas.microsoft.com/office/drawing/2014/main" id="{41158FA7-0851-4C6F-97AC-B96F55D263AC}"/>
                  </a:ext>
                </a:extLst>
              </p:cNvPr>
              <p:cNvSpPr>
                <a:spLocks noChangeArrowheads="1"/>
              </p:cNvSpPr>
              <p:nvPr/>
            </p:nvSpPr>
            <p:spPr bwMode="auto">
              <a:xfrm>
                <a:off x="2058"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6" name="Rectangle 18">
                <a:extLst>
                  <a:ext uri="{FF2B5EF4-FFF2-40B4-BE49-F238E27FC236}">
                    <a16:creationId xmlns:a16="http://schemas.microsoft.com/office/drawing/2014/main" id="{977CCDC5-0057-4AD9-80FC-81CDF3A0D0C8}"/>
                  </a:ext>
                </a:extLst>
              </p:cNvPr>
              <p:cNvSpPr>
                <a:spLocks noChangeArrowheads="1"/>
              </p:cNvSpPr>
              <p:nvPr/>
            </p:nvSpPr>
            <p:spPr bwMode="auto">
              <a:xfrm>
                <a:off x="2114"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7" name="Rectangle 19">
                <a:extLst>
                  <a:ext uri="{FF2B5EF4-FFF2-40B4-BE49-F238E27FC236}">
                    <a16:creationId xmlns:a16="http://schemas.microsoft.com/office/drawing/2014/main" id="{BCAF8938-61CB-4217-857B-60109A19BDE9}"/>
                  </a:ext>
                </a:extLst>
              </p:cNvPr>
              <p:cNvSpPr>
                <a:spLocks noChangeArrowheads="1"/>
              </p:cNvSpPr>
              <p:nvPr/>
            </p:nvSpPr>
            <p:spPr bwMode="auto">
              <a:xfrm>
                <a:off x="2170"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8" name="Rectangle 20">
                <a:extLst>
                  <a:ext uri="{FF2B5EF4-FFF2-40B4-BE49-F238E27FC236}">
                    <a16:creationId xmlns:a16="http://schemas.microsoft.com/office/drawing/2014/main" id="{B6E228A2-6AB1-4887-98DE-87C0529C5984}"/>
                  </a:ext>
                </a:extLst>
              </p:cNvPr>
              <p:cNvSpPr>
                <a:spLocks noChangeArrowheads="1"/>
              </p:cNvSpPr>
              <p:nvPr/>
            </p:nvSpPr>
            <p:spPr bwMode="auto">
              <a:xfrm>
                <a:off x="2226"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69" name="Rectangle 21">
                <a:extLst>
                  <a:ext uri="{FF2B5EF4-FFF2-40B4-BE49-F238E27FC236}">
                    <a16:creationId xmlns:a16="http://schemas.microsoft.com/office/drawing/2014/main" id="{EAE0FDF1-6BDB-4374-AD93-9600B3B9DD5B}"/>
                  </a:ext>
                </a:extLst>
              </p:cNvPr>
              <p:cNvSpPr>
                <a:spLocks noChangeArrowheads="1"/>
              </p:cNvSpPr>
              <p:nvPr/>
            </p:nvSpPr>
            <p:spPr bwMode="auto">
              <a:xfrm>
                <a:off x="2282"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0" name="Rectangle 22">
                <a:extLst>
                  <a:ext uri="{FF2B5EF4-FFF2-40B4-BE49-F238E27FC236}">
                    <a16:creationId xmlns:a16="http://schemas.microsoft.com/office/drawing/2014/main" id="{F06565A5-DA87-4157-B68C-38C640BF5D1C}"/>
                  </a:ext>
                </a:extLst>
              </p:cNvPr>
              <p:cNvSpPr>
                <a:spLocks noChangeArrowheads="1"/>
              </p:cNvSpPr>
              <p:nvPr/>
            </p:nvSpPr>
            <p:spPr bwMode="auto">
              <a:xfrm>
                <a:off x="2338"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1" name="Rectangle 23">
                <a:extLst>
                  <a:ext uri="{FF2B5EF4-FFF2-40B4-BE49-F238E27FC236}">
                    <a16:creationId xmlns:a16="http://schemas.microsoft.com/office/drawing/2014/main" id="{C23BDFC7-FA35-493F-8433-8C24547C44DE}"/>
                  </a:ext>
                </a:extLst>
              </p:cNvPr>
              <p:cNvSpPr>
                <a:spLocks noChangeArrowheads="1"/>
              </p:cNvSpPr>
              <p:nvPr/>
            </p:nvSpPr>
            <p:spPr bwMode="auto">
              <a:xfrm>
                <a:off x="2394"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2" name="Rectangle 24">
                <a:extLst>
                  <a:ext uri="{FF2B5EF4-FFF2-40B4-BE49-F238E27FC236}">
                    <a16:creationId xmlns:a16="http://schemas.microsoft.com/office/drawing/2014/main" id="{E699EE8E-729F-423A-90DA-301914508BB6}"/>
                  </a:ext>
                </a:extLst>
              </p:cNvPr>
              <p:cNvSpPr>
                <a:spLocks noChangeArrowheads="1"/>
              </p:cNvSpPr>
              <p:nvPr/>
            </p:nvSpPr>
            <p:spPr bwMode="auto">
              <a:xfrm>
                <a:off x="2450" y="238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3" name="Rectangle 25">
                <a:extLst>
                  <a:ext uri="{FF2B5EF4-FFF2-40B4-BE49-F238E27FC236}">
                    <a16:creationId xmlns:a16="http://schemas.microsoft.com/office/drawing/2014/main" id="{A06F76C2-452F-4C58-A21B-3FBF45C0F7E7}"/>
                  </a:ext>
                </a:extLst>
              </p:cNvPr>
              <p:cNvSpPr>
                <a:spLocks noChangeArrowheads="1"/>
              </p:cNvSpPr>
              <p:nvPr/>
            </p:nvSpPr>
            <p:spPr bwMode="auto">
              <a:xfrm>
                <a:off x="2506"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4" name="Rectangle 26">
                <a:extLst>
                  <a:ext uri="{FF2B5EF4-FFF2-40B4-BE49-F238E27FC236}">
                    <a16:creationId xmlns:a16="http://schemas.microsoft.com/office/drawing/2014/main" id="{5F3E207A-2C49-4D9C-B96C-34DE15E5EAFA}"/>
                  </a:ext>
                </a:extLst>
              </p:cNvPr>
              <p:cNvSpPr>
                <a:spLocks noChangeArrowheads="1"/>
              </p:cNvSpPr>
              <p:nvPr/>
            </p:nvSpPr>
            <p:spPr bwMode="auto">
              <a:xfrm>
                <a:off x="2562"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5" name="Rectangle 27">
                <a:extLst>
                  <a:ext uri="{FF2B5EF4-FFF2-40B4-BE49-F238E27FC236}">
                    <a16:creationId xmlns:a16="http://schemas.microsoft.com/office/drawing/2014/main" id="{35AAA9C4-150D-457B-AF51-9E59105D42A1}"/>
                  </a:ext>
                </a:extLst>
              </p:cNvPr>
              <p:cNvSpPr>
                <a:spLocks noChangeArrowheads="1"/>
              </p:cNvSpPr>
              <p:nvPr/>
            </p:nvSpPr>
            <p:spPr bwMode="auto">
              <a:xfrm>
                <a:off x="2618"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6" name="Rectangle 28">
                <a:extLst>
                  <a:ext uri="{FF2B5EF4-FFF2-40B4-BE49-F238E27FC236}">
                    <a16:creationId xmlns:a16="http://schemas.microsoft.com/office/drawing/2014/main" id="{3EC5993E-E870-49B6-8B2A-080167692DE8}"/>
                  </a:ext>
                </a:extLst>
              </p:cNvPr>
              <p:cNvSpPr>
                <a:spLocks noChangeArrowheads="1"/>
              </p:cNvSpPr>
              <p:nvPr/>
            </p:nvSpPr>
            <p:spPr bwMode="auto">
              <a:xfrm>
                <a:off x="2674"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7" name="Rectangle 29">
                <a:extLst>
                  <a:ext uri="{FF2B5EF4-FFF2-40B4-BE49-F238E27FC236}">
                    <a16:creationId xmlns:a16="http://schemas.microsoft.com/office/drawing/2014/main" id="{B804569B-A6B7-48F7-8EB4-A8A43E61FDD6}"/>
                  </a:ext>
                </a:extLst>
              </p:cNvPr>
              <p:cNvSpPr>
                <a:spLocks noChangeArrowheads="1"/>
              </p:cNvSpPr>
              <p:nvPr/>
            </p:nvSpPr>
            <p:spPr bwMode="auto">
              <a:xfrm>
                <a:off x="2730"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8" name="Rectangle 30">
                <a:extLst>
                  <a:ext uri="{FF2B5EF4-FFF2-40B4-BE49-F238E27FC236}">
                    <a16:creationId xmlns:a16="http://schemas.microsoft.com/office/drawing/2014/main" id="{9407B7C5-396D-4613-9736-F17EE52355F1}"/>
                  </a:ext>
                </a:extLst>
              </p:cNvPr>
              <p:cNvSpPr>
                <a:spLocks noChangeArrowheads="1"/>
              </p:cNvSpPr>
              <p:nvPr/>
            </p:nvSpPr>
            <p:spPr bwMode="auto">
              <a:xfrm>
                <a:off x="2786"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79" name="Rectangle 31">
                <a:extLst>
                  <a:ext uri="{FF2B5EF4-FFF2-40B4-BE49-F238E27FC236}">
                    <a16:creationId xmlns:a16="http://schemas.microsoft.com/office/drawing/2014/main" id="{6D78FB96-4F8D-4F92-90AD-55F164842560}"/>
                  </a:ext>
                </a:extLst>
              </p:cNvPr>
              <p:cNvSpPr>
                <a:spLocks noChangeArrowheads="1"/>
              </p:cNvSpPr>
              <p:nvPr/>
            </p:nvSpPr>
            <p:spPr bwMode="auto">
              <a:xfrm>
                <a:off x="2842"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80" name="Rectangle 32">
                <a:extLst>
                  <a:ext uri="{FF2B5EF4-FFF2-40B4-BE49-F238E27FC236}">
                    <a16:creationId xmlns:a16="http://schemas.microsoft.com/office/drawing/2014/main" id="{FF466038-7E10-44B1-939B-668A5858E4EA}"/>
                  </a:ext>
                </a:extLst>
              </p:cNvPr>
              <p:cNvSpPr>
                <a:spLocks noChangeArrowheads="1"/>
              </p:cNvSpPr>
              <p:nvPr/>
            </p:nvSpPr>
            <p:spPr bwMode="auto">
              <a:xfrm>
                <a:off x="2898"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81" name="Rectangle 33">
                <a:extLst>
                  <a:ext uri="{FF2B5EF4-FFF2-40B4-BE49-F238E27FC236}">
                    <a16:creationId xmlns:a16="http://schemas.microsoft.com/office/drawing/2014/main" id="{89C3AB52-586E-45C1-8273-61DD8E18B9E9}"/>
                  </a:ext>
                </a:extLst>
              </p:cNvPr>
              <p:cNvSpPr>
                <a:spLocks noChangeArrowheads="1"/>
              </p:cNvSpPr>
              <p:nvPr/>
            </p:nvSpPr>
            <p:spPr bwMode="auto">
              <a:xfrm>
                <a:off x="2954"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82" name="Rectangle 34">
                <a:extLst>
                  <a:ext uri="{FF2B5EF4-FFF2-40B4-BE49-F238E27FC236}">
                    <a16:creationId xmlns:a16="http://schemas.microsoft.com/office/drawing/2014/main" id="{7E4CF655-6AFA-41B5-B7EA-C0304DD2FB8C}"/>
                  </a:ext>
                </a:extLst>
              </p:cNvPr>
              <p:cNvSpPr>
                <a:spLocks noChangeArrowheads="1"/>
              </p:cNvSpPr>
              <p:nvPr/>
            </p:nvSpPr>
            <p:spPr bwMode="auto">
              <a:xfrm>
                <a:off x="3010"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83" name="Rectangle 35">
                <a:extLst>
                  <a:ext uri="{FF2B5EF4-FFF2-40B4-BE49-F238E27FC236}">
                    <a16:creationId xmlns:a16="http://schemas.microsoft.com/office/drawing/2014/main" id="{0D091B70-A682-4565-B84D-EEB6DB084AC6}"/>
                  </a:ext>
                </a:extLst>
              </p:cNvPr>
              <p:cNvSpPr>
                <a:spLocks noChangeArrowheads="1"/>
              </p:cNvSpPr>
              <p:nvPr/>
            </p:nvSpPr>
            <p:spPr bwMode="auto">
              <a:xfrm>
                <a:off x="3066"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84" name="Rectangle 36">
                <a:extLst>
                  <a:ext uri="{FF2B5EF4-FFF2-40B4-BE49-F238E27FC236}">
                    <a16:creationId xmlns:a16="http://schemas.microsoft.com/office/drawing/2014/main" id="{8914C6B6-F11C-4F7F-BB2F-43C2680D8166}"/>
                  </a:ext>
                </a:extLst>
              </p:cNvPr>
              <p:cNvSpPr>
                <a:spLocks noChangeArrowheads="1"/>
              </p:cNvSpPr>
              <p:nvPr/>
            </p:nvSpPr>
            <p:spPr bwMode="auto">
              <a:xfrm>
                <a:off x="3122" y="2385"/>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85" name="Rectangle 37">
                <a:extLst>
                  <a:ext uri="{FF2B5EF4-FFF2-40B4-BE49-F238E27FC236}">
                    <a16:creationId xmlns:a16="http://schemas.microsoft.com/office/drawing/2014/main" id="{7027ED77-2598-4FB8-B41A-9E5917515756}"/>
                  </a:ext>
                </a:extLst>
              </p:cNvPr>
              <p:cNvSpPr>
                <a:spLocks noChangeArrowheads="1"/>
              </p:cNvSpPr>
              <p:nvPr/>
            </p:nvSpPr>
            <p:spPr bwMode="auto">
              <a:xfrm>
                <a:off x="3178" y="2385"/>
                <a:ext cx="1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grpSp>
        <p:grpSp>
          <p:nvGrpSpPr>
            <p:cNvPr id="9" name="Group 38">
              <a:extLst>
                <a:ext uri="{FF2B5EF4-FFF2-40B4-BE49-F238E27FC236}">
                  <a16:creationId xmlns:a16="http://schemas.microsoft.com/office/drawing/2014/main" id="{2614A2FA-B30B-44E0-A5F9-F45E1782091B}"/>
                </a:ext>
              </a:extLst>
            </p:cNvPr>
            <p:cNvGrpSpPr>
              <a:grpSpLocks/>
            </p:cNvGrpSpPr>
            <p:nvPr/>
          </p:nvGrpSpPr>
          <p:grpSpPr bwMode="auto">
            <a:xfrm>
              <a:off x="2830513" y="4821238"/>
              <a:ext cx="2505075" cy="19050"/>
              <a:chOff x="1778" y="3149"/>
              <a:chExt cx="1415" cy="10"/>
            </a:xfrm>
          </p:grpSpPr>
          <p:sp>
            <p:nvSpPr>
              <p:cNvPr id="34" name="Rectangle 39">
                <a:extLst>
                  <a:ext uri="{FF2B5EF4-FFF2-40B4-BE49-F238E27FC236}">
                    <a16:creationId xmlns:a16="http://schemas.microsoft.com/office/drawing/2014/main" id="{88B8AADD-1D10-4256-9B26-2E25EFEF7620}"/>
                  </a:ext>
                </a:extLst>
              </p:cNvPr>
              <p:cNvSpPr>
                <a:spLocks noChangeArrowheads="1"/>
              </p:cNvSpPr>
              <p:nvPr/>
            </p:nvSpPr>
            <p:spPr bwMode="auto">
              <a:xfrm>
                <a:off x="1778" y="3149"/>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35" name="Rectangle 40">
                <a:extLst>
                  <a:ext uri="{FF2B5EF4-FFF2-40B4-BE49-F238E27FC236}">
                    <a16:creationId xmlns:a16="http://schemas.microsoft.com/office/drawing/2014/main" id="{67835402-EFAB-4E8D-83D2-79E808D3A5DC}"/>
                  </a:ext>
                </a:extLst>
              </p:cNvPr>
              <p:cNvSpPr>
                <a:spLocks noChangeArrowheads="1"/>
              </p:cNvSpPr>
              <p:nvPr/>
            </p:nvSpPr>
            <p:spPr bwMode="auto">
              <a:xfrm>
                <a:off x="1834" y="3149"/>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36" name="Rectangle 41">
                <a:extLst>
                  <a:ext uri="{FF2B5EF4-FFF2-40B4-BE49-F238E27FC236}">
                    <a16:creationId xmlns:a16="http://schemas.microsoft.com/office/drawing/2014/main" id="{BE40CDC9-395D-4E21-8985-6202DC2E9F9B}"/>
                  </a:ext>
                </a:extLst>
              </p:cNvPr>
              <p:cNvSpPr>
                <a:spLocks noChangeArrowheads="1"/>
              </p:cNvSpPr>
              <p:nvPr/>
            </p:nvSpPr>
            <p:spPr bwMode="auto">
              <a:xfrm>
                <a:off x="1890" y="3149"/>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37" name="Rectangle 42">
                <a:extLst>
                  <a:ext uri="{FF2B5EF4-FFF2-40B4-BE49-F238E27FC236}">
                    <a16:creationId xmlns:a16="http://schemas.microsoft.com/office/drawing/2014/main" id="{E74EE4A3-8D5F-4D10-A08E-55E9E40C9F7D}"/>
                  </a:ext>
                </a:extLst>
              </p:cNvPr>
              <p:cNvSpPr>
                <a:spLocks noChangeArrowheads="1"/>
              </p:cNvSpPr>
              <p:nvPr/>
            </p:nvSpPr>
            <p:spPr bwMode="auto">
              <a:xfrm>
                <a:off x="1946" y="3149"/>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38" name="Rectangle 43">
                <a:extLst>
                  <a:ext uri="{FF2B5EF4-FFF2-40B4-BE49-F238E27FC236}">
                    <a16:creationId xmlns:a16="http://schemas.microsoft.com/office/drawing/2014/main" id="{9DBFF919-4380-404F-9F10-2D67A6C93DF1}"/>
                  </a:ext>
                </a:extLst>
              </p:cNvPr>
              <p:cNvSpPr>
                <a:spLocks noChangeArrowheads="1"/>
              </p:cNvSpPr>
              <p:nvPr/>
            </p:nvSpPr>
            <p:spPr bwMode="auto">
              <a:xfrm>
                <a:off x="2002" y="3149"/>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39" name="Rectangle 44">
                <a:extLst>
                  <a:ext uri="{FF2B5EF4-FFF2-40B4-BE49-F238E27FC236}">
                    <a16:creationId xmlns:a16="http://schemas.microsoft.com/office/drawing/2014/main" id="{CD3A5E13-CAC9-4D05-860C-BEC5643AEE01}"/>
                  </a:ext>
                </a:extLst>
              </p:cNvPr>
              <p:cNvSpPr>
                <a:spLocks noChangeArrowheads="1"/>
              </p:cNvSpPr>
              <p:nvPr/>
            </p:nvSpPr>
            <p:spPr bwMode="auto">
              <a:xfrm>
                <a:off x="2058" y="3149"/>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0" name="Freeform 45">
                <a:extLst>
                  <a:ext uri="{FF2B5EF4-FFF2-40B4-BE49-F238E27FC236}">
                    <a16:creationId xmlns:a16="http://schemas.microsoft.com/office/drawing/2014/main" id="{C6B4D002-1FD1-4192-B028-609A3AF988DD}"/>
                  </a:ext>
                </a:extLst>
              </p:cNvPr>
              <p:cNvSpPr>
                <a:spLocks/>
              </p:cNvSpPr>
              <p:nvPr/>
            </p:nvSpPr>
            <p:spPr bwMode="auto">
              <a:xfrm>
                <a:off x="2114" y="3149"/>
                <a:ext cx="32" cy="9"/>
              </a:xfrm>
              <a:custGeom>
                <a:avLst/>
                <a:gdLst>
                  <a:gd name="T0" fmla="*/ 0 w 32"/>
                  <a:gd name="T1" fmla="*/ 0 h 9"/>
                  <a:gd name="T2" fmla="*/ 0 w 32"/>
                  <a:gd name="T3" fmla="*/ 8 h 9"/>
                  <a:gd name="T4" fmla="*/ 32 w 32"/>
                  <a:gd name="T5" fmla="*/ 9 h 9"/>
                  <a:gd name="T6" fmla="*/ 32 w 32"/>
                  <a:gd name="T7" fmla="*/ 1 h 9"/>
                  <a:gd name="T8" fmla="*/ 0 w 32"/>
                  <a:gd name="T9" fmla="*/ 0 h 9"/>
                  <a:gd name="T10" fmla="*/ 0 60000 65536"/>
                  <a:gd name="T11" fmla="*/ 0 60000 65536"/>
                  <a:gd name="T12" fmla="*/ 0 60000 65536"/>
                  <a:gd name="T13" fmla="*/ 0 60000 65536"/>
                  <a:gd name="T14" fmla="*/ 0 60000 65536"/>
                  <a:gd name="T15" fmla="*/ 0 w 32"/>
                  <a:gd name="T16" fmla="*/ 0 h 9"/>
                  <a:gd name="T17" fmla="*/ 32 w 32"/>
                  <a:gd name="T18" fmla="*/ 9 h 9"/>
                </a:gdLst>
                <a:ahLst/>
                <a:cxnLst>
                  <a:cxn ang="T10">
                    <a:pos x="T0" y="T1"/>
                  </a:cxn>
                  <a:cxn ang="T11">
                    <a:pos x="T2" y="T3"/>
                  </a:cxn>
                  <a:cxn ang="T12">
                    <a:pos x="T4" y="T5"/>
                  </a:cxn>
                  <a:cxn ang="T13">
                    <a:pos x="T6" y="T7"/>
                  </a:cxn>
                  <a:cxn ang="T14">
                    <a:pos x="T8" y="T9"/>
                  </a:cxn>
                </a:cxnLst>
                <a:rect l="T15" t="T16" r="T17" b="T18"/>
                <a:pathLst>
                  <a:path w="32" h="9">
                    <a:moveTo>
                      <a:pt x="0" y="0"/>
                    </a:moveTo>
                    <a:lnTo>
                      <a:pt x="0" y="8"/>
                    </a:lnTo>
                    <a:lnTo>
                      <a:pt x="32" y="9"/>
                    </a:lnTo>
                    <a:lnTo>
                      <a:pt x="3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050"/>
              </a:p>
            </p:txBody>
          </p:sp>
          <p:sp>
            <p:nvSpPr>
              <p:cNvPr id="41" name="Rectangle 46">
                <a:extLst>
                  <a:ext uri="{FF2B5EF4-FFF2-40B4-BE49-F238E27FC236}">
                    <a16:creationId xmlns:a16="http://schemas.microsoft.com/office/drawing/2014/main" id="{00EE76B6-5890-48B0-B152-E7EAFC34821A}"/>
                  </a:ext>
                </a:extLst>
              </p:cNvPr>
              <p:cNvSpPr>
                <a:spLocks noChangeArrowheads="1"/>
              </p:cNvSpPr>
              <p:nvPr/>
            </p:nvSpPr>
            <p:spPr bwMode="auto">
              <a:xfrm>
                <a:off x="2170"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2" name="Rectangle 47">
                <a:extLst>
                  <a:ext uri="{FF2B5EF4-FFF2-40B4-BE49-F238E27FC236}">
                    <a16:creationId xmlns:a16="http://schemas.microsoft.com/office/drawing/2014/main" id="{FCDE6F20-E0F1-4966-A7E6-03DDFE166BD5}"/>
                  </a:ext>
                </a:extLst>
              </p:cNvPr>
              <p:cNvSpPr>
                <a:spLocks noChangeArrowheads="1"/>
              </p:cNvSpPr>
              <p:nvPr/>
            </p:nvSpPr>
            <p:spPr bwMode="auto">
              <a:xfrm>
                <a:off x="2226"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3" name="Rectangle 48">
                <a:extLst>
                  <a:ext uri="{FF2B5EF4-FFF2-40B4-BE49-F238E27FC236}">
                    <a16:creationId xmlns:a16="http://schemas.microsoft.com/office/drawing/2014/main" id="{CAF3EE0D-FD9C-4121-B51B-CAFBD228BCEE}"/>
                  </a:ext>
                </a:extLst>
              </p:cNvPr>
              <p:cNvSpPr>
                <a:spLocks noChangeArrowheads="1"/>
              </p:cNvSpPr>
              <p:nvPr/>
            </p:nvSpPr>
            <p:spPr bwMode="auto">
              <a:xfrm>
                <a:off x="2282"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4" name="Rectangle 49">
                <a:extLst>
                  <a:ext uri="{FF2B5EF4-FFF2-40B4-BE49-F238E27FC236}">
                    <a16:creationId xmlns:a16="http://schemas.microsoft.com/office/drawing/2014/main" id="{13A4624B-932D-4F34-AAFF-31D30CDF1EED}"/>
                  </a:ext>
                </a:extLst>
              </p:cNvPr>
              <p:cNvSpPr>
                <a:spLocks noChangeArrowheads="1"/>
              </p:cNvSpPr>
              <p:nvPr/>
            </p:nvSpPr>
            <p:spPr bwMode="auto">
              <a:xfrm>
                <a:off x="2338"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5" name="Rectangle 50">
                <a:extLst>
                  <a:ext uri="{FF2B5EF4-FFF2-40B4-BE49-F238E27FC236}">
                    <a16:creationId xmlns:a16="http://schemas.microsoft.com/office/drawing/2014/main" id="{14378EEA-58D6-49FE-A8BC-E74D160FB971}"/>
                  </a:ext>
                </a:extLst>
              </p:cNvPr>
              <p:cNvSpPr>
                <a:spLocks noChangeArrowheads="1"/>
              </p:cNvSpPr>
              <p:nvPr/>
            </p:nvSpPr>
            <p:spPr bwMode="auto">
              <a:xfrm>
                <a:off x="2394"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6" name="Rectangle 51">
                <a:extLst>
                  <a:ext uri="{FF2B5EF4-FFF2-40B4-BE49-F238E27FC236}">
                    <a16:creationId xmlns:a16="http://schemas.microsoft.com/office/drawing/2014/main" id="{28C3BD60-9A7F-44B3-A90A-8408987E531F}"/>
                  </a:ext>
                </a:extLst>
              </p:cNvPr>
              <p:cNvSpPr>
                <a:spLocks noChangeArrowheads="1"/>
              </p:cNvSpPr>
              <p:nvPr/>
            </p:nvSpPr>
            <p:spPr bwMode="auto">
              <a:xfrm>
                <a:off x="2450"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7" name="Rectangle 52">
                <a:extLst>
                  <a:ext uri="{FF2B5EF4-FFF2-40B4-BE49-F238E27FC236}">
                    <a16:creationId xmlns:a16="http://schemas.microsoft.com/office/drawing/2014/main" id="{667A0726-CAA9-4128-8FC6-27B744997762}"/>
                  </a:ext>
                </a:extLst>
              </p:cNvPr>
              <p:cNvSpPr>
                <a:spLocks noChangeArrowheads="1"/>
              </p:cNvSpPr>
              <p:nvPr/>
            </p:nvSpPr>
            <p:spPr bwMode="auto">
              <a:xfrm>
                <a:off x="2506"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8" name="Rectangle 53">
                <a:extLst>
                  <a:ext uri="{FF2B5EF4-FFF2-40B4-BE49-F238E27FC236}">
                    <a16:creationId xmlns:a16="http://schemas.microsoft.com/office/drawing/2014/main" id="{33EF686A-165D-4FCF-A746-02919A0F9D49}"/>
                  </a:ext>
                </a:extLst>
              </p:cNvPr>
              <p:cNvSpPr>
                <a:spLocks noChangeArrowheads="1"/>
              </p:cNvSpPr>
              <p:nvPr/>
            </p:nvSpPr>
            <p:spPr bwMode="auto">
              <a:xfrm>
                <a:off x="2562"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49" name="Rectangle 54">
                <a:extLst>
                  <a:ext uri="{FF2B5EF4-FFF2-40B4-BE49-F238E27FC236}">
                    <a16:creationId xmlns:a16="http://schemas.microsoft.com/office/drawing/2014/main" id="{78B0565C-AD26-469E-A852-C1B16C1F7F72}"/>
                  </a:ext>
                </a:extLst>
              </p:cNvPr>
              <p:cNvSpPr>
                <a:spLocks noChangeArrowheads="1"/>
              </p:cNvSpPr>
              <p:nvPr/>
            </p:nvSpPr>
            <p:spPr bwMode="auto">
              <a:xfrm>
                <a:off x="2618"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0" name="Rectangle 55">
                <a:extLst>
                  <a:ext uri="{FF2B5EF4-FFF2-40B4-BE49-F238E27FC236}">
                    <a16:creationId xmlns:a16="http://schemas.microsoft.com/office/drawing/2014/main" id="{B9F0BB9E-40E6-4070-87E3-451C74416916}"/>
                  </a:ext>
                </a:extLst>
              </p:cNvPr>
              <p:cNvSpPr>
                <a:spLocks noChangeArrowheads="1"/>
              </p:cNvSpPr>
              <p:nvPr/>
            </p:nvSpPr>
            <p:spPr bwMode="auto">
              <a:xfrm>
                <a:off x="2674"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1" name="Rectangle 56">
                <a:extLst>
                  <a:ext uri="{FF2B5EF4-FFF2-40B4-BE49-F238E27FC236}">
                    <a16:creationId xmlns:a16="http://schemas.microsoft.com/office/drawing/2014/main" id="{59BBA6B4-8251-4521-8F8D-48D85DD06778}"/>
                  </a:ext>
                </a:extLst>
              </p:cNvPr>
              <p:cNvSpPr>
                <a:spLocks noChangeArrowheads="1"/>
              </p:cNvSpPr>
              <p:nvPr/>
            </p:nvSpPr>
            <p:spPr bwMode="auto">
              <a:xfrm>
                <a:off x="2730"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2" name="Rectangle 57">
                <a:extLst>
                  <a:ext uri="{FF2B5EF4-FFF2-40B4-BE49-F238E27FC236}">
                    <a16:creationId xmlns:a16="http://schemas.microsoft.com/office/drawing/2014/main" id="{E596B859-3328-433F-A32A-1243F874E306}"/>
                  </a:ext>
                </a:extLst>
              </p:cNvPr>
              <p:cNvSpPr>
                <a:spLocks noChangeArrowheads="1"/>
              </p:cNvSpPr>
              <p:nvPr/>
            </p:nvSpPr>
            <p:spPr bwMode="auto">
              <a:xfrm>
                <a:off x="2786" y="3150"/>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3" name="Rectangle 58">
                <a:extLst>
                  <a:ext uri="{FF2B5EF4-FFF2-40B4-BE49-F238E27FC236}">
                    <a16:creationId xmlns:a16="http://schemas.microsoft.com/office/drawing/2014/main" id="{22048836-4593-47E9-893D-B2D98C2DFC6D}"/>
                  </a:ext>
                </a:extLst>
              </p:cNvPr>
              <p:cNvSpPr>
                <a:spLocks noChangeArrowheads="1"/>
              </p:cNvSpPr>
              <p:nvPr/>
            </p:nvSpPr>
            <p:spPr bwMode="auto">
              <a:xfrm>
                <a:off x="2842" y="3151"/>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4" name="Rectangle 59">
                <a:extLst>
                  <a:ext uri="{FF2B5EF4-FFF2-40B4-BE49-F238E27FC236}">
                    <a16:creationId xmlns:a16="http://schemas.microsoft.com/office/drawing/2014/main" id="{236319A5-0CEE-49D9-A735-C0EED42CA09F}"/>
                  </a:ext>
                </a:extLst>
              </p:cNvPr>
              <p:cNvSpPr>
                <a:spLocks noChangeArrowheads="1"/>
              </p:cNvSpPr>
              <p:nvPr/>
            </p:nvSpPr>
            <p:spPr bwMode="auto">
              <a:xfrm>
                <a:off x="2898" y="3151"/>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5" name="Rectangle 60">
                <a:extLst>
                  <a:ext uri="{FF2B5EF4-FFF2-40B4-BE49-F238E27FC236}">
                    <a16:creationId xmlns:a16="http://schemas.microsoft.com/office/drawing/2014/main" id="{27FA04D3-6761-47A8-A32A-8FCE4AB8372F}"/>
                  </a:ext>
                </a:extLst>
              </p:cNvPr>
              <p:cNvSpPr>
                <a:spLocks noChangeArrowheads="1"/>
              </p:cNvSpPr>
              <p:nvPr/>
            </p:nvSpPr>
            <p:spPr bwMode="auto">
              <a:xfrm>
                <a:off x="2954" y="3151"/>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6" name="Rectangle 61">
                <a:extLst>
                  <a:ext uri="{FF2B5EF4-FFF2-40B4-BE49-F238E27FC236}">
                    <a16:creationId xmlns:a16="http://schemas.microsoft.com/office/drawing/2014/main" id="{D99CC166-E594-4D90-9B94-CDAA1DC999B9}"/>
                  </a:ext>
                </a:extLst>
              </p:cNvPr>
              <p:cNvSpPr>
                <a:spLocks noChangeArrowheads="1"/>
              </p:cNvSpPr>
              <p:nvPr/>
            </p:nvSpPr>
            <p:spPr bwMode="auto">
              <a:xfrm>
                <a:off x="3010" y="3151"/>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7" name="Rectangle 62">
                <a:extLst>
                  <a:ext uri="{FF2B5EF4-FFF2-40B4-BE49-F238E27FC236}">
                    <a16:creationId xmlns:a16="http://schemas.microsoft.com/office/drawing/2014/main" id="{B4A79B7C-68A7-4CA5-B9E9-173C5C443663}"/>
                  </a:ext>
                </a:extLst>
              </p:cNvPr>
              <p:cNvSpPr>
                <a:spLocks noChangeArrowheads="1"/>
              </p:cNvSpPr>
              <p:nvPr/>
            </p:nvSpPr>
            <p:spPr bwMode="auto">
              <a:xfrm>
                <a:off x="3066" y="3151"/>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8" name="Rectangle 63">
                <a:extLst>
                  <a:ext uri="{FF2B5EF4-FFF2-40B4-BE49-F238E27FC236}">
                    <a16:creationId xmlns:a16="http://schemas.microsoft.com/office/drawing/2014/main" id="{CB81D16E-9C48-430A-B14C-71647672DECA}"/>
                  </a:ext>
                </a:extLst>
              </p:cNvPr>
              <p:cNvSpPr>
                <a:spLocks noChangeArrowheads="1"/>
              </p:cNvSpPr>
              <p:nvPr/>
            </p:nvSpPr>
            <p:spPr bwMode="auto">
              <a:xfrm>
                <a:off x="3122" y="3151"/>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59" name="Rectangle 64">
                <a:extLst>
                  <a:ext uri="{FF2B5EF4-FFF2-40B4-BE49-F238E27FC236}">
                    <a16:creationId xmlns:a16="http://schemas.microsoft.com/office/drawing/2014/main" id="{875ACEF7-1B99-4782-AB82-F07A4C0A589E}"/>
                  </a:ext>
                </a:extLst>
              </p:cNvPr>
              <p:cNvSpPr>
                <a:spLocks noChangeArrowheads="1"/>
              </p:cNvSpPr>
              <p:nvPr/>
            </p:nvSpPr>
            <p:spPr bwMode="auto">
              <a:xfrm>
                <a:off x="3178" y="3151"/>
                <a:ext cx="1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grpSp>
        <p:sp>
          <p:nvSpPr>
            <p:cNvPr id="10" name="Rectangle 65">
              <a:extLst>
                <a:ext uri="{FF2B5EF4-FFF2-40B4-BE49-F238E27FC236}">
                  <a16:creationId xmlns:a16="http://schemas.microsoft.com/office/drawing/2014/main" id="{AD4873F9-5C0E-42B2-A23A-21BCA536FF36}"/>
                </a:ext>
              </a:extLst>
            </p:cNvPr>
            <p:cNvSpPr>
              <a:spLocks noChangeArrowheads="1"/>
            </p:cNvSpPr>
            <p:nvPr/>
          </p:nvSpPr>
          <p:spPr bwMode="auto">
            <a:xfrm>
              <a:off x="5954713" y="5961063"/>
              <a:ext cx="4064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11" name="Rectangle 66">
              <a:extLst>
                <a:ext uri="{FF2B5EF4-FFF2-40B4-BE49-F238E27FC236}">
                  <a16:creationId xmlns:a16="http://schemas.microsoft.com/office/drawing/2014/main" id="{169BE1AF-247A-4A7E-88AF-ECAE4881D100}"/>
                </a:ext>
              </a:extLst>
            </p:cNvPr>
            <p:cNvSpPr>
              <a:spLocks noChangeArrowheads="1"/>
            </p:cNvSpPr>
            <p:nvPr/>
          </p:nvSpPr>
          <p:spPr bwMode="auto">
            <a:xfrm>
              <a:off x="5954712" y="5964238"/>
              <a:ext cx="838440" cy="2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050">
                  <a:solidFill>
                    <a:srgbClr val="000000"/>
                  </a:solidFill>
                </a:rPr>
                <a:t>Temps</a:t>
              </a:r>
            </a:p>
          </p:txBody>
        </p:sp>
        <p:sp>
          <p:nvSpPr>
            <p:cNvPr id="12" name="Freeform 67">
              <a:extLst>
                <a:ext uri="{FF2B5EF4-FFF2-40B4-BE49-F238E27FC236}">
                  <a16:creationId xmlns:a16="http://schemas.microsoft.com/office/drawing/2014/main" id="{07EFE72D-B3FE-4546-B899-B8B6F9FA5D70}"/>
                </a:ext>
              </a:extLst>
            </p:cNvPr>
            <p:cNvSpPr>
              <a:spLocks/>
            </p:cNvSpPr>
            <p:nvPr/>
          </p:nvSpPr>
          <p:spPr bwMode="auto">
            <a:xfrm>
              <a:off x="2817813" y="3429000"/>
              <a:ext cx="2736850" cy="2198688"/>
            </a:xfrm>
            <a:custGeom>
              <a:avLst/>
              <a:gdLst>
                <a:gd name="T0" fmla="*/ 104446 w 1546"/>
                <a:gd name="T1" fmla="*/ 840030 h 1204"/>
                <a:gd name="T2" fmla="*/ 196501 w 1546"/>
                <a:gd name="T3" fmla="*/ 542367 h 1204"/>
                <a:gd name="T4" fmla="*/ 226596 w 1546"/>
                <a:gd name="T5" fmla="*/ 516801 h 1204"/>
                <a:gd name="T6" fmla="*/ 281474 w 1546"/>
                <a:gd name="T7" fmla="*/ 611761 h 1204"/>
                <a:gd name="T8" fmla="*/ 369988 w 1546"/>
                <a:gd name="T9" fmla="*/ 1141345 h 1204"/>
                <a:gd name="T10" fmla="*/ 401853 w 1546"/>
                <a:gd name="T11" fmla="*/ 1533968 h 1204"/>
                <a:gd name="T12" fmla="*/ 439029 w 1546"/>
                <a:gd name="T13" fmla="*/ 1512054 h 1204"/>
                <a:gd name="T14" fmla="*/ 490367 w 1546"/>
                <a:gd name="T15" fmla="*/ 967861 h 1204"/>
                <a:gd name="T16" fmla="*/ 532854 w 1546"/>
                <a:gd name="T17" fmla="*/ 598978 h 1204"/>
                <a:gd name="T18" fmla="*/ 593043 w 1546"/>
                <a:gd name="T19" fmla="*/ 558803 h 1204"/>
                <a:gd name="T20" fmla="*/ 709882 w 1546"/>
                <a:gd name="T21" fmla="*/ 598978 h 1204"/>
                <a:gd name="T22" fmla="*/ 881598 w 1546"/>
                <a:gd name="T23" fmla="*/ 281228 h 1204"/>
                <a:gd name="T24" fmla="*/ 1053316 w 1546"/>
                <a:gd name="T25" fmla="*/ 18262 h 1204"/>
                <a:gd name="T26" fmla="*/ 1097573 w 1546"/>
                <a:gd name="T27" fmla="*/ 25566 h 1204"/>
                <a:gd name="T28" fmla="*/ 1124127 w 1546"/>
                <a:gd name="T29" fmla="*/ 273923 h 1204"/>
                <a:gd name="T30" fmla="*/ 1166613 w 1546"/>
                <a:gd name="T31" fmla="*/ 810812 h 1204"/>
                <a:gd name="T32" fmla="*/ 1244506 w 1546"/>
                <a:gd name="T33" fmla="*/ 1219870 h 1204"/>
                <a:gd name="T34" fmla="*/ 1340101 w 1546"/>
                <a:gd name="T35" fmla="*/ 1837109 h 1204"/>
                <a:gd name="T36" fmla="*/ 1430385 w 1546"/>
                <a:gd name="T37" fmla="*/ 2012420 h 1204"/>
                <a:gd name="T38" fmla="*/ 1492344 w 1546"/>
                <a:gd name="T39" fmla="*/ 1966767 h 1204"/>
                <a:gd name="T40" fmla="*/ 1545453 w 1546"/>
                <a:gd name="T41" fmla="*/ 1455444 h 1204"/>
                <a:gd name="T42" fmla="*/ 1635737 w 1546"/>
                <a:gd name="T43" fmla="*/ 1124910 h 1204"/>
                <a:gd name="T44" fmla="*/ 1701237 w 1546"/>
                <a:gd name="T45" fmla="*/ 1020819 h 1204"/>
                <a:gd name="T46" fmla="*/ 1756116 w 1546"/>
                <a:gd name="T47" fmla="*/ 1227175 h 1204"/>
                <a:gd name="T48" fmla="*/ 1855252 w 1546"/>
                <a:gd name="T49" fmla="*/ 1579622 h 1204"/>
                <a:gd name="T50" fmla="*/ 1963239 w 1546"/>
                <a:gd name="T51" fmla="*/ 1824326 h 1204"/>
                <a:gd name="T52" fmla="*/ 2207537 w 1546"/>
                <a:gd name="T53" fmla="*/ 2142077 h 1204"/>
                <a:gd name="T54" fmla="*/ 2361551 w 1546"/>
                <a:gd name="T55" fmla="*/ 2120163 h 1204"/>
                <a:gd name="T56" fmla="*/ 2533268 w 1546"/>
                <a:gd name="T57" fmla="*/ 1855371 h 1204"/>
                <a:gd name="T58" fmla="*/ 2570444 w 1546"/>
                <a:gd name="T59" fmla="*/ 1837109 h 1204"/>
                <a:gd name="T60" fmla="*/ 2685512 w 1546"/>
                <a:gd name="T61" fmla="*/ 2105554 h 1204"/>
                <a:gd name="T62" fmla="*/ 2706755 w 1546"/>
                <a:gd name="T63" fmla="*/ 2105554 h 1204"/>
                <a:gd name="T64" fmla="*/ 2582836 w 1546"/>
                <a:gd name="T65" fmla="*/ 1818848 h 1204"/>
                <a:gd name="T66" fmla="*/ 2473079 w 1546"/>
                <a:gd name="T67" fmla="*/ 1911982 h 1204"/>
                <a:gd name="T68" fmla="*/ 2313754 w 1546"/>
                <a:gd name="T69" fmla="*/ 2131120 h 1204"/>
                <a:gd name="T70" fmla="*/ 2223470 w 1546"/>
                <a:gd name="T71" fmla="*/ 2125642 h 1204"/>
                <a:gd name="T72" fmla="*/ 1979171 w 1546"/>
                <a:gd name="T73" fmla="*/ 1807891 h 1204"/>
                <a:gd name="T74" fmla="*/ 1885346 w 1546"/>
                <a:gd name="T75" fmla="*/ 1605188 h 1204"/>
                <a:gd name="T76" fmla="*/ 1798602 w 1546"/>
                <a:gd name="T77" fmla="*/ 1316656 h 1204"/>
                <a:gd name="T78" fmla="*/ 1704778 w 1546"/>
                <a:gd name="T79" fmla="*/ 1009863 h 1204"/>
                <a:gd name="T80" fmla="*/ 1616264 w 1546"/>
                <a:gd name="T81" fmla="*/ 1115779 h 1204"/>
                <a:gd name="T82" fmla="*/ 1515358 w 1546"/>
                <a:gd name="T83" fmla="*/ 1537620 h 1204"/>
                <a:gd name="T84" fmla="*/ 1469331 w 1546"/>
                <a:gd name="T85" fmla="*/ 1970419 h 1204"/>
                <a:gd name="T86" fmla="*/ 1446317 w 1546"/>
                <a:gd name="T87" fmla="*/ 1994159 h 1204"/>
                <a:gd name="T88" fmla="*/ 1384357 w 1546"/>
                <a:gd name="T89" fmla="*/ 1908330 h 1204"/>
                <a:gd name="T90" fmla="*/ 1285222 w 1546"/>
                <a:gd name="T91" fmla="*/ 1371441 h 1204"/>
                <a:gd name="T92" fmla="*/ 1214411 w 1546"/>
                <a:gd name="T93" fmla="*/ 933164 h 1204"/>
                <a:gd name="T94" fmla="*/ 1154221 w 1546"/>
                <a:gd name="T95" fmla="*/ 480278 h 1204"/>
                <a:gd name="T96" fmla="*/ 1109964 w 1546"/>
                <a:gd name="T97" fmla="*/ 25566 h 1204"/>
                <a:gd name="T98" fmla="*/ 1017910 w 1546"/>
                <a:gd name="T99" fmla="*/ 32871 h 1204"/>
                <a:gd name="T100" fmla="*/ 810787 w 1546"/>
                <a:gd name="T101" fmla="*/ 374361 h 1204"/>
                <a:gd name="T102" fmla="*/ 693949 w 1546"/>
                <a:gd name="T103" fmla="*/ 593500 h 1204"/>
                <a:gd name="T104" fmla="*/ 582422 w 1546"/>
                <a:gd name="T105" fmla="*/ 536889 h 1204"/>
                <a:gd name="T106" fmla="*/ 511610 w 1546"/>
                <a:gd name="T107" fmla="*/ 630023 h 1204"/>
                <a:gd name="T108" fmla="*/ 447880 w 1546"/>
                <a:gd name="T109" fmla="*/ 1199782 h 1204"/>
                <a:gd name="T110" fmla="*/ 423096 w 1546"/>
                <a:gd name="T111" fmla="*/ 1533968 h 1204"/>
                <a:gd name="T112" fmla="*/ 412475 w 1546"/>
                <a:gd name="T113" fmla="*/ 1533968 h 1204"/>
                <a:gd name="T114" fmla="*/ 394772 w 1546"/>
                <a:gd name="T115" fmla="*/ 1203435 h 1204"/>
                <a:gd name="T116" fmla="*/ 318650 w 1546"/>
                <a:gd name="T117" fmla="*/ 659241 h 1204"/>
                <a:gd name="T118" fmla="*/ 226596 w 1546"/>
                <a:gd name="T119" fmla="*/ 493061 h 1204"/>
                <a:gd name="T120" fmla="*/ 164636 w 1546"/>
                <a:gd name="T121" fmla="*/ 562455 h 1204"/>
                <a:gd name="T122" fmla="*/ 33635 w 1546"/>
                <a:gd name="T123" fmla="*/ 1060995 h 12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46"/>
                <a:gd name="T187" fmla="*/ 0 h 1204"/>
                <a:gd name="T188" fmla="*/ 1546 w 1546"/>
                <a:gd name="T189" fmla="*/ 1204 h 12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46" h="1204">
                  <a:moveTo>
                    <a:pt x="0" y="669"/>
                  </a:moveTo>
                  <a:lnTo>
                    <a:pt x="11" y="672"/>
                  </a:lnTo>
                  <a:lnTo>
                    <a:pt x="13" y="660"/>
                  </a:lnTo>
                  <a:lnTo>
                    <a:pt x="16" y="648"/>
                  </a:lnTo>
                  <a:lnTo>
                    <a:pt x="19" y="633"/>
                  </a:lnTo>
                  <a:lnTo>
                    <a:pt x="23" y="617"/>
                  </a:lnTo>
                  <a:lnTo>
                    <a:pt x="27" y="599"/>
                  </a:lnTo>
                  <a:lnTo>
                    <a:pt x="31" y="581"/>
                  </a:lnTo>
                  <a:lnTo>
                    <a:pt x="40" y="541"/>
                  </a:lnTo>
                  <a:lnTo>
                    <a:pt x="49" y="500"/>
                  </a:lnTo>
                  <a:lnTo>
                    <a:pt x="54" y="480"/>
                  </a:lnTo>
                  <a:lnTo>
                    <a:pt x="59" y="460"/>
                  </a:lnTo>
                  <a:lnTo>
                    <a:pt x="63" y="442"/>
                  </a:lnTo>
                  <a:lnTo>
                    <a:pt x="68" y="425"/>
                  </a:lnTo>
                  <a:lnTo>
                    <a:pt x="72" y="409"/>
                  </a:lnTo>
                  <a:lnTo>
                    <a:pt x="76" y="398"/>
                  </a:lnTo>
                  <a:lnTo>
                    <a:pt x="83" y="372"/>
                  </a:lnTo>
                  <a:lnTo>
                    <a:pt x="91" y="348"/>
                  </a:lnTo>
                  <a:lnTo>
                    <a:pt x="98" y="326"/>
                  </a:lnTo>
                  <a:lnTo>
                    <a:pt x="105" y="308"/>
                  </a:lnTo>
                  <a:lnTo>
                    <a:pt x="99" y="308"/>
                  </a:lnTo>
                  <a:lnTo>
                    <a:pt x="104" y="312"/>
                  </a:lnTo>
                  <a:lnTo>
                    <a:pt x="107" y="304"/>
                  </a:lnTo>
                  <a:lnTo>
                    <a:pt x="111" y="297"/>
                  </a:lnTo>
                  <a:lnTo>
                    <a:pt x="115" y="291"/>
                  </a:lnTo>
                  <a:lnTo>
                    <a:pt x="119" y="286"/>
                  </a:lnTo>
                  <a:lnTo>
                    <a:pt x="123" y="283"/>
                  </a:lnTo>
                  <a:lnTo>
                    <a:pt x="118" y="278"/>
                  </a:lnTo>
                  <a:lnTo>
                    <a:pt x="121" y="284"/>
                  </a:lnTo>
                  <a:lnTo>
                    <a:pt x="124" y="282"/>
                  </a:lnTo>
                  <a:lnTo>
                    <a:pt x="122" y="276"/>
                  </a:lnTo>
                  <a:lnTo>
                    <a:pt x="122" y="282"/>
                  </a:lnTo>
                  <a:lnTo>
                    <a:pt x="126" y="282"/>
                  </a:lnTo>
                  <a:lnTo>
                    <a:pt x="126" y="276"/>
                  </a:lnTo>
                  <a:lnTo>
                    <a:pt x="123" y="281"/>
                  </a:lnTo>
                  <a:lnTo>
                    <a:pt x="128" y="283"/>
                  </a:lnTo>
                  <a:lnTo>
                    <a:pt x="132" y="285"/>
                  </a:lnTo>
                  <a:lnTo>
                    <a:pt x="134" y="280"/>
                  </a:lnTo>
                  <a:lnTo>
                    <a:pt x="130" y="284"/>
                  </a:lnTo>
                  <a:lnTo>
                    <a:pt x="134" y="288"/>
                  </a:lnTo>
                  <a:lnTo>
                    <a:pt x="138" y="294"/>
                  </a:lnTo>
                  <a:lnTo>
                    <a:pt x="143" y="301"/>
                  </a:lnTo>
                  <a:lnTo>
                    <a:pt x="147" y="309"/>
                  </a:lnTo>
                  <a:lnTo>
                    <a:pt x="152" y="318"/>
                  </a:lnTo>
                  <a:lnTo>
                    <a:pt x="156" y="328"/>
                  </a:lnTo>
                  <a:lnTo>
                    <a:pt x="161" y="324"/>
                  </a:lnTo>
                  <a:lnTo>
                    <a:pt x="155" y="324"/>
                  </a:lnTo>
                  <a:lnTo>
                    <a:pt x="159" y="335"/>
                  </a:lnTo>
                  <a:lnTo>
                    <a:pt x="168" y="361"/>
                  </a:lnTo>
                  <a:lnTo>
                    <a:pt x="177" y="390"/>
                  </a:lnTo>
                  <a:lnTo>
                    <a:pt x="185" y="422"/>
                  </a:lnTo>
                  <a:lnTo>
                    <a:pt x="194" y="457"/>
                  </a:lnTo>
                  <a:lnTo>
                    <a:pt x="195" y="465"/>
                  </a:lnTo>
                  <a:lnTo>
                    <a:pt x="196" y="476"/>
                  </a:lnTo>
                  <a:lnTo>
                    <a:pt x="198" y="488"/>
                  </a:lnTo>
                  <a:lnTo>
                    <a:pt x="199" y="500"/>
                  </a:lnTo>
                  <a:lnTo>
                    <a:pt x="202" y="528"/>
                  </a:lnTo>
                  <a:lnTo>
                    <a:pt x="204" y="559"/>
                  </a:lnTo>
                  <a:lnTo>
                    <a:pt x="207" y="591"/>
                  </a:lnTo>
                  <a:lnTo>
                    <a:pt x="209" y="625"/>
                  </a:lnTo>
                  <a:lnTo>
                    <a:pt x="211" y="659"/>
                  </a:lnTo>
                  <a:lnTo>
                    <a:pt x="213" y="692"/>
                  </a:lnTo>
                  <a:lnTo>
                    <a:pt x="215" y="724"/>
                  </a:lnTo>
                  <a:lnTo>
                    <a:pt x="217" y="754"/>
                  </a:lnTo>
                  <a:lnTo>
                    <a:pt x="219" y="781"/>
                  </a:lnTo>
                  <a:lnTo>
                    <a:pt x="220" y="793"/>
                  </a:lnTo>
                  <a:lnTo>
                    <a:pt x="221" y="804"/>
                  </a:lnTo>
                  <a:lnTo>
                    <a:pt x="222" y="814"/>
                  </a:lnTo>
                  <a:lnTo>
                    <a:pt x="223" y="823"/>
                  </a:lnTo>
                  <a:lnTo>
                    <a:pt x="224" y="830"/>
                  </a:lnTo>
                  <a:lnTo>
                    <a:pt x="226" y="836"/>
                  </a:lnTo>
                  <a:lnTo>
                    <a:pt x="227" y="840"/>
                  </a:lnTo>
                  <a:lnTo>
                    <a:pt x="228" y="845"/>
                  </a:lnTo>
                  <a:lnTo>
                    <a:pt x="230" y="848"/>
                  </a:lnTo>
                  <a:lnTo>
                    <a:pt x="232" y="849"/>
                  </a:lnTo>
                  <a:lnTo>
                    <a:pt x="233" y="849"/>
                  </a:lnTo>
                  <a:lnTo>
                    <a:pt x="236" y="850"/>
                  </a:lnTo>
                  <a:lnTo>
                    <a:pt x="238" y="849"/>
                  </a:lnTo>
                  <a:lnTo>
                    <a:pt x="240" y="848"/>
                  </a:lnTo>
                  <a:lnTo>
                    <a:pt x="241" y="848"/>
                  </a:lnTo>
                  <a:lnTo>
                    <a:pt x="243" y="845"/>
                  </a:lnTo>
                  <a:lnTo>
                    <a:pt x="245" y="840"/>
                  </a:lnTo>
                  <a:lnTo>
                    <a:pt x="246" y="835"/>
                  </a:lnTo>
                  <a:lnTo>
                    <a:pt x="248" y="828"/>
                  </a:lnTo>
                  <a:lnTo>
                    <a:pt x="249" y="819"/>
                  </a:lnTo>
                  <a:lnTo>
                    <a:pt x="251" y="809"/>
                  </a:lnTo>
                  <a:lnTo>
                    <a:pt x="252" y="797"/>
                  </a:lnTo>
                  <a:lnTo>
                    <a:pt x="254" y="783"/>
                  </a:lnTo>
                  <a:lnTo>
                    <a:pt x="255" y="768"/>
                  </a:lnTo>
                  <a:lnTo>
                    <a:pt x="257" y="752"/>
                  </a:lnTo>
                  <a:lnTo>
                    <a:pt x="259" y="735"/>
                  </a:lnTo>
                  <a:lnTo>
                    <a:pt x="262" y="697"/>
                  </a:lnTo>
                  <a:lnTo>
                    <a:pt x="265" y="657"/>
                  </a:lnTo>
                  <a:lnTo>
                    <a:pt x="269" y="615"/>
                  </a:lnTo>
                  <a:lnTo>
                    <a:pt x="273" y="573"/>
                  </a:lnTo>
                  <a:lnTo>
                    <a:pt x="277" y="530"/>
                  </a:lnTo>
                  <a:lnTo>
                    <a:pt x="281" y="489"/>
                  </a:lnTo>
                  <a:lnTo>
                    <a:pt x="285" y="450"/>
                  </a:lnTo>
                  <a:lnTo>
                    <a:pt x="287" y="431"/>
                  </a:lnTo>
                  <a:lnTo>
                    <a:pt x="289" y="414"/>
                  </a:lnTo>
                  <a:lnTo>
                    <a:pt x="292" y="397"/>
                  </a:lnTo>
                  <a:lnTo>
                    <a:pt x="294" y="382"/>
                  </a:lnTo>
                  <a:lnTo>
                    <a:pt x="296" y="368"/>
                  </a:lnTo>
                  <a:lnTo>
                    <a:pt x="299" y="356"/>
                  </a:lnTo>
                  <a:lnTo>
                    <a:pt x="301" y="345"/>
                  </a:lnTo>
                  <a:lnTo>
                    <a:pt x="304" y="338"/>
                  </a:lnTo>
                  <a:lnTo>
                    <a:pt x="307" y="328"/>
                  </a:lnTo>
                  <a:lnTo>
                    <a:pt x="301" y="328"/>
                  </a:lnTo>
                  <a:lnTo>
                    <a:pt x="305" y="333"/>
                  </a:lnTo>
                  <a:lnTo>
                    <a:pt x="308" y="326"/>
                  </a:lnTo>
                  <a:lnTo>
                    <a:pt x="311" y="321"/>
                  </a:lnTo>
                  <a:lnTo>
                    <a:pt x="314" y="316"/>
                  </a:lnTo>
                  <a:lnTo>
                    <a:pt x="320" y="309"/>
                  </a:lnTo>
                  <a:lnTo>
                    <a:pt x="315" y="305"/>
                  </a:lnTo>
                  <a:lnTo>
                    <a:pt x="318" y="310"/>
                  </a:lnTo>
                  <a:lnTo>
                    <a:pt x="324" y="306"/>
                  </a:lnTo>
                  <a:lnTo>
                    <a:pt x="322" y="301"/>
                  </a:lnTo>
                  <a:lnTo>
                    <a:pt x="322" y="307"/>
                  </a:lnTo>
                  <a:lnTo>
                    <a:pt x="329" y="306"/>
                  </a:lnTo>
                  <a:lnTo>
                    <a:pt x="335" y="306"/>
                  </a:lnTo>
                  <a:lnTo>
                    <a:pt x="335" y="300"/>
                  </a:lnTo>
                  <a:lnTo>
                    <a:pt x="333" y="306"/>
                  </a:lnTo>
                  <a:lnTo>
                    <a:pt x="340" y="308"/>
                  </a:lnTo>
                  <a:lnTo>
                    <a:pt x="347" y="312"/>
                  </a:lnTo>
                  <a:lnTo>
                    <a:pt x="362" y="321"/>
                  </a:lnTo>
                  <a:lnTo>
                    <a:pt x="369" y="325"/>
                  </a:lnTo>
                  <a:lnTo>
                    <a:pt x="376" y="328"/>
                  </a:lnTo>
                  <a:lnTo>
                    <a:pt x="383" y="330"/>
                  </a:lnTo>
                  <a:lnTo>
                    <a:pt x="385" y="330"/>
                  </a:lnTo>
                  <a:lnTo>
                    <a:pt x="392" y="331"/>
                  </a:lnTo>
                  <a:lnTo>
                    <a:pt x="395" y="330"/>
                  </a:lnTo>
                  <a:lnTo>
                    <a:pt x="401" y="328"/>
                  </a:lnTo>
                  <a:lnTo>
                    <a:pt x="403" y="327"/>
                  </a:lnTo>
                  <a:lnTo>
                    <a:pt x="409" y="323"/>
                  </a:lnTo>
                  <a:lnTo>
                    <a:pt x="416" y="316"/>
                  </a:lnTo>
                  <a:lnTo>
                    <a:pt x="422" y="308"/>
                  </a:lnTo>
                  <a:lnTo>
                    <a:pt x="427" y="298"/>
                  </a:lnTo>
                  <a:lnTo>
                    <a:pt x="433" y="288"/>
                  </a:lnTo>
                  <a:lnTo>
                    <a:pt x="445" y="265"/>
                  </a:lnTo>
                  <a:lnTo>
                    <a:pt x="456" y="240"/>
                  </a:lnTo>
                  <a:lnTo>
                    <a:pt x="467" y="214"/>
                  </a:lnTo>
                  <a:lnTo>
                    <a:pt x="479" y="189"/>
                  </a:lnTo>
                  <a:lnTo>
                    <a:pt x="491" y="165"/>
                  </a:lnTo>
                  <a:lnTo>
                    <a:pt x="498" y="154"/>
                  </a:lnTo>
                  <a:lnTo>
                    <a:pt x="504" y="144"/>
                  </a:lnTo>
                  <a:lnTo>
                    <a:pt x="511" y="133"/>
                  </a:lnTo>
                  <a:lnTo>
                    <a:pt x="519" y="122"/>
                  </a:lnTo>
                  <a:lnTo>
                    <a:pt x="534" y="97"/>
                  </a:lnTo>
                  <a:lnTo>
                    <a:pt x="551" y="71"/>
                  </a:lnTo>
                  <a:lnTo>
                    <a:pt x="559" y="59"/>
                  </a:lnTo>
                  <a:lnTo>
                    <a:pt x="568" y="47"/>
                  </a:lnTo>
                  <a:lnTo>
                    <a:pt x="576" y="37"/>
                  </a:lnTo>
                  <a:lnTo>
                    <a:pt x="584" y="27"/>
                  </a:lnTo>
                  <a:lnTo>
                    <a:pt x="592" y="20"/>
                  </a:lnTo>
                  <a:lnTo>
                    <a:pt x="600" y="14"/>
                  </a:lnTo>
                  <a:lnTo>
                    <a:pt x="595" y="10"/>
                  </a:lnTo>
                  <a:lnTo>
                    <a:pt x="598" y="15"/>
                  </a:lnTo>
                  <a:lnTo>
                    <a:pt x="605" y="12"/>
                  </a:lnTo>
                  <a:lnTo>
                    <a:pt x="602" y="6"/>
                  </a:lnTo>
                  <a:lnTo>
                    <a:pt x="602" y="12"/>
                  </a:lnTo>
                  <a:lnTo>
                    <a:pt x="609" y="12"/>
                  </a:lnTo>
                  <a:lnTo>
                    <a:pt x="609" y="6"/>
                  </a:lnTo>
                  <a:lnTo>
                    <a:pt x="606" y="11"/>
                  </a:lnTo>
                  <a:lnTo>
                    <a:pt x="612" y="14"/>
                  </a:lnTo>
                  <a:lnTo>
                    <a:pt x="615" y="8"/>
                  </a:lnTo>
                  <a:lnTo>
                    <a:pt x="610" y="13"/>
                  </a:lnTo>
                  <a:lnTo>
                    <a:pt x="616" y="18"/>
                  </a:lnTo>
                  <a:lnTo>
                    <a:pt x="620" y="14"/>
                  </a:lnTo>
                  <a:lnTo>
                    <a:pt x="616" y="18"/>
                  </a:lnTo>
                  <a:lnTo>
                    <a:pt x="618" y="23"/>
                  </a:lnTo>
                  <a:lnTo>
                    <a:pt x="622" y="18"/>
                  </a:lnTo>
                  <a:lnTo>
                    <a:pt x="616" y="18"/>
                  </a:lnTo>
                  <a:lnTo>
                    <a:pt x="619" y="24"/>
                  </a:lnTo>
                  <a:lnTo>
                    <a:pt x="621" y="30"/>
                  </a:lnTo>
                  <a:lnTo>
                    <a:pt x="622" y="38"/>
                  </a:lnTo>
                  <a:lnTo>
                    <a:pt x="626" y="55"/>
                  </a:lnTo>
                  <a:lnTo>
                    <a:pt x="629" y="76"/>
                  </a:lnTo>
                  <a:lnTo>
                    <a:pt x="631" y="98"/>
                  </a:lnTo>
                  <a:lnTo>
                    <a:pt x="633" y="124"/>
                  </a:lnTo>
                  <a:lnTo>
                    <a:pt x="635" y="150"/>
                  </a:lnTo>
                  <a:lnTo>
                    <a:pt x="636" y="178"/>
                  </a:lnTo>
                  <a:lnTo>
                    <a:pt x="639" y="235"/>
                  </a:lnTo>
                  <a:lnTo>
                    <a:pt x="640" y="263"/>
                  </a:lnTo>
                  <a:lnTo>
                    <a:pt x="642" y="291"/>
                  </a:lnTo>
                  <a:lnTo>
                    <a:pt x="643" y="317"/>
                  </a:lnTo>
                  <a:lnTo>
                    <a:pt x="645" y="342"/>
                  </a:lnTo>
                  <a:lnTo>
                    <a:pt x="647" y="364"/>
                  </a:lnTo>
                  <a:lnTo>
                    <a:pt x="650" y="385"/>
                  </a:lnTo>
                  <a:lnTo>
                    <a:pt x="651" y="401"/>
                  </a:lnTo>
                  <a:lnTo>
                    <a:pt x="654" y="417"/>
                  </a:lnTo>
                  <a:lnTo>
                    <a:pt x="656" y="431"/>
                  </a:lnTo>
                  <a:lnTo>
                    <a:pt x="659" y="444"/>
                  </a:lnTo>
                  <a:lnTo>
                    <a:pt x="663" y="468"/>
                  </a:lnTo>
                  <a:lnTo>
                    <a:pt x="668" y="489"/>
                  </a:lnTo>
                  <a:lnTo>
                    <a:pt x="674" y="511"/>
                  </a:lnTo>
                  <a:lnTo>
                    <a:pt x="676" y="523"/>
                  </a:lnTo>
                  <a:lnTo>
                    <a:pt x="679" y="536"/>
                  </a:lnTo>
                  <a:lnTo>
                    <a:pt x="682" y="549"/>
                  </a:lnTo>
                  <a:lnTo>
                    <a:pt x="685" y="564"/>
                  </a:lnTo>
                  <a:lnTo>
                    <a:pt x="689" y="581"/>
                  </a:lnTo>
                  <a:lnTo>
                    <a:pt x="693" y="600"/>
                  </a:lnTo>
                  <a:lnTo>
                    <a:pt x="695" y="620"/>
                  </a:lnTo>
                  <a:lnTo>
                    <a:pt x="699" y="643"/>
                  </a:lnTo>
                  <a:lnTo>
                    <a:pt x="703" y="668"/>
                  </a:lnTo>
                  <a:lnTo>
                    <a:pt x="707" y="695"/>
                  </a:lnTo>
                  <a:lnTo>
                    <a:pt x="710" y="722"/>
                  </a:lnTo>
                  <a:lnTo>
                    <a:pt x="714" y="751"/>
                  </a:lnTo>
                  <a:lnTo>
                    <a:pt x="723" y="810"/>
                  </a:lnTo>
                  <a:lnTo>
                    <a:pt x="727" y="839"/>
                  </a:lnTo>
                  <a:lnTo>
                    <a:pt x="731" y="868"/>
                  </a:lnTo>
                  <a:lnTo>
                    <a:pt x="735" y="895"/>
                  </a:lnTo>
                  <a:lnTo>
                    <a:pt x="739" y="921"/>
                  </a:lnTo>
                  <a:lnTo>
                    <a:pt x="743" y="946"/>
                  </a:lnTo>
                  <a:lnTo>
                    <a:pt x="748" y="968"/>
                  </a:lnTo>
                  <a:lnTo>
                    <a:pt x="752" y="987"/>
                  </a:lnTo>
                  <a:lnTo>
                    <a:pt x="757" y="1006"/>
                  </a:lnTo>
                  <a:lnTo>
                    <a:pt x="760" y="1019"/>
                  </a:lnTo>
                  <a:lnTo>
                    <a:pt x="765" y="1032"/>
                  </a:lnTo>
                  <a:lnTo>
                    <a:pt x="770" y="1045"/>
                  </a:lnTo>
                  <a:lnTo>
                    <a:pt x="771" y="1049"/>
                  </a:lnTo>
                  <a:lnTo>
                    <a:pt x="776" y="1061"/>
                  </a:lnTo>
                  <a:lnTo>
                    <a:pt x="781" y="1071"/>
                  </a:lnTo>
                  <a:lnTo>
                    <a:pt x="786" y="1079"/>
                  </a:lnTo>
                  <a:lnTo>
                    <a:pt x="791" y="1087"/>
                  </a:lnTo>
                  <a:lnTo>
                    <a:pt x="796" y="1093"/>
                  </a:lnTo>
                  <a:lnTo>
                    <a:pt x="801" y="1098"/>
                  </a:lnTo>
                  <a:lnTo>
                    <a:pt x="803" y="1099"/>
                  </a:lnTo>
                  <a:lnTo>
                    <a:pt x="808" y="1102"/>
                  </a:lnTo>
                  <a:lnTo>
                    <a:pt x="812" y="1103"/>
                  </a:lnTo>
                  <a:lnTo>
                    <a:pt x="815" y="1104"/>
                  </a:lnTo>
                  <a:lnTo>
                    <a:pt x="819" y="1104"/>
                  </a:lnTo>
                  <a:lnTo>
                    <a:pt x="822" y="1104"/>
                  </a:lnTo>
                  <a:lnTo>
                    <a:pt x="826" y="1102"/>
                  </a:lnTo>
                  <a:lnTo>
                    <a:pt x="828" y="1101"/>
                  </a:lnTo>
                  <a:lnTo>
                    <a:pt x="832" y="1098"/>
                  </a:lnTo>
                  <a:lnTo>
                    <a:pt x="836" y="1093"/>
                  </a:lnTo>
                  <a:lnTo>
                    <a:pt x="840" y="1085"/>
                  </a:lnTo>
                  <a:lnTo>
                    <a:pt x="835" y="1082"/>
                  </a:lnTo>
                  <a:lnTo>
                    <a:pt x="840" y="1085"/>
                  </a:lnTo>
                  <a:lnTo>
                    <a:pt x="843" y="1077"/>
                  </a:lnTo>
                  <a:lnTo>
                    <a:pt x="844" y="1073"/>
                  </a:lnTo>
                  <a:lnTo>
                    <a:pt x="847" y="1060"/>
                  </a:lnTo>
                  <a:lnTo>
                    <a:pt x="850" y="1045"/>
                  </a:lnTo>
                  <a:lnTo>
                    <a:pt x="852" y="1027"/>
                  </a:lnTo>
                  <a:lnTo>
                    <a:pt x="854" y="1007"/>
                  </a:lnTo>
                  <a:lnTo>
                    <a:pt x="856" y="985"/>
                  </a:lnTo>
                  <a:lnTo>
                    <a:pt x="858" y="962"/>
                  </a:lnTo>
                  <a:lnTo>
                    <a:pt x="860" y="939"/>
                  </a:lnTo>
                  <a:lnTo>
                    <a:pt x="864" y="890"/>
                  </a:lnTo>
                  <a:lnTo>
                    <a:pt x="868" y="842"/>
                  </a:lnTo>
                  <a:lnTo>
                    <a:pt x="871" y="819"/>
                  </a:lnTo>
                  <a:lnTo>
                    <a:pt x="873" y="797"/>
                  </a:lnTo>
                  <a:lnTo>
                    <a:pt x="877" y="778"/>
                  </a:lnTo>
                  <a:lnTo>
                    <a:pt x="880" y="761"/>
                  </a:lnTo>
                  <a:lnTo>
                    <a:pt x="874" y="760"/>
                  </a:lnTo>
                  <a:lnTo>
                    <a:pt x="880" y="762"/>
                  </a:lnTo>
                  <a:lnTo>
                    <a:pt x="889" y="726"/>
                  </a:lnTo>
                  <a:lnTo>
                    <a:pt x="898" y="691"/>
                  </a:lnTo>
                  <a:lnTo>
                    <a:pt x="909" y="657"/>
                  </a:lnTo>
                  <a:lnTo>
                    <a:pt x="914" y="641"/>
                  </a:lnTo>
                  <a:lnTo>
                    <a:pt x="920" y="626"/>
                  </a:lnTo>
                  <a:lnTo>
                    <a:pt x="925" y="611"/>
                  </a:lnTo>
                  <a:lnTo>
                    <a:pt x="919" y="611"/>
                  </a:lnTo>
                  <a:lnTo>
                    <a:pt x="924" y="616"/>
                  </a:lnTo>
                  <a:lnTo>
                    <a:pt x="929" y="603"/>
                  </a:lnTo>
                  <a:lnTo>
                    <a:pt x="935" y="591"/>
                  </a:lnTo>
                  <a:lnTo>
                    <a:pt x="940" y="581"/>
                  </a:lnTo>
                  <a:lnTo>
                    <a:pt x="945" y="573"/>
                  </a:lnTo>
                  <a:lnTo>
                    <a:pt x="951" y="567"/>
                  </a:lnTo>
                  <a:lnTo>
                    <a:pt x="956" y="563"/>
                  </a:lnTo>
                  <a:lnTo>
                    <a:pt x="951" y="558"/>
                  </a:lnTo>
                  <a:lnTo>
                    <a:pt x="954" y="564"/>
                  </a:lnTo>
                  <a:lnTo>
                    <a:pt x="951" y="564"/>
                  </a:lnTo>
                  <a:lnTo>
                    <a:pt x="956" y="563"/>
                  </a:lnTo>
                  <a:lnTo>
                    <a:pt x="961" y="565"/>
                  </a:lnTo>
                  <a:lnTo>
                    <a:pt x="961" y="559"/>
                  </a:lnTo>
                  <a:lnTo>
                    <a:pt x="958" y="564"/>
                  </a:lnTo>
                  <a:lnTo>
                    <a:pt x="956" y="563"/>
                  </a:lnTo>
                  <a:lnTo>
                    <a:pt x="961" y="568"/>
                  </a:lnTo>
                  <a:lnTo>
                    <a:pt x="965" y="576"/>
                  </a:lnTo>
                  <a:lnTo>
                    <a:pt x="970" y="586"/>
                  </a:lnTo>
                  <a:lnTo>
                    <a:pt x="974" y="581"/>
                  </a:lnTo>
                  <a:lnTo>
                    <a:pt x="968" y="581"/>
                  </a:lnTo>
                  <a:lnTo>
                    <a:pt x="972" y="593"/>
                  </a:lnTo>
                  <a:lnTo>
                    <a:pt x="977" y="607"/>
                  </a:lnTo>
                  <a:lnTo>
                    <a:pt x="981" y="622"/>
                  </a:lnTo>
                  <a:lnTo>
                    <a:pt x="985" y="638"/>
                  </a:lnTo>
                  <a:lnTo>
                    <a:pt x="992" y="672"/>
                  </a:lnTo>
                  <a:lnTo>
                    <a:pt x="1000" y="705"/>
                  </a:lnTo>
                  <a:lnTo>
                    <a:pt x="1004" y="721"/>
                  </a:lnTo>
                  <a:lnTo>
                    <a:pt x="1007" y="736"/>
                  </a:lnTo>
                  <a:lnTo>
                    <a:pt x="1011" y="749"/>
                  </a:lnTo>
                  <a:lnTo>
                    <a:pt x="1015" y="762"/>
                  </a:lnTo>
                  <a:lnTo>
                    <a:pt x="1021" y="780"/>
                  </a:lnTo>
                  <a:lnTo>
                    <a:pt x="1027" y="799"/>
                  </a:lnTo>
                  <a:lnTo>
                    <a:pt x="1033" y="817"/>
                  </a:lnTo>
                  <a:lnTo>
                    <a:pt x="1039" y="835"/>
                  </a:lnTo>
                  <a:lnTo>
                    <a:pt x="1044" y="850"/>
                  </a:lnTo>
                  <a:lnTo>
                    <a:pt x="1048" y="865"/>
                  </a:lnTo>
                  <a:lnTo>
                    <a:pt x="1053" y="879"/>
                  </a:lnTo>
                  <a:lnTo>
                    <a:pt x="1058" y="893"/>
                  </a:lnTo>
                  <a:lnTo>
                    <a:pt x="1061" y="901"/>
                  </a:lnTo>
                  <a:lnTo>
                    <a:pt x="1063" y="906"/>
                  </a:lnTo>
                  <a:lnTo>
                    <a:pt x="1066" y="914"/>
                  </a:lnTo>
                  <a:lnTo>
                    <a:pt x="1070" y="921"/>
                  </a:lnTo>
                  <a:lnTo>
                    <a:pt x="1073" y="927"/>
                  </a:lnTo>
                  <a:lnTo>
                    <a:pt x="1080" y="940"/>
                  </a:lnTo>
                  <a:lnTo>
                    <a:pt x="1085" y="947"/>
                  </a:lnTo>
                  <a:lnTo>
                    <a:pt x="1090" y="955"/>
                  </a:lnTo>
                  <a:lnTo>
                    <a:pt x="1099" y="976"/>
                  </a:lnTo>
                  <a:lnTo>
                    <a:pt x="1109" y="999"/>
                  </a:lnTo>
                  <a:lnTo>
                    <a:pt x="1115" y="1011"/>
                  </a:lnTo>
                  <a:lnTo>
                    <a:pt x="1122" y="1024"/>
                  </a:lnTo>
                  <a:lnTo>
                    <a:pt x="1131" y="1037"/>
                  </a:lnTo>
                  <a:lnTo>
                    <a:pt x="1141" y="1051"/>
                  </a:lnTo>
                  <a:lnTo>
                    <a:pt x="1153" y="1066"/>
                  </a:lnTo>
                  <a:lnTo>
                    <a:pt x="1167" y="1085"/>
                  </a:lnTo>
                  <a:lnTo>
                    <a:pt x="1182" y="1104"/>
                  </a:lnTo>
                  <a:lnTo>
                    <a:pt x="1199" y="1124"/>
                  </a:lnTo>
                  <a:lnTo>
                    <a:pt x="1216" y="1143"/>
                  </a:lnTo>
                  <a:lnTo>
                    <a:pt x="1232" y="1160"/>
                  </a:lnTo>
                  <a:lnTo>
                    <a:pt x="1240" y="1167"/>
                  </a:lnTo>
                  <a:lnTo>
                    <a:pt x="1247" y="1173"/>
                  </a:lnTo>
                  <a:lnTo>
                    <a:pt x="1255" y="1178"/>
                  </a:lnTo>
                  <a:lnTo>
                    <a:pt x="1257" y="1179"/>
                  </a:lnTo>
                  <a:lnTo>
                    <a:pt x="1264" y="1183"/>
                  </a:lnTo>
                  <a:lnTo>
                    <a:pt x="1276" y="1186"/>
                  </a:lnTo>
                  <a:lnTo>
                    <a:pt x="1278" y="1187"/>
                  </a:lnTo>
                  <a:lnTo>
                    <a:pt x="1289" y="1187"/>
                  </a:lnTo>
                  <a:lnTo>
                    <a:pt x="1292" y="1187"/>
                  </a:lnTo>
                  <a:lnTo>
                    <a:pt x="1302" y="1184"/>
                  </a:lnTo>
                  <a:lnTo>
                    <a:pt x="1312" y="1178"/>
                  </a:lnTo>
                  <a:lnTo>
                    <a:pt x="1314" y="1177"/>
                  </a:lnTo>
                  <a:lnTo>
                    <a:pt x="1324" y="1170"/>
                  </a:lnTo>
                  <a:lnTo>
                    <a:pt x="1334" y="1161"/>
                  </a:lnTo>
                  <a:lnTo>
                    <a:pt x="1345" y="1151"/>
                  </a:lnTo>
                  <a:lnTo>
                    <a:pt x="1356" y="1140"/>
                  </a:lnTo>
                  <a:lnTo>
                    <a:pt x="1362" y="1133"/>
                  </a:lnTo>
                  <a:lnTo>
                    <a:pt x="1368" y="1125"/>
                  </a:lnTo>
                  <a:lnTo>
                    <a:pt x="1374" y="1115"/>
                  </a:lnTo>
                  <a:lnTo>
                    <a:pt x="1381" y="1104"/>
                  </a:lnTo>
                  <a:lnTo>
                    <a:pt x="1393" y="1081"/>
                  </a:lnTo>
                  <a:lnTo>
                    <a:pt x="1406" y="1056"/>
                  </a:lnTo>
                  <a:lnTo>
                    <a:pt x="1412" y="1045"/>
                  </a:lnTo>
                  <a:lnTo>
                    <a:pt x="1418" y="1034"/>
                  </a:lnTo>
                  <a:lnTo>
                    <a:pt x="1425" y="1024"/>
                  </a:lnTo>
                  <a:lnTo>
                    <a:pt x="1431" y="1016"/>
                  </a:lnTo>
                  <a:lnTo>
                    <a:pt x="1437" y="1009"/>
                  </a:lnTo>
                  <a:lnTo>
                    <a:pt x="1443" y="1004"/>
                  </a:lnTo>
                  <a:lnTo>
                    <a:pt x="1439" y="1000"/>
                  </a:lnTo>
                  <a:lnTo>
                    <a:pt x="1441" y="1005"/>
                  </a:lnTo>
                  <a:lnTo>
                    <a:pt x="1447" y="1003"/>
                  </a:lnTo>
                  <a:lnTo>
                    <a:pt x="1445" y="998"/>
                  </a:lnTo>
                  <a:lnTo>
                    <a:pt x="1445" y="1004"/>
                  </a:lnTo>
                  <a:lnTo>
                    <a:pt x="1442" y="1003"/>
                  </a:lnTo>
                  <a:lnTo>
                    <a:pt x="1449" y="1004"/>
                  </a:lnTo>
                  <a:lnTo>
                    <a:pt x="1454" y="1007"/>
                  </a:lnTo>
                  <a:lnTo>
                    <a:pt x="1457" y="1002"/>
                  </a:lnTo>
                  <a:lnTo>
                    <a:pt x="1452" y="1006"/>
                  </a:lnTo>
                  <a:lnTo>
                    <a:pt x="1459" y="1013"/>
                  </a:lnTo>
                  <a:lnTo>
                    <a:pt x="1465" y="1022"/>
                  </a:lnTo>
                  <a:lnTo>
                    <a:pt x="1471" y="1033"/>
                  </a:lnTo>
                  <a:lnTo>
                    <a:pt x="1477" y="1046"/>
                  </a:lnTo>
                  <a:lnTo>
                    <a:pt x="1484" y="1061"/>
                  </a:lnTo>
                  <a:lnTo>
                    <a:pt x="1488" y="1056"/>
                  </a:lnTo>
                  <a:lnTo>
                    <a:pt x="1482" y="1056"/>
                  </a:lnTo>
                  <a:lnTo>
                    <a:pt x="1488" y="1072"/>
                  </a:lnTo>
                  <a:lnTo>
                    <a:pt x="1495" y="1088"/>
                  </a:lnTo>
                  <a:lnTo>
                    <a:pt x="1506" y="1121"/>
                  </a:lnTo>
                  <a:lnTo>
                    <a:pt x="1512" y="1138"/>
                  </a:lnTo>
                  <a:lnTo>
                    <a:pt x="1517" y="1153"/>
                  </a:lnTo>
                  <a:lnTo>
                    <a:pt x="1522" y="1168"/>
                  </a:lnTo>
                  <a:lnTo>
                    <a:pt x="1527" y="1181"/>
                  </a:lnTo>
                  <a:lnTo>
                    <a:pt x="1531" y="1192"/>
                  </a:lnTo>
                  <a:lnTo>
                    <a:pt x="1533" y="1196"/>
                  </a:lnTo>
                  <a:lnTo>
                    <a:pt x="1536" y="1204"/>
                  </a:lnTo>
                  <a:lnTo>
                    <a:pt x="1546" y="1199"/>
                  </a:lnTo>
                  <a:lnTo>
                    <a:pt x="1542" y="1187"/>
                  </a:lnTo>
                  <a:lnTo>
                    <a:pt x="1537" y="1192"/>
                  </a:lnTo>
                  <a:lnTo>
                    <a:pt x="1543" y="1192"/>
                  </a:lnTo>
                  <a:lnTo>
                    <a:pt x="1539" y="1181"/>
                  </a:lnTo>
                  <a:lnTo>
                    <a:pt x="1534" y="1168"/>
                  </a:lnTo>
                  <a:lnTo>
                    <a:pt x="1529" y="1153"/>
                  </a:lnTo>
                  <a:lnTo>
                    <a:pt x="1524" y="1138"/>
                  </a:lnTo>
                  <a:lnTo>
                    <a:pt x="1518" y="1121"/>
                  </a:lnTo>
                  <a:lnTo>
                    <a:pt x="1507" y="1088"/>
                  </a:lnTo>
                  <a:lnTo>
                    <a:pt x="1500" y="1072"/>
                  </a:lnTo>
                  <a:lnTo>
                    <a:pt x="1494" y="1056"/>
                  </a:lnTo>
                  <a:lnTo>
                    <a:pt x="1493" y="1052"/>
                  </a:lnTo>
                  <a:lnTo>
                    <a:pt x="1486" y="1037"/>
                  </a:lnTo>
                  <a:lnTo>
                    <a:pt x="1480" y="1024"/>
                  </a:lnTo>
                  <a:lnTo>
                    <a:pt x="1474" y="1013"/>
                  </a:lnTo>
                  <a:lnTo>
                    <a:pt x="1468" y="1004"/>
                  </a:lnTo>
                  <a:lnTo>
                    <a:pt x="1461" y="997"/>
                  </a:lnTo>
                  <a:lnTo>
                    <a:pt x="1459" y="996"/>
                  </a:lnTo>
                  <a:lnTo>
                    <a:pt x="1453" y="993"/>
                  </a:lnTo>
                  <a:lnTo>
                    <a:pt x="1447" y="992"/>
                  </a:lnTo>
                  <a:lnTo>
                    <a:pt x="1445" y="992"/>
                  </a:lnTo>
                  <a:lnTo>
                    <a:pt x="1442" y="992"/>
                  </a:lnTo>
                  <a:lnTo>
                    <a:pt x="1436" y="994"/>
                  </a:lnTo>
                  <a:lnTo>
                    <a:pt x="1434" y="995"/>
                  </a:lnTo>
                  <a:lnTo>
                    <a:pt x="1428" y="1000"/>
                  </a:lnTo>
                  <a:lnTo>
                    <a:pt x="1422" y="1007"/>
                  </a:lnTo>
                  <a:lnTo>
                    <a:pt x="1416" y="1015"/>
                  </a:lnTo>
                  <a:lnTo>
                    <a:pt x="1409" y="1025"/>
                  </a:lnTo>
                  <a:lnTo>
                    <a:pt x="1403" y="1036"/>
                  </a:lnTo>
                  <a:lnTo>
                    <a:pt x="1397" y="1047"/>
                  </a:lnTo>
                  <a:lnTo>
                    <a:pt x="1384" y="1072"/>
                  </a:lnTo>
                  <a:lnTo>
                    <a:pt x="1372" y="1095"/>
                  </a:lnTo>
                  <a:lnTo>
                    <a:pt x="1365" y="1106"/>
                  </a:lnTo>
                  <a:lnTo>
                    <a:pt x="1359" y="1116"/>
                  </a:lnTo>
                  <a:lnTo>
                    <a:pt x="1353" y="1124"/>
                  </a:lnTo>
                  <a:lnTo>
                    <a:pt x="1349" y="1131"/>
                  </a:lnTo>
                  <a:lnTo>
                    <a:pt x="1336" y="1142"/>
                  </a:lnTo>
                  <a:lnTo>
                    <a:pt x="1325" y="1152"/>
                  </a:lnTo>
                  <a:lnTo>
                    <a:pt x="1315" y="1161"/>
                  </a:lnTo>
                  <a:lnTo>
                    <a:pt x="1305" y="1168"/>
                  </a:lnTo>
                  <a:lnTo>
                    <a:pt x="1310" y="1173"/>
                  </a:lnTo>
                  <a:lnTo>
                    <a:pt x="1307" y="1167"/>
                  </a:lnTo>
                  <a:lnTo>
                    <a:pt x="1297" y="1173"/>
                  </a:lnTo>
                  <a:lnTo>
                    <a:pt x="1287" y="1176"/>
                  </a:lnTo>
                  <a:lnTo>
                    <a:pt x="1289" y="1181"/>
                  </a:lnTo>
                  <a:lnTo>
                    <a:pt x="1289" y="1175"/>
                  </a:lnTo>
                  <a:lnTo>
                    <a:pt x="1278" y="1175"/>
                  </a:lnTo>
                  <a:lnTo>
                    <a:pt x="1278" y="1181"/>
                  </a:lnTo>
                  <a:lnTo>
                    <a:pt x="1281" y="1175"/>
                  </a:lnTo>
                  <a:lnTo>
                    <a:pt x="1269" y="1172"/>
                  </a:lnTo>
                  <a:lnTo>
                    <a:pt x="1262" y="1168"/>
                  </a:lnTo>
                  <a:lnTo>
                    <a:pt x="1259" y="1173"/>
                  </a:lnTo>
                  <a:lnTo>
                    <a:pt x="1264" y="1169"/>
                  </a:lnTo>
                  <a:lnTo>
                    <a:pt x="1256" y="1164"/>
                  </a:lnTo>
                  <a:lnTo>
                    <a:pt x="1249" y="1158"/>
                  </a:lnTo>
                  <a:lnTo>
                    <a:pt x="1241" y="1151"/>
                  </a:lnTo>
                  <a:lnTo>
                    <a:pt x="1225" y="1134"/>
                  </a:lnTo>
                  <a:lnTo>
                    <a:pt x="1208" y="1115"/>
                  </a:lnTo>
                  <a:lnTo>
                    <a:pt x="1191" y="1095"/>
                  </a:lnTo>
                  <a:lnTo>
                    <a:pt x="1176" y="1076"/>
                  </a:lnTo>
                  <a:lnTo>
                    <a:pt x="1162" y="1057"/>
                  </a:lnTo>
                  <a:lnTo>
                    <a:pt x="1149" y="1042"/>
                  </a:lnTo>
                  <a:lnTo>
                    <a:pt x="1140" y="1028"/>
                  </a:lnTo>
                  <a:lnTo>
                    <a:pt x="1131" y="1015"/>
                  </a:lnTo>
                  <a:lnTo>
                    <a:pt x="1124" y="1002"/>
                  </a:lnTo>
                  <a:lnTo>
                    <a:pt x="1118" y="990"/>
                  </a:lnTo>
                  <a:lnTo>
                    <a:pt x="1108" y="967"/>
                  </a:lnTo>
                  <a:lnTo>
                    <a:pt x="1099" y="948"/>
                  </a:lnTo>
                  <a:lnTo>
                    <a:pt x="1094" y="938"/>
                  </a:lnTo>
                  <a:lnTo>
                    <a:pt x="1089" y="931"/>
                  </a:lnTo>
                  <a:lnTo>
                    <a:pt x="1082" y="918"/>
                  </a:lnTo>
                  <a:lnTo>
                    <a:pt x="1079" y="912"/>
                  </a:lnTo>
                  <a:lnTo>
                    <a:pt x="1075" y="905"/>
                  </a:lnTo>
                  <a:lnTo>
                    <a:pt x="1072" y="897"/>
                  </a:lnTo>
                  <a:lnTo>
                    <a:pt x="1067" y="901"/>
                  </a:lnTo>
                  <a:lnTo>
                    <a:pt x="1073" y="901"/>
                  </a:lnTo>
                  <a:lnTo>
                    <a:pt x="1068" y="889"/>
                  </a:lnTo>
                  <a:lnTo>
                    <a:pt x="1065" y="879"/>
                  </a:lnTo>
                  <a:lnTo>
                    <a:pt x="1060" y="865"/>
                  </a:lnTo>
                  <a:lnTo>
                    <a:pt x="1056" y="850"/>
                  </a:lnTo>
                  <a:lnTo>
                    <a:pt x="1051" y="835"/>
                  </a:lnTo>
                  <a:lnTo>
                    <a:pt x="1045" y="817"/>
                  </a:lnTo>
                  <a:lnTo>
                    <a:pt x="1039" y="799"/>
                  </a:lnTo>
                  <a:lnTo>
                    <a:pt x="1033" y="780"/>
                  </a:lnTo>
                  <a:lnTo>
                    <a:pt x="1025" y="758"/>
                  </a:lnTo>
                  <a:lnTo>
                    <a:pt x="1020" y="760"/>
                  </a:lnTo>
                  <a:lnTo>
                    <a:pt x="1026" y="759"/>
                  </a:lnTo>
                  <a:lnTo>
                    <a:pt x="1023" y="749"/>
                  </a:lnTo>
                  <a:lnTo>
                    <a:pt x="1019" y="736"/>
                  </a:lnTo>
                  <a:lnTo>
                    <a:pt x="1016" y="721"/>
                  </a:lnTo>
                  <a:lnTo>
                    <a:pt x="1012" y="705"/>
                  </a:lnTo>
                  <a:lnTo>
                    <a:pt x="1004" y="672"/>
                  </a:lnTo>
                  <a:lnTo>
                    <a:pt x="997" y="638"/>
                  </a:lnTo>
                  <a:lnTo>
                    <a:pt x="993" y="622"/>
                  </a:lnTo>
                  <a:lnTo>
                    <a:pt x="989" y="607"/>
                  </a:lnTo>
                  <a:lnTo>
                    <a:pt x="984" y="593"/>
                  </a:lnTo>
                  <a:lnTo>
                    <a:pt x="980" y="581"/>
                  </a:lnTo>
                  <a:lnTo>
                    <a:pt x="979" y="577"/>
                  </a:lnTo>
                  <a:lnTo>
                    <a:pt x="974" y="567"/>
                  </a:lnTo>
                  <a:lnTo>
                    <a:pt x="970" y="559"/>
                  </a:lnTo>
                  <a:lnTo>
                    <a:pt x="965" y="554"/>
                  </a:lnTo>
                  <a:lnTo>
                    <a:pt x="963" y="553"/>
                  </a:lnTo>
                  <a:lnTo>
                    <a:pt x="961" y="553"/>
                  </a:lnTo>
                  <a:lnTo>
                    <a:pt x="956" y="551"/>
                  </a:lnTo>
                  <a:lnTo>
                    <a:pt x="951" y="552"/>
                  </a:lnTo>
                  <a:lnTo>
                    <a:pt x="949" y="553"/>
                  </a:lnTo>
                  <a:lnTo>
                    <a:pt x="947" y="554"/>
                  </a:lnTo>
                  <a:lnTo>
                    <a:pt x="942" y="558"/>
                  </a:lnTo>
                  <a:lnTo>
                    <a:pt x="936" y="564"/>
                  </a:lnTo>
                  <a:lnTo>
                    <a:pt x="931" y="572"/>
                  </a:lnTo>
                  <a:lnTo>
                    <a:pt x="926" y="582"/>
                  </a:lnTo>
                  <a:lnTo>
                    <a:pt x="920" y="594"/>
                  </a:lnTo>
                  <a:lnTo>
                    <a:pt x="915" y="607"/>
                  </a:lnTo>
                  <a:lnTo>
                    <a:pt x="913" y="611"/>
                  </a:lnTo>
                  <a:lnTo>
                    <a:pt x="908" y="626"/>
                  </a:lnTo>
                  <a:lnTo>
                    <a:pt x="902" y="641"/>
                  </a:lnTo>
                  <a:lnTo>
                    <a:pt x="897" y="657"/>
                  </a:lnTo>
                  <a:lnTo>
                    <a:pt x="886" y="691"/>
                  </a:lnTo>
                  <a:lnTo>
                    <a:pt x="877" y="726"/>
                  </a:lnTo>
                  <a:lnTo>
                    <a:pt x="869" y="759"/>
                  </a:lnTo>
                  <a:lnTo>
                    <a:pt x="865" y="778"/>
                  </a:lnTo>
                  <a:lnTo>
                    <a:pt x="861" y="797"/>
                  </a:lnTo>
                  <a:lnTo>
                    <a:pt x="859" y="819"/>
                  </a:lnTo>
                  <a:lnTo>
                    <a:pt x="856" y="842"/>
                  </a:lnTo>
                  <a:lnTo>
                    <a:pt x="852" y="890"/>
                  </a:lnTo>
                  <a:lnTo>
                    <a:pt x="848" y="939"/>
                  </a:lnTo>
                  <a:lnTo>
                    <a:pt x="846" y="962"/>
                  </a:lnTo>
                  <a:lnTo>
                    <a:pt x="844" y="985"/>
                  </a:lnTo>
                  <a:lnTo>
                    <a:pt x="842" y="1007"/>
                  </a:lnTo>
                  <a:lnTo>
                    <a:pt x="840" y="1027"/>
                  </a:lnTo>
                  <a:lnTo>
                    <a:pt x="838" y="1045"/>
                  </a:lnTo>
                  <a:lnTo>
                    <a:pt x="835" y="1060"/>
                  </a:lnTo>
                  <a:lnTo>
                    <a:pt x="832" y="1073"/>
                  </a:lnTo>
                  <a:lnTo>
                    <a:pt x="838" y="1073"/>
                  </a:lnTo>
                  <a:lnTo>
                    <a:pt x="834" y="1068"/>
                  </a:lnTo>
                  <a:lnTo>
                    <a:pt x="830" y="1079"/>
                  </a:lnTo>
                  <a:lnTo>
                    <a:pt x="830" y="1080"/>
                  </a:lnTo>
                  <a:lnTo>
                    <a:pt x="827" y="1084"/>
                  </a:lnTo>
                  <a:lnTo>
                    <a:pt x="823" y="1089"/>
                  </a:lnTo>
                  <a:lnTo>
                    <a:pt x="819" y="1092"/>
                  </a:lnTo>
                  <a:lnTo>
                    <a:pt x="824" y="1097"/>
                  </a:lnTo>
                  <a:lnTo>
                    <a:pt x="821" y="1091"/>
                  </a:lnTo>
                  <a:lnTo>
                    <a:pt x="817" y="1093"/>
                  </a:lnTo>
                  <a:lnTo>
                    <a:pt x="819" y="1098"/>
                  </a:lnTo>
                  <a:lnTo>
                    <a:pt x="819" y="1092"/>
                  </a:lnTo>
                  <a:lnTo>
                    <a:pt x="815" y="1092"/>
                  </a:lnTo>
                  <a:lnTo>
                    <a:pt x="815" y="1098"/>
                  </a:lnTo>
                  <a:lnTo>
                    <a:pt x="817" y="1092"/>
                  </a:lnTo>
                  <a:lnTo>
                    <a:pt x="813" y="1091"/>
                  </a:lnTo>
                  <a:lnTo>
                    <a:pt x="808" y="1088"/>
                  </a:lnTo>
                  <a:lnTo>
                    <a:pt x="805" y="1093"/>
                  </a:lnTo>
                  <a:lnTo>
                    <a:pt x="810" y="1089"/>
                  </a:lnTo>
                  <a:lnTo>
                    <a:pt x="805" y="1084"/>
                  </a:lnTo>
                  <a:lnTo>
                    <a:pt x="800" y="1078"/>
                  </a:lnTo>
                  <a:lnTo>
                    <a:pt x="795" y="1070"/>
                  </a:lnTo>
                  <a:lnTo>
                    <a:pt x="790" y="1062"/>
                  </a:lnTo>
                  <a:lnTo>
                    <a:pt x="785" y="1052"/>
                  </a:lnTo>
                  <a:lnTo>
                    <a:pt x="780" y="1040"/>
                  </a:lnTo>
                  <a:lnTo>
                    <a:pt x="776" y="1045"/>
                  </a:lnTo>
                  <a:lnTo>
                    <a:pt x="782" y="1045"/>
                  </a:lnTo>
                  <a:lnTo>
                    <a:pt x="777" y="1032"/>
                  </a:lnTo>
                  <a:lnTo>
                    <a:pt x="772" y="1019"/>
                  </a:lnTo>
                  <a:lnTo>
                    <a:pt x="768" y="1003"/>
                  </a:lnTo>
                  <a:lnTo>
                    <a:pt x="764" y="987"/>
                  </a:lnTo>
                  <a:lnTo>
                    <a:pt x="760" y="968"/>
                  </a:lnTo>
                  <a:lnTo>
                    <a:pt x="755" y="946"/>
                  </a:lnTo>
                  <a:lnTo>
                    <a:pt x="751" y="921"/>
                  </a:lnTo>
                  <a:lnTo>
                    <a:pt x="747" y="895"/>
                  </a:lnTo>
                  <a:lnTo>
                    <a:pt x="743" y="868"/>
                  </a:lnTo>
                  <a:lnTo>
                    <a:pt x="739" y="839"/>
                  </a:lnTo>
                  <a:lnTo>
                    <a:pt x="735" y="810"/>
                  </a:lnTo>
                  <a:lnTo>
                    <a:pt x="726" y="751"/>
                  </a:lnTo>
                  <a:lnTo>
                    <a:pt x="722" y="722"/>
                  </a:lnTo>
                  <a:lnTo>
                    <a:pt x="719" y="695"/>
                  </a:lnTo>
                  <a:lnTo>
                    <a:pt x="715" y="668"/>
                  </a:lnTo>
                  <a:lnTo>
                    <a:pt x="711" y="643"/>
                  </a:lnTo>
                  <a:lnTo>
                    <a:pt x="707" y="620"/>
                  </a:lnTo>
                  <a:lnTo>
                    <a:pt x="704" y="598"/>
                  </a:lnTo>
                  <a:lnTo>
                    <a:pt x="701" y="581"/>
                  </a:lnTo>
                  <a:lnTo>
                    <a:pt x="697" y="564"/>
                  </a:lnTo>
                  <a:lnTo>
                    <a:pt x="694" y="549"/>
                  </a:lnTo>
                  <a:lnTo>
                    <a:pt x="691" y="536"/>
                  </a:lnTo>
                  <a:lnTo>
                    <a:pt x="688" y="523"/>
                  </a:lnTo>
                  <a:lnTo>
                    <a:pt x="686" y="511"/>
                  </a:lnTo>
                  <a:lnTo>
                    <a:pt x="680" y="489"/>
                  </a:lnTo>
                  <a:lnTo>
                    <a:pt x="675" y="468"/>
                  </a:lnTo>
                  <a:lnTo>
                    <a:pt x="671" y="444"/>
                  </a:lnTo>
                  <a:lnTo>
                    <a:pt x="668" y="431"/>
                  </a:lnTo>
                  <a:lnTo>
                    <a:pt x="666" y="417"/>
                  </a:lnTo>
                  <a:lnTo>
                    <a:pt x="663" y="401"/>
                  </a:lnTo>
                  <a:lnTo>
                    <a:pt x="661" y="384"/>
                  </a:lnTo>
                  <a:lnTo>
                    <a:pt x="659" y="364"/>
                  </a:lnTo>
                  <a:lnTo>
                    <a:pt x="657" y="342"/>
                  </a:lnTo>
                  <a:lnTo>
                    <a:pt x="655" y="317"/>
                  </a:lnTo>
                  <a:lnTo>
                    <a:pt x="654" y="291"/>
                  </a:lnTo>
                  <a:lnTo>
                    <a:pt x="652" y="263"/>
                  </a:lnTo>
                  <a:lnTo>
                    <a:pt x="651" y="235"/>
                  </a:lnTo>
                  <a:lnTo>
                    <a:pt x="648" y="178"/>
                  </a:lnTo>
                  <a:lnTo>
                    <a:pt x="647" y="150"/>
                  </a:lnTo>
                  <a:lnTo>
                    <a:pt x="645" y="124"/>
                  </a:lnTo>
                  <a:lnTo>
                    <a:pt x="643" y="98"/>
                  </a:lnTo>
                  <a:lnTo>
                    <a:pt x="641" y="76"/>
                  </a:lnTo>
                  <a:lnTo>
                    <a:pt x="638" y="55"/>
                  </a:lnTo>
                  <a:lnTo>
                    <a:pt x="634" y="38"/>
                  </a:lnTo>
                  <a:lnTo>
                    <a:pt x="633" y="30"/>
                  </a:lnTo>
                  <a:lnTo>
                    <a:pt x="631" y="24"/>
                  </a:lnTo>
                  <a:lnTo>
                    <a:pt x="628" y="18"/>
                  </a:lnTo>
                  <a:lnTo>
                    <a:pt x="627" y="14"/>
                  </a:lnTo>
                  <a:lnTo>
                    <a:pt x="625" y="10"/>
                  </a:lnTo>
                  <a:lnTo>
                    <a:pt x="624" y="10"/>
                  </a:lnTo>
                  <a:lnTo>
                    <a:pt x="619" y="4"/>
                  </a:lnTo>
                  <a:lnTo>
                    <a:pt x="617" y="3"/>
                  </a:lnTo>
                  <a:lnTo>
                    <a:pt x="611" y="0"/>
                  </a:lnTo>
                  <a:lnTo>
                    <a:pt x="609" y="0"/>
                  </a:lnTo>
                  <a:lnTo>
                    <a:pt x="602" y="0"/>
                  </a:lnTo>
                  <a:lnTo>
                    <a:pt x="600" y="1"/>
                  </a:lnTo>
                  <a:lnTo>
                    <a:pt x="593" y="4"/>
                  </a:lnTo>
                  <a:lnTo>
                    <a:pt x="591" y="5"/>
                  </a:lnTo>
                  <a:lnTo>
                    <a:pt x="583" y="11"/>
                  </a:lnTo>
                  <a:lnTo>
                    <a:pt x="575" y="18"/>
                  </a:lnTo>
                  <a:lnTo>
                    <a:pt x="567" y="28"/>
                  </a:lnTo>
                  <a:lnTo>
                    <a:pt x="559" y="38"/>
                  </a:lnTo>
                  <a:lnTo>
                    <a:pt x="550" y="50"/>
                  </a:lnTo>
                  <a:lnTo>
                    <a:pt x="542" y="62"/>
                  </a:lnTo>
                  <a:lnTo>
                    <a:pt x="525" y="88"/>
                  </a:lnTo>
                  <a:lnTo>
                    <a:pt x="510" y="113"/>
                  </a:lnTo>
                  <a:lnTo>
                    <a:pt x="502" y="124"/>
                  </a:lnTo>
                  <a:lnTo>
                    <a:pt x="496" y="135"/>
                  </a:lnTo>
                  <a:lnTo>
                    <a:pt x="489" y="145"/>
                  </a:lnTo>
                  <a:lnTo>
                    <a:pt x="482" y="156"/>
                  </a:lnTo>
                  <a:lnTo>
                    <a:pt x="470" y="180"/>
                  </a:lnTo>
                  <a:lnTo>
                    <a:pt x="458" y="205"/>
                  </a:lnTo>
                  <a:lnTo>
                    <a:pt x="447" y="231"/>
                  </a:lnTo>
                  <a:lnTo>
                    <a:pt x="436" y="256"/>
                  </a:lnTo>
                  <a:lnTo>
                    <a:pt x="424" y="279"/>
                  </a:lnTo>
                  <a:lnTo>
                    <a:pt x="418" y="289"/>
                  </a:lnTo>
                  <a:lnTo>
                    <a:pt x="413" y="299"/>
                  </a:lnTo>
                  <a:lnTo>
                    <a:pt x="407" y="307"/>
                  </a:lnTo>
                  <a:lnTo>
                    <a:pt x="402" y="314"/>
                  </a:lnTo>
                  <a:lnTo>
                    <a:pt x="394" y="318"/>
                  </a:lnTo>
                  <a:lnTo>
                    <a:pt x="399" y="323"/>
                  </a:lnTo>
                  <a:lnTo>
                    <a:pt x="396" y="317"/>
                  </a:lnTo>
                  <a:lnTo>
                    <a:pt x="390" y="319"/>
                  </a:lnTo>
                  <a:lnTo>
                    <a:pt x="392" y="325"/>
                  </a:lnTo>
                  <a:lnTo>
                    <a:pt x="392" y="319"/>
                  </a:lnTo>
                  <a:lnTo>
                    <a:pt x="385" y="318"/>
                  </a:lnTo>
                  <a:lnTo>
                    <a:pt x="385" y="324"/>
                  </a:lnTo>
                  <a:lnTo>
                    <a:pt x="388" y="319"/>
                  </a:lnTo>
                  <a:lnTo>
                    <a:pt x="381" y="317"/>
                  </a:lnTo>
                  <a:lnTo>
                    <a:pt x="374" y="314"/>
                  </a:lnTo>
                  <a:lnTo>
                    <a:pt x="367" y="310"/>
                  </a:lnTo>
                  <a:lnTo>
                    <a:pt x="352" y="301"/>
                  </a:lnTo>
                  <a:lnTo>
                    <a:pt x="345" y="297"/>
                  </a:lnTo>
                  <a:lnTo>
                    <a:pt x="338" y="295"/>
                  </a:lnTo>
                  <a:lnTo>
                    <a:pt x="335" y="294"/>
                  </a:lnTo>
                  <a:lnTo>
                    <a:pt x="329" y="294"/>
                  </a:lnTo>
                  <a:lnTo>
                    <a:pt x="322" y="295"/>
                  </a:lnTo>
                  <a:lnTo>
                    <a:pt x="319" y="295"/>
                  </a:lnTo>
                  <a:lnTo>
                    <a:pt x="313" y="299"/>
                  </a:lnTo>
                  <a:lnTo>
                    <a:pt x="311" y="300"/>
                  </a:lnTo>
                  <a:lnTo>
                    <a:pt x="305" y="307"/>
                  </a:lnTo>
                  <a:lnTo>
                    <a:pt x="302" y="312"/>
                  </a:lnTo>
                  <a:lnTo>
                    <a:pt x="299" y="317"/>
                  </a:lnTo>
                  <a:lnTo>
                    <a:pt x="296" y="324"/>
                  </a:lnTo>
                  <a:lnTo>
                    <a:pt x="295" y="328"/>
                  </a:lnTo>
                  <a:lnTo>
                    <a:pt x="293" y="335"/>
                  </a:lnTo>
                  <a:lnTo>
                    <a:pt x="289" y="345"/>
                  </a:lnTo>
                  <a:lnTo>
                    <a:pt x="287" y="356"/>
                  </a:lnTo>
                  <a:lnTo>
                    <a:pt x="284" y="368"/>
                  </a:lnTo>
                  <a:lnTo>
                    <a:pt x="282" y="382"/>
                  </a:lnTo>
                  <a:lnTo>
                    <a:pt x="280" y="397"/>
                  </a:lnTo>
                  <a:lnTo>
                    <a:pt x="277" y="414"/>
                  </a:lnTo>
                  <a:lnTo>
                    <a:pt x="275" y="431"/>
                  </a:lnTo>
                  <a:lnTo>
                    <a:pt x="273" y="450"/>
                  </a:lnTo>
                  <a:lnTo>
                    <a:pt x="269" y="489"/>
                  </a:lnTo>
                  <a:lnTo>
                    <a:pt x="265" y="530"/>
                  </a:lnTo>
                  <a:lnTo>
                    <a:pt x="261" y="573"/>
                  </a:lnTo>
                  <a:lnTo>
                    <a:pt x="257" y="615"/>
                  </a:lnTo>
                  <a:lnTo>
                    <a:pt x="253" y="657"/>
                  </a:lnTo>
                  <a:lnTo>
                    <a:pt x="250" y="697"/>
                  </a:lnTo>
                  <a:lnTo>
                    <a:pt x="247" y="735"/>
                  </a:lnTo>
                  <a:lnTo>
                    <a:pt x="245" y="752"/>
                  </a:lnTo>
                  <a:lnTo>
                    <a:pt x="243" y="768"/>
                  </a:lnTo>
                  <a:lnTo>
                    <a:pt x="242" y="783"/>
                  </a:lnTo>
                  <a:lnTo>
                    <a:pt x="240" y="797"/>
                  </a:lnTo>
                  <a:lnTo>
                    <a:pt x="239" y="809"/>
                  </a:lnTo>
                  <a:lnTo>
                    <a:pt x="237" y="819"/>
                  </a:lnTo>
                  <a:lnTo>
                    <a:pt x="236" y="828"/>
                  </a:lnTo>
                  <a:lnTo>
                    <a:pt x="234" y="835"/>
                  </a:lnTo>
                  <a:lnTo>
                    <a:pt x="233" y="840"/>
                  </a:lnTo>
                  <a:lnTo>
                    <a:pt x="239" y="840"/>
                  </a:lnTo>
                  <a:lnTo>
                    <a:pt x="234" y="836"/>
                  </a:lnTo>
                  <a:lnTo>
                    <a:pt x="233" y="839"/>
                  </a:lnTo>
                  <a:lnTo>
                    <a:pt x="231" y="839"/>
                  </a:lnTo>
                  <a:lnTo>
                    <a:pt x="236" y="838"/>
                  </a:lnTo>
                  <a:lnTo>
                    <a:pt x="233" y="838"/>
                  </a:lnTo>
                  <a:lnTo>
                    <a:pt x="236" y="844"/>
                  </a:lnTo>
                  <a:lnTo>
                    <a:pt x="238" y="838"/>
                  </a:lnTo>
                  <a:lnTo>
                    <a:pt x="237" y="838"/>
                  </a:lnTo>
                  <a:lnTo>
                    <a:pt x="234" y="843"/>
                  </a:lnTo>
                  <a:lnTo>
                    <a:pt x="239" y="839"/>
                  </a:lnTo>
                  <a:lnTo>
                    <a:pt x="237" y="836"/>
                  </a:lnTo>
                  <a:lnTo>
                    <a:pt x="233" y="840"/>
                  </a:lnTo>
                  <a:lnTo>
                    <a:pt x="239" y="840"/>
                  </a:lnTo>
                  <a:lnTo>
                    <a:pt x="238" y="836"/>
                  </a:lnTo>
                  <a:lnTo>
                    <a:pt x="236" y="830"/>
                  </a:lnTo>
                  <a:lnTo>
                    <a:pt x="235" y="823"/>
                  </a:lnTo>
                  <a:lnTo>
                    <a:pt x="234" y="814"/>
                  </a:lnTo>
                  <a:lnTo>
                    <a:pt x="233" y="804"/>
                  </a:lnTo>
                  <a:lnTo>
                    <a:pt x="232" y="793"/>
                  </a:lnTo>
                  <a:lnTo>
                    <a:pt x="231" y="781"/>
                  </a:lnTo>
                  <a:lnTo>
                    <a:pt x="229" y="754"/>
                  </a:lnTo>
                  <a:lnTo>
                    <a:pt x="227" y="724"/>
                  </a:lnTo>
                  <a:lnTo>
                    <a:pt x="225" y="692"/>
                  </a:lnTo>
                  <a:lnTo>
                    <a:pt x="223" y="659"/>
                  </a:lnTo>
                  <a:lnTo>
                    <a:pt x="221" y="625"/>
                  </a:lnTo>
                  <a:lnTo>
                    <a:pt x="219" y="591"/>
                  </a:lnTo>
                  <a:lnTo>
                    <a:pt x="216" y="559"/>
                  </a:lnTo>
                  <a:lnTo>
                    <a:pt x="214" y="528"/>
                  </a:lnTo>
                  <a:lnTo>
                    <a:pt x="211" y="500"/>
                  </a:lnTo>
                  <a:lnTo>
                    <a:pt x="210" y="488"/>
                  </a:lnTo>
                  <a:lnTo>
                    <a:pt x="208" y="476"/>
                  </a:lnTo>
                  <a:lnTo>
                    <a:pt x="207" y="465"/>
                  </a:lnTo>
                  <a:lnTo>
                    <a:pt x="205" y="455"/>
                  </a:lnTo>
                  <a:lnTo>
                    <a:pt x="197" y="422"/>
                  </a:lnTo>
                  <a:lnTo>
                    <a:pt x="189" y="390"/>
                  </a:lnTo>
                  <a:lnTo>
                    <a:pt x="180" y="361"/>
                  </a:lnTo>
                  <a:lnTo>
                    <a:pt x="171" y="335"/>
                  </a:lnTo>
                  <a:lnTo>
                    <a:pt x="167" y="324"/>
                  </a:lnTo>
                  <a:lnTo>
                    <a:pt x="165" y="319"/>
                  </a:lnTo>
                  <a:lnTo>
                    <a:pt x="161" y="309"/>
                  </a:lnTo>
                  <a:lnTo>
                    <a:pt x="156" y="300"/>
                  </a:lnTo>
                  <a:lnTo>
                    <a:pt x="152" y="292"/>
                  </a:lnTo>
                  <a:lnTo>
                    <a:pt x="147" y="285"/>
                  </a:lnTo>
                  <a:lnTo>
                    <a:pt x="143" y="279"/>
                  </a:lnTo>
                  <a:lnTo>
                    <a:pt x="139" y="275"/>
                  </a:lnTo>
                  <a:lnTo>
                    <a:pt x="137" y="274"/>
                  </a:lnTo>
                  <a:lnTo>
                    <a:pt x="133" y="272"/>
                  </a:lnTo>
                  <a:lnTo>
                    <a:pt x="128" y="270"/>
                  </a:lnTo>
                  <a:lnTo>
                    <a:pt x="126" y="270"/>
                  </a:lnTo>
                  <a:lnTo>
                    <a:pt x="122" y="270"/>
                  </a:lnTo>
                  <a:lnTo>
                    <a:pt x="119" y="271"/>
                  </a:lnTo>
                  <a:lnTo>
                    <a:pt x="116" y="273"/>
                  </a:lnTo>
                  <a:lnTo>
                    <a:pt x="114" y="274"/>
                  </a:lnTo>
                  <a:lnTo>
                    <a:pt x="110" y="277"/>
                  </a:lnTo>
                  <a:lnTo>
                    <a:pt x="106" y="282"/>
                  </a:lnTo>
                  <a:lnTo>
                    <a:pt x="102" y="288"/>
                  </a:lnTo>
                  <a:lnTo>
                    <a:pt x="98" y="295"/>
                  </a:lnTo>
                  <a:lnTo>
                    <a:pt x="95" y="303"/>
                  </a:lnTo>
                  <a:lnTo>
                    <a:pt x="93" y="308"/>
                  </a:lnTo>
                  <a:lnTo>
                    <a:pt x="86" y="326"/>
                  </a:lnTo>
                  <a:lnTo>
                    <a:pt x="79" y="348"/>
                  </a:lnTo>
                  <a:lnTo>
                    <a:pt x="71" y="372"/>
                  </a:lnTo>
                  <a:lnTo>
                    <a:pt x="65" y="395"/>
                  </a:lnTo>
                  <a:lnTo>
                    <a:pt x="60" y="409"/>
                  </a:lnTo>
                  <a:lnTo>
                    <a:pt x="56" y="425"/>
                  </a:lnTo>
                  <a:lnTo>
                    <a:pt x="51" y="442"/>
                  </a:lnTo>
                  <a:lnTo>
                    <a:pt x="47" y="460"/>
                  </a:lnTo>
                  <a:lnTo>
                    <a:pt x="42" y="480"/>
                  </a:lnTo>
                  <a:lnTo>
                    <a:pt x="37" y="500"/>
                  </a:lnTo>
                  <a:lnTo>
                    <a:pt x="28" y="541"/>
                  </a:lnTo>
                  <a:lnTo>
                    <a:pt x="19" y="581"/>
                  </a:lnTo>
                  <a:lnTo>
                    <a:pt x="15" y="599"/>
                  </a:lnTo>
                  <a:lnTo>
                    <a:pt x="11" y="617"/>
                  </a:lnTo>
                  <a:lnTo>
                    <a:pt x="7" y="633"/>
                  </a:lnTo>
                  <a:lnTo>
                    <a:pt x="4" y="648"/>
                  </a:lnTo>
                  <a:lnTo>
                    <a:pt x="1" y="660"/>
                  </a:lnTo>
                  <a:lnTo>
                    <a:pt x="0" y="669"/>
                  </a:lnTo>
                  <a:close/>
                </a:path>
              </a:pathLst>
            </a:custGeom>
            <a:solidFill>
              <a:srgbClr val="000000"/>
            </a:solidFill>
            <a:ln w="28575" cmpd="sng">
              <a:solidFill>
                <a:schemeClr val="bg1"/>
              </a:solidFill>
              <a:round/>
              <a:headEnd/>
              <a:tailEnd/>
            </a:ln>
          </p:spPr>
          <p:txBody>
            <a:bodyPr/>
            <a:lstStyle/>
            <a:p>
              <a:endParaRPr lang="fr-FR" sz="1050"/>
            </a:p>
          </p:txBody>
        </p:sp>
        <p:sp>
          <p:nvSpPr>
            <p:cNvPr id="13" name="Rectangle 68">
              <a:extLst>
                <a:ext uri="{FF2B5EF4-FFF2-40B4-BE49-F238E27FC236}">
                  <a16:creationId xmlns:a16="http://schemas.microsoft.com/office/drawing/2014/main" id="{5F86D558-35EB-409E-A2F9-8D6731C7DF8B}"/>
                </a:ext>
              </a:extLst>
            </p:cNvPr>
            <p:cNvSpPr>
              <a:spLocks noChangeArrowheads="1"/>
            </p:cNvSpPr>
            <p:nvPr/>
          </p:nvSpPr>
          <p:spPr bwMode="auto">
            <a:xfrm>
              <a:off x="5549900" y="2165350"/>
              <a:ext cx="14319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14" name="Rectangle 69">
              <a:extLst>
                <a:ext uri="{FF2B5EF4-FFF2-40B4-BE49-F238E27FC236}">
                  <a16:creationId xmlns:a16="http://schemas.microsoft.com/office/drawing/2014/main" id="{23A4A4A9-F3E7-4685-8D51-C0D50A6B29BB}"/>
                </a:ext>
              </a:extLst>
            </p:cNvPr>
            <p:cNvSpPr>
              <a:spLocks noChangeArrowheads="1"/>
            </p:cNvSpPr>
            <p:nvPr/>
          </p:nvSpPr>
          <p:spPr bwMode="auto">
            <a:xfrm>
              <a:off x="5549900" y="2176463"/>
              <a:ext cx="2060519" cy="2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050">
                  <a:solidFill>
                    <a:srgbClr val="000000"/>
                  </a:solidFill>
                </a:rPr>
                <a:t>Limite technique</a:t>
              </a:r>
            </a:p>
          </p:txBody>
        </p:sp>
        <p:sp>
          <p:nvSpPr>
            <p:cNvPr id="15" name="Rectangle 70">
              <a:extLst>
                <a:ext uri="{FF2B5EF4-FFF2-40B4-BE49-F238E27FC236}">
                  <a16:creationId xmlns:a16="http://schemas.microsoft.com/office/drawing/2014/main" id="{E33C45CA-7DF5-44C9-9BCE-211FE146A0C8}"/>
                </a:ext>
              </a:extLst>
            </p:cNvPr>
            <p:cNvSpPr>
              <a:spLocks noChangeArrowheads="1"/>
            </p:cNvSpPr>
            <p:nvPr/>
          </p:nvSpPr>
          <p:spPr bwMode="auto">
            <a:xfrm>
              <a:off x="5543550" y="3294063"/>
              <a:ext cx="6778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16" name="Rectangle 71">
              <a:extLst>
                <a:ext uri="{FF2B5EF4-FFF2-40B4-BE49-F238E27FC236}">
                  <a16:creationId xmlns:a16="http://schemas.microsoft.com/office/drawing/2014/main" id="{4BCCC03C-D85B-4E55-8B83-08190D69052D}"/>
                </a:ext>
              </a:extLst>
            </p:cNvPr>
            <p:cNvSpPr>
              <a:spLocks noChangeArrowheads="1"/>
            </p:cNvSpPr>
            <p:nvPr/>
          </p:nvSpPr>
          <p:spPr bwMode="auto">
            <a:xfrm>
              <a:off x="5543550" y="3306762"/>
              <a:ext cx="1930577" cy="2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050">
                  <a:solidFill>
                    <a:srgbClr val="000000"/>
                  </a:solidFill>
                </a:rPr>
                <a:t>Le meilleur jour</a:t>
              </a:r>
            </a:p>
          </p:txBody>
        </p:sp>
        <p:sp>
          <p:nvSpPr>
            <p:cNvPr id="17" name="Rectangle 72">
              <a:extLst>
                <a:ext uri="{FF2B5EF4-FFF2-40B4-BE49-F238E27FC236}">
                  <a16:creationId xmlns:a16="http://schemas.microsoft.com/office/drawing/2014/main" id="{05624694-6CCA-4DA1-8F45-A2A925666B1D}"/>
                </a:ext>
              </a:extLst>
            </p:cNvPr>
            <p:cNvSpPr>
              <a:spLocks noChangeArrowheads="1"/>
            </p:cNvSpPr>
            <p:nvPr/>
          </p:nvSpPr>
          <p:spPr bwMode="auto">
            <a:xfrm>
              <a:off x="5543550" y="4695825"/>
              <a:ext cx="11255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18" name="Rectangle 73">
              <a:extLst>
                <a:ext uri="{FF2B5EF4-FFF2-40B4-BE49-F238E27FC236}">
                  <a16:creationId xmlns:a16="http://schemas.microsoft.com/office/drawing/2014/main" id="{34A765FF-2DE2-469A-AB93-CC19AA65AB30}"/>
                </a:ext>
              </a:extLst>
            </p:cNvPr>
            <p:cNvSpPr>
              <a:spLocks noChangeArrowheads="1"/>
            </p:cNvSpPr>
            <p:nvPr/>
          </p:nvSpPr>
          <p:spPr bwMode="auto">
            <a:xfrm>
              <a:off x="5543550" y="4706938"/>
              <a:ext cx="1877981" cy="2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050">
                  <a:solidFill>
                    <a:srgbClr val="000000"/>
                  </a:solidFill>
                </a:rPr>
                <a:t>Moyenne réelle</a:t>
              </a:r>
            </a:p>
          </p:txBody>
        </p:sp>
        <p:sp>
          <p:nvSpPr>
            <p:cNvPr id="19" name="Oval 74">
              <a:extLst>
                <a:ext uri="{FF2B5EF4-FFF2-40B4-BE49-F238E27FC236}">
                  <a16:creationId xmlns:a16="http://schemas.microsoft.com/office/drawing/2014/main" id="{9A6E7225-121A-4685-8F3E-F7D8030C862D}"/>
                </a:ext>
              </a:extLst>
            </p:cNvPr>
            <p:cNvSpPr>
              <a:spLocks noChangeArrowheads="1"/>
            </p:cNvSpPr>
            <p:nvPr/>
          </p:nvSpPr>
          <p:spPr bwMode="auto">
            <a:xfrm>
              <a:off x="5461000" y="3892550"/>
              <a:ext cx="1358900" cy="347663"/>
            </a:xfrm>
            <a:prstGeom prst="ellipse">
              <a:avLst/>
            </a:prstGeom>
            <a:solidFill>
              <a:srgbClr val="FFFF00"/>
            </a:solidFill>
            <a:ln w="12700">
              <a:solidFill>
                <a:srgbClr val="000000"/>
              </a:solidFill>
              <a:round/>
              <a:headEnd/>
              <a:tailEnd/>
            </a:ln>
          </p:spPr>
          <p:txBody>
            <a:bodyPr anchor="ctr" anchorCtr="1"/>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900" dirty="0">
                  <a:solidFill>
                    <a:srgbClr val="000000"/>
                  </a:solidFill>
                </a:rPr>
                <a:t>Gaps</a:t>
              </a:r>
            </a:p>
          </p:txBody>
        </p:sp>
        <p:sp>
          <p:nvSpPr>
            <p:cNvPr id="20" name="Rectangle 75">
              <a:extLst>
                <a:ext uri="{FF2B5EF4-FFF2-40B4-BE49-F238E27FC236}">
                  <a16:creationId xmlns:a16="http://schemas.microsoft.com/office/drawing/2014/main" id="{D18F4D94-9EC3-40C7-9FEA-BF9CD870B265}"/>
                </a:ext>
              </a:extLst>
            </p:cNvPr>
            <p:cNvSpPr>
              <a:spLocks noChangeArrowheads="1"/>
            </p:cNvSpPr>
            <p:nvPr/>
          </p:nvSpPr>
          <p:spPr bwMode="auto">
            <a:xfrm>
              <a:off x="3395663" y="4164013"/>
              <a:ext cx="48418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21" name="Rectangle 76">
              <a:extLst>
                <a:ext uri="{FF2B5EF4-FFF2-40B4-BE49-F238E27FC236}">
                  <a16:creationId xmlns:a16="http://schemas.microsoft.com/office/drawing/2014/main" id="{5FF01D26-D84E-4DD7-BDB9-31BA455F417E}"/>
                </a:ext>
              </a:extLst>
            </p:cNvPr>
            <p:cNvSpPr>
              <a:spLocks noChangeArrowheads="1"/>
            </p:cNvSpPr>
            <p:nvPr/>
          </p:nvSpPr>
          <p:spPr bwMode="auto">
            <a:xfrm>
              <a:off x="3395664" y="4175124"/>
              <a:ext cx="767281" cy="2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050">
                  <a:solidFill>
                    <a:srgbClr val="000000"/>
                  </a:solidFill>
                </a:rPr>
                <a:t>Réelle</a:t>
              </a:r>
            </a:p>
          </p:txBody>
        </p:sp>
        <p:sp>
          <p:nvSpPr>
            <p:cNvPr id="22" name="Rectangle 77">
              <a:extLst>
                <a:ext uri="{FF2B5EF4-FFF2-40B4-BE49-F238E27FC236}">
                  <a16:creationId xmlns:a16="http://schemas.microsoft.com/office/drawing/2014/main" id="{3D629C51-4869-4328-8C68-D2DD94368AF0}"/>
                </a:ext>
              </a:extLst>
            </p:cNvPr>
            <p:cNvSpPr>
              <a:spLocks noChangeArrowheads="1"/>
            </p:cNvSpPr>
            <p:nvPr/>
          </p:nvSpPr>
          <p:spPr bwMode="auto">
            <a:xfrm>
              <a:off x="5546725" y="2773363"/>
              <a:ext cx="14351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endParaRPr lang="fr-FR" altLang="fr-FR" sz="1050"/>
            </a:p>
          </p:txBody>
        </p:sp>
        <p:sp>
          <p:nvSpPr>
            <p:cNvPr id="23" name="Rectangle 78">
              <a:extLst>
                <a:ext uri="{FF2B5EF4-FFF2-40B4-BE49-F238E27FC236}">
                  <a16:creationId xmlns:a16="http://schemas.microsoft.com/office/drawing/2014/main" id="{33D0354A-0D87-4743-A0F1-CDD15E011A51}"/>
                </a:ext>
              </a:extLst>
            </p:cNvPr>
            <p:cNvSpPr>
              <a:spLocks noChangeArrowheads="1"/>
            </p:cNvSpPr>
            <p:nvPr/>
          </p:nvSpPr>
          <p:spPr bwMode="auto">
            <a:xfrm>
              <a:off x="5546727" y="2786063"/>
              <a:ext cx="2280776" cy="40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050" dirty="0">
                  <a:solidFill>
                    <a:srgbClr val="000000"/>
                  </a:solidFill>
                </a:rPr>
                <a:t>Performance des meilleurs</a:t>
              </a:r>
            </a:p>
          </p:txBody>
        </p:sp>
        <p:sp>
          <p:nvSpPr>
            <p:cNvPr id="24" name="Rectangle 79">
              <a:extLst>
                <a:ext uri="{FF2B5EF4-FFF2-40B4-BE49-F238E27FC236}">
                  <a16:creationId xmlns:a16="http://schemas.microsoft.com/office/drawing/2014/main" id="{831316CE-FB32-48CF-AA5E-BBB54F5560E8}"/>
                </a:ext>
              </a:extLst>
            </p:cNvPr>
            <p:cNvSpPr>
              <a:spLocks noChangeArrowheads="1"/>
            </p:cNvSpPr>
            <p:nvPr/>
          </p:nvSpPr>
          <p:spPr bwMode="auto">
            <a:xfrm>
              <a:off x="304800" y="3962400"/>
              <a:ext cx="2125663" cy="296863"/>
            </a:xfrm>
            <a:prstGeom prst="rect">
              <a:avLst/>
            </a:prstGeom>
            <a:solidFill>
              <a:srgbClr val="99FFCC"/>
            </a:solidFill>
            <a:ln w="9525">
              <a:solidFill>
                <a:schemeClr val="bg1"/>
              </a:solidFill>
              <a:miter lim="800000"/>
              <a:headEnd/>
              <a:tailEnd/>
            </a:ln>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200">
                  <a:solidFill>
                    <a:schemeClr val="bg1"/>
                  </a:solidFill>
                </a:rPr>
                <a:t>Productivité</a:t>
              </a:r>
            </a:p>
          </p:txBody>
        </p:sp>
        <p:sp>
          <p:nvSpPr>
            <p:cNvPr id="25" name="Text Box 80">
              <a:extLst>
                <a:ext uri="{FF2B5EF4-FFF2-40B4-BE49-F238E27FC236}">
                  <a16:creationId xmlns:a16="http://schemas.microsoft.com/office/drawing/2014/main" id="{26129747-CA8D-4825-82B8-C9B075EBF32C}"/>
                </a:ext>
              </a:extLst>
            </p:cNvPr>
            <p:cNvSpPr txBox="1">
              <a:spLocks noChangeArrowheads="1"/>
            </p:cNvSpPr>
            <p:nvPr/>
          </p:nvSpPr>
          <p:spPr bwMode="auto">
            <a:xfrm>
              <a:off x="304800" y="3352799"/>
              <a:ext cx="1921913" cy="35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200">
                  <a:solidFill>
                    <a:srgbClr val="000000"/>
                  </a:solidFill>
                </a:rPr>
                <a:t>Exemples :</a:t>
              </a:r>
            </a:p>
          </p:txBody>
        </p:sp>
        <p:sp>
          <p:nvSpPr>
            <p:cNvPr id="26" name="Rectangle 81">
              <a:extLst>
                <a:ext uri="{FF2B5EF4-FFF2-40B4-BE49-F238E27FC236}">
                  <a16:creationId xmlns:a16="http://schemas.microsoft.com/office/drawing/2014/main" id="{BA90E964-C0C9-40CB-BAB5-EA1B243B6C09}"/>
                </a:ext>
              </a:extLst>
            </p:cNvPr>
            <p:cNvSpPr>
              <a:spLocks noChangeArrowheads="1"/>
            </p:cNvSpPr>
            <p:nvPr/>
          </p:nvSpPr>
          <p:spPr bwMode="auto">
            <a:xfrm>
              <a:off x="304800" y="4419600"/>
              <a:ext cx="2125663" cy="296863"/>
            </a:xfrm>
            <a:prstGeom prst="rect">
              <a:avLst/>
            </a:prstGeom>
            <a:solidFill>
              <a:srgbClr val="99FFCC"/>
            </a:solidFill>
            <a:ln w="9525">
              <a:solidFill>
                <a:schemeClr val="bg1"/>
              </a:solidFill>
              <a:miter lim="800000"/>
              <a:headEnd/>
              <a:tailEnd/>
            </a:ln>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200">
                  <a:solidFill>
                    <a:schemeClr val="bg1"/>
                  </a:solidFill>
                </a:rPr>
                <a:t>TRG</a:t>
              </a:r>
            </a:p>
          </p:txBody>
        </p:sp>
        <p:sp>
          <p:nvSpPr>
            <p:cNvPr id="27" name="Rectangle 82">
              <a:extLst>
                <a:ext uri="{FF2B5EF4-FFF2-40B4-BE49-F238E27FC236}">
                  <a16:creationId xmlns:a16="http://schemas.microsoft.com/office/drawing/2014/main" id="{17337299-23D1-4E21-BC97-6E6B20918F74}"/>
                </a:ext>
              </a:extLst>
            </p:cNvPr>
            <p:cNvSpPr>
              <a:spLocks noChangeArrowheads="1"/>
            </p:cNvSpPr>
            <p:nvPr/>
          </p:nvSpPr>
          <p:spPr bwMode="auto">
            <a:xfrm>
              <a:off x="304800" y="4876800"/>
              <a:ext cx="2125663" cy="296863"/>
            </a:xfrm>
            <a:prstGeom prst="rect">
              <a:avLst/>
            </a:prstGeom>
            <a:solidFill>
              <a:srgbClr val="99FFCC"/>
            </a:solidFill>
            <a:ln w="9525">
              <a:solidFill>
                <a:schemeClr val="bg1"/>
              </a:solidFill>
              <a:miter lim="800000"/>
              <a:headEnd/>
              <a:tailEnd/>
            </a:ln>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200">
                  <a:solidFill>
                    <a:schemeClr val="bg1"/>
                  </a:solidFill>
                </a:rPr>
                <a:t>Qualité</a:t>
              </a:r>
            </a:p>
          </p:txBody>
        </p:sp>
        <p:sp>
          <p:nvSpPr>
            <p:cNvPr id="28" name="Rectangle 83">
              <a:extLst>
                <a:ext uri="{FF2B5EF4-FFF2-40B4-BE49-F238E27FC236}">
                  <a16:creationId xmlns:a16="http://schemas.microsoft.com/office/drawing/2014/main" id="{6B5A9B0F-71C0-4AFE-A241-E85E514EE3B4}"/>
                </a:ext>
              </a:extLst>
            </p:cNvPr>
            <p:cNvSpPr>
              <a:spLocks noChangeArrowheads="1"/>
            </p:cNvSpPr>
            <p:nvPr/>
          </p:nvSpPr>
          <p:spPr bwMode="auto">
            <a:xfrm>
              <a:off x="304800" y="5334000"/>
              <a:ext cx="2125663" cy="296863"/>
            </a:xfrm>
            <a:prstGeom prst="rect">
              <a:avLst/>
            </a:prstGeom>
            <a:solidFill>
              <a:srgbClr val="99FFCC"/>
            </a:solidFill>
            <a:ln w="9525">
              <a:solidFill>
                <a:schemeClr val="bg1"/>
              </a:solidFill>
              <a:miter lim="800000"/>
              <a:headEnd/>
              <a:tailEnd/>
            </a:ln>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fr-FR" altLang="fr-FR" sz="1200">
                  <a:solidFill>
                    <a:schemeClr val="bg1"/>
                  </a:solidFill>
                </a:rPr>
                <a:t>…</a:t>
              </a:r>
            </a:p>
          </p:txBody>
        </p:sp>
        <p:sp>
          <p:nvSpPr>
            <p:cNvPr id="29" name="Line 84">
              <a:extLst>
                <a:ext uri="{FF2B5EF4-FFF2-40B4-BE49-F238E27FC236}">
                  <a16:creationId xmlns:a16="http://schemas.microsoft.com/office/drawing/2014/main" id="{3849D35B-EC68-4392-9E85-2DE101609EB6}"/>
                </a:ext>
              </a:extLst>
            </p:cNvPr>
            <p:cNvSpPr>
              <a:spLocks noChangeShapeType="1"/>
            </p:cNvSpPr>
            <p:nvPr/>
          </p:nvSpPr>
          <p:spPr bwMode="auto">
            <a:xfrm flipH="1">
              <a:off x="2819400" y="2362200"/>
              <a:ext cx="259080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30" name="Line 85">
              <a:extLst>
                <a:ext uri="{FF2B5EF4-FFF2-40B4-BE49-F238E27FC236}">
                  <a16:creationId xmlns:a16="http://schemas.microsoft.com/office/drawing/2014/main" id="{E02B4BE1-47F5-4E0F-A4BE-EFD3FAEF5C53}"/>
                </a:ext>
              </a:extLst>
            </p:cNvPr>
            <p:cNvSpPr>
              <a:spLocks noChangeShapeType="1"/>
            </p:cNvSpPr>
            <p:nvPr/>
          </p:nvSpPr>
          <p:spPr bwMode="auto">
            <a:xfrm flipH="1">
              <a:off x="2819400" y="2971800"/>
              <a:ext cx="259080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31" name="Line 86">
              <a:extLst>
                <a:ext uri="{FF2B5EF4-FFF2-40B4-BE49-F238E27FC236}">
                  <a16:creationId xmlns:a16="http://schemas.microsoft.com/office/drawing/2014/main" id="{97D301EB-F908-453F-B313-D723186551F4}"/>
                </a:ext>
              </a:extLst>
            </p:cNvPr>
            <p:cNvSpPr>
              <a:spLocks noChangeShapeType="1"/>
            </p:cNvSpPr>
            <p:nvPr/>
          </p:nvSpPr>
          <p:spPr bwMode="auto">
            <a:xfrm>
              <a:off x="4724400" y="3429000"/>
              <a:ext cx="0" cy="137160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sz="1050"/>
            </a:p>
          </p:txBody>
        </p:sp>
        <p:sp>
          <p:nvSpPr>
            <p:cNvPr id="32" name="Line 87">
              <a:extLst>
                <a:ext uri="{FF2B5EF4-FFF2-40B4-BE49-F238E27FC236}">
                  <a16:creationId xmlns:a16="http://schemas.microsoft.com/office/drawing/2014/main" id="{F38637D3-F6DE-446A-8558-8401BC27577A}"/>
                </a:ext>
              </a:extLst>
            </p:cNvPr>
            <p:cNvSpPr>
              <a:spLocks noChangeShapeType="1"/>
            </p:cNvSpPr>
            <p:nvPr/>
          </p:nvSpPr>
          <p:spPr bwMode="auto">
            <a:xfrm>
              <a:off x="5029200" y="2971800"/>
              <a:ext cx="0" cy="182880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sz="1050"/>
            </a:p>
          </p:txBody>
        </p:sp>
        <p:sp>
          <p:nvSpPr>
            <p:cNvPr id="33" name="Line 88">
              <a:extLst>
                <a:ext uri="{FF2B5EF4-FFF2-40B4-BE49-F238E27FC236}">
                  <a16:creationId xmlns:a16="http://schemas.microsoft.com/office/drawing/2014/main" id="{0F2532FA-01D3-4871-ADEE-DCDC31F3EEB6}"/>
                </a:ext>
              </a:extLst>
            </p:cNvPr>
            <p:cNvSpPr>
              <a:spLocks noChangeShapeType="1"/>
            </p:cNvSpPr>
            <p:nvPr/>
          </p:nvSpPr>
          <p:spPr bwMode="auto">
            <a:xfrm>
              <a:off x="5334000" y="2362200"/>
              <a:ext cx="0" cy="243840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sz="1050"/>
            </a:p>
          </p:txBody>
        </p:sp>
      </p:grpSp>
      <p:sp>
        <p:nvSpPr>
          <p:cNvPr id="92" name="Espace réservé du numéro de diapositive 1">
            <a:extLst>
              <a:ext uri="{FF2B5EF4-FFF2-40B4-BE49-F238E27FC236}">
                <a16:creationId xmlns:a16="http://schemas.microsoft.com/office/drawing/2014/main" id="{4E86C1E1-BB3A-4C08-8D6A-22137E80237A}"/>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26</a:t>
            </a:fld>
            <a:endParaRPr lang="fr-FR"/>
          </a:p>
        </p:txBody>
      </p:sp>
    </p:spTree>
    <p:extLst>
      <p:ext uri="{BB962C8B-B14F-4D97-AF65-F5344CB8AC3E}">
        <p14:creationId xmlns:p14="http://schemas.microsoft.com/office/powerpoint/2010/main" val="23553158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78E4C53-3F31-40F8-908D-8E7867F4663D}"/>
              </a:ext>
            </a:extLst>
          </p:cNvPr>
          <p:cNvSpPr>
            <a:spLocks noGrp="1" noChangeArrowheads="1"/>
          </p:cNvSpPr>
          <p:nvPr>
            <p:ph type="title"/>
            <p:custDataLst>
              <p:tags r:id="rId1"/>
            </p:custDataLst>
          </p:nvPr>
        </p:nvSpPr>
        <p:spPr>
          <a:xfrm>
            <a:off x="1404054" y="685148"/>
            <a:ext cx="7239000" cy="792087"/>
          </a:xfrm>
        </p:spPr>
        <p:txBody>
          <a:bodyPr/>
          <a:lstStyle/>
          <a:p>
            <a:r>
              <a:rPr lang="fr-FR" dirty="0"/>
              <a:t>5. Management de la performance</a:t>
            </a:r>
            <a:br>
              <a:rPr lang="fr-FR" dirty="0"/>
            </a:br>
            <a:r>
              <a:rPr lang="fr-FR" altLang="fr-FR" dirty="0"/>
              <a:t>Qualités des indicateurs (SMARTE)</a:t>
            </a:r>
          </a:p>
        </p:txBody>
      </p:sp>
      <p:sp>
        <p:nvSpPr>
          <p:cNvPr id="11267" name="Rectangle 3">
            <a:extLst>
              <a:ext uri="{FF2B5EF4-FFF2-40B4-BE49-F238E27FC236}">
                <a16:creationId xmlns:a16="http://schemas.microsoft.com/office/drawing/2014/main" id="{4B40847E-20C2-4B4B-B6EE-EDC78E2E0F16}"/>
              </a:ext>
            </a:extLst>
          </p:cNvPr>
          <p:cNvSpPr>
            <a:spLocks noGrp="1" noChangeArrowheads="1"/>
          </p:cNvSpPr>
          <p:nvPr>
            <p:ph type="body" idx="1"/>
            <p:custDataLst>
              <p:tags r:id="rId2"/>
            </p:custDataLst>
          </p:nvPr>
        </p:nvSpPr>
        <p:spPr>
          <a:xfrm>
            <a:off x="609600" y="5342630"/>
            <a:ext cx="8077200" cy="1182713"/>
          </a:xfrm>
        </p:spPr>
        <p:txBody>
          <a:bodyPr/>
          <a:lstStyle/>
          <a:p>
            <a:r>
              <a:rPr lang="fr-FR" altLang="fr-FR" dirty="0"/>
              <a:t>Constat préalable : </a:t>
            </a:r>
          </a:p>
          <a:p>
            <a:pPr lvl="1"/>
            <a:r>
              <a:rPr lang="fr-FR" altLang="fr-FR" dirty="0"/>
              <a:t>Les indicateurs sont « neutres » par rapport aux choix sur la stratégie Supply Chain</a:t>
            </a:r>
            <a:br>
              <a:rPr lang="fr-FR" altLang="fr-FR" dirty="0"/>
            </a:br>
            <a:r>
              <a:rPr lang="fr-FR" altLang="fr-FR" dirty="0"/>
              <a:t>Ce sont uniquement des outils de mesure </a:t>
            </a:r>
            <a:br>
              <a:rPr lang="fr-FR" altLang="fr-FR" dirty="0"/>
            </a:br>
            <a:endParaRPr lang="fr-FR" altLang="fr-FR" dirty="0"/>
          </a:p>
          <a:p>
            <a:endParaRPr lang="fr-FR" altLang="fr-FR" dirty="0"/>
          </a:p>
        </p:txBody>
      </p:sp>
      <p:pic>
        <p:nvPicPr>
          <p:cNvPr id="101378" name="Picture 2" descr="L'objectif SMART(E)">
            <a:extLst>
              <a:ext uri="{FF2B5EF4-FFF2-40B4-BE49-F238E27FC236}">
                <a16:creationId xmlns:a16="http://schemas.microsoft.com/office/drawing/2014/main" id="{0BBDE00A-D89E-495C-BF7D-97A243F07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578495"/>
            <a:ext cx="6797103" cy="378583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1">
            <a:extLst>
              <a:ext uri="{FF2B5EF4-FFF2-40B4-BE49-F238E27FC236}">
                <a16:creationId xmlns:a16="http://schemas.microsoft.com/office/drawing/2014/main" id="{A4DD64E3-0983-41FB-B670-0B08A5F8F21F}"/>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27</a:t>
            </a:fld>
            <a:endParaRPr lang="fr-F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E887BEC-D203-4FDB-8747-7D214F117F92}"/>
              </a:ext>
            </a:extLst>
          </p:cNvPr>
          <p:cNvSpPr>
            <a:spLocks noChangeArrowheads="1"/>
          </p:cNvSpPr>
          <p:nvPr>
            <p:custDataLst>
              <p:tags r:id="rId2"/>
            </p:custDataLst>
          </p:nvPr>
        </p:nvSpPr>
        <p:spPr bwMode="auto">
          <a:xfrm>
            <a:off x="4445000" y="1734269"/>
            <a:ext cx="4419600" cy="478313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43" name="Rectangle 3">
            <a:extLst>
              <a:ext uri="{FF2B5EF4-FFF2-40B4-BE49-F238E27FC236}">
                <a16:creationId xmlns:a16="http://schemas.microsoft.com/office/drawing/2014/main" id="{D78C8897-1666-4C9D-82C8-073AB27638DF}"/>
              </a:ext>
            </a:extLst>
          </p:cNvPr>
          <p:cNvSpPr>
            <a:spLocks noChangeArrowheads="1"/>
          </p:cNvSpPr>
          <p:nvPr>
            <p:custDataLst>
              <p:tags r:id="rId3"/>
            </p:custDataLst>
          </p:nvPr>
        </p:nvSpPr>
        <p:spPr bwMode="auto">
          <a:xfrm>
            <a:off x="390525" y="1742206"/>
            <a:ext cx="3910013" cy="478313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44" name="Rectangle 4">
            <a:extLst>
              <a:ext uri="{FF2B5EF4-FFF2-40B4-BE49-F238E27FC236}">
                <a16:creationId xmlns:a16="http://schemas.microsoft.com/office/drawing/2014/main" id="{6B6D373B-680A-408A-81BD-736044B07052}"/>
              </a:ext>
            </a:extLst>
          </p:cNvPr>
          <p:cNvSpPr>
            <a:spLocks noChangeArrowheads="1"/>
          </p:cNvSpPr>
          <p:nvPr>
            <p:custDataLst>
              <p:tags r:id="rId4"/>
            </p:custDataLst>
          </p:nvPr>
        </p:nvSpPr>
        <p:spPr bwMode="auto">
          <a:xfrm>
            <a:off x="2047875" y="3074119"/>
            <a:ext cx="2176463" cy="1816100"/>
          </a:xfrm>
          <a:prstGeom prst="rect">
            <a:avLst/>
          </a:prstGeom>
          <a:solidFill>
            <a:srgbClr val="0066CC">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marL="1143000">
              <a:defRPr sz="2400">
                <a:solidFill>
                  <a:schemeClr val="tx1"/>
                </a:solidFill>
                <a:latin typeface="Times New Roman" panose="02020603050405020304" pitchFamily="18" charset="0"/>
              </a:defRPr>
            </a:lvl3pPr>
            <a:lvl4pPr marL="1714500">
              <a:defRPr sz="2400">
                <a:solidFill>
                  <a:schemeClr val="tx1"/>
                </a:solidFill>
                <a:latin typeface="Times New Roman" panose="02020603050405020304" pitchFamily="18" charset="0"/>
              </a:defRPr>
            </a:lvl4pPr>
            <a:lvl5pPr marL="228600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00000"/>
              </a:lnSpc>
            </a:pPr>
            <a:endParaRPr lang="fr-FR" altLang="fr-FR" sz="1200">
              <a:latin typeface="Arial" panose="020B0604020202020204" pitchFamily="34" charset="0"/>
            </a:endParaRPr>
          </a:p>
        </p:txBody>
      </p:sp>
      <p:sp>
        <p:nvSpPr>
          <p:cNvPr id="87045" name="Rectangle 5">
            <a:extLst>
              <a:ext uri="{FF2B5EF4-FFF2-40B4-BE49-F238E27FC236}">
                <a16:creationId xmlns:a16="http://schemas.microsoft.com/office/drawing/2014/main" id="{A583E20C-0037-4BB4-8B2F-0673247F26A0}"/>
              </a:ext>
            </a:extLst>
          </p:cNvPr>
          <p:cNvSpPr>
            <a:spLocks noChangeArrowheads="1"/>
          </p:cNvSpPr>
          <p:nvPr>
            <p:custDataLst>
              <p:tags r:id="rId5"/>
            </p:custDataLst>
          </p:nvPr>
        </p:nvSpPr>
        <p:spPr bwMode="auto">
          <a:xfrm>
            <a:off x="1992313" y="3148731"/>
            <a:ext cx="2176462" cy="1816100"/>
          </a:xfrm>
          <a:prstGeom prst="rect">
            <a:avLst/>
          </a:prstGeom>
          <a:solidFill>
            <a:srgbClr val="0066CC">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marL="1143000">
              <a:defRPr sz="2400">
                <a:solidFill>
                  <a:schemeClr val="tx1"/>
                </a:solidFill>
                <a:latin typeface="Times New Roman" panose="02020603050405020304" pitchFamily="18" charset="0"/>
              </a:defRPr>
            </a:lvl3pPr>
            <a:lvl4pPr marL="1714500">
              <a:defRPr sz="2400">
                <a:solidFill>
                  <a:schemeClr val="tx1"/>
                </a:solidFill>
                <a:latin typeface="Times New Roman" panose="02020603050405020304" pitchFamily="18" charset="0"/>
              </a:defRPr>
            </a:lvl4pPr>
            <a:lvl5pPr marL="228600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00000"/>
              </a:lnSpc>
            </a:pPr>
            <a:endParaRPr lang="fr-FR" altLang="fr-FR" sz="1200">
              <a:latin typeface="Arial" panose="020B0604020202020204" pitchFamily="34" charset="0"/>
            </a:endParaRPr>
          </a:p>
        </p:txBody>
      </p:sp>
      <p:sp>
        <p:nvSpPr>
          <p:cNvPr id="87046" name="Rectangle 6">
            <a:extLst>
              <a:ext uri="{FF2B5EF4-FFF2-40B4-BE49-F238E27FC236}">
                <a16:creationId xmlns:a16="http://schemas.microsoft.com/office/drawing/2014/main" id="{A2A5D351-85D5-4E40-A59A-59497C4F06FD}"/>
              </a:ext>
            </a:extLst>
          </p:cNvPr>
          <p:cNvSpPr>
            <a:spLocks noChangeArrowheads="1"/>
          </p:cNvSpPr>
          <p:nvPr>
            <p:custDataLst>
              <p:tags r:id="rId6"/>
            </p:custDataLst>
          </p:nvPr>
        </p:nvSpPr>
        <p:spPr bwMode="auto">
          <a:xfrm>
            <a:off x="7423150" y="1918419"/>
            <a:ext cx="1190625" cy="4408487"/>
          </a:xfrm>
          <a:prstGeom prst="rect">
            <a:avLst/>
          </a:prstGeom>
          <a:solidFill>
            <a:srgbClr val="006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47" name="Rectangle 7">
            <a:extLst>
              <a:ext uri="{FF2B5EF4-FFF2-40B4-BE49-F238E27FC236}">
                <a16:creationId xmlns:a16="http://schemas.microsoft.com/office/drawing/2014/main" id="{17AD2DED-47E3-4E68-A782-ECA0CF47CCA5}"/>
              </a:ext>
            </a:extLst>
          </p:cNvPr>
          <p:cNvSpPr>
            <a:spLocks noChangeArrowheads="1"/>
          </p:cNvSpPr>
          <p:nvPr>
            <p:custDataLst>
              <p:tags r:id="rId7"/>
            </p:custDataLst>
          </p:nvPr>
        </p:nvSpPr>
        <p:spPr bwMode="auto">
          <a:xfrm>
            <a:off x="4670425" y="5409331"/>
            <a:ext cx="2459038" cy="1108075"/>
          </a:xfrm>
          <a:prstGeom prst="rect">
            <a:avLst/>
          </a:prstGeom>
          <a:solidFill>
            <a:srgbClr val="006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48" name="Rectangle 8">
            <a:extLst>
              <a:ext uri="{FF2B5EF4-FFF2-40B4-BE49-F238E27FC236}">
                <a16:creationId xmlns:a16="http://schemas.microsoft.com/office/drawing/2014/main" id="{5CC7FACA-C3A2-4CD3-AB5C-7F9BCE04B71A}"/>
              </a:ext>
            </a:extLst>
          </p:cNvPr>
          <p:cNvSpPr>
            <a:spLocks noChangeArrowheads="1"/>
          </p:cNvSpPr>
          <p:nvPr>
            <p:custDataLst>
              <p:tags r:id="rId8"/>
            </p:custDataLst>
          </p:nvPr>
        </p:nvSpPr>
        <p:spPr bwMode="auto">
          <a:xfrm>
            <a:off x="4670425" y="1742206"/>
            <a:ext cx="2459038" cy="1038225"/>
          </a:xfrm>
          <a:prstGeom prst="rect">
            <a:avLst/>
          </a:prstGeom>
          <a:solidFill>
            <a:srgbClr val="006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49" name="Rectangle 9">
            <a:extLst>
              <a:ext uri="{FF2B5EF4-FFF2-40B4-BE49-F238E27FC236}">
                <a16:creationId xmlns:a16="http://schemas.microsoft.com/office/drawing/2014/main" id="{D23A1819-3A85-4BCF-A6BA-1FA2139822F0}"/>
              </a:ext>
            </a:extLst>
          </p:cNvPr>
          <p:cNvSpPr>
            <a:spLocks noChangeArrowheads="1"/>
          </p:cNvSpPr>
          <p:nvPr>
            <p:custDataLst>
              <p:tags r:id="rId9"/>
            </p:custDataLst>
          </p:nvPr>
        </p:nvSpPr>
        <p:spPr bwMode="auto">
          <a:xfrm>
            <a:off x="4670425" y="3204294"/>
            <a:ext cx="2459038" cy="1814512"/>
          </a:xfrm>
          <a:prstGeom prst="rect">
            <a:avLst/>
          </a:prstGeom>
          <a:solidFill>
            <a:srgbClr val="006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50" name="Rectangle 10">
            <a:extLst>
              <a:ext uri="{FF2B5EF4-FFF2-40B4-BE49-F238E27FC236}">
                <a16:creationId xmlns:a16="http://schemas.microsoft.com/office/drawing/2014/main" id="{10ABE995-2495-4D3F-B38A-EE58CA7E8106}"/>
              </a:ext>
            </a:extLst>
          </p:cNvPr>
          <p:cNvSpPr>
            <a:spLocks noChangeArrowheads="1"/>
          </p:cNvSpPr>
          <p:nvPr>
            <p:custDataLst>
              <p:tags r:id="rId10"/>
            </p:custDataLst>
          </p:nvPr>
        </p:nvSpPr>
        <p:spPr bwMode="auto">
          <a:xfrm>
            <a:off x="1920875" y="3291606"/>
            <a:ext cx="2176463" cy="1816100"/>
          </a:xfrm>
          <a:prstGeom prst="rect">
            <a:avLst/>
          </a:prstGeom>
          <a:solidFill>
            <a:srgbClr val="0066CC">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marL="1143000">
              <a:defRPr sz="2400">
                <a:solidFill>
                  <a:schemeClr val="tx1"/>
                </a:solidFill>
                <a:latin typeface="Times New Roman" panose="02020603050405020304" pitchFamily="18" charset="0"/>
              </a:defRPr>
            </a:lvl3pPr>
            <a:lvl4pPr marL="1714500">
              <a:defRPr sz="2400">
                <a:solidFill>
                  <a:schemeClr val="tx1"/>
                </a:solidFill>
                <a:latin typeface="Times New Roman" panose="02020603050405020304" pitchFamily="18" charset="0"/>
              </a:defRPr>
            </a:lvl4pPr>
            <a:lvl5pPr marL="228600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00000"/>
              </a:lnSpc>
            </a:pPr>
            <a:endParaRPr lang="fr-FR" altLang="fr-FR" sz="1200">
              <a:latin typeface="Arial" panose="020B0604020202020204" pitchFamily="34" charset="0"/>
            </a:endParaRPr>
          </a:p>
        </p:txBody>
      </p:sp>
      <p:sp>
        <p:nvSpPr>
          <p:cNvPr id="87051" name="Rectangle 11">
            <a:extLst>
              <a:ext uri="{FF2B5EF4-FFF2-40B4-BE49-F238E27FC236}">
                <a16:creationId xmlns:a16="http://schemas.microsoft.com/office/drawing/2014/main" id="{D6157089-91DD-4107-8C1C-3E36E7B139FC}"/>
              </a:ext>
            </a:extLst>
          </p:cNvPr>
          <p:cNvSpPr>
            <a:spLocks noChangeArrowheads="1"/>
          </p:cNvSpPr>
          <p:nvPr>
            <p:custDataLst>
              <p:tags r:id="rId11"/>
            </p:custDataLst>
          </p:nvPr>
        </p:nvSpPr>
        <p:spPr bwMode="auto">
          <a:xfrm>
            <a:off x="3532188" y="4634631"/>
            <a:ext cx="366712"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000" b="0">
                <a:latin typeface="Arial" panose="020B0604020202020204" pitchFamily="34" charset="0"/>
              </a:rPr>
              <a:t>M8</a:t>
            </a:r>
          </a:p>
        </p:txBody>
      </p:sp>
      <p:sp>
        <p:nvSpPr>
          <p:cNvPr id="87052" name="Rectangle 12">
            <a:extLst>
              <a:ext uri="{FF2B5EF4-FFF2-40B4-BE49-F238E27FC236}">
                <a16:creationId xmlns:a16="http://schemas.microsoft.com/office/drawing/2014/main" id="{19351408-5167-4566-BA79-69A4B22C8DFD}"/>
              </a:ext>
            </a:extLst>
          </p:cNvPr>
          <p:cNvSpPr>
            <a:spLocks noChangeArrowheads="1"/>
          </p:cNvSpPr>
          <p:nvPr>
            <p:custDataLst>
              <p:tags r:id="rId12"/>
            </p:custDataLst>
          </p:nvPr>
        </p:nvSpPr>
        <p:spPr bwMode="auto">
          <a:xfrm>
            <a:off x="3567113" y="4590181"/>
            <a:ext cx="434975" cy="377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53" name="Freeform 13">
            <a:extLst>
              <a:ext uri="{FF2B5EF4-FFF2-40B4-BE49-F238E27FC236}">
                <a16:creationId xmlns:a16="http://schemas.microsoft.com/office/drawing/2014/main" id="{C9DAC99D-2726-490C-8519-946CBAA34F6B}"/>
              </a:ext>
            </a:extLst>
          </p:cNvPr>
          <p:cNvSpPr>
            <a:spLocks/>
          </p:cNvSpPr>
          <p:nvPr>
            <p:custDataLst>
              <p:tags r:id="rId13"/>
            </p:custDataLst>
          </p:nvPr>
        </p:nvSpPr>
        <p:spPr bwMode="auto">
          <a:xfrm>
            <a:off x="2327275" y="3577356"/>
            <a:ext cx="19050" cy="1071563"/>
          </a:xfrm>
          <a:custGeom>
            <a:avLst/>
            <a:gdLst>
              <a:gd name="T0" fmla="*/ 12 w 13"/>
              <a:gd name="T1" fmla="*/ 0 h 729"/>
              <a:gd name="T2" fmla="*/ 12 w 13"/>
              <a:gd name="T3" fmla="*/ 728 h 729"/>
              <a:gd name="T4" fmla="*/ 0 w 13"/>
              <a:gd name="T5" fmla="*/ 728 h 729"/>
            </a:gdLst>
            <a:ahLst/>
            <a:cxnLst>
              <a:cxn ang="0">
                <a:pos x="T0" y="T1"/>
              </a:cxn>
              <a:cxn ang="0">
                <a:pos x="T2" y="T3"/>
              </a:cxn>
              <a:cxn ang="0">
                <a:pos x="T4" y="T5"/>
              </a:cxn>
            </a:cxnLst>
            <a:rect l="0" t="0" r="r" b="b"/>
            <a:pathLst>
              <a:path w="13" h="729">
                <a:moveTo>
                  <a:pt x="12" y="0"/>
                </a:moveTo>
                <a:lnTo>
                  <a:pt x="12" y="728"/>
                </a:lnTo>
                <a:lnTo>
                  <a:pt x="0" y="72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54" name="Line 14">
            <a:extLst>
              <a:ext uri="{FF2B5EF4-FFF2-40B4-BE49-F238E27FC236}">
                <a16:creationId xmlns:a16="http://schemas.microsoft.com/office/drawing/2014/main" id="{A16D50BD-E72B-45F1-8BA6-3E9D9A0D7D45}"/>
              </a:ext>
            </a:extLst>
          </p:cNvPr>
          <p:cNvSpPr>
            <a:spLocks noChangeShapeType="1"/>
          </p:cNvSpPr>
          <p:nvPr>
            <p:custDataLst>
              <p:tags r:id="rId14"/>
            </p:custDataLst>
          </p:nvPr>
        </p:nvSpPr>
        <p:spPr bwMode="auto">
          <a:xfrm>
            <a:off x="2297113" y="4477469"/>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55" name="Line 15">
            <a:extLst>
              <a:ext uri="{FF2B5EF4-FFF2-40B4-BE49-F238E27FC236}">
                <a16:creationId xmlns:a16="http://schemas.microsoft.com/office/drawing/2014/main" id="{4B71AC79-FEB7-4B98-B63D-A4D21AE18631}"/>
              </a:ext>
            </a:extLst>
          </p:cNvPr>
          <p:cNvSpPr>
            <a:spLocks noChangeShapeType="1"/>
          </p:cNvSpPr>
          <p:nvPr>
            <p:custDataLst>
              <p:tags r:id="rId15"/>
            </p:custDataLst>
          </p:nvPr>
        </p:nvSpPr>
        <p:spPr bwMode="auto">
          <a:xfrm>
            <a:off x="2297113" y="4296494"/>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56" name="Line 16">
            <a:extLst>
              <a:ext uri="{FF2B5EF4-FFF2-40B4-BE49-F238E27FC236}">
                <a16:creationId xmlns:a16="http://schemas.microsoft.com/office/drawing/2014/main" id="{625D7604-4B62-456B-8915-00BFE7E530F7}"/>
              </a:ext>
            </a:extLst>
          </p:cNvPr>
          <p:cNvSpPr>
            <a:spLocks noChangeShapeType="1"/>
          </p:cNvSpPr>
          <p:nvPr>
            <p:custDataLst>
              <p:tags r:id="rId16"/>
            </p:custDataLst>
          </p:nvPr>
        </p:nvSpPr>
        <p:spPr bwMode="auto">
          <a:xfrm>
            <a:off x="2297113" y="4121869"/>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57" name="Line 17">
            <a:extLst>
              <a:ext uri="{FF2B5EF4-FFF2-40B4-BE49-F238E27FC236}">
                <a16:creationId xmlns:a16="http://schemas.microsoft.com/office/drawing/2014/main" id="{A87DAA8D-E6E8-4760-889F-0878AD675ACB}"/>
              </a:ext>
            </a:extLst>
          </p:cNvPr>
          <p:cNvSpPr>
            <a:spLocks noChangeShapeType="1"/>
          </p:cNvSpPr>
          <p:nvPr>
            <p:custDataLst>
              <p:tags r:id="rId17"/>
            </p:custDataLst>
          </p:nvPr>
        </p:nvSpPr>
        <p:spPr bwMode="auto">
          <a:xfrm>
            <a:off x="2297113" y="3940894"/>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58" name="Line 18">
            <a:extLst>
              <a:ext uri="{FF2B5EF4-FFF2-40B4-BE49-F238E27FC236}">
                <a16:creationId xmlns:a16="http://schemas.microsoft.com/office/drawing/2014/main" id="{C85941C8-C673-484F-8116-C104EC416141}"/>
              </a:ext>
            </a:extLst>
          </p:cNvPr>
          <p:cNvSpPr>
            <a:spLocks noChangeShapeType="1"/>
          </p:cNvSpPr>
          <p:nvPr>
            <p:custDataLst>
              <p:tags r:id="rId18"/>
            </p:custDataLst>
          </p:nvPr>
        </p:nvSpPr>
        <p:spPr bwMode="auto">
          <a:xfrm>
            <a:off x="2297113" y="3763094"/>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59" name="Line 19">
            <a:extLst>
              <a:ext uri="{FF2B5EF4-FFF2-40B4-BE49-F238E27FC236}">
                <a16:creationId xmlns:a16="http://schemas.microsoft.com/office/drawing/2014/main" id="{1821541B-6CA4-4FD4-AC28-D62F2D9C78E4}"/>
              </a:ext>
            </a:extLst>
          </p:cNvPr>
          <p:cNvSpPr>
            <a:spLocks noChangeShapeType="1"/>
          </p:cNvSpPr>
          <p:nvPr>
            <p:custDataLst>
              <p:tags r:id="rId19"/>
            </p:custDataLst>
          </p:nvPr>
        </p:nvSpPr>
        <p:spPr bwMode="auto">
          <a:xfrm>
            <a:off x="2297113" y="3582119"/>
            <a:ext cx="3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0" name="Line 20">
            <a:extLst>
              <a:ext uri="{FF2B5EF4-FFF2-40B4-BE49-F238E27FC236}">
                <a16:creationId xmlns:a16="http://schemas.microsoft.com/office/drawing/2014/main" id="{F8DB0B72-603F-4AB7-8FF4-D1206A51964F}"/>
              </a:ext>
            </a:extLst>
          </p:cNvPr>
          <p:cNvSpPr>
            <a:spLocks noChangeShapeType="1"/>
          </p:cNvSpPr>
          <p:nvPr>
            <p:custDataLst>
              <p:tags r:id="rId20"/>
            </p:custDataLst>
          </p:nvPr>
        </p:nvSpPr>
        <p:spPr bwMode="auto">
          <a:xfrm>
            <a:off x="2324100" y="4645744"/>
            <a:ext cx="1435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1" name="Line 21">
            <a:extLst>
              <a:ext uri="{FF2B5EF4-FFF2-40B4-BE49-F238E27FC236}">
                <a16:creationId xmlns:a16="http://schemas.microsoft.com/office/drawing/2014/main" id="{667F628D-BB7F-43CC-A132-E0369BB9142D}"/>
              </a:ext>
            </a:extLst>
          </p:cNvPr>
          <p:cNvSpPr>
            <a:spLocks noChangeShapeType="1"/>
          </p:cNvSpPr>
          <p:nvPr>
            <p:custDataLst>
              <p:tags r:id="rId21"/>
            </p:custDataLst>
          </p:nvPr>
        </p:nvSpPr>
        <p:spPr bwMode="auto">
          <a:xfrm flipV="1">
            <a:off x="2312988" y="4640981"/>
            <a:ext cx="0" cy="3016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2" name="Line 22">
            <a:extLst>
              <a:ext uri="{FF2B5EF4-FFF2-40B4-BE49-F238E27FC236}">
                <a16:creationId xmlns:a16="http://schemas.microsoft.com/office/drawing/2014/main" id="{5D7942C1-DC92-48B3-BC65-B7D47E92C44C}"/>
              </a:ext>
            </a:extLst>
          </p:cNvPr>
          <p:cNvSpPr>
            <a:spLocks noChangeShapeType="1"/>
          </p:cNvSpPr>
          <p:nvPr>
            <p:custDataLst>
              <p:tags r:id="rId22"/>
            </p:custDataLst>
          </p:nvPr>
        </p:nvSpPr>
        <p:spPr bwMode="auto">
          <a:xfrm flipV="1">
            <a:off x="2493963"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3" name="Line 23">
            <a:extLst>
              <a:ext uri="{FF2B5EF4-FFF2-40B4-BE49-F238E27FC236}">
                <a16:creationId xmlns:a16="http://schemas.microsoft.com/office/drawing/2014/main" id="{C585E522-6DE5-433C-8E87-E04933E04951}"/>
              </a:ext>
            </a:extLst>
          </p:cNvPr>
          <p:cNvSpPr>
            <a:spLocks noChangeShapeType="1"/>
          </p:cNvSpPr>
          <p:nvPr>
            <p:custDataLst>
              <p:tags r:id="rId23"/>
            </p:custDataLst>
          </p:nvPr>
        </p:nvSpPr>
        <p:spPr bwMode="auto">
          <a:xfrm flipV="1">
            <a:off x="2676525"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4" name="Line 24">
            <a:extLst>
              <a:ext uri="{FF2B5EF4-FFF2-40B4-BE49-F238E27FC236}">
                <a16:creationId xmlns:a16="http://schemas.microsoft.com/office/drawing/2014/main" id="{68FF64A9-A8B4-4AF9-8E7E-96F11C0406B3}"/>
              </a:ext>
            </a:extLst>
          </p:cNvPr>
          <p:cNvSpPr>
            <a:spLocks noChangeShapeType="1"/>
          </p:cNvSpPr>
          <p:nvPr>
            <p:custDataLst>
              <p:tags r:id="rId24"/>
            </p:custDataLst>
          </p:nvPr>
        </p:nvSpPr>
        <p:spPr bwMode="auto">
          <a:xfrm flipV="1">
            <a:off x="2852738"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5" name="Line 25">
            <a:extLst>
              <a:ext uri="{FF2B5EF4-FFF2-40B4-BE49-F238E27FC236}">
                <a16:creationId xmlns:a16="http://schemas.microsoft.com/office/drawing/2014/main" id="{3DF335C7-FDD4-4FBE-BF16-249792132E40}"/>
              </a:ext>
            </a:extLst>
          </p:cNvPr>
          <p:cNvSpPr>
            <a:spLocks noChangeShapeType="1"/>
          </p:cNvSpPr>
          <p:nvPr>
            <p:custDataLst>
              <p:tags r:id="rId25"/>
            </p:custDataLst>
          </p:nvPr>
        </p:nvSpPr>
        <p:spPr bwMode="auto">
          <a:xfrm flipV="1">
            <a:off x="3038475"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6" name="Line 26">
            <a:extLst>
              <a:ext uri="{FF2B5EF4-FFF2-40B4-BE49-F238E27FC236}">
                <a16:creationId xmlns:a16="http://schemas.microsoft.com/office/drawing/2014/main" id="{DE3BB7A5-C99A-4760-8C15-1A6E2EF70542}"/>
              </a:ext>
            </a:extLst>
          </p:cNvPr>
          <p:cNvSpPr>
            <a:spLocks noChangeShapeType="1"/>
          </p:cNvSpPr>
          <p:nvPr>
            <p:custDataLst>
              <p:tags r:id="rId26"/>
            </p:custDataLst>
          </p:nvPr>
        </p:nvSpPr>
        <p:spPr bwMode="auto">
          <a:xfrm flipV="1">
            <a:off x="3217863"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7" name="Line 27">
            <a:extLst>
              <a:ext uri="{FF2B5EF4-FFF2-40B4-BE49-F238E27FC236}">
                <a16:creationId xmlns:a16="http://schemas.microsoft.com/office/drawing/2014/main" id="{614BB20A-B8B2-4430-A9BB-A6FAF41DC03F}"/>
              </a:ext>
            </a:extLst>
          </p:cNvPr>
          <p:cNvSpPr>
            <a:spLocks noChangeShapeType="1"/>
          </p:cNvSpPr>
          <p:nvPr>
            <p:custDataLst>
              <p:tags r:id="rId27"/>
            </p:custDataLst>
          </p:nvPr>
        </p:nvSpPr>
        <p:spPr bwMode="auto">
          <a:xfrm flipV="1">
            <a:off x="3400425"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8" name="Line 28">
            <a:extLst>
              <a:ext uri="{FF2B5EF4-FFF2-40B4-BE49-F238E27FC236}">
                <a16:creationId xmlns:a16="http://schemas.microsoft.com/office/drawing/2014/main" id="{25662C70-DA39-4834-AA7E-4C250A70CD8E}"/>
              </a:ext>
            </a:extLst>
          </p:cNvPr>
          <p:cNvSpPr>
            <a:spLocks noChangeShapeType="1"/>
          </p:cNvSpPr>
          <p:nvPr>
            <p:custDataLst>
              <p:tags r:id="rId28"/>
            </p:custDataLst>
          </p:nvPr>
        </p:nvSpPr>
        <p:spPr bwMode="auto">
          <a:xfrm flipV="1">
            <a:off x="3579813"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69" name="Line 29">
            <a:extLst>
              <a:ext uri="{FF2B5EF4-FFF2-40B4-BE49-F238E27FC236}">
                <a16:creationId xmlns:a16="http://schemas.microsoft.com/office/drawing/2014/main" id="{95E844BD-0239-47F0-8620-2C620BF60E28}"/>
              </a:ext>
            </a:extLst>
          </p:cNvPr>
          <p:cNvSpPr>
            <a:spLocks noChangeShapeType="1"/>
          </p:cNvSpPr>
          <p:nvPr>
            <p:custDataLst>
              <p:tags r:id="rId29"/>
            </p:custDataLst>
          </p:nvPr>
        </p:nvSpPr>
        <p:spPr bwMode="auto">
          <a:xfrm flipV="1">
            <a:off x="3762375" y="4640981"/>
            <a:ext cx="0" cy="30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0" name="Freeform 30">
            <a:extLst>
              <a:ext uri="{FF2B5EF4-FFF2-40B4-BE49-F238E27FC236}">
                <a16:creationId xmlns:a16="http://schemas.microsoft.com/office/drawing/2014/main" id="{70290964-AC21-4221-9D08-436D0BE15CF4}"/>
              </a:ext>
            </a:extLst>
          </p:cNvPr>
          <p:cNvSpPr>
            <a:spLocks/>
          </p:cNvSpPr>
          <p:nvPr>
            <p:custDataLst>
              <p:tags r:id="rId30"/>
            </p:custDataLst>
          </p:nvPr>
        </p:nvSpPr>
        <p:spPr bwMode="auto">
          <a:xfrm>
            <a:off x="2325688" y="3985344"/>
            <a:ext cx="28575" cy="36512"/>
          </a:xfrm>
          <a:custGeom>
            <a:avLst/>
            <a:gdLst>
              <a:gd name="T0" fmla="*/ 10 w 20"/>
              <a:gd name="T1" fmla="*/ 0 h 25"/>
              <a:gd name="T2" fmla="*/ 19 w 20"/>
              <a:gd name="T3" fmla="*/ 13 h 25"/>
              <a:gd name="T4" fmla="*/ 10 w 20"/>
              <a:gd name="T5" fmla="*/ 24 h 25"/>
              <a:gd name="T6" fmla="*/ 0 w 20"/>
              <a:gd name="T7" fmla="*/ 13 h 25"/>
              <a:gd name="T8" fmla="*/ 10 w 20"/>
              <a:gd name="T9" fmla="*/ 0 h 25"/>
            </a:gdLst>
            <a:ahLst/>
            <a:cxnLst>
              <a:cxn ang="0">
                <a:pos x="T0" y="T1"/>
              </a:cxn>
              <a:cxn ang="0">
                <a:pos x="T2" y="T3"/>
              </a:cxn>
              <a:cxn ang="0">
                <a:pos x="T4" y="T5"/>
              </a:cxn>
              <a:cxn ang="0">
                <a:pos x="T6" y="T7"/>
              </a:cxn>
              <a:cxn ang="0">
                <a:pos x="T8" y="T9"/>
              </a:cxn>
            </a:cxnLst>
            <a:rect l="0" t="0" r="r" b="b"/>
            <a:pathLst>
              <a:path w="20" h="25">
                <a:moveTo>
                  <a:pt x="10" y="0"/>
                </a:moveTo>
                <a:lnTo>
                  <a:pt x="19" y="13"/>
                </a:lnTo>
                <a:lnTo>
                  <a:pt x="10" y="24"/>
                </a:lnTo>
                <a:lnTo>
                  <a:pt x="0" y="13"/>
                </a:lnTo>
                <a:lnTo>
                  <a:pt x="10" y="0"/>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grpSp>
        <p:nvGrpSpPr>
          <p:cNvPr id="87071" name="Group 31">
            <a:extLst>
              <a:ext uri="{FF2B5EF4-FFF2-40B4-BE49-F238E27FC236}">
                <a16:creationId xmlns:a16="http://schemas.microsoft.com/office/drawing/2014/main" id="{27CE67C2-C7D4-4AFE-8E13-22535B257D77}"/>
              </a:ext>
            </a:extLst>
          </p:cNvPr>
          <p:cNvGrpSpPr>
            <a:grpSpLocks/>
          </p:cNvGrpSpPr>
          <p:nvPr>
            <p:custDataLst>
              <p:tags r:id="rId31"/>
            </p:custDataLst>
          </p:nvPr>
        </p:nvGrpSpPr>
        <p:grpSpPr bwMode="auto">
          <a:xfrm>
            <a:off x="2309813" y="3623394"/>
            <a:ext cx="1463675" cy="384175"/>
            <a:chOff x="1360" y="1907"/>
            <a:chExt cx="995" cy="261"/>
          </a:xfrm>
        </p:grpSpPr>
        <p:sp>
          <p:nvSpPr>
            <p:cNvPr id="87072" name="Freeform 32">
              <a:extLst>
                <a:ext uri="{FF2B5EF4-FFF2-40B4-BE49-F238E27FC236}">
                  <a16:creationId xmlns:a16="http://schemas.microsoft.com/office/drawing/2014/main" id="{5E20FBFE-D9D8-42E4-9707-1662A535DA41}"/>
                </a:ext>
              </a:extLst>
            </p:cNvPr>
            <p:cNvSpPr>
              <a:spLocks/>
            </p:cNvSpPr>
            <p:nvPr/>
          </p:nvSpPr>
          <p:spPr bwMode="auto">
            <a:xfrm>
              <a:off x="1360" y="1912"/>
              <a:ext cx="987" cy="245"/>
            </a:xfrm>
            <a:custGeom>
              <a:avLst/>
              <a:gdLst>
                <a:gd name="T0" fmla="*/ 0 w 987"/>
                <a:gd name="T1" fmla="*/ 0 h 245"/>
                <a:gd name="T2" fmla="*/ 124 w 987"/>
                <a:gd name="T3" fmla="*/ 9 h 245"/>
                <a:gd name="T4" fmla="*/ 248 w 987"/>
                <a:gd name="T5" fmla="*/ 40 h 245"/>
                <a:gd name="T6" fmla="*/ 369 w 987"/>
                <a:gd name="T7" fmla="*/ 65 h 245"/>
                <a:gd name="T8" fmla="*/ 493 w 987"/>
                <a:gd name="T9" fmla="*/ 80 h 245"/>
                <a:gd name="T10" fmla="*/ 617 w 987"/>
                <a:gd name="T11" fmla="*/ 133 h 245"/>
                <a:gd name="T12" fmla="*/ 741 w 987"/>
                <a:gd name="T13" fmla="*/ 164 h 245"/>
                <a:gd name="T14" fmla="*/ 862 w 987"/>
                <a:gd name="T15" fmla="*/ 184 h 245"/>
                <a:gd name="T16" fmla="*/ 986 w 987"/>
                <a:gd name="T17" fmla="*/ 24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245">
                  <a:moveTo>
                    <a:pt x="0" y="0"/>
                  </a:moveTo>
                  <a:lnTo>
                    <a:pt x="124" y="9"/>
                  </a:lnTo>
                  <a:lnTo>
                    <a:pt x="248" y="40"/>
                  </a:lnTo>
                  <a:lnTo>
                    <a:pt x="369" y="65"/>
                  </a:lnTo>
                  <a:lnTo>
                    <a:pt x="493" y="80"/>
                  </a:lnTo>
                  <a:lnTo>
                    <a:pt x="617" y="133"/>
                  </a:lnTo>
                  <a:lnTo>
                    <a:pt x="741" y="164"/>
                  </a:lnTo>
                  <a:lnTo>
                    <a:pt x="862" y="184"/>
                  </a:lnTo>
                  <a:lnTo>
                    <a:pt x="986" y="244"/>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3" name="Freeform 33">
              <a:extLst>
                <a:ext uri="{FF2B5EF4-FFF2-40B4-BE49-F238E27FC236}">
                  <a16:creationId xmlns:a16="http://schemas.microsoft.com/office/drawing/2014/main" id="{1EDD14C4-F2E1-40E2-8890-A9ABD630EE33}"/>
                </a:ext>
              </a:extLst>
            </p:cNvPr>
            <p:cNvSpPr>
              <a:spLocks/>
            </p:cNvSpPr>
            <p:nvPr/>
          </p:nvSpPr>
          <p:spPr bwMode="auto">
            <a:xfrm>
              <a:off x="1474" y="1907"/>
              <a:ext cx="20" cy="25"/>
            </a:xfrm>
            <a:custGeom>
              <a:avLst/>
              <a:gdLst>
                <a:gd name="T0" fmla="*/ 10 w 20"/>
                <a:gd name="T1" fmla="*/ 24 h 25"/>
                <a:gd name="T2" fmla="*/ 19 w 20"/>
                <a:gd name="T3" fmla="*/ 13 h 25"/>
                <a:gd name="T4" fmla="*/ 10 w 20"/>
                <a:gd name="T5" fmla="*/ 0 h 25"/>
                <a:gd name="T6" fmla="*/ 0 w 20"/>
                <a:gd name="T7" fmla="*/ 13 h 25"/>
                <a:gd name="T8" fmla="*/ 10 w 20"/>
                <a:gd name="T9" fmla="*/ 24 h 25"/>
              </a:gdLst>
              <a:ahLst/>
              <a:cxnLst>
                <a:cxn ang="0">
                  <a:pos x="T0" y="T1"/>
                </a:cxn>
                <a:cxn ang="0">
                  <a:pos x="T2" y="T3"/>
                </a:cxn>
                <a:cxn ang="0">
                  <a:pos x="T4" y="T5"/>
                </a:cxn>
                <a:cxn ang="0">
                  <a:pos x="T6" y="T7"/>
                </a:cxn>
                <a:cxn ang="0">
                  <a:pos x="T8" y="T9"/>
                </a:cxn>
              </a:cxnLst>
              <a:rect l="0" t="0" r="r" b="b"/>
              <a:pathLst>
                <a:path w="20" h="25">
                  <a:moveTo>
                    <a:pt x="10" y="24"/>
                  </a:moveTo>
                  <a:lnTo>
                    <a:pt x="19" y="13"/>
                  </a:lnTo>
                  <a:lnTo>
                    <a:pt x="10" y="0"/>
                  </a:lnTo>
                  <a:lnTo>
                    <a:pt x="0" y="13"/>
                  </a:lnTo>
                  <a:lnTo>
                    <a:pt x="10" y="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4" name="Freeform 34">
              <a:extLst>
                <a:ext uri="{FF2B5EF4-FFF2-40B4-BE49-F238E27FC236}">
                  <a16:creationId xmlns:a16="http://schemas.microsoft.com/office/drawing/2014/main" id="{D77AC233-957F-4F2E-8852-99D09A85C715}"/>
                </a:ext>
              </a:extLst>
            </p:cNvPr>
            <p:cNvSpPr>
              <a:spLocks/>
            </p:cNvSpPr>
            <p:nvPr/>
          </p:nvSpPr>
          <p:spPr bwMode="auto">
            <a:xfrm>
              <a:off x="1598" y="1940"/>
              <a:ext cx="20" cy="25"/>
            </a:xfrm>
            <a:custGeom>
              <a:avLst/>
              <a:gdLst>
                <a:gd name="T0" fmla="*/ 10 w 20"/>
                <a:gd name="T1" fmla="*/ 24 h 25"/>
                <a:gd name="T2" fmla="*/ 19 w 20"/>
                <a:gd name="T3" fmla="*/ 11 h 25"/>
                <a:gd name="T4" fmla="*/ 10 w 20"/>
                <a:gd name="T5" fmla="*/ 0 h 25"/>
                <a:gd name="T6" fmla="*/ 0 w 20"/>
                <a:gd name="T7" fmla="*/ 11 h 25"/>
                <a:gd name="T8" fmla="*/ 10 w 20"/>
                <a:gd name="T9" fmla="*/ 24 h 25"/>
              </a:gdLst>
              <a:ahLst/>
              <a:cxnLst>
                <a:cxn ang="0">
                  <a:pos x="T0" y="T1"/>
                </a:cxn>
                <a:cxn ang="0">
                  <a:pos x="T2" y="T3"/>
                </a:cxn>
                <a:cxn ang="0">
                  <a:pos x="T4" y="T5"/>
                </a:cxn>
                <a:cxn ang="0">
                  <a:pos x="T6" y="T7"/>
                </a:cxn>
                <a:cxn ang="0">
                  <a:pos x="T8" y="T9"/>
                </a:cxn>
              </a:cxnLst>
              <a:rect l="0" t="0" r="r" b="b"/>
              <a:pathLst>
                <a:path w="20" h="25">
                  <a:moveTo>
                    <a:pt x="10" y="24"/>
                  </a:moveTo>
                  <a:lnTo>
                    <a:pt x="19" y="11"/>
                  </a:lnTo>
                  <a:lnTo>
                    <a:pt x="10" y="0"/>
                  </a:lnTo>
                  <a:lnTo>
                    <a:pt x="0" y="11"/>
                  </a:lnTo>
                  <a:lnTo>
                    <a:pt x="10" y="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5" name="Freeform 35">
              <a:extLst>
                <a:ext uri="{FF2B5EF4-FFF2-40B4-BE49-F238E27FC236}">
                  <a16:creationId xmlns:a16="http://schemas.microsoft.com/office/drawing/2014/main" id="{4E53593F-4986-4801-A377-3AD4E0CD6133}"/>
                </a:ext>
              </a:extLst>
            </p:cNvPr>
            <p:cNvSpPr>
              <a:spLocks/>
            </p:cNvSpPr>
            <p:nvPr/>
          </p:nvSpPr>
          <p:spPr bwMode="auto">
            <a:xfrm>
              <a:off x="1720" y="1964"/>
              <a:ext cx="19" cy="26"/>
            </a:xfrm>
            <a:custGeom>
              <a:avLst/>
              <a:gdLst>
                <a:gd name="T0" fmla="*/ 9 w 19"/>
                <a:gd name="T1" fmla="*/ 25 h 26"/>
                <a:gd name="T2" fmla="*/ 18 w 19"/>
                <a:gd name="T3" fmla="*/ 13 h 26"/>
                <a:gd name="T4" fmla="*/ 9 w 19"/>
                <a:gd name="T5" fmla="*/ 0 h 26"/>
                <a:gd name="T6" fmla="*/ 0 w 19"/>
                <a:gd name="T7" fmla="*/ 13 h 26"/>
                <a:gd name="T8" fmla="*/ 9 w 19"/>
                <a:gd name="T9" fmla="*/ 25 h 26"/>
              </a:gdLst>
              <a:ahLst/>
              <a:cxnLst>
                <a:cxn ang="0">
                  <a:pos x="T0" y="T1"/>
                </a:cxn>
                <a:cxn ang="0">
                  <a:pos x="T2" y="T3"/>
                </a:cxn>
                <a:cxn ang="0">
                  <a:pos x="T4" y="T5"/>
                </a:cxn>
                <a:cxn ang="0">
                  <a:pos x="T6" y="T7"/>
                </a:cxn>
                <a:cxn ang="0">
                  <a:pos x="T8" y="T9"/>
                </a:cxn>
              </a:cxnLst>
              <a:rect l="0" t="0" r="r" b="b"/>
              <a:pathLst>
                <a:path w="19" h="26">
                  <a:moveTo>
                    <a:pt x="9" y="25"/>
                  </a:moveTo>
                  <a:lnTo>
                    <a:pt x="18" y="13"/>
                  </a:lnTo>
                  <a:lnTo>
                    <a:pt x="9" y="0"/>
                  </a:lnTo>
                  <a:lnTo>
                    <a:pt x="0" y="13"/>
                  </a:lnTo>
                  <a:lnTo>
                    <a:pt x="9" y="25"/>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6" name="Freeform 36">
              <a:extLst>
                <a:ext uri="{FF2B5EF4-FFF2-40B4-BE49-F238E27FC236}">
                  <a16:creationId xmlns:a16="http://schemas.microsoft.com/office/drawing/2014/main" id="{4FE0955C-DB0C-4606-B7F7-36D07DF65B6C}"/>
                </a:ext>
              </a:extLst>
            </p:cNvPr>
            <p:cNvSpPr>
              <a:spLocks/>
            </p:cNvSpPr>
            <p:nvPr/>
          </p:nvSpPr>
          <p:spPr bwMode="auto">
            <a:xfrm>
              <a:off x="1844" y="1980"/>
              <a:ext cx="19" cy="24"/>
            </a:xfrm>
            <a:custGeom>
              <a:avLst/>
              <a:gdLst>
                <a:gd name="T0" fmla="*/ 9 w 19"/>
                <a:gd name="T1" fmla="*/ 23 h 24"/>
                <a:gd name="T2" fmla="*/ 18 w 19"/>
                <a:gd name="T3" fmla="*/ 12 h 24"/>
                <a:gd name="T4" fmla="*/ 9 w 19"/>
                <a:gd name="T5" fmla="*/ 0 h 24"/>
                <a:gd name="T6" fmla="*/ 0 w 19"/>
                <a:gd name="T7" fmla="*/ 12 h 24"/>
                <a:gd name="T8" fmla="*/ 9 w 19"/>
                <a:gd name="T9" fmla="*/ 23 h 24"/>
              </a:gdLst>
              <a:ahLst/>
              <a:cxnLst>
                <a:cxn ang="0">
                  <a:pos x="T0" y="T1"/>
                </a:cxn>
                <a:cxn ang="0">
                  <a:pos x="T2" y="T3"/>
                </a:cxn>
                <a:cxn ang="0">
                  <a:pos x="T4" y="T5"/>
                </a:cxn>
                <a:cxn ang="0">
                  <a:pos x="T6" y="T7"/>
                </a:cxn>
                <a:cxn ang="0">
                  <a:pos x="T8" y="T9"/>
                </a:cxn>
              </a:cxnLst>
              <a:rect l="0" t="0" r="r" b="b"/>
              <a:pathLst>
                <a:path w="19" h="24">
                  <a:moveTo>
                    <a:pt x="9" y="23"/>
                  </a:moveTo>
                  <a:lnTo>
                    <a:pt x="18" y="12"/>
                  </a:lnTo>
                  <a:lnTo>
                    <a:pt x="9" y="0"/>
                  </a:lnTo>
                  <a:lnTo>
                    <a:pt x="0" y="12"/>
                  </a:lnTo>
                  <a:lnTo>
                    <a:pt x="9" y="23"/>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7" name="Freeform 37">
              <a:extLst>
                <a:ext uri="{FF2B5EF4-FFF2-40B4-BE49-F238E27FC236}">
                  <a16:creationId xmlns:a16="http://schemas.microsoft.com/office/drawing/2014/main" id="{0D2616AB-3D79-44A0-96B9-6F0B8DD78DF9}"/>
                </a:ext>
              </a:extLst>
            </p:cNvPr>
            <p:cNvSpPr>
              <a:spLocks/>
            </p:cNvSpPr>
            <p:nvPr/>
          </p:nvSpPr>
          <p:spPr bwMode="auto">
            <a:xfrm>
              <a:off x="1968" y="2031"/>
              <a:ext cx="17" cy="25"/>
            </a:xfrm>
            <a:custGeom>
              <a:avLst/>
              <a:gdLst>
                <a:gd name="T0" fmla="*/ 8 w 17"/>
                <a:gd name="T1" fmla="*/ 24 h 25"/>
                <a:gd name="T2" fmla="*/ 16 w 17"/>
                <a:gd name="T3" fmla="*/ 13 h 25"/>
                <a:gd name="T4" fmla="*/ 8 w 17"/>
                <a:gd name="T5" fmla="*/ 0 h 25"/>
                <a:gd name="T6" fmla="*/ 0 w 17"/>
                <a:gd name="T7" fmla="*/ 13 h 25"/>
                <a:gd name="T8" fmla="*/ 8 w 17"/>
                <a:gd name="T9" fmla="*/ 24 h 25"/>
              </a:gdLst>
              <a:ahLst/>
              <a:cxnLst>
                <a:cxn ang="0">
                  <a:pos x="T0" y="T1"/>
                </a:cxn>
                <a:cxn ang="0">
                  <a:pos x="T2" y="T3"/>
                </a:cxn>
                <a:cxn ang="0">
                  <a:pos x="T4" y="T5"/>
                </a:cxn>
                <a:cxn ang="0">
                  <a:pos x="T6" y="T7"/>
                </a:cxn>
                <a:cxn ang="0">
                  <a:pos x="T8" y="T9"/>
                </a:cxn>
              </a:cxnLst>
              <a:rect l="0" t="0" r="r" b="b"/>
              <a:pathLst>
                <a:path w="17" h="25">
                  <a:moveTo>
                    <a:pt x="8" y="24"/>
                  </a:moveTo>
                  <a:lnTo>
                    <a:pt x="16" y="13"/>
                  </a:lnTo>
                  <a:lnTo>
                    <a:pt x="8" y="0"/>
                  </a:lnTo>
                  <a:lnTo>
                    <a:pt x="0" y="13"/>
                  </a:lnTo>
                  <a:lnTo>
                    <a:pt x="8" y="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8" name="Freeform 38">
              <a:extLst>
                <a:ext uri="{FF2B5EF4-FFF2-40B4-BE49-F238E27FC236}">
                  <a16:creationId xmlns:a16="http://schemas.microsoft.com/office/drawing/2014/main" id="{A9C103E3-A8AE-46AF-BC29-10533D5EE91A}"/>
                </a:ext>
              </a:extLst>
            </p:cNvPr>
            <p:cNvSpPr>
              <a:spLocks/>
            </p:cNvSpPr>
            <p:nvPr/>
          </p:nvSpPr>
          <p:spPr bwMode="auto">
            <a:xfrm>
              <a:off x="2092" y="2064"/>
              <a:ext cx="17" cy="25"/>
            </a:xfrm>
            <a:custGeom>
              <a:avLst/>
              <a:gdLst>
                <a:gd name="T0" fmla="*/ 8 w 17"/>
                <a:gd name="T1" fmla="*/ 24 h 25"/>
                <a:gd name="T2" fmla="*/ 16 w 17"/>
                <a:gd name="T3" fmla="*/ 11 h 25"/>
                <a:gd name="T4" fmla="*/ 8 w 17"/>
                <a:gd name="T5" fmla="*/ 0 h 25"/>
                <a:gd name="T6" fmla="*/ 0 w 17"/>
                <a:gd name="T7" fmla="*/ 11 h 25"/>
                <a:gd name="T8" fmla="*/ 8 w 17"/>
                <a:gd name="T9" fmla="*/ 24 h 25"/>
              </a:gdLst>
              <a:ahLst/>
              <a:cxnLst>
                <a:cxn ang="0">
                  <a:pos x="T0" y="T1"/>
                </a:cxn>
                <a:cxn ang="0">
                  <a:pos x="T2" y="T3"/>
                </a:cxn>
                <a:cxn ang="0">
                  <a:pos x="T4" y="T5"/>
                </a:cxn>
                <a:cxn ang="0">
                  <a:pos x="T6" y="T7"/>
                </a:cxn>
                <a:cxn ang="0">
                  <a:pos x="T8" y="T9"/>
                </a:cxn>
              </a:cxnLst>
              <a:rect l="0" t="0" r="r" b="b"/>
              <a:pathLst>
                <a:path w="17" h="25">
                  <a:moveTo>
                    <a:pt x="8" y="24"/>
                  </a:moveTo>
                  <a:lnTo>
                    <a:pt x="16" y="11"/>
                  </a:lnTo>
                  <a:lnTo>
                    <a:pt x="8" y="0"/>
                  </a:lnTo>
                  <a:lnTo>
                    <a:pt x="0" y="11"/>
                  </a:lnTo>
                  <a:lnTo>
                    <a:pt x="8" y="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79" name="Freeform 39">
              <a:extLst>
                <a:ext uri="{FF2B5EF4-FFF2-40B4-BE49-F238E27FC236}">
                  <a16:creationId xmlns:a16="http://schemas.microsoft.com/office/drawing/2014/main" id="{181C15EC-47AB-4974-8BCB-31F72C1EB511}"/>
                </a:ext>
              </a:extLst>
            </p:cNvPr>
            <p:cNvSpPr>
              <a:spLocks/>
            </p:cNvSpPr>
            <p:nvPr/>
          </p:nvSpPr>
          <p:spPr bwMode="auto">
            <a:xfrm>
              <a:off x="2212" y="2083"/>
              <a:ext cx="19" cy="24"/>
            </a:xfrm>
            <a:custGeom>
              <a:avLst/>
              <a:gdLst>
                <a:gd name="T0" fmla="*/ 9 w 19"/>
                <a:gd name="T1" fmla="*/ 23 h 24"/>
                <a:gd name="T2" fmla="*/ 18 w 19"/>
                <a:gd name="T3" fmla="*/ 11 h 24"/>
                <a:gd name="T4" fmla="*/ 9 w 19"/>
                <a:gd name="T5" fmla="*/ 0 h 24"/>
                <a:gd name="T6" fmla="*/ 0 w 19"/>
                <a:gd name="T7" fmla="*/ 11 h 24"/>
                <a:gd name="T8" fmla="*/ 9 w 19"/>
                <a:gd name="T9" fmla="*/ 23 h 24"/>
              </a:gdLst>
              <a:ahLst/>
              <a:cxnLst>
                <a:cxn ang="0">
                  <a:pos x="T0" y="T1"/>
                </a:cxn>
                <a:cxn ang="0">
                  <a:pos x="T2" y="T3"/>
                </a:cxn>
                <a:cxn ang="0">
                  <a:pos x="T4" y="T5"/>
                </a:cxn>
                <a:cxn ang="0">
                  <a:pos x="T6" y="T7"/>
                </a:cxn>
                <a:cxn ang="0">
                  <a:pos x="T8" y="T9"/>
                </a:cxn>
              </a:cxnLst>
              <a:rect l="0" t="0" r="r" b="b"/>
              <a:pathLst>
                <a:path w="19" h="24">
                  <a:moveTo>
                    <a:pt x="9" y="23"/>
                  </a:moveTo>
                  <a:lnTo>
                    <a:pt x="18" y="11"/>
                  </a:lnTo>
                  <a:lnTo>
                    <a:pt x="9" y="0"/>
                  </a:lnTo>
                  <a:lnTo>
                    <a:pt x="0" y="11"/>
                  </a:lnTo>
                  <a:lnTo>
                    <a:pt x="9" y="23"/>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80" name="Freeform 40">
              <a:extLst>
                <a:ext uri="{FF2B5EF4-FFF2-40B4-BE49-F238E27FC236}">
                  <a16:creationId xmlns:a16="http://schemas.microsoft.com/office/drawing/2014/main" id="{DE71FA40-E20F-4ABB-BDB9-84675B545F08}"/>
                </a:ext>
              </a:extLst>
            </p:cNvPr>
            <p:cNvSpPr>
              <a:spLocks/>
            </p:cNvSpPr>
            <p:nvPr/>
          </p:nvSpPr>
          <p:spPr bwMode="auto">
            <a:xfrm>
              <a:off x="2336" y="2144"/>
              <a:ext cx="19" cy="24"/>
            </a:xfrm>
            <a:custGeom>
              <a:avLst/>
              <a:gdLst>
                <a:gd name="T0" fmla="*/ 9 w 19"/>
                <a:gd name="T1" fmla="*/ 23 h 24"/>
                <a:gd name="T2" fmla="*/ 18 w 19"/>
                <a:gd name="T3" fmla="*/ 12 h 24"/>
                <a:gd name="T4" fmla="*/ 9 w 19"/>
                <a:gd name="T5" fmla="*/ 0 h 24"/>
                <a:gd name="T6" fmla="*/ 0 w 19"/>
                <a:gd name="T7" fmla="*/ 12 h 24"/>
                <a:gd name="T8" fmla="*/ 9 w 19"/>
                <a:gd name="T9" fmla="*/ 23 h 24"/>
              </a:gdLst>
              <a:ahLst/>
              <a:cxnLst>
                <a:cxn ang="0">
                  <a:pos x="T0" y="T1"/>
                </a:cxn>
                <a:cxn ang="0">
                  <a:pos x="T2" y="T3"/>
                </a:cxn>
                <a:cxn ang="0">
                  <a:pos x="T4" y="T5"/>
                </a:cxn>
                <a:cxn ang="0">
                  <a:pos x="T6" y="T7"/>
                </a:cxn>
                <a:cxn ang="0">
                  <a:pos x="T8" y="T9"/>
                </a:cxn>
              </a:cxnLst>
              <a:rect l="0" t="0" r="r" b="b"/>
              <a:pathLst>
                <a:path w="19" h="24">
                  <a:moveTo>
                    <a:pt x="9" y="23"/>
                  </a:moveTo>
                  <a:lnTo>
                    <a:pt x="18" y="12"/>
                  </a:lnTo>
                  <a:lnTo>
                    <a:pt x="9" y="0"/>
                  </a:lnTo>
                  <a:lnTo>
                    <a:pt x="0" y="12"/>
                  </a:lnTo>
                  <a:lnTo>
                    <a:pt x="9" y="23"/>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grpSp>
      <p:sp>
        <p:nvSpPr>
          <p:cNvPr id="87081" name="Rectangle 41">
            <a:extLst>
              <a:ext uri="{FF2B5EF4-FFF2-40B4-BE49-F238E27FC236}">
                <a16:creationId xmlns:a16="http://schemas.microsoft.com/office/drawing/2014/main" id="{EB8FDBA6-4A3C-4720-B5C0-DB27849E7A35}"/>
              </a:ext>
            </a:extLst>
          </p:cNvPr>
          <p:cNvSpPr>
            <a:spLocks noChangeArrowheads="1"/>
          </p:cNvSpPr>
          <p:nvPr>
            <p:custDataLst>
              <p:tags r:id="rId32"/>
            </p:custDataLst>
          </p:nvPr>
        </p:nvSpPr>
        <p:spPr bwMode="auto">
          <a:xfrm>
            <a:off x="2047875" y="4582244"/>
            <a:ext cx="484188" cy="350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b="0">
                <a:latin typeface="Arial" panose="020B0604020202020204" pitchFamily="34" charset="0"/>
              </a:rPr>
              <a:t>0</a:t>
            </a:r>
          </a:p>
        </p:txBody>
      </p:sp>
      <p:sp>
        <p:nvSpPr>
          <p:cNvPr id="87082" name="Rectangle 42">
            <a:extLst>
              <a:ext uri="{FF2B5EF4-FFF2-40B4-BE49-F238E27FC236}">
                <a16:creationId xmlns:a16="http://schemas.microsoft.com/office/drawing/2014/main" id="{F56EE1F6-36FC-42D3-8A65-B88975495F86}"/>
              </a:ext>
            </a:extLst>
          </p:cNvPr>
          <p:cNvSpPr>
            <a:spLocks noChangeArrowheads="1"/>
          </p:cNvSpPr>
          <p:nvPr>
            <p:custDataLst>
              <p:tags r:id="rId33"/>
            </p:custDataLst>
          </p:nvPr>
        </p:nvSpPr>
        <p:spPr bwMode="auto">
          <a:xfrm>
            <a:off x="2047875" y="4401269"/>
            <a:ext cx="484188" cy="350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5</a:t>
            </a:r>
          </a:p>
        </p:txBody>
      </p:sp>
      <p:sp>
        <p:nvSpPr>
          <p:cNvPr id="87083" name="Rectangle 43">
            <a:extLst>
              <a:ext uri="{FF2B5EF4-FFF2-40B4-BE49-F238E27FC236}">
                <a16:creationId xmlns:a16="http://schemas.microsoft.com/office/drawing/2014/main" id="{274EEEE6-9AF7-4BA8-BEC7-A84BAC9F8F64}"/>
              </a:ext>
            </a:extLst>
          </p:cNvPr>
          <p:cNvSpPr>
            <a:spLocks noChangeArrowheads="1"/>
          </p:cNvSpPr>
          <p:nvPr>
            <p:custDataLst>
              <p:tags r:id="rId34"/>
            </p:custDataLst>
          </p:nvPr>
        </p:nvSpPr>
        <p:spPr bwMode="auto">
          <a:xfrm>
            <a:off x="2041525" y="4361581"/>
            <a:ext cx="434975" cy="377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84" name="Rectangle 44">
            <a:extLst>
              <a:ext uri="{FF2B5EF4-FFF2-40B4-BE49-F238E27FC236}">
                <a16:creationId xmlns:a16="http://schemas.microsoft.com/office/drawing/2014/main" id="{239014DC-06DC-4A1E-A16F-84B71387B1F9}"/>
              </a:ext>
            </a:extLst>
          </p:cNvPr>
          <p:cNvSpPr>
            <a:spLocks noChangeArrowheads="1"/>
          </p:cNvSpPr>
          <p:nvPr>
            <p:custDataLst>
              <p:tags r:id="rId35"/>
            </p:custDataLst>
          </p:nvPr>
        </p:nvSpPr>
        <p:spPr bwMode="auto">
          <a:xfrm>
            <a:off x="1992313" y="4223469"/>
            <a:ext cx="561975" cy="350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10</a:t>
            </a:r>
          </a:p>
        </p:txBody>
      </p:sp>
      <p:sp>
        <p:nvSpPr>
          <p:cNvPr id="87085" name="Rectangle 45">
            <a:extLst>
              <a:ext uri="{FF2B5EF4-FFF2-40B4-BE49-F238E27FC236}">
                <a16:creationId xmlns:a16="http://schemas.microsoft.com/office/drawing/2014/main" id="{9F68662B-4B96-4B9F-BE80-124222F72A2F}"/>
              </a:ext>
            </a:extLst>
          </p:cNvPr>
          <p:cNvSpPr>
            <a:spLocks noChangeArrowheads="1"/>
          </p:cNvSpPr>
          <p:nvPr>
            <p:custDataLst>
              <p:tags r:id="rId36"/>
            </p:custDataLst>
          </p:nvPr>
        </p:nvSpPr>
        <p:spPr bwMode="auto">
          <a:xfrm>
            <a:off x="1992313" y="4047256"/>
            <a:ext cx="561975" cy="350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15</a:t>
            </a:r>
          </a:p>
        </p:txBody>
      </p:sp>
      <p:sp>
        <p:nvSpPr>
          <p:cNvPr id="87086" name="Rectangle 46">
            <a:extLst>
              <a:ext uri="{FF2B5EF4-FFF2-40B4-BE49-F238E27FC236}">
                <a16:creationId xmlns:a16="http://schemas.microsoft.com/office/drawing/2014/main" id="{51DDFAA8-0C18-4745-888B-82960E6EA07D}"/>
              </a:ext>
            </a:extLst>
          </p:cNvPr>
          <p:cNvSpPr>
            <a:spLocks noChangeArrowheads="1"/>
          </p:cNvSpPr>
          <p:nvPr>
            <p:custDataLst>
              <p:tags r:id="rId37"/>
            </p:custDataLst>
          </p:nvPr>
        </p:nvSpPr>
        <p:spPr bwMode="auto">
          <a:xfrm>
            <a:off x="1992313" y="3864694"/>
            <a:ext cx="561975" cy="350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20</a:t>
            </a:r>
          </a:p>
        </p:txBody>
      </p:sp>
      <p:sp>
        <p:nvSpPr>
          <p:cNvPr id="87087" name="Rectangle 47">
            <a:extLst>
              <a:ext uri="{FF2B5EF4-FFF2-40B4-BE49-F238E27FC236}">
                <a16:creationId xmlns:a16="http://schemas.microsoft.com/office/drawing/2014/main" id="{87F53B4F-4F35-4AD8-9E29-F1718410192C}"/>
              </a:ext>
            </a:extLst>
          </p:cNvPr>
          <p:cNvSpPr>
            <a:spLocks noChangeArrowheads="1"/>
          </p:cNvSpPr>
          <p:nvPr>
            <p:custDataLst>
              <p:tags r:id="rId38"/>
            </p:custDataLst>
          </p:nvPr>
        </p:nvSpPr>
        <p:spPr bwMode="auto">
          <a:xfrm>
            <a:off x="1992313" y="3690069"/>
            <a:ext cx="561975" cy="350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25</a:t>
            </a:r>
          </a:p>
        </p:txBody>
      </p:sp>
      <p:sp>
        <p:nvSpPr>
          <p:cNvPr id="87088" name="Rectangle 48">
            <a:extLst>
              <a:ext uri="{FF2B5EF4-FFF2-40B4-BE49-F238E27FC236}">
                <a16:creationId xmlns:a16="http://schemas.microsoft.com/office/drawing/2014/main" id="{FE7D7846-4EAE-45C1-898C-A67A0E75DDAC}"/>
              </a:ext>
            </a:extLst>
          </p:cNvPr>
          <p:cNvSpPr>
            <a:spLocks noChangeArrowheads="1"/>
          </p:cNvSpPr>
          <p:nvPr>
            <p:custDataLst>
              <p:tags r:id="rId39"/>
            </p:custDataLst>
          </p:nvPr>
        </p:nvSpPr>
        <p:spPr bwMode="auto">
          <a:xfrm>
            <a:off x="1984375" y="3648794"/>
            <a:ext cx="434975" cy="377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89" name="Rectangle 49">
            <a:extLst>
              <a:ext uri="{FF2B5EF4-FFF2-40B4-BE49-F238E27FC236}">
                <a16:creationId xmlns:a16="http://schemas.microsoft.com/office/drawing/2014/main" id="{D4E6C964-9D75-4603-BEE4-1066DA631837}"/>
              </a:ext>
            </a:extLst>
          </p:cNvPr>
          <p:cNvSpPr>
            <a:spLocks noChangeArrowheads="1"/>
          </p:cNvSpPr>
          <p:nvPr>
            <p:custDataLst>
              <p:tags r:id="rId40"/>
            </p:custDataLst>
          </p:nvPr>
        </p:nvSpPr>
        <p:spPr bwMode="auto">
          <a:xfrm>
            <a:off x="1992313" y="3505919"/>
            <a:ext cx="561975" cy="350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30</a:t>
            </a:r>
          </a:p>
        </p:txBody>
      </p:sp>
      <p:sp>
        <p:nvSpPr>
          <p:cNvPr id="87090" name="Rectangle 50">
            <a:extLst>
              <a:ext uri="{FF2B5EF4-FFF2-40B4-BE49-F238E27FC236}">
                <a16:creationId xmlns:a16="http://schemas.microsoft.com/office/drawing/2014/main" id="{CA294846-3A08-4893-8016-3E107BD49C01}"/>
              </a:ext>
            </a:extLst>
          </p:cNvPr>
          <p:cNvSpPr>
            <a:spLocks noChangeArrowheads="1"/>
          </p:cNvSpPr>
          <p:nvPr>
            <p:custDataLst>
              <p:tags r:id="rId41"/>
            </p:custDataLst>
          </p:nvPr>
        </p:nvSpPr>
        <p:spPr bwMode="auto">
          <a:xfrm>
            <a:off x="2041525" y="3467819"/>
            <a:ext cx="434975" cy="377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91" name="Rectangle 51">
            <a:extLst>
              <a:ext uri="{FF2B5EF4-FFF2-40B4-BE49-F238E27FC236}">
                <a16:creationId xmlns:a16="http://schemas.microsoft.com/office/drawing/2014/main" id="{D5EF7932-D2EF-47DB-AFE5-096844C88DC9}"/>
              </a:ext>
            </a:extLst>
          </p:cNvPr>
          <p:cNvSpPr>
            <a:spLocks noChangeArrowheads="1"/>
          </p:cNvSpPr>
          <p:nvPr>
            <p:custDataLst>
              <p:tags r:id="rId42"/>
            </p:custDataLst>
          </p:nvPr>
        </p:nvSpPr>
        <p:spPr bwMode="auto">
          <a:xfrm>
            <a:off x="2181225" y="4577481"/>
            <a:ext cx="5826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000" b="0">
                <a:latin typeface="Arial" panose="020B0604020202020204" pitchFamily="34" charset="0"/>
              </a:rPr>
              <a:t>M1</a:t>
            </a:r>
          </a:p>
        </p:txBody>
      </p:sp>
      <p:sp>
        <p:nvSpPr>
          <p:cNvPr id="87092" name="Rectangle 52">
            <a:extLst>
              <a:ext uri="{FF2B5EF4-FFF2-40B4-BE49-F238E27FC236}">
                <a16:creationId xmlns:a16="http://schemas.microsoft.com/office/drawing/2014/main" id="{1575A6B1-37C6-4C00-9BB5-D322D70A9646}"/>
              </a:ext>
            </a:extLst>
          </p:cNvPr>
          <p:cNvSpPr>
            <a:spLocks noChangeArrowheads="1"/>
          </p:cNvSpPr>
          <p:nvPr>
            <p:custDataLst>
              <p:tags r:id="rId43"/>
            </p:custDataLst>
          </p:nvPr>
        </p:nvSpPr>
        <p:spPr bwMode="auto">
          <a:xfrm>
            <a:off x="2363788" y="4577481"/>
            <a:ext cx="5826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000" b="0">
                <a:latin typeface="Arial" panose="020B0604020202020204" pitchFamily="34" charset="0"/>
              </a:rPr>
              <a:t>M2</a:t>
            </a:r>
          </a:p>
        </p:txBody>
      </p:sp>
      <p:sp>
        <p:nvSpPr>
          <p:cNvPr id="87093" name="Rectangle 53">
            <a:extLst>
              <a:ext uri="{FF2B5EF4-FFF2-40B4-BE49-F238E27FC236}">
                <a16:creationId xmlns:a16="http://schemas.microsoft.com/office/drawing/2014/main" id="{BFF8D89D-5E48-473C-9270-0EC5F7D8EA75}"/>
              </a:ext>
            </a:extLst>
          </p:cNvPr>
          <p:cNvSpPr>
            <a:spLocks noChangeArrowheads="1"/>
          </p:cNvSpPr>
          <p:nvPr>
            <p:custDataLst>
              <p:tags r:id="rId44"/>
            </p:custDataLst>
          </p:nvPr>
        </p:nvSpPr>
        <p:spPr bwMode="auto">
          <a:xfrm>
            <a:off x="2619375" y="4671144"/>
            <a:ext cx="142875" cy="206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094" name="Rectangle 54">
            <a:extLst>
              <a:ext uri="{FF2B5EF4-FFF2-40B4-BE49-F238E27FC236}">
                <a16:creationId xmlns:a16="http://schemas.microsoft.com/office/drawing/2014/main" id="{B7E8456F-83BE-46E2-AA8E-827A7A03E1B2}"/>
              </a:ext>
            </a:extLst>
          </p:cNvPr>
          <p:cNvSpPr>
            <a:spLocks noChangeArrowheads="1"/>
          </p:cNvSpPr>
          <p:nvPr>
            <p:custDataLst>
              <p:tags r:id="rId45"/>
            </p:custDataLst>
          </p:nvPr>
        </p:nvSpPr>
        <p:spPr bwMode="auto">
          <a:xfrm>
            <a:off x="2540000" y="4577481"/>
            <a:ext cx="5826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000" b="0">
                <a:latin typeface="Arial" panose="020B0604020202020204" pitchFamily="34" charset="0"/>
              </a:rPr>
              <a:t>M3</a:t>
            </a:r>
          </a:p>
        </p:txBody>
      </p:sp>
      <p:sp>
        <p:nvSpPr>
          <p:cNvPr id="87095" name="Rectangle 55">
            <a:extLst>
              <a:ext uri="{FF2B5EF4-FFF2-40B4-BE49-F238E27FC236}">
                <a16:creationId xmlns:a16="http://schemas.microsoft.com/office/drawing/2014/main" id="{60C15A07-CDD3-4C7E-B4BA-298BDBCAB710}"/>
              </a:ext>
            </a:extLst>
          </p:cNvPr>
          <p:cNvSpPr>
            <a:spLocks noChangeArrowheads="1"/>
          </p:cNvSpPr>
          <p:nvPr>
            <p:custDataLst>
              <p:tags r:id="rId46"/>
            </p:custDataLst>
          </p:nvPr>
        </p:nvSpPr>
        <p:spPr bwMode="auto">
          <a:xfrm>
            <a:off x="2722563" y="4577481"/>
            <a:ext cx="600075" cy="350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b="0">
                <a:latin typeface="Arial" panose="020B0604020202020204" pitchFamily="34" charset="0"/>
              </a:rPr>
              <a:t>M4</a:t>
            </a:r>
          </a:p>
        </p:txBody>
      </p:sp>
      <p:sp>
        <p:nvSpPr>
          <p:cNvPr id="87096" name="Rectangle 56">
            <a:extLst>
              <a:ext uri="{FF2B5EF4-FFF2-40B4-BE49-F238E27FC236}">
                <a16:creationId xmlns:a16="http://schemas.microsoft.com/office/drawing/2014/main" id="{16AA7226-9360-4130-9E68-F92C489B38AC}"/>
              </a:ext>
            </a:extLst>
          </p:cNvPr>
          <p:cNvSpPr>
            <a:spLocks noChangeArrowheads="1"/>
          </p:cNvSpPr>
          <p:nvPr>
            <p:custDataLst>
              <p:tags r:id="rId47"/>
            </p:custDataLst>
          </p:nvPr>
        </p:nvSpPr>
        <p:spPr bwMode="auto">
          <a:xfrm>
            <a:off x="2906713" y="4577481"/>
            <a:ext cx="600075" cy="350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b="0">
                <a:latin typeface="Arial" panose="020B0604020202020204" pitchFamily="34" charset="0"/>
              </a:rPr>
              <a:t>M5</a:t>
            </a:r>
          </a:p>
        </p:txBody>
      </p:sp>
      <p:sp>
        <p:nvSpPr>
          <p:cNvPr id="87097" name="Rectangle 57">
            <a:extLst>
              <a:ext uri="{FF2B5EF4-FFF2-40B4-BE49-F238E27FC236}">
                <a16:creationId xmlns:a16="http://schemas.microsoft.com/office/drawing/2014/main" id="{A88C2BA9-DFA8-4DA1-A789-ED5ABAE24A2C}"/>
              </a:ext>
            </a:extLst>
          </p:cNvPr>
          <p:cNvSpPr>
            <a:spLocks noChangeArrowheads="1"/>
          </p:cNvSpPr>
          <p:nvPr>
            <p:custDataLst>
              <p:tags r:id="rId48"/>
            </p:custDataLst>
          </p:nvPr>
        </p:nvSpPr>
        <p:spPr bwMode="auto">
          <a:xfrm>
            <a:off x="3087688" y="4577481"/>
            <a:ext cx="600075" cy="350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b="0">
                <a:latin typeface="Arial" panose="020B0604020202020204" pitchFamily="34" charset="0"/>
              </a:rPr>
              <a:t>M6</a:t>
            </a:r>
          </a:p>
        </p:txBody>
      </p:sp>
      <p:sp>
        <p:nvSpPr>
          <p:cNvPr id="87098" name="Rectangle 58">
            <a:extLst>
              <a:ext uri="{FF2B5EF4-FFF2-40B4-BE49-F238E27FC236}">
                <a16:creationId xmlns:a16="http://schemas.microsoft.com/office/drawing/2014/main" id="{C2ABE109-32CE-4E19-BD61-4A5EF7BBACB0}"/>
              </a:ext>
            </a:extLst>
          </p:cNvPr>
          <p:cNvSpPr>
            <a:spLocks noChangeArrowheads="1"/>
          </p:cNvSpPr>
          <p:nvPr>
            <p:custDataLst>
              <p:tags r:id="rId49"/>
            </p:custDataLst>
          </p:nvPr>
        </p:nvSpPr>
        <p:spPr bwMode="auto">
          <a:xfrm>
            <a:off x="3267075" y="4577481"/>
            <a:ext cx="5826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000" b="0">
                <a:latin typeface="Arial" panose="020B0604020202020204" pitchFamily="34" charset="0"/>
              </a:rPr>
              <a:t>M7</a:t>
            </a:r>
          </a:p>
        </p:txBody>
      </p:sp>
      <p:sp>
        <p:nvSpPr>
          <p:cNvPr id="87099" name="Rectangle 59">
            <a:extLst>
              <a:ext uri="{FF2B5EF4-FFF2-40B4-BE49-F238E27FC236}">
                <a16:creationId xmlns:a16="http://schemas.microsoft.com/office/drawing/2014/main" id="{94A510DB-CD30-43A8-A47B-F292EE799E2D}"/>
              </a:ext>
            </a:extLst>
          </p:cNvPr>
          <p:cNvSpPr>
            <a:spLocks noChangeArrowheads="1"/>
          </p:cNvSpPr>
          <p:nvPr>
            <p:custDataLst>
              <p:tags r:id="rId50"/>
            </p:custDataLst>
          </p:nvPr>
        </p:nvSpPr>
        <p:spPr bwMode="auto">
          <a:xfrm>
            <a:off x="2657475" y="4785444"/>
            <a:ext cx="690563" cy="309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800" b="0">
                <a:latin typeface="Arial" panose="020B0604020202020204" pitchFamily="34" charset="0"/>
              </a:rPr>
              <a:t>Month</a:t>
            </a:r>
          </a:p>
        </p:txBody>
      </p:sp>
      <p:sp>
        <p:nvSpPr>
          <p:cNvPr id="87100" name="Line 60">
            <a:extLst>
              <a:ext uri="{FF2B5EF4-FFF2-40B4-BE49-F238E27FC236}">
                <a16:creationId xmlns:a16="http://schemas.microsoft.com/office/drawing/2014/main" id="{B8898917-24EC-42B5-B661-3159B768CE50}"/>
              </a:ext>
            </a:extLst>
          </p:cNvPr>
          <p:cNvSpPr>
            <a:spLocks noChangeShapeType="1"/>
          </p:cNvSpPr>
          <p:nvPr>
            <p:custDataLst>
              <p:tags r:id="rId51"/>
            </p:custDataLst>
          </p:nvPr>
        </p:nvSpPr>
        <p:spPr bwMode="auto">
          <a:xfrm>
            <a:off x="2335213" y="4175844"/>
            <a:ext cx="14462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p>
            <a:endParaRPr lang="fr-FR"/>
          </a:p>
        </p:txBody>
      </p:sp>
      <p:sp>
        <p:nvSpPr>
          <p:cNvPr id="87101" name="Rectangle 61">
            <a:extLst>
              <a:ext uri="{FF2B5EF4-FFF2-40B4-BE49-F238E27FC236}">
                <a16:creationId xmlns:a16="http://schemas.microsoft.com/office/drawing/2014/main" id="{43903A1B-5ED4-4A2A-8558-828B0C851CEE}"/>
              </a:ext>
            </a:extLst>
          </p:cNvPr>
          <p:cNvSpPr>
            <a:spLocks noChangeArrowheads="1"/>
          </p:cNvSpPr>
          <p:nvPr>
            <p:custDataLst>
              <p:tags r:id="rId52"/>
            </p:custDataLst>
          </p:nvPr>
        </p:nvSpPr>
        <p:spPr bwMode="auto">
          <a:xfrm>
            <a:off x="3286125" y="4182194"/>
            <a:ext cx="923925" cy="350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2703" tIns="99571" rIns="202703" bIns="99571">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Objectif</a:t>
            </a:r>
          </a:p>
        </p:txBody>
      </p:sp>
      <p:sp>
        <p:nvSpPr>
          <p:cNvPr id="87102" name="Rectangle 62">
            <a:extLst>
              <a:ext uri="{FF2B5EF4-FFF2-40B4-BE49-F238E27FC236}">
                <a16:creationId xmlns:a16="http://schemas.microsoft.com/office/drawing/2014/main" id="{2C6B9DE9-87A7-4A1C-A37E-F9F1A293E192}"/>
              </a:ext>
            </a:extLst>
          </p:cNvPr>
          <p:cNvSpPr>
            <a:spLocks noChangeArrowheads="1"/>
          </p:cNvSpPr>
          <p:nvPr>
            <p:custDataLst>
              <p:tags r:id="rId53"/>
            </p:custDataLst>
          </p:nvPr>
        </p:nvSpPr>
        <p:spPr bwMode="auto">
          <a:xfrm>
            <a:off x="3416300" y="3580531"/>
            <a:ext cx="485775" cy="242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100">
                <a:latin typeface="Arial" panose="020B0604020202020204" pitchFamily="34" charset="0"/>
              </a:rPr>
              <a:t>Réel</a:t>
            </a:r>
          </a:p>
        </p:txBody>
      </p:sp>
      <p:grpSp>
        <p:nvGrpSpPr>
          <p:cNvPr id="87103" name="Group 63">
            <a:extLst>
              <a:ext uri="{FF2B5EF4-FFF2-40B4-BE49-F238E27FC236}">
                <a16:creationId xmlns:a16="http://schemas.microsoft.com/office/drawing/2014/main" id="{01929DA8-A6BB-4411-9F65-6017D90E5787}"/>
              </a:ext>
            </a:extLst>
          </p:cNvPr>
          <p:cNvGrpSpPr>
            <a:grpSpLocks/>
          </p:cNvGrpSpPr>
          <p:nvPr>
            <p:custDataLst>
              <p:tags r:id="rId54"/>
            </p:custDataLst>
          </p:nvPr>
        </p:nvGrpSpPr>
        <p:grpSpPr bwMode="auto">
          <a:xfrm>
            <a:off x="5387975" y="2121619"/>
            <a:ext cx="977900" cy="552450"/>
            <a:chOff x="3470" y="1092"/>
            <a:chExt cx="723" cy="377"/>
          </a:xfrm>
        </p:grpSpPr>
        <p:sp>
          <p:nvSpPr>
            <p:cNvPr id="87104" name="Rectangle 64">
              <a:extLst>
                <a:ext uri="{FF2B5EF4-FFF2-40B4-BE49-F238E27FC236}">
                  <a16:creationId xmlns:a16="http://schemas.microsoft.com/office/drawing/2014/main" id="{9486EF1D-51E6-470A-81C6-6AE5EE059CD2}"/>
                </a:ext>
              </a:extLst>
            </p:cNvPr>
            <p:cNvSpPr>
              <a:spLocks noChangeArrowheads="1"/>
            </p:cNvSpPr>
            <p:nvPr/>
          </p:nvSpPr>
          <p:spPr bwMode="auto">
            <a:xfrm>
              <a:off x="3548" y="1285"/>
              <a:ext cx="567" cy="1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05" name="Line 65">
              <a:extLst>
                <a:ext uri="{FF2B5EF4-FFF2-40B4-BE49-F238E27FC236}">
                  <a16:creationId xmlns:a16="http://schemas.microsoft.com/office/drawing/2014/main" id="{58FEEA46-07B1-4B12-831F-845157A62A74}"/>
                </a:ext>
              </a:extLst>
            </p:cNvPr>
            <p:cNvSpPr>
              <a:spLocks noChangeShapeType="1"/>
            </p:cNvSpPr>
            <p:nvPr/>
          </p:nvSpPr>
          <p:spPr bwMode="auto">
            <a:xfrm>
              <a:off x="3470" y="1281"/>
              <a:ext cx="7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7106" name="Group 66">
              <a:extLst>
                <a:ext uri="{FF2B5EF4-FFF2-40B4-BE49-F238E27FC236}">
                  <a16:creationId xmlns:a16="http://schemas.microsoft.com/office/drawing/2014/main" id="{F0C1F86E-B642-48FA-8B12-D68A0C9E1034}"/>
                </a:ext>
              </a:extLst>
            </p:cNvPr>
            <p:cNvGrpSpPr>
              <a:grpSpLocks/>
            </p:cNvGrpSpPr>
            <p:nvPr/>
          </p:nvGrpSpPr>
          <p:grpSpPr bwMode="auto">
            <a:xfrm>
              <a:off x="3752" y="1092"/>
              <a:ext cx="159" cy="186"/>
              <a:chOff x="3449" y="1052"/>
              <a:chExt cx="146" cy="186"/>
            </a:xfrm>
          </p:grpSpPr>
          <p:sp>
            <p:nvSpPr>
              <p:cNvPr id="87107" name="Rectangle 67">
                <a:extLst>
                  <a:ext uri="{FF2B5EF4-FFF2-40B4-BE49-F238E27FC236}">
                    <a16:creationId xmlns:a16="http://schemas.microsoft.com/office/drawing/2014/main" id="{28155A9E-7164-4870-83BE-964D52AD3CC7}"/>
                  </a:ext>
                </a:extLst>
              </p:cNvPr>
              <p:cNvSpPr>
                <a:spLocks noChangeArrowheads="1"/>
              </p:cNvSpPr>
              <p:nvPr/>
            </p:nvSpPr>
            <p:spPr bwMode="auto">
              <a:xfrm>
                <a:off x="3479" y="1148"/>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08" name="Oval 68">
                <a:extLst>
                  <a:ext uri="{FF2B5EF4-FFF2-40B4-BE49-F238E27FC236}">
                    <a16:creationId xmlns:a16="http://schemas.microsoft.com/office/drawing/2014/main" id="{ED00EFE9-14B2-4CD8-BF5F-6184F9170823}"/>
                  </a:ext>
                </a:extLst>
              </p:cNvPr>
              <p:cNvSpPr>
                <a:spLocks noChangeArrowheads="1"/>
              </p:cNvSpPr>
              <p:nvPr/>
            </p:nvSpPr>
            <p:spPr bwMode="auto">
              <a:xfrm>
                <a:off x="3479" y="1052"/>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09" name="Oval 69">
                <a:extLst>
                  <a:ext uri="{FF2B5EF4-FFF2-40B4-BE49-F238E27FC236}">
                    <a16:creationId xmlns:a16="http://schemas.microsoft.com/office/drawing/2014/main" id="{61D6B145-EEFB-4E6C-BA45-B0B73F0DEDF7}"/>
                  </a:ext>
                </a:extLst>
              </p:cNvPr>
              <p:cNvSpPr>
                <a:spLocks noChangeArrowheads="1"/>
              </p:cNvSpPr>
              <p:nvPr/>
            </p:nvSpPr>
            <p:spPr bwMode="auto">
              <a:xfrm rot="21120000" flipH="1">
                <a:off x="3565" y="1150"/>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10" name="Oval 70">
                <a:extLst>
                  <a:ext uri="{FF2B5EF4-FFF2-40B4-BE49-F238E27FC236}">
                    <a16:creationId xmlns:a16="http://schemas.microsoft.com/office/drawing/2014/main" id="{1FA5D9C2-5F27-4B22-8685-F71FC786347C}"/>
                  </a:ext>
                </a:extLst>
              </p:cNvPr>
              <p:cNvSpPr>
                <a:spLocks noChangeArrowheads="1"/>
              </p:cNvSpPr>
              <p:nvPr/>
            </p:nvSpPr>
            <p:spPr bwMode="auto">
              <a:xfrm rot="480000">
                <a:off x="3449" y="1147"/>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7111" name="Group 71">
            <a:extLst>
              <a:ext uri="{FF2B5EF4-FFF2-40B4-BE49-F238E27FC236}">
                <a16:creationId xmlns:a16="http://schemas.microsoft.com/office/drawing/2014/main" id="{BB4B05DA-DC68-48E2-B179-DF37B0F4497C}"/>
              </a:ext>
            </a:extLst>
          </p:cNvPr>
          <p:cNvGrpSpPr>
            <a:grpSpLocks/>
          </p:cNvGrpSpPr>
          <p:nvPr>
            <p:custDataLst>
              <p:tags r:id="rId55"/>
            </p:custDataLst>
          </p:nvPr>
        </p:nvGrpSpPr>
        <p:grpSpPr bwMode="auto">
          <a:xfrm>
            <a:off x="5448300" y="4115519"/>
            <a:ext cx="214313" cy="274637"/>
            <a:chOff x="3208" y="2636"/>
            <a:chExt cx="146" cy="186"/>
          </a:xfrm>
        </p:grpSpPr>
        <p:sp>
          <p:nvSpPr>
            <p:cNvPr id="87112" name="Rectangle 72">
              <a:extLst>
                <a:ext uri="{FF2B5EF4-FFF2-40B4-BE49-F238E27FC236}">
                  <a16:creationId xmlns:a16="http://schemas.microsoft.com/office/drawing/2014/main" id="{497CF5A9-C7AC-44BF-A5B9-C0FB87D1090F}"/>
                </a:ext>
              </a:extLst>
            </p:cNvPr>
            <p:cNvSpPr>
              <a:spLocks noChangeArrowheads="1"/>
            </p:cNvSpPr>
            <p:nvPr/>
          </p:nvSpPr>
          <p:spPr bwMode="auto">
            <a:xfrm>
              <a:off x="3238" y="2732"/>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13" name="Oval 73">
              <a:extLst>
                <a:ext uri="{FF2B5EF4-FFF2-40B4-BE49-F238E27FC236}">
                  <a16:creationId xmlns:a16="http://schemas.microsoft.com/office/drawing/2014/main" id="{EE23E791-5A63-46A3-875B-8A1DE9BC49EE}"/>
                </a:ext>
              </a:extLst>
            </p:cNvPr>
            <p:cNvSpPr>
              <a:spLocks noChangeArrowheads="1"/>
            </p:cNvSpPr>
            <p:nvPr/>
          </p:nvSpPr>
          <p:spPr bwMode="auto">
            <a:xfrm>
              <a:off x="3238" y="2636"/>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14" name="Oval 74">
              <a:extLst>
                <a:ext uri="{FF2B5EF4-FFF2-40B4-BE49-F238E27FC236}">
                  <a16:creationId xmlns:a16="http://schemas.microsoft.com/office/drawing/2014/main" id="{D64F7149-54CC-494C-86C7-DDDFBECB0191}"/>
                </a:ext>
              </a:extLst>
            </p:cNvPr>
            <p:cNvSpPr>
              <a:spLocks noChangeArrowheads="1"/>
            </p:cNvSpPr>
            <p:nvPr/>
          </p:nvSpPr>
          <p:spPr bwMode="auto">
            <a:xfrm rot="21120000" flipH="1">
              <a:off x="3324" y="2734"/>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15" name="Oval 75">
              <a:extLst>
                <a:ext uri="{FF2B5EF4-FFF2-40B4-BE49-F238E27FC236}">
                  <a16:creationId xmlns:a16="http://schemas.microsoft.com/office/drawing/2014/main" id="{CC8E92D8-AA18-4D4C-BB9C-93FDEA1D040A}"/>
                </a:ext>
              </a:extLst>
            </p:cNvPr>
            <p:cNvSpPr>
              <a:spLocks noChangeArrowheads="1"/>
            </p:cNvSpPr>
            <p:nvPr/>
          </p:nvSpPr>
          <p:spPr bwMode="auto">
            <a:xfrm rot="480000">
              <a:off x="3208" y="2731"/>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7116" name="Group 76">
            <a:extLst>
              <a:ext uri="{FF2B5EF4-FFF2-40B4-BE49-F238E27FC236}">
                <a16:creationId xmlns:a16="http://schemas.microsoft.com/office/drawing/2014/main" id="{16EA6CA1-061A-476A-9762-6B74F0141282}"/>
              </a:ext>
            </a:extLst>
          </p:cNvPr>
          <p:cNvGrpSpPr>
            <a:grpSpLocks/>
          </p:cNvGrpSpPr>
          <p:nvPr>
            <p:custDataLst>
              <p:tags r:id="rId56"/>
            </p:custDataLst>
          </p:nvPr>
        </p:nvGrpSpPr>
        <p:grpSpPr bwMode="auto">
          <a:xfrm>
            <a:off x="5800725" y="4045669"/>
            <a:ext cx="214313" cy="273050"/>
            <a:chOff x="3448" y="2588"/>
            <a:chExt cx="146" cy="186"/>
          </a:xfrm>
        </p:grpSpPr>
        <p:sp>
          <p:nvSpPr>
            <p:cNvPr id="87117" name="Rectangle 77">
              <a:extLst>
                <a:ext uri="{FF2B5EF4-FFF2-40B4-BE49-F238E27FC236}">
                  <a16:creationId xmlns:a16="http://schemas.microsoft.com/office/drawing/2014/main" id="{F3DA3751-0AA4-4226-97FF-06C6462B8BA2}"/>
                </a:ext>
              </a:extLst>
            </p:cNvPr>
            <p:cNvSpPr>
              <a:spLocks noChangeArrowheads="1"/>
            </p:cNvSpPr>
            <p:nvPr/>
          </p:nvSpPr>
          <p:spPr bwMode="auto">
            <a:xfrm>
              <a:off x="3478" y="2684"/>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18" name="Oval 78">
              <a:extLst>
                <a:ext uri="{FF2B5EF4-FFF2-40B4-BE49-F238E27FC236}">
                  <a16:creationId xmlns:a16="http://schemas.microsoft.com/office/drawing/2014/main" id="{7836F925-731A-4714-8DEB-35B4FEFB3B36}"/>
                </a:ext>
              </a:extLst>
            </p:cNvPr>
            <p:cNvSpPr>
              <a:spLocks noChangeArrowheads="1"/>
            </p:cNvSpPr>
            <p:nvPr/>
          </p:nvSpPr>
          <p:spPr bwMode="auto">
            <a:xfrm>
              <a:off x="3478" y="2588"/>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19" name="Oval 79">
              <a:extLst>
                <a:ext uri="{FF2B5EF4-FFF2-40B4-BE49-F238E27FC236}">
                  <a16:creationId xmlns:a16="http://schemas.microsoft.com/office/drawing/2014/main" id="{CD69FAC1-332C-4C41-97B6-F9A1D887817C}"/>
                </a:ext>
              </a:extLst>
            </p:cNvPr>
            <p:cNvSpPr>
              <a:spLocks noChangeArrowheads="1"/>
            </p:cNvSpPr>
            <p:nvPr/>
          </p:nvSpPr>
          <p:spPr bwMode="auto">
            <a:xfrm rot="21120000" flipH="1">
              <a:off x="3564" y="2686"/>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20" name="Oval 80">
              <a:extLst>
                <a:ext uri="{FF2B5EF4-FFF2-40B4-BE49-F238E27FC236}">
                  <a16:creationId xmlns:a16="http://schemas.microsoft.com/office/drawing/2014/main" id="{9CE86FD8-ADC6-41A0-AC47-346625D4D6B7}"/>
                </a:ext>
              </a:extLst>
            </p:cNvPr>
            <p:cNvSpPr>
              <a:spLocks noChangeArrowheads="1"/>
            </p:cNvSpPr>
            <p:nvPr/>
          </p:nvSpPr>
          <p:spPr bwMode="auto">
            <a:xfrm rot="480000">
              <a:off x="3448" y="2683"/>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7121" name="Group 81">
            <a:extLst>
              <a:ext uri="{FF2B5EF4-FFF2-40B4-BE49-F238E27FC236}">
                <a16:creationId xmlns:a16="http://schemas.microsoft.com/office/drawing/2014/main" id="{E1DC1987-C13E-4AD4-9246-90F4A0123245}"/>
              </a:ext>
            </a:extLst>
          </p:cNvPr>
          <p:cNvGrpSpPr>
            <a:grpSpLocks/>
          </p:cNvGrpSpPr>
          <p:nvPr>
            <p:custDataLst>
              <p:tags r:id="rId57"/>
            </p:custDataLst>
          </p:nvPr>
        </p:nvGrpSpPr>
        <p:grpSpPr bwMode="auto">
          <a:xfrm>
            <a:off x="6153150" y="4115519"/>
            <a:ext cx="215900" cy="274637"/>
            <a:chOff x="3688" y="2636"/>
            <a:chExt cx="146" cy="186"/>
          </a:xfrm>
        </p:grpSpPr>
        <p:sp>
          <p:nvSpPr>
            <p:cNvPr id="87122" name="Rectangle 82">
              <a:extLst>
                <a:ext uri="{FF2B5EF4-FFF2-40B4-BE49-F238E27FC236}">
                  <a16:creationId xmlns:a16="http://schemas.microsoft.com/office/drawing/2014/main" id="{11FC0EDC-902F-4CCC-AB19-58ED0AC20149}"/>
                </a:ext>
              </a:extLst>
            </p:cNvPr>
            <p:cNvSpPr>
              <a:spLocks noChangeArrowheads="1"/>
            </p:cNvSpPr>
            <p:nvPr/>
          </p:nvSpPr>
          <p:spPr bwMode="auto">
            <a:xfrm>
              <a:off x="3718" y="2732"/>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23" name="Oval 83">
              <a:extLst>
                <a:ext uri="{FF2B5EF4-FFF2-40B4-BE49-F238E27FC236}">
                  <a16:creationId xmlns:a16="http://schemas.microsoft.com/office/drawing/2014/main" id="{9BF3F5C9-DBD3-4459-A310-7A79CC90BF16}"/>
                </a:ext>
              </a:extLst>
            </p:cNvPr>
            <p:cNvSpPr>
              <a:spLocks noChangeArrowheads="1"/>
            </p:cNvSpPr>
            <p:nvPr/>
          </p:nvSpPr>
          <p:spPr bwMode="auto">
            <a:xfrm>
              <a:off x="3718" y="2636"/>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24" name="Oval 84">
              <a:extLst>
                <a:ext uri="{FF2B5EF4-FFF2-40B4-BE49-F238E27FC236}">
                  <a16:creationId xmlns:a16="http://schemas.microsoft.com/office/drawing/2014/main" id="{4C5F4098-0BD2-424F-AE1A-6D2CA22FF8D3}"/>
                </a:ext>
              </a:extLst>
            </p:cNvPr>
            <p:cNvSpPr>
              <a:spLocks noChangeArrowheads="1"/>
            </p:cNvSpPr>
            <p:nvPr/>
          </p:nvSpPr>
          <p:spPr bwMode="auto">
            <a:xfrm rot="21120000" flipH="1">
              <a:off x="3804" y="2734"/>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25" name="Oval 85">
              <a:extLst>
                <a:ext uri="{FF2B5EF4-FFF2-40B4-BE49-F238E27FC236}">
                  <a16:creationId xmlns:a16="http://schemas.microsoft.com/office/drawing/2014/main" id="{B1F0FE39-D580-45AA-9EBE-C0F4DE424E50}"/>
                </a:ext>
              </a:extLst>
            </p:cNvPr>
            <p:cNvSpPr>
              <a:spLocks noChangeArrowheads="1"/>
            </p:cNvSpPr>
            <p:nvPr/>
          </p:nvSpPr>
          <p:spPr bwMode="auto">
            <a:xfrm rot="480000">
              <a:off x="3688" y="2731"/>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7126" name="Oval 86">
            <a:extLst>
              <a:ext uri="{FF2B5EF4-FFF2-40B4-BE49-F238E27FC236}">
                <a16:creationId xmlns:a16="http://schemas.microsoft.com/office/drawing/2014/main" id="{275539E3-3954-45DB-8AB0-7D58FA6DD69B}"/>
              </a:ext>
            </a:extLst>
          </p:cNvPr>
          <p:cNvSpPr>
            <a:spLocks noChangeArrowheads="1"/>
          </p:cNvSpPr>
          <p:nvPr>
            <p:custDataLst>
              <p:tags r:id="rId58"/>
            </p:custDataLst>
          </p:nvPr>
        </p:nvSpPr>
        <p:spPr bwMode="auto">
          <a:xfrm>
            <a:off x="5419725" y="4310781"/>
            <a:ext cx="977900" cy="128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7127" name="Group 87">
            <a:extLst>
              <a:ext uri="{FF2B5EF4-FFF2-40B4-BE49-F238E27FC236}">
                <a16:creationId xmlns:a16="http://schemas.microsoft.com/office/drawing/2014/main" id="{C79DC163-DEBE-47F5-8083-0606B0F1BCE3}"/>
              </a:ext>
            </a:extLst>
          </p:cNvPr>
          <p:cNvGrpSpPr>
            <a:grpSpLocks/>
          </p:cNvGrpSpPr>
          <p:nvPr>
            <p:custDataLst>
              <p:tags r:id="rId59"/>
            </p:custDataLst>
          </p:nvPr>
        </p:nvGrpSpPr>
        <p:grpSpPr bwMode="auto">
          <a:xfrm>
            <a:off x="5770563" y="5895106"/>
            <a:ext cx="279400" cy="484188"/>
            <a:chOff x="3428" y="3452"/>
            <a:chExt cx="190" cy="330"/>
          </a:xfrm>
        </p:grpSpPr>
        <p:sp>
          <p:nvSpPr>
            <p:cNvPr id="87128" name="Rectangle 88">
              <a:extLst>
                <a:ext uri="{FF2B5EF4-FFF2-40B4-BE49-F238E27FC236}">
                  <a16:creationId xmlns:a16="http://schemas.microsoft.com/office/drawing/2014/main" id="{332D61B9-3E66-4B6F-AFFC-F46FC39BFC2F}"/>
                </a:ext>
              </a:extLst>
            </p:cNvPr>
            <p:cNvSpPr>
              <a:spLocks noChangeArrowheads="1"/>
            </p:cNvSpPr>
            <p:nvPr/>
          </p:nvSpPr>
          <p:spPr bwMode="auto">
            <a:xfrm>
              <a:off x="3477" y="3548"/>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29" name="Oval 89">
              <a:extLst>
                <a:ext uri="{FF2B5EF4-FFF2-40B4-BE49-F238E27FC236}">
                  <a16:creationId xmlns:a16="http://schemas.microsoft.com/office/drawing/2014/main" id="{DFC3E6E6-119D-4662-9240-8094DAA5AA4A}"/>
                </a:ext>
              </a:extLst>
            </p:cNvPr>
            <p:cNvSpPr>
              <a:spLocks noChangeArrowheads="1"/>
            </p:cNvSpPr>
            <p:nvPr/>
          </p:nvSpPr>
          <p:spPr bwMode="auto">
            <a:xfrm>
              <a:off x="3477" y="3452"/>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30" name="Oval 90">
              <a:extLst>
                <a:ext uri="{FF2B5EF4-FFF2-40B4-BE49-F238E27FC236}">
                  <a16:creationId xmlns:a16="http://schemas.microsoft.com/office/drawing/2014/main" id="{ED034986-7790-42C9-B39E-E5102F87B2E1}"/>
                </a:ext>
              </a:extLst>
            </p:cNvPr>
            <p:cNvSpPr>
              <a:spLocks noChangeArrowheads="1"/>
            </p:cNvSpPr>
            <p:nvPr/>
          </p:nvSpPr>
          <p:spPr bwMode="auto">
            <a:xfrm rot="21120000" flipH="1">
              <a:off x="3563" y="3550"/>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31" name="Oval 91">
              <a:extLst>
                <a:ext uri="{FF2B5EF4-FFF2-40B4-BE49-F238E27FC236}">
                  <a16:creationId xmlns:a16="http://schemas.microsoft.com/office/drawing/2014/main" id="{A5C27FDB-3EA8-4676-9FDF-A27940133272}"/>
                </a:ext>
              </a:extLst>
            </p:cNvPr>
            <p:cNvSpPr>
              <a:spLocks noChangeArrowheads="1"/>
            </p:cNvSpPr>
            <p:nvPr/>
          </p:nvSpPr>
          <p:spPr bwMode="auto">
            <a:xfrm rot="480000">
              <a:off x="3447" y="3547"/>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32" name="Freeform 92">
              <a:extLst>
                <a:ext uri="{FF2B5EF4-FFF2-40B4-BE49-F238E27FC236}">
                  <a16:creationId xmlns:a16="http://schemas.microsoft.com/office/drawing/2014/main" id="{8F986663-4D7A-45C4-BE6F-481192580D83}"/>
                </a:ext>
              </a:extLst>
            </p:cNvPr>
            <p:cNvSpPr>
              <a:spLocks/>
            </p:cNvSpPr>
            <p:nvPr/>
          </p:nvSpPr>
          <p:spPr bwMode="auto">
            <a:xfrm>
              <a:off x="3428" y="3640"/>
              <a:ext cx="190" cy="142"/>
            </a:xfrm>
            <a:custGeom>
              <a:avLst/>
              <a:gdLst>
                <a:gd name="T0" fmla="*/ 47 w 190"/>
                <a:gd name="T1" fmla="*/ 0 h 142"/>
                <a:gd name="T2" fmla="*/ 0 w 190"/>
                <a:gd name="T3" fmla="*/ 141 h 142"/>
                <a:gd name="T4" fmla="*/ 47 w 190"/>
                <a:gd name="T5" fmla="*/ 141 h 142"/>
                <a:gd name="T6" fmla="*/ 95 w 190"/>
                <a:gd name="T7" fmla="*/ 47 h 142"/>
                <a:gd name="T8" fmla="*/ 142 w 190"/>
                <a:gd name="T9" fmla="*/ 141 h 142"/>
                <a:gd name="T10" fmla="*/ 189 w 190"/>
                <a:gd name="T11" fmla="*/ 141 h 142"/>
                <a:gd name="T12" fmla="*/ 142 w 190"/>
                <a:gd name="T13" fmla="*/ 0 h 142"/>
                <a:gd name="T14" fmla="*/ 47 w 190"/>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2">
                  <a:moveTo>
                    <a:pt x="47" y="0"/>
                  </a:moveTo>
                  <a:lnTo>
                    <a:pt x="0" y="141"/>
                  </a:lnTo>
                  <a:lnTo>
                    <a:pt x="47" y="141"/>
                  </a:lnTo>
                  <a:lnTo>
                    <a:pt x="95" y="47"/>
                  </a:lnTo>
                  <a:lnTo>
                    <a:pt x="142" y="141"/>
                  </a:lnTo>
                  <a:lnTo>
                    <a:pt x="189" y="141"/>
                  </a:lnTo>
                  <a:lnTo>
                    <a:pt x="142" y="0"/>
                  </a:lnTo>
                  <a:lnTo>
                    <a:pt x="47"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7133" name="Rectangle 93">
            <a:extLst>
              <a:ext uri="{FF2B5EF4-FFF2-40B4-BE49-F238E27FC236}">
                <a16:creationId xmlns:a16="http://schemas.microsoft.com/office/drawing/2014/main" id="{B950277D-C8A7-4AE1-B0DF-4AE0B3290F77}"/>
              </a:ext>
            </a:extLst>
          </p:cNvPr>
          <p:cNvSpPr>
            <a:spLocks noChangeArrowheads="1"/>
          </p:cNvSpPr>
          <p:nvPr>
            <p:custDataLst>
              <p:tags r:id="rId60"/>
            </p:custDataLst>
          </p:nvPr>
        </p:nvSpPr>
        <p:spPr bwMode="auto">
          <a:xfrm>
            <a:off x="5022850" y="5358531"/>
            <a:ext cx="1778000" cy="58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Gestionnaires </a:t>
            </a:r>
            <a:br>
              <a:rPr lang="fr-FR" altLang="fr-FR" sz="1800">
                <a:latin typeface="Arial" panose="020B0604020202020204" pitchFamily="34" charset="0"/>
              </a:rPr>
            </a:br>
            <a:r>
              <a:rPr lang="fr-FR" altLang="fr-FR" sz="1800">
                <a:latin typeface="Arial" panose="020B0604020202020204" pitchFamily="34" charset="0"/>
              </a:rPr>
              <a:t>fonctionnels</a:t>
            </a:r>
          </a:p>
        </p:txBody>
      </p:sp>
      <p:sp>
        <p:nvSpPr>
          <p:cNvPr id="87134" name="Rectangle 94">
            <a:extLst>
              <a:ext uri="{FF2B5EF4-FFF2-40B4-BE49-F238E27FC236}">
                <a16:creationId xmlns:a16="http://schemas.microsoft.com/office/drawing/2014/main" id="{5D5D33B3-0520-4750-838C-4568EB6ED648}"/>
              </a:ext>
            </a:extLst>
          </p:cNvPr>
          <p:cNvSpPr>
            <a:spLocks noChangeArrowheads="1"/>
          </p:cNvSpPr>
          <p:nvPr>
            <p:custDataLst>
              <p:tags r:id="rId61"/>
            </p:custDataLst>
          </p:nvPr>
        </p:nvSpPr>
        <p:spPr bwMode="auto">
          <a:xfrm>
            <a:off x="7489825" y="3713881"/>
            <a:ext cx="118745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166" tIns="46748" rIns="95166" bIns="46748">
            <a:spAutoFit/>
          </a:bodyPr>
          <a:lstStyle>
            <a:lvl1pPr marL="120650" indent="-120650"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pPr algn="ctr">
              <a:buFontTx/>
              <a:buChar char="•"/>
            </a:pPr>
            <a:r>
              <a:rPr lang="fr-FR" altLang="fr-FR" sz="1600">
                <a:latin typeface="Arial" panose="020B0604020202020204" pitchFamily="34" charset="0"/>
              </a:rPr>
              <a:t>Salaires</a:t>
            </a:r>
          </a:p>
          <a:p>
            <a:pPr algn="ctr">
              <a:buFontTx/>
              <a:buChar char="•"/>
            </a:pPr>
            <a:r>
              <a:rPr lang="fr-FR" altLang="fr-FR" sz="1600">
                <a:latin typeface="Arial" panose="020B0604020202020204" pitchFamily="34" charset="0"/>
              </a:rPr>
              <a:t>Primes</a:t>
            </a:r>
          </a:p>
        </p:txBody>
      </p:sp>
      <p:sp>
        <p:nvSpPr>
          <p:cNvPr id="87135" name="Rectangle 95">
            <a:extLst>
              <a:ext uri="{FF2B5EF4-FFF2-40B4-BE49-F238E27FC236}">
                <a16:creationId xmlns:a16="http://schemas.microsoft.com/office/drawing/2014/main" id="{9B092AFF-CC6D-4223-B5B1-17849C89EB89}"/>
              </a:ext>
            </a:extLst>
          </p:cNvPr>
          <p:cNvSpPr>
            <a:spLocks noChangeArrowheads="1"/>
          </p:cNvSpPr>
          <p:nvPr>
            <p:custDataLst>
              <p:tags r:id="rId62"/>
            </p:custDataLst>
          </p:nvPr>
        </p:nvSpPr>
        <p:spPr bwMode="auto">
          <a:xfrm>
            <a:off x="4772025" y="3291606"/>
            <a:ext cx="2259013" cy="58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Équipes opérationnelles</a:t>
            </a:r>
          </a:p>
        </p:txBody>
      </p:sp>
      <p:sp>
        <p:nvSpPr>
          <p:cNvPr id="87136" name="Rectangle 96">
            <a:extLst>
              <a:ext uri="{FF2B5EF4-FFF2-40B4-BE49-F238E27FC236}">
                <a16:creationId xmlns:a16="http://schemas.microsoft.com/office/drawing/2014/main" id="{CD51BF07-D745-4263-8908-FFE8547F71AA}"/>
              </a:ext>
            </a:extLst>
          </p:cNvPr>
          <p:cNvSpPr>
            <a:spLocks noChangeArrowheads="1"/>
          </p:cNvSpPr>
          <p:nvPr>
            <p:custDataLst>
              <p:tags r:id="rId63"/>
            </p:custDataLst>
          </p:nvPr>
        </p:nvSpPr>
        <p:spPr bwMode="auto">
          <a:xfrm>
            <a:off x="4754563" y="1773956"/>
            <a:ext cx="2311400"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Équipe de direction</a:t>
            </a:r>
          </a:p>
        </p:txBody>
      </p:sp>
      <p:sp>
        <p:nvSpPr>
          <p:cNvPr id="87137" name="AutoShape 97">
            <a:extLst>
              <a:ext uri="{FF2B5EF4-FFF2-40B4-BE49-F238E27FC236}">
                <a16:creationId xmlns:a16="http://schemas.microsoft.com/office/drawing/2014/main" id="{0E1C718B-0454-4365-9497-24BDE66221EB}"/>
              </a:ext>
            </a:extLst>
          </p:cNvPr>
          <p:cNvSpPr>
            <a:spLocks noChangeArrowheads="1"/>
          </p:cNvSpPr>
          <p:nvPr>
            <p:custDataLst>
              <p:tags r:id="rId64"/>
            </p:custDataLst>
          </p:nvPr>
        </p:nvSpPr>
        <p:spPr bwMode="auto">
          <a:xfrm rot="16200000">
            <a:off x="5775325" y="2809007"/>
            <a:ext cx="268287" cy="411162"/>
          </a:xfrm>
          <a:prstGeom prst="rightArrow">
            <a:avLst>
              <a:gd name="adj1" fmla="val 75000"/>
              <a:gd name="adj2" fmla="val 50005"/>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38" name="AutoShape 98">
            <a:extLst>
              <a:ext uri="{FF2B5EF4-FFF2-40B4-BE49-F238E27FC236}">
                <a16:creationId xmlns:a16="http://schemas.microsoft.com/office/drawing/2014/main" id="{AF902C6D-FDBA-403E-B29C-860E0E7BECFA}"/>
              </a:ext>
            </a:extLst>
          </p:cNvPr>
          <p:cNvSpPr>
            <a:spLocks noChangeArrowheads="1"/>
          </p:cNvSpPr>
          <p:nvPr>
            <p:custDataLst>
              <p:tags r:id="rId65"/>
            </p:custDataLst>
          </p:nvPr>
        </p:nvSpPr>
        <p:spPr bwMode="auto">
          <a:xfrm rot="16200000" flipH="1">
            <a:off x="5773738" y="5014044"/>
            <a:ext cx="271462" cy="411162"/>
          </a:xfrm>
          <a:prstGeom prst="rightArrow">
            <a:avLst>
              <a:gd name="adj1" fmla="val 75000"/>
              <a:gd name="adj2" fmla="val 50005"/>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39" name="AutoShape 99">
            <a:extLst>
              <a:ext uri="{FF2B5EF4-FFF2-40B4-BE49-F238E27FC236}">
                <a16:creationId xmlns:a16="http://schemas.microsoft.com/office/drawing/2014/main" id="{8DAB33D5-55FB-4CD6-83E4-AB516EE3E5C8}"/>
              </a:ext>
            </a:extLst>
          </p:cNvPr>
          <p:cNvSpPr>
            <a:spLocks noChangeArrowheads="1"/>
          </p:cNvSpPr>
          <p:nvPr>
            <p:custDataLst>
              <p:tags r:id="rId66"/>
            </p:custDataLst>
          </p:nvPr>
        </p:nvSpPr>
        <p:spPr bwMode="auto">
          <a:xfrm>
            <a:off x="7140575" y="5825256"/>
            <a:ext cx="271463" cy="341313"/>
          </a:xfrm>
          <a:prstGeom prst="rightArrow">
            <a:avLst>
              <a:gd name="adj1" fmla="val 75000"/>
              <a:gd name="adj2" fmla="val 50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7140" name="Group 100">
            <a:extLst>
              <a:ext uri="{FF2B5EF4-FFF2-40B4-BE49-F238E27FC236}">
                <a16:creationId xmlns:a16="http://schemas.microsoft.com/office/drawing/2014/main" id="{D9425E27-80F2-4BD9-9FD9-BF4711FF1B6C}"/>
              </a:ext>
            </a:extLst>
          </p:cNvPr>
          <p:cNvGrpSpPr>
            <a:grpSpLocks/>
          </p:cNvGrpSpPr>
          <p:nvPr>
            <p:custDataLst>
              <p:tags r:id="rId67"/>
            </p:custDataLst>
          </p:nvPr>
        </p:nvGrpSpPr>
        <p:grpSpPr bwMode="auto">
          <a:xfrm>
            <a:off x="6265863" y="5895106"/>
            <a:ext cx="277812" cy="484188"/>
            <a:chOff x="3764" y="3452"/>
            <a:chExt cx="190" cy="330"/>
          </a:xfrm>
        </p:grpSpPr>
        <p:sp>
          <p:nvSpPr>
            <p:cNvPr id="87141" name="Rectangle 101">
              <a:extLst>
                <a:ext uri="{FF2B5EF4-FFF2-40B4-BE49-F238E27FC236}">
                  <a16:creationId xmlns:a16="http://schemas.microsoft.com/office/drawing/2014/main" id="{DDA3F0B1-2AD6-4343-A411-1EA50CC81A7B}"/>
                </a:ext>
              </a:extLst>
            </p:cNvPr>
            <p:cNvSpPr>
              <a:spLocks noChangeArrowheads="1"/>
            </p:cNvSpPr>
            <p:nvPr/>
          </p:nvSpPr>
          <p:spPr bwMode="auto">
            <a:xfrm>
              <a:off x="3813" y="3548"/>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42" name="Oval 102">
              <a:extLst>
                <a:ext uri="{FF2B5EF4-FFF2-40B4-BE49-F238E27FC236}">
                  <a16:creationId xmlns:a16="http://schemas.microsoft.com/office/drawing/2014/main" id="{853BE85D-1F8B-4708-A6D6-C1523BDA1088}"/>
                </a:ext>
              </a:extLst>
            </p:cNvPr>
            <p:cNvSpPr>
              <a:spLocks noChangeArrowheads="1"/>
            </p:cNvSpPr>
            <p:nvPr/>
          </p:nvSpPr>
          <p:spPr bwMode="auto">
            <a:xfrm>
              <a:off x="3813" y="3452"/>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43" name="Oval 103">
              <a:extLst>
                <a:ext uri="{FF2B5EF4-FFF2-40B4-BE49-F238E27FC236}">
                  <a16:creationId xmlns:a16="http://schemas.microsoft.com/office/drawing/2014/main" id="{EE3E5043-4A0D-4B0F-A0E2-06A331978458}"/>
                </a:ext>
              </a:extLst>
            </p:cNvPr>
            <p:cNvSpPr>
              <a:spLocks noChangeArrowheads="1"/>
            </p:cNvSpPr>
            <p:nvPr/>
          </p:nvSpPr>
          <p:spPr bwMode="auto">
            <a:xfrm rot="21120000" flipH="1">
              <a:off x="3899" y="3550"/>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44" name="Oval 104">
              <a:extLst>
                <a:ext uri="{FF2B5EF4-FFF2-40B4-BE49-F238E27FC236}">
                  <a16:creationId xmlns:a16="http://schemas.microsoft.com/office/drawing/2014/main" id="{9D3B84E4-6617-4AC4-888E-0C5ED74A259C}"/>
                </a:ext>
              </a:extLst>
            </p:cNvPr>
            <p:cNvSpPr>
              <a:spLocks noChangeArrowheads="1"/>
            </p:cNvSpPr>
            <p:nvPr/>
          </p:nvSpPr>
          <p:spPr bwMode="auto">
            <a:xfrm rot="480000">
              <a:off x="3783" y="3547"/>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45" name="Freeform 105">
              <a:extLst>
                <a:ext uri="{FF2B5EF4-FFF2-40B4-BE49-F238E27FC236}">
                  <a16:creationId xmlns:a16="http://schemas.microsoft.com/office/drawing/2014/main" id="{C42C129A-FAD4-4587-83ED-AAEFDCEE332A}"/>
                </a:ext>
              </a:extLst>
            </p:cNvPr>
            <p:cNvSpPr>
              <a:spLocks/>
            </p:cNvSpPr>
            <p:nvPr/>
          </p:nvSpPr>
          <p:spPr bwMode="auto">
            <a:xfrm>
              <a:off x="3764" y="3640"/>
              <a:ext cx="190" cy="142"/>
            </a:xfrm>
            <a:custGeom>
              <a:avLst/>
              <a:gdLst>
                <a:gd name="T0" fmla="*/ 47 w 190"/>
                <a:gd name="T1" fmla="*/ 0 h 142"/>
                <a:gd name="T2" fmla="*/ 0 w 190"/>
                <a:gd name="T3" fmla="*/ 141 h 142"/>
                <a:gd name="T4" fmla="*/ 47 w 190"/>
                <a:gd name="T5" fmla="*/ 141 h 142"/>
                <a:gd name="T6" fmla="*/ 95 w 190"/>
                <a:gd name="T7" fmla="*/ 47 h 142"/>
                <a:gd name="T8" fmla="*/ 142 w 190"/>
                <a:gd name="T9" fmla="*/ 141 h 142"/>
                <a:gd name="T10" fmla="*/ 189 w 190"/>
                <a:gd name="T11" fmla="*/ 141 h 142"/>
                <a:gd name="T12" fmla="*/ 142 w 190"/>
                <a:gd name="T13" fmla="*/ 0 h 142"/>
                <a:gd name="T14" fmla="*/ 47 w 190"/>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2">
                  <a:moveTo>
                    <a:pt x="47" y="0"/>
                  </a:moveTo>
                  <a:lnTo>
                    <a:pt x="0" y="141"/>
                  </a:lnTo>
                  <a:lnTo>
                    <a:pt x="47" y="141"/>
                  </a:lnTo>
                  <a:lnTo>
                    <a:pt x="95" y="47"/>
                  </a:lnTo>
                  <a:lnTo>
                    <a:pt x="142" y="141"/>
                  </a:lnTo>
                  <a:lnTo>
                    <a:pt x="189" y="141"/>
                  </a:lnTo>
                  <a:lnTo>
                    <a:pt x="142" y="0"/>
                  </a:lnTo>
                  <a:lnTo>
                    <a:pt x="47"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46" name="Group 106">
            <a:extLst>
              <a:ext uri="{FF2B5EF4-FFF2-40B4-BE49-F238E27FC236}">
                <a16:creationId xmlns:a16="http://schemas.microsoft.com/office/drawing/2014/main" id="{A00E2B01-F3D0-47B2-AEFD-B602D904396D}"/>
              </a:ext>
            </a:extLst>
          </p:cNvPr>
          <p:cNvGrpSpPr>
            <a:grpSpLocks/>
          </p:cNvGrpSpPr>
          <p:nvPr>
            <p:custDataLst>
              <p:tags r:id="rId68"/>
            </p:custDataLst>
          </p:nvPr>
        </p:nvGrpSpPr>
        <p:grpSpPr bwMode="auto">
          <a:xfrm>
            <a:off x="5276850" y="5895106"/>
            <a:ext cx="277813" cy="484188"/>
            <a:chOff x="3092" y="3452"/>
            <a:chExt cx="190" cy="330"/>
          </a:xfrm>
        </p:grpSpPr>
        <p:sp>
          <p:nvSpPr>
            <p:cNvPr id="87147" name="Rectangle 107">
              <a:extLst>
                <a:ext uri="{FF2B5EF4-FFF2-40B4-BE49-F238E27FC236}">
                  <a16:creationId xmlns:a16="http://schemas.microsoft.com/office/drawing/2014/main" id="{66EA39B5-3827-461A-8B43-D1E4F0DCA139}"/>
                </a:ext>
              </a:extLst>
            </p:cNvPr>
            <p:cNvSpPr>
              <a:spLocks noChangeArrowheads="1"/>
            </p:cNvSpPr>
            <p:nvPr/>
          </p:nvSpPr>
          <p:spPr bwMode="auto">
            <a:xfrm>
              <a:off x="3141" y="3548"/>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48" name="Oval 108">
              <a:extLst>
                <a:ext uri="{FF2B5EF4-FFF2-40B4-BE49-F238E27FC236}">
                  <a16:creationId xmlns:a16="http://schemas.microsoft.com/office/drawing/2014/main" id="{1C170FEF-D57B-48BF-9C7F-06D9A5CE3B3A}"/>
                </a:ext>
              </a:extLst>
            </p:cNvPr>
            <p:cNvSpPr>
              <a:spLocks noChangeArrowheads="1"/>
            </p:cNvSpPr>
            <p:nvPr/>
          </p:nvSpPr>
          <p:spPr bwMode="auto">
            <a:xfrm>
              <a:off x="3141" y="3452"/>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49" name="Oval 109">
              <a:extLst>
                <a:ext uri="{FF2B5EF4-FFF2-40B4-BE49-F238E27FC236}">
                  <a16:creationId xmlns:a16="http://schemas.microsoft.com/office/drawing/2014/main" id="{7517AD10-BE55-4AAF-B267-7D375FF277B7}"/>
                </a:ext>
              </a:extLst>
            </p:cNvPr>
            <p:cNvSpPr>
              <a:spLocks noChangeArrowheads="1"/>
            </p:cNvSpPr>
            <p:nvPr/>
          </p:nvSpPr>
          <p:spPr bwMode="auto">
            <a:xfrm rot="21120000" flipH="1">
              <a:off x="3227" y="3550"/>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50" name="Oval 110">
              <a:extLst>
                <a:ext uri="{FF2B5EF4-FFF2-40B4-BE49-F238E27FC236}">
                  <a16:creationId xmlns:a16="http://schemas.microsoft.com/office/drawing/2014/main" id="{879903A4-F630-4295-929B-A7FF8DB122B9}"/>
                </a:ext>
              </a:extLst>
            </p:cNvPr>
            <p:cNvSpPr>
              <a:spLocks noChangeArrowheads="1"/>
            </p:cNvSpPr>
            <p:nvPr/>
          </p:nvSpPr>
          <p:spPr bwMode="auto">
            <a:xfrm rot="480000">
              <a:off x="3111" y="3547"/>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51" name="Freeform 111">
              <a:extLst>
                <a:ext uri="{FF2B5EF4-FFF2-40B4-BE49-F238E27FC236}">
                  <a16:creationId xmlns:a16="http://schemas.microsoft.com/office/drawing/2014/main" id="{EE36295C-D8D9-48E6-BF49-8BD8D4E279B7}"/>
                </a:ext>
              </a:extLst>
            </p:cNvPr>
            <p:cNvSpPr>
              <a:spLocks/>
            </p:cNvSpPr>
            <p:nvPr/>
          </p:nvSpPr>
          <p:spPr bwMode="auto">
            <a:xfrm>
              <a:off x="3092" y="3640"/>
              <a:ext cx="190" cy="142"/>
            </a:xfrm>
            <a:custGeom>
              <a:avLst/>
              <a:gdLst>
                <a:gd name="T0" fmla="*/ 47 w 190"/>
                <a:gd name="T1" fmla="*/ 0 h 142"/>
                <a:gd name="T2" fmla="*/ 0 w 190"/>
                <a:gd name="T3" fmla="*/ 141 h 142"/>
                <a:gd name="T4" fmla="*/ 47 w 190"/>
                <a:gd name="T5" fmla="*/ 141 h 142"/>
                <a:gd name="T6" fmla="*/ 95 w 190"/>
                <a:gd name="T7" fmla="*/ 47 h 142"/>
                <a:gd name="T8" fmla="*/ 142 w 190"/>
                <a:gd name="T9" fmla="*/ 141 h 142"/>
                <a:gd name="T10" fmla="*/ 189 w 190"/>
                <a:gd name="T11" fmla="*/ 141 h 142"/>
                <a:gd name="T12" fmla="*/ 142 w 190"/>
                <a:gd name="T13" fmla="*/ 0 h 142"/>
                <a:gd name="T14" fmla="*/ 47 w 190"/>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42">
                  <a:moveTo>
                    <a:pt x="47" y="0"/>
                  </a:moveTo>
                  <a:lnTo>
                    <a:pt x="0" y="141"/>
                  </a:lnTo>
                  <a:lnTo>
                    <a:pt x="47" y="141"/>
                  </a:lnTo>
                  <a:lnTo>
                    <a:pt x="95" y="47"/>
                  </a:lnTo>
                  <a:lnTo>
                    <a:pt x="142" y="141"/>
                  </a:lnTo>
                  <a:lnTo>
                    <a:pt x="189" y="141"/>
                  </a:lnTo>
                  <a:lnTo>
                    <a:pt x="142" y="0"/>
                  </a:lnTo>
                  <a:lnTo>
                    <a:pt x="47"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7152" name="Rectangle 112">
            <a:extLst>
              <a:ext uri="{FF2B5EF4-FFF2-40B4-BE49-F238E27FC236}">
                <a16:creationId xmlns:a16="http://schemas.microsoft.com/office/drawing/2014/main" id="{DC7CBA65-E1A6-4BC8-9386-185087FF69BE}"/>
              </a:ext>
            </a:extLst>
          </p:cNvPr>
          <p:cNvSpPr>
            <a:spLocks noChangeArrowheads="1"/>
          </p:cNvSpPr>
          <p:nvPr>
            <p:custDataLst>
              <p:tags r:id="rId69"/>
            </p:custDataLst>
          </p:nvPr>
        </p:nvSpPr>
        <p:spPr bwMode="auto">
          <a:xfrm>
            <a:off x="652463" y="5153744"/>
            <a:ext cx="1185862" cy="1328737"/>
          </a:xfrm>
          <a:prstGeom prst="rect">
            <a:avLst/>
          </a:prstGeom>
          <a:solidFill>
            <a:srgbClr val="0066CC">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53" name="Rectangle 113">
            <a:extLst>
              <a:ext uri="{FF2B5EF4-FFF2-40B4-BE49-F238E27FC236}">
                <a16:creationId xmlns:a16="http://schemas.microsoft.com/office/drawing/2014/main" id="{5741362E-57F5-49E7-B67D-E91FBF0F991D}"/>
              </a:ext>
            </a:extLst>
          </p:cNvPr>
          <p:cNvSpPr>
            <a:spLocks noChangeArrowheads="1"/>
          </p:cNvSpPr>
          <p:nvPr>
            <p:custDataLst>
              <p:tags r:id="rId70"/>
            </p:custDataLst>
          </p:nvPr>
        </p:nvSpPr>
        <p:spPr bwMode="auto">
          <a:xfrm>
            <a:off x="638175" y="5593481"/>
            <a:ext cx="1249363"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600">
                <a:latin typeface="Arial" panose="020B0604020202020204" pitchFamily="34" charset="0"/>
              </a:rPr>
              <a:t>Bench-</a:t>
            </a:r>
            <a:br>
              <a:rPr lang="fr-FR" altLang="fr-FR" sz="1600">
                <a:latin typeface="Arial" panose="020B0604020202020204" pitchFamily="34" charset="0"/>
              </a:rPr>
            </a:br>
            <a:r>
              <a:rPr lang="fr-FR" altLang="fr-FR" sz="1600">
                <a:latin typeface="Arial" panose="020B0604020202020204" pitchFamily="34" charset="0"/>
              </a:rPr>
              <a:t>marking</a:t>
            </a:r>
          </a:p>
        </p:txBody>
      </p:sp>
      <p:sp>
        <p:nvSpPr>
          <p:cNvPr id="87154" name="Rectangle 114">
            <a:extLst>
              <a:ext uri="{FF2B5EF4-FFF2-40B4-BE49-F238E27FC236}">
                <a16:creationId xmlns:a16="http://schemas.microsoft.com/office/drawing/2014/main" id="{D86C93EA-EE42-426A-8EC1-A506012D018B}"/>
              </a:ext>
            </a:extLst>
          </p:cNvPr>
          <p:cNvSpPr>
            <a:spLocks noChangeArrowheads="1"/>
          </p:cNvSpPr>
          <p:nvPr>
            <p:custDataLst>
              <p:tags r:id="rId71"/>
            </p:custDataLst>
          </p:nvPr>
        </p:nvSpPr>
        <p:spPr bwMode="auto">
          <a:xfrm>
            <a:off x="668338" y="1777131"/>
            <a:ext cx="1187450" cy="1328738"/>
          </a:xfrm>
          <a:prstGeom prst="rect">
            <a:avLst/>
          </a:prstGeom>
          <a:solidFill>
            <a:srgbClr val="0066CC">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55" name="Rectangle 115">
            <a:extLst>
              <a:ext uri="{FF2B5EF4-FFF2-40B4-BE49-F238E27FC236}">
                <a16:creationId xmlns:a16="http://schemas.microsoft.com/office/drawing/2014/main" id="{B40D9762-1D10-49A8-AE24-49349A4D3372}"/>
              </a:ext>
            </a:extLst>
          </p:cNvPr>
          <p:cNvSpPr>
            <a:spLocks noChangeArrowheads="1"/>
          </p:cNvSpPr>
          <p:nvPr>
            <p:custDataLst>
              <p:tags r:id="rId72"/>
            </p:custDataLst>
          </p:nvPr>
        </p:nvSpPr>
        <p:spPr bwMode="auto">
          <a:xfrm>
            <a:off x="723900" y="2277194"/>
            <a:ext cx="1060450" cy="312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600">
                <a:latin typeface="Arial" panose="020B0604020202020204" pitchFamily="34" charset="0"/>
              </a:rPr>
              <a:t>Stratégie</a:t>
            </a:r>
          </a:p>
        </p:txBody>
      </p:sp>
      <p:grpSp>
        <p:nvGrpSpPr>
          <p:cNvPr id="87156" name="Group 116">
            <a:extLst>
              <a:ext uri="{FF2B5EF4-FFF2-40B4-BE49-F238E27FC236}">
                <a16:creationId xmlns:a16="http://schemas.microsoft.com/office/drawing/2014/main" id="{E1652F8C-A670-45CA-A4BF-E8D100153BC2}"/>
              </a:ext>
            </a:extLst>
          </p:cNvPr>
          <p:cNvGrpSpPr>
            <a:grpSpLocks/>
          </p:cNvGrpSpPr>
          <p:nvPr>
            <p:custDataLst>
              <p:tags r:id="rId73"/>
            </p:custDataLst>
          </p:nvPr>
        </p:nvGrpSpPr>
        <p:grpSpPr bwMode="auto">
          <a:xfrm>
            <a:off x="5899150" y="2139081"/>
            <a:ext cx="214313" cy="271463"/>
            <a:chOff x="3449" y="1052"/>
            <a:chExt cx="146" cy="186"/>
          </a:xfrm>
        </p:grpSpPr>
        <p:sp>
          <p:nvSpPr>
            <p:cNvPr id="87157" name="Rectangle 117">
              <a:extLst>
                <a:ext uri="{FF2B5EF4-FFF2-40B4-BE49-F238E27FC236}">
                  <a16:creationId xmlns:a16="http://schemas.microsoft.com/office/drawing/2014/main" id="{AE8E6E2B-C284-49DF-8CE8-E7B72F7D89E6}"/>
                </a:ext>
              </a:extLst>
            </p:cNvPr>
            <p:cNvSpPr>
              <a:spLocks noChangeArrowheads="1"/>
            </p:cNvSpPr>
            <p:nvPr/>
          </p:nvSpPr>
          <p:spPr bwMode="auto">
            <a:xfrm>
              <a:off x="3479" y="1148"/>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58" name="Oval 118">
              <a:extLst>
                <a:ext uri="{FF2B5EF4-FFF2-40B4-BE49-F238E27FC236}">
                  <a16:creationId xmlns:a16="http://schemas.microsoft.com/office/drawing/2014/main" id="{4072AD60-B520-454B-989E-A672D5B9B728}"/>
                </a:ext>
              </a:extLst>
            </p:cNvPr>
            <p:cNvSpPr>
              <a:spLocks noChangeArrowheads="1"/>
            </p:cNvSpPr>
            <p:nvPr/>
          </p:nvSpPr>
          <p:spPr bwMode="auto">
            <a:xfrm>
              <a:off x="3479" y="1052"/>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59" name="Oval 119">
              <a:extLst>
                <a:ext uri="{FF2B5EF4-FFF2-40B4-BE49-F238E27FC236}">
                  <a16:creationId xmlns:a16="http://schemas.microsoft.com/office/drawing/2014/main" id="{9FB4B2C9-ACE7-4EA8-8D6C-5DB95321FE78}"/>
                </a:ext>
              </a:extLst>
            </p:cNvPr>
            <p:cNvSpPr>
              <a:spLocks noChangeArrowheads="1"/>
            </p:cNvSpPr>
            <p:nvPr/>
          </p:nvSpPr>
          <p:spPr bwMode="auto">
            <a:xfrm rot="21120000" flipH="1">
              <a:off x="3565" y="1150"/>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60" name="Oval 120">
              <a:extLst>
                <a:ext uri="{FF2B5EF4-FFF2-40B4-BE49-F238E27FC236}">
                  <a16:creationId xmlns:a16="http://schemas.microsoft.com/office/drawing/2014/main" id="{B8FD2E43-73AC-4DB5-982C-F8A440147820}"/>
                </a:ext>
              </a:extLst>
            </p:cNvPr>
            <p:cNvSpPr>
              <a:spLocks noChangeArrowheads="1"/>
            </p:cNvSpPr>
            <p:nvPr/>
          </p:nvSpPr>
          <p:spPr bwMode="auto">
            <a:xfrm rot="480000">
              <a:off x="3449" y="1147"/>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7161" name="Group 121">
            <a:extLst>
              <a:ext uri="{FF2B5EF4-FFF2-40B4-BE49-F238E27FC236}">
                <a16:creationId xmlns:a16="http://schemas.microsoft.com/office/drawing/2014/main" id="{7746EAAB-0184-4F5E-9C37-FEA72A50B5AC}"/>
              </a:ext>
            </a:extLst>
          </p:cNvPr>
          <p:cNvGrpSpPr>
            <a:grpSpLocks/>
          </p:cNvGrpSpPr>
          <p:nvPr>
            <p:custDataLst>
              <p:tags r:id="rId74"/>
            </p:custDataLst>
          </p:nvPr>
        </p:nvGrpSpPr>
        <p:grpSpPr bwMode="auto">
          <a:xfrm>
            <a:off x="5607050" y="2139081"/>
            <a:ext cx="214313" cy="271463"/>
            <a:chOff x="3449" y="1052"/>
            <a:chExt cx="146" cy="186"/>
          </a:xfrm>
        </p:grpSpPr>
        <p:sp>
          <p:nvSpPr>
            <p:cNvPr id="87162" name="Rectangle 122">
              <a:extLst>
                <a:ext uri="{FF2B5EF4-FFF2-40B4-BE49-F238E27FC236}">
                  <a16:creationId xmlns:a16="http://schemas.microsoft.com/office/drawing/2014/main" id="{91EE7775-6C7C-4A92-A78B-A7E328E3B99F}"/>
                </a:ext>
              </a:extLst>
            </p:cNvPr>
            <p:cNvSpPr>
              <a:spLocks noChangeArrowheads="1"/>
            </p:cNvSpPr>
            <p:nvPr/>
          </p:nvSpPr>
          <p:spPr bwMode="auto">
            <a:xfrm>
              <a:off x="3479" y="1148"/>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63" name="Oval 123">
              <a:extLst>
                <a:ext uri="{FF2B5EF4-FFF2-40B4-BE49-F238E27FC236}">
                  <a16:creationId xmlns:a16="http://schemas.microsoft.com/office/drawing/2014/main" id="{4D0F1F03-D8C8-4D27-904A-C864EAEDC79F}"/>
                </a:ext>
              </a:extLst>
            </p:cNvPr>
            <p:cNvSpPr>
              <a:spLocks noChangeArrowheads="1"/>
            </p:cNvSpPr>
            <p:nvPr/>
          </p:nvSpPr>
          <p:spPr bwMode="auto">
            <a:xfrm>
              <a:off x="3479" y="1052"/>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64" name="Oval 124">
              <a:extLst>
                <a:ext uri="{FF2B5EF4-FFF2-40B4-BE49-F238E27FC236}">
                  <a16:creationId xmlns:a16="http://schemas.microsoft.com/office/drawing/2014/main" id="{142CAE80-DD7C-494A-AFA1-BE1FDA22582A}"/>
                </a:ext>
              </a:extLst>
            </p:cNvPr>
            <p:cNvSpPr>
              <a:spLocks noChangeArrowheads="1"/>
            </p:cNvSpPr>
            <p:nvPr/>
          </p:nvSpPr>
          <p:spPr bwMode="auto">
            <a:xfrm rot="21120000" flipH="1">
              <a:off x="3565" y="1150"/>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65" name="Oval 125">
              <a:extLst>
                <a:ext uri="{FF2B5EF4-FFF2-40B4-BE49-F238E27FC236}">
                  <a16:creationId xmlns:a16="http://schemas.microsoft.com/office/drawing/2014/main" id="{39B438C1-EE6F-4878-9613-7DE901F10395}"/>
                </a:ext>
              </a:extLst>
            </p:cNvPr>
            <p:cNvSpPr>
              <a:spLocks noChangeArrowheads="1"/>
            </p:cNvSpPr>
            <p:nvPr/>
          </p:nvSpPr>
          <p:spPr bwMode="auto">
            <a:xfrm rot="480000">
              <a:off x="3449" y="1147"/>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7166" name="AutoShape 126">
            <a:extLst>
              <a:ext uri="{FF2B5EF4-FFF2-40B4-BE49-F238E27FC236}">
                <a16:creationId xmlns:a16="http://schemas.microsoft.com/office/drawing/2014/main" id="{C93DA7B7-A740-4F9A-9F94-6BFEA476A355}"/>
              </a:ext>
            </a:extLst>
          </p:cNvPr>
          <p:cNvSpPr>
            <a:spLocks noChangeArrowheads="1"/>
          </p:cNvSpPr>
          <p:nvPr>
            <p:custDataLst>
              <p:tags r:id="rId75"/>
            </p:custDataLst>
          </p:nvPr>
        </p:nvSpPr>
        <p:spPr bwMode="auto">
          <a:xfrm>
            <a:off x="7140575" y="3926606"/>
            <a:ext cx="271463" cy="341313"/>
          </a:xfrm>
          <a:prstGeom prst="rightArrow">
            <a:avLst>
              <a:gd name="adj1" fmla="val 75000"/>
              <a:gd name="adj2" fmla="val 50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67" name="AutoShape 127">
            <a:extLst>
              <a:ext uri="{FF2B5EF4-FFF2-40B4-BE49-F238E27FC236}">
                <a16:creationId xmlns:a16="http://schemas.microsoft.com/office/drawing/2014/main" id="{EF700E44-E338-4322-ABF2-4E23185C100E}"/>
              </a:ext>
            </a:extLst>
          </p:cNvPr>
          <p:cNvSpPr>
            <a:spLocks noChangeArrowheads="1"/>
          </p:cNvSpPr>
          <p:nvPr>
            <p:custDataLst>
              <p:tags r:id="rId76"/>
            </p:custDataLst>
          </p:nvPr>
        </p:nvSpPr>
        <p:spPr bwMode="auto">
          <a:xfrm>
            <a:off x="7140575" y="2186706"/>
            <a:ext cx="271463" cy="341313"/>
          </a:xfrm>
          <a:prstGeom prst="rightArrow">
            <a:avLst>
              <a:gd name="adj1" fmla="val 75000"/>
              <a:gd name="adj2" fmla="val 50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68" name="Rectangle 128">
            <a:extLst>
              <a:ext uri="{FF2B5EF4-FFF2-40B4-BE49-F238E27FC236}">
                <a16:creationId xmlns:a16="http://schemas.microsoft.com/office/drawing/2014/main" id="{0932FC23-A098-47C8-8D21-777B0E4A60E6}"/>
              </a:ext>
            </a:extLst>
          </p:cNvPr>
          <p:cNvSpPr>
            <a:spLocks noChangeArrowheads="1"/>
          </p:cNvSpPr>
          <p:nvPr>
            <p:custDataLst>
              <p:tags r:id="rId77"/>
            </p:custDataLst>
          </p:nvPr>
        </p:nvSpPr>
        <p:spPr bwMode="auto">
          <a:xfrm>
            <a:off x="2363788" y="3280494"/>
            <a:ext cx="1552575" cy="271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66" tIns="46748" rIns="95166" bIns="46748">
            <a:spAutoFit/>
          </a:bodyPr>
          <a:lstStyle>
            <a:lvl1pPr defTabSz="801688">
              <a:defRPr sz="2400">
                <a:solidFill>
                  <a:schemeClr val="tx1"/>
                </a:solidFill>
                <a:latin typeface="Times New Roman" panose="02020603050405020304" pitchFamily="18" charset="0"/>
              </a:defRPr>
            </a:lvl1pPr>
            <a:lvl2pPr marL="601663" defTabSz="801688">
              <a:defRPr sz="2400">
                <a:solidFill>
                  <a:schemeClr val="tx1"/>
                </a:solidFill>
                <a:latin typeface="Times New Roman" panose="02020603050405020304" pitchFamily="18" charset="0"/>
              </a:defRPr>
            </a:lvl2pPr>
            <a:lvl3pPr marL="1201738" defTabSz="801688">
              <a:defRPr sz="2400">
                <a:solidFill>
                  <a:schemeClr val="tx1"/>
                </a:solidFill>
                <a:latin typeface="Times New Roman" panose="02020603050405020304" pitchFamily="18" charset="0"/>
              </a:defRPr>
            </a:lvl3pPr>
            <a:lvl4pPr marL="1803400" defTabSz="801688">
              <a:defRPr sz="2400">
                <a:solidFill>
                  <a:schemeClr val="tx1"/>
                </a:solidFill>
                <a:latin typeface="Times New Roman" panose="02020603050405020304" pitchFamily="18" charset="0"/>
              </a:defRPr>
            </a:lvl4pPr>
            <a:lvl5pPr marL="2403475" defTabSz="801688">
              <a:defRPr sz="2400">
                <a:solidFill>
                  <a:schemeClr val="tx1"/>
                </a:solidFill>
                <a:latin typeface="Times New Roman" panose="02020603050405020304" pitchFamily="18" charset="0"/>
              </a:defRPr>
            </a:lvl5pPr>
            <a:lvl6pPr marL="2860675" defTabSz="801688" eaLnBrk="0" fontAlgn="base" hangingPunct="0">
              <a:spcBef>
                <a:spcPct val="0"/>
              </a:spcBef>
              <a:spcAft>
                <a:spcPct val="0"/>
              </a:spcAft>
              <a:defRPr sz="2400">
                <a:solidFill>
                  <a:schemeClr val="tx1"/>
                </a:solidFill>
                <a:latin typeface="Times New Roman" panose="02020603050405020304" pitchFamily="18" charset="0"/>
              </a:defRPr>
            </a:lvl6pPr>
            <a:lvl7pPr marL="3317875" defTabSz="801688" eaLnBrk="0" fontAlgn="base" hangingPunct="0">
              <a:spcBef>
                <a:spcPct val="0"/>
              </a:spcBef>
              <a:spcAft>
                <a:spcPct val="0"/>
              </a:spcAft>
              <a:defRPr sz="2400">
                <a:solidFill>
                  <a:schemeClr val="tx1"/>
                </a:solidFill>
                <a:latin typeface="Times New Roman" panose="02020603050405020304" pitchFamily="18" charset="0"/>
              </a:defRPr>
            </a:lvl7pPr>
            <a:lvl8pPr marL="3775075" defTabSz="801688" eaLnBrk="0" fontAlgn="base" hangingPunct="0">
              <a:spcBef>
                <a:spcPct val="0"/>
              </a:spcBef>
              <a:spcAft>
                <a:spcPct val="0"/>
              </a:spcAft>
              <a:defRPr sz="2400">
                <a:solidFill>
                  <a:schemeClr val="tx1"/>
                </a:solidFill>
                <a:latin typeface="Times New Roman" panose="02020603050405020304" pitchFamily="18" charset="0"/>
              </a:defRPr>
            </a:lvl8pPr>
            <a:lvl9pPr marL="4232275" defTabSz="80168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300">
                <a:latin typeface="Arial" panose="020B0604020202020204" pitchFamily="34" charset="0"/>
              </a:rPr>
              <a:t>Délai de livraison</a:t>
            </a:r>
          </a:p>
        </p:txBody>
      </p:sp>
      <p:grpSp>
        <p:nvGrpSpPr>
          <p:cNvPr id="87169" name="Group 129">
            <a:extLst>
              <a:ext uri="{FF2B5EF4-FFF2-40B4-BE49-F238E27FC236}">
                <a16:creationId xmlns:a16="http://schemas.microsoft.com/office/drawing/2014/main" id="{77017556-80D8-4101-87E1-99581DDDD797}"/>
              </a:ext>
            </a:extLst>
          </p:cNvPr>
          <p:cNvGrpSpPr>
            <a:grpSpLocks/>
          </p:cNvGrpSpPr>
          <p:nvPr>
            <p:custDataLst>
              <p:tags r:id="rId78"/>
            </p:custDataLst>
          </p:nvPr>
        </p:nvGrpSpPr>
        <p:grpSpPr bwMode="auto">
          <a:xfrm>
            <a:off x="7635875" y="2385144"/>
            <a:ext cx="763588" cy="657225"/>
            <a:chOff x="2796" y="3408"/>
            <a:chExt cx="565" cy="449"/>
          </a:xfrm>
        </p:grpSpPr>
        <p:grpSp>
          <p:nvGrpSpPr>
            <p:cNvPr id="87170" name="Group 130">
              <a:extLst>
                <a:ext uri="{FF2B5EF4-FFF2-40B4-BE49-F238E27FC236}">
                  <a16:creationId xmlns:a16="http://schemas.microsoft.com/office/drawing/2014/main" id="{6C22B84B-F0B9-49EF-9BA2-1AEDA8141F41}"/>
                </a:ext>
              </a:extLst>
            </p:cNvPr>
            <p:cNvGrpSpPr>
              <a:grpSpLocks/>
            </p:cNvGrpSpPr>
            <p:nvPr/>
          </p:nvGrpSpPr>
          <p:grpSpPr bwMode="auto">
            <a:xfrm>
              <a:off x="2796" y="3408"/>
              <a:ext cx="565" cy="314"/>
              <a:chOff x="2796" y="3408"/>
              <a:chExt cx="565" cy="314"/>
            </a:xfrm>
          </p:grpSpPr>
          <p:graphicFrame>
            <p:nvGraphicFramePr>
              <p:cNvPr id="87171" name="Object 131">
                <a:hlinkClick r:id="" action="ppaction://ole?verb=0"/>
                <a:extLst>
                  <a:ext uri="{FF2B5EF4-FFF2-40B4-BE49-F238E27FC236}">
                    <a16:creationId xmlns:a16="http://schemas.microsoft.com/office/drawing/2014/main" id="{241E5D73-2567-4AA1-84A4-B6253F0AD9F1}"/>
                  </a:ext>
                </a:extLst>
              </p:cNvPr>
              <p:cNvGraphicFramePr>
                <a:graphicFrameLocks/>
              </p:cNvGraphicFramePr>
              <p:nvPr/>
            </p:nvGraphicFramePr>
            <p:xfrm>
              <a:off x="2796" y="3408"/>
              <a:ext cx="331" cy="314"/>
            </p:xfrm>
            <a:graphic>
              <a:graphicData uri="http://schemas.openxmlformats.org/presentationml/2006/ole">
                <mc:AlternateContent xmlns:mc="http://schemas.openxmlformats.org/markup-compatibility/2006">
                  <mc:Choice xmlns:v="urn:schemas-microsoft-com:vml" Requires="v">
                    <p:oleObj spid="_x0000_s100688" name="Microsoft ClipArt Gallery" r:id="rId87" imgW="3517560" imgH="3340080" progId="MS_ClipArt_Gallery">
                      <p:embed/>
                    </p:oleObj>
                  </mc:Choice>
                  <mc:Fallback>
                    <p:oleObj name="Microsoft ClipArt Gallery" r:id="rId87" imgW="3517560" imgH="3340080" progId="MS_ClipArt_Gallery">
                      <p:embed/>
                      <p:pic>
                        <p:nvPicPr>
                          <p:cNvPr id="0" name="Object 131"/>
                          <p:cNvPicPr>
                            <a:picLocks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796" y="3408"/>
                            <a:ext cx="331" cy="3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7172" name="Group 132">
                <a:extLst>
                  <a:ext uri="{FF2B5EF4-FFF2-40B4-BE49-F238E27FC236}">
                    <a16:creationId xmlns:a16="http://schemas.microsoft.com/office/drawing/2014/main" id="{862BCC07-E9AA-42E2-885C-57F47494570B}"/>
                  </a:ext>
                </a:extLst>
              </p:cNvPr>
              <p:cNvGrpSpPr>
                <a:grpSpLocks/>
              </p:cNvGrpSpPr>
              <p:nvPr/>
            </p:nvGrpSpPr>
            <p:grpSpPr bwMode="auto">
              <a:xfrm>
                <a:off x="3062" y="3456"/>
                <a:ext cx="277" cy="242"/>
                <a:chOff x="3062" y="3456"/>
                <a:chExt cx="277" cy="242"/>
              </a:xfrm>
            </p:grpSpPr>
            <p:grpSp>
              <p:nvGrpSpPr>
                <p:cNvPr id="87173" name="Group 133">
                  <a:extLst>
                    <a:ext uri="{FF2B5EF4-FFF2-40B4-BE49-F238E27FC236}">
                      <a16:creationId xmlns:a16="http://schemas.microsoft.com/office/drawing/2014/main" id="{CD21C4C8-BAB1-4878-BEE1-C8428F3E53C3}"/>
                    </a:ext>
                  </a:extLst>
                </p:cNvPr>
                <p:cNvGrpSpPr>
                  <a:grpSpLocks/>
                </p:cNvGrpSpPr>
                <p:nvPr/>
              </p:nvGrpSpPr>
              <p:grpSpPr bwMode="auto">
                <a:xfrm>
                  <a:off x="3169" y="3617"/>
                  <a:ext cx="158" cy="61"/>
                  <a:chOff x="3169" y="3617"/>
                  <a:chExt cx="158" cy="61"/>
                </a:xfrm>
              </p:grpSpPr>
              <p:sp>
                <p:nvSpPr>
                  <p:cNvPr id="87174" name="Oval 134">
                    <a:extLst>
                      <a:ext uri="{FF2B5EF4-FFF2-40B4-BE49-F238E27FC236}">
                        <a16:creationId xmlns:a16="http://schemas.microsoft.com/office/drawing/2014/main" id="{412FBD95-2F35-42A3-9FDE-EFD7AEE05E68}"/>
                      </a:ext>
                    </a:extLst>
                  </p:cNvPr>
                  <p:cNvSpPr>
                    <a:spLocks noChangeArrowheads="1"/>
                  </p:cNvSpPr>
                  <p:nvPr/>
                </p:nvSpPr>
                <p:spPr bwMode="auto">
                  <a:xfrm>
                    <a:off x="3173" y="3617"/>
                    <a:ext cx="148" cy="42"/>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75" name="Freeform 135">
                    <a:extLst>
                      <a:ext uri="{FF2B5EF4-FFF2-40B4-BE49-F238E27FC236}">
                        <a16:creationId xmlns:a16="http://schemas.microsoft.com/office/drawing/2014/main" id="{6C125E0B-C8DB-4BF6-A78F-DF4517E93452}"/>
                      </a:ext>
                    </a:extLst>
                  </p:cNvPr>
                  <p:cNvSpPr>
                    <a:spLocks/>
                  </p:cNvSpPr>
                  <p:nvPr/>
                </p:nvSpPr>
                <p:spPr bwMode="auto">
                  <a:xfrm>
                    <a:off x="3169" y="3639"/>
                    <a:ext cx="158" cy="39"/>
                  </a:xfrm>
                  <a:custGeom>
                    <a:avLst/>
                    <a:gdLst>
                      <a:gd name="T0" fmla="*/ 0 w 158"/>
                      <a:gd name="T1" fmla="*/ 0 h 39"/>
                      <a:gd name="T2" fmla="*/ 0 w 158"/>
                      <a:gd name="T3" fmla="*/ 14 h 39"/>
                      <a:gd name="T4" fmla="*/ 3 w 158"/>
                      <a:gd name="T5" fmla="*/ 20 h 39"/>
                      <a:gd name="T6" fmla="*/ 8 w 158"/>
                      <a:gd name="T7" fmla="*/ 24 h 39"/>
                      <a:gd name="T8" fmla="*/ 15 w 158"/>
                      <a:gd name="T9" fmla="*/ 27 h 39"/>
                      <a:gd name="T10" fmla="*/ 25 w 158"/>
                      <a:gd name="T11" fmla="*/ 30 h 39"/>
                      <a:gd name="T12" fmla="*/ 35 w 158"/>
                      <a:gd name="T13" fmla="*/ 34 h 39"/>
                      <a:gd name="T14" fmla="*/ 48 w 158"/>
                      <a:gd name="T15" fmla="*/ 37 h 39"/>
                      <a:gd name="T16" fmla="*/ 59 w 158"/>
                      <a:gd name="T17" fmla="*/ 37 h 39"/>
                      <a:gd name="T18" fmla="*/ 71 w 158"/>
                      <a:gd name="T19" fmla="*/ 38 h 39"/>
                      <a:gd name="T20" fmla="*/ 82 w 158"/>
                      <a:gd name="T21" fmla="*/ 38 h 39"/>
                      <a:gd name="T22" fmla="*/ 92 w 158"/>
                      <a:gd name="T23" fmla="*/ 38 h 39"/>
                      <a:gd name="T24" fmla="*/ 101 w 158"/>
                      <a:gd name="T25" fmla="*/ 37 h 39"/>
                      <a:gd name="T26" fmla="*/ 111 w 158"/>
                      <a:gd name="T27" fmla="*/ 35 h 39"/>
                      <a:gd name="T28" fmla="*/ 119 w 158"/>
                      <a:gd name="T29" fmla="*/ 35 h 39"/>
                      <a:gd name="T30" fmla="*/ 126 w 158"/>
                      <a:gd name="T31" fmla="*/ 32 h 39"/>
                      <a:gd name="T32" fmla="*/ 134 w 158"/>
                      <a:gd name="T33" fmla="*/ 30 h 39"/>
                      <a:gd name="T34" fmla="*/ 141 w 158"/>
                      <a:gd name="T35" fmla="*/ 27 h 39"/>
                      <a:gd name="T36" fmla="*/ 148 w 158"/>
                      <a:gd name="T37" fmla="*/ 24 h 39"/>
                      <a:gd name="T38" fmla="*/ 154 w 158"/>
                      <a:gd name="T39" fmla="*/ 20 h 39"/>
                      <a:gd name="T40" fmla="*/ 157 w 158"/>
                      <a:gd name="T41" fmla="*/ 14 h 39"/>
                      <a:gd name="T42" fmla="*/ 157 w 158"/>
                      <a:gd name="T43" fmla="*/ 0 h 39"/>
                      <a:gd name="T44" fmla="*/ 155 w 158"/>
                      <a:gd name="T45" fmla="*/ 3 h 39"/>
                      <a:gd name="T46" fmla="*/ 152 w 158"/>
                      <a:gd name="T47" fmla="*/ 8 h 39"/>
                      <a:gd name="T48" fmla="*/ 146 w 158"/>
                      <a:gd name="T49" fmla="*/ 12 h 39"/>
                      <a:gd name="T50" fmla="*/ 140 w 158"/>
                      <a:gd name="T51" fmla="*/ 15 h 39"/>
                      <a:gd name="T52" fmla="*/ 131 w 158"/>
                      <a:gd name="T53" fmla="*/ 18 h 39"/>
                      <a:gd name="T54" fmla="*/ 125 w 158"/>
                      <a:gd name="T55" fmla="*/ 20 h 39"/>
                      <a:gd name="T56" fmla="*/ 117 w 158"/>
                      <a:gd name="T57" fmla="*/ 21 h 39"/>
                      <a:gd name="T58" fmla="*/ 108 w 158"/>
                      <a:gd name="T59" fmla="*/ 23 h 39"/>
                      <a:gd name="T60" fmla="*/ 95 w 158"/>
                      <a:gd name="T61" fmla="*/ 24 h 39"/>
                      <a:gd name="T62" fmla="*/ 88 w 158"/>
                      <a:gd name="T63" fmla="*/ 24 h 39"/>
                      <a:gd name="T64" fmla="*/ 78 w 158"/>
                      <a:gd name="T65" fmla="*/ 24 h 39"/>
                      <a:gd name="T66" fmla="*/ 68 w 158"/>
                      <a:gd name="T67" fmla="*/ 24 h 39"/>
                      <a:gd name="T68" fmla="*/ 57 w 158"/>
                      <a:gd name="T69" fmla="*/ 23 h 39"/>
                      <a:gd name="T70" fmla="*/ 46 w 158"/>
                      <a:gd name="T71" fmla="*/ 23 h 39"/>
                      <a:gd name="T72" fmla="*/ 35 w 158"/>
                      <a:gd name="T73" fmla="*/ 20 h 39"/>
                      <a:gd name="T74" fmla="*/ 28 w 158"/>
                      <a:gd name="T75" fmla="*/ 18 h 39"/>
                      <a:gd name="T76" fmla="*/ 20 w 158"/>
                      <a:gd name="T77" fmla="*/ 17 h 39"/>
                      <a:gd name="T78" fmla="*/ 14 w 158"/>
                      <a:gd name="T79" fmla="*/ 14 h 39"/>
                      <a:gd name="T80" fmla="*/ 8 w 158"/>
                      <a:gd name="T81" fmla="*/ 11 h 39"/>
                      <a:gd name="T82" fmla="*/ 3 w 158"/>
                      <a:gd name="T83" fmla="*/ 6 h 39"/>
                      <a:gd name="T84" fmla="*/ 0 w 158"/>
                      <a:gd name="T8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39">
                        <a:moveTo>
                          <a:pt x="0" y="0"/>
                        </a:moveTo>
                        <a:lnTo>
                          <a:pt x="0" y="14"/>
                        </a:lnTo>
                        <a:lnTo>
                          <a:pt x="3" y="20"/>
                        </a:lnTo>
                        <a:lnTo>
                          <a:pt x="8" y="24"/>
                        </a:lnTo>
                        <a:lnTo>
                          <a:pt x="15" y="27"/>
                        </a:lnTo>
                        <a:lnTo>
                          <a:pt x="25" y="30"/>
                        </a:lnTo>
                        <a:lnTo>
                          <a:pt x="35" y="34"/>
                        </a:lnTo>
                        <a:lnTo>
                          <a:pt x="48" y="37"/>
                        </a:lnTo>
                        <a:lnTo>
                          <a:pt x="59" y="37"/>
                        </a:lnTo>
                        <a:lnTo>
                          <a:pt x="71" y="38"/>
                        </a:lnTo>
                        <a:lnTo>
                          <a:pt x="82" y="38"/>
                        </a:lnTo>
                        <a:lnTo>
                          <a:pt x="92" y="38"/>
                        </a:lnTo>
                        <a:lnTo>
                          <a:pt x="101" y="37"/>
                        </a:lnTo>
                        <a:lnTo>
                          <a:pt x="111" y="35"/>
                        </a:lnTo>
                        <a:lnTo>
                          <a:pt x="119" y="35"/>
                        </a:lnTo>
                        <a:lnTo>
                          <a:pt x="126" y="32"/>
                        </a:lnTo>
                        <a:lnTo>
                          <a:pt x="134" y="30"/>
                        </a:lnTo>
                        <a:lnTo>
                          <a:pt x="141" y="27"/>
                        </a:lnTo>
                        <a:lnTo>
                          <a:pt x="148" y="24"/>
                        </a:lnTo>
                        <a:lnTo>
                          <a:pt x="154" y="20"/>
                        </a:lnTo>
                        <a:lnTo>
                          <a:pt x="157" y="14"/>
                        </a:lnTo>
                        <a:lnTo>
                          <a:pt x="157" y="0"/>
                        </a:lnTo>
                        <a:lnTo>
                          <a:pt x="155" y="3"/>
                        </a:lnTo>
                        <a:lnTo>
                          <a:pt x="152" y="8"/>
                        </a:lnTo>
                        <a:lnTo>
                          <a:pt x="146" y="12"/>
                        </a:lnTo>
                        <a:lnTo>
                          <a:pt x="140" y="15"/>
                        </a:lnTo>
                        <a:lnTo>
                          <a:pt x="131" y="18"/>
                        </a:lnTo>
                        <a:lnTo>
                          <a:pt x="125" y="20"/>
                        </a:lnTo>
                        <a:lnTo>
                          <a:pt x="117" y="21"/>
                        </a:lnTo>
                        <a:lnTo>
                          <a:pt x="108" y="23"/>
                        </a:lnTo>
                        <a:lnTo>
                          <a:pt x="95" y="24"/>
                        </a:lnTo>
                        <a:lnTo>
                          <a:pt x="88" y="24"/>
                        </a:lnTo>
                        <a:lnTo>
                          <a:pt x="78" y="24"/>
                        </a:lnTo>
                        <a:lnTo>
                          <a:pt x="68" y="24"/>
                        </a:lnTo>
                        <a:lnTo>
                          <a:pt x="57" y="23"/>
                        </a:lnTo>
                        <a:lnTo>
                          <a:pt x="46" y="23"/>
                        </a:lnTo>
                        <a:lnTo>
                          <a:pt x="35" y="20"/>
                        </a:lnTo>
                        <a:lnTo>
                          <a:pt x="28" y="18"/>
                        </a:lnTo>
                        <a:lnTo>
                          <a:pt x="20" y="17"/>
                        </a:lnTo>
                        <a:lnTo>
                          <a:pt x="14" y="14"/>
                        </a:lnTo>
                        <a:lnTo>
                          <a:pt x="8" y="11"/>
                        </a:lnTo>
                        <a:lnTo>
                          <a:pt x="3" y="6"/>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76" name="Group 136">
                  <a:extLst>
                    <a:ext uri="{FF2B5EF4-FFF2-40B4-BE49-F238E27FC236}">
                      <a16:creationId xmlns:a16="http://schemas.microsoft.com/office/drawing/2014/main" id="{25429719-6966-4B3A-9B3B-92CC28532C88}"/>
                    </a:ext>
                  </a:extLst>
                </p:cNvPr>
                <p:cNvGrpSpPr>
                  <a:grpSpLocks/>
                </p:cNvGrpSpPr>
                <p:nvPr/>
              </p:nvGrpSpPr>
              <p:grpSpPr bwMode="auto">
                <a:xfrm>
                  <a:off x="3162" y="3600"/>
                  <a:ext cx="157" cy="63"/>
                  <a:chOff x="3162" y="3600"/>
                  <a:chExt cx="157" cy="63"/>
                </a:xfrm>
              </p:grpSpPr>
              <p:sp>
                <p:nvSpPr>
                  <p:cNvPr id="87177" name="Oval 137">
                    <a:extLst>
                      <a:ext uri="{FF2B5EF4-FFF2-40B4-BE49-F238E27FC236}">
                        <a16:creationId xmlns:a16="http://schemas.microsoft.com/office/drawing/2014/main" id="{1FE9881B-2AD7-4A76-98AA-74F355DD7BDB}"/>
                      </a:ext>
                    </a:extLst>
                  </p:cNvPr>
                  <p:cNvSpPr>
                    <a:spLocks noChangeArrowheads="1"/>
                  </p:cNvSpPr>
                  <p:nvPr/>
                </p:nvSpPr>
                <p:spPr bwMode="auto">
                  <a:xfrm>
                    <a:off x="3166" y="3600"/>
                    <a:ext cx="147" cy="44"/>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78" name="Freeform 138">
                    <a:extLst>
                      <a:ext uri="{FF2B5EF4-FFF2-40B4-BE49-F238E27FC236}">
                        <a16:creationId xmlns:a16="http://schemas.microsoft.com/office/drawing/2014/main" id="{F3A7C618-7FB5-4CDA-B034-E794C4F69B88}"/>
                      </a:ext>
                    </a:extLst>
                  </p:cNvPr>
                  <p:cNvSpPr>
                    <a:spLocks/>
                  </p:cNvSpPr>
                  <p:nvPr/>
                </p:nvSpPr>
                <p:spPr bwMode="auto">
                  <a:xfrm>
                    <a:off x="3162" y="3624"/>
                    <a:ext cx="157" cy="39"/>
                  </a:xfrm>
                  <a:custGeom>
                    <a:avLst/>
                    <a:gdLst>
                      <a:gd name="T0" fmla="*/ 0 w 157"/>
                      <a:gd name="T1" fmla="*/ 0 h 39"/>
                      <a:gd name="T2" fmla="*/ 0 w 157"/>
                      <a:gd name="T3" fmla="*/ 14 h 39"/>
                      <a:gd name="T4" fmla="*/ 3 w 157"/>
                      <a:gd name="T5" fmla="*/ 20 h 39"/>
                      <a:gd name="T6" fmla="*/ 8 w 157"/>
                      <a:gd name="T7" fmla="*/ 23 h 39"/>
                      <a:gd name="T8" fmla="*/ 15 w 157"/>
                      <a:gd name="T9" fmla="*/ 27 h 39"/>
                      <a:gd name="T10" fmla="*/ 24 w 157"/>
                      <a:gd name="T11" fmla="*/ 30 h 39"/>
                      <a:gd name="T12" fmla="*/ 35 w 157"/>
                      <a:gd name="T13" fmla="*/ 33 h 39"/>
                      <a:gd name="T14" fmla="*/ 47 w 157"/>
                      <a:gd name="T15" fmla="*/ 37 h 39"/>
                      <a:gd name="T16" fmla="*/ 58 w 157"/>
                      <a:gd name="T17" fmla="*/ 37 h 39"/>
                      <a:gd name="T18" fmla="*/ 70 w 157"/>
                      <a:gd name="T19" fmla="*/ 38 h 39"/>
                      <a:gd name="T20" fmla="*/ 81 w 157"/>
                      <a:gd name="T21" fmla="*/ 38 h 39"/>
                      <a:gd name="T22" fmla="*/ 92 w 157"/>
                      <a:gd name="T23" fmla="*/ 38 h 39"/>
                      <a:gd name="T24" fmla="*/ 101 w 157"/>
                      <a:gd name="T25" fmla="*/ 37 h 39"/>
                      <a:gd name="T26" fmla="*/ 110 w 157"/>
                      <a:gd name="T27" fmla="*/ 35 h 39"/>
                      <a:gd name="T28" fmla="*/ 118 w 157"/>
                      <a:gd name="T29" fmla="*/ 35 h 39"/>
                      <a:gd name="T30" fmla="*/ 126 w 157"/>
                      <a:gd name="T31" fmla="*/ 32 h 39"/>
                      <a:gd name="T32" fmla="*/ 133 w 157"/>
                      <a:gd name="T33" fmla="*/ 30 h 39"/>
                      <a:gd name="T34" fmla="*/ 141 w 157"/>
                      <a:gd name="T35" fmla="*/ 27 h 39"/>
                      <a:gd name="T36" fmla="*/ 147 w 157"/>
                      <a:gd name="T37" fmla="*/ 24 h 39"/>
                      <a:gd name="T38" fmla="*/ 153 w 157"/>
                      <a:gd name="T39" fmla="*/ 18 h 39"/>
                      <a:gd name="T40" fmla="*/ 156 w 157"/>
                      <a:gd name="T41" fmla="*/ 14 h 39"/>
                      <a:gd name="T42" fmla="*/ 156 w 157"/>
                      <a:gd name="T43" fmla="*/ 0 h 39"/>
                      <a:gd name="T44" fmla="*/ 155 w 157"/>
                      <a:gd name="T45" fmla="*/ 3 h 39"/>
                      <a:gd name="T46" fmla="*/ 152 w 157"/>
                      <a:gd name="T47" fmla="*/ 7 h 39"/>
                      <a:gd name="T48" fmla="*/ 145 w 157"/>
                      <a:gd name="T49" fmla="*/ 11 h 39"/>
                      <a:gd name="T50" fmla="*/ 139 w 157"/>
                      <a:gd name="T51" fmla="*/ 15 h 39"/>
                      <a:gd name="T52" fmla="*/ 130 w 157"/>
                      <a:gd name="T53" fmla="*/ 18 h 39"/>
                      <a:gd name="T54" fmla="*/ 124 w 157"/>
                      <a:gd name="T55" fmla="*/ 20 h 39"/>
                      <a:gd name="T56" fmla="*/ 116 w 157"/>
                      <a:gd name="T57" fmla="*/ 21 h 39"/>
                      <a:gd name="T58" fmla="*/ 107 w 157"/>
                      <a:gd name="T59" fmla="*/ 23 h 39"/>
                      <a:gd name="T60" fmla="*/ 95 w 157"/>
                      <a:gd name="T61" fmla="*/ 24 h 39"/>
                      <a:gd name="T62" fmla="*/ 87 w 157"/>
                      <a:gd name="T63" fmla="*/ 24 h 39"/>
                      <a:gd name="T64" fmla="*/ 78 w 157"/>
                      <a:gd name="T65" fmla="*/ 24 h 39"/>
                      <a:gd name="T66" fmla="*/ 67 w 157"/>
                      <a:gd name="T67" fmla="*/ 24 h 39"/>
                      <a:gd name="T68" fmla="*/ 57 w 157"/>
                      <a:gd name="T69" fmla="*/ 23 h 39"/>
                      <a:gd name="T70" fmla="*/ 46 w 157"/>
                      <a:gd name="T71" fmla="*/ 23 h 39"/>
                      <a:gd name="T72" fmla="*/ 35 w 157"/>
                      <a:gd name="T73" fmla="*/ 20 h 39"/>
                      <a:gd name="T74" fmla="*/ 27 w 157"/>
                      <a:gd name="T75" fmla="*/ 18 h 39"/>
                      <a:gd name="T76" fmla="*/ 20 w 157"/>
                      <a:gd name="T77" fmla="*/ 17 h 39"/>
                      <a:gd name="T78" fmla="*/ 14 w 157"/>
                      <a:gd name="T79" fmla="*/ 14 h 39"/>
                      <a:gd name="T80" fmla="*/ 8 w 157"/>
                      <a:gd name="T81" fmla="*/ 11 h 39"/>
                      <a:gd name="T82" fmla="*/ 3 w 157"/>
                      <a:gd name="T83" fmla="*/ 6 h 39"/>
                      <a:gd name="T84" fmla="*/ 0 w 157"/>
                      <a:gd name="T8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9">
                        <a:moveTo>
                          <a:pt x="0" y="0"/>
                        </a:moveTo>
                        <a:lnTo>
                          <a:pt x="0" y="14"/>
                        </a:lnTo>
                        <a:lnTo>
                          <a:pt x="3" y="20"/>
                        </a:lnTo>
                        <a:lnTo>
                          <a:pt x="8" y="23"/>
                        </a:lnTo>
                        <a:lnTo>
                          <a:pt x="15" y="27"/>
                        </a:lnTo>
                        <a:lnTo>
                          <a:pt x="24" y="30"/>
                        </a:lnTo>
                        <a:lnTo>
                          <a:pt x="35" y="33"/>
                        </a:lnTo>
                        <a:lnTo>
                          <a:pt x="47" y="37"/>
                        </a:lnTo>
                        <a:lnTo>
                          <a:pt x="58" y="37"/>
                        </a:lnTo>
                        <a:lnTo>
                          <a:pt x="70" y="38"/>
                        </a:lnTo>
                        <a:lnTo>
                          <a:pt x="81" y="38"/>
                        </a:lnTo>
                        <a:lnTo>
                          <a:pt x="92" y="38"/>
                        </a:lnTo>
                        <a:lnTo>
                          <a:pt x="101" y="37"/>
                        </a:lnTo>
                        <a:lnTo>
                          <a:pt x="110" y="35"/>
                        </a:lnTo>
                        <a:lnTo>
                          <a:pt x="118" y="35"/>
                        </a:lnTo>
                        <a:lnTo>
                          <a:pt x="126" y="32"/>
                        </a:lnTo>
                        <a:lnTo>
                          <a:pt x="133" y="30"/>
                        </a:lnTo>
                        <a:lnTo>
                          <a:pt x="141" y="27"/>
                        </a:lnTo>
                        <a:lnTo>
                          <a:pt x="147" y="24"/>
                        </a:lnTo>
                        <a:lnTo>
                          <a:pt x="153" y="18"/>
                        </a:lnTo>
                        <a:lnTo>
                          <a:pt x="156" y="14"/>
                        </a:lnTo>
                        <a:lnTo>
                          <a:pt x="156" y="0"/>
                        </a:lnTo>
                        <a:lnTo>
                          <a:pt x="155" y="3"/>
                        </a:lnTo>
                        <a:lnTo>
                          <a:pt x="152" y="7"/>
                        </a:lnTo>
                        <a:lnTo>
                          <a:pt x="145" y="11"/>
                        </a:lnTo>
                        <a:lnTo>
                          <a:pt x="139" y="15"/>
                        </a:lnTo>
                        <a:lnTo>
                          <a:pt x="130" y="18"/>
                        </a:lnTo>
                        <a:lnTo>
                          <a:pt x="124" y="20"/>
                        </a:lnTo>
                        <a:lnTo>
                          <a:pt x="116" y="21"/>
                        </a:lnTo>
                        <a:lnTo>
                          <a:pt x="107" y="23"/>
                        </a:lnTo>
                        <a:lnTo>
                          <a:pt x="95" y="24"/>
                        </a:lnTo>
                        <a:lnTo>
                          <a:pt x="87" y="24"/>
                        </a:lnTo>
                        <a:lnTo>
                          <a:pt x="78" y="24"/>
                        </a:lnTo>
                        <a:lnTo>
                          <a:pt x="67" y="24"/>
                        </a:lnTo>
                        <a:lnTo>
                          <a:pt x="57" y="23"/>
                        </a:lnTo>
                        <a:lnTo>
                          <a:pt x="46" y="23"/>
                        </a:lnTo>
                        <a:lnTo>
                          <a:pt x="35" y="20"/>
                        </a:lnTo>
                        <a:lnTo>
                          <a:pt x="27" y="18"/>
                        </a:lnTo>
                        <a:lnTo>
                          <a:pt x="20" y="17"/>
                        </a:lnTo>
                        <a:lnTo>
                          <a:pt x="14" y="14"/>
                        </a:lnTo>
                        <a:lnTo>
                          <a:pt x="8" y="11"/>
                        </a:lnTo>
                        <a:lnTo>
                          <a:pt x="3" y="6"/>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79" name="Group 139">
                  <a:extLst>
                    <a:ext uri="{FF2B5EF4-FFF2-40B4-BE49-F238E27FC236}">
                      <a16:creationId xmlns:a16="http://schemas.microsoft.com/office/drawing/2014/main" id="{0EB8C694-3727-46DF-BD80-6189198416BB}"/>
                    </a:ext>
                  </a:extLst>
                </p:cNvPr>
                <p:cNvGrpSpPr>
                  <a:grpSpLocks/>
                </p:cNvGrpSpPr>
                <p:nvPr/>
              </p:nvGrpSpPr>
              <p:grpSpPr bwMode="auto">
                <a:xfrm>
                  <a:off x="3182" y="3591"/>
                  <a:ext cx="157" cy="61"/>
                  <a:chOff x="3182" y="3591"/>
                  <a:chExt cx="157" cy="61"/>
                </a:xfrm>
              </p:grpSpPr>
              <p:sp>
                <p:nvSpPr>
                  <p:cNvPr id="87180" name="Oval 140">
                    <a:extLst>
                      <a:ext uri="{FF2B5EF4-FFF2-40B4-BE49-F238E27FC236}">
                        <a16:creationId xmlns:a16="http://schemas.microsoft.com/office/drawing/2014/main" id="{679F11C0-643C-4A06-9382-1E1391AD1071}"/>
                      </a:ext>
                    </a:extLst>
                  </p:cNvPr>
                  <p:cNvSpPr>
                    <a:spLocks noChangeArrowheads="1"/>
                  </p:cNvSpPr>
                  <p:nvPr/>
                </p:nvSpPr>
                <p:spPr bwMode="auto">
                  <a:xfrm>
                    <a:off x="3186" y="3591"/>
                    <a:ext cx="147" cy="43"/>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81" name="Freeform 141">
                    <a:extLst>
                      <a:ext uri="{FF2B5EF4-FFF2-40B4-BE49-F238E27FC236}">
                        <a16:creationId xmlns:a16="http://schemas.microsoft.com/office/drawing/2014/main" id="{D4D3AF06-AD56-4669-AE16-4405A80C04B4}"/>
                      </a:ext>
                    </a:extLst>
                  </p:cNvPr>
                  <p:cNvSpPr>
                    <a:spLocks/>
                  </p:cNvSpPr>
                  <p:nvPr/>
                </p:nvSpPr>
                <p:spPr bwMode="auto">
                  <a:xfrm>
                    <a:off x="3182" y="3614"/>
                    <a:ext cx="157" cy="38"/>
                  </a:xfrm>
                  <a:custGeom>
                    <a:avLst/>
                    <a:gdLst>
                      <a:gd name="T0" fmla="*/ 0 w 157"/>
                      <a:gd name="T1" fmla="*/ 0 h 38"/>
                      <a:gd name="T2" fmla="*/ 0 w 157"/>
                      <a:gd name="T3" fmla="*/ 12 h 38"/>
                      <a:gd name="T4" fmla="*/ 3 w 157"/>
                      <a:gd name="T5" fmla="*/ 18 h 38"/>
                      <a:gd name="T6" fmla="*/ 7 w 157"/>
                      <a:gd name="T7" fmla="*/ 23 h 38"/>
                      <a:gd name="T8" fmla="*/ 15 w 157"/>
                      <a:gd name="T9" fmla="*/ 26 h 38"/>
                      <a:gd name="T10" fmla="*/ 24 w 157"/>
                      <a:gd name="T11" fmla="*/ 31 h 38"/>
                      <a:gd name="T12" fmla="*/ 35 w 157"/>
                      <a:gd name="T13" fmla="*/ 32 h 38"/>
                      <a:gd name="T14" fmla="*/ 47 w 157"/>
                      <a:gd name="T15" fmla="*/ 35 h 38"/>
                      <a:gd name="T16" fmla="*/ 58 w 157"/>
                      <a:gd name="T17" fmla="*/ 37 h 38"/>
                      <a:gd name="T18" fmla="*/ 70 w 157"/>
                      <a:gd name="T19" fmla="*/ 37 h 38"/>
                      <a:gd name="T20" fmla="*/ 81 w 157"/>
                      <a:gd name="T21" fmla="*/ 37 h 38"/>
                      <a:gd name="T22" fmla="*/ 92 w 157"/>
                      <a:gd name="T23" fmla="*/ 37 h 38"/>
                      <a:gd name="T24" fmla="*/ 101 w 157"/>
                      <a:gd name="T25" fmla="*/ 35 h 38"/>
                      <a:gd name="T26" fmla="*/ 110 w 157"/>
                      <a:gd name="T27" fmla="*/ 35 h 38"/>
                      <a:gd name="T28" fmla="*/ 118 w 157"/>
                      <a:gd name="T29" fmla="*/ 34 h 38"/>
                      <a:gd name="T30" fmla="*/ 125 w 157"/>
                      <a:gd name="T31" fmla="*/ 32 h 38"/>
                      <a:gd name="T32" fmla="*/ 133 w 157"/>
                      <a:gd name="T33" fmla="*/ 29 h 38"/>
                      <a:gd name="T34" fmla="*/ 141 w 157"/>
                      <a:gd name="T35" fmla="*/ 26 h 38"/>
                      <a:gd name="T36" fmla="*/ 147 w 157"/>
                      <a:gd name="T37" fmla="*/ 23 h 38"/>
                      <a:gd name="T38" fmla="*/ 153 w 157"/>
                      <a:gd name="T39" fmla="*/ 18 h 38"/>
                      <a:gd name="T40" fmla="*/ 156 w 157"/>
                      <a:gd name="T41" fmla="*/ 12 h 38"/>
                      <a:gd name="T42" fmla="*/ 156 w 157"/>
                      <a:gd name="T43" fmla="*/ 0 h 38"/>
                      <a:gd name="T44" fmla="*/ 155 w 157"/>
                      <a:gd name="T45" fmla="*/ 3 h 38"/>
                      <a:gd name="T46" fmla="*/ 151 w 157"/>
                      <a:gd name="T47" fmla="*/ 6 h 38"/>
                      <a:gd name="T48" fmla="*/ 145 w 157"/>
                      <a:gd name="T49" fmla="*/ 11 h 38"/>
                      <a:gd name="T50" fmla="*/ 139 w 157"/>
                      <a:gd name="T51" fmla="*/ 14 h 38"/>
                      <a:gd name="T52" fmla="*/ 130 w 157"/>
                      <a:gd name="T53" fmla="*/ 17 h 38"/>
                      <a:gd name="T54" fmla="*/ 124 w 157"/>
                      <a:gd name="T55" fmla="*/ 18 h 38"/>
                      <a:gd name="T56" fmla="*/ 116 w 157"/>
                      <a:gd name="T57" fmla="*/ 20 h 38"/>
                      <a:gd name="T58" fmla="*/ 107 w 157"/>
                      <a:gd name="T59" fmla="*/ 22 h 38"/>
                      <a:gd name="T60" fmla="*/ 95 w 157"/>
                      <a:gd name="T61" fmla="*/ 23 h 38"/>
                      <a:gd name="T62" fmla="*/ 87 w 157"/>
                      <a:gd name="T63" fmla="*/ 23 h 38"/>
                      <a:gd name="T64" fmla="*/ 78 w 157"/>
                      <a:gd name="T65" fmla="*/ 23 h 38"/>
                      <a:gd name="T66" fmla="*/ 67 w 157"/>
                      <a:gd name="T67" fmla="*/ 23 h 38"/>
                      <a:gd name="T68" fmla="*/ 57 w 157"/>
                      <a:gd name="T69" fmla="*/ 23 h 38"/>
                      <a:gd name="T70" fmla="*/ 46 w 157"/>
                      <a:gd name="T71" fmla="*/ 22 h 38"/>
                      <a:gd name="T72" fmla="*/ 35 w 157"/>
                      <a:gd name="T73" fmla="*/ 18 h 38"/>
                      <a:gd name="T74" fmla="*/ 27 w 157"/>
                      <a:gd name="T75" fmla="*/ 17 h 38"/>
                      <a:gd name="T76" fmla="*/ 20 w 157"/>
                      <a:gd name="T77" fmla="*/ 15 h 38"/>
                      <a:gd name="T78" fmla="*/ 14 w 157"/>
                      <a:gd name="T79" fmla="*/ 12 h 38"/>
                      <a:gd name="T80" fmla="*/ 7 w 157"/>
                      <a:gd name="T81" fmla="*/ 9 h 38"/>
                      <a:gd name="T82" fmla="*/ 3 w 157"/>
                      <a:gd name="T83" fmla="*/ 5 h 38"/>
                      <a:gd name="T84" fmla="*/ 0 w 157"/>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8">
                        <a:moveTo>
                          <a:pt x="0" y="0"/>
                        </a:moveTo>
                        <a:lnTo>
                          <a:pt x="0" y="12"/>
                        </a:lnTo>
                        <a:lnTo>
                          <a:pt x="3" y="18"/>
                        </a:lnTo>
                        <a:lnTo>
                          <a:pt x="7" y="23"/>
                        </a:lnTo>
                        <a:lnTo>
                          <a:pt x="15" y="26"/>
                        </a:lnTo>
                        <a:lnTo>
                          <a:pt x="24" y="31"/>
                        </a:lnTo>
                        <a:lnTo>
                          <a:pt x="35" y="32"/>
                        </a:lnTo>
                        <a:lnTo>
                          <a:pt x="47" y="35"/>
                        </a:lnTo>
                        <a:lnTo>
                          <a:pt x="58" y="37"/>
                        </a:lnTo>
                        <a:lnTo>
                          <a:pt x="70" y="37"/>
                        </a:lnTo>
                        <a:lnTo>
                          <a:pt x="81" y="37"/>
                        </a:lnTo>
                        <a:lnTo>
                          <a:pt x="92" y="37"/>
                        </a:lnTo>
                        <a:lnTo>
                          <a:pt x="101" y="35"/>
                        </a:lnTo>
                        <a:lnTo>
                          <a:pt x="110" y="35"/>
                        </a:lnTo>
                        <a:lnTo>
                          <a:pt x="118" y="34"/>
                        </a:lnTo>
                        <a:lnTo>
                          <a:pt x="125" y="32"/>
                        </a:lnTo>
                        <a:lnTo>
                          <a:pt x="133" y="29"/>
                        </a:lnTo>
                        <a:lnTo>
                          <a:pt x="141" y="26"/>
                        </a:lnTo>
                        <a:lnTo>
                          <a:pt x="147" y="23"/>
                        </a:lnTo>
                        <a:lnTo>
                          <a:pt x="153" y="18"/>
                        </a:lnTo>
                        <a:lnTo>
                          <a:pt x="156" y="12"/>
                        </a:lnTo>
                        <a:lnTo>
                          <a:pt x="156" y="0"/>
                        </a:lnTo>
                        <a:lnTo>
                          <a:pt x="155" y="3"/>
                        </a:lnTo>
                        <a:lnTo>
                          <a:pt x="151" y="6"/>
                        </a:lnTo>
                        <a:lnTo>
                          <a:pt x="145" y="11"/>
                        </a:lnTo>
                        <a:lnTo>
                          <a:pt x="139" y="14"/>
                        </a:lnTo>
                        <a:lnTo>
                          <a:pt x="130" y="17"/>
                        </a:lnTo>
                        <a:lnTo>
                          <a:pt x="124" y="18"/>
                        </a:lnTo>
                        <a:lnTo>
                          <a:pt x="116" y="20"/>
                        </a:lnTo>
                        <a:lnTo>
                          <a:pt x="107" y="22"/>
                        </a:lnTo>
                        <a:lnTo>
                          <a:pt x="95" y="23"/>
                        </a:lnTo>
                        <a:lnTo>
                          <a:pt x="87" y="23"/>
                        </a:lnTo>
                        <a:lnTo>
                          <a:pt x="78" y="23"/>
                        </a:lnTo>
                        <a:lnTo>
                          <a:pt x="67" y="23"/>
                        </a:lnTo>
                        <a:lnTo>
                          <a:pt x="57" y="23"/>
                        </a:lnTo>
                        <a:lnTo>
                          <a:pt x="46" y="22"/>
                        </a:lnTo>
                        <a:lnTo>
                          <a:pt x="35" y="18"/>
                        </a:lnTo>
                        <a:lnTo>
                          <a:pt x="27" y="17"/>
                        </a:lnTo>
                        <a:lnTo>
                          <a:pt x="20" y="15"/>
                        </a:lnTo>
                        <a:lnTo>
                          <a:pt x="14" y="12"/>
                        </a:lnTo>
                        <a:lnTo>
                          <a:pt x="7" y="9"/>
                        </a:lnTo>
                        <a:lnTo>
                          <a:pt x="3" y="5"/>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82" name="Group 142">
                  <a:extLst>
                    <a:ext uri="{FF2B5EF4-FFF2-40B4-BE49-F238E27FC236}">
                      <a16:creationId xmlns:a16="http://schemas.microsoft.com/office/drawing/2014/main" id="{1A400AD3-C6CE-4B31-B3FC-55A5C24D8E52}"/>
                    </a:ext>
                  </a:extLst>
                </p:cNvPr>
                <p:cNvGrpSpPr>
                  <a:grpSpLocks/>
                </p:cNvGrpSpPr>
                <p:nvPr/>
              </p:nvGrpSpPr>
              <p:grpSpPr bwMode="auto">
                <a:xfrm>
                  <a:off x="3171" y="3577"/>
                  <a:ext cx="157" cy="61"/>
                  <a:chOff x="3171" y="3577"/>
                  <a:chExt cx="157" cy="61"/>
                </a:xfrm>
              </p:grpSpPr>
              <p:sp>
                <p:nvSpPr>
                  <p:cNvPr id="87183" name="Oval 143">
                    <a:extLst>
                      <a:ext uri="{FF2B5EF4-FFF2-40B4-BE49-F238E27FC236}">
                        <a16:creationId xmlns:a16="http://schemas.microsoft.com/office/drawing/2014/main" id="{10F2547B-7F3F-4988-8012-6BACE1DEF19D}"/>
                      </a:ext>
                    </a:extLst>
                  </p:cNvPr>
                  <p:cNvSpPr>
                    <a:spLocks noChangeArrowheads="1"/>
                  </p:cNvSpPr>
                  <p:nvPr/>
                </p:nvSpPr>
                <p:spPr bwMode="auto">
                  <a:xfrm>
                    <a:off x="3175" y="3577"/>
                    <a:ext cx="148" cy="44"/>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84" name="Freeform 144">
                    <a:extLst>
                      <a:ext uri="{FF2B5EF4-FFF2-40B4-BE49-F238E27FC236}">
                        <a16:creationId xmlns:a16="http://schemas.microsoft.com/office/drawing/2014/main" id="{29DDD8A3-FA51-439E-A322-F5B83822ED22}"/>
                      </a:ext>
                    </a:extLst>
                  </p:cNvPr>
                  <p:cNvSpPr>
                    <a:spLocks/>
                  </p:cNvSpPr>
                  <p:nvPr/>
                </p:nvSpPr>
                <p:spPr bwMode="auto">
                  <a:xfrm>
                    <a:off x="3171" y="3601"/>
                    <a:ext cx="157" cy="37"/>
                  </a:xfrm>
                  <a:custGeom>
                    <a:avLst/>
                    <a:gdLst>
                      <a:gd name="T0" fmla="*/ 0 w 157"/>
                      <a:gd name="T1" fmla="*/ 0 h 37"/>
                      <a:gd name="T2" fmla="*/ 0 w 157"/>
                      <a:gd name="T3" fmla="*/ 12 h 37"/>
                      <a:gd name="T4" fmla="*/ 3 w 157"/>
                      <a:gd name="T5" fmla="*/ 18 h 37"/>
                      <a:gd name="T6" fmla="*/ 8 w 157"/>
                      <a:gd name="T7" fmla="*/ 23 h 37"/>
                      <a:gd name="T8" fmla="*/ 15 w 157"/>
                      <a:gd name="T9" fmla="*/ 25 h 37"/>
                      <a:gd name="T10" fmla="*/ 24 w 157"/>
                      <a:gd name="T11" fmla="*/ 30 h 37"/>
                      <a:gd name="T12" fmla="*/ 35 w 157"/>
                      <a:gd name="T13" fmla="*/ 31 h 37"/>
                      <a:gd name="T14" fmla="*/ 47 w 157"/>
                      <a:gd name="T15" fmla="*/ 35 h 37"/>
                      <a:gd name="T16" fmla="*/ 58 w 157"/>
                      <a:gd name="T17" fmla="*/ 36 h 37"/>
                      <a:gd name="T18" fmla="*/ 70 w 157"/>
                      <a:gd name="T19" fmla="*/ 36 h 37"/>
                      <a:gd name="T20" fmla="*/ 81 w 157"/>
                      <a:gd name="T21" fmla="*/ 36 h 37"/>
                      <a:gd name="T22" fmla="*/ 92 w 157"/>
                      <a:gd name="T23" fmla="*/ 36 h 37"/>
                      <a:gd name="T24" fmla="*/ 101 w 157"/>
                      <a:gd name="T25" fmla="*/ 35 h 37"/>
                      <a:gd name="T26" fmla="*/ 110 w 157"/>
                      <a:gd name="T27" fmla="*/ 35 h 37"/>
                      <a:gd name="T28" fmla="*/ 118 w 157"/>
                      <a:gd name="T29" fmla="*/ 33 h 37"/>
                      <a:gd name="T30" fmla="*/ 125 w 157"/>
                      <a:gd name="T31" fmla="*/ 31 h 37"/>
                      <a:gd name="T32" fmla="*/ 133 w 157"/>
                      <a:gd name="T33" fmla="*/ 28 h 37"/>
                      <a:gd name="T34" fmla="*/ 141 w 157"/>
                      <a:gd name="T35" fmla="*/ 25 h 37"/>
                      <a:gd name="T36" fmla="*/ 147 w 157"/>
                      <a:gd name="T37" fmla="*/ 23 h 37"/>
                      <a:gd name="T38" fmla="*/ 153 w 157"/>
                      <a:gd name="T39" fmla="*/ 18 h 37"/>
                      <a:gd name="T40" fmla="*/ 156 w 157"/>
                      <a:gd name="T41" fmla="*/ 12 h 37"/>
                      <a:gd name="T42" fmla="*/ 156 w 157"/>
                      <a:gd name="T43" fmla="*/ 0 h 37"/>
                      <a:gd name="T44" fmla="*/ 155 w 157"/>
                      <a:gd name="T45" fmla="*/ 3 h 37"/>
                      <a:gd name="T46" fmla="*/ 151 w 157"/>
                      <a:gd name="T47" fmla="*/ 6 h 37"/>
                      <a:gd name="T48" fmla="*/ 145 w 157"/>
                      <a:gd name="T49" fmla="*/ 11 h 37"/>
                      <a:gd name="T50" fmla="*/ 139 w 157"/>
                      <a:gd name="T51" fmla="*/ 13 h 37"/>
                      <a:gd name="T52" fmla="*/ 130 w 157"/>
                      <a:gd name="T53" fmla="*/ 16 h 37"/>
                      <a:gd name="T54" fmla="*/ 124 w 157"/>
                      <a:gd name="T55" fmla="*/ 18 h 37"/>
                      <a:gd name="T56" fmla="*/ 116 w 157"/>
                      <a:gd name="T57" fmla="*/ 19 h 37"/>
                      <a:gd name="T58" fmla="*/ 107 w 157"/>
                      <a:gd name="T59" fmla="*/ 21 h 37"/>
                      <a:gd name="T60" fmla="*/ 95 w 157"/>
                      <a:gd name="T61" fmla="*/ 23 h 37"/>
                      <a:gd name="T62" fmla="*/ 87 w 157"/>
                      <a:gd name="T63" fmla="*/ 23 h 37"/>
                      <a:gd name="T64" fmla="*/ 78 w 157"/>
                      <a:gd name="T65" fmla="*/ 23 h 37"/>
                      <a:gd name="T66" fmla="*/ 67 w 157"/>
                      <a:gd name="T67" fmla="*/ 23 h 37"/>
                      <a:gd name="T68" fmla="*/ 57 w 157"/>
                      <a:gd name="T69" fmla="*/ 23 h 37"/>
                      <a:gd name="T70" fmla="*/ 46 w 157"/>
                      <a:gd name="T71" fmla="*/ 21 h 37"/>
                      <a:gd name="T72" fmla="*/ 35 w 157"/>
                      <a:gd name="T73" fmla="*/ 18 h 37"/>
                      <a:gd name="T74" fmla="*/ 27 w 157"/>
                      <a:gd name="T75" fmla="*/ 16 h 37"/>
                      <a:gd name="T76" fmla="*/ 20 w 157"/>
                      <a:gd name="T77" fmla="*/ 15 h 37"/>
                      <a:gd name="T78" fmla="*/ 14 w 157"/>
                      <a:gd name="T79" fmla="*/ 12 h 37"/>
                      <a:gd name="T80" fmla="*/ 8 w 157"/>
                      <a:gd name="T81" fmla="*/ 9 h 37"/>
                      <a:gd name="T82" fmla="*/ 3 w 157"/>
                      <a:gd name="T83" fmla="*/ 4 h 37"/>
                      <a:gd name="T84" fmla="*/ 0 w 157"/>
                      <a:gd name="T8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7">
                        <a:moveTo>
                          <a:pt x="0" y="0"/>
                        </a:moveTo>
                        <a:lnTo>
                          <a:pt x="0" y="12"/>
                        </a:lnTo>
                        <a:lnTo>
                          <a:pt x="3" y="18"/>
                        </a:lnTo>
                        <a:lnTo>
                          <a:pt x="8" y="23"/>
                        </a:lnTo>
                        <a:lnTo>
                          <a:pt x="15" y="25"/>
                        </a:lnTo>
                        <a:lnTo>
                          <a:pt x="24" y="30"/>
                        </a:lnTo>
                        <a:lnTo>
                          <a:pt x="35" y="31"/>
                        </a:lnTo>
                        <a:lnTo>
                          <a:pt x="47" y="35"/>
                        </a:lnTo>
                        <a:lnTo>
                          <a:pt x="58" y="36"/>
                        </a:lnTo>
                        <a:lnTo>
                          <a:pt x="70" y="36"/>
                        </a:lnTo>
                        <a:lnTo>
                          <a:pt x="81" y="36"/>
                        </a:lnTo>
                        <a:lnTo>
                          <a:pt x="92" y="36"/>
                        </a:lnTo>
                        <a:lnTo>
                          <a:pt x="101" y="35"/>
                        </a:lnTo>
                        <a:lnTo>
                          <a:pt x="110" y="35"/>
                        </a:lnTo>
                        <a:lnTo>
                          <a:pt x="118" y="33"/>
                        </a:lnTo>
                        <a:lnTo>
                          <a:pt x="125" y="31"/>
                        </a:lnTo>
                        <a:lnTo>
                          <a:pt x="133" y="28"/>
                        </a:lnTo>
                        <a:lnTo>
                          <a:pt x="141" y="25"/>
                        </a:lnTo>
                        <a:lnTo>
                          <a:pt x="147" y="23"/>
                        </a:lnTo>
                        <a:lnTo>
                          <a:pt x="153" y="18"/>
                        </a:lnTo>
                        <a:lnTo>
                          <a:pt x="156" y="12"/>
                        </a:lnTo>
                        <a:lnTo>
                          <a:pt x="156" y="0"/>
                        </a:lnTo>
                        <a:lnTo>
                          <a:pt x="155" y="3"/>
                        </a:lnTo>
                        <a:lnTo>
                          <a:pt x="151" y="6"/>
                        </a:lnTo>
                        <a:lnTo>
                          <a:pt x="145" y="11"/>
                        </a:lnTo>
                        <a:lnTo>
                          <a:pt x="139" y="13"/>
                        </a:lnTo>
                        <a:lnTo>
                          <a:pt x="130" y="16"/>
                        </a:lnTo>
                        <a:lnTo>
                          <a:pt x="124" y="18"/>
                        </a:lnTo>
                        <a:lnTo>
                          <a:pt x="116" y="19"/>
                        </a:lnTo>
                        <a:lnTo>
                          <a:pt x="107" y="21"/>
                        </a:lnTo>
                        <a:lnTo>
                          <a:pt x="95" y="23"/>
                        </a:lnTo>
                        <a:lnTo>
                          <a:pt x="87" y="23"/>
                        </a:lnTo>
                        <a:lnTo>
                          <a:pt x="78" y="23"/>
                        </a:lnTo>
                        <a:lnTo>
                          <a:pt x="67" y="23"/>
                        </a:lnTo>
                        <a:lnTo>
                          <a:pt x="57" y="23"/>
                        </a:lnTo>
                        <a:lnTo>
                          <a:pt x="46" y="21"/>
                        </a:lnTo>
                        <a:lnTo>
                          <a:pt x="35" y="18"/>
                        </a:lnTo>
                        <a:lnTo>
                          <a:pt x="27" y="16"/>
                        </a:lnTo>
                        <a:lnTo>
                          <a:pt x="20" y="15"/>
                        </a:lnTo>
                        <a:lnTo>
                          <a:pt x="14" y="12"/>
                        </a:lnTo>
                        <a:lnTo>
                          <a:pt x="8" y="9"/>
                        </a:lnTo>
                        <a:lnTo>
                          <a:pt x="3" y="4"/>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85" name="Group 145">
                  <a:extLst>
                    <a:ext uri="{FF2B5EF4-FFF2-40B4-BE49-F238E27FC236}">
                      <a16:creationId xmlns:a16="http://schemas.microsoft.com/office/drawing/2014/main" id="{CA24A15F-C8CE-4DB1-85F3-719BC4499F3E}"/>
                    </a:ext>
                  </a:extLst>
                </p:cNvPr>
                <p:cNvGrpSpPr>
                  <a:grpSpLocks/>
                </p:cNvGrpSpPr>
                <p:nvPr/>
              </p:nvGrpSpPr>
              <p:grpSpPr bwMode="auto">
                <a:xfrm>
                  <a:off x="3169" y="3565"/>
                  <a:ext cx="158" cy="61"/>
                  <a:chOff x="3169" y="3565"/>
                  <a:chExt cx="158" cy="61"/>
                </a:xfrm>
              </p:grpSpPr>
              <p:sp>
                <p:nvSpPr>
                  <p:cNvPr id="87186" name="Oval 146">
                    <a:extLst>
                      <a:ext uri="{FF2B5EF4-FFF2-40B4-BE49-F238E27FC236}">
                        <a16:creationId xmlns:a16="http://schemas.microsoft.com/office/drawing/2014/main" id="{27C0C600-9981-4211-B14D-631C5910616D}"/>
                      </a:ext>
                    </a:extLst>
                  </p:cNvPr>
                  <p:cNvSpPr>
                    <a:spLocks noChangeArrowheads="1"/>
                  </p:cNvSpPr>
                  <p:nvPr/>
                </p:nvSpPr>
                <p:spPr bwMode="auto">
                  <a:xfrm>
                    <a:off x="3173" y="3565"/>
                    <a:ext cx="148" cy="43"/>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87" name="Freeform 147">
                    <a:extLst>
                      <a:ext uri="{FF2B5EF4-FFF2-40B4-BE49-F238E27FC236}">
                        <a16:creationId xmlns:a16="http://schemas.microsoft.com/office/drawing/2014/main" id="{0965CFE5-F963-4033-8134-0B7DB4A5F92E}"/>
                      </a:ext>
                    </a:extLst>
                  </p:cNvPr>
                  <p:cNvSpPr>
                    <a:spLocks/>
                  </p:cNvSpPr>
                  <p:nvPr/>
                </p:nvSpPr>
                <p:spPr bwMode="auto">
                  <a:xfrm>
                    <a:off x="3169" y="3588"/>
                    <a:ext cx="158" cy="38"/>
                  </a:xfrm>
                  <a:custGeom>
                    <a:avLst/>
                    <a:gdLst>
                      <a:gd name="T0" fmla="*/ 0 w 158"/>
                      <a:gd name="T1" fmla="*/ 0 h 38"/>
                      <a:gd name="T2" fmla="*/ 0 w 158"/>
                      <a:gd name="T3" fmla="*/ 12 h 38"/>
                      <a:gd name="T4" fmla="*/ 3 w 158"/>
                      <a:gd name="T5" fmla="*/ 18 h 38"/>
                      <a:gd name="T6" fmla="*/ 8 w 158"/>
                      <a:gd name="T7" fmla="*/ 23 h 38"/>
                      <a:gd name="T8" fmla="*/ 15 w 158"/>
                      <a:gd name="T9" fmla="*/ 28 h 38"/>
                      <a:gd name="T10" fmla="*/ 25 w 158"/>
                      <a:gd name="T11" fmla="*/ 31 h 38"/>
                      <a:gd name="T12" fmla="*/ 35 w 158"/>
                      <a:gd name="T13" fmla="*/ 34 h 38"/>
                      <a:gd name="T14" fmla="*/ 48 w 158"/>
                      <a:gd name="T15" fmla="*/ 35 h 38"/>
                      <a:gd name="T16" fmla="*/ 59 w 158"/>
                      <a:gd name="T17" fmla="*/ 37 h 38"/>
                      <a:gd name="T18" fmla="*/ 71 w 158"/>
                      <a:gd name="T19" fmla="*/ 37 h 38"/>
                      <a:gd name="T20" fmla="*/ 82 w 158"/>
                      <a:gd name="T21" fmla="*/ 37 h 38"/>
                      <a:gd name="T22" fmla="*/ 92 w 158"/>
                      <a:gd name="T23" fmla="*/ 37 h 38"/>
                      <a:gd name="T24" fmla="*/ 101 w 158"/>
                      <a:gd name="T25" fmla="*/ 35 h 38"/>
                      <a:gd name="T26" fmla="*/ 111 w 158"/>
                      <a:gd name="T27" fmla="*/ 35 h 38"/>
                      <a:gd name="T28" fmla="*/ 119 w 158"/>
                      <a:gd name="T29" fmla="*/ 34 h 38"/>
                      <a:gd name="T30" fmla="*/ 126 w 158"/>
                      <a:gd name="T31" fmla="*/ 32 h 38"/>
                      <a:gd name="T32" fmla="*/ 134 w 158"/>
                      <a:gd name="T33" fmla="*/ 29 h 38"/>
                      <a:gd name="T34" fmla="*/ 141 w 158"/>
                      <a:gd name="T35" fmla="*/ 28 h 38"/>
                      <a:gd name="T36" fmla="*/ 148 w 158"/>
                      <a:gd name="T37" fmla="*/ 25 h 38"/>
                      <a:gd name="T38" fmla="*/ 154 w 158"/>
                      <a:gd name="T39" fmla="*/ 18 h 38"/>
                      <a:gd name="T40" fmla="*/ 157 w 158"/>
                      <a:gd name="T41" fmla="*/ 14 h 38"/>
                      <a:gd name="T42" fmla="*/ 157 w 158"/>
                      <a:gd name="T43" fmla="*/ 0 h 38"/>
                      <a:gd name="T44" fmla="*/ 155 w 158"/>
                      <a:gd name="T45" fmla="*/ 3 h 38"/>
                      <a:gd name="T46" fmla="*/ 152 w 158"/>
                      <a:gd name="T47" fmla="*/ 6 h 38"/>
                      <a:gd name="T48" fmla="*/ 146 w 158"/>
                      <a:gd name="T49" fmla="*/ 11 h 38"/>
                      <a:gd name="T50" fmla="*/ 140 w 158"/>
                      <a:gd name="T51" fmla="*/ 14 h 38"/>
                      <a:gd name="T52" fmla="*/ 131 w 158"/>
                      <a:gd name="T53" fmla="*/ 17 h 38"/>
                      <a:gd name="T54" fmla="*/ 125 w 158"/>
                      <a:gd name="T55" fmla="*/ 18 h 38"/>
                      <a:gd name="T56" fmla="*/ 117 w 158"/>
                      <a:gd name="T57" fmla="*/ 20 h 38"/>
                      <a:gd name="T58" fmla="*/ 108 w 158"/>
                      <a:gd name="T59" fmla="*/ 22 h 38"/>
                      <a:gd name="T60" fmla="*/ 95 w 158"/>
                      <a:gd name="T61" fmla="*/ 23 h 38"/>
                      <a:gd name="T62" fmla="*/ 88 w 158"/>
                      <a:gd name="T63" fmla="*/ 23 h 38"/>
                      <a:gd name="T64" fmla="*/ 78 w 158"/>
                      <a:gd name="T65" fmla="*/ 23 h 38"/>
                      <a:gd name="T66" fmla="*/ 68 w 158"/>
                      <a:gd name="T67" fmla="*/ 23 h 38"/>
                      <a:gd name="T68" fmla="*/ 57 w 158"/>
                      <a:gd name="T69" fmla="*/ 23 h 38"/>
                      <a:gd name="T70" fmla="*/ 46 w 158"/>
                      <a:gd name="T71" fmla="*/ 22 h 38"/>
                      <a:gd name="T72" fmla="*/ 35 w 158"/>
                      <a:gd name="T73" fmla="*/ 20 h 38"/>
                      <a:gd name="T74" fmla="*/ 28 w 158"/>
                      <a:gd name="T75" fmla="*/ 18 h 38"/>
                      <a:gd name="T76" fmla="*/ 20 w 158"/>
                      <a:gd name="T77" fmla="*/ 15 h 38"/>
                      <a:gd name="T78" fmla="*/ 14 w 158"/>
                      <a:gd name="T79" fmla="*/ 12 h 38"/>
                      <a:gd name="T80" fmla="*/ 8 w 158"/>
                      <a:gd name="T81" fmla="*/ 11 h 38"/>
                      <a:gd name="T82" fmla="*/ 3 w 158"/>
                      <a:gd name="T83" fmla="*/ 5 h 38"/>
                      <a:gd name="T84" fmla="*/ 0 w 158"/>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38">
                        <a:moveTo>
                          <a:pt x="0" y="0"/>
                        </a:moveTo>
                        <a:lnTo>
                          <a:pt x="0" y="12"/>
                        </a:lnTo>
                        <a:lnTo>
                          <a:pt x="3" y="18"/>
                        </a:lnTo>
                        <a:lnTo>
                          <a:pt x="8" y="23"/>
                        </a:lnTo>
                        <a:lnTo>
                          <a:pt x="15" y="28"/>
                        </a:lnTo>
                        <a:lnTo>
                          <a:pt x="25" y="31"/>
                        </a:lnTo>
                        <a:lnTo>
                          <a:pt x="35" y="34"/>
                        </a:lnTo>
                        <a:lnTo>
                          <a:pt x="48" y="35"/>
                        </a:lnTo>
                        <a:lnTo>
                          <a:pt x="59" y="37"/>
                        </a:lnTo>
                        <a:lnTo>
                          <a:pt x="71" y="37"/>
                        </a:lnTo>
                        <a:lnTo>
                          <a:pt x="82" y="37"/>
                        </a:lnTo>
                        <a:lnTo>
                          <a:pt x="92" y="37"/>
                        </a:lnTo>
                        <a:lnTo>
                          <a:pt x="101" y="35"/>
                        </a:lnTo>
                        <a:lnTo>
                          <a:pt x="111" y="35"/>
                        </a:lnTo>
                        <a:lnTo>
                          <a:pt x="119" y="34"/>
                        </a:lnTo>
                        <a:lnTo>
                          <a:pt x="126" y="32"/>
                        </a:lnTo>
                        <a:lnTo>
                          <a:pt x="134" y="29"/>
                        </a:lnTo>
                        <a:lnTo>
                          <a:pt x="141" y="28"/>
                        </a:lnTo>
                        <a:lnTo>
                          <a:pt x="148" y="25"/>
                        </a:lnTo>
                        <a:lnTo>
                          <a:pt x="154" y="18"/>
                        </a:lnTo>
                        <a:lnTo>
                          <a:pt x="157" y="14"/>
                        </a:lnTo>
                        <a:lnTo>
                          <a:pt x="157" y="0"/>
                        </a:lnTo>
                        <a:lnTo>
                          <a:pt x="155" y="3"/>
                        </a:lnTo>
                        <a:lnTo>
                          <a:pt x="152" y="6"/>
                        </a:lnTo>
                        <a:lnTo>
                          <a:pt x="146" y="11"/>
                        </a:lnTo>
                        <a:lnTo>
                          <a:pt x="140" y="14"/>
                        </a:lnTo>
                        <a:lnTo>
                          <a:pt x="131" y="17"/>
                        </a:lnTo>
                        <a:lnTo>
                          <a:pt x="125" y="18"/>
                        </a:lnTo>
                        <a:lnTo>
                          <a:pt x="117" y="20"/>
                        </a:lnTo>
                        <a:lnTo>
                          <a:pt x="108" y="22"/>
                        </a:lnTo>
                        <a:lnTo>
                          <a:pt x="95" y="23"/>
                        </a:lnTo>
                        <a:lnTo>
                          <a:pt x="88" y="23"/>
                        </a:lnTo>
                        <a:lnTo>
                          <a:pt x="78" y="23"/>
                        </a:lnTo>
                        <a:lnTo>
                          <a:pt x="68" y="23"/>
                        </a:lnTo>
                        <a:lnTo>
                          <a:pt x="57" y="23"/>
                        </a:lnTo>
                        <a:lnTo>
                          <a:pt x="46" y="22"/>
                        </a:lnTo>
                        <a:lnTo>
                          <a:pt x="35" y="20"/>
                        </a:lnTo>
                        <a:lnTo>
                          <a:pt x="28" y="18"/>
                        </a:lnTo>
                        <a:lnTo>
                          <a:pt x="20" y="15"/>
                        </a:lnTo>
                        <a:lnTo>
                          <a:pt x="14" y="12"/>
                        </a:lnTo>
                        <a:lnTo>
                          <a:pt x="8" y="11"/>
                        </a:lnTo>
                        <a:lnTo>
                          <a:pt x="3" y="5"/>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88" name="Group 148">
                  <a:extLst>
                    <a:ext uri="{FF2B5EF4-FFF2-40B4-BE49-F238E27FC236}">
                      <a16:creationId xmlns:a16="http://schemas.microsoft.com/office/drawing/2014/main" id="{3475DF38-92FD-4E6E-A126-0C379168C55E}"/>
                    </a:ext>
                  </a:extLst>
                </p:cNvPr>
                <p:cNvGrpSpPr>
                  <a:grpSpLocks/>
                </p:cNvGrpSpPr>
                <p:nvPr/>
              </p:nvGrpSpPr>
              <p:grpSpPr bwMode="auto">
                <a:xfrm>
                  <a:off x="3160" y="3551"/>
                  <a:ext cx="157" cy="61"/>
                  <a:chOff x="3160" y="3551"/>
                  <a:chExt cx="157" cy="61"/>
                </a:xfrm>
              </p:grpSpPr>
              <p:sp>
                <p:nvSpPr>
                  <p:cNvPr id="87189" name="Oval 149">
                    <a:extLst>
                      <a:ext uri="{FF2B5EF4-FFF2-40B4-BE49-F238E27FC236}">
                        <a16:creationId xmlns:a16="http://schemas.microsoft.com/office/drawing/2014/main" id="{BB1DE5C7-9B11-4DAB-82A0-FFDD2EAD1EFF}"/>
                      </a:ext>
                    </a:extLst>
                  </p:cNvPr>
                  <p:cNvSpPr>
                    <a:spLocks noChangeArrowheads="1"/>
                  </p:cNvSpPr>
                  <p:nvPr/>
                </p:nvSpPr>
                <p:spPr bwMode="auto">
                  <a:xfrm>
                    <a:off x="3164" y="3551"/>
                    <a:ext cx="148" cy="44"/>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90" name="Freeform 150">
                    <a:extLst>
                      <a:ext uri="{FF2B5EF4-FFF2-40B4-BE49-F238E27FC236}">
                        <a16:creationId xmlns:a16="http://schemas.microsoft.com/office/drawing/2014/main" id="{F708D5B2-ED8F-445F-8FCD-0DD3BA18F6EC}"/>
                      </a:ext>
                    </a:extLst>
                  </p:cNvPr>
                  <p:cNvSpPr>
                    <a:spLocks/>
                  </p:cNvSpPr>
                  <p:nvPr/>
                </p:nvSpPr>
                <p:spPr bwMode="auto">
                  <a:xfrm>
                    <a:off x="3160" y="3575"/>
                    <a:ext cx="157" cy="37"/>
                  </a:xfrm>
                  <a:custGeom>
                    <a:avLst/>
                    <a:gdLst>
                      <a:gd name="T0" fmla="*/ 0 w 157"/>
                      <a:gd name="T1" fmla="*/ 0 h 37"/>
                      <a:gd name="T2" fmla="*/ 0 w 157"/>
                      <a:gd name="T3" fmla="*/ 12 h 37"/>
                      <a:gd name="T4" fmla="*/ 3 w 157"/>
                      <a:gd name="T5" fmla="*/ 18 h 37"/>
                      <a:gd name="T6" fmla="*/ 8 w 157"/>
                      <a:gd name="T7" fmla="*/ 23 h 37"/>
                      <a:gd name="T8" fmla="*/ 15 w 157"/>
                      <a:gd name="T9" fmla="*/ 27 h 37"/>
                      <a:gd name="T10" fmla="*/ 24 w 157"/>
                      <a:gd name="T11" fmla="*/ 30 h 37"/>
                      <a:gd name="T12" fmla="*/ 35 w 157"/>
                      <a:gd name="T13" fmla="*/ 33 h 37"/>
                      <a:gd name="T14" fmla="*/ 47 w 157"/>
                      <a:gd name="T15" fmla="*/ 35 h 37"/>
                      <a:gd name="T16" fmla="*/ 58 w 157"/>
                      <a:gd name="T17" fmla="*/ 36 h 37"/>
                      <a:gd name="T18" fmla="*/ 70 w 157"/>
                      <a:gd name="T19" fmla="*/ 36 h 37"/>
                      <a:gd name="T20" fmla="*/ 81 w 157"/>
                      <a:gd name="T21" fmla="*/ 36 h 37"/>
                      <a:gd name="T22" fmla="*/ 92 w 157"/>
                      <a:gd name="T23" fmla="*/ 36 h 37"/>
                      <a:gd name="T24" fmla="*/ 101 w 157"/>
                      <a:gd name="T25" fmla="*/ 36 h 37"/>
                      <a:gd name="T26" fmla="*/ 110 w 157"/>
                      <a:gd name="T27" fmla="*/ 35 h 37"/>
                      <a:gd name="T28" fmla="*/ 118 w 157"/>
                      <a:gd name="T29" fmla="*/ 33 h 37"/>
                      <a:gd name="T30" fmla="*/ 125 w 157"/>
                      <a:gd name="T31" fmla="*/ 31 h 37"/>
                      <a:gd name="T32" fmla="*/ 133 w 157"/>
                      <a:gd name="T33" fmla="*/ 28 h 37"/>
                      <a:gd name="T34" fmla="*/ 141 w 157"/>
                      <a:gd name="T35" fmla="*/ 27 h 37"/>
                      <a:gd name="T36" fmla="*/ 147 w 157"/>
                      <a:gd name="T37" fmla="*/ 24 h 37"/>
                      <a:gd name="T38" fmla="*/ 153 w 157"/>
                      <a:gd name="T39" fmla="*/ 18 h 37"/>
                      <a:gd name="T40" fmla="*/ 156 w 157"/>
                      <a:gd name="T41" fmla="*/ 13 h 37"/>
                      <a:gd name="T42" fmla="*/ 156 w 157"/>
                      <a:gd name="T43" fmla="*/ 0 h 37"/>
                      <a:gd name="T44" fmla="*/ 155 w 157"/>
                      <a:gd name="T45" fmla="*/ 3 h 37"/>
                      <a:gd name="T46" fmla="*/ 152 w 157"/>
                      <a:gd name="T47" fmla="*/ 6 h 37"/>
                      <a:gd name="T48" fmla="*/ 145 w 157"/>
                      <a:gd name="T49" fmla="*/ 11 h 37"/>
                      <a:gd name="T50" fmla="*/ 139 w 157"/>
                      <a:gd name="T51" fmla="*/ 13 h 37"/>
                      <a:gd name="T52" fmla="*/ 130 w 157"/>
                      <a:gd name="T53" fmla="*/ 16 h 37"/>
                      <a:gd name="T54" fmla="*/ 124 w 157"/>
                      <a:gd name="T55" fmla="*/ 18 h 37"/>
                      <a:gd name="T56" fmla="*/ 116 w 157"/>
                      <a:gd name="T57" fmla="*/ 19 h 37"/>
                      <a:gd name="T58" fmla="*/ 107 w 157"/>
                      <a:gd name="T59" fmla="*/ 21 h 37"/>
                      <a:gd name="T60" fmla="*/ 95 w 157"/>
                      <a:gd name="T61" fmla="*/ 23 h 37"/>
                      <a:gd name="T62" fmla="*/ 87 w 157"/>
                      <a:gd name="T63" fmla="*/ 23 h 37"/>
                      <a:gd name="T64" fmla="*/ 78 w 157"/>
                      <a:gd name="T65" fmla="*/ 23 h 37"/>
                      <a:gd name="T66" fmla="*/ 67 w 157"/>
                      <a:gd name="T67" fmla="*/ 23 h 37"/>
                      <a:gd name="T68" fmla="*/ 57 w 157"/>
                      <a:gd name="T69" fmla="*/ 23 h 37"/>
                      <a:gd name="T70" fmla="*/ 46 w 157"/>
                      <a:gd name="T71" fmla="*/ 21 h 37"/>
                      <a:gd name="T72" fmla="*/ 35 w 157"/>
                      <a:gd name="T73" fmla="*/ 19 h 37"/>
                      <a:gd name="T74" fmla="*/ 27 w 157"/>
                      <a:gd name="T75" fmla="*/ 18 h 37"/>
                      <a:gd name="T76" fmla="*/ 20 w 157"/>
                      <a:gd name="T77" fmla="*/ 15 h 37"/>
                      <a:gd name="T78" fmla="*/ 14 w 157"/>
                      <a:gd name="T79" fmla="*/ 12 h 37"/>
                      <a:gd name="T80" fmla="*/ 8 w 157"/>
                      <a:gd name="T81" fmla="*/ 11 h 37"/>
                      <a:gd name="T82" fmla="*/ 3 w 157"/>
                      <a:gd name="T83" fmla="*/ 4 h 37"/>
                      <a:gd name="T84" fmla="*/ 0 w 157"/>
                      <a:gd name="T8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7">
                        <a:moveTo>
                          <a:pt x="0" y="0"/>
                        </a:moveTo>
                        <a:lnTo>
                          <a:pt x="0" y="12"/>
                        </a:lnTo>
                        <a:lnTo>
                          <a:pt x="3" y="18"/>
                        </a:lnTo>
                        <a:lnTo>
                          <a:pt x="8" y="23"/>
                        </a:lnTo>
                        <a:lnTo>
                          <a:pt x="15" y="27"/>
                        </a:lnTo>
                        <a:lnTo>
                          <a:pt x="24" y="30"/>
                        </a:lnTo>
                        <a:lnTo>
                          <a:pt x="35" y="33"/>
                        </a:lnTo>
                        <a:lnTo>
                          <a:pt x="47" y="35"/>
                        </a:lnTo>
                        <a:lnTo>
                          <a:pt x="58" y="36"/>
                        </a:lnTo>
                        <a:lnTo>
                          <a:pt x="70" y="36"/>
                        </a:lnTo>
                        <a:lnTo>
                          <a:pt x="81" y="36"/>
                        </a:lnTo>
                        <a:lnTo>
                          <a:pt x="92" y="36"/>
                        </a:lnTo>
                        <a:lnTo>
                          <a:pt x="101" y="36"/>
                        </a:lnTo>
                        <a:lnTo>
                          <a:pt x="110" y="35"/>
                        </a:lnTo>
                        <a:lnTo>
                          <a:pt x="118" y="33"/>
                        </a:lnTo>
                        <a:lnTo>
                          <a:pt x="125" y="31"/>
                        </a:lnTo>
                        <a:lnTo>
                          <a:pt x="133" y="28"/>
                        </a:lnTo>
                        <a:lnTo>
                          <a:pt x="141" y="27"/>
                        </a:lnTo>
                        <a:lnTo>
                          <a:pt x="147" y="24"/>
                        </a:lnTo>
                        <a:lnTo>
                          <a:pt x="153" y="18"/>
                        </a:lnTo>
                        <a:lnTo>
                          <a:pt x="156" y="13"/>
                        </a:lnTo>
                        <a:lnTo>
                          <a:pt x="156" y="0"/>
                        </a:lnTo>
                        <a:lnTo>
                          <a:pt x="155" y="3"/>
                        </a:lnTo>
                        <a:lnTo>
                          <a:pt x="152" y="6"/>
                        </a:lnTo>
                        <a:lnTo>
                          <a:pt x="145" y="11"/>
                        </a:lnTo>
                        <a:lnTo>
                          <a:pt x="139" y="13"/>
                        </a:lnTo>
                        <a:lnTo>
                          <a:pt x="130" y="16"/>
                        </a:lnTo>
                        <a:lnTo>
                          <a:pt x="124" y="18"/>
                        </a:lnTo>
                        <a:lnTo>
                          <a:pt x="116" y="19"/>
                        </a:lnTo>
                        <a:lnTo>
                          <a:pt x="107" y="21"/>
                        </a:lnTo>
                        <a:lnTo>
                          <a:pt x="95" y="23"/>
                        </a:lnTo>
                        <a:lnTo>
                          <a:pt x="87" y="23"/>
                        </a:lnTo>
                        <a:lnTo>
                          <a:pt x="78" y="23"/>
                        </a:lnTo>
                        <a:lnTo>
                          <a:pt x="67" y="23"/>
                        </a:lnTo>
                        <a:lnTo>
                          <a:pt x="57" y="23"/>
                        </a:lnTo>
                        <a:lnTo>
                          <a:pt x="46" y="21"/>
                        </a:lnTo>
                        <a:lnTo>
                          <a:pt x="35" y="19"/>
                        </a:lnTo>
                        <a:lnTo>
                          <a:pt x="27" y="18"/>
                        </a:lnTo>
                        <a:lnTo>
                          <a:pt x="20" y="15"/>
                        </a:lnTo>
                        <a:lnTo>
                          <a:pt x="14" y="12"/>
                        </a:lnTo>
                        <a:lnTo>
                          <a:pt x="8" y="11"/>
                        </a:lnTo>
                        <a:lnTo>
                          <a:pt x="3" y="4"/>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91" name="Group 151">
                  <a:extLst>
                    <a:ext uri="{FF2B5EF4-FFF2-40B4-BE49-F238E27FC236}">
                      <a16:creationId xmlns:a16="http://schemas.microsoft.com/office/drawing/2014/main" id="{D44161E7-D81F-4203-BE44-F4E0B9157899}"/>
                    </a:ext>
                  </a:extLst>
                </p:cNvPr>
                <p:cNvGrpSpPr>
                  <a:grpSpLocks/>
                </p:cNvGrpSpPr>
                <p:nvPr/>
              </p:nvGrpSpPr>
              <p:grpSpPr bwMode="auto">
                <a:xfrm>
                  <a:off x="3180" y="3540"/>
                  <a:ext cx="157" cy="63"/>
                  <a:chOff x="3180" y="3540"/>
                  <a:chExt cx="157" cy="63"/>
                </a:xfrm>
              </p:grpSpPr>
              <p:sp>
                <p:nvSpPr>
                  <p:cNvPr id="87192" name="Oval 152">
                    <a:extLst>
                      <a:ext uri="{FF2B5EF4-FFF2-40B4-BE49-F238E27FC236}">
                        <a16:creationId xmlns:a16="http://schemas.microsoft.com/office/drawing/2014/main" id="{EE97C693-DE71-463D-9E71-5FD7EEEDD7FD}"/>
                      </a:ext>
                    </a:extLst>
                  </p:cNvPr>
                  <p:cNvSpPr>
                    <a:spLocks noChangeArrowheads="1"/>
                  </p:cNvSpPr>
                  <p:nvPr/>
                </p:nvSpPr>
                <p:spPr bwMode="auto">
                  <a:xfrm>
                    <a:off x="3184" y="3540"/>
                    <a:ext cx="148" cy="44"/>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93" name="Freeform 153">
                    <a:extLst>
                      <a:ext uri="{FF2B5EF4-FFF2-40B4-BE49-F238E27FC236}">
                        <a16:creationId xmlns:a16="http://schemas.microsoft.com/office/drawing/2014/main" id="{D5D13AD3-221C-4193-9F34-CBA9F5E4C23B}"/>
                      </a:ext>
                    </a:extLst>
                  </p:cNvPr>
                  <p:cNvSpPr>
                    <a:spLocks/>
                  </p:cNvSpPr>
                  <p:nvPr/>
                </p:nvSpPr>
                <p:spPr bwMode="auto">
                  <a:xfrm>
                    <a:off x="3180" y="3564"/>
                    <a:ext cx="157" cy="39"/>
                  </a:xfrm>
                  <a:custGeom>
                    <a:avLst/>
                    <a:gdLst>
                      <a:gd name="T0" fmla="*/ 0 w 157"/>
                      <a:gd name="T1" fmla="*/ 0 h 39"/>
                      <a:gd name="T2" fmla="*/ 0 w 157"/>
                      <a:gd name="T3" fmla="*/ 14 h 39"/>
                      <a:gd name="T4" fmla="*/ 3 w 157"/>
                      <a:gd name="T5" fmla="*/ 20 h 39"/>
                      <a:gd name="T6" fmla="*/ 7 w 157"/>
                      <a:gd name="T7" fmla="*/ 23 h 39"/>
                      <a:gd name="T8" fmla="*/ 15 w 157"/>
                      <a:gd name="T9" fmla="*/ 27 h 39"/>
                      <a:gd name="T10" fmla="*/ 24 w 157"/>
                      <a:gd name="T11" fmla="*/ 30 h 39"/>
                      <a:gd name="T12" fmla="*/ 35 w 157"/>
                      <a:gd name="T13" fmla="*/ 34 h 39"/>
                      <a:gd name="T14" fmla="*/ 47 w 157"/>
                      <a:gd name="T15" fmla="*/ 35 h 39"/>
                      <a:gd name="T16" fmla="*/ 58 w 157"/>
                      <a:gd name="T17" fmla="*/ 37 h 39"/>
                      <a:gd name="T18" fmla="*/ 70 w 157"/>
                      <a:gd name="T19" fmla="*/ 37 h 39"/>
                      <a:gd name="T20" fmla="*/ 81 w 157"/>
                      <a:gd name="T21" fmla="*/ 38 h 39"/>
                      <a:gd name="T22" fmla="*/ 92 w 157"/>
                      <a:gd name="T23" fmla="*/ 37 h 39"/>
                      <a:gd name="T24" fmla="*/ 101 w 157"/>
                      <a:gd name="T25" fmla="*/ 37 h 39"/>
                      <a:gd name="T26" fmla="*/ 110 w 157"/>
                      <a:gd name="T27" fmla="*/ 35 h 39"/>
                      <a:gd name="T28" fmla="*/ 118 w 157"/>
                      <a:gd name="T29" fmla="*/ 34 h 39"/>
                      <a:gd name="T30" fmla="*/ 125 w 157"/>
                      <a:gd name="T31" fmla="*/ 32 h 39"/>
                      <a:gd name="T32" fmla="*/ 133 w 157"/>
                      <a:gd name="T33" fmla="*/ 30 h 39"/>
                      <a:gd name="T34" fmla="*/ 141 w 157"/>
                      <a:gd name="T35" fmla="*/ 27 h 39"/>
                      <a:gd name="T36" fmla="*/ 147 w 157"/>
                      <a:gd name="T37" fmla="*/ 24 h 39"/>
                      <a:gd name="T38" fmla="*/ 153 w 157"/>
                      <a:gd name="T39" fmla="*/ 18 h 39"/>
                      <a:gd name="T40" fmla="*/ 156 w 157"/>
                      <a:gd name="T41" fmla="*/ 14 h 39"/>
                      <a:gd name="T42" fmla="*/ 156 w 157"/>
                      <a:gd name="T43" fmla="*/ 0 h 39"/>
                      <a:gd name="T44" fmla="*/ 154 w 157"/>
                      <a:gd name="T45" fmla="*/ 3 h 39"/>
                      <a:gd name="T46" fmla="*/ 151 w 157"/>
                      <a:gd name="T47" fmla="*/ 7 h 39"/>
                      <a:gd name="T48" fmla="*/ 145 w 157"/>
                      <a:gd name="T49" fmla="*/ 11 h 39"/>
                      <a:gd name="T50" fmla="*/ 139 w 157"/>
                      <a:gd name="T51" fmla="*/ 14 h 39"/>
                      <a:gd name="T52" fmla="*/ 130 w 157"/>
                      <a:gd name="T53" fmla="*/ 17 h 39"/>
                      <a:gd name="T54" fmla="*/ 124 w 157"/>
                      <a:gd name="T55" fmla="*/ 18 h 39"/>
                      <a:gd name="T56" fmla="*/ 116 w 157"/>
                      <a:gd name="T57" fmla="*/ 21 h 39"/>
                      <a:gd name="T58" fmla="*/ 107 w 157"/>
                      <a:gd name="T59" fmla="*/ 21 h 39"/>
                      <a:gd name="T60" fmla="*/ 95 w 157"/>
                      <a:gd name="T61" fmla="*/ 23 h 39"/>
                      <a:gd name="T62" fmla="*/ 87 w 157"/>
                      <a:gd name="T63" fmla="*/ 24 h 39"/>
                      <a:gd name="T64" fmla="*/ 78 w 157"/>
                      <a:gd name="T65" fmla="*/ 24 h 39"/>
                      <a:gd name="T66" fmla="*/ 67 w 157"/>
                      <a:gd name="T67" fmla="*/ 23 h 39"/>
                      <a:gd name="T68" fmla="*/ 56 w 157"/>
                      <a:gd name="T69" fmla="*/ 23 h 39"/>
                      <a:gd name="T70" fmla="*/ 46 w 157"/>
                      <a:gd name="T71" fmla="*/ 21 h 39"/>
                      <a:gd name="T72" fmla="*/ 35 w 157"/>
                      <a:gd name="T73" fmla="*/ 20 h 39"/>
                      <a:gd name="T74" fmla="*/ 27 w 157"/>
                      <a:gd name="T75" fmla="*/ 18 h 39"/>
                      <a:gd name="T76" fmla="*/ 20 w 157"/>
                      <a:gd name="T77" fmla="*/ 15 h 39"/>
                      <a:gd name="T78" fmla="*/ 14 w 157"/>
                      <a:gd name="T79" fmla="*/ 12 h 39"/>
                      <a:gd name="T80" fmla="*/ 7 w 157"/>
                      <a:gd name="T81" fmla="*/ 11 h 39"/>
                      <a:gd name="T82" fmla="*/ 3 w 157"/>
                      <a:gd name="T83" fmla="*/ 6 h 39"/>
                      <a:gd name="T84" fmla="*/ 0 w 157"/>
                      <a:gd name="T8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9">
                        <a:moveTo>
                          <a:pt x="0" y="0"/>
                        </a:moveTo>
                        <a:lnTo>
                          <a:pt x="0" y="14"/>
                        </a:lnTo>
                        <a:lnTo>
                          <a:pt x="3" y="20"/>
                        </a:lnTo>
                        <a:lnTo>
                          <a:pt x="7" y="23"/>
                        </a:lnTo>
                        <a:lnTo>
                          <a:pt x="15" y="27"/>
                        </a:lnTo>
                        <a:lnTo>
                          <a:pt x="24" y="30"/>
                        </a:lnTo>
                        <a:lnTo>
                          <a:pt x="35" y="34"/>
                        </a:lnTo>
                        <a:lnTo>
                          <a:pt x="47" y="35"/>
                        </a:lnTo>
                        <a:lnTo>
                          <a:pt x="58" y="37"/>
                        </a:lnTo>
                        <a:lnTo>
                          <a:pt x="70" y="37"/>
                        </a:lnTo>
                        <a:lnTo>
                          <a:pt x="81" y="38"/>
                        </a:lnTo>
                        <a:lnTo>
                          <a:pt x="92" y="37"/>
                        </a:lnTo>
                        <a:lnTo>
                          <a:pt x="101" y="37"/>
                        </a:lnTo>
                        <a:lnTo>
                          <a:pt x="110" y="35"/>
                        </a:lnTo>
                        <a:lnTo>
                          <a:pt x="118" y="34"/>
                        </a:lnTo>
                        <a:lnTo>
                          <a:pt x="125" y="32"/>
                        </a:lnTo>
                        <a:lnTo>
                          <a:pt x="133" y="30"/>
                        </a:lnTo>
                        <a:lnTo>
                          <a:pt x="141" y="27"/>
                        </a:lnTo>
                        <a:lnTo>
                          <a:pt x="147" y="24"/>
                        </a:lnTo>
                        <a:lnTo>
                          <a:pt x="153" y="18"/>
                        </a:lnTo>
                        <a:lnTo>
                          <a:pt x="156" y="14"/>
                        </a:lnTo>
                        <a:lnTo>
                          <a:pt x="156" y="0"/>
                        </a:lnTo>
                        <a:lnTo>
                          <a:pt x="154" y="3"/>
                        </a:lnTo>
                        <a:lnTo>
                          <a:pt x="151" y="7"/>
                        </a:lnTo>
                        <a:lnTo>
                          <a:pt x="145" y="11"/>
                        </a:lnTo>
                        <a:lnTo>
                          <a:pt x="139" y="14"/>
                        </a:lnTo>
                        <a:lnTo>
                          <a:pt x="130" y="17"/>
                        </a:lnTo>
                        <a:lnTo>
                          <a:pt x="124" y="18"/>
                        </a:lnTo>
                        <a:lnTo>
                          <a:pt x="116" y="21"/>
                        </a:lnTo>
                        <a:lnTo>
                          <a:pt x="107" y="21"/>
                        </a:lnTo>
                        <a:lnTo>
                          <a:pt x="95" y="23"/>
                        </a:lnTo>
                        <a:lnTo>
                          <a:pt x="87" y="24"/>
                        </a:lnTo>
                        <a:lnTo>
                          <a:pt x="78" y="24"/>
                        </a:lnTo>
                        <a:lnTo>
                          <a:pt x="67" y="23"/>
                        </a:lnTo>
                        <a:lnTo>
                          <a:pt x="56" y="23"/>
                        </a:lnTo>
                        <a:lnTo>
                          <a:pt x="46" y="21"/>
                        </a:lnTo>
                        <a:lnTo>
                          <a:pt x="35" y="20"/>
                        </a:lnTo>
                        <a:lnTo>
                          <a:pt x="27" y="18"/>
                        </a:lnTo>
                        <a:lnTo>
                          <a:pt x="20" y="15"/>
                        </a:lnTo>
                        <a:lnTo>
                          <a:pt x="14" y="12"/>
                        </a:lnTo>
                        <a:lnTo>
                          <a:pt x="7" y="11"/>
                        </a:lnTo>
                        <a:lnTo>
                          <a:pt x="3" y="6"/>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94" name="Group 154">
                  <a:extLst>
                    <a:ext uri="{FF2B5EF4-FFF2-40B4-BE49-F238E27FC236}">
                      <a16:creationId xmlns:a16="http://schemas.microsoft.com/office/drawing/2014/main" id="{334C86AD-016E-4DB6-BCA4-5130B3C8261A}"/>
                    </a:ext>
                  </a:extLst>
                </p:cNvPr>
                <p:cNvGrpSpPr>
                  <a:grpSpLocks/>
                </p:cNvGrpSpPr>
                <p:nvPr/>
              </p:nvGrpSpPr>
              <p:grpSpPr bwMode="auto">
                <a:xfrm>
                  <a:off x="3172" y="3525"/>
                  <a:ext cx="158" cy="61"/>
                  <a:chOff x="3172" y="3525"/>
                  <a:chExt cx="158" cy="61"/>
                </a:xfrm>
              </p:grpSpPr>
              <p:sp>
                <p:nvSpPr>
                  <p:cNvPr id="87195" name="Oval 155">
                    <a:extLst>
                      <a:ext uri="{FF2B5EF4-FFF2-40B4-BE49-F238E27FC236}">
                        <a16:creationId xmlns:a16="http://schemas.microsoft.com/office/drawing/2014/main" id="{2B36738A-CE9F-454C-A73D-E91A18E0AEB4}"/>
                      </a:ext>
                    </a:extLst>
                  </p:cNvPr>
                  <p:cNvSpPr>
                    <a:spLocks noChangeArrowheads="1"/>
                  </p:cNvSpPr>
                  <p:nvPr/>
                </p:nvSpPr>
                <p:spPr bwMode="auto">
                  <a:xfrm>
                    <a:off x="3176" y="3525"/>
                    <a:ext cx="148" cy="44"/>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96" name="Freeform 156">
                    <a:extLst>
                      <a:ext uri="{FF2B5EF4-FFF2-40B4-BE49-F238E27FC236}">
                        <a16:creationId xmlns:a16="http://schemas.microsoft.com/office/drawing/2014/main" id="{F77A344E-1196-46D9-9FB1-BA5A114EB5F5}"/>
                      </a:ext>
                    </a:extLst>
                  </p:cNvPr>
                  <p:cNvSpPr>
                    <a:spLocks/>
                  </p:cNvSpPr>
                  <p:nvPr/>
                </p:nvSpPr>
                <p:spPr bwMode="auto">
                  <a:xfrm>
                    <a:off x="3172" y="3549"/>
                    <a:ext cx="158" cy="37"/>
                  </a:xfrm>
                  <a:custGeom>
                    <a:avLst/>
                    <a:gdLst>
                      <a:gd name="T0" fmla="*/ 0 w 158"/>
                      <a:gd name="T1" fmla="*/ 0 h 37"/>
                      <a:gd name="T2" fmla="*/ 0 w 158"/>
                      <a:gd name="T3" fmla="*/ 13 h 37"/>
                      <a:gd name="T4" fmla="*/ 3 w 158"/>
                      <a:gd name="T5" fmla="*/ 18 h 37"/>
                      <a:gd name="T6" fmla="*/ 8 w 158"/>
                      <a:gd name="T7" fmla="*/ 22 h 37"/>
                      <a:gd name="T8" fmla="*/ 15 w 158"/>
                      <a:gd name="T9" fmla="*/ 27 h 37"/>
                      <a:gd name="T10" fmla="*/ 25 w 158"/>
                      <a:gd name="T11" fmla="*/ 30 h 37"/>
                      <a:gd name="T12" fmla="*/ 35 w 158"/>
                      <a:gd name="T13" fmla="*/ 33 h 37"/>
                      <a:gd name="T14" fmla="*/ 48 w 158"/>
                      <a:gd name="T15" fmla="*/ 34 h 37"/>
                      <a:gd name="T16" fmla="*/ 59 w 158"/>
                      <a:gd name="T17" fmla="*/ 36 h 37"/>
                      <a:gd name="T18" fmla="*/ 71 w 158"/>
                      <a:gd name="T19" fmla="*/ 36 h 37"/>
                      <a:gd name="T20" fmla="*/ 82 w 158"/>
                      <a:gd name="T21" fmla="*/ 36 h 37"/>
                      <a:gd name="T22" fmla="*/ 92 w 158"/>
                      <a:gd name="T23" fmla="*/ 36 h 37"/>
                      <a:gd name="T24" fmla="*/ 101 w 158"/>
                      <a:gd name="T25" fmla="*/ 36 h 37"/>
                      <a:gd name="T26" fmla="*/ 111 w 158"/>
                      <a:gd name="T27" fmla="*/ 34 h 37"/>
                      <a:gd name="T28" fmla="*/ 119 w 158"/>
                      <a:gd name="T29" fmla="*/ 33 h 37"/>
                      <a:gd name="T30" fmla="*/ 126 w 158"/>
                      <a:gd name="T31" fmla="*/ 31 h 37"/>
                      <a:gd name="T32" fmla="*/ 134 w 158"/>
                      <a:gd name="T33" fmla="*/ 30 h 37"/>
                      <a:gd name="T34" fmla="*/ 142 w 158"/>
                      <a:gd name="T35" fmla="*/ 27 h 37"/>
                      <a:gd name="T36" fmla="*/ 148 w 158"/>
                      <a:gd name="T37" fmla="*/ 24 h 37"/>
                      <a:gd name="T38" fmla="*/ 154 w 158"/>
                      <a:gd name="T39" fmla="*/ 18 h 37"/>
                      <a:gd name="T40" fmla="*/ 157 w 158"/>
                      <a:gd name="T41" fmla="*/ 13 h 37"/>
                      <a:gd name="T42" fmla="*/ 157 w 158"/>
                      <a:gd name="T43" fmla="*/ 0 h 37"/>
                      <a:gd name="T44" fmla="*/ 155 w 158"/>
                      <a:gd name="T45" fmla="*/ 3 h 37"/>
                      <a:gd name="T46" fmla="*/ 152 w 158"/>
                      <a:gd name="T47" fmla="*/ 7 h 37"/>
                      <a:gd name="T48" fmla="*/ 146 w 158"/>
                      <a:gd name="T49" fmla="*/ 10 h 37"/>
                      <a:gd name="T50" fmla="*/ 140 w 158"/>
                      <a:gd name="T51" fmla="*/ 13 h 37"/>
                      <a:gd name="T52" fmla="*/ 131 w 158"/>
                      <a:gd name="T53" fmla="*/ 16 h 37"/>
                      <a:gd name="T54" fmla="*/ 125 w 158"/>
                      <a:gd name="T55" fmla="*/ 18 h 37"/>
                      <a:gd name="T56" fmla="*/ 117 w 158"/>
                      <a:gd name="T57" fmla="*/ 19 h 37"/>
                      <a:gd name="T58" fmla="*/ 108 w 158"/>
                      <a:gd name="T59" fmla="*/ 21 h 37"/>
                      <a:gd name="T60" fmla="*/ 95 w 158"/>
                      <a:gd name="T61" fmla="*/ 22 h 37"/>
                      <a:gd name="T62" fmla="*/ 88 w 158"/>
                      <a:gd name="T63" fmla="*/ 24 h 37"/>
                      <a:gd name="T64" fmla="*/ 79 w 158"/>
                      <a:gd name="T65" fmla="*/ 22 h 37"/>
                      <a:gd name="T66" fmla="*/ 68 w 158"/>
                      <a:gd name="T67" fmla="*/ 22 h 37"/>
                      <a:gd name="T68" fmla="*/ 57 w 158"/>
                      <a:gd name="T69" fmla="*/ 22 h 37"/>
                      <a:gd name="T70" fmla="*/ 46 w 158"/>
                      <a:gd name="T71" fmla="*/ 21 h 37"/>
                      <a:gd name="T72" fmla="*/ 35 w 158"/>
                      <a:gd name="T73" fmla="*/ 19 h 37"/>
                      <a:gd name="T74" fmla="*/ 28 w 158"/>
                      <a:gd name="T75" fmla="*/ 18 h 37"/>
                      <a:gd name="T76" fmla="*/ 20 w 158"/>
                      <a:gd name="T77" fmla="*/ 15 h 37"/>
                      <a:gd name="T78" fmla="*/ 14 w 158"/>
                      <a:gd name="T79" fmla="*/ 12 h 37"/>
                      <a:gd name="T80" fmla="*/ 8 w 158"/>
                      <a:gd name="T81" fmla="*/ 10 h 37"/>
                      <a:gd name="T82" fmla="*/ 3 w 158"/>
                      <a:gd name="T83" fmla="*/ 6 h 37"/>
                      <a:gd name="T84" fmla="*/ 0 w 158"/>
                      <a:gd name="T8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37">
                        <a:moveTo>
                          <a:pt x="0" y="0"/>
                        </a:moveTo>
                        <a:lnTo>
                          <a:pt x="0" y="13"/>
                        </a:lnTo>
                        <a:lnTo>
                          <a:pt x="3" y="18"/>
                        </a:lnTo>
                        <a:lnTo>
                          <a:pt x="8" y="22"/>
                        </a:lnTo>
                        <a:lnTo>
                          <a:pt x="15" y="27"/>
                        </a:lnTo>
                        <a:lnTo>
                          <a:pt x="25" y="30"/>
                        </a:lnTo>
                        <a:lnTo>
                          <a:pt x="35" y="33"/>
                        </a:lnTo>
                        <a:lnTo>
                          <a:pt x="48" y="34"/>
                        </a:lnTo>
                        <a:lnTo>
                          <a:pt x="59" y="36"/>
                        </a:lnTo>
                        <a:lnTo>
                          <a:pt x="71" y="36"/>
                        </a:lnTo>
                        <a:lnTo>
                          <a:pt x="82" y="36"/>
                        </a:lnTo>
                        <a:lnTo>
                          <a:pt x="92" y="36"/>
                        </a:lnTo>
                        <a:lnTo>
                          <a:pt x="101" y="36"/>
                        </a:lnTo>
                        <a:lnTo>
                          <a:pt x="111" y="34"/>
                        </a:lnTo>
                        <a:lnTo>
                          <a:pt x="119" y="33"/>
                        </a:lnTo>
                        <a:lnTo>
                          <a:pt x="126" y="31"/>
                        </a:lnTo>
                        <a:lnTo>
                          <a:pt x="134" y="30"/>
                        </a:lnTo>
                        <a:lnTo>
                          <a:pt x="142" y="27"/>
                        </a:lnTo>
                        <a:lnTo>
                          <a:pt x="148" y="24"/>
                        </a:lnTo>
                        <a:lnTo>
                          <a:pt x="154" y="18"/>
                        </a:lnTo>
                        <a:lnTo>
                          <a:pt x="157" y="13"/>
                        </a:lnTo>
                        <a:lnTo>
                          <a:pt x="157" y="0"/>
                        </a:lnTo>
                        <a:lnTo>
                          <a:pt x="155" y="3"/>
                        </a:lnTo>
                        <a:lnTo>
                          <a:pt x="152" y="7"/>
                        </a:lnTo>
                        <a:lnTo>
                          <a:pt x="146" y="10"/>
                        </a:lnTo>
                        <a:lnTo>
                          <a:pt x="140" y="13"/>
                        </a:lnTo>
                        <a:lnTo>
                          <a:pt x="131" y="16"/>
                        </a:lnTo>
                        <a:lnTo>
                          <a:pt x="125" y="18"/>
                        </a:lnTo>
                        <a:lnTo>
                          <a:pt x="117" y="19"/>
                        </a:lnTo>
                        <a:lnTo>
                          <a:pt x="108" y="21"/>
                        </a:lnTo>
                        <a:lnTo>
                          <a:pt x="95" y="22"/>
                        </a:lnTo>
                        <a:lnTo>
                          <a:pt x="88" y="24"/>
                        </a:lnTo>
                        <a:lnTo>
                          <a:pt x="79" y="22"/>
                        </a:lnTo>
                        <a:lnTo>
                          <a:pt x="68" y="22"/>
                        </a:lnTo>
                        <a:lnTo>
                          <a:pt x="57" y="22"/>
                        </a:lnTo>
                        <a:lnTo>
                          <a:pt x="46" y="21"/>
                        </a:lnTo>
                        <a:lnTo>
                          <a:pt x="35" y="19"/>
                        </a:lnTo>
                        <a:lnTo>
                          <a:pt x="28" y="18"/>
                        </a:lnTo>
                        <a:lnTo>
                          <a:pt x="20" y="15"/>
                        </a:lnTo>
                        <a:lnTo>
                          <a:pt x="14" y="12"/>
                        </a:lnTo>
                        <a:lnTo>
                          <a:pt x="8" y="10"/>
                        </a:lnTo>
                        <a:lnTo>
                          <a:pt x="3" y="6"/>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197" name="Group 157">
                  <a:extLst>
                    <a:ext uri="{FF2B5EF4-FFF2-40B4-BE49-F238E27FC236}">
                      <a16:creationId xmlns:a16="http://schemas.microsoft.com/office/drawing/2014/main" id="{4CABF60E-9A11-4C7F-BD68-DC70874FB373}"/>
                    </a:ext>
                  </a:extLst>
                </p:cNvPr>
                <p:cNvGrpSpPr>
                  <a:grpSpLocks/>
                </p:cNvGrpSpPr>
                <p:nvPr/>
              </p:nvGrpSpPr>
              <p:grpSpPr bwMode="auto">
                <a:xfrm>
                  <a:off x="3165" y="3510"/>
                  <a:ext cx="157" cy="61"/>
                  <a:chOff x="3165" y="3510"/>
                  <a:chExt cx="157" cy="61"/>
                </a:xfrm>
              </p:grpSpPr>
              <p:sp>
                <p:nvSpPr>
                  <p:cNvPr id="87198" name="Oval 158">
                    <a:extLst>
                      <a:ext uri="{FF2B5EF4-FFF2-40B4-BE49-F238E27FC236}">
                        <a16:creationId xmlns:a16="http://schemas.microsoft.com/office/drawing/2014/main" id="{132D0D60-6C1A-46D5-A80E-F60C61D15EB4}"/>
                      </a:ext>
                    </a:extLst>
                  </p:cNvPr>
                  <p:cNvSpPr>
                    <a:spLocks noChangeArrowheads="1"/>
                  </p:cNvSpPr>
                  <p:nvPr/>
                </p:nvSpPr>
                <p:spPr bwMode="auto">
                  <a:xfrm>
                    <a:off x="3169" y="3510"/>
                    <a:ext cx="147" cy="43"/>
                  </a:xfrm>
                  <a:prstGeom prst="ellipse">
                    <a:avLst/>
                  </a:prstGeom>
                  <a:solidFill>
                    <a:srgbClr val="676767"/>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199" name="Freeform 159">
                    <a:extLst>
                      <a:ext uri="{FF2B5EF4-FFF2-40B4-BE49-F238E27FC236}">
                        <a16:creationId xmlns:a16="http://schemas.microsoft.com/office/drawing/2014/main" id="{CBED5CFE-DEAC-47F8-AF13-FBC4B0F9EEE6}"/>
                      </a:ext>
                    </a:extLst>
                  </p:cNvPr>
                  <p:cNvSpPr>
                    <a:spLocks/>
                  </p:cNvSpPr>
                  <p:nvPr/>
                </p:nvSpPr>
                <p:spPr bwMode="auto">
                  <a:xfrm>
                    <a:off x="3165" y="3533"/>
                    <a:ext cx="157" cy="38"/>
                  </a:xfrm>
                  <a:custGeom>
                    <a:avLst/>
                    <a:gdLst>
                      <a:gd name="T0" fmla="*/ 0 w 157"/>
                      <a:gd name="T1" fmla="*/ 0 h 38"/>
                      <a:gd name="T2" fmla="*/ 0 w 157"/>
                      <a:gd name="T3" fmla="*/ 14 h 38"/>
                      <a:gd name="T4" fmla="*/ 3 w 157"/>
                      <a:gd name="T5" fmla="*/ 19 h 38"/>
                      <a:gd name="T6" fmla="*/ 8 w 157"/>
                      <a:gd name="T7" fmla="*/ 23 h 38"/>
                      <a:gd name="T8" fmla="*/ 15 w 157"/>
                      <a:gd name="T9" fmla="*/ 28 h 38"/>
                      <a:gd name="T10" fmla="*/ 24 w 157"/>
                      <a:gd name="T11" fmla="*/ 31 h 38"/>
                      <a:gd name="T12" fmla="*/ 35 w 157"/>
                      <a:gd name="T13" fmla="*/ 34 h 38"/>
                      <a:gd name="T14" fmla="*/ 47 w 157"/>
                      <a:gd name="T15" fmla="*/ 35 h 38"/>
                      <a:gd name="T16" fmla="*/ 58 w 157"/>
                      <a:gd name="T17" fmla="*/ 37 h 38"/>
                      <a:gd name="T18" fmla="*/ 70 w 157"/>
                      <a:gd name="T19" fmla="*/ 37 h 38"/>
                      <a:gd name="T20" fmla="*/ 81 w 157"/>
                      <a:gd name="T21" fmla="*/ 37 h 38"/>
                      <a:gd name="T22" fmla="*/ 92 w 157"/>
                      <a:gd name="T23" fmla="*/ 37 h 38"/>
                      <a:gd name="T24" fmla="*/ 101 w 157"/>
                      <a:gd name="T25" fmla="*/ 37 h 38"/>
                      <a:gd name="T26" fmla="*/ 110 w 157"/>
                      <a:gd name="T27" fmla="*/ 35 h 38"/>
                      <a:gd name="T28" fmla="*/ 118 w 157"/>
                      <a:gd name="T29" fmla="*/ 34 h 38"/>
                      <a:gd name="T30" fmla="*/ 126 w 157"/>
                      <a:gd name="T31" fmla="*/ 32 h 38"/>
                      <a:gd name="T32" fmla="*/ 133 w 157"/>
                      <a:gd name="T33" fmla="*/ 31 h 38"/>
                      <a:gd name="T34" fmla="*/ 141 w 157"/>
                      <a:gd name="T35" fmla="*/ 28 h 38"/>
                      <a:gd name="T36" fmla="*/ 147 w 157"/>
                      <a:gd name="T37" fmla="*/ 25 h 38"/>
                      <a:gd name="T38" fmla="*/ 153 w 157"/>
                      <a:gd name="T39" fmla="*/ 19 h 38"/>
                      <a:gd name="T40" fmla="*/ 156 w 157"/>
                      <a:gd name="T41" fmla="*/ 14 h 38"/>
                      <a:gd name="T42" fmla="*/ 156 w 157"/>
                      <a:gd name="T43" fmla="*/ 0 h 38"/>
                      <a:gd name="T44" fmla="*/ 155 w 157"/>
                      <a:gd name="T45" fmla="*/ 3 h 38"/>
                      <a:gd name="T46" fmla="*/ 152 w 157"/>
                      <a:gd name="T47" fmla="*/ 8 h 38"/>
                      <a:gd name="T48" fmla="*/ 145 w 157"/>
                      <a:gd name="T49" fmla="*/ 11 h 38"/>
                      <a:gd name="T50" fmla="*/ 139 w 157"/>
                      <a:gd name="T51" fmla="*/ 14 h 38"/>
                      <a:gd name="T52" fmla="*/ 130 w 157"/>
                      <a:gd name="T53" fmla="*/ 17 h 38"/>
                      <a:gd name="T54" fmla="*/ 124 w 157"/>
                      <a:gd name="T55" fmla="*/ 19 h 38"/>
                      <a:gd name="T56" fmla="*/ 116 w 157"/>
                      <a:gd name="T57" fmla="*/ 20 h 38"/>
                      <a:gd name="T58" fmla="*/ 107 w 157"/>
                      <a:gd name="T59" fmla="*/ 22 h 38"/>
                      <a:gd name="T60" fmla="*/ 95 w 157"/>
                      <a:gd name="T61" fmla="*/ 23 h 38"/>
                      <a:gd name="T62" fmla="*/ 87 w 157"/>
                      <a:gd name="T63" fmla="*/ 25 h 38"/>
                      <a:gd name="T64" fmla="*/ 78 w 157"/>
                      <a:gd name="T65" fmla="*/ 23 h 38"/>
                      <a:gd name="T66" fmla="*/ 67 w 157"/>
                      <a:gd name="T67" fmla="*/ 23 h 38"/>
                      <a:gd name="T68" fmla="*/ 57 w 157"/>
                      <a:gd name="T69" fmla="*/ 23 h 38"/>
                      <a:gd name="T70" fmla="*/ 46 w 157"/>
                      <a:gd name="T71" fmla="*/ 22 h 38"/>
                      <a:gd name="T72" fmla="*/ 35 w 157"/>
                      <a:gd name="T73" fmla="*/ 20 h 38"/>
                      <a:gd name="T74" fmla="*/ 28 w 157"/>
                      <a:gd name="T75" fmla="*/ 19 h 38"/>
                      <a:gd name="T76" fmla="*/ 20 w 157"/>
                      <a:gd name="T77" fmla="*/ 16 h 38"/>
                      <a:gd name="T78" fmla="*/ 14 w 157"/>
                      <a:gd name="T79" fmla="*/ 12 h 38"/>
                      <a:gd name="T80" fmla="*/ 8 w 157"/>
                      <a:gd name="T81" fmla="*/ 11 h 38"/>
                      <a:gd name="T82" fmla="*/ 3 w 157"/>
                      <a:gd name="T83" fmla="*/ 6 h 38"/>
                      <a:gd name="T84" fmla="*/ 0 w 157"/>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8">
                        <a:moveTo>
                          <a:pt x="0" y="0"/>
                        </a:moveTo>
                        <a:lnTo>
                          <a:pt x="0" y="14"/>
                        </a:lnTo>
                        <a:lnTo>
                          <a:pt x="3" y="19"/>
                        </a:lnTo>
                        <a:lnTo>
                          <a:pt x="8" y="23"/>
                        </a:lnTo>
                        <a:lnTo>
                          <a:pt x="15" y="28"/>
                        </a:lnTo>
                        <a:lnTo>
                          <a:pt x="24" y="31"/>
                        </a:lnTo>
                        <a:lnTo>
                          <a:pt x="35" y="34"/>
                        </a:lnTo>
                        <a:lnTo>
                          <a:pt x="47" y="35"/>
                        </a:lnTo>
                        <a:lnTo>
                          <a:pt x="58" y="37"/>
                        </a:lnTo>
                        <a:lnTo>
                          <a:pt x="70" y="37"/>
                        </a:lnTo>
                        <a:lnTo>
                          <a:pt x="81" y="37"/>
                        </a:lnTo>
                        <a:lnTo>
                          <a:pt x="92" y="37"/>
                        </a:lnTo>
                        <a:lnTo>
                          <a:pt x="101" y="37"/>
                        </a:lnTo>
                        <a:lnTo>
                          <a:pt x="110" y="35"/>
                        </a:lnTo>
                        <a:lnTo>
                          <a:pt x="118" y="34"/>
                        </a:lnTo>
                        <a:lnTo>
                          <a:pt x="126" y="32"/>
                        </a:lnTo>
                        <a:lnTo>
                          <a:pt x="133" y="31"/>
                        </a:lnTo>
                        <a:lnTo>
                          <a:pt x="141" y="28"/>
                        </a:lnTo>
                        <a:lnTo>
                          <a:pt x="147" y="25"/>
                        </a:lnTo>
                        <a:lnTo>
                          <a:pt x="153" y="19"/>
                        </a:lnTo>
                        <a:lnTo>
                          <a:pt x="156" y="14"/>
                        </a:lnTo>
                        <a:lnTo>
                          <a:pt x="156" y="0"/>
                        </a:lnTo>
                        <a:lnTo>
                          <a:pt x="155" y="3"/>
                        </a:lnTo>
                        <a:lnTo>
                          <a:pt x="152" y="8"/>
                        </a:lnTo>
                        <a:lnTo>
                          <a:pt x="145" y="11"/>
                        </a:lnTo>
                        <a:lnTo>
                          <a:pt x="139" y="14"/>
                        </a:lnTo>
                        <a:lnTo>
                          <a:pt x="130" y="17"/>
                        </a:lnTo>
                        <a:lnTo>
                          <a:pt x="124" y="19"/>
                        </a:lnTo>
                        <a:lnTo>
                          <a:pt x="116" y="20"/>
                        </a:lnTo>
                        <a:lnTo>
                          <a:pt x="107" y="22"/>
                        </a:lnTo>
                        <a:lnTo>
                          <a:pt x="95" y="23"/>
                        </a:lnTo>
                        <a:lnTo>
                          <a:pt x="87" y="25"/>
                        </a:lnTo>
                        <a:lnTo>
                          <a:pt x="78" y="23"/>
                        </a:lnTo>
                        <a:lnTo>
                          <a:pt x="67" y="23"/>
                        </a:lnTo>
                        <a:lnTo>
                          <a:pt x="57" y="23"/>
                        </a:lnTo>
                        <a:lnTo>
                          <a:pt x="46" y="22"/>
                        </a:lnTo>
                        <a:lnTo>
                          <a:pt x="35" y="20"/>
                        </a:lnTo>
                        <a:lnTo>
                          <a:pt x="28" y="19"/>
                        </a:lnTo>
                        <a:lnTo>
                          <a:pt x="20" y="16"/>
                        </a:lnTo>
                        <a:lnTo>
                          <a:pt x="14" y="12"/>
                        </a:lnTo>
                        <a:lnTo>
                          <a:pt x="8" y="11"/>
                        </a:lnTo>
                        <a:lnTo>
                          <a:pt x="3" y="6"/>
                        </a:lnTo>
                        <a:lnTo>
                          <a:pt x="0" y="0"/>
                        </a:lnTo>
                      </a:path>
                    </a:pathLst>
                  </a:custGeom>
                  <a:solidFill>
                    <a:srgbClr val="91919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00" name="Group 160">
                  <a:extLst>
                    <a:ext uri="{FF2B5EF4-FFF2-40B4-BE49-F238E27FC236}">
                      <a16:creationId xmlns:a16="http://schemas.microsoft.com/office/drawing/2014/main" id="{302158E6-CA67-490B-BF79-4DEBB66B6907}"/>
                    </a:ext>
                  </a:extLst>
                </p:cNvPr>
                <p:cNvGrpSpPr>
                  <a:grpSpLocks/>
                </p:cNvGrpSpPr>
                <p:nvPr/>
              </p:nvGrpSpPr>
              <p:grpSpPr bwMode="auto">
                <a:xfrm>
                  <a:off x="3062" y="3456"/>
                  <a:ext cx="176" cy="242"/>
                  <a:chOff x="3062" y="3456"/>
                  <a:chExt cx="176" cy="242"/>
                </a:xfrm>
              </p:grpSpPr>
              <p:grpSp>
                <p:nvGrpSpPr>
                  <p:cNvPr id="87201" name="Group 161">
                    <a:extLst>
                      <a:ext uri="{FF2B5EF4-FFF2-40B4-BE49-F238E27FC236}">
                        <a16:creationId xmlns:a16="http://schemas.microsoft.com/office/drawing/2014/main" id="{62AF0D97-4040-49DE-AB2F-5B10997BD714}"/>
                      </a:ext>
                    </a:extLst>
                  </p:cNvPr>
                  <p:cNvGrpSpPr>
                    <a:grpSpLocks/>
                  </p:cNvGrpSpPr>
                  <p:nvPr/>
                </p:nvGrpSpPr>
                <p:grpSpPr bwMode="auto">
                  <a:xfrm>
                    <a:off x="3076" y="3637"/>
                    <a:ext cx="157" cy="61"/>
                    <a:chOff x="3076" y="3637"/>
                    <a:chExt cx="157" cy="61"/>
                  </a:xfrm>
                </p:grpSpPr>
                <p:sp>
                  <p:nvSpPr>
                    <p:cNvPr id="87202" name="Oval 162">
                      <a:extLst>
                        <a:ext uri="{FF2B5EF4-FFF2-40B4-BE49-F238E27FC236}">
                          <a16:creationId xmlns:a16="http://schemas.microsoft.com/office/drawing/2014/main" id="{BF14CD03-8EB5-476D-AAD5-2787B2EBADFC}"/>
                        </a:ext>
                      </a:extLst>
                    </p:cNvPr>
                    <p:cNvSpPr>
                      <a:spLocks noChangeArrowheads="1"/>
                    </p:cNvSpPr>
                    <p:nvPr/>
                  </p:nvSpPr>
                  <p:spPr bwMode="auto">
                    <a:xfrm>
                      <a:off x="3080" y="3637"/>
                      <a:ext cx="148" cy="43"/>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03" name="Freeform 163">
                      <a:extLst>
                        <a:ext uri="{FF2B5EF4-FFF2-40B4-BE49-F238E27FC236}">
                          <a16:creationId xmlns:a16="http://schemas.microsoft.com/office/drawing/2014/main" id="{6104C80C-2DF0-48A1-BA43-E6D513FDE2C1}"/>
                        </a:ext>
                      </a:extLst>
                    </p:cNvPr>
                    <p:cNvSpPr>
                      <a:spLocks/>
                    </p:cNvSpPr>
                    <p:nvPr/>
                  </p:nvSpPr>
                  <p:spPr bwMode="auto">
                    <a:xfrm>
                      <a:off x="3076" y="3660"/>
                      <a:ext cx="157" cy="38"/>
                    </a:xfrm>
                    <a:custGeom>
                      <a:avLst/>
                      <a:gdLst>
                        <a:gd name="T0" fmla="*/ 0 w 157"/>
                        <a:gd name="T1" fmla="*/ 0 h 38"/>
                        <a:gd name="T2" fmla="*/ 0 w 157"/>
                        <a:gd name="T3" fmla="*/ 12 h 38"/>
                        <a:gd name="T4" fmla="*/ 3 w 157"/>
                        <a:gd name="T5" fmla="*/ 18 h 38"/>
                        <a:gd name="T6" fmla="*/ 8 w 157"/>
                        <a:gd name="T7" fmla="*/ 23 h 38"/>
                        <a:gd name="T8" fmla="*/ 15 w 157"/>
                        <a:gd name="T9" fmla="*/ 28 h 38"/>
                        <a:gd name="T10" fmla="*/ 24 w 157"/>
                        <a:gd name="T11" fmla="*/ 31 h 38"/>
                        <a:gd name="T12" fmla="*/ 37 w 157"/>
                        <a:gd name="T13" fmla="*/ 34 h 38"/>
                        <a:gd name="T14" fmla="*/ 47 w 157"/>
                        <a:gd name="T15" fmla="*/ 35 h 38"/>
                        <a:gd name="T16" fmla="*/ 58 w 157"/>
                        <a:gd name="T17" fmla="*/ 37 h 38"/>
                        <a:gd name="T18" fmla="*/ 70 w 157"/>
                        <a:gd name="T19" fmla="*/ 37 h 38"/>
                        <a:gd name="T20" fmla="*/ 81 w 157"/>
                        <a:gd name="T21" fmla="*/ 37 h 38"/>
                        <a:gd name="T22" fmla="*/ 92 w 157"/>
                        <a:gd name="T23" fmla="*/ 37 h 38"/>
                        <a:gd name="T24" fmla="*/ 101 w 157"/>
                        <a:gd name="T25" fmla="*/ 37 h 38"/>
                        <a:gd name="T26" fmla="*/ 110 w 157"/>
                        <a:gd name="T27" fmla="*/ 35 h 38"/>
                        <a:gd name="T28" fmla="*/ 119 w 157"/>
                        <a:gd name="T29" fmla="*/ 34 h 38"/>
                        <a:gd name="T30" fmla="*/ 126 w 157"/>
                        <a:gd name="T31" fmla="*/ 32 h 38"/>
                        <a:gd name="T32" fmla="*/ 133 w 157"/>
                        <a:gd name="T33" fmla="*/ 29 h 38"/>
                        <a:gd name="T34" fmla="*/ 141 w 157"/>
                        <a:gd name="T35" fmla="*/ 28 h 38"/>
                        <a:gd name="T36" fmla="*/ 147 w 157"/>
                        <a:gd name="T37" fmla="*/ 25 h 38"/>
                        <a:gd name="T38" fmla="*/ 153 w 157"/>
                        <a:gd name="T39" fmla="*/ 18 h 38"/>
                        <a:gd name="T40" fmla="*/ 156 w 157"/>
                        <a:gd name="T41" fmla="*/ 14 h 38"/>
                        <a:gd name="T42" fmla="*/ 156 w 157"/>
                        <a:gd name="T43" fmla="*/ 0 h 38"/>
                        <a:gd name="T44" fmla="*/ 155 w 157"/>
                        <a:gd name="T45" fmla="*/ 3 h 38"/>
                        <a:gd name="T46" fmla="*/ 152 w 157"/>
                        <a:gd name="T47" fmla="*/ 8 h 38"/>
                        <a:gd name="T48" fmla="*/ 145 w 157"/>
                        <a:gd name="T49" fmla="*/ 11 h 38"/>
                        <a:gd name="T50" fmla="*/ 139 w 157"/>
                        <a:gd name="T51" fmla="*/ 14 h 38"/>
                        <a:gd name="T52" fmla="*/ 132 w 157"/>
                        <a:gd name="T53" fmla="*/ 17 h 38"/>
                        <a:gd name="T54" fmla="*/ 124 w 157"/>
                        <a:gd name="T55" fmla="*/ 18 h 38"/>
                        <a:gd name="T56" fmla="*/ 116 w 157"/>
                        <a:gd name="T57" fmla="*/ 20 h 38"/>
                        <a:gd name="T58" fmla="*/ 107 w 157"/>
                        <a:gd name="T59" fmla="*/ 21 h 38"/>
                        <a:gd name="T60" fmla="*/ 95 w 157"/>
                        <a:gd name="T61" fmla="*/ 23 h 38"/>
                        <a:gd name="T62" fmla="*/ 87 w 157"/>
                        <a:gd name="T63" fmla="*/ 23 h 38"/>
                        <a:gd name="T64" fmla="*/ 78 w 157"/>
                        <a:gd name="T65" fmla="*/ 23 h 38"/>
                        <a:gd name="T66" fmla="*/ 67 w 157"/>
                        <a:gd name="T67" fmla="*/ 23 h 38"/>
                        <a:gd name="T68" fmla="*/ 57 w 157"/>
                        <a:gd name="T69" fmla="*/ 23 h 38"/>
                        <a:gd name="T70" fmla="*/ 46 w 157"/>
                        <a:gd name="T71" fmla="*/ 21 h 38"/>
                        <a:gd name="T72" fmla="*/ 37 w 157"/>
                        <a:gd name="T73" fmla="*/ 20 h 38"/>
                        <a:gd name="T74" fmla="*/ 27 w 157"/>
                        <a:gd name="T75" fmla="*/ 18 h 38"/>
                        <a:gd name="T76" fmla="*/ 20 w 157"/>
                        <a:gd name="T77" fmla="*/ 15 h 38"/>
                        <a:gd name="T78" fmla="*/ 14 w 157"/>
                        <a:gd name="T79" fmla="*/ 12 h 38"/>
                        <a:gd name="T80" fmla="*/ 9 w 157"/>
                        <a:gd name="T81" fmla="*/ 11 h 38"/>
                        <a:gd name="T82" fmla="*/ 3 w 157"/>
                        <a:gd name="T83" fmla="*/ 6 h 38"/>
                        <a:gd name="T84" fmla="*/ 0 w 157"/>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8">
                          <a:moveTo>
                            <a:pt x="0" y="0"/>
                          </a:moveTo>
                          <a:lnTo>
                            <a:pt x="0" y="12"/>
                          </a:lnTo>
                          <a:lnTo>
                            <a:pt x="3" y="18"/>
                          </a:lnTo>
                          <a:lnTo>
                            <a:pt x="8" y="23"/>
                          </a:lnTo>
                          <a:lnTo>
                            <a:pt x="15" y="28"/>
                          </a:lnTo>
                          <a:lnTo>
                            <a:pt x="24" y="31"/>
                          </a:lnTo>
                          <a:lnTo>
                            <a:pt x="37" y="34"/>
                          </a:lnTo>
                          <a:lnTo>
                            <a:pt x="47" y="35"/>
                          </a:lnTo>
                          <a:lnTo>
                            <a:pt x="58" y="37"/>
                          </a:lnTo>
                          <a:lnTo>
                            <a:pt x="70" y="37"/>
                          </a:lnTo>
                          <a:lnTo>
                            <a:pt x="81" y="37"/>
                          </a:lnTo>
                          <a:lnTo>
                            <a:pt x="92" y="37"/>
                          </a:lnTo>
                          <a:lnTo>
                            <a:pt x="101" y="37"/>
                          </a:lnTo>
                          <a:lnTo>
                            <a:pt x="110" y="35"/>
                          </a:lnTo>
                          <a:lnTo>
                            <a:pt x="119" y="34"/>
                          </a:lnTo>
                          <a:lnTo>
                            <a:pt x="126" y="32"/>
                          </a:lnTo>
                          <a:lnTo>
                            <a:pt x="133" y="29"/>
                          </a:lnTo>
                          <a:lnTo>
                            <a:pt x="141" y="28"/>
                          </a:lnTo>
                          <a:lnTo>
                            <a:pt x="147" y="25"/>
                          </a:lnTo>
                          <a:lnTo>
                            <a:pt x="153" y="18"/>
                          </a:lnTo>
                          <a:lnTo>
                            <a:pt x="156" y="14"/>
                          </a:lnTo>
                          <a:lnTo>
                            <a:pt x="156" y="0"/>
                          </a:lnTo>
                          <a:lnTo>
                            <a:pt x="155" y="3"/>
                          </a:lnTo>
                          <a:lnTo>
                            <a:pt x="152" y="8"/>
                          </a:lnTo>
                          <a:lnTo>
                            <a:pt x="145" y="11"/>
                          </a:lnTo>
                          <a:lnTo>
                            <a:pt x="139" y="14"/>
                          </a:lnTo>
                          <a:lnTo>
                            <a:pt x="132" y="17"/>
                          </a:lnTo>
                          <a:lnTo>
                            <a:pt x="124" y="18"/>
                          </a:lnTo>
                          <a:lnTo>
                            <a:pt x="116" y="20"/>
                          </a:lnTo>
                          <a:lnTo>
                            <a:pt x="107" y="21"/>
                          </a:lnTo>
                          <a:lnTo>
                            <a:pt x="95" y="23"/>
                          </a:lnTo>
                          <a:lnTo>
                            <a:pt x="87" y="23"/>
                          </a:lnTo>
                          <a:lnTo>
                            <a:pt x="78" y="23"/>
                          </a:lnTo>
                          <a:lnTo>
                            <a:pt x="67" y="23"/>
                          </a:lnTo>
                          <a:lnTo>
                            <a:pt x="57" y="23"/>
                          </a:lnTo>
                          <a:lnTo>
                            <a:pt x="46" y="21"/>
                          </a:lnTo>
                          <a:lnTo>
                            <a:pt x="37" y="20"/>
                          </a:lnTo>
                          <a:lnTo>
                            <a:pt x="27" y="18"/>
                          </a:lnTo>
                          <a:lnTo>
                            <a:pt x="20" y="15"/>
                          </a:lnTo>
                          <a:lnTo>
                            <a:pt x="14" y="12"/>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04" name="Group 164">
                    <a:extLst>
                      <a:ext uri="{FF2B5EF4-FFF2-40B4-BE49-F238E27FC236}">
                        <a16:creationId xmlns:a16="http://schemas.microsoft.com/office/drawing/2014/main" id="{CE905D56-8283-4BC8-876F-64A27C05132A}"/>
                      </a:ext>
                    </a:extLst>
                  </p:cNvPr>
                  <p:cNvGrpSpPr>
                    <a:grpSpLocks/>
                  </p:cNvGrpSpPr>
                  <p:nvPr/>
                </p:nvGrpSpPr>
                <p:grpSpPr bwMode="auto">
                  <a:xfrm>
                    <a:off x="3077" y="3623"/>
                    <a:ext cx="158" cy="61"/>
                    <a:chOff x="3077" y="3623"/>
                    <a:chExt cx="158" cy="61"/>
                  </a:xfrm>
                </p:grpSpPr>
                <p:sp>
                  <p:nvSpPr>
                    <p:cNvPr id="87205" name="Oval 165">
                      <a:extLst>
                        <a:ext uri="{FF2B5EF4-FFF2-40B4-BE49-F238E27FC236}">
                          <a16:creationId xmlns:a16="http://schemas.microsoft.com/office/drawing/2014/main" id="{1E2CE0F3-4684-4F16-84F3-9D86AA6EACBB}"/>
                        </a:ext>
                      </a:extLst>
                    </p:cNvPr>
                    <p:cNvSpPr>
                      <a:spLocks noChangeArrowheads="1"/>
                    </p:cNvSpPr>
                    <p:nvPr/>
                  </p:nvSpPr>
                  <p:spPr bwMode="auto">
                    <a:xfrm>
                      <a:off x="3081" y="3623"/>
                      <a:ext cx="148" cy="44"/>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06" name="Freeform 166">
                      <a:extLst>
                        <a:ext uri="{FF2B5EF4-FFF2-40B4-BE49-F238E27FC236}">
                          <a16:creationId xmlns:a16="http://schemas.microsoft.com/office/drawing/2014/main" id="{7F55738E-DE4F-4442-8CCE-2A9B8EE243D7}"/>
                        </a:ext>
                      </a:extLst>
                    </p:cNvPr>
                    <p:cNvSpPr>
                      <a:spLocks/>
                    </p:cNvSpPr>
                    <p:nvPr/>
                  </p:nvSpPr>
                  <p:spPr bwMode="auto">
                    <a:xfrm>
                      <a:off x="3077" y="3647"/>
                      <a:ext cx="158" cy="37"/>
                    </a:xfrm>
                    <a:custGeom>
                      <a:avLst/>
                      <a:gdLst>
                        <a:gd name="T0" fmla="*/ 0 w 158"/>
                        <a:gd name="T1" fmla="*/ 0 h 37"/>
                        <a:gd name="T2" fmla="*/ 0 w 158"/>
                        <a:gd name="T3" fmla="*/ 13 h 37"/>
                        <a:gd name="T4" fmla="*/ 3 w 158"/>
                        <a:gd name="T5" fmla="*/ 18 h 37"/>
                        <a:gd name="T6" fmla="*/ 8 w 158"/>
                        <a:gd name="T7" fmla="*/ 22 h 37"/>
                        <a:gd name="T8" fmla="*/ 16 w 158"/>
                        <a:gd name="T9" fmla="*/ 27 h 37"/>
                        <a:gd name="T10" fmla="*/ 25 w 158"/>
                        <a:gd name="T11" fmla="*/ 30 h 37"/>
                        <a:gd name="T12" fmla="*/ 37 w 158"/>
                        <a:gd name="T13" fmla="*/ 33 h 37"/>
                        <a:gd name="T14" fmla="*/ 48 w 158"/>
                        <a:gd name="T15" fmla="*/ 34 h 37"/>
                        <a:gd name="T16" fmla="*/ 59 w 158"/>
                        <a:gd name="T17" fmla="*/ 36 h 37"/>
                        <a:gd name="T18" fmla="*/ 71 w 158"/>
                        <a:gd name="T19" fmla="*/ 36 h 37"/>
                        <a:gd name="T20" fmla="*/ 82 w 158"/>
                        <a:gd name="T21" fmla="*/ 36 h 37"/>
                        <a:gd name="T22" fmla="*/ 92 w 158"/>
                        <a:gd name="T23" fmla="*/ 36 h 37"/>
                        <a:gd name="T24" fmla="*/ 102 w 158"/>
                        <a:gd name="T25" fmla="*/ 36 h 37"/>
                        <a:gd name="T26" fmla="*/ 111 w 158"/>
                        <a:gd name="T27" fmla="*/ 34 h 37"/>
                        <a:gd name="T28" fmla="*/ 120 w 158"/>
                        <a:gd name="T29" fmla="*/ 33 h 37"/>
                        <a:gd name="T30" fmla="*/ 126 w 158"/>
                        <a:gd name="T31" fmla="*/ 31 h 37"/>
                        <a:gd name="T32" fmla="*/ 134 w 158"/>
                        <a:gd name="T33" fmla="*/ 28 h 37"/>
                        <a:gd name="T34" fmla="*/ 142 w 158"/>
                        <a:gd name="T35" fmla="*/ 27 h 37"/>
                        <a:gd name="T36" fmla="*/ 148 w 158"/>
                        <a:gd name="T37" fmla="*/ 24 h 37"/>
                        <a:gd name="T38" fmla="*/ 154 w 158"/>
                        <a:gd name="T39" fmla="*/ 18 h 37"/>
                        <a:gd name="T40" fmla="*/ 157 w 158"/>
                        <a:gd name="T41" fmla="*/ 13 h 37"/>
                        <a:gd name="T42" fmla="*/ 157 w 158"/>
                        <a:gd name="T43" fmla="*/ 0 h 37"/>
                        <a:gd name="T44" fmla="*/ 155 w 158"/>
                        <a:gd name="T45" fmla="*/ 3 h 37"/>
                        <a:gd name="T46" fmla="*/ 152 w 158"/>
                        <a:gd name="T47" fmla="*/ 7 h 37"/>
                        <a:gd name="T48" fmla="*/ 146 w 158"/>
                        <a:gd name="T49" fmla="*/ 10 h 37"/>
                        <a:gd name="T50" fmla="*/ 140 w 158"/>
                        <a:gd name="T51" fmla="*/ 13 h 37"/>
                        <a:gd name="T52" fmla="*/ 132 w 158"/>
                        <a:gd name="T53" fmla="*/ 16 h 37"/>
                        <a:gd name="T54" fmla="*/ 125 w 158"/>
                        <a:gd name="T55" fmla="*/ 18 h 37"/>
                        <a:gd name="T56" fmla="*/ 117 w 158"/>
                        <a:gd name="T57" fmla="*/ 19 h 37"/>
                        <a:gd name="T58" fmla="*/ 108 w 158"/>
                        <a:gd name="T59" fmla="*/ 21 h 37"/>
                        <a:gd name="T60" fmla="*/ 95 w 158"/>
                        <a:gd name="T61" fmla="*/ 22 h 37"/>
                        <a:gd name="T62" fmla="*/ 88 w 158"/>
                        <a:gd name="T63" fmla="*/ 22 h 37"/>
                        <a:gd name="T64" fmla="*/ 79 w 158"/>
                        <a:gd name="T65" fmla="*/ 22 h 37"/>
                        <a:gd name="T66" fmla="*/ 68 w 158"/>
                        <a:gd name="T67" fmla="*/ 22 h 37"/>
                        <a:gd name="T68" fmla="*/ 57 w 158"/>
                        <a:gd name="T69" fmla="*/ 22 h 37"/>
                        <a:gd name="T70" fmla="*/ 46 w 158"/>
                        <a:gd name="T71" fmla="*/ 21 h 37"/>
                        <a:gd name="T72" fmla="*/ 37 w 158"/>
                        <a:gd name="T73" fmla="*/ 19 h 37"/>
                        <a:gd name="T74" fmla="*/ 28 w 158"/>
                        <a:gd name="T75" fmla="*/ 18 h 37"/>
                        <a:gd name="T76" fmla="*/ 20 w 158"/>
                        <a:gd name="T77" fmla="*/ 15 h 37"/>
                        <a:gd name="T78" fmla="*/ 14 w 158"/>
                        <a:gd name="T79" fmla="*/ 12 h 37"/>
                        <a:gd name="T80" fmla="*/ 9 w 158"/>
                        <a:gd name="T81" fmla="*/ 10 h 37"/>
                        <a:gd name="T82" fmla="*/ 3 w 158"/>
                        <a:gd name="T83" fmla="*/ 6 h 37"/>
                        <a:gd name="T84" fmla="*/ 0 w 158"/>
                        <a:gd name="T8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37">
                          <a:moveTo>
                            <a:pt x="0" y="0"/>
                          </a:moveTo>
                          <a:lnTo>
                            <a:pt x="0" y="13"/>
                          </a:lnTo>
                          <a:lnTo>
                            <a:pt x="3" y="18"/>
                          </a:lnTo>
                          <a:lnTo>
                            <a:pt x="8" y="22"/>
                          </a:lnTo>
                          <a:lnTo>
                            <a:pt x="16" y="27"/>
                          </a:lnTo>
                          <a:lnTo>
                            <a:pt x="25" y="30"/>
                          </a:lnTo>
                          <a:lnTo>
                            <a:pt x="37" y="33"/>
                          </a:lnTo>
                          <a:lnTo>
                            <a:pt x="48" y="34"/>
                          </a:lnTo>
                          <a:lnTo>
                            <a:pt x="59" y="36"/>
                          </a:lnTo>
                          <a:lnTo>
                            <a:pt x="71" y="36"/>
                          </a:lnTo>
                          <a:lnTo>
                            <a:pt x="82" y="36"/>
                          </a:lnTo>
                          <a:lnTo>
                            <a:pt x="92" y="36"/>
                          </a:lnTo>
                          <a:lnTo>
                            <a:pt x="102" y="36"/>
                          </a:lnTo>
                          <a:lnTo>
                            <a:pt x="111" y="34"/>
                          </a:lnTo>
                          <a:lnTo>
                            <a:pt x="120" y="33"/>
                          </a:lnTo>
                          <a:lnTo>
                            <a:pt x="126" y="31"/>
                          </a:lnTo>
                          <a:lnTo>
                            <a:pt x="134" y="28"/>
                          </a:lnTo>
                          <a:lnTo>
                            <a:pt x="142" y="27"/>
                          </a:lnTo>
                          <a:lnTo>
                            <a:pt x="148" y="24"/>
                          </a:lnTo>
                          <a:lnTo>
                            <a:pt x="154" y="18"/>
                          </a:lnTo>
                          <a:lnTo>
                            <a:pt x="157" y="13"/>
                          </a:lnTo>
                          <a:lnTo>
                            <a:pt x="157" y="0"/>
                          </a:lnTo>
                          <a:lnTo>
                            <a:pt x="155" y="3"/>
                          </a:lnTo>
                          <a:lnTo>
                            <a:pt x="152" y="7"/>
                          </a:lnTo>
                          <a:lnTo>
                            <a:pt x="146" y="10"/>
                          </a:lnTo>
                          <a:lnTo>
                            <a:pt x="140" y="13"/>
                          </a:lnTo>
                          <a:lnTo>
                            <a:pt x="132" y="16"/>
                          </a:lnTo>
                          <a:lnTo>
                            <a:pt x="125" y="18"/>
                          </a:lnTo>
                          <a:lnTo>
                            <a:pt x="117" y="19"/>
                          </a:lnTo>
                          <a:lnTo>
                            <a:pt x="108" y="21"/>
                          </a:lnTo>
                          <a:lnTo>
                            <a:pt x="95" y="22"/>
                          </a:lnTo>
                          <a:lnTo>
                            <a:pt x="88" y="22"/>
                          </a:lnTo>
                          <a:lnTo>
                            <a:pt x="79" y="22"/>
                          </a:lnTo>
                          <a:lnTo>
                            <a:pt x="68" y="22"/>
                          </a:lnTo>
                          <a:lnTo>
                            <a:pt x="57" y="22"/>
                          </a:lnTo>
                          <a:lnTo>
                            <a:pt x="46" y="21"/>
                          </a:lnTo>
                          <a:lnTo>
                            <a:pt x="37" y="19"/>
                          </a:lnTo>
                          <a:lnTo>
                            <a:pt x="28" y="18"/>
                          </a:lnTo>
                          <a:lnTo>
                            <a:pt x="20" y="15"/>
                          </a:lnTo>
                          <a:lnTo>
                            <a:pt x="14" y="12"/>
                          </a:lnTo>
                          <a:lnTo>
                            <a:pt x="9" y="10"/>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07" name="Group 167">
                    <a:extLst>
                      <a:ext uri="{FF2B5EF4-FFF2-40B4-BE49-F238E27FC236}">
                        <a16:creationId xmlns:a16="http://schemas.microsoft.com/office/drawing/2014/main" id="{C3B77316-E04C-42FD-BF11-1D7744321FAF}"/>
                      </a:ext>
                    </a:extLst>
                  </p:cNvPr>
                  <p:cNvGrpSpPr>
                    <a:grpSpLocks/>
                  </p:cNvGrpSpPr>
                  <p:nvPr/>
                </p:nvGrpSpPr>
                <p:grpSpPr bwMode="auto">
                  <a:xfrm>
                    <a:off x="3070" y="3606"/>
                    <a:ext cx="157" cy="61"/>
                    <a:chOff x="3070" y="3606"/>
                    <a:chExt cx="157" cy="61"/>
                  </a:xfrm>
                </p:grpSpPr>
                <p:sp>
                  <p:nvSpPr>
                    <p:cNvPr id="87208" name="Oval 168">
                      <a:extLst>
                        <a:ext uri="{FF2B5EF4-FFF2-40B4-BE49-F238E27FC236}">
                          <a16:creationId xmlns:a16="http://schemas.microsoft.com/office/drawing/2014/main" id="{0AC473EE-3104-4CAC-B558-C4FEF9715334}"/>
                        </a:ext>
                      </a:extLst>
                    </p:cNvPr>
                    <p:cNvSpPr>
                      <a:spLocks noChangeArrowheads="1"/>
                    </p:cNvSpPr>
                    <p:nvPr/>
                  </p:nvSpPr>
                  <p:spPr bwMode="auto">
                    <a:xfrm>
                      <a:off x="3074" y="3606"/>
                      <a:ext cx="148" cy="44"/>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09" name="Freeform 169">
                      <a:extLst>
                        <a:ext uri="{FF2B5EF4-FFF2-40B4-BE49-F238E27FC236}">
                          <a16:creationId xmlns:a16="http://schemas.microsoft.com/office/drawing/2014/main" id="{7A93DDAE-9BFF-4967-A8A9-2605519C0318}"/>
                        </a:ext>
                      </a:extLst>
                    </p:cNvPr>
                    <p:cNvSpPr>
                      <a:spLocks/>
                    </p:cNvSpPr>
                    <p:nvPr/>
                  </p:nvSpPr>
                  <p:spPr bwMode="auto">
                    <a:xfrm>
                      <a:off x="3070" y="3630"/>
                      <a:ext cx="157" cy="37"/>
                    </a:xfrm>
                    <a:custGeom>
                      <a:avLst/>
                      <a:gdLst>
                        <a:gd name="T0" fmla="*/ 0 w 157"/>
                        <a:gd name="T1" fmla="*/ 0 h 37"/>
                        <a:gd name="T2" fmla="*/ 0 w 157"/>
                        <a:gd name="T3" fmla="*/ 12 h 37"/>
                        <a:gd name="T4" fmla="*/ 3 w 157"/>
                        <a:gd name="T5" fmla="*/ 18 h 37"/>
                        <a:gd name="T6" fmla="*/ 7 w 157"/>
                        <a:gd name="T7" fmla="*/ 23 h 37"/>
                        <a:gd name="T8" fmla="*/ 15 w 157"/>
                        <a:gd name="T9" fmla="*/ 27 h 37"/>
                        <a:gd name="T10" fmla="*/ 24 w 157"/>
                        <a:gd name="T11" fmla="*/ 30 h 37"/>
                        <a:gd name="T12" fmla="*/ 37 w 157"/>
                        <a:gd name="T13" fmla="*/ 33 h 37"/>
                        <a:gd name="T14" fmla="*/ 47 w 157"/>
                        <a:gd name="T15" fmla="*/ 35 h 37"/>
                        <a:gd name="T16" fmla="*/ 58 w 157"/>
                        <a:gd name="T17" fmla="*/ 36 h 37"/>
                        <a:gd name="T18" fmla="*/ 70 w 157"/>
                        <a:gd name="T19" fmla="*/ 36 h 37"/>
                        <a:gd name="T20" fmla="*/ 81 w 157"/>
                        <a:gd name="T21" fmla="*/ 36 h 37"/>
                        <a:gd name="T22" fmla="*/ 92 w 157"/>
                        <a:gd name="T23" fmla="*/ 36 h 37"/>
                        <a:gd name="T24" fmla="*/ 101 w 157"/>
                        <a:gd name="T25" fmla="*/ 35 h 37"/>
                        <a:gd name="T26" fmla="*/ 110 w 157"/>
                        <a:gd name="T27" fmla="*/ 35 h 37"/>
                        <a:gd name="T28" fmla="*/ 119 w 157"/>
                        <a:gd name="T29" fmla="*/ 33 h 37"/>
                        <a:gd name="T30" fmla="*/ 125 w 157"/>
                        <a:gd name="T31" fmla="*/ 32 h 37"/>
                        <a:gd name="T32" fmla="*/ 133 w 157"/>
                        <a:gd name="T33" fmla="*/ 29 h 37"/>
                        <a:gd name="T34" fmla="*/ 141 w 157"/>
                        <a:gd name="T35" fmla="*/ 25 h 37"/>
                        <a:gd name="T36" fmla="*/ 147 w 157"/>
                        <a:gd name="T37" fmla="*/ 23 h 37"/>
                        <a:gd name="T38" fmla="*/ 153 w 157"/>
                        <a:gd name="T39" fmla="*/ 18 h 37"/>
                        <a:gd name="T40" fmla="*/ 156 w 157"/>
                        <a:gd name="T41" fmla="*/ 12 h 37"/>
                        <a:gd name="T42" fmla="*/ 156 w 157"/>
                        <a:gd name="T43" fmla="*/ 0 h 37"/>
                        <a:gd name="T44" fmla="*/ 154 w 157"/>
                        <a:gd name="T45" fmla="*/ 3 h 37"/>
                        <a:gd name="T46" fmla="*/ 151 w 157"/>
                        <a:gd name="T47" fmla="*/ 6 h 37"/>
                        <a:gd name="T48" fmla="*/ 145 w 157"/>
                        <a:gd name="T49" fmla="*/ 11 h 37"/>
                        <a:gd name="T50" fmla="*/ 139 w 157"/>
                        <a:gd name="T51" fmla="*/ 13 h 37"/>
                        <a:gd name="T52" fmla="*/ 132 w 157"/>
                        <a:gd name="T53" fmla="*/ 17 h 37"/>
                        <a:gd name="T54" fmla="*/ 124 w 157"/>
                        <a:gd name="T55" fmla="*/ 18 h 37"/>
                        <a:gd name="T56" fmla="*/ 116 w 157"/>
                        <a:gd name="T57" fmla="*/ 20 h 37"/>
                        <a:gd name="T58" fmla="*/ 107 w 157"/>
                        <a:gd name="T59" fmla="*/ 21 h 37"/>
                        <a:gd name="T60" fmla="*/ 95 w 157"/>
                        <a:gd name="T61" fmla="*/ 23 h 37"/>
                        <a:gd name="T62" fmla="*/ 87 w 157"/>
                        <a:gd name="T63" fmla="*/ 23 h 37"/>
                        <a:gd name="T64" fmla="*/ 78 w 157"/>
                        <a:gd name="T65" fmla="*/ 23 h 37"/>
                        <a:gd name="T66" fmla="*/ 67 w 157"/>
                        <a:gd name="T67" fmla="*/ 23 h 37"/>
                        <a:gd name="T68" fmla="*/ 56 w 157"/>
                        <a:gd name="T69" fmla="*/ 23 h 37"/>
                        <a:gd name="T70" fmla="*/ 47 w 157"/>
                        <a:gd name="T71" fmla="*/ 21 h 37"/>
                        <a:gd name="T72" fmla="*/ 37 w 157"/>
                        <a:gd name="T73" fmla="*/ 20 h 37"/>
                        <a:gd name="T74" fmla="*/ 27 w 157"/>
                        <a:gd name="T75" fmla="*/ 18 h 37"/>
                        <a:gd name="T76" fmla="*/ 20 w 157"/>
                        <a:gd name="T77" fmla="*/ 15 h 37"/>
                        <a:gd name="T78" fmla="*/ 14 w 157"/>
                        <a:gd name="T79" fmla="*/ 12 h 37"/>
                        <a:gd name="T80" fmla="*/ 9 w 157"/>
                        <a:gd name="T81" fmla="*/ 9 h 37"/>
                        <a:gd name="T82" fmla="*/ 3 w 157"/>
                        <a:gd name="T83" fmla="*/ 5 h 37"/>
                        <a:gd name="T84" fmla="*/ 0 w 157"/>
                        <a:gd name="T8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7">
                          <a:moveTo>
                            <a:pt x="0" y="0"/>
                          </a:moveTo>
                          <a:lnTo>
                            <a:pt x="0" y="12"/>
                          </a:lnTo>
                          <a:lnTo>
                            <a:pt x="3" y="18"/>
                          </a:lnTo>
                          <a:lnTo>
                            <a:pt x="7" y="23"/>
                          </a:lnTo>
                          <a:lnTo>
                            <a:pt x="15" y="27"/>
                          </a:lnTo>
                          <a:lnTo>
                            <a:pt x="24" y="30"/>
                          </a:lnTo>
                          <a:lnTo>
                            <a:pt x="37" y="33"/>
                          </a:lnTo>
                          <a:lnTo>
                            <a:pt x="47" y="35"/>
                          </a:lnTo>
                          <a:lnTo>
                            <a:pt x="58" y="36"/>
                          </a:lnTo>
                          <a:lnTo>
                            <a:pt x="70" y="36"/>
                          </a:lnTo>
                          <a:lnTo>
                            <a:pt x="81" y="36"/>
                          </a:lnTo>
                          <a:lnTo>
                            <a:pt x="92" y="36"/>
                          </a:lnTo>
                          <a:lnTo>
                            <a:pt x="101" y="35"/>
                          </a:lnTo>
                          <a:lnTo>
                            <a:pt x="110" y="35"/>
                          </a:lnTo>
                          <a:lnTo>
                            <a:pt x="119" y="33"/>
                          </a:lnTo>
                          <a:lnTo>
                            <a:pt x="125" y="32"/>
                          </a:lnTo>
                          <a:lnTo>
                            <a:pt x="133" y="29"/>
                          </a:lnTo>
                          <a:lnTo>
                            <a:pt x="141" y="25"/>
                          </a:lnTo>
                          <a:lnTo>
                            <a:pt x="147" y="23"/>
                          </a:lnTo>
                          <a:lnTo>
                            <a:pt x="153" y="18"/>
                          </a:lnTo>
                          <a:lnTo>
                            <a:pt x="156" y="12"/>
                          </a:lnTo>
                          <a:lnTo>
                            <a:pt x="156" y="0"/>
                          </a:lnTo>
                          <a:lnTo>
                            <a:pt x="154" y="3"/>
                          </a:lnTo>
                          <a:lnTo>
                            <a:pt x="151" y="6"/>
                          </a:lnTo>
                          <a:lnTo>
                            <a:pt x="145" y="11"/>
                          </a:lnTo>
                          <a:lnTo>
                            <a:pt x="139" y="13"/>
                          </a:lnTo>
                          <a:lnTo>
                            <a:pt x="132" y="17"/>
                          </a:lnTo>
                          <a:lnTo>
                            <a:pt x="124" y="18"/>
                          </a:lnTo>
                          <a:lnTo>
                            <a:pt x="116" y="20"/>
                          </a:lnTo>
                          <a:lnTo>
                            <a:pt x="107" y="21"/>
                          </a:lnTo>
                          <a:lnTo>
                            <a:pt x="95" y="23"/>
                          </a:lnTo>
                          <a:lnTo>
                            <a:pt x="87" y="23"/>
                          </a:lnTo>
                          <a:lnTo>
                            <a:pt x="78" y="23"/>
                          </a:lnTo>
                          <a:lnTo>
                            <a:pt x="67" y="23"/>
                          </a:lnTo>
                          <a:lnTo>
                            <a:pt x="56" y="23"/>
                          </a:lnTo>
                          <a:lnTo>
                            <a:pt x="47" y="21"/>
                          </a:lnTo>
                          <a:lnTo>
                            <a:pt x="37" y="20"/>
                          </a:lnTo>
                          <a:lnTo>
                            <a:pt x="27" y="18"/>
                          </a:lnTo>
                          <a:lnTo>
                            <a:pt x="20" y="15"/>
                          </a:lnTo>
                          <a:lnTo>
                            <a:pt x="14" y="12"/>
                          </a:lnTo>
                          <a:lnTo>
                            <a:pt x="9" y="9"/>
                          </a:lnTo>
                          <a:lnTo>
                            <a:pt x="3" y="5"/>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10" name="Group 170">
                    <a:extLst>
                      <a:ext uri="{FF2B5EF4-FFF2-40B4-BE49-F238E27FC236}">
                        <a16:creationId xmlns:a16="http://schemas.microsoft.com/office/drawing/2014/main" id="{28FBF3E1-0654-44DF-AED1-E1DBF5BB2EBE}"/>
                      </a:ext>
                    </a:extLst>
                  </p:cNvPr>
                  <p:cNvGrpSpPr>
                    <a:grpSpLocks/>
                  </p:cNvGrpSpPr>
                  <p:nvPr/>
                </p:nvGrpSpPr>
                <p:grpSpPr bwMode="auto">
                  <a:xfrm>
                    <a:off x="3081" y="3592"/>
                    <a:ext cx="157" cy="62"/>
                    <a:chOff x="3081" y="3592"/>
                    <a:chExt cx="157" cy="62"/>
                  </a:xfrm>
                </p:grpSpPr>
                <p:sp>
                  <p:nvSpPr>
                    <p:cNvPr id="87211" name="Oval 171">
                      <a:extLst>
                        <a:ext uri="{FF2B5EF4-FFF2-40B4-BE49-F238E27FC236}">
                          <a16:creationId xmlns:a16="http://schemas.microsoft.com/office/drawing/2014/main" id="{80E7216B-5E90-4B6F-BAC1-675A06712D31}"/>
                        </a:ext>
                      </a:extLst>
                    </p:cNvPr>
                    <p:cNvSpPr>
                      <a:spLocks noChangeArrowheads="1"/>
                    </p:cNvSpPr>
                    <p:nvPr/>
                  </p:nvSpPr>
                  <p:spPr bwMode="auto">
                    <a:xfrm>
                      <a:off x="3085" y="3592"/>
                      <a:ext cx="147" cy="44"/>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12" name="Freeform 172">
                      <a:extLst>
                        <a:ext uri="{FF2B5EF4-FFF2-40B4-BE49-F238E27FC236}">
                          <a16:creationId xmlns:a16="http://schemas.microsoft.com/office/drawing/2014/main" id="{8DA7640C-59AB-4BE4-9964-3648EB616E6B}"/>
                        </a:ext>
                      </a:extLst>
                    </p:cNvPr>
                    <p:cNvSpPr>
                      <a:spLocks/>
                    </p:cNvSpPr>
                    <p:nvPr/>
                  </p:nvSpPr>
                  <p:spPr bwMode="auto">
                    <a:xfrm>
                      <a:off x="3081" y="3616"/>
                      <a:ext cx="157" cy="38"/>
                    </a:xfrm>
                    <a:custGeom>
                      <a:avLst/>
                      <a:gdLst>
                        <a:gd name="T0" fmla="*/ 0 w 157"/>
                        <a:gd name="T1" fmla="*/ 0 h 38"/>
                        <a:gd name="T2" fmla="*/ 0 w 157"/>
                        <a:gd name="T3" fmla="*/ 12 h 38"/>
                        <a:gd name="T4" fmla="*/ 3 w 157"/>
                        <a:gd name="T5" fmla="*/ 19 h 38"/>
                        <a:gd name="T6" fmla="*/ 8 w 157"/>
                        <a:gd name="T7" fmla="*/ 23 h 38"/>
                        <a:gd name="T8" fmla="*/ 15 w 157"/>
                        <a:gd name="T9" fmla="*/ 28 h 38"/>
                        <a:gd name="T10" fmla="*/ 25 w 157"/>
                        <a:gd name="T11" fmla="*/ 31 h 38"/>
                        <a:gd name="T12" fmla="*/ 37 w 157"/>
                        <a:gd name="T13" fmla="*/ 34 h 38"/>
                        <a:gd name="T14" fmla="*/ 47 w 157"/>
                        <a:gd name="T15" fmla="*/ 35 h 38"/>
                        <a:gd name="T16" fmla="*/ 58 w 157"/>
                        <a:gd name="T17" fmla="*/ 37 h 38"/>
                        <a:gd name="T18" fmla="*/ 70 w 157"/>
                        <a:gd name="T19" fmla="*/ 37 h 38"/>
                        <a:gd name="T20" fmla="*/ 81 w 157"/>
                        <a:gd name="T21" fmla="*/ 37 h 38"/>
                        <a:gd name="T22" fmla="*/ 92 w 157"/>
                        <a:gd name="T23" fmla="*/ 37 h 38"/>
                        <a:gd name="T24" fmla="*/ 101 w 157"/>
                        <a:gd name="T25" fmla="*/ 35 h 38"/>
                        <a:gd name="T26" fmla="*/ 110 w 157"/>
                        <a:gd name="T27" fmla="*/ 35 h 38"/>
                        <a:gd name="T28" fmla="*/ 119 w 157"/>
                        <a:gd name="T29" fmla="*/ 34 h 38"/>
                        <a:gd name="T30" fmla="*/ 126 w 157"/>
                        <a:gd name="T31" fmla="*/ 32 h 38"/>
                        <a:gd name="T32" fmla="*/ 133 w 157"/>
                        <a:gd name="T33" fmla="*/ 29 h 38"/>
                        <a:gd name="T34" fmla="*/ 141 w 157"/>
                        <a:gd name="T35" fmla="*/ 26 h 38"/>
                        <a:gd name="T36" fmla="*/ 147 w 157"/>
                        <a:gd name="T37" fmla="*/ 23 h 38"/>
                        <a:gd name="T38" fmla="*/ 153 w 157"/>
                        <a:gd name="T39" fmla="*/ 19 h 38"/>
                        <a:gd name="T40" fmla="*/ 156 w 157"/>
                        <a:gd name="T41" fmla="*/ 12 h 38"/>
                        <a:gd name="T42" fmla="*/ 156 w 157"/>
                        <a:gd name="T43" fmla="*/ 0 h 38"/>
                        <a:gd name="T44" fmla="*/ 155 w 157"/>
                        <a:gd name="T45" fmla="*/ 3 h 38"/>
                        <a:gd name="T46" fmla="*/ 152 w 157"/>
                        <a:gd name="T47" fmla="*/ 6 h 38"/>
                        <a:gd name="T48" fmla="*/ 146 w 157"/>
                        <a:gd name="T49" fmla="*/ 11 h 38"/>
                        <a:gd name="T50" fmla="*/ 139 w 157"/>
                        <a:gd name="T51" fmla="*/ 14 h 38"/>
                        <a:gd name="T52" fmla="*/ 130 w 157"/>
                        <a:gd name="T53" fmla="*/ 17 h 38"/>
                        <a:gd name="T54" fmla="*/ 124 w 157"/>
                        <a:gd name="T55" fmla="*/ 19 h 38"/>
                        <a:gd name="T56" fmla="*/ 116 w 157"/>
                        <a:gd name="T57" fmla="*/ 20 h 38"/>
                        <a:gd name="T58" fmla="*/ 107 w 157"/>
                        <a:gd name="T59" fmla="*/ 22 h 38"/>
                        <a:gd name="T60" fmla="*/ 95 w 157"/>
                        <a:gd name="T61" fmla="*/ 23 h 38"/>
                        <a:gd name="T62" fmla="*/ 87 w 157"/>
                        <a:gd name="T63" fmla="*/ 23 h 38"/>
                        <a:gd name="T64" fmla="*/ 78 w 157"/>
                        <a:gd name="T65" fmla="*/ 23 h 38"/>
                        <a:gd name="T66" fmla="*/ 67 w 157"/>
                        <a:gd name="T67" fmla="*/ 23 h 38"/>
                        <a:gd name="T68" fmla="*/ 57 w 157"/>
                        <a:gd name="T69" fmla="*/ 23 h 38"/>
                        <a:gd name="T70" fmla="*/ 46 w 157"/>
                        <a:gd name="T71" fmla="*/ 22 h 38"/>
                        <a:gd name="T72" fmla="*/ 37 w 157"/>
                        <a:gd name="T73" fmla="*/ 20 h 38"/>
                        <a:gd name="T74" fmla="*/ 28 w 157"/>
                        <a:gd name="T75" fmla="*/ 19 h 38"/>
                        <a:gd name="T76" fmla="*/ 20 w 157"/>
                        <a:gd name="T77" fmla="*/ 15 h 38"/>
                        <a:gd name="T78" fmla="*/ 14 w 157"/>
                        <a:gd name="T79" fmla="*/ 12 h 38"/>
                        <a:gd name="T80" fmla="*/ 9 w 157"/>
                        <a:gd name="T81" fmla="*/ 9 h 38"/>
                        <a:gd name="T82" fmla="*/ 3 w 157"/>
                        <a:gd name="T83" fmla="*/ 5 h 38"/>
                        <a:gd name="T84" fmla="*/ 0 w 157"/>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8">
                          <a:moveTo>
                            <a:pt x="0" y="0"/>
                          </a:moveTo>
                          <a:lnTo>
                            <a:pt x="0" y="12"/>
                          </a:lnTo>
                          <a:lnTo>
                            <a:pt x="3" y="19"/>
                          </a:lnTo>
                          <a:lnTo>
                            <a:pt x="8" y="23"/>
                          </a:lnTo>
                          <a:lnTo>
                            <a:pt x="15" y="28"/>
                          </a:lnTo>
                          <a:lnTo>
                            <a:pt x="25" y="31"/>
                          </a:lnTo>
                          <a:lnTo>
                            <a:pt x="37" y="34"/>
                          </a:lnTo>
                          <a:lnTo>
                            <a:pt x="47" y="35"/>
                          </a:lnTo>
                          <a:lnTo>
                            <a:pt x="58" y="37"/>
                          </a:lnTo>
                          <a:lnTo>
                            <a:pt x="70" y="37"/>
                          </a:lnTo>
                          <a:lnTo>
                            <a:pt x="81" y="37"/>
                          </a:lnTo>
                          <a:lnTo>
                            <a:pt x="92" y="37"/>
                          </a:lnTo>
                          <a:lnTo>
                            <a:pt x="101" y="35"/>
                          </a:lnTo>
                          <a:lnTo>
                            <a:pt x="110" y="35"/>
                          </a:lnTo>
                          <a:lnTo>
                            <a:pt x="119" y="34"/>
                          </a:lnTo>
                          <a:lnTo>
                            <a:pt x="126" y="32"/>
                          </a:lnTo>
                          <a:lnTo>
                            <a:pt x="133" y="29"/>
                          </a:lnTo>
                          <a:lnTo>
                            <a:pt x="141" y="26"/>
                          </a:lnTo>
                          <a:lnTo>
                            <a:pt x="147" y="23"/>
                          </a:lnTo>
                          <a:lnTo>
                            <a:pt x="153" y="19"/>
                          </a:lnTo>
                          <a:lnTo>
                            <a:pt x="156" y="12"/>
                          </a:lnTo>
                          <a:lnTo>
                            <a:pt x="156" y="0"/>
                          </a:lnTo>
                          <a:lnTo>
                            <a:pt x="155" y="3"/>
                          </a:lnTo>
                          <a:lnTo>
                            <a:pt x="152" y="6"/>
                          </a:lnTo>
                          <a:lnTo>
                            <a:pt x="146" y="11"/>
                          </a:lnTo>
                          <a:lnTo>
                            <a:pt x="139" y="14"/>
                          </a:lnTo>
                          <a:lnTo>
                            <a:pt x="130" y="17"/>
                          </a:lnTo>
                          <a:lnTo>
                            <a:pt x="124" y="19"/>
                          </a:lnTo>
                          <a:lnTo>
                            <a:pt x="116" y="20"/>
                          </a:lnTo>
                          <a:lnTo>
                            <a:pt x="107" y="22"/>
                          </a:lnTo>
                          <a:lnTo>
                            <a:pt x="95" y="23"/>
                          </a:lnTo>
                          <a:lnTo>
                            <a:pt x="87" y="23"/>
                          </a:lnTo>
                          <a:lnTo>
                            <a:pt x="78" y="23"/>
                          </a:lnTo>
                          <a:lnTo>
                            <a:pt x="67" y="23"/>
                          </a:lnTo>
                          <a:lnTo>
                            <a:pt x="57" y="23"/>
                          </a:lnTo>
                          <a:lnTo>
                            <a:pt x="46" y="22"/>
                          </a:lnTo>
                          <a:lnTo>
                            <a:pt x="37" y="20"/>
                          </a:lnTo>
                          <a:lnTo>
                            <a:pt x="28" y="19"/>
                          </a:lnTo>
                          <a:lnTo>
                            <a:pt x="20" y="15"/>
                          </a:lnTo>
                          <a:lnTo>
                            <a:pt x="14" y="12"/>
                          </a:lnTo>
                          <a:lnTo>
                            <a:pt x="9" y="9"/>
                          </a:lnTo>
                          <a:lnTo>
                            <a:pt x="3" y="5"/>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13" name="Group 173">
                    <a:extLst>
                      <a:ext uri="{FF2B5EF4-FFF2-40B4-BE49-F238E27FC236}">
                        <a16:creationId xmlns:a16="http://schemas.microsoft.com/office/drawing/2014/main" id="{6FBF1685-5535-4F3D-B332-426D85E2CDE2}"/>
                      </a:ext>
                    </a:extLst>
                  </p:cNvPr>
                  <p:cNvGrpSpPr>
                    <a:grpSpLocks/>
                  </p:cNvGrpSpPr>
                  <p:nvPr/>
                </p:nvGrpSpPr>
                <p:grpSpPr bwMode="auto">
                  <a:xfrm>
                    <a:off x="3062" y="3575"/>
                    <a:ext cx="157" cy="62"/>
                    <a:chOff x="3062" y="3575"/>
                    <a:chExt cx="157" cy="62"/>
                  </a:xfrm>
                </p:grpSpPr>
                <p:sp>
                  <p:nvSpPr>
                    <p:cNvPr id="87214" name="Oval 174">
                      <a:extLst>
                        <a:ext uri="{FF2B5EF4-FFF2-40B4-BE49-F238E27FC236}">
                          <a16:creationId xmlns:a16="http://schemas.microsoft.com/office/drawing/2014/main" id="{2AAD96D2-8554-4465-BDEA-E4055E441A21}"/>
                        </a:ext>
                      </a:extLst>
                    </p:cNvPr>
                    <p:cNvSpPr>
                      <a:spLocks noChangeArrowheads="1"/>
                    </p:cNvSpPr>
                    <p:nvPr/>
                  </p:nvSpPr>
                  <p:spPr bwMode="auto">
                    <a:xfrm>
                      <a:off x="3066" y="3575"/>
                      <a:ext cx="148" cy="43"/>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15" name="Freeform 175">
                      <a:extLst>
                        <a:ext uri="{FF2B5EF4-FFF2-40B4-BE49-F238E27FC236}">
                          <a16:creationId xmlns:a16="http://schemas.microsoft.com/office/drawing/2014/main" id="{72D80366-EE72-46B2-9450-230BEED3D57D}"/>
                        </a:ext>
                      </a:extLst>
                    </p:cNvPr>
                    <p:cNvSpPr>
                      <a:spLocks/>
                    </p:cNvSpPr>
                    <p:nvPr/>
                  </p:nvSpPr>
                  <p:spPr bwMode="auto">
                    <a:xfrm>
                      <a:off x="3062" y="3599"/>
                      <a:ext cx="157" cy="38"/>
                    </a:xfrm>
                    <a:custGeom>
                      <a:avLst/>
                      <a:gdLst>
                        <a:gd name="T0" fmla="*/ 0 w 157"/>
                        <a:gd name="T1" fmla="*/ 0 h 38"/>
                        <a:gd name="T2" fmla="*/ 0 w 157"/>
                        <a:gd name="T3" fmla="*/ 12 h 38"/>
                        <a:gd name="T4" fmla="*/ 3 w 157"/>
                        <a:gd name="T5" fmla="*/ 18 h 38"/>
                        <a:gd name="T6" fmla="*/ 8 w 157"/>
                        <a:gd name="T7" fmla="*/ 23 h 38"/>
                        <a:gd name="T8" fmla="*/ 15 w 157"/>
                        <a:gd name="T9" fmla="*/ 26 h 38"/>
                        <a:gd name="T10" fmla="*/ 24 w 157"/>
                        <a:gd name="T11" fmla="*/ 29 h 38"/>
                        <a:gd name="T12" fmla="*/ 37 w 157"/>
                        <a:gd name="T13" fmla="*/ 32 h 38"/>
                        <a:gd name="T14" fmla="*/ 47 w 157"/>
                        <a:gd name="T15" fmla="*/ 35 h 38"/>
                        <a:gd name="T16" fmla="*/ 58 w 157"/>
                        <a:gd name="T17" fmla="*/ 35 h 38"/>
                        <a:gd name="T18" fmla="*/ 70 w 157"/>
                        <a:gd name="T19" fmla="*/ 37 h 38"/>
                        <a:gd name="T20" fmla="*/ 81 w 157"/>
                        <a:gd name="T21" fmla="*/ 37 h 38"/>
                        <a:gd name="T22" fmla="*/ 92 w 157"/>
                        <a:gd name="T23" fmla="*/ 37 h 38"/>
                        <a:gd name="T24" fmla="*/ 101 w 157"/>
                        <a:gd name="T25" fmla="*/ 35 h 38"/>
                        <a:gd name="T26" fmla="*/ 110 w 157"/>
                        <a:gd name="T27" fmla="*/ 34 h 38"/>
                        <a:gd name="T28" fmla="*/ 119 w 157"/>
                        <a:gd name="T29" fmla="*/ 34 h 38"/>
                        <a:gd name="T30" fmla="*/ 125 w 157"/>
                        <a:gd name="T31" fmla="*/ 32 h 38"/>
                        <a:gd name="T32" fmla="*/ 133 w 157"/>
                        <a:gd name="T33" fmla="*/ 29 h 38"/>
                        <a:gd name="T34" fmla="*/ 141 w 157"/>
                        <a:gd name="T35" fmla="*/ 26 h 38"/>
                        <a:gd name="T36" fmla="*/ 147 w 157"/>
                        <a:gd name="T37" fmla="*/ 23 h 38"/>
                        <a:gd name="T38" fmla="*/ 153 w 157"/>
                        <a:gd name="T39" fmla="*/ 18 h 38"/>
                        <a:gd name="T40" fmla="*/ 156 w 157"/>
                        <a:gd name="T41" fmla="*/ 12 h 38"/>
                        <a:gd name="T42" fmla="*/ 156 w 157"/>
                        <a:gd name="T43" fmla="*/ 0 h 38"/>
                        <a:gd name="T44" fmla="*/ 155 w 157"/>
                        <a:gd name="T45" fmla="*/ 3 h 38"/>
                        <a:gd name="T46" fmla="*/ 152 w 157"/>
                        <a:gd name="T47" fmla="*/ 6 h 38"/>
                        <a:gd name="T48" fmla="*/ 147 w 157"/>
                        <a:gd name="T49" fmla="*/ 11 h 38"/>
                        <a:gd name="T50" fmla="*/ 139 w 157"/>
                        <a:gd name="T51" fmla="*/ 14 h 38"/>
                        <a:gd name="T52" fmla="*/ 132 w 157"/>
                        <a:gd name="T53" fmla="*/ 17 h 38"/>
                        <a:gd name="T54" fmla="*/ 124 w 157"/>
                        <a:gd name="T55" fmla="*/ 18 h 38"/>
                        <a:gd name="T56" fmla="*/ 116 w 157"/>
                        <a:gd name="T57" fmla="*/ 20 h 38"/>
                        <a:gd name="T58" fmla="*/ 107 w 157"/>
                        <a:gd name="T59" fmla="*/ 21 h 38"/>
                        <a:gd name="T60" fmla="*/ 95 w 157"/>
                        <a:gd name="T61" fmla="*/ 23 h 38"/>
                        <a:gd name="T62" fmla="*/ 87 w 157"/>
                        <a:gd name="T63" fmla="*/ 23 h 38"/>
                        <a:gd name="T64" fmla="*/ 78 w 157"/>
                        <a:gd name="T65" fmla="*/ 23 h 38"/>
                        <a:gd name="T66" fmla="*/ 67 w 157"/>
                        <a:gd name="T67" fmla="*/ 23 h 38"/>
                        <a:gd name="T68" fmla="*/ 57 w 157"/>
                        <a:gd name="T69" fmla="*/ 21 h 38"/>
                        <a:gd name="T70" fmla="*/ 47 w 157"/>
                        <a:gd name="T71" fmla="*/ 21 h 38"/>
                        <a:gd name="T72" fmla="*/ 37 w 157"/>
                        <a:gd name="T73" fmla="*/ 18 h 38"/>
                        <a:gd name="T74" fmla="*/ 27 w 157"/>
                        <a:gd name="T75" fmla="*/ 17 h 38"/>
                        <a:gd name="T76" fmla="*/ 20 w 157"/>
                        <a:gd name="T77" fmla="*/ 15 h 38"/>
                        <a:gd name="T78" fmla="*/ 14 w 157"/>
                        <a:gd name="T79" fmla="*/ 12 h 38"/>
                        <a:gd name="T80" fmla="*/ 9 w 157"/>
                        <a:gd name="T81" fmla="*/ 9 h 38"/>
                        <a:gd name="T82" fmla="*/ 3 w 157"/>
                        <a:gd name="T83" fmla="*/ 5 h 38"/>
                        <a:gd name="T84" fmla="*/ 0 w 157"/>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8">
                          <a:moveTo>
                            <a:pt x="0" y="0"/>
                          </a:moveTo>
                          <a:lnTo>
                            <a:pt x="0" y="12"/>
                          </a:lnTo>
                          <a:lnTo>
                            <a:pt x="3" y="18"/>
                          </a:lnTo>
                          <a:lnTo>
                            <a:pt x="8" y="23"/>
                          </a:lnTo>
                          <a:lnTo>
                            <a:pt x="15" y="26"/>
                          </a:lnTo>
                          <a:lnTo>
                            <a:pt x="24" y="29"/>
                          </a:lnTo>
                          <a:lnTo>
                            <a:pt x="37" y="32"/>
                          </a:lnTo>
                          <a:lnTo>
                            <a:pt x="47" y="35"/>
                          </a:lnTo>
                          <a:lnTo>
                            <a:pt x="58" y="35"/>
                          </a:lnTo>
                          <a:lnTo>
                            <a:pt x="70" y="37"/>
                          </a:lnTo>
                          <a:lnTo>
                            <a:pt x="81" y="37"/>
                          </a:lnTo>
                          <a:lnTo>
                            <a:pt x="92" y="37"/>
                          </a:lnTo>
                          <a:lnTo>
                            <a:pt x="101" y="35"/>
                          </a:lnTo>
                          <a:lnTo>
                            <a:pt x="110" y="34"/>
                          </a:lnTo>
                          <a:lnTo>
                            <a:pt x="119" y="34"/>
                          </a:lnTo>
                          <a:lnTo>
                            <a:pt x="125" y="32"/>
                          </a:lnTo>
                          <a:lnTo>
                            <a:pt x="133" y="29"/>
                          </a:lnTo>
                          <a:lnTo>
                            <a:pt x="141" y="26"/>
                          </a:lnTo>
                          <a:lnTo>
                            <a:pt x="147" y="23"/>
                          </a:lnTo>
                          <a:lnTo>
                            <a:pt x="153" y="18"/>
                          </a:lnTo>
                          <a:lnTo>
                            <a:pt x="156" y="12"/>
                          </a:lnTo>
                          <a:lnTo>
                            <a:pt x="156" y="0"/>
                          </a:lnTo>
                          <a:lnTo>
                            <a:pt x="155" y="3"/>
                          </a:lnTo>
                          <a:lnTo>
                            <a:pt x="152" y="6"/>
                          </a:lnTo>
                          <a:lnTo>
                            <a:pt x="147" y="11"/>
                          </a:lnTo>
                          <a:lnTo>
                            <a:pt x="139" y="14"/>
                          </a:lnTo>
                          <a:lnTo>
                            <a:pt x="132" y="17"/>
                          </a:lnTo>
                          <a:lnTo>
                            <a:pt x="124" y="18"/>
                          </a:lnTo>
                          <a:lnTo>
                            <a:pt x="116" y="20"/>
                          </a:lnTo>
                          <a:lnTo>
                            <a:pt x="107" y="21"/>
                          </a:lnTo>
                          <a:lnTo>
                            <a:pt x="95" y="23"/>
                          </a:lnTo>
                          <a:lnTo>
                            <a:pt x="87" y="23"/>
                          </a:lnTo>
                          <a:lnTo>
                            <a:pt x="78" y="23"/>
                          </a:lnTo>
                          <a:lnTo>
                            <a:pt x="67" y="23"/>
                          </a:lnTo>
                          <a:lnTo>
                            <a:pt x="57" y="21"/>
                          </a:lnTo>
                          <a:lnTo>
                            <a:pt x="47" y="21"/>
                          </a:lnTo>
                          <a:lnTo>
                            <a:pt x="37" y="18"/>
                          </a:lnTo>
                          <a:lnTo>
                            <a:pt x="27" y="17"/>
                          </a:lnTo>
                          <a:lnTo>
                            <a:pt x="20" y="15"/>
                          </a:lnTo>
                          <a:lnTo>
                            <a:pt x="14" y="12"/>
                          </a:lnTo>
                          <a:lnTo>
                            <a:pt x="9" y="9"/>
                          </a:lnTo>
                          <a:lnTo>
                            <a:pt x="3" y="5"/>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16" name="Group 176">
                    <a:extLst>
                      <a:ext uri="{FF2B5EF4-FFF2-40B4-BE49-F238E27FC236}">
                        <a16:creationId xmlns:a16="http://schemas.microsoft.com/office/drawing/2014/main" id="{C124CDC8-6538-487B-B2AB-D1B430631232}"/>
                      </a:ext>
                    </a:extLst>
                  </p:cNvPr>
                  <p:cNvGrpSpPr>
                    <a:grpSpLocks/>
                  </p:cNvGrpSpPr>
                  <p:nvPr/>
                </p:nvGrpSpPr>
                <p:grpSpPr bwMode="auto">
                  <a:xfrm>
                    <a:off x="3067" y="3560"/>
                    <a:ext cx="157" cy="61"/>
                    <a:chOff x="3067" y="3560"/>
                    <a:chExt cx="157" cy="61"/>
                  </a:xfrm>
                </p:grpSpPr>
                <p:sp>
                  <p:nvSpPr>
                    <p:cNvPr id="87217" name="Oval 177">
                      <a:extLst>
                        <a:ext uri="{FF2B5EF4-FFF2-40B4-BE49-F238E27FC236}">
                          <a16:creationId xmlns:a16="http://schemas.microsoft.com/office/drawing/2014/main" id="{1BADDB02-7BEE-410C-AD39-A18A105DCFB7}"/>
                        </a:ext>
                      </a:extLst>
                    </p:cNvPr>
                    <p:cNvSpPr>
                      <a:spLocks noChangeArrowheads="1"/>
                    </p:cNvSpPr>
                    <p:nvPr/>
                  </p:nvSpPr>
                  <p:spPr bwMode="auto">
                    <a:xfrm>
                      <a:off x="3071" y="3560"/>
                      <a:ext cx="147" cy="42"/>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18" name="Freeform 178">
                      <a:extLst>
                        <a:ext uri="{FF2B5EF4-FFF2-40B4-BE49-F238E27FC236}">
                          <a16:creationId xmlns:a16="http://schemas.microsoft.com/office/drawing/2014/main" id="{F1054697-789B-4713-B5CA-D7C5C132C944}"/>
                        </a:ext>
                      </a:extLst>
                    </p:cNvPr>
                    <p:cNvSpPr>
                      <a:spLocks/>
                    </p:cNvSpPr>
                    <p:nvPr/>
                  </p:nvSpPr>
                  <p:spPr bwMode="auto">
                    <a:xfrm>
                      <a:off x="3067" y="3582"/>
                      <a:ext cx="157" cy="39"/>
                    </a:xfrm>
                    <a:custGeom>
                      <a:avLst/>
                      <a:gdLst>
                        <a:gd name="T0" fmla="*/ 0 w 157"/>
                        <a:gd name="T1" fmla="*/ 0 h 39"/>
                        <a:gd name="T2" fmla="*/ 0 w 157"/>
                        <a:gd name="T3" fmla="*/ 14 h 39"/>
                        <a:gd name="T4" fmla="*/ 3 w 157"/>
                        <a:gd name="T5" fmla="*/ 20 h 39"/>
                        <a:gd name="T6" fmla="*/ 8 w 157"/>
                        <a:gd name="T7" fmla="*/ 24 h 39"/>
                        <a:gd name="T8" fmla="*/ 15 w 157"/>
                        <a:gd name="T9" fmla="*/ 28 h 39"/>
                        <a:gd name="T10" fmla="*/ 24 w 157"/>
                        <a:gd name="T11" fmla="*/ 31 h 39"/>
                        <a:gd name="T12" fmla="*/ 37 w 157"/>
                        <a:gd name="T13" fmla="*/ 34 h 39"/>
                        <a:gd name="T14" fmla="*/ 47 w 157"/>
                        <a:gd name="T15" fmla="*/ 37 h 39"/>
                        <a:gd name="T16" fmla="*/ 58 w 157"/>
                        <a:gd name="T17" fmla="*/ 37 h 39"/>
                        <a:gd name="T18" fmla="*/ 70 w 157"/>
                        <a:gd name="T19" fmla="*/ 38 h 39"/>
                        <a:gd name="T20" fmla="*/ 81 w 157"/>
                        <a:gd name="T21" fmla="*/ 38 h 39"/>
                        <a:gd name="T22" fmla="*/ 92 w 157"/>
                        <a:gd name="T23" fmla="*/ 38 h 39"/>
                        <a:gd name="T24" fmla="*/ 101 w 157"/>
                        <a:gd name="T25" fmla="*/ 37 h 39"/>
                        <a:gd name="T26" fmla="*/ 110 w 157"/>
                        <a:gd name="T27" fmla="*/ 35 h 39"/>
                        <a:gd name="T28" fmla="*/ 119 w 157"/>
                        <a:gd name="T29" fmla="*/ 35 h 39"/>
                        <a:gd name="T30" fmla="*/ 126 w 157"/>
                        <a:gd name="T31" fmla="*/ 34 h 39"/>
                        <a:gd name="T32" fmla="*/ 133 w 157"/>
                        <a:gd name="T33" fmla="*/ 31 h 39"/>
                        <a:gd name="T34" fmla="*/ 141 w 157"/>
                        <a:gd name="T35" fmla="*/ 28 h 39"/>
                        <a:gd name="T36" fmla="*/ 147 w 157"/>
                        <a:gd name="T37" fmla="*/ 24 h 39"/>
                        <a:gd name="T38" fmla="*/ 153 w 157"/>
                        <a:gd name="T39" fmla="*/ 20 h 39"/>
                        <a:gd name="T40" fmla="*/ 156 w 157"/>
                        <a:gd name="T41" fmla="*/ 14 h 39"/>
                        <a:gd name="T42" fmla="*/ 156 w 157"/>
                        <a:gd name="T43" fmla="*/ 0 h 39"/>
                        <a:gd name="T44" fmla="*/ 155 w 157"/>
                        <a:gd name="T45" fmla="*/ 3 h 39"/>
                        <a:gd name="T46" fmla="*/ 152 w 157"/>
                        <a:gd name="T47" fmla="*/ 8 h 39"/>
                        <a:gd name="T48" fmla="*/ 145 w 157"/>
                        <a:gd name="T49" fmla="*/ 12 h 39"/>
                        <a:gd name="T50" fmla="*/ 139 w 157"/>
                        <a:gd name="T51" fmla="*/ 15 h 39"/>
                        <a:gd name="T52" fmla="*/ 132 w 157"/>
                        <a:gd name="T53" fmla="*/ 18 h 39"/>
                        <a:gd name="T54" fmla="*/ 124 w 157"/>
                        <a:gd name="T55" fmla="*/ 20 h 39"/>
                        <a:gd name="T56" fmla="*/ 116 w 157"/>
                        <a:gd name="T57" fmla="*/ 21 h 39"/>
                        <a:gd name="T58" fmla="*/ 107 w 157"/>
                        <a:gd name="T59" fmla="*/ 23 h 39"/>
                        <a:gd name="T60" fmla="*/ 95 w 157"/>
                        <a:gd name="T61" fmla="*/ 24 h 39"/>
                        <a:gd name="T62" fmla="*/ 87 w 157"/>
                        <a:gd name="T63" fmla="*/ 24 h 39"/>
                        <a:gd name="T64" fmla="*/ 78 w 157"/>
                        <a:gd name="T65" fmla="*/ 24 h 39"/>
                        <a:gd name="T66" fmla="*/ 67 w 157"/>
                        <a:gd name="T67" fmla="*/ 24 h 39"/>
                        <a:gd name="T68" fmla="*/ 57 w 157"/>
                        <a:gd name="T69" fmla="*/ 23 h 39"/>
                        <a:gd name="T70" fmla="*/ 47 w 157"/>
                        <a:gd name="T71" fmla="*/ 23 h 39"/>
                        <a:gd name="T72" fmla="*/ 37 w 157"/>
                        <a:gd name="T73" fmla="*/ 20 h 39"/>
                        <a:gd name="T74" fmla="*/ 28 w 157"/>
                        <a:gd name="T75" fmla="*/ 18 h 39"/>
                        <a:gd name="T76" fmla="*/ 20 w 157"/>
                        <a:gd name="T77" fmla="*/ 17 h 39"/>
                        <a:gd name="T78" fmla="*/ 14 w 157"/>
                        <a:gd name="T79" fmla="*/ 14 h 39"/>
                        <a:gd name="T80" fmla="*/ 9 w 157"/>
                        <a:gd name="T81" fmla="*/ 11 h 39"/>
                        <a:gd name="T82" fmla="*/ 3 w 157"/>
                        <a:gd name="T83" fmla="*/ 6 h 39"/>
                        <a:gd name="T84" fmla="*/ 0 w 157"/>
                        <a:gd name="T8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9">
                          <a:moveTo>
                            <a:pt x="0" y="0"/>
                          </a:moveTo>
                          <a:lnTo>
                            <a:pt x="0" y="14"/>
                          </a:lnTo>
                          <a:lnTo>
                            <a:pt x="3" y="20"/>
                          </a:lnTo>
                          <a:lnTo>
                            <a:pt x="8" y="24"/>
                          </a:lnTo>
                          <a:lnTo>
                            <a:pt x="15" y="28"/>
                          </a:lnTo>
                          <a:lnTo>
                            <a:pt x="24" y="31"/>
                          </a:lnTo>
                          <a:lnTo>
                            <a:pt x="37" y="34"/>
                          </a:lnTo>
                          <a:lnTo>
                            <a:pt x="47" y="37"/>
                          </a:lnTo>
                          <a:lnTo>
                            <a:pt x="58" y="37"/>
                          </a:lnTo>
                          <a:lnTo>
                            <a:pt x="70" y="38"/>
                          </a:lnTo>
                          <a:lnTo>
                            <a:pt x="81" y="38"/>
                          </a:lnTo>
                          <a:lnTo>
                            <a:pt x="92" y="38"/>
                          </a:lnTo>
                          <a:lnTo>
                            <a:pt x="101" y="37"/>
                          </a:lnTo>
                          <a:lnTo>
                            <a:pt x="110" y="35"/>
                          </a:lnTo>
                          <a:lnTo>
                            <a:pt x="119" y="35"/>
                          </a:lnTo>
                          <a:lnTo>
                            <a:pt x="126" y="34"/>
                          </a:lnTo>
                          <a:lnTo>
                            <a:pt x="133" y="31"/>
                          </a:lnTo>
                          <a:lnTo>
                            <a:pt x="141" y="28"/>
                          </a:lnTo>
                          <a:lnTo>
                            <a:pt x="147" y="24"/>
                          </a:lnTo>
                          <a:lnTo>
                            <a:pt x="153" y="20"/>
                          </a:lnTo>
                          <a:lnTo>
                            <a:pt x="156" y="14"/>
                          </a:lnTo>
                          <a:lnTo>
                            <a:pt x="156" y="0"/>
                          </a:lnTo>
                          <a:lnTo>
                            <a:pt x="155" y="3"/>
                          </a:lnTo>
                          <a:lnTo>
                            <a:pt x="152" y="8"/>
                          </a:lnTo>
                          <a:lnTo>
                            <a:pt x="145" y="12"/>
                          </a:lnTo>
                          <a:lnTo>
                            <a:pt x="139" y="15"/>
                          </a:lnTo>
                          <a:lnTo>
                            <a:pt x="132" y="18"/>
                          </a:lnTo>
                          <a:lnTo>
                            <a:pt x="124" y="20"/>
                          </a:lnTo>
                          <a:lnTo>
                            <a:pt x="116" y="21"/>
                          </a:lnTo>
                          <a:lnTo>
                            <a:pt x="107" y="23"/>
                          </a:lnTo>
                          <a:lnTo>
                            <a:pt x="95" y="24"/>
                          </a:lnTo>
                          <a:lnTo>
                            <a:pt x="87" y="24"/>
                          </a:lnTo>
                          <a:lnTo>
                            <a:pt x="78" y="24"/>
                          </a:lnTo>
                          <a:lnTo>
                            <a:pt x="67" y="24"/>
                          </a:lnTo>
                          <a:lnTo>
                            <a:pt x="57" y="23"/>
                          </a:lnTo>
                          <a:lnTo>
                            <a:pt x="47" y="23"/>
                          </a:lnTo>
                          <a:lnTo>
                            <a:pt x="37" y="20"/>
                          </a:lnTo>
                          <a:lnTo>
                            <a:pt x="28" y="18"/>
                          </a:lnTo>
                          <a:lnTo>
                            <a:pt x="20" y="17"/>
                          </a:lnTo>
                          <a:lnTo>
                            <a:pt x="14" y="14"/>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19" name="Group 179">
                    <a:extLst>
                      <a:ext uri="{FF2B5EF4-FFF2-40B4-BE49-F238E27FC236}">
                        <a16:creationId xmlns:a16="http://schemas.microsoft.com/office/drawing/2014/main" id="{4A63D0CE-E1CA-4375-A240-B876FD521D3B}"/>
                      </a:ext>
                    </a:extLst>
                  </p:cNvPr>
                  <p:cNvGrpSpPr>
                    <a:grpSpLocks/>
                  </p:cNvGrpSpPr>
                  <p:nvPr/>
                </p:nvGrpSpPr>
                <p:grpSpPr bwMode="auto">
                  <a:xfrm>
                    <a:off x="3074" y="3546"/>
                    <a:ext cx="158" cy="62"/>
                    <a:chOff x="3074" y="3546"/>
                    <a:chExt cx="158" cy="62"/>
                  </a:xfrm>
                </p:grpSpPr>
                <p:sp>
                  <p:nvSpPr>
                    <p:cNvPr id="87220" name="Oval 180">
                      <a:extLst>
                        <a:ext uri="{FF2B5EF4-FFF2-40B4-BE49-F238E27FC236}">
                          <a16:creationId xmlns:a16="http://schemas.microsoft.com/office/drawing/2014/main" id="{92606971-A790-4702-865C-B310FD3999B7}"/>
                        </a:ext>
                      </a:extLst>
                    </p:cNvPr>
                    <p:cNvSpPr>
                      <a:spLocks noChangeArrowheads="1"/>
                    </p:cNvSpPr>
                    <p:nvPr/>
                  </p:nvSpPr>
                  <p:spPr bwMode="auto">
                    <a:xfrm>
                      <a:off x="3078" y="3546"/>
                      <a:ext cx="148" cy="42"/>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21" name="Freeform 181">
                      <a:extLst>
                        <a:ext uri="{FF2B5EF4-FFF2-40B4-BE49-F238E27FC236}">
                          <a16:creationId xmlns:a16="http://schemas.microsoft.com/office/drawing/2014/main" id="{B73DE782-C582-4166-AD4A-D485DC272525}"/>
                        </a:ext>
                      </a:extLst>
                    </p:cNvPr>
                    <p:cNvSpPr>
                      <a:spLocks/>
                    </p:cNvSpPr>
                    <p:nvPr/>
                  </p:nvSpPr>
                  <p:spPr bwMode="auto">
                    <a:xfrm>
                      <a:off x="3074" y="3568"/>
                      <a:ext cx="158" cy="40"/>
                    </a:xfrm>
                    <a:custGeom>
                      <a:avLst/>
                      <a:gdLst>
                        <a:gd name="T0" fmla="*/ 0 w 158"/>
                        <a:gd name="T1" fmla="*/ 0 h 40"/>
                        <a:gd name="T2" fmla="*/ 0 w 158"/>
                        <a:gd name="T3" fmla="*/ 14 h 40"/>
                        <a:gd name="T4" fmla="*/ 3 w 158"/>
                        <a:gd name="T5" fmla="*/ 20 h 40"/>
                        <a:gd name="T6" fmla="*/ 8 w 158"/>
                        <a:gd name="T7" fmla="*/ 25 h 40"/>
                        <a:gd name="T8" fmla="*/ 15 w 158"/>
                        <a:gd name="T9" fmla="*/ 28 h 40"/>
                        <a:gd name="T10" fmla="*/ 25 w 158"/>
                        <a:gd name="T11" fmla="*/ 31 h 40"/>
                        <a:gd name="T12" fmla="*/ 37 w 158"/>
                        <a:gd name="T13" fmla="*/ 34 h 40"/>
                        <a:gd name="T14" fmla="*/ 48 w 158"/>
                        <a:gd name="T15" fmla="*/ 37 h 40"/>
                        <a:gd name="T16" fmla="*/ 59 w 158"/>
                        <a:gd name="T17" fmla="*/ 37 h 40"/>
                        <a:gd name="T18" fmla="*/ 71 w 158"/>
                        <a:gd name="T19" fmla="*/ 39 h 40"/>
                        <a:gd name="T20" fmla="*/ 82 w 158"/>
                        <a:gd name="T21" fmla="*/ 39 h 40"/>
                        <a:gd name="T22" fmla="*/ 92 w 158"/>
                        <a:gd name="T23" fmla="*/ 39 h 40"/>
                        <a:gd name="T24" fmla="*/ 101 w 158"/>
                        <a:gd name="T25" fmla="*/ 37 h 40"/>
                        <a:gd name="T26" fmla="*/ 111 w 158"/>
                        <a:gd name="T27" fmla="*/ 36 h 40"/>
                        <a:gd name="T28" fmla="*/ 120 w 158"/>
                        <a:gd name="T29" fmla="*/ 36 h 40"/>
                        <a:gd name="T30" fmla="*/ 126 w 158"/>
                        <a:gd name="T31" fmla="*/ 34 h 40"/>
                        <a:gd name="T32" fmla="*/ 134 w 158"/>
                        <a:gd name="T33" fmla="*/ 31 h 40"/>
                        <a:gd name="T34" fmla="*/ 142 w 158"/>
                        <a:gd name="T35" fmla="*/ 28 h 40"/>
                        <a:gd name="T36" fmla="*/ 148 w 158"/>
                        <a:gd name="T37" fmla="*/ 25 h 40"/>
                        <a:gd name="T38" fmla="*/ 154 w 158"/>
                        <a:gd name="T39" fmla="*/ 20 h 40"/>
                        <a:gd name="T40" fmla="*/ 157 w 158"/>
                        <a:gd name="T41" fmla="*/ 14 h 40"/>
                        <a:gd name="T42" fmla="*/ 157 w 158"/>
                        <a:gd name="T43" fmla="*/ 0 h 40"/>
                        <a:gd name="T44" fmla="*/ 155 w 158"/>
                        <a:gd name="T45" fmla="*/ 3 h 40"/>
                        <a:gd name="T46" fmla="*/ 152 w 158"/>
                        <a:gd name="T47" fmla="*/ 8 h 40"/>
                        <a:gd name="T48" fmla="*/ 146 w 158"/>
                        <a:gd name="T49" fmla="*/ 12 h 40"/>
                        <a:gd name="T50" fmla="*/ 140 w 158"/>
                        <a:gd name="T51" fmla="*/ 16 h 40"/>
                        <a:gd name="T52" fmla="*/ 132 w 158"/>
                        <a:gd name="T53" fmla="*/ 19 h 40"/>
                        <a:gd name="T54" fmla="*/ 125 w 158"/>
                        <a:gd name="T55" fmla="*/ 20 h 40"/>
                        <a:gd name="T56" fmla="*/ 117 w 158"/>
                        <a:gd name="T57" fmla="*/ 22 h 40"/>
                        <a:gd name="T58" fmla="*/ 108 w 158"/>
                        <a:gd name="T59" fmla="*/ 23 h 40"/>
                        <a:gd name="T60" fmla="*/ 95 w 158"/>
                        <a:gd name="T61" fmla="*/ 25 h 40"/>
                        <a:gd name="T62" fmla="*/ 88 w 158"/>
                        <a:gd name="T63" fmla="*/ 25 h 40"/>
                        <a:gd name="T64" fmla="*/ 78 w 158"/>
                        <a:gd name="T65" fmla="*/ 25 h 40"/>
                        <a:gd name="T66" fmla="*/ 68 w 158"/>
                        <a:gd name="T67" fmla="*/ 25 h 40"/>
                        <a:gd name="T68" fmla="*/ 57 w 158"/>
                        <a:gd name="T69" fmla="*/ 23 h 40"/>
                        <a:gd name="T70" fmla="*/ 48 w 158"/>
                        <a:gd name="T71" fmla="*/ 23 h 40"/>
                        <a:gd name="T72" fmla="*/ 37 w 158"/>
                        <a:gd name="T73" fmla="*/ 20 h 40"/>
                        <a:gd name="T74" fmla="*/ 28 w 158"/>
                        <a:gd name="T75" fmla="*/ 19 h 40"/>
                        <a:gd name="T76" fmla="*/ 20 w 158"/>
                        <a:gd name="T77" fmla="*/ 17 h 40"/>
                        <a:gd name="T78" fmla="*/ 14 w 158"/>
                        <a:gd name="T79" fmla="*/ 14 h 40"/>
                        <a:gd name="T80" fmla="*/ 9 w 158"/>
                        <a:gd name="T81" fmla="*/ 11 h 40"/>
                        <a:gd name="T82" fmla="*/ 3 w 158"/>
                        <a:gd name="T83" fmla="*/ 6 h 40"/>
                        <a:gd name="T84" fmla="*/ 0 w 158"/>
                        <a:gd name="T8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40">
                          <a:moveTo>
                            <a:pt x="0" y="0"/>
                          </a:moveTo>
                          <a:lnTo>
                            <a:pt x="0" y="14"/>
                          </a:lnTo>
                          <a:lnTo>
                            <a:pt x="3" y="20"/>
                          </a:lnTo>
                          <a:lnTo>
                            <a:pt x="8" y="25"/>
                          </a:lnTo>
                          <a:lnTo>
                            <a:pt x="15" y="28"/>
                          </a:lnTo>
                          <a:lnTo>
                            <a:pt x="25" y="31"/>
                          </a:lnTo>
                          <a:lnTo>
                            <a:pt x="37" y="34"/>
                          </a:lnTo>
                          <a:lnTo>
                            <a:pt x="48" y="37"/>
                          </a:lnTo>
                          <a:lnTo>
                            <a:pt x="59" y="37"/>
                          </a:lnTo>
                          <a:lnTo>
                            <a:pt x="71" y="39"/>
                          </a:lnTo>
                          <a:lnTo>
                            <a:pt x="82" y="39"/>
                          </a:lnTo>
                          <a:lnTo>
                            <a:pt x="92" y="39"/>
                          </a:lnTo>
                          <a:lnTo>
                            <a:pt x="101" y="37"/>
                          </a:lnTo>
                          <a:lnTo>
                            <a:pt x="111" y="36"/>
                          </a:lnTo>
                          <a:lnTo>
                            <a:pt x="120" y="36"/>
                          </a:lnTo>
                          <a:lnTo>
                            <a:pt x="126" y="34"/>
                          </a:lnTo>
                          <a:lnTo>
                            <a:pt x="134" y="31"/>
                          </a:lnTo>
                          <a:lnTo>
                            <a:pt x="142" y="28"/>
                          </a:lnTo>
                          <a:lnTo>
                            <a:pt x="148" y="25"/>
                          </a:lnTo>
                          <a:lnTo>
                            <a:pt x="154" y="20"/>
                          </a:lnTo>
                          <a:lnTo>
                            <a:pt x="157" y="14"/>
                          </a:lnTo>
                          <a:lnTo>
                            <a:pt x="157" y="0"/>
                          </a:lnTo>
                          <a:lnTo>
                            <a:pt x="155" y="3"/>
                          </a:lnTo>
                          <a:lnTo>
                            <a:pt x="152" y="8"/>
                          </a:lnTo>
                          <a:lnTo>
                            <a:pt x="146" y="12"/>
                          </a:lnTo>
                          <a:lnTo>
                            <a:pt x="140" y="16"/>
                          </a:lnTo>
                          <a:lnTo>
                            <a:pt x="132" y="19"/>
                          </a:lnTo>
                          <a:lnTo>
                            <a:pt x="125" y="20"/>
                          </a:lnTo>
                          <a:lnTo>
                            <a:pt x="117" y="22"/>
                          </a:lnTo>
                          <a:lnTo>
                            <a:pt x="108" y="23"/>
                          </a:lnTo>
                          <a:lnTo>
                            <a:pt x="95" y="25"/>
                          </a:lnTo>
                          <a:lnTo>
                            <a:pt x="88" y="25"/>
                          </a:lnTo>
                          <a:lnTo>
                            <a:pt x="78" y="25"/>
                          </a:lnTo>
                          <a:lnTo>
                            <a:pt x="68" y="25"/>
                          </a:lnTo>
                          <a:lnTo>
                            <a:pt x="57" y="23"/>
                          </a:lnTo>
                          <a:lnTo>
                            <a:pt x="48" y="23"/>
                          </a:lnTo>
                          <a:lnTo>
                            <a:pt x="37" y="20"/>
                          </a:lnTo>
                          <a:lnTo>
                            <a:pt x="28" y="19"/>
                          </a:lnTo>
                          <a:lnTo>
                            <a:pt x="20" y="17"/>
                          </a:lnTo>
                          <a:lnTo>
                            <a:pt x="14" y="14"/>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22" name="Group 182">
                    <a:extLst>
                      <a:ext uri="{FF2B5EF4-FFF2-40B4-BE49-F238E27FC236}">
                        <a16:creationId xmlns:a16="http://schemas.microsoft.com/office/drawing/2014/main" id="{B80776D1-EEFC-496B-83C6-FC72C494EFE4}"/>
                      </a:ext>
                    </a:extLst>
                  </p:cNvPr>
                  <p:cNvGrpSpPr>
                    <a:grpSpLocks/>
                  </p:cNvGrpSpPr>
                  <p:nvPr/>
                </p:nvGrpSpPr>
                <p:grpSpPr bwMode="auto">
                  <a:xfrm>
                    <a:off x="3067" y="3528"/>
                    <a:ext cx="157" cy="63"/>
                    <a:chOff x="3067" y="3528"/>
                    <a:chExt cx="157" cy="63"/>
                  </a:xfrm>
                </p:grpSpPr>
                <p:sp>
                  <p:nvSpPr>
                    <p:cNvPr id="87223" name="Oval 183">
                      <a:extLst>
                        <a:ext uri="{FF2B5EF4-FFF2-40B4-BE49-F238E27FC236}">
                          <a16:creationId xmlns:a16="http://schemas.microsoft.com/office/drawing/2014/main" id="{3F2F5D3D-5BE3-461A-8F85-56151A42DDE4}"/>
                        </a:ext>
                      </a:extLst>
                    </p:cNvPr>
                    <p:cNvSpPr>
                      <a:spLocks noChangeArrowheads="1"/>
                    </p:cNvSpPr>
                    <p:nvPr/>
                  </p:nvSpPr>
                  <p:spPr bwMode="auto">
                    <a:xfrm>
                      <a:off x="3071" y="3528"/>
                      <a:ext cx="147" cy="44"/>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24" name="Freeform 184">
                      <a:extLst>
                        <a:ext uri="{FF2B5EF4-FFF2-40B4-BE49-F238E27FC236}">
                          <a16:creationId xmlns:a16="http://schemas.microsoft.com/office/drawing/2014/main" id="{19B5C8DE-3AF3-41CF-851F-ADD62C2FCCDE}"/>
                        </a:ext>
                      </a:extLst>
                    </p:cNvPr>
                    <p:cNvSpPr>
                      <a:spLocks/>
                    </p:cNvSpPr>
                    <p:nvPr/>
                  </p:nvSpPr>
                  <p:spPr bwMode="auto">
                    <a:xfrm>
                      <a:off x="3067" y="3552"/>
                      <a:ext cx="157" cy="39"/>
                    </a:xfrm>
                    <a:custGeom>
                      <a:avLst/>
                      <a:gdLst>
                        <a:gd name="T0" fmla="*/ 0 w 157"/>
                        <a:gd name="T1" fmla="*/ 0 h 39"/>
                        <a:gd name="T2" fmla="*/ 0 w 157"/>
                        <a:gd name="T3" fmla="*/ 14 h 39"/>
                        <a:gd name="T4" fmla="*/ 3 w 157"/>
                        <a:gd name="T5" fmla="*/ 20 h 39"/>
                        <a:gd name="T6" fmla="*/ 8 w 157"/>
                        <a:gd name="T7" fmla="*/ 23 h 39"/>
                        <a:gd name="T8" fmla="*/ 15 w 157"/>
                        <a:gd name="T9" fmla="*/ 27 h 39"/>
                        <a:gd name="T10" fmla="*/ 24 w 157"/>
                        <a:gd name="T11" fmla="*/ 30 h 39"/>
                        <a:gd name="T12" fmla="*/ 37 w 157"/>
                        <a:gd name="T13" fmla="*/ 34 h 39"/>
                        <a:gd name="T14" fmla="*/ 47 w 157"/>
                        <a:gd name="T15" fmla="*/ 35 h 39"/>
                        <a:gd name="T16" fmla="*/ 58 w 157"/>
                        <a:gd name="T17" fmla="*/ 37 h 39"/>
                        <a:gd name="T18" fmla="*/ 70 w 157"/>
                        <a:gd name="T19" fmla="*/ 38 h 39"/>
                        <a:gd name="T20" fmla="*/ 81 w 157"/>
                        <a:gd name="T21" fmla="*/ 38 h 39"/>
                        <a:gd name="T22" fmla="*/ 92 w 157"/>
                        <a:gd name="T23" fmla="*/ 38 h 39"/>
                        <a:gd name="T24" fmla="*/ 101 w 157"/>
                        <a:gd name="T25" fmla="*/ 37 h 39"/>
                        <a:gd name="T26" fmla="*/ 110 w 157"/>
                        <a:gd name="T27" fmla="*/ 35 h 39"/>
                        <a:gd name="T28" fmla="*/ 119 w 157"/>
                        <a:gd name="T29" fmla="*/ 34 h 39"/>
                        <a:gd name="T30" fmla="*/ 126 w 157"/>
                        <a:gd name="T31" fmla="*/ 32 h 39"/>
                        <a:gd name="T32" fmla="*/ 133 w 157"/>
                        <a:gd name="T33" fmla="*/ 30 h 39"/>
                        <a:gd name="T34" fmla="*/ 141 w 157"/>
                        <a:gd name="T35" fmla="*/ 27 h 39"/>
                        <a:gd name="T36" fmla="*/ 147 w 157"/>
                        <a:gd name="T37" fmla="*/ 24 h 39"/>
                        <a:gd name="T38" fmla="*/ 153 w 157"/>
                        <a:gd name="T39" fmla="*/ 18 h 39"/>
                        <a:gd name="T40" fmla="*/ 156 w 157"/>
                        <a:gd name="T41" fmla="*/ 14 h 39"/>
                        <a:gd name="T42" fmla="*/ 156 w 157"/>
                        <a:gd name="T43" fmla="*/ 0 h 39"/>
                        <a:gd name="T44" fmla="*/ 155 w 157"/>
                        <a:gd name="T45" fmla="*/ 3 h 39"/>
                        <a:gd name="T46" fmla="*/ 152 w 157"/>
                        <a:gd name="T47" fmla="*/ 7 h 39"/>
                        <a:gd name="T48" fmla="*/ 145 w 157"/>
                        <a:gd name="T49" fmla="*/ 11 h 39"/>
                        <a:gd name="T50" fmla="*/ 139 w 157"/>
                        <a:gd name="T51" fmla="*/ 15 h 39"/>
                        <a:gd name="T52" fmla="*/ 132 w 157"/>
                        <a:gd name="T53" fmla="*/ 17 h 39"/>
                        <a:gd name="T54" fmla="*/ 124 w 157"/>
                        <a:gd name="T55" fmla="*/ 20 h 39"/>
                        <a:gd name="T56" fmla="*/ 116 w 157"/>
                        <a:gd name="T57" fmla="*/ 21 h 39"/>
                        <a:gd name="T58" fmla="*/ 107 w 157"/>
                        <a:gd name="T59" fmla="*/ 23 h 39"/>
                        <a:gd name="T60" fmla="*/ 95 w 157"/>
                        <a:gd name="T61" fmla="*/ 23 h 39"/>
                        <a:gd name="T62" fmla="*/ 87 w 157"/>
                        <a:gd name="T63" fmla="*/ 24 h 39"/>
                        <a:gd name="T64" fmla="*/ 78 w 157"/>
                        <a:gd name="T65" fmla="*/ 24 h 39"/>
                        <a:gd name="T66" fmla="*/ 67 w 157"/>
                        <a:gd name="T67" fmla="*/ 24 h 39"/>
                        <a:gd name="T68" fmla="*/ 57 w 157"/>
                        <a:gd name="T69" fmla="*/ 23 h 39"/>
                        <a:gd name="T70" fmla="*/ 47 w 157"/>
                        <a:gd name="T71" fmla="*/ 21 h 39"/>
                        <a:gd name="T72" fmla="*/ 37 w 157"/>
                        <a:gd name="T73" fmla="*/ 20 h 39"/>
                        <a:gd name="T74" fmla="*/ 28 w 157"/>
                        <a:gd name="T75" fmla="*/ 18 h 39"/>
                        <a:gd name="T76" fmla="*/ 20 w 157"/>
                        <a:gd name="T77" fmla="*/ 15 h 39"/>
                        <a:gd name="T78" fmla="*/ 14 w 157"/>
                        <a:gd name="T79" fmla="*/ 14 h 39"/>
                        <a:gd name="T80" fmla="*/ 9 w 157"/>
                        <a:gd name="T81" fmla="*/ 11 h 39"/>
                        <a:gd name="T82" fmla="*/ 3 w 157"/>
                        <a:gd name="T83" fmla="*/ 6 h 39"/>
                        <a:gd name="T84" fmla="*/ 0 w 157"/>
                        <a:gd name="T8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9">
                          <a:moveTo>
                            <a:pt x="0" y="0"/>
                          </a:moveTo>
                          <a:lnTo>
                            <a:pt x="0" y="14"/>
                          </a:lnTo>
                          <a:lnTo>
                            <a:pt x="3" y="20"/>
                          </a:lnTo>
                          <a:lnTo>
                            <a:pt x="8" y="23"/>
                          </a:lnTo>
                          <a:lnTo>
                            <a:pt x="15" y="27"/>
                          </a:lnTo>
                          <a:lnTo>
                            <a:pt x="24" y="30"/>
                          </a:lnTo>
                          <a:lnTo>
                            <a:pt x="37" y="34"/>
                          </a:lnTo>
                          <a:lnTo>
                            <a:pt x="47" y="35"/>
                          </a:lnTo>
                          <a:lnTo>
                            <a:pt x="58" y="37"/>
                          </a:lnTo>
                          <a:lnTo>
                            <a:pt x="70" y="38"/>
                          </a:lnTo>
                          <a:lnTo>
                            <a:pt x="81" y="38"/>
                          </a:lnTo>
                          <a:lnTo>
                            <a:pt x="92" y="38"/>
                          </a:lnTo>
                          <a:lnTo>
                            <a:pt x="101" y="37"/>
                          </a:lnTo>
                          <a:lnTo>
                            <a:pt x="110" y="35"/>
                          </a:lnTo>
                          <a:lnTo>
                            <a:pt x="119" y="34"/>
                          </a:lnTo>
                          <a:lnTo>
                            <a:pt x="126" y="32"/>
                          </a:lnTo>
                          <a:lnTo>
                            <a:pt x="133" y="30"/>
                          </a:lnTo>
                          <a:lnTo>
                            <a:pt x="141" y="27"/>
                          </a:lnTo>
                          <a:lnTo>
                            <a:pt x="147" y="24"/>
                          </a:lnTo>
                          <a:lnTo>
                            <a:pt x="153" y="18"/>
                          </a:lnTo>
                          <a:lnTo>
                            <a:pt x="156" y="14"/>
                          </a:lnTo>
                          <a:lnTo>
                            <a:pt x="156" y="0"/>
                          </a:lnTo>
                          <a:lnTo>
                            <a:pt x="155" y="3"/>
                          </a:lnTo>
                          <a:lnTo>
                            <a:pt x="152" y="7"/>
                          </a:lnTo>
                          <a:lnTo>
                            <a:pt x="145" y="11"/>
                          </a:lnTo>
                          <a:lnTo>
                            <a:pt x="139" y="15"/>
                          </a:lnTo>
                          <a:lnTo>
                            <a:pt x="132" y="17"/>
                          </a:lnTo>
                          <a:lnTo>
                            <a:pt x="124" y="20"/>
                          </a:lnTo>
                          <a:lnTo>
                            <a:pt x="116" y="21"/>
                          </a:lnTo>
                          <a:lnTo>
                            <a:pt x="107" y="23"/>
                          </a:lnTo>
                          <a:lnTo>
                            <a:pt x="95" y="23"/>
                          </a:lnTo>
                          <a:lnTo>
                            <a:pt x="87" y="24"/>
                          </a:lnTo>
                          <a:lnTo>
                            <a:pt x="78" y="24"/>
                          </a:lnTo>
                          <a:lnTo>
                            <a:pt x="67" y="24"/>
                          </a:lnTo>
                          <a:lnTo>
                            <a:pt x="57" y="23"/>
                          </a:lnTo>
                          <a:lnTo>
                            <a:pt x="47" y="21"/>
                          </a:lnTo>
                          <a:lnTo>
                            <a:pt x="37" y="20"/>
                          </a:lnTo>
                          <a:lnTo>
                            <a:pt x="28" y="18"/>
                          </a:lnTo>
                          <a:lnTo>
                            <a:pt x="20" y="15"/>
                          </a:lnTo>
                          <a:lnTo>
                            <a:pt x="14" y="14"/>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25" name="Group 185">
                    <a:extLst>
                      <a:ext uri="{FF2B5EF4-FFF2-40B4-BE49-F238E27FC236}">
                        <a16:creationId xmlns:a16="http://schemas.microsoft.com/office/drawing/2014/main" id="{C12C98C9-3432-491F-A968-33ACE985D026}"/>
                      </a:ext>
                    </a:extLst>
                  </p:cNvPr>
                  <p:cNvGrpSpPr>
                    <a:grpSpLocks/>
                  </p:cNvGrpSpPr>
                  <p:nvPr/>
                </p:nvGrpSpPr>
                <p:grpSpPr bwMode="auto">
                  <a:xfrm>
                    <a:off x="3070" y="3510"/>
                    <a:ext cx="157" cy="61"/>
                    <a:chOff x="3070" y="3510"/>
                    <a:chExt cx="157" cy="61"/>
                  </a:xfrm>
                </p:grpSpPr>
                <p:sp>
                  <p:nvSpPr>
                    <p:cNvPr id="87226" name="Oval 186">
                      <a:extLst>
                        <a:ext uri="{FF2B5EF4-FFF2-40B4-BE49-F238E27FC236}">
                          <a16:creationId xmlns:a16="http://schemas.microsoft.com/office/drawing/2014/main" id="{B8AE790E-34C9-442B-9B6C-D29963DBFBE3}"/>
                        </a:ext>
                      </a:extLst>
                    </p:cNvPr>
                    <p:cNvSpPr>
                      <a:spLocks noChangeArrowheads="1"/>
                    </p:cNvSpPr>
                    <p:nvPr/>
                  </p:nvSpPr>
                  <p:spPr bwMode="auto">
                    <a:xfrm>
                      <a:off x="3074" y="3510"/>
                      <a:ext cx="148" cy="43"/>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27" name="Freeform 187">
                      <a:extLst>
                        <a:ext uri="{FF2B5EF4-FFF2-40B4-BE49-F238E27FC236}">
                          <a16:creationId xmlns:a16="http://schemas.microsoft.com/office/drawing/2014/main" id="{4BFB5C6A-ECCF-4DE3-BA73-9DE1AE396F08}"/>
                        </a:ext>
                      </a:extLst>
                    </p:cNvPr>
                    <p:cNvSpPr>
                      <a:spLocks/>
                    </p:cNvSpPr>
                    <p:nvPr/>
                  </p:nvSpPr>
                  <p:spPr bwMode="auto">
                    <a:xfrm>
                      <a:off x="3070" y="3533"/>
                      <a:ext cx="157" cy="38"/>
                    </a:xfrm>
                    <a:custGeom>
                      <a:avLst/>
                      <a:gdLst>
                        <a:gd name="T0" fmla="*/ 0 w 157"/>
                        <a:gd name="T1" fmla="*/ 0 h 38"/>
                        <a:gd name="T2" fmla="*/ 0 w 157"/>
                        <a:gd name="T3" fmla="*/ 14 h 38"/>
                        <a:gd name="T4" fmla="*/ 3 w 157"/>
                        <a:gd name="T5" fmla="*/ 19 h 38"/>
                        <a:gd name="T6" fmla="*/ 7 w 157"/>
                        <a:gd name="T7" fmla="*/ 23 h 38"/>
                        <a:gd name="T8" fmla="*/ 15 w 157"/>
                        <a:gd name="T9" fmla="*/ 28 h 38"/>
                        <a:gd name="T10" fmla="*/ 24 w 157"/>
                        <a:gd name="T11" fmla="*/ 31 h 38"/>
                        <a:gd name="T12" fmla="*/ 37 w 157"/>
                        <a:gd name="T13" fmla="*/ 34 h 38"/>
                        <a:gd name="T14" fmla="*/ 47 w 157"/>
                        <a:gd name="T15" fmla="*/ 35 h 38"/>
                        <a:gd name="T16" fmla="*/ 58 w 157"/>
                        <a:gd name="T17" fmla="*/ 37 h 38"/>
                        <a:gd name="T18" fmla="*/ 70 w 157"/>
                        <a:gd name="T19" fmla="*/ 37 h 38"/>
                        <a:gd name="T20" fmla="*/ 81 w 157"/>
                        <a:gd name="T21" fmla="*/ 37 h 38"/>
                        <a:gd name="T22" fmla="*/ 92 w 157"/>
                        <a:gd name="T23" fmla="*/ 37 h 38"/>
                        <a:gd name="T24" fmla="*/ 101 w 157"/>
                        <a:gd name="T25" fmla="*/ 37 h 38"/>
                        <a:gd name="T26" fmla="*/ 110 w 157"/>
                        <a:gd name="T27" fmla="*/ 35 h 38"/>
                        <a:gd name="T28" fmla="*/ 119 w 157"/>
                        <a:gd name="T29" fmla="*/ 34 h 38"/>
                        <a:gd name="T30" fmla="*/ 125 w 157"/>
                        <a:gd name="T31" fmla="*/ 32 h 38"/>
                        <a:gd name="T32" fmla="*/ 133 w 157"/>
                        <a:gd name="T33" fmla="*/ 31 h 38"/>
                        <a:gd name="T34" fmla="*/ 141 w 157"/>
                        <a:gd name="T35" fmla="*/ 28 h 38"/>
                        <a:gd name="T36" fmla="*/ 147 w 157"/>
                        <a:gd name="T37" fmla="*/ 25 h 38"/>
                        <a:gd name="T38" fmla="*/ 153 w 157"/>
                        <a:gd name="T39" fmla="*/ 19 h 38"/>
                        <a:gd name="T40" fmla="*/ 156 w 157"/>
                        <a:gd name="T41" fmla="*/ 14 h 38"/>
                        <a:gd name="T42" fmla="*/ 156 w 157"/>
                        <a:gd name="T43" fmla="*/ 0 h 38"/>
                        <a:gd name="T44" fmla="*/ 154 w 157"/>
                        <a:gd name="T45" fmla="*/ 3 h 38"/>
                        <a:gd name="T46" fmla="*/ 151 w 157"/>
                        <a:gd name="T47" fmla="*/ 8 h 38"/>
                        <a:gd name="T48" fmla="*/ 145 w 157"/>
                        <a:gd name="T49" fmla="*/ 11 h 38"/>
                        <a:gd name="T50" fmla="*/ 139 w 157"/>
                        <a:gd name="T51" fmla="*/ 14 h 38"/>
                        <a:gd name="T52" fmla="*/ 132 w 157"/>
                        <a:gd name="T53" fmla="*/ 17 h 38"/>
                        <a:gd name="T54" fmla="*/ 124 w 157"/>
                        <a:gd name="T55" fmla="*/ 19 h 38"/>
                        <a:gd name="T56" fmla="*/ 116 w 157"/>
                        <a:gd name="T57" fmla="*/ 20 h 38"/>
                        <a:gd name="T58" fmla="*/ 107 w 157"/>
                        <a:gd name="T59" fmla="*/ 22 h 38"/>
                        <a:gd name="T60" fmla="*/ 95 w 157"/>
                        <a:gd name="T61" fmla="*/ 23 h 38"/>
                        <a:gd name="T62" fmla="*/ 87 w 157"/>
                        <a:gd name="T63" fmla="*/ 25 h 38"/>
                        <a:gd name="T64" fmla="*/ 78 w 157"/>
                        <a:gd name="T65" fmla="*/ 23 h 38"/>
                        <a:gd name="T66" fmla="*/ 67 w 157"/>
                        <a:gd name="T67" fmla="*/ 23 h 38"/>
                        <a:gd name="T68" fmla="*/ 56 w 157"/>
                        <a:gd name="T69" fmla="*/ 23 h 38"/>
                        <a:gd name="T70" fmla="*/ 47 w 157"/>
                        <a:gd name="T71" fmla="*/ 22 h 38"/>
                        <a:gd name="T72" fmla="*/ 37 w 157"/>
                        <a:gd name="T73" fmla="*/ 20 h 38"/>
                        <a:gd name="T74" fmla="*/ 27 w 157"/>
                        <a:gd name="T75" fmla="*/ 19 h 38"/>
                        <a:gd name="T76" fmla="*/ 20 w 157"/>
                        <a:gd name="T77" fmla="*/ 16 h 38"/>
                        <a:gd name="T78" fmla="*/ 14 w 157"/>
                        <a:gd name="T79" fmla="*/ 12 h 38"/>
                        <a:gd name="T80" fmla="*/ 9 w 157"/>
                        <a:gd name="T81" fmla="*/ 11 h 38"/>
                        <a:gd name="T82" fmla="*/ 3 w 157"/>
                        <a:gd name="T83" fmla="*/ 6 h 38"/>
                        <a:gd name="T84" fmla="*/ 0 w 157"/>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8">
                          <a:moveTo>
                            <a:pt x="0" y="0"/>
                          </a:moveTo>
                          <a:lnTo>
                            <a:pt x="0" y="14"/>
                          </a:lnTo>
                          <a:lnTo>
                            <a:pt x="3" y="19"/>
                          </a:lnTo>
                          <a:lnTo>
                            <a:pt x="7" y="23"/>
                          </a:lnTo>
                          <a:lnTo>
                            <a:pt x="15" y="28"/>
                          </a:lnTo>
                          <a:lnTo>
                            <a:pt x="24" y="31"/>
                          </a:lnTo>
                          <a:lnTo>
                            <a:pt x="37" y="34"/>
                          </a:lnTo>
                          <a:lnTo>
                            <a:pt x="47" y="35"/>
                          </a:lnTo>
                          <a:lnTo>
                            <a:pt x="58" y="37"/>
                          </a:lnTo>
                          <a:lnTo>
                            <a:pt x="70" y="37"/>
                          </a:lnTo>
                          <a:lnTo>
                            <a:pt x="81" y="37"/>
                          </a:lnTo>
                          <a:lnTo>
                            <a:pt x="92" y="37"/>
                          </a:lnTo>
                          <a:lnTo>
                            <a:pt x="101" y="37"/>
                          </a:lnTo>
                          <a:lnTo>
                            <a:pt x="110" y="35"/>
                          </a:lnTo>
                          <a:lnTo>
                            <a:pt x="119" y="34"/>
                          </a:lnTo>
                          <a:lnTo>
                            <a:pt x="125" y="32"/>
                          </a:lnTo>
                          <a:lnTo>
                            <a:pt x="133" y="31"/>
                          </a:lnTo>
                          <a:lnTo>
                            <a:pt x="141" y="28"/>
                          </a:lnTo>
                          <a:lnTo>
                            <a:pt x="147" y="25"/>
                          </a:lnTo>
                          <a:lnTo>
                            <a:pt x="153" y="19"/>
                          </a:lnTo>
                          <a:lnTo>
                            <a:pt x="156" y="14"/>
                          </a:lnTo>
                          <a:lnTo>
                            <a:pt x="156" y="0"/>
                          </a:lnTo>
                          <a:lnTo>
                            <a:pt x="154" y="3"/>
                          </a:lnTo>
                          <a:lnTo>
                            <a:pt x="151" y="8"/>
                          </a:lnTo>
                          <a:lnTo>
                            <a:pt x="145" y="11"/>
                          </a:lnTo>
                          <a:lnTo>
                            <a:pt x="139" y="14"/>
                          </a:lnTo>
                          <a:lnTo>
                            <a:pt x="132" y="17"/>
                          </a:lnTo>
                          <a:lnTo>
                            <a:pt x="124" y="19"/>
                          </a:lnTo>
                          <a:lnTo>
                            <a:pt x="116" y="20"/>
                          </a:lnTo>
                          <a:lnTo>
                            <a:pt x="107" y="22"/>
                          </a:lnTo>
                          <a:lnTo>
                            <a:pt x="95" y="23"/>
                          </a:lnTo>
                          <a:lnTo>
                            <a:pt x="87" y="25"/>
                          </a:lnTo>
                          <a:lnTo>
                            <a:pt x="78" y="23"/>
                          </a:lnTo>
                          <a:lnTo>
                            <a:pt x="67" y="23"/>
                          </a:lnTo>
                          <a:lnTo>
                            <a:pt x="56" y="23"/>
                          </a:lnTo>
                          <a:lnTo>
                            <a:pt x="47" y="22"/>
                          </a:lnTo>
                          <a:lnTo>
                            <a:pt x="37" y="20"/>
                          </a:lnTo>
                          <a:lnTo>
                            <a:pt x="27" y="19"/>
                          </a:lnTo>
                          <a:lnTo>
                            <a:pt x="20" y="16"/>
                          </a:lnTo>
                          <a:lnTo>
                            <a:pt x="14" y="12"/>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28" name="Group 188">
                    <a:extLst>
                      <a:ext uri="{FF2B5EF4-FFF2-40B4-BE49-F238E27FC236}">
                        <a16:creationId xmlns:a16="http://schemas.microsoft.com/office/drawing/2014/main" id="{8A02EBD5-E881-48DD-81CB-B51963A69B72}"/>
                      </a:ext>
                    </a:extLst>
                  </p:cNvPr>
                  <p:cNvGrpSpPr>
                    <a:grpSpLocks/>
                  </p:cNvGrpSpPr>
                  <p:nvPr/>
                </p:nvGrpSpPr>
                <p:grpSpPr bwMode="auto">
                  <a:xfrm>
                    <a:off x="3079" y="3496"/>
                    <a:ext cx="157" cy="61"/>
                    <a:chOff x="3079" y="3496"/>
                    <a:chExt cx="157" cy="61"/>
                  </a:xfrm>
                </p:grpSpPr>
                <p:sp>
                  <p:nvSpPr>
                    <p:cNvPr id="87229" name="Oval 189">
                      <a:extLst>
                        <a:ext uri="{FF2B5EF4-FFF2-40B4-BE49-F238E27FC236}">
                          <a16:creationId xmlns:a16="http://schemas.microsoft.com/office/drawing/2014/main" id="{8149B378-7B50-422C-9F56-DCAA78DE8FFD}"/>
                        </a:ext>
                      </a:extLst>
                    </p:cNvPr>
                    <p:cNvSpPr>
                      <a:spLocks noChangeArrowheads="1"/>
                    </p:cNvSpPr>
                    <p:nvPr/>
                  </p:nvSpPr>
                  <p:spPr bwMode="auto">
                    <a:xfrm>
                      <a:off x="3083" y="3496"/>
                      <a:ext cx="148" cy="43"/>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30" name="Freeform 190">
                      <a:extLst>
                        <a:ext uri="{FF2B5EF4-FFF2-40B4-BE49-F238E27FC236}">
                          <a16:creationId xmlns:a16="http://schemas.microsoft.com/office/drawing/2014/main" id="{11856A28-B30E-47F0-928A-D673A02A9972}"/>
                        </a:ext>
                      </a:extLst>
                    </p:cNvPr>
                    <p:cNvSpPr>
                      <a:spLocks/>
                    </p:cNvSpPr>
                    <p:nvPr/>
                  </p:nvSpPr>
                  <p:spPr bwMode="auto">
                    <a:xfrm>
                      <a:off x="3079" y="3519"/>
                      <a:ext cx="157" cy="38"/>
                    </a:xfrm>
                    <a:custGeom>
                      <a:avLst/>
                      <a:gdLst>
                        <a:gd name="T0" fmla="*/ 0 w 157"/>
                        <a:gd name="T1" fmla="*/ 0 h 38"/>
                        <a:gd name="T2" fmla="*/ 0 w 157"/>
                        <a:gd name="T3" fmla="*/ 14 h 38"/>
                        <a:gd name="T4" fmla="*/ 3 w 157"/>
                        <a:gd name="T5" fmla="*/ 19 h 38"/>
                        <a:gd name="T6" fmla="*/ 8 w 157"/>
                        <a:gd name="T7" fmla="*/ 23 h 38"/>
                        <a:gd name="T8" fmla="*/ 15 w 157"/>
                        <a:gd name="T9" fmla="*/ 28 h 38"/>
                        <a:gd name="T10" fmla="*/ 24 w 157"/>
                        <a:gd name="T11" fmla="*/ 31 h 38"/>
                        <a:gd name="T12" fmla="*/ 37 w 157"/>
                        <a:gd name="T13" fmla="*/ 34 h 38"/>
                        <a:gd name="T14" fmla="*/ 47 w 157"/>
                        <a:gd name="T15" fmla="*/ 35 h 38"/>
                        <a:gd name="T16" fmla="*/ 58 w 157"/>
                        <a:gd name="T17" fmla="*/ 37 h 38"/>
                        <a:gd name="T18" fmla="*/ 70 w 157"/>
                        <a:gd name="T19" fmla="*/ 37 h 38"/>
                        <a:gd name="T20" fmla="*/ 81 w 157"/>
                        <a:gd name="T21" fmla="*/ 37 h 38"/>
                        <a:gd name="T22" fmla="*/ 92 w 157"/>
                        <a:gd name="T23" fmla="*/ 37 h 38"/>
                        <a:gd name="T24" fmla="*/ 101 w 157"/>
                        <a:gd name="T25" fmla="*/ 37 h 38"/>
                        <a:gd name="T26" fmla="*/ 110 w 157"/>
                        <a:gd name="T27" fmla="*/ 35 h 38"/>
                        <a:gd name="T28" fmla="*/ 119 w 157"/>
                        <a:gd name="T29" fmla="*/ 34 h 38"/>
                        <a:gd name="T30" fmla="*/ 126 w 157"/>
                        <a:gd name="T31" fmla="*/ 32 h 38"/>
                        <a:gd name="T32" fmla="*/ 133 w 157"/>
                        <a:gd name="T33" fmla="*/ 31 h 38"/>
                        <a:gd name="T34" fmla="*/ 141 w 157"/>
                        <a:gd name="T35" fmla="*/ 28 h 38"/>
                        <a:gd name="T36" fmla="*/ 147 w 157"/>
                        <a:gd name="T37" fmla="*/ 25 h 38"/>
                        <a:gd name="T38" fmla="*/ 153 w 157"/>
                        <a:gd name="T39" fmla="*/ 19 h 38"/>
                        <a:gd name="T40" fmla="*/ 156 w 157"/>
                        <a:gd name="T41" fmla="*/ 14 h 38"/>
                        <a:gd name="T42" fmla="*/ 156 w 157"/>
                        <a:gd name="T43" fmla="*/ 0 h 38"/>
                        <a:gd name="T44" fmla="*/ 155 w 157"/>
                        <a:gd name="T45" fmla="*/ 3 h 38"/>
                        <a:gd name="T46" fmla="*/ 152 w 157"/>
                        <a:gd name="T47" fmla="*/ 8 h 38"/>
                        <a:gd name="T48" fmla="*/ 145 w 157"/>
                        <a:gd name="T49" fmla="*/ 11 h 38"/>
                        <a:gd name="T50" fmla="*/ 139 w 157"/>
                        <a:gd name="T51" fmla="*/ 14 h 38"/>
                        <a:gd name="T52" fmla="*/ 130 w 157"/>
                        <a:gd name="T53" fmla="*/ 17 h 38"/>
                        <a:gd name="T54" fmla="*/ 124 w 157"/>
                        <a:gd name="T55" fmla="*/ 19 h 38"/>
                        <a:gd name="T56" fmla="*/ 116 w 157"/>
                        <a:gd name="T57" fmla="*/ 20 h 38"/>
                        <a:gd name="T58" fmla="*/ 107 w 157"/>
                        <a:gd name="T59" fmla="*/ 22 h 38"/>
                        <a:gd name="T60" fmla="*/ 95 w 157"/>
                        <a:gd name="T61" fmla="*/ 23 h 38"/>
                        <a:gd name="T62" fmla="*/ 87 w 157"/>
                        <a:gd name="T63" fmla="*/ 25 h 38"/>
                        <a:gd name="T64" fmla="*/ 78 w 157"/>
                        <a:gd name="T65" fmla="*/ 23 h 38"/>
                        <a:gd name="T66" fmla="*/ 67 w 157"/>
                        <a:gd name="T67" fmla="*/ 23 h 38"/>
                        <a:gd name="T68" fmla="*/ 57 w 157"/>
                        <a:gd name="T69" fmla="*/ 23 h 38"/>
                        <a:gd name="T70" fmla="*/ 46 w 157"/>
                        <a:gd name="T71" fmla="*/ 22 h 38"/>
                        <a:gd name="T72" fmla="*/ 37 w 157"/>
                        <a:gd name="T73" fmla="*/ 20 h 38"/>
                        <a:gd name="T74" fmla="*/ 28 w 157"/>
                        <a:gd name="T75" fmla="*/ 19 h 38"/>
                        <a:gd name="T76" fmla="*/ 20 w 157"/>
                        <a:gd name="T77" fmla="*/ 15 h 38"/>
                        <a:gd name="T78" fmla="*/ 14 w 157"/>
                        <a:gd name="T79" fmla="*/ 12 h 38"/>
                        <a:gd name="T80" fmla="*/ 9 w 157"/>
                        <a:gd name="T81" fmla="*/ 11 h 38"/>
                        <a:gd name="T82" fmla="*/ 3 w 157"/>
                        <a:gd name="T83" fmla="*/ 6 h 38"/>
                        <a:gd name="T84" fmla="*/ 0 w 157"/>
                        <a:gd name="T8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8">
                          <a:moveTo>
                            <a:pt x="0" y="0"/>
                          </a:moveTo>
                          <a:lnTo>
                            <a:pt x="0" y="14"/>
                          </a:lnTo>
                          <a:lnTo>
                            <a:pt x="3" y="19"/>
                          </a:lnTo>
                          <a:lnTo>
                            <a:pt x="8" y="23"/>
                          </a:lnTo>
                          <a:lnTo>
                            <a:pt x="15" y="28"/>
                          </a:lnTo>
                          <a:lnTo>
                            <a:pt x="24" y="31"/>
                          </a:lnTo>
                          <a:lnTo>
                            <a:pt x="37" y="34"/>
                          </a:lnTo>
                          <a:lnTo>
                            <a:pt x="47" y="35"/>
                          </a:lnTo>
                          <a:lnTo>
                            <a:pt x="58" y="37"/>
                          </a:lnTo>
                          <a:lnTo>
                            <a:pt x="70" y="37"/>
                          </a:lnTo>
                          <a:lnTo>
                            <a:pt x="81" y="37"/>
                          </a:lnTo>
                          <a:lnTo>
                            <a:pt x="92" y="37"/>
                          </a:lnTo>
                          <a:lnTo>
                            <a:pt x="101" y="37"/>
                          </a:lnTo>
                          <a:lnTo>
                            <a:pt x="110" y="35"/>
                          </a:lnTo>
                          <a:lnTo>
                            <a:pt x="119" y="34"/>
                          </a:lnTo>
                          <a:lnTo>
                            <a:pt x="126" y="32"/>
                          </a:lnTo>
                          <a:lnTo>
                            <a:pt x="133" y="31"/>
                          </a:lnTo>
                          <a:lnTo>
                            <a:pt x="141" y="28"/>
                          </a:lnTo>
                          <a:lnTo>
                            <a:pt x="147" y="25"/>
                          </a:lnTo>
                          <a:lnTo>
                            <a:pt x="153" y="19"/>
                          </a:lnTo>
                          <a:lnTo>
                            <a:pt x="156" y="14"/>
                          </a:lnTo>
                          <a:lnTo>
                            <a:pt x="156" y="0"/>
                          </a:lnTo>
                          <a:lnTo>
                            <a:pt x="155" y="3"/>
                          </a:lnTo>
                          <a:lnTo>
                            <a:pt x="152" y="8"/>
                          </a:lnTo>
                          <a:lnTo>
                            <a:pt x="145" y="11"/>
                          </a:lnTo>
                          <a:lnTo>
                            <a:pt x="139" y="14"/>
                          </a:lnTo>
                          <a:lnTo>
                            <a:pt x="130" y="17"/>
                          </a:lnTo>
                          <a:lnTo>
                            <a:pt x="124" y="19"/>
                          </a:lnTo>
                          <a:lnTo>
                            <a:pt x="116" y="20"/>
                          </a:lnTo>
                          <a:lnTo>
                            <a:pt x="107" y="22"/>
                          </a:lnTo>
                          <a:lnTo>
                            <a:pt x="95" y="23"/>
                          </a:lnTo>
                          <a:lnTo>
                            <a:pt x="87" y="25"/>
                          </a:lnTo>
                          <a:lnTo>
                            <a:pt x="78" y="23"/>
                          </a:lnTo>
                          <a:lnTo>
                            <a:pt x="67" y="23"/>
                          </a:lnTo>
                          <a:lnTo>
                            <a:pt x="57" y="23"/>
                          </a:lnTo>
                          <a:lnTo>
                            <a:pt x="46" y="22"/>
                          </a:lnTo>
                          <a:lnTo>
                            <a:pt x="37" y="20"/>
                          </a:lnTo>
                          <a:lnTo>
                            <a:pt x="28" y="19"/>
                          </a:lnTo>
                          <a:lnTo>
                            <a:pt x="20" y="15"/>
                          </a:lnTo>
                          <a:lnTo>
                            <a:pt x="14" y="12"/>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31" name="Group 191">
                    <a:extLst>
                      <a:ext uri="{FF2B5EF4-FFF2-40B4-BE49-F238E27FC236}">
                        <a16:creationId xmlns:a16="http://schemas.microsoft.com/office/drawing/2014/main" id="{EA195F58-5267-4F0B-A400-D86215FF5B64}"/>
                      </a:ext>
                    </a:extLst>
                  </p:cNvPr>
                  <p:cNvGrpSpPr>
                    <a:grpSpLocks/>
                  </p:cNvGrpSpPr>
                  <p:nvPr/>
                </p:nvGrpSpPr>
                <p:grpSpPr bwMode="auto">
                  <a:xfrm>
                    <a:off x="3081" y="3484"/>
                    <a:ext cx="157" cy="62"/>
                    <a:chOff x="3081" y="3484"/>
                    <a:chExt cx="157" cy="62"/>
                  </a:xfrm>
                </p:grpSpPr>
                <p:sp>
                  <p:nvSpPr>
                    <p:cNvPr id="87232" name="Oval 192">
                      <a:extLst>
                        <a:ext uri="{FF2B5EF4-FFF2-40B4-BE49-F238E27FC236}">
                          <a16:creationId xmlns:a16="http://schemas.microsoft.com/office/drawing/2014/main" id="{B2250197-C5C4-4882-A517-B96BC1AEFBC0}"/>
                        </a:ext>
                      </a:extLst>
                    </p:cNvPr>
                    <p:cNvSpPr>
                      <a:spLocks noChangeArrowheads="1"/>
                    </p:cNvSpPr>
                    <p:nvPr/>
                  </p:nvSpPr>
                  <p:spPr bwMode="auto">
                    <a:xfrm>
                      <a:off x="3085" y="3484"/>
                      <a:ext cx="147" cy="43"/>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33" name="Freeform 193">
                      <a:extLst>
                        <a:ext uri="{FF2B5EF4-FFF2-40B4-BE49-F238E27FC236}">
                          <a16:creationId xmlns:a16="http://schemas.microsoft.com/office/drawing/2014/main" id="{0BF73647-3240-4531-B811-B15528282141}"/>
                        </a:ext>
                      </a:extLst>
                    </p:cNvPr>
                    <p:cNvSpPr>
                      <a:spLocks/>
                    </p:cNvSpPr>
                    <p:nvPr/>
                  </p:nvSpPr>
                  <p:spPr bwMode="auto">
                    <a:xfrm>
                      <a:off x="3081" y="3507"/>
                      <a:ext cx="157" cy="39"/>
                    </a:xfrm>
                    <a:custGeom>
                      <a:avLst/>
                      <a:gdLst>
                        <a:gd name="T0" fmla="*/ 0 w 157"/>
                        <a:gd name="T1" fmla="*/ 0 h 39"/>
                        <a:gd name="T2" fmla="*/ 0 w 157"/>
                        <a:gd name="T3" fmla="*/ 14 h 39"/>
                        <a:gd name="T4" fmla="*/ 3 w 157"/>
                        <a:gd name="T5" fmla="*/ 20 h 39"/>
                        <a:gd name="T6" fmla="*/ 8 w 157"/>
                        <a:gd name="T7" fmla="*/ 23 h 39"/>
                        <a:gd name="T8" fmla="*/ 15 w 157"/>
                        <a:gd name="T9" fmla="*/ 27 h 39"/>
                        <a:gd name="T10" fmla="*/ 25 w 157"/>
                        <a:gd name="T11" fmla="*/ 31 h 39"/>
                        <a:gd name="T12" fmla="*/ 37 w 157"/>
                        <a:gd name="T13" fmla="*/ 34 h 39"/>
                        <a:gd name="T14" fmla="*/ 47 w 157"/>
                        <a:gd name="T15" fmla="*/ 35 h 39"/>
                        <a:gd name="T16" fmla="*/ 58 w 157"/>
                        <a:gd name="T17" fmla="*/ 37 h 39"/>
                        <a:gd name="T18" fmla="*/ 70 w 157"/>
                        <a:gd name="T19" fmla="*/ 37 h 39"/>
                        <a:gd name="T20" fmla="*/ 81 w 157"/>
                        <a:gd name="T21" fmla="*/ 38 h 39"/>
                        <a:gd name="T22" fmla="*/ 92 w 157"/>
                        <a:gd name="T23" fmla="*/ 37 h 39"/>
                        <a:gd name="T24" fmla="*/ 101 w 157"/>
                        <a:gd name="T25" fmla="*/ 37 h 39"/>
                        <a:gd name="T26" fmla="*/ 110 w 157"/>
                        <a:gd name="T27" fmla="*/ 35 h 39"/>
                        <a:gd name="T28" fmla="*/ 119 w 157"/>
                        <a:gd name="T29" fmla="*/ 34 h 39"/>
                        <a:gd name="T30" fmla="*/ 126 w 157"/>
                        <a:gd name="T31" fmla="*/ 32 h 39"/>
                        <a:gd name="T32" fmla="*/ 133 w 157"/>
                        <a:gd name="T33" fmla="*/ 31 h 39"/>
                        <a:gd name="T34" fmla="*/ 141 w 157"/>
                        <a:gd name="T35" fmla="*/ 27 h 39"/>
                        <a:gd name="T36" fmla="*/ 147 w 157"/>
                        <a:gd name="T37" fmla="*/ 24 h 39"/>
                        <a:gd name="T38" fmla="*/ 153 w 157"/>
                        <a:gd name="T39" fmla="*/ 18 h 39"/>
                        <a:gd name="T40" fmla="*/ 156 w 157"/>
                        <a:gd name="T41" fmla="*/ 14 h 39"/>
                        <a:gd name="T42" fmla="*/ 156 w 157"/>
                        <a:gd name="T43" fmla="*/ 0 h 39"/>
                        <a:gd name="T44" fmla="*/ 155 w 157"/>
                        <a:gd name="T45" fmla="*/ 3 h 39"/>
                        <a:gd name="T46" fmla="*/ 152 w 157"/>
                        <a:gd name="T47" fmla="*/ 8 h 39"/>
                        <a:gd name="T48" fmla="*/ 146 w 157"/>
                        <a:gd name="T49" fmla="*/ 11 h 39"/>
                        <a:gd name="T50" fmla="*/ 139 w 157"/>
                        <a:gd name="T51" fmla="*/ 14 h 39"/>
                        <a:gd name="T52" fmla="*/ 130 w 157"/>
                        <a:gd name="T53" fmla="*/ 17 h 39"/>
                        <a:gd name="T54" fmla="*/ 124 w 157"/>
                        <a:gd name="T55" fmla="*/ 18 h 39"/>
                        <a:gd name="T56" fmla="*/ 116 w 157"/>
                        <a:gd name="T57" fmla="*/ 21 h 39"/>
                        <a:gd name="T58" fmla="*/ 107 w 157"/>
                        <a:gd name="T59" fmla="*/ 21 h 39"/>
                        <a:gd name="T60" fmla="*/ 95 w 157"/>
                        <a:gd name="T61" fmla="*/ 23 h 39"/>
                        <a:gd name="T62" fmla="*/ 87 w 157"/>
                        <a:gd name="T63" fmla="*/ 24 h 39"/>
                        <a:gd name="T64" fmla="*/ 78 w 157"/>
                        <a:gd name="T65" fmla="*/ 24 h 39"/>
                        <a:gd name="T66" fmla="*/ 67 w 157"/>
                        <a:gd name="T67" fmla="*/ 23 h 39"/>
                        <a:gd name="T68" fmla="*/ 57 w 157"/>
                        <a:gd name="T69" fmla="*/ 23 h 39"/>
                        <a:gd name="T70" fmla="*/ 46 w 157"/>
                        <a:gd name="T71" fmla="*/ 21 h 39"/>
                        <a:gd name="T72" fmla="*/ 37 w 157"/>
                        <a:gd name="T73" fmla="*/ 20 h 39"/>
                        <a:gd name="T74" fmla="*/ 28 w 157"/>
                        <a:gd name="T75" fmla="*/ 18 h 39"/>
                        <a:gd name="T76" fmla="*/ 20 w 157"/>
                        <a:gd name="T77" fmla="*/ 15 h 39"/>
                        <a:gd name="T78" fmla="*/ 14 w 157"/>
                        <a:gd name="T79" fmla="*/ 12 h 39"/>
                        <a:gd name="T80" fmla="*/ 9 w 157"/>
                        <a:gd name="T81" fmla="*/ 11 h 39"/>
                        <a:gd name="T82" fmla="*/ 3 w 157"/>
                        <a:gd name="T83" fmla="*/ 6 h 39"/>
                        <a:gd name="T84" fmla="*/ 0 w 157"/>
                        <a:gd name="T8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39">
                          <a:moveTo>
                            <a:pt x="0" y="0"/>
                          </a:moveTo>
                          <a:lnTo>
                            <a:pt x="0" y="14"/>
                          </a:lnTo>
                          <a:lnTo>
                            <a:pt x="3" y="20"/>
                          </a:lnTo>
                          <a:lnTo>
                            <a:pt x="8" y="23"/>
                          </a:lnTo>
                          <a:lnTo>
                            <a:pt x="15" y="27"/>
                          </a:lnTo>
                          <a:lnTo>
                            <a:pt x="25" y="31"/>
                          </a:lnTo>
                          <a:lnTo>
                            <a:pt x="37" y="34"/>
                          </a:lnTo>
                          <a:lnTo>
                            <a:pt x="47" y="35"/>
                          </a:lnTo>
                          <a:lnTo>
                            <a:pt x="58" y="37"/>
                          </a:lnTo>
                          <a:lnTo>
                            <a:pt x="70" y="37"/>
                          </a:lnTo>
                          <a:lnTo>
                            <a:pt x="81" y="38"/>
                          </a:lnTo>
                          <a:lnTo>
                            <a:pt x="92" y="37"/>
                          </a:lnTo>
                          <a:lnTo>
                            <a:pt x="101" y="37"/>
                          </a:lnTo>
                          <a:lnTo>
                            <a:pt x="110" y="35"/>
                          </a:lnTo>
                          <a:lnTo>
                            <a:pt x="119" y="34"/>
                          </a:lnTo>
                          <a:lnTo>
                            <a:pt x="126" y="32"/>
                          </a:lnTo>
                          <a:lnTo>
                            <a:pt x="133" y="31"/>
                          </a:lnTo>
                          <a:lnTo>
                            <a:pt x="141" y="27"/>
                          </a:lnTo>
                          <a:lnTo>
                            <a:pt x="147" y="24"/>
                          </a:lnTo>
                          <a:lnTo>
                            <a:pt x="153" y="18"/>
                          </a:lnTo>
                          <a:lnTo>
                            <a:pt x="156" y="14"/>
                          </a:lnTo>
                          <a:lnTo>
                            <a:pt x="156" y="0"/>
                          </a:lnTo>
                          <a:lnTo>
                            <a:pt x="155" y="3"/>
                          </a:lnTo>
                          <a:lnTo>
                            <a:pt x="152" y="8"/>
                          </a:lnTo>
                          <a:lnTo>
                            <a:pt x="146" y="11"/>
                          </a:lnTo>
                          <a:lnTo>
                            <a:pt x="139" y="14"/>
                          </a:lnTo>
                          <a:lnTo>
                            <a:pt x="130" y="17"/>
                          </a:lnTo>
                          <a:lnTo>
                            <a:pt x="124" y="18"/>
                          </a:lnTo>
                          <a:lnTo>
                            <a:pt x="116" y="21"/>
                          </a:lnTo>
                          <a:lnTo>
                            <a:pt x="107" y="21"/>
                          </a:lnTo>
                          <a:lnTo>
                            <a:pt x="95" y="23"/>
                          </a:lnTo>
                          <a:lnTo>
                            <a:pt x="87" y="24"/>
                          </a:lnTo>
                          <a:lnTo>
                            <a:pt x="78" y="24"/>
                          </a:lnTo>
                          <a:lnTo>
                            <a:pt x="67" y="23"/>
                          </a:lnTo>
                          <a:lnTo>
                            <a:pt x="57" y="23"/>
                          </a:lnTo>
                          <a:lnTo>
                            <a:pt x="46" y="21"/>
                          </a:lnTo>
                          <a:lnTo>
                            <a:pt x="37" y="20"/>
                          </a:lnTo>
                          <a:lnTo>
                            <a:pt x="28" y="18"/>
                          </a:lnTo>
                          <a:lnTo>
                            <a:pt x="20" y="15"/>
                          </a:lnTo>
                          <a:lnTo>
                            <a:pt x="14" y="12"/>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34" name="Group 194">
                    <a:extLst>
                      <a:ext uri="{FF2B5EF4-FFF2-40B4-BE49-F238E27FC236}">
                        <a16:creationId xmlns:a16="http://schemas.microsoft.com/office/drawing/2014/main" id="{D3733B0E-E504-439C-AE17-4DDE192EE301}"/>
                      </a:ext>
                    </a:extLst>
                  </p:cNvPr>
                  <p:cNvGrpSpPr>
                    <a:grpSpLocks/>
                  </p:cNvGrpSpPr>
                  <p:nvPr/>
                </p:nvGrpSpPr>
                <p:grpSpPr bwMode="auto">
                  <a:xfrm>
                    <a:off x="3079" y="3470"/>
                    <a:ext cx="157" cy="63"/>
                    <a:chOff x="3079" y="3470"/>
                    <a:chExt cx="157" cy="63"/>
                  </a:xfrm>
                </p:grpSpPr>
                <p:sp>
                  <p:nvSpPr>
                    <p:cNvPr id="87235" name="Oval 195">
                      <a:extLst>
                        <a:ext uri="{FF2B5EF4-FFF2-40B4-BE49-F238E27FC236}">
                          <a16:creationId xmlns:a16="http://schemas.microsoft.com/office/drawing/2014/main" id="{8E00D687-305B-42A3-AD95-272D4AC43F74}"/>
                        </a:ext>
                      </a:extLst>
                    </p:cNvPr>
                    <p:cNvSpPr>
                      <a:spLocks noChangeArrowheads="1"/>
                    </p:cNvSpPr>
                    <p:nvPr/>
                  </p:nvSpPr>
                  <p:spPr bwMode="auto">
                    <a:xfrm>
                      <a:off x="3083" y="3470"/>
                      <a:ext cx="148" cy="43"/>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36" name="Freeform 196">
                      <a:extLst>
                        <a:ext uri="{FF2B5EF4-FFF2-40B4-BE49-F238E27FC236}">
                          <a16:creationId xmlns:a16="http://schemas.microsoft.com/office/drawing/2014/main" id="{AEA62C04-960B-4473-910C-3BABEC1C786A}"/>
                        </a:ext>
                      </a:extLst>
                    </p:cNvPr>
                    <p:cNvSpPr>
                      <a:spLocks/>
                    </p:cNvSpPr>
                    <p:nvPr/>
                  </p:nvSpPr>
                  <p:spPr bwMode="auto">
                    <a:xfrm>
                      <a:off x="3079" y="3493"/>
                      <a:ext cx="157" cy="40"/>
                    </a:xfrm>
                    <a:custGeom>
                      <a:avLst/>
                      <a:gdLst>
                        <a:gd name="T0" fmla="*/ 0 w 157"/>
                        <a:gd name="T1" fmla="*/ 0 h 40"/>
                        <a:gd name="T2" fmla="*/ 0 w 157"/>
                        <a:gd name="T3" fmla="*/ 14 h 40"/>
                        <a:gd name="T4" fmla="*/ 3 w 157"/>
                        <a:gd name="T5" fmla="*/ 20 h 40"/>
                        <a:gd name="T6" fmla="*/ 8 w 157"/>
                        <a:gd name="T7" fmla="*/ 23 h 40"/>
                        <a:gd name="T8" fmla="*/ 15 w 157"/>
                        <a:gd name="T9" fmla="*/ 28 h 40"/>
                        <a:gd name="T10" fmla="*/ 24 w 157"/>
                        <a:gd name="T11" fmla="*/ 31 h 40"/>
                        <a:gd name="T12" fmla="*/ 37 w 157"/>
                        <a:gd name="T13" fmla="*/ 34 h 40"/>
                        <a:gd name="T14" fmla="*/ 47 w 157"/>
                        <a:gd name="T15" fmla="*/ 36 h 40"/>
                        <a:gd name="T16" fmla="*/ 58 w 157"/>
                        <a:gd name="T17" fmla="*/ 37 h 40"/>
                        <a:gd name="T18" fmla="*/ 70 w 157"/>
                        <a:gd name="T19" fmla="*/ 37 h 40"/>
                        <a:gd name="T20" fmla="*/ 81 w 157"/>
                        <a:gd name="T21" fmla="*/ 39 h 40"/>
                        <a:gd name="T22" fmla="*/ 92 w 157"/>
                        <a:gd name="T23" fmla="*/ 37 h 40"/>
                        <a:gd name="T24" fmla="*/ 101 w 157"/>
                        <a:gd name="T25" fmla="*/ 37 h 40"/>
                        <a:gd name="T26" fmla="*/ 110 w 157"/>
                        <a:gd name="T27" fmla="*/ 36 h 40"/>
                        <a:gd name="T28" fmla="*/ 119 w 157"/>
                        <a:gd name="T29" fmla="*/ 34 h 40"/>
                        <a:gd name="T30" fmla="*/ 126 w 157"/>
                        <a:gd name="T31" fmla="*/ 33 h 40"/>
                        <a:gd name="T32" fmla="*/ 133 w 157"/>
                        <a:gd name="T33" fmla="*/ 31 h 40"/>
                        <a:gd name="T34" fmla="*/ 141 w 157"/>
                        <a:gd name="T35" fmla="*/ 28 h 40"/>
                        <a:gd name="T36" fmla="*/ 147 w 157"/>
                        <a:gd name="T37" fmla="*/ 25 h 40"/>
                        <a:gd name="T38" fmla="*/ 153 w 157"/>
                        <a:gd name="T39" fmla="*/ 19 h 40"/>
                        <a:gd name="T40" fmla="*/ 156 w 157"/>
                        <a:gd name="T41" fmla="*/ 14 h 40"/>
                        <a:gd name="T42" fmla="*/ 156 w 157"/>
                        <a:gd name="T43" fmla="*/ 0 h 40"/>
                        <a:gd name="T44" fmla="*/ 155 w 157"/>
                        <a:gd name="T45" fmla="*/ 3 h 40"/>
                        <a:gd name="T46" fmla="*/ 152 w 157"/>
                        <a:gd name="T47" fmla="*/ 8 h 40"/>
                        <a:gd name="T48" fmla="*/ 145 w 157"/>
                        <a:gd name="T49" fmla="*/ 11 h 40"/>
                        <a:gd name="T50" fmla="*/ 139 w 157"/>
                        <a:gd name="T51" fmla="*/ 16 h 40"/>
                        <a:gd name="T52" fmla="*/ 130 w 157"/>
                        <a:gd name="T53" fmla="*/ 17 h 40"/>
                        <a:gd name="T54" fmla="*/ 124 w 157"/>
                        <a:gd name="T55" fmla="*/ 20 h 40"/>
                        <a:gd name="T56" fmla="*/ 116 w 157"/>
                        <a:gd name="T57" fmla="*/ 22 h 40"/>
                        <a:gd name="T58" fmla="*/ 107 w 157"/>
                        <a:gd name="T59" fmla="*/ 23 h 40"/>
                        <a:gd name="T60" fmla="*/ 95 w 157"/>
                        <a:gd name="T61" fmla="*/ 23 h 40"/>
                        <a:gd name="T62" fmla="*/ 87 w 157"/>
                        <a:gd name="T63" fmla="*/ 25 h 40"/>
                        <a:gd name="T64" fmla="*/ 78 w 157"/>
                        <a:gd name="T65" fmla="*/ 25 h 40"/>
                        <a:gd name="T66" fmla="*/ 67 w 157"/>
                        <a:gd name="T67" fmla="*/ 23 h 40"/>
                        <a:gd name="T68" fmla="*/ 57 w 157"/>
                        <a:gd name="T69" fmla="*/ 23 h 40"/>
                        <a:gd name="T70" fmla="*/ 46 w 157"/>
                        <a:gd name="T71" fmla="*/ 22 h 40"/>
                        <a:gd name="T72" fmla="*/ 37 w 157"/>
                        <a:gd name="T73" fmla="*/ 20 h 40"/>
                        <a:gd name="T74" fmla="*/ 28 w 157"/>
                        <a:gd name="T75" fmla="*/ 19 h 40"/>
                        <a:gd name="T76" fmla="*/ 20 w 157"/>
                        <a:gd name="T77" fmla="*/ 16 h 40"/>
                        <a:gd name="T78" fmla="*/ 14 w 157"/>
                        <a:gd name="T79" fmla="*/ 14 h 40"/>
                        <a:gd name="T80" fmla="*/ 9 w 157"/>
                        <a:gd name="T81" fmla="*/ 11 h 40"/>
                        <a:gd name="T82" fmla="*/ 3 w 157"/>
                        <a:gd name="T83" fmla="*/ 6 h 40"/>
                        <a:gd name="T84" fmla="*/ 0 w 157"/>
                        <a:gd name="T8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40">
                          <a:moveTo>
                            <a:pt x="0" y="0"/>
                          </a:moveTo>
                          <a:lnTo>
                            <a:pt x="0" y="14"/>
                          </a:lnTo>
                          <a:lnTo>
                            <a:pt x="3" y="20"/>
                          </a:lnTo>
                          <a:lnTo>
                            <a:pt x="8" y="23"/>
                          </a:lnTo>
                          <a:lnTo>
                            <a:pt x="15" y="28"/>
                          </a:lnTo>
                          <a:lnTo>
                            <a:pt x="24" y="31"/>
                          </a:lnTo>
                          <a:lnTo>
                            <a:pt x="37" y="34"/>
                          </a:lnTo>
                          <a:lnTo>
                            <a:pt x="47" y="36"/>
                          </a:lnTo>
                          <a:lnTo>
                            <a:pt x="58" y="37"/>
                          </a:lnTo>
                          <a:lnTo>
                            <a:pt x="70" y="37"/>
                          </a:lnTo>
                          <a:lnTo>
                            <a:pt x="81" y="39"/>
                          </a:lnTo>
                          <a:lnTo>
                            <a:pt x="92" y="37"/>
                          </a:lnTo>
                          <a:lnTo>
                            <a:pt x="101" y="37"/>
                          </a:lnTo>
                          <a:lnTo>
                            <a:pt x="110" y="36"/>
                          </a:lnTo>
                          <a:lnTo>
                            <a:pt x="119" y="34"/>
                          </a:lnTo>
                          <a:lnTo>
                            <a:pt x="126" y="33"/>
                          </a:lnTo>
                          <a:lnTo>
                            <a:pt x="133" y="31"/>
                          </a:lnTo>
                          <a:lnTo>
                            <a:pt x="141" y="28"/>
                          </a:lnTo>
                          <a:lnTo>
                            <a:pt x="147" y="25"/>
                          </a:lnTo>
                          <a:lnTo>
                            <a:pt x="153" y="19"/>
                          </a:lnTo>
                          <a:lnTo>
                            <a:pt x="156" y="14"/>
                          </a:lnTo>
                          <a:lnTo>
                            <a:pt x="156" y="0"/>
                          </a:lnTo>
                          <a:lnTo>
                            <a:pt x="155" y="3"/>
                          </a:lnTo>
                          <a:lnTo>
                            <a:pt x="152" y="8"/>
                          </a:lnTo>
                          <a:lnTo>
                            <a:pt x="145" y="11"/>
                          </a:lnTo>
                          <a:lnTo>
                            <a:pt x="139" y="16"/>
                          </a:lnTo>
                          <a:lnTo>
                            <a:pt x="130" y="17"/>
                          </a:lnTo>
                          <a:lnTo>
                            <a:pt x="124" y="20"/>
                          </a:lnTo>
                          <a:lnTo>
                            <a:pt x="116" y="22"/>
                          </a:lnTo>
                          <a:lnTo>
                            <a:pt x="107" y="23"/>
                          </a:lnTo>
                          <a:lnTo>
                            <a:pt x="95" y="23"/>
                          </a:lnTo>
                          <a:lnTo>
                            <a:pt x="87" y="25"/>
                          </a:lnTo>
                          <a:lnTo>
                            <a:pt x="78" y="25"/>
                          </a:lnTo>
                          <a:lnTo>
                            <a:pt x="67" y="23"/>
                          </a:lnTo>
                          <a:lnTo>
                            <a:pt x="57" y="23"/>
                          </a:lnTo>
                          <a:lnTo>
                            <a:pt x="46" y="22"/>
                          </a:lnTo>
                          <a:lnTo>
                            <a:pt x="37" y="20"/>
                          </a:lnTo>
                          <a:lnTo>
                            <a:pt x="28" y="19"/>
                          </a:lnTo>
                          <a:lnTo>
                            <a:pt x="20" y="16"/>
                          </a:lnTo>
                          <a:lnTo>
                            <a:pt x="14" y="14"/>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7237" name="Group 197">
                    <a:extLst>
                      <a:ext uri="{FF2B5EF4-FFF2-40B4-BE49-F238E27FC236}">
                        <a16:creationId xmlns:a16="http://schemas.microsoft.com/office/drawing/2014/main" id="{38F4A6D2-5A28-4E0F-8759-5CE5CCE0F608}"/>
                      </a:ext>
                    </a:extLst>
                  </p:cNvPr>
                  <p:cNvGrpSpPr>
                    <a:grpSpLocks/>
                  </p:cNvGrpSpPr>
                  <p:nvPr/>
                </p:nvGrpSpPr>
                <p:grpSpPr bwMode="auto">
                  <a:xfrm>
                    <a:off x="3074" y="3456"/>
                    <a:ext cx="158" cy="63"/>
                    <a:chOff x="3074" y="3456"/>
                    <a:chExt cx="158" cy="63"/>
                  </a:xfrm>
                </p:grpSpPr>
                <p:sp>
                  <p:nvSpPr>
                    <p:cNvPr id="87238" name="Oval 198">
                      <a:extLst>
                        <a:ext uri="{FF2B5EF4-FFF2-40B4-BE49-F238E27FC236}">
                          <a16:creationId xmlns:a16="http://schemas.microsoft.com/office/drawing/2014/main" id="{7B29AB68-B117-4F7B-A442-590979C01FCB}"/>
                        </a:ext>
                      </a:extLst>
                    </p:cNvPr>
                    <p:cNvSpPr>
                      <a:spLocks noChangeArrowheads="1"/>
                    </p:cNvSpPr>
                    <p:nvPr/>
                  </p:nvSpPr>
                  <p:spPr bwMode="auto">
                    <a:xfrm>
                      <a:off x="3078" y="3456"/>
                      <a:ext cx="148" cy="44"/>
                    </a:xfrm>
                    <a:prstGeom prst="ellipse">
                      <a:avLst/>
                    </a:prstGeom>
                    <a:solidFill>
                      <a:srgbClr val="AD69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39" name="Freeform 199">
                      <a:extLst>
                        <a:ext uri="{FF2B5EF4-FFF2-40B4-BE49-F238E27FC236}">
                          <a16:creationId xmlns:a16="http://schemas.microsoft.com/office/drawing/2014/main" id="{6658FA21-7062-482C-B90E-392152C88DCB}"/>
                        </a:ext>
                      </a:extLst>
                    </p:cNvPr>
                    <p:cNvSpPr>
                      <a:spLocks/>
                    </p:cNvSpPr>
                    <p:nvPr/>
                  </p:nvSpPr>
                  <p:spPr bwMode="auto">
                    <a:xfrm>
                      <a:off x="3074" y="3480"/>
                      <a:ext cx="158" cy="39"/>
                    </a:xfrm>
                    <a:custGeom>
                      <a:avLst/>
                      <a:gdLst>
                        <a:gd name="T0" fmla="*/ 0 w 158"/>
                        <a:gd name="T1" fmla="*/ 0 h 39"/>
                        <a:gd name="T2" fmla="*/ 0 w 158"/>
                        <a:gd name="T3" fmla="*/ 14 h 39"/>
                        <a:gd name="T4" fmla="*/ 3 w 158"/>
                        <a:gd name="T5" fmla="*/ 20 h 39"/>
                        <a:gd name="T6" fmla="*/ 8 w 158"/>
                        <a:gd name="T7" fmla="*/ 23 h 39"/>
                        <a:gd name="T8" fmla="*/ 15 w 158"/>
                        <a:gd name="T9" fmla="*/ 27 h 39"/>
                        <a:gd name="T10" fmla="*/ 25 w 158"/>
                        <a:gd name="T11" fmla="*/ 30 h 39"/>
                        <a:gd name="T12" fmla="*/ 37 w 158"/>
                        <a:gd name="T13" fmla="*/ 34 h 39"/>
                        <a:gd name="T14" fmla="*/ 48 w 158"/>
                        <a:gd name="T15" fmla="*/ 35 h 39"/>
                        <a:gd name="T16" fmla="*/ 59 w 158"/>
                        <a:gd name="T17" fmla="*/ 37 h 39"/>
                        <a:gd name="T18" fmla="*/ 71 w 158"/>
                        <a:gd name="T19" fmla="*/ 37 h 39"/>
                        <a:gd name="T20" fmla="*/ 82 w 158"/>
                        <a:gd name="T21" fmla="*/ 38 h 39"/>
                        <a:gd name="T22" fmla="*/ 92 w 158"/>
                        <a:gd name="T23" fmla="*/ 37 h 39"/>
                        <a:gd name="T24" fmla="*/ 101 w 158"/>
                        <a:gd name="T25" fmla="*/ 37 h 39"/>
                        <a:gd name="T26" fmla="*/ 111 w 158"/>
                        <a:gd name="T27" fmla="*/ 35 h 39"/>
                        <a:gd name="T28" fmla="*/ 120 w 158"/>
                        <a:gd name="T29" fmla="*/ 34 h 39"/>
                        <a:gd name="T30" fmla="*/ 126 w 158"/>
                        <a:gd name="T31" fmla="*/ 32 h 39"/>
                        <a:gd name="T32" fmla="*/ 134 w 158"/>
                        <a:gd name="T33" fmla="*/ 30 h 39"/>
                        <a:gd name="T34" fmla="*/ 142 w 158"/>
                        <a:gd name="T35" fmla="*/ 27 h 39"/>
                        <a:gd name="T36" fmla="*/ 148 w 158"/>
                        <a:gd name="T37" fmla="*/ 24 h 39"/>
                        <a:gd name="T38" fmla="*/ 154 w 158"/>
                        <a:gd name="T39" fmla="*/ 18 h 39"/>
                        <a:gd name="T40" fmla="*/ 157 w 158"/>
                        <a:gd name="T41" fmla="*/ 14 h 39"/>
                        <a:gd name="T42" fmla="*/ 157 w 158"/>
                        <a:gd name="T43" fmla="*/ 0 h 39"/>
                        <a:gd name="T44" fmla="*/ 155 w 158"/>
                        <a:gd name="T45" fmla="*/ 3 h 39"/>
                        <a:gd name="T46" fmla="*/ 152 w 158"/>
                        <a:gd name="T47" fmla="*/ 8 h 39"/>
                        <a:gd name="T48" fmla="*/ 146 w 158"/>
                        <a:gd name="T49" fmla="*/ 11 h 39"/>
                        <a:gd name="T50" fmla="*/ 140 w 158"/>
                        <a:gd name="T51" fmla="*/ 15 h 39"/>
                        <a:gd name="T52" fmla="*/ 132 w 158"/>
                        <a:gd name="T53" fmla="*/ 17 h 39"/>
                        <a:gd name="T54" fmla="*/ 125 w 158"/>
                        <a:gd name="T55" fmla="*/ 20 h 39"/>
                        <a:gd name="T56" fmla="*/ 117 w 158"/>
                        <a:gd name="T57" fmla="*/ 21 h 39"/>
                        <a:gd name="T58" fmla="*/ 108 w 158"/>
                        <a:gd name="T59" fmla="*/ 23 h 39"/>
                        <a:gd name="T60" fmla="*/ 95 w 158"/>
                        <a:gd name="T61" fmla="*/ 23 h 39"/>
                        <a:gd name="T62" fmla="*/ 88 w 158"/>
                        <a:gd name="T63" fmla="*/ 24 h 39"/>
                        <a:gd name="T64" fmla="*/ 78 w 158"/>
                        <a:gd name="T65" fmla="*/ 24 h 39"/>
                        <a:gd name="T66" fmla="*/ 68 w 158"/>
                        <a:gd name="T67" fmla="*/ 24 h 39"/>
                        <a:gd name="T68" fmla="*/ 57 w 158"/>
                        <a:gd name="T69" fmla="*/ 23 h 39"/>
                        <a:gd name="T70" fmla="*/ 48 w 158"/>
                        <a:gd name="T71" fmla="*/ 21 h 39"/>
                        <a:gd name="T72" fmla="*/ 37 w 158"/>
                        <a:gd name="T73" fmla="*/ 20 h 39"/>
                        <a:gd name="T74" fmla="*/ 28 w 158"/>
                        <a:gd name="T75" fmla="*/ 18 h 39"/>
                        <a:gd name="T76" fmla="*/ 20 w 158"/>
                        <a:gd name="T77" fmla="*/ 15 h 39"/>
                        <a:gd name="T78" fmla="*/ 14 w 158"/>
                        <a:gd name="T79" fmla="*/ 14 h 39"/>
                        <a:gd name="T80" fmla="*/ 9 w 158"/>
                        <a:gd name="T81" fmla="*/ 11 h 39"/>
                        <a:gd name="T82" fmla="*/ 3 w 158"/>
                        <a:gd name="T83" fmla="*/ 6 h 39"/>
                        <a:gd name="T84" fmla="*/ 0 w 158"/>
                        <a:gd name="T8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39">
                          <a:moveTo>
                            <a:pt x="0" y="0"/>
                          </a:moveTo>
                          <a:lnTo>
                            <a:pt x="0" y="14"/>
                          </a:lnTo>
                          <a:lnTo>
                            <a:pt x="3" y="20"/>
                          </a:lnTo>
                          <a:lnTo>
                            <a:pt x="8" y="23"/>
                          </a:lnTo>
                          <a:lnTo>
                            <a:pt x="15" y="27"/>
                          </a:lnTo>
                          <a:lnTo>
                            <a:pt x="25" y="30"/>
                          </a:lnTo>
                          <a:lnTo>
                            <a:pt x="37" y="34"/>
                          </a:lnTo>
                          <a:lnTo>
                            <a:pt x="48" y="35"/>
                          </a:lnTo>
                          <a:lnTo>
                            <a:pt x="59" y="37"/>
                          </a:lnTo>
                          <a:lnTo>
                            <a:pt x="71" y="37"/>
                          </a:lnTo>
                          <a:lnTo>
                            <a:pt x="82" y="38"/>
                          </a:lnTo>
                          <a:lnTo>
                            <a:pt x="92" y="37"/>
                          </a:lnTo>
                          <a:lnTo>
                            <a:pt x="101" y="37"/>
                          </a:lnTo>
                          <a:lnTo>
                            <a:pt x="111" y="35"/>
                          </a:lnTo>
                          <a:lnTo>
                            <a:pt x="120" y="34"/>
                          </a:lnTo>
                          <a:lnTo>
                            <a:pt x="126" y="32"/>
                          </a:lnTo>
                          <a:lnTo>
                            <a:pt x="134" y="30"/>
                          </a:lnTo>
                          <a:lnTo>
                            <a:pt x="142" y="27"/>
                          </a:lnTo>
                          <a:lnTo>
                            <a:pt x="148" y="24"/>
                          </a:lnTo>
                          <a:lnTo>
                            <a:pt x="154" y="18"/>
                          </a:lnTo>
                          <a:lnTo>
                            <a:pt x="157" y="14"/>
                          </a:lnTo>
                          <a:lnTo>
                            <a:pt x="157" y="0"/>
                          </a:lnTo>
                          <a:lnTo>
                            <a:pt x="155" y="3"/>
                          </a:lnTo>
                          <a:lnTo>
                            <a:pt x="152" y="8"/>
                          </a:lnTo>
                          <a:lnTo>
                            <a:pt x="146" y="11"/>
                          </a:lnTo>
                          <a:lnTo>
                            <a:pt x="140" y="15"/>
                          </a:lnTo>
                          <a:lnTo>
                            <a:pt x="132" y="17"/>
                          </a:lnTo>
                          <a:lnTo>
                            <a:pt x="125" y="20"/>
                          </a:lnTo>
                          <a:lnTo>
                            <a:pt x="117" y="21"/>
                          </a:lnTo>
                          <a:lnTo>
                            <a:pt x="108" y="23"/>
                          </a:lnTo>
                          <a:lnTo>
                            <a:pt x="95" y="23"/>
                          </a:lnTo>
                          <a:lnTo>
                            <a:pt x="88" y="24"/>
                          </a:lnTo>
                          <a:lnTo>
                            <a:pt x="78" y="24"/>
                          </a:lnTo>
                          <a:lnTo>
                            <a:pt x="68" y="24"/>
                          </a:lnTo>
                          <a:lnTo>
                            <a:pt x="57" y="23"/>
                          </a:lnTo>
                          <a:lnTo>
                            <a:pt x="48" y="21"/>
                          </a:lnTo>
                          <a:lnTo>
                            <a:pt x="37" y="20"/>
                          </a:lnTo>
                          <a:lnTo>
                            <a:pt x="28" y="18"/>
                          </a:lnTo>
                          <a:lnTo>
                            <a:pt x="20" y="15"/>
                          </a:lnTo>
                          <a:lnTo>
                            <a:pt x="14" y="14"/>
                          </a:lnTo>
                          <a:lnTo>
                            <a:pt x="9" y="11"/>
                          </a:lnTo>
                          <a:lnTo>
                            <a:pt x="3" y="6"/>
                          </a:lnTo>
                          <a:lnTo>
                            <a:pt x="0" y="0"/>
                          </a:lnTo>
                        </a:path>
                      </a:pathLst>
                    </a:custGeom>
                    <a:solidFill>
                      <a:srgbClr val="E07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sp>
            <p:nvSpPr>
              <p:cNvPr id="87240" name="AutoShape 200">
                <a:extLst>
                  <a:ext uri="{FF2B5EF4-FFF2-40B4-BE49-F238E27FC236}">
                    <a16:creationId xmlns:a16="http://schemas.microsoft.com/office/drawing/2014/main" id="{EC438B06-DB22-4DA5-980E-0096017B996D}"/>
                  </a:ext>
                </a:extLst>
              </p:cNvPr>
              <p:cNvSpPr>
                <a:spLocks noChangeArrowheads="1"/>
              </p:cNvSpPr>
              <p:nvPr/>
            </p:nvSpPr>
            <p:spPr bwMode="auto">
              <a:xfrm rot="16200000">
                <a:off x="3201" y="3516"/>
                <a:ext cx="216" cy="104"/>
              </a:xfrm>
              <a:prstGeom prst="rightArrow">
                <a:avLst>
                  <a:gd name="adj1" fmla="val 50000"/>
                  <a:gd name="adj2" fmla="val 6347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7241" name="Rectangle 201">
              <a:extLst>
                <a:ext uri="{FF2B5EF4-FFF2-40B4-BE49-F238E27FC236}">
                  <a16:creationId xmlns:a16="http://schemas.microsoft.com/office/drawing/2014/main" id="{6644320A-421F-4008-809E-C6B59CEDFEAB}"/>
                </a:ext>
              </a:extLst>
            </p:cNvPr>
            <p:cNvSpPr>
              <a:spLocks noChangeArrowheads="1"/>
            </p:cNvSpPr>
            <p:nvPr/>
          </p:nvSpPr>
          <p:spPr bwMode="auto">
            <a:xfrm>
              <a:off x="2926" y="3672"/>
              <a:ext cx="397" cy="1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100000"/>
                </a:lnSpc>
              </a:pPr>
              <a:r>
                <a:rPr lang="fr-FR" altLang="fr-FR" sz="1200" b="0"/>
                <a:t>Profit</a:t>
              </a:r>
            </a:p>
          </p:txBody>
        </p:sp>
      </p:grpSp>
      <p:grpSp>
        <p:nvGrpSpPr>
          <p:cNvPr id="87242" name="Group 202">
            <a:extLst>
              <a:ext uri="{FF2B5EF4-FFF2-40B4-BE49-F238E27FC236}">
                <a16:creationId xmlns:a16="http://schemas.microsoft.com/office/drawing/2014/main" id="{E3684E79-29A0-4CF8-AD26-B4DC8C9D463C}"/>
              </a:ext>
            </a:extLst>
          </p:cNvPr>
          <p:cNvGrpSpPr>
            <a:grpSpLocks/>
          </p:cNvGrpSpPr>
          <p:nvPr>
            <p:custDataLst>
              <p:tags r:id="rId79"/>
            </p:custDataLst>
          </p:nvPr>
        </p:nvGrpSpPr>
        <p:grpSpPr bwMode="auto">
          <a:xfrm>
            <a:off x="7743825" y="5053731"/>
            <a:ext cx="862013" cy="917575"/>
            <a:chOff x="4509" y="3366"/>
            <a:chExt cx="639" cy="625"/>
          </a:xfrm>
        </p:grpSpPr>
        <p:graphicFrame>
          <p:nvGraphicFramePr>
            <p:cNvPr id="87243" name="Object 203">
              <a:hlinkClick r:id="" action="ppaction://ole?verb=0"/>
              <a:extLst>
                <a:ext uri="{FF2B5EF4-FFF2-40B4-BE49-F238E27FC236}">
                  <a16:creationId xmlns:a16="http://schemas.microsoft.com/office/drawing/2014/main" id="{BB4C122E-C36B-4C13-BAA9-C99E3F7594CD}"/>
                </a:ext>
              </a:extLst>
            </p:cNvPr>
            <p:cNvGraphicFramePr>
              <a:graphicFrameLocks/>
            </p:cNvGraphicFramePr>
            <p:nvPr/>
          </p:nvGraphicFramePr>
          <p:xfrm>
            <a:off x="4533" y="3367"/>
            <a:ext cx="290" cy="254"/>
          </p:xfrm>
          <a:graphic>
            <a:graphicData uri="http://schemas.openxmlformats.org/presentationml/2006/ole">
              <mc:AlternateContent xmlns:mc="http://schemas.openxmlformats.org/markup-compatibility/2006">
                <mc:Choice xmlns:v="urn:schemas-microsoft-com:vml" Requires="v">
                  <p:oleObj spid="_x0000_s100689" name="Microsoft ClipArt Gallery" r:id="rId89" imgW="3314520" imgH="2933640" progId="MS_ClipArt_Gallery">
                    <p:embed/>
                  </p:oleObj>
                </mc:Choice>
                <mc:Fallback>
                  <p:oleObj name="Microsoft ClipArt Gallery" r:id="rId89" imgW="3314520" imgH="2933640" progId="MS_ClipArt_Gallery">
                    <p:embed/>
                    <p:pic>
                      <p:nvPicPr>
                        <p:cNvPr id="0" name="Object 203"/>
                        <p:cNvPicPr>
                          <a:picLocks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533" y="3367"/>
                          <a:ext cx="290" cy="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244" name="AutoShape 204">
              <a:extLst>
                <a:ext uri="{FF2B5EF4-FFF2-40B4-BE49-F238E27FC236}">
                  <a16:creationId xmlns:a16="http://schemas.microsoft.com/office/drawing/2014/main" id="{377D6E7A-5E87-45BA-B37A-3082A9880B73}"/>
                </a:ext>
              </a:extLst>
            </p:cNvPr>
            <p:cNvSpPr>
              <a:spLocks noChangeArrowheads="1"/>
            </p:cNvSpPr>
            <p:nvPr/>
          </p:nvSpPr>
          <p:spPr bwMode="auto">
            <a:xfrm rot="16200000">
              <a:off x="4777" y="3422"/>
              <a:ext cx="216" cy="104"/>
            </a:xfrm>
            <a:prstGeom prst="rightArrow">
              <a:avLst>
                <a:gd name="adj1" fmla="val 50000"/>
                <a:gd name="adj2" fmla="val 6347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45" name="Rectangle 205">
              <a:extLst>
                <a:ext uri="{FF2B5EF4-FFF2-40B4-BE49-F238E27FC236}">
                  <a16:creationId xmlns:a16="http://schemas.microsoft.com/office/drawing/2014/main" id="{CE040247-86C9-44D0-B9BA-A00E173E07D5}"/>
                </a:ext>
              </a:extLst>
            </p:cNvPr>
            <p:cNvSpPr>
              <a:spLocks noChangeArrowheads="1"/>
            </p:cNvSpPr>
            <p:nvPr/>
          </p:nvSpPr>
          <p:spPr bwMode="auto">
            <a:xfrm>
              <a:off x="4509" y="3682"/>
              <a:ext cx="639" cy="3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100000"/>
                </a:lnSpc>
              </a:pPr>
              <a:r>
                <a:rPr lang="fr-FR" altLang="fr-FR" sz="1200" b="0"/>
                <a:t>Argent</a:t>
              </a:r>
              <a:br>
                <a:rPr lang="fr-FR" altLang="fr-FR" sz="1200" b="0"/>
              </a:br>
              <a:r>
                <a:rPr lang="fr-FR" altLang="fr-FR" sz="1200" b="0"/>
                <a:t>disponible</a:t>
              </a:r>
            </a:p>
          </p:txBody>
        </p:sp>
      </p:grpSp>
      <p:grpSp>
        <p:nvGrpSpPr>
          <p:cNvPr id="87246" name="Group 206">
            <a:extLst>
              <a:ext uri="{FF2B5EF4-FFF2-40B4-BE49-F238E27FC236}">
                <a16:creationId xmlns:a16="http://schemas.microsoft.com/office/drawing/2014/main" id="{91781DCE-CC85-4449-853A-F7AB9EC17BDB}"/>
              </a:ext>
            </a:extLst>
          </p:cNvPr>
          <p:cNvGrpSpPr>
            <a:grpSpLocks/>
          </p:cNvGrpSpPr>
          <p:nvPr>
            <p:custDataLst>
              <p:tags r:id="rId80"/>
            </p:custDataLst>
          </p:nvPr>
        </p:nvGrpSpPr>
        <p:grpSpPr bwMode="auto">
          <a:xfrm>
            <a:off x="5973763" y="4080594"/>
            <a:ext cx="215900" cy="274637"/>
            <a:chOff x="3688" y="2636"/>
            <a:chExt cx="146" cy="186"/>
          </a:xfrm>
        </p:grpSpPr>
        <p:sp>
          <p:nvSpPr>
            <p:cNvPr id="87247" name="Rectangle 207">
              <a:extLst>
                <a:ext uri="{FF2B5EF4-FFF2-40B4-BE49-F238E27FC236}">
                  <a16:creationId xmlns:a16="http://schemas.microsoft.com/office/drawing/2014/main" id="{901D9239-790B-47A3-9676-C7824DC19EEB}"/>
                </a:ext>
              </a:extLst>
            </p:cNvPr>
            <p:cNvSpPr>
              <a:spLocks noChangeArrowheads="1"/>
            </p:cNvSpPr>
            <p:nvPr/>
          </p:nvSpPr>
          <p:spPr bwMode="auto">
            <a:xfrm>
              <a:off x="3718" y="2732"/>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48" name="Oval 208">
              <a:extLst>
                <a:ext uri="{FF2B5EF4-FFF2-40B4-BE49-F238E27FC236}">
                  <a16:creationId xmlns:a16="http://schemas.microsoft.com/office/drawing/2014/main" id="{69DFCC25-AE9C-4DD4-A33E-30070F6A97AD}"/>
                </a:ext>
              </a:extLst>
            </p:cNvPr>
            <p:cNvSpPr>
              <a:spLocks noChangeArrowheads="1"/>
            </p:cNvSpPr>
            <p:nvPr/>
          </p:nvSpPr>
          <p:spPr bwMode="auto">
            <a:xfrm>
              <a:off x="3718" y="2636"/>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49" name="Oval 209">
              <a:extLst>
                <a:ext uri="{FF2B5EF4-FFF2-40B4-BE49-F238E27FC236}">
                  <a16:creationId xmlns:a16="http://schemas.microsoft.com/office/drawing/2014/main" id="{5F8B985B-CA41-4E14-A061-D4B4EBB69951}"/>
                </a:ext>
              </a:extLst>
            </p:cNvPr>
            <p:cNvSpPr>
              <a:spLocks noChangeArrowheads="1"/>
            </p:cNvSpPr>
            <p:nvPr/>
          </p:nvSpPr>
          <p:spPr bwMode="auto">
            <a:xfrm rot="21120000" flipH="1">
              <a:off x="3804" y="2734"/>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50" name="Oval 210">
              <a:extLst>
                <a:ext uri="{FF2B5EF4-FFF2-40B4-BE49-F238E27FC236}">
                  <a16:creationId xmlns:a16="http://schemas.microsoft.com/office/drawing/2014/main" id="{DB843FCD-CF18-4D80-8C66-264C76B0440F}"/>
                </a:ext>
              </a:extLst>
            </p:cNvPr>
            <p:cNvSpPr>
              <a:spLocks noChangeArrowheads="1"/>
            </p:cNvSpPr>
            <p:nvPr/>
          </p:nvSpPr>
          <p:spPr bwMode="auto">
            <a:xfrm rot="480000">
              <a:off x="3688" y="2731"/>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7251" name="Group 211">
            <a:extLst>
              <a:ext uri="{FF2B5EF4-FFF2-40B4-BE49-F238E27FC236}">
                <a16:creationId xmlns:a16="http://schemas.microsoft.com/office/drawing/2014/main" id="{154A9E46-7A6F-4506-96C3-CBB267950C01}"/>
              </a:ext>
            </a:extLst>
          </p:cNvPr>
          <p:cNvGrpSpPr>
            <a:grpSpLocks/>
          </p:cNvGrpSpPr>
          <p:nvPr>
            <p:custDataLst>
              <p:tags r:id="rId81"/>
            </p:custDataLst>
          </p:nvPr>
        </p:nvGrpSpPr>
        <p:grpSpPr bwMode="auto">
          <a:xfrm>
            <a:off x="5638800" y="4080594"/>
            <a:ext cx="214313" cy="274637"/>
            <a:chOff x="3448" y="2588"/>
            <a:chExt cx="146" cy="186"/>
          </a:xfrm>
        </p:grpSpPr>
        <p:sp>
          <p:nvSpPr>
            <p:cNvPr id="87252" name="Rectangle 212">
              <a:extLst>
                <a:ext uri="{FF2B5EF4-FFF2-40B4-BE49-F238E27FC236}">
                  <a16:creationId xmlns:a16="http://schemas.microsoft.com/office/drawing/2014/main" id="{9656B48B-4D68-40E3-A6B8-83533B14D3EF}"/>
                </a:ext>
              </a:extLst>
            </p:cNvPr>
            <p:cNvSpPr>
              <a:spLocks noChangeArrowheads="1"/>
            </p:cNvSpPr>
            <p:nvPr/>
          </p:nvSpPr>
          <p:spPr bwMode="auto">
            <a:xfrm>
              <a:off x="3478" y="2684"/>
              <a:ext cx="88" cy="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53" name="Oval 213">
              <a:extLst>
                <a:ext uri="{FF2B5EF4-FFF2-40B4-BE49-F238E27FC236}">
                  <a16:creationId xmlns:a16="http://schemas.microsoft.com/office/drawing/2014/main" id="{8097DBF1-EB11-40B1-8798-F3970C8E0DE0}"/>
                </a:ext>
              </a:extLst>
            </p:cNvPr>
            <p:cNvSpPr>
              <a:spLocks noChangeArrowheads="1"/>
            </p:cNvSpPr>
            <p:nvPr/>
          </p:nvSpPr>
          <p:spPr bwMode="auto">
            <a:xfrm>
              <a:off x="3478" y="2588"/>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54" name="Oval 214">
              <a:extLst>
                <a:ext uri="{FF2B5EF4-FFF2-40B4-BE49-F238E27FC236}">
                  <a16:creationId xmlns:a16="http://schemas.microsoft.com/office/drawing/2014/main" id="{DBDFF9CA-0F7B-44B2-9102-A44C73903F4F}"/>
                </a:ext>
              </a:extLst>
            </p:cNvPr>
            <p:cNvSpPr>
              <a:spLocks noChangeArrowheads="1"/>
            </p:cNvSpPr>
            <p:nvPr/>
          </p:nvSpPr>
          <p:spPr bwMode="auto">
            <a:xfrm rot="21120000" flipH="1">
              <a:off x="3564" y="2686"/>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55" name="Oval 215">
              <a:extLst>
                <a:ext uri="{FF2B5EF4-FFF2-40B4-BE49-F238E27FC236}">
                  <a16:creationId xmlns:a16="http://schemas.microsoft.com/office/drawing/2014/main" id="{CF17FAE5-1101-44F0-8558-063C6963FAE9}"/>
                </a:ext>
              </a:extLst>
            </p:cNvPr>
            <p:cNvSpPr>
              <a:spLocks noChangeArrowheads="1"/>
            </p:cNvSpPr>
            <p:nvPr/>
          </p:nvSpPr>
          <p:spPr bwMode="auto">
            <a:xfrm rot="480000">
              <a:off x="3448" y="2683"/>
              <a:ext cx="30"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7256" name="Rectangle 216">
            <a:extLst>
              <a:ext uri="{FF2B5EF4-FFF2-40B4-BE49-F238E27FC236}">
                <a16:creationId xmlns:a16="http://schemas.microsoft.com/office/drawing/2014/main" id="{59951460-BFED-4564-A149-6C1253A031F2}"/>
              </a:ext>
            </a:extLst>
          </p:cNvPr>
          <p:cNvSpPr>
            <a:spLocks noGrp="1" noChangeArrowheads="1"/>
          </p:cNvSpPr>
          <p:nvPr>
            <p:ph type="title"/>
            <p:custDataLst>
              <p:tags r:id="rId82"/>
            </p:custDataLst>
          </p:nvPr>
        </p:nvSpPr>
        <p:spPr>
          <a:xfrm>
            <a:off x="49213" y="608013"/>
            <a:ext cx="9007475" cy="687387"/>
          </a:xfrm>
        </p:spPr>
        <p:txBody>
          <a:bodyPr/>
          <a:lstStyle/>
          <a:p>
            <a:r>
              <a:rPr lang="fr-FR" dirty="0"/>
              <a:t>5. Management de la performance </a:t>
            </a:r>
            <a:br>
              <a:rPr lang="fr-FR" dirty="0"/>
            </a:br>
            <a:r>
              <a:rPr lang="fr-FR" altLang="fr-FR" dirty="0"/>
              <a:t>Gérer l’entreprise et les performances individuelles</a:t>
            </a:r>
          </a:p>
        </p:txBody>
      </p:sp>
      <p:sp>
        <p:nvSpPr>
          <p:cNvPr id="87257" name="Line 217">
            <a:extLst>
              <a:ext uri="{FF2B5EF4-FFF2-40B4-BE49-F238E27FC236}">
                <a16:creationId xmlns:a16="http://schemas.microsoft.com/office/drawing/2014/main" id="{9BBE380A-939A-40D6-B787-1960290FD7A0}"/>
              </a:ext>
            </a:extLst>
          </p:cNvPr>
          <p:cNvSpPr>
            <a:spLocks noChangeShapeType="1"/>
          </p:cNvSpPr>
          <p:nvPr>
            <p:custDataLst>
              <p:tags r:id="rId83"/>
            </p:custDataLst>
          </p:nvPr>
        </p:nvSpPr>
        <p:spPr bwMode="auto">
          <a:xfrm>
            <a:off x="1847850" y="3080469"/>
            <a:ext cx="884238" cy="957262"/>
          </a:xfrm>
          <a:prstGeom prst="line">
            <a:avLst/>
          </a:prstGeom>
          <a:noFill/>
          <a:ln w="22225">
            <a:solidFill>
              <a:srgbClr val="00FF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258" name="Line 218">
            <a:extLst>
              <a:ext uri="{FF2B5EF4-FFF2-40B4-BE49-F238E27FC236}">
                <a16:creationId xmlns:a16="http://schemas.microsoft.com/office/drawing/2014/main" id="{5D8CD0BA-49E1-43A6-8F24-3E86E32DD0CB}"/>
              </a:ext>
            </a:extLst>
          </p:cNvPr>
          <p:cNvSpPr>
            <a:spLocks noChangeShapeType="1"/>
          </p:cNvSpPr>
          <p:nvPr>
            <p:custDataLst>
              <p:tags r:id="rId84"/>
            </p:custDataLst>
          </p:nvPr>
        </p:nvSpPr>
        <p:spPr bwMode="auto">
          <a:xfrm flipV="1">
            <a:off x="1838325" y="4232994"/>
            <a:ext cx="881063" cy="954087"/>
          </a:xfrm>
          <a:prstGeom prst="line">
            <a:avLst/>
          </a:prstGeom>
          <a:noFill/>
          <a:ln w="22225">
            <a:solidFill>
              <a:srgbClr val="00FF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9" name="Espace réservé du numéro de diapositive 1">
            <a:extLst>
              <a:ext uri="{FF2B5EF4-FFF2-40B4-BE49-F238E27FC236}">
                <a16:creationId xmlns:a16="http://schemas.microsoft.com/office/drawing/2014/main" id="{D07F895F-1EC2-43AA-B3BC-E7AF356A6726}"/>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28</a:t>
            </a:fld>
            <a:endParaRPr lang="fr-F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CF305-74C8-4711-9431-503BE0EF7817}"/>
              </a:ext>
            </a:extLst>
          </p:cNvPr>
          <p:cNvSpPr>
            <a:spLocks noGrp="1"/>
          </p:cNvSpPr>
          <p:nvPr>
            <p:ph type="title"/>
            <p:custDataLst>
              <p:tags r:id="rId1"/>
            </p:custDataLst>
          </p:nvPr>
        </p:nvSpPr>
        <p:spPr>
          <a:xfrm>
            <a:off x="827586" y="990600"/>
            <a:ext cx="7478214" cy="457200"/>
          </a:xfrm>
        </p:spPr>
        <p:txBody>
          <a:bodyPr/>
          <a:lstStyle/>
          <a:p>
            <a:r>
              <a:rPr lang="fr-FR" dirty="0"/>
              <a:t>Les niveaux de maturité de la </a:t>
            </a:r>
            <a:r>
              <a:rPr lang="fr-FR" dirty="0" err="1"/>
              <a:t>supply</a:t>
            </a:r>
            <a:r>
              <a:rPr lang="fr-FR" dirty="0"/>
              <a:t> </a:t>
            </a:r>
            <a:r>
              <a:rPr lang="fr-FR" dirty="0" err="1"/>
              <a:t>chain</a:t>
            </a:r>
            <a:endParaRPr lang="fr-FR" dirty="0"/>
          </a:p>
        </p:txBody>
      </p:sp>
      <p:grpSp>
        <p:nvGrpSpPr>
          <p:cNvPr id="4" name="Groupe 3">
            <a:extLst>
              <a:ext uri="{FF2B5EF4-FFF2-40B4-BE49-F238E27FC236}">
                <a16:creationId xmlns:a16="http://schemas.microsoft.com/office/drawing/2014/main" id="{1B07E4F4-104F-41F3-850D-E70870BED169}"/>
              </a:ext>
            </a:extLst>
          </p:cNvPr>
          <p:cNvGrpSpPr/>
          <p:nvPr>
            <p:custDataLst>
              <p:tags r:id="rId2"/>
            </p:custDataLst>
          </p:nvPr>
        </p:nvGrpSpPr>
        <p:grpSpPr>
          <a:xfrm>
            <a:off x="1078109" y="1978048"/>
            <a:ext cx="7313191" cy="4647487"/>
            <a:chOff x="1119384" y="998858"/>
            <a:chExt cx="7313191" cy="4647487"/>
          </a:xfrm>
        </p:grpSpPr>
        <p:sp>
          <p:nvSpPr>
            <p:cNvPr id="5" name="Rectangle 2">
              <a:extLst>
                <a:ext uri="{FF2B5EF4-FFF2-40B4-BE49-F238E27FC236}">
                  <a16:creationId xmlns:a16="http://schemas.microsoft.com/office/drawing/2014/main" id="{B5C35B77-F8BF-4A01-B69B-1F6C1389FD9A}"/>
                </a:ext>
              </a:extLst>
            </p:cNvPr>
            <p:cNvSpPr>
              <a:spLocks noChangeArrowheads="1"/>
            </p:cNvSpPr>
            <p:nvPr/>
          </p:nvSpPr>
          <p:spPr bwMode="auto">
            <a:xfrm>
              <a:off x="1752600" y="4038600"/>
              <a:ext cx="1371600" cy="1295400"/>
            </a:xfrm>
            <a:prstGeom prst="rect">
              <a:avLst/>
            </a:prstGeom>
            <a:solidFill>
              <a:srgbClr val="CCE4F5"/>
            </a:solidFill>
            <a:ln w="9525">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lnSpc>
                  <a:spcPct val="80000"/>
                </a:lnSpc>
              </a:pPr>
              <a:r>
                <a:rPr lang="fr-FR" altLang="fr-FR" sz="1400">
                  <a:solidFill>
                    <a:srgbClr val="000000"/>
                  </a:solidFill>
                </a:rPr>
                <a:t>Ressources </a:t>
              </a:r>
              <a:br>
                <a:rPr lang="fr-FR" altLang="fr-FR" sz="1400">
                  <a:solidFill>
                    <a:srgbClr val="000000"/>
                  </a:solidFill>
                </a:rPr>
              </a:br>
              <a:r>
                <a:rPr lang="fr-FR" altLang="fr-FR" sz="1400">
                  <a:solidFill>
                    <a:srgbClr val="000000"/>
                  </a:solidFill>
                </a:rPr>
                <a:t>pilotées</a:t>
              </a:r>
              <a:br>
                <a:rPr lang="fr-FR" altLang="fr-FR" sz="1400">
                  <a:solidFill>
                    <a:srgbClr val="000000"/>
                  </a:solidFill>
                </a:rPr>
              </a:br>
              <a:r>
                <a:rPr lang="fr-FR" altLang="fr-FR" sz="1400">
                  <a:solidFill>
                    <a:srgbClr val="000000"/>
                  </a:solidFill>
                </a:rPr>
                <a:t>par direction</a:t>
              </a:r>
              <a:br>
                <a:rPr lang="fr-FR" altLang="fr-FR" sz="1400">
                  <a:solidFill>
                    <a:srgbClr val="000000"/>
                  </a:solidFill>
                </a:rPr>
              </a:br>
              <a:br>
                <a:rPr lang="fr-FR" altLang="fr-FR" sz="1400">
                  <a:solidFill>
                    <a:srgbClr val="000000"/>
                  </a:solidFill>
                </a:rPr>
              </a:br>
              <a:r>
                <a:rPr lang="fr-FR" altLang="fr-FR" sz="1400">
                  <a:solidFill>
                    <a:srgbClr val="000000"/>
                  </a:solidFill>
                </a:rPr>
                <a:t>Performance </a:t>
              </a:r>
              <a:br>
                <a:rPr lang="fr-FR" altLang="fr-FR" sz="1400">
                  <a:solidFill>
                    <a:srgbClr val="000000"/>
                  </a:solidFill>
                </a:rPr>
              </a:br>
              <a:r>
                <a:rPr lang="fr-FR" altLang="fr-FR" sz="1400">
                  <a:solidFill>
                    <a:srgbClr val="000000"/>
                  </a:solidFill>
                </a:rPr>
                <a:t>mesurée par </a:t>
              </a:r>
              <a:br>
                <a:rPr lang="fr-FR" altLang="fr-FR" sz="1400">
                  <a:solidFill>
                    <a:srgbClr val="000000"/>
                  </a:solidFill>
                </a:rPr>
              </a:br>
              <a:r>
                <a:rPr lang="fr-FR" altLang="fr-FR" sz="1400">
                  <a:solidFill>
                    <a:srgbClr val="000000"/>
                  </a:solidFill>
                </a:rPr>
                <a:t>fonction</a:t>
              </a:r>
            </a:p>
          </p:txBody>
        </p:sp>
        <p:sp>
          <p:nvSpPr>
            <p:cNvPr id="6" name="Rectangle 3">
              <a:extLst>
                <a:ext uri="{FF2B5EF4-FFF2-40B4-BE49-F238E27FC236}">
                  <a16:creationId xmlns:a16="http://schemas.microsoft.com/office/drawing/2014/main" id="{31AAF61E-0E52-492D-8393-42262772E538}"/>
                </a:ext>
              </a:extLst>
            </p:cNvPr>
            <p:cNvSpPr>
              <a:spLocks noChangeArrowheads="1"/>
            </p:cNvSpPr>
            <p:nvPr/>
          </p:nvSpPr>
          <p:spPr bwMode="auto">
            <a:xfrm>
              <a:off x="3352800" y="3581400"/>
              <a:ext cx="1371600" cy="1752600"/>
            </a:xfrm>
            <a:prstGeom prst="rect">
              <a:avLst/>
            </a:prstGeom>
            <a:solidFill>
              <a:srgbClr val="CCE4F5"/>
            </a:solidFill>
            <a:ln w="9525">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lnSpc>
                  <a:spcPct val="80000"/>
                </a:lnSpc>
              </a:pPr>
              <a:r>
                <a:rPr lang="fr-FR" altLang="fr-FR" sz="1400">
                  <a:solidFill>
                    <a:srgbClr val="000000"/>
                  </a:solidFill>
                </a:rPr>
                <a:t>Ressources </a:t>
              </a:r>
              <a:br>
                <a:rPr lang="fr-FR" altLang="fr-FR" sz="1400">
                  <a:solidFill>
                    <a:srgbClr val="000000"/>
                  </a:solidFill>
                </a:rPr>
              </a:br>
              <a:r>
                <a:rPr lang="fr-FR" altLang="fr-FR" sz="1400">
                  <a:solidFill>
                    <a:srgbClr val="000000"/>
                  </a:solidFill>
                </a:rPr>
                <a:t>pilotées</a:t>
              </a:r>
              <a:br>
                <a:rPr lang="fr-FR" altLang="fr-FR" sz="1400">
                  <a:solidFill>
                    <a:srgbClr val="000000"/>
                  </a:solidFill>
                </a:rPr>
              </a:br>
              <a:r>
                <a:rPr lang="fr-FR" altLang="fr-FR" sz="1400">
                  <a:solidFill>
                    <a:srgbClr val="000000"/>
                  </a:solidFill>
                </a:rPr>
                <a:t>par direction et</a:t>
              </a:r>
              <a:br>
                <a:rPr lang="fr-FR" altLang="fr-FR" sz="1400">
                  <a:solidFill>
                    <a:srgbClr val="000000"/>
                  </a:solidFill>
                </a:rPr>
              </a:br>
              <a:r>
                <a:rPr lang="fr-FR" altLang="fr-FR" sz="1400">
                  <a:solidFill>
                    <a:srgbClr val="000000"/>
                  </a:solidFill>
                </a:rPr>
                <a:t>par processus</a:t>
              </a:r>
              <a:br>
                <a:rPr lang="fr-FR" altLang="fr-FR" sz="1400">
                  <a:solidFill>
                    <a:srgbClr val="000000"/>
                  </a:solidFill>
                </a:rPr>
              </a:br>
              <a:r>
                <a:rPr lang="fr-FR" altLang="fr-FR" sz="1400">
                  <a:solidFill>
                    <a:srgbClr val="000000"/>
                  </a:solidFill>
                </a:rPr>
                <a:t>transversal</a:t>
              </a:r>
              <a:br>
                <a:rPr lang="fr-FR" altLang="fr-FR" sz="1400">
                  <a:solidFill>
                    <a:srgbClr val="000000"/>
                  </a:solidFill>
                </a:rPr>
              </a:br>
              <a:br>
                <a:rPr lang="fr-FR" altLang="fr-FR" sz="1400">
                  <a:solidFill>
                    <a:srgbClr val="000000"/>
                  </a:solidFill>
                </a:rPr>
              </a:br>
              <a:r>
                <a:rPr lang="fr-FR" altLang="fr-FR" sz="1400">
                  <a:solidFill>
                    <a:srgbClr val="000000"/>
                  </a:solidFill>
                </a:rPr>
                <a:t>Performance</a:t>
              </a:r>
              <a:br>
                <a:rPr lang="fr-FR" altLang="fr-FR" sz="1400">
                  <a:solidFill>
                    <a:srgbClr val="000000"/>
                  </a:solidFill>
                </a:rPr>
              </a:br>
              <a:r>
                <a:rPr lang="fr-FR" altLang="fr-FR" sz="1400">
                  <a:solidFill>
                    <a:srgbClr val="000000"/>
                  </a:solidFill>
                </a:rPr>
                <a:t>transversale</a:t>
              </a:r>
              <a:br>
                <a:rPr lang="fr-FR" altLang="fr-FR" sz="1400">
                  <a:solidFill>
                    <a:srgbClr val="000000"/>
                  </a:solidFill>
                </a:rPr>
              </a:br>
              <a:r>
                <a:rPr lang="fr-FR" altLang="fr-FR" sz="1400">
                  <a:solidFill>
                    <a:srgbClr val="000000"/>
                  </a:solidFill>
                </a:rPr>
                <a:t>dominante</a:t>
              </a:r>
            </a:p>
          </p:txBody>
        </p:sp>
        <p:sp>
          <p:nvSpPr>
            <p:cNvPr id="7" name="Rectangle 4">
              <a:extLst>
                <a:ext uri="{FF2B5EF4-FFF2-40B4-BE49-F238E27FC236}">
                  <a16:creationId xmlns:a16="http://schemas.microsoft.com/office/drawing/2014/main" id="{A15B8212-7ABD-4E08-82AA-2431B956EE98}"/>
                </a:ext>
              </a:extLst>
            </p:cNvPr>
            <p:cNvSpPr>
              <a:spLocks noChangeArrowheads="1"/>
            </p:cNvSpPr>
            <p:nvPr/>
          </p:nvSpPr>
          <p:spPr bwMode="auto">
            <a:xfrm>
              <a:off x="4953000" y="3048000"/>
              <a:ext cx="1371600" cy="2286000"/>
            </a:xfrm>
            <a:prstGeom prst="rect">
              <a:avLst/>
            </a:prstGeom>
            <a:solidFill>
              <a:srgbClr val="CCE4F5"/>
            </a:solidFill>
            <a:ln w="9525">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lnSpc>
                  <a:spcPct val="70000"/>
                </a:lnSpc>
              </a:pPr>
              <a:r>
                <a:rPr lang="fr-FR" altLang="fr-FR" sz="1400" dirty="0">
                  <a:solidFill>
                    <a:srgbClr val="000000"/>
                  </a:solidFill>
                </a:rPr>
                <a:t>Coopération </a:t>
              </a:r>
              <a:br>
                <a:rPr lang="fr-FR" altLang="fr-FR" sz="1400" dirty="0">
                  <a:solidFill>
                    <a:srgbClr val="000000"/>
                  </a:solidFill>
                </a:rPr>
              </a:br>
              <a:r>
                <a:rPr lang="fr-FR" altLang="fr-FR" sz="1400" dirty="0">
                  <a:solidFill>
                    <a:srgbClr val="000000"/>
                  </a:solidFill>
                </a:rPr>
                <a:t>avec les</a:t>
              </a:r>
              <a:br>
                <a:rPr lang="fr-FR" altLang="fr-FR" sz="1400" dirty="0">
                  <a:solidFill>
                    <a:srgbClr val="000000"/>
                  </a:solidFill>
                </a:rPr>
              </a:br>
              <a:r>
                <a:rPr lang="fr-FR" altLang="fr-FR" sz="1400" dirty="0">
                  <a:solidFill>
                    <a:srgbClr val="000000"/>
                  </a:solidFill>
                </a:rPr>
                <a:t>fournisseurs et</a:t>
              </a:r>
              <a:br>
                <a:rPr lang="fr-FR" altLang="fr-FR" sz="1400" dirty="0">
                  <a:solidFill>
                    <a:srgbClr val="000000"/>
                  </a:solidFill>
                </a:rPr>
              </a:br>
              <a:r>
                <a:rPr lang="fr-FR" altLang="fr-FR" sz="1400" dirty="0">
                  <a:solidFill>
                    <a:srgbClr val="000000"/>
                  </a:solidFill>
                </a:rPr>
                <a:t>distributeurs</a:t>
              </a:r>
            </a:p>
            <a:p>
              <a:pPr algn="ctr" eaLnBrk="1" hangingPunct="1"/>
              <a:endParaRPr lang="fr-FR" altLang="fr-FR" sz="1400" dirty="0">
                <a:solidFill>
                  <a:srgbClr val="000000"/>
                </a:solidFill>
              </a:endParaRPr>
            </a:p>
            <a:p>
              <a:pPr algn="ctr" eaLnBrk="1" hangingPunct="1">
                <a:lnSpc>
                  <a:spcPct val="80000"/>
                </a:lnSpc>
              </a:pPr>
              <a:r>
                <a:rPr lang="fr-FR" altLang="fr-FR" sz="1400" dirty="0">
                  <a:solidFill>
                    <a:srgbClr val="000000"/>
                  </a:solidFill>
                </a:rPr>
                <a:t>Systèmes de</a:t>
              </a:r>
              <a:br>
                <a:rPr lang="fr-FR" altLang="fr-FR" sz="1400" dirty="0">
                  <a:solidFill>
                    <a:srgbClr val="000000"/>
                  </a:solidFill>
                </a:rPr>
              </a:br>
              <a:r>
                <a:rPr lang="fr-FR" altLang="fr-FR" sz="1400" dirty="0">
                  <a:solidFill>
                    <a:srgbClr val="000000"/>
                  </a:solidFill>
                </a:rPr>
                <a:t>pilotage et</a:t>
              </a:r>
              <a:br>
                <a:rPr lang="fr-FR" altLang="fr-FR" sz="1400" dirty="0">
                  <a:solidFill>
                    <a:srgbClr val="000000"/>
                  </a:solidFill>
                </a:rPr>
              </a:br>
              <a:r>
                <a:rPr lang="fr-FR" altLang="fr-FR" sz="1400" dirty="0">
                  <a:solidFill>
                    <a:srgbClr val="000000"/>
                  </a:solidFill>
                </a:rPr>
                <a:t>d’information</a:t>
              </a:r>
              <a:br>
                <a:rPr lang="fr-FR" altLang="fr-FR" sz="1400" dirty="0">
                  <a:solidFill>
                    <a:srgbClr val="000000"/>
                  </a:solidFill>
                </a:rPr>
              </a:br>
              <a:r>
                <a:rPr lang="fr-FR" altLang="fr-FR" sz="1400" dirty="0">
                  <a:solidFill>
                    <a:srgbClr val="000000"/>
                  </a:solidFill>
                </a:rPr>
                <a:t>interfacés ou</a:t>
              </a:r>
              <a:br>
                <a:rPr lang="fr-FR" altLang="fr-FR" sz="1400" dirty="0">
                  <a:solidFill>
                    <a:srgbClr val="000000"/>
                  </a:solidFill>
                </a:rPr>
              </a:br>
              <a:r>
                <a:rPr lang="fr-FR" altLang="fr-FR" sz="1400" dirty="0">
                  <a:solidFill>
                    <a:srgbClr val="000000"/>
                  </a:solidFill>
                </a:rPr>
                <a:t>partagés</a:t>
              </a:r>
            </a:p>
          </p:txBody>
        </p:sp>
        <p:sp>
          <p:nvSpPr>
            <p:cNvPr id="8" name="Rectangle 5">
              <a:extLst>
                <a:ext uri="{FF2B5EF4-FFF2-40B4-BE49-F238E27FC236}">
                  <a16:creationId xmlns:a16="http://schemas.microsoft.com/office/drawing/2014/main" id="{2FF77929-89A7-453F-8276-9C8AF8A36FB8}"/>
                </a:ext>
              </a:extLst>
            </p:cNvPr>
            <p:cNvSpPr>
              <a:spLocks noChangeArrowheads="1"/>
            </p:cNvSpPr>
            <p:nvPr/>
          </p:nvSpPr>
          <p:spPr bwMode="auto">
            <a:xfrm>
              <a:off x="6572250" y="2362200"/>
              <a:ext cx="1371600" cy="2971800"/>
            </a:xfrm>
            <a:prstGeom prst="rect">
              <a:avLst/>
            </a:prstGeom>
            <a:solidFill>
              <a:srgbClr val="CCE4F5"/>
            </a:solidFill>
            <a:ln w="9525">
              <a:solidFill>
                <a:srgbClr val="000000"/>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fr-FR" altLang="fr-FR" sz="1400">
                  <a:solidFill>
                    <a:srgbClr val="000000"/>
                  </a:solidFill>
                </a:rPr>
                <a:t>Ensemble de la</a:t>
              </a:r>
              <a:br>
                <a:rPr lang="fr-FR" altLang="fr-FR" sz="1400">
                  <a:solidFill>
                    <a:srgbClr val="000000"/>
                  </a:solidFill>
                </a:rPr>
              </a:br>
              <a:r>
                <a:rPr lang="fr-FR" altLang="fr-FR" sz="1400">
                  <a:solidFill>
                    <a:srgbClr val="000000"/>
                  </a:solidFill>
                </a:rPr>
                <a:t>filière</a:t>
              </a:r>
              <a:br>
                <a:rPr lang="fr-FR" altLang="fr-FR" sz="1400">
                  <a:solidFill>
                    <a:srgbClr val="000000"/>
                  </a:solidFill>
                </a:rPr>
              </a:br>
              <a:r>
                <a:rPr lang="fr-FR" altLang="fr-FR" sz="1400">
                  <a:solidFill>
                    <a:srgbClr val="000000"/>
                  </a:solidFill>
                </a:rPr>
                <a:t>industrielle</a:t>
              </a:r>
            </a:p>
            <a:p>
              <a:pPr algn="ctr" eaLnBrk="1" hangingPunct="1">
                <a:lnSpc>
                  <a:spcPct val="80000"/>
                </a:lnSpc>
              </a:pPr>
              <a:r>
                <a:rPr lang="fr-FR" altLang="fr-FR" sz="1400">
                  <a:solidFill>
                    <a:srgbClr val="000000"/>
                  </a:solidFill>
                </a:rPr>
                <a:t>orientée vers</a:t>
              </a:r>
              <a:br>
                <a:rPr lang="fr-FR" altLang="fr-FR" sz="1400">
                  <a:solidFill>
                    <a:srgbClr val="000000"/>
                  </a:solidFill>
                </a:rPr>
              </a:br>
              <a:r>
                <a:rPr lang="fr-FR" altLang="fr-FR" sz="1400">
                  <a:solidFill>
                    <a:srgbClr val="000000"/>
                  </a:solidFill>
                </a:rPr>
                <a:t>le client final</a:t>
              </a:r>
            </a:p>
            <a:p>
              <a:pPr algn="ctr" eaLnBrk="1" hangingPunct="1"/>
              <a:br>
                <a:rPr lang="fr-FR" altLang="fr-FR" sz="1400">
                  <a:solidFill>
                    <a:srgbClr val="000000"/>
                  </a:solidFill>
                </a:rPr>
              </a:br>
              <a:endParaRPr lang="fr-FR" altLang="fr-FR" sz="1400">
                <a:solidFill>
                  <a:srgbClr val="000000"/>
                </a:solidFill>
              </a:endParaRPr>
            </a:p>
            <a:p>
              <a:pPr algn="ctr" eaLnBrk="1" hangingPunct="1">
                <a:lnSpc>
                  <a:spcPct val="80000"/>
                </a:lnSpc>
              </a:pPr>
              <a:r>
                <a:rPr lang="fr-FR" altLang="fr-FR" sz="1400">
                  <a:solidFill>
                    <a:srgbClr val="000000"/>
                  </a:solidFill>
                </a:rPr>
                <a:t>Indicateurs</a:t>
              </a:r>
              <a:br>
                <a:rPr lang="fr-FR" altLang="fr-FR" sz="1400">
                  <a:solidFill>
                    <a:srgbClr val="000000"/>
                  </a:solidFill>
                </a:rPr>
              </a:br>
              <a:r>
                <a:rPr lang="fr-FR" altLang="fr-FR" sz="1400">
                  <a:solidFill>
                    <a:srgbClr val="000000"/>
                  </a:solidFill>
                </a:rPr>
                <a:t>totalement</a:t>
              </a:r>
              <a:br>
                <a:rPr lang="fr-FR" altLang="fr-FR" sz="1400">
                  <a:solidFill>
                    <a:srgbClr val="000000"/>
                  </a:solidFill>
                </a:rPr>
              </a:br>
              <a:r>
                <a:rPr lang="fr-FR" altLang="fr-FR" sz="1400">
                  <a:solidFill>
                    <a:srgbClr val="000000"/>
                  </a:solidFill>
                </a:rPr>
                <a:t>intégrés</a:t>
              </a:r>
            </a:p>
          </p:txBody>
        </p:sp>
        <p:sp>
          <p:nvSpPr>
            <p:cNvPr id="9" name="Line 6">
              <a:extLst>
                <a:ext uri="{FF2B5EF4-FFF2-40B4-BE49-F238E27FC236}">
                  <a16:creationId xmlns:a16="http://schemas.microsoft.com/office/drawing/2014/main" id="{91C335D0-72FF-4FFF-9A00-BDACAC15A88E}"/>
                </a:ext>
              </a:extLst>
            </p:cNvPr>
            <p:cNvSpPr>
              <a:spLocks noChangeShapeType="1"/>
            </p:cNvSpPr>
            <p:nvPr/>
          </p:nvSpPr>
          <p:spPr bwMode="auto">
            <a:xfrm>
              <a:off x="1447800" y="5334000"/>
              <a:ext cx="67056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10" name="Line 7">
              <a:extLst>
                <a:ext uri="{FF2B5EF4-FFF2-40B4-BE49-F238E27FC236}">
                  <a16:creationId xmlns:a16="http://schemas.microsoft.com/office/drawing/2014/main" id="{49128ED4-C5A4-452D-BDFF-9298EA4B9B50}"/>
                </a:ext>
              </a:extLst>
            </p:cNvPr>
            <p:cNvSpPr>
              <a:spLocks noChangeShapeType="1"/>
            </p:cNvSpPr>
            <p:nvPr/>
          </p:nvSpPr>
          <p:spPr bwMode="auto">
            <a:xfrm flipV="1">
              <a:off x="1447800" y="1295400"/>
              <a:ext cx="0" cy="40386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11" name="Text Box 8">
              <a:extLst>
                <a:ext uri="{FF2B5EF4-FFF2-40B4-BE49-F238E27FC236}">
                  <a16:creationId xmlns:a16="http://schemas.microsoft.com/office/drawing/2014/main" id="{04E2F57B-B14E-46E0-B999-4C3176ADD5F0}"/>
                </a:ext>
              </a:extLst>
            </p:cNvPr>
            <p:cNvSpPr txBox="1">
              <a:spLocks noChangeArrowheads="1"/>
            </p:cNvSpPr>
            <p:nvPr/>
          </p:nvSpPr>
          <p:spPr bwMode="auto">
            <a:xfrm>
              <a:off x="1768475" y="3359150"/>
              <a:ext cx="1279525" cy="677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lnSpc>
                  <a:spcPct val="80000"/>
                </a:lnSpc>
              </a:pPr>
              <a:r>
                <a:rPr lang="fr-FR" altLang="fr-FR" sz="1600" b="1" i="1">
                  <a:solidFill>
                    <a:srgbClr val="000000"/>
                  </a:solidFill>
                </a:rPr>
                <a:t>Niveau 1</a:t>
              </a:r>
              <a:br>
                <a:rPr lang="fr-FR" altLang="fr-FR" sz="1600" b="1">
                  <a:solidFill>
                    <a:srgbClr val="000000"/>
                  </a:solidFill>
                </a:rPr>
              </a:br>
              <a:r>
                <a:rPr lang="fr-FR" altLang="fr-FR" sz="1600" b="1">
                  <a:solidFill>
                    <a:srgbClr val="000000"/>
                  </a:solidFill>
                </a:rPr>
                <a:t>Focus</a:t>
              </a:r>
            </a:p>
            <a:p>
              <a:pPr algn="ctr" eaLnBrk="1" hangingPunct="1">
                <a:lnSpc>
                  <a:spcPct val="80000"/>
                </a:lnSpc>
              </a:pPr>
              <a:r>
                <a:rPr lang="fr-FR" altLang="fr-FR" sz="1600" b="1">
                  <a:solidFill>
                    <a:srgbClr val="000000"/>
                  </a:solidFill>
                </a:rPr>
                <a:t>fonctionnel</a:t>
              </a:r>
            </a:p>
          </p:txBody>
        </p:sp>
        <p:sp>
          <p:nvSpPr>
            <p:cNvPr id="12" name="Text Box 9">
              <a:extLst>
                <a:ext uri="{FF2B5EF4-FFF2-40B4-BE49-F238E27FC236}">
                  <a16:creationId xmlns:a16="http://schemas.microsoft.com/office/drawing/2014/main" id="{FDD57CCA-AC77-471D-A404-BE53C306E22D}"/>
                </a:ext>
              </a:extLst>
            </p:cNvPr>
            <p:cNvSpPr txBox="1">
              <a:spLocks noChangeArrowheads="1"/>
            </p:cNvSpPr>
            <p:nvPr/>
          </p:nvSpPr>
          <p:spPr bwMode="auto">
            <a:xfrm>
              <a:off x="3398838" y="2825750"/>
              <a:ext cx="1189037" cy="677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lnSpc>
                  <a:spcPct val="80000"/>
                </a:lnSpc>
              </a:pPr>
              <a:r>
                <a:rPr lang="fr-FR" altLang="fr-FR" sz="1600" b="1" i="1">
                  <a:solidFill>
                    <a:srgbClr val="000000"/>
                  </a:solidFill>
                </a:rPr>
                <a:t>Niveau 2</a:t>
              </a:r>
              <a:br>
                <a:rPr lang="fr-FR" altLang="fr-FR" sz="1600" b="1" i="1">
                  <a:solidFill>
                    <a:srgbClr val="000000"/>
                  </a:solidFill>
                </a:rPr>
              </a:br>
              <a:r>
                <a:rPr lang="fr-FR" altLang="fr-FR" sz="1600" b="1">
                  <a:solidFill>
                    <a:srgbClr val="000000"/>
                  </a:solidFill>
                </a:rPr>
                <a:t>Entreprise</a:t>
              </a:r>
            </a:p>
            <a:p>
              <a:pPr algn="ctr" eaLnBrk="1" hangingPunct="1">
                <a:lnSpc>
                  <a:spcPct val="80000"/>
                </a:lnSpc>
              </a:pPr>
              <a:r>
                <a:rPr lang="fr-FR" altLang="fr-FR" sz="1600" b="1">
                  <a:solidFill>
                    <a:srgbClr val="000000"/>
                  </a:solidFill>
                </a:rPr>
                <a:t>intégrée</a:t>
              </a:r>
            </a:p>
          </p:txBody>
        </p:sp>
        <p:sp>
          <p:nvSpPr>
            <p:cNvPr id="13" name="Text Box 10">
              <a:extLst>
                <a:ext uri="{FF2B5EF4-FFF2-40B4-BE49-F238E27FC236}">
                  <a16:creationId xmlns:a16="http://schemas.microsoft.com/office/drawing/2014/main" id="{5EB278CB-FDE1-4D64-A43C-28DB571D6454}"/>
                </a:ext>
              </a:extLst>
            </p:cNvPr>
            <p:cNvSpPr txBox="1">
              <a:spLocks noChangeArrowheads="1"/>
            </p:cNvSpPr>
            <p:nvPr/>
          </p:nvSpPr>
          <p:spPr bwMode="auto">
            <a:xfrm>
              <a:off x="4984750" y="2368550"/>
              <a:ext cx="1189038" cy="677863"/>
            </a:xfrm>
            <a:prstGeom prst="rect">
              <a:avLst/>
            </a:prstGeom>
            <a:noFill/>
            <a:ln w="9525">
              <a:noFill/>
              <a:miter lim="800000"/>
              <a:headEnd/>
              <a:tailEnd/>
            </a:ln>
            <a:effectLst/>
          </p:spPr>
          <p:txBody>
            <a:bodyPr wrap="none">
              <a:spAutoFit/>
            </a:bodyPr>
            <a:lstStyle/>
            <a:p>
              <a:pPr algn="ctr">
                <a:lnSpc>
                  <a:spcPct val="80000"/>
                </a:lnSpc>
                <a:defRPr/>
              </a:pPr>
              <a:r>
                <a:rPr lang="fr-FR" sz="1600" b="1" i="1">
                  <a:solidFill>
                    <a:srgbClr val="000000"/>
                  </a:solidFill>
                  <a:latin typeface="Arial" charset="0"/>
                </a:rPr>
                <a:t>Niveau 3</a:t>
              </a:r>
              <a:br>
                <a:rPr lang="fr-FR" sz="1600" b="1" i="1">
                  <a:solidFill>
                    <a:srgbClr val="000000"/>
                  </a:solidFill>
                  <a:effectLst>
                    <a:outerShdw blurRad="38100" dist="38100" dir="2700000" algn="tl">
                      <a:srgbClr val="C0C0C0"/>
                    </a:outerShdw>
                  </a:effectLst>
                  <a:latin typeface="Arial" charset="0"/>
                </a:rPr>
              </a:br>
              <a:r>
                <a:rPr lang="fr-FR" sz="1600" b="1">
                  <a:solidFill>
                    <a:srgbClr val="000000"/>
                  </a:solidFill>
                  <a:latin typeface="Arial" charset="0"/>
                </a:rPr>
                <a:t>Entreprise</a:t>
              </a:r>
            </a:p>
            <a:p>
              <a:pPr algn="ctr">
                <a:lnSpc>
                  <a:spcPct val="80000"/>
                </a:lnSpc>
                <a:defRPr/>
              </a:pPr>
              <a:r>
                <a:rPr lang="fr-FR" sz="1600" b="1">
                  <a:solidFill>
                    <a:srgbClr val="000000"/>
                  </a:solidFill>
                  <a:latin typeface="Arial" charset="0"/>
                </a:rPr>
                <a:t>étendue</a:t>
              </a:r>
            </a:p>
          </p:txBody>
        </p:sp>
        <p:sp>
          <p:nvSpPr>
            <p:cNvPr id="14" name="Text Box 11">
              <a:extLst>
                <a:ext uri="{FF2B5EF4-FFF2-40B4-BE49-F238E27FC236}">
                  <a16:creationId xmlns:a16="http://schemas.microsoft.com/office/drawing/2014/main" id="{11F26AC7-4943-45E8-8D5F-96E59B6DAC2F}"/>
                </a:ext>
              </a:extLst>
            </p:cNvPr>
            <p:cNvSpPr txBox="1">
              <a:spLocks noChangeArrowheads="1"/>
            </p:cNvSpPr>
            <p:nvPr/>
          </p:nvSpPr>
          <p:spPr bwMode="auto">
            <a:xfrm>
              <a:off x="6489700" y="1682750"/>
              <a:ext cx="1450975" cy="677863"/>
            </a:xfrm>
            <a:prstGeom prst="rect">
              <a:avLst/>
            </a:prstGeom>
            <a:noFill/>
            <a:ln w="9525">
              <a:noFill/>
              <a:miter lim="800000"/>
              <a:headEnd/>
              <a:tailEnd/>
            </a:ln>
            <a:effectLst/>
          </p:spPr>
          <p:txBody>
            <a:bodyPr wrap="none">
              <a:spAutoFit/>
            </a:bodyPr>
            <a:lstStyle/>
            <a:p>
              <a:pPr algn="ctr">
                <a:lnSpc>
                  <a:spcPct val="80000"/>
                </a:lnSpc>
                <a:defRPr/>
              </a:pPr>
              <a:r>
                <a:rPr lang="fr-FR" sz="1600" b="1" i="1">
                  <a:solidFill>
                    <a:srgbClr val="000000"/>
                  </a:solidFill>
                  <a:latin typeface="Arial" charset="0"/>
                </a:rPr>
                <a:t>Niveau 4</a:t>
              </a:r>
              <a:br>
                <a:rPr lang="fr-FR" sz="1600" b="1" i="1">
                  <a:solidFill>
                    <a:srgbClr val="000000"/>
                  </a:solidFill>
                  <a:effectLst>
                    <a:outerShdw blurRad="38100" dist="38100" dir="2700000" algn="tl">
                      <a:srgbClr val="C0C0C0"/>
                    </a:outerShdw>
                  </a:effectLst>
                  <a:latin typeface="Arial" charset="0"/>
                </a:rPr>
              </a:br>
              <a:r>
                <a:rPr lang="fr-FR" sz="1600" b="1">
                  <a:solidFill>
                    <a:srgbClr val="000000"/>
                  </a:solidFill>
                  <a:latin typeface="Arial" charset="0"/>
                </a:rPr>
                <a:t>Réseau</a:t>
              </a:r>
            </a:p>
            <a:p>
              <a:pPr algn="ctr">
                <a:lnSpc>
                  <a:spcPct val="80000"/>
                </a:lnSpc>
                <a:defRPr/>
              </a:pPr>
              <a:r>
                <a:rPr lang="fr-FR" sz="1600" b="1">
                  <a:solidFill>
                    <a:srgbClr val="000000"/>
                  </a:solidFill>
                  <a:latin typeface="Arial" charset="0"/>
                </a:rPr>
                <a:t>orienté client</a:t>
              </a:r>
            </a:p>
          </p:txBody>
        </p:sp>
        <p:sp>
          <p:nvSpPr>
            <p:cNvPr id="15" name="AutoShape 13">
              <a:extLst>
                <a:ext uri="{FF2B5EF4-FFF2-40B4-BE49-F238E27FC236}">
                  <a16:creationId xmlns:a16="http://schemas.microsoft.com/office/drawing/2014/main" id="{E93B71DA-CB97-4564-B7CC-32EDDC1638BC}"/>
                </a:ext>
              </a:extLst>
            </p:cNvPr>
            <p:cNvSpPr>
              <a:spLocks/>
            </p:cNvSpPr>
            <p:nvPr/>
          </p:nvSpPr>
          <p:spPr bwMode="auto">
            <a:xfrm rot="5400000">
              <a:off x="2705100" y="495300"/>
              <a:ext cx="304800" cy="2362200"/>
            </a:xfrm>
            <a:prstGeom prst="leftBrace">
              <a:avLst>
                <a:gd name="adj1" fmla="val 6458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fr-FR" altLang="fr-FR">
                <a:solidFill>
                  <a:srgbClr val="000000"/>
                </a:solidFill>
              </a:endParaRPr>
            </a:p>
          </p:txBody>
        </p:sp>
        <p:sp>
          <p:nvSpPr>
            <p:cNvPr id="16" name="AutoShape 14">
              <a:extLst>
                <a:ext uri="{FF2B5EF4-FFF2-40B4-BE49-F238E27FC236}">
                  <a16:creationId xmlns:a16="http://schemas.microsoft.com/office/drawing/2014/main" id="{27470487-040F-4B81-863B-F489C27E6E33}"/>
                </a:ext>
              </a:extLst>
            </p:cNvPr>
            <p:cNvSpPr>
              <a:spLocks/>
            </p:cNvSpPr>
            <p:nvPr/>
          </p:nvSpPr>
          <p:spPr bwMode="auto">
            <a:xfrm rot="5400000">
              <a:off x="5905500" y="-190500"/>
              <a:ext cx="304800" cy="3733800"/>
            </a:xfrm>
            <a:prstGeom prst="leftBrace">
              <a:avLst>
                <a:gd name="adj1" fmla="val 10208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fr-FR" altLang="fr-FR">
                <a:solidFill>
                  <a:srgbClr val="000000"/>
                </a:solidFill>
              </a:endParaRPr>
            </a:p>
          </p:txBody>
        </p:sp>
        <p:sp>
          <p:nvSpPr>
            <p:cNvPr id="17" name="Text Box 15">
              <a:extLst>
                <a:ext uri="{FF2B5EF4-FFF2-40B4-BE49-F238E27FC236}">
                  <a16:creationId xmlns:a16="http://schemas.microsoft.com/office/drawing/2014/main" id="{10E4BD21-3782-4D91-9D30-355225163F70}"/>
                </a:ext>
              </a:extLst>
            </p:cNvPr>
            <p:cNvSpPr txBox="1">
              <a:spLocks noChangeArrowheads="1"/>
            </p:cNvSpPr>
            <p:nvPr/>
          </p:nvSpPr>
          <p:spPr bwMode="auto">
            <a:xfrm>
              <a:off x="1371599" y="5364163"/>
              <a:ext cx="3889737" cy="2585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fr-FR" altLang="fr-FR" i="1" dirty="0">
                  <a:solidFill>
                    <a:srgbClr val="000000"/>
                  </a:solidFill>
                </a:rPr>
                <a:t>Source : C. Poirier : “Advanced Supply Chain Management</a:t>
              </a:r>
              <a:r>
                <a:rPr lang="fr-FR" altLang="fr-FR" sz="1200" i="1" dirty="0">
                  <a:solidFill>
                    <a:srgbClr val="000000"/>
                  </a:solidFill>
                </a:rPr>
                <a:t> »</a:t>
              </a:r>
            </a:p>
          </p:txBody>
        </p:sp>
        <p:sp>
          <p:nvSpPr>
            <p:cNvPr id="18" name="Line 16">
              <a:extLst>
                <a:ext uri="{FF2B5EF4-FFF2-40B4-BE49-F238E27FC236}">
                  <a16:creationId xmlns:a16="http://schemas.microsoft.com/office/drawing/2014/main" id="{26177E5A-C1DD-4491-B36D-8159D15D7C08}"/>
                </a:ext>
              </a:extLst>
            </p:cNvPr>
            <p:cNvSpPr>
              <a:spLocks noChangeShapeType="1"/>
            </p:cNvSpPr>
            <p:nvPr/>
          </p:nvSpPr>
          <p:spPr bwMode="auto">
            <a:xfrm>
              <a:off x="4114800" y="1371600"/>
              <a:ext cx="0" cy="1295400"/>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19" name="Text Box 17">
              <a:extLst>
                <a:ext uri="{FF2B5EF4-FFF2-40B4-BE49-F238E27FC236}">
                  <a16:creationId xmlns:a16="http://schemas.microsoft.com/office/drawing/2014/main" id="{7C30FA40-F615-4289-A0B4-04F52CB2A392}"/>
                </a:ext>
              </a:extLst>
            </p:cNvPr>
            <p:cNvSpPr txBox="1">
              <a:spLocks noChangeArrowheads="1"/>
            </p:cNvSpPr>
            <p:nvPr/>
          </p:nvSpPr>
          <p:spPr bwMode="auto">
            <a:xfrm>
              <a:off x="1828800" y="1155700"/>
              <a:ext cx="2377574" cy="3416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fr-FR" altLang="fr-FR" sz="1800" i="1">
                  <a:solidFill>
                    <a:srgbClr val="000000"/>
                  </a:solidFill>
                </a:rPr>
                <a:t>Approche classique</a:t>
              </a:r>
            </a:p>
          </p:txBody>
        </p:sp>
        <p:sp>
          <p:nvSpPr>
            <p:cNvPr id="20" name="Text Box 18">
              <a:extLst>
                <a:ext uri="{FF2B5EF4-FFF2-40B4-BE49-F238E27FC236}">
                  <a16:creationId xmlns:a16="http://schemas.microsoft.com/office/drawing/2014/main" id="{AC3D6ECE-D5AA-429B-9E26-C653D0CD609A}"/>
                </a:ext>
              </a:extLst>
            </p:cNvPr>
            <p:cNvSpPr txBox="1">
              <a:spLocks noChangeArrowheads="1"/>
            </p:cNvSpPr>
            <p:nvPr/>
          </p:nvSpPr>
          <p:spPr bwMode="auto">
            <a:xfrm>
              <a:off x="4953000" y="1155700"/>
              <a:ext cx="2492990" cy="3416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fr-FR" altLang="fr-FR" sz="1800" i="1">
                  <a:solidFill>
                    <a:srgbClr val="000000"/>
                  </a:solidFill>
                </a:rPr>
                <a:t>Approches avancées</a:t>
              </a:r>
            </a:p>
          </p:txBody>
        </p:sp>
        <p:sp>
          <p:nvSpPr>
            <p:cNvPr id="21" name="Text Box 19">
              <a:extLst>
                <a:ext uri="{FF2B5EF4-FFF2-40B4-BE49-F238E27FC236}">
                  <a16:creationId xmlns:a16="http://schemas.microsoft.com/office/drawing/2014/main" id="{5C4C9819-F990-4C6D-885F-D6CF52F562FA}"/>
                </a:ext>
              </a:extLst>
            </p:cNvPr>
            <p:cNvSpPr txBox="1">
              <a:spLocks noChangeArrowheads="1"/>
            </p:cNvSpPr>
            <p:nvPr/>
          </p:nvSpPr>
          <p:spPr bwMode="auto">
            <a:xfrm>
              <a:off x="5534025" y="5332413"/>
              <a:ext cx="2898550" cy="313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fr-FR" altLang="fr-FR" sz="1600" b="1" i="1">
                  <a:solidFill>
                    <a:srgbClr val="000000"/>
                  </a:solidFill>
                </a:rPr>
                <a:t>Performance opérationnelle</a:t>
              </a:r>
            </a:p>
          </p:txBody>
        </p:sp>
        <p:sp>
          <p:nvSpPr>
            <p:cNvPr id="22" name="Text Box 20">
              <a:extLst>
                <a:ext uri="{FF2B5EF4-FFF2-40B4-BE49-F238E27FC236}">
                  <a16:creationId xmlns:a16="http://schemas.microsoft.com/office/drawing/2014/main" id="{DA3AF81C-413F-4944-9026-5FF59FD4D36A}"/>
                </a:ext>
              </a:extLst>
            </p:cNvPr>
            <p:cNvSpPr txBox="1">
              <a:spLocks noChangeArrowheads="1"/>
            </p:cNvSpPr>
            <p:nvPr/>
          </p:nvSpPr>
          <p:spPr bwMode="auto">
            <a:xfrm rot="16200000">
              <a:off x="94776" y="2023466"/>
              <a:ext cx="2363147" cy="313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fr-FR" altLang="fr-FR" sz="1600" b="1" i="1" dirty="0">
                  <a:solidFill>
                    <a:srgbClr val="000000"/>
                  </a:solidFill>
                </a:rPr>
                <a:t>Stades de maturité SC</a:t>
              </a:r>
            </a:p>
          </p:txBody>
        </p:sp>
        <p:sp>
          <p:nvSpPr>
            <p:cNvPr id="23" name="Line 23">
              <a:extLst>
                <a:ext uri="{FF2B5EF4-FFF2-40B4-BE49-F238E27FC236}">
                  <a16:creationId xmlns:a16="http://schemas.microsoft.com/office/drawing/2014/main" id="{3998F396-FC00-4E66-8FBC-1BD29325D887}"/>
                </a:ext>
              </a:extLst>
            </p:cNvPr>
            <p:cNvSpPr>
              <a:spLocks noChangeShapeType="1"/>
            </p:cNvSpPr>
            <p:nvPr/>
          </p:nvSpPr>
          <p:spPr bwMode="auto">
            <a:xfrm flipV="1">
              <a:off x="1524000" y="1371600"/>
              <a:ext cx="6400800" cy="17526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grpSp>
      <p:sp>
        <p:nvSpPr>
          <p:cNvPr id="24" name="Espace réservé du numéro de diapositive 1">
            <a:extLst>
              <a:ext uri="{FF2B5EF4-FFF2-40B4-BE49-F238E27FC236}">
                <a16:creationId xmlns:a16="http://schemas.microsoft.com/office/drawing/2014/main" id="{AA162CE7-2177-41C2-83BC-A9634FFFE7BB}"/>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29</a:t>
            </a:fld>
            <a:endParaRPr lang="fr-FR"/>
          </a:p>
        </p:txBody>
      </p:sp>
    </p:spTree>
    <p:extLst>
      <p:ext uri="{BB962C8B-B14F-4D97-AF65-F5344CB8AC3E}">
        <p14:creationId xmlns:p14="http://schemas.microsoft.com/office/powerpoint/2010/main" val="24317880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416224A8-D565-4E0A-B031-35B2EECD1E9B}"/>
              </a:ext>
            </a:extLst>
          </p:cNvPr>
          <p:cNvSpPr>
            <a:spLocks noGrp="1" noChangeArrowheads="1"/>
          </p:cNvSpPr>
          <p:nvPr>
            <p:ph type="title"/>
            <p:custDataLst>
              <p:tags r:id="rId1"/>
            </p:custDataLst>
          </p:nvPr>
        </p:nvSpPr>
        <p:spPr>
          <a:xfrm>
            <a:off x="1293813" y="620713"/>
            <a:ext cx="7239000" cy="457200"/>
          </a:xfrm>
        </p:spPr>
        <p:txBody>
          <a:bodyPr/>
          <a:lstStyle/>
          <a:p>
            <a:r>
              <a:rPr lang="fr-FR" altLang="fr-FR"/>
              <a:t>Les cinq piliers de la Supply Chain</a:t>
            </a:r>
          </a:p>
        </p:txBody>
      </p:sp>
      <p:sp>
        <p:nvSpPr>
          <p:cNvPr id="30727" name="Rectangle 6">
            <a:extLst>
              <a:ext uri="{FF2B5EF4-FFF2-40B4-BE49-F238E27FC236}">
                <a16:creationId xmlns:a16="http://schemas.microsoft.com/office/drawing/2014/main" id="{3931576E-90DD-456F-8A3B-A9526CFB5064}"/>
              </a:ext>
            </a:extLst>
          </p:cNvPr>
          <p:cNvSpPr>
            <a:spLocks noChangeArrowheads="1"/>
          </p:cNvSpPr>
          <p:nvPr>
            <p:custDataLst>
              <p:tags r:id="rId2"/>
            </p:custDataLst>
          </p:nvPr>
        </p:nvSpPr>
        <p:spPr bwMode="auto">
          <a:xfrm>
            <a:off x="955675" y="1835150"/>
            <a:ext cx="2578100" cy="1270000"/>
          </a:xfrm>
          <a:prstGeom prst="rect">
            <a:avLst/>
          </a:prstGeom>
          <a:solidFill>
            <a:srgbClr val="0066FF"/>
          </a:solidFill>
          <a:ln w="12700">
            <a:solidFill>
              <a:srgbClr val="000000"/>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28" name="Rectangle 7">
            <a:extLst>
              <a:ext uri="{FF2B5EF4-FFF2-40B4-BE49-F238E27FC236}">
                <a16:creationId xmlns:a16="http://schemas.microsoft.com/office/drawing/2014/main" id="{C5607C68-7A0A-4187-8764-85E8D977930F}"/>
              </a:ext>
            </a:extLst>
          </p:cNvPr>
          <p:cNvSpPr>
            <a:spLocks noChangeArrowheads="1"/>
          </p:cNvSpPr>
          <p:nvPr>
            <p:custDataLst>
              <p:tags r:id="rId3"/>
            </p:custDataLst>
          </p:nvPr>
        </p:nvSpPr>
        <p:spPr bwMode="auto">
          <a:xfrm>
            <a:off x="955675" y="1739900"/>
            <a:ext cx="2578100" cy="363538"/>
          </a:xfrm>
          <a:prstGeom prst="rect">
            <a:avLst/>
          </a:prstGeom>
          <a:solidFill>
            <a:srgbClr val="00FF99"/>
          </a:solidFill>
          <a:ln w="12700" cap="rnd">
            <a:solidFill>
              <a:srgbClr val="000000"/>
            </a:solidFill>
            <a:miter lim="800000"/>
            <a:headEnd/>
            <a:tailEnd/>
          </a:ln>
        </p:spPr>
        <p:txBody>
          <a:bodyPr/>
          <a:lstStyle>
            <a:lvl1pPr defTabSz="887413">
              <a:defRPr sz="2400" b="1">
                <a:solidFill>
                  <a:srgbClr val="000099"/>
                </a:solidFill>
                <a:latin typeface="Arial" panose="020B0604020202020204" pitchFamily="34" charset="0"/>
              </a:defRPr>
            </a:lvl1pPr>
            <a:lvl2pPr marL="742950" indent="-285750" defTabSz="887413">
              <a:defRPr sz="2400" b="1">
                <a:solidFill>
                  <a:srgbClr val="000099"/>
                </a:solidFill>
                <a:latin typeface="Arial" panose="020B0604020202020204" pitchFamily="34" charset="0"/>
              </a:defRPr>
            </a:lvl2pPr>
            <a:lvl3pPr marL="1143000" indent="-228600" defTabSz="887413">
              <a:defRPr sz="2400" b="1">
                <a:solidFill>
                  <a:srgbClr val="000099"/>
                </a:solidFill>
                <a:latin typeface="Arial" panose="020B0604020202020204" pitchFamily="34" charset="0"/>
              </a:defRPr>
            </a:lvl3pPr>
            <a:lvl4pPr marL="1600200" indent="-228600" defTabSz="887413">
              <a:defRPr sz="2400" b="1">
                <a:solidFill>
                  <a:srgbClr val="000099"/>
                </a:solidFill>
                <a:latin typeface="Arial" panose="020B0604020202020204" pitchFamily="34" charset="0"/>
              </a:defRPr>
            </a:lvl4pPr>
            <a:lvl5pPr marL="2057400" indent="-228600" defTabSz="887413">
              <a:defRPr sz="2400" b="1">
                <a:solidFill>
                  <a:srgbClr val="000099"/>
                </a:solidFill>
                <a:latin typeface="Arial" panose="020B0604020202020204" pitchFamily="34" charset="0"/>
              </a:defRPr>
            </a:lvl5pPr>
            <a:lvl6pPr marL="25146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1800" dirty="0">
                <a:solidFill>
                  <a:srgbClr val="000000"/>
                </a:solidFill>
              </a:rPr>
              <a:t>1- Stratégie SC</a:t>
            </a:r>
          </a:p>
        </p:txBody>
      </p:sp>
      <p:sp>
        <p:nvSpPr>
          <p:cNvPr id="30729" name="Rectangle 8">
            <a:extLst>
              <a:ext uri="{FF2B5EF4-FFF2-40B4-BE49-F238E27FC236}">
                <a16:creationId xmlns:a16="http://schemas.microsoft.com/office/drawing/2014/main" id="{58E587E8-1866-4AAB-9F71-0E4E5CAD3458}"/>
              </a:ext>
            </a:extLst>
          </p:cNvPr>
          <p:cNvSpPr>
            <a:spLocks noChangeArrowheads="1"/>
          </p:cNvSpPr>
          <p:nvPr>
            <p:custDataLst>
              <p:tags r:id="rId4"/>
            </p:custDataLst>
          </p:nvPr>
        </p:nvSpPr>
        <p:spPr bwMode="auto">
          <a:xfrm>
            <a:off x="955675" y="3457575"/>
            <a:ext cx="7204075" cy="1493838"/>
          </a:xfrm>
          <a:prstGeom prst="rect">
            <a:avLst/>
          </a:prstGeom>
          <a:solidFill>
            <a:srgbClr val="0066FF"/>
          </a:solidFill>
          <a:ln w="12700">
            <a:solidFill>
              <a:srgbClr val="000000"/>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endParaRPr lang="fr-FR" altLang="fr-FR" b="0">
              <a:solidFill>
                <a:schemeClr val="tx1"/>
              </a:solidFill>
              <a:latin typeface="Times New Roman" panose="02020603050405020304" pitchFamily="18" charset="0"/>
            </a:endParaRPr>
          </a:p>
        </p:txBody>
      </p:sp>
      <p:sp>
        <p:nvSpPr>
          <p:cNvPr id="129033" name="AutoShape 9">
            <a:extLst>
              <a:ext uri="{FF2B5EF4-FFF2-40B4-BE49-F238E27FC236}">
                <a16:creationId xmlns:a16="http://schemas.microsoft.com/office/drawing/2014/main" id="{9253E308-A3FE-4683-904E-277C29722B03}"/>
              </a:ext>
            </a:extLst>
          </p:cNvPr>
          <p:cNvSpPr>
            <a:spLocks noChangeArrowheads="1"/>
          </p:cNvSpPr>
          <p:nvPr>
            <p:custDataLst>
              <p:tags r:id="rId5"/>
            </p:custDataLst>
          </p:nvPr>
        </p:nvSpPr>
        <p:spPr bwMode="auto">
          <a:xfrm>
            <a:off x="2366963" y="3867150"/>
            <a:ext cx="4730750" cy="628650"/>
          </a:xfrm>
          <a:prstGeom prst="rightArrow">
            <a:avLst>
              <a:gd name="adj1" fmla="val 75000"/>
              <a:gd name="adj2" fmla="val 8772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pPr>
              <a:defRPr/>
            </a:pPr>
            <a:endParaRPr lang="fr-FR" sz="1800">
              <a:solidFill>
                <a:srgbClr val="FFFFFF"/>
              </a:solidFill>
              <a:latin typeface="Arial" charset="0"/>
            </a:endParaRPr>
          </a:p>
        </p:txBody>
      </p:sp>
      <p:sp>
        <p:nvSpPr>
          <p:cNvPr id="30731" name="Rectangle 10">
            <a:extLst>
              <a:ext uri="{FF2B5EF4-FFF2-40B4-BE49-F238E27FC236}">
                <a16:creationId xmlns:a16="http://schemas.microsoft.com/office/drawing/2014/main" id="{26B2F323-74CD-4036-B0A0-CB5FD32FFFF2}"/>
              </a:ext>
            </a:extLst>
          </p:cNvPr>
          <p:cNvSpPr>
            <a:spLocks noChangeArrowheads="1"/>
          </p:cNvSpPr>
          <p:nvPr>
            <p:custDataLst>
              <p:tags r:id="rId6"/>
            </p:custDataLst>
          </p:nvPr>
        </p:nvSpPr>
        <p:spPr bwMode="auto">
          <a:xfrm>
            <a:off x="3201988" y="3948113"/>
            <a:ext cx="254158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438" tIns="36512" rIns="71438" bIns="36512">
            <a:spAutoFit/>
          </a:bodyPr>
          <a:lstStyle>
            <a:lvl1pPr defTabSz="563563">
              <a:defRPr sz="2400" b="1">
                <a:solidFill>
                  <a:srgbClr val="000099"/>
                </a:solidFill>
                <a:latin typeface="Arial" panose="020B0604020202020204" pitchFamily="34" charset="0"/>
              </a:defRPr>
            </a:lvl1pPr>
            <a:lvl2pPr marL="742950" indent="-285750" defTabSz="563563">
              <a:defRPr sz="2400" b="1">
                <a:solidFill>
                  <a:srgbClr val="000099"/>
                </a:solidFill>
                <a:latin typeface="Arial" panose="020B0604020202020204" pitchFamily="34" charset="0"/>
              </a:defRPr>
            </a:lvl2pPr>
            <a:lvl3pPr marL="1143000" indent="-228600" defTabSz="563563">
              <a:defRPr sz="2400" b="1">
                <a:solidFill>
                  <a:srgbClr val="000099"/>
                </a:solidFill>
                <a:latin typeface="Arial" panose="020B0604020202020204" pitchFamily="34" charset="0"/>
              </a:defRPr>
            </a:lvl3pPr>
            <a:lvl4pPr marL="1600200" indent="-228600" defTabSz="563563">
              <a:defRPr sz="2400" b="1">
                <a:solidFill>
                  <a:srgbClr val="000099"/>
                </a:solidFill>
                <a:latin typeface="Arial" panose="020B0604020202020204" pitchFamily="34" charset="0"/>
              </a:defRPr>
            </a:lvl4pPr>
            <a:lvl5pPr marL="2057400" indent="-228600" defTabSz="563563">
              <a:defRPr sz="2400" b="1">
                <a:solidFill>
                  <a:srgbClr val="000099"/>
                </a:solidFill>
                <a:latin typeface="Arial" panose="020B0604020202020204" pitchFamily="34" charset="0"/>
              </a:defRPr>
            </a:lvl5pPr>
            <a:lvl6pPr marL="25146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spcBef>
                <a:spcPct val="50000"/>
              </a:spcBef>
            </a:pPr>
            <a:r>
              <a:rPr lang="fr-FR" altLang="fr-FR" sz="1800">
                <a:solidFill>
                  <a:srgbClr val="FFFFFF"/>
                </a:solidFill>
              </a:rPr>
              <a:t>PLAN</a:t>
            </a:r>
          </a:p>
        </p:txBody>
      </p:sp>
      <p:sp>
        <p:nvSpPr>
          <p:cNvPr id="30732" name="Freeform 11">
            <a:extLst>
              <a:ext uri="{FF2B5EF4-FFF2-40B4-BE49-F238E27FC236}">
                <a16:creationId xmlns:a16="http://schemas.microsoft.com/office/drawing/2014/main" id="{BC3495DB-9C65-41EF-8304-9877B05DACBC}"/>
              </a:ext>
            </a:extLst>
          </p:cNvPr>
          <p:cNvSpPr>
            <a:spLocks/>
          </p:cNvSpPr>
          <p:nvPr>
            <p:custDataLst>
              <p:tags r:id="rId7"/>
            </p:custDataLst>
          </p:nvPr>
        </p:nvSpPr>
        <p:spPr bwMode="auto">
          <a:xfrm>
            <a:off x="5140325" y="4256088"/>
            <a:ext cx="1917700" cy="267723"/>
          </a:xfrm>
          <a:custGeom>
            <a:avLst/>
            <a:gdLst>
              <a:gd name="T0" fmla="*/ 2147483647 w 1309"/>
              <a:gd name="T1" fmla="*/ 0 h 349"/>
              <a:gd name="T2" fmla="*/ 2147483647 w 1309"/>
              <a:gd name="T3" fmla="*/ 2147483647 h 349"/>
              <a:gd name="T4" fmla="*/ 0 w 1309"/>
              <a:gd name="T5" fmla="*/ 2147483647 h 349"/>
              <a:gd name="T6" fmla="*/ 0 w 1309"/>
              <a:gd name="T7" fmla="*/ 2147483647 h 349"/>
              <a:gd name="T8" fmla="*/ 2147483647 w 1309"/>
              <a:gd name="T9" fmla="*/ 2147483647 h 349"/>
              <a:gd name="T10" fmla="*/ 2147483647 w 1309"/>
              <a:gd name="T11" fmla="*/ 2147483647 h 349"/>
              <a:gd name="T12" fmla="*/ 2147483647 w 1309"/>
              <a:gd name="T13" fmla="*/ 2147483647 h 349"/>
              <a:gd name="T14" fmla="*/ 2147483647 w 1309"/>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309"/>
              <a:gd name="T25" fmla="*/ 0 h 349"/>
              <a:gd name="T26" fmla="*/ 1309 w 1309"/>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9" h="349">
                <a:moveTo>
                  <a:pt x="654" y="0"/>
                </a:moveTo>
                <a:lnTo>
                  <a:pt x="654" y="43"/>
                </a:lnTo>
                <a:lnTo>
                  <a:pt x="0" y="43"/>
                </a:lnTo>
                <a:lnTo>
                  <a:pt x="0" y="305"/>
                </a:lnTo>
                <a:lnTo>
                  <a:pt x="654" y="305"/>
                </a:lnTo>
                <a:lnTo>
                  <a:pt x="654" y="348"/>
                </a:lnTo>
                <a:lnTo>
                  <a:pt x="1308" y="174"/>
                </a:lnTo>
                <a:lnTo>
                  <a:pt x="654" y="0"/>
                </a:lnTo>
              </a:path>
            </a:pathLst>
          </a:custGeom>
          <a:gradFill rotWithShape="0">
            <a:gsLst>
              <a:gs pos="0">
                <a:srgbClr val="005555"/>
              </a:gs>
              <a:gs pos="50000">
                <a:srgbClr val="008080"/>
              </a:gs>
              <a:gs pos="100000">
                <a:srgbClr val="005555"/>
              </a:gs>
            </a:gsLst>
            <a:lin ang="0" scaled="1"/>
          </a:gradFill>
          <a:ln w="12700" cap="flat" cmpd="sng">
            <a:solidFill>
              <a:schemeClr val="tx1"/>
            </a:solidFill>
            <a:prstDash val="solid"/>
            <a:round/>
            <a:headEnd type="none" w="med" len="med"/>
            <a:tailEnd type="none" w="med" len="med"/>
          </a:ln>
        </p:spPr>
        <p:txBody>
          <a:bodyPr lIns="76157" tIns="36555" rIns="76157" bIns="36555">
            <a:spAutoFit/>
          </a:bodyPr>
          <a:lstStyle/>
          <a:p>
            <a:endParaRPr lang="fr-FR"/>
          </a:p>
        </p:txBody>
      </p:sp>
      <p:sp>
        <p:nvSpPr>
          <p:cNvPr id="30733" name="Freeform 12">
            <a:extLst>
              <a:ext uri="{FF2B5EF4-FFF2-40B4-BE49-F238E27FC236}">
                <a16:creationId xmlns:a16="http://schemas.microsoft.com/office/drawing/2014/main" id="{390A50D7-C129-4743-B4A3-F5FFD01E5EB4}"/>
              </a:ext>
            </a:extLst>
          </p:cNvPr>
          <p:cNvSpPr>
            <a:spLocks/>
          </p:cNvSpPr>
          <p:nvPr>
            <p:custDataLst>
              <p:tags r:id="rId8"/>
            </p:custDataLst>
          </p:nvPr>
        </p:nvSpPr>
        <p:spPr bwMode="auto">
          <a:xfrm>
            <a:off x="3595688" y="4256088"/>
            <a:ext cx="1920875" cy="267723"/>
          </a:xfrm>
          <a:custGeom>
            <a:avLst/>
            <a:gdLst>
              <a:gd name="T0" fmla="*/ 2147483647 w 1311"/>
              <a:gd name="T1" fmla="*/ 0 h 349"/>
              <a:gd name="T2" fmla="*/ 2147483647 w 1311"/>
              <a:gd name="T3" fmla="*/ 2147483647 h 349"/>
              <a:gd name="T4" fmla="*/ 0 w 1311"/>
              <a:gd name="T5" fmla="*/ 2147483647 h 349"/>
              <a:gd name="T6" fmla="*/ 0 w 1311"/>
              <a:gd name="T7" fmla="*/ 2147483647 h 349"/>
              <a:gd name="T8" fmla="*/ 2147483647 w 1311"/>
              <a:gd name="T9" fmla="*/ 2147483647 h 349"/>
              <a:gd name="T10" fmla="*/ 2147483647 w 1311"/>
              <a:gd name="T11" fmla="*/ 2147483647 h 349"/>
              <a:gd name="T12" fmla="*/ 2147483647 w 1311"/>
              <a:gd name="T13" fmla="*/ 2147483647 h 349"/>
              <a:gd name="T14" fmla="*/ 2147483647 w 1311"/>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311"/>
              <a:gd name="T25" fmla="*/ 0 h 349"/>
              <a:gd name="T26" fmla="*/ 1311 w 1311"/>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1" h="349">
                <a:moveTo>
                  <a:pt x="655" y="0"/>
                </a:moveTo>
                <a:lnTo>
                  <a:pt x="655" y="43"/>
                </a:lnTo>
                <a:lnTo>
                  <a:pt x="0" y="43"/>
                </a:lnTo>
                <a:lnTo>
                  <a:pt x="0" y="305"/>
                </a:lnTo>
                <a:lnTo>
                  <a:pt x="655" y="305"/>
                </a:lnTo>
                <a:lnTo>
                  <a:pt x="655" y="348"/>
                </a:lnTo>
                <a:lnTo>
                  <a:pt x="1310" y="174"/>
                </a:lnTo>
                <a:lnTo>
                  <a:pt x="655" y="0"/>
                </a:lnTo>
              </a:path>
            </a:pathLst>
          </a:custGeom>
          <a:gradFill rotWithShape="0">
            <a:gsLst>
              <a:gs pos="0">
                <a:srgbClr val="002287"/>
              </a:gs>
              <a:gs pos="50000">
                <a:srgbClr val="0033CC"/>
              </a:gs>
              <a:gs pos="100000">
                <a:srgbClr val="002287"/>
              </a:gs>
            </a:gsLst>
            <a:lin ang="0" scaled="1"/>
          </a:gradFill>
          <a:ln w="12700" cap="flat" cmpd="sng">
            <a:solidFill>
              <a:schemeClr val="tx1"/>
            </a:solidFill>
            <a:prstDash val="solid"/>
            <a:round/>
            <a:headEnd type="none" w="med" len="med"/>
            <a:tailEnd type="none" w="med" len="med"/>
          </a:ln>
        </p:spPr>
        <p:txBody>
          <a:bodyPr lIns="76157" tIns="36555" rIns="76157" bIns="36555">
            <a:spAutoFit/>
          </a:bodyPr>
          <a:lstStyle/>
          <a:p>
            <a:endParaRPr lang="fr-FR"/>
          </a:p>
        </p:txBody>
      </p:sp>
      <p:sp>
        <p:nvSpPr>
          <p:cNvPr id="30734" name="Freeform 13">
            <a:extLst>
              <a:ext uri="{FF2B5EF4-FFF2-40B4-BE49-F238E27FC236}">
                <a16:creationId xmlns:a16="http://schemas.microsoft.com/office/drawing/2014/main" id="{C63973AC-8A71-49C4-AE12-BD1EB56C2094}"/>
              </a:ext>
            </a:extLst>
          </p:cNvPr>
          <p:cNvSpPr>
            <a:spLocks/>
          </p:cNvSpPr>
          <p:nvPr>
            <p:custDataLst>
              <p:tags r:id="rId9"/>
            </p:custDataLst>
          </p:nvPr>
        </p:nvSpPr>
        <p:spPr bwMode="auto">
          <a:xfrm>
            <a:off x="2019300" y="4256088"/>
            <a:ext cx="1919288" cy="267723"/>
          </a:xfrm>
          <a:custGeom>
            <a:avLst/>
            <a:gdLst>
              <a:gd name="T0" fmla="*/ 2147483647 w 1309"/>
              <a:gd name="T1" fmla="*/ 0 h 349"/>
              <a:gd name="T2" fmla="*/ 2147483647 w 1309"/>
              <a:gd name="T3" fmla="*/ 2147483647 h 349"/>
              <a:gd name="T4" fmla="*/ 0 w 1309"/>
              <a:gd name="T5" fmla="*/ 2147483647 h 349"/>
              <a:gd name="T6" fmla="*/ 0 w 1309"/>
              <a:gd name="T7" fmla="*/ 2147483647 h 349"/>
              <a:gd name="T8" fmla="*/ 2147483647 w 1309"/>
              <a:gd name="T9" fmla="*/ 2147483647 h 349"/>
              <a:gd name="T10" fmla="*/ 2147483647 w 1309"/>
              <a:gd name="T11" fmla="*/ 2147483647 h 349"/>
              <a:gd name="T12" fmla="*/ 2147483647 w 1309"/>
              <a:gd name="T13" fmla="*/ 2147483647 h 349"/>
              <a:gd name="T14" fmla="*/ 2147483647 w 1309"/>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309"/>
              <a:gd name="T25" fmla="*/ 0 h 349"/>
              <a:gd name="T26" fmla="*/ 1309 w 1309"/>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9" h="349">
                <a:moveTo>
                  <a:pt x="654" y="0"/>
                </a:moveTo>
                <a:lnTo>
                  <a:pt x="654" y="43"/>
                </a:lnTo>
                <a:lnTo>
                  <a:pt x="0" y="43"/>
                </a:lnTo>
                <a:lnTo>
                  <a:pt x="0" y="305"/>
                </a:lnTo>
                <a:lnTo>
                  <a:pt x="654" y="305"/>
                </a:lnTo>
                <a:lnTo>
                  <a:pt x="654" y="348"/>
                </a:lnTo>
                <a:lnTo>
                  <a:pt x="1308" y="174"/>
                </a:lnTo>
                <a:lnTo>
                  <a:pt x="654" y="0"/>
                </a:lnTo>
              </a:path>
            </a:pathLst>
          </a:custGeom>
          <a:gradFill rotWithShape="0">
            <a:gsLst>
              <a:gs pos="0">
                <a:srgbClr val="870044"/>
              </a:gs>
              <a:gs pos="50000">
                <a:srgbClr val="CC0066"/>
              </a:gs>
              <a:gs pos="100000">
                <a:srgbClr val="870044"/>
              </a:gs>
            </a:gsLst>
            <a:lin ang="0" scaled="1"/>
          </a:gradFill>
          <a:ln w="12700" cap="flat" cmpd="sng">
            <a:solidFill>
              <a:schemeClr val="tx1"/>
            </a:solidFill>
            <a:prstDash val="solid"/>
            <a:round/>
            <a:headEnd type="none" w="med" len="med"/>
            <a:tailEnd type="none" w="med" len="med"/>
          </a:ln>
        </p:spPr>
        <p:txBody>
          <a:bodyPr lIns="76157" tIns="36555" rIns="76157" bIns="36555">
            <a:spAutoFit/>
          </a:bodyPr>
          <a:lstStyle/>
          <a:p>
            <a:endParaRPr lang="fr-FR"/>
          </a:p>
        </p:txBody>
      </p:sp>
      <p:sp>
        <p:nvSpPr>
          <p:cNvPr id="30735" name="Rectangle 14">
            <a:extLst>
              <a:ext uri="{FF2B5EF4-FFF2-40B4-BE49-F238E27FC236}">
                <a16:creationId xmlns:a16="http://schemas.microsoft.com/office/drawing/2014/main" id="{78F89A36-CB34-4884-892E-D7D71F3CE695}"/>
              </a:ext>
            </a:extLst>
          </p:cNvPr>
          <p:cNvSpPr>
            <a:spLocks noChangeArrowheads="1"/>
          </p:cNvSpPr>
          <p:nvPr>
            <p:custDataLst>
              <p:tags r:id="rId10"/>
            </p:custDataLst>
          </p:nvPr>
        </p:nvSpPr>
        <p:spPr bwMode="auto">
          <a:xfrm>
            <a:off x="2325688" y="4595415"/>
            <a:ext cx="801502" cy="2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36512" rIns="71438" bIns="36512">
            <a:spAutoFit/>
          </a:bodyPr>
          <a:lstStyle>
            <a:lvl1pPr defTabSz="563563">
              <a:defRPr sz="2400" b="1">
                <a:solidFill>
                  <a:srgbClr val="000099"/>
                </a:solidFill>
                <a:latin typeface="Arial" panose="020B0604020202020204" pitchFamily="34" charset="0"/>
              </a:defRPr>
            </a:lvl1pPr>
            <a:lvl2pPr marL="742950" indent="-285750" defTabSz="563563">
              <a:defRPr sz="2400" b="1">
                <a:solidFill>
                  <a:srgbClr val="000099"/>
                </a:solidFill>
                <a:latin typeface="Arial" panose="020B0604020202020204" pitchFamily="34" charset="0"/>
              </a:defRPr>
            </a:lvl2pPr>
            <a:lvl3pPr marL="1143000" indent="-228600" defTabSz="563563">
              <a:defRPr sz="2400" b="1">
                <a:solidFill>
                  <a:srgbClr val="000099"/>
                </a:solidFill>
                <a:latin typeface="Arial" panose="020B0604020202020204" pitchFamily="34" charset="0"/>
              </a:defRPr>
            </a:lvl3pPr>
            <a:lvl4pPr marL="1600200" indent="-228600" defTabSz="563563">
              <a:defRPr sz="2400" b="1">
                <a:solidFill>
                  <a:srgbClr val="000099"/>
                </a:solidFill>
                <a:latin typeface="Arial" panose="020B0604020202020204" pitchFamily="34" charset="0"/>
              </a:defRPr>
            </a:lvl4pPr>
            <a:lvl5pPr marL="2057400" indent="-228600" defTabSz="563563">
              <a:defRPr sz="2400" b="1">
                <a:solidFill>
                  <a:srgbClr val="000099"/>
                </a:solidFill>
                <a:latin typeface="Arial" panose="020B0604020202020204" pitchFamily="34" charset="0"/>
              </a:defRPr>
            </a:lvl5pPr>
            <a:lvl6pPr marL="25146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pPr>
            <a:r>
              <a:rPr lang="fr-FR" altLang="fr-FR" sz="1200" dirty="0">
                <a:solidFill>
                  <a:srgbClr val="FFFFFF"/>
                </a:solidFill>
              </a:rPr>
              <a:t>SOURCE</a:t>
            </a:r>
          </a:p>
        </p:txBody>
      </p:sp>
      <p:sp>
        <p:nvSpPr>
          <p:cNvPr id="30736" name="Rectangle 15">
            <a:extLst>
              <a:ext uri="{FF2B5EF4-FFF2-40B4-BE49-F238E27FC236}">
                <a16:creationId xmlns:a16="http://schemas.microsoft.com/office/drawing/2014/main" id="{A82B64A8-20FE-44DC-AAAF-0F7BF4C8F84B}"/>
              </a:ext>
            </a:extLst>
          </p:cNvPr>
          <p:cNvSpPr>
            <a:spLocks noChangeArrowheads="1"/>
          </p:cNvSpPr>
          <p:nvPr>
            <p:custDataLst>
              <p:tags r:id="rId11"/>
            </p:custDataLst>
          </p:nvPr>
        </p:nvSpPr>
        <p:spPr bwMode="auto">
          <a:xfrm>
            <a:off x="4000500" y="4581128"/>
            <a:ext cx="596318" cy="2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36512" rIns="71438" bIns="36512">
            <a:spAutoFit/>
          </a:bodyPr>
          <a:lstStyle>
            <a:lvl1pPr defTabSz="563563">
              <a:defRPr sz="2400" b="1">
                <a:solidFill>
                  <a:srgbClr val="000099"/>
                </a:solidFill>
                <a:latin typeface="Arial" panose="020B0604020202020204" pitchFamily="34" charset="0"/>
              </a:defRPr>
            </a:lvl1pPr>
            <a:lvl2pPr marL="742950" indent="-285750" defTabSz="563563">
              <a:defRPr sz="2400" b="1">
                <a:solidFill>
                  <a:srgbClr val="000099"/>
                </a:solidFill>
                <a:latin typeface="Arial" panose="020B0604020202020204" pitchFamily="34" charset="0"/>
              </a:defRPr>
            </a:lvl2pPr>
            <a:lvl3pPr marL="1143000" indent="-228600" defTabSz="563563">
              <a:defRPr sz="2400" b="1">
                <a:solidFill>
                  <a:srgbClr val="000099"/>
                </a:solidFill>
                <a:latin typeface="Arial" panose="020B0604020202020204" pitchFamily="34" charset="0"/>
              </a:defRPr>
            </a:lvl3pPr>
            <a:lvl4pPr marL="1600200" indent="-228600" defTabSz="563563">
              <a:defRPr sz="2400" b="1">
                <a:solidFill>
                  <a:srgbClr val="000099"/>
                </a:solidFill>
                <a:latin typeface="Arial" panose="020B0604020202020204" pitchFamily="34" charset="0"/>
              </a:defRPr>
            </a:lvl4pPr>
            <a:lvl5pPr marL="2057400" indent="-228600" defTabSz="563563">
              <a:defRPr sz="2400" b="1">
                <a:solidFill>
                  <a:srgbClr val="000099"/>
                </a:solidFill>
                <a:latin typeface="Arial" panose="020B0604020202020204" pitchFamily="34" charset="0"/>
              </a:defRPr>
            </a:lvl5pPr>
            <a:lvl6pPr marL="25146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pPr>
            <a:r>
              <a:rPr lang="fr-FR" altLang="fr-FR" sz="1200">
                <a:solidFill>
                  <a:srgbClr val="FFFFFF"/>
                </a:solidFill>
              </a:rPr>
              <a:t>MAKE</a:t>
            </a:r>
          </a:p>
        </p:txBody>
      </p:sp>
      <p:sp>
        <p:nvSpPr>
          <p:cNvPr id="30737" name="Rectangle 16">
            <a:extLst>
              <a:ext uri="{FF2B5EF4-FFF2-40B4-BE49-F238E27FC236}">
                <a16:creationId xmlns:a16="http://schemas.microsoft.com/office/drawing/2014/main" id="{40A704DD-A263-45B7-8617-80DE931E2AE4}"/>
              </a:ext>
            </a:extLst>
          </p:cNvPr>
          <p:cNvSpPr>
            <a:spLocks noChangeArrowheads="1"/>
          </p:cNvSpPr>
          <p:nvPr>
            <p:custDataLst>
              <p:tags r:id="rId12"/>
            </p:custDataLst>
          </p:nvPr>
        </p:nvSpPr>
        <p:spPr bwMode="auto">
          <a:xfrm>
            <a:off x="5535613" y="4581128"/>
            <a:ext cx="811120" cy="2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36512" rIns="71438" bIns="36512">
            <a:spAutoFit/>
          </a:bodyPr>
          <a:lstStyle>
            <a:lvl1pPr defTabSz="563563">
              <a:defRPr sz="2400" b="1">
                <a:solidFill>
                  <a:srgbClr val="000099"/>
                </a:solidFill>
                <a:latin typeface="Arial" panose="020B0604020202020204" pitchFamily="34" charset="0"/>
              </a:defRPr>
            </a:lvl1pPr>
            <a:lvl2pPr marL="742950" indent="-285750" defTabSz="563563">
              <a:defRPr sz="2400" b="1">
                <a:solidFill>
                  <a:srgbClr val="000099"/>
                </a:solidFill>
                <a:latin typeface="Arial" panose="020B0604020202020204" pitchFamily="34" charset="0"/>
              </a:defRPr>
            </a:lvl2pPr>
            <a:lvl3pPr marL="1143000" indent="-228600" defTabSz="563563">
              <a:defRPr sz="2400" b="1">
                <a:solidFill>
                  <a:srgbClr val="000099"/>
                </a:solidFill>
                <a:latin typeface="Arial" panose="020B0604020202020204" pitchFamily="34" charset="0"/>
              </a:defRPr>
            </a:lvl3pPr>
            <a:lvl4pPr marL="1600200" indent="-228600" defTabSz="563563">
              <a:defRPr sz="2400" b="1">
                <a:solidFill>
                  <a:srgbClr val="000099"/>
                </a:solidFill>
                <a:latin typeface="Arial" panose="020B0604020202020204" pitchFamily="34" charset="0"/>
              </a:defRPr>
            </a:lvl4pPr>
            <a:lvl5pPr marL="2057400" indent="-228600" defTabSz="563563">
              <a:defRPr sz="2400" b="1">
                <a:solidFill>
                  <a:srgbClr val="000099"/>
                </a:solidFill>
                <a:latin typeface="Arial" panose="020B0604020202020204" pitchFamily="34" charset="0"/>
              </a:defRPr>
            </a:lvl5pPr>
            <a:lvl6pPr marL="25146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56356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nSpc>
                <a:spcPct val="100000"/>
              </a:lnSpc>
            </a:pPr>
            <a:r>
              <a:rPr lang="fr-FR" altLang="fr-FR" sz="1200">
                <a:solidFill>
                  <a:srgbClr val="FFFFFF"/>
                </a:solidFill>
              </a:rPr>
              <a:t>DELIVER</a:t>
            </a:r>
          </a:p>
        </p:txBody>
      </p:sp>
      <p:sp>
        <p:nvSpPr>
          <p:cNvPr id="30738" name="Rectangle 17">
            <a:extLst>
              <a:ext uri="{FF2B5EF4-FFF2-40B4-BE49-F238E27FC236}">
                <a16:creationId xmlns:a16="http://schemas.microsoft.com/office/drawing/2014/main" id="{7F7F85C0-0388-4806-A3EE-4773FDAFF900}"/>
              </a:ext>
            </a:extLst>
          </p:cNvPr>
          <p:cNvSpPr>
            <a:spLocks noChangeArrowheads="1"/>
          </p:cNvSpPr>
          <p:nvPr>
            <p:custDataLst>
              <p:tags r:id="rId13"/>
            </p:custDataLst>
          </p:nvPr>
        </p:nvSpPr>
        <p:spPr bwMode="auto">
          <a:xfrm>
            <a:off x="955675" y="3455988"/>
            <a:ext cx="7204075" cy="363537"/>
          </a:xfrm>
          <a:prstGeom prst="rect">
            <a:avLst/>
          </a:prstGeom>
          <a:solidFill>
            <a:srgbClr val="00FF99"/>
          </a:solidFill>
          <a:ln w="12700" cap="rnd">
            <a:solidFill>
              <a:srgbClr val="000000"/>
            </a:solidFill>
            <a:miter lim="800000"/>
            <a:headEnd/>
            <a:tailEnd/>
          </a:ln>
        </p:spPr>
        <p:txBody>
          <a:bodyPr/>
          <a:lstStyle>
            <a:lvl1pPr defTabSz="887413">
              <a:defRPr sz="2400" b="1">
                <a:solidFill>
                  <a:srgbClr val="000099"/>
                </a:solidFill>
                <a:latin typeface="Arial" panose="020B0604020202020204" pitchFamily="34" charset="0"/>
              </a:defRPr>
            </a:lvl1pPr>
            <a:lvl2pPr marL="742950" indent="-285750" defTabSz="887413">
              <a:defRPr sz="2400" b="1">
                <a:solidFill>
                  <a:srgbClr val="000099"/>
                </a:solidFill>
                <a:latin typeface="Arial" panose="020B0604020202020204" pitchFamily="34" charset="0"/>
              </a:defRPr>
            </a:lvl2pPr>
            <a:lvl3pPr marL="1143000" indent="-228600" defTabSz="887413">
              <a:defRPr sz="2400" b="1">
                <a:solidFill>
                  <a:srgbClr val="000099"/>
                </a:solidFill>
                <a:latin typeface="Arial" panose="020B0604020202020204" pitchFamily="34" charset="0"/>
              </a:defRPr>
            </a:lvl3pPr>
            <a:lvl4pPr marL="1600200" indent="-228600" defTabSz="887413">
              <a:defRPr sz="2400" b="1">
                <a:solidFill>
                  <a:srgbClr val="000099"/>
                </a:solidFill>
                <a:latin typeface="Arial" panose="020B0604020202020204" pitchFamily="34" charset="0"/>
              </a:defRPr>
            </a:lvl4pPr>
            <a:lvl5pPr marL="2057400" indent="-228600" defTabSz="887413">
              <a:defRPr sz="2400" b="1">
                <a:solidFill>
                  <a:srgbClr val="000099"/>
                </a:solidFill>
                <a:latin typeface="Arial" panose="020B0604020202020204" pitchFamily="34" charset="0"/>
              </a:defRPr>
            </a:lvl5pPr>
            <a:lvl6pPr marL="25146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1800" dirty="0">
                <a:solidFill>
                  <a:srgbClr val="000000"/>
                </a:solidFill>
              </a:rPr>
              <a:t>2- Processus </a:t>
            </a:r>
            <a:r>
              <a:rPr lang="fr-FR" altLang="fr-FR" sz="1800" dirty="0" err="1">
                <a:solidFill>
                  <a:srgbClr val="000000"/>
                </a:solidFill>
              </a:rPr>
              <a:t>Supply</a:t>
            </a:r>
            <a:r>
              <a:rPr lang="fr-FR" altLang="fr-FR" sz="1800" dirty="0">
                <a:solidFill>
                  <a:srgbClr val="000000"/>
                </a:solidFill>
              </a:rPr>
              <a:t> Chain</a:t>
            </a:r>
          </a:p>
        </p:txBody>
      </p:sp>
      <p:sp>
        <p:nvSpPr>
          <p:cNvPr id="30739" name="AutoShape 18">
            <a:extLst>
              <a:ext uri="{FF2B5EF4-FFF2-40B4-BE49-F238E27FC236}">
                <a16:creationId xmlns:a16="http://schemas.microsoft.com/office/drawing/2014/main" id="{63B3B7BB-EBE3-4E8F-9481-90C4B6C7C0D6}"/>
              </a:ext>
            </a:extLst>
          </p:cNvPr>
          <p:cNvSpPr>
            <a:spLocks noChangeArrowheads="1"/>
          </p:cNvSpPr>
          <p:nvPr>
            <p:custDataLst>
              <p:tags r:id="rId14"/>
            </p:custDataLst>
          </p:nvPr>
        </p:nvSpPr>
        <p:spPr bwMode="auto">
          <a:xfrm rot="-5400000">
            <a:off x="4471987" y="5281613"/>
            <a:ext cx="790575" cy="1174750"/>
          </a:xfrm>
          <a:prstGeom prst="upDownArrow">
            <a:avLst>
              <a:gd name="adj1" fmla="val 65870"/>
              <a:gd name="adj2" fmla="val 30606"/>
            </a:avLst>
          </a:prstGeom>
          <a:solidFill>
            <a:schemeClr val="accent2"/>
          </a:solidFill>
          <a:ln w="12700">
            <a:solidFill>
              <a:srgbClr val="FFFF99"/>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40" name="Rectangle 19">
            <a:extLst>
              <a:ext uri="{FF2B5EF4-FFF2-40B4-BE49-F238E27FC236}">
                <a16:creationId xmlns:a16="http://schemas.microsoft.com/office/drawing/2014/main" id="{CD01571A-442B-4DD0-9905-857FC1251F4F}"/>
              </a:ext>
            </a:extLst>
          </p:cNvPr>
          <p:cNvSpPr>
            <a:spLocks noChangeArrowheads="1"/>
          </p:cNvSpPr>
          <p:nvPr>
            <p:custDataLst>
              <p:tags r:id="rId15"/>
            </p:custDataLst>
          </p:nvPr>
        </p:nvSpPr>
        <p:spPr bwMode="auto">
          <a:xfrm>
            <a:off x="957263" y="5319713"/>
            <a:ext cx="3263900" cy="989012"/>
          </a:xfrm>
          <a:prstGeom prst="rect">
            <a:avLst/>
          </a:prstGeom>
          <a:solidFill>
            <a:srgbClr val="0066FF"/>
          </a:solidFill>
          <a:ln w="12700">
            <a:solidFill>
              <a:srgbClr val="000000"/>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41" name="Rectangle 20">
            <a:extLst>
              <a:ext uri="{FF2B5EF4-FFF2-40B4-BE49-F238E27FC236}">
                <a16:creationId xmlns:a16="http://schemas.microsoft.com/office/drawing/2014/main" id="{E7538618-BC68-4C96-BB27-81070B5A42E0}"/>
              </a:ext>
            </a:extLst>
          </p:cNvPr>
          <p:cNvSpPr>
            <a:spLocks noChangeArrowheads="1"/>
          </p:cNvSpPr>
          <p:nvPr>
            <p:custDataLst>
              <p:tags r:id="rId16"/>
            </p:custDataLst>
          </p:nvPr>
        </p:nvSpPr>
        <p:spPr bwMode="auto">
          <a:xfrm>
            <a:off x="962025" y="5300663"/>
            <a:ext cx="3262313" cy="331787"/>
          </a:xfrm>
          <a:prstGeom prst="rect">
            <a:avLst/>
          </a:prstGeom>
          <a:solidFill>
            <a:schemeClr val="bg2"/>
          </a:solidFill>
          <a:ln w="12700">
            <a:solidFill>
              <a:srgbClr val="00279F"/>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42" name="Rectangle 21">
            <a:extLst>
              <a:ext uri="{FF2B5EF4-FFF2-40B4-BE49-F238E27FC236}">
                <a16:creationId xmlns:a16="http://schemas.microsoft.com/office/drawing/2014/main" id="{3EAF7206-57B0-4E75-BF53-C526E61D132E}"/>
              </a:ext>
            </a:extLst>
          </p:cNvPr>
          <p:cNvSpPr>
            <a:spLocks noChangeArrowheads="1"/>
          </p:cNvSpPr>
          <p:nvPr>
            <p:custDataLst>
              <p:tags r:id="rId17"/>
            </p:custDataLst>
          </p:nvPr>
        </p:nvSpPr>
        <p:spPr bwMode="auto">
          <a:xfrm>
            <a:off x="957263" y="5297488"/>
            <a:ext cx="3263900" cy="354012"/>
          </a:xfrm>
          <a:prstGeom prst="rect">
            <a:avLst/>
          </a:prstGeom>
          <a:solidFill>
            <a:srgbClr val="00FF99"/>
          </a:solidFill>
          <a:ln w="12700" cap="rnd">
            <a:solidFill>
              <a:srgbClr val="000000"/>
            </a:solidFill>
            <a:miter lim="800000"/>
            <a:headEnd/>
            <a:tailEnd/>
          </a:ln>
        </p:spPr>
        <p:txBody>
          <a:bodyPr/>
          <a:lstStyle>
            <a:lvl1pPr defTabSz="887413">
              <a:defRPr sz="2400" b="1">
                <a:solidFill>
                  <a:srgbClr val="000099"/>
                </a:solidFill>
                <a:latin typeface="Arial" panose="020B0604020202020204" pitchFamily="34" charset="0"/>
              </a:defRPr>
            </a:lvl1pPr>
            <a:lvl2pPr marL="742950" indent="-285750" defTabSz="887413">
              <a:defRPr sz="2400" b="1">
                <a:solidFill>
                  <a:srgbClr val="000099"/>
                </a:solidFill>
                <a:latin typeface="Arial" panose="020B0604020202020204" pitchFamily="34" charset="0"/>
              </a:defRPr>
            </a:lvl2pPr>
            <a:lvl3pPr marL="1143000" indent="-228600" defTabSz="887413">
              <a:defRPr sz="2400" b="1">
                <a:solidFill>
                  <a:srgbClr val="000099"/>
                </a:solidFill>
                <a:latin typeface="Arial" panose="020B0604020202020204" pitchFamily="34" charset="0"/>
              </a:defRPr>
            </a:lvl3pPr>
            <a:lvl4pPr marL="1600200" indent="-228600" defTabSz="887413">
              <a:defRPr sz="2400" b="1">
                <a:solidFill>
                  <a:srgbClr val="000099"/>
                </a:solidFill>
                <a:latin typeface="Arial" panose="020B0604020202020204" pitchFamily="34" charset="0"/>
              </a:defRPr>
            </a:lvl4pPr>
            <a:lvl5pPr marL="2057400" indent="-228600" defTabSz="887413">
              <a:defRPr sz="2400" b="1">
                <a:solidFill>
                  <a:srgbClr val="000099"/>
                </a:solidFill>
                <a:latin typeface="Arial" panose="020B0604020202020204" pitchFamily="34" charset="0"/>
              </a:defRPr>
            </a:lvl5pPr>
            <a:lvl6pPr marL="25146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1800" dirty="0">
                <a:solidFill>
                  <a:srgbClr val="000000"/>
                </a:solidFill>
              </a:rPr>
              <a:t>3- Système d’information</a:t>
            </a:r>
          </a:p>
        </p:txBody>
      </p:sp>
      <p:sp>
        <p:nvSpPr>
          <p:cNvPr id="30744" name="Rectangle 170">
            <a:extLst>
              <a:ext uri="{FF2B5EF4-FFF2-40B4-BE49-F238E27FC236}">
                <a16:creationId xmlns:a16="http://schemas.microsoft.com/office/drawing/2014/main" id="{9C7E758D-FF13-43FE-BE46-AA33EDF9BA56}"/>
              </a:ext>
            </a:extLst>
          </p:cNvPr>
          <p:cNvSpPr>
            <a:spLocks noChangeArrowheads="1"/>
          </p:cNvSpPr>
          <p:nvPr>
            <p:custDataLst>
              <p:tags r:id="rId18"/>
            </p:custDataLst>
          </p:nvPr>
        </p:nvSpPr>
        <p:spPr bwMode="auto">
          <a:xfrm>
            <a:off x="4211960" y="1728788"/>
            <a:ext cx="3935413" cy="1370012"/>
          </a:xfrm>
          <a:prstGeom prst="rect">
            <a:avLst/>
          </a:prstGeom>
          <a:solidFill>
            <a:srgbClr val="0066FF"/>
          </a:solidFill>
          <a:ln w="12700">
            <a:solidFill>
              <a:srgbClr val="000000"/>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45" name="Rectangle 171">
            <a:extLst>
              <a:ext uri="{FF2B5EF4-FFF2-40B4-BE49-F238E27FC236}">
                <a16:creationId xmlns:a16="http://schemas.microsoft.com/office/drawing/2014/main" id="{85687AAE-D5A8-481E-B316-DCE3A96EBD51}"/>
              </a:ext>
            </a:extLst>
          </p:cNvPr>
          <p:cNvSpPr>
            <a:spLocks noChangeArrowheads="1"/>
          </p:cNvSpPr>
          <p:nvPr>
            <p:custDataLst>
              <p:tags r:id="rId19"/>
            </p:custDataLst>
          </p:nvPr>
        </p:nvSpPr>
        <p:spPr bwMode="auto">
          <a:xfrm>
            <a:off x="7204918" y="2768600"/>
            <a:ext cx="679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defTabSz="904875">
              <a:defRPr sz="2400" b="1">
                <a:solidFill>
                  <a:srgbClr val="000099"/>
                </a:solidFill>
                <a:latin typeface="Arial" panose="020B0604020202020204" pitchFamily="34" charset="0"/>
              </a:defRPr>
            </a:lvl1pPr>
            <a:lvl2pPr marL="742950" indent="-285750" defTabSz="904875">
              <a:defRPr sz="2400" b="1">
                <a:solidFill>
                  <a:srgbClr val="000099"/>
                </a:solidFill>
                <a:latin typeface="Arial" panose="020B0604020202020204" pitchFamily="34" charset="0"/>
              </a:defRPr>
            </a:lvl2pPr>
            <a:lvl3pPr marL="1143000" indent="-228600" defTabSz="904875">
              <a:defRPr sz="2400" b="1">
                <a:solidFill>
                  <a:srgbClr val="000099"/>
                </a:solidFill>
                <a:latin typeface="Arial" panose="020B0604020202020204" pitchFamily="34" charset="0"/>
              </a:defRPr>
            </a:lvl3pPr>
            <a:lvl4pPr marL="1600200" indent="-228600" defTabSz="904875">
              <a:defRPr sz="2400" b="1">
                <a:solidFill>
                  <a:srgbClr val="000099"/>
                </a:solidFill>
                <a:latin typeface="Arial" panose="020B0604020202020204" pitchFamily="34" charset="0"/>
              </a:defRPr>
            </a:lvl4pPr>
            <a:lvl5pPr marL="2057400" indent="-228600" defTabSz="904875">
              <a:defRPr sz="2400" b="1">
                <a:solidFill>
                  <a:srgbClr val="000099"/>
                </a:solidFill>
                <a:latin typeface="Arial" panose="020B0604020202020204" pitchFamily="34" charset="0"/>
              </a:defRPr>
            </a:lvl5pPr>
            <a:lvl6pPr marL="25146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900" dirty="0">
                <a:solidFill>
                  <a:srgbClr val="FFFFFF"/>
                </a:solidFill>
              </a:rPr>
              <a:t>Immobilisations</a:t>
            </a:r>
          </a:p>
        </p:txBody>
      </p:sp>
      <p:sp>
        <p:nvSpPr>
          <p:cNvPr id="30746" name="Rectangle 172">
            <a:extLst>
              <a:ext uri="{FF2B5EF4-FFF2-40B4-BE49-F238E27FC236}">
                <a16:creationId xmlns:a16="http://schemas.microsoft.com/office/drawing/2014/main" id="{0DC59C5B-27B2-4C2C-B4C1-7A90FF638FCA}"/>
              </a:ext>
            </a:extLst>
          </p:cNvPr>
          <p:cNvSpPr>
            <a:spLocks noChangeArrowheads="1"/>
          </p:cNvSpPr>
          <p:nvPr>
            <p:custDataLst>
              <p:tags r:id="rId20"/>
            </p:custDataLst>
          </p:nvPr>
        </p:nvSpPr>
        <p:spPr bwMode="auto">
          <a:xfrm>
            <a:off x="4572000" y="2700338"/>
            <a:ext cx="7413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defTabSz="904875">
              <a:defRPr sz="2400" b="1">
                <a:solidFill>
                  <a:srgbClr val="000099"/>
                </a:solidFill>
                <a:latin typeface="Arial" panose="020B0604020202020204" pitchFamily="34" charset="0"/>
              </a:defRPr>
            </a:lvl1pPr>
            <a:lvl2pPr marL="742950" indent="-285750" defTabSz="904875">
              <a:defRPr sz="2400" b="1">
                <a:solidFill>
                  <a:srgbClr val="000099"/>
                </a:solidFill>
                <a:latin typeface="Arial" panose="020B0604020202020204" pitchFamily="34" charset="0"/>
              </a:defRPr>
            </a:lvl2pPr>
            <a:lvl3pPr marL="1143000" indent="-228600" defTabSz="904875">
              <a:defRPr sz="2400" b="1">
                <a:solidFill>
                  <a:srgbClr val="000099"/>
                </a:solidFill>
                <a:latin typeface="Arial" panose="020B0604020202020204" pitchFamily="34" charset="0"/>
              </a:defRPr>
            </a:lvl3pPr>
            <a:lvl4pPr marL="1600200" indent="-228600" defTabSz="904875">
              <a:defRPr sz="2400" b="1">
                <a:solidFill>
                  <a:srgbClr val="000099"/>
                </a:solidFill>
                <a:latin typeface="Arial" panose="020B0604020202020204" pitchFamily="34" charset="0"/>
              </a:defRPr>
            </a:lvl4pPr>
            <a:lvl5pPr marL="2057400" indent="-228600" defTabSz="904875">
              <a:defRPr sz="2400" b="1">
                <a:solidFill>
                  <a:srgbClr val="000099"/>
                </a:solidFill>
                <a:latin typeface="Arial" panose="020B0604020202020204" pitchFamily="34" charset="0"/>
              </a:defRPr>
            </a:lvl5pPr>
            <a:lvl6pPr marL="25146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900" dirty="0">
                <a:solidFill>
                  <a:srgbClr val="FFFFFF"/>
                </a:solidFill>
              </a:rPr>
              <a:t>Service Client</a:t>
            </a:r>
          </a:p>
        </p:txBody>
      </p:sp>
      <p:sp>
        <p:nvSpPr>
          <p:cNvPr id="30747" name="Line 173">
            <a:extLst>
              <a:ext uri="{FF2B5EF4-FFF2-40B4-BE49-F238E27FC236}">
                <a16:creationId xmlns:a16="http://schemas.microsoft.com/office/drawing/2014/main" id="{11431406-4979-415C-936F-4663BA64BFD8}"/>
              </a:ext>
            </a:extLst>
          </p:cNvPr>
          <p:cNvSpPr>
            <a:spLocks noChangeShapeType="1"/>
          </p:cNvSpPr>
          <p:nvPr>
            <p:custDataLst>
              <p:tags r:id="rId21"/>
            </p:custDataLst>
          </p:nvPr>
        </p:nvSpPr>
        <p:spPr bwMode="auto">
          <a:xfrm>
            <a:off x="7332935" y="2159000"/>
            <a:ext cx="0" cy="390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48" name="Line 174">
            <a:extLst>
              <a:ext uri="{FF2B5EF4-FFF2-40B4-BE49-F238E27FC236}">
                <a16:creationId xmlns:a16="http://schemas.microsoft.com/office/drawing/2014/main" id="{414796F3-CCF3-488F-BC8D-F0B4722A462C}"/>
              </a:ext>
            </a:extLst>
          </p:cNvPr>
          <p:cNvSpPr>
            <a:spLocks noChangeShapeType="1"/>
          </p:cNvSpPr>
          <p:nvPr>
            <p:custDataLst>
              <p:tags r:id="rId22"/>
            </p:custDataLst>
          </p:nvPr>
        </p:nvSpPr>
        <p:spPr bwMode="auto">
          <a:xfrm>
            <a:off x="7326585" y="2547938"/>
            <a:ext cx="48577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49" name="Freeform 175">
            <a:extLst>
              <a:ext uri="{FF2B5EF4-FFF2-40B4-BE49-F238E27FC236}">
                <a16:creationId xmlns:a16="http://schemas.microsoft.com/office/drawing/2014/main" id="{4721017D-5CD3-4919-9349-1D6566F0BCE7}"/>
              </a:ext>
            </a:extLst>
          </p:cNvPr>
          <p:cNvSpPr>
            <a:spLocks/>
          </p:cNvSpPr>
          <p:nvPr>
            <p:custDataLst>
              <p:tags r:id="rId23"/>
            </p:custDataLst>
          </p:nvPr>
        </p:nvSpPr>
        <p:spPr bwMode="auto">
          <a:xfrm>
            <a:off x="7359923" y="2281238"/>
            <a:ext cx="392112" cy="201612"/>
          </a:xfrm>
          <a:custGeom>
            <a:avLst/>
            <a:gdLst>
              <a:gd name="T0" fmla="*/ 0 w 233"/>
              <a:gd name="T1" fmla="*/ 2147483647 h 100"/>
              <a:gd name="T2" fmla="*/ 2147483647 w 233"/>
              <a:gd name="T3" fmla="*/ 2147483647 h 100"/>
              <a:gd name="T4" fmla="*/ 2147483647 w 233"/>
              <a:gd name="T5" fmla="*/ 2147483647 h 100"/>
              <a:gd name="T6" fmla="*/ 2147483647 w 233"/>
              <a:gd name="T7" fmla="*/ 2147483647 h 100"/>
              <a:gd name="T8" fmla="*/ 2147483647 w 233"/>
              <a:gd name="T9" fmla="*/ 2147483647 h 100"/>
              <a:gd name="T10" fmla="*/ 2147483647 w 233"/>
              <a:gd name="T11" fmla="*/ 2147483647 h 100"/>
              <a:gd name="T12" fmla="*/ 2147483647 w 233"/>
              <a:gd name="T13" fmla="*/ 2147483647 h 100"/>
              <a:gd name="T14" fmla="*/ 2147483647 w 233"/>
              <a:gd name="T15" fmla="*/ 2147483647 h 100"/>
              <a:gd name="T16" fmla="*/ 2147483647 w 233"/>
              <a:gd name="T17" fmla="*/ 2147483647 h 100"/>
              <a:gd name="T18" fmla="*/ 2147483647 w 233"/>
              <a:gd name="T19" fmla="*/ 2147483647 h 100"/>
              <a:gd name="T20" fmla="*/ 2147483647 w 233"/>
              <a:gd name="T21" fmla="*/ 2147483647 h 100"/>
              <a:gd name="T22" fmla="*/ 2147483647 w 233"/>
              <a:gd name="T23" fmla="*/ 2147483647 h 100"/>
              <a:gd name="T24" fmla="*/ 2147483647 w 233"/>
              <a:gd name="T25" fmla="*/ 2147483647 h 100"/>
              <a:gd name="T26" fmla="*/ 2147483647 w 233"/>
              <a:gd name="T27" fmla="*/ 2147483647 h 100"/>
              <a:gd name="T28" fmla="*/ 2147483647 w 233"/>
              <a:gd name="T29" fmla="*/ 2147483647 h 100"/>
              <a:gd name="T30" fmla="*/ 2147483647 w 233"/>
              <a:gd name="T31" fmla="*/ 2147483647 h 100"/>
              <a:gd name="T32" fmla="*/ 2147483647 w 233"/>
              <a:gd name="T33" fmla="*/ 0 h 100"/>
              <a:gd name="T34" fmla="*/ 2147483647 w 233"/>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3"/>
              <a:gd name="T55" fmla="*/ 0 h 100"/>
              <a:gd name="T56" fmla="*/ 233 w 233"/>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3" h="100">
                <a:moveTo>
                  <a:pt x="0" y="99"/>
                </a:moveTo>
                <a:lnTo>
                  <a:pt x="16" y="94"/>
                </a:lnTo>
                <a:lnTo>
                  <a:pt x="24" y="85"/>
                </a:lnTo>
                <a:lnTo>
                  <a:pt x="40" y="80"/>
                </a:lnTo>
                <a:lnTo>
                  <a:pt x="46" y="71"/>
                </a:lnTo>
                <a:lnTo>
                  <a:pt x="62" y="75"/>
                </a:lnTo>
                <a:lnTo>
                  <a:pt x="78" y="80"/>
                </a:lnTo>
                <a:lnTo>
                  <a:pt x="102" y="80"/>
                </a:lnTo>
                <a:lnTo>
                  <a:pt x="109" y="71"/>
                </a:lnTo>
                <a:lnTo>
                  <a:pt x="125" y="71"/>
                </a:lnTo>
                <a:lnTo>
                  <a:pt x="148" y="67"/>
                </a:lnTo>
                <a:lnTo>
                  <a:pt x="171" y="61"/>
                </a:lnTo>
                <a:lnTo>
                  <a:pt x="179" y="47"/>
                </a:lnTo>
                <a:lnTo>
                  <a:pt x="195" y="32"/>
                </a:lnTo>
                <a:lnTo>
                  <a:pt x="202" y="19"/>
                </a:lnTo>
                <a:lnTo>
                  <a:pt x="217" y="10"/>
                </a:lnTo>
                <a:lnTo>
                  <a:pt x="225" y="0"/>
                </a:lnTo>
                <a:lnTo>
                  <a:pt x="232" y="0"/>
                </a:lnTo>
              </a:path>
            </a:pathLst>
          </a:custGeom>
          <a:solidFill>
            <a:srgbClr val="0066FF"/>
          </a:solidFill>
          <a:ln w="12700" cap="flat" cmpd="sng">
            <a:solidFill>
              <a:schemeClr val="tx1"/>
            </a:solidFill>
            <a:prstDash val="solid"/>
            <a:round/>
            <a:headEnd type="none" w="med" len="med"/>
            <a:tailEnd type="none" w="med" len="med"/>
          </a:ln>
        </p:spPr>
        <p:txBody>
          <a:bodyPr wrap="none" anchor="ctr"/>
          <a:lstStyle/>
          <a:p>
            <a:endParaRPr lang="fr-FR"/>
          </a:p>
        </p:txBody>
      </p:sp>
      <p:sp>
        <p:nvSpPr>
          <p:cNvPr id="30750" name="Line 176">
            <a:extLst>
              <a:ext uri="{FF2B5EF4-FFF2-40B4-BE49-F238E27FC236}">
                <a16:creationId xmlns:a16="http://schemas.microsoft.com/office/drawing/2014/main" id="{0179D227-EE77-4392-AC08-2279CAD1A5F0}"/>
              </a:ext>
            </a:extLst>
          </p:cNvPr>
          <p:cNvSpPr>
            <a:spLocks noChangeShapeType="1"/>
          </p:cNvSpPr>
          <p:nvPr>
            <p:custDataLst>
              <p:tags r:id="rId24"/>
            </p:custDataLst>
          </p:nvPr>
        </p:nvSpPr>
        <p:spPr bwMode="auto">
          <a:xfrm>
            <a:off x="7337698" y="2355850"/>
            <a:ext cx="4572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51" name="Line 177">
            <a:extLst>
              <a:ext uri="{FF2B5EF4-FFF2-40B4-BE49-F238E27FC236}">
                <a16:creationId xmlns:a16="http://schemas.microsoft.com/office/drawing/2014/main" id="{5010C153-88D7-49C9-8130-49D54CE21D0D}"/>
              </a:ext>
            </a:extLst>
          </p:cNvPr>
          <p:cNvSpPr>
            <a:spLocks noChangeShapeType="1"/>
          </p:cNvSpPr>
          <p:nvPr>
            <p:custDataLst>
              <p:tags r:id="rId25"/>
            </p:custDataLst>
          </p:nvPr>
        </p:nvSpPr>
        <p:spPr bwMode="auto">
          <a:xfrm>
            <a:off x="6391845" y="2171700"/>
            <a:ext cx="0" cy="385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52" name="Line 178">
            <a:extLst>
              <a:ext uri="{FF2B5EF4-FFF2-40B4-BE49-F238E27FC236}">
                <a16:creationId xmlns:a16="http://schemas.microsoft.com/office/drawing/2014/main" id="{4CC15DB1-73A8-4E84-83BD-E5EAECD9ACB0}"/>
              </a:ext>
            </a:extLst>
          </p:cNvPr>
          <p:cNvSpPr>
            <a:spLocks noChangeShapeType="1"/>
          </p:cNvSpPr>
          <p:nvPr>
            <p:custDataLst>
              <p:tags r:id="rId26"/>
            </p:custDataLst>
          </p:nvPr>
        </p:nvSpPr>
        <p:spPr bwMode="auto">
          <a:xfrm>
            <a:off x="6387083" y="2557463"/>
            <a:ext cx="488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53" name="Line 179">
            <a:extLst>
              <a:ext uri="{FF2B5EF4-FFF2-40B4-BE49-F238E27FC236}">
                <a16:creationId xmlns:a16="http://schemas.microsoft.com/office/drawing/2014/main" id="{A7E89E45-6386-41AF-8EE9-5820B1BCB853}"/>
              </a:ext>
            </a:extLst>
          </p:cNvPr>
          <p:cNvSpPr>
            <a:spLocks noChangeShapeType="1"/>
          </p:cNvSpPr>
          <p:nvPr>
            <p:custDataLst>
              <p:tags r:id="rId27"/>
            </p:custDataLst>
          </p:nvPr>
        </p:nvSpPr>
        <p:spPr bwMode="auto">
          <a:xfrm flipV="1">
            <a:off x="6393433" y="2330450"/>
            <a:ext cx="439737" cy="793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54" name="Line 180">
            <a:extLst>
              <a:ext uri="{FF2B5EF4-FFF2-40B4-BE49-F238E27FC236}">
                <a16:creationId xmlns:a16="http://schemas.microsoft.com/office/drawing/2014/main" id="{FD77CC9D-20DC-4B8A-9362-066E0ED6CE88}"/>
              </a:ext>
            </a:extLst>
          </p:cNvPr>
          <p:cNvSpPr>
            <a:spLocks noChangeShapeType="1"/>
          </p:cNvSpPr>
          <p:nvPr>
            <p:custDataLst>
              <p:tags r:id="rId28"/>
            </p:custDataLst>
          </p:nvPr>
        </p:nvSpPr>
        <p:spPr bwMode="auto">
          <a:xfrm flipV="1">
            <a:off x="6436295" y="2363788"/>
            <a:ext cx="384175" cy="122237"/>
          </a:xfrm>
          <a:prstGeom prst="line">
            <a:avLst/>
          </a:prstGeom>
          <a:noFill/>
          <a:ln w="1270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55" name="Rectangle 181">
            <a:extLst>
              <a:ext uri="{FF2B5EF4-FFF2-40B4-BE49-F238E27FC236}">
                <a16:creationId xmlns:a16="http://schemas.microsoft.com/office/drawing/2014/main" id="{9B8055A5-69C7-4191-BB66-D7942A5358A0}"/>
              </a:ext>
            </a:extLst>
          </p:cNvPr>
          <p:cNvSpPr>
            <a:spLocks noChangeArrowheads="1"/>
          </p:cNvSpPr>
          <p:nvPr>
            <p:custDataLst>
              <p:tags r:id="rId29"/>
            </p:custDataLst>
          </p:nvPr>
        </p:nvSpPr>
        <p:spPr bwMode="auto">
          <a:xfrm>
            <a:off x="6241033" y="2768600"/>
            <a:ext cx="7604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defTabSz="904875">
              <a:defRPr sz="2400" b="1">
                <a:solidFill>
                  <a:srgbClr val="000099"/>
                </a:solidFill>
                <a:latin typeface="Arial" panose="020B0604020202020204" pitchFamily="34" charset="0"/>
              </a:defRPr>
            </a:lvl1pPr>
            <a:lvl2pPr marL="742950" indent="-285750" defTabSz="904875">
              <a:defRPr sz="2400" b="1">
                <a:solidFill>
                  <a:srgbClr val="000099"/>
                </a:solidFill>
                <a:latin typeface="Arial" panose="020B0604020202020204" pitchFamily="34" charset="0"/>
              </a:defRPr>
            </a:lvl2pPr>
            <a:lvl3pPr marL="1143000" indent="-228600" defTabSz="904875">
              <a:defRPr sz="2400" b="1">
                <a:solidFill>
                  <a:srgbClr val="000099"/>
                </a:solidFill>
                <a:latin typeface="Arial" panose="020B0604020202020204" pitchFamily="34" charset="0"/>
              </a:defRPr>
            </a:lvl3pPr>
            <a:lvl4pPr marL="1600200" indent="-228600" defTabSz="904875">
              <a:defRPr sz="2400" b="1">
                <a:solidFill>
                  <a:srgbClr val="000099"/>
                </a:solidFill>
                <a:latin typeface="Arial" panose="020B0604020202020204" pitchFamily="34" charset="0"/>
              </a:defRPr>
            </a:lvl4pPr>
            <a:lvl5pPr marL="2057400" indent="-228600" defTabSz="904875">
              <a:defRPr sz="2400" b="1">
                <a:solidFill>
                  <a:srgbClr val="000099"/>
                </a:solidFill>
                <a:latin typeface="Arial" panose="020B0604020202020204" pitchFamily="34" charset="0"/>
              </a:defRPr>
            </a:lvl5pPr>
            <a:lvl6pPr marL="25146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900" dirty="0">
                <a:solidFill>
                  <a:srgbClr val="FFFFFF"/>
                </a:solidFill>
              </a:rPr>
              <a:t>Flexibilité</a:t>
            </a:r>
          </a:p>
        </p:txBody>
      </p:sp>
      <p:sp>
        <p:nvSpPr>
          <p:cNvPr id="30756" name="Rectangle 182">
            <a:extLst>
              <a:ext uri="{FF2B5EF4-FFF2-40B4-BE49-F238E27FC236}">
                <a16:creationId xmlns:a16="http://schemas.microsoft.com/office/drawing/2014/main" id="{B36324F3-EBE0-47B4-A81D-EE6AEC7E8D28}"/>
              </a:ext>
            </a:extLst>
          </p:cNvPr>
          <p:cNvSpPr>
            <a:spLocks noChangeArrowheads="1"/>
          </p:cNvSpPr>
          <p:nvPr>
            <p:custDataLst>
              <p:tags r:id="rId30"/>
            </p:custDataLst>
          </p:nvPr>
        </p:nvSpPr>
        <p:spPr bwMode="auto">
          <a:xfrm>
            <a:off x="5426645" y="2700338"/>
            <a:ext cx="7635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defTabSz="904875">
              <a:defRPr sz="2400" b="1">
                <a:solidFill>
                  <a:srgbClr val="000099"/>
                </a:solidFill>
                <a:latin typeface="Arial" panose="020B0604020202020204" pitchFamily="34" charset="0"/>
              </a:defRPr>
            </a:lvl1pPr>
            <a:lvl2pPr marL="742950" indent="-285750" defTabSz="904875">
              <a:defRPr sz="2400" b="1">
                <a:solidFill>
                  <a:srgbClr val="000099"/>
                </a:solidFill>
                <a:latin typeface="Arial" panose="020B0604020202020204" pitchFamily="34" charset="0"/>
              </a:defRPr>
            </a:lvl2pPr>
            <a:lvl3pPr marL="1143000" indent="-228600" defTabSz="904875">
              <a:defRPr sz="2400" b="1">
                <a:solidFill>
                  <a:srgbClr val="000099"/>
                </a:solidFill>
                <a:latin typeface="Arial" panose="020B0604020202020204" pitchFamily="34" charset="0"/>
              </a:defRPr>
            </a:lvl3pPr>
            <a:lvl4pPr marL="1600200" indent="-228600" defTabSz="904875">
              <a:defRPr sz="2400" b="1">
                <a:solidFill>
                  <a:srgbClr val="000099"/>
                </a:solidFill>
                <a:latin typeface="Arial" panose="020B0604020202020204" pitchFamily="34" charset="0"/>
              </a:defRPr>
            </a:lvl4pPr>
            <a:lvl5pPr marL="2057400" indent="-228600" defTabSz="904875">
              <a:defRPr sz="2400" b="1">
                <a:solidFill>
                  <a:srgbClr val="000099"/>
                </a:solidFill>
                <a:latin typeface="Arial" panose="020B0604020202020204" pitchFamily="34" charset="0"/>
              </a:defRPr>
            </a:lvl5pPr>
            <a:lvl6pPr marL="25146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904875"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900" dirty="0">
                <a:solidFill>
                  <a:srgbClr val="FFFFFF"/>
                </a:solidFill>
              </a:rPr>
              <a:t>Coûts</a:t>
            </a:r>
          </a:p>
        </p:txBody>
      </p:sp>
      <p:sp>
        <p:nvSpPr>
          <p:cNvPr id="30757" name="Line 183">
            <a:extLst>
              <a:ext uri="{FF2B5EF4-FFF2-40B4-BE49-F238E27FC236}">
                <a16:creationId xmlns:a16="http://schemas.microsoft.com/office/drawing/2014/main" id="{36CCEFC1-2D9F-4CF2-A77A-3DEEEFE8B95B}"/>
              </a:ext>
            </a:extLst>
          </p:cNvPr>
          <p:cNvSpPr>
            <a:spLocks noChangeShapeType="1"/>
          </p:cNvSpPr>
          <p:nvPr>
            <p:custDataLst>
              <p:tags r:id="rId31"/>
            </p:custDataLst>
          </p:nvPr>
        </p:nvSpPr>
        <p:spPr bwMode="auto">
          <a:xfrm>
            <a:off x="4644008" y="2179638"/>
            <a:ext cx="0" cy="388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58" name="Line 184">
            <a:extLst>
              <a:ext uri="{FF2B5EF4-FFF2-40B4-BE49-F238E27FC236}">
                <a16:creationId xmlns:a16="http://schemas.microsoft.com/office/drawing/2014/main" id="{6F03182E-B4FC-41F1-9715-1C2D38FBDCBB}"/>
              </a:ext>
            </a:extLst>
          </p:cNvPr>
          <p:cNvSpPr>
            <a:spLocks noChangeShapeType="1"/>
          </p:cNvSpPr>
          <p:nvPr>
            <p:custDataLst>
              <p:tags r:id="rId32"/>
            </p:custDataLst>
          </p:nvPr>
        </p:nvSpPr>
        <p:spPr bwMode="auto">
          <a:xfrm>
            <a:off x="4644008" y="2562225"/>
            <a:ext cx="4778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59" name="Rectangle 185">
            <a:extLst>
              <a:ext uri="{FF2B5EF4-FFF2-40B4-BE49-F238E27FC236}">
                <a16:creationId xmlns:a16="http://schemas.microsoft.com/office/drawing/2014/main" id="{476DEFB5-2E5B-4D9D-B47C-B169ACBBDBAE}"/>
              </a:ext>
            </a:extLst>
          </p:cNvPr>
          <p:cNvSpPr>
            <a:spLocks noChangeArrowheads="1"/>
          </p:cNvSpPr>
          <p:nvPr>
            <p:custDataLst>
              <p:tags r:id="rId33"/>
            </p:custDataLst>
          </p:nvPr>
        </p:nvSpPr>
        <p:spPr bwMode="auto">
          <a:xfrm>
            <a:off x="4724970" y="2425700"/>
            <a:ext cx="107950" cy="128588"/>
          </a:xfrm>
          <a:prstGeom prst="rect">
            <a:avLst/>
          </a:prstGeom>
          <a:solidFill>
            <a:schemeClr val="bg1"/>
          </a:solidFill>
          <a:ln w="12700">
            <a:solidFill>
              <a:schemeClr val="bg1"/>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60" name="Rectangle 186">
            <a:extLst>
              <a:ext uri="{FF2B5EF4-FFF2-40B4-BE49-F238E27FC236}">
                <a16:creationId xmlns:a16="http://schemas.microsoft.com/office/drawing/2014/main" id="{FEA07B37-1962-48D0-8380-2EBE37AA1AE9}"/>
              </a:ext>
            </a:extLst>
          </p:cNvPr>
          <p:cNvSpPr>
            <a:spLocks noChangeArrowheads="1"/>
          </p:cNvSpPr>
          <p:nvPr>
            <p:custDataLst>
              <p:tags r:id="rId34"/>
            </p:custDataLst>
          </p:nvPr>
        </p:nvSpPr>
        <p:spPr bwMode="auto">
          <a:xfrm>
            <a:off x="4836095" y="2366963"/>
            <a:ext cx="100013" cy="187325"/>
          </a:xfrm>
          <a:prstGeom prst="rect">
            <a:avLst/>
          </a:prstGeom>
          <a:solidFill>
            <a:schemeClr val="hlink"/>
          </a:solidFill>
          <a:ln w="12700">
            <a:no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61" name="Rectangle 187">
            <a:extLst>
              <a:ext uri="{FF2B5EF4-FFF2-40B4-BE49-F238E27FC236}">
                <a16:creationId xmlns:a16="http://schemas.microsoft.com/office/drawing/2014/main" id="{58BFA977-B52F-4B09-93C8-163A7977E8FD}"/>
              </a:ext>
            </a:extLst>
          </p:cNvPr>
          <p:cNvSpPr>
            <a:spLocks noChangeArrowheads="1"/>
          </p:cNvSpPr>
          <p:nvPr>
            <p:custDataLst>
              <p:tags r:id="rId35"/>
            </p:custDataLst>
          </p:nvPr>
        </p:nvSpPr>
        <p:spPr bwMode="auto">
          <a:xfrm>
            <a:off x="4944045" y="2301875"/>
            <a:ext cx="104775" cy="252413"/>
          </a:xfrm>
          <a:prstGeom prst="rect">
            <a:avLst/>
          </a:prstGeom>
          <a:solidFill>
            <a:srgbClr val="FF9900"/>
          </a:solidFill>
          <a:ln w="12700">
            <a:solidFill>
              <a:srgbClr val="FF9900"/>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62" name="Line 188">
            <a:extLst>
              <a:ext uri="{FF2B5EF4-FFF2-40B4-BE49-F238E27FC236}">
                <a16:creationId xmlns:a16="http://schemas.microsoft.com/office/drawing/2014/main" id="{CED6E3E3-8B27-4FA5-B5F7-1A01062FDEB1}"/>
              </a:ext>
            </a:extLst>
          </p:cNvPr>
          <p:cNvSpPr>
            <a:spLocks noChangeShapeType="1"/>
          </p:cNvSpPr>
          <p:nvPr>
            <p:custDataLst>
              <p:tags r:id="rId36"/>
            </p:custDataLst>
          </p:nvPr>
        </p:nvSpPr>
        <p:spPr bwMode="auto">
          <a:xfrm>
            <a:off x="4644008" y="2214563"/>
            <a:ext cx="471487" cy="3175"/>
          </a:xfrm>
          <a:prstGeom prst="line">
            <a:avLst/>
          </a:prstGeom>
          <a:noFill/>
          <a:ln w="12700" cap="rnd">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63" name="Line 189">
            <a:extLst>
              <a:ext uri="{FF2B5EF4-FFF2-40B4-BE49-F238E27FC236}">
                <a16:creationId xmlns:a16="http://schemas.microsoft.com/office/drawing/2014/main" id="{56E1898B-1A7E-46DD-B520-C9100BC041FA}"/>
              </a:ext>
            </a:extLst>
          </p:cNvPr>
          <p:cNvSpPr>
            <a:spLocks noChangeShapeType="1"/>
          </p:cNvSpPr>
          <p:nvPr>
            <p:custDataLst>
              <p:tags r:id="rId37"/>
            </p:custDataLst>
          </p:nvPr>
        </p:nvSpPr>
        <p:spPr bwMode="auto">
          <a:xfrm>
            <a:off x="5596508" y="2184400"/>
            <a:ext cx="0" cy="371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64" name="Line 190">
            <a:extLst>
              <a:ext uri="{FF2B5EF4-FFF2-40B4-BE49-F238E27FC236}">
                <a16:creationId xmlns:a16="http://schemas.microsoft.com/office/drawing/2014/main" id="{AC768287-562B-4C9F-BA4F-C9FC44007F87}"/>
              </a:ext>
            </a:extLst>
          </p:cNvPr>
          <p:cNvSpPr>
            <a:spLocks noChangeShapeType="1"/>
          </p:cNvSpPr>
          <p:nvPr>
            <p:custDataLst>
              <p:tags r:id="rId38"/>
            </p:custDataLst>
          </p:nvPr>
        </p:nvSpPr>
        <p:spPr bwMode="auto">
          <a:xfrm>
            <a:off x="5599683" y="2552700"/>
            <a:ext cx="468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65" name="Rectangle 191">
            <a:extLst>
              <a:ext uri="{FF2B5EF4-FFF2-40B4-BE49-F238E27FC236}">
                <a16:creationId xmlns:a16="http://schemas.microsoft.com/office/drawing/2014/main" id="{5F7F63F7-87FF-4969-9706-055CAA2A8B25}"/>
              </a:ext>
            </a:extLst>
          </p:cNvPr>
          <p:cNvSpPr>
            <a:spLocks noChangeArrowheads="1"/>
          </p:cNvSpPr>
          <p:nvPr>
            <p:custDataLst>
              <p:tags r:id="rId39"/>
            </p:custDataLst>
          </p:nvPr>
        </p:nvSpPr>
        <p:spPr bwMode="auto">
          <a:xfrm>
            <a:off x="5667945" y="2284413"/>
            <a:ext cx="106363" cy="265112"/>
          </a:xfrm>
          <a:prstGeom prst="rect">
            <a:avLst/>
          </a:prstGeom>
          <a:solidFill>
            <a:srgbClr val="8AEC7A"/>
          </a:solidFill>
          <a:ln w="12700">
            <a:solidFill>
              <a:srgbClr val="95FF95"/>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66" name="Rectangle 192">
            <a:extLst>
              <a:ext uri="{FF2B5EF4-FFF2-40B4-BE49-F238E27FC236}">
                <a16:creationId xmlns:a16="http://schemas.microsoft.com/office/drawing/2014/main" id="{221EE4C2-FAA0-4FF5-9ED1-DA549F64141C}"/>
              </a:ext>
            </a:extLst>
          </p:cNvPr>
          <p:cNvSpPr>
            <a:spLocks noChangeArrowheads="1"/>
          </p:cNvSpPr>
          <p:nvPr>
            <p:custDataLst>
              <p:tags r:id="rId40"/>
            </p:custDataLst>
          </p:nvPr>
        </p:nvSpPr>
        <p:spPr bwMode="auto">
          <a:xfrm>
            <a:off x="5775895" y="2335213"/>
            <a:ext cx="103188" cy="214312"/>
          </a:xfrm>
          <a:prstGeom prst="rect">
            <a:avLst/>
          </a:prstGeom>
          <a:solidFill>
            <a:schemeClr val="hlink"/>
          </a:solidFill>
          <a:ln w="12700">
            <a:solidFill>
              <a:srgbClr val="FFC285"/>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67" name="Rectangle 193">
            <a:extLst>
              <a:ext uri="{FF2B5EF4-FFF2-40B4-BE49-F238E27FC236}">
                <a16:creationId xmlns:a16="http://schemas.microsoft.com/office/drawing/2014/main" id="{1BE21C8C-FA43-493D-A0B1-A13E1C659030}"/>
              </a:ext>
            </a:extLst>
          </p:cNvPr>
          <p:cNvSpPr>
            <a:spLocks noChangeArrowheads="1"/>
          </p:cNvSpPr>
          <p:nvPr>
            <p:custDataLst>
              <p:tags r:id="rId41"/>
            </p:custDataLst>
          </p:nvPr>
        </p:nvSpPr>
        <p:spPr bwMode="auto">
          <a:xfrm>
            <a:off x="5887020" y="2413000"/>
            <a:ext cx="104775" cy="136525"/>
          </a:xfrm>
          <a:prstGeom prst="rect">
            <a:avLst/>
          </a:prstGeom>
          <a:solidFill>
            <a:srgbClr val="FF9900"/>
          </a:solidFill>
          <a:ln w="12700">
            <a:solidFill>
              <a:srgbClr val="FF9900"/>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68" name="Line 194">
            <a:extLst>
              <a:ext uri="{FF2B5EF4-FFF2-40B4-BE49-F238E27FC236}">
                <a16:creationId xmlns:a16="http://schemas.microsoft.com/office/drawing/2014/main" id="{A09F1547-812B-4148-A02E-79E2C6066945}"/>
              </a:ext>
            </a:extLst>
          </p:cNvPr>
          <p:cNvSpPr>
            <a:spLocks noChangeShapeType="1"/>
          </p:cNvSpPr>
          <p:nvPr>
            <p:custDataLst>
              <p:tags r:id="rId42"/>
            </p:custDataLst>
          </p:nvPr>
        </p:nvSpPr>
        <p:spPr bwMode="auto">
          <a:xfrm>
            <a:off x="5613970" y="2405063"/>
            <a:ext cx="454025" cy="0"/>
          </a:xfrm>
          <a:prstGeom prst="line">
            <a:avLst/>
          </a:prstGeom>
          <a:noFill/>
          <a:ln w="127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69" name="Rectangle 195">
            <a:extLst>
              <a:ext uri="{FF2B5EF4-FFF2-40B4-BE49-F238E27FC236}">
                <a16:creationId xmlns:a16="http://schemas.microsoft.com/office/drawing/2014/main" id="{97FD198C-E1CD-4B20-BD2B-0340755EDFAA}"/>
              </a:ext>
            </a:extLst>
          </p:cNvPr>
          <p:cNvSpPr>
            <a:spLocks noChangeArrowheads="1"/>
          </p:cNvSpPr>
          <p:nvPr>
            <p:custDataLst>
              <p:tags r:id="rId43"/>
            </p:custDataLst>
          </p:nvPr>
        </p:nvSpPr>
        <p:spPr bwMode="auto">
          <a:xfrm>
            <a:off x="4221163" y="1704975"/>
            <a:ext cx="3935413" cy="363538"/>
          </a:xfrm>
          <a:prstGeom prst="rect">
            <a:avLst/>
          </a:prstGeom>
          <a:solidFill>
            <a:srgbClr val="00FF99"/>
          </a:solidFill>
          <a:ln w="12700" cap="rnd">
            <a:solidFill>
              <a:srgbClr val="000000"/>
            </a:solidFill>
            <a:miter lim="800000"/>
            <a:headEnd/>
            <a:tailEnd/>
          </a:ln>
        </p:spPr>
        <p:txBody>
          <a:bodyPr/>
          <a:lstStyle>
            <a:lvl1pPr defTabSz="887413">
              <a:defRPr sz="2400" b="1">
                <a:solidFill>
                  <a:srgbClr val="000099"/>
                </a:solidFill>
                <a:latin typeface="Arial" panose="020B0604020202020204" pitchFamily="34" charset="0"/>
              </a:defRPr>
            </a:lvl1pPr>
            <a:lvl2pPr marL="742950" indent="-285750" defTabSz="887413">
              <a:defRPr sz="2400" b="1">
                <a:solidFill>
                  <a:srgbClr val="000099"/>
                </a:solidFill>
                <a:latin typeface="Arial" panose="020B0604020202020204" pitchFamily="34" charset="0"/>
              </a:defRPr>
            </a:lvl2pPr>
            <a:lvl3pPr marL="1143000" indent="-228600" defTabSz="887413">
              <a:defRPr sz="2400" b="1">
                <a:solidFill>
                  <a:srgbClr val="000099"/>
                </a:solidFill>
                <a:latin typeface="Arial" panose="020B0604020202020204" pitchFamily="34" charset="0"/>
              </a:defRPr>
            </a:lvl3pPr>
            <a:lvl4pPr marL="1600200" indent="-228600" defTabSz="887413">
              <a:defRPr sz="2400" b="1">
                <a:solidFill>
                  <a:srgbClr val="000099"/>
                </a:solidFill>
                <a:latin typeface="Arial" panose="020B0604020202020204" pitchFamily="34" charset="0"/>
              </a:defRPr>
            </a:lvl4pPr>
            <a:lvl5pPr marL="2057400" indent="-228600" defTabSz="887413">
              <a:defRPr sz="2400" b="1">
                <a:solidFill>
                  <a:srgbClr val="000099"/>
                </a:solidFill>
                <a:latin typeface="Arial" panose="020B0604020202020204" pitchFamily="34" charset="0"/>
              </a:defRPr>
            </a:lvl5pPr>
            <a:lvl6pPr marL="25146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1800" dirty="0">
                <a:solidFill>
                  <a:srgbClr val="000000"/>
                </a:solidFill>
              </a:rPr>
              <a:t>5- Management de la performance</a:t>
            </a:r>
          </a:p>
        </p:txBody>
      </p:sp>
      <p:sp>
        <p:nvSpPr>
          <p:cNvPr id="30770" name="Line 196">
            <a:extLst>
              <a:ext uri="{FF2B5EF4-FFF2-40B4-BE49-F238E27FC236}">
                <a16:creationId xmlns:a16="http://schemas.microsoft.com/office/drawing/2014/main" id="{D8A6493D-CF15-4511-93F4-A6E3B546AD59}"/>
              </a:ext>
            </a:extLst>
          </p:cNvPr>
          <p:cNvSpPr>
            <a:spLocks noChangeShapeType="1"/>
          </p:cNvSpPr>
          <p:nvPr>
            <p:custDataLst>
              <p:tags r:id="rId44"/>
            </p:custDataLst>
          </p:nvPr>
        </p:nvSpPr>
        <p:spPr bwMode="auto">
          <a:xfrm>
            <a:off x="6204520" y="2074863"/>
            <a:ext cx="1588" cy="1019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71" name="Line 197">
            <a:extLst>
              <a:ext uri="{FF2B5EF4-FFF2-40B4-BE49-F238E27FC236}">
                <a16:creationId xmlns:a16="http://schemas.microsoft.com/office/drawing/2014/main" id="{DBC11305-A586-4217-BFA0-33B940910A3F}"/>
              </a:ext>
            </a:extLst>
          </p:cNvPr>
          <p:cNvSpPr>
            <a:spLocks noChangeShapeType="1"/>
          </p:cNvSpPr>
          <p:nvPr>
            <p:custDataLst>
              <p:tags r:id="rId45"/>
            </p:custDataLst>
          </p:nvPr>
        </p:nvSpPr>
        <p:spPr bwMode="auto">
          <a:xfrm>
            <a:off x="5413945" y="2074863"/>
            <a:ext cx="1588" cy="1027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72" name="Line 198">
            <a:extLst>
              <a:ext uri="{FF2B5EF4-FFF2-40B4-BE49-F238E27FC236}">
                <a16:creationId xmlns:a16="http://schemas.microsoft.com/office/drawing/2014/main" id="{6D4CF4C9-1B2E-4B1E-AC3F-A88FB9F6F19D}"/>
              </a:ext>
            </a:extLst>
          </p:cNvPr>
          <p:cNvSpPr>
            <a:spLocks noChangeShapeType="1"/>
          </p:cNvSpPr>
          <p:nvPr>
            <p:custDataLst>
              <p:tags r:id="rId46"/>
            </p:custDataLst>
          </p:nvPr>
        </p:nvSpPr>
        <p:spPr bwMode="auto">
          <a:xfrm>
            <a:off x="7031608" y="2074863"/>
            <a:ext cx="1587" cy="1020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73" name="Line 199">
            <a:extLst>
              <a:ext uri="{FF2B5EF4-FFF2-40B4-BE49-F238E27FC236}">
                <a16:creationId xmlns:a16="http://schemas.microsoft.com/office/drawing/2014/main" id="{A7715EF6-78D5-43A0-AEF8-E888FB404900}"/>
              </a:ext>
            </a:extLst>
          </p:cNvPr>
          <p:cNvSpPr>
            <a:spLocks noChangeShapeType="1"/>
          </p:cNvSpPr>
          <p:nvPr>
            <p:custDataLst>
              <p:tags r:id="rId47"/>
            </p:custDataLst>
          </p:nvPr>
        </p:nvSpPr>
        <p:spPr bwMode="auto">
          <a:xfrm>
            <a:off x="4279900" y="2708919"/>
            <a:ext cx="3748484" cy="1840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74" name="Rectangle 200">
            <a:extLst>
              <a:ext uri="{FF2B5EF4-FFF2-40B4-BE49-F238E27FC236}">
                <a16:creationId xmlns:a16="http://schemas.microsoft.com/office/drawing/2014/main" id="{29459208-2F6F-40F8-BC08-87E4ADB5427C}"/>
              </a:ext>
            </a:extLst>
          </p:cNvPr>
          <p:cNvSpPr>
            <a:spLocks noChangeArrowheads="1"/>
          </p:cNvSpPr>
          <p:nvPr>
            <p:custDataLst>
              <p:tags r:id="rId48"/>
            </p:custDataLst>
          </p:nvPr>
        </p:nvSpPr>
        <p:spPr bwMode="auto">
          <a:xfrm>
            <a:off x="5503863" y="5329238"/>
            <a:ext cx="2654300" cy="973137"/>
          </a:xfrm>
          <a:prstGeom prst="rect">
            <a:avLst/>
          </a:prstGeom>
          <a:solidFill>
            <a:srgbClr val="0066FF"/>
          </a:solidFill>
          <a:ln w="12700">
            <a:solidFill>
              <a:schemeClr val="tx1"/>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pic>
        <p:nvPicPr>
          <p:cNvPr id="30775" name="Picture 201">
            <a:extLst>
              <a:ext uri="{FF2B5EF4-FFF2-40B4-BE49-F238E27FC236}">
                <a16:creationId xmlns:a16="http://schemas.microsoft.com/office/drawing/2014/main" id="{91E06DAA-19E9-408C-99B5-04393597B040}"/>
              </a:ext>
            </a:extLst>
          </p:cNvPr>
          <p:cNvPicPr>
            <a:picLocks noChangeArrowheads="1"/>
          </p:cNvPicPr>
          <p:nvPr>
            <p:custDataLst>
              <p:tags r:id="rId49"/>
            </p:custDataLst>
          </p:nvPr>
        </p:nvPicPr>
        <p:blipFill>
          <a:blip r:embed="rId63">
            <a:extLst>
              <a:ext uri="{28A0092B-C50C-407E-A947-70E740481C1C}">
                <a14:useLocalDpi xmlns:a14="http://schemas.microsoft.com/office/drawing/2010/main" val="0"/>
              </a:ext>
            </a:extLst>
          </a:blip>
          <a:srcRect l="2867" r="1613"/>
          <a:stretch>
            <a:fillRect/>
          </a:stretch>
        </p:blipFill>
        <p:spPr bwMode="auto">
          <a:xfrm>
            <a:off x="5575300" y="5670550"/>
            <a:ext cx="2538413" cy="630238"/>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sp>
        <p:nvSpPr>
          <p:cNvPr id="30776" name="Rectangle 202">
            <a:extLst>
              <a:ext uri="{FF2B5EF4-FFF2-40B4-BE49-F238E27FC236}">
                <a16:creationId xmlns:a16="http://schemas.microsoft.com/office/drawing/2014/main" id="{962CE14D-CD76-4EB6-BE0C-E45B3A97AD00}"/>
              </a:ext>
            </a:extLst>
          </p:cNvPr>
          <p:cNvSpPr>
            <a:spLocks noChangeArrowheads="1"/>
          </p:cNvSpPr>
          <p:nvPr>
            <p:custDataLst>
              <p:tags r:id="rId50"/>
            </p:custDataLst>
          </p:nvPr>
        </p:nvSpPr>
        <p:spPr bwMode="auto">
          <a:xfrm>
            <a:off x="5503863" y="5297488"/>
            <a:ext cx="2655887" cy="354012"/>
          </a:xfrm>
          <a:prstGeom prst="rect">
            <a:avLst/>
          </a:prstGeom>
          <a:solidFill>
            <a:srgbClr val="00FF99"/>
          </a:solidFill>
          <a:ln w="12700" cap="rnd">
            <a:solidFill>
              <a:srgbClr val="000000"/>
            </a:solidFill>
            <a:miter lim="800000"/>
            <a:headEnd/>
            <a:tailEnd/>
          </a:ln>
        </p:spPr>
        <p:txBody>
          <a:bodyPr/>
          <a:lstStyle>
            <a:lvl1pPr defTabSz="887413">
              <a:defRPr sz="2400" b="1">
                <a:solidFill>
                  <a:srgbClr val="000099"/>
                </a:solidFill>
                <a:latin typeface="Arial" panose="020B0604020202020204" pitchFamily="34" charset="0"/>
              </a:defRPr>
            </a:lvl1pPr>
            <a:lvl2pPr marL="742950" indent="-285750" defTabSz="887413">
              <a:defRPr sz="2400" b="1">
                <a:solidFill>
                  <a:srgbClr val="000099"/>
                </a:solidFill>
                <a:latin typeface="Arial" panose="020B0604020202020204" pitchFamily="34" charset="0"/>
              </a:defRPr>
            </a:lvl2pPr>
            <a:lvl3pPr marL="1143000" indent="-228600" defTabSz="887413">
              <a:defRPr sz="2400" b="1">
                <a:solidFill>
                  <a:srgbClr val="000099"/>
                </a:solidFill>
                <a:latin typeface="Arial" panose="020B0604020202020204" pitchFamily="34" charset="0"/>
              </a:defRPr>
            </a:lvl3pPr>
            <a:lvl4pPr marL="1600200" indent="-228600" defTabSz="887413">
              <a:defRPr sz="2400" b="1">
                <a:solidFill>
                  <a:srgbClr val="000099"/>
                </a:solidFill>
                <a:latin typeface="Arial" panose="020B0604020202020204" pitchFamily="34" charset="0"/>
              </a:defRPr>
            </a:lvl4pPr>
            <a:lvl5pPr marL="2057400" indent="-228600" defTabSz="887413">
              <a:defRPr sz="2400" b="1">
                <a:solidFill>
                  <a:srgbClr val="000099"/>
                </a:solidFill>
                <a:latin typeface="Arial" panose="020B0604020202020204" pitchFamily="34" charset="0"/>
              </a:defRPr>
            </a:lvl5pPr>
            <a:lvl6pPr marL="25146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defTabSz="887413"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a:lnSpc>
                <a:spcPct val="100000"/>
              </a:lnSpc>
            </a:pPr>
            <a:r>
              <a:rPr lang="fr-FR" altLang="fr-FR" sz="1800" dirty="0">
                <a:solidFill>
                  <a:srgbClr val="000000"/>
                </a:solidFill>
              </a:rPr>
              <a:t>4- Organisation</a:t>
            </a:r>
          </a:p>
        </p:txBody>
      </p:sp>
      <p:sp>
        <p:nvSpPr>
          <p:cNvPr id="30777" name="AutoShape 203">
            <a:extLst>
              <a:ext uri="{FF2B5EF4-FFF2-40B4-BE49-F238E27FC236}">
                <a16:creationId xmlns:a16="http://schemas.microsoft.com/office/drawing/2014/main" id="{EE66DC68-120D-4630-BAAA-156FC937EB82}"/>
              </a:ext>
            </a:extLst>
          </p:cNvPr>
          <p:cNvSpPr>
            <a:spLocks noChangeArrowheads="1"/>
          </p:cNvSpPr>
          <p:nvPr>
            <p:custDataLst>
              <p:tags r:id="rId51"/>
            </p:custDataLst>
          </p:nvPr>
        </p:nvSpPr>
        <p:spPr bwMode="auto">
          <a:xfrm>
            <a:off x="1873250" y="4889500"/>
            <a:ext cx="728663"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78" name="AutoShape 204">
            <a:extLst>
              <a:ext uri="{FF2B5EF4-FFF2-40B4-BE49-F238E27FC236}">
                <a16:creationId xmlns:a16="http://schemas.microsoft.com/office/drawing/2014/main" id="{C8587CB2-03C3-4915-87AA-51AE537890EB}"/>
              </a:ext>
            </a:extLst>
          </p:cNvPr>
          <p:cNvSpPr>
            <a:spLocks noChangeArrowheads="1"/>
          </p:cNvSpPr>
          <p:nvPr>
            <p:custDataLst>
              <p:tags r:id="rId52"/>
            </p:custDataLst>
          </p:nvPr>
        </p:nvSpPr>
        <p:spPr bwMode="auto">
          <a:xfrm>
            <a:off x="6237288" y="4889500"/>
            <a:ext cx="727075"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79" name="AutoShape 205">
            <a:extLst>
              <a:ext uri="{FF2B5EF4-FFF2-40B4-BE49-F238E27FC236}">
                <a16:creationId xmlns:a16="http://schemas.microsoft.com/office/drawing/2014/main" id="{92154212-C637-4643-82C2-2F5EEFB718FE}"/>
              </a:ext>
            </a:extLst>
          </p:cNvPr>
          <p:cNvSpPr>
            <a:spLocks noChangeArrowheads="1"/>
          </p:cNvSpPr>
          <p:nvPr>
            <p:custDataLst>
              <p:tags r:id="rId53"/>
            </p:custDataLst>
          </p:nvPr>
        </p:nvSpPr>
        <p:spPr bwMode="auto">
          <a:xfrm>
            <a:off x="1873250" y="3060700"/>
            <a:ext cx="728663"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80" name="AutoShape 206">
            <a:extLst>
              <a:ext uri="{FF2B5EF4-FFF2-40B4-BE49-F238E27FC236}">
                <a16:creationId xmlns:a16="http://schemas.microsoft.com/office/drawing/2014/main" id="{B05D73F1-3897-432A-9DF3-E6D6D2B36619}"/>
              </a:ext>
            </a:extLst>
          </p:cNvPr>
          <p:cNvSpPr>
            <a:spLocks noChangeArrowheads="1"/>
          </p:cNvSpPr>
          <p:nvPr>
            <p:custDataLst>
              <p:tags r:id="rId54"/>
            </p:custDataLst>
          </p:nvPr>
        </p:nvSpPr>
        <p:spPr bwMode="auto">
          <a:xfrm>
            <a:off x="6238875" y="3060700"/>
            <a:ext cx="727075" cy="452438"/>
          </a:xfrm>
          <a:prstGeom prst="upDownArrow">
            <a:avLst>
              <a:gd name="adj1" fmla="val 65528"/>
              <a:gd name="adj2" fmla="val 32630"/>
            </a:avLst>
          </a:prstGeom>
          <a:solidFill>
            <a:schemeClr val="accent2"/>
          </a:solidFill>
          <a:ln w="12700">
            <a:solidFill>
              <a:srgbClr val="FFFF99"/>
            </a:solidFill>
            <a:miter lim="800000"/>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endParaRPr lang="fr-FR" altLang="fr-FR"/>
          </a:p>
        </p:txBody>
      </p:sp>
      <p:sp>
        <p:nvSpPr>
          <p:cNvPr id="30781" name="Line 207">
            <a:extLst>
              <a:ext uri="{FF2B5EF4-FFF2-40B4-BE49-F238E27FC236}">
                <a16:creationId xmlns:a16="http://schemas.microsoft.com/office/drawing/2014/main" id="{8F5E2C9C-2E9D-45E3-8BB6-2B99C67B56C7}"/>
              </a:ext>
            </a:extLst>
          </p:cNvPr>
          <p:cNvSpPr>
            <a:spLocks noChangeShapeType="1"/>
          </p:cNvSpPr>
          <p:nvPr>
            <p:custDataLst>
              <p:tags r:id="rId55"/>
            </p:custDataLst>
          </p:nvPr>
        </p:nvSpPr>
        <p:spPr bwMode="auto">
          <a:xfrm>
            <a:off x="2093913" y="2368550"/>
            <a:ext cx="304800" cy="158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82" name="Line 208">
            <a:extLst>
              <a:ext uri="{FF2B5EF4-FFF2-40B4-BE49-F238E27FC236}">
                <a16:creationId xmlns:a16="http://schemas.microsoft.com/office/drawing/2014/main" id="{A85632DD-099A-470C-94E2-259F558B89E9}"/>
              </a:ext>
            </a:extLst>
          </p:cNvPr>
          <p:cNvSpPr>
            <a:spLocks noChangeShapeType="1"/>
          </p:cNvSpPr>
          <p:nvPr>
            <p:custDataLst>
              <p:tags r:id="rId56"/>
            </p:custDataLst>
          </p:nvPr>
        </p:nvSpPr>
        <p:spPr bwMode="auto">
          <a:xfrm>
            <a:off x="2020888" y="2541588"/>
            <a:ext cx="66675" cy="7620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83" name="Line 209">
            <a:extLst>
              <a:ext uri="{FF2B5EF4-FFF2-40B4-BE49-F238E27FC236}">
                <a16:creationId xmlns:a16="http://schemas.microsoft.com/office/drawing/2014/main" id="{1A4186CA-F0C8-45B4-9D85-4AA7EC207F6F}"/>
              </a:ext>
            </a:extLst>
          </p:cNvPr>
          <p:cNvSpPr>
            <a:spLocks noChangeShapeType="1"/>
          </p:cNvSpPr>
          <p:nvPr>
            <p:custDataLst>
              <p:tags r:id="rId57"/>
            </p:custDataLst>
          </p:nvPr>
        </p:nvSpPr>
        <p:spPr bwMode="auto">
          <a:xfrm flipH="1">
            <a:off x="2393950" y="2546350"/>
            <a:ext cx="63500" cy="5715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30784" name="Group 210">
            <a:extLst>
              <a:ext uri="{FF2B5EF4-FFF2-40B4-BE49-F238E27FC236}">
                <a16:creationId xmlns:a16="http://schemas.microsoft.com/office/drawing/2014/main" id="{341A0E8A-B4D7-4F8A-A0AC-1D41AD068E9C}"/>
              </a:ext>
            </a:extLst>
          </p:cNvPr>
          <p:cNvGrpSpPr>
            <a:grpSpLocks/>
          </p:cNvGrpSpPr>
          <p:nvPr>
            <p:custDataLst>
              <p:tags r:id="rId58"/>
            </p:custDataLst>
          </p:nvPr>
        </p:nvGrpSpPr>
        <p:grpSpPr bwMode="auto">
          <a:xfrm>
            <a:off x="1662113" y="2147888"/>
            <a:ext cx="1152525" cy="812800"/>
            <a:chOff x="1878" y="1636"/>
            <a:chExt cx="787" cy="512"/>
          </a:xfrm>
        </p:grpSpPr>
        <p:sp>
          <p:nvSpPr>
            <p:cNvPr id="30785" name="Oval 211">
              <a:extLst>
                <a:ext uri="{FF2B5EF4-FFF2-40B4-BE49-F238E27FC236}">
                  <a16:creationId xmlns:a16="http://schemas.microsoft.com/office/drawing/2014/main" id="{8106D4F7-4CF4-4EE1-B855-EF72C71275E3}"/>
                </a:ext>
              </a:extLst>
            </p:cNvPr>
            <p:cNvSpPr>
              <a:spLocks noChangeArrowheads="1"/>
            </p:cNvSpPr>
            <p:nvPr/>
          </p:nvSpPr>
          <p:spPr bwMode="auto">
            <a:xfrm>
              <a:off x="1878" y="1636"/>
              <a:ext cx="295" cy="282"/>
            </a:xfrm>
            <a:prstGeom prst="ellipse">
              <a:avLst/>
            </a:prstGeom>
            <a:gradFill rotWithShape="0">
              <a:gsLst>
                <a:gs pos="0">
                  <a:srgbClr val="FF5050"/>
                </a:gs>
                <a:gs pos="100000">
                  <a:srgbClr val="461616"/>
                </a:gs>
              </a:gsLst>
              <a:path path="shape">
                <a:fillToRect l="50000" t="50000" r="50000" b="50000"/>
              </a:path>
            </a:gradFill>
            <a:ln w="3175">
              <a:solidFill>
                <a:srgbClr val="FF3300"/>
              </a:solidFill>
              <a:round/>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eaLnBrk="1" hangingPunct="1">
                <a:lnSpc>
                  <a:spcPct val="100000"/>
                </a:lnSpc>
              </a:pPr>
              <a:r>
                <a:rPr lang="fr-FR" altLang="fr-FR" sz="700">
                  <a:solidFill>
                    <a:srgbClr val="FFFFFF"/>
                  </a:solidFill>
                </a:rPr>
                <a:t>Differen-</a:t>
              </a:r>
              <a:br>
                <a:rPr lang="fr-FR" altLang="fr-FR" sz="700">
                  <a:solidFill>
                    <a:srgbClr val="FFFFFF"/>
                  </a:solidFill>
                </a:rPr>
              </a:br>
              <a:r>
                <a:rPr lang="fr-FR" altLang="fr-FR" sz="700">
                  <a:solidFill>
                    <a:srgbClr val="FFFFFF"/>
                  </a:solidFill>
                </a:rPr>
                <a:t>tiators</a:t>
              </a:r>
              <a:endParaRPr lang="fr-FR" altLang="fr-FR" sz="1200">
                <a:solidFill>
                  <a:srgbClr val="FFFFFF"/>
                </a:solidFill>
              </a:endParaRPr>
            </a:p>
          </p:txBody>
        </p:sp>
        <p:sp>
          <p:nvSpPr>
            <p:cNvPr id="30786" name="Oval 212">
              <a:extLst>
                <a:ext uri="{FF2B5EF4-FFF2-40B4-BE49-F238E27FC236}">
                  <a16:creationId xmlns:a16="http://schemas.microsoft.com/office/drawing/2014/main" id="{71EEED96-1DB1-4766-A5EF-97C1E15BED46}"/>
                </a:ext>
              </a:extLst>
            </p:cNvPr>
            <p:cNvSpPr>
              <a:spLocks noChangeArrowheads="1"/>
            </p:cNvSpPr>
            <p:nvPr/>
          </p:nvSpPr>
          <p:spPr bwMode="auto">
            <a:xfrm>
              <a:off x="2370" y="1636"/>
              <a:ext cx="295" cy="282"/>
            </a:xfrm>
            <a:prstGeom prst="ellipse">
              <a:avLst/>
            </a:prstGeom>
            <a:gradFill rotWithShape="0">
              <a:gsLst>
                <a:gs pos="0">
                  <a:srgbClr val="FF5050"/>
                </a:gs>
                <a:gs pos="100000">
                  <a:srgbClr val="461616"/>
                </a:gs>
              </a:gsLst>
              <a:path path="shape">
                <a:fillToRect l="50000" t="50000" r="50000" b="50000"/>
              </a:path>
            </a:gradFill>
            <a:ln w="3175">
              <a:solidFill>
                <a:srgbClr val="FF3300"/>
              </a:solidFill>
              <a:round/>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eaLnBrk="1" hangingPunct="1">
                <a:lnSpc>
                  <a:spcPct val="100000"/>
                </a:lnSpc>
              </a:pPr>
              <a:r>
                <a:rPr lang="fr-FR" altLang="fr-FR" sz="700">
                  <a:solidFill>
                    <a:srgbClr val="FFFFFF"/>
                  </a:solidFill>
                </a:rPr>
                <a:t>Priorities</a:t>
              </a:r>
              <a:endParaRPr lang="fr-FR" altLang="fr-FR" sz="1200">
                <a:solidFill>
                  <a:srgbClr val="FFFFFF"/>
                </a:solidFill>
              </a:endParaRPr>
            </a:p>
          </p:txBody>
        </p:sp>
        <p:sp>
          <p:nvSpPr>
            <p:cNvPr id="30787" name="Oval 213">
              <a:extLst>
                <a:ext uri="{FF2B5EF4-FFF2-40B4-BE49-F238E27FC236}">
                  <a16:creationId xmlns:a16="http://schemas.microsoft.com/office/drawing/2014/main" id="{E97B255F-C15B-46F2-998D-194D561F8E76}"/>
                </a:ext>
              </a:extLst>
            </p:cNvPr>
            <p:cNvSpPr>
              <a:spLocks noChangeArrowheads="1"/>
            </p:cNvSpPr>
            <p:nvPr/>
          </p:nvSpPr>
          <p:spPr bwMode="auto">
            <a:xfrm>
              <a:off x="2122" y="1866"/>
              <a:ext cx="295" cy="282"/>
            </a:xfrm>
            <a:prstGeom prst="ellipse">
              <a:avLst/>
            </a:prstGeom>
            <a:gradFill rotWithShape="0">
              <a:gsLst>
                <a:gs pos="0">
                  <a:srgbClr val="FF5050"/>
                </a:gs>
                <a:gs pos="100000">
                  <a:srgbClr val="461616"/>
                </a:gs>
              </a:gsLst>
              <a:path path="shape">
                <a:fillToRect l="50000" t="50000" r="50000" b="50000"/>
              </a:path>
            </a:gradFill>
            <a:ln w="3175">
              <a:solidFill>
                <a:srgbClr val="FF3300"/>
              </a:solidFill>
              <a:round/>
              <a:headEnd/>
              <a:tailEnd/>
            </a:ln>
          </p:spPr>
          <p:txBody>
            <a:bodyPr wrap="none" anchor="ctr"/>
            <a:lstStyle>
              <a:lvl1pPr>
                <a:defRPr sz="2400" b="1">
                  <a:solidFill>
                    <a:srgbClr val="000099"/>
                  </a:solidFill>
                  <a:latin typeface="Arial" panose="020B0604020202020204" pitchFamily="34" charset="0"/>
                </a:defRPr>
              </a:lvl1pPr>
              <a:lvl2pPr marL="742950" indent="-285750">
                <a:defRPr sz="2400" b="1">
                  <a:solidFill>
                    <a:srgbClr val="000099"/>
                  </a:solidFill>
                  <a:latin typeface="Arial" panose="020B0604020202020204" pitchFamily="34" charset="0"/>
                </a:defRPr>
              </a:lvl2pPr>
              <a:lvl3pPr marL="1143000" indent="-228600">
                <a:defRPr sz="2400" b="1">
                  <a:solidFill>
                    <a:srgbClr val="000099"/>
                  </a:solidFill>
                  <a:latin typeface="Arial" panose="020B0604020202020204" pitchFamily="34" charset="0"/>
                </a:defRPr>
              </a:lvl3pPr>
              <a:lvl4pPr marL="1600200" indent="-228600">
                <a:defRPr sz="2400" b="1">
                  <a:solidFill>
                    <a:srgbClr val="000099"/>
                  </a:solidFill>
                  <a:latin typeface="Arial" panose="020B0604020202020204" pitchFamily="34" charset="0"/>
                </a:defRPr>
              </a:lvl4pPr>
              <a:lvl5pPr marL="2057400" indent="-228600">
                <a:defRPr sz="2400" b="1">
                  <a:solidFill>
                    <a:srgbClr val="000099"/>
                  </a:solidFill>
                  <a:latin typeface="Arial" panose="020B0604020202020204"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anose="020B0604020202020204" pitchFamily="34" charset="0"/>
                </a:defRPr>
              </a:lvl9pPr>
            </a:lstStyle>
            <a:p>
              <a:pPr algn="ctr" eaLnBrk="1" hangingPunct="1">
                <a:lnSpc>
                  <a:spcPct val="100000"/>
                </a:lnSpc>
              </a:pPr>
              <a:r>
                <a:rPr lang="fr-FR" altLang="fr-FR" sz="700">
                  <a:solidFill>
                    <a:srgbClr val="FFFFFF"/>
                  </a:solidFill>
                </a:rPr>
                <a:t>Strategic </a:t>
              </a:r>
              <a:br>
                <a:rPr lang="fr-FR" altLang="fr-FR" sz="700">
                  <a:solidFill>
                    <a:srgbClr val="FFFFFF"/>
                  </a:solidFill>
                </a:rPr>
              </a:br>
              <a:r>
                <a:rPr lang="fr-FR" altLang="fr-FR" sz="700">
                  <a:solidFill>
                    <a:srgbClr val="FFFFFF"/>
                  </a:solidFill>
                </a:rPr>
                <a:t>Directions</a:t>
              </a:r>
              <a:endParaRPr lang="fr-FR" altLang="fr-FR" sz="500">
                <a:solidFill>
                  <a:srgbClr val="FFFFFF"/>
                </a:solidFill>
              </a:endParaRPr>
            </a:p>
          </p:txBody>
        </p:sp>
      </p:grpSp>
      <p:pic>
        <p:nvPicPr>
          <p:cNvPr id="101378" name="Picture 2" descr="RÃ©sultat de recherche d'images pour &quot;image ordinateur&quot;">
            <a:extLst>
              <a:ext uri="{FF2B5EF4-FFF2-40B4-BE49-F238E27FC236}">
                <a16:creationId xmlns:a16="http://schemas.microsoft.com/office/drawing/2014/main" id="{A28EB94F-7E48-4517-B830-B7DF8B923A97}"/>
              </a:ext>
            </a:extLst>
          </p:cNvPr>
          <p:cNvPicPr>
            <a:picLocks noChangeAspect="1" noChangeArrowheads="1"/>
          </p:cNvPicPr>
          <p:nvPr>
            <p:custDataLst>
              <p:tags r:id="rId59"/>
            </p:custDataLst>
          </p:nvPr>
        </p:nvPicPr>
        <p:blipFill>
          <a:blip r:embed="rId64">
            <a:extLst>
              <a:ext uri="{28A0092B-C50C-407E-A947-70E740481C1C}">
                <a14:useLocalDpi xmlns:a14="http://schemas.microsoft.com/office/drawing/2010/main" val="0"/>
              </a:ext>
            </a:extLst>
          </a:blip>
          <a:srcRect/>
          <a:stretch>
            <a:fillRect/>
          </a:stretch>
        </p:blipFill>
        <p:spPr bwMode="auto">
          <a:xfrm>
            <a:off x="2339752" y="5744369"/>
            <a:ext cx="482600" cy="482600"/>
          </a:xfrm>
          <a:prstGeom prst="rect">
            <a:avLst/>
          </a:prstGeom>
          <a:noFill/>
          <a:extLst>
            <a:ext uri="{909E8E84-426E-40DD-AFC4-6F175D3DCCD1}">
              <a14:hiddenFill xmlns:a14="http://schemas.microsoft.com/office/drawing/2010/main">
                <a:solidFill>
                  <a:srgbClr val="FFFFFF"/>
                </a:solidFill>
              </a14:hiddenFill>
            </a:ext>
          </a:extLst>
        </p:spPr>
      </p:pic>
      <p:sp>
        <p:nvSpPr>
          <p:cNvPr id="2" name="Flèche : gauche 1">
            <a:extLst>
              <a:ext uri="{FF2B5EF4-FFF2-40B4-BE49-F238E27FC236}">
                <a16:creationId xmlns:a16="http://schemas.microsoft.com/office/drawing/2014/main" id="{0FC5B50B-F6C8-45E7-A5F7-29C7F6A5C621}"/>
              </a:ext>
            </a:extLst>
          </p:cNvPr>
          <p:cNvSpPr/>
          <p:nvPr>
            <p:custDataLst>
              <p:tags r:id="rId60"/>
            </p:custDataLst>
          </p:nvPr>
        </p:nvSpPr>
        <p:spPr bwMode="auto">
          <a:xfrm>
            <a:off x="3549781" y="2208212"/>
            <a:ext cx="616272" cy="468313"/>
          </a:xfrm>
          <a:prstGeom prst="leftArrow">
            <a:avLst/>
          </a:prstGeom>
          <a:solidFill>
            <a:schemeClr val="tx2">
              <a:lumMod val="60000"/>
              <a:lumOff val="40000"/>
            </a:schemeClr>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Arial" panose="020B0604020202020204" pitchFamily="34" charset="0"/>
            </a:endParaRPr>
          </a:p>
        </p:txBody>
      </p:sp>
      <p:sp>
        <p:nvSpPr>
          <p:cNvPr id="65" name="Espace réservé du numéro de diapositive 1">
            <a:extLst>
              <a:ext uri="{FF2B5EF4-FFF2-40B4-BE49-F238E27FC236}">
                <a16:creationId xmlns:a16="http://schemas.microsoft.com/office/drawing/2014/main" id="{2B6A2DE2-49FF-4694-B636-03374676400A}"/>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3</a:t>
            </a:fld>
            <a:endParaRPr lang="fr-F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AD61B-0DC7-4678-9C7E-B95CD818C1B2}"/>
              </a:ext>
            </a:extLst>
          </p:cNvPr>
          <p:cNvSpPr>
            <a:spLocks noGrp="1"/>
          </p:cNvSpPr>
          <p:nvPr>
            <p:ph type="title"/>
            <p:custDataLst>
              <p:tags r:id="rId1"/>
            </p:custDataLst>
          </p:nvPr>
        </p:nvSpPr>
        <p:spPr>
          <a:xfrm>
            <a:off x="1576388" y="690922"/>
            <a:ext cx="7239000" cy="457200"/>
          </a:xfrm>
        </p:spPr>
        <p:txBody>
          <a:bodyPr/>
          <a:lstStyle/>
          <a:p>
            <a:r>
              <a:rPr lang="fr-FR" dirty="0"/>
              <a:t>La matrice de maturité</a:t>
            </a:r>
          </a:p>
        </p:txBody>
      </p:sp>
      <p:grpSp>
        <p:nvGrpSpPr>
          <p:cNvPr id="3" name="Group 86">
            <a:extLst>
              <a:ext uri="{FF2B5EF4-FFF2-40B4-BE49-F238E27FC236}">
                <a16:creationId xmlns:a16="http://schemas.microsoft.com/office/drawing/2014/main" id="{E3A8C88D-0867-45E9-A510-9BCDD6D782B9}"/>
              </a:ext>
            </a:extLst>
          </p:cNvPr>
          <p:cNvGrpSpPr>
            <a:grpSpLocks/>
          </p:cNvGrpSpPr>
          <p:nvPr>
            <p:custDataLst>
              <p:tags r:id="rId2"/>
            </p:custDataLst>
          </p:nvPr>
        </p:nvGrpSpPr>
        <p:grpSpPr bwMode="auto">
          <a:xfrm>
            <a:off x="231775" y="1340768"/>
            <a:ext cx="8686800" cy="5514975"/>
            <a:chOff x="146" y="672"/>
            <a:chExt cx="5472" cy="3474"/>
          </a:xfrm>
        </p:grpSpPr>
        <p:sp>
          <p:nvSpPr>
            <p:cNvPr id="4" name="Rectangle 51">
              <a:extLst>
                <a:ext uri="{FF2B5EF4-FFF2-40B4-BE49-F238E27FC236}">
                  <a16:creationId xmlns:a16="http://schemas.microsoft.com/office/drawing/2014/main" id="{A0147DB7-88D3-4149-AC0E-3A32A05BEB2E}"/>
                </a:ext>
              </a:extLst>
            </p:cNvPr>
            <p:cNvSpPr>
              <a:spLocks noChangeArrowheads="1"/>
            </p:cNvSpPr>
            <p:nvPr/>
          </p:nvSpPr>
          <p:spPr bwMode="auto">
            <a:xfrm>
              <a:off x="146" y="1125"/>
              <a:ext cx="1069" cy="406"/>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Vision / Stratégie</a:t>
              </a:r>
              <a:endParaRPr lang="en-US" altLang="fr-FR" sz="1200" b="1">
                <a:solidFill>
                  <a:srgbClr val="000000"/>
                </a:solidFill>
              </a:endParaRPr>
            </a:p>
          </p:txBody>
        </p:sp>
        <p:sp>
          <p:nvSpPr>
            <p:cNvPr id="5" name="Rectangle 52">
              <a:extLst>
                <a:ext uri="{FF2B5EF4-FFF2-40B4-BE49-F238E27FC236}">
                  <a16:creationId xmlns:a16="http://schemas.microsoft.com/office/drawing/2014/main" id="{9D4CE0FB-452D-4890-A3BA-91212B3E3B31}"/>
                </a:ext>
              </a:extLst>
            </p:cNvPr>
            <p:cNvSpPr>
              <a:spLocks noChangeArrowheads="1"/>
            </p:cNvSpPr>
            <p:nvPr/>
          </p:nvSpPr>
          <p:spPr bwMode="auto">
            <a:xfrm>
              <a:off x="146" y="2103"/>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Organisation</a:t>
              </a:r>
              <a:endParaRPr lang="en-US" altLang="fr-FR" b="1">
                <a:solidFill>
                  <a:srgbClr val="000000"/>
                </a:solidFill>
              </a:endParaRPr>
            </a:p>
          </p:txBody>
        </p:sp>
        <p:sp>
          <p:nvSpPr>
            <p:cNvPr id="6" name="Rectangle 53">
              <a:extLst>
                <a:ext uri="{FF2B5EF4-FFF2-40B4-BE49-F238E27FC236}">
                  <a16:creationId xmlns:a16="http://schemas.microsoft.com/office/drawing/2014/main" id="{28E7337D-E430-4E93-8A65-04126F5B93F8}"/>
                </a:ext>
              </a:extLst>
            </p:cNvPr>
            <p:cNvSpPr>
              <a:spLocks noChangeArrowheads="1"/>
            </p:cNvSpPr>
            <p:nvPr/>
          </p:nvSpPr>
          <p:spPr bwMode="auto">
            <a:xfrm>
              <a:off x="146" y="1609"/>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Culture</a:t>
              </a:r>
              <a:endParaRPr lang="en-US" altLang="fr-FR" sz="1200" b="1">
                <a:solidFill>
                  <a:srgbClr val="000000"/>
                </a:solidFill>
              </a:endParaRPr>
            </a:p>
          </p:txBody>
        </p:sp>
        <p:sp>
          <p:nvSpPr>
            <p:cNvPr id="7" name="Rectangle 54">
              <a:extLst>
                <a:ext uri="{FF2B5EF4-FFF2-40B4-BE49-F238E27FC236}">
                  <a16:creationId xmlns:a16="http://schemas.microsoft.com/office/drawing/2014/main" id="{C41BABAB-3825-47ED-86D2-22F1C52A866C}"/>
                </a:ext>
              </a:extLst>
            </p:cNvPr>
            <p:cNvSpPr>
              <a:spLocks noChangeArrowheads="1"/>
            </p:cNvSpPr>
            <p:nvPr/>
          </p:nvSpPr>
          <p:spPr bwMode="auto">
            <a:xfrm>
              <a:off x="146" y="2588"/>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Performance</a:t>
              </a:r>
              <a:endParaRPr lang="en-US" altLang="fr-FR" sz="1200" b="1">
                <a:solidFill>
                  <a:srgbClr val="000000"/>
                </a:solidFill>
              </a:endParaRPr>
            </a:p>
          </p:txBody>
        </p:sp>
        <p:sp>
          <p:nvSpPr>
            <p:cNvPr id="8" name="Rectangle 55">
              <a:extLst>
                <a:ext uri="{FF2B5EF4-FFF2-40B4-BE49-F238E27FC236}">
                  <a16:creationId xmlns:a16="http://schemas.microsoft.com/office/drawing/2014/main" id="{E8141E34-2AEB-45F2-AD30-C1E101A5E501}"/>
                </a:ext>
              </a:extLst>
            </p:cNvPr>
            <p:cNvSpPr>
              <a:spLocks noChangeArrowheads="1"/>
            </p:cNvSpPr>
            <p:nvPr/>
          </p:nvSpPr>
          <p:spPr bwMode="auto">
            <a:xfrm>
              <a:off x="146" y="3565"/>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Systèmes</a:t>
              </a:r>
              <a:endParaRPr lang="en-US" altLang="fr-FR" sz="1200" b="1">
                <a:solidFill>
                  <a:srgbClr val="000000"/>
                </a:solidFill>
              </a:endParaRPr>
            </a:p>
          </p:txBody>
        </p:sp>
        <p:sp>
          <p:nvSpPr>
            <p:cNvPr id="9" name="Rectangle 56">
              <a:extLst>
                <a:ext uri="{FF2B5EF4-FFF2-40B4-BE49-F238E27FC236}">
                  <a16:creationId xmlns:a16="http://schemas.microsoft.com/office/drawing/2014/main" id="{87F25A31-006B-438E-B6BB-0840BEF93DF7}"/>
                </a:ext>
              </a:extLst>
            </p:cNvPr>
            <p:cNvSpPr>
              <a:spLocks noChangeArrowheads="1"/>
            </p:cNvSpPr>
            <p:nvPr/>
          </p:nvSpPr>
          <p:spPr bwMode="auto">
            <a:xfrm>
              <a:off x="146" y="3076"/>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Processus</a:t>
              </a:r>
              <a:endParaRPr lang="en-US" altLang="fr-FR" b="1">
                <a:solidFill>
                  <a:srgbClr val="000000"/>
                </a:solidFill>
              </a:endParaRPr>
            </a:p>
          </p:txBody>
        </p:sp>
        <p:sp>
          <p:nvSpPr>
            <p:cNvPr id="10" name="Rectangle 57">
              <a:extLst>
                <a:ext uri="{FF2B5EF4-FFF2-40B4-BE49-F238E27FC236}">
                  <a16:creationId xmlns:a16="http://schemas.microsoft.com/office/drawing/2014/main" id="{FD3F5F11-C218-47DF-A044-4C36A15D09BB}"/>
                </a:ext>
              </a:extLst>
            </p:cNvPr>
            <p:cNvSpPr>
              <a:spLocks noChangeArrowheads="1"/>
            </p:cNvSpPr>
            <p:nvPr/>
          </p:nvSpPr>
          <p:spPr bwMode="auto">
            <a:xfrm>
              <a:off x="3504"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d’outils globaux (ERP, APS, SCM)</a:t>
              </a:r>
              <a:endParaRPr lang="en-US" altLang="fr-FR">
                <a:solidFill>
                  <a:srgbClr val="000000"/>
                </a:solidFill>
              </a:endParaRPr>
            </a:p>
          </p:txBody>
        </p:sp>
        <p:sp>
          <p:nvSpPr>
            <p:cNvPr id="11" name="Rectangle 58">
              <a:extLst>
                <a:ext uri="{FF2B5EF4-FFF2-40B4-BE49-F238E27FC236}">
                  <a16:creationId xmlns:a16="http://schemas.microsoft.com/office/drawing/2014/main" id="{6CD119B4-EE36-45FE-A5B2-5384BD490B0D}"/>
                </a:ext>
              </a:extLst>
            </p:cNvPr>
            <p:cNvSpPr>
              <a:spLocks noChangeArrowheads="1"/>
            </p:cNvSpPr>
            <p:nvPr/>
          </p:nvSpPr>
          <p:spPr bwMode="auto">
            <a:xfrm>
              <a:off x="3504"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a:r>
                <a:rPr lang="fr-FR" altLang="fr-FR" dirty="0">
                  <a:solidFill>
                    <a:srgbClr val="000000"/>
                  </a:solidFill>
                </a:rPr>
                <a:t>Formalisation d’une stratégie Supply Chain globale en interne</a:t>
              </a:r>
              <a:endParaRPr lang="en-US" altLang="fr-FR" dirty="0">
                <a:solidFill>
                  <a:srgbClr val="000000"/>
                </a:solidFill>
              </a:endParaRPr>
            </a:p>
          </p:txBody>
        </p:sp>
        <p:sp>
          <p:nvSpPr>
            <p:cNvPr id="12" name="Text Box 59">
              <a:extLst>
                <a:ext uri="{FF2B5EF4-FFF2-40B4-BE49-F238E27FC236}">
                  <a16:creationId xmlns:a16="http://schemas.microsoft.com/office/drawing/2014/main" id="{0894BE3E-4F43-4579-8793-C1C550E5CE21}"/>
                </a:ext>
              </a:extLst>
            </p:cNvPr>
            <p:cNvSpPr txBox="1">
              <a:spLocks noChangeArrowheads="1"/>
            </p:cNvSpPr>
            <p:nvPr/>
          </p:nvSpPr>
          <p:spPr bwMode="auto">
            <a:xfrm>
              <a:off x="3504"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3. Supply Chain</a:t>
              </a:r>
            </a:p>
            <a:p>
              <a:pPr algn="ctr"/>
              <a:r>
                <a:rPr lang="fr-FR" altLang="fr-FR" sz="1200" b="1">
                  <a:solidFill>
                    <a:srgbClr val="000000"/>
                  </a:solidFill>
                </a:rPr>
                <a:t>intégrée</a:t>
              </a:r>
              <a:endParaRPr lang="fr-FR" altLang="fr-FR" b="1">
                <a:solidFill>
                  <a:srgbClr val="000000"/>
                </a:solidFill>
              </a:endParaRPr>
            </a:p>
          </p:txBody>
        </p:sp>
        <p:sp>
          <p:nvSpPr>
            <p:cNvPr id="13" name="Rectangle 60">
              <a:extLst>
                <a:ext uri="{FF2B5EF4-FFF2-40B4-BE49-F238E27FC236}">
                  <a16:creationId xmlns:a16="http://schemas.microsoft.com/office/drawing/2014/main" id="{242CB9F3-252F-47E9-BD33-D5322EB056B2}"/>
                </a:ext>
              </a:extLst>
            </p:cNvPr>
            <p:cNvSpPr>
              <a:spLocks noChangeArrowheads="1"/>
            </p:cNvSpPr>
            <p:nvPr/>
          </p:nvSpPr>
          <p:spPr bwMode="auto">
            <a:xfrm>
              <a:off x="3504"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d’une Division Supply Chain avec des responsabilités globales </a:t>
              </a:r>
              <a:endParaRPr lang="en-US" altLang="fr-FR">
                <a:solidFill>
                  <a:srgbClr val="000000"/>
                </a:solidFill>
              </a:endParaRPr>
            </a:p>
          </p:txBody>
        </p:sp>
        <p:sp>
          <p:nvSpPr>
            <p:cNvPr id="14" name="Rectangle 61">
              <a:extLst>
                <a:ext uri="{FF2B5EF4-FFF2-40B4-BE49-F238E27FC236}">
                  <a16:creationId xmlns:a16="http://schemas.microsoft.com/office/drawing/2014/main" id="{AA7CBE94-ADF0-4785-A2F1-424118EE6858}"/>
                </a:ext>
              </a:extLst>
            </p:cNvPr>
            <p:cNvSpPr>
              <a:spLocks noChangeArrowheads="1"/>
            </p:cNvSpPr>
            <p:nvPr/>
          </p:nvSpPr>
          <p:spPr bwMode="auto">
            <a:xfrm>
              <a:off x="3504"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72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36000" indent="0"/>
              <a:r>
                <a:rPr lang="fr-FR" altLang="fr-FR" dirty="0">
                  <a:solidFill>
                    <a:srgbClr val="000000"/>
                  </a:solidFill>
                </a:rPr>
                <a:t>Culture de collaboration transversale avec partage d’objectifs orientés vers client</a:t>
              </a:r>
              <a:endParaRPr lang="en-US" altLang="fr-FR" dirty="0">
                <a:solidFill>
                  <a:srgbClr val="000000"/>
                </a:solidFill>
              </a:endParaRPr>
            </a:p>
          </p:txBody>
        </p:sp>
        <p:sp>
          <p:nvSpPr>
            <p:cNvPr id="15" name="Rectangle 62">
              <a:extLst>
                <a:ext uri="{FF2B5EF4-FFF2-40B4-BE49-F238E27FC236}">
                  <a16:creationId xmlns:a16="http://schemas.microsoft.com/office/drawing/2014/main" id="{B0F97790-C539-4A2E-908E-42BC3FECF9E2}"/>
                </a:ext>
              </a:extLst>
            </p:cNvPr>
            <p:cNvSpPr>
              <a:spLocks noChangeArrowheads="1"/>
            </p:cNvSpPr>
            <p:nvPr/>
          </p:nvSpPr>
          <p:spPr bwMode="auto">
            <a:xfrm>
              <a:off x="3504"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d’un scorecard avec des indicateurs partagés et équilibrés («balanced»)</a:t>
              </a:r>
              <a:endParaRPr lang="en-US" altLang="fr-FR">
                <a:solidFill>
                  <a:srgbClr val="000000"/>
                </a:solidFill>
              </a:endParaRPr>
            </a:p>
          </p:txBody>
        </p:sp>
        <p:sp>
          <p:nvSpPr>
            <p:cNvPr id="16" name="Rectangle 63">
              <a:extLst>
                <a:ext uri="{FF2B5EF4-FFF2-40B4-BE49-F238E27FC236}">
                  <a16:creationId xmlns:a16="http://schemas.microsoft.com/office/drawing/2014/main" id="{DF21DF1C-BFFC-4922-98D5-CD3373F88905}"/>
                </a:ext>
              </a:extLst>
            </p:cNvPr>
            <p:cNvSpPr>
              <a:spLocks noChangeArrowheads="1"/>
            </p:cNvSpPr>
            <p:nvPr/>
          </p:nvSpPr>
          <p:spPr bwMode="auto">
            <a:xfrm>
              <a:off x="3504"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de processus transversaux (planification, exécution)</a:t>
              </a:r>
              <a:endParaRPr lang="en-US" altLang="fr-FR">
                <a:solidFill>
                  <a:srgbClr val="000000"/>
                </a:solidFill>
              </a:endParaRPr>
            </a:p>
          </p:txBody>
        </p:sp>
        <p:sp>
          <p:nvSpPr>
            <p:cNvPr id="17" name="Rectangle 64">
              <a:extLst>
                <a:ext uri="{FF2B5EF4-FFF2-40B4-BE49-F238E27FC236}">
                  <a16:creationId xmlns:a16="http://schemas.microsoft.com/office/drawing/2014/main" id="{DFEF3DD2-F4EB-436D-B70B-224FD7B6D57F}"/>
                </a:ext>
              </a:extLst>
            </p:cNvPr>
            <p:cNvSpPr>
              <a:spLocks noChangeArrowheads="1"/>
            </p:cNvSpPr>
            <p:nvPr/>
          </p:nvSpPr>
          <p:spPr bwMode="auto">
            <a:xfrm>
              <a:off x="1367"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72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dirty="0">
                  <a:solidFill>
                    <a:srgbClr val="000000"/>
                  </a:solidFill>
                </a:rPr>
                <a:t>Absence de stratégie Supply Chain formalisée</a:t>
              </a:r>
              <a:endParaRPr lang="en-US" altLang="fr-FR" dirty="0">
                <a:solidFill>
                  <a:srgbClr val="000000"/>
                </a:solidFill>
              </a:endParaRPr>
            </a:p>
          </p:txBody>
        </p:sp>
        <p:sp>
          <p:nvSpPr>
            <p:cNvPr id="18" name="Text Box 65">
              <a:extLst>
                <a:ext uri="{FF2B5EF4-FFF2-40B4-BE49-F238E27FC236}">
                  <a16:creationId xmlns:a16="http://schemas.microsoft.com/office/drawing/2014/main" id="{CD875CB3-5B9F-476A-B66C-F9DF6081F18C}"/>
                </a:ext>
              </a:extLst>
            </p:cNvPr>
            <p:cNvSpPr txBox="1">
              <a:spLocks noChangeArrowheads="1"/>
            </p:cNvSpPr>
            <p:nvPr/>
          </p:nvSpPr>
          <p:spPr bwMode="auto">
            <a:xfrm>
              <a:off x="1367"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1. Logistique</a:t>
              </a:r>
              <a:br>
                <a:rPr lang="fr-FR" altLang="fr-FR" sz="1200" b="1">
                  <a:solidFill>
                    <a:srgbClr val="000000"/>
                  </a:solidFill>
                </a:rPr>
              </a:br>
              <a:r>
                <a:rPr lang="fr-FR" altLang="fr-FR" sz="1200" b="1">
                  <a:solidFill>
                    <a:srgbClr val="000000"/>
                  </a:solidFill>
                </a:rPr>
                <a:t>traditionnelle</a:t>
              </a:r>
              <a:endParaRPr lang="fr-FR" altLang="fr-FR" b="1">
                <a:solidFill>
                  <a:srgbClr val="000000"/>
                </a:solidFill>
              </a:endParaRPr>
            </a:p>
          </p:txBody>
        </p:sp>
        <p:sp>
          <p:nvSpPr>
            <p:cNvPr id="19" name="Rectangle 66">
              <a:extLst>
                <a:ext uri="{FF2B5EF4-FFF2-40B4-BE49-F238E27FC236}">
                  <a16:creationId xmlns:a16="http://schemas.microsoft.com/office/drawing/2014/main" id="{E6779469-4D88-4D12-89BB-659575198406}"/>
                </a:ext>
              </a:extLst>
            </p:cNvPr>
            <p:cNvSpPr>
              <a:spLocks noChangeArrowheads="1"/>
            </p:cNvSpPr>
            <p:nvPr/>
          </p:nvSpPr>
          <p:spPr bwMode="auto">
            <a:xfrm>
              <a:off x="1367"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a:r>
                <a:rPr lang="fr-FR" altLang="fr-FR" dirty="0">
                  <a:solidFill>
                    <a:srgbClr val="000000"/>
                  </a:solidFill>
                </a:rPr>
                <a:t>Juxtaposition de départements indépendants, en « silos »</a:t>
              </a:r>
              <a:endParaRPr lang="en-US" altLang="fr-FR" dirty="0">
                <a:solidFill>
                  <a:srgbClr val="000000"/>
                </a:solidFill>
              </a:endParaRPr>
            </a:p>
          </p:txBody>
        </p:sp>
        <p:sp>
          <p:nvSpPr>
            <p:cNvPr id="20" name="Rectangle 67">
              <a:extLst>
                <a:ext uri="{FF2B5EF4-FFF2-40B4-BE49-F238E27FC236}">
                  <a16:creationId xmlns:a16="http://schemas.microsoft.com/office/drawing/2014/main" id="{84552A7B-325E-45FE-8F41-F41E66345395}"/>
                </a:ext>
              </a:extLst>
            </p:cNvPr>
            <p:cNvSpPr>
              <a:spLocks noChangeArrowheads="1"/>
            </p:cNvSpPr>
            <p:nvPr/>
          </p:nvSpPr>
          <p:spPr bwMode="auto">
            <a:xfrm>
              <a:off x="1367" y="1609"/>
              <a:ext cx="103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dirty="0">
                  <a:solidFill>
                    <a:srgbClr val="000000"/>
                  </a:solidFill>
                </a:rPr>
                <a:t>Cultures locales focalisées sur la productivité et l’excellence </a:t>
              </a:r>
              <a:r>
                <a:rPr lang="fr-FR" altLang="fr-FR" dirty="0" err="1">
                  <a:solidFill>
                    <a:srgbClr val="000000"/>
                  </a:solidFill>
                </a:rPr>
                <a:t>technolog</a:t>
              </a:r>
              <a:r>
                <a:rPr lang="fr-FR" altLang="fr-FR" dirty="0">
                  <a:solidFill>
                    <a:srgbClr val="000000"/>
                  </a:solidFill>
                </a:rPr>
                <a:t>.</a:t>
              </a:r>
              <a:endParaRPr lang="en-US" altLang="fr-FR" dirty="0">
                <a:solidFill>
                  <a:srgbClr val="000000"/>
                </a:solidFill>
              </a:endParaRPr>
            </a:p>
          </p:txBody>
        </p:sp>
        <p:sp>
          <p:nvSpPr>
            <p:cNvPr id="21" name="Rectangle 68">
              <a:extLst>
                <a:ext uri="{FF2B5EF4-FFF2-40B4-BE49-F238E27FC236}">
                  <a16:creationId xmlns:a16="http://schemas.microsoft.com/office/drawing/2014/main" id="{956BE7B1-D25F-4B42-BE51-7B5827653EB2}"/>
                </a:ext>
              </a:extLst>
            </p:cNvPr>
            <p:cNvSpPr>
              <a:spLocks noChangeArrowheads="1"/>
            </p:cNvSpPr>
            <p:nvPr/>
          </p:nvSpPr>
          <p:spPr bwMode="auto">
            <a:xfrm>
              <a:off x="1367"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Indicateurs locaux sur la qualité, les coûts et les marges</a:t>
              </a:r>
              <a:endParaRPr lang="en-US" altLang="fr-FR">
                <a:solidFill>
                  <a:srgbClr val="000000"/>
                </a:solidFill>
              </a:endParaRPr>
            </a:p>
          </p:txBody>
        </p:sp>
        <p:sp>
          <p:nvSpPr>
            <p:cNvPr id="22" name="Rectangle 69">
              <a:extLst>
                <a:ext uri="{FF2B5EF4-FFF2-40B4-BE49-F238E27FC236}">
                  <a16:creationId xmlns:a16="http://schemas.microsoft.com/office/drawing/2014/main" id="{B64D45CE-C88F-4255-A81F-BFDD09DA16D7}"/>
                </a:ext>
              </a:extLst>
            </p:cNvPr>
            <p:cNvSpPr>
              <a:spLocks noChangeArrowheads="1"/>
            </p:cNvSpPr>
            <p:nvPr/>
          </p:nvSpPr>
          <p:spPr bwMode="auto">
            <a:xfrm>
              <a:off x="1367"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Processus très orientés sur l’exécution (procédures standard)</a:t>
              </a:r>
              <a:endParaRPr lang="en-US" altLang="fr-FR">
                <a:solidFill>
                  <a:srgbClr val="000000"/>
                </a:solidFill>
              </a:endParaRPr>
            </a:p>
          </p:txBody>
        </p:sp>
        <p:sp>
          <p:nvSpPr>
            <p:cNvPr id="23" name="Rectangle 70">
              <a:extLst>
                <a:ext uri="{FF2B5EF4-FFF2-40B4-BE49-F238E27FC236}">
                  <a16:creationId xmlns:a16="http://schemas.microsoft.com/office/drawing/2014/main" id="{F47A3C42-D446-4AFD-9DF9-33F9821094F8}"/>
                </a:ext>
              </a:extLst>
            </p:cNvPr>
            <p:cNvSpPr>
              <a:spLocks noChangeArrowheads="1"/>
            </p:cNvSpPr>
            <p:nvPr/>
          </p:nvSpPr>
          <p:spPr bwMode="auto">
            <a:xfrm>
              <a:off x="1367" y="3577"/>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Applications spécifiques locales, beaucoup de traitements manuels</a:t>
              </a:r>
              <a:endParaRPr lang="en-US" altLang="fr-FR">
                <a:solidFill>
                  <a:srgbClr val="000000"/>
                </a:solidFill>
              </a:endParaRPr>
            </a:p>
          </p:txBody>
        </p:sp>
        <p:sp>
          <p:nvSpPr>
            <p:cNvPr id="24" name="Rectangle 71">
              <a:extLst>
                <a:ext uri="{FF2B5EF4-FFF2-40B4-BE49-F238E27FC236}">
                  <a16:creationId xmlns:a16="http://schemas.microsoft.com/office/drawing/2014/main" id="{6F452C29-B0FC-4130-A506-7AD8CA34343C}"/>
                </a:ext>
              </a:extLst>
            </p:cNvPr>
            <p:cNvSpPr>
              <a:spLocks noChangeArrowheads="1"/>
            </p:cNvSpPr>
            <p:nvPr/>
          </p:nvSpPr>
          <p:spPr bwMode="auto">
            <a:xfrm>
              <a:off x="2436"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Meilleure intégration des métiers de planif. / exécution au sein d’une division des Opérations</a:t>
              </a:r>
              <a:endParaRPr lang="en-US" altLang="fr-FR">
                <a:solidFill>
                  <a:srgbClr val="000000"/>
                </a:solidFill>
              </a:endParaRPr>
            </a:p>
          </p:txBody>
        </p:sp>
        <p:sp>
          <p:nvSpPr>
            <p:cNvPr id="25" name="Rectangle 72">
              <a:extLst>
                <a:ext uri="{FF2B5EF4-FFF2-40B4-BE49-F238E27FC236}">
                  <a16:creationId xmlns:a16="http://schemas.microsoft.com/office/drawing/2014/main" id="{FC19DA42-7961-44F2-BE8C-83CB41C86672}"/>
                </a:ext>
              </a:extLst>
            </p:cNvPr>
            <p:cNvSpPr>
              <a:spLocks noChangeArrowheads="1"/>
            </p:cNvSpPr>
            <p:nvPr/>
          </p:nvSpPr>
          <p:spPr bwMode="auto">
            <a:xfrm>
              <a:off x="2436"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a:r>
                <a:rPr lang="fr-FR" altLang="fr-FR" dirty="0">
                  <a:solidFill>
                    <a:srgbClr val="000000"/>
                  </a:solidFill>
                </a:rPr>
                <a:t>Stratégies définies « en silos » au sein de chaque division</a:t>
              </a:r>
              <a:endParaRPr lang="en-US" altLang="fr-FR" dirty="0">
                <a:solidFill>
                  <a:srgbClr val="000000"/>
                </a:solidFill>
              </a:endParaRPr>
            </a:p>
          </p:txBody>
        </p:sp>
        <p:sp>
          <p:nvSpPr>
            <p:cNvPr id="26" name="Text Box 73">
              <a:extLst>
                <a:ext uri="{FF2B5EF4-FFF2-40B4-BE49-F238E27FC236}">
                  <a16:creationId xmlns:a16="http://schemas.microsoft.com/office/drawing/2014/main" id="{571EAD08-9933-4FE3-A049-42A3EF573759}"/>
                </a:ext>
              </a:extLst>
            </p:cNvPr>
            <p:cNvSpPr txBox="1">
              <a:spLocks noChangeArrowheads="1"/>
            </p:cNvSpPr>
            <p:nvPr/>
          </p:nvSpPr>
          <p:spPr bwMode="auto">
            <a:xfrm>
              <a:off x="2436"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2. Supply Chain</a:t>
              </a:r>
            </a:p>
            <a:p>
              <a:pPr algn="ctr"/>
              <a:r>
                <a:rPr lang="fr-FR" altLang="fr-FR" sz="1200" b="1">
                  <a:solidFill>
                    <a:srgbClr val="000000"/>
                  </a:solidFill>
                </a:rPr>
                <a:t>fonctionnelle</a:t>
              </a:r>
            </a:p>
          </p:txBody>
        </p:sp>
        <p:sp>
          <p:nvSpPr>
            <p:cNvPr id="27" name="Rectangle 74">
              <a:extLst>
                <a:ext uri="{FF2B5EF4-FFF2-40B4-BE49-F238E27FC236}">
                  <a16:creationId xmlns:a16="http://schemas.microsoft.com/office/drawing/2014/main" id="{37A824DF-D187-4BCB-AD13-31C6F55E8ACE}"/>
                </a:ext>
              </a:extLst>
            </p:cNvPr>
            <p:cNvSpPr>
              <a:spLocks noChangeArrowheads="1"/>
            </p:cNvSpPr>
            <p:nvPr/>
          </p:nvSpPr>
          <p:spPr bwMode="auto">
            <a:xfrm>
              <a:off x="2436"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a:r>
                <a:rPr lang="fr-FR" altLang="fr-FR">
                  <a:solidFill>
                    <a:srgbClr val="000000"/>
                  </a:solidFill>
                </a:rPr>
                <a:t>Prise en compte de relations clients / fournisseurs internes</a:t>
              </a:r>
              <a:endParaRPr lang="en-US" altLang="fr-FR">
                <a:solidFill>
                  <a:srgbClr val="000000"/>
                </a:solidFill>
              </a:endParaRPr>
            </a:p>
          </p:txBody>
        </p:sp>
        <p:sp>
          <p:nvSpPr>
            <p:cNvPr id="28" name="Rectangle 75">
              <a:extLst>
                <a:ext uri="{FF2B5EF4-FFF2-40B4-BE49-F238E27FC236}">
                  <a16:creationId xmlns:a16="http://schemas.microsoft.com/office/drawing/2014/main" id="{0A4A8908-7936-4B0F-AC94-A0FB24BC74B6}"/>
                </a:ext>
              </a:extLst>
            </p:cNvPr>
            <p:cNvSpPr>
              <a:spLocks noChangeArrowheads="1"/>
            </p:cNvSpPr>
            <p:nvPr/>
          </p:nvSpPr>
          <p:spPr bwMode="auto">
            <a:xfrm>
              <a:off x="2436"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d’indicateurs supportant la stratégie des Divisions</a:t>
              </a:r>
              <a:endParaRPr lang="en-US" altLang="fr-FR">
                <a:solidFill>
                  <a:srgbClr val="000000"/>
                </a:solidFill>
              </a:endParaRPr>
            </a:p>
          </p:txBody>
        </p:sp>
        <p:sp>
          <p:nvSpPr>
            <p:cNvPr id="29" name="Rectangle 76">
              <a:extLst>
                <a:ext uri="{FF2B5EF4-FFF2-40B4-BE49-F238E27FC236}">
                  <a16:creationId xmlns:a16="http://schemas.microsoft.com/office/drawing/2014/main" id="{9501115E-0DCC-4DC0-B921-270484922A8D}"/>
                </a:ext>
              </a:extLst>
            </p:cNvPr>
            <p:cNvSpPr>
              <a:spLocks noChangeArrowheads="1"/>
            </p:cNvSpPr>
            <p:nvPr/>
          </p:nvSpPr>
          <p:spPr bwMode="auto">
            <a:xfrm>
              <a:off x="2436"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a:r>
                <a:rPr lang="fr-FR" altLang="fr-FR">
                  <a:solidFill>
                    <a:srgbClr val="000000"/>
                  </a:solidFill>
                </a:rPr>
                <a:t>Mise en place de processus de planifications au niveau des différentes fonctions</a:t>
              </a:r>
              <a:endParaRPr lang="en-US" altLang="fr-FR">
                <a:solidFill>
                  <a:srgbClr val="000000"/>
                </a:solidFill>
              </a:endParaRPr>
            </a:p>
          </p:txBody>
        </p:sp>
        <p:sp>
          <p:nvSpPr>
            <p:cNvPr id="30" name="Rectangle 77">
              <a:extLst>
                <a:ext uri="{FF2B5EF4-FFF2-40B4-BE49-F238E27FC236}">
                  <a16:creationId xmlns:a16="http://schemas.microsoft.com/office/drawing/2014/main" id="{030C89F2-E57C-45AC-8772-8BB79D56AC6C}"/>
                </a:ext>
              </a:extLst>
            </p:cNvPr>
            <p:cNvSpPr>
              <a:spLocks noChangeArrowheads="1"/>
            </p:cNvSpPr>
            <p:nvPr/>
          </p:nvSpPr>
          <p:spPr bwMode="auto">
            <a:xfrm>
              <a:off x="2436"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progressive de progiciels métiers (MRPII, DRP …)</a:t>
              </a:r>
              <a:endParaRPr lang="en-US" altLang="fr-FR">
                <a:solidFill>
                  <a:srgbClr val="000000"/>
                </a:solidFill>
              </a:endParaRPr>
            </a:p>
          </p:txBody>
        </p:sp>
        <p:sp>
          <p:nvSpPr>
            <p:cNvPr id="31" name="Rectangle 78">
              <a:extLst>
                <a:ext uri="{FF2B5EF4-FFF2-40B4-BE49-F238E27FC236}">
                  <a16:creationId xmlns:a16="http://schemas.microsoft.com/office/drawing/2014/main" id="{A52D0F49-D22F-4E68-AD53-A293F67083C7}"/>
                </a:ext>
              </a:extLst>
            </p:cNvPr>
            <p:cNvSpPr>
              <a:spLocks noChangeArrowheads="1"/>
            </p:cNvSpPr>
            <p:nvPr/>
          </p:nvSpPr>
          <p:spPr bwMode="auto">
            <a:xfrm>
              <a:off x="4573"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a:r>
                <a:rPr lang="fr-FR" altLang="fr-FR" dirty="0">
                  <a:solidFill>
                    <a:srgbClr val="000000"/>
                  </a:solidFill>
                </a:rPr>
                <a:t>La stratégie porte sur le partage des risques et des bénéfices au sein de la chaîne de valeur</a:t>
              </a:r>
              <a:endParaRPr lang="en-US" altLang="fr-FR" dirty="0">
                <a:solidFill>
                  <a:srgbClr val="000000"/>
                </a:solidFill>
              </a:endParaRPr>
            </a:p>
          </p:txBody>
        </p:sp>
        <p:sp>
          <p:nvSpPr>
            <p:cNvPr id="32" name="Text Box 79">
              <a:extLst>
                <a:ext uri="{FF2B5EF4-FFF2-40B4-BE49-F238E27FC236}">
                  <a16:creationId xmlns:a16="http://schemas.microsoft.com/office/drawing/2014/main" id="{A3CD3E6F-6B85-4496-86FE-C310D62D90AA}"/>
                </a:ext>
              </a:extLst>
            </p:cNvPr>
            <p:cNvSpPr txBox="1">
              <a:spLocks noChangeArrowheads="1"/>
            </p:cNvSpPr>
            <p:nvPr/>
          </p:nvSpPr>
          <p:spPr bwMode="auto">
            <a:xfrm>
              <a:off x="4573"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fr-FR" altLang="fr-FR" sz="1200" b="1">
                  <a:solidFill>
                    <a:srgbClr val="000000"/>
                  </a:solidFill>
                </a:rPr>
                <a:t>4. Supply Chain</a:t>
              </a:r>
            </a:p>
            <a:p>
              <a:pPr algn="ctr"/>
              <a:r>
                <a:rPr lang="fr-FR" altLang="fr-FR" sz="1200" b="1">
                  <a:solidFill>
                    <a:srgbClr val="000000"/>
                  </a:solidFill>
                </a:rPr>
                <a:t>étendue</a:t>
              </a:r>
              <a:endParaRPr lang="fr-FR" altLang="fr-FR" b="1">
                <a:solidFill>
                  <a:srgbClr val="000000"/>
                </a:solidFill>
              </a:endParaRPr>
            </a:p>
          </p:txBody>
        </p:sp>
        <p:sp>
          <p:nvSpPr>
            <p:cNvPr id="33" name="Rectangle 80">
              <a:extLst>
                <a:ext uri="{FF2B5EF4-FFF2-40B4-BE49-F238E27FC236}">
                  <a16:creationId xmlns:a16="http://schemas.microsoft.com/office/drawing/2014/main" id="{ADCFC062-1E30-4C83-BF96-B9487614DF15}"/>
                </a:ext>
              </a:extLst>
            </p:cNvPr>
            <p:cNvSpPr>
              <a:spLocks noChangeArrowheads="1"/>
            </p:cNvSpPr>
            <p:nvPr/>
          </p:nvSpPr>
          <p:spPr bwMode="auto">
            <a:xfrm>
              <a:off x="4573"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Imbrications fortes avec les acteurs clés de la chaîne étendue</a:t>
              </a:r>
              <a:endParaRPr lang="en-US" altLang="fr-FR">
                <a:solidFill>
                  <a:srgbClr val="000000"/>
                </a:solidFill>
              </a:endParaRPr>
            </a:p>
          </p:txBody>
        </p:sp>
        <p:sp>
          <p:nvSpPr>
            <p:cNvPr id="34" name="Rectangle 81">
              <a:extLst>
                <a:ext uri="{FF2B5EF4-FFF2-40B4-BE49-F238E27FC236}">
                  <a16:creationId xmlns:a16="http://schemas.microsoft.com/office/drawing/2014/main" id="{3C37948B-7D9D-4602-88DE-0D23A9086D00}"/>
                </a:ext>
              </a:extLst>
            </p:cNvPr>
            <p:cNvSpPr>
              <a:spLocks noChangeArrowheads="1"/>
            </p:cNvSpPr>
            <p:nvPr/>
          </p:nvSpPr>
          <p:spPr bwMode="auto">
            <a:xfrm>
              <a:off x="4573"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Culture de collaboration externe au sein d’un réseau d’acteurs de la chaîne de valeur</a:t>
              </a:r>
              <a:endParaRPr lang="en-US" altLang="fr-FR">
                <a:solidFill>
                  <a:srgbClr val="000000"/>
                </a:solidFill>
              </a:endParaRPr>
            </a:p>
          </p:txBody>
        </p:sp>
        <p:sp>
          <p:nvSpPr>
            <p:cNvPr id="35" name="Rectangle 82">
              <a:extLst>
                <a:ext uri="{FF2B5EF4-FFF2-40B4-BE49-F238E27FC236}">
                  <a16:creationId xmlns:a16="http://schemas.microsoft.com/office/drawing/2014/main" id="{DAA7EAF4-CE31-4D5C-A0F3-A2CCFB3E9D5F}"/>
                </a:ext>
              </a:extLst>
            </p:cNvPr>
            <p:cNvSpPr>
              <a:spLocks noChangeArrowheads="1"/>
            </p:cNvSpPr>
            <p:nvPr/>
          </p:nvSpPr>
          <p:spPr bwMode="auto">
            <a:xfrm>
              <a:off x="4573"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d’indicateurs partagés avec les acteurs clés de la chaîne étendue</a:t>
              </a:r>
              <a:endParaRPr lang="en-US" altLang="fr-FR">
                <a:solidFill>
                  <a:srgbClr val="000000"/>
                </a:solidFill>
              </a:endParaRPr>
            </a:p>
          </p:txBody>
        </p:sp>
        <p:sp>
          <p:nvSpPr>
            <p:cNvPr id="36" name="Rectangle 83">
              <a:extLst>
                <a:ext uri="{FF2B5EF4-FFF2-40B4-BE49-F238E27FC236}">
                  <a16:creationId xmlns:a16="http://schemas.microsoft.com/office/drawing/2014/main" id="{94457DAC-4200-4859-813A-69DAEAF0AFDE}"/>
                </a:ext>
              </a:extLst>
            </p:cNvPr>
            <p:cNvSpPr>
              <a:spLocks noChangeArrowheads="1"/>
            </p:cNvSpPr>
            <p:nvPr/>
          </p:nvSpPr>
          <p:spPr bwMode="auto">
            <a:xfrm>
              <a:off x="4573"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de processus collaboratifs avec les clients &amp; les fournisseurs</a:t>
              </a:r>
              <a:endParaRPr lang="en-US" altLang="fr-FR">
                <a:solidFill>
                  <a:srgbClr val="000000"/>
                </a:solidFill>
              </a:endParaRPr>
            </a:p>
          </p:txBody>
        </p:sp>
        <p:sp>
          <p:nvSpPr>
            <p:cNvPr id="37" name="Rectangle 84">
              <a:extLst>
                <a:ext uri="{FF2B5EF4-FFF2-40B4-BE49-F238E27FC236}">
                  <a16:creationId xmlns:a16="http://schemas.microsoft.com/office/drawing/2014/main" id="{D88A0EAD-4CEB-4A05-A8BE-34AFE4E05A57}"/>
                </a:ext>
              </a:extLst>
            </p:cNvPr>
            <p:cNvSpPr>
              <a:spLocks noChangeArrowheads="1"/>
            </p:cNvSpPr>
            <p:nvPr/>
          </p:nvSpPr>
          <p:spPr bwMode="auto">
            <a:xfrm>
              <a:off x="4573"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2000" rIns="36000" anchor="ctr"/>
            <a:lstStyle>
              <a:lvl1pPr marL="95250" indent="6350"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indent="0"/>
              <a:r>
                <a:rPr lang="fr-FR" altLang="fr-FR">
                  <a:solidFill>
                    <a:srgbClr val="000000"/>
                  </a:solidFill>
                </a:rPr>
                <a:t>Mise en place d’outils permettant d’optimiser la collaboration</a:t>
              </a:r>
              <a:endParaRPr lang="en-US" altLang="fr-FR">
                <a:solidFill>
                  <a:srgbClr val="000000"/>
                </a:solidFill>
              </a:endParaRPr>
            </a:p>
          </p:txBody>
        </p:sp>
        <p:sp>
          <p:nvSpPr>
            <p:cNvPr id="38" name="Text Box 85">
              <a:extLst>
                <a:ext uri="{FF2B5EF4-FFF2-40B4-BE49-F238E27FC236}">
                  <a16:creationId xmlns:a16="http://schemas.microsoft.com/office/drawing/2014/main" id="{C7E899F1-8DED-4CD9-8A5D-0140CE8857B7}"/>
                </a:ext>
              </a:extLst>
            </p:cNvPr>
            <p:cNvSpPr txBox="1">
              <a:spLocks noChangeArrowheads="1"/>
            </p:cNvSpPr>
            <p:nvPr/>
          </p:nvSpPr>
          <p:spPr bwMode="auto">
            <a:xfrm>
              <a:off x="3024" y="3984"/>
              <a:ext cx="252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nSpc>
                  <a:spcPct val="90000"/>
                </a:lnSpc>
              </a:pPr>
              <a:r>
                <a:rPr lang="fr-FR" altLang="fr-FR" sz="1200" i="1">
                  <a:solidFill>
                    <a:srgbClr val="000000"/>
                  </a:solidFill>
                </a:rPr>
                <a:t>Copyright : S.Chapiron, Mastère HEC Part Time MII2004</a:t>
              </a:r>
            </a:p>
          </p:txBody>
        </p:sp>
      </p:grpSp>
      <p:sp>
        <p:nvSpPr>
          <p:cNvPr id="39" name="Espace réservé du numéro de diapositive 1">
            <a:extLst>
              <a:ext uri="{FF2B5EF4-FFF2-40B4-BE49-F238E27FC236}">
                <a16:creationId xmlns:a16="http://schemas.microsoft.com/office/drawing/2014/main" id="{4C457404-9DCC-4ED6-A8C2-A5649270B019}"/>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30</a:t>
            </a:fld>
            <a:endParaRPr lang="fr-FR"/>
          </a:p>
        </p:txBody>
      </p:sp>
    </p:spTree>
    <p:extLst>
      <p:ext uri="{BB962C8B-B14F-4D97-AF65-F5344CB8AC3E}">
        <p14:creationId xmlns:p14="http://schemas.microsoft.com/office/powerpoint/2010/main" val="22834867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a:extLst>
              <a:ext uri="{FF2B5EF4-FFF2-40B4-BE49-F238E27FC236}">
                <a16:creationId xmlns:a16="http://schemas.microsoft.com/office/drawing/2014/main" id="{14FD5BBE-869F-483F-9962-D787BFC443AC}"/>
              </a:ext>
            </a:extLst>
          </p:cNvPr>
          <p:cNvSpPr>
            <a:spLocks noGrp="1" noChangeArrowheads="1"/>
          </p:cNvSpPr>
          <p:nvPr>
            <p:ph type="title"/>
            <p:custDataLst>
              <p:tags r:id="rId1"/>
            </p:custDataLst>
          </p:nvPr>
        </p:nvSpPr>
        <p:spPr>
          <a:xfrm>
            <a:off x="1476375" y="692150"/>
            <a:ext cx="7239000" cy="457200"/>
          </a:xfrm>
        </p:spPr>
        <p:txBody>
          <a:bodyPr/>
          <a:lstStyle/>
          <a:p>
            <a:r>
              <a:rPr lang="fr-FR" altLang="fr-FR" sz="2400"/>
              <a:t>La « maison » de la Supply Chain</a:t>
            </a:r>
          </a:p>
        </p:txBody>
      </p:sp>
      <p:sp>
        <p:nvSpPr>
          <p:cNvPr id="98311" name="AutoShape 7">
            <a:extLst>
              <a:ext uri="{FF2B5EF4-FFF2-40B4-BE49-F238E27FC236}">
                <a16:creationId xmlns:a16="http://schemas.microsoft.com/office/drawing/2014/main" id="{1EAC1F80-5312-4A70-A6C1-67AB3A7C8261}"/>
              </a:ext>
            </a:extLst>
          </p:cNvPr>
          <p:cNvSpPr>
            <a:spLocks noChangeArrowheads="1"/>
          </p:cNvSpPr>
          <p:nvPr>
            <p:custDataLst>
              <p:tags r:id="rId2"/>
            </p:custDataLst>
          </p:nvPr>
        </p:nvSpPr>
        <p:spPr bwMode="auto">
          <a:xfrm>
            <a:off x="1692275" y="1484313"/>
            <a:ext cx="6191250" cy="1127125"/>
          </a:xfrm>
          <a:prstGeom prst="triangle">
            <a:avLst>
              <a:gd name="adj" fmla="val 50000"/>
            </a:avLst>
          </a:prstGeom>
          <a:solidFill>
            <a:srgbClr val="FFFF99"/>
          </a:solidFill>
          <a:ln w="2857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nchorCtr="1"/>
          <a:lstStyle/>
          <a:p>
            <a:pPr algn="ctr"/>
            <a:endParaRPr lang="fr-FR" altLang="fr-FR" sz="1600">
              <a:solidFill>
                <a:srgbClr val="000000"/>
              </a:solidFill>
            </a:endParaRPr>
          </a:p>
        </p:txBody>
      </p:sp>
      <p:sp>
        <p:nvSpPr>
          <p:cNvPr id="98313" name="Line 9">
            <a:extLst>
              <a:ext uri="{FF2B5EF4-FFF2-40B4-BE49-F238E27FC236}">
                <a16:creationId xmlns:a16="http://schemas.microsoft.com/office/drawing/2014/main" id="{A1197354-68E4-44EC-B13B-B4A77EF8480E}"/>
              </a:ext>
            </a:extLst>
          </p:cNvPr>
          <p:cNvSpPr>
            <a:spLocks noChangeShapeType="1"/>
          </p:cNvSpPr>
          <p:nvPr>
            <p:custDataLst>
              <p:tags r:id="rId3"/>
            </p:custDataLst>
          </p:nvPr>
        </p:nvSpPr>
        <p:spPr bwMode="auto">
          <a:xfrm>
            <a:off x="2773363" y="2236788"/>
            <a:ext cx="403066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98314" name="Text Box 10">
            <a:extLst>
              <a:ext uri="{FF2B5EF4-FFF2-40B4-BE49-F238E27FC236}">
                <a16:creationId xmlns:a16="http://schemas.microsoft.com/office/drawing/2014/main" id="{25F0704E-C1CE-4946-A4AD-512CA31E2465}"/>
              </a:ext>
            </a:extLst>
          </p:cNvPr>
          <p:cNvSpPr txBox="1">
            <a:spLocks noChangeArrowheads="1"/>
          </p:cNvSpPr>
          <p:nvPr>
            <p:custDataLst>
              <p:tags r:id="rId4"/>
            </p:custDataLst>
          </p:nvPr>
        </p:nvSpPr>
        <p:spPr bwMode="auto">
          <a:xfrm>
            <a:off x="3851920" y="2264766"/>
            <a:ext cx="1838965" cy="3139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fr-FR" altLang="fr-FR" sz="1600" dirty="0">
                <a:solidFill>
                  <a:srgbClr val="000000"/>
                </a:solidFill>
              </a:rPr>
              <a:t>Service au Client</a:t>
            </a:r>
          </a:p>
        </p:txBody>
      </p:sp>
      <p:sp>
        <p:nvSpPr>
          <p:cNvPr id="98315" name="Text Box 11">
            <a:extLst>
              <a:ext uri="{FF2B5EF4-FFF2-40B4-BE49-F238E27FC236}">
                <a16:creationId xmlns:a16="http://schemas.microsoft.com/office/drawing/2014/main" id="{AFB31AE7-D915-40BB-B102-EB2213268964}"/>
              </a:ext>
            </a:extLst>
          </p:cNvPr>
          <p:cNvSpPr txBox="1">
            <a:spLocks noChangeArrowheads="1"/>
          </p:cNvSpPr>
          <p:nvPr>
            <p:custDataLst>
              <p:tags r:id="rId5"/>
            </p:custDataLst>
          </p:nvPr>
        </p:nvSpPr>
        <p:spPr bwMode="auto">
          <a:xfrm>
            <a:off x="4010025" y="1795463"/>
            <a:ext cx="1473200" cy="312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fr-FR" altLang="fr-FR" sz="1600">
                <a:solidFill>
                  <a:srgbClr val="000000"/>
                </a:solidFill>
              </a:rPr>
              <a:t>Compétitivité</a:t>
            </a:r>
          </a:p>
        </p:txBody>
      </p:sp>
      <p:sp>
        <p:nvSpPr>
          <p:cNvPr id="98316" name="Rectangle 12">
            <a:extLst>
              <a:ext uri="{FF2B5EF4-FFF2-40B4-BE49-F238E27FC236}">
                <a16:creationId xmlns:a16="http://schemas.microsoft.com/office/drawing/2014/main" id="{5FA94393-BEF0-44CC-B4F9-2518CD15C395}"/>
              </a:ext>
            </a:extLst>
          </p:cNvPr>
          <p:cNvSpPr>
            <a:spLocks noChangeArrowheads="1"/>
          </p:cNvSpPr>
          <p:nvPr>
            <p:custDataLst>
              <p:tags r:id="rId6"/>
            </p:custDataLst>
          </p:nvPr>
        </p:nvSpPr>
        <p:spPr bwMode="auto">
          <a:xfrm>
            <a:off x="2051050" y="2611438"/>
            <a:ext cx="2359025" cy="377825"/>
          </a:xfrm>
          <a:prstGeom prst="rect">
            <a:avLst/>
          </a:prstGeom>
          <a:solidFill>
            <a:srgbClr val="FFC000"/>
          </a:solidFill>
          <a:ln w="28575">
            <a:solidFill>
              <a:srgbClr val="000000"/>
            </a:solidFill>
            <a:miter lim="800000"/>
            <a:headEnd/>
            <a:tailEnd/>
          </a:ln>
          <a:effectLst/>
        </p:spPr>
        <p:txBody>
          <a:bodyPr wrap="none" anchor="ctr" anchorCtr="1"/>
          <a:lstStyle/>
          <a:p>
            <a:pPr algn="ctr"/>
            <a:r>
              <a:rPr lang="fr-FR" altLang="fr-FR" sz="1600">
                <a:solidFill>
                  <a:srgbClr val="000000"/>
                </a:solidFill>
              </a:rPr>
              <a:t>Intégration</a:t>
            </a:r>
          </a:p>
        </p:txBody>
      </p:sp>
      <p:sp>
        <p:nvSpPr>
          <p:cNvPr id="98317" name="Rectangle 13">
            <a:extLst>
              <a:ext uri="{FF2B5EF4-FFF2-40B4-BE49-F238E27FC236}">
                <a16:creationId xmlns:a16="http://schemas.microsoft.com/office/drawing/2014/main" id="{A66DADAA-732F-4D19-BC5E-6CAAB2FFB17E}"/>
              </a:ext>
            </a:extLst>
          </p:cNvPr>
          <p:cNvSpPr>
            <a:spLocks noChangeArrowheads="1"/>
          </p:cNvSpPr>
          <p:nvPr>
            <p:custDataLst>
              <p:tags r:id="rId7"/>
            </p:custDataLst>
          </p:nvPr>
        </p:nvSpPr>
        <p:spPr bwMode="auto">
          <a:xfrm>
            <a:off x="5219700" y="2611438"/>
            <a:ext cx="2360613" cy="377825"/>
          </a:xfrm>
          <a:prstGeom prst="rect">
            <a:avLst/>
          </a:prstGeom>
          <a:solidFill>
            <a:srgbClr val="FFC000"/>
          </a:solidFill>
          <a:ln w="28575">
            <a:solidFill>
              <a:srgbClr val="000000"/>
            </a:solidFill>
            <a:miter lim="800000"/>
            <a:headEnd/>
            <a:tailEnd/>
          </a:ln>
          <a:effectLst/>
        </p:spPr>
        <p:txBody>
          <a:bodyPr wrap="none" anchor="ctr" anchorCtr="1"/>
          <a:lstStyle/>
          <a:p>
            <a:pPr algn="ctr"/>
            <a:r>
              <a:rPr lang="fr-FR" altLang="fr-FR" sz="1600">
                <a:solidFill>
                  <a:srgbClr val="000000"/>
                </a:solidFill>
              </a:rPr>
              <a:t>Coordination</a:t>
            </a:r>
          </a:p>
        </p:txBody>
      </p:sp>
      <p:sp>
        <p:nvSpPr>
          <p:cNvPr id="98318" name="Rectangle 14">
            <a:extLst>
              <a:ext uri="{FF2B5EF4-FFF2-40B4-BE49-F238E27FC236}">
                <a16:creationId xmlns:a16="http://schemas.microsoft.com/office/drawing/2014/main" id="{759EDF96-274F-4DD6-B6B3-C8031584E4CA}"/>
              </a:ext>
            </a:extLst>
          </p:cNvPr>
          <p:cNvSpPr>
            <a:spLocks noChangeArrowheads="1"/>
          </p:cNvSpPr>
          <p:nvPr>
            <p:custDataLst>
              <p:tags r:id="rId8"/>
            </p:custDataLst>
          </p:nvPr>
        </p:nvSpPr>
        <p:spPr bwMode="auto">
          <a:xfrm>
            <a:off x="2281238" y="2989263"/>
            <a:ext cx="1868487" cy="2068512"/>
          </a:xfrm>
          <a:prstGeom prst="rect">
            <a:avLst/>
          </a:prstGeom>
          <a:solidFill>
            <a:schemeClr val="tx1">
              <a:lumMod val="95000"/>
            </a:schemeClr>
          </a:solidFill>
          <a:ln w="28575">
            <a:solidFill>
              <a:srgbClr val="000000"/>
            </a:solidFill>
            <a:miter lim="800000"/>
            <a:headEnd/>
            <a:tailEnd/>
          </a:ln>
          <a:effectLst/>
        </p:spPr>
        <p:txBody>
          <a:bodyPr wrap="none" anchor="ctr" anchorCtr="1"/>
          <a:lstStyle/>
          <a:p>
            <a:pPr algn="ctr"/>
            <a:endParaRPr lang="fr-FR" altLang="fr-FR" sz="1600">
              <a:solidFill>
                <a:srgbClr val="000000"/>
              </a:solidFill>
            </a:endParaRPr>
          </a:p>
        </p:txBody>
      </p:sp>
      <p:sp>
        <p:nvSpPr>
          <p:cNvPr id="98319" name="Rectangle 15">
            <a:extLst>
              <a:ext uri="{FF2B5EF4-FFF2-40B4-BE49-F238E27FC236}">
                <a16:creationId xmlns:a16="http://schemas.microsoft.com/office/drawing/2014/main" id="{FE0A8E64-C971-4713-A2E8-D95683BC0AA3}"/>
              </a:ext>
            </a:extLst>
          </p:cNvPr>
          <p:cNvSpPr>
            <a:spLocks noChangeArrowheads="1"/>
          </p:cNvSpPr>
          <p:nvPr>
            <p:custDataLst>
              <p:tags r:id="rId9"/>
            </p:custDataLst>
          </p:nvPr>
        </p:nvSpPr>
        <p:spPr bwMode="auto">
          <a:xfrm>
            <a:off x="5426075" y="2989263"/>
            <a:ext cx="1868488" cy="2068512"/>
          </a:xfrm>
          <a:prstGeom prst="rect">
            <a:avLst/>
          </a:prstGeom>
          <a:solidFill>
            <a:schemeClr val="tx1">
              <a:lumMod val="95000"/>
            </a:schemeClr>
          </a:solidFill>
          <a:ln w="28575">
            <a:solidFill>
              <a:srgbClr val="000000"/>
            </a:solidFill>
            <a:miter lim="800000"/>
            <a:headEnd/>
            <a:tailEnd/>
          </a:ln>
          <a:effectLst/>
        </p:spPr>
        <p:txBody>
          <a:bodyPr wrap="none" anchor="ctr" anchorCtr="1"/>
          <a:lstStyle/>
          <a:p>
            <a:pPr algn="ctr"/>
            <a:endParaRPr lang="fr-FR" altLang="fr-FR" sz="1600">
              <a:solidFill>
                <a:srgbClr val="000000"/>
              </a:solidFill>
            </a:endParaRPr>
          </a:p>
        </p:txBody>
      </p:sp>
      <p:sp>
        <p:nvSpPr>
          <p:cNvPr id="98320" name="Rectangle 16">
            <a:extLst>
              <a:ext uri="{FF2B5EF4-FFF2-40B4-BE49-F238E27FC236}">
                <a16:creationId xmlns:a16="http://schemas.microsoft.com/office/drawing/2014/main" id="{ABC28385-18D9-4BCE-A028-7E59D9C77459}"/>
              </a:ext>
            </a:extLst>
          </p:cNvPr>
          <p:cNvSpPr>
            <a:spLocks noChangeArrowheads="1"/>
          </p:cNvSpPr>
          <p:nvPr>
            <p:custDataLst>
              <p:tags r:id="rId10"/>
            </p:custDataLst>
          </p:nvPr>
        </p:nvSpPr>
        <p:spPr bwMode="auto">
          <a:xfrm>
            <a:off x="1987550" y="5057775"/>
            <a:ext cx="5600700" cy="376238"/>
          </a:xfrm>
          <a:prstGeom prst="rect">
            <a:avLst/>
          </a:prstGeom>
          <a:solidFill>
            <a:srgbClr val="FFC000"/>
          </a:solidFill>
          <a:ln w="28575">
            <a:solidFill>
              <a:srgbClr val="000000"/>
            </a:solidFill>
            <a:miter lim="800000"/>
            <a:headEnd/>
            <a:tailEnd/>
          </a:ln>
          <a:effectLst/>
        </p:spPr>
        <p:txBody>
          <a:bodyPr wrap="none" anchor="ctr" anchorCtr="1"/>
          <a:lstStyle/>
          <a:p>
            <a:pPr algn="ctr"/>
            <a:r>
              <a:rPr lang="fr-FR" altLang="fr-FR" sz="1600">
                <a:solidFill>
                  <a:srgbClr val="000000"/>
                </a:solidFill>
              </a:rPr>
              <a:t>Fondations</a:t>
            </a:r>
          </a:p>
        </p:txBody>
      </p:sp>
      <p:sp>
        <p:nvSpPr>
          <p:cNvPr id="98321" name="Rectangle 17">
            <a:extLst>
              <a:ext uri="{FF2B5EF4-FFF2-40B4-BE49-F238E27FC236}">
                <a16:creationId xmlns:a16="http://schemas.microsoft.com/office/drawing/2014/main" id="{A66F0FFF-5669-4C0E-805E-F95E30F8B0DA}"/>
              </a:ext>
            </a:extLst>
          </p:cNvPr>
          <p:cNvSpPr>
            <a:spLocks noChangeArrowheads="1"/>
          </p:cNvSpPr>
          <p:nvPr>
            <p:custDataLst>
              <p:tags r:id="rId11"/>
            </p:custDataLst>
          </p:nvPr>
        </p:nvSpPr>
        <p:spPr bwMode="auto">
          <a:xfrm>
            <a:off x="1692275" y="5434013"/>
            <a:ext cx="6191250" cy="658812"/>
          </a:xfrm>
          <a:prstGeom prst="rect">
            <a:avLst/>
          </a:prstGeom>
          <a:solidFill>
            <a:schemeClr val="tx1">
              <a:lumMod val="95000"/>
            </a:schemeClr>
          </a:solidFill>
          <a:ln w="28575">
            <a:solidFill>
              <a:srgbClr val="000000"/>
            </a:solidFill>
            <a:miter lim="800000"/>
            <a:headEnd/>
            <a:tailEnd/>
          </a:ln>
          <a:effectLst/>
        </p:spPr>
        <p:txBody>
          <a:bodyPr wrap="none" anchor="ctr" anchorCtr="1"/>
          <a:lstStyle/>
          <a:p>
            <a:pPr algn="ctr"/>
            <a:endParaRPr lang="fr-FR" altLang="fr-FR" sz="1600">
              <a:solidFill>
                <a:srgbClr val="000000"/>
              </a:solidFill>
            </a:endParaRPr>
          </a:p>
        </p:txBody>
      </p:sp>
      <p:sp>
        <p:nvSpPr>
          <p:cNvPr id="98322" name="Text Box 18">
            <a:extLst>
              <a:ext uri="{FF2B5EF4-FFF2-40B4-BE49-F238E27FC236}">
                <a16:creationId xmlns:a16="http://schemas.microsoft.com/office/drawing/2014/main" id="{8340D9EB-338C-474B-B4C9-7EDBE42DAD14}"/>
              </a:ext>
            </a:extLst>
          </p:cNvPr>
          <p:cNvSpPr txBox="1">
            <a:spLocks noChangeArrowheads="1"/>
          </p:cNvSpPr>
          <p:nvPr>
            <p:custDataLst>
              <p:tags r:id="rId12"/>
            </p:custDataLst>
          </p:nvPr>
        </p:nvSpPr>
        <p:spPr bwMode="auto">
          <a:xfrm>
            <a:off x="2379663" y="3082925"/>
            <a:ext cx="1670050" cy="469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fr-FR" altLang="fr-FR">
                <a:solidFill>
                  <a:srgbClr val="000000"/>
                </a:solidFill>
              </a:rPr>
              <a:t>Choix des partenaires</a:t>
            </a:r>
          </a:p>
        </p:txBody>
      </p:sp>
      <p:sp>
        <p:nvSpPr>
          <p:cNvPr id="98323" name="Line 19">
            <a:extLst>
              <a:ext uri="{FF2B5EF4-FFF2-40B4-BE49-F238E27FC236}">
                <a16:creationId xmlns:a16="http://schemas.microsoft.com/office/drawing/2014/main" id="{18EE31DA-5644-4F1F-9914-93E066E836FC}"/>
              </a:ext>
            </a:extLst>
          </p:cNvPr>
          <p:cNvSpPr>
            <a:spLocks noChangeShapeType="1"/>
          </p:cNvSpPr>
          <p:nvPr>
            <p:custDataLst>
              <p:tags r:id="rId13"/>
            </p:custDataLst>
          </p:nvPr>
        </p:nvSpPr>
        <p:spPr bwMode="auto">
          <a:xfrm>
            <a:off x="2281238" y="3741738"/>
            <a:ext cx="1868487"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98324" name="Line 20">
            <a:extLst>
              <a:ext uri="{FF2B5EF4-FFF2-40B4-BE49-F238E27FC236}">
                <a16:creationId xmlns:a16="http://schemas.microsoft.com/office/drawing/2014/main" id="{F8E77CA4-2FB2-4158-AC2A-48FB1C494001}"/>
              </a:ext>
            </a:extLst>
          </p:cNvPr>
          <p:cNvSpPr>
            <a:spLocks noChangeShapeType="1"/>
          </p:cNvSpPr>
          <p:nvPr>
            <p:custDataLst>
              <p:tags r:id="rId14"/>
            </p:custDataLst>
          </p:nvPr>
        </p:nvSpPr>
        <p:spPr bwMode="auto">
          <a:xfrm>
            <a:off x="2281238" y="4494213"/>
            <a:ext cx="1868487"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98325" name="Line 21">
            <a:extLst>
              <a:ext uri="{FF2B5EF4-FFF2-40B4-BE49-F238E27FC236}">
                <a16:creationId xmlns:a16="http://schemas.microsoft.com/office/drawing/2014/main" id="{84C0AA1C-49D0-4375-9B75-4579BE7C623E}"/>
              </a:ext>
            </a:extLst>
          </p:cNvPr>
          <p:cNvSpPr>
            <a:spLocks noChangeShapeType="1"/>
          </p:cNvSpPr>
          <p:nvPr>
            <p:custDataLst>
              <p:tags r:id="rId15"/>
            </p:custDataLst>
          </p:nvPr>
        </p:nvSpPr>
        <p:spPr bwMode="auto">
          <a:xfrm>
            <a:off x="5426075" y="3741738"/>
            <a:ext cx="18684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98326" name="Line 22">
            <a:extLst>
              <a:ext uri="{FF2B5EF4-FFF2-40B4-BE49-F238E27FC236}">
                <a16:creationId xmlns:a16="http://schemas.microsoft.com/office/drawing/2014/main" id="{0D5BA439-FBDA-431D-A5BE-1D6E972F25A4}"/>
              </a:ext>
            </a:extLst>
          </p:cNvPr>
          <p:cNvSpPr>
            <a:spLocks noChangeShapeType="1"/>
          </p:cNvSpPr>
          <p:nvPr>
            <p:custDataLst>
              <p:tags r:id="rId16"/>
            </p:custDataLst>
          </p:nvPr>
        </p:nvSpPr>
        <p:spPr bwMode="auto">
          <a:xfrm>
            <a:off x="5427663" y="4494213"/>
            <a:ext cx="1868487"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98327" name="Text Box 23">
            <a:extLst>
              <a:ext uri="{FF2B5EF4-FFF2-40B4-BE49-F238E27FC236}">
                <a16:creationId xmlns:a16="http://schemas.microsoft.com/office/drawing/2014/main" id="{E8E3688E-D1D6-49E7-A57B-EDCDDEAE8FC7}"/>
              </a:ext>
            </a:extLst>
          </p:cNvPr>
          <p:cNvSpPr txBox="1">
            <a:spLocks noChangeArrowheads="1"/>
          </p:cNvSpPr>
          <p:nvPr>
            <p:custDataLst>
              <p:tags r:id="rId17"/>
            </p:custDataLst>
          </p:nvPr>
        </p:nvSpPr>
        <p:spPr bwMode="auto">
          <a:xfrm>
            <a:off x="2379663" y="3789363"/>
            <a:ext cx="1670050" cy="658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fr-FR" altLang="fr-FR">
                <a:solidFill>
                  <a:srgbClr val="000000"/>
                </a:solidFill>
              </a:rPr>
              <a:t>Réseau d’entreprises</a:t>
            </a:r>
            <a:br>
              <a:rPr lang="fr-FR" altLang="fr-FR">
                <a:solidFill>
                  <a:srgbClr val="000000"/>
                </a:solidFill>
              </a:rPr>
            </a:br>
            <a:r>
              <a:rPr lang="fr-FR" altLang="fr-FR">
                <a:solidFill>
                  <a:srgbClr val="000000"/>
                </a:solidFill>
              </a:rPr>
              <a:t>Collaboration</a:t>
            </a:r>
          </a:p>
        </p:txBody>
      </p:sp>
      <p:sp>
        <p:nvSpPr>
          <p:cNvPr id="98328" name="Text Box 24">
            <a:extLst>
              <a:ext uri="{FF2B5EF4-FFF2-40B4-BE49-F238E27FC236}">
                <a16:creationId xmlns:a16="http://schemas.microsoft.com/office/drawing/2014/main" id="{7CCE6EA5-FBFA-4483-851C-C23F98B31579}"/>
              </a:ext>
            </a:extLst>
          </p:cNvPr>
          <p:cNvSpPr txBox="1">
            <a:spLocks noChangeArrowheads="1"/>
          </p:cNvSpPr>
          <p:nvPr>
            <p:custDataLst>
              <p:tags r:id="rId18"/>
            </p:custDataLst>
          </p:nvPr>
        </p:nvSpPr>
        <p:spPr bwMode="auto">
          <a:xfrm>
            <a:off x="5435600" y="3103563"/>
            <a:ext cx="1800225" cy="469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fr-FR" altLang="fr-FR">
                <a:solidFill>
                  <a:srgbClr val="000000"/>
                </a:solidFill>
              </a:rPr>
              <a:t>Systèmes d’information et de communication</a:t>
            </a:r>
          </a:p>
        </p:txBody>
      </p:sp>
      <p:sp>
        <p:nvSpPr>
          <p:cNvPr id="98329" name="Text Box 25">
            <a:extLst>
              <a:ext uri="{FF2B5EF4-FFF2-40B4-BE49-F238E27FC236}">
                <a16:creationId xmlns:a16="http://schemas.microsoft.com/office/drawing/2014/main" id="{98711B2A-B24A-45E0-A3E7-2F7F0453A099}"/>
              </a:ext>
            </a:extLst>
          </p:cNvPr>
          <p:cNvSpPr txBox="1">
            <a:spLocks noChangeArrowheads="1"/>
          </p:cNvSpPr>
          <p:nvPr>
            <p:custDataLst>
              <p:tags r:id="rId19"/>
            </p:custDataLst>
          </p:nvPr>
        </p:nvSpPr>
        <p:spPr bwMode="auto">
          <a:xfrm>
            <a:off x="5526088" y="3835400"/>
            <a:ext cx="1670050" cy="469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fr-FR" altLang="fr-FR">
                <a:solidFill>
                  <a:srgbClr val="000000"/>
                </a:solidFill>
              </a:rPr>
              <a:t>Orientation Processus</a:t>
            </a:r>
          </a:p>
        </p:txBody>
      </p:sp>
      <p:sp>
        <p:nvSpPr>
          <p:cNvPr id="98330" name="Text Box 26">
            <a:extLst>
              <a:ext uri="{FF2B5EF4-FFF2-40B4-BE49-F238E27FC236}">
                <a16:creationId xmlns:a16="http://schemas.microsoft.com/office/drawing/2014/main" id="{686A57B0-2901-4F24-BF15-AC08D88FCA02}"/>
              </a:ext>
            </a:extLst>
          </p:cNvPr>
          <p:cNvSpPr txBox="1">
            <a:spLocks noChangeArrowheads="1"/>
          </p:cNvSpPr>
          <p:nvPr>
            <p:custDataLst>
              <p:tags r:id="rId20"/>
            </p:custDataLst>
          </p:nvPr>
        </p:nvSpPr>
        <p:spPr bwMode="auto">
          <a:xfrm>
            <a:off x="2379663" y="4541838"/>
            <a:ext cx="1670050" cy="471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fr-FR" altLang="fr-FR">
                <a:solidFill>
                  <a:srgbClr val="000000"/>
                </a:solidFill>
              </a:rPr>
              <a:t>Leadership</a:t>
            </a:r>
          </a:p>
        </p:txBody>
      </p:sp>
      <p:sp>
        <p:nvSpPr>
          <p:cNvPr id="98331" name="Text Box 27">
            <a:extLst>
              <a:ext uri="{FF2B5EF4-FFF2-40B4-BE49-F238E27FC236}">
                <a16:creationId xmlns:a16="http://schemas.microsoft.com/office/drawing/2014/main" id="{389048B1-E746-4BB0-AA08-7AA1D99B240D}"/>
              </a:ext>
            </a:extLst>
          </p:cNvPr>
          <p:cNvSpPr txBox="1">
            <a:spLocks noChangeArrowheads="1"/>
          </p:cNvSpPr>
          <p:nvPr>
            <p:custDataLst>
              <p:tags r:id="rId21"/>
            </p:custDataLst>
          </p:nvPr>
        </p:nvSpPr>
        <p:spPr bwMode="auto">
          <a:xfrm>
            <a:off x="5526088" y="4492625"/>
            <a:ext cx="1670050" cy="469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fr-FR" altLang="fr-FR">
                <a:solidFill>
                  <a:srgbClr val="000000"/>
                </a:solidFill>
              </a:rPr>
              <a:t>Advanced Planning</a:t>
            </a:r>
          </a:p>
        </p:txBody>
      </p:sp>
      <p:sp>
        <p:nvSpPr>
          <p:cNvPr id="98332" name="Text Box 28">
            <a:extLst>
              <a:ext uri="{FF2B5EF4-FFF2-40B4-BE49-F238E27FC236}">
                <a16:creationId xmlns:a16="http://schemas.microsoft.com/office/drawing/2014/main" id="{4D0AB188-3033-4325-8258-E4FE6A4DBFAF}"/>
              </a:ext>
            </a:extLst>
          </p:cNvPr>
          <p:cNvSpPr txBox="1">
            <a:spLocks noChangeArrowheads="1"/>
          </p:cNvSpPr>
          <p:nvPr>
            <p:custDataLst>
              <p:tags r:id="rId22"/>
            </p:custDataLst>
          </p:nvPr>
        </p:nvSpPr>
        <p:spPr bwMode="auto">
          <a:xfrm>
            <a:off x="2281238" y="5526088"/>
            <a:ext cx="5013325" cy="471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fr-FR" altLang="fr-FR" dirty="0">
                <a:solidFill>
                  <a:srgbClr val="000000"/>
                </a:solidFill>
              </a:rPr>
              <a:t>Logistique, marketing, achats, recherche opérationnelle…</a:t>
            </a:r>
          </a:p>
        </p:txBody>
      </p:sp>
      <p:sp>
        <p:nvSpPr>
          <p:cNvPr id="24" name="Espace réservé du numéro de diapositive 1">
            <a:extLst>
              <a:ext uri="{FF2B5EF4-FFF2-40B4-BE49-F238E27FC236}">
                <a16:creationId xmlns:a16="http://schemas.microsoft.com/office/drawing/2014/main" id="{1388ECD4-106C-47D7-AF52-76B9C5F341C1}"/>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31</a:t>
            </a:fld>
            <a:endParaRPr lang="fr-F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B33CB-75DC-490D-9165-F0045B48CE3A}"/>
              </a:ext>
            </a:extLst>
          </p:cNvPr>
          <p:cNvSpPr>
            <a:spLocks noGrp="1"/>
          </p:cNvSpPr>
          <p:nvPr>
            <p:ph type="title"/>
          </p:nvPr>
        </p:nvSpPr>
        <p:spPr>
          <a:xfrm>
            <a:off x="1294289" y="596164"/>
            <a:ext cx="7239000" cy="457200"/>
          </a:xfrm>
        </p:spPr>
        <p:txBody>
          <a:bodyPr/>
          <a:lstStyle/>
          <a:p>
            <a:r>
              <a:rPr lang="fr-FR" dirty="0"/>
              <a:t>Coordonner de nombreuses fonctions</a:t>
            </a:r>
          </a:p>
        </p:txBody>
      </p:sp>
      <p:grpSp>
        <p:nvGrpSpPr>
          <p:cNvPr id="4" name="Groupe 3">
            <a:extLst>
              <a:ext uri="{FF2B5EF4-FFF2-40B4-BE49-F238E27FC236}">
                <a16:creationId xmlns:a16="http://schemas.microsoft.com/office/drawing/2014/main" id="{BB615CE8-C6CD-48DA-8ECE-A4FA56245835}"/>
              </a:ext>
            </a:extLst>
          </p:cNvPr>
          <p:cNvGrpSpPr/>
          <p:nvPr/>
        </p:nvGrpSpPr>
        <p:grpSpPr>
          <a:xfrm>
            <a:off x="102155" y="1257418"/>
            <a:ext cx="8947577" cy="5506747"/>
            <a:chOff x="102155" y="1257418"/>
            <a:chExt cx="8947577" cy="5506747"/>
          </a:xfrm>
        </p:grpSpPr>
        <p:pic>
          <p:nvPicPr>
            <p:cNvPr id="5" name="Image 4">
              <a:extLst>
                <a:ext uri="{FF2B5EF4-FFF2-40B4-BE49-F238E27FC236}">
                  <a16:creationId xmlns:a16="http://schemas.microsoft.com/office/drawing/2014/main" id="{28E1DEA2-62ED-4893-8791-2F8352777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5" y="1257418"/>
              <a:ext cx="915940" cy="5434575"/>
            </a:xfrm>
            <a:prstGeom prst="rect">
              <a:avLst/>
            </a:prstGeom>
          </p:spPr>
        </p:pic>
        <p:pic>
          <p:nvPicPr>
            <p:cNvPr id="6" name="Image 5">
              <a:extLst>
                <a:ext uri="{FF2B5EF4-FFF2-40B4-BE49-F238E27FC236}">
                  <a16:creationId xmlns:a16="http://schemas.microsoft.com/office/drawing/2014/main" id="{C52D1488-42CC-46B6-BEFA-608DDCF64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85" y="1257419"/>
              <a:ext cx="7972347" cy="1128588"/>
            </a:xfrm>
            <a:prstGeom prst="rect">
              <a:avLst/>
            </a:prstGeom>
          </p:spPr>
        </p:pic>
        <p:pic>
          <p:nvPicPr>
            <p:cNvPr id="7" name="Image 6">
              <a:extLst>
                <a:ext uri="{FF2B5EF4-FFF2-40B4-BE49-F238E27FC236}">
                  <a16:creationId xmlns:a16="http://schemas.microsoft.com/office/drawing/2014/main" id="{76B95A3D-CE94-47BB-954E-EA48AFD0D7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12" y="2451996"/>
              <a:ext cx="1057899" cy="4306216"/>
            </a:xfrm>
            <a:prstGeom prst="rect">
              <a:avLst/>
            </a:prstGeom>
          </p:spPr>
        </p:pic>
        <p:pic>
          <p:nvPicPr>
            <p:cNvPr id="8" name="Image 7">
              <a:extLst>
                <a:ext uri="{FF2B5EF4-FFF2-40B4-BE49-F238E27FC236}">
                  <a16:creationId xmlns:a16="http://schemas.microsoft.com/office/drawing/2014/main" id="{2DF4DEE0-643C-4720-8874-1600A6693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852" y="2451996"/>
              <a:ext cx="1213329" cy="4306216"/>
            </a:xfrm>
            <a:prstGeom prst="rect">
              <a:avLst/>
            </a:prstGeom>
          </p:spPr>
        </p:pic>
        <p:pic>
          <p:nvPicPr>
            <p:cNvPr id="9" name="Image 8">
              <a:extLst>
                <a:ext uri="{FF2B5EF4-FFF2-40B4-BE49-F238E27FC236}">
                  <a16:creationId xmlns:a16="http://schemas.microsoft.com/office/drawing/2014/main" id="{FFF025AF-47D4-4C1A-8E39-15FB301D94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3079" y="2424587"/>
              <a:ext cx="879812" cy="2755555"/>
            </a:xfrm>
            <a:prstGeom prst="rect">
              <a:avLst/>
            </a:prstGeom>
          </p:spPr>
        </p:pic>
        <p:pic>
          <p:nvPicPr>
            <p:cNvPr id="10" name="Image 9">
              <a:extLst>
                <a:ext uri="{FF2B5EF4-FFF2-40B4-BE49-F238E27FC236}">
                  <a16:creationId xmlns:a16="http://schemas.microsoft.com/office/drawing/2014/main" id="{F0A7873B-FD21-4E73-8125-8D22B2C42D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964" y="2436512"/>
              <a:ext cx="1323782" cy="2740849"/>
            </a:xfrm>
            <a:prstGeom prst="rect">
              <a:avLst/>
            </a:prstGeom>
          </p:spPr>
        </p:pic>
        <p:pic>
          <p:nvPicPr>
            <p:cNvPr id="11" name="Image 10">
              <a:extLst>
                <a:ext uri="{FF2B5EF4-FFF2-40B4-BE49-F238E27FC236}">
                  <a16:creationId xmlns:a16="http://schemas.microsoft.com/office/drawing/2014/main" id="{1E0A1DC8-B888-43B6-9434-1E81A856CD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0374" y="2442568"/>
              <a:ext cx="1025830" cy="4297039"/>
            </a:xfrm>
            <a:prstGeom prst="rect">
              <a:avLst/>
            </a:prstGeom>
          </p:spPr>
        </p:pic>
        <p:pic>
          <p:nvPicPr>
            <p:cNvPr id="12" name="Image 11">
              <a:extLst>
                <a:ext uri="{FF2B5EF4-FFF2-40B4-BE49-F238E27FC236}">
                  <a16:creationId xmlns:a16="http://schemas.microsoft.com/office/drawing/2014/main" id="{63A02CAC-EEEF-41AE-92A8-54C1DF0B2C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3544" y="5213244"/>
              <a:ext cx="4423369" cy="721446"/>
            </a:xfrm>
            <a:prstGeom prst="rect">
              <a:avLst/>
            </a:prstGeom>
          </p:spPr>
        </p:pic>
        <p:pic>
          <p:nvPicPr>
            <p:cNvPr id="13" name="Image 12">
              <a:extLst>
                <a:ext uri="{FF2B5EF4-FFF2-40B4-BE49-F238E27FC236}">
                  <a16:creationId xmlns:a16="http://schemas.microsoft.com/office/drawing/2014/main" id="{25C866A3-5F59-45E8-9CDC-8A33942797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3544" y="5970573"/>
              <a:ext cx="4423369" cy="793592"/>
            </a:xfrm>
            <a:prstGeom prst="rect">
              <a:avLst/>
            </a:prstGeom>
          </p:spPr>
        </p:pic>
        <p:pic>
          <p:nvPicPr>
            <p:cNvPr id="14" name="Image 13">
              <a:extLst>
                <a:ext uri="{FF2B5EF4-FFF2-40B4-BE49-F238E27FC236}">
                  <a16:creationId xmlns:a16="http://schemas.microsoft.com/office/drawing/2014/main" id="{8BFE4BE0-9D39-478C-AE08-14A6CAE98C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30429" y="2439024"/>
              <a:ext cx="971954" cy="2738337"/>
            </a:xfrm>
            <a:prstGeom prst="rect">
              <a:avLst/>
            </a:prstGeom>
          </p:spPr>
        </p:pic>
        <p:pic>
          <p:nvPicPr>
            <p:cNvPr id="15" name="Image 14">
              <a:extLst>
                <a:ext uri="{FF2B5EF4-FFF2-40B4-BE49-F238E27FC236}">
                  <a16:creationId xmlns:a16="http://schemas.microsoft.com/office/drawing/2014/main" id="{6EDD30A9-7DA2-4CFD-8F5E-84AF063693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7956" y="2432968"/>
              <a:ext cx="970689" cy="2747315"/>
            </a:xfrm>
            <a:prstGeom prst="rect">
              <a:avLst/>
            </a:prstGeom>
          </p:spPr>
        </p:pic>
      </p:grpSp>
      <p:sp>
        <p:nvSpPr>
          <p:cNvPr id="16" name="Espace réservé du numéro de diapositive 1">
            <a:extLst>
              <a:ext uri="{FF2B5EF4-FFF2-40B4-BE49-F238E27FC236}">
                <a16:creationId xmlns:a16="http://schemas.microsoft.com/office/drawing/2014/main" id="{E55CD00E-8C1C-42B4-8B79-65E8BE1BB2A9}"/>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32</a:t>
            </a:fld>
            <a:endParaRPr lang="fr-FR"/>
          </a:p>
        </p:txBody>
      </p:sp>
    </p:spTree>
    <p:extLst>
      <p:ext uri="{BB962C8B-B14F-4D97-AF65-F5344CB8AC3E}">
        <p14:creationId xmlns:p14="http://schemas.microsoft.com/office/powerpoint/2010/main" val="22538673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7F0805-80A4-455E-8F9D-C10E2B3EA5B5}"/>
              </a:ext>
            </a:extLst>
          </p:cNvPr>
          <p:cNvSpPr>
            <a:spLocks noGrp="1"/>
          </p:cNvSpPr>
          <p:nvPr>
            <p:ph type="title"/>
          </p:nvPr>
        </p:nvSpPr>
        <p:spPr>
          <a:xfrm>
            <a:off x="1475656" y="764704"/>
            <a:ext cx="7239000" cy="457200"/>
          </a:xfrm>
        </p:spPr>
        <p:txBody>
          <a:bodyPr/>
          <a:lstStyle/>
          <a:p>
            <a:r>
              <a:rPr lang="fr-FR" dirty="0"/>
              <a:t>Le métier de directeur Supply Chain </a:t>
            </a:r>
          </a:p>
        </p:txBody>
      </p:sp>
      <p:sp>
        <p:nvSpPr>
          <p:cNvPr id="15" name="Espace réservé du contenu 14">
            <a:extLst>
              <a:ext uri="{FF2B5EF4-FFF2-40B4-BE49-F238E27FC236}">
                <a16:creationId xmlns:a16="http://schemas.microsoft.com/office/drawing/2014/main" id="{51C01DE0-C79A-4E4D-B1C5-6A452896FEFB}"/>
              </a:ext>
            </a:extLst>
          </p:cNvPr>
          <p:cNvSpPr>
            <a:spLocks noGrp="1"/>
          </p:cNvSpPr>
          <p:nvPr>
            <p:ph idx="1"/>
          </p:nvPr>
        </p:nvSpPr>
        <p:spPr>
          <a:xfrm>
            <a:off x="611560" y="1371600"/>
            <a:ext cx="7666856" cy="4114800"/>
          </a:xfrm>
        </p:spPr>
        <p:txBody>
          <a:bodyPr/>
          <a:lstStyle/>
          <a:p>
            <a:r>
              <a:rPr lang="fr-FR" dirty="0"/>
              <a:t>Piloter les relations internes (conflictuelles) entre les services</a:t>
            </a:r>
          </a:p>
          <a:p>
            <a:r>
              <a:rPr lang="fr-FR" dirty="0"/>
              <a:t>Rechercher un consensus à travers la procédure PIC (S&amp;OP)</a:t>
            </a:r>
          </a:p>
          <a:p>
            <a:r>
              <a:rPr lang="fr-FR" dirty="0"/>
              <a:t>Piloter les opérations au quotidien</a:t>
            </a:r>
          </a:p>
          <a:p>
            <a:r>
              <a:rPr lang="fr-FR" dirty="0"/>
              <a:t>Piloter les relations externes</a:t>
            </a:r>
          </a:p>
          <a:p>
            <a:pPr lvl="1"/>
            <a:r>
              <a:rPr lang="fr-FR" dirty="0"/>
              <a:t>Distributeurs</a:t>
            </a:r>
          </a:p>
          <a:p>
            <a:pPr lvl="1"/>
            <a:r>
              <a:rPr lang="fr-FR" dirty="0"/>
              <a:t>Fournisseurs</a:t>
            </a:r>
          </a:p>
          <a:p>
            <a:pPr lvl="1"/>
            <a:r>
              <a:rPr lang="fr-FR" dirty="0"/>
              <a:t>Prestataires</a:t>
            </a:r>
          </a:p>
          <a:p>
            <a:pPr lvl="1"/>
            <a:r>
              <a:rPr lang="fr-FR" dirty="0"/>
              <a:t>Transporteurs</a:t>
            </a:r>
          </a:p>
        </p:txBody>
      </p:sp>
      <p:pic>
        <p:nvPicPr>
          <p:cNvPr id="102406" name="Picture 6" descr="Un chef d'orchestre s'effondre en plein concert à Luxembourg ...">
            <a:extLst>
              <a:ext uri="{FF2B5EF4-FFF2-40B4-BE49-F238E27FC236}">
                <a16:creationId xmlns:a16="http://schemas.microsoft.com/office/drawing/2014/main" id="{3243F649-BD82-4F09-865E-C8457F809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392" y="4077072"/>
            <a:ext cx="4283968" cy="241047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1">
            <a:extLst>
              <a:ext uri="{FF2B5EF4-FFF2-40B4-BE49-F238E27FC236}">
                <a16:creationId xmlns:a16="http://schemas.microsoft.com/office/drawing/2014/main" id="{90DC41EC-5D41-4810-AEC9-A552E8BE1E3C}"/>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33</a:t>
            </a:fld>
            <a:endParaRPr lang="fr-FR"/>
          </a:p>
        </p:txBody>
      </p:sp>
    </p:spTree>
    <p:extLst>
      <p:ext uri="{BB962C8B-B14F-4D97-AF65-F5344CB8AC3E}">
        <p14:creationId xmlns:p14="http://schemas.microsoft.com/office/powerpoint/2010/main" val="39740053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706E484-AD94-497E-BC95-31D3AD4949AA}"/>
              </a:ext>
            </a:extLst>
          </p:cNvPr>
          <p:cNvSpPr>
            <a:spLocks noChangeArrowheads="1"/>
          </p:cNvSpPr>
          <p:nvPr>
            <p:custDataLst>
              <p:tags r:id="rId1"/>
            </p:custDataLst>
          </p:nvPr>
        </p:nvSpPr>
        <p:spPr bwMode="auto">
          <a:xfrm>
            <a:off x="914400" y="1563960"/>
            <a:ext cx="2387600" cy="97790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altLang="fr-FR" dirty="0">
                <a:solidFill>
                  <a:srgbClr val="000000"/>
                </a:solidFill>
              </a:rPr>
              <a:t>ENTREPRISE</a:t>
            </a:r>
            <a:br>
              <a:rPr lang="fr-FR" altLang="fr-FR" dirty="0">
                <a:solidFill>
                  <a:srgbClr val="000000"/>
                </a:solidFill>
              </a:rPr>
            </a:br>
            <a:r>
              <a:rPr lang="fr-FR" altLang="fr-FR" dirty="0">
                <a:solidFill>
                  <a:srgbClr val="000000"/>
                </a:solidFill>
              </a:rPr>
              <a:t>Portefeuille stratégique</a:t>
            </a:r>
            <a:br>
              <a:rPr lang="fr-FR" altLang="fr-FR" dirty="0">
                <a:solidFill>
                  <a:srgbClr val="000000"/>
                </a:solidFill>
              </a:rPr>
            </a:br>
            <a:r>
              <a:rPr lang="fr-FR" altLang="fr-FR" dirty="0">
                <a:solidFill>
                  <a:srgbClr val="000000"/>
                </a:solidFill>
              </a:rPr>
              <a:t>(segments stratégiques)</a:t>
            </a:r>
            <a:br>
              <a:rPr lang="fr-FR" altLang="fr-FR" dirty="0">
                <a:solidFill>
                  <a:srgbClr val="000000"/>
                </a:solidFill>
              </a:rPr>
            </a:br>
            <a:r>
              <a:rPr lang="fr-FR" altLang="fr-FR" dirty="0">
                <a:solidFill>
                  <a:srgbClr val="000000"/>
                </a:solidFill>
              </a:rPr>
              <a:t>Diagnostic Ressources</a:t>
            </a:r>
            <a:br>
              <a:rPr lang="fr-FR" altLang="fr-FR" dirty="0">
                <a:solidFill>
                  <a:srgbClr val="000000"/>
                </a:solidFill>
              </a:rPr>
            </a:br>
            <a:r>
              <a:rPr lang="fr-FR" altLang="fr-FR" dirty="0">
                <a:solidFill>
                  <a:srgbClr val="000000"/>
                </a:solidFill>
              </a:rPr>
              <a:t>Facteurs clé de succès</a:t>
            </a:r>
          </a:p>
        </p:txBody>
      </p:sp>
      <p:sp>
        <p:nvSpPr>
          <p:cNvPr id="100355" name="Rectangle 3">
            <a:extLst>
              <a:ext uri="{FF2B5EF4-FFF2-40B4-BE49-F238E27FC236}">
                <a16:creationId xmlns:a16="http://schemas.microsoft.com/office/drawing/2014/main" id="{02841B98-5A76-4F74-B1FC-270A60FF78A5}"/>
              </a:ext>
            </a:extLst>
          </p:cNvPr>
          <p:cNvSpPr>
            <a:spLocks noChangeArrowheads="1"/>
          </p:cNvSpPr>
          <p:nvPr>
            <p:custDataLst>
              <p:tags r:id="rId2"/>
            </p:custDataLst>
          </p:nvPr>
        </p:nvSpPr>
        <p:spPr bwMode="auto">
          <a:xfrm>
            <a:off x="5097463" y="1487760"/>
            <a:ext cx="2979737" cy="1279525"/>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altLang="fr-FR" sz="1200">
                <a:solidFill>
                  <a:srgbClr val="000000"/>
                </a:solidFill>
              </a:rPr>
              <a:t>ANALYSE CONCURRENTIELLE</a:t>
            </a:r>
            <a:br>
              <a:rPr lang="fr-FR" altLang="fr-FR" sz="1200">
                <a:solidFill>
                  <a:srgbClr val="000000"/>
                </a:solidFill>
              </a:rPr>
            </a:br>
            <a:r>
              <a:rPr lang="fr-FR" altLang="fr-FR" sz="1200">
                <a:solidFill>
                  <a:srgbClr val="000000"/>
                </a:solidFill>
              </a:rPr>
              <a:t>ENVIRONNEMENT - CONCURRENTS</a:t>
            </a:r>
            <a:br>
              <a:rPr lang="fr-FR" altLang="fr-FR" sz="1200">
                <a:solidFill>
                  <a:srgbClr val="000000"/>
                </a:solidFill>
              </a:rPr>
            </a:br>
            <a:r>
              <a:rPr lang="fr-FR" altLang="fr-FR" sz="1200">
                <a:solidFill>
                  <a:srgbClr val="000000"/>
                </a:solidFill>
              </a:rPr>
              <a:t>Système concurrentiel</a:t>
            </a:r>
            <a:br>
              <a:rPr lang="fr-FR" altLang="fr-FR" sz="1200">
                <a:solidFill>
                  <a:srgbClr val="000000"/>
                </a:solidFill>
              </a:rPr>
            </a:br>
            <a:r>
              <a:rPr lang="fr-FR" altLang="fr-FR" sz="1200">
                <a:solidFill>
                  <a:srgbClr val="000000"/>
                </a:solidFill>
              </a:rPr>
              <a:t>Analyse de la Chaîne de Valeur</a:t>
            </a:r>
            <a:br>
              <a:rPr lang="fr-FR" altLang="fr-FR" sz="1200">
                <a:solidFill>
                  <a:srgbClr val="000000"/>
                </a:solidFill>
              </a:rPr>
            </a:br>
            <a:r>
              <a:rPr lang="fr-FR" altLang="fr-FR" sz="1200">
                <a:solidFill>
                  <a:srgbClr val="000000"/>
                </a:solidFill>
              </a:rPr>
              <a:t>Facteurs  technologiques</a:t>
            </a:r>
            <a:br>
              <a:rPr lang="fr-FR" altLang="fr-FR" sz="1200">
                <a:solidFill>
                  <a:srgbClr val="000000"/>
                </a:solidFill>
              </a:rPr>
            </a:br>
            <a:r>
              <a:rPr lang="fr-FR" altLang="fr-FR" sz="1200">
                <a:solidFill>
                  <a:srgbClr val="000000"/>
                </a:solidFill>
              </a:rPr>
              <a:t>Facteurs économiques / Coûts</a:t>
            </a:r>
            <a:br>
              <a:rPr lang="fr-FR" altLang="fr-FR" sz="1200">
                <a:solidFill>
                  <a:srgbClr val="000000"/>
                </a:solidFill>
              </a:rPr>
            </a:br>
            <a:r>
              <a:rPr lang="fr-FR" altLang="fr-FR" sz="1200">
                <a:solidFill>
                  <a:srgbClr val="000000"/>
                </a:solidFill>
              </a:rPr>
              <a:t>Facteurs clé de succès (FCS)</a:t>
            </a:r>
          </a:p>
        </p:txBody>
      </p:sp>
      <p:sp>
        <p:nvSpPr>
          <p:cNvPr id="100356" name="Rectangle 4">
            <a:extLst>
              <a:ext uri="{FF2B5EF4-FFF2-40B4-BE49-F238E27FC236}">
                <a16:creationId xmlns:a16="http://schemas.microsoft.com/office/drawing/2014/main" id="{1C777217-FEF7-446A-B292-3908DFACCC8A}"/>
              </a:ext>
            </a:extLst>
          </p:cNvPr>
          <p:cNvSpPr>
            <a:spLocks noChangeArrowheads="1"/>
          </p:cNvSpPr>
          <p:nvPr>
            <p:custDataLst>
              <p:tags r:id="rId3"/>
            </p:custDataLst>
          </p:nvPr>
        </p:nvSpPr>
        <p:spPr bwMode="auto">
          <a:xfrm>
            <a:off x="914400" y="2876823"/>
            <a:ext cx="2387600" cy="449262"/>
          </a:xfrm>
          <a:prstGeom prst="rect">
            <a:avLst/>
          </a:prstGeom>
          <a:solidFill>
            <a:srgbClr val="00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FORCES / FAIBLESSES</a:t>
            </a:r>
          </a:p>
        </p:txBody>
      </p:sp>
      <p:sp>
        <p:nvSpPr>
          <p:cNvPr id="100357" name="Rectangle 5">
            <a:extLst>
              <a:ext uri="{FF2B5EF4-FFF2-40B4-BE49-F238E27FC236}">
                <a16:creationId xmlns:a16="http://schemas.microsoft.com/office/drawing/2014/main" id="{AFF5C119-A984-4B08-8679-103222C23EFC}"/>
              </a:ext>
            </a:extLst>
          </p:cNvPr>
          <p:cNvSpPr>
            <a:spLocks noChangeArrowheads="1"/>
          </p:cNvSpPr>
          <p:nvPr>
            <p:custDataLst>
              <p:tags r:id="rId4"/>
            </p:custDataLst>
          </p:nvPr>
        </p:nvSpPr>
        <p:spPr bwMode="auto">
          <a:xfrm>
            <a:off x="5097463" y="2916510"/>
            <a:ext cx="2979737" cy="450850"/>
          </a:xfrm>
          <a:prstGeom prst="rect">
            <a:avLst/>
          </a:prstGeom>
          <a:solidFill>
            <a:srgbClr val="00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a:solidFill>
                  <a:srgbClr val="000000"/>
                </a:solidFill>
              </a:rPr>
              <a:t>MENACES / OPPORTUNITES</a:t>
            </a:r>
          </a:p>
        </p:txBody>
      </p:sp>
      <p:sp>
        <p:nvSpPr>
          <p:cNvPr id="100358" name="Text Box 6">
            <a:extLst>
              <a:ext uri="{FF2B5EF4-FFF2-40B4-BE49-F238E27FC236}">
                <a16:creationId xmlns:a16="http://schemas.microsoft.com/office/drawing/2014/main" id="{D378A332-FFC8-4EA2-9045-10D9F617A5B7}"/>
              </a:ext>
            </a:extLst>
          </p:cNvPr>
          <p:cNvSpPr txBox="1">
            <a:spLocks noChangeArrowheads="1"/>
          </p:cNvSpPr>
          <p:nvPr>
            <p:custDataLst>
              <p:tags r:id="rId5"/>
            </p:custDataLst>
          </p:nvPr>
        </p:nvSpPr>
        <p:spPr bwMode="auto">
          <a:xfrm>
            <a:off x="3609975" y="2306910"/>
            <a:ext cx="1162050" cy="546100"/>
          </a:xfrm>
          <a:prstGeom prst="rect">
            <a:avLst/>
          </a:prstGeom>
          <a:solidFill>
            <a:srgbClr val="00FF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altLang="fr-FR" sz="1600" i="1">
                <a:solidFill>
                  <a:srgbClr val="000000"/>
                </a:solidFill>
                <a:effectLst>
                  <a:outerShdw blurRad="38100" dist="38100" dir="2700000" algn="tl">
                    <a:srgbClr val="FFFFFF"/>
                  </a:outerShdw>
                </a:effectLst>
              </a:rPr>
              <a:t>ANALYSE</a:t>
            </a:r>
            <a:br>
              <a:rPr lang="fr-FR" altLang="fr-FR" sz="1600" i="1">
                <a:solidFill>
                  <a:srgbClr val="000000"/>
                </a:solidFill>
                <a:effectLst>
                  <a:outerShdw blurRad="38100" dist="38100" dir="2700000" algn="tl">
                    <a:srgbClr val="FFFFFF"/>
                  </a:outerShdw>
                </a:effectLst>
              </a:rPr>
            </a:br>
            <a:r>
              <a:rPr lang="fr-FR" altLang="fr-FR" sz="1600" i="1">
                <a:solidFill>
                  <a:srgbClr val="000000"/>
                </a:solidFill>
                <a:effectLst>
                  <a:outerShdw blurRad="38100" dist="38100" dir="2700000" algn="tl">
                    <a:srgbClr val="FFFFFF"/>
                  </a:outerShdw>
                </a:effectLst>
              </a:rPr>
              <a:t>S W O T</a:t>
            </a:r>
            <a:endParaRPr lang="fr-FR" altLang="fr-FR" sz="1000">
              <a:solidFill>
                <a:srgbClr val="000000"/>
              </a:solidFill>
            </a:endParaRPr>
          </a:p>
        </p:txBody>
      </p:sp>
      <p:sp>
        <p:nvSpPr>
          <p:cNvPr id="100359" name="Rectangle 7">
            <a:extLst>
              <a:ext uri="{FF2B5EF4-FFF2-40B4-BE49-F238E27FC236}">
                <a16:creationId xmlns:a16="http://schemas.microsoft.com/office/drawing/2014/main" id="{BD79BD1D-FB20-4F5E-9C35-8F736DC8BD87}"/>
              </a:ext>
            </a:extLst>
          </p:cNvPr>
          <p:cNvSpPr>
            <a:spLocks noChangeArrowheads="1"/>
          </p:cNvSpPr>
          <p:nvPr>
            <p:custDataLst>
              <p:tags r:id="rId6"/>
            </p:custDataLst>
          </p:nvPr>
        </p:nvSpPr>
        <p:spPr bwMode="auto">
          <a:xfrm>
            <a:off x="2590800" y="3668985"/>
            <a:ext cx="2562225" cy="790575"/>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CHOIX STRATEGIQUES</a:t>
            </a:r>
            <a:br>
              <a:rPr lang="fr-FR" altLang="fr-FR" sz="1200" dirty="0">
                <a:solidFill>
                  <a:srgbClr val="000000"/>
                </a:solidFill>
              </a:rPr>
            </a:br>
            <a:r>
              <a:rPr lang="fr-FR" altLang="fr-FR" sz="1200" dirty="0">
                <a:solidFill>
                  <a:srgbClr val="000000"/>
                </a:solidFill>
              </a:rPr>
              <a:t>GENERAUX PAR SEGMENT</a:t>
            </a:r>
            <a:br>
              <a:rPr lang="fr-FR" altLang="fr-FR" sz="1200" dirty="0">
                <a:solidFill>
                  <a:srgbClr val="000000"/>
                </a:solidFill>
              </a:rPr>
            </a:br>
            <a:r>
              <a:rPr lang="fr-FR" altLang="fr-FR" sz="1200" dirty="0">
                <a:solidFill>
                  <a:srgbClr val="000000"/>
                </a:solidFill>
              </a:rPr>
              <a:t>Variables-clé de compétitivité</a:t>
            </a:r>
            <a:br>
              <a:rPr lang="fr-FR" altLang="fr-FR" sz="1200" dirty="0">
                <a:solidFill>
                  <a:srgbClr val="000000"/>
                </a:solidFill>
              </a:rPr>
            </a:br>
            <a:r>
              <a:rPr lang="fr-FR" altLang="fr-FR" sz="1200" dirty="0">
                <a:solidFill>
                  <a:srgbClr val="000000"/>
                </a:solidFill>
              </a:rPr>
              <a:t>sur chaque segment</a:t>
            </a:r>
          </a:p>
        </p:txBody>
      </p:sp>
      <p:sp>
        <p:nvSpPr>
          <p:cNvPr id="100360" name="Rectangle 8">
            <a:extLst>
              <a:ext uri="{FF2B5EF4-FFF2-40B4-BE49-F238E27FC236}">
                <a16:creationId xmlns:a16="http://schemas.microsoft.com/office/drawing/2014/main" id="{1912CC50-DAC0-40C1-8841-57BC2E850A96}"/>
              </a:ext>
            </a:extLst>
          </p:cNvPr>
          <p:cNvSpPr>
            <a:spLocks noChangeArrowheads="1"/>
          </p:cNvSpPr>
          <p:nvPr>
            <p:custDataLst>
              <p:tags r:id="rId7"/>
            </p:custDataLst>
          </p:nvPr>
        </p:nvSpPr>
        <p:spPr bwMode="auto">
          <a:xfrm>
            <a:off x="5614988" y="3668985"/>
            <a:ext cx="2386012" cy="598488"/>
          </a:xfrm>
          <a:prstGeom prst="rect">
            <a:avLst/>
          </a:prstGeom>
          <a:solidFill>
            <a:srgbClr val="FFCC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a:solidFill>
                  <a:srgbClr val="000000"/>
                </a:solidFill>
              </a:rPr>
              <a:t>STRATEGIE COMMERCIALE</a:t>
            </a:r>
            <a:br>
              <a:rPr lang="fr-FR" altLang="fr-FR" sz="1200">
                <a:solidFill>
                  <a:srgbClr val="000000"/>
                </a:solidFill>
              </a:rPr>
            </a:br>
            <a:r>
              <a:rPr lang="fr-FR" altLang="fr-FR" sz="1200">
                <a:solidFill>
                  <a:srgbClr val="000000"/>
                </a:solidFill>
              </a:rPr>
              <a:t>Variables-clé de compétitivité</a:t>
            </a:r>
            <a:br>
              <a:rPr lang="fr-FR" altLang="fr-FR" sz="1200">
                <a:solidFill>
                  <a:srgbClr val="000000"/>
                </a:solidFill>
              </a:rPr>
            </a:br>
            <a:r>
              <a:rPr lang="fr-FR" altLang="fr-FR" sz="1200">
                <a:solidFill>
                  <a:srgbClr val="000000"/>
                </a:solidFill>
              </a:rPr>
              <a:t>sur portefeuille de produits</a:t>
            </a:r>
          </a:p>
        </p:txBody>
      </p:sp>
      <p:sp>
        <p:nvSpPr>
          <p:cNvPr id="100361" name="Rectangle 9">
            <a:extLst>
              <a:ext uri="{FF2B5EF4-FFF2-40B4-BE49-F238E27FC236}">
                <a16:creationId xmlns:a16="http://schemas.microsoft.com/office/drawing/2014/main" id="{23714993-EEDD-4C34-ADFE-A70D51749657}"/>
              </a:ext>
            </a:extLst>
          </p:cNvPr>
          <p:cNvSpPr>
            <a:spLocks noChangeArrowheads="1"/>
          </p:cNvSpPr>
          <p:nvPr>
            <p:custDataLst>
              <p:tags r:id="rId8"/>
            </p:custDataLst>
          </p:nvPr>
        </p:nvSpPr>
        <p:spPr bwMode="auto">
          <a:xfrm>
            <a:off x="2590800" y="4688160"/>
            <a:ext cx="2562225" cy="525463"/>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a:solidFill>
                  <a:srgbClr val="000000"/>
                </a:solidFill>
              </a:rPr>
              <a:t>CHOIX STRATEGIQUES</a:t>
            </a:r>
            <a:br>
              <a:rPr lang="fr-FR" altLang="fr-FR" sz="1200">
                <a:solidFill>
                  <a:srgbClr val="000000"/>
                </a:solidFill>
              </a:rPr>
            </a:br>
            <a:r>
              <a:rPr lang="fr-FR" altLang="fr-FR" sz="1200">
                <a:solidFill>
                  <a:srgbClr val="000000"/>
                </a:solidFill>
              </a:rPr>
              <a:t>INDUSTRIELS</a:t>
            </a:r>
            <a:br>
              <a:rPr lang="fr-FR" altLang="fr-FR" sz="1200">
                <a:solidFill>
                  <a:srgbClr val="000000"/>
                </a:solidFill>
              </a:rPr>
            </a:br>
            <a:r>
              <a:rPr lang="fr-FR" altLang="fr-FR" sz="1200">
                <a:solidFill>
                  <a:srgbClr val="000000"/>
                </a:solidFill>
              </a:rPr>
              <a:t>&amp; SUPPLY CHAIN</a:t>
            </a:r>
          </a:p>
        </p:txBody>
      </p:sp>
      <p:sp>
        <p:nvSpPr>
          <p:cNvPr id="100362" name="Rectangle 10">
            <a:extLst>
              <a:ext uri="{FF2B5EF4-FFF2-40B4-BE49-F238E27FC236}">
                <a16:creationId xmlns:a16="http://schemas.microsoft.com/office/drawing/2014/main" id="{34774F65-EC73-472B-805F-6440BDB1B79D}"/>
              </a:ext>
            </a:extLst>
          </p:cNvPr>
          <p:cNvSpPr>
            <a:spLocks noChangeArrowheads="1"/>
          </p:cNvSpPr>
          <p:nvPr>
            <p:custDataLst>
              <p:tags r:id="rId9"/>
            </p:custDataLst>
          </p:nvPr>
        </p:nvSpPr>
        <p:spPr bwMode="auto">
          <a:xfrm>
            <a:off x="2590800" y="5526360"/>
            <a:ext cx="2562225" cy="393700"/>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DEFINITION / PILOTAGE</a:t>
            </a:r>
            <a:br>
              <a:rPr lang="fr-FR" altLang="fr-FR" sz="1200" dirty="0">
                <a:solidFill>
                  <a:srgbClr val="000000"/>
                </a:solidFill>
              </a:rPr>
            </a:br>
            <a:r>
              <a:rPr lang="fr-FR" altLang="fr-FR" sz="1200" dirty="0">
                <a:solidFill>
                  <a:srgbClr val="000000"/>
                </a:solidFill>
              </a:rPr>
              <a:t>DES PLANS D’ACTION</a:t>
            </a:r>
          </a:p>
        </p:txBody>
      </p:sp>
      <p:sp>
        <p:nvSpPr>
          <p:cNvPr id="100363" name="Rectangle 11">
            <a:extLst>
              <a:ext uri="{FF2B5EF4-FFF2-40B4-BE49-F238E27FC236}">
                <a16:creationId xmlns:a16="http://schemas.microsoft.com/office/drawing/2014/main" id="{9C54F2F0-3415-4B0D-933C-D9150AFC0E2B}"/>
              </a:ext>
            </a:extLst>
          </p:cNvPr>
          <p:cNvSpPr>
            <a:spLocks noChangeArrowheads="1"/>
          </p:cNvSpPr>
          <p:nvPr>
            <p:custDataLst>
              <p:tags r:id="rId10"/>
            </p:custDataLst>
          </p:nvPr>
        </p:nvSpPr>
        <p:spPr bwMode="auto">
          <a:xfrm>
            <a:off x="2590800" y="6143898"/>
            <a:ext cx="2562225" cy="525462"/>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MESURE DES RESULTATS</a:t>
            </a:r>
            <a:br>
              <a:rPr lang="fr-FR" altLang="fr-FR" sz="1200" dirty="0">
                <a:solidFill>
                  <a:srgbClr val="000000"/>
                </a:solidFill>
              </a:rPr>
            </a:br>
            <a:r>
              <a:rPr lang="fr-FR" altLang="fr-FR" sz="1100" dirty="0">
                <a:solidFill>
                  <a:srgbClr val="000000"/>
                </a:solidFill>
              </a:rPr>
              <a:t>MANAGEMENT DES PERFORMANCES</a:t>
            </a:r>
            <a:endParaRPr lang="fr-FR" altLang="fr-FR" sz="1200" dirty="0">
              <a:solidFill>
                <a:srgbClr val="000000"/>
              </a:solidFill>
            </a:endParaRPr>
          </a:p>
        </p:txBody>
      </p:sp>
      <p:sp>
        <p:nvSpPr>
          <p:cNvPr id="100364" name="Line 12">
            <a:extLst>
              <a:ext uri="{FF2B5EF4-FFF2-40B4-BE49-F238E27FC236}">
                <a16:creationId xmlns:a16="http://schemas.microsoft.com/office/drawing/2014/main" id="{F2B3680D-3B70-4B5C-B4FE-7FD131EDB6EA}"/>
              </a:ext>
            </a:extLst>
          </p:cNvPr>
          <p:cNvSpPr>
            <a:spLocks noChangeShapeType="1"/>
          </p:cNvSpPr>
          <p:nvPr>
            <p:custDataLst>
              <p:tags r:id="rId11"/>
            </p:custDataLst>
          </p:nvPr>
        </p:nvSpPr>
        <p:spPr bwMode="auto">
          <a:xfrm>
            <a:off x="5153025" y="3967435"/>
            <a:ext cx="46196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365" name="Rectangle 13">
            <a:extLst>
              <a:ext uri="{FF2B5EF4-FFF2-40B4-BE49-F238E27FC236}">
                <a16:creationId xmlns:a16="http://schemas.microsoft.com/office/drawing/2014/main" id="{2DB49388-3161-4865-A550-36358D18704A}"/>
              </a:ext>
            </a:extLst>
          </p:cNvPr>
          <p:cNvSpPr>
            <a:spLocks noChangeArrowheads="1"/>
          </p:cNvSpPr>
          <p:nvPr>
            <p:custDataLst>
              <p:tags r:id="rId12"/>
            </p:custDataLst>
          </p:nvPr>
        </p:nvSpPr>
        <p:spPr bwMode="auto">
          <a:xfrm>
            <a:off x="1219200" y="533400"/>
            <a:ext cx="7543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r">
              <a:defRPr sz="2800" b="1">
                <a:solidFill>
                  <a:schemeClr val="accent2"/>
                </a:solidFill>
                <a:latin typeface="Arial" panose="020B0604020202020204" pitchFamily="34" charset="0"/>
              </a:defRPr>
            </a:lvl1pPr>
            <a:lvl2pPr algn="r">
              <a:defRPr sz="2800" b="1">
                <a:solidFill>
                  <a:schemeClr val="accent2"/>
                </a:solidFill>
                <a:latin typeface="Arial" panose="020B0604020202020204" pitchFamily="34" charset="0"/>
              </a:defRPr>
            </a:lvl2pPr>
            <a:lvl3pPr algn="r">
              <a:defRPr sz="2800" b="1">
                <a:solidFill>
                  <a:schemeClr val="accent2"/>
                </a:solidFill>
                <a:latin typeface="Arial" panose="020B0604020202020204" pitchFamily="34" charset="0"/>
              </a:defRPr>
            </a:lvl3pPr>
            <a:lvl4pPr algn="r">
              <a:defRPr sz="2800" b="1">
                <a:solidFill>
                  <a:schemeClr val="accent2"/>
                </a:solidFill>
                <a:latin typeface="Arial" panose="020B0604020202020204" pitchFamily="34" charset="0"/>
              </a:defRPr>
            </a:lvl4pPr>
            <a:lvl5pPr algn="r">
              <a:defRPr sz="2800" b="1">
                <a:solidFill>
                  <a:schemeClr val="accent2"/>
                </a:solidFill>
                <a:latin typeface="Arial" panose="020B0604020202020204" pitchFamily="34" charset="0"/>
              </a:defRPr>
            </a:lvl5pPr>
            <a:lvl6pPr marL="457200" algn="r"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eaLnBrk="0" fontAlgn="base" hangingPunct="0">
              <a:lnSpc>
                <a:spcPct val="90000"/>
              </a:lnSpc>
              <a:spcBef>
                <a:spcPct val="0"/>
              </a:spcBef>
              <a:spcAft>
                <a:spcPct val="0"/>
              </a:spcAft>
              <a:defRPr sz="2800" b="1">
                <a:solidFill>
                  <a:schemeClr val="accent2"/>
                </a:solidFill>
                <a:latin typeface="Arial" panose="020B0604020202020204" pitchFamily="34" charset="0"/>
              </a:defRPr>
            </a:lvl9pPr>
          </a:lstStyle>
          <a:p>
            <a:endParaRPr lang="fr-FR" altLang="fr-FR" sz="3000"/>
          </a:p>
        </p:txBody>
      </p:sp>
      <p:cxnSp>
        <p:nvCxnSpPr>
          <p:cNvPr id="100366" name="AutoShape 14">
            <a:extLst>
              <a:ext uri="{FF2B5EF4-FFF2-40B4-BE49-F238E27FC236}">
                <a16:creationId xmlns:a16="http://schemas.microsoft.com/office/drawing/2014/main" id="{1A5BF086-2D9F-44E3-B904-FEA18CED9B30}"/>
              </a:ext>
            </a:extLst>
          </p:cNvPr>
          <p:cNvCxnSpPr>
            <a:cxnSpLocks noChangeShapeType="1"/>
            <a:stCxn id="100354" idx="2"/>
            <a:endCxn id="100356" idx="0"/>
          </p:cNvCxnSpPr>
          <p:nvPr>
            <p:custDataLst>
              <p:tags r:id="rId13"/>
            </p:custDataLst>
          </p:nvPr>
        </p:nvCxnSpPr>
        <p:spPr bwMode="auto">
          <a:xfrm rot="5400000">
            <a:off x="1940718" y="2709342"/>
            <a:ext cx="334963"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67" name="AutoShape 15">
            <a:extLst>
              <a:ext uri="{FF2B5EF4-FFF2-40B4-BE49-F238E27FC236}">
                <a16:creationId xmlns:a16="http://schemas.microsoft.com/office/drawing/2014/main" id="{43E05AF5-A04A-4548-9453-996D771F8A58}"/>
              </a:ext>
            </a:extLst>
          </p:cNvPr>
          <p:cNvCxnSpPr>
            <a:cxnSpLocks noChangeShapeType="1"/>
            <a:stCxn id="100356" idx="2"/>
            <a:endCxn id="100359" idx="0"/>
          </p:cNvCxnSpPr>
          <p:nvPr>
            <p:custDataLst>
              <p:tags r:id="rId14"/>
            </p:custDataLst>
          </p:nvPr>
        </p:nvCxnSpPr>
        <p:spPr bwMode="auto">
          <a:xfrm>
            <a:off x="2108200" y="3326085"/>
            <a:ext cx="1763713" cy="34290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68" name="AutoShape 16">
            <a:extLst>
              <a:ext uri="{FF2B5EF4-FFF2-40B4-BE49-F238E27FC236}">
                <a16:creationId xmlns:a16="http://schemas.microsoft.com/office/drawing/2014/main" id="{2F45C585-651E-4BA2-BE4D-E85067D8519F}"/>
              </a:ext>
            </a:extLst>
          </p:cNvPr>
          <p:cNvCxnSpPr>
            <a:cxnSpLocks noChangeShapeType="1"/>
            <a:stCxn id="100359" idx="2"/>
            <a:endCxn id="100361" idx="0"/>
          </p:cNvCxnSpPr>
          <p:nvPr>
            <p:custDataLst>
              <p:tags r:id="rId15"/>
            </p:custDataLst>
          </p:nvPr>
        </p:nvCxnSpPr>
        <p:spPr bwMode="auto">
          <a:xfrm>
            <a:off x="3871913" y="4459560"/>
            <a:ext cx="0" cy="22860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69" name="AutoShape 17">
            <a:extLst>
              <a:ext uri="{FF2B5EF4-FFF2-40B4-BE49-F238E27FC236}">
                <a16:creationId xmlns:a16="http://schemas.microsoft.com/office/drawing/2014/main" id="{BCBF8427-03AF-4ACD-8CB3-402FC3D61186}"/>
              </a:ext>
            </a:extLst>
          </p:cNvPr>
          <p:cNvCxnSpPr>
            <a:cxnSpLocks noChangeShapeType="1"/>
            <a:stCxn id="100361" idx="2"/>
            <a:endCxn id="100362" idx="0"/>
          </p:cNvCxnSpPr>
          <p:nvPr>
            <p:custDataLst>
              <p:tags r:id="rId16"/>
            </p:custDataLst>
          </p:nvPr>
        </p:nvCxnSpPr>
        <p:spPr bwMode="auto">
          <a:xfrm rot="5400000">
            <a:off x="3715544" y="5369992"/>
            <a:ext cx="312737"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0" name="AutoShape 18">
            <a:extLst>
              <a:ext uri="{FF2B5EF4-FFF2-40B4-BE49-F238E27FC236}">
                <a16:creationId xmlns:a16="http://schemas.microsoft.com/office/drawing/2014/main" id="{521108BD-D09F-4697-AD8D-97E20B734221}"/>
              </a:ext>
            </a:extLst>
          </p:cNvPr>
          <p:cNvCxnSpPr>
            <a:cxnSpLocks noChangeShapeType="1"/>
            <a:stCxn id="100362" idx="2"/>
            <a:endCxn id="100363" idx="0"/>
          </p:cNvCxnSpPr>
          <p:nvPr>
            <p:custDataLst>
              <p:tags r:id="rId17"/>
            </p:custDataLst>
          </p:nvPr>
        </p:nvCxnSpPr>
        <p:spPr bwMode="auto">
          <a:xfrm rot="5400000">
            <a:off x="3759994" y="6031979"/>
            <a:ext cx="223838"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1" name="AutoShape 19">
            <a:extLst>
              <a:ext uri="{FF2B5EF4-FFF2-40B4-BE49-F238E27FC236}">
                <a16:creationId xmlns:a16="http://schemas.microsoft.com/office/drawing/2014/main" id="{0A948336-7B60-487D-B5D4-16479134C067}"/>
              </a:ext>
            </a:extLst>
          </p:cNvPr>
          <p:cNvCxnSpPr>
            <a:cxnSpLocks noChangeShapeType="1"/>
            <a:stCxn id="100357" idx="2"/>
            <a:endCxn id="100359" idx="0"/>
          </p:cNvCxnSpPr>
          <p:nvPr>
            <p:custDataLst>
              <p:tags r:id="rId18"/>
            </p:custDataLst>
          </p:nvPr>
        </p:nvCxnSpPr>
        <p:spPr bwMode="auto">
          <a:xfrm flipH="1">
            <a:off x="3871913" y="3367360"/>
            <a:ext cx="2716212" cy="301625"/>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2" name="AutoShape 20">
            <a:extLst>
              <a:ext uri="{FF2B5EF4-FFF2-40B4-BE49-F238E27FC236}">
                <a16:creationId xmlns:a16="http://schemas.microsoft.com/office/drawing/2014/main" id="{63BF0722-DF0B-4363-BF3C-72D02179ECCC}"/>
              </a:ext>
            </a:extLst>
          </p:cNvPr>
          <p:cNvCxnSpPr>
            <a:cxnSpLocks noChangeShapeType="1"/>
            <a:stCxn id="100355" idx="2"/>
            <a:endCxn id="100357" idx="0"/>
          </p:cNvCxnSpPr>
          <p:nvPr>
            <p:custDataLst>
              <p:tags r:id="rId19"/>
            </p:custDataLst>
          </p:nvPr>
        </p:nvCxnSpPr>
        <p:spPr bwMode="auto">
          <a:xfrm rot="5400000">
            <a:off x="6513512" y="2841898"/>
            <a:ext cx="149225"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3" name="AutoShape 21">
            <a:extLst>
              <a:ext uri="{FF2B5EF4-FFF2-40B4-BE49-F238E27FC236}">
                <a16:creationId xmlns:a16="http://schemas.microsoft.com/office/drawing/2014/main" id="{7484F846-9EC7-4EFC-B1B1-67CAC5D8A7C8}"/>
              </a:ext>
            </a:extLst>
          </p:cNvPr>
          <p:cNvCxnSpPr>
            <a:cxnSpLocks noChangeShapeType="1"/>
            <a:stCxn id="100360" idx="2"/>
            <a:endCxn id="100361" idx="3"/>
          </p:cNvCxnSpPr>
          <p:nvPr>
            <p:custDataLst>
              <p:tags r:id="rId20"/>
            </p:custDataLst>
          </p:nvPr>
        </p:nvCxnSpPr>
        <p:spPr bwMode="auto">
          <a:xfrm rot="5400000">
            <a:off x="5638801" y="3781697"/>
            <a:ext cx="684212" cy="1655763"/>
          </a:xfrm>
          <a:prstGeom prst="bentConnector2">
            <a:avLst/>
          </a:prstGeom>
          <a:noFill/>
          <a:ln w="127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4" name="AutoShape 22">
            <a:extLst>
              <a:ext uri="{FF2B5EF4-FFF2-40B4-BE49-F238E27FC236}">
                <a16:creationId xmlns:a16="http://schemas.microsoft.com/office/drawing/2014/main" id="{5E8C650D-A283-4BA7-A2E1-E90C2C88C97D}"/>
              </a:ext>
            </a:extLst>
          </p:cNvPr>
          <p:cNvCxnSpPr>
            <a:cxnSpLocks noChangeShapeType="1"/>
            <a:stCxn id="100363" idx="1"/>
            <a:endCxn id="100361" idx="1"/>
          </p:cNvCxnSpPr>
          <p:nvPr>
            <p:custDataLst>
              <p:tags r:id="rId21"/>
            </p:custDataLst>
          </p:nvPr>
        </p:nvCxnSpPr>
        <p:spPr bwMode="auto">
          <a:xfrm rot="10800000" flipH="1">
            <a:off x="2590800" y="4951685"/>
            <a:ext cx="1588" cy="1455738"/>
          </a:xfrm>
          <a:prstGeom prst="bentConnector3">
            <a:avLst>
              <a:gd name="adj1" fmla="val -14400000"/>
            </a:avLst>
          </a:prstGeom>
          <a:noFill/>
          <a:ln w="127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5" name="AutoShape 23">
            <a:extLst>
              <a:ext uri="{FF2B5EF4-FFF2-40B4-BE49-F238E27FC236}">
                <a16:creationId xmlns:a16="http://schemas.microsoft.com/office/drawing/2014/main" id="{3AAD7A0C-7CC3-41D9-A6DE-8FA3DDF8A23D}"/>
              </a:ext>
            </a:extLst>
          </p:cNvPr>
          <p:cNvCxnSpPr>
            <a:cxnSpLocks noChangeShapeType="1"/>
            <a:stCxn id="100363" idx="1"/>
            <a:endCxn id="100359" idx="1"/>
          </p:cNvCxnSpPr>
          <p:nvPr>
            <p:custDataLst>
              <p:tags r:id="rId22"/>
            </p:custDataLst>
          </p:nvPr>
        </p:nvCxnSpPr>
        <p:spPr bwMode="auto">
          <a:xfrm rot="10800000" flipH="1">
            <a:off x="2590800" y="4064273"/>
            <a:ext cx="1588" cy="2343150"/>
          </a:xfrm>
          <a:prstGeom prst="bentConnector3">
            <a:avLst>
              <a:gd name="adj1" fmla="val -14400000"/>
            </a:avLst>
          </a:prstGeom>
          <a:noFill/>
          <a:ln w="127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376" name="Rectangle 24">
            <a:extLst>
              <a:ext uri="{FF2B5EF4-FFF2-40B4-BE49-F238E27FC236}">
                <a16:creationId xmlns:a16="http://schemas.microsoft.com/office/drawing/2014/main" id="{248B94A5-9389-42CF-B379-63E5F26FCAE3}"/>
              </a:ext>
            </a:extLst>
          </p:cNvPr>
          <p:cNvSpPr>
            <a:spLocks noGrp="1" noChangeArrowheads="1"/>
          </p:cNvSpPr>
          <p:nvPr>
            <p:ph type="title"/>
            <p:custDataLst>
              <p:tags r:id="rId23"/>
            </p:custDataLst>
          </p:nvPr>
        </p:nvSpPr>
        <p:spPr>
          <a:xfrm>
            <a:off x="381000" y="609599"/>
            <a:ext cx="8534400" cy="830261"/>
          </a:xfrm>
        </p:spPr>
        <p:txBody>
          <a:bodyPr/>
          <a:lstStyle/>
          <a:p>
            <a:r>
              <a:rPr lang="fr-FR" altLang="fr-FR" sz="3000" dirty="0"/>
              <a:t>1. Stratégie Supply Chain</a:t>
            </a:r>
            <a:br>
              <a:rPr lang="fr-FR" altLang="fr-FR" sz="3000" dirty="0"/>
            </a:br>
            <a:r>
              <a:rPr lang="fr-FR" altLang="fr-FR" sz="3000" dirty="0"/>
              <a:t>Choix généraux par segment stratégique</a:t>
            </a:r>
          </a:p>
        </p:txBody>
      </p:sp>
      <p:sp>
        <p:nvSpPr>
          <p:cNvPr id="25" name="Espace réservé du numéro de diapositive 1">
            <a:extLst>
              <a:ext uri="{FF2B5EF4-FFF2-40B4-BE49-F238E27FC236}">
                <a16:creationId xmlns:a16="http://schemas.microsoft.com/office/drawing/2014/main" id="{56C89212-CB31-4EC9-B7B6-642BFB1FDC65}"/>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4</a:t>
            </a:fld>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49465D1-AF97-4ECE-9E5B-3EE7F1AB4A1E}"/>
              </a:ext>
            </a:extLst>
          </p:cNvPr>
          <p:cNvSpPr>
            <a:spLocks noGrp="1" noChangeArrowheads="1"/>
          </p:cNvSpPr>
          <p:nvPr>
            <p:ph type="title"/>
            <p:custDataLst>
              <p:tags r:id="rId1"/>
            </p:custDataLst>
          </p:nvPr>
        </p:nvSpPr>
        <p:spPr>
          <a:xfrm>
            <a:off x="251520" y="692696"/>
            <a:ext cx="8364778" cy="782216"/>
          </a:xfrm>
        </p:spPr>
        <p:txBody>
          <a:bodyPr/>
          <a:lstStyle/>
          <a:p>
            <a:r>
              <a:rPr lang="fr-FR" altLang="fr-FR" dirty="0"/>
              <a:t>1. Stratégie Supply Chain : l’analyse SWOT</a:t>
            </a:r>
            <a:br>
              <a:rPr lang="fr-FR" altLang="fr-FR" dirty="0"/>
            </a:br>
            <a:r>
              <a:rPr lang="en-US" altLang="fr-FR" sz="2400" i="1" dirty="0"/>
              <a:t>Strengths, Weaknesses, Opportunities, Threats</a:t>
            </a:r>
          </a:p>
        </p:txBody>
      </p:sp>
      <p:sp>
        <p:nvSpPr>
          <p:cNvPr id="10" name="ZoneTexte 9">
            <a:extLst>
              <a:ext uri="{FF2B5EF4-FFF2-40B4-BE49-F238E27FC236}">
                <a16:creationId xmlns:a16="http://schemas.microsoft.com/office/drawing/2014/main" id="{20CD84CC-7839-4B79-BBD5-CC89A33D484C}"/>
              </a:ext>
            </a:extLst>
          </p:cNvPr>
          <p:cNvSpPr txBox="1"/>
          <p:nvPr>
            <p:custDataLst>
              <p:tags r:id="rId2"/>
            </p:custDataLst>
          </p:nvPr>
        </p:nvSpPr>
        <p:spPr>
          <a:xfrm>
            <a:off x="683568" y="2420888"/>
            <a:ext cx="4104456" cy="1366469"/>
          </a:xfrm>
          <a:prstGeom prst="rect">
            <a:avLst/>
          </a:prstGeom>
          <a:solidFill>
            <a:schemeClr val="accent2">
              <a:lumMod val="20000"/>
              <a:lumOff val="80000"/>
            </a:schemeClr>
          </a:solidFill>
          <a:ln w="38100">
            <a:solidFill>
              <a:schemeClr val="accent1">
                <a:lumMod val="50000"/>
              </a:schemeClr>
            </a:solidFill>
          </a:ln>
        </p:spPr>
        <p:txBody>
          <a:bodyPr wrap="square" rtlCol="0">
            <a:noAutofit/>
          </a:bodyPr>
          <a:lstStyle/>
          <a:p>
            <a:r>
              <a:rPr lang="fr-FR" altLang="fr-FR" sz="2000" i="1" dirty="0" err="1">
                <a:solidFill>
                  <a:srgbClr val="000000"/>
                </a:solidFill>
              </a:rPr>
              <a:t>Strenghts</a:t>
            </a:r>
            <a:r>
              <a:rPr lang="fr-FR" altLang="fr-FR" sz="2000" dirty="0">
                <a:solidFill>
                  <a:srgbClr val="000000"/>
                </a:solidFill>
              </a:rPr>
              <a:t> (les forces)</a:t>
            </a:r>
          </a:p>
          <a:p>
            <a:pPr lvl="1"/>
            <a:r>
              <a:rPr lang="fr-FR" altLang="fr-FR" sz="1600" dirty="0">
                <a:solidFill>
                  <a:srgbClr val="000000"/>
                </a:solidFill>
              </a:rPr>
              <a:t>Quels sont les atouts de l’entreprise sur le segment ?</a:t>
            </a:r>
          </a:p>
          <a:p>
            <a:endParaRPr lang="fr-FR" dirty="0">
              <a:solidFill>
                <a:srgbClr val="000000"/>
              </a:solidFill>
            </a:endParaRPr>
          </a:p>
        </p:txBody>
      </p:sp>
      <p:sp>
        <p:nvSpPr>
          <p:cNvPr id="13" name="ZoneTexte 12">
            <a:extLst>
              <a:ext uri="{FF2B5EF4-FFF2-40B4-BE49-F238E27FC236}">
                <a16:creationId xmlns:a16="http://schemas.microsoft.com/office/drawing/2014/main" id="{1185E377-8D33-41C5-A421-EC22389510D2}"/>
              </a:ext>
            </a:extLst>
          </p:cNvPr>
          <p:cNvSpPr txBox="1"/>
          <p:nvPr>
            <p:custDataLst>
              <p:tags r:id="rId3"/>
            </p:custDataLst>
          </p:nvPr>
        </p:nvSpPr>
        <p:spPr>
          <a:xfrm>
            <a:off x="4788024" y="2419205"/>
            <a:ext cx="3901008" cy="1368153"/>
          </a:xfrm>
          <a:prstGeom prst="rect">
            <a:avLst/>
          </a:prstGeom>
          <a:solidFill>
            <a:srgbClr val="FFCC66">
              <a:alpha val="74118"/>
            </a:srgbClr>
          </a:solidFill>
          <a:ln w="38100">
            <a:solidFill>
              <a:schemeClr val="accent1">
                <a:lumMod val="50000"/>
              </a:schemeClr>
            </a:solidFill>
          </a:ln>
        </p:spPr>
        <p:txBody>
          <a:bodyPr wrap="square" rtlCol="0">
            <a:noAutofit/>
          </a:bodyPr>
          <a:lstStyle/>
          <a:p>
            <a:r>
              <a:rPr lang="fr-FR" altLang="fr-FR" sz="2000" i="1" dirty="0" err="1">
                <a:solidFill>
                  <a:srgbClr val="000000"/>
                </a:solidFill>
              </a:rPr>
              <a:t>Weaknesses</a:t>
            </a:r>
            <a:r>
              <a:rPr lang="fr-FR" altLang="fr-FR" sz="2000" dirty="0">
                <a:solidFill>
                  <a:srgbClr val="000000"/>
                </a:solidFill>
              </a:rPr>
              <a:t> (les faiblesses)</a:t>
            </a:r>
          </a:p>
          <a:p>
            <a:pPr lvl="1"/>
            <a:r>
              <a:rPr lang="fr-FR" altLang="fr-FR" sz="1600" dirty="0">
                <a:solidFill>
                  <a:srgbClr val="000000"/>
                </a:solidFill>
              </a:rPr>
              <a:t>Quelles sont les faiblesses de l’entreprise sur le segment ?</a:t>
            </a:r>
          </a:p>
          <a:p>
            <a:endParaRPr lang="fr-FR" dirty="0">
              <a:solidFill>
                <a:srgbClr val="000000"/>
              </a:solidFill>
            </a:endParaRPr>
          </a:p>
        </p:txBody>
      </p:sp>
      <p:sp>
        <p:nvSpPr>
          <p:cNvPr id="14" name="ZoneTexte 13">
            <a:extLst>
              <a:ext uri="{FF2B5EF4-FFF2-40B4-BE49-F238E27FC236}">
                <a16:creationId xmlns:a16="http://schemas.microsoft.com/office/drawing/2014/main" id="{F093EB50-B4BB-4149-ADE2-D71F0747C838}"/>
              </a:ext>
            </a:extLst>
          </p:cNvPr>
          <p:cNvSpPr txBox="1"/>
          <p:nvPr>
            <p:custDataLst>
              <p:tags r:id="rId4"/>
            </p:custDataLst>
          </p:nvPr>
        </p:nvSpPr>
        <p:spPr>
          <a:xfrm>
            <a:off x="683568" y="3789040"/>
            <a:ext cx="4104456" cy="1871585"/>
          </a:xfrm>
          <a:prstGeom prst="rect">
            <a:avLst/>
          </a:prstGeom>
          <a:solidFill>
            <a:srgbClr val="00FFFF"/>
          </a:solidFill>
          <a:ln w="38100">
            <a:solidFill>
              <a:schemeClr val="accent1">
                <a:lumMod val="50000"/>
              </a:schemeClr>
            </a:solidFill>
          </a:ln>
        </p:spPr>
        <p:txBody>
          <a:bodyPr wrap="square" rtlCol="0">
            <a:noAutofit/>
          </a:bodyPr>
          <a:lstStyle/>
          <a:p>
            <a:r>
              <a:rPr lang="fr-FR" altLang="fr-FR" sz="2000" i="1" dirty="0" err="1">
                <a:solidFill>
                  <a:srgbClr val="000000"/>
                </a:solidFill>
              </a:rPr>
              <a:t>Opportunities</a:t>
            </a:r>
            <a:r>
              <a:rPr lang="fr-FR" altLang="fr-FR" sz="2000" dirty="0">
                <a:solidFill>
                  <a:srgbClr val="000000"/>
                </a:solidFill>
              </a:rPr>
              <a:t> (les opportunités)</a:t>
            </a:r>
          </a:p>
          <a:p>
            <a:pPr lvl="1"/>
            <a:r>
              <a:rPr lang="fr-FR" altLang="fr-FR" sz="1600" dirty="0">
                <a:solidFill>
                  <a:srgbClr val="000000"/>
                </a:solidFill>
              </a:rPr>
              <a:t>Quelles sont les opportunités offertes par l’évolution des marchés ou des technologies ?</a:t>
            </a:r>
          </a:p>
          <a:p>
            <a:endParaRPr lang="fr-FR" dirty="0">
              <a:solidFill>
                <a:srgbClr val="000000"/>
              </a:solidFill>
            </a:endParaRPr>
          </a:p>
        </p:txBody>
      </p:sp>
      <p:sp>
        <p:nvSpPr>
          <p:cNvPr id="15" name="ZoneTexte 14">
            <a:extLst>
              <a:ext uri="{FF2B5EF4-FFF2-40B4-BE49-F238E27FC236}">
                <a16:creationId xmlns:a16="http://schemas.microsoft.com/office/drawing/2014/main" id="{EFD11630-3073-491D-9131-82B987F0780D}"/>
              </a:ext>
            </a:extLst>
          </p:cNvPr>
          <p:cNvSpPr txBox="1"/>
          <p:nvPr>
            <p:custDataLst>
              <p:tags r:id="rId5"/>
            </p:custDataLst>
          </p:nvPr>
        </p:nvSpPr>
        <p:spPr>
          <a:xfrm>
            <a:off x="4788024" y="3787357"/>
            <a:ext cx="3901008" cy="1873891"/>
          </a:xfrm>
          <a:prstGeom prst="rect">
            <a:avLst/>
          </a:prstGeom>
          <a:solidFill>
            <a:srgbClr val="FF99FF">
              <a:alpha val="52157"/>
            </a:srgbClr>
          </a:solidFill>
          <a:ln w="38100">
            <a:solidFill>
              <a:schemeClr val="accent1">
                <a:lumMod val="50000"/>
              </a:schemeClr>
            </a:solidFill>
          </a:ln>
        </p:spPr>
        <p:txBody>
          <a:bodyPr wrap="square" rtlCol="0">
            <a:noAutofit/>
          </a:bodyPr>
          <a:lstStyle/>
          <a:p>
            <a:r>
              <a:rPr lang="fr-FR" altLang="fr-FR" sz="2000" i="1" dirty="0" err="1">
                <a:solidFill>
                  <a:srgbClr val="000000"/>
                </a:solidFill>
              </a:rPr>
              <a:t>Threats</a:t>
            </a:r>
            <a:r>
              <a:rPr lang="fr-FR" altLang="fr-FR" sz="2000" dirty="0">
                <a:solidFill>
                  <a:srgbClr val="000000"/>
                </a:solidFill>
              </a:rPr>
              <a:t> (les menaces)</a:t>
            </a:r>
          </a:p>
          <a:p>
            <a:pPr lvl="1"/>
            <a:r>
              <a:rPr lang="fr-FR" altLang="fr-FR" sz="1600" dirty="0">
                <a:solidFill>
                  <a:srgbClr val="000000"/>
                </a:solidFill>
              </a:rPr>
              <a:t>Quelles sont les menaces sur le segment ?</a:t>
            </a:r>
          </a:p>
          <a:p>
            <a:pPr marL="742950" lvl="1" indent="-285750">
              <a:buFont typeface="Arial" panose="020B0604020202020204" pitchFamily="34" charset="0"/>
              <a:buChar char="•"/>
            </a:pPr>
            <a:r>
              <a:rPr lang="fr-FR" altLang="fr-FR" dirty="0">
                <a:solidFill>
                  <a:srgbClr val="000000"/>
                </a:solidFill>
              </a:rPr>
              <a:t>Nouveaux entrants</a:t>
            </a:r>
          </a:p>
          <a:p>
            <a:pPr marL="742950" lvl="1" indent="-285750">
              <a:buFont typeface="Arial" panose="020B0604020202020204" pitchFamily="34" charset="0"/>
              <a:buChar char="•"/>
            </a:pPr>
            <a:r>
              <a:rPr lang="fr-FR" altLang="fr-FR" dirty="0">
                <a:solidFill>
                  <a:srgbClr val="000000"/>
                </a:solidFill>
              </a:rPr>
              <a:t>Changements dans les habitudes de consommation</a:t>
            </a:r>
          </a:p>
          <a:p>
            <a:pPr marL="742950" lvl="1" indent="-285750">
              <a:buFont typeface="Arial" panose="020B0604020202020204" pitchFamily="34" charset="0"/>
              <a:buChar char="•"/>
            </a:pPr>
            <a:r>
              <a:rPr lang="fr-FR" altLang="fr-FR" dirty="0">
                <a:solidFill>
                  <a:srgbClr val="000000"/>
                </a:solidFill>
              </a:rPr>
              <a:t>Nouvelles technologies non maîtrisées</a:t>
            </a:r>
          </a:p>
          <a:p>
            <a:endParaRPr lang="fr-FR" dirty="0">
              <a:solidFill>
                <a:srgbClr val="000000"/>
              </a:solidFill>
            </a:endParaRPr>
          </a:p>
        </p:txBody>
      </p:sp>
      <p:sp>
        <p:nvSpPr>
          <p:cNvPr id="7" name="Espace réservé du numéro de diapositive 1">
            <a:extLst>
              <a:ext uri="{FF2B5EF4-FFF2-40B4-BE49-F238E27FC236}">
                <a16:creationId xmlns:a16="http://schemas.microsoft.com/office/drawing/2014/main" id="{2954AE9C-2C40-4B2F-AD55-5664A1C2D3C3}"/>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5</a:t>
            </a:fld>
            <a:endParaRPr lang="fr-F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a:extLst>
              <a:ext uri="{FF2B5EF4-FFF2-40B4-BE49-F238E27FC236}">
                <a16:creationId xmlns:a16="http://schemas.microsoft.com/office/drawing/2014/main" id="{F8F42EE3-3C72-4897-B0DD-3F6FB0D7DE84}"/>
              </a:ext>
            </a:extLst>
          </p:cNvPr>
          <p:cNvSpPr>
            <a:spLocks noGrp="1" noChangeArrowheads="1"/>
          </p:cNvSpPr>
          <p:nvPr>
            <p:ph type="title"/>
            <p:custDataLst>
              <p:tags r:id="rId1"/>
            </p:custDataLst>
          </p:nvPr>
        </p:nvSpPr>
        <p:spPr>
          <a:noFill/>
        </p:spPr>
        <p:txBody>
          <a:bodyPr/>
          <a:lstStyle/>
          <a:p>
            <a:r>
              <a:rPr lang="fr-FR" altLang="fr-FR" dirty="0"/>
              <a:t>1. Stratégie Supply Chain : </a:t>
            </a:r>
            <a:br>
              <a:rPr lang="fr-FR" altLang="fr-FR" dirty="0"/>
            </a:br>
            <a:r>
              <a:rPr lang="fr-FR" altLang="fr-FR" dirty="0"/>
              <a:t>Les stratégies de base selon M. Porter</a:t>
            </a:r>
          </a:p>
        </p:txBody>
      </p:sp>
      <p:sp>
        <p:nvSpPr>
          <p:cNvPr id="15365" name="Rectangle 1027">
            <a:extLst>
              <a:ext uri="{FF2B5EF4-FFF2-40B4-BE49-F238E27FC236}">
                <a16:creationId xmlns:a16="http://schemas.microsoft.com/office/drawing/2014/main" id="{AB90CA2E-EAA2-473D-A055-D7C7D43DD250}"/>
              </a:ext>
            </a:extLst>
          </p:cNvPr>
          <p:cNvSpPr>
            <a:spLocks noChangeArrowheads="1"/>
          </p:cNvSpPr>
          <p:nvPr>
            <p:custDataLst>
              <p:tags r:id="rId2"/>
            </p:custDataLst>
          </p:nvPr>
        </p:nvSpPr>
        <p:spPr bwMode="auto">
          <a:xfrm>
            <a:off x="1073150" y="1987550"/>
            <a:ext cx="6616700" cy="3340100"/>
          </a:xfrm>
          <a:prstGeom prst="rect">
            <a:avLst/>
          </a:prstGeom>
          <a:solidFill>
            <a:srgbClr val="66FFFF"/>
          </a:solidFill>
          <a:ln w="12700">
            <a:solidFill>
              <a:srgbClr val="000000"/>
            </a:solidFill>
            <a:miter lim="800000"/>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ctr"/>
            <a:endParaRPr lang="fr-FR" altLang="fr-FR" sz="1600">
              <a:solidFill>
                <a:srgbClr val="000000"/>
              </a:solidFill>
            </a:endParaRPr>
          </a:p>
        </p:txBody>
      </p:sp>
      <p:sp>
        <p:nvSpPr>
          <p:cNvPr id="15366" name="Line 1028">
            <a:extLst>
              <a:ext uri="{FF2B5EF4-FFF2-40B4-BE49-F238E27FC236}">
                <a16:creationId xmlns:a16="http://schemas.microsoft.com/office/drawing/2014/main" id="{C582518D-02F4-4A7B-9916-75907B8BFA08}"/>
              </a:ext>
            </a:extLst>
          </p:cNvPr>
          <p:cNvSpPr>
            <a:spLocks noChangeShapeType="1"/>
          </p:cNvSpPr>
          <p:nvPr>
            <p:custDataLst>
              <p:tags r:id="rId3"/>
            </p:custDataLst>
          </p:nvPr>
        </p:nvSpPr>
        <p:spPr bwMode="auto">
          <a:xfrm>
            <a:off x="1066800" y="4419600"/>
            <a:ext cx="6629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7" name="Line 1029">
            <a:extLst>
              <a:ext uri="{FF2B5EF4-FFF2-40B4-BE49-F238E27FC236}">
                <a16:creationId xmlns:a16="http://schemas.microsoft.com/office/drawing/2014/main" id="{B894E0D2-EEBF-40DC-8498-52E3C0D60924}"/>
              </a:ext>
            </a:extLst>
          </p:cNvPr>
          <p:cNvSpPr>
            <a:spLocks noChangeShapeType="1"/>
          </p:cNvSpPr>
          <p:nvPr>
            <p:custDataLst>
              <p:tags r:id="rId4"/>
            </p:custDataLst>
          </p:nvPr>
        </p:nvSpPr>
        <p:spPr bwMode="auto">
          <a:xfrm>
            <a:off x="4343400" y="1981200"/>
            <a:ext cx="0" cy="2438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8" name="Rectangle 1030">
            <a:extLst>
              <a:ext uri="{FF2B5EF4-FFF2-40B4-BE49-F238E27FC236}">
                <a16:creationId xmlns:a16="http://schemas.microsoft.com/office/drawing/2014/main" id="{A8C135E7-5BCC-4B7A-A71A-C2E8EAF9102C}"/>
              </a:ext>
            </a:extLst>
          </p:cNvPr>
          <p:cNvSpPr>
            <a:spLocks noChangeArrowheads="1"/>
          </p:cNvSpPr>
          <p:nvPr>
            <p:custDataLst>
              <p:tags r:id="rId5"/>
            </p:custDataLst>
          </p:nvPr>
        </p:nvSpPr>
        <p:spPr bwMode="auto">
          <a:xfrm>
            <a:off x="4392280" y="2259013"/>
            <a:ext cx="29686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spcBef>
                <a:spcPct val="50000"/>
              </a:spcBef>
            </a:pPr>
            <a:r>
              <a:rPr lang="fr-FR" altLang="fr-FR" sz="2400" dirty="0">
                <a:solidFill>
                  <a:srgbClr val="000000"/>
                </a:solidFill>
              </a:rPr>
              <a:t>Différenciation</a:t>
            </a:r>
            <a:br>
              <a:rPr lang="fr-FR" altLang="fr-FR" sz="2400" dirty="0">
                <a:solidFill>
                  <a:srgbClr val="000000"/>
                </a:solidFill>
              </a:rPr>
            </a:br>
            <a:r>
              <a:rPr lang="fr-FR" altLang="fr-FR" sz="2000" dirty="0">
                <a:solidFill>
                  <a:srgbClr val="000000"/>
                </a:solidFill>
              </a:rPr>
              <a:t>- par les produits (technologie, diversité)</a:t>
            </a:r>
            <a:br>
              <a:rPr lang="fr-FR" altLang="fr-FR" sz="2000" dirty="0">
                <a:solidFill>
                  <a:srgbClr val="000000"/>
                </a:solidFill>
              </a:rPr>
            </a:br>
            <a:r>
              <a:rPr lang="fr-FR" altLang="fr-FR" sz="2000" dirty="0">
                <a:solidFill>
                  <a:srgbClr val="000000"/>
                </a:solidFill>
              </a:rPr>
              <a:t>- par le service</a:t>
            </a:r>
          </a:p>
        </p:txBody>
      </p:sp>
      <p:sp>
        <p:nvSpPr>
          <p:cNvPr id="15369" name="Rectangle 1031">
            <a:extLst>
              <a:ext uri="{FF2B5EF4-FFF2-40B4-BE49-F238E27FC236}">
                <a16:creationId xmlns:a16="http://schemas.microsoft.com/office/drawing/2014/main" id="{F5AD94AE-4773-4553-8F00-0B5A83F9B915}"/>
              </a:ext>
            </a:extLst>
          </p:cNvPr>
          <p:cNvSpPr>
            <a:spLocks noChangeArrowheads="1"/>
          </p:cNvSpPr>
          <p:nvPr>
            <p:custDataLst>
              <p:tags r:id="rId6"/>
            </p:custDataLst>
          </p:nvPr>
        </p:nvSpPr>
        <p:spPr bwMode="auto">
          <a:xfrm>
            <a:off x="1097296" y="2276768"/>
            <a:ext cx="3197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ctr">
              <a:spcBef>
                <a:spcPct val="50000"/>
              </a:spcBef>
            </a:pPr>
            <a:r>
              <a:rPr lang="fr-FR" altLang="fr-FR" sz="2400" dirty="0">
                <a:solidFill>
                  <a:srgbClr val="000000"/>
                </a:solidFill>
              </a:rPr>
              <a:t>Domination globale par les coûts</a:t>
            </a:r>
          </a:p>
        </p:txBody>
      </p:sp>
      <p:sp>
        <p:nvSpPr>
          <p:cNvPr id="15370" name="Rectangle 1032">
            <a:extLst>
              <a:ext uri="{FF2B5EF4-FFF2-40B4-BE49-F238E27FC236}">
                <a16:creationId xmlns:a16="http://schemas.microsoft.com/office/drawing/2014/main" id="{E3894202-0C69-4E41-B839-158704BACA0C}"/>
              </a:ext>
            </a:extLst>
          </p:cNvPr>
          <p:cNvSpPr>
            <a:spLocks noChangeArrowheads="1"/>
          </p:cNvSpPr>
          <p:nvPr>
            <p:custDataLst>
              <p:tags r:id="rId7"/>
            </p:custDataLst>
          </p:nvPr>
        </p:nvSpPr>
        <p:spPr bwMode="auto">
          <a:xfrm>
            <a:off x="1265238" y="4738688"/>
            <a:ext cx="61563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ctr"/>
            <a:r>
              <a:rPr lang="fr-FR" altLang="fr-FR" sz="2400">
                <a:solidFill>
                  <a:srgbClr val="000000"/>
                </a:solidFill>
              </a:rPr>
              <a:t>Concentration sur un segment particulier</a:t>
            </a:r>
          </a:p>
        </p:txBody>
      </p:sp>
      <p:sp>
        <p:nvSpPr>
          <p:cNvPr id="15371" name="Rectangle 1033">
            <a:extLst>
              <a:ext uri="{FF2B5EF4-FFF2-40B4-BE49-F238E27FC236}">
                <a16:creationId xmlns:a16="http://schemas.microsoft.com/office/drawing/2014/main" id="{555E4B1D-1340-4BBB-BADB-863ED5B29426}"/>
              </a:ext>
            </a:extLst>
          </p:cNvPr>
          <p:cNvSpPr>
            <a:spLocks noChangeArrowheads="1"/>
          </p:cNvSpPr>
          <p:nvPr>
            <p:custDataLst>
              <p:tags r:id="rId8"/>
            </p:custDataLst>
          </p:nvPr>
        </p:nvSpPr>
        <p:spPr bwMode="auto">
          <a:xfrm>
            <a:off x="2584450" y="3787775"/>
            <a:ext cx="35194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ctr"/>
            <a:r>
              <a:rPr lang="fr-FR" altLang="fr-FR" sz="2000" i="1">
                <a:solidFill>
                  <a:srgbClr val="000000"/>
                </a:solidFill>
              </a:rPr>
              <a:t>Cible : le secteur tout entier</a:t>
            </a:r>
          </a:p>
        </p:txBody>
      </p:sp>
      <p:sp>
        <p:nvSpPr>
          <p:cNvPr id="10" name="Espace réservé du numéro de diapositive 1">
            <a:extLst>
              <a:ext uri="{FF2B5EF4-FFF2-40B4-BE49-F238E27FC236}">
                <a16:creationId xmlns:a16="http://schemas.microsoft.com/office/drawing/2014/main" id="{43D89253-BC3E-49B9-AD9A-D88111E6AF9E}"/>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6</a:t>
            </a:fld>
            <a:endParaRPr lang="fr-FR"/>
          </a:p>
        </p:txBody>
      </p:sp>
    </p:spTree>
    <p:extLst>
      <p:ext uri="{BB962C8B-B14F-4D97-AF65-F5344CB8AC3E}">
        <p14:creationId xmlns:p14="http://schemas.microsoft.com/office/powerpoint/2010/main" val="40842275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9B9CE8E0-7E39-4D43-8286-43814D56DBBE}"/>
              </a:ext>
            </a:extLst>
          </p:cNvPr>
          <p:cNvSpPr>
            <a:spLocks noGrp="1" noChangeArrowheads="1"/>
          </p:cNvSpPr>
          <p:nvPr>
            <p:ph type="title"/>
            <p:custDataLst>
              <p:tags r:id="rId1"/>
            </p:custDataLst>
          </p:nvPr>
        </p:nvSpPr>
        <p:spPr>
          <a:noFill/>
        </p:spPr>
        <p:txBody>
          <a:bodyPr/>
          <a:lstStyle/>
          <a:p>
            <a:r>
              <a:rPr lang="fr-FR" altLang="fr-FR" dirty="0"/>
              <a:t>1. Stratégie Supply Chain : Conséquences industrielles des stratégies de base</a:t>
            </a:r>
          </a:p>
        </p:txBody>
      </p:sp>
      <p:grpSp>
        <p:nvGrpSpPr>
          <p:cNvPr id="3" name="Groupe 2">
            <a:extLst>
              <a:ext uri="{FF2B5EF4-FFF2-40B4-BE49-F238E27FC236}">
                <a16:creationId xmlns:a16="http://schemas.microsoft.com/office/drawing/2014/main" id="{BB363C14-B691-44A0-9A2B-4DBCC206E917}"/>
              </a:ext>
            </a:extLst>
          </p:cNvPr>
          <p:cNvGrpSpPr/>
          <p:nvPr>
            <p:custDataLst>
              <p:tags r:id="rId2"/>
            </p:custDataLst>
          </p:nvPr>
        </p:nvGrpSpPr>
        <p:grpSpPr>
          <a:xfrm>
            <a:off x="611560" y="1906588"/>
            <a:ext cx="4357687" cy="3960812"/>
            <a:chOff x="4557713" y="1766888"/>
            <a:chExt cx="4357687" cy="3960812"/>
          </a:xfrm>
        </p:grpSpPr>
        <p:sp>
          <p:nvSpPr>
            <p:cNvPr id="17414" name="Rectangle 4">
              <a:extLst>
                <a:ext uri="{FF2B5EF4-FFF2-40B4-BE49-F238E27FC236}">
                  <a16:creationId xmlns:a16="http://schemas.microsoft.com/office/drawing/2014/main" id="{85B94CDC-663D-4819-BA30-3F5A9E0C0798}"/>
                </a:ext>
              </a:extLst>
            </p:cNvPr>
            <p:cNvSpPr>
              <a:spLocks noChangeArrowheads="1"/>
            </p:cNvSpPr>
            <p:nvPr/>
          </p:nvSpPr>
          <p:spPr bwMode="auto">
            <a:xfrm>
              <a:off x="4560888" y="1766888"/>
              <a:ext cx="4354512" cy="430212"/>
            </a:xfrm>
            <a:prstGeom prst="rect">
              <a:avLst/>
            </a:prstGeom>
            <a:solidFill>
              <a:srgbClr val="66FFFF"/>
            </a:solidFill>
            <a:ln w="12700">
              <a:solidFill>
                <a:srgbClr val="000000"/>
              </a:solidFill>
              <a:miter lim="800000"/>
              <a:headEnd/>
              <a:tailEnd/>
            </a:ln>
          </p:spPr>
          <p:txBody>
            <a:bodyPr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ctr"/>
              <a:r>
                <a:rPr lang="fr-FR" altLang="fr-FR" sz="2400">
                  <a:solidFill>
                    <a:srgbClr val="000000"/>
                  </a:solidFill>
                </a:rPr>
                <a:t>Domination par les coûts</a:t>
              </a:r>
            </a:p>
          </p:txBody>
        </p:sp>
        <p:sp>
          <p:nvSpPr>
            <p:cNvPr id="17415" name="Rectangle 5">
              <a:extLst>
                <a:ext uri="{FF2B5EF4-FFF2-40B4-BE49-F238E27FC236}">
                  <a16:creationId xmlns:a16="http://schemas.microsoft.com/office/drawing/2014/main" id="{8CF54DCE-4962-4D49-A19F-451C30E0999B}"/>
                </a:ext>
              </a:extLst>
            </p:cNvPr>
            <p:cNvSpPr>
              <a:spLocks noChangeArrowheads="1"/>
            </p:cNvSpPr>
            <p:nvPr/>
          </p:nvSpPr>
          <p:spPr bwMode="auto">
            <a:xfrm>
              <a:off x="4557713" y="2233613"/>
              <a:ext cx="4346575" cy="34940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15000"/>
                </a:lnSpc>
              </a:pPr>
              <a:r>
                <a:rPr lang="fr-FR" altLang="fr-FR" sz="1800">
                  <a:solidFill>
                    <a:srgbClr val="000000"/>
                  </a:solidFill>
                </a:rPr>
                <a:t>Gamme de produits étroite</a:t>
              </a:r>
            </a:p>
            <a:p>
              <a:pPr>
                <a:lnSpc>
                  <a:spcPct val="115000"/>
                </a:lnSpc>
              </a:pPr>
              <a:r>
                <a:rPr lang="fr-FR" altLang="fr-FR" sz="1800">
                  <a:solidFill>
                    <a:srgbClr val="000000"/>
                  </a:solidFill>
                </a:rPr>
                <a:t>Produits stables dans le temps</a:t>
              </a:r>
            </a:p>
            <a:p>
              <a:pPr>
                <a:lnSpc>
                  <a:spcPct val="100000"/>
                </a:lnSpc>
              </a:pPr>
              <a:r>
                <a:rPr lang="fr-FR" altLang="fr-FR" sz="1800">
                  <a:solidFill>
                    <a:srgbClr val="000000"/>
                  </a:solidFill>
                </a:rPr>
                <a:t>Unités de production de grande taille</a:t>
              </a:r>
              <a:br>
                <a:rPr lang="fr-FR" altLang="fr-FR" sz="1800">
                  <a:solidFill>
                    <a:srgbClr val="000000"/>
                  </a:solidFill>
                </a:rPr>
              </a:br>
              <a:r>
                <a:rPr lang="fr-FR" altLang="fr-FR" sz="1800">
                  <a:solidFill>
                    <a:srgbClr val="000000"/>
                  </a:solidFill>
                </a:rPr>
                <a:t>(courbe d'expérience)</a:t>
              </a:r>
            </a:p>
            <a:p>
              <a:pPr>
                <a:lnSpc>
                  <a:spcPct val="115000"/>
                </a:lnSpc>
              </a:pPr>
              <a:r>
                <a:rPr lang="fr-FR" altLang="fr-FR" sz="1800">
                  <a:solidFill>
                    <a:srgbClr val="000000"/>
                  </a:solidFill>
                </a:rPr>
                <a:t>Importance des méthodes</a:t>
              </a:r>
            </a:p>
            <a:p>
              <a:pPr>
                <a:lnSpc>
                  <a:spcPct val="115000"/>
                </a:lnSpc>
              </a:pPr>
              <a:r>
                <a:rPr lang="fr-FR" altLang="fr-FR" sz="1800">
                  <a:solidFill>
                    <a:srgbClr val="000000"/>
                  </a:solidFill>
                </a:rPr>
                <a:t>Suivi étroit des rendements</a:t>
              </a:r>
            </a:p>
            <a:p>
              <a:pPr>
                <a:lnSpc>
                  <a:spcPct val="115000"/>
                </a:lnSpc>
              </a:pPr>
              <a:r>
                <a:rPr lang="fr-FR" altLang="fr-FR" sz="1800">
                  <a:solidFill>
                    <a:srgbClr val="000000"/>
                  </a:solidFill>
                </a:rPr>
                <a:t>Recherche de longues séries</a:t>
              </a:r>
            </a:p>
            <a:p>
              <a:pPr>
                <a:lnSpc>
                  <a:spcPct val="115000"/>
                </a:lnSpc>
              </a:pPr>
              <a:r>
                <a:rPr lang="fr-FR" altLang="fr-FR" sz="1800">
                  <a:solidFill>
                    <a:srgbClr val="000000"/>
                  </a:solidFill>
                </a:rPr>
                <a:t>Intégration verticale</a:t>
              </a:r>
            </a:p>
            <a:p>
              <a:pPr>
                <a:lnSpc>
                  <a:spcPct val="115000"/>
                </a:lnSpc>
              </a:pPr>
              <a:r>
                <a:rPr lang="fr-FR" altLang="fr-FR" sz="1800">
                  <a:solidFill>
                    <a:srgbClr val="000000"/>
                  </a:solidFill>
                </a:rPr>
                <a:t>Marché fournisseurs mondial</a:t>
              </a:r>
            </a:p>
            <a:p>
              <a:pPr>
                <a:lnSpc>
                  <a:spcPct val="115000"/>
                </a:lnSpc>
              </a:pPr>
              <a:r>
                <a:rPr lang="fr-FR" altLang="fr-FR" sz="1800">
                  <a:solidFill>
                    <a:srgbClr val="000000"/>
                  </a:solidFill>
                </a:rPr>
                <a:t>Automatisation/personnel peu qualifié</a:t>
              </a:r>
            </a:p>
            <a:p>
              <a:pPr>
                <a:lnSpc>
                  <a:spcPct val="115000"/>
                </a:lnSpc>
              </a:pPr>
              <a:r>
                <a:rPr lang="fr-FR" altLang="fr-FR" sz="1800">
                  <a:solidFill>
                    <a:srgbClr val="000000"/>
                  </a:solidFill>
                </a:rPr>
                <a:t>Délocalisation</a:t>
              </a:r>
            </a:p>
          </p:txBody>
        </p:sp>
      </p:grpSp>
      <p:grpSp>
        <p:nvGrpSpPr>
          <p:cNvPr id="2" name="Groupe 1">
            <a:extLst>
              <a:ext uri="{FF2B5EF4-FFF2-40B4-BE49-F238E27FC236}">
                <a16:creationId xmlns:a16="http://schemas.microsoft.com/office/drawing/2014/main" id="{9633E95A-B93E-4E4F-A5A7-BAD38EFE879F}"/>
              </a:ext>
            </a:extLst>
          </p:cNvPr>
          <p:cNvGrpSpPr/>
          <p:nvPr>
            <p:custDataLst>
              <p:tags r:id="rId3"/>
            </p:custDataLst>
          </p:nvPr>
        </p:nvGrpSpPr>
        <p:grpSpPr>
          <a:xfrm>
            <a:off x="5076056" y="1906588"/>
            <a:ext cx="3657600" cy="3960812"/>
            <a:chOff x="762000" y="1766888"/>
            <a:chExt cx="3657600" cy="3960812"/>
          </a:xfrm>
        </p:grpSpPr>
        <p:sp>
          <p:nvSpPr>
            <p:cNvPr id="17413" name="Rectangle 3">
              <a:extLst>
                <a:ext uri="{FF2B5EF4-FFF2-40B4-BE49-F238E27FC236}">
                  <a16:creationId xmlns:a16="http://schemas.microsoft.com/office/drawing/2014/main" id="{8CD54843-5CB3-49E7-A93F-BAAC7DBD6E50}"/>
                </a:ext>
              </a:extLst>
            </p:cNvPr>
            <p:cNvSpPr>
              <a:spLocks noChangeArrowheads="1"/>
            </p:cNvSpPr>
            <p:nvPr/>
          </p:nvSpPr>
          <p:spPr bwMode="auto">
            <a:xfrm>
              <a:off x="762000" y="1766888"/>
              <a:ext cx="3657600" cy="430212"/>
            </a:xfrm>
            <a:prstGeom prst="rect">
              <a:avLst/>
            </a:prstGeom>
            <a:solidFill>
              <a:srgbClr val="66FFFF"/>
            </a:solidFill>
            <a:ln w="12700">
              <a:solidFill>
                <a:srgbClr val="000000"/>
              </a:solidFill>
              <a:miter lim="800000"/>
              <a:headEnd/>
              <a:tailEnd/>
            </a:ln>
          </p:spPr>
          <p:txBody>
            <a:bodyPr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spcBef>
                  <a:spcPct val="50000"/>
                </a:spcBef>
              </a:pPr>
              <a:r>
                <a:rPr lang="fr-FR" altLang="fr-FR" sz="2400">
                  <a:solidFill>
                    <a:srgbClr val="000000"/>
                  </a:solidFill>
                </a:rPr>
                <a:t>Différenciation</a:t>
              </a:r>
            </a:p>
          </p:txBody>
        </p:sp>
        <p:sp>
          <p:nvSpPr>
            <p:cNvPr id="17416" name="Rectangle 6">
              <a:extLst>
                <a:ext uri="{FF2B5EF4-FFF2-40B4-BE49-F238E27FC236}">
                  <a16:creationId xmlns:a16="http://schemas.microsoft.com/office/drawing/2014/main" id="{2F4F7E77-0540-4AF5-879D-277B10A7456B}"/>
                </a:ext>
              </a:extLst>
            </p:cNvPr>
            <p:cNvSpPr>
              <a:spLocks noChangeArrowheads="1"/>
            </p:cNvSpPr>
            <p:nvPr/>
          </p:nvSpPr>
          <p:spPr bwMode="auto">
            <a:xfrm>
              <a:off x="781050" y="2233613"/>
              <a:ext cx="3638550" cy="34940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15000"/>
                </a:lnSpc>
              </a:pPr>
              <a:r>
                <a:rPr lang="fr-FR" altLang="fr-FR" sz="1800">
                  <a:solidFill>
                    <a:srgbClr val="000000"/>
                  </a:solidFill>
                </a:rPr>
                <a:t>Produits nombreux</a:t>
              </a:r>
            </a:p>
            <a:p>
              <a:pPr>
                <a:lnSpc>
                  <a:spcPct val="115000"/>
                </a:lnSpc>
              </a:pPr>
              <a:r>
                <a:rPr lang="fr-FR" altLang="fr-FR" sz="1800">
                  <a:solidFill>
                    <a:srgbClr val="000000"/>
                  </a:solidFill>
                </a:rPr>
                <a:t>Renouvellement fréquent</a:t>
              </a:r>
            </a:p>
            <a:p>
              <a:pPr>
                <a:lnSpc>
                  <a:spcPct val="100000"/>
                </a:lnSpc>
              </a:pPr>
              <a:r>
                <a:rPr lang="fr-FR" altLang="fr-FR" sz="1800">
                  <a:solidFill>
                    <a:srgbClr val="000000"/>
                  </a:solidFill>
                </a:rPr>
                <a:t>Equipements de production</a:t>
              </a:r>
              <a:br>
                <a:rPr lang="fr-FR" altLang="fr-FR" sz="1800">
                  <a:solidFill>
                    <a:srgbClr val="000000"/>
                  </a:solidFill>
                </a:rPr>
              </a:br>
              <a:r>
                <a:rPr lang="fr-FR" altLang="fr-FR" sz="1800">
                  <a:solidFill>
                    <a:srgbClr val="000000"/>
                  </a:solidFill>
                </a:rPr>
                <a:t>flexibles</a:t>
              </a:r>
            </a:p>
            <a:p>
              <a:pPr>
                <a:lnSpc>
                  <a:spcPct val="115000"/>
                </a:lnSpc>
              </a:pPr>
              <a:r>
                <a:rPr lang="fr-FR" altLang="fr-FR" sz="1800">
                  <a:solidFill>
                    <a:srgbClr val="000000"/>
                  </a:solidFill>
                </a:rPr>
                <a:t>Importance du Bureau d'Etudes</a:t>
              </a:r>
            </a:p>
            <a:p>
              <a:pPr>
                <a:lnSpc>
                  <a:spcPct val="115000"/>
                </a:lnSpc>
              </a:pPr>
              <a:r>
                <a:rPr lang="fr-FR" altLang="fr-FR" sz="1800">
                  <a:solidFill>
                    <a:srgbClr val="000000"/>
                  </a:solidFill>
                </a:rPr>
                <a:t>Suivi des délais de livraison</a:t>
              </a:r>
            </a:p>
            <a:p>
              <a:pPr>
                <a:lnSpc>
                  <a:spcPct val="115000"/>
                </a:lnSpc>
              </a:pPr>
              <a:r>
                <a:rPr lang="fr-FR" altLang="fr-FR" sz="1800">
                  <a:solidFill>
                    <a:srgbClr val="000000"/>
                  </a:solidFill>
                </a:rPr>
                <a:t>Recherche de flexibilité</a:t>
              </a:r>
            </a:p>
            <a:p>
              <a:pPr>
                <a:lnSpc>
                  <a:spcPct val="115000"/>
                </a:lnSpc>
              </a:pPr>
              <a:r>
                <a:rPr lang="fr-FR" altLang="fr-FR" sz="1800">
                  <a:solidFill>
                    <a:srgbClr val="000000"/>
                  </a:solidFill>
                </a:rPr>
                <a:t>Effort de R&amp;D</a:t>
              </a:r>
            </a:p>
            <a:p>
              <a:pPr>
                <a:lnSpc>
                  <a:spcPct val="115000"/>
                </a:lnSpc>
              </a:pPr>
              <a:r>
                <a:rPr lang="fr-FR" altLang="fr-FR" sz="1800">
                  <a:solidFill>
                    <a:srgbClr val="000000"/>
                  </a:solidFill>
                </a:rPr>
                <a:t>Fournisseurs souples</a:t>
              </a:r>
            </a:p>
            <a:p>
              <a:pPr>
                <a:lnSpc>
                  <a:spcPct val="115000"/>
                </a:lnSpc>
              </a:pPr>
              <a:r>
                <a:rPr lang="fr-FR" altLang="fr-FR" sz="1800">
                  <a:solidFill>
                    <a:srgbClr val="000000"/>
                  </a:solidFill>
                </a:rPr>
                <a:t>Personnel qualifié</a:t>
              </a:r>
            </a:p>
            <a:p>
              <a:pPr>
                <a:lnSpc>
                  <a:spcPct val="115000"/>
                </a:lnSpc>
              </a:pPr>
              <a:r>
                <a:rPr lang="fr-FR" altLang="fr-FR" sz="1800">
                  <a:solidFill>
                    <a:srgbClr val="000000"/>
                  </a:solidFill>
                </a:rPr>
                <a:t>Proximité des marchés</a:t>
              </a:r>
            </a:p>
          </p:txBody>
        </p:sp>
      </p:grpSp>
      <p:sp>
        <p:nvSpPr>
          <p:cNvPr id="9" name="Espace réservé du numéro de diapositive 1">
            <a:extLst>
              <a:ext uri="{FF2B5EF4-FFF2-40B4-BE49-F238E27FC236}">
                <a16:creationId xmlns:a16="http://schemas.microsoft.com/office/drawing/2014/main" id="{DB4197AD-01E2-44AE-9FDE-A66ECBEC80EE}"/>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7</a:t>
            </a:fld>
            <a:endParaRPr lang="fr-FR"/>
          </a:p>
        </p:txBody>
      </p:sp>
    </p:spTree>
    <p:extLst>
      <p:ext uri="{BB962C8B-B14F-4D97-AF65-F5344CB8AC3E}">
        <p14:creationId xmlns:p14="http://schemas.microsoft.com/office/powerpoint/2010/main" val="29802916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a:extLst>
              <a:ext uri="{FF2B5EF4-FFF2-40B4-BE49-F238E27FC236}">
                <a16:creationId xmlns:a16="http://schemas.microsoft.com/office/drawing/2014/main" id="{079C17F7-2C49-463E-9E84-B8A24BE0B152}"/>
              </a:ext>
            </a:extLst>
          </p:cNvPr>
          <p:cNvSpPr>
            <a:spLocks noGrp="1" noChangeArrowheads="1"/>
          </p:cNvSpPr>
          <p:nvPr>
            <p:ph type="title"/>
            <p:custDataLst>
              <p:tags r:id="rId1"/>
            </p:custDataLst>
          </p:nvPr>
        </p:nvSpPr>
        <p:spPr>
          <a:xfrm>
            <a:off x="1143000" y="838200"/>
            <a:ext cx="7696200" cy="646584"/>
          </a:xfrm>
          <a:noFill/>
        </p:spPr>
        <p:txBody>
          <a:bodyPr/>
          <a:lstStyle/>
          <a:p>
            <a:r>
              <a:rPr lang="fr-FR" altLang="fr-FR" dirty="0"/>
              <a:t>1. Stratégie Supply Chain : </a:t>
            </a:r>
            <a:br>
              <a:rPr lang="fr-FR" altLang="fr-FR" dirty="0"/>
            </a:br>
            <a:r>
              <a:rPr lang="fr-FR" altLang="fr-FR" dirty="0"/>
              <a:t>L'entreprise sur ses segments stratégiques</a:t>
            </a:r>
          </a:p>
        </p:txBody>
      </p:sp>
      <p:sp>
        <p:nvSpPr>
          <p:cNvPr id="14341" name="Rectangle 1027">
            <a:extLst>
              <a:ext uri="{FF2B5EF4-FFF2-40B4-BE49-F238E27FC236}">
                <a16:creationId xmlns:a16="http://schemas.microsoft.com/office/drawing/2014/main" id="{53C6A7B7-917D-415F-AF47-9A0381199D05}"/>
              </a:ext>
            </a:extLst>
          </p:cNvPr>
          <p:cNvSpPr>
            <a:spLocks noGrp="1" noChangeArrowheads="1"/>
          </p:cNvSpPr>
          <p:nvPr>
            <p:ph type="body" idx="1"/>
            <p:custDataLst>
              <p:tags r:id="rId2"/>
            </p:custDataLst>
          </p:nvPr>
        </p:nvSpPr>
        <p:spPr>
          <a:noFill/>
        </p:spPr>
        <p:txBody>
          <a:bodyPr/>
          <a:lstStyle/>
          <a:p>
            <a:r>
              <a:rPr lang="fr-FR" altLang="fr-FR" dirty="0"/>
              <a:t>Analyse</a:t>
            </a:r>
          </a:p>
          <a:p>
            <a:pPr lvl="1">
              <a:lnSpc>
                <a:spcPct val="70000"/>
              </a:lnSpc>
            </a:pPr>
            <a:r>
              <a:rPr lang="fr-FR" altLang="fr-FR" dirty="0"/>
              <a:t>position sur le marché (en termes quantitatifs)</a:t>
            </a:r>
          </a:p>
          <a:p>
            <a:pPr lvl="1">
              <a:lnSpc>
                <a:spcPct val="70000"/>
              </a:lnSpc>
            </a:pPr>
            <a:r>
              <a:rPr lang="fr-FR" altLang="fr-FR" dirty="0"/>
              <a:t>position par rapport aux facteurs de compétitivité</a:t>
            </a:r>
          </a:p>
          <a:p>
            <a:pPr lvl="1">
              <a:lnSpc>
                <a:spcPct val="70000"/>
              </a:lnSpc>
            </a:pPr>
            <a:r>
              <a:rPr lang="fr-FR" altLang="fr-FR" dirty="0"/>
              <a:t>détermination des forces et des faiblesses</a:t>
            </a:r>
          </a:p>
          <a:p>
            <a:r>
              <a:rPr lang="fr-FR" altLang="fr-FR" dirty="0"/>
              <a:t>Élaboration de choix stratégiques</a:t>
            </a:r>
          </a:p>
          <a:p>
            <a:pPr lvl="1">
              <a:lnSpc>
                <a:spcPct val="70000"/>
              </a:lnSpc>
            </a:pPr>
            <a:r>
              <a:rPr lang="fr-FR" altLang="fr-FR" dirty="0"/>
              <a:t>attaque</a:t>
            </a:r>
          </a:p>
          <a:p>
            <a:pPr lvl="1">
              <a:lnSpc>
                <a:spcPct val="70000"/>
              </a:lnSpc>
            </a:pPr>
            <a:r>
              <a:rPr lang="fr-FR" altLang="fr-FR" dirty="0"/>
              <a:t>rentabilisation à court et moyen termes</a:t>
            </a:r>
          </a:p>
          <a:p>
            <a:pPr lvl="1">
              <a:lnSpc>
                <a:spcPct val="70000"/>
              </a:lnSpc>
            </a:pPr>
            <a:r>
              <a:rPr lang="fr-FR" altLang="fr-FR" dirty="0"/>
              <a:t>diversification</a:t>
            </a:r>
          </a:p>
          <a:p>
            <a:pPr lvl="1">
              <a:lnSpc>
                <a:spcPct val="70000"/>
              </a:lnSpc>
            </a:pPr>
            <a:r>
              <a:rPr lang="fr-FR" altLang="fr-FR" dirty="0"/>
              <a:t>abandon ou retrait progressif</a:t>
            </a:r>
          </a:p>
          <a:p>
            <a:r>
              <a:rPr lang="fr-FR" altLang="fr-FR" dirty="0"/>
              <a:t>Choix des facteurs de compétition</a:t>
            </a:r>
          </a:p>
          <a:p>
            <a:pPr lvl="1">
              <a:lnSpc>
                <a:spcPct val="70000"/>
              </a:lnSpc>
            </a:pPr>
            <a:r>
              <a:rPr lang="fr-FR" altLang="fr-FR" dirty="0"/>
              <a:t>domination par les coûts</a:t>
            </a:r>
          </a:p>
          <a:p>
            <a:pPr lvl="1">
              <a:lnSpc>
                <a:spcPct val="70000"/>
              </a:lnSpc>
            </a:pPr>
            <a:r>
              <a:rPr lang="fr-FR" altLang="fr-FR" dirty="0"/>
              <a:t>différenciation</a:t>
            </a:r>
          </a:p>
          <a:p>
            <a:pPr lvl="1">
              <a:lnSpc>
                <a:spcPct val="70000"/>
              </a:lnSpc>
            </a:pPr>
            <a:r>
              <a:rPr lang="fr-FR" altLang="fr-FR" dirty="0"/>
              <a:t>spécialisation</a:t>
            </a:r>
          </a:p>
        </p:txBody>
      </p:sp>
      <p:sp>
        <p:nvSpPr>
          <p:cNvPr id="4" name="Espace réservé du numéro de diapositive 1">
            <a:extLst>
              <a:ext uri="{FF2B5EF4-FFF2-40B4-BE49-F238E27FC236}">
                <a16:creationId xmlns:a16="http://schemas.microsoft.com/office/drawing/2014/main" id="{E9103733-9458-48F1-A75C-A0C2C326EAB9}"/>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8</a:t>
            </a:fld>
            <a:endParaRPr lang="fr-F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Espace réservé de la date 2">
            <a:extLst>
              <a:ext uri="{FF2B5EF4-FFF2-40B4-BE49-F238E27FC236}">
                <a16:creationId xmlns:a16="http://schemas.microsoft.com/office/drawing/2014/main" id="{FC609DCA-2CF3-4F14-8DC1-F4A6C719708E}"/>
              </a:ext>
            </a:extLst>
          </p:cNvPr>
          <p:cNvSpPr>
            <a:spLocks noGrp="1"/>
          </p:cNvSpPr>
          <p:nvPr>
            <p:ph type="dt" sz="half" idx="10"/>
            <p:custDataLst>
              <p:tags r:id="rId1"/>
            </p:custDataLst>
          </p:nvPr>
        </p:nvSpPr>
        <p:spPr/>
        <p:txBody>
          <a:bodyPr/>
          <a:lstStyle/>
          <a:p>
            <a:fld id="{C4E7C442-71FD-413A-AA0E-41B5C69C81F1}" type="datetime1">
              <a:rPr lang="fr-FR" altLang="fr-FR"/>
              <a:pPr/>
              <a:t>29/08/2020</a:t>
            </a:fld>
            <a:endParaRPr lang="fr-FR" altLang="fr-FR"/>
          </a:p>
        </p:txBody>
      </p:sp>
      <p:sp>
        <p:nvSpPr>
          <p:cNvPr id="87" name="Espace réservé du pied de page 3">
            <a:extLst>
              <a:ext uri="{FF2B5EF4-FFF2-40B4-BE49-F238E27FC236}">
                <a16:creationId xmlns:a16="http://schemas.microsoft.com/office/drawing/2014/main" id="{E28014D0-DDF9-43A5-B8B3-38274906446F}"/>
              </a:ext>
            </a:extLst>
          </p:cNvPr>
          <p:cNvSpPr>
            <a:spLocks noGrp="1"/>
          </p:cNvSpPr>
          <p:nvPr>
            <p:ph type="ftr" sz="quarter" idx="11"/>
            <p:custDataLst>
              <p:tags r:id="rId2"/>
            </p:custDataLst>
          </p:nvPr>
        </p:nvSpPr>
        <p:spPr/>
        <p:txBody>
          <a:bodyPr/>
          <a:lstStyle/>
          <a:p>
            <a:r>
              <a:rPr lang="fr-FR" altLang="fr-FR"/>
              <a:t>© HEC Paris - Département Management des Opérations et des Systèmes d'Information</a:t>
            </a:r>
          </a:p>
        </p:txBody>
      </p:sp>
      <p:sp>
        <p:nvSpPr>
          <p:cNvPr id="40962" name="Rectangle 2">
            <a:extLst>
              <a:ext uri="{FF2B5EF4-FFF2-40B4-BE49-F238E27FC236}">
                <a16:creationId xmlns:a16="http://schemas.microsoft.com/office/drawing/2014/main" id="{C2EAAAFD-EC3F-47E7-8F41-E771E205CE7B}"/>
              </a:ext>
            </a:extLst>
          </p:cNvPr>
          <p:cNvSpPr>
            <a:spLocks noChangeArrowheads="1"/>
          </p:cNvSpPr>
          <p:nvPr>
            <p:custDataLst>
              <p:tags r:id="rId3"/>
            </p:custDataLst>
          </p:nvPr>
        </p:nvSpPr>
        <p:spPr bwMode="auto">
          <a:xfrm>
            <a:off x="1524000" y="533400"/>
            <a:ext cx="723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r">
              <a:defRPr sz="2800" b="1">
                <a:solidFill>
                  <a:schemeClr val="accent2"/>
                </a:solidFill>
                <a:latin typeface="Arial" panose="020B0604020202020204" pitchFamily="34" charset="0"/>
              </a:defRPr>
            </a:lvl1pPr>
            <a:lvl2pPr algn="r">
              <a:defRPr sz="2800" b="1">
                <a:solidFill>
                  <a:schemeClr val="accent2"/>
                </a:solidFill>
                <a:latin typeface="Arial" panose="020B0604020202020204" pitchFamily="34" charset="0"/>
              </a:defRPr>
            </a:lvl2pPr>
            <a:lvl3pPr algn="r">
              <a:defRPr sz="2800" b="1">
                <a:solidFill>
                  <a:schemeClr val="accent2"/>
                </a:solidFill>
                <a:latin typeface="Arial" panose="020B0604020202020204" pitchFamily="34" charset="0"/>
              </a:defRPr>
            </a:lvl3pPr>
            <a:lvl4pPr algn="r">
              <a:defRPr sz="2800" b="1">
                <a:solidFill>
                  <a:schemeClr val="accent2"/>
                </a:solidFill>
                <a:latin typeface="Arial" panose="020B0604020202020204" pitchFamily="34" charset="0"/>
              </a:defRPr>
            </a:lvl4pPr>
            <a:lvl5pPr algn="r">
              <a:defRPr sz="2800" b="1">
                <a:solidFill>
                  <a:schemeClr val="accent2"/>
                </a:solidFill>
                <a:latin typeface="Arial" panose="020B0604020202020204" pitchFamily="34" charset="0"/>
              </a:defRPr>
            </a:lvl5pPr>
            <a:lvl6pPr marL="457200" algn="r"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eaLnBrk="0" fontAlgn="base" hangingPunct="0">
              <a:lnSpc>
                <a:spcPct val="90000"/>
              </a:lnSpc>
              <a:spcBef>
                <a:spcPct val="0"/>
              </a:spcBef>
              <a:spcAft>
                <a:spcPct val="0"/>
              </a:spcAft>
              <a:defRPr sz="2800" b="1">
                <a:solidFill>
                  <a:schemeClr val="accent2"/>
                </a:solidFill>
                <a:latin typeface="Arial" panose="020B0604020202020204" pitchFamily="34" charset="0"/>
              </a:defRPr>
            </a:lvl9pPr>
          </a:lstStyle>
          <a:p>
            <a:endParaRPr lang="fr-FR" altLang="fr-FR" sz="3000"/>
          </a:p>
        </p:txBody>
      </p:sp>
      <p:sp>
        <p:nvSpPr>
          <p:cNvPr id="40964" name="Rectangle 4">
            <a:extLst>
              <a:ext uri="{FF2B5EF4-FFF2-40B4-BE49-F238E27FC236}">
                <a16:creationId xmlns:a16="http://schemas.microsoft.com/office/drawing/2014/main" id="{60B88CEE-1EC8-4F8D-BDC8-E975EB3FFF16}"/>
              </a:ext>
            </a:extLst>
          </p:cNvPr>
          <p:cNvSpPr>
            <a:spLocks noChangeArrowheads="1"/>
          </p:cNvSpPr>
          <p:nvPr>
            <p:custDataLst>
              <p:tags r:id="rId4"/>
            </p:custDataLst>
          </p:nvPr>
        </p:nvSpPr>
        <p:spPr bwMode="auto">
          <a:xfrm>
            <a:off x="1841500" y="1816000"/>
            <a:ext cx="2571750" cy="4205288"/>
          </a:xfrm>
          <a:prstGeom prst="rect">
            <a:avLst/>
          </a:prstGeom>
          <a:solidFill>
            <a:srgbClr val="FFFFFF"/>
          </a:solidFill>
          <a:ln w="22225">
            <a:solidFill>
              <a:srgbClr val="000000"/>
            </a:solidFill>
            <a:miter lim="800000"/>
            <a:headEnd/>
            <a:tailEnd/>
          </a:ln>
        </p:spPr>
        <p:txBody>
          <a:bodyPr/>
          <a:lstStyle/>
          <a:p>
            <a:endParaRPr lang="fr-FR"/>
          </a:p>
        </p:txBody>
      </p:sp>
      <p:sp>
        <p:nvSpPr>
          <p:cNvPr id="40965" name="Rectangle 5">
            <a:extLst>
              <a:ext uri="{FF2B5EF4-FFF2-40B4-BE49-F238E27FC236}">
                <a16:creationId xmlns:a16="http://schemas.microsoft.com/office/drawing/2014/main" id="{C5879E78-06ED-416A-BD80-04D2D08EF303}"/>
              </a:ext>
            </a:extLst>
          </p:cNvPr>
          <p:cNvSpPr>
            <a:spLocks noChangeArrowheads="1"/>
          </p:cNvSpPr>
          <p:nvPr>
            <p:custDataLst>
              <p:tags r:id="rId5"/>
            </p:custDataLst>
          </p:nvPr>
        </p:nvSpPr>
        <p:spPr bwMode="auto">
          <a:xfrm>
            <a:off x="4887913" y="1816000"/>
            <a:ext cx="2571750" cy="4205288"/>
          </a:xfrm>
          <a:prstGeom prst="rect">
            <a:avLst/>
          </a:prstGeom>
          <a:solidFill>
            <a:srgbClr val="FFFFFF"/>
          </a:solidFill>
          <a:ln w="22225">
            <a:solidFill>
              <a:srgbClr val="000000"/>
            </a:solidFill>
            <a:miter lim="800000"/>
            <a:headEnd/>
            <a:tailEnd/>
          </a:ln>
        </p:spPr>
        <p:txBody>
          <a:bodyPr/>
          <a:lstStyle/>
          <a:p>
            <a:endParaRPr lang="fr-FR"/>
          </a:p>
        </p:txBody>
      </p:sp>
      <p:sp>
        <p:nvSpPr>
          <p:cNvPr id="40966" name="Rectangle 6">
            <a:extLst>
              <a:ext uri="{FF2B5EF4-FFF2-40B4-BE49-F238E27FC236}">
                <a16:creationId xmlns:a16="http://schemas.microsoft.com/office/drawing/2014/main" id="{7E86279F-AC3F-4F88-915E-79A132F5B55F}"/>
              </a:ext>
            </a:extLst>
          </p:cNvPr>
          <p:cNvSpPr>
            <a:spLocks noChangeArrowheads="1"/>
          </p:cNvSpPr>
          <p:nvPr>
            <p:custDataLst>
              <p:tags r:id="rId6"/>
            </p:custDataLst>
          </p:nvPr>
        </p:nvSpPr>
        <p:spPr bwMode="auto">
          <a:xfrm>
            <a:off x="1936750" y="1960463"/>
            <a:ext cx="2284413"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967" name="Rectangle 7">
            <a:extLst>
              <a:ext uri="{FF2B5EF4-FFF2-40B4-BE49-F238E27FC236}">
                <a16:creationId xmlns:a16="http://schemas.microsoft.com/office/drawing/2014/main" id="{0E175410-8FFD-4AD0-A491-EF9FCB63AC6A}"/>
              </a:ext>
            </a:extLst>
          </p:cNvPr>
          <p:cNvSpPr>
            <a:spLocks noChangeArrowheads="1"/>
          </p:cNvSpPr>
          <p:nvPr>
            <p:custDataLst>
              <p:tags r:id="rId7"/>
            </p:custDataLst>
          </p:nvPr>
        </p:nvSpPr>
        <p:spPr bwMode="auto">
          <a:xfrm>
            <a:off x="3259138" y="1993800"/>
            <a:ext cx="962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700">
                <a:solidFill>
                  <a:srgbClr val="000000"/>
                </a:solidFill>
              </a:rPr>
              <a:t>Facteurs </a:t>
            </a:r>
            <a:endParaRPr lang="fr-FR" altLang="fr-FR" sz="1800"/>
          </a:p>
        </p:txBody>
      </p:sp>
      <p:sp>
        <p:nvSpPr>
          <p:cNvPr id="40968" name="Rectangle 8">
            <a:extLst>
              <a:ext uri="{FF2B5EF4-FFF2-40B4-BE49-F238E27FC236}">
                <a16:creationId xmlns:a16="http://schemas.microsoft.com/office/drawing/2014/main" id="{8F268EF2-F8DD-4054-976A-DDD71F0BA9C6}"/>
              </a:ext>
            </a:extLst>
          </p:cNvPr>
          <p:cNvSpPr>
            <a:spLocks noChangeArrowheads="1"/>
          </p:cNvSpPr>
          <p:nvPr>
            <p:custDataLst>
              <p:tags r:id="rId8"/>
            </p:custDataLst>
          </p:nvPr>
        </p:nvSpPr>
        <p:spPr bwMode="auto">
          <a:xfrm>
            <a:off x="2654300" y="2204938"/>
            <a:ext cx="149066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700">
                <a:solidFill>
                  <a:srgbClr val="000000"/>
                </a:solidFill>
              </a:rPr>
              <a:t>concurrentiels</a:t>
            </a:r>
            <a:endParaRPr lang="fr-FR" altLang="fr-FR" sz="1800"/>
          </a:p>
        </p:txBody>
      </p:sp>
      <p:sp>
        <p:nvSpPr>
          <p:cNvPr id="40969" name="Rectangle 9">
            <a:extLst>
              <a:ext uri="{FF2B5EF4-FFF2-40B4-BE49-F238E27FC236}">
                <a16:creationId xmlns:a16="http://schemas.microsoft.com/office/drawing/2014/main" id="{1927B0EE-68C0-4D9B-AD2E-B2459484B73C}"/>
              </a:ext>
            </a:extLst>
          </p:cNvPr>
          <p:cNvSpPr>
            <a:spLocks noChangeArrowheads="1"/>
          </p:cNvSpPr>
          <p:nvPr>
            <p:custDataLst>
              <p:tags r:id="rId9"/>
            </p:custDataLst>
          </p:nvPr>
        </p:nvSpPr>
        <p:spPr bwMode="auto">
          <a:xfrm>
            <a:off x="2935288" y="2524025"/>
            <a:ext cx="1258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(Valeur client)</a:t>
            </a:r>
            <a:endParaRPr lang="fr-FR" altLang="fr-FR" sz="1800"/>
          </a:p>
        </p:txBody>
      </p:sp>
      <p:sp>
        <p:nvSpPr>
          <p:cNvPr id="40970" name="Rectangle 10">
            <a:extLst>
              <a:ext uri="{FF2B5EF4-FFF2-40B4-BE49-F238E27FC236}">
                <a16:creationId xmlns:a16="http://schemas.microsoft.com/office/drawing/2014/main" id="{B1612D62-06C3-446C-B85C-B2A8CB1CE092}"/>
              </a:ext>
            </a:extLst>
          </p:cNvPr>
          <p:cNvSpPr>
            <a:spLocks noChangeArrowheads="1"/>
          </p:cNvSpPr>
          <p:nvPr>
            <p:custDataLst>
              <p:tags r:id="rId10"/>
            </p:custDataLst>
          </p:nvPr>
        </p:nvSpPr>
        <p:spPr bwMode="auto">
          <a:xfrm>
            <a:off x="3443288" y="3095525"/>
            <a:ext cx="7413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Prix bas</a:t>
            </a:r>
            <a:endParaRPr lang="fr-FR" altLang="fr-FR" sz="1800"/>
          </a:p>
        </p:txBody>
      </p:sp>
      <p:sp>
        <p:nvSpPr>
          <p:cNvPr id="40971" name="Rectangle 11">
            <a:extLst>
              <a:ext uri="{FF2B5EF4-FFF2-40B4-BE49-F238E27FC236}">
                <a16:creationId xmlns:a16="http://schemas.microsoft.com/office/drawing/2014/main" id="{60654309-1841-43D5-A986-0B34D4719FEF}"/>
              </a:ext>
            </a:extLst>
          </p:cNvPr>
          <p:cNvSpPr>
            <a:spLocks noChangeArrowheads="1"/>
          </p:cNvSpPr>
          <p:nvPr>
            <p:custDataLst>
              <p:tags r:id="rId11"/>
            </p:custDataLst>
          </p:nvPr>
        </p:nvSpPr>
        <p:spPr bwMode="auto">
          <a:xfrm>
            <a:off x="2813050" y="3382863"/>
            <a:ext cx="13858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Qualité parfaite</a:t>
            </a:r>
            <a:endParaRPr lang="fr-FR" altLang="fr-FR" sz="1800"/>
          </a:p>
        </p:txBody>
      </p:sp>
      <p:sp>
        <p:nvSpPr>
          <p:cNvPr id="40972" name="Rectangle 12">
            <a:extLst>
              <a:ext uri="{FF2B5EF4-FFF2-40B4-BE49-F238E27FC236}">
                <a16:creationId xmlns:a16="http://schemas.microsoft.com/office/drawing/2014/main" id="{FE1B1F2F-931E-485E-BBD3-0F49A9EB3990}"/>
              </a:ext>
            </a:extLst>
          </p:cNvPr>
          <p:cNvSpPr>
            <a:spLocks noChangeArrowheads="1"/>
          </p:cNvSpPr>
          <p:nvPr>
            <p:custDataLst>
              <p:tags r:id="rId12"/>
            </p:custDataLst>
          </p:nvPr>
        </p:nvSpPr>
        <p:spPr bwMode="auto">
          <a:xfrm>
            <a:off x="3005138" y="3668613"/>
            <a:ext cx="11969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Délais courts</a:t>
            </a:r>
            <a:endParaRPr lang="fr-FR" altLang="fr-FR" sz="1800"/>
          </a:p>
        </p:txBody>
      </p:sp>
      <p:sp>
        <p:nvSpPr>
          <p:cNvPr id="40973" name="Rectangle 13">
            <a:extLst>
              <a:ext uri="{FF2B5EF4-FFF2-40B4-BE49-F238E27FC236}">
                <a16:creationId xmlns:a16="http://schemas.microsoft.com/office/drawing/2014/main" id="{0D439849-F5A9-4055-A87A-ECF376DE8CEA}"/>
              </a:ext>
            </a:extLst>
          </p:cNvPr>
          <p:cNvSpPr>
            <a:spLocks noChangeArrowheads="1"/>
          </p:cNvSpPr>
          <p:nvPr>
            <p:custDataLst>
              <p:tags r:id="rId13"/>
            </p:custDataLst>
          </p:nvPr>
        </p:nvSpPr>
        <p:spPr bwMode="auto">
          <a:xfrm>
            <a:off x="2478088" y="3954363"/>
            <a:ext cx="1736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Livraison maîtrisée</a:t>
            </a:r>
            <a:endParaRPr lang="fr-FR" altLang="fr-FR" sz="1800"/>
          </a:p>
        </p:txBody>
      </p:sp>
      <p:sp>
        <p:nvSpPr>
          <p:cNvPr id="40974" name="Rectangle 14">
            <a:extLst>
              <a:ext uri="{FF2B5EF4-FFF2-40B4-BE49-F238E27FC236}">
                <a16:creationId xmlns:a16="http://schemas.microsoft.com/office/drawing/2014/main" id="{8F17E111-495E-46CD-A8E7-0C636D3D3B40}"/>
              </a:ext>
            </a:extLst>
          </p:cNvPr>
          <p:cNvSpPr>
            <a:spLocks noChangeArrowheads="1"/>
          </p:cNvSpPr>
          <p:nvPr>
            <p:custDataLst>
              <p:tags r:id="rId14"/>
            </p:custDataLst>
          </p:nvPr>
        </p:nvSpPr>
        <p:spPr bwMode="auto">
          <a:xfrm>
            <a:off x="2503488" y="4241700"/>
            <a:ext cx="17224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Produits innovants</a:t>
            </a:r>
            <a:endParaRPr lang="fr-FR" altLang="fr-FR" sz="1800"/>
          </a:p>
        </p:txBody>
      </p:sp>
      <p:sp>
        <p:nvSpPr>
          <p:cNvPr id="40975" name="Rectangle 15">
            <a:extLst>
              <a:ext uri="{FF2B5EF4-FFF2-40B4-BE49-F238E27FC236}">
                <a16:creationId xmlns:a16="http://schemas.microsoft.com/office/drawing/2014/main" id="{1F8CFDE7-9527-4D25-91F2-383EA9D47B72}"/>
              </a:ext>
            </a:extLst>
          </p:cNvPr>
          <p:cNvSpPr>
            <a:spLocks noChangeArrowheads="1"/>
          </p:cNvSpPr>
          <p:nvPr>
            <p:custDataLst>
              <p:tags r:id="rId15"/>
            </p:custDataLst>
          </p:nvPr>
        </p:nvSpPr>
        <p:spPr bwMode="auto">
          <a:xfrm>
            <a:off x="3238500" y="4425850"/>
            <a:ext cx="955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&amp; services</a:t>
            </a:r>
            <a:endParaRPr lang="fr-FR" altLang="fr-FR" sz="1800"/>
          </a:p>
        </p:txBody>
      </p:sp>
      <p:sp>
        <p:nvSpPr>
          <p:cNvPr id="40976" name="Rectangle 16">
            <a:extLst>
              <a:ext uri="{FF2B5EF4-FFF2-40B4-BE49-F238E27FC236}">
                <a16:creationId xmlns:a16="http://schemas.microsoft.com/office/drawing/2014/main" id="{BCE5CC81-E442-46D2-965B-9ADE01CBCF60}"/>
              </a:ext>
            </a:extLst>
          </p:cNvPr>
          <p:cNvSpPr>
            <a:spLocks noChangeArrowheads="1"/>
          </p:cNvSpPr>
          <p:nvPr>
            <p:custDataLst>
              <p:tags r:id="rId16"/>
            </p:custDataLst>
          </p:nvPr>
        </p:nvSpPr>
        <p:spPr bwMode="auto">
          <a:xfrm>
            <a:off x="2676525" y="4711600"/>
            <a:ext cx="1566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Large gamme de </a:t>
            </a:r>
            <a:endParaRPr lang="fr-FR" altLang="fr-FR" sz="1800"/>
          </a:p>
        </p:txBody>
      </p:sp>
      <p:sp>
        <p:nvSpPr>
          <p:cNvPr id="40977" name="Rectangle 17">
            <a:extLst>
              <a:ext uri="{FF2B5EF4-FFF2-40B4-BE49-F238E27FC236}">
                <a16:creationId xmlns:a16="http://schemas.microsoft.com/office/drawing/2014/main" id="{DA12FEF2-5DF1-4BD2-811B-57AF0D068819}"/>
              </a:ext>
            </a:extLst>
          </p:cNvPr>
          <p:cNvSpPr>
            <a:spLocks noChangeArrowheads="1"/>
          </p:cNvSpPr>
          <p:nvPr>
            <p:custDataLst>
              <p:tags r:id="rId17"/>
            </p:custDataLst>
          </p:nvPr>
        </p:nvSpPr>
        <p:spPr bwMode="auto">
          <a:xfrm>
            <a:off x="3438525" y="4895750"/>
            <a:ext cx="7604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produits</a:t>
            </a:r>
            <a:endParaRPr lang="fr-FR" altLang="fr-FR" sz="1800"/>
          </a:p>
        </p:txBody>
      </p:sp>
      <p:sp>
        <p:nvSpPr>
          <p:cNvPr id="40978" name="Rectangle 18">
            <a:extLst>
              <a:ext uri="{FF2B5EF4-FFF2-40B4-BE49-F238E27FC236}">
                <a16:creationId xmlns:a16="http://schemas.microsoft.com/office/drawing/2014/main" id="{194A6E25-0869-425E-B164-062FFAE71C0B}"/>
              </a:ext>
            </a:extLst>
          </p:cNvPr>
          <p:cNvSpPr>
            <a:spLocks noChangeArrowheads="1"/>
          </p:cNvSpPr>
          <p:nvPr>
            <p:custDataLst>
              <p:tags r:id="rId18"/>
            </p:custDataLst>
          </p:nvPr>
        </p:nvSpPr>
        <p:spPr bwMode="auto">
          <a:xfrm>
            <a:off x="2257425" y="5181500"/>
            <a:ext cx="2019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Possibilité de réagir à </a:t>
            </a:r>
            <a:endParaRPr lang="fr-FR" altLang="fr-FR" sz="1800"/>
          </a:p>
        </p:txBody>
      </p:sp>
      <p:sp>
        <p:nvSpPr>
          <p:cNvPr id="40979" name="Rectangle 19">
            <a:extLst>
              <a:ext uri="{FF2B5EF4-FFF2-40B4-BE49-F238E27FC236}">
                <a16:creationId xmlns:a16="http://schemas.microsoft.com/office/drawing/2014/main" id="{27719A5B-0721-4DF2-8FB2-3887CCFCA3A1}"/>
              </a:ext>
            </a:extLst>
          </p:cNvPr>
          <p:cNvSpPr>
            <a:spLocks noChangeArrowheads="1"/>
          </p:cNvSpPr>
          <p:nvPr>
            <p:custDataLst>
              <p:tags r:id="rId19"/>
            </p:custDataLst>
          </p:nvPr>
        </p:nvSpPr>
        <p:spPr bwMode="auto">
          <a:xfrm>
            <a:off x="2336800" y="5365650"/>
            <a:ext cx="19446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des modifications de </a:t>
            </a:r>
            <a:endParaRPr lang="fr-FR" altLang="fr-FR" sz="1800"/>
          </a:p>
        </p:txBody>
      </p:sp>
      <p:sp>
        <p:nvSpPr>
          <p:cNvPr id="40980" name="Rectangle 20">
            <a:extLst>
              <a:ext uri="{FF2B5EF4-FFF2-40B4-BE49-F238E27FC236}">
                <a16:creationId xmlns:a16="http://schemas.microsoft.com/office/drawing/2014/main" id="{08D6729E-8699-4096-8C8B-66AF600BFADB}"/>
              </a:ext>
            </a:extLst>
          </p:cNvPr>
          <p:cNvSpPr>
            <a:spLocks noChangeArrowheads="1"/>
          </p:cNvSpPr>
          <p:nvPr>
            <p:custDataLst>
              <p:tags r:id="rId20"/>
            </p:custDataLst>
          </p:nvPr>
        </p:nvSpPr>
        <p:spPr bwMode="auto">
          <a:xfrm>
            <a:off x="2660650" y="5549800"/>
            <a:ext cx="1543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délais ou volume</a:t>
            </a:r>
            <a:endParaRPr lang="fr-FR" altLang="fr-FR" sz="1800"/>
          </a:p>
        </p:txBody>
      </p:sp>
      <p:sp>
        <p:nvSpPr>
          <p:cNvPr id="40981" name="Rectangle 21">
            <a:extLst>
              <a:ext uri="{FF2B5EF4-FFF2-40B4-BE49-F238E27FC236}">
                <a16:creationId xmlns:a16="http://schemas.microsoft.com/office/drawing/2014/main" id="{8BA6BBC5-CE46-49B5-9F83-CDE4B823F6B5}"/>
              </a:ext>
            </a:extLst>
          </p:cNvPr>
          <p:cNvSpPr>
            <a:spLocks noChangeArrowheads="1"/>
          </p:cNvSpPr>
          <p:nvPr>
            <p:custDataLst>
              <p:tags r:id="rId21"/>
            </p:custDataLst>
          </p:nvPr>
        </p:nvSpPr>
        <p:spPr bwMode="auto">
          <a:xfrm>
            <a:off x="5172075" y="1960463"/>
            <a:ext cx="2192338"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982" name="Rectangle 22">
            <a:extLst>
              <a:ext uri="{FF2B5EF4-FFF2-40B4-BE49-F238E27FC236}">
                <a16:creationId xmlns:a16="http://schemas.microsoft.com/office/drawing/2014/main" id="{1DC47951-9B91-4D08-965E-E07F9D8CA92A}"/>
              </a:ext>
            </a:extLst>
          </p:cNvPr>
          <p:cNvSpPr>
            <a:spLocks noChangeArrowheads="1"/>
          </p:cNvSpPr>
          <p:nvPr>
            <p:custDataLst>
              <p:tags r:id="rId22"/>
            </p:custDataLst>
          </p:nvPr>
        </p:nvSpPr>
        <p:spPr bwMode="auto">
          <a:xfrm>
            <a:off x="5410200" y="1993800"/>
            <a:ext cx="11906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700">
                <a:solidFill>
                  <a:srgbClr val="000000"/>
                </a:solidFill>
              </a:rPr>
              <a:t>Critères de </a:t>
            </a:r>
            <a:endParaRPr lang="fr-FR" altLang="fr-FR" sz="1800"/>
          </a:p>
        </p:txBody>
      </p:sp>
      <p:sp>
        <p:nvSpPr>
          <p:cNvPr id="40983" name="Rectangle 23">
            <a:extLst>
              <a:ext uri="{FF2B5EF4-FFF2-40B4-BE49-F238E27FC236}">
                <a16:creationId xmlns:a16="http://schemas.microsoft.com/office/drawing/2014/main" id="{B3037B31-EB67-4992-8501-E219453F7A1F}"/>
              </a:ext>
            </a:extLst>
          </p:cNvPr>
          <p:cNvSpPr>
            <a:spLocks noChangeArrowheads="1"/>
          </p:cNvSpPr>
          <p:nvPr>
            <p:custDataLst>
              <p:tags r:id="rId23"/>
            </p:custDataLst>
          </p:nvPr>
        </p:nvSpPr>
        <p:spPr bwMode="auto">
          <a:xfrm>
            <a:off x="5438775" y="2204938"/>
            <a:ext cx="167005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700">
                <a:solidFill>
                  <a:srgbClr val="000000"/>
                </a:solidFill>
              </a:rPr>
              <a:t>performance SC</a:t>
            </a:r>
            <a:endParaRPr lang="fr-FR" altLang="fr-FR" sz="1800"/>
          </a:p>
        </p:txBody>
      </p:sp>
      <p:sp>
        <p:nvSpPr>
          <p:cNvPr id="40984" name="Rectangle 24">
            <a:extLst>
              <a:ext uri="{FF2B5EF4-FFF2-40B4-BE49-F238E27FC236}">
                <a16:creationId xmlns:a16="http://schemas.microsoft.com/office/drawing/2014/main" id="{F1996B85-EFD5-40E7-823A-146FC44F3890}"/>
              </a:ext>
            </a:extLst>
          </p:cNvPr>
          <p:cNvSpPr>
            <a:spLocks noChangeArrowheads="1"/>
          </p:cNvSpPr>
          <p:nvPr>
            <p:custDataLst>
              <p:tags r:id="rId24"/>
            </p:custDataLst>
          </p:nvPr>
        </p:nvSpPr>
        <p:spPr bwMode="auto">
          <a:xfrm>
            <a:off x="5360988" y="2524025"/>
            <a:ext cx="1239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(Facteurs clé)</a:t>
            </a:r>
            <a:endParaRPr lang="fr-FR" altLang="fr-FR" sz="1800"/>
          </a:p>
        </p:txBody>
      </p:sp>
      <p:sp>
        <p:nvSpPr>
          <p:cNvPr id="40985" name="Rectangle 25">
            <a:extLst>
              <a:ext uri="{FF2B5EF4-FFF2-40B4-BE49-F238E27FC236}">
                <a16:creationId xmlns:a16="http://schemas.microsoft.com/office/drawing/2014/main" id="{F3BF9002-9358-4813-A2A4-E9BE96C8C2B0}"/>
              </a:ext>
            </a:extLst>
          </p:cNvPr>
          <p:cNvSpPr>
            <a:spLocks noChangeArrowheads="1"/>
          </p:cNvSpPr>
          <p:nvPr>
            <p:custDataLst>
              <p:tags r:id="rId25"/>
            </p:custDataLst>
          </p:nvPr>
        </p:nvSpPr>
        <p:spPr bwMode="auto">
          <a:xfrm>
            <a:off x="5346700" y="3095525"/>
            <a:ext cx="920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Coûts bas</a:t>
            </a:r>
            <a:endParaRPr lang="fr-FR" altLang="fr-FR" sz="1800"/>
          </a:p>
        </p:txBody>
      </p:sp>
      <p:sp>
        <p:nvSpPr>
          <p:cNvPr id="40986" name="Rectangle 26">
            <a:extLst>
              <a:ext uri="{FF2B5EF4-FFF2-40B4-BE49-F238E27FC236}">
                <a16:creationId xmlns:a16="http://schemas.microsoft.com/office/drawing/2014/main" id="{9E851434-0E0F-482E-ADF8-6A25D80B7CC3}"/>
              </a:ext>
            </a:extLst>
          </p:cNvPr>
          <p:cNvSpPr>
            <a:spLocks noChangeArrowheads="1"/>
          </p:cNvSpPr>
          <p:nvPr>
            <p:custDataLst>
              <p:tags r:id="rId26"/>
            </p:custDataLst>
          </p:nvPr>
        </p:nvSpPr>
        <p:spPr bwMode="auto">
          <a:xfrm>
            <a:off x="5364163" y="3382863"/>
            <a:ext cx="1419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Qualité assurée</a:t>
            </a:r>
            <a:endParaRPr lang="fr-FR" altLang="fr-FR" sz="1800"/>
          </a:p>
        </p:txBody>
      </p:sp>
      <p:sp>
        <p:nvSpPr>
          <p:cNvPr id="40987" name="Rectangle 27">
            <a:extLst>
              <a:ext uri="{FF2B5EF4-FFF2-40B4-BE49-F238E27FC236}">
                <a16:creationId xmlns:a16="http://schemas.microsoft.com/office/drawing/2014/main" id="{7708AA96-9A92-4BEA-A8C4-711F44FFB72B}"/>
              </a:ext>
            </a:extLst>
          </p:cNvPr>
          <p:cNvSpPr>
            <a:spLocks noChangeArrowheads="1"/>
          </p:cNvSpPr>
          <p:nvPr>
            <p:custDataLst>
              <p:tags r:id="rId27"/>
            </p:custDataLst>
          </p:nvPr>
        </p:nvSpPr>
        <p:spPr bwMode="auto">
          <a:xfrm>
            <a:off x="5343525" y="3668613"/>
            <a:ext cx="9017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Réactivité</a:t>
            </a:r>
            <a:endParaRPr lang="fr-FR" altLang="fr-FR" sz="1800"/>
          </a:p>
        </p:txBody>
      </p:sp>
      <p:sp>
        <p:nvSpPr>
          <p:cNvPr id="40988" name="Rectangle 28">
            <a:extLst>
              <a:ext uri="{FF2B5EF4-FFF2-40B4-BE49-F238E27FC236}">
                <a16:creationId xmlns:a16="http://schemas.microsoft.com/office/drawing/2014/main" id="{63286CCF-9926-4A95-BCC2-2C450786893B}"/>
              </a:ext>
            </a:extLst>
          </p:cNvPr>
          <p:cNvSpPr>
            <a:spLocks noChangeArrowheads="1"/>
          </p:cNvSpPr>
          <p:nvPr>
            <p:custDataLst>
              <p:tags r:id="rId28"/>
            </p:custDataLst>
          </p:nvPr>
        </p:nvSpPr>
        <p:spPr bwMode="auto">
          <a:xfrm>
            <a:off x="5334000" y="3954363"/>
            <a:ext cx="7175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Fiabilité</a:t>
            </a:r>
            <a:endParaRPr lang="fr-FR" altLang="fr-FR" sz="1800"/>
          </a:p>
        </p:txBody>
      </p:sp>
      <p:sp>
        <p:nvSpPr>
          <p:cNvPr id="40989" name="Rectangle 29">
            <a:extLst>
              <a:ext uri="{FF2B5EF4-FFF2-40B4-BE49-F238E27FC236}">
                <a16:creationId xmlns:a16="http://schemas.microsoft.com/office/drawing/2014/main" id="{77E07B28-1DAE-4C69-8AAB-EEB7631ADAE6}"/>
              </a:ext>
            </a:extLst>
          </p:cNvPr>
          <p:cNvSpPr>
            <a:spLocks noChangeArrowheads="1"/>
          </p:cNvSpPr>
          <p:nvPr>
            <p:custDataLst>
              <p:tags r:id="rId29"/>
            </p:custDataLst>
          </p:nvPr>
        </p:nvSpPr>
        <p:spPr bwMode="auto">
          <a:xfrm>
            <a:off x="5340350" y="4241700"/>
            <a:ext cx="1035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Flexibilité 1</a:t>
            </a:r>
            <a:endParaRPr lang="fr-FR" altLang="fr-FR" sz="1800"/>
          </a:p>
        </p:txBody>
      </p:sp>
      <p:sp>
        <p:nvSpPr>
          <p:cNvPr id="40990" name="Rectangle 30">
            <a:extLst>
              <a:ext uri="{FF2B5EF4-FFF2-40B4-BE49-F238E27FC236}">
                <a16:creationId xmlns:a16="http://schemas.microsoft.com/office/drawing/2014/main" id="{9FF2F70F-2029-464F-8655-0FE31D0A0585}"/>
              </a:ext>
            </a:extLst>
          </p:cNvPr>
          <p:cNvSpPr>
            <a:spLocks noChangeArrowheads="1"/>
          </p:cNvSpPr>
          <p:nvPr>
            <p:custDataLst>
              <p:tags r:id="rId30"/>
            </p:custDataLst>
          </p:nvPr>
        </p:nvSpPr>
        <p:spPr bwMode="auto">
          <a:xfrm>
            <a:off x="5354638" y="4425850"/>
            <a:ext cx="1809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(produits / services)</a:t>
            </a:r>
            <a:endParaRPr lang="fr-FR" altLang="fr-FR" sz="1800"/>
          </a:p>
        </p:txBody>
      </p:sp>
      <p:sp>
        <p:nvSpPr>
          <p:cNvPr id="40991" name="Rectangle 31">
            <a:extLst>
              <a:ext uri="{FF2B5EF4-FFF2-40B4-BE49-F238E27FC236}">
                <a16:creationId xmlns:a16="http://schemas.microsoft.com/office/drawing/2014/main" id="{5442EEC8-3E23-436A-B0A2-E11FBA968F47}"/>
              </a:ext>
            </a:extLst>
          </p:cNvPr>
          <p:cNvSpPr>
            <a:spLocks noChangeArrowheads="1"/>
          </p:cNvSpPr>
          <p:nvPr>
            <p:custDataLst>
              <p:tags r:id="rId31"/>
            </p:custDataLst>
          </p:nvPr>
        </p:nvSpPr>
        <p:spPr bwMode="auto">
          <a:xfrm>
            <a:off x="5340350" y="4711600"/>
            <a:ext cx="1035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Flexibilité 1</a:t>
            </a:r>
            <a:endParaRPr lang="fr-FR" altLang="fr-FR" sz="1800"/>
          </a:p>
        </p:txBody>
      </p:sp>
      <p:sp>
        <p:nvSpPr>
          <p:cNvPr id="40992" name="Rectangle 32">
            <a:extLst>
              <a:ext uri="{FF2B5EF4-FFF2-40B4-BE49-F238E27FC236}">
                <a16:creationId xmlns:a16="http://schemas.microsoft.com/office/drawing/2014/main" id="{7EBF0CD0-4F25-48A0-A9B1-A4C5AD24E66A}"/>
              </a:ext>
            </a:extLst>
          </p:cNvPr>
          <p:cNvSpPr>
            <a:spLocks noChangeArrowheads="1"/>
          </p:cNvSpPr>
          <p:nvPr>
            <p:custDataLst>
              <p:tags r:id="rId32"/>
            </p:custDataLst>
          </p:nvPr>
        </p:nvSpPr>
        <p:spPr bwMode="auto">
          <a:xfrm>
            <a:off x="5310188" y="4895750"/>
            <a:ext cx="101600" cy="244475"/>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fr-FR" altLang="fr-FR" sz="1500">
                <a:solidFill>
                  <a:srgbClr val="000000"/>
                </a:solidFill>
              </a:rPr>
              <a:t>(</a:t>
            </a:r>
            <a:endParaRPr lang="fr-FR" altLang="fr-FR" sz="1800"/>
          </a:p>
        </p:txBody>
      </p:sp>
      <p:sp>
        <p:nvSpPr>
          <p:cNvPr id="40993" name="Rectangle 33">
            <a:extLst>
              <a:ext uri="{FF2B5EF4-FFF2-40B4-BE49-F238E27FC236}">
                <a16:creationId xmlns:a16="http://schemas.microsoft.com/office/drawing/2014/main" id="{94B8FEB7-0D88-477F-AA88-D0B0FC9DFE82}"/>
              </a:ext>
            </a:extLst>
          </p:cNvPr>
          <p:cNvSpPr>
            <a:spLocks noChangeArrowheads="1"/>
          </p:cNvSpPr>
          <p:nvPr>
            <p:custDataLst>
              <p:tags r:id="rId33"/>
            </p:custDataLst>
          </p:nvPr>
        </p:nvSpPr>
        <p:spPr bwMode="auto">
          <a:xfrm>
            <a:off x="5389563" y="4895750"/>
            <a:ext cx="32861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mix</a:t>
            </a:r>
            <a:endParaRPr lang="fr-FR" altLang="fr-FR" sz="1800"/>
          </a:p>
        </p:txBody>
      </p:sp>
      <p:sp>
        <p:nvSpPr>
          <p:cNvPr id="40994" name="Rectangle 34">
            <a:extLst>
              <a:ext uri="{FF2B5EF4-FFF2-40B4-BE49-F238E27FC236}">
                <a16:creationId xmlns:a16="http://schemas.microsoft.com/office/drawing/2014/main" id="{7697849B-3155-43A7-A84C-69D3B9AE314F}"/>
              </a:ext>
            </a:extLst>
          </p:cNvPr>
          <p:cNvSpPr>
            <a:spLocks noChangeArrowheads="1"/>
          </p:cNvSpPr>
          <p:nvPr>
            <p:custDataLst>
              <p:tags r:id="rId34"/>
            </p:custDataLst>
          </p:nvPr>
        </p:nvSpPr>
        <p:spPr bwMode="auto">
          <a:xfrm>
            <a:off x="5768975" y="4895750"/>
            <a:ext cx="7175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a:t>
            </a:r>
            <a:endParaRPr lang="fr-FR" altLang="fr-FR" sz="1800"/>
          </a:p>
        </p:txBody>
      </p:sp>
      <p:sp>
        <p:nvSpPr>
          <p:cNvPr id="40995" name="Rectangle 35">
            <a:extLst>
              <a:ext uri="{FF2B5EF4-FFF2-40B4-BE49-F238E27FC236}">
                <a16:creationId xmlns:a16="http://schemas.microsoft.com/office/drawing/2014/main" id="{9E4F40D4-EE67-47A9-9A5F-AFD41A82F514}"/>
              </a:ext>
            </a:extLst>
          </p:cNvPr>
          <p:cNvSpPr>
            <a:spLocks noChangeArrowheads="1"/>
          </p:cNvSpPr>
          <p:nvPr>
            <p:custDataLst>
              <p:tags r:id="rId35"/>
            </p:custDataLst>
          </p:nvPr>
        </p:nvSpPr>
        <p:spPr bwMode="auto">
          <a:xfrm>
            <a:off x="5340350" y="5264050"/>
            <a:ext cx="1035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Flexibilité 2</a:t>
            </a:r>
            <a:endParaRPr lang="fr-FR" altLang="fr-FR" sz="1800"/>
          </a:p>
        </p:txBody>
      </p:sp>
      <p:sp>
        <p:nvSpPr>
          <p:cNvPr id="40997" name="Rectangle 37">
            <a:extLst>
              <a:ext uri="{FF2B5EF4-FFF2-40B4-BE49-F238E27FC236}">
                <a16:creationId xmlns:a16="http://schemas.microsoft.com/office/drawing/2014/main" id="{8B709FBD-0060-4A85-B353-75EE2B3827ED}"/>
              </a:ext>
            </a:extLst>
          </p:cNvPr>
          <p:cNvSpPr>
            <a:spLocks noChangeArrowheads="1"/>
          </p:cNvSpPr>
          <p:nvPr>
            <p:custDataLst>
              <p:tags r:id="rId36"/>
            </p:custDataLst>
          </p:nvPr>
        </p:nvSpPr>
        <p:spPr bwMode="auto">
          <a:xfrm>
            <a:off x="5172075" y="5576888"/>
            <a:ext cx="20955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21" name="Rectangle 61">
            <a:extLst>
              <a:ext uri="{FF2B5EF4-FFF2-40B4-BE49-F238E27FC236}">
                <a16:creationId xmlns:a16="http://schemas.microsoft.com/office/drawing/2014/main" id="{8D9CB91C-B84C-4DB2-A13F-2A0B5E64B28E}"/>
              </a:ext>
            </a:extLst>
          </p:cNvPr>
          <p:cNvSpPr>
            <a:spLocks noChangeArrowheads="1"/>
          </p:cNvSpPr>
          <p:nvPr>
            <p:custDataLst>
              <p:tags r:id="rId37"/>
            </p:custDataLst>
          </p:nvPr>
        </p:nvSpPr>
        <p:spPr bwMode="auto">
          <a:xfrm>
            <a:off x="1841500" y="2822475"/>
            <a:ext cx="2570163" cy="17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22" name="Rectangle 62">
            <a:extLst>
              <a:ext uri="{FF2B5EF4-FFF2-40B4-BE49-F238E27FC236}">
                <a16:creationId xmlns:a16="http://schemas.microsoft.com/office/drawing/2014/main" id="{FBB41CED-0C0C-4BC3-A6A5-F7CB3F5D5A25}"/>
              </a:ext>
            </a:extLst>
          </p:cNvPr>
          <p:cNvSpPr>
            <a:spLocks noChangeArrowheads="1"/>
          </p:cNvSpPr>
          <p:nvPr>
            <p:custDataLst>
              <p:tags r:id="rId38"/>
            </p:custDataLst>
          </p:nvPr>
        </p:nvSpPr>
        <p:spPr bwMode="auto">
          <a:xfrm>
            <a:off x="4887913" y="2822475"/>
            <a:ext cx="2570162" cy="17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23" name="Rectangle 63">
            <a:extLst>
              <a:ext uri="{FF2B5EF4-FFF2-40B4-BE49-F238E27FC236}">
                <a16:creationId xmlns:a16="http://schemas.microsoft.com/office/drawing/2014/main" id="{AA87FBBD-6CA7-462F-BA2C-35F265339FD8}"/>
              </a:ext>
            </a:extLst>
          </p:cNvPr>
          <p:cNvSpPr>
            <a:spLocks noChangeArrowheads="1"/>
          </p:cNvSpPr>
          <p:nvPr>
            <p:custDataLst>
              <p:tags r:id="rId39"/>
            </p:custDataLst>
          </p:nvPr>
        </p:nvSpPr>
        <p:spPr bwMode="auto">
          <a:xfrm>
            <a:off x="1841500" y="1816000"/>
            <a:ext cx="2571750" cy="4205288"/>
          </a:xfrm>
          <a:prstGeom prst="rect">
            <a:avLst/>
          </a:prstGeom>
          <a:solidFill>
            <a:srgbClr val="FFCCFF"/>
          </a:solidFill>
          <a:ln w="22225">
            <a:solidFill>
              <a:srgbClr val="000000"/>
            </a:solidFill>
            <a:miter lim="800000"/>
            <a:headEnd/>
            <a:tailEnd/>
          </a:ln>
        </p:spPr>
        <p:txBody>
          <a:bodyPr/>
          <a:lstStyle/>
          <a:p>
            <a:endParaRPr lang="fr-FR"/>
          </a:p>
        </p:txBody>
      </p:sp>
      <p:sp>
        <p:nvSpPr>
          <p:cNvPr id="41024" name="Rectangle 64">
            <a:extLst>
              <a:ext uri="{FF2B5EF4-FFF2-40B4-BE49-F238E27FC236}">
                <a16:creationId xmlns:a16="http://schemas.microsoft.com/office/drawing/2014/main" id="{F8F339A1-6EB5-4C88-B31D-E7725FF0E04B}"/>
              </a:ext>
            </a:extLst>
          </p:cNvPr>
          <p:cNvSpPr>
            <a:spLocks noChangeArrowheads="1"/>
          </p:cNvSpPr>
          <p:nvPr>
            <p:custDataLst>
              <p:tags r:id="rId40"/>
            </p:custDataLst>
          </p:nvPr>
        </p:nvSpPr>
        <p:spPr bwMode="auto">
          <a:xfrm>
            <a:off x="4887913" y="1816000"/>
            <a:ext cx="2571750" cy="4205288"/>
          </a:xfrm>
          <a:prstGeom prst="rect">
            <a:avLst/>
          </a:prstGeom>
          <a:solidFill>
            <a:schemeClr val="tx2"/>
          </a:solidFill>
          <a:ln w="22225">
            <a:solidFill>
              <a:srgbClr val="000000"/>
            </a:solidFill>
            <a:miter lim="800000"/>
            <a:headEnd/>
            <a:tailEnd/>
          </a:ln>
        </p:spPr>
        <p:txBody>
          <a:bodyPr/>
          <a:lstStyle/>
          <a:p>
            <a:endParaRPr lang="fr-FR"/>
          </a:p>
        </p:txBody>
      </p:sp>
      <p:sp>
        <p:nvSpPr>
          <p:cNvPr id="41025" name="Rectangle 65">
            <a:extLst>
              <a:ext uri="{FF2B5EF4-FFF2-40B4-BE49-F238E27FC236}">
                <a16:creationId xmlns:a16="http://schemas.microsoft.com/office/drawing/2014/main" id="{06FE1919-5DE7-48AF-862F-F75A867C5DC4}"/>
              </a:ext>
            </a:extLst>
          </p:cNvPr>
          <p:cNvSpPr>
            <a:spLocks noChangeArrowheads="1"/>
          </p:cNvSpPr>
          <p:nvPr>
            <p:custDataLst>
              <p:tags r:id="rId41"/>
            </p:custDataLst>
          </p:nvPr>
        </p:nvSpPr>
        <p:spPr bwMode="auto">
          <a:xfrm>
            <a:off x="1936750" y="1960463"/>
            <a:ext cx="2284413"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26" name="Rectangle 66">
            <a:extLst>
              <a:ext uri="{FF2B5EF4-FFF2-40B4-BE49-F238E27FC236}">
                <a16:creationId xmlns:a16="http://schemas.microsoft.com/office/drawing/2014/main" id="{4BC26E06-2F2F-4022-AF2B-1927B87F13EA}"/>
              </a:ext>
            </a:extLst>
          </p:cNvPr>
          <p:cNvSpPr>
            <a:spLocks noChangeArrowheads="1"/>
          </p:cNvSpPr>
          <p:nvPr>
            <p:custDataLst>
              <p:tags r:id="rId42"/>
            </p:custDataLst>
          </p:nvPr>
        </p:nvSpPr>
        <p:spPr bwMode="auto">
          <a:xfrm>
            <a:off x="3201988" y="1993800"/>
            <a:ext cx="1076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900">
                <a:solidFill>
                  <a:srgbClr val="00279F"/>
                </a:solidFill>
              </a:rPr>
              <a:t>Facteurs </a:t>
            </a:r>
            <a:endParaRPr lang="fr-FR" altLang="fr-FR" sz="2000">
              <a:solidFill>
                <a:srgbClr val="00279F"/>
              </a:solidFill>
            </a:endParaRPr>
          </a:p>
        </p:txBody>
      </p:sp>
      <p:sp>
        <p:nvSpPr>
          <p:cNvPr id="41027" name="Rectangle 67">
            <a:extLst>
              <a:ext uri="{FF2B5EF4-FFF2-40B4-BE49-F238E27FC236}">
                <a16:creationId xmlns:a16="http://schemas.microsoft.com/office/drawing/2014/main" id="{113D1F4C-ADF4-43B6-A573-C70F658883B6}"/>
              </a:ext>
            </a:extLst>
          </p:cNvPr>
          <p:cNvSpPr>
            <a:spLocks noChangeArrowheads="1"/>
          </p:cNvSpPr>
          <p:nvPr>
            <p:custDataLst>
              <p:tags r:id="rId43"/>
            </p:custDataLst>
          </p:nvPr>
        </p:nvSpPr>
        <p:spPr bwMode="auto">
          <a:xfrm>
            <a:off x="2566988" y="2204938"/>
            <a:ext cx="16668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900">
                <a:solidFill>
                  <a:srgbClr val="00279F"/>
                </a:solidFill>
              </a:rPr>
              <a:t>concurrentiels</a:t>
            </a:r>
            <a:endParaRPr lang="fr-FR" altLang="fr-FR" sz="2000">
              <a:solidFill>
                <a:srgbClr val="00279F"/>
              </a:solidFill>
            </a:endParaRPr>
          </a:p>
        </p:txBody>
      </p:sp>
      <p:sp>
        <p:nvSpPr>
          <p:cNvPr id="41028" name="Rectangle 68">
            <a:extLst>
              <a:ext uri="{FF2B5EF4-FFF2-40B4-BE49-F238E27FC236}">
                <a16:creationId xmlns:a16="http://schemas.microsoft.com/office/drawing/2014/main" id="{4F307216-C51A-4630-A2DF-936F94804CD8}"/>
              </a:ext>
            </a:extLst>
          </p:cNvPr>
          <p:cNvSpPr>
            <a:spLocks noChangeArrowheads="1"/>
          </p:cNvSpPr>
          <p:nvPr>
            <p:custDataLst>
              <p:tags r:id="rId44"/>
            </p:custDataLst>
          </p:nvPr>
        </p:nvSpPr>
        <p:spPr bwMode="auto">
          <a:xfrm>
            <a:off x="2849563" y="2524025"/>
            <a:ext cx="14303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700">
                <a:solidFill>
                  <a:srgbClr val="00279F"/>
                </a:solidFill>
              </a:rPr>
              <a:t>(Valeur client)</a:t>
            </a:r>
            <a:endParaRPr lang="fr-FR" altLang="fr-FR" sz="2000">
              <a:solidFill>
                <a:srgbClr val="00279F"/>
              </a:solidFill>
            </a:endParaRPr>
          </a:p>
        </p:txBody>
      </p:sp>
      <p:sp>
        <p:nvSpPr>
          <p:cNvPr id="41029" name="Rectangle 69">
            <a:extLst>
              <a:ext uri="{FF2B5EF4-FFF2-40B4-BE49-F238E27FC236}">
                <a16:creationId xmlns:a16="http://schemas.microsoft.com/office/drawing/2014/main" id="{4FC2A396-7A9C-4F84-B3AB-763C81E9FC84}"/>
              </a:ext>
            </a:extLst>
          </p:cNvPr>
          <p:cNvSpPr>
            <a:spLocks noChangeArrowheads="1"/>
          </p:cNvSpPr>
          <p:nvPr>
            <p:custDataLst>
              <p:tags r:id="rId45"/>
            </p:custDataLst>
          </p:nvPr>
        </p:nvSpPr>
        <p:spPr bwMode="auto">
          <a:xfrm>
            <a:off x="3443288" y="3095525"/>
            <a:ext cx="7413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Prix bas</a:t>
            </a:r>
            <a:endParaRPr lang="fr-FR" altLang="fr-FR" sz="1800"/>
          </a:p>
        </p:txBody>
      </p:sp>
      <p:sp>
        <p:nvSpPr>
          <p:cNvPr id="41030" name="Rectangle 70">
            <a:extLst>
              <a:ext uri="{FF2B5EF4-FFF2-40B4-BE49-F238E27FC236}">
                <a16:creationId xmlns:a16="http://schemas.microsoft.com/office/drawing/2014/main" id="{E274FCE7-014B-4C06-94EE-2A5FEB6082EB}"/>
              </a:ext>
            </a:extLst>
          </p:cNvPr>
          <p:cNvSpPr>
            <a:spLocks noChangeArrowheads="1"/>
          </p:cNvSpPr>
          <p:nvPr>
            <p:custDataLst>
              <p:tags r:id="rId46"/>
            </p:custDataLst>
          </p:nvPr>
        </p:nvSpPr>
        <p:spPr bwMode="auto">
          <a:xfrm>
            <a:off x="2813050" y="3382863"/>
            <a:ext cx="13858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Qualité parfaite</a:t>
            </a:r>
            <a:endParaRPr lang="fr-FR" altLang="fr-FR" sz="1800"/>
          </a:p>
        </p:txBody>
      </p:sp>
      <p:sp>
        <p:nvSpPr>
          <p:cNvPr id="41031" name="Rectangle 71">
            <a:extLst>
              <a:ext uri="{FF2B5EF4-FFF2-40B4-BE49-F238E27FC236}">
                <a16:creationId xmlns:a16="http://schemas.microsoft.com/office/drawing/2014/main" id="{2D785995-0C04-4B79-ADC9-8EA6BC16F096}"/>
              </a:ext>
            </a:extLst>
          </p:cNvPr>
          <p:cNvSpPr>
            <a:spLocks noChangeArrowheads="1"/>
          </p:cNvSpPr>
          <p:nvPr>
            <p:custDataLst>
              <p:tags r:id="rId47"/>
            </p:custDataLst>
          </p:nvPr>
        </p:nvSpPr>
        <p:spPr bwMode="auto">
          <a:xfrm>
            <a:off x="3005138" y="3668613"/>
            <a:ext cx="11969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Délais courts</a:t>
            </a:r>
            <a:endParaRPr lang="fr-FR" altLang="fr-FR" sz="1800"/>
          </a:p>
        </p:txBody>
      </p:sp>
      <p:sp>
        <p:nvSpPr>
          <p:cNvPr id="41032" name="Rectangle 72">
            <a:extLst>
              <a:ext uri="{FF2B5EF4-FFF2-40B4-BE49-F238E27FC236}">
                <a16:creationId xmlns:a16="http://schemas.microsoft.com/office/drawing/2014/main" id="{BC6BE9EC-553E-4056-93E9-94E46019424E}"/>
              </a:ext>
            </a:extLst>
          </p:cNvPr>
          <p:cNvSpPr>
            <a:spLocks noChangeArrowheads="1"/>
          </p:cNvSpPr>
          <p:nvPr>
            <p:custDataLst>
              <p:tags r:id="rId48"/>
            </p:custDataLst>
          </p:nvPr>
        </p:nvSpPr>
        <p:spPr bwMode="auto">
          <a:xfrm>
            <a:off x="2478088" y="3954363"/>
            <a:ext cx="1736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Livraison maîtrisée</a:t>
            </a:r>
            <a:endParaRPr lang="fr-FR" altLang="fr-FR" sz="1800"/>
          </a:p>
        </p:txBody>
      </p:sp>
      <p:sp>
        <p:nvSpPr>
          <p:cNvPr id="41033" name="Rectangle 73">
            <a:extLst>
              <a:ext uri="{FF2B5EF4-FFF2-40B4-BE49-F238E27FC236}">
                <a16:creationId xmlns:a16="http://schemas.microsoft.com/office/drawing/2014/main" id="{4ECB94F1-B79A-416D-868B-75F36599D1D8}"/>
              </a:ext>
            </a:extLst>
          </p:cNvPr>
          <p:cNvSpPr>
            <a:spLocks noChangeArrowheads="1"/>
          </p:cNvSpPr>
          <p:nvPr>
            <p:custDataLst>
              <p:tags r:id="rId49"/>
            </p:custDataLst>
          </p:nvPr>
        </p:nvSpPr>
        <p:spPr bwMode="auto">
          <a:xfrm>
            <a:off x="2503488" y="4241700"/>
            <a:ext cx="17224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Produits innovants</a:t>
            </a:r>
            <a:endParaRPr lang="fr-FR" altLang="fr-FR" sz="1800"/>
          </a:p>
        </p:txBody>
      </p:sp>
      <p:sp>
        <p:nvSpPr>
          <p:cNvPr id="41034" name="Rectangle 74">
            <a:extLst>
              <a:ext uri="{FF2B5EF4-FFF2-40B4-BE49-F238E27FC236}">
                <a16:creationId xmlns:a16="http://schemas.microsoft.com/office/drawing/2014/main" id="{717F5475-35AE-4ED4-BF74-DEAB3ABE7695}"/>
              </a:ext>
            </a:extLst>
          </p:cNvPr>
          <p:cNvSpPr>
            <a:spLocks noChangeArrowheads="1"/>
          </p:cNvSpPr>
          <p:nvPr>
            <p:custDataLst>
              <p:tags r:id="rId50"/>
            </p:custDataLst>
          </p:nvPr>
        </p:nvSpPr>
        <p:spPr bwMode="auto">
          <a:xfrm>
            <a:off x="3238500" y="4425850"/>
            <a:ext cx="955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&amp; services</a:t>
            </a:r>
            <a:endParaRPr lang="fr-FR" altLang="fr-FR" sz="1800"/>
          </a:p>
        </p:txBody>
      </p:sp>
      <p:sp>
        <p:nvSpPr>
          <p:cNvPr id="41035" name="Rectangle 75">
            <a:extLst>
              <a:ext uri="{FF2B5EF4-FFF2-40B4-BE49-F238E27FC236}">
                <a16:creationId xmlns:a16="http://schemas.microsoft.com/office/drawing/2014/main" id="{A5C31F07-7DE4-4540-9512-AF7A8AAD9A27}"/>
              </a:ext>
            </a:extLst>
          </p:cNvPr>
          <p:cNvSpPr>
            <a:spLocks noChangeArrowheads="1"/>
          </p:cNvSpPr>
          <p:nvPr>
            <p:custDataLst>
              <p:tags r:id="rId51"/>
            </p:custDataLst>
          </p:nvPr>
        </p:nvSpPr>
        <p:spPr bwMode="auto">
          <a:xfrm>
            <a:off x="2676525" y="4711600"/>
            <a:ext cx="1566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Large gamme de </a:t>
            </a:r>
            <a:endParaRPr lang="fr-FR" altLang="fr-FR" sz="1800"/>
          </a:p>
        </p:txBody>
      </p:sp>
      <p:sp>
        <p:nvSpPr>
          <p:cNvPr id="41036" name="Rectangle 76">
            <a:extLst>
              <a:ext uri="{FF2B5EF4-FFF2-40B4-BE49-F238E27FC236}">
                <a16:creationId xmlns:a16="http://schemas.microsoft.com/office/drawing/2014/main" id="{358EBDC3-9222-4C59-A61B-141CAC045E48}"/>
              </a:ext>
            </a:extLst>
          </p:cNvPr>
          <p:cNvSpPr>
            <a:spLocks noChangeArrowheads="1"/>
          </p:cNvSpPr>
          <p:nvPr>
            <p:custDataLst>
              <p:tags r:id="rId52"/>
            </p:custDataLst>
          </p:nvPr>
        </p:nvSpPr>
        <p:spPr bwMode="auto">
          <a:xfrm>
            <a:off x="3438525" y="4895750"/>
            <a:ext cx="7604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produits</a:t>
            </a:r>
            <a:endParaRPr lang="fr-FR" altLang="fr-FR" sz="1800"/>
          </a:p>
        </p:txBody>
      </p:sp>
      <p:sp>
        <p:nvSpPr>
          <p:cNvPr id="41037" name="Rectangle 77">
            <a:extLst>
              <a:ext uri="{FF2B5EF4-FFF2-40B4-BE49-F238E27FC236}">
                <a16:creationId xmlns:a16="http://schemas.microsoft.com/office/drawing/2014/main" id="{77DCD1BD-E545-4290-B242-7E504DF3FA95}"/>
              </a:ext>
            </a:extLst>
          </p:cNvPr>
          <p:cNvSpPr>
            <a:spLocks noChangeArrowheads="1"/>
          </p:cNvSpPr>
          <p:nvPr>
            <p:custDataLst>
              <p:tags r:id="rId53"/>
            </p:custDataLst>
          </p:nvPr>
        </p:nvSpPr>
        <p:spPr bwMode="auto">
          <a:xfrm>
            <a:off x="2257425" y="5181500"/>
            <a:ext cx="2019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Possibilité de réagir à </a:t>
            </a:r>
            <a:endParaRPr lang="fr-FR" altLang="fr-FR" sz="1800"/>
          </a:p>
        </p:txBody>
      </p:sp>
      <p:sp>
        <p:nvSpPr>
          <p:cNvPr id="41038" name="Rectangle 78">
            <a:extLst>
              <a:ext uri="{FF2B5EF4-FFF2-40B4-BE49-F238E27FC236}">
                <a16:creationId xmlns:a16="http://schemas.microsoft.com/office/drawing/2014/main" id="{D402AF41-AACB-42E7-86E3-A18B9B14B4C4}"/>
              </a:ext>
            </a:extLst>
          </p:cNvPr>
          <p:cNvSpPr>
            <a:spLocks noChangeArrowheads="1"/>
          </p:cNvSpPr>
          <p:nvPr>
            <p:custDataLst>
              <p:tags r:id="rId54"/>
            </p:custDataLst>
          </p:nvPr>
        </p:nvSpPr>
        <p:spPr bwMode="auto">
          <a:xfrm>
            <a:off x="2336800" y="5365650"/>
            <a:ext cx="19446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des modifications de </a:t>
            </a:r>
            <a:endParaRPr lang="fr-FR" altLang="fr-FR" sz="1800"/>
          </a:p>
        </p:txBody>
      </p:sp>
      <p:sp>
        <p:nvSpPr>
          <p:cNvPr id="41039" name="Rectangle 79">
            <a:extLst>
              <a:ext uri="{FF2B5EF4-FFF2-40B4-BE49-F238E27FC236}">
                <a16:creationId xmlns:a16="http://schemas.microsoft.com/office/drawing/2014/main" id="{1BDFD7C7-8D05-46CE-8FBC-0DD87528F23A}"/>
              </a:ext>
            </a:extLst>
          </p:cNvPr>
          <p:cNvSpPr>
            <a:spLocks noChangeArrowheads="1"/>
          </p:cNvSpPr>
          <p:nvPr>
            <p:custDataLst>
              <p:tags r:id="rId55"/>
            </p:custDataLst>
          </p:nvPr>
        </p:nvSpPr>
        <p:spPr bwMode="auto">
          <a:xfrm>
            <a:off x="2660650" y="5549800"/>
            <a:ext cx="1543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délais ou volume</a:t>
            </a:r>
            <a:endParaRPr lang="fr-FR" altLang="fr-FR" sz="1800"/>
          </a:p>
        </p:txBody>
      </p:sp>
      <p:sp>
        <p:nvSpPr>
          <p:cNvPr id="41040" name="Rectangle 80">
            <a:extLst>
              <a:ext uri="{FF2B5EF4-FFF2-40B4-BE49-F238E27FC236}">
                <a16:creationId xmlns:a16="http://schemas.microsoft.com/office/drawing/2014/main" id="{AFD6FCCC-C9C2-4ACB-83CC-76CE0D51569C}"/>
              </a:ext>
            </a:extLst>
          </p:cNvPr>
          <p:cNvSpPr>
            <a:spLocks noChangeArrowheads="1"/>
          </p:cNvSpPr>
          <p:nvPr>
            <p:custDataLst>
              <p:tags r:id="rId56"/>
            </p:custDataLst>
          </p:nvPr>
        </p:nvSpPr>
        <p:spPr bwMode="auto">
          <a:xfrm>
            <a:off x="5172075" y="1960463"/>
            <a:ext cx="2192338"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41" name="Rectangle 81">
            <a:extLst>
              <a:ext uri="{FF2B5EF4-FFF2-40B4-BE49-F238E27FC236}">
                <a16:creationId xmlns:a16="http://schemas.microsoft.com/office/drawing/2014/main" id="{2812C8EB-12EE-458C-8BFA-A9AD59131B61}"/>
              </a:ext>
            </a:extLst>
          </p:cNvPr>
          <p:cNvSpPr>
            <a:spLocks noChangeArrowheads="1"/>
          </p:cNvSpPr>
          <p:nvPr>
            <p:custDataLst>
              <p:tags r:id="rId57"/>
            </p:custDataLst>
          </p:nvPr>
        </p:nvSpPr>
        <p:spPr bwMode="auto">
          <a:xfrm>
            <a:off x="5340350" y="1993800"/>
            <a:ext cx="1330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900">
                <a:solidFill>
                  <a:srgbClr val="00279F"/>
                </a:solidFill>
              </a:rPr>
              <a:t>Critères de </a:t>
            </a:r>
            <a:endParaRPr lang="fr-FR" altLang="fr-FR" sz="2000">
              <a:solidFill>
                <a:srgbClr val="00279F"/>
              </a:solidFill>
            </a:endParaRPr>
          </a:p>
        </p:txBody>
      </p:sp>
      <p:sp>
        <p:nvSpPr>
          <p:cNvPr id="41042" name="Rectangle 82">
            <a:extLst>
              <a:ext uri="{FF2B5EF4-FFF2-40B4-BE49-F238E27FC236}">
                <a16:creationId xmlns:a16="http://schemas.microsoft.com/office/drawing/2014/main" id="{B9510269-121B-4507-B544-E803FC3692BE}"/>
              </a:ext>
            </a:extLst>
          </p:cNvPr>
          <p:cNvSpPr>
            <a:spLocks noChangeArrowheads="1"/>
          </p:cNvSpPr>
          <p:nvPr>
            <p:custDataLst>
              <p:tags r:id="rId58"/>
            </p:custDataLst>
          </p:nvPr>
        </p:nvSpPr>
        <p:spPr bwMode="auto">
          <a:xfrm>
            <a:off x="5340350" y="2204938"/>
            <a:ext cx="1866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900">
                <a:solidFill>
                  <a:srgbClr val="00279F"/>
                </a:solidFill>
              </a:rPr>
              <a:t>performance SC</a:t>
            </a:r>
            <a:endParaRPr lang="fr-FR" altLang="fr-FR" sz="2000">
              <a:solidFill>
                <a:srgbClr val="00279F"/>
              </a:solidFill>
            </a:endParaRPr>
          </a:p>
        </p:txBody>
      </p:sp>
      <p:sp>
        <p:nvSpPr>
          <p:cNvPr id="41043" name="Rectangle 83">
            <a:extLst>
              <a:ext uri="{FF2B5EF4-FFF2-40B4-BE49-F238E27FC236}">
                <a16:creationId xmlns:a16="http://schemas.microsoft.com/office/drawing/2014/main" id="{057C202F-9A70-4D86-8107-FB1B5756F2A6}"/>
              </a:ext>
            </a:extLst>
          </p:cNvPr>
          <p:cNvSpPr>
            <a:spLocks noChangeArrowheads="1"/>
          </p:cNvSpPr>
          <p:nvPr>
            <p:custDataLst>
              <p:tags r:id="rId59"/>
            </p:custDataLst>
          </p:nvPr>
        </p:nvSpPr>
        <p:spPr bwMode="auto">
          <a:xfrm>
            <a:off x="5278438" y="2524025"/>
            <a:ext cx="14065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700">
                <a:solidFill>
                  <a:srgbClr val="00279F"/>
                </a:solidFill>
              </a:rPr>
              <a:t>(Facteurs clé)</a:t>
            </a:r>
            <a:endParaRPr lang="fr-FR" altLang="fr-FR" sz="2000">
              <a:solidFill>
                <a:srgbClr val="00279F"/>
              </a:solidFill>
            </a:endParaRPr>
          </a:p>
        </p:txBody>
      </p:sp>
      <p:sp>
        <p:nvSpPr>
          <p:cNvPr id="41044" name="Rectangle 84">
            <a:extLst>
              <a:ext uri="{FF2B5EF4-FFF2-40B4-BE49-F238E27FC236}">
                <a16:creationId xmlns:a16="http://schemas.microsoft.com/office/drawing/2014/main" id="{00F20231-A15D-4846-9AF8-DA47D93FD3FA}"/>
              </a:ext>
            </a:extLst>
          </p:cNvPr>
          <p:cNvSpPr>
            <a:spLocks noChangeArrowheads="1"/>
          </p:cNvSpPr>
          <p:nvPr>
            <p:custDataLst>
              <p:tags r:id="rId60"/>
            </p:custDataLst>
          </p:nvPr>
        </p:nvSpPr>
        <p:spPr bwMode="auto">
          <a:xfrm>
            <a:off x="5346700" y="3095525"/>
            <a:ext cx="920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Coûts bas</a:t>
            </a:r>
            <a:endParaRPr lang="fr-FR" altLang="fr-FR" sz="1800"/>
          </a:p>
        </p:txBody>
      </p:sp>
      <p:sp>
        <p:nvSpPr>
          <p:cNvPr id="41045" name="Rectangle 85">
            <a:extLst>
              <a:ext uri="{FF2B5EF4-FFF2-40B4-BE49-F238E27FC236}">
                <a16:creationId xmlns:a16="http://schemas.microsoft.com/office/drawing/2014/main" id="{793FA3B3-CAC3-4898-86F3-E6D1B09E0CF9}"/>
              </a:ext>
            </a:extLst>
          </p:cNvPr>
          <p:cNvSpPr>
            <a:spLocks noChangeArrowheads="1"/>
          </p:cNvSpPr>
          <p:nvPr>
            <p:custDataLst>
              <p:tags r:id="rId61"/>
            </p:custDataLst>
          </p:nvPr>
        </p:nvSpPr>
        <p:spPr bwMode="auto">
          <a:xfrm>
            <a:off x="5364163" y="3382863"/>
            <a:ext cx="1419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Qualité assurée</a:t>
            </a:r>
            <a:endParaRPr lang="fr-FR" altLang="fr-FR" sz="1800"/>
          </a:p>
        </p:txBody>
      </p:sp>
      <p:sp>
        <p:nvSpPr>
          <p:cNvPr id="41046" name="Rectangle 86">
            <a:extLst>
              <a:ext uri="{FF2B5EF4-FFF2-40B4-BE49-F238E27FC236}">
                <a16:creationId xmlns:a16="http://schemas.microsoft.com/office/drawing/2014/main" id="{F1478949-F727-43FF-A3FD-EC69B5C87ED4}"/>
              </a:ext>
            </a:extLst>
          </p:cNvPr>
          <p:cNvSpPr>
            <a:spLocks noChangeArrowheads="1"/>
          </p:cNvSpPr>
          <p:nvPr>
            <p:custDataLst>
              <p:tags r:id="rId62"/>
            </p:custDataLst>
          </p:nvPr>
        </p:nvSpPr>
        <p:spPr bwMode="auto">
          <a:xfrm>
            <a:off x="5343525" y="3668613"/>
            <a:ext cx="9017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Réactivité</a:t>
            </a:r>
            <a:endParaRPr lang="fr-FR" altLang="fr-FR" sz="1800"/>
          </a:p>
        </p:txBody>
      </p:sp>
      <p:sp>
        <p:nvSpPr>
          <p:cNvPr id="41047" name="Rectangle 87">
            <a:extLst>
              <a:ext uri="{FF2B5EF4-FFF2-40B4-BE49-F238E27FC236}">
                <a16:creationId xmlns:a16="http://schemas.microsoft.com/office/drawing/2014/main" id="{F114E2BE-152C-4DF1-9F49-C7CA415D4E9E}"/>
              </a:ext>
            </a:extLst>
          </p:cNvPr>
          <p:cNvSpPr>
            <a:spLocks noChangeArrowheads="1"/>
          </p:cNvSpPr>
          <p:nvPr>
            <p:custDataLst>
              <p:tags r:id="rId63"/>
            </p:custDataLst>
          </p:nvPr>
        </p:nvSpPr>
        <p:spPr bwMode="auto">
          <a:xfrm>
            <a:off x="5334000" y="3954363"/>
            <a:ext cx="7175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Fiabilité</a:t>
            </a:r>
            <a:endParaRPr lang="fr-FR" altLang="fr-FR" sz="1800"/>
          </a:p>
        </p:txBody>
      </p:sp>
      <p:sp>
        <p:nvSpPr>
          <p:cNvPr id="41048" name="Rectangle 88">
            <a:extLst>
              <a:ext uri="{FF2B5EF4-FFF2-40B4-BE49-F238E27FC236}">
                <a16:creationId xmlns:a16="http://schemas.microsoft.com/office/drawing/2014/main" id="{E90B01E5-6E0E-4741-94B0-7DDEC2A22331}"/>
              </a:ext>
            </a:extLst>
          </p:cNvPr>
          <p:cNvSpPr>
            <a:spLocks noChangeArrowheads="1"/>
          </p:cNvSpPr>
          <p:nvPr>
            <p:custDataLst>
              <p:tags r:id="rId64"/>
            </p:custDataLst>
          </p:nvPr>
        </p:nvSpPr>
        <p:spPr bwMode="auto">
          <a:xfrm>
            <a:off x="5340350" y="4241700"/>
            <a:ext cx="1035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Flexibilité 1</a:t>
            </a:r>
            <a:endParaRPr lang="fr-FR" altLang="fr-FR" sz="1800"/>
          </a:p>
        </p:txBody>
      </p:sp>
      <p:sp>
        <p:nvSpPr>
          <p:cNvPr id="41049" name="Rectangle 89">
            <a:extLst>
              <a:ext uri="{FF2B5EF4-FFF2-40B4-BE49-F238E27FC236}">
                <a16:creationId xmlns:a16="http://schemas.microsoft.com/office/drawing/2014/main" id="{8EA14C3B-E8F4-4C2D-8ABB-75E5120E2CC2}"/>
              </a:ext>
            </a:extLst>
          </p:cNvPr>
          <p:cNvSpPr>
            <a:spLocks noChangeArrowheads="1"/>
          </p:cNvSpPr>
          <p:nvPr>
            <p:custDataLst>
              <p:tags r:id="rId65"/>
            </p:custDataLst>
          </p:nvPr>
        </p:nvSpPr>
        <p:spPr bwMode="auto">
          <a:xfrm>
            <a:off x="5354638" y="4425850"/>
            <a:ext cx="1809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(produits / services)</a:t>
            </a:r>
            <a:endParaRPr lang="fr-FR" altLang="fr-FR" sz="1800"/>
          </a:p>
        </p:txBody>
      </p:sp>
      <p:sp>
        <p:nvSpPr>
          <p:cNvPr id="41050" name="Rectangle 90">
            <a:extLst>
              <a:ext uri="{FF2B5EF4-FFF2-40B4-BE49-F238E27FC236}">
                <a16:creationId xmlns:a16="http://schemas.microsoft.com/office/drawing/2014/main" id="{E8EBA0AA-99F8-40F1-B21B-5D95ADF8EB49}"/>
              </a:ext>
            </a:extLst>
          </p:cNvPr>
          <p:cNvSpPr>
            <a:spLocks noChangeArrowheads="1"/>
          </p:cNvSpPr>
          <p:nvPr>
            <p:custDataLst>
              <p:tags r:id="rId66"/>
            </p:custDataLst>
          </p:nvPr>
        </p:nvSpPr>
        <p:spPr bwMode="auto">
          <a:xfrm>
            <a:off x="5340350" y="4711600"/>
            <a:ext cx="1035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Flexibilité 1</a:t>
            </a:r>
            <a:endParaRPr lang="fr-FR" altLang="fr-FR" sz="1800"/>
          </a:p>
        </p:txBody>
      </p:sp>
      <p:sp>
        <p:nvSpPr>
          <p:cNvPr id="41052" name="Rectangle 92">
            <a:extLst>
              <a:ext uri="{FF2B5EF4-FFF2-40B4-BE49-F238E27FC236}">
                <a16:creationId xmlns:a16="http://schemas.microsoft.com/office/drawing/2014/main" id="{3565FE49-EB9E-4819-8B4F-38EFD88E2643}"/>
              </a:ext>
            </a:extLst>
          </p:cNvPr>
          <p:cNvSpPr>
            <a:spLocks noChangeArrowheads="1"/>
          </p:cNvSpPr>
          <p:nvPr>
            <p:custDataLst>
              <p:tags r:id="rId67"/>
            </p:custDataLst>
          </p:nvPr>
        </p:nvSpPr>
        <p:spPr bwMode="auto">
          <a:xfrm>
            <a:off x="5357813" y="4895750"/>
            <a:ext cx="39211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(mix</a:t>
            </a:r>
            <a:endParaRPr lang="fr-FR" altLang="fr-FR" sz="1800"/>
          </a:p>
        </p:txBody>
      </p:sp>
      <p:sp>
        <p:nvSpPr>
          <p:cNvPr id="41053" name="Rectangle 93">
            <a:extLst>
              <a:ext uri="{FF2B5EF4-FFF2-40B4-BE49-F238E27FC236}">
                <a16:creationId xmlns:a16="http://schemas.microsoft.com/office/drawing/2014/main" id="{FFC7D4C4-9178-4BA2-9180-5C85D50E5C56}"/>
              </a:ext>
            </a:extLst>
          </p:cNvPr>
          <p:cNvSpPr>
            <a:spLocks noChangeArrowheads="1"/>
          </p:cNvSpPr>
          <p:nvPr>
            <p:custDataLst>
              <p:tags r:id="rId68"/>
            </p:custDataLst>
          </p:nvPr>
        </p:nvSpPr>
        <p:spPr bwMode="auto">
          <a:xfrm>
            <a:off x="5768975" y="4895750"/>
            <a:ext cx="7175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produit)</a:t>
            </a:r>
            <a:endParaRPr lang="fr-FR" altLang="fr-FR" sz="1800"/>
          </a:p>
        </p:txBody>
      </p:sp>
      <p:sp>
        <p:nvSpPr>
          <p:cNvPr id="41054" name="Rectangle 94">
            <a:extLst>
              <a:ext uri="{FF2B5EF4-FFF2-40B4-BE49-F238E27FC236}">
                <a16:creationId xmlns:a16="http://schemas.microsoft.com/office/drawing/2014/main" id="{51AA0A9A-E06A-4781-BE87-D347199C007A}"/>
              </a:ext>
            </a:extLst>
          </p:cNvPr>
          <p:cNvSpPr>
            <a:spLocks noChangeArrowheads="1"/>
          </p:cNvSpPr>
          <p:nvPr>
            <p:custDataLst>
              <p:tags r:id="rId69"/>
            </p:custDataLst>
          </p:nvPr>
        </p:nvSpPr>
        <p:spPr bwMode="auto">
          <a:xfrm>
            <a:off x="5340350" y="5264050"/>
            <a:ext cx="1035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500">
                <a:solidFill>
                  <a:srgbClr val="000000"/>
                </a:solidFill>
              </a:rPr>
              <a:t>Flexibilité 2</a:t>
            </a:r>
            <a:endParaRPr lang="fr-FR" altLang="fr-FR" sz="1800"/>
          </a:p>
        </p:txBody>
      </p:sp>
      <p:sp>
        <p:nvSpPr>
          <p:cNvPr id="41056" name="Rectangle 96">
            <a:extLst>
              <a:ext uri="{FF2B5EF4-FFF2-40B4-BE49-F238E27FC236}">
                <a16:creationId xmlns:a16="http://schemas.microsoft.com/office/drawing/2014/main" id="{F89708A2-7C0D-418A-ACCD-5FC5A33559EF}"/>
              </a:ext>
            </a:extLst>
          </p:cNvPr>
          <p:cNvSpPr>
            <a:spLocks noChangeArrowheads="1"/>
          </p:cNvSpPr>
          <p:nvPr>
            <p:custDataLst>
              <p:tags r:id="rId70"/>
            </p:custDataLst>
          </p:nvPr>
        </p:nvSpPr>
        <p:spPr bwMode="auto">
          <a:xfrm>
            <a:off x="5172075" y="5576888"/>
            <a:ext cx="20955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80" name="Rectangle 120">
            <a:extLst>
              <a:ext uri="{FF2B5EF4-FFF2-40B4-BE49-F238E27FC236}">
                <a16:creationId xmlns:a16="http://schemas.microsoft.com/office/drawing/2014/main" id="{25100E0F-C745-4854-8072-3E0D320AEE3A}"/>
              </a:ext>
            </a:extLst>
          </p:cNvPr>
          <p:cNvSpPr>
            <a:spLocks noChangeArrowheads="1"/>
          </p:cNvSpPr>
          <p:nvPr>
            <p:custDataLst>
              <p:tags r:id="rId71"/>
            </p:custDataLst>
          </p:nvPr>
        </p:nvSpPr>
        <p:spPr bwMode="auto">
          <a:xfrm>
            <a:off x="1841500" y="2822475"/>
            <a:ext cx="2570163" cy="17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81" name="Rectangle 121">
            <a:extLst>
              <a:ext uri="{FF2B5EF4-FFF2-40B4-BE49-F238E27FC236}">
                <a16:creationId xmlns:a16="http://schemas.microsoft.com/office/drawing/2014/main" id="{7C1D87F7-722F-40F0-9E8C-AE8EFE73F5FC}"/>
              </a:ext>
            </a:extLst>
          </p:cNvPr>
          <p:cNvSpPr>
            <a:spLocks noChangeArrowheads="1"/>
          </p:cNvSpPr>
          <p:nvPr>
            <p:custDataLst>
              <p:tags r:id="rId72"/>
            </p:custDataLst>
          </p:nvPr>
        </p:nvSpPr>
        <p:spPr bwMode="auto">
          <a:xfrm>
            <a:off x="4887913" y="2822475"/>
            <a:ext cx="2570162" cy="17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82" name="Rectangle 122">
            <a:extLst>
              <a:ext uri="{FF2B5EF4-FFF2-40B4-BE49-F238E27FC236}">
                <a16:creationId xmlns:a16="http://schemas.microsoft.com/office/drawing/2014/main" id="{8711C12A-3E28-4D72-9C62-2142933DE72D}"/>
              </a:ext>
            </a:extLst>
          </p:cNvPr>
          <p:cNvSpPr>
            <a:spLocks noGrp="1" noChangeArrowheads="1"/>
          </p:cNvSpPr>
          <p:nvPr>
            <p:ph type="title"/>
            <p:custDataLst>
              <p:tags r:id="rId73"/>
            </p:custDataLst>
          </p:nvPr>
        </p:nvSpPr>
        <p:spPr>
          <a:xfrm>
            <a:off x="236984" y="739552"/>
            <a:ext cx="8583488" cy="457200"/>
          </a:xfrm>
        </p:spPr>
        <p:txBody>
          <a:bodyPr/>
          <a:lstStyle/>
          <a:p>
            <a:r>
              <a:rPr lang="fr-FR" altLang="fr-FR" dirty="0"/>
              <a:t>1. Stratégie Supply Chain : </a:t>
            </a:r>
            <a:br>
              <a:rPr lang="fr-FR" altLang="fr-FR" dirty="0"/>
            </a:br>
            <a:r>
              <a:rPr lang="fr-FR" altLang="fr-FR" dirty="0"/>
              <a:t>La cohérence de la stratégie</a:t>
            </a:r>
          </a:p>
        </p:txBody>
      </p:sp>
      <p:sp>
        <p:nvSpPr>
          <p:cNvPr id="41083" name="Line 123">
            <a:extLst>
              <a:ext uri="{FF2B5EF4-FFF2-40B4-BE49-F238E27FC236}">
                <a16:creationId xmlns:a16="http://schemas.microsoft.com/office/drawing/2014/main" id="{747E3E36-A995-4759-B4AA-6CD1279332A8}"/>
              </a:ext>
            </a:extLst>
          </p:cNvPr>
          <p:cNvSpPr>
            <a:spLocks noChangeShapeType="1"/>
          </p:cNvSpPr>
          <p:nvPr>
            <p:custDataLst>
              <p:tags r:id="rId74"/>
            </p:custDataLst>
          </p:nvPr>
        </p:nvSpPr>
        <p:spPr bwMode="auto">
          <a:xfrm>
            <a:off x="4267200" y="3203475"/>
            <a:ext cx="990600" cy="0"/>
          </a:xfrm>
          <a:prstGeom prst="line">
            <a:avLst/>
          </a:prstGeom>
          <a:noFill/>
          <a:ln w="38100" cmpd="dbl">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84" name="Line 124">
            <a:extLst>
              <a:ext uri="{FF2B5EF4-FFF2-40B4-BE49-F238E27FC236}">
                <a16:creationId xmlns:a16="http://schemas.microsoft.com/office/drawing/2014/main" id="{6E331EFD-2402-416A-BFFE-06286F3FCE3C}"/>
              </a:ext>
            </a:extLst>
          </p:cNvPr>
          <p:cNvSpPr>
            <a:spLocks noChangeShapeType="1"/>
          </p:cNvSpPr>
          <p:nvPr>
            <p:custDataLst>
              <p:tags r:id="rId75"/>
            </p:custDataLst>
          </p:nvPr>
        </p:nvSpPr>
        <p:spPr bwMode="auto">
          <a:xfrm>
            <a:off x="4267200" y="3482875"/>
            <a:ext cx="990600" cy="0"/>
          </a:xfrm>
          <a:prstGeom prst="line">
            <a:avLst/>
          </a:prstGeom>
          <a:noFill/>
          <a:ln w="38100" cmpd="dbl">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85" name="Line 125">
            <a:extLst>
              <a:ext uri="{FF2B5EF4-FFF2-40B4-BE49-F238E27FC236}">
                <a16:creationId xmlns:a16="http://schemas.microsoft.com/office/drawing/2014/main" id="{775D0FF6-417F-494D-9DBD-31F8EDE55D13}"/>
              </a:ext>
            </a:extLst>
          </p:cNvPr>
          <p:cNvSpPr>
            <a:spLocks noChangeShapeType="1"/>
          </p:cNvSpPr>
          <p:nvPr>
            <p:custDataLst>
              <p:tags r:id="rId76"/>
            </p:custDataLst>
          </p:nvPr>
        </p:nvSpPr>
        <p:spPr bwMode="auto">
          <a:xfrm>
            <a:off x="4267200" y="3787675"/>
            <a:ext cx="990600" cy="0"/>
          </a:xfrm>
          <a:prstGeom prst="line">
            <a:avLst/>
          </a:prstGeom>
          <a:noFill/>
          <a:ln w="38100" cmpd="dbl">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86" name="Line 126">
            <a:extLst>
              <a:ext uri="{FF2B5EF4-FFF2-40B4-BE49-F238E27FC236}">
                <a16:creationId xmlns:a16="http://schemas.microsoft.com/office/drawing/2014/main" id="{AA0336D0-81D3-404C-9D0C-66CD8F1CCB2D}"/>
              </a:ext>
            </a:extLst>
          </p:cNvPr>
          <p:cNvSpPr>
            <a:spLocks noChangeShapeType="1"/>
          </p:cNvSpPr>
          <p:nvPr>
            <p:custDataLst>
              <p:tags r:id="rId77"/>
            </p:custDataLst>
          </p:nvPr>
        </p:nvSpPr>
        <p:spPr bwMode="auto">
          <a:xfrm>
            <a:off x="4267200" y="4092475"/>
            <a:ext cx="990600" cy="0"/>
          </a:xfrm>
          <a:prstGeom prst="line">
            <a:avLst/>
          </a:prstGeom>
          <a:noFill/>
          <a:ln w="38100" cmpd="dbl">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87" name="Line 127">
            <a:extLst>
              <a:ext uri="{FF2B5EF4-FFF2-40B4-BE49-F238E27FC236}">
                <a16:creationId xmlns:a16="http://schemas.microsoft.com/office/drawing/2014/main" id="{8CB1B76C-194B-4872-827C-60D7198CA7A1}"/>
              </a:ext>
            </a:extLst>
          </p:cNvPr>
          <p:cNvSpPr>
            <a:spLocks noChangeShapeType="1"/>
          </p:cNvSpPr>
          <p:nvPr>
            <p:custDataLst>
              <p:tags r:id="rId78"/>
            </p:custDataLst>
          </p:nvPr>
        </p:nvSpPr>
        <p:spPr bwMode="auto">
          <a:xfrm>
            <a:off x="4267200" y="4397275"/>
            <a:ext cx="990600" cy="0"/>
          </a:xfrm>
          <a:prstGeom prst="line">
            <a:avLst/>
          </a:prstGeom>
          <a:noFill/>
          <a:ln w="38100" cmpd="dbl">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88" name="Line 128">
            <a:extLst>
              <a:ext uri="{FF2B5EF4-FFF2-40B4-BE49-F238E27FC236}">
                <a16:creationId xmlns:a16="http://schemas.microsoft.com/office/drawing/2014/main" id="{76767EE0-3DB7-4549-8D1A-9DC40A9A3430}"/>
              </a:ext>
            </a:extLst>
          </p:cNvPr>
          <p:cNvSpPr>
            <a:spLocks noChangeShapeType="1"/>
          </p:cNvSpPr>
          <p:nvPr>
            <p:custDataLst>
              <p:tags r:id="rId79"/>
            </p:custDataLst>
          </p:nvPr>
        </p:nvSpPr>
        <p:spPr bwMode="auto">
          <a:xfrm>
            <a:off x="4267200" y="4854475"/>
            <a:ext cx="990600" cy="0"/>
          </a:xfrm>
          <a:prstGeom prst="line">
            <a:avLst/>
          </a:prstGeom>
          <a:noFill/>
          <a:ln w="38100" cmpd="dbl">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89" name="Line 129">
            <a:extLst>
              <a:ext uri="{FF2B5EF4-FFF2-40B4-BE49-F238E27FC236}">
                <a16:creationId xmlns:a16="http://schemas.microsoft.com/office/drawing/2014/main" id="{951874A9-B30B-48D4-B013-4F156F2ECA43}"/>
              </a:ext>
            </a:extLst>
          </p:cNvPr>
          <p:cNvSpPr>
            <a:spLocks noChangeShapeType="1"/>
          </p:cNvSpPr>
          <p:nvPr>
            <p:custDataLst>
              <p:tags r:id="rId80"/>
            </p:custDataLst>
          </p:nvPr>
        </p:nvSpPr>
        <p:spPr bwMode="auto">
          <a:xfrm>
            <a:off x="4267200" y="5387875"/>
            <a:ext cx="990600" cy="0"/>
          </a:xfrm>
          <a:prstGeom prst="line">
            <a:avLst/>
          </a:prstGeom>
          <a:noFill/>
          <a:ln w="38100" cmpd="dbl">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 name="Espace réservé du numéro de diapositive 1">
            <a:extLst>
              <a:ext uri="{FF2B5EF4-FFF2-40B4-BE49-F238E27FC236}">
                <a16:creationId xmlns:a16="http://schemas.microsoft.com/office/drawing/2014/main" id="{2C221BD3-24ED-4165-9242-4240ACDFCF43}"/>
              </a:ext>
            </a:extLst>
          </p:cNvPr>
          <p:cNvSpPr txBox="1">
            <a:spLocks/>
          </p:cNvSpPr>
          <p:nvPr/>
        </p:nvSpPr>
        <p:spPr>
          <a:xfrm>
            <a:off x="7043013" y="6491154"/>
            <a:ext cx="2057400"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4721EBB4-0CAC-453D-9DDA-ECAC62B8F5FE}" type="slidenum">
              <a:rPr lang="fr-FR" smtClean="0"/>
              <a:pPr/>
              <a:t>9</a:t>
            </a:fld>
            <a:endParaRPr lang="fr-F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9"/>
</p:tagLst>
</file>

<file path=ppt/tags/tag117.xml><?xml version="1.0" encoding="utf-8"?>
<p:tagLst xmlns:a="http://schemas.openxmlformats.org/drawingml/2006/main" xmlns:r="http://schemas.openxmlformats.org/officeDocument/2006/relationships" xmlns:p="http://schemas.openxmlformats.org/presentationml/2006/main">
  <p:tag name="NUM" val="10"/>
</p:tagLst>
</file>

<file path=ppt/tags/tag118.xml><?xml version="1.0" encoding="utf-8"?>
<p:tagLst xmlns:a="http://schemas.openxmlformats.org/drawingml/2006/main" xmlns:r="http://schemas.openxmlformats.org/officeDocument/2006/relationships" xmlns:p="http://schemas.openxmlformats.org/presentationml/2006/main">
  <p:tag name="NUM" val="11"/>
</p:tagLst>
</file>

<file path=ppt/tags/tag119.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13"/>
</p:tagLst>
</file>

<file path=ppt/tags/tag121.xml><?xml version="1.0" encoding="utf-8"?>
<p:tagLst xmlns:a="http://schemas.openxmlformats.org/drawingml/2006/main" xmlns:r="http://schemas.openxmlformats.org/officeDocument/2006/relationships" xmlns:p="http://schemas.openxmlformats.org/presentationml/2006/main">
  <p:tag name="NUM" val="14"/>
</p:tagLst>
</file>

<file path=ppt/tags/tag122.xml><?xml version="1.0" encoding="utf-8"?>
<p:tagLst xmlns:a="http://schemas.openxmlformats.org/drawingml/2006/main" xmlns:r="http://schemas.openxmlformats.org/officeDocument/2006/relationships" xmlns:p="http://schemas.openxmlformats.org/presentationml/2006/main">
  <p:tag name="NUM" val="15"/>
</p:tagLst>
</file>

<file path=ppt/tags/tag123.xml><?xml version="1.0" encoding="utf-8"?>
<p:tagLst xmlns:a="http://schemas.openxmlformats.org/drawingml/2006/main" xmlns:r="http://schemas.openxmlformats.org/officeDocument/2006/relationships" xmlns:p="http://schemas.openxmlformats.org/presentationml/2006/main">
  <p:tag name="NUM" val="16"/>
</p:tagLst>
</file>

<file path=ppt/tags/tag124.xml><?xml version="1.0" encoding="utf-8"?>
<p:tagLst xmlns:a="http://schemas.openxmlformats.org/drawingml/2006/main" xmlns:r="http://schemas.openxmlformats.org/officeDocument/2006/relationships" xmlns:p="http://schemas.openxmlformats.org/presentationml/2006/main">
  <p:tag name="NUM" val="17"/>
</p:tagLst>
</file>

<file path=ppt/tags/tag125.xml><?xml version="1.0" encoding="utf-8"?>
<p:tagLst xmlns:a="http://schemas.openxmlformats.org/drawingml/2006/main" xmlns:r="http://schemas.openxmlformats.org/officeDocument/2006/relationships" xmlns:p="http://schemas.openxmlformats.org/presentationml/2006/main">
  <p:tag name="NUM" val="18"/>
</p:tagLst>
</file>

<file path=ppt/tags/tag126.xml><?xml version="1.0" encoding="utf-8"?>
<p:tagLst xmlns:a="http://schemas.openxmlformats.org/drawingml/2006/main" xmlns:r="http://schemas.openxmlformats.org/officeDocument/2006/relationships" xmlns:p="http://schemas.openxmlformats.org/presentationml/2006/main">
  <p:tag name="NUM" val="19"/>
</p:tagLst>
</file>

<file path=ppt/tags/tag127.xml><?xml version="1.0" encoding="utf-8"?>
<p:tagLst xmlns:a="http://schemas.openxmlformats.org/drawingml/2006/main" xmlns:r="http://schemas.openxmlformats.org/officeDocument/2006/relationships" xmlns:p="http://schemas.openxmlformats.org/presentationml/2006/main">
  <p:tag name="NUM" val="20"/>
</p:tagLst>
</file>

<file path=ppt/tags/tag128.xml><?xml version="1.0" encoding="utf-8"?>
<p:tagLst xmlns:a="http://schemas.openxmlformats.org/drawingml/2006/main" xmlns:r="http://schemas.openxmlformats.org/officeDocument/2006/relationships" xmlns:p="http://schemas.openxmlformats.org/presentationml/2006/main">
  <p:tag name="NUM" val="21"/>
</p:tagLst>
</file>

<file path=ppt/tags/tag129.xml><?xml version="1.0" encoding="utf-8"?>
<p:tagLst xmlns:a="http://schemas.openxmlformats.org/drawingml/2006/main" xmlns:r="http://schemas.openxmlformats.org/officeDocument/2006/relationships" xmlns:p="http://schemas.openxmlformats.org/presentationml/2006/main">
  <p:tag name="NUM" val="22"/>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23"/>
</p:tagLst>
</file>

<file path=ppt/tags/tag131.xml><?xml version="1.0" encoding="utf-8"?>
<p:tagLst xmlns:a="http://schemas.openxmlformats.org/drawingml/2006/main" xmlns:r="http://schemas.openxmlformats.org/officeDocument/2006/relationships" xmlns:p="http://schemas.openxmlformats.org/presentationml/2006/main">
  <p:tag name="NUM" val="24"/>
</p:tagLst>
</file>

<file path=ppt/tags/tag132.xml><?xml version="1.0" encoding="utf-8"?>
<p:tagLst xmlns:a="http://schemas.openxmlformats.org/drawingml/2006/main" xmlns:r="http://schemas.openxmlformats.org/officeDocument/2006/relationships" xmlns:p="http://schemas.openxmlformats.org/presentationml/2006/main">
  <p:tag name="NUM" val="25"/>
</p:tagLst>
</file>

<file path=ppt/tags/tag133.xml><?xml version="1.0" encoding="utf-8"?>
<p:tagLst xmlns:a="http://schemas.openxmlformats.org/drawingml/2006/main" xmlns:r="http://schemas.openxmlformats.org/officeDocument/2006/relationships" xmlns:p="http://schemas.openxmlformats.org/presentationml/2006/main">
  <p:tag name="NUM" val="26"/>
</p:tagLst>
</file>

<file path=ppt/tags/tag134.xml><?xml version="1.0" encoding="utf-8"?>
<p:tagLst xmlns:a="http://schemas.openxmlformats.org/drawingml/2006/main" xmlns:r="http://schemas.openxmlformats.org/officeDocument/2006/relationships" xmlns:p="http://schemas.openxmlformats.org/presentationml/2006/main">
  <p:tag name="NUM" val="27"/>
</p:tagLst>
</file>

<file path=ppt/tags/tag135.xml><?xml version="1.0" encoding="utf-8"?>
<p:tagLst xmlns:a="http://schemas.openxmlformats.org/drawingml/2006/main" xmlns:r="http://schemas.openxmlformats.org/officeDocument/2006/relationships" xmlns:p="http://schemas.openxmlformats.org/presentationml/2006/main">
  <p:tag name="NUM" val="28"/>
</p:tagLst>
</file>

<file path=ppt/tags/tag136.xml><?xml version="1.0" encoding="utf-8"?>
<p:tagLst xmlns:a="http://schemas.openxmlformats.org/drawingml/2006/main" xmlns:r="http://schemas.openxmlformats.org/officeDocument/2006/relationships" xmlns:p="http://schemas.openxmlformats.org/presentationml/2006/main">
  <p:tag name="NUM" val="29"/>
</p:tagLst>
</file>

<file path=ppt/tags/tag137.xml><?xml version="1.0" encoding="utf-8"?>
<p:tagLst xmlns:a="http://schemas.openxmlformats.org/drawingml/2006/main" xmlns:r="http://schemas.openxmlformats.org/officeDocument/2006/relationships" xmlns:p="http://schemas.openxmlformats.org/presentationml/2006/main">
  <p:tag name="NUM" val="30"/>
</p:tagLst>
</file>

<file path=ppt/tags/tag138.xml><?xml version="1.0" encoding="utf-8"?>
<p:tagLst xmlns:a="http://schemas.openxmlformats.org/drawingml/2006/main" xmlns:r="http://schemas.openxmlformats.org/officeDocument/2006/relationships" xmlns:p="http://schemas.openxmlformats.org/presentationml/2006/main">
  <p:tag name="NUM" val="31"/>
</p:tagLst>
</file>

<file path=ppt/tags/tag139.xml><?xml version="1.0" encoding="utf-8"?>
<p:tagLst xmlns:a="http://schemas.openxmlformats.org/drawingml/2006/main" xmlns:r="http://schemas.openxmlformats.org/officeDocument/2006/relationships" xmlns:p="http://schemas.openxmlformats.org/presentationml/2006/main">
  <p:tag name="NUM" val="32"/>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33"/>
</p:tagLst>
</file>

<file path=ppt/tags/tag141.xml><?xml version="1.0" encoding="utf-8"?>
<p:tagLst xmlns:a="http://schemas.openxmlformats.org/drawingml/2006/main" xmlns:r="http://schemas.openxmlformats.org/officeDocument/2006/relationships" xmlns:p="http://schemas.openxmlformats.org/presentationml/2006/main">
  <p:tag name="NUM" val="34"/>
</p:tagLst>
</file>

<file path=ppt/tags/tag142.xml><?xml version="1.0" encoding="utf-8"?>
<p:tagLst xmlns:a="http://schemas.openxmlformats.org/drawingml/2006/main" xmlns:r="http://schemas.openxmlformats.org/officeDocument/2006/relationships" xmlns:p="http://schemas.openxmlformats.org/presentationml/2006/main">
  <p:tag name="NUM" val="35"/>
</p:tagLst>
</file>

<file path=ppt/tags/tag143.xml><?xml version="1.0" encoding="utf-8"?>
<p:tagLst xmlns:a="http://schemas.openxmlformats.org/drawingml/2006/main" xmlns:r="http://schemas.openxmlformats.org/officeDocument/2006/relationships" xmlns:p="http://schemas.openxmlformats.org/presentationml/2006/main">
  <p:tag name="NUM" val="36"/>
</p:tagLst>
</file>

<file path=ppt/tags/tag144.xml><?xml version="1.0" encoding="utf-8"?>
<p:tagLst xmlns:a="http://schemas.openxmlformats.org/drawingml/2006/main" xmlns:r="http://schemas.openxmlformats.org/officeDocument/2006/relationships" xmlns:p="http://schemas.openxmlformats.org/presentationml/2006/main">
  <p:tag name="NUM" val="37"/>
</p:tagLst>
</file>

<file path=ppt/tags/tag145.xml><?xml version="1.0" encoding="utf-8"?>
<p:tagLst xmlns:a="http://schemas.openxmlformats.org/drawingml/2006/main" xmlns:r="http://schemas.openxmlformats.org/officeDocument/2006/relationships" xmlns:p="http://schemas.openxmlformats.org/presentationml/2006/main">
  <p:tag name="NUM" val="38"/>
</p:tagLst>
</file>

<file path=ppt/tags/tag146.xml><?xml version="1.0" encoding="utf-8"?>
<p:tagLst xmlns:a="http://schemas.openxmlformats.org/drawingml/2006/main" xmlns:r="http://schemas.openxmlformats.org/officeDocument/2006/relationships" xmlns:p="http://schemas.openxmlformats.org/presentationml/2006/main">
  <p:tag name="NUM" val="39"/>
</p:tagLst>
</file>

<file path=ppt/tags/tag147.xml><?xml version="1.0" encoding="utf-8"?>
<p:tagLst xmlns:a="http://schemas.openxmlformats.org/drawingml/2006/main" xmlns:r="http://schemas.openxmlformats.org/officeDocument/2006/relationships" xmlns:p="http://schemas.openxmlformats.org/presentationml/2006/main">
  <p:tag name="NUM" val="40"/>
</p:tagLst>
</file>

<file path=ppt/tags/tag148.xml><?xml version="1.0" encoding="utf-8"?>
<p:tagLst xmlns:a="http://schemas.openxmlformats.org/drawingml/2006/main" xmlns:r="http://schemas.openxmlformats.org/officeDocument/2006/relationships" xmlns:p="http://schemas.openxmlformats.org/presentationml/2006/main">
  <p:tag name="NUM" val="41"/>
</p:tagLst>
</file>

<file path=ppt/tags/tag149.xml><?xml version="1.0" encoding="utf-8"?>
<p:tagLst xmlns:a="http://schemas.openxmlformats.org/drawingml/2006/main" xmlns:r="http://schemas.openxmlformats.org/officeDocument/2006/relationships" xmlns:p="http://schemas.openxmlformats.org/presentationml/2006/main">
  <p:tag name="NUM" val="42"/>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43"/>
</p:tagLst>
</file>

<file path=ppt/tags/tag151.xml><?xml version="1.0" encoding="utf-8"?>
<p:tagLst xmlns:a="http://schemas.openxmlformats.org/drawingml/2006/main" xmlns:r="http://schemas.openxmlformats.org/officeDocument/2006/relationships" xmlns:p="http://schemas.openxmlformats.org/presentationml/2006/main">
  <p:tag name="NUM" val="44"/>
</p:tagLst>
</file>

<file path=ppt/tags/tag152.xml><?xml version="1.0" encoding="utf-8"?>
<p:tagLst xmlns:a="http://schemas.openxmlformats.org/drawingml/2006/main" xmlns:r="http://schemas.openxmlformats.org/officeDocument/2006/relationships" xmlns:p="http://schemas.openxmlformats.org/presentationml/2006/main">
  <p:tag name="NUM" val="45"/>
</p:tagLst>
</file>

<file path=ppt/tags/tag153.xml><?xml version="1.0" encoding="utf-8"?>
<p:tagLst xmlns:a="http://schemas.openxmlformats.org/drawingml/2006/main" xmlns:r="http://schemas.openxmlformats.org/officeDocument/2006/relationships" xmlns:p="http://schemas.openxmlformats.org/presentationml/2006/main">
  <p:tag name="NUM" val="46"/>
</p:tagLst>
</file>

<file path=ppt/tags/tag154.xml><?xml version="1.0" encoding="utf-8"?>
<p:tagLst xmlns:a="http://schemas.openxmlformats.org/drawingml/2006/main" xmlns:r="http://schemas.openxmlformats.org/officeDocument/2006/relationships" xmlns:p="http://schemas.openxmlformats.org/presentationml/2006/main">
  <p:tag name="NUM" val="47"/>
</p:tagLst>
</file>

<file path=ppt/tags/tag155.xml><?xml version="1.0" encoding="utf-8"?>
<p:tagLst xmlns:a="http://schemas.openxmlformats.org/drawingml/2006/main" xmlns:r="http://schemas.openxmlformats.org/officeDocument/2006/relationships" xmlns:p="http://schemas.openxmlformats.org/presentationml/2006/main">
  <p:tag name="NUM" val="48"/>
</p:tagLst>
</file>

<file path=ppt/tags/tag156.xml><?xml version="1.0" encoding="utf-8"?>
<p:tagLst xmlns:a="http://schemas.openxmlformats.org/drawingml/2006/main" xmlns:r="http://schemas.openxmlformats.org/officeDocument/2006/relationships" xmlns:p="http://schemas.openxmlformats.org/presentationml/2006/main">
  <p:tag name="NUM" val="49"/>
</p:tagLst>
</file>

<file path=ppt/tags/tag157.xml><?xml version="1.0" encoding="utf-8"?>
<p:tagLst xmlns:a="http://schemas.openxmlformats.org/drawingml/2006/main" xmlns:r="http://schemas.openxmlformats.org/officeDocument/2006/relationships" xmlns:p="http://schemas.openxmlformats.org/presentationml/2006/main">
  <p:tag name="NUM" val="50"/>
</p:tagLst>
</file>

<file path=ppt/tags/tag158.xml><?xml version="1.0" encoding="utf-8"?>
<p:tagLst xmlns:a="http://schemas.openxmlformats.org/drawingml/2006/main" xmlns:r="http://schemas.openxmlformats.org/officeDocument/2006/relationships" xmlns:p="http://schemas.openxmlformats.org/presentationml/2006/main">
  <p:tag name="NUM" val="51"/>
</p:tagLst>
</file>

<file path=ppt/tags/tag159.xml><?xml version="1.0" encoding="utf-8"?>
<p:tagLst xmlns:a="http://schemas.openxmlformats.org/drawingml/2006/main" xmlns:r="http://schemas.openxmlformats.org/officeDocument/2006/relationships" xmlns:p="http://schemas.openxmlformats.org/presentationml/2006/main">
  <p:tag name="NUM" val="52"/>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60.xml><?xml version="1.0" encoding="utf-8"?>
<p:tagLst xmlns:a="http://schemas.openxmlformats.org/drawingml/2006/main" xmlns:r="http://schemas.openxmlformats.org/officeDocument/2006/relationships" xmlns:p="http://schemas.openxmlformats.org/presentationml/2006/main">
  <p:tag name="NUM" val="53"/>
</p:tagLst>
</file>

<file path=ppt/tags/tag161.xml><?xml version="1.0" encoding="utf-8"?>
<p:tagLst xmlns:a="http://schemas.openxmlformats.org/drawingml/2006/main" xmlns:r="http://schemas.openxmlformats.org/officeDocument/2006/relationships" xmlns:p="http://schemas.openxmlformats.org/presentationml/2006/main">
  <p:tag name="NUM" val="54"/>
</p:tagLst>
</file>

<file path=ppt/tags/tag162.xml><?xml version="1.0" encoding="utf-8"?>
<p:tagLst xmlns:a="http://schemas.openxmlformats.org/drawingml/2006/main" xmlns:r="http://schemas.openxmlformats.org/officeDocument/2006/relationships" xmlns:p="http://schemas.openxmlformats.org/presentationml/2006/main">
  <p:tag name="NUM" val="55"/>
</p:tagLst>
</file>

<file path=ppt/tags/tag163.xml><?xml version="1.0" encoding="utf-8"?>
<p:tagLst xmlns:a="http://schemas.openxmlformats.org/drawingml/2006/main" xmlns:r="http://schemas.openxmlformats.org/officeDocument/2006/relationships" xmlns:p="http://schemas.openxmlformats.org/presentationml/2006/main">
  <p:tag name="NUM" val="56"/>
</p:tagLst>
</file>

<file path=ppt/tags/tag164.xml><?xml version="1.0" encoding="utf-8"?>
<p:tagLst xmlns:a="http://schemas.openxmlformats.org/drawingml/2006/main" xmlns:r="http://schemas.openxmlformats.org/officeDocument/2006/relationships" xmlns:p="http://schemas.openxmlformats.org/presentationml/2006/main">
  <p:tag name="NUM" val="57"/>
</p:tagLst>
</file>

<file path=ppt/tags/tag165.xml><?xml version="1.0" encoding="utf-8"?>
<p:tagLst xmlns:a="http://schemas.openxmlformats.org/drawingml/2006/main" xmlns:r="http://schemas.openxmlformats.org/officeDocument/2006/relationships" xmlns:p="http://schemas.openxmlformats.org/presentationml/2006/main">
  <p:tag name="NUM" val="58"/>
</p:tagLst>
</file>

<file path=ppt/tags/tag166.xml><?xml version="1.0" encoding="utf-8"?>
<p:tagLst xmlns:a="http://schemas.openxmlformats.org/drawingml/2006/main" xmlns:r="http://schemas.openxmlformats.org/officeDocument/2006/relationships" xmlns:p="http://schemas.openxmlformats.org/presentationml/2006/main">
  <p:tag name="NUM" val="59"/>
</p:tagLst>
</file>

<file path=ppt/tags/tag167.xml><?xml version="1.0" encoding="utf-8"?>
<p:tagLst xmlns:a="http://schemas.openxmlformats.org/drawingml/2006/main" xmlns:r="http://schemas.openxmlformats.org/officeDocument/2006/relationships" xmlns:p="http://schemas.openxmlformats.org/presentationml/2006/main">
  <p:tag name="NUM" val="60"/>
</p:tagLst>
</file>

<file path=ppt/tags/tag168.xml><?xml version="1.0" encoding="utf-8"?>
<p:tagLst xmlns:a="http://schemas.openxmlformats.org/drawingml/2006/main" xmlns:r="http://schemas.openxmlformats.org/officeDocument/2006/relationships" xmlns:p="http://schemas.openxmlformats.org/presentationml/2006/main">
  <p:tag name="NUM" val="61"/>
</p:tagLst>
</file>

<file path=ppt/tags/tag169.xml><?xml version="1.0" encoding="utf-8"?>
<p:tagLst xmlns:a="http://schemas.openxmlformats.org/drawingml/2006/main" xmlns:r="http://schemas.openxmlformats.org/officeDocument/2006/relationships" xmlns:p="http://schemas.openxmlformats.org/presentationml/2006/main">
  <p:tag name="NUM" val="62"/>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70.xml><?xml version="1.0" encoding="utf-8"?>
<p:tagLst xmlns:a="http://schemas.openxmlformats.org/drawingml/2006/main" xmlns:r="http://schemas.openxmlformats.org/officeDocument/2006/relationships" xmlns:p="http://schemas.openxmlformats.org/presentationml/2006/main">
  <p:tag name="NUM" val="63"/>
</p:tagLst>
</file>

<file path=ppt/tags/tag171.xml><?xml version="1.0" encoding="utf-8"?>
<p:tagLst xmlns:a="http://schemas.openxmlformats.org/drawingml/2006/main" xmlns:r="http://schemas.openxmlformats.org/officeDocument/2006/relationships" xmlns:p="http://schemas.openxmlformats.org/presentationml/2006/main">
  <p:tag name="NUM" val="64"/>
</p:tagLst>
</file>

<file path=ppt/tags/tag172.xml><?xml version="1.0" encoding="utf-8"?>
<p:tagLst xmlns:a="http://schemas.openxmlformats.org/drawingml/2006/main" xmlns:r="http://schemas.openxmlformats.org/officeDocument/2006/relationships" xmlns:p="http://schemas.openxmlformats.org/presentationml/2006/main">
  <p:tag name="NUM" val="65"/>
</p:tagLst>
</file>

<file path=ppt/tags/tag173.xml><?xml version="1.0" encoding="utf-8"?>
<p:tagLst xmlns:a="http://schemas.openxmlformats.org/drawingml/2006/main" xmlns:r="http://schemas.openxmlformats.org/officeDocument/2006/relationships" xmlns:p="http://schemas.openxmlformats.org/presentationml/2006/main">
  <p:tag name="NUM" val="66"/>
</p:tagLst>
</file>

<file path=ppt/tags/tag174.xml><?xml version="1.0" encoding="utf-8"?>
<p:tagLst xmlns:a="http://schemas.openxmlformats.org/drawingml/2006/main" xmlns:r="http://schemas.openxmlformats.org/officeDocument/2006/relationships" xmlns:p="http://schemas.openxmlformats.org/presentationml/2006/main">
  <p:tag name="NUM" val="67"/>
</p:tagLst>
</file>

<file path=ppt/tags/tag175.xml><?xml version="1.0" encoding="utf-8"?>
<p:tagLst xmlns:a="http://schemas.openxmlformats.org/drawingml/2006/main" xmlns:r="http://schemas.openxmlformats.org/officeDocument/2006/relationships" xmlns:p="http://schemas.openxmlformats.org/presentationml/2006/main">
  <p:tag name="NUM" val="68"/>
</p:tagLst>
</file>

<file path=ppt/tags/tag176.xml><?xml version="1.0" encoding="utf-8"?>
<p:tagLst xmlns:a="http://schemas.openxmlformats.org/drawingml/2006/main" xmlns:r="http://schemas.openxmlformats.org/officeDocument/2006/relationships" xmlns:p="http://schemas.openxmlformats.org/presentationml/2006/main">
  <p:tag name="NUM" val="69"/>
</p:tagLst>
</file>

<file path=ppt/tags/tag177.xml><?xml version="1.0" encoding="utf-8"?>
<p:tagLst xmlns:a="http://schemas.openxmlformats.org/drawingml/2006/main" xmlns:r="http://schemas.openxmlformats.org/officeDocument/2006/relationships" xmlns:p="http://schemas.openxmlformats.org/presentationml/2006/main">
  <p:tag name="NUM" val="70"/>
</p:tagLst>
</file>

<file path=ppt/tags/tag178.xml><?xml version="1.0" encoding="utf-8"?>
<p:tagLst xmlns:a="http://schemas.openxmlformats.org/drawingml/2006/main" xmlns:r="http://schemas.openxmlformats.org/officeDocument/2006/relationships" xmlns:p="http://schemas.openxmlformats.org/presentationml/2006/main">
  <p:tag name="NUM" val="71"/>
</p:tagLst>
</file>

<file path=ppt/tags/tag179.xml><?xml version="1.0" encoding="utf-8"?>
<p:tagLst xmlns:a="http://schemas.openxmlformats.org/drawingml/2006/main" xmlns:r="http://schemas.openxmlformats.org/officeDocument/2006/relationships" xmlns:p="http://schemas.openxmlformats.org/presentationml/2006/main">
  <p:tag name="NUM" val="72"/>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80.xml><?xml version="1.0" encoding="utf-8"?>
<p:tagLst xmlns:a="http://schemas.openxmlformats.org/drawingml/2006/main" xmlns:r="http://schemas.openxmlformats.org/officeDocument/2006/relationships" xmlns:p="http://schemas.openxmlformats.org/presentationml/2006/main">
  <p:tag name="NUM" val="73"/>
</p:tagLst>
</file>

<file path=ppt/tags/tag181.xml><?xml version="1.0" encoding="utf-8"?>
<p:tagLst xmlns:a="http://schemas.openxmlformats.org/drawingml/2006/main" xmlns:r="http://schemas.openxmlformats.org/officeDocument/2006/relationships" xmlns:p="http://schemas.openxmlformats.org/presentationml/2006/main">
  <p:tag name="NUM" val="74"/>
</p:tagLst>
</file>

<file path=ppt/tags/tag182.xml><?xml version="1.0" encoding="utf-8"?>
<p:tagLst xmlns:a="http://schemas.openxmlformats.org/drawingml/2006/main" xmlns:r="http://schemas.openxmlformats.org/officeDocument/2006/relationships" xmlns:p="http://schemas.openxmlformats.org/presentationml/2006/main">
  <p:tag name="NUM" val="75"/>
</p:tagLst>
</file>

<file path=ppt/tags/tag183.xml><?xml version="1.0" encoding="utf-8"?>
<p:tagLst xmlns:a="http://schemas.openxmlformats.org/drawingml/2006/main" xmlns:r="http://schemas.openxmlformats.org/officeDocument/2006/relationships" xmlns:p="http://schemas.openxmlformats.org/presentationml/2006/main">
  <p:tag name="NUM" val="76"/>
</p:tagLst>
</file>

<file path=ppt/tags/tag184.xml><?xml version="1.0" encoding="utf-8"?>
<p:tagLst xmlns:a="http://schemas.openxmlformats.org/drawingml/2006/main" xmlns:r="http://schemas.openxmlformats.org/officeDocument/2006/relationships" xmlns:p="http://schemas.openxmlformats.org/presentationml/2006/main">
  <p:tag name="NUM" val="77"/>
</p:tagLst>
</file>

<file path=ppt/tags/tag185.xml><?xml version="1.0" encoding="utf-8"?>
<p:tagLst xmlns:a="http://schemas.openxmlformats.org/drawingml/2006/main" xmlns:r="http://schemas.openxmlformats.org/officeDocument/2006/relationships" xmlns:p="http://schemas.openxmlformats.org/presentationml/2006/main">
  <p:tag name="NUM" val="78"/>
</p:tagLst>
</file>

<file path=ppt/tags/tag186.xml><?xml version="1.0" encoding="utf-8"?>
<p:tagLst xmlns:a="http://schemas.openxmlformats.org/drawingml/2006/main" xmlns:r="http://schemas.openxmlformats.org/officeDocument/2006/relationships" xmlns:p="http://schemas.openxmlformats.org/presentationml/2006/main">
  <p:tag name="NUM" val="79"/>
</p:tagLst>
</file>

<file path=ppt/tags/tag187.xml><?xml version="1.0" encoding="utf-8"?>
<p:tagLst xmlns:a="http://schemas.openxmlformats.org/drawingml/2006/main" xmlns:r="http://schemas.openxmlformats.org/officeDocument/2006/relationships" xmlns:p="http://schemas.openxmlformats.org/presentationml/2006/main">
  <p:tag name="NUM" val="80"/>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7"/>
</p:tagLst>
</file>

<file path=ppt/tags/tag195.xml><?xml version="1.0" encoding="utf-8"?>
<p:tagLst xmlns:a="http://schemas.openxmlformats.org/drawingml/2006/main" xmlns:r="http://schemas.openxmlformats.org/officeDocument/2006/relationships" xmlns:p="http://schemas.openxmlformats.org/presentationml/2006/main">
  <p:tag name="NUM" val="8"/>
</p:tagLst>
</file>

<file path=ppt/tags/tag196.xml><?xml version="1.0" encoding="utf-8"?>
<p:tagLst xmlns:a="http://schemas.openxmlformats.org/drawingml/2006/main" xmlns:r="http://schemas.openxmlformats.org/officeDocument/2006/relationships" xmlns:p="http://schemas.openxmlformats.org/presentationml/2006/main">
  <p:tag name="NUM" val="9"/>
</p:tagLst>
</file>

<file path=ppt/tags/tag197.xml><?xml version="1.0" encoding="utf-8"?>
<p:tagLst xmlns:a="http://schemas.openxmlformats.org/drawingml/2006/main" xmlns:r="http://schemas.openxmlformats.org/officeDocument/2006/relationships" xmlns:p="http://schemas.openxmlformats.org/presentationml/2006/main">
  <p:tag name="NUM" val="10"/>
</p:tagLst>
</file>

<file path=ppt/tags/tag198.xml><?xml version="1.0" encoding="utf-8"?>
<p:tagLst xmlns:a="http://schemas.openxmlformats.org/drawingml/2006/main" xmlns:r="http://schemas.openxmlformats.org/officeDocument/2006/relationships" xmlns:p="http://schemas.openxmlformats.org/presentationml/2006/main">
  <p:tag name="NUM" val="11"/>
</p:tagLst>
</file>

<file path=ppt/tags/tag19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4"/>
</p:tagLst>
</file>

<file path=ppt/tags/tag200.xml><?xml version="1.0" encoding="utf-8"?>
<p:tagLst xmlns:a="http://schemas.openxmlformats.org/drawingml/2006/main" xmlns:r="http://schemas.openxmlformats.org/officeDocument/2006/relationships" xmlns:p="http://schemas.openxmlformats.org/presentationml/2006/main">
  <p:tag name="NUM" val="13"/>
</p:tagLst>
</file>

<file path=ppt/tags/tag201.xml><?xml version="1.0" encoding="utf-8"?>
<p:tagLst xmlns:a="http://schemas.openxmlformats.org/drawingml/2006/main" xmlns:r="http://schemas.openxmlformats.org/officeDocument/2006/relationships" xmlns:p="http://schemas.openxmlformats.org/presentationml/2006/main">
  <p:tag name="NUM" val="14"/>
</p:tagLst>
</file>

<file path=ppt/tags/tag202.xml><?xml version="1.0" encoding="utf-8"?>
<p:tagLst xmlns:a="http://schemas.openxmlformats.org/drawingml/2006/main" xmlns:r="http://schemas.openxmlformats.org/officeDocument/2006/relationships" xmlns:p="http://schemas.openxmlformats.org/presentationml/2006/main">
  <p:tag name="NUM" val="15"/>
</p:tagLst>
</file>

<file path=ppt/tags/tag203.xml><?xml version="1.0" encoding="utf-8"?>
<p:tagLst xmlns:a="http://schemas.openxmlformats.org/drawingml/2006/main" xmlns:r="http://schemas.openxmlformats.org/officeDocument/2006/relationships" xmlns:p="http://schemas.openxmlformats.org/presentationml/2006/main">
  <p:tag name="NUM" val="16"/>
</p:tagLst>
</file>

<file path=ppt/tags/tag204.xml><?xml version="1.0" encoding="utf-8"?>
<p:tagLst xmlns:a="http://schemas.openxmlformats.org/drawingml/2006/main" xmlns:r="http://schemas.openxmlformats.org/officeDocument/2006/relationships" xmlns:p="http://schemas.openxmlformats.org/presentationml/2006/main">
  <p:tag name="NUM" val="17"/>
</p:tagLst>
</file>

<file path=ppt/tags/tag205.xml><?xml version="1.0" encoding="utf-8"?>
<p:tagLst xmlns:a="http://schemas.openxmlformats.org/drawingml/2006/main" xmlns:r="http://schemas.openxmlformats.org/officeDocument/2006/relationships" xmlns:p="http://schemas.openxmlformats.org/presentationml/2006/main">
  <p:tag name="NUM" val="18"/>
</p:tagLst>
</file>

<file path=ppt/tags/tag206.xml><?xml version="1.0" encoding="utf-8"?>
<p:tagLst xmlns:a="http://schemas.openxmlformats.org/drawingml/2006/main" xmlns:r="http://schemas.openxmlformats.org/officeDocument/2006/relationships" xmlns:p="http://schemas.openxmlformats.org/presentationml/2006/main">
  <p:tag name="NUM" val="19"/>
</p:tagLst>
</file>

<file path=ppt/tags/tag207.xml><?xml version="1.0" encoding="utf-8"?>
<p:tagLst xmlns:a="http://schemas.openxmlformats.org/drawingml/2006/main" xmlns:r="http://schemas.openxmlformats.org/officeDocument/2006/relationships" xmlns:p="http://schemas.openxmlformats.org/presentationml/2006/main">
  <p:tag name="NUM" val="20"/>
</p:tagLst>
</file>

<file path=ppt/tags/tag208.xml><?xml version="1.0" encoding="utf-8"?>
<p:tagLst xmlns:a="http://schemas.openxmlformats.org/drawingml/2006/main" xmlns:r="http://schemas.openxmlformats.org/officeDocument/2006/relationships" xmlns:p="http://schemas.openxmlformats.org/presentationml/2006/main">
  <p:tag name="NUM" val="21"/>
</p:tagLst>
</file>

<file path=ppt/tags/tag209.xml><?xml version="1.0" encoding="utf-8"?>
<p:tagLst xmlns:a="http://schemas.openxmlformats.org/drawingml/2006/main" xmlns:r="http://schemas.openxmlformats.org/officeDocument/2006/relationships" xmlns:p="http://schemas.openxmlformats.org/presentationml/2006/main">
  <p:tag name="NUM" val="22"/>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10.xml><?xml version="1.0" encoding="utf-8"?>
<p:tagLst xmlns:a="http://schemas.openxmlformats.org/drawingml/2006/main" xmlns:r="http://schemas.openxmlformats.org/officeDocument/2006/relationships" xmlns:p="http://schemas.openxmlformats.org/presentationml/2006/main">
  <p:tag name="NUM" val="23"/>
</p:tagLst>
</file>

<file path=ppt/tags/tag211.xml><?xml version="1.0" encoding="utf-8"?>
<p:tagLst xmlns:a="http://schemas.openxmlformats.org/drawingml/2006/main" xmlns:r="http://schemas.openxmlformats.org/officeDocument/2006/relationships" xmlns:p="http://schemas.openxmlformats.org/presentationml/2006/main">
  <p:tag name="NUM" val="24"/>
</p:tagLst>
</file>

<file path=ppt/tags/tag212.xml><?xml version="1.0" encoding="utf-8"?>
<p:tagLst xmlns:a="http://schemas.openxmlformats.org/drawingml/2006/main" xmlns:r="http://schemas.openxmlformats.org/officeDocument/2006/relationships" xmlns:p="http://schemas.openxmlformats.org/presentationml/2006/main">
  <p:tag name="NUM" val="25"/>
</p:tagLst>
</file>

<file path=ppt/tags/tag213.xml><?xml version="1.0" encoding="utf-8"?>
<p:tagLst xmlns:a="http://schemas.openxmlformats.org/drawingml/2006/main" xmlns:r="http://schemas.openxmlformats.org/officeDocument/2006/relationships" xmlns:p="http://schemas.openxmlformats.org/presentationml/2006/main">
  <p:tag name="NUM" val="26"/>
</p:tagLst>
</file>

<file path=ppt/tags/tag214.xml><?xml version="1.0" encoding="utf-8"?>
<p:tagLst xmlns:a="http://schemas.openxmlformats.org/drawingml/2006/main" xmlns:r="http://schemas.openxmlformats.org/officeDocument/2006/relationships" xmlns:p="http://schemas.openxmlformats.org/presentationml/2006/main">
  <p:tag name="NUM" val="27"/>
</p:tagLst>
</file>

<file path=ppt/tags/tag215.xml><?xml version="1.0" encoding="utf-8"?>
<p:tagLst xmlns:a="http://schemas.openxmlformats.org/drawingml/2006/main" xmlns:r="http://schemas.openxmlformats.org/officeDocument/2006/relationships" xmlns:p="http://schemas.openxmlformats.org/presentationml/2006/main">
  <p:tag name="NUM" val="28"/>
</p:tagLst>
</file>

<file path=ppt/tags/tag216.xml><?xml version="1.0" encoding="utf-8"?>
<p:tagLst xmlns:a="http://schemas.openxmlformats.org/drawingml/2006/main" xmlns:r="http://schemas.openxmlformats.org/officeDocument/2006/relationships" xmlns:p="http://schemas.openxmlformats.org/presentationml/2006/main">
  <p:tag name="NUM" val="29"/>
</p:tagLst>
</file>

<file path=ppt/tags/tag217.xml><?xml version="1.0" encoding="utf-8"?>
<p:tagLst xmlns:a="http://schemas.openxmlformats.org/drawingml/2006/main" xmlns:r="http://schemas.openxmlformats.org/officeDocument/2006/relationships" xmlns:p="http://schemas.openxmlformats.org/presentationml/2006/main">
  <p:tag name="NUM" val="30"/>
</p:tagLst>
</file>

<file path=ppt/tags/tag218.xml><?xml version="1.0" encoding="utf-8"?>
<p:tagLst xmlns:a="http://schemas.openxmlformats.org/drawingml/2006/main" xmlns:r="http://schemas.openxmlformats.org/officeDocument/2006/relationships" xmlns:p="http://schemas.openxmlformats.org/presentationml/2006/main">
  <p:tag name="NUM" val="31"/>
</p:tagLst>
</file>

<file path=ppt/tags/tag219.xml><?xml version="1.0" encoding="utf-8"?>
<p:tagLst xmlns:a="http://schemas.openxmlformats.org/drawingml/2006/main" xmlns:r="http://schemas.openxmlformats.org/officeDocument/2006/relationships" xmlns:p="http://schemas.openxmlformats.org/presentationml/2006/main">
  <p:tag name="NUM" val="32"/>
</p:tagLst>
</file>

<file path=ppt/tags/tag22.xml><?xml version="1.0" encoding="utf-8"?>
<p:tagLst xmlns:a="http://schemas.openxmlformats.org/drawingml/2006/main" xmlns:r="http://schemas.openxmlformats.org/officeDocument/2006/relationships" xmlns:p="http://schemas.openxmlformats.org/presentationml/2006/main">
  <p:tag name="NUM" val="16"/>
</p:tagLst>
</file>

<file path=ppt/tags/tag220.xml><?xml version="1.0" encoding="utf-8"?>
<p:tagLst xmlns:a="http://schemas.openxmlformats.org/drawingml/2006/main" xmlns:r="http://schemas.openxmlformats.org/officeDocument/2006/relationships" xmlns:p="http://schemas.openxmlformats.org/presentationml/2006/main">
  <p:tag name="NUM" val="33"/>
</p:tagLst>
</file>

<file path=ppt/tags/tag221.xml><?xml version="1.0" encoding="utf-8"?>
<p:tagLst xmlns:a="http://schemas.openxmlformats.org/drawingml/2006/main" xmlns:r="http://schemas.openxmlformats.org/officeDocument/2006/relationships" xmlns:p="http://schemas.openxmlformats.org/presentationml/2006/main">
  <p:tag name="NUM" val="34"/>
</p:tagLst>
</file>

<file path=ppt/tags/tag222.xml><?xml version="1.0" encoding="utf-8"?>
<p:tagLst xmlns:a="http://schemas.openxmlformats.org/drawingml/2006/main" xmlns:r="http://schemas.openxmlformats.org/officeDocument/2006/relationships" xmlns:p="http://schemas.openxmlformats.org/presentationml/2006/main">
  <p:tag name="NUM" val="35"/>
</p:tagLst>
</file>

<file path=ppt/tags/tag223.xml><?xml version="1.0" encoding="utf-8"?>
<p:tagLst xmlns:a="http://schemas.openxmlformats.org/drawingml/2006/main" xmlns:r="http://schemas.openxmlformats.org/officeDocument/2006/relationships" xmlns:p="http://schemas.openxmlformats.org/presentationml/2006/main">
  <p:tag name="NUM" val="36"/>
</p:tagLst>
</file>

<file path=ppt/tags/tag224.xml><?xml version="1.0" encoding="utf-8"?>
<p:tagLst xmlns:a="http://schemas.openxmlformats.org/drawingml/2006/main" xmlns:r="http://schemas.openxmlformats.org/officeDocument/2006/relationships" xmlns:p="http://schemas.openxmlformats.org/presentationml/2006/main">
  <p:tag name="NUM" val="37"/>
</p:tagLst>
</file>

<file path=ppt/tags/tag225.xml><?xml version="1.0" encoding="utf-8"?>
<p:tagLst xmlns:a="http://schemas.openxmlformats.org/drawingml/2006/main" xmlns:r="http://schemas.openxmlformats.org/officeDocument/2006/relationships" xmlns:p="http://schemas.openxmlformats.org/presentationml/2006/main">
  <p:tag name="NUM" val="38"/>
</p:tagLst>
</file>

<file path=ppt/tags/tag226.xml><?xml version="1.0" encoding="utf-8"?>
<p:tagLst xmlns:a="http://schemas.openxmlformats.org/drawingml/2006/main" xmlns:r="http://schemas.openxmlformats.org/officeDocument/2006/relationships" xmlns:p="http://schemas.openxmlformats.org/presentationml/2006/main">
  <p:tag name="NUM" val="39"/>
</p:tagLst>
</file>

<file path=ppt/tags/tag227.xml><?xml version="1.0" encoding="utf-8"?>
<p:tagLst xmlns:a="http://schemas.openxmlformats.org/drawingml/2006/main" xmlns:r="http://schemas.openxmlformats.org/officeDocument/2006/relationships" xmlns:p="http://schemas.openxmlformats.org/presentationml/2006/main">
  <p:tag name="NUM" val="40"/>
</p:tagLst>
</file>

<file path=ppt/tags/tag228.xml><?xml version="1.0" encoding="utf-8"?>
<p:tagLst xmlns:a="http://schemas.openxmlformats.org/drawingml/2006/main" xmlns:r="http://schemas.openxmlformats.org/officeDocument/2006/relationships" xmlns:p="http://schemas.openxmlformats.org/presentationml/2006/main">
  <p:tag name="NUM" val="41"/>
</p:tagLst>
</file>

<file path=ppt/tags/tag229.xml><?xml version="1.0" encoding="utf-8"?>
<p:tagLst xmlns:a="http://schemas.openxmlformats.org/drawingml/2006/main" xmlns:r="http://schemas.openxmlformats.org/officeDocument/2006/relationships" xmlns:p="http://schemas.openxmlformats.org/presentationml/2006/main">
  <p:tag name="NUM" val="42"/>
</p:tagLst>
</file>

<file path=ppt/tags/tag23.xml><?xml version="1.0" encoding="utf-8"?>
<p:tagLst xmlns:a="http://schemas.openxmlformats.org/drawingml/2006/main" xmlns:r="http://schemas.openxmlformats.org/officeDocument/2006/relationships" xmlns:p="http://schemas.openxmlformats.org/presentationml/2006/main">
  <p:tag name="NUM" val="17"/>
</p:tagLst>
</file>

<file path=ppt/tags/tag230.xml><?xml version="1.0" encoding="utf-8"?>
<p:tagLst xmlns:a="http://schemas.openxmlformats.org/drawingml/2006/main" xmlns:r="http://schemas.openxmlformats.org/officeDocument/2006/relationships" xmlns:p="http://schemas.openxmlformats.org/presentationml/2006/main">
  <p:tag name="NUM" val="43"/>
</p:tagLst>
</file>

<file path=ppt/tags/tag231.xml><?xml version="1.0" encoding="utf-8"?>
<p:tagLst xmlns:a="http://schemas.openxmlformats.org/drawingml/2006/main" xmlns:r="http://schemas.openxmlformats.org/officeDocument/2006/relationships" xmlns:p="http://schemas.openxmlformats.org/presentationml/2006/main">
  <p:tag name="NUM" val="71"/>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7"/>
</p:tagLst>
</file>

<file path=ppt/tags/tag239.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18"/>
</p:tagLst>
</file>

<file path=ppt/tags/tag240.xml><?xml version="1.0" encoding="utf-8"?>
<p:tagLst xmlns:a="http://schemas.openxmlformats.org/drawingml/2006/main" xmlns:r="http://schemas.openxmlformats.org/officeDocument/2006/relationships" xmlns:p="http://schemas.openxmlformats.org/presentationml/2006/main">
  <p:tag name="NUM" val="9"/>
</p:tagLst>
</file>

<file path=ppt/tags/tag241.xml><?xml version="1.0" encoding="utf-8"?>
<p:tagLst xmlns:a="http://schemas.openxmlformats.org/drawingml/2006/main" xmlns:r="http://schemas.openxmlformats.org/officeDocument/2006/relationships" xmlns:p="http://schemas.openxmlformats.org/presentationml/2006/main">
  <p:tag name="NUM" val="10"/>
</p:tagLst>
</file>

<file path=ppt/tags/tag242.xml><?xml version="1.0" encoding="utf-8"?>
<p:tagLst xmlns:a="http://schemas.openxmlformats.org/drawingml/2006/main" xmlns:r="http://schemas.openxmlformats.org/officeDocument/2006/relationships" xmlns:p="http://schemas.openxmlformats.org/presentationml/2006/main">
  <p:tag name="NUM" val="11"/>
</p:tagLst>
</file>

<file path=ppt/tags/tag243.xml><?xml version="1.0" encoding="utf-8"?>
<p:tagLst xmlns:a="http://schemas.openxmlformats.org/drawingml/2006/main" xmlns:r="http://schemas.openxmlformats.org/officeDocument/2006/relationships" xmlns:p="http://schemas.openxmlformats.org/presentationml/2006/main">
  <p:tag name="NUM" val="12"/>
</p:tagLst>
</file>

<file path=ppt/tags/tag244.xml><?xml version="1.0" encoding="utf-8"?>
<p:tagLst xmlns:a="http://schemas.openxmlformats.org/drawingml/2006/main" xmlns:r="http://schemas.openxmlformats.org/officeDocument/2006/relationships" xmlns:p="http://schemas.openxmlformats.org/presentationml/2006/main">
  <p:tag name="NUM" val="13"/>
</p:tagLst>
</file>

<file path=ppt/tags/tag245.xml><?xml version="1.0" encoding="utf-8"?>
<p:tagLst xmlns:a="http://schemas.openxmlformats.org/drawingml/2006/main" xmlns:r="http://schemas.openxmlformats.org/officeDocument/2006/relationships" xmlns:p="http://schemas.openxmlformats.org/presentationml/2006/main">
  <p:tag name="NUM" val="14"/>
</p:tagLst>
</file>

<file path=ppt/tags/tag246.xml><?xml version="1.0" encoding="utf-8"?>
<p:tagLst xmlns:a="http://schemas.openxmlformats.org/drawingml/2006/main" xmlns:r="http://schemas.openxmlformats.org/officeDocument/2006/relationships" xmlns:p="http://schemas.openxmlformats.org/presentationml/2006/main">
  <p:tag name="NUM" val="15"/>
</p:tagLst>
</file>

<file path=ppt/tags/tag247.xml><?xml version="1.0" encoding="utf-8"?>
<p:tagLst xmlns:a="http://schemas.openxmlformats.org/drawingml/2006/main" xmlns:r="http://schemas.openxmlformats.org/officeDocument/2006/relationships" xmlns:p="http://schemas.openxmlformats.org/presentationml/2006/main">
  <p:tag name="NUM" val="16"/>
</p:tagLst>
</file>

<file path=ppt/tags/tag248.xml><?xml version="1.0" encoding="utf-8"?>
<p:tagLst xmlns:a="http://schemas.openxmlformats.org/drawingml/2006/main" xmlns:r="http://schemas.openxmlformats.org/officeDocument/2006/relationships" xmlns:p="http://schemas.openxmlformats.org/presentationml/2006/main">
  <p:tag name="NUM" val="17"/>
</p:tagLst>
</file>

<file path=ppt/tags/tag249.xml><?xml version="1.0" encoding="utf-8"?>
<p:tagLst xmlns:a="http://schemas.openxmlformats.org/drawingml/2006/main" xmlns:r="http://schemas.openxmlformats.org/officeDocument/2006/relationships" xmlns:p="http://schemas.openxmlformats.org/presentationml/2006/main">
  <p:tag name="NUM" val="18"/>
</p:tagLst>
</file>

<file path=ppt/tags/tag25.xml><?xml version="1.0" encoding="utf-8"?>
<p:tagLst xmlns:a="http://schemas.openxmlformats.org/drawingml/2006/main" xmlns:r="http://schemas.openxmlformats.org/officeDocument/2006/relationships" xmlns:p="http://schemas.openxmlformats.org/presentationml/2006/main">
  <p:tag name="NUM" val="19"/>
</p:tagLst>
</file>

<file path=ppt/tags/tag250.xml><?xml version="1.0" encoding="utf-8"?>
<p:tagLst xmlns:a="http://schemas.openxmlformats.org/drawingml/2006/main" xmlns:r="http://schemas.openxmlformats.org/officeDocument/2006/relationships" xmlns:p="http://schemas.openxmlformats.org/presentationml/2006/main">
  <p:tag name="NUM" val="19"/>
</p:tagLst>
</file>

<file path=ppt/tags/tag251.xml><?xml version="1.0" encoding="utf-8"?>
<p:tagLst xmlns:a="http://schemas.openxmlformats.org/drawingml/2006/main" xmlns:r="http://schemas.openxmlformats.org/officeDocument/2006/relationships" xmlns:p="http://schemas.openxmlformats.org/presentationml/2006/main">
  <p:tag name="NUM" val="20"/>
</p:tagLst>
</file>

<file path=ppt/tags/tag252.xml><?xml version="1.0" encoding="utf-8"?>
<p:tagLst xmlns:a="http://schemas.openxmlformats.org/drawingml/2006/main" xmlns:r="http://schemas.openxmlformats.org/officeDocument/2006/relationships" xmlns:p="http://schemas.openxmlformats.org/presentationml/2006/main">
  <p:tag name="NUM" val="21"/>
</p:tagLst>
</file>

<file path=ppt/tags/tag253.xml><?xml version="1.0" encoding="utf-8"?>
<p:tagLst xmlns:a="http://schemas.openxmlformats.org/drawingml/2006/main" xmlns:r="http://schemas.openxmlformats.org/officeDocument/2006/relationships" xmlns:p="http://schemas.openxmlformats.org/presentationml/2006/main">
  <p:tag name="NUM" val="22"/>
</p:tagLst>
</file>

<file path=ppt/tags/tag254.xml><?xml version="1.0" encoding="utf-8"?>
<p:tagLst xmlns:a="http://schemas.openxmlformats.org/drawingml/2006/main" xmlns:r="http://schemas.openxmlformats.org/officeDocument/2006/relationships" xmlns:p="http://schemas.openxmlformats.org/presentationml/2006/main">
  <p:tag name="NUM" val="23"/>
</p:tagLst>
</file>

<file path=ppt/tags/tag255.xml><?xml version="1.0" encoding="utf-8"?>
<p:tagLst xmlns:a="http://schemas.openxmlformats.org/drawingml/2006/main" xmlns:r="http://schemas.openxmlformats.org/officeDocument/2006/relationships" xmlns:p="http://schemas.openxmlformats.org/presentationml/2006/main">
  <p:tag name="NUM" val="24"/>
</p:tagLst>
</file>

<file path=ppt/tags/tag256.xml><?xml version="1.0" encoding="utf-8"?>
<p:tagLst xmlns:a="http://schemas.openxmlformats.org/drawingml/2006/main" xmlns:r="http://schemas.openxmlformats.org/officeDocument/2006/relationships" xmlns:p="http://schemas.openxmlformats.org/presentationml/2006/main">
  <p:tag name="NUM" val="25"/>
</p:tagLst>
</file>

<file path=ppt/tags/tag257.xml><?xml version="1.0" encoding="utf-8"?>
<p:tagLst xmlns:a="http://schemas.openxmlformats.org/drawingml/2006/main" xmlns:r="http://schemas.openxmlformats.org/officeDocument/2006/relationships" xmlns:p="http://schemas.openxmlformats.org/presentationml/2006/main">
  <p:tag name="NUM" val="26"/>
</p:tagLst>
</file>

<file path=ppt/tags/tag258.xml><?xml version="1.0" encoding="utf-8"?>
<p:tagLst xmlns:a="http://schemas.openxmlformats.org/drawingml/2006/main" xmlns:r="http://schemas.openxmlformats.org/officeDocument/2006/relationships" xmlns:p="http://schemas.openxmlformats.org/presentationml/2006/main">
  <p:tag name="NUM" val="27"/>
</p:tagLst>
</file>

<file path=ppt/tags/tag259.xml><?xml version="1.0" encoding="utf-8"?>
<p:tagLst xmlns:a="http://schemas.openxmlformats.org/drawingml/2006/main" xmlns:r="http://schemas.openxmlformats.org/officeDocument/2006/relationships" xmlns:p="http://schemas.openxmlformats.org/presentationml/2006/main">
  <p:tag name="NUM" val="28"/>
</p:tagLst>
</file>

<file path=ppt/tags/tag26.xml><?xml version="1.0" encoding="utf-8"?>
<p:tagLst xmlns:a="http://schemas.openxmlformats.org/drawingml/2006/main" xmlns:r="http://schemas.openxmlformats.org/officeDocument/2006/relationships" xmlns:p="http://schemas.openxmlformats.org/presentationml/2006/main">
  <p:tag name="NUM" val="20"/>
</p:tagLst>
</file>

<file path=ppt/tags/tag260.xml><?xml version="1.0" encoding="utf-8"?>
<p:tagLst xmlns:a="http://schemas.openxmlformats.org/drawingml/2006/main" xmlns:r="http://schemas.openxmlformats.org/officeDocument/2006/relationships" xmlns:p="http://schemas.openxmlformats.org/presentationml/2006/main">
  <p:tag name="NUM" val="29"/>
</p:tagLst>
</file>

<file path=ppt/tags/tag261.xml><?xml version="1.0" encoding="utf-8"?>
<p:tagLst xmlns:a="http://schemas.openxmlformats.org/drawingml/2006/main" xmlns:r="http://schemas.openxmlformats.org/officeDocument/2006/relationships" xmlns:p="http://schemas.openxmlformats.org/presentationml/2006/main">
  <p:tag name="NUM" val="30"/>
</p:tagLst>
</file>

<file path=ppt/tags/tag262.xml><?xml version="1.0" encoding="utf-8"?>
<p:tagLst xmlns:a="http://schemas.openxmlformats.org/drawingml/2006/main" xmlns:r="http://schemas.openxmlformats.org/officeDocument/2006/relationships" xmlns:p="http://schemas.openxmlformats.org/presentationml/2006/main">
  <p:tag name="NUM" val="31"/>
</p:tagLst>
</file>

<file path=ppt/tags/tag263.xml><?xml version="1.0" encoding="utf-8"?>
<p:tagLst xmlns:a="http://schemas.openxmlformats.org/drawingml/2006/main" xmlns:r="http://schemas.openxmlformats.org/officeDocument/2006/relationships" xmlns:p="http://schemas.openxmlformats.org/presentationml/2006/main">
  <p:tag name="NUM" val="32"/>
</p:tagLst>
</file>

<file path=ppt/tags/tag264.xml><?xml version="1.0" encoding="utf-8"?>
<p:tagLst xmlns:a="http://schemas.openxmlformats.org/drawingml/2006/main" xmlns:r="http://schemas.openxmlformats.org/officeDocument/2006/relationships" xmlns:p="http://schemas.openxmlformats.org/presentationml/2006/main">
  <p:tag name="NUM" val="33"/>
</p:tagLst>
</file>

<file path=ppt/tags/tag265.xml><?xml version="1.0" encoding="utf-8"?>
<p:tagLst xmlns:a="http://schemas.openxmlformats.org/drawingml/2006/main" xmlns:r="http://schemas.openxmlformats.org/officeDocument/2006/relationships" xmlns:p="http://schemas.openxmlformats.org/presentationml/2006/main">
  <p:tag name="NUM" val="34"/>
</p:tagLst>
</file>

<file path=ppt/tags/tag266.xml><?xml version="1.0" encoding="utf-8"?>
<p:tagLst xmlns:a="http://schemas.openxmlformats.org/drawingml/2006/main" xmlns:r="http://schemas.openxmlformats.org/officeDocument/2006/relationships" xmlns:p="http://schemas.openxmlformats.org/presentationml/2006/main">
  <p:tag name="NUM" val="35"/>
</p:tagLst>
</file>

<file path=ppt/tags/tag267.xml><?xml version="1.0" encoding="utf-8"?>
<p:tagLst xmlns:a="http://schemas.openxmlformats.org/drawingml/2006/main" xmlns:r="http://schemas.openxmlformats.org/officeDocument/2006/relationships" xmlns:p="http://schemas.openxmlformats.org/presentationml/2006/main">
  <p:tag name="NUM" val="36"/>
</p:tagLst>
</file>

<file path=ppt/tags/tag268.xml><?xml version="1.0" encoding="utf-8"?>
<p:tagLst xmlns:a="http://schemas.openxmlformats.org/drawingml/2006/main" xmlns:r="http://schemas.openxmlformats.org/officeDocument/2006/relationships" xmlns:p="http://schemas.openxmlformats.org/presentationml/2006/main">
  <p:tag name="NUM" val="37"/>
</p:tagLst>
</file>

<file path=ppt/tags/tag269.xml><?xml version="1.0" encoding="utf-8"?>
<p:tagLst xmlns:a="http://schemas.openxmlformats.org/drawingml/2006/main" xmlns:r="http://schemas.openxmlformats.org/officeDocument/2006/relationships" xmlns:p="http://schemas.openxmlformats.org/presentationml/2006/main">
  <p:tag name="NUM" val="38"/>
</p:tagLst>
</file>

<file path=ppt/tags/tag27.xml><?xml version="1.0" encoding="utf-8"?>
<p:tagLst xmlns:a="http://schemas.openxmlformats.org/drawingml/2006/main" xmlns:r="http://schemas.openxmlformats.org/officeDocument/2006/relationships" xmlns:p="http://schemas.openxmlformats.org/presentationml/2006/main">
  <p:tag name="NUM" val="21"/>
</p:tagLst>
</file>

<file path=ppt/tags/tag270.xml><?xml version="1.0" encoding="utf-8"?>
<p:tagLst xmlns:a="http://schemas.openxmlformats.org/drawingml/2006/main" xmlns:r="http://schemas.openxmlformats.org/officeDocument/2006/relationships" xmlns:p="http://schemas.openxmlformats.org/presentationml/2006/main">
  <p:tag name="NUM" val="39"/>
</p:tagLst>
</file>

<file path=ppt/tags/tag271.xml><?xml version="1.0" encoding="utf-8"?>
<p:tagLst xmlns:a="http://schemas.openxmlformats.org/drawingml/2006/main" xmlns:r="http://schemas.openxmlformats.org/officeDocument/2006/relationships" xmlns:p="http://schemas.openxmlformats.org/presentationml/2006/main">
  <p:tag name="NUM" val="40"/>
</p:tagLst>
</file>

<file path=ppt/tags/tag272.xml><?xml version="1.0" encoding="utf-8"?>
<p:tagLst xmlns:a="http://schemas.openxmlformats.org/drawingml/2006/main" xmlns:r="http://schemas.openxmlformats.org/officeDocument/2006/relationships" xmlns:p="http://schemas.openxmlformats.org/presentationml/2006/main">
  <p:tag name="NUM" val="41"/>
</p:tagLst>
</file>

<file path=ppt/tags/tag273.xml><?xml version="1.0" encoding="utf-8"?>
<p:tagLst xmlns:a="http://schemas.openxmlformats.org/drawingml/2006/main" xmlns:r="http://schemas.openxmlformats.org/officeDocument/2006/relationships" xmlns:p="http://schemas.openxmlformats.org/presentationml/2006/main">
  <p:tag name="NUM" val="42"/>
</p:tagLst>
</file>

<file path=ppt/tags/tag274.xml><?xml version="1.0" encoding="utf-8"?>
<p:tagLst xmlns:a="http://schemas.openxmlformats.org/drawingml/2006/main" xmlns:r="http://schemas.openxmlformats.org/officeDocument/2006/relationships" xmlns:p="http://schemas.openxmlformats.org/presentationml/2006/main">
  <p:tag name="NUM" val="43"/>
</p:tagLst>
</file>

<file path=ppt/tags/tag275.xml><?xml version="1.0" encoding="utf-8"?>
<p:tagLst xmlns:a="http://schemas.openxmlformats.org/drawingml/2006/main" xmlns:r="http://schemas.openxmlformats.org/officeDocument/2006/relationships" xmlns:p="http://schemas.openxmlformats.org/presentationml/2006/main">
  <p:tag name="NUM" val="44"/>
</p:tagLst>
</file>

<file path=ppt/tags/tag276.xml><?xml version="1.0" encoding="utf-8"?>
<p:tagLst xmlns:a="http://schemas.openxmlformats.org/drawingml/2006/main" xmlns:r="http://schemas.openxmlformats.org/officeDocument/2006/relationships" xmlns:p="http://schemas.openxmlformats.org/presentationml/2006/main">
  <p:tag name="NUM" val="45"/>
</p:tagLst>
</file>

<file path=ppt/tags/tag277.xml><?xml version="1.0" encoding="utf-8"?>
<p:tagLst xmlns:a="http://schemas.openxmlformats.org/drawingml/2006/main" xmlns:r="http://schemas.openxmlformats.org/officeDocument/2006/relationships" xmlns:p="http://schemas.openxmlformats.org/presentationml/2006/main">
  <p:tag name="NUM" val="46"/>
</p:tagLst>
</file>

<file path=ppt/tags/tag278.xml><?xml version="1.0" encoding="utf-8"?>
<p:tagLst xmlns:a="http://schemas.openxmlformats.org/drawingml/2006/main" xmlns:r="http://schemas.openxmlformats.org/officeDocument/2006/relationships" xmlns:p="http://schemas.openxmlformats.org/presentationml/2006/main">
  <p:tag name="NUM" val="47"/>
</p:tagLst>
</file>

<file path=ppt/tags/tag279.xml><?xml version="1.0" encoding="utf-8"?>
<p:tagLst xmlns:a="http://schemas.openxmlformats.org/drawingml/2006/main" xmlns:r="http://schemas.openxmlformats.org/officeDocument/2006/relationships" xmlns:p="http://schemas.openxmlformats.org/presentationml/2006/main">
  <p:tag name="NUM" val="48"/>
</p:tagLst>
</file>

<file path=ppt/tags/tag28.xml><?xml version="1.0" encoding="utf-8"?>
<p:tagLst xmlns:a="http://schemas.openxmlformats.org/drawingml/2006/main" xmlns:r="http://schemas.openxmlformats.org/officeDocument/2006/relationships" xmlns:p="http://schemas.openxmlformats.org/presentationml/2006/main">
  <p:tag name="NUM" val="22"/>
</p:tagLst>
</file>

<file path=ppt/tags/tag280.xml><?xml version="1.0" encoding="utf-8"?>
<p:tagLst xmlns:a="http://schemas.openxmlformats.org/drawingml/2006/main" xmlns:r="http://schemas.openxmlformats.org/officeDocument/2006/relationships" xmlns:p="http://schemas.openxmlformats.org/presentationml/2006/main">
  <p:tag name="NUM" val="49"/>
</p:tagLst>
</file>

<file path=ppt/tags/tag281.xml><?xml version="1.0" encoding="utf-8"?>
<p:tagLst xmlns:a="http://schemas.openxmlformats.org/drawingml/2006/main" xmlns:r="http://schemas.openxmlformats.org/officeDocument/2006/relationships" xmlns:p="http://schemas.openxmlformats.org/presentationml/2006/main">
  <p:tag name="NUM" val="50"/>
</p:tagLst>
</file>

<file path=ppt/tags/tag282.xml><?xml version="1.0" encoding="utf-8"?>
<p:tagLst xmlns:a="http://schemas.openxmlformats.org/drawingml/2006/main" xmlns:r="http://schemas.openxmlformats.org/officeDocument/2006/relationships" xmlns:p="http://schemas.openxmlformats.org/presentationml/2006/main">
  <p:tag name="NUM" val="51"/>
</p:tagLst>
</file>

<file path=ppt/tags/tag283.xml><?xml version="1.0" encoding="utf-8"?>
<p:tagLst xmlns:a="http://schemas.openxmlformats.org/drawingml/2006/main" xmlns:r="http://schemas.openxmlformats.org/officeDocument/2006/relationships" xmlns:p="http://schemas.openxmlformats.org/presentationml/2006/main">
  <p:tag name="NUM" val="52"/>
</p:tagLst>
</file>

<file path=ppt/tags/tag284.xml><?xml version="1.0" encoding="utf-8"?>
<p:tagLst xmlns:a="http://schemas.openxmlformats.org/drawingml/2006/main" xmlns:r="http://schemas.openxmlformats.org/officeDocument/2006/relationships" xmlns:p="http://schemas.openxmlformats.org/presentationml/2006/main">
  <p:tag name="NUM" val="53"/>
</p:tagLst>
</file>

<file path=ppt/tags/tag285.xml><?xml version="1.0" encoding="utf-8"?>
<p:tagLst xmlns:a="http://schemas.openxmlformats.org/drawingml/2006/main" xmlns:r="http://schemas.openxmlformats.org/officeDocument/2006/relationships" xmlns:p="http://schemas.openxmlformats.org/presentationml/2006/main">
  <p:tag name="NUM" val="54"/>
</p:tagLst>
</file>

<file path=ppt/tags/tag286.xml><?xml version="1.0" encoding="utf-8"?>
<p:tagLst xmlns:a="http://schemas.openxmlformats.org/drawingml/2006/main" xmlns:r="http://schemas.openxmlformats.org/officeDocument/2006/relationships" xmlns:p="http://schemas.openxmlformats.org/presentationml/2006/main">
  <p:tag name="NUM" val="55"/>
</p:tagLst>
</file>

<file path=ppt/tags/tag287.xml><?xml version="1.0" encoding="utf-8"?>
<p:tagLst xmlns:a="http://schemas.openxmlformats.org/drawingml/2006/main" xmlns:r="http://schemas.openxmlformats.org/officeDocument/2006/relationships" xmlns:p="http://schemas.openxmlformats.org/presentationml/2006/main">
  <p:tag name="NUM" val="56"/>
</p:tagLst>
</file>

<file path=ppt/tags/tag288.xml><?xml version="1.0" encoding="utf-8"?>
<p:tagLst xmlns:a="http://schemas.openxmlformats.org/drawingml/2006/main" xmlns:r="http://schemas.openxmlformats.org/officeDocument/2006/relationships" xmlns:p="http://schemas.openxmlformats.org/presentationml/2006/main">
  <p:tag name="NUM" val="57"/>
</p:tagLst>
</file>

<file path=ppt/tags/tag289.xml><?xml version="1.0" encoding="utf-8"?>
<p:tagLst xmlns:a="http://schemas.openxmlformats.org/drawingml/2006/main" xmlns:r="http://schemas.openxmlformats.org/officeDocument/2006/relationships" xmlns:p="http://schemas.openxmlformats.org/presentationml/2006/main">
  <p:tag name="NUM" val="58"/>
</p:tagLst>
</file>

<file path=ppt/tags/tag29.xml><?xml version="1.0" encoding="utf-8"?>
<p:tagLst xmlns:a="http://schemas.openxmlformats.org/drawingml/2006/main" xmlns:r="http://schemas.openxmlformats.org/officeDocument/2006/relationships" xmlns:p="http://schemas.openxmlformats.org/presentationml/2006/main">
  <p:tag name="NUM" val="23"/>
</p:tagLst>
</file>

<file path=ppt/tags/tag290.xml><?xml version="1.0" encoding="utf-8"?>
<p:tagLst xmlns:a="http://schemas.openxmlformats.org/drawingml/2006/main" xmlns:r="http://schemas.openxmlformats.org/officeDocument/2006/relationships" xmlns:p="http://schemas.openxmlformats.org/presentationml/2006/main">
  <p:tag name="NUM" val="59"/>
</p:tagLst>
</file>

<file path=ppt/tags/tag291.xml><?xml version="1.0" encoding="utf-8"?>
<p:tagLst xmlns:a="http://schemas.openxmlformats.org/drawingml/2006/main" xmlns:r="http://schemas.openxmlformats.org/officeDocument/2006/relationships" xmlns:p="http://schemas.openxmlformats.org/presentationml/2006/main">
  <p:tag name="NUM" val="60"/>
</p:tagLst>
</file>

<file path=ppt/tags/tag292.xml><?xml version="1.0" encoding="utf-8"?>
<p:tagLst xmlns:a="http://schemas.openxmlformats.org/drawingml/2006/main" xmlns:r="http://schemas.openxmlformats.org/officeDocument/2006/relationships" xmlns:p="http://schemas.openxmlformats.org/presentationml/2006/main">
  <p:tag name="NUM" val="61"/>
</p:tagLst>
</file>

<file path=ppt/tags/tag293.xml><?xml version="1.0" encoding="utf-8"?>
<p:tagLst xmlns:a="http://schemas.openxmlformats.org/drawingml/2006/main" xmlns:r="http://schemas.openxmlformats.org/officeDocument/2006/relationships" xmlns:p="http://schemas.openxmlformats.org/presentationml/2006/main">
  <p:tag name="NUM" val="62"/>
</p:tagLst>
</file>

<file path=ppt/tags/tag294.xml><?xml version="1.0" encoding="utf-8"?>
<p:tagLst xmlns:a="http://schemas.openxmlformats.org/drawingml/2006/main" xmlns:r="http://schemas.openxmlformats.org/officeDocument/2006/relationships" xmlns:p="http://schemas.openxmlformats.org/presentationml/2006/main">
  <p:tag name="NUM" val="63"/>
</p:tagLst>
</file>

<file path=ppt/tags/tag295.xml><?xml version="1.0" encoding="utf-8"?>
<p:tagLst xmlns:a="http://schemas.openxmlformats.org/drawingml/2006/main" xmlns:r="http://schemas.openxmlformats.org/officeDocument/2006/relationships" xmlns:p="http://schemas.openxmlformats.org/presentationml/2006/main">
  <p:tag name="NUM" val="64"/>
</p:tagLst>
</file>

<file path=ppt/tags/tag296.xml><?xml version="1.0" encoding="utf-8"?>
<p:tagLst xmlns:a="http://schemas.openxmlformats.org/drawingml/2006/main" xmlns:r="http://schemas.openxmlformats.org/officeDocument/2006/relationships" xmlns:p="http://schemas.openxmlformats.org/presentationml/2006/main">
  <p:tag name="NUM" val="65"/>
</p:tagLst>
</file>

<file path=ppt/tags/tag297.xml><?xml version="1.0" encoding="utf-8"?>
<p:tagLst xmlns:a="http://schemas.openxmlformats.org/drawingml/2006/main" xmlns:r="http://schemas.openxmlformats.org/officeDocument/2006/relationships" xmlns:p="http://schemas.openxmlformats.org/presentationml/2006/main">
  <p:tag name="NUM" val="66"/>
</p:tagLst>
</file>

<file path=ppt/tags/tag298.xml><?xml version="1.0" encoding="utf-8"?>
<p:tagLst xmlns:a="http://schemas.openxmlformats.org/drawingml/2006/main" xmlns:r="http://schemas.openxmlformats.org/officeDocument/2006/relationships" xmlns:p="http://schemas.openxmlformats.org/presentationml/2006/main">
  <p:tag name="NUM" val="67"/>
</p:tagLst>
</file>

<file path=ppt/tags/tag299.xml><?xml version="1.0" encoding="utf-8"?>
<p:tagLst xmlns:a="http://schemas.openxmlformats.org/drawingml/2006/main" xmlns:r="http://schemas.openxmlformats.org/officeDocument/2006/relationships" xmlns:p="http://schemas.openxmlformats.org/presentationml/2006/main">
  <p:tag name="NUM" val="6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4"/>
</p:tagLst>
</file>

<file path=ppt/tags/tag300.xml><?xml version="1.0" encoding="utf-8"?>
<p:tagLst xmlns:a="http://schemas.openxmlformats.org/drawingml/2006/main" xmlns:r="http://schemas.openxmlformats.org/officeDocument/2006/relationships" xmlns:p="http://schemas.openxmlformats.org/presentationml/2006/main">
  <p:tag name="NUM" val="69"/>
</p:tagLst>
</file>

<file path=ppt/tags/tag301.xml><?xml version="1.0" encoding="utf-8"?>
<p:tagLst xmlns:a="http://schemas.openxmlformats.org/drawingml/2006/main" xmlns:r="http://schemas.openxmlformats.org/officeDocument/2006/relationships" xmlns:p="http://schemas.openxmlformats.org/presentationml/2006/main">
  <p:tag name="NUM" val="70"/>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3"/>
</p:tagLst>
</file>

<file path=ppt/tags/tag305.xml><?xml version="1.0" encoding="utf-8"?>
<p:tagLst xmlns:a="http://schemas.openxmlformats.org/drawingml/2006/main" xmlns:r="http://schemas.openxmlformats.org/officeDocument/2006/relationships" xmlns:p="http://schemas.openxmlformats.org/presentationml/2006/main">
  <p:tag name="NUM" val="4"/>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1"/>
</p:tagLst>
</file>

<file path=ppt/tags/tag309.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5"/>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3"/>
</p:tagLst>
</file>

<file path=ppt/tags/tag315.xml><?xml version="1.0" encoding="utf-8"?>
<p:tagLst xmlns:a="http://schemas.openxmlformats.org/drawingml/2006/main" xmlns:r="http://schemas.openxmlformats.org/officeDocument/2006/relationships" xmlns:p="http://schemas.openxmlformats.org/presentationml/2006/main">
  <p:tag name="NUM" val="4"/>
</p:tagLst>
</file>

<file path=ppt/tags/tag316.xml><?xml version="1.0" encoding="utf-8"?>
<p:tagLst xmlns:a="http://schemas.openxmlformats.org/drawingml/2006/main" xmlns:r="http://schemas.openxmlformats.org/officeDocument/2006/relationships" xmlns:p="http://schemas.openxmlformats.org/presentationml/2006/main">
  <p:tag name="NUM" val="5"/>
</p:tagLst>
</file>

<file path=ppt/tags/tag317.xml><?xml version="1.0" encoding="utf-8"?>
<p:tagLst xmlns:a="http://schemas.openxmlformats.org/drawingml/2006/main" xmlns:r="http://schemas.openxmlformats.org/officeDocument/2006/relationships" xmlns:p="http://schemas.openxmlformats.org/presentationml/2006/main">
  <p:tag name="NUM" val="6"/>
</p:tagLst>
</file>

<file path=ppt/tags/tag318.xml><?xml version="1.0" encoding="utf-8"?>
<p:tagLst xmlns:a="http://schemas.openxmlformats.org/drawingml/2006/main" xmlns:r="http://schemas.openxmlformats.org/officeDocument/2006/relationships" xmlns:p="http://schemas.openxmlformats.org/presentationml/2006/main">
  <p:tag name="NUM" val="7"/>
</p:tagLst>
</file>

<file path=ppt/tags/tag319.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26"/>
</p:tagLst>
</file>

<file path=ppt/tags/tag320.xml><?xml version="1.0" encoding="utf-8"?>
<p:tagLst xmlns:a="http://schemas.openxmlformats.org/drawingml/2006/main" xmlns:r="http://schemas.openxmlformats.org/officeDocument/2006/relationships" xmlns:p="http://schemas.openxmlformats.org/presentationml/2006/main">
  <p:tag name="NUM" val="9"/>
</p:tagLst>
</file>

<file path=ppt/tags/tag321.xml><?xml version="1.0" encoding="utf-8"?>
<p:tagLst xmlns:a="http://schemas.openxmlformats.org/drawingml/2006/main" xmlns:r="http://schemas.openxmlformats.org/officeDocument/2006/relationships" xmlns:p="http://schemas.openxmlformats.org/presentationml/2006/main">
  <p:tag name="NUM" val="10"/>
</p:tagLst>
</file>

<file path=ppt/tags/tag322.xml><?xml version="1.0" encoding="utf-8"?>
<p:tagLst xmlns:a="http://schemas.openxmlformats.org/drawingml/2006/main" xmlns:r="http://schemas.openxmlformats.org/officeDocument/2006/relationships" xmlns:p="http://schemas.openxmlformats.org/presentationml/2006/main">
  <p:tag name="NUM" val="11"/>
</p:tagLst>
</file>

<file path=ppt/tags/tag323.xml><?xml version="1.0" encoding="utf-8"?>
<p:tagLst xmlns:a="http://schemas.openxmlformats.org/drawingml/2006/main" xmlns:r="http://schemas.openxmlformats.org/officeDocument/2006/relationships" xmlns:p="http://schemas.openxmlformats.org/presentationml/2006/main">
  <p:tag name="NUM" val="12"/>
</p:tagLst>
</file>

<file path=ppt/tags/tag324.xml><?xml version="1.0" encoding="utf-8"?>
<p:tagLst xmlns:a="http://schemas.openxmlformats.org/drawingml/2006/main" xmlns:r="http://schemas.openxmlformats.org/officeDocument/2006/relationships" xmlns:p="http://schemas.openxmlformats.org/presentationml/2006/main">
  <p:tag name="NUM" val="13"/>
</p:tagLst>
</file>

<file path=ppt/tags/tag325.xml><?xml version="1.0" encoding="utf-8"?>
<p:tagLst xmlns:a="http://schemas.openxmlformats.org/drawingml/2006/main" xmlns:r="http://schemas.openxmlformats.org/officeDocument/2006/relationships" xmlns:p="http://schemas.openxmlformats.org/presentationml/2006/main">
  <p:tag name="NUM" val="14"/>
</p:tagLst>
</file>

<file path=ppt/tags/tag326.xml><?xml version="1.0" encoding="utf-8"?>
<p:tagLst xmlns:a="http://schemas.openxmlformats.org/drawingml/2006/main" xmlns:r="http://schemas.openxmlformats.org/officeDocument/2006/relationships" xmlns:p="http://schemas.openxmlformats.org/presentationml/2006/main">
  <p:tag name="NUM" val="15"/>
</p:tagLst>
</file>

<file path=ppt/tags/tag327.xml><?xml version="1.0" encoding="utf-8"?>
<p:tagLst xmlns:a="http://schemas.openxmlformats.org/drawingml/2006/main" xmlns:r="http://schemas.openxmlformats.org/officeDocument/2006/relationships" xmlns:p="http://schemas.openxmlformats.org/presentationml/2006/main">
  <p:tag name="NUM" val="16"/>
</p:tagLst>
</file>

<file path=ppt/tags/tag328.xml><?xml version="1.0" encoding="utf-8"?>
<p:tagLst xmlns:a="http://schemas.openxmlformats.org/drawingml/2006/main" xmlns:r="http://schemas.openxmlformats.org/officeDocument/2006/relationships" xmlns:p="http://schemas.openxmlformats.org/presentationml/2006/main">
  <p:tag name="NUM" val="17"/>
</p:tagLst>
</file>

<file path=ppt/tags/tag329.xml><?xml version="1.0" encoding="utf-8"?>
<p:tagLst xmlns:a="http://schemas.openxmlformats.org/drawingml/2006/main" xmlns:r="http://schemas.openxmlformats.org/officeDocument/2006/relationships" xmlns:p="http://schemas.openxmlformats.org/presentationml/2006/main">
  <p:tag name="NUM" val="18"/>
</p:tagLst>
</file>

<file path=ppt/tags/tag33.xml><?xml version="1.0" encoding="utf-8"?>
<p:tagLst xmlns:a="http://schemas.openxmlformats.org/drawingml/2006/main" xmlns:r="http://schemas.openxmlformats.org/officeDocument/2006/relationships" xmlns:p="http://schemas.openxmlformats.org/presentationml/2006/main">
  <p:tag name="NUM" val="27"/>
</p:tagLst>
</file>

<file path=ppt/tags/tag330.xml><?xml version="1.0" encoding="utf-8"?>
<p:tagLst xmlns:a="http://schemas.openxmlformats.org/drawingml/2006/main" xmlns:r="http://schemas.openxmlformats.org/officeDocument/2006/relationships" xmlns:p="http://schemas.openxmlformats.org/presentationml/2006/main">
  <p:tag name="NUM" val="19"/>
</p:tagLst>
</file>

<file path=ppt/tags/tag331.xml><?xml version="1.0" encoding="utf-8"?>
<p:tagLst xmlns:a="http://schemas.openxmlformats.org/drawingml/2006/main" xmlns:r="http://schemas.openxmlformats.org/officeDocument/2006/relationships" xmlns:p="http://schemas.openxmlformats.org/presentationml/2006/main">
  <p:tag name="NUM" val="20"/>
</p:tagLst>
</file>

<file path=ppt/tags/tag332.xml><?xml version="1.0" encoding="utf-8"?>
<p:tagLst xmlns:a="http://schemas.openxmlformats.org/drawingml/2006/main" xmlns:r="http://schemas.openxmlformats.org/officeDocument/2006/relationships" xmlns:p="http://schemas.openxmlformats.org/presentationml/2006/main">
  <p:tag name="NUM" val="21"/>
</p:tagLst>
</file>

<file path=ppt/tags/tag333.xml><?xml version="1.0" encoding="utf-8"?>
<p:tagLst xmlns:a="http://schemas.openxmlformats.org/drawingml/2006/main" xmlns:r="http://schemas.openxmlformats.org/officeDocument/2006/relationships" xmlns:p="http://schemas.openxmlformats.org/presentationml/2006/main">
  <p:tag name="NUM" val="22"/>
</p:tagLst>
</file>

<file path=ppt/tags/tag334.xml><?xml version="1.0" encoding="utf-8"?>
<p:tagLst xmlns:a="http://schemas.openxmlformats.org/drawingml/2006/main" xmlns:r="http://schemas.openxmlformats.org/officeDocument/2006/relationships" xmlns:p="http://schemas.openxmlformats.org/presentationml/2006/main">
  <p:tag name="NUM" val="23"/>
</p:tagLst>
</file>

<file path=ppt/tags/tag335.xml><?xml version="1.0" encoding="utf-8"?>
<p:tagLst xmlns:a="http://schemas.openxmlformats.org/drawingml/2006/main" xmlns:r="http://schemas.openxmlformats.org/officeDocument/2006/relationships" xmlns:p="http://schemas.openxmlformats.org/presentationml/2006/main">
  <p:tag name="NUM" val="24"/>
</p:tagLst>
</file>

<file path=ppt/tags/tag336.xml><?xml version="1.0" encoding="utf-8"?>
<p:tagLst xmlns:a="http://schemas.openxmlformats.org/drawingml/2006/main" xmlns:r="http://schemas.openxmlformats.org/officeDocument/2006/relationships" xmlns:p="http://schemas.openxmlformats.org/presentationml/2006/main">
  <p:tag name="NUM" val="25"/>
</p:tagLst>
</file>

<file path=ppt/tags/tag337.xml><?xml version="1.0" encoding="utf-8"?>
<p:tagLst xmlns:a="http://schemas.openxmlformats.org/drawingml/2006/main" xmlns:r="http://schemas.openxmlformats.org/officeDocument/2006/relationships" xmlns:p="http://schemas.openxmlformats.org/presentationml/2006/main">
  <p:tag name="NUM" val="26"/>
</p:tagLst>
</file>

<file path=ppt/tags/tag338.xml><?xml version="1.0" encoding="utf-8"?>
<p:tagLst xmlns:a="http://schemas.openxmlformats.org/drawingml/2006/main" xmlns:r="http://schemas.openxmlformats.org/officeDocument/2006/relationships" xmlns:p="http://schemas.openxmlformats.org/presentationml/2006/main">
  <p:tag name="NUM" val="27"/>
</p:tagLst>
</file>

<file path=ppt/tags/tag339.xml><?xml version="1.0" encoding="utf-8"?>
<p:tagLst xmlns:a="http://schemas.openxmlformats.org/drawingml/2006/main" xmlns:r="http://schemas.openxmlformats.org/officeDocument/2006/relationships" xmlns:p="http://schemas.openxmlformats.org/presentationml/2006/main">
  <p:tag name="NUM" val="28"/>
</p:tagLst>
</file>

<file path=ppt/tags/tag34.xml><?xml version="1.0" encoding="utf-8"?>
<p:tagLst xmlns:a="http://schemas.openxmlformats.org/drawingml/2006/main" xmlns:r="http://schemas.openxmlformats.org/officeDocument/2006/relationships" xmlns:p="http://schemas.openxmlformats.org/presentationml/2006/main">
  <p:tag name="NUM" val="28"/>
</p:tagLst>
</file>

<file path=ppt/tags/tag340.xml><?xml version="1.0" encoding="utf-8"?>
<p:tagLst xmlns:a="http://schemas.openxmlformats.org/drawingml/2006/main" xmlns:r="http://schemas.openxmlformats.org/officeDocument/2006/relationships" xmlns:p="http://schemas.openxmlformats.org/presentationml/2006/main">
  <p:tag name="NUM" val="29"/>
</p:tagLst>
</file>

<file path=ppt/tags/tag341.xml><?xml version="1.0" encoding="utf-8"?>
<p:tagLst xmlns:a="http://schemas.openxmlformats.org/drawingml/2006/main" xmlns:r="http://schemas.openxmlformats.org/officeDocument/2006/relationships" xmlns:p="http://schemas.openxmlformats.org/presentationml/2006/main">
  <p:tag name="NUM" val="30"/>
</p:tagLst>
</file>

<file path=ppt/tags/tag342.xml><?xml version="1.0" encoding="utf-8"?>
<p:tagLst xmlns:a="http://schemas.openxmlformats.org/drawingml/2006/main" xmlns:r="http://schemas.openxmlformats.org/officeDocument/2006/relationships" xmlns:p="http://schemas.openxmlformats.org/presentationml/2006/main">
  <p:tag name="NUM" val="31"/>
</p:tagLst>
</file>

<file path=ppt/tags/tag343.xml><?xml version="1.0" encoding="utf-8"?>
<p:tagLst xmlns:a="http://schemas.openxmlformats.org/drawingml/2006/main" xmlns:r="http://schemas.openxmlformats.org/officeDocument/2006/relationships" xmlns:p="http://schemas.openxmlformats.org/presentationml/2006/main">
  <p:tag name="NUM" val="32"/>
</p:tagLst>
</file>

<file path=ppt/tags/tag344.xml><?xml version="1.0" encoding="utf-8"?>
<p:tagLst xmlns:a="http://schemas.openxmlformats.org/drawingml/2006/main" xmlns:r="http://schemas.openxmlformats.org/officeDocument/2006/relationships" xmlns:p="http://schemas.openxmlformats.org/presentationml/2006/main">
  <p:tag name="NUM" val="33"/>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6"/>
</p:tagLst>
</file>

<file path=ppt/tags/tag349.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29"/>
</p:tagLst>
</file>

<file path=ppt/tags/tag350.xml><?xml version="1.0" encoding="utf-8"?>
<p:tagLst xmlns:a="http://schemas.openxmlformats.org/drawingml/2006/main" xmlns:r="http://schemas.openxmlformats.org/officeDocument/2006/relationships" xmlns:p="http://schemas.openxmlformats.org/presentationml/2006/main">
  <p:tag name="NUM" val="8"/>
</p:tagLst>
</file>

<file path=ppt/tags/tag351.xml><?xml version="1.0" encoding="utf-8"?>
<p:tagLst xmlns:a="http://schemas.openxmlformats.org/drawingml/2006/main" xmlns:r="http://schemas.openxmlformats.org/officeDocument/2006/relationships" xmlns:p="http://schemas.openxmlformats.org/presentationml/2006/main">
  <p:tag name="NUM" val="9"/>
</p:tagLst>
</file>

<file path=ppt/tags/tag352.xml><?xml version="1.0" encoding="utf-8"?>
<p:tagLst xmlns:a="http://schemas.openxmlformats.org/drawingml/2006/main" xmlns:r="http://schemas.openxmlformats.org/officeDocument/2006/relationships" xmlns:p="http://schemas.openxmlformats.org/presentationml/2006/main">
  <p:tag name="NUM" val="10"/>
</p:tagLst>
</file>

<file path=ppt/tags/tag353.xml><?xml version="1.0" encoding="utf-8"?>
<p:tagLst xmlns:a="http://schemas.openxmlformats.org/drawingml/2006/main" xmlns:r="http://schemas.openxmlformats.org/officeDocument/2006/relationships" xmlns:p="http://schemas.openxmlformats.org/presentationml/2006/main">
  <p:tag name="NUM" val="11"/>
</p:tagLst>
</file>

<file path=ppt/tags/tag354.xml><?xml version="1.0" encoding="utf-8"?>
<p:tagLst xmlns:a="http://schemas.openxmlformats.org/drawingml/2006/main" xmlns:r="http://schemas.openxmlformats.org/officeDocument/2006/relationships" xmlns:p="http://schemas.openxmlformats.org/presentationml/2006/main">
  <p:tag name="NUM" val="12"/>
</p:tagLst>
</file>

<file path=ppt/tags/tag355.xml><?xml version="1.0" encoding="utf-8"?>
<p:tagLst xmlns:a="http://schemas.openxmlformats.org/drawingml/2006/main" xmlns:r="http://schemas.openxmlformats.org/officeDocument/2006/relationships" xmlns:p="http://schemas.openxmlformats.org/presentationml/2006/main">
  <p:tag name="NUM" val="13"/>
</p:tagLst>
</file>

<file path=ppt/tags/tag356.xml><?xml version="1.0" encoding="utf-8"?>
<p:tagLst xmlns:a="http://schemas.openxmlformats.org/drawingml/2006/main" xmlns:r="http://schemas.openxmlformats.org/officeDocument/2006/relationships" xmlns:p="http://schemas.openxmlformats.org/presentationml/2006/main">
  <p:tag name="NUM" val="14"/>
</p:tagLst>
</file>

<file path=ppt/tags/tag357.xml><?xml version="1.0" encoding="utf-8"?>
<p:tagLst xmlns:a="http://schemas.openxmlformats.org/drawingml/2006/main" xmlns:r="http://schemas.openxmlformats.org/officeDocument/2006/relationships" xmlns:p="http://schemas.openxmlformats.org/presentationml/2006/main">
  <p:tag name="NUM" val="15"/>
</p:tagLst>
</file>

<file path=ppt/tags/tag358.xml><?xml version="1.0" encoding="utf-8"?>
<p:tagLst xmlns:a="http://schemas.openxmlformats.org/drawingml/2006/main" xmlns:r="http://schemas.openxmlformats.org/officeDocument/2006/relationships" xmlns:p="http://schemas.openxmlformats.org/presentationml/2006/main">
  <p:tag name="NUM" val="16"/>
</p:tagLst>
</file>

<file path=ppt/tags/tag359.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30"/>
</p:tagLst>
</file>

<file path=ppt/tags/tag360.xml><?xml version="1.0" encoding="utf-8"?>
<p:tagLst xmlns:a="http://schemas.openxmlformats.org/drawingml/2006/main" xmlns:r="http://schemas.openxmlformats.org/officeDocument/2006/relationships" xmlns:p="http://schemas.openxmlformats.org/presentationml/2006/main">
  <p:tag name="NUM" val="18"/>
</p:tagLst>
</file>

<file path=ppt/tags/tag361.xml><?xml version="1.0" encoding="utf-8"?>
<p:tagLst xmlns:a="http://schemas.openxmlformats.org/drawingml/2006/main" xmlns:r="http://schemas.openxmlformats.org/officeDocument/2006/relationships" xmlns:p="http://schemas.openxmlformats.org/presentationml/2006/main">
  <p:tag name="NUM" val="19"/>
</p:tagLst>
</file>

<file path=ppt/tags/tag362.xml><?xml version="1.0" encoding="utf-8"?>
<p:tagLst xmlns:a="http://schemas.openxmlformats.org/drawingml/2006/main" xmlns:r="http://schemas.openxmlformats.org/officeDocument/2006/relationships" xmlns:p="http://schemas.openxmlformats.org/presentationml/2006/main">
  <p:tag name="NUM" val="20"/>
</p:tagLst>
</file>

<file path=ppt/tags/tag363.xml><?xml version="1.0" encoding="utf-8"?>
<p:tagLst xmlns:a="http://schemas.openxmlformats.org/drawingml/2006/main" xmlns:r="http://schemas.openxmlformats.org/officeDocument/2006/relationships" xmlns:p="http://schemas.openxmlformats.org/presentationml/2006/main">
  <p:tag name="NUM" val="21"/>
</p:tagLst>
</file>

<file path=ppt/tags/tag364.xml><?xml version="1.0" encoding="utf-8"?>
<p:tagLst xmlns:a="http://schemas.openxmlformats.org/drawingml/2006/main" xmlns:r="http://schemas.openxmlformats.org/officeDocument/2006/relationships" xmlns:p="http://schemas.openxmlformats.org/presentationml/2006/main">
  <p:tag name="NUM" val="22"/>
</p:tagLst>
</file>

<file path=ppt/tags/tag365.xml><?xml version="1.0" encoding="utf-8"?>
<p:tagLst xmlns:a="http://schemas.openxmlformats.org/drawingml/2006/main" xmlns:r="http://schemas.openxmlformats.org/officeDocument/2006/relationships" xmlns:p="http://schemas.openxmlformats.org/presentationml/2006/main">
  <p:tag name="NUM" val="23"/>
</p:tagLst>
</file>

<file path=ppt/tags/tag366.xml><?xml version="1.0" encoding="utf-8"?>
<p:tagLst xmlns:a="http://schemas.openxmlformats.org/drawingml/2006/main" xmlns:r="http://schemas.openxmlformats.org/officeDocument/2006/relationships" xmlns:p="http://schemas.openxmlformats.org/presentationml/2006/main">
  <p:tag name="NUM" val="24"/>
</p:tagLst>
</file>

<file path=ppt/tags/tag367.xml><?xml version="1.0" encoding="utf-8"?>
<p:tagLst xmlns:a="http://schemas.openxmlformats.org/drawingml/2006/main" xmlns:r="http://schemas.openxmlformats.org/officeDocument/2006/relationships" xmlns:p="http://schemas.openxmlformats.org/presentationml/2006/main">
  <p:tag name="NUM" val="25"/>
</p:tagLst>
</file>

<file path=ppt/tags/tag368.xml><?xml version="1.0" encoding="utf-8"?>
<p:tagLst xmlns:a="http://schemas.openxmlformats.org/drawingml/2006/main" xmlns:r="http://schemas.openxmlformats.org/officeDocument/2006/relationships" xmlns:p="http://schemas.openxmlformats.org/presentationml/2006/main">
  <p:tag name="NUM" val="26"/>
</p:tagLst>
</file>

<file path=ppt/tags/tag369.xml><?xml version="1.0" encoding="utf-8"?>
<p:tagLst xmlns:a="http://schemas.openxmlformats.org/drawingml/2006/main" xmlns:r="http://schemas.openxmlformats.org/officeDocument/2006/relationships" xmlns:p="http://schemas.openxmlformats.org/presentationml/2006/main">
  <p:tag name="NUM" val="27"/>
</p:tagLst>
</file>

<file path=ppt/tags/tag37.xml><?xml version="1.0" encoding="utf-8"?>
<p:tagLst xmlns:a="http://schemas.openxmlformats.org/drawingml/2006/main" xmlns:r="http://schemas.openxmlformats.org/officeDocument/2006/relationships" xmlns:p="http://schemas.openxmlformats.org/presentationml/2006/main">
  <p:tag name="NUM" val="31"/>
</p:tagLst>
</file>

<file path=ppt/tags/tag370.xml><?xml version="1.0" encoding="utf-8"?>
<p:tagLst xmlns:a="http://schemas.openxmlformats.org/drawingml/2006/main" xmlns:r="http://schemas.openxmlformats.org/officeDocument/2006/relationships" xmlns:p="http://schemas.openxmlformats.org/presentationml/2006/main">
  <p:tag name="NUM" val="28"/>
</p:tagLst>
</file>

<file path=ppt/tags/tag371.xml><?xml version="1.0" encoding="utf-8"?>
<p:tagLst xmlns:a="http://schemas.openxmlformats.org/drawingml/2006/main" xmlns:r="http://schemas.openxmlformats.org/officeDocument/2006/relationships" xmlns:p="http://schemas.openxmlformats.org/presentationml/2006/main">
  <p:tag name="NUM" val="29"/>
</p:tagLst>
</file>

<file path=ppt/tags/tag372.xml><?xml version="1.0" encoding="utf-8"?>
<p:tagLst xmlns:a="http://schemas.openxmlformats.org/drawingml/2006/main" xmlns:r="http://schemas.openxmlformats.org/officeDocument/2006/relationships" xmlns:p="http://schemas.openxmlformats.org/presentationml/2006/main">
  <p:tag name="NUM" val="30"/>
</p:tagLst>
</file>

<file path=ppt/tags/tag373.xml><?xml version="1.0" encoding="utf-8"?>
<p:tagLst xmlns:a="http://schemas.openxmlformats.org/drawingml/2006/main" xmlns:r="http://schemas.openxmlformats.org/officeDocument/2006/relationships" xmlns:p="http://schemas.openxmlformats.org/presentationml/2006/main">
  <p:tag name="NUM" val="31"/>
</p:tagLst>
</file>

<file path=ppt/tags/tag374.xml><?xml version="1.0" encoding="utf-8"?>
<p:tagLst xmlns:a="http://schemas.openxmlformats.org/drawingml/2006/main" xmlns:r="http://schemas.openxmlformats.org/officeDocument/2006/relationships" xmlns:p="http://schemas.openxmlformats.org/presentationml/2006/main">
  <p:tag name="NUM" val="32"/>
</p:tagLst>
</file>

<file path=ppt/tags/tag375.xml><?xml version="1.0" encoding="utf-8"?>
<p:tagLst xmlns:a="http://schemas.openxmlformats.org/drawingml/2006/main" xmlns:r="http://schemas.openxmlformats.org/officeDocument/2006/relationships" xmlns:p="http://schemas.openxmlformats.org/presentationml/2006/main">
  <p:tag name="NUM" val="33"/>
</p:tagLst>
</file>

<file path=ppt/tags/tag376.xml><?xml version="1.0" encoding="utf-8"?>
<p:tagLst xmlns:a="http://schemas.openxmlformats.org/drawingml/2006/main" xmlns:r="http://schemas.openxmlformats.org/officeDocument/2006/relationships" xmlns:p="http://schemas.openxmlformats.org/presentationml/2006/main">
  <p:tag name="NUM" val="34"/>
</p:tagLst>
</file>

<file path=ppt/tags/tag377.xml><?xml version="1.0" encoding="utf-8"?>
<p:tagLst xmlns:a="http://schemas.openxmlformats.org/drawingml/2006/main" xmlns:r="http://schemas.openxmlformats.org/officeDocument/2006/relationships" xmlns:p="http://schemas.openxmlformats.org/presentationml/2006/main">
  <p:tag name="NUM" val="35"/>
</p:tagLst>
</file>

<file path=ppt/tags/tag378.xml><?xml version="1.0" encoding="utf-8"?>
<p:tagLst xmlns:a="http://schemas.openxmlformats.org/drawingml/2006/main" xmlns:r="http://schemas.openxmlformats.org/officeDocument/2006/relationships" xmlns:p="http://schemas.openxmlformats.org/presentationml/2006/main">
  <p:tag name="NUM" val="36"/>
</p:tagLst>
</file>

<file path=ppt/tags/tag379.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2"/>
</p:tagLst>
</file>

<file path=ppt/tags/tag380.xml><?xml version="1.0" encoding="utf-8"?>
<p:tagLst xmlns:a="http://schemas.openxmlformats.org/drawingml/2006/main" xmlns:r="http://schemas.openxmlformats.org/officeDocument/2006/relationships" xmlns:p="http://schemas.openxmlformats.org/presentationml/2006/main">
  <p:tag name="NUM" val="2"/>
</p:tagLst>
</file>

<file path=ppt/tags/tag381.xml><?xml version="1.0" encoding="utf-8"?>
<p:tagLst xmlns:a="http://schemas.openxmlformats.org/drawingml/2006/main" xmlns:r="http://schemas.openxmlformats.org/officeDocument/2006/relationships" xmlns:p="http://schemas.openxmlformats.org/presentationml/2006/main">
  <p:tag name="NUM" val="3"/>
</p:tagLst>
</file>

<file path=ppt/tags/tag382.xml><?xml version="1.0" encoding="utf-8"?>
<p:tagLst xmlns:a="http://schemas.openxmlformats.org/drawingml/2006/main" xmlns:r="http://schemas.openxmlformats.org/officeDocument/2006/relationships" xmlns:p="http://schemas.openxmlformats.org/presentationml/2006/main">
  <p:tag name="NUM" val="4"/>
</p:tagLst>
</file>

<file path=ppt/tags/tag383.xml><?xml version="1.0" encoding="utf-8"?>
<p:tagLst xmlns:a="http://schemas.openxmlformats.org/drawingml/2006/main" xmlns:r="http://schemas.openxmlformats.org/officeDocument/2006/relationships" xmlns:p="http://schemas.openxmlformats.org/presentationml/2006/main">
  <p:tag name="NUM" val="5"/>
</p:tagLst>
</file>

<file path=ppt/tags/tag384.xml><?xml version="1.0" encoding="utf-8"?>
<p:tagLst xmlns:a="http://schemas.openxmlformats.org/drawingml/2006/main" xmlns:r="http://schemas.openxmlformats.org/officeDocument/2006/relationships" xmlns:p="http://schemas.openxmlformats.org/presentationml/2006/main">
  <p:tag name="NUM" val="6"/>
</p:tagLst>
</file>

<file path=ppt/tags/tag385.xml><?xml version="1.0" encoding="utf-8"?>
<p:tagLst xmlns:a="http://schemas.openxmlformats.org/drawingml/2006/main" xmlns:r="http://schemas.openxmlformats.org/officeDocument/2006/relationships" xmlns:p="http://schemas.openxmlformats.org/presentationml/2006/main">
  <p:tag name="NUM" val="7"/>
</p:tagLst>
</file>

<file path=ppt/tags/tag386.xml><?xml version="1.0" encoding="utf-8"?>
<p:tagLst xmlns:a="http://schemas.openxmlformats.org/drawingml/2006/main" xmlns:r="http://schemas.openxmlformats.org/officeDocument/2006/relationships" xmlns:p="http://schemas.openxmlformats.org/presentationml/2006/main">
  <p:tag name="NUM" val="8"/>
</p:tagLst>
</file>

<file path=ppt/tags/tag387.xml><?xml version="1.0" encoding="utf-8"?>
<p:tagLst xmlns:a="http://schemas.openxmlformats.org/drawingml/2006/main" xmlns:r="http://schemas.openxmlformats.org/officeDocument/2006/relationships" xmlns:p="http://schemas.openxmlformats.org/presentationml/2006/main">
  <p:tag name="NUM" val="9"/>
</p:tagLst>
</file>

<file path=ppt/tags/tag388.xml><?xml version="1.0" encoding="utf-8"?>
<p:tagLst xmlns:a="http://schemas.openxmlformats.org/drawingml/2006/main" xmlns:r="http://schemas.openxmlformats.org/officeDocument/2006/relationships" xmlns:p="http://schemas.openxmlformats.org/presentationml/2006/main">
  <p:tag name="NUM" val="10"/>
</p:tagLst>
</file>

<file path=ppt/tags/tag389.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33"/>
</p:tagLst>
</file>

<file path=ppt/tags/tag390.xml><?xml version="1.0" encoding="utf-8"?>
<p:tagLst xmlns:a="http://schemas.openxmlformats.org/drawingml/2006/main" xmlns:r="http://schemas.openxmlformats.org/officeDocument/2006/relationships" xmlns:p="http://schemas.openxmlformats.org/presentationml/2006/main">
  <p:tag name="NUM" val="12"/>
</p:tagLst>
</file>

<file path=ppt/tags/tag391.xml><?xml version="1.0" encoding="utf-8"?>
<p:tagLst xmlns:a="http://schemas.openxmlformats.org/drawingml/2006/main" xmlns:r="http://schemas.openxmlformats.org/officeDocument/2006/relationships" xmlns:p="http://schemas.openxmlformats.org/presentationml/2006/main">
  <p:tag name="NUM" val="13"/>
</p:tagLst>
</file>

<file path=ppt/tags/tag392.xml><?xml version="1.0" encoding="utf-8"?>
<p:tagLst xmlns:a="http://schemas.openxmlformats.org/drawingml/2006/main" xmlns:r="http://schemas.openxmlformats.org/officeDocument/2006/relationships" xmlns:p="http://schemas.openxmlformats.org/presentationml/2006/main">
  <p:tag name="NUM" val="14"/>
</p:tagLst>
</file>

<file path=ppt/tags/tag393.xml><?xml version="1.0" encoding="utf-8"?>
<p:tagLst xmlns:a="http://schemas.openxmlformats.org/drawingml/2006/main" xmlns:r="http://schemas.openxmlformats.org/officeDocument/2006/relationships" xmlns:p="http://schemas.openxmlformats.org/presentationml/2006/main">
  <p:tag name="NUM" val="15"/>
</p:tagLst>
</file>

<file path=ppt/tags/tag394.xml><?xml version="1.0" encoding="utf-8"?>
<p:tagLst xmlns:a="http://schemas.openxmlformats.org/drawingml/2006/main" xmlns:r="http://schemas.openxmlformats.org/officeDocument/2006/relationships" xmlns:p="http://schemas.openxmlformats.org/presentationml/2006/main">
  <p:tag name="NUM" val="16"/>
</p:tagLst>
</file>

<file path=ppt/tags/tag395.xml><?xml version="1.0" encoding="utf-8"?>
<p:tagLst xmlns:a="http://schemas.openxmlformats.org/drawingml/2006/main" xmlns:r="http://schemas.openxmlformats.org/officeDocument/2006/relationships" xmlns:p="http://schemas.openxmlformats.org/presentationml/2006/main">
  <p:tag name="NUM" val="17"/>
</p:tagLst>
</file>

<file path=ppt/tags/tag396.xml><?xml version="1.0" encoding="utf-8"?>
<p:tagLst xmlns:a="http://schemas.openxmlformats.org/drawingml/2006/main" xmlns:r="http://schemas.openxmlformats.org/officeDocument/2006/relationships" xmlns:p="http://schemas.openxmlformats.org/presentationml/2006/main">
  <p:tag name="NUM" val="18"/>
</p:tagLst>
</file>

<file path=ppt/tags/tag397.xml><?xml version="1.0" encoding="utf-8"?>
<p:tagLst xmlns:a="http://schemas.openxmlformats.org/drawingml/2006/main" xmlns:r="http://schemas.openxmlformats.org/officeDocument/2006/relationships" xmlns:p="http://schemas.openxmlformats.org/presentationml/2006/main">
  <p:tag name="NUM" val="19"/>
</p:tagLst>
</file>

<file path=ppt/tags/tag398.xml><?xml version="1.0" encoding="utf-8"?>
<p:tagLst xmlns:a="http://schemas.openxmlformats.org/drawingml/2006/main" xmlns:r="http://schemas.openxmlformats.org/officeDocument/2006/relationships" xmlns:p="http://schemas.openxmlformats.org/presentationml/2006/main">
  <p:tag name="NUM" val="20"/>
</p:tagLst>
</file>

<file path=ppt/tags/tag399.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4"/>
</p:tagLst>
</file>

<file path=ppt/tags/tag400.xml><?xml version="1.0" encoding="utf-8"?>
<p:tagLst xmlns:a="http://schemas.openxmlformats.org/drawingml/2006/main" xmlns:r="http://schemas.openxmlformats.org/officeDocument/2006/relationships" xmlns:p="http://schemas.openxmlformats.org/presentationml/2006/main">
  <p:tag name="NUM" val="22"/>
</p:tagLst>
</file>

<file path=ppt/tags/tag401.xml><?xml version="1.0" encoding="utf-8"?>
<p:tagLst xmlns:a="http://schemas.openxmlformats.org/drawingml/2006/main" xmlns:r="http://schemas.openxmlformats.org/officeDocument/2006/relationships" xmlns:p="http://schemas.openxmlformats.org/presentationml/2006/main">
  <p:tag name="NUM" val="23"/>
</p:tagLst>
</file>

<file path=ppt/tags/tag402.xml><?xml version="1.0" encoding="utf-8"?>
<p:tagLst xmlns:a="http://schemas.openxmlformats.org/drawingml/2006/main" xmlns:r="http://schemas.openxmlformats.org/officeDocument/2006/relationships" xmlns:p="http://schemas.openxmlformats.org/presentationml/2006/main">
  <p:tag name="NUM" val="24"/>
</p:tagLst>
</file>

<file path=ppt/tags/tag403.xml><?xml version="1.0" encoding="utf-8"?>
<p:tagLst xmlns:a="http://schemas.openxmlformats.org/drawingml/2006/main" xmlns:r="http://schemas.openxmlformats.org/officeDocument/2006/relationships" xmlns:p="http://schemas.openxmlformats.org/presentationml/2006/main">
  <p:tag name="NUM" val="25"/>
</p:tagLst>
</file>

<file path=ppt/tags/tag404.xml><?xml version="1.0" encoding="utf-8"?>
<p:tagLst xmlns:a="http://schemas.openxmlformats.org/drawingml/2006/main" xmlns:r="http://schemas.openxmlformats.org/officeDocument/2006/relationships" xmlns:p="http://schemas.openxmlformats.org/presentationml/2006/main">
  <p:tag name="NUM" val="26"/>
</p:tagLst>
</file>

<file path=ppt/tags/tag405.xml><?xml version="1.0" encoding="utf-8"?>
<p:tagLst xmlns:a="http://schemas.openxmlformats.org/drawingml/2006/main" xmlns:r="http://schemas.openxmlformats.org/officeDocument/2006/relationships" xmlns:p="http://schemas.openxmlformats.org/presentationml/2006/main">
  <p:tag name="NUM" val="27"/>
</p:tagLst>
</file>

<file path=ppt/tags/tag406.xml><?xml version="1.0" encoding="utf-8"?>
<p:tagLst xmlns:a="http://schemas.openxmlformats.org/drawingml/2006/main" xmlns:r="http://schemas.openxmlformats.org/officeDocument/2006/relationships" xmlns:p="http://schemas.openxmlformats.org/presentationml/2006/main">
  <p:tag name="NUM" val="28"/>
</p:tagLst>
</file>

<file path=ppt/tags/tag407.xml><?xml version="1.0" encoding="utf-8"?>
<p:tagLst xmlns:a="http://schemas.openxmlformats.org/drawingml/2006/main" xmlns:r="http://schemas.openxmlformats.org/officeDocument/2006/relationships" xmlns:p="http://schemas.openxmlformats.org/presentationml/2006/main">
  <p:tag name="NUM" val="29"/>
</p:tagLst>
</file>

<file path=ppt/tags/tag408.xml><?xml version="1.0" encoding="utf-8"?>
<p:tagLst xmlns:a="http://schemas.openxmlformats.org/drawingml/2006/main" xmlns:r="http://schemas.openxmlformats.org/officeDocument/2006/relationships" xmlns:p="http://schemas.openxmlformats.org/presentationml/2006/main">
  <p:tag name="NUM" val="30"/>
</p:tagLst>
</file>

<file path=ppt/tags/tag409.xml><?xml version="1.0" encoding="utf-8"?>
<p:tagLst xmlns:a="http://schemas.openxmlformats.org/drawingml/2006/main" xmlns:r="http://schemas.openxmlformats.org/officeDocument/2006/relationships" xmlns:p="http://schemas.openxmlformats.org/presentationml/2006/main">
  <p:tag name="NUM" val="31"/>
</p:tagLst>
</file>

<file path=ppt/tags/tag41.xml><?xml version="1.0" encoding="utf-8"?>
<p:tagLst xmlns:a="http://schemas.openxmlformats.org/drawingml/2006/main" xmlns:r="http://schemas.openxmlformats.org/officeDocument/2006/relationships" xmlns:p="http://schemas.openxmlformats.org/presentationml/2006/main">
  <p:tag name="NUM" val="35"/>
</p:tagLst>
</file>

<file path=ppt/tags/tag410.xml><?xml version="1.0" encoding="utf-8"?>
<p:tagLst xmlns:a="http://schemas.openxmlformats.org/drawingml/2006/main" xmlns:r="http://schemas.openxmlformats.org/officeDocument/2006/relationships" xmlns:p="http://schemas.openxmlformats.org/presentationml/2006/main">
  <p:tag name="NUM" val="32"/>
</p:tagLst>
</file>

<file path=ppt/tags/tag411.xml><?xml version="1.0" encoding="utf-8"?>
<p:tagLst xmlns:a="http://schemas.openxmlformats.org/drawingml/2006/main" xmlns:r="http://schemas.openxmlformats.org/officeDocument/2006/relationships" xmlns:p="http://schemas.openxmlformats.org/presentationml/2006/main">
  <p:tag name="NUM" val="33"/>
</p:tagLst>
</file>

<file path=ppt/tags/tag412.xml><?xml version="1.0" encoding="utf-8"?>
<p:tagLst xmlns:a="http://schemas.openxmlformats.org/drawingml/2006/main" xmlns:r="http://schemas.openxmlformats.org/officeDocument/2006/relationships" xmlns:p="http://schemas.openxmlformats.org/presentationml/2006/main">
  <p:tag name="NUM" val="34"/>
</p:tagLst>
</file>

<file path=ppt/tags/tag413.xml><?xml version="1.0" encoding="utf-8"?>
<p:tagLst xmlns:a="http://schemas.openxmlformats.org/drawingml/2006/main" xmlns:r="http://schemas.openxmlformats.org/officeDocument/2006/relationships" xmlns:p="http://schemas.openxmlformats.org/presentationml/2006/main">
  <p:tag name="NUM" val="35"/>
</p:tagLst>
</file>

<file path=ppt/tags/tag414.xml><?xml version="1.0" encoding="utf-8"?>
<p:tagLst xmlns:a="http://schemas.openxmlformats.org/drawingml/2006/main" xmlns:r="http://schemas.openxmlformats.org/officeDocument/2006/relationships" xmlns:p="http://schemas.openxmlformats.org/presentationml/2006/main">
  <p:tag name="NUM" val="36"/>
</p:tagLst>
</file>

<file path=ppt/tags/tag415.xml><?xml version="1.0" encoding="utf-8"?>
<p:tagLst xmlns:a="http://schemas.openxmlformats.org/drawingml/2006/main" xmlns:r="http://schemas.openxmlformats.org/officeDocument/2006/relationships" xmlns:p="http://schemas.openxmlformats.org/presentationml/2006/main">
  <p:tag name="NUM" val="37"/>
</p:tagLst>
</file>

<file path=ppt/tags/tag416.xml><?xml version="1.0" encoding="utf-8"?>
<p:tagLst xmlns:a="http://schemas.openxmlformats.org/drawingml/2006/main" xmlns:r="http://schemas.openxmlformats.org/officeDocument/2006/relationships" xmlns:p="http://schemas.openxmlformats.org/presentationml/2006/main">
  <p:tag name="NUM" val="38"/>
</p:tagLst>
</file>

<file path=ppt/tags/tag417.xml><?xml version="1.0" encoding="utf-8"?>
<p:tagLst xmlns:a="http://schemas.openxmlformats.org/drawingml/2006/main" xmlns:r="http://schemas.openxmlformats.org/officeDocument/2006/relationships" xmlns:p="http://schemas.openxmlformats.org/presentationml/2006/main">
  <p:tag name="NUM" val="39"/>
</p:tagLst>
</file>

<file path=ppt/tags/tag418.xml><?xml version="1.0" encoding="utf-8"?>
<p:tagLst xmlns:a="http://schemas.openxmlformats.org/drawingml/2006/main" xmlns:r="http://schemas.openxmlformats.org/officeDocument/2006/relationships" xmlns:p="http://schemas.openxmlformats.org/presentationml/2006/main">
  <p:tag name="NUM" val="40"/>
</p:tagLst>
</file>

<file path=ppt/tags/tag419.xml><?xml version="1.0" encoding="utf-8"?>
<p:tagLst xmlns:a="http://schemas.openxmlformats.org/drawingml/2006/main" xmlns:r="http://schemas.openxmlformats.org/officeDocument/2006/relationships" xmlns:p="http://schemas.openxmlformats.org/presentationml/2006/main">
  <p:tag name="NUM" val="41"/>
</p:tagLst>
</file>

<file path=ppt/tags/tag42.xml><?xml version="1.0" encoding="utf-8"?>
<p:tagLst xmlns:a="http://schemas.openxmlformats.org/drawingml/2006/main" xmlns:r="http://schemas.openxmlformats.org/officeDocument/2006/relationships" xmlns:p="http://schemas.openxmlformats.org/presentationml/2006/main">
  <p:tag name="NUM" val="36"/>
</p:tagLst>
</file>

<file path=ppt/tags/tag420.xml><?xml version="1.0" encoding="utf-8"?>
<p:tagLst xmlns:a="http://schemas.openxmlformats.org/drawingml/2006/main" xmlns:r="http://schemas.openxmlformats.org/officeDocument/2006/relationships" xmlns:p="http://schemas.openxmlformats.org/presentationml/2006/main">
  <p:tag name="NUM" val="1"/>
</p:tagLst>
</file>

<file path=ppt/tags/tag421.xml><?xml version="1.0" encoding="utf-8"?>
<p:tagLst xmlns:a="http://schemas.openxmlformats.org/drawingml/2006/main" xmlns:r="http://schemas.openxmlformats.org/officeDocument/2006/relationships" xmlns:p="http://schemas.openxmlformats.org/presentationml/2006/main">
  <p:tag name="NUM" val="2"/>
</p:tagLst>
</file>

<file path=ppt/tags/tag422.xml><?xml version="1.0" encoding="utf-8"?>
<p:tagLst xmlns:a="http://schemas.openxmlformats.org/drawingml/2006/main" xmlns:r="http://schemas.openxmlformats.org/officeDocument/2006/relationships" xmlns:p="http://schemas.openxmlformats.org/presentationml/2006/main">
  <p:tag name="NUM" val="3"/>
</p:tagLst>
</file>

<file path=ppt/tags/tag423.xml><?xml version="1.0" encoding="utf-8"?>
<p:tagLst xmlns:a="http://schemas.openxmlformats.org/drawingml/2006/main" xmlns:r="http://schemas.openxmlformats.org/officeDocument/2006/relationships" xmlns:p="http://schemas.openxmlformats.org/presentationml/2006/main">
  <p:tag name="NUM" val="4"/>
</p:tagLst>
</file>

<file path=ppt/tags/tag424.xml><?xml version="1.0" encoding="utf-8"?>
<p:tagLst xmlns:a="http://schemas.openxmlformats.org/drawingml/2006/main" xmlns:r="http://schemas.openxmlformats.org/officeDocument/2006/relationships" xmlns:p="http://schemas.openxmlformats.org/presentationml/2006/main">
  <p:tag name="NUM" val="5"/>
</p:tagLst>
</file>

<file path=ppt/tags/tag425.xml><?xml version="1.0" encoding="utf-8"?>
<p:tagLst xmlns:a="http://schemas.openxmlformats.org/drawingml/2006/main" xmlns:r="http://schemas.openxmlformats.org/officeDocument/2006/relationships" xmlns:p="http://schemas.openxmlformats.org/presentationml/2006/main">
  <p:tag name="NUM" val="6"/>
</p:tagLst>
</file>

<file path=ppt/tags/tag426.xml><?xml version="1.0" encoding="utf-8"?>
<p:tagLst xmlns:a="http://schemas.openxmlformats.org/drawingml/2006/main" xmlns:r="http://schemas.openxmlformats.org/officeDocument/2006/relationships" xmlns:p="http://schemas.openxmlformats.org/presentationml/2006/main">
  <p:tag name="NUM" val="7"/>
</p:tagLst>
</file>

<file path=ppt/tags/tag427.xml><?xml version="1.0" encoding="utf-8"?>
<p:tagLst xmlns:a="http://schemas.openxmlformats.org/drawingml/2006/main" xmlns:r="http://schemas.openxmlformats.org/officeDocument/2006/relationships" xmlns:p="http://schemas.openxmlformats.org/presentationml/2006/main">
  <p:tag name="NUM" val="8"/>
</p:tagLst>
</file>

<file path=ppt/tags/tag428.xml><?xml version="1.0" encoding="utf-8"?>
<p:tagLst xmlns:a="http://schemas.openxmlformats.org/drawingml/2006/main" xmlns:r="http://schemas.openxmlformats.org/officeDocument/2006/relationships" xmlns:p="http://schemas.openxmlformats.org/presentationml/2006/main">
  <p:tag name="NUM" val="9"/>
</p:tagLst>
</file>

<file path=ppt/tags/tag429.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37"/>
</p:tagLst>
</file>

<file path=ppt/tags/tag430.xml><?xml version="1.0" encoding="utf-8"?>
<p:tagLst xmlns:a="http://schemas.openxmlformats.org/drawingml/2006/main" xmlns:r="http://schemas.openxmlformats.org/officeDocument/2006/relationships" xmlns:p="http://schemas.openxmlformats.org/presentationml/2006/main">
  <p:tag name="NUM" val="11"/>
</p:tagLst>
</file>

<file path=ppt/tags/tag431.xml><?xml version="1.0" encoding="utf-8"?>
<p:tagLst xmlns:a="http://schemas.openxmlformats.org/drawingml/2006/main" xmlns:r="http://schemas.openxmlformats.org/officeDocument/2006/relationships" xmlns:p="http://schemas.openxmlformats.org/presentationml/2006/main">
  <p:tag name="NUM" val="12"/>
</p:tagLst>
</file>

<file path=ppt/tags/tag432.xml><?xml version="1.0" encoding="utf-8"?>
<p:tagLst xmlns:a="http://schemas.openxmlformats.org/drawingml/2006/main" xmlns:r="http://schemas.openxmlformats.org/officeDocument/2006/relationships" xmlns:p="http://schemas.openxmlformats.org/presentationml/2006/main">
  <p:tag name="NUM" val="13"/>
</p:tagLst>
</file>

<file path=ppt/tags/tag433.xml><?xml version="1.0" encoding="utf-8"?>
<p:tagLst xmlns:a="http://schemas.openxmlformats.org/drawingml/2006/main" xmlns:r="http://schemas.openxmlformats.org/officeDocument/2006/relationships" xmlns:p="http://schemas.openxmlformats.org/presentationml/2006/main">
  <p:tag name="NUM" val="14"/>
</p:tagLst>
</file>

<file path=ppt/tags/tag434.xml><?xml version="1.0" encoding="utf-8"?>
<p:tagLst xmlns:a="http://schemas.openxmlformats.org/drawingml/2006/main" xmlns:r="http://schemas.openxmlformats.org/officeDocument/2006/relationships" xmlns:p="http://schemas.openxmlformats.org/presentationml/2006/main">
  <p:tag name="NUM" val="15"/>
</p:tagLst>
</file>

<file path=ppt/tags/tag435.xml><?xml version="1.0" encoding="utf-8"?>
<p:tagLst xmlns:a="http://schemas.openxmlformats.org/drawingml/2006/main" xmlns:r="http://schemas.openxmlformats.org/officeDocument/2006/relationships" xmlns:p="http://schemas.openxmlformats.org/presentationml/2006/main">
  <p:tag name="NUM" val="16"/>
</p:tagLst>
</file>

<file path=ppt/tags/tag436.xml><?xml version="1.0" encoding="utf-8"?>
<p:tagLst xmlns:a="http://schemas.openxmlformats.org/drawingml/2006/main" xmlns:r="http://schemas.openxmlformats.org/officeDocument/2006/relationships" xmlns:p="http://schemas.openxmlformats.org/presentationml/2006/main">
  <p:tag name="NUM" val="17"/>
</p:tagLst>
</file>

<file path=ppt/tags/tag437.xml><?xml version="1.0" encoding="utf-8"?>
<p:tagLst xmlns:a="http://schemas.openxmlformats.org/drawingml/2006/main" xmlns:r="http://schemas.openxmlformats.org/officeDocument/2006/relationships" xmlns:p="http://schemas.openxmlformats.org/presentationml/2006/main">
  <p:tag name="NUM" val="18"/>
</p:tagLst>
</file>

<file path=ppt/tags/tag438.xml><?xml version="1.0" encoding="utf-8"?>
<p:tagLst xmlns:a="http://schemas.openxmlformats.org/drawingml/2006/main" xmlns:r="http://schemas.openxmlformats.org/officeDocument/2006/relationships" xmlns:p="http://schemas.openxmlformats.org/presentationml/2006/main">
  <p:tag name="NUM" val="19"/>
</p:tagLst>
</file>

<file path=ppt/tags/tag439.xml><?xml version="1.0" encoding="utf-8"?>
<p:tagLst xmlns:a="http://schemas.openxmlformats.org/drawingml/2006/main" xmlns:r="http://schemas.openxmlformats.org/officeDocument/2006/relationships" xmlns:p="http://schemas.openxmlformats.org/presentationml/2006/main">
  <p:tag name="NUM" val="20"/>
</p:tagLst>
</file>

<file path=ppt/tags/tag44.xml><?xml version="1.0" encoding="utf-8"?>
<p:tagLst xmlns:a="http://schemas.openxmlformats.org/drawingml/2006/main" xmlns:r="http://schemas.openxmlformats.org/officeDocument/2006/relationships" xmlns:p="http://schemas.openxmlformats.org/presentationml/2006/main">
  <p:tag name="NUM" val="38"/>
</p:tagLst>
</file>

<file path=ppt/tags/tag440.xml><?xml version="1.0" encoding="utf-8"?>
<p:tagLst xmlns:a="http://schemas.openxmlformats.org/drawingml/2006/main" xmlns:r="http://schemas.openxmlformats.org/officeDocument/2006/relationships" xmlns:p="http://schemas.openxmlformats.org/presentationml/2006/main">
  <p:tag name="NUM" val="21"/>
</p:tagLst>
</file>

<file path=ppt/tags/tag441.xml><?xml version="1.0" encoding="utf-8"?>
<p:tagLst xmlns:a="http://schemas.openxmlformats.org/drawingml/2006/main" xmlns:r="http://schemas.openxmlformats.org/officeDocument/2006/relationships" xmlns:p="http://schemas.openxmlformats.org/presentationml/2006/main">
  <p:tag name="NUM" val="22"/>
</p:tagLst>
</file>

<file path=ppt/tags/tag442.xml><?xml version="1.0" encoding="utf-8"?>
<p:tagLst xmlns:a="http://schemas.openxmlformats.org/drawingml/2006/main" xmlns:r="http://schemas.openxmlformats.org/officeDocument/2006/relationships" xmlns:p="http://schemas.openxmlformats.org/presentationml/2006/main">
  <p:tag name="NUM" val="23"/>
</p:tagLst>
</file>

<file path=ppt/tags/tag443.xml><?xml version="1.0" encoding="utf-8"?>
<p:tagLst xmlns:a="http://schemas.openxmlformats.org/drawingml/2006/main" xmlns:r="http://schemas.openxmlformats.org/officeDocument/2006/relationships" xmlns:p="http://schemas.openxmlformats.org/presentationml/2006/main">
  <p:tag name="NUM" val="24"/>
</p:tagLst>
</file>

<file path=ppt/tags/tag444.xml><?xml version="1.0" encoding="utf-8"?>
<p:tagLst xmlns:a="http://schemas.openxmlformats.org/drawingml/2006/main" xmlns:r="http://schemas.openxmlformats.org/officeDocument/2006/relationships" xmlns:p="http://schemas.openxmlformats.org/presentationml/2006/main">
  <p:tag name="NUM" val="25"/>
</p:tagLst>
</file>

<file path=ppt/tags/tag445.xml><?xml version="1.0" encoding="utf-8"?>
<p:tagLst xmlns:a="http://schemas.openxmlformats.org/drawingml/2006/main" xmlns:r="http://schemas.openxmlformats.org/officeDocument/2006/relationships" xmlns:p="http://schemas.openxmlformats.org/presentationml/2006/main">
  <p:tag name="NUM" val="26"/>
</p:tagLst>
</file>

<file path=ppt/tags/tag446.xml><?xml version="1.0" encoding="utf-8"?>
<p:tagLst xmlns:a="http://schemas.openxmlformats.org/drawingml/2006/main" xmlns:r="http://schemas.openxmlformats.org/officeDocument/2006/relationships" xmlns:p="http://schemas.openxmlformats.org/presentationml/2006/main">
  <p:tag name="NUM" val="27"/>
</p:tagLst>
</file>

<file path=ppt/tags/tag447.xml><?xml version="1.0" encoding="utf-8"?>
<p:tagLst xmlns:a="http://schemas.openxmlformats.org/drawingml/2006/main" xmlns:r="http://schemas.openxmlformats.org/officeDocument/2006/relationships" xmlns:p="http://schemas.openxmlformats.org/presentationml/2006/main">
  <p:tag name="NUM" val="28"/>
</p:tagLst>
</file>

<file path=ppt/tags/tag448.xml><?xml version="1.0" encoding="utf-8"?>
<p:tagLst xmlns:a="http://schemas.openxmlformats.org/drawingml/2006/main" xmlns:r="http://schemas.openxmlformats.org/officeDocument/2006/relationships" xmlns:p="http://schemas.openxmlformats.org/presentationml/2006/main">
  <p:tag name="NUM" val="29"/>
</p:tagLst>
</file>

<file path=ppt/tags/tag449.xml><?xml version="1.0" encoding="utf-8"?>
<p:tagLst xmlns:a="http://schemas.openxmlformats.org/drawingml/2006/main" xmlns:r="http://schemas.openxmlformats.org/officeDocument/2006/relationships" xmlns:p="http://schemas.openxmlformats.org/presentationml/2006/main">
  <p:tag name="NUM" val="30"/>
</p:tagLst>
</file>

<file path=ppt/tags/tag45.xml><?xml version="1.0" encoding="utf-8"?>
<p:tagLst xmlns:a="http://schemas.openxmlformats.org/drawingml/2006/main" xmlns:r="http://schemas.openxmlformats.org/officeDocument/2006/relationships" xmlns:p="http://schemas.openxmlformats.org/presentationml/2006/main">
  <p:tag name="NUM" val="39"/>
</p:tagLst>
</file>

<file path=ppt/tags/tag450.xml><?xml version="1.0" encoding="utf-8"?>
<p:tagLst xmlns:a="http://schemas.openxmlformats.org/drawingml/2006/main" xmlns:r="http://schemas.openxmlformats.org/officeDocument/2006/relationships" xmlns:p="http://schemas.openxmlformats.org/presentationml/2006/main">
  <p:tag name="NUM" val="31"/>
</p:tagLst>
</file>

<file path=ppt/tags/tag451.xml><?xml version="1.0" encoding="utf-8"?>
<p:tagLst xmlns:a="http://schemas.openxmlformats.org/drawingml/2006/main" xmlns:r="http://schemas.openxmlformats.org/officeDocument/2006/relationships" xmlns:p="http://schemas.openxmlformats.org/presentationml/2006/main">
  <p:tag name="NUM" val="32"/>
</p:tagLst>
</file>

<file path=ppt/tags/tag452.xml><?xml version="1.0" encoding="utf-8"?>
<p:tagLst xmlns:a="http://schemas.openxmlformats.org/drawingml/2006/main" xmlns:r="http://schemas.openxmlformats.org/officeDocument/2006/relationships" xmlns:p="http://schemas.openxmlformats.org/presentationml/2006/main">
  <p:tag name="NUM" val="33"/>
</p:tagLst>
</file>

<file path=ppt/tags/tag453.xml><?xml version="1.0" encoding="utf-8"?>
<p:tagLst xmlns:a="http://schemas.openxmlformats.org/drawingml/2006/main" xmlns:r="http://schemas.openxmlformats.org/officeDocument/2006/relationships" xmlns:p="http://schemas.openxmlformats.org/presentationml/2006/main">
  <p:tag name="NUM" val="34"/>
</p:tagLst>
</file>

<file path=ppt/tags/tag454.xml><?xml version="1.0" encoding="utf-8"?>
<p:tagLst xmlns:a="http://schemas.openxmlformats.org/drawingml/2006/main" xmlns:r="http://schemas.openxmlformats.org/officeDocument/2006/relationships" xmlns:p="http://schemas.openxmlformats.org/presentationml/2006/main">
  <p:tag name="NUM" val="35"/>
</p:tagLst>
</file>

<file path=ppt/tags/tag455.xml><?xml version="1.0" encoding="utf-8"?>
<p:tagLst xmlns:a="http://schemas.openxmlformats.org/drawingml/2006/main" xmlns:r="http://schemas.openxmlformats.org/officeDocument/2006/relationships" xmlns:p="http://schemas.openxmlformats.org/presentationml/2006/main">
  <p:tag name="NUM" val="36"/>
</p:tagLst>
</file>

<file path=ppt/tags/tag456.xml><?xml version="1.0" encoding="utf-8"?>
<p:tagLst xmlns:a="http://schemas.openxmlformats.org/drawingml/2006/main" xmlns:r="http://schemas.openxmlformats.org/officeDocument/2006/relationships" xmlns:p="http://schemas.openxmlformats.org/presentationml/2006/main">
  <p:tag name="NUM" val="37"/>
</p:tagLst>
</file>

<file path=ppt/tags/tag457.xml><?xml version="1.0" encoding="utf-8"?>
<p:tagLst xmlns:a="http://schemas.openxmlformats.org/drawingml/2006/main" xmlns:r="http://schemas.openxmlformats.org/officeDocument/2006/relationships" xmlns:p="http://schemas.openxmlformats.org/presentationml/2006/main">
  <p:tag name="NUM" val="38"/>
</p:tagLst>
</file>

<file path=ppt/tags/tag458.xml><?xml version="1.0" encoding="utf-8"?>
<p:tagLst xmlns:a="http://schemas.openxmlformats.org/drawingml/2006/main" xmlns:r="http://schemas.openxmlformats.org/officeDocument/2006/relationships" xmlns:p="http://schemas.openxmlformats.org/presentationml/2006/main">
  <p:tag name="NUM" val="39"/>
</p:tagLst>
</file>

<file path=ppt/tags/tag459.xml><?xml version="1.0" encoding="utf-8"?>
<p:tagLst xmlns:a="http://schemas.openxmlformats.org/drawingml/2006/main" xmlns:r="http://schemas.openxmlformats.org/officeDocument/2006/relationships" xmlns:p="http://schemas.openxmlformats.org/presentationml/2006/main">
  <p:tag name="NUM" val="40"/>
</p:tagLst>
</file>

<file path=ppt/tags/tag46.xml><?xml version="1.0" encoding="utf-8"?>
<p:tagLst xmlns:a="http://schemas.openxmlformats.org/drawingml/2006/main" xmlns:r="http://schemas.openxmlformats.org/officeDocument/2006/relationships" xmlns:p="http://schemas.openxmlformats.org/presentationml/2006/main">
  <p:tag name="NUM" val="40"/>
</p:tagLst>
</file>

<file path=ppt/tags/tag460.xml><?xml version="1.0" encoding="utf-8"?>
<p:tagLst xmlns:a="http://schemas.openxmlformats.org/drawingml/2006/main" xmlns:r="http://schemas.openxmlformats.org/officeDocument/2006/relationships" xmlns:p="http://schemas.openxmlformats.org/presentationml/2006/main">
  <p:tag name="NUM" val="41"/>
</p:tagLst>
</file>

<file path=ppt/tags/tag461.xml><?xml version="1.0" encoding="utf-8"?>
<p:tagLst xmlns:a="http://schemas.openxmlformats.org/drawingml/2006/main" xmlns:r="http://schemas.openxmlformats.org/officeDocument/2006/relationships" xmlns:p="http://schemas.openxmlformats.org/presentationml/2006/main">
  <p:tag name="NUM" val="1"/>
</p:tagLst>
</file>

<file path=ppt/tags/tag462.xml><?xml version="1.0" encoding="utf-8"?>
<p:tagLst xmlns:a="http://schemas.openxmlformats.org/drawingml/2006/main" xmlns:r="http://schemas.openxmlformats.org/officeDocument/2006/relationships" xmlns:p="http://schemas.openxmlformats.org/presentationml/2006/main">
  <p:tag name="NUM" val="2"/>
</p:tagLst>
</file>

<file path=ppt/tags/tag463.xml><?xml version="1.0" encoding="utf-8"?>
<p:tagLst xmlns:a="http://schemas.openxmlformats.org/drawingml/2006/main" xmlns:r="http://schemas.openxmlformats.org/officeDocument/2006/relationships" xmlns:p="http://schemas.openxmlformats.org/presentationml/2006/main">
  <p:tag name="NUM" val="3"/>
</p:tagLst>
</file>

<file path=ppt/tags/tag464.xml><?xml version="1.0" encoding="utf-8"?>
<p:tagLst xmlns:a="http://schemas.openxmlformats.org/drawingml/2006/main" xmlns:r="http://schemas.openxmlformats.org/officeDocument/2006/relationships" xmlns:p="http://schemas.openxmlformats.org/presentationml/2006/main">
  <p:tag name="NUM" val="4"/>
</p:tagLst>
</file>

<file path=ppt/tags/tag465.xml><?xml version="1.0" encoding="utf-8"?>
<p:tagLst xmlns:a="http://schemas.openxmlformats.org/drawingml/2006/main" xmlns:r="http://schemas.openxmlformats.org/officeDocument/2006/relationships" xmlns:p="http://schemas.openxmlformats.org/presentationml/2006/main">
  <p:tag name="NUM" val="5"/>
</p:tagLst>
</file>

<file path=ppt/tags/tag466.xml><?xml version="1.0" encoding="utf-8"?>
<p:tagLst xmlns:a="http://schemas.openxmlformats.org/drawingml/2006/main" xmlns:r="http://schemas.openxmlformats.org/officeDocument/2006/relationships" xmlns:p="http://schemas.openxmlformats.org/presentationml/2006/main">
  <p:tag name="NUM" val="6"/>
</p:tagLst>
</file>

<file path=ppt/tags/tag467.xml><?xml version="1.0" encoding="utf-8"?>
<p:tagLst xmlns:a="http://schemas.openxmlformats.org/drawingml/2006/main" xmlns:r="http://schemas.openxmlformats.org/officeDocument/2006/relationships" xmlns:p="http://schemas.openxmlformats.org/presentationml/2006/main">
  <p:tag name="NUM" val="7"/>
</p:tagLst>
</file>

<file path=ppt/tags/tag468.xml><?xml version="1.0" encoding="utf-8"?>
<p:tagLst xmlns:a="http://schemas.openxmlformats.org/drawingml/2006/main" xmlns:r="http://schemas.openxmlformats.org/officeDocument/2006/relationships" xmlns:p="http://schemas.openxmlformats.org/presentationml/2006/main">
  <p:tag name="NUM" val="8"/>
</p:tagLst>
</file>

<file path=ppt/tags/tag469.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41"/>
</p:tagLst>
</file>

<file path=ppt/tags/tag470.xml><?xml version="1.0" encoding="utf-8"?>
<p:tagLst xmlns:a="http://schemas.openxmlformats.org/drawingml/2006/main" xmlns:r="http://schemas.openxmlformats.org/officeDocument/2006/relationships" xmlns:p="http://schemas.openxmlformats.org/presentationml/2006/main">
  <p:tag name="NUM" val="10"/>
</p:tagLst>
</file>

<file path=ppt/tags/tag471.xml><?xml version="1.0" encoding="utf-8"?>
<p:tagLst xmlns:a="http://schemas.openxmlformats.org/drawingml/2006/main" xmlns:r="http://schemas.openxmlformats.org/officeDocument/2006/relationships" xmlns:p="http://schemas.openxmlformats.org/presentationml/2006/main">
  <p:tag name="NUM" val="11"/>
</p:tagLst>
</file>

<file path=ppt/tags/tag472.xml><?xml version="1.0" encoding="utf-8"?>
<p:tagLst xmlns:a="http://schemas.openxmlformats.org/drawingml/2006/main" xmlns:r="http://schemas.openxmlformats.org/officeDocument/2006/relationships" xmlns:p="http://schemas.openxmlformats.org/presentationml/2006/main">
  <p:tag name="NUM" val="12"/>
</p:tagLst>
</file>

<file path=ppt/tags/tag473.xml><?xml version="1.0" encoding="utf-8"?>
<p:tagLst xmlns:a="http://schemas.openxmlformats.org/drawingml/2006/main" xmlns:r="http://schemas.openxmlformats.org/officeDocument/2006/relationships" xmlns:p="http://schemas.openxmlformats.org/presentationml/2006/main">
  <p:tag name="NUM" val="13"/>
</p:tagLst>
</file>

<file path=ppt/tags/tag474.xml><?xml version="1.0" encoding="utf-8"?>
<p:tagLst xmlns:a="http://schemas.openxmlformats.org/drawingml/2006/main" xmlns:r="http://schemas.openxmlformats.org/officeDocument/2006/relationships" xmlns:p="http://schemas.openxmlformats.org/presentationml/2006/main">
  <p:tag name="NUM" val="14"/>
</p:tagLst>
</file>

<file path=ppt/tags/tag475.xml><?xml version="1.0" encoding="utf-8"?>
<p:tagLst xmlns:a="http://schemas.openxmlformats.org/drawingml/2006/main" xmlns:r="http://schemas.openxmlformats.org/officeDocument/2006/relationships" xmlns:p="http://schemas.openxmlformats.org/presentationml/2006/main">
  <p:tag name="NUM" val="15"/>
</p:tagLst>
</file>

<file path=ppt/tags/tag476.xml><?xml version="1.0" encoding="utf-8"?>
<p:tagLst xmlns:a="http://schemas.openxmlformats.org/drawingml/2006/main" xmlns:r="http://schemas.openxmlformats.org/officeDocument/2006/relationships" xmlns:p="http://schemas.openxmlformats.org/presentationml/2006/main">
  <p:tag name="NUM" val="16"/>
</p:tagLst>
</file>

<file path=ppt/tags/tag477.xml><?xml version="1.0" encoding="utf-8"?>
<p:tagLst xmlns:a="http://schemas.openxmlformats.org/drawingml/2006/main" xmlns:r="http://schemas.openxmlformats.org/officeDocument/2006/relationships" xmlns:p="http://schemas.openxmlformats.org/presentationml/2006/main">
  <p:tag name="NUM" val="17"/>
</p:tagLst>
</file>

<file path=ppt/tags/tag478.xml><?xml version="1.0" encoding="utf-8"?>
<p:tagLst xmlns:a="http://schemas.openxmlformats.org/drawingml/2006/main" xmlns:r="http://schemas.openxmlformats.org/officeDocument/2006/relationships" xmlns:p="http://schemas.openxmlformats.org/presentationml/2006/main">
  <p:tag name="NUM" val="18"/>
</p:tagLst>
</file>

<file path=ppt/tags/tag479.xml><?xml version="1.0" encoding="utf-8"?>
<p:tagLst xmlns:a="http://schemas.openxmlformats.org/drawingml/2006/main" xmlns:r="http://schemas.openxmlformats.org/officeDocument/2006/relationships" xmlns:p="http://schemas.openxmlformats.org/presentationml/2006/main">
  <p:tag name="NUM" val="19"/>
</p:tagLst>
</file>

<file path=ppt/tags/tag48.xml><?xml version="1.0" encoding="utf-8"?>
<p:tagLst xmlns:a="http://schemas.openxmlformats.org/drawingml/2006/main" xmlns:r="http://schemas.openxmlformats.org/officeDocument/2006/relationships" xmlns:p="http://schemas.openxmlformats.org/presentationml/2006/main">
  <p:tag name="NUM" val="42"/>
</p:tagLst>
</file>

<file path=ppt/tags/tag480.xml><?xml version="1.0" encoding="utf-8"?>
<p:tagLst xmlns:a="http://schemas.openxmlformats.org/drawingml/2006/main" xmlns:r="http://schemas.openxmlformats.org/officeDocument/2006/relationships" xmlns:p="http://schemas.openxmlformats.org/presentationml/2006/main">
  <p:tag name="NUM" val="20"/>
</p:tagLst>
</file>

<file path=ppt/tags/tag481.xml><?xml version="1.0" encoding="utf-8"?>
<p:tagLst xmlns:a="http://schemas.openxmlformats.org/drawingml/2006/main" xmlns:r="http://schemas.openxmlformats.org/officeDocument/2006/relationships" xmlns:p="http://schemas.openxmlformats.org/presentationml/2006/main">
  <p:tag name="NUM" val="21"/>
</p:tagLst>
</file>

<file path=ppt/tags/tag482.xml><?xml version="1.0" encoding="utf-8"?>
<p:tagLst xmlns:a="http://schemas.openxmlformats.org/drawingml/2006/main" xmlns:r="http://schemas.openxmlformats.org/officeDocument/2006/relationships" xmlns:p="http://schemas.openxmlformats.org/presentationml/2006/main">
  <p:tag name="NUM" val="22"/>
</p:tagLst>
</file>

<file path=ppt/tags/tag483.xml><?xml version="1.0" encoding="utf-8"?>
<p:tagLst xmlns:a="http://schemas.openxmlformats.org/drawingml/2006/main" xmlns:r="http://schemas.openxmlformats.org/officeDocument/2006/relationships" xmlns:p="http://schemas.openxmlformats.org/presentationml/2006/main">
  <p:tag name="NUM" val="23"/>
</p:tagLst>
</file>

<file path=ppt/tags/tag484.xml><?xml version="1.0" encoding="utf-8"?>
<p:tagLst xmlns:a="http://schemas.openxmlformats.org/drawingml/2006/main" xmlns:r="http://schemas.openxmlformats.org/officeDocument/2006/relationships" xmlns:p="http://schemas.openxmlformats.org/presentationml/2006/main">
  <p:tag name="NUM" val="24"/>
</p:tagLst>
</file>

<file path=ppt/tags/tag485.xml><?xml version="1.0" encoding="utf-8"?>
<p:tagLst xmlns:a="http://schemas.openxmlformats.org/drawingml/2006/main" xmlns:r="http://schemas.openxmlformats.org/officeDocument/2006/relationships" xmlns:p="http://schemas.openxmlformats.org/presentationml/2006/main">
  <p:tag name="NUM" val="25"/>
</p:tagLst>
</file>

<file path=ppt/tags/tag486.xml><?xml version="1.0" encoding="utf-8"?>
<p:tagLst xmlns:a="http://schemas.openxmlformats.org/drawingml/2006/main" xmlns:r="http://schemas.openxmlformats.org/officeDocument/2006/relationships" xmlns:p="http://schemas.openxmlformats.org/presentationml/2006/main">
  <p:tag name="NUM" val="26"/>
</p:tagLst>
</file>

<file path=ppt/tags/tag487.xml><?xml version="1.0" encoding="utf-8"?>
<p:tagLst xmlns:a="http://schemas.openxmlformats.org/drawingml/2006/main" xmlns:r="http://schemas.openxmlformats.org/officeDocument/2006/relationships" xmlns:p="http://schemas.openxmlformats.org/presentationml/2006/main">
  <p:tag name="NUM" val="27"/>
</p:tagLst>
</file>

<file path=ppt/tags/tag488.xml><?xml version="1.0" encoding="utf-8"?>
<p:tagLst xmlns:a="http://schemas.openxmlformats.org/drawingml/2006/main" xmlns:r="http://schemas.openxmlformats.org/officeDocument/2006/relationships" xmlns:p="http://schemas.openxmlformats.org/presentationml/2006/main">
  <p:tag name="NUM" val="28"/>
</p:tagLst>
</file>

<file path=ppt/tags/tag489.xml><?xml version="1.0" encoding="utf-8"?>
<p:tagLst xmlns:a="http://schemas.openxmlformats.org/drawingml/2006/main" xmlns:r="http://schemas.openxmlformats.org/officeDocument/2006/relationships" xmlns:p="http://schemas.openxmlformats.org/presentationml/2006/main">
  <p:tag name="NUM" val="29"/>
</p:tagLst>
</file>

<file path=ppt/tags/tag49.xml><?xml version="1.0" encoding="utf-8"?>
<p:tagLst xmlns:a="http://schemas.openxmlformats.org/drawingml/2006/main" xmlns:r="http://schemas.openxmlformats.org/officeDocument/2006/relationships" xmlns:p="http://schemas.openxmlformats.org/presentationml/2006/main">
  <p:tag name="NUM" val="43"/>
</p:tagLst>
</file>

<file path=ppt/tags/tag490.xml><?xml version="1.0" encoding="utf-8"?>
<p:tagLst xmlns:a="http://schemas.openxmlformats.org/drawingml/2006/main" xmlns:r="http://schemas.openxmlformats.org/officeDocument/2006/relationships" xmlns:p="http://schemas.openxmlformats.org/presentationml/2006/main">
  <p:tag name="NUM" val="30"/>
</p:tagLst>
</file>

<file path=ppt/tags/tag491.xml><?xml version="1.0" encoding="utf-8"?>
<p:tagLst xmlns:a="http://schemas.openxmlformats.org/drawingml/2006/main" xmlns:r="http://schemas.openxmlformats.org/officeDocument/2006/relationships" xmlns:p="http://schemas.openxmlformats.org/presentationml/2006/main">
  <p:tag name="NUM" val="31"/>
</p:tagLst>
</file>

<file path=ppt/tags/tag492.xml><?xml version="1.0" encoding="utf-8"?>
<p:tagLst xmlns:a="http://schemas.openxmlformats.org/drawingml/2006/main" xmlns:r="http://schemas.openxmlformats.org/officeDocument/2006/relationships" xmlns:p="http://schemas.openxmlformats.org/presentationml/2006/main">
  <p:tag name="NUM" val="32"/>
</p:tagLst>
</file>

<file path=ppt/tags/tag493.xml><?xml version="1.0" encoding="utf-8"?>
<p:tagLst xmlns:a="http://schemas.openxmlformats.org/drawingml/2006/main" xmlns:r="http://schemas.openxmlformats.org/officeDocument/2006/relationships" xmlns:p="http://schemas.openxmlformats.org/presentationml/2006/main">
  <p:tag name="NUM" val="33"/>
</p:tagLst>
</file>

<file path=ppt/tags/tag494.xml><?xml version="1.0" encoding="utf-8"?>
<p:tagLst xmlns:a="http://schemas.openxmlformats.org/drawingml/2006/main" xmlns:r="http://schemas.openxmlformats.org/officeDocument/2006/relationships" xmlns:p="http://schemas.openxmlformats.org/presentationml/2006/main">
  <p:tag name="NUM" val="34"/>
</p:tagLst>
</file>

<file path=ppt/tags/tag495.xml><?xml version="1.0" encoding="utf-8"?>
<p:tagLst xmlns:a="http://schemas.openxmlformats.org/drawingml/2006/main" xmlns:r="http://schemas.openxmlformats.org/officeDocument/2006/relationships" xmlns:p="http://schemas.openxmlformats.org/presentationml/2006/main">
  <p:tag name="NUM" val="35"/>
</p:tagLst>
</file>

<file path=ppt/tags/tag496.xml><?xml version="1.0" encoding="utf-8"?>
<p:tagLst xmlns:a="http://schemas.openxmlformats.org/drawingml/2006/main" xmlns:r="http://schemas.openxmlformats.org/officeDocument/2006/relationships" xmlns:p="http://schemas.openxmlformats.org/presentationml/2006/main">
  <p:tag name="NUM" val="36"/>
</p:tagLst>
</file>

<file path=ppt/tags/tag497.xml><?xml version="1.0" encoding="utf-8"?>
<p:tagLst xmlns:a="http://schemas.openxmlformats.org/drawingml/2006/main" xmlns:r="http://schemas.openxmlformats.org/officeDocument/2006/relationships" xmlns:p="http://schemas.openxmlformats.org/presentationml/2006/main">
  <p:tag name="NUM" val="37"/>
</p:tagLst>
</file>

<file path=ppt/tags/tag498.xml><?xml version="1.0" encoding="utf-8"?>
<p:tagLst xmlns:a="http://schemas.openxmlformats.org/drawingml/2006/main" xmlns:r="http://schemas.openxmlformats.org/officeDocument/2006/relationships" xmlns:p="http://schemas.openxmlformats.org/presentationml/2006/main">
  <p:tag name="NUM" val="1"/>
</p:tagLst>
</file>

<file path=ppt/tags/tag49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4"/>
</p:tagLst>
</file>

<file path=ppt/tags/tag500.xml><?xml version="1.0" encoding="utf-8"?>
<p:tagLst xmlns:a="http://schemas.openxmlformats.org/drawingml/2006/main" xmlns:r="http://schemas.openxmlformats.org/officeDocument/2006/relationships" xmlns:p="http://schemas.openxmlformats.org/presentationml/2006/main">
  <p:tag name="NUM" val="2"/>
</p:tagLst>
</file>

<file path=ppt/tags/tag501.xml><?xml version="1.0" encoding="utf-8"?>
<p:tagLst xmlns:a="http://schemas.openxmlformats.org/drawingml/2006/main" xmlns:r="http://schemas.openxmlformats.org/officeDocument/2006/relationships" xmlns:p="http://schemas.openxmlformats.org/presentationml/2006/main">
  <p:tag name="NUM" val="1"/>
</p:tagLst>
</file>

<file path=ppt/tags/tag502.xml><?xml version="1.0" encoding="utf-8"?>
<p:tagLst xmlns:a="http://schemas.openxmlformats.org/drawingml/2006/main" xmlns:r="http://schemas.openxmlformats.org/officeDocument/2006/relationships" xmlns:p="http://schemas.openxmlformats.org/presentationml/2006/main">
  <p:tag name="NUM" val="2"/>
</p:tagLst>
</file>

<file path=ppt/tags/tag503.xml><?xml version="1.0" encoding="utf-8"?>
<p:tagLst xmlns:a="http://schemas.openxmlformats.org/drawingml/2006/main" xmlns:r="http://schemas.openxmlformats.org/officeDocument/2006/relationships" xmlns:p="http://schemas.openxmlformats.org/presentationml/2006/main">
  <p:tag name="NUM" val="1"/>
</p:tagLst>
</file>

<file path=ppt/tags/tag504.xml><?xml version="1.0" encoding="utf-8"?>
<p:tagLst xmlns:a="http://schemas.openxmlformats.org/drawingml/2006/main" xmlns:r="http://schemas.openxmlformats.org/officeDocument/2006/relationships" xmlns:p="http://schemas.openxmlformats.org/presentationml/2006/main">
  <p:tag name="NUM" val="2"/>
</p:tagLst>
</file>

<file path=ppt/tags/tag505.xml><?xml version="1.0" encoding="utf-8"?>
<p:tagLst xmlns:a="http://schemas.openxmlformats.org/drawingml/2006/main" xmlns:r="http://schemas.openxmlformats.org/officeDocument/2006/relationships" xmlns:p="http://schemas.openxmlformats.org/presentationml/2006/main">
  <p:tag name="NUM" val="3"/>
</p:tagLst>
</file>

<file path=ppt/tags/tag506.xml><?xml version="1.0" encoding="utf-8"?>
<p:tagLst xmlns:a="http://schemas.openxmlformats.org/drawingml/2006/main" xmlns:r="http://schemas.openxmlformats.org/officeDocument/2006/relationships" xmlns:p="http://schemas.openxmlformats.org/presentationml/2006/main">
  <p:tag name="NUM" val="4"/>
</p:tagLst>
</file>

<file path=ppt/tags/tag507.xml><?xml version="1.0" encoding="utf-8"?>
<p:tagLst xmlns:a="http://schemas.openxmlformats.org/drawingml/2006/main" xmlns:r="http://schemas.openxmlformats.org/officeDocument/2006/relationships" xmlns:p="http://schemas.openxmlformats.org/presentationml/2006/main">
  <p:tag name="NUM" val="5"/>
</p:tagLst>
</file>

<file path=ppt/tags/tag508.xml><?xml version="1.0" encoding="utf-8"?>
<p:tagLst xmlns:a="http://schemas.openxmlformats.org/drawingml/2006/main" xmlns:r="http://schemas.openxmlformats.org/officeDocument/2006/relationships" xmlns:p="http://schemas.openxmlformats.org/presentationml/2006/main">
  <p:tag name="NUM" val="6"/>
</p:tagLst>
</file>

<file path=ppt/tags/tag509.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45"/>
</p:tagLst>
</file>

<file path=ppt/tags/tag510.xml><?xml version="1.0" encoding="utf-8"?>
<p:tagLst xmlns:a="http://schemas.openxmlformats.org/drawingml/2006/main" xmlns:r="http://schemas.openxmlformats.org/officeDocument/2006/relationships" xmlns:p="http://schemas.openxmlformats.org/presentationml/2006/main">
  <p:tag name="NUM" val="8"/>
</p:tagLst>
</file>

<file path=ppt/tags/tag511.xml><?xml version="1.0" encoding="utf-8"?>
<p:tagLst xmlns:a="http://schemas.openxmlformats.org/drawingml/2006/main" xmlns:r="http://schemas.openxmlformats.org/officeDocument/2006/relationships" xmlns:p="http://schemas.openxmlformats.org/presentationml/2006/main">
  <p:tag name="NUM" val="9"/>
</p:tagLst>
</file>

<file path=ppt/tags/tag512.xml><?xml version="1.0" encoding="utf-8"?>
<p:tagLst xmlns:a="http://schemas.openxmlformats.org/drawingml/2006/main" xmlns:r="http://schemas.openxmlformats.org/officeDocument/2006/relationships" xmlns:p="http://schemas.openxmlformats.org/presentationml/2006/main">
  <p:tag name="NUM" val="10"/>
</p:tagLst>
</file>

<file path=ppt/tags/tag513.xml><?xml version="1.0" encoding="utf-8"?>
<p:tagLst xmlns:a="http://schemas.openxmlformats.org/drawingml/2006/main" xmlns:r="http://schemas.openxmlformats.org/officeDocument/2006/relationships" xmlns:p="http://schemas.openxmlformats.org/presentationml/2006/main">
  <p:tag name="NUM" val="11"/>
</p:tagLst>
</file>

<file path=ppt/tags/tag514.xml><?xml version="1.0" encoding="utf-8"?>
<p:tagLst xmlns:a="http://schemas.openxmlformats.org/drawingml/2006/main" xmlns:r="http://schemas.openxmlformats.org/officeDocument/2006/relationships" xmlns:p="http://schemas.openxmlformats.org/presentationml/2006/main">
  <p:tag name="NUM" val="12"/>
</p:tagLst>
</file>

<file path=ppt/tags/tag515.xml><?xml version="1.0" encoding="utf-8"?>
<p:tagLst xmlns:a="http://schemas.openxmlformats.org/drawingml/2006/main" xmlns:r="http://schemas.openxmlformats.org/officeDocument/2006/relationships" xmlns:p="http://schemas.openxmlformats.org/presentationml/2006/main">
  <p:tag name="NUM" val="13"/>
</p:tagLst>
</file>

<file path=ppt/tags/tag516.xml><?xml version="1.0" encoding="utf-8"?>
<p:tagLst xmlns:a="http://schemas.openxmlformats.org/drawingml/2006/main" xmlns:r="http://schemas.openxmlformats.org/officeDocument/2006/relationships" xmlns:p="http://schemas.openxmlformats.org/presentationml/2006/main">
  <p:tag name="NUM" val="14"/>
</p:tagLst>
</file>

<file path=ppt/tags/tag517.xml><?xml version="1.0" encoding="utf-8"?>
<p:tagLst xmlns:a="http://schemas.openxmlformats.org/drawingml/2006/main" xmlns:r="http://schemas.openxmlformats.org/officeDocument/2006/relationships" xmlns:p="http://schemas.openxmlformats.org/presentationml/2006/main">
  <p:tag name="NUM" val="15"/>
</p:tagLst>
</file>

<file path=ppt/tags/tag518.xml><?xml version="1.0" encoding="utf-8"?>
<p:tagLst xmlns:a="http://schemas.openxmlformats.org/drawingml/2006/main" xmlns:r="http://schemas.openxmlformats.org/officeDocument/2006/relationships" xmlns:p="http://schemas.openxmlformats.org/presentationml/2006/main">
  <p:tag name="NUM" val="1"/>
</p:tagLst>
</file>

<file path=ppt/tags/tag519.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46"/>
</p:tagLst>
</file>

<file path=ppt/tags/tag520.xml><?xml version="1.0" encoding="utf-8"?>
<p:tagLst xmlns:a="http://schemas.openxmlformats.org/drawingml/2006/main" xmlns:r="http://schemas.openxmlformats.org/officeDocument/2006/relationships" xmlns:p="http://schemas.openxmlformats.org/presentationml/2006/main">
  <p:tag name="NUM" val="1"/>
</p:tagLst>
</file>

<file path=ppt/tags/tag521.xml><?xml version="1.0" encoding="utf-8"?>
<p:tagLst xmlns:a="http://schemas.openxmlformats.org/drawingml/2006/main" xmlns:r="http://schemas.openxmlformats.org/officeDocument/2006/relationships" xmlns:p="http://schemas.openxmlformats.org/presentationml/2006/main">
  <p:tag name="NUM" val="2"/>
</p:tagLst>
</file>

<file path=ppt/tags/tag522.xml><?xml version="1.0" encoding="utf-8"?>
<p:tagLst xmlns:a="http://schemas.openxmlformats.org/drawingml/2006/main" xmlns:r="http://schemas.openxmlformats.org/officeDocument/2006/relationships" xmlns:p="http://schemas.openxmlformats.org/presentationml/2006/main">
  <p:tag name="NUM" val="1"/>
</p:tagLst>
</file>

<file path=ppt/tags/tag523.xml><?xml version="1.0" encoding="utf-8"?>
<p:tagLst xmlns:a="http://schemas.openxmlformats.org/drawingml/2006/main" xmlns:r="http://schemas.openxmlformats.org/officeDocument/2006/relationships" xmlns:p="http://schemas.openxmlformats.org/presentationml/2006/main">
  <p:tag name="NUM" val="2"/>
</p:tagLst>
</file>

<file path=ppt/tags/tag524.xml><?xml version="1.0" encoding="utf-8"?>
<p:tagLst xmlns:a="http://schemas.openxmlformats.org/drawingml/2006/main" xmlns:r="http://schemas.openxmlformats.org/officeDocument/2006/relationships" xmlns:p="http://schemas.openxmlformats.org/presentationml/2006/main">
  <p:tag name="NUM" val="3"/>
</p:tagLst>
</file>

<file path=ppt/tags/tag525.xml><?xml version="1.0" encoding="utf-8"?>
<p:tagLst xmlns:a="http://schemas.openxmlformats.org/drawingml/2006/main" xmlns:r="http://schemas.openxmlformats.org/officeDocument/2006/relationships" xmlns:p="http://schemas.openxmlformats.org/presentationml/2006/main">
  <p:tag name="NUM" val="4"/>
</p:tagLst>
</file>

<file path=ppt/tags/tag526.xml><?xml version="1.0" encoding="utf-8"?>
<p:tagLst xmlns:a="http://schemas.openxmlformats.org/drawingml/2006/main" xmlns:r="http://schemas.openxmlformats.org/officeDocument/2006/relationships" xmlns:p="http://schemas.openxmlformats.org/presentationml/2006/main">
  <p:tag name="NUM" val="5"/>
</p:tagLst>
</file>

<file path=ppt/tags/tag527.xml><?xml version="1.0" encoding="utf-8"?>
<p:tagLst xmlns:a="http://schemas.openxmlformats.org/drawingml/2006/main" xmlns:r="http://schemas.openxmlformats.org/officeDocument/2006/relationships" xmlns:p="http://schemas.openxmlformats.org/presentationml/2006/main">
  <p:tag name="NUM" val="6"/>
</p:tagLst>
</file>

<file path=ppt/tags/tag528.xml><?xml version="1.0" encoding="utf-8"?>
<p:tagLst xmlns:a="http://schemas.openxmlformats.org/drawingml/2006/main" xmlns:r="http://schemas.openxmlformats.org/officeDocument/2006/relationships" xmlns:p="http://schemas.openxmlformats.org/presentationml/2006/main">
  <p:tag name="NUM" val="7"/>
</p:tagLst>
</file>

<file path=ppt/tags/tag529.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47"/>
</p:tagLst>
</file>

<file path=ppt/tags/tag530.xml><?xml version="1.0" encoding="utf-8"?>
<p:tagLst xmlns:a="http://schemas.openxmlformats.org/drawingml/2006/main" xmlns:r="http://schemas.openxmlformats.org/officeDocument/2006/relationships" xmlns:p="http://schemas.openxmlformats.org/presentationml/2006/main">
  <p:tag name="NUM" val="9"/>
</p:tagLst>
</file>

<file path=ppt/tags/tag531.xml><?xml version="1.0" encoding="utf-8"?>
<p:tagLst xmlns:a="http://schemas.openxmlformats.org/drawingml/2006/main" xmlns:r="http://schemas.openxmlformats.org/officeDocument/2006/relationships" xmlns:p="http://schemas.openxmlformats.org/presentationml/2006/main">
  <p:tag name="NUM" val="10"/>
</p:tagLst>
</file>

<file path=ppt/tags/tag532.xml><?xml version="1.0" encoding="utf-8"?>
<p:tagLst xmlns:a="http://schemas.openxmlformats.org/drawingml/2006/main" xmlns:r="http://schemas.openxmlformats.org/officeDocument/2006/relationships" xmlns:p="http://schemas.openxmlformats.org/presentationml/2006/main">
  <p:tag name="NUM" val="11"/>
</p:tagLst>
</file>

<file path=ppt/tags/tag533.xml><?xml version="1.0" encoding="utf-8"?>
<p:tagLst xmlns:a="http://schemas.openxmlformats.org/drawingml/2006/main" xmlns:r="http://schemas.openxmlformats.org/officeDocument/2006/relationships" xmlns:p="http://schemas.openxmlformats.org/presentationml/2006/main">
  <p:tag name="NUM" val="12"/>
</p:tagLst>
</file>

<file path=ppt/tags/tag534.xml><?xml version="1.0" encoding="utf-8"?>
<p:tagLst xmlns:a="http://schemas.openxmlformats.org/drawingml/2006/main" xmlns:r="http://schemas.openxmlformats.org/officeDocument/2006/relationships" xmlns:p="http://schemas.openxmlformats.org/presentationml/2006/main">
  <p:tag name="NUM" val="13"/>
</p:tagLst>
</file>

<file path=ppt/tags/tag535.xml><?xml version="1.0" encoding="utf-8"?>
<p:tagLst xmlns:a="http://schemas.openxmlformats.org/drawingml/2006/main" xmlns:r="http://schemas.openxmlformats.org/officeDocument/2006/relationships" xmlns:p="http://schemas.openxmlformats.org/presentationml/2006/main">
  <p:tag name="NUM" val="14"/>
</p:tagLst>
</file>

<file path=ppt/tags/tag536.xml><?xml version="1.0" encoding="utf-8"?>
<p:tagLst xmlns:a="http://schemas.openxmlformats.org/drawingml/2006/main" xmlns:r="http://schemas.openxmlformats.org/officeDocument/2006/relationships" xmlns:p="http://schemas.openxmlformats.org/presentationml/2006/main">
  <p:tag name="NUM" val="15"/>
</p:tagLst>
</file>

<file path=ppt/tags/tag537.xml><?xml version="1.0" encoding="utf-8"?>
<p:tagLst xmlns:a="http://schemas.openxmlformats.org/drawingml/2006/main" xmlns:r="http://schemas.openxmlformats.org/officeDocument/2006/relationships" xmlns:p="http://schemas.openxmlformats.org/presentationml/2006/main">
  <p:tag name="NUM" val="16"/>
</p:tagLst>
</file>

<file path=ppt/tags/tag538.xml><?xml version="1.0" encoding="utf-8"?>
<p:tagLst xmlns:a="http://schemas.openxmlformats.org/drawingml/2006/main" xmlns:r="http://schemas.openxmlformats.org/officeDocument/2006/relationships" xmlns:p="http://schemas.openxmlformats.org/presentationml/2006/main">
  <p:tag name="NUM" val="17"/>
</p:tagLst>
</file>

<file path=ppt/tags/tag539.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48"/>
</p:tagLst>
</file>

<file path=ppt/tags/tag540.xml><?xml version="1.0" encoding="utf-8"?>
<p:tagLst xmlns:a="http://schemas.openxmlformats.org/drawingml/2006/main" xmlns:r="http://schemas.openxmlformats.org/officeDocument/2006/relationships" xmlns:p="http://schemas.openxmlformats.org/presentationml/2006/main">
  <p:tag name="NUM" val="19"/>
</p:tagLst>
</file>

<file path=ppt/tags/tag541.xml><?xml version="1.0" encoding="utf-8"?>
<p:tagLst xmlns:a="http://schemas.openxmlformats.org/drawingml/2006/main" xmlns:r="http://schemas.openxmlformats.org/officeDocument/2006/relationships" xmlns:p="http://schemas.openxmlformats.org/presentationml/2006/main">
  <p:tag name="NUM" val="20"/>
</p:tagLst>
</file>

<file path=ppt/tags/tag542.xml><?xml version="1.0" encoding="utf-8"?>
<p:tagLst xmlns:a="http://schemas.openxmlformats.org/drawingml/2006/main" xmlns:r="http://schemas.openxmlformats.org/officeDocument/2006/relationships" xmlns:p="http://schemas.openxmlformats.org/presentationml/2006/main">
  <p:tag name="NUM" val="21"/>
</p:tagLst>
</file>

<file path=ppt/tags/tag543.xml><?xml version="1.0" encoding="utf-8"?>
<p:tagLst xmlns:a="http://schemas.openxmlformats.org/drawingml/2006/main" xmlns:r="http://schemas.openxmlformats.org/officeDocument/2006/relationships" xmlns:p="http://schemas.openxmlformats.org/presentationml/2006/main">
  <p:tag name="NUM" val="22"/>
</p:tagLst>
</file>

<file path=ppt/tags/tag544.xml><?xml version="1.0" encoding="utf-8"?>
<p:tagLst xmlns:a="http://schemas.openxmlformats.org/drawingml/2006/main" xmlns:r="http://schemas.openxmlformats.org/officeDocument/2006/relationships" xmlns:p="http://schemas.openxmlformats.org/presentationml/2006/main">
  <p:tag name="NUM" val="23"/>
</p:tagLst>
</file>

<file path=ppt/tags/tag545.xml><?xml version="1.0" encoding="utf-8"?>
<p:tagLst xmlns:a="http://schemas.openxmlformats.org/drawingml/2006/main" xmlns:r="http://schemas.openxmlformats.org/officeDocument/2006/relationships" xmlns:p="http://schemas.openxmlformats.org/presentationml/2006/main">
  <p:tag name="NUM" val="24"/>
</p:tagLst>
</file>

<file path=ppt/tags/tag546.xml><?xml version="1.0" encoding="utf-8"?>
<p:tagLst xmlns:a="http://schemas.openxmlformats.org/drawingml/2006/main" xmlns:r="http://schemas.openxmlformats.org/officeDocument/2006/relationships" xmlns:p="http://schemas.openxmlformats.org/presentationml/2006/main">
  <p:tag name="NUM" val="25"/>
</p:tagLst>
</file>

<file path=ppt/tags/tag547.xml><?xml version="1.0" encoding="utf-8"?>
<p:tagLst xmlns:a="http://schemas.openxmlformats.org/drawingml/2006/main" xmlns:r="http://schemas.openxmlformats.org/officeDocument/2006/relationships" xmlns:p="http://schemas.openxmlformats.org/presentationml/2006/main">
  <p:tag name="NUM" val="26"/>
</p:tagLst>
</file>

<file path=ppt/tags/tag548.xml><?xml version="1.0" encoding="utf-8"?>
<p:tagLst xmlns:a="http://schemas.openxmlformats.org/drawingml/2006/main" xmlns:r="http://schemas.openxmlformats.org/officeDocument/2006/relationships" xmlns:p="http://schemas.openxmlformats.org/presentationml/2006/main">
  <p:tag name="NUM" val="27"/>
</p:tagLst>
</file>

<file path=ppt/tags/tag549.xml><?xml version="1.0" encoding="utf-8"?>
<p:tagLst xmlns:a="http://schemas.openxmlformats.org/drawingml/2006/main" xmlns:r="http://schemas.openxmlformats.org/officeDocument/2006/relationships" xmlns:p="http://schemas.openxmlformats.org/presentationml/2006/main">
  <p:tag name="NUM" val="28"/>
</p:tagLst>
</file>

<file path=ppt/tags/tag55.xml><?xml version="1.0" encoding="utf-8"?>
<p:tagLst xmlns:a="http://schemas.openxmlformats.org/drawingml/2006/main" xmlns:r="http://schemas.openxmlformats.org/officeDocument/2006/relationships" xmlns:p="http://schemas.openxmlformats.org/presentationml/2006/main">
  <p:tag name="NUM" val="49"/>
</p:tagLst>
</file>

<file path=ppt/tags/tag550.xml><?xml version="1.0" encoding="utf-8"?>
<p:tagLst xmlns:a="http://schemas.openxmlformats.org/drawingml/2006/main" xmlns:r="http://schemas.openxmlformats.org/officeDocument/2006/relationships" xmlns:p="http://schemas.openxmlformats.org/presentationml/2006/main">
  <p:tag name="NUM" val="29"/>
</p:tagLst>
</file>

<file path=ppt/tags/tag551.xml><?xml version="1.0" encoding="utf-8"?>
<p:tagLst xmlns:a="http://schemas.openxmlformats.org/drawingml/2006/main" xmlns:r="http://schemas.openxmlformats.org/officeDocument/2006/relationships" xmlns:p="http://schemas.openxmlformats.org/presentationml/2006/main">
  <p:tag name="NUM" val="30"/>
</p:tagLst>
</file>

<file path=ppt/tags/tag552.xml><?xml version="1.0" encoding="utf-8"?>
<p:tagLst xmlns:a="http://schemas.openxmlformats.org/drawingml/2006/main" xmlns:r="http://schemas.openxmlformats.org/officeDocument/2006/relationships" xmlns:p="http://schemas.openxmlformats.org/presentationml/2006/main">
  <p:tag name="NUM" val="31"/>
</p:tagLst>
</file>

<file path=ppt/tags/tag553.xml><?xml version="1.0" encoding="utf-8"?>
<p:tagLst xmlns:a="http://schemas.openxmlformats.org/drawingml/2006/main" xmlns:r="http://schemas.openxmlformats.org/officeDocument/2006/relationships" xmlns:p="http://schemas.openxmlformats.org/presentationml/2006/main">
  <p:tag name="NUM" val="32"/>
</p:tagLst>
</file>

<file path=ppt/tags/tag554.xml><?xml version="1.0" encoding="utf-8"?>
<p:tagLst xmlns:a="http://schemas.openxmlformats.org/drawingml/2006/main" xmlns:r="http://schemas.openxmlformats.org/officeDocument/2006/relationships" xmlns:p="http://schemas.openxmlformats.org/presentationml/2006/main">
  <p:tag name="NUM" val="33"/>
</p:tagLst>
</file>

<file path=ppt/tags/tag555.xml><?xml version="1.0" encoding="utf-8"?>
<p:tagLst xmlns:a="http://schemas.openxmlformats.org/drawingml/2006/main" xmlns:r="http://schemas.openxmlformats.org/officeDocument/2006/relationships" xmlns:p="http://schemas.openxmlformats.org/presentationml/2006/main">
  <p:tag name="NUM" val="34"/>
</p:tagLst>
</file>

<file path=ppt/tags/tag556.xml><?xml version="1.0" encoding="utf-8"?>
<p:tagLst xmlns:a="http://schemas.openxmlformats.org/drawingml/2006/main" xmlns:r="http://schemas.openxmlformats.org/officeDocument/2006/relationships" xmlns:p="http://schemas.openxmlformats.org/presentationml/2006/main">
  <p:tag name="NUM" val="35"/>
</p:tagLst>
</file>

<file path=ppt/tags/tag557.xml><?xml version="1.0" encoding="utf-8"?>
<p:tagLst xmlns:a="http://schemas.openxmlformats.org/drawingml/2006/main" xmlns:r="http://schemas.openxmlformats.org/officeDocument/2006/relationships" xmlns:p="http://schemas.openxmlformats.org/presentationml/2006/main">
  <p:tag name="NUM" val="36"/>
</p:tagLst>
</file>

<file path=ppt/tags/tag558.xml><?xml version="1.0" encoding="utf-8"?>
<p:tagLst xmlns:a="http://schemas.openxmlformats.org/drawingml/2006/main" xmlns:r="http://schemas.openxmlformats.org/officeDocument/2006/relationships" xmlns:p="http://schemas.openxmlformats.org/presentationml/2006/main">
  <p:tag name="NUM" val="37"/>
</p:tagLst>
</file>

<file path=ppt/tags/tag559.xml><?xml version="1.0" encoding="utf-8"?>
<p:tagLst xmlns:a="http://schemas.openxmlformats.org/drawingml/2006/main" xmlns:r="http://schemas.openxmlformats.org/officeDocument/2006/relationships" xmlns:p="http://schemas.openxmlformats.org/presentationml/2006/main">
  <p:tag name="NUM" val="38"/>
</p:tagLst>
</file>

<file path=ppt/tags/tag56.xml><?xml version="1.0" encoding="utf-8"?>
<p:tagLst xmlns:a="http://schemas.openxmlformats.org/drawingml/2006/main" xmlns:r="http://schemas.openxmlformats.org/officeDocument/2006/relationships" xmlns:p="http://schemas.openxmlformats.org/presentationml/2006/main">
  <p:tag name="NUM" val="50"/>
</p:tagLst>
</file>

<file path=ppt/tags/tag560.xml><?xml version="1.0" encoding="utf-8"?>
<p:tagLst xmlns:a="http://schemas.openxmlformats.org/drawingml/2006/main" xmlns:r="http://schemas.openxmlformats.org/officeDocument/2006/relationships" xmlns:p="http://schemas.openxmlformats.org/presentationml/2006/main">
  <p:tag name="NUM" val="39"/>
</p:tagLst>
</file>

<file path=ppt/tags/tag561.xml><?xml version="1.0" encoding="utf-8"?>
<p:tagLst xmlns:a="http://schemas.openxmlformats.org/drawingml/2006/main" xmlns:r="http://schemas.openxmlformats.org/officeDocument/2006/relationships" xmlns:p="http://schemas.openxmlformats.org/presentationml/2006/main">
  <p:tag name="NUM" val="40"/>
</p:tagLst>
</file>

<file path=ppt/tags/tag562.xml><?xml version="1.0" encoding="utf-8"?>
<p:tagLst xmlns:a="http://schemas.openxmlformats.org/drawingml/2006/main" xmlns:r="http://schemas.openxmlformats.org/officeDocument/2006/relationships" xmlns:p="http://schemas.openxmlformats.org/presentationml/2006/main">
  <p:tag name="NUM" val="41"/>
</p:tagLst>
</file>

<file path=ppt/tags/tag563.xml><?xml version="1.0" encoding="utf-8"?>
<p:tagLst xmlns:a="http://schemas.openxmlformats.org/drawingml/2006/main" xmlns:r="http://schemas.openxmlformats.org/officeDocument/2006/relationships" xmlns:p="http://schemas.openxmlformats.org/presentationml/2006/main">
  <p:tag name="NUM" val="42"/>
</p:tagLst>
</file>

<file path=ppt/tags/tag564.xml><?xml version="1.0" encoding="utf-8"?>
<p:tagLst xmlns:a="http://schemas.openxmlformats.org/drawingml/2006/main" xmlns:r="http://schemas.openxmlformats.org/officeDocument/2006/relationships" xmlns:p="http://schemas.openxmlformats.org/presentationml/2006/main">
  <p:tag name="NUM" val="43"/>
</p:tagLst>
</file>

<file path=ppt/tags/tag565.xml><?xml version="1.0" encoding="utf-8"?>
<p:tagLst xmlns:a="http://schemas.openxmlformats.org/drawingml/2006/main" xmlns:r="http://schemas.openxmlformats.org/officeDocument/2006/relationships" xmlns:p="http://schemas.openxmlformats.org/presentationml/2006/main">
  <p:tag name="NUM" val="44"/>
</p:tagLst>
</file>

<file path=ppt/tags/tag566.xml><?xml version="1.0" encoding="utf-8"?>
<p:tagLst xmlns:a="http://schemas.openxmlformats.org/drawingml/2006/main" xmlns:r="http://schemas.openxmlformats.org/officeDocument/2006/relationships" xmlns:p="http://schemas.openxmlformats.org/presentationml/2006/main">
  <p:tag name="NUM" val="45"/>
</p:tagLst>
</file>

<file path=ppt/tags/tag567.xml><?xml version="1.0" encoding="utf-8"?>
<p:tagLst xmlns:a="http://schemas.openxmlformats.org/drawingml/2006/main" xmlns:r="http://schemas.openxmlformats.org/officeDocument/2006/relationships" xmlns:p="http://schemas.openxmlformats.org/presentationml/2006/main">
  <p:tag name="NUM" val="46"/>
</p:tagLst>
</file>

<file path=ppt/tags/tag568.xml><?xml version="1.0" encoding="utf-8"?>
<p:tagLst xmlns:a="http://schemas.openxmlformats.org/drawingml/2006/main" xmlns:r="http://schemas.openxmlformats.org/officeDocument/2006/relationships" xmlns:p="http://schemas.openxmlformats.org/presentationml/2006/main">
  <p:tag name="NUM" val="47"/>
</p:tagLst>
</file>

<file path=ppt/tags/tag569.xml><?xml version="1.0" encoding="utf-8"?>
<p:tagLst xmlns:a="http://schemas.openxmlformats.org/drawingml/2006/main" xmlns:r="http://schemas.openxmlformats.org/officeDocument/2006/relationships" xmlns:p="http://schemas.openxmlformats.org/presentationml/2006/main">
  <p:tag name="NUM" val="48"/>
</p:tagLst>
</file>

<file path=ppt/tags/tag57.xml><?xml version="1.0" encoding="utf-8"?>
<p:tagLst xmlns:a="http://schemas.openxmlformats.org/drawingml/2006/main" xmlns:r="http://schemas.openxmlformats.org/officeDocument/2006/relationships" xmlns:p="http://schemas.openxmlformats.org/presentationml/2006/main">
  <p:tag name="NUM" val="51"/>
</p:tagLst>
</file>

<file path=ppt/tags/tag570.xml><?xml version="1.0" encoding="utf-8"?>
<p:tagLst xmlns:a="http://schemas.openxmlformats.org/drawingml/2006/main" xmlns:r="http://schemas.openxmlformats.org/officeDocument/2006/relationships" xmlns:p="http://schemas.openxmlformats.org/presentationml/2006/main">
  <p:tag name="NUM" val="49"/>
</p:tagLst>
</file>

<file path=ppt/tags/tag571.xml><?xml version="1.0" encoding="utf-8"?>
<p:tagLst xmlns:a="http://schemas.openxmlformats.org/drawingml/2006/main" xmlns:r="http://schemas.openxmlformats.org/officeDocument/2006/relationships" xmlns:p="http://schemas.openxmlformats.org/presentationml/2006/main">
  <p:tag name="NUM" val="50"/>
</p:tagLst>
</file>

<file path=ppt/tags/tag572.xml><?xml version="1.0" encoding="utf-8"?>
<p:tagLst xmlns:a="http://schemas.openxmlformats.org/drawingml/2006/main" xmlns:r="http://schemas.openxmlformats.org/officeDocument/2006/relationships" xmlns:p="http://schemas.openxmlformats.org/presentationml/2006/main">
  <p:tag name="NUM" val="51"/>
</p:tagLst>
</file>

<file path=ppt/tags/tag573.xml><?xml version="1.0" encoding="utf-8"?>
<p:tagLst xmlns:a="http://schemas.openxmlformats.org/drawingml/2006/main" xmlns:r="http://schemas.openxmlformats.org/officeDocument/2006/relationships" xmlns:p="http://schemas.openxmlformats.org/presentationml/2006/main">
  <p:tag name="NUM" val="52"/>
</p:tagLst>
</file>

<file path=ppt/tags/tag574.xml><?xml version="1.0" encoding="utf-8"?>
<p:tagLst xmlns:a="http://schemas.openxmlformats.org/drawingml/2006/main" xmlns:r="http://schemas.openxmlformats.org/officeDocument/2006/relationships" xmlns:p="http://schemas.openxmlformats.org/presentationml/2006/main">
  <p:tag name="NUM" val="53"/>
</p:tagLst>
</file>

<file path=ppt/tags/tag575.xml><?xml version="1.0" encoding="utf-8"?>
<p:tagLst xmlns:a="http://schemas.openxmlformats.org/drawingml/2006/main" xmlns:r="http://schemas.openxmlformats.org/officeDocument/2006/relationships" xmlns:p="http://schemas.openxmlformats.org/presentationml/2006/main">
  <p:tag name="NUM" val="54"/>
</p:tagLst>
</file>

<file path=ppt/tags/tag576.xml><?xml version="1.0" encoding="utf-8"?>
<p:tagLst xmlns:a="http://schemas.openxmlformats.org/drawingml/2006/main" xmlns:r="http://schemas.openxmlformats.org/officeDocument/2006/relationships" xmlns:p="http://schemas.openxmlformats.org/presentationml/2006/main">
  <p:tag name="NUM" val="55"/>
</p:tagLst>
</file>

<file path=ppt/tags/tag577.xml><?xml version="1.0" encoding="utf-8"?>
<p:tagLst xmlns:a="http://schemas.openxmlformats.org/drawingml/2006/main" xmlns:r="http://schemas.openxmlformats.org/officeDocument/2006/relationships" xmlns:p="http://schemas.openxmlformats.org/presentationml/2006/main">
  <p:tag name="NUM" val="56"/>
</p:tagLst>
</file>

<file path=ppt/tags/tag578.xml><?xml version="1.0" encoding="utf-8"?>
<p:tagLst xmlns:a="http://schemas.openxmlformats.org/drawingml/2006/main" xmlns:r="http://schemas.openxmlformats.org/officeDocument/2006/relationships" xmlns:p="http://schemas.openxmlformats.org/presentationml/2006/main">
  <p:tag name="NUM" val="57"/>
</p:tagLst>
</file>

<file path=ppt/tags/tag579.xml><?xml version="1.0" encoding="utf-8"?>
<p:tagLst xmlns:a="http://schemas.openxmlformats.org/drawingml/2006/main" xmlns:r="http://schemas.openxmlformats.org/officeDocument/2006/relationships" xmlns:p="http://schemas.openxmlformats.org/presentationml/2006/main">
  <p:tag name="NUM" val="58"/>
</p:tagLst>
</file>

<file path=ppt/tags/tag58.xml><?xml version="1.0" encoding="utf-8"?>
<p:tagLst xmlns:a="http://schemas.openxmlformats.org/drawingml/2006/main" xmlns:r="http://schemas.openxmlformats.org/officeDocument/2006/relationships" xmlns:p="http://schemas.openxmlformats.org/presentationml/2006/main">
  <p:tag name="NUM" val="52"/>
</p:tagLst>
</file>

<file path=ppt/tags/tag580.xml><?xml version="1.0" encoding="utf-8"?>
<p:tagLst xmlns:a="http://schemas.openxmlformats.org/drawingml/2006/main" xmlns:r="http://schemas.openxmlformats.org/officeDocument/2006/relationships" xmlns:p="http://schemas.openxmlformats.org/presentationml/2006/main">
  <p:tag name="NUM" val="59"/>
</p:tagLst>
</file>

<file path=ppt/tags/tag581.xml><?xml version="1.0" encoding="utf-8"?>
<p:tagLst xmlns:a="http://schemas.openxmlformats.org/drawingml/2006/main" xmlns:r="http://schemas.openxmlformats.org/officeDocument/2006/relationships" xmlns:p="http://schemas.openxmlformats.org/presentationml/2006/main">
  <p:tag name="NUM" val="60"/>
</p:tagLst>
</file>

<file path=ppt/tags/tag582.xml><?xml version="1.0" encoding="utf-8"?>
<p:tagLst xmlns:a="http://schemas.openxmlformats.org/drawingml/2006/main" xmlns:r="http://schemas.openxmlformats.org/officeDocument/2006/relationships" xmlns:p="http://schemas.openxmlformats.org/presentationml/2006/main">
  <p:tag name="NUM" val="61"/>
</p:tagLst>
</file>

<file path=ppt/tags/tag583.xml><?xml version="1.0" encoding="utf-8"?>
<p:tagLst xmlns:a="http://schemas.openxmlformats.org/drawingml/2006/main" xmlns:r="http://schemas.openxmlformats.org/officeDocument/2006/relationships" xmlns:p="http://schemas.openxmlformats.org/presentationml/2006/main">
  <p:tag name="NUM" val="62"/>
</p:tagLst>
</file>

<file path=ppt/tags/tag584.xml><?xml version="1.0" encoding="utf-8"?>
<p:tagLst xmlns:a="http://schemas.openxmlformats.org/drawingml/2006/main" xmlns:r="http://schemas.openxmlformats.org/officeDocument/2006/relationships" xmlns:p="http://schemas.openxmlformats.org/presentationml/2006/main">
  <p:tag name="NUM" val="63"/>
</p:tagLst>
</file>

<file path=ppt/tags/tag585.xml><?xml version="1.0" encoding="utf-8"?>
<p:tagLst xmlns:a="http://schemas.openxmlformats.org/drawingml/2006/main" xmlns:r="http://schemas.openxmlformats.org/officeDocument/2006/relationships" xmlns:p="http://schemas.openxmlformats.org/presentationml/2006/main">
  <p:tag name="NUM" val="64"/>
</p:tagLst>
</file>

<file path=ppt/tags/tag586.xml><?xml version="1.0" encoding="utf-8"?>
<p:tagLst xmlns:a="http://schemas.openxmlformats.org/drawingml/2006/main" xmlns:r="http://schemas.openxmlformats.org/officeDocument/2006/relationships" xmlns:p="http://schemas.openxmlformats.org/presentationml/2006/main">
  <p:tag name="NUM" val="65"/>
</p:tagLst>
</file>

<file path=ppt/tags/tag587.xml><?xml version="1.0" encoding="utf-8"?>
<p:tagLst xmlns:a="http://schemas.openxmlformats.org/drawingml/2006/main" xmlns:r="http://schemas.openxmlformats.org/officeDocument/2006/relationships" xmlns:p="http://schemas.openxmlformats.org/presentationml/2006/main">
  <p:tag name="NUM" val="66"/>
</p:tagLst>
</file>

<file path=ppt/tags/tag588.xml><?xml version="1.0" encoding="utf-8"?>
<p:tagLst xmlns:a="http://schemas.openxmlformats.org/drawingml/2006/main" xmlns:r="http://schemas.openxmlformats.org/officeDocument/2006/relationships" xmlns:p="http://schemas.openxmlformats.org/presentationml/2006/main">
  <p:tag name="NUM" val="67"/>
</p:tagLst>
</file>

<file path=ppt/tags/tag589.xml><?xml version="1.0" encoding="utf-8"?>
<p:tagLst xmlns:a="http://schemas.openxmlformats.org/drawingml/2006/main" xmlns:r="http://schemas.openxmlformats.org/officeDocument/2006/relationships" xmlns:p="http://schemas.openxmlformats.org/presentationml/2006/main">
  <p:tag name="NUM" val="68"/>
</p:tagLst>
</file>

<file path=ppt/tags/tag59.xml><?xml version="1.0" encoding="utf-8"?>
<p:tagLst xmlns:a="http://schemas.openxmlformats.org/drawingml/2006/main" xmlns:r="http://schemas.openxmlformats.org/officeDocument/2006/relationships" xmlns:p="http://schemas.openxmlformats.org/presentationml/2006/main">
  <p:tag name="NUM" val="53"/>
</p:tagLst>
</file>

<file path=ppt/tags/tag590.xml><?xml version="1.0" encoding="utf-8"?>
<p:tagLst xmlns:a="http://schemas.openxmlformats.org/drawingml/2006/main" xmlns:r="http://schemas.openxmlformats.org/officeDocument/2006/relationships" xmlns:p="http://schemas.openxmlformats.org/presentationml/2006/main">
  <p:tag name="NUM" val="69"/>
</p:tagLst>
</file>

<file path=ppt/tags/tag591.xml><?xml version="1.0" encoding="utf-8"?>
<p:tagLst xmlns:a="http://schemas.openxmlformats.org/drawingml/2006/main" xmlns:r="http://schemas.openxmlformats.org/officeDocument/2006/relationships" xmlns:p="http://schemas.openxmlformats.org/presentationml/2006/main">
  <p:tag name="NUM" val="70"/>
</p:tagLst>
</file>

<file path=ppt/tags/tag592.xml><?xml version="1.0" encoding="utf-8"?>
<p:tagLst xmlns:a="http://schemas.openxmlformats.org/drawingml/2006/main" xmlns:r="http://schemas.openxmlformats.org/officeDocument/2006/relationships" xmlns:p="http://schemas.openxmlformats.org/presentationml/2006/main">
  <p:tag name="NUM" val="71"/>
</p:tagLst>
</file>

<file path=ppt/tags/tag593.xml><?xml version="1.0" encoding="utf-8"?>
<p:tagLst xmlns:a="http://schemas.openxmlformats.org/drawingml/2006/main" xmlns:r="http://schemas.openxmlformats.org/officeDocument/2006/relationships" xmlns:p="http://schemas.openxmlformats.org/presentationml/2006/main">
  <p:tag name="NUM" val="72"/>
</p:tagLst>
</file>

<file path=ppt/tags/tag594.xml><?xml version="1.0" encoding="utf-8"?>
<p:tagLst xmlns:a="http://schemas.openxmlformats.org/drawingml/2006/main" xmlns:r="http://schemas.openxmlformats.org/officeDocument/2006/relationships" xmlns:p="http://schemas.openxmlformats.org/presentationml/2006/main">
  <p:tag name="NUM" val="73"/>
</p:tagLst>
</file>

<file path=ppt/tags/tag595.xml><?xml version="1.0" encoding="utf-8"?>
<p:tagLst xmlns:a="http://schemas.openxmlformats.org/drawingml/2006/main" xmlns:r="http://schemas.openxmlformats.org/officeDocument/2006/relationships" xmlns:p="http://schemas.openxmlformats.org/presentationml/2006/main">
  <p:tag name="NUM" val="74"/>
</p:tagLst>
</file>

<file path=ppt/tags/tag596.xml><?xml version="1.0" encoding="utf-8"?>
<p:tagLst xmlns:a="http://schemas.openxmlformats.org/drawingml/2006/main" xmlns:r="http://schemas.openxmlformats.org/officeDocument/2006/relationships" xmlns:p="http://schemas.openxmlformats.org/presentationml/2006/main">
  <p:tag name="NUM" val="75"/>
</p:tagLst>
</file>

<file path=ppt/tags/tag597.xml><?xml version="1.0" encoding="utf-8"?>
<p:tagLst xmlns:a="http://schemas.openxmlformats.org/drawingml/2006/main" xmlns:r="http://schemas.openxmlformats.org/officeDocument/2006/relationships" xmlns:p="http://schemas.openxmlformats.org/presentationml/2006/main">
  <p:tag name="NUM" val="76"/>
</p:tagLst>
</file>

<file path=ppt/tags/tag598.xml><?xml version="1.0" encoding="utf-8"?>
<p:tagLst xmlns:a="http://schemas.openxmlformats.org/drawingml/2006/main" xmlns:r="http://schemas.openxmlformats.org/officeDocument/2006/relationships" xmlns:p="http://schemas.openxmlformats.org/presentationml/2006/main">
  <p:tag name="NUM" val="77"/>
</p:tagLst>
</file>

<file path=ppt/tags/tag599.xml><?xml version="1.0" encoding="utf-8"?>
<p:tagLst xmlns:a="http://schemas.openxmlformats.org/drawingml/2006/main" xmlns:r="http://schemas.openxmlformats.org/officeDocument/2006/relationships" xmlns:p="http://schemas.openxmlformats.org/presentationml/2006/main">
  <p:tag name="NUM" val="78"/>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4"/>
</p:tagLst>
</file>

<file path=ppt/tags/tag600.xml><?xml version="1.0" encoding="utf-8"?>
<p:tagLst xmlns:a="http://schemas.openxmlformats.org/drawingml/2006/main" xmlns:r="http://schemas.openxmlformats.org/officeDocument/2006/relationships" xmlns:p="http://schemas.openxmlformats.org/presentationml/2006/main">
  <p:tag name="NUM" val="79"/>
</p:tagLst>
</file>

<file path=ppt/tags/tag601.xml><?xml version="1.0" encoding="utf-8"?>
<p:tagLst xmlns:a="http://schemas.openxmlformats.org/drawingml/2006/main" xmlns:r="http://schemas.openxmlformats.org/officeDocument/2006/relationships" xmlns:p="http://schemas.openxmlformats.org/presentationml/2006/main">
  <p:tag name="NUM" val="80"/>
</p:tagLst>
</file>

<file path=ppt/tags/tag602.xml><?xml version="1.0" encoding="utf-8"?>
<p:tagLst xmlns:a="http://schemas.openxmlformats.org/drawingml/2006/main" xmlns:r="http://schemas.openxmlformats.org/officeDocument/2006/relationships" xmlns:p="http://schemas.openxmlformats.org/presentationml/2006/main">
  <p:tag name="NUM" val="81"/>
</p:tagLst>
</file>

<file path=ppt/tags/tag603.xml><?xml version="1.0" encoding="utf-8"?>
<p:tagLst xmlns:a="http://schemas.openxmlformats.org/drawingml/2006/main" xmlns:r="http://schemas.openxmlformats.org/officeDocument/2006/relationships" xmlns:p="http://schemas.openxmlformats.org/presentationml/2006/main">
  <p:tag name="NUM" val="82"/>
</p:tagLst>
</file>

<file path=ppt/tags/tag604.xml><?xml version="1.0" encoding="utf-8"?>
<p:tagLst xmlns:a="http://schemas.openxmlformats.org/drawingml/2006/main" xmlns:r="http://schemas.openxmlformats.org/officeDocument/2006/relationships" xmlns:p="http://schemas.openxmlformats.org/presentationml/2006/main">
  <p:tag name="NUM" val="83"/>
</p:tagLst>
</file>

<file path=ppt/tags/tag605.xml><?xml version="1.0" encoding="utf-8"?>
<p:tagLst xmlns:a="http://schemas.openxmlformats.org/drawingml/2006/main" xmlns:r="http://schemas.openxmlformats.org/officeDocument/2006/relationships" xmlns:p="http://schemas.openxmlformats.org/presentationml/2006/main">
  <p:tag name="NUM" val="1"/>
</p:tagLst>
</file>

<file path=ppt/tags/tag606.xml><?xml version="1.0" encoding="utf-8"?>
<p:tagLst xmlns:a="http://schemas.openxmlformats.org/drawingml/2006/main" xmlns:r="http://schemas.openxmlformats.org/officeDocument/2006/relationships" xmlns:p="http://schemas.openxmlformats.org/presentationml/2006/main">
  <p:tag name="NUM" val="2"/>
</p:tagLst>
</file>

<file path=ppt/tags/tag607.xml><?xml version="1.0" encoding="utf-8"?>
<p:tagLst xmlns:a="http://schemas.openxmlformats.org/drawingml/2006/main" xmlns:r="http://schemas.openxmlformats.org/officeDocument/2006/relationships" xmlns:p="http://schemas.openxmlformats.org/presentationml/2006/main">
  <p:tag name="NUM" val="1"/>
</p:tagLst>
</file>

<file path=ppt/tags/tag608.xml><?xml version="1.0" encoding="utf-8"?>
<p:tagLst xmlns:a="http://schemas.openxmlformats.org/drawingml/2006/main" xmlns:r="http://schemas.openxmlformats.org/officeDocument/2006/relationships" xmlns:p="http://schemas.openxmlformats.org/presentationml/2006/main">
  <p:tag name="NUM" val="2"/>
</p:tagLst>
</file>

<file path=ppt/tags/tag609.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55"/>
</p:tagLst>
</file>

<file path=ppt/tags/tag610.xml><?xml version="1.0" encoding="utf-8"?>
<p:tagLst xmlns:a="http://schemas.openxmlformats.org/drawingml/2006/main" xmlns:r="http://schemas.openxmlformats.org/officeDocument/2006/relationships" xmlns:p="http://schemas.openxmlformats.org/presentationml/2006/main">
  <p:tag name="NUM" val="2"/>
</p:tagLst>
</file>

<file path=ppt/tags/tag611.xml><?xml version="1.0" encoding="utf-8"?>
<p:tagLst xmlns:a="http://schemas.openxmlformats.org/drawingml/2006/main" xmlns:r="http://schemas.openxmlformats.org/officeDocument/2006/relationships" xmlns:p="http://schemas.openxmlformats.org/presentationml/2006/main">
  <p:tag name="NUM" val="3"/>
</p:tagLst>
</file>

<file path=ppt/tags/tag612.xml><?xml version="1.0" encoding="utf-8"?>
<p:tagLst xmlns:a="http://schemas.openxmlformats.org/drawingml/2006/main" xmlns:r="http://schemas.openxmlformats.org/officeDocument/2006/relationships" xmlns:p="http://schemas.openxmlformats.org/presentationml/2006/main">
  <p:tag name="NUM" val="4"/>
</p:tagLst>
</file>

<file path=ppt/tags/tag613.xml><?xml version="1.0" encoding="utf-8"?>
<p:tagLst xmlns:a="http://schemas.openxmlformats.org/drawingml/2006/main" xmlns:r="http://schemas.openxmlformats.org/officeDocument/2006/relationships" xmlns:p="http://schemas.openxmlformats.org/presentationml/2006/main">
  <p:tag name="NUM" val="5"/>
</p:tagLst>
</file>

<file path=ppt/tags/tag614.xml><?xml version="1.0" encoding="utf-8"?>
<p:tagLst xmlns:a="http://schemas.openxmlformats.org/drawingml/2006/main" xmlns:r="http://schemas.openxmlformats.org/officeDocument/2006/relationships" xmlns:p="http://schemas.openxmlformats.org/presentationml/2006/main">
  <p:tag name="NUM" val="6"/>
</p:tagLst>
</file>

<file path=ppt/tags/tag615.xml><?xml version="1.0" encoding="utf-8"?>
<p:tagLst xmlns:a="http://schemas.openxmlformats.org/drawingml/2006/main" xmlns:r="http://schemas.openxmlformats.org/officeDocument/2006/relationships" xmlns:p="http://schemas.openxmlformats.org/presentationml/2006/main">
  <p:tag name="NUM" val="7"/>
</p:tagLst>
</file>

<file path=ppt/tags/tag616.xml><?xml version="1.0" encoding="utf-8"?>
<p:tagLst xmlns:a="http://schemas.openxmlformats.org/drawingml/2006/main" xmlns:r="http://schemas.openxmlformats.org/officeDocument/2006/relationships" xmlns:p="http://schemas.openxmlformats.org/presentationml/2006/main">
  <p:tag name="NUM" val="8"/>
</p:tagLst>
</file>

<file path=ppt/tags/tag617.xml><?xml version="1.0" encoding="utf-8"?>
<p:tagLst xmlns:a="http://schemas.openxmlformats.org/drawingml/2006/main" xmlns:r="http://schemas.openxmlformats.org/officeDocument/2006/relationships" xmlns:p="http://schemas.openxmlformats.org/presentationml/2006/main">
  <p:tag name="NUM" val="9"/>
</p:tagLst>
</file>

<file path=ppt/tags/tag618.xml><?xml version="1.0" encoding="utf-8"?>
<p:tagLst xmlns:a="http://schemas.openxmlformats.org/drawingml/2006/main" xmlns:r="http://schemas.openxmlformats.org/officeDocument/2006/relationships" xmlns:p="http://schemas.openxmlformats.org/presentationml/2006/main">
  <p:tag name="NUM" val="10"/>
</p:tagLst>
</file>

<file path=ppt/tags/tag619.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56"/>
</p:tagLst>
</file>

<file path=ppt/tags/tag620.xml><?xml version="1.0" encoding="utf-8"?>
<p:tagLst xmlns:a="http://schemas.openxmlformats.org/drawingml/2006/main" xmlns:r="http://schemas.openxmlformats.org/officeDocument/2006/relationships" xmlns:p="http://schemas.openxmlformats.org/presentationml/2006/main">
  <p:tag name="NUM" val="12"/>
</p:tagLst>
</file>

<file path=ppt/tags/tag621.xml><?xml version="1.0" encoding="utf-8"?>
<p:tagLst xmlns:a="http://schemas.openxmlformats.org/drawingml/2006/main" xmlns:r="http://schemas.openxmlformats.org/officeDocument/2006/relationships" xmlns:p="http://schemas.openxmlformats.org/presentationml/2006/main">
  <p:tag name="NUM" val="13"/>
</p:tagLst>
</file>

<file path=ppt/tags/tag622.xml><?xml version="1.0" encoding="utf-8"?>
<p:tagLst xmlns:a="http://schemas.openxmlformats.org/drawingml/2006/main" xmlns:r="http://schemas.openxmlformats.org/officeDocument/2006/relationships" xmlns:p="http://schemas.openxmlformats.org/presentationml/2006/main">
  <p:tag name="NUM" val="14"/>
</p:tagLst>
</file>

<file path=ppt/tags/tag623.xml><?xml version="1.0" encoding="utf-8"?>
<p:tagLst xmlns:a="http://schemas.openxmlformats.org/drawingml/2006/main" xmlns:r="http://schemas.openxmlformats.org/officeDocument/2006/relationships" xmlns:p="http://schemas.openxmlformats.org/presentationml/2006/main">
  <p:tag name="NUM" val="15"/>
</p:tagLst>
</file>

<file path=ppt/tags/tag624.xml><?xml version="1.0" encoding="utf-8"?>
<p:tagLst xmlns:a="http://schemas.openxmlformats.org/drawingml/2006/main" xmlns:r="http://schemas.openxmlformats.org/officeDocument/2006/relationships" xmlns:p="http://schemas.openxmlformats.org/presentationml/2006/main">
  <p:tag name="NUM" val="16"/>
</p:tagLst>
</file>

<file path=ppt/tags/tag625.xml><?xml version="1.0" encoding="utf-8"?>
<p:tagLst xmlns:a="http://schemas.openxmlformats.org/drawingml/2006/main" xmlns:r="http://schemas.openxmlformats.org/officeDocument/2006/relationships" xmlns:p="http://schemas.openxmlformats.org/presentationml/2006/main">
  <p:tag name="NUM" val="17"/>
</p:tagLst>
</file>

<file path=ppt/tags/tag626.xml><?xml version="1.0" encoding="utf-8"?>
<p:tagLst xmlns:a="http://schemas.openxmlformats.org/drawingml/2006/main" xmlns:r="http://schemas.openxmlformats.org/officeDocument/2006/relationships" xmlns:p="http://schemas.openxmlformats.org/presentationml/2006/main">
  <p:tag name="NUM" val="18"/>
</p:tagLst>
</file>

<file path=ppt/tags/tag627.xml><?xml version="1.0" encoding="utf-8"?>
<p:tagLst xmlns:a="http://schemas.openxmlformats.org/drawingml/2006/main" xmlns:r="http://schemas.openxmlformats.org/officeDocument/2006/relationships" xmlns:p="http://schemas.openxmlformats.org/presentationml/2006/main">
  <p:tag name="NUM" val="19"/>
</p:tagLst>
</file>

<file path=ppt/tags/tag628.xml><?xml version="1.0" encoding="utf-8"?>
<p:tagLst xmlns:a="http://schemas.openxmlformats.org/drawingml/2006/main" xmlns:r="http://schemas.openxmlformats.org/officeDocument/2006/relationships" xmlns:p="http://schemas.openxmlformats.org/presentationml/2006/main">
  <p:tag name="NUM" val="20"/>
</p:tagLst>
</file>

<file path=ppt/tags/tag629.xml><?xml version="1.0" encoding="utf-8"?>
<p:tagLst xmlns:a="http://schemas.openxmlformats.org/drawingml/2006/main" xmlns:r="http://schemas.openxmlformats.org/officeDocument/2006/relationships" xmlns:p="http://schemas.openxmlformats.org/presentationml/2006/main">
  <p:tag name="NUM" val="21"/>
</p:tagLst>
</file>

<file path=ppt/tags/tag63.xml><?xml version="1.0" encoding="utf-8"?>
<p:tagLst xmlns:a="http://schemas.openxmlformats.org/drawingml/2006/main" xmlns:r="http://schemas.openxmlformats.org/officeDocument/2006/relationships" xmlns:p="http://schemas.openxmlformats.org/presentationml/2006/main">
  <p:tag name="NUM" val="57"/>
</p:tagLst>
</file>

<file path=ppt/tags/tag630.xml><?xml version="1.0" encoding="utf-8"?>
<p:tagLst xmlns:a="http://schemas.openxmlformats.org/drawingml/2006/main" xmlns:r="http://schemas.openxmlformats.org/officeDocument/2006/relationships" xmlns:p="http://schemas.openxmlformats.org/presentationml/2006/main">
  <p:tag name="NUM" val="22"/>
</p:tagLst>
</file>

<file path=ppt/tags/tag64.xml><?xml version="1.0" encoding="utf-8"?>
<p:tagLst xmlns:a="http://schemas.openxmlformats.org/drawingml/2006/main" xmlns:r="http://schemas.openxmlformats.org/officeDocument/2006/relationships" xmlns:p="http://schemas.openxmlformats.org/presentationml/2006/main">
  <p:tag name="NUM" val="58"/>
</p:tagLst>
</file>

<file path=ppt/tags/tag65.xml><?xml version="1.0" encoding="utf-8"?>
<p:tagLst xmlns:a="http://schemas.openxmlformats.org/drawingml/2006/main" xmlns:r="http://schemas.openxmlformats.org/officeDocument/2006/relationships" xmlns:p="http://schemas.openxmlformats.org/presentationml/2006/main">
  <p:tag name="NUM" val="59"/>
</p:tagLst>
</file>

<file path=ppt/tags/tag66.xml><?xml version="1.0" encoding="utf-8"?>
<p:tagLst xmlns:a="http://schemas.openxmlformats.org/drawingml/2006/main" xmlns:r="http://schemas.openxmlformats.org/officeDocument/2006/relationships" xmlns:p="http://schemas.openxmlformats.org/presentationml/2006/main">
  <p:tag name="NUM" val="60"/>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15"/>
</p:tagLst>
</file>

<file path=ppt/tags/tag82.xml><?xml version="1.0" encoding="utf-8"?>
<p:tagLst xmlns:a="http://schemas.openxmlformats.org/drawingml/2006/main" xmlns:r="http://schemas.openxmlformats.org/officeDocument/2006/relationships" xmlns:p="http://schemas.openxmlformats.org/presentationml/2006/main">
  <p:tag name="NUM" val="16"/>
</p:tagLst>
</file>

<file path=ppt/tags/tag83.xml><?xml version="1.0" encoding="utf-8"?>
<p:tagLst xmlns:a="http://schemas.openxmlformats.org/drawingml/2006/main" xmlns:r="http://schemas.openxmlformats.org/officeDocument/2006/relationships" xmlns:p="http://schemas.openxmlformats.org/presentationml/2006/main">
  <p:tag name="NUM" val="17"/>
</p:tagLst>
</file>

<file path=ppt/tags/tag84.xml><?xml version="1.0" encoding="utf-8"?>
<p:tagLst xmlns:a="http://schemas.openxmlformats.org/drawingml/2006/main" xmlns:r="http://schemas.openxmlformats.org/officeDocument/2006/relationships" xmlns:p="http://schemas.openxmlformats.org/presentationml/2006/main">
  <p:tag name="NUM" val="18"/>
</p:tagLst>
</file>

<file path=ppt/tags/tag85.xml><?xml version="1.0" encoding="utf-8"?>
<p:tagLst xmlns:a="http://schemas.openxmlformats.org/drawingml/2006/main" xmlns:r="http://schemas.openxmlformats.org/officeDocument/2006/relationships" xmlns:p="http://schemas.openxmlformats.org/presentationml/2006/main">
  <p:tag name="NUM" val="19"/>
</p:tagLst>
</file>

<file path=ppt/tags/tag86.xml><?xml version="1.0" encoding="utf-8"?>
<p:tagLst xmlns:a="http://schemas.openxmlformats.org/drawingml/2006/main" xmlns:r="http://schemas.openxmlformats.org/officeDocument/2006/relationships" xmlns:p="http://schemas.openxmlformats.org/presentationml/2006/main">
  <p:tag name="NUM" val="20"/>
</p:tagLst>
</file>

<file path=ppt/tags/tag87.xml><?xml version="1.0" encoding="utf-8"?>
<p:tagLst xmlns:a="http://schemas.openxmlformats.org/drawingml/2006/main" xmlns:r="http://schemas.openxmlformats.org/officeDocument/2006/relationships" xmlns:p="http://schemas.openxmlformats.org/presentationml/2006/main">
  <p:tag name="NUM" val="21"/>
</p:tagLst>
</file>

<file path=ppt/tags/tag88.xml><?xml version="1.0" encoding="utf-8"?>
<p:tagLst xmlns:a="http://schemas.openxmlformats.org/drawingml/2006/main" xmlns:r="http://schemas.openxmlformats.org/officeDocument/2006/relationships" xmlns:p="http://schemas.openxmlformats.org/presentationml/2006/main">
  <p:tag name="NUM" val="22"/>
</p:tagLst>
</file>

<file path=ppt/tags/tag89.xml><?xml version="1.0" encoding="utf-8"?>
<p:tagLst xmlns:a="http://schemas.openxmlformats.org/drawingml/2006/main" xmlns:r="http://schemas.openxmlformats.org/officeDocument/2006/relationships" xmlns:p="http://schemas.openxmlformats.org/presentationml/2006/main">
  <p:tag name="NUM" val="2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présentation\mil.pot</Template>
  <TotalTime>0</TotalTime>
  <Pages>25</Pages>
  <Words>14023</Words>
  <Application>Microsoft Office PowerPoint</Application>
  <PresentationFormat>Format US (216 x 279 mm)</PresentationFormat>
  <Paragraphs>1064</Paragraphs>
  <Slides>33</Slides>
  <Notes>33</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1" baseType="lpstr">
      <vt:lpstr>Arial</vt:lpstr>
      <vt:lpstr>Arial Narrow</vt:lpstr>
      <vt:lpstr>Optima</vt:lpstr>
      <vt:lpstr>Tahoma</vt:lpstr>
      <vt:lpstr>Times New Roman</vt:lpstr>
      <vt:lpstr>Wingdings</vt:lpstr>
      <vt:lpstr>mil</vt:lpstr>
      <vt:lpstr>Microsoft ClipArt Gallery</vt:lpstr>
      <vt:lpstr>Le pilotage de la supply chain</vt:lpstr>
      <vt:lpstr>Présentation PowerPoint</vt:lpstr>
      <vt:lpstr>Les cinq piliers de la Supply Chain</vt:lpstr>
      <vt:lpstr>1. Stratégie Supply Chain Choix généraux par segment stratégique</vt:lpstr>
      <vt:lpstr>1. Stratégie Supply Chain : l’analyse SWOT Strengths, Weaknesses, Opportunities, Threats</vt:lpstr>
      <vt:lpstr>1. Stratégie Supply Chain :  Les stratégies de base selon M. Porter</vt:lpstr>
      <vt:lpstr>1. Stratégie Supply Chain : Conséquences industrielles des stratégies de base</vt:lpstr>
      <vt:lpstr>1. Stratégie Supply Chain :  L'entreprise sur ses segments stratégiques</vt:lpstr>
      <vt:lpstr>1. Stratégie Supply Chain :  La cohérence de la stratégie</vt:lpstr>
      <vt:lpstr>2. Les processus Supply Chain Le modèle SCOR : description des processus existants et cibles</vt:lpstr>
      <vt:lpstr>2. Les processus Supply Chain  SCOR utilise une approche hiérarchique pour concevoir une Supply Chain</vt:lpstr>
      <vt:lpstr>2. Les processus Supply Chain  Les indicateurs de niveau 1 du modèle SCOR</vt:lpstr>
      <vt:lpstr>3. Système d’information Supply Chain Les choix pour les systèmes d’information</vt:lpstr>
      <vt:lpstr>3. Système d’information  Les champs d’application d’internet</vt:lpstr>
      <vt:lpstr>3. Système d’information  Hiérarchie des systèmes</vt:lpstr>
      <vt:lpstr>3. Système d’information  Cartographie des systèmes</vt:lpstr>
      <vt:lpstr>3. Système d’information  Processus de planification intégré</vt:lpstr>
      <vt:lpstr>4. Organisation Supply Chain L’organisation traditionnelle (1)</vt:lpstr>
      <vt:lpstr>4. Organisation Supply Chain L’organisation traditionnelle (2)</vt:lpstr>
      <vt:lpstr>4. Organisation Supply Chain  Direction Supply Chain</vt:lpstr>
      <vt:lpstr>5. Management de la performance</vt:lpstr>
      <vt:lpstr>5. Management de la performance  Les indicateurs de la supply chain</vt:lpstr>
      <vt:lpstr>5. Management de la performance Les Balanced Score Cards</vt:lpstr>
      <vt:lpstr>5. Management de la performance Modèle de performance d’une fonction</vt:lpstr>
      <vt:lpstr>5. Management de la performance Levier et plan d’action</vt:lpstr>
      <vt:lpstr>5. Management de la performance La fixation d’objectifs</vt:lpstr>
      <vt:lpstr>5. Management de la performance Qualités des indicateurs (SMARTE)</vt:lpstr>
      <vt:lpstr>5. Management de la performance  Gérer l’entreprise et les performances individuelles</vt:lpstr>
      <vt:lpstr>Les niveaux de maturité de la supply chain</vt:lpstr>
      <vt:lpstr>La matrice de maturité</vt:lpstr>
      <vt:lpstr>La « maison » de la Supply Chain</vt:lpstr>
      <vt:lpstr>Coordonner de nombreuses fonctions</vt:lpstr>
      <vt:lpstr>Le métier de directeur Supply Chain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pilotage de la supply chain</dc:title>
  <dc:subject/>
  <dc:creator>groupe hec</dc:creator>
  <cp:keywords/>
  <dc:description/>
  <cp:lastModifiedBy>Gérard</cp:lastModifiedBy>
  <cp:revision>253</cp:revision>
  <cp:lastPrinted>2003-01-27T15:02:57Z</cp:lastPrinted>
  <dcterms:created xsi:type="dcterms:W3CDTF">1997-12-29T13:01:58Z</dcterms:created>
  <dcterms:modified xsi:type="dcterms:W3CDTF">2020-08-29T17:42:38Z</dcterms:modified>
</cp:coreProperties>
</file>