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9"/>
  </p:notesMasterIdLst>
  <p:handoutMasterIdLst>
    <p:handoutMasterId r:id="rId20"/>
  </p:handoutMasterIdLst>
  <p:sldIdLst>
    <p:sldId id="256" r:id="rId2"/>
    <p:sldId id="2141" r:id="rId3"/>
    <p:sldId id="2142" r:id="rId4"/>
    <p:sldId id="1198" r:id="rId5"/>
    <p:sldId id="2135" r:id="rId6"/>
    <p:sldId id="2136" r:id="rId7"/>
    <p:sldId id="2137" r:id="rId8"/>
    <p:sldId id="1095" r:id="rId9"/>
    <p:sldId id="2138" r:id="rId10"/>
    <p:sldId id="1906" r:id="rId11"/>
    <p:sldId id="2081" r:id="rId12"/>
    <p:sldId id="1956" r:id="rId13"/>
    <p:sldId id="1957" r:id="rId14"/>
    <p:sldId id="2126" r:id="rId15"/>
    <p:sldId id="1905" r:id="rId16"/>
    <p:sldId id="2139" r:id="rId17"/>
    <p:sldId id="2140" r:id="rId18"/>
  </p:sldIdLst>
  <p:sldSz cx="9144000" cy="6858000" type="letter"/>
  <p:notesSz cx="7099300" cy="10234613"/>
  <p:kinsoku lang="ja-JP" invalStChars="、。，．・：；？！゛゜ヽヾゝゞ々ー’”）〕］｝〉》」』】°‰′″℃￠％ぁぃぅぇぉっゃゅょゎァィゥェォッャュョヮヵヶ!%),.:;?]}｡｣､･ｧｨｩｪｫｬｭｮｯｰﾞﾟ" invalEndChars="‘“（〔［｛〈《「『【￥＄$([\{｢￡"/>
  <p:defaultTextStyle>
    <a:defPPr>
      <a:defRPr lang="fr-FR"/>
    </a:defPPr>
    <a:lvl1pPr algn="l" rtl="0" eaLnBrk="0" fontAlgn="base" hangingPunct="0">
      <a:lnSpc>
        <a:spcPct val="90000"/>
      </a:lnSpc>
      <a:spcBef>
        <a:spcPct val="0"/>
      </a:spcBef>
      <a:spcAft>
        <a:spcPct val="0"/>
      </a:spcAft>
      <a:defRPr sz="1600" b="1" kern="1200">
        <a:solidFill>
          <a:schemeClr val="accent1"/>
        </a:solidFill>
        <a:latin typeface="Arial" panose="020B0604020202020204" pitchFamily="34" charset="0"/>
        <a:ea typeface="+mn-ea"/>
        <a:cs typeface="+mn-cs"/>
      </a:defRPr>
    </a:lvl1pPr>
    <a:lvl2pPr marL="457200" algn="l" rtl="0" eaLnBrk="0" fontAlgn="base" hangingPunct="0">
      <a:lnSpc>
        <a:spcPct val="90000"/>
      </a:lnSpc>
      <a:spcBef>
        <a:spcPct val="0"/>
      </a:spcBef>
      <a:spcAft>
        <a:spcPct val="0"/>
      </a:spcAft>
      <a:defRPr sz="1600" b="1" kern="1200">
        <a:solidFill>
          <a:schemeClr val="accent1"/>
        </a:solidFill>
        <a:latin typeface="Arial" panose="020B0604020202020204" pitchFamily="34" charset="0"/>
        <a:ea typeface="+mn-ea"/>
        <a:cs typeface="+mn-cs"/>
      </a:defRPr>
    </a:lvl2pPr>
    <a:lvl3pPr marL="914400" algn="l" rtl="0" eaLnBrk="0" fontAlgn="base" hangingPunct="0">
      <a:lnSpc>
        <a:spcPct val="90000"/>
      </a:lnSpc>
      <a:spcBef>
        <a:spcPct val="0"/>
      </a:spcBef>
      <a:spcAft>
        <a:spcPct val="0"/>
      </a:spcAft>
      <a:defRPr sz="1600" b="1" kern="1200">
        <a:solidFill>
          <a:schemeClr val="accent1"/>
        </a:solidFill>
        <a:latin typeface="Arial" panose="020B0604020202020204" pitchFamily="34" charset="0"/>
        <a:ea typeface="+mn-ea"/>
        <a:cs typeface="+mn-cs"/>
      </a:defRPr>
    </a:lvl3pPr>
    <a:lvl4pPr marL="1371600" algn="l" rtl="0" eaLnBrk="0" fontAlgn="base" hangingPunct="0">
      <a:lnSpc>
        <a:spcPct val="90000"/>
      </a:lnSpc>
      <a:spcBef>
        <a:spcPct val="0"/>
      </a:spcBef>
      <a:spcAft>
        <a:spcPct val="0"/>
      </a:spcAft>
      <a:defRPr sz="1600" b="1" kern="1200">
        <a:solidFill>
          <a:schemeClr val="accent1"/>
        </a:solidFill>
        <a:latin typeface="Arial" panose="020B0604020202020204" pitchFamily="34" charset="0"/>
        <a:ea typeface="+mn-ea"/>
        <a:cs typeface="+mn-cs"/>
      </a:defRPr>
    </a:lvl4pPr>
    <a:lvl5pPr marL="1828800" algn="l" rtl="0" eaLnBrk="0" fontAlgn="base" hangingPunct="0">
      <a:lnSpc>
        <a:spcPct val="90000"/>
      </a:lnSpc>
      <a:spcBef>
        <a:spcPct val="0"/>
      </a:spcBef>
      <a:spcAft>
        <a:spcPct val="0"/>
      </a:spcAft>
      <a:defRPr sz="1600" b="1" kern="1200">
        <a:solidFill>
          <a:schemeClr val="accent1"/>
        </a:solidFill>
        <a:latin typeface="Arial" panose="020B0604020202020204" pitchFamily="34" charset="0"/>
        <a:ea typeface="+mn-ea"/>
        <a:cs typeface="+mn-cs"/>
      </a:defRPr>
    </a:lvl5pPr>
    <a:lvl6pPr marL="2286000" algn="l" defTabSz="914400" rtl="0" eaLnBrk="1" latinLnBrk="0" hangingPunct="1">
      <a:defRPr sz="1600" b="1" kern="1200">
        <a:solidFill>
          <a:schemeClr val="accent1"/>
        </a:solidFill>
        <a:latin typeface="Arial" panose="020B0604020202020204" pitchFamily="34" charset="0"/>
        <a:ea typeface="+mn-ea"/>
        <a:cs typeface="+mn-cs"/>
      </a:defRPr>
    </a:lvl6pPr>
    <a:lvl7pPr marL="2743200" algn="l" defTabSz="914400" rtl="0" eaLnBrk="1" latinLnBrk="0" hangingPunct="1">
      <a:defRPr sz="1600" b="1" kern="1200">
        <a:solidFill>
          <a:schemeClr val="accent1"/>
        </a:solidFill>
        <a:latin typeface="Arial" panose="020B0604020202020204" pitchFamily="34" charset="0"/>
        <a:ea typeface="+mn-ea"/>
        <a:cs typeface="+mn-cs"/>
      </a:defRPr>
    </a:lvl7pPr>
    <a:lvl8pPr marL="3200400" algn="l" defTabSz="914400" rtl="0" eaLnBrk="1" latinLnBrk="0" hangingPunct="1">
      <a:defRPr sz="1600" b="1" kern="1200">
        <a:solidFill>
          <a:schemeClr val="accent1"/>
        </a:solidFill>
        <a:latin typeface="Arial" panose="020B0604020202020204" pitchFamily="34" charset="0"/>
        <a:ea typeface="+mn-ea"/>
        <a:cs typeface="+mn-cs"/>
      </a:defRPr>
    </a:lvl8pPr>
    <a:lvl9pPr marL="3657600" algn="l" defTabSz="914400" rtl="0" eaLnBrk="1" latinLnBrk="0" hangingPunct="1">
      <a:defRPr sz="1600" b="1" kern="1200">
        <a:solidFill>
          <a:schemeClr val="accent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a:srgbClr val="000000"/>
    <a:srgbClr val="00FF00"/>
    <a:srgbClr val="66FFFF"/>
    <a:srgbClr val="00FFCC"/>
    <a:srgbClr val="66FFCC"/>
    <a:srgbClr val="FF66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099" autoAdjust="0"/>
    <p:restoredTop sz="73801" autoAdjust="0"/>
  </p:normalViewPr>
  <p:slideViewPr>
    <p:cSldViewPr>
      <p:cViewPr>
        <p:scale>
          <a:sx n="70" d="100"/>
          <a:sy n="70" d="100"/>
        </p:scale>
        <p:origin x="2736"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notesViewPr>
    <p:cSldViewPr>
      <p:cViewPr varScale="1">
        <p:scale>
          <a:sx n="56" d="100"/>
          <a:sy n="56" d="100"/>
        </p:scale>
        <p:origin x="3235" y="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8269EF2-65A8-46F2-B792-AFFD68CCBD80}"/>
              </a:ext>
            </a:extLst>
          </p:cNvPr>
          <p:cNvSpPr>
            <a:spLocks noGrp="1" noChangeArrowheads="1"/>
          </p:cNvSpPr>
          <p:nvPr>
            <p:ph type="body" sz="quarter" idx="3"/>
          </p:nvPr>
        </p:nvSpPr>
        <p:spPr bwMode="auto">
          <a:xfrm>
            <a:off x="946150" y="4876800"/>
            <a:ext cx="5207000" cy="46275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01" tIns="46913" rIns="95501" bIns="46913" numCol="1" anchor="t" anchorCtr="0" compatLnSpc="1">
            <a:prstTxWarp prst="textNoShape">
              <a:avLst/>
            </a:prstTxWarp>
          </a:bodyPr>
          <a:lstStyle/>
          <a:p>
            <a:pPr lvl="0"/>
            <a:r>
              <a:rPr lang="fr-FR" altLang="fr-FR"/>
              <a:t>Corps du texte</a:t>
            </a:r>
          </a:p>
          <a:p>
            <a:pPr lvl="0"/>
            <a:r>
              <a:rPr lang="fr-FR" altLang="fr-FR"/>
              <a:t>Deuxième niveau</a:t>
            </a:r>
          </a:p>
          <a:p>
            <a:pPr lvl="0"/>
            <a:r>
              <a:rPr lang="fr-FR" altLang="fr-FR"/>
              <a:t>Troisième niveau</a:t>
            </a:r>
          </a:p>
          <a:p>
            <a:pPr lvl="0"/>
            <a:r>
              <a:rPr lang="fr-FR" altLang="fr-FR"/>
              <a:t>Quatrième niveau</a:t>
            </a:r>
          </a:p>
          <a:p>
            <a:pPr lvl="0"/>
            <a:r>
              <a:rPr lang="fr-FR" altLang="fr-FR"/>
              <a:t>Cinquième niveau</a:t>
            </a:r>
          </a:p>
        </p:txBody>
      </p:sp>
      <p:sp>
        <p:nvSpPr>
          <p:cNvPr id="2051" name="Rectangle 3">
            <a:extLst>
              <a:ext uri="{FF2B5EF4-FFF2-40B4-BE49-F238E27FC236}">
                <a16:creationId xmlns:a16="http://schemas.microsoft.com/office/drawing/2014/main" id="{B205B043-6EC6-4155-98E7-D452F196497B}"/>
              </a:ext>
            </a:extLst>
          </p:cNvPr>
          <p:cNvSpPr>
            <a:spLocks noGrp="1" noRot="1" noChangeAspect="1" noChangeArrowheads="1" noTextEdit="1"/>
          </p:cNvSpPr>
          <p:nvPr>
            <p:ph type="sldImg" idx="2"/>
          </p:nvPr>
        </p:nvSpPr>
        <p:spPr bwMode="auto">
          <a:xfrm>
            <a:off x="1165225" y="893763"/>
            <a:ext cx="4770438" cy="357822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 name="Espace réservé du numéro de diapositive 1">
            <a:extLst>
              <a:ext uri="{FF2B5EF4-FFF2-40B4-BE49-F238E27FC236}">
                <a16:creationId xmlns:a16="http://schemas.microsoft.com/office/drawing/2014/main" id="{4AF1AD01-44AD-4333-BC61-A3DA51EDE4F6}"/>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solidFill>
                  <a:schemeClr val="tx1"/>
                </a:solidFill>
              </a:defRPr>
            </a:lvl1pPr>
          </a:lstStyle>
          <a:p>
            <a:fld id="{5DD78F58-C6BD-4D40-99DB-0D5ABA3C96CA}" type="slidenum">
              <a:rPr lang="fr-FR" smtClean="0"/>
              <a:pPr/>
              <a:t>‹N°›</a:t>
            </a:fld>
            <a:endParaRPr lang="fr-FR"/>
          </a:p>
        </p:txBody>
      </p:sp>
      <p:sp>
        <p:nvSpPr>
          <p:cNvPr id="3" name="ZoneTexte 2">
            <a:extLst>
              <a:ext uri="{FF2B5EF4-FFF2-40B4-BE49-F238E27FC236}">
                <a16:creationId xmlns:a16="http://schemas.microsoft.com/office/drawing/2014/main" id="{033262D4-E38D-4A2D-9A57-70F17E0F6776}"/>
              </a:ext>
            </a:extLst>
          </p:cNvPr>
          <p:cNvSpPr txBox="1"/>
          <p:nvPr/>
        </p:nvSpPr>
        <p:spPr>
          <a:xfrm rot="19152472">
            <a:off x="2295529" y="6426938"/>
            <a:ext cx="2727029" cy="701731"/>
          </a:xfrm>
          <a:prstGeom prst="rect">
            <a:avLst/>
          </a:prstGeom>
          <a:noFill/>
        </p:spPr>
        <p:txBody>
          <a:bodyPr wrap="none" rtlCol="0">
            <a:spAutoFit/>
          </a:bodyPr>
          <a:lstStyle/>
          <a:p>
            <a:r>
              <a:rPr lang="fr-FR" sz="4400" dirty="0">
                <a:solidFill>
                  <a:schemeClr val="bg1">
                    <a:lumMod val="85000"/>
                  </a:schemeClr>
                </a:solidFill>
              </a:rPr>
              <a:t>ISM Paris</a:t>
            </a:r>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25314" y="4541241"/>
            <a:ext cx="6048672" cy="5693371"/>
          </a:xfrm>
        </p:spPr>
        <p:txBody>
          <a:bodyPr/>
          <a:lstStyle/>
          <a:p>
            <a:r>
              <a:rPr lang="fr-FR" sz="1000" dirty="0">
                <a:solidFill>
                  <a:srgbClr val="333333"/>
                </a:solidFill>
                <a:cs typeface="Arial" panose="020B0604020202020204" pitchFamily="34" charset="0"/>
              </a:rPr>
              <a:t>La traçabilité constitue une exigence essentielle afin d'assurer la sécurité des produits industriels et alimentaires, c'est d'autant plus le cas depuis les crises sanitaires qui ont eu lieu depuis quelques années :</a:t>
            </a:r>
            <a:endParaRPr lang="fr-FR" sz="1000" b="1" dirty="0">
              <a:solidFill>
                <a:srgbClr val="333333"/>
              </a:solidFill>
              <a:ea typeface="museo"/>
              <a:cs typeface="Arial" panose="020B0604020202020204" pitchFamily="34" charset="0"/>
            </a:endParaRPr>
          </a:p>
          <a:p>
            <a:r>
              <a:rPr lang="fr-FR" sz="1000" b="1" dirty="0">
                <a:cs typeface="Arial" panose="020B0604020202020204" pitchFamily="34" charset="0"/>
              </a:rPr>
              <a:t>Les crises alimentaires</a:t>
            </a:r>
          </a:p>
          <a:p>
            <a:pPr marL="171450" indent="-171450">
              <a:buFontTx/>
              <a:buChar char="-"/>
            </a:pPr>
            <a:r>
              <a:rPr lang="fr-FR" sz="1000" dirty="0"/>
              <a:t>Présence de benzène dans des bouteilles de </a:t>
            </a:r>
            <a:r>
              <a:rPr lang="fr-FR" sz="1000" b="1" dirty="0"/>
              <a:t>Perrier</a:t>
            </a:r>
            <a:r>
              <a:rPr lang="fr-FR" sz="1000" dirty="0"/>
              <a:t> aux États-Unis (1990). Perrier ne s’en remettra jamais sur ce marché.</a:t>
            </a:r>
            <a:endParaRPr lang="fr-FR" sz="1000" dirty="0">
              <a:cs typeface="Arial" panose="020B0604020202020204" pitchFamily="34" charset="0"/>
            </a:endParaRPr>
          </a:p>
          <a:p>
            <a:pPr marL="171450" indent="-171450">
              <a:buFontTx/>
              <a:buChar char="-"/>
            </a:pPr>
            <a:r>
              <a:rPr lang="fr-FR" sz="1000" dirty="0">
                <a:cs typeface="Arial" panose="020B0604020202020204" pitchFamily="34" charset="0"/>
              </a:rPr>
              <a:t>La vache folle ou ESB (1986 -1996) : S</a:t>
            </a:r>
            <a:r>
              <a:rPr lang="fr-FR" sz="1000" b="0" i="0" kern="1200" dirty="0">
                <a:solidFill>
                  <a:schemeClr val="tx1"/>
                </a:solidFill>
                <a:effectLst/>
                <a:latin typeface="Arial" panose="020B0604020202020204" pitchFamily="34" charset="0"/>
                <a:ea typeface="+mn-ea"/>
                <a:cs typeface="+mn-cs"/>
              </a:rPr>
              <a:t>ont détectés les premiers cas de transmission à l’homme par le biais de la consommation de viande. C’est la maladie de Creutzfeldt-Jakob.</a:t>
            </a:r>
          </a:p>
          <a:p>
            <a:pPr marL="171450" indent="-171450">
              <a:buFontTx/>
              <a:buChar char="-"/>
            </a:pPr>
            <a:r>
              <a:rPr lang="fr-FR" sz="1000" b="0" i="0" kern="1200" dirty="0">
                <a:solidFill>
                  <a:schemeClr val="tx1"/>
                </a:solidFill>
                <a:effectLst/>
                <a:latin typeface="Arial" panose="020B0604020202020204" pitchFamily="34" charset="0"/>
                <a:ea typeface="+mn-ea"/>
                <a:cs typeface="+mn-cs"/>
              </a:rPr>
              <a:t>La contamination à la dioxine des volailles et des œufs qui contaminent les farines destinées à l’alimentation animale</a:t>
            </a:r>
          </a:p>
          <a:p>
            <a:pPr marL="171450" indent="-171450">
              <a:buFontTx/>
              <a:buChar char="-"/>
            </a:pPr>
            <a:r>
              <a:rPr lang="fr-FR" sz="1000" b="0" i="0" kern="1200" dirty="0">
                <a:solidFill>
                  <a:schemeClr val="tx1"/>
                </a:solidFill>
                <a:effectLst/>
                <a:latin typeface="Arial" panose="020B0604020202020204" pitchFamily="34" charset="0"/>
                <a:ea typeface="+mn-ea"/>
                <a:cs typeface="+mn-cs"/>
              </a:rPr>
              <a:t>L’épidémie de grippe aviaire (2003)</a:t>
            </a:r>
          </a:p>
          <a:p>
            <a:pPr marL="171450" indent="-171450">
              <a:buFontTx/>
              <a:buChar char="-"/>
            </a:pPr>
            <a:r>
              <a:rPr lang="fr-FR" sz="1000" b="0" i="0" kern="1200" dirty="0">
                <a:solidFill>
                  <a:schemeClr val="tx1"/>
                </a:solidFill>
                <a:effectLst/>
                <a:latin typeface="Arial" panose="020B0604020202020204" pitchFamily="34" charset="0"/>
                <a:ea typeface="+mn-ea"/>
                <a:cs typeface="+mn-cs"/>
              </a:rPr>
              <a:t>Le lait maternel frelaté (2008) de l’entreprise chinoise </a:t>
            </a:r>
            <a:r>
              <a:rPr lang="fr-FR" sz="1000" b="0" i="0" kern="1200" dirty="0" err="1">
                <a:solidFill>
                  <a:schemeClr val="tx1"/>
                </a:solidFill>
                <a:effectLst/>
                <a:latin typeface="Arial" panose="020B0604020202020204" pitchFamily="34" charset="0"/>
                <a:ea typeface="+mn-ea"/>
                <a:cs typeface="+mn-cs"/>
              </a:rPr>
              <a:t>Sanlu</a:t>
            </a:r>
            <a:r>
              <a:rPr lang="fr-FR" sz="1000" b="0" i="0" kern="1200" dirty="0">
                <a:solidFill>
                  <a:schemeClr val="tx1"/>
                </a:solidFill>
                <a:effectLst/>
                <a:latin typeface="Arial" panose="020B0604020202020204" pitchFamily="34" charset="0"/>
                <a:ea typeface="+mn-ea"/>
                <a:cs typeface="+mn-cs"/>
              </a:rPr>
              <a:t> : présence de mélamine qui tue 6 enfants et fait 300 000 malades.</a:t>
            </a:r>
          </a:p>
          <a:p>
            <a:pPr marL="171450" indent="-171450">
              <a:buFontTx/>
              <a:buChar char="-"/>
            </a:pPr>
            <a:r>
              <a:rPr lang="fr-FR" sz="1000" b="0" i="0" kern="1200" dirty="0">
                <a:solidFill>
                  <a:schemeClr val="tx1"/>
                </a:solidFill>
                <a:effectLst/>
                <a:latin typeface="Arial" panose="020B0604020202020204" pitchFamily="34" charset="0"/>
                <a:ea typeface="+mn-ea"/>
                <a:cs typeface="+mn-cs"/>
              </a:rPr>
              <a:t>Les graines germées contaminées (2011) : une épidémie de gastro-entérites touche l’Europe. Les graves infections intestinales et les diarrhées sanglantes provoquées par la bactérie Escherichia coli, font une quarantaine de morts et près de 4 000 malades. </a:t>
            </a:r>
          </a:p>
          <a:p>
            <a:pPr marL="171450" indent="-171450">
              <a:buFontTx/>
              <a:buChar char="-"/>
            </a:pPr>
            <a:r>
              <a:rPr lang="fr-FR" sz="1000" b="0" i="0" kern="1200" dirty="0">
                <a:solidFill>
                  <a:schemeClr val="tx1"/>
                </a:solidFill>
                <a:effectLst/>
                <a:latin typeface="Arial" panose="020B0604020202020204" pitchFamily="34" charset="0"/>
                <a:ea typeface="+mn-ea"/>
                <a:cs typeface="+mn-cs"/>
              </a:rPr>
              <a:t>L’huile de caniveau en Chine (2011) : huile distillée à partir de restes prélevés dans le caniveau à la sortie de restaurants.</a:t>
            </a:r>
          </a:p>
          <a:p>
            <a:pPr marL="171450" indent="-171450">
              <a:buFontTx/>
              <a:buChar char="-"/>
            </a:pPr>
            <a:r>
              <a:rPr lang="fr-FR" sz="1000" b="0" i="0" kern="1200" dirty="0">
                <a:solidFill>
                  <a:schemeClr val="tx1"/>
                </a:solidFill>
                <a:effectLst/>
                <a:latin typeface="Arial" panose="020B0604020202020204" pitchFamily="34" charset="0"/>
                <a:ea typeface="+mn-ea"/>
                <a:cs typeface="+mn-cs"/>
              </a:rPr>
              <a:t>Le porc transformée en bœuf (2011) : on découvre en 2011 que du porc, bon marché, est “transformé” en bœuf afin de vendre la viande plus chère.</a:t>
            </a:r>
          </a:p>
          <a:p>
            <a:pPr marL="171450" indent="-171450">
              <a:buFontTx/>
              <a:buChar char="-"/>
            </a:pPr>
            <a:r>
              <a:rPr lang="fr-FR" sz="1000" b="0" i="0" kern="1200" dirty="0">
                <a:solidFill>
                  <a:schemeClr val="tx1"/>
                </a:solidFill>
                <a:effectLst/>
                <a:latin typeface="Arial" panose="020B0604020202020204" pitchFamily="34" charset="0"/>
                <a:ea typeface="+mn-ea"/>
                <a:cs typeface="+mn-cs"/>
              </a:rPr>
              <a:t>L’affaire </a:t>
            </a:r>
            <a:r>
              <a:rPr lang="fr-FR" sz="1000" b="0" i="0" kern="1200" dirty="0" err="1">
                <a:solidFill>
                  <a:schemeClr val="tx1"/>
                </a:solidFill>
                <a:effectLst/>
                <a:latin typeface="Arial" panose="020B0604020202020204" pitchFamily="34" charset="0"/>
                <a:ea typeface="+mn-ea"/>
                <a:cs typeface="+mn-cs"/>
              </a:rPr>
              <a:t>Spanghero</a:t>
            </a:r>
            <a:r>
              <a:rPr lang="fr-FR" sz="1000" b="0" i="0" kern="1200" dirty="0">
                <a:solidFill>
                  <a:schemeClr val="tx1"/>
                </a:solidFill>
                <a:effectLst/>
                <a:latin typeface="Arial" panose="020B0604020202020204" pitchFamily="34" charset="0"/>
                <a:ea typeface="+mn-ea"/>
                <a:cs typeface="+mn-cs"/>
              </a:rPr>
              <a:t> (2013) : de la viande chevaline vendue à la place de viande de bœuf dans des plats préparés.</a:t>
            </a:r>
          </a:p>
          <a:p>
            <a:pPr marL="171450" marR="0" lvl="0" indent="-171450" algn="l" defTabSz="914400" rtl="0" eaLnBrk="0" fontAlgn="base" latinLnBrk="0" hangingPunct="0">
              <a:lnSpc>
                <a:spcPct val="90000"/>
              </a:lnSpc>
              <a:spcBef>
                <a:spcPct val="40000"/>
              </a:spcBef>
              <a:spcAft>
                <a:spcPct val="0"/>
              </a:spcAft>
              <a:buClrTx/>
              <a:buSzTx/>
              <a:buFontTx/>
              <a:buChar char="-"/>
              <a:tabLst/>
              <a:defRPr/>
            </a:pPr>
            <a:r>
              <a:rPr lang="fr-FR" sz="1000" b="0" i="0" kern="1200" dirty="0">
                <a:solidFill>
                  <a:schemeClr val="tx1"/>
                </a:solidFill>
                <a:effectLst/>
                <a:latin typeface="Arial" panose="020B0604020202020204" pitchFamily="34" charset="0"/>
                <a:ea typeface="+mn-ea"/>
                <a:cs typeface="+mn-cs"/>
              </a:rPr>
              <a:t>Les tartelettes Ikea aux matières fécales (2013) : tartes au chocolat importées de Chine.</a:t>
            </a:r>
          </a:p>
          <a:p>
            <a:pPr marL="171450" marR="0" lvl="0" indent="-171450" algn="l" defTabSz="914400" rtl="0" eaLnBrk="0" fontAlgn="base" latinLnBrk="0" hangingPunct="0">
              <a:lnSpc>
                <a:spcPct val="90000"/>
              </a:lnSpc>
              <a:spcBef>
                <a:spcPct val="40000"/>
              </a:spcBef>
              <a:spcAft>
                <a:spcPct val="0"/>
              </a:spcAft>
              <a:buClrTx/>
              <a:buSzTx/>
              <a:buFontTx/>
              <a:buChar char="-"/>
              <a:tabLst/>
              <a:defRPr/>
            </a:pPr>
            <a:r>
              <a:rPr lang="fr-FR" sz="1000" b="0" i="0" kern="1200" dirty="0">
                <a:solidFill>
                  <a:schemeClr val="tx1"/>
                </a:solidFill>
                <a:effectLst/>
                <a:latin typeface="Arial" panose="020B0604020202020204" pitchFamily="34" charset="0"/>
                <a:ea typeface="+mn-ea"/>
                <a:cs typeface="+mn-cs"/>
              </a:rPr>
              <a:t>L’affaire Lactalis (2018) : du lait infantile contaminé à la salmonelle.</a:t>
            </a:r>
          </a:p>
          <a:p>
            <a:pPr marL="0" marR="0" lvl="0" indent="0" algn="l" defTabSz="914400" rtl="0" eaLnBrk="0" fontAlgn="base" latinLnBrk="0" hangingPunct="0">
              <a:lnSpc>
                <a:spcPct val="90000"/>
              </a:lnSpc>
              <a:spcBef>
                <a:spcPct val="40000"/>
              </a:spcBef>
              <a:spcAft>
                <a:spcPct val="0"/>
              </a:spcAft>
              <a:buClrTx/>
              <a:buSzTx/>
              <a:buFontTx/>
              <a:buNone/>
              <a:tabLst/>
              <a:defRPr/>
            </a:pPr>
            <a:r>
              <a:rPr lang="fr-FR" sz="1000" b="1" i="0" kern="1200" dirty="0">
                <a:solidFill>
                  <a:schemeClr val="tx1"/>
                </a:solidFill>
                <a:effectLst/>
                <a:latin typeface="Arial" panose="020B0604020202020204" pitchFamily="34" charset="0"/>
                <a:ea typeface="+mn-ea"/>
                <a:cs typeface="+mn-cs"/>
              </a:rPr>
              <a:t>Les rappels dans l’industrie automobile</a:t>
            </a:r>
          </a:p>
          <a:p>
            <a:pPr marL="0" marR="0" lvl="0" indent="0" algn="l" defTabSz="914400" rtl="0" eaLnBrk="0" fontAlgn="base" latinLnBrk="0" hangingPunct="0">
              <a:lnSpc>
                <a:spcPct val="90000"/>
              </a:lnSpc>
              <a:spcBef>
                <a:spcPct val="40000"/>
              </a:spcBef>
              <a:spcAft>
                <a:spcPct val="0"/>
              </a:spcAft>
              <a:buClrTx/>
              <a:buSzTx/>
              <a:buFontTx/>
              <a:buNone/>
              <a:tabLst/>
              <a:defRPr/>
            </a:pPr>
            <a:r>
              <a:rPr lang="fr-FR" sz="1000" b="0" i="0" kern="1200" dirty="0">
                <a:solidFill>
                  <a:schemeClr val="tx1"/>
                </a:solidFill>
                <a:effectLst/>
                <a:latin typeface="Arial" panose="020B0604020202020204" pitchFamily="34" charset="0"/>
                <a:ea typeface="+mn-ea"/>
                <a:cs typeface="+mn-cs"/>
              </a:rPr>
              <a:t>En 1980, Ford rappelle plus de 20 millions de véhicules (assemblés sur une période de dix ans !) pour un problème de sélecteur de boîte automatique qui passait tout seul du neutre à la marche arrière. Imaginez un peu les dégâts, et pour cause : ce défaut a entraîné environ 6000 accidents et une centaine de morts !</a:t>
            </a:r>
          </a:p>
          <a:p>
            <a:pPr marL="0" marR="0" lvl="0" indent="0" algn="l" defTabSz="914400" rtl="0" eaLnBrk="0" fontAlgn="base" latinLnBrk="0" hangingPunct="0">
              <a:lnSpc>
                <a:spcPct val="90000"/>
              </a:lnSpc>
              <a:spcBef>
                <a:spcPct val="40000"/>
              </a:spcBef>
              <a:spcAft>
                <a:spcPct val="0"/>
              </a:spcAft>
              <a:buClrTx/>
              <a:buSzTx/>
              <a:buFontTx/>
              <a:buNone/>
              <a:tabLst/>
              <a:defRPr/>
            </a:pPr>
            <a:r>
              <a:rPr lang="fr-FR" sz="1000" b="0" i="0" kern="1200" dirty="0">
                <a:solidFill>
                  <a:schemeClr val="tx1"/>
                </a:solidFill>
                <a:effectLst/>
                <a:latin typeface="Arial" panose="020B0604020202020204" pitchFamily="34" charset="0"/>
                <a:ea typeface="+mn-ea"/>
                <a:cs typeface="+mn-cs"/>
              </a:rPr>
              <a:t>En 2014, Honda rappelle 5,4 millions de véhicules pour un problème d’airbag,</a:t>
            </a:r>
          </a:p>
          <a:p>
            <a:pPr marL="0" marR="0" lvl="0" indent="0" algn="l" defTabSz="914400" rtl="0" eaLnBrk="0" fontAlgn="base" latinLnBrk="0" hangingPunct="0">
              <a:lnSpc>
                <a:spcPct val="90000"/>
              </a:lnSpc>
              <a:spcBef>
                <a:spcPct val="40000"/>
              </a:spcBef>
              <a:spcAft>
                <a:spcPct val="0"/>
              </a:spcAft>
              <a:buClrTx/>
              <a:buSzTx/>
              <a:buFontTx/>
              <a:buNone/>
              <a:tabLst/>
              <a:defRPr/>
            </a:pPr>
            <a:r>
              <a:rPr lang="fr-FR" sz="1000" b="0" i="0" kern="1200" dirty="0">
                <a:solidFill>
                  <a:schemeClr val="tx1"/>
                </a:solidFill>
                <a:effectLst/>
                <a:latin typeface="Arial" panose="020B0604020202020204" pitchFamily="34" charset="0"/>
                <a:ea typeface="+mn-ea"/>
                <a:cs typeface="+mn-cs"/>
              </a:rPr>
              <a:t>En 2018, Volkswagen rappelle des millions de véhicules dans la cadre du </a:t>
            </a:r>
            <a:r>
              <a:rPr lang="fr-FR" sz="1000" b="0" i="0" kern="1200" dirty="0" err="1">
                <a:solidFill>
                  <a:schemeClr val="tx1"/>
                </a:solidFill>
                <a:effectLst/>
                <a:latin typeface="Arial" panose="020B0604020202020204" pitchFamily="34" charset="0"/>
                <a:ea typeface="+mn-ea"/>
                <a:cs typeface="+mn-cs"/>
              </a:rPr>
              <a:t>dieselgate</a:t>
            </a:r>
            <a:r>
              <a:rPr lang="fr-FR" sz="1000" b="0" i="0" kern="1200" dirty="0">
                <a:solidFill>
                  <a:schemeClr val="tx1"/>
                </a:solidFill>
                <a:effectLst/>
                <a:latin typeface="Arial" panose="020B0604020202020204" pitchFamily="34" charset="0"/>
                <a:ea typeface="+mn-ea"/>
                <a:cs typeface="+mn-cs"/>
              </a:rPr>
              <a:t>.</a:t>
            </a:r>
          </a:p>
          <a:p>
            <a:pPr marL="171450" marR="0" lvl="0" indent="-171450" algn="l" defTabSz="914400" rtl="0" eaLnBrk="0" fontAlgn="base" latinLnBrk="0" hangingPunct="0">
              <a:lnSpc>
                <a:spcPct val="90000"/>
              </a:lnSpc>
              <a:spcBef>
                <a:spcPct val="40000"/>
              </a:spcBef>
              <a:spcAft>
                <a:spcPct val="0"/>
              </a:spcAft>
              <a:buClrTx/>
              <a:buSzTx/>
              <a:buFontTx/>
              <a:buChar char="-"/>
              <a:tabLst/>
              <a:defRPr/>
            </a:pPr>
            <a:endParaRPr lang="fr-FR" sz="1200" b="0" i="0" kern="1200" dirty="0">
              <a:solidFill>
                <a:schemeClr val="tx1"/>
              </a:solidFill>
              <a:effectLst/>
              <a:latin typeface="Arial" panose="020B0604020202020204" pitchFamily="34" charset="0"/>
              <a:ea typeface="+mn-ea"/>
              <a:cs typeface="+mn-cs"/>
            </a:endParaRPr>
          </a:p>
          <a:p>
            <a:pPr marL="171450" indent="-171450">
              <a:buFontTx/>
              <a:buChar char="-"/>
            </a:pPr>
            <a:endParaRPr lang="fr-FR" sz="1000" dirty="0">
              <a:cs typeface="Arial" panose="020B0604020202020204" pitchFamily="34" charset="0"/>
            </a:endParaRPr>
          </a:p>
        </p:txBody>
      </p:sp>
      <p:sp>
        <p:nvSpPr>
          <p:cNvPr id="4" name="Espace réservé du numéro de diapositive 1">
            <a:extLst>
              <a:ext uri="{FF2B5EF4-FFF2-40B4-BE49-F238E27FC236}">
                <a16:creationId xmlns:a16="http://schemas.microsoft.com/office/drawing/2014/main" id="{0BA85E43-4C69-42ED-84A1-3B6560A9FB5B}"/>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solidFill>
                  <a:schemeClr val="tx1"/>
                </a:solidFill>
              </a:defRPr>
            </a:lvl1pPr>
          </a:lstStyle>
          <a:p>
            <a:fld id="{5DD78F58-C6BD-4D40-99DB-0D5ABA3C96CA}" type="slidenum">
              <a:rPr lang="fr-FR" smtClean="0"/>
              <a:pPr/>
              <a:t>1</a:t>
            </a:fld>
            <a:endParaRPr lang="fr-FR"/>
          </a:p>
        </p:txBody>
      </p:sp>
    </p:spTree>
    <p:extLst>
      <p:ext uri="{BB962C8B-B14F-4D97-AF65-F5344CB8AC3E}">
        <p14:creationId xmlns:p14="http://schemas.microsoft.com/office/powerpoint/2010/main" val="30088000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741338" y="4876800"/>
            <a:ext cx="5904656" cy="4627563"/>
          </a:xfrm>
        </p:spPr>
        <p:txBody>
          <a:bodyPr/>
          <a:lstStyle/>
          <a:p>
            <a:pPr marL="331935" indent="-331935">
              <a:lnSpc>
                <a:spcPct val="120000"/>
              </a:lnSpc>
              <a:spcBef>
                <a:spcPct val="10000"/>
              </a:spcBef>
            </a:pPr>
            <a:r>
              <a:rPr lang="fr-FR" altLang="fr-FR" sz="1000" dirty="0"/>
              <a:t>GS1 est un organisme international sans but lucratif.</a:t>
            </a:r>
          </a:p>
          <a:p>
            <a:pPr marL="331935" indent="-331935">
              <a:lnSpc>
                <a:spcPct val="120000"/>
              </a:lnSpc>
              <a:spcBef>
                <a:spcPct val="10000"/>
              </a:spcBef>
            </a:pPr>
            <a:r>
              <a:rPr lang="fr-FR" altLang="fr-FR" sz="1000" dirty="0"/>
              <a:t>C’est un organisme de concertation industrie – commerce multisectoriel.</a:t>
            </a:r>
          </a:p>
          <a:p>
            <a:pPr marL="331935" indent="-331935">
              <a:lnSpc>
                <a:spcPct val="120000"/>
              </a:lnSpc>
              <a:spcBef>
                <a:spcPct val="10000"/>
              </a:spcBef>
            </a:pPr>
            <a:r>
              <a:rPr lang="fr-FR" altLang="fr-FR" sz="1000" dirty="0"/>
              <a:t>Il définit des </a:t>
            </a:r>
            <a:r>
              <a:rPr lang="fr-FR" altLang="fr-FR" sz="1000" b="1" dirty="0"/>
              <a:t>standards de communication internationaux</a:t>
            </a:r>
            <a:r>
              <a:rPr lang="fr-FR" altLang="fr-FR" sz="1000" dirty="0"/>
              <a:t>.</a:t>
            </a:r>
          </a:p>
          <a:p>
            <a:pPr marL="331935" indent="-331935">
              <a:lnSpc>
                <a:spcPct val="120000"/>
              </a:lnSpc>
              <a:spcBef>
                <a:spcPct val="10000"/>
              </a:spcBef>
            </a:pPr>
            <a:endParaRPr lang="fr-FR" altLang="fr-FR" sz="1000" b="1" dirty="0"/>
          </a:p>
          <a:p>
            <a:pPr marL="331935" indent="-331935">
              <a:lnSpc>
                <a:spcPct val="120000"/>
              </a:lnSpc>
              <a:spcBef>
                <a:spcPct val="10000"/>
              </a:spcBef>
            </a:pPr>
            <a:r>
              <a:rPr lang="fr-FR" altLang="fr-FR" sz="1000" b="1" dirty="0"/>
              <a:t>Les codifications </a:t>
            </a:r>
          </a:p>
          <a:p>
            <a:pPr marL="331935" indent="-331935">
              <a:lnSpc>
                <a:spcPct val="120000"/>
              </a:lnSpc>
              <a:spcBef>
                <a:spcPct val="10000"/>
              </a:spcBef>
            </a:pPr>
            <a:r>
              <a:rPr lang="fr-FR" altLang="fr-FR" sz="1000" b="1" dirty="0"/>
              <a:t>	</a:t>
            </a:r>
            <a:r>
              <a:rPr lang="fr-FR" altLang="fr-FR" sz="1000" dirty="0"/>
              <a:t>Lieux et acteurs </a:t>
            </a:r>
            <a:r>
              <a:rPr lang="fr-FR" altLang="fr-FR" sz="1000" dirty="0">
                <a:solidFill>
                  <a:srgbClr val="FE3E14"/>
                </a:solidFill>
              </a:rPr>
              <a:t>GLN : code lieu-fonction EAN</a:t>
            </a:r>
          </a:p>
          <a:p>
            <a:pPr marL="331935" indent="-331935">
              <a:lnSpc>
                <a:spcPct val="120000"/>
              </a:lnSpc>
              <a:spcBef>
                <a:spcPct val="10000"/>
              </a:spcBef>
            </a:pPr>
            <a:r>
              <a:rPr lang="fr-FR" altLang="fr-FR" sz="1000" dirty="0">
                <a:solidFill>
                  <a:srgbClr val="FE3E14"/>
                </a:solidFill>
              </a:rPr>
              <a:t>	</a:t>
            </a:r>
            <a:r>
              <a:rPr lang="fr-FR" altLang="fr-FR" sz="1000" dirty="0"/>
              <a:t>Produits : </a:t>
            </a:r>
            <a:r>
              <a:rPr lang="fr-FR" altLang="fr-FR" sz="1000" dirty="0">
                <a:solidFill>
                  <a:srgbClr val="FE3E14"/>
                </a:solidFill>
              </a:rPr>
              <a:t>GTIN : GTIN 8, GTIN 13, GTIN 14 </a:t>
            </a:r>
          </a:p>
          <a:p>
            <a:pPr marL="331935" indent="-331935">
              <a:lnSpc>
                <a:spcPct val="120000"/>
              </a:lnSpc>
              <a:spcBef>
                <a:spcPct val="10000"/>
              </a:spcBef>
            </a:pPr>
            <a:r>
              <a:rPr lang="fr-FR" altLang="fr-FR" sz="1000" dirty="0">
                <a:solidFill>
                  <a:srgbClr val="FE3E14"/>
                </a:solidFill>
              </a:rPr>
              <a:t>	</a:t>
            </a:r>
            <a:r>
              <a:rPr lang="fr-FR" altLang="fr-FR" sz="1000" dirty="0"/>
              <a:t>Unités d'expédition : </a:t>
            </a:r>
            <a:r>
              <a:rPr lang="fr-FR" altLang="fr-FR" sz="1000" dirty="0">
                <a:solidFill>
                  <a:srgbClr val="FE3E14"/>
                </a:solidFill>
              </a:rPr>
              <a:t>SSCC</a:t>
            </a:r>
            <a:endParaRPr lang="fr-FR" altLang="fr-FR" sz="1000" dirty="0"/>
          </a:p>
          <a:p>
            <a:pPr marL="331935" indent="-331935">
              <a:lnSpc>
                <a:spcPct val="120000"/>
              </a:lnSpc>
              <a:spcBef>
                <a:spcPct val="10000"/>
              </a:spcBef>
            </a:pPr>
            <a:r>
              <a:rPr lang="fr-FR" altLang="fr-FR" sz="1000" b="1" dirty="0"/>
              <a:t>L'identification automatique</a:t>
            </a:r>
          </a:p>
          <a:p>
            <a:pPr marL="331935" indent="-331935">
              <a:lnSpc>
                <a:spcPct val="120000"/>
              </a:lnSpc>
              <a:spcBef>
                <a:spcPct val="10000"/>
              </a:spcBef>
            </a:pPr>
            <a:r>
              <a:rPr lang="fr-FR" altLang="fr-FR" sz="1000" b="1" dirty="0"/>
              <a:t>	</a:t>
            </a:r>
            <a:r>
              <a:rPr lang="fr-FR" altLang="fr-FR" sz="1000" dirty="0"/>
              <a:t>Codes à barres : </a:t>
            </a:r>
            <a:r>
              <a:rPr lang="fr-FR" altLang="fr-FR" sz="1000" dirty="0">
                <a:solidFill>
                  <a:srgbClr val="FE3E14"/>
                </a:solidFill>
              </a:rPr>
              <a:t>EAN 13 / ITF 14 / GS1-128 / DATABAR</a:t>
            </a:r>
          </a:p>
          <a:p>
            <a:pPr marL="331935" indent="-331935">
              <a:lnSpc>
                <a:spcPct val="120000"/>
              </a:lnSpc>
              <a:spcBef>
                <a:spcPct val="10000"/>
              </a:spcBef>
            </a:pPr>
            <a:r>
              <a:rPr lang="fr-FR" altLang="fr-FR" sz="1000" dirty="0">
                <a:solidFill>
                  <a:srgbClr val="FE3E14"/>
                </a:solidFill>
              </a:rPr>
              <a:t>	</a:t>
            </a:r>
            <a:r>
              <a:rPr lang="fr-FR" altLang="fr-FR" sz="1000" dirty="0"/>
              <a:t>Étiquette radio fréquence (RFID) : </a:t>
            </a:r>
            <a:r>
              <a:rPr lang="fr-FR" altLang="fr-FR" sz="1000" dirty="0">
                <a:solidFill>
                  <a:srgbClr val="FE3E14"/>
                </a:solidFill>
              </a:rPr>
              <a:t>EAN 13 / ITF 14 / GS1-128 / DATABAR</a:t>
            </a:r>
          </a:p>
          <a:p>
            <a:pPr marL="331935" indent="-331935">
              <a:lnSpc>
                <a:spcPct val="120000"/>
              </a:lnSpc>
              <a:spcBef>
                <a:spcPct val="10000"/>
              </a:spcBef>
            </a:pPr>
            <a:r>
              <a:rPr lang="fr-FR" altLang="fr-FR" sz="1000" b="1" dirty="0"/>
              <a:t>Les échanges de données informatisés </a:t>
            </a:r>
          </a:p>
          <a:p>
            <a:pPr marL="331935" indent="-331935">
              <a:lnSpc>
                <a:spcPct val="120000"/>
              </a:lnSpc>
              <a:spcBef>
                <a:spcPct val="10000"/>
              </a:spcBef>
            </a:pPr>
            <a:r>
              <a:rPr lang="fr-FR" altLang="fr-FR" sz="1000" b="1" dirty="0">
                <a:solidFill>
                  <a:srgbClr val="FE3E14"/>
                </a:solidFill>
              </a:rPr>
              <a:t>	</a:t>
            </a:r>
            <a:r>
              <a:rPr lang="fr-FR" altLang="fr-FR" sz="1000" dirty="0">
                <a:solidFill>
                  <a:srgbClr val="FE3E14"/>
                </a:solidFill>
              </a:rPr>
              <a:t>EDIFACT / EANCOM,  EAN•UCC XML</a:t>
            </a:r>
          </a:p>
          <a:p>
            <a:pPr marL="331935" indent="-331935">
              <a:lnSpc>
                <a:spcPct val="120000"/>
              </a:lnSpc>
              <a:spcBef>
                <a:spcPct val="10000"/>
              </a:spcBef>
            </a:pPr>
            <a:r>
              <a:rPr lang="fr-FR" altLang="fr-FR" sz="1000" b="1" dirty="0"/>
              <a:t>La Fiche Produit </a:t>
            </a:r>
          </a:p>
          <a:p>
            <a:pPr marL="331935" indent="-331935">
              <a:lnSpc>
                <a:spcPct val="120000"/>
              </a:lnSpc>
              <a:spcBef>
                <a:spcPct val="10000"/>
              </a:spcBef>
            </a:pPr>
            <a:r>
              <a:rPr lang="fr-FR" altLang="fr-FR" sz="1000" b="1" dirty="0">
                <a:solidFill>
                  <a:srgbClr val="FE3E14"/>
                </a:solidFill>
              </a:rPr>
              <a:t>	</a:t>
            </a:r>
            <a:r>
              <a:rPr lang="fr-FR" altLang="fr-FR" sz="1000" dirty="0">
                <a:solidFill>
                  <a:srgbClr val="FE3E14"/>
                </a:solidFill>
              </a:rPr>
              <a:t>GDSN / GPC</a:t>
            </a:r>
          </a:p>
          <a:p>
            <a:endParaRPr lang="fr-FR" sz="1000" dirty="0"/>
          </a:p>
          <a:p>
            <a:r>
              <a:rPr lang="fr-FR" sz="1000" b="1" dirty="0"/>
              <a:t>Confidentialité des informations de traçabilité</a:t>
            </a:r>
          </a:p>
          <a:p>
            <a:pPr>
              <a:lnSpc>
                <a:spcPct val="100000"/>
              </a:lnSpc>
            </a:pPr>
            <a:r>
              <a:rPr lang="fr-FR" sz="1000" dirty="0"/>
              <a:t>Les informations de traçabilité externes sont la propriété de l’entreprise. Elle ne rend pas public le panel de ses fournisseurs. Cette information est utilisée en cas de crise.</a:t>
            </a:r>
          </a:p>
          <a:p>
            <a:pPr>
              <a:lnSpc>
                <a:spcPct val="100000"/>
              </a:lnSpc>
            </a:pPr>
            <a:r>
              <a:rPr lang="fr-FR" sz="1000" dirty="0"/>
              <a:t>Chaque entreprise est responsable de se coordonner avec ses fournisseurs et ses clients; et ainsi de suite tout le long de la chaîne.</a:t>
            </a:r>
          </a:p>
          <a:p>
            <a:endParaRPr lang="fr-FR" sz="1000" dirty="0"/>
          </a:p>
        </p:txBody>
      </p:sp>
      <p:sp>
        <p:nvSpPr>
          <p:cNvPr id="4" name="Espace réservé du numéro de diapositive 1">
            <a:extLst>
              <a:ext uri="{FF2B5EF4-FFF2-40B4-BE49-F238E27FC236}">
                <a16:creationId xmlns:a16="http://schemas.microsoft.com/office/drawing/2014/main" id="{D4E5DC87-CD5D-45C8-90FB-6E02AA8483ED}"/>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solidFill>
                  <a:schemeClr val="tx1"/>
                </a:solidFill>
              </a:defRPr>
            </a:lvl1pPr>
          </a:lstStyle>
          <a:p>
            <a:fld id="{5DD78F58-C6BD-4D40-99DB-0D5ABA3C96CA}" type="slidenum">
              <a:rPr lang="fr-FR" smtClean="0"/>
              <a:pPr/>
              <a:t>10</a:t>
            </a:fld>
            <a:endParaRPr lang="fr-FR"/>
          </a:p>
        </p:txBody>
      </p:sp>
    </p:spTree>
    <p:extLst>
      <p:ext uri="{BB962C8B-B14F-4D97-AF65-F5344CB8AC3E}">
        <p14:creationId xmlns:p14="http://schemas.microsoft.com/office/powerpoint/2010/main" val="2882872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343481" indent="-343481" defTabSz="916430" eaLnBrk="1" hangingPunct="1">
              <a:lnSpc>
                <a:spcPct val="120000"/>
              </a:lnSpc>
            </a:pPr>
            <a:r>
              <a:rPr lang="fr-FR" altLang="fr-FR" sz="1000" b="1" dirty="0"/>
              <a:t>Le SSCC : Abréviation de Serial Shipping Container Code (Numéro de colis). </a:t>
            </a:r>
          </a:p>
          <a:p>
            <a:pPr marL="343481" indent="-343481" defTabSz="916430" eaLnBrk="1" hangingPunct="1">
              <a:lnSpc>
                <a:spcPct val="120000"/>
              </a:lnSpc>
            </a:pPr>
            <a:r>
              <a:rPr lang="fr-FR" altLang="fr-FR" sz="1000" dirty="0"/>
              <a:t>Code international à 18 chiffres dont la structure a été définie par GS1 et permettant d'identifier chaque colis de façon unique. Symbolisé en GS1-128 sur le colis et transmis dans l'avis d'expédition.</a:t>
            </a:r>
          </a:p>
          <a:p>
            <a:pPr marL="343481" indent="-343481" defTabSz="916430" eaLnBrk="1" hangingPunct="1">
              <a:lnSpc>
                <a:spcPct val="120000"/>
              </a:lnSpc>
            </a:pPr>
            <a:r>
              <a:rPr lang="fr-FR" altLang="fr-FR" sz="1000" dirty="0"/>
              <a:t>Le SSCC est l’élément clef de la traçabilité des produits.</a:t>
            </a:r>
          </a:p>
          <a:p>
            <a:pPr marL="343481" indent="-343481" defTabSz="916430" eaLnBrk="1" hangingPunct="1">
              <a:lnSpc>
                <a:spcPct val="120000"/>
              </a:lnSpc>
            </a:pPr>
            <a:r>
              <a:rPr lang="fr-FR" altLang="fr-FR" sz="1000" dirty="0"/>
              <a:t>Le SSCC permet d’établir les liens entre le flux physique (unités d’expédition préparées, stockées, livrées, ...) et le flux d’information correspondant (l’avis d’expédition).</a:t>
            </a:r>
          </a:p>
          <a:p>
            <a:pPr marL="343481" indent="-343481" defTabSz="916430" eaLnBrk="1" hangingPunct="1">
              <a:lnSpc>
                <a:spcPct val="120000"/>
              </a:lnSpc>
            </a:pPr>
            <a:r>
              <a:rPr lang="fr-FR" altLang="fr-FR" sz="1000" dirty="0"/>
              <a:t>Le SSCC permet de retrouver dans les bases de données les informations de traçabilité enregistrées relatives aux lots de fabrication. </a:t>
            </a:r>
          </a:p>
          <a:p>
            <a:pPr marL="343481" indent="-343481" defTabSz="916430" eaLnBrk="1" hangingPunct="1">
              <a:lnSpc>
                <a:spcPct val="120000"/>
              </a:lnSpc>
            </a:pPr>
            <a:r>
              <a:rPr lang="fr-FR" altLang="fr-FR" sz="1000" dirty="0"/>
              <a:t>Il y aura autant de </a:t>
            </a:r>
            <a:r>
              <a:rPr lang="fr-FR" altLang="fr-FR" sz="1000" i="1" dirty="0"/>
              <a:t>SSCC différents</a:t>
            </a:r>
            <a:r>
              <a:rPr lang="fr-FR" altLang="fr-FR" sz="1000" dirty="0"/>
              <a:t> que de palettes créées.</a:t>
            </a:r>
          </a:p>
          <a:p>
            <a:pPr marL="343481" indent="-343481" defTabSz="916430" eaLnBrk="1" hangingPunct="1">
              <a:lnSpc>
                <a:spcPct val="120000"/>
              </a:lnSpc>
            </a:pPr>
            <a:endParaRPr lang="fr-FR" altLang="fr-FR" sz="1000" dirty="0"/>
          </a:p>
          <a:p>
            <a:pPr marL="343481" indent="-343481" defTabSz="916430" eaLnBrk="1" hangingPunct="1">
              <a:lnSpc>
                <a:spcPct val="120000"/>
              </a:lnSpc>
            </a:pPr>
            <a:r>
              <a:rPr lang="fr-FR" altLang="fr-FR" sz="1000" b="1" dirty="0"/>
              <a:t>Code National Unifié Fournisseur</a:t>
            </a:r>
            <a:r>
              <a:rPr lang="fr-FR" altLang="fr-FR" sz="1000" dirty="0"/>
              <a:t>. Élément constitutif du code EAN attribué par GS1 France aux entreprises adhérentes. Il comporte 5, 6, 7 ou 8 chiffres suivant les codifications et sert de radical aux codes lieux-fonctions des entreprises fournisseurs, pour les codes EAN 13 des articles pour lesquels les entreprises détiennent la marque commerciale, et pour les numéros de colis (SSCC) que ces mêmes entreprises peuvent être amenées à créer.</a:t>
            </a:r>
          </a:p>
          <a:p>
            <a:endParaRPr lang="fr-FR" sz="1000" dirty="0"/>
          </a:p>
        </p:txBody>
      </p:sp>
      <p:sp>
        <p:nvSpPr>
          <p:cNvPr id="4" name="Espace réservé du numéro de diapositive 1">
            <a:extLst>
              <a:ext uri="{FF2B5EF4-FFF2-40B4-BE49-F238E27FC236}">
                <a16:creationId xmlns:a16="http://schemas.microsoft.com/office/drawing/2014/main" id="{DA4F0902-46B3-427C-805A-30C682276E5B}"/>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solidFill>
                  <a:schemeClr val="tx1"/>
                </a:solidFill>
              </a:defRPr>
            </a:lvl1pPr>
          </a:lstStyle>
          <a:p>
            <a:fld id="{5DD78F58-C6BD-4D40-99DB-0D5ABA3C96CA}" type="slidenum">
              <a:rPr lang="fr-FR" smtClean="0"/>
              <a:pPr/>
              <a:t>11</a:t>
            </a:fld>
            <a:endParaRPr lang="fr-FR"/>
          </a:p>
        </p:txBody>
      </p:sp>
    </p:spTree>
    <p:extLst>
      <p:ext uri="{BB962C8B-B14F-4D97-AF65-F5344CB8AC3E}">
        <p14:creationId xmlns:p14="http://schemas.microsoft.com/office/powerpoint/2010/main" val="20510909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3858" name="Rectangle 2">
            <a:extLst>
              <a:ext uri="{FF2B5EF4-FFF2-40B4-BE49-F238E27FC236}">
                <a16:creationId xmlns:a16="http://schemas.microsoft.com/office/drawing/2014/main" id="{37EE3E41-0F70-4BBB-B8BC-F7935271E68C}"/>
              </a:ext>
            </a:extLst>
          </p:cNvPr>
          <p:cNvSpPr>
            <a:spLocks noGrp="1" noRot="1" noChangeAspect="1" noChangeArrowheads="1" noTextEdit="1"/>
          </p:cNvSpPr>
          <p:nvPr>
            <p:ph type="sldImg"/>
          </p:nvPr>
        </p:nvSpPr>
        <p:spPr>
          <a:xfrm>
            <a:off x="1047750" y="738188"/>
            <a:ext cx="4826000" cy="3619500"/>
          </a:xfrm>
          <a:ln/>
        </p:spPr>
      </p:sp>
      <p:sp>
        <p:nvSpPr>
          <p:cNvPr id="3833859" name="Rectangle 3">
            <a:extLst>
              <a:ext uri="{FF2B5EF4-FFF2-40B4-BE49-F238E27FC236}">
                <a16:creationId xmlns:a16="http://schemas.microsoft.com/office/drawing/2014/main" id="{002214F8-3B09-4D61-811F-06E62E417BCE}"/>
              </a:ext>
            </a:extLst>
          </p:cNvPr>
          <p:cNvSpPr>
            <a:spLocks noGrp="1" noChangeArrowheads="1"/>
          </p:cNvSpPr>
          <p:nvPr>
            <p:ph type="body" idx="1"/>
          </p:nvPr>
        </p:nvSpPr>
        <p:spPr>
          <a:xfrm>
            <a:off x="946150" y="4579938"/>
            <a:ext cx="5035550" cy="4359275"/>
          </a:xfrm>
        </p:spPr>
        <p:txBody>
          <a:bodyPr lIns="88604" tIns="44302" rIns="88604" bIns="44302"/>
          <a:lstStyle/>
          <a:p>
            <a:r>
              <a:rPr lang="fr-FR" altLang="fr-FR" sz="1000" dirty="0"/>
              <a:t>Pour chaque lancement de lot en fabrication, on émet une « liste à servir » des composants.</a:t>
            </a:r>
          </a:p>
          <a:p>
            <a:r>
              <a:rPr lang="fr-FR" altLang="fr-FR" sz="1000" dirty="0"/>
              <a:t>Si un composant est géré par lots, l’ERP propose de prélever dans les stocks selon la règle FIFO (First in – First Out) pour éviter l’obsolescence en spécifiant un numéro de lot. Ce numéro de lot est enregistré sur le mouvement de stock.</a:t>
            </a:r>
          </a:p>
          <a:p>
            <a:r>
              <a:rPr lang="fr-FR" altLang="fr-FR" sz="1000" dirty="0"/>
              <a:t>On enregistré également l’équipe et, éventuellement la chaîne de fabrication.</a:t>
            </a:r>
          </a:p>
          <a:p>
            <a:r>
              <a:rPr lang="fr-FR" altLang="fr-FR" sz="1000" dirty="0"/>
              <a:t>En fin de fabrication, au moment du constat de l’entrée en stock des produits finis, un numéro SSCC est affecté à chaque unité de manutention.</a:t>
            </a:r>
          </a:p>
          <a:p>
            <a:endParaRPr lang="fr-FR" altLang="fr-FR" sz="1000" dirty="0"/>
          </a:p>
        </p:txBody>
      </p:sp>
      <p:sp>
        <p:nvSpPr>
          <p:cNvPr id="4" name="Espace réservé du numéro de diapositive 1">
            <a:extLst>
              <a:ext uri="{FF2B5EF4-FFF2-40B4-BE49-F238E27FC236}">
                <a16:creationId xmlns:a16="http://schemas.microsoft.com/office/drawing/2014/main" id="{09CE9F68-BD00-414E-B31C-A1ACBA3E04FD}"/>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solidFill>
                  <a:schemeClr val="tx1"/>
                </a:solidFill>
              </a:defRPr>
            </a:lvl1pPr>
          </a:lstStyle>
          <a:p>
            <a:fld id="{5DD78F58-C6BD-4D40-99DB-0D5ABA3C96CA}" type="slidenum">
              <a:rPr lang="fr-FR" smtClean="0"/>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5906" name="Rectangle 2">
            <a:extLst>
              <a:ext uri="{FF2B5EF4-FFF2-40B4-BE49-F238E27FC236}">
                <a16:creationId xmlns:a16="http://schemas.microsoft.com/office/drawing/2014/main" id="{70ACD7A5-45C7-4914-A82C-684F395246A2}"/>
              </a:ext>
            </a:extLst>
          </p:cNvPr>
          <p:cNvSpPr>
            <a:spLocks noGrp="1" noRot="1" noChangeAspect="1" noChangeArrowheads="1" noTextEdit="1"/>
          </p:cNvSpPr>
          <p:nvPr>
            <p:ph type="sldImg"/>
          </p:nvPr>
        </p:nvSpPr>
        <p:spPr>
          <a:xfrm>
            <a:off x="1047750" y="738188"/>
            <a:ext cx="4826000" cy="3619500"/>
          </a:xfrm>
          <a:ln/>
        </p:spPr>
      </p:sp>
      <p:sp>
        <p:nvSpPr>
          <p:cNvPr id="3835907" name="Rectangle 3">
            <a:extLst>
              <a:ext uri="{FF2B5EF4-FFF2-40B4-BE49-F238E27FC236}">
                <a16:creationId xmlns:a16="http://schemas.microsoft.com/office/drawing/2014/main" id="{CED763AC-0366-4D6B-B77F-29C84853CF13}"/>
              </a:ext>
            </a:extLst>
          </p:cNvPr>
          <p:cNvSpPr>
            <a:spLocks noGrp="1" noChangeArrowheads="1"/>
          </p:cNvSpPr>
          <p:nvPr>
            <p:ph type="body" idx="1"/>
          </p:nvPr>
        </p:nvSpPr>
        <p:spPr>
          <a:xfrm>
            <a:off x="946150" y="4579938"/>
            <a:ext cx="5035550" cy="4359275"/>
          </a:xfrm>
        </p:spPr>
        <p:txBody>
          <a:bodyPr lIns="88604" tIns="44302" rIns="88604" bIns="44302"/>
          <a:lstStyle/>
          <a:p>
            <a:r>
              <a:rPr lang="fr-FR" altLang="fr-FR" sz="1000" dirty="0"/>
              <a:t>Il faut transmettre au destinataire de chaque expédition la composition de chaque réception.</a:t>
            </a:r>
          </a:p>
          <a:p>
            <a:r>
              <a:rPr lang="fr-FR" altLang="fr-FR" sz="1000" dirty="0"/>
              <a:t>Dans le cas le plus simple, on expédie une unité de conditionnement homogène complète identifié par son SSCC (SSCC1 sur le schéma).</a:t>
            </a:r>
          </a:p>
          <a:p>
            <a:r>
              <a:rPr lang="fr-FR" altLang="fr-FR" sz="1000" dirty="0"/>
              <a:t>Mais il arrive fréquemment que l’on doive prélever dans les stocks divers articles pour reconstituer une unité d’expédition.</a:t>
            </a:r>
          </a:p>
          <a:p>
            <a:r>
              <a:rPr lang="fr-FR" altLang="fr-FR" sz="1000" dirty="0"/>
              <a:t>On doit alors créer un nouveau SSCC qui identifie l’unité de conditionnement hétérogène. Ce nouveau numéro est transmis au destinataire.</a:t>
            </a:r>
          </a:p>
          <a:p>
            <a:r>
              <a:rPr lang="fr-FR" altLang="fr-FR" sz="1000" dirty="0"/>
              <a:t>En même temps, on enregistre les SSCC (et les quantités) des produits qui la constituent.</a:t>
            </a:r>
          </a:p>
          <a:p>
            <a:r>
              <a:rPr lang="fr-FR" altLang="fr-FR" sz="1000" dirty="0"/>
              <a:t>Ainsi, la traçabilité ascendante sera assurée.</a:t>
            </a:r>
          </a:p>
        </p:txBody>
      </p:sp>
      <p:sp>
        <p:nvSpPr>
          <p:cNvPr id="4" name="Espace réservé du numéro de diapositive 1">
            <a:extLst>
              <a:ext uri="{FF2B5EF4-FFF2-40B4-BE49-F238E27FC236}">
                <a16:creationId xmlns:a16="http://schemas.microsoft.com/office/drawing/2014/main" id="{0F43F441-4725-4A3B-B380-F97C41C75553}"/>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solidFill>
                  <a:schemeClr val="tx1"/>
                </a:solidFill>
              </a:defRPr>
            </a:lvl1pPr>
          </a:lstStyle>
          <a:p>
            <a:fld id="{5DD78F58-C6BD-4D40-99DB-0D5ABA3C96CA}" type="slidenum">
              <a:rPr lang="fr-FR" smtClean="0"/>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1101378" y="4713287"/>
            <a:ext cx="4834285" cy="4627563"/>
          </a:xfrm>
        </p:spPr>
        <p:txBody>
          <a:bodyPr/>
          <a:lstStyle/>
          <a:p>
            <a:pPr>
              <a:lnSpc>
                <a:spcPct val="100000"/>
              </a:lnSpc>
            </a:pPr>
            <a:r>
              <a:rPr lang="fr-FR" sz="1000" dirty="0"/>
              <a:t>Il s’agit du message le plus utilisé dans le domaine logistique. D’une part, il est utilisé pour que l’opérateur logistique informe le client de l’avis d’expédition de la marchandise. D’autre part, le fabricant peut envoyer ce message à l’opérateur logistique pour le prévenir de l’approvisionnement de l’entrepôt.</a:t>
            </a:r>
          </a:p>
          <a:p>
            <a:pPr>
              <a:lnSpc>
                <a:spcPct val="100000"/>
              </a:lnSpc>
            </a:pPr>
            <a:endParaRPr lang="fr-FR" sz="700" dirty="0"/>
          </a:p>
        </p:txBody>
      </p:sp>
      <p:sp>
        <p:nvSpPr>
          <p:cNvPr id="4" name="Espace réservé du numéro de diapositive 1">
            <a:extLst>
              <a:ext uri="{FF2B5EF4-FFF2-40B4-BE49-F238E27FC236}">
                <a16:creationId xmlns:a16="http://schemas.microsoft.com/office/drawing/2014/main" id="{9FED7406-95C3-4F9B-954E-DBBFD79E6F91}"/>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solidFill>
                  <a:schemeClr val="tx1"/>
                </a:solidFill>
              </a:defRPr>
            </a:lvl1pPr>
          </a:lstStyle>
          <a:p>
            <a:fld id="{5DD78F58-C6BD-4D40-99DB-0D5ABA3C96CA}" type="slidenum">
              <a:rPr lang="fr-FR" smtClean="0"/>
              <a:pPr/>
              <a:t>14</a:t>
            </a:fld>
            <a:endParaRPr lang="fr-FR"/>
          </a:p>
        </p:txBody>
      </p:sp>
    </p:spTree>
    <p:extLst>
      <p:ext uri="{BB962C8B-B14F-4D97-AF65-F5344CB8AC3E}">
        <p14:creationId xmlns:p14="http://schemas.microsoft.com/office/powerpoint/2010/main" val="16401876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9650" name="Rectangle 2">
            <a:extLst>
              <a:ext uri="{FF2B5EF4-FFF2-40B4-BE49-F238E27FC236}">
                <a16:creationId xmlns:a16="http://schemas.microsoft.com/office/drawing/2014/main" id="{7CEBFD7D-FD17-4EB1-9CBD-399335FE1C16}"/>
              </a:ext>
            </a:extLst>
          </p:cNvPr>
          <p:cNvSpPr>
            <a:spLocks noGrp="1" noRot="1" noChangeAspect="1" noChangeArrowheads="1" noTextEdit="1"/>
          </p:cNvSpPr>
          <p:nvPr>
            <p:ph type="sldImg"/>
          </p:nvPr>
        </p:nvSpPr>
        <p:spPr>
          <a:xfrm>
            <a:off x="1046163" y="728663"/>
            <a:ext cx="4794250" cy="3595687"/>
          </a:xfrm>
          <a:ln w="12700" cap="flat">
            <a:solidFill>
              <a:schemeClr val="tx1"/>
            </a:solidFill>
          </a:ln>
          <a:extLst>
            <a:ext uri="{909E8E84-426E-40DD-AFC4-6F175D3DCCD1}">
              <a14:hiddenFill xmlns:a14="http://schemas.microsoft.com/office/drawing/2010/main">
                <a:noFill/>
              </a14:hiddenFill>
            </a:ext>
          </a:extLst>
        </p:spPr>
      </p:sp>
      <p:sp>
        <p:nvSpPr>
          <p:cNvPr id="3739651" name="Rectangle 3">
            <a:extLst>
              <a:ext uri="{FF2B5EF4-FFF2-40B4-BE49-F238E27FC236}">
                <a16:creationId xmlns:a16="http://schemas.microsoft.com/office/drawing/2014/main" id="{E1DD9764-5C31-4957-BACB-091024C6049C}"/>
              </a:ext>
            </a:extLst>
          </p:cNvPr>
          <p:cNvSpPr>
            <a:spLocks noGrp="1" noChangeArrowheads="1"/>
          </p:cNvSpPr>
          <p:nvPr>
            <p:ph type="body" idx="1"/>
          </p:nvPr>
        </p:nvSpPr>
        <p:spPr>
          <a:xfrm>
            <a:off x="453306" y="4469234"/>
            <a:ext cx="6192688" cy="5765378"/>
          </a:xfrm>
          <a:ln/>
        </p:spPr>
        <p:txBody>
          <a:bodyPr lIns="90488" tIns="44450" rIns="90488" bIns="44450"/>
          <a:lstStyle/>
          <a:p>
            <a:pPr>
              <a:lnSpc>
                <a:spcPct val="100000"/>
              </a:lnSpc>
            </a:pPr>
            <a:r>
              <a:rPr lang="fr-FR" altLang="fr-FR" sz="1000" dirty="0"/>
              <a:t>Les technologies diffèrent mais les objectifs restent les mêmes : suivre, enregistrer, comptabiliser. Que ce soit dans l’industrie, le commerce de détail, l’agriculture, la technologie à puce RFID, les codes-barres et les QR code se partagent cette mission. </a:t>
            </a:r>
          </a:p>
          <a:p>
            <a:pPr>
              <a:lnSpc>
                <a:spcPct val="100000"/>
              </a:lnSpc>
            </a:pPr>
            <a:r>
              <a:rPr lang="fr-FR" altLang="fr-FR" sz="1000" b="1" dirty="0"/>
              <a:t>Un code-barres</a:t>
            </a:r>
            <a:r>
              <a:rPr lang="fr-FR" altLang="fr-FR" sz="1000" dirty="0"/>
              <a:t>, ou code à barres, est la représentation d'une donnée numérique ou alphanumérique sous forme d'un symbole constitué de barres et d'espaces dont l'épaisseur varie en fonction de la symbologie utilisée et des données ainsi codées. Il existe des milliers de codes-barres différents ; ceux-ci sont destinés à une lecture automatisée par un capteur électronique, le lecteur de code-barres. Pour l'impression des codes-barres, les technologies les plus utilisées sont l'impression laser et le transfert thermique.</a:t>
            </a:r>
          </a:p>
          <a:p>
            <a:pPr>
              <a:lnSpc>
                <a:spcPct val="100000"/>
              </a:lnSpc>
            </a:pPr>
            <a:r>
              <a:rPr lang="fr-FR" altLang="fr-FR" sz="1000" b="1" dirty="0"/>
              <a:t>Un code QR </a:t>
            </a:r>
            <a:r>
              <a:rPr lang="fr-FR" altLang="fr-FR" sz="1000" dirty="0"/>
              <a:t>est un type de code à barres qui code l’information de gauche à droite ainsi que vers le haut et vers le bas à l’aide d’un lecteur QR code. Également connu sous le nom de code à barres matriciel ou code à barres 2D, la principale différence entre les codes QR et les codes-barres est que les codes QR peuvent être codés dans deux directions différentes à la fois – ce qui signifie qu’ils peuvent contenir plus de données. Les codes QR sont utilisés le plus souvent dans la gestion des stocks de fabrication pour le suivi des véhicules par exemple et autres produits dans le processus de fabrication. Les codes QR sont idéaux en grande partie parce qu’ils sont faciles à utiliser avec un lecteur QR code. Ils sont polyvalents et faciles à suivre suivis en logistique.</a:t>
            </a:r>
          </a:p>
          <a:p>
            <a:pPr>
              <a:lnSpc>
                <a:spcPct val="100000"/>
              </a:lnSpc>
            </a:pPr>
            <a:r>
              <a:rPr lang="fr-FR" altLang="fr-FR" sz="1000" b="1" dirty="0"/>
              <a:t>RFID</a:t>
            </a:r>
            <a:r>
              <a:rPr lang="fr-FR" altLang="fr-FR" sz="1000" dirty="0"/>
              <a:t>, ou </a:t>
            </a:r>
            <a:r>
              <a:rPr lang="fr-FR" altLang="fr-FR" sz="1000" i="1" dirty="0"/>
              <a:t>Radio Frequency Identification</a:t>
            </a:r>
            <a:r>
              <a:rPr lang="fr-FR" altLang="fr-FR" sz="1000" dirty="0"/>
              <a:t>, permet la lecture et la saisie d’informations stockées dans des étiquettes via des ondes radio. Le système se compose de deux parties – une étiquette ou un transpondeur et un lecteur RFID – qui passent des signaux les uns aux autres. À l’heure actuelle, les puce RFID sont utilisées dans une grande variété d’industries, allant des paiements mobiles, des soins de santé, du commerce de détail, des parcs d’attractions, des casinos et de la location de voitures. Vous avez probablement le plus souvent vu RFID étiquettes utilisées dans la prévention du vol dans le commerce de détail (les caissiers doivent désactiver les balises avant de passer par le scanner à l’aide d’un lecteur RFID). Les étiquettes RFID sont également utilisées pour traquer des animaux, pour ouvrir des portes verrouillées, pour payer des péages autoroutiers par voie électronique et pour suivre du matériel comme les conteneurs d’expédition, les engins lourds, les camions et les wagons de chemin de fer.</a:t>
            </a:r>
          </a:p>
          <a:p>
            <a:pPr>
              <a:lnSpc>
                <a:spcPct val="100000"/>
              </a:lnSpc>
            </a:pPr>
            <a:r>
              <a:rPr lang="fr-FR" altLang="fr-FR" sz="1000" dirty="0"/>
              <a:t>Pour l’instant, les entreprises ne semblent pas se détourner des codes à barres et des codes QR, en particulier les petites entreprises qui n’ont pas les moyens nécessaires de dépenser des budgets plus importants, inhérents à la RFID. Les avantages de la technologie RFID (sa polyvalence, le fait qu’elle assure une plus grande protection contre le vol) rendent la RFID plus viable dans l’industrie et la production à grande échelle.</a:t>
            </a:r>
            <a:endParaRPr lang="en-US" altLang="fr-FR" sz="1000" dirty="0"/>
          </a:p>
        </p:txBody>
      </p:sp>
      <p:sp>
        <p:nvSpPr>
          <p:cNvPr id="4" name="Espace réservé du numéro de diapositive 1">
            <a:extLst>
              <a:ext uri="{FF2B5EF4-FFF2-40B4-BE49-F238E27FC236}">
                <a16:creationId xmlns:a16="http://schemas.microsoft.com/office/drawing/2014/main" id="{A1733F37-C874-409D-AF55-8D93E71FA570}"/>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solidFill>
                  <a:schemeClr val="tx1"/>
                </a:solidFill>
              </a:defRPr>
            </a:lvl1pPr>
          </a:lstStyle>
          <a:p>
            <a:fld id="{5DD78F58-C6BD-4D40-99DB-0D5ABA3C96CA}" type="slidenum">
              <a:rPr lang="fr-FR" smtClean="0"/>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345294" y="4541242"/>
            <a:ext cx="6408712" cy="5472608"/>
          </a:xfrm>
        </p:spPr>
        <p:txBody>
          <a:bodyPr/>
          <a:lstStyle/>
          <a:p>
            <a:pPr>
              <a:lnSpc>
                <a:spcPct val="100000"/>
              </a:lnSpc>
            </a:pPr>
            <a:r>
              <a:rPr lang="fr-FR" sz="1000" dirty="0"/>
              <a:t>1- Lorsqu’une entreprise détecte une non-conformité ou un risque sanitaire sur un produit qu’elle a mis sur le marché, elle procède à une évaluation de la situation qui débouchera sur la décision ou non d’un retrait ou d'un rappel. Si la personne responsable prend la décision du retrait des unités-consommateurs concernées par cette non-conformité, elle procède à l’identification de manière rapide et fiable des distributeurs à qui il a vendu ou offert ce produit. Une fois identifié, elle informe ces distributeurs clients de la non-conformité, ce qui impose de posséder avant la crise les coordonnées des personnes à contacter chez les distributeurs. </a:t>
            </a:r>
          </a:p>
          <a:p>
            <a:pPr>
              <a:lnSpc>
                <a:spcPct val="100000"/>
              </a:lnSpc>
            </a:pPr>
            <a:r>
              <a:rPr lang="fr-FR" sz="1000" dirty="0"/>
              <a:t>2- Si c’est le distributeur qui relève une non-conformité réglementaire ou un risque sanitaire sur un produit, il opère immédiatement la procédure de retrait et informe la personne responsable chez l’industriel. Dans les autres cas de non-conformité, il informe la personne responsable chez le fournisseur. </a:t>
            </a:r>
          </a:p>
          <a:p>
            <a:pPr>
              <a:lnSpc>
                <a:spcPct val="100000"/>
              </a:lnSpc>
            </a:pPr>
            <a:r>
              <a:rPr lang="fr-FR" sz="1000" dirty="0"/>
              <a:t>3- Il est alors recommandé de diffuser l’alerte au plus vite par exemple par téléphone et de transmettre cette information par tous les moyens de communication appropriés (mail, fax, courrier recommandé avec accusé de réception). Le distributeur client accuse réception de ces informations auprès de la personne responsable qui veille au suivi des accusés de réception transmis par ses clients distributeurs. </a:t>
            </a:r>
          </a:p>
          <a:p>
            <a:pPr>
              <a:lnSpc>
                <a:spcPct val="100000"/>
              </a:lnSpc>
            </a:pPr>
            <a:r>
              <a:rPr lang="fr-FR" sz="1000" dirty="0"/>
              <a:t>4- Cette prise de connaissance des informations nécessaires conduit le distributeur à l’organisation de blocages des unités-consommateurs incriminées lors du passage en caisse (boutique) et en entrepôt lors du picking. Afin d’identifier les unités-consommateurs incriminées, le distributeur se fonde en priorité sur le numéro de référence (GTIN) des unités transmis par le fabricant. Le distributeur procède ensuite au retrait des unités-consommateurs des linéaires. Une fois ces étapes achevées, le distributeur envoie un compte-rendu du retrait à la personne responsable chez le fournisseur. </a:t>
            </a:r>
          </a:p>
          <a:p>
            <a:pPr>
              <a:lnSpc>
                <a:spcPct val="100000"/>
              </a:lnSpc>
            </a:pPr>
            <a:r>
              <a:rPr lang="fr-FR" sz="1000" dirty="0"/>
              <a:t> On s’est ainsi assuré que tous les produits défectueux ont été retirés tout le long de la chaîne de distribution et conservés dans des endroits isolés.</a:t>
            </a:r>
          </a:p>
          <a:p>
            <a:pPr>
              <a:lnSpc>
                <a:spcPct val="100000"/>
              </a:lnSpc>
            </a:pPr>
            <a:r>
              <a:rPr lang="fr-FR" sz="1000" dirty="0"/>
              <a:t> A partir de ce moment, les industriels et les distributeurs peuvent procéder à une analyse approfondie de la non-conformité et prendre la décision :</a:t>
            </a:r>
          </a:p>
          <a:p>
            <a:pPr marL="171450" indent="-171450">
              <a:lnSpc>
                <a:spcPct val="100000"/>
              </a:lnSpc>
              <a:buFontTx/>
              <a:buChar char="-"/>
            </a:pPr>
            <a:r>
              <a:rPr lang="fr-FR" sz="1000" dirty="0"/>
              <a:t>Remise en vente si le risque n’est pas avéré, tri des unités défectueuses,</a:t>
            </a:r>
          </a:p>
          <a:p>
            <a:pPr marL="171450" indent="-171450">
              <a:lnSpc>
                <a:spcPct val="100000"/>
              </a:lnSpc>
              <a:buFontTx/>
              <a:buChar char="-"/>
            </a:pPr>
            <a:r>
              <a:rPr lang="fr-FR" sz="1000" dirty="0"/>
              <a:t>Destruction sur place;</a:t>
            </a:r>
          </a:p>
          <a:p>
            <a:pPr marL="171450" indent="-171450">
              <a:lnSpc>
                <a:spcPct val="100000"/>
              </a:lnSpc>
              <a:buFontTx/>
              <a:buChar char="-"/>
            </a:pPr>
            <a:r>
              <a:rPr lang="fr-FR" sz="1000" dirty="0"/>
              <a:t>Retour au fournisseur.</a:t>
            </a:r>
          </a:p>
          <a:p>
            <a:pPr>
              <a:lnSpc>
                <a:spcPct val="100000"/>
              </a:lnSpc>
            </a:pPr>
            <a:r>
              <a:rPr lang="fr-FR" sz="1000" dirty="0"/>
              <a:t>5- et 6- Au besoin on répète cette procédure vis-à-vis des fournisseurs de l’industriel.</a:t>
            </a:r>
          </a:p>
        </p:txBody>
      </p:sp>
      <p:sp>
        <p:nvSpPr>
          <p:cNvPr id="4" name="Espace réservé du numéro de diapositive 1">
            <a:extLst>
              <a:ext uri="{FF2B5EF4-FFF2-40B4-BE49-F238E27FC236}">
                <a16:creationId xmlns:a16="http://schemas.microsoft.com/office/drawing/2014/main" id="{60FECC01-9213-468F-8202-DA8FA4761436}"/>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solidFill>
                  <a:schemeClr val="tx1"/>
                </a:solidFill>
              </a:defRPr>
            </a:lvl1pPr>
          </a:lstStyle>
          <a:p>
            <a:fld id="{5DD78F58-C6BD-4D40-99DB-0D5ABA3C96CA}" type="slidenum">
              <a:rPr lang="fr-FR" smtClean="0"/>
              <a:pPr/>
              <a:t>16</a:t>
            </a:fld>
            <a:endParaRPr lang="fr-FR"/>
          </a:p>
        </p:txBody>
      </p:sp>
    </p:spTree>
    <p:extLst>
      <p:ext uri="{BB962C8B-B14F-4D97-AF65-F5344CB8AC3E}">
        <p14:creationId xmlns:p14="http://schemas.microsoft.com/office/powerpoint/2010/main" val="25318959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97322" y="4582720"/>
            <a:ext cx="5976664" cy="5503138"/>
          </a:xfrm>
        </p:spPr>
        <p:txBody>
          <a:bodyPr/>
          <a:lstStyle/>
          <a:p>
            <a:pPr>
              <a:lnSpc>
                <a:spcPct val="100000"/>
              </a:lnSpc>
            </a:pPr>
            <a:r>
              <a:rPr lang="fr-FR" sz="1000" dirty="0"/>
              <a:t>Lorsqu’une anomalie est signalée, il faut réagir très vite et on n’apprécie pas immédiatement quelle est le degré de gravité de ses conséquences potentielles. Il est impératif de réunir immédiatement un </a:t>
            </a:r>
            <a:r>
              <a:rPr lang="fr-FR" sz="1000" b="1" dirty="0"/>
              <a:t>comité de crise </a:t>
            </a:r>
            <a:r>
              <a:rPr lang="fr-FR" sz="1000" dirty="0"/>
              <a:t>autour de la Direction générale pour avoir une vision large mais approfondie de la situation tous les acteurs de l’entreprise.</a:t>
            </a:r>
          </a:p>
          <a:p>
            <a:pPr>
              <a:lnSpc>
                <a:spcPct val="100000"/>
              </a:lnSpc>
            </a:pPr>
            <a:r>
              <a:rPr lang="fr-FR" sz="1000" dirty="0"/>
              <a:t>Le but est de définir une </a:t>
            </a:r>
            <a:r>
              <a:rPr lang="fr-FR" sz="1000" b="1" dirty="0"/>
              <a:t>action commune </a:t>
            </a:r>
            <a:r>
              <a:rPr lang="fr-FR" sz="1000" dirty="0"/>
              <a:t>à toutes les parties prenantes pour agir vite et agir fort, sans tergiverser.</a:t>
            </a:r>
          </a:p>
          <a:p>
            <a:pPr>
              <a:lnSpc>
                <a:spcPct val="100000"/>
              </a:lnSpc>
            </a:pPr>
            <a:r>
              <a:rPr lang="fr-FR" sz="1000" dirty="0"/>
              <a:t>Chaque fonction ou direction va apporter sa propre vision :</a:t>
            </a:r>
          </a:p>
          <a:p>
            <a:pPr marL="171450" indent="-171450">
              <a:lnSpc>
                <a:spcPct val="100000"/>
              </a:lnSpc>
              <a:buFontTx/>
              <a:buChar char="-"/>
            </a:pPr>
            <a:r>
              <a:rPr lang="fr-FR" sz="1000" dirty="0"/>
              <a:t>La Direction générale : la cohésion de l’entreprise, les peurs, les protections, les sécurités et éviter que les services se battent entre eux pour reporter la responsabilité de la crise sur les autres</a:t>
            </a:r>
          </a:p>
          <a:p>
            <a:pPr marL="171450" indent="-171450">
              <a:lnSpc>
                <a:spcPct val="100000"/>
              </a:lnSpc>
              <a:buFontTx/>
              <a:buChar char="-"/>
            </a:pPr>
            <a:r>
              <a:rPr lang="fr-FR" sz="1000" dirty="0"/>
              <a:t>Les actionnaires inquiets pour la pérennité de l’entreprise</a:t>
            </a:r>
          </a:p>
          <a:p>
            <a:pPr marL="171450" indent="-171450">
              <a:lnSpc>
                <a:spcPct val="100000"/>
              </a:lnSpc>
              <a:buFontTx/>
              <a:buChar char="-"/>
            </a:pPr>
            <a:r>
              <a:rPr lang="fr-FR" sz="1000" dirty="0"/>
              <a:t>Le Marketing va travailler sur l’impact sur l’image dont la dégradation présente un risque majeur</a:t>
            </a:r>
          </a:p>
          <a:p>
            <a:pPr marL="171450" indent="-171450">
              <a:lnSpc>
                <a:spcPct val="100000"/>
              </a:lnSpc>
              <a:buFontTx/>
              <a:buChar char="-"/>
            </a:pPr>
            <a:r>
              <a:rPr lang="fr-FR" sz="1000" dirty="0"/>
              <a:t>La Finance évalue le chiffre d’affaires perdu, les coûts des actions que l’on peut engager…</a:t>
            </a:r>
          </a:p>
          <a:p>
            <a:pPr marL="171450" indent="-171450">
              <a:lnSpc>
                <a:spcPct val="100000"/>
              </a:lnSpc>
              <a:buFontTx/>
              <a:buChar char="-"/>
            </a:pPr>
            <a:r>
              <a:rPr lang="fr-FR" sz="1000" dirty="0"/>
              <a:t>Le Commercial va s’occuper de ses clients pour leur fournir des informations et les rassurer</a:t>
            </a:r>
          </a:p>
          <a:p>
            <a:pPr marL="171450" indent="-171450">
              <a:lnSpc>
                <a:spcPct val="100000"/>
              </a:lnSpc>
              <a:buFontTx/>
              <a:buChar char="-"/>
            </a:pPr>
            <a:r>
              <a:rPr lang="fr-FR" sz="1000" dirty="0"/>
              <a:t>Les Achats contactent les fournisseurs pour les rassurer et organiser les enquêtes</a:t>
            </a:r>
          </a:p>
          <a:p>
            <a:pPr marL="171450" indent="-171450">
              <a:lnSpc>
                <a:spcPct val="100000"/>
              </a:lnSpc>
              <a:buFontTx/>
              <a:buChar char="-"/>
            </a:pPr>
            <a:r>
              <a:rPr lang="fr-FR" sz="1000" dirty="0"/>
              <a:t>La Qualité analyse les causes de l’anomalie et propose des actions pour qu’elle ne se reproduise plus</a:t>
            </a:r>
          </a:p>
          <a:p>
            <a:pPr marL="171450" indent="-171450">
              <a:lnSpc>
                <a:spcPct val="100000"/>
              </a:lnSpc>
              <a:buFontTx/>
              <a:buChar char="-"/>
            </a:pPr>
            <a:r>
              <a:rPr lang="fr-FR" sz="1000" dirty="0"/>
              <a:t>La Supply Chain est fortement secouée, car elle doit passer en urgence sur des modes de fonctionnement complètement différents et il faut réorganiser le système logistique</a:t>
            </a:r>
          </a:p>
          <a:p>
            <a:pPr marL="171450" indent="-171450">
              <a:lnSpc>
                <a:spcPct val="100000"/>
              </a:lnSpc>
              <a:buFontTx/>
              <a:buChar char="-"/>
            </a:pPr>
            <a:r>
              <a:rPr lang="fr-FR" sz="1000" dirty="0"/>
              <a:t>L’industriel qui enquête sur la fiabilité de ses processus et doit restructurer ses programmes de production avec des effets sur les besoins en personnel</a:t>
            </a:r>
          </a:p>
          <a:p>
            <a:pPr marL="171450" indent="-171450">
              <a:lnSpc>
                <a:spcPct val="100000"/>
              </a:lnSpc>
              <a:buFontTx/>
              <a:buChar char="-"/>
            </a:pPr>
            <a:r>
              <a:rPr lang="fr-FR" sz="1000" dirty="0"/>
              <a:t>L’informatique doit rapidement développer de nouvelles fonctions de suivi</a:t>
            </a:r>
          </a:p>
          <a:p>
            <a:pPr marL="171450" indent="-171450">
              <a:lnSpc>
                <a:spcPct val="100000"/>
              </a:lnSpc>
              <a:buFontTx/>
              <a:buChar char="-"/>
            </a:pPr>
            <a:r>
              <a:rPr lang="fr-FR" sz="1000" dirty="0"/>
              <a:t>La DRH doit informer, restaurer la confiance et rassurer les employés</a:t>
            </a:r>
          </a:p>
          <a:p>
            <a:pPr marL="171450" indent="-171450">
              <a:lnSpc>
                <a:spcPct val="100000"/>
              </a:lnSpc>
              <a:buFontTx/>
              <a:buChar char="-"/>
            </a:pPr>
            <a:r>
              <a:rPr lang="fr-FR" sz="1000" dirty="0"/>
              <a:t>La communication, et c’est plus important, doit développer un langage unique pour maîtriser la crise médiatique</a:t>
            </a:r>
          </a:p>
          <a:p>
            <a:pPr>
              <a:lnSpc>
                <a:spcPct val="100000"/>
              </a:lnSpc>
            </a:pPr>
            <a:r>
              <a:rPr lang="fr-FR" sz="1000" dirty="0"/>
              <a:t>A l’issue des réunions du comité de crise, tous les intervenants repartent avec un </a:t>
            </a:r>
            <a:r>
              <a:rPr lang="fr-FR" sz="1000" b="1" dirty="0"/>
              <a:t>vision commune </a:t>
            </a:r>
            <a:r>
              <a:rPr lang="fr-FR" sz="1000" dirty="0"/>
              <a:t>et des actions à entreprendre chacun dans son secteur. </a:t>
            </a:r>
          </a:p>
          <a:p>
            <a:pPr>
              <a:lnSpc>
                <a:spcPct val="100000"/>
              </a:lnSpc>
            </a:pPr>
            <a:br>
              <a:rPr lang="fr-FR" sz="1000" dirty="0"/>
            </a:br>
            <a:r>
              <a:rPr lang="fr-FR" sz="1000" b="1" dirty="0"/>
              <a:t>Il est fondamental d’avoir un unité d’action et de communication.</a:t>
            </a:r>
          </a:p>
          <a:p>
            <a:pPr>
              <a:lnSpc>
                <a:spcPct val="100000"/>
              </a:lnSpc>
            </a:pPr>
            <a:endParaRPr lang="fr-FR" sz="1000" dirty="0"/>
          </a:p>
        </p:txBody>
      </p:sp>
      <p:sp>
        <p:nvSpPr>
          <p:cNvPr id="4" name="Espace réservé du numéro de diapositive 3"/>
          <p:cNvSpPr>
            <a:spLocks noGrp="1"/>
          </p:cNvSpPr>
          <p:nvPr>
            <p:ph type="sldNum" sz="quarter" idx="5"/>
          </p:nvPr>
        </p:nvSpPr>
        <p:spPr/>
        <p:txBody>
          <a:bodyPr/>
          <a:lstStyle/>
          <a:p>
            <a:fld id="{5DD78F58-C6BD-4D40-99DB-0D5ABA3C96CA}" type="slidenum">
              <a:rPr lang="fr-FR" smtClean="0"/>
              <a:pPr/>
              <a:t>17</a:t>
            </a:fld>
            <a:endParaRPr lang="fr-FR"/>
          </a:p>
        </p:txBody>
      </p:sp>
    </p:spTree>
    <p:extLst>
      <p:ext uri="{BB962C8B-B14F-4D97-AF65-F5344CB8AC3E}">
        <p14:creationId xmlns:p14="http://schemas.microsoft.com/office/powerpoint/2010/main" val="1121017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Nous avons vu dans le chapitre 1 que la qualité, la recherche du zéro-défaut, repose sur deux axes : </a:t>
            </a:r>
          </a:p>
          <a:p>
            <a:pPr marL="171450" indent="-171450">
              <a:lnSpc>
                <a:spcPct val="100000"/>
              </a:lnSpc>
              <a:buFontTx/>
              <a:buChar char="-"/>
            </a:pPr>
            <a:r>
              <a:rPr lang="fr-FR" sz="1000" dirty="0"/>
              <a:t>La recherche de la conformité par des actions de </a:t>
            </a:r>
            <a:r>
              <a:rPr lang="fr-FR" sz="1000" b="1" dirty="0"/>
              <a:t>prévention</a:t>
            </a:r>
            <a:r>
              <a:rPr lang="fr-FR" sz="1000" dirty="0"/>
              <a:t> des défauts ou anomalies de tous ordres, qui engendrent des coûts de conformité interne</a:t>
            </a:r>
          </a:p>
          <a:p>
            <a:pPr marL="171450" indent="-171450">
              <a:lnSpc>
                <a:spcPct val="100000"/>
              </a:lnSpc>
              <a:buFontTx/>
              <a:buChar char="-"/>
            </a:pPr>
            <a:r>
              <a:rPr lang="fr-FR" sz="1000" dirty="0"/>
              <a:t>Le </a:t>
            </a:r>
            <a:r>
              <a:rPr lang="fr-FR" sz="1000" b="1" dirty="0"/>
              <a:t>traitement des anomalies </a:t>
            </a:r>
            <a:r>
              <a:rPr lang="fr-FR" sz="1000" dirty="0"/>
              <a:t>pour assurer la sécurité des consommateurs, en particulier en mettant en place un système de traçabilité tout au long de la chaîne logistique</a:t>
            </a:r>
          </a:p>
          <a:p>
            <a:pPr marL="171450" indent="-171450">
              <a:lnSpc>
                <a:spcPct val="100000"/>
              </a:lnSpc>
              <a:buFontTx/>
              <a:buChar char="-"/>
            </a:pPr>
            <a:r>
              <a:rPr lang="fr-FR" sz="1000" dirty="0"/>
              <a:t>En cas de grave disfonctionnement (un produit défectueux qui met en danger les consommateurs ou les utilisateurs), l’entreprise doit réagir très vite pour minimiser les impacts de tous ordres qu’il peut engendrer</a:t>
            </a:r>
          </a:p>
          <a:p>
            <a:pPr marL="171450" indent="-171450">
              <a:lnSpc>
                <a:spcPct val="100000"/>
              </a:lnSpc>
              <a:buFontTx/>
              <a:buChar char="-"/>
            </a:pPr>
            <a:endParaRPr lang="fr-FR" sz="1000" dirty="0"/>
          </a:p>
          <a:p>
            <a:pPr>
              <a:lnSpc>
                <a:spcPct val="100000"/>
              </a:lnSpc>
            </a:pPr>
            <a:r>
              <a:rPr lang="fr-FR" sz="1000" dirty="0"/>
              <a:t>Cette démarche est issue de la méthodologie </a:t>
            </a:r>
            <a:r>
              <a:rPr lang="fr-FR" sz="1000" b="1" dirty="0"/>
              <a:t>AMDEC</a:t>
            </a:r>
            <a:r>
              <a:rPr lang="fr-FR" sz="1000" dirty="0"/>
              <a:t> décrite dans le chapitre 2.</a:t>
            </a:r>
          </a:p>
        </p:txBody>
      </p:sp>
      <p:sp>
        <p:nvSpPr>
          <p:cNvPr id="4" name="Espace réservé du numéro de diapositive 3"/>
          <p:cNvSpPr>
            <a:spLocks noGrp="1"/>
          </p:cNvSpPr>
          <p:nvPr>
            <p:ph type="sldNum" sz="quarter" idx="5"/>
          </p:nvPr>
        </p:nvSpPr>
        <p:spPr/>
        <p:txBody>
          <a:bodyPr/>
          <a:lstStyle/>
          <a:p>
            <a:fld id="{5DD78F58-C6BD-4D40-99DB-0D5ABA3C96CA}" type="slidenum">
              <a:rPr lang="fr-FR" smtClean="0"/>
              <a:pPr/>
              <a:t>2</a:t>
            </a:fld>
            <a:endParaRPr lang="fr-FR"/>
          </a:p>
        </p:txBody>
      </p:sp>
    </p:spTree>
    <p:extLst>
      <p:ext uri="{BB962C8B-B14F-4D97-AF65-F5344CB8AC3E}">
        <p14:creationId xmlns:p14="http://schemas.microsoft.com/office/powerpoint/2010/main" val="1350315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741338" y="4876800"/>
            <a:ext cx="5544616" cy="5065042"/>
          </a:xfrm>
        </p:spPr>
        <p:txBody>
          <a:bodyPr/>
          <a:lstStyle/>
          <a:p>
            <a:pPr>
              <a:lnSpc>
                <a:spcPct val="100000"/>
              </a:lnSpc>
            </a:pPr>
            <a:r>
              <a:rPr lang="fr-FR" sz="1000" dirty="0"/>
              <a:t>L'</a:t>
            </a:r>
            <a:r>
              <a:rPr lang="fr-FR" sz="1000" b="1" dirty="0"/>
              <a:t>HACCP</a:t>
            </a:r>
            <a:r>
              <a:rPr lang="fr-FR" sz="1000" dirty="0"/>
              <a:t> est un sigle qui signifie en anglais : </a:t>
            </a:r>
            <a:r>
              <a:rPr lang="fr-FR" sz="1000" b="1" dirty="0"/>
              <a:t>Hazard </a:t>
            </a:r>
            <a:r>
              <a:rPr lang="fr-FR" sz="1000" b="1" dirty="0" err="1"/>
              <a:t>Analysis</a:t>
            </a:r>
            <a:r>
              <a:rPr lang="fr-FR" sz="1000" b="1" dirty="0"/>
              <a:t> Critical Control Poin</a:t>
            </a:r>
            <a:r>
              <a:rPr lang="fr-FR" sz="1000" dirty="0"/>
              <a:t>t. En français, ce sigle se traduit par </a:t>
            </a:r>
            <a:r>
              <a:rPr lang="fr-FR" sz="1000" b="1" dirty="0"/>
              <a:t>Analyse des dangers - points critiques pour leur maîtrise.</a:t>
            </a:r>
            <a:endParaRPr lang="fr-FR" sz="1000" dirty="0"/>
          </a:p>
          <a:p>
            <a:pPr>
              <a:lnSpc>
                <a:spcPct val="100000"/>
              </a:lnSpc>
            </a:pPr>
            <a:r>
              <a:rPr lang="fr-FR" sz="1000" dirty="0"/>
              <a:t>L'</a:t>
            </a:r>
            <a:r>
              <a:rPr lang="fr-FR" sz="1000" b="1" dirty="0"/>
              <a:t>HACCP </a:t>
            </a:r>
            <a:r>
              <a:rPr lang="fr-FR" sz="1000" dirty="0"/>
              <a:t>est avant tout une méthode, un outil de travail, </a:t>
            </a:r>
            <a:r>
              <a:rPr lang="fr-FR" sz="1000" b="1" dirty="0"/>
              <a:t>mais n'est pas une norme</a:t>
            </a:r>
            <a:r>
              <a:rPr lang="fr-FR" sz="1000" dirty="0"/>
              <a:t>. Une norme est un document descriptif, élaboré par consensus et approuvé par un organisme de normalisation reconnu (ISO par exemple). Elle a été créée au départ dans les secteur agro-alimentaire. </a:t>
            </a:r>
          </a:p>
          <a:p>
            <a:pPr>
              <a:lnSpc>
                <a:spcPct val="100000"/>
              </a:lnSpc>
            </a:pPr>
            <a:r>
              <a:rPr lang="fr-FR" sz="1000" dirty="0"/>
              <a:t>L'</a:t>
            </a:r>
            <a:r>
              <a:rPr lang="fr-FR" sz="1000" b="1" dirty="0"/>
              <a:t>HACCP </a:t>
            </a:r>
            <a:r>
              <a:rPr lang="fr-FR" sz="1000" dirty="0"/>
              <a:t>identifie, évalue et maîtrise les dangers significatifs au regard de la </a:t>
            </a:r>
            <a:r>
              <a:rPr lang="fr-FR" sz="1000" b="1" dirty="0"/>
              <a:t>sécurité</a:t>
            </a:r>
            <a:r>
              <a:rPr lang="fr-FR" sz="1000" dirty="0"/>
              <a:t>.</a:t>
            </a:r>
          </a:p>
          <a:p>
            <a:pPr>
              <a:lnSpc>
                <a:spcPct val="100000"/>
              </a:lnSpc>
            </a:pPr>
            <a:r>
              <a:rPr lang="fr-FR" sz="1000" b="1" dirty="0"/>
              <a:t>Les 7 principes de l'HACCP</a:t>
            </a:r>
          </a:p>
          <a:p>
            <a:pPr>
              <a:lnSpc>
                <a:spcPct val="100000"/>
              </a:lnSpc>
            </a:pPr>
            <a:r>
              <a:rPr lang="fr-FR" sz="1000" b="1" dirty="0"/>
              <a:t>PRINCIPE 1</a:t>
            </a:r>
            <a:r>
              <a:rPr lang="fr-FR" sz="1000" dirty="0"/>
              <a:t> : Procéder à une analyse des dangers.</a:t>
            </a:r>
          </a:p>
          <a:p>
            <a:pPr>
              <a:lnSpc>
                <a:spcPct val="100000"/>
              </a:lnSpc>
            </a:pPr>
            <a:r>
              <a:rPr lang="fr-FR" sz="1000" b="1" dirty="0"/>
              <a:t>PRINCIPE 2</a:t>
            </a:r>
            <a:r>
              <a:rPr lang="fr-FR" sz="1000" dirty="0"/>
              <a:t> : Déterminer les points critiques pour la maîtrise (CCP - Critical Control Point).</a:t>
            </a:r>
          </a:p>
          <a:p>
            <a:pPr>
              <a:lnSpc>
                <a:spcPct val="100000"/>
              </a:lnSpc>
            </a:pPr>
            <a:r>
              <a:rPr lang="fr-FR" sz="1000" b="1" dirty="0"/>
              <a:t>PRINCIPE 3</a:t>
            </a:r>
            <a:r>
              <a:rPr lang="fr-FR" sz="1000" dirty="0"/>
              <a:t> : Fixer le ou les seuil(s) critiques(s).</a:t>
            </a:r>
          </a:p>
          <a:p>
            <a:pPr>
              <a:lnSpc>
                <a:spcPct val="100000"/>
              </a:lnSpc>
            </a:pPr>
            <a:r>
              <a:rPr lang="fr-FR" sz="1000" b="1" dirty="0"/>
              <a:t>PRINCIPE 4</a:t>
            </a:r>
            <a:r>
              <a:rPr lang="fr-FR" sz="1000" dirty="0"/>
              <a:t> : Mettre en place un système de surveillance permettant de maîtriser les CCP.</a:t>
            </a:r>
          </a:p>
          <a:p>
            <a:pPr>
              <a:lnSpc>
                <a:spcPct val="100000"/>
              </a:lnSpc>
            </a:pPr>
            <a:r>
              <a:rPr lang="fr-FR" sz="1000" b="1" dirty="0"/>
              <a:t>PRINCIPE 5</a:t>
            </a:r>
            <a:r>
              <a:rPr lang="fr-FR" sz="1000" dirty="0"/>
              <a:t> : Déterminer les mesures correctives à prendre lorsque la surveillance révèle qu'un CCP donné n'est pas maîtrisé.</a:t>
            </a:r>
          </a:p>
          <a:p>
            <a:pPr>
              <a:lnSpc>
                <a:spcPct val="100000"/>
              </a:lnSpc>
            </a:pPr>
            <a:r>
              <a:rPr lang="fr-FR" sz="1000" b="1" dirty="0"/>
              <a:t>PRINCIPE 6</a:t>
            </a:r>
            <a:r>
              <a:rPr lang="fr-FR" sz="1000" dirty="0"/>
              <a:t> : Appliquer des procédures de vérification afin de confirmer que le système HACCP fonctionne efficacement.</a:t>
            </a:r>
          </a:p>
          <a:p>
            <a:pPr>
              <a:lnSpc>
                <a:spcPct val="100000"/>
              </a:lnSpc>
            </a:pPr>
            <a:r>
              <a:rPr lang="fr-FR" sz="1000" b="1" dirty="0"/>
              <a:t>PRINCIPE 7 </a:t>
            </a:r>
            <a:r>
              <a:rPr lang="fr-FR" sz="1000" dirty="0"/>
              <a:t>: Constituer un dossier dans lequel figureront toutes les procédures et tous les relevés concernant ces principes et leur mise en application.</a:t>
            </a:r>
          </a:p>
          <a:p>
            <a:pPr>
              <a:lnSpc>
                <a:spcPct val="100000"/>
              </a:lnSpc>
            </a:pPr>
            <a:endParaRPr lang="fr-FR" sz="1000" dirty="0"/>
          </a:p>
          <a:p>
            <a:pPr>
              <a:lnSpc>
                <a:spcPct val="100000"/>
              </a:lnSpc>
            </a:pPr>
            <a:r>
              <a:rPr lang="fr-FR" sz="1000" i="1" dirty="0"/>
              <a:t>Déjà en 1993, dans la Directive 93/43 relative à l’</a:t>
            </a:r>
            <a:r>
              <a:rPr lang="fr-FR" sz="1000" b="1" i="1" dirty="0"/>
              <a:t>hygiène des denrées alimentaires</a:t>
            </a:r>
            <a:r>
              <a:rPr lang="fr-FR" sz="1000" i="1" dirty="0"/>
              <a:t>, on pouvait lire: « Article 3 - Les entreprises du secteur </a:t>
            </a:r>
            <a:r>
              <a:rPr lang="fr-FR" sz="1000" b="1" i="1" dirty="0"/>
              <a:t>alimentaire </a:t>
            </a:r>
            <a:r>
              <a:rPr lang="fr-FR" sz="1000" i="1" dirty="0"/>
              <a:t>(…) veillent à ce que des procédures de sécurité appropriées soient établies (…) en se fondant sur les principes qui ont été utilisés pour développer le Système </a:t>
            </a:r>
            <a:r>
              <a:rPr lang="fr-FR" sz="1000" b="1" i="1" dirty="0"/>
              <a:t>HACCP </a:t>
            </a:r>
            <a:r>
              <a:rPr lang="fr-FR" sz="1000" i="1" dirty="0"/>
              <a:t>».</a:t>
            </a:r>
          </a:p>
          <a:p>
            <a:pPr>
              <a:lnSpc>
                <a:spcPct val="100000"/>
              </a:lnSpc>
            </a:pPr>
            <a:endParaRPr lang="fr-FR" sz="1000" i="1" dirty="0"/>
          </a:p>
          <a:p>
            <a:pPr>
              <a:lnSpc>
                <a:spcPct val="100000"/>
              </a:lnSpc>
            </a:pPr>
            <a:r>
              <a:rPr lang="fr-FR" sz="1000" dirty="0"/>
              <a:t>Chaque secteur a développé ses propres normes.</a:t>
            </a:r>
          </a:p>
        </p:txBody>
      </p:sp>
      <p:sp>
        <p:nvSpPr>
          <p:cNvPr id="4" name="Espace réservé du numéro de diapositive 3"/>
          <p:cNvSpPr>
            <a:spLocks noGrp="1"/>
          </p:cNvSpPr>
          <p:nvPr>
            <p:ph type="sldNum" sz="quarter" idx="5"/>
          </p:nvPr>
        </p:nvSpPr>
        <p:spPr/>
        <p:txBody>
          <a:bodyPr/>
          <a:lstStyle/>
          <a:p>
            <a:fld id="{5DD78F58-C6BD-4D40-99DB-0D5ABA3C96CA}" type="slidenum">
              <a:rPr lang="fr-FR" smtClean="0"/>
              <a:pPr/>
              <a:t>3</a:t>
            </a:fld>
            <a:endParaRPr lang="fr-FR"/>
          </a:p>
        </p:txBody>
      </p:sp>
    </p:spTree>
    <p:extLst>
      <p:ext uri="{BB962C8B-B14F-4D97-AF65-F5344CB8AC3E}">
        <p14:creationId xmlns:p14="http://schemas.microsoft.com/office/powerpoint/2010/main" val="2452358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2098" name="Rectangle 2">
            <a:extLst>
              <a:ext uri="{FF2B5EF4-FFF2-40B4-BE49-F238E27FC236}">
                <a16:creationId xmlns:a16="http://schemas.microsoft.com/office/drawing/2014/main" id="{B9BE9054-D7D8-4545-A863-D367C79391D5}"/>
              </a:ext>
            </a:extLst>
          </p:cNvPr>
          <p:cNvSpPr>
            <a:spLocks noGrp="1" noRot="1" noChangeAspect="1" noChangeArrowheads="1" noTextEdit="1"/>
          </p:cNvSpPr>
          <p:nvPr>
            <p:ph type="sldImg"/>
          </p:nvPr>
        </p:nvSpPr>
        <p:spPr>
          <a:ln/>
        </p:spPr>
      </p:sp>
      <p:sp>
        <p:nvSpPr>
          <p:cNvPr id="3332099" name="Rectangle 3">
            <a:extLst>
              <a:ext uri="{FF2B5EF4-FFF2-40B4-BE49-F238E27FC236}">
                <a16:creationId xmlns:a16="http://schemas.microsoft.com/office/drawing/2014/main" id="{B7744EE7-2FB1-482B-8E97-1A46A41A9A2E}"/>
              </a:ext>
            </a:extLst>
          </p:cNvPr>
          <p:cNvSpPr>
            <a:spLocks noGrp="1" noChangeArrowheads="1"/>
          </p:cNvSpPr>
          <p:nvPr>
            <p:ph type="body" idx="1"/>
          </p:nvPr>
        </p:nvSpPr>
        <p:spPr>
          <a:xfrm>
            <a:off x="597322" y="4613250"/>
            <a:ext cx="5904656" cy="5544616"/>
          </a:xfrm>
        </p:spPr>
        <p:txBody>
          <a:bodyPr/>
          <a:lstStyle/>
          <a:p>
            <a:r>
              <a:rPr lang="fr-FR" sz="1000" b="1" dirty="0"/>
              <a:t>La traçabilité est une procédure visant à suivre automatiquement un produit ou un service depuis sa naissance jusqu’à sa valorisation finale.</a:t>
            </a:r>
            <a:endParaRPr lang="fr-FR" sz="1000" dirty="0"/>
          </a:p>
          <a:p>
            <a:r>
              <a:rPr lang="fr-FR" sz="1000" dirty="0"/>
              <a:t>La traçabilité et les obligations légales :</a:t>
            </a:r>
          </a:p>
          <a:p>
            <a:r>
              <a:rPr lang="fr-FR" sz="1000" dirty="0"/>
              <a:t>Il n’existe pas de loi imposant aux entreprises de mettre en place une traçabilité, hormis dans certains domaines d’activités sensibles tel que l’agroalimentaire, la pharmaceutique, les sièges et rehausseurs automobiles, les bovins ou encore les dérivés sanguins. Attention tout de même, chaque industriel doit assurer la conformité des produits qu’il met sur le marché. Cela sous entend généralement que l’entreprise réalise déjà le suivi de ses productions. D’autre part, les documents qualité des normes ISO font déjà référence à la traçabilité et laissent entrevoir un futur tout « tracé ».</a:t>
            </a:r>
          </a:p>
          <a:p>
            <a:r>
              <a:rPr lang="fr-FR" sz="1000" dirty="0"/>
              <a:t>Ce que permet la traçabilité :</a:t>
            </a:r>
          </a:p>
          <a:p>
            <a:r>
              <a:rPr lang="fr-FR" sz="1000" dirty="0"/>
              <a:t>L’objectif premier de la traçabilité est de pouvoir identifier un produit, un lot de produits ou encore un service afin de pouvoir le retirer très rapidement et avec un maximum de sécurité en cas de non conformité, de danger. La traçabilité offre également l’avantage de pouvoir intervenir en amont de la distribution en permettant par exemple de contrôler la qualité du produit depuis l’origine des ses matières premières. Ce qui autorise une nette diminution des coûts de non qualité intervenant traditionnellement sur les produits finis. De nombreuses statistiques peuvent ressortir d’une traçabilité, très utile pour un service S.A.V. ou un service marketing. Les flux de matières premières, de produits finis sont également mieux identifiés. En résumé, la traçabilité permet d’améliorer la qualité, le service et l’efficacité globale d’une entreprise.</a:t>
            </a:r>
          </a:p>
          <a:p>
            <a:r>
              <a:rPr lang="fr-FR" sz="1000" b="1" dirty="0"/>
              <a:t>Le règlement européen (CE) n°178/2002</a:t>
            </a:r>
          </a:p>
          <a:p>
            <a:pPr>
              <a:lnSpc>
                <a:spcPct val="110000"/>
              </a:lnSpc>
            </a:pPr>
            <a:r>
              <a:rPr lang="fr-FR" altLang="fr-FR" sz="1000" dirty="0"/>
              <a:t>Article 18</a:t>
            </a:r>
            <a:endParaRPr lang="fr-FR" altLang="fr-FR" sz="1000" i="1" dirty="0"/>
          </a:p>
          <a:p>
            <a:pPr lvl="1">
              <a:lnSpc>
                <a:spcPct val="110000"/>
              </a:lnSpc>
              <a:buFont typeface="Wingdings" panose="05000000000000000000" pitchFamily="2" charset="2"/>
              <a:buNone/>
            </a:pPr>
            <a:r>
              <a:rPr lang="fr-FR" altLang="fr-FR" sz="1000" i="1" dirty="0"/>
              <a:t>1. La traçabilité […] est établie </a:t>
            </a:r>
            <a:r>
              <a:rPr lang="fr-FR" altLang="fr-FR" sz="1000" i="1" dirty="0">
                <a:solidFill>
                  <a:srgbClr val="000099"/>
                </a:solidFill>
              </a:rPr>
              <a:t>à toutes les étapes </a:t>
            </a:r>
            <a:r>
              <a:rPr lang="fr-FR" altLang="fr-FR" sz="1000" i="1" dirty="0"/>
              <a:t>de la  production, de la transformation et de la distribution.</a:t>
            </a:r>
          </a:p>
          <a:p>
            <a:pPr lvl="1">
              <a:lnSpc>
                <a:spcPct val="110000"/>
              </a:lnSpc>
              <a:buFont typeface="Wingdings" panose="05000000000000000000" pitchFamily="2" charset="2"/>
              <a:buNone/>
            </a:pPr>
            <a:r>
              <a:rPr lang="fr-FR" altLang="fr-FR" sz="1000" i="1" dirty="0"/>
              <a:t>4. Les denrées alimentaires […] sont </a:t>
            </a:r>
            <a:r>
              <a:rPr lang="fr-FR" altLang="fr-FR" sz="1000" i="1" dirty="0">
                <a:solidFill>
                  <a:srgbClr val="000099"/>
                </a:solidFill>
              </a:rPr>
              <a:t>étiquetés ou  identifiés </a:t>
            </a:r>
            <a:r>
              <a:rPr lang="fr-FR" altLang="fr-FR" sz="1000" i="1" dirty="0"/>
              <a:t>de façon adéquate pour faciliter leur  traçabilité […]</a:t>
            </a:r>
          </a:p>
          <a:p>
            <a:pPr>
              <a:lnSpc>
                <a:spcPct val="110000"/>
              </a:lnSpc>
            </a:pPr>
            <a:r>
              <a:rPr lang="fr-FR" altLang="fr-FR" sz="1000" dirty="0"/>
              <a:t>Considérant 28</a:t>
            </a:r>
            <a:endParaRPr lang="fr-FR" altLang="fr-FR" sz="1000" i="1" dirty="0"/>
          </a:p>
          <a:p>
            <a:pPr lvl="1">
              <a:lnSpc>
                <a:spcPct val="110000"/>
              </a:lnSpc>
              <a:buFont typeface="Wingdings" panose="05000000000000000000" pitchFamily="2" charset="2"/>
              <a:buNone/>
            </a:pPr>
            <a:r>
              <a:rPr lang="fr-FR" altLang="fr-FR" sz="1000" i="1" dirty="0"/>
              <a:t>[…] Il est nécessaire de mettre sur pied dans les entreprises du secteur alimentaire […] un système complet de traçabilité des denrées alimentaires […] permettant de procéder </a:t>
            </a:r>
            <a:r>
              <a:rPr lang="fr-FR" altLang="fr-FR" sz="1000" i="1" dirty="0">
                <a:solidFill>
                  <a:srgbClr val="000099"/>
                </a:solidFill>
              </a:rPr>
              <a:t>à des retraits ciblés et précis </a:t>
            </a:r>
            <a:r>
              <a:rPr lang="fr-FR" altLang="fr-FR" sz="1000" i="1" dirty="0"/>
              <a:t>[…]</a:t>
            </a:r>
          </a:p>
          <a:p>
            <a:endParaRPr lang="fr-FR" sz="1000" dirty="0"/>
          </a:p>
          <a:p>
            <a:endParaRPr lang="fr-FR" altLang="fr-FR" sz="1000" dirty="0"/>
          </a:p>
        </p:txBody>
      </p:sp>
      <p:sp>
        <p:nvSpPr>
          <p:cNvPr id="4" name="Espace réservé du numéro de diapositive 1">
            <a:extLst>
              <a:ext uri="{FF2B5EF4-FFF2-40B4-BE49-F238E27FC236}">
                <a16:creationId xmlns:a16="http://schemas.microsoft.com/office/drawing/2014/main" id="{938053C8-080D-4E3E-8186-FB9681199805}"/>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solidFill>
                  <a:schemeClr val="tx1"/>
                </a:solidFill>
              </a:defRPr>
            </a:lvl1pPr>
          </a:lstStyle>
          <a:p>
            <a:fld id="{5DD78F58-C6BD-4D40-99DB-0D5ABA3C96CA}"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b="1" dirty="0"/>
              <a:t>Sécurité sanitaire</a:t>
            </a:r>
          </a:p>
          <a:p>
            <a:pPr marL="171450" indent="-171450">
              <a:buFontTx/>
              <a:buChar char="-"/>
            </a:pPr>
            <a:r>
              <a:rPr lang="fr-FR" sz="1000" dirty="0"/>
              <a:t>Effectuer les retraits et rappels de manière rapide et ciblée</a:t>
            </a:r>
          </a:p>
          <a:p>
            <a:pPr marL="171450" indent="-171450">
              <a:buFontTx/>
              <a:buChar char="-"/>
            </a:pPr>
            <a:r>
              <a:rPr lang="fr-FR" sz="1000" dirty="0"/>
              <a:t>Retracer l’historique en cas de retrait de lot</a:t>
            </a:r>
          </a:p>
          <a:p>
            <a:pPr marL="171450" indent="-171450">
              <a:buFontTx/>
              <a:buChar char="-"/>
            </a:pPr>
            <a:r>
              <a:rPr lang="fr-FR" sz="1000" dirty="0"/>
              <a:t>Suivre les effets à long terme</a:t>
            </a:r>
          </a:p>
          <a:p>
            <a:pPr marL="0" indent="0">
              <a:buFontTx/>
              <a:buNone/>
            </a:pPr>
            <a:r>
              <a:rPr lang="fr-FR" sz="1000" b="1" dirty="0"/>
              <a:t>Qualité</a:t>
            </a:r>
          </a:p>
          <a:p>
            <a:pPr marL="171450" indent="-171450">
              <a:buFontTx/>
              <a:buChar char="-"/>
            </a:pPr>
            <a:r>
              <a:rPr lang="fr-FR" sz="1000" dirty="0"/>
              <a:t>Retrouver la cause des écarts de qualité</a:t>
            </a:r>
          </a:p>
          <a:p>
            <a:pPr marL="171450" indent="-171450">
              <a:buFontTx/>
              <a:buChar char="-"/>
            </a:pPr>
            <a:r>
              <a:rPr lang="fr-FR" sz="1000" dirty="0"/>
              <a:t>Prouver des allégations pour l’étiquetage des produits</a:t>
            </a:r>
          </a:p>
          <a:p>
            <a:pPr marL="171450" indent="-171450">
              <a:buFontTx/>
              <a:buChar char="-"/>
            </a:pPr>
            <a:r>
              <a:rPr lang="fr-FR" sz="1000" dirty="0"/>
              <a:t>Optimiser un processus de production</a:t>
            </a:r>
          </a:p>
          <a:p>
            <a:pPr marL="171450" indent="-171450">
              <a:buFontTx/>
              <a:buChar char="-"/>
            </a:pPr>
            <a:r>
              <a:rPr lang="fr-FR" sz="1000" dirty="0"/>
              <a:t>Préserver l’identité du produit</a:t>
            </a:r>
          </a:p>
          <a:p>
            <a:pPr marL="0" indent="0">
              <a:buFontTx/>
              <a:buNone/>
            </a:pPr>
            <a:r>
              <a:rPr lang="fr-FR" sz="1000" b="1" dirty="0"/>
              <a:t>Logistique</a:t>
            </a:r>
          </a:p>
          <a:p>
            <a:pPr marL="171450" indent="-171450">
              <a:buFontTx/>
              <a:buChar char="-"/>
            </a:pPr>
            <a:r>
              <a:rPr lang="fr-FR" sz="1000" dirty="0"/>
              <a:t>Rationaliser les processus liés aux flux logistiques</a:t>
            </a:r>
          </a:p>
          <a:p>
            <a:pPr marL="171450" indent="-171450">
              <a:buFontTx/>
              <a:buChar char="-"/>
            </a:pPr>
            <a:r>
              <a:rPr lang="fr-FR" sz="1000" dirty="0"/>
              <a:t>Optimiser la gestion des stocks (Service Après-vente)</a:t>
            </a:r>
          </a:p>
          <a:p>
            <a:pPr marL="171450" indent="-171450">
              <a:buFontTx/>
              <a:buChar char="-"/>
            </a:pPr>
            <a:r>
              <a:rPr lang="fr-FR" sz="1000" dirty="0"/>
              <a:t>Suivre le transport et les livraisons en temps réel</a:t>
            </a:r>
          </a:p>
          <a:p>
            <a:pPr marL="171450" indent="-171450">
              <a:buFontTx/>
              <a:buChar char="-"/>
            </a:pPr>
            <a:r>
              <a:rPr lang="fr-FR" sz="1000" dirty="0"/>
              <a:t>Connaître les circuits de distribution parallèles</a:t>
            </a:r>
          </a:p>
          <a:p>
            <a:pPr marL="0" indent="0">
              <a:buFontTx/>
              <a:buNone/>
            </a:pPr>
            <a:r>
              <a:rPr lang="fr-FR" sz="1000" b="1" dirty="0"/>
              <a:t>Juridique</a:t>
            </a:r>
          </a:p>
          <a:p>
            <a:pPr marL="171450" indent="-171450">
              <a:buFontTx/>
              <a:buChar char="-"/>
            </a:pPr>
            <a:r>
              <a:rPr lang="fr-FR" sz="1000" dirty="0"/>
              <a:t>Respecter la règlementation</a:t>
            </a:r>
          </a:p>
          <a:p>
            <a:pPr marL="171450" indent="-171450">
              <a:buFontTx/>
              <a:buChar char="-"/>
            </a:pPr>
            <a:r>
              <a:rPr lang="fr-FR" sz="1000" dirty="0"/>
              <a:t>Aider à déterminer les responsabilités</a:t>
            </a:r>
          </a:p>
          <a:p>
            <a:pPr marL="171450" indent="-171450">
              <a:buFontTx/>
              <a:buChar char="-"/>
            </a:pPr>
            <a:r>
              <a:rPr lang="fr-FR" sz="1000" dirty="0"/>
              <a:t>Aider à lutter contre la fraude et la contrefaçon</a:t>
            </a:r>
          </a:p>
          <a:p>
            <a:pPr marL="0" indent="0">
              <a:buFontTx/>
              <a:buNone/>
            </a:pPr>
            <a:r>
              <a:rPr lang="fr-FR" sz="1000" b="1" dirty="0"/>
              <a:t>Marketing</a:t>
            </a:r>
          </a:p>
          <a:p>
            <a:pPr marL="171450" indent="-171450">
              <a:buFontTx/>
              <a:buChar char="-"/>
            </a:pPr>
            <a:r>
              <a:rPr lang="fr-FR" sz="1000" dirty="0"/>
              <a:t>Protéger une image de marque</a:t>
            </a:r>
          </a:p>
          <a:p>
            <a:pPr marL="171450" indent="-171450">
              <a:buFontTx/>
              <a:buChar char="-"/>
            </a:pPr>
            <a:r>
              <a:rPr lang="fr-FR" sz="1000" dirty="0"/>
              <a:t>Améliorer le service au client (SAV, téléphonie)</a:t>
            </a:r>
          </a:p>
          <a:p>
            <a:pPr marL="171450" indent="-171450">
              <a:buFontTx/>
              <a:buChar char="-"/>
            </a:pPr>
            <a:r>
              <a:rPr lang="fr-FR" sz="1000" dirty="0"/>
              <a:t>Donner de la valeur ajoutée au produit (avantage concurrentiel)</a:t>
            </a:r>
          </a:p>
        </p:txBody>
      </p:sp>
      <p:sp>
        <p:nvSpPr>
          <p:cNvPr id="4" name="Espace réservé du numéro de diapositive 1">
            <a:extLst>
              <a:ext uri="{FF2B5EF4-FFF2-40B4-BE49-F238E27FC236}">
                <a16:creationId xmlns:a16="http://schemas.microsoft.com/office/drawing/2014/main" id="{D894D668-91D5-4173-9BF8-A2B24F8461AA}"/>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solidFill>
                  <a:schemeClr val="tx1"/>
                </a:solidFill>
              </a:defRPr>
            </a:lvl1pPr>
          </a:lstStyle>
          <a:p>
            <a:fld id="{5DD78F58-C6BD-4D40-99DB-0D5ABA3C96CA}" type="slidenum">
              <a:rPr lang="fr-FR" smtClean="0"/>
              <a:pPr/>
              <a:t>5</a:t>
            </a:fld>
            <a:endParaRPr lang="fr-FR"/>
          </a:p>
        </p:txBody>
      </p:sp>
    </p:spTree>
    <p:extLst>
      <p:ext uri="{BB962C8B-B14F-4D97-AF65-F5344CB8AC3E}">
        <p14:creationId xmlns:p14="http://schemas.microsoft.com/office/powerpoint/2010/main" val="2198183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t>Les secteurs de </a:t>
            </a:r>
            <a:r>
              <a:rPr lang="fr-FR" sz="1000" b="1" dirty="0"/>
              <a:t>l’agro-alimentaire, de la pharmacie et des jouets pour enfants </a:t>
            </a:r>
            <a:r>
              <a:rPr lang="fr-FR" sz="1000" dirty="0"/>
              <a:t>sont évidemment les premiers concernés car la santé de la population est directement en jeu.</a:t>
            </a:r>
          </a:p>
          <a:p>
            <a:r>
              <a:rPr lang="fr-FR" sz="1000" dirty="0"/>
              <a:t>Des normes très strictes ont été établies et des contrôles rigoureux sont effectués.</a:t>
            </a:r>
          </a:p>
          <a:p>
            <a:r>
              <a:rPr lang="fr-FR" sz="1000" dirty="0"/>
              <a:t>Dans le secteur de </a:t>
            </a:r>
            <a:r>
              <a:rPr lang="fr-FR" sz="1000" b="1" dirty="0"/>
              <a:t>l’automobile</a:t>
            </a:r>
            <a:r>
              <a:rPr lang="fr-FR" sz="1000" dirty="0"/>
              <a:t>, la traçabilité permet de repérer les pièces de rechange de contrefaçon qui, d’une part sont potentiellement dangereuse pour la sécurité et, d’autre part, font perdre de l’activité dans ce segment très lucratif.</a:t>
            </a:r>
          </a:p>
          <a:p>
            <a:r>
              <a:rPr lang="fr-FR" sz="1000" dirty="0"/>
              <a:t>Dans le secteur de </a:t>
            </a:r>
            <a:r>
              <a:rPr lang="fr-FR" sz="1000" b="1" dirty="0"/>
              <a:t>l’aviation</a:t>
            </a:r>
            <a:r>
              <a:rPr lang="fr-FR" sz="1000" dirty="0"/>
              <a:t>, la traçabilité permet de rechercher les causes de défaillances, en particulier dans les cas dramatiques de crash d’avion.</a:t>
            </a:r>
          </a:p>
          <a:p>
            <a:r>
              <a:rPr lang="fr-FR" sz="1000" dirty="0"/>
              <a:t>Le secteur de </a:t>
            </a:r>
            <a:r>
              <a:rPr lang="fr-FR" sz="1000" b="1" dirty="0"/>
              <a:t>l’armement</a:t>
            </a:r>
            <a:r>
              <a:rPr lang="fr-FR" sz="1000" dirty="0"/>
              <a:t> est également très attentif à la bonne qualité de ses équipements car une défaillance met en danger ses personnels en opération.</a:t>
            </a:r>
          </a:p>
          <a:p>
            <a:r>
              <a:rPr lang="fr-FR" sz="1000" dirty="0"/>
              <a:t>Concernant </a:t>
            </a:r>
            <a:r>
              <a:rPr lang="fr-FR" sz="1000" b="1" dirty="0"/>
              <a:t>les produits de luxe</a:t>
            </a:r>
            <a:r>
              <a:rPr lang="fr-FR" sz="1000" dirty="0"/>
              <a:t>, la santé n’est évidemment pas en cause mais c’est l’image de la marque qui est en jeu (et le chiffre d’affaires).</a:t>
            </a:r>
          </a:p>
          <a:p>
            <a:r>
              <a:rPr lang="fr-FR" sz="1000" dirty="0"/>
              <a:t>Progressivement, </a:t>
            </a:r>
            <a:r>
              <a:rPr lang="fr-FR" sz="1000" b="1" dirty="0"/>
              <a:t>tous les secteurs de l’économie </a:t>
            </a:r>
            <a:r>
              <a:rPr lang="fr-FR" sz="1000" dirty="0"/>
              <a:t>mettent en place des procédures de traçabilité.</a:t>
            </a:r>
          </a:p>
        </p:txBody>
      </p:sp>
      <p:sp>
        <p:nvSpPr>
          <p:cNvPr id="4" name="Espace réservé du numéro de diapositive 1">
            <a:extLst>
              <a:ext uri="{FF2B5EF4-FFF2-40B4-BE49-F238E27FC236}">
                <a16:creationId xmlns:a16="http://schemas.microsoft.com/office/drawing/2014/main" id="{2799B627-662F-46DD-B139-2E9683589AEA}"/>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solidFill>
                  <a:schemeClr val="tx1"/>
                </a:solidFill>
              </a:defRPr>
            </a:lvl1pPr>
          </a:lstStyle>
          <a:p>
            <a:fld id="{5DD78F58-C6BD-4D40-99DB-0D5ABA3C96CA}" type="slidenum">
              <a:rPr lang="fr-FR" smtClean="0"/>
              <a:pPr/>
              <a:t>6</a:t>
            </a:fld>
            <a:endParaRPr lang="fr-FR"/>
          </a:p>
        </p:txBody>
      </p:sp>
    </p:spTree>
    <p:extLst>
      <p:ext uri="{BB962C8B-B14F-4D97-AF65-F5344CB8AC3E}">
        <p14:creationId xmlns:p14="http://schemas.microsoft.com/office/powerpoint/2010/main" val="103421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453306" y="4613250"/>
            <a:ext cx="6408712" cy="5400600"/>
          </a:xfrm>
        </p:spPr>
        <p:txBody>
          <a:bodyPr/>
          <a:lstStyle/>
          <a:p>
            <a:pPr lvl="0">
              <a:lnSpc>
                <a:spcPct val="100000"/>
              </a:lnSpc>
              <a:spcBef>
                <a:spcPct val="0"/>
              </a:spcBef>
            </a:pPr>
            <a:r>
              <a:rPr lang="fr-FR" sz="1000" dirty="0">
                <a:solidFill>
                  <a:srgbClr val="333333"/>
                </a:solidFill>
                <a:cs typeface="Arial" panose="020B0604020202020204" pitchFamily="34" charset="0"/>
              </a:rPr>
              <a:t> La </a:t>
            </a:r>
            <a:r>
              <a:rPr lang="fr-FR" sz="1000" b="1" dirty="0">
                <a:solidFill>
                  <a:srgbClr val="333333"/>
                </a:solidFill>
                <a:cs typeface="Arial" panose="020B0604020202020204" pitchFamily="34" charset="0"/>
              </a:rPr>
              <a:t>traçabilité ascendante ou amont (</a:t>
            </a:r>
            <a:r>
              <a:rPr lang="fr-FR" sz="1000" b="1" i="1" dirty="0">
                <a:solidFill>
                  <a:srgbClr val="333333"/>
                </a:solidFill>
                <a:cs typeface="Arial" panose="020B0604020202020204" pitchFamily="34" charset="0"/>
              </a:rPr>
              <a:t>tracing</a:t>
            </a:r>
            <a:r>
              <a:rPr lang="fr-FR" sz="1000" b="1" dirty="0">
                <a:solidFill>
                  <a:srgbClr val="333333"/>
                </a:solidFill>
                <a:cs typeface="Arial" panose="020B0604020202020204" pitchFamily="34" charset="0"/>
              </a:rPr>
              <a:t>) </a:t>
            </a:r>
            <a:r>
              <a:rPr lang="fr-FR" sz="1000" dirty="0">
                <a:solidFill>
                  <a:srgbClr val="333333"/>
                </a:solidFill>
                <a:cs typeface="Arial" panose="020B0604020202020204" pitchFamily="34" charset="0"/>
              </a:rPr>
              <a:t>permet de remonter d'un produit fini vers les matières premières utilisées pour sa production ; elle a donc comme objectif :</a:t>
            </a:r>
            <a:endParaRPr lang="fr-FR" sz="1000" dirty="0">
              <a:cs typeface="Arial" panose="020B0604020202020204" pitchFamily="34" charset="0"/>
            </a:endParaRPr>
          </a:p>
          <a:p>
            <a:pPr lvl="0">
              <a:lnSpc>
                <a:spcPct val="100000"/>
              </a:lnSpc>
              <a:spcBef>
                <a:spcPct val="0"/>
              </a:spcBef>
            </a:pPr>
            <a:r>
              <a:rPr lang="fr-FR" sz="1000" dirty="0">
                <a:solidFill>
                  <a:srgbClr val="333333"/>
                </a:solidFill>
                <a:cs typeface="Arial" panose="020B0604020202020204" pitchFamily="34" charset="0"/>
              </a:rPr>
              <a:t>- d'identifier les responsables lors d'un problème sanitaire,</a:t>
            </a:r>
          </a:p>
          <a:p>
            <a:pPr lvl="0">
              <a:lnSpc>
                <a:spcPct val="100000"/>
              </a:lnSpc>
              <a:spcBef>
                <a:spcPct val="0"/>
              </a:spcBef>
            </a:pPr>
            <a:r>
              <a:rPr lang="fr-FR" sz="1000" dirty="0">
                <a:solidFill>
                  <a:srgbClr val="333333"/>
                </a:solidFill>
                <a:cs typeface="Arial" panose="020B0604020202020204" pitchFamily="34" charset="0"/>
              </a:rPr>
              <a:t>- d'améliorer la sécurité des consommateurs,</a:t>
            </a:r>
          </a:p>
          <a:p>
            <a:pPr lvl="0">
              <a:lnSpc>
                <a:spcPct val="100000"/>
              </a:lnSpc>
              <a:spcBef>
                <a:spcPct val="0"/>
              </a:spcBef>
            </a:pPr>
            <a:r>
              <a:rPr lang="fr-FR" sz="1000" dirty="0">
                <a:solidFill>
                  <a:srgbClr val="333333"/>
                </a:solidFill>
                <a:cs typeface="Arial" panose="020B0604020202020204" pitchFamily="34" charset="0"/>
              </a:rPr>
              <a:t>- de maîtriser la démarche qualité,</a:t>
            </a:r>
          </a:p>
          <a:p>
            <a:pPr lvl="0">
              <a:lnSpc>
                <a:spcPct val="100000"/>
              </a:lnSpc>
              <a:spcBef>
                <a:spcPct val="0"/>
              </a:spcBef>
            </a:pPr>
            <a:r>
              <a:rPr lang="fr-FR" sz="1000" dirty="0">
                <a:solidFill>
                  <a:srgbClr val="333333"/>
                </a:solidFill>
                <a:cs typeface="Arial" panose="020B0604020202020204" pitchFamily="34" charset="0"/>
              </a:rPr>
              <a:t>- d'améliorer les flux logistiques,</a:t>
            </a:r>
          </a:p>
          <a:p>
            <a:pPr lvl="0">
              <a:lnSpc>
                <a:spcPct val="100000"/>
              </a:lnSpc>
              <a:spcBef>
                <a:spcPct val="0"/>
              </a:spcBef>
            </a:pPr>
            <a:r>
              <a:rPr lang="fr-FR" sz="1000" dirty="0">
                <a:solidFill>
                  <a:srgbClr val="333333"/>
                </a:solidFill>
                <a:cs typeface="Arial" panose="020B0604020202020204" pitchFamily="34" charset="0"/>
              </a:rPr>
              <a:t>- de respecter la réglementation en vigueur.</a:t>
            </a:r>
          </a:p>
          <a:p>
            <a:pPr lvl="0">
              <a:lnSpc>
                <a:spcPct val="100000"/>
              </a:lnSpc>
              <a:spcBef>
                <a:spcPct val="0"/>
              </a:spcBef>
            </a:pPr>
            <a:r>
              <a:rPr lang="fr-FR" sz="1000" dirty="0">
                <a:solidFill>
                  <a:srgbClr val="333333"/>
                </a:solidFill>
                <a:cs typeface="Arial" panose="020B0604020202020204" pitchFamily="34" charset="0"/>
              </a:rPr>
              <a:t>Elle s'avère donc très utile en cas de problème sur un produit pour connaître les causes d'un produit défectueux et pour éviter que cela se reproduise.</a:t>
            </a:r>
            <a:endParaRPr lang="fr-FR" sz="1000" dirty="0">
              <a:cs typeface="Arial" panose="020B0604020202020204" pitchFamily="34" charset="0"/>
            </a:endParaRPr>
          </a:p>
          <a:p>
            <a:pPr lvl="0">
              <a:lnSpc>
                <a:spcPct val="100000"/>
              </a:lnSpc>
              <a:spcBef>
                <a:spcPct val="0"/>
              </a:spcBef>
            </a:pPr>
            <a:r>
              <a:rPr lang="fr-FR" sz="1000" dirty="0">
                <a:solidFill>
                  <a:srgbClr val="333333"/>
                </a:solidFill>
                <a:cs typeface="Arial" panose="020B0604020202020204" pitchFamily="34" charset="0"/>
              </a:rPr>
              <a:t>Lorsqu'un consommateur n'est pas satisfait par la qualité d'un produit, il a la possibilité d'en faire part au service consommateur en indiquant le numéro de lot du produit concerné. Un marquage permet à l'entreprise d'identifier rapidement le produit concerné.</a:t>
            </a:r>
          </a:p>
          <a:p>
            <a:pPr lvl="0">
              <a:lnSpc>
                <a:spcPct val="100000"/>
              </a:lnSpc>
              <a:spcBef>
                <a:spcPct val="0"/>
              </a:spcBef>
            </a:pPr>
            <a:r>
              <a:rPr lang="fr-FR" sz="1000" dirty="0">
                <a:solidFill>
                  <a:srgbClr val="333333"/>
                </a:solidFill>
                <a:cs typeface="Arial" panose="020B0604020202020204" pitchFamily="34" charset="0"/>
              </a:rPr>
              <a:t>Toutes les filières sont concernées par la traçabilité ascendante, elle sera appliquée à tous les secteurs. Les acteurs de ces techniques de traçabilité sont tous concernés afin de mettre en place des procédés qui permettent d'obtenir la traçabilité ascendante d'un produit, qu'il soit alimentaire, pharmaceutique, industriel, etc.</a:t>
            </a:r>
          </a:p>
          <a:p>
            <a:pPr lvl="0">
              <a:lnSpc>
                <a:spcPct val="100000"/>
              </a:lnSpc>
              <a:spcBef>
                <a:spcPct val="0"/>
              </a:spcBef>
            </a:pPr>
            <a:endParaRPr lang="fr-FR" sz="1000" dirty="0">
              <a:cs typeface="Arial" panose="020B0604020202020204" pitchFamily="34" charset="0"/>
            </a:endParaRPr>
          </a:p>
          <a:p>
            <a:pPr lvl="0">
              <a:lnSpc>
                <a:spcPct val="100000"/>
              </a:lnSpc>
              <a:spcBef>
                <a:spcPct val="0"/>
              </a:spcBef>
            </a:pPr>
            <a:r>
              <a:rPr lang="fr-FR" sz="1000" dirty="0">
                <a:solidFill>
                  <a:srgbClr val="333333"/>
                </a:solidFill>
                <a:cs typeface="Arial" panose="020B0604020202020204" pitchFamily="34" charset="0"/>
              </a:rPr>
              <a:t>La </a:t>
            </a:r>
            <a:r>
              <a:rPr lang="fr-FR" sz="1000" b="1" dirty="0">
                <a:solidFill>
                  <a:srgbClr val="333333"/>
                </a:solidFill>
                <a:cs typeface="Arial" panose="020B0604020202020204" pitchFamily="34" charset="0"/>
              </a:rPr>
              <a:t>traçabilité descendante ou aval (</a:t>
            </a:r>
            <a:r>
              <a:rPr lang="fr-FR" sz="1000" b="1" i="1" dirty="0" err="1">
                <a:solidFill>
                  <a:srgbClr val="333333"/>
                </a:solidFill>
                <a:cs typeface="Arial" panose="020B0604020202020204" pitchFamily="34" charset="0"/>
              </a:rPr>
              <a:t>tracking</a:t>
            </a:r>
            <a:r>
              <a:rPr lang="fr-FR" sz="1000" b="1" dirty="0">
                <a:solidFill>
                  <a:srgbClr val="333333"/>
                </a:solidFill>
                <a:cs typeface="Arial" panose="020B0604020202020204" pitchFamily="34" charset="0"/>
              </a:rPr>
              <a:t>) </a:t>
            </a:r>
            <a:r>
              <a:rPr lang="fr-FR" sz="1000" dirty="0">
                <a:solidFill>
                  <a:srgbClr val="333333"/>
                </a:solidFill>
                <a:cs typeface="Arial" panose="020B0604020202020204" pitchFamily="34" charset="0"/>
              </a:rPr>
              <a:t>permet de suivre le parcours d'un produit de sa fabrication à sa consommation, elle permet aux entreprises de connaître l'endroit exact où est situé un produit donné et ainsi de stopper très rapidement la distribution d'un produit lorsqu'une anomalie est détectée et d'éviter ainsi bon nombre de problèmes qui pourraient découler de cette non-conformité.</a:t>
            </a:r>
          </a:p>
          <a:p>
            <a:pPr lvl="0">
              <a:lnSpc>
                <a:spcPct val="100000"/>
              </a:lnSpc>
              <a:spcBef>
                <a:spcPct val="0"/>
              </a:spcBef>
            </a:pPr>
            <a:r>
              <a:rPr lang="fr-FR" sz="1000" dirty="0">
                <a:solidFill>
                  <a:srgbClr val="333333"/>
                </a:solidFill>
                <a:cs typeface="Arial" panose="020B0604020202020204" pitchFamily="34" charset="0"/>
              </a:rPr>
              <a:t>La traçabilité descendante est par conséquent utilisée lorsque l'entreprise doit retirer un produit ou un lot de produit du marché notamment lorsque des problèmes de non-conformité ont été détectés.</a:t>
            </a:r>
          </a:p>
          <a:p>
            <a:pPr lvl="0">
              <a:lnSpc>
                <a:spcPct val="100000"/>
              </a:lnSpc>
              <a:spcBef>
                <a:spcPct val="0"/>
              </a:spcBef>
            </a:pPr>
            <a:r>
              <a:rPr lang="fr-FR" sz="1000" dirty="0">
                <a:solidFill>
                  <a:srgbClr val="333333"/>
                </a:solidFill>
                <a:cs typeface="Arial" panose="020B0604020202020204" pitchFamily="34" charset="0"/>
              </a:rPr>
              <a:t>L'entreprise peut alors agir sans attendre, car elle a connaissance de la localisation exacte des produits et de leur destination.</a:t>
            </a:r>
          </a:p>
          <a:p>
            <a:pPr lvl="0">
              <a:lnSpc>
                <a:spcPct val="100000"/>
              </a:lnSpc>
              <a:spcBef>
                <a:spcPct val="0"/>
              </a:spcBef>
            </a:pPr>
            <a:r>
              <a:rPr lang="fr-FR" sz="1000" dirty="0">
                <a:solidFill>
                  <a:srgbClr val="333333"/>
                </a:solidFill>
                <a:cs typeface="Arial" panose="020B0604020202020204" pitchFamily="34" charset="0"/>
              </a:rPr>
              <a:t>Aussi, la traçabilité descendante permet à l'entreprise de :</a:t>
            </a:r>
          </a:p>
          <a:p>
            <a:pPr lvl="0">
              <a:lnSpc>
                <a:spcPct val="100000"/>
              </a:lnSpc>
              <a:spcBef>
                <a:spcPct val="0"/>
              </a:spcBef>
            </a:pPr>
            <a:r>
              <a:rPr lang="fr-FR" sz="1000" dirty="0">
                <a:solidFill>
                  <a:srgbClr val="333333"/>
                </a:solidFill>
                <a:cs typeface="Arial" panose="020B0604020202020204" pitchFamily="34" charset="0"/>
              </a:rPr>
              <a:t>- prévenir les risques liés à un défaut de fabrication,</a:t>
            </a:r>
          </a:p>
          <a:p>
            <a:pPr lvl="0">
              <a:lnSpc>
                <a:spcPct val="100000"/>
              </a:lnSpc>
              <a:spcBef>
                <a:spcPct val="0"/>
              </a:spcBef>
            </a:pPr>
            <a:r>
              <a:rPr lang="fr-FR" sz="1000" dirty="0">
                <a:solidFill>
                  <a:srgbClr val="333333"/>
                </a:solidFill>
                <a:cs typeface="Arial" panose="020B0604020202020204" pitchFamily="34" charset="0"/>
              </a:rPr>
              <a:t>- connaître toutes les étapes du processus de production et de commercialisation.</a:t>
            </a:r>
          </a:p>
          <a:p>
            <a:pPr lvl="0">
              <a:lnSpc>
                <a:spcPct val="100000"/>
              </a:lnSpc>
              <a:spcBef>
                <a:spcPct val="0"/>
              </a:spcBef>
            </a:pPr>
            <a:r>
              <a:rPr lang="fr-FR" sz="1000" dirty="0">
                <a:solidFill>
                  <a:srgbClr val="333333"/>
                </a:solidFill>
                <a:cs typeface="Arial" panose="020B0604020202020204" pitchFamily="34" charset="0"/>
              </a:rPr>
              <a:t>Il s'agit donc d'une démarche qualité que doit mettre en place l'entreprise afin d'assurer la sécurité des consommateurs et la qualité des produits.</a:t>
            </a:r>
          </a:p>
          <a:p>
            <a:pPr lvl="0">
              <a:lnSpc>
                <a:spcPct val="100000"/>
              </a:lnSpc>
              <a:spcBef>
                <a:spcPct val="0"/>
              </a:spcBef>
              <a:buFontTx/>
              <a:buChar char="•"/>
            </a:pPr>
            <a:endParaRPr lang="fr-FR" sz="1000" dirty="0">
              <a:solidFill>
                <a:srgbClr val="333333"/>
              </a:solidFill>
              <a:cs typeface="Arial" panose="020B0604020202020204" pitchFamily="34" charset="0"/>
            </a:endParaRPr>
          </a:p>
        </p:txBody>
      </p:sp>
      <p:sp>
        <p:nvSpPr>
          <p:cNvPr id="4" name="Espace réservé du numéro de diapositive 1">
            <a:extLst>
              <a:ext uri="{FF2B5EF4-FFF2-40B4-BE49-F238E27FC236}">
                <a16:creationId xmlns:a16="http://schemas.microsoft.com/office/drawing/2014/main" id="{7EF2BA37-B4B6-413C-9250-AF40B806E7E0}"/>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solidFill>
                  <a:schemeClr val="tx1"/>
                </a:solidFill>
              </a:defRPr>
            </a:lvl1pPr>
          </a:lstStyle>
          <a:p>
            <a:fld id="{5DD78F58-C6BD-4D40-99DB-0D5ABA3C96CA}" type="slidenum">
              <a:rPr lang="fr-FR" smtClean="0"/>
              <a:pPr/>
              <a:t>7</a:t>
            </a:fld>
            <a:endParaRPr lang="fr-FR"/>
          </a:p>
        </p:txBody>
      </p:sp>
    </p:spTree>
    <p:extLst>
      <p:ext uri="{BB962C8B-B14F-4D97-AF65-F5344CB8AC3E}">
        <p14:creationId xmlns:p14="http://schemas.microsoft.com/office/powerpoint/2010/main" val="7316286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9666" name="Rectangle 2">
            <a:extLst>
              <a:ext uri="{FF2B5EF4-FFF2-40B4-BE49-F238E27FC236}">
                <a16:creationId xmlns:a16="http://schemas.microsoft.com/office/drawing/2014/main" id="{C54A9A81-2FA5-41F0-849B-B6716E9B40E3}"/>
              </a:ext>
            </a:extLst>
          </p:cNvPr>
          <p:cNvSpPr>
            <a:spLocks noGrp="1" noRot="1" noChangeAspect="1" noChangeArrowheads="1" noTextEdit="1"/>
          </p:cNvSpPr>
          <p:nvPr>
            <p:ph type="sldImg"/>
          </p:nvPr>
        </p:nvSpPr>
        <p:spPr>
          <a:ln/>
        </p:spPr>
      </p:sp>
      <p:sp>
        <p:nvSpPr>
          <p:cNvPr id="2289667" name="Rectangle 3">
            <a:extLst>
              <a:ext uri="{FF2B5EF4-FFF2-40B4-BE49-F238E27FC236}">
                <a16:creationId xmlns:a16="http://schemas.microsoft.com/office/drawing/2014/main" id="{2CF0153E-6F13-4BBD-85AF-2A967C701B64}"/>
              </a:ext>
            </a:extLst>
          </p:cNvPr>
          <p:cNvSpPr>
            <a:spLocks noGrp="1" noChangeArrowheads="1"/>
          </p:cNvSpPr>
          <p:nvPr>
            <p:ph type="body" idx="1"/>
          </p:nvPr>
        </p:nvSpPr>
        <p:spPr>
          <a:xfrm>
            <a:off x="946150" y="4713287"/>
            <a:ext cx="5207000" cy="5228555"/>
          </a:xfrm>
        </p:spPr>
        <p:txBody>
          <a:bodyPr lIns="91427" tIns="45714" rIns="91427" bIns="45714"/>
          <a:lstStyle/>
          <a:p>
            <a:pPr>
              <a:lnSpc>
                <a:spcPct val="100000"/>
              </a:lnSpc>
            </a:pPr>
            <a:r>
              <a:rPr lang="fr-FR" altLang="fr-FR" sz="1000" dirty="0"/>
              <a:t>Pour être pleinement efficace, la traçabilité doit s’étendre </a:t>
            </a:r>
            <a:r>
              <a:rPr lang="fr-FR" altLang="fr-FR" sz="1000" b="1" dirty="0"/>
              <a:t>sur toute la chaîne logistique</a:t>
            </a:r>
            <a:r>
              <a:rPr lang="fr-FR" altLang="fr-FR" sz="1000" dirty="0"/>
              <a:t>.</a:t>
            </a:r>
          </a:p>
          <a:p>
            <a:pPr>
              <a:lnSpc>
                <a:spcPct val="100000"/>
              </a:lnSpc>
            </a:pPr>
            <a:r>
              <a:rPr lang="fr-FR" altLang="fr-FR" sz="1000" dirty="0"/>
              <a:t>Prenons l’exemple des pizzas destinées à la grande distribution.</a:t>
            </a:r>
          </a:p>
          <a:p>
            <a:pPr>
              <a:lnSpc>
                <a:spcPct val="100000"/>
              </a:lnSpc>
            </a:pPr>
            <a:r>
              <a:rPr lang="fr-FR" altLang="fr-FR" sz="1000" b="1" dirty="0"/>
              <a:t>Traçabilité ascendante</a:t>
            </a:r>
          </a:p>
          <a:p>
            <a:pPr>
              <a:lnSpc>
                <a:spcPct val="100000"/>
              </a:lnSpc>
            </a:pPr>
            <a:r>
              <a:rPr lang="fr-FR" altLang="fr-FR" sz="1000" dirty="0"/>
              <a:t>Le fabricant de pizzas achète sa farine auprès d’un moulin qui transforme le blé en farine.</a:t>
            </a:r>
          </a:p>
          <a:p>
            <a:pPr>
              <a:lnSpc>
                <a:spcPct val="100000"/>
              </a:lnSpc>
            </a:pPr>
            <a:r>
              <a:rPr lang="fr-FR" altLang="fr-FR" sz="1000" dirty="0"/>
              <a:t>Le fabricant de pizzas approvisionne également plusieurs autres ingrédients dont la supply chain n’est pas décrite ici.</a:t>
            </a:r>
          </a:p>
          <a:p>
            <a:pPr>
              <a:lnSpc>
                <a:spcPct val="100000"/>
              </a:lnSpc>
            </a:pPr>
            <a:r>
              <a:rPr lang="fr-FR" altLang="fr-FR" sz="1000" dirty="0"/>
              <a:t>Le moulin s’approvisionne en farines auprès d’une coopérative agricole qui rassemble le blé de plusieurs agriculteurs.</a:t>
            </a:r>
          </a:p>
          <a:p>
            <a:pPr>
              <a:lnSpc>
                <a:spcPct val="100000"/>
              </a:lnSpc>
            </a:pPr>
            <a:r>
              <a:rPr lang="fr-FR" altLang="fr-FR" sz="1000" dirty="0"/>
              <a:t>Un agriculteur achète ses semences et autres intrants auprès d’une coopérative.</a:t>
            </a:r>
          </a:p>
          <a:p>
            <a:pPr>
              <a:lnSpc>
                <a:spcPct val="100000"/>
              </a:lnSpc>
            </a:pPr>
            <a:r>
              <a:rPr lang="fr-FR" altLang="fr-FR" sz="1000" dirty="0"/>
              <a:t>Les semences proviennent d’un « semencier » qui traite des semences de divers agriculteurs.</a:t>
            </a:r>
          </a:p>
          <a:p>
            <a:pPr>
              <a:lnSpc>
                <a:spcPct val="100000"/>
              </a:lnSpc>
            </a:pPr>
            <a:r>
              <a:rPr lang="fr-FR" altLang="fr-FR" sz="1000" dirty="0"/>
              <a:t>La coopérative achète des pesticides auprès d’entreprises comme Monsanto ou Bayer qui elles-mêmes achète des produits chimiques.</a:t>
            </a:r>
          </a:p>
          <a:p>
            <a:pPr>
              <a:lnSpc>
                <a:spcPct val="100000"/>
              </a:lnSpc>
            </a:pPr>
            <a:r>
              <a:rPr lang="fr-FR" altLang="fr-FR" sz="1000" dirty="0"/>
              <a:t>Pour que la traçabilité soit efficace, il faut donc que chaque maillon de la supply chain dispose d’un système de traçabilité permettant de retrouver les origines des produits inclus dans chaque livraison.</a:t>
            </a:r>
          </a:p>
          <a:p>
            <a:pPr>
              <a:lnSpc>
                <a:spcPct val="100000"/>
              </a:lnSpc>
            </a:pPr>
            <a:r>
              <a:rPr lang="fr-FR" altLang="fr-FR" sz="1000" b="1" dirty="0"/>
              <a:t>Traçabilité descendante</a:t>
            </a:r>
          </a:p>
          <a:p>
            <a:pPr>
              <a:lnSpc>
                <a:spcPct val="100000"/>
              </a:lnSpc>
            </a:pPr>
            <a:r>
              <a:rPr lang="fr-FR" altLang="fr-FR" sz="1000" dirty="0"/>
              <a:t>Le fabricant livre ses pizzas à des plates-formes de distribution qui elles-mêmes vont les transporter jusqu’au points de vente.</a:t>
            </a:r>
          </a:p>
          <a:p>
            <a:pPr>
              <a:lnSpc>
                <a:spcPct val="100000"/>
              </a:lnSpc>
            </a:pPr>
            <a:endParaRPr lang="fr-FR" altLang="fr-FR" sz="1000" dirty="0"/>
          </a:p>
          <a:p>
            <a:pPr>
              <a:lnSpc>
                <a:spcPct val="100000"/>
              </a:lnSpc>
            </a:pPr>
            <a:r>
              <a:rPr lang="fr-FR" altLang="fr-FR" sz="1000" dirty="0"/>
              <a:t>Chaque acteur de la supply chain globale doit identifier ses produits, souvent en affectant un </a:t>
            </a:r>
            <a:r>
              <a:rPr lang="fr-FR" altLang="fr-FR" sz="1000" b="1" dirty="0"/>
              <a:t>numéro de lot </a:t>
            </a:r>
            <a:r>
              <a:rPr lang="fr-FR" altLang="fr-FR" sz="1000" dirty="0"/>
              <a:t>à chaque fabrication.</a:t>
            </a:r>
          </a:p>
          <a:p>
            <a:pPr>
              <a:lnSpc>
                <a:spcPct val="100000"/>
              </a:lnSpc>
            </a:pPr>
            <a:r>
              <a:rPr lang="fr-FR" altLang="fr-FR" sz="1000" dirty="0"/>
              <a:t>Il existe des choix en termes de précision (de granularité) : à partir du moment où l’on mélange des fabrications d’un même produit, on perd le détail de la traçabilité.</a:t>
            </a:r>
          </a:p>
          <a:p>
            <a:pPr>
              <a:lnSpc>
                <a:spcPct val="100000"/>
              </a:lnSpc>
            </a:pPr>
            <a:r>
              <a:rPr lang="fr-FR" altLang="fr-FR" sz="1000" dirty="0"/>
              <a:t>Dans un supply chain complexe, les objectifs et les moyens mis en œuvre sont variables d'un acteur à un autre.</a:t>
            </a:r>
          </a:p>
        </p:txBody>
      </p:sp>
      <p:sp>
        <p:nvSpPr>
          <p:cNvPr id="4" name="Espace réservé du numéro de diapositive 1">
            <a:extLst>
              <a:ext uri="{FF2B5EF4-FFF2-40B4-BE49-F238E27FC236}">
                <a16:creationId xmlns:a16="http://schemas.microsoft.com/office/drawing/2014/main" id="{9C9C6B14-BC55-4FF0-9215-5917771A76B0}"/>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solidFill>
                  <a:schemeClr val="tx1"/>
                </a:solidFill>
              </a:defRPr>
            </a:lvl1pPr>
          </a:lstStyle>
          <a:p>
            <a:fld id="{5DD78F58-C6BD-4D40-99DB-0D5ABA3C96CA}" type="slidenum">
              <a:rPr lang="fr-FR" smtClean="0"/>
              <a:pPr/>
              <a:t>8</a:t>
            </a:fld>
            <a:endParaRPr lang="fr-FR"/>
          </a:p>
        </p:txBody>
      </p:sp>
    </p:spTree>
    <p:extLst>
      <p:ext uri="{BB962C8B-B14F-4D97-AF65-F5344CB8AC3E}">
        <p14:creationId xmlns:p14="http://schemas.microsoft.com/office/powerpoint/2010/main" val="4131764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713287"/>
            <a:ext cx="5207000" cy="5372571"/>
          </a:xfrm>
        </p:spPr>
        <p:txBody>
          <a:bodyPr/>
          <a:lstStyle/>
          <a:p>
            <a:pPr>
              <a:lnSpc>
                <a:spcPct val="100000"/>
              </a:lnSpc>
            </a:pPr>
            <a:r>
              <a:rPr lang="fr-FR" sz="1000" b="1" dirty="0"/>
              <a:t>La chaîne logistique interne</a:t>
            </a:r>
          </a:p>
          <a:p>
            <a:pPr>
              <a:lnSpc>
                <a:spcPct val="100000"/>
              </a:lnSpc>
            </a:pPr>
            <a:r>
              <a:rPr lang="fr-FR" sz="1000" i="1" dirty="0"/>
              <a:t>L’approvisionnement</a:t>
            </a:r>
          </a:p>
          <a:p>
            <a:pPr>
              <a:lnSpc>
                <a:spcPct val="100000"/>
              </a:lnSpc>
            </a:pPr>
            <a:r>
              <a:rPr lang="fr-FR" sz="1000" dirty="0"/>
              <a:t>Lors de la réception des matières premières et composants, les fournisseurs doivent préciser un numéro de lot pour pouvoir, en cas d’anomalie, remonter dans leur propre processus de fabrication.</a:t>
            </a:r>
          </a:p>
          <a:p>
            <a:pPr>
              <a:lnSpc>
                <a:spcPct val="100000"/>
              </a:lnSpc>
            </a:pPr>
            <a:r>
              <a:rPr lang="fr-FR" sz="1000" dirty="0"/>
              <a:t>Dans le stock de matières premières, les lots ne doivent pas être mélangés sous peint de perdre immédiatement la traçabilité.</a:t>
            </a:r>
          </a:p>
          <a:p>
            <a:pPr>
              <a:lnSpc>
                <a:spcPct val="100000"/>
              </a:lnSpc>
            </a:pPr>
            <a:r>
              <a:rPr lang="fr-FR" sz="1000" i="1" dirty="0"/>
              <a:t>La fabrication</a:t>
            </a:r>
          </a:p>
          <a:p>
            <a:pPr>
              <a:lnSpc>
                <a:spcPct val="100000"/>
              </a:lnSpc>
            </a:pPr>
            <a:r>
              <a:rPr lang="fr-FR" sz="1000" dirty="0"/>
              <a:t>Au lancement d’un ordre de fabrication, il faut enregistrer lors de la sortie des matières et composants, les numéros de lots concernés.</a:t>
            </a:r>
          </a:p>
          <a:p>
            <a:pPr>
              <a:lnSpc>
                <a:spcPct val="100000"/>
              </a:lnSpc>
            </a:pPr>
            <a:r>
              <a:rPr lang="fr-FR" sz="1000" dirty="0"/>
              <a:t>Si l’ordre de fabrication nécessite plusieurs lots de mêmes matières, on perd partiellement la traçabilité détaillée.</a:t>
            </a:r>
          </a:p>
          <a:p>
            <a:pPr>
              <a:lnSpc>
                <a:spcPct val="100000"/>
              </a:lnSpc>
            </a:pPr>
            <a:r>
              <a:rPr lang="fr-FR" sz="1000" dirty="0"/>
              <a:t>Lors de l’entrée en stock du produit élaboré, un numéro de lot doit être affecté.</a:t>
            </a:r>
          </a:p>
          <a:p>
            <a:pPr>
              <a:lnSpc>
                <a:spcPct val="100000"/>
              </a:lnSpc>
            </a:pPr>
            <a:r>
              <a:rPr lang="fr-FR" sz="1000" i="1" dirty="0"/>
              <a:t>L’expédition</a:t>
            </a:r>
          </a:p>
          <a:p>
            <a:pPr>
              <a:lnSpc>
                <a:spcPct val="100000"/>
              </a:lnSpc>
            </a:pPr>
            <a:r>
              <a:rPr lang="fr-FR" sz="1000" dirty="0"/>
              <a:t>Lors du chargement d’un camion, on doit enregistrer les numéros de lot concernés de telle sorte que le client puisse retrouver l’origine de ses réceptions.</a:t>
            </a:r>
          </a:p>
          <a:p>
            <a:pPr>
              <a:lnSpc>
                <a:spcPct val="100000"/>
              </a:lnSpc>
            </a:pPr>
            <a:r>
              <a:rPr lang="fr-FR" sz="1000" b="1" dirty="0"/>
              <a:t>L’identification des fabrications</a:t>
            </a:r>
          </a:p>
          <a:p>
            <a:pPr>
              <a:lnSpc>
                <a:spcPct val="100000"/>
              </a:lnSpc>
            </a:pPr>
            <a:r>
              <a:rPr lang="fr-FR" sz="1000" dirty="0"/>
              <a:t>Selon les types de produits et les obligations légales, les modes d’identification des fabrications sont différents :</a:t>
            </a:r>
          </a:p>
          <a:p>
            <a:pPr>
              <a:lnSpc>
                <a:spcPct val="100000"/>
              </a:lnSpc>
            </a:pPr>
            <a:r>
              <a:rPr lang="fr-FR" sz="1000" dirty="0"/>
              <a:t>- Pour les productions discrètes par lot, on affecte un </a:t>
            </a:r>
            <a:r>
              <a:rPr lang="fr-FR" sz="1000" b="1" dirty="0"/>
              <a:t>numéro de lot </a:t>
            </a:r>
            <a:r>
              <a:rPr lang="fr-FR" sz="1000" dirty="0"/>
              <a:t>(qui peut être un numéro d’OF) : secteurs agro-alimentaire, pharmacie…</a:t>
            </a:r>
          </a:p>
          <a:p>
            <a:pPr>
              <a:lnSpc>
                <a:spcPct val="100000"/>
              </a:lnSpc>
            </a:pPr>
            <a:r>
              <a:rPr lang="fr-FR" sz="1000" dirty="0"/>
              <a:t>- Pour la production en ligne, il n’existe pas de lot ; on procède à un marquage sur le produit de la </a:t>
            </a:r>
            <a:r>
              <a:rPr lang="fr-FR" sz="1000" b="1" dirty="0"/>
              <a:t>date et l’heure de fabrication ainsi que de la ligne de fabrication</a:t>
            </a:r>
            <a:r>
              <a:rPr lang="fr-FR" sz="1000" dirty="0"/>
              <a:t> : eau en bouteille, yaourts…</a:t>
            </a:r>
          </a:p>
          <a:p>
            <a:pPr>
              <a:lnSpc>
                <a:spcPct val="100000"/>
              </a:lnSpc>
            </a:pPr>
            <a:r>
              <a:rPr lang="fr-FR" sz="1000" dirty="0"/>
              <a:t>- Les produits complexes et coûteux sont identifiés par un </a:t>
            </a:r>
            <a:r>
              <a:rPr lang="fr-FR" sz="1000" b="1" dirty="0"/>
              <a:t>numéro de série </a:t>
            </a:r>
            <a:r>
              <a:rPr lang="fr-FR" sz="1000" dirty="0"/>
              <a:t>: automobile, électronique…</a:t>
            </a:r>
          </a:p>
          <a:p>
            <a:pPr>
              <a:lnSpc>
                <a:spcPct val="100000"/>
              </a:lnSpc>
            </a:pPr>
            <a:endParaRPr lang="fr-FR" sz="1000" dirty="0"/>
          </a:p>
        </p:txBody>
      </p:sp>
      <p:sp>
        <p:nvSpPr>
          <p:cNvPr id="4" name="Espace réservé du numéro de diapositive 1">
            <a:extLst>
              <a:ext uri="{FF2B5EF4-FFF2-40B4-BE49-F238E27FC236}">
                <a16:creationId xmlns:a16="http://schemas.microsoft.com/office/drawing/2014/main" id="{A55AA301-CE47-4C07-B210-E43FBB821A9A}"/>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solidFill>
                  <a:schemeClr val="tx1"/>
                </a:solidFill>
              </a:defRPr>
            </a:lvl1pPr>
          </a:lstStyle>
          <a:p>
            <a:fld id="{5DD78F58-C6BD-4D40-99DB-0D5ABA3C96CA}" type="slidenum">
              <a:rPr lang="fr-FR" smtClean="0"/>
              <a:pPr/>
              <a:t>9</a:t>
            </a:fld>
            <a:endParaRPr lang="fr-FR"/>
          </a:p>
        </p:txBody>
      </p:sp>
    </p:spTree>
    <p:extLst>
      <p:ext uri="{BB962C8B-B14F-4D97-AF65-F5344CB8AC3E}">
        <p14:creationId xmlns:p14="http://schemas.microsoft.com/office/powerpoint/2010/main" val="1502093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431A49-A55D-40DA-B94B-A40DBB71B814}"/>
              </a:ext>
            </a:extLst>
          </p:cNvPr>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C71FAEA-ED9F-4717-9B5F-E265F2C4559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4043752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CDA16D-9557-47C2-A52C-33119F556C8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1A30A1E-877B-42C7-A0F5-ABCB1B75B6B1}"/>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375760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39ABE12-DDA0-415A-8D9E-BEC2803C58B3}"/>
              </a:ext>
            </a:extLst>
          </p:cNvPr>
          <p:cNvSpPr>
            <a:spLocks noGrp="1"/>
          </p:cNvSpPr>
          <p:nvPr>
            <p:ph type="title" orient="vert"/>
          </p:nvPr>
        </p:nvSpPr>
        <p:spPr>
          <a:xfrm>
            <a:off x="6858000" y="620713"/>
            <a:ext cx="1928813" cy="5170487"/>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BB5DC6-E5C5-495C-BC97-4E8343984334}"/>
              </a:ext>
            </a:extLst>
          </p:cNvPr>
          <p:cNvSpPr>
            <a:spLocks noGrp="1"/>
          </p:cNvSpPr>
          <p:nvPr>
            <p:ph type="body" orient="vert" idx="1"/>
          </p:nvPr>
        </p:nvSpPr>
        <p:spPr>
          <a:xfrm>
            <a:off x="1066800" y="620713"/>
            <a:ext cx="5638800" cy="517048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287849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887A6F-0525-49BA-9181-71E33A03423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04A116D-0225-4FF3-BE4A-68308542AC7B}"/>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01148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627D7A-38A0-455D-BE0F-AB5C3E3DD156}"/>
              </a:ext>
            </a:extLst>
          </p:cNvPr>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38831BD-8329-4B63-966C-80A9F59BF82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Modifier les styles du texte du masque</a:t>
            </a:r>
          </a:p>
        </p:txBody>
      </p:sp>
    </p:spTree>
    <p:extLst>
      <p:ext uri="{BB962C8B-B14F-4D97-AF65-F5344CB8AC3E}">
        <p14:creationId xmlns:p14="http://schemas.microsoft.com/office/powerpoint/2010/main" val="2871378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8F7E55-7C32-4505-9F4A-AA056973074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E3292E7-C005-42EB-8AE2-4CC6D9E5CCB4}"/>
              </a:ext>
            </a:extLst>
          </p:cNvPr>
          <p:cNvSpPr>
            <a:spLocks noGrp="1"/>
          </p:cNvSpPr>
          <p:nvPr>
            <p:ph sz="half" idx="1"/>
          </p:nvPr>
        </p:nvSpPr>
        <p:spPr>
          <a:xfrm>
            <a:off x="1066800" y="1676400"/>
            <a:ext cx="3505200" cy="4114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F6798A7-652F-4EFF-875C-21009D322964}"/>
              </a:ext>
            </a:extLst>
          </p:cNvPr>
          <p:cNvSpPr>
            <a:spLocks noGrp="1"/>
          </p:cNvSpPr>
          <p:nvPr>
            <p:ph sz="half" idx="2"/>
          </p:nvPr>
        </p:nvSpPr>
        <p:spPr>
          <a:xfrm>
            <a:off x="4724400" y="1676400"/>
            <a:ext cx="3505200" cy="4114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707384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B6CCD8-A4AE-4933-ADDC-680F3E72FDD4}"/>
              </a:ext>
            </a:extLst>
          </p:cNvPr>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7A47302-B652-4B2E-95B3-2854067F173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41CD52E5-6C59-4046-A1DE-F13D17BB633B}"/>
              </a:ext>
            </a:extLst>
          </p:cNvPr>
          <p:cNvSpPr>
            <a:spLocks noGrp="1"/>
          </p:cNvSpPr>
          <p:nvPr>
            <p:ph sz="half" idx="2"/>
          </p:nvPr>
        </p:nvSpPr>
        <p:spPr>
          <a:xfrm>
            <a:off x="630238" y="2505075"/>
            <a:ext cx="386873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AA1BB3D-FA17-49CB-A805-FB89849E949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840F12B5-F5C6-4791-831E-2F146F64EE24}"/>
              </a:ext>
            </a:extLst>
          </p:cNvPr>
          <p:cNvSpPr>
            <a:spLocks noGrp="1"/>
          </p:cNvSpPr>
          <p:nvPr>
            <p:ph sz="quarter" idx="4"/>
          </p:nvPr>
        </p:nvSpPr>
        <p:spPr>
          <a:xfrm>
            <a:off x="4629150" y="2505075"/>
            <a:ext cx="38877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886808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C6F956-A175-4773-B7A2-971A3A077E74}"/>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749836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0256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96B06E-BCF9-476B-9E86-6BD80AA0BA30}"/>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59A39BA-C4FD-4A88-9C56-E93C46F6D3C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0F5AE6C-E2BD-4BB0-90D4-307D9F5F868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Tree>
    <p:extLst>
      <p:ext uri="{BB962C8B-B14F-4D97-AF65-F5344CB8AC3E}">
        <p14:creationId xmlns:p14="http://schemas.microsoft.com/office/powerpoint/2010/main" val="2190603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A317CF-DA3A-422B-880F-71F02DB13DDB}"/>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0547D1B-84DB-4B4B-B6C0-0E7F1B17EBB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FEC92B1D-DA78-4427-8543-9BA2BC8D356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Tree>
    <p:extLst>
      <p:ext uri="{BB962C8B-B14F-4D97-AF65-F5344CB8AC3E}">
        <p14:creationId xmlns:p14="http://schemas.microsoft.com/office/powerpoint/2010/main" val="1347324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D7EF7EB7-629A-4A41-93E6-A3CC2A653EB7}"/>
              </a:ext>
            </a:extLst>
          </p:cNvPr>
          <p:cNvSpPr>
            <a:spLocks noChangeArrowheads="1"/>
          </p:cNvSpPr>
          <p:nvPr/>
        </p:nvSpPr>
        <p:spPr bwMode="auto">
          <a:xfrm>
            <a:off x="1219200" y="93663"/>
            <a:ext cx="7391400" cy="4221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9250" dir="3267739" algn="ctr" rotWithShape="0">
                    <a:schemeClr val="bg2"/>
                  </a:outerShdw>
                </a:effectLst>
              </a14:hiddenEffects>
            </a:ext>
          </a:extLst>
        </p:spPr>
        <p:txBody>
          <a:bodyPr lIns="90488" tIns="44450" rIns="90488" bIns="44450">
            <a:spAutoFit/>
          </a:bodyPr>
          <a:lstStyle/>
          <a:p>
            <a:pPr algn="r">
              <a:spcBef>
                <a:spcPct val="50000"/>
              </a:spcBef>
            </a:pPr>
            <a:r>
              <a:rPr lang="fr-FR" altLang="fr-FR" sz="2400" i="1" dirty="0">
                <a:solidFill>
                  <a:srgbClr val="000099"/>
                </a:solidFill>
                <a:latin typeface="Tahoma" panose="020B0604030504040204" pitchFamily="34" charset="0"/>
              </a:rPr>
              <a:t>La traçabilité</a:t>
            </a:r>
            <a:endParaRPr lang="fr-FR" altLang="fr-FR" sz="2400" i="1" dirty="0">
              <a:solidFill>
                <a:srgbClr val="000099"/>
              </a:solidFill>
              <a:effectLst>
                <a:outerShdw blurRad="38100" dist="38100" dir="2700000" algn="tl">
                  <a:srgbClr val="C0C0C0"/>
                </a:outerShdw>
              </a:effectLst>
              <a:latin typeface="Tahoma" panose="020B0604030504040204" pitchFamily="34" charset="0"/>
            </a:endParaRPr>
          </a:p>
        </p:txBody>
      </p:sp>
      <p:sp>
        <p:nvSpPr>
          <p:cNvPr id="35844" name="Rectangle 4">
            <a:extLst>
              <a:ext uri="{FF2B5EF4-FFF2-40B4-BE49-F238E27FC236}">
                <a16:creationId xmlns:a16="http://schemas.microsoft.com/office/drawing/2014/main" id="{39F7A811-2735-4A44-9848-95A945D26DEF}"/>
              </a:ext>
            </a:extLst>
          </p:cNvPr>
          <p:cNvSpPr>
            <a:spLocks noGrp="1" noChangeArrowheads="1"/>
          </p:cNvSpPr>
          <p:nvPr>
            <p:ph type="title"/>
          </p:nvPr>
        </p:nvSpPr>
        <p:spPr bwMode="auto">
          <a:xfrm>
            <a:off x="1547813" y="620713"/>
            <a:ext cx="72390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fr-FR" altLang="fr-FR"/>
              <a:t>Titre de la diapositive</a:t>
            </a:r>
          </a:p>
        </p:txBody>
      </p:sp>
      <p:sp>
        <p:nvSpPr>
          <p:cNvPr id="35845" name="Rectangle 5">
            <a:extLst>
              <a:ext uri="{FF2B5EF4-FFF2-40B4-BE49-F238E27FC236}">
                <a16:creationId xmlns:a16="http://schemas.microsoft.com/office/drawing/2014/main" id="{D36A6648-A4DC-44DE-89FB-B726EF0DF3F2}"/>
              </a:ext>
            </a:extLst>
          </p:cNvPr>
          <p:cNvSpPr>
            <a:spLocks noGrp="1" noChangeArrowheads="1"/>
          </p:cNvSpPr>
          <p:nvPr>
            <p:ph type="body" idx="1"/>
          </p:nvPr>
        </p:nvSpPr>
        <p:spPr bwMode="auto">
          <a:xfrm>
            <a:off x="1066800" y="1676400"/>
            <a:ext cx="7162800" cy="411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fr-FR" altLang="fr-FR"/>
              <a:t>Corps du texte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2" name="ZoneTexte 1">
            <a:extLst>
              <a:ext uri="{FF2B5EF4-FFF2-40B4-BE49-F238E27FC236}">
                <a16:creationId xmlns:a16="http://schemas.microsoft.com/office/drawing/2014/main" id="{36816A35-38E6-4A15-8D9C-2DCDC4CEFD67}"/>
              </a:ext>
            </a:extLst>
          </p:cNvPr>
          <p:cNvSpPr txBox="1"/>
          <p:nvPr userDrawn="1"/>
        </p:nvSpPr>
        <p:spPr>
          <a:xfrm rot="19400306">
            <a:off x="3169269" y="3930004"/>
            <a:ext cx="2957861" cy="757130"/>
          </a:xfrm>
          <a:prstGeom prst="rect">
            <a:avLst/>
          </a:prstGeom>
          <a:noFill/>
        </p:spPr>
        <p:txBody>
          <a:bodyPr wrap="none" rtlCol="0">
            <a:spAutoFit/>
          </a:bodyPr>
          <a:lstStyle/>
          <a:p>
            <a:r>
              <a:rPr lang="fr-FR" sz="4800" dirty="0">
                <a:solidFill>
                  <a:schemeClr val="tx1">
                    <a:lumMod val="85000"/>
                  </a:schemeClr>
                </a:solidFill>
              </a:rPr>
              <a:t>ISM Paris</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p:txStyles>
    <p:titleStyle>
      <a:lvl1pPr algn="r" rtl="0" eaLnBrk="0" fontAlgn="base" hangingPunct="0">
        <a:lnSpc>
          <a:spcPct val="90000"/>
        </a:lnSpc>
        <a:spcBef>
          <a:spcPct val="0"/>
        </a:spcBef>
        <a:spcAft>
          <a:spcPct val="0"/>
        </a:spcAft>
        <a:defRPr sz="2800" b="1" kern="1200">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2pPr>
      <a:lvl3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3pPr>
      <a:lvl4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4pPr>
      <a:lvl5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5pPr>
      <a:lvl6pPr marL="4572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6pPr>
      <a:lvl7pPr marL="9144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7pPr>
      <a:lvl8pPr marL="13716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8pPr>
      <a:lvl9pPr marL="18288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9pPr>
    </p:titleStyle>
    <p:bodyStyle>
      <a:lvl1pPr marL="285750" indent="-285750" algn="l" rtl="0" eaLnBrk="0" fontAlgn="base" hangingPunct="0">
        <a:lnSpc>
          <a:spcPct val="90000"/>
        </a:lnSpc>
        <a:spcBef>
          <a:spcPct val="30000"/>
        </a:spcBef>
        <a:spcAft>
          <a:spcPct val="0"/>
        </a:spcAft>
        <a:buSzPct val="100000"/>
        <a:buChar char="•"/>
        <a:defRPr sz="2400" b="1" kern="1200">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kern="1200">
          <a:solidFill>
            <a:srgbClr val="000099"/>
          </a:solidFill>
          <a:latin typeface="+mn-lt"/>
          <a:ea typeface="+mn-ea"/>
          <a:cs typeface="+mn-cs"/>
        </a:defRPr>
      </a:lvl2pPr>
      <a:lvl3pPr marL="1143000" indent="-228600" algn="l" rtl="0" eaLnBrk="0" fontAlgn="base" hangingPunct="0">
        <a:lnSpc>
          <a:spcPct val="90000"/>
        </a:lnSpc>
        <a:spcBef>
          <a:spcPct val="30000"/>
        </a:spcBef>
        <a:spcAft>
          <a:spcPct val="0"/>
        </a:spcAft>
        <a:buSzPct val="100000"/>
        <a:buChar char="»"/>
        <a:defRPr b="1" kern="1200">
          <a:solidFill>
            <a:srgbClr val="000099"/>
          </a:solidFill>
          <a:latin typeface="+mn-lt"/>
          <a:ea typeface="+mn-ea"/>
          <a:cs typeface="+mn-cs"/>
        </a:defRPr>
      </a:lvl3pPr>
      <a:lvl4pPr marL="1543050" indent="-171450" algn="l" rtl="0" eaLnBrk="0" fontAlgn="base" hangingPunct="0">
        <a:lnSpc>
          <a:spcPct val="90000"/>
        </a:lnSpc>
        <a:spcBef>
          <a:spcPct val="30000"/>
        </a:spcBef>
        <a:spcAft>
          <a:spcPct val="0"/>
        </a:spcAft>
        <a:buSzPct val="100000"/>
        <a:buChar char="•"/>
        <a:defRPr sz="1400" b="1" kern="1200">
          <a:solidFill>
            <a:srgbClr val="000099"/>
          </a:solidFill>
          <a:latin typeface="+mn-lt"/>
          <a:ea typeface="+mn-ea"/>
          <a:cs typeface="+mn-cs"/>
        </a:defRPr>
      </a:lvl4pPr>
      <a:lvl5pPr marL="2000250" indent="-171450" algn="l" rtl="0" eaLnBrk="0" fontAlgn="base" hangingPunct="0">
        <a:lnSpc>
          <a:spcPct val="90000"/>
        </a:lnSpc>
        <a:spcBef>
          <a:spcPct val="30000"/>
        </a:spcBef>
        <a:spcAft>
          <a:spcPct val="0"/>
        </a:spcAft>
        <a:buSzPct val="100000"/>
        <a:buChar char="–"/>
        <a:defRPr sz="1400" b="1" kern="1200">
          <a:solidFill>
            <a:srgbClr val="00009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7FB7D83-06F6-4D7B-BCF8-748ACCD50DA4}"/>
              </a:ext>
            </a:extLst>
          </p:cNvPr>
          <p:cNvSpPr>
            <a:spLocks noGrp="1" noChangeArrowheads="1"/>
          </p:cNvSpPr>
          <p:nvPr>
            <p:ph type="ctrTitle"/>
          </p:nvPr>
        </p:nvSpPr>
        <p:spPr>
          <a:noFill/>
          <a:ln/>
        </p:spPr>
        <p:txBody>
          <a:bodyPr/>
          <a:lstStyle/>
          <a:p>
            <a:r>
              <a:rPr lang="fr-FR" altLang="fr-FR" sz="3600" dirty="0"/>
              <a:t>Sécurité et traçabilité</a:t>
            </a:r>
          </a:p>
        </p:txBody>
      </p:sp>
      <p:sp>
        <p:nvSpPr>
          <p:cNvPr id="4099" name="Rectangle 3">
            <a:extLst>
              <a:ext uri="{FF2B5EF4-FFF2-40B4-BE49-F238E27FC236}">
                <a16:creationId xmlns:a16="http://schemas.microsoft.com/office/drawing/2014/main" id="{CEB9B9BD-5CB5-4F0A-946F-2A783FEEE53F}"/>
              </a:ext>
            </a:extLst>
          </p:cNvPr>
          <p:cNvSpPr>
            <a:spLocks noGrp="1" noChangeArrowheads="1"/>
          </p:cNvSpPr>
          <p:nvPr>
            <p:ph type="subTitle" idx="1"/>
          </p:nvPr>
        </p:nvSpPr>
        <p:spPr>
          <a:noFill/>
          <a:ln/>
        </p:spPr>
        <p:txBody>
          <a:bodyPr/>
          <a:lstStyle/>
          <a:p>
            <a:r>
              <a:rPr lang="fr-FR" altLang="fr-FR" dirty="0"/>
              <a:t>Définition</a:t>
            </a:r>
          </a:p>
          <a:p>
            <a:r>
              <a:rPr lang="fr-FR" altLang="fr-FR" dirty="0"/>
              <a:t>Concepts fondamentaux</a:t>
            </a:r>
          </a:p>
          <a:p>
            <a:r>
              <a:rPr lang="fr-FR" altLang="fr-FR" dirty="0"/>
              <a:t>Codifications</a:t>
            </a:r>
          </a:p>
          <a:p>
            <a:r>
              <a:rPr lang="fr-FR" altLang="fr-FR" dirty="0"/>
              <a:t>La procédure de retrait</a:t>
            </a:r>
          </a:p>
          <a:p>
            <a:endParaRPr lang="fr-FR" altLang="fr-FR"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0674" name="Rectangle 1026">
            <a:extLst>
              <a:ext uri="{FF2B5EF4-FFF2-40B4-BE49-F238E27FC236}">
                <a16:creationId xmlns:a16="http://schemas.microsoft.com/office/drawing/2014/main" id="{81D577FB-2164-4525-BA88-7DBBA5D1C3B7}"/>
              </a:ext>
            </a:extLst>
          </p:cNvPr>
          <p:cNvSpPr>
            <a:spLocks noGrp="1" noChangeArrowheads="1"/>
          </p:cNvSpPr>
          <p:nvPr>
            <p:ph type="title"/>
          </p:nvPr>
        </p:nvSpPr>
        <p:spPr bwMode="white"/>
        <p:txBody>
          <a:bodyPr vert="horz" wrap="square" lIns="91241" tIns="45620" rIns="91241" bIns="45620" numCol="1" anchor="t" anchorCtr="0" compatLnSpc="1">
            <a:prstTxWarp prst="textNoShape">
              <a:avLst/>
            </a:prstTxWarp>
          </a:bodyPr>
          <a:lstStyle/>
          <a:p>
            <a:r>
              <a:rPr lang="fr-FR" altLang="fr-FR" dirty="0"/>
              <a:t>La traçabilité externe : les standards GS1</a:t>
            </a:r>
          </a:p>
        </p:txBody>
      </p:sp>
      <p:sp>
        <p:nvSpPr>
          <p:cNvPr id="3740675" name="Rectangle 1027">
            <a:extLst>
              <a:ext uri="{FF2B5EF4-FFF2-40B4-BE49-F238E27FC236}">
                <a16:creationId xmlns:a16="http://schemas.microsoft.com/office/drawing/2014/main" id="{D7822990-9114-4426-B75D-C77C93D35875}"/>
              </a:ext>
            </a:extLst>
          </p:cNvPr>
          <p:cNvSpPr>
            <a:spLocks noGrp="1" noChangeArrowheads="1"/>
          </p:cNvSpPr>
          <p:nvPr>
            <p:ph idx="1"/>
          </p:nvPr>
        </p:nvSpPr>
        <p:spPr>
          <a:xfrm>
            <a:off x="1066800" y="1676400"/>
            <a:ext cx="7162800" cy="4704928"/>
          </a:xfrm>
        </p:spPr>
        <p:txBody>
          <a:bodyPr vert="horz" wrap="square" lIns="91241" tIns="45620" rIns="91241" bIns="45620" numCol="1" anchor="t" anchorCtr="0" compatLnSpc="1">
            <a:prstTxWarp prst="textNoShape">
              <a:avLst/>
            </a:prstTxWarp>
          </a:bodyPr>
          <a:lstStyle/>
          <a:p>
            <a:r>
              <a:rPr lang="fr-FR" altLang="fr-FR" dirty="0"/>
              <a:t>Les standards GS1 sont des standards d’interface entre partenaires indépendants</a:t>
            </a:r>
          </a:p>
          <a:p>
            <a:pPr lvl="1">
              <a:buClr>
                <a:srgbClr val="002060"/>
              </a:buClr>
              <a:buFont typeface="Arial" panose="020B0604020202020204" pitchFamily="34" charset="0"/>
              <a:buChar char="•"/>
            </a:pPr>
            <a:r>
              <a:rPr lang="fr-FR" altLang="fr-FR" dirty="0"/>
              <a:t>Codification des produits </a:t>
            </a:r>
          </a:p>
          <a:p>
            <a:pPr lvl="1">
              <a:buClr>
                <a:srgbClr val="002060"/>
              </a:buClr>
              <a:buFont typeface="Arial" panose="020B0604020202020204" pitchFamily="34" charset="0"/>
              <a:buChar char="•"/>
            </a:pPr>
            <a:r>
              <a:rPr lang="fr-FR" altLang="fr-FR" dirty="0"/>
              <a:t>Identification automatique</a:t>
            </a:r>
          </a:p>
          <a:p>
            <a:pPr lvl="1">
              <a:buClr>
                <a:srgbClr val="002060"/>
              </a:buClr>
              <a:buFont typeface="Arial" panose="020B0604020202020204" pitchFamily="34" charset="0"/>
              <a:buChar char="•"/>
            </a:pPr>
            <a:r>
              <a:rPr lang="fr-FR" altLang="fr-FR" dirty="0"/>
              <a:t>Codification des entreprises</a:t>
            </a:r>
          </a:p>
          <a:p>
            <a:pPr lvl="1">
              <a:buClr>
                <a:srgbClr val="002060"/>
              </a:buClr>
              <a:buFont typeface="Arial" panose="020B0604020202020204" pitchFamily="34" charset="0"/>
              <a:buChar char="•"/>
            </a:pPr>
            <a:r>
              <a:rPr lang="fr-FR" altLang="fr-FR" dirty="0"/>
              <a:t>EDI et </a:t>
            </a:r>
            <a:r>
              <a:rPr lang="fr-FR" altLang="fr-FR" dirty="0">
                <a:cs typeface="Arial" panose="020B0604020202020204" pitchFamily="34" charset="0"/>
              </a:rPr>
              <a:t>commerce électronique</a:t>
            </a:r>
          </a:p>
          <a:p>
            <a:r>
              <a:rPr lang="fr-FR" altLang="fr-FR" dirty="0"/>
              <a:t>Ils définissent un langage commun entre les différents acteurs de la chaîne logistique</a:t>
            </a:r>
          </a:p>
          <a:p>
            <a:r>
              <a:rPr lang="fr-FR" altLang="fr-FR" dirty="0"/>
              <a:t>Ils sont applicables à tout niveau des échanges :</a:t>
            </a:r>
          </a:p>
          <a:p>
            <a:pPr lvl="1">
              <a:buFont typeface="Arial" panose="020B0604020202020204" pitchFamily="34" charset="0"/>
              <a:buChar char="•"/>
            </a:pPr>
            <a:r>
              <a:rPr lang="fr-FR" altLang="fr-FR" dirty="0"/>
              <a:t>logistiques</a:t>
            </a:r>
          </a:p>
          <a:p>
            <a:pPr lvl="1">
              <a:buFont typeface="Arial" panose="020B0604020202020204" pitchFamily="34" charset="0"/>
              <a:buChar char="•"/>
            </a:pPr>
            <a:r>
              <a:rPr lang="fr-FR" altLang="fr-FR" dirty="0"/>
              <a:t>commerciaux</a:t>
            </a:r>
          </a:p>
          <a:p>
            <a:pPr lvl="1">
              <a:buFont typeface="Arial" panose="020B0604020202020204" pitchFamily="34" charset="0"/>
              <a:buChar char="•"/>
            </a:pPr>
            <a:r>
              <a:rPr lang="fr-FR" altLang="fr-FR" dirty="0"/>
              <a:t>financiers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2578" name="Rectangle 2">
            <a:extLst>
              <a:ext uri="{FF2B5EF4-FFF2-40B4-BE49-F238E27FC236}">
                <a16:creationId xmlns:a16="http://schemas.microsoft.com/office/drawing/2014/main" id="{366243C7-B404-4A87-BDA9-22314A7A57B3}"/>
              </a:ext>
            </a:extLst>
          </p:cNvPr>
          <p:cNvSpPr>
            <a:spLocks noGrp="1" noChangeArrowheads="1"/>
          </p:cNvSpPr>
          <p:nvPr>
            <p:ph type="title"/>
          </p:nvPr>
        </p:nvSpPr>
        <p:spPr bwMode="white"/>
        <p:txBody>
          <a:bodyPr vert="horz" wrap="square" lIns="91241" tIns="45620" rIns="91241" bIns="45620" numCol="1" anchor="t" anchorCtr="0" compatLnSpc="1">
            <a:prstTxWarp prst="textNoShape">
              <a:avLst/>
            </a:prstTxWarp>
          </a:bodyPr>
          <a:lstStyle/>
          <a:p>
            <a:r>
              <a:rPr lang="fr-FR" altLang="fr-FR" dirty="0"/>
              <a:t>Le numéro unique de colis : SSCC</a:t>
            </a:r>
          </a:p>
        </p:txBody>
      </p:sp>
      <p:sp>
        <p:nvSpPr>
          <p:cNvPr id="3992579" name="Rectangle 3">
            <a:extLst>
              <a:ext uri="{FF2B5EF4-FFF2-40B4-BE49-F238E27FC236}">
                <a16:creationId xmlns:a16="http://schemas.microsoft.com/office/drawing/2014/main" id="{60A19320-D680-43D9-A114-F237A1B7C17E}"/>
              </a:ext>
            </a:extLst>
          </p:cNvPr>
          <p:cNvSpPr>
            <a:spLocks noGrp="1" noChangeArrowheads="1"/>
          </p:cNvSpPr>
          <p:nvPr>
            <p:ph idx="1"/>
          </p:nvPr>
        </p:nvSpPr>
        <p:spPr>
          <a:xfrm>
            <a:off x="511495" y="1186408"/>
            <a:ext cx="4239392" cy="4114800"/>
          </a:xfrm>
        </p:spPr>
        <p:txBody>
          <a:bodyPr vert="horz" wrap="square" lIns="91241" tIns="45620" rIns="91241" bIns="45620" numCol="1" anchor="t" anchorCtr="0" compatLnSpc="1">
            <a:prstTxWarp prst="textNoShape">
              <a:avLst/>
            </a:prstTxWarp>
          </a:bodyPr>
          <a:lstStyle/>
          <a:p>
            <a:r>
              <a:rPr lang="fr-FR" altLang="fr-FR" sz="2000" dirty="0"/>
              <a:t>Le numéro unique de colis </a:t>
            </a:r>
            <a:br>
              <a:rPr lang="fr-FR" altLang="fr-FR" sz="2000" dirty="0"/>
            </a:br>
            <a:r>
              <a:rPr lang="fr-FR" altLang="fr-FR" sz="2000" dirty="0"/>
              <a:t>(SSCC) permet d’identifier </a:t>
            </a:r>
            <a:br>
              <a:rPr lang="fr-FR" altLang="fr-FR" sz="2000" dirty="0"/>
            </a:br>
            <a:r>
              <a:rPr lang="fr-FR" altLang="fr-FR" sz="2000" dirty="0"/>
              <a:t>de manière unique toute unité </a:t>
            </a:r>
            <a:br>
              <a:rPr lang="fr-FR" altLang="fr-FR" sz="2000" dirty="0"/>
            </a:br>
            <a:r>
              <a:rPr lang="fr-FR" altLang="fr-FR" sz="2000" dirty="0"/>
              <a:t>d’expédition. </a:t>
            </a:r>
            <a:br>
              <a:rPr lang="fr-FR" altLang="fr-FR" sz="2000" dirty="0"/>
            </a:br>
            <a:r>
              <a:rPr lang="fr-FR" altLang="fr-FR" sz="2000" dirty="0"/>
              <a:t>Le détail du contenu est reporté sur l’avis d’expédition</a:t>
            </a:r>
          </a:p>
          <a:p>
            <a:r>
              <a:rPr lang="fr-FR" altLang="fr-FR" sz="2000" dirty="0"/>
              <a:t>Ce numéro fait partie de la </a:t>
            </a:r>
            <a:br>
              <a:rPr lang="fr-FR" altLang="fr-FR" sz="2000" dirty="0"/>
            </a:br>
            <a:r>
              <a:rPr lang="fr-FR" altLang="fr-FR" sz="2000" dirty="0"/>
              <a:t>norme ISO sur l’identification </a:t>
            </a:r>
            <a:br>
              <a:rPr lang="fr-FR" altLang="fr-FR" sz="2000" dirty="0"/>
            </a:br>
            <a:r>
              <a:rPr lang="fr-FR" altLang="fr-FR" sz="2000" dirty="0"/>
              <a:t>unique des objets transportés</a:t>
            </a:r>
          </a:p>
          <a:p>
            <a:r>
              <a:rPr lang="fr-FR" altLang="fr-FR" sz="2000" dirty="0"/>
              <a:t>Il est structuré de la manière </a:t>
            </a:r>
            <a:br>
              <a:rPr lang="fr-FR" altLang="fr-FR" sz="2000" dirty="0"/>
            </a:br>
            <a:r>
              <a:rPr lang="fr-FR" altLang="fr-FR" sz="2000" dirty="0"/>
              <a:t>suivante (18 chiffres) :</a:t>
            </a:r>
          </a:p>
          <a:p>
            <a:pPr algn="ctr">
              <a:buFont typeface="Webdings" panose="05030102010509060703" pitchFamily="18" charset="2"/>
              <a:buNone/>
            </a:pPr>
            <a:endParaRPr lang="fr-FR" altLang="fr-FR" sz="2000" dirty="0"/>
          </a:p>
        </p:txBody>
      </p:sp>
      <p:sp>
        <p:nvSpPr>
          <p:cNvPr id="3992580" name="Oval 4">
            <a:hlinkClick r:id="" action="ppaction://hlinkshowjump?jump=lastslideviewed"/>
            <a:extLst>
              <a:ext uri="{FF2B5EF4-FFF2-40B4-BE49-F238E27FC236}">
                <a16:creationId xmlns:a16="http://schemas.microsoft.com/office/drawing/2014/main" id="{B0F94399-F6E0-4E11-BC78-C89A482E86B2}"/>
              </a:ext>
            </a:extLst>
          </p:cNvPr>
          <p:cNvSpPr>
            <a:spLocks noChangeArrowheads="1"/>
          </p:cNvSpPr>
          <p:nvPr/>
        </p:nvSpPr>
        <p:spPr bwMode="auto">
          <a:xfrm>
            <a:off x="17318" y="152978"/>
            <a:ext cx="759114" cy="6855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55" dirty="0"/>
          </a:p>
        </p:txBody>
      </p:sp>
      <p:sp>
        <p:nvSpPr>
          <p:cNvPr id="2" name="ZoneTexte 1">
            <a:extLst>
              <a:ext uri="{FF2B5EF4-FFF2-40B4-BE49-F238E27FC236}">
                <a16:creationId xmlns:a16="http://schemas.microsoft.com/office/drawing/2014/main" id="{B1DDE366-6237-4108-98ED-25D762F923FF}"/>
              </a:ext>
            </a:extLst>
          </p:cNvPr>
          <p:cNvSpPr txBox="1"/>
          <p:nvPr/>
        </p:nvSpPr>
        <p:spPr>
          <a:xfrm>
            <a:off x="948557" y="6165304"/>
            <a:ext cx="4237057" cy="313932"/>
          </a:xfrm>
          <a:prstGeom prst="rect">
            <a:avLst/>
          </a:prstGeom>
          <a:noFill/>
        </p:spPr>
        <p:txBody>
          <a:bodyPr wrap="none" rtlCol="0">
            <a:spAutoFit/>
          </a:bodyPr>
          <a:lstStyle/>
          <a:p>
            <a:r>
              <a:rPr lang="fr-FR" dirty="0">
                <a:solidFill>
                  <a:srgbClr val="000000"/>
                </a:solidFill>
              </a:rPr>
              <a:t>CNUF = Code National Unifié Fournisseur</a:t>
            </a:r>
          </a:p>
        </p:txBody>
      </p:sp>
      <p:grpSp>
        <p:nvGrpSpPr>
          <p:cNvPr id="19" name="Groupe 18">
            <a:extLst>
              <a:ext uri="{FF2B5EF4-FFF2-40B4-BE49-F238E27FC236}">
                <a16:creationId xmlns:a16="http://schemas.microsoft.com/office/drawing/2014/main" id="{695A7156-2161-4C0E-83C2-F3DAC9B7772F}"/>
              </a:ext>
            </a:extLst>
          </p:cNvPr>
          <p:cNvGrpSpPr/>
          <p:nvPr/>
        </p:nvGrpSpPr>
        <p:grpSpPr>
          <a:xfrm>
            <a:off x="4760767" y="1185357"/>
            <a:ext cx="4267539" cy="4299208"/>
            <a:chOff x="2568864" y="1407103"/>
            <a:chExt cx="4931353" cy="5254626"/>
          </a:xfrm>
        </p:grpSpPr>
        <p:sp>
          <p:nvSpPr>
            <p:cNvPr id="20" name="Rectangle 1027">
              <a:extLst>
                <a:ext uri="{FF2B5EF4-FFF2-40B4-BE49-F238E27FC236}">
                  <a16:creationId xmlns:a16="http://schemas.microsoft.com/office/drawing/2014/main" id="{0A1F2198-7712-4929-A8F3-264128781C92}"/>
                </a:ext>
              </a:extLst>
            </p:cNvPr>
            <p:cNvSpPr>
              <a:spLocks noChangeArrowheads="1"/>
            </p:cNvSpPr>
            <p:nvPr/>
          </p:nvSpPr>
          <p:spPr bwMode="auto">
            <a:xfrm>
              <a:off x="5228649" y="1988705"/>
              <a:ext cx="65" cy="8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9638">
                <a:defRPr sz="2400">
                  <a:solidFill>
                    <a:schemeClr val="tx1"/>
                  </a:solidFill>
                  <a:latin typeface="Times New Roman" panose="02020603050405020304" pitchFamily="18" charset="0"/>
                </a:defRPr>
              </a:lvl1pPr>
              <a:lvl2pPr marL="739775" indent="-284163" defTabSz="909638">
                <a:defRPr sz="2400">
                  <a:solidFill>
                    <a:schemeClr val="tx1"/>
                  </a:solidFill>
                  <a:latin typeface="Times New Roman" panose="02020603050405020304" pitchFamily="18" charset="0"/>
                </a:defRPr>
              </a:lvl2pPr>
              <a:lvl3pPr marL="1138238" indent="-228600" defTabSz="909638">
                <a:defRPr sz="2400">
                  <a:solidFill>
                    <a:schemeClr val="tx1"/>
                  </a:solidFill>
                  <a:latin typeface="Times New Roman" panose="02020603050405020304" pitchFamily="18" charset="0"/>
                </a:defRPr>
              </a:lvl3pPr>
              <a:lvl4pPr marL="1593850" indent="-228600" defTabSz="909638">
                <a:defRPr sz="2400">
                  <a:solidFill>
                    <a:schemeClr val="tx1"/>
                  </a:solidFill>
                  <a:latin typeface="Times New Roman" panose="02020603050405020304" pitchFamily="18" charset="0"/>
                </a:defRPr>
              </a:lvl4pPr>
              <a:lvl5pPr marL="2047875" indent="-227013" defTabSz="909638">
                <a:defRPr sz="2400">
                  <a:solidFill>
                    <a:schemeClr val="tx1"/>
                  </a:solidFill>
                  <a:latin typeface="Times New Roman" panose="02020603050405020304" pitchFamily="18" charset="0"/>
                </a:defRPr>
              </a:lvl5pPr>
              <a:lvl6pPr marL="2505075" indent="-227013" defTabSz="909638" eaLnBrk="0" fontAlgn="base" hangingPunct="0">
                <a:spcBef>
                  <a:spcPct val="0"/>
                </a:spcBef>
                <a:spcAft>
                  <a:spcPct val="0"/>
                </a:spcAft>
                <a:defRPr sz="2400">
                  <a:solidFill>
                    <a:schemeClr val="tx1"/>
                  </a:solidFill>
                  <a:latin typeface="Times New Roman" panose="02020603050405020304" pitchFamily="18" charset="0"/>
                </a:defRPr>
              </a:lvl6pPr>
              <a:lvl7pPr marL="2962275" indent="-227013" defTabSz="909638" eaLnBrk="0" fontAlgn="base" hangingPunct="0">
                <a:spcBef>
                  <a:spcPct val="0"/>
                </a:spcBef>
                <a:spcAft>
                  <a:spcPct val="0"/>
                </a:spcAft>
                <a:defRPr sz="2400">
                  <a:solidFill>
                    <a:schemeClr val="tx1"/>
                  </a:solidFill>
                  <a:latin typeface="Times New Roman" panose="02020603050405020304" pitchFamily="18" charset="0"/>
                </a:defRPr>
              </a:lvl7pPr>
              <a:lvl8pPr marL="3419475" indent="-227013" defTabSz="909638" eaLnBrk="0" fontAlgn="base" hangingPunct="0">
                <a:spcBef>
                  <a:spcPct val="0"/>
                </a:spcBef>
                <a:spcAft>
                  <a:spcPct val="0"/>
                </a:spcAft>
                <a:defRPr sz="2400">
                  <a:solidFill>
                    <a:schemeClr val="tx1"/>
                  </a:solidFill>
                  <a:latin typeface="Times New Roman" panose="02020603050405020304" pitchFamily="18" charset="0"/>
                </a:defRPr>
              </a:lvl8pPr>
              <a:lvl9pPr marL="3876675" indent="-227013" defTabSz="909638"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sz="636" dirty="0">
                <a:latin typeface="Times" panose="02020603050405020304" pitchFamily="18" charset="0"/>
              </a:endParaRPr>
            </a:p>
          </p:txBody>
        </p:sp>
        <p:grpSp>
          <p:nvGrpSpPr>
            <p:cNvPr id="21" name="Group 25">
              <a:extLst>
                <a:ext uri="{FF2B5EF4-FFF2-40B4-BE49-F238E27FC236}">
                  <a16:creationId xmlns:a16="http://schemas.microsoft.com/office/drawing/2014/main" id="{9EA7924A-DE88-47E2-BE90-40360EF3C888}"/>
                </a:ext>
              </a:extLst>
            </p:cNvPr>
            <p:cNvGrpSpPr>
              <a:grpSpLocks/>
            </p:cNvGrpSpPr>
            <p:nvPr/>
          </p:nvGrpSpPr>
          <p:grpSpPr bwMode="auto">
            <a:xfrm>
              <a:off x="2568864" y="1407103"/>
              <a:ext cx="4931353" cy="5254626"/>
              <a:chOff x="2595" y="966"/>
              <a:chExt cx="3417" cy="3641"/>
            </a:xfrm>
          </p:grpSpPr>
          <p:sp>
            <p:nvSpPr>
              <p:cNvPr id="22" name="Rectangle 1029">
                <a:extLst>
                  <a:ext uri="{FF2B5EF4-FFF2-40B4-BE49-F238E27FC236}">
                    <a16:creationId xmlns:a16="http://schemas.microsoft.com/office/drawing/2014/main" id="{5ADDFD99-400F-4BD7-923A-49FE9A0E34F3}"/>
                  </a:ext>
                </a:extLst>
              </p:cNvPr>
              <p:cNvSpPr>
                <a:spLocks noChangeArrowheads="1"/>
              </p:cNvSpPr>
              <p:nvPr/>
            </p:nvSpPr>
            <p:spPr bwMode="auto">
              <a:xfrm>
                <a:off x="2595" y="966"/>
                <a:ext cx="3417" cy="3641"/>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lIns="82762" tIns="41381" rIns="82762" bIns="41381"/>
              <a:lstStyle>
                <a:lvl1pPr defTabSz="909638">
                  <a:defRPr sz="2400">
                    <a:solidFill>
                      <a:schemeClr val="tx1"/>
                    </a:solidFill>
                    <a:latin typeface="Times New Roman" panose="02020603050405020304" pitchFamily="18" charset="0"/>
                  </a:defRPr>
                </a:lvl1pPr>
                <a:lvl2pPr marL="739775" indent="-284163" defTabSz="909638">
                  <a:defRPr sz="2400">
                    <a:solidFill>
                      <a:schemeClr val="tx1"/>
                    </a:solidFill>
                    <a:latin typeface="Times New Roman" panose="02020603050405020304" pitchFamily="18" charset="0"/>
                  </a:defRPr>
                </a:lvl2pPr>
                <a:lvl3pPr marL="1138238" indent="-228600" defTabSz="909638">
                  <a:defRPr sz="2400">
                    <a:solidFill>
                      <a:schemeClr val="tx1"/>
                    </a:solidFill>
                    <a:latin typeface="Times New Roman" panose="02020603050405020304" pitchFamily="18" charset="0"/>
                  </a:defRPr>
                </a:lvl3pPr>
                <a:lvl4pPr marL="1593850" indent="-228600" defTabSz="909638">
                  <a:defRPr sz="2400">
                    <a:solidFill>
                      <a:schemeClr val="tx1"/>
                    </a:solidFill>
                    <a:latin typeface="Times New Roman" panose="02020603050405020304" pitchFamily="18" charset="0"/>
                  </a:defRPr>
                </a:lvl4pPr>
                <a:lvl5pPr marL="2047875" indent="-227013" defTabSz="909638">
                  <a:defRPr sz="2400">
                    <a:solidFill>
                      <a:schemeClr val="tx1"/>
                    </a:solidFill>
                    <a:latin typeface="Times New Roman" panose="02020603050405020304" pitchFamily="18" charset="0"/>
                  </a:defRPr>
                </a:lvl5pPr>
                <a:lvl6pPr marL="2505075" indent="-227013" defTabSz="909638" eaLnBrk="0" fontAlgn="base" hangingPunct="0">
                  <a:spcBef>
                    <a:spcPct val="0"/>
                  </a:spcBef>
                  <a:spcAft>
                    <a:spcPct val="0"/>
                  </a:spcAft>
                  <a:defRPr sz="2400">
                    <a:solidFill>
                      <a:schemeClr val="tx1"/>
                    </a:solidFill>
                    <a:latin typeface="Times New Roman" panose="02020603050405020304" pitchFamily="18" charset="0"/>
                  </a:defRPr>
                </a:lvl6pPr>
                <a:lvl7pPr marL="2962275" indent="-227013" defTabSz="909638" eaLnBrk="0" fontAlgn="base" hangingPunct="0">
                  <a:spcBef>
                    <a:spcPct val="0"/>
                  </a:spcBef>
                  <a:spcAft>
                    <a:spcPct val="0"/>
                  </a:spcAft>
                  <a:defRPr sz="2400">
                    <a:solidFill>
                      <a:schemeClr val="tx1"/>
                    </a:solidFill>
                    <a:latin typeface="Times New Roman" panose="02020603050405020304" pitchFamily="18" charset="0"/>
                  </a:defRPr>
                </a:lvl7pPr>
                <a:lvl8pPr marL="3419475" indent="-227013" defTabSz="909638" eaLnBrk="0" fontAlgn="base" hangingPunct="0">
                  <a:spcBef>
                    <a:spcPct val="0"/>
                  </a:spcBef>
                  <a:spcAft>
                    <a:spcPct val="0"/>
                  </a:spcAft>
                  <a:defRPr sz="2400">
                    <a:solidFill>
                      <a:schemeClr val="tx1"/>
                    </a:solidFill>
                    <a:latin typeface="Times New Roman" panose="02020603050405020304" pitchFamily="18" charset="0"/>
                  </a:defRPr>
                </a:lvl8pPr>
                <a:lvl9pPr marL="3876675" indent="-227013" defTabSz="909638"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sz="2182" dirty="0">
                  <a:latin typeface="Arial" panose="020B0604020202020204" pitchFamily="34" charset="0"/>
                </a:endParaRPr>
              </a:p>
            </p:txBody>
          </p:sp>
          <p:sp>
            <p:nvSpPr>
              <p:cNvPr id="23" name="Line 1030">
                <a:extLst>
                  <a:ext uri="{FF2B5EF4-FFF2-40B4-BE49-F238E27FC236}">
                    <a16:creationId xmlns:a16="http://schemas.microsoft.com/office/drawing/2014/main" id="{9D4F67EA-81B7-4FE5-8CEC-AAAD785BC520}"/>
                  </a:ext>
                </a:extLst>
              </p:cNvPr>
              <p:cNvSpPr>
                <a:spLocks noChangeShapeType="1"/>
              </p:cNvSpPr>
              <p:nvPr/>
            </p:nvSpPr>
            <p:spPr bwMode="auto">
              <a:xfrm>
                <a:off x="2595" y="1437"/>
                <a:ext cx="3417"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fr-FR" sz="1455" dirty="0"/>
              </a:p>
            </p:txBody>
          </p:sp>
          <p:sp>
            <p:nvSpPr>
              <p:cNvPr id="24" name="Line 1031">
                <a:extLst>
                  <a:ext uri="{FF2B5EF4-FFF2-40B4-BE49-F238E27FC236}">
                    <a16:creationId xmlns:a16="http://schemas.microsoft.com/office/drawing/2014/main" id="{A0A87318-CB46-4DEB-9553-7D5040BABA08}"/>
                  </a:ext>
                </a:extLst>
              </p:cNvPr>
              <p:cNvSpPr>
                <a:spLocks noChangeShapeType="1"/>
              </p:cNvSpPr>
              <p:nvPr/>
            </p:nvSpPr>
            <p:spPr bwMode="auto">
              <a:xfrm>
                <a:off x="2595" y="2388"/>
                <a:ext cx="3417"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fr-FR" sz="1455" dirty="0"/>
              </a:p>
            </p:txBody>
          </p:sp>
          <p:sp>
            <p:nvSpPr>
              <p:cNvPr id="25" name="Rectangle 1032">
                <a:extLst>
                  <a:ext uri="{FF2B5EF4-FFF2-40B4-BE49-F238E27FC236}">
                    <a16:creationId xmlns:a16="http://schemas.microsoft.com/office/drawing/2014/main" id="{E26FA435-1E27-4C7F-A7A1-C7394DF018CF}"/>
                  </a:ext>
                </a:extLst>
              </p:cNvPr>
              <p:cNvSpPr>
                <a:spLocks noChangeArrowheads="1"/>
              </p:cNvSpPr>
              <p:nvPr/>
            </p:nvSpPr>
            <p:spPr bwMode="auto">
              <a:xfrm>
                <a:off x="3357" y="992"/>
                <a:ext cx="1447"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9638">
                  <a:defRPr sz="2400">
                    <a:solidFill>
                      <a:schemeClr val="tx1"/>
                    </a:solidFill>
                    <a:latin typeface="Times New Roman" panose="02020603050405020304" pitchFamily="18" charset="0"/>
                  </a:defRPr>
                </a:lvl1pPr>
                <a:lvl2pPr marL="739775" indent="-284163" defTabSz="909638">
                  <a:defRPr sz="2400">
                    <a:solidFill>
                      <a:schemeClr val="tx1"/>
                    </a:solidFill>
                    <a:latin typeface="Times New Roman" panose="02020603050405020304" pitchFamily="18" charset="0"/>
                  </a:defRPr>
                </a:lvl2pPr>
                <a:lvl3pPr marL="1138238" indent="-228600" defTabSz="909638">
                  <a:defRPr sz="2400">
                    <a:solidFill>
                      <a:schemeClr val="tx1"/>
                    </a:solidFill>
                    <a:latin typeface="Times New Roman" panose="02020603050405020304" pitchFamily="18" charset="0"/>
                  </a:defRPr>
                </a:lvl3pPr>
                <a:lvl4pPr marL="1593850" indent="-228600" defTabSz="909638">
                  <a:defRPr sz="2400">
                    <a:solidFill>
                      <a:schemeClr val="tx1"/>
                    </a:solidFill>
                    <a:latin typeface="Times New Roman" panose="02020603050405020304" pitchFamily="18" charset="0"/>
                  </a:defRPr>
                </a:lvl4pPr>
                <a:lvl5pPr marL="2047875" indent="-227013" defTabSz="909638">
                  <a:defRPr sz="2400">
                    <a:solidFill>
                      <a:schemeClr val="tx1"/>
                    </a:solidFill>
                    <a:latin typeface="Times New Roman" panose="02020603050405020304" pitchFamily="18" charset="0"/>
                  </a:defRPr>
                </a:lvl5pPr>
                <a:lvl6pPr marL="2505075" indent="-227013" defTabSz="909638" eaLnBrk="0" fontAlgn="base" hangingPunct="0">
                  <a:spcBef>
                    <a:spcPct val="0"/>
                  </a:spcBef>
                  <a:spcAft>
                    <a:spcPct val="0"/>
                  </a:spcAft>
                  <a:defRPr sz="2400">
                    <a:solidFill>
                      <a:schemeClr val="tx1"/>
                    </a:solidFill>
                    <a:latin typeface="Times New Roman" panose="02020603050405020304" pitchFamily="18" charset="0"/>
                  </a:defRPr>
                </a:lvl6pPr>
                <a:lvl7pPr marL="2962275" indent="-227013" defTabSz="909638" eaLnBrk="0" fontAlgn="base" hangingPunct="0">
                  <a:spcBef>
                    <a:spcPct val="0"/>
                  </a:spcBef>
                  <a:spcAft>
                    <a:spcPct val="0"/>
                  </a:spcAft>
                  <a:defRPr sz="2400">
                    <a:solidFill>
                      <a:schemeClr val="tx1"/>
                    </a:solidFill>
                    <a:latin typeface="Times New Roman" panose="02020603050405020304" pitchFamily="18" charset="0"/>
                  </a:defRPr>
                </a:lvl7pPr>
                <a:lvl8pPr marL="3419475" indent="-227013" defTabSz="909638" eaLnBrk="0" fontAlgn="base" hangingPunct="0">
                  <a:spcBef>
                    <a:spcPct val="0"/>
                  </a:spcBef>
                  <a:spcAft>
                    <a:spcPct val="0"/>
                  </a:spcAft>
                  <a:defRPr sz="2400">
                    <a:solidFill>
                      <a:schemeClr val="tx1"/>
                    </a:solidFill>
                    <a:latin typeface="Times New Roman" panose="02020603050405020304" pitchFamily="18" charset="0"/>
                  </a:defRPr>
                </a:lvl8pPr>
                <a:lvl9pPr marL="3876675" indent="-227013" defTabSz="90963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fr-FR" sz="2364" dirty="0">
                    <a:solidFill>
                      <a:srgbClr val="000000"/>
                    </a:solidFill>
                    <a:latin typeface="Arial" panose="020B0604020202020204" pitchFamily="34" charset="0"/>
                  </a:rPr>
                  <a:t>PARTIE LIBRE</a:t>
                </a:r>
                <a:endParaRPr lang="fr-FR" altLang="fr-FR" sz="636" dirty="0">
                  <a:latin typeface="Arial" panose="020B0604020202020204" pitchFamily="34" charset="0"/>
                </a:endParaRPr>
              </a:p>
            </p:txBody>
          </p:sp>
          <p:sp>
            <p:nvSpPr>
              <p:cNvPr id="26" name="Rectangle 1033">
                <a:extLst>
                  <a:ext uri="{FF2B5EF4-FFF2-40B4-BE49-F238E27FC236}">
                    <a16:creationId xmlns:a16="http://schemas.microsoft.com/office/drawing/2014/main" id="{C5EBC387-DEFF-4E73-8528-300463B20131}"/>
                  </a:ext>
                </a:extLst>
              </p:cNvPr>
              <p:cNvSpPr>
                <a:spLocks noChangeArrowheads="1"/>
              </p:cNvSpPr>
              <p:nvPr/>
            </p:nvSpPr>
            <p:spPr bwMode="auto">
              <a:xfrm>
                <a:off x="2713" y="1252"/>
                <a:ext cx="2921"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9638">
                  <a:defRPr sz="2400">
                    <a:solidFill>
                      <a:schemeClr val="tx1"/>
                    </a:solidFill>
                    <a:latin typeface="Times New Roman" panose="02020603050405020304" pitchFamily="18" charset="0"/>
                  </a:defRPr>
                </a:lvl1pPr>
                <a:lvl2pPr marL="739775" indent="-284163" defTabSz="909638">
                  <a:defRPr sz="2400">
                    <a:solidFill>
                      <a:schemeClr val="tx1"/>
                    </a:solidFill>
                    <a:latin typeface="Times New Roman" panose="02020603050405020304" pitchFamily="18" charset="0"/>
                  </a:defRPr>
                </a:lvl2pPr>
                <a:lvl3pPr marL="1138238" indent="-228600" defTabSz="909638">
                  <a:defRPr sz="2400">
                    <a:solidFill>
                      <a:schemeClr val="tx1"/>
                    </a:solidFill>
                    <a:latin typeface="Times New Roman" panose="02020603050405020304" pitchFamily="18" charset="0"/>
                  </a:defRPr>
                </a:lvl3pPr>
                <a:lvl4pPr marL="1593850" indent="-228600" defTabSz="909638">
                  <a:defRPr sz="2400">
                    <a:solidFill>
                      <a:schemeClr val="tx1"/>
                    </a:solidFill>
                    <a:latin typeface="Times New Roman" panose="02020603050405020304" pitchFamily="18" charset="0"/>
                  </a:defRPr>
                </a:lvl4pPr>
                <a:lvl5pPr marL="2047875" indent="-227013" defTabSz="909638">
                  <a:defRPr sz="2400">
                    <a:solidFill>
                      <a:schemeClr val="tx1"/>
                    </a:solidFill>
                    <a:latin typeface="Times New Roman" panose="02020603050405020304" pitchFamily="18" charset="0"/>
                  </a:defRPr>
                </a:lvl5pPr>
                <a:lvl6pPr marL="2505075" indent="-227013" defTabSz="909638" eaLnBrk="0" fontAlgn="base" hangingPunct="0">
                  <a:spcBef>
                    <a:spcPct val="0"/>
                  </a:spcBef>
                  <a:spcAft>
                    <a:spcPct val="0"/>
                  </a:spcAft>
                  <a:defRPr sz="2400">
                    <a:solidFill>
                      <a:schemeClr val="tx1"/>
                    </a:solidFill>
                    <a:latin typeface="Times New Roman" panose="02020603050405020304" pitchFamily="18" charset="0"/>
                  </a:defRPr>
                </a:lvl6pPr>
                <a:lvl7pPr marL="2962275" indent="-227013" defTabSz="909638" eaLnBrk="0" fontAlgn="base" hangingPunct="0">
                  <a:spcBef>
                    <a:spcPct val="0"/>
                  </a:spcBef>
                  <a:spcAft>
                    <a:spcPct val="0"/>
                  </a:spcAft>
                  <a:defRPr sz="2400">
                    <a:solidFill>
                      <a:schemeClr val="tx1"/>
                    </a:solidFill>
                    <a:latin typeface="Times New Roman" panose="02020603050405020304" pitchFamily="18" charset="0"/>
                  </a:defRPr>
                </a:lvl7pPr>
                <a:lvl8pPr marL="3419475" indent="-227013" defTabSz="909638" eaLnBrk="0" fontAlgn="base" hangingPunct="0">
                  <a:spcBef>
                    <a:spcPct val="0"/>
                  </a:spcBef>
                  <a:spcAft>
                    <a:spcPct val="0"/>
                  </a:spcAft>
                  <a:defRPr sz="2400">
                    <a:solidFill>
                      <a:schemeClr val="tx1"/>
                    </a:solidFill>
                    <a:latin typeface="Times New Roman" panose="02020603050405020304" pitchFamily="18" charset="0"/>
                  </a:defRPr>
                </a:lvl8pPr>
                <a:lvl9pPr marL="3876675" indent="-227013" defTabSz="909638"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636" dirty="0">
                    <a:solidFill>
                      <a:srgbClr val="000000"/>
                    </a:solidFill>
                  </a:rPr>
                  <a:t>Exemple</a:t>
                </a:r>
                <a:r>
                  <a:rPr lang="fr-FR" altLang="fr-FR" sz="1600" dirty="0">
                    <a:solidFill>
                      <a:srgbClr val="000000"/>
                    </a:solidFill>
                  </a:rPr>
                  <a:t> : désignation, code interne produit</a:t>
                </a:r>
                <a:r>
                  <a:rPr lang="fr-FR" altLang="fr-FR" sz="1455" dirty="0">
                    <a:solidFill>
                      <a:srgbClr val="000000"/>
                    </a:solidFill>
                    <a:latin typeface="Times" panose="02020603050405020304" pitchFamily="18" charset="0"/>
                  </a:rPr>
                  <a:t>, etc.</a:t>
                </a:r>
                <a:endParaRPr lang="fr-FR" altLang="fr-FR" sz="1400" dirty="0">
                  <a:latin typeface="Times" panose="02020603050405020304" pitchFamily="18" charset="0"/>
                </a:endParaRPr>
              </a:p>
            </p:txBody>
          </p:sp>
          <p:sp>
            <p:nvSpPr>
              <p:cNvPr id="27" name="Rectangle 1034">
                <a:extLst>
                  <a:ext uri="{FF2B5EF4-FFF2-40B4-BE49-F238E27FC236}">
                    <a16:creationId xmlns:a16="http://schemas.microsoft.com/office/drawing/2014/main" id="{CD457923-6EE7-4150-8195-40EF94D20C5A}"/>
                  </a:ext>
                </a:extLst>
              </p:cNvPr>
              <p:cNvSpPr>
                <a:spLocks noChangeArrowheads="1"/>
              </p:cNvSpPr>
              <p:nvPr/>
            </p:nvSpPr>
            <p:spPr bwMode="auto">
              <a:xfrm>
                <a:off x="3185" y="1070"/>
                <a:ext cx="0"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9638">
                  <a:defRPr sz="2400">
                    <a:solidFill>
                      <a:schemeClr val="tx1"/>
                    </a:solidFill>
                    <a:latin typeface="Times New Roman" panose="02020603050405020304" pitchFamily="18" charset="0"/>
                  </a:defRPr>
                </a:lvl1pPr>
                <a:lvl2pPr marL="739775" indent="-284163" defTabSz="909638">
                  <a:defRPr sz="2400">
                    <a:solidFill>
                      <a:schemeClr val="tx1"/>
                    </a:solidFill>
                    <a:latin typeface="Times New Roman" panose="02020603050405020304" pitchFamily="18" charset="0"/>
                  </a:defRPr>
                </a:lvl2pPr>
                <a:lvl3pPr marL="1138238" indent="-228600" defTabSz="909638">
                  <a:defRPr sz="2400">
                    <a:solidFill>
                      <a:schemeClr val="tx1"/>
                    </a:solidFill>
                    <a:latin typeface="Times New Roman" panose="02020603050405020304" pitchFamily="18" charset="0"/>
                  </a:defRPr>
                </a:lvl3pPr>
                <a:lvl4pPr marL="1593850" indent="-228600" defTabSz="909638">
                  <a:defRPr sz="2400">
                    <a:solidFill>
                      <a:schemeClr val="tx1"/>
                    </a:solidFill>
                    <a:latin typeface="Times New Roman" panose="02020603050405020304" pitchFamily="18" charset="0"/>
                  </a:defRPr>
                </a:lvl4pPr>
                <a:lvl5pPr marL="2047875" indent="-227013" defTabSz="909638">
                  <a:defRPr sz="2400">
                    <a:solidFill>
                      <a:schemeClr val="tx1"/>
                    </a:solidFill>
                    <a:latin typeface="Times New Roman" panose="02020603050405020304" pitchFamily="18" charset="0"/>
                  </a:defRPr>
                </a:lvl5pPr>
                <a:lvl6pPr marL="2505075" indent="-227013" defTabSz="909638" eaLnBrk="0" fontAlgn="base" hangingPunct="0">
                  <a:spcBef>
                    <a:spcPct val="0"/>
                  </a:spcBef>
                  <a:spcAft>
                    <a:spcPct val="0"/>
                  </a:spcAft>
                  <a:defRPr sz="2400">
                    <a:solidFill>
                      <a:schemeClr val="tx1"/>
                    </a:solidFill>
                    <a:latin typeface="Times New Roman" panose="02020603050405020304" pitchFamily="18" charset="0"/>
                  </a:defRPr>
                </a:lvl6pPr>
                <a:lvl7pPr marL="2962275" indent="-227013" defTabSz="909638" eaLnBrk="0" fontAlgn="base" hangingPunct="0">
                  <a:spcBef>
                    <a:spcPct val="0"/>
                  </a:spcBef>
                  <a:spcAft>
                    <a:spcPct val="0"/>
                  </a:spcAft>
                  <a:defRPr sz="2400">
                    <a:solidFill>
                      <a:schemeClr val="tx1"/>
                    </a:solidFill>
                    <a:latin typeface="Times New Roman" panose="02020603050405020304" pitchFamily="18" charset="0"/>
                  </a:defRPr>
                </a:lvl7pPr>
                <a:lvl8pPr marL="3419475" indent="-227013" defTabSz="909638" eaLnBrk="0" fontAlgn="base" hangingPunct="0">
                  <a:spcBef>
                    <a:spcPct val="0"/>
                  </a:spcBef>
                  <a:spcAft>
                    <a:spcPct val="0"/>
                  </a:spcAft>
                  <a:defRPr sz="2400">
                    <a:solidFill>
                      <a:schemeClr val="tx1"/>
                    </a:solidFill>
                    <a:latin typeface="Times New Roman" panose="02020603050405020304" pitchFamily="18" charset="0"/>
                  </a:defRPr>
                </a:lvl8pPr>
                <a:lvl9pPr marL="3876675" indent="-227013" defTabSz="909638"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sz="1455" dirty="0">
                  <a:latin typeface="Times" panose="02020603050405020304" pitchFamily="18" charset="0"/>
                </a:endParaRPr>
              </a:p>
            </p:txBody>
          </p:sp>
          <p:sp>
            <p:nvSpPr>
              <p:cNvPr id="28" name="Rectangle 1036">
                <a:extLst>
                  <a:ext uri="{FF2B5EF4-FFF2-40B4-BE49-F238E27FC236}">
                    <a16:creationId xmlns:a16="http://schemas.microsoft.com/office/drawing/2014/main" id="{11CCAA9A-B7DC-413F-84C6-66C45F4A489B}"/>
                  </a:ext>
                </a:extLst>
              </p:cNvPr>
              <p:cNvSpPr>
                <a:spLocks noChangeArrowheads="1"/>
              </p:cNvSpPr>
              <p:nvPr/>
            </p:nvSpPr>
            <p:spPr bwMode="auto">
              <a:xfrm>
                <a:off x="2713" y="1502"/>
                <a:ext cx="401"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9638">
                  <a:defRPr sz="2400">
                    <a:solidFill>
                      <a:schemeClr val="tx1"/>
                    </a:solidFill>
                    <a:latin typeface="Times New Roman" panose="02020603050405020304" pitchFamily="18" charset="0"/>
                  </a:defRPr>
                </a:lvl1pPr>
                <a:lvl2pPr marL="739775" indent="-284163" defTabSz="909638">
                  <a:defRPr sz="2400">
                    <a:solidFill>
                      <a:schemeClr val="tx1"/>
                    </a:solidFill>
                    <a:latin typeface="Times New Roman" panose="02020603050405020304" pitchFamily="18" charset="0"/>
                  </a:defRPr>
                </a:lvl2pPr>
                <a:lvl3pPr marL="1138238" indent="-228600" defTabSz="909638">
                  <a:defRPr sz="2400">
                    <a:solidFill>
                      <a:schemeClr val="tx1"/>
                    </a:solidFill>
                    <a:latin typeface="Times New Roman" panose="02020603050405020304" pitchFamily="18" charset="0"/>
                  </a:defRPr>
                </a:lvl3pPr>
                <a:lvl4pPr marL="1593850" indent="-228600" defTabSz="909638">
                  <a:defRPr sz="2400">
                    <a:solidFill>
                      <a:schemeClr val="tx1"/>
                    </a:solidFill>
                    <a:latin typeface="Times New Roman" panose="02020603050405020304" pitchFamily="18" charset="0"/>
                  </a:defRPr>
                </a:lvl4pPr>
                <a:lvl5pPr marL="2047875" indent="-227013" defTabSz="909638">
                  <a:defRPr sz="2400">
                    <a:solidFill>
                      <a:schemeClr val="tx1"/>
                    </a:solidFill>
                    <a:latin typeface="Times New Roman" panose="02020603050405020304" pitchFamily="18" charset="0"/>
                  </a:defRPr>
                </a:lvl5pPr>
                <a:lvl6pPr marL="2505075" indent="-227013" defTabSz="909638" eaLnBrk="0" fontAlgn="base" hangingPunct="0">
                  <a:spcBef>
                    <a:spcPct val="0"/>
                  </a:spcBef>
                  <a:spcAft>
                    <a:spcPct val="0"/>
                  </a:spcAft>
                  <a:defRPr sz="2400">
                    <a:solidFill>
                      <a:schemeClr val="tx1"/>
                    </a:solidFill>
                    <a:latin typeface="Times New Roman" panose="02020603050405020304" pitchFamily="18" charset="0"/>
                  </a:defRPr>
                </a:lvl6pPr>
                <a:lvl7pPr marL="2962275" indent="-227013" defTabSz="909638" eaLnBrk="0" fontAlgn="base" hangingPunct="0">
                  <a:spcBef>
                    <a:spcPct val="0"/>
                  </a:spcBef>
                  <a:spcAft>
                    <a:spcPct val="0"/>
                  </a:spcAft>
                  <a:defRPr sz="2400">
                    <a:solidFill>
                      <a:schemeClr val="tx1"/>
                    </a:solidFill>
                    <a:latin typeface="Times New Roman" panose="02020603050405020304" pitchFamily="18" charset="0"/>
                  </a:defRPr>
                </a:lvl7pPr>
                <a:lvl8pPr marL="3419475" indent="-227013" defTabSz="909638" eaLnBrk="0" fontAlgn="base" hangingPunct="0">
                  <a:spcBef>
                    <a:spcPct val="0"/>
                  </a:spcBef>
                  <a:spcAft>
                    <a:spcPct val="0"/>
                  </a:spcAft>
                  <a:defRPr sz="2400">
                    <a:solidFill>
                      <a:schemeClr val="tx1"/>
                    </a:solidFill>
                    <a:latin typeface="Times New Roman" panose="02020603050405020304" pitchFamily="18" charset="0"/>
                  </a:defRPr>
                </a:lvl8pPr>
                <a:lvl9pPr marL="3876675" indent="-227013" defTabSz="90963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fr-FR" sz="1364" dirty="0">
                    <a:solidFill>
                      <a:srgbClr val="000000"/>
                    </a:solidFill>
                    <a:latin typeface="Arial" panose="020B0604020202020204" pitchFamily="34" charset="0"/>
                  </a:rPr>
                  <a:t>SSCC </a:t>
                </a:r>
                <a:r>
                  <a:rPr lang="en-US" altLang="fr-FR" sz="1000" dirty="0">
                    <a:solidFill>
                      <a:srgbClr val="000000"/>
                    </a:solidFill>
                    <a:latin typeface="Arial" panose="020B0604020202020204" pitchFamily="34" charset="0"/>
                  </a:rPr>
                  <a:t>:</a:t>
                </a:r>
                <a:endParaRPr lang="fr-FR" altLang="fr-FR" sz="636" dirty="0">
                  <a:latin typeface="Arial" panose="020B0604020202020204" pitchFamily="34" charset="0"/>
                </a:endParaRPr>
              </a:p>
            </p:txBody>
          </p:sp>
          <p:sp>
            <p:nvSpPr>
              <p:cNvPr id="29" name="Rectangle 1037">
                <a:extLst>
                  <a:ext uri="{FF2B5EF4-FFF2-40B4-BE49-F238E27FC236}">
                    <a16:creationId xmlns:a16="http://schemas.microsoft.com/office/drawing/2014/main" id="{5202C9D3-D0D7-4190-BB3F-3BB2E46422CE}"/>
                  </a:ext>
                </a:extLst>
              </p:cNvPr>
              <p:cNvSpPr>
                <a:spLocks noChangeArrowheads="1"/>
              </p:cNvSpPr>
              <p:nvPr/>
            </p:nvSpPr>
            <p:spPr bwMode="auto">
              <a:xfrm>
                <a:off x="3267" y="1481"/>
                <a:ext cx="1300"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9638">
                  <a:defRPr sz="2400">
                    <a:solidFill>
                      <a:schemeClr val="tx1"/>
                    </a:solidFill>
                    <a:latin typeface="Times New Roman" panose="02020603050405020304" pitchFamily="18" charset="0"/>
                  </a:defRPr>
                </a:lvl1pPr>
                <a:lvl2pPr marL="739775" indent="-284163" defTabSz="909638">
                  <a:defRPr sz="2400">
                    <a:solidFill>
                      <a:schemeClr val="tx1"/>
                    </a:solidFill>
                    <a:latin typeface="Times New Roman" panose="02020603050405020304" pitchFamily="18" charset="0"/>
                  </a:defRPr>
                </a:lvl2pPr>
                <a:lvl3pPr marL="1138238" indent="-228600" defTabSz="909638">
                  <a:defRPr sz="2400">
                    <a:solidFill>
                      <a:schemeClr val="tx1"/>
                    </a:solidFill>
                    <a:latin typeface="Times New Roman" panose="02020603050405020304" pitchFamily="18" charset="0"/>
                  </a:defRPr>
                </a:lvl3pPr>
                <a:lvl4pPr marL="1593850" indent="-228600" defTabSz="909638">
                  <a:defRPr sz="2400">
                    <a:solidFill>
                      <a:schemeClr val="tx1"/>
                    </a:solidFill>
                    <a:latin typeface="Times New Roman" panose="02020603050405020304" pitchFamily="18" charset="0"/>
                  </a:defRPr>
                </a:lvl4pPr>
                <a:lvl5pPr marL="2047875" indent="-227013" defTabSz="909638">
                  <a:defRPr sz="2400">
                    <a:solidFill>
                      <a:schemeClr val="tx1"/>
                    </a:solidFill>
                    <a:latin typeface="Times New Roman" panose="02020603050405020304" pitchFamily="18" charset="0"/>
                  </a:defRPr>
                </a:lvl5pPr>
                <a:lvl6pPr marL="2505075" indent="-227013" defTabSz="909638" eaLnBrk="0" fontAlgn="base" hangingPunct="0">
                  <a:spcBef>
                    <a:spcPct val="0"/>
                  </a:spcBef>
                  <a:spcAft>
                    <a:spcPct val="0"/>
                  </a:spcAft>
                  <a:defRPr sz="2400">
                    <a:solidFill>
                      <a:schemeClr val="tx1"/>
                    </a:solidFill>
                    <a:latin typeface="Times New Roman" panose="02020603050405020304" pitchFamily="18" charset="0"/>
                  </a:defRPr>
                </a:lvl6pPr>
                <a:lvl7pPr marL="2962275" indent="-227013" defTabSz="909638" eaLnBrk="0" fontAlgn="base" hangingPunct="0">
                  <a:spcBef>
                    <a:spcPct val="0"/>
                  </a:spcBef>
                  <a:spcAft>
                    <a:spcPct val="0"/>
                  </a:spcAft>
                  <a:defRPr sz="2400">
                    <a:solidFill>
                      <a:schemeClr val="tx1"/>
                    </a:solidFill>
                    <a:latin typeface="Times New Roman" panose="02020603050405020304" pitchFamily="18" charset="0"/>
                  </a:defRPr>
                </a:lvl7pPr>
                <a:lvl8pPr marL="3419475" indent="-227013" defTabSz="909638" eaLnBrk="0" fontAlgn="base" hangingPunct="0">
                  <a:spcBef>
                    <a:spcPct val="0"/>
                  </a:spcBef>
                  <a:spcAft>
                    <a:spcPct val="0"/>
                  </a:spcAft>
                  <a:defRPr sz="2400">
                    <a:solidFill>
                      <a:schemeClr val="tx1"/>
                    </a:solidFill>
                    <a:latin typeface="Times New Roman" panose="02020603050405020304" pitchFamily="18" charset="0"/>
                  </a:defRPr>
                </a:lvl8pPr>
                <a:lvl9pPr marL="3876675" indent="-227013" defTabSz="90963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fr-FR" sz="1455" dirty="0">
                    <a:solidFill>
                      <a:srgbClr val="000000"/>
                    </a:solidFill>
                    <a:latin typeface="Arial" panose="020B0604020202020204" pitchFamily="34" charset="0"/>
                  </a:rPr>
                  <a:t>034531200000002534</a:t>
                </a:r>
                <a:endParaRPr lang="fr-FR" altLang="fr-FR" sz="1455" dirty="0">
                  <a:latin typeface="Arial" panose="020B0604020202020204" pitchFamily="34" charset="0"/>
                </a:endParaRPr>
              </a:p>
            </p:txBody>
          </p:sp>
          <p:sp>
            <p:nvSpPr>
              <p:cNvPr id="30" name="Rectangle 1038">
                <a:extLst>
                  <a:ext uri="{FF2B5EF4-FFF2-40B4-BE49-F238E27FC236}">
                    <a16:creationId xmlns:a16="http://schemas.microsoft.com/office/drawing/2014/main" id="{CB2BFB8A-963D-45B9-B03E-99200B9A86CC}"/>
                  </a:ext>
                </a:extLst>
              </p:cNvPr>
              <p:cNvSpPr>
                <a:spLocks noChangeArrowheads="1"/>
              </p:cNvSpPr>
              <p:nvPr/>
            </p:nvSpPr>
            <p:spPr bwMode="auto">
              <a:xfrm>
                <a:off x="2713" y="1707"/>
                <a:ext cx="588"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9638">
                  <a:defRPr sz="2400">
                    <a:solidFill>
                      <a:schemeClr val="tx1"/>
                    </a:solidFill>
                    <a:latin typeface="Times New Roman" panose="02020603050405020304" pitchFamily="18" charset="0"/>
                  </a:defRPr>
                </a:lvl1pPr>
                <a:lvl2pPr marL="739775" indent="-284163" defTabSz="909638">
                  <a:defRPr sz="2400">
                    <a:solidFill>
                      <a:schemeClr val="tx1"/>
                    </a:solidFill>
                    <a:latin typeface="Times New Roman" panose="02020603050405020304" pitchFamily="18" charset="0"/>
                  </a:defRPr>
                </a:lvl2pPr>
                <a:lvl3pPr marL="1138238" indent="-228600" defTabSz="909638">
                  <a:defRPr sz="2400">
                    <a:solidFill>
                      <a:schemeClr val="tx1"/>
                    </a:solidFill>
                    <a:latin typeface="Times New Roman" panose="02020603050405020304" pitchFamily="18" charset="0"/>
                  </a:defRPr>
                </a:lvl3pPr>
                <a:lvl4pPr marL="1593850" indent="-228600" defTabSz="909638">
                  <a:defRPr sz="2400">
                    <a:solidFill>
                      <a:schemeClr val="tx1"/>
                    </a:solidFill>
                    <a:latin typeface="Times New Roman" panose="02020603050405020304" pitchFamily="18" charset="0"/>
                  </a:defRPr>
                </a:lvl4pPr>
                <a:lvl5pPr marL="2047875" indent="-227013" defTabSz="909638">
                  <a:defRPr sz="2400">
                    <a:solidFill>
                      <a:schemeClr val="tx1"/>
                    </a:solidFill>
                    <a:latin typeface="Times New Roman" panose="02020603050405020304" pitchFamily="18" charset="0"/>
                  </a:defRPr>
                </a:lvl5pPr>
                <a:lvl6pPr marL="2505075" indent="-227013" defTabSz="909638" eaLnBrk="0" fontAlgn="base" hangingPunct="0">
                  <a:spcBef>
                    <a:spcPct val="0"/>
                  </a:spcBef>
                  <a:spcAft>
                    <a:spcPct val="0"/>
                  </a:spcAft>
                  <a:defRPr sz="2400">
                    <a:solidFill>
                      <a:schemeClr val="tx1"/>
                    </a:solidFill>
                    <a:latin typeface="Times New Roman" panose="02020603050405020304" pitchFamily="18" charset="0"/>
                  </a:defRPr>
                </a:lvl6pPr>
                <a:lvl7pPr marL="2962275" indent="-227013" defTabSz="909638" eaLnBrk="0" fontAlgn="base" hangingPunct="0">
                  <a:spcBef>
                    <a:spcPct val="0"/>
                  </a:spcBef>
                  <a:spcAft>
                    <a:spcPct val="0"/>
                  </a:spcAft>
                  <a:defRPr sz="2400">
                    <a:solidFill>
                      <a:schemeClr val="tx1"/>
                    </a:solidFill>
                    <a:latin typeface="Times New Roman" panose="02020603050405020304" pitchFamily="18" charset="0"/>
                  </a:defRPr>
                </a:lvl7pPr>
                <a:lvl8pPr marL="3419475" indent="-227013" defTabSz="909638" eaLnBrk="0" fontAlgn="base" hangingPunct="0">
                  <a:spcBef>
                    <a:spcPct val="0"/>
                  </a:spcBef>
                  <a:spcAft>
                    <a:spcPct val="0"/>
                  </a:spcAft>
                  <a:defRPr sz="2400">
                    <a:solidFill>
                      <a:schemeClr val="tx1"/>
                    </a:solidFill>
                    <a:latin typeface="Times New Roman" panose="02020603050405020304" pitchFamily="18" charset="0"/>
                  </a:defRPr>
                </a:lvl8pPr>
                <a:lvl9pPr marL="3876675" indent="-227013" defTabSz="90963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fr-FR" sz="1364" dirty="0">
                    <a:solidFill>
                      <a:srgbClr val="000000"/>
                    </a:solidFill>
                    <a:latin typeface="Arial" panose="020B0604020202020204" pitchFamily="34" charset="0"/>
                  </a:rPr>
                  <a:t>CONTENT</a:t>
                </a:r>
                <a:endParaRPr lang="fr-FR" altLang="fr-FR" sz="636" dirty="0">
                  <a:latin typeface="Arial" panose="020B0604020202020204" pitchFamily="34" charset="0"/>
                </a:endParaRPr>
              </a:p>
            </p:txBody>
          </p:sp>
          <p:sp>
            <p:nvSpPr>
              <p:cNvPr id="31" name="Rectangle 1039">
                <a:extLst>
                  <a:ext uri="{FF2B5EF4-FFF2-40B4-BE49-F238E27FC236}">
                    <a16:creationId xmlns:a16="http://schemas.microsoft.com/office/drawing/2014/main" id="{B9841A3B-D9B5-4D5B-96F0-5A53927A34D7}"/>
                  </a:ext>
                </a:extLst>
              </p:cNvPr>
              <p:cNvSpPr>
                <a:spLocks noChangeArrowheads="1"/>
              </p:cNvSpPr>
              <p:nvPr/>
            </p:nvSpPr>
            <p:spPr bwMode="auto">
              <a:xfrm>
                <a:off x="3476" y="1695"/>
                <a:ext cx="611"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9638">
                  <a:defRPr sz="2400">
                    <a:solidFill>
                      <a:schemeClr val="tx1"/>
                    </a:solidFill>
                    <a:latin typeface="Times New Roman" panose="02020603050405020304" pitchFamily="18" charset="0"/>
                  </a:defRPr>
                </a:lvl1pPr>
                <a:lvl2pPr marL="739775" indent="-284163" defTabSz="909638">
                  <a:defRPr sz="2400">
                    <a:solidFill>
                      <a:schemeClr val="tx1"/>
                    </a:solidFill>
                    <a:latin typeface="Times New Roman" panose="02020603050405020304" pitchFamily="18" charset="0"/>
                  </a:defRPr>
                </a:lvl2pPr>
                <a:lvl3pPr marL="1138238" indent="-228600" defTabSz="909638">
                  <a:defRPr sz="2400">
                    <a:solidFill>
                      <a:schemeClr val="tx1"/>
                    </a:solidFill>
                    <a:latin typeface="Times New Roman" panose="02020603050405020304" pitchFamily="18" charset="0"/>
                  </a:defRPr>
                </a:lvl3pPr>
                <a:lvl4pPr marL="1593850" indent="-228600" defTabSz="909638">
                  <a:defRPr sz="2400">
                    <a:solidFill>
                      <a:schemeClr val="tx1"/>
                    </a:solidFill>
                    <a:latin typeface="Times New Roman" panose="02020603050405020304" pitchFamily="18" charset="0"/>
                  </a:defRPr>
                </a:lvl4pPr>
                <a:lvl5pPr marL="2047875" indent="-227013" defTabSz="909638">
                  <a:defRPr sz="2400">
                    <a:solidFill>
                      <a:schemeClr val="tx1"/>
                    </a:solidFill>
                    <a:latin typeface="Times New Roman" panose="02020603050405020304" pitchFamily="18" charset="0"/>
                  </a:defRPr>
                </a:lvl5pPr>
                <a:lvl6pPr marL="2505075" indent="-227013" defTabSz="909638" eaLnBrk="0" fontAlgn="base" hangingPunct="0">
                  <a:spcBef>
                    <a:spcPct val="0"/>
                  </a:spcBef>
                  <a:spcAft>
                    <a:spcPct val="0"/>
                  </a:spcAft>
                  <a:defRPr sz="2400">
                    <a:solidFill>
                      <a:schemeClr val="tx1"/>
                    </a:solidFill>
                    <a:latin typeface="Times New Roman" panose="02020603050405020304" pitchFamily="18" charset="0"/>
                  </a:defRPr>
                </a:lvl6pPr>
                <a:lvl7pPr marL="2962275" indent="-227013" defTabSz="909638" eaLnBrk="0" fontAlgn="base" hangingPunct="0">
                  <a:spcBef>
                    <a:spcPct val="0"/>
                  </a:spcBef>
                  <a:spcAft>
                    <a:spcPct val="0"/>
                  </a:spcAft>
                  <a:defRPr sz="2400">
                    <a:solidFill>
                      <a:schemeClr val="tx1"/>
                    </a:solidFill>
                    <a:latin typeface="Times New Roman" panose="02020603050405020304" pitchFamily="18" charset="0"/>
                  </a:defRPr>
                </a:lvl7pPr>
                <a:lvl8pPr marL="3419475" indent="-227013" defTabSz="909638" eaLnBrk="0" fontAlgn="base" hangingPunct="0">
                  <a:spcBef>
                    <a:spcPct val="0"/>
                  </a:spcBef>
                  <a:spcAft>
                    <a:spcPct val="0"/>
                  </a:spcAft>
                  <a:defRPr sz="2400">
                    <a:solidFill>
                      <a:schemeClr val="tx1"/>
                    </a:solidFill>
                    <a:latin typeface="Times New Roman" panose="02020603050405020304" pitchFamily="18" charset="0"/>
                  </a:defRPr>
                </a:lvl8pPr>
                <a:lvl9pPr marL="3876675" indent="-227013" defTabSz="90963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fr-FR" sz="1455" dirty="0">
                    <a:solidFill>
                      <a:srgbClr val="000000"/>
                    </a:solidFill>
                    <a:latin typeface="Arial" panose="020B0604020202020204" pitchFamily="34" charset="0"/>
                  </a:rPr>
                  <a:t>(Contenu)</a:t>
                </a:r>
                <a:endParaRPr lang="fr-FR" altLang="fr-FR" sz="1455" dirty="0">
                  <a:latin typeface="Arial" panose="020B0604020202020204" pitchFamily="34" charset="0"/>
                </a:endParaRPr>
              </a:p>
            </p:txBody>
          </p:sp>
          <p:sp>
            <p:nvSpPr>
              <p:cNvPr id="32" name="Rectangle 1040">
                <a:extLst>
                  <a:ext uri="{FF2B5EF4-FFF2-40B4-BE49-F238E27FC236}">
                    <a16:creationId xmlns:a16="http://schemas.microsoft.com/office/drawing/2014/main" id="{4A63889A-5263-4277-9B67-77D247D74AC8}"/>
                  </a:ext>
                </a:extLst>
              </p:cNvPr>
              <p:cNvSpPr>
                <a:spLocks noChangeArrowheads="1"/>
              </p:cNvSpPr>
              <p:nvPr/>
            </p:nvSpPr>
            <p:spPr bwMode="auto">
              <a:xfrm>
                <a:off x="4066" y="1695"/>
                <a:ext cx="1125"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9638">
                  <a:defRPr sz="2400">
                    <a:solidFill>
                      <a:schemeClr val="tx1"/>
                    </a:solidFill>
                    <a:latin typeface="Times New Roman" panose="02020603050405020304" pitchFamily="18" charset="0"/>
                  </a:defRPr>
                </a:lvl1pPr>
                <a:lvl2pPr marL="739775" indent="-284163" defTabSz="909638">
                  <a:defRPr sz="2400">
                    <a:solidFill>
                      <a:schemeClr val="tx1"/>
                    </a:solidFill>
                    <a:latin typeface="Times New Roman" panose="02020603050405020304" pitchFamily="18" charset="0"/>
                  </a:defRPr>
                </a:lvl2pPr>
                <a:lvl3pPr marL="1138238" indent="-228600" defTabSz="909638">
                  <a:defRPr sz="2400">
                    <a:solidFill>
                      <a:schemeClr val="tx1"/>
                    </a:solidFill>
                    <a:latin typeface="Times New Roman" panose="02020603050405020304" pitchFamily="18" charset="0"/>
                  </a:defRPr>
                </a:lvl3pPr>
                <a:lvl4pPr marL="1593850" indent="-228600" defTabSz="909638">
                  <a:defRPr sz="2400">
                    <a:solidFill>
                      <a:schemeClr val="tx1"/>
                    </a:solidFill>
                    <a:latin typeface="Times New Roman" panose="02020603050405020304" pitchFamily="18" charset="0"/>
                  </a:defRPr>
                </a:lvl4pPr>
                <a:lvl5pPr marL="2047875" indent="-227013" defTabSz="909638">
                  <a:defRPr sz="2400">
                    <a:solidFill>
                      <a:schemeClr val="tx1"/>
                    </a:solidFill>
                    <a:latin typeface="Times New Roman" panose="02020603050405020304" pitchFamily="18" charset="0"/>
                  </a:defRPr>
                </a:lvl5pPr>
                <a:lvl6pPr marL="2505075" indent="-227013" defTabSz="909638" eaLnBrk="0" fontAlgn="base" hangingPunct="0">
                  <a:spcBef>
                    <a:spcPct val="0"/>
                  </a:spcBef>
                  <a:spcAft>
                    <a:spcPct val="0"/>
                  </a:spcAft>
                  <a:defRPr sz="2400">
                    <a:solidFill>
                      <a:schemeClr val="tx1"/>
                    </a:solidFill>
                    <a:latin typeface="Times New Roman" panose="02020603050405020304" pitchFamily="18" charset="0"/>
                  </a:defRPr>
                </a:lvl6pPr>
                <a:lvl7pPr marL="2962275" indent="-227013" defTabSz="909638" eaLnBrk="0" fontAlgn="base" hangingPunct="0">
                  <a:spcBef>
                    <a:spcPct val="0"/>
                  </a:spcBef>
                  <a:spcAft>
                    <a:spcPct val="0"/>
                  </a:spcAft>
                  <a:defRPr sz="2400">
                    <a:solidFill>
                      <a:schemeClr val="tx1"/>
                    </a:solidFill>
                    <a:latin typeface="Times New Roman" panose="02020603050405020304" pitchFamily="18" charset="0"/>
                  </a:defRPr>
                </a:lvl7pPr>
                <a:lvl8pPr marL="3419475" indent="-227013" defTabSz="909638" eaLnBrk="0" fontAlgn="base" hangingPunct="0">
                  <a:spcBef>
                    <a:spcPct val="0"/>
                  </a:spcBef>
                  <a:spcAft>
                    <a:spcPct val="0"/>
                  </a:spcAft>
                  <a:defRPr sz="2400">
                    <a:solidFill>
                      <a:schemeClr val="tx1"/>
                    </a:solidFill>
                    <a:latin typeface="Times New Roman" panose="02020603050405020304" pitchFamily="18" charset="0"/>
                  </a:defRPr>
                </a:lvl8pPr>
                <a:lvl9pPr marL="3876675" indent="-227013" defTabSz="90963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fr-FR" sz="1455" dirty="0">
                    <a:solidFill>
                      <a:srgbClr val="000000"/>
                    </a:solidFill>
                    <a:latin typeface="Arial" panose="020B0604020202020204" pitchFamily="34" charset="0"/>
                  </a:rPr>
                  <a:t> : 03453120002787</a:t>
                </a:r>
                <a:endParaRPr lang="fr-FR" altLang="fr-FR" sz="1455" dirty="0">
                  <a:latin typeface="Arial" panose="020B0604020202020204" pitchFamily="34" charset="0"/>
                </a:endParaRPr>
              </a:p>
            </p:txBody>
          </p:sp>
          <p:sp>
            <p:nvSpPr>
              <p:cNvPr id="33" name="Rectangle 1041">
                <a:extLst>
                  <a:ext uri="{FF2B5EF4-FFF2-40B4-BE49-F238E27FC236}">
                    <a16:creationId xmlns:a16="http://schemas.microsoft.com/office/drawing/2014/main" id="{153C4B3B-2C4F-4D8E-820A-DD7EB2C79B46}"/>
                  </a:ext>
                </a:extLst>
              </p:cNvPr>
              <p:cNvSpPr>
                <a:spLocks noChangeArrowheads="1"/>
              </p:cNvSpPr>
              <p:nvPr/>
            </p:nvSpPr>
            <p:spPr bwMode="auto">
              <a:xfrm>
                <a:off x="2705" y="1927"/>
                <a:ext cx="2234"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9638">
                  <a:defRPr sz="2400">
                    <a:solidFill>
                      <a:schemeClr val="tx1"/>
                    </a:solidFill>
                    <a:latin typeface="Times New Roman" panose="02020603050405020304" pitchFamily="18" charset="0"/>
                  </a:defRPr>
                </a:lvl1pPr>
                <a:lvl2pPr marL="739775" indent="-284163" defTabSz="909638">
                  <a:defRPr sz="2400">
                    <a:solidFill>
                      <a:schemeClr val="tx1"/>
                    </a:solidFill>
                    <a:latin typeface="Times New Roman" panose="02020603050405020304" pitchFamily="18" charset="0"/>
                  </a:defRPr>
                </a:lvl2pPr>
                <a:lvl3pPr marL="1138238" indent="-228600" defTabSz="909638">
                  <a:defRPr sz="2400">
                    <a:solidFill>
                      <a:schemeClr val="tx1"/>
                    </a:solidFill>
                    <a:latin typeface="Times New Roman" panose="02020603050405020304" pitchFamily="18" charset="0"/>
                  </a:defRPr>
                </a:lvl3pPr>
                <a:lvl4pPr marL="1593850" indent="-228600" defTabSz="909638">
                  <a:defRPr sz="2400">
                    <a:solidFill>
                      <a:schemeClr val="tx1"/>
                    </a:solidFill>
                    <a:latin typeface="Times New Roman" panose="02020603050405020304" pitchFamily="18" charset="0"/>
                  </a:defRPr>
                </a:lvl4pPr>
                <a:lvl5pPr marL="2047875" indent="-227013" defTabSz="909638">
                  <a:defRPr sz="2400">
                    <a:solidFill>
                      <a:schemeClr val="tx1"/>
                    </a:solidFill>
                    <a:latin typeface="Times New Roman" panose="02020603050405020304" pitchFamily="18" charset="0"/>
                  </a:defRPr>
                </a:lvl5pPr>
                <a:lvl6pPr marL="2505075" indent="-227013" defTabSz="909638" eaLnBrk="0" fontAlgn="base" hangingPunct="0">
                  <a:spcBef>
                    <a:spcPct val="0"/>
                  </a:spcBef>
                  <a:spcAft>
                    <a:spcPct val="0"/>
                  </a:spcAft>
                  <a:defRPr sz="2400">
                    <a:solidFill>
                      <a:schemeClr val="tx1"/>
                    </a:solidFill>
                    <a:latin typeface="Times New Roman" panose="02020603050405020304" pitchFamily="18" charset="0"/>
                  </a:defRPr>
                </a:lvl6pPr>
                <a:lvl7pPr marL="2962275" indent="-227013" defTabSz="909638" eaLnBrk="0" fontAlgn="base" hangingPunct="0">
                  <a:spcBef>
                    <a:spcPct val="0"/>
                  </a:spcBef>
                  <a:spcAft>
                    <a:spcPct val="0"/>
                  </a:spcAft>
                  <a:defRPr sz="2400">
                    <a:solidFill>
                      <a:schemeClr val="tx1"/>
                    </a:solidFill>
                    <a:latin typeface="Times New Roman" panose="02020603050405020304" pitchFamily="18" charset="0"/>
                  </a:defRPr>
                </a:lvl7pPr>
                <a:lvl8pPr marL="3419475" indent="-227013" defTabSz="909638" eaLnBrk="0" fontAlgn="base" hangingPunct="0">
                  <a:spcBef>
                    <a:spcPct val="0"/>
                  </a:spcBef>
                  <a:spcAft>
                    <a:spcPct val="0"/>
                  </a:spcAft>
                  <a:defRPr sz="2400">
                    <a:solidFill>
                      <a:schemeClr val="tx1"/>
                    </a:solidFill>
                    <a:latin typeface="Times New Roman" panose="02020603050405020304" pitchFamily="18" charset="0"/>
                  </a:defRPr>
                </a:lvl8pPr>
                <a:lvl9pPr marL="3876675" indent="-227013" defTabSz="909638"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en-US" altLang="fr-FR" sz="1364" dirty="0">
                    <a:solidFill>
                      <a:srgbClr val="000000"/>
                    </a:solidFill>
                    <a:latin typeface="Arial" panose="020B0604020202020204" pitchFamily="34" charset="0"/>
                  </a:rPr>
                  <a:t>COUNT</a:t>
                </a:r>
                <a:r>
                  <a:rPr lang="en-US" altLang="fr-FR" sz="1727" dirty="0">
                    <a:solidFill>
                      <a:srgbClr val="000000"/>
                    </a:solidFill>
                    <a:latin typeface="Arial" panose="020B0604020202020204" pitchFamily="34" charset="0"/>
                  </a:rPr>
                  <a:t> </a:t>
                </a:r>
                <a:r>
                  <a:rPr lang="en-US" altLang="fr-FR" sz="1364" dirty="0">
                    <a:solidFill>
                      <a:srgbClr val="000000"/>
                    </a:solidFill>
                    <a:latin typeface="Arial" panose="020B0604020202020204" pitchFamily="34" charset="0"/>
                  </a:rPr>
                  <a:t>(</a:t>
                </a:r>
                <a:r>
                  <a:rPr lang="en-US" altLang="fr-FR" sz="1455" dirty="0">
                    <a:solidFill>
                      <a:srgbClr val="000000"/>
                    </a:solidFill>
                    <a:latin typeface="Arial" panose="020B0604020202020204" pitchFamily="34" charset="0"/>
                  </a:rPr>
                  <a:t>Qté</a:t>
                </a:r>
                <a:r>
                  <a:rPr lang="en-US" altLang="fr-FR" sz="1364" dirty="0">
                    <a:solidFill>
                      <a:srgbClr val="000000"/>
                    </a:solidFill>
                    <a:latin typeface="Arial" panose="020B0604020202020204" pitchFamily="34" charset="0"/>
                  </a:rPr>
                  <a:t>) : 24</a:t>
                </a:r>
                <a:r>
                  <a:rPr lang="en-US" altLang="fr-FR" sz="1727" dirty="0">
                    <a:solidFill>
                      <a:srgbClr val="000000"/>
                    </a:solidFill>
                    <a:latin typeface="Arial" panose="020B0604020202020204" pitchFamily="34" charset="0"/>
                  </a:rPr>
                  <a:t>              </a:t>
                </a:r>
                <a:r>
                  <a:rPr lang="en-US" altLang="fr-FR" sz="1364" dirty="0">
                    <a:solidFill>
                      <a:srgbClr val="000000"/>
                    </a:solidFill>
                    <a:latin typeface="Arial" panose="020B0604020202020204" pitchFamily="34" charset="0"/>
                  </a:rPr>
                  <a:t>LOT</a:t>
                </a:r>
                <a:r>
                  <a:rPr lang="en-US" altLang="fr-FR" sz="1727" dirty="0">
                    <a:solidFill>
                      <a:srgbClr val="000000"/>
                    </a:solidFill>
                    <a:latin typeface="Arial" panose="020B0604020202020204" pitchFamily="34" charset="0"/>
                  </a:rPr>
                  <a:t> </a:t>
                </a:r>
                <a:r>
                  <a:rPr lang="en-US" altLang="fr-FR" sz="1364" dirty="0">
                    <a:solidFill>
                      <a:srgbClr val="000000"/>
                    </a:solidFill>
                    <a:latin typeface="Arial" panose="020B0604020202020204" pitchFamily="34" charset="0"/>
                  </a:rPr>
                  <a:t>: 1234</a:t>
                </a:r>
                <a:endParaRPr lang="fr-FR" altLang="fr-FR" sz="1364" dirty="0">
                  <a:latin typeface="Arial" panose="020B0604020202020204" pitchFamily="34" charset="0"/>
                </a:endParaRPr>
              </a:p>
            </p:txBody>
          </p:sp>
          <p:sp>
            <p:nvSpPr>
              <p:cNvPr id="34" name="Rectangle 1042">
                <a:extLst>
                  <a:ext uri="{FF2B5EF4-FFF2-40B4-BE49-F238E27FC236}">
                    <a16:creationId xmlns:a16="http://schemas.microsoft.com/office/drawing/2014/main" id="{B111B41D-57B0-4AA3-8D17-5907ECC0A4CA}"/>
                  </a:ext>
                </a:extLst>
              </p:cNvPr>
              <p:cNvSpPr>
                <a:spLocks noChangeArrowheads="1"/>
              </p:cNvSpPr>
              <p:nvPr/>
            </p:nvSpPr>
            <p:spPr bwMode="auto">
              <a:xfrm>
                <a:off x="2718" y="2146"/>
                <a:ext cx="452"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9638">
                  <a:defRPr sz="2400">
                    <a:solidFill>
                      <a:schemeClr val="tx1"/>
                    </a:solidFill>
                    <a:latin typeface="Times New Roman" panose="02020603050405020304" pitchFamily="18" charset="0"/>
                  </a:defRPr>
                </a:lvl1pPr>
                <a:lvl2pPr marL="739775" indent="-284163" defTabSz="909638">
                  <a:defRPr sz="2400">
                    <a:solidFill>
                      <a:schemeClr val="tx1"/>
                    </a:solidFill>
                    <a:latin typeface="Times New Roman" panose="02020603050405020304" pitchFamily="18" charset="0"/>
                  </a:defRPr>
                </a:lvl2pPr>
                <a:lvl3pPr marL="1138238" indent="-228600" defTabSz="909638">
                  <a:defRPr sz="2400">
                    <a:solidFill>
                      <a:schemeClr val="tx1"/>
                    </a:solidFill>
                    <a:latin typeface="Times New Roman" panose="02020603050405020304" pitchFamily="18" charset="0"/>
                  </a:defRPr>
                </a:lvl3pPr>
                <a:lvl4pPr marL="1593850" indent="-228600" defTabSz="909638">
                  <a:defRPr sz="2400">
                    <a:solidFill>
                      <a:schemeClr val="tx1"/>
                    </a:solidFill>
                    <a:latin typeface="Times New Roman" panose="02020603050405020304" pitchFamily="18" charset="0"/>
                  </a:defRPr>
                </a:lvl4pPr>
                <a:lvl5pPr marL="2047875" indent="-227013" defTabSz="909638">
                  <a:defRPr sz="2400">
                    <a:solidFill>
                      <a:schemeClr val="tx1"/>
                    </a:solidFill>
                    <a:latin typeface="Times New Roman" panose="02020603050405020304" pitchFamily="18" charset="0"/>
                  </a:defRPr>
                </a:lvl5pPr>
                <a:lvl6pPr marL="2505075" indent="-227013" defTabSz="909638" eaLnBrk="0" fontAlgn="base" hangingPunct="0">
                  <a:spcBef>
                    <a:spcPct val="0"/>
                  </a:spcBef>
                  <a:spcAft>
                    <a:spcPct val="0"/>
                  </a:spcAft>
                  <a:defRPr sz="2400">
                    <a:solidFill>
                      <a:schemeClr val="tx1"/>
                    </a:solidFill>
                    <a:latin typeface="Times New Roman" panose="02020603050405020304" pitchFamily="18" charset="0"/>
                  </a:defRPr>
                </a:lvl6pPr>
                <a:lvl7pPr marL="2962275" indent="-227013" defTabSz="909638" eaLnBrk="0" fontAlgn="base" hangingPunct="0">
                  <a:spcBef>
                    <a:spcPct val="0"/>
                  </a:spcBef>
                  <a:spcAft>
                    <a:spcPct val="0"/>
                  </a:spcAft>
                  <a:defRPr sz="2400">
                    <a:solidFill>
                      <a:schemeClr val="tx1"/>
                    </a:solidFill>
                    <a:latin typeface="Times New Roman" panose="02020603050405020304" pitchFamily="18" charset="0"/>
                  </a:defRPr>
                </a:lvl7pPr>
                <a:lvl8pPr marL="3419475" indent="-227013" defTabSz="909638" eaLnBrk="0" fontAlgn="base" hangingPunct="0">
                  <a:spcBef>
                    <a:spcPct val="0"/>
                  </a:spcBef>
                  <a:spcAft>
                    <a:spcPct val="0"/>
                  </a:spcAft>
                  <a:defRPr sz="2400">
                    <a:solidFill>
                      <a:schemeClr val="tx1"/>
                    </a:solidFill>
                    <a:latin typeface="Times New Roman" panose="02020603050405020304" pitchFamily="18" charset="0"/>
                  </a:defRPr>
                </a:lvl8pPr>
                <a:lvl9pPr marL="3876675" indent="-227013" defTabSz="90963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fr-FR" sz="1364" dirty="0">
                    <a:solidFill>
                      <a:srgbClr val="000000"/>
                    </a:solidFill>
                    <a:latin typeface="Arial" panose="020B0604020202020204" pitchFamily="34" charset="0"/>
                  </a:rPr>
                  <a:t>USE BY</a:t>
                </a:r>
                <a:endParaRPr lang="fr-FR" altLang="fr-FR" sz="636" dirty="0">
                  <a:latin typeface="Arial" panose="020B0604020202020204" pitchFamily="34" charset="0"/>
                </a:endParaRPr>
              </a:p>
            </p:txBody>
          </p:sp>
          <p:sp>
            <p:nvSpPr>
              <p:cNvPr id="35" name="Rectangle 1043">
                <a:extLst>
                  <a:ext uri="{FF2B5EF4-FFF2-40B4-BE49-F238E27FC236}">
                    <a16:creationId xmlns:a16="http://schemas.microsoft.com/office/drawing/2014/main" id="{FBB3E5ED-034F-4FA8-B1B5-F28F68B3A296}"/>
                  </a:ext>
                </a:extLst>
              </p:cNvPr>
              <p:cNvSpPr>
                <a:spLocks noChangeArrowheads="1"/>
              </p:cNvSpPr>
              <p:nvPr/>
            </p:nvSpPr>
            <p:spPr bwMode="auto">
              <a:xfrm>
                <a:off x="3351" y="2167"/>
                <a:ext cx="494"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9638">
                  <a:defRPr sz="2400">
                    <a:solidFill>
                      <a:schemeClr val="tx1"/>
                    </a:solidFill>
                    <a:latin typeface="Times New Roman" panose="02020603050405020304" pitchFamily="18" charset="0"/>
                  </a:defRPr>
                </a:lvl1pPr>
                <a:lvl2pPr marL="739775" indent="-284163" defTabSz="909638">
                  <a:defRPr sz="2400">
                    <a:solidFill>
                      <a:schemeClr val="tx1"/>
                    </a:solidFill>
                    <a:latin typeface="Times New Roman" panose="02020603050405020304" pitchFamily="18" charset="0"/>
                  </a:defRPr>
                </a:lvl2pPr>
                <a:lvl3pPr marL="1138238" indent="-228600" defTabSz="909638">
                  <a:defRPr sz="2400">
                    <a:solidFill>
                      <a:schemeClr val="tx1"/>
                    </a:solidFill>
                    <a:latin typeface="Times New Roman" panose="02020603050405020304" pitchFamily="18" charset="0"/>
                  </a:defRPr>
                </a:lvl3pPr>
                <a:lvl4pPr marL="1593850" indent="-228600" defTabSz="909638">
                  <a:defRPr sz="2400">
                    <a:solidFill>
                      <a:schemeClr val="tx1"/>
                    </a:solidFill>
                    <a:latin typeface="Times New Roman" panose="02020603050405020304" pitchFamily="18" charset="0"/>
                  </a:defRPr>
                </a:lvl4pPr>
                <a:lvl5pPr marL="2047875" indent="-227013" defTabSz="909638">
                  <a:defRPr sz="2400">
                    <a:solidFill>
                      <a:schemeClr val="tx1"/>
                    </a:solidFill>
                    <a:latin typeface="Times New Roman" panose="02020603050405020304" pitchFamily="18" charset="0"/>
                  </a:defRPr>
                </a:lvl5pPr>
                <a:lvl6pPr marL="2505075" indent="-227013" defTabSz="909638" eaLnBrk="0" fontAlgn="base" hangingPunct="0">
                  <a:spcBef>
                    <a:spcPct val="0"/>
                  </a:spcBef>
                  <a:spcAft>
                    <a:spcPct val="0"/>
                  </a:spcAft>
                  <a:defRPr sz="2400">
                    <a:solidFill>
                      <a:schemeClr val="tx1"/>
                    </a:solidFill>
                    <a:latin typeface="Times New Roman" panose="02020603050405020304" pitchFamily="18" charset="0"/>
                  </a:defRPr>
                </a:lvl6pPr>
                <a:lvl7pPr marL="2962275" indent="-227013" defTabSz="909638" eaLnBrk="0" fontAlgn="base" hangingPunct="0">
                  <a:spcBef>
                    <a:spcPct val="0"/>
                  </a:spcBef>
                  <a:spcAft>
                    <a:spcPct val="0"/>
                  </a:spcAft>
                  <a:defRPr sz="2400">
                    <a:solidFill>
                      <a:schemeClr val="tx1"/>
                    </a:solidFill>
                    <a:latin typeface="Times New Roman" panose="02020603050405020304" pitchFamily="18" charset="0"/>
                  </a:defRPr>
                </a:lvl7pPr>
                <a:lvl8pPr marL="3419475" indent="-227013" defTabSz="909638" eaLnBrk="0" fontAlgn="base" hangingPunct="0">
                  <a:spcBef>
                    <a:spcPct val="0"/>
                  </a:spcBef>
                  <a:spcAft>
                    <a:spcPct val="0"/>
                  </a:spcAft>
                  <a:defRPr sz="2400">
                    <a:solidFill>
                      <a:schemeClr val="tx1"/>
                    </a:solidFill>
                    <a:latin typeface="Times New Roman" panose="02020603050405020304" pitchFamily="18" charset="0"/>
                  </a:defRPr>
                </a:lvl8pPr>
                <a:lvl9pPr marL="3876675" indent="-227013" defTabSz="90963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fr-FR" sz="1455" dirty="0">
                    <a:solidFill>
                      <a:srgbClr val="000000"/>
                    </a:solidFill>
                    <a:latin typeface="Arial" panose="020B0604020202020204" pitchFamily="34" charset="0"/>
                  </a:rPr>
                  <a:t>(D.L.C.) </a:t>
                </a:r>
                <a:endParaRPr lang="fr-FR" altLang="fr-FR" sz="1455" dirty="0">
                  <a:latin typeface="Arial" panose="020B0604020202020204" pitchFamily="34" charset="0"/>
                </a:endParaRPr>
              </a:p>
            </p:txBody>
          </p:sp>
          <p:sp>
            <p:nvSpPr>
              <p:cNvPr id="36" name="Rectangle 1044">
                <a:extLst>
                  <a:ext uri="{FF2B5EF4-FFF2-40B4-BE49-F238E27FC236}">
                    <a16:creationId xmlns:a16="http://schemas.microsoft.com/office/drawing/2014/main" id="{DA6414A2-C7C5-4C82-8E64-1C7079C7492A}"/>
                  </a:ext>
                </a:extLst>
              </p:cNvPr>
              <p:cNvSpPr>
                <a:spLocks noChangeArrowheads="1"/>
              </p:cNvSpPr>
              <p:nvPr/>
            </p:nvSpPr>
            <p:spPr bwMode="auto">
              <a:xfrm>
                <a:off x="3817" y="2167"/>
                <a:ext cx="763"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9638">
                  <a:defRPr sz="2400">
                    <a:solidFill>
                      <a:schemeClr val="tx1"/>
                    </a:solidFill>
                    <a:latin typeface="Times New Roman" panose="02020603050405020304" pitchFamily="18" charset="0"/>
                  </a:defRPr>
                </a:lvl1pPr>
                <a:lvl2pPr marL="739775" indent="-284163" defTabSz="909638">
                  <a:defRPr sz="2400">
                    <a:solidFill>
                      <a:schemeClr val="tx1"/>
                    </a:solidFill>
                    <a:latin typeface="Times New Roman" panose="02020603050405020304" pitchFamily="18" charset="0"/>
                  </a:defRPr>
                </a:lvl2pPr>
                <a:lvl3pPr marL="1138238" indent="-228600" defTabSz="909638">
                  <a:defRPr sz="2400">
                    <a:solidFill>
                      <a:schemeClr val="tx1"/>
                    </a:solidFill>
                    <a:latin typeface="Times New Roman" panose="02020603050405020304" pitchFamily="18" charset="0"/>
                  </a:defRPr>
                </a:lvl3pPr>
                <a:lvl4pPr marL="1593850" indent="-228600" defTabSz="909638">
                  <a:defRPr sz="2400">
                    <a:solidFill>
                      <a:schemeClr val="tx1"/>
                    </a:solidFill>
                    <a:latin typeface="Times New Roman" panose="02020603050405020304" pitchFamily="18" charset="0"/>
                  </a:defRPr>
                </a:lvl4pPr>
                <a:lvl5pPr marL="2047875" indent="-227013" defTabSz="909638">
                  <a:defRPr sz="2400">
                    <a:solidFill>
                      <a:schemeClr val="tx1"/>
                    </a:solidFill>
                    <a:latin typeface="Times New Roman" panose="02020603050405020304" pitchFamily="18" charset="0"/>
                  </a:defRPr>
                </a:lvl5pPr>
                <a:lvl6pPr marL="2505075" indent="-227013" defTabSz="909638" eaLnBrk="0" fontAlgn="base" hangingPunct="0">
                  <a:spcBef>
                    <a:spcPct val="0"/>
                  </a:spcBef>
                  <a:spcAft>
                    <a:spcPct val="0"/>
                  </a:spcAft>
                  <a:defRPr sz="2400">
                    <a:solidFill>
                      <a:schemeClr val="tx1"/>
                    </a:solidFill>
                    <a:latin typeface="Times New Roman" panose="02020603050405020304" pitchFamily="18" charset="0"/>
                  </a:defRPr>
                </a:lvl6pPr>
                <a:lvl7pPr marL="2962275" indent="-227013" defTabSz="909638" eaLnBrk="0" fontAlgn="base" hangingPunct="0">
                  <a:spcBef>
                    <a:spcPct val="0"/>
                  </a:spcBef>
                  <a:spcAft>
                    <a:spcPct val="0"/>
                  </a:spcAft>
                  <a:defRPr sz="2400">
                    <a:solidFill>
                      <a:schemeClr val="tx1"/>
                    </a:solidFill>
                    <a:latin typeface="Times New Roman" panose="02020603050405020304" pitchFamily="18" charset="0"/>
                  </a:defRPr>
                </a:lvl7pPr>
                <a:lvl8pPr marL="3419475" indent="-227013" defTabSz="909638" eaLnBrk="0" fontAlgn="base" hangingPunct="0">
                  <a:spcBef>
                    <a:spcPct val="0"/>
                  </a:spcBef>
                  <a:spcAft>
                    <a:spcPct val="0"/>
                  </a:spcAft>
                  <a:defRPr sz="2400">
                    <a:solidFill>
                      <a:schemeClr val="tx1"/>
                    </a:solidFill>
                    <a:latin typeface="Times New Roman" panose="02020603050405020304" pitchFamily="18" charset="0"/>
                  </a:defRPr>
                </a:lvl8pPr>
                <a:lvl9pPr marL="3876675" indent="-227013" defTabSz="90963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fr-FR" sz="1455" dirty="0">
                    <a:solidFill>
                      <a:srgbClr val="000000"/>
                    </a:solidFill>
                    <a:latin typeface="Arial" panose="020B0604020202020204" pitchFamily="34" charset="0"/>
                  </a:rPr>
                  <a:t> : 31 12 2006</a:t>
                </a:r>
                <a:endParaRPr lang="fr-FR" altLang="fr-FR" sz="1455" dirty="0">
                  <a:latin typeface="Arial" panose="020B0604020202020204" pitchFamily="34" charset="0"/>
                </a:endParaRPr>
              </a:p>
            </p:txBody>
          </p:sp>
          <p:sp>
            <p:nvSpPr>
              <p:cNvPr id="37" name="Text Box 1045">
                <a:extLst>
                  <a:ext uri="{FF2B5EF4-FFF2-40B4-BE49-F238E27FC236}">
                    <a16:creationId xmlns:a16="http://schemas.microsoft.com/office/drawing/2014/main" id="{8ACB347A-182A-4A87-B553-5155DB1AC0F5}"/>
                  </a:ext>
                </a:extLst>
              </p:cNvPr>
              <p:cNvSpPr txBox="1">
                <a:spLocks noChangeArrowheads="1"/>
              </p:cNvSpPr>
              <p:nvPr/>
            </p:nvSpPr>
            <p:spPr bwMode="auto">
              <a:xfrm>
                <a:off x="3611" y="4198"/>
                <a:ext cx="1942" cy="173"/>
              </a:xfrm>
              <a:prstGeom prst="rect">
                <a:avLst/>
              </a:prstGeom>
              <a:solidFill>
                <a:srgbClr val="FFFFFF"/>
              </a:solidFill>
              <a:ln>
                <a:noFill/>
              </a:ln>
              <a:extLst>
                <a:ext uri="{91240B29-F687-4F45-9708-019B960494DF}">
                  <a14:hiddenLine xmlns:a14="http://schemas.microsoft.com/office/drawing/2010/main" w="9525">
                    <a:solidFill>
                      <a:schemeClr val="bg2"/>
                    </a:solidFill>
                    <a:miter lim="800000"/>
                    <a:headEnd/>
                    <a:tailEnd/>
                  </a14:hiddenLine>
                </a:ext>
              </a:extLst>
            </p:spPr>
            <p:txBody>
              <a:bodyPr lIns="82762" tIns="41381" rIns="82762" bIns="41381"/>
              <a:lstStyle>
                <a:lvl1pPr defTabSz="909638">
                  <a:defRPr sz="2400">
                    <a:solidFill>
                      <a:schemeClr val="tx1"/>
                    </a:solidFill>
                    <a:latin typeface="Times New Roman" panose="02020603050405020304" pitchFamily="18" charset="0"/>
                  </a:defRPr>
                </a:lvl1pPr>
                <a:lvl2pPr marL="739775" indent="-284163" defTabSz="909638">
                  <a:defRPr sz="2400">
                    <a:solidFill>
                      <a:schemeClr val="tx1"/>
                    </a:solidFill>
                    <a:latin typeface="Times New Roman" panose="02020603050405020304" pitchFamily="18" charset="0"/>
                  </a:defRPr>
                </a:lvl2pPr>
                <a:lvl3pPr marL="1138238" indent="-228600" defTabSz="909638">
                  <a:defRPr sz="2400">
                    <a:solidFill>
                      <a:schemeClr val="tx1"/>
                    </a:solidFill>
                    <a:latin typeface="Times New Roman" panose="02020603050405020304" pitchFamily="18" charset="0"/>
                  </a:defRPr>
                </a:lvl3pPr>
                <a:lvl4pPr marL="1593850" indent="-228600" defTabSz="909638">
                  <a:defRPr sz="2400">
                    <a:solidFill>
                      <a:schemeClr val="tx1"/>
                    </a:solidFill>
                    <a:latin typeface="Times New Roman" panose="02020603050405020304" pitchFamily="18" charset="0"/>
                  </a:defRPr>
                </a:lvl4pPr>
                <a:lvl5pPr marL="2047875" indent="-227013" defTabSz="909638">
                  <a:defRPr sz="2400">
                    <a:solidFill>
                      <a:schemeClr val="tx1"/>
                    </a:solidFill>
                    <a:latin typeface="Times New Roman" panose="02020603050405020304" pitchFamily="18" charset="0"/>
                  </a:defRPr>
                </a:lvl5pPr>
                <a:lvl6pPr marL="2505075" indent="-227013" defTabSz="909638" eaLnBrk="0" fontAlgn="base" hangingPunct="0">
                  <a:spcBef>
                    <a:spcPct val="0"/>
                  </a:spcBef>
                  <a:spcAft>
                    <a:spcPct val="0"/>
                  </a:spcAft>
                  <a:defRPr sz="2400">
                    <a:solidFill>
                      <a:schemeClr val="tx1"/>
                    </a:solidFill>
                    <a:latin typeface="Times New Roman" panose="02020603050405020304" pitchFamily="18" charset="0"/>
                  </a:defRPr>
                </a:lvl6pPr>
                <a:lvl7pPr marL="2962275" indent="-227013" defTabSz="909638" eaLnBrk="0" fontAlgn="base" hangingPunct="0">
                  <a:spcBef>
                    <a:spcPct val="0"/>
                  </a:spcBef>
                  <a:spcAft>
                    <a:spcPct val="0"/>
                  </a:spcAft>
                  <a:defRPr sz="2400">
                    <a:solidFill>
                      <a:schemeClr val="tx1"/>
                    </a:solidFill>
                    <a:latin typeface="Times New Roman" panose="02020603050405020304" pitchFamily="18" charset="0"/>
                  </a:defRPr>
                </a:lvl7pPr>
                <a:lvl8pPr marL="3419475" indent="-227013" defTabSz="909638" eaLnBrk="0" fontAlgn="base" hangingPunct="0">
                  <a:spcBef>
                    <a:spcPct val="0"/>
                  </a:spcBef>
                  <a:spcAft>
                    <a:spcPct val="0"/>
                  </a:spcAft>
                  <a:defRPr sz="2400">
                    <a:solidFill>
                      <a:schemeClr val="tx1"/>
                    </a:solidFill>
                    <a:latin typeface="Times New Roman" panose="02020603050405020304" pitchFamily="18" charset="0"/>
                  </a:defRPr>
                </a:lvl8pPr>
                <a:lvl9pPr marL="3876675" indent="-227013" defTabSz="909638"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091" dirty="0">
                    <a:solidFill>
                      <a:schemeClr val="bg2"/>
                    </a:solidFill>
                    <a:latin typeface="Arial" panose="020B0604020202020204" pitchFamily="34" charset="0"/>
                  </a:rPr>
                  <a:t>(00)034531200000002534(10)1234</a:t>
                </a:r>
                <a:endParaRPr lang="fr-FR" altLang="fr-FR" sz="909" dirty="0">
                  <a:solidFill>
                    <a:schemeClr val="bg2"/>
                  </a:solidFill>
                  <a:latin typeface="Arial" panose="020B0604020202020204" pitchFamily="34" charset="0"/>
                </a:endParaRPr>
              </a:p>
              <a:p>
                <a:endParaRPr lang="fr-FR" altLang="fr-FR" sz="909" dirty="0">
                  <a:solidFill>
                    <a:schemeClr val="bg2"/>
                  </a:solidFill>
                  <a:latin typeface="Arial" panose="020B0604020202020204" pitchFamily="34" charset="0"/>
                </a:endParaRPr>
              </a:p>
            </p:txBody>
          </p:sp>
          <p:pic>
            <p:nvPicPr>
              <p:cNvPr id="38" name="Picture 1046">
                <a:extLst>
                  <a:ext uri="{FF2B5EF4-FFF2-40B4-BE49-F238E27FC236}">
                    <a16:creationId xmlns:a16="http://schemas.microsoft.com/office/drawing/2014/main" id="{9ECCD249-5D4E-4B68-AD86-F3B016A94A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1" y="3441"/>
                <a:ext cx="1841" cy="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Text Box 1047">
                <a:extLst>
                  <a:ext uri="{FF2B5EF4-FFF2-40B4-BE49-F238E27FC236}">
                    <a16:creationId xmlns:a16="http://schemas.microsoft.com/office/drawing/2014/main" id="{7C401B7E-88CF-49C2-A6F1-2C00355394B2}"/>
                  </a:ext>
                </a:extLst>
              </p:cNvPr>
              <p:cNvSpPr txBox="1">
                <a:spLocks noChangeArrowheads="1"/>
              </p:cNvSpPr>
              <p:nvPr/>
            </p:nvSpPr>
            <p:spPr bwMode="auto">
              <a:xfrm>
                <a:off x="3461" y="3257"/>
                <a:ext cx="2367" cy="1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762" tIns="41381" rIns="82762" bIns="41381"/>
              <a:lstStyle>
                <a:lvl1pPr defTabSz="909638">
                  <a:defRPr sz="2400">
                    <a:solidFill>
                      <a:schemeClr val="tx1"/>
                    </a:solidFill>
                    <a:latin typeface="Times New Roman" panose="02020603050405020304" pitchFamily="18" charset="0"/>
                  </a:defRPr>
                </a:lvl1pPr>
                <a:lvl2pPr marL="739775" indent="-284163" defTabSz="909638">
                  <a:defRPr sz="2400">
                    <a:solidFill>
                      <a:schemeClr val="tx1"/>
                    </a:solidFill>
                    <a:latin typeface="Times New Roman" panose="02020603050405020304" pitchFamily="18" charset="0"/>
                  </a:defRPr>
                </a:lvl2pPr>
                <a:lvl3pPr marL="1138238" indent="-228600" defTabSz="909638">
                  <a:defRPr sz="2400">
                    <a:solidFill>
                      <a:schemeClr val="tx1"/>
                    </a:solidFill>
                    <a:latin typeface="Times New Roman" panose="02020603050405020304" pitchFamily="18" charset="0"/>
                  </a:defRPr>
                </a:lvl3pPr>
                <a:lvl4pPr marL="1593850" indent="-228600" defTabSz="909638">
                  <a:defRPr sz="2400">
                    <a:solidFill>
                      <a:schemeClr val="tx1"/>
                    </a:solidFill>
                    <a:latin typeface="Times New Roman" panose="02020603050405020304" pitchFamily="18" charset="0"/>
                  </a:defRPr>
                </a:lvl4pPr>
                <a:lvl5pPr marL="2047875" indent="-227013" defTabSz="909638">
                  <a:defRPr sz="2400">
                    <a:solidFill>
                      <a:schemeClr val="tx1"/>
                    </a:solidFill>
                    <a:latin typeface="Times New Roman" panose="02020603050405020304" pitchFamily="18" charset="0"/>
                  </a:defRPr>
                </a:lvl5pPr>
                <a:lvl6pPr marL="2505075" indent="-227013" defTabSz="909638" eaLnBrk="0" fontAlgn="base" hangingPunct="0">
                  <a:spcBef>
                    <a:spcPct val="0"/>
                  </a:spcBef>
                  <a:spcAft>
                    <a:spcPct val="0"/>
                  </a:spcAft>
                  <a:defRPr sz="2400">
                    <a:solidFill>
                      <a:schemeClr val="tx1"/>
                    </a:solidFill>
                    <a:latin typeface="Times New Roman" panose="02020603050405020304" pitchFamily="18" charset="0"/>
                  </a:defRPr>
                </a:lvl6pPr>
                <a:lvl7pPr marL="2962275" indent="-227013" defTabSz="909638" eaLnBrk="0" fontAlgn="base" hangingPunct="0">
                  <a:spcBef>
                    <a:spcPct val="0"/>
                  </a:spcBef>
                  <a:spcAft>
                    <a:spcPct val="0"/>
                  </a:spcAft>
                  <a:defRPr sz="2400">
                    <a:solidFill>
                      <a:schemeClr val="tx1"/>
                    </a:solidFill>
                    <a:latin typeface="Times New Roman" panose="02020603050405020304" pitchFamily="18" charset="0"/>
                  </a:defRPr>
                </a:lvl7pPr>
                <a:lvl8pPr marL="3419475" indent="-227013" defTabSz="909638" eaLnBrk="0" fontAlgn="base" hangingPunct="0">
                  <a:spcBef>
                    <a:spcPct val="0"/>
                  </a:spcBef>
                  <a:spcAft>
                    <a:spcPct val="0"/>
                  </a:spcAft>
                  <a:defRPr sz="2400">
                    <a:solidFill>
                      <a:schemeClr val="tx1"/>
                    </a:solidFill>
                    <a:latin typeface="Times New Roman" panose="02020603050405020304" pitchFamily="18" charset="0"/>
                  </a:defRPr>
                </a:lvl8pPr>
                <a:lvl9pPr marL="3876675" indent="-227013" defTabSz="909638"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091" dirty="0">
                    <a:solidFill>
                      <a:schemeClr val="bg2"/>
                    </a:solidFill>
                    <a:latin typeface="Arial" panose="020B0604020202020204" pitchFamily="34" charset="0"/>
                  </a:rPr>
                  <a:t>(02)03453120002787(17)061231(37)24</a:t>
                </a:r>
              </a:p>
            </p:txBody>
          </p:sp>
          <p:pic>
            <p:nvPicPr>
              <p:cNvPr id="40" name="Picture 1048">
                <a:extLst>
                  <a:ext uri="{FF2B5EF4-FFF2-40B4-BE49-F238E27FC236}">
                    <a16:creationId xmlns:a16="http://schemas.microsoft.com/office/drawing/2014/main" id="{C76E1EEC-98F2-4E73-9BB8-E351717DEE6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3" y="2484"/>
                <a:ext cx="2632" cy="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9" name="Groupe 8">
            <a:extLst>
              <a:ext uri="{FF2B5EF4-FFF2-40B4-BE49-F238E27FC236}">
                <a16:creationId xmlns:a16="http://schemas.microsoft.com/office/drawing/2014/main" id="{C6781702-EDC8-4BF2-BD79-0701E8F06783}"/>
              </a:ext>
            </a:extLst>
          </p:cNvPr>
          <p:cNvGrpSpPr/>
          <p:nvPr/>
        </p:nvGrpSpPr>
        <p:grpSpPr>
          <a:xfrm>
            <a:off x="1093632" y="5598380"/>
            <a:ext cx="5707380" cy="378247"/>
            <a:chOff x="988256" y="5120979"/>
            <a:chExt cx="5707380" cy="378247"/>
          </a:xfrm>
        </p:grpSpPr>
        <p:grpSp>
          <p:nvGrpSpPr>
            <p:cNvPr id="3992597" name="Group 21">
              <a:extLst>
                <a:ext uri="{FF2B5EF4-FFF2-40B4-BE49-F238E27FC236}">
                  <a16:creationId xmlns:a16="http://schemas.microsoft.com/office/drawing/2014/main" id="{8AE514E0-19E5-4E02-B90E-19F9FCF8E232}"/>
                </a:ext>
              </a:extLst>
            </p:cNvPr>
            <p:cNvGrpSpPr>
              <a:grpSpLocks/>
            </p:cNvGrpSpPr>
            <p:nvPr/>
          </p:nvGrpSpPr>
          <p:grpSpPr bwMode="auto">
            <a:xfrm>
              <a:off x="988256" y="5193271"/>
              <a:ext cx="5693352" cy="305955"/>
              <a:chOff x="1269" y="3244"/>
              <a:chExt cx="3945" cy="212"/>
            </a:xfrm>
          </p:grpSpPr>
          <p:grpSp>
            <p:nvGrpSpPr>
              <p:cNvPr id="3992596" name="Group 20">
                <a:extLst>
                  <a:ext uri="{FF2B5EF4-FFF2-40B4-BE49-F238E27FC236}">
                    <a16:creationId xmlns:a16="http://schemas.microsoft.com/office/drawing/2014/main" id="{28F28845-4DEB-46FD-8332-60824E0BB270}"/>
                  </a:ext>
                </a:extLst>
              </p:cNvPr>
              <p:cNvGrpSpPr>
                <a:grpSpLocks/>
              </p:cNvGrpSpPr>
              <p:nvPr/>
            </p:nvGrpSpPr>
            <p:grpSpPr bwMode="auto">
              <a:xfrm>
                <a:off x="1269" y="3244"/>
                <a:ext cx="3945" cy="212"/>
                <a:chOff x="1269" y="3244"/>
                <a:chExt cx="3945" cy="212"/>
              </a:xfrm>
            </p:grpSpPr>
            <p:grpSp>
              <p:nvGrpSpPr>
                <p:cNvPr id="3992595" name="Group 19">
                  <a:extLst>
                    <a:ext uri="{FF2B5EF4-FFF2-40B4-BE49-F238E27FC236}">
                      <a16:creationId xmlns:a16="http://schemas.microsoft.com/office/drawing/2014/main" id="{4B6E5FF8-62BA-4889-96FF-28C4331F28C6}"/>
                    </a:ext>
                  </a:extLst>
                </p:cNvPr>
                <p:cNvGrpSpPr>
                  <a:grpSpLocks/>
                </p:cNvGrpSpPr>
                <p:nvPr/>
              </p:nvGrpSpPr>
              <p:grpSpPr bwMode="auto">
                <a:xfrm>
                  <a:off x="1269" y="3244"/>
                  <a:ext cx="3945" cy="212"/>
                  <a:chOff x="1269" y="3244"/>
                  <a:chExt cx="3945" cy="212"/>
                </a:xfrm>
              </p:grpSpPr>
              <p:grpSp>
                <p:nvGrpSpPr>
                  <p:cNvPr id="3992594" name="Group 18">
                    <a:extLst>
                      <a:ext uri="{FF2B5EF4-FFF2-40B4-BE49-F238E27FC236}">
                        <a16:creationId xmlns:a16="http://schemas.microsoft.com/office/drawing/2014/main" id="{48AF574A-4048-42E4-8A60-EAD89F6E719A}"/>
                      </a:ext>
                    </a:extLst>
                  </p:cNvPr>
                  <p:cNvGrpSpPr>
                    <a:grpSpLocks/>
                  </p:cNvGrpSpPr>
                  <p:nvPr/>
                </p:nvGrpSpPr>
                <p:grpSpPr bwMode="auto">
                  <a:xfrm>
                    <a:off x="1269" y="3244"/>
                    <a:ext cx="3945" cy="212"/>
                    <a:chOff x="1269" y="3244"/>
                    <a:chExt cx="3945" cy="212"/>
                  </a:xfrm>
                </p:grpSpPr>
                <p:sp>
                  <p:nvSpPr>
                    <p:cNvPr id="3992581" name="Line 5">
                      <a:extLst>
                        <a:ext uri="{FF2B5EF4-FFF2-40B4-BE49-F238E27FC236}">
                          <a16:creationId xmlns:a16="http://schemas.microsoft.com/office/drawing/2014/main" id="{E4ACE588-5461-4399-8D61-0C8F3DA2E0A8}"/>
                        </a:ext>
                      </a:extLst>
                    </p:cNvPr>
                    <p:cNvSpPr>
                      <a:spLocks noChangeShapeType="1"/>
                    </p:cNvSpPr>
                    <p:nvPr/>
                  </p:nvSpPr>
                  <p:spPr bwMode="auto">
                    <a:xfrm>
                      <a:off x="1269" y="3456"/>
                      <a:ext cx="3945" cy="0"/>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2060"/>
                        </a:solidFill>
                      </a:endParaRPr>
                    </a:p>
                  </p:txBody>
                </p:sp>
                <p:sp>
                  <p:nvSpPr>
                    <p:cNvPr id="3992582" name="Line 6">
                      <a:extLst>
                        <a:ext uri="{FF2B5EF4-FFF2-40B4-BE49-F238E27FC236}">
                          <a16:creationId xmlns:a16="http://schemas.microsoft.com/office/drawing/2014/main" id="{A4D81130-66D4-4D00-A1E8-298BF481FE3C}"/>
                        </a:ext>
                      </a:extLst>
                    </p:cNvPr>
                    <p:cNvSpPr>
                      <a:spLocks noChangeShapeType="1"/>
                    </p:cNvSpPr>
                    <p:nvPr/>
                  </p:nvSpPr>
                  <p:spPr bwMode="auto">
                    <a:xfrm>
                      <a:off x="1269" y="3244"/>
                      <a:ext cx="0" cy="212"/>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2060"/>
                        </a:solidFill>
                      </a:endParaRPr>
                    </a:p>
                  </p:txBody>
                </p:sp>
              </p:grpSp>
              <p:sp>
                <p:nvSpPr>
                  <p:cNvPr id="3992583" name="Line 7">
                    <a:extLst>
                      <a:ext uri="{FF2B5EF4-FFF2-40B4-BE49-F238E27FC236}">
                        <a16:creationId xmlns:a16="http://schemas.microsoft.com/office/drawing/2014/main" id="{8A31952D-E08F-4542-8B32-3E1FF1F648B5}"/>
                      </a:ext>
                    </a:extLst>
                  </p:cNvPr>
                  <p:cNvSpPr>
                    <a:spLocks noChangeShapeType="1"/>
                  </p:cNvSpPr>
                  <p:nvPr/>
                </p:nvSpPr>
                <p:spPr bwMode="auto">
                  <a:xfrm>
                    <a:off x="1565" y="3244"/>
                    <a:ext cx="0" cy="212"/>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2060"/>
                      </a:solidFill>
                    </a:endParaRPr>
                  </a:p>
                </p:txBody>
              </p:sp>
            </p:grpSp>
            <p:sp>
              <p:nvSpPr>
                <p:cNvPr id="3992584" name="Line 8">
                  <a:extLst>
                    <a:ext uri="{FF2B5EF4-FFF2-40B4-BE49-F238E27FC236}">
                      <a16:creationId xmlns:a16="http://schemas.microsoft.com/office/drawing/2014/main" id="{2F2B5803-1F93-46F3-91CC-B2344D38F2EB}"/>
                    </a:ext>
                  </a:extLst>
                </p:cNvPr>
                <p:cNvSpPr>
                  <a:spLocks noChangeShapeType="1"/>
                </p:cNvSpPr>
                <p:nvPr/>
              </p:nvSpPr>
              <p:spPr bwMode="auto">
                <a:xfrm>
                  <a:off x="2794" y="3244"/>
                  <a:ext cx="0" cy="212"/>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2060"/>
                    </a:solidFill>
                  </a:endParaRPr>
                </a:p>
              </p:txBody>
            </p:sp>
          </p:grpSp>
          <p:sp>
            <p:nvSpPr>
              <p:cNvPr id="3992585" name="Line 9">
                <a:extLst>
                  <a:ext uri="{FF2B5EF4-FFF2-40B4-BE49-F238E27FC236}">
                    <a16:creationId xmlns:a16="http://schemas.microsoft.com/office/drawing/2014/main" id="{C7D5CF1E-2C87-4BA5-9A72-474FB02689AB}"/>
                  </a:ext>
                </a:extLst>
              </p:cNvPr>
              <p:cNvSpPr>
                <a:spLocks noChangeShapeType="1"/>
              </p:cNvSpPr>
              <p:nvPr/>
            </p:nvSpPr>
            <p:spPr bwMode="auto">
              <a:xfrm>
                <a:off x="3531" y="3244"/>
                <a:ext cx="0" cy="212"/>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2060"/>
                  </a:solidFill>
                </a:endParaRPr>
              </a:p>
            </p:txBody>
          </p:sp>
        </p:grpSp>
        <p:sp>
          <p:nvSpPr>
            <p:cNvPr id="3992586" name="Line 10">
              <a:extLst>
                <a:ext uri="{FF2B5EF4-FFF2-40B4-BE49-F238E27FC236}">
                  <a16:creationId xmlns:a16="http://schemas.microsoft.com/office/drawing/2014/main" id="{B05D0248-F9E7-4DEE-8E12-B81640A9DFE7}"/>
                </a:ext>
              </a:extLst>
            </p:cNvPr>
            <p:cNvSpPr>
              <a:spLocks noChangeShapeType="1"/>
            </p:cNvSpPr>
            <p:nvPr/>
          </p:nvSpPr>
          <p:spPr bwMode="auto">
            <a:xfrm>
              <a:off x="6677783" y="5141100"/>
              <a:ext cx="0" cy="305955"/>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3992593" name="Line 17">
              <a:extLst>
                <a:ext uri="{FF2B5EF4-FFF2-40B4-BE49-F238E27FC236}">
                  <a16:creationId xmlns:a16="http://schemas.microsoft.com/office/drawing/2014/main" id="{5844873F-533F-44F1-B6B4-09E38CC746E2}"/>
                </a:ext>
              </a:extLst>
            </p:cNvPr>
            <p:cNvSpPr>
              <a:spLocks noChangeShapeType="1"/>
            </p:cNvSpPr>
            <p:nvPr/>
          </p:nvSpPr>
          <p:spPr bwMode="auto">
            <a:xfrm>
              <a:off x="6370384" y="5135327"/>
              <a:ext cx="0" cy="305955"/>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4" name="ZoneTexte 3">
              <a:extLst>
                <a:ext uri="{FF2B5EF4-FFF2-40B4-BE49-F238E27FC236}">
                  <a16:creationId xmlns:a16="http://schemas.microsoft.com/office/drawing/2014/main" id="{63F9F5A3-AE89-487E-8BEC-ED24368E00EF}"/>
                </a:ext>
              </a:extLst>
            </p:cNvPr>
            <p:cNvSpPr txBox="1"/>
            <p:nvPr/>
          </p:nvSpPr>
          <p:spPr>
            <a:xfrm>
              <a:off x="1019199" y="5150601"/>
              <a:ext cx="320922" cy="313932"/>
            </a:xfrm>
            <a:prstGeom prst="rect">
              <a:avLst/>
            </a:prstGeom>
            <a:noFill/>
          </p:spPr>
          <p:txBody>
            <a:bodyPr wrap="none" rtlCol="0">
              <a:spAutoFit/>
            </a:bodyPr>
            <a:lstStyle/>
            <a:p>
              <a:r>
                <a:rPr lang="fr-FR" altLang="fr-FR" dirty="0">
                  <a:solidFill>
                    <a:srgbClr val="000000"/>
                  </a:solidFill>
                </a:rPr>
                <a:t>X</a:t>
              </a:r>
              <a:endParaRPr lang="fr-FR" dirty="0"/>
            </a:p>
          </p:txBody>
        </p:sp>
        <p:sp>
          <p:nvSpPr>
            <p:cNvPr id="5" name="ZoneTexte 4">
              <a:extLst>
                <a:ext uri="{FF2B5EF4-FFF2-40B4-BE49-F238E27FC236}">
                  <a16:creationId xmlns:a16="http://schemas.microsoft.com/office/drawing/2014/main" id="{62F9964B-3467-462C-B3E4-2C54CE778EB8}"/>
                </a:ext>
              </a:extLst>
            </p:cNvPr>
            <p:cNvSpPr txBox="1"/>
            <p:nvPr/>
          </p:nvSpPr>
          <p:spPr>
            <a:xfrm>
              <a:off x="1452874" y="5142370"/>
              <a:ext cx="1176925" cy="313932"/>
            </a:xfrm>
            <a:prstGeom prst="rect">
              <a:avLst/>
            </a:prstGeom>
            <a:noFill/>
          </p:spPr>
          <p:txBody>
            <a:bodyPr wrap="none" rtlCol="0">
              <a:spAutoFit/>
            </a:bodyPr>
            <a:lstStyle/>
            <a:p>
              <a:r>
                <a:rPr lang="fr-FR" altLang="fr-FR" dirty="0" err="1">
                  <a:solidFill>
                    <a:srgbClr val="000000"/>
                  </a:solidFill>
                </a:rPr>
                <a:t>Pref</a:t>
              </a:r>
              <a:r>
                <a:rPr lang="fr-FR" altLang="fr-FR" dirty="0">
                  <a:solidFill>
                    <a:srgbClr val="000000"/>
                  </a:solidFill>
                </a:rPr>
                <a:t>. Pays</a:t>
              </a:r>
              <a:endParaRPr lang="fr-FR" dirty="0"/>
            </a:p>
          </p:txBody>
        </p:sp>
        <p:sp>
          <p:nvSpPr>
            <p:cNvPr id="6" name="ZoneTexte 5">
              <a:extLst>
                <a:ext uri="{FF2B5EF4-FFF2-40B4-BE49-F238E27FC236}">
                  <a16:creationId xmlns:a16="http://schemas.microsoft.com/office/drawing/2014/main" id="{769EF9D1-7036-408A-851E-F88469B52431}"/>
                </a:ext>
              </a:extLst>
            </p:cNvPr>
            <p:cNvSpPr txBox="1"/>
            <p:nvPr/>
          </p:nvSpPr>
          <p:spPr>
            <a:xfrm>
              <a:off x="3223333" y="5127350"/>
              <a:ext cx="752129" cy="313932"/>
            </a:xfrm>
            <a:prstGeom prst="rect">
              <a:avLst/>
            </a:prstGeom>
            <a:noFill/>
          </p:spPr>
          <p:txBody>
            <a:bodyPr wrap="none" rtlCol="0">
              <a:spAutoFit/>
            </a:bodyPr>
            <a:lstStyle/>
            <a:p>
              <a:r>
                <a:rPr lang="fr-FR" altLang="fr-FR" dirty="0">
                  <a:solidFill>
                    <a:srgbClr val="000000"/>
                  </a:solidFill>
                </a:rPr>
                <a:t>CNUF</a:t>
              </a:r>
              <a:endParaRPr lang="fr-FR" dirty="0"/>
            </a:p>
          </p:txBody>
        </p:sp>
        <p:sp>
          <p:nvSpPr>
            <p:cNvPr id="7" name="ZoneTexte 6">
              <a:extLst>
                <a:ext uri="{FF2B5EF4-FFF2-40B4-BE49-F238E27FC236}">
                  <a16:creationId xmlns:a16="http://schemas.microsoft.com/office/drawing/2014/main" id="{AEA26D71-E527-46A2-BA78-D2A1AA513BDC}"/>
                </a:ext>
              </a:extLst>
            </p:cNvPr>
            <p:cNvSpPr txBox="1"/>
            <p:nvPr/>
          </p:nvSpPr>
          <p:spPr>
            <a:xfrm>
              <a:off x="4251967" y="5120979"/>
              <a:ext cx="1486304" cy="313932"/>
            </a:xfrm>
            <a:prstGeom prst="rect">
              <a:avLst/>
            </a:prstGeom>
            <a:noFill/>
          </p:spPr>
          <p:txBody>
            <a:bodyPr wrap="none" rtlCol="0">
              <a:spAutoFit/>
            </a:bodyPr>
            <a:lstStyle/>
            <a:p>
              <a:r>
                <a:rPr lang="fr-FR" altLang="fr-FR" dirty="0">
                  <a:solidFill>
                    <a:srgbClr val="000000"/>
                  </a:solidFill>
                </a:rPr>
                <a:t>N° séquentiel</a:t>
              </a:r>
              <a:endParaRPr lang="fr-FR" dirty="0"/>
            </a:p>
          </p:txBody>
        </p:sp>
        <p:sp>
          <p:nvSpPr>
            <p:cNvPr id="8" name="ZoneTexte 7">
              <a:extLst>
                <a:ext uri="{FF2B5EF4-FFF2-40B4-BE49-F238E27FC236}">
                  <a16:creationId xmlns:a16="http://schemas.microsoft.com/office/drawing/2014/main" id="{653EDC9B-2A44-41A9-900F-C8AF7C5E3036}"/>
                </a:ext>
              </a:extLst>
            </p:cNvPr>
            <p:cNvSpPr txBox="1"/>
            <p:nvPr/>
          </p:nvSpPr>
          <p:spPr>
            <a:xfrm>
              <a:off x="6363494" y="5127350"/>
              <a:ext cx="332142" cy="313932"/>
            </a:xfrm>
            <a:prstGeom prst="rect">
              <a:avLst/>
            </a:prstGeom>
            <a:noFill/>
          </p:spPr>
          <p:txBody>
            <a:bodyPr wrap="none" rtlCol="0">
              <a:spAutoFit/>
            </a:bodyPr>
            <a:lstStyle/>
            <a:p>
              <a:r>
                <a:rPr lang="fr-FR" altLang="fr-FR" dirty="0">
                  <a:solidFill>
                    <a:srgbClr val="000000"/>
                  </a:solidFill>
                </a:rPr>
                <a:t>C</a:t>
              </a:r>
              <a:endParaRPr lang="fr-FR" dirty="0"/>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2892" name="Rectangle 60">
            <a:extLst>
              <a:ext uri="{FF2B5EF4-FFF2-40B4-BE49-F238E27FC236}">
                <a16:creationId xmlns:a16="http://schemas.microsoft.com/office/drawing/2014/main" id="{BAAAECE8-FF3E-4ADB-B5E3-C9C37A6F75DE}"/>
              </a:ext>
            </a:extLst>
          </p:cNvPr>
          <p:cNvSpPr>
            <a:spLocks noChangeArrowheads="1"/>
          </p:cNvSpPr>
          <p:nvPr/>
        </p:nvSpPr>
        <p:spPr bwMode="auto">
          <a:xfrm>
            <a:off x="1941080" y="3072535"/>
            <a:ext cx="2105602" cy="927965"/>
          </a:xfrm>
          <a:prstGeom prst="rect">
            <a:avLst/>
          </a:prstGeom>
          <a:solidFill>
            <a:schemeClr val="accent2">
              <a:lumMod val="40000"/>
              <a:lumOff val="60000"/>
            </a:schemeClr>
          </a:solidFill>
          <a:ln w="12700">
            <a:solidFill>
              <a:schemeClr val="accent1">
                <a:lumMod val="50000"/>
              </a:schemeClr>
            </a:solidFill>
            <a:miter lim="800000"/>
            <a:headEnd/>
            <a:tailEnd/>
          </a:ln>
          <a:effectLst/>
        </p:spPr>
        <p:txBody>
          <a:bodyPr wrap="none" lIns="91231" tIns="45615" rIns="91231" bIns="45615" anchor="ctr"/>
          <a:lstStyle>
            <a:lvl1pPr defTabSz="1003300">
              <a:defRPr sz="2400">
                <a:solidFill>
                  <a:schemeClr val="tx1"/>
                </a:solidFill>
                <a:latin typeface="Times New Roman" panose="02020603050405020304" pitchFamily="18" charset="0"/>
              </a:defRPr>
            </a:lvl1pPr>
            <a:lvl2pPr marL="501650"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fr-FR" sz="2000" dirty="0">
                <a:solidFill>
                  <a:srgbClr val="000066"/>
                </a:solidFill>
                <a:latin typeface="Arial" panose="020B0604020202020204" pitchFamily="34" charset="0"/>
              </a:rPr>
              <a:t>Production</a:t>
            </a:r>
            <a:endParaRPr lang="fr-FR" altLang="fr-FR" sz="1818" dirty="0">
              <a:solidFill>
                <a:srgbClr val="000066"/>
              </a:solidFill>
              <a:latin typeface="Arial" panose="020B0604020202020204" pitchFamily="34" charset="0"/>
            </a:endParaRPr>
          </a:p>
        </p:txBody>
      </p:sp>
      <p:sp>
        <p:nvSpPr>
          <p:cNvPr id="3832893" name="Rectangle 61">
            <a:extLst>
              <a:ext uri="{FF2B5EF4-FFF2-40B4-BE49-F238E27FC236}">
                <a16:creationId xmlns:a16="http://schemas.microsoft.com/office/drawing/2014/main" id="{C0ECD574-4B87-4063-91DD-4F0CA6CEBBA6}"/>
              </a:ext>
            </a:extLst>
          </p:cNvPr>
          <p:cNvSpPr>
            <a:spLocks noChangeArrowheads="1"/>
          </p:cNvSpPr>
          <p:nvPr/>
        </p:nvSpPr>
        <p:spPr bwMode="auto">
          <a:xfrm>
            <a:off x="4469006" y="3072535"/>
            <a:ext cx="2276672" cy="927965"/>
          </a:xfrm>
          <a:prstGeom prst="rect">
            <a:avLst/>
          </a:prstGeom>
          <a:solidFill>
            <a:srgbClr val="FFC000"/>
          </a:solidFill>
          <a:ln w="12700">
            <a:solidFill>
              <a:schemeClr val="accent1">
                <a:lumMod val="50000"/>
              </a:schemeClr>
            </a:solidFill>
            <a:miter lim="800000"/>
            <a:headEnd/>
            <a:tailEnd/>
          </a:ln>
          <a:effectLst/>
        </p:spPr>
        <p:txBody>
          <a:bodyPr wrap="none" lIns="91231" tIns="45615" rIns="91231" bIns="45615" anchor="ctr"/>
          <a:lstStyle>
            <a:lvl1pPr defTabSz="1003300">
              <a:defRPr sz="2400">
                <a:solidFill>
                  <a:schemeClr val="tx1"/>
                </a:solidFill>
                <a:latin typeface="Times New Roman" panose="02020603050405020304" pitchFamily="18" charset="0"/>
              </a:defRPr>
            </a:lvl1pPr>
            <a:lvl2pPr marL="501650"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fr-FR" altLang="fr-FR" sz="2000" dirty="0">
                <a:solidFill>
                  <a:srgbClr val="000066"/>
                </a:solidFill>
                <a:latin typeface="Arial" panose="020B0604020202020204" pitchFamily="34" charset="0"/>
              </a:rPr>
              <a:t>Fin de production</a:t>
            </a:r>
            <a:endParaRPr lang="fr-FR" altLang="fr-FR" sz="1636" dirty="0">
              <a:solidFill>
                <a:srgbClr val="000066"/>
              </a:solidFill>
              <a:latin typeface="Arial" panose="020B0604020202020204" pitchFamily="34" charset="0"/>
            </a:endParaRPr>
          </a:p>
        </p:txBody>
      </p:sp>
      <p:sp>
        <p:nvSpPr>
          <p:cNvPr id="3832894" name="Text Box 62">
            <a:extLst>
              <a:ext uri="{FF2B5EF4-FFF2-40B4-BE49-F238E27FC236}">
                <a16:creationId xmlns:a16="http://schemas.microsoft.com/office/drawing/2014/main" id="{5D4234E3-AD26-4540-B24E-9B1B952E229E}"/>
              </a:ext>
            </a:extLst>
          </p:cNvPr>
          <p:cNvSpPr txBox="1">
            <a:spLocks noChangeArrowheads="1"/>
          </p:cNvSpPr>
          <p:nvPr/>
        </p:nvSpPr>
        <p:spPr bwMode="auto">
          <a:xfrm>
            <a:off x="2964296" y="4378614"/>
            <a:ext cx="3781382" cy="2092669"/>
          </a:xfrm>
          <a:prstGeom prst="rect">
            <a:avLst/>
          </a:prstGeom>
          <a:noFill/>
          <a:ln w="127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31" tIns="45615" rIns="91231" bIns="45615">
            <a:spAutoFit/>
          </a:bodyPr>
          <a:lstStyle>
            <a:lvl1pPr defTabSz="1003300">
              <a:defRPr sz="2400">
                <a:solidFill>
                  <a:schemeClr val="tx1"/>
                </a:solidFill>
                <a:latin typeface="Times New Roman" panose="02020603050405020304" pitchFamily="18" charset="0"/>
              </a:defRPr>
            </a:lvl1pPr>
            <a:lvl2pPr marL="307975"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pPr>
              <a:spcAft>
                <a:spcPct val="20000"/>
              </a:spcAft>
              <a:buFontTx/>
              <a:buChar char="•"/>
            </a:pPr>
            <a:r>
              <a:rPr lang="fr-FR" altLang="fr-FR" sz="2000" u="sng" dirty="0">
                <a:solidFill>
                  <a:srgbClr val="000066"/>
                </a:solidFill>
                <a:latin typeface="Arial" panose="020B0604020202020204" pitchFamily="34" charset="0"/>
              </a:rPr>
              <a:t> N° de lot de fabrication</a:t>
            </a:r>
            <a:endParaRPr lang="fr-FR" altLang="fr-FR" sz="2000" dirty="0">
              <a:solidFill>
                <a:srgbClr val="000066"/>
              </a:solidFill>
              <a:latin typeface="Arial" panose="020B0604020202020204" pitchFamily="34" charset="0"/>
            </a:endParaRPr>
          </a:p>
          <a:p>
            <a:pPr lvl="1"/>
            <a:r>
              <a:rPr lang="fr-FR" altLang="fr-FR" sz="2000" dirty="0">
                <a:solidFill>
                  <a:srgbClr val="000066"/>
                </a:solidFill>
                <a:latin typeface="Arial" panose="020B0604020202020204" pitchFamily="34" charset="0"/>
              </a:rPr>
              <a:t>- n° lot MP 1</a:t>
            </a:r>
          </a:p>
          <a:p>
            <a:pPr lvl="1"/>
            <a:r>
              <a:rPr lang="fr-FR" altLang="fr-FR" sz="2000" dirty="0">
                <a:solidFill>
                  <a:srgbClr val="000066"/>
                </a:solidFill>
                <a:latin typeface="Arial" panose="020B0604020202020204" pitchFamily="34" charset="0"/>
              </a:rPr>
              <a:t>- n° lot MP 2</a:t>
            </a:r>
          </a:p>
          <a:p>
            <a:pPr lvl="1"/>
            <a:r>
              <a:rPr lang="fr-FR" altLang="fr-FR" sz="2000" dirty="0">
                <a:solidFill>
                  <a:srgbClr val="000066"/>
                </a:solidFill>
                <a:latin typeface="Arial" panose="020B0604020202020204" pitchFamily="34" charset="0"/>
              </a:rPr>
              <a:t>- n° lot emballages</a:t>
            </a:r>
          </a:p>
          <a:p>
            <a:pPr lvl="1"/>
            <a:r>
              <a:rPr lang="fr-FR" altLang="fr-FR" sz="2000" dirty="0">
                <a:solidFill>
                  <a:srgbClr val="000066"/>
                </a:solidFill>
                <a:latin typeface="Arial" panose="020B0604020202020204" pitchFamily="34" charset="0"/>
              </a:rPr>
              <a:t>- identification de l'équipe</a:t>
            </a:r>
          </a:p>
          <a:p>
            <a:pPr lvl="1"/>
            <a:r>
              <a:rPr lang="fr-FR" altLang="fr-FR" sz="2000" dirty="0">
                <a:solidFill>
                  <a:srgbClr val="000066"/>
                </a:solidFill>
                <a:latin typeface="Arial" panose="020B0604020202020204" pitchFamily="34" charset="0"/>
              </a:rPr>
              <a:t>- identification de la chaîne</a:t>
            </a:r>
          </a:p>
          <a:p>
            <a:pPr lvl="1"/>
            <a:r>
              <a:rPr lang="fr-FR" altLang="fr-FR" sz="2000" dirty="0">
                <a:solidFill>
                  <a:srgbClr val="000066"/>
                </a:solidFill>
                <a:latin typeface="Arial" panose="020B0604020202020204" pitchFamily="34" charset="0"/>
              </a:rPr>
              <a:t>- …..</a:t>
            </a:r>
            <a:r>
              <a:rPr lang="fr-FR" altLang="fr-FR" sz="2000" dirty="0">
                <a:solidFill>
                  <a:srgbClr val="200898"/>
                </a:solidFill>
                <a:latin typeface="Arial" panose="020B0604020202020204" pitchFamily="34" charset="0"/>
              </a:rPr>
              <a:t> </a:t>
            </a:r>
          </a:p>
        </p:txBody>
      </p:sp>
      <p:sp>
        <p:nvSpPr>
          <p:cNvPr id="3832895" name="Text Box 63">
            <a:extLst>
              <a:ext uri="{FF2B5EF4-FFF2-40B4-BE49-F238E27FC236}">
                <a16:creationId xmlns:a16="http://schemas.microsoft.com/office/drawing/2014/main" id="{4AC087A7-476F-4FBA-96B6-EDF0E0D7ECAB}"/>
              </a:ext>
            </a:extLst>
          </p:cNvPr>
          <p:cNvSpPr txBox="1">
            <a:spLocks noChangeArrowheads="1"/>
          </p:cNvSpPr>
          <p:nvPr/>
        </p:nvSpPr>
        <p:spPr bwMode="auto">
          <a:xfrm>
            <a:off x="2609273" y="1573069"/>
            <a:ext cx="3385441" cy="1261672"/>
          </a:xfrm>
          <a:prstGeom prst="rect">
            <a:avLst/>
          </a:prstGeom>
          <a:noFill/>
          <a:ln w="127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31" tIns="45615" rIns="91231" bIns="45615">
            <a:spAutoFit/>
          </a:bodyPr>
          <a:lstStyle>
            <a:lvl1pPr defTabSz="1003300">
              <a:defRPr sz="2400">
                <a:solidFill>
                  <a:schemeClr val="tx1"/>
                </a:solidFill>
                <a:latin typeface="Times New Roman" panose="02020603050405020304" pitchFamily="18" charset="0"/>
              </a:defRPr>
            </a:lvl1pPr>
            <a:lvl2pPr marL="307975"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pPr>
              <a:spcAft>
                <a:spcPct val="20000"/>
              </a:spcAft>
              <a:buFontTx/>
              <a:buChar char="•"/>
            </a:pPr>
            <a:r>
              <a:rPr lang="fr-FR" altLang="fr-FR" sz="2000" u="sng" dirty="0">
                <a:solidFill>
                  <a:srgbClr val="000066"/>
                </a:solidFill>
                <a:latin typeface="Arial" panose="020B0604020202020204" pitchFamily="34" charset="0"/>
              </a:rPr>
              <a:t> SSCC</a:t>
            </a:r>
            <a:endParaRPr lang="fr-FR" altLang="fr-FR" sz="2000" dirty="0">
              <a:solidFill>
                <a:srgbClr val="000066"/>
              </a:solidFill>
              <a:latin typeface="Arial" panose="020B0604020202020204" pitchFamily="34" charset="0"/>
            </a:endParaRPr>
          </a:p>
          <a:p>
            <a:pPr lvl="1"/>
            <a:r>
              <a:rPr lang="fr-FR" altLang="fr-FR" sz="2000" dirty="0">
                <a:solidFill>
                  <a:srgbClr val="000066"/>
                </a:solidFill>
                <a:latin typeface="Arial" panose="020B0604020202020204" pitchFamily="34" charset="0"/>
              </a:rPr>
              <a:t>- GTIN (code produit)</a:t>
            </a:r>
          </a:p>
          <a:p>
            <a:pPr lvl="1"/>
            <a:r>
              <a:rPr lang="fr-FR" altLang="fr-FR" sz="2000" dirty="0">
                <a:solidFill>
                  <a:srgbClr val="000066"/>
                </a:solidFill>
                <a:latin typeface="Arial" panose="020B0604020202020204" pitchFamily="34" charset="0"/>
              </a:rPr>
              <a:t>- N° lot(s) de fabrication</a:t>
            </a:r>
          </a:p>
          <a:p>
            <a:pPr lvl="1"/>
            <a:r>
              <a:rPr lang="fr-FR" altLang="fr-FR" sz="2000" dirty="0">
                <a:solidFill>
                  <a:srgbClr val="000066"/>
                </a:solidFill>
                <a:latin typeface="Arial" panose="020B0604020202020204" pitchFamily="34" charset="0"/>
              </a:rPr>
              <a:t>- Quantité</a:t>
            </a:r>
          </a:p>
        </p:txBody>
      </p:sp>
      <p:grpSp>
        <p:nvGrpSpPr>
          <p:cNvPr id="3832896" name="Group 64">
            <a:extLst>
              <a:ext uri="{FF2B5EF4-FFF2-40B4-BE49-F238E27FC236}">
                <a16:creationId xmlns:a16="http://schemas.microsoft.com/office/drawing/2014/main" id="{D6367C7E-58DF-4C31-8EC9-88BD9E8196EC}"/>
              </a:ext>
            </a:extLst>
          </p:cNvPr>
          <p:cNvGrpSpPr>
            <a:grpSpLocks/>
          </p:cNvGrpSpPr>
          <p:nvPr/>
        </p:nvGrpSpPr>
        <p:grpSpPr bwMode="auto">
          <a:xfrm>
            <a:off x="1388341" y="2516909"/>
            <a:ext cx="393989" cy="2179205"/>
            <a:chOff x="867" y="1585"/>
            <a:chExt cx="249" cy="1373"/>
          </a:xfrm>
        </p:grpSpPr>
        <p:sp>
          <p:nvSpPr>
            <p:cNvPr id="3832897" name="Line 65">
              <a:extLst>
                <a:ext uri="{FF2B5EF4-FFF2-40B4-BE49-F238E27FC236}">
                  <a16:creationId xmlns:a16="http://schemas.microsoft.com/office/drawing/2014/main" id="{BEE6C8D1-2175-4741-8C27-BA7B58275ABA}"/>
                </a:ext>
              </a:extLst>
            </p:cNvPr>
            <p:cNvSpPr>
              <a:spLocks noChangeShapeType="1"/>
            </p:cNvSpPr>
            <p:nvPr/>
          </p:nvSpPr>
          <p:spPr bwMode="auto">
            <a:xfrm>
              <a:off x="867" y="1585"/>
              <a:ext cx="249" cy="377"/>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55" dirty="0"/>
            </a:p>
          </p:txBody>
        </p:sp>
        <p:sp>
          <p:nvSpPr>
            <p:cNvPr id="3832898" name="Line 66">
              <a:extLst>
                <a:ext uri="{FF2B5EF4-FFF2-40B4-BE49-F238E27FC236}">
                  <a16:creationId xmlns:a16="http://schemas.microsoft.com/office/drawing/2014/main" id="{9F5B86A6-64F4-40A9-99B4-DCD5BA9C9DAF}"/>
                </a:ext>
              </a:extLst>
            </p:cNvPr>
            <p:cNvSpPr>
              <a:spLocks noChangeShapeType="1"/>
            </p:cNvSpPr>
            <p:nvPr/>
          </p:nvSpPr>
          <p:spPr bwMode="auto">
            <a:xfrm>
              <a:off x="867" y="2245"/>
              <a:ext cx="240" cy="0"/>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55" dirty="0"/>
            </a:p>
          </p:txBody>
        </p:sp>
        <p:sp>
          <p:nvSpPr>
            <p:cNvPr id="3832899" name="Line 67">
              <a:extLst>
                <a:ext uri="{FF2B5EF4-FFF2-40B4-BE49-F238E27FC236}">
                  <a16:creationId xmlns:a16="http://schemas.microsoft.com/office/drawing/2014/main" id="{9D6F69FF-478B-423A-85BC-E41C498CE892}"/>
                </a:ext>
              </a:extLst>
            </p:cNvPr>
            <p:cNvSpPr>
              <a:spLocks noChangeShapeType="1"/>
            </p:cNvSpPr>
            <p:nvPr/>
          </p:nvSpPr>
          <p:spPr bwMode="auto">
            <a:xfrm flipV="1">
              <a:off x="867" y="2581"/>
              <a:ext cx="249" cy="377"/>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55" dirty="0"/>
            </a:p>
          </p:txBody>
        </p:sp>
      </p:grpSp>
      <p:grpSp>
        <p:nvGrpSpPr>
          <p:cNvPr id="3832900" name="Group 68">
            <a:extLst>
              <a:ext uri="{FF2B5EF4-FFF2-40B4-BE49-F238E27FC236}">
                <a16:creationId xmlns:a16="http://schemas.microsoft.com/office/drawing/2014/main" id="{9F0BF108-C8CC-4289-B75C-D72A1EC00E69}"/>
              </a:ext>
            </a:extLst>
          </p:cNvPr>
          <p:cNvGrpSpPr>
            <a:grpSpLocks/>
          </p:cNvGrpSpPr>
          <p:nvPr/>
        </p:nvGrpSpPr>
        <p:grpSpPr bwMode="auto">
          <a:xfrm>
            <a:off x="6761308" y="2411557"/>
            <a:ext cx="392545" cy="2257136"/>
            <a:chOff x="4264" y="1519"/>
            <a:chExt cx="249" cy="1422"/>
          </a:xfrm>
        </p:grpSpPr>
        <p:sp>
          <p:nvSpPr>
            <p:cNvPr id="3832901" name="Line 69">
              <a:extLst>
                <a:ext uri="{FF2B5EF4-FFF2-40B4-BE49-F238E27FC236}">
                  <a16:creationId xmlns:a16="http://schemas.microsoft.com/office/drawing/2014/main" id="{47D54B4A-1256-43DC-A3AD-A6223756FFC1}"/>
                </a:ext>
              </a:extLst>
            </p:cNvPr>
            <p:cNvSpPr>
              <a:spLocks noChangeShapeType="1"/>
            </p:cNvSpPr>
            <p:nvPr/>
          </p:nvSpPr>
          <p:spPr bwMode="auto">
            <a:xfrm>
              <a:off x="4264" y="2564"/>
              <a:ext cx="249" cy="377"/>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55" dirty="0"/>
            </a:p>
          </p:txBody>
        </p:sp>
        <p:sp>
          <p:nvSpPr>
            <p:cNvPr id="3832902" name="Line 70">
              <a:extLst>
                <a:ext uri="{FF2B5EF4-FFF2-40B4-BE49-F238E27FC236}">
                  <a16:creationId xmlns:a16="http://schemas.microsoft.com/office/drawing/2014/main" id="{22FEC9F5-D627-4F2F-A31B-E691D8EB2820}"/>
                </a:ext>
              </a:extLst>
            </p:cNvPr>
            <p:cNvSpPr>
              <a:spLocks noChangeShapeType="1"/>
            </p:cNvSpPr>
            <p:nvPr/>
          </p:nvSpPr>
          <p:spPr bwMode="auto">
            <a:xfrm>
              <a:off x="4264" y="2230"/>
              <a:ext cx="240" cy="0"/>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55" dirty="0"/>
            </a:p>
          </p:txBody>
        </p:sp>
        <p:sp>
          <p:nvSpPr>
            <p:cNvPr id="3832903" name="Line 71">
              <a:extLst>
                <a:ext uri="{FF2B5EF4-FFF2-40B4-BE49-F238E27FC236}">
                  <a16:creationId xmlns:a16="http://schemas.microsoft.com/office/drawing/2014/main" id="{1E554698-C3D7-4C56-ADEB-4B9D7B71C513}"/>
                </a:ext>
              </a:extLst>
            </p:cNvPr>
            <p:cNvSpPr>
              <a:spLocks noChangeShapeType="1"/>
            </p:cNvSpPr>
            <p:nvPr/>
          </p:nvSpPr>
          <p:spPr bwMode="auto">
            <a:xfrm flipV="1">
              <a:off x="4264" y="1519"/>
              <a:ext cx="249" cy="377"/>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55" dirty="0"/>
            </a:p>
          </p:txBody>
        </p:sp>
      </p:grpSp>
      <p:sp>
        <p:nvSpPr>
          <p:cNvPr id="3832904" name="Line 72">
            <a:extLst>
              <a:ext uri="{FF2B5EF4-FFF2-40B4-BE49-F238E27FC236}">
                <a16:creationId xmlns:a16="http://schemas.microsoft.com/office/drawing/2014/main" id="{6A2F93EA-BF8A-46C2-8B1F-01F101A4052D}"/>
              </a:ext>
            </a:extLst>
          </p:cNvPr>
          <p:cNvSpPr>
            <a:spLocks noChangeShapeType="1"/>
          </p:cNvSpPr>
          <p:nvPr/>
        </p:nvSpPr>
        <p:spPr bwMode="auto">
          <a:xfrm>
            <a:off x="4127501" y="3551671"/>
            <a:ext cx="297295" cy="0"/>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55" dirty="0"/>
          </a:p>
        </p:txBody>
      </p:sp>
      <p:grpSp>
        <p:nvGrpSpPr>
          <p:cNvPr id="3832905" name="Group 73">
            <a:extLst>
              <a:ext uri="{FF2B5EF4-FFF2-40B4-BE49-F238E27FC236}">
                <a16:creationId xmlns:a16="http://schemas.microsoft.com/office/drawing/2014/main" id="{0F573874-D732-434F-BB7C-3069E6E3D8EB}"/>
              </a:ext>
            </a:extLst>
          </p:cNvPr>
          <p:cNvGrpSpPr>
            <a:grpSpLocks/>
          </p:cNvGrpSpPr>
          <p:nvPr/>
        </p:nvGrpSpPr>
        <p:grpSpPr bwMode="auto">
          <a:xfrm>
            <a:off x="2083955" y="4144819"/>
            <a:ext cx="695614" cy="1476375"/>
            <a:chOff x="1306" y="2611"/>
            <a:chExt cx="440" cy="930"/>
          </a:xfrm>
        </p:grpSpPr>
        <p:sp>
          <p:nvSpPr>
            <p:cNvPr id="3832906" name="AutoShape 74">
              <a:extLst>
                <a:ext uri="{FF2B5EF4-FFF2-40B4-BE49-F238E27FC236}">
                  <a16:creationId xmlns:a16="http://schemas.microsoft.com/office/drawing/2014/main" id="{F33EA0AB-426F-4FF6-8D29-A60C437CCB07}"/>
                </a:ext>
              </a:extLst>
            </p:cNvPr>
            <p:cNvSpPr>
              <a:spLocks noChangeAspect="1" noChangeArrowheads="1"/>
            </p:cNvSpPr>
            <p:nvPr/>
          </p:nvSpPr>
          <p:spPr bwMode="auto">
            <a:xfrm>
              <a:off x="1306" y="3043"/>
              <a:ext cx="440" cy="498"/>
            </a:xfrm>
            <a:prstGeom prst="can">
              <a:avLst>
                <a:gd name="adj" fmla="val 28295"/>
              </a:avLst>
            </a:prstGeom>
            <a:gradFill rotWithShape="0">
              <a:gsLst>
                <a:gs pos="0">
                  <a:schemeClr val="accent1"/>
                </a:gs>
                <a:gs pos="100000">
                  <a:schemeClr val="accent1">
                    <a:gamma/>
                    <a:shade val="56078"/>
                    <a:invGamma/>
                  </a:schemeClr>
                </a:gs>
              </a:gsLst>
              <a:path path="rect">
                <a:fillToRect l="50000" t="50000" r="50000" b="50000"/>
              </a:path>
            </a:gradFill>
            <a:ln w="127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55" dirty="0"/>
            </a:p>
          </p:txBody>
        </p:sp>
        <p:sp>
          <p:nvSpPr>
            <p:cNvPr id="3832907" name="Line 75">
              <a:extLst>
                <a:ext uri="{FF2B5EF4-FFF2-40B4-BE49-F238E27FC236}">
                  <a16:creationId xmlns:a16="http://schemas.microsoft.com/office/drawing/2014/main" id="{8182172A-4E2E-44A2-9720-3CDBBE0CFB51}"/>
                </a:ext>
              </a:extLst>
            </p:cNvPr>
            <p:cNvSpPr>
              <a:spLocks noChangeShapeType="1"/>
            </p:cNvSpPr>
            <p:nvPr/>
          </p:nvSpPr>
          <p:spPr bwMode="auto">
            <a:xfrm>
              <a:off x="1534" y="2611"/>
              <a:ext cx="0" cy="334"/>
            </a:xfrm>
            <a:prstGeom prst="line">
              <a:avLst/>
            </a:prstGeom>
            <a:noFill/>
            <a:ln w="38100">
              <a:solidFill>
                <a:srgbClr val="FF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55" dirty="0"/>
            </a:p>
          </p:txBody>
        </p:sp>
      </p:grpSp>
      <p:grpSp>
        <p:nvGrpSpPr>
          <p:cNvPr id="3832908" name="Group 76">
            <a:extLst>
              <a:ext uri="{FF2B5EF4-FFF2-40B4-BE49-F238E27FC236}">
                <a16:creationId xmlns:a16="http://schemas.microsoft.com/office/drawing/2014/main" id="{4230FA5C-5DE4-4F8A-A49C-F11E11E8A37D}"/>
              </a:ext>
            </a:extLst>
          </p:cNvPr>
          <p:cNvGrpSpPr>
            <a:grpSpLocks/>
          </p:cNvGrpSpPr>
          <p:nvPr/>
        </p:nvGrpSpPr>
        <p:grpSpPr bwMode="auto">
          <a:xfrm>
            <a:off x="5811694" y="1532659"/>
            <a:ext cx="695614" cy="1447512"/>
            <a:chOff x="3664" y="965"/>
            <a:chExt cx="440" cy="912"/>
          </a:xfrm>
        </p:grpSpPr>
        <p:sp>
          <p:nvSpPr>
            <p:cNvPr id="3832909" name="AutoShape 77">
              <a:extLst>
                <a:ext uri="{FF2B5EF4-FFF2-40B4-BE49-F238E27FC236}">
                  <a16:creationId xmlns:a16="http://schemas.microsoft.com/office/drawing/2014/main" id="{253C02A6-4EBC-4953-88C0-D750B2830166}"/>
                </a:ext>
              </a:extLst>
            </p:cNvPr>
            <p:cNvSpPr>
              <a:spLocks noChangeAspect="1" noChangeArrowheads="1"/>
            </p:cNvSpPr>
            <p:nvPr/>
          </p:nvSpPr>
          <p:spPr bwMode="auto">
            <a:xfrm>
              <a:off x="3664" y="965"/>
              <a:ext cx="440" cy="498"/>
            </a:xfrm>
            <a:prstGeom prst="can">
              <a:avLst>
                <a:gd name="adj" fmla="val 28295"/>
              </a:avLst>
            </a:prstGeom>
            <a:gradFill rotWithShape="0">
              <a:gsLst>
                <a:gs pos="0">
                  <a:schemeClr val="accent1"/>
                </a:gs>
                <a:gs pos="100000">
                  <a:schemeClr val="accent1">
                    <a:gamma/>
                    <a:shade val="56078"/>
                    <a:invGamma/>
                  </a:schemeClr>
                </a:gs>
              </a:gsLst>
              <a:path path="rect">
                <a:fillToRect l="50000" t="50000" r="50000" b="50000"/>
              </a:path>
            </a:gradFill>
            <a:ln w="12700">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55" dirty="0"/>
            </a:p>
          </p:txBody>
        </p:sp>
        <p:sp>
          <p:nvSpPr>
            <p:cNvPr id="3832910" name="Line 78">
              <a:extLst>
                <a:ext uri="{FF2B5EF4-FFF2-40B4-BE49-F238E27FC236}">
                  <a16:creationId xmlns:a16="http://schemas.microsoft.com/office/drawing/2014/main" id="{8492EF02-C34D-44A7-A66D-F3894469A717}"/>
                </a:ext>
              </a:extLst>
            </p:cNvPr>
            <p:cNvSpPr>
              <a:spLocks noChangeShapeType="1"/>
            </p:cNvSpPr>
            <p:nvPr/>
          </p:nvSpPr>
          <p:spPr bwMode="auto">
            <a:xfrm flipV="1">
              <a:off x="3884" y="1543"/>
              <a:ext cx="0" cy="334"/>
            </a:xfrm>
            <a:prstGeom prst="line">
              <a:avLst/>
            </a:prstGeom>
            <a:noFill/>
            <a:ln w="38100">
              <a:solidFill>
                <a:srgbClr val="FF33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55" dirty="0"/>
            </a:p>
          </p:txBody>
        </p:sp>
      </p:grpSp>
      <p:grpSp>
        <p:nvGrpSpPr>
          <p:cNvPr id="3832911" name="Group 79">
            <a:extLst>
              <a:ext uri="{FF2B5EF4-FFF2-40B4-BE49-F238E27FC236}">
                <a16:creationId xmlns:a16="http://schemas.microsoft.com/office/drawing/2014/main" id="{791EAE66-D405-474C-92A8-4290AF7E3E28}"/>
              </a:ext>
            </a:extLst>
          </p:cNvPr>
          <p:cNvGrpSpPr>
            <a:grpSpLocks/>
          </p:cNvGrpSpPr>
          <p:nvPr/>
        </p:nvGrpSpPr>
        <p:grpSpPr bwMode="auto">
          <a:xfrm>
            <a:off x="632113" y="1751159"/>
            <a:ext cx="686955" cy="3308636"/>
            <a:chOff x="389" y="1103"/>
            <a:chExt cx="433" cy="2084"/>
          </a:xfrm>
        </p:grpSpPr>
        <p:grpSp>
          <p:nvGrpSpPr>
            <p:cNvPr id="3832912" name="Group 80">
              <a:extLst>
                <a:ext uri="{FF2B5EF4-FFF2-40B4-BE49-F238E27FC236}">
                  <a16:creationId xmlns:a16="http://schemas.microsoft.com/office/drawing/2014/main" id="{914B3E64-E1E2-49D6-A7B2-2457564F7A49}"/>
                </a:ext>
              </a:extLst>
            </p:cNvPr>
            <p:cNvGrpSpPr>
              <a:grpSpLocks/>
            </p:cNvGrpSpPr>
            <p:nvPr/>
          </p:nvGrpSpPr>
          <p:grpSpPr bwMode="auto">
            <a:xfrm>
              <a:off x="400" y="1103"/>
              <a:ext cx="237" cy="326"/>
              <a:chOff x="7774" y="7735"/>
              <a:chExt cx="435" cy="424"/>
            </a:xfrm>
          </p:grpSpPr>
          <p:sp>
            <p:nvSpPr>
              <p:cNvPr id="3832913" name="Freeform 81">
                <a:extLst>
                  <a:ext uri="{FF2B5EF4-FFF2-40B4-BE49-F238E27FC236}">
                    <a16:creationId xmlns:a16="http://schemas.microsoft.com/office/drawing/2014/main" id="{BD22744D-6A25-43C3-BF22-BCF74255AEF8}"/>
                  </a:ext>
                </a:extLst>
              </p:cNvPr>
              <p:cNvSpPr>
                <a:spLocks/>
              </p:cNvSpPr>
              <p:nvPr/>
            </p:nvSpPr>
            <p:spPr bwMode="auto">
              <a:xfrm>
                <a:off x="7774" y="7735"/>
                <a:ext cx="234" cy="248"/>
              </a:xfrm>
              <a:custGeom>
                <a:avLst/>
                <a:gdLst>
                  <a:gd name="T0" fmla="*/ 129 w 694"/>
                  <a:gd name="T1" fmla="*/ 3 h 790"/>
                  <a:gd name="T2" fmla="*/ 179 w 694"/>
                  <a:gd name="T3" fmla="*/ 86 h 790"/>
                  <a:gd name="T4" fmla="*/ 214 w 694"/>
                  <a:gd name="T5" fmla="*/ 108 h 790"/>
                  <a:gd name="T6" fmla="*/ 251 w 694"/>
                  <a:gd name="T7" fmla="*/ 168 h 790"/>
                  <a:gd name="T8" fmla="*/ 96 w 694"/>
                  <a:gd name="T9" fmla="*/ 321 h 790"/>
                  <a:gd name="T10" fmla="*/ 62 w 694"/>
                  <a:gd name="T11" fmla="*/ 354 h 790"/>
                  <a:gd name="T12" fmla="*/ 62 w 694"/>
                  <a:gd name="T13" fmla="*/ 672 h 790"/>
                  <a:gd name="T14" fmla="*/ 213 w 694"/>
                  <a:gd name="T15" fmla="*/ 756 h 790"/>
                  <a:gd name="T16" fmla="*/ 313 w 694"/>
                  <a:gd name="T17" fmla="*/ 790 h 790"/>
                  <a:gd name="T18" fmla="*/ 531 w 694"/>
                  <a:gd name="T19" fmla="*/ 773 h 790"/>
                  <a:gd name="T20" fmla="*/ 581 w 694"/>
                  <a:gd name="T21" fmla="*/ 739 h 790"/>
                  <a:gd name="T22" fmla="*/ 648 w 694"/>
                  <a:gd name="T23" fmla="*/ 672 h 790"/>
                  <a:gd name="T24" fmla="*/ 665 w 694"/>
                  <a:gd name="T25" fmla="*/ 421 h 790"/>
                  <a:gd name="T26" fmla="*/ 632 w 694"/>
                  <a:gd name="T27" fmla="*/ 304 h 790"/>
                  <a:gd name="T28" fmla="*/ 565 w 694"/>
                  <a:gd name="T29" fmla="*/ 237 h 790"/>
                  <a:gd name="T30" fmla="*/ 464 w 694"/>
                  <a:gd name="T31" fmla="*/ 204 h 790"/>
                  <a:gd name="T32" fmla="*/ 565 w 694"/>
                  <a:gd name="T33" fmla="*/ 103 h 790"/>
                  <a:gd name="T34" fmla="*/ 598 w 694"/>
                  <a:gd name="T35" fmla="*/ 53 h 790"/>
                  <a:gd name="T36" fmla="*/ 632 w 694"/>
                  <a:gd name="T37" fmla="*/ 19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94" h="790">
                    <a:moveTo>
                      <a:pt x="129" y="3"/>
                    </a:moveTo>
                    <a:cubicBezTo>
                      <a:pt x="216" y="30"/>
                      <a:pt x="104" y="0"/>
                      <a:pt x="179" y="86"/>
                    </a:cubicBezTo>
                    <a:cubicBezTo>
                      <a:pt x="192" y="111"/>
                      <a:pt x="202" y="94"/>
                      <a:pt x="214" y="108"/>
                    </a:cubicBezTo>
                    <a:cubicBezTo>
                      <a:pt x="226" y="122"/>
                      <a:pt x="271" y="132"/>
                      <a:pt x="251" y="168"/>
                    </a:cubicBezTo>
                    <a:cubicBezTo>
                      <a:pt x="202" y="243"/>
                      <a:pt x="176" y="242"/>
                      <a:pt x="96" y="321"/>
                    </a:cubicBezTo>
                    <a:cubicBezTo>
                      <a:pt x="85" y="332"/>
                      <a:pt x="62" y="354"/>
                      <a:pt x="62" y="354"/>
                    </a:cubicBezTo>
                    <a:cubicBezTo>
                      <a:pt x="28" y="457"/>
                      <a:pt x="0" y="567"/>
                      <a:pt x="62" y="672"/>
                    </a:cubicBezTo>
                    <a:cubicBezTo>
                      <a:pt x="87" y="714"/>
                      <a:pt x="171" y="739"/>
                      <a:pt x="213" y="756"/>
                    </a:cubicBezTo>
                    <a:cubicBezTo>
                      <a:pt x="246" y="769"/>
                      <a:pt x="313" y="790"/>
                      <a:pt x="313" y="790"/>
                    </a:cubicBezTo>
                    <a:cubicBezTo>
                      <a:pt x="386" y="784"/>
                      <a:pt x="459" y="787"/>
                      <a:pt x="531" y="773"/>
                    </a:cubicBezTo>
                    <a:cubicBezTo>
                      <a:pt x="551" y="769"/>
                      <a:pt x="566" y="752"/>
                      <a:pt x="581" y="739"/>
                    </a:cubicBezTo>
                    <a:cubicBezTo>
                      <a:pt x="605" y="718"/>
                      <a:pt x="648" y="672"/>
                      <a:pt x="648" y="672"/>
                    </a:cubicBezTo>
                    <a:cubicBezTo>
                      <a:pt x="694" y="535"/>
                      <a:pt x="691" y="591"/>
                      <a:pt x="665" y="421"/>
                    </a:cubicBezTo>
                    <a:cubicBezTo>
                      <a:pt x="665" y="419"/>
                      <a:pt x="639" y="314"/>
                      <a:pt x="632" y="304"/>
                    </a:cubicBezTo>
                    <a:cubicBezTo>
                      <a:pt x="614" y="278"/>
                      <a:pt x="595" y="247"/>
                      <a:pt x="565" y="237"/>
                    </a:cubicBezTo>
                    <a:cubicBezTo>
                      <a:pt x="531" y="226"/>
                      <a:pt x="464" y="204"/>
                      <a:pt x="464" y="204"/>
                    </a:cubicBezTo>
                    <a:cubicBezTo>
                      <a:pt x="498" y="102"/>
                      <a:pt x="454" y="198"/>
                      <a:pt x="565" y="103"/>
                    </a:cubicBezTo>
                    <a:cubicBezTo>
                      <a:pt x="580" y="90"/>
                      <a:pt x="586" y="69"/>
                      <a:pt x="598" y="53"/>
                    </a:cubicBezTo>
                    <a:cubicBezTo>
                      <a:pt x="608" y="40"/>
                      <a:pt x="632" y="19"/>
                      <a:pt x="632" y="19"/>
                    </a:cubicBezTo>
                  </a:path>
                </a:pathLst>
              </a:custGeom>
              <a:solidFill>
                <a:srgbClr val="CC9900"/>
              </a:solidFill>
              <a:ln w="9525">
                <a:solidFill>
                  <a:srgbClr val="000000"/>
                </a:solidFill>
                <a:round/>
                <a:headEnd/>
                <a:tailEnd/>
              </a:ln>
            </p:spPr>
            <p:txBody>
              <a:bodyPr wrap="none" lIns="100124" tIns="50063" rIns="100124" bIns="50063">
                <a:spAutoFit/>
              </a:bodyPr>
              <a:lstStyle/>
              <a:p>
                <a:endParaRPr lang="fr-FR" sz="1455" dirty="0"/>
              </a:p>
            </p:txBody>
          </p:sp>
          <p:sp>
            <p:nvSpPr>
              <p:cNvPr id="3832914" name="Freeform 82">
                <a:extLst>
                  <a:ext uri="{FF2B5EF4-FFF2-40B4-BE49-F238E27FC236}">
                    <a16:creationId xmlns:a16="http://schemas.microsoft.com/office/drawing/2014/main" id="{48FFD0C3-E658-4C2B-8492-725D7739E9FB}"/>
                  </a:ext>
                </a:extLst>
              </p:cNvPr>
              <p:cNvSpPr>
                <a:spLocks/>
              </p:cNvSpPr>
              <p:nvPr/>
            </p:nvSpPr>
            <p:spPr bwMode="auto">
              <a:xfrm>
                <a:off x="7973" y="7911"/>
                <a:ext cx="234" cy="248"/>
              </a:xfrm>
              <a:custGeom>
                <a:avLst/>
                <a:gdLst>
                  <a:gd name="T0" fmla="*/ 0 w 345"/>
                  <a:gd name="T1" fmla="*/ 0 h 74"/>
                  <a:gd name="T2" fmla="*/ 157 w 345"/>
                  <a:gd name="T3" fmla="*/ 67 h 74"/>
                  <a:gd name="T4" fmla="*/ 345 w 345"/>
                  <a:gd name="T5" fmla="*/ 37 h 74"/>
                  <a:gd name="T6" fmla="*/ 270 w 345"/>
                  <a:gd name="T7" fmla="*/ 15 h 74"/>
                </a:gdLst>
                <a:ahLst/>
                <a:cxnLst>
                  <a:cxn ang="0">
                    <a:pos x="T0" y="T1"/>
                  </a:cxn>
                  <a:cxn ang="0">
                    <a:pos x="T2" y="T3"/>
                  </a:cxn>
                  <a:cxn ang="0">
                    <a:pos x="T4" y="T5"/>
                  </a:cxn>
                  <a:cxn ang="0">
                    <a:pos x="T6" y="T7"/>
                  </a:cxn>
                </a:cxnLst>
                <a:rect l="0" t="0" r="r" b="b"/>
                <a:pathLst>
                  <a:path w="345" h="74">
                    <a:moveTo>
                      <a:pt x="0" y="0"/>
                    </a:moveTo>
                    <a:cubicBezTo>
                      <a:pt x="47" y="34"/>
                      <a:pt x="101" y="54"/>
                      <a:pt x="157" y="67"/>
                    </a:cubicBezTo>
                    <a:cubicBezTo>
                      <a:pt x="224" y="63"/>
                      <a:pt x="289" y="74"/>
                      <a:pt x="345" y="37"/>
                    </a:cubicBezTo>
                    <a:cubicBezTo>
                      <a:pt x="321" y="30"/>
                      <a:pt x="288" y="33"/>
                      <a:pt x="270" y="15"/>
                    </a:cubicBezTo>
                  </a:path>
                </a:pathLst>
              </a:custGeom>
              <a:solidFill>
                <a:srgbClr val="CC9900"/>
              </a:solidFill>
              <a:ln w="9525">
                <a:solidFill>
                  <a:srgbClr val="000000"/>
                </a:solidFill>
                <a:round/>
                <a:headEnd/>
                <a:tailEnd/>
              </a:ln>
            </p:spPr>
            <p:txBody>
              <a:bodyPr wrap="none" lIns="100124" tIns="50063" rIns="100124" bIns="50063">
                <a:spAutoFit/>
              </a:bodyPr>
              <a:lstStyle/>
              <a:p>
                <a:endParaRPr lang="fr-FR" sz="1455" dirty="0"/>
              </a:p>
            </p:txBody>
          </p:sp>
          <p:sp>
            <p:nvSpPr>
              <p:cNvPr id="3832915" name="Freeform 83">
                <a:extLst>
                  <a:ext uri="{FF2B5EF4-FFF2-40B4-BE49-F238E27FC236}">
                    <a16:creationId xmlns:a16="http://schemas.microsoft.com/office/drawing/2014/main" id="{2496FB6F-8403-4D70-BBA6-37B3B2860B52}"/>
                  </a:ext>
                </a:extLst>
              </p:cNvPr>
              <p:cNvSpPr>
                <a:spLocks/>
              </p:cNvSpPr>
              <p:nvPr/>
            </p:nvSpPr>
            <p:spPr bwMode="auto">
              <a:xfrm>
                <a:off x="7975" y="7885"/>
                <a:ext cx="234" cy="248"/>
              </a:xfrm>
              <a:custGeom>
                <a:avLst/>
                <a:gdLst>
                  <a:gd name="T0" fmla="*/ 0 w 345"/>
                  <a:gd name="T1" fmla="*/ 0 h 74"/>
                  <a:gd name="T2" fmla="*/ 157 w 345"/>
                  <a:gd name="T3" fmla="*/ 67 h 74"/>
                  <a:gd name="T4" fmla="*/ 345 w 345"/>
                  <a:gd name="T5" fmla="*/ 37 h 74"/>
                  <a:gd name="T6" fmla="*/ 270 w 345"/>
                  <a:gd name="T7" fmla="*/ 15 h 74"/>
                </a:gdLst>
                <a:ahLst/>
                <a:cxnLst>
                  <a:cxn ang="0">
                    <a:pos x="T0" y="T1"/>
                  </a:cxn>
                  <a:cxn ang="0">
                    <a:pos x="T2" y="T3"/>
                  </a:cxn>
                  <a:cxn ang="0">
                    <a:pos x="T4" y="T5"/>
                  </a:cxn>
                  <a:cxn ang="0">
                    <a:pos x="T6" y="T7"/>
                  </a:cxn>
                </a:cxnLst>
                <a:rect l="0" t="0" r="r" b="b"/>
                <a:pathLst>
                  <a:path w="345" h="74">
                    <a:moveTo>
                      <a:pt x="0" y="0"/>
                    </a:moveTo>
                    <a:cubicBezTo>
                      <a:pt x="47" y="34"/>
                      <a:pt x="101" y="54"/>
                      <a:pt x="157" y="67"/>
                    </a:cubicBezTo>
                    <a:cubicBezTo>
                      <a:pt x="224" y="63"/>
                      <a:pt x="289" y="74"/>
                      <a:pt x="345" y="37"/>
                    </a:cubicBezTo>
                    <a:cubicBezTo>
                      <a:pt x="321" y="30"/>
                      <a:pt x="288" y="33"/>
                      <a:pt x="270" y="15"/>
                    </a:cubicBezTo>
                  </a:path>
                </a:pathLst>
              </a:custGeom>
              <a:solidFill>
                <a:srgbClr val="CC9900"/>
              </a:solidFill>
              <a:ln w="9525">
                <a:solidFill>
                  <a:srgbClr val="000000"/>
                </a:solidFill>
                <a:round/>
                <a:headEnd/>
                <a:tailEnd/>
              </a:ln>
            </p:spPr>
            <p:txBody>
              <a:bodyPr wrap="none" lIns="100124" tIns="50063" rIns="100124" bIns="50063">
                <a:spAutoFit/>
              </a:bodyPr>
              <a:lstStyle/>
              <a:p>
                <a:endParaRPr lang="fr-FR" sz="1455" dirty="0"/>
              </a:p>
            </p:txBody>
          </p:sp>
        </p:grpSp>
        <p:grpSp>
          <p:nvGrpSpPr>
            <p:cNvPr id="3832916" name="Group 84">
              <a:extLst>
                <a:ext uri="{FF2B5EF4-FFF2-40B4-BE49-F238E27FC236}">
                  <a16:creationId xmlns:a16="http://schemas.microsoft.com/office/drawing/2014/main" id="{2525E55B-E977-4E32-B83A-115898AD6142}"/>
                </a:ext>
              </a:extLst>
            </p:cNvPr>
            <p:cNvGrpSpPr>
              <a:grpSpLocks/>
            </p:cNvGrpSpPr>
            <p:nvPr/>
          </p:nvGrpSpPr>
          <p:grpSpPr bwMode="auto">
            <a:xfrm>
              <a:off x="396" y="1940"/>
              <a:ext cx="237" cy="326"/>
              <a:chOff x="7774" y="7735"/>
              <a:chExt cx="435" cy="424"/>
            </a:xfrm>
          </p:grpSpPr>
          <p:sp>
            <p:nvSpPr>
              <p:cNvPr id="3832917" name="Freeform 85">
                <a:extLst>
                  <a:ext uri="{FF2B5EF4-FFF2-40B4-BE49-F238E27FC236}">
                    <a16:creationId xmlns:a16="http://schemas.microsoft.com/office/drawing/2014/main" id="{785099C6-B48A-47BA-946C-1FCFC750BA97}"/>
                  </a:ext>
                </a:extLst>
              </p:cNvPr>
              <p:cNvSpPr>
                <a:spLocks/>
              </p:cNvSpPr>
              <p:nvPr/>
            </p:nvSpPr>
            <p:spPr bwMode="auto">
              <a:xfrm>
                <a:off x="7774" y="7735"/>
                <a:ext cx="234" cy="248"/>
              </a:xfrm>
              <a:custGeom>
                <a:avLst/>
                <a:gdLst>
                  <a:gd name="T0" fmla="*/ 129 w 694"/>
                  <a:gd name="T1" fmla="*/ 3 h 790"/>
                  <a:gd name="T2" fmla="*/ 179 w 694"/>
                  <a:gd name="T3" fmla="*/ 86 h 790"/>
                  <a:gd name="T4" fmla="*/ 214 w 694"/>
                  <a:gd name="T5" fmla="*/ 108 h 790"/>
                  <a:gd name="T6" fmla="*/ 251 w 694"/>
                  <a:gd name="T7" fmla="*/ 168 h 790"/>
                  <a:gd name="T8" fmla="*/ 96 w 694"/>
                  <a:gd name="T9" fmla="*/ 321 h 790"/>
                  <a:gd name="T10" fmla="*/ 62 w 694"/>
                  <a:gd name="T11" fmla="*/ 354 h 790"/>
                  <a:gd name="T12" fmla="*/ 62 w 694"/>
                  <a:gd name="T13" fmla="*/ 672 h 790"/>
                  <a:gd name="T14" fmla="*/ 213 w 694"/>
                  <a:gd name="T15" fmla="*/ 756 h 790"/>
                  <a:gd name="T16" fmla="*/ 313 w 694"/>
                  <a:gd name="T17" fmla="*/ 790 h 790"/>
                  <a:gd name="T18" fmla="*/ 531 w 694"/>
                  <a:gd name="T19" fmla="*/ 773 h 790"/>
                  <a:gd name="T20" fmla="*/ 581 w 694"/>
                  <a:gd name="T21" fmla="*/ 739 h 790"/>
                  <a:gd name="T22" fmla="*/ 648 w 694"/>
                  <a:gd name="T23" fmla="*/ 672 h 790"/>
                  <a:gd name="T24" fmla="*/ 665 w 694"/>
                  <a:gd name="T25" fmla="*/ 421 h 790"/>
                  <a:gd name="T26" fmla="*/ 632 w 694"/>
                  <a:gd name="T27" fmla="*/ 304 h 790"/>
                  <a:gd name="T28" fmla="*/ 565 w 694"/>
                  <a:gd name="T29" fmla="*/ 237 h 790"/>
                  <a:gd name="T30" fmla="*/ 464 w 694"/>
                  <a:gd name="T31" fmla="*/ 204 h 790"/>
                  <a:gd name="T32" fmla="*/ 565 w 694"/>
                  <a:gd name="T33" fmla="*/ 103 h 790"/>
                  <a:gd name="T34" fmla="*/ 598 w 694"/>
                  <a:gd name="T35" fmla="*/ 53 h 790"/>
                  <a:gd name="T36" fmla="*/ 632 w 694"/>
                  <a:gd name="T37" fmla="*/ 19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94" h="790">
                    <a:moveTo>
                      <a:pt x="129" y="3"/>
                    </a:moveTo>
                    <a:cubicBezTo>
                      <a:pt x="216" y="30"/>
                      <a:pt x="104" y="0"/>
                      <a:pt x="179" y="86"/>
                    </a:cubicBezTo>
                    <a:cubicBezTo>
                      <a:pt x="192" y="111"/>
                      <a:pt x="202" y="94"/>
                      <a:pt x="214" y="108"/>
                    </a:cubicBezTo>
                    <a:cubicBezTo>
                      <a:pt x="226" y="122"/>
                      <a:pt x="271" y="132"/>
                      <a:pt x="251" y="168"/>
                    </a:cubicBezTo>
                    <a:cubicBezTo>
                      <a:pt x="202" y="243"/>
                      <a:pt x="176" y="242"/>
                      <a:pt x="96" y="321"/>
                    </a:cubicBezTo>
                    <a:cubicBezTo>
                      <a:pt x="85" y="332"/>
                      <a:pt x="62" y="354"/>
                      <a:pt x="62" y="354"/>
                    </a:cubicBezTo>
                    <a:cubicBezTo>
                      <a:pt x="28" y="457"/>
                      <a:pt x="0" y="567"/>
                      <a:pt x="62" y="672"/>
                    </a:cubicBezTo>
                    <a:cubicBezTo>
                      <a:pt x="87" y="714"/>
                      <a:pt x="171" y="739"/>
                      <a:pt x="213" y="756"/>
                    </a:cubicBezTo>
                    <a:cubicBezTo>
                      <a:pt x="246" y="769"/>
                      <a:pt x="313" y="790"/>
                      <a:pt x="313" y="790"/>
                    </a:cubicBezTo>
                    <a:cubicBezTo>
                      <a:pt x="386" y="784"/>
                      <a:pt x="459" y="787"/>
                      <a:pt x="531" y="773"/>
                    </a:cubicBezTo>
                    <a:cubicBezTo>
                      <a:pt x="551" y="769"/>
                      <a:pt x="566" y="752"/>
                      <a:pt x="581" y="739"/>
                    </a:cubicBezTo>
                    <a:cubicBezTo>
                      <a:pt x="605" y="718"/>
                      <a:pt x="648" y="672"/>
                      <a:pt x="648" y="672"/>
                    </a:cubicBezTo>
                    <a:cubicBezTo>
                      <a:pt x="694" y="535"/>
                      <a:pt x="691" y="591"/>
                      <a:pt x="665" y="421"/>
                    </a:cubicBezTo>
                    <a:cubicBezTo>
                      <a:pt x="665" y="419"/>
                      <a:pt x="639" y="314"/>
                      <a:pt x="632" y="304"/>
                    </a:cubicBezTo>
                    <a:cubicBezTo>
                      <a:pt x="614" y="278"/>
                      <a:pt x="595" y="247"/>
                      <a:pt x="565" y="237"/>
                    </a:cubicBezTo>
                    <a:cubicBezTo>
                      <a:pt x="531" y="226"/>
                      <a:pt x="464" y="204"/>
                      <a:pt x="464" y="204"/>
                    </a:cubicBezTo>
                    <a:cubicBezTo>
                      <a:pt x="498" y="102"/>
                      <a:pt x="454" y="198"/>
                      <a:pt x="565" y="103"/>
                    </a:cubicBezTo>
                    <a:cubicBezTo>
                      <a:pt x="580" y="90"/>
                      <a:pt x="586" y="69"/>
                      <a:pt x="598" y="53"/>
                    </a:cubicBezTo>
                    <a:cubicBezTo>
                      <a:pt x="608" y="40"/>
                      <a:pt x="632" y="19"/>
                      <a:pt x="632" y="19"/>
                    </a:cubicBezTo>
                  </a:path>
                </a:pathLst>
              </a:custGeom>
              <a:solidFill>
                <a:srgbClr val="CCFF66"/>
              </a:solidFill>
              <a:ln w="9525">
                <a:solidFill>
                  <a:srgbClr val="000000"/>
                </a:solidFill>
                <a:round/>
                <a:headEnd/>
                <a:tailEnd/>
              </a:ln>
            </p:spPr>
            <p:txBody>
              <a:bodyPr wrap="none" lIns="100124" tIns="50063" rIns="100124" bIns="50063">
                <a:spAutoFit/>
              </a:bodyPr>
              <a:lstStyle/>
              <a:p>
                <a:endParaRPr lang="fr-FR" sz="1455" dirty="0"/>
              </a:p>
            </p:txBody>
          </p:sp>
          <p:sp>
            <p:nvSpPr>
              <p:cNvPr id="3832918" name="Freeform 86">
                <a:extLst>
                  <a:ext uri="{FF2B5EF4-FFF2-40B4-BE49-F238E27FC236}">
                    <a16:creationId xmlns:a16="http://schemas.microsoft.com/office/drawing/2014/main" id="{CCD12B3B-2220-4880-A78A-F281AF1A19BE}"/>
                  </a:ext>
                </a:extLst>
              </p:cNvPr>
              <p:cNvSpPr>
                <a:spLocks/>
              </p:cNvSpPr>
              <p:nvPr/>
            </p:nvSpPr>
            <p:spPr bwMode="auto">
              <a:xfrm>
                <a:off x="7973" y="7911"/>
                <a:ext cx="234" cy="248"/>
              </a:xfrm>
              <a:custGeom>
                <a:avLst/>
                <a:gdLst>
                  <a:gd name="T0" fmla="*/ 0 w 345"/>
                  <a:gd name="T1" fmla="*/ 0 h 74"/>
                  <a:gd name="T2" fmla="*/ 157 w 345"/>
                  <a:gd name="T3" fmla="*/ 67 h 74"/>
                  <a:gd name="T4" fmla="*/ 345 w 345"/>
                  <a:gd name="T5" fmla="*/ 37 h 74"/>
                  <a:gd name="T6" fmla="*/ 270 w 345"/>
                  <a:gd name="T7" fmla="*/ 15 h 74"/>
                </a:gdLst>
                <a:ahLst/>
                <a:cxnLst>
                  <a:cxn ang="0">
                    <a:pos x="T0" y="T1"/>
                  </a:cxn>
                  <a:cxn ang="0">
                    <a:pos x="T2" y="T3"/>
                  </a:cxn>
                  <a:cxn ang="0">
                    <a:pos x="T4" y="T5"/>
                  </a:cxn>
                  <a:cxn ang="0">
                    <a:pos x="T6" y="T7"/>
                  </a:cxn>
                </a:cxnLst>
                <a:rect l="0" t="0" r="r" b="b"/>
                <a:pathLst>
                  <a:path w="345" h="74">
                    <a:moveTo>
                      <a:pt x="0" y="0"/>
                    </a:moveTo>
                    <a:cubicBezTo>
                      <a:pt x="47" y="34"/>
                      <a:pt x="101" y="54"/>
                      <a:pt x="157" y="67"/>
                    </a:cubicBezTo>
                    <a:cubicBezTo>
                      <a:pt x="224" y="63"/>
                      <a:pt x="289" y="74"/>
                      <a:pt x="345" y="37"/>
                    </a:cubicBezTo>
                    <a:cubicBezTo>
                      <a:pt x="321" y="30"/>
                      <a:pt x="288" y="33"/>
                      <a:pt x="270" y="15"/>
                    </a:cubicBezTo>
                  </a:path>
                </a:pathLst>
              </a:custGeom>
              <a:solidFill>
                <a:srgbClr val="CCFF66"/>
              </a:solidFill>
              <a:ln w="9525">
                <a:solidFill>
                  <a:srgbClr val="000000"/>
                </a:solidFill>
                <a:round/>
                <a:headEnd/>
                <a:tailEnd/>
              </a:ln>
            </p:spPr>
            <p:txBody>
              <a:bodyPr wrap="none" lIns="100124" tIns="50063" rIns="100124" bIns="50063">
                <a:spAutoFit/>
              </a:bodyPr>
              <a:lstStyle/>
              <a:p>
                <a:endParaRPr lang="fr-FR" sz="1455" dirty="0"/>
              </a:p>
            </p:txBody>
          </p:sp>
          <p:sp>
            <p:nvSpPr>
              <p:cNvPr id="3832919" name="Freeform 87">
                <a:extLst>
                  <a:ext uri="{FF2B5EF4-FFF2-40B4-BE49-F238E27FC236}">
                    <a16:creationId xmlns:a16="http://schemas.microsoft.com/office/drawing/2014/main" id="{204A2D1A-F4C8-466C-BDAE-31DAAC59DD6A}"/>
                  </a:ext>
                </a:extLst>
              </p:cNvPr>
              <p:cNvSpPr>
                <a:spLocks/>
              </p:cNvSpPr>
              <p:nvPr/>
            </p:nvSpPr>
            <p:spPr bwMode="auto">
              <a:xfrm>
                <a:off x="7975" y="7885"/>
                <a:ext cx="234" cy="248"/>
              </a:xfrm>
              <a:custGeom>
                <a:avLst/>
                <a:gdLst>
                  <a:gd name="T0" fmla="*/ 0 w 345"/>
                  <a:gd name="T1" fmla="*/ 0 h 74"/>
                  <a:gd name="T2" fmla="*/ 157 w 345"/>
                  <a:gd name="T3" fmla="*/ 67 h 74"/>
                  <a:gd name="T4" fmla="*/ 345 w 345"/>
                  <a:gd name="T5" fmla="*/ 37 h 74"/>
                  <a:gd name="T6" fmla="*/ 270 w 345"/>
                  <a:gd name="T7" fmla="*/ 15 h 74"/>
                </a:gdLst>
                <a:ahLst/>
                <a:cxnLst>
                  <a:cxn ang="0">
                    <a:pos x="T0" y="T1"/>
                  </a:cxn>
                  <a:cxn ang="0">
                    <a:pos x="T2" y="T3"/>
                  </a:cxn>
                  <a:cxn ang="0">
                    <a:pos x="T4" y="T5"/>
                  </a:cxn>
                  <a:cxn ang="0">
                    <a:pos x="T6" y="T7"/>
                  </a:cxn>
                </a:cxnLst>
                <a:rect l="0" t="0" r="r" b="b"/>
                <a:pathLst>
                  <a:path w="345" h="74">
                    <a:moveTo>
                      <a:pt x="0" y="0"/>
                    </a:moveTo>
                    <a:cubicBezTo>
                      <a:pt x="47" y="34"/>
                      <a:pt x="101" y="54"/>
                      <a:pt x="157" y="67"/>
                    </a:cubicBezTo>
                    <a:cubicBezTo>
                      <a:pt x="224" y="63"/>
                      <a:pt x="289" y="74"/>
                      <a:pt x="345" y="37"/>
                    </a:cubicBezTo>
                    <a:cubicBezTo>
                      <a:pt x="321" y="30"/>
                      <a:pt x="288" y="33"/>
                      <a:pt x="270" y="15"/>
                    </a:cubicBezTo>
                  </a:path>
                </a:pathLst>
              </a:custGeom>
              <a:solidFill>
                <a:srgbClr val="CCFF66"/>
              </a:solidFill>
              <a:ln w="9525">
                <a:solidFill>
                  <a:srgbClr val="000000"/>
                </a:solidFill>
                <a:round/>
                <a:headEnd/>
                <a:tailEnd/>
              </a:ln>
            </p:spPr>
            <p:txBody>
              <a:bodyPr wrap="none" lIns="100124" tIns="50063" rIns="100124" bIns="50063">
                <a:spAutoFit/>
              </a:bodyPr>
              <a:lstStyle/>
              <a:p>
                <a:endParaRPr lang="fr-FR" sz="1455" dirty="0"/>
              </a:p>
            </p:txBody>
          </p:sp>
        </p:grpSp>
        <p:grpSp>
          <p:nvGrpSpPr>
            <p:cNvPr id="3832920" name="Group 88">
              <a:extLst>
                <a:ext uri="{FF2B5EF4-FFF2-40B4-BE49-F238E27FC236}">
                  <a16:creationId xmlns:a16="http://schemas.microsoft.com/office/drawing/2014/main" id="{E68A0AED-75AE-4E5A-B4EE-9C0DEE120762}"/>
                </a:ext>
              </a:extLst>
            </p:cNvPr>
            <p:cNvGrpSpPr>
              <a:grpSpLocks/>
            </p:cNvGrpSpPr>
            <p:nvPr/>
          </p:nvGrpSpPr>
          <p:grpSpPr bwMode="auto">
            <a:xfrm>
              <a:off x="389" y="2802"/>
              <a:ext cx="433" cy="385"/>
              <a:chOff x="245" y="3486"/>
              <a:chExt cx="433" cy="385"/>
            </a:xfrm>
          </p:grpSpPr>
          <p:sp>
            <p:nvSpPr>
              <p:cNvPr id="3832921" name="Line 89">
                <a:extLst>
                  <a:ext uri="{FF2B5EF4-FFF2-40B4-BE49-F238E27FC236}">
                    <a16:creationId xmlns:a16="http://schemas.microsoft.com/office/drawing/2014/main" id="{6D789576-6E20-4DCF-B443-9C428B87E13F}"/>
                  </a:ext>
                </a:extLst>
              </p:cNvPr>
              <p:cNvSpPr>
                <a:spLocks noChangeShapeType="1"/>
              </p:cNvSpPr>
              <p:nvPr/>
            </p:nvSpPr>
            <p:spPr bwMode="auto">
              <a:xfrm>
                <a:off x="245" y="3571"/>
                <a:ext cx="433" cy="0"/>
              </a:xfrm>
              <a:prstGeom prst="line">
                <a:avLst/>
              </a:prstGeom>
              <a:noFill/>
              <a:ln w="28575">
                <a:solidFill>
                  <a:srgbClr val="CC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124" tIns="50063" rIns="100124" bIns="50063">
                <a:spAutoFit/>
              </a:bodyPr>
              <a:lstStyle/>
              <a:p>
                <a:endParaRPr lang="fr-FR" sz="1455" dirty="0"/>
              </a:p>
            </p:txBody>
          </p:sp>
          <p:sp>
            <p:nvSpPr>
              <p:cNvPr id="3832922" name="Line 90">
                <a:extLst>
                  <a:ext uri="{FF2B5EF4-FFF2-40B4-BE49-F238E27FC236}">
                    <a16:creationId xmlns:a16="http://schemas.microsoft.com/office/drawing/2014/main" id="{5C7FBE1F-412A-48B9-9CEA-9E13BA3B99B3}"/>
                  </a:ext>
                </a:extLst>
              </p:cNvPr>
              <p:cNvSpPr>
                <a:spLocks noChangeShapeType="1"/>
              </p:cNvSpPr>
              <p:nvPr/>
            </p:nvSpPr>
            <p:spPr bwMode="auto">
              <a:xfrm>
                <a:off x="245" y="3528"/>
                <a:ext cx="433" cy="0"/>
              </a:xfrm>
              <a:prstGeom prst="line">
                <a:avLst/>
              </a:prstGeom>
              <a:noFill/>
              <a:ln w="28575">
                <a:solidFill>
                  <a:srgbClr val="CC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124" tIns="50063" rIns="100124" bIns="50063">
                <a:spAutoFit/>
              </a:bodyPr>
              <a:lstStyle/>
              <a:p>
                <a:endParaRPr lang="fr-FR" sz="1455" dirty="0"/>
              </a:p>
            </p:txBody>
          </p:sp>
          <p:sp>
            <p:nvSpPr>
              <p:cNvPr id="3832923" name="Line 91">
                <a:extLst>
                  <a:ext uri="{FF2B5EF4-FFF2-40B4-BE49-F238E27FC236}">
                    <a16:creationId xmlns:a16="http://schemas.microsoft.com/office/drawing/2014/main" id="{F0460DCB-E305-4B66-ADD1-6EF16BD7AE97}"/>
                  </a:ext>
                </a:extLst>
              </p:cNvPr>
              <p:cNvSpPr>
                <a:spLocks noChangeShapeType="1"/>
              </p:cNvSpPr>
              <p:nvPr/>
            </p:nvSpPr>
            <p:spPr bwMode="auto">
              <a:xfrm>
                <a:off x="245" y="3614"/>
                <a:ext cx="433" cy="0"/>
              </a:xfrm>
              <a:prstGeom prst="line">
                <a:avLst/>
              </a:prstGeom>
              <a:noFill/>
              <a:ln w="28575">
                <a:solidFill>
                  <a:srgbClr val="CC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124" tIns="50063" rIns="100124" bIns="50063">
                <a:spAutoFit/>
              </a:bodyPr>
              <a:lstStyle/>
              <a:p>
                <a:endParaRPr lang="fr-FR" sz="1455" dirty="0"/>
              </a:p>
            </p:txBody>
          </p:sp>
          <p:sp>
            <p:nvSpPr>
              <p:cNvPr id="3832924" name="Line 92">
                <a:extLst>
                  <a:ext uri="{FF2B5EF4-FFF2-40B4-BE49-F238E27FC236}">
                    <a16:creationId xmlns:a16="http://schemas.microsoft.com/office/drawing/2014/main" id="{2E2E80CA-91B1-4B99-84D7-F7E881F956C7}"/>
                  </a:ext>
                </a:extLst>
              </p:cNvPr>
              <p:cNvSpPr>
                <a:spLocks noChangeShapeType="1"/>
              </p:cNvSpPr>
              <p:nvPr/>
            </p:nvSpPr>
            <p:spPr bwMode="auto">
              <a:xfrm>
                <a:off x="245" y="3699"/>
                <a:ext cx="433" cy="0"/>
              </a:xfrm>
              <a:prstGeom prst="line">
                <a:avLst/>
              </a:prstGeom>
              <a:noFill/>
              <a:ln w="28575">
                <a:solidFill>
                  <a:srgbClr val="CC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124" tIns="50063" rIns="100124" bIns="50063">
                <a:spAutoFit/>
              </a:bodyPr>
              <a:lstStyle/>
              <a:p>
                <a:endParaRPr lang="fr-FR" sz="1455" dirty="0"/>
              </a:p>
            </p:txBody>
          </p:sp>
          <p:sp>
            <p:nvSpPr>
              <p:cNvPr id="3832925" name="Line 93">
                <a:extLst>
                  <a:ext uri="{FF2B5EF4-FFF2-40B4-BE49-F238E27FC236}">
                    <a16:creationId xmlns:a16="http://schemas.microsoft.com/office/drawing/2014/main" id="{61756A4F-CA8D-4107-84E3-41F8312E1F71}"/>
                  </a:ext>
                </a:extLst>
              </p:cNvPr>
              <p:cNvSpPr>
                <a:spLocks noChangeShapeType="1"/>
              </p:cNvSpPr>
              <p:nvPr/>
            </p:nvSpPr>
            <p:spPr bwMode="auto">
              <a:xfrm>
                <a:off x="245" y="3657"/>
                <a:ext cx="433" cy="0"/>
              </a:xfrm>
              <a:prstGeom prst="line">
                <a:avLst/>
              </a:prstGeom>
              <a:noFill/>
              <a:ln w="28575">
                <a:solidFill>
                  <a:srgbClr val="CC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124" tIns="50063" rIns="100124" bIns="50063">
                <a:spAutoFit/>
              </a:bodyPr>
              <a:lstStyle/>
              <a:p>
                <a:endParaRPr lang="fr-FR" sz="1455" dirty="0"/>
              </a:p>
            </p:txBody>
          </p:sp>
          <p:sp>
            <p:nvSpPr>
              <p:cNvPr id="3832926" name="Line 94">
                <a:extLst>
                  <a:ext uri="{FF2B5EF4-FFF2-40B4-BE49-F238E27FC236}">
                    <a16:creationId xmlns:a16="http://schemas.microsoft.com/office/drawing/2014/main" id="{4132BA35-7BFB-4D01-96D4-AE948F1A8F5B}"/>
                  </a:ext>
                </a:extLst>
              </p:cNvPr>
              <p:cNvSpPr>
                <a:spLocks noChangeShapeType="1"/>
              </p:cNvSpPr>
              <p:nvPr/>
            </p:nvSpPr>
            <p:spPr bwMode="auto">
              <a:xfrm>
                <a:off x="245" y="3486"/>
                <a:ext cx="433" cy="0"/>
              </a:xfrm>
              <a:prstGeom prst="line">
                <a:avLst/>
              </a:prstGeom>
              <a:noFill/>
              <a:ln w="28575">
                <a:solidFill>
                  <a:srgbClr val="CC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124" tIns="50063" rIns="100124" bIns="50063">
                <a:spAutoFit/>
              </a:bodyPr>
              <a:lstStyle/>
              <a:p>
                <a:endParaRPr lang="fr-FR" sz="1455" dirty="0"/>
              </a:p>
            </p:txBody>
          </p:sp>
          <p:sp>
            <p:nvSpPr>
              <p:cNvPr id="3832927" name="Line 95">
                <a:extLst>
                  <a:ext uri="{FF2B5EF4-FFF2-40B4-BE49-F238E27FC236}">
                    <a16:creationId xmlns:a16="http://schemas.microsoft.com/office/drawing/2014/main" id="{E5B50BF0-1D20-4CF7-80A9-A91765F6CE77}"/>
                  </a:ext>
                </a:extLst>
              </p:cNvPr>
              <p:cNvSpPr>
                <a:spLocks noChangeShapeType="1"/>
              </p:cNvSpPr>
              <p:nvPr/>
            </p:nvSpPr>
            <p:spPr bwMode="auto">
              <a:xfrm>
                <a:off x="245" y="3742"/>
                <a:ext cx="433" cy="0"/>
              </a:xfrm>
              <a:prstGeom prst="line">
                <a:avLst/>
              </a:prstGeom>
              <a:noFill/>
              <a:ln w="28575">
                <a:solidFill>
                  <a:srgbClr val="CC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124" tIns="50063" rIns="100124" bIns="50063">
                <a:spAutoFit/>
              </a:bodyPr>
              <a:lstStyle/>
              <a:p>
                <a:endParaRPr lang="fr-FR" sz="1455" dirty="0"/>
              </a:p>
            </p:txBody>
          </p:sp>
          <p:sp>
            <p:nvSpPr>
              <p:cNvPr id="3832928" name="Line 96">
                <a:extLst>
                  <a:ext uri="{FF2B5EF4-FFF2-40B4-BE49-F238E27FC236}">
                    <a16:creationId xmlns:a16="http://schemas.microsoft.com/office/drawing/2014/main" id="{D20EE126-3ED6-4C81-AC94-1695769C06ED}"/>
                  </a:ext>
                </a:extLst>
              </p:cNvPr>
              <p:cNvSpPr>
                <a:spLocks noChangeShapeType="1"/>
              </p:cNvSpPr>
              <p:nvPr/>
            </p:nvSpPr>
            <p:spPr bwMode="auto">
              <a:xfrm>
                <a:off x="245" y="3785"/>
                <a:ext cx="433" cy="0"/>
              </a:xfrm>
              <a:prstGeom prst="line">
                <a:avLst/>
              </a:prstGeom>
              <a:noFill/>
              <a:ln w="28575">
                <a:solidFill>
                  <a:srgbClr val="CC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124" tIns="50063" rIns="100124" bIns="50063">
                <a:spAutoFit/>
              </a:bodyPr>
              <a:lstStyle/>
              <a:p>
                <a:endParaRPr lang="fr-FR" sz="1455" dirty="0"/>
              </a:p>
            </p:txBody>
          </p:sp>
          <p:sp>
            <p:nvSpPr>
              <p:cNvPr id="3832929" name="Line 97">
                <a:extLst>
                  <a:ext uri="{FF2B5EF4-FFF2-40B4-BE49-F238E27FC236}">
                    <a16:creationId xmlns:a16="http://schemas.microsoft.com/office/drawing/2014/main" id="{77AF9673-16EA-4A39-9041-AA708AF49FA2}"/>
                  </a:ext>
                </a:extLst>
              </p:cNvPr>
              <p:cNvSpPr>
                <a:spLocks noChangeShapeType="1"/>
              </p:cNvSpPr>
              <p:nvPr/>
            </p:nvSpPr>
            <p:spPr bwMode="auto">
              <a:xfrm>
                <a:off x="245" y="3871"/>
                <a:ext cx="433" cy="0"/>
              </a:xfrm>
              <a:prstGeom prst="line">
                <a:avLst/>
              </a:prstGeom>
              <a:noFill/>
              <a:ln w="28575">
                <a:solidFill>
                  <a:srgbClr val="CC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124" tIns="50063" rIns="100124" bIns="50063">
                <a:spAutoFit/>
              </a:bodyPr>
              <a:lstStyle/>
              <a:p>
                <a:endParaRPr lang="fr-FR" sz="1455" dirty="0"/>
              </a:p>
            </p:txBody>
          </p:sp>
          <p:sp>
            <p:nvSpPr>
              <p:cNvPr id="3832930" name="Line 98">
                <a:extLst>
                  <a:ext uri="{FF2B5EF4-FFF2-40B4-BE49-F238E27FC236}">
                    <a16:creationId xmlns:a16="http://schemas.microsoft.com/office/drawing/2014/main" id="{82C14098-2123-4C1F-923E-4E44ADDFC8EF}"/>
                  </a:ext>
                </a:extLst>
              </p:cNvPr>
              <p:cNvSpPr>
                <a:spLocks noChangeShapeType="1"/>
              </p:cNvSpPr>
              <p:nvPr/>
            </p:nvSpPr>
            <p:spPr bwMode="auto">
              <a:xfrm>
                <a:off x="245" y="3828"/>
                <a:ext cx="433" cy="0"/>
              </a:xfrm>
              <a:prstGeom prst="line">
                <a:avLst/>
              </a:prstGeom>
              <a:noFill/>
              <a:ln w="28575">
                <a:solidFill>
                  <a:srgbClr val="CC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124" tIns="50063" rIns="100124" bIns="50063">
                <a:spAutoFit/>
              </a:bodyPr>
              <a:lstStyle/>
              <a:p>
                <a:endParaRPr lang="fr-FR" sz="1455" dirty="0"/>
              </a:p>
            </p:txBody>
          </p:sp>
        </p:grpSp>
        <p:sp>
          <p:nvSpPr>
            <p:cNvPr id="3832931" name="Text Box 99">
              <a:extLst>
                <a:ext uri="{FF2B5EF4-FFF2-40B4-BE49-F238E27FC236}">
                  <a16:creationId xmlns:a16="http://schemas.microsoft.com/office/drawing/2014/main" id="{EB2260E0-75E7-4485-9846-1BDD5A9A4555}"/>
                </a:ext>
              </a:extLst>
            </p:cNvPr>
            <p:cNvSpPr txBox="1">
              <a:spLocks noChangeArrowheads="1"/>
            </p:cNvSpPr>
            <p:nvPr/>
          </p:nvSpPr>
          <p:spPr bwMode="auto">
            <a:xfrm>
              <a:off x="399" y="1370"/>
              <a:ext cx="399" cy="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124" tIns="50063" rIns="100124" bIns="50063">
              <a:spAutoFit/>
            </a:bodyPr>
            <a:lstStyle>
              <a:lvl1pPr defTabSz="1003300">
                <a:defRPr sz="2400">
                  <a:solidFill>
                    <a:schemeClr val="tx1"/>
                  </a:solidFill>
                  <a:latin typeface="Times New Roman" panose="02020603050405020304" pitchFamily="18" charset="0"/>
                </a:defRPr>
              </a:lvl1pPr>
              <a:lvl2pPr marL="501650"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636" dirty="0">
                  <a:solidFill>
                    <a:srgbClr val="000066"/>
                  </a:solidFill>
                  <a:latin typeface="Arial" panose="020B0604020202020204" pitchFamily="34" charset="0"/>
                </a:rPr>
                <a:t>MP1</a:t>
              </a:r>
              <a:endParaRPr lang="fr-FR" altLang="fr-FR" sz="1818" dirty="0">
                <a:solidFill>
                  <a:srgbClr val="000066"/>
                </a:solidFill>
                <a:latin typeface="Arial" panose="020B0604020202020204" pitchFamily="34" charset="0"/>
              </a:endParaRPr>
            </a:p>
          </p:txBody>
        </p:sp>
        <p:sp>
          <p:nvSpPr>
            <p:cNvPr id="3832932" name="Text Box 100">
              <a:extLst>
                <a:ext uri="{FF2B5EF4-FFF2-40B4-BE49-F238E27FC236}">
                  <a16:creationId xmlns:a16="http://schemas.microsoft.com/office/drawing/2014/main" id="{FE9C7147-C2E5-4D38-916C-29544250269F}"/>
                </a:ext>
              </a:extLst>
            </p:cNvPr>
            <p:cNvSpPr txBox="1">
              <a:spLocks noChangeArrowheads="1"/>
            </p:cNvSpPr>
            <p:nvPr/>
          </p:nvSpPr>
          <p:spPr bwMode="auto">
            <a:xfrm>
              <a:off x="410" y="2213"/>
              <a:ext cx="399" cy="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124" tIns="50063" rIns="100124" bIns="50063">
              <a:spAutoFit/>
            </a:bodyPr>
            <a:lstStyle>
              <a:lvl1pPr defTabSz="1003300">
                <a:defRPr sz="2400">
                  <a:solidFill>
                    <a:schemeClr val="tx1"/>
                  </a:solidFill>
                  <a:latin typeface="Times New Roman" panose="02020603050405020304" pitchFamily="18" charset="0"/>
                </a:defRPr>
              </a:lvl1pPr>
              <a:lvl2pPr marL="501650"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636" dirty="0">
                  <a:solidFill>
                    <a:srgbClr val="000066"/>
                  </a:solidFill>
                  <a:latin typeface="Arial" panose="020B0604020202020204" pitchFamily="34" charset="0"/>
                </a:rPr>
                <a:t>MP2</a:t>
              </a:r>
              <a:endParaRPr lang="fr-FR" altLang="fr-FR" sz="1818" dirty="0">
                <a:solidFill>
                  <a:schemeClr val="bg1"/>
                </a:solidFill>
                <a:latin typeface="Arial" panose="020B0604020202020204" pitchFamily="34" charset="0"/>
              </a:endParaRPr>
            </a:p>
          </p:txBody>
        </p:sp>
      </p:grpSp>
      <p:sp>
        <p:nvSpPr>
          <p:cNvPr id="3832933" name="Rectangle 101">
            <a:extLst>
              <a:ext uri="{FF2B5EF4-FFF2-40B4-BE49-F238E27FC236}">
                <a16:creationId xmlns:a16="http://schemas.microsoft.com/office/drawing/2014/main" id="{3C923999-2B8E-45E6-97CE-376BF7AEA1EF}"/>
              </a:ext>
            </a:extLst>
          </p:cNvPr>
          <p:cNvSpPr>
            <a:spLocks noGrp="1" noChangeArrowheads="1"/>
          </p:cNvSpPr>
          <p:nvPr>
            <p:ph type="title"/>
          </p:nvPr>
        </p:nvSpPr>
        <p:spPr bwMode="white">
          <a:xfrm>
            <a:off x="2648240" y="609226"/>
            <a:ext cx="6357215" cy="659534"/>
          </a:xfrm>
        </p:spPr>
        <p:txBody>
          <a:bodyPr vert="horz" wrap="square" lIns="82764" tIns="41383" rIns="82764" bIns="41383" numCol="1" anchor="ctr" anchorCtr="0" compatLnSpc="1">
            <a:prstTxWarp prst="textNoShape">
              <a:avLst/>
            </a:prstTxWarp>
          </a:bodyPr>
          <a:lstStyle/>
          <a:p>
            <a:r>
              <a:rPr lang="fr-FR" altLang="fr-FR" dirty="0"/>
              <a:t> De la matière première au stockage</a:t>
            </a:r>
          </a:p>
        </p:txBody>
      </p:sp>
      <p:grpSp>
        <p:nvGrpSpPr>
          <p:cNvPr id="140" name="Group 2">
            <a:extLst>
              <a:ext uri="{FF2B5EF4-FFF2-40B4-BE49-F238E27FC236}">
                <a16:creationId xmlns:a16="http://schemas.microsoft.com/office/drawing/2014/main" id="{F68DBA74-E057-4E5D-9941-47C9B62DB566}"/>
              </a:ext>
            </a:extLst>
          </p:cNvPr>
          <p:cNvGrpSpPr>
            <a:grpSpLocks/>
          </p:cNvGrpSpPr>
          <p:nvPr/>
        </p:nvGrpSpPr>
        <p:grpSpPr bwMode="auto">
          <a:xfrm>
            <a:off x="7380312" y="1578789"/>
            <a:ext cx="1200150" cy="1408112"/>
            <a:chOff x="496" y="992"/>
            <a:chExt cx="691" cy="806"/>
          </a:xfrm>
        </p:grpSpPr>
        <p:grpSp>
          <p:nvGrpSpPr>
            <p:cNvPr id="141" name="Group 3">
              <a:extLst>
                <a:ext uri="{FF2B5EF4-FFF2-40B4-BE49-F238E27FC236}">
                  <a16:creationId xmlns:a16="http://schemas.microsoft.com/office/drawing/2014/main" id="{4599A0A2-F052-40B8-8298-62E00258B17A}"/>
                </a:ext>
              </a:extLst>
            </p:cNvPr>
            <p:cNvGrpSpPr>
              <a:grpSpLocks noChangeAspect="1"/>
            </p:cNvGrpSpPr>
            <p:nvPr/>
          </p:nvGrpSpPr>
          <p:grpSpPr bwMode="auto">
            <a:xfrm>
              <a:off x="496" y="992"/>
              <a:ext cx="691" cy="806"/>
              <a:chOff x="5184" y="1296"/>
              <a:chExt cx="576" cy="672"/>
            </a:xfrm>
          </p:grpSpPr>
          <p:grpSp>
            <p:nvGrpSpPr>
              <p:cNvPr id="143" name="Group 4">
                <a:extLst>
                  <a:ext uri="{FF2B5EF4-FFF2-40B4-BE49-F238E27FC236}">
                    <a16:creationId xmlns:a16="http://schemas.microsoft.com/office/drawing/2014/main" id="{BD11C5A7-8CB5-4273-A868-9B54980DE5BE}"/>
                  </a:ext>
                </a:extLst>
              </p:cNvPr>
              <p:cNvGrpSpPr>
                <a:grpSpLocks noChangeAspect="1"/>
              </p:cNvGrpSpPr>
              <p:nvPr/>
            </p:nvGrpSpPr>
            <p:grpSpPr bwMode="auto">
              <a:xfrm>
                <a:off x="5184" y="1872"/>
                <a:ext cx="576" cy="96"/>
                <a:chOff x="528" y="1728"/>
                <a:chExt cx="576" cy="96"/>
              </a:xfrm>
            </p:grpSpPr>
            <p:sp>
              <p:nvSpPr>
                <p:cNvPr id="156" name="Rectangle 5">
                  <a:extLst>
                    <a:ext uri="{FF2B5EF4-FFF2-40B4-BE49-F238E27FC236}">
                      <a16:creationId xmlns:a16="http://schemas.microsoft.com/office/drawing/2014/main" id="{56C7A4BF-7597-461E-8972-2F22EBBDA2B8}"/>
                    </a:ext>
                  </a:extLst>
                </p:cNvPr>
                <p:cNvSpPr>
                  <a:spLocks noChangeAspect="1" noChangeArrowheads="1"/>
                </p:cNvSpPr>
                <p:nvPr/>
              </p:nvSpPr>
              <p:spPr bwMode="auto">
                <a:xfrm>
                  <a:off x="52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57" name="Rectangle 6">
                  <a:extLst>
                    <a:ext uri="{FF2B5EF4-FFF2-40B4-BE49-F238E27FC236}">
                      <a16:creationId xmlns:a16="http://schemas.microsoft.com/office/drawing/2014/main" id="{60C3D558-E796-4F67-8484-49B11FF9BFC9}"/>
                    </a:ext>
                  </a:extLst>
                </p:cNvPr>
                <p:cNvSpPr>
                  <a:spLocks noChangeAspect="1" noChangeArrowheads="1"/>
                </p:cNvSpPr>
                <p:nvPr/>
              </p:nvSpPr>
              <p:spPr bwMode="auto">
                <a:xfrm>
                  <a:off x="100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58" name="Line 7">
                  <a:extLst>
                    <a:ext uri="{FF2B5EF4-FFF2-40B4-BE49-F238E27FC236}">
                      <a16:creationId xmlns:a16="http://schemas.microsoft.com/office/drawing/2014/main" id="{03F271B2-7FA0-41D7-96B0-751810853301}"/>
                    </a:ext>
                  </a:extLst>
                </p:cNvPr>
                <p:cNvSpPr>
                  <a:spLocks noChangeAspect="1" noChangeShapeType="1"/>
                </p:cNvSpPr>
                <p:nvPr/>
              </p:nvSpPr>
              <p:spPr bwMode="auto">
                <a:xfrm>
                  <a:off x="624" y="1734"/>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59" name="Line 8">
                  <a:extLst>
                    <a:ext uri="{FF2B5EF4-FFF2-40B4-BE49-F238E27FC236}">
                      <a16:creationId xmlns:a16="http://schemas.microsoft.com/office/drawing/2014/main" id="{131AFC81-A111-450E-A466-1DBA6778FCA6}"/>
                    </a:ext>
                  </a:extLst>
                </p:cNvPr>
                <p:cNvSpPr>
                  <a:spLocks noChangeAspect="1" noChangeShapeType="1"/>
                </p:cNvSpPr>
                <p:nvPr/>
              </p:nvSpPr>
              <p:spPr bwMode="auto">
                <a:xfrm>
                  <a:off x="622" y="1761"/>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grpSp>
          <p:sp>
            <p:nvSpPr>
              <p:cNvPr id="144" name="Rectangle 9">
                <a:extLst>
                  <a:ext uri="{FF2B5EF4-FFF2-40B4-BE49-F238E27FC236}">
                    <a16:creationId xmlns:a16="http://schemas.microsoft.com/office/drawing/2014/main" id="{48CDACCE-A578-4C03-AA68-9CEAE89669E9}"/>
                  </a:ext>
                </a:extLst>
              </p:cNvPr>
              <p:cNvSpPr>
                <a:spLocks noChangeAspect="1" noChangeArrowheads="1"/>
              </p:cNvSpPr>
              <p:nvPr/>
            </p:nvSpPr>
            <p:spPr bwMode="auto">
              <a:xfrm>
                <a:off x="5184" y="1728"/>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45" name="Rectangle 10">
                <a:extLst>
                  <a:ext uri="{FF2B5EF4-FFF2-40B4-BE49-F238E27FC236}">
                    <a16:creationId xmlns:a16="http://schemas.microsoft.com/office/drawing/2014/main" id="{09D57311-88BB-4FFB-BDD5-0A564A0C71A4}"/>
                  </a:ext>
                </a:extLst>
              </p:cNvPr>
              <p:cNvSpPr>
                <a:spLocks noChangeAspect="1" noChangeArrowheads="1"/>
              </p:cNvSpPr>
              <p:nvPr/>
            </p:nvSpPr>
            <p:spPr bwMode="auto">
              <a:xfrm>
                <a:off x="5376" y="1728"/>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46" name="Rectangle 11">
                <a:extLst>
                  <a:ext uri="{FF2B5EF4-FFF2-40B4-BE49-F238E27FC236}">
                    <a16:creationId xmlns:a16="http://schemas.microsoft.com/office/drawing/2014/main" id="{96ACD99D-6E9F-46F8-9AC7-2759E4789983}"/>
                  </a:ext>
                </a:extLst>
              </p:cNvPr>
              <p:cNvSpPr>
                <a:spLocks noChangeAspect="1" noChangeArrowheads="1"/>
              </p:cNvSpPr>
              <p:nvPr/>
            </p:nvSpPr>
            <p:spPr bwMode="auto">
              <a:xfrm>
                <a:off x="5568" y="1728"/>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47" name="Rectangle 12">
                <a:extLst>
                  <a:ext uri="{FF2B5EF4-FFF2-40B4-BE49-F238E27FC236}">
                    <a16:creationId xmlns:a16="http://schemas.microsoft.com/office/drawing/2014/main" id="{FD2FFD91-39D1-4BF2-84DC-D2CBC559299F}"/>
                  </a:ext>
                </a:extLst>
              </p:cNvPr>
              <p:cNvSpPr>
                <a:spLocks noChangeAspect="1" noChangeArrowheads="1"/>
              </p:cNvSpPr>
              <p:nvPr/>
            </p:nvSpPr>
            <p:spPr bwMode="auto">
              <a:xfrm>
                <a:off x="5184" y="1584"/>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48" name="Rectangle 13">
                <a:extLst>
                  <a:ext uri="{FF2B5EF4-FFF2-40B4-BE49-F238E27FC236}">
                    <a16:creationId xmlns:a16="http://schemas.microsoft.com/office/drawing/2014/main" id="{AB0EAE30-79E7-485C-961A-D412F038C97B}"/>
                  </a:ext>
                </a:extLst>
              </p:cNvPr>
              <p:cNvSpPr>
                <a:spLocks noChangeAspect="1" noChangeArrowheads="1"/>
              </p:cNvSpPr>
              <p:nvPr/>
            </p:nvSpPr>
            <p:spPr bwMode="auto">
              <a:xfrm>
                <a:off x="5376" y="1584"/>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49" name="Rectangle 14">
                <a:extLst>
                  <a:ext uri="{FF2B5EF4-FFF2-40B4-BE49-F238E27FC236}">
                    <a16:creationId xmlns:a16="http://schemas.microsoft.com/office/drawing/2014/main" id="{DE018ABD-EB6A-44ED-82A8-7F3E4929DA3B}"/>
                  </a:ext>
                </a:extLst>
              </p:cNvPr>
              <p:cNvSpPr>
                <a:spLocks noChangeAspect="1" noChangeArrowheads="1"/>
              </p:cNvSpPr>
              <p:nvPr/>
            </p:nvSpPr>
            <p:spPr bwMode="auto">
              <a:xfrm>
                <a:off x="5568" y="1584"/>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50" name="Rectangle 15">
                <a:extLst>
                  <a:ext uri="{FF2B5EF4-FFF2-40B4-BE49-F238E27FC236}">
                    <a16:creationId xmlns:a16="http://schemas.microsoft.com/office/drawing/2014/main" id="{D1EABF3A-4B11-49E0-A601-0D0F7D8BB148}"/>
                  </a:ext>
                </a:extLst>
              </p:cNvPr>
              <p:cNvSpPr>
                <a:spLocks noChangeAspect="1" noChangeArrowheads="1"/>
              </p:cNvSpPr>
              <p:nvPr/>
            </p:nvSpPr>
            <p:spPr bwMode="auto">
              <a:xfrm>
                <a:off x="5184" y="1440"/>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51" name="Rectangle 16">
                <a:extLst>
                  <a:ext uri="{FF2B5EF4-FFF2-40B4-BE49-F238E27FC236}">
                    <a16:creationId xmlns:a16="http://schemas.microsoft.com/office/drawing/2014/main" id="{8D639D15-B22B-49B1-B5BB-BE466AB5DB93}"/>
                  </a:ext>
                </a:extLst>
              </p:cNvPr>
              <p:cNvSpPr>
                <a:spLocks noChangeAspect="1" noChangeArrowheads="1"/>
              </p:cNvSpPr>
              <p:nvPr/>
            </p:nvSpPr>
            <p:spPr bwMode="auto">
              <a:xfrm>
                <a:off x="5376" y="1440"/>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52" name="Rectangle 17">
                <a:extLst>
                  <a:ext uri="{FF2B5EF4-FFF2-40B4-BE49-F238E27FC236}">
                    <a16:creationId xmlns:a16="http://schemas.microsoft.com/office/drawing/2014/main" id="{D9ACC1F8-6630-4B19-953B-F0ECFFFDEE0D}"/>
                  </a:ext>
                </a:extLst>
              </p:cNvPr>
              <p:cNvSpPr>
                <a:spLocks noChangeAspect="1" noChangeArrowheads="1"/>
              </p:cNvSpPr>
              <p:nvPr/>
            </p:nvSpPr>
            <p:spPr bwMode="auto">
              <a:xfrm>
                <a:off x="5568" y="1440"/>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53" name="Rectangle 18">
                <a:extLst>
                  <a:ext uri="{FF2B5EF4-FFF2-40B4-BE49-F238E27FC236}">
                    <a16:creationId xmlns:a16="http://schemas.microsoft.com/office/drawing/2014/main" id="{A9D3E229-4767-4C44-9877-2477535ECCBF}"/>
                  </a:ext>
                </a:extLst>
              </p:cNvPr>
              <p:cNvSpPr>
                <a:spLocks noChangeAspect="1" noChangeArrowheads="1"/>
              </p:cNvSpPr>
              <p:nvPr/>
            </p:nvSpPr>
            <p:spPr bwMode="auto">
              <a:xfrm>
                <a:off x="5184" y="1296"/>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54" name="Rectangle 19">
                <a:extLst>
                  <a:ext uri="{FF2B5EF4-FFF2-40B4-BE49-F238E27FC236}">
                    <a16:creationId xmlns:a16="http://schemas.microsoft.com/office/drawing/2014/main" id="{82B5E646-F72D-49AD-B5D0-37488C7F20B3}"/>
                  </a:ext>
                </a:extLst>
              </p:cNvPr>
              <p:cNvSpPr>
                <a:spLocks noChangeAspect="1" noChangeArrowheads="1"/>
              </p:cNvSpPr>
              <p:nvPr/>
            </p:nvSpPr>
            <p:spPr bwMode="auto">
              <a:xfrm>
                <a:off x="5376" y="1296"/>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55" name="Rectangle 20">
                <a:extLst>
                  <a:ext uri="{FF2B5EF4-FFF2-40B4-BE49-F238E27FC236}">
                    <a16:creationId xmlns:a16="http://schemas.microsoft.com/office/drawing/2014/main" id="{BFAB9B5F-EFF7-439B-A6D5-96F034C978F7}"/>
                  </a:ext>
                </a:extLst>
              </p:cNvPr>
              <p:cNvSpPr>
                <a:spLocks noChangeAspect="1" noChangeArrowheads="1"/>
              </p:cNvSpPr>
              <p:nvPr/>
            </p:nvSpPr>
            <p:spPr bwMode="auto">
              <a:xfrm>
                <a:off x="5568" y="1296"/>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grpSp>
        <p:sp>
          <p:nvSpPr>
            <p:cNvPr id="142" name="Text Box 21">
              <a:extLst>
                <a:ext uri="{FF2B5EF4-FFF2-40B4-BE49-F238E27FC236}">
                  <a16:creationId xmlns:a16="http://schemas.microsoft.com/office/drawing/2014/main" id="{09F9B31C-FA8E-4203-B355-7E94AEB48904}"/>
                </a:ext>
              </a:extLst>
            </p:cNvPr>
            <p:cNvSpPr txBox="1">
              <a:spLocks noChangeArrowheads="1"/>
            </p:cNvSpPr>
            <p:nvPr/>
          </p:nvSpPr>
          <p:spPr bwMode="auto">
            <a:xfrm>
              <a:off x="524" y="1232"/>
              <a:ext cx="64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lvl1pPr defTabSz="1003300">
                <a:defRPr sz="2400">
                  <a:solidFill>
                    <a:schemeClr val="tx1"/>
                  </a:solidFill>
                  <a:latin typeface="Times New Roman" panose="02020603050405020304" pitchFamily="18" charset="0"/>
                </a:defRPr>
              </a:lvl1pPr>
              <a:lvl2pPr marL="501650"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1003300" eaLnBrk="1" fontAlgn="auto" latinLnBrk="0" hangingPunct="1">
                <a:lnSpc>
                  <a:spcPct val="100000"/>
                </a:lnSpc>
                <a:spcBef>
                  <a:spcPts val="0"/>
                </a:spcBef>
                <a:spcAft>
                  <a:spcPts val="0"/>
                </a:spcAft>
                <a:buClrTx/>
                <a:buSzTx/>
                <a:buFontTx/>
                <a:buNone/>
                <a:tabLst/>
                <a:defRPr/>
              </a:pPr>
              <a:r>
                <a:rPr kumimoji="0" lang="fr-FR" altLang="fr-FR" sz="2000" b="0" i="0" u="none" strike="noStrike" kern="0" cap="none" spc="0" normalizeH="0" baseline="0" noProof="0">
                  <a:ln>
                    <a:noFill/>
                  </a:ln>
                  <a:solidFill>
                    <a:srgbClr val="000066"/>
                  </a:solidFill>
                  <a:effectLst/>
                  <a:uLnTx/>
                  <a:uFillTx/>
                  <a:latin typeface="Arial" panose="020B0604020202020204" pitchFamily="34" charset="0"/>
                </a:rPr>
                <a:t>SSCC 1</a:t>
              </a:r>
            </a:p>
          </p:txBody>
        </p:sp>
      </p:grpSp>
      <p:grpSp>
        <p:nvGrpSpPr>
          <p:cNvPr id="160" name="Group 22">
            <a:extLst>
              <a:ext uri="{FF2B5EF4-FFF2-40B4-BE49-F238E27FC236}">
                <a16:creationId xmlns:a16="http://schemas.microsoft.com/office/drawing/2014/main" id="{F5561BFB-B1CD-4EA8-9891-CC5C708B5ACC}"/>
              </a:ext>
            </a:extLst>
          </p:cNvPr>
          <p:cNvGrpSpPr>
            <a:grpSpLocks/>
          </p:cNvGrpSpPr>
          <p:nvPr/>
        </p:nvGrpSpPr>
        <p:grpSpPr bwMode="auto">
          <a:xfrm>
            <a:off x="7380312" y="3175000"/>
            <a:ext cx="1200150" cy="1406525"/>
            <a:chOff x="496" y="2059"/>
            <a:chExt cx="691" cy="806"/>
          </a:xfrm>
        </p:grpSpPr>
        <p:grpSp>
          <p:nvGrpSpPr>
            <p:cNvPr id="161" name="Group 23">
              <a:extLst>
                <a:ext uri="{FF2B5EF4-FFF2-40B4-BE49-F238E27FC236}">
                  <a16:creationId xmlns:a16="http://schemas.microsoft.com/office/drawing/2014/main" id="{CBE7E136-A602-4A40-8723-C2F8FFD820BF}"/>
                </a:ext>
              </a:extLst>
            </p:cNvPr>
            <p:cNvGrpSpPr>
              <a:grpSpLocks noChangeAspect="1"/>
            </p:cNvGrpSpPr>
            <p:nvPr/>
          </p:nvGrpSpPr>
          <p:grpSpPr bwMode="auto">
            <a:xfrm>
              <a:off x="496" y="2750"/>
              <a:ext cx="691" cy="115"/>
              <a:chOff x="528" y="1728"/>
              <a:chExt cx="576" cy="96"/>
            </a:xfrm>
          </p:grpSpPr>
          <p:sp>
            <p:nvSpPr>
              <p:cNvPr id="175" name="Rectangle 24">
                <a:extLst>
                  <a:ext uri="{FF2B5EF4-FFF2-40B4-BE49-F238E27FC236}">
                    <a16:creationId xmlns:a16="http://schemas.microsoft.com/office/drawing/2014/main" id="{054718BB-E3A0-47F7-8E47-75505F16B6BC}"/>
                  </a:ext>
                </a:extLst>
              </p:cNvPr>
              <p:cNvSpPr>
                <a:spLocks noChangeAspect="1" noChangeArrowheads="1"/>
              </p:cNvSpPr>
              <p:nvPr/>
            </p:nvSpPr>
            <p:spPr bwMode="auto">
              <a:xfrm>
                <a:off x="52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76" name="Rectangle 25">
                <a:extLst>
                  <a:ext uri="{FF2B5EF4-FFF2-40B4-BE49-F238E27FC236}">
                    <a16:creationId xmlns:a16="http://schemas.microsoft.com/office/drawing/2014/main" id="{51CE5D8B-5FDB-4E9D-A302-C80F0227EF6E}"/>
                  </a:ext>
                </a:extLst>
              </p:cNvPr>
              <p:cNvSpPr>
                <a:spLocks noChangeAspect="1" noChangeArrowheads="1"/>
              </p:cNvSpPr>
              <p:nvPr/>
            </p:nvSpPr>
            <p:spPr bwMode="auto">
              <a:xfrm>
                <a:off x="100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77" name="Line 26">
                <a:extLst>
                  <a:ext uri="{FF2B5EF4-FFF2-40B4-BE49-F238E27FC236}">
                    <a16:creationId xmlns:a16="http://schemas.microsoft.com/office/drawing/2014/main" id="{704DD720-52E9-4EB9-BC65-1BAA5D3C8966}"/>
                  </a:ext>
                </a:extLst>
              </p:cNvPr>
              <p:cNvSpPr>
                <a:spLocks noChangeAspect="1" noChangeShapeType="1"/>
              </p:cNvSpPr>
              <p:nvPr/>
            </p:nvSpPr>
            <p:spPr bwMode="auto">
              <a:xfrm>
                <a:off x="624" y="1734"/>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78" name="Line 27">
                <a:extLst>
                  <a:ext uri="{FF2B5EF4-FFF2-40B4-BE49-F238E27FC236}">
                    <a16:creationId xmlns:a16="http://schemas.microsoft.com/office/drawing/2014/main" id="{33D5B43A-10A9-4231-82B0-8E7584201B97}"/>
                  </a:ext>
                </a:extLst>
              </p:cNvPr>
              <p:cNvSpPr>
                <a:spLocks noChangeAspect="1" noChangeShapeType="1"/>
              </p:cNvSpPr>
              <p:nvPr/>
            </p:nvSpPr>
            <p:spPr bwMode="auto">
              <a:xfrm>
                <a:off x="622" y="1761"/>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grpSp>
        <p:sp>
          <p:nvSpPr>
            <p:cNvPr id="162" name="Rectangle 28">
              <a:extLst>
                <a:ext uri="{FF2B5EF4-FFF2-40B4-BE49-F238E27FC236}">
                  <a16:creationId xmlns:a16="http://schemas.microsoft.com/office/drawing/2014/main" id="{70315C4C-33C7-4C6C-A1A6-E51F26FFDCB5}"/>
                </a:ext>
              </a:extLst>
            </p:cNvPr>
            <p:cNvSpPr>
              <a:spLocks noChangeAspect="1" noChangeArrowheads="1"/>
            </p:cNvSpPr>
            <p:nvPr/>
          </p:nvSpPr>
          <p:spPr bwMode="auto">
            <a:xfrm>
              <a:off x="496" y="2577"/>
              <a:ext cx="230"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63" name="Rectangle 29">
              <a:extLst>
                <a:ext uri="{FF2B5EF4-FFF2-40B4-BE49-F238E27FC236}">
                  <a16:creationId xmlns:a16="http://schemas.microsoft.com/office/drawing/2014/main" id="{36C4D6C1-F847-4FD5-88DE-92F4FC001165}"/>
                </a:ext>
              </a:extLst>
            </p:cNvPr>
            <p:cNvSpPr>
              <a:spLocks noChangeAspect="1" noChangeArrowheads="1"/>
            </p:cNvSpPr>
            <p:nvPr/>
          </p:nvSpPr>
          <p:spPr bwMode="auto">
            <a:xfrm>
              <a:off x="726" y="2577"/>
              <a:ext cx="231"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64" name="Rectangle 30">
              <a:extLst>
                <a:ext uri="{FF2B5EF4-FFF2-40B4-BE49-F238E27FC236}">
                  <a16:creationId xmlns:a16="http://schemas.microsoft.com/office/drawing/2014/main" id="{80CB2D05-BF2E-4C3C-A697-3E0661E0F2F3}"/>
                </a:ext>
              </a:extLst>
            </p:cNvPr>
            <p:cNvSpPr>
              <a:spLocks noChangeAspect="1" noChangeArrowheads="1"/>
            </p:cNvSpPr>
            <p:nvPr/>
          </p:nvSpPr>
          <p:spPr bwMode="auto">
            <a:xfrm>
              <a:off x="957" y="2577"/>
              <a:ext cx="230"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65" name="Rectangle 31">
              <a:extLst>
                <a:ext uri="{FF2B5EF4-FFF2-40B4-BE49-F238E27FC236}">
                  <a16:creationId xmlns:a16="http://schemas.microsoft.com/office/drawing/2014/main" id="{45A1B63E-0319-4B94-B30B-54C37EB7F0DD}"/>
                </a:ext>
              </a:extLst>
            </p:cNvPr>
            <p:cNvSpPr>
              <a:spLocks noChangeAspect="1" noChangeArrowheads="1"/>
            </p:cNvSpPr>
            <p:nvPr/>
          </p:nvSpPr>
          <p:spPr bwMode="auto">
            <a:xfrm>
              <a:off x="496" y="2404"/>
              <a:ext cx="230"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66" name="Rectangle 32">
              <a:extLst>
                <a:ext uri="{FF2B5EF4-FFF2-40B4-BE49-F238E27FC236}">
                  <a16:creationId xmlns:a16="http://schemas.microsoft.com/office/drawing/2014/main" id="{CCFD2BC1-BAA3-4936-8682-F9A4F554074E}"/>
                </a:ext>
              </a:extLst>
            </p:cNvPr>
            <p:cNvSpPr>
              <a:spLocks noChangeAspect="1" noChangeArrowheads="1"/>
            </p:cNvSpPr>
            <p:nvPr/>
          </p:nvSpPr>
          <p:spPr bwMode="auto">
            <a:xfrm>
              <a:off x="726" y="2404"/>
              <a:ext cx="231"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67" name="Rectangle 33">
              <a:extLst>
                <a:ext uri="{FF2B5EF4-FFF2-40B4-BE49-F238E27FC236}">
                  <a16:creationId xmlns:a16="http://schemas.microsoft.com/office/drawing/2014/main" id="{79DFA8E1-C118-4DAE-BF6F-9D3A5394B85D}"/>
                </a:ext>
              </a:extLst>
            </p:cNvPr>
            <p:cNvSpPr>
              <a:spLocks noChangeAspect="1" noChangeArrowheads="1"/>
            </p:cNvSpPr>
            <p:nvPr/>
          </p:nvSpPr>
          <p:spPr bwMode="auto">
            <a:xfrm>
              <a:off x="957" y="2404"/>
              <a:ext cx="230"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68" name="Rectangle 34">
              <a:extLst>
                <a:ext uri="{FF2B5EF4-FFF2-40B4-BE49-F238E27FC236}">
                  <a16:creationId xmlns:a16="http://schemas.microsoft.com/office/drawing/2014/main" id="{A7B36282-B282-400F-A0F0-C41DAA7F0405}"/>
                </a:ext>
              </a:extLst>
            </p:cNvPr>
            <p:cNvSpPr>
              <a:spLocks noChangeAspect="1" noChangeArrowheads="1"/>
            </p:cNvSpPr>
            <p:nvPr/>
          </p:nvSpPr>
          <p:spPr bwMode="auto">
            <a:xfrm>
              <a:off x="496" y="2232"/>
              <a:ext cx="230" cy="172"/>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69" name="Rectangle 35">
              <a:extLst>
                <a:ext uri="{FF2B5EF4-FFF2-40B4-BE49-F238E27FC236}">
                  <a16:creationId xmlns:a16="http://schemas.microsoft.com/office/drawing/2014/main" id="{7A108A8A-C9E0-44FF-A4BF-4657F34479AA}"/>
                </a:ext>
              </a:extLst>
            </p:cNvPr>
            <p:cNvSpPr>
              <a:spLocks noChangeAspect="1" noChangeArrowheads="1"/>
            </p:cNvSpPr>
            <p:nvPr/>
          </p:nvSpPr>
          <p:spPr bwMode="auto">
            <a:xfrm>
              <a:off x="726" y="2232"/>
              <a:ext cx="231" cy="172"/>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70" name="Rectangle 36">
              <a:extLst>
                <a:ext uri="{FF2B5EF4-FFF2-40B4-BE49-F238E27FC236}">
                  <a16:creationId xmlns:a16="http://schemas.microsoft.com/office/drawing/2014/main" id="{0C1A4BD3-E2AB-48A4-B780-CEC10E363BBF}"/>
                </a:ext>
              </a:extLst>
            </p:cNvPr>
            <p:cNvSpPr>
              <a:spLocks noChangeAspect="1" noChangeArrowheads="1"/>
            </p:cNvSpPr>
            <p:nvPr/>
          </p:nvSpPr>
          <p:spPr bwMode="auto">
            <a:xfrm>
              <a:off x="957" y="2232"/>
              <a:ext cx="230" cy="172"/>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71" name="Rectangle 37">
              <a:extLst>
                <a:ext uri="{FF2B5EF4-FFF2-40B4-BE49-F238E27FC236}">
                  <a16:creationId xmlns:a16="http://schemas.microsoft.com/office/drawing/2014/main" id="{8EB89B1E-A56D-4E15-83A2-F393B79447D6}"/>
                </a:ext>
              </a:extLst>
            </p:cNvPr>
            <p:cNvSpPr>
              <a:spLocks noChangeAspect="1" noChangeArrowheads="1"/>
            </p:cNvSpPr>
            <p:nvPr/>
          </p:nvSpPr>
          <p:spPr bwMode="auto">
            <a:xfrm>
              <a:off x="496" y="2059"/>
              <a:ext cx="230"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72" name="Rectangle 38">
              <a:extLst>
                <a:ext uri="{FF2B5EF4-FFF2-40B4-BE49-F238E27FC236}">
                  <a16:creationId xmlns:a16="http://schemas.microsoft.com/office/drawing/2014/main" id="{4AA1C010-E315-491A-96D1-EB44CA0752E4}"/>
                </a:ext>
              </a:extLst>
            </p:cNvPr>
            <p:cNvSpPr>
              <a:spLocks noChangeAspect="1" noChangeArrowheads="1"/>
            </p:cNvSpPr>
            <p:nvPr/>
          </p:nvSpPr>
          <p:spPr bwMode="auto">
            <a:xfrm>
              <a:off x="726" y="2059"/>
              <a:ext cx="231"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73" name="Rectangle 39">
              <a:extLst>
                <a:ext uri="{FF2B5EF4-FFF2-40B4-BE49-F238E27FC236}">
                  <a16:creationId xmlns:a16="http://schemas.microsoft.com/office/drawing/2014/main" id="{621C57BC-4D98-45CD-B469-4701939E7C8A}"/>
                </a:ext>
              </a:extLst>
            </p:cNvPr>
            <p:cNvSpPr>
              <a:spLocks noChangeAspect="1" noChangeArrowheads="1"/>
            </p:cNvSpPr>
            <p:nvPr/>
          </p:nvSpPr>
          <p:spPr bwMode="auto">
            <a:xfrm>
              <a:off x="957" y="2059"/>
              <a:ext cx="230"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a:ln>
                  <a:noFill/>
                </a:ln>
                <a:solidFill>
                  <a:srgbClr val="99CCFF"/>
                </a:solidFill>
                <a:effectLst/>
                <a:uLnTx/>
                <a:uFillTx/>
              </a:endParaRPr>
            </a:p>
          </p:txBody>
        </p:sp>
        <p:sp>
          <p:nvSpPr>
            <p:cNvPr id="174" name="Text Box 40">
              <a:extLst>
                <a:ext uri="{FF2B5EF4-FFF2-40B4-BE49-F238E27FC236}">
                  <a16:creationId xmlns:a16="http://schemas.microsoft.com/office/drawing/2014/main" id="{1A66AC87-913B-413E-AAB5-C4BC570664B9}"/>
                </a:ext>
              </a:extLst>
            </p:cNvPr>
            <p:cNvSpPr txBox="1">
              <a:spLocks noChangeArrowheads="1"/>
            </p:cNvSpPr>
            <p:nvPr/>
          </p:nvSpPr>
          <p:spPr bwMode="auto">
            <a:xfrm>
              <a:off x="524" y="2296"/>
              <a:ext cx="64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lvl1pPr defTabSz="1003300">
                <a:defRPr sz="2400">
                  <a:solidFill>
                    <a:schemeClr val="tx1"/>
                  </a:solidFill>
                  <a:latin typeface="Times New Roman" panose="02020603050405020304" pitchFamily="18" charset="0"/>
                </a:defRPr>
              </a:lvl1pPr>
              <a:lvl2pPr marL="501650"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1003300" eaLnBrk="1" fontAlgn="auto" latinLnBrk="0" hangingPunct="1">
                <a:lnSpc>
                  <a:spcPct val="100000"/>
                </a:lnSpc>
                <a:spcBef>
                  <a:spcPts val="0"/>
                </a:spcBef>
                <a:spcAft>
                  <a:spcPts val="0"/>
                </a:spcAft>
                <a:buClrTx/>
                <a:buSzTx/>
                <a:buFontTx/>
                <a:buNone/>
                <a:tabLst/>
                <a:defRPr/>
              </a:pPr>
              <a:r>
                <a:rPr kumimoji="0" lang="fr-FR" altLang="fr-FR" sz="2000" b="0" i="0" u="none" strike="noStrike" kern="0" cap="none" spc="0" normalizeH="0" baseline="0" noProof="0">
                  <a:ln>
                    <a:noFill/>
                  </a:ln>
                  <a:solidFill>
                    <a:srgbClr val="000066"/>
                  </a:solidFill>
                  <a:effectLst/>
                  <a:uLnTx/>
                  <a:uFillTx/>
                  <a:latin typeface="Arial" panose="020B0604020202020204" pitchFamily="34" charset="0"/>
                </a:rPr>
                <a:t>SSCC 2</a:t>
              </a:r>
            </a:p>
          </p:txBody>
        </p:sp>
      </p:grpSp>
      <p:grpSp>
        <p:nvGrpSpPr>
          <p:cNvPr id="179" name="Group 41">
            <a:extLst>
              <a:ext uri="{FF2B5EF4-FFF2-40B4-BE49-F238E27FC236}">
                <a16:creationId xmlns:a16="http://schemas.microsoft.com/office/drawing/2014/main" id="{C6FC43C4-E7CC-42A0-888C-992BFEF18183}"/>
              </a:ext>
            </a:extLst>
          </p:cNvPr>
          <p:cNvGrpSpPr>
            <a:grpSpLocks/>
          </p:cNvGrpSpPr>
          <p:nvPr/>
        </p:nvGrpSpPr>
        <p:grpSpPr bwMode="auto">
          <a:xfrm>
            <a:off x="7380312" y="4746625"/>
            <a:ext cx="1200150" cy="1406525"/>
            <a:chOff x="496" y="3127"/>
            <a:chExt cx="691" cy="806"/>
          </a:xfrm>
        </p:grpSpPr>
        <p:grpSp>
          <p:nvGrpSpPr>
            <p:cNvPr id="180" name="Group 42">
              <a:extLst>
                <a:ext uri="{FF2B5EF4-FFF2-40B4-BE49-F238E27FC236}">
                  <a16:creationId xmlns:a16="http://schemas.microsoft.com/office/drawing/2014/main" id="{C129849E-2D5B-45CD-A730-528D9A9821EC}"/>
                </a:ext>
              </a:extLst>
            </p:cNvPr>
            <p:cNvGrpSpPr>
              <a:grpSpLocks noChangeAspect="1"/>
            </p:cNvGrpSpPr>
            <p:nvPr/>
          </p:nvGrpSpPr>
          <p:grpSpPr bwMode="auto">
            <a:xfrm>
              <a:off x="496" y="3818"/>
              <a:ext cx="691" cy="115"/>
              <a:chOff x="528" y="1728"/>
              <a:chExt cx="576" cy="96"/>
            </a:xfrm>
          </p:grpSpPr>
          <p:sp>
            <p:nvSpPr>
              <p:cNvPr id="194" name="Rectangle 43">
                <a:extLst>
                  <a:ext uri="{FF2B5EF4-FFF2-40B4-BE49-F238E27FC236}">
                    <a16:creationId xmlns:a16="http://schemas.microsoft.com/office/drawing/2014/main" id="{55E67E5E-BB3F-4929-B0A3-F12296D5B924}"/>
                  </a:ext>
                </a:extLst>
              </p:cNvPr>
              <p:cNvSpPr>
                <a:spLocks noChangeAspect="1" noChangeArrowheads="1"/>
              </p:cNvSpPr>
              <p:nvPr/>
            </p:nvSpPr>
            <p:spPr bwMode="auto">
              <a:xfrm>
                <a:off x="52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95" name="Rectangle 44">
                <a:extLst>
                  <a:ext uri="{FF2B5EF4-FFF2-40B4-BE49-F238E27FC236}">
                    <a16:creationId xmlns:a16="http://schemas.microsoft.com/office/drawing/2014/main" id="{BC7DC68D-EDB7-4D47-850F-4565F0DD71A5}"/>
                  </a:ext>
                </a:extLst>
              </p:cNvPr>
              <p:cNvSpPr>
                <a:spLocks noChangeAspect="1" noChangeArrowheads="1"/>
              </p:cNvSpPr>
              <p:nvPr/>
            </p:nvSpPr>
            <p:spPr bwMode="auto">
              <a:xfrm>
                <a:off x="100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96" name="Line 45">
                <a:extLst>
                  <a:ext uri="{FF2B5EF4-FFF2-40B4-BE49-F238E27FC236}">
                    <a16:creationId xmlns:a16="http://schemas.microsoft.com/office/drawing/2014/main" id="{424D657E-CC13-42C1-AB14-369A7B632D55}"/>
                  </a:ext>
                </a:extLst>
              </p:cNvPr>
              <p:cNvSpPr>
                <a:spLocks noChangeAspect="1" noChangeShapeType="1"/>
              </p:cNvSpPr>
              <p:nvPr/>
            </p:nvSpPr>
            <p:spPr bwMode="auto">
              <a:xfrm>
                <a:off x="624" y="1734"/>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97" name="Line 46">
                <a:extLst>
                  <a:ext uri="{FF2B5EF4-FFF2-40B4-BE49-F238E27FC236}">
                    <a16:creationId xmlns:a16="http://schemas.microsoft.com/office/drawing/2014/main" id="{2629981E-905D-4C4C-8613-B6FB9AEFFDD4}"/>
                  </a:ext>
                </a:extLst>
              </p:cNvPr>
              <p:cNvSpPr>
                <a:spLocks noChangeAspect="1" noChangeShapeType="1"/>
              </p:cNvSpPr>
              <p:nvPr/>
            </p:nvSpPr>
            <p:spPr bwMode="auto">
              <a:xfrm>
                <a:off x="622" y="1761"/>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grpSp>
        <p:sp>
          <p:nvSpPr>
            <p:cNvPr id="181" name="Rectangle 47">
              <a:extLst>
                <a:ext uri="{FF2B5EF4-FFF2-40B4-BE49-F238E27FC236}">
                  <a16:creationId xmlns:a16="http://schemas.microsoft.com/office/drawing/2014/main" id="{44A34EC5-44FD-473F-BB11-02CEF168234A}"/>
                </a:ext>
              </a:extLst>
            </p:cNvPr>
            <p:cNvSpPr>
              <a:spLocks noChangeAspect="1" noChangeArrowheads="1"/>
            </p:cNvSpPr>
            <p:nvPr/>
          </p:nvSpPr>
          <p:spPr bwMode="auto">
            <a:xfrm>
              <a:off x="496" y="3645"/>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82" name="Rectangle 48">
              <a:extLst>
                <a:ext uri="{FF2B5EF4-FFF2-40B4-BE49-F238E27FC236}">
                  <a16:creationId xmlns:a16="http://schemas.microsoft.com/office/drawing/2014/main" id="{9405D76B-137F-43D5-83E7-71123CEE6588}"/>
                </a:ext>
              </a:extLst>
            </p:cNvPr>
            <p:cNvSpPr>
              <a:spLocks noChangeAspect="1" noChangeArrowheads="1"/>
            </p:cNvSpPr>
            <p:nvPr/>
          </p:nvSpPr>
          <p:spPr bwMode="auto">
            <a:xfrm>
              <a:off x="726" y="3645"/>
              <a:ext cx="231"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83" name="Rectangle 49">
              <a:extLst>
                <a:ext uri="{FF2B5EF4-FFF2-40B4-BE49-F238E27FC236}">
                  <a16:creationId xmlns:a16="http://schemas.microsoft.com/office/drawing/2014/main" id="{E903A9AA-61C1-4900-8BCA-A105C7B8914D}"/>
                </a:ext>
              </a:extLst>
            </p:cNvPr>
            <p:cNvSpPr>
              <a:spLocks noChangeAspect="1" noChangeArrowheads="1"/>
            </p:cNvSpPr>
            <p:nvPr/>
          </p:nvSpPr>
          <p:spPr bwMode="auto">
            <a:xfrm>
              <a:off x="957" y="3645"/>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84" name="Rectangle 50">
              <a:extLst>
                <a:ext uri="{FF2B5EF4-FFF2-40B4-BE49-F238E27FC236}">
                  <a16:creationId xmlns:a16="http://schemas.microsoft.com/office/drawing/2014/main" id="{A8A9E884-DDFD-4A42-83E2-D3C54AAE5293}"/>
                </a:ext>
              </a:extLst>
            </p:cNvPr>
            <p:cNvSpPr>
              <a:spLocks noChangeAspect="1" noChangeArrowheads="1"/>
            </p:cNvSpPr>
            <p:nvPr/>
          </p:nvSpPr>
          <p:spPr bwMode="auto">
            <a:xfrm>
              <a:off x="496" y="3472"/>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85" name="Rectangle 51">
              <a:extLst>
                <a:ext uri="{FF2B5EF4-FFF2-40B4-BE49-F238E27FC236}">
                  <a16:creationId xmlns:a16="http://schemas.microsoft.com/office/drawing/2014/main" id="{AE149BD4-3D95-4AA8-8568-BC6B65532062}"/>
                </a:ext>
              </a:extLst>
            </p:cNvPr>
            <p:cNvSpPr>
              <a:spLocks noChangeAspect="1" noChangeArrowheads="1"/>
            </p:cNvSpPr>
            <p:nvPr/>
          </p:nvSpPr>
          <p:spPr bwMode="auto">
            <a:xfrm>
              <a:off x="726" y="3472"/>
              <a:ext cx="231"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86" name="Rectangle 52">
              <a:extLst>
                <a:ext uri="{FF2B5EF4-FFF2-40B4-BE49-F238E27FC236}">
                  <a16:creationId xmlns:a16="http://schemas.microsoft.com/office/drawing/2014/main" id="{F4D3F6B0-CCA9-4D84-8ACA-E42970ECD75F}"/>
                </a:ext>
              </a:extLst>
            </p:cNvPr>
            <p:cNvSpPr>
              <a:spLocks noChangeAspect="1" noChangeArrowheads="1"/>
            </p:cNvSpPr>
            <p:nvPr/>
          </p:nvSpPr>
          <p:spPr bwMode="auto">
            <a:xfrm>
              <a:off x="957" y="3472"/>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87" name="Rectangle 53">
              <a:extLst>
                <a:ext uri="{FF2B5EF4-FFF2-40B4-BE49-F238E27FC236}">
                  <a16:creationId xmlns:a16="http://schemas.microsoft.com/office/drawing/2014/main" id="{EF13C615-ED63-42FA-885C-538AEC5C6925}"/>
                </a:ext>
              </a:extLst>
            </p:cNvPr>
            <p:cNvSpPr>
              <a:spLocks noChangeAspect="1" noChangeArrowheads="1"/>
            </p:cNvSpPr>
            <p:nvPr/>
          </p:nvSpPr>
          <p:spPr bwMode="auto">
            <a:xfrm>
              <a:off x="496" y="3300"/>
              <a:ext cx="230" cy="172"/>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88" name="Rectangle 54">
              <a:extLst>
                <a:ext uri="{FF2B5EF4-FFF2-40B4-BE49-F238E27FC236}">
                  <a16:creationId xmlns:a16="http://schemas.microsoft.com/office/drawing/2014/main" id="{E7E28C0F-C311-49D3-8BF4-6D91FD73B146}"/>
                </a:ext>
              </a:extLst>
            </p:cNvPr>
            <p:cNvSpPr>
              <a:spLocks noChangeAspect="1" noChangeArrowheads="1"/>
            </p:cNvSpPr>
            <p:nvPr/>
          </p:nvSpPr>
          <p:spPr bwMode="auto">
            <a:xfrm>
              <a:off x="726" y="3300"/>
              <a:ext cx="231" cy="172"/>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89" name="Rectangle 55">
              <a:extLst>
                <a:ext uri="{FF2B5EF4-FFF2-40B4-BE49-F238E27FC236}">
                  <a16:creationId xmlns:a16="http://schemas.microsoft.com/office/drawing/2014/main" id="{08AC24CE-53FD-410D-A8BA-146848DE1CB5}"/>
                </a:ext>
              </a:extLst>
            </p:cNvPr>
            <p:cNvSpPr>
              <a:spLocks noChangeAspect="1" noChangeArrowheads="1"/>
            </p:cNvSpPr>
            <p:nvPr/>
          </p:nvSpPr>
          <p:spPr bwMode="auto">
            <a:xfrm>
              <a:off x="957" y="3300"/>
              <a:ext cx="230" cy="172"/>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90" name="Rectangle 56">
              <a:extLst>
                <a:ext uri="{FF2B5EF4-FFF2-40B4-BE49-F238E27FC236}">
                  <a16:creationId xmlns:a16="http://schemas.microsoft.com/office/drawing/2014/main" id="{6C0C8E2A-329D-4600-B18D-81D830754D7D}"/>
                </a:ext>
              </a:extLst>
            </p:cNvPr>
            <p:cNvSpPr>
              <a:spLocks noChangeAspect="1" noChangeArrowheads="1"/>
            </p:cNvSpPr>
            <p:nvPr/>
          </p:nvSpPr>
          <p:spPr bwMode="auto">
            <a:xfrm>
              <a:off x="496" y="3127"/>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91" name="Rectangle 57">
              <a:extLst>
                <a:ext uri="{FF2B5EF4-FFF2-40B4-BE49-F238E27FC236}">
                  <a16:creationId xmlns:a16="http://schemas.microsoft.com/office/drawing/2014/main" id="{D5F41AA0-C9DB-443E-9CCD-ADDC03E465F5}"/>
                </a:ext>
              </a:extLst>
            </p:cNvPr>
            <p:cNvSpPr>
              <a:spLocks noChangeAspect="1" noChangeArrowheads="1"/>
            </p:cNvSpPr>
            <p:nvPr/>
          </p:nvSpPr>
          <p:spPr bwMode="auto">
            <a:xfrm>
              <a:off x="726" y="3127"/>
              <a:ext cx="231"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92" name="Rectangle 58">
              <a:extLst>
                <a:ext uri="{FF2B5EF4-FFF2-40B4-BE49-F238E27FC236}">
                  <a16:creationId xmlns:a16="http://schemas.microsoft.com/office/drawing/2014/main" id="{2AA42D36-E804-44E0-82DF-B2871C9F4691}"/>
                </a:ext>
              </a:extLst>
            </p:cNvPr>
            <p:cNvSpPr>
              <a:spLocks noChangeAspect="1" noChangeArrowheads="1"/>
            </p:cNvSpPr>
            <p:nvPr/>
          </p:nvSpPr>
          <p:spPr bwMode="auto">
            <a:xfrm>
              <a:off x="957" y="3127"/>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93" name="Text Box 59">
              <a:extLst>
                <a:ext uri="{FF2B5EF4-FFF2-40B4-BE49-F238E27FC236}">
                  <a16:creationId xmlns:a16="http://schemas.microsoft.com/office/drawing/2014/main" id="{641C4ECA-49E8-4E48-BAA3-8C4EAC16C4C1}"/>
                </a:ext>
              </a:extLst>
            </p:cNvPr>
            <p:cNvSpPr txBox="1">
              <a:spLocks noChangeArrowheads="1"/>
            </p:cNvSpPr>
            <p:nvPr/>
          </p:nvSpPr>
          <p:spPr bwMode="auto">
            <a:xfrm>
              <a:off x="524" y="3376"/>
              <a:ext cx="64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lvl1pPr defTabSz="1003300">
                <a:defRPr sz="2400">
                  <a:solidFill>
                    <a:schemeClr val="tx1"/>
                  </a:solidFill>
                  <a:latin typeface="Times New Roman" panose="02020603050405020304" pitchFamily="18" charset="0"/>
                </a:defRPr>
              </a:lvl1pPr>
              <a:lvl2pPr marL="501650"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1003300" eaLnBrk="1" fontAlgn="auto" latinLnBrk="0" hangingPunct="1">
                <a:lnSpc>
                  <a:spcPct val="100000"/>
                </a:lnSpc>
                <a:spcBef>
                  <a:spcPts val="0"/>
                </a:spcBef>
                <a:spcAft>
                  <a:spcPts val="0"/>
                </a:spcAft>
                <a:buClrTx/>
                <a:buSzTx/>
                <a:buFontTx/>
                <a:buNone/>
                <a:tabLst/>
                <a:defRPr/>
              </a:pPr>
              <a:r>
                <a:rPr kumimoji="0" lang="fr-FR" altLang="fr-FR" sz="2000" b="0" i="0" u="none" strike="noStrike" kern="0" cap="none" spc="0" normalizeH="0" baseline="0" noProof="0">
                  <a:ln>
                    <a:noFill/>
                  </a:ln>
                  <a:solidFill>
                    <a:srgbClr val="000066"/>
                  </a:solidFill>
                  <a:effectLst/>
                  <a:uLnTx/>
                  <a:uFillTx/>
                  <a:latin typeface="Arial" panose="020B0604020202020204" pitchFamily="34" charset="0"/>
                </a:rPr>
                <a:t>SSCC 3</a:t>
              </a: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5009" name="Rectangle 129">
            <a:extLst>
              <a:ext uri="{FF2B5EF4-FFF2-40B4-BE49-F238E27FC236}">
                <a16:creationId xmlns:a16="http://schemas.microsoft.com/office/drawing/2014/main" id="{9DDCDDD3-71E5-47AD-B7B6-2033B9B39F6A}"/>
              </a:ext>
            </a:extLst>
          </p:cNvPr>
          <p:cNvSpPr>
            <a:spLocks noGrp="1" noChangeArrowheads="1"/>
          </p:cNvSpPr>
          <p:nvPr>
            <p:ph type="title"/>
          </p:nvPr>
        </p:nvSpPr>
        <p:spPr bwMode="white">
          <a:xfrm>
            <a:off x="2565491" y="416586"/>
            <a:ext cx="6331238" cy="685511"/>
          </a:xfrm>
        </p:spPr>
        <p:txBody>
          <a:bodyPr vert="horz" wrap="square" lIns="82764" tIns="41383" rIns="82764" bIns="41383" numCol="1" anchor="ctr" anchorCtr="0" compatLnSpc="1">
            <a:prstTxWarp prst="textNoShape">
              <a:avLst/>
            </a:prstTxWarp>
          </a:bodyPr>
          <a:lstStyle/>
          <a:p>
            <a:r>
              <a:rPr lang="fr-FR" altLang="fr-FR" dirty="0"/>
              <a:t> Préparation de l'expédition</a:t>
            </a:r>
          </a:p>
        </p:txBody>
      </p:sp>
      <p:grpSp>
        <p:nvGrpSpPr>
          <p:cNvPr id="130" name="Group 2">
            <a:extLst>
              <a:ext uri="{FF2B5EF4-FFF2-40B4-BE49-F238E27FC236}">
                <a16:creationId xmlns:a16="http://schemas.microsoft.com/office/drawing/2014/main" id="{BF7BB41E-D1B3-4BF0-9575-6FC1BF79D3CE}"/>
              </a:ext>
            </a:extLst>
          </p:cNvPr>
          <p:cNvGrpSpPr>
            <a:grpSpLocks/>
          </p:cNvGrpSpPr>
          <p:nvPr/>
        </p:nvGrpSpPr>
        <p:grpSpPr bwMode="auto">
          <a:xfrm>
            <a:off x="395536" y="1223739"/>
            <a:ext cx="1201738" cy="1408113"/>
            <a:chOff x="496" y="992"/>
            <a:chExt cx="691" cy="806"/>
          </a:xfrm>
        </p:grpSpPr>
        <p:grpSp>
          <p:nvGrpSpPr>
            <p:cNvPr id="131" name="Group 3">
              <a:extLst>
                <a:ext uri="{FF2B5EF4-FFF2-40B4-BE49-F238E27FC236}">
                  <a16:creationId xmlns:a16="http://schemas.microsoft.com/office/drawing/2014/main" id="{FE0DD306-D48E-41E6-8A3F-67FCBC2EEE2C}"/>
                </a:ext>
              </a:extLst>
            </p:cNvPr>
            <p:cNvGrpSpPr>
              <a:grpSpLocks noChangeAspect="1"/>
            </p:cNvGrpSpPr>
            <p:nvPr/>
          </p:nvGrpSpPr>
          <p:grpSpPr bwMode="auto">
            <a:xfrm>
              <a:off x="496" y="992"/>
              <a:ext cx="691" cy="806"/>
              <a:chOff x="5184" y="1296"/>
              <a:chExt cx="576" cy="672"/>
            </a:xfrm>
          </p:grpSpPr>
          <p:grpSp>
            <p:nvGrpSpPr>
              <p:cNvPr id="133" name="Group 4">
                <a:extLst>
                  <a:ext uri="{FF2B5EF4-FFF2-40B4-BE49-F238E27FC236}">
                    <a16:creationId xmlns:a16="http://schemas.microsoft.com/office/drawing/2014/main" id="{5128708C-503F-431B-80E0-5AD0326199A9}"/>
                  </a:ext>
                </a:extLst>
              </p:cNvPr>
              <p:cNvGrpSpPr>
                <a:grpSpLocks noChangeAspect="1"/>
              </p:cNvGrpSpPr>
              <p:nvPr/>
            </p:nvGrpSpPr>
            <p:grpSpPr bwMode="auto">
              <a:xfrm>
                <a:off x="5184" y="1872"/>
                <a:ext cx="576" cy="96"/>
                <a:chOff x="528" y="1728"/>
                <a:chExt cx="576" cy="96"/>
              </a:xfrm>
            </p:grpSpPr>
            <p:sp>
              <p:nvSpPr>
                <p:cNvPr id="146" name="Rectangle 5">
                  <a:extLst>
                    <a:ext uri="{FF2B5EF4-FFF2-40B4-BE49-F238E27FC236}">
                      <a16:creationId xmlns:a16="http://schemas.microsoft.com/office/drawing/2014/main" id="{DA69050F-E6C3-4B87-9B12-9C00D0932842}"/>
                    </a:ext>
                  </a:extLst>
                </p:cNvPr>
                <p:cNvSpPr>
                  <a:spLocks noChangeAspect="1" noChangeArrowheads="1"/>
                </p:cNvSpPr>
                <p:nvPr/>
              </p:nvSpPr>
              <p:spPr bwMode="auto">
                <a:xfrm>
                  <a:off x="52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47" name="Rectangle 6">
                  <a:extLst>
                    <a:ext uri="{FF2B5EF4-FFF2-40B4-BE49-F238E27FC236}">
                      <a16:creationId xmlns:a16="http://schemas.microsoft.com/office/drawing/2014/main" id="{3858C659-B409-4846-B3B3-AA801586224F}"/>
                    </a:ext>
                  </a:extLst>
                </p:cNvPr>
                <p:cNvSpPr>
                  <a:spLocks noChangeAspect="1" noChangeArrowheads="1"/>
                </p:cNvSpPr>
                <p:nvPr/>
              </p:nvSpPr>
              <p:spPr bwMode="auto">
                <a:xfrm>
                  <a:off x="100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48" name="Line 7">
                  <a:extLst>
                    <a:ext uri="{FF2B5EF4-FFF2-40B4-BE49-F238E27FC236}">
                      <a16:creationId xmlns:a16="http://schemas.microsoft.com/office/drawing/2014/main" id="{E3C0ED68-4251-4283-A6A8-C22BC16C7919}"/>
                    </a:ext>
                  </a:extLst>
                </p:cNvPr>
                <p:cNvSpPr>
                  <a:spLocks noChangeAspect="1" noChangeShapeType="1"/>
                </p:cNvSpPr>
                <p:nvPr/>
              </p:nvSpPr>
              <p:spPr bwMode="auto">
                <a:xfrm>
                  <a:off x="624" y="1734"/>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49" name="Line 8">
                  <a:extLst>
                    <a:ext uri="{FF2B5EF4-FFF2-40B4-BE49-F238E27FC236}">
                      <a16:creationId xmlns:a16="http://schemas.microsoft.com/office/drawing/2014/main" id="{BBDEA506-20DC-4023-B469-A684D039B2D0}"/>
                    </a:ext>
                  </a:extLst>
                </p:cNvPr>
                <p:cNvSpPr>
                  <a:spLocks noChangeAspect="1" noChangeShapeType="1"/>
                </p:cNvSpPr>
                <p:nvPr/>
              </p:nvSpPr>
              <p:spPr bwMode="auto">
                <a:xfrm>
                  <a:off x="622" y="1761"/>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grpSp>
          <p:sp>
            <p:nvSpPr>
              <p:cNvPr id="134" name="Rectangle 9">
                <a:extLst>
                  <a:ext uri="{FF2B5EF4-FFF2-40B4-BE49-F238E27FC236}">
                    <a16:creationId xmlns:a16="http://schemas.microsoft.com/office/drawing/2014/main" id="{00432E20-EC53-4F8D-ABF8-1BDAF9B3D57F}"/>
                  </a:ext>
                </a:extLst>
              </p:cNvPr>
              <p:cNvSpPr>
                <a:spLocks noChangeAspect="1" noChangeArrowheads="1"/>
              </p:cNvSpPr>
              <p:nvPr/>
            </p:nvSpPr>
            <p:spPr bwMode="auto">
              <a:xfrm>
                <a:off x="5184" y="1728"/>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35" name="Rectangle 10">
                <a:extLst>
                  <a:ext uri="{FF2B5EF4-FFF2-40B4-BE49-F238E27FC236}">
                    <a16:creationId xmlns:a16="http://schemas.microsoft.com/office/drawing/2014/main" id="{DBE1CA41-8743-4883-A4A2-6314F0A1D1AC}"/>
                  </a:ext>
                </a:extLst>
              </p:cNvPr>
              <p:cNvSpPr>
                <a:spLocks noChangeAspect="1" noChangeArrowheads="1"/>
              </p:cNvSpPr>
              <p:nvPr/>
            </p:nvSpPr>
            <p:spPr bwMode="auto">
              <a:xfrm>
                <a:off x="5376" y="1728"/>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36" name="Rectangle 11">
                <a:extLst>
                  <a:ext uri="{FF2B5EF4-FFF2-40B4-BE49-F238E27FC236}">
                    <a16:creationId xmlns:a16="http://schemas.microsoft.com/office/drawing/2014/main" id="{0D68C862-4277-42B0-A9C0-59E6B85AF862}"/>
                  </a:ext>
                </a:extLst>
              </p:cNvPr>
              <p:cNvSpPr>
                <a:spLocks noChangeAspect="1" noChangeArrowheads="1"/>
              </p:cNvSpPr>
              <p:nvPr/>
            </p:nvSpPr>
            <p:spPr bwMode="auto">
              <a:xfrm>
                <a:off x="5568" y="1728"/>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37" name="Rectangle 12">
                <a:extLst>
                  <a:ext uri="{FF2B5EF4-FFF2-40B4-BE49-F238E27FC236}">
                    <a16:creationId xmlns:a16="http://schemas.microsoft.com/office/drawing/2014/main" id="{1645569B-4D8D-4C49-9D3D-761C5451CA04}"/>
                  </a:ext>
                </a:extLst>
              </p:cNvPr>
              <p:cNvSpPr>
                <a:spLocks noChangeAspect="1" noChangeArrowheads="1"/>
              </p:cNvSpPr>
              <p:nvPr/>
            </p:nvSpPr>
            <p:spPr bwMode="auto">
              <a:xfrm>
                <a:off x="5184" y="1584"/>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38" name="Rectangle 13">
                <a:extLst>
                  <a:ext uri="{FF2B5EF4-FFF2-40B4-BE49-F238E27FC236}">
                    <a16:creationId xmlns:a16="http://schemas.microsoft.com/office/drawing/2014/main" id="{DA082688-6265-4D9F-8E46-E19F81D17495}"/>
                  </a:ext>
                </a:extLst>
              </p:cNvPr>
              <p:cNvSpPr>
                <a:spLocks noChangeAspect="1" noChangeArrowheads="1"/>
              </p:cNvSpPr>
              <p:nvPr/>
            </p:nvSpPr>
            <p:spPr bwMode="auto">
              <a:xfrm>
                <a:off x="5376" y="1584"/>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39" name="Rectangle 14">
                <a:extLst>
                  <a:ext uri="{FF2B5EF4-FFF2-40B4-BE49-F238E27FC236}">
                    <a16:creationId xmlns:a16="http://schemas.microsoft.com/office/drawing/2014/main" id="{B4A451DD-F6CD-40AF-BF5F-3CF3C872F7A8}"/>
                  </a:ext>
                </a:extLst>
              </p:cNvPr>
              <p:cNvSpPr>
                <a:spLocks noChangeAspect="1" noChangeArrowheads="1"/>
              </p:cNvSpPr>
              <p:nvPr/>
            </p:nvSpPr>
            <p:spPr bwMode="auto">
              <a:xfrm>
                <a:off x="5568" y="1584"/>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40" name="Rectangle 15">
                <a:extLst>
                  <a:ext uri="{FF2B5EF4-FFF2-40B4-BE49-F238E27FC236}">
                    <a16:creationId xmlns:a16="http://schemas.microsoft.com/office/drawing/2014/main" id="{3B4BF26C-BF7B-4246-BFD6-B44A95F27CB0}"/>
                  </a:ext>
                </a:extLst>
              </p:cNvPr>
              <p:cNvSpPr>
                <a:spLocks noChangeAspect="1" noChangeArrowheads="1"/>
              </p:cNvSpPr>
              <p:nvPr/>
            </p:nvSpPr>
            <p:spPr bwMode="auto">
              <a:xfrm>
                <a:off x="5184" y="1440"/>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41" name="Rectangle 16">
                <a:extLst>
                  <a:ext uri="{FF2B5EF4-FFF2-40B4-BE49-F238E27FC236}">
                    <a16:creationId xmlns:a16="http://schemas.microsoft.com/office/drawing/2014/main" id="{687A6D82-6144-45CE-BB29-31485F1CD847}"/>
                  </a:ext>
                </a:extLst>
              </p:cNvPr>
              <p:cNvSpPr>
                <a:spLocks noChangeAspect="1" noChangeArrowheads="1"/>
              </p:cNvSpPr>
              <p:nvPr/>
            </p:nvSpPr>
            <p:spPr bwMode="auto">
              <a:xfrm>
                <a:off x="5376" y="1440"/>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42" name="Rectangle 17">
                <a:extLst>
                  <a:ext uri="{FF2B5EF4-FFF2-40B4-BE49-F238E27FC236}">
                    <a16:creationId xmlns:a16="http://schemas.microsoft.com/office/drawing/2014/main" id="{3D51E695-07D3-4A0B-91FC-86845113F3E2}"/>
                  </a:ext>
                </a:extLst>
              </p:cNvPr>
              <p:cNvSpPr>
                <a:spLocks noChangeAspect="1" noChangeArrowheads="1"/>
              </p:cNvSpPr>
              <p:nvPr/>
            </p:nvSpPr>
            <p:spPr bwMode="auto">
              <a:xfrm>
                <a:off x="5568" y="1440"/>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43" name="Rectangle 18">
                <a:extLst>
                  <a:ext uri="{FF2B5EF4-FFF2-40B4-BE49-F238E27FC236}">
                    <a16:creationId xmlns:a16="http://schemas.microsoft.com/office/drawing/2014/main" id="{D5A03593-7010-45F1-BAFF-A543752B9484}"/>
                  </a:ext>
                </a:extLst>
              </p:cNvPr>
              <p:cNvSpPr>
                <a:spLocks noChangeAspect="1" noChangeArrowheads="1"/>
              </p:cNvSpPr>
              <p:nvPr/>
            </p:nvSpPr>
            <p:spPr bwMode="auto">
              <a:xfrm>
                <a:off x="5184" y="1296"/>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44" name="Rectangle 19">
                <a:extLst>
                  <a:ext uri="{FF2B5EF4-FFF2-40B4-BE49-F238E27FC236}">
                    <a16:creationId xmlns:a16="http://schemas.microsoft.com/office/drawing/2014/main" id="{BB4CC5BB-98FE-41C4-A93A-C07B22E5D443}"/>
                  </a:ext>
                </a:extLst>
              </p:cNvPr>
              <p:cNvSpPr>
                <a:spLocks noChangeAspect="1" noChangeArrowheads="1"/>
              </p:cNvSpPr>
              <p:nvPr/>
            </p:nvSpPr>
            <p:spPr bwMode="auto">
              <a:xfrm>
                <a:off x="5376" y="1296"/>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45" name="Rectangle 20">
                <a:extLst>
                  <a:ext uri="{FF2B5EF4-FFF2-40B4-BE49-F238E27FC236}">
                    <a16:creationId xmlns:a16="http://schemas.microsoft.com/office/drawing/2014/main" id="{A956C21E-D93B-46F1-8550-1AB134570FF6}"/>
                  </a:ext>
                </a:extLst>
              </p:cNvPr>
              <p:cNvSpPr>
                <a:spLocks noChangeAspect="1" noChangeArrowheads="1"/>
              </p:cNvSpPr>
              <p:nvPr/>
            </p:nvSpPr>
            <p:spPr bwMode="auto">
              <a:xfrm>
                <a:off x="5568" y="1296"/>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grpSp>
        <p:sp>
          <p:nvSpPr>
            <p:cNvPr id="132" name="Text Box 21">
              <a:extLst>
                <a:ext uri="{FF2B5EF4-FFF2-40B4-BE49-F238E27FC236}">
                  <a16:creationId xmlns:a16="http://schemas.microsoft.com/office/drawing/2014/main" id="{EB4C56BD-E90C-4681-BF86-1B239E8339CB}"/>
                </a:ext>
              </a:extLst>
            </p:cNvPr>
            <p:cNvSpPr txBox="1">
              <a:spLocks noChangeArrowheads="1"/>
            </p:cNvSpPr>
            <p:nvPr/>
          </p:nvSpPr>
          <p:spPr bwMode="auto">
            <a:xfrm>
              <a:off x="524" y="1232"/>
              <a:ext cx="64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lvl1pPr defTabSz="1003300">
                <a:defRPr sz="2400">
                  <a:solidFill>
                    <a:schemeClr val="tx1"/>
                  </a:solidFill>
                  <a:latin typeface="Times New Roman" panose="02020603050405020304" pitchFamily="18" charset="0"/>
                </a:defRPr>
              </a:lvl1pPr>
              <a:lvl2pPr marL="501650"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1003300" eaLnBrk="1" fontAlgn="auto" latinLnBrk="0" hangingPunct="1">
                <a:lnSpc>
                  <a:spcPct val="100000"/>
                </a:lnSpc>
                <a:spcBef>
                  <a:spcPts val="0"/>
                </a:spcBef>
                <a:spcAft>
                  <a:spcPts val="0"/>
                </a:spcAft>
                <a:buClrTx/>
                <a:buSzTx/>
                <a:buFontTx/>
                <a:buNone/>
                <a:tabLst/>
                <a:defRPr/>
              </a:pPr>
              <a:r>
                <a:rPr kumimoji="0" lang="fr-FR" altLang="fr-FR" sz="2000" b="0" i="0" u="none" strike="noStrike" kern="0" cap="none" spc="0" normalizeH="0" baseline="0" noProof="0">
                  <a:ln>
                    <a:noFill/>
                  </a:ln>
                  <a:solidFill>
                    <a:srgbClr val="000066"/>
                  </a:solidFill>
                  <a:effectLst/>
                  <a:uLnTx/>
                  <a:uFillTx/>
                  <a:latin typeface="Arial" panose="020B0604020202020204" pitchFamily="34" charset="0"/>
                </a:rPr>
                <a:t>SSCC 1</a:t>
              </a:r>
            </a:p>
          </p:txBody>
        </p:sp>
      </p:grpSp>
      <p:grpSp>
        <p:nvGrpSpPr>
          <p:cNvPr id="150" name="Group 22">
            <a:extLst>
              <a:ext uri="{FF2B5EF4-FFF2-40B4-BE49-F238E27FC236}">
                <a16:creationId xmlns:a16="http://schemas.microsoft.com/office/drawing/2014/main" id="{F5BAB860-18FB-4A92-A879-B2775AE2D0F8}"/>
              </a:ext>
            </a:extLst>
          </p:cNvPr>
          <p:cNvGrpSpPr>
            <a:grpSpLocks/>
          </p:cNvGrpSpPr>
          <p:nvPr/>
        </p:nvGrpSpPr>
        <p:grpSpPr bwMode="auto">
          <a:xfrm>
            <a:off x="395536" y="2793777"/>
            <a:ext cx="1201738" cy="1408112"/>
            <a:chOff x="496" y="2059"/>
            <a:chExt cx="691" cy="806"/>
          </a:xfrm>
        </p:grpSpPr>
        <p:grpSp>
          <p:nvGrpSpPr>
            <p:cNvPr id="151" name="Group 23">
              <a:extLst>
                <a:ext uri="{FF2B5EF4-FFF2-40B4-BE49-F238E27FC236}">
                  <a16:creationId xmlns:a16="http://schemas.microsoft.com/office/drawing/2014/main" id="{3CB0D991-E8A2-484C-9052-938879F32A75}"/>
                </a:ext>
              </a:extLst>
            </p:cNvPr>
            <p:cNvGrpSpPr>
              <a:grpSpLocks noChangeAspect="1"/>
            </p:cNvGrpSpPr>
            <p:nvPr/>
          </p:nvGrpSpPr>
          <p:grpSpPr bwMode="auto">
            <a:xfrm>
              <a:off x="496" y="2750"/>
              <a:ext cx="691" cy="115"/>
              <a:chOff x="528" y="1728"/>
              <a:chExt cx="576" cy="96"/>
            </a:xfrm>
          </p:grpSpPr>
          <p:sp>
            <p:nvSpPr>
              <p:cNvPr id="165" name="Rectangle 24">
                <a:extLst>
                  <a:ext uri="{FF2B5EF4-FFF2-40B4-BE49-F238E27FC236}">
                    <a16:creationId xmlns:a16="http://schemas.microsoft.com/office/drawing/2014/main" id="{580D050C-458F-4910-8140-1EE8A94FB2DD}"/>
                  </a:ext>
                </a:extLst>
              </p:cNvPr>
              <p:cNvSpPr>
                <a:spLocks noChangeAspect="1" noChangeArrowheads="1"/>
              </p:cNvSpPr>
              <p:nvPr/>
            </p:nvSpPr>
            <p:spPr bwMode="auto">
              <a:xfrm>
                <a:off x="52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66" name="Rectangle 25">
                <a:extLst>
                  <a:ext uri="{FF2B5EF4-FFF2-40B4-BE49-F238E27FC236}">
                    <a16:creationId xmlns:a16="http://schemas.microsoft.com/office/drawing/2014/main" id="{B9FC1576-5D9E-41AE-9A5E-34B5E96CB901}"/>
                  </a:ext>
                </a:extLst>
              </p:cNvPr>
              <p:cNvSpPr>
                <a:spLocks noChangeAspect="1" noChangeArrowheads="1"/>
              </p:cNvSpPr>
              <p:nvPr/>
            </p:nvSpPr>
            <p:spPr bwMode="auto">
              <a:xfrm>
                <a:off x="100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67" name="Line 26">
                <a:extLst>
                  <a:ext uri="{FF2B5EF4-FFF2-40B4-BE49-F238E27FC236}">
                    <a16:creationId xmlns:a16="http://schemas.microsoft.com/office/drawing/2014/main" id="{8D82D9C7-2E77-4F7E-8C23-EFE517D561E7}"/>
                  </a:ext>
                </a:extLst>
              </p:cNvPr>
              <p:cNvSpPr>
                <a:spLocks noChangeAspect="1" noChangeShapeType="1"/>
              </p:cNvSpPr>
              <p:nvPr/>
            </p:nvSpPr>
            <p:spPr bwMode="auto">
              <a:xfrm>
                <a:off x="624" y="1734"/>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68" name="Line 27">
                <a:extLst>
                  <a:ext uri="{FF2B5EF4-FFF2-40B4-BE49-F238E27FC236}">
                    <a16:creationId xmlns:a16="http://schemas.microsoft.com/office/drawing/2014/main" id="{248D8718-8F82-4AAD-B1A7-BAE904D71FD7}"/>
                  </a:ext>
                </a:extLst>
              </p:cNvPr>
              <p:cNvSpPr>
                <a:spLocks noChangeAspect="1" noChangeShapeType="1"/>
              </p:cNvSpPr>
              <p:nvPr/>
            </p:nvSpPr>
            <p:spPr bwMode="auto">
              <a:xfrm>
                <a:off x="622" y="1761"/>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grpSp>
        <p:sp>
          <p:nvSpPr>
            <p:cNvPr id="152" name="Rectangle 28">
              <a:extLst>
                <a:ext uri="{FF2B5EF4-FFF2-40B4-BE49-F238E27FC236}">
                  <a16:creationId xmlns:a16="http://schemas.microsoft.com/office/drawing/2014/main" id="{201FFF17-36B6-419D-AF02-131231BEA771}"/>
                </a:ext>
              </a:extLst>
            </p:cNvPr>
            <p:cNvSpPr>
              <a:spLocks noChangeAspect="1" noChangeArrowheads="1"/>
            </p:cNvSpPr>
            <p:nvPr/>
          </p:nvSpPr>
          <p:spPr bwMode="auto">
            <a:xfrm>
              <a:off x="496" y="2577"/>
              <a:ext cx="230"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53" name="Rectangle 29">
              <a:extLst>
                <a:ext uri="{FF2B5EF4-FFF2-40B4-BE49-F238E27FC236}">
                  <a16:creationId xmlns:a16="http://schemas.microsoft.com/office/drawing/2014/main" id="{B7E369B1-763B-44D6-A275-D0226EF94386}"/>
                </a:ext>
              </a:extLst>
            </p:cNvPr>
            <p:cNvSpPr>
              <a:spLocks noChangeAspect="1" noChangeArrowheads="1"/>
            </p:cNvSpPr>
            <p:nvPr/>
          </p:nvSpPr>
          <p:spPr bwMode="auto">
            <a:xfrm>
              <a:off x="726" y="2577"/>
              <a:ext cx="231"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54" name="Rectangle 30">
              <a:extLst>
                <a:ext uri="{FF2B5EF4-FFF2-40B4-BE49-F238E27FC236}">
                  <a16:creationId xmlns:a16="http://schemas.microsoft.com/office/drawing/2014/main" id="{3E1700CA-E555-4DD3-A840-D0A418AE5766}"/>
                </a:ext>
              </a:extLst>
            </p:cNvPr>
            <p:cNvSpPr>
              <a:spLocks noChangeAspect="1" noChangeArrowheads="1"/>
            </p:cNvSpPr>
            <p:nvPr/>
          </p:nvSpPr>
          <p:spPr bwMode="auto">
            <a:xfrm>
              <a:off x="957" y="2577"/>
              <a:ext cx="230"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55" name="Rectangle 31">
              <a:extLst>
                <a:ext uri="{FF2B5EF4-FFF2-40B4-BE49-F238E27FC236}">
                  <a16:creationId xmlns:a16="http://schemas.microsoft.com/office/drawing/2014/main" id="{F292C7EE-D8D2-44D7-8D50-66AE037463C1}"/>
                </a:ext>
              </a:extLst>
            </p:cNvPr>
            <p:cNvSpPr>
              <a:spLocks noChangeAspect="1" noChangeArrowheads="1"/>
            </p:cNvSpPr>
            <p:nvPr/>
          </p:nvSpPr>
          <p:spPr bwMode="auto">
            <a:xfrm>
              <a:off x="496" y="2404"/>
              <a:ext cx="230"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56" name="Rectangle 32">
              <a:extLst>
                <a:ext uri="{FF2B5EF4-FFF2-40B4-BE49-F238E27FC236}">
                  <a16:creationId xmlns:a16="http://schemas.microsoft.com/office/drawing/2014/main" id="{AF3F8406-1758-4671-9F11-EFE44E35CA09}"/>
                </a:ext>
              </a:extLst>
            </p:cNvPr>
            <p:cNvSpPr>
              <a:spLocks noChangeAspect="1" noChangeArrowheads="1"/>
            </p:cNvSpPr>
            <p:nvPr/>
          </p:nvSpPr>
          <p:spPr bwMode="auto">
            <a:xfrm>
              <a:off x="726" y="2404"/>
              <a:ext cx="231"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57" name="Rectangle 33">
              <a:extLst>
                <a:ext uri="{FF2B5EF4-FFF2-40B4-BE49-F238E27FC236}">
                  <a16:creationId xmlns:a16="http://schemas.microsoft.com/office/drawing/2014/main" id="{B28E257B-2D4C-4F72-B949-F1413A5D9E22}"/>
                </a:ext>
              </a:extLst>
            </p:cNvPr>
            <p:cNvSpPr>
              <a:spLocks noChangeAspect="1" noChangeArrowheads="1"/>
            </p:cNvSpPr>
            <p:nvPr/>
          </p:nvSpPr>
          <p:spPr bwMode="auto">
            <a:xfrm>
              <a:off x="957" y="2404"/>
              <a:ext cx="230"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58" name="Rectangle 34">
              <a:extLst>
                <a:ext uri="{FF2B5EF4-FFF2-40B4-BE49-F238E27FC236}">
                  <a16:creationId xmlns:a16="http://schemas.microsoft.com/office/drawing/2014/main" id="{D005B65C-253D-466D-9BA7-65C3F9C1F1F4}"/>
                </a:ext>
              </a:extLst>
            </p:cNvPr>
            <p:cNvSpPr>
              <a:spLocks noChangeAspect="1" noChangeArrowheads="1"/>
            </p:cNvSpPr>
            <p:nvPr/>
          </p:nvSpPr>
          <p:spPr bwMode="auto">
            <a:xfrm>
              <a:off x="496" y="2232"/>
              <a:ext cx="230" cy="172"/>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59" name="Rectangle 35">
              <a:extLst>
                <a:ext uri="{FF2B5EF4-FFF2-40B4-BE49-F238E27FC236}">
                  <a16:creationId xmlns:a16="http://schemas.microsoft.com/office/drawing/2014/main" id="{6636F50E-4526-4181-8955-53437F6FA0DA}"/>
                </a:ext>
              </a:extLst>
            </p:cNvPr>
            <p:cNvSpPr>
              <a:spLocks noChangeAspect="1" noChangeArrowheads="1"/>
            </p:cNvSpPr>
            <p:nvPr/>
          </p:nvSpPr>
          <p:spPr bwMode="auto">
            <a:xfrm>
              <a:off x="726" y="2232"/>
              <a:ext cx="231" cy="172"/>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60" name="Rectangle 36">
              <a:extLst>
                <a:ext uri="{FF2B5EF4-FFF2-40B4-BE49-F238E27FC236}">
                  <a16:creationId xmlns:a16="http://schemas.microsoft.com/office/drawing/2014/main" id="{CBF73089-AE85-41ED-9DAF-86CA82F6B822}"/>
                </a:ext>
              </a:extLst>
            </p:cNvPr>
            <p:cNvSpPr>
              <a:spLocks noChangeAspect="1" noChangeArrowheads="1"/>
            </p:cNvSpPr>
            <p:nvPr/>
          </p:nvSpPr>
          <p:spPr bwMode="auto">
            <a:xfrm>
              <a:off x="957" y="2232"/>
              <a:ext cx="230" cy="172"/>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61" name="Rectangle 37">
              <a:extLst>
                <a:ext uri="{FF2B5EF4-FFF2-40B4-BE49-F238E27FC236}">
                  <a16:creationId xmlns:a16="http://schemas.microsoft.com/office/drawing/2014/main" id="{38B67368-6351-4D70-BC95-0E2052E9E425}"/>
                </a:ext>
              </a:extLst>
            </p:cNvPr>
            <p:cNvSpPr>
              <a:spLocks noChangeAspect="1" noChangeArrowheads="1"/>
            </p:cNvSpPr>
            <p:nvPr/>
          </p:nvSpPr>
          <p:spPr bwMode="auto">
            <a:xfrm>
              <a:off x="496" y="2059"/>
              <a:ext cx="230"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62" name="Rectangle 38">
              <a:extLst>
                <a:ext uri="{FF2B5EF4-FFF2-40B4-BE49-F238E27FC236}">
                  <a16:creationId xmlns:a16="http://schemas.microsoft.com/office/drawing/2014/main" id="{01604AC6-0527-4EED-8C3D-C117A18F5F83}"/>
                </a:ext>
              </a:extLst>
            </p:cNvPr>
            <p:cNvSpPr>
              <a:spLocks noChangeAspect="1" noChangeArrowheads="1"/>
            </p:cNvSpPr>
            <p:nvPr/>
          </p:nvSpPr>
          <p:spPr bwMode="auto">
            <a:xfrm>
              <a:off x="726" y="2059"/>
              <a:ext cx="231"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63" name="Rectangle 39">
              <a:extLst>
                <a:ext uri="{FF2B5EF4-FFF2-40B4-BE49-F238E27FC236}">
                  <a16:creationId xmlns:a16="http://schemas.microsoft.com/office/drawing/2014/main" id="{AE92CBDD-DE81-4C4C-9B83-23C434428C85}"/>
                </a:ext>
              </a:extLst>
            </p:cNvPr>
            <p:cNvSpPr>
              <a:spLocks noChangeAspect="1" noChangeArrowheads="1"/>
            </p:cNvSpPr>
            <p:nvPr/>
          </p:nvSpPr>
          <p:spPr bwMode="auto">
            <a:xfrm>
              <a:off x="957" y="2059"/>
              <a:ext cx="230"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64" name="Text Box 40">
              <a:extLst>
                <a:ext uri="{FF2B5EF4-FFF2-40B4-BE49-F238E27FC236}">
                  <a16:creationId xmlns:a16="http://schemas.microsoft.com/office/drawing/2014/main" id="{E5EEDD6E-8E88-4E7D-B5A0-B5FF9E971B3F}"/>
                </a:ext>
              </a:extLst>
            </p:cNvPr>
            <p:cNvSpPr txBox="1">
              <a:spLocks noChangeArrowheads="1"/>
            </p:cNvSpPr>
            <p:nvPr/>
          </p:nvSpPr>
          <p:spPr bwMode="auto">
            <a:xfrm>
              <a:off x="524" y="2296"/>
              <a:ext cx="64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lvl1pPr defTabSz="1003300">
                <a:defRPr sz="2400">
                  <a:solidFill>
                    <a:schemeClr val="tx1"/>
                  </a:solidFill>
                  <a:latin typeface="Times New Roman" panose="02020603050405020304" pitchFamily="18" charset="0"/>
                </a:defRPr>
              </a:lvl1pPr>
              <a:lvl2pPr marL="501650"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1003300" eaLnBrk="1" fontAlgn="auto" latinLnBrk="0" hangingPunct="1">
                <a:lnSpc>
                  <a:spcPct val="100000"/>
                </a:lnSpc>
                <a:spcBef>
                  <a:spcPts val="0"/>
                </a:spcBef>
                <a:spcAft>
                  <a:spcPts val="0"/>
                </a:spcAft>
                <a:buClrTx/>
                <a:buSzTx/>
                <a:buFontTx/>
                <a:buNone/>
                <a:tabLst/>
                <a:defRPr/>
              </a:pPr>
              <a:r>
                <a:rPr kumimoji="0" lang="fr-FR" altLang="fr-FR" sz="2000" b="0" i="0" u="none" strike="noStrike" kern="0" cap="none" spc="0" normalizeH="0" baseline="0" noProof="0">
                  <a:ln>
                    <a:noFill/>
                  </a:ln>
                  <a:solidFill>
                    <a:srgbClr val="000066"/>
                  </a:solidFill>
                  <a:effectLst/>
                  <a:uLnTx/>
                  <a:uFillTx/>
                  <a:latin typeface="Arial" panose="020B0604020202020204" pitchFamily="34" charset="0"/>
                </a:rPr>
                <a:t>SSCC 2</a:t>
              </a:r>
            </a:p>
          </p:txBody>
        </p:sp>
      </p:grpSp>
      <p:grpSp>
        <p:nvGrpSpPr>
          <p:cNvPr id="169" name="Group 41">
            <a:extLst>
              <a:ext uri="{FF2B5EF4-FFF2-40B4-BE49-F238E27FC236}">
                <a16:creationId xmlns:a16="http://schemas.microsoft.com/office/drawing/2014/main" id="{57E7DACC-D3D2-456E-AB8D-F6889F1FCF85}"/>
              </a:ext>
            </a:extLst>
          </p:cNvPr>
          <p:cNvGrpSpPr>
            <a:grpSpLocks/>
          </p:cNvGrpSpPr>
          <p:nvPr/>
        </p:nvGrpSpPr>
        <p:grpSpPr bwMode="auto">
          <a:xfrm>
            <a:off x="395536" y="4365402"/>
            <a:ext cx="1201738" cy="1408112"/>
            <a:chOff x="496" y="3127"/>
            <a:chExt cx="691" cy="806"/>
          </a:xfrm>
        </p:grpSpPr>
        <p:grpSp>
          <p:nvGrpSpPr>
            <p:cNvPr id="170" name="Group 42">
              <a:extLst>
                <a:ext uri="{FF2B5EF4-FFF2-40B4-BE49-F238E27FC236}">
                  <a16:creationId xmlns:a16="http://schemas.microsoft.com/office/drawing/2014/main" id="{78018A2C-BC3D-4EEB-9F35-B0D2A603EE86}"/>
                </a:ext>
              </a:extLst>
            </p:cNvPr>
            <p:cNvGrpSpPr>
              <a:grpSpLocks noChangeAspect="1"/>
            </p:cNvGrpSpPr>
            <p:nvPr/>
          </p:nvGrpSpPr>
          <p:grpSpPr bwMode="auto">
            <a:xfrm>
              <a:off x="496" y="3818"/>
              <a:ext cx="691" cy="115"/>
              <a:chOff x="528" y="1728"/>
              <a:chExt cx="576" cy="96"/>
            </a:xfrm>
          </p:grpSpPr>
          <p:sp>
            <p:nvSpPr>
              <p:cNvPr id="184" name="Rectangle 43">
                <a:extLst>
                  <a:ext uri="{FF2B5EF4-FFF2-40B4-BE49-F238E27FC236}">
                    <a16:creationId xmlns:a16="http://schemas.microsoft.com/office/drawing/2014/main" id="{A987C85F-69B9-498A-8512-D2111A51820D}"/>
                  </a:ext>
                </a:extLst>
              </p:cNvPr>
              <p:cNvSpPr>
                <a:spLocks noChangeAspect="1" noChangeArrowheads="1"/>
              </p:cNvSpPr>
              <p:nvPr/>
            </p:nvSpPr>
            <p:spPr bwMode="auto">
              <a:xfrm>
                <a:off x="52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85" name="Rectangle 44">
                <a:extLst>
                  <a:ext uri="{FF2B5EF4-FFF2-40B4-BE49-F238E27FC236}">
                    <a16:creationId xmlns:a16="http://schemas.microsoft.com/office/drawing/2014/main" id="{B9E45AB8-9591-4C8C-9958-55A621DB80DD}"/>
                  </a:ext>
                </a:extLst>
              </p:cNvPr>
              <p:cNvSpPr>
                <a:spLocks noChangeAspect="1" noChangeArrowheads="1"/>
              </p:cNvSpPr>
              <p:nvPr/>
            </p:nvSpPr>
            <p:spPr bwMode="auto">
              <a:xfrm>
                <a:off x="100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86" name="Line 45">
                <a:extLst>
                  <a:ext uri="{FF2B5EF4-FFF2-40B4-BE49-F238E27FC236}">
                    <a16:creationId xmlns:a16="http://schemas.microsoft.com/office/drawing/2014/main" id="{35DB13ED-95F6-4B7F-865B-BAF70CF4C56E}"/>
                  </a:ext>
                </a:extLst>
              </p:cNvPr>
              <p:cNvSpPr>
                <a:spLocks noChangeAspect="1" noChangeShapeType="1"/>
              </p:cNvSpPr>
              <p:nvPr/>
            </p:nvSpPr>
            <p:spPr bwMode="auto">
              <a:xfrm>
                <a:off x="624" y="1734"/>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87" name="Line 46">
                <a:extLst>
                  <a:ext uri="{FF2B5EF4-FFF2-40B4-BE49-F238E27FC236}">
                    <a16:creationId xmlns:a16="http://schemas.microsoft.com/office/drawing/2014/main" id="{07FD34D0-37D6-48EF-B8E4-95DDC398A79E}"/>
                  </a:ext>
                </a:extLst>
              </p:cNvPr>
              <p:cNvSpPr>
                <a:spLocks noChangeAspect="1" noChangeShapeType="1"/>
              </p:cNvSpPr>
              <p:nvPr/>
            </p:nvSpPr>
            <p:spPr bwMode="auto">
              <a:xfrm>
                <a:off x="622" y="1761"/>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grpSp>
        <p:sp>
          <p:nvSpPr>
            <p:cNvPr id="171" name="Rectangle 47">
              <a:extLst>
                <a:ext uri="{FF2B5EF4-FFF2-40B4-BE49-F238E27FC236}">
                  <a16:creationId xmlns:a16="http://schemas.microsoft.com/office/drawing/2014/main" id="{E5881314-4BB5-4359-A842-8C5A9D297F92}"/>
                </a:ext>
              </a:extLst>
            </p:cNvPr>
            <p:cNvSpPr>
              <a:spLocks noChangeAspect="1" noChangeArrowheads="1"/>
            </p:cNvSpPr>
            <p:nvPr/>
          </p:nvSpPr>
          <p:spPr bwMode="auto">
            <a:xfrm>
              <a:off x="496" y="3645"/>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72" name="Rectangle 48">
              <a:extLst>
                <a:ext uri="{FF2B5EF4-FFF2-40B4-BE49-F238E27FC236}">
                  <a16:creationId xmlns:a16="http://schemas.microsoft.com/office/drawing/2014/main" id="{91FC81F1-34DD-455F-8D36-2DB098DD09EB}"/>
                </a:ext>
              </a:extLst>
            </p:cNvPr>
            <p:cNvSpPr>
              <a:spLocks noChangeAspect="1" noChangeArrowheads="1"/>
            </p:cNvSpPr>
            <p:nvPr/>
          </p:nvSpPr>
          <p:spPr bwMode="auto">
            <a:xfrm>
              <a:off x="726" y="3645"/>
              <a:ext cx="231"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73" name="Rectangle 49">
              <a:extLst>
                <a:ext uri="{FF2B5EF4-FFF2-40B4-BE49-F238E27FC236}">
                  <a16:creationId xmlns:a16="http://schemas.microsoft.com/office/drawing/2014/main" id="{CAC9A57D-1490-43B0-B08B-2A14FB13A865}"/>
                </a:ext>
              </a:extLst>
            </p:cNvPr>
            <p:cNvSpPr>
              <a:spLocks noChangeAspect="1" noChangeArrowheads="1"/>
            </p:cNvSpPr>
            <p:nvPr/>
          </p:nvSpPr>
          <p:spPr bwMode="auto">
            <a:xfrm>
              <a:off x="957" y="3645"/>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74" name="Rectangle 50">
              <a:extLst>
                <a:ext uri="{FF2B5EF4-FFF2-40B4-BE49-F238E27FC236}">
                  <a16:creationId xmlns:a16="http://schemas.microsoft.com/office/drawing/2014/main" id="{D2A8791E-2FFE-4EB2-8FB6-73C84C923571}"/>
                </a:ext>
              </a:extLst>
            </p:cNvPr>
            <p:cNvSpPr>
              <a:spLocks noChangeAspect="1" noChangeArrowheads="1"/>
            </p:cNvSpPr>
            <p:nvPr/>
          </p:nvSpPr>
          <p:spPr bwMode="auto">
            <a:xfrm>
              <a:off x="496" y="3472"/>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75" name="Rectangle 51">
              <a:extLst>
                <a:ext uri="{FF2B5EF4-FFF2-40B4-BE49-F238E27FC236}">
                  <a16:creationId xmlns:a16="http://schemas.microsoft.com/office/drawing/2014/main" id="{2EE729A2-7251-4793-983E-C791086C2A64}"/>
                </a:ext>
              </a:extLst>
            </p:cNvPr>
            <p:cNvSpPr>
              <a:spLocks noChangeAspect="1" noChangeArrowheads="1"/>
            </p:cNvSpPr>
            <p:nvPr/>
          </p:nvSpPr>
          <p:spPr bwMode="auto">
            <a:xfrm>
              <a:off x="726" y="3472"/>
              <a:ext cx="231"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76" name="Rectangle 52">
              <a:extLst>
                <a:ext uri="{FF2B5EF4-FFF2-40B4-BE49-F238E27FC236}">
                  <a16:creationId xmlns:a16="http://schemas.microsoft.com/office/drawing/2014/main" id="{010383FC-BE1D-4365-8362-6BAEE7DFA615}"/>
                </a:ext>
              </a:extLst>
            </p:cNvPr>
            <p:cNvSpPr>
              <a:spLocks noChangeAspect="1" noChangeArrowheads="1"/>
            </p:cNvSpPr>
            <p:nvPr/>
          </p:nvSpPr>
          <p:spPr bwMode="auto">
            <a:xfrm>
              <a:off x="957" y="3472"/>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77" name="Rectangle 53">
              <a:extLst>
                <a:ext uri="{FF2B5EF4-FFF2-40B4-BE49-F238E27FC236}">
                  <a16:creationId xmlns:a16="http://schemas.microsoft.com/office/drawing/2014/main" id="{6B2DACC6-3AE5-4BF4-88B3-AC6DD7D1EF38}"/>
                </a:ext>
              </a:extLst>
            </p:cNvPr>
            <p:cNvSpPr>
              <a:spLocks noChangeAspect="1" noChangeArrowheads="1"/>
            </p:cNvSpPr>
            <p:nvPr/>
          </p:nvSpPr>
          <p:spPr bwMode="auto">
            <a:xfrm>
              <a:off x="496" y="3300"/>
              <a:ext cx="230" cy="172"/>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78" name="Rectangle 54">
              <a:extLst>
                <a:ext uri="{FF2B5EF4-FFF2-40B4-BE49-F238E27FC236}">
                  <a16:creationId xmlns:a16="http://schemas.microsoft.com/office/drawing/2014/main" id="{3EC2B02E-B720-4622-8AC0-62FE9343EBFA}"/>
                </a:ext>
              </a:extLst>
            </p:cNvPr>
            <p:cNvSpPr>
              <a:spLocks noChangeAspect="1" noChangeArrowheads="1"/>
            </p:cNvSpPr>
            <p:nvPr/>
          </p:nvSpPr>
          <p:spPr bwMode="auto">
            <a:xfrm>
              <a:off x="726" y="3300"/>
              <a:ext cx="231" cy="172"/>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79" name="Rectangle 55">
              <a:extLst>
                <a:ext uri="{FF2B5EF4-FFF2-40B4-BE49-F238E27FC236}">
                  <a16:creationId xmlns:a16="http://schemas.microsoft.com/office/drawing/2014/main" id="{74861D39-F2E8-4B98-93C0-1DABC925275D}"/>
                </a:ext>
              </a:extLst>
            </p:cNvPr>
            <p:cNvSpPr>
              <a:spLocks noChangeAspect="1" noChangeArrowheads="1"/>
            </p:cNvSpPr>
            <p:nvPr/>
          </p:nvSpPr>
          <p:spPr bwMode="auto">
            <a:xfrm>
              <a:off x="957" y="3300"/>
              <a:ext cx="230" cy="172"/>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80" name="Rectangle 56">
              <a:extLst>
                <a:ext uri="{FF2B5EF4-FFF2-40B4-BE49-F238E27FC236}">
                  <a16:creationId xmlns:a16="http://schemas.microsoft.com/office/drawing/2014/main" id="{9A394852-4FF6-4FD3-831E-85AFF7F5A363}"/>
                </a:ext>
              </a:extLst>
            </p:cNvPr>
            <p:cNvSpPr>
              <a:spLocks noChangeAspect="1" noChangeArrowheads="1"/>
            </p:cNvSpPr>
            <p:nvPr/>
          </p:nvSpPr>
          <p:spPr bwMode="auto">
            <a:xfrm>
              <a:off x="496" y="3127"/>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81" name="Rectangle 57">
              <a:extLst>
                <a:ext uri="{FF2B5EF4-FFF2-40B4-BE49-F238E27FC236}">
                  <a16:creationId xmlns:a16="http://schemas.microsoft.com/office/drawing/2014/main" id="{D4A2093B-CCC0-4681-91FA-4F80E59DAB17}"/>
                </a:ext>
              </a:extLst>
            </p:cNvPr>
            <p:cNvSpPr>
              <a:spLocks noChangeAspect="1" noChangeArrowheads="1"/>
            </p:cNvSpPr>
            <p:nvPr/>
          </p:nvSpPr>
          <p:spPr bwMode="auto">
            <a:xfrm>
              <a:off x="726" y="3127"/>
              <a:ext cx="231"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82" name="Rectangle 58">
              <a:extLst>
                <a:ext uri="{FF2B5EF4-FFF2-40B4-BE49-F238E27FC236}">
                  <a16:creationId xmlns:a16="http://schemas.microsoft.com/office/drawing/2014/main" id="{9D150F96-BD25-4DB9-9484-38503E3DD50E}"/>
                </a:ext>
              </a:extLst>
            </p:cNvPr>
            <p:cNvSpPr>
              <a:spLocks noChangeAspect="1" noChangeArrowheads="1"/>
            </p:cNvSpPr>
            <p:nvPr/>
          </p:nvSpPr>
          <p:spPr bwMode="auto">
            <a:xfrm>
              <a:off x="957" y="3127"/>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83" name="Text Box 59">
              <a:extLst>
                <a:ext uri="{FF2B5EF4-FFF2-40B4-BE49-F238E27FC236}">
                  <a16:creationId xmlns:a16="http://schemas.microsoft.com/office/drawing/2014/main" id="{65E5BC19-4778-434F-87F3-9C222D36AAA1}"/>
                </a:ext>
              </a:extLst>
            </p:cNvPr>
            <p:cNvSpPr txBox="1">
              <a:spLocks noChangeArrowheads="1"/>
            </p:cNvSpPr>
            <p:nvPr/>
          </p:nvSpPr>
          <p:spPr bwMode="auto">
            <a:xfrm>
              <a:off x="524" y="3376"/>
              <a:ext cx="64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lvl1pPr defTabSz="1003300">
                <a:defRPr sz="2400">
                  <a:solidFill>
                    <a:schemeClr val="tx1"/>
                  </a:solidFill>
                  <a:latin typeface="Times New Roman" panose="02020603050405020304" pitchFamily="18" charset="0"/>
                </a:defRPr>
              </a:lvl1pPr>
              <a:lvl2pPr marL="501650"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1003300" eaLnBrk="1" fontAlgn="auto" latinLnBrk="0" hangingPunct="1">
                <a:lnSpc>
                  <a:spcPct val="100000"/>
                </a:lnSpc>
                <a:spcBef>
                  <a:spcPts val="0"/>
                </a:spcBef>
                <a:spcAft>
                  <a:spcPts val="0"/>
                </a:spcAft>
                <a:buClrTx/>
                <a:buSzTx/>
                <a:buFontTx/>
                <a:buNone/>
                <a:tabLst/>
                <a:defRPr/>
              </a:pPr>
              <a:r>
                <a:rPr kumimoji="0" lang="fr-FR" altLang="fr-FR" sz="2000" b="0" i="0" u="none" strike="noStrike" kern="0" cap="none" spc="0" normalizeH="0" baseline="0" noProof="0">
                  <a:ln>
                    <a:noFill/>
                  </a:ln>
                  <a:solidFill>
                    <a:srgbClr val="000066"/>
                  </a:solidFill>
                  <a:effectLst/>
                  <a:uLnTx/>
                  <a:uFillTx/>
                  <a:latin typeface="Arial" panose="020B0604020202020204" pitchFamily="34" charset="0"/>
                </a:rPr>
                <a:t>SSCC 3</a:t>
              </a:r>
            </a:p>
          </p:txBody>
        </p:sp>
      </p:grpSp>
      <p:grpSp>
        <p:nvGrpSpPr>
          <p:cNvPr id="188" name="Group 60">
            <a:extLst>
              <a:ext uri="{FF2B5EF4-FFF2-40B4-BE49-F238E27FC236}">
                <a16:creationId xmlns:a16="http://schemas.microsoft.com/office/drawing/2014/main" id="{48C0B697-C7DE-4746-8DAA-C7143FF38BE7}"/>
              </a:ext>
            </a:extLst>
          </p:cNvPr>
          <p:cNvGrpSpPr>
            <a:grpSpLocks/>
          </p:cNvGrpSpPr>
          <p:nvPr/>
        </p:nvGrpSpPr>
        <p:grpSpPr bwMode="auto">
          <a:xfrm>
            <a:off x="7540874" y="1196752"/>
            <a:ext cx="1201737" cy="1406525"/>
            <a:chOff x="4604" y="976"/>
            <a:chExt cx="691" cy="806"/>
          </a:xfrm>
        </p:grpSpPr>
        <p:grpSp>
          <p:nvGrpSpPr>
            <p:cNvPr id="189" name="Group 61">
              <a:extLst>
                <a:ext uri="{FF2B5EF4-FFF2-40B4-BE49-F238E27FC236}">
                  <a16:creationId xmlns:a16="http://schemas.microsoft.com/office/drawing/2014/main" id="{A6FFBA6A-4456-4ECC-9EA3-65295735EDD2}"/>
                </a:ext>
              </a:extLst>
            </p:cNvPr>
            <p:cNvGrpSpPr>
              <a:grpSpLocks noChangeAspect="1"/>
            </p:cNvGrpSpPr>
            <p:nvPr/>
          </p:nvGrpSpPr>
          <p:grpSpPr bwMode="auto">
            <a:xfrm>
              <a:off x="4604" y="976"/>
              <a:ext cx="691" cy="806"/>
              <a:chOff x="5184" y="1296"/>
              <a:chExt cx="576" cy="672"/>
            </a:xfrm>
          </p:grpSpPr>
          <p:grpSp>
            <p:nvGrpSpPr>
              <p:cNvPr id="191" name="Group 62">
                <a:extLst>
                  <a:ext uri="{FF2B5EF4-FFF2-40B4-BE49-F238E27FC236}">
                    <a16:creationId xmlns:a16="http://schemas.microsoft.com/office/drawing/2014/main" id="{B3B771B1-478F-4DAF-AA97-F36EBFF36874}"/>
                  </a:ext>
                </a:extLst>
              </p:cNvPr>
              <p:cNvGrpSpPr>
                <a:grpSpLocks noChangeAspect="1"/>
              </p:cNvGrpSpPr>
              <p:nvPr/>
            </p:nvGrpSpPr>
            <p:grpSpPr bwMode="auto">
              <a:xfrm>
                <a:off x="5184" y="1872"/>
                <a:ext cx="576" cy="96"/>
                <a:chOff x="528" y="1728"/>
                <a:chExt cx="576" cy="96"/>
              </a:xfrm>
            </p:grpSpPr>
            <p:sp>
              <p:nvSpPr>
                <p:cNvPr id="204" name="Rectangle 63">
                  <a:extLst>
                    <a:ext uri="{FF2B5EF4-FFF2-40B4-BE49-F238E27FC236}">
                      <a16:creationId xmlns:a16="http://schemas.microsoft.com/office/drawing/2014/main" id="{A12DC067-4A26-4D71-991E-30AE2F628AE4}"/>
                    </a:ext>
                  </a:extLst>
                </p:cNvPr>
                <p:cNvSpPr>
                  <a:spLocks noChangeAspect="1" noChangeArrowheads="1"/>
                </p:cNvSpPr>
                <p:nvPr/>
              </p:nvSpPr>
              <p:spPr bwMode="auto">
                <a:xfrm>
                  <a:off x="52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05" name="Rectangle 64">
                  <a:extLst>
                    <a:ext uri="{FF2B5EF4-FFF2-40B4-BE49-F238E27FC236}">
                      <a16:creationId xmlns:a16="http://schemas.microsoft.com/office/drawing/2014/main" id="{9A63613A-505F-46FF-83FF-F86E8EDB2EC3}"/>
                    </a:ext>
                  </a:extLst>
                </p:cNvPr>
                <p:cNvSpPr>
                  <a:spLocks noChangeAspect="1" noChangeArrowheads="1"/>
                </p:cNvSpPr>
                <p:nvPr/>
              </p:nvSpPr>
              <p:spPr bwMode="auto">
                <a:xfrm>
                  <a:off x="100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06" name="Line 65">
                  <a:extLst>
                    <a:ext uri="{FF2B5EF4-FFF2-40B4-BE49-F238E27FC236}">
                      <a16:creationId xmlns:a16="http://schemas.microsoft.com/office/drawing/2014/main" id="{B37B2FEE-09C0-4735-9C41-F57B0FB7ED6A}"/>
                    </a:ext>
                  </a:extLst>
                </p:cNvPr>
                <p:cNvSpPr>
                  <a:spLocks noChangeAspect="1" noChangeShapeType="1"/>
                </p:cNvSpPr>
                <p:nvPr/>
              </p:nvSpPr>
              <p:spPr bwMode="auto">
                <a:xfrm>
                  <a:off x="624" y="1734"/>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07" name="Line 66">
                  <a:extLst>
                    <a:ext uri="{FF2B5EF4-FFF2-40B4-BE49-F238E27FC236}">
                      <a16:creationId xmlns:a16="http://schemas.microsoft.com/office/drawing/2014/main" id="{4340E5B0-761F-45C0-8211-88C8A7644432}"/>
                    </a:ext>
                  </a:extLst>
                </p:cNvPr>
                <p:cNvSpPr>
                  <a:spLocks noChangeAspect="1" noChangeShapeType="1"/>
                </p:cNvSpPr>
                <p:nvPr/>
              </p:nvSpPr>
              <p:spPr bwMode="auto">
                <a:xfrm>
                  <a:off x="622" y="1761"/>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grpSp>
          <p:sp>
            <p:nvSpPr>
              <p:cNvPr id="192" name="Rectangle 67">
                <a:extLst>
                  <a:ext uri="{FF2B5EF4-FFF2-40B4-BE49-F238E27FC236}">
                    <a16:creationId xmlns:a16="http://schemas.microsoft.com/office/drawing/2014/main" id="{8CB9D525-4A1C-4CC3-862B-2891FB562527}"/>
                  </a:ext>
                </a:extLst>
              </p:cNvPr>
              <p:cNvSpPr>
                <a:spLocks noChangeAspect="1" noChangeArrowheads="1"/>
              </p:cNvSpPr>
              <p:nvPr/>
            </p:nvSpPr>
            <p:spPr bwMode="auto">
              <a:xfrm>
                <a:off x="5184" y="1728"/>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93" name="Rectangle 68">
                <a:extLst>
                  <a:ext uri="{FF2B5EF4-FFF2-40B4-BE49-F238E27FC236}">
                    <a16:creationId xmlns:a16="http://schemas.microsoft.com/office/drawing/2014/main" id="{63F4780C-ECB1-484D-BD83-8502581F3681}"/>
                  </a:ext>
                </a:extLst>
              </p:cNvPr>
              <p:cNvSpPr>
                <a:spLocks noChangeAspect="1" noChangeArrowheads="1"/>
              </p:cNvSpPr>
              <p:nvPr/>
            </p:nvSpPr>
            <p:spPr bwMode="auto">
              <a:xfrm>
                <a:off x="5376" y="1728"/>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94" name="Rectangle 69">
                <a:extLst>
                  <a:ext uri="{FF2B5EF4-FFF2-40B4-BE49-F238E27FC236}">
                    <a16:creationId xmlns:a16="http://schemas.microsoft.com/office/drawing/2014/main" id="{900427DB-2453-49D2-B1F1-AE9CA3CA26F9}"/>
                  </a:ext>
                </a:extLst>
              </p:cNvPr>
              <p:cNvSpPr>
                <a:spLocks noChangeAspect="1" noChangeArrowheads="1"/>
              </p:cNvSpPr>
              <p:nvPr/>
            </p:nvSpPr>
            <p:spPr bwMode="auto">
              <a:xfrm>
                <a:off x="5568" y="1728"/>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95" name="Rectangle 70">
                <a:extLst>
                  <a:ext uri="{FF2B5EF4-FFF2-40B4-BE49-F238E27FC236}">
                    <a16:creationId xmlns:a16="http://schemas.microsoft.com/office/drawing/2014/main" id="{717E701A-1D71-4F02-98C8-5DB79A099336}"/>
                  </a:ext>
                </a:extLst>
              </p:cNvPr>
              <p:cNvSpPr>
                <a:spLocks noChangeAspect="1" noChangeArrowheads="1"/>
              </p:cNvSpPr>
              <p:nvPr/>
            </p:nvSpPr>
            <p:spPr bwMode="auto">
              <a:xfrm>
                <a:off x="5184" y="1584"/>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96" name="Rectangle 71">
                <a:extLst>
                  <a:ext uri="{FF2B5EF4-FFF2-40B4-BE49-F238E27FC236}">
                    <a16:creationId xmlns:a16="http://schemas.microsoft.com/office/drawing/2014/main" id="{060397B6-75B5-4698-874F-FB52D9A218BA}"/>
                  </a:ext>
                </a:extLst>
              </p:cNvPr>
              <p:cNvSpPr>
                <a:spLocks noChangeAspect="1" noChangeArrowheads="1"/>
              </p:cNvSpPr>
              <p:nvPr/>
            </p:nvSpPr>
            <p:spPr bwMode="auto">
              <a:xfrm>
                <a:off x="5376" y="1584"/>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97" name="Rectangle 72">
                <a:extLst>
                  <a:ext uri="{FF2B5EF4-FFF2-40B4-BE49-F238E27FC236}">
                    <a16:creationId xmlns:a16="http://schemas.microsoft.com/office/drawing/2014/main" id="{512DCD5C-F63E-40AC-A1CC-B62E5C06DE72}"/>
                  </a:ext>
                </a:extLst>
              </p:cNvPr>
              <p:cNvSpPr>
                <a:spLocks noChangeAspect="1" noChangeArrowheads="1"/>
              </p:cNvSpPr>
              <p:nvPr/>
            </p:nvSpPr>
            <p:spPr bwMode="auto">
              <a:xfrm>
                <a:off x="5568" y="1584"/>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98" name="Rectangle 73">
                <a:extLst>
                  <a:ext uri="{FF2B5EF4-FFF2-40B4-BE49-F238E27FC236}">
                    <a16:creationId xmlns:a16="http://schemas.microsoft.com/office/drawing/2014/main" id="{E22D79BC-B947-4B96-9ADD-710CD74D857C}"/>
                  </a:ext>
                </a:extLst>
              </p:cNvPr>
              <p:cNvSpPr>
                <a:spLocks noChangeAspect="1" noChangeArrowheads="1"/>
              </p:cNvSpPr>
              <p:nvPr/>
            </p:nvSpPr>
            <p:spPr bwMode="auto">
              <a:xfrm>
                <a:off x="5184" y="1440"/>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199" name="Rectangle 74">
                <a:extLst>
                  <a:ext uri="{FF2B5EF4-FFF2-40B4-BE49-F238E27FC236}">
                    <a16:creationId xmlns:a16="http://schemas.microsoft.com/office/drawing/2014/main" id="{73F4CABD-C66A-4373-B69C-EEB7525F1DCC}"/>
                  </a:ext>
                </a:extLst>
              </p:cNvPr>
              <p:cNvSpPr>
                <a:spLocks noChangeAspect="1" noChangeArrowheads="1"/>
              </p:cNvSpPr>
              <p:nvPr/>
            </p:nvSpPr>
            <p:spPr bwMode="auto">
              <a:xfrm>
                <a:off x="5376" y="1440"/>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00" name="Rectangle 75">
                <a:extLst>
                  <a:ext uri="{FF2B5EF4-FFF2-40B4-BE49-F238E27FC236}">
                    <a16:creationId xmlns:a16="http://schemas.microsoft.com/office/drawing/2014/main" id="{28A5C819-2D30-4134-BF2F-2513F1EC1D94}"/>
                  </a:ext>
                </a:extLst>
              </p:cNvPr>
              <p:cNvSpPr>
                <a:spLocks noChangeAspect="1" noChangeArrowheads="1"/>
              </p:cNvSpPr>
              <p:nvPr/>
            </p:nvSpPr>
            <p:spPr bwMode="auto">
              <a:xfrm>
                <a:off x="5568" y="1440"/>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01" name="Rectangle 76">
                <a:extLst>
                  <a:ext uri="{FF2B5EF4-FFF2-40B4-BE49-F238E27FC236}">
                    <a16:creationId xmlns:a16="http://schemas.microsoft.com/office/drawing/2014/main" id="{5CE2657E-138E-401F-AB42-33CD79F7A236}"/>
                  </a:ext>
                </a:extLst>
              </p:cNvPr>
              <p:cNvSpPr>
                <a:spLocks noChangeAspect="1" noChangeArrowheads="1"/>
              </p:cNvSpPr>
              <p:nvPr/>
            </p:nvSpPr>
            <p:spPr bwMode="auto">
              <a:xfrm>
                <a:off x="5184" y="1296"/>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02" name="Rectangle 77">
                <a:extLst>
                  <a:ext uri="{FF2B5EF4-FFF2-40B4-BE49-F238E27FC236}">
                    <a16:creationId xmlns:a16="http://schemas.microsoft.com/office/drawing/2014/main" id="{B6D422EE-BFAA-42B0-A146-60BA5B05A384}"/>
                  </a:ext>
                </a:extLst>
              </p:cNvPr>
              <p:cNvSpPr>
                <a:spLocks noChangeAspect="1" noChangeArrowheads="1"/>
              </p:cNvSpPr>
              <p:nvPr/>
            </p:nvSpPr>
            <p:spPr bwMode="auto">
              <a:xfrm>
                <a:off x="5376" y="1296"/>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03" name="Rectangle 78">
                <a:extLst>
                  <a:ext uri="{FF2B5EF4-FFF2-40B4-BE49-F238E27FC236}">
                    <a16:creationId xmlns:a16="http://schemas.microsoft.com/office/drawing/2014/main" id="{C94645E6-E6DB-4915-9159-2D9B777707B6}"/>
                  </a:ext>
                </a:extLst>
              </p:cNvPr>
              <p:cNvSpPr>
                <a:spLocks noChangeAspect="1" noChangeArrowheads="1"/>
              </p:cNvSpPr>
              <p:nvPr/>
            </p:nvSpPr>
            <p:spPr bwMode="auto">
              <a:xfrm>
                <a:off x="5568" y="1296"/>
                <a:ext cx="192" cy="144"/>
              </a:xfrm>
              <a:prstGeom prst="rect">
                <a:avLst/>
              </a:prstGeom>
              <a:solidFill>
                <a:srgbClr val="FFFF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grpSp>
        <p:sp>
          <p:nvSpPr>
            <p:cNvPr id="190" name="Text Box 79">
              <a:extLst>
                <a:ext uri="{FF2B5EF4-FFF2-40B4-BE49-F238E27FC236}">
                  <a16:creationId xmlns:a16="http://schemas.microsoft.com/office/drawing/2014/main" id="{5988F25B-5907-43A8-8821-1767C2D570DD}"/>
                </a:ext>
              </a:extLst>
            </p:cNvPr>
            <p:cNvSpPr txBox="1">
              <a:spLocks noChangeArrowheads="1"/>
            </p:cNvSpPr>
            <p:nvPr/>
          </p:nvSpPr>
          <p:spPr bwMode="auto">
            <a:xfrm>
              <a:off x="4631" y="1192"/>
              <a:ext cx="644"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lvl1pPr defTabSz="1003300">
                <a:defRPr sz="2400">
                  <a:solidFill>
                    <a:schemeClr val="tx1"/>
                  </a:solidFill>
                  <a:latin typeface="Times New Roman" panose="02020603050405020304" pitchFamily="18" charset="0"/>
                </a:defRPr>
              </a:lvl1pPr>
              <a:lvl2pPr marL="501650"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1003300" eaLnBrk="1" fontAlgn="auto" latinLnBrk="0" hangingPunct="1">
                <a:lnSpc>
                  <a:spcPct val="100000"/>
                </a:lnSpc>
                <a:spcBef>
                  <a:spcPts val="0"/>
                </a:spcBef>
                <a:spcAft>
                  <a:spcPts val="0"/>
                </a:spcAft>
                <a:buClrTx/>
                <a:buSzTx/>
                <a:buFontTx/>
                <a:buNone/>
                <a:tabLst/>
                <a:defRPr/>
              </a:pPr>
              <a:r>
                <a:rPr kumimoji="0" lang="fr-FR" altLang="fr-FR" sz="2000" b="0" i="0" u="none" strike="noStrike" kern="0" cap="none" spc="0" normalizeH="0" baseline="0" noProof="0">
                  <a:ln>
                    <a:noFill/>
                  </a:ln>
                  <a:solidFill>
                    <a:srgbClr val="000066"/>
                  </a:solidFill>
                  <a:effectLst/>
                  <a:uLnTx/>
                  <a:uFillTx/>
                  <a:latin typeface="Arial" panose="020B0604020202020204" pitchFamily="34" charset="0"/>
                </a:rPr>
                <a:t>SSCC 1</a:t>
              </a:r>
            </a:p>
          </p:txBody>
        </p:sp>
      </p:grpSp>
      <p:sp>
        <p:nvSpPr>
          <p:cNvPr id="208" name="Line 80">
            <a:extLst>
              <a:ext uri="{FF2B5EF4-FFF2-40B4-BE49-F238E27FC236}">
                <a16:creationId xmlns:a16="http://schemas.microsoft.com/office/drawing/2014/main" id="{AD533049-28E2-4CCC-B5ED-37125C9E3521}"/>
              </a:ext>
            </a:extLst>
          </p:cNvPr>
          <p:cNvSpPr>
            <a:spLocks noChangeShapeType="1"/>
          </p:cNvSpPr>
          <p:nvPr/>
        </p:nvSpPr>
        <p:spPr bwMode="auto">
          <a:xfrm>
            <a:off x="2162424" y="1936527"/>
            <a:ext cx="4870450" cy="0"/>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grpSp>
        <p:nvGrpSpPr>
          <p:cNvPr id="209" name="Group 81">
            <a:extLst>
              <a:ext uri="{FF2B5EF4-FFF2-40B4-BE49-F238E27FC236}">
                <a16:creationId xmlns:a16="http://schemas.microsoft.com/office/drawing/2014/main" id="{5F75A4CF-4CA8-4237-A07F-BB2C757BEDB4}"/>
              </a:ext>
            </a:extLst>
          </p:cNvPr>
          <p:cNvGrpSpPr>
            <a:grpSpLocks/>
          </p:cNvGrpSpPr>
          <p:nvPr/>
        </p:nvGrpSpPr>
        <p:grpSpPr bwMode="auto">
          <a:xfrm>
            <a:off x="2162424" y="3431952"/>
            <a:ext cx="1322387" cy="1577975"/>
            <a:chOff x="1512" y="2088"/>
            <a:chExt cx="760" cy="904"/>
          </a:xfrm>
        </p:grpSpPr>
        <p:sp>
          <p:nvSpPr>
            <p:cNvPr id="210" name="Line 82">
              <a:extLst>
                <a:ext uri="{FF2B5EF4-FFF2-40B4-BE49-F238E27FC236}">
                  <a16:creationId xmlns:a16="http://schemas.microsoft.com/office/drawing/2014/main" id="{90C1F726-24E9-4C12-A3C5-ADD1BD388EB6}"/>
                </a:ext>
              </a:extLst>
            </p:cNvPr>
            <p:cNvSpPr>
              <a:spLocks noChangeShapeType="1"/>
            </p:cNvSpPr>
            <p:nvPr/>
          </p:nvSpPr>
          <p:spPr bwMode="auto">
            <a:xfrm>
              <a:off x="1512" y="2088"/>
              <a:ext cx="760" cy="336"/>
            </a:xfrm>
            <a:prstGeom prst="line">
              <a:avLst/>
            </a:prstGeom>
            <a:noFill/>
            <a:ln w="38100">
              <a:solidFill>
                <a:srgbClr val="99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11" name="Line 83">
              <a:extLst>
                <a:ext uri="{FF2B5EF4-FFF2-40B4-BE49-F238E27FC236}">
                  <a16:creationId xmlns:a16="http://schemas.microsoft.com/office/drawing/2014/main" id="{268E37D2-9CD1-4AA0-BE13-823692E9E38A}"/>
                </a:ext>
              </a:extLst>
            </p:cNvPr>
            <p:cNvSpPr>
              <a:spLocks noChangeShapeType="1"/>
            </p:cNvSpPr>
            <p:nvPr/>
          </p:nvSpPr>
          <p:spPr bwMode="auto">
            <a:xfrm flipV="1">
              <a:off x="1512" y="2656"/>
              <a:ext cx="760" cy="336"/>
            </a:xfrm>
            <a:prstGeom prst="line">
              <a:avLst/>
            </a:prstGeom>
            <a:noFill/>
            <a:ln w="38100">
              <a:solidFill>
                <a:srgbClr val="FF99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grpSp>
      <p:grpSp>
        <p:nvGrpSpPr>
          <p:cNvPr id="212" name="Group 84">
            <a:extLst>
              <a:ext uri="{FF2B5EF4-FFF2-40B4-BE49-F238E27FC236}">
                <a16:creationId xmlns:a16="http://schemas.microsoft.com/office/drawing/2014/main" id="{CA8A8972-AD4E-4859-8BCC-6DAC4D3A08D0}"/>
              </a:ext>
            </a:extLst>
          </p:cNvPr>
          <p:cNvGrpSpPr>
            <a:grpSpLocks/>
          </p:cNvGrpSpPr>
          <p:nvPr/>
        </p:nvGrpSpPr>
        <p:grpSpPr bwMode="auto">
          <a:xfrm>
            <a:off x="3956299" y="3487514"/>
            <a:ext cx="1200150" cy="1408113"/>
            <a:chOff x="2542" y="2520"/>
            <a:chExt cx="691" cy="806"/>
          </a:xfrm>
        </p:grpSpPr>
        <p:grpSp>
          <p:nvGrpSpPr>
            <p:cNvPr id="213" name="Group 85">
              <a:extLst>
                <a:ext uri="{FF2B5EF4-FFF2-40B4-BE49-F238E27FC236}">
                  <a16:creationId xmlns:a16="http://schemas.microsoft.com/office/drawing/2014/main" id="{FB7DCA54-B7FE-4F23-86BF-D3928BC2AE3E}"/>
                </a:ext>
              </a:extLst>
            </p:cNvPr>
            <p:cNvGrpSpPr>
              <a:grpSpLocks/>
            </p:cNvGrpSpPr>
            <p:nvPr/>
          </p:nvGrpSpPr>
          <p:grpSpPr bwMode="auto">
            <a:xfrm>
              <a:off x="2542" y="2520"/>
              <a:ext cx="691" cy="806"/>
              <a:chOff x="2512" y="2400"/>
              <a:chExt cx="691" cy="806"/>
            </a:xfrm>
          </p:grpSpPr>
          <p:grpSp>
            <p:nvGrpSpPr>
              <p:cNvPr id="215" name="Group 86">
                <a:extLst>
                  <a:ext uri="{FF2B5EF4-FFF2-40B4-BE49-F238E27FC236}">
                    <a16:creationId xmlns:a16="http://schemas.microsoft.com/office/drawing/2014/main" id="{BF31C8FB-4EA5-4FEA-9DC2-B66DF50435B7}"/>
                  </a:ext>
                </a:extLst>
              </p:cNvPr>
              <p:cNvGrpSpPr>
                <a:grpSpLocks noChangeAspect="1"/>
              </p:cNvGrpSpPr>
              <p:nvPr/>
            </p:nvGrpSpPr>
            <p:grpSpPr bwMode="auto">
              <a:xfrm>
                <a:off x="2512" y="3091"/>
                <a:ext cx="691" cy="115"/>
                <a:chOff x="528" y="1728"/>
                <a:chExt cx="576" cy="96"/>
              </a:xfrm>
            </p:grpSpPr>
            <p:sp>
              <p:nvSpPr>
                <p:cNvPr id="227" name="Rectangle 87">
                  <a:extLst>
                    <a:ext uri="{FF2B5EF4-FFF2-40B4-BE49-F238E27FC236}">
                      <a16:creationId xmlns:a16="http://schemas.microsoft.com/office/drawing/2014/main" id="{8F071310-3FBA-4497-9B6E-762A16FA122F}"/>
                    </a:ext>
                  </a:extLst>
                </p:cNvPr>
                <p:cNvSpPr>
                  <a:spLocks noChangeAspect="1" noChangeArrowheads="1"/>
                </p:cNvSpPr>
                <p:nvPr/>
              </p:nvSpPr>
              <p:spPr bwMode="auto">
                <a:xfrm>
                  <a:off x="52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28" name="Rectangle 88">
                  <a:extLst>
                    <a:ext uri="{FF2B5EF4-FFF2-40B4-BE49-F238E27FC236}">
                      <a16:creationId xmlns:a16="http://schemas.microsoft.com/office/drawing/2014/main" id="{987FC834-80DB-4A89-A331-FEDB7714D984}"/>
                    </a:ext>
                  </a:extLst>
                </p:cNvPr>
                <p:cNvSpPr>
                  <a:spLocks noChangeAspect="1" noChangeArrowheads="1"/>
                </p:cNvSpPr>
                <p:nvPr/>
              </p:nvSpPr>
              <p:spPr bwMode="auto">
                <a:xfrm>
                  <a:off x="100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29" name="Line 89">
                  <a:extLst>
                    <a:ext uri="{FF2B5EF4-FFF2-40B4-BE49-F238E27FC236}">
                      <a16:creationId xmlns:a16="http://schemas.microsoft.com/office/drawing/2014/main" id="{C27DB74C-1182-4514-8657-A4EA948F339E}"/>
                    </a:ext>
                  </a:extLst>
                </p:cNvPr>
                <p:cNvSpPr>
                  <a:spLocks noChangeAspect="1" noChangeShapeType="1"/>
                </p:cNvSpPr>
                <p:nvPr/>
              </p:nvSpPr>
              <p:spPr bwMode="auto">
                <a:xfrm>
                  <a:off x="624" y="1734"/>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30" name="Line 90">
                  <a:extLst>
                    <a:ext uri="{FF2B5EF4-FFF2-40B4-BE49-F238E27FC236}">
                      <a16:creationId xmlns:a16="http://schemas.microsoft.com/office/drawing/2014/main" id="{1F06FD1A-500C-4245-AFFA-D3A2AE9BE6FC}"/>
                    </a:ext>
                  </a:extLst>
                </p:cNvPr>
                <p:cNvSpPr>
                  <a:spLocks noChangeAspect="1" noChangeShapeType="1"/>
                </p:cNvSpPr>
                <p:nvPr/>
              </p:nvSpPr>
              <p:spPr bwMode="auto">
                <a:xfrm>
                  <a:off x="622" y="1761"/>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grpSp>
          <p:sp>
            <p:nvSpPr>
              <p:cNvPr id="216" name="Rectangle 91">
                <a:extLst>
                  <a:ext uri="{FF2B5EF4-FFF2-40B4-BE49-F238E27FC236}">
                    <a16:creationId xmlns:a16="http://schemas.microsoft.com/office/drawing/2014/main" id="{071BF12A-447D-43F6-B951-8DD6657920E9}"/>
                  </a:ext>
                </a:extLst>
              </p:cNvPr>
              <p:cNvSpPr>
                <a:spLocks noChangeAspect="1" noChangeArrowheads="1"/>
              </p:cNvSpPr>
              <p:nvPr/>
            </p:nvSpPr>
            <p:spPr bwMode="auto">
              <a:xfrm>
                <a:off x="2512" y="2918"/>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17" name="Rectangle 92">
                <a:extLst>
                  <a:ext uri="{FF2B5EF4-FFF2-40B4-BE49-F238E27FC236}">
                    <a16:creationId xmlns:a16="http://schemas.microsoft.com/office/drawing/2014/main" id="{29F7EB71-C8CD-483C-A420-04935F35E38B}"/>
                  </a:ext>
                </a:extLst>
              </p:cNvPr>
              <p:cNvSpPr>
                <a:spLocks noChangeAspect="1" noChangeArrowheads="1"/>
              </p:cNvSpPr>
              <p:nvPr/>
            </p:nvSpPr>
            <p:spPr bwMode="auto">
              <a:xfrm>
                <a:off x="2742" y="2918"/>
                <a:ext cx="231"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18" name="Rectangle 93">
                <a:extLst>
                  <a:ext uri="{FF2B5EF4-FFF2-40B4-BE49-F238E27FC236}">
                    <a16:creationId xmlns:a16="http://schemas.microsoft.com/office/drawing/2014/main" id="{257E1AAA-DCA8-4AA5-9F65-18A11DF02016}"/>
                  </a:ext>
                </a:extLst>
              </p:cNvPr>
              <p:cNvSpPr>
                <a:spLocks noChangeAspect="1" noChangeArrowheads="1"/>
              </p:cNvSpPr>
              <p:nvPr/>
            </p:nvSpPr>
            <p:spPr bwMode="auto">
              <a:xfrm>
                <a:off x="2973" y="2918"/>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19" name="Rectangle 94">
                <a:extLst>
                  <a:ext uri="{FF2B5EF4-FFF2-40B4-BE49-F238E27FC236}">
                    <a16:creationId xmlns:a16="http://schemas.microsoft.com/office/drawing/2014/main" id="{83E16BDC-D045-492F-9727-3D28A426F966}"/>
                  </a:ext>
                </a:extLst>
              </p:cNvPr>
              <p:cNvSpPr>
                <a:spLocks noChangeAspect="1" noChangeArrowheads="1"/>
              </p:cNvSpPr>
              <p:nvPr/>
            </p:nvSpPr>
            <p:spPr bwMode="auto">
              <a:xfrm>
                <a:off x="2512" y="2745"/>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20" name="Rectangle 95">
                <a:extLst>
                  <a:ext uri="{FF2B5EF4-FFF2-40B4-BE49-F238E27FC236}">
                    <a16:creationId xmlns:a16="http://schemas.microsoft.com/office/drawing/2014/main" id="{2F16738C-180F-4A48-9773-18B1E3EDB1F1}"/>
                  </a:ext>
                </a:extLst>
              </p:cNvPr>
              <p:cNvSpPr>
                <a:spLocks noChangeAspect="1" noChangeArrowheads="1"/>
              </p:cNvSpPr>
              <p:nvPr/>
            </p:nvSpPr>
            <p:spPr bwMode="auto">
              <a:xfrm>
                <a:off x="2742" y="2745"/>
                <a:ext cx="231"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21" name="Rectangle 96">
                <a:extLst>
                  <a:ext uri="{FF2B5EF4-FFF2-40B4-BE49-F238E27FC236}">
                    <a16:creationId xmlns:a16="http://schemas.microsoft.com/office/drawing/2014/main" id="{CD1EF204-C538-489F-84E2-FBC030E87898}"/>
                  </a:ext>
                </a:extLst>
              </p:cNvPr>
              <p:cNvSpPr>
                <a:spLocks noChangeAspect="1" noChangeArrowheads="1"/>
              </p:cNvSpPr>
              <p:nvPr/>
            </p:nvSpPr>
            <p:spPr bwMode="auto">
              <a:xfrm>
                <a:off x="2973" y="2745"/>
                <a:ext cx="230"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22" name="Rectangle 97">
                <a:extLst>
                  <a:ext uri="{FF2B5EF4-FFF2-40B4-BE49-F238E27FC236}">
                    <a16:creationId xmlns:a16="http://schemas.microsoft.com/office/drawing/2014/main" id="{406D14FE-ABA6-4483-BBAB-C0CA70858B0E}"/>
                  </a:ext>
                </a:extLst>
              </p:cNvPr>
              <p:cNvSpPr>
                <a:spLocks noChangeAspect="1" noChangeArrowheads="1"/>
              </p:cNvSpPr>
              <p:nvPr/>
            </p:nvSpPr>
            <p:spPr bwMode="auto">
              <a:xfrm>
                <a:off x="2512" y="2573"/>
                <a:ext cx="230" cy="172"/>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23" name="Rectangle 98">
                <a:extLst>
                  <a:ext uri="{FF2B5EF4-FFF2-40B4-BE49-F238E27FC236}">
                    <a16:creationId xmlns:a16="http://schemas.microsoft.com/office/drawing/2014/main" id="{CE4BEC8B-C091-4DB7-B329-FCF5243565BB}"/>
                  </a:ext>
                </a:extLst>
              </p:cNvPr>
              <p:cNvSpPr>
                <a:spLocks noChangeAspect="1" noChangeArrowheads="1"/>
              </p:cNvSpPr>
              <p:nvPr/>
            </p:nvSpPr>
            <p:spPr bwMode="auto">
              <a:xfrm>
                <a:off x="2742" y="2573"/>
                <a:ext cx="231" cy="172"/>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24" name="Rectangle 99">
                <a:extLst>
                  <a:ext uri="{FF2B5EF4-FFF2-40B4-BE49-F238E27FC236}">
                    <a16:creationId xmlns:a16="http://schemas.microsoft.com/office/drawing/2014/main" id="{654B4F21-3652-4A6D-BA1C-5BE4A1E94D7D}"/>
                  </a:ext>
                </a:extLst>
              </p:cNvPr>
              <p:cNvSpPr>
                <a:spLocks noChangeAspect="1" noChangeArrowheads="1"/>
              </p:cNvSpPr>
              <p:nvPr/>
            </p:nvSpPr>
            <p:spPr bwMode="auto">
              <a:xfrm>
                <a:off x="2973" y="2573"/>
                <a:ext cx="230" cy="172"/>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25" name="Rectangle 100">
                <a:extLst>
                  <a:ext uri="{FF2B5EF4-FFF2-40B4-BE49-F238E27FC236}">
                    <a16:creationId xmlns:a16="http://schemas.microsoft.com/office/drawing/2014/main" id="{E73E1571-A7F3-4F6C-A934-9B1951EB9D8A}"/>
                  </a:ext>
                </a:extLst>
              </p:cNvPr>
              <p:cNvSpPr>
                <a:spLocks noChangeAspect="1" noChangeArrowheads="1"/>
              </p:cNvSpPr>
              <p:nvPr/>
            </p:nvSpPr>
            <p:spPr bwMode="auto">
              <a:xfrm>
                <a:off x="2512" y="2400"/>
                <a:ext cx="230"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26" name="Rectangle 101">
                <a:extLst>
                  <a:ext uri="{FF2B5EF4-FFF2-40B4-BE49-F238E27FC236}">
                    <a16:creationId xmlns:a16="http://schemas.microsoft.com/office/drawing/2014/main" id="{4D6B3829-8BB3-4DF9-9CF1-901C02F5BB8A}"/>
                  </a:ext>
                </a:extLst>
              </p:cNvPr>
              <p:cNvSpPr>
                <a:spLocks noChangeAspect="1" noChangeArrowheads="1"/>
              </p:cNvSpPr>
              <p:nvPr/>
            </p:nvSpPr>
            <p:spPr bwMode="auto">
              <a:xfrm>
                <a:off x="2742" y="2400"/>
                <a:ext cx="231"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grpSp>
        <p:sp>
          <p:nvSpPr>
            <p:cNvPr id="214" name="Text Box 102">
              <a:extLst>
                <a:ext uri="{FF2B5EF4-FFF2-40B4-BE49-F238E27FC236}">
                  <a16:creationId xmlns:a16="http://schemas.microsoft.com/office/drawing/2014/main" id="{A6532EFF-F6DB-44A8-9D45-799EA6A38E19}"/>
                </a:ext>
              </a:extLst>
            </p:cNvPr>
            <p:cNvSpPr txBox="1">
              <a:spLocks noChangeArrowheads="1"/>
            </p:cNvSpPr>
            <p:nvPr/>
          </p:nvSpPr>
          <p:spPr bwMode="auto">
            <a:xfrm>
              <a:off x="2569" y="2800"/>
              <a:ext cx="645"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lvl1pPr defTabSz="1003300">
                <a:defRPr sz="2400">
                  <a:solidFill>
                    <a:schemeClr val="tx1"/>
                  </a:solidFill>
                  <a:latin typeface="Times New Roman" panose="02020603050405020304" pitchFamily="18" charset="0"/>
                </a:defRPr>
              </a:lvl1pPr>
              <a:lvl2pPr marL="501650"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1003300" eaLnBrk="1" fontAlgn="auto" latinLnBrk="0" hangingPunct="1">
                <a:lnSpc>
                  <a:spcPct val="100000"/>
                </a:lnSpc>
                <a:spcBef>
                  <a:spcPts val="0"/>
                </a:spcBef>
                <a:spcAft>
                  <a:spcPts val="0"/>
                </a:spcAft>
                <a:buClrTx/>
                <a:buSzTx/>
                <a:buFontTx/>
                <a:buNone/>
                <a:tabLst/>
                <a:defRPr/>
              </a:pPr>
              <a:r>
                <a:rPr kumimoji="0" lang="fr-FR" altLang="fr-FR" sz="2000" b="0" i="0" u="none" strike="noStrike" kern="0" cap="none" spc="0" normalizeH="0" baseline="0" noProof="0">
                  <a:ln>
                    <a:noFill/>
                  </a:ln>
                  <a:solidFill>
                    <a:srgbClr val="000066"/>
                  </a:solidFill>
                  <a:effectLst/>
                  <a:uLnTx/>
                  <a:uFillTx/>
                  <a:latin typeface="Arial" panose="020B0604020202020204" pitchFamily="34" charset="0"/>
                </a:rPr>
                <a:t>SSCC 4</a:t>
              </a:r>
            </a:p>
          </p:txBody>
        </p:sp>
      </p:grpSp>
      <p:grpSp>
        <p:nvGrpSpPr>
          <p:cNvPr id="231" name="Group 103">
            <a:extLst>
              <a:ext uri="{FF2B5EF4-FFF2-40B4-BE49-F238E27FC236}">
                <a16:creationId xmlns:a16="http://schemas.microsoft.com/office/drawing/2014/main" id="{81E4110A-ACFF-4305-8660-BCDBF51C936E}"/>
              </a:ext>
            </a:extLst>
          </p:cNvPr>
          <p:cNvGrpSpPr>
            <a:grpSpLocks/>
          </p:cNvGrpSpPr>
          <p:nvPr/>
        </p:nvGrpSpPr>
        <p:grpSpPr bwMode="auto">
          <a:xfrm>
            <a:off x="7540874" y="3487514"/>
            <a:ext cx="1201737" cy="1408113"/>
            <a:chOff x="4604" y="2520"/>
            <a:chExt cx="691" cy="806"/>
          </a:xfrm>
        </p:grpSpPr>
        <p:grpSp>
          <p:nvGrpSpPr>
            <p:cNvPr id="232" name="Group 104">
              <a:extLst>
                <a:ext uri="{FF2B5EF4-FFF2-40B4-BE49-F238E27FC236}">
                  <a16:creationId xmlns:a16="http://schemas.microsoft.com/office/drawing/2014/main" id="{FF4FF5CE-F5EE-436E-9D20-D9570035C8DB}"/>
                </a:ext>
              </a:extLst>
            </p:cNvPr>
            <p:cNvGrpSpPr>
              <a:grpSpLocks/>
            </p:cNvGrpSpPr>
            <p:nvPr/>
          </p:nvGrpSpPr>
          <p:grpSpPr bwMode="auto">
            <a:xfrm>
              <a:off x="4604" y="2520"/>
              <a:ext cx="691" cy="806"/>
              <a:chOff x="2512" y="2400"/>
              <a:chExt cx="691" cy="806"/>
            </a:xfrm>
          </p:grpSpPr>
          <p:grpSp>
            <p:nvGrpSpPr>
              <p:cNvPr id="234" name="Group 105">
                <a:extLst>
                  <a:ext uri="{FF2B5EF4-FFF2-40B4-BE49-F238E27FC236}">
                    <a16:creationId xmlns:a16="http://schemas.microsoft.com/office/drawing/2014/main" id="{FC108C32-A8D6-4B0B-A862-AEBEA1C223EC}"/>
                  </a:ext>
                </a:extLst>
              </p:cNvPr>
              <p:cNvGrpSpPr>
                <a:grpSpLocks noChangeAspect="1"/>
              </p:cNvGrpSpPr>
              <p:nvPr/>
            </p:nvGrpSpPr>
            <p:grpSpPr bwMode="auto">
              <a:xfrm>
                <a:off x="2512" y="3091"/>
                <a:ext cx="691" cy="115"/>
                <a:chOff x="528" y="1728"/>
                <a:chExt cx="576" cy="96"/>
              </a:xfrm>
            </p:grpSpPr>
            <p:sp>
              <p:nvSpPr>
                <p:cNvPr id="246" name="Rectangle 106">
                  <a:extLst>
                    <a:ext uri="{FF2B5EF4-FFF2-40B4-BE49-F238E27FC236}">
                      <a16:creationId xmlns:a16="http://schemas.microsoft.com/office/drawing/2014/main" id="{0C4B5B26-BCC0-4AF0-B680-BDD2CACF90BE}"/>
                    </a:ext>
                  </a:extLst>
                </p:cNvPr>
                <p:cNvSpPr>
                  <a:spLocks noChangeAspect="1" noChangeArrowheads="1"/>
                </p:cNvSpPr>
                <p:nvPr/>
              </p:nvSpPr>
              <p:spPr bwMode="auto">
                <a:xfrm>
                  <a:off x="52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47" name="Rectangle 107">
                  <a:extLst>
                    <a:ext uri="{FF2B5EF4-FFF2-40B4-BE49-F238E27FC236}">
                      <a16:creationId xmlns:a16="http://schemas.microsoft.com/office/drawing/2014/main" id="{26570E2D-0C9C-470A-8A78-C2E924B871D7}"/>
                    </a:ext>
                  </a:extLst>
                </p:cNvPr>
                <p:cNvSpPr>
                  <a:spLocks noChangeAspect="1" noChangeArrowheads="1"/>
                </p:cNvSpPr>
                <p:nvPr/>
              </p:nvSpPr>
              <p:spPr bwMode="auto">
                <a:xfrm>
                  <a:off x="1008" y="1728"/>
                  <a:ext cx="96" cy="96"/>
                </a:xfrm>
                <a:prstGeom prst="rect">
                  <a:avLst/>
                </a:prstGeom>
                <a:solidFill>
                  <a:srgbClr val="99CCFF"/>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48" name="Line 108">
                  <a:extLst>
                    <a:ext uri="{FF2B5EF4-FFF2-40B4-BE49-F238E27FC236}">
                      <a16:creationId xmlns:a16="http://schemas.microsoft.com/office/drawing/2014/main" id="{A27EE4B5-8AC6-4137-B275-E8F69D076334}"/>
                    </a:ext>
                  </a:extLst>
                </p:cNvPr>
                <p:cNvSpPr>
                  <a:spLocks noChangeAspect="1" noChangeShapeType="1"/>
                </p:cNvSpPr>
                <p:nvPr/>
              </p:nvSpPr>
              <p:spPr bwMode="auto">
                <a:xfrm>
                  <a:off x="624" y="1734"/>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49" name="Line 109">
                  <a:extLst>
                    <a:ext uri="{FF2B5EF4-FFF2-40B4-BE49-F238E27FC236}">
                      <a16:creationId xmlns:a16="http://schemas.microsoft.com/office/drawing/2014/main" id="{AD8DD611-1C23-43A6-B06B-10D29F58EEC3}"/>
                    </a:ext>
                  </a:extLst>
                </p:cNvPr>
                <p:cNvSpPr>
                  <a:spLocks noChangeAspect="1" noChangeShapeType="1"/>
                </p:cNvSpPr>
                <p:nvPr/>
              </p:nvSpPr>
              <p:spPr bwMode="auto">
                <a:xfrm>
                  <a:off x="622" y="1761"/>
                  <a:ext cx="384" cy="0"/>
                </a:xfrm>
                <a:prstGeom prst="line">
                  <a:avLst/>
                </a:prstGeom>
                <a:noFill/>
                <a:ln w="28575">
                  <a:solidFill>
                    <a:srgbClr val="99CC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grpSp>
          <p:sp>
            <p:nvSpPr>
              <p:cNvPr id="235" name="Rectangle 110">
                <a:extLst>
                  <a:ext uri="{FF2B5EF4-FFF2-40B4-BE49-F238E27FC236}">
                    <a16:creationId xmlns:a16="http://schemas.microsoft.com/office/drawing/2014/main" id="{C2938321-FCDE-4FA4-816D-B50E35DC597F}"/>
                  </a:ext>
                </a:extLst>
              </p:cNvPr>
              <p:cNvSpPr>
                <a:spLocks noChangeAspect="1" noChangeArrowheads="1"/>
              </p:cNvSpPr>
              <p:nvPr/>
            </p:nvSpPr>
            <p:spPr bwMode="auto">
              <a:xfrm>
                <a:off x="2512" y="2918"/>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36" name="Rectangle 111">
                <a:extLst>
                  <a:ext uri="{FF2B5EF4-FFF2-40B4-BE49-F238E27FC236}">
                    <a16:creationId xmlns:a16="http://schemas.microsoft.com/office/drawing/2014/main" id="{B594AADC-9116-4F40-9461-D1C39C29734F}"/>
                  </a:ext>
                </a:extLst>
              </p:cNvPr>
              <p:cNvSpPr>
                <a:spLocks noChangeAspect="1" noChangeArrowheads="1"/>
              </p:cNvSpPr>
              <p:nvPr/>
            </p:nvSpPr>
            <p:spPr bwMode="auto">
              <a:xfrm>
                <a:off x="2742" y="2918"/>
                <a:ext cx="231"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37" name="Rectangle 112">
                <a:extLst>
                  <a:ext uri="{FF2B5EF4-FFF2-40B4-BE49-F238E27FC236}">
                    <a16:creationId xmlns:a16="http://schemas.microsoft.com/office/drawing/2014/main" id="{A6F02099-0E1B-44B1-BD99-DB224804ED5D}"/>
                  </a:ext>
                </a:extLst>
              </p:cNvPr>
              <p:cNvSpPr>
                <a:spLocks noChangeAspect="1" noChangeArrowheads="1"/>
              </p:cNvSpPr>
              <p:nvPr/>
            </p:nvSpPr>
            <p:spPr bwMode="auto">
              <a:xfrm>
                <a:off x="2973" y="2918"/>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38" name="Rectangle 113">
                <a:extLst>
                  <a:ext uri="{FF2B5EF4-FFF2-40B4-BE49-F238E27FC236}">
                    <a16:creationId xmlns:a16="http://schemas.microsoft.com/office/drawing/2014/main" id="{67AA359F-A40D-44BB-8C9E-1A178FB44A37}"/>
                  </a:ext>
                </a:extLst>
              </p:cNvPr>
              <p:cNvSpPr>
                <a:spLocks noChangeAspect="1" noChangeArrowheads="1"/>
              </p:cNvSpPr>
              <p:nvPr/>
            </p:nvSpPr>
            <p:spPr bwMode="auto">
              <a:xfrm>
                <a:off x="2512" y="2745"/>
                <a:ext cx="230"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39" name="Rectangle 114">
                <a:extLst>
                  <a:ext uri="{FF2B5EF4-FFF2-40B4-BE49-F238E27FC236}">
                    <a16:creationId xmlns:a16="http://schemas.microsoft.com/office/drawing/2014/main" id="{7B6100C4-2D77-4146-A583-7446718010A7}"/>
                  </a:ext>
                </a:extLst>
              </p:cNvPr>
              <p:cNvSpPr>
                <a:spLocks noChangeAspect="1" noChangeArrowheads="1"/>
              </p:cNvSpPr>
              <p:nvPr/>
            </p:nvSpPr>
            <p:spPr bwMode="auto">
              <a:xfrm>
                <a:off x="2742" y="2745"/>
                <a:ext cx="231" cy="173"/>
              </a:xfrm>
              <a:prstGeom prst="rect">
                <a:avLst/>
              </a:prstGeom>
              <a:solidFill>
                <a:srgbClr val="FF9999"/>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40" name="Rectangle 115">
                <a:extLst>
                  <a:ext uri="{FF2B5EF4-FFF2-40B4-BE49-F238E27FC236}">
                    <a16:creationId xmlns:a16="http://schemas.microsoft.com/office/drawing/2014/main" id="{EC678791-26FE-4D0A-810B-91D345AA33DC}"/>
                  </a:ext>
                </a:extLst>
              </p:cNvPr>
              <p:cNvSpPr>
                <a:spLocks noChangeAspect="1" noChangeArrowheads="1"/>
              </p:cNvSpPr>
              <p:nvPr/>
            </p:nvSpPr>
            <p:spPr bwMode="auto">
              <a:xfrm>
                <a:off x="2973" y="2745"/>
                <a:ext cx="230"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41" name="Rectangle 116">
                <a:extLst>
                  <a:ext uri="{FF2B5EF4-FFF2-40B4-BE49-F238E27FC236}">
                    <a16:creationId xmlns:a16="http://schemas.microsoft.com/office/drawing/2014/main" id="{B5CDC52A-7FBF-4893-A37D-A33688BCD488}"/>
                  </a:ext>
                </a:extLst>
              </p:cNvPr>
              <p:cNvSpPr>
                <a:spLocks noChangeAspect="1" noChangeArrowheads="1"/>
              </p:cNvSpPr>
              <p:nvPr/>
            </p:nvSpPr>
            <p:spPr bwMode="auto">
              <a:xfrm>
                <a:off x="2512" y="2573"/>
                <a:ext cx="230" cy="172"/>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42" name="Rectangle 117">
                <a:extLst>
                  <a:ext uri="{FF2B5EF4-FFF2-40B4-BE49-F238E27FC236}">
                    <a16:creationId xmlns:a16="http://schemas.microsoft.com/office/drawing/2014/main" id="{80E1903F-8293-4E19-AD25-BE903D142DE2}"/>
                  </a:ext>
                </a:extLst>
              </p:cNvPr>
              <p:cNvSpPr>
                <a:spLocks noChangeAspect="1" noChangeArrowheads="1"/>
              </p:cNvSpPr>
              <p:nvPr/>
            </p:nvSpPr>
            <p:spPr bwMode="auto">
              <a:xfrm>
                <a:off x="2742" y="2573"/>
                <a:ext cx="231" cy="172"/>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43" name="Rectangle 118">
                <a:extLst>
                  <a:ext uri="{FF2B5EF4-FFF2-40B4-BE49-F238E27FC236}">
                    <a16:creationId xmlns:a16="http://schemas.microsoft.com/office/drawing/2014/main" id="{18F98480-A27B-426E-8729-97587DAA7296}"/>
                  </a:ext>
                </a:extLst>
              </p:cNvPr>
              <p:cNvSpPr>
                <a:spLocks noChangeAspect="1" noChangeArrowheads="1"/>
              </p:cNvSpPr>
              <p:nvPr/>
            </p:nvSpPr>
            <p:spPr bwMode="auto">
              <a:xfrm>
                <a:off x="2973" y="2573"/>
                <a:ext cx="230" cy="172"/>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44" name="Rectangle 119">
                <a:extLst>
                  <a:ext uri="{FF2B5EF4-FFF2-40B4-BE49-F238E27FC236}">
                    <a16:creationId xmlns:a16="http://schemas.microsoft.com/office/drawing/2014/main" id="{8035816A-30E3-4C59-A6E6-0B256DAB1538}"/>
                  </a:ext>
                </a:extLst>
              </p:cNvPr>
              <p:cNvSpPr>
                <a:spLocks noChangeAspect="1" noChangeArrowheads="1"/>
              </p:cNvSpPr>
              <p:nvPr/>
            </p:nvSpPr>
            <p:spPr bwMode="auto">
              <a:xfrm>
                <a:off x="2512" y="2400"/>
                <a:ext cx="230"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45" name="Rectangle 120">
                <a:extLst>
                  <a:ext uri="{FF2B5EF4-FFF2-40B4-BE49-F238E27FC236}">
                    <a16:creationId xmlns:a16="http://schemas.microsoft.com/office/drawing/2014/main" id="{12B5AFBE-3F82-485C-935A-412891594190}"/>
                  </a:ext>
                </a:extLst>
              </p:cNvPr>
              <p:cNvSpPr>
                <a:spLocks noChangeAspect="1" noChangeArrowheads="1"/>
              </p:cNvSpPr>
              <p:nvPr/>
            </p:nvSpPr>
            <p:spPr bwMode="auto">
              <a:xfrm>
                <a:off x="2742" y="2400"/>
                <a:ext cx="231" cy="173"/>
              </a:xfrm>
              <a:prstGeom prst="rect">
                <a:avLst/>
              </a:prstGeom>
              <a:solidFill>
                <a:srgbClr val="99FFCC"/>
              </a:solidFill>
              <a:ln w="12700">
                <a:solidFill>
                  <a:srgbClr val="99CC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grpSp>
        <p:sp>
          <p:nvSpPr>
            <p:cNvPr id="233" name="Text Box 121">
              <a:extLst>
                <a:ext uri="{FF2B5EF4-FFF2-40B4-BE49-F238E27FC236}">
                  <a16:creationId xmlns:a16="http://schemas.microsoft.com/office/drawing/2014/main" id="{E6346E4A-EE68-4E66-A021-4ADC67342FA9}"/>
                </a:ext>
              </a:extLst>
            </p:cNvPr>
            <p:cNvSpPr txBox="1">
              <a:spLocks noChangeArrowheads="1"/>
            </p:cNvSpPr>
            <p:nvPr/>
          </p:nvSpPr>
          <p:spPr bwMode="auto">
            <a:xfrm>
              <a:off x="4632" y="2800"/>
              <a:ext cx="644"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lvl1pPr defTabSz="1003300">
                <a:defRPr sz="2400">
                  <a:solidFill>
                    <a:schemeClr val="tx1"/>
                  </a:solidFill>
                  <a:latin typeface="Times New Roman" panose="02020603050405020304" pitchFamily="18" charset="0"/>
                </a:defRPr>
              </a:lvl1pPr>
              <a:lvl2pPr marL="501650"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1003300" eaLnBrk="1" fontAlgn="auto" latinLnBrk="0" hangingPunct="1">
                <a:lnSpc>
                  <a:spcPct val="100000"/>
                </a:lnSpc>
                <a:spcBef>
                  <a:spcPts val="0"/>
                </a:spcBef>
                <a:spcAft>
                  <a:spcPts val="0"/>
                </a:spcAft>
                <a:buClrTx/>
                <a:buSzTx/>
                <a:buFontTx/>
                <a:buNone/>
                <a:tabLst/>
                <a:defRPr/>
              </a:pPr>
              <a:r>
                <a:rPr kumimoji="0" lang="fr-FR" altLang="fr-FR" sz="2000" b="0" i="0" u="none" strike="noStrike" kern="0" cap="none" spc="0" normalizeH="0" baseline="0" noProof="0">
                  <a:ln>
                    <a:noFill/>
                  </a:ln>
                  <a:solidFill>
                    <a:srgbClr val="000066"/>
                  </a:solidFill>
                  <a:effectLst/>
                  <a:uLnTx/>
                  <a:uFillTx/>
                  <a:latin typeface="Arial" panose="020B0604020202020204" pitchFamily="34" charset="0"/>
                </a:rPr>
                <a:t>SSCC 4</a:t>
              </a:r>
            </a:p>
          </p:txBody>
        </p:sp>
      </p:grpSp>
      <p:sp>
        <p:nvSpPr>
          <p:cNvPr id="250" name="Line 122">
            <a:extLst>
              <a:ext uri="{FF2B5EF4-FFF2-40B4-BE49-F238E27FC236}">
                <a16:creationId xmlns:a16="http://schemas.microsoft.com/office/drawing/2014/main" id="{6C2E0D44-2FBF-420D-8292-03268043528B}"/>
              </a:ext>
            </a:extLst>
          </p:cNvPr>
          <p:cNvSpPr>
            <a:spLocks noChangeShapeType="1"/>
          </p:cNvSpPr>
          <p:nvPr/>
        </p:nvSpPr>
        <p:spPr bwMode="auto">
          <a:xfrm>
            <a:off x="5586661" y="4214589"/>
            <a:ext cx="1446213" cy="0"/>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51" name="AutoShape 123">
            <a:extLst>
              <a:ext uri="{FF2B5EF4-FFF2-40B4-BE49-F238E27FC236}">
                <a16:creationId xmlns:a16="http://schemas.microsoft.com/office/drawing/2014/main" id="{A86AAACF-D6BB-4E2C-B43C-5F0BA3188FF3}"/>
              </a:ext>
            </a:extLst>
          </p:cNvPr>
          <p:cNvSpPr>
            <a:spLocks noChangeArrowheads="1"/>
          </p:cNvSpPr>
          <p:nvPr/>
        </p:nvSpPr>
        <p:spPr bwMode="auto">
          <a:xfrm>
            <a:off x="4054724" y="5652864"/>
            <a:ext cx="960437" cy="1089025"/>
          </a:xfrm>
          <a:prstGeom prst="can">
            <a:avLst>
              <a:gd name="adj" fmla="val 28347"/>
            </a:avLst>
          </a:prstGeom>
          <a:solidFill>
            <a:srgbClr val="0070C0"/>
          </a:solidFill>
          <a:ln w="12700">
            <a:solidFill>
              <a:srgbClr val="99CCFF"/>
            </a:solid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52" name="Text Box 124">
            <a:extLst>
              <a:ext uri="{FF2B5EF4-FFF2-40B4-BE49-F238E27FC236}">
                <a16:creationId xmlns:a16="http://schemas.microsoft.com/office/drawing/2014/main" id="{424DBA58-6DCE-4FF2-8E6A-74E81428FB41}"/>
              </a:ext>
            </a:extLst>
          </p:cNvPr>
          <p:cNvSpPr txBox="1">
            <a:spLocks noChangeArrowheads="1"/>
          </p:cNvSpPr>
          <p:nvPr/>
        </p:nvSpPr>
        <p:spPr bwMode="auto">
          <a:xfrm>
            <a:off x="5083424" y="5816377"/>
            <a:ext cx="3802062" cy="436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lvl1pPr defTabSz="1003300">
              <a:defRPr sz="2400">
                <a:solidFill>
                  <a:schemeClr val="tx1"/>
                </a:solidFill>
                <a:latin typeface="Times New Roman" panose="02020603050405020304" pitchFamily="18" charset="0"/>
              </a:defRPr>
            </a:lvl1pPr>
            <a:lvl2pPr marL="501650"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0000"/>
              </a:lnSpc>
            </a:pPr>
            <a:r>
              <a:rPr lang="fr-FR" altLang="fr-FR" sz="2200" b="0">
                <a:solidFill>
                  <a:srgbClr val="000066"/>
                </a:solidFill>
                <a:latin typeface="Arial" panose="020B0604020202020204" pitchFamily="34" charset="0"/>
              </a:rPr>
              <a:t>SSCC 4 issu de SSCC 2 et 3</a:t>
            </a:r>
          </a:p>
        </p:txBody>
      </p:sp>
      <p:sp>
        <p:nvSpPr>
          <p:cNvPr id="253" name="Line 125">
            <a:extLst>
              <a:ext uri="{FF2B5EF4-FFF2-40B4-BE49-F238E27FC236}">
                <a16:creationId xmlns:a16="http://schemas.microsoft.com/office/drawing/2014/main" id="{2F6E5103-8439-4A5C-B8CC-9932CFC2D2EC}"/>
              </a:ext>
            </a:extLst>
          </p:cNvPr>
          <p:cNvSpPr>
            <a:spLocks noChangeShapeType="1"/>
          </p:cNvSpPr>
          <p:nvPr/>
        </p:nvSpPr>
        <p:spPr bwMode="auto">
          <a:xfrm>
            <a:off x="4542086" y="4940077"/>
            <a:ext cx="0" cy="601662"/>
          </a:xfrm>
          <a:prstGeom prst="line">
            <a:avLst/>
          </a:prstGeom>
          <a:noFill/>
          <a:ln w="38100">
            <a:solidFill>
              <a:srgbClr val="FF33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54" name="Line 126">
            <a:extLst>
              <a:ext uri="{FF2B5EF4-FFF2-40B4-BE49-F238E27FC236}">
                <a16:creationId xmlns:a16="http://schemas.microsoft.com/office/drawing/2014/main" id="{CEA9B044-2CF6-47A3-9429-DDE590C7EFF2}"/>
              </a:ext>
            </a:extLst>
          </p:cNvPr>
          <p:cNvSpPr>
            <a:spLocks noChangeShapeType="1"/>
          </p:cNvSpPr>
          <p:nvPr/>
        </p:nvSpPr>
        <p:spPr bwMode="auto">
          <a:xfrm flipH="1">
            <a:off x="4894511" y="2582639"/>
            <a:ext cx="1990725" cy="2947988"/>
          </a:xfrm>
          <a:prstGeom prst="line">
            <a:avLst/>
          </a:prstGeom>
          <a:noFill/>
          <a:ln w="38100">
            <a:solidFill>
              <a:srgbClr val="FF33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55" name="Line 127">
            <a:extLst>
              <a:ext uri="{FF2B5EF4-FFF2-40B4-BE49-F238E27FC236}">
                <a16:creationId xmlns:a16="http://schemas.microsoft.com/office/drawing/2014/main" id="{56B258E3-CAE3-42EE-96C5-E16FB85034DB}"/>
              </a:ext>
            </a:extLst>
          </p:cNvPr>
          <p:cNvSpPr>
            <a:spLocks noChangeShapeType="1"/>
          </p:cNvSpPr>
          <p:nvPr/>
        </p:nvSpPr>
        <p:spPr bwMode="auto">
          <a:xfrm flipH="1">
            <a:off x="5181849" y="4730527"/>
            <a:ext cx="1614487" cy="908050"/>
          </a:xfrm>
          <a:prstGeom prst="line">
            <a:avLst/>
          </a:prstGeom>
          <a:noFill/>
          <a:ln w="38100">
            <a:solidFill>
              <a:srgbClr val="FF33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rgbClr val="99CCFF"/>
              </a:solidFill>
              <a:effectLst/>
              <a:uLnTx/>
              <a:uFillTx/>
            </a:endParaRPr>
          </a:p>
        </p:txBody>
      </p:sp>
      <p:sp>
        <p:nvSpPr>
          <p:cNvPr id="256" name="Text Box 128">
            <a:extLst>
              <a:ext uri="{FF2B5EF4-FFF2-40B4-BE49-F238E27FC236}">
                <a16:creationId xmlns:a16="http://schemas.microsoft.com/office/drawing/2014/main" id="{EAAD7D83-AEE0-4C4D-9D79-C04915033B9E}"/>
              </a:ext>
            </a:extLst>
          </p:cNvPr>
          <p:cNvSpPr txBox="1">
            <a:spLocks noChangeArrowheads="1"/>
          </p:cNvSpPr>
          <p:nvPr/>
        </p:nvSpPr>
        <p:spPr bwMode="auto">
          <a:xfrm>
            <a:off x="5080249" y="6283102"/>
            <a:ext cx="3883025" cy="436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0354" tIns="50177" rIns="100354" bIns="50177">
            <a:spAutoFit/>
          </a:bodyPr>
          <a:lstStyle>
            <a:lvl1pPr defTabSz="1003300">
              <a:defRPr sz="2400">
                <a:solidFill>
                  <a:schemeClr val="tx1"/>
                </a:solidFill>
                <a:latin typeface="Times New Roman" panose="02020603050405020304" pitchFamily="18" charset="0"/>
              </a:defRPr>
            </a:lvl1pPr>
            <a:lvl2pPr marL="501650" defTabSz="1003300">
              <a:defRPr sz="2400">
                <a:solidFill>
                  <a:schemeClr val="tx1"/>
                </a:solidFill>
                <a:latin typeface="Times New Roman" panose="02020603050405020304" pitchFamily="18" charset="0"/>
              </a:defRPr>
            </a:lvl2pPr>
            <a:lvl3pPr marL="1003300" defTabSz="1003300">
              <a:defRPr sz="2400">
                <a:solidFill>
                  <a:schemeClr val="tx1"/>
                </a:solidFill>
                <a:latin typeface="Times New Roman" panose="02020603050405020304" pitchFamily="18" charset="0"/>
              </a:defRPr>
            </a:lvl3pPr>
            <a:lvl4pPr marL="1504950" defTabSz="1003300">
              <a:defRPr sz="2400">
                <a:solidFill>
                  <a:schemeClr val="tx1"/>
                </a:solidFill>
                <a:latin typeface="Times New Roman" panose="02020603050405020304" pitchFamily="18" charset="0"/>
              </a:defRPr>
            </a:lvl4pPr>
            <a:lvl5pPr marL="2006600" defTabSz="1003300">
              <a:defRPr sz="2400">
                <a:solidFill>
                  <a:schemeClr val="tx1"/>
                </a:solidFill>
                <a:latin typeface="Times New Roman" panose="02020603050405020304" pitchFamily="18" charset="0"/>
              </a:defRPr>
            </a:lvl5pPr>
            <a:lvl6pPr marL="2463800" defTabSz="1003300" eaLnBrk="0" fontAlgn="base" hangingPunct="0">
              <a:spcBef>
                <a:spcPct val="0"/>
              </a:spcBef>
              <a:spcAft>
                <a:spcPct val="0"/>
              </a:spcAft>
              <a:defRPr sz="2400">
                <a:solidFill>
                  <a:schemeClr val="tx1"/>
                </a:solidFill>
                <a:latin typeface="Times New Roman" panose="02020603050405020304" pitchFamily="18" charset="0"/>
              </a:defRPr>
            </a:lvl6pPr>
            <a:lvl7pPr marL="2921000" defTabSz="1003300" eaLnBrk="0" fontAlgn="base" hangingPunct="0">
              <a:spcBef>
                <a:spcPct val="0"/>
              </a:spcBef>
              <a:spcAft>
                <a:spcPct val="0"/>
              </a:spcAft>
              <a:defRPr sz="2400">
                <a:solidFill>
                  <a:schemeClr val="tx1"/>
                </a:solidFill>
                <a:latin typeface="Times New Roman" panose="02020603050405020304" pitchFamily="18" charset="0"/>
              </a:defRPr>
            </a:lvl7pPr>
            <a:lvl8pPr marL="3378200" defTabSz="1003300" eaLnBrk="0" fontAlgn="base" hangingPunct="0">
              <a:spcBef>
                <a:spcPct val="0"/>
              </a:spcBef>
              <a:spcAft>
                <a:spcPct val="0"/>
              </a:spcAft>
              <a:defRPr sz="2400">
                <a:solidFill>
                  <a:schemeClr val="tx1"/>
                </a:solidFill>
                <a:latin typeface="Times New Roman" panose="02020603050405020304" pitchFamily="18" charset="0"/>
              </a:defRPr>
            </a:lvl8pPr>
            <a:lvl9pPr marL="3835400" defTabSz="10033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0000"/>
              </a:lnSpc>
            </a:pPr>
            <a:r>
              <a:rPr lang="fr-FR" altLang="fr-FR" sz="2200" b="0">
                <a:solidFill>
                  <a:srgbClr val="000066"/>
                </a:solidFill>
                <a:latin typeface="Arial" panose="020B0604020202020204" pitchFamily="34" charset="0"/>
              </a:rPr>
              <a:t>SSCC 1 et 4 au destinataire x</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0402" name="Rectangle 2">
            <a:extLst>
              <a:ext uri="{FF2B5EF4-FFF2-40B4-BE49-F238E27FC236}">
                <a16:creationId xmlns:a16="http://schemas.microsoft.com/office/drawing/2014/main" id="{BEE7AC40-B6C4-4204-827C-4D5D3206D530}"/>
              </a:ext>
            </a:extLst>
          </p:cNvPr>
          <p:cNvSpPr>
            <a:spLocks noGrp="1" noChangeArrowheads="1"/>
          </p:cNvSpPr>
          <p:nvPr>
            <p:ph type="title"/>
          </p:nvPr>
        </p:nvSpPr>
        <p:spPr bwMode="white">
          <a:xfrm>
            <a:off x="1547664" y="609890"/>
            <a:ext cx="7239000" cy="457200"/>
          </a:xfrm>
        </p:spPr>
        <p:txBody>
          <a:bodyPr vert="horz" wrap="square" lIns="91241" tIns="45620" rIns="91241" bIns="45620" numCol="1" anchor="t" anchorCtr="0" compatLnSpc="1">
            <a:prstTxWarp prst="textNoShape">
              <a:avLst/>
            </a:prstTxWarp>
          </a:bodyPr>
          <a:lstStyle/>
          <a:p>
            <a:r>
              <a:rPr lang="fr-FR" altLang="fr-FR" dirty="0"/>
              <a:t>L’avis d’expédition (DESADV)</a:t>
            </a:r>
          </a:p>
        </p:txBody>
      </p:sp>
      <p:sp>
        <p:nvSpPr>
          <p:cNvPr id="4070403" name="Rectangle 3">
            <a:extLst>
              <a:ext uri="{FF2B5EF4-FFF2-40B4-BE49-F238E27FC236}">
                <a16:creationId xmlns:a16="http://schemas.microsoft.com/office/drawing/2014/main" id="{F96AFBF4-F512-46AA-9781-1EC2577C11B5}"/>
              </a:ext>
            </a:extLst>
          </p:cNvPr>
          <p:cNvSpPr>
            <a:spLocks noGrp="1" noChangeArrowheads="1"/>
          </p:cNvSpPr>
          <p:nvPr>
            <p:ph idx="1"/>
          </p:nvPr>
        </p:nvSpPr>
        <p:spPr>
          <a:xfrm>
            <a:off x="1066800" y="1676400"/>
            <a:ext cx="7609656" cy="4114800"/>
          </a:xfrm>
        </p:spPr>
        <p:txBody>
          <a:bodyPr vert="horz" wrap="square" lIns="91241" tIns="45620" rIns="91241" bIns="45620" numCol="1" anchor="t" anchorCtr="0" compatLnSpc="1">
            <a:prstTxWarp prst="textNoShape">
              <a:avLst/>
            </a:prstTxWarp>
          </a:bodyPr>
          <a:lstStyle/>
          <a:p>
            <a:r>
              <a:rPr lang="fr-FR" altLang="fr-FR" dirty="0"/>
              <a:t>L’avis d’expédition transmis par EDI au moment de la fermeture des portes du camion permet d’envoyer le reflet exact du chargement</a:t>
            </a:r>
          </a:p>
          <a:p>
            <a:r>
              <a:rPr lang="fr-FR" altLang="fr-FR" dirty="0"/>
              <a:t>Arrivé avant la marchandise chez le destinataire, il permet une grande fiabilité dans le processus de réception et d’acceptation des marchandises </a:t>
            </a:r>
          </a:p>
          <a:p>
            <a:r>
              <a:rPr lang="fr-FR" altLang="fr-FR" dirty="0"/>
              <a:t>Il contient entre autres :</a:t>
            </a:r>
          </a:p>
          <a:p>
            <a:pPr lvl="1"/>
            <a:r>
              <a:rPr lang="fr-FR" altLang="fr-FR" dirty="0"/>
              <a:t>Le SSCC</a:t>
            </a:r>
          </a:p>
          <a:p>
            <a:pPr lvl="1"/>
            <a:r>
              <a:rPr lang="fr-FR" altLang="fr-FR" dirty="0"/>
              <a:t>Le numéro de l’expédition</a:t>
            </a:r>
          </a:p>
          <a:p>
            <a:pPr lvl="1"/>
            <a:r>
              <a:rPr lang="fr-FR" altLang="fr-FR" dirty="0"/>
              <a:t>Les lignes articles avec les GTIN et les quantités</a:t>
            </a:r>
          </a:p>
          <a:p>
            <a:pPr lvl="1"/>
            <a:r>
              <a:rPr lang="fr-FR" altLang="fr-FR" dirty="0"/>
              <a:t>Le numéro de commande</a:t>
            </a:r>
          </a:p>
          <a:p>
            <a:pPr lvl="1"/>
            <a:r>
              <a:rPr lang="fr-FR" altLang="fr-FR" dirty="0"/>
              <a:t>La DLUO ou la DLC ainsi que le N° de lot</a:t>
            </a:r>
          </a:p>
        </p:txBody>
      </p:sp>
      <p:sp>
        <p:nvSpPr>
          <p:cNvPr id="4070404" name="Oval 4">
            <a:hlinkClick r:id="" action="ppaction://hlinkshowjump?jump=lastslideviewed"/>
            <a:extLst>
              <a:ext uri="{FF2B5EF4-FFF2-40B4-BE49-F238E27FC236}">
                <a16:creationId xmlns:a16="http://schemas.microsoft.com/office/drawing/2014/main" id="{8A00861F-01FB-4516-8810-65A317B21954}"/>
              </a:ext>
            </a:extLst>
          </p:cNvPr>
          <p:cNvSpPr>
            <a:spLocks noChangeArrowheads="1"/>
          </p:cNvSpPr>
          <p:nvPr/>
        </p:nvSpPr>
        <p:spPr bwMode="auto">
          <a:xfrm>
            <a:off x="17318" y="152978"/>
            <a:ext cx="759114" cy="6855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55"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8628" name="Rectangle 4">
            <a:extLst>
              <a:ext uri="{FF2B5EF4-FFF2-40B4-BE49-F238E27FC236}">
                <a16:creationId xmlns:a16="http://schemas.microsoft.com/office/drawing/2014/main" id="{9BC6BAC5-5EA4-442B-9528-C8979D8DCB94}"/>
              </a:ext>
            </a:extLst>
          </p:cNvPr>
          <p:cNvSpPr>
            <a:spLocks noGrp="1" noChangeArrowheads="1"/>
          </p:cNvSpPr>
          <p:nvPr>
            <p:ph type="title"/>
          </p:nvPr>
        </p:nvSpPr>
        <p:spPr bwMode="white"/>
        <p:txBody>
          <a:bodyPr vert="horz" wrap="square" lIns="91241" tIns="45620" rIns="91241" bIns="45620" numCol="1" anchor="t" anchorCtr="0" compatLnSpc="1">
            <a:prstTxWarp prst="textNoShape">
              <a:avLst/>
            </a:prstTxWarp>
          </a:bodyPr>
          <a:lstStyle/>
          <a:p>
            <a:r>
              <a:rPr lang="fr-FR" altLang="fr-FR" sz="2909" dirty="0"/>
              <a:t>La mise en œuvre de la traçabilité</a:t>
            </a:r>
            <a:endParaRPr lang="fr-FR" altLang="fr-FR" sz="2909" b="0" dirty="0"/>
          </a:p>
        </p:txBody>
      </p:sp>
      <p:sp>
        <p:nvSpPr>
          <p:cNvPr id="3738629" name="Rectangle 5">
            <a:extLst>
              <a:ext uri="{FF2B5EF4-FFF2-40B4-BE49-F238E27FC236}">
                <a16:creationId xmlns:a16="http://schemas.microsoft.com/office/drawing/2014/main" id="{06E39145-FC65-48D1-B255-F62B1D542D70}"/>
              </a:ext>
            </a:extLst>
          </p:cNvPr>
          <p:cNvSpPr>
            <a:spLocks noGrp="1" noChangeArrowheads="1"/>
          </p:cNvSpPr>
          <p:nvPr>
            <p:ph idx="1"/>
          </p:nvPr>
        </p:nvSpPr>
        <p:spPr bwMode="white">
          <a:xfrm>
            <a:off x="683568" y="1196752"/>
            <a:ext cx="6422741" cy="4848944"/>
          </a:xfrm>
        </p:spPr>
        <p:txBody>
          <a:bodyPr vert="horz" wrap="square" lIns="91241" tIns="45620" rIns="91241" bIns="45620" numCol="1" anchor="t" anchorCtr="0" compatLnSpc="1">
            <a:prstTxWarp prst="textNoShape">
              <a:avLst/>
            </a:prstTxWarp>
          </a:bodyPr>
          <a:lstStyle/>
          <a:p>
            <a:pPr>
              <a:spcAft>
                <a:spcPct val="40000"/>
              </a:spcAft>
              <a:buClr>
                <a:srgbClr val="00B050"/>
              </a:buClr>
              <a:buFont typeface="Arial" panose="020B0604020202020204" pitchFamily="34" charset="0"/>
              <a:buChar char="•"/>
            </a:pPr>
            <a:r>
              <a:rPr lang="fr-FR" altLang="fr-FR" dirty="0"/>
              <a:t>Archivage de toutes les transactions</a:t>
            </a:r>
          </a:p>
          <a:p>
            <a:pPr lvl="1">
              <a:spcBef>
                <a:spcPct val="20000"/>
              </a:spcBef>
              <a:spcAft>
                <a:spcPct val="20000"/>
              </a:spcAft>
              <a:buClr>
                <a:srgbClr val="002060"/>
              </a:buClr>
              <a:buFont typeface="Arial" panose="020B0604020202020204" pitchFamily="34" charset="0"/>
              <a:buChar char="•"/>
            </a:pPr>
            <a:r>
              <a:rPr lang="fr-FR" altLang="fr-FR" dirty="0">
                <a:cs typeface="Arial" panose="020B0604020202020204" pitchFamily="34" charset="0"/>
              </a:rPr>
              <a:t>Par numéro de série, numéro de lot ou date de fabrication</a:t>
            </a:r>
          </a:p>
          <a:p>
            <a:pPr lvl="1">
              <a:spcBef>
                <a:spcPct val="20000"/>
              </a:spcBef>
              <a:spcAft>
                <a:spcPct val="20000"/>
              </a:spcAft>
              <a:buClr>
                <a:srgbClr val="002060"/>
              </a:buClr>
              <a:buFont typeface="Arial" panose="020B0604020202020204" pitchFamily="34" charset="0"/>
              <a:buChar char="•"/>
            </a:pPr>
            <a:r>
              <a:rPr lang="fr-FR" altLang="fr-FR" dirty="0">
                <a:cs typeface="Arial" panose="020B0604020202020204" pitchFamily="34" charset="0"/>
              </a:rPr>
              <a:t>Stockage de gros volumes d’information </a:t>
            </a:r>
            <a:br>
              <a:rPr lang="fr-FR" altLang="fr-FR" dirty="0">
                <a:cs typeface="Arial" panose="020B0604020202020204" pitchFamily="34" charset="0"/>
              </a:rPr>
            </a:br>
            <a:r>
              <a:rPr lang="fr-FR" altLang="fr-FR" dirty="0">
                <a:cs typeface="Arial" panose="020B0604020202020204" pitchFamily="34" charset="0"/>
              </a:rPr>
              <a:t>pendant de longues périodes</a:t>
            </a:r>
          </a:p>
          <a:p>
            <a:pPr lvl="1">
              <a:spcBef>
                <a:spcPct val="20000"/>
              </a:spcBef>
              <a:spcAft>
                <a:spcPct val="20000"/>
              </a:spcAft>
              <a:buClr>
                <a:srgbClr val="002060"/>
              </a:buClr>
              <a:buFont typeface="Arial" panose="020B0604020202020204" pitchFamily="34" charset="0"/>
              <a:buChar char="•"/>
            </a:pPr>
            <a:r>
              <a:rPr lang="fr-FR" altLang="fr-FR" dirty="0">
                <a:cs typeface="Arial" panose="020B0604020202020204" pitchFamily="34" charset="0"/>
              </a:rPr>
              <a:t>Codes-barres, QR codes, Datamatrix, RFID…</a:t>
            </a:r>
          </a:p>
          <a:p>
            <a:pPr lvl="1">
              <a:spcBef>
                <a:spcPct val="20000"/>
              </a:spcBef>
              <a:spcAft>
                <a:spcPct val="20000"/>
              </a:spcAft>
              <a:buClr>
                <a:srgbClr val="002060"/>
              </a:buClr>
              <a:buFont typeface="Arial" panose="020B0604020202020204" pitchFamily="34" charset="0"/>
              <a:buChar char="•"/>
            </a:pPr>
            <a:r>
              <a:rPr lang="fr-FR" altLang="fr-FR" dirty="0">
                <a:cs typeface="Arial" panose="020B0604020202020204" pitchFamily="34" charset="0"/>
              </a:rPr>
              <a:t>Systèmes d’information concernés : MES, WMS, ERP</a:t>
            </a:r>
          </a:p>
          <a:p>
            <a:pPr>
              <a:spcAft>
                <a:spcPct val="40000"/>
              </a:spcAft>
              <a:buClr>
                <a:srgbClr val="00B050"/>
              </a:buClr>
              <a:buFont typeface="Arial" panose="020B0604020202020204" pitchFamily="34" charset="0"/>
              <a:buChar char="•"/>
            </a:pPr>
            <a:r>
              <a:rPr lang="fr-FR" altLang="fr-FR" dirty="0"/>
              <a:t>Les moyens d’identification</a:t>
            </a:r>
          </a:p>
          <a:p>
            <a:pPr lvl="1">
              <a:spcBef>
                <a:spcPct val="20000"/>
              </a:spcBef>
              <a:spcAft>
                <a:spcPct val="20000"/>
              </a:spcAft>
              <a:buClr>
                <a:srgbClr val="002060"/>
              </a:buClr>
              <a:buFont typeface="Arial" panose="020B0604020202020204" pitchFamily="34" charset="0"/>
              <a:buChar char="•"/>
            </a:pPr>
            <a:r>
              <a:rPr lang="fr-FR" altLang="fr-FR" dirty="0">
                <a:cs typeface="Arial" panose="020B0604020202020204" pitchFamily="34" charset="0"/>
              </a:rPr>
              <a:t>Codes-barres,</a:t>
            </a:r>
          </a:p>
          <a:p>
            <a:pPr lvl="1">
              <a:spcBef>
                <a:spcPct val="20000"/>
              </a:spcBef>
              <a:spcAft>
                <a:spcPct val="20000"/>
              </a:spcAft>
              <a:buClr>
                <a:srgbClr val="002060"/>
              </a:buClr>
              <a:buFont typeface="Arial" panose="020B0604020202020204" pitchFamily="34" charset="0"/>
              <a:buChar char="•"/>
            </a:pPr>
            <a:r>
              <a:rPr lang="fr-FR" altLang="fr-FR" dirty="0">
                <a:cs typeface="Arial" panose="020B0604020202020204" pitchFamily="34" charset="0"/>
              </a:rPr>
              <a:t>QR codes, </a:t>
            </a:r>
          </a:p>
          <a:p>
            <a:pPr lvl="1">
              <a:spcBef>
                <a:spcPct val="20000"/>
              </a:spcBef>
              <a:spcAft>
                <a:spcPct val="20000"/>
              </a:spcAft>
              <a:buClr>
                <a:srgbClr val="002060"/>
              </a:buClr>
              <a:buFont typeface="Arial" panose="020B0604020202020204" pitchFamily="34" charset="0"/>
              <a:buChar char="•"/>
            </a:pPr>
            <a:r>
              <a:rPr lang="fr-FR" altLang="fr-FR" dirty="0">
                <a:cs typeface="Arial" panose="020B0604020202020204" pitchFamily="34" charset="0"/>
              </a:rPr>
              <a:t>Datamatrix, </a:t>
            </a:r>
          </a:p>
          <a:p>
            <a:pPr lvl="1">
              <a:spcBef>
                <a:spcPct val="20000"/>
              </a:spcBef>
              <a:spcAft>
                <a:spcPct val="20000"/>
              </a:spcAft>
              <a:buClr>
                <a:srgbClr val="002060"/>
              </a:buClr>
              <a:buFont typeface="Arial" panose="020B0604020202020204" pitchFamily="34" charset="0"/>
              <a:buChar char="•"/>
            </a:pPr>
            <a:r>
              <a:rPr lang="fr-FR" altLang="fr-FR" dirty="0">
                <a:cs typeface="Arial" panose="020B0604020202020204" pitchFamily="34" charset="0"/>
              </a:rPr>
              <a:t>RFID…</a:t>
            </a:r>
          </a:p>
          <a:p>
            <a:pPr>
              <a:spcAft>
                <a:spcPct val="40000"/>
              </a:spcAft>
              <a:buClr>
                <a:srgbClr val="00B050"/>
              </a:buClr>
              <a:buFont typeface="Arial" panose="020B0604020202020204" pitchFamily="34" charset="0"/>
              <a:buChar char="•"/>
            </a:pPr>
            <a:endParaRPr lang="fr-FR" altLang="fr-FR" dirty="0"/>
          </a:p>
          <a:p>
            <a:pPr>
              <a:buFont typeface="Webdings" panose="05030102010509060703" pitchFamily="18" charset="2"/>
              <a:buNone/>
            </a:pPr>
            <a:endParaRPr lang="fr-FR" altLang="fr-FR" dirty="0"/>
          </a:p>
        </p:txBody>
      </p:sp>
      <p:pic>
        <p:nvPicPr>
          <p:cNvPr id="2" name="Image 1">
            <a:extLst>
              <a:ext uri="{FF2B5EF4-FFF2-40B4-BE49-F238E27FC236}">
                <a16:creationId xmlns:a16="http://schemas.microsoft.com/office/drawing/2014/main" id="{09CC38B4-3FFD-4EC9-BA2F-64635BD5397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250325" y="2699594"/>
            <a:ext cx="1840493" cy="4158406"/>
          </a:xfrm>
          <a:prstGeom prst="rect">
            <a:avLst/>
          </a:prstGeom>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F9F648-7851-49E6-80B8-0399B44C276C}"/>
              </a:ext>
            </a:extLst>
          </p:cNvPr>
          <p:cNvSpPr>
            <a:spLocks noGrp="1"/>
          </p:cNvSpPr>
          <p:nvPr>
            <p:ph type="title"/>
          </p:nvPr>
        </p:nvSpPr>
        <p:spPr/>
        <p:txBody>
          <a:bodyPr/>
          <a:lstStyle/>
          <a:p>
            <a:r>
              <a:rPr lang="fr-FR" dirty="0"/>
              <a:t>Principe de la procédure de retrait</a:t>
            </a:r>
          </a:p>
        </p:txBody>
      </p:sp>
      <p:sp>
        <p:nvSpPr>
          <p:cNvPr id="3" name="Rectangle 2">
            <a:extLst>
              <a:ext uri="{FF2B5EF4-FFF2-40B4-BE49-F238E27FC236}">
                <a16:creationId xmlns:a16="http://schemas.microsoft.com/office/drawing/2014/main" id="{825017AE-3E6A-4953-9BA3-FC2A2964D5DA}"/>
              </a:ext>
            </a:extLst>
          </p:cNvPr>
          <p:cNvSpPr/>
          <p:nvPr/>
        </p:nvSpPr>
        <p:spPr bwMode="auto">
          <a:xfrm>
            <a:off x="3779912" y="3448487"/>
            <a:ext cx="1800200" cy="648072"/>
          </a:xfrm>
          <a:prstGeom prst="rect">
            <a:avLst/>
          </a:prstGeom>
          <a:solidFill>
            <a:srgbClr val="66FFFF"/>
          </a:solidFill>
          <a:ln w="127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2000" b="1" i="0" u="none" strike="noStrike" cap="none" normalizeH="0" baseline="0" dirty="0">
                <a:ln>
                  <a:noFill/>
                </a:ln>
                <a:solidFill>
                  <a:srgbClr val="000099"/>
                </a:solidFill>
                <a:effectLst/>
                <a:latin typeface="Arial" panose="020B0604020202020204" pitchFamily="34" charset="0"/>
              </a:rPr>
              <a:t>Producteur</a:t>
            </a:r>
          </a:p>
        </p:txBody>
      </p:sp>
      <p:sp>
        <p:nvSpPr>
          <p:cNvPr id="4" name="Rectangle 3">
            <a:extLst>
              <a:ext uri="{FF2B5EF4-FFF2-40B4-BE49-F238E27FC236}">
                <a16:creationId xmlns:a16="http://schemas.microsoft.com/office/drawing/2014/main" id="{E48F14A5-17AE-4C6C-94B6-879C9EF356D8}"/>
              </a:ext>
            </a:extLst>
          </p:cNvPr>
          <p:cNvSpPr/>
          <p:nvPr/>
        </p:nvSpPr>
        <p:spPr bwMode="auto">
          <a:xfrm>
            <a:off x="1938769" y="4509120"/>
            <a:ext cx="1800200" cy="504056"/>
          </a:xfrm>
          <a:prstGeom prst="rect">
            <a:avLst/>
          </a:prstGeom>
          <a:solidFill>
            <a:srgbClr val="00FF00"/>
          </a:solidFill>
          <a:ln w="127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2000" b="1" i="0" u="none" strike="noStrike" cap="none" normalizeH="0" baseline="0" dirty="0">
                <a:ln>
                  <a:noFill/>
                </a:ln>
                <a:solidFill>
                  <a:srgbClr val="000099"/>
                </a:solidFill>
                <a:effectLst/>
                <a:latin typeface="Arial" panose="020B0604020202020204" pitchFamily="34" charset="0"/>
              </a:rPr>
              <a:t>Distributeur</a:t>
            </a:r>
          </a:p>
        </p:txBody>
      </p:sp>
      <p:sp>
        <p:nvSpPr>
          <p:cNvPr id="5" name="Explosion : 14 points 4">
            <a:extLst>
              <a:ext uri="{FF2B5EF4-FFF2-40B4-BE49-F238E27FC236}">
                <a16:creationId xmlns:a16="http://schemas.microsoft.com/office/drawing/2014/main" id="{1B71568F-4404-48E9-8C50-C7873917FB91}"/>
              </a:ext>
            </a:extLst>
          </p:cNvPr>
          <p:cNvSpPr/>
          <p:nvPr/>
        </p:nvSpPr>
        <p:spPr bwMode="auto">
          <a:xfrm>
            <a:off x="3997623" y="4191161"/>
            <a:ext cx="1368152" cy="1008112"/>
          </a:xfrm>
          <a:prstGeom prst="irregularSeal2">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a:ln>
                <a:noFill/>
              </a:ln>
              <a:solidFill>
                <a:schemeClr val="accent1"/>
              </a:solidFill>
              <a:effectLst/>
              <a:latin typeface="Arial" panose="020B0604020202020204" pitchFamily="34" charset="0"/>
            </a:endParaRPr>
          </a:p>
        </p:txBody>
      </p:sp>
      <p:sp>
        <p:nvSpPr>
          <p:cNvPr id="6" name="ZoneTexte 5">
            <a:extLst>
              <a:ext uri="{FF2B5EF4-FFF2-40B4-BE49-F238E27FC236}">
                <a16:creationId xmlns:a16="http://schemas.microsoft.com/office/drawing/2014/main" id="{743BA62C-FD55-4416-ADBE-7D4D00BBCB59}"/>
              </a:ext>
            </a:extLst>
          </p:cNvPr>
          <p:cNvSpPr txBox="1"/>
          <p:nvPr/>
        </p:nvSpPr>
        <p:spPr>
          <a:xfrm>
            <a:off x="4101512" y="5179219"/>
            <a:ext cx="1107996" cy="535531"/>
          </a:xfrm>
          <a:prstGeom prst="rect">
            <a:avLst/>
          </a:prstGeom>
          <a:noFill/>
        </p:spPr>
        <p:txBody>
          <a:bodyPr wrap="none" rtlCol="0">
            <a:spAutoFit/>
          </a:bodyPr>
          <a:lstStyle/>
          <a:p>
            <a:pPr algn="ctr"/>
            <a:r>
              <a:rPr lang="fr-FR" dirty="0">
                <a:solidFill>
                  <a:srgbClr val="000099"/>
                </a:solidFill>
              </a:rPr>
              <a:t>Anomalie</a:t>
            </a:r>
            <a:br>
              <a:rPr lang="fr-FR" dirty="0">
                <a:solidFill>
                  <a:srgbClr val="000099"/>
                </a:solidFill>
              </a:rPr>
            </a:br>
            <a:r>
              <a:rPr lang="fr-FR" dirty="0">
                <a:solidFill>
                  <a:srgbClr val="000099"/>
                </a:solidFill>
              </a:rPr>
              <a:t>détectée</a:t>
            </a:r>
          </a:p>
        </p:txBody>
      </p:sp>
      <p:sp>
        <p:nvSpPr>
          <p:cNvPr id="10" name="Flèche : gauche 9">
            <a:extLst>
              <a:ext uri="{FF2B5EF4-FFF2-40B4-BE49-F238E27FC236}">
                <a16:creationId xmlns:a16="http://schemas.microsoft.com/office/drawing/2014/main" id="{5A494AF5-176A-4176-99E0-7AE4D95F6BE5}"/>
              </a:ext>
            </a:extLst>
          </p:cNvPr>
          <p:cNvSpPr/>
          <p:nvPr/>
        </p:nvSpPr>
        <p:spPr bwMode="auto">
          <a:xfrm rot="8612926">
            <a:off x="2901508" y="3474471"/>
            <a:ext cx="648072" cy="792088"/>
          </a:xfrm>
          <a:prstGeom prst="leftArrow">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dirty="0">
              <a:ln>
                <a:noFill/>
              </a:ln>
              <a:solidFill>
                <a:schemeClr val="accent1"/>
              </a:solidFill>
              <a:effectLst/>
              <a:latin typeface="Arial" panose="020B0604020202020204" pitchFamily="34" charset="0"/>
            </a:endParaRPr>
          </a:p>
        </p:txBody>
      </p:sp>
      <p:sp>
        <p:nvSpPr>
          <p:cNvPr id="11" name="Rectangle 10">
            <a:extLst>
              <a:ext uri="{FF2B5EF4-FFF2-40B4-BE49-F238E27FC236}">
                <a16:creationId xmlns:a16="http://schemas.microsoft.com/office/drawing/2014/main" id="{52F50F92-BAD4-4F54-9E27-83783B6BFE89}"/>
              </a:ext>
            </a:extLst>
          </p:cNvPr>
          <p:cNvSpPr/>
          <p:nvPr/>
        </p:nvSpPr>
        <p:spPr bwMode="auto">
          <a:xfrm>
            <a:off x="5580112" y="4462288"/>
            <a:ext cx="1800200" cy="571557"/>
          </a:xfrm>
          <a:prstGeom prst="rect">
            <a:avLst/>
          </a:prstGeom>
          <a:solidFill>
            <a:srgbClr val="00FF00"/>
          </a:solidFill>
          <a:ln w="127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2000" b="1" i="0" u="none" strike="noStrike" cap="none" normalizeH="0" baseline="0" dirty="0">
                <a:ln>
                  <a:noFill/>
                </a:ln>
                <a:solidFill>
                  <a:srgbClr val="000099"/>
                </a:solidFill>
                <a:effectLst/>
                <a:latin typeface="Arial" panose="020B0604020202020204" pitchFamily="34" charset="0"/>
              </a:rPr>
              <a:t>Distributeurs</a:t>
            </a:r>
          </a:p>
        </p:txBody>
      </p:sp>
      <p:sp>
        <p:nvSpPr>
          <p:cNvPr id="12" name="Flèche : gauche 11">
            <a:extLst>
              <a:ext uri="{FF2B5EF4-FFF2-40B4-BE49-F238E27FC236}">
                <a16:creationId xmlns:a16="http://schemas.microsoft.com/office/drawing/2014/main" id="{01A27BEB-473E-4858-BE08-40985B482BB5}"/>
              </a:ext>
            </a:extLst>
          </p:cNvPr>
          <p:cNvSpPr/>
          <p:nvPr/>
        </p:nvSpPr>
        <p:spPr bwMode="auto">
          <a:xfrm rot="12987074" flipV="1">
            <a:off x="6040056" y="3544042"/>
            <a:ext cx="648072" cy="792088"/>
          </a:xfrm>
          <a:prstGeom prst="leftArrow">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dirty="0">
              <a:ln>
                <a:noFill/>
              </a:ln>
              <a:solidFill>
                <a:schemeClr val="accent1"/>
              </a:solidFill>
              <a:effectLst/>
              <a:latin typeface="Arial" panose="020B0604020202020204" pitchFamily="34" charset="0"/>
            </a:endParaRPr>
          </a:p>
        </p:txBody>
      </p:sp>
      <p:sp>
        <p:nvSpPr>
          <p:cNvPr id="13" name="Ellipse 12">
            <a:extLst>
              <a:ext uri="{FF2B5EF4-FFF2-40B4-BE49-F238E27FC236}">
                <a16:creationId xmlns:a16="http://schemas.microsoft.com/office/drawing/2014/main" id="{D7306E70-8064-4452-B42C-4DF14A9C90C1}"/>
              </a:ext>
            </a:extLst>
          </p:cNvPr>
          <p:cNvSpPr/>
          <p:nvPr/>
        </p:nvSpPr>
        <p:spPr bwMode="auto">
          <a:xfrm>
            <a:off x="4139952" y="5877272"/>
            <a:ext cx="1080120" cy="648072"/>
          </a:xfrm>
          <a:prstGeom prst="ellipse">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chemeClr val="bg1">
                    <a:lumMod val="50000"/>
                  </a:schemeClr>
                </a:solidFill>
                <a:effectLst/>
                <a:latin typeface="Arial" panose="020B0604020202020204" pitchFamily="34" charset="0"/>
              </a:rPr>
              <a:t>Client</a:t>
            </a:r>
          </a:p>
        </p:txBody>
      </p:sp>
      <p:sp>
        <p:nvSpPr>
          <p:cNvPr id="17" name="Ellipse 16">
            <a:extLst>
              <a:ext uri="{FF2B5EF4-FFF2-40B4-BE49-F238E27FC236}">
                <a16:creationId xmlns:a16="http://schemas.microsoft.com/office/drawing/2014/main" id="{9A4B95CE-587C-4884-863C-164632A35FFC}"/>
              </a:ext>
            </a:extLst>
          </p:cNvPr>
          <p:cNvSpPr/>
          <p:nvPr/>
        </p:nvSpPr>
        <p:spPr bwMode="auto">
          <a:xfrm>
            <a:off x="2384237" y="3880259"/>
            <a:ext cx="360040" cy="432048"/>
          </a:xfrm>
          <a:prstGeom prst="ellipse">
            <a:avLst/>
          </a:prstGeom>
          <a:noFill/>
          <a:ln w="127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chemeClr val="bg1">
                    <a:lumMod val="50000"/>
                  </a:schemeClr>
                </a:solidFill>
                <a:effectLst/>
                <a:latin typeface="Arial" panose="020B0604020202020204" pitchFamily="34" charset="0"/>
              </a:rPr>
              <a:t>2</a:t>
            </a:r>
          </a:p>
        </p:txBody>
      </p:sp>
      <p:sp>
        <p:nvSpPr>
          <p:cNvPr id="18" name="Ellipse 17">
            <a:extLst>
              <a:ext uri="{FF2B5EF4-FFF2-40B4-BE49-F238E27FC236}">
                <a16:creationId xmlns:a16="http://schemas.microsoft.com/office/drawing/2014/main" id="{43D909A7-1052-4469-9836-EBFF00E84327}"/>
              </a:ext>
            </a:extLst>
          </p:cNvPr>
          <p:cNvSpPr/>
          <p:nvPr/>
        </p:nvSpPr>
        <p:spPr bwMode="auto">
          <a:xfrm>
            <a:off x="7020272" y="3861048"/>
            <a:ext cx="360040" cy="432048"/>
          </a:xfrm>
          <a:prstGeom prst="ellipse">
            <a:avLst/>
          </a:prstGeom>
          <a:noFill/>
          <a:ln w="127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chemeClr val="bg1">
                    <a:lumMod val="50000"/>
                  </a:schemeClr>
                </a:solidFill>
                <a:effectLst/>
                <a:latin typeface="Arial" panose="020B0604020202020204" pitchFamily="34" charset="0"/>
              </a:rPr>
              <a:t>3</a:t>
            </a:r>
          </a:p>
        </p:txBody>
      </p:sp>
      <p:sp>
        <p:nvSpPr>
          <p:cNvPr id="19" name="Ellipse 18">
            <a:extLst>
              <a:ext uri="{FF2B5EF4-FFF2-40B4-BE49-F238E27FC236}">
                <a16:creationId xmlns:a16="http://schemas.microsoft.com/office/drawing/2014/main" id="{E6A63E5A-4097-448B-B3D3-59DBFA51DD41}"/>
              </a:ext>
            </a:extLst>
          </p:cNvPr>
          <p:cNvSpPr/>
          <p:nvPr/>
        </p:nvSpPr>
        <p:spPr bwMode="auto">
          <a:xfrm>
            <a:off x="5365775" y="5877272"/>
            <a:ext cx="1080120" cy="648072"/>
          </a:xfrm>
          <a:prstGeom prst="ellipse">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chemeClr val="bg1">
                    <a:lumMod val="50000"/>
                  </a:schemeClr>
                </a:solidFill>
                <a:effectLst/>
                <a:latin typeface="Arial" panose="020B0604020202020204" pitchFamily="34" charset="0"/>
              </a:rPr>
              <a:t>Client</a:t>
            </a:r>
          </a:p>
        </p:txBody>
      </p:sp>
      <p:sp>
        <p:nvSpPr>
          <p:cNvPr id="20" name="Ellipse 19">
            <a:extLst>
              <a:ext uri="{FF2B5EF4-FFF2-40B4-BE49-F238E27FC236}">
                <a16:creationId xmlns:a16="http://schemas.microsoft.com/office/drawing/2014/main" id="{7BD17685-2207-498E-B4C1-BEC362D20D44}"/>
              </a:ext>
            </a:extLst>
          </p:cNvPr>
          <p:cNvSpPr/>
          <p:nvPr/>
        </p:nvSpPr>
        <p:spPr bwMode="auto">
          <a:xfrm>
            <a:off x="6591598" y="5877272"/>
            <a:ext cx="1080120" cy="648072"/>
          </a:xfrm>
          <a:prstGeom prst="ellipse">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chemeClr val="bg1">
                    <a:lumMod val="50000"/>
                  </a:schemeClr>
                </a:solidFill>
                <a:effectLst/>
                <a:latin typeface="Arial" panose="020B0604020202020204" pitchFamily="34" charset="0"/>
              </a:rPr>
              <a:t>Client</a:t>
            </a:r>
          </a:p>
        </p:txBody>
      </p:sp>
      <p:sp>
        <p:nvSpPr>
          <p:cNvPr id="21" name="Ellipse 20">
            <a:extLst>
              <a:ext uri="{FF2B5EF4-FFF2-40B4-BE49-F238E27FC236}">
                <a16:creationId xmlns:a16="http://schemas.microsoft.com/office/drawing/2014/main" id="{B8970A3D-256A-4451-B1FD-B86AA342C7B0}"/>
              </a:ext>
            </a:extLst>
          </p:cNvPr>
          <p:cNvSpPr/>
          <p:nvPr/>
        </p:nvSpPr>
        <p:spPr bwMode="auto">
          <a:xfrm>
            <a:off x="7817421" y="5877272"/>
            <a:ext cx="1080120" cy="648072"/>
          </a:xfrm>
          <a:prstGeom prst="ellipse">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chemeClr val="bg1">
                    <a:lumMod val="50000"/>
                  </a:schemeClr>
                </a:solidFill>
                <a:effectLst/>
                <a:latin typeface="Arial" panose="020B0604020202020204" pitchFamily="34" charset="0"/>
              </a:rPr>
              <a:t>Client</a:t>
            </a:r>
          </a:p>
        </p:txBody>
      </p:sp>
      <p:sp>
        <p:nvSpPr>
          <p:cNvPr id="22" name="Flèche : gauche 21">
            <a:extLst>
              <a:ext uri="{FF2B5EF4-FFF2-40B4-BE49-F238E27FC236}">
                <a16:creationId xmlns:a16="http://schemas.microsoft.com/office/drawing/2014/main" id="{C12D2E04-D9AF-4E15-ABC1-0065E5071418}"/>
              </a:ext>
            </a:extLst>
          </p:cNvPr>
          <p:cNvSpPr/>
          <p:nvPr/>
        </p:nvSpPr>
        <p:spPr bwMode="auto">
          <a:xfrm rot="16200000" flipV="1">
            <a:off x="5832140" y="4983829"/>
            <a:ext cx="648072" cy="792088"/>
          </a:xfrm>
          <a:prstGeom prst="leftArrow">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dirty="0">
              <a:ln>
                <a:noFill/>
              </a:ln>
              <a:solidFill>
                <a:schemeClr val="accent1"/>
              </a:solidFill>
              <a:effectLst/>
              <a:latin typeface="Arial" panose="020B0604020202020204" pitchFamily="34" charset="0"/>
            </a:endParaRPr>
          </a:p>
        </p:txBody>
      </p:sp>
      <p:sp>
        <p:nvSpPr>
          <p:cNvPr id="23" name="Ellipse 22">
            <a:extLst>
              <a:ext uri="{FF2B5EF4-FFF2-40B4-BE49-F238E27FC236}">
                <a16:creationId xmlns:a16="http://schemas.microsoft.com/office/drawing/2014/main" id="{DF00AE3A-723E-4088-B4F8-83B88CBDF6F4}"/>
              </a:ext>
            </a:extLst>
          </p:cNvPr>
          <p:cNvSpPr/>
          <p:nvPr/>
        </p:nvSpPr>
        <p:spPr bwMode="auto">
          <a:xfrm>
            <a:off x="7172672" y="5157192"/>
            <a:ext cx="360040" cy="432048"/>
          </a:xfrm>
          <a:prstGeom prst="ellipse">
            <a:avLst/>
          </a:prstGeom>
          <a:noFill/>
          <a:ln w="127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chemeClr val="bg1">
                    <a:lumMod val="50000"/>
                  </a:schemeClr>
                </a:solidFill>
                <a:effectLst/>
                <a:latin typeface="Arial" panose="020B0604020202020204" pitchFamily="34" charset="0"/>
              </a:rPr>
              <a:t>4</a:t>
            </a:r>
          </a:p>
        </p:txBody>
      </p:sp>
      <p:sp>
        <p:nvSpPr>
          <p:cNvPr id="24" name="Flèche : gauche 23">
            <a:extLst>
              <a:ext uri="{FF2B5EF4-FFF2-40B4-BE49-F238E27FC236}">
                <a16:creationId xmlns:a16="http://schemas.microsoft.com/office/drawing/2014/main" id="{702868CA-CC53-42A2-937E-3FF0A38AB8B9}"/>
              </a:ext>
            </a:extLst>
          </p:cNvPr>
          <p:cNvSpPr/>
          <p:nvPr/>
        </p:nvSpPr>
        <p:spPr bwMode="auto">
          <a:xfrm rot="5400000">
            <a:off x="4451412" y="2767243"/>
            <a:ext cx="457200" cy="792088"/>
          </a:xfrm>
          <a:prstGeom prst="leftArrow">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dirty="0">
              <a:ln>
                <a:noFill/>
              </a:ln>
              <a:solidFill>
                <a:schemeClr val="accent1"/>
              </a:solidFill>
              <a:effectLst/>
              <a:latin typeface="Arial" panose="020B0604020202020204" pitchFamily="34" charset="0"/>
            </a:endParaRPr>
          </a:p>
        </p:txBody>
      </p:sp>
      <p:sp>
        <p:nvSpPr>
          <p:cNvPr id="25" name="Rectangle 24">
            <a:extLst>
              <a:ext uri="{FF2B5EF4-FFF2-40B4-BE49-F238E27FC236}">
                <a16:creationId xmlns:a16="http://schemas.microsoft.com/office/drawing/2014/main" id="{0500BBF9-A6D1-45B2-A19A-375BCC001032}"/>
              </a:ext>
            </a:extLst>
          </p:cNvPr>
          <p:cNvSpPr/>
          <p:nvPr/>
        </p:nvSpPr>
        <p:spPr bwMode="auto">
          <a:xfrm>
            <a:off x="3782117" y="2420888"/>
            <a:ext cx="1800200" cy="457200"/>
          </a:xfrm>
          <a:prstGeom prst="rect">
            <a:avLst/>
          </a:prstGeom>
          <a:solidFill>
            <a:srgbClr val="66FFFF"/>
          </a:solidFill>
          <a:ln w="127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2000" b="1" i="0" u="none" strike="noStrike" cap="none" normalizeH="0" baseline="0" dirty="0">
                <a:ln>
                  <a:noFill/>
                </a:ln>
                <a:solidFill>
                  <a:srgbClr val="000099"/>
                </a:solidFill>
                <a:effectLst/>
                <a:latin typeface="Arial" panose="020B0604020202020204" pitchFamily="34" charset="0"/>
              </a:rPr>
              <a:t>Usine</a:t>
            </a:r>
          </a:p>
        </p:txBody>
      </p:sp>
      <p:sp>
        <p:nvSpPr>
          <p:cNvPr id="26" name="Flèche : gauche 25">
            <a:extLst>
              <a:ext uri="{FF2B5EF4-FFF2-40B4-BE49-F238E27FC236}">
                <a16:creationId xmlns:a16="http://schemas.microsoft.com/office/drawing/2014/main" id="{60BF1AB1-F20E-47C3-9395-6614E44D9337}"/>
              </a:ext>
            </a:extLst>
          </p:cNvPr>
          <p:cNvSpPr/>
          <p:nvPr/>
        </p:nvSpPr>
        <p:spPr bwMode="auto">
          <a:xfrm rot="5400000">
            <a:off x="4449207" y="1724236"/>
            <a:ext cx="457200" cy="792088"/>
          </a:xfrm>
          <a:prstGeom prst="leftArrow">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dirty="0">
              <a:ln>
                <a:noFill/>
              </a:ln>
              <a:solidFill>
                <a:schemeClr val="accent1"/>
              </a:solidFill>
              <a:effectLst/>
              <a:latin typeface="Arial" panose="020B0604020202020204" pitchFamily="34" charset="0"/>
            </a:endParaRPr>
          </a:p>
        </p:txBody>
      </p:sp>
      <p:sp>
        <p:nvSpPr>
          <p:cNvPr id="27" name="Rectangle 26">
            <a:extLst>
              <a:ext uri="{FF2B5EF4-FFF2-40B4-BE49-F238E27FC236}">
                <a16:creationId xmlns:a16="http://schemas.microsoft.com/office/drawing/2014/main" id="{D730B23E-C4FA-4584-A0D2-23A58D1980B6}"/>
              </a:ext>
            </a:extLst>
          </p:cNvPr>
          <p:cNvSpPr/>
          <p:nvPr/>
        </p:nvSpPr>
        <p:spPr bwMode="auto">
          <a:xfrm>
            <a:off x="3779912" y="1377881"/>
            <a:ext cx="1800200" cy="457200"/>
          </a:xfrm>
          <a:prstGeom prst="rect">
            <a:avLst/>
          </a:prstGeom>
          <a:solidFill>
            <a:schemeClr val="accent4">
              <a:lumMod val="90000"/>
            </a:schemeClr>
          </a:solidFill>
          <a:ln w="127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2000" b="1" i="0" u="none" strike="noStrike" cap="none" normalizeH="0" baseline="0" dirty="0">
                <a:ln>
                  <a:noFill/>
                </a:ln>
                <a:solidFill>
                  <a:srgbClr val="000099"/>
                </a:solidFill>
                <a:effectLst/>
                <a:latin typeface="Arial" panose="020B0604020202020204" pitchFamily="34" charset="0"/>
              </a:rPr>
              <a:t>Fournisseurs</a:t>
            </a:r>
          </a:p>
        </p:txBody>
      </p:sp>
      <p:sp>
        <p:nvSpPr>
          <p:cNvPr id="28" name="Ellipse 27">
            <a:extLst>
              <a:ext uri="{FF2B5EF4-FFF2-40B4-BE49-F238E27FC236}">
                <a16:creationId xmlns:a16="http://schemas.microsoft.com/office/drawing/2014/main" id="{37B66083-4925-4A43-807B-DCED4FE95870}"/>
              </a:ext>
            </a:extLst>
          </p:cNvPr>
          <p:cNvSpPr/>
          <p:nvPr/>
        </p:nvSpPr>
        <p:spPr bwMode="auto">
          <a:xfrm>
            <a:off x="5796136" y="2420888"/>
            <a:ext cx="360040" cy="432048"/>
          </a:xfrm>
          <a:prstGeom prst="ellipse">
            <a:avLst/>
          </a:prstGeom>
          <a:noFill/>
          <a:ln w="127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chemeClr val="bg1">
                    <a:lumMod val="50000"/>
                  </a:schemeClr>
                </a:solidFill>
                <a:effectLst/>
                <a:latin typeface="Arial" panose="020B0604020202020204" pitchFamily="34" charset="0"/>
              </a:rPr>
              <a:t>5</a:t>
            </a:r>
          </a:p>
        </p:txBody>
      </p:sp>
      <p:sp>
        <p:nvSpPr>
          <p:cNvPr id="29" name="Ellipse 28">
            <a:extLst>
              <a:ext uri="{FF2B5EF4-FFF2-40B4-BE49-F238E27FC236}">
                <a16:creationId xmlns:a16="http://schemas.microsoft.com/office/drawing/2014/main" id="{AE771F92-C1BA-4E7B-9A20-434107ED824F}"/>
              </a:ext>
            </a:extLst>
          </p:cNvPr>
          <p:cNvSpPr/>
          <p:nvPr/>
        </p:nvSpPr>
        <p:spPr bwMode="auto">
          <a:xfrm>
            <a:off x="5796136" y="1412776"/>
            <a:ext cx="360040" cy="432048"/>
          </a:xfrm>
          <a:prstGeom prst="ellipse">
            <a:avLst/>
          </a:prstGeom>
          <a:noFill/>
          <a:ln w="127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lang="fr-FR" dirty="0">
                <a:solidFill>
                  <a:schemeClr val="bg1">
                    <a:lumMod val="50000"/>
                  </a:schemeClr>
                </a:solidFill>
              </a:rPr>
              <a:t>6</a:t>
            </a:r>
            <a:endParaRPr kumimoji="0" lang="fr-FR" sz="1600" b="1" i="0" u="none" strike="noStrike" cap="none" normalizeH="0" baseline="0" dirty="0">
              <a:ln>
                <a:noFill/>
              </a:ln>
              <a:solidFill>
                <a:schemeClr val="bg1">
                  <a:lumMod val="50000"/>
                </a:schemeClr>
              </a:solidFill>
              <a:effectLst/>
              <a:latin typeface="Arial" panose="020B0604020202020204" pitchFamily="34" charset="0"/>
            </a:endParaRPr>
          </a:p>
        </p:txBody>
      </p:sp>
      <p:sp>
        <p:nvSpPr>
          <p:cNvPr id="30" name="Ellipse 29">
            <a:extLst>
              <a:ext uri="{FF2B5EF4-FFF2-40B4-BE49-F238E27FC236}">
                <a16:creationId xmlns:a16="http://schemas.microsoft.com/office/drawing/2014/main" id="{28922610-345F-49A7-8D26-6B63CD6383DA}"/>
              </a:ext>
            </a:extLst>
          </p:cNvPr>
          <p:cNvSpPr/>
          <p:nvPr/>
        </p:nvSpPr>
        <p:spPr bwMode="auto">
          <a:xfrm>
            <a:off x="3237282" y="3004979"/>
            <a:ext cx="360040" cy="432048"/>
          </a:xfrm>
          <a:prstGeom prst="ellipse">
            <a:avLst/>
          </a:prstGeom>
          <a:noFill/>
          <a:ln w="12700" cap="flat" cmpd="sng" algn="ctr">
            <a:solidFill>
              <a:schemeClr val="accent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chemeClr val="bg1">
                    <a:lumMod val="50000"/>
                  </a:schemeClr>
                </a:solidFill>
                <a:effectLst/>
                <a:latin typeface="Arial" panose="020B0604020202020204" pitchFamily="34" charset="0"/>
              </a:rPr>
              <a:t>1</a:t>
            </a:r>
          </a:p>
        </p:txBody>
      </p:sp>
      <p:sp>
        <p:nvSpPr>
          <p:cNvPr id="7" name="Flèche : bas 6">
            <a:extLst>
              <a:ext uri="{FF2B5EF4-FFF2-40B4-BE49-F238E27FC236}">
                <a16:creationId xmlns:a16="http://schemas.microsoft.com/office/drawing/2014/main" id="{86826ECB-0636-4DCE-975B-A7CEF8F17958}"/>
              </a:ext>
            </a:extLst>
          </p:cNvPr>
          <p:cNvSpPr/>
          <p:nvPr/>
        </p:nvSpPr>
        <p:spPr bwMode="auto">
          <a:xfrm flipV="1">
            <a:off x="6623378" y="5066678"/>
            <a:ext cx="360040" cy="648072"/>
          </a:xfrm>
          <a:prstGeom prst="downArrow">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a:ln>
                <a:noFill/>
              </a:ln>
              <a:solidFill>
                <a:schemeClr val="accent1"/>
              </a:solidFill>
              <a:effectLst/>
              <a:latin typeface="Arial" panose="020B0604020202020204" pitchFamily="34" charset="0"/>
            </a:endParaRPr>
          </a:p>
        </p:txBody>
      </p:sp>
      <p:sp>
        <p:nvSpPr>
          <p:cNvPr id="14" name="Flèche : bas 13">
            <a:extLst>
              <a:ext uri="{FF2B5EF4-FFF2-40B4-BE49-F238E27FC236}">
                <a16:creationId xmlns:a16="http://schemas.microsoft.com/office/drawing/2014/main" id="{284469F1-0BAB-4349-83B0-187A5DE7B67F}"/>
              </a:ext>
            </a:extLst>
          </p:cNvPr>
          <p:cNvSpPr/>
          <p:nvPr/>
        </p:nvSpPr>
        <p:spPr bwMode="auto">
          <a:xfrm rot="8443814">
            <a:off x="5688124" y="3929660"/>
            <a:ext cx="360040" cy="432048"/>
          </a:xfrm>
          <a:prstGeom prst="downArrow">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a:ln>
                <a:noFill/>
              </a:ln>
              <a:solidFill>
                <a:schemeClr val="accent1"/>
              </a:solidFill>
              <a:effectLst/>
              <a:latin typeface="Arial" panose="020B0604020202020204" pitchFamily="34" charset="0"/>
            </a:endParaRPr>
          </a:p>
        </p:txBody>
      </p:sp>
    </p:spTree>
    <p:extLst>
      <p:ext uri="{BB962C8B-B14F-4D97-AF65-F5344CB8AC3E}">
        <p14:creationId xmlns:p14="http://schemas.microsoft.com/office/powerpoint/2010/main" val="2377202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7A7EA4-0895-4738-BDA6-9E02BE067880}"/>
              </a:ext>
            </a:extLst>
          </p:cNvPr>
          <p:cNvSpPr>
            <a:spLocks noGrp="1"/>
          </p:cNvSpPr>
          <p:nvPr>
            <p:ph type="title"/>
          </p:nvPr>
        </p:nvSpPr>
        <p:spPr/>
        <p:txBody>
          <a:bodyPr/>
          <a:lstStyle/>
          <a:p>
            <a:r>
              <a:rPr lang="fr-FR" dirty="0"/>
              <a:t>Gestion de crise au sein de l’entreprise</a:t>
            </a:r>
          </a:p>
        </p:txBody>
      </p:sp>
      <p:sp>
        <p:nvSpPr>
          <p:cNvPr id="15" name="Espace réservé du contenu 14">
            <a:extLst>
              <a:ext uri="{FF2B5EF4-FFF2-40B4-BE49-F238E27FC236}">
                <a16:creationId xmlns:a16="http://schemas.microsoft.com/office/drawing/2014/main" id="{F71F5812-78A2-46C1-B174-1DDBA64605D6}"/>
              </a:ext>
            </a:extLst>
          </p:cNvPr>
          <p:cNvSpPr>
            <a:spLocks noGrp="1"/>
          </p:cNvSpPr>
          <p:nvPr>
            <p:ph idx="1"/>
          </p:nvPr>
        </p:nvSpPr>
        <p:spPr>
          <a:xfrm>
            <a:off x="1371456" y="1203674"/>
            <a:ext cx="7162800" cy="835178"/>
          </a:xfrm>
        </p:spPr>
        <p:txBody>
          <a:bodyPr/>
          <a:lstStyle/>
          <a:p>
            <a:r>
              <a:rPr lang="fr-FR" dirty="0"/>
              <a:t>Un management qui ressemble au S&amp;OP… </a:t>
            </a:r>
            <a:br>
              <a:rPr lang="fr-FR" dirty="0"/>
            </a:br>
            <a:r>
              <a:rPr lang="fr-FR" dirty="0"/>
              <a:t>avec un sujet bien différent</a:t>
            </a:r>
          </a:p>
        </p:txBody>
      </p:sp>
      <p:sp>
        <p:nvSpPr>
          <p:cNvPr id="4" name="Forme libre : forme 3">
            <a:extLst>
              <a:ext uri="{FF2B5EF4-FFF2-40B4-BE49-F238E27FC236}">
                <a16:creationId xmlns:a16="http://schemas.microsoft.com/office/drawing/2014/main" id="{E5ABCBD5-18A7-4F92-840E-0EAB51AEC327}"/>
              </a:ext>
            </a:extLst>
          </p:cNvPr>
          <p:cNvSpPr/>
          <p:nvPr/>
        </p:nvSpPr>
        <p:spPr>
          <a:xfrm>
            <a:off x="323528" y="2699042"/>
            <a:ext cx="1260000" cy="756000"/>
          </a:xfrm>
          <a:custGeom>
            <a:avLst/>
            <a:gdLst>
              <a:gd name="connsiteX0" fmla="*/ 0 w 1657286"/>
              <a:gd name="connsiteY0" fmla="*/ 0 h 994371"/>
              <a:gd name="connsiteX1" fmla="*/ 1657286 w 1657286"/>
              <a:gd name="connsiteY1" fmla="*/ 0 h 994371"/>
              <a:gd name="connsiteX2" fmla="*/ 1657286 w 1657286"/>
              <a:gd name="connsiteY2" fmla="*/ 994371 h 994371"/>
              <a:gd name="connsiteX3" fmla="*/ 0 w 1657286"/>
              <a:gd name="connsiteY3" fmla="*/ 994371 h 994371"/>
              <a:gd name="connsiteX4" fmla="*/ 0 w 1657286"/>
              <a:gd name="connsiteY4" fmla="*/ 0 h 994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7286" h="994371">
                <a:moveTo>
                  <a:pt x="0" y="0"/>
                </a:moveTo>
                <a:lnTo>
                  <a:pt x="1657286" y="0"/>
                </a:lnTo>
                <a:lnTo>
                  <a:pt x="1657286" y="994371"/>
                </a:lnTo>
                <a:lnTo>
                  <a:pt x="0" y="994371"/>
                </a:lnTo>
                <a:lnTo>
                  <a:pt x="0" y="0"/>
                </a:lnTo>
                <a:close/>
              </a:path>
            </a:pathLst>
          </a:custGeom>
          <a:solidFill>
            <a:schemeClr val="accent5">
              <a:lumMod val="50000"/>
            </a:schemeClr>
          </a:solidFill>
          <a:ln>
            <a:solidFill>
              <a:srgbClr val="00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1200" kern="1200" dirty="0">
                <a:latin typeface="+mj-lt"/>
              </a:rPr>
              <a:t>Actionnaires</a:t>
            </a:r>
          </a:p>
        </p:txBody>
      </p:sp>
      <p:sp>
        <p:nvSpPr>
          <p:cNvPr id="5" name="Forme libre : forme 4">
            <a:extLst>
              <a:ext uri="{FF2B5EF4-FFF2-40B4-BE49-F238E27FC236}">
                <a16:creationId xmlns:a16="http://schemas.microsoft.com/office/drawing/2014/main" id="{F907B372-B44E-4656-8563-60CC94D55691}"/>
              </a:ext>
            </a:extLst>
          </p:cNvPr>
          <p:cNvSpPr/>
          <p:nvPr/>
        </p:nvSpPr>
        <p:spPr>
          <a:xfrm>
            <a:off x="1655816" y="2699042"/>
            <a:ext cx="1258271" cy="756000"/>
          </a:xfrm>
          <a:custGeom>
            <a:avLst/>
            <a:gdLst>
              <a:gd name="connsiteX0" fmla="*/ 0 w 1657286"/>
              <a:gd name="connsiteY0" fmla="*/ 0 h 994371"/>
              <a:gd name="connsiteX1" fmla="*/ 1657286 w 1657286"/>
              <a:gd name="connsiteY1" fmla="*/ 0 h 994371"/>
              <a:gd name="connsiteX2" fmla="*/ 1657286 w 1657286"/>
              <a:gd name="connsiteY2" fmla="*/ 994371 h 994371"/>
              <a:gd name="connsiteX3" fmla="*/ 0 w 1657286"/>
              <a:gd name="connsiteY3" fmla="*/ 994371 h 994371"/>
              <a:gd name="connsiteX4" fmla="*/ 0 w 1657286"/>
              <a:gd name="connsiteY4" fmla="*/ 0 h 994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7286" h="994371">
                <a:moveTo>
                  <a:pt x="0" y="0"/>
                </a:moveTo>
                <a:lnTo>
                  <a:pt x="1657286" y="0"/>
                </a:lnTo>
                <a:lnTo>
                  <a:pt x="1657286" y="994371"/>
                </a:lnTo>
                <a:lnTo>
                  <a:pt x="0" y="994371"/>
                </a:lnTo>
                <a:lnTo>
                  <a:pt x="0" y="0"/>
                </a:lnTo>
                <a:close/>
              </a:path>
            </a:pathLst>
          </a:custGeom>
          <a:solidFill>
            <a:schemeClr val="accent1">
              <a:lumMod val="50000"/>
            </a:schemeClr>
          </a:solidFill>
          <a:ln>
            <a:solidFill>
              <a:srgbClr val="00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1400" kern="1200" dirty="0">
                <a:latin typeface="+mj-lt"/>
              </a:rPr>
              <a:t>Juridique</a:t>
            </a:r>
          </a:p>
        </p:txBody>
      </p:sp>
      <p:sp>
        <p:nvSpPr>
          <p:cNvPr id="6" name="Forme libre : forme 5">
            <a:extLst>
              <a:ext uri="{FF2B5EF4-FFF2-40B4-BE49-F238E27FC236}">
                <a16:creationId xmlns:a16="http://schemas.microsoft.com/office/drawing/2014/main" id="{9091A4CF-4074-4FCF-952A-A0C9E6F431F0}"/>
              </a:ext>
            </a:extLst>
          </p:cNvPr>
          <p:cNvSpPr/>
          <p:nvPr/>
        </p:nvSpPr>
        <p:spPr>
          <a:xfrm>
            <a:off x="303160" y="3571500"/>
            <a:ext cx="1260000" cy="756000"/>
          </a:xfrm>
          <a:custGeom>
            <a:avLst/>
            <a:gdLst>
              <a:gd name="connsiteX0" fmla="*/ 0 w 1657286"/>
              <a:gd name="connsiteY0" fmla="*/ 0 h 994371"/>
              <a:gd name="connsiteX1" fmla="*/ 1657286 w 1657286"/>
              <a:gd name="connsiteY1" fmla="*/ 0 h 994371"/>
              <a:gd name="connsiteX2" fmla="*/ 1657286 w 1657286"/>
              <a:gd name="connsiteY2" fmla="*/ 994371 h 994371"/>
              <a:gd name="connsiteX3" fmla="*/ 0 w 1657286"/>
              <a:gd name="connsiteY3" fmla="*/ 994371 h 994371"/>
              <a:gd name="connsiteX4" fmla="*/ 0 w 1657286"/>
              <a:gd name="connsiteY4" fmla="*/ 0 h 994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7286" h="994371">
                <a:moveTo>
                  <a:pt x="0" y="0"/>
                </a:moveTo>
                <a:lnTo>
                  <a:pt x="1657286" y="0"/>
                </a:lnTo>
                <a:lnTo>
                  <a:pt x="1657286" y="994371"/>
                </a:lnTo>
                <a:lnTo>
                  <a:pt x="0" y="994371"/>
                </a:lnTo>
                <a:lnTo>
                  <a:pt x="0" y="0"/>
                </a:lnTo>
                <a:close/>
              </a:path>
            </a:pathLst>
          </a:custGeom>
          <a:solidFill>
            <a:schemeClr val="accent6">
              <a:lumMod val="40000"/>
              <a:lumOff val="60000"/>
            </a:schemeClr>
          </a:solidFill>
          <a:ln>
            <a:solidFill>
              <a:srgbClr val="00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1400" kern="1200" dirty="0">
                <a:solidFill>
                  <a:srgbClr val="002060"/>
                </a:solidFill>
                <a:latin typeface="+mj-lt"/>
              </a:rPr>
              <a:t>Finances</a:t>
            </a:r>
          </a:p>
        </p:txBody>
      </p:sp>
      <p:sp>
        <p:nvSpPr>
          <p:cNvPr id="7" name="Forme libre : forme 6">
            <a:extLst>
              <a:ext uri="{FF2B5EF4-FFF2-40B4-BE49-F238E27FC236}">
                <a16:creationId xmlns:a16="http://schemas.microsoft.com/office/drawing/2014/main" id="{F5955F64-5559-4FB9-A7C3-10F8EE701F0D}"/>
              </a:ext>
            </a:extLst>
          </p:cNvPr>
          <p:cNvSpPr/>
          <p:nvPr/>
        </p:nvSpPr>
        <p:spPr>
          <a:xfrm>
            <a:off x="3002711" y="2699042"/>
            <a:ext cx="1260000" cy="756000"/>
          </a:xfrm>
          <a:custGeom>
            <a:avLst/>
            <a:gdLst>
              <a:gd name="connsiteX0" fmla="*/ 0 w 1657286"/>
              <a:gd name="connsiteY0" fmla="*/ 0 h 994371"/>
              <a:gd name="connsiteX1" fmla="*/ 1657286 w 1657286"/>
              <a:gd name="connsiteY1" fmla="*/ 0 h 994371"/>
              <a:gd name="connsiteX2" fmla="*/ 1657286 w 1657286"/>
              <a:gd name="connsiteY2" fmla="*/ 994371 h 994371"/>
              <a:gd name="connsiteX3" fmla="*/ 0 w 1657286"/>
              <a:gd name="connsiteY3" fmla="*/ 994371 h 994371"/>
              <a:gd name="connsiteX4" fmla="*/ 0 w 1657286"/>
              <a:gd name="connsiteY4" fmla="*/ 0 h 994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7286" h="994371">
                <a:moveTo>
                  <a:pt x="0" y="0"/>
                </a:moveTo>
                <a:lnTo>
                  <a:pt x="1657286" y="0"/>
                </a:lnTo>
                <a:lnTo>
                  <a:pt x="1657286" y="994371"/>
                </a:lnTo>
                <a:lnTo>
                  <a:pt x="0" y="994371"/>
                </a:lnTo>
                <a:lnTo>
                  <a:pt x="0" y="0"/>
                </a:lnTo>
                <a:close/>
              </a:path>
            </a:pathLst>
          </a:custGeom>
          <a:solidFill>
            <a:schemeClr val="bg2">
              <a:lumMod val="75000"/>
            </a:schemeClr>
          </a:solidFill>
          <a:ln>
            <a:solidFill>
              <a:srgbClr val="00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1400" kern="1200" dirty="0">
                <a:latin typeface="+mj-lt"/>
              </a:rPr>
              <a:t>Marketing</a:t>
            </a:r>
          </a:p>
        </p:txBody>
      </p:sp>
      <p:sp>
        <p:nvSpPr>
          <p:cNvPr id="8" name="Forme libre : forme 7">
            <a:extLst>
              <a:ext uri="{FF2B5EF4-FFF2-40B4-BE49-F238E27FC236}">
                <a16:creationId xmlns:a16="http://schemas.microsoft.com/office/drawing/2014/main" id="{EA772F6C-1D7F-48F3-B946-647FC2164646}"/>
              </a:ext>
            </a:extLst>
          </p:cNvPr>
          <p:cNvSpPr/>
          <p:nvPr/>
        </p:nvSpPr>
        <p:spPr>
          <a:xfrm>
            <a:off x="1655816" y="3574286"/>
            <a:ext cx="1260000" cy="756000"/>
          </a:xfrm>
          <a:custGeom>
            <a:avLst/>
            <a:gdLst>
              <a:gd name="connsiteX0" fmla="*/ 0 w 1657286"/>
              <a:gd name="connsiteY0" fmla="*/ 0 h 994371"/>
              <a:gd name="connsiteX1" fmla="*/ 1657286 w 1657286"/>
              <a:gd name="connsiteY1" fmla="*/ 0 h 994371"/>
              <a:gd name="connsiteX2" fmla="*/ 1657286 w 1657286"/>
              <a:gd name="connsiteY2" fmla="*/ 994371 h 994371"/>
              <a:gd name="connsiteX3" fmla="*/ 0 w 1657286"/>
              <a:gd name="connsiteY3" fmla="*/ 994371 h 994371"/>
              <a:gd name="connsiteX4" fmla="*/ 0 w 1657286"/>
              <a:gd name="connsiteY4" fmla="*/ 0 h 994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7286" h="994371">
                <a:moveTo>
                  <a:pt x="0" y="0"/>
                </a:moveTo>
                <a:lnTo>
                  <a:pt x="1657286" y="0"/>
                </a:lnTo>
                <a:lnTo>
                  <a:pt x="1657286" y="994371"/>
                </a:lnTo>
                <a:lnTo>
                  <a:pt x="0" y="994371"/>
                </a:lnTo>
                <a:lnTo>
                  <a:pt x="0" y="0"/>
                </a:lnTo>
                <a:close/>
              </a:path>
            </a:pathLst>
          </a:custGeom>
          <a:solidFill>
            <a:schemeClr val="accent5">
              <a:lumMod val="40000"/>
              <a:lumOff val="60000"/>
            </a:schemeClr>
          </a:solidFill>
          <a:ln>
            <a:solidFill>
              <a:srgbClr val="00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1400" kern="1200" dirty="0">
                <a:solidFill>
                  <a:srgbClr val="002060"/>
                </a:solidFill>
                <a:latin typeface="+mj-lt"/>
              </a:rPr>
              <a:t>Commercial</a:t>
            </a:r>
          </a:p>
        </p:txBody>
      </p:sp>
      <p:sp>
        <p:nvSpPr>
          <p:cNvPr id="9" name="Forme libre : forme 8">
            <a:extLst>
              <a:ext uri="{FF2B5EF4-FFF2-40B4-BE49-F238E27FC236}">
                <a16:creationId xmlns:a16="http://schemas.microsoft.com/office/drawing/2014/main" id="{9D4F6F64-7818-44C0-881B-77A3F42718EF}"/>
              </a:ext>
            </a:extLst>
          </p:cNvPr>
          <p:cNvSpPr/>
          <p:nvPr/>
        </p:nvSpPr>
        <p:spPr>
          <a:xfrm>
            <a:off x="2984668" y="4419451"/>
            <a:ext cx="1260000" cy="756000"/>
          </a:xfrm>
          <a:custGeom>
            <a:avLst/>
            <a:gdLst>
              <a:gd name="connsiteX0" fmla="*/ 0 w 1657286"/>
              <a:gd name="connsiteY0" fmla="*/ 0 h 994371"/>
              <a:gd name="connsiteX1" fmla="*/ 1657286 w 1657286"/>
              <a:gd name="connsiteY1" fmla="*/ 0 h 994371"/>
              <a:gd name="connsiteX2" fmla="*/ 1657286 w 1657286"/>
              <a:gd name="connsiteY2" fmla="*/ 994371 h 994371"/>
              <a:gd name="connsiteX3" fmla="*/ 0 w 1657286"/>
              <a:gd name="connsiteY3" fmla="*/ 994371 h 994371"/>
              <a:gd name="connsiteX4" fmla="*/ 0 w 1657286"/>
              <a:gd name="connsiteY4" fmla="*/ 0 h 994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7286" h="994371">
                <a:moveTo>
                  <a:pt x="0" y="0"/>
                </a:moveTo>
                <a:lnTo>
                  <a:pt x="1657286" y="0"/>
                </a:lnTo>
                <a:lnTo>
                  <a:pt x="1657286" y="994371"/>
                </a:lnTo>
                <a:lnTo>
                  <a:pt x="0" y="994371"/>
                </a:lnTo>
                <a:lnTo>
                  <a:pt x="0" y="0"/>
                </a:lnTo>
                <a:close/>
              </a:path>
            </a:pathLst>
          </a:custGeom>
          <a:solidFill>
            <a:schemeClr val="accent3">
              <a:lumMod val="40000"/>
              <a:lumOff val="60000"/>
            </a:schemeClr>
          </a:solidFill>
          <a:ln>
            <a:solidFill>
              <a:srgbClr val="00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1400" kern="1200" dirty="0">
                <a:solidFill>
                  <a:srgbClr val="002060"/>
                </a:solidFill>
                <a:latin typeface="+mj-lt"/>
              </a:rPr>
              <a:t>Industriel</a:t>
            </a:r>
          </a:p>
        </p:txBody>
      </p:sp>
      <p:sp>
        <p:nvSpPr>
          <p:cNvPr id="10" name="Forme libre : forme 9">
            <a:extLst>
              <a:ext uri="{FF2B5EF4-FFF2-40B4-BE49-F238E27FC236}">
                <a16:creationId xmlns:a16="http://schemas.microsoft.com/office/drawing/2014/main" id="{6B1F71C0-4421-4EE7-8408-C7326E1A202B}"/>
              </a:ext>
            </a:extLst>
          </p:cNvPr>
          <p:cNvSpPr/>
          <p:nvPr/>
        </p:nvSpPr>
        <p:spPr>
          <a:xfrm>
            <a:off x="2987824" y="3571500"/>
            <a:ext cx="1260000" cy="756000"/>
          </a:xfrm>
          <a:custGeom>
            <a:avLst/>
            <a:gdLst>
              <a:gd name="connsiteX0" fmla="*/ 0 w 1657286"/>
              <a:gd name="connsiteY0" fmla="*/ 0 h 994371"/>
              <a:gd name="connsiteX1" fmla="*/ 1657286 w 1657286"/>
              <a:gd name="connsiteY1" fmla="*/ 0 h 994371"/>
              <a:gd name="connsiteX2" fmla="*/ 1657286 w 1657286"/>
              <a:gd name="connsiteY2" fmla="*/ 994371 h 994371"/>
              <a:gd name="connsiteX3" fmla="*/ 0 w 1657286"/>
              <a:gd name="connsiteY3" fmla="*/ 994371 h 994371"/>
              <a:gd name="connsiteX4" fmla="*/ 0 w 1657286"/>
              <a:gd name="connsiteY4" fmla="*/ 0 h 994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7286" h="994371">
                <a:moveTo>
                  <a:pt x="0" y="0"/>
                </a:moveTo>
                <a:lnTo>
                  <a:pt x="1657286" y="0"/>
                </a:lnTo>
                <a:lnTo>
                  <a:pt x="1657286" y="994371"/>
                </a:lnTo>
                <a:lnTo>
                  <a:pt x="0" y="994371"/>
                </a:lnTo>
                <a:lnTo>
                  <a:pt x="0" y="0"/>
                </a:lnTo>
                <a:close/>
              </a:path>
            </a:pathLst>
          </a:custGeom>
          <a:solidFill>
            <a:schemeClr val="bg1">
              <a:lumMod val="85000"/>
            </a:schemeClr>
          </a:solidFill>
          <a:ln>
            <a:solidFill>
              <a:srgbClr val="00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1400" kern="1200" dirty="0">
                <a:solidFill>
                  <a:schemeClr val="tx1"/>
                </a:solidFill>
                <a:latin typeface="+mj-lt"/>
              </a:rPr>
              <a:t>Achats</a:t>
            </a:r>
          </a:p>
        </p:txBody>
      </p:sp>
      <p:sp>
        <p:nvSpPr>
          <p:cNvPr id="11" name="Forme libre : forme 10">
            <a:extLst>
              <a:ext uri="{FF2B5EF4-FFF2-40B4-BE49-F238E27FC236}">
                <a16:creationId xmlns:a16="http://schemas.microsoft.com/office/drawing/2014/main" id="{2EB45CB3-49AF-4077-8A51-F8E75B869711}"/>
              </a:ext>
            </a:extLst>
          </p:cNvPr>
          <p:cNvSpPr/>
          <p:nvPr/>
        </p:nvSpPr>
        <p:spPr>
          <a:xfrm>
            <a:off x="1655816" y="4413796"/>
            <a:ext cx="1260000" cy="756000"/>
          </a:xfrm>
          <a:custGeom>
            <a:avLst/>
            <a:gdLst>
              <a:gd name="connsiteX0" fmla="*/ 0 w 1657286"/>
              <a:gd name="connsiteY0" fmla="*/ 0 h 994371"/>
              <a:gd name="connsiteX1" fmla="*/ 1657286 w 1657286"/>
              <a:gd name="connsiteY1" fmla="*/ 0 h 994371"/>
              <a:gd name="connsiteX2" fmla="*/ 1657286 w 1657286"/>
              <a:gd name="connsiteY2" fmla="*/ 994371 h 994371"/>
              <a:gd name="connsiteX3" fmla="*/ 0 w 1657286"/>
              <a:gd name="connsiteY3" fmla="*/ 994371 h 994371"/>
              <a:gd name="connsiteX4" fmla="*/ 0 w 1657286"/>
              <a:gd name="connsiteY4" fmla="*/ 0 h 994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7286" h="994371">
                <a:moveTo>
                  <a:pt x="0" y="0"/>
                </a:moveTo>
                <a:lnTo>
                  <a:pt x="1657286" y="0"/>
                </a:lnTo>
                <a:lnTo>
                  <a:pt x="1657286" y="994371"/>
                </a:lnTo>
                <a:lnTo>
                  <a:pt x="0" y="994371"/>
                </a:lnTo>
                <a:lnTo>
                  <a:pt x="0" y="0"/>
                </a:lnTo>
                <a:close/>
              </a:path>
            </a:pathLst>
          </a:custGeom>
          <a:solidFill>
            <a:schemeClr val="tx2">
              <a:lumMod val="95000"/>
              <a:lumOff val="5000"/>
            </a:schemeClr>
          </a:solidFill>
          <a:ln>
            <a:solidFill>
              <a:srgbClr val="00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1400" kern="1200" dirty="0">
                <a:solidFill>
                  <a:srgbClr val="000000"/>
                </a:solidFill>
                <a:latin typeface="+mj-lt"/>
              </a:rPr>
              <a:t>Supply Chain</a:t>
            </a:r>
          </a:p>
        </p:txBody>
      </p:sp>
      <p:sp>
        <p:nvSpPr>
          <p:cNvPr id="12" name="Forme libre : forme 11">
            <a:extLst>
              <a:ext uri="{FF2B5EF4-FFF2-40B4-BE49-F238E27FC236}">
                <a16:creationId xmlns:a16="http://schemas.microsoft.com/office/drawing/2014/main" id="{5701AE91-B8CA-4722-B983-AA8CE0ACE4A2}"/>
              </a:ext>
            </a:extLst>
          </p:cNvPr>
          <p:cNvSpPr/>
          <p:nvPr/>
        </p:nvSpPr>
        <p:spPr>
          <a:xfrm>
            <a:off x="1655816" y="5301208"/>
            <a:ext cx="1258271" cy="756000"/>
          </a:xfrm>
          <a:custGeom>
            <a:avLst/>
            <a:gdLst>
              <a:gd name="connsiteX0" fmla="*/ 0 w 1657286"/>
              <a:gd name="connsiteY0" fmla="*/ 0 h 994371"/>
              <a:gd name="connsiteX1" fmla="*/ 1657286 w 1657286"/>
              <a:gd name="connsiteY1" fmla="*/ 0 h 994371"/>
              <a:gd name="connsiteX2" fmla="*/ 1657286 w 1657286"/>
              <a:gd name="connsiteY2" fmla="*/ 994371 h 994371"/>
              <a:gd name="connsiteX3" fmla="*/ 0 w 1657286"/>
              <a:gd name="connsiteY3" fmla="*/ 994371 h 994371"/>
              <a:gd name="connsiteX4" fmla="*/ 0 w 1657286"/>
              <a:gd name="connsiteY4" fmla="*/ 0 h 994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7286" h="994371">
                <a:moveTo>
                  <a:pt x="0" y="0"/>
                </a:moveTo>
                <a:lnTo>
                  <a:pt x="1657286" y="0"/>
                </a:lnTo>
                <a:lnTo>
                  <a:pt x="1657286" y="994371"/>
                </a:lnTo>
                <a:lnTo>
                  <a:pt x="0" y="994371"/>
                </a:lnTo>
                <a:lnTo>
                  <a:pt x="0" y="0"/>
                </a:lnTo>
                <a:close/>
              </a:path>
            </a:pathLst>
          </a:custGeom>
          <a:ln>
            <a:solidFill>
              <a:srgbClr val="00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1400" kern="1200" dirty="0">
                <a:latin typeface="+mj-lt"/>
              </a:rPr>
              <a:t>DRH</a:t>
            </a:r>
          </a:p>
        </p:txBody>
      </p:sp>
      <p:sp>
        <p:nvSpPr>
          <p:cNvPr id="13" name="Forme libre : forme 12">
            <a:extLst>
              <a:ext uri="{FF2B5EF4-FFF2-40B4-BE49-F238E27FC236}">
                <a16:creationId xmlns:a16="http://schemas.microsoft.com/office/drawing/2014/main" id="{C0121CEE-0B9C-47F2-8E3A-52A04BC143D1}"/>
              </a:ext>
            </a:extLst>
          </p:cNvPr>
          <p:cNvSpPr/>
          <p:nvPr/>
        </p:nvSpPr>
        <p:spPr>
          <a:xfrm>
            <a:off x="323528" y="5301212"/>
            <a:ext cx="1260000" cy="756000"/>
          </a:xfrm>
          <a:custGeom>
            <a:avLst/>
            <a:gdLst>
              <a:gd name="connsiteX0" fmla="*/ 0 w 1657286"/>
              <a:gd name="connsiteY0" fmla="*/ 0 h 994371"/>
              <a:gd name="connsiteX1" fmla="*/ 1657286 w 1657286"/>
              <a:gd name="connsiteY1" fmla="*/ 0 h 994371"/>
              <a:gd name="connsiteX2" fmla="*/ 1657286 w 1657286"/>
              <a:gd name="connsiteY2" fmla="*/ 994371 h 994371"/>
              <a:gd name="connsiteX3" fmla="*/ 0 w 1657286"/>
              <a:gd name="connsiteY3" fmla="*/ 994371 h 994371"/>
              <a:gd name="connsiteX4" fmla="*/ 0 w 1657286"/>
              <a:gd name="connsiteY4" fmla="*/ 0 h 994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7286" h="994371">
                <a:moveTo>
                  <a:pt x="0" y="0"/>
                </a:moveTo>
                <a:lnTo>
                  <a:pt x="1657286" y="0"/>
                </a:lnTo>
                <a:lnTo>
                  <a:pt x="1657286" y="994371"/>
                </a:lnTo>
                <a:lnTo>
                  <a:pt x="0" y="994371"/>
                </a:lnTo>
                <a:lnTo>
                  <a:pt x="0" y="0"/>
                </a:lnTo>
                <a:close/>
              </a:path>
            </a:pathLst>
          </a:custGeom>
          <a:solidFill>
            <a:schemeClr val="accent6">
              <a:lumMod val="20000"/>
              <a:lumOff val="80000"/>
            </a:schemeClr>
          </a:solidFill>
          <a:ln>
            <a:solidFill>
              <a:srgbClr val="00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1200" kern="1200" dirty="0">
                <a:solidFill>
                  <a:srgbClr val="002060"/>
                </a:solidFill>
                <a:latin typeface="+mj-lt"/>
              </a:rPr>
              <a:t>Informatique</a:t>
            </a:r>
          </a:p>
        </p:txBody>
      </p:sp>
      <p:sp>
        <p:nvSpPr>
          <p:cNvPr id="17" name="Rectangle 16">
            <a:extLst>
              <a:ext uri="{FF2B5EF4-FFF2-40B4-BE49-F238E27FC236}">
                <a16:creationId xmlns:a16="http://schemas.microsoft.com/office/drawing/2014/main" id="{39447760-D392-43EE-8EE0-B63D866BCCDC}"/>
              </a:ext>
            </a:extLst>
          </p:cNvPr>
          <p:cNvSpPr/>
          <p:nvPr/>
        </p:nvSpPr>
        <p:spPr>
          <a:xfrm>
            <a:off x="5162728" y="2996952"/>
            <a:ext cx="3297704" cy="2826465"/>
          </a:xfrm>
          <a:prstGeom prst="rect">
            <a:avLst/>
          </a:prstGeom>
          <a:noFill/>
        </p:spPr>
      </p:sp>
      <p:sp>
        <p:nvSpPr>
          <p:cNvPr id="19" name="Forme libre : forme 18">
            <a:extLst>
              <a:ext uri="{FF2B5EF4-FFF2-40B4-BE49-F238E27FC236}">
                <a16:creationId xmlns:a16="http://schemas.microsoft.com/office/drawing/2014/main" id="{2DF12313-7ACC-4C65-837A-F38E8D2F532B}"/>
              </a:ext>
            </a:extLst>
          </p:cNvPr>
          <p:cNvSpPr/>
          <p:nvPr/>
        </p:nvSpPr>
        <p:spPr>
          <a:xfrm>
            <a:off x="4644008" y="2996952"/>
            <a:ext cx="1465449" cy="883270"/>
          </a:xfrm>
          <a:custGeom>
            <a:avLst/>
            <a:gdLst>
              <a:gd name="connsiteX0" fmla="*/ 0 w 1319081"/>
              <a:gd name="connsiteY0" fmla="*/ 147215 h 883270"/>
              <a:gd name="connsiteX1" fmla="*/ 147215 w 1319081"/>
              <a:gd name="connsiteY1" fmla="*/ 0 h 883270"/>
              <a:gd name="connsiteX2" fmla="*/ 1171866 w 1319081"/>
              <a:gd name="connsiteY2" fmla="*/ 0 h 883270"/>
              <a:gd name="connsiteX3" fmla="*/ 1319081 w 1319081"/>
              <a:gd name="connsiteY3" fmla="*/ 147215 h 883270"/>
              <a:gd name="connsiteX4" fmla="*/ 1319081 w 1319081"/>
              <a:gd name="connsiteY4" fmla="*/ 736055 h 883270"/>
              <a:gd name="connsiteX5" fmla="*/ 1171866 w 1319081"/>
              <a:gd name="connsiteY5" fmla="*/ 883270 h 883270"/>
              <a:gd name="connsiteX6" fmla="*/ 147215 w 1319081"/>
              <a:gd name="connsiteY6" fmla="*/ 883270 h 883270"/>
              <a:gd name="connsiteX7" fmla="*/ 0 w 1319081"/>
              <a:gd name="connsiteY7" fmla="*/ 736055 h 883270"/>
              <a:gd name="connsiteX8" fmla="*/ 0 w 1319081"/>
              <a:gd name="connsiteY8" fmla="*/ 147215 h 883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9081" h="883270">
                <a:moveTo>
                  <a:pt x="0" y="147215"/>
                </a:moveTo>
                <a:cubicBezTo>
                  <a:pt x="0" y="65910"/>
                  <a:pt x="65910" y="0"/>
                  <a:pt x="147215" y="0"/>
                </a:cubicBezTo>
                <a:lnTo>
                  <a:pt x="1171866" y="0"/>
                </a:lnTo>
                <a:cubicBezTo>
                  <a:pt x="1253171" y="0"/>
                  <a:pt x="1319081" y="65910"/>
                  <a:pt x="1319081" y="147215"/>
                </a:cubicBezTo>
                <a:lnTo>
                  <a:pt x="1319081" y="736055"/>
                </a:lnTo>
                <a:cubicBezTo>
                  <a:pt x="1319081" y="817360"/>
                  <a:pt x="1253171" y="883270"/>
                  <a:pt x="1171866" y="883270"/>
                </a:cubicBezTo>
                <a:lnTo>
                  <a:pt x="147215" y="883270"/>
                </a:lnTo>
                <a:cubicBezTo>
                  <a:pt x="65910" y="883270"/>
                  <a:pt x="0" y="817360"/>
                  <a:pt x="0" y="736055"/>
                </a:cubicBezTo>
                <a:lnTo>
                  <a:pt x="0" y="147215"/>
                </a:lnTo>
                <a:close/>
              </a:path>
            </a:pathLst>
          </a:cu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0268" tIns="71693" rIns="100268" bIns="71693" numCol="1" spcCol="1270" anchor="ctr" anchorCtr="0">
            <a:noAutofit/>
          </a:bodyPr>
          <a:lstStyle/>
          <a:p>
            <a:pPr marL="0" lvl="0" indent="0" algn="ctr" defTabSz="666750">
              <a:lnSpc>
                <a:spcPct val="90000"/>
              </a:lnSpc>
              <a:spcBef>
                <a:spcPct val="0"/>
              </a:spcBef>
              <a:spcAft>
                <a:spcPct val="35000"/>
              </a:spcAft>
              <a:buNone/>
            </a:pPr>
            <a:r>
              <a:rPr lang="fr-FR" sz="1500" kern="1200" dirty="0"/>
              <a:t>Des visons différentes</a:t>
            </a:r>
          </a:p>
        </p:txBody>
      </p:sp>
      <p:sp>
        <p:nvSpPr>
          <p:cNvPr id="21" name="Forme libre : forme 20">
            <a:extLst>
              <a:ext uri="{FF2B5EF4-FFF2-40B4-BE49-F238E27FC236}">
                <a16:creationId xmlns:a16="http://schemas.microsoft.com/office/drawing/2014/main" id="{44702D2C-F52F-4F29-AADC-A771660CCDBB}"/>
              </a:ext>
            </a:extLst>
          </p:cNvPr>
          <p:cNvSpPr/>
          <p:nvPr/>
        </p:nvSpPr>
        <p:spPr>
          <a:xfrm>
            <a:off x="4644008" y="3968549"/>
            <a:ext cx="1465449" cy="883270"/>
          </a:xfrm>
          <a:custGeom>
            <a:avLst/>
            <a:gdLst>
              <a:gd name="connsiteX0" fmla="*/ 0 w 1319081"/>
              <a:gd name="connsiteY0" fmla="*/ 147215 h 883270"/>
              <a:gd name="connsiteX1" fmla="*/ 147215 w 1319081"/>
              <a:gd name="connsiteY1" fmla="*/ 0 h 883270"/>
              <a:gd name="connsiteX2" fmla="*/ 1171866 w 1319081"/>
              <a:gd name="connsiteY2" fmla="*/ 0 h 883270"/>
              <a:gd name="connsiteX3" fmla="*/ 1319081 w 1319081"/>
              <a:gd name="connsiteY3" fmla="*/ 147215 h 883270"/>
              <a:gd name="connsiteX4" fmla="*/ 1319081 w 1319081"/>
              <a:gd name="connsiteY4" fmla="*/ 736055 h 883270"/>
              <a:gd name="connsiteX5" fmla="*/ 1171866 w 1319081"/>
              <a:gd name="connsiteY5" fmla="*/ 883270 h 883270"/>
              <a:gd name="connsiteX6" fmla="*/ 147215 w 1319081"/>
              <a:gd name="connsiteY6" fmla="*/ 883270 h 883270"/>
              <a:gd name="connsiteX7" fmla="*/ 0 w 1319081"/>
              <a:gd name="connsiteY7" fmla="*/ 736055 h 883270"/>
              <a:gd name="connsiteX8" fmla="*/ 0 w 1319081"/>
              <a:gd name="connsiteY8" fmla="*/ 147215 h 883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9081" h="883270">
                <a:moveTo>
                  <a:pt x="0" y="147215"/>
                </a:moveTo>
                <a:cubicBezTo>
                  <a:pt x="0" y="65910"/>
                  <a:pt x="65910" y="0"/>
                  <a:pt x="147215" y="0"/>
                </a:cubicBezTo>
                <a:lnTo>
                  <a:pt x="1171866" y="0"/>
                </a:lnTo>
                <a:cubicBezTo>
                  <a:pt x="1253171" y="0"/>
                  <a:pt x="1319081" y="65910"/>
                  <a:pt x="1319081" y="147215"/>
                </a:cubicBezTo>
                <a:lnTo>
                  <a:pt x="1319081" y="736055"/>
                </a:lnTo>
                <a:cubicBezTo>
                  <a:pt x="1319081" y="817360"/>
                  <a:pt x="1253171" y="883270"/>
                  <a:pt x="1171866" y="883270"/>
                </a:cubicBezTo>
                <a:lnTo>
                  <a:pt x="147215" y="883270"/>
                </a:lnTo>
                <a:cubicBezTo>
                  <a:pt x="65910" y="883270"/>
                  <a:pt x="0" y="817360"/>
                  <a:pt x="0" y="736055"/>
                </a:cubicBezTo>
                <a:lnTo>
                  <a:pt x="0" y="147215"/>
                </a:lnTo>
                <a:close/>
              </a:path>
            </a:pathLst>
          </a:custGeom>
          <a:solidFill>
            <a:srgbClr val="FFC000"/>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0268" tIns="71693" rIns="100268" bIns="71693" numCol="1" spcCol="1270" anchor="ctr" anchorCtr="0">
            <a:noAutofit/>
          </a:bodyPr>
          <a:lstStyle/>
          <a:p>
            <a:pPr marL="0" lvl="0" indent="0" algn="ctr" defTabSz="666750">
              <a:lnSpc>
                <a:spcPct val="90000"/>
              </a:lnSpc>
              <a:spcBef>
                <a:spcPct val="0"/>
              </a:spcBef>
              <a:spcAft>
                <a:spcPct val="35000"/>
              </a:spcAft>
              <a:buNone/>
            </a:pPr>
            <a:r>
              <a:rPr lang="fr-FR" sz="1500" kern="1200" dirty="0">
                <a:solidFill>
                  <a:schemeClr val="tx1"/>
                </a:solidFill>
              </a:rPr>
              <a:t>Des risques différents</a:t>
            </a:r>
          </a:p>
        </p:txBody>
      </p:sp>
      <p:sp>
        <p:nvSpPr>
          <p:cNvPr id="23" name="Forme libre : forme 22">
            <a:extLst>
              <a:ext uri="{FF2B5EF4-FFF2-40B4-BE49-F238E27FC236}">
                <a16:creationId xmlns:a16="http://schemas.microsoft.com/office/drawing/2014/main" id="{1F4B124B-C164-40D5-9619-60AAA3796D31}"/>
              </a:ext>
            </a:extLst>
          </p:cNvPr>
          <p:cNvSpPr/>
          <p:nvPr/>
        </p:nvSpPr>
        <p:spPr>
          <a:xfrm>
            <a:off x="4644008" y="4940146"/>
            <a:ext cx="1465449" cy="883270"/>
          </a:xfrm>
          <a:custGeom>
            <a:avLst/>
            <a:gdLst>
              <a:gd name="connsiteX0" fmla="*/ 0 w 1319081"/>
              <a:gd name="connsiteY0" fmla="*/ 147215 h 883270"/>
              <a:gd name="connsiteX1" fmla="*/ 147215 w 1319081"/>
              <a:gd name="connsiteY1" fmla="*/ 0 h 883270"/>
              <a:gd name="connsiteX2" fmla="*/ 1171866 w 1319081"/>
              <a:gd name="connsiteY2" fmla="*/ 0 h 883270"/>
              <a:gd name="connsiteX3" fmla="*/ 1319081 w 1319081"/>
              <a:gd name="connsiteY3" fmla="*/ 147215 h 883270"/>
              <a:gd name="connsiteX4" fmla="*/ 1319081 w 1319081"/>
              <a:gd name="connsiteY4" fmla="*/ 736055 h 883270"/>
              <a:gd name="connsiteX5" fmla="*/ 1171866 w 1319081"/>
              <a:gd name="connsiteY5" fmla="*/ 883270 h 883270"/>
              <a:gd name="connsiteX6" fmla="*/ 147215 w 1319081"/>
              <a:gd name="connsiteY6" fmla="*/ 883270 h 883270"/>
              <a:gd name="connsiteX7" fmla="*/ 0 w 1319081"/>
              <a:gd name="connsiteY7" fmla="*/ 736055 h 883270"/>
              <a:gd name="connsiteX8" fmla="*/ 0 w 1319081"/>
              <a:gd name="connsiteY8" fmla="*/ 147215 h 883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9081" h="883270">
                <a:moveTo>
                  <a:pt x="0" y="147215"/>
                </a:moveTo>
                <a:cubicBezTo>
                  <a:pt x="0" y="65910"/>
                  <a:pt x="65910" y="0"/>
                  <a:pt x="147215" y="0"/>
                </a:cubicBezTo>
                <a:lnTo>
                  <a:pt x="1171866" y="0"/>
                </a:lnTo>
                <a:cubicBezTo>
                  <a:pt x="1253171" y="0"/>
                  <a:pt x="1319081" y="65910"/>
                  <a:pt x="1319081" y="147215"/>
                </a:cubicBezTo>
                <a:lnTo>
                  <a:pt x="1319081" y="736055"/>
                </a:lnTo>
                <a:cubicBezTo>
                  <a:pt x="1319081" y="817360"/>
                  <a:pt x="1253171" y="883270"/>
                  <a:pt x="1171866" y="883270"/>
                </a:cubicBezTo>
                <a:lnTo>
                  <a:pt x="147215" y="883270"/>
                </a:lnTo>
                <a:cubicBezTo>
                  <a:pt x="65910" y="883270"/>
                  <a:pt x="0" y="817360"/>
                  <a:pt x="0" y="736055"/>
                </a:cubicBezTo>
                <a:lnTo>
                  <a:pt x="0" y="147215"/>
                </a:lnTo>
                <a:close/>
              </a:path>
            </a:pathLst>
          </a:custGeom>
          <a:solidFill>
            <a:srgbClr val="FF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0268" tIns="71693" rIns="100268" bIns="71693" numCol="1" spcCol="1270" anchor="ctr" anchorCtr="0">
            <a:noAutofit/>
          </a:bodyPr>
          <a:lstStyle/>
          <a:p>
            <a:pPr marL="0" lvl="0" indent="0" algn="ctr" defTabSz="666750">
              <a:lnSpc>
                <a:spcPct val="90000"/>
              </a:lnSpc>
              <a:spcBef>
                <a:spcPct val="0"/>
              </a:spcBef>
              <a:spcAft>
                <a:spcPct val="35000"/>
              </a:spcAft>
              <a:buNone/>
            </a:pPr>
            <a:r>
              <a:rPr lang="fr-FR" sz="1500" kern="1200" dirty="0"/>
              <a:t>Des opportunités différentes</a:t>
            </a:r>
          </a:p>
        </p:txBody>
      </p:sp>
      <p:sp>
        <p:nvSpPr>
          <p:cNvPr id="24" name="Ellipse 23">
            <a:extLst>
              <a:ext uri="{FF2B5EF4-FFF2-40B4-BE49-F238E27FC236}">
                <a16:creationId xmlns:a16="http://schemas.microsoft.com/office/drawing/2014/main" id="{2DCA0E85-97C6-4035-A659-71EA60C14B70}"/>
              </a:ext>
            </a:extLst>
          </p:cNvPr>
          <p:cNvSpPr/>
          <p:nvPr/>
        </p:nvSpPr>
        <p:spPr bwMode="auto">
          <a:xfrm>
            <a:off x="7088232" y="3501008"/>
            <a:ext cx="1876256" cy="1728192"/>
          </a:xfrm>
          <a:prstGeom prst="ellipse">
            <a:avLst/>
          </a:prstGeom>
          <a:solidFill>
            <a:schemeClr val="accent5"/>
          </a:solidFill>
          <a:ln w="12700" cap="flat" cmpd="sng" algn="ctr">
            <a:solidFill>
              <a:schemeClr val="tx1"/>
            </a:solidFill>
            <a:prstDash val="solid"/>
            <a:round/>
            <a:headEnd type="none" w="med" len="med"/>
            <a:tailEnd type="none" w="med" len="med"/>
          </a:ln>
          <a:effectLst>
            <a:innerShdw blurRad="254000" dist="50800" dir="2700000">
              <a:prstClr val="black">
                <a:alpha val="50000"/>
              </a:prstClr>
            </a:inn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99"/>
                </a:solidFill>
                <a:effectLst/>
                <a:latin typeface="Arial" panose="020B0604020202020204" pitchFamily="34" charset="0"/>
              </a:rPr>
              <a:t>Une action commune</a:t>
            </a:r>
          </a:p>
        </p:txBody>
      </p:sp>
      <p:sp>
        <p:nvSpPr>
          <p:cNvPr id="25" name="Flèche : droite 24">
            <a:extLst>
              <a:ext uri="{FF2B5EF4-FFF2-40B4-BE49-F238E27FC236}">
                <a16:creationId xmlns:a16="http://schemas.microsoft.com/office/drawing/2014/main" id="{CDFCAD4A-BCD1-4CFE-9435-E18C6FBAB9BA}"/>
              </a:ext>
            </a:extLst>
          </p:cNvPr>
          <p:cNvSpPr/>
          <p:nvPr/>
        </p:nvSpPr>
        <p:spPr bwMode="auto">
          <a:xfrm rot="1659363">
            <a:off x="6096355" y="3439504"/>
            <a:ext cx="1144438" cy="555146"/>
          </a:xfrm>
          <a:prstGeom prst="rightArrow">
            <a:avLst/>
          </a:prstGeom>
          <a:solidFill>
            <a:schemeClr val="accent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a:ln>
                <a:noFill/>
              </a:ln>
              <a:solidFill>
                <a:schemeClr val="accent1"/>
              </a:solidFill>
              <a:effectLst/>
              <a:latin typeface="Arial" panose="020B0604020202020204" pitchFamily="34" charset="0"/>
            </a:endParaRPr>
          </a:p>
        </p:txBody>
      </p:sp>
      <p:sp>
        <p:nvSpPr>
          <p:cNvPr id="26" name="Flèche : droite 25">
            <a:extLst>
              <a:ext uri="{FF2B5EF4-FFF2-40B4-BE49-F238E27FC236}">
                <a16:creationId xmlns:a16="http://schemas.microsoft.com/office/drawing/2014/main" id="{DC3DEC74-268B-433F-BAFF-6FF88AD7428C}"/>
              </a:ext>
            </a:extLst>
          </p:cNvPr>
          <p:cNvSpPr/>
          <p:nvPr/>
        </p:nvSpPr>
        <p:spPr bwMode="auto">
          <a:xfrm rot="19940637" flipV="1">
            <a:off x="6143583" y="4887027"/>
            <a:ext cx="1144438" cy="555146"/>
          </a:xfrm>
          <a:prstGeom prst="rightArrow">
            <a:avLst/>
          </a:prstGeom>
          <a:solidFill>
            <a:schemeClr val="accent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a:ln>
                <a:noFill/>
              </a:ln>
              <a:solidFill>
                <a:schemeClr val="accent1"/>
              </a:solidFill>
              <a:effectLst/>
              <a:latin typeface="Arial" panose="020B0604020202020204" pitchFamily="34" charset="0"/>
            </a:endParaRPr>
          </a:p>
        </p:txBody>
      </p:sp>
      <p:sp>
        <p:nvSpPr>
          <p:cNvPr id="27" name="Flèche : droite 26">
            <a:extLst>
              <a:ext uri="{FF2B5EF4-FFF2-40B4-BE49-F238E27FC236}">
                <a16:creationId xmlns:a16="http://schemas.microsoft.com/office/drawing/2014/main" id="{1DA78C4F-2F72-473C-A9FF-27C7753F4323}"/>
              </a:ext>
            </a:extLst>
          </p:cNvPr>
          <p:cNvSpPr/>
          <p:nvPr/>
        </p:nvSpPr>
        <p:spPr bwMode="auto">
          <a:xfrm>
            <a:off x="6179731" y="4149080"/>
            <a:ext cx="908501" cy="555146"/>
          </a:xfrm>
          <a:prstGeom prst="rightArrow">
            <a:avLst/>
          </a:prstGeom>
          <a:solidFill>
            <a:schemeClr val="accent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a:ln>
                <a:noFill/>
              </a:ln>
              <a:solidFill>
                <a:schemeClr val="accent1"/>
              </a:solidFill>
              <a:effectLst/>
              <a:latin typeface="Arial" panose="020B0604020202020204" pitchFamily="34" charset="0"/>
            </a:endParaRPr>
          </a:p>
        </p:txBody>
      </p:sp>
      <p:sp>
        <p:nvSpPr>
          <p:cNvPr id="29" name="Forme libre : forme 28">
            <a:extLst>
              <a:ext uri="{FF2B5EF4-FFF2-40B4-BE49-F238E27FC236}">
                <a16:creationId xmlns:a16="http://schemas.microsoft.com/office/drawing/2014/main" id="{1E5C15F0-6735-4602-8B1D-02A2EA2EA9A1}"/>
              </a:ext>
            </a:extLst>
          </p:cNvPr>
          <p:cNvSpPr/>
          <p:nvPr/>
        </p:nvSpPr>
        <p:spPr>
          <a:xfrm>
            <a:off x="323528" y="4437112"/>
            <a:ext cx="1260000" cy="756000"/>
          </a:xfrm>
          <a:custGeom>
            <a:avLst/>
            <a:gdLst>
              <a:gd name="connsiteX0" fmla="*/ 0 w 1657286"/>
              <a:gd name="connsiteY0" fmla="*/ 0 h 994371"/>
              <a:gd name="connsiteX1" fmla="*/ 1657286 w 1657286"/>
              <a:gd name="connsiteY1" fmla="*/ 0 h 994371"/>
              <a:gd name="connsiteX2" fmla="*/ 1657286 w 1657286"/>
              <a:gd name="connsiteY2" fmla="*/ 994371 h 994371"/>
              <a:gd name="connsiteX3" fmla="*/ 0 w 1657286"/>
              <a:gd name="connsiteY3" fmla="*/ 994371 h 994371"/>
              <a:gd name="connsiteX4" fmla="*/ 0 w 1657286"/>
              <a:gd name="connsiteY4" fmla="*/ 0 h 994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7286" h="994371">
                <a:moveTo>
                  <a:pt x="0" y="0"/>
                </a:moveTo>
                <a:lnTo>
                  <a:pt x="1657286" y="0"/>
                </a:lnTo>
                <a:lnTo>
                  <a:pt x="1657286" y="994371"/>
                </a:lnTo>
                <a:lnTo>
                  <a:pt x="0" y="994371"/>
                </a:lnTo>
                <a:lnTo>
                  <a:pt x="0" y="0"/>
                </a:lnTo>
                <a:close/>
              </a:path>
            </a:pathLst>
          </a:custGeom>
          <a:solidFill>
            <a:srgbClr val="FFC000"/>
          </a:solidFill>
          <a:ln>
            <a:solidFill>
              <a:srgbClr val="00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1400" kern="1200" dirty="0">
                <a:solidFill>
                  <a:schemeClr val="tx1"/>
                </a:solidFill>
                <a:latin typeface="+mj-lt"/>
              </a:rPr>
              <a:t>Qualité</a:t>
            </a:r>
          </a:p>
        </p:txBody>
      </p:sp>
      <p:sp>
        <p:nvSpPr>
          <p:cNvPr id="30" name="Forme libre : forme 29">
            <a:extLst>
              <a:ext uri="{FF2B5EF4-FFF2-40B4-BE49-F238E27FC236}">
                <a16:creationId xmlns:a16="http://schemas.microsoft.com/office/drawing/2014/main" id="{90108F73-10A5-46E6-81BB-69F66A3D2597}"/>
              </a:ext>
            </a:extLst>
          </p:cNvPr>
          <p:cNvSpPr/>
          <p:nvPr/>
        </p:nvSpPr>
        <p:spPr>
          <a:xfrm>
            <a:off x="2987823" y="5301212"/>
            <a:ext cx="1260000" cy="756000"/>
          </a:xfrm>
          <a:custGeom>
            <a:avLst/>
            <a:gdLst>
              <a:gd name="connsiteX0" fmla="*/ 0 w 1657286"/>
              <a:gd name="connsiteY0" fmla="*/ 0 h 994371"/>
              <a:gd name="connsiteX1" fmla="*/ 1657286 w 1657286"/>
              <a:gd name="connsiteY1" fmla="*/ 0 h 994371"/>
              <a:gd name="connsiteX2" fmla="*/ 1657286 w 1657286"/>
              <a:gd name="connsiteY2" fmla="*/ 994371 h 994371"/>
              <a:gd name="connsiteX3" fmla="*/ 0 w 1657286"/>
              <a:gd name="connsiteY3" fmla="*/ 994371 h 994371"/>
              <a:gd name="connsiteX4" fmla="*/ 0 w 1657286"/>
              <a:gd name="connsiteY4" fmla="*/ 0 h 994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7286" h="994371">
                <a:moveTo>
                  <a:pt x="0" y="0"/>
                </a:moveTo>
                <a:lnTo>
                  <a:pt x="1657286" y="0"/>
                </a:lnTo>
                <a:lnTo>
                  <a:pt x="1657286" y="994371"/>
                </a:lnTo>
                <a:lnTo>
                  <a:pt x="0" y="994371"/>
                </a:lnTo>
                <a:lnTo>
                  <a:pt x="0" y="0"/>
                </a:lnTo>
                <a:close/>
              </a:path>
            </a:pathLst>
          </a:custGeom>
          <a:solidFill>
            <a:srgbClr val="C00000"/>
          </a:solidFill>
          <a:ln>
            <a:solidFill>
              <a:srgbClr val="00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1050" kern="1200" dirty="0">
                <a:solidFill>
                  <a:schemeClr val="tx1"/>
                </a:solidFill>
                <a:latin typeface="+mj-lt"/>
              </a:rPr>
              <a:t>Communication</a:t>
            </a:r>
          </a:p>
        </p:txBody>
      </p:sp>
      <p:sp>
        <p:nvSpPr>
          <p:cNvPr id="31" name="Forme libre : forme 30">
            <a:extLst>
              <a:ext uri="{FF2B5EF4-FFF2-40B4-BE49-F238E27FC236}">
                <a16:creationId xmlns:a16="http://schemas.microsoft.com/office/drawing/2014/main" id="{3FCFD6E6-E419-4D65-B951-335B5BF22CEF}"/>
              </a:ext>
            </a:extLst>
          </p:cNvPr>
          <p:cNvSpPr/>
          <p:nvPr/>
        </p:nvSpPr>
        <p:spPr>
          <a:xfrm>
            <a:off x="323528" y="2241414"/>
            <a:ext cx="3939183" cy="359410"/>
          </a:xfrm>
          <a:custGeom>
            <a:avLst/>
            <a:gdLst>
              <a:gd name="connsiteX0" fmla="*/ 0 w 1657286"/>
              <a:gd name="connsiteY0" fmla="*/ 0 h 994371"/>
              <a:gd name="connsiteX1" fmla="*/ 1657286 w 1657286"/>
              <a:gd name="connsiteY1" fmla="*/ 0 h 994371"/>
              <a:gd name="connsiteX2" fmla="*/ 1657286 w 1657286"/>
              <a:gd name="connsiteY2" fmla="*/ 994371 h 994371"/>
              <a:gd name="connsiteX3" fmla="*/ 0 w 1657286"/>
              <a:gd name="connsiteY3" fmla="*/ 994371 h 994371"/>
              <a:gd name="connsiteX4" fmla="*/ 0 w 1657286"/>
              <a:gd name="connsiteY4" fmla="*/ 0 h 994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7286" h="994371">
                <a:moveTo>
                  <a:pt x="0" y="0"/>
                </a:moveTo>
                <a:lnTo>
                  <a:pt x="1657286" y="0"/>
                </a:lnTo>
                <a:lnTo>
                  <a:pt x="1657286" y="994371"/>
                </a:lnTo>
                <a:lnTo>
                  <a:pt x="0" y="994371"/>
                </a:lnTo>
                <a:lnTo>
                  <a:pt x="0" y="0"/>
                </a:lnTo>
                <a:close/>
              </a:path>
            </a:pathLst>
          </a:custGeom>
          <a:solidFill>
            <a:schemeClr val="bg1">
              <a:lumMod val="50000"/>
            </a:schemeClr>
          </a:solidFill>
          <a:ln>
            <a:solidFill>
              <a:srgbClr val="00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1400" kern="1200" dirty="0">
                <a:latin typeface="+mj-lt"/>
              </a:rPr>
              <a:t>Direction Générale</a:t>
            </a:r>
          </a:p>
        </p:txBody>
      </p:sp>
      <p:sp>
        <p:nvSpPr>
          <p:cNvPr id="14" name="Rectangle : coins arrondis 13">
            <a:extLst>
              <a:ext uri="{FF2B5EF4-FFF2-40B4-BE49-F238E27FC236}">
                <a16:creationId xmlns:a16="http://schemas.microsoft.com/office/drawing/2014/main" id="{2D7E4EBF-670E-4E6B-8468-D83F37C95965}"/>
              </a:ext>
            </a:extLst>
          </p:cNvPr>
          <p:cNvSpPr/>
          <p:nvPr/>
        </p:nvSpPr>
        <p:spPr bwMode="auto">
          <a:xfrm>
            <a:off x="179512" y="2038852"/>
            <a:ext cx="4250206" cy="4342476"/>
          </a:xfrm>
          <a:prstGeom prst="roundRect">
            <a:avLst>
              <a:gd name="adj" fmla="val 4546"/>
            </a:avLst>
          </a:prstGeom>
          <a:noFill/>
          <a:ln w="571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a:ln>
                <a:noFill/>
              </a:ln>
              <a:solidFill>
                <a:schemeClr val="accent1"/>
              </a:solidFill>
              <a:effectLst/>
              <a:latin typeface="Arial" panose="020B0604020202020204" pitchFamily="34" charset="0"/>
            </a:endParaRPr>
          </a:p>
        </p:txBody>
      </p:sp>
    </p:spTree>
    <p:extLst>
      <p:ext uri="{BB962C8B-B14F-4D97-AF65-F5344CB8AC3E}">
        <p14:creationId xmlns:p14="http://schemas.microsoft.com/office/powerpoint/2010/main" val="1708304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731A2C-81A3-4A48-9C9C-B2DA2A7D54CA}"/>
              </a:ext>
            </a:extLst>
          </p:cNvPr>
          <p:cNvSpPr>
            <a:spLocks noGrp="1"/>
          </p:cNvSpPr>
          <p:nvPr>
            <p:ph type="title"/>
          </p:nvPr>
        </p:nvSpPr>
        <p:spPr>
          <a:xfrm>
            <a:off x="539552" y="620712"/>
            <a:ext cx="8247261" cy="792063"/>
          </a:xfrm>
        </p:spPr>
        <p:txBody>
          <a:bodyPr/>
          <a:lstStyle/>
          <a:p>
            <a:r>
              <a:rPr lang="fr-FR" dirty="0"/>
              <a:t>La sécurité du consommateur</a:t>
            </a:r>
            <a:br>
              <a:rPr lang="fr-FR" dirty="0"/>
            </a:br>
            <a:r>
              <a:rPr lang="fr-FR" dirty="0"/>
              <a:t>ou de l’utilisateur</a:t>
            </a:r>
          </a:p>
        </p:txBody>
      </p:sp>
      <p:sp>
        <p:nvSpPr>
          <p:cNvPr id="4" name="Rectangle 3">
            <a:extLst>
              <a:ext uri="{FF2B5EF4-FFF2-40B4-BE49-F238E27FC236}">
                <a16:creationId xmlns:a16="http://schemas.microsoft.com/office/drawing/2014/main" id="{EC8642A7-58C5-4228-9959-68ED288A3CC7}"/>
              </a:ext>
            </a:extLst>
          </p:cNvPr>
          <p:cNvSpPr/>
          <p:nvPr/>
        </p:nvSpPr>
        <p:spPr bwMode="auto">
          <a:xfrm>
            <a:off x="2843808" y="2204864"/>
            <a:ext cx="2592288" cy="576064"/>
          </a:xfrm>
          <a:prstGeom prst="rect">
            <a:avLst/>
          </a:prstGeom>
          <a:solidFill>
            <a:srgbClr val="FF00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2400" b="1" i="0" u="none" strike="noStrike" cap="none" normalizeH="0" baseline="0" dirty="0">
                <a:ln>
                  <a:noFill/>
                </a:ln>
                <a:solidFill>
                  <a:schemeClr val="tx1"/>
                </a:solidFill>
                <a:effectLst/>
                <a:latin typeface="Arial" panose="020B0604020202020204" pitchFamily="34" charset="0"/>
              </a:rPr>
              <a:t>Sécurité</a:t>
            </a:r>
          </a:p>
        </p:txBody>
      </p:sp>
      <p:sp>
        <p:nvSpPr>
          <p:cNvPr id="5" name="Rectangle 4">
            <a:extLst>
              <a:ext uri="{FF2B5EF4-FFF2-40B4-BE49-F238E27FC236}">
                <a16:creationId xmlns:a16="http://schemas.microsoft.com/office/drawing/2014/main" id="{B0180F5D-901F-4448-8C2F-343F93D27CA2}"/>
              </a:ext>
            </a:extLst>
          </p:cNvPr>
          <p:cNvSpPr/>
          <p:nvPr/>
        </p:nvSpPr>
        <p:spPr bwMode="auto">
          <a:xfrm>
            <a:off x="899592" y="3573016"/>
            <a:ext cx="2376264" cy="792063"/>
          </a:xfrm>
          <a:prstGeom prst="rect">
            <a:avLst/>
          </a:prstGeom>
          <a:solidFill>
            <a:schemeClr val="tx2">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2000" b="1" i="0" u="none" strike="noStrike" cap="none" normalizeH="0" baseline="0" dirty="0">
                <a:ln>
                  <a:noFill/>
                </a:ln>
                <a:solidFill>
                  <a:srgbClr val="000000"/>
                </a:solidFill>
                <a:effectLst/>
                <a:latin typeface="Arial" panose="020B0604020202020204" pitchFamily="34" charset="0"/>
              </a:rPr>
              <a:t>Prévention</a:t>
            </a:r>
          </a:p>
        </p:txBody>
      </p:sp>
      <p:sp>
        <p:nvSpPr>
          <p:cNvPr id="6" name="Rectangle 5">
            <a:extLst>
              <a:ext uri="{FF2B5EF4-FFF2-40B4-BE49-F238E27FC236}">
                <a16:creationId xmlns:a16="http://schemas.microsoft.com/office/drawing/2014/main" id="{E7D52135-5921-4E3E-A6B6-10C2D3E249FF}"/>
              </a:ext>
            </a:extLst>
          </p:cNvPr>
          <p:cNvSpPr/>
          <p:nvPr/>
        </p:nvSpPr>
        <p:spPr bwMode="auto">
          <a:xfrm>
            <a:off x="5076056" y="3573016"/>
            <a:ext cx="2232248" cy="792063"/>
          </a:xfrm>
          <a:prstGeom prst="rect">
            <a:avLst/>
          </a:prstGeom>
          <a:solidFill>
            <a:srgbClr val="66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2000" b="1" i="0" u="none" strike="noStrike" cap="none" normalizeH="0" baseline="0" dirty="0">
                <a:ln>
                  <a:noFill/>
                </a:ln>
                <a:solidFill>
                  <a:srgbClr val="000000"/>
                </a:solidFill>
                <a:effectLst/>
                <a:latin typeface="Arial" panose="020B0604020202020204" pitchFamily="34" charset="0"/>
              </a:rPr>
              <a:t>Traitement des anomalies</a:t>
            </a:r>
          </a:p>
        </p:txBody>
      </p:sp>
      <p:sp>
        <p:nvSpPr>
          <p:cNvPr id="7" name="Rectangle 6">
            <a:extLst>
              <a:ext uri="{FF2B5EF4-FFF2-40B4-BE49-F238E27FC236}">
                <a16:creationId xmlns:a16="http://schemas.microsoft.com/office/drawing/2014/main" id="{6DEAA16A-854E-4287-B55A-85AB5DC954B0}"/>
              </a:ext>
            </a:extLst>
          </p:cNvPr>
          <p:cNvSpPr/>
          <p:nvPr/>
        </p:nvSpPr>
        <p:spPr bwMode="auto">
          <a:xfrm>
            <a:off x="899592" y="5157191"/>
            <a:ext cx="2376264" cy="1096835"/>
          </a:xfrm>
          <a:prstGeom prst="rect">
            <a:avLst/>
          </a:prstGeom>
          <a:solidFill>
            <a:srgbClr val="00FF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00"/>
                </a:solidFill>
                <a:effectLst/>
                <a:latin typeface="Arial" panose="020B0604020202020204" pitchFamily="34" charset="0"/>
              </a:rPr>
              <a:t>Méthodes type</a:t>
            </a:r>
          </a:p>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00"/>
                </a:solidFill>
                <a:effectLst/>
                <a:latin typeface="Arial" panose="020B0604020202020204" pitchFamily="34" charset="0"/>
              </a:rPr>
              <a:t>AMDEC</a:t>
            </a:r>
            <a:br>
              <a:rPr kumimoji="0" lang="fr-FR" sz="1800" b="1" i="0" u="none" strike="noStrike" cap="none" normalizeH="0" baseline="0" dirty="0">
                <a:ln>
                  <a:noFill/>
                </a:ln>
                <a:solidFill>
                  <a:srgbClr val="000000"/>
                </a:solidFill>
                <a:effectLst/>
                <a:latin typeface="Arial" panose="020B0604020202020204" pitchFamily="34" charset="0"/>
              </a:rPr>
            </a:br>
            <a:r>
              <a:rPr kumimoji="0" lang="fr-FR" sz="1800" b="1" i="0" u="none" strike="noStrike" cap="none" normalizeH="0" baseline="0" dirty="0">
                <a:ln>
                  <a:noFill/>
                </a:ln>
                <a:solidFill>
                  <a:srgbClr val="000000"/>
                </a:solidFill>
                <a:effectLst/>
                <a:latin typeface="Arial" panose="020B0604020202020204" pitchFamily="34" charset="0"/>
              </a:rPr>
              <a:t>HACCP</a:t>
            </a:r>
          </a:p>
        </p:txBody>
      </p:sp>
      <p:sp>
        <p:nvSpPr>
          <p:cNvPr id="8" name="Rectangle 7">
            <a:extLst>
              <a:ext uri="{FF2B5EF4-FFF2-40B4-BE49-F238E27FC236}">
                <a16:creationId xmlns:a16="http://schemas.microsoft.com/office/drawing/2014/main" id="{C6A34CF1-234B-4138-A889-35D3A9E872CC}"/>
              </a:ext>
            </a:extLst>
          </p:cNvPr>
          <p:cNvSpPr/>
          <p:nvPr/>
        </p:nvSpPr>
        <p:spPr bwMode="auto">
          <a:xfrm>
            <a:off x="3923928" y="5140452"/>
            <a:ext cx="2232248" cy="1096835"/>
          </a:xfrm>
          <a:prstGeom prst="rect">
            <a:avLst/>
          </a:prstGeom>
          <a:solidFill>
            <a:srgbClr val="00FF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00"/>
                </a:solidFill>
                <a:effectLst/>
                <a:latin typeface="Arial" panose="020B0604020202020204" pitchFamily="34" charset="0"/>
              </a:rPr>
              <a:t>Traçabilité</a:t>
            </a:r>
          </a:p>
        </p:txBody>
      </p:sp>
      <p:sp>
        <p:nvSpPr>
          <p:cNvPr id="9" name="Rectangle 8">
            <a:extLst>
              <a:ext uri="{FF2B5EF4-FFF2-40B4-BE49-F238E27FC236}">
                <a16:creationId xmlns:a16="http://schemas.microsoft.com/office/drawing/2014/main" id="{02FDECFD-E7B2-451B-AC79-2545BED2ECA3}"/>
              </a:ext>
            </a:extLst>
          </p:cNvPr>
          <p:cNvSpPr/>
          <p:nvPr/>
        </p:nvSpPr>
        <p:spPr bwMode="auto">
          <a:xfrm>
            <a:off x="6300192" y="5157191"/>
            <a:ext cx="2232248" cy="1096835"/>
          </a:xfrm>
          <a:prstGeom prst="rect">
            <a:avLst/>
          </a:prstGeom>
          <a:solidFill>
            <a:srgbClr val="00FF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00"/>
                </a:solidFill>
                <a:effectLst/>
                <a:latin typeface="Arial" panose="020B0604020202020204" pitchFamily="34" charset="0"/>
              </a:rPr>
              <a:t>Gestion de crise</a:t>
            </a:r>
          </a:p>
        </p:txBody>
      </p:sp>
      <p:cxnSp>
        <p:nvCxnSpPr>
          <p:cNvPr id="11" name="Connecteur droit avec flèche 10">
            <a:extLst>
              <a:ext uri="{FF2B5EF4-FFF2-40B4-BE49-F238E27FC236}">
                <a16:creationId xmlns:a16="http://schemas.microsoft.com/office/drawing/2014/main" id="{BD3C9D8C-A6BD-4D65-B043-38AF99C7C4DC}"/>
              </a:ext>
            </a:extLst>
          </p:cNvPr>
          <p:cNvCxnSpPr>
            <a:stCxn id="4" idx="2"/>
            <a:endCxn id="5" idx="0"/>
          </p:cNvCxnSpPr>
          <p:nvPr/>
        </p:nvCxnSpPr>
        <p:spPr bwMode="auto">
          <a:xfrm flipH="1">
            <a:off x="2087724" y="2780928"/>
            <a:ext cx="2052228" cy="792088"/>
          </a:xfrm>
          <a:prstGeom prst="straightConnector1">
            <a:avLst/>
          </a:prstGeom>
          <a:solidFill>
            <a:schemeClr val="bg1"/>
          </a:solidFill>
          <a:ln w="5715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Connecteur droit avec flèche 12">
            <a:extLst>
              <a:ext uri="{FF2B5EF4-FFF2-40B4-BE49-F238E27FC236}">
                <a16:creationId xmlns:a16="http://schemas.microsoft.com/office/drawing/2014/main" id="{531A484E-BACC-4A97-A0B3-A891927D31F5}"/>
              </a:ext>
            </a:extLst>
          </p:cNvPr>
          <p:cNvCxnSpPr>
            <a:stCxn id="4" idx="2"/>
            <a:endCxn id="6" idx="0"/>
          </p:cNvCxnSpPr>
          <p:nvPr/>
        </p:nvCxnSpPr>
        <p:spPr bwMode="auto">
          <a:xfrm>
            <a:off x="4139952" y="2780928"/>
            <a:ext cx="2052228" cy="792088"/>
          </a:xfrm>
          <a:prstGeom prst="straightConnector1">
            <a:avLst/>
          </a:prstGeom>
          <a:solidFill>
            <a:schemeClr val="bg1"/>
          </a:solidFill>
          <a:ln w="5715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Connecteur droit avec flèche 14">
            <a:extLst>
              <a:ext uri="{FF2B5EF4-FFF2-40B4-BE49-F238E27FC236}">
                <a16:creationId xmlns:a16="http://schemas.microsoft.com/office/drawing/2014/main" id="{F2779C46-82BB-43B2-9960-3682A955B20C}"/>
              </a:ext>
            </a:extLst>
          </p:cNvPr>
          <p:cNvCxnSpPr>
            <a:cxnSpLocks/>
            <a:stCxn id="5" idx="2"/>
            <a:endCxn id="7" idx="0"/>
          </p:cNvCxnSpPr>
          <p:nvPr/>
        </p:nvCxnSpPr>
        <p:spPr bwMode="auto">
          <a:xfrm>
            <a:off x="2087724" y="4365079"/>
            <a:ext cx="0" cy="792112"/>
          </a:xfrm>
          <a:prstGeom prst="straightConnector1">
            <a:avLst/>
          </a:prstGeom>
          <a:solidFill>
            <a:schemeClr val="bg1"/>
          </a:solidFill>
          <a:ln w="5715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Connecteur droit avec flèche 17">
            <a:extLst>
              <a:ext uri="{FF2B5EF4-FFF2-40B4-BE49-F238E27FC236}">
                <a16:creationId xmlns:a16="http://schemas.microsoft.com/office/drawing/2014/main" id="{DBC36E0C-B2B6-467E-B943-93D1CDE11EC0}"/>
              </a:ext>
            </a:extLst>
          </p:cNvPr>
          <p:cNvCxnSpPr>
            <a:cxnSpLocks/>
            <a:stCxn id="6" idx="2"/>
            <a:endCxn id="8" idx="0"/>
          </p:cNvCxnSpPr>
          <p:nvPr/>
        </p:nvCxnSpPr>
        <p:spPr bwMode="auto">
          <a:xfrm flipH="1">
            <a:off x="5040052" y="4365079"/>
            <a:ext cx="1152128" cy="775373"/>
          </a:xfrm>
          <a:prstGeom prst="straightConnector1">
            <a:avLst/>
          </a:prstGeom>
          <a:solidFill>
            <a:schemeClr val="bg1"/>
          </a:solidFill>
          <a:ln w="5715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Connecteur droit avec flèche 19">
            <a:extLst>
              <a:ext uri="{FF2B5EF4-FFF2-40B4-BE49-F238E27FC236}">
                <a16:creationId xmlns:a16="http://schemas.microsoft.com/office/drawing/2014/main" id="{EE0F53A9-E585-441A-BEE1-B823EAADCF03}"/>
              </a:ext>
            </a:extLst>
          </p:cNvPr>
          <p:cNvCxnSpPr>
            <a:cxnSpLocks/>
            <a:stCxn id="6" idx="2"/>
            <a:endCxn id="9" idx="0"/>
          </p:cNvCxnSpPr>
          <p:nvPr/>
        </p:nvCxnSpPr>
        <p:spPr bwMode="auto">
          <a:xfrm>
            <a:off x="6192180" y="4365079"/>
            <a:ext cx="1224136" cy="792112"/>
          </a:xfrm>
          <a:prstGeom prst="straightConnector1">
            <a:avLst/>
          </a:prstGeom>
          <a:solidFill>
            <a:schemeClr val="bg1"/>
          </a:solidFill>
          <a:ln w="5715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815353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0A8CC7-0359-4FB9-B795-DEB68BC6628F}"/>
              </a:ext>
            </a:extLst>
          </p:cNvPr>
          <p:cNvSpPr>
            <a:spLocks noGrp="1"/>
          </p:cNvSpPr>
          <p:nvPr>
            <p:ph type="title"/>
          </p:nvPr>
        </p:nvSpPr>
        <p:spPr/>
        <p:txBody>
          <a:bodyPr/>
          <a:lstStyle/>
          <a:p>
            <a:r>
              <a:rPr lang="fr-FR" dirty="0"/>
              <a:t>La prévention</a:t>
            </a:r>
          </a:p>
        </p:txBody>
      </p:sp>
      <p:sp>
        <p:nvSpPr>
          <p:cNvPr id="3" name="Espace réservé du contenu 2">
            <a:extLst>
              <a:ext uri="{FF2B5EF4-FFF2-40B4-BE49-F238E27FC236}">
                <a16:creationId xmlns:a16="http://schemas.microsoft.com/office/drawing/2014/main" id="{CA73E0F3-83F8-4290-8024-3328A29F1BF4}"/>
              </a:ext>
            </a:extLst>
          </p:cNvPr>
          <p:cNvSpPr>
            <a:spLocks noGrp="1"/>
          </p:cNvSpPr>
          <p:nvPr>
            <p:ph idx="1"/>
          </p:nvPr>
        </p:nvSpPr>
        <p:spPr>
          <a:xfrm>
            <a:off x="778768" y="1484784"/>
            <a:ext cx="5233392" cy="4114800"/>
          </a:xfrm>
        </p:spPr>
        <p:txBody>
          <a:bodyPr/>
          <a:lstStyle/>
          <a:p>
            <a:r>
              <a:rPr lang="fr-FR" dirty="0"/>
              <a:t>La méthode HACCP</a:t>
            </a:r>
          </a:p>
          <a:p>
            <a:pPr lvl="1"/>
            <a:r>
              <a:rPr lang="fr-FR" dirty="0"/>
              <a:t>Hazard </a:t>
            </a:r>
            <a:r>
              <a:rPr lang="fr-FR" dirty="0" err="1"/>
              <a:t>Analysis</a:t>
            </a:r>
            <a:r>
              <a:rPr lang="fr-FR" dirty="0"/>
              <a:t> Critical Control Point</a:t>
            </a:r>
            <a:endParaRPr lang="fr-FR" altLang="fr-FR" b="0" dirty="0">
              <a:solidFill>
                <a:srgbClr val="000000"/>
              </a:solidFill>
              <a:latin typeface="Arial" panose="020B0604020202020204" pitchFamily="34" charset="0"/>
            </a:endParaRPr>
          </a:p>
          <a:p>
            <a:pPr lvl="1"/>
            <a:r>
              <a:rPr lang="fr-FR" altLang="fr-FR" b="0" dirty="0">
                <a:latin typeface="Arial" panose="020B0604020202020204" pitchFamily="34" charset="0"/>
              </a:rPr>
              <a:t>dérivée de l'</a:t>
            </a:r>
            <a:r>
              <a:rPr lang="fr-FR" altLang="fr-FR" b="0" i="1" dirty="0">
                <a:latin typeface="Arial" panose="020B0604020202020204" pitchFamily="34" charset="0"/>
              </a:rPr>
              <a:t>AMDEC, </a:t>
            </a:r>
            <a:r>
              <a:rPr lang="fr-FR" altLang="fr-FR" b="0" dirty="0">
                <a:latin typeface="Arial" panose="020B0604020202020204" pitchFamily="34" charset="0"/>
              </a:rPr>
              <a:t>elle est utilisée dans les industries agro-alimentaire, chimique et pharmaceutique</a:t>
            </a:r>
            <a:endParaRPr lang="fr-FR" dirty="0"/>
          </a:p>
          <a:p>
            <a:r>
              <a:rPr lang="fr-FR" dirty="0"/>
              <a:t>Déclinée en normes par secteur</a:t>
            </a:r>
          </a:p>
          <a:p>
            <a:r>
              <a:rPr lang="fr-FR" dirty="0"/>
              <a:t>Chaque pays définit ses propres normes</a:t>
            </a:r>
          </a:p>
          <a:p>
            <a:endParaRPr lang="fr-FR" dirty="0"/>
          </a:p>
        </p:txBody>
      </p:sp>
      <p:pic>
        <p:nvPicPr>
          <p:cNvPr id="5" name="Image 4">
            <a:extLst>
              <a:ext uri="{FF2B5EF4-FFF2-40B4-BE49-F238E27FC236}">
                <a16:creationId xmlns:a16="http://schemas.microsoft.com/office/drawing/2014/main" id="{D10BB03E-C4DE-4AA6-ADE5-DF6F7F88B3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2160" y="4162425"/>
            <a:ext cx="2857500" cy="2038350"/>
          </a:xfrm>
          <a:prstGeom prst="rect">
            <a:avLst/>
          </a:prstGeom>
        </p:spPr>
      </p:pic>
      <p:sp>
        <p:nvSpPr>
          <p:cNvPr id="8" name="Rectangle 2">
            <a:extLst>
              <a:ext uri="{FF2B5EF4-FFF2-40B4-BE49-F238E27FC236}">
                <a16:creationId xmlns:a16="http://schemas.microsoft.com/office/drawing/2014/main" id="{B31E6DDB-9A32-499C-B65B-FBEC6BBA1E76}"/>
              </a:ext>
            </a:extLst>
          </p:cNvPr>
          <p:cNvSpPr>
            <a:spLocks noChangeArrowheads="1"/>
          </p:cNvSpPr>
          <p:nvPr/>
        </p:nvSpPr>
        <p:spPr bwMode="auto">
          <a:xfrm>
            <a:off x="-756341" y="5098018"/>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1278728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9954" name="Rectangle 2">
            <a:extLst>
              <a:ext uri="{FF2B5EF4-FFF2-40B4-BE49-F238E27FC236}">
                <a16:creationId xmlns:a16="http://schemas.microsoft.com/office/drawing/2014/main" id="{1C536A64-3A26-4E66-A324-261A37B77309}"/>
              </a:ext>
            </a:extLst>
          </p:cNvPr>
          <p:cNvSpPr>
            <a:spLocks noGrp="1" noChangeArrowheads="1"/>
          </p:cNvSpPr>
          <p:nvPr>
            <p:ph type="title"/>
          </p:nvPr>
        </p:nvSpPr>
        <p:spPr bwMode="white"/>
        <p:txBody>
          <a:bodyPr vert="horz" wrap="square" lIns="91241" tIns="45620" rIns="91241" bIns="45620" numCol="1" anchor="ctr" anchorCtr="0" compatLnSpc="1">
            <a:prstTxWarp prst="textNoShape">
              <a:avLst/>
            </a:prstTxWarp>
          </a:bodyPr>
          <a:lstStyle/>
          <a:p>
            <a:r>
              <a:rPr lang="fr-FR" altLang="fr-FR" dirty="0"/>
              <a:t>Définition de la traçabilité</a:t>
            </a:r>
          </a:p>
        </p:txBody>
      </p:sp>
      <p:sp>
        <p:nvSpPr>
          <p:cNvPr id="2429955" name="Rectangle 3">
            <a:extLst>
              <a:ext uri="{FF2B5EF4-FFF2-40B4-BE49-F238E27FC236}">
                <a16:creationId xmlns:a16="http://schemas.microsoft.com/office/drawing/2014/main" id="{424AA1DD-99B0-4575-B92E-6946ADFCFF24}"/>
              </a:ext>
            </a:extLst>
          </p:cNvPr>
          <p:cNvSpPr>
            <a:spLocks noGrp="1" noChangeArrowheads="1"/>
          </p:cNvSpPr>
          <p:nvPr>
            <p:ph idx="1"/>
          </p:nvPr>
        </p:nvSpPr>
        <p:spPr/>
        <p:txBody>
          <a:bodyPr vert="horz" wrap="square" lIns="91241" tIns="45620" rIns="91241" bIns="45620" numCol="1" anchor="t" anchorCtr="0" compatLnSpc="1">
            <a:prstTxWarp prst="textNoShape">
              <a:avLst/>
            </a:prstTxWarp>
          </a:bodyPr>
          <a:lstStyle/>
          <a:p>
            <a:pPr marL="255446" indent="-255446" defTabSz="831281">
              <a:tabLst>
                <a:tab pos="1131466" algn="l"/>
              </a:tabLst>
            </a:pPr>
            <a:r>
              <a:rPr lang="fr-FR" altLang="fr-FR" dirty="0"/>
              <a:t>La traçabilité, c’est </a:t>
            </a:r>
            <a:r>
              <a:rPr lang="fr-FR" altLang="fr-FR" dirty="0">
                <a:cs typeface="Arial" panose="020B0604020202020204" pitchFamily="34" charset="0"/>
              </a:rPr>
              <a:t>la capacité de retracer </a:t>
            </a:r>
            <a:r>
              <a:rPr lang="fr-FR" altLang="fr-FR" dirty="0"/>
              <a:t>: </a:t>
            </a:r>
          </a:p>
          <a:p>
            <a:pPr marL="865918" lvl="1" indent="-173184" defTabSz="831281">
              <a:spcAft>
                <a:spcPct val="40000"/>
              </a:spcAft>
              <a:tabLst>
                <a:tab pos="1131466" algn="l"/>
              </a:tabLst>
            </a:pPr>
            <a:r>
              <a:rPr lang="fr-FR" altLang="fr-FR" dirty="0">
                <a:cs typeface="Arial" panose="020B0604020202020204" pitchFamily="34" charset="0"/>
              </a:rPr>
              <a:t>à travers toutes les étapes de la production, de la transformation et de la distribution, </a:t>
            </a:r>
          </a:p>
          <a:p>
            <a:pPr marL="1323118" lvl="2" indent="-173184" defTabSz="831281">
              <a:spcAft>
                <a:spcPct val="40000"/>
              </a:spcAft>
              <a:tabLst>
                <a:tab pos="1131466" algn="l"/>
              </a:tabLst>
            </a:pPr>
            <a:r>
              <a:rPr lang="fr-FR" altLang="fr-FR" dirty="0">
                <a:cs typeface="Arial" panose="020B0604020202020204" pitchFamily="34" charset="0"/>
              </a:rPr>
              <a:t>l’historique,</a:t>
            </a:r>
          </a:p>
          <a:p>
            <a:pPr marL="1323118" lvl="2" indent="-173184" defTabSz="831281">
              <a:spcAft>
                <a:spcPct val="40000"/>
              </a:spcAft>
              <a:tabLst>
                <a:tab pos="1131466" algn="l"/>
              </a:tabLst>
            </a:pPr>
            <a:r>
              <a:rPr lang="fr-FR" altLang="fr-FR" dirty="0">
                <a:cs typeface="Arial" panose="020B0604020202020204" pitchFamily="34" charset="0"/>
              </a:rPr>
              <a:t>l’utilisation</a:t>
            </a:r>
          </a:p>
          <a:p>
            <a:pPr marL="1323118" lvl="2" indent="-173184" defTabSz="831281">
              <a:spcAft>
                <a:spcPct val="40000"/>
              </a:spcAft>
              <a:tabLst>
                <a:tab pos="1131466" algn="l"/>
              </a:tabLst>
            </a:pPr>
            <a:r>
              <a:rPr lang="fr-FR" altLang="fr-FR" dirty="0">
                <a:cs typeface="Arial" panose="020B0604020202020204" pitchFamily="34" charset="0"/>
              </a:rPr>
              <a:t>la localisation</a:t>
            </a:r>
          </a:p>
          <a:p>
            <a:pPr marL="865918" lvl="1" indent="-173184" defTabSz="831281">
              <a:spcAft>
                <a:spcPct val="40000"/>
              </a:spcAft>
              <a:tabLst>
                <a:tab pos="1131466" algn="l"/>
              </a:tabLst>
            </a:pPr>
            <a:r>
              <a:rPr lang="fr-FR" altLang="fr-FR" dirty="0">
                <a:cs typeface="Arial" panose="020B0604020202020204" pitchFamily="34" charset="0"/>
              </a:rPr>
              <a:t>d’une entité (activité, processus, produit, organisme, personne),</a:t>
            </a:r>
          </a:p>
          <a:p>
            <a:pPr marL="865918" lvl="1" indent="-173184" defTabSz="831281">
              <a:spcAft>
                <a:spcPct val="40000"/>
              </a:spcAft>
              <a:tabLst>
                <a:tab pos="1131466" algn="l"/>
              </a:tabLst>
            </a:pPr>
            <a:r>
              <a:rPr lang="fr-FR" altLang="fr-FR" dirty="0">
                <a:cs typeface="Arial" panose="020B0604020202020204" pitchFamily="34" charset="0"/>
              </a:rPr>
              <a:t>au moyen d’identification enregistrées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F33479-128C-4902-AB21-BCB3340A7AD2}"/>
              </a:ext>
            </a:extLst>
          </p:cNvPr>
          <p:cNvSpPr>
            <a:spLocks noGrp="1"/>
          </p:cNvSpPr>
          <p:nvPr>
            <p:ph type="title"/>
          </p:nvPr>
        </p:nvSpPr>
        <p:spPr/>
        <p:txBody>
          <a:bodyPr/>
          <a:lstStyle/>
          <a:p>
            <a:r>
              <a:rPr lang="fr-FR" dirty="0"/>
              <a:t>Enjeux et objectifs</a:t>
            </a:r>
          </a:p>
        </p:txBody>
      </p:sp>
      <p:sp>
        <p:nvSpPr>
          <p:cNvPr id="3" name="Espace réservé du contenu 2">
            <a:extLst>
              <a:ext uri="{FF2B5EF4-FFF2-40B4-BE49-F238E27FC236}">
                <a16:creationId xmlns:a16="http://schemas.microsoft.com/office/drawing/2014/main" id="{42EDADE3-A73F-4B60-822C-C28788363E2E}"/>
              </a:ext>
            </a:extLst>
          </p:cNvPr>
          <p:cNvSpPr>
            <a:spLocks noGrp="1"/>
          </p:cNvSpPr>
          <p:nvPr>
            <p:ph idx="1"/>
          </p:nvPr>
        </p:nvSpPr>
        <p:spPr/>
        <p:txBody>
          <a:bodyPr/>
          <a:lstStyle/>
          <a:p>
            <a:r>
              <a:rPr lang="fr-FR" dirty="0"/>
              <a:t>Sécurité sanitaire</a:t>
            </a:r>
          </a:p>
          <a:p>
            <a:r>
              <a:rPr lang="fr-FR" dirty="0"/>
              <a:t>Qualité</a:t>
            </a:r>
          </a:p>
          <a:p>
            <a:r>
              <a:rPr lang="fr-FR" dirty="0"/>
              <a:t>Logistique</a:t>
            </a:r>
          </a:p>
          <a:p>
            <a:r>
              <a:rPr lang="fr-FR" dirty="0"/>
              <a:t>Juridique</a:t>
            </a:r>
          </a:p>
          <a:p>
            <a:r>
              <a:rPr lang="fr-FR" dirty="0"/>
              <a:t>Marketing</a:t>
            </a:r>
          </a:p>
        </p:txBody>
      </p:sp>
      <p:pic>
        <p:nvPicPr>
          <p:cNvPr id="1026" name="Picture 2" descr="Proactive Food Safety: Moving the Industry Forward - Zest Labs">
            <a:extLst>
              <a:ext uri="{FF2B5EF4-FFF2-40B4-BE49-F238E27FC236}">
                <a16:creationId xmlns:a16="http://schemas.microsoft.com/office/drawing/2014/main" id="{E213A270-C31A-477A-8394-11D7C8F904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955950">
            <a:off x="4860032" y="1412776"/>
            <a:ext cx="3593785" cy="2941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2770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4E18F9-64CE-4D56-AD6B-49F4B979E087}"/>
              </a:ext>
            </a:extLst>
          </p:cNvPr>
          <p:cNvSpPr>
            <a:spLocks noGrp="1"/>
          </p:cNvSpPr>
          <p:nvPr>
            <p:ph type="title"/>
          </p:nvPr>
        </p:nvSpPr>
        <p:spPr/>
        <p:txBody>
          <a:bodyPr/>
          <a:lstStyle/>
          <a:p>
            <a:r>
              <a:rPr lang="fr-FR" dirty="0"/>
              <a:t>Secteurs concernés</a:t>
            </a:r>
          </a:p>
        </p:txBody>
      </p:sp>
      <p:sp>
        <p:nvSpPr>
          <p:cNvPr id="3" name="Espace réservé du contenu 2">
            <a:extLst>
              <a:ext uri="{FF2B5EF4-FFF2-40B4-BE49-F238E27FC236}">
                <a16:creationId xmlns:a16="http://schemas.microsoft.com/office/drawing/2014/main" id="{9FEE36BC-E528-4314-A42D-DAB9FA896FA6}"/>
              </a:ext>
            </a:extLst>
          </p:cNvPr>
          <p:cNvSpPr>
            <a:spLocks noGrp="1"/>
          </p:cNvSpPr>
          <p:nvPr>
            <p:ph idx="1"/>
          </p:nvPr>
        </p:nvSpPr>
        <p:spPr>
          <a:xfrm>
            <a:off x="634000" y="1770801"/>
            <a:ext cx="7162800" cy="4114800"/>
          </a:xfrm>
        </p:spPr>
        <p:txBody>
          <a:bodyPr/>
          <a:lstStyle/>
          <a:p>
            <a:r>
              <a:rPr lang="fr-FR" dirty="0"/>
              <a:t>Agro-alimentaire</a:t>
            </a:r>
          </a:p>
          <a:p>
            <a:r>
              <a:rPr lang="fr-FR" dirty="0"/>
              <a:t>Pharmacie, santé</a:t>
            </a:r>
          </a:p>
          <a:p>
            <a:r>
              <a:rPr lang="fr-FR" dirty="0"/>
              <a:t>Jouets pour enfants</a:t>
            </a:r>
          </a:p>
          <a:p>
            <a:r>
              <a:rPr lang="fr-FR" dirty="0"/>
              <a:t>Automobile</a:t>
            </a:r>
          </a:p>
          <a:p>
            <a:r>
              <a:rPr lang="fr-FR" dirty="0"/>
              <a:t>Aviation</a:t>
            </a:r>
          </a:p>
          <a:p>
            <a:r>
              <a:rPr lang="fr-FR" dirty="0"/>
              <a:t>Armement</a:t>
            </a:r>
          </a:p>
          <a:p>
            <a:r>
              <a:rPr lang="fr-FR" dirty="0"/>
              <a:t>Produits de luxe</a:t>
            </a:r>
          </a:p>
          <a:p>
            <a:r>
              <a:rPr lang="fr-FR" dirty="0"/>
              <a:t>…</a:t>
            </a:r>
          </a:p>
        </p:txBody>
      </p:sp>
      <p:pic>
        <p:nvPicPr>
          <p:cNvPr id="4" name="Image 3">
            <a:extLst>
              <a:ext uri="{FF2B5EF4-FFF2-40B4-BE49-F238E27FC236}">
                <a16:creationId xmlns:a16="http://schemas.microsoft.com/office/drawing/2014/main" id="{ABA4BA56-0E41-4439-8653-49121FBBCB98}"/>
              </a:ext>
            </a:extLst>
          </p:cNvPr>
          <p:cNvPicPr>
            <a:picLocks noChangeAspect="1"/>
          </p:cNvPicPr>
          <p:nvPr/>
        </p:nvPicPr>
        <p:blipFill>
          <a:blip r:embed="rId3"/>
          <a:stretch>
            <a:fillRect/>
          </a:stretch>
        </p:blipFill>
        <p:spPr>
          <a:xfrm rot="1880832">
            <a:off x="6189983" y="1377165"/>
            <a:ext cx="1152525" cy="1152525"/>
          </a:xfrm>
          <a:prstGeom prst="rect">
            <a:avLst/>
          </a:prstGeom>
        </p:spPr>
      </p:pic>
      <p:pic>
        <p:nvPicPr>
          <p:cNvPr id="2050" name="Picture 2" descr="Les Français achètent en moyenne 95 euros de médicaments par an">
            <a:extLst>
              <a:ext uri="{FF2B5EF4-FFF2-40B4-BE49-F238E27FC236}">
                <a16:creationId xmlns:a16="http://schemas.microsoft.com/office/drawing/2014/main" id="{C1BB0E41-E4C7-4D05-8ED8-92BDB44D9782}"/>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rot="19805610">
            <a:off x="6113300" y="2734792"/>
            <a:ext cx="2210966" cy="114800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Résultat de recherche d'images pour &quot;jouets images&quot;">
            <a:extLst>
              <a:ext uri="{FF2B5EF4-FFF2-40B4-BE49-F238E27FC236}">
                <a16:creationId xmlns:a16="http://schemas.microsoft.com/office/drawing/2014/main" id="{5871C5E1-4D43-4427-9012-39B55DB308BD}"/>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rot="1588374">
            <a:off x="6850509" y="3903745"/>
            <a:ext cx="1590675" cy="132397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Résultat de recherche d'images pour &quot;kalachnikov&quot;">
            <a:extLst>
              <a:ext uri="{FF2B5EF4-FFF2-40B4-BE49-F238E27FC236}">
                <a16:creationId xmlns:a16="http://schemas.microsoft.com/office/drawing/2014/main" id="{5CE4C9DE-59F0-4ACC-A736-0B0058C0FF60}"/>
              </a:ext>
            </a:extLst>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rot="1994234">
            <a:off x="6462996" y="5213405"/>
            <a:ext cx="1390650" cy="139065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awker Beechcraft Baron 58">
            <a:extLst>
              <a:ext uri="{FF2B5EF4-FFF2-40B4-BE49-F238E27FC236}">
                <a16:creationId xmlns:a16="http://schemas.microsoft.com/office/drawing/2014/main" id="{844B64DF-DD76-447A-8856-707016317522}"/>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197163" y="2998406"/>
            <a:ext cx="1777154" cy="99853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Résultat de recherche d'images pour &quot;image voiture&quot;">
            <a:extLst>
              <a:ext uri="{FF2B5EF4-FFF2-40B4-BE49-F238E27FC236}">
                <a16:creationId xmlns:a16="http://schemas.microsoft.com/office/drawing/2014/main" id="{726BAAC2-F68B-4FD1-9B3C-E2F22D79A5C5}"/>
              </a:ext>
            </a:extLst>
          </p:cNvPr>
          <p:cNvPicPr>
            <a:picLocks noChangeAspect="1" noChangeArrowheads="1"/>
          </p:cNvPicPr>
          <p:nvPr/>
        </p:nvPicPr>
        <p:blipFill>
          <a:blip r:embed="rId8">
            <a:extLst>
              <a:ext uri="{28A0092B-C50C-407E-A947-70E740481C1C}">
                <a14:useLocalDpi xmlns:a14="http://schemas.microsoft.com/office/drawing/2010/main"/>
              </a:ext>
            </a:extLst>
          </a:blip>
          <a:srcRect/>
          <a:stretch>
            <a:fillRect/>
          </a:stretch>
        </p:blipFill>
        <p:spPr bwMode="auto">
          <a:xfrm>
            <a:off x="4197162" y="1608146"/>
            <a:ext cx="1743075" cy="116205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Résultat de recherche d'images pour &quot;image parfum&quot;">
            <a:extLst>
              <a:ext uri="{FF2B5EF4-FFF2-40B4-BE49-F238E27FC236}">
                <a16:creationId xmlns:a16="http://schemas.microsoft.com/office/drawing/2014/main" id="{ED505A8D-381E-4ED3-AED8-89F885C4854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13235" y="4157298"/>
            <a:ext cx="1777154" cy="1291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690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lèche : bas 12">
            <a:extLst>
              <a:ext uri="{FF2B5EF4-FFF2-40B4-BE49-F238E27FC236}">
                <a16:creationId xmlns:a16="http://schemas.microsoft.com/office/drawing/2014/main" id="{9A34725B-4D10-4443-85AC-6A7AB0A7553A}"/>
              </a:ext>
            </a:extLst>
          </p:cNvPr>
          <p:cNvSpPr/>
          <p:nvPr/>
        </p:nvSpPr>
        <p:spPr bwMode="auto">
          <a:xfrm>
            <a:off x="4283968" y="1484784"/>
            <a:ext cx="504056" cy="4176464"/>
          </a:xfrm>
          <a:prstGeom prst="downArrow">
            <a:avLst/>
          </a:prstGeom>
          <a:solidFill>
            <a:schemeClr val="tx2">
              <a:lumMod val="60000"/>
              <a:lumOff val="4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a:ln>
                <a:noFill/>
              </a:ln>
              <a:solidFill>
                <a:srgbClr val="000000"/>
              </a:solidFill>
              <a:effectLst/>
              <a:latin typeface="Arial" panose="020B0604020202020204" pitchFamily="34" charset="0"/>
            </a:endParaRPr>
          </a:p>
        </p:txBody>
      </p:sp>
      <p:sp>
        <p:nvSpPr>
          <p:cNvPr id="2" name="Titre 1">
            <a:extLst>
              <a:ext uri="{FF2B5EF4-FFF2-40B4-BE49-F238E27FC236}">
                <a16:creationId xmlns:a16="http://schemas.microsoft.com/office/drawing/2014/main" id="{33101289-1E3C-452C-9BE4-613E533553CE}"/>
              </a:ext>
            </a:extLst>
          </p:cNvPr>
          <p:cNvSpPr>
            <a:spLocks noGrp="1"/>
          </p:cNvSpPr>
          <p:nvPr>
            <p:ph type="title"/>
          </p:nvPr>
        </p:nvSpPr>
        <p:spPr>
          <a:xfrm>
            <a:off x="2843808" y="360544"/>
            <a:ext cx="5943005" cy="1100397"/>
          </a:xfrm>
        </p:spPr>
        <p:txBody>
          <a:bodyPr/>
          <a:lstStyle/>
          <a:p>
            <a:r>
              <a:rPr lang="fr-FR" dirty="0"/>
              <a:t>Traçabilité ascendante ou amont et descendante ou aval</a:t>
            </a:r>
          </a:p>
        </p:txBody>
      </p:sp>
      <p:sp>
        <p:nvSpPr>
          <p:cNvPr id="4" name="Rectangle 3">
            <a:extLst>
              <a:ext uri="{FF2B5EF4-FFF2-40B4-BE49-F238E27FC236}">
                <a16:creationId xmlns:a16="http://schemas.microsoft.com/office/drawing/2014/main" id="{46FD7EFE-0960-4AAB-9EEB-995AD817F261}"/>
              </a:ext>
            </a:extLst>
          </p:cNvPr>
          <p:cNvSpPr/>
          <p:nvPr/>
        </p:nvSpPr>
        <p:spPr bwMode="auto">
          <a:xfrm>
            <a:off x="3347864" y="1772816"/>
            <a:ext cx="2448272" cy="360040"/>
          </a:xfrm>
          <a:prstGeom prst="rect">
            <a:avLst/>
          </a:prstGeom>
          <a:solidFill>
            <a:schemeClr val="accent2">
              <a:lumMod val="60000"/>
              <a:lumOff val="4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rgbClr val="000000"/>
                </a:solidFill>
                <a:effectLst/>
                <a:latin typeface="Arial" panose="020B0604020202020204" pitchFamily="34" charset="0"/>
              </a:rPr>
              <a:t>Fournisseurs</a:t>
            </a:r>
          </a:p>
        </p:txBody>
      </p:sp>
      <p:sp>
        <p:nvSpPr>
          <p:cNvPr id="5" name="Rectangle 4">
            <a:extLst>
              <a:ext uri="{FF2B5EF4-FFF2-40B4-BE49-F238E27FC236}">
                <a16:creationId xmlns:a16="http://schemas.microsoft.com/office/drawing/2014/main" id="{3F46CBD6-8016-4C0A-B9C1-7E068492B380}"/>
              </a:ext>
            </a:extLst>
          </p:cNvPr>
          <p:cNvSpPr/>
          <p:nvPr/>
        </p:nvSpPr>
        <p:spPr bwMode="auto">
          <a:xfrm>
            <a:off x="3347864" y="2420888"/>
            <a:ext cx="2448272" cy="360040"/>
          </a:xfrm>
          <a:prstGeom prst="rect">
            <a:avLst/>
          </a:prstGeom>
          <a:solidFill>
            <a:schemeClr val="accent2">
              <a:lumMod val="60000"/>
              <a:lumOff val="4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rgbClr val="000000"/>
                </a:solidFill>
                <a:effectLst/>
                <a:latin typeface="Arial" panose="020B0604020202020204" pitchFamily="34" charset="0"/>
              </a:rPr>
              <a:t>Matières premières</a:t>
            </a:r>
          </a:p>
        </p:txBody>
      </p:sp>
      <p:sp>
        <p:nvSpPr>
          <p:cNvPr id="6" name="Rectangle 5">
            <a:extLst>
              <a:ext uri="{FF2B5EF4-FFF2-40B4-BE49-F238E27FC236}">
                <a16:creationId xmlns:a16="http://schemas.microsoft.com/office/drawing/2014/main" id="{74492FA3-BD5B-46F1-94FE-EBACD83CCB9B}"/>
              </a:ext>
            </a:extLst>
          </p:cNvPr>
          <p:cNvSpPr/>
          <p:nvPr/>
        </p:nvSpPr>
        <p:spPr bwMode="auto">
          <a:xfrm>
            <a:off x="3347864" y="3068960"/>
            <a:ext cx="2448272" cy="360040"/>
          </a:xfrm>
          <a:prstGeom prst="rect">
            <a:avLst/>
          </a:prstGeom>
          <a:solidFill>
            <a:schemeClr val="accent2">
              <a:lumMod val="60000"/>
              <a:lumOff val="4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rgbClr val="000000"/>
                </a:solidFill>
                <a:effectLst/>
                <a:latin typeface="Arial" panose="020B0604020202020204" pitchFamily="34" charset="0"/>
              </a:rPr>
              <a:t>Production</a:t>
            </a:r>
          </a:p>
        </p:txBody>
      </p:sp>
      <p:sp>
        <p:nvSpPr>
          <p:cNvPr id="7" name="Rectangle 6">
            <a:extLst>
              <a:ext uri="{FF2B5EF4-FFF2-40B4-BE49-F238E27FC236}">
                <a16:creationId xmlns:a16="http://schemas.microsoft.com/office/drawing/2014/main" id="{854F2110-AA50-4560-B2CE-2CCADB8E53E8}"/>
              </a:ext>
            </a:extLst>
          </p:cNvPr>
          <p:cNvSpPr/>
          <p:nvPr/>
        </p:nvSpPr>
        <p:spPr bwMode="auto">
          <a:xfrm>
            <a:off x="3347864" y="3717032"/>
            <a:ext cx="2448272" cy="360040"/>
          </a:xfrm>
          <a:prstGeom prst="rect">
            <a:avLst/>
          </a:prstGeom>
          <a:solidFill>
            <a:srgbClr val="FFC00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rgbClr val="000000"/>
                </a:solidFill>
                <a:effectLst/>
                <a:latin typeface="Arial" panose="020B0604020202020204" pitchFamily="34" charset="0"/>
              </a:rPr>
              <a:t>Produit fini</a:t>
            </a:r>
          </a:p>
        </p:txBody>
      </p:sp>
      <p:sp>
        <p:nvSpPr>
          <p:cNvPr id="8" name="Rectangle 7">
            <a:extLst>
              <a:ext uri="{FF2B5EF4-FFF2-40B4-BE49-F238E27FC236}">
                <a16:creationId xmlns:a16="http://schemas.microsoft.com/office/drawing/2014/main" id="{8D31E6AF-CBC7-403A-BABB-47F462C4C379}"/>
              </a:ext>
            </a:extLst>
          </p:cNvPr>
          <p:cNvSpPr/>
          <p:nvPr/>
        </p:nvSpPr>
        <p:spPr bwMode="auto">
          <a:xfrm>
            <a:off x="3347864" y="4365104"/>
            <a:ext cx="2448272" cy="360040"/>
          </a:xfrm>
          <a:prstGeom prst="rect">
            <a:avLst/>
          </a:prstGeom>
          <a:solidFill>
            <a:schemeClr val="accent2">
              <a:lumMod val="60000"/>
              <a:lumOff val="4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rgbClr val="000000"/>
                </a:solidFill>
                <a:effectLst/>
                <a:latin typeface="Arial" panose="020B0604020202020204" pitchFamily="34" charset="0"/>
              </a:rPr>
              <a:t>Distributeurs</a:t>
            </a:r>
          </a:p>
        </p:txBody>
      </p:sp>
      <p:sp>
        <p:nvSpPr>
          <p:cNvPr id="9" name="Rectangle 8">
            <a:extLst>
              <a:ext uri="{FF2B5EF4-FFF2-40B4-BE49-F238E27FC236}">
                <a16:creationId xmlns:a16="http://schemas.microsoft.com/office/drawing/2014/main" id="{6C34CFBD-799E-4525-9517-A68C4E10C702}"/>
              </a:ext>
            </a:extLst>
          </p:cNvPr>
          <p:cNvSpPr/>
          <p:nvPr/>
        </p:nvSpPr>
        <p:spPr bwMode="auto">
          <a:xfrm>
            <a:off x="3347864" y="5013176"/>
            <a:ext cx="2448272" cy="360040"/>
          </a:xfrm>
          <a:prstGeom prst="rect">
            <a:avLst/>
          </a:prstGeom>
          <a:solidFill>
            <a:schemeClr val="accent2">
              <a:lumMod val="60000"/>
              <a:lumOff val="4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rgbClr val="000000"/>
                </a:solidFill>
                <a:effectLst/>
                <a:latin typeface="Arial" panose="020B0604020202020204" pitchFamily="34" charset="0"/>
              </a:rPr>
              <a:t>Points de vente</a:t>
            </a:r>
          </a:p>
        </p:txBody>
      </p:sp>
      <p:sp>
        <p:nvSpPr>
          <p:cNvPr id="10" name="Rectangle 9">
            <a:extLst>
              <a:ext uri="{FF2B5EF4-FFF2-40B4-BE49-F238E27FC236}">
                <a16:creationId xmlns:a16="http://schemas.microsoft.com/office/drawing/2014/main" id="{42BCA80E-51E3-4BC2-ABBA-A3679D124C7E}"/>
              </a:ext>
            </a:extLst>
          </p:cNvPr>
          <p:cNvSpPr/>
          <p:nvPr/>
        </p:nvSpPr>
        <p:spPr bwMode="auto">
          <a:xfrm>
            <a:off x="3347864" y="5661248"/>
            <a:ext cx="2448272" cy="360040"/>
          </a:xfrm>
          <a:prstGeom prst="rect">
            <a:avLst/>
          </a:prstGeom>
          <a:solidFill>
            <a:schemeClr val="accent2">
              <a:lumMod val="60000"/>
              <a:lumOff val="4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rgbClr val="000000"/>
                </a:solidFill>
                <a:effectLst/>
                <a:latin typeface="Arial" panose="020B0604020202020204" pitchFamily="34" charset="0"/>
              </a:rPr>
              <a:t>Client consommateur</a:t>
            </a:r>
          </a:p>
        </p:txBody>
      </p:sp>
      <p:sp>
        <p:nvSpPr>
          <p:cNvPr id="14" name="Flèche : bas 13">
            <a:extLst>
              <a:ext uri="{FF2B5EF4-FFF2-40B4-BE49-F238E27FC236}">
                <a16:creationId xmlns:a16="http://schemas.microsoft.com/office/drawing/2014/main" id="{1DD70E16-DE68-4E06-86F9-88E05E841591}"/>
              </a:ext>
            </a:extLst>
          </p:cNvPr>
          <p:cNvSpPr/>
          <p:nvPr/>
        </p:nvSpPr>
        <p:spPr bwMode="auto">
          <a:xfrm flipV="1">
            <a:off x="1835696" y="1700808"/>
            <a:ext cx="1008112" cy="2232248"/>
          </a:xfrm>
          <a:prstGeom prst="downArrow">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a:ln>
                <a:noFill/>
              </a:ln>
              <a:solidFill>
                <a:schemeClr val="accent1"/>
              </a:solidFill>
              <a:effectLst/>
              <a:latin typeface="Arial" panose="020B0604020202020204" pitchFamily="34" charset="0"/>
            </a:endParaRPr>
          </a:p>
        </p:txBody>
      </p:sp>
      <p:sp>
        <p:nvSpPr>
          <p:cNvPr id="15" name="Flèche : bas 14">
            <a:extLst>
              <a:ext uri="{FF2B5EF4-FFF2-40B4-BE49-F238E27FC236}">
                <a16:creationId xmlns:a16="http://schemas.microsoft.com/office/drawing/2014/main" id="{B1503267-81A9-4FBD-BF13-959EBE7999D4}"/>
              </a:ext>
            </a:extLst>
          </p:cNvPr>
          <p:cNvSpPr/>
          <p:nvPr/>
        </p:nvSpPr>
        <p:spPr bwMode="auto">
          <a:xfrm>
            <a:off x="6228184" y="3801265"/>
            <a:ext cx="1008112" cy="2232248"/>
          </a:xfrm>
          <a:prstGeom prst="downArrow">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a:ln>
                <a:noFill/>
              </a:ln>
              <a:solidFill>
                <a:schemeClr val="accent1"/>
              </a:solidFill>
              <a:effectLst/>
              <a:latin typeface="Arial" panose="020B0604020202020204" pitchFamily="34" charset="0"/>
            </a:endParaRPr>
          </a:p>
        </p:txBody>
      </p:sp>
      <p:sp>
        <p:nvSpPr>
          <p:cNvPr id="17" name="ZoneTexte 16">
            <a:extLst>
              <a:ext uri="{FF2B5EF4-FFF2-40B4-BE49-F238E27FC236}">
                <a16:creationId xmlns:a16="http://schemas.microsoft.com/office/drawing/2014/main" id="{5B2D0631-84E1-4051-BB33-EAF5B2FB2C17}"/>
              </a:ext>
            </a:extLst>
          </p:cNvPr>
          <p:cNvSpPr txBox="1"/>
          <p:nvPr/>
        </p:nvSpPr>
        <p:spPr>
          <a:xfrm>
            <a:off x="1612629" y="4056793"/>
            <a:ext cx="1454244" cy="840230"/>
          </a:xfrm>
          <a:prstGeom prst="rect">
            <a:avLst/>
          </a:prstGeom>
          <a:noFill/>
        </p:spPr>
        <p:txBody>
          <a:bodyPr wrap="none" rtlCol="0">
            <a:spAutoFit/>
          </a:bodyPr>
          <a:lstStyle/>
          <a:p>
            <a:pPr algn="ctr"/>
            <a:r>
              <a:rPr lang="fr-FR" sz="1800" dirty="0">
                <a:solidFill>
                  <a:srgbClr val="000000"/>
                </a:solidFill>
              </a:rPr>
              <a:t>Traçabilité</a:t>
            </a:r>
            <a:br>
              <a:rPr lang="fr-FR" sz="1800" dirty="0">
                <a:solidFill>
                  <a:srgbClr val="000000"/>
                </a:solidFill>
              </a:rPr>
            </a:br>
            <a:r>
              <a:rPr lang="fr-FR" sz="1800" dirty="0">
                <a:solidFill>
                  <a:srgbClr val="000000"/>
                </a:solidFill>
              </a:rPr>
              <a:t>amont ou</a:t>
            </a:r>
            <a:br>
              <a:rPr lang="fr-FR" sz="1800" dirty="0">
                <a:solidFill>
                  <a:srgbClr val="000000"/>
                </a:solidFill>
              </a:rPr>
            </a:br>
            <a:r>
              <a:rPr lang="fr-FR" sz="1800" dirty="0">
                <a:solidFill>
                  <a:srgbClr val="000000"/>
                </a:solidFill>
              </a:rPr>
              <a:t>ascendante</a:t>
            </a:r>
          </a:p>
        </p:txBody>
      </p:sp>
      <p:sp>
        <p:nvSpPr>
          <p:cNvPr id="18" name="ZoneTexte 17">
            <a:extLst>
              <a:ext uri="{FF2B5EF4-FFF2-40B4-BE49-F238E27FC236}">
                <a16:creationId xmlns:a16="http://schemas.microsoft.com/office/drawing/2014/main" id="{DD640551-178E-4E5F-8753-2016E6D926AF}"/>
              </a:ext>
            </a:extLst>
          </p:cNvPr>
          <p:cNvSpPr txBox="1"/>
          <p:nvPr/>
        </p:nvSpPr>
        <p:spPr>
          <a:xfrm>
            <a:off x="5971919" y="2852936"/>
            <a:ext cx="1595309" cy="840230"/>
          </a:xfrm>
          <a:prstGeom prst="rect">
            <a:avLst/>
          </a:prstGeom>
          <a:noFill/>
        </p:spPr>
        <p:txBody>
          <a:bodyPr wrap="none" rtlCol="0">
            <a:spAutoFit/>
          </a:bodyPr>
          <a:lstStyle/>
          <a:p>
            <a:pPr algn="ctr"/>
            <a:r>
              <a:rPr lang="fr-FR" sz="1800" dirty="0">
                <a:solidFill>
                  <a:srgbClr val="000000"/>
                </a:solidFill>
              </a:rPr>
              <a:t>Traçabilité</a:t>
            </a:r>
            <a:br>
              <a:rPr lang="fr-FR" sz="1800" dirty="0">
                <a:solidFill>
                  <a:srgbClr val="000000"/>
                </a:solidFill>
              </a:rPr>
            </a:br>
            <a:r>
              <a:rPr lang="fr-FR" sz="1800" dirty="0">
                <a:solidFill>
                  <a:srgbClr val="000000"/>
                </a:solidFill>
              </a:rPr>
              <a:t>aval ou</a:t>
            </a:r>
            <a:br>
              <a:rPr lang="fr-FR" sz="1800" dirty="0">
                <a:solidFill>
                  <a:srgbClr val="000000"/>
                </a:solidFill>
              </a:rPr>
            </a:br>
            <a:r>
              <a:rPr lang="fr-FR" sz="1800" dirty="0">
                <a:solidFill>
                  <a:srgbClr val="000000"/>
                </a:solidFill>
              </a:rPr>
              <a:t>descendante</a:t>
            </a:r>
          </a:p>
        </p:txBody>
      </p:sp>
      <p:sp>
        <p:nvSpPr>
          <p:cNvPr id="19" name="Flèche : bas 18">
            <a:extLst>
              <a:ext uri="{FF2B5EF4-FFF2-40B4-BE49-F238E27FC236}">
                <a16:creationId xmlns:a16="http://schemas.microsoft.com/office/drawing/2014/main" id="{C8A00E9D-EC78-46B3-A967-8FAB78D6EAF7}"/>
              </a:ext>
            </a:extLst>
          </p:cNvPr>
          <p:cNvSpPr/>
          <p:nvPr/>
        </p:nvSpPr>
        <p:spPr bwMode="auto">
          <a:xfrm flipV="1">
            <a:off x="694162" y="1745185"/>
            <a:ext cx="663034" cy="4320480"/>
          </a:xfrm>
          <a:prstGeom prst="downArrow">
            <a:avLst/>
          </a:prstGeom>
          <a:solidFill>
            <a:srgbClr val="00B05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a:ln>
                <a:noFill/>
              </a:ln>
              <a:solidFill>
                <a:schemeClr val="accent1"/>
              </a:solidFill>
              <a:effectLst/>
              <a:latin typeface="Arial" panose="020B0604020202020204" pitchFamily="34" charset="0"/>
            </a:endParaRPr>
          </a:p>
        </p:txBody>
      </p:sp>
      <p:sp>
        <p:nvSpPr>
          <p:cNvPr id="20" name="Flèche : bas 19">
            <a:extLst>
              <a:ext uri="{FF2B5EF4-FFF2-40B4-BE49-F238E27FC236}">
                <a16:creationId xmlns:a16="http://schemas.microsoft.com/office/drawing/2014/main" id="{8BA19679-C832-4A53-995D-49D141494532}"/>
              </a:ext>
            </a:extLst>
          </p:cNvPr>
          <p:cNvSpPr/>
          <p:nvPr/>
        </p:nvSpPr>
        <p:spPr bwMode="auto">
          <a:xfrm>
            <a:off x="7668344" y="1772816"/>
            <a:ext cx="663034" cy="4320480"/>
          </a:xfrm>
          <a:prstGeom prst="downArrow">
            <a:avLst/>
          </a:prstGeom>
          <a:solidFill>
            <a:srgbClr val="00B05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600" b="1" i="0" u="none" strike="noStrike" cap="none" normalizeH="0" baseline="0">
              <a:ln>
                <a:noFill/>
              </a:ln>
              <a:solidFill>
                <a:schemeClr val="accent1"/>
              </a:solidFill>
              <a:effectLst/>
              <a:latin typeface="Arial" panose="020B0604020202020204" pitchFamily="34" charset="0"/>
            </a:endParaRPr>
          </a:p>
        </p:txBody>
      </p:sp>
      <p:sp>
        <p:nvSpPr>
          <p:cNvPr id="21" name="ZoneTexte 20">
            <a:extLst>
              <a:ext uri="{FF2B5EF4-FFF2-40B4-BE49-F238E27FC236}">
                <a16:creationId xmlns:a16="http://schemas.microsoft.com/office/drawing/2014/main" id="{866FFC24-39BA-482D-894B-5AE26A0D0F6D}"/>
              </a:ext>
            </a:extLst>
          </p:cNvPr>
          <p:cNvSpPr txBox="1"/>
          <p:nvPr/>
        </p:nvSpPr>
        <p:spPr>
          <a:xfrm>
            <a:off x="531188" y="6237287"/>
            <a:ext cx="1120820" cy="341632"/>
          </a:xfrm>
          <a:prstGeom prst="rect">
            <a:avLst/>
          </a:prstGeom>
          <a:noFill/>
        </p:spPr>
        <p:txBody>
          <a:bodyPr wrap="none" rtlCol="0">
            <a:spAutoFit/>
          </a:bodyPr>
          <a:lstStyle/>
          <a:p>
            <a:r>
              <a:rPr lang="fr-FR" sz="1800" dirty="0">
                <a:solidFill>
                  <a:srgbClr val="00B050"/>
                </a:solidFill>
              </a:rPr>
              <a:t>Retracer</a:t>
            </a:r>
          </a:p>
        </p:txBody>
      </p:sp>
      <p:sp>
        <p:nvSpPr>
          <p:cNvPr id="22" name="ZoneTexte 21">
            <a:extLst>
              <a:ext uri="{FF2B5EF4-FFF2-40B4-BE49-F238E27FC236}">
                <a16:creationId xmlns:a16="http://schemas.microsoft.com/office/drawing/2014/main" id="{FD861D42-222F-47A1-AE50-3ED9D66050DD}"/>
              </a:ext>
            </a:extLst>
          </p:cNvPr>
          <p:cNvSpPr txBox="1"/>
          <p:nvPr/>
        </p:nvSpPr>
        <p:spPr>
          <a:xfrm>
            <a:off x="7562557" y="1313968"/>
            <a:ext cx="825867" cy="341632"/>
          </a:xfrm>
          <a:prstGeom prst="rect">
            <a:avLst/>
          </a:prstGeom>
          <a:noFill/>
        </p:spPr>
        <p:txBody>
          <a:bodyPr wrap="none" rtlCol="0">
            <a:spAutoFit/>
          </a:bodyPr>
          <a:lstStyle/>
          <a:p>
            <a:r>
              <a:rPr lang="fr-FR" sz="1800" dirty="0">
                <a:solidFill>
                  <a:srgbClr val="00B050"/>
                </a:solidFill>
              </a:rPr>
              <a:t>Pister</a:t>
            </a:r>
          </a:p>
        </p:txBody>
      </p:sp>
    </p:spTree>
    <p:extLst>
      <p:ext uri="{BB962C8B-B14F-4D97-AF65-F5344CB8AC3E}">
        <p14:creationId xmlns:p14="http://schemas.microsoft.com/office/powerpoint/2010/main" val="3029055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8686" name="Rectangle 46">
            <a:extLst>
              <a:ext uri="{FF2B5EF4-FFF2-40B4-BE49-F238E27FC236}">
                <a16:creationId xmlns:a16="http://schemas.microsoft.com/office/drawing/2014/main" id="{35D552B6-8D96-4836-80BD-AC4B2FBC7B0F}"/>
              </a:ext>
            </a:extLst>
          </p:cNvPr>
          <p:cNvSpPr>
            <a:spLocks noChangeArrowheads="1"/>
          </p:cNvSpPr>
          <p:nvPr/>
        </p:nvSpPr>
        <p:spPr bwMode="auto">
          <a:xfrm>
            <a:off x="2705967" y="6609773"/>
            <a:ext cx="3680114" cy="204932"/>
          </a:xfrm>
          <a:prstGeom prst="rect">
            <a:avLst/>
          </a:prstGeom>
          <a:solidFill>
            <a:srgbClr val="FFFF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455" dirty="0">
              <a:solidFill>
                <a:srgbClr val="000000"/>
              </a:solidFill>
            </a:endParaRPr>
          </a:p>
        </p:txBody>
      </p:sp>
      <p:sp>
        <p:nvSpPr>
          <p:cNvPr id="2288642" name="Rectangle 2">
            <a:extLst>
              <a:ext uri="{FF2B5EF4-FFF2-40B4-BE49-F238E27FC236}">
                <a16:creationId xmlns:a16="http://schemas.microsoft.com/office/drawing/2014/main" id="{9F76EF6D-60C0-4505-8DC4-5627D462C03B}"/>
              </a:ext>
            </a:extLst>
          </p:cNvPr>
          <p:cNvSpPr>
            <a:spLocks noGrp="1" noChangeArrowheads="1"/>
          </p:cNvSpPr>
          <p:nvPr>
            <p:ph type="title"/>
          </p:nvPr>
        </p:nvSpPr>
        <p:spPr bwMode="white">
          <a:xfrm>
            <a:off x="1649700" y="476672"/>
            <a:ext cx="7010363" cy="432955"/>
          </a:xfrm>
        </p:spPr>
        <p:txBody>
          <a:bodyPr/>
          <a:lstStyle/>
          <a:p>
            <a:r>
              <a:rPr lang="fr-FR" altLang="fr-FR" dirty="0"/>
              <a:t>Traçabilité sur toute la </a:t>
            </a:r>
            <a:r>
              <a:rPr lang="fr-FR" altLang="fr-FR" dirty="0" err="1"/>
              <a:t>supply</a:t>
            </a:r>
            <a:r>
              <a:rPr lang="fr-FR" altLang="fr-FR" dirty="0"/>
              <a:t> </a:t>
            </a:r>
            <a:r>
              <a:rPr lang="fr-FR" altLang="fr-FR" dirty="0" err="1"/>
              <a:t>chain</a:t>
            </a:r>
            <a:endParaRPr lang="fr-FR" altLang="fr-FR" dirty="0">
              <a:solidFill>
                <a:srgbClr val="1730CF"/>
              </a:solidFill>
            </a:endParaRPr>
          </a:p>
        </p:txBody>
      </p:sp>
      <p:grpSp>
        <p:nvGrpSpPr>
          <p:cNvPr id="2288688" name="Group 48">
            <a:extLst>
              <a:ext uri="{FF2B5EF4-FFF2-40B4-BE49-F238E27FC236}">
                <a16:creationId xmlns:a16="http://schemas.microsoft.com/office/drawing/2014/main" id="{269B18DD-CF1F-4066-B64D-A216C6ED9373}"/>
              </a:ext>
            </a:extLst>
          </p:cNvPr>
          <p:cNvGrpSpPr>
            <a:grpSpLocks/>
          </p:cNvGrpSpPr>
          <p:nvPr/>
        </p:nvGrpSpPr>
        <p:grpSpPr bwMode="auto">
          <a:xfrm>
            <a:off x="151534" y="1310410"/>
            <a:ext cx="1997364" cy="2330739"/>
            <a:chOff x="84" y="825"/>
            <a:chExt cx="1264" cy="1469"/>
          </a:xfrm>
        </p:grpSpPr>
        <p:sp>
          <p:nvSpPr>
            <p:cNvPr id="2288644" name="Line 4">
              <a:extLst>
                <a:ext uri="{FF2B5EF4-FFF2-40B4-BE49-F238E27FC236}">
                  <a16:creationId xmlns:a16="http://schemas.microsoft.com/office/drawing/2014/main" id="{58243385-66E4-4EDB-A750-074F85F48FFC}"/>
                </a:ext>
              </a:extLst>
            </p:cNvPr>
            <p:cNvSpPr>
              <a:spLocks noChangeShapeType="1"/>
            </p:cNvSpPr>
            <p:nvPr/>
          </p:nvSpPr>
          <p:spPr bwMode="auto">
            <a:xfrm flipH="1">
              <a:off x="324" y="1683"/>
              <a:ext cx="0" cy="227"/>
            </a:xfrm>
            <a:prstGeom prst="line">
              <a:avLst/>
            </a:prstGeom>
            <a:noFill/>
            <a:ln w="9525">
              <a:solidFill>
                <a:srgbClr val="1730C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866" tIns="50434" rIns="100866" bIns="50434">
              <a:spAutoFit/>
            </a:bodyPr>
            <a:lstStyle/>
            <a:p>
              <a:endParaRPr lang="fr-FR" sz="1455" dirty="0">
                <a:solidFill>
                  <a:srgbClr val="000000"/>
                </a:solidFill>
              </a:endParaRPr>
            </a:p>
          </p:txBody>
        </p:sp>
        <p:sp>
          <p:nvSpPr>
            <p:cNvPr id="2288646" name="Text Box 6">
              <a:extLst>
                <a:ext uri="{FF2B5EF4-FFF2-40B4-BE49-F238E27FC236}">
                  <a16:creationId xmlns:a16="http://schemas.microsoft.com/office/drawing/2014/main" id="{520D1941-6D26-4CB0-99C1-476F7E64FB97}"/>
                </a:ext>
              </a:extLst>
            </p:cNvPr>
            <p:cNvSpPr txBox="1">
              <a:spLocks noChangeArrowheads="1"/>
            </p:cNvSpPr>
            <p:nvPr/>
          </p:nvSpPr>
          <p:spPr bwMode="auto">
            <a:xfrm>
              <a:off x="84" y="1867"/>
              <a:ext cx="864" cy="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866" tIns="50434" rIns="100866" bIns="50434">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545" dirty="0">
                  <a:solidFill>
                    <a:srgbClr val="000000"/>
                  </a:solidFill>
                  <a:latin typeface="Arial" panose="020B0604020202020204" pitchFamily="34" charset="0"/>
                </a:rPr>
                <a:t>Coopérative</a:t>
              </a:r>
            </a:p>
          </p:txBody>
        </p:sp>
        <p:sp>
          <p:nvSpPr>
            <p:cNvPr id="2288647" name="Text Box 7">
              <a:extLst>
                <a:ext uri="{FF2B5EF4-FFF2-40B4-BE49-F238E27FC236}">
                  <a16:creationId xmlns:a16="http://schemas.microsoft.com/office/drawing/2014/main" id="{85E2DC4C-64E2-4A17-B70A-9EB6044313CB}"/>
                </a:ext>
              </a:extLst>
            </p:cNvPr>
            <p:cNvSpPr txBox="1">
              <a:spLocks noChangeArrowheads="1"/>
            </p:cNvSpPr>
            <p:nvPr/>
          </p:nvSpPr>
          <p:spPr bwMode="auto">
            <a:xfrm>
              <a:off x="84" y="1353"/>
              <a:ext cx="1264" cy="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866" tIns="50434" rIns="100866" bIns="50434">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545" dirty="0">
                  <a:solidFill>
                    <a:srgbClr val="000000"/>
                  </a:solidFill>
                  <a:latin typeface="Arial" panose="020B0604020202020204" pitchFamily="34" charset="0"/>
                </a:rPr>
                <a:t>Semencier</a:t>
              </a:r>
            </a:p>
            <a:p>
              <a:r>
                <a:rPr lang="fr-FR" altLang="fr-FR" sz="1545" i="1" dirty="0">
                  <a:solidFill>
                    <a:srgbClr val="000000"/>
                  </a:solidFill>
                  <a:latin typeface="Arial" panose="020B0604020202020204" pitchFamily="34" charset="0"/>
                </a:rPr>
                <a:t>Semences traitées</a:t>
              </a:r>
            </a:p>
          </p:txBody>
        </p:sp>
        <p:sp>
          <p:nvSpPr>
            <p:cNvPr id="2288648" name="Text Box 8">
              <a:extLst>
                <a:ext uri="{FF2B5EF4-FFF2-40B4-BE49-F238E27FC236}">
                  <a16:creationId xmlns:a16="http://schemas.microsoft.com/office/drawing/2014/main" id="{C7157F92-2E64-48F3-A57F-1EC2BF15FE29}"/>
                </a:ext>
              </a:extLst>
            </p:cNvPr>
            <p:cNvSpPr txBox="1">
              <a:spLocks noChangeArrowheads="1"/>
            </p:cNvSpPr>
            <p:nvPr/>
          </p:nvSpPr>
          <p:spPr bwMode="auto">
            <a:xfrm>
              <a:off x="84" y="825"/>
              <a:ext cx="1200" cy="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866" tIns="50434" rIns="100866" bIns="50434">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545" dirty="0">
                  <a:solidFill>
                    <a:srgbClr val="000000"/>
                  </a:solidFill>
                  <a:latin typeface="Arial" panose="020B0604020202020204" pitchFamily="34" charset="0"/>
                </a:rPr>
                <a:t>Agriculteur</a:t>
              </a:r>
            </a:p>
            <a:p>
              <a:r>
                <a:rPr lang="fr-FR" altLang="fr-FR" sz="1545" i="1" dirty="0">
                  <a:solidFill>
                    <a:srgbClr val="000000"/>
                  </a:solidFill>
                  <a:latin typeface="Arial" panose="020B0604020202020204" pitchFamily="34" charset="0"/>
                </a:rPr>
                <a:t>Semences</a:t>
              </a:r>
            </a:p>
          </p:txBody>
        </p:sp>
        <p:sp>
          <p:nvSpPr>
            <p:cNvPr id="2288649" name="Line 9">
              <a:extLst>
                <a:ext uri="{FF2B5EF4-FFF2-40B4-BE49-F238E27FC236}">
                  <a16:creationId xmlns:a16="http://schemas.microsoft.com/office/drawing/2014/main" id="{61554224-3EC1-4BF5-97DD-5E16C7541BB5}"/>
                </a:ext>
              </a:extLst>
            </p:cNvPr>
            <p:cNvSpPr>
              <a:spLocks noChangeShapeType="1"/>
            </p:cNvSpPr>
            <p:nvPr/>
          </p:nvSpPr>
          <p:spPr bwMode="auto">
            <a:xfrm flipH="1">
              <a:off x="324" y="1155"/>
              <a:ext cx="0" cy="227"/>
            </a:xfrm>
            <a:prstGeom prst="line">
              <a:avLst/>
            </a:prstGeom>
            <a:noFill/>
            <a:ln w="9525">
              <a:solidFill>
                <a:srgbClr val="1730C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866" tIns="50434" rIns="100866" bIns="50434">
              <a:spAutoFit/>
            </a:bodyPr>
            <a:lstStyle/>
            <a:p>
              <a:endParaRPr lang="fr-FR" sz="1455" dirty="0">
                <a:solidFill>
                  <a:srgbClr val="000000"/>
                </a:solidFill>
              </a:endParaRPr>
            </a:p>
          </p:txBody>
        </p:sp>
        <p:sp>
          <p:nvSpPr>
            <p:cNvPr id="2288650" name="Line 10">
              <a:extLst>
                <a:ext uri="{FF2B5EF4-FFF2-40B4-BE49-F238E27FC236}">
                  <a16:creationId xmlns:a16="http://schemas.microsoft.com/office/drawing/2014/main" id="{51C88591-B77A-4009-B680-7584ADD13F04}"/>
                </a:ext>
              </a:extLst>
            </p:cNvPr>
            <p:cNvSpPr>
              <a:spLocks noChangeShapeType="1"/>
            </p:cNvSpPr>
            <p:nvPr/>
          </p:nvSpPr>
          <p:spPr bwMode="auto">
            <a:xfrm flipH="1">
              <a:off x="324" y="2067"/>
              <a:ext cx="0" cy="227"/>
            </a:xfrm>
            <a:prstGeom prst="line">
              <a:avLst/>
            </a:prstGeom>
            <a:noFill/>
            <a:ln w="9525">
              <a:solidFill>
                <a:srgbClr val="1730C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866" tIns="50434" rIns="100866" bIns="50434">
              <a:spAutoFit/>
            </a:bodyPr>
            <a:lstStyle/>
            <a:p>
              <a:endParaRPr lang="fr-FR" sz="1455" dirty="0">
                <a:solidFill>
                  <a:srgbClr val="000000"/>
                </a:solidFill>
              </a:endParaRPr>
            </a:p>
          </p:txBody>
        </p:sp>
      </p:grpSp>
      <p:grpSp>
        <p:nvGrpSpPr>
          <p:cNvPr id="2288689" name="Group 49">
            <a:extLst>
              <a:ext uri="{FF2B5EF4-FFF2-40B4-BE49-F238E27FC236}">
                <a16:creationId xmlns:a16="http://schemas.microsoft.com/office/drawing/2014/main" id="{89BAF845-37B0-4507-87E1-E4DAEC3FD1BD}"/>
              </a:ext>
            </a:extLst>
          </p:cNvPr>
          <p:cNvGrpSpPr>
            <a:grpSpLocks/>
          </p:cNvGrpSpPr>
          <p:nvPr/>
        </p:nvGrpSpPr>
        <p:grpSpPr bwMode="auto">
          <a:xfrm>
            <a:off x="1498023" y="1310410"/>
            <a:ext cx="2731944" cy="1786659"/>
            <a:chOff x="936" y="825"/>
            <a:chExt cx="1728" cy="1126"/>
          </a:xfrm>
        </p:grpSpPr>
        <p:sp>
          <p:nvSpPr>
            <p:cNvPr id="2288652" name="Text Box 12">
              <a:extLst>
                <a:ext uri="{FF2B5EF4-FFF2-40B4-BE49-F238E27FC236}">
                  <a16:creationId xmlns:a16="http://schemas.microsoft.com/office/drawing/2014/main" id="{16CBE8D6-B18A-4E40-B69C-669CDA12CE4F}"/>
                </a:ext>
              </a:extLst>
            </p:cNvPr>
            <p:cNvSpPr txBox="1">
              <a:spLocks noChangeArrowheads="1"/>
            </p:cNvSpPr>
            <p:nvPr/>
          </p:nvSpPr>
          <p:spPr bwMode="auto">
            <a:xfrm>
              <a:off x="1416" y="1353"/>
              <a:ext cx="1152"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568" tIns="47285" rIns="94568" bIns="47285">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545" dirty="0">
                  <a:solidFill>
                    <a:srgbClr val="000000"/>
                  </a:solidFill>
                  <a:latin typeface="Arial" panose="020B0604020202020204" pitchFamily="34" charset="0"/>
                </a:rPr>
                <a:t>Producteur</a:t>
              </a:r>
              <a:endParaRPr lang="fr-FR" altLang="fr-FR" sz="1545" i="1" dirty="0">
                <a:solidFill>
                  <a:srgbClr val="000000"/>
                </a:solidFill>
                <a:latin typeface="Arial" panose="020B0604020202020204" pitchFamily="34" charset="0"/>
              </a:endParaRPr>
            </a:p>
            <a:p>
              <a:r>
                <a:rPr lang="fr-FR" altLang="fr-FR" sz="1545" i="1" dirty="0">
                  <a:solidFill>
                    <a:srgbClr val="000000"/>
                  </a:solidFill>
                  <a:latin typeface="Arial" panose="020B0604020202020204" pitchFamily="34" charset="0"/>
                </a:rPr>
                <a:t>Pesticides</a:t>
              </a:r>
            </a:p>
          </p:txBody>
        </p:sp>
        <p:sp>
          <p:nvSpPr>
            <p:cNvPr id="2288653" name="Text Box 13">
              <a:extLst>
                <a:ext uri="{FF2B5EF4-FFF2-40B4-BE49-F238E27FC236}">
                  <a16:creationId xmlns:a16="http://schemas.microsoft.com/office/drawing/2014/main" id="{BFA209B8-BC1A-4438-BA8F-1502766AFB6E}"/>
                </a:ext>
              </a:extLst>
            </p:cNvPr>
            <p:cNvSpPr txBox="1">
              <a:spLocks noChangeArrowheads="1"/>
            </p:cNvSpPr>
            <p:nvPr/>
          </p:nvSpPr>
          <p:spPr bwMode="auto">
            <a:xfrm>
              <a:off x="1416" y="825"/>
              <a:ext cx="1248" cy="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568" tIns="47285" rIns="94568" bIns="47285">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545" dirty="0">
                  <a:solidFill>
                    <a:srgbClr val="000000"/>
                  </a:solidFill>
                  <a:latin typeface="Arial" panose="020B0604020202020204" pitchFamily="34" charset="0"/>
                </a:rPr>
                <a:t>Producteur</a:t>
              </a:r>
            </a:p>
            <a:p>
              <a:r>
                <a:rPr lang="fr-FR" altLang="fr-FR" sz="1545" i="1" dirty="0">
                  <a:solidFill>
                    <a:srgbClr val="000000"/>
                  </a:solidFill>
                  <a:latin typeface="Arial" panose="020B0604020202020204" pitchFamily="34" charset="0"/>
                </a:rPr>
                <a:t>Produits chimiques</a:t>
              </a:r>
            </a:p>
          </p:txBody>
        </p:sp>
        <p:sp>
          <p:nvSpPr>
            <p:cNvPr id="2288654" name="Line 14">
              <a:extLst>
                <a:ext uri="{FF2B5EF4-FFF2-40B4-BE49-F238E27FC236}">
                  <a16:creationId xmlns:a16="http://schemas.microsoft.com/office/drawing/2014/main" id="{67AD240A-9972-4305-ABAC-80B993032F8F}"/>
                </a:ext>
              </a:extLst>
            </p:cNvPr>
            <p:cNvSpPr>
              <a:spLocks noChangeShapeType="1"/>
            </p:cNvSpPr>
            <p:nvPr/>
          </p:nvSpPr>
          <p:spPr bwMode="auto">
            <a:xfrm flipH="1">
              <a:off x="1752" y="1167"/>
              <a:ext cx="0" cy="227"/>
            </a:xfrm>
            <a:prstGeom prst="line">
              <a:avLst/>
            </a:prstGeom>
            <a:noFill/>
            <a:ln w="9525">
              <a:solidFill>
                <a:srgbClr val="1730C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568" tIns="47285" rIns="94568" bIns="47285">
              <a:spAutoFit/>
            </a:bodyPr>
            <a:lstStyle/>
            <a:p>
              <a:endParaRPr lang="fr-FR" sz="1455" dirty="0">
                <a:solidFill>
                  <a:srgbClr val="000000"/>
                </a:solidFill>
              </a:endParaRPr>
            </a:p>
          </p:txBody>
        </p:sp>
        <p:sp>
          <p:nvSpPr>
            <p:cNvPr id="2288655" name="Line 15">
              <a:extLst>
                <a:ext uri="{FF2B5EF4-FFF2-40B4-BE49-F238E27FC236}">
                  <a16:creationId xmlns:a16="http://schemas.microsoft.com/office/drawing/2014/main" id="{D3F37733-4F4F-4BB5-B46D-EC3A9EE9F191}"/>
                </a:ext>
              </a:extLst>
            </p:cNvPr>
            <p:cNvSpPr>
              <a:spLocks noChangeShapeType="1"/>
            </p:cNvSpPr>
            <p:nvPr/>
          </p:nvSpPr>
          <p:spPr bwMode="auto">
            <a:xfrm flipH="1">
              <a:off x="936" y="1743"/>
              <a:ext cx="720" cy="208"/>
            </a:xfrm>
            <a:prstGeom prst="line">
              <a:avLst/>
            </a:prstGeom>
            <a:noFill/>
            <a:ln w="9525">
              <a:solidFill>
                <a:srgbClr val="1730C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568" tIns="47285" rIns="94568" bIns="47285">
              <a:spAutoFit/>
            </a:bodyPr>
            <a:lstStyle/>
            <a:p>
              <a:endParaRPr lang="fr-FR" sz="1455" dirty="0">
                <a:solidFill>
                  <a:srgbClr val="000000"/>
                </a:solidFill>
              </a:endParaRPr>
            </a:p>
          </p:txBody>
        </p:sp>
      </p:grpSp>
      <p:grpSp>
        <p:nvGrpSpPr>
          <p:cNvPr id="2288687" name="Group 47">
            <a:extLst>
              <a:ext uri="{FF2B5EF4-FFF2-40B4-BE49-F238E27FC236}">
                <a16:creationId xmlns:a16="http://schemas.microsoft.com/office/drawing/2014/main" id="{E56DACA2-CB63-40EC-BA02-3098528D91AC}"/>
              </a:ext>
            </a:extLst>
          </p:cNvPr>
          <p:cNvGrpSpPr>
            <a:grpSpLocks/>
          </p:cNvGrpSpPr>
          <p:nvPr/>
        </p:nvGrpSpPr>
        <p:grpSpPr bwMode="auto">
          <a:xfrm>
            <a:off x="178955" y="3599296"/>
            <a:ext cx="8897216" cy="564221"/>
            <a:chOff x="102" y="2267"/>
            <a:chExt cx="5626" cy="356"/>
          </a:xfrm>
        </p:grpSpPr>
        <p:sp>
          <p:nvSpPr>
            <p:cNvPr id="2288657" name="Text Box 17">
              <a:extLst>
                <a:ext uri="{FF2B5EF4-FFF2-40B4-BE49-F238E27FC236}">
                  <a16:creationId xmlns:a16="http://schemas.microsoft.com/office/drawing/2014/main" id="{8A6E2068-BEA0-41B0-8EEF-CE7F68844A79}"/>
                </a:ext>
              </a:extLst>
            </p:cNvPr>
            <p:cNvSpPr txBox="1">
              <a:spLocks noChangeArrowheads="1"/>
            </p:cNvSpPr>
            <p:nvPr/>
          </p:nvSpPr>
          <p:spPr bwMode="auto">
            <a:xfrm>
              <a:off x="3144" y="2275"/>
              <a:ext cx="768" cy="348"/>
            </a:xfrm>
            <a:prstGeom prst="rect">
              <a:avLst/>
            </a:prstGeom>
            <a:solidFill>
              <a:srgbClr val="66FFFF"/>
            </a:solidFill>
            <a:ln w="9525">
              <a:solidFill>
                <a:schemeClr val="accent1">
                  <a:lumMod val="50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2277" tIns="61196" rIns="24095" bIns="61196">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545" dirty="0">
                  <a:solidFill>
                    <a:srgbClr val="000000"/>
                  </a:solidFill>
                  <a:latin typeface="Arial" panose="020B0604020202020204" pitchFamily="34" charset="0"/>
                </a:rPr>
                <a:t>Fabricant </a:t>
              </a:r>
              <a:r>
                <a:rPr lang="fr-FR" altLang="fr-FR" sz="1545" i="1" dirty="0">
                  <a:solidFill>
                    <a:srgbClr val="000000"/>
                  </a:solidFill>
                  <a:latin typeface="Arial" panose="020B0604020202020204" pitchFamily="34" charset="0"/>
                </a:rPr>
                <a:t>Pizzas</a:t>
              </a:r>
            </a:p>
          </p:txBody>
        </p:sp>
        <p:sp>
          <p:nvSpPr>
            <p:cNvPr id="2288658" name="Text Box 18">
              <a:extLst>
                <a:ext uri="{FF2B5EF4-FFF2-40B4-BE49-F238E27FC236}">
                  <a16:creationId xmlns:a16="http://schemas.microsoft.com/office/drawing/2014/main" id="{B058E1D1-F856-4613-8C23-E47C0DDAAB8C}"/>
                </a:ext>
              </a:extLst>
            </p:cNvPr>
            <p:cNvSpPr txBox="1">
              <a:spLocks noChangeArrowheads="1"/>
            </p:cNvSpPr>
            <p:nvPr/>
          </p:nvSpPr>
          <p:spPr bwMode="auto">
            <a:xfrm>
              <a:off x="102" y="2275"/>
              <a:ext cx="736" cy="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277" tIns="61196" rIns="24095" bIns="61196">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545" dirty="0">
                  <a:solidFill>
                    <a:srgbClr val="000000"/>
                  </a:solidFill>
                  <a:latin typeface="Arial" panose="020B0604020202020204" pitchFamily="34" charset="0"/>
                </a:rPr>
                <a:t>Agriculteur</a:t>
              </a:r>
            </a:p>
            <a:p>
              <a:r>
                <a:rPr lang="fr-FR" altLang="fr-FR" sz="1545" i="1" dirty="0">
                  <a:solidFill>
                    <a:srgbClr val="000000"/>
                  </a:solidFill>
                  <a:latin typeface="Arial" panose="020B0604020202020204" pitchFamily="34" charset="0"/>
                </a:rPr>
                <a:t>Blé</a:t>
              </a:r>
              <a:endParaRPr lang="fr-FR" altLang="fr-FR" sz="1545" dirty="0">
                <a:solidFill>
                  <a:srgbClr val="000000"/>
                </a:solidFill>
                <a:latin typeface="Arial" panose="020B0604020202020204" pitchFamily="34" charset="0"/>
              </a:endParaRPr>
            </a:p>
          </p:txBody>
        </p:sp>
        <p:sp>
          <p:nvSpPr>
            <p:cNvPr id="2288659" name="Text Box 19">
              <a:extLst>
                <a:ext uri="{FF2B5EF4-FFF2-40B4-BE49-F238E27FC236}">
                  <a16:creationId xmlns:a16="http://schemas.microsoft.com/office/drawing/2014/main" id="{6D96DD8B-AD84-458A-B3EE-FB75C34CACD2}"/>
                </a:ext>
              </a:extLst>
            </p:cNvPr>
            <p:cNvSpPr txBox="1">
              <a:spLocks noChangeArrowheads="1"/>
            </p:cNvSpPr>
            <p:nvPr/>
          </p:nvSpPr>
          <p:spPr bwMode="auto">
            <a:xfrm>
              <a:off x="2088" y="2275"/>
              <a:ext cx="864" cy="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277" tIns="61196" rIns="24095" bIns="61196">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545" dirty="0">
                  <a:solidFill>
                    <a:srgbClr val="000000"/>
                  </a:solidFill>
                  <a:latin typeface="Arial" panose="020B0604020202020204" pitchFamily="34" charset="0"/>
                </a:rPr>
                <a:t>Producteur  </a:t>
              </a:r>
            </a:p>
            <a:p>
              <a:r>
                <a:rPr lang="fr-FR" altLang="fr-FR" sz="1545" i="1" dirty="0">
                  <a:solidFill>
                    <a:srgbClr val="000000"/>
                  </a:solidFill>
                  <a:latin typeface="Arial" panose="020B0604020202020204" pitchFamily="34" charset="0"/>
                </a:rPr>
                <a:t>Farine</a:t>
              </a:r>
            </a:p>
          </p:txBody>
        </p:sp>
        <p:sp>
          <p:nvSpPr>
            <p:cNvPr id="2288660" name="Text Box 20">
              <a:extLst>
                <a:ext uri="{FF2B5EF4-FFF2-40B4-BE49-F238E27FC236}">
                  <a16:creationId xmlns:a16="http://schemas.microsoft.com/office/drawing/2014/main" id="{77FF874B-E077-465E-A0D4-2D020D534E73}"/>
                </a:ext>
              </a:extLst>
            </p:cNvPr>
            <p:cNvSpPr txBox="1">
              <a:spLocks noChangeArrowheads="1"/>
            </p:cNvSpPr>
            <p:nvPr/>
          </p:nvSpPr>
          <p:spPr bwMode="auto">
            <a:xfrm>
              <a:off x="1032" y="2275"/>
              <a:ext cx="864" cy="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277" tIns="61196" rIns="24095" bIns="61196">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545" dirty="0">
                  <a:solidFill>
                    <a:srgbClr val="000000"/>
                  </a:solidFill>
                  <a:latin typeface="Arial" panose="020B0604020202020204" pitchFamily="34" charset="0"/>
                </a:rPr>
                <a:t>Coopérative</a:t>
              </a:r>
            </a:p>
            <a:p>
              <a:r>
                <a:rPr lang="fr-FR" altLang="fr-FR" sz="1545" i="1" dirty="0">
                  <a:solidFill>
                    <a:srgbClr val="000000"/>
                  </a:solidFill>
                  <a:latin typeface="Arial" panose="020B0604020202020204" pitchFamily="34" charset="0"/>
                </a:rPr>
                <a:t>Blé</a:t>
              </a:r>
              <a:endParaRPr lang="fr-FR" altLang="fr-FR" sz="1545" dirty="0">
                <a:solidFill>
                  <a:srgbClr val="000000"/>
                </a:solidFill>
                <a:latin typeface="Arial" panose="020B0604020202020204" pitchFamily="34" charset="0"/>
              </a:endParaRPr>
            </a:p>
          </p:txBody>
        </p:sp>
        <p:sp>
          <p:nvSpPr>
            <p:cNvPr id="2288661" name="Line 21">
              <a:extLst>
                <a:ext uri="{FF2B5EF4-FFF2-40B4-BE49-F238E27FC236}">
                  <a16:creationId xmlns:a16="http://schemas.microsoft.com/office/drawing/2014/main" id="{B052EFD4-5250-4FE9-9744-ED7D599717EE}"/>
                </a:ext>
              </a:extLst>
            </p:cNvPr>
            <p:cNvSpPr>
              <a:spLocks noChangeShapeType="1"/>
            </p:cNvSpPr>
            <p:nvPr/>
          </p:nvSpPr>
          <p:spPr bwMode="auto">
            <a:xfrm>
              <a:off x="816" y="2415"/>
              <a:ext cx="227" cy="0"/>
            </a:xfrm>
            <a:prstGeom prst="line">
              <a:avLst/>
            </a:prstGeom>
            <a:noFill/>
            <a:ln w="9525">
              <a:solidFill>
                <a:srgbClr val="1730C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277" tIns="61196" rIns="24095" bIns="61196">
              <a:spAutoFit/>
            </a:bodyPr>
            <a:lstStyle/>
            <a:p>
              <a:endParaRPr lang="fr-FR" sz="1455" dirty="0">
                <a:solidFill>
                  <a:srgbClr val="000000"/>
                </a:solidFill>
              </a:endParaRPr>
            </a:p>
          </p:txBody>
        </p:sp>
        <p:sp>
          <p:nvSpPr>
            <p:cNvPr id="2288662" name="Line 22">
              <a:extLst>
                <a:ext uri="{FF2B5EF4-FFF2-40B4-BE49-F238E27FC236}">
                  <a16:creationId xmlns:a16="http://schemas.microsoft.com/office/drawing/2014/main" id="{E30831A5-A3D7-463A-8030-844987E5B76D}"/>
                </a:ext>
              </a:extLst>
            </p:cNvPr>
            <p:cNvSpPr>
              <a:spLocks noChangeShapeType="1"/>
            </p:cNvSpPr>
            <p:nvPr/>
          </p:nvSpPr>
          <p:spPr bwMode="auto">
            <a:xfrm>
              <a:off x="1832" y="2415"/>
              <a:ext cx="227" cy="0"/>
            </a:xfrm>
            <a:prstGeom prst="line">
              <a:avLst/>
            </a:prstGeom>
            <a:noFill/>
            <a:ln w="9525">
              <a:solidFill>
                <a:srgbClr val="1730C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277" tIns="61196" rIns="24095" bIns="61196">
              <a:spAutoFit/>
            </a:bodyPr>
            <a:lstStyle/>
            <a:p>
              <a:endParaRPr lang="fr-FR" sz="1455" dirty="0">
                <a:solidFill>
                  <a:srgbClr val="000000"/>
                </a:solidFill>
              </a:endParaRPr>
            </a:p>
          </p:txBody>
        </p:sp>
        <p:sp>
          <p:nvSpPr>
            <p:cNvPr id="2288663" name="Line 23">
              <a:extLst>
                <a:ext uri="{FF2B5EF4-FFF2-40B4-BE49-F238E27FC236}">
                  <a16:creationId xmlns:a16="http://schemas.microsoft.com/office/drawing/2014/main" id="{E2C51C5A-23FF-4D50-8CB6-4D44DAEACC56}"/>
                </a:ext>
              </a:extLst>
            </p:cNvPr>
            <p:cNvSpPr>
              <a:spLocks noChangeShapeType="1"/>
            </p:cNvSpPr>
            <p:nvPr/>
          </p:nvSpPr>
          <p:spPr bwMode="auto">
            <a:xfrm>
              <a:off x="2856" y="2415"/>
              <a:ext cx="227" cy="0"/>
            </a:xfrm>
            <a:prstGeom prst="line">
              <a:avLst/>
            </a:prstGeom>
            <a:noFill/>
            <a:ln w="9525">
              <a:solidFill>
                <a:srgbClr val="1730C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277" tIns="61196" rIns="24095" bIns="61196">
              <a:spAutoFit/>
            </a:bodyPr>
            <a:lstStyle/>
            <a:p>
              <a:endParaRPr lang="fr-FR" sz="1455" dirty="0">
                <a:solidFill>
                  <a:srgbClr val="000000"/>
                </a:solidFill>
              </a:endParaRPr>
            </a:p>
          </p:txBody>
        </p:sp>
        <p:sp>
          <p:nvSpPr>
            <p:cNvPr id="2288664" name="Text Box 24">
              <a:extLst>
                <a:ext uri="{FF2B5EF4-FFF2-40B4-BE49-F238E27FC236}">
                  <a16:creationId xmlns:a16="http://schemas.microsoft.com/office/drawing/2014/main" id="{1A70C490-D463-4C86-A642-B1D4B3D3A8B0}"/>
                </a:ext>
              </a:extLst>
            </p:cNvPr>
            <p:cNvSpPr txBox="1">
              <a:spLocks noChangeArrowheads="1"/>
            </p:cNvSpPr>
            <p:nvPr/>
          </p:nvSpPr>
          <p:spPr bwMode="auto">
            <a:xfrm>
              <a:off x="4152" y="2267"/>
              <a:ext cx="816" cy="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277" tIns="61196" rIns="24095" bIns="61196">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545" dirty="0">
                  <a:solidFill>
                    <a:srgbClr val="000000"/>
                  </a:solidFill>
                  <a:latin typeface="Arial" panose="020B0604020202020204" pitchFamily="34" charset="0"/>
                </a:rPr>
                <a:t>Plate-forme distribution</a:t>
              </a:r>
            </a:p>
          </p:txBody>
        </p:sp>
        <p:sp>
          <p:nvSpPr>
            <p:cNvPr id="2288665" name="Text Box 25">
              <a:extLst>
                <a:ext uri="{FF2B5EF4-FFF2-40B4-BE49-F238E27FC236}">
                  <a16:creationId xmlns:a16="http://schemas.microsoft.com/office/drawing/2014/main" id="{5AECC8FB-DF15-4B1C-851C-223B2F749F18}"/>
                </a:ext>
              </a:extLst>
            </p:cNvPr>
            <p:cNvSpPr txBox="1">
              <a:spLocks noChangeArrowheads="1"/>
            </p:cNvSpPr>
            <p:nvPr/>
          </p:nvSpPr>
          <p:spPr bwMode="auto">
            <a:xfrm>
              <a:off x="5105" y="2267"/>
              <a:ext cx="623" cy="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277" tIns="61196" rIns="24095" bIns="61196">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545" dirty="0">
                  <a:solidFill>
                    <a:srgbClr val="000000"/>
                  </a:solidFill>
                  <a:latin typeface="Arial" panose="020B0604020202020204" pitchFamily="34" charset="0"/>
                </a:rPr>
                <a:t>Point de vente</a:t>
              </a:r>
            </a:p>
          </p:txBody>
        </p:sp>
        <p:sp>
          <p:nvSpPr>
            <p:cNvPr id="2288666" name="Line 26">
              <a:extLst>
                <a:ext uri="{FF2B5EF4-FFF2-40B4-BE49-F238E27FC236}">
                  <a16:creationId xmlns:a16="http://schemas.microsoft.com/office/drawing/2014/main" id="{9A583AF7-4A7F-4129-88F3-8B45FA9B443D}"/>
                </a:ext>
              </a:extLst>
            </p:cNvPr>
            <p:cNvSpPr>
              <a:spLocks noChangeShapeType="1"/>
            </p:cNvSpPr>
            <p:nvPr/>
          </p:nvSpPr>
          <p:spPr bwMode="auto">
            <a:xfrm>
              <a:off x="3936" y="2418"/>
              <a:ext cx="227" cy="0"/>
            </a:xfrm>
            <a:prstGeom prst="line">
              <a:avLst/>
            </a:prstGeom>
            <a:noFill/>
            <a:ln w="9525">
              <a:solidFill>
                <a:srgbClr val="1730C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277" tIns="61196" rIns="24095" bIns="61196">
              <a:spAutoFit/>
            </a:bodyPr>
            <a:lstStyle/>
            <a:p>
              <a:endParaRPr lang="fr-FR" sz="1455" dirty="0">
                <a:solidFill>
                  <a:srgbClr val="000000"/>
                </a:solidFill>
              </a:endParaRPr>
            </a:p>
          </p:txBody>
        </p:sp>
        <p:sp>
          <p:nvSpPr>
            <p:cNvPr id="2288667" name="Line 27">
              <a:extLst>
                <a:ext uri="{FF2B5EF4-FFF2-40B4-BE49-F238E27FC236}">
                  <a16:creationId xmlns:a16="http://schemas.microsoft.com/office/drawing/2014/main" id="{8AB6C2A5-C2F3-4069-A7C2-D4DB10694A86}"/>
                </a:ext>
              </a:extLst>
            </p:cNvPr>
            <p:cNvSpPr>
              <a:spLocks noChangeShapeType="1"/>
            </p:cNvSpPr>
            <p:nvPr/>
          </p:nvSpPr>
          <p:spPr bwMode="auto">
            <a:xfrm>
              <a:off x="4904" y="2418"/>
              <a:ext cx="227" cy="0"/>
            </a:xfrm>
            <a:prstGeom prst="line">
              <a:avLst/>
            </a:prstGeom>
            <a:noFill/>
            <a:ln w="9525">
              <a:solidFill>
                <a:srgbClr val="1730C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277" tIns="61196" rIns="24095" bIns="61196">
              <a:spAutoFit/>
            </a:bodyPr>
            <a:lstStyle/>
            <a:p>
              <a:endParaRPr lang="fr-FR" sz="1455" dirty="0">
                <a:solidFill>
                  <a:srgbClr val="000000"/>
                </a:solidFill>
              </a:endParaRPr>
            </a:p>
          </p:txBody>
        </p:sp>
      </p:grpSp>
      <p:grpSp>
        <p:nvGrpSpPr>
          <p:cNvPr id="2288690" name="Group 50">
            <a:extLst>
              <a:ext uri="{FF2B5EF4-FFF2-40B4-BE49-F238E27FC236}">
                <a16:creationId xmlns:a16="http://schemas.microsoft.com/office/drawing/2014/main" id="{B10FE8BC-5921-491B-9B7F-AE87DE76025D}"/>
              </a:ext>
            </a:extLst>
          </p:cNvPr>
          <p:cNvGrpSpPr>
            <a:grpSpLocks/>
          </p:cNvGrpSpPr>
          <p:nvPr/>
        </p:nvGrpSpPr>
        <p:grpSpPr bwMode="auto">
          <a:xfrm>
            <a:off x="3027796" y="3973081"/>
            <a:ext cx="1916545" cy="836125"/>
            <a:chOff x="1904" y="2503"/>
            <a:chExt cx="1211" cy="526"/>
          </a:xfrm>
        </p:grpSpPr>
        <p:sp>
          <p:nvSpPr>
            <p:cNvPr id="2288669" name="Text Box 29">
              <a:extLst>
                <a:ext uri="{FF2B5EF4-FFF2-40B4-BE49-F238E27FC236}">
                  <a16:creationId xmlns:a16="http://schemas.microsoft.com/office/drawing/2014/main" id="{8C410C4D-BCBF-47ED-9640-6EA3732C35AC}"/>
                </a:ext>
              </a:extLst>
            </p:cNvPr>
            <p:cNvSpPr txBox="1">
              <a:spLocks noChangeArrowheads="1"/>
            </p:cNvSpPr>
            <p:nvPr/>
          </p:nvSpPr>
          <p:spPr bwMode="auto">
            <a:xfrm>
              <a:off x="1904" y="2703"/>
              <a:ext cx="864"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664" tIns="44332" rIns="88664" bIns="44332">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545" dirty="0">
                  <a:solidFill>
                    <a:srgbClr val="000000"/>
                  </a:solidFill>
                  <a:latin typeface="Arial" panose="020B0604020202020204" pitchFamily="34" charset="0"/>
                </a:rPr>
                <a:t>Producteur</a:t>
              </a:r>
            </a:p>
            <a:p>
              <a:r>
                <a:rPr lang="fr-FR" altLang="fr-FR" sz="1545" i="1" dirty="0">
                  <a:solidFill>
                    <a:srgbClr val="000000"/>
                  </a:solidFill>
                  <a:latin typeface="Arial" panose="020B0604020202020204" pitchFamily="34" charset="0"/>
                </a:rPr>
                <a:t>Fromage</a:t>
              </a:r>
            </a:p>
          </p:txBody>
        </p:sp>
        <p:sp>
          <p:nvSpPr>
            <p:cNvPr id="2288671" name="Line 31">
              <a:extLst>
                <a:ext uri="{FF2B5EF4-FFF2-40B4-BE49-F238E27FC236}">
                  <a16:creationId xmlns:a16="http://schemas.microsoft.com/office/drawing/2014/main" id="{2EF786F2-8D06-4DD8-8232-4DCE9972683A}"/>
                </a:ext>
              </a:extLst>
            </p:cNvPr>
            <p:cNvSpPr>
              <a:spLocks noChangeShapeType="1"/>
            </p:cNvSpPr>
            <p:nvPr/>
          </p:nvSpPr>
          <p:spPr bwMode="auto">
            <a:xfrm flipV="1">
              <a:off x="2626" y="2503"/>
              <a:ext cx="489" cy="369"/>
            </a:xfrm>
            <a:prstGeom prst="line">
              <a:avLst/>
            </a:prstGeom>
            <a:noFill/>
            <a:ln w="9525">
              <a:solidFill>
                <a:srgbClr val="1730C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664" tIns="44332" rIns="88664" bIns="44332">
              <a:spAutoFit/>
            </a:bodyPr>
            <a:lstStyle/>
            <a:p>
              <a:endParaRPr lang="fr-FR" sz="1455" dirty="0">
                <a:solidFill>
                  <a:srgbClr val="000000"/>
                </a:solidFill>
              </a:endParaRPr>
            </a:p>
          </p:txBody>
        </p:sp>
      </p:grpSp>
      <p:grpSp>
        <p:nvGrpSpPr>
          <p:cNvPr id="2288691" name="Group 51">
            <a:extLst>
              <a:ext uri="{FF2B5EF4-FFF2-40B4-BE49-F238E27FC236}">
                <a16:creationId xmlns:a16="http://schemas.microsoft.com/office/drawing/2014/main" id="{F34B8145-7AE1-4355-B4AA-CFB69984C34F}"/>
              </a:ext>
            </a:extLst>
          </p:cNvPr>
          <p:cNvGrpSpPr>
            <a:grpSpLocks/>
          </p:cNvGrpSpPr>
          <p:nvPr/>
        </p:nvGrpSpPr>
        <p:grpSpPr bwMode="auto">
          <a:xfrm>
            <a:off x="2648240" y="4113069"/>
            <a:ext cx="2329295" cy="1543191"/>
            <a:chOff x="1664" y="2591"/>
            <a:chExt cx="1472" cy="972"/>
          </a:xfrm>
        </p:grpSpPr>
        <p:sp>
          <p:nvSpPr>
            <p:cNvPr id="2288670" name="Text Box 30">
              <a:extLst>
                <a:ext uri="{FF2B5EF4-FFF2-40B4-BE49-F238E27FC236}">
                  <a16:creationId xmlns:a16="http://schemas.microsoft.com/office/drawing/2014/main" id="{A10332AA-3282-4786-ABE4-AD468ABE133B}"/>
                </a:ext>
              </a:extLst>
            </p:cNvPr>
            <p:cNvSpPr txBox="1">
              <a:spLocks noChangeArrowheads="1"/>
            </p:cNvSpPr>
            <p:nvPr/>
          </p:nvSpPr>
          <p:spPr bwMode="auto">
            <a:xfrm>
              <a:off x="1664" y="3237"/>
              <a:ext cx="864"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664" tIns="44332" rIns="88664" bIns="44332">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545" dirty="0">
                  <a:solidFill>
                    <a:srgbClr val="000000"/>
                  </a:solidFill>
                  <a:latin typeface="Arial" panose="020B0604020202020204" pitchFamily="34" charset="0"/>
                </a:rPr>
                <a:t>Producteur</a:t>
              </a:r>
            </a:p>
            <a:p>
              <a:r>
                <a:rPr lang="fr-FR" altLang="fr-FR" sz="1545" i="1" dirty="0">
                  <a:solidFill>
                    <a:srgbClr val="000000"/>
                  </a:solidFill>
                  <a:latin typeface="Arial" panose="020B0604020202020204" pitchFamily="34" charset="0"/>
                </a:rPr>
                <a:t>Jambon</a:t>
              </a:r>
            </a:p>
          </p:txBody>
        </p:sp>
        <p:sp>
          <p:nvSpPr>
            <p:cNvPr id="2288672" name="Line 32">
              <a:extLst>
                <a:ext uri="{FF2B5EF4-FFF2-40B4-BE49-F238E27FC236}">
                  <a16:creationId xmlns:a16="http://schemas.microsoft.com/office/drawing/2014/main" id="{F0416AB5-9D07-42BB-93D3-E419089BC99D}"/>
                </a:ext>
              </a:extLst>
            </p:cNvPr>
            <p:cNvSpPr>
              <a:spLocks noChangeShapeType="1"/>
            </p:cNvSpPr>
            <p:nvPr/>
          </p:nvSpPr>
          <p:spPr bwMode="auto">
            <a:xfrm flipV="1">
              <a:off x="2352" y="2591"/>
              <a:ext cx="784" cy="832"/>
            </a:xfrm>
            <a:prstGeom prst="line">
              <a:avLst/>
            </a:prstGeom>
            <a:noFill/>
            <a:ln w="9525">
              <a:solidFill>
                <a:srgbClr val="1730C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664" tIns="44332" rIns="88664" bIns="44332">
              <a:spAutoFit/>
            </a:bodyPr>
            <a:lstStyle/>
            <a:p>
              <a:endParaRPr lang="fr-FR" sz="1455" dirty="0">
                <a:solidFill>
                  <a:srgbClr val="000000"/>
                </a:solidFill>
              </a:endParaRPr>
            </a:p>
          </p:txBody>
        </p:sp>
      </p:grpSp>
      <p:grpSp>
        <p:nvGrpSpPr>
          <p:cNvPr id="2288692" name="Group 52">
            <a:extLst>
              <a:ext uri="{FF2B5EF4-FFF2-40B4-BE49-F238E27FC236}">
                <a16:creationId xmlns:a16="http://schemas.microsoft.com/office/drawing/2014/main" id="{8272686C-36B7-4F87-B511-803FEC82570A}"/>
              </a:ext>
            </a:extLst>
          </p:cNvPr>
          <p:cNvGrpSpPr>
            <a:grpSpLocks/>
          </p:cNvGrpSpPr>
          <p:nvPr/>
        </p:nvGrpSpPr>
        <p:grpSpPr bwMode="auto">
          <a:xfrm>
            <a:off x="2268682" y="4215534"/>
            <a:ext cx="2783898" cy="2289316"/>
            <a:chOff x="1424" y="2655"/>
            <a:chExt cx="1760" cy="1442"/>
          </a:xfrm>
        </p:grpSpPr>
        <p:sp>
          <p:nvSpPr>
            <p:cNvPr id="2288673" name="Line 33">
              <a:extLst>
                <a:ext uri="{FF2B5EF4-FFF2-40B4-BE49-F238E27FC236}">
                  <a16:creationId xmlns:a16="http://schemas.microsoft.com/office/drawing/2014/main" id="{5BF5CE1B-64FB-4A7A-8BC8-B91B6C9A5562}"/>
                </a:ext>
              </a:extLst>
            </p:cNvPr>
            <p:cNvSpPr>
              <a:spLocks noChangeShapeType="1"/>
            </p:cNvSpPr>
            <p:nvPr/>
          </p:nvSpPr>
          <p:spPr bwMode="auto">
            <a:xfrm flipV="1">
              <a:off x="2160" y="2655"/>
              <a:ext cx="1024" cy="1296"/>
            </a:xfrm>
            <a:prstGeom prst="line">
              <a:avLst/>
            </a:prstGeom>
            <a:noFill/>
            <a:ln w="9525">
              <a:solidFill>
                <a:srgbClr val="1730C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664" tIns="44332" rIns="88664" bIns="44332">
              <a:spAutoFit/>
            </a:bodyPr>
            <a:lstStyle/>
            <a:p>
              <a:endParaRPr lang="fr-FR" sz="1455" dirty="0">
                <a:solidFill>
                  <a:srgbClr val="000000"/>
                </a:solidFill>
              </a:endParaRPr>
            </a:p>
          </p:txBody>
        </p:sp>
        <p:sp>
          <p:nvSpPr>
            <p:cNvPr id="2288674" name="Text Box 34">
              <a:extLst>
                <a:ext uri="{FF2B5EF4-FFF2-40B4-BE49-F238E27FC236}">
                  <a16:creationId xmlns:a16="http://schemas.microsoft.com/office/drawing/2014/main" id="{CE3E88FC-E6E6-4778-BE19-BCB2E88B0DAA}"/>
                </a:ext>
              </a:extLst>
            </p:cNvPr>
            <p:cNvSpPr txBox="1">
              <a:spLocks noChangeArrowheads="1"/>
            </p:cNvSpPr>
            <p:nvPr/>
          </p:nvSpPr>
          <p:spPr bwMode="auto">
            <a:xfrm>
              <a:off x="1424" y="3771"/>
              <a:ext cx="1008"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664" tIns="44332" rIns="88664" bIns="44332">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545" dirty="0">
                  <a:solidFill>
                    <a:srgbClr val="000000"/>
                  </a:solidFill>
                  <a:latin typeface="Arial" panose="020B0604020202020204" pitchFamily="34" charset="0"/>
                </a:rPr>
                <a:t>Producteur</a:t>
              </a:r>
            </a:p>
            <a:p>
              <a:r>
                <a:rPr lang="fr-FR" altLang="fr-FR" sz="1545" i="1" dirty="0">
                  <a:solidFill>
                    <a:srgbClr val="000000"/>
                  </a:solidFill>
                  <a:latin typeface="Arial" panose="020B0604020202020204" pitchFamily="34" charset="0"/>
                </a:rPr>
                <a:t>Tomates</a:t>
              </a:r>
              <a:endParaRPr lang="fr-FR" altLang="fr-FR" sz="1545" dirty="0">
                <a:solidFill>
                  <a:srgbClr val="000000"/>
                </a:solidFill>
                <a:latin typeface="Arial" panose="020B0604020202020204" pitchFamily="34" charset="0"/>
              </a:endParaRPr>
            </a:p>
          </p:txBody>
        </p:sp>
      </p:grpSp>
      <p:grpSp>
        <p:nvGrpSpPr>
          <p:cNvPr id="2288695" name="Group 55">
            <a:extLst>
              <a:ext uri="{FF2B5EF4-FFF2-40B4-BE49-F238E27FC236}">
                <a16:creationId xmlns:a16="http://schemas.microsoft.com/office/drawing/2014/main" id="{2EE82BE6-2D85-4484-8F98-C13925B0574B}"/>
              </a:ext>
            </a:extLst>
          </p:cNvPr>
          <p:cNvGrpSpPr>
            <a:grpSpLocks/>
          </p:cNvGrpSpPr>
          <p:nvPr/>
        </p:nvGrpSpPr>
        <p:grpSpPr bwMode="auto">
          <a:xfrm>
            <a:off x="4534479" y="2919557"/>
            <a:ext cx="1851334" cy="685511"/>
            <a:chOff x="2856" y="1839"/>
            <a:chExt cx="1171" cy="432"/>
          </a:xfrm>
        </p:grpSpPr>
        <p:sp>
          <p:nvSpPr>
            <p:cNvPr id="2288676" name="Text Box 36">
              <a:extLst>
                <a:ext uri="{FF2B5EF4-FFF2-40B4-BE49-F238E27FC236}">
                  <a16:creationId xmlns:a16="http://schemas.microsoft.com/office/drawing/2014/main" id="{38701B78-C0D0-4B95-8EDA-EB56B9D822E3}"/>
                </a:ext>
              </a:extLst>
            </p:cNvPr>
            <p:cNvSpPr txBox="1">
              <a:spLocks noChangeArrowheads="1"/>
            </p:cNvSpPr>
            <p:nvPr/>
          </p:nvSpPr>
          <p:spPr bwMode="auto">
            <a:xfrm>
              <a:off x="3144" y="1839"/>
              <a:ext cx="88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8664" tIns="44332" rIns="88664" bIns="44332">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545" dirty="0">
                  <a:solidFill>
                    <a:srgbClr val="000000"/>
                  </a:solidFill>
                  <a:latin typeface="Arial" panose="020B0604020202020204" pitchFamily="34" charset="0"/>
                </a:rPr>
                <a:t>Producteur x</a:t>
              </a:r>
            </a:p>
            <a:p>
              <a:r>
                <a:rPr lang="fr-FR" altLang="fr-FR" sz="1545" i="1" dirty="0">
                  <a:solidFill>
                    <a:srgbClr val="000000"/>
                  </a:solidFill>
                  <a:latin typeface="Arial" panose="020B0604020202020204" pitchFamily="34" charset="0"/>
                </a:rPr>
                <a:t>Biscuits</a:t>
              </a:r>
            </a:p>
          </p:txBody>
        </p:sp>
        <p:sp>
          <p:nvSpPr>
            <p:cNvPr id="2288677" name="Line 37">
              <a:extLst>
                <a:ext uri="{FF2B5EF4-FFF2-40B4-BE49-F238E27FC236}">
                  <a16:creationId xmlns:a16="http://schemas.microsoft.com/office/drawing/2014/main" id="{C3095C8D-71B1-438B-ADDB-A002B4A1CD87}"/>
                </a:ext>
              </a:extLst>
            </p:cNvPr>
            <p:cNvSpPr>
              <a:spLocks noChangeShapeType="1"/>
            </p:cNvSpPr>
            <p:nvPr/>
          </p:nvSpPr>
          <p:spPr bwMode="auto">
            <a:xfrm flipV="1">
              <a:off x="2856" y="2031"/>
              <a:ext cx="288" cy="240"/>
            </a:xfrm>
            <a:prstGeom prst="line">
              <a:avLst/>
            </a:prstGeom>
            <a:noFill/>
            <a:ln w="9525">
              <a:solidFill>
                <a:srgbClr val="1730C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664" tIns="44332" rIns="88664" bIns="44332">
              <a:spAutoFit/>
            </a:bodyPr>
            <a:lstStyle/>
            <a:p>
              <a:endParaRPr lang="fr-FR" sz="1455" dirty="0">
                <a:solidFill>
                  <a:srgbClr val="000000"/>
                </a:solidFill>
              </a:endParaRPr>
            </a:p>
          </p:txBody>
        </p:sp>
      </p:grpSp>
      <p:cxnSp>
        <p:nvCxnSpPr>
          <p:cNvPr id="2288678" name="AutoShape 38">
            <a:extLst>
              <a:ext uri="{FF2B5EF4-FFF2-40B4-BE49-F238E27FC236}">
                <a16:creationId xmlns:a16="http://schemas.microsoft.com/office/drawing/2014/main" id="{1148BCB0-764B-4BF7-819D-5E785E89C8E0}"/>
              </a:ext>
            </a:extLst>
          </p:cNvPr>
          <p:cNvCxnSpPr>
            <a:cxnSpLocks noChangeShapeType="1"/>
          </p:cNvCxnSpPr>
          <p:nvPr/>
        </p:nvCxnSpPr>
        <p:spPr bwMode="auto">
          <a:xfrm rot="5400000" flipV="1">
            <a:off x="5683972" y="1910052"/>
            <a:ext cx="1443" cy="2944091"/>
          </a:xfrm>
          <a:prstGeom prst="bentConnector3">
            <a:avLst>
              <a:gd name="adj1" fmla="val -52600005"/>
            </a:avLst>
          </a:prstGeom>
          <a:noFill/>
          <a:ln w="9525">
            <a:solidFill>
              <a:srgbClr val="1730C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88681" name="Text Box 41">
            <a:extLst>
              <a:ext uri="{FF2B5EF4-FFF2-40B4-BE49-F238E27FC236}">
                <a16:creationId xmlns:a16="http://schemas.microsoft.com/office/drawing/2014/main" id="{B543F8D7-69CA-4A67-A246-A02908F65F24}"/>
              </a:ext>
            </a:extLst>
          </p:cNvPr>
          <p:cNvSpPr txBox="1">
            <a:spLocks noChangeArrowheads="1"/>
          </p:cNvSpPr>
          <p:nvPr/>
        </p:nvSpPr>
        <p:spPr bwMode="auto">
          <a:xfrm>
            <a:off x="5148064" y="4437112"/>
            <a:ext cx="3414290" cy="1601543"/>
          </a:xfrm>
          <a:prstGeom prst="rect">
            <a:avLst/>
          </a:prstGeom>
          <a:solidFill>
            <a:srgbClr val="00FF00"/>
          </a:solidFill>
          <a:ln>
            <a:solidFill>
              <a:schemeClr val="accent1">
                <a:lumMod val="50000"/>
              </a:schemeClr>
            </a:solidFill>
          </a:ln>
          <a:effectLst/>
        </p:spPr>
        <p:txBody>
          <a:bodyPr lIns="88664" tIns="44332" rIns="88664" bIns="44332">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364" i="1" dirty="0">
                <a:solidFill>
                  <a:srgbClr val="000000"/>
                </a:solidFill>
                <a:latin typeface="Arial" panose="020B0604020202020204" pitchFamily="34" charset="0"/>
              </a:rPr>
              <a:t>Retrouver la localisation :</a:t>
            </a:r>
          </a:p>
          <a:p>
            <a:pPr lvl="1">
              <a:buFontTx/>
              <a:buChar char="•"/>
            </a:pPr>
            <a:r>
              <a:rPr lang="fr-FR" altLang="fr-FR" sz="1364" i="1" u="sng" dirty="0">
                <a:solidFill>
                  <a:srgbClr val="000000"/>
                </a:solidFill>
                <a:latin typeface="Arial" panose="020B0604020202020204" pitchFamily="34" charset="0"/>
              </a:rPr>
              <a:t>Entreprises destinataires </a:t>
            </a:r>
          </a:p>
          <a:p>
            <a:pPr lvl="1">
              <a:buFontTx/>
              <a:buChar char="•"/>
            </a:pPr>
            <a:r>
              <a:rPr lang="fr-FR" altLang="fr-FR" sz="1364" i="1" dirty="0">
                <a:solidFill>
                  <a:srgbClr val="000000"/>
                </a:solidFill>
                <a:latin typeface="Arial" panose="020B0604020202020204" pitchFamily="34" charset="0"/>
              </a:rPr>
              <a:t>Plates-formes ou entrepôts</a:t>
            </a:r>
          </a:p>
          <a:p>
            <a:pPr lvl="1">
              <a:buFontTx/>
              <a:buChar char="•"/>
            </a:pPr>
            <a:r>
              <a:rPr lang="fr-FR" altLang="fr-FR" sz="1364" i="1" dirty="0">
                <a:solidFill>
                  <a:srgbClr val="000000"/>
                </a:solidFill>
                <a:latin typeface="Arial" panose="020B0604020202020204" pitchFamily="34" charset="0"/>
              </a:rPr>
              <a:t>Points de vente / conso.</a:t>
            </a:r>
          </a:p>
          <a:p>
            <a:r>
              <a:rPr lang="fr-FR" altLang="fr-FR" sz="1364" i="1" dirty="0">
                <a:solidFill>
                  <a:srgbClr val="000000"/>
                </a:solidFill>
                <a:latin typeface="Arial" panose="020B0604020202020204" pitchFamily="34" charset="0"/>
              </a:rPr>
              <a:t>Différents niveaux de précision :</a:t>
            </a:r>
          </a:p>
          <a:p>
            <a:pPr lvl="1">
              <a:buFontTx/>
              <a:buChar char="•"/>
            </a:pPr>
            <a:r>
              <a:rPr lang="fr-FR" altLang="fr-FR" sz="1364" i="1" dirty="0">
                <a:solidFill>
                  <a:srgbClr val="000000"/>
                </a:solidFill>
                <a:latin typeface="Arial" panose="020B0604020202020204" pitchFamily="34" charset="0"/>
              </a:rPr>
              <a:t>Référence article</a:t>
            </a:r>
          </a:p>
          <a:p>
            <a:pPr lvl="1">
              <a:buFontTx/>
              <a:buChar char="•"/>
            </a:pPr>
            <a:r>
              <a:rPr lang="fr-FR" altLang="fr-FR" sz="1364" i="1" dirty="0">
                <a:solidFill>
                  <a:srgbClr val="000000"/>
                </a:solidFill>
                <a:latin typeface="Arial" panose="020B0604020202020204" pitchFamily="34" charset="0"/>
              </a:rPr>
              <a:t>N° de palettes</a:t>
            </a:r>
          </a:p>
          <a:p>
            <a:pPr lvl="1">
              <a:buFontTx/>
              <a:buChar char="•"/>
            </a:pPr>
            <a:r>
              <a:rPr lang="fr-FR" altLang="fr-FR" sz="1364" i="1" dirty="0">
                <a:solidFill>
                  <a:srgbClr val="000000"/>
                </a:solidFill>
                <a:latin typeface="Arial" panose="020B0604020202020204" pitchFamily="34" charset="0"/>
              </a:rPr>
              <a:t>N° de lot / dates </a:t>
            </a:r>
          </a:p>
        </p:txBody>
      </p:sp>
      <p:sp>
        <p:nvSpPr>
          <p:cNvPr id="2288684" name="Text Box 44">
            <a:extLst>
              <a:ext uri="{FF2B5EF4-FFF2-40B4-BE49-F238E27FC236}">
                <a16:creationId xmlns:a16="http://schemas.microsoft.com/office/drawing/2014/main" id="{DD166F1C-E000-4140-89F4-CB390738E5A6}"/>
              </a:ext>
            </a:extLst>
          </p:cNvPr>
          <p:cNvSpPr txBox="1">
            <a:spLocks noChangeArrowheads="1"/>
          </p:cNvSpPr>
          <p:nvPr/>
        </p:nvSpPr>
        <p:spPr bwMode="auto">
          <a:xfrm>
            <a:off x="5044934" y="1124744"/>
            <a:ext cx="2767426" cy="1411723"/>
          </a:xfrm>
          <a:prstGeom prst="rect">
            <a:avLst/>
          </a:prstGeom>
          <a:solidFill>
            <a:schemeClr val="tx2"/>
          </a:solidFill>
          <a:ln>
            <a:solidFill>
              <a:schemeClr val="accent1">
                <a:lumMod val="50000"/>
              </a:schemeClr>
            </a:solidFill>
          </a:ln>
          <a:effectLst/>
        </p:spPr>
        <p:txBody>
          <a:bodyPr lIns="88664" tIns="44332" rIns="88664" bIns="44332">
            <a:spAutoFit/>
          </a:bodyPr>
          <a:lstStyle>
            <a:lvl1pPr defTabSz="974725">
              <a:defRPr sz="2400">
                <a:solidFill>
                  <a:schemeClr val="tx1"/>
                </a:solidFill>
                <a:latin typeface="Times New Roman" panose="02020603050405020304" pitchFamily="18" charset="0"/>
              </a:defRPr>
            </a:lvl1pPr>
            <a:lvl2pPr marL="487363" defTabSz="974725">
              <a:defRPr sz="2400">
                <a:solidFill>
                  <a:schemeClr val="tx1"/>
                </a:solidFill>
                <a:latin typeface="Times New Roman" panose="02020603050405020304" pitchFamily="18" charset="0"/>
              </a:defRPr>
            </a:lvl2pPr>
            <a:lvl3pPr marL="974725" defTabSz="974725">
              <a:defRPr sz="2400">
                <a:solidFill>
                  <a:schemeClr val="tx1"/>
                </a:solidFill>
                <a:latin typeface="Times New Roman" panose="02020603050405020304" pitchFamily="18" charset="0"/>
              </a:defRPr>
            </a:lvl3pPr>
            <a:lvl4pPr marL="1463675" defTabSz="974725">
              <a:defRPr sz="2400">
                <a:solidFill>
                  <a:schemeClr val="tx1"/>
                </a:solidFill>
                <a:latin typeface="Times New Roman" panose="02020603050405020304" pitchFamily="18" charset="0"/>
              </a:defRPr>
            </a:lvl4pPr>
            <a:lvl5pPr marL="1951038" defTabSz="974725">
              <a:defRPr sz="2400">
                <a:solidFill>
                  <a:schemeClr val="tx1"/>
                </a:solidFill>
                <a:latin typeface="Times New Roman" panose="02020603050405020304" pitchFamily="18" charset="0"/>
              </a:defRPr>
            </a:lvl5pPr>
            <a:lvl6pPr marL="2408238" defTabSz="974725" eaLnBrk="0" fontAlgn="base" hangingPunct="0">
              <a:spcBef>
                <a:spcPct val="0"/>
              </a:spcBef>
              <a:spcAft>
                <a:spcPct val="0"/>
              </a:spcAft>
              <a:defRPr sz="2400">
                <a:solidFill>
                  <a:schemeClr val="tx1"/>
                </a:solidFill>
                <a:latin typeface="Times New Roman" panose="02020603050405020304" pitchFamily="18" charset="0"/>
              </a:defRPr>
            </a:lvl6pPr>
            <a:lvl7pPr marL="2865438" defTabSz="974725" eaLnBrk="0" fontAlgn="base" hangingPunct="0">
              <a:spcBef>
                <a:spcPct val="0"/>
              </a:spcBef>
              <a:spcAft>
                <a:spcPct val="0"/>
              </a:spcAft>
              <a:defRPr sz="2400">
                <a:solidFill>
                  <a:schemeClr val="tx1"/>
                </a:solidFill>
                <a:latin typeface="Times New Roman" panose="02020603050405020304" pitchFamily="18" charset="0"/>
              </a:defRPr>
            </a:lvl7pPr>
            <a:lvl8pPr marL="3322638" defTabSz="974725" eaLnBrk="0" fontAlgn="base" hangingPunct="0">
              <a:spcBef>
                <a:spcPct val="0"/>
              </a:spcBef>
              <a:spcAft>
                <a:spcPct val="0"/>
              </a:spcAft>
              <a:defRPr sz="2400">
                <a:solidFill>
                  <a:schemeClr val="tx1"/>
                </a:solidFill>
                <a:latin typeface="Times New Roman" panose="02020603050405020304" pitchFamily="18" charset="0"/>
              </a:defRPr>
            </a:lvl8pPr>
            <a:lvl9pPr marL="3779838" defTabSz="974725"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364" i="1" dirty="0">
                <a:solidFill>
                  <a:srgbClr val="000000"/>
                </a:solidFill>
                <a:latin typeface="Arial" panose="020B0604020202020204" pitchFamily="34" charset="0"/>
              </a:rPr>
              <a:t>Retrouver l'origine ou l'historique :</a:t>
            </a:r>
          </a:p>
          <a:p>
            <a:pPr lvl="1">
              <a:buFontTx/>
              <a:buChar char="•"/>
            </a:pPr>
            <a:r>
              <a:rPr lang="fr-FR" altLang="fr-FR" sz="1364" i="1" u="sng" dirty="0">
                <a:solidFill>
                  <a:srgbClr val="000000"/>
                </a:solidFill>
                <a:latin typeface="Arial" panose="020B0604020202020204" pitchFamily="34" charset="0"/>
              </a:rPr>
              <a:t>Fournisseurs</a:t>
            </a:r>
          </a:p>
          <a:p>
            <a:pPr lvl="1">
              <a:buFontTx/>
              <a:buChar char="•"/>
            </a:pPr>
            <a:r>
              <a:rPr lang="fr-FR" altLang="fr-FR" sz="1364" i="1" dirty="0">
                <a:solidFill>
                  <a:srgbClr val="000000"/>
                </a:solidFill>
                <a:latin typeface="Arial" panose="020B0604020202020204" pitchFamily="34" charset="0"/>
              </a:rPr>
              <a:t>Ingrédients / process</a:t>
            </a:r>
          </a:p>
          <a:p>
            <a:pPr lvl="1">
              <a:buFontTx/>
              <a:buChar char="•"/>
            </a:pPr>
            <a:r>
              <a:rPr lang="fr-FR" altLang="fr-FR" sz="1364" i="1" dirty="0">
                <a:solidFill>
                  <a:srgbClr val="000000"/>
                </a:solidFill>
                <a:latin typeface="Arial" panose="020B0604020202020204" pitchFamily="34" charset="0"/>
              </a:rPr>
              <a:t>Origine pays des MP</a:t>
            </a:r>
          </a:p>
          <a:p>
            <a:pPr lvl="1">
              <a:buFontTx/>
              <a:buChar char="•"/>
            </a:pPr>
            <a:r>
              <a:rPr lang="fr-FR" altLang="fr-FR" sz="1364" i="1" dirty="0">
                <a:solidFill>
                  <a:srgbClr val="000000"/>
                </a:solidFill>
                <a:latin typeface="Arial" panose="020B0604020202020204" pitchFamily="34" charset="0"/>
              </a:rPr>
              <a:t>N° de lots des MP</a:t>
            </a:r>
          </a:p>
          <a:p>
            <a:pPr lvl="1">
              <a:buFontTx/>
              <a:buChar char="•"/>
            </a:pPr>
            <a:r>
              <a:rPr lang="fr-FR" altLang="fr-FR" sz="1364" i="1" dirty="0">
                <a:solidFill>
                  <a:srgbClr val="000000"/>
                </a:solidFill>
                <a:latin typeface="Arial" panose="020B0604020202020204" pitchFamily="34" charset="0"/>
              </a:rPr>
              <a:t>...</a:t>
            </a:r>
          </a:p>
        </p:txBody>
      </p:sp>
    </p:spTree>
    <p:extLst>
      <p:ext uri="{BB962C8B-B14F-4D97-AF65-F5344CB8AC3E}">
        <p14:creationId xmlns:p14="http://schemas.microsoft.com/office/powerpoint/2010/main" val="1250543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533D66-22EA-4F9A-8D88-ED13B8865577}"/>
              </a:ext>
            </a:extLst>
          </p:cNvPr>
          <p:cNvSpPr>
            <a:spLocks noGrp="1"/>
          </p:cNvSpPr>
          <p:nvPr>
            <p:ph type="title"/>
          </p:nvPr>
        </p:nvSpPr>
        <p:spPr/>
        <p:txBody>
          <a:bodyPr/>
          <a:lstStyle/>
          <a:p>
            <a:r>
              <a:rPr lang="fr-FR" dirty="0"/>
              <a:t>Traçabilités interne et externe</a:t>
            </a:r>
          </a:p>
        </p:txBody>
      </p:sp>
      <p:sp>
        <p:nvSpPr>
          <p:cNvPr id="3" name="Rectangle 2">
            <a:extLst>
              <a:ext uri="{FF2B5EF4-FFF2-40B4-BE49-F238E27FC236}">
                <a16:creationId xmlns:a16="http://schemas.microsoft.com/office/drawing/2014/main" id="{6E2D0A87-6CE4-4648-B807-DCB63C6995BD}"/>
              </a:ext>
            </a:extLst>
          </p:cNvPr>
          <p:cNvSpPr/>
          <p:nvPr/>
        </p:nvSpPr>
        <p:spPr bwMode="auto">
          <a:xfrm>
            <a:off x="539552" y="2530660"/>
            <a:ext cx="1656184" cy="576064"/>
          </a:xfrm>
          <a:prstGeom prst="rect">
            <a:avLst/>
          </a:prstGeom>
          <a:solidFill>
            <a:schemeClr val="accent2">
              <a:lumMod val="40000"/>
              <a:lumOff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rgbClr val="000000"/>
                </a:solidFill>
                <a:effectLst/>
                <a:latin typeface="Arial" panose="020B0604020202020204" pitchFamily="34" charset="0"/>
              </a:rPr>
              <a:t>Fournisseur A</a:t>
            </a:r>
          </a:p>
        </p:txBody>
      </p:sp>
      <p:sp>
        <p:nvSpPr>
          <p:cNvPr id="4" name="Rectangle 3">
            <a:extLst>
              <a:ext uri="{FF2B5EF4-FFF2-40B4-BE49-F238E27FC236}">
                <a16:creationId xmlns:a16="http://schemas.microsoft.com/office/drawing/2014/main" id="{9304589A-648A-4C71-867D-9C0F2068893B}"/>
              </a:ext>
            </a:extLst>
          </p:cNvPr>
          <p:cNvSpPr/>
          <p:nvPr/>
        </p:nvSpPr>
        <p:spPr bwMode="auto">
          <a:xfrm>
            <a:off x="539552" y="3658427"/>
            <a:ext cx="1656184" cy="576064"/>
          </a:xfrm>
          <a:prstGeom prst="rect">
            <a:avLst/>
          </a:prstGeom>
          <a:solidFill>
            <a:schemeClr val="accent2">
              <a:lumMod val="40000"/>
              <a:lumOff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rgbClr val="000000"/>
                </a:solidFill>
                <a:effectLst/>
                <a:latin typeface="Arial" panose="020B0604020202020204" pitchFamily="34" charset="0"/>
              </a:rPr>
              <a:t>Fournisseur B</a:t>
            </a:r>
          </a:p>
        </p:txBody>
      </p:sp>
      <p:sp>
        <p:nvSpPr>
          <p:cNvPr id="5" name="Rectangle 4">
            <a:extLst>
              <a:ext uri="{FF2B5EF4-FFF2-40B4-BE49-F238E27FC236}">
                <a16:creationId xmlns:a16="http://schemas.microsoft.com/office/drawing/2014/main" id="{3CFF0956-8F3B-49A9-BC1F-A299AC31F20C}"/>
              </a:ext>
            </a:extLst>
          </p:cNvPr>
          <p:cNvSpPr/>
          <p:nvPr/>
        </p:nvSpPr>
        <p:spPr bwMode="auto">
          <a:xfrm>
            <a:off x="539552" y="4786194"/>
            <a:ext cx="1656184" cy="576064"/>
          </a:xfrm>
          <a:prstGeom prst="rect">
            <a:avLst/>
          </a:prstGeom>
          <a:solidFill>
            <a:schemeClr val="accent2">
              <a:lumMod val="40000"/>
              <a:lumOff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rgbClr val="000000"/>
                </a:solidFill>
                <a:effectLst/>
                <a:latin typeface="Arial" panose="020B0604020202020204" pitchFamily="34" charset="0"/>
              </a:rPr>
              <a:t>Fournisseur C</a:t>
            </a:r>
          </a:p>
        </p:txBody>
      </p:sp>
      <p:sp>
        <p:nvSpPr>
          <p:cNvPr id="6" name="Rectangle : coins arrondis 5">
            <a:extLst>
              <a:ext uri="{FF2B5EF4-FFF2-40B4-BE49-F238E27FC236}">
                <a16:creationId xmlns:a16="http://schemas.microsoft.com/office/drawing/2014/main" id="{45801A98-D36C-4BFF-BE0F-E648C892FD06}"/>
              </a:ext>
            </a:extLst>
          </p:cNvPr>
          <p:cNvSpPr/>
          <p:nvPr/>
        </p:nvSpPr>
        <p:spPr bwMode="auto">
          <a:xfrm>
            <a:off x="3707904" y="3322748"/>
            <a:ext cx="2153956" cy="1296144"/>
          </a:xfrm>
          <a:prstGeom prst="roundRect">
            <a:avLst/>
          </a:prstGeom>
          <a:solidFill>
            <a:schemeClr val="tx2">
              <a:lumMod val="60000"/>
              <a:lumOff val="40000"/>
            </a:schemeClr>
          </a:solidFill>
          <a:ln w="12700"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2800" b="1" i="0" u="none" strike="noStrike" cap="none" normalizeH="0" baseline="0" dirty="0">
                <a:ln>
                  <a:noFill/>
                </a:ln>
                <a:solidFill>
                  <a:srgbClr val="000099"/>
                </a:solidFill>
                <a:effectLst/>
                <a:latin typeface="Arial" panose="020B0604020202020204" pitchFamily="34" charset="0"/>
              </a:rPr>
              <a:t>Traçabilité interne</a:t>
            </a:r>
          </a:p>
        </p:txBody>
      </p:sp>
      <p:sp>
        <p:nvSpPr>
          <p:cNvPr id="7" name="Ellipse 6">
            <a:extLst>
              <a:ext uri="{FF2B5EF4-FFF2-40B4-BE49-F238E27FC236}">
                <a16:creationId xmlns:a16="http://schemas.microsoft.com/office/drawing/2014/main" id="{0B8B0681-E5B0-434A-B68C-8F9A64504E01}"/>
              </a:ext>
            </a:extLst>
          </p:cNvPr>
          <p:cNvSpPr/>
          <p:nvPr/>
        </p:nvSpPr>
        <p:spPr bwMode="auto">
          <a:xfrm>
            <a:off x="7340529" y="2242628"/>
            <a:ext cx="1478509" cy="792088"/>
          </a:xfrm>
          <a:prstGeom prst="ellipse">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Arial" panose="020B0604020202020204" pitchFamily="34" charset="0"/>
              </a:rPr>
              <a:t>Client 1</a:t>
            </a:r>
          </a:p>
        </p:txBody>
      </p:sp>
      <p:sp>
        <p:nvSpPr>
          <p:cNvPr id="8" name="Ellipse 7">
            <a:extLst>
              <a:ext uri="{FF2B5EF4-FFF2-40B4-BE49-F238E27FC236}">
                <a16:creationId xmlns:a16="http://schemas.microsoft.com/office/drawing/2014/main" id="{6C2DB4CC-E5EC-4284-8BDB-08B273663D9B}"/>
              </a:ext>
            </a:extLst>
          </p:cNvPr>
          <p:cNvSpPr/>
          <p:nvPr/>
        </p:nvSpPr>
        <p:spPr bwMode="auto">
          <a:xfrm>
            <a:off x="7340529" y="3238152"/>
            <a:ext cx="1478509" cy="792088"/>
          </a:xfrm>
          <a:prstGeom prst="ellipse">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Arial" panose="020B0604020202020204" pitchFamily="34" charset="0"/>
              </a:rPr>
              <a:t>Client 2</a:t>
            </a:r>
          </a:p>
        </p:txBody>
      </p:sp>
      <p:sp>
        <p:nvSpPr>
          <p:cNvPr id="9" name="Ellipse 8">
            <a:extLst>
              <a:ext uri="{FF2B5EF4-FFF2-40B4-BE49-F238E27FC236}">
                <a16:creationId xmlns:a16="http://schemas.microsoft.com/office/drawing/2014/main" id="{3CFAC5E7-3D30-4F7B-8C22-BB4D0FDE8150}"/>
              </a:ext>
            </a:extLst>
          </p:cNvPr>
          <p:cNvSpPr/>
          <p:nvPr/>
        </p:nvSpPr>
        <p:spPr bwMode="auto">
          <a:xfrm>
            <a:off x="7340529" y="4233676"/>
            <a:ext cx="1478509" cy="792088"/>
          </a:xfrm>
          <a:prstGeom prst="ellipse">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Arial" panose="020B0604020202020204" pitchFamily="34" charset="0"/>
              </a:rPr>
              <a:t>Client 3</a:t>
            </a:r>
          </a:p>
        </p:txBody>
      </p:sp>
      <p:sp>
        <p:nvSpPr>
          <p:cNvPr id="10" name="Ellipse 9">
            <a:extLst>
              <a:ext uri="{FF2B5EF4-FFF2-40B4-BE49-F238E27FC236}">
                <a16:creationId xmlns:a16="http://schemas.microsoft.com/office/drawing/2014/main" id="{E47F5C71-500B-48BA-A6E8-18C4C0195ACE}"/>
              </a:ext>
            </a:extLst>
          </p:cNvPr>
          <p:cNvSpPr/>
          <p:nvPr/>
        </p:nvSpPr>
        <p:spPr bwMode="auto">
          <a:xfrm>
            <a:off x="7340529" y="5229200"/>
            <a:ext cx="1478509" cy="792088"/>
          </a:xfrm>
          <a:prstGeom prst="ellipse">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Arial" panose="020B0604020202020204" pitchFamily="34" charset="0"/>
              </a:rPr>
              <a:t>Client 4</a:t>
            </a:r>
          </a:p>
        </p:txBody>
      </p:sp>
      <p:sp>
        <p:nvSpPr>
          <p:cNvPr id="11" name="ZoneTexte 10">
            <a:extLst>
              <a:ext uri="{FF2B5EF4-FFF2-40B4-BE49-F238E27FC236}">
                <a16:creationId xmlns:a16="http://schemas.microsoft.com/office/drawing/2014/main" id="{66C42676-255D-4184-9F2F-40DC915D4C89}"/>
              </a:ext>
            </a:extLst>
          </p:cNvPr>
          <p:cNvSpPr txBox="1"/>
          <p:nvPr/>
        </p:nvSpPr>
        <p:spPr>
          <a:xfrm>
            <a:off x="3923928" y="2818692"/>
            <a:ext cx="1826141" cy="424732"/>
          </a:xfrm>
          <a:prstGeom prst="rect">
            <a:avLst/>
          </a:prstGeom>
          <a:noFill/>
        </p:spPr>
        <p:txBody>
          <a:bodyPr wrap="none" rtlCol="0">
            <a:spAutoFit/>
          </a:bodyPr>
          <a:lstStyle/>
          <a:p>
            <a:r>
              <a:rPr lang="fr-FR" sz="2400" dirty="0">
                <a:solidFill>
                  <a:srgbClr val="000000"/>
                </a:solidFill>
              </a:rPr>
              <a:t>Producteur</a:t>
            </a:r>
          </a:p>
        </p:txBody>
      </p:sp>
      <p:cxnSp>
        <p:nvCxnSpPr>
          <p:cNvPr id="13" name="Connecteur droit avec flèche 12">
            <a:extLst>
              <a:ext uri="{FF2B5EF4-FFF2-40B4-BE49-F238E27FC236}">
                <a16:creationId xmlns:a16="http://schemas.microsoft.com/office/drawing/2014/main" id="{330E02E3-6243-401A-90BD-7EBC4D9B625A}"/>
              </a:ext>
            </a:extLst>
          </p:cNvPr>
          <p:cNvCxnSpPr>
            <a:stCxn id="3" idx="3"/>
            <a:endCxn id="6" idx="1"/>
          </p:cNvCxnSpPr>
          <p:nvPr/>
        </p:nvCxnSpPr>
        <p:spPr bwMode="auto">
          <a:xfrm>
            <a:off x="2195736" y="2818692"/>
            <a:ext cx="1512168" cy="1152128"/>
          </a:xfrm>
          <a:prstGeom prst="straightConnector1">
            <a:avLst/>
          </a:prstGeom>
          <a:solidFill>
            <a:schemeClr val="bg1"/>
          </a:solidFill>
          <a:ln w="38100" cap="flat" cmpd="sng" algn="ctr">
            <a:solidFill>
              <a:schemeClr val="accent6"/>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Connecteur droit avec flèche 14">
            <a:extLst>
              <a:ext uri="{FF2B5EF4-FFF2-40B4-BE49-F238E27FC236}">
                <a16:creationId xmlns:a16="http://schemas.microsoft.com/office/drawing/2014/main" id="{4AA3A074-B479-4038-8925-D11355E9D528}"/>
              </a:ext>
            </a:extLst>
          </p:cNvPr>
          <p:cNvCxnSpPr>
            <a:stCxn id="4" idx="3"/>
            <a:endCxn id="6" idx="1"/>
          </p:cNvCxnSpPr>
          <p:nvPr/>
        </p:nvCxnSpPr>
        <p:spPr bwMode="auto">
          <a:xfrm>
            <a:off x="2195736" y="3946459"/>
            <a:ext cx="1512168" cy="24361"/>
          </a:xfrm>
          <a:prstGeom prst="straightConnector1">
            <a:avLst/>
          </a:prstGeom>
          <a:solidFill>
            <a:schemeClr val="bg1"/>
          </a:solidFill>
          <a:ln w="38100" cap="flat" cmpd="sng" algn="ctr">
            <a:solidFill>
              <a:schemeClr val="accent6"/>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Connecteur droit avec flèche 16">
            <a:extLst>
              <a:ext uri="{FF2B5EF4-FFF2-40B4-BE49-F238E27FC236}">
                <a16:creationId xmlns:a16="http://schemas.microsoft.com/office/drawing/2014/main" id="{E733E727-25B0-41FC-9272-3B8D2E9F51CB}"/>
              </a:ext>
            </a:extLst>
          </p:cNvPr>
          <p:cNvCxnSpPr>
            <a:stCxn id="5" idx="3"/>
            <a:endCxn id="6" idx="1"/>
          </p:cNvCxnSpPr>
          <p:nvPr/>
        </p:nvCxnSpPr>
        <p:spPr bwMode="auto">
          <a:xfrm flipV="1">
            <a:off x="2195736" y="3970820"/>
            <a:ext cx="1512168" cy="1103406"/>
          </a:xfrm>
          <a:prstGeom prst="straightConnector1">
            <a:avLst/>
          </a:prstGeom>
          <a:solidFill>
            <a:schemeClr val="bg1"/>
          </a:solidFill>
          <a:ln w="38100"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ZoneTexte 17">
            <a:extLst>
              <a:ext uri="{FF2B5EF4-FFF2-40B4-BE49-F238E27FC236}">
                <a16:creationId xmlns:a16="http://schemas.microsoft.com/office/drawing/2014/main" id="{2FF460D0-E7D1-42B7-A7B2-011995D9855B}"/>
              </a:ext>
            </a:extLst>
          </p:cNvPr>
          <p:cNvSpPr txBox="1"/>
          <p:nvPr/>
        </p:nvSpPr>
        <p:spPr>
          <a:xfrm>
            <a:off x="2382442" y="5136487"/>
            <a:ext cx="1829518" cy="923330"/>
          </a:xfrm>
          <a:prstGeom prst="rect">
            <a:avLst/>
          </a:prstGeom>
          <a:noFill/>
        </p:spPr>
        <p:txBody>
          <a:bodyPr wrap="square" rtlCol="0">
            <a:spAutoFit/>
          </a:bodyPr>
          <a:lstStyle/>
          <a:p>
            <a:r>
              <a:rPr lang="fr-FR" sz="2000" dirty="0">
                <a:solidFill>
                  <a:srgbClr val="00B050"/>
                </a:solidFill>
              </a:rPr>
              <a:t>Identification des lots reçus</a:t>
            </a:r>
          </a:p>
        </p:txBody>
      </p:sp>
      <p:sp>
        <p:nvSpPr>
          <p:cNvPr id="19" name="ZoneTexte 18">
            <a:extLst>
              <a:ext uri="{FF2B5EF4-FFF2-40B4-BE49-F238E27FC236}">
                <a16:creationId xmlns:a16="http://schemas.microsoft.com/office/drawing/2014/main" id="{EB21694F-AA82-4B8F-8D38-80293F3DCEF5}"/>
              </a:ext>
            </a:extLst>
          </p:cNvPr>
          <p:cNvSpPr txBox="1"/>
          <p:nvPr/>
        </p:nvSpPr>
        <p:spPr>
          <a:xfrm>
            <a:off x="5004048" y="5014602"/>
            <a:ext cx="1829518" cy="923330"/>
          </a:xfrm>
          <a:prstGeom prst="rect">
            <a:avLst/>
          </a:prstGeom>
          <a:noFill/>
        </p:spPr>
        <p:txBody>
          <a:bodyPr wrap="square" rtlCol="0">
            <a:spAutoFit/>
          </a:bodyPr>
          <a:lstStyle/>
          <a:p>
            <a:pPr algn="r"/>
            <a:r>
              <a:rPr lang="fr-FR" sz="2000" dirty="0">
                <a:solidFill>
                  <a:schemeClr val="bg1">
                    <a:lumMod val="60000"/>
                    <a:lumOff val="40000"/>
                  </a:schemeClr>
                </a:solidFill>
              </a:rPr>
              <a:t>Identification des lots expédiés</a:t>
            </a:r>
          </a:p>
        </p:txBody>
      </p:sp>
      <p:cxnSp>
        <p:nvCxnSpPr>
          <p:cNvPr id="21" name="Connecteur droit avec flèche 20">
            <a:extLst>
              <a:ext uri="{FF2B5EF4-FFF2-40B4-BE49-F238E27FC236}">
                <a16:creationId xmlns:a16="http://schemas.microsoft.com/office/drawing/2014/main" id="{62A703DA-2725-4F56-9C17-18932C071A49}"/>
              </a:ext>
            </a:extLst>
          </p:cNvPr>
          <p:cNvCxnSpPr>
            <a:stCxn id="6" idx="3"/>
            <a:endCxn id="7" idx="2"/>
          </p:cNvCxnSpPr>
          <p:nvPr/>
        </p:nvCxnSpPr>
        <p:spPr bwMode="auto">
          <a:xfrm flipV="1">
            <a:off x="5861860" y="2638672"/>
            <a:ext cx="1478669" cy="1332148"/>
          </a:xfrm>
          <a:prstGeom prst="straightConnector1">
            <a:avLst/>
          </a:prstGeom>
          <a:solidFill>
            <a:schemeClr val="bg1"/>
          </a:solidFill>
          <a:ln w="38100" cap="flat" cmpd="sng" algn="ctr">
            <a:solidFill>
              <a:schemeClr val="bg1">
                <a:lumMod val="60000"/>
                <a:lumOff val="40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Connecteur droit avec flèche 22">
            <a:extLst>
              <a:ext uri="{FF2B5EF4-FFF2-40B4-BE49-F238E27FC236}">
                <a16:creationId xmlns:a16="http://schemas.microsoft.com/office/drawing/2014/main" id="{6DBC0752-2F2A-4D67-9370-DDFD38F92DE3}"/>
              </a:ext>
            </a:extLst>
          </p:cNvPr>
          <p:cNvCxnSpPr>
            <a:stCxn id="6" idx="3"/>
            <a:endCxn id="8" idx="2"/>
          </p:cNvCxnSpPr>
          <p:nvPr/>
        </p:nvCxnSpPr>
        <p:spPr bwMode="auto">
          <a:xfrm flipV="1">
            <a:off x="5861860" y="3634196"/>
            <a:ext cx="1478669" cy="336624"/>
          </a:xfrm>
          <a:prstGeom prst="straightConnector1">
            <a:avLst/>
          </a:prstGeom>
          <a:solidFill>
            <a:schemeClr val="bg1"/>
          </a:solidFill>
          <a:ln w="38100" cap="flat" cmpd="sng" algn="ctr">
            <a:solidFill>
              <a:schemeClr val="bg1">
                <a:lumMod val="60000"/>
                <a:lumOff val="40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Connecteur droit avec flèche 24">
            <a:extLst>
              <a:ext uri="{FF2B5EF4-FFF2-40B4-BE49-F238E27FC236}">
                <a16:creationId xmlns:a16="http://schemas.microsoft.com/office/drawing/2014/main" id="{A517D37F-36D5-4F55-B988-D77633E431E4}"/>
              </a:ext>
            </a:extLst>
          </p:cNvPr>
          <p:cNvCxnSpPr>
            <a:stCxn id="6" idx="3"/>
            <a:endCxn id="9" idx="2"/>
          </p:cNvCxnSpPr>
          <p:nvPr/>
        </p:nvCxnSpPr>
        <p:spPr bwMode="auto">
          <a:xfrm>
            <a:off x="5861860" y="3970820"/>
            <a:ext cx="1478669" cy="658900"/>
          </a:xfrm>
          <a:prstGeom prst="straightConnector1">
            <a:avLst/>
          </a:prstGeom>
          <a:solidFill>
            <a:schemeClr val="bg1"/>
          </a:solidFill>
          <a:ln w="38100" cap="flat" cmpd="sng" algn="ctr">
            <a:solidFill>
              <a:schemeClr val="bg1">
                <a:lumMod val="60000"/>
                <a:lumOff val="40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Connecteur droit avec flèche 26">
            <a:extLst>
              <a:ext uri="{FF2B5EF4-FFF2-40B4-BE49-F238E27FC236}">
                <a16:creationId xmlns:a16="http://schemas.microsoft.com/office/drawing/2014/main" id="{3B6615D3-8DCB-4C22-A070-AEA9B18FDE5E}"/>
              </a:ext>
            </a:extLst>
          </p:cNvPr>
          <p:cNvCxnSpPr>
            <a:stCxn id="6" idx="3"/>
            <a:endCxn id="10" idx="2"/>
          </p:cNvCxnSpPr>
          <p:nvPr/>
        </p:nvCxnSpPr>
        <p:spPr bwMode="auto">
          <a:xfrm>
            <a:off x="5861860" y="3970820"/>
            <a:ext cx="1478669" cy="1654424"/>
          </a:xfrm>
          <a:prstGeom prst="straightConnector1">
            <a:avLst/>
          </a:prstGeom>
          <a:solidFill>
            <a:schemeClr val="bg1"/>
          </a:solidFill>
          <a:ln w="38100" cap="flat" cmpd="sng" algn="ctr">
            <a:solidFill>
              <a:schemeClr val="bg1">
                <a:lumMod val="60000"/>
                <a:lumOff val="40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73691169"/>
      </p:ext>
    </p:extLst>
  </p:cSld>
  <p:clrMapOvr>
    <a:masterClrMapping/>
  </p:clrMapOvr>
</p:sld>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fr-FR" altLang="fr-FR" sz="1600" b="1" i="0" u="none" strike="noStrike" cap="none" normalizeH="0" baseline="0" smtClean="0">
            <a:ln>
              <a:noFill/>
            </a:ln>
            <a:solidFill>
              <a:schemeClr val="accent1"/>
            </a:solidFill>
            <a:effectLst/>
            <a:latin typeface="Arial" panose="020B0604020202020204" pitchFamily="34" charset="0"/>
          </a:defRPr>
        </a:defPPr>
      </a:lstStyle>
    </a:spDef>
    <a:lnDef>
      <a:spPr bwMode="auto">
        <a:solidFill>
          <a:schemeClr val="bg1"/>
        </a:solidFill>
        <a:ln w="12700" cap="flat" cmpd="sng" algn="ctr">
          <a:solidFill>
            <a:srgbClr val="0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Office\Modèles\Modèles de présentation\mil.pot</Template>
  <TotalTime>0</TotalTime>
  <Pages>31</Pages>
  <Words>5108</Words>
  <Application>Microsoft Office PowerPoint</Application>
  <PresentationFormat>Format US (216 x 279 mm)</PresentationFormat>
  <Paragraphs>438</Paragraphs>
  <Slides>17</Slides>
  <Notes>17</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17</vt:i4>
      </vt:variant>
    </vt:vector>
  </HeadingPairs>
  <TitlesOfParts>
    <vt:vector size="24" baseType="lpstr">
      <vt:lpstr>Arial</vt:lpstr>
      <vt:lpstr>Tahoma</vt:lpstr>
      <vt:lpstr>Times</vt:lpstr>
      <vt:lpstr>Times New Roman</vt:lpstr>
      <vt:lpstr>Webdings</vt:lpstr>
      <vt:lpstr>Wingdings</vt:lpstr>
      <vt:lpstr>mil</vt:lpstr>
      <vt:lpstr>Sécurité et traçabilité</vt:lpstr>
      <vt:lpstr>La sécurité du consommateur ou de l’utilisateur</vt:lpstr>
      <vt:lpstr>La prévention</vt:lpstr>
      <vt:lpstr>Définition de la traçabilité</vt:lpstr>
      <vt:lpstr>Enjeux et objectifs</vt:lpstr>
      <vt:lpstr>Secteurs concernés</vt:lpstr>
      <vt:lpstr>Traçabilité ascendante ou amont et descendante ou aval</vt:lpstr>
      <vt:lpstr>Traçabilité sur toute la supply chain</vt:lpstr>
      <vt:lpstr>Traçabilités interne et externe</vt:lpstr>
      <vt:lpstr>La traçabilité externe : les standards GS1</vt:lpstr>
      <vt:lpstr>Le numéro unique de colis : SSCC</vt:lpstr>
      <vt:lpstr> De la matière première au stockage</vt:lpstr>
      <vt:lpstr> Préparation de l'expédition</vt:lpstr>
      <vt:lpstr>L’avis d’expédition (DESADV)</vt:lpstr>
      <vt:lpstr>La mise en œuvre de la traçabilité</vt:lpstr>
      <vt:lpstr>Principe de la procédure de retrait</vt:lpstr>
      <vt:lpstr>Gestion de crise au sein de l’entreprise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Traçabillité</dc:title>
  <dc:subject/>
  <dc:creator>Groupe HEC</dc:creator>
  <cp:keywords/>
  <dc:description/>
  <cp:lastModifiedBy>Gérard</cp:lastModifiedBy>
  <cp:revision>152</cp:revision>
  <cp:lastPrinted>1998-12-15T09:46:19Z</cp:lastPrinted>
  <dcterms:created xsi:type="dcterms:W3CDTF">1997-12-29T12:40:34Z</dcterms:created>
  <dcterms:modified xsi:type="dcterms:W3CDTF">2020-06-17T08:12:18Z</dcterms:modified>
</cp:coreProperties>
</file>