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83674" r:id="rId3"/>
  </p:sldMasterIdLst>
  <p:notesMasterIdLst>
    <p:notesMasterId r:id="rId20"/>
  </p:notesMasterIdLst>
  <p:handoutMasterIdLst>
    <p:handoutMasterId r:id="rId21"/>
  </p:handoutMasterIdLst>
  <p:sldIdLst>
    <p:sldId id="331" r:id="rId4"/>
    <p:sldId id="384" r:id="rId5"/>
    <p:sldId id="387" r:id="rId6"/>
    <p:sldId id="261" r:id="rId7"/>
    <p:sldId id="263" r:id="rId8"/>
    <p:sldId id="280" r:id="rId9"/>
    <p:sldId id="276" r:id="rId10"/>
    <p:sldId id="324" r:id="rId11"/>
    <p:sldId id="269" r:id="rId12"/>
    <p:sldId id="273" r:id="rId13"/>
    <p:sldId id="275" r:id="rId14"/>
    <p:sldId id="277" r:id="rId15"/>
    <p:sldId id="270" r:id="rId16"/>
    <p:sldId id="281" r:id="rId17"/>
    <p:sldId id="386" r:id="rId18"/>
    <p:sldId id="284" r:id="rId19"/>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1pPr>
    <a:lvl2pPr marL="4572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2pPr>
    <a:lvl3pPr marL="9144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3pPr>
    <a:lvl4pPr marL="13716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4pPr>
    <a:lvl5pPr marL="18288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5pPr>
    <a:lvl6pPr marL="2286000" algn="l" defTabSz="914400" rtl="0" eaLnBrk="1" latinLnBrk="0" hangingPunct="1">
      <a:defRPr sz="2400" b="1" kern="1200">
        <a:solidFill>
          <a:srgbClr val="000099"/>
        </a:solidFill>
        <a:latin typeface="Arial" charset="0"/>
        <a:ea typeface="+mn-ea"/>
        <a:cs typeface="+mn-cs"/>
      </a:defRPr>
    </a:lvl6pPr>
    <a:lvl7pPr marL="2743200" algn="l" defTabSz="914400" rtl="0" eaLnBrk="1" latinLnBrk="0" hangingPunct="1">
      <a:defRPr sz="2400" b="1" kern="1200">
        <a:solidFill>
          <a:srgbClr val="000099"/>
        </a:solidFill>
        <a:latin typeface="Arial" charset="0"/>
        <a:ea typeface="+mn-ea"/>
        <a:cs typeface="+mn-cs"/>
      </a:defRPr>
    </a:lvl7pPr>
    <a:lvl8pPr marL="3200400" algn="l" defTabSz="914400" rtl="0" eaLnBrk="1" latinLnBrk="0" hangingPunct="1">
      <a:defRPr sz="2400" b="1" kern="1200">
        <a:solidFill>
          <a:srgbClr val="000099"/>
        </a:solidFill>
        <a:latin typeface="Arial" charset="0"/>
        <a:ea typeface="+mn-ea"/>
        <a:cs typeface="+mn-cs"/>
      </a:defRPr>
    </a:lvl8pPr>
    <a:lvl9pPr marL="3657600" algn="l" defTabSz="914400" rtl="0" eaLnBrk="1" latinLnBrk="0" hangingPunct="1">
      <a:defRPr sz="2400" b="1" kern="1200">
        <a:solidFill>
          <a:srgbClr val="0000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C00"/>
    <a:srgbClr val="00AE00"/>
    <a:srgbClr val="FF66FF"/>
    <a:srgbClr val="008000"/>
    <a:srgbClr val="000096"/>
    <a:srgbClr val="000099"/>
    <a:srgbClr val="0000FD"/>
    <a:srgbClr val="000000"/>
    <a:srgbClr val="0080FF"/>
    <a:srgbClr val="008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4629" autoAdjust="0"/>
    <p:restoredTop sz="79162" autoAdjust="0"/>
  </p:normalViewPr>
  <p:slideViewPr>
    <p:cSldViewPr>
      <p:cViewPr varScale="1">
        <p:scale>
          <a:sx n="87" d="100"/>
          <a:sy n="87" d="100"/>
        </p:scale>
        <p:origin x="22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80" d="100"/>
          <a:sy n="80" d="100"/>
        </p:scale>
        <p:origin x="3858" y="-1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7.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01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91" tIns="46908" rIns="95491" bIns="46908" numCol="1" anchor="t" anchorCtr="0" compatLnSpc="1">
            <a:prstTxWarp prst="textNoShape">
              <a:avLst/>
            </a:prstTxWarp>
          </a:bodyPr>
          <a:lstStyle/>
          <a:p>
            <a:pPr lvl="0"/>
            <a:r>
              <a:rPr lang="fr-FR" noProof="0"/>
              <a:t>Corps du texte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8131" name="Rectangle 3"/>
          <p:cNvSpPr>
            <a:spLocks noGrp="1" noRot="1" noChangeAspect="1" noChangeArrowheads="1" noTextEdit="1"/>
          </p:cNvSpPr>
          <p:nvPr>
            <p:ph type="sldImg" idx="2"/>
          </p:nvPr>
        </p:nvSpPr>
        <p:spPr bwMode="auto">
          <a:xfrm>
            <a:off x="1165225" y="893763"/>
            <a:ext cx="4768850" cy="35766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809261313"/>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41338" y="4829274"/>
            <a:ext cx="5544616" cy="5256584"/>
          </a:xfrm>
        </p:spPr>
        <p:txBody>
          <a:bodyPr/>
          <a:lstStyle/>
          <a:p>
            <a:pPr>
              <a:lnSpc>
                <a:spcPct val="100000"/>
              </a:lnSpc>
            </a:pPr>
            <a:r>
              <a:rPr lang="fr-FR" sz="1000" dirty="0"/>
              <a:t>Les investissements sont issus de décisions économiques :  nouvelles infrastructures, développement ou de rationalisation d'activités existantes, lancement de nouvelles activités...).</a:t>
            </a:r>
          </a:p>
          <a:p>
            <a:pPr>
              <a:lnSpc>
                <a:spcPct val="100000"/>
              </a:lnSpc>
            </a:pPr>
            <a:r>
              <a:rPr lang="fr-FR" sz="1000" dirty="0"/>
              <a:t>Il faut en premier lieu s’assurer que les projets d’investissement sont rentables, c’est-à-dire que la valeur qu’ils vont créer sera supérieure au montant investi.</a:t>
            </a:r>
          </a:p>
          <a:p>
            <a:pPr>
              <a:lnSpc>
                <a:spcPct val="100000"/>
              </a:lnSpc>
            </a:pPr>
            <a:r>
              <a:rPr lang="fr-FR" sz="1000" dirty="0"/>
              <a:t>Bien souvent, dans l’entreprise émergent de nombreux projets d’investissement dans tous les domaines (nouveau produit, changement de machine, nouvelle ligne de production…). Ses ressources étant limitées, il conviendra de choisir les projets les plus rentables donc de comparer des projets entre eux. D’où l’importance de l’évaluation économique des projets.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0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000" b="0" i="0" u="none" strike="noStrike" kern="1200" cap="none" spc="0" normalizeH="0" baseline="0" noProof="0" dirty="0">
                <a:ln>
                  <a:noFill/>
                </a:ln>
                <a:solidFill>
                  <a:srgbClr val="000000"/>
                </a:solidFill>
                <a:effectLst/>
                <a:uLnTx/>
                <a:uFillTx/>
                <a:latin typeface="Arial" charset="0"/>
                <a:ea typeface="+mn-ea"/>
                <a:cs typeface="+mn-cs"/>
              </a:rPr>
              <a:t>. </a:t>
            </a:r>
          </a:p>
          <a:p>
            <a:pPr>
              <a:lnSpc>
                <a:spcPct val="100000"/>
              </a:lnSpc>
            </a:pPr>
            <a:endParaRPr lang="fr-FR" sz="1000" dirty="0"/>
          </a:p>
        </p:txBody>
      </p:sp>
    </p:spTree>
    <p:extLst>
      <p:ext uri="{BB962C8B-B14F-4D97-AF65-F5344CB8AC3E}">
        <p14:creationId xmlns:p14="http://schemas.microsoft.com/office/powerpoint/2010/main" val="399301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D259552-F9C3-4502-BDAB-46DC797ED1F5}"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a:lnSpc>
                <a:spcPct val="100000"/>
              </a:lnSpc>
              <a:spcBef>
                <a:spcPts val="0"/>
              </a:spcBef>
            </a:pPr>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50C5354-C3EC-4F4A-AAD1-D5CFB3CEF2F1}"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a:lnSpc>
                <a:spcPct val="100000"/>
              </a:lnSpc>
              <a:spcBef>
                <a:spcPts val="0"/>
              </a:spcBef>
            </a:pPr>
            <a:endParaRPr lang="fr-FR" sz="10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A2E67A4-D9B3-44FD-AE6C-8138AB18D3E0}"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a:lnSpc>
                <a:spcPct val="100000"/>
              </a:lnSpc>
              <a:spcBef>
                <a:spcPts val="0"/>
              </a:spcBef>
            </a:pPr>
            <a:endParaRPr lang="fr-FR" sz="1000" dirty="0"/>
          </a:p>
        </p:txBody>
      </p:sp>
    </p:spTree>
    <p:extLst>
      <p:ext uri="{BB962C8B-B14F-4D97-AF65-F5344CB8AC3E}">
        <p14:creationId xmlns:p14="http://schemas.microsoft.com/office/powerpoint/2010/main" val="16373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1132C08-B9D3-4A67-B39B-F33CE6EF7B15}"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741338" y="4829274"/>
            <a:ext cx="5616624" cy="5112568"/>
          </a:xfrm>
          <a:noFill/>
        </p:spPr>
        <p:txBody>
          <a:bodyPr/>
          <a:lstStyle/>
          <a:p>
            <a:pPr fontAlgn="base">
              <a:lnSpc>
                <a:spcPct val="100000"/>
              </a:lnSpc>
              <a:spcBef>
                <a:spcPts val="0"/>
              </a:spcBef>
            </a:pPr>
            <a:r>
              <a:rPr lang="fr-FR" sz="1000" b="1" i="0" kern="1200" dirty="0">
                <a:solidFill>
                  <a:schemeClr val="tx1"/>
                </a:solidFill>
                <a:effectLst/>
                <a:latin typeface="Arial" charset="0"/>
                <a:ea typeface="+mn-ea"/>
                <a:cs typeface="+mn-cs"/>
              </a:rPr>
              <a:t>Indice de profitabilité : définition</a:t>
            </a:r>
            <a:endParaRPr lang="fr-FR" sz="1000" b="0" i="0" kern="1200" dirty="0">
              <a:solidFill>
                <a:schemeClr val="tx1"/>
              </a:solidFill>
              <a:effectLst/>
              <a:latin typeface="Arial" charset="0"/>
              <a:ea typeface="+mn-ea"/>
              <a:cs typeface="+mn-cs"/>
            </a:endParaRPr>
          </a:p>
          <a:p>
            <a:pPr fontAlgn="base">
              <a:lnSpc>
                <a:spcPct val="100000"/>
              </a:lnSpc>
              <a:spcBef>
                <a:spcPts val="0"/>
              </a:spcBef>
            </a:pPr>
            <a:r>
              <a:rPr lang="fr-FR" sz="1000" b="0" i="0" kern="1200" dirty="0">
                <a:solidFill>
                  <a:schemeClr val="tx1"/>
                </a:solidFill>
                <a:effectLst/>
                <a:latin typeface="Arial" charset="0"/>
                <a:ea typeface="+mn-ea"/>
                <a:cs typeface="+mn-cs"/>
              </a:rPr>
              <a:t>L’indice de profitabilité est égal au rapport entre la valeur présente des flux de trésorerie futurs et le montant investi dans un projet. Bien que s’agissant d’un décaissement, le Flux</a:t>
            </a:r>
            <a:r>
              <a:rPr lang="fr-FR" sz="1000" b="0" i="0" kern="1200" baseline="-25000" dirty="0">
                <a:solidFill>
                  <a:schemeClr val="tx1"/>
                </a:solidFill>
                <a:effectLst/>
                <a:latin typeface="Arial" charset="0"/>
                <a:ea typeface="+mn-ea"/>
                <a:cs typeface="+mn-cs"/>
              </a:rPr>
              <a:t>0</a:t>
            </a:r>
            <a:r>
              <a:rPr lang="fr-FR" sz="1000" b="0" i="0" kern="1200" dirty="0">
                <a:solidFill>
                  <a:schemeClr val="tx1"/>
                </a:solidFill>
                <a:effectLst/>
                <a:latin typeface="Arial" charset="0"/>
                <a:ea typeface="+mn-ea"/>
                <a:cs typeface="+mn-cs"/>
              </a:rPr>
              <a:t> se voit appliquer un signe positif. Plus le nombre de flux de trésorerie positifs futurs est important, plus l’indice de profitabilité de l’investissement sera élevé.</a:t>
            </a:r>
          </a:p>
          <a:p>
            <a:pPr fontAlgn="base">
              <a:lnSpc>
                <a:spcPct val="100000"/>
              </a:lnSpc>
              <a:spcBef>
                <a:spcPts val="0"/>
              </a:spcBef>
            </a:pPr>
            <a:endParaRPr lang="fr-FR" sz="1000" b="0" i="0" kern="1200" dirty="0">
              <a:solidFill>
                <a:schemeClr val="tx1"/>
              </a:solidFill>
              <a:effectLst/>
              <a:latin typeface="Arial" charset="0"/>
              <a:ea typeface="+mn-ea"/>
              <a:cs typeface="+mn-cs"/>
            </a:endParaRPr>
          </a:p>
          <a:p>
            <a:pPr fontAlgn="base">
              <a:lnSpc>
                <a:spcPct val="100000"/>
              </a:lnSpc>
              <a:spcBef>
                <a:spcPts val="0"/>
              </a:spcBef>
            </a:pPr>
            <a:r>
              <a:rPr lang="fr-FR" sz="1000" b="1" i="0" kern="1200" dirty="0">
                <a:solidFill>
                  <a:schemeClr val="tx1"/>
                </a:solidFill>
                <a:effectLst/>
                <a:latin typeface="Arial" charset="0"/>
                <a:ea typeface="+mn-ea"/>
                <a:cs typeface="+mn-cs"/>
              </a:rPr>
              <a:t>Indice de profitabilité : interprétation</a:t>
            </a:r>
            <a:endParaRPr lang="fr-FR" sz="1000" b="0" i="0" kern="1200" dirty="0">
              <a:solidFill>
                <a:schemeClr val="tx1"/>
              </a:solidFill>
              <a:effectLst/>
              <a:latin typeface="Arial" charset="0"/>
              <a:ea typeface="+mn-ea"/>
              <a:cs typeface="+mn-cs"/>
            </a:endParaRPr>
          </a:p>
          <a:p>
            <a:pPr fontAlgn="base">
              <a:lnSpc>
                <a:spcPct val="100000"/>
              </a:lnSpc>
              <a:spcBef>
                <a:spcPts val="0"/>
              </a:spcBef>
            </a:pPr>
            <a:r>
              <a:rPr lang="fr-FR" sz="1000" b="0" i="0" kern="1200" dirty="0">
                <a:solidFill>
                  <a:schemeClr val="tx1"/>
                </a:solidFill>
                <a:effectLst/>
                <a:latin typeface="Arial" charset="0"/>
                <a:ea typeface="+mn-ea"/>
                <a:cs typeface="+mn-cs"/>
              </a:rPr>
              <a:t>Lorsque la valeur actuelle nette d’un projet est positive, la valeur présente des flux de trésorerie excède le montant initial de l’investissement. L’indice de profitabilité sera donc supérieur à 1 lorsque la valeur actuelle nette est positive, et sera inférieur à 1 lorsque la valeur actuelle nette est négative.</a:t>
            </a:r>
          </a:p>
          <a:p>
            <a:pPr fontAlgn="base">
              <a:lnSpc>
                <a:spcPct val="100000"/>
              </a:lnSpc>
              <a:spcBef>
                <a:spcPts val="0"/>
              </a:spcBef>
            </a:pPr>
            <a:r>
              <a:rPr lang="fr-FR" sz="1000" b="0" i="0" kern="1200" dirty="0">
                <a:solidFill>
                  <a:schemeClr val="tx1"/>
                </a:solidFill>
                <a:effectLst/>
                <a:latin typeface="Arial" charset="0"/>
                <a:ea typeface="+mn-ea"/>
                <a:cs typeface="+mn-cs"/>
              </a:rPr>
              <a:t>Dans l’exemple précédent, l’indice de profitabilité était de 1,29. Cela signifie que, pour chaque euro investi, la valeur actuelle nette dégagée est de 0,29€. L’indice de profitabilité est donc une mesure immédiate de la création de valeur actuelle nette. Lorsque les ressources sont rares, que les entrepreneurs n’ont que peu de capital à investir, il est raisonnable de privilégier les investissements à l’indice de profitabilité les plus élevés.</a:t>
            </a:r>
          </a:p>
          <a:p>
            <a:pPr fontAlgn="base">
              <a:lnSpc>
                <a:spcPct val="100000"/>
              </a:lnSpc>
              <a:spcBef>
                <a:spcPts val="0"/>
              </a:spcBef>
            </a:pPr>
            <a:endParaRPr lang="fr-FR" sz="1000" b="0" i="0" kern="1200" dirty="0">
              <a:solidFill>
                <a:schemeClr val="tx1"/>
              </a:solidFill>
              <a:effectLst/>
              <a:latin typeface="Arial" charset="0"/>
              <a:ea typeface="+mn-ea"/>
              <a:cs typeface="+mn-cs"/>
            </a:endParaRPr>
          </a:p>
          <a:p>
            <a:pPr fontAlgn="base">
              <a:lnSpc>
                <a:spcPct val="100000"/>
              </a:lnSpc>
              <a:spcBef>
                <a:spcPts val="0"/>
              </a:spcBef>
            </a:pPr>
            <a:r>
              <a:rPr lang="fr-FR" sz="1000" b="1" i="0" kern="1200" dirty="0">
                <a:solidFill>
                  <a:schemeClr val="tx1"/>
                </a:solidFill>
                <a:effectLst/>
                <a:latin typeface="Arial" charset="0"/>
                <a:ea typeface="+mn-ea"/>
                <a:cs typeface="+mn-cs"/>
              </a:rPr>
              <a:t>Indice de profitabilité : limite</a:t>
            </a:r>
            <a:endParaRPr lang="fr-FR" sz="1000" b="0" i="0" kern="1200" dirty="0">
              <a:solidFill>
                <a:schemeClr val="tx1"/>
              </a:solidFill>
              <a:effectLst/>
              <a:latin typeface="Arial" charset="0"/>
              <a:ea typeface="+mn-ea"/>
              <a:cs typeface="+mn-cs"/>
            </a:endParaRPr>
          </a:p>
          <a:p>
            <a:pPr fontAlgn="base">
              <a:lnSpc>
                <a:spcPct val="100000"/>
              </a:lnSpc>
              <a:spcBef>
                <a:spcPts val="0"/>
              </a:spcBef>
            </a:pPr>
            <a:r>
              <a:rPr lang="fr-FR" sz="1000" b="0" i="0" kern="1200" dirty="0">
                <a:solidFill>
                  <a:schemeClr val="tx1"/>
                </a:solidFill>
                <a:effectLst/>
                <a:latin typeface="Arial" charset="0"/>
                <a:ea typeface="+mn-ea"/>
                <a:cs typeface="+mn-cs"/>
              </a:rPr>
              <a:t>L’une des limites principales de l’indice de profitabilité est qu’il peut donner des résultats contre-intuitifs dans le cas d’</a:t>
            </a:r>
            <a:r>
              <a:rPr lang="fr-FR" sz="1000" b="1" i="0" kern="1200" dirty="0">
                <a:solidFill>
                  <a:schemeClr val="tx1"/>
                </a:solidFill>
                <a:effectLst/>
                <a:latin typeface="Arial" charset="0"/>
                <a:ea typeface="+mn-ea"/>
                <a:cs typeface="+mn-cs"/>
              </a:rPr>
              <a:t>investissements mutuellement exclusifs</a:t>
            </a:r>
            <a:r>
              <a:rPr lang="fr-FR" sz="1000" b="0" i="0" kern="1200" dirty="0">
                <a:solidFill>
                  <a:schemeClr val="tx1"/>
                </a:solidFill>
                <a:effectLst/>
                <a:latin typeface="Arial" charset="0"/>
                <a:ea typeface="+mn-ea"/>
                <a:cs typeface="+mn-cs"/>
              </a:rPr>
              <a:t>. Prenons l’exemple d’un premier investissement coûtant 10€ et rapportant des flux de trésorerie d’une valeur présente cumulée de 20€, et d’un second investissement coûtant 100€ et rapportant des flux de trésorerie d’une valeur présente cumulée de 190€. L’indice de profitabilité du premier investissement est de 2, tandis que celui-ci du second investissement est de 1,9. En prenant l’indice de profitabilité comme mesure de décision, le premier investissement serait privilégié, car son indice de profitabilité est supérieur. Or, en prenant la valeur actuelle nette comme facteur de décision, ce serait plutôt le deuxième investissement qui devrait être privilégié, puisque la valeur actuelle nette est supérieure (90€, contre 10€ pour le premier investissement). L’indice de profitabilité ne peut donc totalement se substituer à la valeur actuelle nette comme facteur de décision. Un problème similaire survient lors de l’utilisation du taux de rentabilité interne.</a:t>
            </a:r>
          </a:p>
          <a:p>
            <a:pPr>
              <a:lnSpc>
                <a:spcPct val="100000"/>
              </a:lnSpc>
              <a:spcBef>
                <a:spcPts val="0"/>
              </a:spcBef>
            </a:pPr>
            <a:endParaRPr lang="fr-FR" sz="10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fr-FR"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lnSpc>
                <a:spcPct val="100000"/>
              </a:lnSpc>
              <a:spcBef>
                <a:spcPts val="0"/>
              </a:spcBef>
            </a:pPr>
            <a:r>
              <a:rPr lang="fr-FR" sz="1000" dirty="0"/>
              <a:t>Pour un même projet sur le critère VAN on choisira le projet B et sur le critère indice de profitabilité le projet A.</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1165225" y="4730621"/>
            <a:ext cx="4904706" cy="5067205"/>
          </a:xfrm>
        </p:spPr>
        <p:txBody>
          <a:bodyPr/>
          <a:lstStyle/>
          <a:p>
            <a:pPr>
              <a:lnSpc>
                <a:spcPct val="100000"/>
              </a:lnSpc>
            </a:pPr>
            <a:r>
              <a:rPr lang="fr-FR" sz="1000" b="1" dirty="0"/>
              <a:t>Comment choisir le taux d’actualisation pour calculer la VAN ? </a:t>
            </a:r>
          </a:p>
          <a:p>
            <a:pPr>
              <a:lnSpc>
                <a:spcPct val="100000"/>
              </a:lnSpc>
            </a:pPr>
            <a:r>
              <a:rPr lang="fr-FR" sz="1000" dirty="0"/>
              <a:t> Le taux d’actualisation correspond en première approche au coût moyen pondéré du capital de l’entreprise. En effet, la rentabilité du projet doit permettre de couvrir le coût des ressources mobilisées pour le financer. Mais cette règle n’est acceptable que pour un projet dont le risque est comparable au risque moyen de l’entreprise. Pour un projet plus risqué, il convient de retenir un taux d’actualisation incluant une prime de risque. A l’inverse, en l’absence d’incertitude, le taux d’actualisation à retenir est le taux sans risque. </a:t>
            </a:r>
          </a:p>
          <a:p>
            <a:pPr>
              <a:lnSpc>
                <a:spcPct val="100000"/>
              </a:lnSpc>
            </a:pPr>
            <a:r>
              <a:rPr lang="fr-FR" sz="1000" dirty="0"/>
              <a:t> </a:t>
            </a:r>
          </a:p>
          <a:p>
            <a:pPr>
              <a:lnSpc>
                <a:spcPct val="100000"/>
              </a:lnSpc>
              <a:spcBef>
                <a:spcPts val="0"/>
              </a:spcBef>
              <a:spcAft>
                <a:spcPts val="0"/>
              </a:spcAft>
              <a:buClr>
                <a:schemeClr val="tx2"/>
              </a:buClr>
            </a:pPr>
            <a:r>
              <a:rPr lang="fr-FR" sz="1000" noProof="0" dirty="0"/>
              <a:t>Le choix de</a:t>
            </a:r>
            <a:r>
              <a:rPr lang="fr-FR" sz="1000" b="1" i="1" noProof="0" dirty="0"/>
              <a:t> i%, </a:t>
            </a:r>
            <a:r>
              <a:rPr lang="fr-FR" sz="1000" noProof="0" dirty="0"/>
              <a:t>favorise le court ou le long terme :</a:t>
            </a:r>
          </a:p>
          <a:p>
            <a:pPr>
              <a:lnSpc>
                <a:spcPct val="100000"/>
              </a:lnSpc>
              <a:spcBef>
                <a:spcPts val="0"/>
              </a:spcBef>
              <a:spcAft>
                <a:spcPts val="0"/>
              </a:spcAft>
              <a:buClr>
                <a:schemeClr val="tx2"/>
              </a:buClr>
            </a:pPr>
            <a:endParaRPr lang="fr-FR" sz="1000" noProof="0" dirty="0"/>
          </a:p>
          <a:p>
            <a:pPr marL="171450" indent="-171450">
              <a:lnSpc>
                <a:spcPct val="100000"/>
              </a:lnSpc>
              <a:spcBef>
                <a:spcPts val="0"/>
              </a:spcBef>
              <a:spcAft>
                <a:spcPts val="0"/>
              </a:spcAft>
              <a:buClr>
                <a:schemeClr val="tx2"/>
              </a:buClr>
              <a:buFont typeface="Arial" panose="020B0604020202020204" pitchFamily="34" charset="0"/>
              <a:buChar char="•"/>
            </a:pPr>
            <a:r>
              <a:rPr lang="fr-FR" sz="1000" b="1" i="1" noProof="0" dirty="0"/>
              <a:t>i</a:t>
            </a:r>
            <a:r>
              <a:rPr lang="fr-FR" sz="1000" b="1" noProof="0" dirty="0"/>
              <a:t> élevé </a:t>
            </a:r>
            <a:r>
              <a:rPr lang="fr-FR" sz="1000" noProof="0" dirty="0"/>
              <a:t>= </a:t>
            </a:r>
            <a:r>
              <a:rPr lang="fr-FR" sz="1000" i="1" noProof="0" dirty="0"/>
              <a:t>privilégier les investissements rentables rapidement.</a:t>
            </a:r>
            <a:br>
              <a:rPr lang="fr-FR" sz="1000" i="1" noProof="0" dirty="0"/>
            </a:br>
            <a:r>
              <a:rPr lang="fr-FR" sz="1000" b="1" i="1" dirty="0"/>
              <a:t>On limite les investissements (VAN souvent &lt;0) </a:t>
            </a:r>
            <a:endParaRPr lang="fr-FR" sz="1000" i="1" noProof="0" dirty="0"/>
          </a:p>
          <a:p>
            <a:pPr marL="171450" lvl="3" indent="-171450">
              <a:lnSpc>
                <a:spcPct val="100000"/>
              </a:lnSpc>
              <a:spcBef>
                <a:spcPts val="0"/>
              </a:spcBef>
              <a:spcAft>
                <a:spcPts val="0"/>
              </a:spcAft>
              <a:buClr>
                <a:schemeClr val="tx2"/>
              </a:buClr>
              <a:buFont typeface="Arial" panose="020B0604020202020204" pitchFamily="34" charset="0"/>
              <a:buChar char="•"/>
            </a:pPr>
            <a:r>
              <a:rPr lang="fr-FR" sz="1000" b="1" i="1" dirty="0"/>
              <a:t> i</a:t>
            </a:r>
            <a:r>
              <a:rPr lang="fr-FR" sz="1000" b="1" dirty="0"/>
              <a:t> moins élevé </a:t>
            </a:r>
            <a:r>
              <a:rPr lang="fr-FR" sz="1000" dirty="0"/>
              <a:t>= </a:t>
            </a:r>
            <a:r>
              <a:rPr lang="fr-FR" sz="1000" i="1" dirty="0"/>
              <a:t>on est prêt à attendre pour gagner de l’argent plus tardivement. </a:t>
            </a:r>
            <a:br>
              <a:rPr lang="fr-FR" sz="1000" i="1" dirty="0"/>
            </a:br>
            <a:r>
              <a:rPr lang="fr-FR" sz="1000" b="1" i="1" noProof="0" dirty="0"/>
              <a:t>On accepte plus de projets ! (VAN plus souvent &gt;0)</a:t>
            </a:r>
          </a:p>
          <a:p>
            <a:pPr marL="171450" lvl="3" indent="-171450">
              <a:lnSpc>
                <a:spcPct val="100000"/>
              </a:lnSpc>
              <a:spcBef>
                <a:spcPts val="0"/>
              </a:spcBef>
              <a:spcAft>
                <a:spcPts val="0"/>
              </a:spcAft>
              <a:buClr>
                <a:schemeClr val="tx2"/>
              </a:buClr>
              <a:buFont typeface="Arial" panose="020B0604020202020204" pitchFamily="34" charset="0"/>
              <a:buChar char="•"/>
            </a:pPr>
            <a:endParaRPr lang="fr-FR" sz="1000" noProof="0" dirty="0"/>
          </a:p>
          <a:p>
            <a:pPr eaLnBrk="1" hangingPunct="1">
              <a:lnSpc>
                <a:spcPct val="100000"/>
              </a:lnSpc>
              <a:spcBef>
                <a:spcPts val="0"/>
              </a:spcBef>
              <a:spcAft>
                <a:spcPts val="0"/>
              </a:spcAft>
            </a:pPr>
            <a:r>
              <a:rPr lang="fr-FR" sz="1000" b="1" dirty="0">
                <a:latin typeface="Arial" panose="020B0604020202020204" pitchFamily="34" charset="0"/>
                <a:cs typeface="Arial" panose="020B0604020202020204" pitchFamily="34" charset="0"/>
              </a:rPr>
              <a:t>Quelle est la signification d’une valeur actuelle nette positive ? </a:t>
            </a:r>
          </a:p>
          <a:p>
            <a:pPr eaLnBrk="1" hangingPunct="1">
              <a:lnSpc>
                <a:spcPct val="100000"/>
              </a:lnSpc>
              <a:spcBef>
                <a:spcPts val="0"/>
              </a:spcBef>
              <a:spcAft>
                <a:spcPts val="0"/>
              </a:spcAft>
            </a:pPr>
            <a:r>
              <a:rPr lang="fr-FR" sz="1000" dirty="0"/>
              <a:t>Une valeur actuelle nette positive signifie que le projet permet la création de valeur. Il est rentable car :  </a:t>
            </a:r>
          </a:p>
          <a:p>
            <a:pPr marL="171450" indent="-171450" eaLnBrk="1" hangingPunct="1">
              <a:lnSpc>
                <a:spcPct val="100000"/>
              </a:lnSpc>
              <a:spcBef>
                <a:spcPts val="0"/>
              </a:spcBef>
              <a:spcAft>
                <a:spcPts val="0"/>
              </a:spcAft>
              <a:buFontTx/>
              <a:buChar char="-"/>
            </a:pPr>
            <a:r>
              <a:rPr lang="fr-FR" sz="1000" dirty="0"/>
              <a:t>les capitaux investis ont été totalement récupérés ;</a:t>
            </a:r>
          </a:p>
          <a:p>
            <a:pPr marL="171450" indent="-171450" eaLnBrk="1" hangingPunct="1">
              <a:lnSpc>
                <a:spcPct val="100000"/>
              </a:lnSpc>
              <a:spcBef>
                <a:spcPts val="0"/>
              </a:spcBef>
              <a:spcAft>
                <a:spcPts val="0"/>
              </a:spcAft>
              <a:buFontTx/>
              <a:buChar char="-"/>
            </a:pPr>
            <a:r>
              <a:rPr lang="fr-FR" sz="1000" dirty="0"/>
              <a:t>ces capitaux ont été rémunérés pendant la durée de vie du projet au taux d’actualisation ; </a:t>
            </a:r>
          </a:p>
          <a:p>
            <a:pPr marL="171450" indent="-171450" eaLnBrk="1" hangingPunct="1">
              <a:lnSpc>
                <a:spcPct val="100000"/>
              </a:lnSpc>
              <a:spcBef>
                <a:spcPts val="0"/>
              </a:spcBef>
              <a:spcAft>
                <a:spcPts val="0"/>
              </a:spcAft>
              <a:buFontTx/>
              <a:buChar char="-"/>
            </a:pPr>
            <a:r>
              <a:rPr lang="fr-FR" sz="1000" dirty="0"/>
              <a:t>le projet dégage un surplus de liquidités pour l’entreprise mesuré par la VAN. </a:t>
            </a:r>
          </a:p>
          <a:p>
            <a:pPr eaLnBrk="1" hangingPunct="1">
              <a:lnSpc>
                <a:spcPct val="100000"/>
              </a:lnSpc>
              <a:spcBef>
                <a:spcPts val="0"/>
              </a:spcBef>
              <a:spcAft>
                <a:spcPts val="0"/>
              </a:spcAft>
            </a:pPr>
            <a:r>
              <a:rPr lang="fr-FR" sz="1000" dirty="0"/>
              <a:t> </a:t>
            </a:r>
          </a:p>
          <a:p>
            <a:pPr eaLnBrk="1" hangingPunct="1">
              <a:lnSpc>
                <a:spcPct val="100000"/>
              </a:lnSpc>
              <a:spcBef>
                <a:spcPts val="0"/>
              </a:spcBef>
              <a:spcAft>
                <a:spcPts val="0"/>
              </a:spcAft>
            </a:pPr>
            <a:r>
              <a:rPr lang="fr-FR" sz="1000" dirty="0"/>
              <a:t>Notons que l’appréciation de la création de valeur par le projet est réalisée sur sa durée de vie ; aucune indication temporelle n’est fournie sur la période à partir de laquelle il y a création de valeur. </a:t>
            </a:r>
          </a:p>
          <a:p>
            <a:pPr eaLnBrk="1" hangingPunct="1">
              <a:lnSpc>
                <a:spcPct val="100000"/>
              </a:lnSpc>
              <a:spcBef>
                <a:spcPts val="0"/>
              </a:spcBef>
              <a:spcAft>
                <a:spcPts val="0"/>
              </a:spcAft>
            </a:pPr>
            <a:r>
              <a:rPr lang="fr-FR" sz="1000" baseline="30000" dirty="0"/>
              <a:t> </a:t>
            </a:r>
          </a:p>
          <a:p>
            <a:pPr eaLnBrk="1" hangingPunct="1">
              <a:lnSpc>
                <a:spcPct val="100000"/>
              </a:lnSpc>
              <a:buFontTx/>
              <a:buNone/>
            </a:pPr>
            <a:r>
              <a:rPr lang="fr-FR" sz="1000" b="1" dirty="0">
                <a:latin typeface="Arial" panose="020B0604020202020204" pitchFamily="34" charset="0"/>
                <a:cs typeface="Arial" panose="020B0604020202020204" pitchFamily="34" charset="0"/>
              </a:rPr>
              <a:t>Quelle est la signification d’une valeur actuelle nette négative ?</a:t>
            </a:r>
            <a:endParaRPr lang="fr-FR" sz="1000" noProof="0" dirty="0"/>
          </a:p>
          <a:p>
            <a:pPr>
              <a:lnSpc>
                <a:spcPct val="100000"/>
              </a:lnSpc>
            </a:pPr>
            <a:r>
              <a:rPr lang="fr-FR" sz="1000" dirty="0"/>
              <a:t>Le projet n’est pas rentable : à écarter.</a:t>
            </a:r>
          </a:p>
        </p:txBody>
      </p:sp>
    </p:spTree>
    <p:extLst>
      <p:ext uri="{BB962C8B-B14F-4D97-AF65-F5344CB8AC3E}">
        <p14:creationId xmlns:p14="http://schemas.microsoft.com/office/powerpoint/2010/main" val="3174768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46428EF-A730-478E-9961-2F2D662EC334}"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i="0" u="none" strike="noStrike" kern="1200" cap="none" spc="0" normalizeH="0" baseline="0" noProof="0" dirty="0">
                <a:ln>
                  <a:noFill/>
                </a:ln>
                <a:uLnTx/>
                <a:uFillTx/>
                <a:latin typeface="Arial" charset="0"/>
                <a:ea typeface="+mn-ea"/>
                <a:cs typeface="Times New Roman" pitchFamily="18" charset="0"/>
              </a:rPr>
              <a:t>Ce modèle d'aide à la décision en matière de choix des investissements s'adresse plus particulièrement aux investissements productifs matériels.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i="0" u="none" strike="noStrike" kern="1200" cap="none" spc="0" normalizeH="0" baseline="0" noProof="0" dirty="0">
                <a:ln>
                  <a:noFill/>
                </a:ln>
                <a:uLnTx/>
                <a:uFillTx/>
                <a:latin typeface="Arial" charset="0"/>
                <a:ea typeface="+mn-ea"/>
                <a:cs typeface="Times New Roman" pitchFamily="18" charset="0"/>
              </a:rPr>
              <a:t>Les investissements en recherche, formation, communication, etc., ont des effets plus difficilement quantifiables car l'entreprise ne peut les isoler.</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i="0" u="none" strike="noStrike" kern="1200" cap="none" spc="0" normalizeH="0" baseline="0" noProof="0" dirty="0">
                <a:ln>
                  <a:noFill/>
                </a:ln>
                <a:uLnTx/>
                <a:uFillTx/>
                <a:latin typeface="Arial" charset="0"/>
                <a:ea typeface="+mn-ea"/>
                <a:cs typeface="Times New Roman" pitchFamily="18" charset="0"/>
              </a:rPr>
              <a:t>L'entreprise n'a pas toujours le choix en termes d'investissement et de financement. Sa structure financière initiale et surtout sa taille et sa forme juridique peuvent lui imposer un mode de financement.</a:t>
            </a:r>
            <a:endParaRPr kumimoji="0" lang="fr-FR" sz="1000" b="1" i="0" u="none" strike="noStrike" kern="1200" cap="none" spc="0" normalizeH="0" baseline="0" noProof="0" dirty="0">
              <a:ln>
                <a:noFill/>
              </a:ln>
              <a:uLnTx/>
              <a:uFillTx/>
              <a:latin typeface="Arial" charset="0"/>
              <a:ea typeface="+mn-ea"/>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i="0" u="none" strike="noStrike" kern="1200" cap="none" spc="0" normalizeH="0" baseline="0" noProof="0" dirty="0">
                <a:ln>
                  <a:noFill/>
                </a:ln>
                <a:uLnTx/>
                <a:uFillTx/>
                <a:latin typeface="Arial" charset="0"/>
                <a:ea typeface="+mn-ea"/>
                <a:cs typeface="Times New Roman" pitchFamily="18" charset="0"/>
              </a:rPr>
              <a:t>Le choix du taux d'actualisation ou du taux de rentabilité minimal dépend de plusieurs facteurs : rentabilité attendue des capitaux (propres, permanents), risque, dépréciation monétaire dans le temps, taux d'intérêts sur les marchés des capitaux, etc. Or le choix du taux d'actualisation influe beaucoup sur les calculs du modèle, donc sur les décisions…</a:t>
            </a:r>
            <a:endParaRPr kumimoji="0" lang="fr-FR" sz="1000" b="1" i="0" u="none" strike="noStrike" kern="1200" cap="none" spc="0" normalizeH="0" baseline="0" noProof="0" dirty="0">
              <a:ln>
                <a:noFill/>
              </a:ln>
              <a:uLnTx/>
              <a:uFillTx/>
              <a:latin typeface="Arial" charset="0"/>
              <a:ea typeface="+mn-ea"/>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i="0" u="none" strike="noStrike" kern="1200" cap="none" spc="0" normalizeH="0" baseline="0" noProof="0" dirty="0">
                <a:ln>
                  <a:noFill/>
                </a:ln>
                <a:uLnTx/>
                <a:uFillTx/>
                <a:latin typeface="Arial" charset="0"/>
                <a:ea typeface="+mn-ea"/>
                <a:cs typeface="Times New Roman" pitchFamily="18" charset="0"/>
              </a:rPr>
              <a:t>Le calcul du TRI, qui suppose déjà qu'une partie des cash flow dégagés est réinvestie au même taux pendant le temps restant du projet, peut devenir problématique dans certaines configurations d'investissement (</a:t>
            </a:r>
            <a:r>
              <a:rPr kumimoji="0" lang="fr-FR" sz="1000" b="0" i="0" u="none" strike="noStrike" kern="1200" cap="none" spc="0" normalizeH="0" baseline="0" noProof="0" dirty="0">
                <a:ln>
                  <a:noFill/>
                </a:ln>
                <a:uLnTx/>
                <a:uFillTx/>
                <a:latin typeface="Arial" charset="0"/>
                <a:ea typeface="+mn-ea"/>
                <a:cs typeface="Times New Roman" pitchFamily="18" charset="0"/>
                <a:sym typeface="Wingdings" pitchFamily="2" charset="2"/>
              </a:rPr>
              <a:t> </a:t>
            </a:r>
            <a:r>
              <a:rPr kumimoji="0" lang="fr-FR" sz="1000" b="0" i="0" u="none" strike="noStrike" kern="1200" cap="none" spc="0" normalizeH="0" baseline="0" noProof="0" dirty="0">
                <a:ln>
                  <a:noFill/>
                </a:ln>
                <a:uLnTx/>
                <a:uFillTx/>
                <a:latin typeface="Arial" charset="0"/>
                <a:ea typeface="+mn-ea"/>
                <a:cs typeface="Times New Roman" pitchFamily="18" charset="0"/>
              </a:rPr>
              <a:t>classement discordant avec la VAN, TRI inexistant ou carrément multiple pour un même projet !) : il convient alors de toujours privilégier les résultats de la VAN.</a:t>
            </a:r>
            <a:endParaRPr kumimoji="0" lang="fr-FR" sz="1000" b="1" i="0" u="none" strike="noStrike" kern="1200" cap="none" spc="0" normalizeH="0" baseline="0" noProof="0" dirty="0">
              <a:ln>
                <a:noFill/>
              </a:ln>
              <a:uLnTx/>
              <a:uFillTx/>
              <a:latin typeface="Arial" charset="0"/>
              <a:ea typeface="+mn-ea"/>
            </a:endParaRP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fr-FR" sz="1000" b="1" i="0" u="none" strike="noStrike" kern="1200" cap="none" spc="0" normalizeH="0" baseline="0" noProof="0" dirty="0">
              <a:ln>
                <a:noFill/>
              </a:ln>
              <a:uLnTx/>
              <a:uFillTx/>
              <a:latin typeface="Arial" charset="0"/>
              <a:ea typeface="+mn-ea"/>
              <a:cs typeface="+mn-cs"/>
            </a:endParaRPr>
          </a:p>
          <a:p>
            <a:endParaRPr lang="fr-FR" sz="1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a:xfrm>
            <a:off x="946150" y="4875213"/>
            <a:ext cx="5207000" cy="4922613"/>
          </a:xfrm>
        </p:spPr>
        <p:txBody>
          <a:bodyPr/>
          <a:lstStyle/>
          <a:p>
            <a:pPr>
              <a:lnSpc>
                <a:spcPct val="100000"/>
              </a:lnSpc>
              <a:spcBef>
                <a:spcPts val="0"/>
              </a:spcBef>
            </a:pPr>
            <a:r>
              <a:rPr lang="fr-FR" sz="1000" dirty="0"/>
              <a:t>Toute décision d’investissement doit être précédée de plusieurs étapes :</a:t>
            </a:r>
          </a:p>
          <a:p>
            <a:pPr marL="171450" indent="-171450">
              <a:lnSpc>
                <a:spcPct val="100000"/>
              </a:lnSpc>
              <a:spcBef>
                <a:spcPts val="0"/>
              </a:spcBef>
              <a:buFont typeface="Arial" panose="020B0604020202020204" pitchFamily="34" charset="0"/>
              <a:buChar char="•"/>
            </a:pPr>
            <a:r>
              <a:rPr lang="fr-FR" sz="1000" dirty="0"/>
              <a:t>le choix technique de l’investissement projeté avec étude préalable et étude d’opportunité selon les besoins détectés,</a:t>
            </a:r>
          </a:p>
          <a:p>
            <a:pPr marL="171450" indent="-171450">
              <a:lnSpc>
                <a:spcPct val="100000"/>
              </a:lnSpc>
              <a:spcBef>
                <a:spcPts val="0"/>
              </a:spcBef>
              <a:buFont typeface="Arial" panose="020B0604020202020204" pitchFamily="34" charset="0"/>
              <a:buChar char="•"/>
            </a:pPr>
            <a:r>
              <a:rPr lang="fr-FR" sz="1000" dirty="0"/>
              <a:t>le choix de l’investissement selon la rentabilité économique prévisible (accroissement de production, nouvelles activités, résultat supplémentaire …)</a:t>
            </a:r>
          </a:p>
          <a:p>
            <a:pPr marL="171450" indent="-171450">
              <a:lnSpc>
                <a:spcPct val="100000"/>
              </a:lnSpc>
              <a:spcBef>
                <a:spcPts val="0"/>
              </a:spcBef>
              <a:buFont typeface="Arial" panose="020B0604020202020204" pitchFamily="34" charset="0"/>
              <a:buChar char="•"/>
            </a:pPr>
            <a:r>
              <a:rPr lang="fr-FR" sz="1000" dirty="0"/>
              <a:t>le choix du moyen de financement et l’étude du coût du financement</a:t>
            </a:r>
          </a:p>
          <a:p>
            <a:pPr marL="171450" indent="-171450">
              <a:lnSpc>
                <a:spcPct val="100000"/>
              </a:lnSpc>
              <a:spcBef>
                <a:spcPts val="0"/>
              </a:spcBef>
              <a:buFont typeface="Arial" panose="020B0604020202020204" pitchFamily="34" charset="0"/>
              <a:buChar char="•"/>
            </a:pPr>
            <a:r>
              <a:rPr lang="fr-FR" sz="1000" dirty="0"/>
              <a:t>évaluation de la rentabilité globale ou financière du projet.</a:t>
            </a:r>
          </a:p>
          <a:p>
            <a:pPr>
              <a:lnSpc>
                <a:spcPct val="100000"/>
              </a:lnSpc>
              <a:spcBef>
                <a:spcPts val="0"/>
              </a:spcBef>
            </a:pPr>
            <a:r>
              <a:rPr lang="fr-FR" sz="1000" dirty="0"/>
              <a:t>La gestion des investissements consiste donc à comparer la rentabilité économique de cet investissement avec le coût du financement de l’opération afin de faciliter la prise de décision par les dirigeants.</a:t>
            </a:r>
          </a:p>
          <a:p>
            <a:pPr>
              <a:lnSpc>
                <a:spcPct val="100000"/>
              </a:lnSpc>
              <a:spcBef>
                <a:spcPts val="0"/>
              </a:spcBef>
            </a:pPr>
            <a:r>
              <a:rPr lang="fr-FR" sz="1000" dirty="0"/>
              <a:t>Après décision d’investissement, un plan de financement équilibré devra être élaboré par les services financiers de l’entité. </a:t>
            </a:r>
          </a:p>
          <a:p>
            <a:pPr>
              <a:lnSpc>
                <a:spcPct val="100000"/>
              </a:lnSpc>
              <a:spcBef>
                <a:spcPts val="0"/>
              </a:spcBef>
            </a:pPr>
            <a:r>
              <a:rPr lang="fr-FR" sz="1000" dirty="0"/>
              <a:t>Un projet se déroulant souvent sur plusieurs années, il faut apprécier les flux financiers futurs. </a:t>
            </a:r>
          </a:p>
          <a:p>
            <a:r>
              <a:rPr lang="fr-FR" sz="1000" dirty="0"/>
              <a:t>Les principaux critères de choix d'investissement sont :</a:t>
            </a:r>
          </a:p>
          <a:p>
            <a:r>
              <a:rPr lang="fr-FR" sz="1000" dirty="0"/>
              <a:t>- la Valeur actuelle Nette (VAN)</a:t>
            </a:r>
          </a:p>
          <a:p>
            <a:r>
              <a:rPr lang="fr-FR" sz="1000" dirty="0"/>
              <a:t>- la </a:t>
            </a:r>
            <a:r>
              <a:rPr lang="fr-FR" sz="1000" i="1" dirty="0" err="1"/>
              <a:t>Payback</a:t>
            </a:r>
            <a:r>
              <a:rPr lang="fr-FR" sz="1000" i="1" dirty="0"/>
              <a:t> </a:t>
            </a:r>
            <a:r>
              <a:rPr lang="fr-FR" sz="1000" i="1" dirty="0" err="1"/>
              <a:t>Period</a:t>
            </a:r>
            <a:r>
              <a:rPr lang="fr-FR" sz="1000" dirty="0"/>
              <a:t> (Délai de récupération)</a:t>
            </a:r>
          </a:p>
          <a:p>
            <a:r>
              <a:rPr lang="fr-FR" sz="1000" dirty="0"/>
              <a:t>- le Taux de Rentabilité Interne (TRI)</a:t>
            </a:r>
          </a:p>
          <a:p>
            <a:r>
              <a:rPr lang="fr-FR" sz="1000" dirty="0"/>
              <a:t>- l’Indice de profitabilité</a:t>
            </a:r>
          </a:p>
          <a:p>
            <a:pPr>
              <a:lnSpc>
                <a:spcPct val="100000"/>
              </a:lnSpc>
              <a:spcBef>
                <a:spcPts val="0"/>
              </a:spcBef>
            </a:pPr>
            <a:endParaRPr lang="fr-FR" sz="1000" dirty="0"/>
          </a:p>
          <a:p>
            <a:pPr>
              <a:lnSpc>
                <a:spcPct val="100000"/>
              </a:lnSpc>
              <a:spcBef>
                <a:spcPts val="0"/>
              </a:spcBef>
            </a:pPr>
            <a:r>
              <a:rPr lang="fr-FR" sz="1000" b="1" dirty="0"/>
              <a:t>L'actualisation</a:t>
            </a:r>
            <a:r>
              <a:rPr lang="fr-FR" sz="1000" dirty="0"/>
              <a:t> a pour objectif de rendre comparables des sommes versées ou perçues à des dates différentes. </a:t>
            </a:r>
          </a:p>
          <a:p>
            <a:pPr>
              <a:lnSpc>
                <a:spcPct val="100000"/>
              </a:lnSpc>
              <a:spcBef>
                <a:spcPts val="0"/>
              </a:spcBef>
            </a:pPr>
            <a:r>
              <a:rPr lang="fr-FR" sz="1000" dirty="0"/>
              <a:t>En effet, les </a:t>
            </a:r>
            <a:r>
              <a:rPr lang="fr-FR" sz="1000" b="1" dirty="0"/>
              <a:t>décalages temporels très importants</a:t>
            </a:r>
            <a:r>
              <a:rPr lang="fr-FR" sz="1000" dirty="0"/>
              <a:t> entre les flux de trésorerie générés par l'investissement posent un problème d'</a:t>
            </a:r>
            <a:r>
              <a:rPr lang="fr-FR" sz="1000" b="1" dirty="0"/>
              <a:t>homogénéité </a:t>
            </a:r>
            <a:r>
              <a:rPr lang="fr-FR" sz="1000" dirty="0"/>
              <a:t>pour pouvoir les comparer efficacement ! Pour ce faire, il convient de ramener - d'</a:t>
            </a:r>
            <a:r>
              <a:rPr lang="fr-FR" sz="1000" b="1" dirty="0"/>
              <a:t>actualiser -</a:t>
            </a:r>
            <a:r>
              <a:rPr lang="fr-FR" sz="1000" dirty="0"/>
              <a:t> </a:t>
            </a:r>
            <a:r>
              <a:rPr lang="fr-FR" sz="1000" b="1" dirty="0"/>
              <a:t>tous les flux financiers</a:t>
            </a:r>
            <a:r>
              <a:rPr lang="fr-FR" sz="1000" dirty="0"/>
              <a:t> </a:t>
            </a:r>
            <a:r>
              <a:rPr lang="fr-FR" sz="1000" b="1" dirty="0"/>
              <a:t>à une même date</a:t>
            </a:r>
            <a:r>
              <a:rPr lang="fr-FR" sz="1000" dirty="0"/>
              <a:t> (celle du moment de l'investissement initial par exemple)</a:t>
            </a:r>
          </a:p>
          <a:p>
            <a:pPr>
              <a:lnSpc>
                <a:spcPct val="100000"/>
              </a:lnSpc>
              <a:spcBef>
                <a:spcPts val="0"/>
              </a:spcBef>
            </a:pPr>
            <a:r>
              <a:rPr lang="fr-FR" sz="1000" dirty="0"/>
              <a:t>L'actualisation consiste à déterminer la valeur d'aujourd'hui de flux qui se produiront dans le futur. </a:t>
            </a:r>
          </a:p>
          <a:p>
            <a:pPr>
              <a:lnSpc>
                <a:spcPct val="100000"/>
              </a:lnSpc>
              <a:spcBef>
                <a:spcPts val="0"/>
              </a:spcBef>
            </a:pPr>
            <a:r>
              <a:rPr lang="fr-FR" sz="1000" dirty="0"/>
              <a:t>Elle est calculée à l'aide d'un taux d'actualisation.</a:t>
            </a:r>
          </a:p>
          <a:p>
            <a:pPr lvl="0" algn="just"/>
            <a:br>
              <a:rPr lang="fr-FR" sz="1000" b="1" kern="1200" dirty="0">
                <a:solidFill>
                  <a:schemeClr val="tx1"/>
                </a:solidFill>
                <a:effectLst/>
                <a:latin typeface="Arial" charset="0"/>
                <a:ea typeface="+mn-ea"/>
                <a:cs typeface="+mn-cs"/>
              </a:rPr>
            </a:br>
            <a:endParaRPr lang="fr-FR" sz="1000" kern="1200" dirty="0">
              <a:solidFill>
                <a:schemeClr val="tx1"/>
              </a:solidFill>
              <a:effectLst/>
              <a:latin typeface="Arial" charset="0"/>
              <a:ea typeface="+mn-ea"/>
              <a:cs typeface="+mn-cs"/>
            </a:endParaRPr>
          </a:p>
          <a:p>
            <a:pPr defTabSz="701589"/>
            <a:endParaRPr lang="fr-FR" dirty="0">
              <a:latin typeface="Helvetica" charset="0"/>
              <a:cs typeface="Helvetica" charset="0"/>
              <a:sym typeface="Helvetic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81298" y="4470400"/>
            <a:ext cx="6408712" cy="5687466"/>
          </a:xfrm>
        </p:spPr>
        <p:txBody>
          <a:bodyPr/>
          <a:lstStyle/>
          <a:p>
            <a:pPr>
              <a:lnSpc>
                <a:spcPct val="100000"/>
              </a:lnSpc>
            </a:pPr>
            <a:r>
              <a:rPr lang="fr-FR" sz="1000" b="1" dirty="0"/>
              <a:t>La détermination exhaustive du coût du projet</a:t>
            </a:r>
          </a:p>
          <a:p>
            <a:pPr>
              <a:lnSpc>
                <a:spcPct val="100000"/>
              </a:lnSpc>
            </a:pPr>
            <a:r>
              <a:rPr lang="fr-FR" sz="1000" dirty="0"/>
              <a:t>Il est rare, en pratique, qu'un projet d'investissement se limite à l'achat d'une seule immobilisation. Plus fréquemment, il s'agira de dépenses de natures variables, la proportion des éléments corporels au sein du projet global pouvant même être assez marginale. Il convient donc de recenser de la façon la plus complète possible tous ces coûts, sans oublier les coûts accessoires d'achat des matériels, les coûts de formation,  le BFR additionnel en cas d'investissement de capacité ou de lancement d'un produit nouveau les coûts de réorganisation (indemnités de départ, par exemple).</a:t>
            </a:r>
          </a:p>
          <a:p>
            <a:pPr>
              <a:lnSpc>
                <a:spcPct val="100000"/>
              </a:lnSpc>
            </a:pPr>
            <a:r>
              <a:rPr lang="fr-FR" sz="1000" dirty="0"/>
              <a:t>La notion d'investissement visée ici est différente de la notion comptable d'immobilisation, limitée au montant susceptible d'être activé, lequel est défini de manière restrictive par les textes comptables.</a:t>
            </a:r>
          </a:p>
          <a:p>
            <a:pPr>
              <a:lnSpc>
                <a:spcPct val="100000"/>
              </a:lnSpc>
            </a:pPr>
            <a:r>
              <a:rPr lang="fr-FR" sz="1000" dirty="0"/>
              <a:t>Une difficulté supplémentaire surgit lorsque l'installation du nouvel investissement entraîne l'arrêt ou le ralentissement des activités existantes ; cet élément doit également être chiffré dans le coût du projet.</a:t>
            </a:r>
          </a:p>
          <a:p>
            <a:pPr>
              <a:lnSpc>
                <a:spcPct val="100000"/>
              </a:lnSpc>
            </a:pPr>
            <a:r>
              <a:rPr lang="fr-FR" sz="1000" b="1" dirty="0"/>
              <a:t>L'incertitude liée aux prévisions</a:t>
            </a:r>
          </a:p>
          <a:p>
            <a:pPr>
              <a:lnSpc>
                <a:spcPct val="100000"/>
              </a:lnSpc>
            </a:pPr>
            <a:r>
              <a:rPr lang="fr-FR" sz="1000" dirty="0"/>
              <a:t>Il s'agit probablement de la difficulté majeure lors du calcul de la rentabilité d'un investissement. L'évaluation des flux futurs comporte l'incertitude habituelle liée à toute prévision. Cette difficulté est d'autant plus forte qu'il s'agit d'un produit ou d'un process nouveau pour lequel l'entreprise n'a pas, par définition, d'expérience. En pratique, on procédera assez souvent à des analyses de sensibilité permettant de mesurer  l'impact de la variation des hypothèses les plus significatives sur le résultat final ; ainsi, on pourra construire 3 scénarios : optimiste, pessimiste et médian. S'agissant des projets informatiques, mesurer économiquement la rentabilité d'un tel investissement est particulièrement délicat. </a:t>
            </a:r>
          </a:p>
          <a:p>
            <a:pPr>
              <a:lnSpc>
                <a:spcPct val="100000"/>
              </a:lnSpc>
            </a:pPr>
            <a:r>
              <a:rPr lang="fr-FR" sz="1000" dirty="0"/>
              <a:t>Le risque lié aux prévisions peut être pris en compte au niveau des flux futurs (en particulier par les analyses de sensibilité évoquées plus haut), mais également à travers le taux d'actualisation retenu (voir plus loin).</a:t>
            </a:r>
          </a:p>
          <a:p>
            <a:pPr>
              <a:lnSpc>
                <a:spcPct val="100000"/>
              </a:lnSpc>
            </a:pPr>
            <a:r>
              <a:rPr lang="fr-FR" sz="1000" b="1" i="1" dirty="0"/>
              <a:t>L'incertitude liée à l'horizon retenu</a:t>
            </a:r>
            <a:endParaRPr lang="fr-FR" sz="1000" b="1" dirty="0"/>
          </a:p>
          <a:p>
            <a:pPr>
              <a:lnSpc>
                <a:spcPct val="100000"/>
              </a:lnSpc>
            </a:pPr>
            <a:r>
              <a:rPr lang="fr-FR" sz="1000" dirty="0"/>
              <a:t>Déterminer le nombre d'années de flux à prendre en compte peut également être source de  difficultés.</a:t>
            </a:r>
          </a:p>
          <a:p>
            <a:pPr>
              <a:lnSpc>
                <a:spcPct val="100000"/>
              </a:lnSpc>
            </a:pPr>
            <a:r>
              <a:rPr lang="fr-FR" sz="1000" dirty="0"/>
              <a:t>Plus la période retenue sera longue, plus la probabilité d'établir la rentabilité du projet sera élevée. Il convient toutefois de préciser que le mécanisme de l'actualisation a pour conséquence de pondérer davantage les flux proches dans le temps, alors que les flux éloignés pèseront moins dans le résultat final.</a:t>
            </a:r>
          </a:p>
          <a:p>
            <a:pPr>
              <a:lnSpc>
                <a:spcPct val="100000"/>
              </a:lnSpc>
            </a:pPr>
            <a:r>
              <a:rPr lang="fr-FR" sz="1000" dirty="0"/>
              <a:t>Par ailleurs, le profil des flux sur la période de calcul a également son importance : ainsi, un scénario faisant apparaître des flux faibles (ou même négatifs) en début de période et des flux importants en fin de période devra faire l'objet d'une analyse approfondie.</a:t>
            </a:r>
          </a:p>
          <a:p>
            <a:pPr>
              <a:lnSpc>
                <a:spcPct val="100000"/>
              </a:lnSpc>
            </a:pPr>
            <a:r>
              <a:rPr lang="fr-FR" sz="1000" dirty="0"/>
              <a:t>Généralement, s'agissant d'un investissement matériel simple, l'horizon couvrira la durée de vie physique de l'immobilisation acquise. Dans des cas plus complexes, il conviendra de prévoir le renouvellement de certains matériels (ou  parties de matériels).</a:t>
            </a:r>
          </a:p>
          <a:p>
            <a:pPr>
              <a:lnSpc>
                <a:spcPct val="100000"/>
              </a:lnSpc>
              <a:spcBef>
                <a:spcPts val="0"/>
              </a:spcBef>
            </a:pPr>
            <a:endParaRPr lang="fr-FR" sz="700" dirty="0"/>
          </a:p>
        </p:txBody>
      </p:sp>
    </p:spTree>
    <p:extLst>
      <p:ext uri="{BB962C8B-B14F-4D97-AF65-F5344CB8AC3E}">
        <p14:creationId xmlns:p14="http://schemas.microsoft.com/office/powerpoint/2010/main" val="4119440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9D48F46D-4FD2-4B2E-AEB8-9453D598D405}"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marL="0" marR="0" lvl="0" indent="0" algn="l" defTabSz="914400" rtl="0" eaLnBrk="0" fontAlgn="base" latinLnBrk="0" hangingPunct="0">
              <a:lnSpc>
                <a:spcPct val="100000"/>
              </a:lnSpc>
              <a:spcBef>
                <a:spcPts val="0"/>
              </a:spcBef>
              <a:spcAft>
                <a:spcPct val="0"/>
              </a:spcAft>
              <a:buClrTx/>
              <a:buSzTx/>
              <a:buFontTx/>
              <a:buNone/>
              <a:tabLst/>
              <a:defRPr/>
            </a:pPr>
            <a:endParaRPr kumimoji="0" lang="fr-FR" sz="10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0" fontAlgn="base" latinLnBrk="0" hangingPunct="0">
              <a:lnSpc>
                <a:spcPct val="100000"/>
              </a:lnSpc>
              <a:spcBef>
                <a:spcPts val="0"/>
              </a:spcBef>
              <a:spcAft>
                <a:spcPct val="0"/>
              </a:spcAft>
              <a:buClrTx/>
              <a:buSzTx/>
              <a:buFontTx/>
              <a:buNone/>
              <a:tabLst/>
              <a:defRPr/>
            </a:pPr>
            <a:r>
              <a:rPr kumimoji="0" lang="fr-FR" sz="1000" b="0" i="0" u="none" strike="noStrike" kern="1200" cap="none" spc="0" normalizeH="0" baseline="0" noProof="0" dirty="0">
                <a:ln>
                  <a:noFill/>
                </a:ln>
                <a:solidFill>
                  <a:srgbClr val="000000"/>
                </a:solidFill>
                <a:effectLst/>
                <a:uLnTx/>
                <a:uFillTx/>
                <a:latin typeface="Arial" charset="0"/>
                <a:ea typeface="+mn-ea"/>
                <a:cs typeface="+mn-cs"/>
              </a:rPr>
              <a:t>L'intérêt que peut présenter l'opportunité d'un investissement va s'apprécier en premier lieu par sa "</a:t>
            </a:r>
            <a:r>
              <a:rPr kumimoji="0" lang="fr-FR" sz="1000" b="1" i="0" u="none" strike="noStrike" kern="1200" cap="none" spc="0" normalizeH="0" baseline="0" noProof="0" dirty="0">
                <a:ln>
                  <a:noFill/>
                </a:ln>
                <a:effectLst/>
                <a:uLnTx/>
                <a:uFillTx/>
                <a:latin typeface="Arial" charset="0"/>
                <a:ea typeface="+mn-ea"/>
                <a:cs typeface="+mn-cs"/>
              </a:rPr>
              <a:t>valeur nette</a:t>
            </a:r>
            <a:r>
              <a:rPr kumimoji="0" lang="fr-FR" sz="1000" b="0" i="0" u="none" strike="noStrike" kern="1200" cap="none" spc="0" normalizeH="0" baseline="0" noProof="0" dirty="0">
                <a:ln>
                  <a:noFill/>
                </a:ln>
                <a:solidFill>
                  <a:srgbClr val="000000"/>
                </a:solidFill>
                <a:effectLst/>
                <a:uLnTx/>
                <a:uFillTx/>
                <a:latin typeface="Arial" charset="0"/>
                <a:ea typeface="+mn-ea"/>
                <a:cs typeface="+mn-cs"/>
              </a:rPr>
              <a:t>" (VN) qui représente la somme algébrique des flux financiers causés par l’investissement.</a:t>
            </a:r>
          </a:p>
          <a:p>
            <a:pPr marL="0" marR="0" lvl="0" indent="0" algn="l" defTabSz="914400" rtl="0" eaLnBrk="0" fontAlgn="base" latinLnBrk="0" hangingPunct="0">
              <a:lnSpc>
                <a:spcPct val="100000"/>
              </a:lnSpc>
              <a:spcBef>
                <a:spcPts val="0"/>
              </a:spcBef>
              <a:spcAft>
                <a:spcPct val="0"/>
              </a:spcAft>
              <a:buClrTx/>
              <a:buSzTx/>
              <a:buFontTx/>
              <a:buNone/>
              <a:tabLst/>
              <a:defRPr/>
            </a:pPr>
            <a:r>
              <a:rPr lang="fr-FR" sz="1000" dirty="0">
                <a:solidFill>
                  <a:srgbClr val="000000"/>
                </a:solidFill>
              </a:rPr>
              <a:t>En général, on débourse au départ du projet pour financer les opérations de construction et, ensuite, on va en retirer des bénéfices sur toute la durée de vie de l’investissement.</a:t>
            </a:r>
          </a:p>
          <a:p>
            <a:pPr marL="0" marR="0" lvl="0" indent="0" algn="l" defTabSz="914400" rtl="0" eaLnBrk="0" fontAlgn="base" latinLnBrk="0" hangingPunct="0">
              <a:lnSpc>
                <a:spcPct val="100000"/>
              </a:lnSpc>
              <a:spcBef>
                <a:spcPts val="0"/>
              </a:spcBef>
              <a:spcAft>
                <a:spcPct val="0"/>
              </a:spcAft>
              <a:buClrTx/>
              <a:buSzTx/>
              <a:buFontTx/>
              <a:buNone/>
              <a:tabLst/>
              <a:defRPr/>
            </a:pPr>
            <a:endParaRPr kumimoji="0" lang="fr-FR" sz="10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0" fontAlgn="base" latinLnBrk="0" hangingPunct="0">
              <a:lnSpc>
                <a:spcPct val="100000"/>
              </a:lnSpc>
              <a:spcBef>
                <a:spcPts val="0"/>
              </a:spcBef>
              <a:spcAft>
                <a:spcPct val="0"/>
              </a:spcAft>
              <a:buClrTx/>
              <a:buSzTx/>
              <a:buFontTx/>
              <a:buNone/>
              <a:tabLst/>
              <a:defRPr/>
            </a:pPr>
            <a:r>
              <a:rPr lang="fr-FR" sz="1000" dirty="0">
                <a:solidFill>
                  <a:srgbClr val="000000"/>
                </a:solidFill>
              </a:rPr>
              <a:t>Bien évidemment, si la valeur nette est négative, cela signifie que le projet n’est pas rentable et qu’il doit être abandonné.</a:t>
            </a:r>
            <a:endParaRPr kumimoji="0" lang="fr-FR" sz="1000" b="0" i="0" u="none" strike="noStrike" kern="1200" cap="none" spc="0" normalizeH="0" baseline="0" noProof="0" dirty="0">
              <a:ln>
                <a:noFill/>
              </a:ln>
              <a:solidFill>
                <a:srgbClr val="000000"/>
              </a:solidFill>
              <a:effectLst/>
              <a:uLnTx/>
              <a:uFillTx/>
              <a:latin typeface="Arial" charset="0"/>
              <a:ea typeface="+mn-ea"/>
              <a:cs typeface="+mn-cs"/>
            </a:endParaRPr>
          </a:p>
          <a:p>
            <a:pPr>
              <a:lnSpc>
                <a:spcPct val="100000"/>
              </a:lnSpc>
              <a:spcBef>
                <a:spcPts val="0"/>
              </a:spcBef>
            </a:pPr>
            <a:endParaRPr lang="fr-FR" sz="1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71F4E22-157A-482C-8715-BAC5883EF7A9}"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marL="0" marR="0" lvl="0" indent="0" algn="just" defTabSz="914400" rtl="0" eaLnBrk="0" fontAlgn="base" latinLnBrk="0" hangingPunct="0">
              <a:lnSpc>
                <a:spcPct val="100000"/>
              </a:lnSpc>
              <a:spcBef>
                <a:spcPts val="0"/>
              </a:spcBef>
              <a:spcAft>
                <a:spcPct val="0"/>
              </a:spcAft>
              <a:buClrTx/>
              <a:buSzTx/>
              <a:buFontTx/>
              <a:buNone/>
              <a:tabLst/>
              <a:defRPr/>
            </a:pPr>
            <a:r>
              <a:rPr kumimoji="0" lang="fr-FR" sz="1000" b="0" i="0" u="none" strike="noStrike" kern="1200" cap="none" spc="0" normalizeH="0" baseline="0" noProof="0" dirty="0">
                <a:ln>
                  <a:noFill/>
                </a:ln>
                <a:solidFill>
                  <a:srgbClr val="000000"/>
                </a:solidFill>
                <a:effectLst/>
                <a:uLnTx/>
                <a:uFillTx/>
                <a:latin typeface="Arial" charset="0"/>
                <a:ea typeface="+mn-ea"/>
                <a:cs typeface="+mn-cs"/>
              </a:rPr>
              <a:t>Les </a:t>
            </a:r>
            <a:r>
              <a:rPr kumimoji="0" lang="fr-FR" sz="1000" b="1" i="0" u="none" strike="noStrike" kern="1200" cap="none" spc="0" normalizeH="0" baseline="0" noProof="0" dirty="0">
                <a:ln>
                  <a:noFill/>
                </a:ln>
                <a:solidFill>
                  <a:srgbClr val="000000"/>
                </a:solidFill>
                <a:effectLst/>
                <a:uLnTx/>
                <a:uFillTx/>
                <a:latin typeface="Arial" charset="0"/>
                <a:ea typeface="+mn-ea"/>
                <a:cs typeface="+mn-cs"/>
              </a:rPr>
              <a:t>décalages temporels très importants</a:t>
            </a:r>
            <a:r>
              <a:rPr kumimoji="0" lang="fr-FR" sz="1000" b="0" i="0" u="none" strike="noStrike" kern="1200" cap="none" spc="0" normalizeH="0" baseline="0" noProof="0" dirty="0">
                <a:ln>
                  <a:noFill/>
                </a:ln>
                <a:solidFill>
                  <a:srgbClr val="000000"/>
                </a:solidFill>
                <a:effectLst/>
                <a:uLnTx/>
                <a:uFillTx/>
                <a:latin typeface="Arial" charset="0"/>
                <a:ea typeface="+mn-ea"/>
                <a:cs typeface="+mn-cs"/>
              </a:rPr>
              <a:t> entre les flux de trésorerie générés par l'investissement (plusieurs années) posent un problème d'</a:t>
            </a:r>
            <a:r>
              <a:rPr kumimoji="0" lang="fr-FR" sz="1000" b="1" i="0" u="none" strike="noStrike" kern="1200" cap="none" spc="0" normalizeH="0" baseline="0" noProof="0" dirty="0">
                <a:ln>
                  <a:noFill/>
                </a:ln>
                <a:solidFill>
                  <a:srgbClr val="000000"/>
                </a:solidFill>
                <a:effectLst/>
                <a:uLnTx/>
                <a:uFillTx/>
                <a:latin typeface="Arial" charset="0"/>
                <a:ea typeface="+mn-ea"/>
                <a:cs typeface="+mn-cs"/>
              </a:rPr>
              <a:t>homogénéité </a:t>
            </a:r>
            <a:r>
              <a:rPr kumimoji="0" lang="fr-FR" sz="1000" b="0" i="0" u="none" strike="noStrike" kern="1200" cap="none" spc="0" normalizeH="0" baseline="0" noProof="0" dirty="0">
                <a:ln>
                  <a:noFill/>
                </a:ln>
                <a:solidFill>
                  <a:srgbClr val="000000"/>
                </a:solidFill>
                <a:effectLst/>
                <a:uLnTx/>
                <a:uFillTx/>
                <a:latin typeface="Arial" charset="0"/>
                <a:ea typeface="+mn-ea"/>
                <a:cs typeface="+mn-cs"/>
              </a:rPr>
              <a:t>pour pouvoir les comparer efficacement.  					</a:t>
            </a:r>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009B49B-C2AF-4014-A5FB-00965E8B51B6}"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lang="fr-FR" sz="1000" dirty="0"/>
              <a:t>C’est le critère le plus intuitif !</a:t>
            </a:r>
          </a:p>
          <a:p>
            <a:pPr marL="0" marR="0" lvl="0" indent="0" algn="l" defTabSz="914400" rtl="0" eaLnBrk="0" fontAlgn="base" latinLnBrk="0" hangingPunct="0">
              <a:lnSpc>
                <a:spcPct val="100000"/>
              </a:lnSpc>
              <a:spcBef>
                <a:spcPts val="0"/>
              </a:spcBef>
              <a:spcAft>
                <a:spcPct val="0"/>
              </a:spcAft>
              <a:buClrTx/>
              <a:buSzTx/>
              <a:buFontTx/>
              <a:buNone/>
              <a:tabLst/>
              <a:defRPr/>
            </a:pPr>
            <a:endParaRPr lang="fr-FR" sz="1000" dirty="0"/>
          </a:p>
          <a:p>
            <a:pPr marL="0" marR="0" lvl="0" indent="0" algn="l" defTabSz="914400" rtl="0" eaLnBrk="0" fontAlgn="base" latinLnBrk="0" hangingPunct="0">
              <a:lnSpc>
                <a:spcPct val="100000"/>
              </a:lnSpc>
              <a:spcBef>
                <a:spcPts val="0"/>
              </a:spcBef>
              <a:spcAft>
                <a:spcPct val="0"/>
              </a:spcAft>
              <a:buClrTx/>
              <a:buSzTx/>
              <a:buFontTx/>
              <a:buNone/>
              <a:tabLst/>
              <a:defRPr/>
            </a:pPr>
            <a:r>
              <a:rPr lang="fr-FR" sz="1000" dirty="0"/>
              <a:t>Le </a:t>
            </a:r>
            <a:r>
              <a:rPr lang="fr-FR" sz="1000" i="1" dirty="0" err="1"/>
              <a:t>Payback</a:t>
            </a:r>
            <a:r>
              <a:rPr lang="fr-FR" sz="1000" i="1" dirty="0"/>
              <a:t> </a:t>
            </a:r>
            <a:r>
              <a:rPr lang="fr-FR" sz="1000" i="1" dirty="0" err="1"/>
              <a:t>Period</a:t>
            </a:r>
            <a:r>
              <a:rPr lang="fr-FR" sz="1000" dirty="0"/>
              <a:t> ou Délai de récupération est le temps nécessaire pour « rentrer dans es fonds ».</a:t>
            </a:r>
          </a:p>
          <a:p>
            <a:pPr marL="0" marR="0" lvl="0" indent="0" algn="l" defTabSz="914400" rtl="0" eaLnBrk="0" fontAlgn="base" latinLnBrk="0" hangingPunct="0">
              <a:lnSpc>
                <a:spcPct val="100000"/>
              </a:lnSpc>
              <a:spcBef>
                <a:spcPts val="0"/>
              </a:spcBef>
              <a:spcAft>
                <a:spcPct val="0"/>
              </a:spcAft>
              <a:buClrTx/>
              <a:buSzTx/>
              <a:buFontTx/>
              <a:buNone/>
              <a:tabLst/>
              <a:defRPr/>
            </a:pPr>
            <a:endParaRPr lang="fr-FR" sz="1000" dirty="0"/>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u="none" strike="noStrike" kern="1200" cap="none" spc="0" normalizeH="0" baseline="0" noProof="0" dirty="0">
                <a:ln>
                  <a:noFill/>
                </a:ln>
                <a:solidFill>
                  <a:srgbClr val="000000"/>
                </a:solidFill>
                <a:effectLst/>
                <a:uLnTx/>
                <a:uFillTx/>
                <a:latin typeface="Arial" charset="0"/>
                <a:ea typeface="+mn-ea"/>
                <a:cs typeface="+mn-cs"/>
              </a:rPr>
              <a:t>Il est souvent considéré comme un indice de </a:t>
            </a:r>
            <a:r>
              <a:rPr kumimoji="0" lang="fr-FR" sz="1000" b="1" i="1" u="none" strike="noStrike" kern="1200" cap="none" spc="0" normalizeH="0" baseline="0" noProof="0" dirty="0">
                <a:ln>
                  <a:noFill/>
                </a:ln>
                <a:solidFill>
                  <a:srgbClr val="000000"/>
                </a:solidFill>
                <a:effectLst/>
                <a:uLnTx/>
                <a:uFillTx/>
                <a:latin typeface="Arial" charset="0"/>
                <a:ea typeface="+mn-ea"/>
                <a:cs typeface="+mn-cs"/>
              </a:rPr>
              <a:t>risque</a:t>
            </a:r>
            <a:r>
              <a:rPr kumimoji="0" lang="fr-FR" sz="1000" b="0" u="none" strike="noStrike" kern="1200" cap="none" spc="0" normalizeH="0" baseline="0" noProof="0" dirty="0">
                <a:ln>
                  <a:noFill/>
                </a:ln>
                <a:solidFill>
                  <a:srgbClr val="000000"/>
                </a:solidFill>
                <a:effectLst/>
                <a:uLnTx/>
                <a:uFillTx/>
                <a:latin typeface="Arial" charset="0"/>
                <a:ea typeface="+mn-ea"/>
                <a:cs typeface="+mn-cs"/>
              </a:rPr>
              <a:t> du projet. </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fr-FR" sz="1000" b="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1000" b="0" u="none" strike="noStrike" kern="1200" cap="none" spc="0" normalizeH="0" baseline="0" noProof="0" dirty="0">
                <a:ln>
                  <a:noFill/>
                </a:ln>
                <a:solidFill>
                  <a:srgbClr val="000000"/>
                </a:solidFill>
                <a:effectLst/>
                <a:uLnTx/>
                <a:uFillTx/>
                <a:latin typeface="Arial" charset="0"/>
                <a:ea typeface="+mn-ea"/>
                <a:cs typeface="+mn-cs"/>
              </a:rPr>
              <a:t>Mais c'est un critère qui peut conduire à retenir un projet très peu rentable, les flux de trésorerie postérieurs au délai de récupération étant sans influence sur la décision, quels que soient leurs montants !</a:t>
            </a:r>
          </a:p>
          <a:p>
            <a:pPr>
              <a:lnSpc>
                <a:spcPct val="100000"/>
              </a:lnSpc>
              <a:spcBef>
                <a:spcPts val="0"/>
              </a:spcBef>
            </a:pPr>
            <a:endParaRPr lang="fr-FR" sz="1000" dirty="0"/>
          </a:p>
        </p:txBody>
      </p:sp>
    </p:spTree>
    <p:extLst>
      <p:ext uri="{BB962C8B-B14F-4D97-AF65-F5344CB8AC3E}">
        <p14:creationId xmlns:p14="http://schemas.microsoft.com/office/powerpoint/2010/main" val="754627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C94D598-F09A-4452-BD3A-72A09AA582B8}"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46150" y="4757267"/>
            <a:ext cx="5207000" cy="4748684"/>
          </a:xfrm>
          <a:noFill/>
        </p:spPr>
        <p:txBody>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fr-FR" sz="1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L'actualisation ou "valeur actuelle, c'est estimer aujourd'hui, grâce à une sorte de calcul d'intérêt inversé (qui est censé représenter le "prix du temps"), la valeur d'une somme connue mais encaissable (ou décaissable) seulement dans l'avenir…</a:t>
            </a:r>
          </a:p>
          <a:p>
            <a:pPr lvl="0">
              <a:lnSpc>
                <a:spcPct val="100000"/>
              </a:lnSpc>
              <a:spcBef>
                <a:spcPct val="0"/>
              </a:spcBef>
              <a:defRPr/>
            </a:pPr>
            <a:r>
              <a:rPr lang="fr-FR" sz="1000" dirty="0">
                <a:solidFill>
                  <a:srgbClr val="000000"/>
                </a:solidFill>
              </a:rPr>
              <a:t>Une technique de choix des investissements en gestion financière fondée sur l’analyse économique néoclassique est le calcul de la </a:t>
            </a:r>
            <a:r>
              <a:rPr lang="fr-FR" sz="1000" b="1" dirty="0">
                <a:solidFill>
                  <a:srgbClr val="000000"/>
                </a:solidFill>
              </a:rPr>
              <a:t>Valeur Actualisée Nette </a:t>
            </a:r>
            <a:r>
              <a:rPr lang="fr-FR" sz="1000" dirty="0">
                <a:solidFill>
                  <a:srgbClr val="000000"/>
                </a:solidFill>
              </a:rPr>
              <a:t>de l’investissement (la VAN).</a:t>
            </a:r>
          </a:p>
          <a:p>
            <a:pPr lvl="0">
              <a:lnSpc>
                <a:spcPct val="100000"/>
              </a:lnSpc>
              <a:spcBef>
                <a:spcPct val="0"/>
              </a:spcBef>
              <a:defRPr/>
            </a:pPr>
            <a:endParaRPr lang="fr-FR" sz="1000" dirty="0">
              <a:solidFill>
                <a:srgbClr val="000000"/>
              </a:solidFill>
            </a:endParaRPr>
          </a:p>
          <a:p>
            <a:pPr lvl="0">
              <a:lnSpc>
                <a:spcPct val="100000"/>
              </a:lnSpc>
              <a:spcBef>
                <a:spcPct val="0"/>
              </a:spcBef>
              <a:defRPr/>
            </a:pPr>
            <a:r>
              <a:rPr lang="fr-FR" sz="1000" dirty="0">
                <a:solidFill>
                  <a:srgbClr val="000000"/>
                </a:solidFill>
              </a:rPr>
              <a:t>La « formule » de la VAN est d’un abord complexe pour celui qui n’aime pas trop les mathématiques ; mais en langage littéraire, la notion est très simple : il suffit de comparer la somme des profits futurs en cash anticipés, </a:t>
            </a:r>
            <a:r>
              <a:rPr lang="fr-FR" sz="1000" b="1" dirty="0">
                <a:solidFill>
                  <a:srgbClr val="000000"/>
                </a:solidFill>
              </a:rPr>
              <a:t>mais actualisés</a:t>
            </a:r>
            <a:r>
              <a:rPr lang="fr-FR" sz="1000" dirty="0">
                <a:solidFill>
                  <a:srgbClr val="000000"/>
                </a:solidFill>
              </a:rPr>
              <a:t>, à l’investissement initial pour savoir si l’on va gagner ou perdre de l’argent. On suppose pour le moment que l’avenir est certain : les profits futurs sont parfaitement connus ; ce qui peut paraître bizarre alors qu’ils s’agit de paris sur l’avenir peut-être </a:t>
            </a:r>
            <a:r>
              <a:rPr lang="fr-FR" sz="1000" b="1" dirty="0">
                <a:solidFill>
                  <a:srgbClr val="000000"/>
                </a:solidFill>
              </a:rPr>
              <a:t>radicalement incertain</a:t>
            </a:r>
            <a:r>
              <a:rPr lang="fr-FR" sz="1000" dirty="0">
                <a:solidFill>
                  <a:srgbClr val="000000"/>
                </a:solidFill>
              </a:rPr>
              <a:t>…</a:t>
            </a:r>
          </a:p>
          <a:p>
            <a:pPr lvl="0">
              <a:lnSpc>
                <a:spcPct val="100000"/>
              </a:lnSpc>
              <a:spcBef>
                <a:spcPct val="0"/>
              </a:spcBef>
              <a:defRPr/>
            </a:pPr>
            <a:endParaRPr lang="fr-FR" sz="1000" dirty="0">
              <a:solidFill>
                <a:srgbClr val="000000"/>
              </a:solidFill>
            </a:endParaRPr>
          </a:p>
          <a:p>
            <a:pPr lvl="0">
              <a:lnSpc>
                <a:spcPct val="100000"/>
              </a:lnSpc>
              <a:spcBef>
                <a:spcPct val="0"/>
              </a:spcBef>
              <a:defRPr/>
            </a:pPr>
            <a:r>
              <a:rPr lang="fr-FR" sz="1000" dirty="0">
                <a:solidFill>
                  <a:srgbClr val="000000"/>
                </a:solidFill>
              </a:rPr>
              <a:t>Soit un projet de coût initial I</a:t>
            </a:r>
            <a:r>
              <a:rPr lang="fr-FR" sz="1000" baseline="-25000" dirty="0">
                <a:solidFill>
                  <a:srgbClr val="000000"/>
                </a:solidFill>
              </a:rPr>
              <a:t>0</a:t>
            </a:r>
            <a:r>
              <a:rPr lang="fr-FR" sz="1000" dirty="0">
                <a:solidFill>
                  <a:srgbClr val="000000"/>
                </a:solidFill>
              </a:rPr>
              <a:t> rapportant à chaque période</a:t>
            </a:r>
            <a:r>
              <a:rPr lang="fr-FR" sz="1000" i="1" dirty="0">
                <a:solidFill>
                  <a:srgbClr val="000000"/>
                </a:solidFill>
              </a:rPr>
              <a:t> t </a:t>
            </a:r>
            <a:r>
              <a:rPr lang="fr-FR" sz="1000" b="1" dirty="0">
                <a:solidFill>
                  <a:srgbClr val="000000"/>
                </a:solidFill>
              </a:rPr>
              <a:t>( t variant de t = 0 à t = n</a:t>
            </a:r>
            <a:r>
              <a:rPr lang="fr-FR" sz="1000" dirty="0">
                <a:solidFill>
                  <a:srgbClr val="000000"/>
                </a:solidFill>
              </a:rPr>
              <a:t>) des profits avant charges financières, donc des profits économiques futurs IT(FI</a:t>
            </a:r>
            <a:r>
              <a:rPr lang="fr-FR" sz="1000" baseline="-25000" dirty="0">
                <a:solidFill>
                  <a:srgbClr val="000000"/>
                </a:solidFill>
              </a:rPr>
              <a:t>0</a:t>
            </a:r>
            <a:r>
              <a:rPr lang="fr-FR" sz="1000" dirty="0">
                <a:solidFill>
                  <a:srgbClr val="000000"/>
                </a:solidFill>
              </a:rPr>
              <a:t>)t. Les IT (FI</a:t>
            </a:r>
            <a:r>
              <a:rPr lang="fr-FR" sz="1000" baseline="-25000" dirty="0">
                <a:solidFill>
                  <a:srgbClr val="000000"/>
                </a:solidFill>
              </a:rPr>
              <a:t>0</a:t>
            </a:r>
            <a:r>
              <a:rPr lang="fr-FR" sz="1000" dirty="0">
                <a:solidFill>
                  <a:srgbClr val="000000"/>
                </a:solidFill>
              </a:rPr>
              <a:t>)t sont des profits bruts, des « </a:t>
            </a:r>
            <a:r>
              <a:rPr lang="fr-FR" sz="1000" b="1" dirty="0">
                <a:solidFill>
                  <a:srgbClr val="000000"/>
                </a:solidFill>
              </a:rPr>
              <a:t>cash flows </a:t>
            </a:r>
            <a:r>
              <a:rPr lang="fr-FR" sz="1000" dirty="0">
                <a:solidFill>
                  <a:srgbClr val="000000"/>
                </a:solidFill>
              </a:rPr>
              <a:t>» d’exploitation (flux monétaires avant comptabilisation des dotations aux amortissements),avant ou après impôts, etc., tout ce qu’on veut, mais surtout avant coût financier de l’éventuel endettement correspondant, car on va justement tenir compte du coût financier dans le calcul de rentabilité.</a:t>
            </a:r>
            <a:endParaRPr kumimoji="0" lang="fr-FR" sz="1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ts val="0"/>
              </a:spcBef>
              <a:spcAft>
                <a:spcPct val="0"/>
              </a:spcAft>
              <a:buClrTx/>
              <a:buSzTx/>
              <a:buFontTx/>
              <a:buNone/>
              <a:tabLst/>
              <a:defRPr/>
            </a:pPr>
            <a:endParaRPr kumimoji="0" lang="fr-FR" sz="1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a:lnSpc>
                <a:spcPct val="100000"/>
              </a:lnSpc>
              <a:spcBef>
                <a:spcPts val="0"/>
              </a:spcBef>
            </a:pPr>
            <a:endParaRPr lang="fr-FR" sz="1000" dirty="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13250"/>
            <a:ext cx="5207000" cy="4630737"/>
          </a:xfrm>
        </p:spPr>
        <p:txBody>
          <a:bodyPr/>
          <a:lstStyle/>
          <a:p>
            <a:pPr marL="0" indent="0" eaLnBrk="1" hangingPunct="1">
              <a:lnSpc>
                <a:spcPct val="100000"/>
              </a:lnSpc>
              <a:spcBef>
                <a:spcPts val="0"/>
              </a:spcBef>
              <a:buNone/>
            </a:pPr>
            <a:r>
              <a:rPr lang="fr-FR" sz="1000" noProof="0" dirty="0"/>
              <a:t>Le taux d’intérêt </a:t>
            </a:r>
            <a:r>
              <a:rPr lang="fr-FR" sz="1000" i="1" noProof="0" dirty="0">
                <a:solidFill>
                  <a:srgbClr val="006600"/>
                </a:solidFill>
              </a:rPr>
              <a:t>i%</a:t>
            </a:r>
            <a:r>
              <a:rPr lang="fr-FR" sz="1000" noProof="0" dirty="0"/>
              <a:t> matérialise cette réalité  il est le “prix du temps”.</a:t>
            </a:r>
          </a:p>
          <a:p>
            <a:pPr marL="0" indent="0" eaLnBrk="1" hangingPunct="1">
              <a:lnSpc>
                <a:spcPct val="100000"/>
              </a:lnSpc>
              <a:spcBef>
                <a:spcPts val="0"/>
              </a:spcBef>
              <a:buNone/>
            </a:pPr>
            <a:endParaRPr lang="fr-FR" sz="1000" noProof="0" dirty="0"/>
          </a:p>
          <a:p>
            <a:pPr eaLnBrk="1" hangingPunct="1">
              <a:lnSpc>
                <a:spcPct val="100000"/>
              </a:lnSpc>
              <a:spcBef>
                <a:spcPts val="0"/>
              </a:spcBef>
              <a:buFontTx/>
              <a:buNone/>
            </a:pPr>
            <a:r>
              <a:rPr lang="fr-FR" sz="1000" b="1" noProof="0" dirty="0"/>
              <a:t>Valeur Présente d’une recette </a:t>
            </a:r>
            <a:endParaRPr lang="fr-FR" sz="1000" noProof="0" dirty="0"/>
          </a:p>
          <a:p>
            <a:pPr eaLnBrk="1" hangingPunct="1">
              <a:lnSpc>
                <a:spcPct val="100000"/>
              </a:lnSpc>
              <a:spcBef>
                <a:spcPts val="0"/>
              </a:spcBef>
              <a:buFontTx/>
              <a:buNone/>
            </a:pPr>
            <a:r>
              <a:rPr lang="fr-FR" sz="1000" noProof="0" dirty="0"/>
              <a:t>Par exemple : </a:t>
            </a:r>
            <a:r>
              <a:rPr lang="fr-FR" sz="1000" dirty="0"/>
              <a:t>si </a:t>
            </a:r>
            <a:r>
              <a:rPr lang="fr-FR" sz="1000" b="1" dirty="0"/>
              <a:t>i </a:t>
            </a:r>
            <a:r>
              <a:rPr lang="fr-FR" sz="1000" dirty="0"/>
              <a:t>= 4%. 100 € gagnés dans </a:t>
            </a:r>
            <a:r>
              <a:rPr lang="fr-FR" sz="1000" noProof="0" dirty="0"/>
              <a:t>un an, vaudront l’équivalent </a:t>
            </a:r>
            <a:r>
              <a:rPr lang="fr-FR" sz="1000" dirty="0"/>
              <a:t>aujourd’hui </a:t>
            </a:r>
            <a:r>
              <a:rPr lang="fr-FR" sz="1000" noProof="0" dirty="0"/>
              <a:t>de </a:t>
            </a:r>
            <a:br>
              <a:rPr lang="fr-FR" sz="1000" noProof="0" dirty="0"/>
            </a:br>
            <a:r>
              <a:rPr lang="fr-FR" sz="1000" noProof="0" dirty="0"/>
              <a:t> </a:t>
            </a:r>
            <a:r>
              <a:rPr lang="fr-FR" sz="1000" dirty="0"/>
              <a:t>100€ / (1 + 0.04) =  96.15 </a:t>
            </a:r>
            <a:r>
              <a:rPr lang="fr-FR" sz="1000" noProof="0" dirty="0"/>
              <a:t>€</a:t>
            </a:r>
            <a:r>
              <a:rPr lang="fr-FR" sz="1000" dirty="0"/>
              <a:t>. </a:t>
            </a:r>
          </a:p>
          <a:p>
            <a:pPr>
              <a:lnSpc>
                <a:spcPct val="100000"/>
              </a:lnSpc>
              <a:spcBef>
                <a:spcPts val="0"/>
              </a:spcBef>
            </a:pPr>
            <a:endParaRPr lang="fr-FR" sz="1000" dirty="0"/>
          </a:p>
          <a:p>
            <a:pPr marL="0" indent="0" eaLnBrk="1" hangingPunct="1">
              <a:lnSpc>
                <a:spcPct val="100000"/>
              </a:lnSpc>
              <a:spcBef>
                <a:spcPts val="0"/>
              </a:spcBef>
              <a:buNone/>
            </a:pPr>
            <a:r>
              <a:rPr lang="fr-FR" sz="1000" b="1" noProof="0" dirty="0"/>
              <a:t>Prime de risque</a:t>
            </a:r>
          </a:p>
          <a:p>
            <a:pPr marL="0" indent="0" eaLnBrk="1" hangingPunct="1">
              <a:lnSpc>
                <a:spcPct val="100000"/>
              </a:lnSpc>
              <a:spcBef>
                <a:spcPts val="0"/>
              </a:spcBef>
              <a:buNone/>
            </a:pPr>
            <a:r>
              <a:rPr lang="fr-FR" sz="1000" noProof="0" dirty="0"/>
              <a:t>Quand un banquier prête de l’argent, il ne propose pas le même taux d’intérêt à tous les emprunteurs ! Il dépend de leur situation financière.</a:t>
            </a:r>
          </a:p>
          <a:p>
            <a:pPr marL="0" indent="0" eaLnBrk="1" hangingPunct="1">
              <a:lnSpc>
                <a:spcPct val="100000"/>
              </a:lnSpc>
              <a:spcBef>
                <a:spcPts val="0"/>
              </a:spcBef>
              <a:buNone/>
            </a:pPr>
            <a:r>
              <a:rPr lang="fr-FR" sz="1000" noProof="0" dirty="0"/>
              <a:t>En fait, outre le “prix du temps”, il y a un autre facteur à prendre en compte... le risque r% que les choses se passent plus mal que prévu (prêt non remboursé, problèmes techniques dans le déroulement d’un projet,,,)..</a:t>
            </a:r>
          </a:p>
          <a:p>
            <a:pPr marL="0" indent="0" eaLnBrk="1" hangingPunct="1">
              <a:lnSpc>
                <a:spcPct val="100000"/>
              </a:lnSpc>
              <a:spcBef>
                <a:spcPts val="0"/>
              </a:spcBef>
              <a:buNone/>
            </a:pPr>
            <a:endParaRPr lang="fr-FR" sz="1000" noProof="0" dirty="0"/>
          </a:p>
          <a:p>
            <a:pPr>
              <a:lnSpc>
                <a:spcPct val="100000"/>
              </a:lnSpc>
            </a:pPr>
            <a:r>
              <a:rPr lang="fr-FR" sz="1000" b="1" dirty="0"/>
              <a:t>Comment choisir le taux d’actualisation pour calculer la VAN ? </a:t>
            </a:r>
          </a:p>
          <a:p>
            <a:pPr>
              <a:lnSpc>
                <a:spcPct val="100000"/>
              </a:lnSpc>
            </a:pPr>
            <a:r>
              <a:rPr lang="fr-FR" sz="1000" dirty="0"/>
              <a:t> Le taux d’actualisation correspond en première approche au </a:t>
            </a:r>
            <a:r>
              <a:rPr lang="fr-FR" sz="1000" b="1" dirty="0"/>
              <a:t>coût moyen pondéré du capital </a:t>
            </a:r>
            <a:r>
              <a:rPr lang="fr-FR" sz="1000" dirty="0"/>
              <a:t>de l’entreprise. En effet, la rentabilité du projet doit permettre de couvrir le coût des ressources mobilisées pour le financer. Mais cette règle n’est acceptable que pour un projet dont le risque est comparable au risque moyen de l’entreprise. Pour un projet plus risqué, il convient de retenir un taux d’actualisation incluant une prime de risque. A l’inverse, en l’absence d’incertitude, le taux d’actualisation à retenir est le taux sans risque. </a:t>
            </a:r>
          </a:p>
          <a:p>
            <a:pPr marL="0" indent="0" eaLnBrk="1" hangingPunct="1">
              <a:lnSpc>
                <a:spcPct val="100000"/>
              </a:lnSpc>
              <a:spcBef>
                <a:spcPts val="0"/>
              </a:spcBef>
              <a:buNone/>
            </a:pPr>
            <a:endParaRPr lang="fr-FR" sz="1000" noProof="0" dirty="0"/>
          </a:p>
          <a:p>
            <a:pPr>
              <a:lnSpc>
                <a:spcPct val="100000"/>
              </a:lnSpc>
              <a:spcBef>
                <a:spcPts val="0"/>
              </a:spcBef>
            </a:pPr>
            <a:endParaRPr lang="fr-FR" sz="1000" dirty="0"/>
          </a:p>
        </p:txBody>
      </p:sp>
    </p:spTree>
    <p:extLst>
      <p:ext uri="{BB962C8B-B14F-4D97-AF65-F5344CB8AC3E}">
        <p14:creationId xmlns:p14="http://schemas.microsoft.com/office/powerpoint/2010/main" val="1474965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C47E72B2-F967-4129-B046-EA2CB36BFBEB}" type="slidenum">
              <a:rPr kumimoji="0" lang="fr-FR"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fr-FR"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a:lnSpc>
                <a:spcPct val="100000"/>
              </a:lnSpc>
              <a:spcBef>
                <a:spcPts val="0"/>
              </a:spcBef>
            </a:pPr>
            <a:endParaRPr lang="fr-FR"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066800" y="990600"/>
            <a:ext cx="7239000" cy="457200"/>
          </a:xfrm>
        </p:spPr>
        <p:txBody>
          <a:bodyPr/>
          <a:lstStyle/>
          <a:p>
            <a:r>
              <a:rPr lang="fr-FR"/>
              <a:t>Cliquez pour modifier le style du titre</a:t>
            </a:r>
          </a:p>
        </p:txBody>
      </p:sp>
      <p:sp>
        <p:nvSpPr>
          <p:cNvPr id="3" name="Espace réservé du tableau 2"/>
          <p:cNvSpPr>
            <a:spLocks noGrp="1"/>
          </p:cNvSpPr>
          <p:nvPr>
            <p:ph type="tbl" idx="1"/>
          </p:nvPr>
        </p:nvSpPr>
        <p:spPr>
          <a:xfrm>
            <a:off x="1066800" y="1676400"/>
            <a:ext cx="7162800" cy="4114800"/>
          </a:xfrm>
        </p:spPr>
        <p:txBody>
          <a:bodyPr/>
          <a:lstStyle/>
          <a:p>
            <a:pPr lvl="0"/>
            <a:endParaRPr lang="fr-FR" noProof="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3F9D786-129A-4E9D-8CF3-21CB15F59F5F}" type="slidenum">
              <a:rPr lang="fr-FR"/>
              <a:pPr>
                <a:defRPr/>
              </a:pPr>
              <a:t>‹N°›</a:t>
            </a:fld>
            <a:endParaRPr lang="fr-FR"/>
          </a:p>
        </p:txBody>
      </p:sp>
    </p:spTree>
    <p:extLst>
      <p:ext uri="{BB962C8B-B14F-4D97-AF65-F5344CB8AC3E}">
        <p14:creationId xmlns:p14="http://schemas.microsoft.com/office/powerpoint/2010/main" val="2287988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516973-A3DC-4590-B8CE-6E8511955273}"/>
              </a:ext>
            </a:extLst>
          </p:cNvPr>
          <p:cNvSpPr>
            <a:spLocks noChangeArrowheads="1"/>
          </p:cNvSpPr>
          <p:nvPr userDrawn="1"/>
        </p:nvSpPr>
        <p:spPr bwMode="auto">
          <a:xfrm>
            <a:off x="1143000" y="228600"/>
            <a:ext cx="7315200" cy="363538"/>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000" i="1" dirty="0">
                <a:latin typeface="Tahoma" pitchFamily="34" charset="0"/>
              </a:rPr>
              <a:t>Evaluation économique des projets</a:t>
            </a:r>
            <a:endParaRPr lang="fr-FR" sz="2000" i="1" dirty="0">
              <a:effectLst>
                <a:outerShdw blurRad="38100" dist="38100" dir="2700000" algn="tl">
                  <a:srgbClr val="C0C0C0"/>
                </a:outerShdw>
              </a:effectLst>
              <a:latin typeface="Tahoma" pitchFamily="34" charset="0"/>
            </a:endParaRPr>
          </a:p>
        </p:txBody>
      </p:sp>
    </p:spTree>
    <p:extLst>
      <p:ext uri="{BB962C8B-B14F-4D97-AF65-F5344CB8AC3E}">
        <p14:creationId xmlns:p14="http://schemas.microsoft.com/office/powerpoint/2010/main" val="3677111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2325FBBD-9DC9-4E8F-BF5B-BD51D8377DAC}" type="slidenum">
              <a:rPr lang="fr-FR"/>
              <a:pPr>
                <a:defRPr/>
              </a:pPr>
              <a:t>‹N°›</a:t>
            </a:fld>
            <a:endParaRPr lang="fr-FR"/>
          </a:p>
        </p:txBody>
      </p:sp>
    </p:spTree>
    <p:extLst>
      <p:ext uri="{BB962C8B-B14F-4D97-AF65-F5344CB8AC3E}">
        <p14:creationId xmlns:p14="http://schemas.microsoft.com/office/powerpoint/2010/main" val="3875671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955506B-A86A-4248-B9B6-C77DB62C06D5}" type="slidenum">
              <a:rPr lang="fr-FR"/>
              <a:pPr>
                <a:defRPr/>
              </a:pPr>
              <a:t>‹N°›</a:t>
            </a:fld>
            <a:endParaRPr lang="fr-FR"/>
          </a:p>
        </p:txBody>
      </p:sp>
    </p:spTree>
    <p:extLst>
      <p:ext uri="{BB962C8B-B14F-4D97-AF65-F5344CB8AC3E}">
        <p14:creationId xmlns:p14="http://schemas.microsoft.com/office/powerpoint/2010/main" val="545447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BB238ADC-FB6A-4F4C-9B9E-FA75A1F7685A}" type="slidenum">
              <a:rPr lang="fr-FR"/>
              <a:pPr>
                <a:defRPr/>
              </a:pPr>
              <a:t>‹N°›</a:t>
            </a:fld>
            <a:endParaRPr lang="fr-FR"/>
          </a:p>
        </p:txBody>
      </p:sp>
    </p:spTree>
    <p:extLst>
      <p:ext uri="{BB962C8B-B14F-4D97-AF65-F5344CB8AC3E}">
        <p14:creationId xmlns:p14="http://schemas.microsoft.com/office/powerpoint/2010/main" val="1743222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46296702-EAC3-4B8C-AFAD-1DBEB3877890}" type="slidenum">
              <a:rPr lang="fr-FR"/>
              <a:pPr>
                <a:defRPr/>
              </a:pPr>
              <a:t>‹N°›</a:t>
            </a:fld>
            <a:endParaRPr lang="fr-FR"/>
          </a:p>
        </p:txBody>
      </p:sp>
    </p:spTree>
    <p:extLst>
      <p:ext uri="{BB962C8B-B14F-4D97-AF65-F5344CB8AC3E}">
        <p14:creationId xmlns:p14="http://schemas.microsoft.com/office/powerpoint/2010/main" val="1758746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1A27C41-E35F-46EA-A29A-994F9740B813}"/>
              </a:ext>
            </a:extLst>
          </p:cNvPr>
          <p:cNvSpPr>
            <a:spLocks noChangeArrowheads="1"/>
          </p:cNvSpPr>
          <p:nvPr userDrawn="1"/>
        </p:nvSpPr>
        <p:spPr bwMode="auto">
          <a:xfrm>
            <a:off x="1143000" y="228600"/>
            <a:ext cx="7315200" cy="363538"/>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000" i="1" dirty="0">
                <a:latin typeface="Tahoma" pitchFamily="34" charset="0"/>
              </a:rPr>
              <a:t>Evaluation économique des projets</a:t>
            </a:r>
            <a:endParaRPr lang="fr-FR" sz="2000" i="1" dirty="0">
              <a:effectLst>
                <a:outerShdw blurRad="38100" dist="38100" dir="2700000" algn="tl">
                  <a:srgbClr val="C0C0C0"/>
                </a:outerShdw>
              </a:effectLst>
              <a:latin typeface="Tahoma" pitchFamily="34" charset="0"/>
            </a:endParaRPr>
          </a:p>
        </p:txBody>
      </p:sp>
    </p:spTree>
    <p:extLst>
      <p:ext uri="{BB962C8B-B14F-4D97-AF65-F5344CB8AC3E}">
        <p14:creationId xmlns:p14="http://schemas.microsoft.com/office/powerpoint/2010/main" val="3452492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07F75F19-7CAD-4073-975D-E5F56B709A94}" type="slidenum">
              <a:rPr lang="fr-FR"/>
              <a:pPr>
                <a:defRPr/>
              </a:pPr>
              <a:t>‹N°›</a:t>
            </a:fld>
            <a:endParaRPr lang="fr-FR"/>
          </a:p>
        </p:txBody>
      </p:sp>
    </p:spTree>
    <p:extLst>
      <p:ext uri="{BB962C8B-B14F-4D97-AF65-F5344CB8AC3E}">
        <p14:creationId xmlns:p14="http://schemas.microsoft.com/office/powerpoint/2010/main" val="2451756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97CAD483-9EB3-4D0B-A801-959A27E20D30}" type="slidenum">
              <a:rPr lang="fr-FR"/>
              <a:pPr>
                <a:defRPr/>
              </a:pPr>
              <a:t>‹N°›</a:t>
            </a:fld>
            <a:endParaRPr lang="fr-FR"/>
          </a:p>
        </p:txBody>
      </p:sp>
    </p:spTree>
    <p:extLst>
      <p:ext uri="{BB962C8B-B14F-4D97-AF65-F5344CB8AC3E}">
        <p14:creationId xmlns:p14="http://schemas.microsoft.com/office/powerpoint/2010/main" val="17498507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0C61F40-A5DE-4453-B351-308EAEDE0A43}" type="slidenum">
              <a:rPr lang="fr-FR"/>
              <a:pPr>
                <a:defRPr/>
              </a:pPr>
              <a:t>‹N°›</a:t>
            </a:fld>
            <a:endParaRPr lang="fr-FR"/>
          </a:p>
        </p:txBody>
      </p:sp>
    </p:spTree>
    <p:extLst>
      <p:ext uri="{BB962C8B-B14F-4D97-AF65-F5344CB8AC3E}">
        <p14:creationId xmlns:p14="http://schemas.microsoft.com/office/powerpoint/2010/main" val="2330932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491338BC-082C-4B6A-8ADC-DE24A2EA05DA}" type="slidenum">
              <a:rPr lang="fr-FR"/>
              <a:pPr>
                <a:defRPr/>
              </a:pPr>
              <a:t>‹N°›</a:t>
            </a:fld>
            <a:endParaRPr lang="fr-FR"/>
          </a:p>
        </p:txBody>
      </p:sp>
    </p:spTree>
    <p:extLst>
      <p:ext uri="{BB962C8B-B14F-4D97-AF65-F5344CB8AC3E}">
        <p14:creationId xmlns:p14="http://schemas.microsoft.com/office/powerpoint/2010/main" val="3139827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F4319D-8F3D-492E-AE85-06228C2163BC}"/>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6A88593-6835-480D-AA0E-909B9B98B2B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7728619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B74F9B-7F46-4046-A0E1-15E0C3B8F2F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495AAF2-2E46-4BC6-80F3-BCD25E762386}"/>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277632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F5DD9F-1928-4453-A76E-3C453999F2AE}"/>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B138B36-63C9-4F12-AC54-40DD2B5AEE1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30337024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CC394D-E1AA-42E2-8D89-99A6DE840A3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2AAB2C2-A99C-4AFB-856B-5CF1E2951F9F}"/>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66F7DE-12F4-4484-B443-244C4B638076}"/>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6516108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3E36CA-A757-4179-9F82-7AD57A0816A4}"/>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E737099-01D7-4B56-85EA-FD149AB7A5B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15DAFDE-77EB-4CB4-B2DC-2BD540EEEBE1}"/>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FB37E8E-D9BD-4D74-BDC5-361479014E5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98169FEE-E919-4543-A8AA-569894B76D0F}"/>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431296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32984-E1F4-4432-9DC6-3D767EA7C873}"/>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302500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9216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6850E2-3B2E-4C2C-A456-66B506D7EC12}"/>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29C1710-BA83-4AE4-A158-B7185854E48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5516E1C-6F9B-402D-8CD3-1D9123CCC12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6478572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046168-8CBB-4686-A3BD-AEA657BEF478}"/>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730250A-198B-418D-B8B3-A4FF1806B90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5420ADD-CAD6-403A-8984-DF30B45F23F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5769851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852B20-8EB0-4E9F-A796-150CF05049E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DD07978-00DA-4F44-B8EE-390F6582839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01B0AF-2431-4744-9AA3-6C01D5CEB1B5}"/>
              </a:ext>
            </a:extLst>
          </p:cNvPr>
          <p:cNvSpPr>
            <a:spLocks noGrp="1"/>
          </p:cNvSpPr>
          <p:nvPr>
            <p:ph type="dt" sz="half" idx="10"/>
          </p:nvPr>
        </p:nvSpPr>
        <p:spPr>
          <a:xfrm>
            <a:off x="7239000" y="6629400"/>
            <a:ext cx="1905000" cy="228600"/>
          </a:xfrm>
          <a:prstGeom prst="rect">
            <a:avLst/>
          </a:prstGeom>
        </p:spPr>
        <p:txBody>
          <a:bodyPr/>
          <a:lstStyle>
            <a:lvl1pPr>
              <a:defRPr/>
            </a:lvl1pPr>
          </a:lstStyle>
          <a:p>
            <a:fld id="{46C3CAD8-305D-408D-BCB1-7BE02CF80879}" type="datetime1">
              <a:rPr lang="fr-FR" altLang="fr-FR"/>
              <a:pPr/>
              <a:t>08/02/2019</a:t>
            </a:fld>
            <a:endParaRPr lang="fr-FR" altLang="fr-FR"/>
          </a:p>
        </p:txBody>
      </p:sp>
      <p:sp>
        <p:nvSpPr>
          <p:cNvPr id="5" name="Espace réservé du pied de page 4">
            <a:extLst>
              <a:ext uri="{FF2B5EF4-FFF2-40B4-BE49-F238E27FC236}">
                <a16:creationId xmlns:a16="http://schemas.microsoft.com/office/drawing/2014/main" id="{663EACB1-0BFC-4476-A54F-56C2C155FE3A}"/>
              </a:ext>
            </a:extLst>
          </p:cNvPr>
          <p:cNvSpPr>
            <a:spLocks noGrp="1"/>
          </p:cNvSpPr>
          <p:nvPr>
            <p:ph type="ftr" sz="quarter" idx="11"/>
          </p:nvPr>
        </p:nvSpPr>
        <p:spPr>
          <a:xfrm>
            <a:off x="0" y="6553200"/>
            <a:ext cx="7235825" cy="304800"/>
          </a:xfrm>
          <a:prstGeom prst="rect">
            <a:avLst/>
          </a:prstGeom>
        </p:spPr>
        <p:txBody>
          <a:bodyPr/>
          <a:lstStyle>
            <a:lvl1pPr>
              <a:defRPr/>
            </a:lvl1pPr>
          </a:lstStyle>
          <a:p>
            <a:r>
              <a:rPr lang="fr-FR" altLang="fr-FR"/>
              <a:t>© Groupe HEC - Département Management des Opérations et des Systèmes d'Information</a:t>
            </a:r>
          </a:p>
        </p:txBody>
      </p:sp>
    </p:spTree>
    <p:extLst>
      <p:ext uri="{BB962C8B-B14F-4D97-AF65-F5344CB8AC3E}">
        <p14:creationId xmlns:p14="http://schemas.microsoft.com/office/powerpoint/2010/main" val="1103762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9519C94-B98D-4056-9EF2-CEFFAD185618}"/>
              </a:ext>
            </a:extLst>
          </p:cNvPr>
          <p:cNvSpPr>
            <a:spLocks noGrp="1"/>
          </p:cNvSpPr>
          <p:nvPr>
            <p:ph type="title" orient="vert"/>
          </p:nvPr>
        </p:nvSpPr>
        <p:spPr>
          <a:xfrm>
            <a:off x="6496050" y="990600"/>
            <a:ext cx="1809750" cy="480060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81526B8-AFFB-429D-ABAF-23179B6D9B03}"/>
              </a:ext>
            </a:extLst>
          </p:cNvPr>
          <p:cNvSpPr>
            <a:spLocks noGrp="1"/>
          </p:cNvSpPr>
          <p:nvPr>
            <p:ph type="body" orient="vert" idx="1"/>
          </p:nvPr>
        </p:nvSpPr>
        <p:spPr>
          <a:xfrm>
            <a:off x="1066800" y="990600"/>
            <a:ext cx="5276850" cy="48006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7556671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a:p>
        </p:txBody>
      </p:sp>
    </p:spTree>
    <p:extLst>
      <p:ext uri="{BB962C8B-B14F-4D97-AF65-F5344CB8AC3E}">
        <p14:creationId xmlns:p14="http://schemas.microsoft.com/office/powerpoint/2010/main" val="24357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8" name="Rectangle 4"/>
          <p:cNvSpPr>
            <a:spLocks noChangeArrowheads="1"/>
          </p:cNvSpPr>
          <p:nvPr/>
        </p:nvSpPr>
        <p:spPr bwMode="auto">
          <a:xfrm>
            <a:off x="1259632" y="116632"/>
            <a:ext cx="7315200" cy="422167"/>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400" i="1" dirty="0">
                <a:latin typeface="+mn-lt"/>
              </a:rPr>
              <a:t>Evaluation économique des projets</a:t>
            </a:r>
            <a:endParaRPr lang="fr-FR" sz="2400" i="1" dirty="0">
              <a:effectLst>
                <a:outerShdw blurRad="38100" dist="38100" dir="2700000" algn="tl">
                  <a:srgbClr val="C0C0C0"/>
                </a:outerShdw>
              </a:effectLst>
              <a:latin typeface="+mn-lt"/>
            </a:endParaRPr>
          </a:p>
        </p:txBody>
      </p:sp>
      <p:sp>
        <p:nvSpPr>
          <p:cNvPr id="1030" name="Rectangle 8"/>
          <p:cNvSpPr>
            <a:spLocks noGrp="1" noChangeArrowheads="1"/>
          </p:cNvSpPr>
          <p:nvPr>
            <p:ph type="title"/>
          </p:nvPr>
        </p:nvSpPr>
        <p:spPr bwMode="auto">
          <a:xfrm>
            <a:off x="1066800" y="990600"/>
            <a:ext cx="7239000" cy="4572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1031" name="Rectangle 9"/>
          <p:cNvSpPr>
            <a:spLocks noGrp="1" noChangeArrowheads="1"/>
          </p:cNvSpPr>
          <p:nvPr>
            <p:ph type="body" idx="1"/>
          </p:nvPr>
        </p:nvSpPr>
        <p:spPr bwMode="auto">
          <a:xfrm>
            <a:off x="1066800" y="1676400"/>
            <a:ext cx="71628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hf sldNum="0" hdr="0"/>
  <p:txStyles>
    <p:titleStyle>
      <a:lvl1pPr algn="r" rtl="0" eaLnBrk="0" fontAlgn="base" hangingPunct="0">
        <a:lnSpc>
          <a:spcPct val="90000"/>
        </a:lnSpc>
        <a:spcBef>
          <a:spcPct val="0"/>
        </a:spcBef>
        <a:spcAft>
          <a:spcPct val="0"/>
        </a:spcAft>
        <a:defRPr sz="2800" b="1">
          <a:solidFill>
            <a:srgbClr val="008000"/>
          </a:solidFill>
          <a:latin typeface="+mj-lt"/>
          <a:ea typeface="+mj-ea"/>
          <a:cs typeface="+mj-cs"/>
        </a:defRPr>
      </a:lvl1pPr>
      <a:lvl2pPr algn="r" rtl="0" eaLnBrk="0" fontAlgn="base" hangingPunct="0">
        <a:lnSpc>
          <a:spcPct val="90000"/>
        </a:lnSpc>
        <a:spcBef>
          <a:spcPct val="0"/>
        </a:spcBef>
        <a:spcAft>
          <a:spcPct val="0"/>
        </a:spcAft>
        <a:defRPr sz="2800" b="1">
          <a:solidFill>
            <a:srgbClr val="008000"/>
          </a:solidFill>
          <a:latin typeface="Arial" charset="0"/>
        </a:defRPr>
      </a:lvl2pPr>
      <a:lvl3pPr algn="r" rtl="0" eaLnBrk="0" fontAlgn="base" hangingPunct="0">
        <a:lnSpc>
          <a:spcPct val="90000"/>
        </a:lnSpc>
        <a:spcBef>
          <a:spcPct val="0"/>
        </a:spcBef>
        <a:spcAft>
          <a:spcPct val="0"/>
        </a:spcAft>
        <a:defRPr sz="2800" b="1">
          <a:solidFill>
            <a:srgbClr val="008000"/>
          </a:solidFill>
          <a:latin typeface="Arial" charset="0"/>
        </a:defRPr>
      </a:lvl3pPr>
      <a:lvl4pPr algn="r" rtl="0" eaLnBrk="0" fontAlgn="base" hangingPunct="0">
        <a:lnSpc>
          <a:spcPct val="90000"/>
        </a:lnSpc>
        <a:spcBef>
          <a:spcPct val="0"/>
        </a:spcBef>
        <a:spcAft>
          <a:spcPct val="0"/>
        </a:spcAft>
        <a:defRPr sz="2800" b="1">
          <a:solidFill>
            <a:srgbClr val="008000"/>
          </a:solidFill>
          <a:latin typeface="Arial" charset="0"/>
        </a:defRPr>
      </a:lvl4pPr>
      <a:lvl5pPr algn="r" rtl="0" eaLnBrk="0" fontAlgn="base" hangingPunct="0">
        <a:lnSpc>
          <a:spcPct val="90000"/>
        </a:lnSpc>
        <a:spcBef>
          <a:spcPct val="0"/>
        </a:spcBef>
        <a:spcAft>
          <a:spcPct val="0"/>
        </a:spcAft>
        <a:defRPr sz="2800" b="1">
          <a:solidFill>
            <a:srgbClr val="008000"/>
          </a:solidFill>
          <a:latin typeface="Arial" charset="0"/>
        </a:defRPr>
      </a:lvl5pPr>
      <a:lvl6pPr marL="457200" algn="r" rtl="0" eaLnBrk="0" fontAlgn="base" hangingPunct="0">
        <a:lnSpc>
          <a:spcPct val="90000"/>
        </a:lnSpc>
        <a:spcBef>
          <a:spcPct val="0"/>
        </a:spcBef>
        <a:spcAft>
          <a:spcPct val="0"/>
        </a:spcAft>
        <a:defRPr sz="2800" b="1">
          <a:solidFill>
            <a:srgbClr val="008000"/>
          </a:solidFill>
          <a:latin typeface="Arial" charset="0"/>
        </a:defRPr>
      </a:lvl6pPr>
      <a:lvl7pPr marL="914400" algn="r" rtl="0" eaLnBrk="0" fontAlgn="base" hangingPunct="0">
        <a:lnSpc>
          <a:spcPct val="90000"/>
        </a:lnSpc>
        <a:spcBef>
          <a:spcPct val="0"/>
        </a:spcBef>
        <a:spcAft>
          <a:spcPct val="0"/>
        </a:spcAft>
        <a:defRPr sz="2800" b="1">
          <a:solidFill>
            <a:srgbClr val="008000"/>
          </a:solidFill>
          <a:latin typeface="Arial" charset="0"/>
        </a:defRPr>
      </a:lvl7pPr>
      <a:lvl8pPr marL="1371600" algn="r" rtl="0" eaLnBrk="0" fontAlgn="base" hangingPunct="0">
        <a:lnSpc>
          <a:spcPct val="90000"/>
        </a:lnSpc>
        <a:spcBef>
          <a:spcPct val="0"/>
        </a:spcBef>
        <a:spcAft>
          <a:spcPct val="0"/>
        </a:spcAft>
        <a:defRPr sz="2800" b="1">
          <a:solidFill>
            <a:srgbClr val="008000"/>
          </a:solidFill>
          <a:latin typeface="Arial" charset="0"/>
        </a:defRPr>
      </a:lvl8pPr>
      <a:lvl9pPr marL="1828800" algn="r" rtl="0" eaLnBrk="0" fontAlgn="base" hangingPunct="0">
        <a:lnSpc>
          <a:spcPct val="90000"/>
        </a:lnSpc>
        <a:spcBef>
          <a:spcPct val="0"/>
        </a:spcBef>
        <a:spcAft>
          <a:spcPct val="0"/>
        </a:spcAft>
        <a:defRPr sz="2800" b="1">
          <a:solidFill>
            <a:srgbClr val="008000"/>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rgbClr val="000099"/>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0099"/>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0099"/>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0099"/>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0099"/>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0099"/>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0099"/>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fr-FR"/>
          </a:p>
        </p:txBody>
      </p:sp>
      <p:sp>
        <p:nvSpPr>
          <p:cNvPr id="1030" name="Rectangle 6"/>
          <p:cNvSpPr>
            <a:spLocks noGrp="1" noChangeArrowheads="1"/>
          </p:cNvSpPr>
          <p:nvPr>
            <p:ph type="sldNum" sz="quarter" idx="4"/>
          </p:nvPr>
        </p:nvSpPr>
        <p:spPr bwMode="auto">
          <a:xfrm>
            <a:off x="72390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D9CF087D-3730-4448-BFBE-7D4AB913074E}" type="slidenum">
              <a:rPr lang="fr-FR"/>
              <a:pPr>
                <a:defRPr/>
              </a:pPr>
              <a:t>‹N°›</a:t>
            </a:fld>
            <a:endParaRPr lang="fr-FR"/>
          </a:p>
        </p:txBody>
      </p:sp>
    </p:spTree>
    <p:extLst>
      <p:ext uri="{BB962C8B-B14F-4D97-AF65-F5344CB8AC3E}">
        <p14:creationId xmlns:p14="http://schemas.microsoft.com/office/powerpoint/2010/main" val="19316124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4" name="Rectangle 4">
            <a:extLst>
              <a:ext uri="{FF2B5EF4-FFF2-40B4-BE49-F238E27FC236}">
                <a16:creationId xmlns:a16="http://schemas.microsoft.com/office/drawing/2014/main" id="{8A1C1B00-F7E6-493B-B420-C6F871A6357C}"/>
              </a:ext>
            </a:extLst>
          </p:cNvPr>
          <p:cNvSpPr>
            <a:spLocks noGrp="1" noChangeArrowheads="1"/>
          </p:cNvSpPr>
          <p:nvPr>
            <p:ph type="title"/>
          </p:nvPr>
        </p:nvSpPr>
        <p:spPr bwMode="auto">
          <a:xfrm>
            <a:off x="1066800" y="990600"/>
            <a:ext cx="7239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25605" name="Rectangle 5">
            <a:extLst>
              <a:ext uri="{FF2B5EF4-FFF2-40B4-BE49-F238E27FC236}">
                <a16:creationId xmlns:a16="http://schemas.microsoft.com/office/drawing/2014/main" id="{109623CD-D02E-4B5E-8AB9-A3EAC162E536}"/>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5" name="Rectangle 4">
            <a:extLst>
              <a:ext uri="{FF2B5EF4-FFF2-40B4-BE49-F238E27FC236}">
                <a16:creationId xmlns:a16="http://schemas.microsoft.com/office/drawing/2014/main" id="{EF17764F-01AA-4AEC-8F43-54372BF75496}"/>
              </a:ext>
            </a:extLst>
          </p:cNvPr>
          <p:cNvSpPr>
            <a:spLocks noChangeArrowheads="1"/>
          </p:cNvSpPr>
          <p:nvPr userDrawn="1"/>
        </p:nvSpPr>
        <p:spPr bwMode="auto">
          <a:xfrm>
            <a:off x="1691680" y="44624"/>
            <a:ext cx="7315200" cy="363538"/>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000" i="1" dirty="0">
                <a:latin typeface="Tahoma" pitchFamily="34" charset="0"/>
              </a:rPr>
              <a:t>Evaluation économique des projets</a:t>
            </a:r>
            <a:endParaRPr lang="fr-FR" sz="2000" i="1" dirty="0">
              <a:effectLst>
                <a:outerShdw blurRad="38100" dist="38100" dir="2700000" algn="tl">
                  <a:srgbClr val="C0C0C0"/>
                </a:outerShdw>
              </a:effectLst>
              <a:latin typeface="Tahoma" pitchFamily="34" charset="0"/>
            </a:endParaRPr>
          </a:p>
        </p:txBody>
      </p:sp>
    </p:spTree>
    <p:extLst>
      <p:ext uri="{BB962C8B-B14F-4D97-AF65-F5344CB8AC3E}">
        <p14:creationId xmlns:p14="http://schemas.microsoft.com/office/powerpoint/2010/main" val="3124309302"/>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279F"/>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279F"/>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279F"/>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279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4.wmf"/><Relationship Id="rId3" Type="http://schemas.openxmlformats.org/officeDocument/2006/relationships/notesSlide" Target="../notesSlides/notesSlide10.xml"/><Relationship Id="rId7" Type="http://schemas.openxmlformats.org/officeDocument/2006/relationships/image" Target="../media/image11.wmf"/><Relationship Id="rId12" Type="http://schemas.openxmlformats.org/officeDocument/2006/relationships/oleObject" Target="../embeddings/oleObject12.bin"/><Relationship Id="rId2" Type="http://schemas.openxmlformats.org/officeDocument/2006/relationships/slideLayout" Target="../slideLayouts/slideLayout20.xml"/><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3.wmf"/><Relationship Id="rId5" Type="http://schemas.openxmlformats.org/officeDocument/2006/relationships/image" Target="../media/image7.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2.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0.xml"/><Relationship Id="rId1" Type="http://schemas.openxmlformats.org/officeDocument/2006/relationships/vmlDrawing" Target="../drawings/vmlDrawing5.vml"/><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3.xml"/><Relationship Id="rId7" Type="http://schemas.openxmlformats.org/officeDocument/2006/relationships/image" Target="../media/image17.wmf"/><Relationship Id="rId2" Type="http://schemas.openxmlformats.org/officeDocument/2006/relationships/slideLayout" Target="../slideLayouts/slideLayout20.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16.wmf"/><Relationship Id="rId4" Type="http://schemas.openxmlformats.org/officeDocument/2006/relationships/oleObject" Target="../embeddings/oleObject14.bin"/><Relationship Id="rId9" Type="http://schemas.openxmlformats.org/officeDocument/2006/relationships/image" Target="../media/image18.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20.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0.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9.xml"/><Relationship Id="rId7" Type="http://schemas.openxmlformats.org/officeDocument/2006/relationships/image" Target="../media/image8.wmf"/><Relationship Id="rId2" Type="http://schemas.openxmlformats.org/officeDocument/2006/relationships/slideLayout" Target="../slideLayouts/slideLayout20.xml"/><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ctrTitle"/>
          </p:nvPr>
        </p:nvSpPr>
        <p:spPr>
          <a:xfrm>
            <a:off x="685800" y="2286000"/>
            <a:ext cx="7772400" cy="1143000"/>
          </a:xfrm>
        </p:spPr>
        <p:txBody>
          <a:bodyPr/>
          <a:lstStyle/>
          <a:p>
            <a:pPr algn="ctr"/>
            <a:r>
              <a:rPr lang="fr-FR" sz="3200" dirty="0"/>
              <a:t>Evaluation économique des projets</a:t>
            </a:r>
            <a:endParaRPr lang="fr-FR" dirty="0"/>
          </a:p>
        </p:txBody>
      </p:sp>
      <p:sp>
        <p:nvSpPr>
          <p:cNvPr id="3077" name="Rectangle 3"/>
          <p:cNvSpPr>
            <a:spLocks noGrp="1" noChangeArrowheads="1"/>
          </p:cNvSpPr>
          <p:nvPr>
            <p:ph type="subTitle" idx="1"/>
          </p:nvPr>
        </p:nvSpPr>
        <p:spPr>
          <a:xfrm>
            <a:off x="1371600" y="4114800"/>
            <a:ext cx="6400800" cy="914400"/>
          </a:xfrm>
        </p:spPr>
        <p:txBody>
          <a:bodyPr/>
          <a:lstStyle/>
          <a:p>
            <a:endParaRPr lang="fr-FR" sz="1800" b="0" i="1" dirty="0"/>
          </a:p>
          <a:p>
            <a:r>
              <a:rPr lang="fr-FR" sz="1800" b="0" i="1" dirty="0"/>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179388" y="1268413"/>
            <a:ext cx="878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orps)"/>
              </a:rPr>
              <a:t>Application de la méthode à l'exemple initial avec </a:t>
            </a:r>
            <a:r>
              <a:rPr kumimoji="0" lang="fr-FR" sz="2400" b="1" i="0" u="none" strike="noStrike" kern="1200" cap="none" spc="0" normalizeH="0" baseline="0" noProof="0" dirty="0">
                <a:ln>
                  <a:noFill/>
                </a:ln>
                <a:solidFill>
                  <a:srgbClr val="007C00"/>
                </a:solidFill>
                <a:effectLst/>
                <a:uLnTx/>
                <a:uFillTx/>
                <a:latin typeface="Arial (corps)"/>
              </a:rPr>
              <a:t>i = 10% </a:t>
            </a:r>
            <a:r>
              <a:rPr kumimoji="0" lang="fr-FR" sz="2400" b="0" i="0" u="none" strike="noStrike" kern="1200" cap="none" spc="0" normalizeH="0" baseline="0" noProof="0" dirty="0">
                <a:ln>
                  <a:noFill/>
                </a:ln>
                <a:solidFill>
                  <a:srgbClr val="007C00"/>
                </a:solidFill>
                <a:effectLst/>
                <a:uLnTx/>
                <a:uFillTx/>
                <a:latin typeface="Arial (corps)"/>
              </a:rPr>
              <a:t>:</a:t>
            </a:r>
          </a:p>
        </p:txBody>
      </p:sp>
      <p:graphicFrame>
        <p:nvGraphicFramePr>
          <p:cNvPr id="17413" name="Object 4"/>
          <p:cNvGraphicFramePr>
            <a:graphicFrameLocks noChangeAspect="1"/>
          </p:cNvGraphicFramePr>
          <p:nvPr/>
        </p:nvGraphicFramePr>
        <p:xfrm>
          <a:off x="395288" y="3321050"/>
          <a:ext cx="114300" cy="215900"/>
        </p:xfrm>
        <a:graphic>
          <a:graphicData uri="http://schemas.openxmlformats.org/presentationml/2006/ole">
            <mc:AlternateContent xmlns:mc="http://schemas.openxmlformats.org/markup-compatibility/2006">
              <mc:Choice xmlns:v="urn:schemas-microsoft-com:vml" Requires="v">
                <p:oleObj spid="_x0000_s12480" name="Equation" r:id="rId4" imgW="114151" imgH="215619" progId="Equation.3">
                  <p:embed/>
                </p:oleObj>
              </mc:Choice>
              <mc:Fallback>
                <p:oleObj name="Equation" r:id="rId4" imgW="114151" imgH="215619" progId="Equation.3">
                  <p:embed/>
                  <p:pic>
                    <p:nvPicPr>
                      <p:cNvPr id="17413"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7" name="Object 5"/>
          <p:cNvGraphicFramePr>
            <a:graphicFrameLocks noChangeAspect="1"/>
          </p:cNvGraphicFramePr>
          <p:nvPr/>
        </p:nvGraphicFramePr>
        <p:xfrm>
          <a:off x="323850" y="1844675"/>
          <a:ext cx="8618538" cy="792163"/>
        </p:xfrm>
        <a:graphic>
          <a:graphicData uri="http://schemas.openxmlformats.org/presentationml/2006/ole">
            <mc:AlternateContent xmlns:mc="http://schemas.openxmlformats.org/markup-compatibility/2006">
              <mc:Choice xmlns:v="urn:schemas-microsoft-com:vml" Requires="v">
                <p:oleObj spid="_x0000_s12481" name="Equation" r:id="rId6" imgW="4241800" imgH="419100" progId="Equation.3">
                  <p:embed/>
                </p:oleObj>
              </mc:Choice>
              <mc:Fallback>
                <p:oleObj name="Equation" r:id="rId6" imgW="4241800" imgH="419100" progId="Equation.3">
                  <p:embed/>
                  <p:pic>
                    <p:nvPicPr>
                      <p:cNvPr id="23557"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1844675"/>
                        <a:ext cx="8618538"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58" name="Text Box 6"/>
          <p:cNvSpPr txBox="1">
            <a:spLocks noChangeArrowheads="1"/>
          </p:cNvSpPr>
          <p:nvPr/>
        </p:nvSpPr>
        <p:spPr bwMode="auto">
          <a:xfrm>
            <a:off x="1908175" y="4920306"/>
            <a:ext cx="5327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solidFill>
                  <a:srgbClr val="000096"/>
                </a:solidFill>
                <a:effectLst/>
                <a:uLnTx/>
                <a:uFillTx/>
                <a:latin typeface="Arial" charset="0"/>
                <a:ea typeface="+mn-ea"/>
                <a:cs typeface="+mn-cs"/>
              </a:rPr>
              <a:t>VAN =</a:t>
            </a:r>
            <a:r>
              <a:rPr kumimoji="0" lang="fr-FR" sz="2400" b="0" i="0" u="none" strike="noStrike" kern="1200" cap="none" spc="0" normalizeH="0" baseline="0" noProof="0" dirty="0">
                <a:ln>
                  <a:noFill/>
                </a:ln>
                <a:solidFill>
                  <a:srgbClr val="000096"/>
                </a:solidFill>
                <a:effectLst/>
                <a:uLnTx/>
                <a:uFillTx/>
                <a:latin typeface="Arial" charset="0"/>
                <a:ea typeface="+mn-ea"/>
                <a:cs typeface="+mn-cs"/>
              </a:rPr>
              <a:t> - 1000 + 1137,24 = </a:t>
            </a:r>
            <a:r>
              <a:rPr kumimoji="0" lang="fr-FR" sz="2400" b="1" i="0" u="none" strike="noStrike" kern="1200" cap="none" spc="0" normalizeH="0" baseline="0" noProof="0" dirty="0">
                <a:ln>
                  <a:noFill/>
                </a:ln>
                <a:solidFill>
                  <a:srgbClr val="000096"/>
                </a:solidFill>
                <a:effectLst/>
                <a:uLnTx/>
                <a:uFillTx/>
                <a:latin typeface="Arial" charset="0"/>
                <a:ea typeface="+mn-ea"/>
                <a:cs typeface="+mn-cs"/>
              </a:rPr>
              <a:t>137,24</a:t>
            </a:r>
          </a:p>
        </p:txBody>
      </p:sp>
      <p:sp>
        <p:nvSpPr>
          <p:cNvPr id="23562" name="Text Box 10"/>
          <p:cNvSpPr txBox="1">
            <a:spLocks noChangeArrowheads="1"/>
          </p:cNvSpPr>
          <p:nvPr/>
        </p:nvSpPr>
        <p:spPr bwMode="auto">
          <a:xfrm>
            <a:off x="323850" y="2636838"/>
            <a:ext cx="194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6"/>
                </a:solidFill>
                <a:effectLst/>
                <a:uLnTx/>
                <a:uFillTx/>
                <a:latin typeface="Arial" charset="0"/>
                <a:ea typeface="+mn-ea"/>
                <a:cs typeface="+mn-cs"/>
              </a:rPr>
              <a:t>Ou encore :</a:t>
            </a:r>
          </a:p>
        </p:txBody>
      </p:sp>
      <p:graphicFrame>
        <p:nvGraphicFramePr>
          <p:cNvPr id="23563" name="Object 11"/>
          <p:cNvGraphicFramePr>
            <a:graphicFrameLocks noChangeAspect="1"/>
          </p:cNvGraphicFramePr>
          <p:nvPr/>
        </p:nvGraphicFramePr>
        <p:xfrm>
          <a:off x="395288" y="3213100"/>
          <a:ext cx="8280400" cy="322263"/>
        </p:xfrm>
        <a:graphic>
          <a:graphicData uri="http://schemas.openxmlformats.org/presentationml/2006/ole">
            <mc:AlternateContent xmlns:mc="http://schemas.openxmlformats.org/markup-compatibility/2006">
              <mc:Choice xmlns:v="urn:schemas-microsoft-com:vml" Requires="v">
                <p:oleObj spid="_x0000_s12482" name="Equation" r:id="rId8" imgW="5486400" imgH="228600" progId="Equation.3">
                  <p:embed/>
                </p:oleObj>
              </mc:Choice>
              <mc:Fallback>
                <p:oleObj name="Equation" r:id="rId8" imgW="5486400" imgH="228600" progId="Equation.3">
                  <p:embed/>
                  <p:pic>
                    <p:nvPicPr>
                      <p:cNvPr id="23563"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288" y="3213100"/>
                        <a:ext cx="828040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64" name="Text Box 12"/>
          <p:cNvSpPr txBox="1">
            <a:spLocks noChangeArrowheads="1"/>
          </p:cNvSpPr>
          <p:nvPr/>
        </p:nvSpPr>
        <p:spPr bwMode="auto">
          <a:xfrm>
            <a:off x="341967" y="4458641"/>
            <a:ext cx="84978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6"/>
                </a:solidFill>
                <a:effectLst/>
                <a:uLnTx/>
                <a:uFillTx/>
                <a:latin typeface="Arial" charset="0"/>
                <a:ea typeface="+mn-ea"/>
                <a:cs typeface="+mn-cs"/>
              </a:rPr>
              <a:t>Avec une calculatrice ou un tableur :</a:t>
            </a:r>
          </a:p>
        </p:txBody>
      </p:sp>
      <p:graphicFrame>
        <p:nvGraphicFramePr>
          <p:cNvPr id="23565" name="Object 13"/>
          <p:cNvGraphicFramePr>
            <a:graphicFrameLocks noChangeAspect="1"/>
          </p:cNvGraphicFramePr>
          <p:nvPr>
            <p:extLst/>
          </p:nvPr>
        </p:nvGraphicFramePr>
        <p:xfrm>
          <a:off x="395288" y="3644900"/>
          <a:ext cx="8743950" cy="276225"/>
        </p:xfrm>
        <a:graphic>
          <a:graphicData uri="http://schemas.openxmlformats.org/presentationml/2006/ole">
            <mc:AlternateContent xmlns:mc="http://schemas.openxmlformats.org/markup-compatibility/2006">
              <mc:Choice xmlns:v="urn:schemas-microsoft-com:vml" Requires="v">
                <p:oleObj spid="_x0000_s12483" name="Équation" r:id="rId10" imgW="6006960" imgH="203040" progId="Equation.3">
                  <p:embed/>
                </p:oleObj>
              </mc:Choice>
              <mc:Fallback>
                <p:oleObj name="Équation" r:id="rId10" imgW="6006960" imgH="203040" progId="Equation.3">
                  <p:embed/>
                  <p:pic>
                    <p:nvPicPr>
                      <p:cNvPr id="23565" name="Object 13"/>
                      <p:cNvPicPr>
                        <a:picLocks noChangeAspect="1" noChangeArrowheads="1"/>
                      </p:cNvPicPr>
                      <p:nvPr/>
                    </p:nvPicPr>
                    <p:blipFill>
                      <a:blip r:embed="rId11"/>
                      <a:srcRect/>
                      <a:stretch>
                        <a:fillRect/>
                      </a:stretch>
                    </p:blipFill>
                    <p:spPr bwMode="auto">
                      <a:xfrm>
                        <a:off x="395288" y="3644900"/>
                        <a:ext cx="874395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6" name="Object 14"/>
          <p:cNvGraphicFramePr>
            <a:graphicFrameLocks noChangeAspect="1"/>
          </p:cNvGraphicFramePr>
          <p:nvPr>
            <p:extLst/>
          </p:nvPr>
        </p:nvGraphicFramePr>
        <p:xfrm>
          <a:off x="395288" y="4005263"/>
          <a:ext cx="3068637" cy="285750"/>
        </p:xfrm>
        <a:graphic>
          <a:graphicData uri="http://schemas.openxmlformats.org/presentationml/2006/ole">
            <mc:AlternateContent xmlns:mc="http://schemas.openxmlformats.org/markup-compatibility/2006">
              <mc:Choice xmlns:v="urn:schemas-microsoft-com:vml" Requires="v">
                <p:oleObj spid="_x0000_s12484" name="Équation" r:id="rId12" imgW="2031840" imgH="203040" progId="Equation.3">
                  <p:embed/>
                </p:oleObj>
              </mc:Choice>
              <mc:Fallback>
                <p:oleObj name="Équation" r:id="rId12" imgW="2031840" imgH="203040" progId="Equation.3">
                  <p:embed/>
                  <p:pic>
                    <p:nvPicPr>
                      <p:cNvPr id="23566" name="Object 14"/>
                      <p:cNvPicPr>
                        <a:picLocks noChangeAspect="1" noChangeArrowheads="1"/>
                      </p:cNvPicPr>
                      <p:nvPr/>
                    </p:nvPicPr>
                    <p:blipFill>
                      <a:blip r:embed="rId13"/>
                      <a:srcRect/>
                      <a:stretch>
                        <a:fillRect/>
                      </a:stretch>
                    </p:blipFill>
                    <p:spPr bwMode="auto">
                      <a:xfrm>
                        <a:off x="395288" y="4005263"/>
                        <a:ext cx="3068637" cy="28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67" name="Text Box 15"/>
          <p:cNvSpPr txBox="1">
            <a:spLocks noChangeArrowheads="1"/>
          </p:cNvSpPr>
          <p:nvPr/>
        </p:nvSpPr>
        <p:spPr bwMode="auto">
          <a:xfrm>
            <a:off x="198076" y="5445124"/>
            <a:ext cx="878567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6"/>
                </a:solidFill>
                <a:effectLst/>
                <a:uLnTx/>
                <a:uFillTx/>
                <a:latin typeface="Arial" charset="0"/>
                <a:ea typeface="+mn-ea"/>
                <a:cs typeface="+mn-cs"/>
              </a:rPr>
              <a:t>La VAN est positive avec le taux d'actualisation </a:t>
            </a:r>
            <a:r>
              <a:rPr kumimoji="0" lang="fr-FR" sz="2400" b="1" i="0" u="none" strike="noStrike" kern="1200" cap="none" spc="0" normalizeH="0" baseline="0" noProof="0" dirty="0">
                <a:ln>
                  <a:noFill/>
                </a:ln>
                <a:solidFill>
                  <a:srgbClr val="007C00"/>
                </a:solidFill>
                <a:effectLst/>
                <a:uLnTx/>
                <a:uFillTx/>
                <a:latin typeface="Arial" charset="0"/>
                <a:ea typeface="+mn-ea"/>
                <a:cs typeface="+mn-cs"/>
              </a:rPr>
              <a:t>i choisi </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(10%), </a:t>
            </a:r>
            <a:r>
              <a:rPr kumimoji="0" lang="fr-FR" sz="2400" b="0" i="0" u="none" strike="noStrike" kern="1200" cap="none" spc="0" normalizeH="0" baseline="0" noProof="0" dirty="0">
                <a:ln>
                  <a:noFill/>
                </a:ln>
                <a:solidFill>
                  <a:srgbClr val="000096"/>
                </a:solidFill>
                <a:effectLst/>
                <a:uLnTx/>
                <a:uFillTx/>
                <a:latin typeface="Arial" charset="0"/>
                <a:ea typeface="+mn-ea"/>
                <a:cs typeface="+mn-cs"/>
              </a:rPr>
              <a:t>donc le projet dégage un profit supérieur au profit minimal exigé par ce taux d'actualisation.</a:t>
            </a:r>
          </a:p>
        </p:txBody>
      </p:sp>
      <p:sp>
        <p:nvSpPr>
          <p:cNvPr id="23569" name="Text Box 17"/>
          <p:cNvSpPr txBox="1">
            <a:spLocks noChangeArrowheads="1"/>
          </p:cNvSpPr>
          <p:nvPr/>
        </p:nvSpPr>
        <p:spPr bwMode="auto">
          <a:xfrm>
            <a:off x="3471863" y="3952875"/>
            <a:ext cx="555793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Arial" charset="0"/>
                <a:ea typeface="+mn-ea"/>
                <a:cs typeface="+mn-cs"/>
              </a:rPr>
              <a:t>(Simplification par factorisation si tous les CF égaux)</a:t>
            </a:r>
          </a:p>
        </p:txBody>
      </p:sp>
      <p:sp>
        <p:nvSpPr>
          <p:cNvPr id="15" name="Text Box 6">
            <a:extLst>
              <a:ext uri="{FF2B5EF4-FFF2-40B4-BE49-F238E27FC236}">
                <a16:creationId xmlns:a16="http://schemas.microsoft.com/office/drawing/2014/main" id="{7E5686D4-B6EC-4000-BC09-7EC4927C050A}"/>
              </a:ext>
            </a:extLst>
          </p:cNvPr>
          <p:cNvSpPr txBox="1">
            <a:spLocks noChangeArrowheads="1"/>
          </p:cNvSpPr>
          <p:nvPr/>
        </p:nvSpPr>
        <p:spPr bwMode="auto">
          <a:xfrm>
            <a:off x="-2434" y="561043"/>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La valeur actuelle nette : calcul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Line 5"/>
          <p:cNvSpPr>
            <a:spLocks noChangeShapeType="1"/>
          </p:cNvSpPr>
          <p:nvPr/>
        </p:nvSpPr>
        <p:spPr bwMode="auto">
          <a:xfrm flipH="1">
            <a:off x="990600" y="3932632"/>
            <a:ext cx="0" cy="1690688"/>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606" name="Text Box 6"/>
          <p:cNvSpPr txBox="1">
            <a:spLocks noChangeArrowheads="1"/>
          </p:cNvSpPr>
          <p:nvPr/>
        </p:nvSpPr>
        <p:spPr bwMode="auto">
          <a:xfrm>
            <a:off x="0" y="5626495"/>
            <a:ext cx="1905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Char char="-"/>
              <a:tabLst/>
              <a:defRPr/>
            </a:pPr>
            <a:r>
              <a:rPr kumimoji="0" lang="fr-FR" sz="2400" b="1" i="0" u="none" strike="noStrike" kern="1200" cap="none" spc="0" normalizeH="0" baseline="0" noProof="0" dirty="0">
                <a:ln>
                  <a:noFill/>
                </a:ln>
                <a:solidFill>
                  <a:srgbClr val="CC0000"/>
                </a:solidFill>
                <a:effectLst/>
                <a:uLnTx/>
                <a:uFillTx/>
                <a:latin typeface="Arial" charset="0"/>
                <a:ea typeface="+mn-ea"/>
                <a:cs typeface="+mn-cs"/>
              </a:rPr>
              <a:t>I</a:t>
            </a:r>
            <a:r>
              <a:rPr kumimoji="0" lang="fr-FR" sz="2400" b="1" i="0" u="none" strike="noStrike" kern="1200" cap="none" spc="0" normalizeH="0" baseline="-25000" noProof="0" dirty="0">
                <a:ln>
                  <a:noFill/>
                </a:ln>
                <a:solidFill>
                  <a:srgbClr val="CC0000"/>
                </a:solidFill>
                <a:effectLst/>
                <a:uLnTx/>
                <a:uFillTx/>
                <a:latin typeface="Arial" charset="0"/>
                <a:ea typeface="+mn-ea"/>
                <a:cs typeface="+mn-cs"/>
              </a:rPr>
              <a:t>0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solidFill>
                  <a:srgbClr val="CC0000"/>
                </a:solidFill>
                <a:effectLst/>
                <a:uLnTx/>
                <a:uFillTx/>
                <a:latin typeface="Arial" charset="0"/>
                <a:ea typeface="+mn-ea"/>
                <a:cs typeface="+mn-cs"/>
              </a:rPr>
              <a:t>= </a:t>
            </a:r>
            <a:r>
              <a:rPr kumimoji="0" lang="fr-FR" sz="2800" b="1" i="0" u="none" strike="noStrike" kern="1200" cap="none" spc="0" normalizeH="0" baseline="0" noProof="0" dirty="0">
                <a:ln>
                  <a:noFill/>
                </a:ln>
                <a:solidFill>
                  <a:srgbClr val="FF0000"/>
                </a:solidFill>
                <a:effectLst/>
                <a:uLnTx/>
                <a:uFillTx/>
                <a:latin typeface="Arial" charset="0"/>
                <a:ea typeface="+mn-ea"/>
                <a:cs typeface="+mn-cs"/>
              </a:rPr>
              <a:t>- 1000</a:t>
            </a:r>
            <a:endParaRPr kumimoji="0" lang="fr-FR" sz="2400" b="1" i="0" u="none" strike="noStrike" kern="1200" cap="none" spc="0" normalizeH="0" baseline="0" noProof="0" dirty="0">
              <a:ln>
                <a:noFill/>
              </a:ln>
              <a:solidFill>
                <a:srgbClr val="FF0000"/>
              </a:solidFill>
              <a:effectLst/>
              <a:uLnTx/>
              <a:uFillTx/>
              <a:latin typeface="Arial" charset="0"/>
              <a:ea typeface="+mn-ea"/>
              <a:cs typeface="+mn-cs"/>
            </a:endParaRPr>
          </a:p>
        </p:txBody>
      </p:sp>
      <p:sp>
        <p:nvSpPr>
          <p:cNvPr id="25607" name="Line 7"/>
          <p:cNvSpPr>
            <a:spLocks noChangeShapeType="1"/>
          </p:cNvSpPr>
          <p:nvPr/>
        </p:nvSpPr>
        <p:spPr bwMode="auto">
          <a:xfrm flipV="1">
            <a:off x="2286000" y="3399232"/>
            <a:ext cx="0" cy="533400"/>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608" name="Line 8"/>
          <p:cNvSpPr>
            <a:spLocks noChangeShapeType="1"/>
          </p:cNvSpPr>
          <p:nvPr/>
        </p:nvSpPr>
        <p:spPr bwMode="auto">
          <a:xfrm flipV="1">
            <a:off x="3581400" y="3399232"/>
            <a:ext cx="0" cy="533400"/>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609" name="Line 9"/>
          <p:cNvSpPr>
            <a:spLocks noChangeShapeType="1"/>
          </p:cNvSpPr>
          <p:nvPr/>
        </p:nvSpPr>
        <p:spPr bwMode="auto">
          <a:xfrm flipV="1">
            <a:off x="4876800" y="3399232"/>
            <a:ext cx="0" cy="533400"/>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610" name="Line 10"/>
          <p:cNvSpPr>
            <a:spLocks noChangeShapeType="1"/>
          </p:cNvSpPr>
          <p:nvPr/>
        </p:nvSpPr>
        <p:spPr bwMode="auto">
          <a:xfrm flipV="1">
            <a:off x="6172200" y="3399232"/>
            <a:ext cx="0" cy="533400"/>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611" name="Line 11"/>
          <p:cNvSpPr>
            <a:spLocks noChangeShapeType="1"/>
          </p:cNvSpPr>
          <p:nvPr/>
        </p:nvSpPr>
        <p:spPr bwMode="auto">
          <a:xfrm flipV="1">
            <a:off x="7467600" y="3399232"/>
            <a:ext cx="0" cy="533400"/>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612" name="Text Box 12"/>
          <p:cNvSpPr txBox="1">
            <a:spLocks noChangeArrowheads="1"/>
          </p:cNvSpPr>
          <p:nvPr/>
        </p:nvSpPr>
        <p:spPr bwMode="auto">
          <a:xfrm>
            <a:off x="2362200" y="3323032"/>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3333CC"/>
                </a:solidFill>
                <a:effectLst/>
                <a:uLnTx/>
                <a:uFillTx/>
                <a:latin typeface="Arial" charset="0"/>
                <a:ea typeface="+mn-ea"/>
                <a:cs typeface="+mn-cs"/>
              </a:rPr>
              <a:t>300</a:t>
            </a:r>
          </a:p>
        </p:txBody>
      </p:sp>
      <p:sp>
        <p:nvSpPr>
          <p:cNvPr id="25613" name="Text Box 13"/>
          <p:cNvSpPr txBox="1">
            <a:spLocks noChangeArrowheads="1"/>
          </p:cNvSpPr>
          <p:nvPr/>
        </p:nvSpPr>
        <p:spPr bwMode="auto">
          <a:xfrm>
            <a:off x="3657600" y="3323032"/>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3333CC"/>
                </a:solidFill>
                <a:effectLst/>
                <a:uLnTx/>
                <a:uFillTx/>
                <a:latin typeface="Arial" charset="0"/>
                <a:ea typeface="+mn-ea"/>
                <a:cs typeface="+mn-cs"/>
              </a:rPr>
              <a:t>300</a:t>
            </a:r>
          </a:p>
        </p:txBody>
      </p:sp>
      <p:sp>
        <p:nvSpPr>
          <p:cNvPr id="25614" name="Text Box 14"/>
          <p:cNvSpPr txBox="1">
            <a:spLocks noChangeArrowheads="1"/>
          </p:cNvSpPr>
          <p:nvPr/>
        </p:nvSpPr>
        <p:spPr bwMode="auto">
          <a:xfrm>
            <a:off x="5029200" y="3323032"/>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3333CC"/>
                </a:solidFill>
                <a:effectLst/>
                <a:uLnTx/>
                <a:uFillTx/>
                <a:latin typeface="Arial" charset="0"/>
                <a:ea typeface="+mn-ea"/>
                <a:cs typeface="+mn-cs"/>
              </a:rPr>
              <a:t>300</a:t>
            </a:r>
          </a:p>
        </p:txBody>
      </p:sp>
      <p:sp>
        <p:nvSpPr>
          <p:cNvPr id="25615" name="Text Box 15"/>
          <p:cNvSpPr txBox="1">
            <a:spLocks noChangeArrowheads="1"/>
          </p:cNvSpPr>
          <p:nvPr/>
        </p:nvSpPr>
        <p:spPr bwMode="auto">
          <a:xfrm>
            <a:off x="6248400" y="3323032"/>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3333CC"/>
                </a:solidFill>
                <a:effectLst/>
                <a:uLnTx/>
                <a:uFillTx/>
                <a:latin typeface="Arial" charset="0"/>
                <a:ea typeface="+mn-ea"/>
                <a:cs typeface="+mn-cs"/>
              </a:rPr>
              <a:t>300</a:t>
            </a:r>
          </a:p>
        </p:txBody>
      </p:sp>
      <p:sp>
        <p:nvSpPr>
          <p:cNvPr id="25616" name="Text Box 16"/>
          <p:cNvSpPr txBox="1">
            <a:spLocks noChangeArrowheads="1"/>
          </p:cNvSpPr>
          <p:nvPr/>
        </p:nvSpPr>
        <p:spPr bwMode="auto">
          <a:xfrm>
            <a:off x="7543800" y="3323032"/>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3333CC"/>
                </a:solidFill>
                <a:effectLst/>
                <a:uLnTx/>
                <a:uFillTx/>
                <a:latin typeface="Arial" charset="0"/>
                <a:ea typeface="+mn-ea"/>
                <a:cs typeface="+mn-cs"/>
              </a:rPr>
              <a:t>300</a:t>
            </a:r>
          </a:p>
        </p:txBody>
      </p:sp>
      <p:sp>
        <p:nvSpPr>
          <p:cNvPr id="25617" name="Text Box 17"/>
          <p:cNvSpPr txBox="1">
            <a:spLocks noChangeArrowheads="1"/>
          </p:cNvSpPr>
          <p:nvPr/>
        </p:nvSpPr>
        <p:spPr bwMode="auto">
          <a:xfrm>
            <a:off x="1476375" y="4596207"/>
            <a:ext cx="4418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solidFill>
                  <a:srgbClr val="FF66FF"/>
                </a:solidFill>
                <a:effectLst/>
                <a:uLnTx/>
                <a:uFillTx/>
                <a:latin typeface="Arial" charset="0"/>
                <a:ea typeface="+mn-ea"/>
                <a:cs typeface="+mn-cs"/>
              </a:rPr>
              <a:t>VAN </a:t>
            </a:r>
            <a:r>
              <a:rPr kumimoji="0" lang="fr-FR" sz="2400" b="1" i="0" u="none" strike="noStrike" kern="1200" cap="none" spc="0" normalizeH="0" baseline="0" noProof="0" dirty="0">
                <a:ln>
                  <a:noFill/>
                </a:ln>
                <a:solidFill>
                  <a:srgbClr val="CC00FF"/>
                </a:solidFill>
                <a:effectLst/>
                <a:uLnTx/>
                <a:uFillTx/>
                <a:latin typeface="Arial" charset="0"/>
                <a:ea typeface="+mn-ea"/>
                <a:cs typeface="+mn-cs"/>
              </a:rPr>
              <a:t>=</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 </a:t>
            </a:r>
            <a:r>
              <a:rPr kumimoji="0" lang="fr-FR" sz="2400" b="0" i="0" u="none" strike="noStrike" kern="1200" cap="none" spc="0" normalizeH="0" baseline="0" noProof="0" dirty="0">
                <a:ln>
                  <a:noFill/>
                </a:ln>
                <a:solidFill>
                  <a:srgbClr val="009900"/>
                </a:solidFill>
                <a:effectLst/>
                <a:uLnTx/>
                <a:uFillTx/>
                <a:latin typeface="Arial" charset="0"/>
                <a:ea typeface="+mn-ea"/>
                <a:cs typeface="+mn-cs"/>
              </a:rPr>
              <a:t>-1000 + 1137</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 </a:t>
            </a:r>
            <a:r>
              <a:rPr kumimoji="0" lang="fr-FR" sz="2400" b="0" i="0" u="none" strike="noStrike" kern="1200" cap="none" spc="0" normalizeH="0" baseline="0" noProof="0" dirty="0">
                <a:ln>
                  <a:noFill/>
                </a:ln>
                <a:solidFill>
                  <a:srgbClr val="000000"/>
                </a:solidFill>
                <a:effectLst/>
                <a:uLnTx/>
                <a:uFillTx/>
                <a:latin typeface="Arial" charset="0"/>
                <a:ea typeface="+mn-ea"/>
                <a:cs typeface="+mn-cs"/>
              </a:rPr>
              <a:t>=</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 </a:t>
            </a:r>
            <a:r>
              <a:rPr kumimoji="0" lang="fr-FR" sz="2400" b="1" i="0" u="none" strike="noStrike" kern="1200" cap="none" spc="0" normalizeH="0" baseline="0" noProof="0" dirty="0">
                <a:ln>
                  <a:noFill/>
                </a:ln>
                <a:solidFill>
                  <a:srgbClr val="CC00FF"/>
                </a:solidFill>
                <a:effectLst/>
                <a:uLnTx/>
                <a:uFillTx/>
                <a:latin typeface="Arial" charset="0"/>
                <a:ea typeface="+mn-ea"/>
                <a:cs typeface="+mn-cs"/>
              </a:rPr>
              <a:t>+137</a:t>
            </a:r>
          </a:p>
        </p:txBody>
      </p:sp>
      <p:grpSp>
        <p:nvGrpSpPr>
          <p:cNvPr id="25618" name="Group 18"/>
          <p:cNvGrpSpPr>
            <a:grpSpLocks/>
          </p:cNvGrpSpPr>
          <p:nvPr/>
        </p:nvGrpSpPr>
        <p:grpSpPr bwMode="auto">
          <a:xfrm>
            <a:off x="0" y="2637232"/>
            <a:ext cx="990600" cy="588963"/>
            <a:chOff x="0" y="1440"/>
            <a:chExt cx="624" cy="371"/>
          </a:xfrm>
        </p:grpSpPr>
        <p:sp>
          <p:nvSpPr>
            <p:cNvPr id="18515" name="Line 19"/>
            <p:cNvSpPr>
              <a:spLocks noChangeShapeType="1"/>
            </p:cNvSpPr>
            <p:nvPr/>
          </p:nvSpPr>
          <p:spPr bwMode="auto">
            <a:xfrm flipV="1">
              <a:off x="624" y="1440"/>
              <a:ext cx="0" cy="288"/>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16" name="Text Box 20"/>
            <p:cNvSpPr txBox="1">
              <a:spLocks noChangeArrowheads="1"/>
            </p:cNvSpPr>
            <p:nvPr/>
          </p:nvSpPr>
          <p:spPr bwMode="auto">
            <a:xfrm>
              <a:off x="0" y="1523"/>
              <a:ext cx="5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9900"/>
                  </a:solidFill>
                  <a:effectLst/>
                  <a:uLnTx/>
                  <a:uFillTx/>
                  <a:latin typeface="Arial" charset="0"/>
                  <a:ea typeface="+mn-ea"/>
                  <a:cs typeface="+mn-cs"/>
                </a:rPr>
                <a:t>+225</a:t>
              </a:r>
            </a:p>
          </p:txBody>
        </p:sp>
      </p:grpSp>
      <p:grpSp>
        <p:nvGrpSpPr>
          <p:cNvPr id="25621" name="Group 21"/>
          <p:cNvGrpSpPr>
            <a:grpSpLocks/>
          </p:cNvGrpSpPr>
          <p:nvPr/>
        </p:nvGrpSpPr>
        <p:grpSpPr bwMode="auto">
          <a:xfrm>
            <a:off x="0" y="3018232"/>
            <a:ext cx="990600" cy="558800"/>
            <a:chOff x="0" y="1680"/>
            <a:chExt cx="624" cy="352"/>
          </a:xfrm>
        </p:grpSpPr>
        <p:sp>
          <p:nvSpPr>
            <p:cNvPr id="18513" name="Line 22"/>
            <p:cNvSpPr>
              <a:spLocks noChangeShapeType="1"/>
            </p:cNvSpPr>
            <p:nvPr/>
          </p:nvSpPr>
          <p:spPr bwMode="auto">
            <a:xfrm flipV="1">
              <a:off x="624" y="1680"/>
              <a:ext cx="0" cy="288"/>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14" name="Text Box 23"/>
            <p:cNvSpPr txBox="1">
              <a:spLocks noChangeArrowheads="1"/>
            </p:cNvSpPr>
            <p:nvPr/>
          </p:nvSpPr>
          <p:spPr bwMode="auto">
            <a:xfrm>
              <a:off x="0" y="1744"/>
              <a:ext cx="5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9900"/>
                  </a:solidFill>
                  <a:effectLst/>
                  <a:uLnTx/>
                  <a:uFillTx/>
                  <a:latin typeface="Arial" charset="0"/>
                  <a:ea typeface="+mn-ea"/>
                  <a:cs typeface="+mn-cs"/>
                </a:rPr>
                <a:t>+248</a:t>
              </a:r>
            </a:p>
          </p:txBody>
        </p:sp>
      </p:grpSp>
      <p:grpSp>
        <p:nvGrpSpPr>
          <p:cNvPr id="25624" name="Group 24"/>
          <p:cNvGrpSpPr>
            <a:grpSpLocks/>
          </p:cNvGrpSpPr>
          <p:nvPr/>
        </p:nvGrpSpPr>
        <p:grpSpPr bwMode="auto">
          <a:xfrm>
            <a:off x="168275" y="3399232"/>
            <a:ext cx="914400" cy="554038"/>
            <a:chOff x="106" y="1920"/>
            <a:chExt cx="576" cy="349"/>
          </a:xfrm>
        </p:grpSpPr>
        <p:sp>
          <p:nvSpPr>
            <p:cNvPr id="18511" name="Line 25"/>
            <p:cNvSpPr>
              <a:spLocks noChangeShapeType="1"/>
            </p:cNvSpPr>
            <p:nvPr/>
          </p:nvSpPr>
          <p:spPr bwMode="auto">
            <a:xfrm flipV="1">
              <a:off x="624" y="1920"/>
              <a:ext cx="0" cy="336"/>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12" name="Text Box 26"/>
            <p:cNvSpPr txBox="1">
              <a:spLocks noChangeArrowheads="1"/>
            </p:cNvSpPr>
            <p:nvPr/>
          </p:nvSpPr>
          <p:spPr bwMode="auto">
            <a:xfrm>
              <a:off x="106" y="1981"/>
              <a:ext cx="5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9900"/>
                  </a:solidFill>
                  <a:effectLst/>
                  <a:uLnTx/>
                  <a:uFillTx/>
                  <a:latin typeface="Arial" charset="0"/>
                  <a:ea typeface="+mn-ea"/>
                  <a:cs typeface="+mn-cs"/>
                </a:rPr>
                <a:t>273</a:t>
              </a:r>
            </a:p>
          </p:txBody>
        </p:sp>
      </p:grpSp>
      <p:grpSp>
        <p:nvGrpSpPr>
          <p:cNvPr id="25627" name="Group 27"/>
          <p:cNvGrpSpPr>
            <a:grpSpLocks/>
          </p:cNvGrpSpPr>
          <p:nvPr/>
        </p:nvGrpSpPr>
        <p:grpSpPr bwMode="auto">
          <a:xfrm>
            <a:off x="0" y="1940320"/>
            <a:ext cx="990600" cy="492125"/>
            <a:chOff x="0" y="1038"/>
            <a:chExt cx="624" cy="310"/>
          </a:xfrm>
        </p:grpSpPr>
        <p:sp>
          <p:nvSpPr>
            <p:cNvPr id="18509" name="Line 28"/>
            <p:cNvSpPr>
              <a:spLocks noChangeShapeType="1"/>
            </p:cNvSpPr>
            <p:nvPr/>
          </p:nvSpPr>
          <p:spPr bwMode="auto">
            <a:xfrm flipV="1">
              <a:off x="624" y="1038"/>
              <a:ext cx="0" cy="240"/>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10" name="Text Box 29"/>
            <p:cNvSpPr txBox="1">
              <a:spLocks noChangeArrowheads="1"/>
            </p:cNvSpPr>
            <p:nvPr/>
          </p:nvSpPr>
          <p:spPr bwMode="auto">
            <a:xfrm>
              <a:off x="0" y="1060"/>
              <a:ext cx="5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9900"/>
                  </a:solidFill>
                  <a:effectLst/>
                  <a:uLnTx/>
                  <a:uFillTx/>
                  <a:latin typeface="Arial" charset="0"/>
                  <a:ea typeface="+mn-ea"/>
                  <a:cs typeface="+mn-cs"/>
                </a:rPr>
                <a:t>+186</a:t>
              </a:r>
            </a:p>
          </p:txBody>
        </p:sp>
      </p:grpSp>
      <p:grpSp>
        <p:nvGrpSpPr>
          <p:cNvPr id="25630" name="Group 30"/>
          <p:cNvGrpSpPr>
            <a:grpSpLocks/>
          </p:cNvGrpSpPr>
          <p:nvPr/>
        </p:nvGrpSpPr>
        <p:grpSpPr bwMode="auto">
          <a:xfrm>
            <a:off x="-14288" y="2272107"/>
            <a:ext cx="1004888" cy="558800"/>
            <a:chOff x="0" y="1240"/>
            <a:chExt cx="624" cy="327"/>
          </a:xfrm>
        </p:grpSpPr>
        <p:sp>
          <p:nvSpPr>
            <p:cNvPr id="18507" name="Line 31"/>
            <p:cNvSpPr>
              <a:spLocks noChangeShapeType="1"/>
            </p:cNvSpPr>
            <p:nvPr/>
          </p:nvSpPr>
          <p:spPr bwMode="auto">
            <a:xfrm flipV="1">
              <a:off x="624" y="1240"/>
              <a:ext cx="0" cy="240"/>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08" name="Text Box 32"/>
            <p:cNvSpPr txBox="1">
              <a:spLocks noChangeArrowheads="1"/>
            </p:cNvSpPr>
            <p:nvPr/>
          </p:nvSpPr>
          <p:spPr bwMode="auto">
            <a:xfrm>
              <a:off x="0" y="1299"/>
              <a:ext cx="576" cy="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9900"/>
                  </a:solidFill>
                  <a:effectLst/>
                  <a:uLnTx/>
                  <a:uFillTx/>
                  <a:latin typeface="Arial" charset="0"/>
                  <a:ea typeface="+mn-ea"/>
                  <a:cs typeface="+mn-cs"/>
                </a:rPr>
                <a:t>+205</a:t>
              </a:r>
            </a:p>
          </p:txBody>
        </p:sp>
      </p:grpSp>
      <p:sp>
        <p:nvSpPr>
          <p:cNvPr id="25633" name="Text Box 33"/>
          <p:cNvSpPr txBox="1">
            <a:spLocks noChangeArrowheads="1"/>
          </p:cNvSpPr>
          <p:nvPr/>
        </p:nvSpPr>
        <p:spPr bwMode="auto">
          <a:xfrm>
            <a:off x="250825" y="1429145"/>
            <a:ext cx="18002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3600" b="1" i="0" u="none" strike="noStrike" kern="1200" cap="none" spc="0" normalizeH="0" baseline="0" noProof="0">
                <a:ln>
                  <a:noFill/>
                </a:ln>
                <a:solidFill>
                  <a:srgbClr val="009900"/>
                </a:solidFill>
                <a:effectLst/>
                <a:uLnTx/>
                <a:uFillTx/>
                <a:latin typeface="Arial" charset="0"/>
                <a:ea typeface="+mn-ea"/>
                <a:cs typeface="Arial" charset="0"/>
              </a:rPr>
              <a:t>Σ</a:t>
            </a:r>
            <a:r>
              <a:rPr kumimoji="0" lang="fr-FR" sz="2800" b="1" i="0" u="none" strike="noStrike" kern="1200" cap="none" spc="0" normalizeH="0" baseline="0" noProof="0">
                <a:ln>
                  <a:noFill/>
                </a:ln>
                <a:solidFill>
                  <a:srgbClr val="009900"/>
                </a:solidFill>
                <a:effectLst/>
                <a:uLnTx/>
                <a:uFillTx/>
                <a:latin typeface="Arial" charset="0"/>
                <a:ea typeface="+mn-ea"/>
                <a:cs typeface="Arial" charset="0"/>
              </a:rPr>
              <a:t> </a:t>
            </a:r>
            <a:r>
              <a:rPr kumimoji="0" lang="fr-FR" sz="2400" b="1" i="0" u="none" strike="noStrike" kern="1200" cap="none" spc="0" normalizeH="0" baseline="0" noProof="0">
                <a:ln>
                  <a:noFill/>
                </a:ln>
                <a:solidFill>
                  <a:srgbClr val="009900"/>
                </a:solidFill>
                <a:effectLst/>
                <a:uLnTx/>
                <a:uFillTx/>
                <a:latin typeface="Arial" charset="0"/>
                <a:ea typeface="+mn-ea"/>
                <a:cs typeface="+mn-cs"/>
              </a:rPr>
              <a:t>= </a:t>
            </a:r>
            <a:r>
              <a:rPr kumimoji="0" lang="fr-FR" sz="2800" b="1" i="0" u="none" strike="noStrike" kern="1200" cap="none" spc="0" normalizeH="0" baseline="0" noProof="0">
                <a:ln>
                  <a:noFill/>
                </a:ln>
                <a:solidFill>
                  <a:srgbClr val="009900"/>
                </a:solidFill>
                <a:effectLst/>
                <a:uLnTx/>
                <a:uFillTx/>
                <a:latin typeface="Arial" charset="0"/>
                <a:ea typeface="+mn-ea"/>
                <a:cs typeface="+mn-cs"/>
              </a:rPr>
              <a:t>1137</a:t>
            </a:r>
          </a:p>
        </p:txBody>
      </p:sp>
      <p:grpSp>
        <p:nvGrpSpPr>
          <p:cNvPr id="25634" name="Group 34"/>
          <p:cNvGrpSpPr>
            <a:grpSpLocks/>
          </p:cNvGrpSpPr>
          <p:nvPr/>
        </p:nvGrpSpPr>
        <p:grpSpPr bwMode="auto">
          <a:xfrm>
            <a:off x="1082675" y="3086495"/>
            <a:ext cx="1938338" cy="430212"/>
            <a:chOff x="682" y="1723"/>
            <a:chExt cx="1221" cy="271"/>
          </a:xfrm>
        </p:grpSpPr>
        <p:sp>
          <p:nvSpPr>
            <p:cNvPr id="18505" name="Line 35"/>
            <p:cNvSpPr>
              <a:spLocks noChangeShapeType="1"/>
            </p:cNvSpPr>
            <p:nvPr/>
          </p:nvSpPr>
          <p:spPr bwMode="auto">
            <a:xfrm flipH="1">
              <a:off x="682" y="1898"/>
              <a:ext cx="743" cy="96"/>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06" name="Text Box 36"/>
            <p:cNvSpPr txBox="1">
              <a:spLocks noChangeArrowheads="1"/>
            </p:cNvSpPr>
            <p:nvPr/>
          </p:nvSpPr>
          <p:spPr bwMode="auto">
            <a:xfrm>
              <a:off x="821" y="1723"/>
              <a:ext cx="108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00"/>
                  </a:solidFill>
                  <a:effectLst/>
                  <a:uLnTx/>
                  <a:uFillTx/>
                  <a:latin typeface="Arial" charset="0"/>
                  <a:ea typeface="+mn-ea"/>
                  <a:cs typeface="+mn-cs"/>
                </a:rPr>
                <a:t>300 x (1+0,1) </a:t>
              </a:r>
              <a:r>
                <a:rPr kumimoji="0" lang="fr-FR" sz="1600" b="1" i="0" u="none" strike="noStrike" kern="1200" cap="none" spc="0" normalizeH="0" baseline="30000" noProof="0">
                  <a:ln>
                    <a:noFill/>
                  </a:ln>
                  <a:solidFill>
                    <a:srgbClr val="000000"/>
                  </a:solidFill>
                  <a:effectLst/>
                  <a:uLnTx/>
                  <a:uFillTx/>
                  <a:latin typeface="Arial" charset="0"/>
                  <a:ea typeface="+mn-ea"/>
                  <a:cs typeface="+mn-cs"/>
                </a:rPr>
                <a:t>-1</a:t>
              </a:r>
            </a:p>
          </p:txBody>
        </p:sp>
      </p:grpSp>
      <p:grpSp>
        <p:nvGrpSpPr>
          <p:cNvPr id="25637" name="Group 37"/>
          <p:cNvGrpSpPr>
            <a:grpSpLocks/>
          </p:cNvGrpSpPr>
          <p:nvPr/>
        </p:nvGrpSpPr>
        <p:grpSpPr bwMode="auto">
          <a:xfrm>
            <a:off x="1108075" y="2592782"/>
            <a:ext cx="2924175" cy="754063"/>
            <a:chOff x="698" y="1412"/>
            <a:chExt cx="1842" cy="475"/>
          </a:xfrm>
        </p:grpSpPr>
        <p:grpSp>
          <p:nvGrpSpPr>
            <p:cNvPr id="18501" name="Group 38"/>
            <p:cNvGrpSpPr>
              <a:grpSpLocks/>
            </p:cNvGrpSpPr>
            <p:nvPr/>
          </p:nvGrpSpPr>
          <p:grpSpPr bwMode="auto">
            <a:xfrm>
              <a:off x="698" y="1585"/>
              <a:ext cx="1562" cy="302"/>
              <a:chOff x="698" y="1585"/>
              <a:chExt cx="1562" cy="285"/>
            </a:xfrm>
          </p:grpSpPr>
          <p:sp>
            <p:nvSpPr>
              <p:cNvPr id="18503" name="Line 39"/>
              <p:cNvSpPr>
                <a:spLocks noChangeShapeType="1"/>
              </p:cNvSpPr>
              <p:nvPr/>
            </p:nvSpPr>
            <p:spPr bwMode="auto">
              <a:xfrm flipH="1">
                <a:off x="698" y="1585"/>
                <a:ext cx="1550" cy="186"/>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04" name="Line 40"/>
              <p:cNvSpPr>
                <a:spLocks noChangeShapeType="1"/>
              </p:cNvSpPr>
              <p:nvPr/>
            </p:nvSpPr>
            <p:spPr bwMode="auto">
              <a:xfrm>
                <a:off x="2260" y="1586"/>
                <a:ext cx="0" cy="28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18502" name="Text Box 41"/>
            <p:cNvSpPr txBox="1">
              <a:spLocks noChangeArrowheads="1"/>
            </p:cNvSpPr>
            <p:nvPr/>
          </p:nvSpPr>
          <p:spPr bwMode="auto">
            <a:xfrm>
              <a:off x="1467" y="1412"/>
              <a:ext cx="10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00"/>
                  </a:solidFill>
                  <a:effectLst/>
                  <a:uLnTx/>
                  <a:uFillTx/>
                  <a:latin typeface="Arial" charset="0"/>
                  <a:ea typeface="+mn-ea"/>
                  <a:cs typeface="+mn-cs"/>
                </a:rPr>
                <a:t>300 x (1+0,1) </a:t>
              </a:r>
              <a:r>
                <a:rPr kumimoji="0" lang="fr-FR" sz="1600" b="1" i="0" u="none" strike="noStrike" kern="1200" cap="none" spc="0" normalizeH="0" baseline="30000" noProof="0">
                  <a:ln>
                    <a:noFill/>
                  </a:ln>
                  <a:solidFill>
                    <a:srgbClr val="000000"/>
                  </a:solidFill>
                  <a:effectLst/>
                  <a:uLnTx/>
                  <a:uFillTx/>
                  <a:latin typeface="Arial" charset="0"/>
                  <a:ea typeface="+mn-ea"/>
                  <a:cs typeface="+mn-cs"/>
                </a:rPr>
                <a:t>-2</a:t>
              </a:r>
            </a:p>
          </p:txBody>
        </p:sp>
      </p:grpSp>
      <p:grpSp>
        <p:nvGrpSpPr>
          <p:cNvPr id="25642" name="Group 42"/>
          <p:cNvGrpSpPr>
            <a:grpSpLocks/>
          </p:cNvGrpSpPr>
          <p:nvPr/>
        </p:nvGrpSpPr>
        <p:grpSpPr bwMode="auto">
          <a:xfrm>
            <a:off x="1152525" y="2111770"/>
            <a:ext cx="4144963" cy="1193800"/>
            <a:chOff x="726" y="1109"/>
            <a:chExt cx="2611" cy="752"/>
          </a:xfrm>
        </p:grpSpPr>
        <p:sp>
          <p:nvSpPr>
            <p:cNvPr id="18497" name="Text Box 43"/>
            <p:cNvSpPr txBox="1">
              <a:spLocks noChangeArrowheads="1"/>
            </p:cNvSpPr>
            <p:nvPr/>
          </p:nvSpPr>
          <p:spPr bwMode="auto">
            <a:xfrm>
              <a:off x="2060" y="1109"/>
              <a:ext cx="127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00"/>
                  </a:solidFill>
                  <a:effectLst/>
                  <a:uLnTx/>
                  <a:uFillTx/>
                  <a:latin typeface="Arial" charset="0"/>
                  <a:ea typeface="+mn-ea"/>
                  <a:cs typeface="+mn-cs"/>
                </a:rPr>
                <a:t>300 x (1+0,1) </a:t>
              </a:r>
              <a:r>
                <a:rPr kumimoji="0" lang="fr-FR" sz="1600" b="1" i="0" u="none" strike="noStrike" kern="1200" cap="none" spc="0" normalizeH="0" baseline="30000" noProof="0">
                  <a:ln>
                    <a:noFill/>
                  </a:ln>
                  <a:solidFill>
                    <a:srgbClr val="000000"/>
                  </a:solidFill>
                  <a:effectLst/>
                  <a:uLnTx/>
                  <a:uFillTx/>
                  <a:latin typeface="Arial" charset="0"/>
                  <a:ea typeface="+mn-ea"/>
                  <a:cs typeface="+mn-cs"/>
                </a:rPr>
                <a:t>-3</a:t>
              </a:r>
            </a:p>
          </p:txBody>
        </p:sp>
        <p:grpSp>
          <p:nvGrpSpPr>
            <p:cNvPr id="18498" name="Group 44"/>
            <p:cNvGrpSpPr>
              <a:grpSpLocks/>
            </p:cNvGrpSpPr>
            <p:nvPr/>
          </p:nvGrpSpPr>
          <p:grpSpPr bwMode="auto">
            <a:xfrm>
              <a:off x="726" y="1249"/>
              <a:ext cx="2331" cy="612"/>
              <a:chOff x="726" y="1249"/>
              <a:chExt cx="2331" cy="612"/>
            </a:xfrm>
          </p:grpSpPr>
          <p:sp>
            <p:nvSpPr>
              <p:cNvPr id="18499" name="Line 45"/>
              <p:cNvSpPr>
                <a:spLocks noChangeShapeType="1"/>
              </p:cNvSpPr>
              <p:nvPr/>
            </p:nvSpPr>
            <p:spPr bwMode="auto">
              <a:xfrm flipH="1">
                <a:off x="726" y="1249"/>
                <a:ext cx="2328" cy="274"/>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500" name="Line 46"/>
              <p:cNvSpPr>
                <a:spLocks noChangeShapeType="1"/>
              </p:cNvSpPr>
              <p:nvPr/>
            </p:nvSpPr>
            <p:spPr bwMode="auto">
              <a:xfrm>
                <a:off x="3057" y="1267"/>
                <a:ext cx="0" cy="59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grpSp>
        <p:nvGrpSpPr>
          <p:cNvPr id="25647" name="Group 47"/>
          <p:cNvGrpSpPr>
            <a:grpSpLocks/>
          </p:cNvGrpSpPr>
          <p:nvPr/>
        </p:nvGrpSpPr>
        <p:grpSpPr bwMode="auto">
          <a:xfrm>
            <a:off x="1149350" y="1603770"/>
            <a:ext cx="5354638" cy="1687512"/>
            <a:chOff x="724" y="789"/>
            <a:chExt cx="3373" cy="1063"/>
          </a:xfrm>
        </p:grpSpPr>
        <p:sp>
          <p:nvSpPr>
            <p:cNvPr id="18493" name="Text Box 48"/>
            <p:cNvSpPr txBox="1">
              <a:spLocks noChangeArrowheads="1"/>
            </p:cNvSpPr>
            <p:nvPr/>
          </p:nvSpPr>
          <p:spPr bwMode="auto">
            <a:xfrm>
              <a:off x="2927" y="789"/>
              <a:ext cx="11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00"/>
                  </a:solidFill>
                  <a:effectLst/>
                  <a:uLnTx/>
                  <a:uFillTx/>
                  <a:latin typeface="Arial" charset="0"/>
                  <a:ea typeface="+mn-ea"/>
                  <a:cs typeface="+mn-cs"/>
                </a:rPr>
                <a:t>300 x (1+0,1) </a:t>
              </a:r>
              <a:r>
                <a:rPr kumimoji="0" lang="fr-FR" sz="1600" b="1" i="0" u="none" strike="noStrike" kern="1200" cap="none" spc="0" normalizeH="0" baseline="30000" noProof="0">
                  <a:ln>
                    <a:noFill/>
                  </a:ln>
                  <a:solidFill>
                    <a:srgbClr val="000000"/>
                  </a:solidFill>
                  <a:effectLst/>
                  <a:uLnTx/>
                  <a:uFillTx/>
                  <a:latin typeface="Arial" charset="0"/>
                  <a:ea typeface="+mn-ea"/>
                  <a:cs typeface="+mn-cs"/>
                </a:rPr>
                <a:t>-4</a:t>
              </a:r>
            </a:p>
          </p:txBody>
        </p:sp>
        <p:grpSp>
          <p:nvGrpSpPr>
            <p:cNvPr id="18494" name="Group 49"/>
            <p:cNvGrpSpPr>
              <a:grpSpLocks/>
            </p:cNvGrpSpPr>
            <p:nvPr/>
          </p:nvGrpSpPr>
          <p:grpSpPr bwMode="auto">
            <a:xfrm>
              <a:off x="724" y="955"/>
              <a:ext cx="3166" cy="897"/>
              <a:chOff x="724" y="955"/>
              <a:chExt cx="3166" cy="897"/>
            </a:xfrm>
          </p:grpSpPr>
          <p:sp>
            <p:nvSpPr>
              <p:cNvPr id="18495" name="Line 50"/>
              <p:cNvSpPr>
                <a:spLocks noChangeShapeType="1"/>
              </p:cNvSpPr>
              <p:nvPr/>
            </p:nvSpPr>
            <p:spPr bwMode="auto">
              <a:xfrm flipH="1">
                <a:off x="724" y="955"/>
                <a:ext cx="3162" cy="345"/>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96" name="Line 51"/>
              <p:cNvSpPr>
                <a:spLocks noChangeShapeType="1"/>
              </p:cNvSpPr>
              <p:nvPr/>
            </p:nvSpPr>
            <p:spPr bwMode="auto">
              <a:xfrm flipV="1">
                <a:off x="3890" y="966"/>
                <a:ext cx="0" cy="88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grpSp>
        <p:nvGrpSpPr>
          <p:cNvPr id="25652" name="Group 52"/>
          <p:cNvGrpSpPr>
            <a:grpSpLocks/>
          </p:cNvGrpSpPr>
          <p:nvPr/>
        </p:nvGrpSpPr>
        <p:grpSpPr bwMode="auto">
          <a:xfrm>
            <a:off x="1076325" y="1051320"/>
            <a:ext cx="6900863" cy="2254250"/>
            <a:chOff x="678" y="441"/>
            <a:chExt cx="4347" cy="1420"/>
          </a:xfrm>
        </p:grpSpPr>
        <p:sp>
          <p:nvSpPr>
            <p:cNvPr id="18489" name="Text Box 53"/>
            <p:cNvSpPr txBox="1">
              <a:spLocks noChangeArrowheads="1"/>
            </p:cNvSpPr>
            <p:nvPr/>
          </p:nvSpPr>
          <p:spPr bwMode="auto">
            <a:xfrm>
              <a:off x="3731" y="441"/>
              <a:ext cx="12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00"/>
                  </a:solidFill>
                  <a:effectLst/>
                  <a:uLnTx/>
                  <a:uFillTx/>
                  <a:latin typeface="Arial" charset="0"/>
                  <a:ea typeface="+mn-ea"/>
                  <a:cs typeface="+mn-cs"/>
                </a:rPr>
                <a:t>300 x (1+0,1) </a:t>
              </a:r>
              <a:r>
                <a:rPr kumimoji="0" lang="fr-FR" sz="1600" b="1" i="0" u="none" strike="noStrike" kern="1200" cap="none" spc="0" normalizeH="0" baseline="30000" noProof="0">
                  <a:ln>
                    <a:noFill/>
                  </a:ln>
                  <a:solidFill>
                    <a:srgbClr val="000000"/>
                  </a:solidFill>
                  <a:effectLst/>
                  <a:uLnTx/>
                  <a:uFillTx/>
                  <a:latin typeface="Arial" charset="0"/>
                  <a:ea typeface="+mn-ea"/>
                  <a:cs typeface="+mn-cs"/>
                </a:rPr>
                <a:t>–5</a:t>
              </a:r>
              <a:endParaRPr kumimoji="0" lang="fr-FR" sz="1600" b="1" i="0" u="none" strike="noStrike" kern="1200" cap="none" spc="0" normalizeH="0" baseline="0" noProof="0">
                <a:ln>
                  <a:noFill/>
                </a:ln>
                <a:solidFill>
                  <a:srgbClr val="000000"/>
                </a:solidFill>
                <a:effectLst/>
                <a:uLnTx/>
                <a:uFillTx/>
                <a:latin typeface="Arial" charset="0"/>
                <a:ea typeface="+mn-ea"/>
                <a:cs typeface="+mn-cs"/>
              </a:endParaRPr>
            </a:p>
          </p:txBody>
        </p:sp>
        <p:grpSp>
          <p:nvGrpSpPr>
            <p:cNvPr id="18490" name="Group 54"/>
            <p:cNvGrpSpPr>
              <a:grpSpLocks/>
            </p:cNvGrpSpPr>
            <p:nvPr/>
          </p:nvGrpSpPr>
          <p:grpSpPr bwMode="auto">
            <a:xfrm>
              <a:off x="678" y="638"/>
              <a:ext cx="4036" cy="1223"/>
              <a:chOff x="678" y="638"/>
              <a:chExt cx="4036" cy="1223"/>
            </a:xfrm>
          </p:grpSpPr>
          <p:sp>
            <p:nvSpPr>
              <p:cNvPr id="18491" name="Line 55"/>
              <p:cNvSpPr>
                <a:spLocks noChangeShapeType="1"/>
              </p:cNvSpPr>
              <p:nvPr/>
            </p:nvSpPr>
            <p:spPr bwMode="auto">
              <a:xfrm flipH="1">
                <a:off x="678" y="643"/>
                <a:ext cx="4031" cy="425"/>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92" name="Line 56"/>
              <p:cNvSpPr>
                <a:spLocks noChangeShapeType="1"/>
              </p:cNvSpPr>
              <p:nvPr/>
            </p:nvSpPr>
            <p:spPr bwMode="auto">
              <a:xfrm flipV="1">
                <a:off x="4714" y="638"/>
                <a:ext cx="0" cy="122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grpSp>
        <p:nvGrpSpPr>
          <p:cNvPr id="25657" name="Group 57"/>
          <p:cNvGrpSpPr>
            <a:grpSpLocks/>
          </p:cNvGrpSpPr>
          <p:nvPr/>
        </p:nvGrpSpPr>
        <p:grpSpPr bwMode="auto">
          <a:xfrm>
            <a:off x="1535113" y="4972445"/>
            <a:ext cx="1690688" cy="835025"/>
            <a:chOff x="1789" y="3276"/>
            <a:chExt cx="1065" cy="526"/>
          </a:xfrm>
        </p:grpSpPr>
        <p:sp>
          <p:nvSpPr>
            <p:cNvPr id="18487" name="Rectangle 58"/>
            <p:cNvSpPr>
              <a:spLocks noChangeArrowheads="1"/>
            </p:cNvSpPr>
            <p:nvPr/>
          </p:nvSpPr>
          <p:spPr bwMode="auto">
            <a:xfrm>
              <a:off x="1789" y="3434"/>
              <a:ext cx="1049"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kern="1200" cap="none" spc="0" normalizeH="0" baseline="0" noProof="0" dirty="0">
                  <a:ln>
                    <a:noFill/>
                  </a:ln>
                  <a:solidFill>
                    <a:srgbClr val="CC0000"/>
                  </a:solidFill>
                  <a:effectLst/>
                  <a:uLnTx/>
                  <a:uFillTx/>
                  <a:latin typeface="Arial" charset="0"/>
                  <a:ea typeface="+mn-ea"/>
                  <a:cs typeface="+mn-cs"/>
                </a:rPr>
                <a:t>Investissement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kern="1200" cap="none" spc="0" normalizeH="0" baseline="0" noProof="0" dirty="0">
                  <a:ln>
                    <a:noFill/>
                  </a:ln>
                  <a:solidFill>
                    <a:srgbClr val="CC0000"/>
                  </a:solidFill>
                  <a:effectLst/>
                  <a:uLnTx/>
                  <a:uFillTx/>
                  <a:latin typeface="Arial" charset="0"/>
                  <a:ea typeface="+mn-ea"/>
                  <a:cs typeface="+mn-cs"/>
                </a:rPr>
                <a:t>initial (décaissé)</a:t>
              </a:r>
            </a:p>
          </p:txBody>
        </p:sp>
        <p:sp>
          <p:nvSpPr>
            <p:cNvPr id="18488" name="Line 59"/>
            <p:cNvSpPr>
              <a:spLocks noChangeShapeType="1"/>
            </p:cNvSpPr>
            <p:nvPr/>
          </p:nvSpPr>
          <p:spPr bwMode="auto">
            <a:xfrm flipH="1">
              <a:off x="2632" y="3276"/>
              <a:ext cx="222" cy="158"/>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nvGrpSpPr>
          <p:cNvPr id="25660" name="Group 60"/>
          <p:cNvGrpSpPr>
            <a:grpSpLocks/>
          </p:cNvGrpSpPr>
          <p:nvPr/>
        </p:nvGrpSpPr>
        <p:grpSpPr bwMode="auto">
          <a:xfrm>
            <a:off x="3319263" y="4970858"/>
            <a:ext cx="3068325" cy="1914526"/>
            <a:chOff x="2908" y="3275"/>
            <a:chExt cx="1977" cy="1206"/>
          </a:xfrm>
        </p:grpSpPr>
        <p:sp>
          <p:nvSpPr>
            <p:cNvPr id="18485" name="Rectangle 61"/>
            <p:cNvSpPr>
              <a:spLocks noChangeArrowheads="1"/>
            </p:cNvSpPr>
            <p:nvPr/>
          </p:nvSpPr>
          <p:spPr bwMode="auto">
            <a:xfrm>
              <a:off x="2908" y="3434"/>
              <a:ext cx="1977" cy="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kern="1200" cap="none" spc="0" normalizeH="0" baseline="0" noProof="0" dirty="0">
                  <a:ln>
                    <a:noFill/>
                  </a:ln>
                  <a:solidFill>
                    <a:srgbClr val="009900"/>
                  </a:solidFill>
                  <a:effectLst/>
                  <a:uLnTx/>
                  <a:uFillTx/>
                  <a:latin typeface="Arial" charset="0"/>
                  <a:ea typeface="+mn-ea"/>
                  <a:cs typeface="+mn-cs"/>
                </a:rPr>
                <a:t>Somme des encaissements nets </a:t>
              </a:r>
              <a:r>
                <a:rPr kumimoji="0" lang="fr-FR" sz="1600" b="1" i="0" u="none" strike="noStrike" kern="1200" cap="none" spc="0" normalizeH="0" baseline="0" noProof="0" dirty="0">
                  <a:ln>
                    <a:noFill/>
                  </a:ln>
                  <a:solidFill>
                    <a:srgbClr val="008000"/>
                  </a:solidFill>
                  <a:effectLst/>
                  <a:uLnTx/>
                  <a:uFillTx/>
                  <a:latin typeface="Arial" charset="0"/>
                  <a:ea typeface="+mn-ea"/>
                  <a:cs typeface="+mn-cs"/>
                </a:rPr>
                <a:t>actualisés </a:t>
              </a:r>
              <a:r>
                <a:rPr kumimoji="0" lang="fr-FR" sz="1600" b="0" i="0" u="none" strike="noStrike" kern="1200" cap="none" spc="0" normalizeH="0" baseline="0" noProof="0" dirty="0">
                  <a:ln>
                    <a:noFill/>
                  </a:ln>
                  <a:solidFill>
                    <a:srgbClr val="009900"/>
                  </a:solidFill>
                  <a:effectLst/>
                  <a:uLnTx/>
                  <a:uFillTx/>
                  <a:latin typeface="Arial" charset="0"/>
                  <a:ea typeface="+mn-ea"/>
                  <a:cs typeface="+mn-cs"/>
                </a:rPr>
                <a:t>(homogènes)</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charset="0"/>
                  <a:ea typeface="+mn-ea"/>
                  <a:cs typeface="+mn-cs"/>
                </a:rPr>
                <a:t>(les 5 x 300 actualisés à 10% sur 5 années sont équivalents à 1137 de monnaie d'aujourd'hui, homogène en valeur avec les 1000 investit </a:t>
              </a:r>
              <a:r>
                <a:rPr kumimoji="0" lang="fr-FR" sz="1400" b="0" i="0" u="none" strike="noStrike" kern="1200" cap="none" spc="0" normalizeH="0" baseline="0" noProof="0" dirty="0" err="1">
                  <a:ln>
                    <a:noFill/>
                  </a:ln>
                  <a:solidFill>
                    <a:srgbClr val="000000"/>
                  </a:solidFill>
                  <a:effectLst/>
                  <a:uLnTx/>
                  <a:uFillTx/>
                  <a:latin typeface="Arial" charset="0"/>
                  <a:ea typeface="+mn-ea"/>
                  <a:cs typeface="+mn-cs"/>
                </a:rPr>
                <a:t>aujour'd'hui</a:t>
              </a:r>
              <a:r>
                <a:rPr kumimoji="0" lang="fr-FR" sz="1400" b="0" i="0" u="none" strike="noStrike" kern="1200" cap="none" spc="0" normalizeH="0" baseline="0" noProof="0" dirty="0">
                  <a:ln>
                    <a:noFill/>
                  </a:ln>
                  <a:solidFill>
                    <a:srgbClr val="000000"/>
                  </a:solidFill>
                  <a:effectLst/>
                  <a:uLnTx/>
                  <a:uFillTx/>
                  <a:latin typeface="Arial" charset="0"/>
                  <a:ea typeface="+mn-ea"/>
                  <a:cs typeface="+mn-cs"/>
                </a:rPr>
                <a:t>)</a:t>
              </a:r>
            </a:p>
          </p:txBody>
        </p:sp>
        <p:sp>
          <p:nvSpPr>
            <p:cNvPr id="18486" name="Line 62"/>
            <p:cNvSpPr>
              <a:spLocks noChangeShapeType="1"/>
            </p:cNvSpPr>
            <p:nvPr/>
          </p:nvSpPr>
          <p:spPr bwMode="auto">
            <a:xfrm>
              <a:off x="3472" y="3275"/>
              <a:ext cx="243" cy="159"/>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nvGrpSpPr>
          <p:cNvPr id="25663" name="Group 63"/>
          <p:cNvGrpSpPr>
            <a:grpSpLocks/>
          </p:cNvGrpSpPr>
          <p:nvPr/>
        </p:nvGrpSpPr>
        <p:grpSpPr bwMode="auto">
          <a:xfrm>
            <a:off x="685800" y="3780232"/>
            <a:ext cx="7848600" cy="701675"/>
            <a:chOff x="432" y="2326"/>
            <a:chExt cx="4944" cy="442"/>
          </a:xfrm>
        </p:grpSpPr>
        <p:grpSp>
          <p:nvGrpSpPr>
            <p:cNvPr id="18469" name="Group 64"/>
            <p:cNvGrpSpPr>
              <a:grpSpLocks/>
            </p:cNvGrpSpPr>
            <p:nvPr/>
          </p:nvGrpSpPr>
          <p:grpSpPr bwMode="auto">
            <a:xfrm>
              <a:off x="432" y="2326"/>
              <a:ext cx="4944" cy="442"/>
              <a:chOff x="432" y="2160"/>
              <a:chExt cx="4944" cy="442"/>
            </a:xfrm>
          </p:grpSpPr>
          <p:grpSp>
            <p:nvGrpSpPr>
              <p:cNvPr id="18471" name="Group 65"/>
              <p:cNvGrpSpPr>
                <a:grpSpLocks/>
              </p:cNvGrpSpPr>
              <p:nvPr/>
            </p:nvGrpSpPr>
            <p:grpSpPr bwMode="auto">
              <a:xfrm>
                <a:off x="624" y="2160"/>
                <a:ext cx="4752" cy="192"/>
                <a:chOff x="624" y="2160"/>
                <a:chExt cx="4752" cy="192"/>
              </a:xfrm>
            </p:grpSpPr>
            <p:sp>
              <p:nvSpPr>
                <p:cNvPr id="18478" name="Line 66"/>
                <p:cNvSpPr>
                  <a:spLocks noChangeShapeType="1"/>
                </p:cNvSpPr>
                <p:nvPr/>
              </p:nvSpPr>
              <p:spPr bwMode="auto">
                <a:xfrm>
                  <a:off x="624" y="2256"/>
                  <a:ext cx="4752"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79" name="Line 67"/>
                <p:cNvSpPr>
                  <a:spLocks noChangeShapeType="1"/>
                </p:cNvSpPr>
                <p:nvPr/>
              </p:nvSpPr>
              <p:spPr bwMode="auto">
                <a:xfrm>
                  <a:off x="624" y="21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80" name="Line 68"/>
                <p:cNvSpPr>
                  <a:spLocks noChangeShapeType="1"/>
                </p:cNvSpPr>
                <p:nvPr/>
              </p:nvSpPr>
              <p:spPr bwMode="auto">
                <a:xfrm>
                  <a:off x="1440" y="21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81" name="Line 69"/>
                <p:cNvSpPr>
                  <a:spLocks noChangeShapeType="1"/>
                </p:cNvSpPr>
                <p:nvPr/>
              </p:nvSpPr>
              <p:spPr bwMode="auto">
                <a:xfrm>
                  <a:off x="3072" y="21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82" name="Line 70"/>
                <p:cNvSpPr>
                  <a:spLocks noChangeShapeType="1"/>
                </p:cNvSpPr>
                <p:nvPr/>
              </p:nvSpPr>
              <p:spPr bwMode="auto">
                <a:xfrm>
                  <a:off x="3888" y="21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83" name="Line 71"/>
                <p:cNvSpPr>
                  <a:spLocks noChangeShapeType="1"/>
                </p:cNvSpPr>
                <p:nvPr/>
              </p:nvSpPr>
              <p:spPr bwMode="auto">
                <a:xfrm>
                  <a:off x="2256" y="21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484" name="Line 72"/>
                <p:cNvSpPr>
                  <a:spLocks noChangeShapeType="1"/>
                </p:cNvSpPr>
                <p:nvPr/>
              </p:nvSpPr>
              <p:spPr bwMode="auto">
                <a:xfrm>
                  <a:off x="4704" y="21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18472" name="Text Box 73"/>
              <p:cNvSpPr txBox="1">
                <a:spLocks noChangeArrowheads="1"/>
              </p:cNvSpPr>
              <p:nvPr/>
            </p:nvSpPr>
            <p:spPr bwMode="auto">
              <a:xfrm>
                <a:off x="432" y="235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0</a:t>
                </a:r>
              </a:p>
            </p:txBody>
          </p:sp>
          <p:sp>
            <p:nvSpPr>
              <p:cNvPr id="18473" name="Text Box 74"/>
              <p:cNvSpPr txBox="1">
                <a:spLocks noChangeArrowheads="1"/>
              </p:cNvSpPr>
              <p:nvPr/>
            </p:nvSpPr>
            <p:spPr bwMode="auto">
              <a:xfrm>
                <a:off x="1344" y="235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1</a:t>
                </a:r>
              </a:p>
            </p:txBody>
          </p:sp>
          <p:sp>
            <p:nvSpPr>
              <p:cNvPr id="18474" name="Text Box 75"/>
              <p:cNvSpPr txBox="1">
                <a:spLocks noChangeArrowheads="1"/>
              </p:cNvSpPr>
              <p:nvPr/>
            </p:nvSpPr>
            <p:spPr bwMode="auto">
              <a:xfrm>
                <a:off x="2160" y="235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2</a:t>
                </a:r>
              </a:p>
            </p:txBody>
          </p:sp>
          <p:sp>
            <p:nvSpPr>
              <p:cNvPr id="18475" name="Text Box 76"/>
              <p:cNvSpPr txBox="1">
                <a:spLocks noChangeArrowheads="1"/>
              </p:cNvSpPr>
              <p:nvPr/>
            </p:nvSpPr>
            <p:spPr bwMode="auto">
              <a:xfrm>
                <a:off x="2976" y="235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3</a:t>
                </a:r>
              </a:p>
            </p:txBody>
          </p:sp>
          <p:sp>
            <p:nvSpPr>
              <p:cNvPr id="18476" name="Text Box 77"/>
              <p:cNvSpPr txBox="1">
                <a:spLocks noChangeArrowheads="1"/>
              </p:cNvSpPr>
              <p:nvPr/>
            </p:nvSpPr>
            <p:spPr bwMode="auto">
              <a:xfrm>
                <a:off x="3792" y="235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4</a:t>
                </a:r>
              </a:p>
            </p:txBody>
          </p:sp>
          <p:sp>
            <p:nvSpPr>
              <p:cNvPr id="18477" name="Text Box 78"/>
              <p:cNvSpPr txBox="1">
                <a:spLocks noChangeArrowheads="1"/>
              </p:cNvSpPr>
              <p:nvPr/>
            </p:nvSpPr>
            <p:spPr bwMode="auto">
              <a:xfrm>
                <a:off x="4608" y="235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5</a:t>
                </a:r>
              </a:p>
            </p:txBody>
          </p:sp>
        </p:grpSp>
        <p:sp>
          <p:nvSpPr>
            <p:cNvPr id="18470" name="Text Box 79"/>
            <p:cNvSpPr txBox="1">
              <a:spLocks noChangeArrowheads="1"/>
            </p:cNvSpPr>
            <p:nvPr/>
          </p:nvSpPr>
          <p:spPr bwMode="auto">
            <a:xfrm>
              <a:off x="4744" y="2506"/>
              <a:ext cx="580"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charset="0"/>
                  <a:ea typeface="+mn-ea"/>
                  <a:cs typeface="+mn-cs"/>
                </a:rPr>
                <a:t>Le temps</a:t>
              </a:r>
            </a:p>
          </p:txBody>
        </p:sp>
      </p:grpSp>
      <p:sp>
        <p:nvSpPr>
          <p:cNvPr id="25680" name="Text Box 80"/>
          <p:cNvSpPr txBox="1">
            <a:spLocks noChangeArrowheads="1"/>
          </p:cNvSpPr>
          <p:nvPr/>
        </p:nvSpPr>
        <p:spPr bwMode="auto">
          <a:xfrm>
            <a:off x="6300788" y="4453332"/>
            <a:ext cx="2847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Méthode : déterminer…</a:t>
            </a:r>
          </a:p>
        </p:txBody>
      </p:sp>
      <p:sp>
        <p:nvSpPr>
          <p:cNvPr id="25681" name="Text Box 81"/>
          <p:cNvSpPr txBox="1">
            <a:spLocks noChangeArrowheads="1"/>
          </p:cNvSpPr>
          <p:nvPr/>
        </p:nvSpPr>
        <p:spPr bwMode="auto">
          <a:xfrm>
            <a:off x="6673850" y="4812107"/>
            <a:ext cx="1397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1- la durée</a:t>
            </a:r>
          </a:p>
        </p:txBody>
      </p:sp>
      <p:sp>
        <p:nvSpPr>
          <p:cNvPr id="25682" name="Text Box 82"/>
          <p:cNvSpPr txBox="1">
            <a:spLocks noChangeArrowheads="1"/>
          </p:cNvSpPr>
          <p:nvPr/>
        </p:nvSpPr>
        <p:spPr bwMode="auto">
          <a:xfrm>
            <a:off x="6673850" y="5172470"/>
            <a:ext cx="2247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2- </a:t>
            </a:r>
            <a:r>
              <a:rPr kumimoji="0" lang="fr-FR" sz="2000" b="0" i="0" u="none" strike="noStrike" kern="1200" cap="none" spc="0" normalizeH="0" baseline="0" noProof="0">
                <a:ln>
                  <a:noFill/>
                </a:ln>
                <a:solidFill>
                  <a:srgbClr val="CC0000"/>
                </a:solidFill>
                <a:effectLst/>
                <a:uLnTx/>
                <a:uFillTx/>
                <a:latin typeface="Arial" charset="0"/>
                <a:ea typeface="+mn-ea"/>
                <a:cs typeface="+mn-cs"/>
              </a:rPr>
              <a:t>le montant de I</a:t>
            </a:r>
            <a:r>
              <a:rPr kumimoji="0" lang="fr-FR" sz="2000" b="0" i="0" u="none" strike="noStrike" kern="1200" cap="none" spc="0" normalizeH="0" baseline="-25000" noProof="0">
                <a:ln>
                  <a:noFill/>
                </a:ln>
                <a:solidFill>
                  <a:srgbClr val="CC0000"/>
                </a:solidFill>
                <a:effectLst/>
                <a:uLnTx/>
                <a:uFillTx/>
                <a:latin typeface="Arial" charset="0"/>
                <a:ea typeface="+mn-ea"/>
                <a:cs typeface="+mn-cs"/>
              </a:rPr>
              <a:t>0</a:t>
            </a:r>
          </a:p>
        </p:txBody>
      </p:sp>
      <p:sp>
        <p:nvSpPr>
          <p:cNvPr id="25683" name="Text Box 83"/>
          <p:cNvSpPr txBox="1">
            <a:spLocks noChangeArrowheads="1"/>
          </p:cNvSpPr>
          <p:nvPr/>
        </p:nvSpPr>
        <p:spPr bwMode="auto">
          <a:xfrm>
            <a:off x="6673850" y="5604270"/>
            <a:ext cx="2495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3- </a:t>
            </a:r>
            <a:r>
              <a:rPr kumimoji="0" lang="fr-FR" sz="2000" b="0" i="0" u="none" strike="noStrike" kern="1200" cap="none" spc="0" normalizeH="0" baseline="0" noProof="0">
                <a:ln>
                  <a:noFill/>
                </a:ln>
                <a:solidFill>
                  <a:srgbClr val="3333CC"/>
                </a:solidFill>
                <a:effectLst/>
                <a:uLnTx/>
                <a:uFillTx/>
                <a:latin typeface="Arial" charset="0"/>
                <a:ea typeface="+mn-ea"/>
                <a:cs typeface="+mn-cs"/>
              </a:rPr>
              <a:t>les flux nets </a:t>
            </a:r>
            <a:r>
              <a:rPr kumimoji="0" lang="fr-FR" sz="1600" b="0" i="0" u="none" strike="noStrike" kern="1200" cap="none" spc="0" normalizeH="0" baseline="0" noProof="0">
                <a:ln>
                  <a:noFill/>
                </a:ln>
                <a:solidFill>
                  <a:srgbClr val="3333CC"/>
                </a:solidFill>
                <a:effectLst/>
                <a:uLnTx/>
                <a:uFillTx/>
                <a:latin typeface="Arial" charset="0"/>
                <a:ea typeface="+mn-ea"/>
                <a:cs typeface="+mn-cs"/>
              </a:rPr>
              <a:t>(+ dur)</a:t>
            </a:r>
          </a:p>
        </p:txBody>
      </p:sp>
      <p:sp>
        <p:nvSpPr>
          <p:cNvPr id="25684" name="Text Box 84"/>
          <p:cNvSpPr txBox="1">
            <a:spLocks noChangeArrowheads="1"/>
          </p:cNvSpPr>
          <p:nvPr/>
        </p:nvSpPr>
        <p:spPr bwMode="auto">
          <a:xfrm>
            <a:off x="6673850" y="6036070"/>
            <a:ext cx="247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000000"/>
                </a:solidFill>
                <a:effectLst/>
                <a:uLnTx/>
                <a:uFillTx/>
                <a:latin typeface="Arial" charset="0"/>
                <a:ea typeface="+mn-ea"/>
                <a:cs typeface="+mn-cs"/>
              </a:rPr>
              <a:t>4- </a:t>
            </a:r>
            <a:r>
              <a:rPr kumimoji="0" lang="fr-FR" sz="2000" b="0" i="0" u="none" strike="noStrike" kern="1200" cap="none" spc="0" normalizeH="0" baseline="0" noProof="0">
                <a:ln>
                  <a:noFill/>
                </a:ln>
                <a:solidFill>
                  <a:srgbClr val="009900"/>
                </a:solidFill>
                <a:effectLst/>
                <a:uLnTx/>
                <a:uFillTx/>
                <a:latin typeface="Arial" charset="0"/>
                <a:ea typeface="+mn-ea"/>
                <a:cs typeface="+mn-cs"/>
              </a:rPr>
              <a:t>les flux actualisés</a:t>
            </a:r>
          </a:p>
        </p:txBody>
      </p:sp>
      <p:sp>
        <p:nvSpPr>
          <p:cNvPr id="25685" name="Text Box 85"/>
          <p:cNvSpPr txBox="1">
            <a:spLocks noChangeArrowheads="1"/>
          </p:cNvSpPr>
          <p:nvPr/>
        </p:nvSpPr>
        <p:spPr bwMode="auto">
          <a:xfrm>
            <a:off x="6673850" y="6404370"/>
            <a:ext cx="12636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FF66FF"/>
                </a:solidFill>
                <a:effectLst/>
                <a:uLnTx/>
                <a:uFillTx/>
                <a:latin typeface="Arial" charset="0"/>
                <a:ea typeface="+mn-ea"/>
                <a:cs typeface="+mn-cs"/>
              </a:rPr>
              <a:t>5- la VAN</a:t>
            </a:r>
          </a:p>
        </p:txBody>
      </p:sp>
      <p:sp>
        <p:nvSpPr>
          <p:cNvPr id="85" name="Text Box 6">
            <a:extLst>
              <a:ext uri="{FF2B5EF4-FFF2-40B4-BE49-F238E27FC236}">
                <a16:creationId xmlns:a16="http://schemas.microsoft.com/office/drawing/2014/main" id="{3DBFB8E0-D50F-4670-A3E4-4882E5DDE93B}"/>
              </a:ext>
            </a:extLst>
          </p:cNvPr>
          <p:cNvSpPr txBox="1">
            <a:spLocks noChangeArrowheads="1"/>
          </p:cNvSpPr>
          <p:nvPr/>
        </p:nvSpPr>
        <p:spPr bwMode="auto">
          <a:xfrm>
            <a:off x="0" y="558591"/>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Comment rendre homogènes dans le temps la VAN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83" name="Group 35"/>
          <p:cNvGrpSpPr>
            <a:grpSpLocks/>
          </p:cNvGrpSpPr>
          <p:nvPr/>
        </p:nvGrpSpPr>
        <p:grpSpPr bwMode="auto">
          <a:xfrm>
            <a:off x="2339975" y="5734329"/>
            <a:ext cx="6364288" cy="461963"/>
            <a:chOff x="1474" y="3475"/>
            <a:chExt cx="4009" cy="291"/>
          </a:xfrm>
        </p:grpSpPr>
        <p:sp>
          <p:nvSpPr>
            <p:cNvPr id="28706" name="Line 8"/>
            <p:cNvSpPr>
              <a:spLocks noChangeShapeType="1"/>
            </p:cNvSpPr>
            <p:nvPr/>
          </p:nvSpPr>
          <p:spPr bwMode="auto">
            <a:xfrm flipV="1">
              <a:off x="1474" y="3475"/>
              <a:ext cx="3085"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707" name="Text Box 16"/>
            <p:cNvSpPr txBox="1">
              <a:spLocks noChangeArrowheads="1"/>
            </p:cNvSpPr>
            <p:nvPr/>
          </p:nvSpPr>
          <p:spPr bwMode="auto">
            <a:xfrm>
              <a:off x="1885" y="3475"/>
              <a:ext cx="3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7C00"/>
                  </a:solidFill>
                  <a:effectLst/>
                  <a:uLnTx/>
                  <a:uFillTx/>
                  <a:latin typeface="Arial" charset="0"/>
                  <a:ea typeface="+mn-ea"/>
                  <a:cs typeface="+mn-cs"/>
                </a:rPr>
                <a:t>5%</a:t>
              </a:r>
            </a:p>
          </p:txBody>
        </p:sp>
        <p:sp>
          <p:nvSpPr>
            <p:cNvPr id="28708" name="Text Box 17"/>
            <p:cNvSpPr txBox="1">
              <a:spLocks noChangeArrowheads="1"/>
            </p:cNvSpPr>
            <p:nvPr/>
          </p:nvSpPr>
          <p:spPr bwMode="auto">
            <a:xfrm>
              <a:off x="2478" y="3475"/>
              <a:ext cx="5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7C00"/>
                  </a:solidFill>
                  <a:effectLst/>
                  <a:uLnTx/>
                  <a:uFillTx/>
                  <a:latin typeface="Arial" charset="0"/>
                  <a:ea typeface="+mn-ea"/>
                  <a:cs typeface="+mn-cs"/>
                </a:rPr>
                <a:t>10%</a:t>
              </a:r>
            </a:p>
          </p:txBody>
        </p:sp>
        <p:sp>
          <p:nvSpPr>
            <p:cNvPr id="28709" name="Text Box 18"/>
            <p:cNvSpPr txBox="1">
              <a:spLocks noChangeArrowheads="1"/>
            </p:cNvSpPr>
            <p:nvPr/>
          </p:nvSpPr>
          <p:spPr bwMode="auto">
            <a:xfrm>
              <a:off x="3178" y="3475"/>
              <a:ext cx="5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7C00"/>
                  </a:solidFill>
                  <a:effectLst/>
                  <a:uLnTx/>
                  <a:uFillTx/>
                  <a:latin typeface="Arial" charset="0"/>
                  <a:ea typeface="+mn-ea"/>
                  <a:cs typeface="+mn-cs"/>
                </a:rPr>
                <a:t>15%</a:t>
              </a:r>
            </a:p>
          </p:txBody>
        </p:sp>
        <p:sp>
          <p:nvSpPr>
            <p:cNvPr id="28710" name="Text Box 19"/>
            <p:cNvSpPr txBox="1">
              <a:spLocks noChangeArrowheads="1"/>
            </p:cNvSpPr>
            <p:nvPr/>
          </p:nvSpPr>
          <p:spPr bwMode="auto">
            <a:xfrm>
              <a:off x="3878" y="3475"/>
              <a:ext cx="5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7C00"/>
                  </a:solidFill>
                  <a:effectLst/>
                  <a:uLnTx/>
                  <a:uFillTx/>
                  <a:latin typeface="Arial" charset="0"/>
                  <a:ea typeface="+mn-ea"/>
                  <a:cs typeface="+mn-cs"/>
                </a:rPr>
                <a:t>20%</a:t>
              </a:r>
            </a:p>
          </p:txBody>
        </p:sp>
        <p:sp>
          <p:nvSpPr>
            <p:cNvPr id="28711" name="Text Box 21"/>
            <p:cNvSpPr txBox="1">
              <a:spLocks noChangeArrowheads="1"/>
            </p:cNvSpPr>
            <p:nvPr/>
          </p:nvSpPr>
          <p:spPr bwMode="auto">
            <a:xfrm>
              <a:off x="4558" y="3475"/>
              <a:ext cx="92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7C00"/>
                  </a:solidFill>
                  <a:effectLst/>
                  <a:uLnTx/>
                  <a:uFillTx/>
                  <a:latin typeface="Arial" charset="0"/>
                  <a:ea typeface="+mn-ea"/>
                  <a:cs typeface="+mn-cs"/>
                </a:rPr>
                <a:t>Taux (i%)</a:t>
              </a:r>
            </a:p>
          </p:txBody>
        </p:sp>
      </p:grpSp>
      <p:grpSp>
        <p:nvGrpSpPr>
          <p:cNvPr id="27682" name="Group 34"/>
          <p:cNvGrpSpPr>
            <a:grpSpLocks/>
          </p:cNvGrpSpPr>
          <p:nvPr/>
        </p:nvGrpSpPr>
        <p:grpSpPr bwMode="auto">
          <a:xfrm>
            <a:off x="811213" y="2276748"/>
            <a:ext cx="1531938" cy="4392613"/>
            <a:chOff x="511" y="1297"/>
            <a:chExt cx="965" cy="2767"/>
          </a:xfrm>
        </p:grpSpPr>
        <p:sp>
          <p:nvSpPr>
            <p:cNvPr id="28697" name="Line 7"/>
            <p:cNvSpPr>
              <a:spLocks noChangeShapeType="1"/>
            </p:cNvSpPr>
            <p:nvPr/>
          </p:nvSpPr>
          <p:spPr bwMode="auto">
            <a:xfrm flipV="1">
              <a:off x="1474" y="1297"/>
              <a:ext cx="0" cy="2767"/>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698" name="Text Box 9"/>
            <p:cNvSpPr txBox="1">
              <a:spLocks noChangeArrowheads="1"/>
            </p:cNvSpPr>
            <p:nvPr/>
          </p:nvSpPr>
          <p:spPr bwMode="auto">
            <a:xfrm>
              <a:off x="511" y="1389"/>
              <a:ext cx="50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harset="0"/>
                  <a:ea typeface="+mn-ea"/>
                  <a:cs typeface="+mn-cs"/>
                </a:rPr>
                <a:t>VAN</a:t>
              </a:r>
            </a:p>
          </p:txBody>
        </p:sp>
        <p:sp>
          <p:nvSpPr>
            <p:cNvPr id="28699" name="Text Box 10"/>
            <p:cNvSpPr txBox="1">
              <a:spLocks noChangeArrowheads="1"/>
            </p:cNvSpPr>
            <p:nvPr/>
          </p:nvSpPr>
          <p:spPr bwMode="auto">
            <a:xfrm>
              <a:off x="1247" y="3316"/>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0</a:t>
              </a:r>
            </a:p>
          </p:txBody>
        </p:sp>
        <p:sp>
          <p:nvSpPr>
            <p:cNvPr id="28700" name="Text Box 11"/>
            <p:cNvSpPr txBox="1">
              <a:spLocks noChangeArrowheads="1"/>
            </p:cNvSpPr>
            <p:nvPr/>
          </p:nvSpPr>
          <p:spPr bwMode="auto">
            <a:xfrm>
              <a:off x="1020" y="2931"/>
              <a:ext cx="4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harset="0"/>
                  <a:ea typeface="+mn-ea"/>
                  <a:cs typeface="+mn-cs"/>
                </a:rPr>
                <a:t>100</a:t>
              </a:r>
            </a:p>
          </p:txBody>
        </p:sp>
        <p:sp>
          <p:nvSpPr>
            <p:cNvPr id="28701" name="Text Box 12"/>
            <p:cNvSpPr txBox="1">
              <a:spLocks noChangeArrowheads="1"/>
            </p:cNvSpPr>
            <p:nvPr/>
          </p:nvSpPr>
          <p:spPr bwMode="auto">
            <a:xfrm>
              <a:off x="1020" y="2545"/>
              <a:ext cx="4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harset="0"/>
                  <a:ea typeface="+mn-ea"/>
                  <a:cs typeface="+mn-cs"/>
                </a:rPr>
                <a:t>200</a:t>
              </a:r>
            </a:p>
          </p:txBody>
        </p:sp>
        <p:sp>
          <p:nvSpPr>
            <p:cNvPr id="28702" name="Text Box 13"/>
            <p:cNvSpPr txBox="1">
              <a:spLocks noChangeArrowheads="1"/>
            </p:cNvSpPr>
            <p:nvPr/>
          </p:nvSpPr>
          <p:spPr bwMode="auto">
            <a:xfrm>
              <a:off x="1020" y="2160"/>
              <a:ext cx="4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harset="0"/>
                  <a:ea typeface="+mn-ea"/>
                  <a:cs typeface="+mn-cs"/>
                </a:rPr>
                <a:t>300</a:t>
              </a:r>
            </a:p>
          </p:txBody>
        </p:sp>
        <p:sp>
          <p:nvSpPr>
            <p:cNvPr id="28703" name="Text Box 14"/>
            <p:cNvSpPr txBox="1">
              <a:spLocks noChangeArrowheads="1"/>
            </p:cNvSpPr>
            <p:nvPr/>
          </p:nvSpPr>
          <p:spPr bwMode="auto">
            <a:xfrm>
              <a:off x="1020" y="1774"/>
              <a:ext cx="4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harset="0"/>
                  <a:ea typeface="+mn-ea"/>
                  <a:cs typeface="+mn-cs"/>
                </a:rPr>
                <a:t>400</a:t>
              </a:r>
            </a:p>
          </p:txBody>
        </p:sp>
        <p:sp>
          <p:nvSpPr>
            <p:cNvPr id="28704" name="Text Box 15"/>
            <p:cNvSpPr txBox="1">
              <a:spLocks noChangeArrowheads="1"/>
            </p:cNvSpPr>
            <p:nvPr/>
          </p:nvSpPr>
          <p:spPr bwMode="auto">
            <a:xfrm>
              <a:off x="1020" y="1389"/>
              <a:ext cx="4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harset="0"/>
                  <a:ea typeface="+mn-ea"/>
                  <a:cs typeface="+mn-cs"/>
                </a:rPr>
                <a:t>500</a:t>
              </a:r>
            </a:p>
          </p:txBody>
        </p:sp>
        <p:sp>
          <p:nvSpPr>
            <p:cNvPr id="28705" name="Text Box 23"/>
            <p:cNvSpPr txBox="1">
              <a:spLocks noChangeArrowheads="1"/>
            </p:cNvSpPr>
            <p:nvPr/>
          </p:nvSpPr>
          <p:spPr bwMode="auto">
            <a:xfrm>
              <a:off x="975" y="3702"/>
              <a:ext cx="5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harset="0"/>
                  <a:ea typeface="+mn-ea"/>
                  <a:cs typeface="+mn-cs"/>
                </a:rPr>
                <a:t>-100</a:t>
              </a:r>
            </a:p>
          </p:txBody>
        </p:sp>
      </p:grpSp>
      <p:sp>
        <p:nvSpPr>
          <p:cNvPr id="27673" name="Text Box 25"/>
          <p:cNvSpPr txBox="1">
            <a:spLocks noChangeArrowheads="1"/>
          </p:cNvSpPr>
          <p:nvPr/>
        </p:nvSpPr>
        <p:spPr bwMode="auto">
          <a:xfrm>
            <a:off x="3327400" y="3665810"/>
            <a:ext cx="355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harset="0"/>
                <a:ea typeface="+mn-ea"/>
                <a:cs typeface="+mn-cs"/>
              </a:rPr>
              <a:t>298,8</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 </a:t>
            </a:r>
            <a:r>
              <a:rPr kumimoji="0" lang="fr-FR" sz="2000" b="0" i="0" u="none" strike="noStrike" kern="1200" cap="none" spc="0" normalizeH="0" baseline="0" noProof="0" dirty="0">
                <a:ln>
                  <a:noFill/>
                </a:ln>
                <a:solidFill>
                  <a:srgbClr val="007C00"/>
                </a:solidFill>
                <a:effectLst/>
                <a:uLnTx/>
                <a:uFillTx/>
                <a:latin typeface="Arial" charset="0"/>
                <a:ea typeface="+mn-ea"/>
                <a:cs typeface="+mn-cs"/>
              </a:rPr>
              <a:t>(V.N. actualisée à 5%)</a:t>
            </a:r>
          </a:p>
        </p:txBody>
      </p:sp>
      <p:sp>
        <p:nvSpPr>
          <p:cNvPr id="27674" name="Text Box 26"/>
          <p:cNvSpPr txBox="1">
            <a:spLocks noChangeArrowheads="1"/>
          </p:cNvSpPr>
          <p:nvPr/>
        </p:nvSpPr>
        <p:spPr bwMode="auto">
          <a:xfrm>
            <a:off x="4284663" y="4438923"/>
            <a:ext cx="193674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harset="0"/>
                <a:ea typeface="+mn-ea"/>
                <a:cs typeface="+mn-cs"/>
              </a:rPr>
              <a:t>137,2</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 </a:t>
            </a:r>
            <a:r>
              <a:rPr kumimoji="0" lang="fr-FR" sz="2000" b="0" i="0" u="none" strike="noStrike" kern="1200" cap="none" spc="0" normalizeH="0" baseline="0" noProof="0" dirty="0">
                <a:ln>
                  <a:noFill/>
                </a:ln>
                <a:solidFill>
                  <a:srgbClr val="3333CC"/>
                </a:solidFill>
                <a:effectLst/>
                <a:uLnTx/>
                <a:uFillTx/>
                <a:latin typeface="Arial" charset="0"/>
                <a:ea typeface="+mn-ea"/>
                <a:cs typeface="+mn-cs"/>
              </a:rPr>
              <a:t>(</a:t>
            </a:r>
            <a:r>
              <a:rPr kumimoji="0" lang="fr-FR" sz="2000" b="0" i="0" u="none" strike="noStrike" kern="1200" cap="none" spc="0" normalizeH="0" baseline="0" noProof="0" dirty="0">
                <a:ln>
                  <a:noFill/>
                </a:ln>
                <a:solidFill>
                  <a:srgbClr val="FF3300"/>
                </a:solidFill>
                <a:effectLst/>
                <a:uLnTx/>
                <a:uFillTx/>
                <a:latin typeface="Arial" charset="0"/>
                <a:ea typeface="+mn-ea"/>
                <a:cs typeface="+mn-cs"/>
              </a:rPr>
              <a:t>à 10%</a:t>
            </a:r>
            <a:r>
              <a:rPr kumimoji="0" lang="fr-FR" sz="2000" b="0" i="0" u="none" strike="noStrike" kern="1200" cap="none" spc="0" normalizeH="0" baseline="0" noProof="0" dirty="0">
                <a:ln>
                  <a:noFill/>
                </a:ln>
                <a:solidFill>
                  <a:srgbClr val="3333CC"/>
                </a:solidFill>
                <a:effectLst/>
                <a:uLnTx/>
                <a:uFillTx/>
                <a:latin typeface="Arial" charset="0"/>
                <a:ea typeface="+mn-ea"/>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dirty="0">
              <a:ln>
                <a:noFill/>
              </a:ln>
              <a:solidFill>
                <a:srgbClr val="3333CC"/>
              </a:solidFill>
              <a:effectLst/>
              <a:uLnTx/>
              <a:uFillTx/>
              <a:latin typeface="Arial" charset="0"/>
              <a:ea typeface="+mn-ea"/>
              <a:cs typeface="+mn-cs"/>
            </a:endParaRPr>
          </a:p>
        </p:txBody>
      </p:sp>
      <p:sp>
        <p:nvSpPr>
          <p:cNvPr id="27679" name="Text Box 31"/>
          <p:cNvSpPr txBox="1">
            <a:spLocks noChangeArrowheads="1"/>
          </p:cNvSpPr>
          <p:nvPr/>
        </p:nvSpPr>
        <p:spPr bwMode="auto">
          <a:xfrm>
            <a:off x="6516688" y="6167710"/>
            <a:ext cx="2020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3333CC"/>
                </a:solidFill>
                <a:effectLst/>
                <a:uLnTx/>
                <a:uFillTx/>
                <a:latin typeface="Arial" charset="0"/>
                <a:ea typeface="+mn-ea"/>
                <a:cs typeface="+mn-cs"/>
              </a:rPr>
              <a:t>-102,8 </a:t>
            </a:r>
            <a:r>
              <a:rPr kumimoji="0" lang="fr-FR" sz="2000" b="0" i="0" u="none" strike="noStrike" kern="1200" cap="none" spc="0" normalizeH="0" baseline="0" noProof="0" dirty="0">
                <a:ln>
                  <a:noFill/>
                </a:ln>
                <a:solidFill>
                  <a:srgbClr val="007C00"/>
                </a:solidFill>
                <a:effectLst/>
                <a:uLnTx/>
                <a:uFillTx/>
                <a:latin typeface="Arial" charset="0"/>
                <a:ea typeface="+mn-ea"/>
                <a:cs typeface="+mn-cs"/>
              </a:rPr>
              <a:t>(à 20%)</a:t>
            </a:r>
          </a:p>
        </p:txBody>
      </p:sp>
      <p:sp>
        <p:nvSpPr>
          <p:cNvPr id="27680" name="Text Box 32"/>
          <p:cNvSpPr txBox="1">
            <a:spLocks noChangeArrowheads="1"/>
          </p:cNvSpPr>
          <p:nvPr/>
        </p:nvSpPr>
        <p:spPr bwMode="auto">
          <a:xfrm>
            <a:off x="5364163" y="5231085"/>
            <a:ext cx="520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3333CC"/>
                </a:solidFill>
                <a:effectLst/>
                <a:uLnTx/>
                <a:uFillTx/>
                <a:latin typeface="Arial" charset="0"/>
                <a:ea typeface="+mn-ea"/>
                <a:cs typeface="Arial" charset="0"/>
              </a:rPr>
              <a:t>≈</a:t>
            </a:r>
            <a:r>
              <a:rPr kumimoji="0" lang="fr-FR" sz="2400" b="0" i="0" u="none" strike="noStrike" kern="1200" cap="none" spc="0" normalizeH="0" baseline="0" noProof="0">
                <a:ln>
                  <a:noFill/>
                </a:ln>
                <a:solidFill>
                  <a:srgbClr val="3333CC"/>
                </a:solidFill>
                <a:effectLst/>
                <a:uLnTx/>
                <a:uFillTx/>
                <a:latin typeface="Arial" charset="0"/>
                <a:ea typeface="+mn-ea"/>
                <a:cs typeface="+mn-cs"/>
              </a:rPr>
              <a:t>0</a:t>
            </a:r>
          </a:p>
        </p:txBody>
      </p:sp>
      <p:sp>
        <p:nvSpPr>
          <p:cNvPr id="27681" name="AutoShape 33"/>
          <p:cNvSpPr>
            <a:spLocks noChangeArrowheads="1"/>
          </p:cNvSpPr>
          <p:nvPr/>
        </p:nvSpPr>
        <p:spPr bwMode="auto">
          <a:xfrm>
            <a:off x="6227763" y="4223023"/>
            <a:ext cx="2520950" cy="863600"/>
          </a:xfrm>
          <a:prstGeom prst="wedgeRectCallout">
            <a:avLst>
              <a:gd name="adj1" fmla="val -74245"/>
              <a:gd name="adj2" fmla="val 123528"/>
            </a:avLst>
          </a:prstGeom>
          <a:solidFill>
            <a:srgbClr val="FFFF66"/>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effectLst/>
                <a:uLnTx/>
                <a:uFillTx/>
                <a:latin typeface="Arial" charset="0"/>
                <a:ea typeface="+mn-ea"/>
                <a:cs typeface="+mn-cs"/>
              </a:rPr>
              <a:t>VAN = 0 </a:t>
            </a:r>
            <a:r>
              <a:rPr kumimoji="0" lang="fr-FR" sz="2400" b="1" i="0" u="none" strike="noStrike" kern="1200" cap="none" spc="0" normalizeH="0" baseline="0" noProof="0" dirty="0">
                <a:ln>
                  <a:noFill/>
                </a:ln>
                <a:solidFill>
                  <a:srgbClr val="3333CC"/>
                </a:solidFill>
                <a:effectLst/>
                <a:uLnTx/>
                <a:uFillTx/>
                <a:latin typeface="Arial" charset="0"/>
                <a:ea typeface="+mn-ea"/>
                <a:cs typeface="+mn-cs"/>
              </a:rPr>
              <a:t>=&gt;</a:t>
            </a:r>
            <a:r>
              <a:rPr kumimoji="0" lang="fr-FR" sz="2400" b="1" i="0" u="none" strike="noStrike" kern="1200" cap="none" spc="0" normalizeH="0" baseline="0" noProof="0" dirty="0">
                <a:ln>
                  <a:noFill/>
                </a:ln>
                <a:solidFill>
                  <a:srgbClr val="007C00"/>
                </a:solidFill>
                <a:effectLst/>
                <a:uLnTx/>
                <a:uFillTx/>
                <a:latin typeface="Arial" charset="0"/>
                <a:ea typeface="+mn-ea"/>
                <a:cs typeface="+mn-cs"/>
              </a:rPr>
              <a:t>15,2% = TRI </a:t>
            </a:r>
          </a:p>
        </p:txBody>
      </p:sp>
      <p:sp>
        <p:nvSpPr>
          <p:cNvPr id="27684" name="Line 36"/>
          <p:cNvSpPr>
            <a:spLocks noChangeShapeType="1"/>
          </p:cNvSpPr>
          <p:nvPr/>
        </p:nvSpPr>
        <p:spPr bwMode="auto">
          <a:xfrm>
            <a:off x="2339975" y="2710135"/>
            <a:ext cx="863600" cy="1152525"/>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85" name="Line 37"/>
          <p:cNvSpPr>
            <a:spLocks noChangeShapeType="1"/>
          </p:cNvSpPr>
          <p:nvPr/>
        </p:nvSpPr>
        <p:spPr bwMode="auto">
          <a:xfrm>
            <a:off x="3276600" y="3934098"/>
            <a:ext cx="935038" cy="865187"/>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75" name="AutoShape 27"/>
          <p:cNvSpPr>
            <a:spLocks noChangeArrowheads="1"/>
          </p:cNvSpPr>
          <p:nvPr/>
        </p:nvSpPr>
        <p:spPr bwMode="auto">
          <a:xfrm>
            <a:off x="3132138" y="3791223"/>
            <a:ext cx="215900" cy="215900"/>
          </a:xfrm>
          <a:prstGeom prst="irregularSeal1">
            <a:avLst/>
          </a:prstGeom>
          <a:solidFill>
            <a:srgbClr val="FF66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76" name="AutoShape 28"/>
          <p:cNvSpPr>
            <a:spLocks noChangeArrowheads="1"/>
          </p:cNvSpPr>
          <p:nvPr/>
        </p:nvSpPr>
        <p:spPr bwMode="auto">
          <a:xfrm>
            <a:off x="4140200" y="4726260"/>
            <a:ext cx="215900" cy="215900"/>
          </a:xfrm>
          <a:prstGeom prst="irregularSeal1">
            <a:avLst/>
          </a:prstGeom>
          <a:solidFill>
            <a:srgbClr val="FF66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86" name="Line 38"/>
          <p:cNvSpPr>
            <a:spLocks noChangeShapeType="1"/>
          </p:cNvSpPr>
          <p:nvPr/>
        </p:nvSpPr>
        <p:spPr bwMode="auto">
          <a:xfrm>
            <a:off x="4284663" y="4870723"/>
            <a:ext cx="1223962" cy="86360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87" name="Line 39"/>
          <p:cNvSpPr>
            <a:spLocks noChangeShapeType="1"/>
          </p:cNvSpPr>
          <p:nvPr/>
        </p:nvSpPr>
        <p:spPr bwMode="auto">
          <a:xfrm>
            <a:off x="5508625" y="5734323"/>
            <a:ext cx="935038" cy="576262"/>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78" name="AutoShape 30"/>
          <p:cNvSpPr>
            <a:spLocks noChangeArrowheads="1"/>
          </p:cNvSpPr>
          <p:nvPr/>
        </p:nvSpPr>
        <p:spPr bwMode="auto">
          <a:xfrm>
            <a:off x="6372225" y="6239148"/>
            <a:ext cx="215900" cy="215900"/>
          </a:xfrm>
          <a:prstGeom prst="irregularSeal1">
            <a:avLst/>
          </a:prstGeom>
          <a:solidFill>
            <a:srgbClr val="FF66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77" name="AutoShape 29"/>
          <p:cNvSpPr>
            <a:spLocks noChangeArrowheads="1"/>
          </p:cNvSpPr>
          <p:nvPr/>
        </p:nvSpPr>
        <p:spPr bwMode="auto">
          <a:xfrm>
            <a:off x="5364163" y="5591448"/>
            <a:ext cx="215900" cy="215900"/>
          </a:xfrm>
          <a:prstGeom prst="irregularSeal1">
            <a:avLst/>
          </a:prstGeom>
          <a:solidFill>
            <a:srgbClr val="FF66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89" name="AutoShape 41"/>
          <p:cNvSpPr>
            <a:spLocks noChangeArrowheads="1"/>
          </p:cNvSpPr>
          <p:nvPr/>
        </p:nvSpPr>
        <p:spPr bwMode="auto">
          <a:xfrm>
            <a:off x="2268538" y="2638698"/>
            <a:ext cx="215900" cy="215900"/>
          </a:xfrm>
          <a:prstGeom prst="irregularSeal1">
            <a:avLst/>
          </a:prstGeom>
          <a:solidFill>
            <a:srgbClr val="FF66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90" name="Text Box 42"/>
          <p:cNvSpPr txBox="1">
            <a:spLocks noChangeArrowheads="1"/>
          </p:cNvSpPr>
          <p:nvPr/>
        </p:nvSpPr>
        <p:spPr bwMode="auto">
          <a:xfrm>
            <a:off x="2484438" y="2422798"/>
            <a:ext cx="65282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harset="0"/>
                <a:ea typeface="+mn-ea"/>
                <a:cs typeface="+mn-cs"/>
              </a:rPr>
              <a:t>500</a:t>
            </a:r>
            <a:r>
              <a:rPr kumimoji="0" lang="fr-FR" sz="2400" b="0" i="0" u="none" strike="noStrike" kern="1200" cap="none" spc="0" normalizeH="0" baseline="0" noProof="0" dirty="0">
                <a:ln>
                  <a:noFill/>
                </a:ln>
                <a:solidFill>
                  <a:srgbClr val="3333CC"/>
                </a:solidFill>
                <a:effectLst/>
                <a:uLnTx/>
                <a:uFillTx/>
                <a:latin typeface="Arial" charset="0"/>
                <a:ea typeface="+mn-ea"/>
                <a:cs typeface="+mn-cs"/>
              </a:rPr>
              <a:t> </a:t>
            </a:r>
            <a:r>
              <a:rPr kumimoji="0" lang="fr-FR" sz="2000" b="0" i="0" u="none" strike="noStrike" kern="1200" cap="none" spc="0" normalizeH="0" baseline="0" noProof="0" dirty="0">
                <a:ln>
                  <a:noFill/>
                </a:ln>
                <a:solidFill>
                  <a:srgbClr val="007C00"/>
                </a:solidFill>
                <a:effectLst/>
                <a:uLnTx/>
                <a:uFillTx/>
                <a:latin typeface="Arial" charset="0"/>
                <a:ea typeface="+mn-ea"/>
                <a:cs typeface="+mn-cs"/>
              </a:rPr>
              <a:t>(VN non actualisée soit taux d'actualisation = 0%)</a:t>
            </a:r>
          </a:p>
        </p:txBody>
      </p:sp>
      <p:sp>
        <p:nvSpPr>
          <p:cNvPr id="27691" name="Line 43"/>
          <p:cNvSpPr>
            <a:spLocks noChangeShapeType="1"/>
          </p:cNvSpPr>
          <p:nvPr/>
        </p:nvSpPr>
        <p:spPr bwMode="auto">
          <a:xfrm flipV="1">
            <a:off x="3203575" y="4007123"/>
            <a:ext cx="0" cy="1728787"/>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92" name="Line 44"/>
          <p:cNvSpPr>
            <a:spLocks noChangeShapeType="1"/>
          </p:cNvSpPr>
          <p:nvPr/>
        </p:nvSpPr>
        <p:spPr bwMode="auto">
          <a:xfrm flipV="1">
            <a:off x="4211638" y="4870723"/>
            <a:ext cx="0" cy="8636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693" name="Line 45"/>
          <p:cNvSpPr>
            <a:spLocks noChangeShapeType="1"/>
          </p:cNvSpPr>
          <p:nvPr/>
        </p:nvSpPr>
        <p:spPr bwMode="auto">
          <a:xfrm>
            <a:off x="6443663" y="5734323"/>
            <a:ext cx="0" cy="576262"/>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0" name="Text Box 6">
            <a:extLst>
              <a:ext uri="{FF2B5EF4-FFF2-40B4-BE49-F238E27FC236}">
                <a16:creationId xmlns:a16="http://schemas.microsoft.com/office/drawing/2014/main" id="{3F3BABBA-89DB-49E3-967D-EFF8B5648BB5}"/>
              </a:ext>
            </a:extLst>
          </p:cNvPr>
          <p:cNvSpPr txBox="1">
            <a:spLocks noChangeArrowheads="1"/>
          </p:cNvSpPr>
          <p:nvPr/>
        </p:nvSpPr>
        <p:spPr bwMode="auto">
          <a:xfrm>
            <a:off x="-150813" y="555487"/>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TRI, VAN et taux d'actualisation</a:t>
            </a:r>
          </a:p>
        </p:txBody>
      </p:sp>
      <p:sp>
        <p:nvSpPr>
          <p:cNvPr id="39" name="Rectangle 4">
            <a:extLst>
              <a:ext uri="{FF2B5EF4-FFF2-40B4-BE49-F238E27FC236}">
                <a16:creationId xmlns:a16="http://schemas.microsoft.com/office/drawing/2014/main" id="{D34E87A2-1A19-48D8-9D47-F1BFAF4749D4}"/>
              </a:ext>
            </a:extLst>
          </p:cNvPr>
          <p:cNvSpPr>
            <a:spLocks noChangeArrowheads="1"/>
          </p:cNvSpPr>
          <p:nvPr/>
        </p:nvSpPr>
        <p:spPr bwMode="auto">
          <a:xfrm>
            <a:off x="539551" y="1093841"/>
            <a:ext cx="482461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effectLst/>
                <a:uLnTx/>
                <a:uFillTx/>
                <a:latin typeface="Arial" charset="0"/>
                <a:ea typeface="+mn-ea"/>
                <a:cs typeface="Times New Roman" pitchFamily="18" charset="0"/>
              </a:rPr>
              <a:t>Le </a:t>
            </a:r>
            <a:r>
              <a:rPr kumimoji="0" lang="fr-FR" sz="2000" b="0" i="0" u="none" strike="noStrike" kern="1200" cap="none" spc="0" normalizeH="0" baseline="0" noProof="0" dirty="0">
                <a:ln>
                  <a:noFill/>
                </a:ln>
                <a:solidFill>
                  <a:srgbClr val="007C00"/>
                </a:solidFill>
                <a:effectLst/>
                <a:uLnTx/>
                <a:uFillTx/>
                <a:latin typeface="Arial" charset="0"/>
                <a:ea typeface="+mn-ea"/>
                <a:cs typeface="Times New Roman" pitchFamily="18" charset="0"/>
              </a:rPr>
              <a:t>TRI</a:t>
            </a:r>
            <a:r>
              <a:rPr kumimoji="0" lang="fr-FR" sz="2000" b="0" i="0" u="none" strike="noStrike" kern="1200" cap="none" spc="0" normalizeH="0" baseline="0" noProof="0" dirty="0">
                <a:ln>
                  <a:noFill/>
                </a:ln>
                <a:effectLst/>
                <a:uLnTx/>
                <a:uFillTx/>
                <a:latin typeface="Arial" charset="0"/>
                <a:ea typeface="+mn-ea"/>
                <a:cs typeface="Times New Roman" pitchFamily="18" charset="0"/>
              </a:rPr>
              <a:t> (</a:t>
            </a:r>
            <a:r>
              <a:rPr kumimoji="0" lang="fr-FR" sz="2000" b="0" i="0" u="none" strike="noStrike" kern="1200" cap="none" spc="0" normalizeH="0" baseline="0" noProof="0" dirty="0">
                <a:ln>
                  <a:noFill/>
                </a:ln>
                <a:solidFill>
                  <a:srgbClr val="007C00"/>
                </a:solidFill>
                <a:effectLst/>
                <a:uLnTx/>
                <a:uFillTx/>
                <a:latin typeface="Arial" charset="0"/>
                <a:ea typeface="+mn-ea"/>
                <a:cs typeface="Times New Roman" pitchFamily="18" charset="0"/>
              </a:rPr>
              <a:t>Taux de rentabilité Interne</a:t>
            </a:r>
            <a:r>
              <a:rPr kumimoji="0" lang="fr-FR" sz="2000" b="0" i="0" u="none" strike="noStrike" kern="1200" cap="none" spc="0" normalizeH="0" baseline="0" noProof="0" dirty="0">
                <a:ln>
                  <a:noFill/>
                </a:ln>
                <a:effectLst/>
                <a:uLnTx/>
                <a:uFillTx/>
                <a:latin typeface="Arial" charset="0"/>
                <a:ea typeface="+mn-ea"/>
                <a:cs typeface="Times New Roman" pitchFamily="18" charset="0"/>
              </a:rPr>
              <a:t>) est le taux d'actualisation particulier qui rend la VAN nulle</a:t>
            </a:r>
            <a:endParaRPr kumimoji="0" lang="fr-FR" sz="2000" b="0" i="0" u="none" strike="noStrike" kern="1200" cap="none" spc="0" normalizeH="0" baseline="0" noProof="0" dirty="0">
              <a:ln>
                <a:noFill/>
              </a:ln>
              <a:effectLst/>
              <a:uLnTx/>
              <a:uFillTx/>
              <a:latin typeface="Arial" charset="0"/>
              <a:ea typeface="+mn-ea"/>
            </a:endParaRPr>
          </a:p>
        </p:txBody>
      </p:sp>
      <p:graphicFrame>
        <p:nvGraphicFramePr>
          <p:cNvPr id="42" name="Object 3">
            <a:extLst>
              <a:ext uri="{FF2B5EF4-FFF2-40B4-BE49-F238E27FC236}">
                <a16:creationId xmlns:a16="http://schemas.microsoft.com/office/drawing/2014/main" id="{20EF0FD1-EB4B-4C63-9576-548682AA29A1}"/>
              </a:ext>
            </a:extLst>
          </p:cNvPr>
          <p:cNvGraphicFramePr>
            <a:graphicFrameLocks noChangeAspect="1"/>
          </p:cNvGraphicFramePr>
          <p:nvPr>
            <p:extLst>
              <p:ext uri="{D42A27DB-BD31-4B8C-83A1-F6EECF244321}">
                <p14:modId xmlns:p14="http://schemas.microsoft.com/office/powerpoint/2010/main" val="380596151"/>
              </p:ext>
            </p:extLst>
          </p:nvPr>
        </p:nvGraphicFramePr>
        <p:xfrm>
          <a:off x="5508104" y="1065624"/>
          <a:ext cx="3414713" cy="1147763"/>
        </p:xfrm>
        <a:graphic>
          <a:graphicData uri="http://schemas.openxmlformats.org/presentationml/2006/ole">
            <mc:AlternateContent xmlns:mc="http://schemas.openxmlformats.org/markup-compatibility/2006">
              <mc:Choice xmlns:v="urn:schemas-microsoft-com:vml" Requires="v">
                <p:oleObj spid="_x0000_s20487" name="Équation" r:id="rId4" imgW="1485720" imgH="457200" progId="Equation.3">
                  <p:embed/>
                </p:oleObj>
              </mc:Choice>
              <mc:Fallback>
                <p:oleObj name="Équation" r:id="rId4" imgW="1485720" imgH="457200" progId="Equation.3">
                  <p:embed/>
                  <p:pic>
                    <p:nvPicPr>
                      <p:cNvPr id="22531" name="Object 3"/>
                      <p:cNvPicPr>
                        <a:picLocks noChangeAspect="1" noChangeArrowheads="1"/>
                      </p:cNvPicPr>
                      <p:nvPr/>
                    </p:nvPicPr>
                    <p:blipFill>
                      <a:blip r:embed="rId5"/>
                      <a:srcRect/>
                      <a:stretch>
                        <a:fillRect/>
                      </a:stretch>
                    </p:blipFill>
                    <p:spPr bwMode="auto">
                      <a:xfrm>
                        <a:off x="5508104" y="1065624"/>
                        <a:ext cx="3414713" cy="1147763"/>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17650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359569" y="1283986"/>
            <a:ext cx="84248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orps)"/>
              </a:rPr>
              <a:t>Critère complémentaire à la V.A.N. permettant de relativiser la somme des flux de trésorerie nets promis par le projet par rapport au capital initialement investi (combien de Cash Flow actualisé ou combien de gain net par euro investi) :</a:t>
            </a:r>
          </a:p>
        </p:txBody>
      </p:sp>
      <p:sp>
        <p:nvSpPr>
          <p:cNvPr id="23557" name="Rectangle 5"/>
          <p:cNvSpPr>
            <a:spLocks noChangeArrowheads="1"/>
          </p:cNvSpPr>
          <p:nvPr/>
        </p:nvSpPr>
        <p:spPr bwMode="auto">
          <a:xfrm>
            <a:off x="0" y="36021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aphicFrame>
        <p:nvGraphicFramePr>
          <p:cNvPr id="20484" name="Object 4"/>
          <p:cNvGraphicFramePr>
            <a:graphicFrameLocks noChangeAspect="1"/>
          </p:cNvGraphicFramePr>
          <p:nvPr>
            <p:extLst>
              <p:ext uri="{D42A27DB-BD31-4B8C-83A1-F6EECF244321}">
                <p14:modId xmlns:p14="http://schemas.microsoft.com/office/powerpoint/2010/main" val="2684522112"/>
              </p:ext>
            </p:extLst>
          </p:nvPr>
        </p:nvGraphicFramePr>
        <p:xfrm>
          <a:off x="539552" y="2952328"/>
          <a:ext cx="3687762" cy="1133475"/>
        </p:xfrm>
        <a:graphic>
          <a:graphicData uri="http://schemas.openxmlformats.org/presentationml/2006/ole">
            <mc:AlternateContent xmlns:mc="http://schemas.openxmlformats.org/markup-compatibility/2006">
              <mc:Choice xmlns:v="urn:schemas-microsoft-com:vml" Requires="v">
                <p:oleObj spid="_x0000_s13419" name="Équation" r:id="rId4" imgW="1409400" imgH="431640" progId="Equation.3">
                  <p:embed/>
                </p:oleObj>
              </mc:Choice>
              <mc:Fallback>
                <p:oleObj name="Équation" r:id="rId4" imgW="1409400" imgH="431640" progId="Equation.3">
                  <p:embed/>
                  <p:pic>
                    <p:nvPicPr>
                      <p:cNvPr id="20484" name="Object 4"/>
                      <p:cNvPicPr>
                        <a:picLocks noChangeAspect="1" noChangeArrowheads="1"/>
                      </p:cNvPicPr>
                      <p:nvPr/>
                    </p:nvPicPr>
                    <p:blipFill>
                      <a:blip r:embed="rId5"/>
                      <a:srcRect/>
                      <a:stretch>
                        <a:fillRect/>
                      </a:stretch>
                    </p:blipFill>
                    <p:spPr bwMode="auto">
                      <a:xfrm>
                        <a:off x="539552" y="2952328"/>
                        <a:ext cx="3687762" cy="1133475"/>
                      </a:xfrm>
                      <a:prstGeom prst="rect">
                        <a:avLst/>
                      </a:prstGeom>
                      <a:noFill/>
                      <a:ln>
                        <a:noFill/>
                      </a:ln>
                      <a:extLst/>
                    </p:spPr>
                  </p:pic>
                </p:oleObj>
              </mc:Fallback>
            </mc:AlternateContent>
          </a:graphicData>
        </a:graphic>
      </p:graphicFrame>
      <p:sp>
        <p:nvSpPr>
          <p:cNvPr id="20486" name="Text Box 6"/>
          <p:cNvSpPr txBox="1">
            <a:spLocks noChangeArrowheads="1"/>
          </p:cNvSpPr>
          <p:nvPr/>
        </p:nvSpPr>
        <p:spPr bwMode="auto">
          <a:xfrm>
            <a:off x="359569" y="5304453"/>
            <a:ext cx="8856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fr-FR" b="0" dirty="0">
                <a:solidFill>
                  <a:srgbClr val="000099"/>
                </a:solidFill>
                <a:latin typeface="Arial (corps)"/>
              </a:rPr>
              <a:t>Application à l'exemple précédent (avec CF actualisés à 10%)…</a:t>
            </a:r>
          </a:p>
        </p:txBody>
      </p:sp>
      <p:sp>
        <p:nvSpPr>
          <p:cNvPr id="20487" name="Text Box 7"/>
          <p:cNvSpPr txBox="1">
            <a:spLocks noChangeArrowheads="1"/>
          </p:cNvSpPr>
          <p:nvPr/>
        </p:nvSpPr>
        <p:spPr bwMode="auto">
          <a:xfrm>
            <a:off x="359569" y="4173294"/>
            <a:ext cx="86947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a:lnSpc>
                <a:spcPct val="100000"/>
              </a:lnSpc>
              <a:defRPr/>
            </a:pPr>
            <a:r>
              <a:rPr lang="fr-FR" sz="2000" b="0" i="1" dirty="0">
                <a:solidFill>
                  <a:srgbClr val="008000"/>
                </a:solidFill>
                <a:latin typeface="Arial (corps)"/>
              </a:rPr>
              <a:t>Ne présente vraiment d'intérêt que pour la comparaison et le choix entre plusieurs projets (des gros et des petits) en concurrence. </a:t>
            </a:r>
          </a:p>
          <a:p>
            <a:pPr algn="just">
              <a:lnSpc>
                <a:spcPct val="100000"/>
              </a:lnSpc>
              <a:defRPr/>
            </a:pPr>
            <a:r>
              <a:rPr lang="fr-FR" sz="2000" b="0" i="1" dirty="0">
                <a:solidFill>
                  <a:srgbClr val="008000"/>
                </a:solidFill>
                <a:latin typeface="Arial (corps)"/>
              </a:rPr>
              <a:t>L'IP est parfois aussi défini comme le rapport : VAN / Investissement </a:t>
            </a:r>
          </a:p>
        </p:txBody>
      </p:sp>
      <p:sp>
        <p:nvSpPr>
          <p:cNvPr id="23561" name="Rectangle 9"/>
          <p:cNvSpPr>
            <a:spLocks noChangeArrowheads="1"/>
          </p:cNvSpPr>
          <p:nvPr/>
        </p:nvSpPr>
        <p:spPr bwMode="auto">
          <a:xfrm>
            <a:off x="0" y="36259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aphicFrame>
        <p:nvGraphicFramePr>
          <p:cNvPr id="20488" name="Object 8"/>
          <p:cNvGraphicFramePr>
            <a:graphicFrameLocks noChangeAspect="1"/>
          </p:cNvGraphicFramePr>
          <p:nvPr>
            <p:extLst>
              <p:ext uri="{D42A27DB-BD31-4B8C-83A1-F6EECF244321}">
                <p14:modId xmlns:p14="http://schemas.microsoft.com/office/powerpoint/2010/main" val="2747890565"/>
              </p:ext>
            </p:extLst>
          </p:nvPr>
        </p:nvGraphicFramePr>
        <p:xfrm>
          <a:off x="2155825" y="5977012"/>
          <a:ext cx="4976813" cy="849312"/>
        </p:xfrm>
        <a:graphic>
          <a:graphicData uri="http://schemas.openxmlformats.org/presentationml/2006/ole">
            <mc:AlternateContent xmlns:mc="http://schemas.openxmlformats.org/markup-compatibility/2006">
              <mc:Choice xmlns:v="urn:schemas-microsoft-com:vml" Requires="v">
                <p:oleObj spid="_x0000_s13420" name="Équation" r:id="rId6" imgW="2387520" imgH="406080" progId="Equation.3">
                  <p:embed/>
                </p:oleObj>
              </mc:Choice>
              <mc:Fallback>
                <p:oleObj name="Équation" r:id="rId6" imgW="2387520" imgH="406080" progId="Equation.3">
                  <p:embed/>
                  <p:pic>
                    <p:nvPicPr>
                      <p:cNvPr id="20488" name="Object 8"/>
                      <p:cNvPicPr>
                        <a:picLocks noChangeAspect="1" noChangeArrowheads="1"/>
                      </p:cNvPicPr>
                      <p:nvPr/>
                    </p:nvPicPr>
                    <p:blipFill>
                      <a:blip r:embed="rId7"/>
                      <a:srcRect/>
                      <a:stretch>
                        <a:fillRect/>
                      </a:stretch>
                    </p:blipFill>
                    <p:spPr bwMode="auto">
                      <a:xfrm>
                        <a:off x="2155825" y="5977012"/>
                        <a:ext cx="4976813"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t 1"/>
          <p:cNvGraphicFramePr>
            <a:graphicFrameLocks noChangeAspect="1"/>
          </p:cNvGraphicFramePr>
          <p:nvPr>
            <p:extLst>
              <p:ext uri="{D42A27DB-BD31-4B8C-83A1-F6EECF244321}">
                <p14:modId xmlns:p14="http://schemas.microsoft.com/office/powerpoint/2010/main" val="4059534378"/>
              </p:ext>
            </p:extLst>
          </p:nvPr>
        </p:nvGraphicFramePr>
        <p:xfrm>
          <a:off x="4355976" y="3024336"/>
          <a:ext cx="4286250" cy="1033462"/>
        </p:xfrm>
        <a:graphic>
          <a:graphicData uri="http://schemas.openxmlformats.org/presentationml/2006/ole">
            <mc:AlternateContent xmlns:mc="http://schemas.openxmlformats.org/markup-compatibility/2006">
              <mc:Choice xmlns:v="urn:schemas-microsoft-com:vml" Requires="v">
                <p:oleObj spid="_x0000_s13421" name="Équation" r:id="rId8" imgW="1638000" imgH="393480" progId="Equation.3">
                  <p:embed/>
                </p:oleObj>
              </mc:Choice>
              <mc:Fallback>
                <p:oleObj name="Équation" r:id="rId8" imgW="1638000" imgH="393480" progId="Equation.3">
                  <p:embed/>
                  <p:pic>
                    <p:nvPicPr>
                      <p:cNvPr id="2" name="Objet 1"/>
                      <p:cNvPicPr>
                        <a:picLocks noChangeAspect="1" noChangeArrowheads="1"/>
                      </p:cNvPicPr>
                      <p:nvPr/>
                    </p:nvPicPr>
                    <p:blipFill>
                      <a:blip r:embed="rId9"/>
                      <a:srcRect/>
                      <a:stretch>
                        <a:fillRect/>
                      </a:stretch>
                    </p:blipFill>
                    <p:spPr bwMode="auto">
                      <a:xfrm>
                        <a:off x="4355976" y="3024336"/>
                        <a:ext cx="4286250"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Text Box 6">
            <a:extLst>
              <a:ext uri="{FF2B5EF4-FFF2-40B4-BE49-F238E27FC236}">
                <a16:creationId xmlns:a16="http://schemas.microsoft.com/office/drawing/2014/main" id="{38A92040-3B97-4640-AA73-34764533648A}"/>
              </a:ext>
            </a:extLst>
          </p:cNvPr>
          <p:cNvSpPr txBox="1">
            <a:spLocks noChangeArrowheads="1"/>
          </p:cNvSpPr>
          <p:nvPr/>
        </p:nvSpPr>
        <p:spPr bwMode="auto">
          <a:xfrm>
            <a:off x="256626" y="645270"/>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L'indice de profitabilité (1)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Text Box 5"/>
          <p:cNvSpPr txBox="1">
            <a:spLocks noChangeArrowheads="1"/>
          </p:cNvSpPr>
          <p:nvPr/>
        </p:nvSpPr>
        <p:spPr bwMode="auto">
          <a:xfrm>
            <a:off x="468313" y="1052736"/>
            <a:ext cx="8280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harset="0"/>
                <a:ea typeface="+mn-ea"/>
                <a:cs typeface="+mn-cs"/>
              </a:rPr>
              <a:t>Un critère complémentaire de la VAN en cas de </a:t>
            </a:r>
            <a:r>
              <a:rPr kumimoji="0" lang="fr-FR" sz="2400" b="0" i="0" u="none" strike="noStrike" kern="1200" cap="none" spc="0" normalizeH="0" baseline="0" noProof="0" dirty="0">
                <a:ln>
                  <a:noFill/>
                </a:ln>
                <a:solidFill>
                  <a:srgbClr val="007C00"/>
                </a:solidFill>
                <a:effectLst/>
                <a:uLnTx/>
                <a:uFillTx/>
                <a:latin typeface="Arial" charset="0"/>
                <a:ea typeface="+mn-ea"/>
                <a:cs typeface="+mn-cs"/>
              </a:rPr>
              <a:t>projets</a:t>
            </a:r>
            <a:r>
              <a:rPr kumimoji="0" lang="fr-FR" sz="2400" b="0" i="0" u="none" strike="noStrike" kern="1200" cap="none" spc="0" normalizeH="0" baseline="0" noProof="0" dirty="0">
                <a:ln>
                  <a:noFill/>
                </a:ln>
                <a:solidFill>
                  <a:srgbClr val="FF6600"/>
                </a:solidFill>
                <a:effectLst/>
                <a:uLnTx/>
                <a:uFillTx/>
                <a:latin typeface="Arial" charset="0"/>
                <a:ea typeface="+mn-ea"/>
                <a:cs typeface="+mn-cs"/>
              </a:rPr>
              <a:t> </a:t>
            </a:r>
            <a:r>
              <a:rPr lang="fr-FR" b="0" dirty="0">
                <a:solidFill>
                  <a:srgbClr val="007C00"/>
                </a:solidFill>
              </a:rPr>
              <a:t>concurrents</a:t>
            </a:r>
            <a:r>
              <a:rPr kumimoji="0" lang="fr-FR" sz="2400" b="0" i="0" u="none" strike="noStrike" kern="1200" cap="none" spc="0" normalizeH="0" baseline="0" noProof="0" dirty="0">
                <a:ln>
                  <a:noFill/>
                </a:ln>
                <a:solidFill>
                  <a:srgbClr val="000000"/>
                </a:solidFill>
                <a:effectLst/>
                <a:uLnTx/>
                <a:uFillTx/>
                <a:latin typeface="Arial" charset="0"/>
                <a:ea typeface="+mn-ea"/>
                <a:cs typeface="+mn-cs"/>
              </a:rPr>
              <a:t>, </a:t>
            </a:r>
            <a:r>
              <a:rPr kumimoji="0" lang="fr-FR" sz="2400" b="0" i="0" u="none" strike="noStrike" kern="1200" cap="none" spc="0" normalizeH="0" baseline="0" noProof="0" dirty="0">
                <a:ln>
                  <a:noFill/>
                </a:ln>
                <a:solidFill>
                  <a:srgbClr val="000099"/>
                </a:solidFill>
                <a:effectLst/>
                <a:uLnTx/>
                <a:uFillTx/>
                <a:latin typeface="Arial" charset="0"/>
                <a:ea typeface="+mn-ea"/>
                <a:cs typeface="+mn-cs"/>
              </a:rPr>
              <a:t>MAIS </a:t>
            </a:r>
            <a:r>
              <a:rPr lang="fr-FR" b="0" dirty="0">
                <a:solidFill>
                  <a:srgbClr val="007C00"/>
                </a:solidFill>
              </a:rPr>
              <a:t>d'investissements initiaux différents :</a:t>
            </a:r>
          </a:p>
        </p:txBody>
      </p:sp>
      <p:grpSp>
        <p:nvGrpSpPr>
          <p:cNvPr id="33823" name="Group 31"/>
          <p:cNvGrpSpPr>
            <a:grpSpLocks/>
          </p:cNvGrpSpPr>
          <p:nvPr/>
        </p:nvGrpSpPr>
        <p:grpSpPr bwMode="auto">
          <a:xfrm>
            <a:off x="1476375" y="3448273"/>
            <a:ext cx="1354138" cy="1176338"/>
            <a:chOff x="930" y="1933"/>
            <a:chExt cx="853" cy="817"/>
          </a:xfrm>
        </p:grpSpPr>
        <p:sp>
          <p:nvSpPr>
            <p:cNvPr id="24636" name="Line 8"/>
            <p:cNvSpPr>
              <a:spLocks noChangeShapeType="1"/>
            </p:cNvSpPr>
            <p:nvPr/>
          </p:nvSpPr>
          <p:spPr bwMode="auto">
            <a:xfrm flipH="1">
              <a:off x="1383" y="1933"/>
              <a:ext cx="1" cy="54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37" name="Rectangle 9"/>
            <p:cNvSpPr>
              <a:spLocks noChangeArrowheads="1"/>
            </p:cNvSpPr>
            <p:nvPr/>
          </p:nvSpPr>
          <p:spPr bwMode="auto">
            <a:xfrm>
              <a:off x="930" y="2432"/>
              <a:ext cx="853"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effectLst/>
                  <a:uLnTx/>
                  <a:uFillTx/>
                  <a:latin typeface="Arial" charset="0"/>
                  <a:ea typeface="+mn-ea"/>
                  <a:cs typeface="+mn-cs"/>
                </a:rPr>
                <a:t>I</a:t>
              </a:r>
              <a:r>
                <a:rPr kumimoji="0" lang="fr-FR" sz="2400" b="0" i="0" u="none" strike="noStrike" kern="1200" cap="none" spc="0" normalizeH="0" baseline="-25000" noProof="0" dirty="0">
                  <a:ln>
                    <a:noFill/>
                  </a:ln>
                  <a:effectLst/>
                  <a:uLnTx/>
                  <a:uFillTx/>
                  <a:latin typeface="Arial" charset="0"/>
                  <a:ea typeface="+mn-ea"/>
                  <a:cs typeface="+mn-cs"/>
                </a:rPr>
                <a:t>A</a:t>
              </a:r>
              <a:r>
                <a:rPr kumimoji="0" lang="fr-FR" sz="2400" b="0" i="0" u="none" strike="noStrike" kern="1200" cap="none" spc="0" normalizeH="0" baseline="0" noProof="0" dirty="0">
                  <a:ln>
                    <a:noFill/>
                  </a:ln>
                  <a:effectLst/>
                  <a:uLnTx/>
                  <a:uFillTx/>
                  <a:latin typeface="Arial" charset="0"/>
                  <a:ea typeface="+mn-ea"/>
                  <a:cs typeface="+mn-cs"/>
                </a:rPr>
                <a:t> </a:t>
              </a:r>
              <a:r>
                <a:rPr kumimoji="0" lang="fr-FR" sz="2000" b="0" i="0" u="none" strike="noStrike" kern="1200" cap="none" spc="0" normalizeH="0" baseline="0" noProof="0" dirty="0">
                  <a:ln>
                    <a:noFill/>
                  </a:ln>
                  <a:effectLst/>
                  <a:uLnTx/>
                  <a:uFillTx/>
                  <a:latin typeface="Arial" charset="0"/>
                  <a:ea typeface="+mn-ea"/>
                  <a:cs typeface="+mn-cs"/>
                </a:rPr>
                <a:t>= -1000</a:t>
              </a:r>
            </a:p>
          </p:txBody>
        </p:sp>
      </p:grpSp>
      <p:grpSp>
        <p:nvGrpSpPr>
          <p:cNvPr id="33821" name="Group 29"/>
          <p:cNvGrpSpPr>
            <a:grpSpLocks/>
          </p:cNvGrpSpPr>
          <p:nvPr/>
        </p:nvGrpSpPr>
        <p:grpSpPr bwMode="auto">
          <a:xfrm>
            <a:off x="900113" y="3232373"/>
            <a:ext cx="6408737" cy="366713"/>
            <a:chOff x="567" y="1797"/>
            <a:chExt cx="4037" cy="231"/>
          </a:xfrm>
        </p:grpSpPr>
        <p:sp>
          <p:nvSpPr>
            <p:cNvPr id="24634" name="Line 7"/>
            <p:cNvSpPr>
              <a:spLocks noChangeShapeType="1"/>
            </p:cNvSpPr>
            <p:nvPr/>
          </p:nvSpPr>
          <p:spPr bwMode="auto">
            <a:xfrm>
              <a:off x="1384" y="1933"/>
              <a:ext cx="3220" cy="0"/>
            </a:xfrm>
            <a:prstGeom prst="line">
              <a:avLst/>
            </a:prstGeom>
            <a:noFill/>
            <a:ln w="571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35" name="Rectangle 15"/>
            <p:cNvSpPr>
              <a:spLocks noChangeArrowheads="1"/>
            </p:cNvSpPr>
            <p:nvPr/>
          </p:nvSpPr>
          <p:spPr bwMode="auto">
            <a:xfrm>
              <a:off x="567" y="1797"/>
              <a:ext cx="72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err="1">
                  <a:ln>
                    <a:noFill/>
                  </a:ln>
                  <a:effectLst/>
                  <a:uLnTx/>
                  <a:uFillTx/>
                  <a:latin typeface="Arial" charset="0"/>
                  <a:ea typeface="+mn-ea"/>
                  <a:cs typeface="+mn-cs"/>
                </a:rPr>
                <a:t>Proj</a:t>
              </a:r>
              <a:r>
                <a:rPr kumimoji="0" lang="fr-FR" sz="1800" b="1" i="0" u="none" strike="noStrike" kern="1200" cap="none" spc="0" normalizeH="0" baseline="0" noProof="0" dirty="0">
                  <a:ln>
                    <a:noFill/>
                  </a:ln>
                  <a:solidFill>
                    <a:srgbClr val="000000"/>
                  </a:solidFill>
                  <a:effectLst/>
                  <a:uLnTx/>
                  <a:uFillTx/>
                  <a:latin typeface="Arial" charset="0"/>
                  <a:ea typeface="+mn-ea"/>
                  <a:cs typeface="+mn-cs"/>
                </a:rPr>
                <a:t>. </a:t>
              </a:r>
              <a:r>
                <a:rPr kumimoji="0" lang="fr-FR" sz="1800" b="1" i="0" u="none" strike="noStrike" kern="1200" cap="none" spc="0" normalizeH="0" baseline="0" noProof="0" dirty="0">
                  <a:ln>
                    <a:noFill/>
                  </a:ln>
                  <a:effectLst/>
                  <a:uLnTx/>
                  <a:uFillTx/>
                  <a:latin typeface="Arial" charset="0"/>
                  <a:ea typeface="+mn-ea"/>
                  <a:cs typeface="+mn-cs"/>
                </a:rPr>
                <a:t>A</a:t>
              </a:r>
            </a:p>
          </p:txBody>
        </p:sp>
      </p:grpSp>
      <p:grpSp>
        <p:nvGrpSpPr>
          <p:cNvPr id="33824" name="Group 32"/>
          <p:cNvGrpSpPr>
            <a:grpSpLocks/>
          </p:cNvGrpSpPr>
          <p:nvPr/>
        </p:nvGrpSpPr>
        <p:grpSpPr bwMode="auto">
          <a:xfrm>
            <a:off x="1547813" y="5435823"/>
            <a:ext cx="1327150" cy="1422400"/>
            <a:chOff x="975" y="3113"/>
            <a:chExt cx="836" cy="1069"/>
          </a:xfrm>
        </p:grpSpPr>
        <p:sp>
          <p:nvSpPr>
            <p:cNvPr id="24632" name="Line 18"/>
            <p:cNvSpPr>
              <a:spLocks noChangeShapeType="1"/>
            </p:cNvSpPr>
            <p:nvPr/>
          </p:nvSpPr>
          <p:spPr bwMode="auto">
            <a:xfrm flipH="1">
              <a:off x="1383" y="3113"/>
              <a:ext cx="1" cy="77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33" name="Rectangle 19"/>
            <p:cNvSpPr>
              <a:spLocks noChangeArrowheads="1"/>
            </p:cNvSpPr>
            <p:nvPr/>
          </p:nvSpPr>
          <p:spPr bwMode="auto">
            <a:xfrm>
              <a:off x="975" y="3838"/>
              <a:ext cx="836"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effectLst/>
                  <a:uLnTx/>
                  <a:uFillTx/>
                  <a:latin typeface="Arial" charset="0"/>
                  <a:ea typeface="+mn-ea"/>
                  <a:cs typeface="+mn-cs"/>
                </a:rPr>
                <a:t>I</a:t>
              </a:r>
              <a:r>
                <a:rPr kumimoji="0" lang="fr-FR" sz="2400" b="0" i="0" u="none" strike="noStrike" kern="1200" cap="none" spc="0" normalizeH="0" baseline="-25000" noProof="0" dirty="0">
                  <a:ln>
                    <a:noFill/>
                  </a:ln>
                  <a:effectLst/>
                  <a:uLnTx/>
                  <a:uFillTx/>
                  <a:latin typeface="Arial" charset="0"/>
                  <a:ea typeface="+mn-ea"/>
                  <a:cs typeface="+mn-cs"/>
                </a:rPr>
                <a:t>B </a:t>
              </a:r>
              <a:r>
                <a:rPr kumimoji="0" lang="fr-FR" sz="2000" b="0" i="0" u="none" strike="noStrike" kern="1200" cap="none" spc="0" normalizeH="0" baseline="0" noProof="0" dirty="0">
                  <a:ln>
                    <a:noFill/>
                  </a:ln>
                  <a:effectLst/>
                  <a:uLnTx/>
                  <a:uFillTx/>
                  <a:latin typeface="Arial" charset="0"/>
                  <a:ea typeface="+mn-ea"/>
                  <a:cs typeface="+mn-cs"/>
                </a:rPr>
                <a:t>= -1500</a:t>
              </a:r>
            </a:p>
          </p:txBody>
        </p:sp>
      </p:grpSp>
      <p:grpSp>
        <p:nvGrpSpPr>
          <p:cNvPr id="33822" name="Group 30"/>
          <p:cNvGrpSpPr>
            <a:grpSpLocks/>
          </p:cNvGrpSpPr>
          <p:nvPr/>
        </p:nvGrpSpPr>
        <p:grpSpPr bwMode="auto">
          <a:xfrm>
            <a:off x="900113" y="5219923"/>
            <a:ext cx="6408737" cy="366713"/>
            <a:chOff x="567" y="2977"/>
            <a:chExt cx="4037" cy="231"/>
          </a:xfrm>
        </p:grpSpPr>
        <p:sp>
          <p:nvSpPr>
            <p:cNvPr id="24630" name="Line 17"/>
            <p:cNvSpPr>
              <a:spLocks noChangeShapeType="1"/>
            </p:cNvSpPr>
            <p:nvPr/>
          </p:nvSpPr>
          <p:spPr bwMode="auto">
            <a:xfrm>
              <a:off x="1384" y="3113"/>
              <a:ext cx="3220" cy="0"/>
            </a:xfrm>
            <a:prstGeom prst="line">
              <a:avLst/>
            </a:prstGeom>
            <a:noFill/>
            <a:ln w="571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31" name="Rectangle 23"/>
            <p:cNvSpPr>
              <a:spLocks noChangeArrowheads="1"/>
            </p:cNvSpPr>
            <p:nvPr/>
          </p:nvSpPr>
          <p:spPr bwMode="auto">
            <a:xfrm>
              <a:off x="567" y="2977"/>
              <a:ext cx="72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err="1">
                  <a:ln>
                    <a:noFill/>
                  </a:ln>
                  <a:effectLst/>
                  <a:uLnTx/>
                  <a:uFillTx/>
                  <a:latin typeface="Arial" charset="0"/>
                  <a:ea typeface="+mn-ea"/>
                  <a:cs typeface="+mn-cs"/>
                </a:rPr>
                <a:t>Proj</a:t>
              </a:r>
              <a:r>
                <a:rPr kumimoji="0" lang="fr-FR" sz="1800" b="1" i="0" u="none" strike="noStrike" kern="1200" cap="none" spc="0" normalizeH="0" baseline="0" noProof="0" dirty="0">
                  <a:ln>
                    <a:noFill/>
                  </a:ln>
                  <a:effectLst/>
                  <a:uLnTx/>
                  <a:uFillTx/>
                  <a:latin typeface="Arial" charset="0"/>
                  <a:ea typeface="+mn-ea"/>
                  <a:cs typeface="+mn-cs"/>
                </a:rPr>
                <a:t>. B</a:t>
              </a:r>
            </a:p>
          </p:txBody>
        </p:sp>
      </p:grpSp>
      <p:grpSp>
        <p:nvGrpSpPr>
          <p:cNvPr id="33855" name="Group 63"/>
          <p:cNvGrpSpPr>
            <a:grpSpLocks/>
          </p:cNvGrpSpPr>
          <p:nvPr/>
        </p:nvGrpSpPr>
        <p:grpSpPr bwMode="auto">
          <a:xfrm>
            <a:off x="2627313" y="1844898"/>
            <a:ext cx="3816350" cy="936625"/>
            <a:chOff x="1746" y="1162"/>
            <a:chExt cx="2177" cy="590"/>
          </a:xfrm>
        </p:grpSpPr>
        <p:sp>
          <p:nvSpPr>
            <p:cNvPr id="24628" name="AutoShape 27"/>
            <p:cNvSpPr>
              <a:spLocks/>
            </p:cNvSpPr>
            <p:nvPr/>
          </p:nvSpPr>
          <p:spPr bwMode="auto">
            <a:xfrm rot="5400000">
              <a:off x="2676" y="595"/>
              <a:ext cx="272" cy="2041"/>
            </a:xfrm>
            <a:prstGeom prst="leftBrace">
              <a:avLst>
                <a:gd name="adj1" fmla="val 6253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29" name="Rectangle 28"/>
            <p:cNvSpPr>
              <a:spLocks noChangeArrowheads="1"/>
            </p:cNvSpPr>
            <p:nvPr/>
          </p:nvSpPr>
          <p:spPr bwMode="auto">
            <a:xfrm>
              <a:off x="1746" y="1162"/>
              <a:ext cx="2177"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96"/>
                  </a:solidFill>
                  <a:effectLst/>
                  <a:uLnTx/>
                  <a:uFillTx/>
                  <a:latin typeface="Arial" charset="0"/>
                  <a:ea typeface="+mn-ea"/>
                  <a:cs typeface="+mn-cs"/>
                </a:rPr>
                <a:t>C.F. actualisés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6"/>
                  </a:solidFill>
                  <a:effectLst/>
                  <a:uLnTx/>
                  <a:uFillTx/>
                  <a:latin typeface="Arial" charset="0"/>
                  <a:ea typeface="+mn-ea"/>
                  <a:cs typeface="+mn-cs"/>
                </a:rPr>
                <a:t>(donc de valeurs homogènes  dans le temps)</a:t>
              </a:r>
            </a:p>
          </p:txBody>
        </p:sp>
      </p:grpSp>
      <p:grpSp>
        <p:nvGrpSpPr>
          <p:cNvPr id="33854" name="Group 62"/>
          <p:cNvGrpSpPr>
            <a:grpSpLocks/>
          </p:cNvGrpSpPr>
          <p:nvPr/>
        </p:nvGrpSpPr>
        <p:grpSpPr bwMode="auto">
          <a:xfrm>
            <a:off x="2627313" y="4437286"/>
            <a:ext cx="3705225" cy="998537"/>
            <a:chOff x="1655" y="2795"/>
            <a:chExt cx="2334" cy="629"/>
          </a:xfrm>
        </p:grpSpPr>
        <p:grpSp>
          <p:nvGrpSpPr>
            <p:cNvPr id="24613" name="Group 48"/>
            <p:cNvGrpSpPr>
              <a:grpSpLocks/>
            </p:cNvGrpSpPr>
            <p:nvPr/>
          </p:nvGrpSpPr>
          <p:grpSpPr bwMode="auto">
            <a:xfrm>
              <a:off x="3606" y="2886"/>
              <a:ext cx="383" cy="538"/>
              <a:chOff x="4558" y="2711"/>
              <a:chExt cx="383" cy="538"/>
            </a:xfrm>
          </p:grpSpPr>
          <p:sp>
            <p:nvSpPr>
              <p:cNvPr id="24626" name="Line 20"/>
              <p:cNvSpPr>
                <a:spLocks noChangeShapeType="1"/>
              </p:cNvSpPr>
              <p:nvPr/>
            </p:nvSpPr>
            <p:spPr bwMode="auto">
              <a:xfrm flipV="1">
                <a:off x="4740" y="2886"/>
                <a:ext cx="0" cy="3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27" name="Rectangle 36"/>
              <p:cNvSpPr>
                <a:spLocks noChangeArrowheads="1"/>
              </p:cNvSpPr>
              <p:nvPr/>
            </p:nvSpPr>
            <p:spPr bwMode="auto">
              <a:xfrm>
                <a:off x="4558" y="2711"/>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350</a:t>
                </a:r>
              </a:p>
            </p:txBody>
          </p:sp>
        </p:grpSp>
        <p:grpSp>
          <p:nvGrpSpPr>
            <p:cNvPr id="24614" name="Group 49"/>
            <p:cNvGrpSpPr>
              <a:grpSpLocks/>
            </p:cNvGrpSpPr>
            <p:nvPr/>
          </p:nvGrpSpPr>
          <p:grpSpPr bwMode="auto">
            <a:xfrm>
              <a:off x="2653" y="2795"/>
              <a:ext cx="383" cy="629"/>
              <a:chOff x="3606" y="2795"/>
              <a:chExt cx="383" cy="629"/>
            </a:xfrm>
          </p:grpSpPr>
          <p:sp>
            <p:nvSpPr>
              <p:cNvPr id="24624" name="Line 25"/>
              <p:cNvSpPr>
                <a:spLocks noChangeShapeType="1"/>
              </p:cNvSpPr>
              <p:nvPr/>
            </p:nvSpPr>
            <p:spPr bwMode="auto">
              <a:xfrm flipH="1" flipV="1">
                <a:off x="3788" y="2970"/>
                <a:ext cx="0" cy="45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25" name="Rectangle 37"/>
              <p:cNvSpPr>
                <a:spLocks noChangeArrowheads="1"/>
              </p:cNvSpPr>
              <p:nvPr/>
            </p:nvSpPr>
            <p:spPr bwMode="auto">
              <a:xfrm>
                <a:off x="3606" y="279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450</a:t>
                </a:r>
              </a:p>
            </p:txBody>
          </p:sp>
        </p:grpSp>
        <p:grpSp>
          <p:nvGrpSpPr>
            <p:cNvPr id="24615" name="Group 50"/>
            <p:cNvGrpSpPr>
              <a:grpSpLocks/>
            </p:cNvGrpSpPr>
            <p:nvPr/>
          </p:nvGrpSpPr>
          <p:grpSpPr bwMode="auto">
            <a:xfrm>
              <a:off x="3107" y="2795"/>
              <a:ext cx="383" cy="629"/>
              <a:chOff x="3107" y="2795"/>
              <a:chExt cx="383" cy="629"/>
            </a:xfrm>
          </p:grpSpPr>
          <p:sp>
            <p:nvSpPr>
              <p:cNvPr id="24622" name="Line 21"/>
              <p:cNvSpPr>
                <a:spLocks noChangeShapeType="1"/>
              </p:cNvSpPr>
              <p:nvPr/>
            </p:nvSpPr>
            <p:spPr bwMode="auto">
              <a:xfrm flipH="1" flipV="1">
                <a:off x="3289" y="2970"/>
                <a:ext cx="0" cy="45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23" name="Rectangle 38"/>
              <p:cNvSpPr>
                <a:spLocks noChangeArrowheads="1"/>
              </p:cNvSpPr>
              <p:nvPr/>
            </p:nvSpPr>
            <p:spPr bwMode="auto">
              <a:xfrm>
                <a:off x="3107" y="279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450</a:t>
                </a:r>
              </a:p>
            </p:txBody>
          </p:sp>
        </p:grpSp>
        <p:grpSp>
          <p:nvGrpSpPr>
            <p:cNvPr id="24616" name="Group 52"/>
            <p:cNvGrpSpPr>
              <a:grpSpLocks/>
            </p:cNvGrpSpPr>
            <p:nvPr/>
          </p:nvGrpSpPr>
          <p:grpSpPr bwMode="auto">
            <a:xfrm>
              <a:off x="1655" y="3003"/>
              <a:ext cx="383" cy="408"/>
              <a:chOff x="1655" y="3003"/>
              <a:chExt cx="383" cy="408"/>
            </a:xfrm>
          </p:grpSpPr>
          <p:sp>
            <p:nvSpPr>
              <p:cNvPr id="24620" name="Rectangle 33"/>
              <p:cNvSpPr>
                <a:spLocks noChangeArrowheads="1"/>
              </p:cNvSpPr>
              <p:nvPr/>
            </p:nvSpPr>
            <p:spPr bwMode="auto">
              <a:xfrm>
                <a:off x="1655" y="300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effectLst/>
                    <a:uLnTx/>
                    <a:uFillTx/>
                    <a:latin typeface="Arial" charset="0"/>
                    <a:ea typeface="+mn-ea"/>
                    <a:cs typeface="+mn-cs"/>
                  </a:rPr>
                  <a:t>200</a:t>
                </a:r>
              </a:p>
            </p:txBody>
          </p:sp>
          <p:sp>
            <p:nvSpPr>
              <p:cNvPr id="24621" name="Line 39"/>
              <p:cNvSpPr>
                <a:spLocks noChangeShapeType="1"/>
              </p:cNvSpPr>
              <p:nvPr/>
            </p:nvSpPr>
            <p:spPr bwMode="auto">
              <a:xfrm flipH="1" flipV="1">
                <a:off x="1837" y="3184"/>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nvGrpSpPr>
            <p:cNvPr id="24617" name="Group 51"/>
            <p:cNvGrpSpPr>
              <a:grpSpLocks/>
            </p:cNvGrpSpPr>
            <p:nvPr/>
          </p:nvGrpSpPr>
          <p:grpSpPr bwMode="auto">
            <a:xfrm>
              <a:off x="2154" y="3003"/>
              <a:ext cx="383" cy="408"/>
              <a:chOff x="2154" y="3003"/>
              <a:chExt cx="383" cy="408"/>
            </a:xfrm>
          </p:grpSpPr>
          <p:sp>
            <p:nvSpPr>
              <p:cNvPr id="24618" name="Rectangle 35"/>
              <p:cNvSpPr>
                <a:spLocks noChangeArrowheads="1"/>
              </p:cNvSpPr>
              <p:nvPr/>
            </p:nvSpPr>
            <p:spPr bwMode="auto">
              <a:xfrm>
                <a:off x="2154" y="300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200</a:t>
                </a:r>
              </a:p>
            </p:txBody>
          </p:sp>
          <p:sp>
            <p:nvSpPr>
              <p:cNvPr id="24619" name="Line 40"/>
              <p:cNvSpPr>
                <a:spLocks noChangeShapeType="1"/>
              </p:cNvSpPr>
              <p:nvPr/>
            </p:nvSpPr>
            <p:spPr bwMode="auto">
              <a:xfrm flipH="1" flipV="1">
                <a:off x="2336" y="3184"/>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grpSp>
      <p:sp>
        <p:nvSpPr>
          <p:cNvPr id="33833" name="Rectangle 41"/>
          <p:cNvSpPr>
            <a:spLocks noChangeArrowheads="1"/>
          </p:cNvSpPr>
          <p:nvPr/>
        </p:nvSpPr>
        <p:spPr bwMode="auto">
          <a:xfrm>
            <a:off x="4859338" y="5661248"/>
            <a:ext cx="3559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dirty="0">
                <a:ln>
                  <a:noFill/>
                </a:ln>
                <a:solidFill>
                  <a:srgbClr val="009900"/>
                </a:solidFill>
                <a:effectLst/>
                <a:uLnTx/>
                <a:uFillTx/>
                <a:latin typeface="Arial" charset="0"/>
                <a:ea typeface="+mn-ea"/>
                <a:cs typeface="+mn-cs"/>
              </a:rPr>
              <a:t>VAN</a:t>
            </a:r>
            <a:r>
              <a:rPr kumimoji="0" lang="fr-FR" sz="2000" b="1" i="0" u="none" strike="noStrike" kern="1200" cap="none" spc="0" normalizeH="0" baseline="-25000" noProof="0" dirty="0">
                <a:ln>
                  <a:noFill/>
                </a:ln>
                <a:solidFill>
                  <a:srgbClr val="009900"/>
                </a:solidFill>
                <a:effectLst/>
                <a:uLnTx/>
                <a:uFillTx/>
                <a:latin typeface="Arial" charset="0"/>
                <a:ea typeface="+mn-ea"/>
                <a:cs typeface="+mn-cs"/>
              </a:rPr>
              <a:t>B</a:t>
            </a:r>
            <a:r>
              <a:rPr kumimoji="0" lang="fr-FR" sz="2000" b="0" i="0" u="none" strike="noStrike" kern="1200" cap="none" spc="0" normalizeH="0" baseline="0" noProof="0" dirty="0">
                <a:ln>
                  <a:noFill/>
                </a:ln>
                <a:solidFill>
                  <a:srgbClr val="009900"/>
                </a:solidFill>
                <a:effectLst/>
                <a:uLnTx/>
                <a:uFillTx/>
                <a:latin typeface="Arial" charset="0"/>
                <a:ea typeface="+mn-ea"/>
                <a:cs typeface="+mn-cs"/>
              </a:rPr>
              <a:t> </a:t>
            </a:r>
            <a:r>
              <a:rPr kumimoji="0" lang="fr-FR" sz="2000" b="0" i="0" u="none" strike="noStrike" kern="1200" cap="none" spc="0" normalizeH="0" baseline="0" noProof="0" dirty="0">
                <a:ln>
                  <a:noFill/>
                </a:ln>
                <a:effectLst/>
                <a:uLnTx/>
                <a:uFillTx/>
                <a:latin typeface="Arial" charset="0"/>
                <a:ea typeface="+mn-ea"/>
                <a:cs typeface="+mn-cs"/>
              </a:rPr>
              <a:t>= -1500 + 1650 </a:t>
            </a:r>
            <a:r>
              <a:rPr kumimoji="0" lang="fr-FR" sz="2000" b="0" i="0" u="none" strike="noStrike" kern="1200" cap="none" spc="0" normalizeH="0" baseline="0" noProof="0" dirty="0">
                <a:ln>
                  <a:noFill/>
                </a:ln>
                <a:solidFill>
                  <a:srgbClr val="000000"/>
                </a:solidFill>
                <a:effectLst/>
                <a:uLnTx/>
                <a:uFillTx/>
                <a:latin typeface="Arial" charset="0"/>
                <a:ea typeface="+mn-ea"/>
                <a:cs typeface="+mn-cs"/>
              </a:rPr>
              <a:t>= </a:t>
            </a:r>
            <a:r>
              <a:rPr kumimoji="0" lang="fr-FR" sz="2000" b="0" i="0" u="none" strike="noStrike" kern="1200" cap="none" spc="0" normalizeH="0" baseline="0" noProof="0" dirty="0">
                <a:ln>
                  <a:noFill/>
                </a:ln>
                <a:solidFill>
                  <a:srgbClr val="009900"/>
                </a:solidFill>
                <a:effectLst/>
                <a:uLnTx/>
                <a:uFillTx/>
                <a:latin typeface="Arial" charset="0"/>
                <a:ea typeface="+mn-ea"/>
                <a:cs typeface="+mn-cs"/>
              </a:rPr>
              <a:t>+ </a:t>
            </a:r>
            <a:r>
              <a:rPr kumimoji="0" lang="fr-FR" sz="2000" b="1" i="0" u="none" strike="noStrike" kern="1200" cap="none" spc="0" normalizeH="0" baseline="0" noProof="0" dirty="0">
                <a:ln>
                  <a:noFill/>
                </a:ln>
                <a:solidFill>
                  <a:srgbClr val="009900"/>
                </a:solidFill>
                <a:effectLst/>
                <a:uLnTx/>
                <a:uFillTx/>
                <a:latin typeface="Arial" charset="0"/>
                <a:ea typeface="+mn-ea"/>
                <a:cs typeface="+mn-cs"/>
              </a:rPr>
              <a:t>150</a:t>
            </a:r>
          </a:p>
        </p:txBody>
      </p:sp>
      <p:sp>
        <p:nvSpPr>
          <p:cNvPr id="33834" name="Rectangle 42"/>
          <p:cNvSpPr>
            <a:spLocks noChangeArrowheads="1"/>
          </p:cNvSpPr>
          <p:nvPr/>
        </p:nvSpPr>
        <p:spPr bwMode="auto">
          <a:xfrm>
            <a:off x="4859338" y="3645123"/>
            <a:ext cx="3559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dirty="0">
                <a:ln>
                  <a:noFill/>
                </a:ln>
                <a:solidFill>
                  <a:srgbClr val="FF3300"/>
                </a:solidFill>
                <a:effectLst/>
                <a:uLnTx/>
                <a:uFillTx/>
                <a:latin typeface="Arial" charset="0"/>
                <a:ea typeface="+mn-ea"/>
                <a:cs typeface="+mn-cs"/>
              </a:rPr>
              <a:t>VAN</a:t>
            </a:r>
            <a:r>
              <a:rPr kumimoji="0" lang="fr-FR" sz="2000" b="1" i="0" u="none" strike="noStrike" kern="1200" cap="none" spc="0" normalizeH="0" baseline="-25000" noProof="0" dirty="0">
                <a:ln>
                  <a:noFill/>
                </a:ln>
                <a:solidFill>
                  <a:srgbClr val="FF3300"/>
                </a:solidFill>
                <a:effectLst/>
                <a:uLnTx/>
                <a:uFillTx/>
                <a:latin typeface="Arial" charset="0"/>
                <a:ea typeface="+mn-ea"/>
                <a:cs typeface="+mn-cs"/>
              </a:rPr>
              <a:t>A</a:t>
            </a:r>
            <a:r>
              <a:rPr kumimoji="0" lang="fr-FR" sz="2000" b="0" i="0" u="none" strike="noStrike" kern="1200" cap="none" spc="0" normalizeH="0" baseline="0" noProof="0" dirty="0">
                <a:ln>
                  <a:noFill/>
                </a:ln>
                <a:solidFill>
                  <a:srgbClr val="000000"/>
                </a:solidFill>
                <a:effectLst/>
                <a:uLnTx/>
                <a:uFillTx/>
                <a:latin typeface="Arial" charset="0"/>
                <a:ea typeface="+mn-ea"/>
                <a:cs typeface="+mn-cs"/>
              </a:rPr>
              <a:t> </a:t>
            </a:r>
            <a:r>
              <a:rPr kumimoji="0" lang="fr-FR" sz="2000" b="0" i="0" u="none" strike="noStrike" kern="1200" cap="none" spc="0" normalizeH="0" baseline="0" noProof="0" dirty="0">
                <a:ln>
                  <a:noFill/>
                </a:ln>
                <a:effectLst/>
                <a:uLnTx/>
                <a:uFillTx/>
                <a:latin typeface="Arial" charset="0"/>
                <a:ea typeface="+mn-ea"/>
                <a:cs typeface="+mn-cs"/>
              </a:rPr>
              <a:t>= -1000 + 1125 = </a:t>
            </a:r>
            <a:r>
              <a:rPr kumimoji="0" lang="fr-FR" sz="2000" b="0" i="0" u="none" strike="noStrike" kern="1200" cap="none" spc="0" normalizeH="0" baseline="0" noProof="0" dirty="0">
                <a:ln>
                  <a:noFill/>
                </a:ln>
                <a:solidFill>
                  <a:srgbClr val="FF3300"/>
                </a:solidFill>
                <a:effectLst/>
                <a:uLnTx/>
                <a:uFillTx/>
                <a:latin typeface="Arial" charset="0"/>
                <a:ea typeface="+mn-ea"/>
                <a:cs typeface="+mn-cs"/>
              </a:rPr>
              <a:t>+ </a:t>
            </a:r>
            <a:r>
              <a:rPr kumimoji="0" lang="fr-FR" sz="2000" b="1" i="0" u="none" strike="noStrike" kern="1200" cap="none" spc="0" normalizeH="0" baseline="0" noProof="0" dirty="0">
                <a:ln>
                  <a:noFill/>
                </a:ln>
                <a:solidFill>
                  <a:srgbClr val="FF3300"/>
                </a:solidFill>
                <a:effectLst/>
                <a:uLnTx/>
                <a:uFillTx/>
                <a:latin typeface="Arial" charset="0"/>
                <a:ea typeface="+mn-ea"/>
                <a:cs typeface="+mn-cs"/>
              </a:rPr>
              <a:t>125</a:t>
            </a:r>
          </a:p>
        </p:txBody>
      </p:sp>
      <p:sp>
        <p:nvSpPr>
          <p:cNvPr id="33838" name="Rectangle 46"/>
          <p:cNvSpPr>
            <a:spLocks noChangeArrowheads="1"/>
          </p:cNvSpPr>
          <p:nvPr/>
        </p:nvSpPr>
        <p:spPr bwMode="auto">
          <a:xfrm>
            <a:off x="5580063" y="6021611"/>
            <a:ext cx="365035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dirty="0">
                <a:ln>
                  <a:noFill/>
                </a:ln>
                <a:solidFill>
                  <a:srgbClr val="FF3300"/>
                </a:solidFill>
                <a:effectLst/>
                <a:uLnTx/>
                <a:uFillTx/>
                <a:latin typeface="Arial" charset="0"/>
                <a:ea typeface="+mn-ea"/>
                <a:cs typeface="+mn-cs"/>
              </a:rPr>
              <a:t>IP</a:t>
            </a:r>
            <a:r>
              <a:rPr kumimoji="0" lang="fr-FR" sz="2000" b="1" i="0" u="none" strike="noStrike" kern="1200" cap="none" spc="0" normalizeH="0" baseline="-25000" noProof="0" dirty="0">
                <a:ln>
                  <a:noFill/>
                </a:ln>
                <a:solidFill>
                  <a:srgbClr val="FF3300"/>
                </a:solidFill>
                <a:effectLst/>
                <a:uLnTx/>
                <a:uFillTx/>
                <a:latin typeface="Arial" charset="0"/>
                <a:ea typeface="+mn-ea"/>
                <a:cs typeface="+mn-cs"/>
              </a:rPr>
              <a:t>B</a:t>
            </a:r>
            <a:r>
              <a:rPr kumimoji="0" lang="fr-FR" sz="2000" b="0" i="0" u="none" strike="noStrike" kern="1200" cap="none" spc="0" normalizeH="0" baseline="0" noProof="0" dirty="0">
                <a:ln>
                  <a:noFill/>
                </a:ln>
                <a:solidFill>
                  <a:srgbClr val="000000"/>
                </a:solidFill>
                <a:effectLst/>
                <a:uLnTx/>
                <a:uFillTx/>
                <a:latin typeface="Arial" charset="0"/>
                <a:ea typeface="+mn-ea"/>
                <a:cs typeface="+mn-cs"/>
              </a:rPr>
              <a:t> </a:t>
            </a:r>
            <a:r>
              <a:rPr kumimoji="0" lang="fr-FR" sz="2000" b="0" i="0" u="none" strike="noStrike" kern="1200" cap="none" spc="0" normalizeH="0" baseline="0" noProof="0" dirty="0">
                <a:ln>
                  <a:noFill/>
                </a:ln>
                <a:effectLst/>
                <a:uLnTx/>
                <a:uFillTx/>
                <a:latin typeface="Arial" charset="0"/>
                <a:ea typeface="+mn-ea"/>
                <a:cs typeface="+mn-cs"/>
              </a:rPr>
              <a:t>= 1650 /1500 = </a:t>
            </a:r>
            <a:r>
              <a:rPr kumimoji="0" lang="fr-FR" sz="2000" b="1" i="0" u="none" strike="noStrike" kern="1200" cap="none" spc="0" normalizeH="0" baseline="0" noProof="0" dirty="0">
                <a:ln>
                  <a:noFill/>
                </a:ln>
                <a:solidFill>
                  <a:srgbClr val="FF3300"/>
                </a:solidFill>
                <a:effectLst/>
                <a:uLnTx/>
                <a:uFillTx/>
                <a:latin typeface="Arial" charset="0"/>
                <a:ea typeface="+mn-ea"/>
                <a:cs typeface="+mn-cs"/>
              </a:rPr>
              <a:t>1,10 (0,10)</a:t>
            </a:r>
          </a:p>
        </p:txBody>
      </p:sp>
      <p:sp>
        <p:nvSpPr>
          <p:cNvPr id="33839" name="Rectangle 47"/>
          <p:cNvSpPr>
            <a:spLocks noChangeArrowheads="1"/>
          </p:cNvSpPr>
          <p:nvPr/>
        </p:nvSpPr>
        <p:spPr bwMode="auto">
          <a:xfrm>
            <a:off x="5395913" y="4005486"/>
            <a:ext cx="389760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dirty="0">
                <a:ln>
                  <a:noFill/>
                </a:ln>
                <a:solidFill>
                  <a:srgbClr val="009900"/>
                </a:solidFill>
                <a:effectLst/>
                <a:uLnTx/>
                <a:uFillTx/>
                <a:latin typeface="Arial" charset="0"/>
                <a:ea typeface="+mn-ea"/>
                <a:cs typeface="+mn-cs"/>
              </a:rPr>
              <a:t>IP</a:t>
            </a:r>
            <a:r>
              <a:rPr kumimoji="0" lang="fr-FR" sz="2000" b="1" i="0" u="none" strike="noStrike" kern="1200" cap="none" spc="0" normalizeH="0" baseline="-25000" noProof="0" dirty="0">
                <a:ln>
                  <a:noFill/>
                </a:ln>
                <a:solidFill>
                  <a:srgbClr val="009900"/>
                </a:solidFill>
                <a:effectLst/>
                <a:uLnTx/>
                <a:uFillTx/>
                <a:latin typeface="Arial" charset="0"/>
                <a:ea typeface="+mn-ea"/>
                <a:cs typeface="+mn-cs"/>
              </a:rPr>
              <a:t>A</a:t>
            </a:r>
            <a:r>
              <a:rPr kumimoji="0" lang="fr-FR" sz="2000" b="0" i="0" u="none" strike="noStrike" kern="1200" cap="none" spc="0" normalizeH="0" baseline="0" noProof="0" dirty="0">
                <a:ln>
                  <a:noFill/>
                </a:ln>
                <a:solidFill>
                  <a:srgbClr val="000000"/>
                </a:solidFill>
                <a:effectLst/>
                <a:uLnTx/>
                <a:uFillTx/>
                <a:latin typeface="Arial" charset="0"/>
                <a:ea typeface="+mn-ea"/>
                <a:cs typeface="+mn-cs"/>
              </a:rPr>
              <a:t> </a:t>
            </a:r>
            <a:r>
              <a:rPr kumimoji="0" lang="fr-FR" sz="2000" b="0" i="0" u="none" strike="noStrike" kern="1200" cap="none" spc="0" normalizeH="0" baseline="0" noProof="0" dirty="0">
                <a:ln>
                  <a:noFill/>
                </a:ln>
                <a:effectLst/>
                <a:uLnTx/>
                <a:uFillTx/>
                <a:latin typeface="Arial" charset="0"/>
                <a:ea typeface="+mn-ea"/>
                <a:cs typeface="+mn-cs"/>
              </a:rPr>
              <a:t>= 1125 /1000 = </a:t>
            </a:r>
            <a:r>
              <a:rPr kumimoji="0" lang="fr-FR" sz="2000" b="1" i="0" u="none" strike="noStrike" kern="1200" cap="none" spc="0" normalizeH="0" baseline="0" noProof="0" dirty="0">
                <a:ln>
                  <a:noFill/>
                </a:ln>
                <a:solidFill>
                  <a:srgbClr val="009900"/>
                </a:solidFill>
                <a:effectLst/>
                <a:uLnTx/>
                <a:uFillTx/>
                <a:latin typeface="Arial" charset="0"/>
                <a:ea typeface="+mn-ea"/>
                <a:cs typeface="+mn-cs"/>
              </a:rPr>
              <a:t>1,125 (0,125)</a:t>
            </a:r>
          </a:p>
        </p:txBody>
      </p:sp>
      <p:grpSp>
        <p:nvGrpSpPr>
          <p:cNvPr id="33853" name="Group 61"/>
          <p:cNvGrpSpPr>
            <a:grpSpLocks/>
          </p:cNvGrpSpPr>
          <p:nvPr/>
        </p:nvGrpSpPr>
        <p:grpSpPr bwMode="auto">
          <a:xfrm>
            <a:off x="2627313" y="2565623"/>
            <a:ext cx="3776662" cy="882650"/>
            <a:chOff x="1655" y="1616"/>
            <a:chExt cx="2379" cy="556"/>
          </a:xfrm>
        </p:grpSpPr>
        <p:grpSp>
          <p:nvGrpSpPr>
            <p:cNvPr id="24598" name="Group 55"/>
            <p:cNvGrpSpPr>
              <a:grpSpLocks/>
            </p:cNvGrpSpPr>
            <p:nvPr/>
          </p:nvGrpSpPr>
          <p:grpSpPr bwMode="auto">
            <a:xfrm>
              <a:off x="1655" y="1752"/>
              <a:ext cx="383" cy="420"/>
              <a:chOff x="1655" y="1752"/>
              <a:chExt cx="383" cy="420"/>
            </a:xfrm>
          </p:grpSpPr>
          <p:sp>
            <p:nvSpPr>
              <p:cNvPr id="24611" name="Line 10"/>
              <p:cNvSpPr>
                <a:spLocks noChangeShapeType="1"/>
              </p:cNvSpPr>
              <p:nvPr/>
            </p:nvSpPr>
            <p:spPr bwMode="auto">
              <a:xfrm flipH="1" flipV="1">
                <a:off x="1838" y="1945"/>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12" name="Rectangle 34"/>
              <p:cNvSpPr>
                <a:spLocks noChangeArrowheads="1"/>
              </p:cNvSpPr>
              <p:nvPr/>
            </p:nvSpPr>
            <p:spPr bwMode="auto">
              <a:xfrm>
                <a:off x="1655" y="175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effectLst/>
                    <a:uLnTx/>
                    <a:uFillTx/>
                    <a:latin typeface="Arial" charset="0"/>
                    <a:ea typeface="+mn-ea"/>
                    <a:cs typeface="+mn-cs"/>
                  </a:rPr>
                  <a:t>150</a:t>
                </a:r>
              </a:p>
            </p:txBody>
          </p:sp>
        </p:grpSp>
        <p:grpSp>
          <p:nvGrpSpPr>
            <p:cNvPr id="24599" name="Group 56"/>
            <p:cNvGrpSpPr>
              <a:grpSpLocks/>
            </p:cNvGrpSpPr>
            <p:nvPr/>
          </p:nvGrpSpPr>
          <p:grpSpPr bwMode="auto">
            <a:xfrm>
              <a:off x="2154" y="1616"/>
              <a:ext cx="383" cy="556"/>
              <a:chOff x="2154" y="1616"/>
              <a:chExt cx="383" cy="556"/>
            </a:xfrm>
          </p:grpSpPr>
          <p:sp>
            <p:nvSpPr>
              <p:cNvPr id="24609" name="Line 11"/>
              <p:cNvSpPr>
                <a:spLocks noChangeShapeType="1"/>
              </p:cNvSpPr>
              <p:nvPr/>
            </p:nvSpPr>
            <p:spPr bwMode="auto">
              <a:xfrm flipV="1">
                <a:off x="2345" y="1809"/>
                <a:ext cx="0" cy="3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10" name="Rectangle 43"/>
              <p:cNvSpPr>
                <a:spLocks noChangeArrowheads="1"/>
              </p:cNvSpPr>
              <p:nvPr/>
            </p:nvSpPr>
            <p:spPr bwMode="auto">
              <a:xfrm>
                <a:off x="2154" y="1616"/>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350</a:t>
                </a:r>
              </a:p>
            </p:txBody>
          </p:sp>
        </p:grpSp>
        <p:grpSp>
          <p:nvGrpSpPr>
            <p:cNvPr id="24600" name="Group 57"/>
            <p:cNvGrpSpPr>
              <a:grpSpLocks/>
            </p:cNvGrpSpPr>
            <p:nvPr/>
          </p:nvGrpSpPr>
          <p:grpSpPr bwMode="auto">
            <a:xfrm>
              <a:off x="2653" y="1616"/>
              <a:ext cx="383" cy="544"/>
              <a:chOff x="2653" y="1616"/>
              <a:chExt cx="383" cy="544"/>
            </a:xfrm>
          </p:grpSpPr>
          <p:sp>
            <p:nvSpPr>
              <p:cNvPr id="24607" name="Line 44"/>
              <p:cNvSpPr>
                <a:spLocks noChangeShapeType="1"/>
              </p:cNvSpPr>
              <p:nvPr/>
            </p:nvSpPr>
            <p:spPr bwMode="auto">
              <a:xfrm flipV="1">
                <a:off x="2835" y="1797"/>
                <a:ext cx="0" cy="3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08" name="Rectangle 45"/>
              <p:cNvSpPr>
                <a:spLocks noChangeArrowheads="1"/>
              </p:cNvSpPr>
              <p:nvPr/>
            </p:nvSpPr>
            <p:spPr bwMode="auto">
              <a:xfrm>
                <a:off x="2653" y="1616"/>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350</a:t>
                </a:r>
              </a:p>
            </p:txBody>
          </p:sp>
        </p:grpSp>
        <p:grpSp>
          <p:nvGrpSpPr>
            <p:cNvPr id="24601" name="Group 54"/>
            <p:cNvGrpSpPr>
              <a:grpSpLocks/>
            </p:cNvGrpSpPr>
            <p:nvPr/>
          </p:nvGrpSpPr>
          <p:grpSpPr bwMode="auto">
            <a:xfrm>
              <a:off x="3651" y="1797"/>
              <a:ext cx="383" cy="375"/>
              <a:chOff x="3107" y="1797"/>
              <a:chExt cx="383" cy="375"/>
            </a:xfrm>
          </p:grpSpPr>
          <p:sp>
            <p:nvSpPr>
              <p:cNvPr id="24605" name="Line 12"/>
              <p:cNvSpPr>
                <a:spLocks noChangeShapeType="1"/>
              </p:cNvSpPr>
              <p:nvPr/>
            </p:nvSpPr>
            <p:spPr bwMode="auto">
              <a:xfrm flipV="1">
                <a:off x="3307" y="1991"/>
                <a:ext cx="0" cy="18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06" name="Rectangle 53"/>
              <p:cNvSpPr>
                <a:spLocks noChangeArrowheads="1"/>
              </p:cNvSpPr>
              <p:nvPr/>
            </p:nvSpPr>
            <p:spPr bwMode="auto">
              <a:xfrm>
                <a:off x="3107" y="1797"/>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125</a:t>
                </a:r>
              </a:p>
            </p:txBody>
          </p:sp>
        </p:grpSp>
        <p:grpSp>
          <p:nvGrpSpPr>
            <p:cNvPr id="24602" name="Group 58"/>
            <p:cNvGrpSpPr>
              <a:grpSpLocks/>
            </p:cNvGrpSpPr>
            <p:nvPr/>
          </p:nvGrpSpPr>
          <p:grpSpPr bwMode="auto">
            <a:xfrm>
              <a:off x="3152" y="1752"/>
              <a:ext cx="383" cy="420"/>
              <a:chOff x="1655" y="1752"/>
              <a:chExt cx="383" cy="420"/>
            </a:xfrm>
          </p:grpSpPr>
          <p:sp>
            <p:nvSpPr>
              <p:cNvPr id="24603" name="Line 59"/>
              <p:cNvSpPr>
                <a:spLocks noChangeShapeType="1"/>
              </p:cNvSpPr>
              <p:nvPr/>
            </p:nvSpPr>
            <p:spPr bwMode="auto">
              <a:xfrm flipH="1" flipV="1">
                <a:off x="1838" y="1945"/>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604" name="Rectangle 60"/>
              <p:cNvSpPr>
                <a:spLocks noChangeArrowheads="1"/>
              </p:cNvSpPr>
              <p:nvPr/>
            </p:nvSpPr>
            <p:spPr bwMode="auto">
              <a:xfrm>
                <a:off x="1655" y="175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effectLst/>
                    <a:uLnTx/>
                    <a:uFillTx/>
                    <a:latin typeface="Arial" charset="0"/>
                    <a:ea typeface="+mn-ea"/>
                    <a:cs typeface="+mn-cs"/>
                  </a:rPr>
                  <a:t>150</a:t>
                </a:r>
              </a:p>
            </p:txBody>
          </p:sp>
        </p:grpSp>
      </p:grpSp>
      <p:sp>
        <p:nvSpPr>
          <p:cNvPr id="62" name="Text Box 6">
            <a:extLst>
              <a:ext uri="{FF2B5EF4-FFF2-40B4-BE49-F238E27FC236}">
                <a16:creationId xmlns:a16="http://schemas.microsoft.com/office/drawing/2014/main" id="{699D39C5-49E4-455A-A661-014499B6CE5A}"/>
              </a:ext>
            </a:extLst>
          </p:cNvPr>
          <p:cNvSpPr txBox="1">
            <a:spLocks noChangeArrowheads="1"/>
          </p:cNvSpPr>
          <p:nvPr/>
        </p:nvSpPr>
        <p:spPr bwMode="auto">
          <a:xfrm>
            <a:off x="89693" y="452126"/>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L'indice de profitabilité (2)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E254E5-C875-4983-9343-C45F82509E58}"/>
              </a:ext>
            </a:extLst>
          </p:cNvPr>
          <p:cNvSpPr>
            <a:spLocks noGrp="1"/>
          </p:cNvSpPr>
          <p:nvPr>
            <p:ph type="title" idx="4294967295"/>
          </p:nvPr>
        </p:nvSpPr>
        <p:spPr>
          <a:xfrm>
            <a:off x="1691680" y="939358"/>
            <a:ext cx="7239000" cy="457200"/>
          </a:xfrm>
        </p:spPr>
        <p:txBody>
          <a:bodyPr/>
          <a:lstStyle/>
          <a:p>
            <a:pPr algn="r"/>
            <a:r>
              <a:rPr lang="fr-FR" sz="2800" b="1" dirty="0">
                <a:solidFill>
                  <a:srgbClr val="007C00"/>
                </a:solidFill>
                <a:latin typeface="Arial (corps)"/>
              </a:rPr>
              <a:t>Impact du taux d’actualisation choisi</a:t>
            </a:r>
          </a:p>
        </p:txBody>
      </p:sp>
      <p:sp>
        <p:nvSpPr>
          <p:cNvPr id="3" name="Espace réservé du contenu 2">
            <a:extLst>
              <a:ext uri="{FF2B5EF4-FFF2-40B4-BE49-F238E27FC236}">
                <a16:creationId xmlns:a16="http://schemas.microsoft.com/office/drawing/2014/main" id="{38C7EB54-D0F1-46B8-8F1D-A5E390246C37}"/>
              </a:ext>
            </a:extLst>
          </p:cNvPr>
          <p:cNvSpPr>
            <a:spLocks noGrp="1"/>
          </p:cNvSpPr>
          <p:nvPr>
            <p:ph idx="4294967295"/>
          </p:nvPr>
        </p:nvSpPr>
        <p:spPr>
          <a:xfrm>
            <a:off x="269776" y="2121942"/>
            <a:ext cx="8604448" cy="3744416"/>
          </a:xfrm>
        </p:spPr>
        <p:txBody>
          <a:bodyPr/>
          <a:lstStyle/>
          <a:p>
            <a:r>
              <a:rPr lang="fr-FR" sz="2800" dirty="0">
                <a:solidFill>
                  <a:srgbClr val="00279F"/>
                </a:solidFill>
                <a:latin typeface="Arial (corps)"/>
              </a:rPr>
              <a:t>Selon le choix de i%, on favorise le court ou le long terme </a:t>
            </a:r>
          </a:p>
          <a:p>
            <a:pPr lvl="1"/>
            <a:r>
              <a:rPr lang="fr-FR" sz="2400" dirty="0">
                <a:solidFill>
                  <a:srgbClr val="00279F"/>
                </a:solidFill>
              </a:rPr>
              <a:t> </a:t>
            </a:r>
            <a:r>
              <a:rPr lang="fr-FR" sz="2400" dirty="0">
                <a:solidFill>
                  <a:srgbClr val="007C00"/>
                </a:solidFill>
                <a:latin typeface="Arial (corps)"/>
              </a:rPr>
              <a:t>i% élevé = recherche d’une rentabilité rapide</a:t>
            </a:r>
          </a:p>
          <a:p>
            <a:pPr marL="457200" lvl="1" indent="0">
              <a:buNone/>
            </a:pPr>
            <a:r>
              <a:rPr lang="fr-FR" sz="2400" dirty="0">
                <a:solidFill>
                  <a:srgbClr val="00279F"/>
                </a:solidFill>
              </a:rPr>
              <a:t>	</a:t>
            </a:r>
            <a:r>
              <a:rPr lang="fr-FR" sz="2400" dirty="0"/>
              <a:t>→ </a:t>
            </a:r>
            <a:r>
              <a:rPr lang="fr-FR" sz="2400" dirty="0">
                <a:solidFill>
                  <a:srgbClr val="000099"/>
                </a:solidFill>
                <a:latin typeface="Arial (corps)"/>
              </a:rPr>
              <a:t>…et on limite les investissements (car VAN plus souvent &lt;0) </a:t>
            </a:r>
          </a:p>
          <a:p>
            <a:pPr marL="457200" lvl="1" indent="0">
              <a:buNone/>
            </a:pPr>
            <a:endParaRPr lang="fr-FR" sz="2400" dirty="0"/>
          </a:p>
          <a:p>
            <a:pPr lvl="1"/>
            <a:r>
              <a:rPr lang="fr-FR" sz="2400" dirty="0">
                <a:solidFill>
                  <a:srgbClr val="007C00"/>
                </a:solidFill>
                <a:latin typeface="Arial (corps)"/>
              </a:rPr>
              <a:t>i% faible = on est prêt à attendre pour gagner de l’argent</a:t>
            </a:r>
          </a:p>
          <a:p>
            <a:pPr marL="914400" lvl="2" indent="0">
              <a:buNone/>
            </a:pPr>
            <a:r>
              <a:rPr lang="fr-FR" sz="2000" dirty="0">
                <a:solidFill>
                  <a:srgbClr val="000099"/>
                </a:solidFill>
                <a:latin typeface="Arial (corps)"/>
              </a:rPr>
              <a:t>.. Et on accepte plus d’investissements  (VAN plus souvent &gt;0)</a:t>
            </a:r>
            <a:endParaRPr lang="fr-FR" sz="2400" dirty="0">
              <a:solidFill>
                <a:srgbClr val="00279F"/>
              </a:solidFill>
            </a:endParaRPr>
          </a:p>
          <a:p>
            <a:endParaRPr lang="fr-FR" sz="2800" dirty="0">
              <a:solidFill>
                <a:srgbClr val="00279F"/>
              </a:solidFill>
            </a:endParaRPr>
          </a:p>
          <a:p>
            <a:pPr marL="0" indent="0">
              <a:buNone/>
            </a:pPr>
            <a:endParaRPr lang="fr-FR" sz="2800" dirty="0">
              <a:solidFill>
                <a:srgbClr val="00279F"/>
              </a:solidFill>
            </a:endParaRPr>
          </a:p>
          <a:p>
            <a:pPr lvl="1"/>
            <a:endParaRPr lang="fr-FR" sz="2400" dirty="0">
              <a:solidFill>
                <a:srgbClr val="00279F"/>
              </a:solidFill>
            </a:endParaRPr>
          </a:p>
          <a:p>
            <a:endParaRPr lang="fr-FR" sz="1600" dirty="0"/>
          </a:p>
        </p:txBody>
      </p:sp>
    </p:spTree>
    <p:extLst>
      <p:ext uri="{BB962C8B-B14F-4D97-AF65-F5344CB8AC3E}">
        <p14:creationId xmlns:p14="http://schemas.microsoft.com/office/powerpoint/2010/main" val="3976105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6">
            <a:extLst>
              <a:ext uri="{FF2B5EF4-FFF2-40B4-BE49-F238E27FC236}">
                <a16:creationId xmlns:a16="http://schemas.microsoft.com/office/drawing/2014/main" id="{0CF821CA-7121-4589-810B-A933D4434E40}"/>
              </a:ext>
            </a:extLst>
          </p:cNvPr>
          <p:cNvSpPr txBox="1">
            <a:spLocks noChangeArrowheads="1"/>
          </p:cNvSpPr>
          <p:nvPr/>
        </p:nvSpPr>
        <p:spPr bwMode="auto">
          <a:xfrm>
            <a:off x="29375" y="549233"/>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Conclusion</a:t>
            </a:r>
          </a:p>
        </p:txBody>
      </p:sp>
      <p:sp>
        <p:nvSpPr>
          <p:cNvPr id="7" name="Text Box 6">
            <a:extLst>
              <a:ext uri="{FF2B5EF4-FFF2-40B4-BE49-F238E27FC236}">
                <a16:creationId xmlns:a16="http://schemas.microsoft.com/office/drawing/2014/main" id="{D67E5BED-CA62-4F58-93A5-CCB3D7C6A891}"/>
              </a:ext>
            </a:extLst>
          </p:cNvPr>
          <p:cNvSpPr txBox="1">
            <a:spLocks noChangeArrowheads="1"/>
          </p:cNvSpPr>
          <p:nvPr/>
        </p:nvSpPr>
        <p:spPr bwMode="auto">
          <a:xfrm>
            <a:off x="395672" y="1196752"/>
            <a:ext cx="8352656"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342900" lvl="0" indent="-342900">
              <a:lnSpc>
                <a:spcPct val="100000"/>
              </a:lnSpc>
              <a:buFont typeface="Arial" panose="020B0604020202020204" pitchFamily="34" charset="0"/>
              <a:buChar char="•"/>
              <a:defRPr/>
            </a:pPr>
            <a:r>
              <a:rPr lang="fr-FR" sz="2000" dirty="0">
                <a:solidFill>
                  <a:srgbClr val="000099"/>
                </a:solidFill>
                <a:latin typeface="Arial (corps)"/>
              </a:rPr>
              <a:t>Pour l’évaluation économique des projets d'investissement plusieurs critères de sélection peuvent être utilisés, ils reposent tous sur une approche similaire :</a:t>
            </a:r>
          </a:p>
          <a:p>
            <a:pPr marL="1085850" lvl="1" indent="-342900">
              <a:lnSpc>
                <a:spcPct val="100000"/>
              </a:lnSpc>
              <a:buFontTx/>
              <a:buChar char="−"/>
              <a:defRPr/>
            </a:pPr>
            <a:r>
              <a:rPr lang="fr-FR" sz="2000" dirty="0">
                <a:solidFill>
                  <a:srgbClr val="000099"/>
                </a:solidFill>
                <a:latin typeface="Arial (corps)"/>
              </a:rPr>
              <a:t>évaluation des flux de trésorerie (positifs et négatifs),</a:t>
            </a:r>
          </a:p>
          <a:p>
            <a:pPr marL="1085850" lvl="1" indent="-342900">
              <a:lnSpc>
                <a:spcPct val="100000"/>
              </a:lnSpc>
              <a:buFontTx/>
              <a:buChar char="−"/>
              <a:defRPr/>
            </a:pPr>
            <a:r>
              <a:rPr lang="fr-FR" sz="2000" dirty="0">
                <a:solidFill>
                  <a:srgbClr val="000099"/>
                </a:solidFill>
                <a:latin typeface="Arial (corps)"/>
              </a:rPr>
              <a:t>actualisation de ces flux,</a:t>
            </a:r>
          </a:p>
          <a:p>
            <a:pPr marL="1085850" lvl="1" indent="-342900">
              <a:lnSpc>
                <a:spcPct val="100000"/>
              </a:lnSpc>
              <a:buFontTx/>
              <a:buChar char="−"/>
              <a:defRPr/>
            </a:pPr>
            <a:r>
              <a:rPr lang="fr-FR" sz="2000" dirty="0">
                <a:solidFill>
                  <a:srgbClr val="000099"/>
                </a:solidFill>
                <a:latin typeface="Arial (corps)"/>
              </a:rPr>
              <a:t>comparaison de ces flux actualisés avec la mise de fonds initiale.</a:t>
            </a:r>
          </a:p>
          <a:p>
            <a:pPr marL="342900" lvl="0" indent="-342900">
              <a:lnSpc>
                <a:spcPct val="100000"/>
              </a:lnSpc>
              <a:buFont typeface="Arial" panose="020B0604020202020204" pitchFamily="34" charset="0"/>
              <a:buChar char="•"/>
              <a:defRPr/>
            </a:pPr>
            <a:endParaRPr lang="fr-FR" sz="2000" dirty="0">
              <a:solidFill>
                <a:srgbClr val="000099"/>
              </a:solidFill>
              <a:latin typeface="Arial (corps)"/>
            </a:endParaRPr>
          </a:p>
          <a:p>
            <a:pPr marL="342900" lvl="0" indent="-342900">
              <a:lnSpc>
                <a:spcPct val="100000"/>
              </a:lnSpc>
              <a:buFont typeface="Arial" panose="020B0604020202020204" pitchFamily="34" charset="0"/>
              <a:buChar char="•"/>
              <a:defRPr/>
            </a:pPr>
            <a:r>
              <a:rPr lang="fr-FR" sz="2000" dirty="0">
                <a:solidFill>
                  <a:srgbClr val="000099"/>
                </a:solidFill>
                <a:latin typeface="Arial (corps)"/>
              </a:rPr>
              <a:t>Les méthodes diffèrent selon que l'on cherche à mesurer :</a:t>
            </a:r>
          </a:p>
          <a:p>
            <a:pPr marL="1085850" lvl="1" indent="-342900">
              <a:lnSpc>
                <a:spcPct val="100000"/>
              </a:lnSpc>
              <a:buFontTx/>
              <a:buChar char="−"/>
              <a:defRPr/>
            </a:pPr>
            <a:r>
              <a:rPr lang="fr-FR" sz="2000" dirty="0">
                <a:solidFill>
                  <a:srgbClr val="000099"/>
                </a:solidFill>
                <a:latin typeface="Arial (corps)"/>
              </a:rPr>
              <a:t>le délai de récupération de la mise de fonds initiale, </a:t>
            </a:r>
          </a:p>
          <a:p>
            <a:pPr marL="1085850" lvl="1" indent="-342900">
              <a:lnSpc>
                <a:spcPct val="100000"/>
              </a:lnSpc>
              <a:buFontTx/>
              <a:buChar char="−"/>
              <a:defRPr/>
            </a:pPr>
            <a:r>
              <a:rPr lang="fr-FR" sz="2000" dirty="0">
                <a:solidFill>
                  <a:srgbClr val="000099"/>
                </a:solidFill>
                <a:latin typeface="Arial (corps)"/>
              </a:rPr>
              <a:t>la richesse créée par le projet (VAN),</a:t>
            </a:r>
          </a:p>
          <a:p>
            <a:pPr marL="1085850" lvl="1" indent="-342900">
              <a:lnSpc>
                <a:spcPct val="100000"/>
              </a:lnSpc>
              <a:buFontTx/>
              <a:buChar char="−"/>
              <a:defRPr/>
            </a:pPr>
            <a:r>
              <a:rPr lang="fr-FR" sz="2000" dirty="0">
                <a:solidFill>
                  <a:srgbClr val="000099"/>
                </a:solidFill>
                <a:latin typeface="Arial (corps)"/>
              </a:rPr>
              <a:t>le taux de rentabilité du projet (TRI).</a:t>
            </a:r>
          </a:p>
          <a:p>
            <a:pPr lvl="0">
              <a:lnSpc>
                <a:spcPct val="100000"/>
              </a:lnSpc>
              <a:defRPr/>
            </a:pPr>
            <a:endParaRPr lang="fr-FR" sz="2000" dirty="0">
              <a:solidFill>
                <a:srgbClr val="000099"/>
              </a:solidFill>
              <a:latin typeface="Arial (corps)"/>
            </a:endParaRPr>
          </a:p>
          <a:p>
            <a:pPr marL="342900" lvl="0" indent="-342900">
              <a:lnSpc>
                <a:spcPct val="100000"/>
              </a:lnSpc>
              <a:buFont typeface="Arial" panose="020B0604020202020204" pitchFamily="34" charset="0"/>
              <a:buChar char="•"/>
              <a:defRPr/>
            </a:pPr>
            <a:r>
              <a:rPr lang="fr-FR" sz="2000" dirty="0">
                <a:solidFill>
                  <a:srgbClr val="000099"/>
                </a:solidFill>
                <a:latin typeface="Arial (corps)"/>
              </a:rPr>
              <a:t>Ces méthodes servent </a:t>
            </a:r>
          </a:p>
          <a:p>
            <a:pPr marL="1085850" lvl="1" indent="-342900">
              <a:lnSpc>
                <a:spcPct val="100000"/>
              </a:lnSpc>
              <a:buFont typeface="Arial" panose="020B0604020202020204" pitchFamily="34" charset="0"/>
              <a:buChar char="•"/>
              <a:defRPr/>
            </a:pPr>
            <a:r>
              <a:rPr lang="fr-FR" sz="2000" dirty="0">
                <a:solidFill>
                  <a:srgbClr val="000099"/>
                </a:solidFill>
                <a:latin typeface="Arial (corps)"/>
              </a:rPr>
              <a:t>à évaluer la rentabilité d’un investissement</a:t>
            </a:r>
          </a:p>
          <a:p>
            <a:pPr marL="1085850" lvl="1" indent="-342900">
              <a:lnSpc>
                <a:spcPct val="100000"/>
              </a:lnSpc>
              <a:buFont typeface="Arial" panose="020B0604020202020204" pitchFamily="34" charset="0"/>
              <a:buChar char="•"/>
              <a:defRPr/>
            </a:pPr>
            <a:r>
              <a:rPr lang="fr-FR" sz="2000" dirty="0">
                <a:solidFill>
                  <a:srgbClr val="000099"/>
                </a:solidFill>
                <a:latin typeface="Arial (corps)"/>
              </a:rPr>
              <a:t>à sélectionner des projets concurrents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11560" y="692696"/>
            <a:ext cx="8229600" cy="864096"/>
          </a:xfrm>
        </p:spPr>
        <p:txBody>
          <a:bodyPr/>
          <a:lstStyle/>
          <a:p>
            <a:pPr>
              <a:tabLst>
                <a:tab pos="3225800" algn="l"/>
              </a:tabLst>
            </a:pPr>
            <a:r>
              <a:rPr lang="fr-FR" dirty="0">
                <a:solidFill>
                  <a:srgbClr val="008000"/>
                </a:solidFill>
                <a:effectLst/>
                <a:latin typeface="+mn-lt"/>
              </a:rPr>
              <a:t>Contenu</a:t>
            </a:r>
          </a:p>
        </p:txBody>
      </p:sp>
      <p:sp>
        <p:nvSpPr>
          <p:cNvPr id="4098" name="Rectangle 2"/>
          <p:cNvSpPr>
            <a:spLocks noGrp="1" noChangeArrowheads="1"/>
          </p:cNvSpPr>
          <p:nvPr>
            <p:ph idx="1"/>
          </p:nvPr>
        </p:nvSpPr>
        <p:spPr>
          <a:xfrm>
            <a:off x="2843808" y="2016952"/>
            <a:ext cx="6453956" cy="4608512"/>
          </a:xfrm>
        </p:spPr>
        <p:txBody>
          <a:bodyPr/>
          <a:lstStyle/>
          <a:p>
            <a:pPr marL="342900" indent="-342900">
              <a:buFont typeface="Arial" panose="020B0604020202020204" pitchFamily="34" charset="0"/>
              <a:buChar char="•"/>
            </a:pPr>
            <a:r>
              <a:rPr lang="fr-FR" sz="2000" dirty="0">
                <a:sym typeface="Gill Sans Light" charset="0"/>
              </a:rPr>
              <a:t>L’évaluation des projets</a:t>
            </a:r>
          </a:p>
          <a:p>
            <a:pPr marL="342900" indent="-342900">
              <a:buFont typeface="Arial" panose="020B0604020202020204" pitchFamily="34" charset="0"/>
              <a:buChar char="•"/>
            </a:pPr>
            <a:r>
              <a:rPr lang="fr-FR" sz="2000" dirty="0">
                <a:sym typeface="Gill Sans Light" charset="0"/>
              </a:rPr>
              <a:t>L’actualisation</a:t>
            </a:r>
          </a:p>
          <a:p>
            <a:pPr marL="342900" indent="-342900">
              <a:buFont typeface="Arial" panose="020B0604020202020204" pitchFamily="34" charset="0"/>
              <a:buChar char="•"/>
            </a:pPr>
            <a:r>
              <a:rPr lang="fr-FR" sz="2000" dirty="0">
                <a:sym typeface="Gill Sans Light" charset="0"/>
              </a:rPr>
              <a:t>Le délai de récupération du capital (</a:t>
            </a:r>
            <a:r>
              <a:rPr lang="fr-FR" sz="2000" dirty="0" err="1">
                <a:sym typeface="Gill Sans Light" charset="0"/>
              </a:rPr>
              <a:t>Payback</a:t>
            </a:r>
            <a:r>
              <a:rPr lang="fr-FR" sz="2000" dirty="0">
                <a:sym typeface="Gill Sans Light" charset="0"/>
              </a:rPr>
              <a:t>)</a:t>
            </a:r>
          </a:p>
          <a:p>
            <a:pPr marL="342900" indent="-342900">
              <a:buFont typeface="Arial" panose="020B0604020202020204" pitchFamily="34" charset="0"/>
              <a:buChar char="•"/>
            </a:pPr>
            <a:r>
              <a:rPr lang="fr-FR" sz="2000" dirty="0">
                <a:sym typeface="Gill Sans Light" charset="0"/>
              </a:rPr>
              <a:t>Valeur actuelle nette</a:t>
            </a:r>
          </a:p>
          <a:p>
            <a:pPr marL="342900" indent="-342900">
              <a:buFont typeface="Arial" panose="020B0604020202020204" pitchFamily="34" charset="0"/>
              <a:buChar char="•"/>
            </a:pPr>
            <a:r>
              <a:rPr lang="fr-FR" sz="2000" dirty="0">
                <a:sym typeface="Gill Sans Light" charset="0"/>
              </a:rPr>
              <a:t>L’indice de profitabilité</a:t>
            </a:r>
          </a:p>
          <a:p>
            <a:pPr marL="342900" indent="-342900">
              <a:buFont typeface="Arial" panose="020B0604020202020204" pitchFamily="34" charset="0"/>
              <a:buChar char="•"/>
            </a:pPr>
            <a:r>
              <a:rPr lang="fr-FR" sz="2000" dirty="0">
                <a:sym typeface="Gill Sans Light" charset="0"/>
              </a:rPr>
              <a:t>Taux de rentabilité interne</a:t>
            </a:r>
          </a:p>
          <a:p>
            <a:pPr marL="342900" indent="-342900">
              <a:buFont typeface="Arial" panose="020B0604020202020204" pitchFamily="34" charset="0"/>
              <a:buChar char="•"/>
            </a:pPr>
            <a:endParaRPr lang="fr-FR" sz="2000" dirty="0">
              <a:sym typeface="Gill Sans Light" charset="0"/>
            </a:endParaRPr>
          </a:p>
          <a:p>
            <a:pPr marL="342900" indent="-342900">
              <a:buFont typeface="Arial" panose="020B0604020202020204" pitchFamily="34" charset="0"/>
              <a:buChar char="•"/>
            </a:pPr>
            <a:endParaRPr lang="fr-FR" sz="2000" dirty="0">
              <a:sym typeface="Gill Sans Light" charset="0"/>
            </a:endParaRPr>
          </a:p>
          <a:p>
            <a:pPr marL="342900" indent="-342900">
              <a:buFont typeface="Arial" panose="020B0604020202020204" pitchFamily="34" charset="0"/>
              <a:buChar char="•"/>
            </a:pPr>
            <a:endParaRPr lang="fr-FR" sz="2000" dirty="0">
              <a:sym typeface="Gill Sans Light" charset="0"/>
            </a:endParaRPr>
          </a:p>
        </p:txBody>
      </p:sp>
      <p:grpSp>
        <p:nvGrpSpPr>
          <p:cNvPr id="2" name="Group 6"/>
          <p:cNvGrpSpPr/>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3"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
        <p:nvSpPr>
          <p:cNvPr id="3" name="Slide Number Placeholder 2"/>
          <p:cNvSpPr>
            <a:spLocks noGrp="1"/>
          </p:cNvSpPr>
          <p:nvPr>
            <p:ph type="sldNum" sz="quarter" idx="4"/>
          </p:nvPr>
        </p:nvSpPr>
        <p:spPr/>
        <p:txBody>
          <a:bodyPr/>
          <a:lstStyle/>
          <a:p>
            <a:fld id="{F0591563-C936-C24A-B817-5B070095CD79}" type="slidenum">
              <a:rPr lang="fr-FR" smtClean="0"/>
              <a:pPr/>
              <a:t>2</a:t>
            </a:fld>
            <a:endParaRPr lang="fr-FR" dirty="0"/>
          </a:p>
        </p:txBody>
      </p:sp>
    </p:spTree>
    <p:extLst>
      <p:ext uri="{BB962C8B-B14F-4D97-AF65-F5344CB8AC3E}">
        <p14:creationId xmlns:p14="http://schemas.microsoft.com/office/powerpoint/2010/main" val="159678009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121EA5-264E-4663-A6AB-898B4A5744BD}"/>
              </a:ext>
            </a:extLst>
          </p:cNvPr>
          <p:cNvSpPr>
            <a:spLocks noGrp="1"/>
          </p:cNvSpPr>
          <p:nvPr>
            <p:ph type="title"/>
          </p:nvPr>
        </p:nvSpPr>
        <p:spPr>
          <a:xfrm>
            <a:off x="628914" y="809794"/>
            <a:ext cx="8229600" cy="432048"/>
          </a:xfrm>
        </p:spPr>
        <p:txBody>
          <a:bodyPr/>
          <a:lstStyle/>
          <a:p>
            <a:r>
              <a:rPr lang="fr-FR" sz="3200" dirty="0">
                <a:solidFill>
                  <a:srgbClr val="008000"/>
                </a:solidFill>
                <a:effectLst/>
              </a:rPr>
              <a:t>Difficultés de l’évaluation des projets</a:t>
            </a:r>
            <a:endParaRPr lang="fr-FR" sz="3200" dirty="0"/>
          </a:p>
        </p:txBody>
      </p:sp>
      <p:sp>
        <p:nvSpPr>
          <p:cNvPr id="3" name="Espace réservé du contenu 2">
            <a:extLst>
              <a:ext uri="{FF2B5EF4-FFF2-40B4-BE49-F238E27FC236}">
                <a16:creationId xmlns:a16="http://schemas.microsoft.com/office/drawing/2014/main" id="{09204BE5-5DD7-4321-A8E4-BB901B2CC1FD}"/>
              </a:ext>
            </a:extLst>
          </p:cNvPr>
          <p:cNvSpPr>
            <a:spLocks noGrp="1"/>
          </p:cNvSpPr>
          <p:nvPr>
            <p:ph idx="1"/>
          </p:nvPr>
        </p:nvSpPr>
        <p:spPr/>
        <p:txBody>
          <a:bodyPr/>
          <a:lstStyle/>
          <a:p>
            <a:pPr marL="342900" lvl="0" indent="-342900">
              <a:buFont typeface="Arial" panose="020B0604020202020204" pitchFamily="34" charset="0"/>
              <a:buChar char="•"/>
            </a:pPr>
            <a:r>
              <a:rPr lang="fr-FR" kern="1200" dirty="0">
                <a:solidFill>
                  <a:srgbClr val="000099"/>
                </a:solidFill>
                <a:latin typeface="Arial (corps)"/>
              </a:rPr>
              <a:t>La décision d’investissement peut s’analyser comme le choix de l’affectation de ressources à un projet en vue d’en retirer un supplément de profit</a:t>
            </a:r>
          </a:p>
          <a:p>
            <a:pPr marL="342900" lvl="0" indent="-342900">
              <a:buFont typeface="Arial" panose="020B0604020202020204" pitchFamily="34" charset="0"/>
              <a:buChar char="•"/>
            </a:pPr>
            <a:endParaRPr lang="fr-FR" kern="1200" dirty="0">
              <a:solidFill>
                <a:srgbClr val="000099"/>
              </a:solidFill>
              <a:latin typeface="Arial (corps)"/>
            </a:endParaRPr>
          </a:p>
          <a:p>
            <a:pPr marL="342900" lvl="0" indent="-342900">
              <a:buFont typeface="Arial" panose="020B0604020202020204" pitchFamily="34" charset="0"/>
              <a:buChar char="•"/>
            </a:pPr>
            <a:r>
              <a:rPr lang="fr-FR" kern="1200" dirty="0">
                <a:solidFill>
                  <a:srgbClr val="000099"/>
                </a:solidFill>
                <a:latin typeface="Arial (corps)"/>
              </a:rPr>
              <a:t>C’est un pari sur l’avenir, traduisant à la fois un risque, mais aussi une certaine confiance qui entraîne des dépenses actuelles certaines et des gains futurs incertains ou aléatoires</a:t>
            </a:r>
            <a:endParaRPr lang="fr-FR" dirty="0">
              <a:solidFill>
                <a:srgbClr val="000099"/>
              </a:solidFill>
              <a:latin typeface="Arial (corps)"/>
            </a:endParaRPr>
          </a:p>
        </p:txBody>
      </p:sp>
    </p:spTree>
    <p:extLst>
      <p:ext uri="{BB962C8B-B14F-4D97-AF65-F5344CB8AC3E}">
        <p14:creationId xmlns:p14="http://schemas.microsoft.com/office/powerpoint/2010/main" val="72769692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Text Box 6"/>
          <p:cNvSpPr txBox="1">
            <a:spLocks noChangeArrowheads="1"/>
          </p:cNvSpPr>
          <p:nvPr/>
        </p:nvSpPr>
        <p:spPr bwMode="auto">
          <a:xfrm>
            <a:off x="-4121" y="643445"/>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lvl="0" algn="r">
              <a:lnSpc>
                <a:spcPct val="100000"/>
              </a:lnSpc>
              <a:defRPr/>
            </a:pPr>
            <a:r>
              <a:rPr lang="fr-FR" sz="2800" kern="0" dirty="0">
                <a:solidFill>
                  <a:srgbClr val="007C00"/>
                </a:solidFill>
                <a:latin typeface="Arial (corps)"/>
                <a:ea typeface="+mj-ea"/>
                <a:cs typeface="+mj-cs"/>
              </a:rPr>
              <a:t>La valeur nette de l'investissement</a:t>
            </a:r>
          </a:p>
        </p:txBody>
      </p:sp>
      <p:sp>
        <p:nvSpPr>
          <p:cNvPr id="11271" name="Text Box 7"/>
          <p:cNvSpPr txBox="1">
            <a:spLocks noChangeArrowheads="1"/>
          </p:cNvSpPr>
          <p:nvPr/>
        </p:nvSpPr>
        <p:spPr bwMode="auto">
          <a:xfrm>
            <a:off x="1224631" y="3537669"/>
            <a:ext cx="6862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800" b="1" i="0" u="none" strike="noStrike" kern="1200" cap="none" spc="0" normalizeH="0" baseline="0" noProof="0" dirty="0">
                <a:ln>
                  <a:noFill/>
                </a:ln>
                <a:solidFill>
                  <a:srgbClr val="000099"/>
                </a:solidFill>
                <a:effectLst/>
                <a:uLnTx/>
                <a:uFillTx/>
                <a:latin typeface="Arial (corps)"/>
              </a:rPr>
              <a:t>VN = CF</a:t>
            </a:r>
            <a:r>
              <a:rPr kumimoji="0" lang="fr-FR" sz="2800" b="1" i="0" u="none" strike="noStrike" kern="1200" cap="none" spc="0" normalizeH="0" baseline="-25000" noProof="0" dirty="0">
                <a:ln>
                  <a:noFill/>
                </a:ln>
                <a:solidFill>
                  <a:srgbClr val="000099"/>
                </a:solidFill>
                <a:effectLst/>
                <a:uLnTx/>
                <a:uFillTx/>
                <a:latin typeface="Arial (corps)"/>
              </a:rPr>
              <a:t>0</a:t>
            </a:r>
            <a:r>
              <a:rPr kumimoji="0" lang="fr-FR" sz="2800" b="1" i="0" u="none" strike="noStrike" kern="1200" cap="none" spc="0" normalizeH="0" baseline="0" noProof="0" dirty="0">
                <a:ln>
                  <a:noFill/>
                </a:ln>
                <a:solidFill>
                  <a:srgbClr val="000099"/>
                </a:solidFill>
                <a:effectLst/>
                <a:uLnTx/>
                <a:uFillTx/>
                <a:latin typeface="Arial (corps)"/>
              </a:rPr>
              <a:t> + CF</a:t>
            </a:r>
            <a:r>
              <a:rPr kumimoji="0" lang="fr-FR" sz="2800" b="1" i="0" u="none" strike="noStrike" kern="1200" cap="none" spc="0" normalizeH="0" baseline="-25000" noProof="0" dirty="0">
                <a:ln>
                  <a:noFill/>
                </a:ln>
                <a:solidFill>
                  <a:srgbClr val="000099"/>
                </a:solidFill>
                <a:effectLst/>
                <a:uLnTx/>
                <a:uFillTx/>
                <a:latin typeface="Arial (corps)"/>
              </a:rPr>
              <a:t>1</a:t>
            </a:r>
            <a:r>
              <a:rPr kumimoji="0" lang="fr-FR" sz="2800" b="1" i="0" u="none" strike="noStrike" kern="1200" cap="none" spc="0" normalizeH="0" baseline="0" noProof="0" dirty="0">
                <a:ln>
                  <a:noFill/>
                </a:ln>
                <a:solidFill>
                  <a:srgbClr val="000099"/>
                </a:solidFill>
                <a:effectLst/>
                <a:uLnTx/>
                <a:uFillTx/>
                <a:latin typeface="Arial (corps)"/>
              </a:rPr>
              <a:t> + CF</a:t>
            </a:r>
            <a:r>
              <a:rPr kumimoji="0" lang="fr-FR" sz="2800" b="1" i="0" u="none" strike="noStrike" kern="1200" cap="none" spc="0" normalizeH="0" baseline="-25000" noProof="0" dirty="0">
                <a:ln>
                  <a:noFill/>
                </a:ln>
                <a:solidFill>
                  <a:srgbClr val="000099"/>
                </a:solidFill>
                <a:effectLst/>
                <a:uLnTx/>
                <a:uFillTx/>
                <a:latin typeface="Arial (corps)"/>
              </a:rPr>
              <a:t>2</a:t>
            </a:r>
            <a:r>
              <a:rPr kumimoji="0" lang="fr-FR" sz="2800" b="1" i="0" u="none" strike="noStrike" kern="1200" cap="none" spc="0" normalizeH="0" baseline="0" noProof="0" dirty="0">
                <a:ln>
                  <a:noFill/>
                </a:ln>
                <a:solidFill>
                  <a:srgbClr val="000099"/>
                </a:solidFill>
                <a:effectLst/>
                <a:uLnTx/>
                <a:uFillTx/>
                <a:latin typeface="Arial (corps)"/>
              </a:rPr>
              <a:t> + CF</a:t>
            </a:r>
            <a:r>
              <a:rPr kumimoji="0" lang="fr-FR" sz="2800" b="1" i="0" u="none" strike="noStrike" kern="1200" cap="none" spc="0" normalizeH="0" baseline="-25000" noProof="0" dirty="0">
                <a:ln>
                  <a:noFill/>
                </a:ln>
                <a:solidFill>
                  <a:srgbClr val="000099"/>
                </a:solidFill>
                <a:effectLst/>
                <a:uLnTx/>
                <a:uFillTx/>
                <a:latin typeface="Arial (corps)"/>
              </a:rPr>
              <a:t>3</a:t>
            </a:r>
            <a:r>
              <a:rPr kumimoji="0" lang="fr-FR" sz="2800" b="1" i="0" u="none" strike="noStrike" kern="1200" cap="none" spc="0" normalizeH="0" baseline="0" noProof="0" dirty="0">
                <a:ln>
                  <a:noFill/>
                </a:ln>
                <a:solidFill>
                  <a:srgbClr val="000099"/>
                </a:solidFill>
                <a:effectLst/>
                <a:uLnTx/>
                <a:uFillTx/>
                <a:latin typeface="Arial (corps)"/>
              </a:rPr>
              <a:t> + CF</a:t>
            </a:r>
            <a:r>
              <a:rPr kumimoji="0" lang="fr-FR" sz="2800" b="1" i="0" u="none" strike="noStrike" kern="1200" cap="none" spc="0" normalizeH="0" baseline="-25000" noProof="0" dirty="0">
                <a:ln>
                  <a:noFill/>
                </a:ln>
                <a:solidFill>
                  <a:srgbClr val="000099"/>
                </a:solidFill>
                <a:effectLst/>
                <a:uLnTx/>
                <a:uFillTx/>
                <a:latin typeface="Arial (corps)"/>
              </a:rPr>
              <a:t>4</a:t>
            </a:r>
            <a:r>
              <a:rPr kumimoji="0" lang="fr-FR" sz="2800" b="1" i="0" u="none" strike="noStrike" kern="1200" cap="none" spc="0" normalizeH="0" baseline="0" noProof="0" dirty="0">
                <a:ln>
                  <a:noFill/>
                </a:ln>
                <a:solidFill>
                  <a:srgbClr val="000099"/>
                </a:solidFill>
                <a:effectLst/>
                <a:uLnTx/>
                <a:uFillTx/>
                <a:latin typeface="Arial (corps)"/>
              </a:rPr>
              <a:t> + CF</a:t>
            </a:r>
            <a:r>
              <a:rPr kumimoji="0" lang="fr-FR" sz="2800" b="1" i="0" u="none" strike="noStrike" kern="1200" cap="none" spc="0" normalizeH="0" baseline="-25000" noProof="0" dirty="0">
                <a:ln>
                  <a:noFill/>
                </a:ln>
                <a:solidFill>
                  <a:srgbClr val="000099"/>
                </a:solidFill>
                <a:effectLst/>
                <a:uLnTx/>
                <a:uFillTx/>
                <a:latin typeface="Arial (corps)"/>
              </a:rPr>
              <a:t>5</a:t>
            </a:r>
            <a:r>
              <a:rPr kumimoji="0" lang="fr-FR" sz="2800" b="1" i="0" u="none" strike="noStrike" kern="1200" cap="none" spc="0" normalizeH="0" baseline="0" noProof="0" dirty="0">
                <a:ln>
                  <a:noFill/>
                </a:ln>
                <a:solidFill>
                  <a:srgbClr val="000099"/>
                </a:solidFill>
                <a:effectLst/>
                <a:uLnTx/>
                <a:uFillTx/>
                <a:latin typeface="Arial (corps)"/>
              </a:rPr>
              <a:t> </a:t>
            </a:r>
          </a:p>
        </p:txBody>
      </p:sp>
      <p:sp>
        <p:nvSpPr>
          <p:cNvPr id="11272" name="Text Box 8"/>
          <p:cNvSpPr txBox="1">
            <a:spLocks noChangeArrowheads="1"/>
          </p:cNvSpPr>
          <p:nvPr/>
        </p:nvSpPr>
        <p:spPr bwMode="auto">
          <a:xfrm>
            <a:off x="216569" y="4113932"/>
            <a:ext cx="85693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99"/>
                </a:solidFill>
                <a:effectLst/>
                <a:uLnTx/>
                <a:uFillTx/>
                <a:latin typeface="Arial (corps)"/>
              </a:rPr>
              <a:t>avec 	VN = Valeur Nette de l'investissement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99"/>
                </a:solidFill>
                <a:effectLst/>
                <a:uLnTx/>
                <a:uFillTx/>
                <a:latin typeface="Arial (corps)"/>
              </a:rPr>
              <a:t>	CF</a:t>
            </a:r>
            <a:r>
              <a:rPr kumimoji="0" lang="fr-FR" sz="2000" b="0" i="0" u="none" strike="noStrike" kern="1200" cap="none" spc="0" normalizeH="0" baseline="-25000" noProof="0" dirty="0">
                <a:ln>
                  <a:noFill/>
                </a:ln>
                <a:solidFill>
                  <a:srgbClr val="000099"/>
                </a:solidFill>
                <a:effectLst/>
                <a:uLnTx/>
                <a:uFillTx/>
                <a:latin typeface="Arial (corps)"/>
              </a:rPr>
              <a:t>J</a:t>
            </a:r>
            <a:r>
              <a:rPr kumimoji="0" lang="fr-FR" sz="2000" b="0" i="0" u="none" strike="noStrike" kern="1200" cap="none" spc="0" normalizeH="0" baseline="0" noProof="0" dirty="0">
                <a:ln>
                  <a:noFill/>
                </a:ln>
                <a:solidFill>
                  <a:srgbClr val="000099"/>
                </a:solidFill>
                <a:effectLst/>
                <a:uLnTx/>
                <a:uFillTx/>
                <a:latin typeface="Arial (corps)"/>
              </a:rPr>
              <a:t> = flux d'encaissement – flux de décaissement (ou "cash flow 	net" de la période J avec J = 1 </a:t>
            </a:r>
            <a:r>
              <a:rPr kumimoji="0" lang="fr-FR" sz="2000" b="0" i="0" u="none" strike="noStrike" kern="1200" cap="none" spc="0" normalizeH="0" baseline="0" noProof="0" dirty="0">
                <a:ln>
                  <a:noFill/>
                </a:ln>
                <a:solidFill>
                  <a:srgbClr val="000099"/>
                </a:solidFill>
                <a:effectLst/>
                <a:uLnTx/>
                <a:uFillTx/>
                <a:latin typeface="Arial (corps)"/>
                <a:sym typeface="Wingdings" pitchFamily="2" charset="2"/>
              </a:rPr>
              <a:t>5</a:t>
            </a:r>
            <a:r>
              <a:rPr kumimoji="0" lang="fr-FR" sz="2000" b="0" i="0" u="none" strike="noStrike" kern="1200" cap="none" spc="0" normalizeH="0" baseline="0" noProof="0" dirty="0">
                <a:ln>
                  <a:noFill/>
                </a:ln>
                <a:solidFill>
                  <a:srgbClr val="000099"/>
                </a:solidFill>
                <a:effectLst/>
                <a:uLnTx/>
                <a:uFillTx/>
                <a:latin typeface="Arial (corp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99"/>
                </a:solidFill>
                <a:effectLst/>
                <a:uLnTx/>
                <a:uFillTx/>
                <a:latin typeface="Arial (corps)"/>
              </a:rPr>
              <a:t>	CF</a:t>
            </a:r>
            <a:r>
              <a:rPr kumimoji="0" lang="fr-FR" sz="2000" b="0" i="0" u="none" strike="noStrike" kern="1200" cap="none" spc="0" normalizeH="0" baseline="-25000" noProof="0" dirty="0">
                <a:ln>
                  <a:noFill/>
                </a:ln>
                <a:solidFill>
                  <a:srgbClr val="000099"/>
                </a:solidFill>
                <a:effectLst/>
                <a:uLnTx/>
                <a:uFillTx/>
                <a:latin typeface="Arial (corps)"/>
              </a:rPr>
              <a:t>0</a:t>
            </a:r>
            <a:r>
              <a:rPr kumimoji="0" lang="fr-FR" sz="2000" b="0" i="0" u="none" strike="noStrike" kern="1200" cap="none" spc="0" normalizeH="0" baseline="0" noProof="0" dirty="0">
                <a:ln>
                  <a:noFill/>
                </a:ln>
                <a:solidFill>
                  <a:srgbClr val="000099"/>
                </a:solidFill>
                <a:effectLst/>
                <a:uLnTx/>
                <a:uFillTx/>
                <a:latin typeface="Arial (corps)"/>
              </a:rPr>
              <a:t> = -I</a:t>
            </a:r>
            <a:r>
              <a:rPr kumimoji="0" lang="fr-FR" sz="2000" b="0" i="0" u="none" strike="noStrike" kern="1200" cap="none" spc="0" normalizeH="0" baseline="-25000" noProof="0" dirty="0">
                <a:ln>
                  <a:noFill/>
                </a:ln>
                <a:solidFill>
                  <a:srgbClr val="000099"/>
                </a:solidFill>
                <a:effectLst/>
                <a:uLnTx/>
                <a:uFillTx/>
                <a:latin typeface="Arial (corps)"/>
              </a:rPr>
              <a:t>0</a:t>
            </a:r>
            <a:r>
              <a:rPr kumimoji="0" lang="fr-FR" sz="2000" b="0" i="0" u="none" strike="noStrike" kern="1200" cap="none" spc="0" normalizeH="0" baseline="0" noProof="0" dirty="0">
                <a:ln>
                  <a:noFill/>
                </a:ln>
                <a:solidFill>
                  <a:srgbClr val="000099"/>
                </a:solidFill>
                <a:effectLst/>
                <a:uLnTx/>
                <a:uFillTx/>
                <a:latin typeface="Arial (corps)"/>
              </a:rPr>
              <a:t> (montant initial de la dépense d'investissement)</a:t>
            </a:r>
          </a:p>
        </p:txBody>
      </p:sp>
      <p:sp>
        <p:nvSpPr>
          <p:cNvPr id="11273" name="Text Box 9"/>
          <p:cNvSpPr txBox="1">
            <a:spLocks noChangeArrowheads="1"/>
          </p:cNvSpPr>
          <p:nvPr/>
        </p:nvSpPr>
        <p:spPr bwMode="auto">
          <a:xfrm>
            <a:off x="289594" y="5626819"/>
            <a:ext cx="877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orps)"/>
              </a:rPr>
              <a:t>Soit :</a:t>
            </a:r>
          </a:p>
        </p:txBody>
      </p:sp>
      <p:sp>
        <p:nvSpPr>
          <p:cNvPr id="11274" name="Text Box 10"/>
          <p:cNvSpPr txBox="1">
            <a:spLocks noChangeArrowheads="1"/>
          </p:cNvSpPr>
          <p:nvPr/>
        </p:nvSpPr>
        <p:spPr bwMode="auto">
          <a:xfrm>
            <a:off x="3602706" y="5626819"/>
            <a:ext cx="1776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9"/>
                </a:solidFill>
                <a:effectLst/>
                <a:uLnTx/>
                <a:uFillTx/>
                <a:latin typeface="Arial (corps)"/>
              </a:rPr>
              <a:t>Ou encore :</a:t>
            </a:r>
          </a:p>
        </p:txBody>
      </p:sp>
      <p:graphicFrame>
        <p:nvGraphicFramePr>
          <p:cNvPr id="11275" name="Object 11"/>
          <p:cNvGraphicFramePr>
            <a:graphicFrameLocks noChangeAspect="1"/>
          </p:cNvGraphicFramePr>
          <p:nvPr>
            <p:extLst>
              <p:ext uri="{D42A27DB-BD31-4B8C-83A1-F6EECF244321}">
                <p14:modId xmlns:p14="http://schemas.microsoft.com/office/powerpoint/2010/main" val="342046695"/>
              </p:ext>
            </p:extLst>
          </p:nvPr>
        </p:nvGraphicFramePr>
        <p:xfrm>
          <a:off x="1226219" y="5266457"/>
          <a:ext cx="2376487" cy="1258887"/>
        </p:xfrm>
        <a:graphic>
          <a:graphicData uri="http://schemas.openxmlformats.org/presentationml/2006/ole">
            <mc:AlternateContent xmlns:mc="http://schemas.openxmlformats.org/markup-compatibility/2006">
              <mc:Choice xmlns:v="urn:schemas-microsoft-com:vml" Requires="v">
                <p:oleObj spid="_x0000_s9316" name="Equation" r:id="rId4" imgW="825142" imgH="444307" progId="Equation.3">
                  <p:embed/>
                </p:oleObj>
              </mc:Choice>
              <mc:Fallback>
                <p:oleObj name="Equation" r:id="rId4" imgW="825142" imgH="444307" progId="Equation.3">
                  <p:embed/>
                  <p:pic>
                    <p:nvPicPr>
                      <p:cNvPr id="11275"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6219" y="5266457"/>
                        <a:ext cx="2376487" cy="125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6" name="Object 12"/>
          <p:cNvGraphicFramePr>
            <a:graphicFrameLocks noChangeAspect="1"/>
          </p:cNvGraphicFramePr>
          <p:nvPr>
            <p:extLst>
              <p:ext uri="{D42A27DB-BD31-4B8C-83A1-F6EECF244321}">
                <p14:modId xmlns:p14="http://schemas.microsoft.com/office/powerpoint/2010/main" val="2175393653"/>
              </p:ext>
            </p:extLst>
          </p:nvPr>
        </p:nvGraphicFramePr>
        <p:xfrm>
          <a:off x="5458494" y="5266457"/>
          <a:ext cx="3363912" cy="1258887"/>
        </p:xfrm>
        <a:graphic>
          <a:graphicData uri="http://schemas.openxmlformats.org/presentationml/2006/ole">
            <mc:AlternateContent xmlns:mc="http://schemas.openxmlformats.org/markup-compatibility/2006">
              <mc:Choice xmlns:v="urn:schemas-microsoft-com:vml" Requires="v">
                <p:oleObj spid="_x0000_s9317" name="Equation" r:id="rId6" imgW="1167893" imgH="444307" progId="Equation.3">
                  <p:embed/>
                </p:oleObj>
              </mc:Choice>
              <mc:Fallback>
                <p:oleObj name="Equation" r:id="rId6" imgW="1167893" imgH="444307" progId="Equation.3">
                  <p:embed/>
                  <p:pic>
                    <p:nvPicPr>
                      <p:cNvPr id="11276"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58494" y="5266457"/>
                        <a:ext cx="3363912" cy="125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0" name="Image 9">
            <a:extLst>
              <a:ext uri="{FF2B5EF4-FFF2-40B4-BE49-F238E27FC236}">
                <a16:creationId xmlns:a16="http://schemas.microsoft.com/office/drawing/2014/main" id="{201C9CA3-047D-490C-B45E-3CA49BAD9597}"/>
              </a:ext>
            </a:extLst>
          </p:cNvPr>
          <p:cNvPicPr>
            <a:picLocks noChangeAspect="1"/>
          </p:cNvPicPr>
          <p:nvPr/>
        </p:nvPicPr>
        <p:blipFill>
          <a:blip r:embed="rId8"/>
          <a:stretch>
            <a:fillRect/>
          </a:stretch>
        </p:blipFill>
        <p:spPr>
          <a:xfrm>
            <a:off x="2195736" y="1155421"/>
            <a:ext cx="4104456" cy="235367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412" name="Group 100"/>
          <p:cNvGrpSpPr>
            <a:grpSpLocks/>
          </p:cNvGrpSpPr>
          <p:nvPr/>
        </p:nvGrpSpPr>
        <p:grpSpPr bwMode="auto">
          <a:xfrm>
            <a:off x="468313" y="1916832"/>
            <a:ext cx="8278812" cy="4652963"/>
            <a:chOff x="295" y="890"/>
            <a:chExt cx="5215" cy="2931"/>
          </a:xfrm>
        </p:grpSpPr>
        <p:sp>
          <p:nvSpPr>
            <p:cNvPr id="9223" name="Rectangle 5"/>
            <p:cNvSpPr>
              <a:spLocks noChangeArrowheads="1"/>
            </p:cNvSpPr>
            <p:nvPr/>
          </p:nvSpPr>
          <p:spPr bwMode="auto">
            <a:xfrm>
              <a:off x="4854" y="1810"/>
              <a:ext cx="65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24" name="Rectangle 6"/>
            <p:cNvSpPr>
              <a:spLocks noChangeArrowheads="1"/>
            </p:cNvSpPr>
            <p:nvPr/>
          </p:nvSpPr>
          <p:spPr bwMode="auto">
            <a:xfrm>
              <a:off x="4198" y="1810"/>
              <a:ext cx="65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25" name="Rectangle 7"/>
            <p:cNvSpPr>
              <a:spLocks noChangeArrowheads="1"/>
            </p:cNvSpPr>
            <p:nvPr/>
          </p:nvSpPr>
          <p:spPr bwMode="auto">
            <a:xfrm>
              <a:off x="3542" y="1810"/>
              <a:ext cx="65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26" name="Rectangle 8"/>
            <p:cNvSpPr>
              <a:spLocks noChangeArrowheads="1"/>
            </p:cNvSpPr>
            <p:nvPr/>
          </p:nvSpPr>
          <p:spPr bwMode="auto">
            <a:xfrm>
              <a:off x="2887" y="1810"/>
              <a:ext cx="655"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27" name="Rectangle 9"/>
            <p:cNvSpPr>
              <a:spLocks noChangeArrowheads="1"/>
            </p:cNvSpPr>
            <p:nvPr/>
          </p:nvSpPr>
          <p:spPr bwMode="auto">
            <a:xfrm>
              <a:off x="2230" y="1810"/>
              <a:ext cx="65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28" name="Rectangle 10"/>
            <p:cNvSpPr>
              <a:spLocks noChangeArrowheads="1"/>
            </p:cNvSpPr>
            <p:nvPr/>
          </p:nvSpPr>
          <p:spPr bwMode="auto">
            <a:xfrm>
              <a:off x="1563" y="1810"/>
              <a:ext cx="66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29" name="Rectangle 11"/>
            <p:cNvSpPr>
              <a:spLocks noChangeArrowheads="1"/>
            </p:cNvSpPr>
            <p:nvPr/>
          </p:nvSpPr>
          <p:spPr bwMode="auto">
            <a:xfrm>
              <a:off x="340" y="1810"/>
              <a:ext cx="1223"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Flux nets </a:t>
              </a:r>
              <a:r>
                <a:rPr kumimoji="0" lang="fr-FR" sz="1800" b="0" i="0" u="none" strike="noStrike" kern="1200" cap="none" spc="0" normalizeH="0" baseline="0" noProof="0">
                  <a:ln>
                    <a:noFill/>
                  </a:ln>
                  <a:solidFill>
                    <a:srgbClr val="000000"/>
                  </a:solidFill>
                  <a:effectLst/>
                  <a:uLnTx/>
                  <a:uFillTx/>
                  <a:latin typeface="Arial" charset="0"/>
                  <a:ea typeface="+mn-ea"/>
                  <a:cs typeface="+mn-cs"/>
                </a:rPr>
                <a:t>(</a:t>
              </a:r>
              <a:r>
                <a:rPr kumimoji="0" lang="fr-FR" sz="1800" b="1" i="0" u="none" strike="noStrike" kern="1200" cap="none" spc="0" normalizeH="0" baseline="0" noProof="0">
                  <a:ln>
                    <a:noFill/>
                  </a:ln>
                  <a:solidFill>
                    <a:srgbClr val="000000"/>
                  </a:solidFill>
                  <a:effectLst/>
                  <a:uLnTx/>
                  <a:uFillTx/>
                  <a:latin typeface="Arial" charset="0"/>
                  <a:ea typeface="+mn-ea"/>
                  <a:cs typeface="+mn-cs"/>
                </a:rPr>
                <a:t>CF</a:t>
              </a:r>
              <a:r>
                <a:rPr kumimoji="0" lang="fr-FR" sz="1800" b="1" i="0" u="none" strike="noStrike" kern="1200" cap="none" spc="0" normalizeH="0" baseline="-20000" noProof="0">
                  <a:ln>
                    <a:noFill/>
                  </a:ln>
                  <a:solidFill>
                    <a:srgbClr val="000000"/>
                  </a:solidFill>
                  <a:effectLst/>
                  <a:uLnTx/>
                  <a:uFillTx/>
                  <a:latin typeface="Arial" charset="0"/>
                  <a:ea typeface="+mn-ea"/>
                  <a:cs typeface="+mn-cs"/>
                </a:rPr>
                <a:t>j</a:t>
              </a:r>
              <a:r>
                <a:rPr kumimoji="0" lang="fr-FR" sz="1800" b="0" i="0" u="none" strike="noStrike" kern="1200" cap="none" spc="0" normalizeH="0" baseline="0" noProof="0">
                  <a:ln>
                    <a:noFill/>
                  </a:ln>
                  <a:solidFill>
                    <a:srgbClr val="000000"/>
                  </a:solidFill>
                  <a:effectLst/>
                  <a:uLnTx/>
                  <a:uFillTx/>
                  <a:latin typeface="Arial" charset="0"/>
                  <a:ea typeface="+mn-ea"/>
                  <a:cs typeface="+mn-cs"/>
                </a:rPr>
                <a:t>)</a:t>
              </a:r>
              <a:endParaRPr kumimoji="0" lang="fr-FR"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0" name="Rectangle 12"/>
            <p:cNvSpPr>
              <a:spLocks noChangeArrowheads="1"/>
            </p:cNvSpPr>
            <p:nvPr/>
          </p:nvSpPr>
          <p:spPr bwMode="auto">
            <a:xfrm>
              <a:off x="4854" y="158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1" name="Rectangle 13"/>
            <p:cNvSpPr>
              <a:spLocks noChangeArrowheads="1"/>
            </p:cNvSpPr>
            <p:nvPr/>
          </p:nvSpPr>
          <p:spPr bwMode="auto">
            <a:xfrm>
              <a:off x="4198" y="158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2" name="Rectangle 14"/>
            <p:cNvSpPr>
              <a:spLocks noChangeArrowheads="1"/>
            </p:cNvSpPr>
            <p:nvPr/>
          </p:nvSpPr>
          <p:spPr bwMode="auto">
            <a:xfrm>
              <a:off x="3542" y="158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3" name="Rectangle 15"/>
            <p:cNvSpPr>
              <a:spLocks noChangeArrowheads="1"/>
            </p:cNvSpPr>
            <p:nvPr/>
          </p:nvSpPr>
          <p:spPr bwMode="auto">
            <a:xfrm>
              <a:off x="2887" y="1580"/>
              <a:ext cx="655"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4" name="Rectangle 16"/>
            <p:cNvSpPr>
              <a:spLocks noChangeArrowheads="1"/>
            </p:cNvSpPr>
            <p:nvPr/>
          </p:nvSpPr>
          <p:spPr bwMode="auto">
            <a:xfrm>
              <a:off x="2230" y="1580"/>
              <a:ext cx="65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5" name="Rectangle 17"/>
            <p:cNvSpPr>
              <a:spLocks noChangeArrowheads="1"/>
            </p:cNvSpPr>
            <p:nvPr/>
          </p:nvSpPr>
          <p:spPr bwMode="auto">
            <a:xfrm>
              <a:off x="1563" y="1580"/>
              <a:ext cx="66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6" name="Rectangle 18"/>
            <p:cNvSpPr>
              <a:spLocks noChangeArrowheads="1"/>
            </p:cNvSpPr>
            <p:nvPr/>
          </p:nvSpPr>
          <p:spPr bwMode="auto">
            <a:xfrm>
              <a:off x="340" y="1580"/>
              <a:ext cx="1223"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fr-FR" sz="1800" b="0" i="0" u="none" strike="noStrike" kern="1200" cap="none" spc="0" normalizeH="0" baseline="0" noProof="0">
                  <a:ln>
                    <a:noFill/>
                  </a:ln>
                  <a:solidFill>
                    <a:srgbClr val="000000"/>
                  </a:solidFill>
                  <a:effectLst/>
                  <a:uLnTx/>
                  <a:uFillTx/>
                  <a:latin typeface="Arial" charset="0"/>
                  <a:ea typeface="+mn-ea"/>
                  <a:cs typeface="+mn-cs"/>
                </a:rPr>
                <a:t>Décaissements</a:t>
              </a:r>
            </a:p>
          </p:txBody>
        </p:sp>
        <p:sp>
          <p:nvSpPr>
            <p:cNvPr id="9237" name="Rectangle 19"/>
            <p:cNvSpPr>
              <a:spLocks noChangeArrowheads="1"/>
            </p:cNvSpPr>
            <p:nvPr/>
          </p:nvSpPr>
          <p:spPr bwMode="auto">
            <a:xfrm>
              <a:off x="4854" y="135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8" name="Rectangle 20"/>
            <p:cNvSpPr>
              <a:spLocks noChangeArrowheads="1"/>
            </p:cNvSpPr>
            <p:nvPr/>
          </p:nvSpPr>
          <p:spPr bwMode="auto">
            <a:xfrm>
              <a:off x="4198" y="135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39" name="Rectangle 21"/>
            <p:cNvSpPr>
              <a:spLocks noChangeArrowheads="1"/>
            </p:cNvSpPr>
            <p:nvPr/>
          </p:nvSpPr>
          <p:spPr bwMode="auto">
            <a:xfrm>
              <a:off x="3542" y="135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0" name="Rectangle 22"/>
            <p:cNvSpPr>
              <a:spLocks noChangeArrowheads="1"/>
            </p:cNvSpPr>
            <p:nvPr/>
          </p:nvSpPr>
          <p:spPr bwMode="auto">
            <a:xfrm>
              <a:off x="2887" y="1350"/>
              <a:ext cx="655"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1" name="Rectangle 23"/>
            <p:cNvSpPr>
              <a:spLocks noChangeArrowheads="1"/>
            </p:cNvSpPr>
            <p:nvPr/>
          </p:nvSpPr>
          <p:spPr bwMode="auto">
            <a:xfrm>
              <a:off x="2230" y="1350"/>
              <a:ext cx="65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2" name="Rectangle 24"/>
            <p:cNvSpPr>
              <a:spLocks noChangeArrowheads="1"/>
            </p:cNvSpPr>
            <p:nvPr/>
          </p:nvSpPr>
          <p:spPr bwMode="auto">
            <a:xfrm>
              <a:off x="1563" y="1350"/>
              <a:ext cx="66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3" name="Rectangle 25"/>
            <p:cNvSpPr>
              <a:spLocks noChangeArrowheads="1"/>
            </p:cNvSpPr>
            <p:nvPr/>
          </p:nvSpPr>
          <p:spPr bwMode="auto">
            <a:xfrm>
              <a:off x="340" y="1350"/>
              <a:ext cx="1223"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fr-FR" sz="1800" b="0" i="0" u="none" strike="noStrike" kern="1200" cap="none" spc="0" normalizeH="0" baseline="0" noProof="0">
                  <a:ln>
                    <a:noFill/>
                  </a:ln>
                  <a:solidFill>
                    <a:srgbClr val="000000"/>
                  </a:solidFill>
                  <a:effectLst/>
                  <a:uLnTx/>
                  <a:uFillTx/>
                  <a:latin typeface="Arial" charset="0"/>
                  <a:ea typeface="+mn-ea"/>
                  <a:cs typeface="+mn-cs"/>
                </a:rPr>
                <a:t>Encaissements</a:t>
              </a:r>
            </a:p>
          </p:txBody>
        </p:sp>
        <p:sp>
          <p:nvSpPr>
            <p:cNvPr id="9244" name="Rectangle 26"/>
            <p:cNvSpPr>
              <a:spLocks noChangeArrowheads="1"/>
            </p:cNvSpPr>
            <p:nvPr/>
          </p:nvSpPr>
          <p:spPr bwMode="auto">
            <a:xfrm>
              <a:off x="4854" y="112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5" name="Rectangle 27"/>
            <p:cNvSpPr>
              <a:spLocks noChangeArrowheads="1"/>
            </p:cNvSpPr>
            <p:nvPr/>
          </p:nvSpPr>
          <p:spPr bwMode="auto">
            <a:xfrm>
              <a:off x="4198" y="112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6" name="Rectangle 28"/>
            <p:cNvSpPr>
              <a:spLocks noChangeArrowheads="1"/>
            </p:cNvSpPr>
            <p:nvPr/>
          </p:nvSpPr>
          <p:spPr bwMode="auto">
            <a:xfrm>
              <a:off x="3542" y="112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7" name="Rectangle 29"/>
            <p:cNvSpPr>
              <a:spLocks noChangeArrowheads="1"/>
            </p:cNvSpPr>
            <p:nvPr/>
          </p:nvSpPr>
          <p:spPr bwMode="auto">
            <a:xfrm>
              <a:off x="2887" y="1120"/>
              <a:ext cx="655"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8" name="Rectangle 30"/>
            <p:cNvSpPr>
              <a:spLocks noChangeArrowheads="1"/>
            </p:cNvSpPr>
            <p:nvPr/>
          </p:nvSpPr>
          <p:spPr bwMode="auto">
            <a:xfrm>
              <a:off x="2230" y="1120"/>
              <a:ext cx="65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49" name="Rectangle 31"/>
            <p:cNvSpPr>
              <a:spLocks noChangeArrowheads="1"/>
            </p:cNvSpPr>
            <p:nvPr/>
          </p:nvSpPr>
          <p:spPr bwMode="auto">
            <a:xfrm>
              <a:off x="1563" y="1120"/>
              <a:ext cx="66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50" name="Rectangle 32"/>
            <p:cNvSpPr>
              <a:spLocks noChangeArrowheads="1"/>
            </p:cNvSpPr>
            <p:nvPr/>
          </p:nvSpPr>
          <p:spPr bwMode="auto">
            <a:xfrm>
              <a:off x="340" y="1120"/>
              <a:ext cx="1223"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fr-FR" sz="1800" b="0" i="0" u="none" strike="noStrike" kern="1200" cap="none" spc="0" normalizeH="0" baseline="0" noProof="0">
                  <a:ln>
                    <a:noFill/>
                  </a:ln>
                  <a:solidFill>
                    <a:srgbClr val="000000"/>
                  </a:solidFill>
                  <a:effectLst/>
                  <a:uLnTx/>
                  <a:uFillTx/>
                  <a:latin typeface="Arial" charset="0"/>
                  <a:ea typeface="+mn-ea"/>
                  <a:cs typeface="+mn-cs"/>
                </a:rPr>
                <a:t>Investissement(</a:t>
              </a:r>
              <a:r>
                <a:rPr kumimoji="0" lang="fr-FR" sz="1800" b="1" i="0" u="none" strike="noStrike" kern="1200" cap="none" spc="0" normalizeH="0" baseline="0" noProof="0">
                  <a:ln>
                    <a:noFill/>
                  </a:ln>
                  <a:solidFill>
                    <a:srgbClr val="000000"/>
                  </a:solidFill>
                  <a:effectLst/>
                  <a:uLnTx/>
                  <a:uFillTx/>
                  <a:latin typeface="Arial" charset="0"/>
                  <a:ea typeface="+mn-ea"/>
                  <a:cs typeface="+mn-cs"/>
                </a:rPr>
                <a:t>I</a:t>
              </a:r>
              <a:r>
                <a:rPr kumimoji="0" lang="fr-FR" sz="1800" b="0" i="0" u="none" strike="noStrike" kern="1200" cap="none" spc="0" normalizeH="0" baseline="0" noProof="0">
                  <a:ln>
                    <a:noFill/>
                  </a:ln>
                  <a:solidFill>
                    <a:srgbClr val="000000"/>
                  </a:solidFill>
                  <a:effectLst/>
                  <a:uLnTx/>
                  <a:uFillTx/>
                  <a:latin typeface="Arial" charset="0"/>
                  <a:ea typeface="+mn-ea"/>
                  <a:cs typeface="+mn-cs"/>
                </a:rPr>
                <a:t>)</a:t>
              </a:r>
            </a:p>
          </p:txBody>
        </p:sp>
        <p:sp>
          <p:nvSpPr>
            <p:cNvPr id="9251" name="Rectangle 33"/>
            <p:cNvSpPr>
              <a:spLocks noChangeArrowheads="1"/>
            </p:cNvSpPr>
            <p:nvPr/>
          </p:nvSpPr>
          <p:spPr bwMode="auto">
            <a:xfrm>
              <a:off x="4854" y="89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5</a:t>
              </a:r>
            </a:p>
          </p:txBody>
        </p:sp>
        <p:sp>
          <p:nvSpPr>
            <p:cNvPr id="9252" name="Rectangle 34"/>
            <p:cNvSpPr>
              <a:spLocks noChangeArrowheads="1"/>
            </p:cNvSpPr>
            <p:nvPr/>
          </p:nvSpPr>
          <p:spPr bwMode="auto">
            <a:xfrm>
              <a:off x="4198" y="89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4</a:t>
              </a:r>
            </a:p>
          </p:txBody>
        </p:sp>
        <p:sp>
          <p:nvSpPr>
            <p:cNvPr id="9253" name="Rectangle 35"/>
            <p:cNvSpPr>
              <a:spLocks noChangeArrowheads="1"/>
            </p:cNvSpPr>
            <p:nvPr/>
          </p:nvSpPr>
          <p:spPr bwMode="auto">
            <a:xfrm>
              <a:off x="3542" y="890"/>
              <a:ext cx="656"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3</a:t>
              </a:r>
            </a:p>
          </p:txBody>
        </p:sp>
        <p:sp>
          <p:nvSpPr>
            <p:cNvPr id="9254" name="Rectangle 36"/>
            <p:cNvSpPr>
              <a:spLocks noChangeArrowheads="1"/>
            </p:cNvSpPr>
            <p:nvPr/>
          </p:nvSpPr>
          <p:spPr bwMode="auto">
            <a:xfrm>
              <a:off x="2887" y="890"/>
              <a:ext cx="655"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2</a:t>
              </a:r>
            </a:p>
          </p:txBody>
        </p:sp>
        <p:sp>
          <p:nvSpPr>
            <p:cNvPr id="9255" name="Rectangle 37"/>
            <p:cNvSpPr>
              <a:spLocks noChangeArrowheads="1"/>
            </p:cNvSpPr>
            <p:nvPr/>
          </p:nvSpPr>
          <p:spPr bwMode="auto">
            <a:xfrm>
              <a:off x="2230" y="890"/>
              <a:ext cx="65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1</a:t>
              </a:r>
            </a:p>
          </p:txBody>
        </p:sp>
        <p:sp>
          <p:nvSpPr>
            <p:cNvPr id="9256" name="Rectangle 38"/>
            <p:cNvSpPr>
              <a:spLocks noChangeArrowheads="1"/>
            </p:cNvSpPr>
            <p:nvPr/>
          </p:nvSpPr>
          <p:spPr bwMode="auto">
            <a:xfrm>
              <a:off x="1563" y="890"/>
              <a:ext cx="66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0</a:t>
              </a:r>
              <a:r>
                <a:rPr kumimoji="0" lang="fr-FR" sz="1800" b="0" i="0" u="none" strike="noStrike" kern="1200" cap="none" spc="0" normalizeH="0" baseline="0" noProof="0">
                  <a:ln>
                    <a:noFill/>
                  </a:ln>
                  <a:solidFill>
                    <a:srgbClr val="000000"/>
                  </a:solidFill>
                  <a:effectLst/>
                  <a:uLnTx/>
                  <a:uFillTx/>
                  <a:latin typeface="Arial" charset="0"/>
                  <a:ea typeface="+mn-ea"/>
                  <a:cs typeface="+mn-cs"/>
                </a:rPr>
                <a:t> </a:t>
              </a:r>
              <a:r>
                <a:rPr kumimoji="0" lang="fr-FR" sz="1200" b="0" i="0" u="none" strike="noStrike" kern="1200" cap="none" spc="0" normalizeH="0" baseline="0" noProof="0">
                  <a:ln>
                    <a:noFill/>
                  </a:ln>
                  <a:solidFill>
                    <a:srgbClr val="000000"/>
                  </a:solidFill>
                  <a:effectLst/>
                  <a:uLnTx/>
                  <a:uFillTx/>
                  <a:latin typeface="Arial" charset="0"/>
                  <a:ea typeface="+mn-ea"/>
                  <a:cs typeface="+mn-cs"/>
                </a:rPr>
                <a:t>(début 1)</a:t>
              </a:r>
            </a:p>
          </p:txBody>
        </p:sp>
        <p:sp>
          <p:nvSpPr>
            <p:cNvPr id="9257" name="Rectangle 39"/>
            <p:cNvSpPr>
              <a:spLocks noChangeArrowheads="1"/>
            </p:cNvSpPr>
            <p:nvPr/>
          </p:nvSpPr>
          <p:spPr bwMode="auto">
            <a:xfrm>
              <a:off x="340" y="890"/>
              <a:ext cx="1223"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fr-FR" sz="1800" b="1" i="0" u="none" strike="noStrike" kern="1200" cap="none" spc="0" normalizeH="0" baseline="0" noProof="0">
                  <a:ln>
                    <a:noFill/>
                  </a:ln>
                  <a:solidFill>
                    <a:srgbClr val="000000"/>
                  </a:solidFill>
                  <a:effectLst/>
                  <a:uLnTx/>
                  <a:uFillTx/>
                  <a:latin typeface="Arial" charset="0"/>
                  <a:ea typeface="+mn-ea"/>
                  <a:cs typeface="+mn-cs"/>
                </a:rPr>
                <a:t>Périodes</a:t>
              </a:r>
            </a:p>
          </p:txBody>
        </p:sp>
        <p:sp>
          <p:nvSpPr>
            <p:cNvPr id="9258" name="Line 40"/>
            <p:cNvSpPr>
              <a:spLocks noChangeShapeType="1"/>
            </p:cNvSpPr>
            <p:nvPr/>
          </p:nvSpPr>
          <p:spPr bwMode="auto">
            <a:xfrm>
              <a:off x="340" y="890"/>
              <a:ext cx="517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59" name="Line 41"/>
            <p:cNvSpPr>
              <a:spLocks noChangeShapeType="1"/>
            </p:cNvSpPr>
            <p:nvPr/>
          </p:nvSpPr>
          <p:spPr bwMode="auto">
            <a:xfrm>
              <a:off x="340" y="1120"/>
              <a:ext cx="517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0" name="Line 42"/>
            <p:cNvSpPr>
              <a:spLocks noChangeShapeType="1"/>
            </p:cNvSpPr>
            <p:nvPr/>
          </p:nvSpPr>
          <p:spPr bwMode="auto">
            <a:xfrm>
              <a:off x="340" y="1350"/>
              <a:ext cx="517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1" name="Line 43"/>
            <p:cNvSpPr>
              <a:spLocks noChangeShapeType="1"/>
            </p:cNvSpPr>
            <p:nvPr/>
          </p:nvSpPr>
          <p:spPr bwMode="auto">
            <a:xfrm>
              <a:off x="340" y="1580"/>
              <a:ext cx="517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2" name="Line 44"/>
            <p:cNvSpPr>
              <a:spLocks noChangeShapeType="1"/>
            </p:cNvSpPr>
            <p:nvPr/>
          </p:nvSpPr>
          <p:spPr bwMode="auto">
            <a:xfrm>
              <a:off x="340" y="1810"/>
              <a:ext cx="517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3" name="Line 45"/>
            <p:cNvSpPr>
              <a:spLocks noChangeShapeType="1"/>
            </p:cNvSpPr>
            <p:nvPr/>
          </p:nvSpPr>
          <p:spPr bwMode="auto">
            <a:xfrm>
              <a:off x="340" y="2069"/>
              <a:ext cx="517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4" name="Line 46"/>
            <p:cNvSpPr>
              <a:spLocks noChangeShapeType="1"/>
            </p:cNvSpPr>
            <p:nvPr/>
          </p:nvSpPr>
          <p:spPr bwMode="auto">
            <a:xfrm>
              <a:off x="340" y="890"/>
              <a:ext cx="0" cy="117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5" name="Line 47"/>
            <p:cNvSpPr>
              <a:spLocks noChangeShapeType="1"/>
            </p:cNvSpPr>
            <p:nvPr/>
          </p:nvSpPr>
          <p:spPr bwMode="auto">
            <a:xfrm>
              <a:off x="1563" y="890"/>
              <a:ext cx="0" cy="11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6" name="Line 48"/>
            <p:cNvSpPr>
              <a:spLocks noChangeShapeType="1"/>
            </p:cNvSpPr>
            <p:nvPr/>
          </p:nvSpPr>
          <p:spPr bwMode="auto">
            <a:xfrm>
              <a:off x="2230" y="890"/>
              <a:ext cx="0" cy="11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7" name="Line 49"/>
            <p:cNvSpPr>
              <a:spLocks noChangeShapeType="1"/>
            </p:cNvSpPr>
            <p:nvPr/>
          </p:nvSpPr>
          <p:spPr bwMode="auto">
            <a:xfrm>
              <a:off x="2887" y="890"/>
              <a:ext cx="0" cy="11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8" name="Line 50"/>
            <p:cNvSpPr>
              <a:spLocks noChangeShapeType="1"/>
            </p:cNvSpPr>
            <p:nvPr/>
          </p:nvSpPr>
          <p:spPr bwMode="auto">
            <a:xfrm>
              <a:off x="3542" y="890"/>
              <a:ext cx="0" cy="11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69" name="Line 51"/>
            <p:cNvSpPr>
              <a:spLocks noChangeShapeType="1"/>
            </p:cNvSpPr>
            <p:nvPr/>
          </p:nvSpPr>
          <p:spPr bwMode="auto">
            <a:xfrm>
              <a:off x="4198" y="890"/>
              <a:ext cx="0" cy="11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70" name="Line 52"/>
            <p:cNvSpPr>
              <a:spLocks noChangeShapeType="1"/>
            </p:cNvSpPr>
            <p:nvPr/>
          </p:nvSpPr>
          <p:spPr bwMode="auto">
            <a:xfrm>
              <a:off x="4854" y="890"/>
              <a:ext cx="0" cy="11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71" name="Line 53"/>
            <p:cNvSpPr>
              <a:spLocks noChangeShapeType="1"/>
            </p:cNvSpPr>
            <p:nvPr/>
          </p:nvSpPr>
          <p:spPr bwMode="auto">
            <a:xfrm>
              <a:off x="5510" y="890"/>
              <a:ext cx="0" cy="117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72" name="Line 55"/>
            <p:cNvSpPr>
              <a:spLocks noChangeShapeType="1"/>
            </p:cNvSpPr>
            <p:nvPr/>
          </p:nvSpPr>
          <p:spPr bwMode="auto">
            <a:xfrm>
              <a:off x="476" y="2659"/>
              <a:ext cx="4762"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73" name="Text Box 56"/>
            <p:cNvSpPr txBox="1">
              <a:spLocks noChangeArrowheads="1"/>
            </p:cNvSpPr>
            <p:nvPr/>
          </p:nvSpPr>
          <p:spPr bwMode="auto">
            <a:xfrm>
              <a:off x="476" y="2341"/>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0</a:t>
              </a:r>
            </a:p>
          </p:txBody>
        </p:sp>
        <p:sp>
          <p:nvSpPr>
            <p:cNvPr id="9274" name="Text Box 57"/>
            <p:cNvSpPr txBox="1">
              <a:spLocks noChangeArrowheads="1"/>
            </p:cNvSpPr>
            <p:nvPr/>
          </p:nvSpPr>
          <p:spPr bwMode="auto">
            <a:xfrm>
              <a:off x="1245" y="2681"/>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1</a:t>
              </a:r>
            </a:p>
          </p:txBody>
        </p:sp>
        <p:sp>
          <p:nvSpPr>
            <p:cNvPr id="9275" name="Text Box 58"/>
            <p:cNvSpPr txBox="1">
              <a:spLocks noChangeArrowheads="1"/>
            </p:cNvSpPr>
            <p:nvPr/>
          </p:nvSpPr>
          <p:spPr bwMode="auto">
            <a:xfrm>
              <a:off x="2028" y="2681"/>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2</a:t>
              </a:r>
            </a:p>
          </p:txBody>
        </p:sp>
        <p:sp>
          <p:nvSpPr>
            <p:cNvPr id="9276" name="Text Box 59"/>
            <p:cNvSpPr txBox="1">
              <a:spLocks noChangeArrowheads="1"/>
            </p:cNvSpPr>
            <p:nvPr/>
          </p:nvSpPr>
          <p:spPr bwMode="auto">
            <a:xfrm>
              <a:off x="2811" y="268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3</a:t>
              </a:r>
            </a:p>
          </p:txBody>
        </p:sp>
        <p:sp>
          <p:nvSpPr>
            <p:cNvPr id="9277" name="Text Box 60"/>
            <p:cNvSpPr txBox="1">
              <a:spLocks noChangeArrowheads="1"/>
            </p:cNvSpPr>
            <p:nvPr/>
          </p:nvSpPr>
          <p:spPr bwMode="auto">
            <a:xfrm>
              <a:off x="3594" y="268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4</a:t>
              </a:r>
            </a:p>
          </p:txBody>
        </p:sp>
        <p:sp>
          <p:nvSpPr>
            <p:cNvPr id="9278" name="Text Box 61"/>
            <p:cNvSpPr txBox="1">
              <a:spLocks noChangeArrowheads="1"/>
            </p:cNvSpPr>
            <p:nvPr/>
          </p:nvSpPr>
          <p:spPr bwMode="auto">
            <a:xfrm>
              <a:off x="4377" y="268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5</a:t>
              </a:r>
            </a:p>
          </p:txBody>
        </p:sp>
        <p:sp>
          <p:nvSpPr>
            <p:cNvPr id="9279" name="Text Box 62"/>
            <p:cNvSpPr txBox="1">
              <a:spLocks noChangeArrowheads="1"/>
            </p:cNvSpPr>
            <p:nvPr/>
          </p:nvSpPr>
          <p:spPr bwMode="auto">
            <a:xfrm>
              <a:off x="4694" y="2749"/>
              <a:ext cx="62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600" b="1" i="0" u="none" strike="noStrike" kern="1200" cap="none" spc="0" normalizeH="0" baseline="0" noProof="0" dirty="0">
                  <a:ln>
                    <a:noFill/>
                  </a:ln>
                  <a:solidFill>
                    <a:srgbClr val="000000"/>
                  </a:solidFill>
                  <a:effectLst/>
                  <a:uLnTx/>
                  <a:uFillTx/>
                  <a:latin typeface="Arial" charset="0"/>
                  <a:ea typeface="+mn-ea"/>
                  <a:cs typeface="+mn-cs"/>
                </a:rPr>
                <a:t>temps…</a:t>
              </a:r>
            </a:p>
          </p:txBody>
        </p:sp>
        <p:sp>
          <p:nvSpPr>
            <p:cNvPr id="9280" name="Text Box 64"/>
            <p:cNvSpPr txBox="1">
              <a:spLocks noChangeArrowheads="1"/>
            </p:cNvSpPr>
            <p:nvPr/>
          </p:nvSpPr>
          <p:spPr bwMode="auto">
            <a:xfrm>
              <a:off x="1610" y="1117"/>
              <a:ext cx="5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FF0000"/>
                  </a:solidFill>
                  <a:effectLst/>
                  <a:uLnTx/>
                  <a:uFillTx/>
                  <a:latin typeface="Arial" charset="0"/>
                  <a:ea typeface="+mn-ea"/>
                  <a:cs typeface="+mn-cs"/>
                </a:rPr>
                <a:t>-1 000</a:t>
              </a:r>
            </a:p>
          </p:txBody>
        </p:sp>
        <p:sp>
          <p:nvSpPr>
            <p:cNvPr id="9281" name="Line 65"/>
            <p:cNvSpPr>
              <a:spLocks noChangeShapeType="1"/>
            </p:cNvSpPr>
            <p:nvPr/>
          </p:nvSpPr>
          <p:spPr bwMode="auto">
            <a:xfrm>
              <a:off x="567" y="2659"/>
              <a:ext cx="0" cy="952"/>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82" name="Text Box 66"/>
            <p:cNvSpPr txBox="1">
              <a:spLocks noChangeArrowheads="1"/>
            </p:cNvSpPr>
            <p:nvPr/>
          </p:nvSpPr>
          <p:spPr bwMode="auto">
            <a:xfrm>
              <a:off x="1609" y="1797"/>
              <a:ext cx="5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FF0000"/>
                  </a:solidFill>
                  <a:effectLst/>
                  <a:uLnTx/>
                  <a:uFillTx/>
                  <a:latin typeface="Arial" charset="0"/>
                  <a:ea typeface="+mn-ea"/>
                  <a:cs typeface="+mn-cs"/>
                </a:rPr>
                <a:t>-1 000</a:t>
              </a:r>
            </a:p>
          </p:txBody>
        </p:sp>
        <p:sp>
          <p:nvSpPr>
            <p:cNvPr id="9283" name="Text Box 67"/>
            <p:cNvSpPr txBox="1">
              <a:spLocks noChangeArrowheads="1"/>
            </p:cNvSpPr>
            <p:nvPr/>
          </p:nvSpPr>
          <p:spPr bwMode="auto">
            <a:xfrm>
              <a:off x="295" y="3571"/>
              <a:ext cx="76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FF0000"/>
                  </a:solidFill>
                  <a:effectLst/>
                  <a:uLnTx/>
                  <a:uFillTx/>
                  <a:latin typeface="Arial" charset="0"/>
                  <a:ea typeface="+mn-ea"/>
                  <a:cs typeface="+mn-cs"/>
                </a:rPr>
                <a:t>-1 000 (I)</a:t>
              </a:r>
            </a:p>
          </p:txBody>
        </p:sp>
        <p:sp>
          <p:nvSpPr>
            <p:cNvPr id="9284" name="Text Box 69"/>
            <p:cNvSpPr txBox="1">
              <a:spLocks noChangeArrowheads="1"/>
            </p:cNvSpPr>
            <p:nvPr/>
          </p:nvSpPr>
          <p:spPr bwMode="auto">
            <a:xfrm>
              <a:off x="2426" y="134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3333CC"/>
                  </a:solidFill>
                  <a:effectLst/>
                  <a:uLnTx/>
                  <a:uFillTx/>
                  <a:latin typeface="Arial" charset="0"/>
                  <a:ea typeface="+mn-ea"/>
                  <a:cs typeface="+mn-cs"/>
                </a:rPr>
                <a:t>500</a:t>
              </a:r>
            </a:p>
          </p:txBody>
        </p:sp>
        <p:sp>
          <p:nvSpPr>
            <p:cNvPr id="9285" name="Text Box 70"/>
            <p:cNvSpPr txBox="1">
              <a:spLocks noChangeArrowheads="1"/>
            </p:cNvSpPr>
            <p:nvPr/>
          </p:nvSpPr>
          <p:spPr bwMode="auto">
            <a:xfrm>
              <a:off x="3106" y="134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3333CC"/>
                  </a:solidFill>
                  <a:effectLst/>
                  <a:uLnTx/>
                  <a:uFillTx/>
                  <a:latin typeface="Arial" charset="0"/>
                  <a:ea typeface="+mn-ea"/>
                  <a:cs typeface="+mn-cs"/>
                </a:rPr>
                <a:t>500</a:t>
              </a:r>
            </a:p>
          </p:txBody>
        </p:sp>
        <p:sp>
          <p:nvSpPr>
            <p:cNvPr id="9286" name="Text Box 71"/>
            <p:cNvSpPr txBox="1">
              <a:spLocks noChangeArrowheads="1"/>
            </p:cNvSpPr>
            <p:nvPr/>
          </p:nvSpPr>
          <p:spPr bwMode="auto">
            <a:xfrm>
              <a:off x="3696" y="134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3333CC"/>
                  </a:solidFill>
                  <a:effectLst/>
                  <a:uLnTx/>
                  <a:uFillTx/>
                  <a:latin typeface="Arial" charset="0"/>
                  <a:ea typeface="+mn-ea"/>
                  <a:cs typeface="+mn-cs"/>
                </a:rPr>
                <a:t>500</a:t>
              </a:r>
            </a:p>
          </p:txBody>
        </p:sp>
        <p:sp>
          <p:nvSpPr>
            <p:cNvPr id="9287" name="Text Box 72"/>
            <p:cNvSpPr txBox="1">
              <a:spLocks noChangeArrowheads="1"/>
            </p:cNvSpPr>
            <p:nvPr/>
          </p:nvSpPr>
          <p:spPr bwMode="auto">
            <a:xfrm>
              <a:off x="4331" y="134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3333CC"/>
                  </a:solidFill>
                  <a:effectLst/>
                  <a:uLnTx/>
                  <a:uFillTx/>
                  <a:latin typeface="Arial" charset="0"/>
                  <a:ea typeface="+mn-ea"/>
                  <a:cs typeface="+mn-cs"/>
                </a:rPr>
                <a:t>500</a:t>
              </a:r>
            </a:p>
          </p:txBody>
        </p:sp>
        <p:sp>
          <p:nvSpPr>
            <p:cNvPr id="9288" name="Text Box 73"/>
            <p:cNvSpPr txBox="1">
              <a:spLocks noChangeArrowheads="1"/>
            </p:cNvSpPr>
            <p:nvPr/>
          </p:nvSpPr>
          <p:spPr bwMode="auto">
            <a:xfrm>
              <a:off x="4966" y="1343"/>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3333CC"/>
                  </a:solidFill>
                  <a:effectLst/>
                  <a:uLnTx/>
                  <a:uFillTx/>
                  <a:latin typeface="Arial" charset="0"/>
                  <a:ea typeface="+mn-ea"/>
                  <a:cs typeface="+mn-cs"/>
                </a:rPr>
                <a:t>500</a:t>
              </a:r>
            </a:p>
          </p:txBody>
        </p:sp>
        <p:sp>
          <p:nvSpPr>
            <p:cNvPr id="9289" name="Text Box 75"/>
            <p:cNvSpPr txBox="1">
              <a:spLocks noChangeArrowheads="1"/>
            </p:cNvSpPr>
            <p:nvPr/>
          </p:nvSpPr>
          <p:spPr bwMode="auto">
            <a:xfrm>
              <a:off x="2380" y="1570"/>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FF0000"/>
                  </a:solidFill>
                  <a:effectLst/>
                  <a:uLnTx/>
                  <a:uFillTx/>
                  <a:latin typeface="Arial" charset="0"/>
                  <a:ea typeface="+mn-ea"/>
                  <a:cs typeface="+mn-cs"/>
                </a:rPr>
                <a:t>-200</a:t>
              </a:r>
            </a:p>
          </p:txBody>
        </p:sp>
        <p:sp>
          <p:nvSpPr>
            <p:cNvPr id="9290" name="Text Box 76"/>
            <p:cNvSpPr txBox="1">
              <a:spLocks noChangeArrowheads="1"/>
            </p:cNvSpPr>
            <p:nvPr/>
          </p:nvSpPr>
          <p:spPr bwMode="auto">
            <a:xfrm>
              <a:off x="3060" y="1570"/>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FF0000"/>
                  </a:solidFill>
                  <a:effectLst/>
                  <a:uLnTx/>
                  <a:uFillTx/>
                  <a:latin typeface="Arial" charset="0"/>
                  <a:ea typeface="+mn-ea"/>
                  <a:cs typeface="+mn-cs"/>
                </a:rPr>
                <a:t>-200</a:t>
              </a:r>
            </a:p>
          </p:txBody>
        </p:sp>
        <p:sp>
          <p:nvSpPr>
            <p:cNvPr id="9291" name="Text Box 77"/>
            <p:cNvSpPr txBox="1">
              <a:spLocks noChangeArrowheads="1"/>
            </p:cNvSpPr>
            <p:nvPr/>
          </p:nvSpPr>
          <p:spPr bwMode="auto">
            <a:xfrm>
              <a:off x="3650" y="1570"/>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FF0000"/>
                  </a:solidFill>
                  <a:effectLst/>
                  <a:uLnTx/>
                  <a:uFillTx/>
                  <a:latin typeface="Arial" charset="0"/>
                  <a:ea typeface="+mn-ea"/>
                  <a:cs typeface="+mn-cs"/>
                </a:rPr>
                <a:t>-200</a:t>
              </a:r>
            </a:p>
          </p:txBody>
        </p:sp>
        <p:sp>
          <p:nvSpPr>
            <p:cNvPr id="9292" name="Text Box 78"/>
            <p:cNvSpPr txBox="1">
              <a:spLocks noChangeArrowheads="1"/>
            </p:cNvSpPr>
            <p:nvPr/>
          </p:nvSpPr>
          <p:spPr bwMode="auto">
            <a:xfrm>
              <a:off x="4285" y="1570"/>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FF0000"/>
                  </a:solidFill>
                  <a:effectLst/>
                  <a:uLnTx/>
                  <a:uFillTx/>
                  <a:latin typeface="Arial" charset="0"/>
                  <a:ea typeface="+mn-ea"/>
                  <a:cs typeface="+mn-cs"/>
                </a:rPr>
                <a:t>-200</a:t>
              </a:r>
            </a:p>
          </p:txBody>
        </p:sp>
        <p:sp>
          <p:nvSpPr>
            <p:cNvPr id="9293" name="Text Box 79"/>
            <p:cNvSpPr txBox="1">
              <a:spLocks noChangeArrowheads="1"/>
            </p:cNvSpPr>
            <p:nvPr/>
          </p:nvSpPr>
          <p:spPr bwMode="auto">
            <a:xfrm>
              <a:off x="4920" y="1570"/>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a:ln>
                    <a:noFill/>
                  </a:ln>
                  <a:solidFill>
                    <a:srgbClr val="FF0000"/>
                  </a:solidFill>
                  <a:effectLst/>
                  <a:uLnTx/>
                  <a:uFillTx/>
                  <a:latin typeface="Arial" charset="0"/>
                  <a:ea typeface="+mn-ea"/>
                  <a:cs typeface="+mn-cs"/>
                </a:rPr>
                <a:t>-200</a:t>
              </a:r>
            </a:p>
          </p:txBody>
        </p:sp>
        <p:sp>
          <p:nvSpPr>
            <p:cNvPr id="9294" name="Text Box 80"/>
            <p:cNvSpPr txBox="1">
              <a:spLocks noChangeArrowheads="1"/>
            </p:cNvSpPr>
            <p:nvPr/>
          </p:nvSpPr>
          <p:spPr bwMode="auto">
            <a:xfrm>
              <a:off x="3106" y="1797"/>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295" name="Text Box 81"/>
            <p:cNvSpPr txBox="1">
              <a:spLocks noChangeArrowheads="1"/>
            </p:cNvSpPr>
            <p:nvPr/>
          </p:nvSpPr>
          <p:spPr bwMode="auto">
            <a:xfrm>
              <a:off x="3696" y="1797"/>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296" name="Text Box 82"/>
            <p:cNvSpPr txBox="1">
              <a:spLocks noChangeArrowheads="1"/>
            </p:cNvSpPr>
            <p:nvPr/>
          </p:nvSpPr>
          <p:spPr bwMode="auto">
            <a:xfrm>
              <a:off x="4331" y="1797"/>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297" name="Text Box 83"/>
            <p:cNvSpPr txBox="1">
              <a:spLocks noChangeArrowheads="1"/>
            </p:cNvSpPr>
            <p:nvPr/>
          </p:nvSpPr>
          <p:spPr bwMode="auto">
            <a:xfrm>
              <a:off x="4966" y="1797"/>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298" name="Text Box 84"/>
            <p:cNvSpPr txBox="1">
              <a:spLocks noChangeArrowheads="1"/>
            </p:cNvSpPr>
            <p:nvPr/>
          </p:nvSpPr>
          <p:spPr bwMode="auto">
            <a:xfrm>
              <a:off x="2426" y="1797"/>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299" name="Text Box 86"/>
            <p:cNvSpPr txBox="1">
              <a:spLocks noChangeArrowheads="1"/>
            </p:cNvSpPr>
            <p:nvPr/>
          </p:nvSpPr>
          <p:spPr bwMode="auto">
            <a:xfrm>
              <a:off x="1156" y="211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300" name="Line 87"/>
            <p:cNvSpPr>
              <a:spLocks noChangeShapeType="1"/>
            </p:cNvSpPr>
            <p:nvPr/>
          </p:nvSpPr>
          <p:spPr bwMode="auto">
            <a:xfrm flipV="1">
              <a:off x="1338" y="2296"/>
              <a:ext cx="0" cy="362"/>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301" name="Text Box 89"/>
            <p:cNvSpPr txBox="1">
              <a:spLocks noChangeArrowheads="1"/>
            </p:cNvSpPr>
            <p:nvPr/>
          </p:nvSpPr>
          <p:spPr bwMode="auto">
            <a:xfrm>
              <a:off x="1973" y="211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302" name="Line 90"/>
            <p:cNvSpPr>
              <a:spLocks noChangeShapeType="1"/>
            </p:cNvSpPr>
            <p:nvPr/>
          </p:nvSpPr>
          <p:spPr bwMode="auto">
            <a:xfrm flipV="1">
              <a:off x="2154" y="2296"/>
              <a:ext cx="0" cy="362"/>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303" name="Text Box 92"/>
            <p:cNvSpPr txBox="1">
              <a:spLocks noChangeArrowheads="1"/>
            </p:cNvSpPr>
            <p:nvPr/>
          </p:nvSpPr>
          <p:spPr bwMode="auto">
            <a:xfrm>
              <a:off x="2699" y="211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304" name="Line 93"/>
            <p:cNvSpPr>
              <a:spLocks noChangeShapeType="1"/>
            </p:cNvSpPr>
            <p:nvPr/>
          </p:nvSpPr>
          <p:spPr bwMode="auto">
            <a:xfrm flipV="1">
              <a:off x="2925" y="2296"/>
              <a:ext cx="0" cy="362"/>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305" name="Text Box 95"/>
            <p:cNvSpPr txBox="1">
              <a:spLocks noChangeArrowheads="1"/>
            </p:cNvSpPr>
            <p:nvPr/>
          </p:nvSpPr>
          <p:spPr bwMode="auto">
            <a:xfrm>
              <a:off x="3515" y="211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306" name="Line 96"/>
            <p:cNvSpPr>
              <a:spLocks noChangeShapeType="1"/>
            </p:cNvSpPr>
            <p:nvPr/>
          </p:nvSpPr>
          <p:spPr bwMode="auto">
            <a:xfrm flipV="1">
              <a:off x="3696" y="2296"/>
              <a:ext cx="0" cy="362"/>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307" name="Text Box 98"/>
            <p:cNvSpPr txBox="1">
              <a:spLocks noChangeArrowheads="1"/>
            </p:cNvSpPr>
            <p:nvPr/>
          </p:nvSpPr>
          <p:spPr bwMode="auto">
            <a:xfrm>
              <a:off x="4286" y="2115"/>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1" i="0" u="none" strike="noStrike" kern="1200" cap="none" spc="0" normalizeH="0" baseline="0" noProof="0">
                  <a:ln>
                    <a:noFill/>
                  </a:ln>
                  <a:solidFill>
                    <a:srgbClr val="009900"/>
                  </a:solidFill>
                  <a:effectLst/>
                  <a:uLnTx/>
                  <a:uFillTx/>
                  <a:latin typeface="Arial" charset="0"/>
                  <a:ea typeface="+mn-ea"/>
                  <a:cs typeface="+mn-cs"/>
                </a:rPr>
                <a:t>300</a:t>
              </a:r>
            </a:p>
          </p:txBody>
        </p:sp>
        <p:sp>
          <p:nvSpPr>
            <p:cNvPr id="9308" name="Line 99"/>
            <p:cNvSpPr>
              <a:spLocks noChangeShapeType="1"/>
            </p:cNvSpPr>
            <p:nvPr/>
          </p:nvSpPr>
          <p:spPr bwMode="auto">
            <a:xfrm flipV="1">
              <a:off x="4468" y="2296"/>
              <a:ext cx="0" cy="362"/>
            </a:xfrm>
            <a:prstGeom prst="line">
              <a:avLst/>
            </a:prstGeom>
            <a:noFill/>
            <a:ln w="762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13414" name="Text Box 102"/>
          <p:cNvSpPr txBox="1">
            <a:spLocks noChangeArrowheads="1"/>
          </p:cNvSpPr>
          <p:nvPr/>
        </p:nvSpPr>
        <p:spPr bwMode="auto">
          <a:xfrm>
            <a:off x="2627313" y="5588720"/>
            <a:ext cx="5421312" cy="124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800" b="1" i="0" u="none" strike="noStrike" kern="1200" cap="none" spc="0" normalizeH="0" baseline="0" noProof="0" dirty="0">
                <a:ln>
                  <a:noFill/>
                </a:ln>
                <a:solidFill>
                  <a:srgbClr val="3333CC"/>
                </a:solidFill>
                <a:effectLst/>
                <a:uLnTx/>
                <a:uFillTx/>
                <a:latin typeface="Arial" charset="0"/>
                <a:ea typeface="+mn-ea"/>
                <a:cs typeface="+mn-cs"/>
              </a:rPr>
              <a:t>VN</a:t>
            </a:r>
            <a:r>
              <a:rPr kumimoji="0" lang="fr-FR" sz="2800" b="1" i="0" u="none" strike="noStrike" kern="1200" cap="none" spc="0" normalizeH="0" baseline="0" noProof="0" dirty="0">
                <a:ln>
                  <a:noFill/>
                </a:ln>
                <a:solidFill>
                  <a:srgbClr val="000000"/>
                </a:solidFill>
                <a:effectLst/>
                <a:uLnTx/>
                <a:uFillTx/>
                <a:latin typeface="Arial" charset="0"/>
                <a:ea typeface="+mn-ea"/>
                <a:cs typeface="+mn-cs"/>
              </a:rPr>
              <a:t> = </a:t>
            </a:r>
            <a:r>
              <a:rPr kumimoji="0" lang="fr-FR" sz="2800" b="1" i="0" u="none" strike="noStrike" kern="1200" cap="none" spc="0" normalizeH="0" baseline="0" noProof="0" dirty="0">
                <a:ln>
                  <a:noFill/>
                </a:ln>
                <a:solidFill>
                  <a:srgbClr val="FF0000"/>
                </a:solidFill>
                <a:effectLst/>
                <a:uLnTx/>
                <a:uFillTx/>
                <a:latin typeface="Arial" charset="0"/>
                <a:ea typeface="+mn-ea"/>
                <a:cs typeface="+mn-cs"/>
              </a:rPr>
              <a:t>- 1 000</a:t>
            </a:r>
            <a:r>
              <a:rPr kumimoji="0" lang="fr-FR" sz="2800" b="1" i="0" u="none" strike="noStrike" kern="1200" cap="none" spc="0" normalizeH="0" baseline="0" noProof="0" dirty="0">
                <a:ln>
                  <a:noFill/>
                </a:ln>
                <a:solidFill>
                  <a:srgbClr val="000000"/>
                </a:solidFill>
                <a:effectLst/>
                <a:uLnTx/>
                <a:uFillTx/>
                <a:latin typeface="Arial" charset="0"/>
                <a:ea typeface="+mn-ea"/>
                <a:cs typeface="+mn-cs"/>
              </a:rPr>
              <a:t> + </a:t>
            </a:r>
            <a:r>
              <a:rPr kumimoji="0" lang="fr-FR" sz="2800" b="1" i="0" u="none" strike="noStrike" kern="1200" cap="none" spc="0" normalizeH="0" baseline="0" noProof="0" dirty="0">
                <a:ln>
                  <a:noFill/>
                </a:ln>
                <a:solidFill>
                  <a:srgbClr val="009900"/>
                </a:solidFill>
                <a:effectLst/>
                <a:uLnTx/>
                <a:uFillTx/>
                <a:latin typeface="Arial" charset="0"/>
                <a:ea typeface="+mn-ea"/>
                <a:cs typeface="+mn-cs"/>
              </a:rPr>
              <a:t>(5 x 300)</a:t>
            </a:r>
            <a:r>
              <a:rPr kumimoji="0" lang="fr-FR" sz="2800" b="1" i="0" u="none" strike="noStrike" kern="1200" cap="none" spc="0" normalizeH="0" baseline="0" noProof="0" dirty="0">
                <a:ln>
                  <a:noFill/>
                </a:ln>
                <a:solidFill>
                  <a:srgbClr val="000000"/>
                </a:solidFill>
                <a:effectLst/>
                <a:uLnTx/>
                <a:uFillTx/>
                <a:latin typeface="Arial" charset="0"/>
                <a:ea typeface="+mn-ea"/>
                <a:cs typeface="+mn-cs"/>
              </a:rPr>
              <a:t> = </a:t>
            </a:r>
            <a:r>
              <a:rPr kumimoji="0" lang="fr-FR" sz="2800" b="1" i="0" u="none" strike="noStrike" kern="1200" cap="none" spc="0" normalizeH="0" baseline="0" noProof="0" dirty="0">
                <a:ln>
                  <a:noFill/>
                </a:ln>
                <a:solidFill>
                  <a:srgbClr val="3333CC"/>
                </a:solidFill>
                <a:effectLst/>
                <a:uLnTx/>
                <a:uFillTx/>
                <a:latin typeface="Arial" charset="0"/>
                <a:ea typeface="+mn-ea"/>
                <a:cs typeface="+mn-cs"/>
              </a:rPr>
              <a:t>+ 500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00"/>
                </a:solidFill>
                <a:effectLst/>
                <a:uLnTx/>
                <a:uFillTx/>
                <a:latin typeface="Arial" charset="0"/>
                <a:ea typeface="+mn-ea"/>
                <a:cs typeface="+mn-cs"/>
              </a:rPr>
              <a:t>VN = positive donc investissement laisse un gain net (profit) de 500</a:t>
            </a:r>
          </a:p>
        </p:txBody>
      </p:sp>
      <p:sp>
        <p:nvSpPr>
          <p:cNvPr id="93" name="Text Box 6">
            <a:extLst>
              <a:ext uri="{FF2B5EF4-FFF2-40B4-BE49-F238E27FC236}">
                <a16:creationId xmlns:a16="http://schemas.microsoft.com/office/drawing/2014/main" id="{254CDF81-511B-4F44-AB94-BD5A1E357EC2}"/>
              </a:ext>
            </a:extLst>
          </p:cNvPr>
          <p:cNvSpPr txBox="1">
            <a:spLocks noChangeArrowheads="1"/>
          </p:cNvSpPr>
          <p:nvPr/>
        </p:nvSpPr>
        <p:spPr bwMode="auto">
          <a:xfrm>
            <a:off x="100806" y="776826"/>
            <a:ext cx="87916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La valeur nette de l'investissement : exemple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70644" y="5661248"/>
            <a:ext cx="86423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solidFill>
                  <a:srgbClr val="000000"/>
                </a:solidFill>
                <a:effectLst/>
                <a:uLnTx/>
                <a:uFillTx/>
                <a:latin typeface="Arial" charset="0"/>
                <a:ea typeface="+mn-ea"/>
                <a:cs typeface="Times New Roman" pitchFamily="18" charset="0"/>
              </a:rPr>
              <a:t>Attention :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solidFill>
                  <a:srgbClr val="000000"/>
                </a:solidFill>
                <a:effectLst/>
                <a:uLnTx/>
                <a:uFillTx/>
                <a:latin typeface="Arial" charset="0"/>
                <a:ea typeface="+mn-ea"/>
                <a:cs typeface="Times New Roman" pitchFamily="18" charset="0"/>
              </a:rPr>
              <a:t>ce critère ne privilégie pas la </a:t>
            </a:r>
            <a:r>
              <a:rPr kumimoji="0" lang="fr-FR" sz="2400" b="1" i="0" u="none" strike="noStrike" kern="1200" cap="none" spc="0" normalizeH="0" baseline="0" noProof="0" dirty="0">
                <a:ln>
                  <a:noFill/>
                </a:ln>
                <a:solidFill>
                  <a:srgbClr val="3333CC"/>
                </a:solidFill>
                <a:effectLst/>
                <a:uLnTx/>
                <a:uFillTx/>
                <a:latin typeface="Arial" charset="0"/>
                <a:ea typeface="+mn-ea"/>
                <a:cs typeface="Times New Roman" pitchFamily="18" charset="0"/>
              </a:rPr>
              <a:t>rentabilité</a:t>
            </a:r>
            <a:r>
              <a:rPr kumimoji="0" lang="fr-FR" sz="2400" b="1" i="0" u="none" strike="noStrike" kern="1200" cap="none" spc="0" normalizeH="0" baseline="0" noProof="0" dirty="0">
                <a:ln>
                  <a:noFill/>
                </a:ln>
                <a:solidFill>
                  <a:srgbClr val="000000"/>
                </a:solidFill>
                <a:effectLst/>
                <a:uLnTx/>
                <a:uFillTx/>
                <a:latin typeface="Arial" charset="0"/>
                <a:ea typeface="+mn-ea"/>
                <a:cs typeface="Times New Roman" pitchFamily="18" charset="0"/>
              </a:rPr>
              <a:t> mais la </a:t>
            </a:r>
            <a:r>
              <a:rPr kumimoji="0" lang="fr-FR" sz="2400" b="1" i="0" u="none" strike="noStrike" kern="1200" cap="none" spc="0" normalizeH="0" baseline="0" noProof="0" dirty="0">
                <a:ln>
                  <a:noFill/>
                </a:ln>
                <a:solidFill>
                  <a:srgbClr val="008000"/>
                </a:solidFill>
                <a:effectLst/>
                <a:uLnTx/>
                <a:uFillTx/>
                <a:latin typeface="Arial" charset="0"/>
                <a:ea typeface="+mn-ea"/>
                <a:cs typeface="Times New Roman" pitchFamily="18" charset="0"/>
              </a:rPr>
              <a:t>sécurité</a:t>
            </a:r>
            <a:endParaRPr kumimoji="0" lang="fr-FR" sz="2400" b="0" i="0" u="none" strike="noStrike" kern="1200" cap="none" spc="0" normalizeH="0" baseline="0" noProof="0" dirty="0">
              <a:ln>
                <a:noFill/>
              </a:ln>
              <a:solidFill>
                <a:srgbClr val="008000"/>
              </a:solidFill>
              <a:effectLst/>
              <a:uLnTx/>
              <a:uFillTx/>
              <a:latin typeface="Arial" charset="0"/>
              <a:ea typeface="+mn-ea"/>
            </a:endParaRPr>
          </a:p>
        </p:txBody>
      </p:sp>
      <p:grpSp>
        <p:nvGrpSpPr>
          <p:cNvPr id="26667" name="Group 44"/>
          <p:cNvGrpSpPr>
            <a:grpSpLocks/>
          </p:cNvGrpSpPr>
          <p:nvPr/>
        </p:nvGrpSpPr>
        <p:grpSpPr bwMode="auto">
          <a:xfrm>
            <a:off x="1476375" y="4095626"/>
            <a:ext cx="1354137" cy="1176338"/>
            <a:chOff x="930" y="1933"/>
            <a:chExt cx="853" cy="817"/>
          </a:xfrm>
        </p:grpSpPr>
        <p:sp>
          <p:nvSpPr>
            <p:cNvPr id="26687" name="Line 45"/>
            <p:cNvSpPr>
              <a:spLocks noChangeShapeType="1"/>
            </p:cNvSpPr>
            <p:nvPr/>
          </p:nvSpPr>
          <p:spPr bwMode="auto">
            <a:xfrm flipH="1">
              <a:off x="1383" y="1933"/>
              <a:ext cx="1" cy="545"/>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688" name="Rectangle 46"/>
            <p:cNvSpPr>
              <a:spLocks noChangeArrowheads="1"/>
            </p:cNvSpPr>
            <p:nvPr/>
          </p:nvSpPr>
          <p:spPr bwMode="auto">
            <a:xfrm>
              <a:off x="930" y="2432"/>
              <a:ext cx="853" cy="31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00"/>
                  </a:solidFill>
                  <a:effectLst/>
                  <a:uLnTx/>
                  <a:uFillTx/>
                  <a:latin typeface="Arial" charset="0"/>
                  <a:ea typeface="+mn-ea"/>
                  <a:cs typeface="+mn-cs"/>
                </a:rPr>
                <a:t>I</a:t>
              </a:r>
              <a:r>
                <a:rPr kumimoji="0" lang="fr-FR" sz="2400" b="0" i="0" u="none" strike="noStrike" kern="1200" cap="none" spc="0" normalizeH="0" baseline="-25000" noProof="0">
                  <a:ln>
                    <a:noFill/>
                  </a:ln>
                  <a:solidFill>
                    <a:srgbClr val="000000"/>
                  </a:solidFill>
                  <a:effectLst/>
                  <a:uLnTx/>
                  <a:uFillTx/>
                  <a:latin typeface="Arial" charset="0"/>
                  <a:ea typeface="+mn-ea"/>
                  <a:cs typeface="+mn-cs"/>
                </a:rPr>
                <a:t>A</a:t>
              </a:r>
              <a:r>
                <a:rPr kumimoji="0" lang="fr-FR" sz="2400" b="0" i="0" u="none" strike="noStrike" kern="1200" cap="none" spc="0" normalizeH="0" baseline="0" noProof="0">
                  <a:ln>
                    <a:noFill/>
                  </a:ln>
                  <a:solidFill>
                    <a:srgbClr val="000000"/>
                  </a:solidFill>
                  <a:effectLst/>
                  <a:uLnTx/>
                  <a:uFillTx/>
                  <a:latin typeface="Arial" charset="0"/>
                  <a:ea typeface="+mn-ea"/>
                  <a:cs typeface="+mn-cs"/>
                </a:rPr>
                <a:t> </a:t>
              </a:r>
              <a:r>
                <a:rPr kumimoji="0" lang="fr-FR" sz="2000" b="0" i="0" u="none" strike="noStrike" kern="1200" cap="none" spc="0" normalizeH="0" baseline="0" noProof="0">
                  <a:ln>
                    <a:noFill/>
                  </a:ln>
                  <a:solidFill>
                    <a:srgbClr val="000000"/>
                  </a:solidFill>
                  <a:effectLst/>
                  <a:uLnTx/>
                  <a:uFillTx/>
                  <a:latin typeface="Arial" charset="0"/>
                  <a:ea typeface="+mn-ea"/>
                  <a:cs typeface="+mn-cs"/>
                </a:rPr>
                <a:t>= -1000</a:t>
              </a:r>
            </a:p>
          </p:txBody>
        </p:sp>
      </p:grpSp>
      <p:grpSp>
        <p:nvGrpSpPr>
          <p:cNvPr id="26668" name="Group 47"/>
          <p:cNvGrpSpPr>
            <a:grpSpLocks/>
          </p:cNvGrpSpPr>
          <p:nvPr/>
        </p:nvGrpSpPr>
        <p:grpSpPr bwMode="auto">
          <a:xfrm>
            <a:off x="900113" y="3879726"/>
            <a:ext cx="6408737" cy="366713"/>
            <a:chOff x="567" y="1797"/>
            <a:chExt cx="4037" cy="231"/>
          </a:xfrm>
        </p:grpSpPr>
        <p:sp>
          <p:nvSpPr>
            <p:cNvPr id="26685" name="Line 48"/>
            <p:cNvSpPr>
              <a:spLocks noChangeShapeType="1"/>
            </p:cNvSpPr>
            <p:nvPr/>
          </p:nvSpPr>
          <p:spPr bwMode="auto">
            <a:xfrm>
              <a:off x="1384" y="1933"/>
              <a:ext cx="3220" cy="0"/>
            </a:xfrm>
            <a:prstGeom prst="line">
              <a:avLst/>
            </a:prstGeom>
            <a:noFill/>
            <a:ln w="57150">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686" name="Rectangle 49"/>
            <p:cNvSpPr>
              <a:spLocks noChangeArrowheads="1"/>
            </p:cNvSpPr>
            <p:nvPr/>
          </p:nvSpPr>
          <p:spPr bwMode="auto">
            <a:xfrm>
              <a:off x="567" y="1797"/>
              <a:ext cx="726" cy="2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err="1">
                  <a:ln>
                    <a:noFill/>
                  </a:ln>
                  <a:solidFill>
                    <a:srgbClr val="000000"/>
                  </a:solidFill>
                  <a:effectLst/>
                  <a:uLnTx/>
                  <a:uFillTx/>
                  <a:latin typeface="Arial" charset="0"/>
                  <a:ea typeface="+mn-ea"/>
                  <a:cs typeface="+mn-cs"/>
                </a:rPr>
                <a:t>Proj</a:t>
              </a:r>
              <a:r>
                <a:rPr lang="fr-FR" sz="1800" dirty="0">
                  <a:solidFill>
                    <a:srgbClr val="000000"/>
                  </a:solidFill>
                </a:rPr>
                <a:t>et</a:t>
              </a:r>
              <a:r>
                <a:rPr kumimoji="0" lang="fr-FR" sz="1800" b="1" i="0" u="none" strike="noStrike" kern="1200" cap="none" spc="0" normalizeH="0" baseline="0" noProof="0" dirty="0">
                  <a:ln>
                    <a:noFill/>
                  </a:ln>
                  <a:solidFill>
                    <a:srgbClr val="000000"/>
                  </a:solidFill>
                  <a:effectLst/>
                  <a:uLnTx/>
                  <a:uFillTx/>
                  <a:latin typeface="Arial" charset="0"/>
                  <a:ea typeface="+mn-ea"/>
                  <a:cs typeface="+mn-cs"/>
                </a:rPr>
                <a:t> </a:t>
              </a:r>
            </a:p>
          </p:txBody>
        </p:sp>
      </p:grpSp>
      <p:sp>
        <p:nvSpPr>
          <p:cNvPr id="26684" name="Rectangle 53"/>
          <p:cNvSpPr>
            <a:spLocks noChangeArrowheads="1"/>
          </p:cNvSpPr>
          <p:nvPr/>
        </p:nvSpPr>
        <p:spPr bwMode="auto">
          <a:xfrm>
            <a:off x="2592388" y="3212976"/>
            <a:ext cx="612775"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00"/>
                </a:solidFill>
                <a:effectLst/>
                <a:uLnTx/>
                <a:uFillTx/>
                <a:latin typeface="Arial" charset="0"/>
                <a:ea typeface="+mn-ea"/>
                <a:cs typeface="+mn-cs"/>
              </a:rPr>
              <a:t>300</a:t>
            </a:r>
          </a:p>
        </p:txBody>
      </p:sp>
      <p:sp>
        <p:nvSpPr>
          <p:cNvPr id="26681" name="Line 55"/>
          <p:cNvSpPr>
            <a:spLocks noChangeShapeType="1"/>
          </p:cNvSpPr>
          <p:nvPr/>
        </p:nvSpPr>
        <p:spPr bwMode="auto">
          <a:xfrm flipV="1">
            <a:off x="3722689" y="3519364"/>
            <a:ext cx="0" cy="57626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682" name="Rectangle 56"/>
          <p:cNvSpPr>
            <a:spLocks noChangeArrowheads="1"/>
          </p:cNvSpPr>
          <p:nvPr/>
        </p:nvSpPr>
        <p:spPr bwMode="auto">
          <a:xfrm>
            <a:off x="3419476" y="3212976"/>
            <a:ext cx="612775" cy="4000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00"/>
                </a:solidFill>
                <a:effectLst/>
                <a:uLnTx/>
                <a:uFillTx/>
                <a:latin typeface="Arial" charset="0"/>
                <a:ea typeface="+mn-ea"/>
                <a:cs typeface="+mn-cs"/>
              </a:rPr>
              <a:t>300</a:t>
            </a:r>
          </a:p>
        </p:txBody>
      </p:sp>
      <p:sp>
        <p:nvSpPr>
          <p:cNvPr id="26679" name="Line 58"/>
          <p:cNvSpPr>
            <a:spLocks noChangeShapeType="1"/>
          </p:cNvSpPr>
          <p:nvPr/>
        </p:nvSpPr>
        <p:spPr bwMode="auto">
          <a:xfrm flipV="1">
            <a:off x="4500563" y="3500314"/>
            <a:ext cx="0" cy="57626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680" name="Rectangle 59"/>
          <p:cNvSpPr>
            <a:spLocks noChangeArrowheads="1"/>
          </p:cNvSpPr>
          <p:nvPr/>
        </p:nvSpPr>
        <p:spPr bwMode="auto">
          <a:xfrm>
            <a:off x="4211638" y="3212976"/>
            <a:ext cx="612775" cy="4000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00"/>
                </a:solidFill>
                <a:effectLst/>
                <a:uLnTx/>
                <a:uFillTx/>
                <a:latin typeface="Arial" charset="0"/>
                <a:ea typeface="+mn-ea"/>
                <a:cs typeface="+mn-cs"/>
              </a:rPr>
              <a:t>300</a:t>
            </a:r>
          </a:p>
        </p:txBody>
      </p:sp>
      <p:sp>
        <p:nvSpPr>
          <p:cNvPr id="26678" name="Rectangle 62"/>
          <p:cNvSpPr>
            <a:spLocks noChangeArrowheads="1"/>
          </p:cNvSpPr>
          <p:nvPr/>
        </p:nvSpPr>
        <p:spPr bwMode="auto">
          <a:xfrm>
            <a:off x="5795963" y="3212976"/>
            <a:ext cx="612775" cy="4000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00"/>
                </a:solidFill>
                <a:effectLst/>
                <a:uLnTx/>
                <a:uFillTx/>
                <a:latin typeface="Arial" charset="0"/>
                <a:ea typeface="+mn-ea"/>
                <a:cs typeface="+mn-cs"/>
              </a:rPr>
              <a:t>300</a:t>
            </a:r>
          </a:p>
        </p:txBody>
      </p:sp>
      <p:sp>
        <p:nvSpPr>
          <p:cNvPr id="26676" name="Rectangle 65"/>
          <p:cNvSpPr>
            <a:spLocks noChangeArrowheads="1"/>
          </p:cNvSpPr>
          <p:nvPr/>
        </p:nvSpPr>
        <p:spPr bwMode="auto">
          <a:xfrm>
            <a:off x="5003801" y="3212976"/>
            <a:ext cx="612775" cy="4000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1200" cap="none" spc="0" normalizeH="0" baseline="0" noProof="0" dirty="0">
                <a:ln>
                  <a:noFill/>
                </a:ln>
                <a:solidFill>
                  <a:srgbClr val="000000"/>
                </a:solidFill>
                <a:effectLst/>
                <a:uLnTx/>
                <a:uFillTx/>
                <a:latin typeface="Arial" charset="0"/>
                <a:ea typeface="+mn-ea"/>
                <a:cs typeface="+mn-cs"/>
              </a:rPr>
              <a:t>300</a:t>
            </a:r>
          </a:p>
        </p:txBody>
      </p:sp>
      <p:sp>
        <p:nvSpPr>
          <p:cNvPr id="71" name="Text Box 6">
            <a:extLst>
              <a:ext uri="{FF2B5EF4-FFF2-40B4-BE49-F238E27FC236}">
                <a16:creationId xmlns:a16="http://schemas.microsoft.com/office/drawing/2014/main" id="{4803C224-220A-4438-9AF7-66104EE7CC43}"/>
              </a:ext>
            </a:extLst>
          </p:cNvPr>
          <p:cNvSpPr txBox="1">
            <a:spLocks noChangeArrowheads="1"/>
          </p:cNvSpPr>
          <p:nvPr/>
        </p:nvSpPr>
        <p:spPr bwMode="auto">
          <a:xfrm>
            <a:off x="89694" y="618951"/>
            <a:ext cx="864235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Le « </a:t>
            </a:r>
            <a:r>
              <a:rPr lang="fr-FR" dirty="0" err="1"/>
              <a:t>payback</a:t>
            </a:r>
            <a:r>
              <a:rPr lang="fr-FR" dirty="0"/>
              <a:t> » ou délai de récupération </a:t>
            </a:r>
            <a:br>
              <a:rPr lang="fr-FR" dirty="0"/>
            </a:br>
            <a:r>
              <a:rPr lang="fr-FR" dirty="0"/>
              <a:t>du capital investi (DRI)</a:t>
            </a:r>
          </a:p>
        </p:txBody>
      </p:sp>
      <p:grpSp>
        <p:nvGrpSpPr>
          <p:cNvPr id="60" name="Group 37">
            <a:extLst>
              <a:ext uri="{FF2B5EF4-FFF2-40B4-BE49-F238E27FC236}">
                <a16:creationId xmlns:a16="http://schemas.microsoft.com/office/drawing/2014/main" id="{DD7469B7-C5D0-4672-A8F4-1C333CEA2C05}"/>
              </a:ext>
            </a:extLst>
          </p:cNvPr>
          <p:cNvGrpSpPr>
            <a:grpSpLocks/>
          </p:cNvGrpSpPr>
          <p:nvPr/>
        </p:nvGrpSpPr>
        <p:grpSpPr bwMode="auto">
          <a:xfrm>
            <a:off x="2339976" y="3613026"/>
            <a:ext cx="3902226" cy="1315457"/>
            <a:chOff x="1474" y="1842"/>
            <a:chExt cx="1853" cy="950"/>
          </a:xfrm>
        </p:grpSpPr>
        <p:sp>
          <p:nvSpPr>
            <p:cNvPr id="61" name="Freeform 35">
              <a:extLst>
                <a:ext uri="{FF2B5EF4-FFF2-40B4-BE49-F238E27FC236}">
                  <a16:creationId xmlns:a16="http://schemas.microsoft.com/office/drawing/2014/main" id="{9B65A149-2757-46EC-9875-593846827E77}"/>
                </a:ext>
              </a:extLst>
            </p:cNvPr>
            <p:cNvSpPr>
              <a:spLocks/>
            </p:cNvSpPr>
            <p:nvPr/>
          </p:nvSpPr>
          <p:spPr bwMode="auto">
            <a:xfrm>
              <a:off x="1474" y="1842"/>
              <a:ext cx="1179" cy="908"/>
            </a:xfrm>
            <a:custGeom>
              <a:avLst/>
              <a:gdLst>
                <a:gd name="T0" fmla="*/ 1088 w 1179"/>
                <a:gd name="T1" fmla="*/ 0 h 908"/>
                <a:gd name="T2" fmla="*/ 998 w 1179"/>
                <a:gd name="T3" fmla="*/ 454 h 908"/>
                <a:gd name="T4" fmla="*/ 0 w 1179"/>
                <a:gd name="T5" fmla="*/ 908 h 908"/>
                <a:gd name="T6" fmla="*/ 0 60000 65536"/>
                <a:gd name="T7" fmla="*/ 0 60000 65536"/>
                <a:gd name="T8" fmla="*/ 0 60000 65536"/>
              </a:gdLst>
              <a:ahLst/>
              <a:cxnLst>
                <a:cxn ang="T6">
                  <a:pos x="T0" y="T1"/>
                </a:cxn>
                <a:cxn ang="T7">
                  <a:pos x="T2" y="T3"/>
                </a:cxn>
                <a:cxn ang="T8">
                  <a:pos x="T4" y="T5"/>
                </a:cxn>
              </a:cxnLst>
              <a:rect l="0" t="0" r="r" b="b"/>
              <a:pathLst>
                <a:path w="1179" h="908">
                  <a:moveTo>
                    <a:pt x="1088" y="0"/>
                  </a:moveTo>
                  <a:cubicBezTo>
                    <a:pt x="1133" y="151"/>
                    <a:pt x="1179" y="303"/>
                    <a:pt x="998" y="454"/>
                  </a:cubicBezTo>
                  <a:cubicBezTo>
                    <a:pt x="817" y="605"/>
                    <a:pt x="166" y="832"/>
                    <a:pt x="0" y="908"/>
                  </a:cubicBezTo>
                </a:path>
              </a:pathLst>
            </a:custGeom>
            <a:noFill/>
            <a:ln w="57150" cmpd="sng">
              <a:solidFill>
                <a:schemeClr val="accent2"/>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62" name="Rectangle 36">
              <a:extLst>
                <a:ext uri="{FF2B5EF4-FFF2-40B4-BE49-F238E27FC236}">
                  <a16:creationId xmlns:a16="http://schemas.microsoft.com/office/drawing/2014/main" id="{AF055011-013E-439C-B7F6-533BED2F0C4F}"/>
                </a:ext>
              </a:extLst>
            </p:cNvPr>
            <p:cNvSpPr>
              <a:spLocks noChangeArrowheads="1"/>
            </p:cNvSpPr>
            <p:nvPr/>
          </p:nvSpPr>
          <p:spPr bwMode="auto">
            <a:xfrm>
              <a:off x="2368" y="2525"/>
              <a:ext cx="959"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2000" i="1" dirty="0">
                  <a:solidFill>
                    <a:srgbClr val="008000"/>
                  </a:solidFill>
                </a:rPr>
                <a:t>3 ans et 4 mois</a:t>
              </a:r>
            </a:p>
          </p:txBody>
        </p:sp>
      </p:grpSp>
      <p:sp>
        <p:nvSpPr>
          <p:cNvPr id="63" name="Line 55">
            <a:extLst>
              <a:ext uri="{FF2B5EF4-FFF2-40B4-BE49-F238E27FC236}">
                <a16:creationId xmlns:a16="http://schemas.microsoft.com/office/drawing/2014/main" id="{4273C538-D2CE-49FF-AEA2-F43EEB6CCCF0}"/>
              </a:ext>
            </a:extLst>
          </p:cNvPr>
          <p:cNvSpPr>
            <a:spLocks noChangeShapeType="1"/>
          </p:cNvSpPr>
          <p:nvPr/>
        </p:nvSpPr>
        <p:spPr bwMode="auto">
          <a:xfrm flipV="1">
            <a:off x="2915816" y="3501008"/>
            <a:ext cx="0" cy="57626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4" name="Line 58">
            <a:extLst>
              <a:ext uri="{FF2B5EF4-FFF2-40B4-BE49-F238E27FC236}">
                <a16:creationId xmlns:a16="http://schemas.microsoft.com/office/drawing/2014/main" id="{2A5D5CA0-999C-47D4-9888-2563EE77FDD7}"/>
              </a:ext>
            </a:extLst>
          </p:cNvPr>
          <p:cNvSpPr>
            <a:spLocks noChangeShapeType="1"/>
          </p:cNvSpPr>
          <p:nvPr/>
        </p:nvSpPr>
        <p:spPr bwMode="auto">
          <a:xfrm flipV="1">
            <a:off x="5292080" y="3501008"/>
            <a:ext cx="0" cy="57626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5" name="Line 58">
            <a:extLst>
              <a:ext uri="{FF2B5EF4-FFF2-40B4-BE49-F238E27FC236}">
                <a16:creationId xmlns:a16="http://schemas.microsoft.com/office/drawing/2014/main" id="{F9E80369-7356-4C80-8B3B-282B425B67BD}"/>
              </a:ext>
            </a:extLst>
          </p:cNvPr>
          <p:cNvSpPr>
            <a:spLocks noChangeShapeType="1"/>
          </p:cNvSpPr>
          <p:nvPr/>
        </p:nvSpPr>
        <p:spPr bwMode="auto">
          <a:xfrm flipV="1">
            <a:off x="6083597" y="3501702"/>
            <a:ext cx="0" cy="57626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6" name="Rectangle 5">
            <a:extLst>
              <a:ext uri="{FF2B5EF4-FFF2-40B4-BE49-F238E27FC236}">
                <a16:creationId xmlns:a16="http://schemas.microsoft.com/office/drawing/2014/main" id="{1C6F18CB-60EF-49D6-95EB-FB3AA9F0310B}"/>
              </a:ext>
            </a:extLst>
          </p:cNvPr>
          <p:cNvSpPr>
            <a:spLocks noChangeArrowheads="1"/>
          </p:cNvSpPr>
          <p:nvPr/>
        </p:nvSpPr>
        <p:spPr bwMode="auto">
          <a:xfrm>
            <a:off x="250824" y="2022247"/>
            <a:ext cx="86423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400" b="1" i="0" u="none" strike="noStrike" kern="1200" cap="none" spc="0" normalizeH="0" baseline="0" noProof="0" dirty="0">
                <a:ln>
                  <a:noFill/>
                </a:ln>
                <a:solidFill>
                  <a:srgbClr val="000000"/>
                </a:solidFill>
                <a:effectLst/>
                <a:uLnTx/>
                <a:uFillTx/>
                <a:latin typeface="Arial" charset="0"/>
                <a:ea typeface="+mn-ea"/>
                <a:cs typeface="Times New Roman" pitchFamily="18" charset="0"/>
              </a:rPr>
              <a:t>C’est le temps nécessaire pour que la somme cumulée des flux nets soit égale à l'investissement</a:t>
            </a:r>
            <a:endParaRPr kumimoji="0" lang="fr-FR" sz="24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5469082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up)">
                                      <p:cBhvr>
                                        <p:cTn id="7"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36" name="Group 12"/>
          <p:cNvGrpSpPr>
            <a:grpSpLocks/>
          </p:cNvGrpSpPr>
          <p:nvPr/>
        </p:nvGrpSpPr>
        <p:grpSpPr bwMode="auto">
          <a:xfrm>
            <a:off x="2715239" y="3469005"/>
            <a:ext cx="5041900" cy="942975"/>
            <a:chOff x="1292" y="1842"/>
            <a:chExt cx="3176" cy="594"/>
          </a:xfrm>
        </p:grpSpPr>
        <p:grpSp>
          <p:nvGrpSpPr>
            <p:cNvPr id="13366" name="Group 13"/>
            <p:cNvGrpSpPr>
              <a:grpSpLocks/>
            </p:cNvGrpSpPr>
            <p:nvPr/>
          </p:nvGrpSpPr>
          <p:grpSpPr bwMode="auto">
            <a:xfrm>
              <a:off x="1383" y="1842"/>
              <a:ext cx="3085" cy="181"/>
              <a:chOff x="1338" y="2160"/>
              <a:chExt cx="3085" cy="181"/>
            </a:xfrm>
          </p:grpSpPr>
          <p:sp>
            <p:nvSpPr>
              <p:cNvPr id="13371" name="Line 14"/>
              <p:cNvSpPr>
                <a:spLocks noChangeShapeType="1"/>
              </p:cNvSpPr>
              <p:nvPr/>
            </p:nvSpPr>
            <p:spPr bwMode="auto">
              <a:xfrm>
                <a:off x="1338" y="2251"/>
                <a:ext cx="3085" cy="0"/>
              </a:xfrm>
              <a:prstGeom prst="line">
                <a:avLst/>
              </a:prstGeom>
              <a:noFill/>
              <a:ln w="5715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effectLst/>
                  <a:uLnTx/>
                  <a:uFillTx/>
                  <a:latin typeface="Arial" charset="0"/>
                  <a:ea typeface="+mn-ea"/>
                  <a:cs typeface="+mn-cs"/>
                </a:endParaRPr>
              </a:p>
            </p:txBody>
          </p:sp>
          <p:sp>
            <p:nvSpPr>
              <p:cNvPr id="13372" name="Line 15"/>
              <p:cNvSpPr>
                <a:spLocks noChangeShapeType="1"/>
              </p:cNvSpPr>
              <p:nvPr/>
            </p:nvSpPr>
            <p:spPr bwMode="auto">
              <a:xfrm>
                <a:off x="1338" y="2160"/>
                <a:ext cx="0" cy="18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effectLst/>
                  <a:uLnTx/>
                  <a:uFillTx/>
                  <a:latin typeface="Arial" charset="0"/>
                  <a:ea typeface="+mn-ea"/>
                  <a:cs typeface="+mn-cs"/>
                </a:endParaRPr>
              </a:p>
            </p:txBody>
          </p:sp>
          <p:sp>
            <p:nvSpPr>
              <p:cNvPr id="13373" name="Line 16"/>
              <p:cNvSpPr>
                <a:spLocks noChangeShapeType="1"/>
              </p:cNvSpPr>
              <p:nvPr/>
            </p:nvSpPr>
            <p:spPr bwMode="auto">
              <a:xfrm>
                <a:off x="4014" y="2160"/>
                <a:ext cx="0" cy="18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effectLst/>
                  <a:uLnTx/>
                  <a:uFillTx/>
                  <a:latin typeface="Arial" charset="0"/>
                  <a:ea typeface="+mn-ea"/>
                  <a:cs typeface="+mn-cs"/>
                </a:endParaRPr>
              </a:p>
            </p:txBody>
          </p:sp>
        </p:grpSp>
        <p:sp>
          <p:nvSpPr>
            <p:cNvPr id="13367" name="AutoShape 17"/>
            <p:cNvSpPr>
              <a:spLocks/>
            </p:cNvSpPr>
            <p:nvPr/>
          </p:nvSpPr>
          <p:spPr bwMode="auto">
            <a:xfrm rot="-5400000">
              <a:off x="2630" y="822"/>
              <a:ext cx="182" cy="2676"/>
            </a:xfrm>
            <a:prstGeom prst="leftBrace">
              <a:avLst>
                <a:gd name="adj1" fmla="val 122527"/>
                <a:gd name="adj2" fmla="val 50000"/>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effectLst/>
                <a:uLnTx/>
                <a:uFillTx/>
                <a:latin typeface="Arial" charset="0"/>
                <a:ea typeface="+mn-ea"/>
                <a:cs typeface="+mn-cs"/>
              </a:endParaRPr>
            </a:p>
          </p:txBody>
        </p:sp>
        <p:sp>
          <p:nvSpPr>
            <p:cNvPr id="13368" name="Text Box 18"/>
            <p:cNvSpPr txBox="1">
              <a:spLocks noChangeArrowheads="1"/>
            </p:cNvSpPr>
            <p:nvPr/>
          </p:nvSpPr>
          <p:spPr bwMode="auto">
            <a:xfrm>
              <a:off x="1565" y="2205"/>
              <a:ext cx="28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0" i="0" u="none" strike="noStrike" kern="1200" cap="none" spc="0" normalizeH="0" baseline="0" noProof="0">
                  <a:ln>
                    <a:noFill/>
                  </a:ln>
                  <a:solidFill>
                    <a:srgbClr val="000099"/>
                  </a:solidFill>
                  <a:effectLst/>
                  <a:uLnTx/>
                  <a:uFillTx/>
                  <a:latin typeface="Arial" charset="0"/>
                  <a:ea typeface="+mn-ea"/>
                  <a:cs typeface="+mn-cs"/>
                </a:rPr>
                <a:t>Attendre cette somme 1 an, par exemple…</a:t>
              </a:r>
            </a:p>
          </p:txBody>
        </p:sp>
        <p:sp>
          <p:nvSpPr>
            <p:cNvPr id="13369" name="Text Box 19"/>
            <p:cNvSpPr txBox="1">
              <a:spLocks noChangeArrowheads="1"/>
            </p:cNvSpPr>
            <p:nvPr/>
          </p:nvSpPr>
          <p:spPr bwMode="auto">
            <a:xfrm>
              <a:off x="3968" y="2069"/>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99"/>
                  </a:solidFill>
                  <a:effectLst/>
                  <a:uLnTx/>
                  <a:uFillTx/>
                  <a:latin typeface="Arial" charset="0"/>
                  <a:ea typeface="+mn-ea"/>
                  <a:cs typeface="+mn-cs"/>
                </a:rPr>
                <a:t>1</a:t>
              </a:r>
            </a:p>
          </p:txBody>
        </p:sp>
        <p:sp>
          <p:nvSpPr>
            <p:cNvPr id="13370" name="Text Box 20"/>
            <p:cNvSpPr txBox="1">
              <a:spLocks noChangeArrowheads="1"/>
            </p:cNvSpPr>
            <p:nvPr/>
          </p:nvSpPr>
          <p:spPr bwMode="auto">
            <a:xfrm>
              <a:off x="1292" y="2114"/>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600" b="1" i="0" u="none" strike="noStrike" kern="1200" cap="none" spc="0" normalizeH="0" baseline="0" noProof="0">
                  <a:ln>
                    <a:noFill/>
                  </a:ln>
                  <a:solidFill>
                    <a:srgbClr val="000099"/>
                  </a:solidFill>
                  <a:effectLst/>
                  <a:uLnTx/>
                  <a:uFillTx/>
                  <a:latin typeface="Arial" charset="0"/>
                  <a:ea typeface="+mn-ea"/>
                  <a:cs typeface="+mn-cs"/>
                </a:rPr>
                <a:t>0</a:t>
              </a:r>
            </a:p>
          </p:txBody>
        </p:sp>
      </p:grpSp>
      <p:sp>
        <p:nvSpPr>
          <p:cNvPr id="13365" name="Text Box 21"/>
          <p:cNvSpPr txBox="1">
            <a:spLocks noChangeArrowheads="1"/>
          </p:cNvSpPr>
          <p:nvPr/>
        </p:nvSpPr>
        <p:spPr bwMode="auto">
          <a:xfrm>
            <a:off x="4215519" y="3148330"/>
            <a:ext cx="4887421"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99"/>
                </a:solidFill>
                <a:effectLst/>
                <a:uLnTx/>
                <a:uFillTx/>
                <a:latin typeface="Arial" charset="0"/>
                <a:ea typeface="+mn-ea"/>
                <a:cs typeface="+mn-cs"/>
              </a:rPr>
              <a:t>…la somme A = 1000 à toucher dans 1 an ?</a:t>
            </a:r>
          </a:p>
        </p:txBody>
      </p:sp>
      <p:sp>
        <p:nvSpPr>
          <p:cNvPr id="26682" name="Freeform 58"/>
          <p:cNvSpPr>
            <a:spLocks/>
          </p:cNvSpPr>
          <p:nvPr/>
        </p:nvSpPr>
        <p:spPr bwMode="auto">
          <a:xfrm flipH="1">
            <a:off x="3218477" y="2603818"/>
            <a:ext cx="3457575" cy="360362"/>
          </a:xfrm>
          <a:custGeom>
            <a:avLst/>
            <a:gdLst>
              <a:gd name="T0" fmla="*/ 0 w 2404"/>
              <a:gd name="T1" fmla="*/ 954858611 h 136"/>
              <a:gd name="T2" fmla="*/ 2147483647 w 2404"/>
              <a:gd name="T3" fmla="*/ 0 h 136"/>
              <a:gd name="T4" fmla="*/ 2147483647 w 2404"/>
              <a:gd name="T5" fmla="*/ 954858611 h 136"/>
              <a:gd name="T6" fmla="*/ 0 60000 65536"/>
              <a:gd name="T7" fmla="*/ 0 60000 65536"/>
              <a:gd name="T8" fmla="*/ 0 60000 65536"/>
            </a:gdLst>
            <a:ahLst/>
            <a:cxnLst>
              <a:cxn ang="T6">
                <a:pos x="T0" y="T1"/>
              </a:cxn>
              <a:cxn ang="T7">
                <a:pos x="T2" y="T3"/>
              </a:cxn>
              <a:cxn ang="T8">
                <a:pos x="T4" y="T5"/>
              </a:cxn>
            </a:cxnLst>
            <a:rect l="0" t="0" r="r" b="b"/>
            <a:pathLst>
              <a:path w="2404" h="136">
                <a:moveTo>
                  <a:pt x="0" y="136"/>
                </a:moveTo>
                <a:cubicBezTo>
                  <a:pt x="457" y="68"/>
                  <a:pt x="914" y="0"/>
                  <a:pt x="1315" y="0"/>
                </a:cubicBezTo>
                <a:cubicBezTo>
                  <a:pt x="1716" y="0"/>
                  <a:pt x="2223" y="113"/>
                  <a:pt x="2404" y="136"/>
                </a:cubicBezTo>
              </a:path>
            </a:pathLst>
          </a:custGeom>
          <a:noFill/>
          <a:ln w="63500" cap="flat">
            <a:solidFill>
              <a:schemeClr val="tx1"/>
            </a:solidFill>
            <a:prstDash val="sysDot"/>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2400" b="0" i="0" u="none" strike="noStrike" kern="1200" cap="none" spc="0" normalizeH="0" baseline="0" noProof="0">
              <a:ln>
                <a:noFill/>
              </a:ln>
              <a:effectLst/>
              <a:uLnTx/>
              <a:uFillTx/>
              <a:latin typeface="Arial" charset="0"/>
              <a:ea typeface="+mn-ea"/>
              <a:cs typeface="+mn-cs"/>
            </a:endParaRPr>
          </a:p>
        </p:txBody>
      </p:sp>
      <p:grpSp>
        <p:nvGrpSpPr>
          <p:cNvPr id="26686" name="Group 62"/>
          <p:cNvGrpSpPr>
            <a:grpSpLocks/>
          </p:cNvGrpSpPr>
          <p:nvPr/>
        </p:nvGrpSpPr>
        <p:grpSpPr bwMode="auto">
          <a:xfrm>
            <a:off x="518139" y="3469005"/>
            <a:ext cx="1655763" cy="657225"/>
            <a:chOff x="158" y="2568"/>
            <a:chExt cx="1406" cy="589"/>
          </a:xfrm>
        </p:grpSpPr>
        <p:sp>
          <p:nvSpPr>
            <p:cNvPr id="13327" name="AutoShape 59"/>
            <p:cNvSpPr>
              <a:spLocks noChangeArrowheads="1"/>
            </p:cNvSpPr>
            <p:nvPr/>
          </p:nvSpPr>
          <p:spPr bwMode="auto">
            <a:xfrm flipH="1">
              <a:off x="158" y="2568"/>
              <a:ext cx="1406" cy="589"/>
            </a:xfrm>
            <a:prstGeom prst="cloudCallout">
              <a:avLst>
                <a:gd name="adj1" fmla="val -43958"/>
                <a:gd name="adj2" fmla="val -80903"/>
              </a:avLst>
            </a:prstGeom>
            <a:noFill/>
            <a:ln w="19050">
              <a:solidFill>
                <a:srgbClr val="33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fr-FR" sz="1800" b="1" i="0" u="none" strike="noStrike" kern="1200" cap="none" spc="0" normalizeH="0" baseline="0" noProof="0">
                <a:ln>
                  <a:noFill/>
                </a:ln>
                <a:effectLst/>
                <a:uLnTx/>
                <a:uFillTx/>
                <a:latin typeface="Arial" charset="0"/>
                <a:ea typeface="+mn-ea"/>
                <a:cs typeface="+mn-cs"/>
              </a:endParaRPr>
            </a:p>
          </p:txBody>
        </p:sp>
        <p:graphicFrame>
          <p:nvGraphicFramePr>
            <p:cNvPr id="13328" name="Object 61"/>
            <p:cNvGraphicFramePr>
              <a:graphicFrameLocks noChangeAspect="1"/>
            </p:cNvGraphicFramePr>
            <p:nvPr>
              <p:extLst/>
            </p:nvPr>
          </p:nvGraphicFramePr>
          <p:xfrm>
            <a:off x="367" y="2614"/>
            <a:ext cx="989" cy="414"/>
          </p:xfrm>
          <a:graphic>
            <a:graphicData uri="http://schemas.openxmlformats.org/presentationml/2006/ole">
              <mc:AlternateContent xmlns:mc="http://schemas.openxmlformats.org/markup-compatibility/2006">
                <mc:Choice xmlns:v="urn:schemas-microsoft-com:vml" Requires="v">
                  <p:oleObj spid="_x0000_s10295" name="Équation" r:id="rId4" imgW="1002960" imgH="393480" progId="Equation.3">
                    <p:embed/>
                  </p:oleObj>
                </mc:Choice>
                <mc:Fallback>
                  <p:oleObj name="Équation" r:id="rId4" imgW="1002960" imgH="393480" progId="Equation.3">
                    <p:embed/>
                    <p:pic>
                      <p:nvPicPr>
                        <p:cNvPr id="13328" name="Object 61"/>
                        <p:cNvPicPr>
                          <a:picLocks noChangeAspect="1" noChangeArrowheads="1"/>
                        </p:cNvPicPr>
                        <p:nvPr/>
                      </p:nvPicPr>
                      <p:blipFill>
                        <a:blip r:embed="rId5"/>
                        <a:srcRect/>
                        <a:stretch>
                          <a:fillRect/>
                        </a:stretch>
                      </p:blipFill>
                      <p:spPr bwMode="auto">
                        <a:xfrm>
                          <a:off x="367" y="2614"/>
                          <a:ext cx="989" cy="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6688" name="Text Box 64"/>
          <p:cNvSpPr txBox="1">
            <a:spLocks noChangeArrowheads="1"/>
          </p:cNvSpPr>
          <p:nvPr/>
        </p:nvSpPr>
        <p:spPr bwMode="auto">
          <a:xfrm>
            <a:off x="181346" y="5045113"/>
            <a:ext cx="5543550" cy="1261884"/>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effectLst/>
                <a:uLnTx/>
                <a:uFillTx/>
                <a:latin typeface="Arial" charset="0"/>
                <a:ea typeface="+mn-ea"/>
                <a:cs typeface="+mn-cs"/>
              </a:rPr>
              <a:t>Formule générale d'actualisation d'une somme A à toucher dans </a:t>
            </a:r>
            <a:r>
              <a:rPr kumimoji="0" lang="fr-FR" sz="2400" b="1" i="0" u="none" strike="noStrike" kern="1200" cap="none" spc="0" normalizeH="0" baseline="0" noProof="0" dirty="0">
                <a:ln>
                  <a:noFill/>
                </a:ln>
                <a:solidFill>
                  <a:srgbClr val="000099"/>
                </a:solidFill>
                <a:effectLst>
                  <a:outerShdw blurRad="38100" dist="38100" dir="2700000" algn="tl">
                    <a:srgbClr val="000000">
                      <a:alpha val="43137"/>
                    </a:srgbClr>
                  </a:outerShdw>
                </a:effectLst>
                <a:uLnTx/>
                <a:uFillTx/>
                <a:latin typeface="Arial" charset="0"/>
                <a:ea typeface="+mn-ea"/>
                <a:cs typeface="+mn-cs"/>
              </a:rPr>
              <a:t>n</a:t>
            </a:r>
            <a:r>
              <a:rPr kumimoji="0" lang="fr-FR" sz="2400" b="0" i="0" u="none" strike="noStrike" kern="1200" cap="none" spc="0" normalizeH="0" baseline="0" noProof="0" dirty="0">
                <a:ln>
                  <a:noFill/>
                </a:ln>
                <a:solidFill>
                  <a:srgbClr val="000099"/>
                </a:solidFill>
                <a:effectLst/>
                <a:uLnTx/>
                <a:uFillTx/>
                <a:latin typeface="Arial" charset="0"/>
                <a:ea typeface="+mn-ea"/>
                <a:cs typeface="+mn-cs"/>
              </a:rPr>
              <a:t> périodes :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2800" b="0" i="0" u="none" strike="noStrike" kern="1200" cap="none" spc="0" normalizeH="0" baseline="0" noProof="0" dirty="0">
                <a:ln>
                  <a:noFill/>
                </a:ln>
                <a:solidFill>
                  <a:srgbClr val="000099"/>
                </a:solidFill>
                <a:effectLst/>
                <a:uLnTx/>
                <a:uFillTx/>
                <a:latin typeface="Arial Black" pitchFamily="34" charset="0"/>
                <a:ea typeface="+mn-ea"/>
                <a:cs typeface="+mn-cs"/>
              </a:rPr>
              <a:t>a </a:t>
            </a:r>
            <a:r>
              <a:rPr kumimoji="0" lang="fr-FR"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rPr>
              <a:t>(somme </a:t>
            </a:r>
            <a:r>
              <a:rPr kumimoji="0" lang="fr-FR" sz="2000" b="0" i="0" u="none" strike="noStrike" kern="1200" cap="none" spc="0" normalizeH="0" baseline="0" noProof="0" dirty="0">
                <a:ln>
                  <a:noFill/>
                </a:ln>
                <a:solidFill>
                  <a:srgbClr val="000099"/>
                </a:solidFill>
                <a:effectLst/>
                <a:uLnTx/>
                <a:uFillTx/>
                <a:latin typeface="Arial Black" panose="020B0A04020102020204" pitchFamily="34" charset="0"/>
                <a:ea typeface="+mn-ea"/>
                <a:cs typeface="Arial" panose="020B0604020202020204" pitchFamily="34" charset="0"/>
              </a:rPr>
              <a:t>A</a:t>
            </a:r>
            <a:r>
              <a:rPr kumimoji="0" lang="fr-FR"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rPr>
              <a:t> actualisée)</a:t>
            </a:r>
            <a:r>
              <a:rPr kumimoji="0" lang="fr-FR" sz="2800" b="0" i="0" u="none" strike="noStrike" kern="1200" cap="none" spc="0" normalizeH="0" baseline="0" noProof="0" dirty="0">
                <a:ln>
                  <a:noFill/>
                </a:ln>
                <a:solidFill>
                  <a:srgbClr val="000099"/>
                </a:solidFill>
                <a:effectLst/>
                <a:uLnTx/>
                <a:uFillTx/>
                <a:latin typeface="Arial Black" pitchFamily="34" charset="0"/>
                <a:ea typeface="+mn-ea"/>
                <a:cs typeface="+mn-cs"/>
              </a:rPr>
              <a:t> = A (1+i)</a:t>
            </a:r>
            <a:r>
              <a:rPr kumimoji="0" lang="fr-FR" sz="2800" b="0" i="0" u="none" strike="noStrike" kern="1200" cap="none" spc="0" normalizeH="0" baseline="30000" noProof="0" dirty="0">
                <a:ln>
                  <a:noFill/>
                </a:ln>
                <a:solidFill>
                  <a:srgbClr val="000099"/>
                </a:solidFill>
                <a:effectLst/>
                <a:uLnTx/>
                <a:uFillTx/>
                <a:latin typeface="Arial Black" pitchFamily="34" charset="0"/>
                <a:ea typeface="+mn-ea"/>
                <a:cs typeface="+mn-cs"/>
              </a:rPr>
              <a:t>-n</a:t>
            </a:r>
          </a:p>
        </p:txBody>
      </p:sp>
      <p:sp>
        <p:nvSpPr>
          <p:cNvPr id="26689" name="Text Box 65"/>
          <p:cNvSpPr txBox="1">
            <a:spLocks noChangeArrowheads="1"/>
          </p:cNvSpPr>
          <p:nvPr/>
        </p:nvSpPr>
        <p:spPr bwMode="auto">
          <a:xfrm>
            <a:off x="5796136" y="5049806"/>
            <a:ext cx="330680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Avec : a = la valeur actuelle de la</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	         somme attendue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            A = la valeur nominale de la</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	          somme attendue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            n = nombre d'années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            i = taux d'actualisation (à choisir !)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99"/>
                </a:solidFill>
                <a:effectLst/>
                <a:uLnTx/>
                <a:uFillTx/>
                <a:latin typeface="Arial" charset="0"/>
                <a:ea typeface="+mn-ea"/>
                <a:cs typeface="+mn-cs"/>
              </a:rPr>
              <a:t>(= le prix de la renonciation à la liquidité)</a:t>
            </a:r>
          </a:p>
        </p:txBody>
      </p:sp>
      <p:sp>
        <p:nvSpPr>
          <p:cNvPr id="26691" name="Text Box 67"/>
          <p:cNvSpPr txBox="1">
            <a:spLocks noChangeArrowheads="1"/>
          </p:cNvSpPr>
          <p:nvPr/>
        </p:nvSpPr>
        <p:spPr bwMode="auto">
          <a:xfrm>
            <a:off x="182863" y="2603818"/>
            <a:ext cx="32528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99"/>
                </a:solidFill>
                <a:effectLst/>
                <a:uLnTx/>
                <a:uFillTx/>
                <a:latin typeface="Arial" charset="0"/>
                <a:ea typeface="+mn-ea"/>
                <a:cs typeface="+mn-cs"/>
              </a:rPr>
              <a:t>Mais que vaut aujourd'hui…</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99"/>
                </a:solidFill>
                <a:effectLst/>
                <a:uLnTx/>
                <a:uFillTx/>
                <a:latin typeface="Arial" charset="0"/>
                <a:ea typeface="+mn-ea"/>
                <a:cs typeface="+mn-cs"/>
              </a:rPr>
              <a:t>(</a:t>
            </a:r>
            <a:r>
              <a:rPr kumimoji="0" lang="fr-FR" sz="1800" b="0" i="0" u="none" strike="noStrike" kern="1200" cap="none" spc="0" normalizeH="0" baseline="0" noProof="0" dirty="0">
                <a:ln>
                  <a:noFill/>
                </a:ln>
                <a:solidFill>
                  <a:srgbClr val="008000"/>
                </a:solidFill>
                <a:effectLst/>
                <a:uLnTx/>
                <a:uFillTx/>
                <a:latin typeface="Arial Black" pitchFamily="34" charset="0"/>
                <a:ea typeface="+mn-ea"/>
                <a:cs typeface="+mn-cs"/>
              </a:rPr>
              <a:t>valeur actuelle</a:t>
            </a:r>
            <a:r>
              <a:rPr kumimoji="0" lang="fr-FR" sz="1800" b="1" i="0" u="none" strike="noStrike" kern="1200" cap="none" spc="0" normalizeH="0" baseline="0" noProof="0" dirty="0">
                <a:ln>
                  <a:noFill/>
                </a:ln>
                <a:solidFill>
                  <a:srgbClr val="000099"/>
                </a:solidFill>
                <a:effectLst/>
                <a:uLnTx/>
                <a:uFillTx/>
                <a:latin typeface="Arial" charset="0"/>
                <a:ea typeface="+mn-ea"/>
                <a:cs typeface="+mn-cs"/>
              </a:rPr>
              <a:t>)</a:t>
            </a:r>
          </a:p>
        </p:txBody>
      </p:sp>
      <p:sp>
        <p:nvSpPr>
          <p:cNvPr id="62" name="Text Box 67"/>
          <p:cNvSpPr txBox="1">
            <a:spLocks noChangeArrowheads="1"/>
          </p:cNvSpPr>
          <p:nvPr/>
        </p:nvSpPr>
        <p:spPr bwMode="auto">
          <a:xfrm>
            <a:off x="294858" y="4390761"/>
            <a:ext cx="885210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600" b="1" i="0" u="none" strike="noStrike" kern="1200" cap="none" spc="0" normalizeH="0" baseline="0" noProof="0" dirty="0">
                <a:ln>
                  <a:noFill/>
                </a:ln>
                <a:solidFill>
                  <a:srgbClr val="000099"/>
                </a:solidFill>
                <a:effectLst/>
                <a:uLnTx/>
                <a:uFillTx/>
                <a:latin typeface="Arial" charset="0"/>
                <a:ea typeface="+mn-ea"/>
                <a:cs typeface="+mn-cs"/>
              </a:rPr>
              <a:t>Ou encore : Quelle somme placée aujourd'hui à "un certain taux" ferait 1 000 dans 1 an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600" b="1" i="0" u="none" strike="noStrike" kern="1200" cap="none" spc="0" normalizeH="0" baseline="0" noProof="0" dirty="0">
                <a:ln>
                  <a:noFill/>
                </a:ln>
                <a:solidFill>
                  <a:srgbClr val="000099"/>
                </a:solidFill>
                <a:effectLst/>
                <a:uLnTx/>
                <a:uFillTx/>
                <a:latin typeface="Arial" charset="0"/>
                <a:ea typeface="+mn-ea"/>
                <a:cs typeface="+mn-cs"/>
              </a:rPr>
              <a:t>							    (ou dans n années)</a:t>
            </a:r>
          </a:p>
        </p:txBody>
      </p:sp>
      <p:sp>
        <p:nvSpPr>
          <p:cNvPr id="23" name="Text Box 6">
            <a:extLst>
              <a:ext uri="{FF2B5EF4-FFF2-40B4-BE49-F238E27FC236}">
                <a16:creationId xmlns:a16="http://schemas.microsoft.com/office/drawing/2014/main" id="{D4A02E7C-D0F9-4526-B67D-B6ACFFB5B950}"/>
              </a:ext>
            </a:extLst>
          </p:cNvPr>
          <p:cNvSpPr txBox="1">
            <a:spLocks noChangeArrowheads="1"/>
          </p:cNvSpPr>
          <p:nvPr/>
        </p:nvSpPr>
        <p:spPr bwMode="auto">
          <a:xfrm>
            <a:off x="181346" y="636869"/>
            <a:ext cx="871309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L'actualisation ou le prix du temps</a:t>
            </a:r>
          </a:p>
        </p:txBody>
      </p:sp>
      <p:sp>
        <p:nvSpPr>
          <p:cNvPr id="2" name="Rectangle 1">
            <a:extLst>
              <a:ext uri="{FF2B5EF4-FFF2-40B4-BE49-F238E27FC236}">
                <a16:creationId xmlns:a16="http://schemas.microsoft.com/office/drawing/2014/main" id="{F529EE86-CD75-4618-B411-4388073B15F7}"/>
              </a:ext>
            </a:extLst>
          </p:cNvPr>
          <p:cNvSpPr/>
          <p:nvPr/>
        </p:nvSpPr>
        <p:spPr>
          <a:xfrm>
            <a:off x="327324" y="1214443"/>
            <a:ext cx="8421139" cy="590931"/>
          </a:xfrm>
          <a:prstGeom prst="rect">
            <a:avLst/>
          </a:prstGeom>
        </p:spPr>
        <p:txBody>
          <a:bodyPr wrap="square">
            <a:spAutoFit/>
          </a:bodyPr>
          <a:lstStyle/>
          <a:p>
            <a:pPr lvl="0"/>
            <a:r>
              <a:rPr lang="fr-FR" sz="1800" i="1" dirty="0"/>
              <a:t>Comment traduire une suite de flux en une seule valeur « actuelle » c’est-à-dire au moment de la prise de décision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E254E5-C875-4983-9343-C45F82509E58}"/>
              </a:ext>
            </a:extLst>
          </p:cNvPr>
          <p:cNvSpPr>
            <a:spLocks noGrp="1"/>
          </p:cNvSpPr>
          <p:nvPr>
            <p:ph type="title"/>
          </p:nvPr>
        </p:nvSpPr>
        <p:spPr>
          <a:xfrm>
            <a:off x="1403648" y="404664"/>
            <a:ext cx="7239000" cy="864096"/>
          </a:xfrm>
        </p:spPr>
        <p:txBody>
          <a:bodyPr/>
          <a:lstStyle/>
          <a:p>
            <a:r>
              <a:rPr lang="fr-FR" dirty="0"/>
              <a:t>Le taux d’actualisation</a:t>
            </a:r>
            <a:br>
              <a:rPr lang="fr-FR" dirty="0"/>
            </a:br>
            <a:r>
              <a:rPr lang="fr-FR" dirty="0"/>
              <a:t>taux d’intérêt et prime de risque</a:t>
            </a:r>
          </a:p>
        </p:txBody>
      </p:sp>
      <p:sp>
        <p:nvSpPr>
          <p:cNvPr id="3" name="Espace réservé du contenu 2">
            <a:extLst>
              <a:ext uri="{FF2B5EF4-FFF2-40B4-BE49-F238E27FC236}">
                <a16:creationId xmlns:a16="http://schemas.microsoft.com/office/drawing/2014/main" id="{38C7EB54-D0F1-46B8-8F1D-A5E390246C37}"/>
              </a:ext>
            </a:extLst>
          </p:cNvPr>
          <p:cNvSpPr>
            <a:spLocks noGrp="1"/>
          </p:cNvSpPr>
          <p:nvPr>
            <p:ph idx="1"/>
          </p:nvPr>
        </p:nvSpPr>
        <p:spPr>
          <a:xfrm>
            <a:off x="827584" y="1484784"/>
            <a:ext cx="8064896" cy="4848944"/>
          </a:xfrm>
        </p:spPr>
        <p:txBody>
          <a:bodyPr/>
          <a:lstStyle/>
          <a:p>
            <a:r>
              <a:rPr lang="fr-FR" dirty="0">
                <a:solidFill>
                  <a:srgbClr val="000099"/>
                </a:solidFill>
              </a:rPr>
              <a:t>Le taux d’intérêt </a:t>
            </a:r>
            <a:r>
              <a:rPr lang="fr-FR" dirty="0">
                <a:solidFill>
                  <a:srgbClr val="00AE00"/>
                </a:solidFill>
              </a:rPr>
              <a:t>i%</a:t>
            </a:r>
            <a:r>
              <a:rPr lang="fr-FR" dirty="0">
                <a:solidFill>
                  <a:srgbClr val="000099"/>
                </a:solidFill>
              </a:rPr>
              <a:t> : le “prix du temps”</a:t>
            </a:r>
          </a:p>
          <a:p>
            <a:r>
              <a:rPr lang="fr-FR" dirty="0">
                <a:solidFill>
                  <a:srgbClr val="000099"/>
                </a:solidFill>
              </a:rPr>
              <a:t>Valeur Actuelle d’une somme versée dans un an</a:t>
            </a:r>
          </a:p>
          <a:p>
            <a:pPr marL="0" indent="0">
              <a:buNone/>
            </a:pPr>
            <a:endParaRPr lang="fr-FR" sz="1800" dirty="0">
              <a:solidFill>
                <a:srgbClr val="00279F"/>
              </a:solidFill>
            </a:endParaRPr>
          </a:p>
          <a:p>
            <a:endParaRPr lang="fr-FR" sz="1800" dirty="0">
              <a:solidFill>
                <a:srgbClr val="00279F"/>
              </a:solidFill>
            </a:endParaRPr>
          </a:p>
          <a:p>
            <a:r>
              <a:rPr lang="fr-FR" dirty="0">
                <a:solidFill>
                  <a:srgbClr val="000099"/>
                </a:solidFill>
              </a:rPr>
              <a:t>Exemple :</a:t>
            </a:r>
          </a:p>
          <a:p>
            <a:pPr lvl="1"/>
            <a:r>
              <a:rPr lang="fr-FR" dirty="0">
                <a:solidFill>
                  <a:srgbClr val="000099"/>
                </a:solidFill>
              </a:rPr>
              <a:t>si i = 4%, </a:t>
            </a:r>
          </a:p>
          <a:p>
            <a:pPr lvl="1"/>
            <a:r>
              <a:rPr lang="fr-FR" dirty="0">
                <a:solidFill>
                  <a:srgbClr val="000099"/>
                </a:solidFill>
              </a:rPr>
              <a:t>100 € dans un an = 100 € / (1 + 0.04) =  96.15 € aujourd’hui </a:t>
            </a:r>
          </a:p>
          <a:p>
            <a:pPr lvl="1"/>
            <a:r>
              <a:rPr lang="fr-FR" dirty="0">
                <a:solidFill>
                  <a:srgbClr val="000099"/>
                </a:solidFill>
              </a:rPr>
              <a:t>La valeur actuelle de 100 € « dans un an » est 96.15 €  aujourd’hui </a:t>
            </a:r>
          </a:p>
          <a:p>
            <a:r>
              <a:rPr lang="fr-FR" dirty="0">
                <a:solidFill>
                  <a:srgbClr val="000099"/>
                </a:solidFill>
              </a:rPr>
              <a:t>Si le projet est risqué, on ajoute une« prime de risque » </a:t>
            </a:r>
            <a:r>
              <a:rPr lang="fr-FR" dirty="0">
                <a:solidFill>
                  <a:srgbClr val="00AE00"/>
                </a:solidFill>
              </a:rPr>
              <a:t>r%</a:t>
            </a:r>
            <a:r>
              <a:rPr lang="fr-FR" dirty="0">
                <a:solidFill>
                  <a:srgbClr val="000099"/>
                </a:solidFill>
              </a:rPr>
              <a:t> q</a:t>
            </a:r>
            <a:r>
              <a:rPr lang="fr-FR" sz="2400" dirty="0">
                <a:solidFill>
                  <a:srgbClr val="000099"/>
                </a:solidFill>
              </a:rPr>
              <a:t>ui s'ajoute au taux sans risque </a:t>
            </a:r>
            <a:r>
              <a:rPr lang="fr-FR" sz="2400" dirty="0">
                <a:solidFill>
                  <a:srgbClr val="00AE00"/>
                </a:solidFill>
              </a:rPr>
              <a:t>i%</a:t>
            </a:r>
            <a:r>
              <a:rPr lang="fr-FR" sz="2400" dirty="0">
                <a:solidFill>
                  <a:srgbClr val="000099"/>
                </a:solidFill>
              </a:rPr>
              <a:t> pour calculer le </a:t>
            </a:r>
            <a:r>
              <a:rPr lang="fr-FR" sz="2400" dirty="0">
                <a:solidFill>
                  <a:srgbClr val="007C00"/>
                </a:solidFill>
              </a:rPr>
              <a:t>taux d’actualisation </a:t>
            </a:r>
            <a:r>
              <a:rPr lang="fr-FR" sz="2400" dirty="0">
                <a:solidFill>
                  <a:srgbClr val="000099"/>
                </a:solidFill>
              </a:rPr>
              <a:t>t%</a:t>
            </a:r>
          </a:p>
          <a:p>
            <a:endParaRPr lang="fr-FR" sz="1400" dirty="0"/>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DC2867D2-9BC6-42FA-8B52-1A972E4AE289}"/>
                  </a:ext>
                </a:extLst>
              </p:cNvPr>
              <p:cNvSpPr txBox="1"/>
              <p:nvPr/>
            </p:nvSpPr>
            <p:spPr>
              <a:xfrm>
                <a:off x="3979530" y="2348880"/>
                <a:ext cx="1184940" cy="784446"/>
              </a:xfrm>
              <a:prstGeom prst="rect">
                <a:avLst/>
              </a:prstGeom>
              <a:noFill/>
            </p:spPr>
            <p:txBody>
              <a:bodyPr wrap="none" rtlCol="0">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fr-FR" sz="2400" i="1" u="none" strike="noStrike" kern="1200" cap="none" spc="0" normalizeH="0" baseline="0" noProof="0" smtClean="0">
                              <a:ln>
                                <a:noFill/>
                              </a:ln>
                              <a:solidFill>
                                <a:srgbClr val="008000"/>
                              </a:solidFill>
                              <a:effectLst/>
                              <a:uLnTx/>
                              <a:uFillTx/>
                              <a:latin typeface="Cambria Math" panose="02040503050406030204" pitchFamily="18" charset="0"/>
                              <a:ea typeface="+mn-ea"/>
                              <a:cs typeface="+mn-cs"/>
                            </a:rPr>
                          </m:ctrlPr>
                        </m:fPr>
                        <m:num>
                          <m:r>
                            <m:rPr>
                              <m:nor/>
                            </m:rPr>
                            <a:rPr kumimoji="0" lang="fr-FR" sz="2400" i="1" u="none" strike="noStrike" kern="1200" cap="none" spc="0" normalizeH="0" baseline="0" noProof="0" dirty="0">
                              <a:ln>
                                <a:noFill/>
                              </a:ln>
                              <a:solidFill>
                                <a:srgbClr val="008000"/>
                              </a:solidFill>
                              <a:effectLst/>
                              <a:uLnTx/>
                              <a:uFillTx/>
                              <a:ea typeface="+mn-ea"/>
                              <a:cs typeface="+mn-cs"/>
                            </a:rPr>
                            <m:t>F</m:t>
                          </m:r>
                          <m:r>
                            <m:rPr>
                              <m:nor/>
                            </m:rPr>
                            <a:rPr kumimoji="0" lang="fr-FR" sz="2400" i="1" u="none" strike="noStrike" kern="1200" cap="none" spc="0" normalizeH="0" baseline="-25000" noProof="0" dirty="0">
                              <a:ln>
                                <a:noFill/>
                              </a:ln>
                              <a:solidFill>
                                <a:srgbClr val="008000"/>
                              </a:solidFill>
                              <a:effectLst/>
                              <a:uLnTx/>
                              <a:uFillTx/>
                              <a:ea typeface="+mn-ea"/>
                              <a:cs typeface="+mn-cs"/>
                            </a:rPr>
                            <m:t>(</m:t>
                          </m:r>
                          <m:r>
                            <m:rPr>
                              <m:nor/>
                            </m:rPr>
                            <a:rPr kumimoji="0" lang="fr-FR" sz="2400" i="1" u="none" strike="noStrike" kern="1200" cap="none" spc="0" normalizeH="0" baseline="-25000" noProof="0" dirty="0">
                              <a:ln>
                                <a:noFill/>
                              </a:ln>
                              <a:solidFill>
                                <a:srgbClr val="008000"/>
                              </a:solidFill>
                              <a:effectLst/>
                              <a:uLnTx/>
                              <a:uFillTx/>
                              <a:ea typeface="+mn-ea"/>
                              <a:cs typeface="+mn-cs"/>
                            </a:rPr>
                            <m:t>un</m:t>
                          </m:r>
                          <m:r>
                            <m:rPr>
                              <m:nor/>
                            </m:rPr>
                            <a:rPr kumimoji="0" lang="fr-FR" sz="2400" i="1" u="none" strike="noStrike" kern="1200" cap="none" spc="0" normalizeH="0" baseline="-25000" noProof="0" dirty="0">
                              <a:ln>
                                <a:noFill/>
                              </a:ln>
                              <a:solidFill>
                                <a:srgbClr val="008000"/>
                              </a:solidFill>
                              <a:effectLst/>
                              <a:uLnTx/>
                              <a:uFillTx/>
                              <a:ea typeface="+mn-ea"/>
                              <a:cs typeface="+mn-cs"/>
                            </a:rPr>
                            <m:t> </m:t>
                          </m:r>
                          <m:r>
                            <m:rPr>
                              <m:nor/>
                            </m:rPr>
                            <a:rPr kumimoji="0" lang="fr-FR" sz="2400" i="1" u="none" strike="noStrike" kern="1200" cap="none" spc="0" normalizeH="0" baseline="-25000" noProof="0" dirty="0">
                              <a:ln>
                                <a:noFill/>
                              </a:ln>
                              <a:solidFill>
                                <a:srgbClr val="008000"/>
                              </a:solidFill>
                              <a:effectLst/>
                              <a:uLnTx/>
                              <a:uFillTx/>
                              <a:ea typeface="+mn-ea"/>
                              <a:cs typeface="+mn-cs"/>
                            </a:rPr>
                            <m:t>an</m:t>
                          </m:r>
                          <m:r>
                            <m:rPr>
                              <m:nor/>
                            </m:rPr>
                            <a:rPr kumimoji="0" lang="fr-FR" sz="2400" i="1" u="none" strike="noStrike" kern="1200" cap="none" spc="0" normalizeH="0" baseline="-25000" noProof="0" dirty="0">
                              <a:ln>
                                <a:noFill/>
                              </a:ln>
                              <a:solidFill>
                                <a:srgbClr val="008000"/>
                              </a:solidFill>
                              <a:effectLst/>
                              <a:uLnTx/>
                              <a:uFillTx/>
                              <a:ea typeface="+mn-ea"/>
                              <a:cs typeface="+mn-cs"/>
                            </a:rPr>
                            <m:t>)</m:t>
                          </m:r>
                        </m:num>
                        <m:den>
                          <m:r>
                            <m:rPr>
                              <m:nor/>
                            </m:rPr>
                            <a:rPr kumimoji="0" lang="fr-FR" sz="2400" i="0" u="none" strike="noStrike" kern="1200" cap="none" spc="0" normalizeH="0" baseline="0" noProof="0" dirty="0" smtClean="0">
                              <a:ln>
                                <a:noFill/>
                              </a:ln>
                              <a:solidFill>
                                <a:srgbClr val="008000"/>
                              </a:solidFill>
                              <a:effectLst/>
                              <a:uLnTx/>
                              <a:uFillTx/>
                              <a:ea typeface="+mn-ea"/>
                              <a:cs typeface="+mn-cs"/>
                            </a:rPr>
                            <m:t>(1+</m:t>
                          </m:r>
                          <m:r>
                            <m:rPr>
                              <m:nor/>
                            </m:rPr>
                            <a:rPr kumimoji="0" lang="fr-FR" sz="2400" i="0" u="none" strike="noStrike" kern="1200" cap="none" spc="0" normalizeH="0" baseline="0" noProof="0" dirty="0" smtClean="0">
                              <a:ln>
                                <a:noFill/>
                              </a:ln>
                              <a:solidFill>
                                <a:srgbClr val="008000"/>
                              </a:solidFill>
                              <a:effectLst/>
                              <a:uLnTx/>
                              <a:uFillTx/>
                              <a:ea typeface="+mn-ea"/>
                              <a:cs typeface="+mn-cs"/>
                            </a:rPr>
                            <m:t>i</m:t>
                          </m:r>
                          <m:r>
                            <m:rPr>
                              <m:nor/>
                            </m:rPr>
                            <a:rPr kumimoji="0" lang="fr-FR" sz="2400" i="0" u="none" strike="noStrike" kern="1200" cap="none" spc="0" normalizeH="0" baseline="0" noProof="0" dirty="0" smtClean="0">
                              <a:ln>
                                <a:noFill/>
                              </a:ln>
                              <a:solidFill>
                                <a:srgbClr val="008000"/>
                              </a:solidFill>
                              <a:effectLst/>
                              <a:uLnTx/>
                              <a:uFillTx/>
                              <a:ea typeface="+mn-ea"/>
                              <a:cs typeface="+mn-cs"/>
                            </a:rPr>
                            <m:t>%)</m:t>
                          </m:r>
                        </m:den>
                      </m:f>
                    </m:oMath>
                  </m:oMathPara>
                </a14:m>
                <a:endParaRPr kumimoji="0" lang="fr-FR" sz="1600" i="1" u="none"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p:txBody>
          </p:sp>
        </mc:Choice>
        <mc:Fallback>
          <p:sp>
            <p:nvSpPr>
              <p:cNvPr id="4" name="ZoneTexte 3">
                <a:extLst>
                  <a:ext uri="{FF2B5EF4-FFF2-40B4-BE49-F238E27FC236}">
                    <a16:creationId xmlns:a16="http://schemas.microsoft.com/office/drawing/2014/main" id="{DC2867D2-9BC6-42FA-8B52-1A972E4AE289}"/>
                  </a:ext>
                </a:extLst>
              </p:cNvPr>
              <p:cNvSpPr txBox="1">
                <a:spLocks noRot="1" noChangeAspect="1" noMove="1" noResize="1" noEditPoints="1" noAdjustHandles="1" noChangeArrowheads="1" noChangeShapeType="1" noTextEdit="1"/>
              </p:cNvSpPr>
              <p:nvPr/>
            </p:nvSpPr>
            <p:spPr>
              <a:xfrm>
                <a:off x="3979530" y="2348880"/>
                <a:ext cx="1184940" cy="784446"/>
              </a:xfrm>
              <a:prstGeom prst="rect">
                <a:avLst/>
              </a:prstGeom>
              <a:blipFill>
                <a:blip r:embed="rId3"/>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4280338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5"/>
          <p:cNvSpPr txBox="1">
            <a:spLocks noChangeArrowheads="1"/>
          </p:cNvSpPr>
          <p:nvPr/>
        </p:nvSpPr>
        <p:spPr bwMode="auto">
          <a:xfrm>
            <a:off x="323528" y="1196975"/>
            <a:ext cx="856964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9"/>
                </a:solidFill>
                <a:uLnTx/>
                <a:uFillTx/>
                <a:latin typeface="Arial" charset="0"/>
                <a:ea typeface="+mn-ea"/>
                <a:cs typeface="+mn-cs"/>
              </a:rPr>
              <a:t>Les flux de trésorerie (</a:t>
            </a:r>
            <a:r>
              <a:rPr kumimoji="0" lang="fr-FR" sz="2400" b="0" i="0" u="none" strike="noStrike" kern="1200" cap="none" spc="0" normalizeH="0" baseline="0" noProof="0" dirty="0" err="1">
                <a:ln>
                  <a:noFill/>
                </a:ln>
                <a:solidFill>
                  <a:srgbClr val="000099"/>
                </a:solidFill>
                <a:uLnTx/>
                <a:uFillTx/>
                <a:latin typeface="Arial" charset="0"/>
                <a:ea typeface="+mn-ea"/>
                <a:cs typeface="+mn-cs"/>
              </a:rPr>
              <a:t>CF</a:t>
            </a:r>
            <a:r>
              <a:rPr kumimoji="0" lang="fr-FR" sz="2400" b="1" i="0" u="none" strike="noStrike" kern="1200" cap="none" spc="0" normalizeH="0" baseline="-25000" noProof="0" dirty="0" err="1">
                <a:ln>
                  <a:noFill/>
                </a:ln>
                <a:solidFill>
                  <a:srgbClr val="000099"/>
                </a:solidFill>
                <a:uLnTx/>
                <a:uFillTx/>
                <a:latin typeface="Arial" charset="0"/>
                <a:ea typeface="+mn-ea"/>
                <a:cs typeface="+mn-cs"/>
              </a:rPr>
              <a:t>j</a:t>
            </a:r>
            <a:r>
              <a:rPr kumimoji="0" lang="fr-FR" sz="2400" b="0" i="0" u="none" strike="noStrike" kern="1200" cap="none" spc="0" normalizeH="0" baseline="0" noProof="0" dirty="0">
                <a:ln>
                  <a:noFill/>
                </a:ln>
                <a:solidFill>
                  <a:srgbClr val="000099"/>
                </a:solidFill>
                <a:uLnTx/>
                <a:uFillTx/>
                <a:latin typeface="Arial" charset="0"/>
                <a:ea typeface="+mn-ea"/>
                <a:cs typeface="+mn-cs"/>
              </a:rPr>
              <a:t>) encaissés et décaissés </a:t>
            </a:r>
            <a:r>
              <a:rPr kumimoji="0" lang="fr-FR" sz="2400" b="0" i="0" u="none" strike="noStrike" kern="1200" cap="none" spc="0" normalizeH="0" baseline="0" noProof="0" dirty="0">
                <a:ln>
                  <a:noFill/>
                </a:ln>
                <a:solidFill>
                  <a:srgbClr val="007C00"/>
                </a:solidFill>
                <a:uLnTx/>
                <a:uFillTx/>
                <a:latin typeface="Arial" charset="0"/>
                <a:ea typeface="+mn-ea"/>
                <a:cs typeface="+mn-cs"/>
              </a:rPr>
              <a:t>sont actualisés </a:t>
            </a:r>
            <a:r>
              <a:rPr kumimoji="0" lang="fr-FR" sz="2400" b="0" i="0" u="none" strike="noStrike" kern="1200" cap="none" spc="0" normalizeH="0" baseline="0" noProof="0" dirty="0">
                <a:ln>
                  <a:noFill/>
                </a:ln>
                <a:solidFill>
                  <a:srgbClr val="000099"/>
                </a:solidFill>
                <a:uLnTx/>
                <a:uFillTx/>
                <a:latin typeface="Arial" charset="0"/>
                <a:ea typeface="+mn-ea"/>
                <a:cs typeface="+mn-cs"/>
              </a:rPr>
              <a:t>à un taux d'actualisation i, déterminé par la direction de l'entreprise :</a:t>
            </a:r>
          </a:p>
        </p:txBody>
      </p:sp>
      <p:graphicFrame>
        <p:nvGraphicFramePr>
          <p:cNvPr id="16389" name="Object 7"/>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1418" name="Equation" r:id="rId4" imgW="114151" imgH="215619" progId="Equation.3">
                  <p:embed/>
                </p:oleObj>
              </mc:Choice>
              <mc:Fallback>
                <p:oleObj name="Equation" r:id="rId4" imgW="114151" imgH="215619" progId="Equation.3">
                  <p:embed/>
                  <p:pic>
                    <p:nvPicPr>
                      <p:cNvPr id="16389"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4" name="Object 8"/>
          <p:cNvGraphicFramePr>
            <a:graphicFrameLocks noChangeAspect="1"/>
          </p:cNvGraphicFramePr>
          <p:nvPr/>
        </p:nvGraphicFramePr>
        <p:xfrm>
          <a:off x="1331913" y="2492375"/>
          <a:ext cx="7488237" cy="927100"/>
        </p:xfrm>
        <a:graphic>
          <a:graphicData uri="http://schemas.openxmlformats.org/presentationml/2006/ole">
            <mc:AlternateContent xmlns:mc="http://schemas.openxmlformats.org/markup-compatibility/2006">
              <mc:Choice xmlns:v="urn:schemas-microsoft-com:vml" Requires="v">
                <p:oleObj spid="_x0000_s11419" name="Equation" r:id="rId6" imgW="3517900" imgH="419100" progId="Equation.3">
                  <p:embed/>
                </p:oleObj>
              </mc:Choice>
              <mc:Fallback>
                <p:oleObj name="Equation" r:id="rId6" imgW="3517900" imgH="419100" progId="Equation.3">
                  <p:embed/>
                  <p:pic>
                    <p:nvPicPr>
                      <p:cNvPr id="19464"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913" y="2492375"/>
                        <a:ext cx="7488237"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5" name="Text Box 9"/>
          <p:cNvSpPr txBox="1">
            <a:spLocks noChangeArrowheads="1"/>
          </p:cNvSpPr>
          <p:nvPr/>
        </p:nvSpPr>
        <p:spPr bwMode="auto">
          <a:xfrm>
            <a:off x="468313" y="3860800"/>
            <a:ext cx="827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a:ln>
                  <a:noFill/>
                </a:ln>
                <a:solidFill>
                  <a:srgbClr val="000096"/>
                </a:solidFill>
                <a:effectLst/>
                <a:uLnTx/>
                <a:uFillTx/>
                <a:latin typeface="Arial" charset="0"/>
                <a:ea typeface="+mn-ea"/>
                <a:cs typeface="+mn-cs"/>
              </a:rPr>
              <a:t>soit :</a:t>
            </a:r>
          </a:p>
        </p:txBody>
      </p:sp>
      <p:graphicFrame>
        <p:nvGraphicFramePr>
          <p:cNvPr id="19466" name="Object 10"/>
          <p:cNvGraphicFramePr>
            <a:graphicFrameLocks noChangeAspect="1"/>
          </p:cNvGraphicFramePr>
          <p:nvPr/>
        </p:nvGraphicFramePr>
        <p:xfrm>
          <a:off x="1331913" y="3644900"/>
          <a:ext cx="6840537" cy="973138"/>
        </p:xfrm>
        <a:graphic>
          <a:graphicData uri="http://schemas.openxmlformats.org/presentationml/2006/ole">
            <mc:AlternateContent xmlns:mc="http://schemas.openxmlformats.org/markup-compatibility/2006">
              <mc:Choice xmlns:v="urn:schemas-microsoft-com:vml" Requires="v">
                <p:oleObj spid="_x0000_s11420" name="Equation" r:id="rId8" imgW="3213100" imgH="457200" progId="Equation.3">
                  <p:embed/>
                </p:oleObj>
              </mc:Choice>
              <mc:Fallback>
                <p:oleObj name="Equation" r:id="rId8" imgW="3213100" imgH="457200" progId="Equation.3">
                  <p:embed/>
                  <p:pic>
                    <p:nvPicPr>
                      <p:cNvPr id="19466"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31913" y="3644900"/>
                        <a:ext cx="6840537" cy="973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7" name="Text Box 11"/>
          <p:cNvSpPr txBox="1">
            <a:spLocks noChangeArrowheads="1"/>
          </p:cNvSpPr>
          <p:nvPr/>
        </p:nvSpPr>
        <p:spPr bwMode="auto">
          <a:xfrm>
            <a:off x="395288" y="4797425"/>
            <a:ext cx="84978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000096"/>
                </a:solidFill>
                <a:effectLst/>
                <a:uLnTx/>
                <a:uFillTx/>
                <a:latin typeface="Arial" charset="0"/>
                <a:ea typeface="+mn-ea"/>
                <a:cs typeface="+mn-cs"/>
              </a:rPr>
              <a:t>Ou bien avec CF</a:t>
            </a:r>
            <a:r>
              <a:rPr kumimoji="0" lang="fr-FR" sz="2400" b="0" i="0" u="none" strike="noStrike" kern="1200" cap="none" spc="0" normalizeH="0" baseline="-25000" noProof="0" dirty="0">
                <a:ln>
                  <a:noFill/>
                </a:ln>
                <a:solidFill>
                  <a:srgbClr val="000096"/>
                </a:solidFill>
                <a:effectLst/>
                <a:uLnTx/>
                <a:uFillTx/>
                <a:latin typeface="Arial" charset="0"/>
                <a:ea typeface="+mn-ea"/>
                <a:cs typeface="+mn-cs"/>
              </a:rPr>
              <a:t>0</a:t>
            </a:r>
            <a:r>
              <a:rPr kumimoji="0" lang="fr-FR" sz="2400" b="0" i="0" u="none" strike="noStrike" kern="1200" cap="none" spc="0" normalizeH="0" baseline="0" noProof="0" dirty="0">
                <a:ln>
                  <a:noFill/>
                </a:ln>
                <a:solidFill>
                  <a:srgbClr val="000096"/>
                </a:solidFill>
                <a:effectLst/>
                <a:uLnTx/>
                <a:uFillTx/>
                <a:latin typeface="Arial" charset="0"/>
                <a:ea typeface="+mn-ea"/>
                <a:cs typeface="+mn-cs"/>
              </a:rPr>
              <a:t> = I</a:t>
            </a:r>
            <a:r>
              <a:rPr kumimoji="0" lang="fr-FR" sz="2400" b="0" i="0" u="none" strike="noStrike" kern="1200" cap="none" spc="0" normalizeH="0" baseline="-25000" noProof="0" dirty="0">
                <a:ln>
                  <a:noFill/>
                </a:ln>
                <a:solidFill>
                  <a:srgbClr val="000096"/>
                </a:solidFill>
                <a:effectLst/>
                <a:uLnTx/>
                <a:uFillTx/>
                <a:latin typeface="Arial" charset="0"/>
                <a:ea typeface="+mn-ea"/>
                <a:cs typeface="+mn-cs"/>
              </a:rPr>
              <a:t>0</a:t>
            </a:r>
            <a:r>
              <a:rPr kumimoji="0" lang="fr-FR" sz="2400" b="0" i="0" u="none" strike="noStrike" kern="1200" cap="none" spc="0" normalizeH="0" baseline="0" noProof="0" dirty="0">
                <a:ln>
                  <a:noFill/>
                </a:ln>
                <a:solidFill>
                  <a:srgbClr val="000096"/>
                </a:solidFill>
                <a:effectLst/>
                <a:uLnTx/>
                <a:uFillTx/>
                <a:latin typeface="Arial" charset="0"/>
                <a:ea typeface="+mn-ea"/>
                <a:cs typeface="+mn-cs"/>
              </a:rPr>
              <a:t> </a:t>
            </a:r>
            <a:r>
              <a:rPr kumimoji="0" lang="fr-FR" sz="1800" b="0" i="0" u="none" strike="noStrike" kern="1200" cap="none" spc="0" normalizeH="0" baseline="0" noProof="0" dirty="0">
                <a:ln>
                  <a:noFill/>
                </a:ln>
                <a:solidFill>
                  <a:srgbClr val="000096"/>
                </a:solidFill>
                <a:effectLst/>
                <a:uLnTx/>
                <a:uFillTx/>
                <a:latin typeface="Arial" charset="0"/>
                <a:ea typeface="+mn-ea"/>
                <a:cs typeface="+mn-cs"/>
              </a:rPr>
              <a:t>(pour bien différencier l'investissement initial) </a:t>
            </a:r>
            <a:r>
              <a:rPr kumimoji="0" lang="fr-FR" sz="2400" b="0" i="0" u="none" strike="noStrike" kern="1200" cap="none" spc="0" normalizeH="0" baseline="0" noProof="0" dirty="0">
                <a:ln>
                  <a:noFill/>
                </a:ln>
                <a:solidFill>
                  <a:srgbClr val="000096"/>
                </a:solidFill>
                <a:effectLst/>
                <a:uLnTx/>
                <a:uFillTx/>
                <a:latin typeface="Arial" charset="0"/>
                <a:ea typeface="+mn-ea"/>
                <a:cs typeface="+mn-cs"/>
              </a:rPr>
              <a:t>:</a:t>
            </a:r>
          </a:p>
        </p:txBody>
      </p:sp>
      <p:graphicFrame>
        <p:nvGraphicFramePr>
          <p:cNvPr id="19468" name="Object 12"/>
          <p:cNvGraphicFramePr>
            <a:graphicFrameLocks noChangeAspect="1"/>
          </p:cNvGraphicFramePr>
          <p:nvPr>
            <p:extLst/>
          </p:nvPr>
        </p:nvGraphicFramePr>
        <p:xfrm>
          <a:off x="468313" y="5445125"/>
          <a:ext cx="8328025" cy="973138"/>
        </p:xfrm>
        <a:graphic>
          <a:graphicData uri="http://schemas.openxmlformats.org/presentationml/2006/ole">
            <mc:AlternateContent xmlns:mc="http://schemas.openxmlformats.org/markup-compatibility/2006">
              <mc:Choice xmlns:v="urn:schemas-microsoft-com:vml" Requires="v">
                <p:oleObj spid="_x0000_s11421" name="Équation" r:id="rId10" imgW="3911400" imgH="457200" progId="Equation.3">
                  <p:embed/>
                </p:oleObj>
              </mc:Choice>
              <mc:Fallback>
                <p:oleObj name="Équation" r:id="rId10" imgW="3911400" imgH="457200" progId="Equation.3">
                  <p:embed/>
                  <p:pic>
                    <p:nvPicPr>
                      <p:cNvPr id="19468" name="Object 12"/>
                      <p:cNvPicPr>
                        <a:picLocks noChangeAspect="1" noChangeArrowheads="1"/>
                      </p:cNvPicPr>
                      <p:nvPr/>
                    </p:nvPicPr>
                    <p:blipFill>
                      <a:blip r:embed="rId11"/>
                      <a:srcRect/>
                      <a:stretch>
                        <a:fillRect/>
                      </a:stretch>
                    </p:blipFill>
                    <p:spPr bwMode="auto">
                      <a:xfrm>
                        <a:off x="468313" y="5445125"/>
                        <a:ext cx="8328025" cy="973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6">
            <a:extLst>
              <a:ext uri="{FF2B5EF4-FFF2-40B4-BE49-F238E27FC236}">
                <a16:creationId xmlns:a16="http://schemas.microsoft.com/office/drawing/2014/main" id="{C6E20335-0343-4638-94A7-12129EC8F01F}"/>
              </a:ext>
            </a:extLst>
          </p:cNvPr>
          <p:cNvSpPr txBox="1">
            <a:spLocks noChangeArrowheads="1"/>
          </p:cNvSpPr>
          <p:nvPr/>
        </p:nvSpPr>
        <p:spPr bwMode="auto">
          <a:xfrm>
            <a:off x="-2434" y="561043"/>
            <a:ext cx="896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fr-FR"/>
            </a:defPPr>
            <a:lvl1pPr lvl="0" algn="r">
              <a:lnSpc>
                <a:spcPct val="100000"/>
              </a:lnSpc>
              <a:defRPr sz="2800" kern="0">
                <a:solidFill>
                  <a:srgbClr val="007C00"/>
                </a:solidFill>
                <a:latin typeface="Arial (corps)"/>
                <a:ea typeface="+mj-ea"/>
                <a:cs typeface="+mj-cs"/>
              </a:defRPr>
            </a:lvl1pPr>
            <a:lvl2pPr marL="742950" indent="-285750">
              <a:defRPr>
                <a:solidFill>
                  <a:schemeClr val="tx1"/>
                </a:solidFill>
              </a:defRPr>
            </a:lvl2pPr>
            <a:lvl3pPr marL="1143000" indent="-228600">
              <a:defRPr>
                <a:solidFill>
                  <a:schemeClr val="tx1"/>
                </a:solidFill>
              </a:defRPr>
            </a:lvl3pPr>
            <a:lvl4pPr marL="1600200" indent="-228600">
              <a:defRPr>
                <a:solidFill>
                  <a:schemeClr val="tx1"/>
                </a:solidFill>
              </a:defRPr>
            </a:lvl4pPr>
            <a:lvl5pPr marL="2057400" indent="-228600">
              <a:defRPr>
                <a:solidFill>
                  <a:schemeClr val="tx1"/>
                </a:solidFill>
              </a:defRPr>
            </a:lvl5pPr>
            <a:lvl6pPr marL="2514600" indent="-228600" eaLnBrk="0" fontAlgn="base" hangingPunct="0">
              <a:spcBef>
                <a:spcPct val="0"/>
              </a:spcBef>
              <a:spcAft>
                <a:spcPct val="0"/>
              </a:spcAft>
              <a:defRPr>
                <a:solidFill>
                  <a:schemeClr val="tx1"/>
                </a:solidFill>
              </a:defRPr>
            </a:lvl6pPr>
            <a:lvl7pPr marL="2971800" indent="-228600" eaLnBrk="0" fontAlgn="base" hangingPunct="0">
              <a:spcBef>
                <a:spcPct val="0"/>
              </a:spcBef>
              <a:spcAft>
                <a:spcPct val="0"/>
              </a:spcAft>
              <a:defRPr>
                <a:solidFill>
                  <a:schemeClr val="tx1"/>
                </a:solidFill>
              </a:defRPr>
            </a:lvl7pPr>
            <a:lvl8pPr marL="3429000" indent="-228600" eaLnBrk="0" fontAlgn="base" hangingPunct="0">
              <a:spcBef>
                <a:spcPct val="0"/>
              </a:spcBef>
              <a:spcAft>
                <a:spcPct val="0"/>
              </a:spcAft>
              <a:defRPr>
                <a:solidFill>
                  <a:schemeClr val="tx1"/>
                </a:solidFill>
              </a:defRPr>
            </a:lvl8pPr>
            <a:lvl9pPr marL="3886200" indent="-228600" eaLnBrk="0" fontAlgn="base" hangingPunct="0">
              <a:spcBef>
                <a:spcPct val="0"/>
              </a:spcBef>
              <a:spcAft>
                <a:spcPct val="0"/>
              </a:spcAft>
              <a:defRPr>
                <a:solidFill>
                  <a:schemeClr val="tx1"/>
                </a:solidFill>
              </a:defRPr>
            </a:lvl9pPr>
          </a:lstStyle>
          <a:p>
            <a:r>
              <a:rPr lang="fr-FR" dirty="0"/>
              <a:t>La valeur actuelle nette : principe</a:t>
            </a:r>
          </a:p>
        </p:txBody>
      </p:sp>
    </p:spTree>
  </p:cSld>
  <p:clrMapOvr>
    <a:masterClrMapping/>
  </p:clrMapOvr>
</p:sld>
</file>

<file path=ppt/theme/theme1.xml><?xml version="1.0" encoding="utf-8"?>
<a:theme xmlns:a="http://schemas.openxmlformats.org/drawingml/2006/main" name="Introduction3-fr">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Introduction3-f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24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2400" b="1" i="0" u="none" strike="noStrike" cap="none" normalizeH="0" baseline="0" smtClean="0">
            <a:ln>
              <a:noFill/>
            </a:ln>
            <a:solidFill>
              <a:srgbClr val="000099"/>
            </a:solidFill>
            <a:effectLst/>
            <a:latin typeface="Arial" charset="0"/>
          </a:defRPr>
        </a:defPPr>
      </a:lstStyle>
    </a:lnDef>
  </a:objectDefaults>
  <a:extraClrSchemeLst>
    <a:extraClrScheme>
      <a:clrScheme name="Introduction3-f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roduction3-f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roduction3-f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roduction3-f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roduction3-f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roduction3-f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roduction3-f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altLang="fr-FR" sz="1600" b="1" i="1"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altLang="fr-FR" sz="1600" b="1" i="1"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Introduction3-fr</Template>
  <TotalTime>0</TotalTime>
  <Pages>24</Pages>
  <Words>2372</Words>
  <Application>Microsoft Office PowerPoint</Application>
  <PresentationFormat>Format US (216 x 279 mm)</PresentationFormat>
  <Paragraphs>339</Paragraphs>
  <Slides>16</Slides>
  <Notes>16</Notes>
  <HiddenSlides>0</HiddenSlides>
  <MMClips>0</MMClips>
  <ScaleCrop>false</ScaleCrop>
  <HeadingPairs>
    <vt:vector size="8" baseType="variant">
      <vt:variant>
        <vt:lpstr>Polices utilisées</vt:lpstr>
      </vt:variant>
      <vt:variant>
        <vt:i4>8</vt:i4>
      </vt:variant>
      <vt:variant>
        <vt:lpstr>Thème</vt:lpstr>
      </vt:variant>
      <vt:variant>
        <vt:i4>3</vt:i4>
      </vt:variant>
      <vt:variant>
        <vt:lpstr>Serveurs OLE incorporés</vt:lpstr>
      </vt:variant>
      <vt:variant>
        <vt:i4>2</vt:i4>
      </vt:variant>
      <vt:variant>
        <vt:lpstr>Titres des diapositives</vt:lpstr>
      </vt:variant>
      <vt:variant>
        <vt:i4>16</vt:i4>
      </vt:variant>
    </vt:vector>
  </HeadingPairs>
  <TitlesOfParts>
    <vt:vector size="29" baseType="lpstr">
      <vt:lpstr>Arial</vt:lpstr>
      <vt:lpstr>Arial (corps)</vt:lpstr>
      <vt:lpstr>Arial Black</vt:lpstr>
      <vt:lpstr>Arial Narrow</vt:lpstr>
      <vt:lpstr>Cambria Math</vt:lpstr>
      <vt:lpstr>Helvetica</vt:lpstr>
      <vt:lpstr>Tahoma</vt:lpstr>
      <vt:lpstr>Times New Roman</vt:lpstr>
      <vt:lpstr>Introduction3-fr</vt:lpstr>
      <vt:lpstr>Modèle par défaut</vt:lpstr>
      <vt:lpstr>mil</vt:lpstr>
      <vt:lpstr>Équation</vt:lpstr>
      <vt:lpstr>Equation</vt:lpstr>
      <vt:lpstr>Evaluation économique des projets</vt:lpstr>
      <vt:lpstr>Contenu</vt:lpstr>
      <vt:lpstr>Difficultés de l’évaluation des projets</vt:lpstr>
      <vt:lpstr>Présentation PowerPoint</vt:lpstr>
      <vt:lpstr>Présentation PowerPoint</vt:lpstr>
      <vt:lpstr>Présentation PowerPoint</vt:lpstr>
      <vt:lpstr>Présentation PowerPoint</vt:lpstr>
      <vt:lpstr>Le taux d’actualisation taux d’intérêt et prime de risque</vt:lpstr>
      <vt:lpstr>Présentation PowerPoint</vt:lpstr>
      <vt:lpstr>Présentation PowerPoint</vt:lpstr>
      <vt:lpstr>Présentation PowerPoint</vt:lpstr>
      <vt:lpstr>Présentation PowerPoint</vt:lpstr>
      <vt:lpstr>Présentation PowerPoint</vt:lpstr>
      <vt:lpstr>Présentation PowerPoint</vt:lpstr>
      <vt:lpstr>Impact du taux d’actualisation choisi</vt:lpstr>
      <vt:lpstr>Présentation PowerPoint</vt:lpstr>
    </vt:vector>
  </TitlesOfParts>
  <Company>Groupe HEC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Conditional Text</dc:creator>
  <cp:lastModifiedBy>Gérard</cp:lastModifiedBy>
  <cp:revision>187</cp:revision>
  <cp:lastPrinted>2003-09-03T14:55:16Z</cp:lastPrinted>
  <dcterms:created xsi:type="dcterms:W3CDTF">2007-04-29T07:20:38Z</dcterms:created>
  <dcterms:modified xsi:type="dcterms:W3CDTF">2019-02-10T14:50:54Z</dcterms:modified>
</cp:coreProperties>
</file>