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7"/>
  </p:notesMasterIdLst>
  <p:handoutMasterIdLst>
    <p:handoutMasterId r:id="rId28"/>
  </p:handoutMasterIdLst>
  <p:sldIdLst>
    <p:sldId id="256" r:id="rId2"/>
    <p:sldId id="326" r:id="rId3"/>
    <p:sldId id="328" r:id="rId4"/>
    <p:sldId id="329" r:id="rId5"/>
    <p:sldId id="330" r:id="rId6"/>
    <p:sldId id="338" r:id="rId7"/>
    <p:sldId id="339" r:id="rId8"/>
    <p:sldId id="331" r:id="rId9"/>
    <p:sldId id="332" r:id="rId10"/>
    <p:sldId id="504" r:id="rId11"/>
    <p:sldId id="542" r:id="rId12"/>
    <p:sldId id="487" r:id="rId13"/>
    <p:sldId id="543" r:id="rId14"/>
    <p:sldId id="544" r:id="rId15"/>
    <p:sldId id="545" r:id="rId16"/>
    <p:sldId id="508" r:id="rId17"/>
    <p:sldId id="505" r:id="rId18"/>
    <p:sldId id="333" r:id="rId19"/>
    <p:sldId id="547" r:id="rId20"/>
    <p:sldId id="548" r:id="rId21"/>
    <p:sldId id="546" r:id="rId22"/>
    <p:sldId id="334" r:id="rId23"/>
    <p:sldId id="335" r:id="rId24"/>
    <p:sldId id="336" r:id="rId25"/>
    <p:sldId id="337" r:id="rId26"/>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ctr"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1pPr>
    <a:lvl2pPr marL="457200" algn="ctr"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ctr"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ctr"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ctr"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99FF"/>
    <a:srgbClr val="00FFFF"/>
    <a:srgbClr val="00CCFF"/>
    <a:srgbClr val="FF9933"/>
    <a:srgbClr val="00FF00"/>
    <a:srgbClr val="0027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23" autoAdjust="0"/>
    <p:restoredTop sz="83509" autoAdjust="0"/>
  </p:normalViewPr>
  <p:slideViewPr>
    <p:cSldViewPr>
      <p:cViewPr varScale="1">
        <p:scale>
          <a:sx n="60" d="100"/>
          <a:sy n="60" d="100"/>
        </p:scale>
        <p:origin x="181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p:scale>
          <a:sx n="67" d="100"/>
          <a:sy n="67" d="100"/>
        </p:scale>
        <p:origin x="255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6CD1E-68D7-4E79-B2F3-B688C6B176FF}" type="doc">
      <dgm:prSet loTypeId="urn:microsoft.com/office/officeart/2005/8/layout/hProcess9" loCatId="process" qsTypeId="urn:microsoft.com/office/officeart/2005/8/quickstyle/simple1" qsCatId="simple" csTypeId="urn:microsoft.com/office/officeart/2005/8/colors/accent1_2" csCatId="accent1" phldr="1"/>
      <dgm:spPr/>
    </dgm:pt>
    <dgm:pt modelId="{985E93A7-0117-4352-A138-805603246D82}">
      <dgm:prSet phldrT="[Texte]"/>
      <dgm:spPr>
        <a:solidFill>
          <a:srgbClr val="002060"/>
        </a:solidFill>
      </dgm:spPr>
      <dgm:t>
        <a:bodyPr/>
        <a:lstStyle/>
        <a:p>
          <a:r>
            <a:rPr lang="fr-FR" b="1" dirty="0"/>
            <a:t>Niveau 1 : fonction achat « primaire »</a:t>
          </a:r>
        </a:p>
      </dgm:t>
    </dgm:pt>
    <dgm:pt modelId="{4AB5B600-3B0F-4DA4-AB27-195D16B21F00}" type="parTrans" cxnId="{C386AC57-BDA4-4C5A-92DF-46EEA84B4D60}">
      <dgm:prSet/>
      <dgm:spPr/>
      <dgm:t>
        <a:bodyPr/>
        <a:lstStyle/>
        <a:p>
          <a:endParaRPr lang="fr-FR"/>
        </a:p>
      </dgm:t>
    </dgm:pt>
    <dgm:pt modelId="{9B097C1C-CA2E-42CB-89F7-EDEEBEDCF9B2}" type="sibTrans" cxnId="{C386AC57-BDA4-4C5A-92DF-46EEA84B4D60}">
      <dgm:prSet/>
      <dgm:spPr/>
      <dgm:t>
        <a:bodyPr/>
        <a:lstStyle/>
        <a:p>
          <a:endParaRPr lang="fr-FR"/>
        </a:p>
      </dgm:t>
    </dgm:pt>
    <dgm:pt modelId="{F545D5F4-EA19-4CF0-B76A-0B6FCD2EBB58}">
      <dgm:prSet phldrT="[Texte]"/>
      <dgm:spPr>
        <a:solidFill>
          <a:srgbClr val="002060"/>
        </a:solidFill>
      </dgm:spPr>
      <dgm:t>
        <a:bodyPr/>
        <a:lstStyle/>
        <a:p>
          <a:r>
            <a:rPr lang="fr-FR" b="1" dirty="0"/>
            <a:t>Niveau 2 : fonction achat administrative</a:t>
          </a:r>
        </a:p>
      </dgm:t>
    </dgm:pt>
    <dgm:pt modelId="{02219661-48B2-4198-AA02-B1FA46E79065}" type="parTrans" cxnId="{053F4946-497A-4FBB-97FB-B8EC849247E2}">
      <dgm:prSet/>
      <dgm:spPr/>
      <dgm:t>
        <a:bodyPr/>
        <a:lstStyle/>
        <a:p>
          <a:endParaRPr lang="fr-FR"/>
        </a:p>
      </dgm:t>
    </dgm:pt>
    <dgm:pt modelId="{317149DB-95DB-45D5-8C0B-917E8C15BDF1}" type="sibTrans" cxnId="{053F4946-497A-4FBB-97FB-B8EC849247E2}">
      <dgm:prSet/>
      <dgm:spPr/>
      <dgm:t>
        <a:bodyPr/>
        <a:lstStyle/>
        <a:p>
          <a:endParaRPr lang="fr-FR"/>
        </a:p>
      </dgm:t>
    </dgm:pt>
    <dgm:pt modelId="{253E0CFD-7AAD-4F0B-B4BF-09A351C59454}">
      <dgm:prSet phldrT="[Texte]"/>
      <dgm:spPr>
        <a:solidFill>
          <a:srgbClr val="002060"/>
        </a:solidFill>
      </dgm:spPr>
      <dgm:t>
        <a:bodyPr/>
        <a:lstStyle/>
        <a:p>
          <a:r>
            <a:rPr lang="fr-FR" b="1" dirty="0"/>
            <a:t>Niveau 3 : </a:t>
          </a:r>
          <a:r>
            <a:rPr lang="fr-FR" b="1" dirty="0" err="1"/>
            <a:t>Cost</a:t>
          </a:r>
          <a:r>
            <a:rPr lang="fr-FR" b="1" dirty="0"/>
            <a:t> </a:t>
          </a:r>
          <a:r>
            <a:rPr lang="fr-FR" b="1" dirty="0" err="1"/>
            <a:t>killing</a:t>
          </a:r>
          <a:endParaRPr lang="fr-FR" b="1" dirty="0"/>
        </a:p>
      </dgm:t>
    </dgm:pt>
    <dgm:pt modelId="{1359F11A-DE5B-40B6-8F30-7CCF7F67F78A}" type="parTrans" cxnId="{AE8E9915-09E5-48EB-99D8-86D9BAA77A42}">
      <dgm:prSet/>
      <dgm:spPr/>
      <dgm:t>
        <a:bodyPr/>
        <a:lstStyle/>
        <a:p>
          <a:endParaRPr lang="fr-FR"/>
        </a:p>
      </dgm:t>
    </dgm:pt>
    <dgm:pt modelId="{0C5CE607-9E06-4F34-8DE3-CF9EE4BF958E}" type="sibTrans" cxnId="{AE8E9915-09E5-48EB-99D8-86D9BAA77A42}">
      <dgm:prSet/>
      <dgm:spPr/>
      <dgm:t>
        <a:bodyPr/>
        <a:lstStyle/>
        <a:p>
          <a:endParaRPr lang="fr-FR"/>
        </a:p>
      </dgm:t>
    </dgm:pt>
    <dgm:pt modelId="{4F4D1508-1C00-4F94-97BF-5A07EB27F179}">
      <dgm:prSet phldrT="[Texte]"/>
      <dgm:spPr>
        <a:solidFill>
          <a:srgbClr val="002060"/>
        </a:solidFill>
      </dgm:spPr>
      <dgm:t>
        <a:bodyPr/>
        <a:lstStyle/>
        <a:p>
          <a:r>
            <a:rPr lang="fr-FR" b="1" dirty="0"/>
            <a:t>Niveau 4 : Fonction achat orientée TCO (Total </a:t>
          </a:r>
          <a:r>
            <a:rPr lang="fr-FR" b="1" dirty="0" err="1"/>
            <a:t>Cost</a:t>
          </a:r>
          <a:r>
            <a:rPr lang="fr-FR" b="1" dirty="0"/>
            <a:t> of </a:t>
          </a:r>
          <a:r>
            <a:rPr lang="fr-FR" b="1" dirty="0" err="1"/>
            <a:t>Ownership</a:t>
          </a:r>
          <a:r>
            <a:rPr lang="fr-FR" b="1" dirty="0"/>
            <a:t>)</a:t>
          </a:r>
        </a:p>
      </dgm:t>
    </dgm:pt>
    <dgm:pt modelId="{5B9C0CA3-1715-4AF6-B94A-B3FB622F7DBB}" type="parTrans" cxnId="{16B09A38-BBE6-419F-A13F-BAFC62092341}">
      <dgm:prSet/>
      <dgm:spPr/>
      <dgm:t>
        <a:bodyPr/>
        <a:lstStyle/>
        <a:p>
          <a:endParaRPr lang="fr-FR"/>
        </a:p>
      </dgm:t>
    </dgm:pt>
    <dgm:pt modelId="{74220A3D-4CBF-4E1F-AC2B-A488078C6F23}" type="sibTrans" cxnId="{16B09A38-BBE6-419F-A13F-BAFC62092341}">
      <dgm:prSet/>
      <dgm:spPr/>
      <dgm:t>
        <a:bodyPr/>
        <a:lstStyle/>
        <a:p>
          <a:endParaRPr lang="fr-FR"/>
        </a:p>
      </dgm:t>
    </dgm:pt>
    <dgm:pt modelId="{D0A27E63-89F3-4376-84BF-1495881E96AF}">
      <dgm:prSet phldrT="[Texte]"/>
      <dgm:spPr>
        <a:solidFill>
          <a:srgbClr val="002060"/>
        </a:solidFill>
      </dgm:spPr>
      <dgm:t>
        <a:bodyPr/>
        <a:lstStyle/>
        <a:p>
          <a:r>
            <a:rPr lang="fr-FR" b="1" dirty="0"/>
            <a:t>Niveau 5 : Fonction achat orientée TVO (Total </a:t>
          </a:r>
          <a:r>
            <a:rPr lang="fr-FR" b="1" dirty="0" err="1"/>
            <a:t>Vlaue</a:t>
          </a:r>
          <a:r>
            <a:rPr lang="fr-FR" b="1" dirty="0"/>
            <a:t> </a:t>
          </a:r>
          <a:r>
            <a:rPr lang="fr-FR" b="1" dirty="0" err="1"/>
            <a:t>Ownership</a:t>
          </a:r>
          <a:r>
            <a:rPr lang="fr-FR" b="1" dirty="0"/>
            <a:t>).</a:t>
          </a:r>
        </a:p>
      </dgm:t>
    </dgm:pt>
    <dgm:pt modelId="{09437B31-534B-448B-9C63-17CC5EF8F228}" type="parTrans" cxnId="{26B15A79-72A3-4870-851F-312F10269C22}">
      <dgm:prSet/>
      <dgm:spPr/>
      <dgm:t>
        <a:bodyPr/>
        <a:lstStyle/>
        <a:p>
          <a:endParaRPr lang="fr-FR"/>
        </a:p>
      </dgm:t>
    </dgm:pt>
    <dgm:pt modelId="{32424BF1-BB95-4C05-A9D2-1B2360E62CB9}" type="sibTrans" cxnId="{26B15A79-72A3-4870-851F-312F10269C22}">
      <dgm:prSet/>
      <dgm:spPr/>
      <dgm:t>
        <a:bodyPr/>
        <a:lstStyle/>
        <a:p>
          <a:endParaRPr lang="fr-FR"/>
        </a:p>
      </dgm:t>
    </dgm:pt>
    <dgm:pt modelId="{E821989F-0E4A-4E96-9D6D-41E5D612D6DE}" type="pres">
      <dgm:prSet presAssocID="{63D6CD1E-68D7-4E79-B2F3-B688C6B176FF}" presName="CompostProcess" presStyleCnt="0">
        <dgm:presLayoutVars>
          <dgm:dir/>
          <dgm:resizeHandles val="exact"/>
        </dgm:presLayoutVars>
      </dgm:prSet>
      <dgm:spPr/>
    </dgm:pt>
    <dgm:pt modelId="{D8A227AE-5598-4C46-B8E3-436F9D9C1A19}" type="pres">
      <dgm:prSet presAssocID="{63D6CD1E-68D7-4E79-B2F3-B688C6B176FF}" presName="arrow" presStyleLbl="bgShp" presStyleIdx="0" presStyleCnt="1" custScaleX="117647" custScaleY="82609"/>
      <dgm:spPr/>
    </dgm:pt>
    <dgm:pt modelId="{DFEF718A-8DDD-4DDB-9B71-8B5065472EA3}" type="pres">
      <dgm:prSet presAssocID="{63D6CD1E-68D7-4E79-B2F3-B688C6B176FF}" presName="linearProcess" presStyleCnt="0"/>
      <dgm:spPr/>
    </dgm:pt>
    <dgm:pt modelId="{8EBDD7F2-6147-49A3-81B9-C32255D1D1BE}" type="pres">
      <dgm:prSet presAssocID="{985E93A7-0117-4352-A138-805603246D82}" presName="textNode" presStyleLbl="node1" presStyleIdx="0" presStyleCnt="5">
        <dgm:presLayoutVars>
          <dgm:bulletEnabled val="1"/>
        </dgm:presLayoutVars>
      </dgm:prSet>
      <dgm:spPr/>
    </dgm:pt>
    <dgm:pt modelId="{C51FE43B-5BD5-4069-8007-4C07DDAA1E58}" type="pres">
      <dgm:prSet presAssocID="{9B097C1C-CA2E-42CB-89F7-EDEEBEDCF9B2}" presName="sibTrans" presStyleCnt="0"/>
      <dgm:spPr/>
    </dgm:pt>
    <dgm:pt modelId="{8ECF2E0C-B5AF-4798-A680-F033F58BFD83}" type="pres">
      <dgm:prSet presAssocID="{F545D5F4-EA19-4CF0-B76A-0B6FCD2EBB58}" presName="textNode" presStyleLbl="node1" presStyleIdx="1" presStyleCnt="5">
        <dgm:presLayoutVars>
          <dgm:bulletEnabled val="1"/>
        </dgm:presLayoutVars>
      </dgm:prSet>
      <dgm:spPr/>
    </dgm:pt>
    <dgm:pt modelId="{DD0AD63D-A31B-49FB-B30A-ADA72D80D982}" type="pres">
      <dgm:prSet presAssocID="{317149DB-95DB-45D5-8C0B-917E8C15BDF1}" presName="sibTrans" presStyleCnt="0"/>
      <dgm:spPr/>
    </dgm:pt>
    <dgm:pt modelId="{ADAA5F86-8BC0-46BF-8B62-1AD4A5E83B32}" type="pres">
      <dgm:prSet presAssocID="{253E0CFD-7AAD-4F0B-B4BF-09A351C59454}" presName="textNode" presStyleLbl="node1" presStyleIdx="2" presStyleCnt="5">
        <dgm:presLayoutVars>
          <dgm:bulletEnabled val="1"/>
        </dgm:presLayoutVars>
      </dgm:prSet>
      <dgm:spPr/>
    </dgm:pt>
    <dgm:pt modelId="{58BDE11E-A578-457D-874E-3FCB3B837154}" type="pres">
      <dgm:prSet presAssocID="{0C5CE607-9E06-4F34-8DE3-CF9EE4BF958E}" presName="sibTrans" presStyleCnt="0"/>
      <dgm:spPr/>
    </dgm:pt>
    <dgm:pt modelId="{406D9C98-9894-4AD2-A337-D7C239EF87F0}" type="pres">
      <dgm:prSet presAssocID="{4F4D1508-1C00-4F94-97BF-5A07EB27F179}" presName="textNode" presStyleLbl="node1" presStyleIdx="3" presStyleCnt="5">
        <dgm:presLayoutVars>
          <dgm:bulletEnabled val="1"/>
        </dgm:presLayoutVars>
      </dgm:prSet>
      <dgm:spPr/>
    </dgm:pt>
    <dgm:pt modelId="{EAB9B05D-25DF-440C-B44E-BCC151E2F2C4}" type="pres">
      <dgm:prSet presAssocID="{74220A3D-4CBF-4E1F-AC2B-A488078C6F23}" presName="sibTrans" presStyleCnt="0"/>
      <dgm:spPr/>
    </dgm:pt>
    <dgm:pt modelId="{ED48D9B2-43F0-450A-B804-A12D1B0FD6AC}" type="pres">
      <dgm:prSet presAssocID="{D0A27E63-89F3-4376-84BF-1495881E96AF}" presName="textNode" presStyleLbl="node1" presStyleIdx="4" presStyleCnt="5">
        <dgm:presLayoutVars>
          <dgm:bulletEnabled val="1"/>
        </dgm:presLayoutVars>
      </dgm:prSet>
      <dgm:spPr/>
    </dgm:pt>
  </dgm:ptLst>
  <dgm:cxnLst>
    <dgm:cxn modelId="{AE8E9915-09E5-48EB-99D8-86D9BAA77A42}" srcId="{63D6CD1E-68D7-4E79-B2F3-B688C6B176FF}" destId="{253E0CFD-7AAD-4F0B-B4BF-09A351C59454}" srcOrd="2" destOrd="0" parTransId="{1359F11A-DE5B-40B6-8F30-7CCF7F67F78A}" sibTransId="{0C5CE607-9E06-4F34-8DE3-CF9EE4BF958E}"/>
    <dgm:cxn modelId="{E7001122-3C93-48C8-B062-35B84AE37DE0}" type="presOf" srcId="{253E0CFD-7AAD-4F0B-B4BF-09A351C59454}" destId="{ADAA5F86-8BC0-46BF-8B62-1AD4A5E83B32}" srcOrd="0" destOrd="0" presId="urn:microsoft.com/office/officeart/2005/8/layout/hProcess9"/>
    <dgm:cxn modelId="{16B09A38-BBE6-419F-A13F-BAFC62092341}" srcId="{63D6CD1E-68D7-4E79-B2F3-B688C6B176FF}" destId="{4F4D1508-1C00-4F94-97BF-5A07EB27F179}" srcOrd="3" destOrd="0" parTransId="{5B9C0CA3-1715-4AF6-B94A-B3FB622F7DBB}" sibTransId="{74220A3D-4CBF-4E1F-AC2B-A488078C6F23}"/>
    <dgm:cxn modelId="{D63E7542-EE3F-4D24-A4C3-83519C7D3AFA}" type="presOf" srcId="{63D6CD1E-68D7-4E79-B2F3-B688C6B176FF}" destId="{E821989F-0E4A-4E96-9D6D-41E5D612D6DE}" srcOrd="0" destOrd="0" presId="urn:microsoft.com/office/officeart/2005/8/layout/hProcess9"/>
    <dgm:cxn modelId="{053F4946-497A-4FBB-97FB-B8EC849247E2}" srcId="{63D6CD1E-68D7-4E79-B2F3-B688C6B176FF}" destId="{F545D5F4-EA19-4CF0-B76A-0B6FCD2EBB58}" srcOrd="1" destOrd="0" parTransId="{02219661-48B2-4198-AA02-B1FA46E79065}" sibTransId="{317149DB-95DB-45D5-8C0B-917E8C15BDF1}"/>
    <dgm:cxn modelId="{1A00C452-CAD9-4966-B327-CF5FAE7C5544}" type="presOf" srcId="{D0A27E63-89F3-4376-84BF-1495881E96AF}" destId="{ED48D9B2-43F0-450A-B804-A12D1B0FD6AC}" srcOrd="0" destOrd="0" presId="urn:microsoft.com/office/officeart/2005/8/layout/hProcess9"/>
    <dgm:cxn modelId="{BB052376-1944-4F59-BABF-17296DC4B141}" type="presOf" srcId="{F545D5F4-EA19-4CF0-B76A-0B6FCD2EBB58}" destId="{8ECF2E0C-B5AF-4798-A680-F033F58BFD83}" srcOrd="0" destOrd="0" presId="urn:microsoft.com/office/officeart/2005/8/layout/hProcess9"/>
    <dgm:cxn modelId="{C386AC57-BDA4-4C5A-92DF-46EEA84B4D60}" srcId="{63D6CD1E-68D7-4E79-B2F3-B688C6B176FF}" destId="{985E93A7-0117-4352-A138-805603246D82}" srcOrd="0" destOrd="0" parTransId="{4AB5B600-3B0F-4DA4-AB27-195D16B21F00}" sibTransId="{9B097C1C-CA2E-42CB-89F7-EDEEBEDCF9B2}"/>
    <dgm:cxn modelId="{26B15A79-72A3-4870-851F-312F10269C22}" srcId="{63D6CD1E-68D7-4E79-B2F3-B688C6B176FF}" destId="{D0A27E63-89F3-4376-84BF-1495881E96AF}" srcOrd="4" destOrd="0" parTransId="{09437B31-534B-448B-9C63-17CC5EF8F228}" sibTransId="{32424BF1-BB95-4C05-A9D2-1B2360E62CB9}"/>
    <dgm:cxn modelId="{180807EA-8F50-4EA6-9304-E8328D8FB638}" type="presOf" srcId="{4F4D1508-1C00-4F94-97BF-5A07EB27F179}" destId="{406D9C98-9894-4AD2-A337-D7C239EF87F0}" srcOrd="0" destOrd="0" presId="urn:microsoft.com/office/officeart/2005/8/layout/hProcess9"/>
    <dgm:cxn modelId="{9AF313FB-8E5C-4C67-AE77-26F203DD2128}" type="presOf" srcId="{985E93A7-0117-4352-A138-805603246D82}" destId="{8EBDD7F2-6147-49A3-81B9-C32255D1D1BE}" srcOrd="0" destOrd="0" presId="urn:microsoft.com/office/officeart/2005/8/layout/hProcess9"/>
    <dgm:cxn modelId="{CD9AEFCD-2456-4F00-9C64-4D93D449A0ED}" type="presParOf" srcId="{E821989F-0E4A-4E96-9D6D-41E5D612D6DE}" destId="{D8A227AE-5598-4C46-B8E3-436F9D9C1A19}" srcOrd="0" destOrd="0" presId="urn:microsoft.com/office/officeart/2005/8/layout/hProcess9"/>
    <dgm:cxn modelId="{00FF1906-8006-43A2-AFA3-40E485C1687C}" type="presParOf" srcId="{E821989F-0E4A-4E96-9D6D-41E5D612D6DE}" destId="{DFEF718A-8DDD-4DDB-9B71-8B5065472EA3}" srcOrd="1" destOrd="0" presId="urn:microsoft.com/office/officeart/2005/8/layout/hProcess9"/>
    <dgm:cxn modelId="{878DF2CF-B705-424F-A3FA-E8D45B3D3453}" type="presParOf" srcId="{DFEF718A-8DDD-4DDB-9B71-8B5065472EA3}" destId="{8EBDD7F2-6147-49A3-81B9-C32255D1D1BE}" srcOrd="0" destOrd="0" presId="urn:microsoft.com/office/officeart/2005/8/layout/hProcess9"/>
    <dgm:cxn modelId="{0ADE5EBC-98C7-41E4-87AA-F7E4161DF436}" type="presParOf" srcId="{DFEF718A-8DDD-4DDB-9B71-8B5065472EA3}" destId="{C51FE43B-5BD5-4069-8007-4C07DDAA1E58}" srcOrd="1" destOrd="0" presId="urn:microsoft.com/office/officeart/2005/8/layout/hProcess9"/>
    <dgm:cxn modelId="{B5F0F1AD-9F1F-419C-8EEE-FB902ED07DEE}" type="presParOf" srcId="{DFEF718A-8DDD-4DDB-9B71-8B5065472EA3}" destId="{8ECF2E0C-B5AF-4798-A680-F033F58BFD83}" srcOrd="2" destOrd="0" presId="urn:microsoft.com/office/officeart/2005/8/layout/hProcess9"/>
    <dgm:cxn modelId="{D77E09A8-BEBB-45ED-BC47-3E0DDE5D318C}" type="presParOf" srcId="{DFEF718A-8DDD-4DDB-9B71-8B5065472EA3}" destId="{DD0AD63D-A31B-49FB-B30A-ADA72D80D982}" srcOrd="3" destOrd="0" presId="urn:microsoft.com/office/officeart/2005/8/layout/hProcess9"/>
    <dgm:cxn modelId="{D5BA2630-A562-43EC-B4C5-16AC6AA8308D}" type="presParOf" srcId="{DFEF718A-8DDD-4DDB-9B71-8B5065472EA3}" destId="{ADAA5F86-8BC0-46BF-8B62-1AD4A5E83B32}" srcOrd="4" destOrd="0" presId="urn:microsoft.com/office/officeart/2005/8/layout/hProcess9"/>
    <dgm:cxn modelId="{15449FBB-3986-481B-BDCD-4014A8D851CB}" type="presParOf" srcId="{DFEF718A-8DDD-4DDB-9B71-8B5065472EA3}" destId="{58BDE11E-A578-457D-874E-3FCB3B837154}" srcOrd="5" destOrd="0" presId="urn:microsoft.com/office/officeart/2005/8/layout/hProcess9"/>
    <dgm:cxn modelId="{FE44867E-2A42-4798-B7BC-EB7AB5E5FB22}" type="presParOf" srcId="{DFEF718A-8DDD-4DDB-9B71-8B5065472EA3}" destId="{406D9C98-9894-4AD2-A337-D7C239EF87F0}" srcOrd="6" destOrd="0" presId="urn:microsoft.com/office/officeart/2005/8/layout/hProcess9"/>
    <dgm:cxn modelId="{0B6F8FD8-8F9C-4E1F-A542-074035EEBDC2}" type="presParOf" srcId="{DFEF718A-8DDD-4DDB-9B71-8B5065472EA3}" destId="{EAB9B05D-25DF-440C-B44E-BCC151E2F2C4}" srcOrd="7" destOrd="0" presId="urn:microsoft.com/office/officeart/2005/8/layout/hProcess9"/>
    <dgm:cxn modelId="{88C9264D-1331-4CF5-8B7A-805014E922B3}" type="presParOf" srcId="{DFEF718A-8DDD-4DDB-9B71-8B5065472EA3}" destId="{ED48D9B2-43F0-450A-B804-A12D1B0FD6A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D6CD1E-68D7-4E79-B2F3-B688C6B176FF}" type="doc">
      <dgm:prSet loTypeId="urn:microsoft.com/office/officeart/2005/8/layout/hProcess9" loCatId="process" qsTypeId="urn:microsoft.com/office/officeart/2005/8/quickstyle/simple1" qsCatId="simple" csTypeId="urn:microsoft.com/office/officeart/2005/8/colors/accent1_2" csCatId="accent1" phldr="1"/>
      <dgm:spPr/>
    </dgm:pt>
    <dgm:pt modelId="{985E93A7-0117-4352-A138-805603246D82}">
      <dgm:prSet phldrT="[Texte]"/>
      <dgm:spPr>
        <a:solidFill>
          <a:srgbClr val="002060"/>
        </a:solidFill>
      </dgm:spPr>
      <dgm:t>
        <a:bodyPr/>
        <a:lstStyle/>
        <a:p>
          <a:r>
            <a:rPr lang="fr-FR" b="1" dirty="0"/>
            <a:t>Niveau 1 : fonction achat « primaire »</a:t>
          </a:r>
        </a:p>
      </dgm:t>
    </dgm:pt>
    <dgm:pt modelId="{4AB5B600-3B0F-4DA4-AB27-195D16B21F00}" type="parTrans" cxnId="{C386AC57-BDA4-4C5A-92DF-46EEA84B4D60}">
      <dgm:prSet/>
      <dgm:spPr/>
      <dgm:t>
        <a:bodyPr/>
        <a:lstStyle/>
        <a:p>
          <a:endParaRPr lang="fr-FR"/>
        </a:p>
      </dgm:t>
    </dgm:pt>
    <dgm:pt modelId="{9B097C1C-CA2E-42CB-89F7-EDEEBEDCF9B2}" type="sibTrans" cxnId="{C386AC57-BDA4-4C5A-92DF-46EEA84B4D60}">
      <dgm:prSet/>
      <dgm:spPr/>
      <dgm:t>
        <a:bodyPr/>
        <a:lstStyle/>
        <a:p>
          <a:endParaRPr lang="fr-FR"/>
        </a:p>
      </dgm:t>
    </dgm:pt>
    <dgm:pt modelId="{F545D5F4-EA19-4CF0-B76A-0B6FCD2EBB58}">
      <dgm:prSet phldrT="[Texte]"/>
      <dgm:spPr>
        <a:solidFill>
          <a:srgbClr val="002060"/>
        </a:solidFill>
      </dgm:spPr>
      <dgm:t>
        <a:bodyPr/>
        <a:lstStyle/>
        <a:p>
          <a:r>
            <a:rPr lang="fr-FR" b="1" dirty="0"/>
            <a:t>Niveau 2 : fonction achat administrative</a:t>
          </a:r>
        </a:p>
      </dgm:t>
    </dgm:pt>
    <dgm:pt modelId="{02219661-48B2-4198-AA02-B1FA46E79065}" type="parTrans" cxnId="{053F4946-497A-4FBB-97FB-B8EC849247E2}">
      <dgm:prSet/>
      <dgm:spPr/>
      <dgm:t>
        <a:bodyPr/>
        <a:lstStyle/>
        <a:p>
          <a:endParaRPr lang="fr-FR"/>
        </a:p>
      </dgm:t>
    </dgm:pt>
    <dgm:pt modelId="{317149DB-95DB-45D5-8C0B-917E8C15BDF1}" type="sibTrans" cxnId="{053F4946-497A-4FBB-97FB-B8EC849247E2}">
      <dgm:prSet/>
      <dgm:spPr/>
      <dgm:t>
        <a:bodyPr/>
        <a:lstStyle/>
        <a:p>
          <a:endParaRPr lang="fr-FR"/>
        </a:p>
      </dgm:t>
    </dgm:pt>
    <dgm:pt modelId="{253E0CFD-7AAD-4F0B-B4BF-09A351C59454}">
      <dgm:prSet phldrT="[Texte]"/>
      <dgm:spPr>
        <a:solidFill>
          <a:srgbClr val="002060"/>
        </a:solidFill>
      </dgm:spPr>
      <dgm:t>
        <a:bodyPr/>
        <a:lstStyle/>
        <a:p>
          <a:r>
            <a:rPr lang="fr-FR" b="1" dirty="0"/>
            <a:t>Niveau 3 : </a:t>
          </a:r>
          <a:r>
            <a:rPr lang="fr-FR" b="1" dirty="0" err="1"/>
            <a:t>Cost</a:t>
          </a:r>
          <a:r>
            <a:rPr lang="fr-FR" b="1" dirty="0"/>
            <a:t> </a:t>
          </a:r>
          <a:r>
            <a:rPr lang="fr-FR" b="1" dirty="0" err="1"/>
            <a:t>killing</a:t>
          </a:r>
          <a:endParaRPr lang="fr-FR" b="1" dirty="0"/>
        </a:p>
      </dgm:t>
    </dgm:pt>
    <dgm:pt modelId="{1359F11A-DE5B-40B6-8F30-7CCF7F67F78A}" type="parTrans" cxnId="{AE8E9915-09E5-48EB-99D8-86D9BAA77A42}">
      <dgm:prSet/>
      <dgm:spPr/>
      <dgm:t>
        <a:bodyPr/>
        <a:lstStyle/>
        <a:p>
          <a:endParaRPr lang="fr-FR"/>
        </a:p>
      </dgm:t>
    </dgm:pt>
    <dgm:pt modelId="{0C5CE607-9E06-4F34-8DE3-CF9EE4BF958E}" type="sibTrans" cxnId="{AE8E9915-09E5-48EB-99D8-86D9BAA77A42}">
      <dgm:prSet/>
      <dgm:spPr/>
      <dgm:t>
        <a:bodyPr/>
        <a:lstStyle/>
        <a:p>
          <a:endParaRPr lang="fr-FR"/>
        </a:p>
      </dgm:t>
    </dgm:pt>
    <dgm:pt modelId="{4F4D1508-1C00-4F94-97BF-5A07EB27F179}">
      <dgm:prSet phldrT="[Texte]"/>
      <dgm:spPr>
        <a:solidFill>
          <a:srgbClr val="002060"/>
        </a:solidFill>
      </dgm:spPr>
      <dgm:t>
        <a:bodyPr/>
        <a:lstStyle/>
        <a:p>
          <a:r>
            <a:rPr lang="fr-FR" b="1" dirty="0"/>
            <a:t>Niveau 4 : Fonction achat orientée TCO (Total </a:t>
          </a:r>
          <a:r>
            <a:rPr lang="fr-FR" b="1" dirty="0" err="1"/>
            <a:t>Cost</a:t>
          </a:r>
          <a:r>
            <a:rPr lang="fr-FR" b="1" dirty="0"/>
            <a:t> of </a:t>
          </a:r>
          <a:r>
            <a:rPr lang="fr-FR" b="1" dirty="0" err="1"/>
            <a:t>Ownership</a:t>
          </a:r>
          <a:r>
            <a:rPr lang="fr-FR" b="1" dirty="0"/>
            <a:t>)</a:t>
          </a:r>
        </a:p>
      </dgm:t>
    </dgm:pt>
    <dgm:pt modelId="{5B9C0CA3-1715-4AF6-B94A-B3FB622F7DBB}" type="parTrans" cxnId="{16B09A38-BBE6-419F-A13F-BAFC62092341}">
      <dgm:prSet/>
      <dgm:spPr/>
      <dgm:t>
        <a:bodyPr/>
        <a:lstStyle/>
        <a:p>
          <a:endParaRPr lang="fr-FR"/>
        </a:p>
      </dgm:t>
    </dgm:pt>
    <dgm:pt modelId="{74220A3D-4CBF-4E1F-AC2B-A488078C6F23}" type="sibTrans" cxnId="{16B09A38-BBE6-419F-A13F-BAFC62092341}">
      <dgm:prSet/>
      <dgm:spPr/>
      <dgm:t>
        <a:bodyPr/>
        <a:lstStyle/>
        <a:p>
          <a:endParaRPr lang="fr-FR"/>
        </a:p>
      </dgm:t>
    </dgm:pt>
    <dgm:pt modelId="{D0A27E63-89F3-4376-84BF-1495881E96AF}">
      <dgm:prSet phldrT="[Texte]"/>
      <dgm:spPr>
        <a:solidFill>
          <a:srgbClr val="002060"/>
        </a:solidFill>
      </dgm:spPr>
      <dgm:t>
        <a:bodyPr/>
        <a:lstStyle/>
        <a:p>
          <a:r>
            <a:rPr lang="fr-FR" b="1" dirty="0"/>
            <a:t>Niveau 5 : Fonction achat orientée TVO (Total Value </a:t>
          </a:r>
          <a:r>
            <a:rPr lang="fr-FR" b="1" dirty="0" err="1"/>
            <a:t>Ownership</a:t>
          </a:r>
          <a:r>
            <a:rPr lang="fr-FR" b="1" dirty="0"/>
            <a:t>).</a:t>
          </a:r>
        </a:p>
      </dgm:t>
    </dgm:pt>
    <dgm:pt modelId="{09437B31-534B-448B-9C63-17CC5EF8F228}" type="parTrans" cxnId="{26B15A79-72A3-4870-851F-312F10269C22}">
      <dgm:prSet/>
      <dgm:spPr/>
      <dgm:t>
        <a:bodyPr/>
        <a:lstStyle/>
        <a:p>
          <a:endParaRPr lang="fr-FR"/>
        </a:p>
      </dgm:t>
    </dgm:pt>
    <dgm:pt modelId="{32424BF1-BB95-4C05-A9D2-1B2360E62CB9}" type="sibTrans" cxnId="{26B15A79-72A3-4870-851F-312F10269C22}">
      <dgm:prSet/>
      <dgm:spPr/>
      <dgm:t>
        <a:bodyPr/>
        <a:lstStyle/>
        <a:p>
          <a:endParaRPr lang="fr-FR"/>
        </a:p>
      </dgm:t>
    </dgm:pt>
    <dgm:pt modelId="{E821989F-0E4A-4E96-9D6D-41E5D612D6DE}" type="pres">
      <dgm:prSet presAssocID="{63D6CD1E-68D7-4E79-B2F3-B688C6B176FF}" presName="CompostProcess" presStyleCnt="0">
        <dgm:presLayoutVars>
          <dgm:dir/>
          <dgm:resizeHandles val="exact"/>
        </dgm:presLayoutVars>
      </dgm:prSet>
      <dgm:spPr/>
    </dgm:pt>
    <dgm:pt modelId="{D8A227AE-5598-4C46-B8E3-436F9D9C1A19}" type="pres">
      <dgm:prSet presAssocID="{63D6CD1E-68D7-4E79-B2F3-B688C6B176FF}" presName="arrow" presStyleLbl="bgShp" presStyleIdx="0" presStyleCnt="1" custScaleX="117647" custScaleY="82609"/>
      <dgm:spPr/>
    </dgm:pt>
    <dgm:pt modelId="{DFEF718A-8DDD-4DDB-9B71-8B5065472EA3}" type="pres">
      <dgm:prSet presAssocID="{63D6CD1E-68D7-4E79-B2F3-B688C6B176FF}" presName="linearProcess" presStyleCnt="0"/>
      <dgm:spPr/>
    </dgm:pt>
    <dgm:pt modelId="{8EBDD7F2-6147-49A3-81B9-C32255D1D1BE}" type="pres">
      <dgm:prSet presAssocID="{985E93A7-0117-4352-A138-805603246D82}" presName="textNode" presStyleLbl="node1" presStyleIdx="0" presStyleCnt="5">
        <dgm:presLayoutVars>
          <dgm:bulletEnabled val="1"/>
        </dgm:presLayoutVars>
      </dgm:prSet>
      <dgm:spPr/>
    </dgm:pt>
    <dgm:pt modelId="{C51FE43B-5BD5-4069-8007-4C07DDAA1E58}" type="pres">
      <dgm:prSet presAssocID="{9B097C1C-CA2E-42CB-89F7-EDEEBEDCF9B2}" presName="sibTrans" presStyleCnt="0"/>
      <dgm:spPr/>
    </dgm:pt>
    <dgm:pt modelId="{8ECF2E0C-B5AF-4798-A680-F033F58BFD83}" type="pres">
      <dgm:prSet presAssocID="{F545D5F4-EA19-4CF0-B76A-0B6FCD2EBB58}" presName="textNode" presStyleLbl="node1" presStyleIdx="1" presStyleCnt="5">
        <dgm:presLayoutVars>
          <dgm:bulletEnabled val="1"/>
        </dgm:presLayoutVars>
      </dgm:prSet>
      <dgm:spPr/>
    </dgm:pt>
    <dgm:pt modelId="{DD0AD63D-A31B-49FB-B30A-ADA72D80D982}" type="pres">
      <dgm:prSet presAssocID="{317149DB-95DB-45D5-8C0B-917E8C15BDF1}" presName="sibTrans" presStyleCnt="0"/>
      <dgm:spPr/>
    </dgm:pt>
    <dgm:pt modelId="{ADAA5F86-8BC0-46BF-8B62-1AD4A5E83B32}" type="pres">
      <dgm:prSet presAssocID="{253E0CFD-7AAD-4F0B-B4BF-09A351C59454}" presName="textNode" presStyleLbl="node1" presStyleIdx="2" presStyleCnt="5">
        <dgm:presLayoutVars>
          <dgm:bulletEnabled val="1"/>
        </dgm:presLayoutVars>
      </dgm:prSet>
      <dgm:spPr/>
    </dgm:pt>
    <dgm:pt modelId="{58BDE11E-A578-457D-874E-3FCB3B837154}" type="pres">
      <dgm:prSet presAssocID="{0C5CE607-9E06-4F34-8DE3-CF9EE4BF958E}" presName="sibTrans" presStyleCnt="0"/>
      <dgm:spPr/>
    </dgm:pt>
    <dgm:pt modelId="{406D9C98-9894-4AD2-A337-D7C239EF87F0}" type="pres">
      <dgm:prSet presAssocID="{4F4D1508-1C00-4F94-97BF-5A07EB27F179}" presName="textNode" presStyleLbl="node1" presStyleIdx="3" presStyleCnt="5">
        <dgm:presLayoutVars>
          <dgm:bulletEnabled val="1"/>
        </dgm:presLayoutVars>
      </dgm:prSet>
      <dgm:spPr/>
    </dgm:pt>
    <dgm:pt modelId="{EAB9B05D-25DF-440C-B44E-BCC151E2F2C4}" type="pres">
      <dgm:prSet presAssocID="{74220A3D-4CBF-4E1F-AC2B-A488078C6F23}" presName="sibTrans" presStyleCnt="0"/>
      <dgm:spPr/>
    </dgm:pt>
    <dgm:pt modelId="{ED48D9B2-43F0-450A-B804-A12D1B0FD6AC}" type="pres">
      <dgm:prSet presAssocID="{D0A27E63-89F3-4376-84BF-1495881E96AF}" presName="textNode" presStyleLbl="node1" presStyleIdx="4" presStyleCnt="5">
        <dgm:presLayoutVars>
          <dgm:bulletEnabled val="1"/>
        </dgm:presLayoutVars>
      </dgm:prSet>
      <dgm:spPr/>
    </dgm:pt>
  </dgm:ptLst>
  <dgm:cxnLst>
    <dgm:cxn modelId="{AE8E9915-09E5-48EB-99D8-86D9BAA77A42}" srcId="{63D6CD1E-68D7-4E79-B2F3-B688C6B176FF}" destId="{253E0CFD-7AAD-4F0B-B4BF-09A351C59454}" srcOrd="2" destOrd="0" parTransId="{1359F11A-DE5B-40B6-8F30-7CCF7F67F78A}" sibTransId="{0C5CE607-9E06-4F34-8DE3-CF9EE4BF958E}"/>
    <dgm:cxn modelId="{16B09A38-BBE6-419F-A13F-BAFC62092341}" srcId="{63D6CD1E-68D7-4E79-B2F3-B688C6B176FF}" destId="{4F4D1508-1C00-4F94-97BF-5A07EB27F179}" srcOrd="3" destOrd="0" parTransId="{5B9C0CA3-1715-4AF6-B94A-B3FB622F7DBB}" sibTransId="{74220A3D-4CBF-4E1F-AC2B-A488078C6F23}"/>
    <dgm:cxn modelId="{053F4946-497A-4FBB-97FB-B8EC849247E2}" srcId="{63D6CD1E-68D7-4E79-B2F3-B688C6B176FF}" destId="{F545D5F4-EA19-4CF0-B76A-0B6FCD2EBB58}" srcOrd="1" destOrd="0" parTransId="{02219661-48B2-4198-AA02-B1FA46E79065}" sibTransId="{317149DB-95DB-45D5-8C0B-917E8C15BDF1}"/>
    <dgm:cxn modelId="{75F41C6E-ACDB-4FF9-843F-33F317ADFDDA}" type="presOf" srcId="{F545D5F4-EA19-4CF0-B76A-0B6FCD2EBB58}" destId="{8ECF2E0C-B5AF-4798-A680-F033F58BFD83}" srcOrd="0" destOrd="0" presId="urn:microsoft.com/office/officeart/2005/8/layout/hProcess9"/>
    <dgm:cxn modelId="{C386AC57-BDA4-4C5A-92DF-46EEA84B4D60}" srcId="{63D6CD1E-68D7-4E79-B2F3-B688C6B176FF}" destId="{985E93A7-0117-4352-A138-805603246D82}" srcOrd="0" destOrd="0" parTransId="{4AB5B600-3B0F-4DA4-AB27-195D16B21F00}" sibTransId="{9B097C1C-CA2E-42CB-89F7-EDEEBEDCF9B2}"/>
    <dgm:cxn modelId="{26B15A79-72A3-4870-851F-312F10269C22}" srcId="{63D6CD1E-68D7-4E79-B2F3-B688C6B176FF}" destId="{D0A27E63-89F3-4376-84BF-1495881E96AF}" srcOrd="4" destOrd="0" parTransId="{09437B31-534B-448B-9C63-17CC5EF8F228}" sibTransId="{32424BF1-BB95-4C05-A9D2-1B2360E62CB9}"/>
    <dgm:cxn modelId="{C4536C8E-9143-4008-B6FD-0F842939B927}" type="presOf" srcId="{D0A27E63-89F3-4376-84BF-1495881E96AF}" destId="{ED48D9B2-43F0-450A-B804-A12D1B0FD6AC}" srcOrd="0" destOrd="0" presId="urn:microsoft.com/office/officeart/2005/8/layout/hProcess9"/>
    <dgm:cxn modelId="{A0A20292-4284-46E3-9060-287680FEEE43}" type="presOf" srcId="{253E0CFD-7AAD-4F0B-B4BF-09A351C59454}" destId="{ADAA5F86-8BC0-46BF-8B62-1AD4A5E83B32}" srcOrd="0" destOrd="0" presId="urn:microsoft.com/office/officeart/2005/8/layout/hProcess9"/>
    <dgm:cxn modelId="{B0EDDEA3-54AB-4EC3-85F3-6687BFBC479F}" type="presOf" srcId="{63D6CD1E-68D7-4E79-B2F3-B688C6B176FF}" destId="{E821989F-0E4A-4E96-9D6D-41E5D612D6DE}" srcOrd="0" destOrd="0" presId="urn:microsoft.com/office/officeart/2005/8/layout/hProcess9"/>
    <dgm:cxn modelId="{DCFA34D4-80D2-4C47-8644-CA8731CE8455}" type="presOf" srcId="{985E93A7-0117-4352-A138-805603246D82}" destId="{8EBDD7F2-6147-49A3-81B9-C32255D1D1BE}" srcOrd="0" destOrd="0" presId="urn:microsoft.com/office/officeart/2005/8/layout/hProcess9"/>
    <dgm:cxn modelId="{72E904DC-6821-430A-801D-E0741F47937A}" type="presOf" srcId="{4F4D1508-1C00-4F94-97BF-5A07EB27F179}" destId="{406D9C98-9894-4AD2-A337-D7C239EF87F0}" srcOrd="0" destOrd="0" presId="urn:microsoft.com/office/officeart/2005/8/layout/hProcess9"/>
    <dgm:cxn modelId="{9B336500-D232-4345-869D-2361CA939BC4}" type="presParOf" srcId="{E821989F-0E4A-4E96-9D6D-41E5D612D6DE}" destId="{D8A227AE-5598-4C46-B8E3-436F9D9C1A19}" srcOrd="0" destOrd="0" presId="urn:microsoft.com/office/officeart/2005/8/layout/hProcess9"/>
    <dgm:cxn modelId="{5010A47E-E4FA-4AD3-B53C-A5247326A2E3}" type="presParOf" srcId="{E821989F-0E4A-4E96-9D6D-41E5D612D6DE}" destId="{DFEF718A-8DDD-4DDB-9B71-8B5065472EA3}" srcOrd="1" destOrd="0" presId="urn:microsoft.com/office/officeart/2005/8/layout/hProcess9"/>
    <dgm:cxn modelId="{1F28E6DC-C3F6-4271-9010-A80900CB45DB}" type="presParOf" srcId="{DFEF718A-8DDD-4DDB-9B71-8B5065472EA3}" destId="{8EBDD7F2-6147-49A3-81B9-C32255D1D1BE}" srcOrd="0" destOrd="0" presId="urn:microsoft.com/office/officeart/2005/8/layout/hProcess9"/>
    <dgm:cxn modelId="{B3503F25-ED06-4635-A288-EC9D327CE40A}" type="presParOf" srcId="{DFEF718A-8DDD-4DDB-9B71-8B5065472EA3}" destId="{C51FE43B-5BD5-4069-8007-4C07DDAA1E58}" srcOrd="1" destOrd="0" presId="urn:microsoft.com/office/officeart/2005/8/layout/hProcess9"/>
    <dgm:cxn modelId="{3961C8BD-F26A-473B-B12A-4442F0BA29A3}" type="presParOf" srcId="{DFEF718A-8DDD-4DDB-9B71-8B5065472EA3}" destId="{8ECF2E0C-B5AF-4798-A680-F033F58BFD83}" srcOrd="2" destOrd="0" presId="urn:microsoft.com/office/officeart/2005/8/layout/hProcess9"/>
    <dgm:cxn modelId="{CDCCAD12-EF9A-45B7-8C75-9F02B1976B91}" type="presParOf" srcId="{DFEF718A-8DDD-4DDB-9B71-8B5065472EA3}" destId="{DD0AD63D-A31B-49FB-B30A-ADA72D80D982}" srcOrd="3" destOrd="0" presId="urn:microsoft.com/office/officeart/2005/8/layout/hProcess9"/>
    <dgm:cxn modelId="{77996A43-33B9-4BB0-9151-E7BFD9D02181}" type="presParOf" srcId="{DFEF718A-8DDD-4DDB-9B71-8B5065472EA3}" destId="{ADAA5F86-8BC0-46BF-8B62-1AD4A5E83B32}" srcOrd="4" destOrd="0" presId="urn:microsoft.com/office/officeart/2005/8/layout/hProcess9"/>
    <dgm:cxn modelId="{4C1233CD-4631-4DD3-B083-00C9F080F2A0}" type="presParOf" srcId="{DFEF718A-8DDD-4DDB-9B71-8B5065472EA3}" destId="{58BDE11E-A578-457D-874E-3FCB3B837154}" srcOrd="5" destOrd="0" presId="urn:microsoft.com/office/officeart/2005/8/layout/hProcess9"/>
    <dgm:cxn modelId="{76245895-6A86-4DEF-836A-C1B3B7D9CA87}" type="presParOf" srcId="{DFEF718A-8DDD-4DDB-9B71-8B5065472EA3}" destId="{406D9C98-9894-4AD2-A337-D7C239EF87F0}" srcOrd="6" destOrd="0" presId="urn:microsoft.com/office/officeart/2005/8/layout/hProcess9"/>
    <dgm:cxn modelId="{FBAE88B1-8BE5-411B-87B1-AB404396F0D7}" type="presParOf" srcId="{DFEF718A-8DDD-4DDB-9B71-8B5065472EA3}" destId="{EAB9B05D-25DF-440C-B44E-BCC151E2F2C4}" srcOrd="7" destOrd="0" presId="urn:microsoft.com/office/officeart/2005/8/layout/hProcess9"/>
    <dgm:cxn modelId="{8DAEF4CF-3869-4A25-AFF2-AB6B0CCBED93}" type="presParOf" srcId="{DFEF718A-8DDD-4DDB-9B71-8B5065472EA3}" destId="{ED48D9B2-43F0-450A-B804-A12D1B0FD6A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E63F4A-A6ED-4550-90B3-CCE68D038C2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D73E36EF-6AEE-4FC7-BE5A-C1625FFD3B5B}">
      <dgm:prSet phldrT="[Texte]"/>
      <dgm:spPr>
        <a:solidFill>
          <a:srgbClr val="002060"/>
        </a:solidFill>
      </dgm:spPr>
      <dgm:t>
        <a:bodyPr/>
        <a:lstStyle/>
        <a:p>
          <a:r>
            <a:rPr lang="fr-FR" b="1" dirty="0"/>
            <a:t>Industries</a:t>
          </a:r>
        </a:p>
      </dgm:t>
    </dgm:pt>
    <dgm:pt modelId="{CCAF131B-4010-4808-93E5-099369BF0159}" type="parTrans" cxnId="{8BF4DF4F-A33A-4BB8-AC7A-80321A387309}">
      <dgm:prSet/>
      <dgm:spPr/>
      <dgm:t>
        <a:bodyPr/>
        <a:lstStyle/>
        <a:p>
          <a:endParaRPr lang="fr-FR"/>
        </a:p>
      </dgm:t>
    </dgm:pt>
    <dgm:pt modelId="{3B7ED04B-44FD-477A-BD47-4F1C7345909A}" type="sibTrans" cxnId="{8BF4DF4F-A33A-4BB8-AC7A-80321A387309}">
      <dgm:prSet/>
      <dgm:spPr/>
      <dgm:t>
        <a:bodyPr/>
        <a:lstStyle/>
        <a:p>
          <a:endParaRPr lang="fr-FR"/>
        </a:p>
      </dgm:t>
    </dgm:pt>
    <dgm:pt modelId="{C89EDD90-1C51-4842-AE9B-0551F77B32A1}">
      <dgm:prSet phldrT="[Texte]" custT="1"/>
      <dgm:spPr>
        <a:solidFill>
          <a:schemeClr val="bg2">
            <a:lumMod val="20000"/>
            <a:lumOff val="80000"/>
            <a:alpha val="90000"/>
          </a:schemeClr>
        </a:solidFill>
      </dgm:spPr>
      <dgm:t>
        <a:bodyPr/>
        <a:lstStyle/>
        <a:p>
          <a:r>
            <a:rPr lang="fr-FR" sz="1800" b="1" dirty="0"/>
            <a:t>70 to 85%</a:t>
          </a:r>
        </a:p>
      </dgm:t>
    </dgm:pt>
    <dgm:pt modelId="{CB5F9E0A-D1B2-4D22-B975-BA141356D49D}" type="parTrans" cxnId="{B6FF5E81-0874-4EB3-A714-883856A91E42}">
      <dgm:prSet/>
      <dgm:spPr/>
      <dgm:t>
        <a:bodyPr/>
        <a:lstStyle/>
        <a:p>
          <a:endParaRPr lang="fr-FR"/>
        </a:p>
      </dgm:t>
    </dgm:pt>
    <dgm:pt modelId="{B4C547E7-2FAB-408D-BAF1-75AFF485C125}" type="sibTrans" cxnId="{B6FF5E81-0874-4EB3-A714-883856A91E42}">
      <dgm:prSet/>
      <dgm:spPr/>
      <dgm:t>
        <a:bodyPr/>
        <a:lstStyle/>
        <a:p>
          <a:endParaRPr lang="fr-FR"/>
        </a:p>
      </dgm:t>
    </dgm:pt>
    <dgm:pt modelId="{E64492F6-8169-4923-9511-00A2A7DA3F6F}">
      <dgm:prSet phldrT="[Texte]"/>
      <dgm:spPr>
        <a:solidFill>
          <a:srgbClr val="002060"/>
        </a:solidFill>
      </dgm:spPr>
      <dgm:t>
        <a:bodyPr/>
        <a:lstStyle/>
        <a:p>
          <a:r>
            <a:rPr lang="fr-FR" b="1" dirty="0"/>
            <a:t>Services</a:t>
          </a:r>
        </a:p>
      </dgm:t>
    </dgm:pt>
    <dgm:pt modelId="{F5713473-71BD-443D-8852-43545A01D67E}" type="parTrans" cxnId="{2FC13654-ECF0-4093-9474-95969E4E14DB}">
      <dgm:prSet/>
      <dgm:spPr/>
      <dgm:t>
        <a:bodyPr/>
        <a:lstStyle/>
        <a:p>
          <a:endParaRPr lang="fr-FR"/>
        </a:p>
      </dgm:t>
    </dgm:pt>
    <dgm:pt modelId="{6FB187B3-0FF2-4721-8F02-9700C0323772}" type="sibTrans" cxnId="{2FC13654-ECF0-4093-9474-95969E4E14DB}">
      <dgm:prSet/>
      <dgm:spPr/>
      <dgm:t>
        <a:bodyPr/>
        <a:lstStyle/>
        <a:p>
          <a:endParaRPr lang="fr-FR"/>
        </a:p>
      </dgm:t>
    </dgm:pt>
    <dgm:pt modelId="{D97B3C80-89DE-4D46-AAE2-9A5C2AE556EC}">
      <dgm:prSet phldrT="[Texte]" custT="1"/>
      <dgm:spPr>
        <a:solidFill>
          <a:schemeClr val="bg2">
            <a:lumMod val="20000"/>
            <a:lumOff val="80000"/>
            <a:alpha val="90000"/>
          </a:schemeClr>
        </a:solidFill>
      </dgm:spPr>
      <dgm:t>
        <a:bodyPr/>
        <a:lstStyle/>
        <a:p>
          <a:r>
            <a:rPr lang="fr-FR" sz="1800" b="1" dirty="0"/>
            <a:t>50 to 60%</a:t>
          </a:r>
        </a:p>
      </dgm:t>
    </dgm:pt>
    <dgm:pt modelId="{5F4C6371-D567-48B0-BB3B-AC228FA976BE}" type="parTrans" cxnId="{7EB19850-5503-4C0D-915E-A2B9224A514F}">
      <dgm:prSet/>
      <dgm:spPr/>
      <dgm:t>
        <a:bodyPr/>
        <a:lstStyle/>
        <a:p>
          <a:endParaRPr lang="fr-FR"/>
        </a:p>
      </dgm:t>
    </dgm:pt>
    <dgm:pt modelId="{8B8FCBA3-3018-4B26-9D73-C4733592D315}" type="sibTrans" cxnId="{7EB19850-5503-4C0D-915E-A2B9224A514F}">
      <dgm:prSet/>
      <dgm:spPr/>
      <dgm:t>
        <a:bodyPr/>
        <a:lstStyle/>
        <a:p>
          <a:endParaRPr lang="fr-FR"/>
        </a:p>
      </dgm:t>
    </dgm:pt>
    <dgm:pt modelId="{5ABA7AB4-0A42-49E0-A14C-7E2A59F65836}">
      <dgm:prSet phldrT="[Texte]"/>
      <dgm:spPr>
        <a:solidFill>
          <a:srgbClr val="002060"/>
        </a:solidFill>
      </dgm:spPr>
      <dgm:t>
        <a:bodyPr/>
        <a:lstStyle/>
        <a:p>
          <a:r>
            <a:rPr lang="fr-FR" b="1" dirty="0"/>
            <a:t>Distribution</a:t>
          </a:r>
        </a:p>
      </dgm:t>
    </dgm:pt>
    <dgm:pt modelId="{4398C36D-0DBB-4E3D-BD2F-3793CC383381}" type="parTrans" cxnId="{2BBAEFE2-FDDC-4E33-A6BA-F6F140D1E35D}">
      <dgm:prSet/>
      <dgm:spPr/>
      <dgm:t>
        <a:bodyPr/>
        <a:lstStyle/>
        <a:p>
          <a:endParaRPr lang="fr-FR"/>
        </a:p>
      </dgm:t>
    </dgm:pt>
    <dgm:pt modelId="{79B43812-A421-4F31-9936-AB7D151F76BE}" type="sibTrans" cxnId="{2BBAEFE2-FDDC-4E33-A6BA-F6F140D1E35D}">
      <dgm:prSet/>
      <dgm:spPr/>
      <dgm:t>
        <a:bodyPr/>
        <a:lstStyle/>
        <a:p>
          <a:endParaRPr lang="fr-FR"/>
        </a:p>
      </dgm:t>
    </dgm:pt>
    <dgm:pt modelId="{8B5485DB-C7FF-4ED4-BAD1-5A572BDAAB30}">
      <dgm:prSet custT="1"/>
      <dgm:spPr>
        <a:solidFill>
          <a:schemeClr val="bg2">
            <a:lumMod val="20000"/>
            <a:lumOff val="80000"/>
            <a:alpha val="90000"/>
          </a:schemeClr>
        </a:solidFill>
      </dgm:spPr>
      <dgm:t>
        <a:bodyPr/>
        <a:lstStyle/>
        <a:p>
          <a:r>
            <a:rPr lang="fr-FR" sz="1800" b="1" dirty="0"/>
            <a:t>85 to 90%</a:t>
          </a:r>
        </a:p>
      </dgm:t>
    </dgm:pt>
    <dgm:pt modelId="{508987E9-5E62-4AFE-A906-7E7C729AC945}" type="parTrans" cxnId="{824F7449-4503-47CD-A391-4651F3D787FB}">
      <dgm:prSet/>
      <dgm:spPr/>
      <dgm:t>
        <a:bodyPr/>
        <a:lstStyle/>
        <a:p>
          <a:endParaRPr lang="fr-FR"/>
        </a:p>
      </dgm:t>
    </dgm:pt>
    <dgm:pt modelId="{93234E1B-5080-44DB-A022-FD88C4D99B53}" type="sibTrans" cxnId="{824F7449-4503-47CD-A391-4651F3D787FB}">
      <dgm:prSet/>
      <dgm:spPr/>
      <dgm:t>
        <a:bodyPr/>
        <a:lstStyle/>
        <a:p>
          <a:endParaRPr lang="fr-FR"/>
        </a:p>
      </dgm:t>
    </dgm:pt>
    <dgm:pt modelId="{33FF0138-AD85-4A72-89E4-C9A22B2402C4}">
      <dgm:prSet/>
      <dgm:spPr>
        <a:solidFill>
          <a:srgbClr val="002060"/>
        </a:solidFill>
      </dgm:spPr>
      <dgm:t>
        <a:bodyPr/>
        <a:lstStyle/>
        <a:p>
          <a:r>
            <a:rPr lang="fr-FR" b="1" dirty="0"/>
            <a:t>Industrie</a:t>
          </a:r>
          <a:r>
            <a:rPr lang="fr-FR" b="1" baseline="0" dirty="0"/>
            <a:t> du luxe</a:t>
          </a:r>
          <a:endParaRPr lang="fr-FR" b="1" dirty="0"/>
        </a:p>
      </dgm:t>
    </dgm:pt>
    <dgm:pt modelId="{6545B519-4798-45A6-8188-4DFD44EAACDE}" type="parTrans" cxnId="{88731ED4-114B-4355-8B0F-3CCA8FA0CC22}">
      <dgm:prSet/>
      <dgm:spPr/>
      <dgm:t>
        <a:bodyPr/>
        <a:lstStyle/>
        <a:p>
          <a:endParaRPr lang="fr-FR"/>
        </a:p>
      </dgm:t>
    </dgm:pt>
    <dgm:pt modelId="{8510F082-96C3-466F-98D0-732BE80DCE56}" type="sibTrans" cxnId="{88731ED4-114B-4355-8B0F-3CCA8FA0CC22}">
      <dgm:prSet/>
      <dgm:spPr/>
      <dgm:t>
        <a:bodyPr/>
        <a:lstStyle/>
        <a:p>
          <a:endParaRPr lang="fr-FR"/>
        </a:p>
      </dgm:t>
    </dgm:pt>
    <dgm:pt modelId="{677485B7-1A66-48EE-AB7A-2BE0597A4696}">
      <dgm:prSet custT="1"/>
      <dgm:spPr>
        <a:solidFill>
          <a:schemeClr val="bg2">
            <a:lumMod val="20000"/>
            <a:lumOff val="80000"/>
            <a:alpha val="90000"/>
          </a:schemeClr>
        </a:solidFill>
      </dgm:spPr>
      <dgm:t>
        <a:bodyPr/>
        <a:lstStyle/>
        <a:p>
          <a:r>
            <a:rPr lang="fr-FR" sz="1800" b="1" dirty="0"/>
            <a:t>40 to 50%</a:t>
          </a:r>
        </a:p>
      </dgm:t>
    </dgm:pt>
    <dgm:pt modelId="{DABC0137-7929-4A65-A260-9B1128570745}" type="parTrans" cxnId="{5954BD41-3EF7-4FFF-9B25-3F53C3C1199F}">
      <dgm:prSet/>
      <dgm:spPr/>
      <dgm:t>
        <a:bodyPr/>
        <a:lstStyle/>
        <a:p>
          <a:endParaRPr lang="fr-FR"/>
        </a:p>
      </dgm:t>
    </dgm:pt>
    <dgm:pt modelId="{80884B38-4E63-4E98-9241-2B53A0C35D4B}" type="sibTrans" cxnId="{5954BD41-3EF7-4FFF-9B25-3F53C3C1199F}">
      <dgm:prSet/>
      <dgm:spPr/>
      <dgm:t>
        <a:bodyPr/>
        <a:lstStyle/>
        <a:p>
          <a:endParaRPr lang="fr-FR"/>
        </a:p>
      </dgm:t>
    </dgm:pt>
    <dgm:pt modelId="{3F7DC371-51AA-4D6C-9F28-11EFB3689AB0}">
      <dgm:prSet/>
      <dgm:spPr>
        <a:solidFill>
          <a:srgbClr val="002060"/>
        </a:solidFill>
      </dgm:spPr>
      <dgm:t>
        <a:bodyPr/>
        <a:lstStyle/>
        <a:p>
          <a:r>
            <a:rPr lang="fr-FR" b="1" dirty="0"/>
            <a:t>Hôpitaux</a:t>
          </a:r>
        </a:p>
      </dgm:t>
    </dgm:pt>
    <dgm:pt modelId="{504C7FC1-AEDA-4B03-B28E-3BB86765D314}" type="parTrans" cxnId="{6A4C3AD1-F23E-4A4A-9293-6E04C3AB94B9}">
      <dgm:prSet/>
      <dgm:spPr/>
      <dgm:t>
        <a:bodyPr/>
        <a:lstStyle/>
        <a:p>
          <a:endParaRPr lang="fr-FR"/>
        </a:p>
      </dgm:t>
    </dgm:pt>
    <dgm:pt modelId="{FEA2E68E-0F63-43D4-B555-83F9D82D6C75}" type="sibTrans" cxnId="{6A4C3AD1-F23E-4A4A-9293-6E04C3AB94B9}">
      <dgm:prSet/>
      <dgm:spPr/>
      <dgm:t>
        <a:bodyPr/>
        <a:lstStyle/>
        <a:p>
          <a:endParaRPr lang="fr-FR"/>
        </a:p>
      </dgm:t>
    </dgm:pt>
    <dgm:pt modelId="{CEE72DBA-2F80-421B-B281-5865CF918847}">
      <dgm:prSet/>
      <dgm:spPr>
        <a:solidFill>
          <a:schemeClr val="bg2">
            <a:lumMod val="20000"/>
            <a:lumOff val="80000"/>
            <a:alpha val="90000"/>
          </a:schemeClr>
        </a:solidFill>
      </dgm:spPr>
      <dgm:t>
        <a:bodyPr/>
        <a:lstStyle/>
        <a:p>
          <a:endParaRPr lang="fr-FR" sz="1200" dirty="0"/>
        </a:p>
      </dgm:t>
    </dgm:pt>
    <dgm:pt modelId="{4B2DDB86-1CB3-4525-A699-173A430683E6}" type="parTrans" cxnId="{E8394781-AD9C-4E7B-B9E6-E61839B6B45E}">
      <dgm:prSet/>
      <dgm:spPr/>
      <dgm:t>
        <a:bodyPr/>
        <a:lstStyle/>
        <a:p>
          <a:endParaRPr lang="fr-FR"/>
        </a:p>
      </dgm:t>
    </dgm:pt>
    <dgm:pt modelId="{89F3F436-7C41-4FA7-B7D9-543EA9EEB886}" type="sibTrans" cxnId="{E8394781-AD9C-4E7B-B9E6-E61839B6B45E}">
      <dgm:prSet/>
      <dgm:spPr/>
      <dgm:t>
        <a:bodyPr/>
        <a:lstStyle/>
        <a:p>
          <a:endParaRPr lang="fr-FR"/>
        </a:p>
      </dgm:t>
    </dgm:pt>
    <dgm:pt modelId="{41E19536-31C4-4ADF-872F-46D23AA213B3}">
      <dgm:prSet custT="1"/>
      <dgm:spPr>
        <a:solidFill>
          <a:schemeClr val="bg2">
            <a:lumMod val="20000"/>
            <a:lumOff val="80000"/>
            <a:alpha val="90000"/>
          </a:schemeClr>
        </a:solidFill>
      </dgm:spPr>
      <dgm:t>
        <a:bodyPr/>
        <a:lstStyle/>
        <a:p>
          <a:r>
            <a:rPr lang="fr-FR" sz="1800" b="1" dirty="0"/>
            <a:t>30 to 35%</a:t>
          </a:r>
        </a:p>
      </dgm:t>
    </dgm:pt>
    <dgm:pt modelId="{C70D6162-F09A-4046-8DCB-966BE2ABE7E5}" type="parTrans" cxnId="{BE513965-7158-4D7D-9F9C-2400F0E90A6A}">
      <dgm:prSet/>
      <dgm:spPr/>
      <dgm:t>
        <a:bodyPr/>
        <a:lstStyle/>
        <a:p>
          <a:endParaRPr lang="fr-FR"/>
        </a:p>
      </dgm:t>
    </dgm:pt>
    <dgm:pt modelId="{A060131A-29E0-43BA-B666-A0F8109E344C}" type="sibTrans" cxnId="{BE513965-7158-4D7D-9F9C-2400F0E90A6A}">
      <dgm:prSet/>
      <dgm:spPr/>
      <dgm:t>
        <a:bodyPr/>
        <a:lstStyle/>
        <a:p>
          <a:endParaRPr lang="fr-FR"/>
        </a:p>
      </dgm:t>
    </dgm:pt>
    <dgm:pt modelId="{434E444F-29B4-49A7-8831-A9FA5497700F}" type="pres">
      <dgm:prSet presAssocID="{ACE63F4A-A6ED-4550-90B3-CCE68D038C24}" presName="Name0" presStyleCnt="0">
        <dgm:presLayoutVars>
          <dgm:dir/>
          <dgm:animLvl val="lvl"/>
          <dgm:resizeHandles/>
        </dgm:presLayoutVars>
      </dgm:prSet>
      <dgm:spPr/>
    </dgm:pt>
    <dgm:pt modelId="{A71CBC6A-56F0-42C2-91CB-D9C4648A7D2D}" type="pres">
      <dgm:prSet presAssocID="{D73E36EF-6AEE-4FC7-BE5A-C1625FFD3B5B}" presName="linNode" presStyleCnt="0"/>
      <dgm:spPr/>
    </dgm:pt>
    <dgm:pt modelId="{4F8990F3-A06E-46AF-ADEA-A12B6A9B00D9}" type="pres">
      <dgm:prSet presAssocID="{D73E36EF-6AEE-4FC7-BE5A-C1625FFD3B5B}" presName="parentShp" presStyleLbl="node1" presStyleIdx="0" presStyleCnt="5">
        <dgm:presLayoutVars>
          <dgm:bulletEnabled val="1"/>
        </dgm:presLayoutVars>
      </dgm:prSet>
      <dgm:spPr/>
    </dgm:pt>
    <dgm:pt modelId="{01F7D5C2-E578-4A48-859B-E08195917696}" type="pres">
      <dgm:prSet presAssocID="{D73E36EF-6AEE-4FC7-BE5A-C1625FFD3B5B}" presName="childShp" presStyleLbl="bgAccFollowNode1" presStyleIdx="0" presStyleCnt="5">
        <dgm:presLayoutVars>
          <dgm:bulletEnabled val="1"/>
        </dgm:presLayoutVars>
      </dgm:prSet>
      <dgm:spPr/>
    </dgm:pt>
    <dgm:pt modelId="{566FF548-1887-4990-960F-236D7D075C1C}" type="pres">
      <dgm:prSet presAssocID="{3B7ED04B-44FD-477A-BD47-4F1C7345909A}" presName="spacing" presStyleCnt="0"/>
      <dgm:spPr/>
    </dgm:pt>
    <dgm:pt modelId="{DB3A86A0-5C5B-4D5E-BED1-C63109E6EFE6}" type="pres">
      <dgm:prSet presAssocID="{E64492F6-8169-4923-9511-00A2A7DA3F6F}" presName="linNode" presStyleCnt="0"/>
      <dgm:spPr/>
    </dgm:pt>
    <dgm:pt modelId="{DD4597C2-A03F-4166-8ACE-4515B7223E58}" type="pres">
      <dgm:prSet presAssocID="{E64492F6-8169-4923-9511-00A2A7DA3F6F}" presName="parentShp" presStyleLbl="node1" presStyleIdx="1" presStyleCnt="5">
        <dgm:presLayoutVars>
          <dgm:bulletEnabled val="1"/>
        </dgm:presLayoutVars>
      </dgm:prSet>
      <dgm:spPr/>
    </dgm:pt>
    <dgm:pt modelId="{8FD9DF72-10DC-4098-8909-E3146A92E27B}" type="pres">
      <dgm:prSet presAssocID="{E64492F6-8169-4923-9511-00A2A7DA3F6F}" presName="childShp" presStyleLbl="bgAccFollowNode1" presStyleIdx="1" presStyleCnt="5">
        <dgm:presLayoutVars>
          <dgm:bulletEnabled val="1"/>
        </dgm:presLayoutVars>
      </dgm:prSet>
      <dgm:spPr/>
    </dgm:pt>
    <dgm:pt modelId="{243EB085-DF8A-4402-8D59-D1D589B79292}" type="pres">
      <dgm:prSet presAssocID="{6FB187B3-0FF2-4721-8F02-9700C0323772}" presName="spacing" presStyleCnt="0"/>
      <dgm:spPr/>
    </dgm:pt>
    <dgm:pt modelId="{5431186C-8D69-44A5-94FB-E2F71275B48E}" type="pres">
      <dgm:prSet presAssocID="{5ABA7AB4-0A42-49E0-A14C-7E2A59F65836}" presName="linNode" presStyleCnt="0"/>
      <dgm:spPr/>
    </dgm:pt>
    <dgm:pt modelId="{989BD479-81DA-4634-8B7F-2CD1802FD0FE}" type="pres">
      <dgm:prSet presAssocID="{5ABA7AB4-0A42-49E0-A14C-7E2A59F65836}" presName="parentShp" presStyleLbl="node1" presStyleIdx="2" presStyleCnt="5">
        <dgm:presLayoutVars>
          <dgm:bulletEnabled val="1"/>
        </dgm:presLayoutVars>
      </dgm:prSet>
      <dgm:spPr/>
    </dgm:pt>
    <dgm:pt modelId="{E75DB67B-428D-47C4-B3D6-10662D2185FF}" type="pres">
      <dgm:prSet presAssocID="{5ABA7AB4-0A42-49E0-A14C-7E2A59F65836}" presName="childShp" presStyleLbl="bgAccFollowNode1" presStyleIdx="2" presStyleCnt="5">
        <dgm:presLayoutVars>
          <dgm:bulletEnabled val="1"/>
        </dgm:presLayoutVars>
      </dgm:prSet>
      <dgm:spPr/>
    </dgm:pt>
    <dgm:pt modelId="{E0A1E666-6929-4A70-9E1F-FB2D9E11E70B}" type="pres">
      <dgm:prSet presAssocID="{79B43812-A421-4F31-9936-AB7D151F76BE}" presName="spacing" presStyleCnt="0"/>
      <dgm:spPr/>
    </dgm:pt>
    <dgm:pt modelId="{A0E88C30-F523-4B43-90A1-AD5DC9525AE4}" type="pres">
      <dgm:prSet presAssocID="{33FF0138-AD85-4A72-89E4-C9A22B2402C4}" presName="linNode" presStyleCnt="0"/>
      <dgm:spPr/>
    </dgm:pt>
    <dgm:pt modelId="{0A03A45F-7E12-4A7B-BD03-A8DE440326B0}" type="pres">
      <dgm:prSet presAssocID="{33FF0138-AD85-4A72-89E4-C9A22B2402C4}" presName="parentShp" presStyleLbl="node1" presStyleIdx="3" presStyleCnt="5">
        <dgm:presLayoutVars>
          <dgm:bulletEnabled val="1"/>
        </dgm:presLayoutVars>
      </dgm:prSet>
      <dgm:spPr/>
    </dgm:pt>
    <dgm:pt modelId="{DBE0989A-726D-4005-803B-53CF36C89E4E}" type="pres">
      <dgm:prSet presAssocID="{33FF0138-AD85-4A72-89E4-C9A22B2402C4}" presName="childShp" presStyleLbl="bgAccFollowNode1" presStyleIdx="3" presStyleCnt="5">
        <dgm:presLayoutVars>
          <dgm:bulletEnabled val="1"/>
        </dgm:presLayoutVars>
      </dgm:prSet>
      <dgm:spPr/>
    </dgm:pt>
    <dgm:pt modelId="{0C1D49E3-AECA-4810-B089-61AA4D6F8C3E}" type="pres">
      <dgm:prSet presAssocID="{8510F082-96C3-466F-98D0-732BE80DCE56}" presName="spacing" presStyleCnt="0"/>
      <dgm:spPr/>
    </dgm:pt>
    <dgm:pt modelId="{A224902F-EDB0-4A80-88D4-967879748ABD}" type="pres">
      <dgm:prSet presAssocID="{3F7DC371-51AA-4D6C-9F28-11EFB3689AB0}" presName="linNode" presStyleCnt="0"/>
      <dgm:spPr/>
    </dgm:pt>
    <dgm:pt modelId="{EF74431A-E789-4E6E-A004-4593B35C65AC}" type="pres">
      <dgm:prSet presAssocID="{3F7DC371-51AA-4D6C-9F28-11EFB3689AB0}" presName="parentShp" presStyleLbl="node1" presStyleIdx="4" presStyleCnt="5">
        <dgm:presLayoutVars>
          <dgm:bulletEnabled val="1"/>
        </dgm:presLayoutVars>
      </dgm:prSet>
      <dgm:spPr/>
    </dgm:pt>
    <dgm:pt modelId="{D1D79E11-1BE8-4858-BF34-E08C98DB0752}" type="pres">
      <dgm:prSet presAssocID="{3F7DC371-51AA-4D6C-9F28-11EFB3689AB0}" presName="childShp" presStyleLbl="bgAccFollowNode1" presStyleIdx="4" presStyleCnt="5">
        <dgm:presLayoutVars>
          <dgm:bulletEnabled val="1"/>
        </dgm:presLayoutVars>
      </dgm:prSet>
      <dgm:spPr/>
    </dgm:pt>
  </dgm:ptLst>
  <dgm:cxnLst>
    <dgm:cxn modelId="{269F031E-2C1B-459B-9A55-2E8827886A41}" type="presOf" srcId="{E64492F6-8169-4923-9511-00A2A7DA3F6F}" destId="{DD4597C2-A03F-4166-8ACE-4515B7223E58}" srcOrd="0" destOrd="0" presId="urn:microsoft.com/office/officeart/2005/8/layout/vList6"/>
    <dgm:cxn modelId="{8E49C260-ECFF-4970-B010-79B783B8CE3C}" type="presOf" srcId="{CEE72DBA-2F80-421B-B281-5865CF918847}" destId="{DBE0989A-726D-4005-803B-53CF36C89E4E}" srcOrd="0" destOrd="1" presId="urn:microsoft.com/office/officeart/2005/8/layout/vList6"/>
    <dgm:cxn modelId="{5954BD41-3EF7-4FFF-9B25-3F53C3C1199F}" srcId="{33FF0138-AD85-4A72-89E4-C9A22B2402C4}" destId="{677485B7-1A66-48EE-AB7A-2BE0597A4696}" srcOrd="0" destOrd="0" parTransId="{DABC0137-7929-4A65-A260-9B1128570745}" sibTransId="{80884B38-4E63-4E98-9241-2B53A0C35D4B}"/>
    <dgm:cxn modelId="{BE513965-7158-4D7D-9F9C-2400F0E90A6A}" srcId="{3F7DC371-51AA-4D6C-9F28-11EFB3689AB0}" destId="{41E19536-31C4-4ADF-872F-46D23AA213B3}" srcOrd="0" destOrd="0" parTransId="{C70D6162-F09A-4046-8DCB-966BE2ABE7E5}" sibTransId="{A060131A-29E0-43BA-B666-A0F8109E344C}"/>
    <dgm:cxn modelId="{824F7449-4503-47CD-A391-4651F3D787FB}" srcId="{5ABA7AB4-0A42-49E0-A14C-7E2A59F65836}" destId="{8B5485DB-C7FF-4ED4-BAD1-5A572BDAAB30}" srcOrd="0" destOrd="0" parTransId="{508987E9-5E62-4AFE-A906-7E7C729AC945}" sibTransId="{93234E1B-5080-44DB-A022-FD88C4D99B53}"/>
    <dgm:cxn modelId="{66C1D66D-B85D-4038-831C-144DEE451976}" type="presOf" srcId="{3F7DC371-51AA-4D6C-9F28-11EFB3689AB0}" destId="{EF74431A-E789-4E6E-A004-4593B35C65AC}" srcOrd="0" destOrd="0" presId="urn:microsoft.com/office/officeart/2005/8/layout/vList6"/>
    <dgm:cxn modelId="{8BF4DF4F-A33A-4BB8-AC7A-80321A387309}" srcId="{ACE63F4A-A6ED-4550-90B3-CCE68D038C24}" destId="{D73E36EF-6AEE-4FC7-BE5A-C1625FFD3B5B}" srcOrd="0" destOrd="0" parTransId="{CCAF131B-4010-4808-93E5-099369BF0159}" sibTransId="{3B7ED04B-44FD-477A-BD47-4F1C7345909A}"/>
    <dgm:cxn modelId="{7EB19850-5503-4C0D-915E-A2B9224A514F}" srcId="{E64492F6-8169-4923-9511-00A2A7DA3F6F}" destId="{D97B3C80-89DE-4D46-AAE2-9A5C2AE556EC}" srcOrd="0" destOrd="0" parTransId="{5F4C6371-D567-48B0-BB3B-AC228FA976BE}" sibTransId="{8B8FCBA3-3018-4B26-9D73-C4733592D315}"/>
    <dgm:cxn modelId="{2FC13654-ECF0-4093-9474-95969E4E14DB}" srcId="{ACE63F4A-A6ED-4550-90B3-CCE68D038C24}" destId="{E64492F6-8169-4923-9511-00A2A7DA3F6F}" srcOrd="1" destOrd="0" parTransId="{F5713473-71BD-443D-8852-43545A01D67E}" sibTransId="{6FB187B3-0FF2-4721-8F02-9700C0323772}"/>
    <dgm:cxn modelId="{D3D1815A-5B0E-427F-9BA9-F405A0971A98}" type="presOf" srcId="{C89EDD90-1C51-4842-AE9B-0551F77B32A1}" destId="{01F7D5C2-E578-4A48-859B-E08195917696}" srcOrd="0" destOrd="0" presId="urn:microsoft.com/office/officeart/2005/8/layout/vList6"/>
    <dgm:cxn modelId="{E960C47B-840D-4071-B3D6-5338888219EF}" type="presOf" srcId="{677485B7-1A66-48EE-AB7A-2BE0597A4696}" destId="{DBE0989A-726D-4005-803B-53CF36C89E4E}" srcOrd="0" destOrd="0" presId="urn:microsoft.com/office/officeart/2005/8/layout/vList6"/>
    <dgm:cxn modelId="{B6FF5E81-0874-4EB3-A714-883856A91E42}" srcId="{D73E36EF-6AEE-4FC7-BE5A-C1625FFD3B5B}" destId="{C89EDD90-1C51-4842-AE9B-0551F77B32A1}" srcOrd="0" destOrd="0" parTransId="{CB5F9E0A-D1B2-4D22-B975-BA141356D49D}" sibTransId="{B4C547E7-2FAB-408D-BAF1-75AFF485C125}"/>
    <dgm:cxn modelId="{E8394781-AD9C-4E7B-B9E6-E61839B6B45E}" srcId="{33FF0138-AD85-4A72-89E4-C9A22B2402C4}" destId="{CEE72DBA-2F80-421B-B281-5865CF918847}" srcOrd="1" destOrd="0" parTransId="{4B2DDB86-1CB3-4525-A699-173A430683E6}" sibTransId="{89F3F436-7C41-4FA7-B7D9-543EA9EEB886}"/>
    <dgm:cxn modelId="{90403C9B-5ABB-4498-A24F-C4013B0A7DF1}" type="presOf" srcId="{33FF0138-AD85-4A72-89E4-C9A22B2402C4}" destId="{0A03A45F-7E12-4A7B-BD03-A8DE440326B0}" srcOrd="0" destOrd="0" presId="urn:microsoft.com/office/officeart/2005/8/layout/vList6"/>
    <dgm:cxn modelId="{E580F6A4-1330-495A-B9A4-98BAFD7A505F}" type="presOf" srcId="{8B5485DB-C7FF-4ED4-BAD1-5A572BDAAB30}" destId="{E75DB67B-428D-47C4-B3D6-10662D2185FF}" srcOrd="0" destOrd="0" presId="urn:microsoft.com/office/officeart/2005/8/layout/vList6"/>
    <dgm:cxn modelId="{DAD001AE-4401-4274-A117-62FED8FA3965}" type="presOf" srcId="{ACE63F4A-A6ED-4550-90B3-CCE68D038C24}" destId="{434E444F-29B4-49A7-8831-A9FA5497700F}" srcOrd="0" destOrd="0" presId="urn:microsoft.com/office/officeart/2005/8/layout/vList6"/>
    <dgm:cxn modelId="{080A20B9-1950-4668-9DC5-9FBFE732E874}" type="presOf" srcId="{D97B3C80-89DE-4D46-AAE2-9A5C2AE556EC}" destId="{8FD9DF72-10DC-4098-8909-E3146A92E27B}" srcOrd="0" destOrd="0" presId="urn:microsoft.com/office/officeart/2005/8/layout/vList6"/>
    <dgm:cxn modelId="{6A4C3AD1-F23E-4A4A-9293-6E04C3AB94B9}" srcId="{ACE63F4A-A6ED-4550-90B3-CCE68D038C24}" destId="{3F7DC371-51AA-4D6C-9F28-11EFB3689AB0}" srcOrd="4" destOrd="0" parTransId="{504C7FC1-AEDA-4B03-B28E-3BB86765D314}" sibTransId="{FEA2E68E-0F63-43D4-B555-83F9D82D6C75}"/>
    <dgm:cxn modelId="{88731ED4-114B-4355-8B0F-3CCA8FA0CC22}" srcId="{ACE63F4A-A6ED-4550-90B3-CCE68D038C24}" destId="{33FF0138-AD85-4A72-89E4-C9A22B2402C4}" srcOrd="3" destOrd="0" parTransId="{6545B519-4798-45A6-8188-4DFD44EAACDE}" sibTransId="{8510F082-96C3-466F-98D0-732BE80DCE56}"/>
    <dgm:cxn modelId="{DC4E0AD8-3485-40F6-8DC3-E805E9493FF3}" type="presOf" srcId="{41E19536-31C4-4ADF-872F-46D23AA213B3}" destId="{D1D79E11-1BE8-4858-BF34-E08C98DB0752}" srcOrd="0" destOrd="0" presId="urn:microsoft.com/office/officeart/2005/8/layout/vList6"/>
    <dgm:cxn modelId="{5E6A62DA-1B01-49C1-9027-9C8DC2CCDA6D}" type="presOf" srcId="{D73E36EF-6AEE-4FC7-BE5A-C1625FFD3B5B}" destId="{4F8990F3-A06E-46AF-ADEA-A12B6A9B00D9}" srcOrd="0" destOrd="0" presId="urn:microsoft.com/office/officeart/2005/8/layout/vList6"/>
    <dgm:cxn modelId="{3C46AFE1-66DE-4475-BF29-C104F81C7492}" type="presOf" srcId="{5ABA7AB4-0A42-49E0-A14C-7E2A59F65836}" destId="{989BD479-81DA-4634-8B7F-2CD1802FD0FE}" srcOrd="0" destOrd="0" presId="urn:microsoft.com/office/officeart/2005/8/layout/vList6"/>
    <dgm:cxn modelId="{2BBAEFE2-FDDC-4E33-A6BA-F6F140D1E35D}" srcId="{ACE63F4A-A6ED-4550-90B3-CCE68D038C24}" destId="{5ABA7AB4-0A42-49E0-A14C-7E2A59F65836}" srcOrd="2" destOrd="0" parTransId="{4398C36D-0DBB-4E3D-BD2F-3793CC383381}" sibTransId="{79B43812-A421-4F31-9936-AB7D151F76BE}"/>
    <dgm:cxn modelId="{79BB7C5F-6F9D-468B-8203-EA5C526D5A44}" type="presParOf" srcId="{434E444F-29B4-49A7-8831-A9FA5497700F}" destId="{A71CBC6A-56F0-42C2-91CB-D9C4648A7D2D}" srcOrd="0" destOrd="0" presId="urn:microsoft.com/office/officeart/2005/8/layout/vList6"/>
    <dgm:cxn modelId="{57CC3236-9229-4217-A49A-B2C33F0DAC1E}" type="presParOf" srcId="{A71CBC6A-56F0-42C2-91CB-D9C4648A7D2D}" destId="{4F8990F3-A06E-46AF-ADEA-A12B6A9B00D9}" srcOrd="0" destOrd="0" presId="urn:microsoft.com/office/officeart/2005/8/layout/vList6"/>
    <dgm:cxn modelId="{114902F2-9C93-4360-8AF0-FA947E2B145B}" type="presParOf" srcId="{A71CBC6A-56F0-42C2-91CB-D9C4648A7D2D}" destId="{01F7D5C2-E578-4A48-859B-E08195917696}" srcOrd="1" destOrd="0" presId="urn:microsoft.com/office/officeart/2005/8/layout/vList6"/>
    <dgm:cxn modelId="{581FD896-59BA-4CAD-892C-1BF26D2429BE}" type="presParOf" srcId="{434E444F-29B4-49A7-8831-A9FA5497700F}" destId="{566FF548-1887-4990-960F-236D7D075C1C}" srcOrd="1" destOrd="0" presId="urn:microsoft.com/office/officeart/2005/8/layout/vList6"/>
    <dgm:cxn modelId="{2EEB48BF-E0FE-4BAA-8C8E-26C40D40ECC7}" type="presParOf" srcId="{434E444F-29B4-49A7-8831-A9FA5497700F}" destId="{DB3A86A0-5C5B-4D5E-BED1-C63109E6EFE6}" srcOrd="2" destOrd="0" presId="urn:microsoft.com/office/officeart/2005/8/layout/vList6"/>
    <dgm:cxn modelId="{48A73178-ED89-4E11-A35F-5AB0500175AC}" type="presParOf" srcId="{DB3A86A0-5C5B-4D5E-BED1-C63109E6EFE6}" destId="{DD4597C2-A03F-4166-8ACE-4515B7223E58}" srcOrd="0" destOrd="0" presId="urn:microsoft.com/office/officeart/2005/8/layout/vList6"/>
    <dgm:cxn modelId="{F3697907-728E-433E-AF13-00FB7FC9E864}" type="presParOf" srcId="{DB3A86A0-5C5B-4D5E-BED1-C63109E6EFE6}" destId="{8FD9DF72-10DC-4098-8909-E3146A92E27B}" srcOrd="1" destOrd="0" presId="urn:microsoft.com/office/officeart/2005/8/layout/vList6"/>
    <dgm:cxn modelId="{6F398037-44EB-4D5F-A7F7-407C21A2F615}" type="presParOf" srcId="{434E444F-29B4-49A7-8831-A9FA5497700F}" destId="{243EB085-DF8A-4402-8D59-D1D589B79292}" srcOrd="3" destOrd="0" presId="urn:microsoft.com/office/officeart/2005/8/layout/vList6"/>
    <dgm:cxn modelId="{82C3ED26-34BF-4F77-8EA6-7BE6EAF29A39}" type="presParOf" srcId="{434E444F-29B4-49A7-8831-A9FA5497700F}" destId="{5431186C-8D69-44A5-94FB-E2F71275B48E}" srcOrd="4" destOrd="0" presId="urn:microsoft.com/office/officeart/2005/8/layout/vList6"/>
    <dgm:cxn modelId="{965EF69C-EE96-4C6C-ABD2-CF5CAE6E091F}" type="presParOf" srcId="{5431186C-8D69-44A5-94FB-E2F71275B48E}" destId="{989BD479-81DA-4634-8B7F-2CD1802FD0FE}" srcOrd="0" destOrd="0" presId="urn:microsoft.com/office/officeart/2005/8/layout/vList6"/>
    <dgm:cxn modelId="{7CC395B9-EC59-460B-9928-409DDF77E793}" type="presParOf" srcId="{5431186C-8D69-44A5-94FB-E2F71275B48E}" destId="{E75DB67B-428D-47C4-B3D6-10662D2185FF}" srcOrd="1" destOrd="0" presId="urn:microsoft.com/office/officeart/2005/8/layout/vList6"/>
    <dgm:cxn modelId="{73DDD19E-55A7-4FF4-8466-B3F0F74BCFAB}" type="presParOf" srcId="{434E444F-29B4-49A7-8831-A9FA5497700F}" destId="{E0A1E666-6929-4A70-9E1F-FB2D9E11E70B}" srcOrd="5" destOrd="0" presId="urn:microsoft.com/office/officeart/2005/8/layout/vList6"/>
    <dgm:cxn modelId="{B85BEBF6-1518-453A-8A12-C4B8C8508D8A}" type="presParOf" srcId="{434E444F-29B4-49A7-8831-A9FA5497700F}" destId="{A0E88C30-F523-4B43-90A1-AD5DC9525AE4}" srcOrd="6" destOrd="0" presId="urn:microsoft.com/office/officeart/2005/8/layout/vList6"/>
    <dgm:cxn modelId="{3ACDA4ED-6287-4363-B00B-884C02ECFBBB}" type="presParOf" srcId="{A0E88C30-F523-4B43-90A1-AD5DC9525AE4}" destId="{0A03A45F-7E12-4A7B-BD03-A8DE440326B0}" srcOrd="0" destOrd="0" presId="urn:microsoft.com/office/officeart/2005/8/layout/vList6"/>
    <dgm:cxn modelId="{7E4B2564-26B7-4FA2-A515-AE962CD775E1}" type="presParOf" srcId="{A0E88C30-F523-4B43-90A1-AD5DC9525AE4}" destId="{DBE0989A-726D-4005-803B-53CF36C89E4E}" srcOrd="1" destOrd="0" presId="urn:microsoft.com/office/officeart/2005/8/layout/vList6"/>
    <dgm:cxn modelId="{8C3C4D15-72E2-4D80-B117-6DDA5C17D0C0}" type="presParOf" srcId="{434E444F-29B4-49A7-8831-A9FA5497700F}" destId="{0C1D49E3-AECA-4810-B089-61AA4D6F8C3E}" srcOrd="7" destOrd="0" presId="urn:microsoft.com/office/officeart/2005/8/layout/vList6"/>
    <dgm:cxn modelId="{CB30147E-2120-4EB7-BB51-32DA94BE2415}" type="presParOf" srcId="{434E444F-29B4-49A7-8831-A9FA5497700F}" destId="{A224902F-EDB0-4A80-88D4-967879748ABD}" srcOrd="8" destOrd="0" presId="urn:microsoft.com/office/officeart/2005/8/layout/vList6"/>
    <dgm:cxn modelId="{12D75AEE-4B68-4BD1-9063-6CB78F51A274}" type="presParOf" srcId="{A224902F-EDB0-4A80-88D4-967879748ABD}" destId="{EF74431A-E789-4E6E-A004-4593B35C65AC}" srcOrd="0" destOrd="0" presId="urn:microsoft.com/office/officeart/2005/8/layout/vList6"/>
    <dgm:cxn modelId="{ED630E12-E1C6-45D1-AA51-D3D41E676847}" type="presParOf" srcId="{A224902F-EDB0-4A80-88D4-967879748ABD}" destId="{D1D79E11-1BE8-4858-BF34-E08C98DB075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227AE-5598-4C46-B8E3-436F9D9C1A19}">
      <dsp:nvSpPr>
        <dsp:cNvPr id="0" name=""/>
        <dsp:cNvSpPr/>
      </dsp:nvSpPr>
      <dsp:spPr>
        <a:xfrm>
          <a:off x="1" y="144013"/>
          <a:ext cx="7776860" cy="136815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BDD7F2-6147-49A3-81B9-C32255D1D1BE}">
      <dsp:nvSpPr>
        <dsp:cNvPr id="0" name=""/>
        <dsp:cNvSpPr/>
      </dsp:nvSpPr>
      <dsp:spPr>
        <a:xfrm>
          <a:off x="3417" y="496855"/>
          <a:ext cx="1494236" cy="66247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dirty="0"/>
            <a:t>Niveau 1 : fonction achat « primaire »</a:t>
          </a:r>
        </a:p>
      </dsp:txBody>
      <dsp:txXfrm>
        <a:off x="35756" y="529194"/>
        <a:ext cx="1429558" cy="597795"/>
      </dsp:txXfrm>
    </dsp:sp>
    <dsp:sp modelId="{8ECF2E0C-B5AF-4798-A680-F033F58BFD83}">
      <dsp:nvSpPr>
        <dsp:cNvPr id="0" name=""/>
        <dsp:cNvSpPr/>
      </dsp:nvSpPr>
      <dsp:spPr>
        <a:xfrm>
          <a:off x="1572365" y="496855"/>
          <a:ext cx="1494236" cy="66247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dirty="0"/>
            <a:t>Niveau 2 : fonction achat administrative</a:t>
          </a:r>
        </a:p>
      </dsp:txBody>
      <dsp:txXfrm>
        <a:off x="1604704" y="529194"/>
        <a:ext cx="1429558" cy="597795"/>
      </dsp:txXfrm>
    </dsp:sp>
    <dsp:sp modelId="{ADAA5F86-8BC0-46BF-8B62-1AD4A5E83B32}">
      <dsp:nvSpPr>
        <dsp:cNvPr id="0" name=""/>
        <dsp:cNvSpPr/>
      </dsp:nvSpPr>
      <dsp:spPr>
        <a:xfrm>
          <a:off x="3141313" y="496855"/>
          <a:ext cx="1494236" cy="66247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dirty="0"/>
            <a:t>Niveau 3 : </a:t>
          </a:r>
          <a:r>
            <a:rPr lang="fr-FR" sz="900" b="1" kern="1200" dirty="0" err="1"/>
            <a:t>Cost</a:t>
          </a:r>
          <a:r>
            <a:rPr lang="fr-FR" sz="900" b="1" kern="1200" dirty="0"/>
            <a:t> </a:t>
          </a:r>
          <a:r>
            <a:rPr lang="fr-FR" sz="900" b="1" kern="1200" dirty="0" err="1"/>
            <a:t>killing</a:t>
          </a:r>
          <a:endParaRPr lang="fr-FR" sz="900" b="1" kern="1200" dirty="0"/>
        </a:p>
      </dsp:txBody>
      <dsp:txXfrm>
        <a:off x="3173652" y="529194"/>
        <a:ext cx="1429558" cy="597795"/>
      </dsp:txXfrm>
    </dsp:sp>
    <dsp:sp modelId="{406D9C98-9894-4AD2-A337-D7C239EF87F0}">
      <dsp:nvSpPr>
        <dsp:cNvPr id="0" name=""/>
        <dsp:cNvSpPr/>
      </dsp:nvSpPr>
      <dsp:spPr>
        <a:xfrm>
          <a:off x="4710261" y="496855"/>
          <a:ext cx="1494236" cy="66247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dirty="0"/>
            <a:t>Niveau 4 : Fonction achat orientée TCO (Total </a:t>
          </a:r>
          <a:r>
            <a:rPr lang="fr-FR" sz="900" b="1" kern="1200" dirty="0" err="1"/>
            <a:t>Cost</a:t>
          </a:r>
          <a:r>
            <a:rPr lang="fr-FR" sz="900" b="1" kern="1200" dirty="0"/>
            <a:t> of </a:t>
          </a:r>
          <a:r>
            <a:rPr lang="fr-FR" sz="900" b="1" kern="1200" dirty="0" err="1"/>
            <a:t>Ownership</a:t>
          </a:r>
          <a:r>
            <a:rPr lang="fr-FR" sz="900" b="1" kern="1200" dirty="0"/>
            <a:t>)</a:t>
          </a:r>
        </a:p>
      </dsp:txBody>
      <dsp:txXfrm>
        <a:off x="4742600" y="529194"/>
        <a:ext cx="1429558" cy="597795"/>
      </dsp:txXfrm>
    </dsp:sp>
    <dsp:sp modelId="{ED48D9B2-43F0-450A-B804-A12D1B0FD6AC}">
      <dsp:nvSpPr>
        <dsp:cNvPr id="0" name=""/>
        <dsp:cNvSpPr/>
      </dsp:nvSpPr>
      <dsp:spPr>
        <a:xfrm>
          <a:off x="6279210" y="496855"/>
          <a:ext cx="1494236" cy="66247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dirty="0"/>
            <a:t>Niveau 5 : Fonction achat orientée TVO (Total </a:t>
          </a:r>
          <a:r>
            <a:rPr lang="fr-FR" sz="900" b="1" kern="1200" dirty="0" err="1"/>
            <a:t>Vlaue</a:t>
          </a:r>
          <a:r>
            <a:rPr lang="fr-FR" sz="900" b="1" kern="1200" dirty="0"/>
            <a:t> </a:t>
          </a:r>
          <a:r>
            <a:rPr lang="fr-FR" sz="900" b="1" kern="1200" dirty="0" err="1"/>
            <a:t>Ownership</a:t>
          </a:r>
          <a:r>
            <a:rPr lang="fr-FR" sz="900" b="1" kern="1200" dirty="0"/>
            <a:t>).</a:t>
          </a:r>
        </a:p>
      </dsp:txBody>
      <dsp:txXfrm>
        <a:off x="6311549" y="529194"/>
        <a:ext cx="1429558" cy="5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227AE-5598-4C46-B8E3-436F9D9C1A19}">
      <dsp:nvSpPr>
        <dsp:cNvPr id="0" name=""/>
        <dsp:cNvSpPr/>
      </dsp:nvSpPr>
      <dsp:spPr>
        <a:xfrm>
          <a:off x="1" y="144013"/>
          <a:ext cx="7776860" cy="136815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BDD7F2-6147-49A3-81B9-C32255D1D1BE}">
      <dsp:nvSpPr>
        <dsp:cNvPr id="0" name=""/>
        <dsp:cNvSpPr/>
      </dsp:nvSpPr>
      <dsp:spPr>
        <a:xfrm>
          <a:off x="3417" y="496855"/>
          <a:ext cx="1494236" cy="66247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dirty="0"/>
            <a:t>Niveau 1 : fonction achat « primaire »</a:t>
          </a:r>
        </a:p>
      </dsp:txBody>
      <dsp:txXfrm>
        <a:off x="35756" y="529194"/>
        <a:ext cx="1429558" cy="597795"/>
      </dsp:txXfrm>
    </dsp:sp>
    <dsp:sp modelId="{8ECF2E0C-B5AF-4798-A680-F033F58BFD83}">
      <dsp:nvSpPr>
        <dsp:cNvPr id="0" name=""/>
        <dsp:cNvSpPr/>
      </dsp:nvSpPr>
      <dsp:spPr>
        <a:xfrm>
          <a:off x="1572365" y="496855"/>
          <a:ext cx="1494236" cy="66247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dirty="0"/>
            <a:t>Niveau 2 : fonction achat administrative</a:t>
          </a:r>
        </a:p>
      </dsp:txBody>
      <dsp:txXfrm>
        <a:off x="1604704" y="529194"/>
        <a:ext cx="1429558" cy="597795"/>
      </dsp:txXfrm>
    </dsp:sp>
    <dsp:sp modelId="{ADAA5F86-8BC0-46BF-8B62-1AD4A5E83B32}">
      <dsp:nvSpPr>
        <dsp:cNvPr id="0" name=""/>
        <dsp:cNvSpPr/>
      </dsp:nvSpPr>
      <dsp:spPr>
        <a:xfrm>
          <a:off x="3141313" y="496855"/>
          <a:ext cx="1494236" cy="66247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dirty="0"/>
            <a:t>Niveau 3 : </a:t>
          </a:r>
          <a:r>
            <a:rPr lang="fr-FR" sz="900" b="1" kern="1200" dirty="0" err="1"/>
            <a:t>Cost</a:t>
          </a:r>
          <a:r>
            <a:rPr lang="fr-FR" sz="900" b="1" kern="1200" dirty="0"/>
            <a:t> </a:t>
          </a:r>
          <a:r>
            <a:rPr lang="fr-FR" sz="900" b="1" kern="1200" dirty="0" err="1"/>
            <a:t>killing</a:t>
          </a:r>
          <a:endParaRPr lang="fr-FR" sz="900" b="1" kern="1200" dirty="0"/>
        </a:p>
      </dsp:txBody>
      <dsp:txXfrm>
        <a:off x="3173652" y="529194"/>
        <a:ext cx="1429558" cy="597795"/>
      </dsp:txXfrm>
    </dsp:sp>
    <dsp:sp modelId="{406D9C98-9894-4AD2-A337-D7C239EF87F0}">
      <dsp:nvSpPr>
        <dsp:cNvPr id="0" name=""/>
        <dsp:cNvSpPr/>
      </dsp:nvSpPr>
      <dsp:spPr>
        <a:xfrm>
          <a:off x="4710261" y="496855"/>
          <a:ext cx="1494236" cy="66247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dirty="0"/>
            <a:t>Niveau 4 : Fonction achat orientée TCO (Total </a:t>
          </a:r>
          <a:r>
            <a:rPr lang="fr-FR" sz="900" b="1" kern="1200" dirty="0" err="1"/>
            <a:t>Cost</a:t>
          </a:r>
          <a:r>
            <a:rPr lang="fr-FR" sz="900" b="1" kern="1200" dirty="0"/>
            <a:t> of </a:t>
          </a:r>
          <a:r>
            <a:rPr lang="fr-FR" sz="900" b="1" kern="1200" dirty="0" err="1"/>
            <a:t>Ownership</a:t>
          </a:r>
          <a:r>
            <a:rPr lang="fr-FR" sz="900" b="1" kern="1200" dirty="0"/>
            <a:t>)</a:t>
          </a:r>
        </a:p>
      </dsp:txBody>
      <dsp:txXfrm>
        <a:off x="4742600" y="529194"/>
        <a:ext cx="1429558" cy="597795"/>
      </dsp:txXfrm>
    </dsp:sp>
    <dsp:sp modelId="{ED48D9B2-43F0-450A-B804-A12D1B0FD6AC}">
      <dsp:nvSpPr>
        <dsp:cNvPr id="0" name=""/>
        <dsp:cNvSpPr/>
      </dsp:nvSpPr>
      <dsp:spPr>
        <a:xfrm>
          <a:off x="6279210" y="496855"/>
          <a:ext cx="1494236" cy="66247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dirty="0"/>
            <a:t>Niveau 5 : Fonction achat orientée TVO (Total Value </a:t>
          </a:r>
          <a:r>
            <a:rPr lang="fr-FR" sz="900" b="1" kern="1200" dirty="0" err="1"/>
            <a:t>Ownership</a:t>
          </a:r>
          <a:r>
            <a:rPr lang="fr-FR" sz="900" b="1" kern="1200" dirty="0"/>
            <a:t>).</a:t>
          </a:r>
        </a:p>
      </dsp:txBody>
      <dsp:txXfrm>
        <a:off x="6311549" y="529194"/>
        <a:ext cx="1429558" cy="597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7D5C2-E578-4A48-859B-E08195917696}">
      <dsp:nvSpPr>
        <dsp:cNvPr id="0" name=""/>
        <dsp:cNvSpPr/>
      </dsp:nvSpPr>
      <dsp:spPr>
        <a:xfrm>
          <a:off x="2275452" y="910"/>
          <a:ext cx="3413179" cy="493050"/>
        </a:xfrm>
        <a:prstGeom prst="rightArrow">
          <a:avLst>
            <a:gd name="adj1" fmla="val 75000"/>
            <a:gd name="adj2" fmla="val 50000"/>
          </a:avLst>
        </a:prstGeom>
        <a:solidFill>
          <a:schemeClr val="bg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fr-FR" sz="1800" b="1" kern="1200" dirty="0"/>
            <a:t>70 to 85%</a:t>
          </a:r>
        </a:p>
      </dsp:txBody>
      <dsp:txXfrm>
        <a:off x="2275452" y="62541"/>
        <a:ext cx="3228285" cy="369788"/>
      </dsp:txXfrm>
    </dsp:sp>
    <dsp:sp modelId="{4F8990F3-A06E-46AF-ADEA-A12B6A9B00D9}">
      <dsp:nvSpPr>
        <dsp:cNvPr id="0" name=""/>
        <dsp:cNvSpPr/>
      </dsp:nvSpPr>
      <dsp:spPr>
        <a:xfrm>
          <a:off x="0" y="910"/>
          <a:ext cx="2275452" cy="49305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b="1" kern="1200" dirty="0"/>
            <a:t>Industries</a:t>
          </a:r>
        </a:p>
      </dsp:txBody>
      <dsp:txXfrm>
        <a:off x="24069" y="24979"/>
        <a:ext cx="2227314" cy="444912"/>
      </dsp:txXfrm>
    </dsp:sp>
    <dsp:sp modelId="{8FD9DF72-10DC-4098-8909-E3146A92E27B}">
      <dsp:nvSpPr>
        <dsp:cNvPr id="0" name=""/>
        <dsp:cNvSpPr/>
      </dsp:nvSpPr>
      <dsp:spPr>
        <a:xfrm>
          <a:off x="2275452" y="543266"/>
          <a:ext cx="3413179" cy="493050"/>
        </a:xfrm>
        <a:prstGeom prst="rightArrow">
          <a:avLst>
            <a:gd name="adj1" fmla="val 75000"/>
            <a:gd name="adj2" fmla="val 50000"/>
          </a:avLst>
        </a:prstGeom>
        <a:solidFill>
          <a:schemeClr val="bg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fr-FR" sz="1800" b="1" kern="1200" dirty="0"/>
            <a:t>50 to 60%</a:t>
          </a:r>
        </a:p>
      </dsp:txBody>
      <dsp:txXfrm>
        <a:off x="2275452" y="604897"/>
        <a:ext cx="3228285" cy="369788"/>
      </dsp:txXfrm>
    </dsp:sp>
    <dsp:sp modelId="{DD4597C2-A03F-4166-8ACE-4515B7223E58}">
      <dsp:nvSpPr>
        <dsp:cNvPr id="0" name=""/>
        <dsp:cNvSpPr/>
      </dsp:nvSpPr>
      <dsp:spPr>
        <a:xfrm>
          <a:off x="0" y="543266"/>
          <a:ext cx="2275452" cy="49305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b="1" kern="1200" dirty="0"/>
            <a:t>Services</a:t>
          </a:r>
        </a:p>
      </dsp:txBody>
      <dsp:txXfrm>
        <a:off x="24069" y="567335"/>
        <a:ext cx="2227314" cy="444912"/>
      </dsp:txXfrm>
    </dsp:sp>
    <dsp:sp modelId="{E75DB67B-428D-47C4-B3D6-10662D2185FF}">
      <dsp:nvSpPr>
        <dsp:cNvPr id="0" name=""/>
        <dsp:cNvSpPr/>
      </dsp:nvSpPr>
      <dsp:spPr>
        <a:xfrm>
          <a:off x="2275452" y="1085622"/>
          <a:ext cx="3413179" cy="493050"/>
        </a:xfrm>
        <a:prstGeom prst="rightArrow">
          <a:avLst>
            <a:gd name="adj1" fmla="val 75000"/>
            <a:gd name="adj2" fmla="val 50000"/>
          </a:avLst>
        </a:prstGeom>
        <a:solidFill>
          <a:schemeClr val="bg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fr-FR" sz="1800" b="1" kern="1200" dirty="0"/>
            <a:t>85 to 90%</a:t>
          </a:r>
        </a:p>
      </dsp:txBody>
      <dsp:txXfrm>
        <a:off x="2275452" y="1147253"/>
        <a:ext cx="3228285" cy="369788"/>
      </dsp:txXfrm>
    </dsp:sp>
    <dsp:sp modelId="{989BD479-81DA-4634-8B7F-2CD1802FD0FE}">
      <dsp:nvSpPr>
        <dsp:cNvPr id="0" name=""/>
        <dsp:cNvSpPr/>
      </dsp:nvSpPr>
      <dsp:spPr>
        <a:xfrm>
          <a:off x="0" y="1085622"/>
          <a:ext cx="2275452" cy="49305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b="1" kern="1200" dirty="0"/>
            <a:t>Distribution</a:t>
          </a:r>
        </a:p>
      </dsp:txBody>
      <dsp:txXfrm>
        <a:off x="24069" y="1109691"/>
        <a:ext cx="2227314" cy="444912"/>
      </dsp:txXfrm>
    </dsp:sp>
    <dsp:sp modelId="{DBE0989A-726D-4005-803B-53CF36C89E4E}">
      <dsp:nvSpPr>
        <dsp:cNvPr id="0" name=""/>
        <dsp:cNvSpPr/>
      </dsp:nvSpPr>
      <dsp:spPr>
        <a:xfrm>
          <a:off x="2275452" y="1627978"/>
          <a:ext cx="3413179" cy="493050"/>
        </a:xfrm>
        <a:prstGeom prst="rightArrow">
          <a:avLst>
            <a:gd name="adj1" fmla="val 75000"/>
            <a:gd name="adj2" fmla="val 50000"/>
          </a:avLst>
        </a:prstGeom>
        <a:solidFill>
          <a:schemeClr val="bg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fr-FR" sz="1800" b="1" kern="1200" dirty="0"/>
            <a:t>40 to 50%</a:t>
          </a:r>
        </a:p>
        <a:p>
          <a:pPr marL="114300" lvl="1" indent="-114300" algn="l" defTabSz="533400">
            <a:lnSpc>
              <a:spcPct val="90000"/>
            </a:lnSpc>
            <a:spcBef>
              <a:spcPct val="0"/>
            </a:spcBef>
            <a:spcAft>
              <a:spcPct val="15000"/>
            </a:spcAft>
            <a:buChar char="•"/>
          </a:pPr>
          <a:endParaRPr lang="fr-FR" sz="1200" kern="1200" dirty="0"/>
        </a:p>
      </dsp:txBody>
      <dsp:txXfrm>
        <a:off x="2275452" y="1689609"/>
        <a:ext cx="3228285" cy="369788"/>
      </dsp:txXfrm>
    </dsp:sp>
    <dsp:sp modelId="{0A03A45F-7E12-4A7B-BD03-A8DE440326B0}">
      <dsp:nvSpPr>
        <dsp:cNvPr id="0" name=""/>
        <dsp:cNvSpPr/>
      </dsp:nvSpPr>
      <dsp:spPr>
        <a:xfrm>
          <a:off x="0" y="1627978"/>
          <a:ext cx="2275452" cy="49305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b="1" kern="1200" dirty="0"/>
            <a:t>Industrie</a:t>
          </a:r>
          <a:r>
            <a:rPr lang="fr-FR" sz="2000" b="1" kern="1200" baseline="0" dirty="0"/>
            <a:t> du luxe</a:t>
          </a:r>
          <a:endParaRPr lang="fr-FR" sz="2000" b="1" kern="1200" dirty="0"/>
        </a:p>
      </dsp:txBody>
      <dsp:txXfrm>
        <a:off x="24069" y="1652047"/>
        <a:ext cx="2227314" cy="444912"/>
      </dsp:txXfrm>
    </dsp:sp>
    <dsp:sp modelId="{D1D79E11-1BE8-4858-BF34-E08C98DB0752}">
      <dsp:nvSpPr>
        <dsp:cNvPr id="0" name=""/>
        <dsp:cNvSpPr/>
      </dsp:nvSpPr>
      <dsp:spPr>
        <a:xfrm>
          <a:off x="2275452" y="2170334"/>
          <a:ext cx="3413179" cy="493050"/>
        </a:xfrm>
        <a:prstGeom prst="rightArrow">
          <a:avLst>
            <a:gd name="adj1" fmla="val 75000"/>
            <a:gd name="adj2" fmla="val 50000"/>
          </a:avLst>
        </a:prstGeom>
        <a:solidFill>
          <a:schemeClr val="bg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fr-FR" sz="1800" b="1" kern="1200" dirty="0"/>
            <a:t>30 to 35%</a:t>
          </a:r>
        </a:p>
      </dsp:txBody>
      <dsp:txXfrm>
        <a:off x="2275452" y="2231965"/>
        <a:ext cx="3228285" cy="369788"/>
      </dsp:txXfrm>
    </dsp:sp>
    <dsp:sp modelId="{EF74431A-E789-4E6E-A004-4593B35C65AC}">
      <dsp:nvSpPr>
        <dsp:cNvPr id="0" name=""/>
        <dsp:cNvSpPr/>
      </dsp:nvSpPr>
      <dsp:spPr>
        <a:xfrm>
          <a:off x="0" y="2170334"/>
          <a:ext cx="2275452" cy="49305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b="1" kern="1200" dirty="0"/>
            <a:t>Hôpitaux</a:t>
          </a:r>
        </a:p>
      </dsp:txBody>
      <dsp:txXfrm>
        <a:off x="24069" y="2194403"/>
        <a:ext cx="2227314" cy="4449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6FE94B-BD18-4BD6-9669-E912C055DB09}"/>
              </a:ext>
            </a:extLst>
          </p:cNvPr>
          <p:cNvSpPr>
            <a:spLocks noGrp="1" noChangeArrowheads="1"/>
          </p:cNvSpPr>
          <p:nvPr>
            <p:ph type="body" sz="quarter" idx="3"/>
          </p:nvPr>
        </p:nvSpPr>
        <p:spPr bwMode="auto">
          <a:xfrm>
            <a:off x="946150" y="4876800"/>
            <a:ext cx="5207000" cy="4627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86" tIns="46905" rIns="95486" bIns="46905" numCol="1" anchor="t" anchorCtr="0" compatLnSpc="1">
            <a:prstTxWarp prst="textNoShape">
              <a:avLst/>
            </a:prstTxWarp>
          </a:bodyPr>
          <a:lstStyle/>
          <a:p>
            <a:pPr lvl="0"/>
            <a:r>
              <a:rPr lang="fr-FR" altLang="fr-FR"/>
              <a:t>Corps du texte</a:t>
            </a:r>
          </a:p>
          <a:p>
            <a:pPr lvl="0"/>
            <a:r>
              <a:rPr lang="fr-FR" altLang="fr-FR"/>
              <a:t>Deuxième niveau</a:t>
            </a:r>
          </a:p>
          <a:p>
            <a:pPr lvl="0"/>
            <a:r>
              <a:rPr lang="fr-FR" altLang="fr-FR"/>
              <a:t>Troisième niveau</a:t>
            </a:r>
          </a:p>
          <a:p>
            <a:pPr lvl="0"/>
            <a:r>
              <a:rPr lang="fr-FR" altLang="fr-FR"/>
              <a:t>Quatrième niveau</a:t>
            </a:r>
          </a:p>
          <a:p>
            <a:pPr lvl="0"/>
            <a:r>
              <a:rPr lang="fr-FR" altLang="fr-FR"/>
              <a:t>Cinquième niveau</a:t>
            </a:r>
          </a:p>
        </p:txBody>
      </p:sp>
      <p:sp>
        <p:nvSpPr>
          <p:cNvPr id="2051" name="Rectangle 3">
            <a:extLst>
              <a:ext uri="{FF2B5EF4-FFF2-40B4-BE49-F238E27FC236}">
                <a16:creationId xmlns:a16="http://schemas.microsoft.com/office/drawing/2014/main" id="{453DCB2E-3910-4263-941D-83A0A89EBE24}"/>
              </a:ext>
            </a:extLst>
          </p:cNvPr>
          <p:cNvSpPr>
            <a:spLocks noGrp="1" noRot="1" noChangeAspect="1" noChangeArrowheads="1" noTextEdit="1"/>
          </p:cNvSpPr>
          <p:nvPr>
            <p:ph type="sldImg" idx="2"/>
          </p:nvPr>
        </p:nvSpPr>
        <p:spPr bwMode="auto">
          <a:xfrm>
            <a:off x="1165225" y="893763"/>
            <a:ext cx="4770438" cy="35782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 name="Espace réservé du numéro de diapositive 1">
            <a:extLst>
              <a:ext uri="{FF2B5EF4-FFF2-40B4-BE49-F238E27FC236}">
                <a16:creationId xmlns:a16="http://schemas.microsoft.com/office/drawing/2014/main" id="{7F2686ED-0573-4B86-949E-89F03DD2A0A1}"/>
              </a:ext>
            </a:extLst>
          </p:cNvPr>
          <p:cNvSpPr>
            <a:spLocks noGrp="1"/>
          </p:cNvSpPr>
          <p:nvPr>
            <p:ph type="sldNum" sz="quarter" idx="5"/>
          </p:nvPr>
        </p:nvSpPr>
        <p:spPr>
          <a:xfrm>
            <a:off x="4021138" y="9909175"/>
            <a:ext cx="3076575" cy="325438"/>
          </a:xfrm>
          <a:prstGeom prst="rect">
            <a:avLst/>
          </a:prstGeom>
        </p:spPr>
        <p:txBody>
          <a:bodyPr vert="horz" lIns="91440" tIns="45720" rIns="91440" bIns="45720" rtlCol="0" anchor="b"/>
          <a:lstStyle>
            <a:lvl1pPr algn="r">
              <a:defRPr sz="1200"/>
            </a:lvl1pPr>
          </a:lstStyle>
          <a:p>
            <a:fld id="{9CD51CA4-D1CE-4797-9FA2-530812BC8AAA}" type="slidenum">
              <a:rPr lang="fr-FR" smtClean="0"/>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946150" y="4613250"/>
            <a:ext cx="5207000" cy="5328592"/>
          </a:xfrm>
        </p:spPr>
        <p:txBody>
          <a:bodyPr/>
          <a:lstStyle/>
          <a:p>
            <a:endParaRPr lang="fr-FR" sz="1000" dirty="0"/>
          </a:p>
        </p:txBody>
      </p:sp>
      <p:sp>
        <p:nvSpPr>
          <p:cNvPr id="4" name="Espace réservé du numéro de diapositive 1">
            <a:extLst>
              <a:ext uri="{FF2B5EF4-FFF2-40B4-BE49-F238E27FC236}">
                <a16:creationId xmlns:a16="http://schemas.microsoft.com/office/drawing/2014/main" id="{827A10DF-6F8F-486D-914A-014B52831B72}"/>
              </a:ext>
            </a:extLst>
          </p:cNvPr>
          <p:cNvSpPr>
            <a:spLocks noGrp="1"/>
          </p:cNvSpPr>
          <p:nvPr>
            <p:ph type="sldNum" sz="quarter" idx="5"/>
          </p:nvPr>
        </p:nvSpPr>
        <p:spPr>
          <a:xfrm>
            <a:off x="4021138" y="9909175"/>
            <a:ext cx="3076575" cy="325438"/>
          </a:xfrm>
          <a:prstGeom prst="rect">
            <a:avLst/>
          </a:prstGeom>
        </p:spPr>
        <p:txBody>
          <a:bodyPr vert="horz" lIns="91440" tIns="45720" rIns="91440" bIns="45720" rtlCol="0" anchor="b"/>
          <a:lstStyle>
            <a:lvl1pPr algn="r">
              <a:defRPr sz="1200"/>
            </a:lvl1pPr>
          </a:lstStyle>
          <a:p>
            <a:fld id="{9CD51CA4-D1CE-4797-9FA2-530812BC8AAA}" type="slidenum">
              <a:rPr lang="fr-FR" smtClean="0"/>
              <a:t>1</a:t>
            </a:fld>
            <a:endParaRPr lang="fr-FR"/>
          </a:p>
        </p:txBody>
      </p:sp>
    </p:spTree>
    <p:extLst>
      <p:ext uri="{BB962C8B-B14F-4D97-AF65-F5344CB8AC3E}">
        <p14:creationId xmlns:p14="http://schemas.microsoft.com/office/powerpoint/2010/main" val="814226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1DD00DF-9DB5-4C29-BB20-C58735E0DC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87F500-3397-402F-BA74-1D79DCF9107B}" type="slidenum">
              <a:rPr lang="en-GB" altLang="fr-FR">
                <a:latin typeface="Calibri" panose="020F0502020204030204" pitchFamily="34" charset="0"/>
              </a:rPr>
              <a:pPr/>
              <a:t>17</a:t>
            </a:fld>
            <a:endParaRPr lang="en-GB" altLang="fr-FR">
              <a:latin typeface="Calibri" panose="020F0502020204030204" pitchFamily="34" charset="0"/>
            </a:endParaRPr>
          </a:p>
        </p:txBody>
      </p:sp>
      <p:sp>
        <p:nvSpPr>
          <p:cNvPr id="23555" name="Rectangle 2">
            <a:extLst>
              <a:ext uri="{FF2B5EF4-FFF2-40B4-BE49-F238E27FC236}">
                <a16:creationId xmlns:a16="http://schemas.microsoft.com/office/drawing/2014/main" id="{F0B46930-8B0E-49DF-8C28-7104A671B0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30A3E5CB-E103-4AC5-B315-5D399C6D4D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lvl="0" algn="just">
              <a:lnSpc>
                <a:spcPct val="100000"/>
              </a:lnSpc>
            </a:pPr>
            <a:endParaRPr lang="fr-FR" sz="1000" dirty="0"/>
          </a:p>
          <a:p>
            <a:pPr defTabSz="701589"/>
            <a:endParaRPr lang="fr-FR" dirty="0">
              <a:latin typeface="Arial" panose="020B0604020202020204" pitchFamily="34" charset="0"/>
              <a:cs typeface="Arial" panose="020B0604020202020204" pitchFamily="34" charset="0"/>
              <a:sym typeface="Helvetica" charset="0"/>
            </a:endParaRPr>
          </a:p>
        </p:txBody>
      </p:sp>
      <p:sp>
        <p:nvSpPr>
          <p:cNvPr id="4" name="Espace réservé du numéro de diapositive 1">
            <a:extLst>
              <a:ext uri="{FF2B5EF4-FFF2-40B4-BE49-F238E27FC236}">
                <a16:creationId xmlns:a16="http://schemas.microsoft.com/office/drawing/2014/main" id="{A4DBFFF3-BDA8-4F08-963F-CF5FEAF8AEA4}"/>
              </a:ext>
            </a:extLst>
          </p:cNvPr>
          <p:cNvSpPr txBox="1">
            <a:spLocks/>
          </p:cNvSpPr>
          <p:nvPr/>
        </p:nvSpPr>
        <p:spPr>
          <a:xfrm>
            <a:off x="4021138" y="9909175"/>
            <a:ext cx="3076575" cy="325438"/>
          </a:xfrm>
          <a:prstGeom prst="rect">
            <a:avLst/>
          </a:prstGeom>
        </p:spPr>
        <p:txBody>
          <a:bodyPr vert="horz" lIns="91440" tIns="45720" rIns="91440" bIns="45720" rtlCol="0" anchor="b"/>
          <a:lstStyle>
            <a:defPPr>
              <a:defRPr lang="fr-FR"/>
            </a:defPPr>
            <a:lvl1pPr algn="r" rtl="0" eaLnBrk="0" fontAlgn="base" hangingPunct="0">
              <a:lnSpc>
                <a:spcPct val="90000"/>
              </a:lnSpc>
              <a:spcBef>
                <a:spcPct val="0"/>
              </a:spcBef>
              <a:spcAft>
                <a:spcPct val="0"/>
              </a:spcAft>
              <a:defRPr sz="1200"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sz="1400" b="1" kern="1200">
                <a:solidFill>
                  <a:schemeClr val="tx1"/>
                </a:solidFill>
                <a:latin typeface="Arial" panose="020B0604020202020204" pitchFamily="34" charset="0"/>
                <a:ea typeface="+mn-ea"/>
                <a:cs typeface="+mn-cs"/>
              </a:defRPr>
            </a:lvl5pPr>
            <a:lvl6pPr marL="2286000" algn="l" defTabSz="914400" rtl="0" eaLnBrk="1" latinLnBrk="0" hangingPunct="1">
              <a:defRPr sz="1400" b="1" kern="1200">
                <a:solidFill>
                  <a:schemeClr val="tx1"/>
                </a:solidFill>
                <a:latin typeface="Arial" panose="020B0604020202020204" pitchFamily="34" charset="0"/>
                <a:ea typeface="+mn-ea"/>
                <a:cs typeface="+mn-cs"/>
              </a:defRPr>
            </a:lvl6pPr>
            <a:lvl7pPr marL="2743200" algn="l" defTabSz="914400" rtl="0" eaLnBrk="1" latinLnBrk="0" hangingPunct="1">
              <a:defRPr sz="1400" b="1" kern="1200">
                <a:solidFill>
                  <a:schemeClr val="tx1"/>
                </a:solidFill>
                <a:latin typeface="Arial" panose="020B0604020202020204" pitchFamily="34" charset="0"/>
                <a:ea typeface="+mn-ea"/>
                <a:cs typeface="+mn-cs"/>
              </a:defRPr>
            </a:lvl7pPr>
            <a:lvl8pPr marL="3200400" algn="l" defTabSz="914400" rtl="0" eaLnBrk="1" latinLnBrk="0" hangingPunct="1">
              <a:defRPr sz="1400" b="1" kern="1200">
                <a:solidFill>
                  <a:schemeClr val="tx1"/>
                </a:solidFill>
                <a:latin typeface="Arial" panose="020B0604020202020204" pitchFamily="34" charset="0"/>
                <a:ea typeface="+mn-ea"/>
                <a:cs typeface="+mn-cs"/>
              </a:defRPr>
            </a:lvl8pPr>
            <a:lvl9pPr marL="3657600" algn="l" defTabSz="914400" rtl="0" eaLnBrk="1" latinLnBrk="0" hangingPunct="1">
              <a:defRPr sz="1400" b="1" kern="1200">
                <a:solidFill>
                  <a:schemeClr val="tx1"/>
                </a:solidFill>
                <a:latin typeface="Arial" panose="020B0604020202020204" pitchFamily="34" charset="0"/>
                <a:ea typeface="+mn-ea"/>
                <a:cs typeface="+mn-cs"/>
              </a:defRPr>
            </a:lvl9pPr>
          </a:lstStyle>
          <a:p>
            <a:fld id="{9CD51CA4-D1CE-4797-9FA2-530812BC8AAA}" type="slidenum">
              <a:rPr lang="fr-FR" smtClean="0"/>
              <a:pPr/>
              <a:t>2</a:t>
            </a:fld>
            <a:endParaRPr lang="fr-FR" dirty="0"/>
          </a:p>
        </p:txBody>
      </p:sp>
      <p:sp>
        <p:nvSpPr>
          <p:cNvPr id="6" name="Espace réservé des notes 2">
            <a:extLst>
              <a:ext uri="{FF2B5EF4-FFF2-40B4-BE49-F238E27FC236}">
                <a16:creationId xmlns:a16="http://schemas.microsoft.com/office/drawing/2014/main" id="{A39E0673-FFE1-48DA-8E76-2E2D01ACAE8A}"/>
              </a:ext>
            </a:extLst>
          </p:cNvPr>
          <p:cNvSpPr txBox="1">
            <a:spLocks/>
          </p:cNvSpPr>
          <p:nvPr/>
        </p:nvSpPr>
        <p:spPr bwMode="auto">
          <a:xfrm>
            <a:off x="597322" y="4691161"/>
            <a:ext cx="5904656" cy="53946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86" tIns="46905" rIns="95486" bIns="46905" numCol="1" anchor="t" anchorCtr="0" compatLnSpc="1">
            <a:prstTxWarp prst="textNoShape">
              <a:avLst/>
            </a:prstTxWarp>
          </a:bodyPr>
          <a:lst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fr-FR" b="1" dirty="0"/>
              <a:t>Définitions</a:t>
            </a:r>
          </a:p>
          <a:p>
            <a:pPr>
              <a:lnSpc>
                <a:spcPct val="100000"/>
              </a:lnSpc>
            </a:pPr>
            <a:r>
              <a:rPr lang="fr-FR" altLang="fr-FR" sz="1000" b="0" dirty="0"/>
              <a:t>On appelle « achats » </a:t>
            </a:r>
            <a:r>
              <a:rPr lang="fr-FR" altLang="fr-FR" sz="1000" b="0" i="1" dirty="0"/>
              <a:t>l’ensemble des biens, équipements, services et prestations</a:t>
            </a:r>
            <a:r>
              <a:rPr lang="fr-FR" altLang="fr-FR" sz="1000" b="0" dirty="0"/>
              <a:t> ...</a:t>
            </a:r>
            <a:br>
              <a:rPr lang="fr-FR" altLang="fr-FR" sz="1000" b="0" dirty="0"/>
            </a:br>
            <a:r>
              <a:rPr lang="fr-FR" altLang="fr-FR" sz="1000" b="0" dirty="0"/>
              <a:t>- </a:t>
            </a:r>
            <a:r>
              <a:rPr lang="fr-FR" altLang="fr-FR" sz="1000" b="0" i="1" dirty="0"/>
              <a:t>nécessaires au fonctionnement de toute entreprise, </a:t>
            </a:r>
            <a:br>
              <a:rPr lang="fr-FR" altLang="fr-FR" sz="1000" b="0" i="1" dirty="0"/>
            </a:br>
            <a:r>
              <a:rPr lang="fr-FR" altLang="fr-FR" sz="1000" b="0" i="1" dirty="0"/>
              <a:t>- ou entrant dans les produits ou services qu’elle produit et vend.</a:t>
            </a:r>
            <a:endParaRPr lang="fr-FR" altLang="fr-FR" sz="1000" b="0" dirty="0"/>
          </a:p>
          <a:p>
            <a:pPr>
              <a:lnSpc>
                <a:spcPct val="100000"/>
              </a:lnSpc>
            </a:pPr>
            <a:r>
              <a:rPr lang="fr-FR" altLang="fr-FR" sz="1000" b="1" u="sng" dirty="0"/>
              <a:t>Fonction Achats</a:t>
            </a:r>
            <a:r>
              <a:rPr lang="fr-FR" altLang="fr-FR" sz="1000" b="1" dirty="0"/>
              <a:t> : </a:t>
            </a:r>
            <a:r>
              <a:rPr lang="fr-FR" altLang="fr-FR" sz="1000" b="0" i="1" dirty="0"/>
              <a:t>fonction responsable de l'acquisition des biens ou services. Cette mission doit s'exécuter dans le respect des points suivants : </a:t>
            </a:r>
            <a:br>
              <a:rPr lang="fr-FR" altLang="fr-FR" sz="1000" b="0" i="1" dirty="0"/>
            </a:br>
            <a:r>
              <a:rPr lang="fr-FR" altLang="fr-FR" sz="1000" b="0" i="1" dirty="0"/>
              <a:t>- niveau de qualité attendu et exigé </a:t>
            </a:r>
            <a:br>
              <a:rPr lang="fr-FR" altLang="fr-FR" sz="1000" b="0" i="1" dirty="0"/>
            </a:br>
            <a:r>
              <a:rPr lang="fr-FR" altLang="fr-FR" sz="1000" b="0" i="1" dirty="0"/>
              <a:t>- livraison des quantités souhaitées dans les délais attendus </a:t>
            </a:r>
            <a:br>
              <a:rPr lang="fr-FR" altLang="fr-FR" sz="1000" b="0" i="1" dirty="0"/>
            </a:br>
            <a:r>
              <a:rPr lang="fr-FR" altLang="fr-FR" sz="1000" b="0" i="1" dirty="0"/>
              <a:t>- obtention des meilleures conditions économiques, de service et de </a:t>
            </a:r>
            <a:br>
              <a:rPr lang="fr-FR" altLang="fr-FR" sz="1000" b="0" i="1" dirty="0"/>
            </a:br>
            <a:r>
              <a:rPr lang="fr-FR" altLang="fr-FR" sz="1000" b="0" i="1" dirty="0"/>
              <a:t>  sécurité d'approvisionnement</a:t>
            </a:r>
            <a:r>
              <a:rPr lang="fr-FR" altLang="fr-FR" sz="1000" b="0" dirty="0"/>
              <a:t> </a:t>
            </a:r>
          </a:p>
          <a:p>
            <a:pPr>
              <a:lnSpc>
                <a:spcPct val="100000"/>
              </a:lnSpc>
            </a:pPr>
            <a:r>
              <a:rPr lang="fr-FR" altLang="fr-FR" sz="1000" b="0" dirty="0"/>
              <a:t>Sa première mission est de rechercher et de sélectionner les fournisseurs aptes à satisfaire les exigences qui viennent d’être énoncées. Il s’agit de gérer le </a:t>
            </a:r>
            <a:r>
              <a:rPr lang="fr-FR" altLang="fr-FR" sz="1000" b="1" dirty="0"/>
              <a:t>panel fournisseurs</a:t>
            </a:r>
            <a:r>
              <a:rPr lang="fr-FR" altLang="fr-FR" sz="1000" b="0" dirty="0"/>
              <a:t>, c’est-à-dire les fournisseurs avec lesquels on veut travailler.</a:t>
            </a:r>
          </a:p>
          <a:p>
            <a:pPr>
              <a:lnSpc>
                <a:spcPct val="100000"/>
              </a:lnSpc>
            </a:pPr>
            <a:r>
              <a:rPr lang="fr-FR" altLang="fr-FR" sz="1000" b="0" dirty="0"/>
              <a:t>Il s’agit ensuite de passer des contrats de fournitures avec les fournisseurs. Bien souvent, ce sont des négociations annuelles qui définissent les quantités globales, les prix et les exigences en termes de qualité et de logistique.</a:t>
            </a:r>
          </a:p>
          <a:p>
            <a:pPr>
              <a:lnSpc>
                <a:spcPct val="100000"/>
              </a:lnSpc>
            </a:pPr>
            <a:r>
              <a:rPr lang="fr-FR" altLang="fr-FR" sz="1000" b="1" u="sng" dirty="0"/>
              <a:t>Fonction Approvisionnement</a:t>
            </a:r>
            <a:r>
              <a:rPr lang="fr-FR" altLang="fr-FR" sz="1000" b="1" dirty="0"/>
              <a:t> : </a:t>
            </a:r>
            <a:r>
              <a:rPr lang="fr-FR" altLang="fr-FR" sz="1000" b="0" dirty="0"/>
              <a:t>fonction responsable de l’</a:t>
            </a:r>
            <a:r>
              <a:rPr lang="fr-FR" altLang="fr-FR" sz="1000" b="0" i="1" dirty="0"/>
              <a:t>exécution opérationnelle de l’achat, qui est en charge de la planification et de la gestion des flux physiques entre l’entreprise et ses fournisseurs, incluant les problématiques de passations de commandes, de stocks, de magasinage et de transport à l’interface avec les fournisseurs</a:t>
            </a:r>
            <a:r>
              <a:rPr lang="fr-FR" altLang="fr-FR" sz="1000" b="0" dirty="0"/>
              <a:t>.</a:t>
            </a:r>
          </a:p>
          <a:p>
            <a:pPr>
              <a:lnSpc>
                <a:spcPct val="100000"/>
              </a:lnSpc>
            </a:pPr>
            <a:r>
              <a:rPr lang="fr-FR" altLang="fr-FR" sz="1000" b="0" dirty="0"/>
              <a:t>En ce sens, l’Approvisionnement est focalisé sur la gestion opérationnelle de la supply chain amont.</a:t>
            </a:r>
          </a:p>
          <a:p>
            <a:pPr>
              <a:lnSpc>
                <a:spcPct val="100000"/>
              </a:lnSpc>
            </a:pPr>
            <a:r>
              <a:rPr lang="fr-FR" altLang="fr-FR" sz="1000" b="0" dirty="0"/>
              <a:t>Les besoins de produits à approvisionner sont issus soit de la gestion des stocks (point de commande ou réapprovisionnement périodique) soit de la procédure MRP.</a:t>
            </a:r>
          </a:p>
          <a:p>
            <a:pPr>
              <a:lnSpc>
                <a:spcPct val="100000"/>
              </a:lnSpc>
            </a:pPr>
            <a:r>
              <a:rPr lang="fr-FR" altLang="fr-FR" sz="1000" b="0" dirty="0"/>
              <a:t>La fonction Approvisionnement est souvent confiée à la direction Supply Chain, si elle existe,</a:t>
            </a:r>
          </a:p>
          <a:p>
            <a:pPr>
              <a:lnSpc>
                <a:spcPct val="100000"/>
              </a:lnSpc>
            </a:pPr>
            <a:r>
              <a:rPr lang="fr-FR" altLang="fr-FR" sz="1000" b="0" dirty="0"/>
              <a:t>Achats et Approvisionnements sont </a:t>
            </a:r>
            <a:r>
              <a:rPr lang="fr-FR" altLang="fr-FR" sz="1000" b="0" u="sng" dirty="0"/>
              <a:t>DIFFERENTS mais COMPLEMENTAIRES</a:t>
            </a:r>
            <a:r>
              <a:rPr lang="fr-FR" altLang="fr-FR" sz="1000" b="0" dirty="0"/>
              <a:t>.</a:t>
            </a:r>
            <a:br>
              <a:rPr lang="fr-FR" altLang="fr-FR" sz="1000" b="0" dirty="0"/>
            </a:br>
            <a:r>
              <a:rPr lang="fr-FR" altLang="fr-FR" sz="1000" b="0" dirty="0"/>
              <a:t>Le Coût Total d’Acquisition cumule les coûts des deux domaines.</a:t>
            </a:r>
          </a:p>
          <a:p>
            <a:pPr>
              <a:lnSpc>
                <a:spcPct val="100000"/>
              </a:lnSpc>
            </a:pPr>
            <a:r>
              <a:rPr lang="fr-FR" sz="1000" b="0" dirty="0"/>
              <a:t>Par ailleurs, on notera que les Achats s’exercent sur deux horizons : à long et moyen termes, pour la définition d’une stratégie d’achat et, à court terme, pour l’optimisation de la gestion opérationnelle.</a:t>
            </a:r>
          </a:p>
          <a:p>
            <a:pPr>
              <a:lnSpc>
                <a:spcPct val="100000"/>
              </a:lnSpc>
            </a:pPr>
            <a:endParaRPr lang="fr-FR" altLang="fr-FR" sz="1000" b="0" dirty="0"/>
          </a:p>
          <a:p>
            <a:pPr>
              <a:lnSpc>
                <a:spcPct val="100000"/>
              </a:lnSpc>
            </a:pPr>
            <a:endParaRPr lang="fr-FR"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A859F82-C3D4-48BF-85A0-4CD4D45292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707626-1661-40F0-AF27-FBA642422AA6}" type="slidenum">
              <a:rPr lang="en-GB" altLang="fr-FR">
                <a:latin typeface="Calibri" panose="020F0502020204030204" pitchFamily="34" charset="0"/>
              </a:rPr>
              <a:pPr/>
              <a:t>10</a:t>
            </a:fld>
            <a:endParaRPr lang="en-GB" altLang="fr-FR">
              <a:latin typeface="Calibri" panose="020F0502020204030204" pitchFamily="34" charset="0"/>
            </a:endParaRPr>
          </a:p>
        </p:txBody>
      </p:sp>
      <p:sp>
        <p:nvSpPr>
          <p:cNvPr id="13315" name="Rectangle 2">
            <a:extLst>
              <a:ext uri="{FF2B5EF4-FFF2-40B4-BE49-F238E27FC236}">
                <a16:creationId xmlns:a16="http://schemas.microsoft.com/office/drawing/2014/main" id="{A3A3107D-345B-4592-ACA3-8ED4CC7922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a:extLst>
              <a:ext uri="{FF2B5EF4-FFF2-40B4-BE49-F238E27FC236}">
                <a16:creationId xmlns:a16="http://schemas.microsoft.com/office/drawing/2014/main" id="{6100A954-3930-46DF-A267-426ED71759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noProof="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CDFDF68-CE81-492C-9030-59D7622747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DCABA7-5B78-43E1-B784-DF05443C1720}" type="slidenum">
              <a:rPr lang="fr-FR" altLang="fr-FR">
                <a:latin typeface="Arial" panose="020B0604020202020204" pitchFamily="34" charset="0"/>
              </a:rPr>
              <a:pPr>
                <a:spcBef>
                  <a:spcPct val="0"/>
                </a:spcBef>
              </a:pPr>
              <a:t>11</a:t>
            </a:fld>
            <a:endParaRPr lang="fr-FR" altLang="fr-FR">
              <a:latin typeface="Arial" panose="020B0604020202020204" pitchFamily="34" charset="0"/>
            </a:endParaRPr>
          </a:p>
        </p:txBody>
      </p:sp>
      <p:sp>
        <p:nvSpPr>
          <p:cNvPr id="15363" name="Rectangle 2">
            <a:extLst>
              <a:ext uri="{FF2B5EF4-FFF2-40B4-BE49-F238E27FC236}">
                <a16:creationId xmlns:a16="http://schemas.microsoft.com/office/drawing/2014/main" id="{FB5F1482-424F-4E2C-BC81-072C2AE313E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a:extLst>
              <a:ext uri="{FF2B5EF4-FFF2-40B4-BE49-F238E27FC236}">
                <a16:creationId xmlns:a16="http://schemas.microsoft.com/office/drawing/2014/main" id="{4146343B-912F-44A1-B9A7-28737E3817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DFC3A0DF-75C0-46CD-B8A5-A05CB486C4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701FE1-FA9E-4D7B-9E9D-937C791C9186}" type="slidenum">
              <a:rPr lang="fr-FR" altLang="fr-FR">
                <a:latin typeface="Arial" panose="020B0604020202020204" pitchFamily="34" charset="0"/>
              </a:rPr>
              <a:pPr>
                <a:spcBef>
                  <a:spcPct val="0"/>
                </a:spcBef>
              </a:pPr>
              <a:t>12</a:t>
            </a:fld>
            <a:endParaRPr lang="fr-FR" altLang="fr-FR">
              <a:latin typeface="Arial" panose="020B0604020202020204" pitchFamily="34" charset="0"/>
            </a:endParaRPr>
          </a:p>
        </p:txBody>
      </p:sp>
      <p:sp>
        <p:nvSpPr>
          <p:cNvPr id="19459" name="Rectangle 2">
            <a:extLst>
              <a:ext uri="{FF2B5EF4-FFF2-40B4-BE49-F238E27FC236}">
                <a16:creationId xmlns:a16="http://schemas.microsoft.com/office/drawing/2014/main" id="{AC0B026D-A40C-4C88-A469-841A4400A9C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a:extLst>
              <a:ext uri="{FF2B5EF4-FFF2-40B4-BE49-F238E27FC236}">
                <a16:creationId xmlns:a16="http://schemas.microsoft.com/office/drawing/2014/main" id="{12A5072A-081D-407E-9A4C-EBCCC2D509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A859F82-C3D4-48BF-85A0-4CD4D45292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707626-1661-40F0-AF27-FBA642422AA6}" type="slidenum">
              <a:rPr lang="en-GB" altLang="fr-FR">
                <a:latin typeface="Calibri" panose="020F0502020204030204" pitchFamily="34" charset="0"/>
              </a:rPr>
              <a:pPr/>
              <a:t>13</a:t>
            </a:fld>
            <a:endParaRPr lang="en-GB" altLang="fr-FR">
              <a:latin typeface="Calibri" panose="020F0502020204030204" pitchFamily="34" charset="0"/>
            </a:endParaRPr>
          </a:p>
        </p:txBody>
      </p:sp>
      <p:sp>
        <p:nvSpPr>
          <p:cNvPr id="13315" name="Rectangle 2">
            <a:extLst>
              <a:ext uri="{FF2B5EF4-FFF2-40B4-BE49-F238E27FC236}">
                <a16:creationId xmlns:a16="http://schemas.microsoft.com/office/drawing/2014/main" id="{A3A3107D-345B-4592-ACA3-8ED4CC7922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a:extLst>
              <a:ext uri="{FF2B5EF4-FFF2-40B4-BE49-F238E27FC236}">
                <a16:creationId xmlns:a16="http://schemas.microsoft.com/office/drawing/2014/main" id="{6100A954-3930-46DF-A267-426ED71759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noProof="1"/>
          </a:p>
        </p:txBody>
      </p:sp>
    </p:spTree>
    <p:extLst>
      <p:ext uri="{BB962C8B-B14F-4D97-AF65-F5344CB8AC3E}">
        <p14:creationId xmlns:p14="http://schemas.microsoft.com/office/powerpoint/2010/main" val="3860445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A859F82-C3D4-48BF-85A0-4CD4D45292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707626-1661-40F0-AF27-FBA642422AA6}" type="slidenum">
              <a:rPr lang="en-GB" altLang="fr-FR">
                <a:latin typeface="Calibri" panose="020F0502020204030204" pitchFamily="34" charset="0"/>
              </a:rPr>
              <a:pPr/>
              <a:t>14</a:t>
            </a:fld>
            <a:endParaRPr lang="en-GB" altLang="fr-FR">
              <a:latin typeface="Calibri" panose="020F0502020204030204" pitchFamily="34" charset="0"/>
            </a:endParaRPr>
          </a:p>
        </p:txBody>
      </p:sp>
      <p:sp>
        <p:nvSpPr>
          <p:cNvPr id="13315" name="Rectangle 2">
            <a:extLst>
              <a:ext uri="{FF2B5EF4-FFF2-40B4-BE49-F238E27FC236}">
                <a16:creationId xmlns:a16="http://schemas.microsoft.com/office/drawing/2014/main" id="{A3A3107D-345B-4592-ACA3-8ED4CC7922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a:extLst>
              <a:ext uri="{FF2B5EF4-FFF2-40B4-BE49-F238E27FC236}">
                <a16:creationId xmlns:a16="http://schemas.microsoft.com/office/drawing/2014/main" id="{6100A954-3930-46DF-A267-426ED71759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noProof="1"/>
          </a:p>
        </p:txBody>
      </p:sp>
    </p:spTree>
    <p:extLst>
      <p:ext uri="{BB962C8B-B14F-4D97-AF65-F5344CB8AC3E}">
        <p14:creationId xmlns:p14="http://schemas.microsoft.com/office/powerpoint/2010/main" val="1524365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5A859F82-C3D4-48BF-85A0-4CD4D45292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707626-1661-40F0-AF27-FBA642422AA6}" type="slidenum">
              <a:rPr lang="en-GB" altLang="fr-FR">
                <a:latin typeface="Calibri" panose="020F0502020204030204" pitchFamily="34" charset="0"/>
              </a:rPr>
              <a:pPr/>
              <a:t>15</a:t>
            </a:fld>
            <a:endParaRPr lang="en-GB" altLang="fr-FR">
              <a:latin typeface="Calibri" panose="020F0502020204030204" pitchFamily="34" charset="0"/>
            </a:endParaRPr>
          </a:p>
        </p:txBody>
      </p:sp>
      <p:sp>
        <p:nvSpPr>
          <p:cNvPr id="13315" name="Rectangle 2">
            <a:extLst>
              <a:ext uri="{FF2B5EF4-FFF2-40B4-BE49-F238E27FC236}">
                <a16:creationId xmlns:a16="http://schemas.microsoft.com/office/drawing/2014/main" id="{A3A3107D-345B-4592-ACA3-8ED4CC7922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a:extLst>
              <a:ext uri="{FF2B5EF4-FFF2-40B4-BE49-F238E27FC236}">
                <a16:creationId xmlns:a16="http://schemas.microsoft.com/office/drawing/2014/main" id="{6100A954-3930-46DF-A267-426ED71759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noProof="1"/>
          </a:p>
        </p:txBody>
      </p:sp>
    </p:spTree>
    <p:extLst>
      <p:ext uri="{BB962C8B-B14F-4D97-AF65-F5344CB8AC3E}">
        <p14:creationId xmlns:p14="http://schemas.microsoft.com/office/powerpoint/2010/main" val="709114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D6479C1B-4D28-402B-8D4F-0CDADA5CA8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a:extLst>
              <a:ext uri="{FF2B5EF4-FFF2-40B4-BE49-F238E27FC236}">
                <a16:creationId xmlns:a16="http://schemas.microsoft.com/office/drawing/2014/main" id="{08004EBF-C89B-4D0D-83EC-356E897565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latin typeface="Arial" panose="020B0604020202020204" pitchFamily="34" charset="0"/>
            </a:endParaRPr>
          </a:p>
        </p:txBody>
      </p:sp>
      <p:sp>
        <p:nvSpPr>
          <p:cNvPr id="21508" name="Espace réservé du numéro de diapositive 3">
            <a:extLst>
              <a:ext uri="{FF2B5EF4-FFF2-40B4-BE49-F238E27FC236}">
                <a16:creationId xmlns:a16="http://schemas.microsoft.com/office/drawing/2014/main" id="{9C54BB14-69FF-4FCF-949B-7F9B497A62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24AB1E-6AF9-4165-87C0-350BB6810963}" type="slidenum">
              <a:rPr lang="fr-FR" altLang="fr-FR">
                <a:latin typeface="Arial" panose="020B0604020202020204" pitchFamily="34" charset="0"/>
              </a:rPr>
              <a:pPr>
                <a:spcBef>
                  <a:spcPct val="0"/>
                </a:spcBef>
              </a:pPr>
              <a:t>16</a:t>
            </a:fld>
            <a:endParaRPr lang="fr-FR" altLang="fr-F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F82FF-4D1C-4DDC-9B33-104DD65DDEAE}"/>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A8F5EFE-C2AB-48E0-8FA6-FBF2FD08184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424986004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2AC28A-1546-440C-8AB6-E6F840BF21F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FADAEBC-B4C5-4691-8FEA-E4EE2D99F0CA}"/>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77595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134C6F7-68F9-41B9-8ABA-41F87FCEA7A0}"/>
              </a:ext>
            </a:extLst>
          </p:cNvPr>
          <p:cNvSpPr>
            <a:spLocks noGrp="1"/>
          </p:cNvSpPr>
          <p:nvPr>
            <p:ph type="title" orient="vert"/>
          </p:nvPr>
        </p:nvSpPr>
        <p:spPr>
          <a:xfrm>
            <a:off x="6496050" y="990600"/>
            <a:ext cx="1809750" cy="480060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3B40B1-D588-481E-B897-DA13C3A7F9FA}"/>
              </a:ext>
            </a:extLst>
          </p:cNvPr>
          <p:cNvSpPr>
            <a:spLocks noGrp="1"/>
          </p:cNvSpPr>
          <p:nvPr>
            <p:ph type="body" orient="vert" idx="1"/>
          </p:nvPr>
        </p:nvSpPr>
        <p:spPr>
          <a:xfrm>
            <a:off x="1066800" y="990600"/>
            <a:ext cx="5276850" cy="48006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0716763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200">
                <a:solidFill>
                  <a:schemeClr val="tx1">
                    <a:tint val="75000"/>
                  </a:schemeClr>
                </a:solidFill>
                <a:latin typeface="+mj-lt"/>
                <a:cs typeface="Arial Narrow"/>
              </a:defRPr>
            </a:lvl1pPr>
          </a:lstStyle>
          <a:p>
            <a:fld id="{F0591563-C936-C24A-B817-5B070095CD79}" type="slidenum">
              <a:rPr lang="fr-FR" smtClean="0"/>
              <a:pPr/>
              <a:t>‹N°›</a:t>
            </a:fld>
            <a:endParaRPr lang="fr-FR"/>
          </a:p>
        </p:txBody>
      </p:sp>
    </p:spTree>
    <p:extLst>
      <p:ext uri="{BB962C8B-B14F-4D97-AF65-F5344CB8AC3E}">
        <p14:creationId xmlns:p14="http://schemas.microsoft.com/office/powerpoint/2010/main" val="13749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072620A9-EBFD-4C1F-A6BB-4E411754CA0B}"/>
              </a:ext>
            </a:extLst>
          </p:cNvPr>
          <p:cNvSpPr>
            <a:spLocks noGrp="1"/>
          </p:cNvSpPr>
          <p:nvPr>
            <p:ph type="dt" sz="half" idx="10"/>
          </p:nvPr>
        </p:nvSpPr>
        <p:spPr/>
        <p:txBody>
          <a:bodyPr/>
          <a:lstStyle>
            <a:lvl1pPr>
              <a:defRPr/>
            </a:lvl1pPr>
          </a:lstStyle>
          <a:p>
            <a:pPr>
              <a:defRPr/>
            </a:pPr>
            <a:fld id="{B983E1B0-090D-4F75-BDD3-C593729F09D8}" type="datetime1">
              <a:rPr lang="fr-FR"/>
              <a:pPr>
                <a:defRPr/>
              </a:pPr>
              <a:t>04/03/2022</a:t>
            </a:fld>
            <a:endParaRPr lang="fr-FR"/>
          </a:p>
        </p:txBody>
      </p:sp>
      <p:sp>
        <p:nvSpPr>
          <p:cNvPr id="6" name="Espace réservé du pied de page 4">
            <a:extLst>
              <a:ext uri="{FF2B5EF4-FFF2-40B4-BE49-F238E27FC236}">
                <a16:creationId xmlns:a16="http://schemas.microsoft.com/office/drawing/2014/main" id="{34204278-9E46-41F4-88B2-8811FA66A718}"/>
              </a:ext>
            </a:extLst>
          </p:cNvPr>
          <p:cNvSpPr>
            <a:spLocks noGrp="1"/>
          </p:cNvSpPr>
          <p:nvPr>
            <p:ph type="ftr" sz="quarter" idx="11"/>
          </p:nvPr>
        </p:nvSpPr>
        <p:spPr/>
        <p:txBody>
          <a:bodyPr/>
          <a:lstStyle>
            <a:lvl1pPr>
              <a:defRPr/>
            </a:lvl1pPr>
          </a:lstStyle>
          <a:p>
            <a:pPr>
              <a:defRPr/>
            </a:pPr>
            <a:r>
              <a:rPr lang="fr-FR"/>
              <a:t>Irène FOGLIERINI</a:t>
            </a:r>
          </a:p>
        </p:txBody>
      </p:sp>
      <p:sp>
        <p:nvSpPr>
          <p:cNvPr id="7" name="Espace réservé du numéro de diapositive 5">
            <a:extLst>
              <a:ext uri="{FF2B5EF4-FFF2-40B4-BE49-F238E27FC236}">
                <a16:creationId xmlns:a16="http://schemas.microsoft.com/office/drawing/2014/main" id="{598FBC18-AE49-4772-A58D-A93FFB2CC8BE}"/>
              </a:ext>
            </a:extLst>
          </p:cNvPr>
          <p:cNvSpPr>
            <a:spLocks noGrp="1"/>
          </p:cNvSpPr>
          <p:nvPr>
            <p:ph type="sldNum" sz="quarter" idx="12"/>
          </p:nvPr>
        </p:nvSpPr>
        <p:spPr/>
        <p:txBody>
          <a:bodyPr/>
          <a:lstStyle>
            <a:lvl1pPr>
              <a:defRPr smtClean="0"/>
            </a:lvl1pPr>
          </a:lstStyle>
          <a:p>
            <a:pPr>
              <a:defRPr/>
            </a:pPr>
            <a:fld id="{118A486F-EDD7-446B-A2D8-CCECE7D7B373}" type="slidenum">
              <a:rPr lang="fr-FR" altLang="fr-FR"/>
              <a:pPr>
                <a:defRPr/>
              </a:pPr>
              <a:t>‹N°›</a:t>
            </a:fld>
            <a:endParaRPr lang="fr-FR" altLang="fr-FR"/>
          </a:p>
        </p:txBody>
      </p:sp>
    </p:spTree>
    <p:extLst>
      <p:ext uri="{BB962C8B-B14F-4D97-AF65-F5344CB8AC3E}">
        <p14:creationId xmlns:p14="http://schemas.microsoft.com/office/powerpoint/2010/main" val="1006722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072620A9-EBFD-4C1F-A6BB-4E411754CA0B}"/>
              </a:ext>
            </a:extLst>
          </p:cNvPr>
          <p:cNvSpPr>
            <a:spLocks noGrp="1"/>
          </p:cNvSpPr>
          <p:nvPr>
            <p:ph type="dt" sz="half" idx="10"/>
          </p:nvPr>
        </p:nvSpPr>
        <p:spPr/>
        <p:txBody>
          <a:bodyPr/>
          <a:lstStyle>
            <a:lvl1pPr>
              <a:defRPr/>
            </a:lvl1pPr>
          </a:lstStyle>
          <a:p>
            <a:pPr>
              <a:defRPr/>
            </a:pPr>
            <a:fld id="{B983E1B0-090D-4F75-BDD3-C593729F09D8}" type="datetime1">
              <a:rPr lang="fr-FR"/>
              <a:pPr>
                <a:defRPr/>
              </a:pPr>
              <a:t>04/03/2022</a:t>
            </a:fld>
            <a:endParaRPr lang="fr-FR"/>
          </a:p>
        </p:txBody>
      </p:sp>
      <p:sp>
        <p:nvSpPr>
          <p:cNvPr id="6" name="Espace réservé du pied de page 4">
            <a:extLst>
              <a:ext uri="{FF2B5EF4-FFF2-40B4-BE49-F238E27FC236}">
                <a16:creationId xmlns:a16="http://schemas.microsoft.com/office/drawing/2014/main" id="{34204278-9E46-41F4-88B2-8811FA66A718}"/>
              </a:ext>
            </a:extLst>
          </p:cNvPr>
          <p:cNvSpPr>
            <a:spLocks noGrp="1"/>
          </p:cNvSpPr>
          <p:nvPr>
            <p:ph type="ftr" sz="quarter" idx="11"/>
          </p:nvPr>
        </p:nvSpPr>
        <p:spPr/>
        <p:txBody>
          <a:bodyPr/>
          <a:lstStyle>
            <a:lvl1pPr>
              <a:defRPr/>
            </a:lvl1pPr>
          </a:lstStyle>
          <a:p>
            <a:pPr>
              <a:defRPr/>
            </a:pPr>
            <a:r>
              <a:rPr lang="fr-FR"/>
              <a:t>Irène FOGLIERINI</a:t>
            </a:r>
          </a:p>
        </p:txBody>
      </p:sp>
      <p:sp>
        <p:nvSpPr>
          <p:cNvPr id="7" name="Espace réservé du numéro de diapositive 5">
            <a:extLst>
              <a:ext uri="{FF2B5EF4-FFF2-40B4-BE49-F238E27FC236}">
                <a16:creationId xmlns:a16="http://schemas.microsoft.com/office/drawing/2014/main" id="{598FBC18-AE49-4772-A58D-A93FFB2CC8BE}"/>
              </a:ext>
            </a:extLst>
          </p:cNvPr>
          <p:cNvSpPr>
            <a:spLocks noGrp="1"/>
          </p:cNvSpPr>
          <p:nvPr>
            <p:ph type="sldNum" sz="quarter" idx="12"/>
          </p:nvPr>
        </p:nvSpPr>
        <p:spPr/>
        <p:txBody>
          <a:bodyPr/>
          <a:lstStyle>
            <a:lvl1pPr>
              <a:defRPr smtClean="0"/>
            </a:lvl1pPr>
          </a:lstStyle>
          <a:p>
            <a:pPr>
              <a:defRPr/>
            </a:pPr>
            <a:fld id="{118A486F-EDD7-446B-A2D8-CCECE7D7B373}" type="slidenum">
              <a:rPr lang="fr-FR" altLang="fr-FR"/>
              <a:pPr>
                <a:defRPr/>
              </a:pPr>
              <a:t>‹N°›</a:t>
            </a:fld>
            <a:endParaRPr lang="fr-FR" altLang="fr-FR"/>
          </a:p>
        </p:txBody>
      </p:sp>
    </p:spTree>
    <p:extLst>
      <p:ext uri="{BB962C8B-B14F-4D97-AF65-F5344CB8AC3E}">
        <p14:creationId xmlns:p14="http://schemas.microsoft.com/office/powerpoint/2010/main" val="156351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072620A9-EBFD-4C1F-A6BB-4E411754CA0B}"/>
              </a:ext>
            </a:extLst>
          </p:cNvPr>
          <p:cNvSpPr>
            <a:spLocks noGrp="1"/>
          </p:cNvSpPr>
          <p:nvPr>
            <p:ph type="dt" sz="half" idx="10"/>
          </p:nvPr>
        </p:nvSpPr>
        <p:spPr/>
        <p:txBody>
          <a:bodyPr/>
          <a:lstStyle>
            <a:lvl1pPr>
              <a:defRPr/>
            </a:lvl1pPr>
          </a:lstStyle>
          <a:p>
            <a:pPr>
              <a:defRPr/>
            </a:pPr>
            <a:fld id="{B983E1B0-090D-4F75-BDD3-C593729F09D8}" type="datetime1">
              <a:rPr lang="fr-FR"/>
              <a:pPr>
                <a:defRPr/>
              </a:pPr>
              <a:t>04/03/2022</a:t>
            </a:fld>
            <a:endParaRPr lang="fr-FR"/>
          </a:p>
        </p:txBody>
      </p:sp>
      <p:sp>
        <p:nvSpPr>
          <p:cNvPr id="6" name="Espace réservé du pied de page 4">
            <a:extLst>
              <a:ext uri="{FF2B5EF4-FFF2-40B4-BE49-F238E27FC236}">
                <a16:creationId xmlns:a16="http://schemas.microsoft.com/office/drawing/2014/main" id="{34204278-9E46-41F4-88B2-8811FA66A718}"/>
              </a:ext>
            </a:extLst>
          </p:cNvPr>
          <p:cNvSpPr>
            <a:spLocks noGrp="1"/>
          </p:cNvSpPr>
          <p:nvPr>
            <p:ph type="ftr" sz="quarter" idx="11"/>
          </p:nvPr>
        </p:nvSpPr>
        <p:spPr/>
        <p:txBody>
          <a:bodyPr/>
          <a:lstStyle>
            <a:lvl1pPr>
              <a:defRPr/>
            </a:lvl1pPr>
          </a:lstStyle>
          <a:p>
            <a:pPr>
              <a:defRPr/>
            </a:pPr>
            <a:r>
              <a:rPr lang="fr-FR"/>
              <a:t>Irène FOGLIERINI</a:t>
            </a:r>
          </a:p>
        </p:txBody>
      </p:sp>
      <p:sp>
        <p:nvSpPr>
          <p:cNvPr id="7" name="Espace réservé du numéro de diapositive 5">
            <a:extLst>
              <a:ext uri="{FF2B5EF4-FFF2-40B4-BE49-F238E27FC236}">
                <a16:creationId xmlns:a16="http://schemas.microsoft.com/office/drawing/2014/main" id="{598FBC18-AE49-4772-A58D-A93FFB2CC8BE}"/>
              </a:ext>
            </a:extLst>
          </p:cNvPr>
          <p:cNvSpPr>
            <a:spLocks noGrp="1"/>
          </p:cNvSpPr>
          <p:nvPr>
            <p:ph type="sldNum" sz="quarter" idx="12"/>
          </p:nvPr>
        </p:nvSpPr>
        <p:spPr/>
        <p:txBody>
          <a:bodyPr/>
          <a:lstStyle>
            <a:lvl1pPr>
              <a:defRPr smtClean="0"/>
            </a:lvl1pPr>
          </a:lstStyle>
          <a:p>
            <a:pPr>
              <a:defRPr/>
            </a:pPr>
            <a:fld id="{118A486F-EDD7-446B-A2D8-CCECE7D7B373}" type="slidenum">
              <a:rPr lang="fr-FR" altLang="fr-FR"/>
              <a:pPr>
                <a:defRPr/>
              </a:pPr>
              <a:t>‹N°›</a:t>
            </a:fld>
            <a:endParaRPr lang="fr-FR" altLang="fr-FR"/>
          </a:p>
        </p:txBody>
      </p:sp>
    </p:spTree>
    <p:extLst>
      <p:ext uri="{BB962C8B-B14F-4D97-AF65-F5344CB8AC3E}">
        <p14:creationId xmlns:p14="http://schemas.microsoft.com/office/powerpoint/2010/main" val="226589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0AE66B-97D1-4A9B-82A5-4E981ECC798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3C80D12-4E99-45DA-BEB4-C061C55E3C1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4003236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75448-EB06-4C26-8973-1F07C7B961FB}"/>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27AAC7E-CB5D-4B4E-869B-5144E493367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Tree>
    <p:extLst>
      <p:ext uri="{BB962C8B-B14F-4D97-AF65-F5344CB8AC3E}">
        <p14:creationId xmlns:p14="http://schemas.microsoft.com/office/powerpoint/2010/main" val="12542566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8A288-CD5F-4F3C-B8B0-BBA71FAB888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BA4D783-41AE-448A-96A1-AA1FCAF4CEF8}"/>
              </a:ext>
            </a:extLst>
          </p:cNvPr>
          <p:cNvSpPr>
            <a:spLocks noGrp="1"/>
          </p:cNvSpPr>
          <p:nvPr>
            <p:ph sz="half" idx="1"/>
          </p:nvPr>
        </p:nvSpPr>
        <p:spPr>
          <a:xfrm>
            <a:off x="1066800" y="1676400"/>
            <a:ext cx="3505200" cy="4114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DD2A120-23F6-4463-80B3-D86FCD71C9FF}"/>
              </a:ext>
            </a:extLst>
          </p:cNvPr>
          <p:cNvSpPr>
            <a:spLocks noGrp="1"/>
          </p:cNvSpPr>
          <p:nvPr>
            <p:ph sz="half" idx="2"/>
          </p:nvPr>
        </p:nvSpPr>
        <p:spPr>
          <a:xfrm>
            <a:off x="4724400" y="1676400"/>
            <a:ext cx="3505200" cy="4114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0669448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11F844-D3D2-41A5-B1F0-168D0AA4464A}"/>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807BDE6-723D-48BD-8BBB-23653EED5F5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B547F9C5-7A2C-43F8-BFE5-9410A5FD6C8C}"/>
              </a:ext>
            </a:extLst>
          </p:cNvPr>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A79976B-3B93-473B-8903-5408FD632F5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C9EC5AB-CD8D-4B4D-A2B0-F6AC0190B2FD}"/>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2444242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AAF156-5032-4353-8449-4A00F9FF45F8}"/>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39118559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33046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34B4F8-3F60-4AE1-9732-E68BCB4A0834}"/>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C1DC60A-D5E3-4038-B9AF-AE0C8F9849F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654739A-F312-4292-9454-320FA8CEBEA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1180563695"/>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FA1FC8-A4A9-433E-ADF1-5632093E946D}"/>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390C606-67CB-487B-BB8B-4ADE38721D5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26386445-0944-43B0-8135-DD95F9093C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401749421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993B9CA-6F12-46FD-AD3E-997174AE16EC}"/>
              </a:ext>
            </a:extLst>
          </p:cNvPr>
          <p:cNvSpPr>
            <a:spLocks noChangeArrowheads="1"/>
          </p:cNvSpPr>
          <p:nvPr/>
        </p:nvSpPr>
        <p:spPr bwMode="auto">
          <a:xfrm>
            <a:off x="1219200" y="152400"/>
            <a:ext cx="7086600" cy="422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9250" dir="3267739" algn="ctr" rotWithShape="0">
                    <a:schemeClr val="bg2"/>
                  </a:outerShdw>
                </a:effectLst>
              </a14:hiddenEffects>
            </a:ext>
          </a:extLst>
        </p:spPr>
        <p:txBody>
          <a:bodyPr lIns="90488" tIns="44450" rIns="90488" bIns="44450">
            <a:spAutoFit/>
          </a:bodyPr>
          <a:lstStyle/>
          <a:p>
            <a:pPr algn="r">
              <a:spcBef>
                <a:spcPct val="50000"/>
              </a:spcBef>
            </a:pPr>
            <a:r>
              <a:rPr lang="fr-FR" altLang="fr-FR" sz="2400" i="1" dirty="0">
                <a:solidFill>
                  <a:srgbClr val="00279F"/>
                </a:solidFill>
                <a:latin typeface="Tahoma" panose="020B0604030504040204" pitchFamily="34" charset="0"/>
              </a:rPr>
              <a:t>Les achats</a:t>
            </a:r>
            <a:endParaRPr lang="fr-FR" altLang="fr-FR" sz="2400" i="1" dirty="0">
              <a:solidFill>
                <a:srgbClr val="00279F"/>
              </a:solidFill>
              <a:effectLst>
                <a:outerShdw blurRad="38100" dist="38100" dir="2700000" algn="tl">
                  <a:srgbClr val="C0C0C0"/>
                </a:outerShdw>
              </a:effectLst>
              <a:latin typeface="Tahoma" panose="020B0604030504040204" pitchFamily="34" charset="0"/>
            </a:endParaRPr>
          </a:p>
        </p:txBody>
      </p:sp>
      <p:sp>
        <p:nvSpPr>
          <p:cNvPr id="20484" name="Rectangle 4">
            <a:extLst>
              <a:ext uri="{FF2B5EF4-FFF2-40B4-BE49-F238E27FC236}">
                <a16:creationId xmlns:a16="http://schemas.microsoft.com/office/drawing/2014/main" id="{BC99665E-0871-4A77-BD73-CD0B5FAAD7C3}"/>
              </a:ext>
            </a:extLst>
          </p:cNvPr>
          <p:cNvSpPr>
            <a:spLocks noGrp="1" noChangeArrowheads="1"/>
          </p:cNvSpPr>
          <p:nvPr>
            <p:ph type="title"/>
          </p:nvPr>
        </p:nvSpPr>
        <p:spPr bwMode="auto">
          <a:xfrm>
            <a:off x="1066800" y="990600"/>
            <a:ext cx="7239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fr-FR" altLang="fr-FR"/>
              <a:t>Titre de la diapositive</a:t>
            </a:r>
          </a:p>
        </p:txBody>
      </p:sp>
      <p:sp>
        <p:nvSpPr>
          <p:cNvPr id="20485" name="Rectangle 5">
            <a:extLst>
              <a:ext uri="{FF2B5EF4-FFF2-40B4-BE49-F238E27FC236}">
                <a16:creationId xmlns:a16="http://schemas.microsoft.com/office/drawing/2014/main" id="{45607E48-3626-49F0-A373-16D1309671CF}"/>
              </a:ext>
            </a:extLst>
          </p:cNvPr>
          <p:cNvSpPr>
            <a:spLocks noGrp="1" noChangeArrowheads="1"/>
          </p:cNvSpPr>
          <p:nvPr>
            <p:ph type="body" idx="1"/>
          </p:nvPr>
        </p:nvSpPr>
        <p:spPr bwMode="auto">
          <a:xfrm>
            <a:off x="1066800" y="16764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fr-FR" altLang="fr-FR"/>
              <a:t>Corps du texte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ransition spd="slow"/>
  <p:hf sldNum="0" hdr="0"/>
  <p:txStyles>
    <p:titleStyle>
      <a:lvl1pPr algn="r" rtl="0" eaLnBrk="0" fontAlgn="base" hangingPunct="0">
        <a:lnSpc>
          <a:spcPct val="90000"/>
        </a:lnSpc>
        <a:spcBef>
          <a:spcPct val="0"/>
        </a:spcBef>
        <a:spcAft>
          <a:spcPct val="0"/>
        </a:spcAft>
        <a:defRPr sz="2800" b="1" kern="1200">
          <a:solidFill>
            <a:schemeClr val="accent2"/>
          </a:solidFill>
          <a:latin typeface="+mj-lt"/>
          <a:ea typeface="+mj-ea"/>
          <a:cs typeface="+mj-cs"/>
        </a:defRPr>
      </a:lvl1pPr>
      <a:lvl2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2pPr>
      <a:lvl3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3pPr>
      <a:lvl4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4pPr>
      <a:lvl5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5pPr>
      <a:lvl6pPr marL="4572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6pPr>
      <a:lvl7pPr marL="9144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7pPr>
      <a:lvl8pPr marL="13716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8pPr>
      <a:lvl9pPr marL="18288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400" b="1" kern="1200">
          <a:solidFill>
            <a:srgbClr val="00279F"/>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kern="1200">
          <a:solidFill>
            <a:srgbClr val="00279F"/>
          </a:solidFill>
          <a:latin typeface="+mn-lt"/>
          <a:ea typeface="+mn-ea"/>
          <a:cs typeface="+mn-cs"/>
        </a:defRPr>
      </a:lvl2pPr>
      <a:lvl3pPr marL="1143000" indent="-228600" algn="l" rtl="0" eaLnBrk="0" fontAlgn="base" hangingPunct="0">
        <a:lnSpc>
          <a:spcPct val="90000"/>
        </a:lnSpc>
        <a:spcBef>
          <a:spcPct val="30000"/>
        </a:spcBef>
        <a:spcAft>
          <a:spcPct val="0"/>
        </a:spcAft>
        <a:buSzPct val="100000"/>
        <a:buChar char="»"/>
        <a:defRPr b="1" kern="1200">
          <a:solidFill>
            <a:srgbClr val="00279F"/>
          </a:solidFill>
          <a:latin typeface="+mn-lt"/>
          <a:ea typeface="+mn-ea"/>
          <a:cs typeface="+mn-cs"/>
        </a:defRPr>
      </a:lvl3pPr>
      <a:lvl4pPr marL="1543050" indent="-171450" algn="l" rtl="0" eaLnBrk="0" fontAlgn="base" hangingPunct="0">
        <a:lnSpc>
          <a:spcPct val="90000"/>
        </a:lnSpc>
        <a:spcBef>
          <a:spcPct val="30000"/>
        </a:spcBef>
        <a:spcAft>
          <a:spcPct val="0"/>
        </a:spcAft>
        <a:buSzPct val="100000"/>
        <a:buChar char="•"/>
        <a:defRPr sz="1400" b="1" kern="1200">
          <a:solidFill>
            <a:srgbClr val="00279F"/>
          </a:solidFill>
          <a:latin typeface="+mn-lt"/>
          <a:ea typeface="+mn-ea"/>
          <a:cs typeface="+mn-cs"/>
        </a:defRPr>
      </a:lvl4pPr>
      <a:lvl5pPr marL="2000250" indent="-171450" algn="l" rtl="0" eaLnBrk="0" fontAlgn="base" hangingPunct="0">
        <a:lnSpc>
          <a:spcPct val="90000"/>
        </a:lnSpc>
        <a:spcBef>
          <a:spcPct val="30000"/>
        </a:spcBef>
        <a:spcAft>
          <a:spcPct val="0"/>
        </a:spcAft>
        <a:buSzPct val="100000"/>
        <a:buChar char="–"/>
        <a:defRPr sz="1400" b="1" kern="1200">
          <a:solidFill>
            <a:srgbClr val="00279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DC4A239-75A0-4929-8CD7-69FE3C4C5C50}"/>
              </a:ext>
            </a:extLst>
          </p:cNvPr>
          <p:cNvSpPr>
            <a:spLocks noGrp="1" noChangeArrowheads="1"/>
          </p:cNvSpPr>
          <p:nvPr>
            <p:ph type="ctrTitle"/>
          </p:nvPr>
        </p:nvSpPr>
        <p:spPr>
          <a:noFill/>
          <a:ln/>
        </p:spPr>
        <p:txBody>
          <a:bodyPr/>
          <a:lstStyle/>
          <a:p>
            <a:r>
              <a:rPr lang="fr-FR" altLang="fr-FR" sz="4800" dirty="0"/>
              <a:t>Les achats: d'un rôle administratif à un rôle stratégiques</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a:extLst>
              <a:ext uri="{FF2B5EF4-FFF2-40B4-BE49-F238E27FC236}">
                <a16:creationId xmlns:a16="http://schemas.microsoft.com/office/drawing/2014/main" id="{FE9E93B2-BCF4-4AE2-B43D-1C5E2200A334}"/>
              </a:ext>
            </a:extLst>
          </p:cNvPr>
          <p:cNvSpPr>
            <a:spLocks noGrp="1" noChangeArrowheads="1"/>
          </p:cNvSpPr>
          <p:nvPr>
            <p:ph type="body" idx="1"/>
          </p:nvPr>
        </p:nvSpPr>
        <p:spPr>
          <a:xfrm>
            <a:off x="611188" y="2341563"/>
            <a:ext cx="8013700" cy="3582987"/>
          </a:xfrm>
        </p:spPr>
        <p:txBody>
          <a:bodyPr/>
          <a:lstStyle/>
          <a:p>
            <a:pPr>
              <a:defRPr/>
            </a:pPr>
            <a:endParaRPr lang="en-GB" dirty="0"/>
          </a:p>
          <a:p>
            <a:pPr marL="0" indent="0">
              <a:buFont typeface="Arial" panose="020B0604020202020204" pitchFamily="34" charset="0"/>
              <a:buNone/>
              <a:defRPr/>
            </a:pPr>
            <a:endParaRPr lang="en-GB" dirty="0"/>
          </a:p>
        </p:txBody>
      </p:sp>
      <p:sp>
        <p:nvSpPr>
          <p:cNvPr id="11" name="Text Box 4">
            <a:extLst>
              <a:ext uri="{FF2B5EF4-FFF2-40B4-BE49-F238E27FC236}">
                <a16:creationId xmlns:a16="http://schemas.microsoft.com/office/drawing/2014/main" id="{085BDCBB-BBF9-429B-9C56-9D0252FA91AF}"/>
              </a:ext>
            </a:extLst>
          </p:cNvPr>
          <p:cNvSpPr txBox="1">
            <a:spLocks noChangeArrowheads="1"/>
          </p:cNvSpPr>
          <p:nvPr/>
        </p:nvSpPr>
        <p:spPr bwMode="auto">
          <a:xfrm>
            <a:off x="611188" y="1519238"/>
            <a:ext cx="7993062" cy="355600"/>
          </a:xfrm>
          <a:prstGeom prst="rect">
            <a:avLst/>
          </a:prstGeom>
          <a:noFill/>
          <a:ln>
            <a:noFill/>
          </a:ln>
          <a:effectLst/>
        </p:spPr>
        <p:txBody>
          <a:bodyPr lIns="0" tIns="0" rIns="0" bIns="0" anchor="ctr">
            <a:spAutoFit/>
          </a:bodyPr>
          <a:lstStyle/>
          <a:p>
            <a:pPr algn="ctr">
              <a:spcBef>
                <a:spcPct val="50000"/>
              </a:spcBef>
              <a:defRPr/>
            </a:pPr>
            <a:r>
              <a:rPr lang="en-GB" sz="2311" b="1" dirty="0">
                <a:solidFill>
                  <a:schemeClr val="folHlink"/>
                </a:solidFill>
              </a:rPr>
              <a:t> </a:t>
            </a:r>
          </a:p>
        </p:txBody>
      </p:sp>
      <p:sp>
        <p:nvSpPr>
          <p:cNvPr id="7" name="Rectangle 3">
            <a:extLst>
              <a:ext uri="{FF2B5EF4-FFF2-40B4-BE49-F238E27FC236}">
                <a16:creationId xmlns:a16="http://schemas.microsoft.com/office/drawing/2014/main" id="{4F5EE5CE-A80F-4917-B263-4D60287E80F2}"/>
              </a:ext>
            </a:extLst>
          </p:cNvPr>
          <p:cNvSpPr txBox="1">
            <a:spLocks noChangeArrowheads="1"/>
          </p:cNvSpPr>
          <p:nvPr/>
        </p:nvSpPr>
        <p:spPr bwMode="auto">
          <a:xfrm>
            <a:off x="504825" y="2085975"/>
            <a:ext cx="7993063" cy="3584575"/>
          </a:xfrm>
          <a:prstGeom prst="rect">
            <a:avLst/>
          </a:prstGeom>
          <a:noFill/>
          <a:ln>
            <a:noFill/>
          </a:ln>
          <a:effectLst/>
        </p:spPr>
        <p:txBody>
          <a:bodyPr lIns="0" tIns="0" rIns="0" bIns="0"/>
          <a:lstStyle>
            <a:lvl1pPr marL="342900" indent="-342900" algn="l" rtl="0" eaLnBrk="1" fontAlgn="base" hangingPunct="1">
              <a:lnSpc>
                <a:spcPct val="90000"/>
              </a:lnSpc>
              <a:spcBef>
                <a:spcPts val="1000"/>
              </a:spcBef>
              <a:spcAft>
                <a:spcPts val="600"/>
              </a:spcAft>
              <a:buClr>
                <a:srgbClr val="1B5CA5"/>
              </a:buClr>
              <a:buFont typeface="Arial" charset="0"/>
              <a:buChar char="•"/>
              <a:defRPr sz="2400">
                <a:solidFill>
                  <a:srgbClr val="5F5F5F"/>
                </a:solidFill>
                <a:latin typeface="+mn-lt"/>
                <a:ea typeface="+mn-ea"/>
                <a:cs typeface="+mn-cs"/>
              </a:defRPr>
            </a:lvl1pPr>
            <a:lvl2pPr marL="742950" indent="-285750" algn="l" rtl="0" eaLnBrk="1" fontAlgn="base" hangingPunct="1">
              <a:lnSpc>
                <a:spcPct val="90000"/>
              </a:lnSpc>
              <a:spcBef>
                <a:spcPct val="0"/>
              </a:spcBef>
              <a:spcAft>
                <a:spcPct val="0"/>
              </a:spcAft>
              <a:buClr>
                <a:srgbClr val="1B5CA5"/>
              </a:buClr>
              <a:buFont typeface="Alstom" pitchFamily="50" charset="0"/>
              <a:buChar char="−"/>
              <a:defRPr sz="2200">
                <a:solidFill>
                  <a:srgbClr val="5F5F5F"/>
                </a:solidFill>
                <a:latin typeface="+mn-lt"/>
              </a:defRPr>
            </a:lvl2pPr>
            <a:lvl3pPr marL="1143000" indent="-228600" algn="l" rtl="0" eaLnBrk="1" fontAlgn="base" hangingPunct="1">
              <a:spcBef>
                <a:spcPct val="20000"/>
              </a:spcBef>
              <a:spcAft>
                <a:spcPct val="0"/>
              </a:spcAft>
              <a:buClr>
                <a:srgbClr val="1B5CA5"/>
              </a:buClr>
              <a:buFont typeface="Arial" charset="0"/>
              <a:buChar char="•"/>
              <a:defRPr sz="2000">
                <a:solidFill>
                  <a:srgbClr val="5F5F5F"/>
                </a:solidFill>
                <a:latin typeface="+mn-lt"/>
              </a:defRPr>
            </a:lvl3pPr>
            <a:lvl4pPr marL="1600200" indent="-228600" algn="l" rtl="0" eaLnBrk="1" fontAlgn="base" hangingPunct="1">
              <a:spcBef>
                <a:spcPct val="20000"/>
              </a:spcBef>
              <a:spcAft>
                <a:spcPct val="0"/>
              </a:spcAft>
              <a:buClr>
                <a:srgbClr val="1B5CA5"/>
              </a:buClr>
              <a:buFont typeface="Alstom" pitchFamily="50" charset="0"/>
              <a:buChar char="−"/>
              <a:defRPr>
                <a:solidFill>
                  <a:srgbClr val="5F5F5F"/>
                </a:solidFill>
                <a:latin typeface="+mn-lt"/>
              </a:defRPr>
            </a:lvl4pPr>
            <a:lvl5pPr marL="2057400" indent="-228600" algn="l" rtl="0" eaLnBrk="1" fontAlgn="base" hangingPunct="1">
              <a:spcBef>
                <a:spcPct val="20000"/>
              </a:spcBef>
              <a:spcAft>
                <a:spcPct val="0"/>
              </a:spcAft>
              <a:buClr>
                <a:srgbClr val="1B5CA5"/>
              </a:buClr>
              <a:buFont typeface="Arial" charset="0"/>
              <a:buChar char="•"/>
              <a:defRPr>
                <a:solidFill>
                  <a:srgbClr val="5F5F5F"/>
                </a:solidFill>
                <a:latin typeface="+mn-lt"/>
              </a:defRPr>
            </a:lvl5pPr>
            <a:lvl6pPr marL="2514600" indent="-228600" algn="l" rtl="0" eaLnBrk="1" fontAlgn="base" hangingPunct="1">
              <a:spcBef>
                <a:spcPct val="20000"/>
              </a:spcBef>
              <a:spcAft>
                <a:spcPct val="0"/>
              </a:spcAft>
              <a:buClr>
                <a:srgbClr val="1B5CA5"/>
              </a:buClr>
              <a:buFont typeface="Arial"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charset="0"/>
              <a:buChar char="•"/>
              <a:defRPr>
                <a:solidFill>
                  <a:srgbClr val="5F5F5F"/>
                </a:solidFill>
                <a:latin typeface="+mn-lt"/>
              </a:defRPr>
            </a:lvl9pPr>
          </a:lstStyle>
          <a:p>
            <a:pPr marL="0" indent="0">
              <a:buFont typeface="Arial" charset="0"/>
              <a:buNone/>
              <a:defRPr/>
            </a:pPr>
            <a:r>
              <a:rPr lang="en-GB" sz="2133" dirty="0"/>
              <a:t> </a:t>
            </a:r>
          </a:p>
        </p:txBody>
      </p:sp>
      <p:graphicFrame>
        <p:nvGraphicFramePr>
          <p:cNvPr id="2" name="Tableau 1">
            <a:extLst>
              <a:ext uri="{FF2B5EF4-FFF2-40B4-BE49-F238E27FC236}">
                <a16:creationId xmlns:a16="http://schemas.microsoft.com/office/drawing/2014/main" id="{F0CDF011-B48C-4122-B998-A43F11A2B008}"/>
              </a:ext>
            </a:extLst>
          </p:cNvPr>
          <p:cNvGraphicFramePr>
            <a:graphicFrameLocks noGrp="1"/>
          </p:cNvGraphicFramePr>
          <p:nvPr/>
        </p:nvGraphicFramePr>
        <p:xfrm>
          <a:off x="1458913" y="2085975"/>
          <a:ext cx="6084885" cy="3636966"/>
        </p:xfrm>
        <a:graphic>
          <a:graphicData uri="http://schemas.openxmlformats.org/drawingml/2006/table">
            <a:tbl>
              <a:tblPr firstRow="1" bandRow="1">
                <a:tableStyleId>{5C22544A-7EE6-4342-B048-85BDC9FD1C3A}</a:tableStyleId>
              </a:tblPr>
              <a:tblGrid>
                <a:gridCol w="1216977">
                  <a:extLst>
                    <a:ext uri="{9D8B030D-6E8A-4147-A177-3AD203B41FA5}">
                      <a16:colId xmlns:a16="http://schemas.microsoft.com/office/drawing/2014/main" val="20000"/>
                    </a:ext>
                  </a:extLst>
                </a:gridCol>
                <a:gridCol w="1216977">
                  <a:extLst>
                    <a:ext uri="{9D8B030D-6E8A-4147-A177-3AD203B41FA5}">
                      <a16:colId xmlns:a16="http://schemas.microsoft.com/office/drawing/2014/main" val="20001"/>
                    </a:ext>
                  </a:extLst>
                </a:gridCol>
                <a:gridCol w="1216977">
                  <a:extLst>
                    <a:ext uri="{9D8B030D-6E8A-4147-A177-3AD203B41FA5}">
                      <a16:colId xmlns:a16="http://schemas.microsoft.com/office/drawing/2014/main" val="20002"/>
                    </a:ext>
                  </a:extLst>
                </a:gridCol>
                <a:gridCol w="1216977">
                  <a:extLst>
                    <a:ext uri="{9D8B030D-6E8A-4147-A177-3AD203B41FA5}">
                      <a16:colId xmlns:a16="http://schemas.microsoft.com/office/drawing/2014/main" val="20003"/>
                    </a:ext>
                  </a:extLst>
                </a:gridCol>
                <a:gridCol w="1216977">
                  <a:extLst>
                    <a:ext uri="{9D8B030D-6E8A-4147-A177-3AD203B41FA5}">
                      <a16:colId xmlns:a16="http://schemas.microsoft.com/office/drawing/2014/main" val="20004"/>
                    </a:ext>
                  </a:extLst>
                </a:gridCol>
              </a:tblGrid>
              <a:tr h="606161">
                <a:tc>
                  <a:txBody>
                    <a:bodyPr/>
                    <a:lstStyle/>
                    <a:p>
                      <a:pPr algn="ctr"/>
                      <a:endParaRPr lang="fr-FR" sz="1600" dirty="0">
                        <a:solidFill>
                          <a:schemeClr val="tx1"/>
                        </a:solidFill>
                      </a:endParaRPr>
                    </a:p>
                  </a:txBody>
                  <a:tcPr marL="81274" marR="81274" marT="40648" marB="40648" anchor="ctr"/>
                </a:tc>
                <a:tc>
                  <a:txBody>
                    <a:bodyPr/>
                    <a:lstStyle/>
                    <a:p>
                      <a:pPr algn="ctr"/>
                      <a:r>
                        <a:rPr lang="fr-FR" sz="1600" dirty="0">
                          <a:solidFill>
                            <a:schemeClr val="tx1"/>
                          </a:solidFill>
                        </a:rPr>
                        <a:t>A</a:t>
                      </a:r>
                    </a:p>
                  </a:txBody>
                  <a:tcPr marL="81274" marR="81274" marT="40648" marB="40648" anchor="ctr"/>
                </a:tc>
                <a:tc>
                  <a:txBody>
                    <a:bodyPr/>
                    <a:lstStyle/>
                    <a:p>
                      <a:pPr algn="ctr"/>
                      <a:r>
                        <a:rPr lang="fr-FR" sz="1600" dirty="0">
                          <a:solidFill>
                            <a:schemeClr val="tx1"/>
                          </a:solidFill>
                        </a:rPr>
                        <a:t>B</a:t>
                      </a:r>
                    </a:p>
                  </a:txBody>
                  <a:tcPr marL="81274" marR="81274" marT="40648" marB="40648" anchor="ctr"/>
                </a:tc>
                <a:tc>
                  <a:txBody>
                    <a:bodyPr/>
                    <a:lstStyle/>
                    <a:p>
                      <a:pPr algn="ctr"/>
                      <a:r>
                        <a:rPr lang="fr-FR" sz="1600" dirty="0">
                          <a:solidFill>
                            <a:schemeClr val="tx1"/>
                          </a:solidFill>
                        </a:rPr>
                        <a:t>C</a:t>
                      </a:r>
                    </a:p>
                  </a:txBody>
                  <a:tcPr marL="81274" marR="81274" marT="40648" marB="40648" anchor="ctr"/>
                </a:tc>
                <a:tc>
                  <a:txBody>
                    <a:bodyPr/>
                    <a:lstStyle/>
                    <a:p>
                      <a:pPr algn="ctr"/>
                      <a:r>
                        <a:rPr lang="fr-FR" sz="1600" dirty="0">
                          <a:solidFill>
                            <a:schemeClr val="tx1"/>
                          </a:solidFill>
                        </a:rPr>
                        <a:t>D</a:t>
                      </a:r>
                    </a:p>
                  </a:txBody>
                  <a:tcPr marL="81274" marR="81274" marT="40648" marB="40648" anchor="ctr"/>
                </a:tc>
                <a:extLst>
                  <a:ext uri="{0D108BD9-81ED-4DB2-BD59-A6C34878D82A}">
                    <a16:rowId xmlns:a16="http://schemas.microsoft.com/office/drawing/2014/main" val="10000"/>
                  </a:ext>
                </a:extLst>
              </a:tr>
              <a:tr h="606161">
                <a:tc>
                  <a:txBody>
                    <a:bodyPr/>
                    <a:lstStyle/>
                    <a:p>
                      <a:pPr marL="0" algn="ctr" defTabSz="914400" rtl="0" eaLnBrk="1" latinLnBrk="0" hangingPunct="1"/>
                      <a:r>
                        <a:rPr lang="fr-FR" sz="1600" b="1" kern="1200" dirty="0">
                          <a:solidFill>
                            <a:schemeClr val="tx1"/>
                          </a:solidFill>
                          <a:latin typeface="+mn-lt"/>
                          <a:ea typeface="+mn-ea"/>
                          <a:cs typeface="+mn-cs"/>
                        </a:rPr>
                        <a:t>5</a:t>
                      </a:r>
                    </a:p>
                  </a:txBody>
                  <a:tcPr marL="81274" marR="81274" marT="40648" marB="40648" anchor="ctr"/>
                </a:tc>
                <a:tc>
                  <a:txBody>
                    <a:bodyPr/>
                    <a:lstStyle/>
                    <a:p>
                      <a:endParaRPr lang="fr-FR" sz="1600" dirty="0"/>
                    </a:p>
                  </a:txBody>
                  <a:tcPr marL="81274" marR="81274" marT="40648" marB="40648"/>
                </a:tc>
                <a:tc>
                  <a:txBody>
                    <a:bodyPr/>
                    <a:lstStyle/>
                    <a:p>
                      <a:endParaRPr lang="fr-FR" sz="1600" dirty="0"/>
                    </a:p>
                  </a:txBody>
                  <a:tcPr marL="81274" marR="81274" marT="40648" marB="40648"/>
                </a:tc>
                <a:tc>
                  <a:txBody>
                    <a:bodyPr/>
                    <a:lstStyle/>
                    <a:p>
                      <a:endParaRPr lang="fr-FR" sz="1600" dirty="0"/>
                    </a:p>
                  </a:txBody>
                  <a:tcPr marL="81274" marR="81274" marT="40648" marB="40648"/>
                </a:tc>
                <a:tc>
                  <a:txBody>
                    <a:bodyPr/>
                    <a:lstStyle/>
                    <a:p>
                      <a:endParaRPr lang="fr-FR" sz="1600" dirty="0"/>
                    </a:p>
                  </a:txBody>
                  <a:tcPr marL="81274" marR="81274" marT="40648" marB="40648"/>
                </a:tc>
                <a:extLst>
                  <a:ext uri="{0D108BD9-81ED-4DB2-BD59-A6C34878D82A}">
                    <a16:rowId xmlns:a16="http://schemas.microsoft.com/office/drawing/2014/main" val="10001"/>
                  </a:ext>
                </a:extLst>
              </a:tr>
              <a:tr h="606161">
                <a:tc>
                  <a:txBody>
                    <a:bodyPr/>
                    <a:lstStyle/>
                    <a:p>
                      <a:pPr marL="0" algn="ctr" defTabSz="914400" rtl="0" eaLnBrk="1" latinLnBrk="0" hangingPunct="1"/>
                      <a:r>
                        <a:rPr lang="fr-FR" sz="1600" b="1" kern="1200" dirty="0">
                          <a:solidFill>
                            <a:schemeClr val="tx1"/>
                          </a:solidFill>
                          <a:latin typeface="+mn-lt"/>
                          <a:ea typeface="+mn-ea"/>
                          <a:cs typeface="+mn-cs"/>
                        </a:rPr>
                        <a:t>4</a:t>
                      </a:r>
                    </a:p>
                  </a:txBody>
                  <a:tcPr marL="81274" marR="81274" marT="40648" marB="40648" anchor="ctr"/>
                </a:tc>
                <a:tc>
                  <a:txBody>
                    <a:bodyPr/>
                    <a:lstStyle/>
                    <a:p>
                      <a:endParaRPr lang="fr-FR" sz="1600"/>
                    </a:p>
                  </a:txBody>
                  <a:tcPr marL="81274" marR="81274" marT="40648" marB="40648"/>
                </a:tc>
                <a:tc>
                  <a:txBody>
                    <a:bodyPr/>
                    <a:lstStyle/>
                    <a:p>
                      <a:endParaRPr lang="fr-FR" sz="1600"/>
                    </a:p>
                  </a:txBody>
                  <a:tcPr marL="81274" marR="81274" marT="40648" marB="40648"/>
                </a:tc>
                <a:tc>
                  <a:txBody>
                    <a:bodyPr/>
                    <a:lstStyle/>
                    <a:p>
                      <a:endParaRPr lang="fr-FR" sz="1600"/>
                    </a:p>
                  </a:txBody>
                  <a:tcPr marL="81274" marR="81274" marT="40648" marB="40648"/>
                </a:tc>
                <a:tc>
                  <a:txBody>
                    <a:bodyPr/>
                    <a:lstStyle/>
                    <a:p>
                      <a:endParaRPr lang="fr-FR" sz="1600"/>
                    </a:p>
                  </a:txBody>
                  <a:tcPr marL="81274" marR="81274" marT="40648" marB="40648"/>
                </a:tc>
                <a:extLst>
                  <a:ext uri="{0D108BD9-81ED-4DB2-BD59-A6C34878D82A}">
                    <a16:rowId xmlns:a16="http://schemas.microsoft.com/office/drawing/2014/main" val="10002"/>
                  </a:ext>
                </a:extLst>
              </a:tr>
              <a:tr h="606161">
                <a:tc>
                  <a:txBody>
                    <a:bodyPr/>
                    <a:lstStyle/>
                    <a:p>
                      <a:pPr marL="0" algn="ctr" defTabSz="914400" rtl="0" eaLnBrk="1" latinLnBrk="0" hangingPunct="1"/>
                      <a:r>
                        <a:rPr lang="fr-FR" sz="1600" b="1" kern="1200" dirty="0">
                          <a:solidFill>
                            <a:schemeClr val="tx1"/>
                          </a:solidFill>
                          <a:latin typeface="+mn-lt"/>
                          <a:ea typeface="+mn-ea"/>
                          <a:cs typeface="+mn-cs"/>
                        </a:rPr>
                        <a:t>3</a:t>
                      </a:r>
                    </a:p>
                  </a:txBody>
                  <a:tcPr marL="81274" marR="81274" marT="40648" marB="40648" anchor="ctr"/>
                </a:tc>
                <a:tc>
                  <a:txBody>
                    <a:bodyPr/>
                    <a:lstStyle/>
                    <a:p>
                      <a:endParaRPr lang="fr-FR" sz="1600"/>
                    </a:p>
                  </a:txBody>
                  <a:tcPr marL="81274" marR="81274" marT="40648" marB="40648"/>
                </a:tc>
                <a:tc>
                  <a:txBody>
                    <a:bodyPr/>
                    <a:lstStyle/>
                    <a:p>
                      <a:endParaRPr lang="fr-FR" sz="1600"/>
                    </a:p>
                  </a:txBody>
                  <a:tcPr marL="81274" marR="81274" marT="40648" marB="40648"/>
                </a:tc>
                <a:tc>
                  <a:txBody>
                    <a:bodyPr/>
                    <a:lstStyle/>
                    <a:p>
                      <a:endParaRPr lang="fr-FR" sz="1600"/>
                    </a:p>
                  </a:txBody>
                  <a:tcPr marL="81274" marR="81274" marT="40648" marB="40648"/>
                </a:tc>
                <a:tc>
                  <a:txBody>
                    <a:bodyPr/>
                    <a:lstStyle/>
                    <a:p>
                      <a:endParaRPr lang="fr-FR" sz="1600"/>
                    </a:p>
                  </a:txBody>
                  <a:tcPr marL="81274" marR="81274" marT="40648" marB="40648"/>
                </a:tc>
                <a:extLst>
                  <a:ext uri="{0D108BD9-81ED-4DB2-BD59-A6C34878D82A}">
                    <a16:rowId xmlns:a16="http://schemas.microsoft.com/office/drawing/2014/main" val="10003"/>
                  </a:ext>
                </a:extLst>
              </a:tr>
              <a:tr h="606161">
                <a:tc>
                  <a:txBody>
                    <a:bodyPr/>
                    <a:lstStyle/>
                    <a:p>
                      <a:pPr marL="0" algn="ctr" defTabSz="914400" rtl="0" eaLnBrk="1" latinLnBrk="0" hangingPunct="1"/>
                      <a:r>
                        <a:rPr lang="fr-FR" sz="1600" b="1" kern="1200" dirty="0">
                          <a:solidFill>
                            <a:schemeClr val="tx1"/>
                          </a:solidFill>
                          <a:latin typeface="+mn-lt"/>
                          <a:ea typeface="+mn-ea"/>
                          <a:cs typeface="+mn-cs"/>
                        </a:rPr>
                        <a:t>2</a:t>
                      </a:r>
                    </a:p>
                  </a:txBody>
                  <a:tcPr marL="81274" marR="81274" marT="40648" marB="40648" anchor="ctr"/>
                </a:tc>
                <a:tc>
                  <a:txBody>
                    <a:bodyPr/>
                    <a:lstStyle/>
                    <a:p>
                      <a:endParaRPr lang="fr-FR" sz="1600" dirty="0"/>
                    </a:p>
                  </a:txBody>
                  <a:tcPr marL="81274" marR="81274" marT="40648" marB="40648"/>
                </a:tc>
                <a:tc>
                  <a:txBody>
                    <a:bodyPr/>
                    <a:lstStyle/>
                    <a:p>
                      <a:endParaRPr lang="fr-FR" sz="1600"/>
                    </a:p>
                  </a:txBody>
                  <a:tcPr marL="81274" marR="81274" marT="40648" marB="40648"/>
                </a:tc>
                <a:tc>
                  <a:txBody>
                    <a:bodyPr/>
                    <a:lstStyle/>
                    <a:p>
                      <a:endParaRPr lang="fr-FR" sz="1600"/>
                    </a:p>
                  </a:txBody>
                  <a:tcPr marL="81274" marR="81274" marT="40648" marB="40648"/>
                </a:tc>
                <a:tc>
                  <a:txBody>
                    <a:bodyPr/>
                    <a:lstStyle/>
                    <a:p>
                      <a:endParaRPr lang="fr-FR" sz="1600"/>
                    </a:p>
                  </a:txBody>
                  <a:tcPr marL="81274" marR="81274" marT="40648" marB="40648"/>
                </a:tc>
                <a:extLst>
                  <a:ext uri="{0D108BD9-81ED-4DB2-BD59-A6C34878D82A}">
                    <a16:rowId xmlns:a16="http://schemas.microsoft.com/office/drawing/2014/main" val="10004"/>
                  </a:ext>
                </a:extLst>
              </a:tr>
              <a:tr h="606161">
                <a:tc>
                  <a:txBody>
                    <a:bodyPr/>
                    <a:lstStyle/>
                    <a:p>
                      <a:pPr marL="0" algn="ctr" defTabSz="914400" rtl="0" eaLnBrk="1" latinLnBrk="0" hangingPunct="1"/>
                      <a:r>
                        <a:rPr lang="fr-FR" sz="1600" b="1" kern="1200" dirty="0">
                          <a:solidFill>
                            <a:schemeClr val="tx1"/>
                          </a:solidFill>
                          <a:latin typeface="+mn-lt"/>
                          <a:ea typeface="+mn-ea"/>
                          <a:cs typeface="+mn-cs"/>
                        </a:rPr>
                        <a:t>1</a:t>
                      </a:r>
                    </a:p>
                  </a:txBody>
                  <a:tcPr marL="81274" marR="81274" marT="40648" marB="40648" anchor="ctr"/>
                </a:tc>
                <a:tc>
                  <a:txBody>
                    <a:bodyPr/>
                    <a:lstStyle/>
                    <a:p>
                      <a:endParaRPr lang="fr-FR" sz="1600" dirty="0"/>
                    </a:p>
                  </a:txBody>
                  <a:tcPr marL="81274" marR="81274" marT="40648" marB="40648"/>
                </a:tc>
                <a:tc>
                  <a:txBody>
                    <a:bodyPr/>
                    <a:lstStyle/>
                    <a:p>
                      <a:endParaRPr lang="fr-FR" sz="1600" dirty="0"/>
                    </a:p>
                  </a:txBody>
                  <a:tcPr marL="81274" marR="81274" marT="40648" marB="40648"/>
                </a:tc>
                <a:tc>
                  <a:txBody>
                    <a:bodyPr/>
                    <a:lstStyle/>
                    <a:p>
                      <a:endParaRPr lang="fr-FR" sz="1600"/>
                    </a:p>
                  </a:txBody>
                  <a:tcPr marL="81274" marR="81274" marT="40648" marB="40648"/>
                </a:tc>
                <a:tc>
                  <a:txBody>
                    <a:bodyPr/>
                    <a:lstStyle/>
                    <a:p>
                      <a:endParaRPr lang="fr-FR" sz="1600" dirty="0"/>
                    </a:p>
                  </a:txBody>
                  <a:tcPr marL="81274" marR="81274" marT="40648" marB="40648"/>
                </a:tc>
                <a:extLst>
                  <a:ext uri="{0D108BD9-81ED-4DB2-BD59-A6C34878D82A}">
                    <a16:rowId xmlns:a16="http://schemas.microsoft.com/office/drawing/2014/main" val="10005"/>
                  </a:ext>
                </a:extLst>
              </a:tr>
            </a:tbl>
          </a:graphicData>
        </a:graphic>
      </p:graphicFrame>
      <p:sp>
        <p:nvSpPr>
          <p:cNvPr id="3" name="Arrondir un rectangle avec un coin diagonal 2">
            <a:extLst>
              <a:ext uri="{FF2B5EF4-FFF2-40B4-BE49-F238E27FC236}">
                <a16:creationId xmlns:a16="http://schemas.microsoft.com/office/drawing/2014/main" id="{D650F38B-BB6F-44AA-84D3-3C662246B332}"/>
              </a:ext>
            </a:extLst>
          </p:cNvPr>
          <p:cNvSpPr/>
          <p:nvPr/>
        </p:nvSpPr>
        <p:spPr>
          <a:xfrm>
            <a:off x="2684463" y="1519238"/>
            <a:ext cx="4887912" cy="355600"/>
          </a:xfrm>
          <a:prstGeom prst="round2Diag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778" b="1" dirty="0">
                <a:solidFill>
                  <a:schemeClr val="tx1"/>
                </a:solidFill>
              </a:rPr>
              <a:t>Domaine de maturité</a:t>
            </a:r>
          </a:p>
        </p:txBody>
      </p:sp>
      <p:sp>
        <p:nvSpPr>
          <p:cNvPr id="12" name="Arrondir un rectangle avec un coin diagonal 11">
            <a:extLst>
              <a:ext uri="{FF2B5EF4-FFF2-40B4-BE49-F238E27FC236}">
                <a16:creationId xmlns:a16="http://schemas.microsoft.com/office/drawing/2014/main" id="{D1D75B52-75EE-4131-B7F9-C2703646700B}"/>
              </a:ext>
            </a:extLst>
          </p:cNvPr>
          <p:cNvSpPr/>
          <p:nvPr/>
        </p:nvSpPr>
        <p:spPr>
          <a:xfrm rot="16200000">
            <a:off x="-399256" y="4042569"/>
            <a:ext cx="3059112" cy="355600"/>
          </a:xfrm>
          <a:prstGeom prst="round2Diag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778" b="1" dirty="0">
                <a:solidFill>
                  <a:schemeClr val="tx1"/>
                </a:solidFill>
              </a:rPr>
              <a:t>Niveau de maturité</a:t>
            </a:r>
          </a:p>
        </p:txBody>
      </p:sp>
      <p:sp>
        <p:nvSpPr>
          <p:cNvPr id="6" name="Flèche vers le bas 5">
            <a:extLst>
              <a:ext uri="{FF2B5EF4-FFF2-40B4-BE49-F238E27FC236}">
                <a16:creationId xmlns:a16="http://schemas.microsoft.com/office/drawing/2014/main" id="{9C2DC090-AC23-41AC-9D49-B67550FCCED5}"/>
              </a:ext>
            </a:extLst>
          </p:cNvPr>
          <p:cNvSpPr/>
          <p:nvPr/>
        </p:nvSpPr>
        <p:spPr>
          <a:xfrm flipV="1">
            <a:off x="4265750" y="2872872"/>
            <a:ext cx="470568" cy="2620211"/>
          </a:xfrm>
          <a:prstGeom prst="downArrow">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Espace réservé du pied de page 3">
            <a:extLst>
              <a:ext uri="{FF2B5EF4-FFF2-40B4-BE49-F238E27FC236}">
                <a16:creationId xmlns:a16="http://schemas.microsoft.com/office/drawing/2014/main" id="{A452A960-A707-4597-883D-3C8F96EBF7D6}"/>
              </a:ext>
            </a:extLst>
          </p:cNvPr>
          <p:cNvSpPr>
            <a:spLocks noGrp="1"/>
          </p:cNvSpPr>
          <p:nvPr>
            <p:ph type="ftr" sz="quarter" idx="11"/>
          </p:nvPr>
        </p:nvSpPr>
        <p:spPr/>
        <p:txBody>
          <a:bodyPr/>
          <a:lstStyle/>
          <a:p>
            <a:pPr>
              <a:defRPr/>
            </a:pPr>
            <a:r>
              <a:rPr lang="fr-FR"/>
              <a:t>Irène FOGLIERINI</a:t>
            </a:r>
          </a:p>
        </p:txBody>
      </p:sp>
      <p:sp>
        <p:nvSpPr>
          <p:cNvPr id="12344" name="Espace réservé du numéro de diapositive 4">
            <a:extLst>
              <a:ext uri="{FF2B5EF4-FFF2-40B4-BE49-F238E27FC236}">
                <a16:creationId xmlns:a16="http://schemas.microsoft.com/office/drawing/2014/main" id="{6D41101C-3C2B-4619-AE03-278D95B8B7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6EA86B2-03B8-491C-A75F-F485FBDEDC54}" type="slidenum">
              <a:rPr lang="fr-FR" altLang="fr-FR" sz="1200">
                <a:solidFill>
                  <a:srgbClr val="898989"/>
                </a:solidFill>
              </a:rPr>
              <a:pPr>
                <a:spcBef>
                  <a:spcPct val="0"/>
                </a:spcBef>
                <a:buFontTx/>
                <a:buNone/>
              </a:pPr>
              <a:t>10</a:t>
            </a:fld>
            <a:endParaRPr lang="fr-FR" altLang="fr-FR"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EA7D1634-85C3-417A-ABFA-1C89B1D91D1A}"/>
              </a:ext>
            </a:extLst>
          </p:cNvPr>
          <p:cNvSpPr txBox="1">
            <a:spLocks noChangeArrowheads="1"/>
          </p:cNvSpPr>
          <p:nvPr/>
        </p:nvSpPr>
        <p:spPr bwMode="auto">
          <a:xfrm>
            <a:off x="250825" y="620713"/>
            <a:ext cx="6049963" cy="34163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fr-FR" altLang="fr-FR" sz="1800" b="1" dirty="0">
                <a:solidFill>
                  <a:srgbClr val="002060"/>
                </a:solidFill>
                <a:latin typeface="+mn-lt"/>
              </a:rPr>
              <a:t>Le modèle d’Irène Foglierini</a:t>
            </a:r>
          </a:p>
        </p:txBody>
      </p:sp>
      <p:sp>
        <p:nvSpPr>
          <p:cNvPr id="14339" name="Espace réservé du numéro de diapositive 13">
            <a:extLst>
              <a:ext uri="{FF2B5EF4-FFF2-40B4-BE49-F238E27FC236}">
                <a16:creationId xmlns:a16="http://schemas.microsoft.com/office/drawing/2014/main" id="{0C5BE163-F735-492B-9DE3-01BF3C3CCE94}"/>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fr-FR"/>
            </a:defPPr>
            <a:lvl1pPr algn="r" rtl="0" eaLnBrk="1" fontAlgn="base" hangingPunct="1">
              <a:spcBef>
                <a:spcPct val="0"/>
              </a:spcBef>
              <a:spcAft>
                <a:spcPct val="0"/>
              </a:spcAft>
              <a:defRPr sz="1200" kern="1200" smtClean="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defRPr/>
            </a:pPr>
            <a:fld id="{F4105F6F-AC7F-43D4-97FB-1534A4E2BD7A}" type="slidenum">
              <a:rPr lang="fr-FR" altLang="fr-FR" smtClean="0"/>
              <a:pPr>
                <a:spcBef>
                  <a:spcPct val="0"/>
                </a:spcBef>
                <a:buFontTx/>
                <a:buNone/>
                <a:defRPr/>
              </a:pPr>
              <a:t>11</a:t>
            </a:fld>
            <a:endParaRPr lang="fr-FR" altLang="fr-FR" sz="1400">
              <a:latin typeface="Arial" panose="020B0604020202020204" pitchFamily="34" charset="0"/>
            </a:endParaRPr>
          </a:p>
        </p:txBody>
      </p:sp>
      <p:sp>
        <p:nvSpPr>
          <p:cNvPr id="11270" name="Espace réservé du pied de page 14">
            <a:extLst>
              <a:ext uri="{FF2B5EF4-FFF2-40B4-BE49-F238E27FC236}">
                <a16:creationId xmlns:a16="http://schemas.microsoft.com/office/drawing/2014/main" id="{C085D047-2EEC-4FED-BEA4-C8DBB4AA0C53}"/>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fr-FR"/>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defRPr/>
            </a:pPr>
            <a:r>
              <a:rPr lang="fr-FR"/>
              <a:t>Irène FOGLIERINI</a:t>
            </a:r>
            <a:endParaRPr lang="fr-FR" altLang="fr-FR" sz="1400"/>
          </a:p>
        </p:txBody>
      </p:sp>
      <p:graphicFrame>
        <p:nvGraphicFramePr>
          <p:cNvPr id="2" name="Diagramme 1">
            <a:extLst>
              <a:ext uri="{FF2B5EF4-FFF2-40B4-BE49-F238E27FC236}">
                <a16:creationId xmlns:a16="http://schemas.microsoft.com/office/drawing/2014/main" id="{5652023F-7BB9-4B6A-9442-B22C7771DB4B}"/>
              </a:ext>
            </a:extLst>
          </p:cNvPr>
          <p:cNvGraphicFramePr/>
          <p:nvPr/>
        </p:nvGraphicFramePr>
        <p:xfrm>
          <a:off x="827584" y="2204864"/>
          <a:ext cx="7776864"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2" name="ZoneTexte 2">
            <a:extLst>
              <a:ext uri="{FF2B5EF4-FFF2-40B4-BE49-F238E27FC236}">
                <a16:creationId xmlns:a16="http://schemas.microsoft.com/office/drawing/2014/main" id="{8F882893-5E20-4812-A95F-C7FB340C6045}"/>
              </a:ext>
            </a:extLst>
          </p:cNvPr>
          <p:cNvSpPr txBox="1">
            <a:spLocks noChangeArrowheads="1"/>
          </p:cNvSpPr>
          <p:nvPr/>
        </p:nvSpPr>
        <p:spPr bwMode="auto">
          <a:xfrm>
            <a:off x="159688" y="4076700"/>
            <a:ext cx="86373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800" b="1" dirty="0">
                <a:solidFill>
                  <a:srgbClr val="002060"/>
                </a:solidFill>
                <a:latin typeface="Arial" panose="020B0604020202020204" pitchFamily="34" charset="0"/>
              </a:rPr>
              <a:t>Rattachement </a:t>
            </a:r>
            <a:r>
              <a:rPr lang="fr-FR" altLang="fr-FR" sz="800" b="1" dirty="0">
                <a:solidFill>
                  <a:srgbClr val="000000"/>
                </a:solidFill>
                <a:latin typeface="Arial" panose="020B0604020202020204" pitchFamily="34" charset="0"/>
              </a:rPr>
              <a:t>hiérarchique                                      Direction Financière et                     Direction Financière                   Direction Générale ou                   Direction Générale</a:t>
            </a:r>
          </a:p>
          <a:p>
            <a:pPr eaLnBrk="1" hangingPunct="1">
              <a:spcBef>
                <a:spcPct val="0"/>
              </a:spcBef>
              <a:buFontTx/>
              <a:buNone/>
            </a:pPr>
            <a:r>
              <a:rPr lang="fr-FR" altLang="fr-FR" sz="800" b="1" dirty="0">
                <a:solidFill>
                  <a:srgbClr val="000000"/>
                </a:solidFill>
                <a:latin typeface="Arial" panose="020B0604020202020204" pitchFamily="34" charset="0"/>
              </a:rPr>
              <a:t>                                                                                    Administrative (DAF) ou                                                                        Direction </a:t>
            </a:r>
            <a:r>
              <a:rPr lang="fr-FR" altLang="fr-FR" sz="800" b="1" dirty="0" err="1">
                <a:solidFill>
                  <a:srgbClr val="000000"/>
                </a:solidFill>
                <a:latin typeface="Arial" panose="020B0604020202020204" pitchFamily="34" charset="0"/>
              </a:rPr>
              <a:t>Supply</a:t>
            </a:r>
            <a:r>
              <a:rPr lang="fr-FR" altLang="fr-FR" sz="800" b="1" dirty="0">
                <a:solidFill>
                  <a:srgbClr val="000000"/>
                </a:solidFill>
                <a:latin typeface="Arial" panose="020B0604020202020204" pitchFamily="34" charset="0"/>
              </a:rPr>
              <a:t> Chain                  Membre du CODIR voir</a:t>
            </a:r>
          </a:p>
          <a:p>
            <a:pPr eaLnBrk="1" hangingPunct="1">
              <a:spcBef>
                <a:spcPct val="0"/>
              </a:spcBef>
              <a:buFontTx/>
              <a:buNone/>
            </a:pPr>
            <a:r>
              <a:rPr lang="fr-FR" altLang="fr-FR" sz="800" b="1" dirty="0">
                <a:solidFill>
                  <a:srgbClr val="000000"/>
                </a:solidFill>
                <a:latin typeface="Arial" panose="020B0604020202020204" pitchFamily="34" charset="0"/>
              </a:rPr>
              <a:t>                                                                                    Direction Industrielle                                                                                Membre du CODIR                       du COMEX</a:t>
            </a:r>
          </a:p>
          <a:p>
            <a:pPr eaLnBrk="1" hangingPunct="1">
              <a:spcBef>
                <a:spcPct val="0"/>
              </a:spcBef>
              <a:buFontTx/>
              <a:buNone/>
            </a:pPr>
            <a:endParaRPr lang="fr-FR" altLang="fr-FR" sz="800" b="1" dirty="0">
              <a:solidFill>
                <a:srgbClr val="000000"/>
              </a:solidFill>
              <a:latin typeface="Arial" panose="020B0604020202020204" pitchFamily="34" charset="0"/>
            </a:endParaRPr>
          </a:p>
          <a:p>
            <a:pPr eaLnBrk="1" hangingPunct="1">
              <a:spcBef>
                <a:spcPct val="0"/>
              </a:spcBef>
              <a:buFontTx/>
              <a:buNone/>
            </a:pPr>
            <a:endParaRPr lang="fr-FR" altLang="fr-FR" sz="800" b="1" dirty="0">
              <a:solidFill>
                <a:srgbClr val="000000"/>
              </a:solidFill>
              <a:latin typeface="Arial" panose="020B0604020202020204" pitchFamily="34" charset="0"/>
            </a:endParaRPr>
          </a:p>
          <a:p>
            <a:pPr eaLnBrk="1" hangingPunct="1">
              <a:spcBef>
                <a:spcPct val="0"/>
              </a:spcBef>
              <a:buFontTx/>
              <a:buNone/>
            </a:pPr>
            <a:r>
              <a:rPr lang="fr-FR" altLang="fr-FR" sz="800" b="1" dirty="0">
                <a:solidFill>
                  <a:srgbClr val="000000"/>
                </a:solidFill>
                <a:latin typeface="Arial" panose="020B0604020202020204" pitchFamily="34" charset="0"/>
              </a:rPr>
              <a:t>Degré de légitimité                                                                 Faible                                           Contesté                                                 Fort                                         Stratégique</a:t>
            </a:r>
          </a:p>
          <a:p>
            <a:pPr eaLnBrk="1" hangingPunct="1">
              <a:spcBef>
                <a:spcPct val="0"/>
              </a:spcBef>
              <a:buFontTx/>
              <a:buNone/>
            </a:pPr>
            <a:endParaRPr lang="fr-FR" altLang="fr-FR" sz="800" b="1" dirty="0">
              <a:solidFill>
                <a:srgbClr val="000000"/>
              </a:solidFill>
              <a:latin typeface="Arial" panose="020B0604020202020204" pitchFamily="34" charset="0"/>
            </a:endParaRPr>
          </a:p>
          <a:p>
            <a:pPr eaLnBrk="1" hangingPunct="1">
              <a:spcBef>
                <a:spcPct val="0"/>
              </a:spcBef>
              <a:buFontTx/>
              <a:buNone/>
            </a:pPr>
            <a:endParaRPr lang="fr-FR" altLang="fr-FR" sz="800" b="1" dirty="0">
              <a:solidFill>
                <a:srgbClr val="000000"/>
              </a:solidFill>
              <a:latin typeface="Arial" panose="020B0604020202020204" pitchFamily="34" charset="0"/>
            </a:endParaRPr>
          </a:p>
          <a:p>
            <a:pPr eaLnBrk="1" hangingPunct="1">
              <a:spcBef>
                <a:spcPct val="0"/>
              </a:spcBef>
              <a:buFontTx/>
              <a:buNone/>
            </a:pPr>
            <a:r>
              <a:rPr lang="fr-FR" altLang="fr-FR" sz="800" b="1" dirty="0">
                <a:solidFill>
                  <a:srgbClr val="000000"/>
                </a:solidFill>
                <a:latin typeface="Arial" panose="020B0604020202020204" pitchFamily="34" charset="0"/>
              </a:rPr>
              <a:t>Etape de « mise dans la boucle »                             Passation des commandes               Consultation/négociation          Elaboration cahier des charges          Phase Projet</a:t>
            </a:r>
          </a:p>
          <a:p>
            <a:pPr eaLnBrk="1" hangingPunct="1">
              <a:spcBef>
                <a:spcPct val="0"/>
              </a:spcBef>
              <a:buFontTx/>
              <a:buNone/>
            </a:pPr>
            <a:endParaRPr lang="fr-FR" altLang="fr-FR" sz="800" b="1" dirty="0">
              <a:solidFill>
                <a:srgbClr val="000000"/>
              </a:solidFill>
              <a:latin typeface="Arial" panose="020B0604020202020204" pitchFamily="34" charset="0"/>
            </a:endParaRPr>
          </a:p>
          <a:p>
            <a:pPr eaLnBrk="1" hangingPunct="1">
              <a:spcBef>
                <a:spcPct val="0"/>
              </a:spcBef>
              <a:buFontTx/>
              <a:buNone/>
            </a:pPr>
            <a:endParaRPr lang="fr-FR" altLang="fr-FR" sz="800" b="1" dirty="0">
              <a:latin typeface="Arial" panose="020B0604020202020204" pitchFamily="34" charset="0"/>
            </a:endParaRPr>
          </a:p>
          <a:p>
            <a:pPr eaLnBrk="1" hangingPunct="1">
              <a:spcBef>
                <a:spcPct val="0"/>
              </a:spcBef>
              <a:buFontTx/>
              <a:buNone/>
            </a:pPr>
            <a:endParaRPr lang="fr-FR" altLang="fr-FR" sz="800" b="1" dirty="0">
              <a:latin typeface="Arial" panose="020B0604020202020204" pitchFamily="34" charset="0"/>
            </a:endParaRPr>
          </a:p>
          <a:p>
            <a:pPr eaLnBrk="1" hangingPunct="1">
              <a:spcBef>
                <a:spcPct val="0"/>
              </a:spcBef>
              <a:buFontTx/>
              <a:buNone/>
            </a:pPr>
            <a:endParaRPr lang="fr-FR" altLang="fr-FR" sz="800" b="1" dirty="0">
              <a:latin typeface="Arial" panose="020B0604020202020204" pitchFamily="34" charset="0"/>
            </a:endParaRPr>
          </a:p>
          <a:p>
            <a:pPr eaLnBrk="1" hangingPunct="1">
              <a:spcBef>
                <a:spcPct val="0"/>
              </a:spcBef>
              <a:buFontTx/>
              <a:buNone/>
            </a:pPr>
            <a:endParaRPr lang="fr-FR" altLang="fr-FR" sz="800" b="1" dirty="0">
              <a:latin typeface="Arial" panose="020B0604020202020204" pitchFamily="34" charset="0"/>
            </a:endParaRPr>
          </a:p>
          <a:p>
            <a:pPr eaLnBrk="1" hangingPunct="1">
              <a:spcBef>
                <a:spcPct val="0"/>
              </a:spcBef>
              <a:buFontTx/>
              <a:buNone/>
            </a:pPr>
            <a:endParaRPr lang="fr-FR" altLang="fr-FR" sz="800" b="1"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13">
            <a:extLst>
              <a:ext uri="{FF2B5EF4-FFF2-40B4-BE49-F238E27FC236}">
                <a16:creationId xmlns:a16="http://schemas.microsoft.com/office/drawing/2014/main" id="{7E1177AD-E57A-43DC-818E-C89CD6989A4F}"/>
              </a:ext>
            </a:extLst>
          </p:cNvPr>
          <p:cNvSpPr>
            <a:spLocks noGrp="1"/>
          </p:cNvSpPr>
          <p:nvPr>
            <p:ph type="sldNum" sz="quarter" idx="12"/>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fr-FR"/>
            </a:defPPr>
            <a:lvl1pPr algn="r" rtl="0" eaLnBrk="1" fontAlgn="base" hangingPunct="1">
              <a:spcBef>
                <a:spcPct val="0"/>
              </a:spcBef>
              <a:spcAft>
                <a:spcPct val="0"/>
              </a:spcAft>
              <a:defRPr sz="1200" kern="1200" smtClean="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defRPr/>
            </a:pPr>
            <a:fld id="{F4105F6F-AC7F-43D4-97FB-1534A4E2BD7A}" type="slidenum">
              <a:rPr lang="fr-FR" altLang="fr-FR" smtClean="0"/>
              <a:pPr>
                <a:spcBef>
                  <a:spcPct val="0"/>
                </a:spcBef>
                <a:buFontTx/>
                <a:buNone/>
                <a:defRPr/>
              </a:pPr>
              <a:t>12</a:t>
            </a:fld>
            <a:endParaRPr lang="fr-FR" altLang="fr-FR" sz="1400">
              <a:latin typeface="Arial" panose="020B0604020202020204" pitchFamily="34" charset="0"/>
            </a:endParaRPr>
          </a:p>
        </p:txBody>
      </p:sp>
      <p:sp>
        <p:nvSpPr>
          <p:cNvPr id="12294" name="Espace réservé du pied de page 14">
            <a:extLst>
              <a:ext uri="{FF2B5EF4-FFF2-40B4-BE49-F238E27FC236}">
                <a16:creationId xmlns:a16="http://schemas.microsoft.com/office/drawing/2014/main" id="{1C38AF6D-8538-48AC-8C5E-F9FF00989483}"/>
              </a:ext>
            </a:extLst>
          </p:cNvPr>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fr-FR"/>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defRPr/>
            </a:pPr>
            <a:r>
              <a:rPr lang="fr-FR"/>
              <a:t>Irène FOGLIERINI</a:t>
            </a:r>
            <a:endParaRPr lang="fr-FR" altLang="fr-FR" sz="1400"/>
          </a:p>
        </p:txBody>
      </p:sp>
      <p:graphicFrame>
        <p:nvGraphicFramePr>
          <p:cNvPr id="2" name="Diagramme 1">
            <a:extLst>
              <a:ext uri="{FF2B5EF4-FFF2-40B4-BE49-F238E27FC236}">
                <a16:creationId xmlns:a16="http://schemas.microsoft.com/office/drawing/2014/main" id="{AE63AFFC-0A0E-4C97-9EE7-2F344AA35A13}"/>
              </a:ext>
            </a:extLst>
          </p:cNvPr>
          <p:cNvGraphicFramePr/>
          <p:nvPr/>
        </p:nvGraphicFramePr>
        <p:xfrm>
          <a:off x="827584" y="2204864"/>
          <a:ext cx="7776864"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7" name="ZoneTexte 2">
            <a:extLst>
              <a:ext uri="{FF2B5EF4-FFF2-40B4-BE49-F238E27FC236}">
                <a16:creationId xmlns:a16="http://schemas.microsoft.com/office/drawing/2014/main" id="{0604BACB-A74E-49BF-8146-C0A356F885CE}"/>
              </a:ext>
            </a:extLst>
          </p:cNvPr>
          <p:cNvSpPr txBox="1">
            <a:spLocks noChangeArrowheads="1"/>
          </p:cNvSpPr>
          <p:nvPr/>
        </p:nvSpPr>
        <p:spPr bwMode="auto">
          <a:xfrm>
            <a:off x="-612575" y="4076700"/>
            <a:ext cx="964907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800" b="1" dirty="0">
                <a:solidFill>
                  <a:srgbClr val="000000"/>
                </a:solidFill>
                <a:latin typeface="Arial" panose="020B0604020202020204" pitchFamily="34" charset="0"/>
              </a:rPr>
              <a:t>Profil équipe achat                                                    Approvisionneurs                                     Acheteurs                                   Experts                                          Stratèges</a:t>
            </a:r>
          </a:p>
          <a:p>
            <a:pPr eaLnBrk="1" hangingPunct="1">
              <a:spcBef>
                <a:spcPct val="0"/>
              </a:spcBef>
              <a:buFontTx/>
              <a:buNone/>
            </a:pPr>
            <a:r>
              <a:rPr lang="fr-FR" altLang="fr-FR" sz="800" b="1" dirty="0">
                <a:solidFill>
                  <a:srgbClr val="000000"/>
                </a:solidFill>
                <a:latin typeface="Arial" panose="020B0604020202020204" pitchFamily="34" charset="0"/>
              </a:rPr>
              <a:t>                                                                                    </a:t>
            </a:r>
          </a:p>
          <a:p>
            <a:pPr eaLnBrk="1" hangingPunct="1">
              <a:spcBef>
                <a:spcPct val="0"/>
              </a:spcBef>
              <a:buFontTx/>
              <a:buNone/>
            </a:pPr>
            <a:endParaRPr lang="fr-FR" altLang="fr-FR" sz="800" b="1" dirty="0">
              <a:solidFill>
                <a:srgbClr val="000000"/>
              </a:solidFill>
              <a:latin typeface="Arial" panose="020B0604020202020204" pitchFamily="34" charset="0"/>
            </a:endParaRPr>
          </a:p>
          <a:p>
            <a:pPr eaLnBrk="1" hangingPunct="1">
              <a:spcBef>
                <a:spcPct val="0"/>
              </a:spcBef>
              <a:buFontTx/>
              <a:buNone/>
            </a:pPr>
            <a:r>
              <a:rPr lang="fr-FR" altLang="fr-FR" sz="800" b="1" dirty="0">
                <a:solidFill>
                  <a:srgbClr val="000000"/>
                </a:solidFill>
                <a:latin typeface="Arial" panose="020B0604020202020204" pitchFamily="34" charset="0"/>
              </a:rPr>
              <a:t>            Compétences clés                                                     Administratives et                                   Négociation                                Analyse des coûts                     Veille stratégique et</a:t>
            </a:r>
          </a:p>
          <a:p>
            <a:pPr eaLnBrk="1" hangingPunct="1">
              <a:spcBef>
                <a:spcPct val="0"/>
              </a:spcBef>
              <a:buFontTx/>
              <a:buNone/>
            </a:pPr>
            <a:r>
              <a:rPr lang="fr-FR" altLang="fr-FR" sz="800" b="1" dirty="0">
                <a:solidFill>
                  <a:srgbClr val="000000"/>
                </a:solidFill>
                <a:latin typeface="Arial" panose="020B0604020202020204" pitchFamily="34" charset="0"/>
              </a:rPr>
              <a:t>                                                                                           Juridiques                                                                                                                                                        technologique</a:t>
            </a:r>
          </a:p>
          <a:p>
            <a:pPr eaLnBrk="1" hangingPunct="1">
              <a:spcBef>
                <a:spcPct val="0"/>
              </a:spcBef>
              <a:buFontTx/>
              <a:buNone/>
            </a:pPr>
            <a:endParaRPr lang="fr-FR" altLang="fr-FR" sz="800" b="1" dirty="0">
              <a:solidFill>
                <a:srgbClr val="000000"/>
              </a:solidFill>
              <a:latin typeface="Arial" panose="020B0604020202020204" pitchFamily="34" charset="0"/>
            </a:endParaRPr>
          </a:p>
          <a:p>
            <a:pPr eaLnBrk="1" hangingPunct="1">
              <a:spcBef>
                <a:spcPct val="0"/>
              </a:spcBef>
              <a:buFontTx/>
              <a:buNone/>
            </a:pPr>
            <a:r>
              <a:rPr lang="fr-FR" altLang="fr-FR" sz="800" b="1" dirty="0">
                <a:solidFill>
                  <a:srgbClr val="000000"/>
                </a:solidFill>
                <a:latin typeface="Arial" panose="020B0604020202020204" pitchFamily="34" charset="0"/>
              </a:rPr>
              <a:t>                   Relations avec les fournisseurs                                Panel large. Suivi                                   Mise en concurrence                  Partenariat </a:t>
            </a:r>
            <a:r>
              <a:rPr lang="fr-FR" altLang="fr-FR" sz="800" b="1" dirty="0" err="1">
                <a:solidFill>
                  <a:srgbClr val="000000"/>
                </a:solidFill>
                <a:latin typeface="Arial" panose="020B0604020202020204" pitchFamily="34" charset="0"/>
              </a:rPr>
              <a:t>supply</a:t>
            </a:r>
            <a:r>
              <a:rPr lang="fr-FR" altLang="fr-FR" sz="800" b="1" dirty="0">
                <a:solidFill>
                  <a:srgbClr val="000000"/>
                </a:solidFill>
                <a:latin typeface="Arial" panose="020B0604020202020204" pitchFamily="34" charset="0"/>
              </a:rPr>
              <a:t> </a:t>
            </a:r>
            <a:r>
              <a:rPr lang="fr-FR" altLang="fr-FR" sz="800" b="1" dirty="0" err="1">
                <a:solidFill>
                  <a:srgbClr val="000000"/>
                </a:solidFill>
                <a:latin typeface="Arial" panose="020B0604020202020204" pitchFamily="34" charset="0"/>
              </a:rPr>
              <a:t>chain</a:t>
            </a:r>
            <a:r>
              <a:rPr lang="fr-FR" altLang="fr-FR" sz="800" b="1" dirty="0">
                <a:solidFill>
                  <a:srgbClr val="000000"/>
                </a:solidFill>
                <a:latin typeface="Arial" panose="020B0604020202020204" pitchFamily="34" charset="0"/>
              </a:rPr>
              <a:t>            Intégration fournisseurs/</a:t>
            </a:r>
          </a:p>
          <a:p>
            <a:pPr eaLnBrk="1" hangingPunct="1">
              <a:spcBef>
                <a:spcPct val="0"/>
              </a:spcBef>
              <a:buFontTx/>
              <a:buNone/>
            </a:pPr>
            <a:r>
              <a:rPr lang="fr-FR" altLang="fr-FR" sz="800" b="1" dirty="0">
                <a:solidFill>
                  <a:srgbClr val="000000"/>
                </a:solidFill>
                <a:latin typeface="Arial" panose="020B0604020202020204" pitchFamily="34" charset="0"/>
              </a:rPr>
              <a:t>                                                                                                             Administratif                                           systématique                                                                               Management des ressources</a:t>
            </a:r>
          </a:p>
          <a:p>
            <a:pPr eaLnBrk="1" hangingPunct="1">
              <a:spcBef>
                <a:spcPct val="0"/>
              </a:spcBef>
              <a:buFontTx/>
              <a:buNone/>
            </a:pPr>
            <a:r>
              <a:rPr lang="fr-FR" altLang="fr-FR" sz="800" b="1" dirty="0">
                <a:solidFill>
                  <a:srgbClr val="000000"/>
                </a:solidFill>
                <a:latin typeface="Arial" panose="020B0604020202020204" pitchFamily="34" charset="0"/>
              </a:rPr>
              <a:t>                                                                                                                                                      Relations tendues/                                                                            externes</a:t>
            </a:r>
          </a:p>
          <a:p>
            <a:pPr eaLnBrk="1" hangingPunct="1">
              <a:spcBef>
                <a:spcPct val="0"/>
              </a:spcBef>
              <a:buFontTx/>
              <a:buNone/>
            </a:pPr>
            <a:r>
              <a:rPr lang="fr-FR" altLang="fr-FR" sz="800" b="1" dirty="0">
                <a:solidFill>
                  <a:srgbClr val="000000"/>
                </a:solidFill>
                <a:latin typeface="Arial" panose="020B0604020202020204" pitchFamily="34" charset="0"/>
              </a:rPr>
              <a:t>                                                                                                                                                            conflictuelles</a:t>
            </a:r>
          </a:p>
          <a:p>
            <a:pPr eaLnBrk="1" hangingPunct="1">
              <a:spcBef>
                <a:spcPct val="0"/>
              </a:spcBef>
              <a:buFontTx/>
              <a:buNone/>
            </a:pPr>
            <a:r>
              <a:rPr lang="fr-FR" altLang="fr-FR" sz="800" b="1" dirty="0">
                <a:solidFill>
                  <a:srgbClr val="000000"/>
                </a:solidFill>
                <a:latin typeface="Arial" panose="020B0604020202020204" pitchFamily="34" charset="0"/>
              </a:rPr>
              <a:t>     Dimension marché fournisseur                                  Local/National                                           International                                 </a:t>
            </a:r>
            <a:r>
              <a:rPr lang="fr-FR" altLang="fr-FR" sz="800" b="1" dirty="0" err="1">
                <a:solidFill>
                  <a:srgbClr val="000000"/>
                </a:solidFill>
                <a:latin typeface="Arial" panose="020B0604020202020204" pitchFamily="34" charset="0"/>
              </a:rPr>
              <a:t>International</a:t>
            </a:r>
            <a:r>
              <a:rPr lang="fr-FR" altLang="fr-FR" sz="800" b="1" dirty="0">
                <a:solidFill>
                  <a:srgbClr val="000000"/>
                </a:solidFill>
                <a:latin typeface="Arial" panose="020B0604020202020204" pitchFamily="34" charset="0"/>
              </a:rPr>
              <a:t>                                    </a:t>
            </a:r>
            <a:r>
              <a:rPr lang="fr-FR" altLang="fr-FR" sz="800" b="1" dirty="0" err="1">
                <a:solidFill>
                  <a:srgbClr val="000000"/>
                </a:solidFill>
                <a:latin typeface="Arial" panose="020B0604020202020204" pitchFamily="34" charset="0"/>
              </a:rPr>
              <a:t>International</a:t>
            </a:r>
            <a:r>
              <a:rPr lang="fr-FR" altLang="fr-FR" sz="800" b="1" dirty="0">
                <a:solidFill>
                  <a:srgbClr val="000000"/>
                </a:solidFill>
                <a:latin typeface="Arial" panose="020B0604020202020204" pitchFamily="34" charset="0"/>
              </a:rPr>
              <a:t>   </a:t>
            </a:r>
          </a:p>
          <a:p>
            <a:pPr eaLnBrk="1" hangingPunct="1">
              <a:spcBef>
                <a:spcPct val="0"/>
              </a:spcBef>
              <a:buFontTx/>
              <a:buNone/>
            </a:pPr>
            <a:endParaRPr lang="fr-FR" altLang="fr-FR" sz="800" b="1" dirty="0">
              <a:solidFill>
                <a:srgbClr val="000000"/>
              </a:solidFill>
              <a:latin typeface="Arial" panose="020B0604020202020204" pitchFamily="34" charset="0"/>
            </a:endParaRPr>
          </a:p>
          <a:p>
            <a:pPr eaLnBrk="1" hangingPunct="1">
              <a:spcBef>
                <a:spcPct val="0"/>
              </a:spcBef>
              <a:buFontTx/>
              <a:buNone/>
            </a:pPr>
            <a:endParaRPr lang="fr-FR" altLang="fr-FR" sz="800" b="1" dirty="0">
              <a:solidFill>
                <a:srgbClr val="000000"/>
              </a:solidFill>
              <a:latin typeface="Arial" panose="020B0604020202020204" pitchFamily="34" charset="0"/>
            </a:endParaRPr>
          </a:p>
          <a:p>
            <a:pPr eaLnBrk="1" hangingPunct="1">
              <a:spcBef>
                <a:spcPct val="0"/>
              </a:spcBef>
              <a:buFontTx/>
              <a:buNone/>
            </a:pPr>
            <a:endParaRPr lang="fr-FR" altLang="fr-FR" sz="800" b="1" dirty="0">
              <a:solidFill>
                <a:srgbClr val="000000"/>
              </a:solidFill>
              <a:latin typeface="Arial" panose="020B0604020202020204" pitchFamily="34" charset="0"/>
            </a:endParaRPr>
          </a:p>
          <a:p>
            <a:pPr eaLnBrk="1" hangingPunct="1">
              <a:spcBef>
                <a:spcPct val="0"/>
              </a:spcBef>
              <a:buFontTx/>
              <a:buNone/>
            </a:pPr>
            <a:r>
              <a:rPr lang="fr-FR" altLang="fr-FR" sz="800" b="1" dirty="0">
                <a:solidFill>
                  <a:srgbClr val="000000"/>
                </a:solidFill>
                <a:latin typeface="Arial" panose="020B0604020202020204" pitchFamily="34" charset="0"/>
              </a:rPr>
              <a:t>           KPI                                                                                 Nombre de litiges                                        </a:t>
            </a:r>
            <a:r>
              <a:rPr lang="fr-FR" altLang="fr-FR" sz="800" b="1" dirty="0" err="1">
                <a:solidFill>
                  <a:srgbClr val="000000"/>
                </a:solidFill>
                <a:latin typeface="Arial" panose="020B0604020202020204" pitchFamily="34" charset="0"/>
              </a:rPr>
              <a:t>Savings</a:t>
            </a:r>
            <a:r>
              <a:rPr lang="fr-FR" altLang="fr-FR" sz="800" b="1" dirty="0">
                <a:solidFill>
                  <a:srgbClr val="000000"/>
                </a:solidFill>
                <a:latin typeface="Arial" panose="020B0604020202020204" pitchFamily="34" charset="0"/>
              </a:rPr>
              <a:t>                                            TCO                                          Création de valeur                                  </a:t>
            </a:r>
          </a:p>
          <a:p>
            <a:pPr eaLnBrk="1" hangingPunct="1">
              <a:spcBef>
                <a:spcPct val="0"/>
              </a:spcBef>
              <a:buFontTx/>
              <a:buNone/>
            </a:pPr>
            <a:endParaRPr lang="fr-FR" altLang="fr-FR" sz="800" b="1" dirty="0">
              <a:solidFill>
                <a:srgbClr val="000000"/>
              </a:solidFill>
              <a:latin typeface="Arial" panose="020B0604020202020204" pitchFamily="34" charset="0"/>
            </a:endParaRPr>
          </a:p>
          <a:p>
            <a:pPr eaLnBrk="1" hangingPunct="1">
              <a:spcBef>
                <a:spcPct val="0"/>
              </a:spcBef>
              <a:buFontTx/>
              <a:buNone/>
            </a:pPr>
            <a:endParaRPr lang="fr-FR" altLang="fr-FR" sz="800" b="1" dirty="0">
              <a:solidFill>
                <a:srgbClr val="000000"/>
              </a:solidFill>
              <a:latin typeface="Arial" panose="020B0604020202020204" pitchFamily="34" charset="0"/>
            </a:endParaRPr>
          </a:p>
          <a:p>
            <a:pPr eaLnBrk="1" hangingPunct="1">
              <a:spcBef>
                <a:spcPct val="0"/>
              </a:spcBef>
              <a:buFontTx/>
              <a:buNone/>
            </a:pPr>
            <a:endParaRPr lang="fr-FR" altLang="fr-FR" sz="800" b="1" dirty="0">
              <a:latin typeface="Arial" panose="020B0604020202020204" pitchFamily="34" charset="0"/>
            </a:endParaRPr>
          </a:p>
          <a:p>
            <a:pPr eaLnBrk="1" hangingPunct="1">
              <a:spcBef>
                <a:spcPct val="0"/>
              </a:spcBef>
              <a:buFontTx/>
              <a:buNone/>
            </a:pPr>
            <a:endParaRPr lang="fr-FR" altLang="fr-FR" sz="800" b="1" dirty="0">
              <a:latin typeface="Arial" panose="020B0604020202020204" pitchFamily="34" charset="0"/>
            </a:endParaRPr>
          </a:p>
          <a:p>
            <a:pPr eaLnBrk="1" hangingPunct="1">
              <a:spcBef>
                <a:spcPct val="0"/>
              </a:spcBef>
              <a:buFontTx/>
              <a:buNone/>
            </a:pPr>
            <a:endParaRPr lang="fr-FR" altLang="fr-FR" sz="800" b="1" dirty="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a:extLst>
              <a:ext uri="{FF2B5EF4-FFF2-40B4-BE49-F238E27FC236}">
                <a16:creationId xmlns:a16="http://schemas.microsoft.com/office/drawing/2014/main" id="{FE9E93B2-BCF4-4AE2-B43D-1C5E2200A334}"/>
              </a:ext>
            </a:extLst>
          </p:cNvPr>
          <p:cNvSpPr>
            <a:spLocks noGrp="1" noChangeArrowheads="1"/>
          </p:cNvSpPr>
          <p:nvPr>
            <p:ph type="body" idx="1"/>
          </p:nvPr>
        </p:nvSpPr>
        <p:spPr>
          <a:xfrm>
            <a:off x="611188" y="2341563"/>
            <a:ext cx="8013700" cy="3582987"/>
          </a:xfrm>
        </p:spPr>
        <p:txBody>
          <a:bodyPr/>
          <a:lstStyle/>
          <a:p>
            <a:pPr>
              <a:defRPr/>
            </a:pPr>
            <a:endParaRPr lang="en-GB" dirty="0"/>
          </a:p>
          <a:p>
            <a:pPr marL="0" indent="0">
              <a:buFont typeface="Arial" panose="020B0604020202020204" pitchFamily="34" charset="0"/>
              <a:buNone/>
              <a:defRPr/>
            </a:pPr>
            <a:endParaRPr lang="en-GB" dirty="0"/>
          </a:p>
        </p:txBody>
      </p:sp>
      <p:sp>
        <p:nvSpPr>
          <p:cNvPr id="11" name="Text Box 4">
            <a:extLst>
              <a:ext uri="{FF2B5EF4-FFF2-40B4-BE49-F238E27FC236}">
                <a16:creationId xmlns:a16="http://schemas.microsoft.com/office/drawing/2014/main" id="{085BDCBB-BBF9-429B-9C56-9D0252FA91AF}"/>
              </a:ext>
            </a:extLst>
          </p:cNvPr>
          <p:cNvSpPr txBox="1">
            <a:spLocks noChangeArrowheads="1"/>
          </p:cNvSpPr>
          <p:nvPr/>
        </p:nvSpPr>
        <p:spPr bwMode="auto">
          <a:xfrm>
            <a:off x="611188" y="1519238"/>
            <a:ext cx="7993062" cy="355600"/>
          </a:xfrm>
          <a:prstGeom prst="rect">
            <a:avLst/>
          </a:prstGeom>
          <a:noFill/>
          <a:ln>
            <a:noFill/>
          </a:ln>
          <a:effectLst/>
        </p:spPr>
        <p:txBody>
          <a:bodyPr lIns="0" tIns="0" rIns="0" bIns="0" anchor="ctr">
            <a:spAutoFit/>
          </a:bodyPr>
          <a:lstStyle/>
          <a:p>
            <a:pPr algn="ctr">
              <a:spcBef>
                <a:spcPct val="50000"/>
              </a:spcBef>
              <a:defRPr/>
            </a:pPr>
            <a:r>
              <a:rPr lang="en-GB" sz="2311" b="1" dirty="0">
                <a:solidFill>
                  <a:schemeClr val="folHlink"/>
                </a:solidFill>
              </a:rPr>
              <a:t> </a:t>
            </a:r>
          </a:p>
        </p:txBody>
      </p:sp>
      <p:sp>
        <p:nvSpPr>
          <p:cNvPr id="7" name="Rectangle 3">
            <a:extLst>
              <a:ext uri="{FF2B5EF4-FFF2-40B4-BE49-F238E27FC236}">
                <a16:creationId xmlns:a16="http://schemas.microsoft.com/office/drawing/2014/main" id="{4F5EE5CE-A80F-4917-B263-4D60287E80F2}"/>
              </a:ext>
            </a:extLst>
          </p:cNvPr>
          <p:cNvSpPr txBox="1">
            <a:spLocks noChangeArrowheads="1"/>
          </p:cNvSpPr>
          <p:nvPr/>
        </p:nvSpPr>
        <p:spPr bwMode="auto">
          <a:xfrm>
            <a:off x="504825" y="2085975"/>
            <a:ext cx="7993063" cy="3584575"/>
          </a:xfrm>
          <a:prstGeom prst="rect">
            <a:avLst/>
          </a:prstGeom>
          <a:noFill/>
          <a:ln>
            <a:noFill/>
          </a:ln>
          <a:effectLst/>
        </p:spPr>
        <p:txBody>
          <a:bodyPr lIns="0" tIns="0" rIns="0" bIns="0"/>
          <a:lstStyle>
            <a:lvl1pPr marL="342900" indent="-342900" algn="l" rtl="0" eaLnBrk="1" fontAlgn="base" hangingPunct="1">
              <a:lnSpc>
                <a:spcPct val="90000"/>
              </a:lnSpc>
              <a:spcBef>
                <a:spcPts val="1000"/>
              </a:spcBef>
              <a:spcAft>
                <a:spcPts val="600"/>
              </a:spcAft>
              <a:buClr>
                <a:srgbClr val="1B5CA5"/>
              </a:buClr>
              <a:buFont typeface="Arial" charset="0"/>
              <a:buChar char="•"/>
              <a:defRPr sz="2400">
                <a:solidFill>
                  <a:srgbClr val="5F5F5F"/>
                </a:solidFill>
                <a:latin typeface="+mn-lt"/>
                <a:ea typeface="+mn-ea"/>
                <a:cs typeface="+mn-cs"/>
              </a:defRPr>
            </a:lvl1pPr>
            <a:lvl2pPr marL="742950" indent="-285750" algn="l" rtl="0" eaLnBrk="1" fontAlgn="base" hangingPunct="1">
              <a:lnSpc>
                <a:spcPct val="90000"/>
              </a:lnSpc>
              <a:spcBef>
                <a:spcPct val="0"/>
              </a:spcBef>
              <a:spcAft>
                <a:spcPct val="0"/>
              </a:spcAft>
              <a:buClr>
                <a:srgbClr val="1B5CA5"/>
              </a:buClr>
              <a:buFont typeface="Alstom" pitchFamily="50" charset="0"/>
              <a:buChar char="−"/>
              <a:defRPr sz="2200">
                <a:solidFill>
                  <a:srgbClr val="5F5F5F"/>
                </a:solidFill>
                <a:latin typeface="+mn-lt"/>
              </a:defRPr>
            </a:lvl2pPr>
            <a:lvl3pPr marL="1143000" indent="-228600" algn="l" rtl="0" eaLnBrk="1" fontAlgn="base" hangingPunct="1">
              <a:spcBef>
                <a:spcPct val="20000"/>
              </a:spcBef>
              <a:spcAft>
                <a:spcPct val="0"/>
              </a:spcAft>
              <a:buClr>
                <a:srgbClr val="1B5CA5"/>
              </a:buClr>
              <a:buFont typeface="Arial" charset="0"/>
              <a:buChar char="•"/>
              <a:defRPr sz="2000">
                <a:solidFill>
                  <a:srgbClr val="5F5F5F"/>
                </a:solidFill>
                <a:latin typeface="+mn-lt"/>
              </a:defRPr>
            </a:lvl3pPr>
            <a:lvl4pPr marL="1600200" indent="-228600" algn="l" rtl="0" eaLnBrk="1" fontAlgn="base" hangingPunct="1">
              <a:spcBef>
                <a:spcPct val="20000"/>
              </a:spcBef>
              <a:spcAft>
                <a:spcPct val="0"/>
              </a:spcAft>
              <a:buClr>
                <a:srgbClr val="1B5CA5"/>
              </a:buClr>
              <a:buFont typeface="Alstom" pitchFamily="50" charset="0"/>
              <a:buChar char="−"/>
              <a:defRPr>
                <a:solidFill>
                  <a:srgbClr val="5F5F5F"/>
                </a:solidFill>
                <a:latin typeface="+mn-lt"/>
              </a:defRPr>
            </a:lvl4pPr>
            <a:lvl5pPr marL="2057400" indent="-228600" algn="l" rtl="0" eaLnBrk="1" fontAlgn="base" hangingPunct="1">
              <a:spcBef>
                <a:spcPct val="20000"/>
              </a:spcBef>
              <a:spcAft>
                <a:spcPct val="0"/>
              </a:spcAft>
              <a:buClr>
                <a:srgbClr val="1B5CA5"/>
              </a:buClr>
              <a:buFont typeface="Arial" charset="0"/>
              <a:buChar char="•"/>
              <a:defRPr>
                <a:solidFill>
                  <a:srgbClr val="5F5F5F"/>
                </a:solidFill>
                <a:latin typeface="+mn-lt"/>
              </a:defRPr>
            </a:lvl5pPr>
            <a:lvl6pPr marL="2514600" indent="-228600" algn="l" rtl="0" eaLnBrk="1" fontAlgn="base" hangingPunct="1">
              <a:spcBef>
                <a:spcPct val="20000"/>
              </a:spcBef>
              <a:spcAft>
                <a:spcPct val="0"/>
              </a:spcAft>
              <a:buClr>
                <a:srgbClr val="1B5CA5"/>
              </a:buClr>
              <a:buFont typeface="Arial"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charset="0"/>
              <a:buChar char="•"/>
              <a:defRPr>
                <a:solidFill>
                  <a:srgbClr val="5F5F5F"/>
                </a:solidFill>
                <a:latin typeface="+mn-lt"/>
              </a:defRPr>
            </a:lvl9pPr>
          </a:lstStyle>
          <a:p>
            <a:pPr marL="0" indent="0">
              <a:buFont typeface="Arial" charset="0"/>
              <a:buNone/>
              <a:defRPr/>
            </a:pPr>
            <a:r>
              <a:rPr lang="en-GB" sz="2133" dirty="0"/>
              <a:t> </a:t>
            </a:r>
          </a:p>
        </p:txBody>
      </p:sp>
      <p:sp>
        <p:nvSpPr>
          <p:cNvPr id="4" name="Espace réservé du pied de page 3">
            <a:extLst>
              <a:ext uri="{FF2B5EF4-FFF2-40B4-BE49-F238E27FC236}">
                <a16:creationId xmlns:a16="http://schemas.microsoft.com/office/drawing/2014/main" id="{A452A960-A707-4597-883D-3C8F96EBF7D6}"/>
              </a:ext>
            </a:extLst>
          </p:cNvPr>
          <p:cNvSpPr>
            <a:spLocks noGrp="1"/>
          </p:cNvSpPr>
          <p:nvPr>
            <p:ph type="ftr" sz="quarter" idx="11"/>
          </p:nvPr>
        </p:nvSpPr>
        <p:spPr/>
        <p:txBody>
          <a:bodyPr/>
          <a:lstStyle/>
          <a:p>
            <a:pPr>
              <a:defRPr/>
            </a:pPr>
            <a:endParaRPr lang="fr-FR" dirty="0"/>
          </a:p>
        </p:txBody>
      </p:sp>
      <p:sp>
        <p:nvSpPr>
          <p:cNvPr id="12344" name="Espace réservé du numéro de diapositive 4">
            <a:extLst>
              <a:ext uri="{FF2B5EF4-FFF2-40B4-BE49-F238E27FC236}">
                <a16:creationId xmlns:a16="http://schemas.microsoft.com/office/drawing/2014/main" id="{6D41101C-3C2B-4619-AE03-278D95B8B7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200" dirty="0">
              <a:solidFill>
                <a:srgbClr val="898989"/>
              </a:solidFill>
            </a:endParaRPr>
          </a:p>
        </p:txBody>
      </p:sp>
      <p:sp>
        <p:nvSpPr>
          <p:cNvPr id="8" name="ZoneTexte 7">
            <a:extLst>
              <a:ext uri="{FF2B5EF4-FFF2-40B4-BE49-F238E27FC236}">
                <a16:creationId xmlns:a16="http://schemas.microsoft.com/office/drawing/2014/main" id="{9EED852C-3EC0-4D15-89A9-46C4E12D858F}"/>
              </a:ext>
            </a:extLst>
          </p:cNvPr>
          <p:cNvSpPr txBox="1"/>
          <p:nvPr/>
        </p:nvSpPr>
        <p:spPr>
          <a:xfrm>
            <a:off x="0" y="1052513"/>
            <a:ext cx="9144000" cy="5327612"/>
          </a:xfrm>
          <a:prstGeom prst="rect">
            <a:avLst/>
          </a:prstGeom>
          <a:noFill/>
        </p:spPr>
        <p:txBody>
          <a:bodyPr wrap="square" rtlCol="0">
            <a:spAutoFit/>
          </a:bodyPr>
          <a:lstStyle/>
          <a:p>
            <a:pPr marL="285750" indent="-285750" algn="l">
              <a:buFont typeface="Arial" panose="020B0604020202020204" pitchFamily="34" charset="0"/>
              <a:buChar char="•"/>
            </a:pPr>
            <a:r>
              <a:rPr lang="fr-FR" b="0" dirty="0">
                <a:solidFill>
                  <a:srgbClr val="000000"/>
                </a:solidFill>
                <a:latin typeface="Arial Narrow" panose="020B0606020202030204" pitchFamily="34" charset="0"/>
              </a:rPr>
              <a:t>Ce modèle de mesure vise à déterminer le niveau de maturité de la fonction achat en fonction à la fois de son positionnement dans l’organigramme de l’entreprise, du moment où la fonction est mise dans le processus (mise dans la boucle) et les contributions attendues.</a:t>
            </a:r>
          </a:p>
          <a:p>
            <a:pPr marL="285750" indent="-285750" algn="l">
              <a:buFont typeface="Arial" panose="020B0604020202020204" pitchFamily="34" charset="0"/>
              <a:buChar char="•"/>
            </a:pPr>
            <a:endParaRPr lang="fr-FR" b="0" dirty="0">
              <a:solidFill>
                <a:srgbClr val="000000"/>
              </a:solidFill>
              <a:latin typeface="Arial Narrow" panose="020B0606020202030204" pitchFamily="34" charset="0"/>
            </a:endParaRPr>
          </a:p>
          <a:p>
            <a:pPr marL="285750" indent="-285750" algn="l">
              <a:buFont typeface="Arial" panose="020B0604020202020204" pitchFamily="34" charset="0"/>
              <a:buChar char="•"/>
            </a:pPr>
            <a:r>
              <a:rPr lang="fr-FR" b="0" dirty="0">
                <a:solidFill>
                  <a:srgbClr val="000000"/>
                </a:solidFill>
                <a:latin typeface="Arial Narrow" panose="020B0606020202030204" pitchFamily="34" charset="0"/>
              </a:rPr>
              <a:t>En effet, dans les entreprises où la fonction achat est mature, elle est rattachée directement à la</a:t>
            </a:r>
          </a:p>
          <a:p>
            <a:pPr algn="l"/>
            <a:r>
              <a:rPr lang="fr-FR" b="0" dirty="0">
                <a:solidFill>
                  <a:srgbClr val="000000"/>
                </a:solidFill>
                <a:latin typeface="Arial Narrow" panose="020B0606020202030204" pitchFamily="34" charset="0"/>
              </a:rPr>
              <a:t>     direction générale et membre du CODIR (Comité de Direction) voire même du Comex (Comité </a:t>
            </a:r>
          </a:p>
          <a:p>
            <a:pPr algn="l"/>
            <a:r>
              <a:rPr lang="fr-FR" b="0" dirty="0">
                <a:solidFill>
                  <a:srgbClr val="000000"/>
                </a:solidFill>
                <a:latin typeface="Arial Narrow" panose="020B0606020202030204" pitchFamily="34" charset="0"/>
              </a:rPr>
              <a:t>     Exécutif). Le fait de participer au CODIR signifie que la fonction achat est perçue comme un</a:t>
            </a:r>
          </a:p>
          <a:p>
            <a:pPr algn="l"/>
            <a:r>
              <a:rPr lang="fr-FR" b="0" dirty="0">
                <a:solidFill>
                  <a:srgbClr val="000000"/>
                </a:solidFill>
                <a:latin typeface="Arial Narrow" panose="020B0606020202030204" pitchFamily="34" charset="0"/>
              </a:rPr>
              <a:t>     élément clé d la stratégie globale de l’entreprise.</a:t>
            </a:r>
          </a:p>
          <a:p>
            <a:pPr algn="l"/>
            <a:endParaRPr lang="fr-FR" b="0" dirty="0">
              <a:solidFill>
                <a:srgbClr val="000000"/>
              </a:solidFill>
              <a:latin typeface="Arial Narrow" panose="020B0606020202030204" pitchFamily="34" charset="0"/>
            </a:endParaRPr>
          </a:p>
          <a:p>
            <a:pPr marL="285750" indent="-285750" algn="l">
              <a:buFont typeface="Arial" panose="020B0604020202020204" pitchFamily="34" charset="0"/>
              <a:buChar char="•"/>
            </a:pPr>
            <a:r>
              <a:rPr lang="fr-FR" b="0" dirty="0">
                <a:solidFill>
                  <a:srgbClr val="000000"/>
                </a:solidFill>
                <a:latin typeface="Arial Narrow" panose="020B0606020202030204" pitchFamily="34" charset="0"/>
              </a:rPr>
              <a:t>Dans le niveau 1, la fonction achat n’existe pas de façon structurée Certes, dans toutes les entreprises</a:t>
            </a:r>
          </a:p>
          <a:p>
            <a:pPr algn="l"/>
            <a:r>
              <a:rPr lang="fr-FR" b="0" dirty="0">
                <a:solidFill>
                  <a:srgbClr val="000000"/>
                </a:solidFill>
                <a:latin typeface="Arial Narrow" panose="020B0606020202030204" pitchFamily="34" charset="0"/>
              </a:rPr>
              <a:t>     on achète. Mais, il arrive que les achats ne soient pas pilotés par des professionnels de la fonction.</a:t>
            </a:r>
          </a:p>
          <a:p>
            <a:pPr algn="l"/>
            <a:r>
              <a:rPr lang="fr-FR" b="0" dirty="0">
                <a:solidFill>
                  <a:srgbClr val="000000"/>
                </a:solidFill>
                <a:latin typeface="Arial Narrow" panose="020B0606020202030204" pitchFamily="34" charset="0"/>
              </a:rPr>
              <a:t>     C’est le cas, par exemple, dans les start-up ou encore dans certaines entreprises familiales où les</a:t>
            </a:r>
          </a:p>
          <a:p>
            <a:pPr algn="l"/>
            <a:r>
              <a:rPr lang="fr-FR" b="0" dirty="0">
                <a:solidFill>
                  <a:srgbClr val="000000"/>
                </a:solidFill>
                <a:latin typeface="Arial Narrow" panose="020B0606020202030204" pitchFamily="34" charset="0"/>
              </a:rPr>
              <a:t>     achats sont réalisés par différentes entités internes. Il n’est pas rare que dans ce cas, les achats</a:t>
            </a:r>
          </a:p>
          <a:p>
            <a:pPr algn="l"/>
            <a:r>
              <a:rPr lang="fr-FR" b="0" dirty="0">
                <a:solidFill>
                  <a:srgbClr val="000000"/>
                </a:solidFill>
                <a:latin typeface="Arial Narrow" panose="020B0606020202030204" pitchFamily="34" charset="0"/>
              </a:rPr>
              <a:t>     stratégiques soient pilotés par le directeur général lui-même.</a:t>
            </a:r>
          </a:p>
          <a:p>
            <a:pPr algn="l"/>
            <a:endParaRPr lang="fr-FR" b="0" dirty="0">
              <a:solidFill>
                <a:srgbClr val="000000"/>
              </a:solidFill>
              <a:latin typeface="Arial Narrow" panose="020B0606020202030204" pitchFamily="34" charset="0"/>
            </a:endParaRPr>
          </a:p>
          <a:p>
            <a:pPr marL="285750" indent="-285750" algn="l">
              <a:buFont typeface="Arial" panose="020B0604020202020204" pitchFamily="34" charset="0"/>
              <a:buChar char="•"/>
            </a:pPr>
            <a:r>
              <a:rPr lang="fr-FR" b="0" dirty="0">
                <a:solidFill>
                  <a:srgbClr val="000000"/>
                </a:solidFill>
                <a:latin typeface="Arial Narrow" panose="020B0606020202030204" pitchFamily="34" charset="0"/>
              </a:rPr>
              <a:t>Le niveau 2 correspond aux entreprises où la fonction achat existe dans l’organigramme. Néanmoins,</a:t>
            </a:r>
          </a:p>
          <a:p>
            <a:pPr algn="l"/>
            <a:r>
              <a:rPr lang="fr-FR" b="0" dirty="0">
                <a:solidFill>
                  <a:srgbClr val="000000"/>
                </a:solidFill>
                <a:latin typeface="Arial Narrow" panose="020B0606020202030204" pitchFamily="34" charset="0"/>
              </a:rPr>
              <a:t>     son rôle reste limité aux passations de commandes ou à la formalisation des contrats. Elle n’est</a:t>
            </a:r>
          </a:p>
          <a:p>
            <a:pPr algn="l"/>
            <a:r>
              <a:rPr lang="fr-FR" b="0" dirty="0">
                <a:solidFill>
                  <a:srgbClr val="000000"/>
                </a:solidFill>
                <a:latin typeface="Arial Narrow" panose="020B0606020202030204" pitchFamily="34" charset="0"/>
              </a:rPr>
              <a:t>     pas partie intégrante du processus décisionnel des achats. Ce sont les prescripteurs ou utilisateurs</a:t>
            </a:r>
          </a:p>
          <a:p>
            <a:pPr algn="l"/>
            <a:r>
              <a:rPr lang="fr-FR" b="0" dirty="0">
                <a:solidFill>
                  <a:srgbClr val="000000"/>
                </a:solidFill>
                <a:latin typeface="Arial Narrow" panose="020B0606020202030204" pitchFamily="34" charset="0"/>
              </a:rPr>
              <a:t>     qui choisissent les produits, les fournisseurs et négocient. Le rôle de la fonction achat est très « passif »</a:t>
            </a:r>
          </a:p>
          <a:p>
            <a:pPr algn="l"/>
            <a:r>
              <a:rPr lang="fr-FR" b="0" dirty="0">
                <a:solidFill>
                  <a:srgbClr val="000000"/>
                </a:solidFill>
                <a:latin typeface="Arial Narrow" panose="020B0606020202030204" pitchFamily="34" charset="0"/>
              </a:rPr>
              <a:t>     et s’apparente à celui d’un service d’approvisionnement. Nous trouvons encore ce type de</a:t>
            </a:r>
          </a:p>
          <a:p>
            <a:pPr algn="l"/>
            <a:r>
              <a:rPr lang="fr-FR" b="0" dirty="0">
                <a:solidFill>
                  <a:srgbClr val="000000"/>
                </a:solidFill>
                <a:latin typeface="Arial Narrow" panose="020B0606020202030204" pitchFamily="34" charset="0"/>
              </a:rPr>
              <a:t>     fonctionnement dans les PME/PMI ou dans certaines entités publiques. </a:t>
            </a:r>
            <a:endParaRPr lang="fr-FR" b="0" dirty="0">
              <a:latin typeface="Arial Narrow" panose="020B0606020202030204" pitchFamily="34" charset="0"/>
            </a:endParaRPr>
          </a:p>
        </p:txBody>
      </p:sp>
    </p:spTree>
    <p:extLst>
      <p:ext uri="{BB962C8B-B14F-4D97-AF65-F5344CB8AC3E}">
        <p14:creationId xmlns:p14="http://schemas.microsoft.com/office/powerpoint/2010/main" val="2799732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a:extLst>
              <a:ext uri="{FF2B5EF4-FFF2-40B4-BE49-F238E27FC236}">
                <a16:creationId xmlns:a16="http://schemas.microsoft.com/office/drawing/2014/main" id="{FE9E93B2-BCF4-4AE2-B43D-1C5E2200A334}"/>
              </a:ext>
            </a:extLst>
          </p:cNvPr>
          <p:cNvSpPr>
            <a:spLocks noGrp="1" noChangeArrowheads="1"/>
          </p:cNvSpPr>
          <p:nvPr>
            <p:ph type="body" idx="1"/>
          </p:nvPr>
        </p:nvSpPr>
        <p:spPr>
          <a:xfrm>
            <a:off x="611188" y="2341563"/>
            <a:ext cx="8013700" cy="3582987"/>
          </a:xfrm>
        </p:spPr>
        <p:txBody>
          <a:bodyPr/>
          <a:lstStyle/>
          <a:p>
            <a:pPr>
              <a:defRPr/>
            </a:pPr>
            <a:endParaRPr lang="en-GB" dirty="0"/>
          </a:p>
          <a:p>
            <a:pPr marL="0" indent="0">
              <a:buFont typeface="Arial" panose="020B0604020202020204" pitchFamily="34" charset="0"/>
              <a:buNone/>
              <a:defRPr/>
            </a:pPr>
            <a:endParaRPr lang="en-GB" dirty="0"/>
          </a:p>
        </p:txBody>
      </p:sp>
      <p:sp>
        <p:nvSpPr>
          <p:cNvPr id="11" name="Text Box 4">
            <a:extLst>
              <a:ext uri="{FF2B5EF4-FFF2-40B4-BE49-F238E27FC236}">
                <a16:creationId xmlns:a16="http://schemas.microsoft.com/office/drawing/2014/main" id="{085BDCBB-BBF9-429B-9C56-9D0252FA91AF}"/>
              </a:ext>
            </a:extLst>
          </p:cNvPr>
          <p:cNvSpPr txBox="1">
            <a:spLocks noChangeArrowheads="1"/>
          </p:cNvSpPr>
          <p:nvPr/>
        </p:nvSpPr>
        <p:spPr bwMode="auto">
          <a:xfrm>
            <a:off x="611188" y="1519238"/>
            <a:ext cx="7993062" cy="355600"/>
          </a:xfrm>
          <a:prstGeom prst="rect">
            <a:avLst/>
          </a:prstGeom>
          <a:noFill/>
          <a:ln>
            <a:noFill/>
          </a:ln>
          <a:effectLst/>
        </p:spPr>
        <p:txBody>
          <a:bodyPr lIns="0" tIns="0" rIns="0" bIns="0" anchor="ctr">
            <a:spAutoFit/>
          </a:bodyPr>
          <a:lstStyle/>
          <a:p>
            <a:pPr algn="ctr">
              <a:spcBef>
                <a:spcPct val="50000"/>
              </a:spcBef>
              <a:defRPr/>
            </a:pPr>
            <a:r>
              <a:rPr lang="en-GB" sz="2311" b="1" dirty="0">
                <a:solidFill>
                  <a:schemeClr val="folHlink"/>
                </a:solidFill>
              </a:rPr>
              <a:t> </a:t>
            </a:r>
          </a:p>
        </p:txBody>
      </p:sp>
      <p:sp>
        <p:nvSpPr>
          <p:cNvPr id="7" name="Rectangle 3">
            <a:extLst>
              <a:ext uri="{FF2B5EF4-FFF2-40B4-BE49-F238E27FC236}">
                <a16:creationId xmlns:a16="http://schemas.microsoft.com/office/drawing/2014/main" id="{4F5EE5CE-A80F-4917-B263-4D60287E80F2}"/>
              </a:ext>
            </a:extLst>
          </p:cNvPr>
          <p:cNvSpPr txBox="1">
            <a:spLocks noChangeArrowheads="1"/>
          </p:cNvSpPr>
          <p:nvPr/>
        </p:nvSpPr>
        <p:spPr bwMode="auto">
          <a:xfrm>
            <a:off x="504825" y="2085975"/>
            <a:ext cx="7993063" cy="3584575"/>
          </a:xfrm>
          <a:prstGeom prst="rect">
            <a:avLst/>
          </a:prstGeom>
          <a:noFill/>
          <a:ln>
            <a:noFill/>
          </a:ln>
          <a:effectLst/>
        </p:spPr>
        <p:txBody>
          <a:bodyPr lIns="0" tIns="0" rIns="0" bIns="0"/>
          <a:lstStyle>
            <a:lvl1pPr marL="342900" indent="-342900" algn="l" rtl="0" eaLnBrk="1" fontAlgn="base" hangingPunct="1">
              <a:lnSpc>
                <a:spcPct val="90000"/>
              </a:lnSpc>
              <a:spcBef>
                <a:spcPts val="1000"/>
              </a:spcBef>
              <a:spcAft>
                <a:spcPts val="600"/>
              </a:spcAft>
              <a:buClr>
                <a:srgbClr val="1B5CA5"/>
              </a:buClr>
              <a:buFont typeface="Arial" charset="0"/>
              <a:buChar char="•"/>
              <a:defRPr sz="2400">
                <a:solidFill>
                  <a:srgbClr val="5F5F5F"/>
                </a:solidFill>
                <a:latin typeface="+mn-lt"/>
                <a:ea typeface="+mn-ea"/>
                <a:cs typeface="+mn-cs"/>
              </a:defRPr>
            </a:lvl1pPr>
            <a:lvl2pPr marL="742950" indent="-285750" algn="l" rtl="0" eaLnBrk="1" fontAlgn="base" hangingPunct="1">
              <a:lnSpc>
                <a:spcPct val="90000"/>
              </a:lnSpc>
              <a:spcBef>
                <a:spcPct val="0"/>
              </a:spcBef>
              <a:spcAft>
                <a:spcPct val="0"/>
              </a:spcAft>
              <a:buClr>
                <a:srgbClr val="1B5CA5"/>
              </a:buClr>
              <a:buFont typeface="Alstom" pitchFamily="50" charset="0"/>
              <a:buChar char="−"/>
              <a:defRPr sz="2200">
                <a:solidFill>
                  <a:srgbClr val="5F5F5F"/>
                </a:solidFill>
                <a:latin typeface="+mn-lt"/>
              </a:defRPr>
            </a:lvl2pPr>
            <a:lvl3pPr marL="1143000" indent="-228600" algn="l" rtl="0" eaLnBrk="1" fontAlgn="base" hangingPunct="1">
              <a:spcBef>
                <a:spcPct val="20000"/>
              </a:spcBef>
              <a:spcAft>
                <a:spcPct val="0"/>
              </a:spcAft>
              <a:buClr>
                <a:srgbClr val="1B5CA5"/>
              </a:buClr>
              <a:buFont typeface="Arial" charset="0"/>
              <a:buChar char="•"/>
              <a:defRPr sz="2000">
                <a:solidFill>
                  <a:srgbClr val="5F5F5F"/>
                </a:solidFill>
                <a:latin typeface="+mn-lt"/>
              </a:defRPr>
            </a:lvl3pPr>
            <a:lvl4pPr marL="1600200" indent="-228600" algn="l" rtl="0" eaLnBrk="1" fontAlgn="base" hangingPunct="1">
              <a:spcBef>
                <a:spcPct val="20000"/>
              </a:spcBef>
              <a:spcAft>
                <a:spcPct val="0"/>
              </a:spcAft>
              <a:buClr>
                <a:srgbClr val="1B5CA5"/>
              </a:buClr>
              <a:buFont typeface="Alstom" pitchFamily="50" charset="0"/>
              <a:buChar char="−"/>
              <a:defRPr>
                <a:solidFill>
                  <a:srgbClr val="5F5F5F"/>
                </a:solidFill>
                <a:latin typeface="+mn-lt"/>
              </a:defRPr>
            </a:lvl4pPr>
            <a:lvl5pPr marL="2057400" indent="-228600" algn="l" rtl="0" eaLnBrk="1" fontAlgn="base" hangingPunct="1">
              <a:spcBef>
                <a:spcPct val="20000"/>
              </a:spcBef>
              <a:spcAft>
                <a:spcPct val="0"/>
              </a:spcAft>
              <a:buClr>
                <a:srgbClr val="1B5CA5"/>
              </a:buClr>
              <a:buFont typeface="Arial" charset="0"/>
              <a:buChar char="•"/>
              <a:defRPr>
                <a:solidFill>
                  <a:srgbClr val="5F5F5F"/>
                </a:solidFill>
                <a:latin typeface="+mn-lt"/>
              </a:defRPr>
            </a:lvl5pPr>
            <a:lvl6pPr marL="2514600" indent="-228600" algn="l" rtl="0" eaLnBrk="1" fontAlgn="base" hangingPunct="1">
              <a:spcBef>
                <a:spcPct val="20000"/>
              </a:spcBef>
              <a:spcAft>
                <a:spcPct val="0"/>
              </a:spcAft>
              <a:buClr>
                <a:srgbClr val="1B5CA5"/>
              </a:buClr>
              <a:buFont typeface="Arial"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charset="0"/>
              <a:buChar char="•"/>
              <a:defRPr>
                <a:solidFill>
                  <a:srgbClr val="5F5F5F"/>
                </a:solidFill>
                <a:latin typeface="+mn-lt"/>
              </a:defRPr>
            </a:lvl9pPr>
          </a:lstStyle>
          <a:p>
            <a:pPr marL="0" indent="0">
              <a:buFont typeface="Arial" charset="0"/>
              <a:buNone/>
              <a:defRPr/>
            </a:pPr>
            <a:r>
              <a:rPr lang="en-GB" sz="2133" dirty="0"/>
              <a:t> </a:t>
            </a:r>
          </a:p>
        </p:txBody>
      </p:sp>
      <p:sp>
        <p:nvSpPr>
          <p:cNvPr id="4" name="Espace réservé du pied de page 3">
            <a:extLst>
              <a:ext uri="{FF2B5EF4-FFF2-40B4-BE49-F238E27FC236}">
                <a16:creationId xmlns:a16="http://schemas.microsoft.com/office/drawing/2014/main" id="{A452A960-A707-4597-883D-3C8F96EBF7D6}"/>
              </a:ext>
            </a:extLst>
          </p:cNvPr>
          <p:cNvSpPr>
            <a:spLocks noGrp="1"/>
          </p:cNvSpPr>
          <p:nvPr>
            <p:ph type="ftr" sz="quarter" idx="11"/>
          </p:nvPr>
        </p:nvSpPr>
        <p:spPr/>
        <p:txBody>
          <a:bodyPr/>
          <a:lstStyle/>
          <a:p>
            <a:pPr>
              <a:defRPr/>
            </a:pPr>
            <a:endParaRPr lang="fr-FR" dirty="0"/>
          </a:p>
        </p:txBody>
      </p:sp>
      <p:sp>
        <p:nvSpPr>
          <p:cNvPr id="12344" name="Espace réservé du numéro de diapositive 4">
            <a:extLst>
              <a:ext uri="{FF2B5EF4-FFF2-40B4-BE49-F238E27FC236}">
                <a16:creationId xmlns:a16="http://schemas.microsoft.com/office/drawing/2014/main" id="{6D41101C-3C2B-4619-AE03-278D95B8B7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200" dirty="0">
              <a:solidFill>
                <a:srgbClr val="898989"/>
              </a:solidFill>
            </a:endParaRPr>
          </a:p>
        </p:txBody>
      </p:sp>
      <p:sp>
        <p:nvSpPr>
          <p:cNvPr id="8" name="ZoneTexte 7">
            <a:extLst>
              <a:ext uri="{FF2B5EF4-FFF2-40B4-BE49-F238E27FC236}">
                <a16:creationId xmlns:a16="http://schemas.microsoft.com/office/drawing/2014/main" id="{9EED852C-3EC0-4D15-89A9-46C4E12D858F}"/>
              </a:ext>
            </a:extLst>
          </p:cNvPr>
          <p:cNvSpPr txBox="1"/>
          <p:nvPr/>
        </p:nvSpPr>
        <p:spPr>
          <a:xfrm>
            <a:off x="0" y="1052513"/>
            <a:ext cx="9144000" cy="5327612"/>
          </a:xfrm>
          <a:prstGeom prst="rect">
            <a:avLst/>
          </a:prstGeom>
          <a:noFill/>
        </p:spPr>
        <p:txBody>
          <a:bodyPr wrap="square" rtlCol="0">
            <a:spAutoFit/>
          </a:bodyPr>
          <a:lstStyle/>
          <a:p>
            <a:pPr marL="285750" indent="-285750" algn="l">
              <a:buFont typeface="Arial" panose="020B0604020202020204" pitchFamily="34" charset="0"/>
              <a:buChar char="•"/>
            </a:pPr>
            <a:r>
              <a:rPr lang="fr-FR" b="0" dirty="0">
                <a:solidFill>
                  <a:srgbClr val="000000"/>
                </a:solidFill>
                <a:latin typeface="Arial Narrow" panose="020B0606020202030204" pitchFamily="34" charset="0"/>
              </a:rPr>
              <a:t>Le niveau 3, celui du </a:t>
            </a:r>
            <a:r>
              <a:rPr lang="fr-FR" b="0" dirty="0" err="1">
                <a:solidFill>
                  <a:srgbClr val="000000"/>
                </a:solidFill>
                <a:latin typeface="Arial Narrow" panose="020B0606020202030204" pitchFamily="34" charset="0"/>
              </a:rPr>
              <a:t>cost</a:t>
            </a:r>
            <a:r>
              <a:rPr lang="fr-FR" b="0" dirty="0">
                <a:solidFill>
                  <a:srgbClr val="000000"/>
                </a:solidFill>
                <a:latin typeface="Arial Narrow" panose="020B0606020202030204" pitchFamily="34" charset="0"/>
              </a:rPr>
              <a:t> </a:t>
            </a:r>
            <a:r>
              <a:rPr lang="fr-FR" b="0" dirty="0" err="1">
                <a:solidFill>
                  <a:srgbClr val="000000"/>
                </a:solidFill>
                <a:latin typeface="Arial Narrow" panose="020B0606020202030204" pitchFamily="34" charset="0"/>
              </a:rPr>
              <a:t>killing</a:t>
            </a:r>
            <a:r>
              <a:rPr lang="fr-FR" b="0" dirty="0">
                <a:solidFill>
                  <a:srgbClr val="000000"/>
                </a:solidFill>
                <a:latin typeface="Arial Narrow" panose="020B0606020202030204" pitchFamily="34" charset="0"/>
              </a:rPr>
              <a:t>; est le premier niveau où la fonction achat a des objectifs de</a:t>
            </a:r>
          </a:p>
          <a:p>
            <a:pPr algn="l"/>
            <a:r>
              <a:rPr lang="fr-FR" b="0" dirty="0">
                <a:solidFill>
                  <a:srgbClr val="000000"/>
                </a:solidFill>
                <a:latin typeface="Arial Narrow" panose="020B0606020202030204" pitchFamily="34" charset="0"/>
              </a:rPr>
              <a:t>     contribution financière. Ici, on attend des acheteurs qu’ils soient capables de faire de « </a:t>
            </a:r>
            <a:r>
              <a:rPr lang="fr-FR" b="0" dirty="0" err="1">
                <a:solidFill>
                  <a:srgbClr val="000000"/>
                </a:solidFill>
                <a:latin typeface="Arial Narrow" panose="020B0606020202030204" pitchFamily="34" charset="0"/>
              </a:rPr>
              <a:t>savings</a:t>
            </a:r>
            <a:r>
              <a:rPr lang="fr-FR" b="0" dirty="0">
                <a:solidFill>
                  <a:srgbClr val="000000"/>
                </a:solidFill>
                <a:latin typeface="Arial Narrow" panose="020B0606020202030204" pitchFamily="34" charset="0"/>
              </a:rPr>
              <a:t> »</a:t>
            </a:r>
          </a:p>
          <a:p>
            <a:pPr algn="l"/>
            <a:r>
              <a:rPr lang="fr-FR" b="0" dirty="0">
                <a:solidFill>
                  <a:srgbClr val="000000"/>
                </a:solidFill>
                <a:latin typeface="Arial Narrow" panose="020B0606020202030204" pitchFamily="34" charset="0"/>
              </a:rPr>
              <a:t>     (économies). Bien sûr dans ce mode de fonctionnement, les relations avec les fournisseurs sont</a:t>
            </a:r>
          </a:p>
          <a:p>
            <a:pPr algn="l"/>
            <a:r>
              <a:rPr lang="fr-FR" b="0" dirty="0">
                <a:solidFill>
                  <a:srgbClr val="000000"/>
                </a:solidFill>
                <a:latin typeface="Arial Narrow" panose="020B0606020202030204" pitchFamily="34" charset="0"/>
              </a:rPr>
              <a:t>     souvent tendues et peu durables. La fonction achat en interne est souvent très critiquée. Les</a:t>
            </a:r>
          </a:p>
          <a:p>
            <a:pPr algn="l"/>
            <a:r>
              <a:rPr lang="fr-FR" b="0" dirty="0">
                <a:solidFill>
                  <a:srgbClr val="000000"/>
                </a:solidFill>
                <a:latin typeface="Arial Narrow" panose="020B0606020202030204" pitchFamily="34" charset="0"/>
              </a:rPr>
              <a:t>     prescripteurs et les utilisateurs ont souvent le sentiment que les acheteurs ne pensent qu’au prix au</a:t>
            </a:r>
          </a:p>
          <a:p>
            <a:pPr algn="l"/>
            <a:r>
              <a:rPr lang="fr-FR" b="0" dirty="0">
                <a:solidFill>
                  <a:srgbClr val="000000"/>
                </a:solidFill>
                <a:latin typeface="Arial Narrow" panose="020B0606020202030204" pitchFamily="34" charset="0"/>
              </a:rPr>
              <a:t>     détriment de la qualité voire même de la sécurisation des approvisionnements.</a:t>
            </a:r>
          </a:p>
          <a:p>
            <a:pPr algn="l"/>
            <a:r>
              <a:rPr lang="fr-FR" b="0" dirty="0">
                <a:solidFill>
                  <a:srgbClr val="000000"/>
                </a:solidFill>
                <a:latin typeface="Arial Narrow" panose="020B0606020202030204" pitchFamily="34" charset="0"/>
              </a:rPr>
              <a:t>     Il convient de souligner que quand une entreprise passe du niveau 1 au niveau 3 de la maturité des</a:t>
            </a:r>
          </a:p>
          <a:p>
            <a:pPr algn="l"/>
            <a:r>
              <a:rPr lang="fr-FR" b="0" dirty="0">
                <a:solidFill>
                  <a:srgbClr val="000000"/>
                </a:solidFill>
                <a:latin typeface="Arial Narrow" panose="020B0606020202030204" pitchFamily="34" charset="0"/>
              </a:rPr>
              <a:t>     achats, les gisements d’économies sont très importants. En effet, le portefeuille achat a été peu</a:t>
            </a:r>
          </a:p>
          <a:p>
            <a:pPr algn="l"/>
            <a:r>
              <a:rPr lang="fr-FR" b="0" dirty="0">
                <a:solidFill>
                  <a:srgbClr val="000000"/>
                </a:solidFill>
                <a:latin typeface="Arial Narrow" panose="020B0606020202030204" pitchFamily="34" charset="0"/>
              </a:rPr>
              <a:t>     travaillé. Souvent on constate la multiplicité de fournisseurs, de références. Dans une approche</a:t>
            </a:r>
          </a:p>
          <a:p>
            <a:pPr algn="l"/>
            <a:r>
              <a:rPr lang="fr-FR" b="0" dirty="0">
                <a:solidFill>
                  <a:srgbClr val="000000"/>
                </a:solidFill>
                <a:latin typeface="Arial Narrow" panose="020B0606020202030204" pitchFamily="34" charset="0"/>
              </a:rPr>
              <a:t>     rationnelle, les acheteurs procéderont à la standardisation des références, à la réduction du panel</a:t>
            </a:r>
          </a:p>
          <a:p>
            <a:pPr algn="l"/>
            <a:r>
              <a:rPr lang="fr-FR" b="0" dirty="0">
                <a:solidFill>
                  <a:srgbClr val="000000"/>
                </a:solidFill>
                <a:latin typeface="Arial Narrow" panose="020B0606020202030204" pitchFamily="34" charset="0"/>
              </a:rPr>
              <a:t>     fournisseurs permettant ainsi d’aller vers la massification des achats. Des gains de 20 à 30% sont</a:t>
            </a:r>
          </a:p>
          <a:p>
            <a:pPr algn="l"/>
            <a:r>
              <a:rPr lang="fr-FR" b="0" dirty="0">
                <a:solidFill>
                  <a:srgbClr val="000000"/>
                </a:solidFill>
                <a:latin typeface="Arial Narrow" panose="020B0606020202030204" pitchFamily="34" charset="0"/>
              </a:rPr>
              <a:t>     possibles entre le niveau 1 et 3.</a:t>
            </a:r>
          </a:p>
          <a:p>
            <a:pPr algn="l"/>
            <a:endParaRPr lang="fr-FR" b="0" dirty="0">
              <a:solidFill>
                <a:srgbClr val="000000"/>
              </a:solidFill>
              <a:latin typeface="Arial Narrow" panose="020B0606020202030204" pitchFamily="34" charset="0"/>
            </a:endParaRPr>
          </a:p>
          <a:p>
            <a:pPr marL="285750" indent="-285750" algn="l">
              <a:buFont typeface="Arial" panose="020B0604020202020204" pitchFamily="34" charset="0"/>
              <a:buChar char="•"/>
            </a:pPr>
            <a:r>
              <a:rPr lang="fr-FR" b="0" dirty="0">
                <a:solidFill>
                  <a:srgbClr val="000000"/>
                </a:solidFill>
                <a:latin typeface="Arial Narrow" panose="020B0606020202030204" pitchFamily="34" charset="0"/>
              </a:rPr>
              <a:t>Le niveau 4 correspond déjà à une fonction mature. Le portefeuille achat a déjà été optimisé. Les</a:t>
            </a:r>
          </a:p>
          <a:p>
            <a:pPr algn="l"/>
            <a:r>
              <a:rPr lang="fr-FR" b="0" dirty="0">
                <a:solidFill>
                  <a:srgbClr val="000000"/>
                </a:solidFill>
                <a:latin typeface="Arial Narrow" panose="020B0606020202030204" pitchFamily="34" charset="0"/>
              </a:rPr>
              <a:t>     </a:t>
            </a:r>
            <a:r>
              <a:rPr lang="fr-FR" b="0" dirty="0" err="1">
                <a:solidFill>
                  <a:srgbClr val="000000"/>
                </a:solidFill>
                <a:latin typeface="Arial Narrow" panose="020B0606020202030204" pitchFamily="34" charset="0"/>
              </a:rPr>
              <a:t>savings</a:t>
            </a:r>
            <a:r>
              <a:rPr lang="fr-FR" b="0" dirty="0">
                <a:solidFill>
                  <a:srgbClr val="000000"/>
                </a:solidFill>
                <a:latin typeface="Arial Narrow" panose="020B0606020202030204" pitchFamily="34" charset="0"/>
              </a:rPr>
              <a:t> ne peuvent pas perdurer éternellement quand un travail préalable a déjà été fait (niveau 3).</a:t>
            </a:r>
          </a:p>
          <a:p>
            <a:pPr algn="l"/>
            <a:r>
              <a:rPr lang="fr-FR" b="0" dirty="0">
                <a:solidFill>
                  <a:srgbClr val="000000"/>
                </a:solidFill>
                <a:latin typeface="Arial Narrow" panose="020B0606020202030204" pitchFamily="34" charset="0"/>
              </a:rPr>
              <a:t>     Les acheteurs ici travailleront davantage sur l’optimisation du Total </a:t>
            </a:r>
            <a:r>
              <a:rPr lang="fr-FR" b="0" dirty="0" err="1">
                <a:solidFill>
                  <a:srgbClr val="000000"/>
                </a:solidFill>
                <a:latin typeface="Arial Narrow" panose="020B0606020202030204" pitchFamily="34" charset="0"/>
              </a:rPr>
              <a:t>Cost</a:t>
            </a:r>
            <a:r>
              <a:rPr lang="fr-FR" b="0" dirty="0">
                <a:solidFill>
                  <a:srgbClr val="000000"/>
                </a:solidFill>
                <a:latin typeface="Arial Narrow" panose="020B0606020202030204" pitchFamily="34" charset="0"/>
              </a:rPr>
              <a:t> of </a:t>
            </a:r>
            <a:r>
              <a:rPr lang="fr-FR" b="0" dirty="0" err="1">
                <a:solidFill>
                  <a:srgbClr val="000000"/>
                </a:solidFill>
                <a:latin typeface="Arial Narrow" panose="020B0606020202030204" pitchFamily="34" charset="0"/>
              </a:rPr>
              <a:t>Ownrship</a:t>
            </a:r>
            <a:r>
              <a:rPr lang="fr-FR" b="0" dirty="0">
                <a:solidFill>
                  <a:srgbClr val="000000"/>
                </a:solidFill>
                <a:latin typeface="Arial Narrow" panose="020B0606020202030204" pitchFamily="34" charset="0"/>
              </a:rPr>
              <a:t> (TCO). Ils seront</a:t>
            </a:r>
          </a:p>
          <a:p>
            <a:pPr algn="l"/>
            <a:r>
              <a:rPr lang="fr-FR" b="0" dirty="0">
                <a:solidFill>
                  <a:srgbClr val="000000"/>
                </a:solidFill>
                <a:latin typeface="Arial Narrow" panose="020B0606020202030204" pitchFamily="34" charset="0"/>
              </a:rPr>
              <a:t>     capables d’intégrer aussi les nouvelles contributions attendues telles que la prise en compte de la</a:t>
            </a:r>
          </a:p>
          <a:p>
            <a:pPr algn="l"/>
            <a:r>
              <a:rPr lang="fr-FR" b="0" dirty="0">
                <a:solidFill>
                  <a:srgbClr val="000000"/>
                </a:solidFill>
                <a:latin typeface="Arial Narrow" panose="020B0606020202030204" pitchFamily="34" charset="0"/>
              </a:rPr>
              <a:t>     responsabilité sociale et environnementale de l’entreprise. Le travail sur les coûts indirects (voir</a:t>
            </a:r>
          </a:p>
          <a:p>
            <a:pPr algn="l"/>
            <a:r>
              <a:rPr lang="fr-FR" b="0" dirty="0">
                <a:solidFill>
                  <a:srgbClr val="000000"/>
                </a:solidFill>
                <a:latin typeface="Arial Narrow" panose="020B0606020202030204" pitchFamily="34" charset="0"/>
              </a:rPr>
              <a:t>     pyramide des coûts en page 7) permet encore d’envisager des économies de 5 à 10%.</a:t>
            </a:r>
          </a:p>
          <a:p>
            <a:pPr algn="l"/>
            <a:endParaRPr lang="fr-FR" b="0" dirty="0">
              <a:solidFill>
                <a:srgbClr val="000000"/>
              </a:solidFill>
              <a:latin typeface="Arial Narrow" panose="020B0606020202030204" pitchFamily="34" charset="0"/>
            </a:endParaRPr>
          </a:p>
          <a:p>
            <a:pPr algn="l"/>
            <a:endParaRPr lang="fr-FR" b="0" dirty="0">
              <a:latin typeface="Arial Narrow" panose="020B0606020202030204" pitchFamily="34" charset="0"/>
            </a:endParaRPr>
          </a:p>
        </p:txBody>
      </p:sp>
    </p:spTree>
    <p:extLst>
      <p:ext uri="{BB962C8B-B14F-4D97-AF65-F5344CB8AC3E}">
        <p14:creationId xmlns:p14="http://schemas.microsoft.com/office/powerpoint/2010/main" val="2886538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a:extLst>
              <a:ext uri="{FF2B5EF4-FFF2-40B4-BE49-F238E27FC236}">
                <a16:creationId xmlns:a16="http://schemas.microsoft.com/office/drawing/2014/main" id="{FE9E93B2-BCF4-4AE2-B43D-1C5E2200A334}"/>
              </a:ext>
            </a:extLst>
          </p:cNvPr>
          <p:cNvSpPr>
            <a:spLocks noGrp="1" noChangeArrowheads="1"/>
          </p:cNvSpPr>
          <p:nvPr>
            <p:ph type="body" idx="1"/>
          </p:nvPr>
        </p:nvSpPr>
        <p:spPr>
          <a:xfrm>
            <a:off x="611188" y="2341563"/>
            <a:ext cx="8013700" cy="3582987"/>
          </a:xfrm>
        </p:spPr>
        <p:txBody>
          <a:bodyPr/>
          <a:lstStyle/>
          <a:p>
            <a:pPr>
              <a:defRPr/>
            </a:pPr>
            <a:endParaRPr lang="en-GB" dirty="0"/>
          </a:p>
          <a:p>
            <a:pPr marL="0" indent="0">
              <a:buFont typeface="Arial" panose="020B0604020202020204" pitchFamily="34" charset="0"/>
              <a:buNone/>
              <a:defRPr/>
            </a:pPr>
            <a:endParaRPr lang="en-GB" dirty="0"/>
          </a:p>
        </p:txBody>
      </p:sp>
      <p:sp>
        <p:nvSpPr>
          <p:cNvPr id="11" name="Text Box 4">
            <a:extLst>
              <a:ext uri="{FF2B5EF4-FFF2-40B4-BE49-F238E27FC236}">
                <a16:creationId xmlns:a16="http://schemas.microsoft.com/office/drawing/2014/main" id="{085BDCBB-BBF9-429B-9C56-9D0252FA91AF}"/>
              </a:ext>
            </a:extLst>
          </p:cNvPr>
          <p:cNvSpPr txBox="1">
            <a:spLocks noChangeArrowheads="1"/>
          </p:cNvSpPr>
          <p:nvPr/>
        </p:nvSpPr>
        <p:spPr bwMode="auto">
          <a:xfrm>
            <a:off x="611188" y="1519238"/>
            <a:ext cx="7993062" cy="355600"/>
          </a:xfrm>
          <a:prstGeom prst="rect">
            <a:avLst/>
          </a:prstGeom>
          <a:noFill/>
          <a:ln>
            <a:noFill/>
          </a:ln>
          <a:effectLst/>
        </p:spPr>
        <p:txBody>
          <a:bodyPr lIns="0" tIns="0" rIns="0" bIns="0" anchor="ctr">
            <a:spAutoFit/>
          </a:bodyPr>
          <a:lstStyle/>
          <a:p>
            <a:pPr algn="ctr">
              <a:spcBef>
                <a:spcPct val="50000"/>
              </a:spcBef>
              <a:defRPr/>
            </a:pPr>
            <a:r>
              <a:rPr lang="en-GB" sz="2311" b="1" dirty="0">
                <a:solidFill>
                  <a:schemeClr val="folHlink"/>
                </a:solidFill>
              </a:rPr>
              <a:t> </a:t>
            </a:r>
          </a:p>
        </p:txBody>
      </p:sp>
      <p:sp>
        <p:nvSpPr>
          <p:cNvPr id="4" name="Espace réservé du pied de page 3">
            <a:extLst>
              <a:ext uri="{FF2B5EF4-FFF2-40B4-BE49-F238E27FC236}">
                <a16:creationId xmlns:a16="http://schemas.microsoft.com/office/drawing/2014/main" id="{A452A960-A707-4597-883D-3C8F96EBF7D6}"/>
              </a:ext>
            </a:extLst>
          </p:cNvPr>
          <p:cNvSpPr>
            <a:spLocks noGrp="1"/>
          </p:cNvSpPr>
          <p:nvPr>
            <p:ph type="ftr" sz="quarter" idx="11"/>
          </p:nvPr>
        </p:nvSpPr>
        <p:spPr/>
        <p:txBody>
          <a:bodyPr/>
          <a:lstStyle/>
          <a:p>
            <a:pPr>
              <a:defRPr/>
            </a:pPr>
            <a:endParaRPr lang="fr-FR" dirty="0"/>
          </a:p>
        </p:txBody>
      </p:sp>
      <p:sp>
        <p:nvSpPr>
          <p:cNvPr id="12344" name="Espace réservé du numéro de diapositive 4">
            <a:extLst>
              <a:ext uri="{FF2B5EF4-FFF2-40B4-BE49-F238E27FC236}">
                <a16:creationId xmlns:a16="http://schemas.microsoft.com/office/drawing/2014/main" id="{6D41101C-3C2B-4619-AE03-278D95B8B7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200" dirty="0">
              <a:solidFill>
                <a:srgbClr val="898989"/>
              </a:solidFill>
            </a:endParaRPr>
          </a:p>
        </p:txBody>
      </p:sp>
      <p:sp>
        <p:nvSpPr>
          <p:cNvPr id="8" name="ZoneTexte 7">
            <a:extLst>
              <a:ext uri="{FF2B5EF4-FFF2-40B4-BE49-F238E27FC236}">
                <a16:creationId xmlns:a16="http://schemas.microsoft.com/office/drawing/2014/main" id="{9EED852C-3EC0-4D15-89A9-46C4E12D858F}"/>
              </a:ext>
            </a:extLst>
          </p:cNvPr>
          <p:cNvSpPr txBox="1"/>
          <p:nvPr/>
        </p:nvSpPr>
        <p:spPr>
          <a:xfrm>
            <a:off x="0" y="1052513"/>
            <a:ext cx="9144000" cy="4330416"/>
          </a:xfrm>
          <a:prstGeom prst="rect">
            <a:avLst/>
          </a:prstGeom>
          <a:noFill/>
        </p:spPr>
        <p:txBody>
          <a:bodyPr wrap="square" rtlCol="0">
            <a:spAutoFit/>
          </a:bodyPr>
          <a:lstStyle/>
          <a:p>
            <a:pPr marL="285750" indent="-285750" algn="l">
              <a:buFont typeface="Arial" panose="020B0604020202020204" pitchFamily="34" charset="0"/>
              <a:buChar char="•"/>
            </a:pPr>
            <a:r>
              <a:rPr lang="fr-FR" b="0" dirty="0">
                <a:solidFill>
                  <a:srgbClr val="000000"/>
                </a:solidFill>
                <a:latin typeface="Arial Narrow" panose="020B0606020202030204" pitchFamily="34" charset="0"/>
              </a:rPr>
              <a:t>Le niveau 5 correspond à un niveau très mature de la fonction. Sa légitimité est totale. La fonction</a:t>
            </a:r>
          </a:p>
          <a:p>
            <a:pPr algn="l"/>
            <a:r>
              <a:rPr lang="fr-FR" b="0" dirty="0">
                <a:solidFill>
                  <a:srgbClr val="000000"/>
                </a:solidFill>
                <a:latin typeface="Arial Narrow" panose="020B0606020202030204" pitchFamily="34" charset="0"/>
              </a:rPr>
              <a:t>     achat est perçue comme un centre d’expertise et souvent sollicitée dès la phase projet. En outre,</a:t>
            </a:r>
          </a:p>
          <a:p>
            <a:pPr algn="l"/>
            <a:r>
              <a:rPr lang="fr-FR" b="0" dirty="0">
                <a:solidFill>
                  <a:srgbClr val="000000"/>
                </a:solidFill>
                <a:latin typeface="Arial Narrow" panose="020B0606020202030204" pitchFamily="34" charset="0"/>
              </a:rPr>
              <a:t>     les acheteurs feront beaucoup de marketing des achats (recherche de nouveaux produits, nouvelles</a:t>
            </a:r>
          </a:p>
          <a:p>
            <a:pPr algn="l"/>
            <a:r>
              <a:rPr lang="fr-FR" b="0" dirty="0">
                <a:solidFill>
                  <a:srgbClr val="000000"/>
                </a:solidFill>
                <a:latin typeface="Arial Narrow" panose="020B0606020202030204" pitchFamily="34" charset="0"/>
              </a:rPr>
              <a:t>     technologies, nouveaux fournisseurs). Les relations avec les principaux fournisseurs s’inscrivent dans</a:t>
            </a:r>
          </a:p>
          <a:p>
            <a:pPr algn="l"/>
            <a:r>
              <a:rPr lang="fr-FR" b="0" dirty="0">
                <a:solidFill>
                  <a:srgbClr val="000000"/>
                </a:solidFill>
                <a:latin typeface="Arial Narrow" panose="020B0606020202030204" pitchFamily="34" charset="0"/>
              </a:rPr>
              <a:t>     une logique partenariale et le pilotage de la </a:t>
            </a:r>
            <a:r>
              <a:rPr lang="fr-FR" b="0" dirty="0" err="1">
                <a:solidFill>
                  <a:srgbClr val="000000"/>
                </a:solidFill>
                <a:latin typeface="Arial Narrow" panose="020B0606020202030204" pitchFamily="34" charset="0"/>
              </a:rPr>
              <a:t>supply</a:t>
            </a:r>
            <a:r>
              <a:rPr lang="fr-FR" b="0" dirty="0">
                <a:solidFill>
                  <a:srgbClr val="000000"/>
                </a:solidFill>
                <a:latin typeface="Arial Narrow" panose="020B0606020202030204" pitchFamily="34" charset="0"/>
              </a:rPr>
              <a:t> </a:t>
            </a:r>
            <a:r>
              <a:rPr lang="fr-FR" b="0" dirty="0" err="1">
                <a:solidFill>
                  <a:srgbClr val="000000"/>
                </a:solidFill>
                <a:latin typeface="Arial Narrow" panose="020B0606020202030204" pitchFamily="34" charset="0"/>
              </a:rPr>
              <a:t>chain</a:t>
            </a:r>
            <a:r>
              <a:rPr lang="fr-FR" b="0" dirty="0">
                <a:solidFill>
                  <a:srgbClr val="000000"/>
                </a:solidFill>
                <a:latin typeface="Arial Narrow" panose="020B0606020202030204" pitchFamily="34" charset="0"/>
              </a:rPr>
              <a:t> sera assuré dans ce type de structure. En</a:t>
            </a:r>
          </a:p>
          <a:p>
            <a:pPr algn="l"/>
            <a:r>
              <a:rPr lang="fr-FR" b="0" dirty="0">
                <a:solidFill>
                  <a:srgbClr val="000000"/>
                </a:solidFill>
                <a:latin typeface="Arial Narrow" panose="020B0606020202030204" pitchFamily="34" charset="0"/>
              </a:rPr>
              <a:t>     outre, on attend des acheteurs qu’ils soient aussi porteurs d’innovation.</a:t>
            </a:r>
          </a:p>
          <a:p>
            <a:pPr algn="l"/>
            <a:endParaRPr lang="fr-FR" b="0" dirty="0">
              <a:solidFill>
                <a:srgbClr val="000000"/>
              </a:solidFill>
              <a:latin typeface="Arial Narrow" panose="020B0606020202030204" pitchFamily="34" charset="0"/>
            </a:endParaRPr>
          </a:p>
          <a:p>
            <a:pPr marL="285750" indent="-285750" algn="l">
              <a:buFont typeface="Arial" panose="020B0604020202020204" pitchFamily="34" charset="0"/>
              <a:buChar char="•"/>
            </a:pPr>
            <a:r>
              <a:rPr lang="fr-FR" b="0" dirty="0">
                <a:solidFill>
                  <a:srgbClr val="000000"/>
                </a:solidFill>
                <a:latin typeface="Arial Narrow" panose="020B0606020202030204" pitchFamily="34" charset="0"/>
              </a:rPr>
              <a:t>Dans les niveaux 4 et 5 de la maturité des achats, en dehors des acheteurs, l’équipe achat est aussi</a:t>
            </a:r>
          </a:p>
          <a:p>
            <a:pPr algn="l"/>
            <a:r>
              <a:rPr lang="fr-FR" b="0" dirty="0">
                <a:solidFill>
                  <a:srgbClr val="000000"/>
                </a:solidFill>
                <a:latin typeface="Arial Narrow" panose="020B0606020202030204" pitchFamily="34" charset="0"/>
              </a:rPr>
              <a:t>     composée par un contrôleur de gestion et un </a:t>
            </a:r>
            <a:r>
              <a:rPr lang="fr-FR" b="0" dirty="0" err="1">
                <a:solidFill>
                  <a:srgbClr val="000000"/>
                </a:solidFill>
                <a:latin typeface="Arial Narrow" panose="020B0606020202030204" pitchFamily="34" charset="0"/>
              </a:rPr>
              <a:t>contract</a:t>
            </a:r>
            <a:r>
              <a:rPr lang="fr-FR" b="0" dirty="0">
                <a:solidFill>
                  <a:srgbClr val="000000"/>
                </a:solidFill>
                <a:latin typeface="Arial Narrow" panose="020B0606020202030204" pitchFamily="34" charset="0"/>
              </a:rPr>
              <a:t> manager. Le contrôle de gestion achat permet</a:t>
            </a:r>
          </a:p>
          <a:p>
            <a:pPr algn="l"/>
            <a:r>
              <a:rPr lang="fr-FR" b="0" dirty="0">
                <a:solidFill>
                  <a:srgbClr val="000000"/>
                </a:solidFill>
                <a:latin typeface="Arial Narrow" panose="020B0606020202030204" pitchFamily="34" charset="0"/>
              </a:rPr>
              <a:t>     d’une part de mesurer la contribution réelle apportée et d’autre part le respect de la politique achat et</a:t>
            </a:r>
          </a:p>
          <a:p>
            <a:pPr algn="l"/>
            <a:r>
              <a:rPr lang="fr-FR" b="0" dirty="0">
                <a:solidFill>
                  <a:srgbClr val="000000"/>
                </a:solidFill>
                <a:latin typeface="Arial Narrow" panose="020B0606020202030204" pitchFamily="34" charset="0"/>
              </a:rPr>
              <a:t>     des procédures en vigueur. Le </a:t>
            </a:r>
            <a:r>
              <a:rPr lang="fr-FR" b="0" dirty="0" err="1">
                <a:solidFill>
                  <a:srgbClr val="000000"/>
                </a:solidFill>
                <a:latin typeface="Arial Narrow" panose="020B0606020202030204" pitchFamily="34" charset="0"/>
              </a:rPr>
              <a:t>contract</a:t>
            </a:r>
            <a:r>
              <a:rPr lang="fr-FR" b="0" dirty="0">
                <a:solidFill>
                  <a:srgbClr val="000000"/>
                </a:solidFill>
                <a:latin typeface="Arial Narrow" panose="020B0606020202030204" pitchFamily="34" charset="0"/>
              </a:rPr>
              <a:t> manager gère la base contractuelle fournisseurs et est chargé</a:t>
            </a:r>
          </a:p>
          <a:p>
            <a:pPr algn="l"/>
            <a:r>
              <a:rPr lang="fr-FR" b="0" dirty="0">
                <a:solidFill>
                  <a:srgbClr val="000000"/>
                </a:solidFill>
                <a:latin typeface="Arial Narrow" panose="020B0606020202030204" pitchFamily="34" charset="0"/>
              </a:rPr>
              <a:t>     d’assurer la bonne exécution des contrats.</a:t>
            </a:r>
          </a:p>
          <a:p>
            <a:pPr algn="l"/>
            <a:endParaRPr lang="fr-FR" b="0" dirty="0">
              <a:solidFill>
                <a:srgbClr val="000000"/>
              </a:solidFill>
              <a:latin typeface="Arial Narrow" panose="020B0606020202030204" pitchFamily="34" charset="0"/>
            </a:endParaRPr>
          </a:p>
          <a:p>
            <a:pPr marL="285750" indent="-285750" algn="l">
              <a:buFont typeface="Arial" panose="020B0604020202020204" pitchFamily="34" charset="0"/>
              <a:buChar char="•"/>
            </a:pPr>
            <a:r>
              <a:rPr lang="fr-FR" b="0" dirty="0">
                <a:solidFill>
                  <a:srgbClr val="000000"/>
                </a:solidFill>
                <a:latin typeface="Arial Narrow" panose="020B0606020202030204" pitchFamily="34" charset="0"/>
              </a:rPr>
              <a:t>Les entreprises ayant une fonction achat de niveau 4 ou 5 sont celles qui sont les plus ouvertes à la</a:t>
            </a:r>
          </a:p>
          <a:p>
            <a:pPr algn="l"/>
            <a:r>
              <a:rPr lang="fr-FR" b="0" dirty="0">
                <a:solidFill>
                  <a:srgbClr val="000000"/>
                </a:solidFill>
                <a:latin typeface="Arial Narrow" panose="020B0606020202030204" pitchFamily="34" charset="0"/>
              </a:rPr>
              <a:t>     digitalisation des achats. En effet, la digitalisation contribuera à améliorer l’efficience mais aussi</a:t>
            </a:r>
          </a:p>
          <a:p>
            <a:pPr algn="l"/>
            <a:r>
              <a:rPr lang="fr-FR" b="0" dirty="0">
                <a:solidFill>
                  <a:srgbClr val="000000"/>
                </a:solidFill>
                <a:latin typeface="Arial Narrow" panose="020B0606020202030204" pitchFamily="34" charset="0"/>
              </a:rPr>
              <a:t>     la réactivité des achats (temps de réponse de la fonction achat).</a:t>
            </a:r>
          </a:p>
          <a:p>
            <a:pPr algn="l"/>
            <a:endParaRPr lang="fr-FR" b="0" dirty="0">
              <a:latin typeface="Arial Narrow" panose="020B0606020202030204" pitchFamily="34" charset="0"/>
            </a:endParaRPr>
          </a:p>
        </p:txBody>
      </p:sp>
    </p:spTree>
    <p:extLst>
      <p:ext uri="{BB962C8B-B14F-4D97-AF65-F5344CB8AC3E}">
        <p14:creationId xmlns:p14="http://schemas.microsoft.com/office/powerpoint/2010/main" val="1257922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pied de page 4">
            <a:extLst>
              <a:ext uri="{FF2B5EF4-FFF2-40B4-BE49-F238E27FC236}">
                <a16:creationId xmlns:a16="http://schemas.microsoft.com/office/drawing/2014/main" id="{423D04F5-A4CC-4B04-8D81-71F35F8DA977}"/>
              </a:ext>
            </a:extLst>
          </p:cNvPr>
          <p:cNvSpPr>
            <a:spLocks noGrp="1"/>
          </p:cNvSpPr>
          <p:nvPr>
            <p:ph type="ftr" sz="quarter" idx="11"/>
          </p:nvPr>
        </p:nvSpPr>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defRPr/>
            </a:pPr>
            <a:r>
              <a:rPr lang="fr-FR" altLang="fr-FR" sz="1400"/>
              <a:t>Irène FOGLIERINI</a:t>
            </a:r>
          </a:p>
        </p:txBody>
      </p:sp>
      <p:sp>
        <p:nvSpPr>
          <p:cNvPr id="20483" name="Espace réservé du numéro de diapositive 5">
            <a:extLst>
              <a:ext uri="{FF2B5EF4-FFF2-40B4-BE49-F238E27FC236}">
                <a16:creationId xmlns:a16="http://schemas.microsoft.com/office/drawing/2014/main" id="{A8A5B0F0-AF30-46C2-A1FA-D140A8696C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E081AB8-E815-4EC9-A00D-BF645239A2CF}" type="slidenum">
              <a:rPr lang="fr-FR" altLang="fr-FR" sz="1400">
                <a:latin typeface="Arial" panose="020B0604020202020204" pitchFamily="34" charset="0"/>
              </a:rPr>
              <a:pPr>
                <a:spcBef>
                  <a:spcPct val="0"/>
                </a:spcBef>
                <a:buFontTx/>
                <a:buNone/>
              </a:pPr>
              <a:t>16</a:t>
            </a:fld>
            <a:endParaRPr lang="fr-FR" altLang="fr-FR" sz="1400">
              <a:latin typeface="Arial" panose="020B0604020202020204" pitchFamily="34" charset="0"/>
            </a:endParaRPr>
          </a:p>
        </p:txBody>
      </p:sp>
      <p:pic>
        <p:nvPicPr>
          <p:cNvPr id="20484" name="Image 5">
            <a:extLst>
              <a:ext uri="{FF2B5EF4-FFF2-40B4-BE49-F238E27FC236}">
                <a16:creationId xmlns:a16="http://schemas.microsoft.com/office/drawing/2014/main" id="{54A9A2A2-870E-49CA-9921-AA15D61FC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9101138"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343D9CC1-6B80-4CB0-9610-B0BAE0886E29}"/>
              </a:ext>
            </a:extLst>
          </p:cNvPr>
          <p:cNvSpPr txBox="1"/>
          <p:nvPr/>
        </p:nvSpPr>
        <p:spPr>
          <a:xfrm>
            <a:off x="250825" y="333375"/>
            <a:ext cx="5041900" cy="341632"/>
          </a:xfrm>
          <a:prstGeom prst="rect">
            <a:avLst/>
          </a:prstGeom>
          <a:noFill/>
        </p:spPr>
        <p:txBody>
          <a:bodyPr>
            <a:spAutoFit/>
          </a:bodyPr>
          <a:lstStyle/>
          <a:p>
            <a:pPr>
              <a:defRPr/>
            </a:pPr>
            <a:r>
              <a:rPr lang="fr-FR" b="1" dirty="0">
                <a:solidFill>
                  <a:srgbClr val="002060"/>
                </a:solidFill>
                <a:latin typeface="Arial Narrow" panose="020B0606020202030204" pitchFamily="34" charset="0"/>
              </a:rPr>
              <a:t>Le modèle d’Olivier Bruel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a:extLst>
              <a:ext uri="{FF2B5EF4-FFF2-40B4-BE49-F238E27FC236}">
                <a16:creationId xmlns:a16="http://schemas.microsoft.com/office/drawing/2014/main" id="{77A748B0-F9C7-40DB-8EA9-7F9D216DF44E}"/>
              </a:ext>
            </a:extLst>
          </p:cNvPr>
          <p:cNvSpPr txBox="1">
            <a:spLocks noChangeArrowheads="1"/>
          </p:cNvSpPr>
          <p:nvPr/>
        </p:nvSpPr>
        <p:spPr bwMode="auto">
          <a:xfrm>
            <a:off x="611188" y="1519238"/>
            <a:ext cx="7993062" cy="355600"/>
          </a:xfrm>
          <a:prstGeom prst="rect">
            <a:avLst/>
          </a:prstGeom>
          <a:noFill/>
          <a:ln>
            <a:noFill/>
          </a:ln>
          <a:effectLst/>
        </p:spPr>
        <p:txBody>
          <a:bodyPr lIns="0" tIns="0" rIns="0" bIns="0" anchor="ctr">
            <a:spAutoFit/>
          </a:bodyPr>
          <a:lstStyle/>
          <a:p>
            <a:pPr algn="ctr">
              <a:spcBef>
                <a:spcPct val="50000"/>
              </a:spcBef>
              <a:defRPr/>
            </a:pPr>
            <a:r>
              <a:rPr lang="en-GB" sz="2311" b="1" dirty="0">
                <a:solidFill>
                  <a:schemeClr val="folHlink"/>
                </a:solidFill>
              </a:rPr>
              <a:t> </a:t>
            </a:r>
          </a:p>
        </p:txBody>
      </p:sp>
      <p:pic>
        <p:nvPicPr>
          <p:cNvPr id="22531" name="Picture 2">
            <a:extLst>
              <a:ext uri="{FF2B5EF4-FFF2-40B4-BE49-F238E27FC236}">
                <a16:creationId xmlns:a16="http://schemas.microsoft.com/office/drawing/2014/main" id="{5C60C3DF-2982-4811-9F3D-93C5C5157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60500"/>
            <a:ext cx="77724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3">
            <a:extLst>
              <a:ext uri="{FF2B5EF4-FFF2-40B4-BE49-F238E27FC236}">
                <a16:creationId xmlns:a16="http://schemas.microsoft.com/office/drawing/2014/main" id="{FC818289-F9F9-4CD3-91DF-2E8E9CBEE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5661025"/>
            <a:ext cx="5207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ZoneTexte 11">
            <a:extLst>
              <a:ext uri="{FF2B5EF4-FFF2-40B4-BE49-F238E27FC236}">
                <a16:creationId xmlns:a16="http://schemas.microsoft.com/office/drawing/2014/main" id="{553C2022-A5BD-42FA-ADAA-8B1C87DBC5CB}"/>
              </a:ext>
            </a:extLst>
          </p:cNvPr>
          <p:cNvSpPr txBox="1">
            <a:spLocks noChangeArrowheads="1"/>
          </p:cNvSpPr>
          <p:nvPr/>
        </p:nvSpPr>
        <p:spPr bwMode="auto">
          <a:xfrm>
            <a:off x="250825" y="333375"/>
            <a:ext cx="48260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600" b="1" dirty="0">
                <a:solidFill>
                  <a:srgbClr val="002060"/>
                </a:solidFill>
                <a:latin typeface="Arial Narrow" panose="020B0606020202030204" pitchFamily="34" charset="0"/>
              </a:rPr>
              <a:t>Modèle de Jean Potage</a:t>
            </a:r>
          </a:p>
        </p:txBody>
      </p:sp>
      <p:sp>
        <p:nvSpPr>
          <p:cNvPr id="3" name="Espace réservé du pied de page 2">
            <a:extLst>
              <a:ext uri="{FF2B5EF4-FFF2-40B4-BE49-F238E27FC236}">
                <a16:creationId xmlns:a16="http://schemas.microsoft.com/office/drawing/2014/main" id="{FBEE3E6F-D8F4-4296-8637-A0B2E2FC6E43}"/>
              </a:ext>
            </a:extLst>
          </p:cNvPr>
          <p:cNvSpPr>
            <a:spLocks noGrp="1"/>
          </p:cNvSpPr>
          <p:nvPr>
            <p:ph type="ftr" sz="quarter" idx="11"/>
          </p:nvPr>
        </p:nvSpPr>
        <p:spPr/>
        <p:txBody>
          <a:bodyPr/>
          <a:lstStyle/>
          <a:p>
            <a:pPr>
              <a:defRPr/>
            </a:pPr>
            <a:endParaRPr lang="fr-FR" dirty="0"/>
          </a:p>
        </p:txBody>
      </p:sp>
      <p:sp>
        <p:nvSpPr>
          <p:cNvPr id="22535" name="Espace réservé du numéro de diapositive 3">
            <a:extLst>
              <a:ext uri="{FF2B5EF4-FFF2-40B4-BE49-F238E27FC236}">
                <a16:creationId xmlns:a16="http://schemas.microsoft.com/office/drawing/2014/main" id="{598F8118-A3C1-4158-8D70-63A393DF7C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200" dirty="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344488" y="1519701"/>
            <a:ext cx="1605407" cy="757130"/>
          </a:xfrm>
          <a:prstGeom prst="rect">
            <a:avLst/>
          </a:prstGeom>
          <a:noFill/>
        </p:spPr>
        <p:txBody>
          <a:bodyPr wrap="square" rtlCol="0">
            <a:spAutoFit/>
          </a:bodyPr>
          <a:lstStyle/>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p:txBody>
      </p:sp>
      <p:sp>
        <p:nvSpPr>
          <p:cNvPr id="2" name="ZoneTexte 1">
            <a:extLst>
              <a:ext uri="{FF2B5EF4-FFF2-40B4-BE49-F238E27FC236}">
                <a16:creationId xmlns:a16="http://schemas.microsoft.com/office/drawing/2014/main" id="{B8E8B042-E1D1-419D-9646-B6311ABF76A7}"/>
              </a:ext>
            </a:extLst>
          </p:cNvPr>
          <p:cNvSpPr txBox="1"/>
          <p:nvPr/>
        </p:nvSpPr>
        <p:spPr>
          <a:xfrm>
            <a:off x="344488" y="980729"/>
            <a:ext cx="8455024" cy="5078313"/>
          </a:xfrm>
          <a:prstGeom prst="rect">
            <a:avLst/>
          </a:prstGeom>
          <a:noFill/>
        </p:spPr>
        <p:txBody>
          <a:bodyPr wrap="square" rtlCol="0">
            <a:spAutoFit/>
          </a:bodyPr>
          <a:lstStyle/>
          <a:p>
            <a:pPr marL="285750" indent="-285750" algn="l">
              <a:buFont typeface="Arial" panose="020B0604020202020204" pitchFamily="34" charset="0"/>
              <a:buChar char="•"/>
            </a:pPr>
            <a:r>
              <a:rPr lang="fr-FR" b="0" dirty="0">
                <a:solidFill>
                  <a:srgbClr val="000000"/>
                </a:solidFill>
                <a:latin typeface="Arial Narrow" panose="020B0606020202030204" pitchFamily="34" charset="0"/>
              </a:rPr>
              <a:t>Le modèle proposé par Olivier Bruel repose aussi sur 5 niveaux de maturité. Il tient compte</a:t>
            </a:r>
          </a:p>
          <a:p>
            <a:pPr algn="l"/>
            <a:r>
              <a:rPr lang="fr-FR" b="0" dirty="0">
                <a:solidFill>
                  <a:srgbClr val="000000"/>
                </a:solidFill>
                <a:latin typeface="Arial Narrow" panose="020B0606020202030204" pitchFamily="34" charset="0"/>
              </a:rPr>
              <a:t>     à la fois du positionnement hiérarchique de la fonction, du profil des acheteurs, des relations</a:t>
            </a:r>
          </a:p>
          <a:p>
            <a:pPr algn="l"/>
            <a:r>
              <a:rPr lang="fr-FR" b="0" dirty="0">
                <a:solidFill>
                  <a:srgbClr val="000000"/>
                </a:solidFill>
                <a:latin typeface="Arial Narrow" panose="020B0606020202030204" pitchFamily="34" charset="0"/>
              </a:rPr>
              <a:t>     avec les clients internes (utilisateurs) et les fournisseurs. En outre, il intègre la fiabilité du</a:t>
            </a:r>
          </a:p>
          <a:p>
            <a:pPr algn="l"/>
            <a:r>
              <a:rPr lang="fr-FR" b="0" dirty="0">
                <a:solidFill>
                  <a:srgbClr val="000000"/>
                </a:solidFill>
                <a:latin typeface="Arial Narrow" panose="020B0606020202030204" pitchFamily="34" charset="0"/>
              </a:rPr>
              <a:t>    processus achat ainsi que le niveau de digitalisation de la fonction.</a:t>
            </a:r>
          </a:p>
          <a:p>
            <a:pPr algn="l"/>
            <a:endParaRPr lang="fr-FR" b="0" dirty="0">
              <a:solidFill>
                <a:srgbClr val="000000"/>
              </a:solidFill>
              <a:latin typeface="Arial Narrow" panose="020B0606020202030204" pitchFamily="34" charset="0"/>
            </a:endParaRPr>
          </a:p>
          <a:p>
            <a:pPr marL="285750" indent="-285750" algn="l">
              <a:buFont typeface="Arial" panose="020B0604020202020204" pitchFamily="34" charset="0"/>
              <a:buChar char="•"/>
            </a:pPr>
            <a:r>
              <a:rPr lang="fr-FR" b="0" dirty="0">
                <a:solidFill>
                  <a:srgbClr val="000000"/>
                </a:solidFill>
                <a:latin typeface="Arial Narrow" panose="020B0606020202030204" pitchFamily="34" charset="0"/>
              </a:rPr>
              <a:t>Le modèle de Jean Potage a été mis en place dans l’ancienne entreprise Thomson, d’où son</a:t>
            </a:r>
          </a:p>
          <a:p>
            <a:pPr algn="l"/>
            <a:r>
              <a:rPr lang="fr-FR" b="0" dirty="0">
                <a:solidFill>
                  <a:srgbClr val="000000"/>
                </a:solidFill>
                <a:latin typeface="Arial Narrow" panose="020B0606020202030204" pitchFamily="34" charset="0"/>
              </a:rPr>
              <a:t>     nom de </a:t>
            </a:r>
            <a:r>
              <a:rPr lang="fr-FR" b="0" dirty="0" err="1">
                <a:solidFill>
                  <a:srgbClr val="000000"/>
                </a:solidFill>
                <a:latin typeface="Arial Narrow" panose="020B0606020202030204" pitchFamily="34" charset="0"/>
              </a:rPr>
              <a:t>Thomprice</a:t>
            </a:r>
            <a:r>
              <a:rPr lang="fr-FR" b="0" dirty="0">
                <a:solidFill>
                  <a:srgbClr val="000000"/>
                </a:solidFill>
                <a:latin typeface="Arial Narrow" panose="020B0606020202030204" pitchFamily="34" charset="0"/>
              </a:rPr>
              <a:t>. Dans ce modèle, nous identifions aussi 5 niveaux de maturité. Les variables</a:t>
            </a:r>
          </a:p>
          <a:p>
            <a:pPr algn="l"/>
            <a:r>
              <a:rPr lang="fr-FR" b="0" dirty="0">
                <a:solidFill>
                  <a:srgbClr val="000000"/>
                </a:solidFill>
                <a:latin typeface="Arial Narrow" panose="020B0606020202030204" pitchFamily="34" charset="0"/>
              </a:rPr>
              <a:t>     prises en compte sont très proches de celles du modèle Bruel : relations avec les clients</a:t>
            </a:r>
          </a:p>
          <a:p>
            <a:pPr algn="l"/>
            <a:r>
              <a:rPr lang="fr-FR" b="0" dirty="0">
                <a:solidFill>
                  <a:srgbClr val="000000"/>
                </a:solidFill>
                <a:latin typeface="Arial Narrow" panose="020B0606020202030204" pitchFamily="34" charset="0"/>
              </a:rPr>
              <a:t>     internes, relations avec les fournisseurs, la robustesse du processus achat. Enfin, il intègre les</a:t>
            </a:r>
          </a:p>
          <a:p>
            <a:pPr algn="l"/>
            <a:r>
              <a:rPr lang="fr-FR" b="0" dirty="0">
                <a:solidFill>
                  <a:srgbClr val="000000"/>
                </a:solidFill>
                <a:latin typeface="Arial Narrow" panose="020B0606020202030204" pitchFamily="34" charset="0"/>
              </a:rPr>
              <a:t>     notions d’achat amont et d’achat aval. L’achat amont permet de mesurer à quel moment la</a:t>
            </a:r>
          </a:p>
          <a:p>
            <a:pPr algn="l"/>
            <a:r>
              <a:rPr lang="fr-FR" b="0" dirty="0">
                <a:solidFill>
                  <a:srgbClr val="000000"/>
                </a:solidFill>
                <a:latin typeface="Arial Narrow" panose="020B0606020202030204" pitchFamily="34" charset="0"/>
              </a:rPr>
              <a:t>     fonction achat est mise dans la boucle (intégrée au processus achat). Il est clair que plus la</a:t>
            </a:r>
          </a:p>
          <a:p>
            <a:pPr algn="l"/>
            <a:r>
              <a:rPr lang="fr-FR" b="0" dirty="0">
                <a:solidFill>
                  <a:srgbClr val="000000"/>
                </a:solidFill>
                <a:latin typeface="Arial Narrow" panose="020B0606020202030204" pitchFamily="34" charset="0"/>
              </a:rPr>
              <a:t>     fonction achat est associée dès la phase projet et plus elle pourra apporter une contribution</a:t>
            </a:r>
          </a:p>
          <a:p>
            <a:pPr algn="l"/>
            <a:r>
              <a:rPr lang="fr-FR" b="0" dirty="0">
                <a:solidFill>
                  <a:srgbClr val="000000"/>
                </a:solidFill>
                <a:latin typeface="Arial Narrow" panose="020B0606020202030204" pitchFamily="34" charset="0"/>
              </a:rPr>
              <a:t>    réelle. Les achats « aval » dans ce modèle est l’analyse des pratiques (bonnes) de l’équipe</a:t>
            </a:r>
          </a:p>
          <a:p>
            <a:pPr algn="l"/>
            <a:r>
              <a:rPr lang="fr-FR" b="0" dirty="0">
                <a:solidFill>
                  <a:srgbClr val="000000"/>
                </a:solidFill>
                <a:latin typeface="Arial Narrow" panose="020B0606020202030204" pitchFamily="34" charset="0"/>
              </a:rPr>
              <a:t>    achat.</a:t>
            </a:r>
          </a:p>
          <a:p>
            <a:pPr algn="l"/>
            <a:endParaRPr lang="fr-FR" b="0" dirty="0">
              <a:solidFill>
                <a:srgbClr val="000000"/>
              </a:solidFill>
              <a:latin typeface="Arial Narrow" panose="020B0606020202030204" pitchFamily="34" charset="0"/>
            </a:endParaRPr>
          </a:p>
          <a:p>
            <a:pPr marL="285750" indent="-285750" algn="l">
              <a:buFont typeface="Arial" panose="020B0604020202020204" pitchFamily="34" charset="0"/>
              <a:buChar char="•"/>
            </a:pPr>
            <a:r>
              <a:rPr lang="fr-FR" b="0" dirty="0">
                <a:solidFill>
                  <a:srgbClr val="000000"/>
                </a:solidFill>
                <a:latin typeface="Arial Narrow" panose="020B0606020202030204" pitchFamily="34" charset="0"/>
              </a:rPr>
              <a:t>La mesure de la maturité est un élément important du diagnostic de la fonction. En effet, quel</a:t>
            </a:r>
          </a:p>
          <a:p>
            <a:pPr algn="l"/>
            <a:r>
              <a:rPr lang="fr-FR" b="0" dirty="0">
                <a:solidFill>
                  <a:srgbClr val="000000"/>
                </a:solidFill>
                <a:latin typeface="Arial Narrow" panose="020B0606020202030204" pitchFamily="34" charset="0"/>
              </a:rPr>
              <a:t>     que soit le modèle choisi, l’identification du niveau de maturité permettra d’anticiper les axes de</a:t>
            </a:r>
          </a:p>
          <a:p>
            <a:pPr algn="l"/>
            <a:r>
              <a:rPr lang="fr-FR" b="0" dirty="0">
                <a:solidFill>
                  <a:srgbClr val="000000"/>
                </a:solidFill>
                <a:latin typeface="Arial Narrow" panose="020B0606020202030204" pitchFamily="34" charset="0"/>
              </a:rPr>
              <a:t>     progrès à apporter à la fonction achat.</a:t>
            </a:r>
          </a:p>
          <a:p>
            <a:pPr algn="l"/>
            <a:endParaRPr lang="fr-FR" b="0" dirty="0">
              <a:solidFill>
                <a:srgbClr val="000000"/>
              </a:solidFill>
              <a:latin typeface="Arial Narrow" panose="020B0606020202030204" pitchFamily="34" charset="0"/>
            </a:endParaRPr>
          </a:p>
          <a:p>
            <a:pPr algn="l"/>
            <a:endParaRPr lang="fr-FR"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6980965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344488" y="1519701"/>
            <a:ext cx="1605407" cy="757130"/>
          </a:xfrm>
          <a:prstGeom prst="rect">
            <a:avLst/>
          </a:prstGeom>
          <a:noFill/>
        </p:spPr>
        <p:txBody>
          <a:bodyPr wrap="square" rtlCol="0">
            <a:spAutoFit/>
          </a:bodyPr>
          <a:lstStyle/>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p:txBody>
      </p:sp>
      <p:graphicFrame>
        <p:nvGraphicFramePr>
          <p:cNvPr id="4" name="Tableau 4">
            <a:extLst>
              <a:ext uri="{FF2B5EF4-FFF2-40B4-BE49-F238E27FC236}">
                <a16:creationId xmlns:a16="http://schemas.microsoft.com/office/drawing/2014/main" id="{CCA4857E-1499-40FB-ADC1-EE76C8F831B9}"/>
              </a:ext>
            </a:extLst>
          </p:cNvPr>
          <p:cNvGraphicFramePr>
            <a:graphicFrameLocks noGrp="1"/>
          </p:cNvGraphicFramePr>
          <p:nvPr>
            <p:extLst>
              <p:ext uri="{D42A27DB-BD31-4B8C-83A1-F6EECF244321}">
                <p14:modId xmlns:p14="http://schemas.microsoft.com/office/powerpoint/2010/main" val="1347888545"/>
              </p:ext>
            </p:extLst>
          </p:nvPr>
        </p:nvGraphicFramePr>
        <p:xfrm>
          <a:off x="344488" y="836713"/>
          <a:ext cx="8455024" cy="5847669"/>
        </p:xfrm>
        <a:graphic>
          <a:graphicData uri="http://schemas.openxmlformats.org/drawingml/2006/table">
            <a:tbl>
              <a:tblPr firstRow="1" bandRow="1">
                <a:tableStyleId>{5C22544A-7EE6-4342-B048-85BDC9FD1C3A}</a:tableStyleId>
              </a:tblPr>
              <a:tblGrid>
                <a:gridCol w="4227512">
                  <a:extLst>
                    <a:ext uri="{9D8B030D-6E8A-4147-A177-3AD203B41FA5}">
                      <a16:colId xmlns:a16="http://schemas.microsoft.com/office/drawing/2014/main" val="221243965"/>
                    </a:ext>
                  </a:extLst>
                </a:gridCol>
                <a:gridCol w="4227512">
                  <a:extLst>
                    <a:ext uri="{9D8B030D-6E8A-4147-A177-3AD203B41FA5}">
                      <a16:colId xmlns:a16="http://schemas.microsoft.com/office/drawing/2014/main" val="2016083031"/>
                    </a:ext>
                  </a:extLst>
                </a:gridCol>
              </a:tblGrid>
              <a:tr h="358250">
                <a:tc>
                  <a:txBody>
                    <a:bodyPr/>
                    <a:lstStyle/>
                    <a:p>
                      <a:r>
                        <a:rPr lang="fr-FR" sz="1800" dirty="0">
                          <a:latin typeface="Arial Narrow" panose="020B0606020202030204" pitchFamily="34" charset="0"/>
                        </a:rPr>
                        <a:t>CONSTATS</a:t>
                      </a:r>
                    </a:p>
                  </a:txBody>
                  <a:tcPr/>
                </a:tc>
                <a:tc>
                  <a:txBody>
                    <a:bodyPr/>
                    <a:lstStyle/>
                    <a:p>
                      <a:r>
                        <a:rPr lang="fr-FR" sz="1800" dirty="0">
                          <a:latin typeface="Arial Narrow" panose="020B0606020202030204" pitchFamily="34" charset="0"/>
                        </a:rPr>
                        <a:t>AXES DE PROGRES</a:t>
                      </a:r>
                    </a:p>
                  </a:txBody>
                  <a:tcPr/>
                </a:tc>
                <a:extLst>
                  <a:ext uri="{0D108BD9-81ED-4DB2-BD59-A6C34878D82A}">
                    <a16:rowId xmlns:a16="http://schemas.microsoft.com/office/drawing/2014/main" val="3794917323"/>
                  </a:ext>
                </a:extLst>
              </a:tr>
              <a:tr h="1501702">
                <a:tc>
                  <a:txBody>
                    <a:bodyPr/>
                    <a:lstStyle/>
                    <a:p>
                      <a:r>
                        <a:rPr lang="fr-FR" sz="1600" dirty="0">
                          <a:latin typeface="Arial Narrow" panose="020B0606020202030204" pitchFamily="34" charset="0"/>
                        </a:rPr>
                        <a:t>Manque de légitimité (pas intégrée en amont au processus achat, insatisfaction des clients internes, relations conflictuelles avec les fournisseurs)</a:t>
                      </a:r>
                    </a:p>
                  </a:txBody>
                  <a:tcPr/>
                </a:tc>
                <a:tc>
                  <a:txBody>
                    <a:bodyPr/>
                    <a:lstStyle/>
                    <a:p>
                      <a:r>
                        <a:rPr lang="fr-FR" sz="1600" dirty="0">
                          <a:latin typeface="Arial Narrow" panose="020B0606020202030204" pitchFamily="34" charset="0"/>
                        </a:rPr>
                        <a:t>Formation de l’équipe achat</a:t>
                      </a:r>
                    </a:p>
                    <a:p>
                      <a:r>
                        <a:rPr lang="fr-FR" sz="1600" dirty="0">
                          <a:latin typeface="Arial Narrow" panose="020B0606020202030204" pitchFamily="34" charset="0"/>
                        </a:rPr>
                        <a:t>Revoir le processus achat pour gagner en réactivité</a:t>
                      </a:r>
                    </a:p>
                    <a:p>
                      <a:r>
                        <a:rPr lang="fr-FR" sz="1600" dirty="0">
                          <a:latin typeface="Arial Narrow" panose="020B0606020202030204" pitchFamily="34" charset="0"/>
                        </a:rPr>
                        <a:t>Digitalisation</a:t>
                      </a:r>
                    </a:p>
                    <a:p>
                      <a:r>
                        <a:rPr lang="fr-FR" sz="1600" dirty="0">
                          <a:latin typeface="Arial Narrow" panose="020B0606020202030204" pitchFamily="34" charset="0"/>
                        </a:rPr>
                        <a:t>Repositionnement de la fonction dans l’organigramme</a:t>
                      </a:r>
                    </a:p>
                  </a:txBody>
                  <a:tcPr/>
                </a:tc>
                <a:extLst>
                  <a:ext uri="{0D108BD9-81ED-4DB2-BD59-A6C34878D82A}">
                    <a16:rowId xmlns:a16="http://schemas.microsoft.com/office/drawing/2014/main" val="389808256"/>
                  </a:ext>
                </a:extLst>
              </a:tr>
              <a:tr h="559457">
                <a:tc>
                  <a:txBody>
                    <a:bodyPr/>
                    <a:lstStyle/>
                    <a:p>
                      <a:r>
                        <a:rPr lang="fr-FR" sz="1600" dirty="0">
                          <a:latin typeface="Arial Narrow" panose="020B0606020202030204" pitchFamily="34" charset="0"/>
                        </a:rPr>
                        <a:t>Faible contribution</a:t>
                      </a:r>
                    </a:p>
                  </a:txBody>
                  <a:tcPr/>
                </a:tc>
                <a:tc>
                  <a:txBody>
                    <a:bodyPr/>
                    <a:lstStyle/>
                    <a:p>
                      <a:r>
                        <a:rPr lang="fr-FR" sz="1600" dirty="0">
                          <a:latin typeface="Arial Narrow" panose="020B0606020202030204" pitchFamily="34" charset="0"/>
                        </a:rPr>
                        <a:t>Actionner les leviers offensifs des achats</a:t>
                      </a:r>
                    </a:p>
                  </a:txBody>
                  <a:tcPr/>
                </a:tc>
                <a:extLst>
                  <a:ext uri="{0D108BD9-81ED-4DB2-BD59-A6C34878D82A}">
                    <a16:rowId xmlns:a16="http://schemas.microsoft.com/office/drawing/2014/main" val="1253316860"/>
                  </a:ext>
                </a:extLst>
              </a:tr>
              <a:tr h="795019">
                <a:tc>
                  <a:txBody>
                    <a:bodyPr/>
                    <a:lstStyle/>
                    <a:p>
                      <a:r>
                        <a:rPr lang="fr-FR" sz="1600" dirty="0">
                          <a:latin typeface="Arial Narrow" panose="020B0606020202030204" pitchFamily="34" charset="0"/>
                        </a:rPr>
                        <a:t>Peu de nouveaux fournisseurs, peu d’innovation</a:t>
                      </a:r>
                    </a:p>
                  </a:txBody>
                  <a:tcPr/>
                </a:tc>
                <a:tc>
                  <a:txBody>
                    <a:bodyPr/>
                    <a:lstStyle/>
                    <a:p>
                      <a:r>
                        <a:rPr lang="fr-FR" sz="1600" dirty="0">
                          <a:latin typeface="Arial Narrow" panose="020B0606020202030204" pitchFamily="34" charset="0"/>
                        </a:rPr>
                        <a:t>Revoir le processus stratégique des achats et surtout le marketing des achats</a:t>
                      </a:r>
                    </a:p>
                  </a:txBody>
                  <a:tcPr/>
                </a:tc>
                <a:extLst>
                  <a:ext uri="{0D108BD9-81ED-4DB2-BD59-A6C34878D82A}">
                    <a16:rowId xmlns:a16="http://schemas.microsoft.com/office/drawing/2014/main" val="2310113078"/>
                  </a:ext>
                </a:extLst>
              </a:tr>
              <a:tr h="1030580">
                <a:tc>
                  <a:txBody>
                    <a:bodyPr/>
                    <a:lstStyle/>
                    <a:p>
                      <a:r>
                        <a:rPr lang="fr-FR" sz="1600" dirty="0"/>
                        <a:t>Cahiers des charges trop technique</a:t>
                      </a:r>
                    </a:p>
                  </a:txBody>
                  <a:tcPr/>
                </a:tc>
                <a:tc>
                  <a:txBody>
                    <a:bodyPr/>
                    <a:lstStyle/>
                    <a:p>
                      <a:r>
                        <a:rPr lang="fr-FR" sz="1600" dirty="0"/>
                        <a:t>Intégration en amont des a achats (passer d’un cahier des charges technique à un cahier des charges fonctionnel</a:t>
                      </a:r>
                    </a:p>
                  </a:txBody>
                  <a:tcPr/>
                </a:tc>
                <a:extLst>
                  <a:ext uri="{0D108BD9-81ED-4DB2-BD59-A6C34878D82A}">
                    <a16:rowId xmlns:a16="http://schemas.microsoft.com/office/drawing/2014/main" val="419619123"/>
                  </a:ext>
                </a:extLst>
              </a:tr>
              <a:tr h="507792">
                <a:tc>
                  <a:txBody>
                    <a:bodyPr/>
                    <a:lstStyle/>
                    <a:p>
                      <a:r>
                        <a:rPr lang="fr-FR" sz="1600" dirty="0">
                          <a:latin typeface="Arial Narrow" panose="020B0606020202030204" pitchFamily="34" charset="0"/>
                        </a:rPr>
                        <a:t>Problèmes dans l’exécution des contrats</a:t>
                      </a:r>
                    </a:p>
                  </a:txBody>
                  <a:tcPr/>
                </a:tc>
                <a:tc>
                  <a:txBody>
                    <a:bodyPr/>
                    <a:lstStyle/>
                    <a:p>
                      <a:r>
                        <a:rPr lang="fr-FR" sz="1600" dirty="0">
                          <a:latin typeface="Arial Narrow" panose="020B0606020202030204" pitchFamily="34" charset="0"/>
                        </a:rPr>
                        <a:t>Mettre en place un </a:t>
                      </a:r>
                      <a:r>
                        <a:rPr lang="fr-FR" sz="1600" dirty="0" err="1">
                          <a:latin typeface="Arial Narrow" panose="020B0606020202030204" pitchFamily="34" charset="0"/>
                        </a:rPr>
                        <a:t>contract</a:t>
                      </a:r>
                      <a:r>
                        <a:rPr lang="fr-FR" sz="1600" dirty="0">
                          <a:latin typeface="Arial Narrow" panose="020B0606020202030204" pitchFamily="34" charset="0"/>
                        </a:rPr>
                        <a:t> manager</a:t>
                      </a:r>
                    </a:p>
                  </a:txBody>
                  <a:tcPr/>
                </a:tc>
                <a:extLst>
                  <a:ext uri="{0D108BD9-81ED-4DB2-BD59-A6C34878D82A}">
                    <a16:rowId xmlns:a16="http://schemas.microsoft.com/office/drawing/2014/main" val="2449635837"/>
                  </a:ext>
                </a:extLst>
              </a:tr>
              <a:tr h="721599">
                <a:tc>
                  <a:txBody>
                    <a:bodyPr/>
                    <a:lstStyle/>
                    <a:p>
                      <a:r>
                        <a:rPr lang="fr-FR" sz="1600" dirty="0">
                          <a:latin typeface="Arial Narrow" panose="020B0606020202030204" pitchFamily="34" charset="0"/>
                        </a:rPr>
                        <a:t>Contradictions dans les attendus des fournisseurs</a:t>
                      </a:r>
                    </a:p>
                  </a:txBody>
                  <a:tcPr/>
                </a:tc>
                <a:tc>
                  <a:txBody>
                    <a:bodyPr/>
                    <a:lstStyle/>
                    <a:p>
                      <a:r>
                        <a:rPr lang="fr-FR" sz="1600" dirty="0">
                          <a:latin typeface="Arial Narrow" panose="020B0606020202030204" pitchFamily="34" charset="0"/>
                        </a:rPr>
                        <a:t>Définir une politique achat, des procédures robustes et communiquer auprès des fournisseurs</a:t>
                      </a:r>
                    </a:p>
                  </a:txBody>
                  <a:tcPr/>
                </a:tc>
                <a:extLst>
                  <a:ext uri="{0D108BD9-81ED-4DB2-BD59-A6C34878D82A}">
                    <a16:rowId xmlns:a16="http://schemas.microsoft.com/office/drawing/2014/main" val="283082499"/>
                  </a:ext>
                </a:extLst>
              </a:tr>
              <a:tr h="358250">
                <a:tc>
                  <a:txBody>
                    <a:bodyPr/>
                    <a:lstStyle/>
                    <a:p>
                      <a:endParaRPr lang="fr-FR"/>
                    </a:p>
                  </a:txBody>
                  <a:tcPr/>
                </a:tc>
                <a:tc>
                  <a:txBody>
                    <a:bodyPr/>
                    <a:lstStyle/>
                    <a:p>
                      <a:endParaRPr lang="fr-FR" dirty="0"/>
                    </a:p>
                  </a:txBody>
                  <a:tcPr/>
                </a:tc>
                <a:extLst>
                  <a:ext uri="{0D108BD9-81ED-4DB2-BD59-A6C34878D82A}">
                    <a16:rowId xmlns:a16="http://schemas.microsoft.com/office/drawing/2014/main" val="18332074"/>
                  </a:ext>
                </a:extLst>
              </a:tr>
            </a:tbl>
          </a:graphicData>
        </a:graphic>
      </p:graphicFrame>
    </p:spTree>
    <p:extLst>
      <p:ext uri="{BB962C8B-B14F-4D97-AF65-F5344CB8AC3E}">
        <p14:creationId xmlns:p14="http://schemas.microsoft.com/office/powerpoint/2010/main" val="27261019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idx="1"/>
            <p:custDataLst>
              <p:tags r:id="rId1"/>
            </p:custDataLst>
          </p:nvPr>
        </p:nvSpPr>
        <p:spPr>
          <a:xfrm>
            <a:off x="2483769" y="260648"/>
            <a:ext cx="6408712" cy="6127741"/>
          </a:xfrm>
        </p:spPr>
        <p:txBody>
          <a:bodyPr/>
          <a:lstStyle/>
          <a:p>
            <a:endParaRPr lang="fr-FR" altLang="fr-FR" sz="2000" dirty="0"/>
          </a:p>
          <a:p>
            <a:pPr marL="457200" indent="-457200">
              <a:buFont typeface="+mj-lt"/>
              <a:buAutoNum type="arabicPeriod"/>
            </a:pPr>
            <a:r>
              <a:rPr lang="fr-FR" altLang="fr-FR" sz="2000" dirty="0"/>
              <a:t>1 - D'un rôle administratif à un rôle stratégique</a:t>
            </a:r>
          </a:p>
          <a:p>
            <a:pPr marL="457200" indent="-457200">
              <a:buFont typeface="+mj-lt"/>
              <a:buAutoNum type="arabicPeriod"/>
            </a:pPr>
            <a:r>
              <a:rPr lang="fr-FR" altLang="fr-FR" sz="2000" dirty="0"/>
              <a:t>2 - Les contributions attendues : </a:t>
            </a:r>
            <a:r>
              <a:rPr lang="fr-FR" altLang="fr-FR" sz="2000" dirty="0" err="1"/>
              <a:t>savings</a:t>
            </a:r>
            <a:r>
              <a:rPr lang="fr-FR" altLang="fr-FR" sz="2000" dirty="0"/>
              <a:t>, responsabilité sociale, sociétale et environnementale, innovation</a:t>
            </a:r>
          </a:p>
          <a:p>
            <a:pPr marL="457200" indent="-457200">
              <a:buFont typeface="+mj-lt"/>
              <a:buAutoNum type="arabicPeriod"/>
            </a:pPr>
            <a:r>
              <a:rPr lang="fr-FR" altLang="fr-FR" sz="2000" dirty="0"/>
              <a:t>3 -Les différents types d’achat</a:t>
            </a:r>
          </a:p>
          <a:p>
            <a:pPr marL="457200" indent="-457200">
              <a:buFont typeface="+mj-lt"/>
              <a:buAutoNum type="arabicPeriod"/>
            </a:pPr>
            <a:r>
              <a:rPr lang="fr-FR" altLang="fr-FR" sz="2000" dirty="0"/>
              <a:t>4 -Le processus opérationnel et stratégique des achats : qui fait quoi ?</a:t>
            </a:r>
          </a:p>
          <a:p>
            <a:pPr marL="457200" indent="-457200">
              <a:buFont typeface="+mj-lt"/>
              <a:buAutoNum type="arabicPeriod"/>
            </a:pPr>
            <a:r>
              <a:rPr lang="fr-FR" altLang="fr-FR" sz="2000" dirty="0"/>
              <a:t> 5- Quel type d'organisation ?</a:t>
            </a:r>
          </a:p>
          <a:p>
            <a:pPr marL="457200" indent="-457200">
              <a:buFont typeface="+mj-lt"/>
              <a:buAutoNum type="arabicPeriod"/>
            </a:pPr>
            <a:r>
              <a:rPr lang="fr-FR" altLang="fr-FR" sz="2000" dirty="0"/>
              <a:t>6 - Les apports de la digitalisation de la fonction</a:t>
            </a:r>
          </a:p>
        </p:txBody>
      </p:sp>
      <p:grpSp>
        <p:nvGrpSpPr>
          <p:cNvPr id="7" name="Group 6"/>
          <p:cNvGrpSpPr/>
          <p:nvPr>
            <p:custDataLst>
              <p:tags r:id="rId2"/>
            </p:custDataLst>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7"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a:solidFill>
                    <a:schemeClr val="bg1">
                      <a:lumMod val="50000"/>
                    </a:schemeClr>
                  </a:solidFill>
                  <a:latin typeface="Arial Narrow"/>
                  <a:cs typeface="Arial Narrow"/>
                </a:rPr>
                <a:t>Menu </a:t>
              </a:r>
            </a:p>
            <a:p>
              <a:pPr algn="ctr">
                <a:lnSpc>
                  <a:spcPct val="90000"/>
                </a:lnSpc>
              </a:pPr>
              <a:r>
                <a:rPr lang="en-US">
                  <a:solidFill>
                    <a:schemeClr val="bg1">
                      <a:lumMod val="50000"/>
                    </a:schemeClr>
                  </a:solidFill>
                  <a:latin typeface="Arial Narrow"/>
                  <a:cs typeface="Arial Narrow"/>
                </a:rPr>
                <a:t>du jour!</a:t>
              </a:r>
            </a:p>
          </p:txBody>
        </p:sp>
      </p:grpSp>
      <p:sp>
        <p:nvSpPr>
          <p:cNvPr id="3" name="Slide Number Placeholder 2"/>
          <p:cNvSpPr>
            <a:spLocks noGrp="1"/>
          </p:cNvSpPr>
          <p:nvPr>
            <p:ph type="sldNum" sz="quarter" idx="4"/>
            <p:custDataLst>
              <p:tags r:id="rId3"/>
            </p:custDataLst>
          </p:nvPr>
        </p:nvSpPr>
        <p:spPr/>
        <p:txBody>
          <a:bodyPr/>
          <a:lstStyle/>
          <a:p>
            <a:fld id="{F0591563-C936-C24A-B817-5B070095CD79}" type="slidenum">
              <a:rPr lang="fr-FR" smtClean="0"/>
              <a:pPr/>
              <a:t>2</a:t>
            </a:fld>
            <a:endParaRPr lang="fr-FR"/>
          </a:p>
        </p:txBody>
      </p:sp>
      <p:sp>
        <p:nvSpPr>
          <p:cNvPr id="10" name="Rectangle 1"/>
          <p:cNvSpPr txBox="1">
            <a:spLocks noChangeArrowheads="1"/>
          </p:cNvSpPr>
          <p:nvPr>
            <p:custDataLst>
              <p:tags r:id="rId4"/>
            </p:custDataLst>
          </p:nvPr>
        </p:nvSpPr>
        <p:spPr bwMode="auto">
          <a:xfrm>
            <a:off x="887518" y="678753"/>
            <a:ext cx="8004962" cy="8640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r" rtl="0" eaLnBrk="0" fontAlgn="base" hangingPunct="0">
              <a:lnSpc>
                <a:spcPts val="4580"/>
              </a:lnSpc>
              <a:spcBef>
                <a:spcPct val="0"/>
              </a:spcBef>
              <a:spcAft>
                <a:spcPct val="0"/>
              </a:spcAft>
              <a:defRPr sz="4000" b="1">
                <a:solidFill>
                  <a:srgbClr val="000099"/>
                </a:solidFill>
                <a:effectLst>
                  <a:outerShdw blurRad="38100" dist="38100" dir="2700000" algn="tl">
                    <a:srgbClr val="000000">
                      <a:alpha val="43137"/>
                    </a:srgbClr>
                  </a:outerShdw>
                </a:effectLst>
                <a:latin typeface="Arial Narrow" pitchFamily="34" charset="0"/>
                <a:ea typeface="+mj-ea"/>
                <a:cs typeface="Arial Narrow" pitchFamily="34" charset="0"/>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tabLst>
                <a:tab pos="3225800" algn="l"/>
              </a:tabLst>
            </a:pPr>
            <a:r>
              <a:rPr lang="fr-FR" kern="0" dirty="0">
                <a:solidFill>
                  <a:srgbClr val="008000"/>
                </a:solidFill>
                <a:effectLst/>
                <a:latin typeface="+mn-lt"/>
              </a:rPr>
              <a:t>Contenu</a:t>
            </a:r>
          </a:p>
        </p:txBody>
      </p:sp>
    </p:spTree>
    <p:extLst>
      <p:ext uri="{BB962C8B-B14F-4D97-AF65-F5344CB8AC3E}">
        <p14:creationId xmlns:p14="http://schemas.microsoft.com/office/powerpoint/2010/main" val="4109936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344488" y="1519701"/>
            <a:ext cx="1605407" cy="757130"/>
          </a:xfrm>
          <a:prstGeom prst="rect">
            <a:avLst/>
          </a:prstGeom>
          <a:noFill/>
        </p:spPr>
        <p:txBody>
          <a:bodyPr wrap="square" rtlCol="0">
            <a:spAutoFit/>
          </a:bodyPr>
          <a:lstStyle/>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p:txBody>
      </p:sp>
      <p:sp>
        <p:nvSpPr>
          <p:cNvPr id="5" name="ZoneTexte 4">
            <a:extLst>
              <a:ext uri="{FF2B5EF4-FFF2-40B4-BE49-F238E27FC236}">
                <a16:creationId xmlns:a16="http://schemas.microsoft.com/office/drawing/2014/main" id="{A73C2751-C3FD-42C6-AA4D-8105E9C395AE}"/>
              </a:ext>
            </a:extLst>
          </p:cNvPr>
          <p:cNvSpPr txBox="1"/>
          <p:nvPr/>
        </p:nvSpPr>
        <p:spPr>
          <a:xfrm>
            <a:off x="4499992" y="2276832"/>
            <a:ext cx="3816424" cy="1837426"/>
          </a:xfrm>
          <a:prstGeom prst="rect">
            <a:avLst/>
          </a:prstGeom>
          <a:noFill/>
        </p:spPr>
        <p:txBody>
          <a:bodyPr wrap="square">
            <a:spAutoFit/>
          </a:bodyPr>
          <a:lstStyle/>
          <a:p>
            <a:pPr algn="l"/>
            <a:r>
              <a:rPr lang="fr-FR" altLang="fr-FR" sz="1800" dirty="0">
                <a:solidFill>
                  <a:srgbClr val="002060"/>
                </a:solidFill>
              </a:rPr>
              <a:t>Maintenant à vous ! Identifiez le niveau de maturité de votre </a:t>
            </a:r>
            <a:r>
              <a:rPr lang="fr-FR" altLang="fr-FR" dirty="0">
                <a:solidFill>
                  <a:srgbClr val="002060"/>
                </a:solidFill>
              </a:rPr>
              <a:t>f</a:t>
            </a:r>
            <a:r>
              <a:rPr lang="fr-FR" altLang="fr-FR" sz="1800" dirty="0">
                <a:solidFill>
                  <a:srgbClr val="002060"/>
                </a:solidFill>
              </a:rPr>
              <a:t>onction achat en utilisant l’un des trois modèles proposés. Justifiez votre analyse et proposez des axes de progrès sur 3 ans. </a:t>
            </a:r>
            <a:r>
              <a:rPr lang="fr-FR" altLang="fr-FR" sz="1800" dirty="0"/>
              <a:t>innovation</a:t>
            </a:r>
          </a:p>
        </p:txBody>
      </p:sp>
      <p:pic>
        <p:nvPicPr>
          <p:cNvPr id="1026" name="Picture 2" descr="Comment évaluer la maturité de sa fonction achat ?">
            <a:extLst>
              <a:ext uri="{FF2B5EF4-FFF2-40B4-BE49-F238E27FC236}">
                <a16:creationId xmlns:a16="http://schemas.microsoft.com/office/drawing/2014/main" id="{650B2BE7-F480-445C-A765-D1B14CD59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2141097"/>
            <a:ext cx="3995936" cy="199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57510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344488" y="1519701"/>
            <a:ext cx="1605407" cy="757130"/>
          </a:xfrm>
          <a:prstGeom prst="rect">
            <a:avLst/>
          </a:prstGeom>
          <a:noFill/>
        </p:spPr>
        <p:txBody>
          <a:bodyPr wrap="square" rtlCol="0">
            <a:spAutoFit/>
          </a:bodyPr>
          <a:lstStyle/>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p:txBody>
      </p:sp>
      <p:pic>
        <p:nvPicPr>
          <p:cNvPr id="3074" name="Picture 2" descr="Les stades de développement d&amp;#39;activité d&amp;#39;achats">
            <a:extLst>
              <a:ext uri="{FF2B5EF4-FFF2-40B4-BE49-F238E27FC236}">
                <a16:creationId xmlns:a16="http://schemas.microsoft.com/office/drawing/2014/main" id="{A8D46020-86B5-4FA9-BA65-663C0DA21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04864"/>
            <a:ext cx="3456384" cy="172819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A73C2751-C3FD-42C6-AA4D-8105E9C395AE}"/>
              </a:ext>
            </a:extLst>
          </p:cNvPr>
          <p:cNvSpPr txBox="1"/>
          <p:nvPr/>
        </p:nvSpPr>
        <p:spPr>
          <a:xfrm>
            <a:off x="4499992" y="2276832"/>
            <a:ext cx="3816424" cy="1089529"/>
          </a:xfrm>
          <a:prstGeom prst="rect">
            <a:avLst/>
          </a:prstGeom>
          <a:noFill/>
        </p:spPr>
        <p:txBody>
          <a:bodyPr wrap="square">
            <a:spAutoFit/>
          </a:bodyPr>
          <a:lstStyle/>
          <a:p>
            <a:pPr algn="l"/>
            <a:r>
              <a:rPr lang="fr-FR" altLang="fr-FR" sz="1800" dirty="0">
                <a:solidFill>
                  <a:srgbClr val="002060"/>
                </a:solidFill>
              </a:rPr>
              <a:t>2 - Les contributions attendues : </a:t>
            </a:r>
            <a:r>
              <a:rPr lang="fr-FR" altLang="fr-FR" sz="1800" dirty="0" err="1">
                <a:solidFill>
                  <a:srgbClr val="002060"/>
                </a:solidFill>
              </a:rPr>
              <a:t>savings</a:t>
            </a:r>
            <a:r>
              <a:rPr lang="fr-FR" altLang="fr-FR" sz="1800" dirty="0">
                <a:solidFill>
                  <a:srgbClr val="002060"/>
                </a:solidFill>
              </a:rPr>
              <a:t>, responsabilité sociale, sociétale et environnementale. </a:t>
            </a:r>
            <a:r>
              <a:rPr lang="fr-FR" altLang="fr-FR" sz="1800" dirty="0"/>
              <a:t>innovation</a:t>
            </a:r>
          </a:p>
        </p:txBody>
      </p:sp>
    </p:spTree>
    <p:extLst>
      <p:ext uri="{BB962C8B-B14F-4D97-AF65-F5344CB8AC3E}">
        <p14:creationId xmlns:p14="http://schemas.microsoft.com/office/powerpoint/2010/main" val="201492697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344488" y="1519701"/>
            <a:ext cx="1605407" cy="757130"/>
          </a:xfrm>
          <a:prstGeom prst="rect">
            <a:avLst/>
          </a:prstGeom>
          <a:noFill/>
        </p:spPr>
        <p:txBody>
          <a:bodyPr wrap="square" rtlCol="0">
            <a:spAutoFit/>
          </a:bodyPr>
          <a:lstStyle/>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p:txBody>
      </p:sp>
      <p:sp>
        <p:nvSpPr>
          <p:cNvPr id="2" name="ZoneTexte 1">
            <a:extLst>
              <a:ext uri="{FF2B5EF4-FFF2-40B4-BE49-F238E27FC236}">
                <a16:creationId xmlns:a16="http://schemas.microsoft.com/office/drawing/2014/main" id="{CBF0EBA0-7F7F-4681-BF37-7D1639CF3861}"/>
              </a:ext>
            </a:extLst>
          </p:cNvPr>
          <p:cNvSpPr txBox="1"/>
          <p:nvPr/>
        </p:nvSpPr>
        <p:spPr>
          <a:xfrm>
            <a:off x="251521" y="908720"/>
            <a:ext cx="7416824" cy="341632"/>
          </a:xfrm>
          <a:prstGeom prst="rect">
            <a:avLst/>
          </a:prstGeom>
          <a:noFill/>
        </p:spPr>
        <p:txBody>
          <a:bodyPr wrap="square" rtlCol="0">
            <a:spAutoFit/>
          </a:bodyPr>
          <a:lstStyle/>
          <a:p>
            <a:r>
              <a:rPr lang="fr-FR" dirty="0">
                <a:solidFill>
                  <a:srgbClr val="002060"/>
                </a:solidFill>
                <a:latin typeface="Arial Narrow" panose="020B0606020202030204" pitchFamily="34" charset="0"/>
              </a:rPr>
              <a:t>La contribution financière : les économies (</a:t>
            </a:r>
            <a:r>
              <a:rPr lang="fr-FR" dirty="0" err="1">
                <a:solidFill>
                  <a:srgbClr val="002060"/>
                </a:solidFill>
                <a:latin typeface="Arial Narrow" panose="020B0606020202030204" pitchFamily="34" charset="0"/>
              </a:rPr>
              <a:t>savings</a:t>
            </a:r>
            <a:r>
              <a:rPr lang="fr-FR" dirty="0">
                <a:solidFill>
                  <a:srgbClr val="002060"/>
                </a:solidFill>
              </a:rPr>
              <a:t>)</a:t>
            </a:r>
          </a:p>
        </p:txBody>
      </p:sp>
      <p:sp>
        <p:nvSpPr>
          <p:cNvPr id="4" name="ZoneTexte 3">
            <a:extLst>
              <a:ext uri="{FF2B5EF4-FFF2-40B4-BE49-F238E27FC236}">
                <a16:creationId xmlns:a16="http://schemas.microsoft.com/office/drawing/2014/main" id="{B612070C-82C2-4AE3-9AE7-25FD4E112F4F}"/>
              </a:ext>
            </a:extLst>
          </p:cNvPr>
          <p:cNvSpPr txBox="1"/>
          <p:nvPr/>
        </p:nvSpPr>
        <p:spPr>
          <a:xfrm>
            <a:off x="251521" y="1340768"/>
            <a:ext cx="8892479" cy="2834622"/>
          </a:xfrm>
          <a:prstGeom prst="rect">
            <a:avLst/>
          </a:prstGeom>
          <a:noFill/>
        </p:spPr>
        <p:txBody>
          <a:bodyPr wrap="square" rtlCol="0">
            <a:spAutoFit/>
          </a:bodyPr>
          <a:lstStyle/>
          <a:p>
            <a:pPr marL="285750" indent="-285750" algn="l">
              <a:buFont typeface="Arial" panose="020B0604020202020204" pitchFamily="34" charset="0"/>
              <a:buChar char="•"/>
            </a:pPr>
            <a:r>
              <a:rPr lang="fr-FR" b="0" dirty="0">
                <a:solidFill>
                  <a:srgbClr val="000000"/>
                </a:solidFill>
                <a:latin typeface="Arial Narrow" panose="020B0606020202030204" pitchFamily="34" charset="0"/>
              </a:rPr>
              <a:t>Tout d’abord, il faut comprendre que les dépenses achats représentent une masse financière très importante dans les entreprises.</a:t>
            </a:r>
          </a:p>
          <a:p>
            <a:pPr algn="l"/>
            <a:r>
              <a:rPr lang="fr-FR" b="0" dirty="0">
                <a:solidFill>
                  <a:srgbClr val="000000"/>
                </a:solidFill>
                <a:latin typeface="Arial Narrow" panose="020B0606020202030204" pitchFamily="34" charset="0"/>
              </a:rPr>
              <a:t>                                                                       % des dépenses achats dans le CA (chiffre d’affaires)</a:t>
            </a:r>
          </a:p>
          <a:p>
            <a:pPr marL="285750" indent="-285750" algn="l">
              <a:buFont typeface="Arial" panose="020B0604020202020204" pitchFamily="34" charset="0"/>
              <a:buChar char="•"/>
            </a:pPr>
            <a:endParaRPr lang="fr-FR" b="0" dirty="0">
              <a:solidFill>
                <a:srgbClr val="000000"/>
              </a:solidFill>
              <a:latin typeface="Arial Narrow" panose="020B0606020202030204" pitchFamily="34" charset="0"/>
            </a:endParaRPr>
          </a:p>
          <a:p>
            <a:pPr algn="l"/>
            <a:endParaRPr lang="fr-FR" b="0" dirty="0">
              <a:solidFill>
                <a:srgbClr val="000000"/>
              </a:solidFill>
              <a:latin typeface="Arial Narrow" panose="020B0606020202030204" pitchFamily="34" charset="0"/>
            </a:endParaRPr>
          </a:p>
          <a:p>
            <a:pPr algn="l"/>
            <a:r>
              <a:rPr lang="fr-FR" b="0" dirty="0">
                <a:solidFill>
                  <a:srgbClr val="000000"/>
                </a:solidFill>
                <a:latin typeface="Arial Narrow" panose="020B0606020202030204" pitchFamily="34" charset="0"/>
              </a:rPr>
              <a:t>      </a:t>
            </a:r>
          </a:p>
          <a:p>
            <a:pPr algn="l"/>
            <a:endParaRPr lang="fr-FR" b="0" dirty="0">
              <a:solidFill>
                <a:srgbClr val="000000"/>
              </a:solidFill>
              <a:latin typeface="Arial Narrow" panose="020B0606020202030204" pitchFamily="34" charset="0"/>
            </a:endParaRPr>
          </a:p>
          <a:p>
            <a:pPr algn="l"/>
            <a:endParaRPr lang="fr-FR" b="0" dirty="0">
              <a:solidFill>
                <a:srgbClr val="000000"/>
              </a:solidFill>
              <a:latin typeface="Arial Narrow" panose="020B0606020202030204" pitchFamily="34" charset="0"/>
            </a:endParaRPr>
          </a:p>
          <a:p>
            <a:pPr algn="l"/>
            <a:r>
              <a:rPr lang="fr-FR" b="0" dirty="0">
                <a:solidFill>
                  <a:srgbClr val="000000"/>
                </a:solidFill>
                <a:latin typeface="Arial Narrow" panose="020B0606020202030204" pitchFamily="34" charset="0"/>
              </a:rPr>
              <a:t>      </a:t>
            </a:r>
          </a:p>
          <a:p>
            <a:pPr algn="l"/>
            <a:r>
              <a:rPr lang="fr-FR" b="0" dirty="0">
                <a:solidFill>
                  <a:srgbClr val="000000"/>
                </a:solidFill>
                <a:latin typeface="Arial Narrow" panose="020B0606020202030204" pitchFamily="34" charset="0"/>
              </a:rPr>
              <a:t>      </a:t>
            </a:r>
            <a:r>
              <a:rPr lang="fr-FR" b="1" dirty="0"/>
              <a:t>Service</a:t>
            </a:r>
          </a:p>
          <a:p>
            <a:pPr algn="l"/>
            <a:endParaRPr lang="fr-FR" b="0" dirty="0">
              <a:solidFill>
                <a:srgbClr val="000000"/>
              </a:solidFill>
              <a:latin typeface="Arial Narrow" panose="020B0606020202030204" pitchFamily="34" charset="0"/>
            </a:endParaRPr>
          </a:p>
        </p:txBody>
      </p:sp>
      <p:graphicFrame>
        <p:nvGraphicFramePr>
          <p:cNvPr id="14" name="Diagramme 13">
            <a:extLst>
              <a:ext uri="{FF2B5EF4-FFF2-40B4-BE49-F238E27FC236}">
                <a16:creationId xmlns:a16="http://schemas.microsoft.com/office/drawing/2014/main" id="{2351EDDB-D42F-49B5-8202-0349C34FBE6E}"/>
              </a:ext>
            </a:extLst>
          </p:cNvPr>
          <p:cNvGraphicFramePr/>
          <p:nvPr>
            <p:extLst>
              <p:ext uri="{D42A27DB-BD31-4B8C-83A1-F6EECF244321}">
                <p14:modId xmlns:p14="http://schemas.microsoft.com/office/powerpoint/2010/main" val="1960756771"/>
              </p:ext>
            </p:extLst>
          </p:nvPr>
        </p:nvGraphicFramePr>
        <p:xfrm>
          <a:off x="1691680" y="2060849"/>
          <a:ext cx="5688632"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257465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344488" y="1519701"/>
            <a:ext cx="1605407" cy="757130"/>
          </a:xfrm>
          <a:prstGeom prst="rect">
            <a:avLst/>
          </a:prstGeom>
          <a:noFill/>
        </p:spPr>
        <p:txBody>
          <a:bodyPr wrap="square" rtlCol="0">
            <a:spAutoFit/>
          </a:bodyPr>
          <a:lstStyle/>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p:txBody>
      </p:sp>
      <p:sp>
        <p:nvSpPr>
          <p:cNvPr id="2" name="ZoneTexte 1">
            <a:extLst>
              <a:ext uri="{FF2B5EF4-FFF2-40B4-BE49-F238E27FC236}">
                <a16:creationId xmlns:a16="http://schemas.microsoft.com/office/drawing/2014/main" id="{CBF0EBA0-7F7F-4681-BF37-7D1639CF3861}"/>
              </a:ext>
            </a:extLst>
          </p:cNvPr>
          <p:cNvSpPr txBox="1"/>
          <p:nvPr/>
        </p:nvSpPr>
        <p:spPr>
          <a:xfrm>
            <a:off x="251521" y="908720"/>
            <a:ext cx="7416824" cy="341632"/>
          </a:xfrm>
          <a:prstGeom prst="rect">
            <a:avLst/>
          </a:prstGeom>
          <a:noFill/>
        </p:spPr>
        <p:txBody>
          <a:bodyPr wrap="square" rtlCol="0">
            <a:spAutoFit/>
          </a:bodyPr>
          <a:lstStyle/>
          <a:p>
            <a:r>
              <a:rPr lang="fr-FR" dirty="0">
                <a:solidFill>
                  <a:srgbClr val="002060"/>
                </a:solidFill>
                <a:latin typeface="Arial Narrow" panose="020B0606020202030204" pitchFamily="34" charset="0"/>
              </a:rPr>
              <a:t>La contribution financière : les économies (</a:t>
            </a:r>
            <a:r>
              <a:rPr lang="fr-FR" dirty="0" err="1">
                <a:solidFill>
                  <a:srgbClr val="002060"/>
                </a:solidFill>
                <a:latin typeface="Arial Narrow" panose="020B0606020202030204" pitchFamily="34" charset="0"/>
              </a:rPr>
              <a:t>savings</a:t>
            </a:r>
            <a:r>
              <a:rPr lang="fr-FR" dirty="0">
                <a:solidFill>
                  <a:srgbClr val="002060"/>
                </a:solidFill>
              </a:rPr>
              <a:t>)</a:t>
            </a:r>
          </a:p>
        </p:txBody>
      </p:sp>
      <p:sp>
        <p:nvSpPr>
          <p:cNvPr id="4" name="ZoneTexte 3">
            <a:extLst>
              <a:ext uri="{FF2B5EF4-FFF2-40B4-BE49-F238E27FC236}">
                <a16:creationId xmlns:a16="http://schemas.microsoft.com/office/drawing/2014/main" id="{B612070C-82C2-4AE3-9AE7-25FD4E112F4F}"/>
              </a:ext>
            </a:extLst>
          </p:cNvPr>
          <p:cNvSpPr txBox="1"/>
          <p:nvPr/>
        </p:nvSpPr>
        <p:spPr>
          <a:xfrm>
            <a:off x="251521" y="1340768"/>
            <a:ext cx="8892479" cy="2585323"/>
          </a:xfrm>
          <a:prstGeom prst="rect">
            <a:avLst/>
          </a:prstGeom>
          <a:noFill/>
        </p:spPr>
        <p:txBody>
          <a:bodyPr wrap="square" rtlCol="0">
            <a:spAutoFit/>
          </a:bodyPr>
          <a:lstStyle/>
          <a:p>
            <a:pPr marL="285750" indent="-285750" algn="l">
              <a:buFont typeface="Arial" panose="020B0604020202020204" pitchFamily="34" charset="0"/>
              <a:buChar char="•"/>
            </a:pPr>
            <a:r>
              <a:rPr lang="fr-FR" b="0" dirty="0">
                <a:solidFill>
                  <a:srgbClr val="000000"/>
                </a:solidFill>
                <a:latin typeface="Arial Narrow" panose="020B0606020202030204" pitchFamily="34" charset="0"/>
              </a:rPr>
              <a:t>Nous pouvons constater que les achats impactent fortement la marge brute des entreprises :</a:t>
            </a:r>
          </a:p>
          <a:p>
            <a:pPr marL="285750" indent="-285750" algn="l">
              <a:buFont typeface="Arial" panose="020B0604020202020204" pitchFamily="34" charset="0"/>
              <a:buChar char="•"/>
            </a:pPr>
            <a:endParaRPr lang="fr-FR" b="0" dirty="0">
              <a:solidFill>
                <a:srgbClr val="000000"/>
              </a:solidFill>
              <a:latin typeface="Arial Narrow" panose="020B0606020202030204" pitchFamily="34" charset="0"/>
            </a:endParaRPr>
          </a:p>
          <a:p>
            <a:pPr algn="l"/>
            <a:r>
              <a:rPr lang="fr-FR" b="0" dirty="0">
                <a:solidFill>
                  <a:srgbClr val="000000"/>
                </a:solidFill>
                <a:latin typeface="Arial Narrow" panose="020B0606020202030204" pitchFamily="34" charset="0"/>
              </a:rPr>
              <a:t>                                            </a:t>
            </a:r>
          </a:p>
          <a:p>
            <a:pPr algn="l"/>
            <a:endParaRPr lang="fr-FR" b="0" dirty="0">
              <a:solidFill>
                <a:srgbClr val="000000"/>
              </a:solidFill>
              <a:latin typeface="Arial Narrow" panose="020B0606020202030204" pitchFamily="34" charset="0"/>
            </a:endParaRPr>
          </a:p>
          <a:p>
            <a:pPr algn="l"/>
            <a:r>
              <a:rPr lang="fr-FR" b="0" dirty="0">
                <a:solidFill>
                  <a:srgbClr val="000000"/>
                </a:solidFill>
                <a:latin typeface="Arial Narrow" panose="020B0606020202030204" pitchFamily="34" charset="0"/>
              </a:rPr>
              <a:t>      </a:t>
            </a:r>
          </a:p>
          <a:p>
            <a:pPr algn="l"/>
            <a:endParaRPr lang="fr-FR" b="0" dirty="0">
              <a:solidFill>
                <a:srgbClr val="000000"/>
              </a:solidFill>
              <a:latin typeface="Arial Narrow" panose="020B0606020202030204" pitchFamily="34" charset="0"/>
            </a:endParaRPr>
          </a:p>
          <a:p>
            <a:pPr algn="l"/>
            <a:endParaRPr lang="fr-FR" b="0" dirty="0">
              <a:solidFill>
                <a:srgbClr val="000000"/>
              </a:solidFill>
              <a:latin typeface="Arial Narrow" panose="020B0606020202030204" pitchFamily="34" charset="0"/>
            </a:endParaRPr>
          </a:p>
          <a:p>
            <a:pPr algn="l"/>
            <a:r>
              <a:rPr lang="fr-FR" b="0" dirty="0">
                <a:solidFill>
                  <a:srgbClr val="000000"/>
                </a:solidFill>
                <a:latin typeface="Arial Narrow" panose="020B0606020202030204" pitchFamily="34" charset="0"/>
              </a:rPr>
              <a:t>      </a:t>
            </a:r>
          </a:p>
          <a:p>
            <a:pPr algn="l"/>
            <a:r>
              <a:rPr lang="fr-FR" b="0" dirty="0">
                <a:solidFill>
                  <a:srgbClr val="000000"/>
                </a:solidFill>
                <a:latin typeface="Arial Narrow" panose="020B0606020202030204" pitchFamily="34" charset="0"/>
              </a:rPr>
              <a:t>      </a:t>
            </a:r>
            <a:r>
              <a:rPr lang="fr-FR" b="1" dirty="0"/>
              <a:t>Service</a:t>
            </a:r>
          </a:p>
          <a:p>
            <a:pPr algn="l"/>
            <a:endParaRPr lang="fr-FR" b="0" dirty="0">
              <a:solidFill>
                <a:srgbClr val="000000"/>
              </a:solidFill>
              <a:latin typeface="Arial Narrow" panose="020B0606020202030204" pitchFamily="34" charset="0"/>
            </a:endParaRPr>
          </a:p>
        </p:txBody>
      </p:sp>
      <p:sp>
        <p:nvSpPr>
          <p:cNvPr id="6" name="Rectangle 5">
            <a:extLst>
              <a:ext uri="{FF2B5EF4-FFF2-40B4-BE49-F238E27FC236}">
                <a16:creationId xmlns:a16="http://schemas.microsoft.com/office/drawing/2014/main" id="{35A94105-09C5-45AB-A65F-F5A5E2DDC44A}"/>
              </a:ext>
            </a:extLst>
          </p:cNvPr>
          <p:cNvSpPr/>
          <p:nvPr/>
        </p:nvSpPr>
        <p:spPr bwMode="auto">
          <a:xfrm>
            <a:off x="539552" y="1916832"/>
            <a:ext cx="3168352" cy="1728192"/>
          </a:xfrm>
          <a:prstGeom prst="rect">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panose="020B0604020202020204" pitchFamily="34" charset="0"/>
              </a:rPr>
              <a:t>Chiffre d’affaires</a:t>
            </a:r>
            <a:endParaRPr lang="fr-FR" dirty="0"/>
          </a:p>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panose="020B0604020202020204" pitchFamily="34" charset="0"/>
              </a:rPr>
              <a:t>-</a:t>
            </a:r>
            <a:endParaRPr lang="fr-FR" dirty="0"/>
          </a:p>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panose="020B0604020202020204" pitchFamily="34" charset="0"/>
              </a:rPr>
              <a:t>Achats</a:t>
            </a:r>
          </a:p>
          <a:p>
            <a:pPr marL="0" marR="0" indent="0" algn="ctr" defTabSz="914400" rtl="0" eaLnBrk="0" fontAlgn="base" latinLnBrk="0" hangingPunct="0">
              <a:lnSpc>
                <a:spcPct val="90000"/>
              </a:lnSpc>
              <a:spcBef>
                <a:spcPct val="0"/>
              </a:spcBef>
              <a:spcAft>
                <a:spcPct val="0"/>
              </a:spcAft>
              <a:buClrTx/>
              <a:buSzTx/>
              <a:buFontTx/>
              <a:buNone/>
              <a:tabLst/>
            </a:pPr>
            <a:r>
              <a:rPr lang="fr-FR" dirty="0"/>
              <a:t>=</a:t>
            </a:r>
          </a:p>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panose="020B0604020202020204" pitchFamily="34" charset="0"/>
              </a:rPr>
              <a:t>Marge brute</a:t>
            </a:r>
          </a:p>
        </p:txBody>
      </p:sp>
      <p:sp>
        <p:nvSpPr>
          <p:cNvPr id="7" name="ZoneTexte 6">
            <a:extLst>
              <a:ext uri="{FF2B5EF4-FFF2-40B4-BE49-F238E27FC236}">
                <a16:creationId xmlns:a16="http://schemas.microsoft.com/office/drawing/2014/main" id="{2FF6B8DE-D489-461B-9E5D-A9BFB1C17AF1}"/>
              </a:ext>
            </a:extLst>
          </p:cNvPr>
          <p:cNvSpPr txBox="1"/>
          <p:nvPr/>
        </p:nvSpPr>
        <p:spPr>
          <a:xfrm>
            <a:off x="4139953" y="1916832"/>
            <a:ext cx="3960440" cy="2114425"/>
          </a:xfrm>
          <a:prstGeom prst="rect">
            <a:avLst/>
          </a:prstGeom>
          <a:noFill/>
        </p:spPr>
        <p:txBody>
          <a:bodyPr wrap="square" rtlCol="0">
            <a:spAutoFit/>
          </a:bodyPr>
          <a:lstStyle/>
          <a:p>
            <a:pPr marL="285750" indent="-285750" algn="l">
              <a:buFont typeface="Arial" panose="020B0604020202020204" pitchFamily="34" charset="0"/>
              <a:buChar char="•"/>
            </a:pPr>
            <a:r>
              <a:rPr lang="fr-FR" sz="1600" b="0" dirty="0">
                <a:solidFill>
                  <a:srgbClr val="000000"/>
                </a:solidFill>
                <a:latin typeface="Arial Narrow" panose="020B0606020202030204" pitchFamily="34" charset="0"/>
              </a:rPr>
              <a:t>Ainsi, pour augmenter la marge brute, il y a deux solutions: soit augmenter le CA soit optimiser le montant des achats.</a:t>
            </a:r>
          </a:p>
          <a:p>
            <a:pPr marL="285750" indent="-285750" algn="l">
              <a:buFont typeface="Arial" panose="020B0604020202020204" pitchFamily="34" charset="0"/>
              <a:buChar char="•"/>
            </a:pPr>
            <a:r>
              <a:rPr lang="fr-FR" sz="1600" b="0" dirty="0">
                <a:solidFill>
                  <a:srgbClr val="000000"/>
                </a:solidFill>
                <a:latin typeface="Arial Narrow" panose="020B0606020202030204" pitchFamily="34" charset="0"/>
              </a:rPr>
              <a:t>Pour augmenter la marge brute avec u montant des achats constants, il faut réaliser plus 10% de CA. En optimisant les achats pour obtenir les mêmes résultats, il faut réaliser 1% d’économies (</a:t>
            </a:r>
            <a:r>
              <a:rPr lang="fr-FR" sz="1600" b="0" dirty="0" err="1">
                <a:solidFill>
                  <a:srgbClr val="000000"/>
                </a:solidFill>
                <a:latin typeface="Arial Narrow" panose="020B0606020202030204" pitchFamily="34" charset="0"/>
              </a:rPr>
              <a:t>savings</a:t>
            </a:r>
            <a:r>
              <a:rPr lang="fr-FR" sz="1600" b="0" dirty="0">
                <a:solidFill>
                  <a:srgbClr val="000000"/>
                </a:solidFill>
                <a:latin typeface="Arial Narrow" panose="020B0606020202030204" pitchFamily="34" charset="0"/>
              </a:rPr>
              <a:t>).</a:t>
            </a:r>
          </a:p>
          <a:p>
            <a:pPr marL="285750" indent="-285750" algn="l">
              <a:buFont typeface="Arial" panose="020B0604020202020204" pitchFamily="34" charset="0"/>
              <a:buChar char="•"/>
            </a:pPr>
            <a:endParaRPr lang="fr-FR" dirty="0"/>
          </a:p>
        </p:txBody>
      </p:sp>
    </p:spTree>
    <p:extLst>
      <p:ext uri="{BB962C8B-B14F-4D97-AF65-F5344CB8AC3E}">
        <p14:creationId xmlns:p14="http://schemas.microsoft.com/office/powerpoint/2010/main" val="39802694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344488" y="1519701"/>
            <a:ext cx="1605407" cy="757130"/>
          </a:xfrm>
          <a:prstGeom prst="rect">
            <a:avLst/>
          </a:prstGeom>
          <a:noFill/>
        </p:spPr>
        <p:txBody>
          <a:bodyPr wrap="square" rtlCol="0">
            <a:spAutoFit/>
          </a:bodyPr>
          <a:lstStyle/>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p:txBody>
      </p:sp>
      <p:sp>
        <p:nvSpPr>
          <p:cNvPr id="2" name="ZoneTexte 1">
            <a:extLst>
              <a:ext uri="{FF2B5EF4-FFF2-40B4-BE49-F238E27FC236}">
                <a16:creationId xmlns:a16="http://schemas.microsoft.com/office/drawing/2014/main" id="{CBF0EBA0-7F7F-4681-BF37-7D1639CF3861}"/>
              </a:ext>
            </a:extLst>
          </p:cNvPr>
          <p:cNvSpPr txBox="1"/>
          <p:nvPr/>
        </p:nvSpPr>
        <p:spPr>
          <a:xfrm>
            <a:off x="251521" y="908720"/>
            <a:ext cx="7416824" cy="341632"/>
          </a:xfrm>
          <a:prstGeom prst="rect">
            <a:avLst/>
          </a:prstGeom>
          <a:noFill/>
        </p:spPr>
        <p:txBody>
          <a:bodyPr wrap="square" rtlCol="0">
            <a:spAutoFit/>
          </a:bodyPr>
          <a:lstStyle/>
          <a:p>
            <a:r>
              <a:rPr lang="fr-FR" dirty="0">
                <a:solidFill>
                  <a:srgbClr val="002060"/>
                </a:solidFill>
                <a:latin typeface="Arial Narrow" panose="020B0606020202030204" pitchFamily="34" charset="0"/>
              </a:rPr>
              <a:t>La contribution financière : les économies (</a:t>
            </a:r>
            <a:r>
              <a:rPr lang="fr-FR" dirty="0" err="1">
                <a:solidFill>
                  <a:srgbClr val="002060"/>
                </a:solidFill>
                <a:latin typeface="Arial Narrow" panose="020B0606020202030204" pitchFamily="34" charset="0"/>
              </a:rPr>
              <a:t>savings</a:t>
            </a:r>
            <a:r>
              <a:rPr lang="fr-FR" dirty="0">
                <a:solidFill>
                  <a:srgbClr val="002060"/>
                </a:solidFill>
              </a:rPr>
              <a:t>)</a:t>
            </a:r>
          </a:p>
        </p:txBody>
      </p:sp>
      <p:sp>
        <p:nvSpPr>
          <p:cNvPr id="4" name="ZoneTexte 3">
            <a:extLst>
              <a:ext uri="{FF2B5EF4-FFF2-40B4-BE49-F238E27FC236}">
                <a16:creationId xmlns:a16="http://schemas.microsoft.com/office/drawing/2014/main" id="{B612070C-82C2-4AE3-9AE7-25FD4E112F4F}"/>
              </a:ext>
            </a:extLst>
          </p:cNvPr>
          <p:cNvSpPr txBox="1"/>
          <p:nvPr/>
        </p:nvSpPr>
        <p:spPr>
          <a:xfrm>
            <a:off x="251521" y="1340768"/>
            <a:ext cx="8892479" cy="2585323"/>
          </a:xfrm>
          <a:prstGeom prst="rect">
            <a:avLst/>
          </a:prstGeom>
          <a:noFill/>
        </p:spPr>
        <p:txBody>
          <a:bodyPr wrap="square" rtlCol="0">
            <a:spAutoFit/>
          </a:bodyPr>
          <a:lstStyle/>
          <a:p>
            <a:pPr marL="285750" indent="-285750" algn="l">
              <a:buFont typeface="Arial" panose="020B0604020202020204" pitchFamily="34" charset="0"/>
              <a:buChar char="•"/>
            </a:pPr>
            <a:r>
              <a:rPr lang="fr-FR" b="0" dirty="0">
                <a:solidFill>
                  <a:srgbClr val="000000"/>
                </a:solidFill>
                <a:latin typeface="Arial Narrow" panose="020B0606020202030204" pitchFamily="34" charset="0"/>
              </a:rPr>
              <a:t>Nous pouvons constater que les achats impactent fortement la marge brute des entreprises :</a:t>
            </a:r>
          </a:p>
          <a:p>
            <a:pPr marL="285750" indent="-285750" algn="l">
              <a:buFont typeface="Arial" panose="020B0604020202020204" pitchFamily="34" charset="0"/>
              <a:buChar char="•"/>
            </a:pPr>
            <a:endParaRPr lang="fr-FR" b="0" dirty="0">
              <a:solidFill>
                <a:srgbClr val="000000"/>
              </a:solidFill>
              <a:latin typeface="Arial Narrow" panose="020B0606020202030204" pitchFamily="34" charset="0"/>
            </a:endParaRPr>
          </a:p>
          <a:p>
            <a:pPr algn="l"/>
            <a:r>
              <a:rPr lang="fr-FR" b="0" dirty="0">
                <a:solidFill>
                  <a:srgbClr val="000000"/>
                </a:solidFill>
                <a:latin typeface="Arial Narrow" panose="020B0606020202030204" pitchFamily="34" charset="0"/>
              </a:rPr>
              <a:t>                                            </a:t>
            </a:r>
          </a:p>
          <a:p>
            <a:pPr algn="l"/>
            <a:endParaRPr lang="fr-FR" b="0" dirty="0">
              <a:solidFill>
                <a:srgbClr val="000000"/>
              </a:solidFill>
              <a:latin typeface="Arial Narrow" panose="020B0606020202030204" pitchFamily="34" charset="0"/>
            </a:endParaRPr>
          </a:p>
          <a:p>
            <a:pPr algn="l"/>
            <a:r>
              <a:rPr lang="fr-FR" b="0" dirty="0">
                <a:solidFill>
                  <a:srgbClr val="000000"/>
                </a:solidFill>
                <a:latin typeface="Arial Narrow" panose="020B0606020202030204" pitchFamily="34" charset="0"/>
              </a:rPr>
              <a:t>      </a:t>
            </a:r>
          </a:p>
          <a:p>
            <a:pPr algn="l"/>
            <a:endParaRPr lang="fr-FR" b="0" dirty="0">
              <a:solidFill>
                <a:srgbClr val="000000"/>
              </a:solidFill>
              <a:latin typeface="Arial Narrow" panose="020B0606020202030204" pitchFamily="34" charset="0"/>
            </a:endParaRPr>
          </a:p>
          <a:p>
            <a:pPr algn="l"/>
            <a:endParaRPr lang="fr-FR" b="0" dirty="0">
              <a:solidFill>
                <a:srgbClr val="000000"/>
              </a:solidFill>
              <a:latin typeface="Arial Narrow" panose="020B0606020202030204" pitchFamily="34" charset="0"/>
            </a:endParaRPr>
          </a:p>
          <a:p>
            <a:pPr algn="l"/>
            <a:r>
              <a:rPr lang="fr-FR" b="0" dirty="0">
                <a:solidFill>
                  <a:srgbClr val="000000"/>
                </a:solidFill>
                <a:latin typeface="Arial Narrow" panose="020B0606020202030204" pitchFamily="34" charset="0"/>
              </a:rPr>
              <a:t>      </a:t>
            </a:r>
          </a:p>
          <a:p>
            <a:pPr algn="l"/>
            <a:r>
              <a:rPr lang="fr-FR" b="0" dirty="0">
                <a:solidFill>
                  <a:srgbClr val="000000"/>
                </a:solidFill>
                <a:latin typeface="Arial Narrow" panose="020B0606020202030204" pitchFamily="34" charset="0"/>
              </a:rPr>
              <a:t>      </a:t>
            </a:r>
            <a:r>
              <a:rPr lang="fr-FR" b="1" dirty="0"/>
              <a:t>Service</a:t>
            </a:r>
          </a:p>
          <a:p>
            <a:pPr algn="l"/>
            <a:endParaRPr lang="fr-FR" b="0" dirty="0">
              <a:solidFill>
                <a:srgbClr val="000000"/>
              </a:solidFill>
              <a:latin typeface="Arial Narrow" panose="020B0606020202030204" pitchFamily="34" charset="0"/>
            </a:endParaRPr>
          </a:p>
        </p:txBody>
      </p:sp>
      <p:sp>
        <p:nvSpPr>
          <p:cNvPr id="6" name="Rectangle 5">
            <a:extLst>
              <a:ext uri="{FF2B5EF4-FFF2-40B4-BE49-F238E27FC236}">
                <a16:creationId xmlns:a16="http://schemas.microsoft.com/office/drawing/2014/main" id="{35A94105-09C5-45AB-A65F-F5A5E2DDC44A}"/>
              </a:ext>
            </a:extLst>
          </p:cNvPr>
          <p:cNvSpPr/>
          <p:nvPr/>
        </p:nvSpPr>
        <p:spPr bwMode="auto">
          <a:xfrm>
            <a:off x="539552" y="1916832"/>
            <a:ext cx="3168352" cy="1728192"/>
          </a:xfrm>
          <a:prstGeom prst="rect">
            <a:avLst/>
          </a:prstGeom>
          <a:solidFill>
            <a:srgbClr val="00206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panose="020B0604020202020204" pitchFamily="34" charset="0"/>
              </a:rPr>
              <a:t>Chiffre d’affaires</a:t>
            </a:r>
            <a:endParaRPr lang="fr-FR" dirty="0"/>
          </a:p>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panose="020B0604020202020204" pitchFamily="34" charset="0"/>
              </a:rPr>
              <a:t>-</a:t>
            </a:r>
            <a:endParaRPr lang="fr-FR" dirty="0"/>
          </a:p>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panose="020B0604020202020204" pitchFamily="34" charset="0"/>
              </a:rPr>
              <a:t>Achats</a:t>
            </a:r>
          </a:p>
          <a:p>
            <a:pPr marL="0" marR="0" indent="0" algn="ctr" defTabSz="914400" rtl="0" eaLnBrk="0" fontAlgn="base" latinLnBrk="0" hangingPunct="0">
              <a:lnSpc>
                <a:spcPct val="90000"/>
              </a:lnSpc>
              <a:spcBef>
                <a:spcPct val="0"/>
              </a:spcBef>
              <a:spcAft>
                <a:spcPct val="0"/>
              </a:spcAft>
              <a:buClrTx/>
              <a:buSzTx/>
              <a:buFontTx/>
              <a:buNone/>
              <a:tabLst/>
            </a:pPr>
            <a:r>
              <a:rPr lang="fr-FR" dirty="0"/>
              <a:t>=</a:t>
            </a:r>
          </a:p>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panose="020B0604020202020204" pitchFamily="34" charset="0"/>
              </a:rPr>
              <a:t>Marge brute</a:t>
            </a:r>
          </a:p>
        </p:txBody>
      </p:sp>
      <p:sp>
        <p:nvSpPr>
          <p:cNvPr id="7" name="ZoneTexte 6">
            <a:extLst>
              <a:ext uri="{FF2B5EF4-FFF2-40B4-BE49-F238E27FC236}">
                <a16:creationId xmlns:a16="http://schemas.microsoft.com/office/drawing/2014/main" id="{2FF6B8DE-D489-461B-9E5D-A9BFB1C17AF1}"/>
              </a:ext>
            </a:extLst>
          </p:cNvPr>
          <p:cNvSpPr txBox="1"/>
          <p:nvPr/>
        </p:nvSpPr>
        <p:spPr>
          <a:xfrm>
            <a:off x="4139953" y="1916832"/>
            <a:ext cx="3960440" cy="2114425"/>
          </a:xfrm>
          <a:prstGeom prst="rect">
            <a:avLst/>
          </a:prstGeom>
          <a:noFill/>
        </p:spPr>
        <p:txBody>
          <a:bodyPr wrap="square" rtlCol="0">
            <a:spAutoFit/>
          </a:bodyPr>
          <a:lstStyle/>
          <a:p>
            <a:pPr marL="285750" indent="-285750" algn="l">
              <a:buFont typeface="Arial" panose="020B0604020202020204" pitchFamily="34" charset="0"/>
              <a:buChar char="•"/>
            </a:pPr>
            <a:r>
              <a:rPr lang="fr-FR" sz="1600" b="0" dirty="0">
                <a:solidFill>
                  <a:srgbClr val="000000"/>
                </a:solidFill>
                <a:latin typeface="Arial Narrow" panose="020B0606020202030204" pitchFamily="34" charset="0"/>
              </a:rPr>
              <a:t>Ainsi, pour augmenter la marge brute, il y a deux solutions: soit augmenter le CA soit optimiser le montant des achats.</a:t>
            </a:r>
          </a:p>
          <a:p>
            <a:pPr marL="285750" indent="-285750" algn="l">
              <a:buFont typeface="Arial" panose="020B0604020202020204" pitchFamily="34" charset="0"/>
              <a:buChar char="•"/>
            </a:pPr>
            <a:r>
              <a:rPr lang="fr-FR" sz="1600" b="0" dirty="0">
                <a:solidFill>
                  <a:srgbClr val="000000"/>
                </a:solidFill>
                <a:latin typeface="Arial Narrow" panose="020B0606020202030204" pitchFamily="34" charset="0"/>
              </a:rPr>
              <a:t>Pour augmenter la marge brute avec u montant des achats constants, il faut réaliser plus 10% de CA. En optimisant les achats pour obtenir les mêmes résultats, il faut réaliser 1% d’économies (</a:t>
            </a:r>
            <a:r>
              <a:rPr lang="fr-FR" sz="1600" b="0" dirty="0" err="1">
                <a:solidFill>
                  <a:srgbClr val="000000"/>
                </a:solidFill>
                <a:latin typeface="Arial Narrow" panose="020B0606020202030204" pitchFamily="34" charset="0"/>
              </a:rPr>
              <a:t>savings</a:t>
            </a:r>
            <a:r>
              <a:rPr lang="fr-FR" sz="1600" b="0" dirty="0">
                <a:solidFill>
                  <a:srgbClr val="000000"/>
                </a:solidFill>
                <a:latin typeface="Arial Narrow" panose="020B0606020202030204" pitchFamily="34" charset="0"/>
              </a:rPr>
              <a:t>).</a:t>
            </a:r>
          </a:p>
          <a:p>
            <a:pPr marL="285750" indent="-285750" algn="l">
              <a:buFont typeface="Arial" panose="020B0604020202020204" pitchFamily="34" charset="0"/>
              <a:buChar char="•"/>
            </a:pPr>
            <a:endParaRPr lang="fr-FR" dirty="0"/>
          </a:p>
        </p:txBody>
      </p:sp>
    </p:spTree>
    <p:extLst>
      <p:ext uri="{BB962C8B-B14F-4D97-AF65-F5344CB8AC3E}">
        <p14:creationId xmlns:p14="http://schemas.microsoft.com/office/powerpoint/2010/main" val="388593446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344488" y="1519701"/>
            <a:ext cx="1605407" cy="757130"/>
          </a:xfrm>
          <a:prstGeom prst="rect">
            <a:avLst/>
          </a:prstGeom>
          <a:noFill/>
        </p:spPr>
        <p:txBody>
          <a:bodyPr wrap="square" rtlCol="0">
            <a:spAutoFit/>
          </a:bodyPr>
          <a:lstStyle/>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p:txBody>
      </p:sp>
      <p:sp>
        <p:nvSpPr>
          <p:cNvPr id="2" name="ZoneTexte 1">
            <a:extLst>
              <a:ext uri="{FF2B5EF4-FFF2-40B4-BE49-F238E27FC236}">
                <a16:creationId xmlns:a16="http://schemas.microsoft.com/office/drawing/2014/main" id="{CBF0EBA0-7F7F-4681-BF37-7D1639CF3861}"/>
              </a:ext>
            </a:extLst>
          </p:cNvPr>
          <p:cNvSpPr txBox="1"/>
          <p:nvPr/>
        </p:nvSpPr>
        <p:spPr>
          <a:xfrm>
            <a:off x="251521" y="908720"/>
            <a:ext cx="7416824" cy="341632"/>
          </a:xfrm>
          <a:prstGeom prst="rect">
            <a:avLst/>
          </a:prstGeom>
          <a:noFill/>
        </p:spPr>
        <p:txBody>
          <a:bodyPr wrap="square" rtlCol="0">
            <a:spAutoFit/>
          </a:bodyPr>
          <a:lstStyle/>
          <a:p>
            <a:r>
              <a:rPr lang="fr-FR" dirty="0">
                <a:solidFill>
                  <a:srgbClr val="002060"/>
                </a:solidFill>
                <a:latin typeface="Arial Narrow" panose="020B0606020202030204" pitchFamily="34" charset="0"/>
              </a:rPr>
              <a:t>La contribution RSE (responsabilité sociale et environnementale)</a:t>
            </a:r>
            <a:endParaRPr lang="fr-FR" dirty="0">
              <a:solidFill>
                <a:srgbClr val="002060"/>
              </a:solidFill>
            </a:endParaRPr>
          </a:p>
        </p:txBody>
      </p:sp>
      <p:sp>
        <p:nvSpPr>
          <p:cNvPr id="4" name="ZoneTexte 3">
            <a:extLst>
              <a:ext uri="{FF2B5EF4-FFF2-40B4-BE49-F238E27FC236}">
                <a16:creationId xmlns:a16="http://schemas.microsoft.com/office/drawing/2014/main" id="{B612070C-82C2-4AE3-9AE7-25FD4E112F4F}"/>
              </a:ext>
            </a:extLst>
          </p:cNvPr>
          <p:cNvSpPr txBox="1"/>
          <p:nvPr/>
        </p:nvSpPr>
        <p:spPr>
          <a:xfrm>
            <a:off x="251521" y="1340768"/>
            <a:ext cx="8892479" cy="2336024"/>
          </a:xfrm>
          <a:prstGeom prst="rect">
            <a:avLst/>
          </a:prstGeom>
          <a:noFill/>
        </p:spPr>
        <p:txBody>
          <a:bodyPr wrap="square" rtlCol="0">
            <a:spAutoFit/>
          </a:bodyPr>
          <a:lstStyle/>
          <a:p>
            <a:pPr marL="285750" indent="-285750" algn="l">
              <a:buFont typeface="Arial" panose="020B0604020202020204" pitchFamily="34" charset="0"/>
              <a:buChar char="•"/>
            </a:pPr>
            <a:endParaRPr lang="fr-FR" b="0" dirty="0">
              <a:solidFill>
                <a:srgbClr val="000000"/>
              </a:solidFill>
              <a:latin typeface="Arial Narrow" panose="020B0606020202030204" pitchFamily="34" charset="0"/>
            </a:endParaRPr>
          </a:p>
          <a:p>
            <a:pPr algn="l"/>
            <a:r>
              <a:rPr lang="fr-FR" b="0" dirty="0">
                <a:solidFill>
                  <a:srgbClr val="000000"/>
                </a:solidFill>
                <a:latin typeface="Arial Narrow" panose="020B0606020202030204" pitchFamily="34" charset="0"/>
              </a:rPr>
              <a:t>                                            </a:t>
            </a:r>
          </a:p>
          <a:p>
            <a:pPr algn="l"/>
            <a:endParaRPr lang="fr-FR" b="0" dirty="0">
              <a:solidFill>
                <a:srgbClr val="000000"/>
              </a:solidFill>
              <a:latin typeface="Arial Narrow" panose="020B0606020202030204" pitchFamily="34" charset="0"/>
            </a:endParaRPr>
          </a:p>
          <a:p>
            <a:pPr algn="l"/>
            <a:r>
              <a:rPr lang="fr-FR" b="0" dirty="0">
                <a:solidFill>
                  <a:srgbClr val="000000"/>
                </a:solidFill>
                <a:latin typeface="Arial Narrow" panose="020B0606020202030204" pitchFamily="34" charset="0"/>
              </a:rPr>
              <a:t>      </a:t>
            </a:r>
          </a:p>
          <a:p>
            <a:pPr algn="l"/>
            <a:endParaRPr lang="fr-FR" b="0" dirty="0">
              <a:solidFill>
                <a:srgbClr val="000000"/>
              </a:solidFill>
              <a:latin typeface="Arial Narrow" panose="020B0606020202030204" pitchFamily="34" charset="0"/>
            </a:endParaRPr>
          </a:p>
          <a:p>
            <a:pPr algn="l"/>
            <a:endParaRPr lang="fr-FR" b="0" dirty="0">
              <a:solidFill>
                <a:srgbClr val="000000"/>
              </a:solidFill>
              <a:latin typeface="Arial Narrow" panose="020B0606020202030204" pitchFamily="34" charset="0"/>
            </a:endParaRPr>
          </a:p>
          <a:p>
            <a:pPr algn="l"/>
            <a:r>
              <a:rPr lang="fr-FR" b="0" dirty="0">
                <a:solidFill>
                  <a:srgbClr val="000000"/>
                </a:solidFill>
                <a:latin typeface="Arial Narrow" panose="020B0606020202030204" pitchFamily="34" charset="0"/>
              </a:rPr>
              <a:t>      </a:t>
            </a:r>
          </a:p>
          <a:p>
            <a:pPr algn="l"/>
            <a:r>
              <a:rPr lang="fr-FR" b="0" dirty="0">
                <a:solidFill>
                  <a:srgbClr val="000000"/>
                </a:solidFill>
                <a:latin typeface="Arial Narrow" panose="020B0606020202030204" pitchFamily="34" charset="0"/>
              </a:rPr>
              <a:t>      </a:t>
            </a:r>
            <a:r>
              <a:rPr lang="fr-FR" b="1" dirty="0"/>
              <a:t>Service</a:t>
            </a:r>
          </a:p>
          <a:p>
            <a:pPr algn="l"/>
            <a:endParaRPr lang="fr-FR"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19163099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1731F57-E608-4767-9022-57D5C5139E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3024336" cy="230425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4A0FA30-F031-48E6-AA9D-F85D964C2B66}"/>
              </a:ext>
            </a:extLst>
          </p:cNvPr>
          <p:cNvSpPr txBox="1"/>
          <p:nvPr/>
        </p:nvSpPr>
        <p:spPr>
          <a:xfrm>
            <a:off x="3563888" y="2420888"/>
            <a:ext cx="5604311" cy="1089529"/>
          </a:xfrm>
          <a:prstGeom prst="rect">
            <a:avLst/>
          </a:prstGeom>
          <a:noFill/>
        </p:spPr>
        <p:txBody>
          <a:bodyPr wrap="square" rtlCol="0">
            <a:spAutoFit/>
          </a:bodyPr>
          <a:lstStyle/>
          <a:p>
            <a:r>
              <a:rPr lang="fr-FR" altLang="fr-FR" sz="1800" dirty="0">
                <a:solidFill>
                  <a:srgbClr val="002060"/>
                </a:solidFill>
                <a:latin typeface="Arial Narrow" panose="020B0606020202030204" pitchFamily="34" charset="0"/>
              </a:rPr>
              <a:t>1 - D'un rôle administratif à un rôle stratégique </a:t>
            </a:r>
            <a:r>
              <a:rPr lang="fr-FR" altLang="fr-FR" sz="1800" dirty="0"/>
              <a:t>rôle stratégique</a:t>
            </a:r>
          </a:p>
          <a:p>
            <a:r>
              <a:rPr lang="fr-FR" altLang="fr-FR" sz="1800" dirty="0">
                <a:solidFill>
                  <a:srgbClr val="000000"/>
                </a:solidFill>
              </a:rPr>
              <a:t> </a:t>
            </a:r>
            <a:r>
              <a:rPr lang="fr-FR" altLang="fr-FR" sz="1800" dirty="0"/>
              <a:t>stratégique</a:t>
            </a:r>
          </a:p>
          <a:p>
            <a:endParaRPr lang="fr-FR" dirty="0"/>
          </a:p>
        </p:txBody>
      </p:sp>
    </p:spTree>
    <p:extLst>
      <p:ext uri="{BB962C8B-B14F-4D97-AF65-F5344CB8AC3E}">
        <p14:creationId xmlns:p14="http://schemas.microsoft.com/office/powerpoint/2010/main" val="13052923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179512" y="1196753"/>
            <a:ext cx="9793088" cy="2806922"/>
          </a:xfrm>
          <a:prstGeom prst="rect">
            <a:avLst/>
          </a:prstGeom>
          <a:noFill/>
        </p:spPr>
        <p:txBody>
          <a:bodyPr wrap="square" rtlCol="0">
            <a:spAutoFit/>
          </a:bodyPr>
          <a:lstStyle/>
          <a:p>
            <a:pPr marL="285750" indent="-285750" algn="l">
              <a:buFont typeface="Arial" panose="020B0604020202020204" pitchFamily="34" charset="0"/>
              <a:buChar char="•"/>
            </a:pPr>
            <a:r>
              <a:rPr lang="fr-FR" sz="1600" b="0" dirty="0">
                <a:solidFill>
                  <a:srgbClr val="000000"/>
                </a:solidFill>
                <a:latin typeface="Arial Narrow" panose="020B0606020202030204" pitchFamily="34" charset="0"/>
              </a:rPr>
              <a:t>Depuis l’apparition des activités mercantiles, toutes les entreprises ont besoin d’acheter : marchandises, matières,</a:t>
            </a:r>
          </a:p>
          <a:p>
            <a:pPr algn="l"/>
            <a:r>
              <a:rPr lang="fr-FR" sz="1600" b="0" dirty="0">
                <a:solidFill>
                  <a:srgbClr val="000000"/>
                </a:solidFill>
                <a:latin typeface="Arial Narrow" panose="020B0606020202030204" pitchFamily="34" charset="0"/>
              </a:rPr>
              <a:t>      services,…On ne trouvait pas toujours dans ces structures une fonction chargée des achats.</a:t>
            </a:r>
          </a:p>
          <a:p>
            <a:pPr algn="l"/>
            <a:endParaRPr lang="fr-FR" sz="1600" b="0" dirty="0">
              <a:solidFill>
                <a:srgbClr val="000000"/>
              </a:solidFill>
              <a:latin typeface="Arial Narrow" panose="020B0606020202030204" pitchFamily="34" charset="0"/>
            </a:endParaRPr>
          </a:p>
          <a:p>
            <a:pPr marL="285750" indent="-285750" algn="l">
              <a:buFont typeface="Arial" panose="020B0604020202020204" pitchFamily="34" charset="0"/>
              <a:buChar char="•"/>
            </a:pPr>
            <a:r>
              <a:rPr lang="fr-FR" sz="1600" b="0" dirty="0">
                <a:solidFill>
                  <a:srgbClr val="000000"/>
                </a:solidFill>
                <a:effectLst/>
                <a:latin typeface="Arial Narrow" panose="020B0606020202030204" pitchFamily="34" charset="0"/>
                <a:ea typeface="Calibri" panose="020F0502020204030204" pitchFamily="34" charset="0"/>
              </a:rPr>
              <a:t>Charles Babbage dans son livre publié en 1832, fait référence à l'importance de la fonction achat. </a:t>
            </a:r>
          </a:p>
          <a:p>
            <a:pPr algn="l"/>
            <a:endParaRPr lang="fr-FR" sz="1600" dirty="0">
              <a:solidFill>
                <a:srgbClr val="000000"/>
              </a:solidFill>
              <a:latin typeface="Arial Narrow" panose="020B0606020202030204" pitchFamily="34" charset="0"/>
            </a:endParaRPr>
          </a:p>
          <a:p>
            <a:pPr marL="285750" indent="-285750" algn="l">
              <a:buFont typeface="Arial" panose="020B0604020202020204" pitchFamily="34" charset="0"/>
              <a:buChar char="•"/>
            </a:pPr>
            <a:r>
              <a:rPr lang="fr-FR" sz="1600" b="0" dirty="0">
                <a:solidFill>
                  <a:srgbClr val="000000"/>
                </a:solidFill>
                <a:effectLst/>
                <a:latin typeface="Arial Narrow" panose="020B0606020202030204" pitchFamily="34" charset="0"/>
                <a:ea typeface="Calibri" panose="020F0502020204030204" pitchFamily="34" charset="0"/>
              </a:rPr>
              <a:t>Mais l'intérêt le plus marqué pour les achats et son développement s'est produit après les années 1850. En 1866, la </a:t>
            </a:r>
            <a:r>
              <a:rPr lang="fr-FR" sz="1600" b="0" dirty="0" err="1">
                <a:solidFill>
                  <a:srgbClr val="000000"/>
                </a:solidFill>
                <a:effectLst/>
                <a:latin typeface="Arial Narrow" panose="020B0606020202030204" pitchFamily="34" charset="0"/>
                <a:ea typeface="Calibri" panose="020F0502020204030204" pitchFamily="34" charset="0"/>
              </a:rPr>
              <a:t>Pennsylvania</a:t>
            </a:r>
            <a:r>
              <a:rPr lang="fr-FR" sz="1600" b="0" dirty="0">
                <a:solidFill>
                  <a:srgbClr val="000000"/>
                </a:solidFill>
                <a:effectLst/>
                <a:latin typeface="Arial Narrow" panose="020B0606020202030204" pitchFamily="34" charset="0"/>
                <a:ea typeface="Calibri" panose="020F0502020204030204" pitchFamily="34" charset="0"/>
              </a:rPr>
              <a:t> </a:t>
            </a:r>
            <a:r>
              <a:rPr lang="fr-FR" sz="1600" b="0" dirty="0" err="1">
                <a:solidFill>
                  <a:srgbClr val="000000"/>
                </a:solidFill>
                <a:effectLst/>
                <a:latin typeface="Arial Narrow" panose="020B0606020202030204" pitchFamily="34" charset="0"/>
                <a:ea typeface="Calibri" panose="020F0502020204030204" pitchFamily="34" charset="0"/>
              </a:rPr>
              <a:t>Railroad</a:t>
            </a:r>
            <a:r>
              <a:rPr lang="fr-FR" sz="1600" b="0" dirty="0">
                <a:solidFill>
                  <a:srgbClr val="000000"/>
                </a:solidFill>
                <a:effectLst/>
                <a:latin typeface="Arial Narrow" panose="020B0606020202030204" pitchFamily="34" charset="0"/>
                <a:ea typeface="Calibri" panose="020F0502020204030204" pitchFamily="34" charset="0"/>
              </a:rPr>
              <a:t> avait donné à la fonction achats un statut de département, sous le titre de </a:t>
            </a:r>
          </a:p>
          <a:p>
            <a:pPr algn="l"/>
            <a:r>
              <a:rPr lang="fr-FR" sz="1600" b="0" dirty="0">
                <a:solidFill>
                  <a:srgbClr val="000000"/>
                </a:solidFill>
                <a:effectLst/>
                <a:latin typeface="Arial Narrow" panose="020B0606020202030204" pitchFamily="34" charset="0"/>
                <a:ea typeface="Calibri" panose="020F0502020204030204" pitchFamily="34" charset="0"/>
              </a:rPr>
              <a:t>      « </a:t>
            </a:r>
            <a:r>
              <a:rPr lang="fr-FR" sz="1600" b="0" i="1" dirty="0" err="1">
                <a:solidFill>
                  <a:srgbClr val="000000"/>
                </a:solidFill>
                <a:effectLst/>
                <a:latin typeface="Arial Narrow" panose="020B0606020202030204" pitchFamily="34" charset="0"/>
                <a:ea typeface="Calibri" panose="020F0502020204030204" pitchFamily="34" charset="0"/>
              </a:rPr>
              <a:t>Supplying</a:t>
            </a:r>
            <a:r>
              <a:rPr lang="fr-FR" sz="1600" b="0" i="1" dirty="0">
                <a:solidFill>
                  <a:srgbClr val="000000"/>
                </a:solidFill>
                <a:effectLst/>
                <a:latin typeface="Arial Narrow" panose="020B0606020202030204" pitchFamily="34" charset="0"/>
                <a:ea typeface="Calibri" panose="020F0502020204030204" pitchFamily="34" charset="0"/>
              </a:rPr>
              <a:t> </a:t>
            </a:r>
            <a:r>
              <a:rPr lang="fr-FR" sz="1600" b="0" i="1" dirty="0" err="1">
                <a:solidFill>
                  <a:srgbClr val="000000"/>
                </a:solidFill>
                <a:effectLst/>
                <a:latin typeface="Arial Narrow" panose="020B0606020202030204" pitchFamily="34" charset="0"/>
                <a:ea typeface="Calibri" panose="020F0502020204030204" pitchFamily="34" charset="0"/>
              </a:rPr>
              <a:t>Department</a:t>
            </a:r>
            <a:r>
              <a:rPr lang="fr-FR" sz="1600" b="0" i="1" dirty="0">
                <a:solidFill>
                  <a:srgbClr val="000000"/>
                </a:solidFill>
                <a:effectLst/>
                <a:latin typeface="Arial Narrow" panose="020B0606020202030204" pitchFamily="34" charset="0"/>
                <a:ea typeface="Calibri" panose="020F0502020204030204" pitchFamily="34" charset="0"/>
              </a:rPr>
              <a:t>  ». </a:t>
            </a:r>
            <a:r>
              <a:rPr lang="fr-FR" sz="1600" b="0" dirty="0">
                <a:solidFill>
                  <a:srgbClr val="000000"/>
                </a:solidFill>
                <a:effectLst/>
                <a:latin typeface="Arial Narrow" panose="020B0606020202030204" pitchFamily="34" charset="0"/>
                <a:ea typeface="Calibri" panose="020F0502020204030204" pitchFamily="34" charset="0"/>
              </a:rPr>
              <a:t>La fonction achat contribuait tellement aux performances de l'organisation que le </a:t>
            </a:r>
          </a:p>
          <a:p>
            <a:pPr algn="l"/>
            <a:r>
              <a:rPr lang="fr-FR" sz="1600" b="0" dirty="0">
                <a:solidFill>
                  <a:srgbClr val="000000"/>
                </a:solidFill>
                <a:latin typeface="Arial Narrow" panose="020B0606020202030204" pitchFamily="34" charset="0"/>
                <a:ea typeface="Calibri" panose="020F0502020204030204" pitchFamily="34" charset="0"/>
              </a:rPr>
              <a:t>      </a:t>
            </a:r>
            <a:r>
              <a:rPr lang="fr-FR" sz="1600" b="0" dirty="0">
                <a:solidFill>
                  <a:srgbClr val="000000"/>
                </a:solidFill>
                <a:effectLst/>
                <a:latin typeface="Arial Narrow" panose="020B0606020202030204" pitchFamily="34" charset="0"/>
                <a:ea typeface="Calibri" panose="020F0502020204030204" pitchFamily="34" charset="0"/>
              </a:rPr>
              <a:t>responsable des achats avait le statut de cadre supérieur.</a:t>
            </a:r>
            <a:r>
              <a:rPr lang="fr-FR" sz="1800" dirty="0">
                <a:effectLst/>
                <a:latin typeface="Times New Roman" panose="02020603050405020304" pitchFamily="18" charset="0"/>
                <a:ea typeface="Calibri" panose="020F0502020204030204" pitchFamily="34" charset="0"/>
              </a:rPr>
              <a:t> S</a:t>
            </a:r>
          </a:p>
          <a:p>
            <a:pPr algn="l"/>
            <a:r>
              <a:rPr lang="fr-FR" sz="1800" dirty="0">
                <a:effectLst/>
                <a:latin typeface="Times New Roman" panose="02020603050405020304" pitchFamily="18" charset="0"/>
                <a:ea typeface="Calibri" panose="020F0502020204030204" pitchFamily="34" charset="0"/>
              </a:rPr>
              <a:t>t</a:t>
            </a:r>
          </a:p>
          <a:p>
            <a:pPr marL="285750" indent="-285750" algn="l">
              <a:buFont typeface="Arial" panose="020B0604020202020204" pitchFamily="34" charset="0"/>
              <a:buChar char="•"/>
            </a:pPr>
            <a:r>
              <a:rPr lang="fr-FR" sz="1600" b="0" dirty="0">
                <a:solidFill>
                  <a:srgbClr val="000000"/>
                </a:solidFill>
                <a:latin typeface="Arial Narrow" panose="020B0606020202030204" pitchFamily="34" charset="0"/>
                <a:ea typeface="Calibri" panose="020F0502020204030204" pitchFamily="34" charset="0"/>
              </a:rPr>
              <a:t>Le premier livre sur la fonction achat (</a:t>
            </a:r>
            <a:r>
              <a:rPr lang="fr-FR" sz="1600" b="0" i="1" dirty="0">
                <a:solidFill>
                  <a:srgbClr val="000000"/>
                </a:solidFill>
                <a:effectLst/>
                <a:latin typeface="Arial Narrow" panose="020B0606020202030204" pitchFamily="34" charset="0"/>
                <a:ea typeface="Calibri" panose="020F0502020204030204" pitchFamily="34" charset="0"/>
              </a:rPr>
              <a:t>The Handling of Railway Supplies - </a:t>
            </a:r>
            <a:r>
              <a:rPr lang="fr-FR" sz="1600" b="0" i="1" dirty="0" err="1">
                <a:solidFill>
                  <a:srgbClr val="000000"/>
                </a:solidFill>
                <a:effectLst/>
                <a:latin typeface="Arial Narrow" panose="020B0606020202030204" pitchFamily="34" charset="0"/>
                <a:ea typeface="Calibri" panose="020F0502020204030204" pitchFamily="34" charset="0"/>
              </a:rPr>
              <a:t>Their</a:t>
            </a:r>
            <a:r>
              <a:rPr lang="fr-FR" sz="1600" b="0" i="1" dirty="0">
                <a:solidFill>
                  <a:srgbClr val="000000"/>
                </a:solidFill>
                <a:effectLst/>
                <a:latin typeface="Arial Narrow" panose="020B0606020202030204" pitchFamily="34" charset="0"/>
                <a:ea typeface="Calibri" panose="020F0502020204030204" pitchFamily="34" charset="0"/>
              </a:rPr>
              <a:t> </a:t>
            </a:r>
            <a:r>
              <a:rPr lang="fr-FR" sz="1600" b="0" i="1" dirty="0" err="1">
                <a:solidFill>
                  <a:srgbClr val="000000"/>
                </a:solidFill>
                <a:effectLst/>
                <a:latin typeface="Arial Narrow" panose="020B0606020202030204" pitchFamily="34" charset="0"/>
                <a:ea typeface="Calibri" panose="020F0502020204030204" pitchFamily="34" charset="0"/>
              </a:rPr>
              <a:t>Purchase</a:t>
            </a:r>
            <a:r>
              <a:rPr lang="fr-FR" sz="1600" b="0" i="1" dirty="0">
                <a:solidFill>
                  <a:srgbClr val="000000"/>
                </a:solidFill>
                <a:effectLst/>
                <a:latin typeface="Arial Narrow" panose="020B0606020202030204" pitchFamily="34" charset="0"/>
                <a:ea typeface="Calibri" panose="020F0502020204030204" pitchFamily="34" charset="0"/>
              </a:rPr>
              <a:t> and</a:t>
            </a:r>
            <a:r>
              <a:rPr lang="fr-FR" sz="1600" b="0" dirty="0">
                <a:solidFill>
                  <a:srgbClr val="000000"/>
                </a:solidFill>
                <a:effectLst/>
                <a:latin typeface="Arial Narrow" panose="020B0606020202030204" pitchFamily="34" charset="0"/>
                <a:ea typeface="Calibri" panose="020F0502020204030204" pitchFamily="34" charset="0"/>
              </a:rPr>
              <a:t> </a:t>
            </a:r>
            <a:r>
              <a:rPr lang="fr-FR" sz="1600" b="0" i="1" dirty="0">
                <a:solidFill>
                  <a:srgbClr val="000000"/>
                </a:solidFill>
                <a:effectLst/>
                <a:latin typeface="Arial Narrow" panose="020B0606020202030204" pitchFamily="34" charset="0"/>
                <a:ea typeface="Calibri" panose="020F0502020204030204" pitchFamily="34" charset="0"/>
              </a:rPr>
              <a:t>Disposition</a:t>
            </a:r>
            <a:r>
              <a:rPr lang="fr-FR" sz="1600" b="0" i="1" dirty="0">
                <a:solidFill>
                  <a:srgbClr val="000000"/>
                </a:solidFill>
                <a:latin typeface="Arial Narrow" panose="020B0606020202030204" pitchFamily="34" charset="0"/>
                <a:ea typeface="Calibri" panose="020F0502020204030204" pitchFamily="34" charset="0"/>
              </a:rPr>
              <a:t>) fut publié</a:t>
            </a:r>
            <a:r>
              <a:rPr lang="fr-FR" sz="1600" b="0" dirty="0">
                <a:solidFill>
                  <a:srgbClr val="000000"/>
                </a:solidFill>
                <a:effectLst/>
                <a:latin typeface="Arial Narrow" panose="020B0606020202030204" pitchFamily="34" charset="0"/>
                <a:ea typeface="Calibri" panose="020F0502020204030204" pitchFamily="34" charset="0"/>
              </a:rPr>
              <a:t> </a:t>
            </a:r>
          </a:p>
          <a:p>
            <a:pPr algn="l"/>
            <a:r>
              <a:rPr lang="fr-FR" sz="1600" b="0" dirty="0">
                <a:solidFill>
                  <a:srgbClr val="000000"/>
                </a:solidFill>
                <a:latin typeface="Arial Narrow" panose="020B0606020202030204" pitchFamily="34" charset="0"/>
                <a:ea typeface="Calibri" panose="020F0502020204030204" pitchFamily="34" charset="0"/>
              </a:rPr>
              <a:t>       </a:t>
            </a:r>
            <a:r>
              <a:rPr lang="fr-FR" sz="1600" b="0" dirty="0">
                <a:solidFill>
                  <a:srgbClr val="000000"/>
                </a:solidFill>
                <a:effectLst/>
                <a:latin typeface="Arial Narrow" panose="020B0606020202030204" pitchFamily="34" charset="0"/>
                <a:ea typeface="Calibri" panose="020F0502020204030204" pitchFamily="34" charset="0"/>
              </a:rPr>
              <a:t>en 1887 par le contrôleur de la Chicago and North Western </a:t>
            </a:r>
            <a:r>
              <a:rPr lang="fr-FR" sz="1600" b="0" dirty="0" err="1">
                <a:solidFill>
                  <a:srgbClr val="000000"/>
                </a:solidFill>
                <a:effectLst/>
                <a:latin typeface="Arial Narrow" panose="020B0606020202030204" pitchFamily="34" charset="0"/>
                <a:ea typeface="Calibri" panose="020F0502020204030204" pitchFamily="34" charset="0"/>
              </a:rPr>
              <a:t>Railroad</a:t>
            </a:r>
            <a:r>
              <a:rPr lang="fr-FR" sz="1600" b="0" dirty="0">
                <a:solidFill>
                  <a:srgbClr val="000000"/>
                </a:solidFill>
                <a:effectLst/>
                <a:latin typeface="Arial Narrow" panose="020B0606020202030204" pitchFamily="34" charset="0"/>
                <a:ea typeface="Calibri" panose="020F0502020204030204" pitchFamily="34" charset="0"/>
              </a:rPr>
              <a:t>.</a:t>
            </a:r>
            <a:endPar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653661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179512" y="1196753"/>
            <a:ext cx="9793088" cy="2529923"/>
          </a:xfrm>
          <a:prstGeom prst="rect">
            <a:avLst/>
          </a:prstGeom>
          <a:noFill/>
        </p:spPr>
        <p:txBody>
          <a:bodyPr wrap="square" rtlCol="0">
            <a:spAutoFit/>
          </a:bodyPr>
          <a:lstStyle/>
          <a:p>
            <a:pPr marL="285750" indent="-285750" algn="l">
              <a:buFont typeface="Arial" panose="020B0604020202020204" pitchFamily="34" charset="0"/>
              <a:buChar char="•"/>
            </a:pPr>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En 1910, Henri Fayol a défini les 6 grandes fonctions d’une entreprise industrielle. Il a cité la fonction </a:t>
            </a:r>
            <a:r>
              <a:rPr lang="fr-FR" sz="1600" b="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commer</a:t>
            </a:r>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t>
            </a:r>
          </a:p>
          <a:p>
            <a:pPr algn="l"/>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a:t>
            </a:r>
            <a:r>
              <a:rPr lang="fr-FR" sz="1600" b="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ciale</a:t>
            </a: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comme une fonction majeure, chargée à la fois des ventes et des achats.</a:t>
            </a:r>
          </a:p>
          <a:p>
            <a:pPr algn="l"/>
            <a:endPar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D’une façon globale, il est possible de trouver une fonction achat dans les entreprises dès la fin du XIXème</a:t>
            </a: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siècle, mais son rôle demeure essentiellement administratif. En effet, cette fonction est chargée de préparer</a:t>
            </a: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les commandes, les suivre et les réceptionner. Elle a donc un rôle d’approvisionnement. Son horizon d’action</a:t>
            </a:r>
          </a:p>
          <a:p>
            <a:pPr algn="l"/>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est le « court terme » et elle se laisse enfermer dans un rôle purement bureaucratique.</a:t>
            </a:r>
          </a:p>
          <a:p>
            <a:pPr algn="l"/>
            <a:endPar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Dans les années 70, les crises pétrolières ont généré des tensions sur les marchés des matières premières. A</a:t>
            </a: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ce moment, le rôle des acheteurs dans les pays européens </a:t>
            </a: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est devenu davantage orienté vers la gestion des</a:t>
            </a: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pénuries (aujourd’hui, partie intégrante du </a:t>
            </a:r>
            <a:r>
              <a:rPr lang="fr-FR" sz="1600" b="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risk</a:t>
            </a:r>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management).</a:t>
            </a:r>
          </a:p>
        </p:txBody>
      </p:sp>
    </p:spTree>
    <p:extLst>
      <p:ext uri="{BB962C8B-B14F-4D97-AF65-F5344CB8AC3E}">
        <p14:creationId xmlns:p14="http://schemas.microsoft.com/office/powerpoint/2010/main" val="63282957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179512" y="1196753"/>
            <a:ext cx="9793088" cy="2086725"/>
          </a:xfrm>
          <a:prstGeom prst="rect">
            <a:avLst/>
          </a:prstGeom>
          <a:noFill/>
        </p:spPr>
        <p:txBody>
          <a:bodyPr wrap="square" rtlCol="0">
            <a:spAutoFit/>
          </a:bodyPr>
          <a:lstStyle/>
          <a:p>
            <a:pPr marL="285750" indent="-285750" algn="l">
              <a:buFont typeface="Arial" panose="020B0604020202020204" pitchFamily="34" charset="0"/>
              <a:buChar char="•"/>
            </a:pPr>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Dans les années 80/2000, on demandait surtout aux acheteurs de réaliser des économies (</a:t>
            </a:r>
            <a:r>
              <a:rPr lang="fr-FR" sz="1600" b="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savings</a:t>
            </a:r>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Les</a:t>
            </a: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acheteurs ont alors adopté un comportement « </a:t>
            </a:r>
            <a:r>
              <a:rPr lang="fr-FR" sz="1600" b="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cost</a:t>
            </a:r>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fr-FR" sz="1600" b="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killing</a:t>
            </a:r>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 dont le seul objectif de la fonction achat</a:t>
            </a:r>
          </a:p>
          <a:p>
            <a:pPr algn="l"/>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était de faire des économies sur les prix payés aux fournisseurs.</a:t>
            </a:r>
          </a:p>
          <a:p>
            <a:pPr algn="l"/>
            <a:endPar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Or, très vite, ce comportement a montré ses limites: dans les achats, il faut surtout prendre en compte le</a:t>
            </a: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TCO (Tot</a:t>
            </a: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al </a:t>
            </a:r>
            <a:r>
              <a:rPr lang="fr-FR" sz="1600" b="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Cost</a:t>
            </a: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of </a:t>
            </a:r>
            <a:r>
              <a:rPr lang="fr-FR" sz="1600" b="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Ownership</a:t>
            </a: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et pas le prix d’achat seulement. Ce comportement « </a:t>
            </a:r>
            <a:r>
              <a:rPr lang="fr-FR" sz="1600" b="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cost</a:t>
            </a: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killer » a généré</a:t>
            </a: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beaucoup d’effets pervers, tels que la disparition de certains fournisseur</a:t>
            </a: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s ou un regroupement des fournisseurs</a:t>
            </a: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(OPA</a:t>
            </a: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 offre publique d’achat; fusions/acquisitions) réduisant ainsi le marché fournisseurs et renversant le</a:t>
            </a: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rapport de forces entre acheteurs et fournisseurs.</a:t>
            </a:r>
          </a:p>
        </p:txBody>
      </p:sp>
    </p:spTree>
    <p:extLst>
      <p:ext uri="{BB962C8B-B14F-4D97-AF65-F5344CB8AC3E}">
        <p14:creationId xmlns:p14="http://schemas.microsoft.com/office/powerpoint/2010/main" val="32136065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179512" y="1196753"/>
            <a:ext cx="9793088" cy="784830"/>
          </a:xfrm>
          <a:prstGeom prst="rect">
            <a:avLst/>
          </a:prstGeom>
          <a:noFill/>
        </p:spPr>
        <p:txBody>
          <a:bodyPr wrap="square" rtlCol="0">
            <a:spAutoFit/>
          </a:bodyPr>
          <a:lstStyle/>
          <a:p>
            <a:pPr marL="285750" indent="-285750" algn="l">
              <a:buFont typeface="Arial" panose="020B0604020202020204" pitchFamily="34" charset="0"/>
              <a:buChar char="•"/>
            </a:pPr>
            <a:r>
              <a:rPr lang="fr-FR"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Le TCO (Total </a:t>
            </a:r>
            <a:r>
              <a:rPr lang="fr-FR" dirty="0" err="1">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Cost</a:t>
            </a:r>
            <a:r>
              <a:rPr lang="fr-FR"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of </a:t>
            </a:r>
            <a:r>
              <a:rPr lang="fr-FR" dirty="0" err="1">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Ownership</a:t>
            </a:r>
            <a:r>
              <a:rPr lang="fr-FR"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r>
              <a:rPr lang="fr-FR"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peut être illustré de la façon suivante: </a:t>
            </a:r>
          </a:p>
          <a:p>
            <a:pPr marL="285750" indent="-285750" algn="l">
              <a:buFont typeface="Arial" panose="020B0604020202020204" pitchFamily="34" charset="0"/>
              <a:buChar char="•"/>
            </a:pPr>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endPar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B65CE69-AACB-4B10-9786-74A325716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935000"/>
            <a:ext cx="4539568" cy="207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0D3DAE6B-50E2-4BB8-894C-E679AC1FBD52}"/>
              </a:ext>
            </a:extLst>
          </p:cNvPr>
          <p:cNvSpPr txBox="1"/>
          <p:nvPr/>
        </p:nvSpPr>
        <p:spPr>
          <a:xfrm>
            <a:off x="1166624" y="3140968"/>
            <a:ext cx="1389152" cy="258532"/>
          </a:xfrm>
          <a:prstGeom prst="rect">
            <a:avLst/>
          </a:prstGeom>
          <a:noFill/>
        </p:spPr>
        <p:txBody>
          <a:bodyPr wrap="square" rtlCol="0">
            <a:spAutoFit/>
          </a:bodyPr>
          <a:lstStyle/>
          <a:p>
            <a:r>
              <a:rPr lang="fr-FR" sz="1200" dirty="0">
                <a:latin typeface="Arial Narrow" panose="020B0606020202030204" pitchFamily="34" charset="0"/>
              </a:rPr>
              <a:t>Prix d’achat</a:t>
            </a:r>
          </a:p>
        </p:txBody>
      </p:sp>
      <p:sp>
        <p:nvSpPr>
          <p:cNvPr id="7" name="ZoneTexte 6">
            <a:extLst>
              <a:ext uri="{FF2B5EF4-FFF2-40B4-BE49-F238E27FC236}">
                <a16:creationId xmlns:a16="http://schemas.microsoft.com/office/drawing/2014/main" id="{2AF99C64-11FD-493E-A993-61D60A11F5FB}"/>
              </a:ext>
            </a:extLst>
          </p:cNvPr>
          <p:cNvSpPr txBox="1"/>
          <p:nvPr/>
        </p:nvSpPr>
        <p:spPr>
          <a:xfrm>
            <a:off x="827584" y="2852936"/>
            <a:ext cx="2592288" cy="258532"/>
          </a:xfrm>
          <a:prstGeom prst="rect">
            <a:avLst/>
          </a:prstGeom>
          <a:noFill/>
        </p:spPr>
        <p:txBody>
          <a:bodyPr wrap="square" rtlCol="0">
            <a:spAutoFit/>
          </a:bodyPr>
          <a:lstStyle/>
          <a:p>
            <a:r>
              <a:rPr lang="fr-FR" sz="1200" dirty="0">
                <a:latin typeface="Arial Narrow" panose="020B0606020202030204" pitchFamily="34" charset="0"/>
              </a:rPr>
              <a:t>Coûts transactionnels</a:t>
            </a:r>
          </a:p>
        </p:txBody>
      </p:sp>
      <p:sp>
        <p:nvSpPr>
          <p:cNvPr id="8" name="ZoneTexte 7">
            <a:extLst>
              <a:ext uri="{FF2B5EF4-FFF2-40B4-BE49-F238E27FC236}">
                <a16:creationId xmlns:a16="http://schemas.microsoft.com/office/drawing/2014/main" id="{9262265A-AC6A-4EDA-AC76-D51E25B9B9DF}"/>
              </a:ext>
            </a:extLst>
          </p:cNvPr>
          <p:cNvSpPr txBox="1"/>
          <p:nvPr/>
        </p:nvSpPr>
        <p:spPr>
          <a:xfrm>
            <a:off x="1475656" y="2535404"/>
            <a:ext cx="1800200" cy="424732"/>
          </a:xfrm>
          <a:prstGeom prst="rect">
            <a:avLst/>
          </a:prstGeom>
          <a:noFill/>
        </p:spPr>
        <p:txBody>
          <a:bodyPr wrap="square" rtlCol="0">
            <a:spAutoFit/>
          </a:bodyPr>
          <a:lstStyle/>
          <a:p>
            <a:r>
              <a:rPr lang="fr-FR" sz="1200" dirty="0">
                <a:latin typeface="Arial Narrow" panose="020B0606020202030204" pitchFamily="34" charset="0"/>
              </a:rPr>
              <a:t>Coûts logistiques et de maintenance</a:t>
            </a:r>
          </a:p>
        </p:txBody>
      </p:sp>
      <p:sp>
        <p:nvSpPr>
          <p:cNvPr id="9" name="ZoneTexte 8">
            <a:extLst>
              <a:ext uri="{FF2B5EF4-FFF2-40B4-BE49-F238E27FC236}">
                <a16:creationId xmlns:a16="http://schemas.microsoft.com/office/drawing/2014/main" id="{4E830932-8F49-4A84-AF12-7B6B4267CA5F}"/>
              </a:ext>
            </a:extLst>
          </p:cNvPr>
          <p:cNvSpPr txBox="1"/>
          <p:nvPr/>
        </p:nvSpPr>
        <p:spPr>
          <a:xfrm rot="10800000" flipV="1">
            <a:off x="323528" y="2326233"/>
            <a:ext cx="5264823" cy="266313"/>
          </a:xfrm>
          <a:prstGeom prst="rect">
            <a:avLst/>
          </a:prstGeom>
          <a:noFill/>
        </p:spPr>
        <p:txBody>
          <a:bodyPr wrap="square" rtlCol="0">
            <a:spAutoFit/>
          </a:bodyPr>
          <a:lstStyle/>
          <a:p>
            <a:r>
              <a:rPr lang="fr-FR" sz="1200" dirty="0">
                <a:latin typeface="Arial Narrow" panose="020B0606020202030204" pitchFamily="34" charset="0"/>
              </a:rPr>
              <a:t>Coûts qualité et de destruction des produits </a:t>
            </a:r>
          </a:p>
        </p:txBody>
      </p:sp>
      <p:sp>
        <p:nvSpPr>
          <p:cNvPr id="10" name="ZoneTexte 9">
            <a:extLst>
              <a:ext uri="{FF2B5EF4-FFF2-40B4-BE49-F238E27FC236}">
                <a16:creationId xmlns:a16="http://schemas.microsoft.com/office/drawing/2014/main" id="{C2661C7C-7C1E-4799-8497-3BD44057B8B3}"/>
              </a:ext>
            </a:extLst>
          </p:cNvPr>
          <p:cNvSpPr txBox="1"/>
          <p:nvPr/>
        </p:nvSpPr>
        <p:spPr>
          <a:xfrm>
            <a:off x="1907705" y="2132856"/>
            <a:ext cx="1800200" cy="258532"/>
          </a:xfrm>
          <a:prstGeom prst="rect">
            <a:avLst/>
          </a:prstGeom>
          <a:noFill/>
        </p:spPr>
        <p:txBody>
          <a:bodyPr wrap="square" rtlCol="0">
            <a:spAutoFit/>
          </a:bodyPr>
          <a:lstStyle/>
          <a:p>
            <a:r>
              <a:rPr lang="fr-FR" sz="1200" dirty="0">
                <a:latin typeface="Arial Narrow" panose="020B0606020202030204" pitchFamily="34" charset="0"/>
              </a:rPr>
              <a:t>Coûts financiers</a:t>
            </a:r>
          </a:p>
        </p:txBody>
      </p:sp>
      <p:sp>
        <p:nvSpPr>
          <p:cNvPr id="11" name="ZoneTexte 10">
            <a:extLst>
              <a:ext uri="{FF2B5EF4-FFF2-40B4-BE49-F238E27FC236}">
                <a16:creationId xmlns:a16="http://schemas.microsoft.com/office/drawing/2014/main" id="{C1B16AB3-EFEE-474F-B447-4A8A4B8CB9CA}"/>
              </a:ext>
            </a:extLst>
          </p:cNvPr>
          <p:cNvSpPr txBox="1"/>
          <p:nvPr/>
        </p:nvSpPr>
        <p:spPr>
          <a:xfrm>
            <a:off x="5004048" y="1556792"/>
            <a:ext cx="4032448" cy="3444020"/>
          </a:xfrm>
          <a:prstGeom prst="rect">
            <a:avLst/>
          </a:prstGeom>
          <a:noFill/>
        </p:spPr>
        <p:txBody>
          <a:bodyPr wrap="square" rtlCol="0">
            <a:spAutoFit/>
          </a:bodyPr>
          <a:lstStyle/>
          <a:p>
            <a:pPr marL="285750" indent="-285750" algn="l">
              <a:buFont typeface="Arial" panose="020B0604020202020204" pitchFamily="34" charset="0"/>
              <a:buChar char="•"/>
            </a:pPr>
            <a:r>
              <a:rPr lang="fr-FR" sz="1200" b="0" dirty="0">
                <a:solidFill>
                  <a:srgbClr val="000000"/>
                </a:solidFill>
                <a:latin typeface="Arial Narrow" panose="020B0606020202030204" pitchFamily="34" charset="0"/>
              </a:rPr>
              <a:t>Le prix d’achat est le prix négocié avec le fournisseur. Il dépendra de l’attractivité de l’entreprise acheteuse (volume, ouverture potentiel d’autres marchés pour le fournisseur, réputation, …)</a:t>
            </a:r>
          </a:p>
          <a:p>
            <a:pPr marL="285750" indent="-285750" algn="l">
              <a:buFont typeface="Arial" panose="020B0604020202020204" pitchFamily="34" charset="0"/>
              <a:buChar char="•"/>
            </a:pPr>
            <a:r>
              <a:rPr lang="fr-FR" sz="1200" b="0" dirty="0">
                <a:solidFill>
                  <a:srgbClr val="000000"/>
                </a:solidFill>
                <a:latin typeface="Arial Narrow" panose="020B0606020202030204" pitchFamily="34" charset="0"/>
              </a:rPr>
              <a:t>Les coûts transactionnels correspondent d’une part au coût de l’intervention du service achat (coût de passation) mais aussi des coûts de possession (stocks).</a:t>
            </a:r>
          </a:p>
          <a:p>
            <a:pPr marL="285750" indent="-285750" algn="l">
              <a:buFont typeface="Arial" panose="020B0604020202020204" pitchFamily="34" charset="0"/>
              <a:buChar char="•"/>
            </a:pPr>
            <a:r>
              <a:rPr lang="fr-FR" sz="1200" b="0" dirty="0">
                <a:solidFill>
                  <a:srgbClr val="000000"/>
                </a:solidFill>
                <a:latin typeface="Arial Narrow" panose="020B0606020202030204" pitchFamily="34" charset="0"/>
              </a:rPr>
              <a:t>Les coûts logistiques correspondent aux coûts de transports, de douanes, d’appel aux transitaires. Le coût de maintenance correspond aux coûts de réparations et pièces détachées.</a:t>
            </a:r>
          </a:p>
          <a:p>
            <a:pPr marL="285750" indent="-285750" algn="l">
              <a:buFont typeface="Arial" panose="020B0604020202020204" pitchFamily="34" charset="0"/>
              <a:buChar char="•"/>
            </a:pPr>
            <a:r>
              <a:rPr lang="fr-FR" sz="1200" b="0" dirty="0">
                <a:solidFill>
                  <a:srgbClr val="000000"/>
                </a:solidFill>
                <a:latin typeface="Arial Narrow" panose="020B0606020202030204" pitchFamily="34" charset="0"/>
              </a:rPr>
              <a:t>Le coût qualité correspond aux coûts de non-conformité (ruptures, retours fournisseurs, destruction) ainsi qu’à la</a:t>
            </a:r>
          </a:p>
          <a:p>
            <a:pPr algn="l"/>
            <a:r>
              <a:rPr lang="fr-FR" sz="1200" b="0" dirty="0">
                <a:solidFill>
                  <a:srgbClr val="000000"/>
                </a:solidFill>
                <a:latin typeface="Arial Narrow" panose="020B0606020202030204" pitchFamily="34" charset="0"/>
              </a:rPr>
              <a:t>       destruction des produits en fin de cycle de vie.</a:t>
            </a:r>
          </a:p>
          <a:p>
            <a:pPr marL="285750" indent="-285750" algn="l">
              <a:buFont typeface="Arial" panose="020B0604020202020204" pitchFamily="34" charset="0"/>
              <a:buChar char="•"/>
            </a:pPr>
            <a:r>
              <a:rPr lang="fr-FR" sz="1200" b="0" dirty="0">
                <a:solidFill>
                  <a:srgbClr val="000000"/>
                </a:solidFill>
                <a:latin typeface="Arial Narrow" panose="020B0606020202030204" pitchFamily="34" charset="0"/>
              </a:rPr>
              <a:t>Enfin, les coûts financiers sont les coûts liés à l’impact sur le BFR (besoin en fond de roulement) en fonction des conditions de paiement négociées avec les fournisseurs). Mais aussi, les coûts des crédits documentaires pour les achats internationaux ou encore la couverture des risques de variation de devises dans la gestion des la trésorerie des achats internationaux).</a:t>
            </a:r>
          </a:p>
          <a:p>
            <a:pPr marL="285750" indent="-285750" algn="l">
              <a:buFont typeface="Arial" panose="020B0604020202020204" pitchFamily="34" charset="0"/>
              <a:buChar char="•"/>
            </a:pPr>
            <a:endParaRPr lang="fr-FR" sz="14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261150314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179512" y="1196753"/>
            <a:ext cx="9793088" cy="2973122"/>
          </a:xfrm>
          <a:prstGeom prst="rect">
            <a:avLst/>
          </a:prstGeom>
          <a:noFill/>
        </p:spPr>
        <p:txBody>
          <a:bodyPr wrap="square" rtlCol="0">
            <a:spAutoFit/>
          </a:bodyPr>
          <a:lstStyle/>
          <a:p>
            <a:pPr marL="285750" indent="-285750" algn="l">
              <a:buFont typeface="Arial" panose="020B0604020202020204" pitchFamily="34" charset="0"/>
              <a:buChar char="•"/>
            </a:pPr>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 partir des années 90, la fonction achat en Europe mais aussi aux Etats-Unis acquiert des missions plus</a:t>
            </a:r>
          </a:p>
          <a:p>
            <a:pPr algn="l"/>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importantes. Cela est dû à la globalisation des économies. L’arrivée de la Chine sur le marché international</a:t>
            </a: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et la volonté d’acheter au moindre coût, a propulsé la fonction achat vers un autre horizon. A cela s’ajoute </a:t>
            </a:r>
          </a:p>
          <a:p>
            <a:pPr algn="l"/>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l’instabilité des marchés et la réduction des cycles de vie des produits et technologies.</a:t>
            </a:r>
            <a:endPar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Depuis, cette fonction est perçue comme stratégique dans les entreprises les plus performantes. </a:t>
            </a:r>
          </a:p>
          <a:p>
            <a:pPr marL="285750" indent="-285750" algn="l">
              <a:buFont typeface="Arial" panose="020B0604020202020204" pitchFamily="34" charset="0"/>
              <a:buChar char="•"/>
            </a:pPr>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Qu’es</a:t>
            </a: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t-ce que une fonction stratégique ? Une fonction stratégique impacte le « </a:t>
            </a:r>
            <a:r>
              <a:rPr lang="fr-FR" sz="1600" b="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core</a:t>
            </a: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business » de l’entreprise.</a:t>
            </a:r>
          </a:p>
          <a:p>
            <a:pPr algn="l"/>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La fonction achat, par sa performance, peut générer des avantages concurrentiels pour l’entreprise. En outre;</a:t>
            </a:r>
          </a:p>
          <a:p>
            <a:pPr algn="l"/>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elle doit veiller à la robustesse du réseau fournisseurs et sous-traitants de l’entreprise. Une défaillance d’un</a:t>
            </a:r>
          </a:p>
          <a:p>
            <a:pPr algn="l"/>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fournisseur ou sous-traitant majeur peut impacter de façon très lourde l’entreprise acheteuse tant au niveau</a:t>
            </a:r>
          </a:p>
          <a:p>
            <a:pPr algn="l"/>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financier qu’au niveau aujourd’hui de sa réputation.</a:t>
            </a: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3755468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899D4B7-C414-44D2-9283-82995239F643}"/>
              </a:ext>
            </a:extLst>
          </p:cNvPr>
          <p:cNvSpPr txBox="1"/>
          <p:nvPr/>
        </p:nvSpPr>
        <p:spPr>
          <a:xfrm>
            <a:off x="179512" y="1196753"/>
            <a:ext cx="9793088" cy="3637919"/>
          </a:xfrm>
          <a:prstGeom prst="rect">
            <a:avLst/>
          </a:prstGeom>
          <a:noFill/>
        </p:spPr>
        <p:txBody>
          <a:bodyPr wrap="square" rtlCol="0">
            <a:spAutoFit/>
          </a:bodyPr>
          <a:lstStyle/>
          <a:p>
            <a:pPr marL="285750" indent="-285750" algn="l">
              <a:buFont typeface="Arial" panose="020B0604020202020204" pitchFamily="34" charset="0"/>
              <a:buChar char="•"/>
            </a:pP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La formation des professionnels des achats devient un enjeu majeur. Il faut « les sortir » du rôle d’approvisionneur</a:t>
            </a:r>
          </a:p>
          <a:p>
            <a:pPr algn="l"/>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vers un rôle d’acheteur. D’importants efforts financiers sont faits dans ce domaine. </a:t>
            </a: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Aujourd’hui, dans les grands groupes, le rôle stratégique de la fonction achat n’est plus contesté. Le directeur</a:t>
            </a:r>
          </a:p>
          <a:p>
            <a:pPr algn="l"/>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des achats (VPP : Vice </a:t>
            </a:r>
            <a:r>
              <a:rPr lang="fr-FR" sz="1600" b="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President</a:t>
            </a: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of </a:t>
            </a:r>
            <a:r>
              <a:rPr lang="fr-FR" sz="1600" b="0" dirty="0" err="1">
                <a:solidFill>
                  <a:srgbClr val="000000"/>
                </a:solidFill>
                <a:latin typeface="Arial Narrow" panose="020B0606020202030204" pitchFamily="34" charset="0"/>
                <a:ea typeface="Calibri" panose="020F0502020204030204" pitchFamily="34" charset="0"/>
                <a:cs typeface="Times New Roman" panose="02020603050405020304" pitchFamily="18" charset="0"/>
              </a:rPr>
              <a:t>Purchasing</a:t>
            </a: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siège au CODIR (Comité de Direction) voire dans le COMEX</a:t>
            </a:r>
          </a:p>
          <a:p>
            <a:pPr algn="l"/>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      (Comité Exécutif).</a:t>
            </a: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Malgré cette évolution, toutes les organisations achats ne sont pas au même niveau de maturité.</a:t>
            </a:r>
          </a:p>
          <a:p>
            <a:pPr marL="285750" indent="-285750" algn="l">
              <a:buFont typeface="Arial" panose="020B0604020202020204" pitchFamily="34" charset="0"/>
              <a:buChar char="•"/>
            </a:pPr>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Pour mesurer la maturité des achats, il existe différents modèles.</a:t>
            </a:r>
          </a:p>
          <a:p>
            <a:pPr marL="285750" indent="-285750" algn="l">
              <a:buFont typeface="Arial" panose="020B0604020202020204" pitchFamily="34" charset="0"/>
              <a:buChar char="•"/>
            </a:pPr>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La construction d’une matrice de maturité repose toujours sur les critères suivants:</a:t>
            </a: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endParaRPr lang="fr-FR" sz="1600" b="0"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pPr algn="l"/>
            <a:r>
              <a:rPr lang="fr-FR" sz="16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25792383"/>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mil">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m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altLang="fr-FR"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fr-FR" altLang="fr-FR"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i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Office\Modèles\Modèles de présentation\mil.pot</Template>
  <TotalTime>306</TotalTime>
  <Pages>16</Pages>
  <Words>3279</Words>
  <Application>Microsoft Office PowerPoint</Application>
  <PresentationFormat>Format US (216 x 279 mm)</PresentationFormat>
  <Paragraphs>356</Paragraphs>
  <Slides>25</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Arial Narrow</vt:lpstr>
      <vt:lpstr>Calibri</vt:lpstr>
      <vt:lpstr>Tahoma</vt:lpstr>
      <vt:lpstr>Times New Roman</vt:lpstr>
      <vt:lpstr>mil</vt:lpstr>
      <vt:lpstr>Les achats: d'un rôle administratif à un rôle stratégiques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Achats</dc:title>
  <dc:subject/>
  <dc:creator>Groupe HEC</dc:creator>
  <cp:keywords/>
  <dc:description/>
  <cp:lastModifiedBy>Irène Foglierini</cp:lastModifiedBy>
  <cp:revision>137</cp:revision>
  <cp:lastPrinted>1998-12-15T09:53:50Z</cp:lastPrinted>
  <dcterms:created xsi:type="dcterms:W3CDTF">1997-12-29T12:40:52Z</dcterms:created>
  <dcterms:modified xsi:type="dcterms:W3CDTF">2022-03-04T16:31:20Z</dcterms:modified>
</cp:coreProperties>
</file>