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0"/>
  </p:notesMasterIdLst>
  <p:handoutMasterIdLst>
    <p:handoutMasterId r:id="rId21"/>
  </p:handoutMasterIdLst>
  <p:sldIdLst>
    <p:sldId id="256" r:id="rId2"/>
    <p:sldId id="326" r:id="rId3"/>
    <p:sldId id="546" r:id="rId4"/>
    <p:sldId id="335" r:id="rId5"/>
    <p:sldId id="1689" r:id="rId6"/>
    <p:sldId id="1690" r:id="rId7"/>
    <p:sldId id="549" r:id="rId8"/>
    <p:sldId id="1680" r:id="rId9"/>
    <p:sldId id="1683" r:id="rId10"/>
    <p:sldId id="1681" r:id="rId11"/>
    <p:sldId id="292" r:id="rId12"/>
    <p:sldId id="1684" r:id="rId13"/>
    <p:sldId id="312" r:id="rId14"/>
    <p:sldId id="1686" r:id="rId15"/>
    <p:sldId id="1687" r:id="rId16"/>
    <p:sldId id="1688" r:id="rId17"/>
    <p:sldId id="1692" r:id="rId18"/>
    <p:sldId id="1691" r:id="rId19"/>
  </p:sldIdLst>
  <p:sldSz cx="9144000" cy="6858000" type="letter"/>
  <p:notesSz cx="7099300" cy="10234613"/>
  <p:kinsoku lang="ja-JP" invalStChars="、。，．・：；？！゛゜ヽヾゝゞ々ー’”）〕］｝〉》」』】°‰′″℃￠％ぁぃぅぇぉっゃゅょゎァィゥェォッャュョヮヵヶ!%),.:;?]}｡｣､･ｧｨｩｪｫｬｭｮｯｰﾞﾟ" invalEndChars="‘“（〔［｛〈《「『【￥＄$([\{｢￡"/>
  <p:defaultTextStyle>
    <a:defPPr>
      <a:defRPr lang="fr-FR"/>
    </a:defPPr>
    <a:lvl1pPr algn="ctr"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99FF"/>
    <a:srgbClr val="00FFFF"/>
    <a:srgbClr val="00CCFF"/>
    <a:srgbClr val="FF9933"/>
    <a:srgbClr val="00FF00"/>
    <a:srgbClr val="0027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2523" autoAdjust="0"/>
    <p:restoredTop sz="83509" autoAdjust="0"/>
  </p:normalViewPr>
  <p:slideViewPr>
    <p:cSldViewPr>
      <p:cViewPr varScale="1">
        <p:scale>
          <a:sx n="74" d="100"/>
          <a:sy n="74" d="100"/>
        </p:scale>
        <p:origin x="100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61" d="100"/>
          <a:sy n="61" d="100"/>
        </p:scale>
        <p:origin x="227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76FE94B-BD18-4BD6-9669-E912C055DB09}"/>
              </a:ext>
            </a:extLst>
          </p:cNvPr>
          <p:cNvSpPr>
            <a:spLocks noGrp="1" noChangeArrowheads="1"/>
          </p:cNvSpPr>
          <p:nvPr>
            <p:ph type="body" sz="quarter" idx="3"/>
          </p:nvPr>
        </p:nvSpPr>
        <p:spPr bwMode="auto">
          <a:xfrm>
            <a:off x="946150" y="4876800"/>
            <a:ext cx="5207000" cy="4627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86" tIns="46905" rIns="95486" bIns="46905" numCol="1" anchor="t" anchorCtr="0" compatLnSpc="1">
            <a:prstTxWarp prst="textNoShape">
              <a:avLst/>
            </a:prstTxWarp>
          </a:bodyPr>
          <a:lstStyle/>
          <a:p>
            <a:pPr lvl="0"/>
            <a:r>
              <a:rPr lang="fr-FR" altLang="fr-FR"/>
              <a:t>Corps du texte</a:t>
            </a:r>
          </a:p>
          <a:p>
            <a:pPr lvl="0"/>
            <a:r>
              <a:rPr lang="fr-FR" altLang="fr-FR"/>
              <a:t>Deuxième niveau</a:t>
            </a:r>
          </a:p>
          <a:p>
            <a:pPr lvl="0"/>
            <a:r>
              <a:rPr lang="fr-FR" altLang="fr-FR"/>
              <a:t>Troisième niveau</a:t>
            </a:r>
          </a:p>
          <a:p>
            <a:pPr lvl="0"/>
            <a:r>
              <a:rPr lang="fr-FR" altLang="fr-FR"/>
              <a:t>Quatrième niveau</a:t>
            </a:r>
          </a:p>
          <a:p>
            <a:pPr lvl="0"/>
            <a:r>
              <a:rPr lang="fr-FR" altLang="fr-FR"/>
              <a:t>Cinquième niveau</a:t>
            </a:r>
          </a:p>
        </p:txBody>
      </p:sp>
      <p:sp>
        <p:nvSpPr>
          <p:cNvPr id="2051" name="Rectangle 3">
            <a:extLst>
              <a:ext uri="{FF2B5EF4-FFF2-40B4-BE49-F238E27FC236}">
                <a16:creationId xmlns:a16="http://schemas.microsoft.com/office/drawing/2014/main" id="{453DCB2E-3910-4263-941D-83A0A89EBE24}"/>
              </a:ext>
            </a:extLst>
          </p:cNvPr>
          <p:cNvSpPr>
            <a:spLocks noGrp="1" noRot="1" noChangeAspect="1" noChangeArrowheads="1" noTextEdit="1"/>
          </p:cNvSpPr>
          <p:nvPr>
            <p:ph type="sldImg" idx="2"/>
          </p:nvPr>
        </p:nvSpPr>
        <p:spPr bwMode="auto">
          <a:xfrm>
            <a:off x="1165225" y="893763"/>
            <a:ext cx="4770438" cy="357822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 name="Espace réservé du numéro de diapositive 1">
            <a:extLst>
              <a:ext uri="{FF2B5EF4-FFF2-40B4-BE49-F238E27FC236}">
                <a16:creationId xmlns:a16="http://schemas.microsoft.com/office/drawing/2014/main" id="{7F2686ED-0573-4B86-949E-89F03DD2A0A1}"/>
              </a:ext>
            </a:extLst>
          </p:cNvPr>
          <p:cNvSpPr>
            <a:spLocks noGrp="1"/>
          </p:cNvSpPr>
          <p:nvPr>
            <p:ph type="sldNum" sz="quarter" idx="5"/>
          </p:nvPr>
        </p:nvSpPr>
        <p:spPr>
          <a:xfrm>
            <a:off x="4021138" y="9909175"/>
            <a:ext cx="3076575" cy="325438"/>
          </a:xfrm>
          <a:prstGeom prst="rect">
            <a:avLst/>
          </a:prstGeom>
        </p:spPr>
        <p:txBody>
          <a:bodyPr vert="horz" lIns="91440" tIns="45720" rIns="91440" bIns="45720" rtlCol="0" anchor="b"/>
          <a:lstStyle>
            <a:lvl1pPr algn="r">
              <a:defRPr sz="1200"/>
            </a:lvl1pPr>
          </a:lstStyle>
          <a:p>
            <a:fld id="{9CD51CA4-D1CE-4797-9FA2-530812BC8AAA}" type="slidenum">
              <a:rPr lang="fr-FR" smtClean="0"/>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613250"/>
            <a:ext cx="5207000" cy="5328592"/>
          </a:xfrm>
        </p:spPr>
        <p:txBody>
          <a:bodyPr/>
          <a:lstStyle/>
          <a:p>
            <a:endParaRPr lang="fr-FR" sz="1000" dirty="0"/>
          </a:p>
        </p:txBody>
      </p:sp>
      <p:sp>
        <p:nvSpPr>
          <p:cNvPr id="4" name="Espace réservé du numéro de diapositive 1">
            <a:extLst>
              <a:ext uri="{FF2B5EF4-FFF2-40B4-BE49-F238E27FC236}">
                <a16:creationId xmlns:a16="http://schemas.microsoft.com/office/drawing/2014/main" id="{827A10DF-6F8F-486D-914A-014B52831B72}"/>
              </a:ext>
            </a:extLst>
          </p:cNvPr>
          <p:cNvSpPr>
            <a:spLocks noGrp="1"/>
          </p:cNvSpPr>
          <p:nvPr>
            <p:ph type="sldNum" sz="quarter" idx="5"/>
          </p:nvPr>
        </p:nvSpPr>
        <p:spPr>
          <a:xfrm>
            <a:off x="4021138" y="9909175"/>
            <a:ext cx="3076575" cy="325438"/>
          </a:xfrm>
          <a:prstGeom prst="rect">
            <a:avLst/>
          </a:prstGeom>
        </p:spPr>
        <p:txBody>
          <a:bodyPr vert="horz" lIns="91440" tIns="45720" rIns="91440" bIns="45720" rtlCol="0" anchor="b"/>
          <a:lstStyle>
            <a:lvl1pPr algn="r">
              <a:defRPr sz="1200"/>
            </a:lvl1pPr>
          </a:lstStyle>
          <a:p>
            <a:fld id="{9CD51CA4-D1CE-4797-9FA2-530812BC8AAA}" type="slidenum">
              <a:rPr lang="fr-FR" smtClean="0"/>
              <a:t>1</a:t>
            </a:fld>
            <a:endParaRPr lang="fr-FR"/>
          </a:p>
        </p:txBody>
      </p:sp>
    </p:spTree>
    <p:extLst>
      <p:ext uri="{BB962C8B-B14F-4D97-AF65-F5344CB8AC3E}">
        <p14:creationId xmlns:p14="http://schemas.microsoft.com/office/powerpoint/2010/main" val="814226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AFB1DA8-17DC-4639-A175-65F823DB0290}"/>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6EDD580C-1E92-4C58-AB0B-47A86FEC6054}"/>
              </a:ext>
            </a:extLst>
          </p:cNvPr>
          <p:cNvSpPr>
            <a:spLocks noGrp="1" noChangeArrowheads="1"/>
          </p:cNvSpPr>
          <p:nvPr>
            <p:ph type="body" idx="1"/>
          </p:nvPr>
        </p:nvSpPr>
        <p:spPr>
          <a:xfrm>
            <a:off x="525314" y="4707754"/>
            <a:ext cx="5688632" cy="55221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600"/>
              </a:spcBef>
            </a:pPr>
            <a:r>
              <a:rPr lang="fr-FR" altLang="fr-FR" sz="1000" dirty="0">
                <a:ea typeface="ＭＳ Ｐゴシック" panose="020B0600070205080204" pitchFamily="34" charset="-128"/>
              </a:rPr>
              <a:t>Dans le volet social, plusieurs actions sont mises en place dans les entreprises qui s’engagent dans une véritable politique RSE. Ainsi, la prise en compte des risques psychologiques induits par l’ambiance de travail (stress, burnout, harcèlement), la participation des salariés aux fruits du résultat de l’entreprise ou encore le télétravail sont des exemples qui illustrent cette nouvelle conception du management. En ce qui concerne le télétravail, la crise COVID 19 a accéléré cette nouvelle organisation hybride du travail (mélange de présentiel et distanciel). Par ailleurs, l’</a:t>
            </a:r>
            <a:r>
              <a:rPr lang="fr-FR" altLang="fr-FR" sz="1000" dirty="0" err="1">
                <a:ea typeface="ＭＳ Ｐゴシック" panose="020B0600070205080204" pitchFamily="34" charset="-128"/>
              </a:rPr>
              <a:t>empowerment</a:t>
            </a:r>
            <a:r>
              <a:rPr lang="fr-FR" altLang="fr-FR" sz="1000" dirty="0">
                <a:ea typeface="ＭＳ Ｐゴシック" panose="020B0600070205080204" pitchFamily="34" charset="-128"/>
              </a:rPr>
              <a:t> est aussi un autre levier activé dans les entreprises soucieuses d’une démarche RSE. Il s’agit de transférer une partie du pouvoir décisionnel aux opérationnels, aux salariés qui sont les plus proches du problème rencontré.</a:t>
            </a:r>
          </a:p>
          <a:p>
            <a:pPr>
              <a:lnSpc>
                <a:spcPct val="100000"/>
              </a:lnSpc>
              <a:spcBef>
                <a:spcPts val="600"/>
              </a:spcBef>
            </a:pPr>
            <a:r>
              <a:rPr lang="fr-FR" altLang="fr-FR" sz="1000" dirty="0">
                <a:ea typeface="ＭＳ Ｐゴシック" panose="020B0600070205080204" pitchFamily="34" charset="-128"/>
              </a:rPr>
              <a:t>Au niveau sociétal, par exemple, l’orientation de la politique « achat locaux » dans un souci non seulement de réduire le circuit de distribution mais aussi de maintenir et développer l’activité locale, créatrice d’emplois. Dans certains appels d’offres, les entreprises n’hésitent pas à exiger qu’une partie de la fabrication ou du service fourni soit confié à des structures employant du personnel en réinsertion professionnelle (handicapés, demandeurs d’emploi ou encore des anciens prisonniers).</a:t>
            </a:r>
          </a:p>
          <a:p>
            <a:pPr>
              <a:lnSpc>
                <a:spcPct val="100000"/>
              </a:lnSpc>
              <a:spcBef>
                <a:spcPts val="600"/>
              </a:spcBef>
            </a:pPr>
            <a:r>
              <a:rPr lang="fr-FR" altLang="fr-FR" sz="1000" dirty="0">
                <a:ea typeface="ＭＳ Ｐゴシック" panose="020B0600070205080204" pitchFamily="34" charset="-128"/>
              </a:rPr>
              <a:t>La diversité est aussi un autre critère RSE du volet sociétal très souvent utilisé par les entreprises. Elle concerne l’équilibre hommes/femmes dans les organisations, l’intégration des individus issus des cultures différentes,…</a:t>
            </a:r>
          </a:p>
        </p:txBody>
      </p:sp>
      <p:sp>
        <p:nvSpPr>
          <p:cNvPr id="4" name="Espace réservé du numéro de diapositive 1">
            <a:extLst>
              <a:ext uri="{FF2B5EF4-FFF2-40B4-BE49-F238E27FC236}">
                <a16:creationId xmlns:a16="http://schemas.microsoft.com/office/drawing/2014/main" id="{A4C6BB7D-8A21-4106-8096-4CDBA4D6F01C}"/>
              </a:ext>
            </a:extLst>
          </p:cNvPr>
          <p:cNvSpPr txBox="1">
            <a:spLocks/>
          </p:cNvSpPr>
          <p:nvPr/>
        </p:nvSpPr>
        <p:spPr>
          <a:xfrm>
            <a:off x="4022725" y="9904436"/>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10</a:t>
            </a:fld>
            <a:endParaRPr lang="fr-FR" dirty="0"/>
          </a:p>
        </p:txBody>
      </p:sp>
    </p:spTree>
    <p:extLst>
      <p:ext uri="{BB962C8B-B14F-4D97-AF65-F5344CB8AC3E}">
        <p14:creationId xmlns:p14="http://schemas.microsoft.com/office/powerpoint/2010/main" val="2094388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spcBef>
                <a:spcPts val="600"/>
              </a:spcBef>
            </a:pPr>
            <a:r>
              <a:rPr lang="fr-FR" altLang="fr-FR" sz="1000" dirty="0">
                <a:ea typeface="ＭＳ Ｐゴシック" panose="020B0600070205080204" pitchFamily="34" charset="-128"/>
              </a:rPr>
              <a:t>Concernant le volet environnement, il convient de rappeler que dans les achats, ces critères doivent être étroitement associés au marché en question. Par exemple, quand la consultation achat porte sur l’achat de prestations de conseil, il est peu pertinent (voir pas de tout) de prendre en compte la réduction de la consommation d’eau et d’énergie.</a:t>
            </a:r>
          </a:p>
          <a:p>
            <a:pPr>
              <a:lnSpc>
                <a:spcPct val="100000"/>
              </a:lnSpc>
              <a:spcBef>
                <a:spcPts val="600"/>
              </a:spcBef>
            </a:pPr>
            <a:r>
              <a:rPr lang="fr-FR" altLang="fr-FR" sz="1000" dirty="0">
                <a:ea typeface="ＭＳ Ｐゴシック" panose="020B0600070205080204" pitchFamily="34" charset="-128"/>
              </a:rPr>
              <a:t>La décarbonation est aujourd’hui une variable clé dans la démarche RSE. Il s’agit de l’ensemble de mesures prises afin de réduire l’empreinte carbone (émissions de gaz à effet de serre, dioxyde de carbone (CO2) et méthane (CH4) qui impactent de façon négative les effets de changement du climat</a:t>
            </a:r>
            <a:r>
              <a:rPr lang="fr-FR" altLang="fr-FR" sz="1200" dirty="0">
                <a:ea typeface="ＭＳ Ｐゴシック" panose="020B0600070205080204" pitchFamily="34" charset="-128"/>
              </a:rPr>
              <a:t>.</a:t>
            </a:r>
          </a:p>
          <a:p>
            <a:pPr>
              <a:lnSpc>
                <a:spcPct val="100000"/>
              </a:lnSpc>
              <a:spcBef>
                <a:spcPts val="600"/>
              </a:spcBef>
            </a:pPr>
            <a:r>
              <a:rPr lang="fr-FR" altLang="fr-FR" sz="1000" dirty="0">
                <a:ea typeface="ＭＳ Ｐゴシック" panose="020B0600070205080204" pitchFamily="34" charset="-128"/>
              </a:rPr>
              <a:t>Un autre élément clé de la démarche RSE est le respect des délais de paiement fournisseurs.</a:t>
            </a:r>
          </a:p>
          <a:p>
            <a:pPr>
              <a:spcBef>
                <a:spcPts val="600"/>
              </a:spcBef>
            </a:pPr>
            <a:endParaRPr lang="fr-FR" dirty="0"/>
          </a:p>
        </p:txBody>
      </p:sp>
      <p:sp>
        <p:nvSpPr>
          <p:cNvPr id="4" name="Espace réservé du numéro de diapositive 3"/>
          <p:cNvSpPr>
            <a:spLocks noGrp="1"/>
          </p:cNvSpPr>
          <p:nvPr>
            <p:ph type="sldNum" sz="quarter" idx="5"/>
          </p:nvPr>
        </p:nvSpPr>
        <p:spPr/>
        <p:txBody>
          <a:bodyPr/>
          <a:lstStyle/>
          <a:p>
            <a:fld id="{9CD51CA4-D1CE-4797-9FA2-530812BC8AAA}" type="slidenum">
              <a:rPr lang="fr-FR" smtClean="0"/>
              <a:t>11</a:t>
            </a:fld>
            <a:endParaRPr lang="fr-FR"/>
          </a:p>
        </p:txBody>
      </p:sp>
    </p:spTree>
    <p:extLst>
      <p:ext uri="{BB962C8B-B14F-4D97-AF65-F5344CB8AC3E}">
        <p14:creationId xmlns:p14="http://schemas.microsoft.com/office/powerpoint/2010/main" val="1446908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2065" marR="607695">
              <a:lnSpc>
                <a:spcPct val="100000"/>
              </a:lnSpc>
              <a:spcBef>
                <a:spcPts val="600"/>
              </a:spcBef>
              <a:buSzPct val="95744"/>
              <a:tabLst>
                <a:tab pos="255270" algn="l"/>
              </a:tabLst>
            </a:pPr>
            <a:r>
              <a:rPr lang="fr-FR" sz="1000" spc="5" dirty="0">
                <a:latin typeface="Arial"/>
                <a:cs typeface="Arial"/>
              </a:rPr>
              <a:t>Les entreprises se lancent dans les labellisations et certifications qui prouvent leurs efforts dans ce domaine.</a:t>
            </a:r>
          </a:p>
          <a:p>
            <a:pPr marL="12065" marR="607695">
              <a:lnSpc>
                <a:spcPct val="100000"/>
              </a:lnSpc>
              <a:spcBef>
                <a:spcPts val="600"/>
              </a:spcBef>
              <a:buSzPct val="95744"/>
              <a:tabLst>
                <a:tab pos="255270" algn="l"/>
              </a:tabLst>
            </a:pPr>
            <a:r>
              <a:rPr lang="fr-FR" sz="1000" spc="5" dirty="0">
                <a:latin typeface="Arial"/>
                <a:cs typeface="Arial"/>
              </a:rPr>
              <a:t>Le label Relations </a:t>
            </a:r>
            <a:r>
              <a:rPr lang="fr-FR" sz="1000" spc="10" dirty="0">
                <a:latin typeface="Arial"/>
                <a:cs typeface="Arial"/>
              </a:rPr>
              <a:t>Fournisseurs </a:t>
            </a:r>
            <a:r>
              <a:rPr lang="fr-FR" sz="1000" spc="5" dirty="0">
                <a:latin typeface="Arial"/>
                <a:cs typeface="Arial"/>
              </a:rPr>
              <a:t>et Achats</a:t>
            </a:r>
            <a:r>
              <a:rPr lang="fr-FR" sz="1000" spc="-135" dirty="0">
                <a:latin typeface="Arial"/>
                <a:cs typeface="Arial"/>
              </a:rPr>
              <a:t> </a:t>
            </a:r>
            <a:r>
              <a:rPr lang="fr-FR" sz="1000" spc="10" dirty="0">
                <a:latin typeface="Arial"/>
                <a:cs typeface="Arial"/>
              </a:rPr>
              <a:t>Responsables du Ministère de l’économie </a:t>
            </a:r>
            <a:r>
              <a:rPr lang="fr-FR" sz="1000" spc="5" dirty="0">
                <a:latin typeface="Arial"/>
                <a:cs typeface="Arial"/>
              </a:rPr>
              <a:t>et </a:t>
            </a:r>
            <a:r>
              <a:rPr lang="fr-FR" sz="1000" spc="10" dirty="0">
                <a:latin typeface="Arial"/>
                <a:cs typeface="Arial"/>
              </a:rPr>
              <a:t>des</a:t>
            </a:r>
            <a:r>
              <a:rPr lang="fr-FR" sz="1000" spc="-15" dirty="0">
                <a:latin typeface="Arial"/>
                <a:cs typeface="Arial"/>
              </a:rPr>
              <a:t> </a:t>
            </a:r>
            <a:r>
              <a:rPr lang="fr-FR" sz="1000" spc="10" dirty="0">
                <a:latin typeface="Arial"/>
                <a:cs typeface="Arial"/>
              </a:rPr>
              <a:t>Finances français, vise à inciter les entreprises à obtenir ce label (audits par des organismes indépendants) qui atteste que le process achat dans l’entreprise intègre les critères RSE. Il s’agit dans d’un label de virtuosité RSE.</a:t>
            </a:r>
            <a:endParaRPr lang="fr-FR" sz="1000" dirty="0">
              <a:latin typeface="Arial"/>
              <a:cs typeface="Arial"/>
            </a:endParaRPr>
          </a:p>
          <a:p>
            <a:pPr marL="12065" marR="5080">
              <a:lnSpc>
                <a:spcPct val="100000"/>
              </a:lnSpc>
              <a:spcBef>
                <a:spcPts val="600"/>
              </a:spcBef>
              <a:buSzPct val="95744"/>
              <a:tabLst>
                <a:tab pos="255270" algn="l"/>
              </a:tabLst>
            </a:pPr>
            <a:r>
              <a:rPr lang="fr-FR" sz="1000" spc="5" dirty="0">
                <a:latin typeface="Arial"/>
                <a:cs typeface="Arial"/>
              </a:rPr>
              <a:t>La norme </a:t>
            </a:r>
            <a:r>
              <a:rPr lang="fr-FR" sz="1000" spc="15" dirty="0">
                <a:latin typeface="Arial"/>
                <a:cs typeface="Arial"/>
              </a:rPr>
              <a:t>NFX </a:t>
            </a:r>
            <a:r>
              <a:rPr lang="fr-FR" sz="1000" spc="5" dirty="0">
                <a:latin typeface="Arial"/>
                <a:cs typeface="Arial"/>
              </a:rPr>
              <a:t>50-135 de l’AFNOR,  achats </a:t>
            </a:r>
            <a:r>
              <a:rPr lang="fr-FR" sz="1000" spc="10" dirty="0">
                <a:latin typeface="Arial"/>
                <a:cs typeface="Arial"/>
              </a:rPr>
              <a:t>responsables. L’AFNOR est l’Association Française de Normalisation qui a publié des recommandations permettant aux entreprises de s’aligner sur les meilleures pratiques d’achats responsables. Cette norme ne donne pas droit à une certification mais son respect atteste que l’entreprise intègre une démarche d’achats responsables.</a:t>
            </a:r>
          </a:p>
          <a:p>
            <a:pPr marL="12065" marR="5080">
              <a:lnSpc>
                <a:spcPct val="100000"/>
              </a:lnSpc>
              <a:spcBef>
                <a:spcPts val="600"/>
              </a:spcBef>
              <a:buSzPct val="95744"/>
              <a:tabLst>
                <a:tab pos="255270" algn="l"/>
              </a:tabLst>
            </a:pPr>
            <a:r>
              <a:rPr lang="fr-FR" sz="1000" spc="10" dirty="0">
                <a:latin typeface="Arial"/>
                <a:cs typeface="Arial"/>
              </a:rPr>
              <a:t>La norme </a:t>
            </a:r>
            <a:r>
              <a:rPr lang="fr-FR" sz="1000" spc="5" dirty="0">
                <a:latin typeface="Arial"/>
                <a:cs typeface="Arial"/>
              </a:rPr>
              <a:t>internationale Achats</a:t>
            </a:r>
            <a:r>
              <a:rPr lang="fr-FR" sz="1000" spc="-155" dirty="0">
                <a:latin typeface="Arial"/>
                <a:cs typeface="Arial"/>
              </a:rPr>
              <a:t> </a:t>
            </a:r>
            <a:r>
              <a:rPr lang="fr-FR" sz="1000" spc="10" dirty="0">
                <a:latin typeface="Arial"/>
                <a:cs typeface="Arial"/>
              </a:rPr>
              <a:t>Responsables ISO 20 </a:t>
            </a:r>
            <a:r>
              <a:rPr lang="fr-FR" sz="1000" spc="5" dirty="0">
                <a:latin typeface="Arial"/>
                <a:cs typeface="Arial"/>
              </a:rPr>
              <a:t>400:</a:t>
            </a:r>
            <a:r>
              <a:rPr lang="fr-FR" sz="1000" spc="10" dirty="0">
                <a:latin typeface="Arial"/>
                <a:cs typeface="Arial"/>
              </a:rPr>
              <a:t> cette norme internationale a été votée en 2017 par 52 pays qui représentent </a:t>
            </a:r>
            <a:r>
              <a:rPr lang="fr-FR" sz="1000" b="0" spc="-10" dirty="0">
                <a:latin typeface="Arial"/>
                <a:cs typeface="Arial"/>
              </a:rPr>
              <a:t>65% </a:t>
            </a:r>
            <a:r>
              <a:rPr lang="fr-FR" sz="1000" spc="-10" dirty="0">
                <a:latin typeface="Arial"/>
                <a:cs typeface="Arial"/>
              </a:rPr>
              <a:t>de la population</a:t>
            </a:r>
            <a:r>
              <a:rPr lang="fr-FR" sz="1000" spc="45" dirty="0">
                <a:latin typeface="Arial"/>
                <a:cs typeface="Arial"/>
              </a:rPr>
              <a:t> </a:t>
            </a:r>
            <a:r>
              <a:rPr lang="fr-FR" sz="1000" spc="-10" dirty="0">
                <a:latin typeface="Arial"/>
                <a:cs typeface="Arial"/>
              </a:rPr>
              <a:t>mondiale, </a:t>
            </a:r>
            <a:r>
              <a:rPr lang="fr-FR" sz="1000" b="0" spc="-10" dirty="0">
                <a:latin typeface="Arial"/>
                <a:cs typeface="Arial"/>
              </a:rPr>
              <a:t>85% </a:t>
            </a:r>
            <a:r>
              <a:rPr lang="fr-FR" sz="1000" spc="-10" dirty="0">
                <a:latin typeface="Arial"/>
                <a:cs typeface="Arial"/>
              </a:rPr>
              <a:t>du PIB</a:t>
            </a:r>
            <a:r>
              <a:rPr lang="fr-FR" sz="1000" dirty="0">
                <a:latin typeface="Arial"/>
                <a:cs typeface="Arial"/>
              </a:rPr>
              <a:t> </a:t>
            </a:r>
            <a:r>
              <a:rPr lang="fr-FR" sz="1000" spc="-10" dirty="0">
                <a:latin typeface="Arial"/>
                <a:cs typeface="Arial"/>
              </a:rPr>
              <a:t>mondial et</a:t>
            </a:r>
            <a:r>
              <a:rPr lang="fr-FR" sz="1000" dirty="0">
                <a:latin typeface="Arial"/>
                <a:cs typeface="Arial"/>
              </a:rPr>
              <a:t> </a:t>
            </a:r>
            <a:r>
              <a:rPr lang="fr-FR" sz="1000" b="0" spc="-10" dirty="0">
                <a:latin typeface="Arial"/>
                <a:cs typeface="Arial"/>
              </a:rPr>
              <a:t>73% </a:t>
            </a:r>
            <a:r>
              <a:rPr lang="fr-FR" sz="1000" spc="-10" dirty="0">
                <a:latin typeface="Arial"/>
                <a:cs typeface="Arial"/>
              </a:rPr>
              <a:t>des émissions CO2</a:t>
            </a:r>
            <a:r>
              <a:rPr lang="fr-FR" sz="1000" spc="5" dirty="0">
                <a:latin typeface="Arial"/>
                <a:cs typeface="Arial"/>
              </a:rPr>
              <a:t> </a:t>
            </a:r>
            <a:r>
              <a:rPr lang="fr-FR" sz="1000" spc="-10" dirty="0">
                <a:latin typeface="Arial"/>
                <a:cs typeface="Arial"/>
              </a:rPr>
              <a:t>mondiales. Cette norme (contrairement aux autres normes ISO telles que ISO 9001) ne propose pas une certification. Il s’agit d’un guide permettant aux entreprise d’élaborer des politiques et stratégies achat qui prennent en compte la RSE.</a:t>
            </a:r>
          </a:p>
          <a:p>
            <a:pPr marL="12065" marR="5080">
              <a:lnSpc>
                <a:spcPct val="100000"/>
              </a:lnSpc>
              <a:spcBef>
                <a:spcPts val="600"/>
              </a:spcBef>
              <a:buSzPct val="95744"/>
              <a:tabLst>
                <a:tab pos="255270" algn="l"/>
              </a:tabLst>
            </a:pPr>
            <a:r>
              <a:rPr lang="fr-FR" sz="1000" spc="-10" dirty="0">
                <a:latin typeface="Arial"/>
                <a:cs typeface="Arial"/>
              </a:rPr>
              <a:t>En outre, cette norme est directement liée à d’autres normes déjà existantes, telles que ISO 14001 (management de l’environnement), ISO 26000 (responsabilité sociétale), ISO 31000 (management des risques) ou encore ISO/PC 278 (management anti corruption). Elle vient donc concentrer en un seul référentiel des normes qui étaient alors diverses et éparpillées.</a:t>
            </a:r>
            <a:endParaRPr lang="fr-FR" sz="1000" dirty="0">
              <a:latin typeface="Arial"/>
              <a:cs typeface="Arial"/>
            </a:endParaRPr>
          </a:p>
          <a:p>
            <a:pPr marL="12065">
              <a:lnSpc>
                <a:spcPct val="100000"/>
              </a:lnSpc>
              <a:spcBef>
                <a:spcPts val="600"/>
              </a:spcBef>
              <a:buSzPct val="95744"/>
              <a:tabLst>
                <a:tab pos="255270" algn="l"/>
              </a:tabLst>
            </a:pPr>
            <a:endParaRPr lang="fr-FR" sz="1000" dirty="0">
              <a:latin typeface="Arial"/>
              <a:cs typeface="Arial"/>
            </a:endParaRPr>
          </a:p>
          <a:p>
            <a:pPr marL="0" indent="0">
              <a:lnSpc>
                <a:spcPct val="100000"/>
              </a:lnSpc>
              <a:spcBef>
                <a:spcPts val="600"/>
              </a:spcBef>
            </a:pPr>
            <a:endParaRPr lang="fr-FR" altLang="fr-FR" sz="1000" dirty="0">
              <a:ea typeface="ＭＳ Ｐゴシック" panose="020B0600070205080204" pitchFamily="34" charset="-128"/>
            </a:endParaRPr>
          </a:p>
          <a:p>
            <a:pPr>
              <a:lnSpc>
                <a:spcPct val="100000"/>
              </a:lnSpc>
              <a:spcBef>
                <a:spcPts val="600"/>
              </a:spcBef>
            </a:pPr>
            <a:endParaRPr lang="fr-FR" sz="1000" dirty="0"/>
          </a:p>
        </p:txBody>
      </p:sp>
      <p:sp>
        <p:nvSpPr>
          <p:cNvPr id="4" name="Espace réservé du numéro de diapositive 3"/>
          <p:cNvSpPr>
            <a:spLocks noGrp="1"/>
          </p:cNvSpPr>
          <p:nvPr>
            <p:ph type="sldNum" sz="quarter" idx="5"/>
          </p:nvPr>
        </p:nvSpPr>
        <p:spPr/>
        <p:txBody>
          <a:bodyPr/>
          <a:lstStyle/>
          <a:p>
            <a:fld id="{9CD51CA4-D1CE-4797-9FA2-530812BC8AAA}" type="slidenum">
              <a:rPr lang="fr-FR" smtClean="0"/>
              <a:t>12</a:t>
            </a:fld>
            <a:endParaRPr lang="fr-FR"/>
          </a:p>
        </p:txBody>
      </p:sp>
    </p:spTree>
    <p:extLst>
      <p:ext uri="{BB962C8B-B14F-4D97-AF65-F5344CB8AC3E}">
        <p14:creationId xmlns:p14="http://schemas.microsoft.com/office/powerpoint/2010/main" val="1295165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spcBef>
                <a:spcPts val="600"/>
              </a:spcBef>
            </a:pPr>
            <a:r>
              <a:rPr lang="fr-FR" sz="1000" dirty="0"/>
              <a:t>Depuis une vingtaine d’années, les scandales liés à des </a:t>
            </a:r>
            <a:r>
              <a:rPr lang="fr-FR" sz="1000" dirty="0" err="1"/>
              <a:t>supply</a:t>
            </a:r>
            <a:r>
              <a:rPr lang="fr-FR" sz="1000" dirty="0"/>
              <a:t> </a:t>
            </a:r>
            <a:r>
              <a:rPr lang="fr-FR" sz="1000" dirty="0" err="1"/>
              <a:t>chains</a:t>
            </a:r>
            <a:r>
              <a:rPr lang="fr-FR" sz="1000" dirty="0"/>
              <a:t> peu vertueuses et peu robustes se sont multipliés.</a:t>
            </a:r>
          </a:p>
          <a:p>
            <a:pPr>
              <a:lnSpc>
                <a:spcPct val="100000"/>
              </a:lnSpc>
              <a:spcBef>
                <a:spcPts val="600"/>
              </a:spcBef>
            </a:pPr>
            <a:r>
              <a:rPr lang="fr-FR" sz="1000" dirty="0"/>
              <a:t>En 1996, Nike était pointé comme une entreprise peu soucieuse du respect de la RSE. L’</a:t>
            </a:r>
            <a:r>
              <a:rPr lang="fr-FR" sz="1000" dirty="0" err="1"/>
              <a:t>entreprse</a:t>
            </a:r>
            <a:r>
              <a:rPr lang="fr-FR" sz="1000" dirty="0"/>
              <a:t> faisait appel à un sous-traitant qui utilisait le travail des enfants. En 2010, Foxconn, grand sous-traitant taiwanais pour les géants des télécoms, était pointé du doigt par ses pratiques managériales poussant les salariés à se suicider. En 2015, le groupe Nestlé est accusé d’utiliser l’esclavage dans les pêcheries en Thaïlande. En 2013, l’incendie de l’usine Rana Plaza au Bangladesh, grand sous-traitants pour les industries et distributeurs du textile en Europe. Plus récemment, un grand sous-traitant Indien de Nike, HM, Zara et autres a été accusé de ne pas payer le salaire minimum à ses ouvriers. Tous ces comportements peu vertueux peuvent toucher durablement la réputation des entreprises donneuses d’ordre.</a:t>
            </a:r>
          </a:p>
          <a:p>
            <a:pPr>
              <a:lnSpc>
                <a:spcPct val="100000"/>
              </a:lnSpc>
              <a:spcBef>
                <a:spcPts val="600"/>
              </a:spcBef>
            </a:pPr>
            <a:r>
              <a:rPr lang="fr-FR" sz="1000" dirty="0"/>
              <a:t>En France, en 2012, l’obligation de vigilance (loi Sapin 1) oblige les entreprises à mieux sélectionner, accompagner et contrôler son réseau </a:t>
            </a:r>
            <a:r>
              <a:rPr lang="fr-FR" sz="1000" dirty="0" err="1"/>
              <a:t>supply</a:t>
            </a:r>
            <a:r>
              <a:rPr lang="fr-FR" sz="1000" dirty="0"/>
              <a:t> </a:t>
            </a:r>
            <a:r>
              <a:rPr lang="fr-FR" sz="1000" dirty="0" err="1"/>
              <a:t>chain</a:t>
            </a:r>
            <a:r>
              <a:rPr lang="fr-FR" sz="1000" dirty="0"/>
              <a:t> de fournisseurs et sous-traitants. En 2017, cette loi est devenue Sapin 2 et  cette obligation est devenu un devoir. Ainsi, les entreprises acheteuses ont la responsabilité de tout écart de comportement d’un fournisseur ou sous-traitant dans les domaines des pratiques de corruption, de non-respect de l’environnement ou de droit humains. En cas de contravention à ce devoir, des peines pécuniaires (amendes) mais aussi pénales sont prévues.</a:t>
            </a:r>
          </a:p>
        </p:txBody>
      </p:sp>
      <p:sp>
        <p:nvSpPr>
          <p:cNvPr id="4" name="Espace réservé du numéro de diapositive 3"/>
          <p:cNvSpPr>
            <a:spLocks noGrp="1"/>
          </p:cNvSpPr>
          <p:nvPr>
            <p:ph type="sldNum" sz="quarter" idx="5"/>
          </p:nvPr>
        </p:nvSpPr>
        <p:spPr/>
        <p:txBody>
          <a:bodyPr/>
          <a:lstStyle/>
          <a:p>
            <a:fld id="{9CD51CA4-D1CE-4797-9FA2-530812BC8AAA}" type="slidenum">
              <a:rPr lang="fr-FR" smtClean="0"/>
              <a:t>13</a:t>
            </a:fld>
            <a:endParaRPr lang="fr-FR"/>
          </a:p>
        </p:txBody>
      </p:sp>
    </p:spTree>
    <p:extLst>
      <p:ext uri="{BB962C8B-B14F-4D97-AF65-F5344CB8AC3E}">
        <p14:creationId xmlns:p14="http://schemas.microsoft.com/office/powerpoint/2010/main" val="4238841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678461"/>
            <a:ext cx="5411812" cy="5479405"/>
          </a:xfrm>
        </p:spPr>
        <p:txBody>
          <a:bodyPr/>
          <a:lstStyle/>
          <a:p>
            <a:pPr>
              <a:lnSpc>
                <a:spcPct val="100000"/>
              </a:lnSpc>
              <a:spcBef>
                <a:spcPts val="600"/>
              </a:spcBef>
            </a:pPr>
            <a:r>
              <a:rPr lang="fr-FR" sz="1000" b="0" i="0" dirty="0">
                <a:solidFill>
                  <a:srgbClr val="4D5156"/>
                </a:solidFill>
                <a:effectLst/>
                <a:latin typeface="arial" panose="020B0604020202020204" pitchFamily="34" charset="0"/>
              </a:rPr>
              <a:t>Le </a:t>
            </a:r>
            <a:r>
              <a:rPr lang="fr-FR" sz="1000" b="0" i="0" dirty="0" err="1">
                <a:solidFill>
                  <a:srgbClr val="4D5156"/>
                </a:solidFill>
                <a:effectLst/>
                <a:latin typeface="arial" panose="020B0604020202020204" pitchFamily="34" charset="0"/>
              </a:rPr>
              <a:t>risk</a:t>
            </a:r>
            <a:r>
              <a:rPr lang="fr-FR" sz="1000" b="0" i="0" dirty="0">
                <a:solidFill>
                  <a:srgbClr val="4D5156"/>
                </a:solidFill>
                <a:effectLst/>
                <a:latin typeface="arial" panose="020B0604020202020204" pitchFamily="34" charset="0"/>
              </a:rPr>
              <a:t> management ou gestion des risques est une discipline à part entière qui vise à identifier, évaluer et hiérarchiser les risques encourus par une organisation.</a:t>
            </a:r>
          </a:p>
          <a:p>
            <a:pPr>
              <a:lnSpc>
                <a:spcPct val="100000"/>
              </a:lnSpc>
              <a:spcBef>
                <a:spcPts val="600"/>
              </a:spcBef>
            </a:pPr>
            <a:r>
              <a:rPr lang="fr-FR" sz="1000" b="0" i="0" dirty="0">
                <a:solidFill>
                  <a:srgbClr val="4D5156"/>
                </a:solidFill>
                <a:effectLst/>
                <a:latin typeface="arial" panose="020B0604020202020204" pitchFamily="34" charset="0"/>
              </a:rPr>
              <a:t>Le management des achats est un domaine générateur de forts risques pour les entreprises, tant au niveau interne qu’externe.</a:t>
            </a:r>
          </a:p>
          <a:p>
            <a:pPr>
              <a:lnSpc>
                <a:spcPct val="100000"/>
              </a:lnSpc>
              <a:spcBef>
                <a:spcPts val="600"/>
              </a:spcBef>
            </a:pPr>
            <a:r>
              <a:rPr lang="fr-FR" sz="1000" b="0" i="0" dirty="0">
                <a:solidFill>
                  <a:srgbClr val="4D5156"/>
                </a:solidFill>
                <a:effectLst/>
                <a:latin typeface="arial" panose="020B0604020202020204" pitchFamily="34" charset="0"/>
              </a:rPr>
              <a:t>La direction des achats doit de plus en plus contribuer à la gestion des risques en adoptant une démarche professionnelle dans ce domaine. En effet, les risques liés aux achats peuvent compromettre l’efficacité, l’efficience et la réputation de l’entreprise. </a:t>
            </a:r>
          </a:p>
          <a:p>
            <a:pPr>
              <a:lnSpc>
                <a:spcPct val="100000"/>
              </a:lnSpc>
              <a:spcBef>
                <a:spcPts val="600"/>
              </a:spcBef>
            </a:pPr>
            <a:r>
              <a:rPr lang="fr-FR" sz="1000" b="0" i="0" dirty="0">
                <a:solidFill>
                  <a:srgbClr val="4D5156"/>
                </a:solidFill>
                <a:effectLst/>
                <a:latin typeface="arial" panose="020B0604020202020204" pitchFamily="34" charset="0"/>
              </a:rPr>
              <a:t>Les risques achats peuvent être d’origine interne à l’organisation. Par exemple, les risques d’une mauvaise définition du besoin, les risques de corruption ou encore les risques liés à de procédures achats peu robustes.</a:t>
            </a:r>
          </a:p>
          <a:p>
            <a:pPr>
              <a:lnSpc>
                <a:spcPct val="100000"/>
              </a:lnSpc>
              <a:spcBef>
                <a:spcPts val="600"/>
              </a:spcBef>
            </a:pPr>
            <a:r>
              <a:rPr lang="fr-FR" sz="1000" b="0" i="0" dirty="0">
                <a:solidFill>
                  <a:srgbClr val="4D5156"/>
                </a:solidFill>
                <a:effectLst/>
                <a:latin typeface="arial" panose="020B0604020202020204" pitchFamily="34" charset="0"/>
              </a:rPr>
              <a:t>Les risques externes sont plus importants. Ils peuvent être liés au choix du produit, au choix d’un marché fournisseur ou encore au choix du fournisseur.</a:t>
            </a:r>
          </a:p>
          <a:p>
            <a:pPr>
              <a:lnSpc>
                <a:spcPct val="100000"/>
              </a:lnSpc>
              <a:spcBef>
                <a:spcPts val="600"/>
              </a:spcBef>
            </a:pPr>
            <a:r>
              <a:rPr lang="fr-FR" sz="1000" b="0" i="0" dirty="0">
                <a:solidFill>
                  <a:srgbClr val="4D5156"/>
                </a:solidFill>
                <a:effectLst/>
                <a:latin typeface="arial" panose="020B0604020202020204" pitchFamily="34" charset="0"/>
              </a:rPr>
              <a:t>Les risques associés au choix du produit sont divers : niveau de qualité insuffisant, spécificités techniques particulières qui peuvent engendrer une forte dépendance vis-à-vis du fournisseur, surcoûts,…</a:t>
            </a:r>
          </a:p>
          <a:p>
            <a:pPr>
              <a:lnSpc>
                <a:spcPct val="100000"/>
              </a:lnSpc>
              <a:spcBef>
                <a:spcPts val="600"/>
              </a:spcBef>
            </a:pPr>
            <a:r>
              <a:rPr lang="fr-FR" sz="1000" b="0" i="0" dirty="0">
                <a:solidFill>
                  <a:srgbClr val="4D5156"/>
                </a:solidFill>
                <a:effectLst/>
                <a:latin typeface="arial" panose="020B0604020202020204" pitchFamily="34" charset="0"/>
              </a:rPr>
              <a:t>Les risques liés au choix d’un marché financier sont les risques géopolitiques du choix d’un pays fournisseur. Il s’agit des risques de conflits politiques ou sociaux qui peuvent entraîner des dysfonctionnements dans la </a:t>
            </a:r>
            <a:r>
              <a:rPr lang="fr-FR" sz="1000" b="0" i="0" dirty="0" err="1">
                <a:solidFill>
                  <a:srgbClr val="4D5156"/>
                </a:solidFill>
                <a:effectLst/>
                <a:latin typeface="arial" panose="020B0604020202020204" pitchFamily="34" charset="0"/>
              </a:rPr>
              <a:t>supply</a:t>
            </a:r>
            <a:r>
              <a:rPr lang="fr-FR" sz="1000" b="0" i="0" dirty="0">
                <a:solidFill>
                  <a:srgbClr val="4D5156"/>
                </a:solidFill>
                <a:effectLst/>
                <a:latin typeface="arial" panose="020B0604020202020204" pitchFamily="34" charset="0"/>
              </a:rPr>
              <a:t> </a:t>
            </a:r>
            <a:r>
              <a:rPr lang="fr-FR" sz="1000" b="0" i="0" dirty="0" err="1">
                <a:solidFill>
                  <a:srgbClr val="4D5156"/>
                </a:solidFill>
                <a:effectLst/>
                <a:latin typeface="arial" panose="020B0604020202020204" pitchFamily="34" charset="0"/>
              </a:rPr>
              <a:t>chain</a:t>
            </a:r>
            <a:r>
              <a:rPr lang="fr-FR" sz="1000" b="0" i="0" dirty="0">
                <a:solidFill>
                  <a:srgbClr val="4D5156"/>
                </a:solidFill>
                <a:effectLst/>
                <a:latin typeface="arial" panose="020B0604020202020204" pitchFamily="34" charset="0"/>
              </a:rPr>
              <a:t>, les risques de non respect des accords et lois internationales, les risques économiques (inflation) et de dérive de la devise locale, … Au préalable, l’acheteur qui travaille sur un marché international doit s’intéresser au « rating » du pays. Le rating est l’évaluation des risques pays réalisés par des organismes tiers, tels que les agences de notation ou encore la Coface (www.cofacerating.fr).</a:t>
            </a:r>
          </a:p>
          <a:p>
            <a:pPr>
              <a:lnSpc>
                <a:spcPct val="100000"/>
              </a:lnSpc>
              <a:spcBef>
                <a:spcPts val="600"/>
              </a:spcBef>
            </a:pPr>
            <a:r>
              <a:rPr lang="fr-FR" sz="1000" b="0" i="0" dirty="0">
                <a:solidFill>
                  <a:srgbClr val="4D5156"/>
                </a:solidFill>
                <a:effectLst/>
                <a:latin typeface="arial" panose="020B0604020202020204" pitchFamily="34" charset="0"/>
              </a:rPr>
              <a:t>Le choix d’un fournisseur est également associé à plusieurs risques de défaillance : retards de livraison, non-conformité qualité, insolvabilité pouvant entraîner la mise en redressement ou en liquidation judiciaire de l’entreprise fournisseur, problèmes de communication ou encore le risque de dépendance. La dépendance est à double sens : la dépendance de l’entreprise acheteuse vis-à-vis du fournisseur ou la dépendance économique du fournisseur vis-à-vis de l’entreprise acheteuse. Dans ce dernier cas, en droit français, si la situation de dépendance n’est pas en soi sanctionnable, l’abus d’exploitation de la dépendance du fournisseur est assujettie à des sanctions pécuniaires et pénales.</a:t>
            </a:r>
          </a:p>
          <a:p>
            <a:pPr>
              <a:lnSpc>
                <a:spcPct val="100000"/>
              </a:lnSpc>
              <a:spcBef>
                <a:spcPts val="600"/>
              </a:spcBef>
            </a:pPr>
            <a:endParaRPr lang="fr-FR" sz="1000" dirty="0"/>
          </a:p>
        </p:txBody>
      </p:sp>
      <p:sp>
        <p:nvSpPr>
          <p:cNvPr id="4" name="Espace réservé du numéro de diapositive 3"/>
          <p:cNvSpPr>
            <a:spLocks noGrp="1"/>
          </p:cNvSpPr>
          <p:nvPr>
            <p:ph type="sldNum" sz="quarter" idx="5"/>
          </p:nvPr>
        </p:nvSpPr>
        <p:spPr/>
        <p:txBody>
          <a:bodyPr/>
          <a:lstStyle/>
          <a:p>
            <a:fld id="{9CD51CA4-D1CE-4797-9FA2-530812BC8AAA}" type="slidenum">
              <a:rPr lang="fr-FR" smtClean="0"/>
              <a:t>14</a:t>
            </a:fld>
            <a:endParaRPr lang="fr-FR"/>
          </a:p>
        </p:txBody>
      </p:sp>
    </p:spTree>
    <p:extLst>
      <p:ext uri="{BB962C8B-B14F-4D97-AF65-F5344CB8AC3E}">
        <p14:creationId xmlns:p14="http://schemas.microsoft.com/office/powerpoint/2010/main" val="1982320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876800"/>
            <a:ext cx="5207000" cy="5281066"/>
          </a:xfrm>
        </p:spPr>
        <p:txBody>
          <a:bodyPr/>
          <a:lstStyle/>
          <a:p>
            <a:pPr>
              <a:lnSpc>
                <a:spcPct val="100000"/>
              </a:lnSpc>
              <a:spcBef>
                <a:spcPts val="600"/>
              </a:spcBef>
            </a:pPr>
            <a:r>
              <a:rPr lang="fr-FR" sz="1000" dirty="0"/>
              <a:t>Le </a:t>
            </a:r>
            <a:r>
              <a:rPr lang="fr-FR" sz="1000" dirty="0" err="1"/>
              <a:t>risk</a:t>
            </a:r>
            <a:r>
              <a:rPr lang="fr-FR" sz="1000" dirty="0"/>
              <a:t> management exige un pilotage stratégique du panel fournisseurs. Généralement dans les entreprises, on essaye de ne pas représenter plus de 30% du chiffre d’affaires d’un fournisseur afin de réduire les risques de dépendance.</a:t>
            </a:r>
          </a:p>
          <a:p>
            <a:pPr>
              <a:lnSpc>
                <a:spcPct val="100000"/>
              </a:lnSpc>
              <a:spcBef>
                <a:spcPts val="600"/>
              </a:spcBef>
            </a:pPr>
            <a:r>
              <a:rPr lang="fr-FR" sz="1000" dirty="0"/>
              <a:t>En outre, pour manager les fournisseurs, la réduction du panel est nécessaire. Aujourd’hui, le panel fournisseur des entreprises doit être limité afin de mieux connaître les fournisseurs . Il n’y a pas un nombre « idéal » de fournisseurs à avoir mais il semble impossible de piloter correctement de panel avec 2000 fournisseurs. IBM a un panel fournisseurs limité à 300. Le référencement des fournisseurs dans un panel est une tâche délicate. En dehors des questionnaires remplis par les entreprises fournisseurs, en dehors de l’analyse financière, fiscale, sociale et environnementale de l’entreprise fournisseur, il est aussi recommandé de faire pour les fournisseurs stratégiques un audit approfondi. Cette démarche est possible dans les achats privé mais plus problématique dans les achats publics, où la base de la commande publique repose sur l’égalité des chances des candidats. Donc, sauf certaines procédures particulières ( concours, dialogue compétitif, appels d’offres restreints), il n’est pas possible pour l’acheteur public d’établir un panel préalable.</a:t>
            </a:r>
          </a:p>
          <a:p>
            <a:pPr>
              <a:lnSpc>
                <a:spcPct val="100000"/>
              </a:lnSpc>
              <a:spcBef>
                <a:spcPts val="600"/>
              </a:spcBef>
            </a:pPr>
            <a:r>
              <a:rPr lang="fr-FR" sz="1000" dirty="0"/>
              <a:t>Le </a:t>
            </a:r>
            <a:r>
              <a:rPr lang="fr-FR" sz="1000" dirty="0" err="1"/>
              <a:t>risk</a:t>
            </a:r>
            <a:r>
              <a:rPr lang="fr-FR" sz="1000" dirty="0"/>
              <a:t> management consiste donc dans un premier temps à lister tous les risques identifiés. Analyser ensuite pour chacun de ces risques, le degré de gravité (impact du risque sur l’entreprise) et enfin analyser pour chaque risque la probabilité de survenance. Pour chaque risque, il sera aussi possible d’identifier la criticité. La criticité étant égale à la gravité x probabilité de survenance.</a:t>
            </a:r>
          </a:p>
          <a:p>
            <a:pPr>
              <a:lnSpc>
                <a:spcPct val="100000"/>
              </a:lnSpc>
              <a:spcBef>
                <a:spcPts val="600"/>
              </a:spcBef>
            </a:pPr>
            <a:r>
              <a:rPr lang="fr-FR" sz="1000" dirty="0"/>
              <a:t>Suite à cette analyse, la direction des achats doit prendre des décisions permettant de manager ces risques : rien faire (risques acceptés), ou décisions concernant le changement de marché fournisseur ou de fournisseur (risques graves).</a:t>
            </a:r>
          </a:p>
          <a:p>
            <a:pPr>
              <a:lnSpc>
                <a:spcPct val="100000"/>
              </a:lnSpc>
              <a:spcBef>
                <a:spcPts val="600"/>
              </a:spcBef>
            </a:pPr>
            <a:r>
              <a:rPr lang="fr-FR" sz="1000" dirty="0"/>
              <a:t>La matrice AFNOR permet ensuite de positionner les risques en visualisant selon les couleurs (vert = risque inexistants ou très faibles, jaune = risques médium acceptés par l’entreprise et rouge = zone de danger).</a:t>
            </a:r>
          </a:p>
          <a:p>
            <a:pPr>
              <a:lnSpc>
                <a:spcPct val="100000"/>
              </a:lnSpc>
              <a:spcBef>
                <a:spcPts val="600"/>
              </a:spcBef>
            </a:pPr>
            <a:r>
              <a:rPr lang="fr-FR" sz="1000" dirty="0"/>
              <a:t>Le « </a:t>
            </a:r>
            <a:r>
              <a:rPr lang="fr-FR" sz="1000" dirty="0" err="1"/>
              <a:t>risk</a:t>
            </a:r>
            <a:r>
              <a:rPr lang="fr-FR" sz="1000" dirty="0"/>
              <a:t> mitigation plan » ou plan de gestion des risques est un document finalisé qui permet de prévoir les risques les plus critiques, leurs impacts et les actions proposées pour manager ces risques.</a:t>
            </a:r>
          </a:p>
        </p:txBody>
      </p:sp>
      <p:sp>
        <p:nvSpPr>
          <p:cNvPr id="4" name="Espace réservé du numéro de diapositive 3"/>
          <p:cNvSpPr>
            <a:spLocks noGrp="1"/>
          </p:cNvSpPr>
          <p:nvPr>
            <p:ph type="sldNum" sz="quarter" idx="5"/>
          </p:nvPr>
        </p:nvSpPr>
        <p:spPr/>
        <p:txBody>
          <a:bodyPr/>
          <a:lstStyle/>
          <a:p>
            <a:fld id="{9CD51CA4-D1CE-4797-9FA2-530812BC8AAA}" type="slidenum">
              <a:rPr lang="fr-FR" smtClean="0"/>
              <a:t>15</a:t>
            </a:fld>
            <a:endParaRPr lang="fr-FR"/>
          </a:p>
        </p:txBody>
      </p:sp>
    </p:spTree>
    <p:extLst>
      <p:ext uri="{BB962C8B-B14F-4D97-AF65-F5344CB8AC3E}">
        <p14:creationId xmlns:p14="http://schemas.microsoft.com/office/powerpoint/2010/main" val="1015454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876800"/>
            <a:ext cx="5207000" cy="5209058"/>
          </a:xfrm>
        </p:spPr>
        <p:txBody>
          <a:bodyPr/>
          <a:lstStyle/>
          <a:p>
            <a:pPr>
              <a:lnSpc>
                <a:spcPct val="100000"/>
              </a:lnSpc>
              <a:spcBef>
                <a:spcPts val="600"/>
              </a:spcBef>
            </a:pPr>
            <a:r>
              <a:rPr lang="fr-FR" sz="1000" dirty="0"/>
              <a:t>Dans les entreprises plus matures en termes d’achat, les directions achats sont également censés contribuer à l’innovation.</a:t>
            </a:r>
          </a:p>
          <a:p>
            <a:pPr>
              <a:lnSpc>
                <a:spcPct val="100000"/>
              </a:lnSpc>
              <a:spcBef>
                <a:spcPts val="600"/>
              </a:spcBef>
            </a:pPr>
            <a:r>
              <a:rPr lang="fr-FR" sz="1000" dirty="0"/>
              <a:t>L’innovation est source d’avantage concurrentiel pour une entreprise. L’innovation peut concerner un produit, une technologie, une matière utilisée, un procédé de fabrication ou encore les modes organisationnels de l’entreprises.</a:t>
            </a:r>
          </a:p>
          <a:p>
            <a:pPr>
              <a:lnSpc>
                <a:spcPct val="100000"/>
              </a:lnSpc>
              <a:spcBef>
                <a:spcPts val="600"/>
              </a:spcBef>
            </a:pPr>
            <a:r>
              <a:rPr lang="fr-FR" sz="1000" dirty="0"/>
              <a:t>Il est possible d’identifier les innovations de rupture (qui remettent en cause la structure des coûts d’une industrie donnée) ou des innovations incrémentalistes (qui apportent un plus au produit/service/technologie déjà existant);</a:t>
            </a:r>
          </a:p>
          <a:p>
            <a:pPr>
              <a:lnSpc>
                <a:spcPct val="100000"/>
              </a:lnSpc>
              <a:spcBef>
                <a:spcPts val="600"/>
              </a:spcBef>
            </a:pPr>
            <a:r>
              <a:rPr lang="fr-FR" sz="1000" dirty="0"/>
              <a:t>Il existe plusieurs comportements organisationnels vis-à-vis de l’innovation. En reprenant la classification de Danny Miller dans son livre Le paradoxe d’Icare, il est possible de distinguer:</a:t>
            </a:r>
          </a:p>
          <a:p>
            <a:pPr marL="0" indent="0">
              <a:lnSpc>
                <a:spcPct val="100000"/>
              </a:lnSpc>
              <a:spcBef>
                <a:spcPts val="600"/>
              </a:spcBef>
            </a:pPr>
            <a:r>
              <a:rPr lang="fr-FR" sz="1000" dirty="0"/>
              <a:t>     1 – les entreprises « artisanes » qui se donnent à l’excès à leur passion. Dans le cadre de l’innovation, ce sont des entreprises prêtes à prendre toutes les innovations qui se présentent sans se soucier de leur utilité réelle. Il s’agit ici d’innover pour innover.</a:t>
            </a:r>
          </a:p>
          <a:p>
            <a:pPr marL="0" indent="0">
              <a:lnSpc>
                <a:spcPct val="100000"/>
              </a:lnSpc>
              <a:spcBef>
                <a:spcPts val="600"/>
              </a:spcBef>
            </a:pPr>
            <a:r>
              <a:rPr lang="fr-FR" sz="1000" dirty="0"/>
              <a:t>     2 – les entreprises « bâtisseuses », qui captent toutes les innovations qui permettront de renforcer leur position sur le marché.</a:t>
            </a:r>
          </a:p>
          <a:p>
            <a:pPr marL="0" indent="0">
              <a:lnSpc>
                <a:spcPct val="100000"/>
              </a:lnSpc>
              <a:spcBef>
                <a:spcPts val="600"/>
              </a:spcBef>
            </a:pPr>
            <a:r>
              <a:rPr lang="fr-FR" sz="1000" dirty="0"/>
              <a:t>     3 – les entreprises « vendeuses » qui utilisent l’innovation comme un levier marketing</a:t>
            </a:r>
          </a:p>
          <a:p>
            <a:pPr marL="0" indent="0">
              <a:lnSpc>
                <a:spcPct val="100000"/>
              </a:lnSpc>
              <a:spcBef>
                <a:spcPts val="600"/>
              </a:spcBef>
            </a:pPr>
            <a:r>
              <a:rPr lang="fr-FR" sz="1000" dirty="0"/>
              <a:t>     4 – les entreprises « pionnières » qui veulent souvent être la première à innover, à n’importe quel coût.</a:t>
            </a:r>
          </a:p>
          <a:p>
            <a:pPr>
              <a:lnSpc>
                <a:spcPct val="100000"/>
              </a:lnSpc>
              <a:spcBef>
                <a:spcPts val="600"/>
              </a:spcBef>
            </a:pPr>
            <a:r>
              <a:rPr lang="fr-FR" sz="1000" dirty="0"/>
              <a:t>Quel que soit le contexte, la direction des achats est un levier pour capter les innovations. Ces innovations sont issues des marchés fournisseurs.</a:t>
            </a:r>
          </a:p>
          <a:p>
            <a:pPr>
              <a:lnSpc>
                <a:spcPct val="100000"/>
              </a:lnSpc>
              <a:spcBef>
                <a:spcPts val="600"/>
              </a:spcBef>
            </a:pPr>
            <a:r>
              <a:rPr lang="fr-FR" sz="1000" dirty="0"/>
              <a:t>La direction des achats peut « pousser » un fournisseur à changer la matière, la technologie voire même à améliorer ou développer de nouveaux produits. Cette relation de partenariat doit reposer sur l’analyse de l’impact positif de l’innovation pour l’entreprise acheteuse : maîtrise des coûts de fabrication, réduction des coûts d’achat, valeur ajoutée apportée au client final, impact positif en termes de RSE (par exemple, décarbonation).</a:t>
            </a:r>
          </a:p>
        </p:txBody>
      </p:sp>
      <p:sp>
        <p:nvSpPr>
          <p:cNvPr id="4" name="Espace réservé du numéro de diapositive 3"/>
          <p:cNvSpPr>
            <a:spLocks noGrp="1"/>
          </p:cNvSpPr>
          <p:nvPr>
            <p:ph type="sldNum" sz="quarter" idx="5"/>
          </p:nvPr>
        </p:nvSpPr>
        <p:spPr/>
        <p:txBody>
          <a:bodyPr/>
          <a:lstStyle/>
          <a:p>
            <a:fld id="{9CD51CA4-D1CE-4797-9FA2-530812BC8AAA}" type="slidenum">
              <a:rPr lang="fr-FR" smtClean="0"/>
              <a:t>16</a:t>
            </a:fld>
            <a:endParaRPr lang="fr-FR"/>
          </a:p>
        </p:txBody>
      </p:sp>
    </p:spTree>
    <p:extLst>
      <p:ext uri="{BB962C8B-B14F-4D97-AF65-F5344CB8AC3E}">
        <p14:creationId xmlns:p14="http://schemas.microsoft.com/office/powerpoint/2010/main" val="3448419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spcBef>
                <a:spcPts val="600"/>
              </a:spcBef>
            </a:pPr>
            <a:r>
              <a:rPr lang="fr-FR" sz="1000" dirty="0"/>
              <a:t>Certaines directions des achats  ont créé un « club start-up » dans leur panel fournisseur. Le but étant d’inciter et accompagner ces start-up dans leur développement (soutien financier, soutien organisationnelle, soutien matériel,…) en échange d’un contrat d’exclusivité avec la start-up en cas de succès technologique. </a:t>
            </a:r>
          </a:p>
          <a:p>
            <a:pPr>
              <a:lnSpc>
                <a:spcPct val="100000"/>
              </a:lnSpc>
              <a:spcBef>
                <a:spcPts val="600"/>
              </a:spcBef>
            </a:pPr>
            <a:r>
              <a:rPr lang="fr-FR" sz="1000" dirty="0"/>
              <a:t>Dans tous les cas, cette nouvelle mission assignée aux directions des achats exige que le managers achats sortent de leur zone de confort, qu’ils prennent un peu plus de risque et surtout qu’ils soient « out of the box » pour pouvoir inspirer les fournisseurs et capter les innovations qui seront source de valeur ajoutée.</a:t>
            </a:r>
          </a:p>
        </p:txBody>
      </p:sp>
      <p:sp>
        <p:nvSpPr>
          <p:cNvPr id="4" name="Espace réservé du numéro de diapositive 3"/>
          <p:cNvSpPr>
            <a:spLocks noGrp="1"/>
          </p:cNvSpPr>
          <p:nvPr>
            <p:ph type="sldNum" sz="quarter" idx="5"/>
          </p:nvPr>
        </p:nvSpPr>
        <p:spPr/>
        <p:txBody>
          <a:bodyPr/>
          <a:lstStyle/>
          <a:p>
            <a:fld id="{9CD51CA4-D1CE-4797-9FA2-530812BC8AAA}" type="slidenum">
              <a:rPr lang="fr-FR" smtClean="0"/>
              <a:t>17</a:t>
            </a:fld>
            <a:endParaRPr lang="fr-FR"/>
          </a:p>
        </p:txBody>
      </p:sp>
    </p:spTree>
    <p:extLst>
      <p:ext uri="{BB962C8B-B14F-4D97-AF65-F5344CB8AC3E}">
        <p14:creationId xmlns:p14="http://schemas.microsoft.com/office/powerpoint/2010/main" val="2446349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spcBef>
                <a:spcPts val="600"/>
              </a:spcBef>
            </a:pPr>
            <a:r>
              <a:rPr lang="fr-FR" sz="1000" dirty="0"/>
              <a:t>Vous êtes en charge des achats d’une entreprise fabricant de tramways et fournissant des systèmes ferroviaires clés en main. Sur un salon, vous avez identifié un nouveau fournisseur de plaquettes de freins établi en Syldavie (pays imaginaire !) très compétitif. Ses plaquettes sont à première vue des copies d’un produit concurrent mais homologuées et brevetées sur le marché Syldave.</a:t>
            </a:r>
          </a:p>
          <a:p>
            <a:pPr marL="0" indent="0">
              <a:lnSpc>
                <a:spcPct val="100000"/>
              </a:lnSpc>
              <a:spcBef>
                <a:spcPts val="600"/>
              </a:spcBef>
            </a:pPr>
            <a:r>
              <a:rPr lang="fr-FR" sz="1000" dirty="0"/>
              <a:t>    1 – Lister les risques de ce projet de changement de fournisseur.</a:t>
            </a:r>
          </a:p>
          <a:p>
            <a:pPr marL="0" indent="0">
              <a:lnSpc>
                <a:spcPct val="100000"/>
              </a:lnSpc>
              <a:spcBef>
                <a:spcPts val="600"/>
              </a:spcBef>
            </a:pPr>
            <a:r>
              <a:rPr lang="fr-FR" sz="1000" dirty="0"/>
              <a:t>    2 – Placer les risques sur une matrice type AFNOR gravité/probabilité (notées sur une échelle de 1 à 3).</a:t>
            </a:r>
          </a:p>
          <a:p>
            <a:pPr marL="0" indent="0">
              <a:lnSpc>
                <a:spcPct val="100000"/>
              </a:lnSpc>
              <a:spcBef>
                <a:spcPts val="600"/>
              </a:spcBef>
            </a:pPr>
            <a:r>
              <a:rPr lang="fr-FR" sz="1000" dirty="0"/>
              <a:t>    3 – Proposer un plan de « </a:t>
            </a:r>
            <a:r>
              <a:rPr lang="fr-FR" sz="1000" dirty="0" err="1"/>
              <a:t>risk</a:t>
            </a:r>
            <a:r>
              <a:rPr lang="fr-FR" sz="1000" dirty="0"/>
              <a:t> mitigation » pour les risques critiques (supérieur à 6).</a:t>
            </a:r>
          </a:p>
          <a:p>
            <a:pPr marL="0" indent="0">
              <a:lnSpc>
                <a:spcPct val="100000"/>
              </a:lnSpc>
              <a:spcBef>
                <a:spcPts val="600"/>
              </a:spcBef>
            </a:pPr>
            <a:endParaRPr lang="fr-FR" sz="1000" dirty="0"/>
          </a:p>
          <a:p>
            <a:pPr marL="0" indent="0">
              <a:lnSpc>
                <a:spcPct val="100000"/>
              </a:lnSpc>
              <a:spcBef>
                <a:spcPts val="600"/>
              </a:spcBef>
            </a:pPr>
            <a:r>
              <a:rPr lang="fr-FR" sz="1000" b="1" dirty="0"/>
              <a:t>Travail à faire en groupe de 5 participants. Envoyer au plus tard le 20 octobre 2022. Maximum 3 pages.</a:t>
            </a:r>
          </a:p>
        </p:txBody>
      </p:sp>
      <p:sp>
        <p:nvSpPr>
          <p:cNvPr id="4" name="Espace réservé du numéro de diapositive 3"/>
          <p:cNvSpPr>
            <a:spLocks noGrp="1"/>
          </p:cNvSpPr>
          <p:nvPr>
            <p:ph type="sldNum" sz="quarter" idx="5"/>
          </p:nvPr>
        </p:nvSpPr>
        <p:spPr/>
        <p:txBody>
          <a:bodyPr/>
          <a:lstStyle/>
          <a:p>
            <a:fld id="{9CD51CA4-D1CE-4797-9FA2-530812BC8AAA}" type="slidenum">
              <a:rPr lang="fr-FR" smtClean="0"/>
              <a:t>18</a:t>
            </a:fld>
            <a:endParaRPr lang="fr-FR"/>
          </a:p>
        </p:txBody>
      </p:sp>
    </p:spTree>
    <p:extLst>
      <p:ext uri="{BB962C8B-B14F-4D97-AF65-F5344CB8AC3E}">
        <p14:creationId xmlns:p14="http://schemas.microsoft.com/office/powerpoint/2010/main" val="370201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p:sp>
      <p:sp>
        <p:nvSpPr>
          <p:cNvPr id="5122" name="Rectangle 2"/>
          <p:cNvSpPr>
            <a:spLocks noGrp="1" noChangeArrowheads="1"/>
          </p:cNvSpPr>
          <p:nvPr>
            <p:ph type="body" idx="1"/>
          </p:nvPr>
        </p:nvSpPr>
        <p:spPr/>
        <p:txBody>
          <a:bodyPr/>
          <a:lstStyle/>
          <a:p>
            <a:pPr lvl="0" algn="just">
              <a:lnSpc>
                <a:spcPct val="100000"/>
              </a:lnSpc>
            </a:pPr>
            <a:endParaRPr lang="fr-FR" sz="1000" dirty="0"/>
          </a:p>
          <a:p>
            <a:pPr defTabSz="701589"/>
            <a:endParaRPr lang="fr-FR" dirty="0">
              <a:latin typeface="Arial" panose="020B0604020202020204" pitchFamily="34" charset="0"/>
              <a:cs typeface="Arial" panose="020B0604020202020204" pitchFamily="34" charset="0"/>
              <a:sym typeface="Helvetica" charset="0"/>
            </a:endParaRPr>
          </a:p>
        </p:txBody>
      </p:sp>
      <p:sp>
        <p:nvSpPr>
          <p:cNvPr id="4" name="Espace réservé du numéro de diapositive 1">
            <a:extLst>
              <a:ext uri="{FF2B5EF4-FFF2-40B4-BE49-F238E27FC236}">
                <a16:creationId xmlns:a16="http://schemas.microsoft.com/office/drawing/2014/main" id="{A4DBFFF3-BDA8-4F08-963F-CF5FEAF8AEA4}"/>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2</a:t>
            </a:fld>
            <a:endParaRPr lang="fr-FR" dirty="0"/>
          </a:p>
        </p:txBody>
      </p:sp>
      <p:sp>
        <p:nvSpPr>
          <p:cNvPr id="6" name="Espace réservé des notes 2">
            <a:extLst>
              <a:ext uri="{FF2B5EF4-FFF2-40B4-BE49-F238E27FC236}">
                <a16:creationId xmlns:a16="http://schemas.microsoft.com/office/drawing/2014/main" id="{A39E0673-FFE1-48DA-8E76-2E2D01ACAE8A}"/>
              </a:ext>
            </a:extLst>
          </p:cNvPr>
          <p:cNvSpPr txBox="1">
            <a:spLocks/>
          </p:cNvSpPr>
          <p:nvPr/>
        </p:nvSpPr>
        <p:spPr bwMode="auto">
          <a:xfrm>
            <a:off x="597322" y="4691161"/>
            <a:ext cx="5904656" cy="53946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86" tIns="46905" rIns="95486" bIns="46905" numCol="1" anchor="t" anchorCtr="0" compatLnSpc="1">
            <a:prstTxWarp prst="textNoShape">
              <a:avLst/>
            </a:prstTxWarp>
          </a:bodyPr>
          <a:lstStyle>
            <a:lvl1pPr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fr-FR" b="1" dirty="0"/>
              <a:t>Définitions</a:t>
            </a:r>
          </a:p>
          <a:p>
            <a:pPr>
              <a:lnSpc>
                <a:spcPct val="100000"/>
              </a:lnSpc>
            </a:pPr>
            <a:r>
              <a:rPr lang="fr-FR" altLang="fr-FR" sz="1000" b="0" dirty="0"/>
              <a:t>On appelle « achats » </a:t>
            </a:r>
            <a:r>
              <a:rPr lang="fr-FR" altLang="fr-FR" sz="1000" b="0" i="1" dirty="0"/>
              <a:t>l’ensemble des biens, équipements, services et prestations</a:t>
            </a:r>
            <a:r>
              <a:rPr lang="fr-FR" altLang="fr-FR" sz="1000" b="0" dirty="0"/>
              <a:t> ...</a:t>
            </a:r>
            <a:br>
              <a:rPr lang="fr-FR" altLang="fr-FR" sz="1000" b="0" dirty="0"/>
            </a:br>
            <a:r>
              <a:rPr lang="fr-FR" altLang="fr-FR" sz="1000" b="0" dirty="0"/>
              <a:t>- </a:t>
            </a:r>
            <a:r>
              <a:rPr lang="fr-FR" altLang="fr-FR" sz="1000" b="0" i="1" dirty="0"/>
              <a:t>nécessaires au fonctionnement de toute entreprise, </a:t>
            </a:r>
            <a:br>
              <a:rPr lang="fr-FR" altLang="fr-FR" sz="1000" b="0" i="1" dirty="0"/>
            </a:br>
            <a:r>
              <a:rPr lang="fr-FR" altLang="fr-FR" sz="1000" b="0" i="1" dirty="0"/>
              <a:t>- ou entrant dans les produits ou services qu’elle produit et vend.</a:t>
            </a:r>
            <a:endParaRPr lang="fr-FR" altLang="fr-FR" sz="1000" b="0" dirty="0"/>
          </a:p>
          <a:p>
            <a:pPr>
              <a:lnSpc>
                <a:spcPct val="100000"/>
              </a:lnSpc>
            </a:pPr>
            <a:r>
              <a:rPr lang="fr-FR" altLang="fr-FR" sz="1000" b="1" u="sng" dirty="0"/>
              <a:t>Fonction Achats</a:t>
            </a:r>
            <a:r>
              <a:rPr lang="fr-FR" altLang="fr-FR" sz="1000" b="1" dirty="0"/>
              <a:t> : </a:t>
            </a:r>
            <a:r>
              <a:rPr lang="fr-FR" altLang="fr-FR" sz="1000" b="0" i="1" dirty="0"/>
              <a:t>fonction responsable de l'acquisition des biens ou services. Cette mission doit s'exécuter dans le respect des points suivants : </a:t>
            </a:r>
            <a:br>
              <a:rPr lang="fr-FR" altLang="fr-FR" sz="1000" b="0" i="1" dirty="0"/>
            </a:br>
            <a:r>
              <a:rPr lang="fr-FR" altLang="fr-FR" sz="1000" b="0" i="1" dirty="0"/>
              <a:t>- niveau de qualité attendu et exigé </a:t>
            </a:r>
            <a:br>
              <a:rPr lang="fr-FR" altLang="fr-FR" sz="1000" b="0" i="1" dirty="0"/>
            </a:br>
            <a:r>
              <a:rPr lang="fr-FR" altLang="fr-FR" sz="1000" b="0" i="1" dirty="0"/>
              <a:t>- livraison des quantités souhaitées dans les délais attendus </a:t>
            </a:r>
            <a:br>
              <a:rPr lang="fr-FR" altLang="fr-FR" sz="1000" b="0" i="1" dirty="0"/>
            </a:br>
            <a:r>
              <a:rPr lang="fr-FR" altLang="fr-FR" sz="1000" b="0" i="1" dirty="0"/>
              <a:t>- obtention des meilleures conditions économiques, de service et de </a:t>
            </a:r>
            <a:br>
              <a:rPr lang="fr-FR" altLang="fr-FR" sz="1000" b="0" i="1" dirty="0"/>
            </a:br>
            <a:r>
              <a:rPr lang="fr-FR" altLang="fr-FR" sz="1000" b="0" i="1" dirty="0"/>
              <a:t>  sécurité d'approvisionnement</a:t>
            </a:r>
            <a:r>
              <a:rPr lang="fr-FR" altLang="fr-FR" sz="1000" b="0" dirty="0"/>
              <a:t> </a:t>
            </a:r>
          </a:p>
          <a:p>
            <a:pPr>
              <a:lnSpc>
                <a:spcPct val="100000"/>
              </a:lnSpc>
            </a:pPr>
            <a:r>
              <a:rPr lang="fr-FR" altLang="fr-FR" sz="1000" b="0" dirty="0"/>
              <a:t>Sa première mission est de rechercher et de sélectionner les fournisseurs aptes à satisfaire les exigences qui viennent d’être énoncées. Il s’agit de gérer le </a:t>
            </a:r>
            <a:r>
              <a:rPr lang="fr-FR" altLang="fr-FR" sz="1000" b="1" dirty="0"/>
              <a:t>panel fournisseurs</a:t>
            </a:r>
            <a:r>
              <a:rPr lang="fr-FR" altLang="fr-FR" sz="1000" b="0" dirty="0"/>
              <a:t>, c’est-à-dire les fournisseurs avec lesquels on veut travailler.</a:t>
            </a:r>
          </a:p>
          <a:p>
            <a:pPr>
              <a:lnSpc>
                <a:spcPct val="100000"/>
              </a:lnSpc>
            </a:pPr>
            <a:r>
              <a:rPr lang="fr-FR" altLang="fr-FR" sz="1000" b="0" dirty="0"/>
              <a:t>Il s’agit ensuite de passer des contrats de fournitures avec les fournisseurs. Bien souvent, ce sont des négociations annuelles qui définissent les quantités globales, les prix et les exigences en termes de qualité et de logistique.</a:t>
            </a:r>
          </a:p>
          <a:p>
            <a:pPr>
              <a:lnSpc>
                <a:spcPct val="100000"/>
              </a:lnSpc>
            </a:pPr>
            <a:r>
              <a:rPr lang="fr-FR" altLang="fr-FR" sz="1000" b="1" u="sng" dirty="0"/>
              <a:t>Fonction Approvisionnement</a:t>
            </a:r>
            <a:r>
              <a:rPr lang="fr-FR" altLang="fr-FR" sz="1000" b="1" dirty="0"/>
              <a:t> : </a:t>
            </a:r>
            <a:r>
              <a:rPr lang="fr-FR" altLang="fr-FR" sz="1000" b="0" dirty="0"/>
              <a:t>fonction responsable de l’</a:t>
            </a:r>
            <a:r>
              <a:rPr lang="fr-FR" altLang="fr-FR" sz="1000" b="0" i="1" dirty="0"/>
              <a:t>exécution opérationnelle de l’achat, qui est en charge de la planification et de la gestion des flux physiques entre l’entreprise et ses fournisseurs, incluant les problématiques de passations de commandes, de stocks, de magasinage et de transport à l’interface avec les fournisseurs</a:t>
            </a:r>
            <a:r>
              <a:rPr lang="fr-FR" altLang="fr-FR" sz="1000" b="0" dirty="0"/>
              <a:t>.</a:t>
            </a:r>
          </a:p>
          <a:p>
            <a:pPr>
              <a:lnSpc>
                <a:spcPct val="100000"/>
              </a:lnSpc>
            </a:pPr>
            <a:r>
              <a:rPr lang="fr-FR" altLang="fr-FR" sz="1000" b="0" dirty="0"/>
              <a:t>En ce sens, l’Approvisionnement est focalisé sur la gestion opérationnelle de la supply chain amont.</a:t>
            </a:r>
          </a:p>
          <a:p>
            <a:pPr>
              <a:lnSpc>
                <a:spcPct val="100000"/>
              </a:lnSpc>
            </a:pPr>
            <a:r>
              <a:rPr lang="fr-FR" altLang="fr-FR" sz="1000" b="0" dirty="0"/>
              <a:t>Les besoins de produits à approvisionner sont issus soit de la gestion des stocks (point de commande ou réapprovisionnement périodique) soit de la procédure MRP.</a:t>
            </a:r>
          </a:p>
          <a:p>
            <a:pPr>
              <a:lnSpc>
                <a:spcPct val="100000"/>
              </a:lnSpc>
            </a:pPr>
            <a:r>
              <a:rPr lang="fr-FR" altLang="fr-FR" sz="1000" b="0" dirty="0"/>
              <a:t>La fonction Approvisionnement est souvent confiée à la direction Supply Chain, si elle existe,</a:t>
            </a:r>
          </a:p>
          <a:p>
            <a:pPr>
              <a:lnSpc>
                <a:spcPct val="100000"/>
              </a:lnSpc>
            </a:pPr>
            <a:r>
              <a:rPr lang="fr-FR" altLang="fr-FR" sz="1000" b="0" dirty="0"/>
              <a:t>Achats et Approvisionnements sont </a:t>
            </a:r>
            <a:r>
              <a:rPr lang="fr-FR" altLang="fr-FR" sz="1000" b="0" u="sng" dirty="0"/>
              <a:t>DIFFERENTS mais COMPLEMENTAIRES</a:t>
            </a:r>
            <a:r>
              <a:rPr lang="fr-FR" altLang="fr-FR" sz="1000" b="0" dirty="0"/>
              <a:t>.</a:t>
            </a:r>
            <a:br>
              <a:rPr lang="fr-FR" altLang="fr-FR" sz="1000" b="0" dirty="0"/>
            </a:br>
            <a:r>
              <a:rPr lang="fr-FR" altLang="fr-FR" sz="1000" b="0" dirty="0"/>
              <a:t>Le Coût Total d’Acquisition cumule les coûts des deux domaines.</a:t>
            </a:r>
          </a:p>
          <a:p>
            <a:pPr>
              <a:lnSpc>
                <a:spcPct val="100000"/>
              </a:lnSpc>
            </a:pPr>
            <a:r>
              <a:rPr lang="fr-FR" sz="1000" b="0" dirty="0"/>
              <a:t>Par ailleurs, on notera que les Achats s’exercent sur deux horizons : à long et moyen termes, pour la définition d’une stratégie d’achat et, à court terme, pour l’optimisation de la gestion opérationnelle.</a:t>
            </a:r>
          </a:p>
          <a:p>
            <a:pPr>
              <a:lnSpc>
                <a:spcPct val="100000"/>
              </a:lnSpc>
            </a:pPr>
            <a:endParaRPr lang="fr-FR" altLang="fr-FR" sz="1000" b="0" dirty="0"/>
          </a:p>
          <a:p>
            <a:pPr>
              <a:lnSpc>
                <a:spcPct val="100000"/>
              </a:lnSpc>
            </a:pPr>
            <a:endParaRPr lang="fr-FR" b="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b="0" dirty="0">
                <a:solidFill>
                  <a:srgbClr val="000000"/>
                </a:solidFill>
                <a:cs typeface="Arial" panose="020B0604020202020204" pitchFamily="34" charset="0"/>
              </a:rPr>
              <a:t>Tout d’abord, il faut comprendre que les dépenses achats représentent une masse financière très importante dans les entreprises. Dans les entreprises industrielles, les dépenses achats représentent entre 70 à 85% du chiffre d’affaires réalisé. Bien sûr, il s’agit de l’ensemble des achats (directs et indirects, CAPEX et OPEX).</a:t>
            </a:r>
          </a:p>
          <a:p>
            <a:r>
              <a:rPr lang="fr-FR" sz="1000" dirty="0"/>
              <a:t>Dans la grande distribution où le </a:t>
            </a:r>
            <a:r>
              <a:rPr lang="fr-FR" sz="1000" dirty="0" err="1"/>
              <a:t>core</a:t>
            </a:r>
            <a:r>
              <a:rPr lang="fr-FR" sz="1000" dirty="0"/>
              <a:t> business est « acheter pour vendre », les dépenses achats équivalent à environ 85% du chiffre d’affaires.</a:t>
            </a:r>
          </a:p>
          <a:p>
            <a:r>
              <a:rPr lang="fr-FR" sz="1000" dirty="0"/>
              <a:t>Dans les entreprises tertiaires (banques, assurances, …) l’ensemble des dépenses achat représente entre 50 et 60% du chiffre d’affaires.</a:t>
            </a:r>
          </a:p>
          <a:p>
            <a:r>
              <a:rPr lang="fr-FR" sz="1000" dirty="0"/>
              <a:t>Les entreprises du luxe, qui ont longtemps ignorer l’importance de la fonction achat, les dépenses achats représentent environ 40% du chiffre d’affaires.</a:t>
            </a:r>
          </a:p>
          <a:p>
            <a:r>
              <a:rPr lang="fr-FR" sz="1000" dirty="0"/>
              <a:t>Enfin, dans le monde hospitalier où la première dépense est celle liée aux salariés, les dépenses achat concernent 35% du budget.</a:t>
            </a:r>
          </a:p>
          <a:p>
            <a:r>
              <a:rPr lang="fr-FR" sz="1000" dirty="0"/>
              <a:t>L’impact des dépenses achat s’accentue avec la tendance à l’externalisation (outsourcing) des activités non stratégiques. Le mouvement consistant à « faire-faire » plutôt que « faire » permet de transformer les coûts fixes en coûts variables.</a:t>
            </a:r>
          </a:p>
          <a:p>
            <a:r>
              <a:rPr lang="fr-FR" sz="1000" dirty="0"/>
              <a:t>Toutes les dépenses achat ne sont pas gérées par l’équipe achat. Dans toutes les entreprises nous retrouvons de </a:t>
            </a:r>
            <a:r>
              <a:rPr lang="fr-FR" sz="1000" dirty="0" err="1"/>
              <a:t>Maverick</a:t>
            </a:r>
            <a:r>
              <a:rPr lang="fr-FR" sz="1000" dirty="0"/>
              <a:t> </a:t>
            </a:r>
            <a:r>
              <a:rPr lang="fr-FR" sz="1000" dirty="0" err="1"/>
              <a:t>spends</a:t>
            </a:r>
            <a:r>
              <a:rPr lang="fr-FR" sz="1000" dirty="0"/>
              <a:t>, à savoir de dépenses achats qui ne sont pas sous le contrôle de la direction achat</a:t>
            </a:r>
          </a:p>
          <a:p>
            <a:r>
              <a:rPr lang="fr-FR" sz="1000" dirty="0"/>
              <a:t>Dans les entreprises à forte maturité achat, les achats « sous contrôle » (gérés par la direction des achats correspond au moins à 90% des dépenses.</a:t>
            </a:r>
          </a:p>
          <a:p>
            <a:r>
              <a:rPr lang="fr-FR" sz="1000" dirty="0"/>
              <a:t>     </a:t>
            </a:r>
          </a:p>
        </p:txBody>
      </p:sp>
      <p:sp>
        <p:nvSpPr>
          <p:cNvPr id="4" name="Espace réservé du numéro de diapositive 3"/>
          <p:cNvSpPr>
            <a:spLocks noGrp="1"/>
          </p:cNvSpPr>
          <p:nvPr>
            <p:ph type="sldNum" sz="quarter" idx="5"/>
          </p:nvPr>
        </p:nvSpPr>
        <p:spPr/>
        <p:txBody>
          <a:bodyPr/>
          <a:lstStyle/>
          <a:p>
            <a:fld id="{9CD51CA4-D1CE-4797-9FA2-530812BC8AAA}" type="slidenum">
              <a:rPr lang="fr-FR" smtClean="0"/>
              <a:t>3</a:t>
            </a:fld>
            <a:endParaRPr lang="fr-FR" dirty="0"/>
          </a:p>
        </p:txBody>
      </p:sp>
    </p:spTree>
    <p:extLst>
      <p:ext uri="{BB962C8B-B14F-4D97-AF65-F5344CB8AC3E}">
        <p14:creationId xmlns:p14="http://schemas.microsoft.com/office/powerpoint/2010/main" val="680739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spcBef>
                <a:spcPts val="600"/>
              </a:spcBef>
            </a:pPr>
            <a:r>
              <a:rPr lang="fr-FR" sz="1000" b="0" dirty="0">
                <a:solidFill>
                  <a:srgbClr val="000000"/>
                </a:solidFill>
                <a:cs typeface="Arial" panose="020B0604020202020204" pitchFamily="34" charset="0"/>
              </a:rPr>
              <a:t>La marge brute est calculée de la façon suivante : chiffre d’affaires – dépenses achat</a:t>
            </a:r>
          </a:p>
          <a:p>
            <a:pPr>
              <a:lnSpc>
                <a:spcPct val="100000"/>
              </a:lnSpc>
              <a:spcBef>
                <a:spcPts val="600"/>
              </a:spcBef>
            </a:pPr>
            <a:r>
              <a:rPr lang="fr-FR" sz="1000" b="0" dirty="0">
                <a:solidFill>
                  <a:srgbClr val="000000"/>
                </a:solidFill>
                <a:cs typeface="Arial" panose="020B0604020202020204" pitchFamily="34" charset="0"/>
              </a:rPr>
              <a:t>Ainsi, pour augmenter la marge brute, il y a deux solutions :</a:t>
            </a:r>
          </a:p>
          <a:p>
            <a:pPr>
              <a:lnSpc>
                <a:spcPct val="100000"/>
              </a:lnSpc>
              <a:spcBef>
                <a:spcPts val="600"/>
              </a:spcBef>
            </a:pPr>
            <a:r>
              <a:rPr lang="fr-FR" sz="1000" dirty="0">
                <a:solidFill>
                  <a:srgbClr val="000000"/>
                </a:solidFill>
                <a:cs typeface="Arial" panose="020B0604020202020204" pitchFamily="34" charset="0"/>
              </a:rPr>
              <a:t>La première </a:t>
            </a:r>
            <a:r>
              <a:rPr lang="fr-FR" sz="1000" b="0" dirty="0">
                <a:solidFill>
                  <a:srgbClr val="000000"/>
                </a:solidFill>
                <a:cs typeface="Arial" panose="020B0604020202020204" pitchFamily="34" charset="0"/>
              </a:rPr>
              <a:t>solution est d’augmenter le CA en conservant constant le % des dépenses achat. Dans un environnement de plus en plus concurrentiel, il est souvent difficile pour les entreprises de gagner plus 10% sur le CA.</a:t>
            </a:r>
          </a:p>
          <a:p>
            <a:pPr>
              <a:lnSpc>
                <a:spcPct val="100000"/>
              </a:lnSpc>
              <a:spcBef>
                <a:spcPts val="600"/>
              </a:spcBef>
            </a:pPr>
            <a:r>
              <a:rPr lang="fr-FR" sz="1000" b="0" dirty="0">
                <a:solidFill>
                  <a:srgbClr val="000000"/>
                </a:solidFill>
                <a:cs typeface="Arial" panose="020B0604020202020204" pitchFamily="34" charset="0"/>
              </a:rPr>
              <a:t>La deuxième solution consiste à maintenir le chiffre d’affaires constant et optimiser le montant des achats.</a:t>
            </a:r>
          </a:p>
          <a:p>
            <a:pPr>
              <a:lnSpc>
                <a:spcPct val="100000"/>
              </a:lnSpc>
              <a:spcBef>
                <a:spcPts val="600"/>
              </a:spcBef>
            </a:pPr>
            <a:r>
              <a:rPr lang="fr-FR" sz="1000" b="0" dirty="0">
                <a:solidFill>
                  <a:srgbClr val="000000"/>
                </a:solidFill>
                <a:cs typeface="Arial" panose="020B0604020202020204" pitchFamily="34" charset="0"/>
              </a:rPr>
              <a:t>Des études concrètes montrent que pour augmenter la marge brute avec un montant des achats constants, il faut réaliser plus 10% de CA. En optimisant les achats pour obtenir les mêmes résultats, il faut réaliser 1% d’économies (</a:t>
            </a:r>
            <a:r>
              <a:rPr lang="fr-FR" sz="1000" b="0" dirty="0" err="1">
                <a:solidFill>
                  <a:srgbClr val="000000"/>
                </a:solidFill>
                <a:cs typeface="Arial" panose="020B0604020202020204" pitchFamily="34" charset="0"/>
              </a:rPr>
              <a:t>savings</a:t>
            </a:r>
            <a:r>
              <a:rPr lang="fr-FR" sz="1000" b="0" dirty="0">
                <a:solidFill>
                  <a:srgbClr val="000000"/>
                </a:solidFill>
                <a:cs typeface="Arial" panose="020B0604020202020204" pitchFamily="34" charset="0"/>
              </a:rPr>
              <a:t>).</a:t>
            </a:r>
          </a:p>
          <a:p>
            <a:pPr>
              <a:lnSpc>
                <a:spcPct val="100000"/>
              </a:lnSpc>
              <a:spcBef>
                <a:spcPts val="600"/>
              </a:spcBef>
            </a:pPr>
            <a:r>
              <a:rPr lang="fr-FR" sz="1000" dirty="0">
                <a:solidFill>
                  <a:srgbClr val="000000"/>
                </a:solidFill>
                <a:cs typeface="Arial" panose="020B0604020202020204" pitchFamily="34" charset="0"/>
              </a:rPr>
              <a:t>Le levier achat devient ainsi clé dans un contexte où les parties prenantes (surtout l’actionnariat) exige une rentabilité accrue pour continuer à soutenir l’entreprise.</a:t>
            </a:r>
          </a:p>
          <a:p>
            <a:pPr>
              <a:lnSpc>
                <a:spcPct val="100000"/>
              </a:lnSpc>
              <a:spcBef>
                <a:spcPts val="600"/>
              </a:spcBef>
            </a:pPr>
            <a:r>
              <a:rPr lang="fr-FR" sz="1000" b="0" dirty="0">
                <a:solidFill>
                  <a:srgbClr val="000000"/>
                </a:solidFill>
                <a:cs typeface="Arial" panose="020B0604020202020204" pitchFamily="34" charset="0"/>
              </a:rPr>
              <a:t>La recherche d’économies est l’ADN de la fonction achat. Mais, cela n’implique pas un comportement de </a:t>
            </a:r>
            <a:r>
              <a:rPr lang="fr-FR" sz="1000" b="0" dirty="0" err="1">
                <a:solidFill>
                  <a:srgbClr val="000000"/>
                </a:solidFill>
                <a:cs typeface="Arial" panose="020B0604020202020204" pitchFamily="34" charset="0"/>
              </a:rPr>
              <a:t>cost</a:t>
            </a:r>
            <a:r>
              <a:rPr lang="fr-FR" sz="1000" b="0" dirty="0">
                <a:solidFill>
                  <a:srgbClr val="000000"/>
                </a:solidFill>
                <a:cs typeface="Arial" panose="020B0604020202020204" pitchFamily="34" charset="0"/>
              </a:rPr>
              <a:t> </a:t>
            </a:r>
            <a:r>
              <a:rPr lang="fr-FR" sz="1000" b="0" dirty="0" err="1">
                <a:solidFill>
                  <a:srgbClr val="000000"/>
                </a:solidFill>
                <a:cs typeface="Arial" panose="020B0604020202020204" pitchFamily="34" charset="0"/>
              </a:rPr>
              <a:t>killing</a:t>
            </a:r>
            <a:r>
              <a:rPr lang="fr-FR" sz="1000" b="0" dirty="0">
                <a:solidFill>
                  <a:srgbClr val="000000"/>
                </a:solidFill>
                <a:cs typeface="Arial" panose="020B0604020202020204" pitchFamily="34" charset="0"/>
              </a:rPr>
              <a:t> qui peut avoir des effets pervers à moyen et long termes.</a:t>
            </a:r>
          </a:p>
          <a:p>
            <a:pPr>
              <a:lnSpc>
                <a:spcPct val="100000"/>
              </a:lnSpc>
              <a:spcBef>
                <a:spcPts val="600"/>
              </a:spcBef>
            </a:pPr>
            <a:r>
              <a:rPr lang="fr-FR" sz="1000" dirty="0">
                <a:solidFill>
                  <a:srgbClr val="000000"/>
                </a:solidFill>
                <a:cs typeface="Arial" panose="020B0604020202020204" pitchFamily="34" charset="0"/>
              </a:rPr>
              <a:t>En outre, la notion de </a:t>
            </a:r>
            <a:r>
              <a:rPr lang="fr-FR" sz="1000" dirty="0" err="1">
                <a:solidFill>
                  <a:srgbClr val="000000"/>
                </a:solidFill>
                <a:cs typeface="Arial" panose="020B0604020202020204" pitchFamily="34" charset="0"/>
              </a:rPr>
              <a:t>savings</a:t>
            </a:r>
            <a:r>
              <a:rPr lang="fr-FR" sz="1000" dirty="0">
                <a:solidFill>
                  <a:srgbClr val="000000"/>
                </a:solidFill>
                <a:cs typeface="Arial" panose="020B0604020202020204" pitchFamily="34" charset="0"/>
              </a:rPr>
              <a:t> n’est pas unique. Selon les entreprises, on ne mesure pas de la même façon. Il n’y a pas une manière « scientifique » pour mesurer les économies dégagées. Il s’agit d’un « construit » organisationnel élaboré souvent en concertation avec le contrôle de gestion qui déterminera comment mesurer les économies faites. Nous reviendrons plus en détail sur ce point dans le chapitre sur la mesure de la performance achat.</a:t>
            </a:r>
          </a:p>
          <a:p>
            <a:pPr>
              <a:lnSpc>
                <a:spcPct val="100000"/>
              </a:lnSpc>
              <a:spcBef>
                <a:spcPts val="600"/>
              </a:spcBef>
            </a:pPr>
            <a:r>
              <a:rPr lang="fr-FR" sz="1000" b="0" dirty="0">
                <a:solidFill>
                  <a:srgbClr val="000000"/>
                </a:solidFill>
                <a:cs typeface="Arial" panose="020B0604020202020204" pitchFamily="34" charset="0"/>
              </a:rPr>
              <a:t>Il ne faut pas oublier qu’en fonction des économies réalisées, l’équipe achat touchera la partie variable de sa rémunération (primes sur objectifs). </a:t>
            </a:r>
          </a:p>
          <a:p>
            <a:pPr>
              <a:lnSpc>
                <a:spcPct val="100000"/>
              </a:lnSpc>
              <a:spcBef>
                <a:spcPts val="600"/>
              </a:spcBef>
            </a:pPr>
            <a:r>
              <a:rPr lang="fr-FR" sz="1000" b="0" dirty="0">
                <a:solidFill>
                  <a:srgbClr val="000000"/>
                </a:solidFill>
                <a:cs typeface="Arial" panose="020B0604020202020204" pitchFamily="34" charset="0"/>
              </a:rPr>
              <a:t>En outre, les performances achats sont souvent mesurées dans une logique BBZ (Budget à base zéro).Cela signifie que tous les ans, les compteurs sont mis à 0. Le dernier prix d’achat deviendra ainsi le référentiel pour mesurer les économies réalisées.	</a:t>
            </a:r>
          </a:p>
          <a:p>
            <a:pPr>
              <a:lnSpc>
                <a:spcPct val="100000"/>
              </a:lnSpc>
              <a:spcBef>
                <a:spcPts val="600"/>
              </a:spcBef>
            </a:pPr>
            <a:endParaRPr lang="fr-FR" dirty="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9CD51CA4-D1CE-4797-9FA2-530812BC8AAA}" type="slidenum">
              <a:rPr lang="fr-FR" smtClean="0"/>
              <a:t>4</a:t>
            </a:fld>
            <a:endParaRPr lang="fr-FR"/>
          </a:p>
        </p:txBody>
      </p:sp>
    </p:spTree>
    <p:extLst>
      <p:ext uri="{BB962C8B-B14F-4D97-AF65-F5344CB8AC3E}">
        <p14:creationId xmlns:p14="http://schemas.microsoft.com/office/powerpoint/2010/main" val="772432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spcBef>
                <a:spcPts val="600"/>
              </a:spcBef>
            </a:pPr>
            <a:r>
              <a:rPr lang="fr-FR" sz="1000" b="0" dirty="0">
                <a:solidFill>
                  <a:srgbClr val="000000"/>
                </a:solidFill>
                <a:cs typeface="Arial" panose="020B0604020202020204" pitchFamily="34" charset="0"/>
              </a:rPr>
              <a:t>Dans les structures les plus matures en termes d’achat, la contribution financière peut être aussi analysée par la création de valeur apportée par les acheteurs.</a:t>
            </a:r>
          </a:p>
          <a:p>
            <a:pPr>
              <a:lnSpc>
                <a:spcPct val="100000"/>
              </a:lnSpc>
              <a:spcBef>
                <a:spcPts val="600"/>
              </a:spcBef>
            </a:pPr>
            <a:r>
              <a:rPr lang="fr-FR" sz="1000" b="0" dirty="0">
                <a:solidFill>
                  <a:srgbClr val="000000"/>
                </a:solidFill>
                <a:cs typeface="Arial" panose="020B0604020202020204" pitchFamily="34" charset="0"/>
              </a:rPr>
              <a:t>Cette démarche doit être plus rigoureuse que la mesure habituelle des achats en termes d’économies apportées (</a:t>
            </a:r>
            <a:r>
              <a:rPr lang="fr-FR" sz="1000" b="0" dirty="0" err="1">
                <a:solidFill>
                  <a:srgbClr val="000000"/>
                </a:solidFill>
                <a:cs typeface="Arial" panose="020B0604020202020204" pitchFamily="34" charset="0"/>
              </a:rPr>
              <a:t>savings</a:t>
            </a:r>
            <a:r>
              <a:rPr lang="fr-FR" sz="1000" b="0" dirty="0">
                <a:solidFill>
                  <a:srgbClr val="000000"/>
                </a:solidFill>
                <a:cs typeface="Arial" panose="020B0604020202020204" pitchFamily="34" charset="0"/>
              </a:rPr>
              <a:t>).</a:t>
            </a:r>
          </a:p>
          <a:p>
            <a:pPr>
              <a:lnSpc>
                <a:spcPct val="100000"/>
              </a:lnSpc>
              <a:spcBef>
                <a:spcPts val="600"/>
              </a:spcBef>
            </a:pPr>
            <a:r>
              <a:rPr lang="fr-FR" sz="1000" b="0" dirty="0">
                <a:solidFill>
                  <a:srgbClr val="000000"/>
                </a:solidFill>
                <a:cs typeface="Arial" panose="020B0604020202020204" pitchFamily="34" charset="0"/>
              </a:rPr>
              <a:t>Par exemple, dans un hôpital qui décide d’investir 2 millions d’euros pour acquérir le robot Da Vinci destiné à aider les chirurgiens dans les interventions les plus délicates. A ce prix d’achat proposé par le constructeur Intuitive </a:t>
            </a:r>
            <a:r>
              <a:rPr lang="fr-FR" sz="1000" b="0" dirty="0" err="1">
                <a:solidFill>
                  <a:srgbClr val="000000"/>
                </a:solidFill>
                <a:cs typeface="Arial" panose="020B0604020202020204" pitchFamily="34" charset="0"/>
              </a:rPr>
              <a:t>Surgical</a:t>
            </a:r>
            <a:r>
              <a:rPr lang="fr-FR" sz="1000" b="0" dirty="0">
                <a:solidFill>
                  <a:srgbClr val="000000"/>
                </a:solidFill>
                <a:cs typeface="Arial" panose="020B0604020202020204" pitchFamily="34" charset="0"/>
              </a:rPr>
              <a:t>, il faut ajouter les coûts associés (maintenance, consommable, formation des utilisateurs, installation). Le TCO (total </a:t>
            </a:r>
            <a:r>
              <a:rPr lang="fr-FR" sz="1000" b="0" dirty="0" err="1">
                <a:solidFill>
                  <a:srgbClr val="000000"/>
                </a:solidFill>
                <a:cs typeface="Arial" panose="020B0604020202020204" pitchFamily="34" charset="0"/>
              </a:rPr>
              <a:t>cost</a:t>
            </a:r>
            <a:r>
              <a:rPr lang="fr-FR" sz="1000" b="0" dirty="0">
                <a:solidFill>
                  <a:srgbClr val="000000"/>
                </a:solidFill>
                <a:cs typeface="Arial" panose="020B0604020202020204" pitchFamily="34" charset="0"/>
              </a:rPr>
              <a:t> of </a:t>
            </a:r>
            <a:r>
              <a:rPr lang="fr-FR" sz="1000" b="0" dirty="0" err="1">
                <a:solidFill>
                  <a:srgbClr val="000000"/>
                </a:solidFill>
                <a:cs typeface="Arial" panose="020B0604020202020204" pitchFamily="34" charset="0"/>
              </a:rPr>
              <a:t>ownership</a:t>
            </a:r>
            <a:r>
              <a:rPr lang="fr-FR" sz="1000" b="0" dirty="0">
                <a:solidFill>
                  <a:srgbClr val="000000"/>
                </a:solidFill>
                <a:cs typeface="Arial" panose="020B0604020202020204" pitchFamily="34" charset="0"/>
              </a:rPr>
              <a:t>) avoisinant les 2,5 millions d’euros la première année.</a:t>
            </a:r>
          </a:p>
          <a:p>
            <a:pPr>
              <a:lnSpc>
                <a:spcPct val="100000"/>
              </a:lnSpc>
              <a:spcBef>
                <a:spcPts val="600"/>
              </a:spcBef>
            </a:pPr>
            <a:r>
              <a:rPr lang="fr-FR" sz="1000" b="0" dirty="0">
                <a:solidFill>
                  <a:srgbClr val="000000"/>
                </a:solidFill>
                <a:cs typeface="Arial" panose="020B0604020202020204" pitchFamily="34" charset="0"/>
              </a:rPr>
              <a:t>Comment mesurer la création de valeur ? Certes, </a:t>
            </a:r>
            <a:r>
              <a:rPr lang="fr-FR" sz="1000" b="0" i="0" dirty="0">
                <a:solidFill>
                  <a:srgbClr val="000000"/>
                </a:solidFill>
                <a:effectLst/>
                <a:cs typeface="Arial" panose="020B0604020202020204" pitchFamily="34" charset="0"/>
              </a:rPr>
              <a:t>ce robot permet d’effectuer des interventions qui seraient difficiles voire non réalisables en cœlioscopie (technique chirurgicale qui permet d’opérer à l’intérieur du ventre en ne faisant que des petites incisions). Donc, la valeur serait déjà le nombre de vies de patients guéris grâce à cette intervention. Mais, il est difficile d’attribuer une valeur à la vie d’un individu. Cette valeur créée n’est donc pas « mesurable » même si elle est réelle.</a:t>
            </a:r>
          </a:p>
          <a:p>
            <a:pPr>
              <a:lnSpc>
                <a:spcPct val="100000"/>
              </a:lnSpc>
              <a:spcBef>
                <a:spcPts val="600"/>
              </a:spcBef>
            </a:pPr>
            <a:r>
              <a:rPr lang="fr-FR" sz="1000" b="0" i="0" dirty="0">
                <a:solidFill>
                  <a:srgbClr val="000000"/>
                </a:solidFill>
                <a:effectLst/>
                <a:cs typeface="Arial" panose="020B0604020202020204" pitchFamily="34" charset="0"/>
              </a:rPr>
              <a:t>Il est néanmoins possible d’évaluer en termes quantitatifs le chiffre d’affaires (coût de l’intervention et soins post-opératoires) généré par le nombre de patients qui pourront être traités par ce procédé. A cela peut s’ajouter la réduction du temps de l’intervention de l’équipe médicale. On sait que l’utilisation de ce robot chirurgical peut réduire jusqu’à 30% le temps consacré par l’équipe médicale.</a:t>
            </a:r>
          </a:p>
          <a:p>
            <a:pPr marL="0" indent="0">
              <a:lnSpc>
                <a:spcPct val="100000"/>
              </a:lnSpc>
              <a:spcBef>
                <a:spcPts val="600"/>
              </a:spcBef>
            </a:pPr>
            <a:r>
              <a:rPr lang="fr-FR" sz="1000" b="0" i="0" dirty="0">
                <a:solidFill>
                  <a:srgbClr val="000000"/>
                </a:solidFill>
                <a:effectLst/>
                <a:cs typeface="Arial" panose="020B0604020202020204" pitchFamily="34" charset="0"/>
              </a:rPr>
              <a:t>.</a:t>
            </a:r>
            <a:endParaRPr lang="fr-FR" sz="1000" b="0" dirty="0">
              <a:solidFill>
                <a:srgbClr val="000000"/>
              </a:solidFill>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9CD51CA4-D1CE-4797-9FA2-530812BC8AAA}" type="slidenum">
              <a:rPr lang="fr-FR" smtClean="0"/>
              <a:t>5</a:t>
            </a:fld>
            <a:endParaRPr lang="fr-FR"/>
          </a:p>
        </p:txBody>
      </p:sp>
    </p:spTree>
    <p:extLst>
      <p:ext uri="{BB962C8B-B14F-4D97-AF65-F5344CB8AC3E}">
        <p14:creationId xmlns:p14="http://schemas.microsoft.com/office/powerpoint/2010/main" val="1729619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spcBef>
                <a:spcPts val="600"/>
              </a:spcBef>
            </a:pPr>
            <a:r>
              <a:rPr lang="fr-FR" sz="1000" b="0" i="0" dirty="0">
                <a:solidFill>
                  <a:srgbClr val="000000"/>
                </a:solidFill>
                <a:effectLst/>
                <a:cs typeface="Arial" panose="020B0604020202020204" pitchFamily="34" charset="0"/>
              </a:rPr>
              <a:t>Le calcul de la valeur ajoutée serait donc la comparaison du coût global sur la durée de l’investissement (un robot est amorti en moyenne au bout de 10 ans) avec le nombre estimé sur 10 ans des patients qui pourront être prise en charge (recettes) et la réduction de 30% des coûts sur 10 ans sur chaque acte chirurgical fait à l’aide de ce robot. La différence, si positive, exprime la valeur créée par l’achat.</a:t>
            </a:r>
          </a:p>
          <a:p>
            <a:pPr>
              <a:lnSpc>
                <a:spcPct val="100000"/>
              </a:lnSpc>
              <a:spcBef>
                <a:spcPts val="600"/>
              </a:spcBef>
            </a:pPr>
            <a:r>
              <a:rPr lang="fr-FR" sz="1000" b="0" i="0" dirty="0">
                <a:solidFill>
                  <a:srgbClr val="000000"/>
                </a:solidFill>
                <a:effectLst/>
                <a:cs typeface="Arial" panose="020B0604020202020204" pitchFamily="34" charset="0"/>
              </a:rPr>
              <a:t>Cette façon de mesurer la contribution des achats permet à la fonction de sortir de son stéréotype de </a:t>
            </a:r>
            <a:r>
              <a:rPr lang="fr-FR" sz="1000" b="0" i="0" dirty="0" err="1">
                <a:solidFill>
                  <a:srgbClr val="000000"/>
                </a:solidFill>
                <a:effectLst/>
                <a:cs typeface="Arial" panose="020B0604020202020204" pitchFamily="34" charset="0"/>
              </a:rPr>
              <a:t>cost</a:t>
            </a:r>
            <a:r>
              <a:rPr lang="fr-FR" sz="1000" b="0" i="0" dirty="0">
                <a:solidFill>
                  <a:srgbClr val="000000"/>
                </a:solidFill>
                <a:effectLst/>
                <a:cs typeface="Arial" panose="020B0604020202020204" pitchFamily="34" charset="0"/>
              </a:rPr>
              <a:t> killer dans les organisations. Cependant, cette démarche est exigeante et demande une parfaite anticipation du TCO sur une période qui peut être longue et la capacité à mesurer les effets positifs de cet achat sur l’efficience des opérations.</a:t>
            </a:r>
            <a:endParaRPr lang="fr-FR" sz="1000" b="0" dirty="0">
              <a:solidFill>
                <a:srgbClr val="000000"/>
              </a:solidFill>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9CD51CA4-D1CE-4797-9FA2-530812BC8AAA}" type="slidenum">
              <a:rPr lang="fr-FR" smtClean="0"/>
              <a:t>6</a:t>
            </a:fld>
            <a:endParaRPr lang="fr-FR"/>
          </a:p>
        </p:txBody>
      </p:sp>
    </p:spTree>
    <p:extLst>
      <p:ext uri="{BB962C8B-B14F-4D97-AF65-F5344CB8AC3E}">
        <p14:creationId xmlns:p14="http://schemas.microsoft.com/office/powerpoint/2010/main" val="548760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spcBef>
                <a:spcPts val="600"/>
              </a:spcBef>
            </a:pPr>
            <a:r>
              <a:rPr lang="fr-FR" sz="1000" dirty="0"/>
              <a:t>La prise en compte des problématiques liées au développement durable constitue un vrai enjeu de ce début du siècle et devient incontournable pour tous les dirigeants, et en particulier des managers achat et de la fonction </a:t>
            </a:r>
            <a:r>
              <a:rPr lang="fr-FR" sz="1000" dirty="0" err="1"/>
              <a:t>Supply</a:t>
            </a:r>
            <a:r>
              <a:rPr lang="fr-FR" sz="1000" dirty="0"/>
              <a:t> Chain.</a:t>
            </a:r>
          </a:p>
          <a:p>
            <a:pPr>
              <a:lnSpc>
                <a:spcPct val="100000"/>
              </a:lnSpc>
              <a:spcBef>
                <a:spcPts val="600"/>
              </a:spcBef>
            </a:pPr>
            <a:r>
              <a:rPr lang="fr-FR" sz="1000" dirty="0"/>
              <a:t>La prise en compte de critères RSE (responsabilité sociale, sociétale et environnementale) dans le choix des fournisseurs et l’analyse des offres est passée d’une démarche volontariste à une démarche coercitive imposée par les lois au sein de l’Union Européenne mais aussi aux Etats-Unis. Peu à peu, cette nouvelle responsabilité s’élargit au niveau mondial.</a:t>
            </a:r>
            <a:endParaRPr lang="fr-FR" sz="1000" dirty="0">
              <a:latin typeface="Arial" panose="020B0604020202020204" pitchFamily="34" charset="0"/>
              <a:cs typeface="Arial" panose="020B0604020202020204" pitchFamily="34" charset="0"/>
            </a:endParaRPr>
          </a:p>
          <a:p>
            <a:pPr>
              <a:lnSpc>
                <a:spcPct val="100000"/>
              </a:lnSpc>
              <a:spcBef>
                <a:spcPts val="600"/>
              </a:spcBef>
            </a:pPr>
            <a:r>
              <a:rPr lang="fr-FR" sz="1000" b="0" i="0" dirty="0">
                <a:solidFill>
                  <a:srgbClr val="000000"/>
                </a:solidFill>
                <a:effectLst/>
                <a:latin typeface="Arial" panose="020B0604020202020204" pitchFamily="34" charset="0"/>
                <a:cs typeface="Arial" panose="020B0604020202020204" pitchFamily="34" charset="0"/>
              </a:rPr>
              <a:t>La déclaration de performance extra-financière (ancien rapport RSE), issue d’une directive européenne, a été transcrite en droit français par l’Ordonnance 2017-1180 du 19 juillet et le décret 2017-1265 du 9 août 2017.</a:t>
            </a:r>
          </a:p>
          <a:p>
            <a:pPr marR="0" lvl="0" defTabSz="914400" rtl="0" eaLnBrk="0" fontAlgn="base" latinLnBrk="0" hangingPunct="0">
              <a:lnSpc>
                <a:spcPct val="100000"/>
              </a:lnSpc>
              <a:spcBef>
                <a:spcPts val="600"/>
              </a:spcBef>
              <a:spcAft>
                <a:spcPct val="0"/>
              </a:spcAft>
              <a:buClrTx/>
              <a:buSzTx/>
              <a:tabLst/>
              <a:defRPr/>
            </a:pPr>
            <a:r>
              <a:rPr lang="fr-FR" sz="1000" b="0" i="0" dirty="0">
                <a:solidFill>
                  <a:srgbClr val="000000"/>
                </a:solidFill>
                <a:effectLst/>
                <a:latin typeface="Arial" panose="020B0604020202020204" pitchFamily="34" charset="0"/>
                <a:cs typeface="Arial" panose="020B0604020202020204" pitchFamily="34" charset="0"/>
              </a:rPr>
              <a:t>Appelé aussi reporting ESG ou reporting RSE, ce rapport est un document servant à communiquer sur les implications sociales, environnementales, sociétales de ses activités ainsi que sur son mode de gouvernance selon le ministère de la transition écologique.</a:t>
            </a:r>
          </a:p>
          <a:p>
            <a:pPr marR="0" lvl="0" defTabSz="914400" rtl="0" eaLnBrk="0" fontAlgn="base" latinLnBrk="0" hangingPunct="0">
              <a:lnSpc>
                <a:spcPct val="100000"/>
              </a:lnSpc>
              <a:spcBef>
                <a:spcPts val="600"/>
              </a:spcBef>
              <a:spcAft>
                <a:spcPct val="0"/>
              </a:spcAft>
              <a:buClrTx/>
              <a:buSzTx/>
              <a:tabLst/>
              <a:defRPr/>
            </a:pPr>
            <a:r>
              <a:rPr lang="fr-FR" sz="1000" b="0" i="0" dirty="0">
                <a:solidFill>
                  <a:srgbClr val="000000"/>
                </a:solidFill>
                <a:effectLst/>
                <a:latin typeface="Arial" panose="020B0604020202020204" pitchFamily="34" charset="0"/>
                <a:cs typeface="Arial" panose="020B0604020202020204" pitchFamily="34" charset="0"/>
              </a:rPr>
              <a:t>Ce rapport est obligatoire pour les sociétés cotées, ayant plus de 500 salariés, et un bilan supérieur à 20 millions d’euros, ou un chiffre d’affaires supérieur à 40 millions d’euros.</a:t>
            </a:r>
          </a:p>
          <a:p>
            <a:pPr>
              <a:lnSpc>
                <a:spcPct val="100000"/>
              </a:lnSpc>
              <a:spcBef>
                <a:spcPts val="600"/>
              </a:spcBef>
            </a:pPr>
            <a:r>
              <a:rPr lang="fr-FR" sz="1000" b="0" i="0" dirty="0">
                <a:solidFill>
                  <a:srgbClr val="000000"/>
                </a:solidFill>
                <a:effectLst/>
                <a:latin typeface="Arial" panose="020B0604020202020204" pitchFamily="34" charset="0"/>
                <a:cs typeface="Arial" panose="020B0604020202020204" pitchFamily="34" charset="0"/>
              </a:rPr>
              <a:t>    Sont aussi concernées les sociétés non cotées de plus de 500 salariés, et ayant un bilan ou un chiffre d’affaires supérieur à 100 millions d’euros</a:t>
            </a:r>
          </a:p>
          <a:p>
            <a:pPr>
              <a:lnSpc>
                <a:spcPct val="100000"/>
              </a:lnSpc>
              <a:spcBef>
                <a:spcPts val="600"/>
              </a:spcBef>
            </a:pPr>
            <a:r>
              <a:rPr lang="fr-FR" sz="1000" b="0" i="0" dirty="0">
                <a:solidFill>
                  <a:srgbClr val="000000"/>
                </a:solidFill>
                <a:effectLst/>
                <a:latin typeface="Arial" panose="020B0604020202020204" pitchFamily="34" charset="0"/>
                <a:cs typeface="Arial" panose="020B0604020202020204" pitchFamily="34" charset="0"/>
              </a:rPr>
              <a:t>Les entreprises qui ne sont pas soumises à cette obligation peuvent le faire volontairement. Cela contribuera à développer </a:t>
            </a:r>
            <a:r>
              <a:rPr lang="fr-FR" sz="1000" b="0" i="0" dirty="0" err="1">
                <a:solidFill>
                  <a:srgbClr val="000000"/>
                </a:solidFill>
                <a:effectLst/>
                <a:latin typeface="Arial" panose="020B0604020202020204" pitchFamily="34" charset="0"/>
                <a:cs typeface="Arial" panose="020B0604020202020204" pitchFamily="34" charset="0"/>
              </a:rPr>
              <a:t>ler</a:t>
            </a:r>
            <a:r>
              <a:rPr lang="fr-FR" sz="1000" b="0" i="0" dirty="0">
                <a:solidFill>
                  <a:srgbClr val="000000"/>
                </a:solidFill>
                <a:effectLst/>
                <a:latin typeface="Arial" panose="020B0604020202020204" pitchFamily="34" charset="0"/>
                <a:cs typeface="Arial" panose="020B0604020202020204" pitchFamily="34" charset="0"/>
              </a:rPr>
              <a:t> réputation et leur image auprès de ses partenaires et clients.</a:t>
            </a:r>
            <a:endParaRPr lang="fr-FR" sz="1000" dirty="0"/>
          </a:p>
          <a:p>
            <a:pPr marL="12700" marR="5080">
              <a:lnSpc>
                <a:spcPct val="100000"/>
              </a:lnSpc>
              <a:spcBef>
                <a:spcPts val="600"/>
              </a:spcBef>
            </a:pPr>
            <a:r>
              <a:rPr lang="fr-FR" sz="1000" spc="5" dirty="0">
                <a:latin typeface="Arial"/>
                <a:cs typeface="Arial"/>
              </a:rPr>
              <a:t>La </a:t>
            </a:r>
            <a:r>
              <a:rPr lang="fr-FR" sz="1000" dirty="0">
                <a:latin typeface="Arial"/>
                <a:cs typeface="Arial"/>
              </a:rPr>
              <a:t>responsabilité sociétale </a:t>
            </a:r>
            <a:r>
              <a:rPr lang="fr-FR" sz="1000" spc="5" dirty="0">
                <a:latin typeface="Arial"/>
                <a:cs typeface="Arial"/>
              </a:rPr>
              <a:t>des </a:t>
            </a:r>
            <a:r>
              <a:rPr lang="fr-FR" sz="1000" dirty="0">
                <a:latin typeface="Arial"/>
                <a:cs typeface="Arial"/>
              </a:rPr>
              <a:t>entreprises (</a:t>
            </a:r>
            <a:r>
              <a:rPr lang="fr-FR" sz="1000" b="1" dirty="0">
                <a:latin typeface="Arial"/>
                <a:cs typeface="Arial"/>
              </a:rPr>
              <a:t>RSE</a:t>
            </a:r>
            <a:r>
              <a:rPr lang="fr-FR" sz="1000" dirty="0">
                <a:latin typeface="Arial"/>
                <a:cs typeface="Arial"/>
              </a:rPr>
              <a:t>) </a:t>
            </a:r>
            <a:r>
              <a:rPr lang="fr-FR" sz="1000" spc="5" dirty="0">
                <a:latin typeface="Arial"/>
                <a:cs typeface="Arial"/>
              </a:rPr>
              <a:t>est </a:t>
            </a:r>
            <a:r>
              <a:rPr lang="fr-FR" sz="1000" dirty="0">
                <a:latin typeface="Arial"/>
                <a:cs typeface="Arial"/>
              </a:rPr>
              <a:t>la prise</a:t>
            </a:r>
            <a:r>
              <a:rPr lang="fr-FR" sz="1000" spc="-160" dirty="0">
                <a:latin typeface="Arial"/>
                <a:cs typeface="Arial"/>
              </a:rPr>
              <a:t> </a:t>
            </a:r>
            <a:r>
              <a:rPr lang="fr-FR" sz="1000" spc="5" dirty="0">
                <a:latin typeface="Arial"/>
                <a:cs typeface="Arial"/>
              </a:rPr>
              <a:t>en  compte par </a:t>
            </a:r>
            <a:r>
              <a:rPr lang="fr-FR" sz="1000" dirty="0">
                <a:latin typeface="Arial"/>
                <a:cs typeface="Arial"/>
              </a:rPr>
              <a:t>celles-ci, </a:t>
            </a:r>
            <a:r>
              <a:rPr lang="fr-FR" sz="1000" spc="5" dirty="0">
                <a:latin typeface="Arial"/>
                <a:cs typeface="Arial"/>
              </a:rPr>
              <a:t>des </a:t>
            </a:r>
            <a:r>
              <a:rPr lang="fr-FR" sz="1000" dirty="0">
                <a:latin typeface="Arial"/>
                <a:cs typeface="Arial"/>
              </a:rPr>
              <a:t>préoccupations sociales</a:t>
            </a:r>
            <a:r>
              <a:rPr lang="fr-FR" sz="1000" spc="-180" dirty="0">
                <a:latin typeface="Arial"/>
                <a:cs typeface="Arial"/>
              </a:rPr>
              <a:t> </a:t>
            </a:r>
            <a:r>
              <a:rPr lang="fr-FR" sz="1000" spc="5" dirty="0">
                <a:latin typeface="Arial"/>
                <a:cs typeface="Arial"/>
              </a:rPr>
              <a:t>et </a:t>
            </a:r>
            <a:r>
              <a:rPr lang="fr-FR" sz="1000" dirty="0">
                <a:latin typeface="Arial"/>
                <a:cs typeface="Arial"/>
              </a:rPr>
              <a:t>environnementales </a:t>
            </a:r>
            <a:r>
              <a:rPr lang="fr-FR" sz="1000" spc="5" dirty="0">
                <a:latin typeface="Arial"/>
                <a:cs typeface="Arial"/>
              </a:rPr>
              <a:t>dans </a:t>
            </a:r>
            <a:r>
              <a:rPr lang="fr-FR" sz="1000" dirty="0">
                <a:latin typeface="Arial"/>
                <a:cs typeface="Arial"/>
              </a:rPr>
              <a:t>leurs activités </a:t>
            </a:r>
            <a:r>
              <a:rPr lang="fr-FR" sz="1000" spc="5" dirty="0">
                <a:latin typeface="Arial"/>
                <a:cs typeface="Arial"/>
              </a:rPr>
              <a:t>et dans </a:t>
            </a:r>
            <a:r>
              <a:rPr lang="fr-FR" sz="1000" dirty="0">
                <a:latin typeface="Arial"/>
                <a:cs typeface="Arial"/>
              </a:rPr>
              <a:t>leurs  interactions </a:t>
            </a:r>
            <a:r>
              <a:rPr lang="fr-FR" sz="1000" spc="5" dirty="0">
                <a:latin typeface="Arial"/>
                <a:cs typeface="Arial"/>
              </a:rPr>
              <a:t>avec </a:t>
            </a:r>
            <a:r>
              <a:rPr lang="fr-FR" sz="1000" dirty="0">
                <a:latin typeface="Arial"/>
                <a:cs typeface="Arial"/>
              </a:rPr>
              <a:t>les autres acteurs, </a:t>
            </a:r>
            <a:r>
              <a:rPr lang="fr-FR" sz="1000" spc="5" dirty="0">
                <a:latin typeface="Arial"/>
                <a:cs typeface="Arial"/>
              </a:rPr>
              <a:t>appelés </a:t>
            </a:r>
            <a:r>
              <a:rPr lang="fr-FR" sz="1000" dirty="0">
                <a:latin typeface="Arial"/>
                <a:cs typeface="Arial"/>
              </a:rPr>
              <a:t>parties</a:t>
            </a:r>
            <a:r>
              <a:rPr lang="fr-FR" sz="1000" spc="-180" dirty="0">
                <a:latin typeface="Arial"/>
                <a:cs typeface="Arial"/>
              </a:rPr>
              <a:t> </a:t>
            </a:r>
            <a:r>
              <a:rPr lang="fr-FR" sz="1000" dirty="0">
                <a:latin typeface="Arial"/>
                <a:cs typeface="Arial"/>
              </a:rPr>
              <a:t>prenantes.</a:t>
            </a:r>
          </a:p>
          <a:p>
            <a:pPr marL="12700" marR="5080">
              <a:lnSpc>
                <a:spcPct val="100000"/>
              </a:lnSpc>
              <a:spcBef>
                <a:spcPts val="600"/>
              </a:spcBef>
            </a:pPr>
            <a:endParaRPr lang="fr-FR" sz="1000" dirty="0"/>
          </a:p>
          <a:p>
            <a:pPr>
              <a:lnSpc>
                <a:spcPct val="100000"/>
              </a:lnSpc>
              <a:spcBef>
                <a:spcPts val="600"/>
              </a:spcBef>
            </a:pPr>
            <a:endParaRPr lang="fr-FR" dirty="0"/>
          </a:p>
        </p:txBody>
      </p:sp>
      <p:sp>
        <p:nvSpPr>
          <p:cNvPr id="4" name="Espace réservé du numéro de diapositive 3"/>
          <p:cNvSpPr>
            <a:spLocks noGrp="1"/>
          </p:cNvSpPr>
          <p:nvPr>
            <p:ph type="sldNum" sz="quarter" idx="5"/>
          </p:nvPr>
        </p:nvSpPr>
        <p:spPr/>
        <p:txBody>
          <a:bodyPr/>
          <a:lstStyle/>
          <a:p>
            <a:fld id="{9CD51CA4-D1CE-4797-9FA2-530812BC8AAA}" type="slidenum">
              <a:rPr lang="fr-FR" smtClean="0"/>
              <a:t>7</a:t>
            </a:fld>
            <a:endParaRPr lang="fr-FR"/>
          </a:p>
        </p:txBody>
      </p:sp>
    </p:spTree>
    <p:extLst>
      <p:ext uri="{BB962C8B-B14F-4D97-AF65-F5344CB8AC3E}">
        <p14:creationId xmlns:p14="http://schemas.microsoft.com/office/powerpoint/2010/main" val="724267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AFB1DA8-17DC-4639-A175-65F823DB0290}"/>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6EDD580C-1E92-4C58-AB0B-47A86FEC6054}"/>
              </a:ext>
            </a:extLst>
          </p:cNvPr>
          <p:cNvSpPr>
            <a:spLocks noGrp="1" noChangeArrowheads="1"/>
          </p:cNvSpPr>
          <p:nvPr>
            <p:ph type="body" idx="1"/>
          </p:nvPr>
        </p:nvSpPr>
        <p:spPr>
          <a:xfrm>
            <a:off x="525314" y="4707754"/>
            <a:ext cx="5688632" cy="55221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600"/>
              </a:spcBef>
            </a:pPr>
            <a:r>
              <a:rPr lang="fr-FR" altLang="fr-FR" sz="1000" b="1" dirty="0">
                <a:ea typeface="ＭＳ Ｐゴシック" panose="020B0600070205080204" pitchFamily="34" charset="-128"/>
              </a:rPr>
              <a:t>1968, le Club de Rome, </a:t>
            </a:r>
            <a:r>
              <a:rPr lang="fr-FR" altLang="fr-FR" sz="1000" dirty="0">
                <a:ea typeface="ＭＳ Ｐゴシック" panose="020B0600070205080204" pitchFamily="34" charset="-128"/>
              </a:rPr>
              <a:t>face à la surexploitation des ressources naturelles et à la croissance démographique, cherche à inventer une nouvelle vision de la croissance.</a:t>
            </a:r>
          </a:p>
          <a:p>
            <a:pPr>
              <a:lnSpc>
                <a:spcPct val="100000"/>
              </a:lnSpc>
              <a:spcBef>
                <a:spcPts val="600"/>
              </a:spcBef>
            </a:pPr>
            <a:r>
              <a:rPr lang="fr-FR" altLang="fr-FR" sz="1000" b="1" dirty="0">
                <a:ea typeface="ＭＳ Ｐゴシック" panose="020B0600070205080204" pitchFamily="34" charset="-128"/>
              </a:rPr>
              <a:t>1987, le rapport Brundtland, </a:t>
            </a:r>
            <a:r>
              <a:rPr lang="fr-FR" altLang="fr-FR" sz="1000" dirty="0">
                <a:ea typeface="ＭＳ Ｐゴシック" panose="020B0600070205080204" pitchFamily="34" charset="-128"/>
              </a:rPr>
              <a:t>de la Commission mondiale sur l’environnement et le développement officialise le terme de développement durable à travers le rapport de Mme Gro Harlem Brundtland, ex-chef du gouvernement de Norvège. Ce rapport introduit une rupture fondatrice dans la conception des gouvernements sur les relations entre l’environnement et les politiques publiques. Depuis cette date, le concept de développement durable a été adopté et repris dans le monde entier.</a:t>
            </a:r>
          </a:p>
          <a:p>
            <a:pPr>
              <a:lnSpc>
                <a:spcPct val="100000"/>
              </a:lnSpc>
              <a:spcBef>
                <a:spcPts val="600"/>
              </a:spcBef>
            </a:pPr>
            <a:r>
              <a:rPr lang="fr-FR" altLang="fr-FR" sz="1000" b="1" dirty="0">
                <a:ea typeface="ＭＳ Ｐゴシック" panose="020B0600070205080204" pitchFamily="34" charset="-128"/>
              </a:rPr>
              <a:t>1992, sommet de la Terre à Rio, </a:t>
            </a:r>
            <a:r>
              <a:rPr lang="fr-FR" altLang="fr-FR" sz="1000" dirty="0">
                <a:ea typeface="ＭＳ Ｐゴシック" panose="020B0600070205080204" pitchFamily="34" charset="-128"/>
              </a:rPr>
              <a:t>le sommet de la Terre de Rio en 1992 est un tournant décisif. En présence de milliers d’associations, 173 États consacrent le terme de développement durable et signent un programme d’actions pour le XXIe siècle : </a:t>
            </a:r>
            <a:r>
              <a:rPr lang="fr-FR" altLang="fr-FR" sz="1000" b="1" dirty="0">
                <a:ea typeface="ＭＳ Ｐゴシック" panose="020B0600070205080204" pitchFamily="34" charset="-128"/>
              </a:rPr>
              <a:t>l’Agenda 21</a:t>
            </a:r>
            <a:r>
              <a:rPr lang="fr-FR" altLang="fr-FR" sz="1000" dirty="0">
                <a:ea typeface="ＭＳ Ｐゴシック" panose="020B0600070205080204" pitchFamily="34" charset="-128"/>
              </a:rPr>
              <a:t>. Ce programme fait autorité et inspire encore les grandes lignes des politiques de développement durable.</a:t>
            </a:r>
          </a:p>
          <a:p>
            <a:pPr>
              <a:lnSpc>
                <a:spcPct val="100000"/>
              </a:lnSpc>
              <a:spcBef>
                <a:spcPts val="600"/>
              </a:spcBef>
            </a:pPr>
            <a:r>
              <a:rPr lang="fr-FR" altLang="fr-FR" sz="1000" b="1" dirty="0">
                <a:ea typeface="ＭＳ Ｐゴシック" panose="020B0600070205080204" pitchFamily="34" charset="-128"/>
              </a:rPr>
              <a:t>2002, le Sommet de Johannesburg, </a:t>
            </a:r>
            <a:r>
              <a:rPr lang="fr-FR" altLang="fr-FR" sz="1000" dirty="0">
                <a:ea typeface="ＭＳ Ｐゴシック" panose="020B0600070205080204" pitchFamily="34" charset="-128"/>
              </a:rPr>
              <a:t>dix ans après Rio, s’est tenu le 4 septembre 2002 le sommet mondial pour le développement durable à Johannesburg. Il renouvelle l’engagement pour les principes de Rio et fait le constat d’une aggravation de la situation environnementale et humaine, en particulier pour les pays en développement. Le Sommet marque aussi l’implication grandissante des industriels et de la société civile dans le processus.</a:t>
            </a:r>
          </a:p>
          <a:p>
            <a:pPr>
              <a:lnSpc>
                <a:spcPct val="100000"/>
              </a:lnSpc>
              <a:spcBef>
                <a:spcPts val="600"/>
              </a:spcBef>
            </a:pPr>
            <a:r>
              <a:rPr lang="fr-FR" altLang="fr-FR" sz="1000" b="1" dirty="0">
                <a:ea typeface="ＭＳ Ｐゴシック" panose="020B0600070205080204" pitchFamily="34" charset="-128"/>
              </a:rPr>
              <a:t>2005, ratification du protocole de Kyoto</a:t>
            </a:r>
            <a:r>
              <a:rPr lang="fr-FR" altLang="fr-FR" sz="1000" dirty="0">
                <a:ea typeface="ＭＳ Ｐゴシック" panose="020B0600070205080204" pitchFamily="34" charset="-128"/>
              </a:rPr>
              <a:t>, la question du changement climatique prend alors une importance grandissante parmi les thèmes du développement durable. Avec l’objectif d’un droit international de l’environnement entrent en jeu, les questions de respect des engagements des différentes parties et des sanctions à appliquer en cas de non-respect. Cette question entoure aussi le protocole de Kyoto. On parlera d’un mécanisme d’« observance », c’est-à-dire de « contrôle du respect des engagements et de sanction du non-respect ». </a:t>
            </a:r>
          </a:p>
          <a:p>
            <a:pPr>
              <a:lnSpc>
                <a:spcPct val="100000"/>
              </a:lnSpc>
              <a:spcBef>
                <a:spcPts val="600"/>
              </a:spcBef>
            </a:pPr>
            <a:r>
              <a:rPr lang="fr-FR" altLang="fr-FR" sz="1000" b="1" dirty="0">
                <a:ea typeface="ＭＳ Ｐゴシック" panose="020B0600070205080204" pitchFamily="34" charset="-128"/>
              </a:rPr>
              <a:t>2015, 21 COP en France</a:t>
            </a:r>
            <a:r>
              <a:rPr lang="fr-FR" altLang="fr-FR" sz="1000" dirty="0">
                <a:ea typeface="ＭＳ Ｐゴシック" panose="020B0600070205080204" pitchFamily="34" charset="-128"/>
              </a:rPr>
              <a:t>, l’accord est plus ambitieux que l’objectif initial de la COP21, qui visait à contenir le réchauffement sous le seuil des 2 degrés. Il prévoit de le maintenir « bien en dessous de 2 degrés par rapport aux niveaux préindustriels » et de « poursuivre les efforts pour limiter la hausse des températures à 1,5 degré ». Et ce « en reconnaissant que cela réduirait significativement les risques et impacts du changement climatique. »</a:t>
            </a:r>
          </a:p>
        </p:txBody>
      </p:sp>
      <p:sp>
        <p:nvSpPr>
          <p:cNvPr id="4" name="Espace réservé du numéro de diapositive 1">
            <a:extLst>
              <a:ext uri="{FF2B5EF4-FFF2-40B4-BE49-F238E27FC236}">
                <a16:creationId xmlns:a16="http://schemas.microsoft.com/office/drawing/2014/main" id="{A4C6BB7D-8A21-4106-8096-4CDBA4D6F01C}"/>
              </a:ext>
            </a:extLst>
          </p:cNvPr>
          <p:cNvSpPr txBox="1">
            <a:spLocks/>
          </p:cNvSpPr>
          <p:nvPr/>
        </p:nvSpPr>
        <p:spPr>
          <a:xfrm>
            <a:off x="4022725" y="9904436"/>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8</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37593B9-8009-4A83-BF38-1A957BC0EEA7}"/>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A48CC96E-43F8-491E-AC37-22B71CDEE7EA}"/>
              </a:ext>
            </a:extLst>
          </p:cNvPr>
          <p:cNvSpPr>
            <a:spLocks noGrp="1" noChangeArrowheads="1"/>
          </p:cNvSpPr>
          <p:nvPr>
            <p:ph type="body" idx="1"/>
          </p:nvPr>
        </p:nvSpPr>
        <p:spPr>
          <a:xfrm>
            <a:off x="381297" y="4577085"/>
            <a:ext cx="6048673" cy="50047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pPr>
            <a:r>
              <a:rPr lang="fr-FR" altLang="fr-FR" sz="1000" dirty="0">
                <a:ea typeface="ＭＳ Ｐゴシック" panose="020B0600070205080204" pitchFamily="34" charset="-128"/>
              </a:rPr>
              <a:t>Les 3 piliers du développement durable : le développement durable ne se réduit pas à la protection de l’environnement !</a:t>
            </a:r>
          </a:p>
          <a:p>
            <a:pPr>
              <a:lnSpc>
                <a:spcPct val="100000"/>
              </a:lnSpc>
            </a:pPr>
            <a:r>
              <a:rPr lang="fr-FR" altLang="fr-FR" sz="1000" dirty="0">
                <a:ea typeface="ＭＳ Ｐゴシック" panose="020B0600070205080204" pitchFamily="34" charset="-128"/>
              </a:rPr>
              <a:t>En effet, le développement durable est fondé sur trois piliers, trois composantes interdépendantes :</a:t>
            </a:r>
          </a:p>
          <a:p>
            <a:pPr>
              <a:lnSpc>
                <a:spcPct val="100000"/>
              </a:lnSpc>
            </a:pPr>
            <a:r>
              <a:rPr lang="fr-FR" altLang="fr-FR" sz="1000" dirty="0">
                <a:ea typeface="ＭＳ Ｐゴシック" panose="020B0600070205080204" pitchFamily="34" charset="-128"/>
              </a:rPr>
              <a:t> - La dimension environnementale ;</a:t>
            </a:r>
          </a:p>
          <a:p>
            <a:pPr>
              <a:lnSpc>
                <a:spcPct val="100000"/>
              </a:lnSpc>
            </a:pPr>
            <a:r>
              <a:rPr lang="fr-FR" altLang="fr-FR" sz="1000" dirty="0">
                <a:ea typeface="ＭＳ Ｐゴシック" panose="020B0600070205080204" pitchFamily="34" charset="-128"/>
              </a:rPr>
              <a:t> - La dimension sociale ;</a:t>
            </a:r>
          </a:p>
          <a:p>
            <a:pPr>
              <a:lnSpc>
                <a:spcPct val="100000"/>
              </a:lnSpc>
            </a:pPr>
            <a:r>
              <a:rPr lang="fr-FR" altLang="fr-FR" sz="1000" dirty="0">
                <a:ea typeface="ＭＳ Ｐゴシック" panose="020B0600070205080204" pitchFamily="34" charset="-128"/>
              </a:rPr>
              <a:t> - La dimension économique .</a:t>
            </a:r>
          </a:p>
          <a:p>
            <a:pPr>
              <a:lnSpc>
                <a:spcPct val="100000"/>
              </a:lnSpc>
            </a:pPr>
            <a:endParaRPr lang="fr-FR" altLang="fr-FR" sz="1000" dirty="0">
              <a:ea typeface="ＭＳ Ｐゴシック" panose="020B0600070205080204" pitchFamily="34" charset="-128"/>
            </a:endParaRPr>
          </a:p>
          <a:p>
            <a:pPr>
              <a:lnSpc>
                <a:spcPct val="100000"/>
              </a:lnSpc>
            </a:pPr>
            <a:r>
              <a:rPr lang="fr-FR" altLang="fr-FR" sz="1000" dirty="0">
                <a:ea typeface="ＭＳ Ｐゴシック" panose="020B0600070205080204" pitchFamily="34" charset="-128"/>
              </a:rPr>
              <a:t>Le rapport Brundtland en 1987 définit le développement durable comme « un développement qui répond aux besoins du présent sans compromettre la capacité des générations futures à répondre aux leurs. »  Le développement durable doit être à la fois </a:t>
            </a:r>
            <a:r>
              <a:rPr lang="fr-FR" altLang="fr-FR" sz="1000" b="1" dirty="0">
                <a:ea typeface="ＭＳ Ｐゴシック" panose="020B0600070205080204" pitchFamily="34" charset="-128"/>
              </a:rPr>
              <a:t>économiquement</a:t>
            </a:r>
            <a:r>
              <a:rPr lang="fr-FR" altLang="fr-FR" sz="1000" dirty="0">
                <a:ea typeface="ＭＳ Ｐゴシック" panose="020B0600070205080204" pitchFamily="34" charset="-128"/>
              </a:rPr>
              <a:t> efficace, </a:t>
            </a:r>
            <a:r>
              <a:rPr lang="fr-FR" altLang="fr-FR" sz="1000" b="1" dirty="0">
                <a:ea typeface="ＭＳ Ｐゴシック" panose="020B0600070205080204" pitchFamily="34" charset="-128"/>
              </a:rPr>
              <a:t>socialement</a:t>
            </a:r>
            <a:r>
              <a:rPr lang="fr-FR" altLang="fr-FR" sz="1000" dirty="0">
                <a:ea typeface="ＭＳ Ｐゴシック" panose="020B0600070205080204" pitchFamily="34" charset="-128"/>
              </a:rPr>
              <a:t> équitable et </a:t>
            </a:r>
            <a:r>
              <a:rPr lang="fr-FR" altLang="fr-FR" sz="1000" b="1" dirty="0">
                <a:ea typeface="ＭＳ Ｐゴシック" panose="020B0600070205080204" pitchFamily="34" charset="-128"/>
              </a:rPr>
              <a:t>écologiquement</a:t>
            </a:r>
            <a:r>
              <a:rPr lang="fr-FR" altLang="fr-FR" sz="1000" dirty="0">
                <a:ea typeface="ＭＳ Ｐゴシック" panose="020B0600070205080204" pitchFamily="34" charset="-128"/>
              </a:rPr>
              <a:t> tolérable. Le social doit être un objectif, l’économie un moyen et l’environnement une condition.</a:t>
            </a:r>
          </a:p>
          <a:p>
            <a:pPr>
              <a:lnSpc>
                <a:spcPct val="100000"/>
              </a:lnSpc>
            </a:pPr>
            <a:r>
              <a:rPr lang="fr-FR" altLang="fr-FR" sz="1000" dirty="0">
                <a:ea typeface="ＭＳ Ｐゴシック" panose="020B0600070205080204" pitchFamily="34" charset="-128"/>
              </a:rPr>
              <a:t>Le développement est « durable » s’il est conçu de manière à en assurer la pérennité du bénéfice pour les générations futures.</a:t>
            </a:r>
          </a:p>
          <a:p>
            <a:pPr>
              <a:lnSpc>
                <a:spcPct val="100000"/>
              </a:lnSpc>
            </a:pPr>
            <a:r>
              <a:rPr lang="fr-FR" altLang="fr-FR" sz="1000" dirty="0">
                <a:ea typeface="ＭＳ Ｐゴシック" panose="020B0600070205080204" pitchFamily="34" charset="-128"/>
              </a:rPr>
              <a:t>Préserver, améliorer et valoriser l’environnement et les ressources naturelles sur le long terme, en maintenant les grands équilibres écologiques, en réduisant les risques et en prévenant les impacts environnementaux.</a:t>
            </a:r>
          </a:p>
          <a:p>
            <a:pPr>
              <a:lnSpc>
                <a:spcPct val="100000"/>
              </a:lnSpc>
            </a:pPr>
            <a:r>
              <a:rPr lang="fr-FR" altLang="fr-FR" sz="1000" dirty="0">
                <a:ea typeface="ＭＳ Ｐゴシック" panose="020B0600070205080204" pitchFamily="34" charset="-128"/>
              </a:rPr>
              <a:t>Satisfaire les besoins humains et répondre à un objectif d’équité sociale, en favorisant la participation de tous les groupes sociaux sur les questions de santé, logement, consommation, éducation, emploi, culture...</a:t>
            </a:r>
          </a:p>
          <a:p>
            <a:pPr>
              <a:lnSpc>
                <a:spcPct val="100000"/>
              </a:lnSpc>
            </a:pPr>
            <a:r>
              <a:rPr lang="fr-FR" altLang="fr-FR" sz="1000" dirty="0">
                <a:ea typeface="ＭＳ Ｐゴシック" panose="020B0600070205080204" pitchFamily="34" charset="-128"/>
              </a:rPr>
              <a:t>Développer la croissance et l’efficacité économique, à travers des modes de production et de consommation durables. </a:t>
            </a:r>
          </a:p>
          <a:p>
            <a:pPr>
              <a:lnSpc>
                <a:spcPct val="100000"/>
              </a:lnSpc>
            </a:pPr>
            <a:r>
              <a:rPr lang="fr-FR" sz="1000" dirty="0"/>
              <a:t>Ainsi, </a:t>
            </a:r>
            <a:r>
              <a:rPr lang="fr-FR" sz="1000" b="1" dirty="0"/>
              <a:t>l’achat responsable </a:t>
            </a:r>
            <a:r>
              <a:rPr lang="fr-FR" sz="1000" dirty="0"/>
              <a:t>correspond à tout achat intégrant dans un esprit d’équilibre entre les parties prenantes des exigences, spécifications et critères en faveur de la protection de la mise en valeur de l’environnement, du progrès social et du développement économique.</a:t>
            </a:r>
          </a:p>
          <a:p>
            <a:pPr marL="171450" indent="-171450">
              <a:lnSpc>
                <a:spcPct val="100000"/>
              </a:lnSpc>
              <a:buFont typeface="Arial" panose="020B0604020202020204" pitchFamily="34" charset="0"/>
              <a:buChar char="•"/>
            </a:pPr>
            <a:endParaRPr lang="fr-FR" altLang="fr-FR" sz="1000" dirty="0">
              <a:ea typeface="ＭＳ Ｐゴシック" panose="020B0600070205080204" pitchFamily="34" charset="-128"/>
            </a:endParaRPr>
          </a:p>
          <a:p>
            <a:pPr>
              <a:lnSpc>
                <a:spcPct val="100000"/>
              </a:lnSpc>
            </a:pPr>
            <a:endParaRPr lang="fr-FR" altLang="fr-FR" sz="1000" dirty="0">
              <a:ea typeface="ＭＳ Ｐゴシック" panose="020B0600070205080204" pitchFamily="34" charset="-128"/>
            </a:endParaRPr>
          </a:p>
          <a:p>
            <a:pPr>
              <a:lnSpc>
                <a:spcPct val="100000"/>
              </a:lnSpc>
            </a:pPr>
            <a:endParaRPr lang="fr-FR" altLang="fr-FR" sz="1000" dirty="0">
              <a:ea typeface="ＭＳ Ｐゴシック" panose="020B0600070205080204" pitchFamily="34" charset="-128"/>
            </a:endParaRPr>
          </a:p>
        </p:txBody>
      </p:sp>
      <p:sp>
        <p:nvSpPr>
          <p:cNvPr id="5" name="Espace réservé du numéro de diapositive 1">
            <a:extLst>
              <a:ext uri="{FF2B5EF4-FFF2-40B4-BE49-F238E27FC236}">
                <a16:creationId xmlns:a16="http://schemas.microsoft.com/office/drawing/2014/main" id="{D3F7DE32-11AE-4291-90AC-D9AA817FF5DD}"/>
              </a:ext>
            </a:extLst>
          </p:cNvPr>
          <p:cNvSpPr txBox="1">
            <a:spLocks/>
          </p:cNvSpPr>
          <p:nvPr/>
        </p:nvSpPr>
        <p:spPr>
          <a:xfrm>
            <a:off x="4022725" y="9904436"/>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a:lstStyle>
          <a:p>
            <a:fld id="{9CD51CA4-D1CE-4797-9FA2-530812BC8AAA}" type="slidenum">
              <a:rPr lang="fr-FR" smtClean="0"/>
              <a:pPr/>
              <a:t>9</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F82FF-4D1C-4DDC-9B33-104DD65DDEAE}"/>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A8F5EFE-C2AB-48E0-8FA6-FBF2FD08184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424986004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2AC28A-1546-440C-8AB6-E6F840BF21F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FADAEBC-B4C5-4691-8FEA-E4EE2D99F0CA}"/>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377595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134C6F7-68F9-41B9-8ABA-41F87FCEA7A0}"/>
              </a:ext>
            </a:extLst>
          </p:cNvPr>
          <p:cNvSpPr>
            <a:spLocks noGrp="1"/>
          </p:cNvSpPr>
          <p:nvPr>
            <p:ph type="title" orient="vert"/>
          </p:nvPr>
        </p:nvSpPr>
        <p:spPr>
          <a:xfrm>
            <a:off x="6496050" y="990600"/>
            <a:ext cx="1809750" cy="4800600"/>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73B40B1-D588-481E-B897-DA13C3A7F9FA}"/>
              </a:ext>
            </a:extLst>
          </p:cNvPr>
          <p:cNvSpPr>
            <a:spLocks noGrp="1"/>
          </p:cNvSpPr>
          <p:nvPr>
            <p:ph type="body" orient="vert" idx="1"/>
          </p:nvPr>
        </p:nvSpPr>
        <p:spPr>
          <a:xfrm>
            <a:off x="1066800" y="990600"/>
            <a:ext cx="5276850" cy="48006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07167634"/>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SAM">
    <p:spTree>
      <p:nvGrpSpPr>
        <p:cNvPr id="1" name=""/>
        <p:cNvGrpSpPr/>
        <p:nvPr/>
      </p:nvGrpSpPr>
      <p:grpSpPr>
        <a:xfrm>
          <a:off x="0" y="0"/>
          <a:ext cx="0" cy="0"/>
          <a:chOff x="0" y="0"/>
          <a:chExt cx="0" cy="0"/>
        </a:xfrm>
      </p:grpSpPr>
      <p:sp>
        <p:nvSpPr>
          <p:cNvPr id="9" name="Titre 1"/>
          <p:cNvSpPr>
            <a:spLocks noGrp="1"/>
          </p:cNvSpPr>
          <p:nvPr>
            <p:ph type="title"/>
          </p:nvPr>
        </p:nvSpPr>
        <p:spPr>
          <a:xfrm>
            <a:off x="609600" y="188640"/>
            <a:ext cx="8229600" cy="864096"/>
          </a:xfrm>
        </p:spPr>
        <p:txBody>
          <a:bodyPr/>
          <a:lstStyle>
            <a:lvl1pPr algn="r">
              <a:lnSpc>
                <a:spcPts val="4580"/>
              </a:lnSpc>
              <a:defRPr sz="4000">
                <a:solidFill>
                  <a:srgbClr val="000099"/>
                </a:solidFill>
                <a:effectLst>
                  <a:outerShdw blurRad="38100" dist="38100" dir="2700000" algn="tl">
                    <a:srgbClr val="000000">
                      <a:alpha val="43137"/>
                    </a:srgbClr>
                  </a:outerShdw>
                </a:effectLst>
                <a:latin typeface="Arial Narrow" pitchFamily="34" charset="0"/>
                <a:cs typeface="Arial Narrow" pitchFamily="34" charset="0"/>
              </a:defRPr>
            </a:lvl1pPr>
          </a:lstStyle>
          <a:p>
            <a:r>
              <a:rPr lang="fr-FR" noProof="0" dirty="0"/>
              <a:t>Cliquez et modifiez le titre</a:t>
            </a:r>
          </a:p>
        </p:txBody>
      </p:sp>
      <p:sp>
        <p:nvSpPr>
          <p:cNvPr id="10" name="Espace réservé du contenu 2"/>
          <p:cNvSpPr>
            <a:spLocks noGrp="1"/>
          </p:cNvSpPr>
          <p:nvPr>
            <p:ph idx="1"/>
          </p:nvPr>
        </p:nvSpPr>
        <p:spPr>
          <a:xfrm>
            <a:off x="609600" y="1412777"/>
            <a:ext cx="8077200" cy="4608512"/>
          </a:xfrm>
        </p:spPr>
        <p:txBody>
          <a:bodyPr anchor="ctr" anchorCtr="0"/>
          <a:lstStyle>
            <a:lvl1pPr marL="0" indent="0">
              <a:lnSpc>
                <a:spcPct val="110000"/>
              </a:lnSpc>
              <a:buClr>
                <a:srgbClr val="005490"/>
              </a:buClr>
              <a:buFont typeface="Arial"/>
              <a:buNone/>
              <a:defRPr sz="2400">
                <a:solidFill>
                  <a:srgbClr val="0A233F"/>
                </a:solidFill>
                <a:latin typeface="Arial Narrow" pitchFamily="34" charset="0"/>
                <a:cs typeface="Arial Narrow" pitchFamily="34" charset="0"/>
              </a:defRPr>
            </a:lvl1pPr>
            <a:lvl2pPr marL="457200" indent="0">
              <a:lnSpc>
                <a:spcPct val="110000"/>
              </a:lnSpc>
              <a:buClr>
                <a:srgbClr val="005490"/>
              </a:buClr>
              <a:buFont typeface="Arial"/>
              <a:buNone/>
              <a:defRPr sz="2000">
                <a:latin typeface="Arial Narrow" pitchFamily="34" charset="0"/>
                <a:cs typeface="Arial Narrow" pitchFamily="34" charset="0"/>
              </a:defRPr>
            </a:lvl2pPr>
            <a:lvl3pPr marL="914400" indent="0">
              <a:lnSpc>
                <a:spcPct val="110000"/>
              </a:lnSpc>
              <a:buClr>
                <a:srgbClr val="005490"/>
              </a:buClr>
              <a:buFont typeface="Arial"/>
              <a:buNone/>
              <a:defRPr sz="1800">
                <a:latin typeface="Arial Narrow" pitchFamily="34" charset="0"/>
                <a:cs typeface="Arial Narrow" pitchFamily="34" charset="0"/>
              </a:defRPr>
            </a:lvl3pPr>
            <a:lvl4pPr marL="1371600" indent="0">
              <a:lnSpc>
                <a:spcPct val="110000"/>
              </a:lnSpc>
              <a:buClr>
                <a:srgbClr val="005490"/>
              </a:buClr>
              <a:buFont typeface="Arial"/>
              <a:buNone/>
              <a:defRPr sz="1600">
                <a:latin typeface="Arial Narrow" pitchFamily="34" charset="0"/>
                <a:cs typeface="Arial Narrow" pitchFamily="34" charset="0"/>
              </a:defRPr>
            </a:lvl4pPr>
            <a:lvl5pPr marL="1828800" indent="0">
              <a:lnSpc>
                <a:spcPct val="110000"/>
              </a:lnSpc>
              <a:buClr>
                <a:srgbClr val="005490"/>
              </a:buClr>
              <a:buFont typeface="Arial"/>
              <a:buNone/>
              <a:defRPr sz="1600">
                <a:latin typeface="Arial Narrow" pitchFamily="34" charset="0"/>
                <a:cs typeface="Arial Narrow"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Slide Number Placeholder 3"/>
          <p:cNvSpPr>
            <a:spLocks noGrp="1"/>
          </p:cNvSpPr>
          <p:nvPr>
            <p:ph type="sldNum" sz="quarter" idx="4"/>
          </p:nvPr>
        </p:nvSpPr>
        <p:spPr>
          <a:xfrm>
            <a:off x="8393644" y="6492875"/>
            <a:ext cx="750356" cy="365125"/>
          </a:xfrm>
          <a:prstGeom prst="rect">
            <a:avLst/>
          </a:prstGeom>
        </p:spPr>
        <p:txBody>
          <a:bodyPr vert="horz" lIns="91440" tIns="45720" rIns="91440" bIns="45720" rtlCol="0" anchor="ctr"/>
          <a:lstStyle>
            <a:lvl1pPr algn="r">
              <a:defRPr sz="1200">
                <a:solidFill>
                  <a:schemeClr val="tx1">
                    <a:tint val="75000"/>
                  </a:schemeClr>
                </a:solidFill>
                <a:latin typeface="+mj-lt"/>
                <a:cs typeface="Arial Narrow"/>
              </a:defRPr>
            </a:lvl1pPr>
          </a:lstStyle>
          <a:p>
            <a:fld id="{F0591563-C936-C24A-B817-5B070095CD79}" type="slidenum">
              <a:rPr lang="fr-FR" smtClean="0"/>
              <a:pPr/>
              <a:t>‹N°›</a:t>
            </a:fld>
            <a:endParaRPr lang="fr-FR"/>
          </a:p>
        </p:txBody>
      </p:sp>
    </p:spTree>
    <p:extLst>
      <p:ext uri="{BB962C8B-B14F-4D97-AF65-F5344CB8AC3E}">
        <p14:creationId xmlns:p14="http://schemas.microsoft.com/office/powerpoint/2010/main" val="137491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136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9545" y="1233416"/>
            <a:ext cx="1609974" cy="302070"/>
          </a:xfrm>
          <a:prstGeom prst="rect">
            <a:avLst/>
          </a:prstGeom>
        </p:spPr>
        <p:txBody>
          <a:bodyPr wrap="square" lIns="0" tIns="0" rIns="0" bIns="0">
            <a:spAutoFit/>
          </a:bodyPr>
          <a:lstStyle>
            <a:lvl1pPr>
              <a:defRPr sz="2181" b="1" i="0">
                <a:solidFill>
                  <a:srgbClr val="48638C"/>
                </a:solidFill>
                <a:latin typeface="Arial"/>
                <a:cs typeface="Arial"/>
              </a:defRPr>
            </a:lvl1pPr>
          </a:lstStyle>
          <a:p>
            <a:endParaRPr/>
          </a:p>
        </p:txBody>
      </p:sp>
      <p:sp>
        <p:nvSpPr>
          <p:cNvPr id="3" name="Holder 3"/>
          <p:cNvSpPr>
            <a:spLocks noGrp="1"/>
          </p:cNvSpPr>
          <p:nvPr>
            <p:ph type="subTitle" idx="4"/>
          </p:nvPr>
        </p:nvSpPr>
        <p:spPr>
          <a:xfrm>
            <a:off x="1371600" y="3840480"/>
            <a:ext cx="6400800" cy="3323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727" b="1" i="0">
                <a:solidFill>
                  <a:srgbClr val="48638C"/>
                </a:solidFill>
                <a:latin typeface="Arial"/>
                <a:cs typeface="Arial"/>
              </a:defRPr>
            </a:lvl1pPr>
          </a:lstStyle>
          <a:p>
            <a:pPr marL="10860">
              <a:lnSpc>
                <a:spcPct val="100000"/>
              </a:lnSpc>
              <a:spcBef>
                <a:spcPts val="17"/>
              </a:spcBef>
            </a:pPr>
            <a:r>
              <a:rPr lang="fr-FR" spc="-4"/>
              <a:t>La Direction des </a:t>
            </a:r>
            <a:r>
              <a:rPr lang="fr-FR" spc="-9"/>
              <a:t>Achats, accélérateur </a:t>
            </a:r>
            <a:r>
              <a:rPr lang="fr-FR" spc="-4"/>
              <a:t>de</a:t>
            </a:r>
            <a:r>
              <a:rPr lang="fr-FR" spc="-34"/>
              <a:t> </a:t>
            </a:r>
            <a:r>
              <a:rPr lang="fr-FR" spc="-4"/>
              <a:t>réussite</a:t>
            </a:r>
            <a:endParaRPr lang="fr-FR" spc="-4" dirty="0"/>
          </a:p>
        </p:txBody>
      </p:sp>
      <p:sp>
        <p:nvSpPr>
          <p:cNvPr id="5" name="Holder 5"/>
          <p:cNvSpPr>
            <a:spLocks noGrp="1"/>
          </p:cNvSpPr>
          <p:nvPr>
            <p:ph type="dt" sz="half" idx="6"/>
          </p:nvPr>
        </p:nvSpPr>
        <p:spPr/>
        <p:txBody>
          <a:bodyPr lIns="0" tIns="0" rIns="0" bIns="0"/>
          <a:lstStyle>
            <a:lvl1pPr>
              <a:defRPr sz="556" b="0" i="0">
                <a:solidFill>
                  <a:schemeClr val="tx1"/>
                </a:solidFill>
                <a:latin typeface="Arial"/>
                <a:cs typeface="Arial"/>
              </a:defRPr>
            </a:lvl1pPr>
          </a:lstStyle>
          <a:p>
            <a:pPr marL="10860">
              <a:lnSpc>
                <a:spcPct val="100000"/>
              </a:lnSpc>
              <a:spcBef>
                <a:spcPts val="47"/>
              </a:spcBef>
            </a:pPr>
            <a:r>
              <a:rPr lang="fr-FR" spc="13"/>
              <a:t>© </a:t>
            </a:r>
            <a:r>
              <a:rPr lang="fr-FR" spc="4"/>
              <a:t>Copyright </a:t>
            </a:r>
            <a:r>
              <a:rPr lang="fr-FR"/>
              <a:t>Allianz </a:t>
            </a:r>
            <a:r>
              <a:rPr lang="fr-FR" spc="9"/>
              <a:t>SE</a:t>
            </a:r>
            <a:r>
              <a:rPr lang="fr-FR" spc="17"/>
              <a:t> </a:t>
            </a:r>
            <a:r>
              <a:rPr lang="fr-FR" spc="9"/>
              <a:t>07/10/2019</a:t>
            </a:r>
            <a:endParaRPr lang="fr-FR" spc="9" dirty="0"/>
          </a:p>
        </p:txBody>
      </p:sp>
      <p:sp>
        <p:nvSpPr>
          <p:cNvPr id="6" name="Holder 6"/>
          <p:cNvSpPr>
            <a:spLocks noGrp="1"/>
          </p:cNvSpPr>
          <p:nvPr>
            <p:ph type="sldNum" sz="quarter" idx="7"/>
          </p:nvPr>
        </p:nvSpPr>
        <p:spPr/>
        <p:txBody>
          <a:bodyPr lIns="0" tIns="0" rIns="0" bIns="0"/>
          <a:lstStyle>
            <a:lvl1pPr>
              <a:defRPr sz="556" b="0" i="0">
                <a:solidFill>
                  <a:schemeClr val="tx1"/>
                </a:solidFill>
                <a:latin typeface="Arial"/>
                <a:cs typeface="Arial"/>
              </a:defRPr>
            </a:lvl1pPr>
          </a:lstStyle>
          <a:p>
            <a:pPr marL="32579">
              <a:lnSpc>
                <a:spcPct val="100000"/>
              </a:lnSpc>
              <a:spcBef>
                <a:spcPts val="47"/>
              </a:spcBef>
            </a:pPr>
            <a:fld id="{81D60167-4931-47E6-BA6A-407CBD079E47}" type="slidenum">
              <a:rPr lang="fr-FR" spc="9" smtClean="0"/>
              <a:pPr marL="32579">
                <a:lnSpc>
                  <a:spcPct val="100000"/>
                </a:lnSpc>
                <a:spcBef>
                  <a:spcPts val="47"/>
                </a:spcBef>
              </a:pPr>
              <a:t>‹N°›</a:t>
            </a:fld>
            <a:endParaRPr lang="fr-FR" spc="9" dirty="0"/>
          </a:p>
        </p:txBody>
      </p:sp>
    </p:spTree>
    <p:extLst>
      <p:ext uri="{BB962C8B-B14F-4D97-AF65-F5344CB8AC3E}">
        <p14:creationId xmlns:p14="http://schemas.microsoft.com/office/powerpoint/2010/main" val="156544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0AE66B-97D1-4A9B-82A5-4E981ECC798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3C80D12-4E99-45DA-BEB4-C061C55E3C1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40032365"/>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E75448-EB06-4C26-8973-1F07C7B961FB}"/>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27AAC7E-CB5D-4B4E-869B-5144E493367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Tree>
    <p:extLst>
      <p:ext uri="{BB962C8B-B14F-4D97-AF65-F5344CB8AC3E}">
        <p14:creationId xmlns:p14="http://schemas.microsoft.com/office/powerpoint/2010/main" val="12542566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8A288-CD5F-4F3C-B8B0-BBA71FAB888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BA4D783-41AE-448A-96A1-AA1FCAF4CEF8}"/>
              </a:ext>
            </a:extLst>
          </p:cNvPr>
          <p:cNvSpPr>
            <a:spLocks noGrp="1"/>
          </p:cNvSpPr>
          <p:nvPr>
            <p:ph sz="half" idx="1"/>
          </p:nvPr>
        </p:nvSpPr>
        <p:spPr>
          <a:xfrm>
            <a:off x="1066800" y="1676400"/>
            <a:ext cx="3505200" cy="4114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DD2A120-23F6-4463-80B3-D86FCD71C9FF}"/>
              </a:ext>
            </a:extLst>
          </p:cNvPr>
          <p:cNvSpPr>
            <a:spLocks noGrp="1"/>
          </p:cNvSpPr>
          <p:nvPr>
            <p:ph sz="half" idx="2"/>
          </p:nvPr>
        </p:nvSpPr>
        <p:spPr>
          <a:xfrm>
            <a:off x="4724400" y="1676400"/>
            <a:ext cx="3505200" cy="4114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0669448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11F844-D3D2-41A5-B1F0-168D0AA4464A}"/>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807BDE6-723D-48BD-8BBB-23653EED5F5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B547F9C5-7A2C-43F8-BFE5-9410A5FD6C8C}"/>
              </a:ext>
            </a:extLst>
          </p:cNvPr>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A79976B-3B93-473B-8903-5408FD632F5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C9EC5AB-CD8D-4B4D-A2B0-F6AC0190B2FD}"/>
              </a:ext>
            </a:extLst>
          </p:cNvPr>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2444242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AAF156-5032-4353-8449-4A00F9FF45F8}"/>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39118559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33046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34B4F8-3F60-4AE1-9732-E68BCB4A0834}"/>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C1DC60A-D5E3-4038-B9AF-AE0C8F9849F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654739A-F312-4292-9454-320FA8CEBEA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1180563695"/>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FA1FC8-A4A9-433E-ADF1-5632093E946D}"/>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390C606-67CB-487B-BB8B-4ADE38721D5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26386445-0944-43B0-8135-DD95F9093C3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401749421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993B9CA-6F12-46FD-AD3E-997174AE16EC}"/>
              </a:ext>
            </a:extLst>
          </p:cNvPr>
          <p:cNvSpPr>
            <a:spLocks noChangeArrowheads="1"/>
          </p:cNvSpPr>
          <p:nvPr/>
        </p:nvSpPr>
        <p:spPr bwMode="auto">
          <a:xfrm>
            <a:off x="1219200" y="152400"/>
            <a:ext cx="7086600" cy="4221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9250" dir="3267739" algn="ctr" rotWithShape="0">
                    <a:schemeClr val="bg2"/>
                  </a:outerShdw>
                </a:effectLst>
              </a14:hiddenEffects>
            </a:ext>
          </a:extLst>
        </p:spPr>
        <p:txBody>
          <a:bodyPr lIns="90488" tIns="44450" rIns="90488" bIns="44450">
            <a:spAutoFit/>
          </a:bodyPr>
          <a:lstStyle/>
          <a:p>
            <a:pPr algn="r">
              <a:spcBef>
                <a:spcPct val="50000"/>
              </a:spcBef>
            </a:pPr>
            <a:r>
              <a:rPr lang="fr-FR" altLang="fr-FR" sz="2400" i="1" dirty="0">
                <a:solidFill>
                  <a:srgbClr val="00279F"/>
                </a:solidFill>
                <a:latin typeface="Tahoma" panose="020B0604030504040204" pitchFamily="34" charset="0"/>
              </a:rPr>
              <a:t>Les achats</a:t>
            </a:r>
            <a:endParaRPr lang="fr-FR" altLang="fr-FR" sz="2400" i="1" dirty="0">
              <a:solidFill>
                <a:srgbClr val="00279F"/>
              </a:solidFill>
              <a:effectLst>
                <a:outerShdw blurRad="38100" dist="38100" dir="2700000" algn="tl">
                  <a:srgbClr val="C0C0C0"/>
                </a:outerShdw>
              </a:effectLst>
              <a:latin typeface="Tahoma" panose="020B0604030504040204" pitchFamily="34" charset="0"/>
            </a:endParaRPr>
          </a:p>
        </p:txBody>
      </p:sp>
      <p:sp>
        <p:nvSpPr>
          <p:cNvPr id="20484" name="Rectangle 4">
            <a:extLst>
              <a:ext uri="{FF2B5EF4-FFF2-40B4-BE49-F238E27FC236}">
                <a16:creationId xmlns:a16="http://schemas.microsoft.com/office/drawing/2014/main" id="{BC99665E-0871-4A77-BD73-CD0B5FAAD7C3}"/>
              </a:ext>
            </a:extLst>
          </p:cNvPr>
          <p:cNvSpPr>
            <a:spLocks noGrp="1" noChangeArrowheads="1"/>
          </p:cNvSpPr>
          <p:nvPr>
            <p:ph type="title"/>
          </p:nvPr>
        </p:nvSpPr>
        <p:spPr bwMode="auto">
          <a:xfrm>
            <a:off x="1066800" y="990600"/>
            <a:ext cx="7239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fr-FR" altLang="fr-FR"/>
              <a:t>Titre de la diapositive</a:t>
            </a:r>
          </a:p>
        </p:txBody>
      </p:sp>
      <p:sp>
        <p:nvSpPr>
          <p:cNvPr id="20485" name="Rectangle 5">
            <a:extLst>
              <a:ext uri="{FF2B5EF4-FFF2-40B4-BE49-F238E27FC236}">
                <a16:creationId xmlns:a16="http://schemas.microsoft.com/office/drawing/2014/main" id="{45607E48-3626-49F0-A373-16D1309671CF}"/>
              </a:ext>
            </a:extLst>
          </p:cNvPr>
          <p:cNvSpPr>
            <a:spLocks noGrp="1" noChangeArrowheads="1"/>
          </p:cNvSpPr>
          <p:nvPr>
            <p:ph type="body" idx="1"/>
          </p:nvPr>
        </p:nvSpPr>
        <p:spPr bwMode="auto">
          <a:xfrm>
            <a:off x="1066800" y="1676400"/>
            <a:ext cx="71628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fr-FR" altLang="fr-FR"/>
              <a:t>Corps du texte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5" r:id="rId13"/>
    <p:sldLayoutId id="2147483666" r:id="rId14"/>
  </p:sldLayoutIdLst>
  <p:transition spd="slow"/>
  <p:hf sldNum="0" hdr="0"/>
  <p:txStyles>
    <p:titleStyle>
      <a:lvl1pPr algn="r" rtl="0" eaLnBrk="0" fontAlgn="base" hangingPunct="0">
        <a:lnSpc>
          <a:spcPct val="90000"/>
        </a:lnSpc>
        <a:spcBef>
          <a:spcPct val="0"/>
        </a:spcBef>
        <a:spcAft>
          <a:spcPct val="0"/>
        </a:spcAft>
        <a:defRPr sz="2800" b="1" kern="1200">
          <a:solidFill>
            <a:schemeClr val="accent2"/>
          </a:solidFill>
          <a:latin typeface="+mj-lt"/>
          <a:ea typeface="+mj-ea"/>
          <a:cs typeface="+mj-cs"/>
        </a:defRPr>
      </a:lvl1pPr>
      <a:lvl2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2pPr>
      <a:lvl3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3pPr>
      <a:lvl4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4pPr>
      <a:lvl5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5pPr>
      <a:lvl6pPr marL="4572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6pPr>
      <a:lvl7pPr marL="9144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7pPr>
      <a:lvl8pPr marL="13716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8pPr>
      <a:lvl9pPr marL="18288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9pPr>
    </p:titleStyle>
    <p:bodyStyle>
      <a:lvl1pPr marL="285750" indent="-285750" algn="l" rtl="0" eaLnBrk="0" fontAlgn="base" hangingPunct="0">
        <a:lnSpc>
          <a:spcPct val="90000"/>
        </a:lnSpc>
        <a:spcBef>
          <a:spcPct val="30000"/>
        </a:spcBef>
        <a:spcAft>
          <a:spcPct val="0"/>
        </a:spcAft>
        <a:buSzPct val="100000"/>
        <a:buChar char="•"/>
        <a:defRPr sz="2400" b="1" kern="1200">
          <a:solidFill>
            <a:srgbClr val="00279F"/>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kern="1200">
          <a:solidFill>
            <a:srgbClr val="00279F"/>
          </a:solidFill>
          <a:latin typeface="+mn-lt"/>
          <a:ea typeface="+mn-ea"/>
          <a:cs typeface="+mn-cs"/>
        </a:defRPr>
      </a:lvl2pPr>
      <a:lvl3pPr marL="1143000" indent="-228600" algn="l" rtl="0" eaLnBrk="0" fontAlgn="base" hangingPunct="0">
        <a:lnSpc>
          <a:spcPct val="90000"/>
        </a:lnSpc>
        <a:spcBef>
          <a:spcPct val="30000"/>
        </a:spcBef>
        <a:spcAft>
          <a:spcPct val="0"/>
        </a:spcAft>
        <a:buSzPct val="100000"/>
        <a:buChar char="»"/>
        <a:defRPr b="1" kern="1200">
          <a:solidFill>
            <a:srgbClr val="00279F"/>
          </a:solidFill>
          <a:latin typeface="+mn-lt"/>
          <a:ea typeface="+mn-ea"/>
          <a:cs typeface="+mn-cs"/>
        </a:defRPr>
      </a:lvl3pPr>
      <a:lvl4pPr marL="1543050" indent="-171450" algn="l" rtl="0" eaLnBrk="0" fontAlgn="base" hangingPunct="0">
        <a:lnSpc>
          <a:spcPct val="90000"/>
        </a:lnSpc>
        <a:spcBef>
          <a:spcPct val="30000"/>
        </a:spcBef>
        <a:spcAft>
          <a:spcPct val="0"/>
        </a:spcAft>
        <a:buSzPct val="100000"/>
        <a:buChar char="•"/>
        <a:defRPr sz="1400" b="1" kern="1200">
          <a:solidFill>
            <a:srgbClr val="00279F"/>
          </a:solidFill>
          <a:latin typeface="+mn-lt"/>
          <a:ea typeface="+mn-ea"/>
          <a:cs typeface="+mn-cs"/>
        </a:defRPr>
      </a:lvl4pPr>
      <a:lvl5pPr marL="2000250" indent="-171450" algn="l" rtl="0" eaLnBrk="0" fontAlgn="base" hangingPunct="0">
        <a:lnSpc>
          <a:spcPct val="90000"/>
        </a:lnSpc>
        <a:spcBef>
          <a:spcPct val="30000"/>
        </a:spcBef>
        <a:spcAft>
          <a:spcPct val="0"/>
        </a:spcAft>
        <a:buSzPct val="100000"/>
        <a:buChar char="–"/>
        <a:defRPr sz="1400" b="1" kern="1200">
          <a:solidFill>
            <a:srgbClr val="00279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12.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notesSlide" Target="../notesSlides/notesSlide8.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s>
</file>

<file path=ppt/slides/_rels/slide9.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notesSlide" Target="../notesSlides/notesSlide9.xml"/><Relationship Id="rId5" Type="http://schemas.openxmlformats.org/officeDocument/2006/relationships/tags" Target="../tags/tag20.xml"/><Relationship Id="rId10" Type="http://schemas.openxmlformats.org/officeDocument/2006/relationships/slideLayout" Target="../slideLayouts/slideLayout13.xml"/><Relationship Id="rId4" Type="http://schemas.openxmlformats.org/officeDocument/2006/relationships/tags" Target="../tags/tag19.xml"/><Relationship Id="rId9"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DC4A239-75A0-4929-8CD7-69FE3C4C5C50}"/>
              </a:ext>
            </a:extLst>
          </p:cNvPr>
          <p:cNvSpPr>
            <a:spLocks noGrp="1" noChangeArrowheads="1"/>
          </p:cNvSpPr>
          <p:nvPr>
            <p:ph type="ctrTitle"/>
          </p:nvPr>
        </p:nvSpPr>
        <p:spPr>
          <a:xfrm>
            <a:off x="1143000" y="404665"/>
            <a:ext cx="6669360" cy="4536504"/>
          </a:xfrm>
          <a:noFill/>
          <a:ln/>
        </p:spPr>
        <p:txBody>
          <a:bodyPr/>
          <a:lstStyle/>
          <a:p>
            <a:r>
              <a:rPr lang="fr-FR" altLang="fr-FR" sz="4800" dirty="0"/>
              <a:t>Chapitre 2</a:t>
            </a:r>
            <a:br>
              <a:rPr lang="fr-FR" altLang="fr-FR" sz="4800" dirty="0"/>
            </a:br>
            <a:r>
              <a:rPr lang="fr-FR" altLang="fr-FR" sz="4800" dirty="0"/>
              <a:t>Les achats: les contributions attendues</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bject 5">
            <a:extLst>
              <a:ext uri="{FF2B5EF4-FFF2-40B4-BE49-F238E27FC236}">
                <a16:creationId xmlns:a16="http://schemas.microsoft.com/office/drawing/2014/main" id="{96E2F5AB-9CF6-4A12-97D8-CA174BFE1AE1}"/>
              </a:ext>
            </a:extLst>
          </p:cNvPr>
          <p:cNvSpPr/>
          <p:nvPr/>
        </p:nvSpPr>
        <p:spPr>
          <a:xfrm>
            <a:off x="899592" y="2260846"/>
            <a:ext cx="7364142" cy="3112370"/>
          </a:xfrm>
          <a:prstGeom prst="rect">
            <a:avLst/>
          </a:prstGeom>
          <a:blipFill>
            <a:blip r:embed="rId3" cstate="print"/>
            <a:stretch>
              <a:fillRect/>
            </a:stretch>
          </a:blipFill>
        </p:spPr>
        <p:txBody>
          <a:bodyPr wrap="square" lIns="0" tIns="0" rIns="0" bIns="0" rtlCol="0"/>
          <a:lstStyle/>
          <a:p>
            <a:endParaRPr/>
          </a:p>
        </p:txBody>
      </p:sp>
      <p:sp>
        <p:nvSpPr>
          <p:cNvPr id="2" name="Titre 1">
            <a:extLst>
              <a:ext uri="{FF2B5EF4-FFF2-40B4-BE49-F238E27FC236}">
                <a16:creationId xmlns:a16="http://schemas.microsoft.com/office/drawing/2014/main" id="{A6DAE599-4FBC-40C1-8DAC-8506BE0FA1EA}"/>
              </a:ext>
            </a:extLst>
          </p:cNvPr>
          <p:cNvSpPr>
            <a:spLocks noGrp="1"/>
          </p:cNvSpPr>
          <p:nvPr>
            <p:ph type="title"/>
          </p:nvPr>
        </p:nvSpPr>
        <p:spPr>
          <a:xfrm>
            <a:off x="1187624" y="692696"/>
            <a:ext cx="7239000" cy="457200"/>
          </a:xfrm>
        </p:spPr>
        <p:txBody>
          <a:bodyPr/>
          <a:lstStyle/>
          <a:p>
            <a:r>
              <a:rPr lang="fr-FR" dirty="0"/>
              <a:t>Achats RSE</a:t>
            </a:r>
          </a:p>
        </p:txBody>
      </p:sp>
    </p:spTree>
    <p:extLst>
      <p:ext uri="{BB962C8B-B14F-4D97-AF65-F5344CB8AC3E}">
        <p14:creationId xmlns:p14="http://schemas.microsoft.com/office/powerpoint/2010/main" val="291659969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67839" y="1741595"/>
            <a:ext cx="5713371" cy="632082"/>
          </a:xfrm>
          <a:prstGeom prst="rect">
            <a:avLst/>
          </a:prstGeom>
        </p:spPr>
        <p:txBody>
          <a:bodyPr vert="horz" wrap="square" lIns="0" tIns="13575" rIns="0" bIns="0" rtlCol="0">
            <a:spAutoFit/>
          </a:bodyPr>
          <a:lstStyle/>
          <a:p>
            <a:pPr marL="10860">
              <a:lnSpc>
                <a:spcPct val="100000"/>
              </a:lnSpc>
              <a:spcBef>
                <a:spcPts val="107"/>
              </a:spcBef>
            </a:pPr>
            <a:r>
              <a:rPr sz="2009" spc="9" dirty="0">
                <a:latin typeface="Arial"/>
                <a:cs typeface="Arial"/>
              </a:rPr>
              <a:t>Prise en compte de la </a:t>
            </a:r>
            <a:r>
              <a:rPr sz="2009" spc="4" dirty="0">
                <a:latin typeface="Arial"/>
                <a:cs typeface="Arial"/>
              </a:rPr>
              <a:t>taille </a:t>
            </a:r>
            <a:r>
              <a:rPr sz="2009" spc="9" dirty="0">
                <a:latin typeface="Arial"/>
                <a:cs typeface="Arial"/>
              </a:rPr>
              <a:t>des </a:t>
            </a:r>
            <a:r>
              <a:rPr sz="2009" spc="4" dirty="0">
                <a:latin typeface="Arial"/>
                <a:cs typeface="Arial"/>
              </a:rPr>
              <a:t>fournisseurs</a:t>
            </a:r>
            <a:r>
              <a:rPr sz="2009" spc="-34" dirty="0">
                <a:latin typeface="Arial"/>
                <a:cs typeface="Arial"/>
              </a:rPr>
              <a:t> </a:t>
            </a:r>
            <a:r>
              <a:rPr sz="2009" spc="13" dirty="0">
                <a:latin typeface="Arial"/>
                <a:cs typeface="Arial"/>
              </a:rPr>
              <a:t>PME</a:t>
            </a:r>
            <a:endParaRPr sz="2009">
              <a:latin typeface="Arial"/>
              <a:cs typeface="Arial"/>
            </a:endParaRPr>
          </a:p>
        </p:txBody>
      </p:sp>
      <p:sp>
        <p:nvSpPr>
          <p:cNvPr id="5" name="object 5"/>
          <p:cNvSpPr/>
          <p:nvPr/>
        </p:nvSpPr>
        <p:spPr>
          <a:xfrm>
            <a:off x="867092" y="2131686"/>
            <a:ext cx="6930822" cy="3383062"/>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dt" sz="half" idx="6"/>
          </p:nvPr>
        </p:nvSpPr>
        <p:spPr>
          <a:xfrm>
            <a:off x="0" y="198193"/>
            <a:ext cx="0" cy="2486582"/>
          </a:xfrm>
          <a:prstGeom prst="rect">
            <a:avLst/>
          </a:prstGeom>
        </p:spPr>
        <p:txBody>
          <a:bodyPr vert="horz" wrap="square" lIns="0" tIns="5973" rIns="0" bIns="0" rtlCol="0">
            <a:spAutoFit/>
          </a:bodyPr>
          <a:lstStyle/>
          <a:p>
            <a:pPr marL="10860">
              <a:lnSpc>
                <a:spcPct val="100000"/>
              </a:lnSpc>
              <a:spcBef>
                <a:spcPts val="47"/>
              </a:spcBef>
            </a:pPr>
            <a:r>
              <a:rPr spc="13" dirty="0"/>
              <a:t>© </a:t>
            </a:r>
            <a:r>
              <a:rPr spc="4" dirty="0"/>
              <a:t>Copyright </a:t>
            </a:r>
            <a:r>
              <a:rPr dirty="0"/>
              <a:t>Allianz </a:t>
            </a:r>
            <a:r>
              <a:rPr spc="9" dirty="0"/>
              <a:t>SE</a:t>
            </a:r>
            <a:r>
              <a:rPr spc="17" dirty="0"/>
              <a:t> </a:t>
            </a:r>
            <a:r>
              <a:rPr spc="9" dirty="0"/>
              <a:t>07/10/2019</a:t>
            </a:r>
          </a:p>
        </p:txBody>
      </p:sp>
      <p:sp>
        <p:nvSpPr>
          <p:cNvPr id="7" name="object 7"/>
          <p:cNvSpPr txBox="1">
            <a:spLocks noGrp="1"/>
          </p:cNvSpPr>
          <p:nvPr>
            <p:ph type="sldNum" sz="quarter" idx="7"/>
          </p:nvPr>
        </p:nvSpPr>
        <p:spPr>
          <a:xfrm>
            <a:off x="0" y="198192"/>
            <a:ext cx="0" cy="177104"/>
          </a:xfrm>
          <a:prstGeom prst="rect">
            <a:avLst/>
          </a:prstGeom>
        </p:spPr>
        <p:txBody>
          <a:bodyPr vert="horz" wrap="square" lIns="0" tIns="5973" rIns="0" bIns="0" rtlCol="0">
            <a:spAutoFit/>
          </a:bodyPr>
          <a:lstStyle/>
          <a:p>
            <a:pPr marL="32579">
              <a:lnSpc>
                <a:spcPct val="100000"/>
              </a:lnSpc>
              <a:spcBef>
                <a:spcPts val="47"/>
              </a:spcBef>
            </a:pPr>
            <a:fld id="{81D60167-4931-47E6-BA6A-407CBD079E47}" type="slidenum">
              <a:rPr spc="9" dirty="0"/>
              <a:pPr marL="32579">
                <a:lnSpc>
                  <a:spcPct val="100000"/>
                </a:lnSpc>
                <a:spcBef>
                  <a:spcPts val="47"/>
                </a:spcBef>
              </a:pPr>
              <a:t>11</a:t>
            </a:fld>
            <a:endParaRPr spc="9" dirty="0"/>
          </a:p>
        </p:txBody>
      </p:sp>
      <p:sp>
        <p:nvSpPr>
          <p:cNvPr id="8" name="Titre 1">
            <a:extLst>
              <a:ext uri="{FF2B5EF4-FFF2-40B4-BE49-F238E27FC236}">
                <a16:creationId xmlns:a16="http://schemas.microsoft.com/office/drawing/2014/main" id="{5DEC81BD-D10E-4F5F-A17E-47867B07934B}"/>
              </a:ext>
            </a:extLst>
          </p:cNvPr>
          <p:cNvSpPr txBox="1">
            <a:spLocks/>
          </p:cNvSpPr>
          <p:nvPr/>
        </p:nvSpPr>
        <p:spPr bwMode="auto">
          <a:xfrm>
            <a:off x="1187624" y="727397"/>
            <a:ext cx="7239000" cy="3877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r" rtl="0" eaLnBrk="0" fontAlgn="base" hangingPunct="0">
              <a:lnSpc>
                <a:spcPct val="90000"/>
              </a:lnSpc>
              <a:spcBef>
                <a:spcPct val="0"/>
              </a:spcBef>
              <a:spcAft>
                <a:spcPct val="0"/>
              </a:spcAft>
              <a:defRPr sz="2181" b="1" i="0" kern="1200">
                <a:solidFill>
                  <a:srgbClr val="48638C"/>
                </a:solidFill>
                <a:latin typeface="Arial"/>
                <a:ea typeface="+mj-ea"/>
                <a:cs typeface="Arial"/>
              </a:defRPr>
            </a:lvl1pPr>
            <a:lvl2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2pPr>
            <a:lvl3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3pPr>
            <a:lvl4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4pPr>
            <a:lvl5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5pPr>
            <a:lvl6pPr marL="4572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6pPr>
            <a:lvl7pPr marL="9144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7pPr>
            <a:lvl8pPr marL="13716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8pPr>
            <a:lvl9pPr marL="18288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9pPr>
          </a:lstStyle>
          <a:p>
            <a:r>
              <a:rPr lang="fr-FR" sz="2800" dirty="0">
                <a:solidFill>
                  <a:srgbClr val="00B050"/>
                </a:solidFill>
              </a:rPr>
              <a:t>Achats RSE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67839" y="2068437"/>
            <a:ext cx="5713371" cy="632082"/>
          </a:xfrm>
          <a:prstGeom prst="rect">
            <a:avLst/>
          </a:prstGeom>
        </p:spPr>
        <p:txBody>
          <a:bodyPr vert="horz" wrap="square" lIns="0" tIns="13575" rIns="0" bIns="0" rtlCol="0">
            <a:spAutoFit/>
          </a:bodyPr>
          <a:lstStyle/>
          <a:p>
            <a:pPr marL="10860">
              <a:lnSpc>
                <a:spcPct val="100000"/>
              </a:lnSpc>
              <a:spcBef>
                <a:spcPts val="107"/>
              </a:spcBef>
            </a:pPr>
            <a:r>
              <a:rPr sz="2009" spc="9" dirty="0">
                <a:latin typeface="Arial"/>
                <a:cs typeface="Arial"/>
              </a:rPr>
              <a:t>Prise en compte de la </a:t>
            </a:r>
            <a:r>
              <a:rPr sz="2009" spc="4" dirty="0">
                <a:latin typeface="Arial"/>
                <a:cs typeface="Arial"/>
              </a:rPr>
              <a:t>taille </a:t>
            </a:r>
            <a:r>
              <a:rPr sz="2009" spc="9" dirty="0">
                <a:latin typeface="Arial"/>
                <a:cs typeface="Arial"/>
              </a:rPr>
              <a:t>des </a:t>
            </a:r>
            <a:r>
              <a:rPr sz="2009" spc="4" dirty="0">
                <a:latin typeface="Arial"/>
                <a:cs typeface="Arial"/>
              </a:rPr>
              <a:t>fournisseurs</a:t>
            </a:r>
            <a:r>
              <a:rPr sz="2009" spc="-34" dirty="0">
                <a:latin typeface="Arial"/>
                <a:cs typeface="Arial"/>
              </a:rPr>
              <a:t> </a:t>
            </a:r>
            <a:r>
              <a:rPr sz="2009" spc="13" dirty="0">
                <a:latin typeface="Arial"/>
                <a:cs typeface="Arial"/>
              </a:rPr>
              <a:t>PME</a:t>
            </a:r>
            <a:endParaRPr sz="2009" dirty="0">
              <a:latin typeface="Arial"/>
              <a:cs typeface="Arial"/>
            </a:endParaRPr>
          </a:p>
        </p:txBody>
      </p:sp>
      <p:sp>
        <p:nvSpPr>
          <p:cNvPr id="3" name="Titre 2">
            <a:extLst>
              <a:ext uri="{FF2B5EF4-FFF2-40B4-BE49-F238E27FC236}">
                <a16:creationId xmlns:a16="http://schemas.microsoft.com/office/drawing/2014/main" id="{13DA9A66-9E28-49A8-B2AD-43A105F3AB43}"/>
              </a:ext>
            </a:extLst>
          </p:cNvPr>
          <p:cNvSpPr>
            <a:spLocks noGrp="1"/>
          </p:cNvSpPr>
          <p:nvPr>
            <p:ph type="title"/>
          </p:nvPr>
        </p:nvSpPr>
        <p:spPr>
          <a:xfrm>
            <a:off x="1331640" y="582004"/>
            <a:ext cx="7239000" cy="457200"/>
          </a:xfrm>
        </p:spPr>
        <p:txBody>
          <a:bodyPr/>
          <a:lstStyle/>
          <a:p>
            <a:r>
              <a:rPr lang="fr-FR" dirty="0">
                <a:solidFill>
                  <a:srgbClr val="00B050"/>
                </a:solidFill>
              </a:rPr>
              <a:t>Normes et labels</a:t>
            </a:r>
          </a:p>
        </p:txBody>
      </p:sp>
      <p:sp>
        <p:nvSpPr>
          <p:cNvPr id="8" name="object 6">
            <a:extLst>
              <a:ext uri="{FF2B5EF4-FFF2-40B4-BE49-F238E27FC236}">
                <a16:creationId xmlns:a16="http://schemas.microsoft.com/office/drawing/2014/main" id="{4E085BC1-4BC0-491E-B073-2E0D8085765B}"/>
              </a:ext>
            </a:extLst>
          </p:cNvPr>
          <p:cNvSpPr/>
          <p:nvPr/>
        </p:nvSpPr>
        <p:spPr>
          <a:xfrm>
            <a:off x="1079253" y="1260081"/>
            <a:ext cx="3016566" cy="1440438"/>
          </a:xfrm>
          <a:prstGeom prst="rect">
            <a:avLst/>
          </a:prstGeom>
          <a:blipFill>
            <a:blip r:embed="rId3" cstate="print"/>
            <a:stretch>
              <a:fillRect/>
            </a:stretch>
          </a:blipFill>
        </p:spPr>
        <p:txBody>
          <a:bodyPr wrap="square" lIns="0" tIns="0" rIns="0" bIns="0" rtlCol="0"/>
          <a:lstStyle/>
          <a:p>
            <a:endParaRPr/>
          </a:p>
        </p:txBody>
      </p:sp>
      <p:sp>
        <p:nvSpPr>
          <p:cNvPr id="9" name="object 7">
            <a:extLst>
              <a:ext uri="{FF2B5EF4-FFF2-40B4-BE49-F238E27FC236}">
                <a16:creationId xmlns:a16="http://schemas.microsoft.com/office/drawing/2014/main" id="{C68BB99A-9290-4269-9E83-FA6E7134B9C1}"/>
              </a:ext>
            </a:extLst>
          </p:cNvPr>
          <p:cNvSpPr/>
          <p:nvPr/>
        </p:nvSpPr>
        <p:spPr>
          <a:xfrm>
            <a:off x="6131467" y="1768326"/>
            <a:ext cx="2592323" cy="2589276"/>
          </a:xfrm>
          <a:prstGeom prst="rect">
            <a:avLst/>
          </a:prstGeom>
          <a:blipFill>
            <a:blip r:embed="rId4" cstate="print"/>
            <a:stretch>
              <a:fillRect/>
            </a:stretch>
          </a:blipFill>
        </p:spPr>
        <p:txBody>
          <a:bodyPr wrap="square" lIns="0" tIns="0" rIns="0" bIns="0" rtlCol="0"/>
          <a:lstStyle/>
          <a:p>
            <a:endParaRPr/>
          </a:p>
        </p:txBody>
      </p:sp>
      <p:sp>
        <p:nvSpPr>
          <p:cNvPr id="10" name="object 3">
            <a:extLst>
              <a:ext uri="{FF2B5EF4-FFF2-40B4-BE49-F238E27FC236}">
                <a16:creationId xmlns:a16="http://schemas.microsoft.com/office/drawing/2014/main" id="{64204F53-6BBC-4B9E-AE42-F509CA1C6D60}"/>
              </a:ext>
            </a:extLst>
          </p:cNvPr>
          <p:cNvSpPr/>
          <p:nvPr/>
        </p:nvSpPr>
        <p:spPr>
          <a:xfrm>
            <a:off x="420210" y="2941062"/>
            <a:ext cx="5162441" cy="3800306"/>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0780903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4"/>
          <p:cNvGrpSpPr/>
          <p:nvPr/>
        </p:nvGrpSpPr>
        <p:grpSpPr>
          <a:xfrm>
            <a:off x="185338" y="1850450"/>
            <a:ext cx="8348170" cy="3676062"/>
            <a:chOff x="323100" y="1003813"/>
            <a:chExt cx="9692640" cy="4482465"/>
          </a:xfrm>
        </p:grpSpPr>
        <p:sp>
          <p:nvSpPr>
            <p:cNvPr id="5" name="object 5"/>
            <p:cNvSpPr/>
            <p:nvPr/>
          </p:nvSpPr>
          <p:spPr>
            <a:xfrm>
              <a:off x="3645423" y="1003813"/>
              <a:ext cx="2711195" cy="15240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573027" y="1765813"/>
              <a:ext cx="3442715" cy="172059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23100" y="2038609"/>
              <a:ext cx="3352800" cy="17907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267980" y="3736345"/>
              <a:ext cx="3259835" cy="1749551"/>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841507" y="3606804"/>
              <a:ext cx="3768852" cy="1837944"/>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3767343" y="2599440"/>
              <a:ext cx="2548127" cy="1636776"/>
            </a:xfrm>
            <a:prstGeom prst="rect">
              <a:avLst/>
            </a:prstGeom>
            <a:blipFill>
              <a:blip r:embed="rId8" cstate="print"/>
              <a:stretch>
                <a:fillRect/>
              </a:stretch>
            </a:blipFill>
          </p:spPr>
          <p:txBody>
            <a:bodyPr wrap="square" lIns="0" tIns="0" rIns="0" bIns="0" rtlCol="0"/>
            <a:lstStyle/>
            <a:p>
              <a:endParaRPr/>
            </a:p>
          </p:txBody>
        </p:sp>
      </p:grpSp>
      <p:sp>
        <p:nvSpPr>
          <p:cNvPr id="12" name="object 12"/>
          <p:cNvSpPr txBox="1">
            <a:spLocks noGrp="1"/>
          </p:cNvSpPr>
          <p:nvPr>
            <p:ph type="dt" sz="half" idx="6"/>
          </p:nvPr>
        </p:nvSpPr>
        <p:spPr>
          <a:xfrm>
            <a:off x="607579" y="6366717"/>
            <a:ext cx="1396364" cy="121285"/>
          </a:xfrm>
          <a:prstGeom prst="rect">
            <a:avLst/>
          </a:prstGeom>
        </p:spPr>
        <p:txBody>
          <a:bodyPr vert="horz" wrap="square" lIns="0" tIns="0" rIns="0" bIns="0" rtlCol="0">
            <a:spAutoFit/>
          </a:bodyPr>
          <a:lstStyle>
            <a:defPPr>
              <a:defRPr lang="fr-FR"/>
            </a:defPPr>
            <a:lvl1pPr marL="0" algn="l" defTabSz="914400" rtl="0" eaLnBrk="1" latinLnBrk="0" hangingPunct="1">
              <a:defRPr sz="65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860">
              <a:lnSpc>
                <a:spcPct val="100000"/>
              </a:lnSpc>
              <a:spcBef>
                <a:spcPts val="47"/>
              </a:spcBef>
            </a:pPr>
            <a:r>
              <a:rPr lang="fr-FR" spc="15"/>
              <a:t>© </a:t>
            </a:r>
            <a:r>
              <a:rPr lang="fr-FR" spc="5"/>
              <a:t>Copyright </a:t>
            </a:r>
            <a:r>
              <a:rPr lang="fr-FR"/>
              <a:t>Allianz </a:t>
            </a:r>
            <a:r>
              <a:rPr lang="fr-FR" spc="10"/>
              <a:t>SE</a:t>
            </a:r>
            <a:r>
              <a:rPr lang="fr-FR" spc="20"/>
              <a:t> </a:t>
            </a:r>
            <a:r>
              <a:rPr lang="fr-FR" spc="10"/>
              <a:t>07/10/2019</a:t>
            </a:r>
            <a:endParaRPr spc="9" dirty="0"/>
          </a:p>
        </p:txBody>
      </p:sp>
      <p:sp>
        <p:nvSpPr>
          <p:cNvPr id="13" name="object 13"/>
          <p:cNvSpPr txBox="1">
            <a:spLocks noGrp="1"/>
          </p:cNvSpPr>
          <p:nvPr>
            <p:ph type="sldNum" sz="quarter" idx="7"/>
          </p:nvPr>
        </p:nvSpPr>
        <p:spPr>
          <a:xfrm>
            <a:off x="9962396" y="6366717"/>
            <a:ext cx="171450" cy="121285"/>
          </a:xfrm>
          <a:prstGeom prst="rect">
            <a:avLst/>
          </a:prstGeom>
        </p:spPr>
        <p:txBody>
          <a:bodyPr vert="horz" wrap="square" lIns="0" tIns="0" rIns="0" bIns="0" rtlCol="0">
            <a:spAutoFit/>
          </a:bodyPr>
          <a:lstStyle>
            <a:defPPr>
              <a:defRPr lang="fr-FR"/>
            </a:defPPr>
            <a:lvl1pPr marL="0" algn="l" defTabSz="914400" rtl="0" eaLnBrk="1" latinLnBrk="0" hangingPunct="1">
              <a:defRPr sz="65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55"/>
              </a:spcBef>
            </a:pPr>
            <a:fld id="{81D60167-4931-47E6-BA6A-407CBD079E47}" type="slidenum">
              <a:rPr lang="fr-FR" spc="10" smtClean="0"/>
              <a:pPr marL="38100">
                <a:lnSpc>
                  <a:spcPct val="100000"/>
                </a:lnSpc>
                <a:spcBef>
                  <a:spcPts val="55"/>
                </a:spcBef>
              </a:pPr>
              <a:t>13</a:t>
            </a:fld>
            <a:endParaRPr spc="9" dirty="0"/>
          </a:p>
        </p:txBody>
      </p:sp>
      <p:sp>
        <p:nvSpPr>
          <p:cNvPr id="11" name="Titre 10">
            <a:extLst>
              <a:ext uri="{FF2B5EF4-FFF2-40B4-BE49-F238E27FC236}">
                <a16:creationId xmlns:a16="http://schemas.microsoft.com/office/drawing/2014/main" id="{1A3B7BF3-C1A9-4786-B333-E051E853D082}"/>
              </a:ext>
            </a:extLst>
          </p:cNvPr>
          <p:cNvSpPr>
            <a:spLocks noGrp="1"/>
          </p:cNvSpPr>
          <p:nvPr>
            <p:ph type="title"/>
          </p:nvPr>
        </p:nvSpPr>
        <p:spPr>
          <a:xfrm>
            <a:off x="1282856" y="698463"/>
            <a:ext cx="7239000" cy="457200"/>
          </a:xfrm>
        </p:spPr>
        <p:txBody>
          <a:bodyPr/>
          <a:lstStyle/>
          <a:p>
            <a:r>
              <a:rPr lang="fr-FR" sz="2800" dirty="0">
                <a:solidFill>
                  <a:srgbClr val="00B050"/>
                </a:solidFill>
              </a:rPr>
              <a:t>Achats RSE</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F46E28-28E3-4B9D-922F-A76414B2BDBF}"/>
              </a:ext>
            </a:extLst>
          </p:cNvPr>
          <p:cNvSpPr>
            <a:spLocks noGrp="1"/>
          </p:cNvSpPr>
          <p:nvPr>
            <p:ph type="title"/>
          </p:nvPr>
        </p:nvSpPr>
        <p:spPr>
          <a:xfrm>
            <a:off x="1187624" y="729046"/>
            <a:ext cx="7239000" cy="457200"/>
          </a:xfrm>
        </p:spPr>
        <p:txBody>
          <a:bodyPr/>
          <a:lstStyle/>
          <a:p>
            <a:r>
              <a:rPr lang="fr-FR" dirty="0">
                <a:solidFill>
                  <a:srgbClr val="00B050"/>
                </a:solidFill>
              </a:rPr>
              <a:t>4 - Manager les risques</a:t>
            </a:r>
          </a:p>
        </p:txBody>
      </p:sp>
      <p:sp>
        <p:nvSpPr>
          <p:cNvPr id="12" name="object 12"/>
          <p:cNvSpPr txBox="1">
            <a:spLocks noGrp="1"/>
          </p:cNvSpPr>
          <p:nvPr>
            <p:ph type="dt" sz="half" idx="4294967295"/>
          </p:nvPr>
        </p:nvSpPr>
        <p:spPr>
          <a:xfrm>
            <a:off x="0" y="6367463"/>
            <a:ext cx="1395413" cy="120650"/>
          </a:xfrm>
          <a:prstGeom prst="rect">
            <a:avLst/>
          </a:prstGeom>
        </p:spPr>
        <p:txBody>
          <a:bodyPr vert="horz" wrap="square" lIns="0" tIns="0" rIns="0" bIns="0" rtlCol="0">
            <a:spAutoFit/>
          </a:bodyPr>
          <a:lstStyle>
            <a:defPPr>
              <a:defRPr lang="fr-FR"/>
            </a:defPPr>
            <a:lvl1pPr marL="0" algn="l" defTabSz="914400" rtl="0" eaLnBrk="1" latinLnBrk="0" hangingPunct="1">
              <a:defRPr sz="65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860">
              <a:lnSpc>
                <a:spcPct val="100000"/>
              </a:lnSpc>
              <a:spcBef>
                <a:spcPts val="47"/>
              </a:spcBef>
            </a:pPr>
            <a:r>
              <a:rPr lang="fr-FR" spc="15"/>
              <a:t>© </a:t>
            </a:r>
            <a:r>
              <a:rPr lang="fr-FR" spc="5"/>
              <a:t>Copyright </a:t>
            </a:r>
            <a:r>
              <a:rPr lang="fr-FR"/>
              <a:t>Allianz </a:t>
            </a:r>
            <a:r>
              <a:rPr lang="fr-FR" spc="10"/>
              <a:t>SE</a:t>
            </a:r>
            <a:r>
              <a:rPr lang="fr-FR" spc="20"/>
              <a:t> </a:t>
            </a:r>
            <a:r>
              <a:rPr lang="fr-FR" spc="10"/>
              <a:t>07/10/2019</a:t>
            </a:r>
            <a:endParaRPr spc="9" dirty="0"/>
          </a:p>
        </p:txBody>
      </p:sp>
      <p:sp>
        <p:nvSpPr>
          <p:cNvPr id="13" name="object 13"/>
          <p:cNvSpPr txBox="1">
            <a:spLocks noGrp="1"/>
          </p:cNvSpPr>
          <p:nvPr>
            <p:ph type="sldNum" sz="quarter" idx="4294967295"/>
          </p:nvPr>
        </p:nvSpPr>
        <p:spPr>
          <a:xfrm>
            <a:off x="8972550" y="6367463"/>
            <a:ext cx="171450" cy="120650"/>
          </a:xfrm>
          <a:prstGeom prst="rect">
            <a:avLst/>
          </a:prstGeom>
        </p:spPr>
        <p:txBody>
          <a:bodyPr vert="horz" wrap="square" lIns="0" tIns="0" rIns="0" bIns="0" rtlCol="0">
            <a:spAutoFit/>
          </a:bodyPr>
          <a:lstStyle>
            <a:defPPr>
              <a:defRPr lang="fr-FR"/>
            </a:defPPr>
            <a:lvl1pPr marL="0" algn="l" defTabSz="914400" rtl="0" eaLnBrk="1" latinLnBrk="0" hangingPunct="1">
              <a:defRPr sz="65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55"/>
              </a:spcBef>
            </a:pPr>
            <a:fld id="{81D60167-4931-47E6-BA6A-407CBD079E47}" type="slidenum">
              <a:rPr lang="fr-FR" spc="10" smtClean="0"/>
              <a:pPr marL="38100">
                <a:lnSpc>
                  <a:spcPct val="100000"/>
                </a:lnSpc>
                <a:spcBef>
                  <a:spcPts val="55"/>
                </a:spcBef>
              </a:pPr>
              <a:t>14</a:t>
            </a:fld>
            <a:endParaRPr spc="9" dirty="0"/>
          </a:p>
        </p:txBody>
      </p:sp>
      <p:pic>
        <p:nvPicPr>
          <p:cNvPr id="5122" name="Picture 2" descr="The Benefits of Risk Management Planning – Bellevue University Project  Management Center of Excellence">
            <a:extLst>
              <a:ext uri="{FF2B5EF4-FFF2-40B4-BE49-F238E27FC236}">
                <a16:creationId xmlns:a16="http://schemas.microsoft.com/office/drawing/2014/main" id="{2BC3AC1B-C24F-4C5F-821E-50B3668C5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761" y="1881956"/>
            <a:ext cx="3094087" cy="309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71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dt" sz="half" idx="6"/>
          </p:nvPr>
        </p:nvSpPr>
        <p:spPr>
          <a:xfrm>
            <a:off x="607579" y="6366717"/>
            <a:ext cx="1396364" cy="121285"/>
          </a:xfrm>
          <a:prstGeom prst="rect">
            <a:avLst/>
          </a:prstGeom>
        </p:spPr>
        <p:txBody>
          <a:bodyPr vert="horz" wrap="square" lIns="0" tIns="0" rIns="0" bIns="0" rtlCol="0">
            <a:spAutoFit/>
          </a:bodyPr>
          <a:lstStyle>
            <a:defPPr>
              <a:defRPr lang="fr-FR"/>
            </a:defPPr>
            <a:lvl1pPr marL="0" algn="l" defTabSz="914400" rtl="0" eaLnBrk="1" latinLnBrk="0" hangingPunct="1">
              <a:defRPr sz="65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860">
              <a:lnSpc>
                <a:spcPct val="100000"/>
              </a:lnSpc>
              <a:spcBef>
                <a:spcPts val="47"/>
              </a:spcBef>
            </a:pPr>
            <a:r>
              <a:rPr lang="fr-FR" spc="15"/>
              <a:t>© </a:t>
            </a:r>
            <a:r>
              <a:rPr lang="fr-FR" spc="5"/>
              <a:t>Copyright </a:t>
            </a:r>
            <a:r>
              <a:rPr lang="fr-FR"/>
              <a:t>Allianz </a:t>
            </a:r>
            <a:r>
              <a:rPr lang="fr-FR" spc="10"/>
              <a:t>SE</a:t>
            </a:r>
            <a:r>
              <a:rPr lang="fr-FR" spc="20"/>
              <a:t> </a:t>
            </a:r>
            <a:r>
              <a:rPr lang="fr-FR" spc="10"/>
              <a:t>07/10/2019</a:t>
            </a:r>
            <a:endParaRPr spc="9" dirty="0"/>
          </a:p>
        </p:txBody>
      </p:sp>
      <p:sp>
        <p:nvSpPr>
          <p:cNvPr id="13" name="object 13"/>
          <p:cNvSpPr txBox="1">
            <a:spLocks noGrp="1"/>
          </p:cNvSpPr>
          <p:nvPr>
            <p:ph type="sldNum" sz="quarter" idx="7"/>
          </p:nvPr>
        </p:nvSpPr>
        <p:spPr>
          <a:xfrm>
            <a:off x="9962396" y="6366717"/>
            <a:ext cx="171450" cy="121285"/>
          </a:xfrm>
          <a:prstGeom prst="rect">
            <a:avLst/>
          </a:prstGeom>
        </p:spPr>
        <p:txBody>
          <a:bodyPr vert="horz" wrap="square" lIns="0" tIns="0" rIns="0" bIns="0" rtlCol="0">
            <a:spAutoFit/>
          </a:bodyPr>
          <a:lstStyle>
            <a:defPPr>
              <a:defRPr lang="fr-FR"/>
            </a:defPPr>
            <a:lvl1pPr marL="0" algn="l" defTabSz="914400" rtl="0" eaLnBrk="1" latinLnBrk="0" hangingPunct="1">
              <a:defRPr sz="65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55"/>
              </a:spcBef>
            </a:pPr>
            <a:fld id="{81D60167-4931-47E6-BA6A-407CBD079E47}" type="slidenum">
              <a:rPr lang="fr-FR" spc="10" smtClean="0"/>
              <a:pPr marL="38100">
                <a:lnSpc>
                  <a:spcPct val="100000"/>
                </a:lnSpc>
                <a:spcBef>
                  <a:spcPts val="55"/>
                </a:spcBef>
              </a:pPr>
              <a:t>15</a:t>
            </a:fld>
            <a:endParaRPr spc="9" dirty="0"/>
          </a:p>
        </p:txBody>
      </p:sp>
      <p:graphicFrame>
        <p:nvGraphicFramePr>
          <p:cNvPr id="6" name="Objet 1">
            <a:extLst>
              <a:ext uri="{FF2B5EF4-FFF2-40B4-BE49-F238E27FC236}">
                <a16:creationId xmlns:a16="http://schemas.microsoft.com/office/drawing/2014/main" id="{0705278A-424E-436C-956F-E08F5ED56AA8}"/>
              </a:ext>
            </a:extLst>
          </p:cNvPr>
          <p:cNvGraphicFramePr>
            <a:graphicFrameLocks noChangeAspect="1"/>
          </p:cNvGraphicFramePr>
          <p:nvPr>
            <p:extLst>
              <p:ext uri="{D42A27DB-BD31-4B8C-83A1-F6EECF244321}">
                <p14:modId xmlns:p14="http://schemas.microsoft.com/office/powerpoint/2010/main" val="404338838"/>
              </p:ext>
            </p:extLst>
          </p:nvPr>
        </p:nvGraphicFramePr>
        <p:xfrm>
          <a:off x="1334686" y="1983586"/>
          <a:ext cx="5113504" cy="2957581"/>
        </p:xfrm>
        <a:graphic>
          <a:graphicData uri="http://schemas.openxmlformats.org/presentationml/2006/ole">
            <mc:AlternateContent xmlns:mc="http://schemas.openxmlformats.org/markup-compatibility/2006">
              <mc:Choice xmlns:v="urn:schemas-microsoft-com:vml" Requires="v">
                <p:oleObj spid="_x0000_s2056" name="Feuille de calcul" r:id="rId4" imgW="4922445" imgH="3148654" progId="Excel.Sheet.12">
                  <p:embed/>
                </p:oleObj>
              </mc:Choice>
              <mc:Fallback>
                <p:oleObj name="Feuille de calcul" r:id="rId4" imgW="4922445" imgH="3148654" progId="Excel.Sheet.12">
                  <p:embed/>
                  <p:pic>
                    <p:nvPicPr>
                      <p:cNvPr id="79878" name="Objet 1">
                        <a:extLst>
                          <a:ext uri="{FF2B5EF4-FFF2-40B4-BE49-F238E27FC236}">
                            <a16:creationId xmlns:a16="http://schemas.microsoft.com/office/drawing/2014/main" id="{8D3B1BF9-5646-491D-86C9-9F96630AF4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4686" y="1983586"/>
                        <a:ext cx="5113504" cy="2957581"/>
                      </a:xfrm>
                      <a:prstGeom prst="rect">
                        <a:avLst/>
                      </a:prstGeom>
                      <a:noFill/>
                      <a:ln>
                        <a:noFill/>
                      </a:ln>
                    </p:spPr>
                  </p:pic>
                </p:oleObj>
              </mc:Fallback>
            </mc:AlternateContent>
          </a:graphicData>
        </a:graphic>
      </p:graphicFrame>
      <p:sp>
        <p:nvSpPr>
          <p:cNvPr id="3" name="ZoneTexte 2">
            <a:extLst>
              <a:ext uri="{FF2B5EF4-FFF2-40B4-BE49-F238E27FC236}">
                <a16:creationId xmlns:a16="http://schemas.microsoft.com/office/drawing/2014/main" id="{5BA17B09-42C0-41C1-8180-BEEB70BC0557}"/>
              </a:ext>
            </a:extLst>
          </p:cNvPr>
          <p:cNvSpPr txBox="1"/>
          <p:nvPr/>
        </p:nvSpPr>
        <p:spPr>
          <a:xfrm>
            <a:off x="2003943" y="5230828"/>
            <a:ext cx="4149114" cy="230832"/>
          </a:xfrm>
          <a:prstGeom prst="rect">
            <a:avLst/>
          </a:prstGeom>
          <a:noFill/>
        </p:spPr>
        <p:txBody>
          <a:bodyPr wrap="square" rtlCol="0">
            <a:spAutoFit/>
          </a:bodyPr>
          <a:lstStyle/>
          <a:p>
            <a:r>
              <a:rPr lang="fr-FR" sz="1000" dirty="0">
                <a:solidFill>
                  <a:srgbClr val="000000"/>
                </a:solidFill>
              </a:rPr>
              <a:t>Matrice des risques AFNOR</a:t>
            </a:r>
          </a:p>
        </p:txBody>
      </p:sp>
      <p:sp>
        <p:nvSpPr>
          <p:cNvPr id="7" name="Titre 1">
            <a:extLst>
              <a:ext uri="{FF2B5EF4-FFF2-40B4-BE49-F238E27FC236}">
                <a16:creationId xmlns:a16="http://schemas.microsoft.com/office/drawing/2014/main" id="{A22F2A0C-6FD3-42E0-A618-70930B311B09}"/>
              </a:ext>
            </a:extLst>
          </p:cNvPr>
          <p:cNvSpPr>
            <a:spLocks noGrp="1"/>
          </p:cNvSpPr>
          <p:nvPr>
            <p:ph type="title"/>
          </p:nvPr>
        </p:nvSpPr>
        <p:spPr>
          <a:xfrm>
            <a:off x="1187624" y="729046"/>
            <a:ext cx="7239000" cy="457200"/>
          </a:xfrm>
        </p:spPr>
        <p:txBody>
          <a:bodyPr/>
          <a:lstStyle/>
          <a:p>
            <a:r>
              <a:rPr lang="fr-FR" dirty="0">
                <a:solidFill>
                  <a:srgbClr val="00B050"/>
                </a:solidFill>
              </a:rPr>
              <a:t>4 - Manager les risques</a:t>
            </a:r>
          </a:p>
        </p:txBody>
      </p:sp>
    </p:spTree>
    <p:extLst>
      <p:ext uri="{BB962C8B-B14F-4D97-AF65-F5344CB8AC3E}">
        <p14:creationId xmlns:p14="http://schemas.microsoft.com/office/powerpoint/2010/main" val="3625063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dt" sz="half" idx="6"/>
          </p:nvPr>
        </p:nvSpPr>
        <p:spPr>
          <a:xfrm>
            <a:off x="607579" y="6366717"/>
            <a:ext cx="1396364" cy="121285"/>
          </a:xfrm>
          <a:prstGeom prst="rect">
            <a:avLst/>
          </a:prstGeom>
        </p:spPr>
        <p:txBody>
          <a:bodyPr vert="horz" wrap="square" lIns="0" tIns="0" rIns="0" bIns="0" rtlCol="0">
            <a:spAutoFit/>
          </a:bodyPr>
          <a:lstStyle>
            <a:defPPr>
              <a:defRPr lang="fr-FR"/>
            </a:defPPr>
            <a:lvl1pPr marL="0" algn="l" defTabSz="914400" rtl="0" eaLnBrk="1" latinLnBrk="0" hangingPunct="1">
              <a:defRPr sz="65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860">
              <a:lnSpc>
                <a:spcPct val="100000"/>
              </a:lnSpc>
              <a:spcBef>
                <a:spcPts val="47"/>
              </a:spcBef>
            </a:pPr>
            <a:r>
              <a:rPr lang="fr-FR" spc="15"/>
              <a:t>© </a:t>
            </a:r>
            <a:r>
              <a:rPr lang="fr-FR" spc="5"/>
              <a:t>Copyright </a:t>
            </a:r>
            <a:r>
              <a:rPr lang="fr-FR"/>
              <a:t>Allianz </a:t>
            </a:r>
            <a:r>
              <a:rPr lang="fr-FR" spc="10"/>
              <a:t>SE</a:t>
            </a:r>
            <a:r>
              <a:rPr lang="fr-FR" spc="20"/>
              <a:t> </a:t>
            </a:r>
            <a:r>
              <a:rPr lang="fr-FR" spc="10"/>
              <a:t>07/10/2019</a:t>
            </a:r>
            <a:endParaRPr spc="9" dirty="0"/>
          </a:p>
        </p:txBody>
      </p:sp>
      <p:sp>
        <p:nvSpPr>
          <p:cNvPr id="13" name="object 13"/>
          <p:cNvSpPr txBox="1">
            <a:spLocks noGrp="1"/>
          </p:cNvSpPr>
          <p:nvPr>
            <p:ph type="sldNum" sz="quarter" idx="7"/>
          </p:nvPr>
        </p:nvSpPr>
        <p:spPr>
          <a:xfrm>
            <a:off x="9962396" y="6366717"/>
            <a:ext cx="171450" cy="121285"/>
          </a:xfrm>
          <a:prstGeom prst="rect">
            <a:avLst/>
          </a:prstGeom>
        </p:spPr>
        <p:txBody>
          <a:bodyPr vert="horz" wrap="square" lIns="0" tIns="0" rIns="0" bIns="0" rtlCol="0">
            <a:spAutoFit/>
          </a:bodyPr>
          <a:lstStyle>
            <a:defPPr>
              <a:defRPr lang="fr-FR"/>
            </a:defPPr>
            <a:lvl1pPr marL="0" algn="l" defTabSz="914400" rtl="0" eaLnBrk="1" latinLnBrk="0" hangingPunct="1">
              <a:defRPr sz="65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55"/>
              </a:spcBef>
            </a:pPr>
            <a:fld id="{81D60167-4931-47E6-BA6A-407CBD079E47}" type="slidenum">
              <a:rPr lang="fr-FR" spc="10" smtClean="0"/>
              <a:pPr marL="38100">
                <a:lnSpc>
                  <a:spcPct val="100000"/>
                </a:lnSpc>
                <a:spcBef>
                  <a:spcPts val="55"/>
                </a:spcBef>
              </a:pPr>
              <a:t>16</a:t>
            </a:fld>
            <a:endParaRPr spc="9" dirty="0"/>
          </a:p>
        </p:txBody>
      </p:sp>
      <p:sp>
        <p:nvSpPr>
          <p:cNvPr id="11" name="Titre 10">
            <a:extLst>
              <a:ext uri="{FF2B5EF4-FFF2-40B4-BE49-F238E27FC236}">
                <a16:creationId xmlns:a16="http://schemas.microsoft.com/office/drawing/2014/main" id="{66B5E81E-D5C3-4B47-987B-0B2B5C7739D7}"/>
              </a:ext>
            </a:extLst>
          </p:cNvPr>
          <p:cNvSpPr>
            <a:spLocks noGrp="1"/>
          </p:cNvSpPr>
          <p:nvPr>
            <p:ph type="title"/>
          </p:nvPr>
        </p:nvSpPr>
        <p:spPr/>
        <p:txBody>
          <a:bodyPr/>
          <a:lstStyle/>
          <a:p>
            <a:r>
              <a:rPr lang="fr-FR" dirty="0">
                <a:solidFill>
                  <a:srgbClr val="00B050"/>
                </a:solidFill>
                <a:latin typeface="Arial Narrow" panose="020B0606020202030204" pitchFamily="34" charset="0"/>
              </a:rPr>
              <a:t>5 - Apporter des innovations</a:t>
            </a:r>
            <a:endParaRPr lang="fr-FR" dirty="0">
              <a:solidFill>
                <a:srgbClr val="00B050"/>
              </a:solidFill>
            </a:endParaRPr>
          </a:p>
        </p:txBody>
      </p:sp>
      <p:pic>
        <p:nvPicPr>
          <p:cNvPr id="1029" name="Picture 5" descr="Les facteurs de performance du processus d'innovation">
            <a:extLst>
              <a:ext uri="{FF2B5EF4-FFF2-40B4-BE49-F238E27FC236}">
                <a16:creationId xmlns:a16="http://schemas.microsoft.com/office/drawing/2014/main" id="{E42B1B7A-4419-4E87-8CE9-C17D296A9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79" y="2635639"/>
            <a:ext cx="3865612" cy="257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958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dt" sz="half" idx="6"/>
          </p:nvPr>
        </p:nvSpPr>
        <p:spPr>
          <a:xfrm>
            <a:off x="607579" y="6366717"/>
            <a:ext cx="1396364" cy="121285"/>
          </a:xfrm>
          <a:prstGeom prst="rect">
            <a:avLst/>
          </a:prstGeom>
        </p:spPr>
        <p:txBody>
          <a:bodyPr vert="horz" wrap="square" lIns="0" tIns="0" rIns="0" bIns="0" rtlCol="0">
            <a:spAutoFit/>
          </a:bodyPr>
          <a:lstStyle>
            <a:defPPr>
              <a:defRPr lang="fr-FR"/>
            </a:defPPr>
            <a:lvl1pPr marL="0" algn="l" defTabSz="914400" rtl="0" eaLnBrk="1" latinLnBrk="0" hangingPunct="1">
              <a:defRPr sz="65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860">
              <a:lnSpc>
                <a:spcPct val="100000"/>
              </a:lnSpc>
              <a:spcBef>
                <a:spcPts val="47"/>
              </a:spcBef>
            </a:pPr>
            <a:r>
              <a:rPr lang="fr-FR" spc="15"/>
              <a:t>© </a:t>
            </a:r>
            <a:r>
              <a:rPr lang="fr-FR" spc="5"/>
              <a:t>Copyright </a:t>
            </a:r>
            <a:r>
              <a:rPr lang="fr-FR"/>
              <a:t>Allianz </a:t>
            </a:r>
            <a:r>
              <a:rPr lang="fr-FR" spc="10"/>
              <a:t>SE</a:t>
            </a:r>
            <a:r>
              <a:rPr lang="fr-FR" spc="20"/>
              <a:t> </a:t>
            </a:r>
            <a:r>
              <a:rPr lang="fr-FR" spc="10"/>
              <a:t>07/10/2019</a:t>
            </a:r>
            <a:endParaRPr spc="9" dirty="0"/>
          </a:p>
        </p:txBody>
      </p:sp>
      <p:sp>
        <p:nvSpPr>
          <p:cNvPr id="13" name="object 13"/>
          <p:cNvSpPr txBox="1">
            <a:spLocks noGrp="1"/>
          </p:cNvSpPr>
          <p:nvPr>
            <p:ph type="sldNum" sz="quarter" idx="7"/>
          </p:nvPr>
        </p:nvSpPr>
        <p:spPr>
          <a:xfrm>
            <a:off x="9962396" y="6366717"/>
            <a:ext cx="171450" cy="121285"/>
          </a:xfrm>
          <a:prstGeom prst="rect">
            <a:avLst/>
          </a:prstGeom>
        </p:spPr>
        <p:txBody>
          <a:bodyPr vert="horz" wrap="square" lIns="0" tIns="0" rIns="0" bIns="0" rtlCol="0">
            <a:spAutoFit/>
          </a:bodyPr>
          <a:lstStyle>
            <a:defPPr>
              <a:defRPr lang="fr-FR"/>
            </a:defPPr>
            <a:lvl1pPr marL="0" algn="l" defTabSz="914400" rtl="0" eaLnBrk="1" latinLnBrk="0" hangingPunct="1">
              <a:defRPr sz="65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55"/>
              </a:spcBef>
            </a:pPr>
            <a:fld id="{81D60167-4931-47E6-BA6A-407CBD079E47}" type="slidenum">
              <a:rPr lang="fr-FR" spc="10" smtClean="0"/>
              <a:pPr marL="38100">
                <a:lnSpc>
                  <a:spcPct val="100000"/>
                </a:lnSpc>
                <a:spcBef>
                  <a:spcPts val="55"/>
                </a:spcBef>
              </a:pPr>
              <a:t>17</a:t>
            </a:fld>
            <a:endParaRPr spc="9" dirty="0"/>
          </a:p>
        </p:txBody>
      </p:sp>
      <p:pic>
        <p:nvPicPr>
          <p:cNvPr id="6146" name="Picture 2" descr="Think out of the box - Home | Facebook">
            <a:extLst>
              <a:ext uri="{FF2B5EF4-FFF2-40B4-BE49-F238E27FC236}">
                <a16:creationId xmlns:a16="http://schemas.microsoft.com/office/drawing/2014/main" id="{745F7B2C-1061-4328-85DD-A4A113CD3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761" y="252825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0">
            <a:extLst>
              <a:ext uri="{FF2B5EF4-FFF2-40B4-BE49-F238E27FC236}">
                <a16:creationId xmlns:a16="http://schemas.microsoft.com/office/drawing/2014/main" id="{FC94DA31-4366-41B4-9001-6F43694EDA26}"/>
              </a:ext>
            </a:extLst>
          </p:cNvPr>
          <p:cNvSpPr>
            <a:spLocks noGrp="1"/>
          </p:cNvSpPr>
          <p:nvPr>
            <p:ph type="title"/>
          </p:nvPr>
        </p:nvSpPr>
        <p:spPr>
          <a:xfrm>
            <a:off x="1066800" y="990600"/>
            <a:ext cx="7239000" cy="457200"/>
          </a:xfrm>
        </p:spPr>
        <p:txBody>
          <a:bodyPr/>
          <a:lstStyle/>
          <a:p>
            <a:r>
              <a:rPr lang="fr-FR" dirty="0">
                <a:solidFill>
                  <a:srgbClr val="00B050"/>
                </a:solidFill>
                <a:latin typeface="Arial Narrow" panose="020B0606020202030204" pitchFamily="34" charset="0"/>
              </a:rPr>
              <a:t>5 - Apporter des innovations</a:t>
            </a:r>
            <a:endParaRPr lang="fr-FR" dirty="0">
              <a:solidFill>
                <a:srgbClr val="00B050"/>
              </a:solidFill>
            </a:endParaRPr>
          </a:p>
        </p:txBody>
      </p:sp>
    </p:spTree>
    <p:extLst>
      <p:ext uri="{BB962C8B-B14F-4D97-AF65-F5344CB8AC3E}">
        <p14:creationId xmlns:p14="http://schemas.microsoft.com/office/powerpoint/2010/main" val="51366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66B5E81E-D5C3-4B47-987B-0B2B5C7739D7}"/>
              </a:ext>
            </a:extLst>
          </p:cNvPr>
          <p:cNvSpPr>
            <a:spLocks noGrp="1"/>
          </p:cNvSpPr>
          <p:nvPr>
            <p:ph type="title"/>
          </p:nvPr>
        </p:nvSpPr>
        <p:spPr/>
        <p:txBody>
          <a:bodyPr/>
          <a:lstStyle/>
          <a:p>
            <a:r>
              <a:rPr lang="fr-FR" dirty="0"/>
              <a:t>Entraînement</a:t>
            </a:r>
          </a:p>
        </p:txBody>
      </p:sp>
      <p:sp>
        <p:nvSpPr>
          <p:cNvPr id="12" name="object 12"/>
          <p:cNvSpPr txBox="1">
            <a:spLocks noGrp="1"/>
          </p:cNvSpPr>
          <p:nvPr>
            <p:ph type="dt" sz="half" idx="4294967295"/>
          </p:nvPr>
        </p:nvSpPr>
        <p:spPr>
          <a:xfrm>
            <a:off x="0" y="6367463"/>
            <a:ext cx="1395413" cy="120650"/>
          </a:xfrm>
          <a:prstGeom prst="rect">
            <a:avLst/>
          </a:prstGeom>
        </p:spPr>
        <p:txBody>
          <a:bodyPr vert="horz" wrap="square" lIns="0" tIns="0" rIns="0" bIns="0" rtlCol="0">
            <a:spAutoFit/>
          </a:bodyPr>
          <a:lstStyle>
            <a:defPPr>
              <a:defRPr lang="fr-FR"/>
            </a:defPPr>
            <a:lvl1pPr marL="0" algn="l" defTabSz="914400" rtl="0" eaLnBrk="1" latinLnBrk="0" hangingPunct="1">
              <a:defRPr sz="65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860">
              <a:lnSpc>
                <a:spcPct val="100000"/>
              </a:lnSpc>
              <a:spcBef>
                <a:spcPts val="47"/>
              </a:spcBef>
            </a:pPr>
            <a:r>
              <a:rPr lang="fr-FR" spc="15"/>
              <a:t>© </a:t>
            </a:r>
            <a:r>
              <a:rPr lang="fr-FR" spc="5"/>
              <a:t>Copyright </a:t>
            </a:r>
            <a:r>
              <a:rPr lang="fr-FR"/>
              <a:t>Allianz </a:t>
            </a:r>
            <a:r>
              <a:rPr lang="fr-FR" spc="10"/>
              <a:t>SE</a:t>
            </a:r>
            <a:r>
              <a:rPr lang="fr-FR" spc="20"/>
              <a:t> </a:t>
            </a:r>
            <a:r>
              <a:rPr lang="fr-FR" spc="10"/>
              <a:t>07/10/2019</a:t>
            </a:r>
            <a:endParaRPr spc="9" dirty="0"/>
          </a:p>
        </p:txBody>
      </p:sp>
      <p:sp>
        <p:nvSpPr>
          <p:cNvPr id="13" name="object 13"/>
          <p:cNvSpPr txBox="1">
            <a:spLocks noGrp="1"/>
          </p:cNvSpPr>
          <p:nvPr>
            <p:ph type="sldNum" sz="quarter" idx="4294967295"/>
          </p:nvPr>
        </p:nvSpPr>
        <p:spPr>
          <a:xfrm>
            <a:off x="8972550" y="6367463"/>
            <a:ext cx="171450" cy="120650"/>
          </a:xfrm>
          <a:prstGeom prst="rect">
            <a:avLst/>
          </a:prstGeom>
        </p:spPr>
        <p:txBody>
          <a:bodyPr vert="horz" wrap="square" lIns="0" tIns="0" rIns="0" bIns="0" rtlCol="0">
            <a:spAutoFit/>
          </a:bodyPr>
          <a:lstStyle>
            <a:defPPr>
              <a:defRPr lang="fr-FR"/>
            </a:defPPr>
            <a:lvl1pPr marL="0" algn="l" defTabSz="914400" rtl="0" eaLnBrk="1" latinLnBrk="0" hangingPunct="1">
              <a:defRPr sz="65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55"/>
              </a:spcBef>
            </a:pPr>
            <a:fld id="{81D60167-4931-47E6-BA6A-407CBD079E47}" type="slidenum">
              <a:rPr lang="fr-FR" spc="10" smtClean="0"/>
              <a:pPr marL="38100">
                <a:lnSpc>
                  <a:spcPct val="100000"/>
                </a:lnSpc>
                <a:spcBef>
                  <a:spcPts val="55"/>
                </a:spcBef>
              </a:pPr>
              <a:t>18</a:t>
            </a:fld>
            <a:endParaRPr spc="9" dirty="0"/>
          </a:p>
        </p:txBody>
      </p:sp>
      <p:pic>
        <p:nvPicPr>
          <p:cNvPr id="8" name="Picture 2" descr="Comment évaluer la maturité de sa fonction achat ?">
            <a:extLst>
              <a:ext uri="{FF2B5EF4-FFF2-40B4-BE49-F238E27FC236}">
                <a16:creationId xmlns:a16="http://schemas.microsoft.com/office/drawing/2014/main" id="{709263E7-6379-4B6E-BEB9-46DA91C0F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110" y="2600832"/>
            <a:ext cx="3995936" cy="19979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A5BFE80B-DA43-44D8-913C-3DD47269D636}"/>
              </a:ext>
            </a:extLst>
          </p:cNvPr>
          <p:cNvSpPr txBox="1"/>
          <p:nvPr/>
        </p:nvSpPr>
        <p:spPr>
          <a:xfrm>
            <a:off x="1259534" y="4725144"/>
            <a:ext cx="6120778" cy="341632"/>
          </a:xfrm>
          <a:prstGeom prst="rect">
            <a:avLst/>
          </a:prstGeom>
          <a:noFill/>
        </p:spPr>
        <p:txBody>
          <a:bodyPr wrap="square" rtlCol="0">
            <a:spAutoFit/>
          </a:bodyPr>
          <a:lstStyle/>
          <a:p>
            <a:r>
              <a:rPr lang="fr-FR" dirty="0">
                <a:solidFill>
                  <a:srgbClr val="000000"/>
                </a:solidFill>
              </a:rPr>
              <a:t>Maintenant, à vous !</a:t>
            </a:r>
          </a:p>
        </p:txBody>
      </p:sp>
    </p:spTree>
    <p:extLst>
      <p:ext uri="{BB962C8B-B14F-4D97-AF65-F5344CB8AC3E}">
        <p14:creationId xmlns:p14="http://schemas.microsoft.com/office/powerpoint/2010/main" val="1482512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idx="1"/>
            <p:custDataLst>
              <p:tags r:id="rId1"/>
            </p:custDataLst>
          </p:nvPr>
        </p:nvSpPr>
        <p:spPr>
          <a:xfrm>
            <a:off x="2483769" y="260648"/>
            <a:ext cx="6408712" cy="6127741"/>
          </a:xfrm>
        </p:spPr>
        <p:txBody>
          <a:bodyPr/>
          <a:lstStyle/>
          <a:p>
            <a:endParaRPr lang="fr-FR" altLang="fr-FR" sz="2000" dirty="0"/>
          </a:p>
          <a:p>
            <a:pPr marL="457200" indent="-457200">
              <a:buFont typeface="+mj-lt"/>
              <a:buAutoNum type="arabicPeriod"/>
            </a:pPr>
            <a:r>
              <a:rPr lang="fr-FR" altLang="fr-FR" sz="2000" dirty="0"/>
              <a:t>1 – La contribution financière</a:t>
            </a:r>
          </a:p>
          <a:p>
            <a:pPr marL="457200" indent="-457200">
              <a:buFont typeface="+mj-lt"/>
              <a:buAutoNum type="arabicPeriod"/>
            </a:pPr>
            <a:r>
              <a:rPr lang="fr-FR" altLang="fr-FR" sz="2000" dirty="0"/>
              <a:t>2 – La création de valeur</a:t>
            </a:r>
          </a:p>
          <a:p>
            <a:pPr marL="457200" indent="-457200">
              <a:buFont typeface="+mj-lt"/>
              <a:buAutoNum type="arabicPeriod"/>
            </a:pPr>
            <a:r>
              <a:rPr lang="fr-FR" altLang="fr-FR" sz="2000" dirty="0"/>
              <a:t>3 – La démarche RSE</a:t>
            </a:r>
          </a:p>
          <a:p>
            <a:pPr marL="457200" indent="-457200">
              <a:buFont typeface="+mj-lt"/>
              <a:buAutoNum type="arabicPeriod"/>
            </a:pPr>
            <a:r>
              <a:rPr lang="fr-FR" altLang="fr-FR" sz="2000" dirty="0"/>
              <a:t>4 – Risk Management</a:t>
            </a:r>
          </a:p>
          <a:p>
            <a:pPr marL="457200" indent="-457200">
              <a:buFont typeface="+mj-lt"/>
              <a:buAutoNum type="arabicPeriod"/>
            </a:pPr>
            <a:r>
              <a:rPr lang="fr-FR" altLang="fr-FR" sz="2000" dirty="0"/>
              <a:t>5 – L’innovation</a:t>
            </a:r>
          </a:p>
        </p:txBody>
      </p:sp>
      <p:grpSp>
        <p:nvGrpSpPr>
          <p:cNvPr id="7" name="Group 6"/>
          <p:cNvGrpSpPr/>
          <p:nvPr>
            <p:custDataLst>
              <p:tags r:id="rId2"/>
            </p:custDataLst>
          </p:nvPr>
        </p:nvGrpSpPr>
        <p:grpSpPr>
          <a:xfrm>
            <a:off x="467544" y="1988840"/>
            <a:ext cx="2222500" cy="3460800"/>
            <a:chOff x="1587500" y="2420889"/>
            <a:chExt cx="2222500" cy="3460800"/>
          </a:xfrm>
        </p:grpSpPr>
        <p:pic>
          <p:nvPicPr>
            <p:cNvPr id="8" name="Picture 7" descr="boy with board.jpg"/>
            <p:cNvPicPr>
              <a:picLocks noChangeAspect="1"/>
            </p:cNvPicPr>
            <p:nvPr/>
          </p:nvPicPr>
          <p:blipFill rotWithShape="1">
            <a:blip r:embed="rId7" cstate="print">
              <a:extLst>
                <a:ext uri="{28A0092B-C50C-407E-A947-70E740481C1C}">
                  <a14:useLocalDpi xmlns:a14="http://schemas.microsoft.com/office/drawing/2010/main"/>
                </a:ext>
              </a:extLst>
            </a:blip>
            <a:srcRect b="-851"/>
            <a:stretch/>
          </p:blipFill>
          <p:spPr>
            <a:xfrm>
              <a:off x="1587500" y="2420889"/>
              <a:ext cx="2222500" cy="3460800"/>
            </a:xfrm>
            <a:prstGeom prst="rect">
              <a:avLst/>
            </a:prstGeom>
          </p:spPr>
        </p:pic>
        <p:sp>
          <p:nvSpPr>
            <p:cNvPr id="9" name="TextBox 8"/>
            <p:cNvSpPr txBox="1"/>
            <p:nvPr/>
          </p:nvSpPr>
          <p:spPr>
            <a:xfrm rot="20581012">
              <a:off x="2150333" y="3653965"/>
              <a:ext cx="1026543" cy="763286"/>
            </a:xfrm>
            <a:prstGeom prst="rect">
              <a:avLst/>
            </a:prstGeom>
            <a:noFill/>
          </p:spPr>
          <p:txBody>
            <a:bodyPr wrap="none" rtlCol="0">
              <a:spAutoFit/>
            </a:bodyPr>
            <a:lstStyle/>
            <a:p>
              <a:pPr algn="ctr">
                <a:lnSpc>
                  <a:spcPct val="90000"/>
                </a:lnSpc>
              </a:pPr>
              <a:r>
                <a:rPr lang="en-US">
                  <a:solidFill>
                    <a:schemeClr val="bg1">
                      <a:lumMod val="50000"/>
                    </a:schemeClr>
                  </a:solidFill>
                  <a:latin typeface="Arial Narrow"/>
                  <a:cs typeface="Arial Narrow"/>
                </a:rPr>
                <a:t>Menu </a:t>
              </a:r>
            </a:p>
            <a:p>
              <a:pPr algn="ctr">
                <a:lnSpc>
                  <a:spcPct val="90000"/>
                </a:lnSpc>
              </a:pPr>
              <a:r>
                <a:rPr lang="en-US">
                  <a:solidFill>
                    <a:schemeClr val="bg1">
                      <a:lumMod val="50000"/>
                    </a:schemeClr>
                  </a:solidFill>
                  <a:latin typeface="Arial Narrow"/>
                  <a:cs typeface="Arial Narrow"/>
                </a:rPr>
                <a:t>du jour!</a:t>
              </a:r>
            </a:p>
          </p:txBody>
        </p:sp>
      </p:grpSp>
      <p:sp>
        <p:nvSpPr>
          <p:cNvPr id="3" name="Slide Number Placeholder 2"/>
          <p:cNvSpPr>
            <a:spLocks noGrp="1"/>
          </p:cNvSpPr>
          <p:nvPr>
            <p:ph type="sldNum" sz="quarter" idx="4"/>
            <p:custDataLst>
              <p:tags r:id="rId3"/>
            </p:custDataLst>
          </p:nvPr>
        </p:nvSpPr>
        <p:spPr/>
        <p:txBody>
          <a:bodyPr/>
          <a:lstStyle/>
          <a:p>
            <a:fld id="{F0591563-C936-C24A-B817-5B070095CD79}" type="slidenum">
              <a:rPr lang="fr-FR" smtClean="0"/>
              <a:pPr/>
              <a:t>2</a:t>
            </a:fld>
            <a:endParaRPr lang="fr-FR"/>
          </a:p>
        </p:txBody>
      </p:sp>
      <p:sp>
        <p:nvSpPr>
          <p:cNvPr id="10" name="Rectangle 1"/>
          <p:cNvSpPr txBox="1">
            <a:spLocks noChangeArrowheads="1"/>
          </p:cNvSpPr>
          <p:nvPr>
            <p:custDataLst>
              <p:tags r:id="rId4"/>
            </p:custDataLst>
          </p:nvPr>
        </p:nvSpPr>
        <p:spPr bwMode="auto">
          <a:xfrm>
            <a:off x="887518" y="678753"/>
            <a:ext cx="8004962" cy="864096"/>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lvl1pPr algn="r" rtl="0" eaLnBrk="0" fontAlgn="base" hangingPunct="0">
              <a:lnSpc>
                <a:spcPts val="4580"/>
              </a:lnSpc>
              <a:spcBef>
                <a:spcPct val="0"/>
              </a:spcBef>
              <a:spcAft>
                <a:spcPct val="0"/>
              </a:spcAft>
              <a:defRPr sz="4000" b="1">
                <a:solidFill>
                  <a:srgbClr val="000099"/>
                </a:solidFill>
                <a:effectLst>
                  <a:outerShdw blurRad="38100" dist="38100" dir="2700000" algn="tl">
                    <a:srgbClr val="000000">
                      <a:alpha val="43137"/>
                    </a:srgbClr>
                  </a:outerShdw>
                </a:effectLst>
                <a:latin typeface="Arial Narrow" pitchFamily="34" charset="0"/>
                <a:ea typeface="+mj-ea"/>
                <a:cs typeface="Arial Narrow" pitchFamily="34" charset="0"/>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a:lstStyle>
          <a:p>
            <a:pPr>
              <a:tabLst>
                <a:tab pos="3225800" algn="l"/>
              </a:tabLst>
            </a:pPr>
            <a:r>
              <a:rPr lang="fr-FR" kern="0" dirty="0">
                <a:solidFill>
                  <a:srgbClr val="008000"/>
                </a:solidFill>
                <a:effectLst/>
                <a:latin typeface="+mn-lt"/>
              </a:rPr>
              <a:t>Contenu</a:t>
            </a:r>
          </a:p>
        </p:txBody>
      </p:sp>
    </p:spTree>
    <p:extLst>
      <p:ext uri="{BB962C8B-B14F-4D97-AF65-F5344CB8AC3E}">
        <p14:creationId xmlns:p14="http://schemas.microsoft.com/office/powerpoint/2010/main" val="4109936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899D4B7-C414-44D2-9283-82995239F643}"/>
              </a:ext>
            </a:extLst>
          </p:cNvPr>
          <p:cNvSpPr txBox="1"/>
          <p:nvPr/>
        </p:nvSpPr>
        <p:spPr>
          <a:xfrm>
            <a:off x="344488" y="1519701"/>
            <a:ext cx="1605407" cy="757130"/>
          </a:xfrm>
          <a:prstGeom prst="rect">
            <a:avLst/>
          </a:prstGeom>
          <a:noFill/>
        </p:spPr>
        <p:txBody>
          <a:bodyPr wrap="square" rtlCol="0">
            <a:spAutoFit/>
          </a:bodyPr>
          <a:lstStyle/>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p>
        </p:txBody>
      </p:sp>
      <p:pic>
        <p:nvPicPr>
          <p:cNvPr id="3074" name="Picture 2" descr="Les stades de développement d&amp;#39;activité d&amp;#39;achats">
            <a:extLst>
              <a:ext uri="{FF2B5EF4-FFF2-40B4-BE49-F238E27FC236}">
                <a16:creationId xmlns:a16="http://schemas.microsoft.com/office/drawing/2014/main" id="{A8D46020-86B5-4FA9-BA65-663C0DA21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04864"/>
            <a:ext cx="3456384" cy="172819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3F4F49EA-AF4E-4DB5-A869-5BE741246A89}"/>
              </a:ext>
            </a:extLst>
          </p:cNvPr>
          <p:cNvSpPr>
            <a:spLocks noGrp="1"/>
          </p:cNvSpPr>
          <p:nvPr>
            <p:ph type="title"/>
          </p:nvPr>
        </p:nvSpPr>
        <p:spPr>
          <a:xfrm>
            <a:off x="1547664" y="719920"/>
            <a:ext cx="7239000" cy="457200"/>
          </a:xfrm>
        </p:spPr>
        <p:txBody>
          <a:bodyPr/>
          <a:lstStyle/>
          <a:p>
            <a:r>
              <a:rPr lang="fr-FR" altLang="fr-FR" sz="2800" dirty="0">
                <a:solidFill>
                  <a:srgbClr val="00B050"/>
                </a:solidFill>
              </a:rPr>
              <a:t>1- La contribution financière</a:t>
            </a:r>
            <a:endParaRPr lang="fr-FR" dirty="0">
              <a:solidFill>
                <a:srgbClr val="00B050"/>
              </a:solidFill>
            </a:endParaRPr>
          </a:p>
        </p:txBody>
      </p:sp>
    </p:spTree>
    <p:extLst>
      <p:ext uri="{BB962C8B-B14F-4D97-AF65-F5344CB8AC3E}">
        <p14:creationId xmlns:p14="http://schemas.microsoft.com/office/powerpoint/2010/main" val="201492697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899D4B7-C414-44D2-9283-82995239F643}"/>
              </a:ext>
            </a:extLst>
          </p:cNvPr>
          <p:cNvSpPr txBox="1"/>
          <p:nvPr/>
        </p:nvSpPr>
        <p:spPr>
          <a:xfrm>
            <a:off x="344488" y="1519701"/>
            <a:ext cx="1605407" cy="757130"/>
          </a:xfrm>
          <a:prstGeom prst="rect">
            <a:avLst/>
          </a:prstGeom>
          <a:noFill/>
        </p:spPr>
        <p:txBody>
          <a:bodyPr wrap="square" rtlCol="0">
            <a:spAutoFit/>
          </a:bodyPr>
          <a:lstStyle/>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p>
        </p:txBody>
      </p:sp>
      <p:sp>
        <p:nvSpPr>
          <p:cNvPr id="4" name="ZoneTexte 3">
            <a:extLst>
              <a:ext uri="{FF2B5EF4-FFF2-40B4-BE49-F238E27FC236}">
                <a16:creationId xmlns:a16="http://schemas.microsoft.com/office/drawing/2014/main" id="{B612070C-82C2-4AE3-9AE7-25FD4E112F4F}"/>
              </a:ext>
            </a:extLst>
          </p:cNvPr>
          <p:cNvSpPr txBox="1"/>
          <p:nvPr/>
        </p:nvSpPr>
        <p:spPr>
          <a:xfrm>
            <a:off x="251521" y="1340768"/>
            <a:ext cx="8892479" cy="2585323"/>
          </a:xfrm>
          <a:prstGeom prst="rect">
            <a:avLst/>
          </a:prstGeom>
          <a:noFill/>
        </p:spPr>
        <p:txBody>
          <a:bodyPr wrap="square" rtlCol="0">
            <a:spAutoFit/>
          </a:bodyPr>
          <a:lstStyle/>
          <a:p>
            <a:pPr marL="285750" indent="-285750" algn="l">
              <a:buFont typeface="Arial" panose="020B0604020202020204" pitchFamily="34" charset="0"/>
              <a:buChar char="•"/>
            </a:pPr>
            <a:r>
              <a:rPr lang="fr-FR" dirty="0">
                <a:solidFill>
                  <a:srgbClr val="000000"/>
                </a:solidFill>
                <a:latin typeface="Arial Narrow" panose="020B0606020202030204" pitchFamily="34" charset="0"/>
              </a:rPr>
              <a:t>Nous pouvons constater que les achats impactent fortement la marge brute des entreprises </a:t>
            </a:r>
            <a:r>
              <a:rPr lang="fr-FR" b="0" dirty="0">
                <a:solidFill>
                  <a:srgbClr val="000000"/>
                </a:solidFill>
                <a:latin typeface="Arial Narrow" panose="020B0606020202030204" pitchFamily="34" charset="0"/>
              </a:rPr>
              <a:t>:</a:t>
            </a:r>
          </a:p>
          <a:p>
            <a:pPr marL="285750" indent="-285750" algn="l">
              <a:buFont typeface="Arial" panose="020B0604020202020204" pitchFamily="34" charset="0"/>
              <a:buChar char="•"/>
            </a:pPr>
            <a:endParaRPr lang="fr-FR" b="0" dirty="0">
              <a:solidFill>
                <a:srgbClr val="000000"/>
              </a:solidFill>
              <a:latin typeface="Arial Narrow" panose="020B0606020202030204" pitchFamily="34" charset="0"/>
            </a:endParaRPr>
          </a:p>
          <a:p>
            <a:pPr algn="l"/>
            <a:r>
              <a:rPr lang="fr-FR" b="0" dirty="0">
                <a:solidFill>
                  <a:srgbClr val="000000"/>
                </a:solidFill>
                <a:latin typeface="Arial Narrow" panose="020B0606020202030204" pitchFamily="34" charset="0"/>
              </a:rPr>
              <a:t>                                            </a:t>
            </a:r>
          </a:p>
          <a:p>
            <a:pPr algn="l"/>
            <a:endParaRPr lang="fr-FR" b="0" dirty="0">
              <a:solidFill>
                <a:srgbClr val="000000"/>
              </a:solidFill>
              <a:latin typeface="Arial Narrow" panose="020B0606020202030204" pitchFamily="34" charset="0"/>
            </a:endParaRPr>
          </a:p>
          <a:p>
            <a:pPr algn="l"/>
            <a:r>
              <a:rPr lang="fr-FR" b="0" dirty="0">
                <a:solidFill>
                  <a:srgbClr val="000000"/>
                </a:solidFill>
                <a:latin typeface="Arial Narrow" panose="020B0606020202030204" pitchFamily="34" charset="0"/>
              </a:rPr>
              <a:t>      </a:t>
            </a:r>
          </a:p>
          <a:p>
            <a:pPr algn="l"/>
            <a:endParaRPr lang="fr-FR" b="0" dirty="0">
              <a:solidFill>
                <a:srgbClr val="000000"/>
              </a:solidFill>
              <a:latin typeface="Arial Narrow" panose="020B0606020202030204" pitchFamily="34" charset="0"/>
            </a:endParaRPr>
          </a:p>
          <a:p>
            <a:pPr algn="l"/>
            <a:endParaRPr lang="fr-FR" b="0" dirty="0">
              <a:solidFill>
                <a:srgbClr val="000000"/>
              </a:solidFill>
              <a:latin typeface="Arial Narrow" panose="020B0606020202030204" pitchFamily="34" charset="0"/>
            </a:endParaRPr>
          </a:p>
          <a:p>
            <a:pPr algn="l"/>
            <a:r>
              <a:rPr lang="fr-FR" b="0" dirty="0">
                <a:solidFill>
                  <a:srgbClr val="000000"/>
                </a:solidFill>
                <a:latin typeface="Arial Narrow" panose="020B0606020202030204" pitchFamily="34" charset="0"/>
              </a:rPr>
              <a:t>      </a:t>
            </a:r>
          </a:p>
          <a:p>
            <a:pPr algn="l"/>
            <a:r>
              <a:rPr lang="fr-FR" b="0" dirty="0">
                <a:solidFill>
                  <a:srgbClr val="000000"/>
                </a:solidFill>
                <a:latin typeface="Arial Narrow" panose="020B0606020202030204" pitchFamily="34" charset="0"/>
              </a:rPr>
              <a:t>      </a:t>
            </a:r>
            <a:r>
              <a:rPr lang="fr-FR" b="1" dirty="0"/>
              <a:t>Service</a:t>
            </a:r>
          </a:p>
          <a:p>
            <a:pPr algn="l"/>
            <a:endParaRPr lang="fr-FR" b="0" dirty="0">
              <a:solidFill>
                <a:srgbClr val="000000"/>
              </a:solidFill>
              <a:latin typeface="Arial Narrow" panose="020B0606020202030204" pitchFamily="34" charset="0"/>
            </a:endParaRPr>
          </a:p>
        </p:txBody>
      </p:sp>
      <p:sp>
        <p:nvSpPr>
          <p:cNvPr id="6" name="Rectangle 5">
            <a:extLst>
              <a:ext uri="{FF2B5EF4-FFF2-40B4-BE49-F238E27FC236}">
                <a16:creationId xmlns:a16="http://schemas.microsoft.com/office/drawing/2014/main" id="{35A94105-09C5-45AB-A65F-F5A5E2DDC44A}"/>
              </a:ext>
            </a:extLst>
          </p:cNvPr>
          <p:cNvSpPr/>
          <p:nvPr/>
        </p:nvSpPr>
        <p:spPr bwMode="auto">
          <a:xfrm>
            <a:off x="539552" y="2060848"/>
            <a:ext cx="7848872" cy="3277450"/>
          </a:xfrm>
          <a:prstGeom prst="rect">
            <a:avLst/>
          </a:prstGeom>
          <a:solidFill>
            <a:srgbClr val="00206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dirty="0">
              <a:ln>
                <a:noFill/>
              </a:ln>
              <a:solidFill>
                <a:schemeClr val="tx1"/>
              </a:solidFill>
              <a:effectLst/>
              <a:latin typeface="Arial" panose="020B0604020202020204" pitchFamily="34" charset="0"/>
            </a:endParaRPr>
          </a:p>
          <a:p>
            <a:pPr marL="0" marR="0" indent="0" algn="ctr" defTabSz="914400" rtl="0" eaLnBrk="0" fontAlgn="base" latinLnBrk="0" hangingPunct="0">
              <a:lnSpc>
                <a:spcPct val="90000"/>
              </a:lnSpc>
              <a:spcBef>
                <a:spcPct val="0"/>
              </a:spcBef>
              <a:spcAft>
                <a:spcPct val="0"/>
              </a:spcAft>
              <a:buClrTx/>
              <a:buSzTx/>
              <a:buFontTx/>
              <a:buNone/>
              <a:tabLst/>
            </a:pPr>
            <a:endParaRPr lang="fr-FR" dirty="0"/>
          </a:p>
          <a:p>
            <a:pPr marL="0" marR="0" indent="0" algn="ctr" defTabSz="914400" rtl="0" eaLnBrk="0" fontAlgn="base" latinLnBrk="0" hangingPunct="0">
              <a:lnSpc>
                <a:spcPct val="90000"/>
              </a:lnSpc>
              <a:spcBef>
                <a:spcPct val="0"/>
              </a:spcBef>
              <a:spcAft>
                <a:spcPct val="0"/>
              </a:spcAft>
              <a:buClrTx/>
              <a:buSzTx/>
              <a:buFontTx/>
              <a:buNone/>
              <a:tabLst/>
            </a:pPr>
            <a:endParaRPr kumimoji="0" lang="fr-FR" sz="1800" b="1" i="0" u="none" strike="noStrike" cap="none" normalizeH="0" baseline="0" dirty="0">
              <a:ln>
                <a:noFill/>
              </a:ln>
              <a:solidFill>
                <a:schemeClr val="tx1"/>
              </a:solidFill>
              <a:effectLst/>
              <a:latin typeface="Arial" panose="020B0604020202020204" pitchFamily="34" charset="0"/>
            </a:endParaRPr>
          </a:p>
          <a:p>
            <a:pPr marL="0" marR="0" indent="0" algn="ctr" defTabSz="914400" rtl="0" eaLnBrk="0" fontAlgn="base" latinLnBrk="0" hangingPunct="0">
              <a:lnSpc>
                <a:spcPct val="9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panose="020B0604020202020204" pitchFamily="34" charset="0"/>
              </a:rPr>
              <a:t>Chiffre d’affaires</a:t>
            </a:r>
            <a:endParaRPr lang="fr-FR" dirty="0"/>
          </a:p>
          <a:p>
            <a:pPr marL="0" marR="0" indent="0" algn="ctr" defTabSz="914400" rtl="0" eaLnBrk="0" fontAlgn="base" latinLnBrk="0" hangingPunct="0">
              <a:lnSpc>
                <a:spcPct val="9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panose="020B0604020202020204" pitchFamily="34" charset="0"/>
              </a:rPr>
              <a:t>-</a:t>
            </a:r>
            <a:endParaRPr lang="fr-FR" dirty="0"/>
          </a:p>
          <a:p>
            <a:pPr marL="0" marR="0" indent="0" algn="ctr" defTabSz="914400" rtl="0" eaLnBrk="0" fontAlgn="base" latinLnBrk="0" hangingPunct="0">
              <a:lnSpc>
                <a:spcPct val="9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panose="020B0604020202020204" pitchFamily="34" charset="0"/>
              </a:rPr>
              <a:t>Achats</a:t>
            </a:r>
          </a:p>
          <a:p>
            <a:pPr marL="0" marR="0" indent="0" algn="ctr" defTabSz="914400" rtl="0" eaLnBrk="0" fontAlgn="base" latinLnBrk="0" hangingPunct="0">
              <a:lnSpc>
                <a:spcPct val="90000"/>
              </a:lnSpc>
              <a:spcBef>
                <a:spcPct val="0"/>
              </a:spcBef>
              <a:spcAft>
                <a:spcPct val="0"/>
              </a:spcAft>
              <a:buClrTx/>
              <a:buSzTx/>
              <a:buFontTx/>
              <a:buNone/>
              <a:tabLst/>
            </a:pPr>
            <a:r>
              <a:rPr lang="fr-FR" dirty="0"/>
              <a:t>=</a:t>
            </a:r>
          </a:p>
          <a:p>
            <a:pPr marL="0" marR="0" indent="0" algn="ctr" defTabSz="914400" rtl="0" eaLnBrk="0" fontAlgn="base" latinLnBrk="0" hangingPunct="0">
              <a:lnSpc>
                <a:spcPct val="9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panose="020B0604020202020204" pitchFamily="34" charset="0"/>
              </a:rPr>
              <a:t>Marge brute</a:t>
            </a:r>
          </a:p>
        </p:txBody>
      </p:sp>
      <p:sp>
        <p:nvSpPr>
          <p:cNvPr id="7" name="Titre 1">
            <a:extLst>
              <a:ext uri="{FF2B5EF4-FFF2-40B4-BE49-F238E27FC236}">
                <a16:creationId xmlns:a16="http://schemas.microsoft.com/office/drawing/2014/main" id="{653702C8-7C04-40DA-99CA-822D15B963C1}"/>
              </a:ext>
            </a:extLst>
          </p:cNvPr>
          <p:cNvSpPr txBox="1">
            <a:spLocks/>
          </p:cNvSpPr>
          <p:nvPr/>
        </p:nvSpPr>
        <p:spPr>
          <a:xfrm>
            <a:off x="1547664" y="719920"/>
            <a:ext cx="7239000" cy="457200"/>
          </a:xfrm>
          <a:prstGeom prst="rect">
            <a:avLst/>
          </a:prstGeom>
        </p:spPr>
        <p:txBody>
          <a:bodyPr/>
          <a:lstStyle>
            <a:lvl1pPr algn="r" rtl="0" eaLnBrk="0" fontAlgn="base" hangingPunct="0">
              <a:lnSpc>
                <a:spcPct val="90000"/>
              </a:lnSpc>
              <a:spcBef>
                <a:spcPct val="0"/>
              </a:spcBef>
              <a:spcAft>
                <a:spcPct val="0"/>
              </a:spcAft>
              <a:defRPr sz="2800" b="1" kern="1200">
                <a:solidFill>
                  <a:schemeClr val="accent2"/>
                </a:solidFill>
                <a:latin typeface="+mj-lt"/>
                <a:ea typeface="+mj-ea"/>
                <a:cs typeface="+mj-cs"/>
              </a:defRPr>
            </a:lvl1pPr>
            <a:lvl2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2pPr>
            <a:lvl3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3pPr>
            <a:lvl4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4pPr>
            <a:lvl5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5pPr>
            <a:lvl6pPr marL="4572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6pPr>
            <a:lvl7pPr marL="9144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7pPr>
            <a:lvl8pPr marL="13716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8pPr>
            <a:lvl9pPr marL="18288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9pPr>
          </a:lstStyle>
          <a:p>
            <a:r>
              <a:rPr lang="fr-FR" altLang="fr-FR" dirty="0">
                <a:solidFill>
                  <a:srgbClr val="00B050"/>
                </a:solidFill>
              </a:rPr>
              <a:t>La contribution financière</a:t>
            </a:r>
            <a:endParaRPr lang="fr-FR" dirty="0">
              <a:solidFill>
                <a:srgbClr val="00B050"/>
              </a:solidFill>
            </a:endParaRPr>
          </a:p>
        </p:txBody>
      </p:sp>
    </p:spTree>
    <p:extLst>
      <p:ext uri="{BB962C8B-B14F-4D97-AF65-F5344CB8AC3E}">
        <p14:creationId xmlns:p14="http://schemas.microsoft.com/office/powerpoint/2010/main" val="39802694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899D4B7-C414-44D2-9283-82995239F643}"/>
              </a:ext>
            </a:extLst>
          </p:cNvPr>
          <p:cNvSpPr txBox="1"/>
          <p:nvPr/>
        </p:nvSpPr>
        <p:spPr>
          <a:xfrm>
            <a:off x="344488" y="1519701"/>
            <a:ext cx="1605407" cy="757130"/>
          </a:xfrm>
          <a:prstGeom prst="rect">
            <a:avLst/>
          </a:prstGeom>
          <a:noFill/>
        </p:spPr>
        <p:txBody>
          <a:bodyPr wrap="square" rtlCol="0">
            <a:spAutoFit/>
          </a:bodyPr>
          <a:lstStyle/>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p>
        </p:txBody>
      </p:sp>
      <p:pic>
        <p:nvPicPr>
          <p:cNvPr id="3074" name="Picture 2" descr="Timbre à valeur ajoutée illustration stock. Illustration du gris - 83602342">
            <a:extLst>
              <a:ext uri="{FF2B5EF4-FFF2-40B4-BE49-F238E27FC236}">
                <a16:creationId xmlns:a16="http://schemas.microsoft.com/office/drawing/2014/main" id="{D2A9A2B0-8813-4B21-A602-8B23537DF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708920"/>
            <a:ext cx="2204864" cy="2204864"/>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F53845C5-6AEB-4CF6-AF49-20E5AF6DD34A}"/>
              </a:ext>
            </a:extLst>
          </p:cNvPr>
          <p:cNvSpPr>
            <a:spLocks noGrp="1"/>
          </p:cNvSpPr>
          <p:nvPr>
            <p:ph type="title"/>
          </p:nvPr>
        </p:nvSpPr>
        <p:spPr>
          <a:xfrm>
            <a:off x="1331640" y="764704"/>
            <a:ext cx="7239000" cy="457200"/>
          </a:xfrm>
        </p:spPr>
        <p:txBody>
          <a:bodyPr/>
          <a:lstStyle/>
          <a:p>
            <a:r>
              <a:rPr lang="fr-FR" dirty="0">
                <a:solidFill>
                  <a:srgbClr val="00B050"/>
                </a:solidFill>
              </a:rPr>
              <a:t>2- Mesurer la création de valeur</a:t>
            </a:r>
          </a:p>
        </p:txBody>
      </p:sp>
    </p:spTree>
    <p:extLst>
      <p:ext uri="{BB962C8B-B14F-4D97-AF65-F5344CB8AC3E}">
        <p14:creationId xmlns:p14="http://schemas.microsoft.com/office/powerpoint/2010/main" val="159287261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899D4B7-C414-44D2-9283-82995239F643}"/>
              </a:ext>
            </a:extLst>
          </p:cNvPr>
          <p:cNvSpPr txBox="1"/>
          <p:nvPr/>
        </p:nvSpPr>
        <p:spPr>
          <a:xfrm>
            <a:off x="344488" y="1519701"/>
            <a:ext cx="1605407" cy="757130"/>
          </a:xfrm>
          <a:prstGeom prst="rect">
            <a:avLst/>
          </a:prstGeom>
          <a:noFill/>
        </p:spPr>
        <p:txBody>
          <a:bodyPr wrap="square" rtlCol="0">
            <a:spAutoFit/>
          </a:bodyPr>
          <a:lstStyle/>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p>
        </p:txBody>
      </p:sp>
      <p:pic>
        <p:nvPicPr>
          <p:cNvPr id="4098" name="Picture 2" descr="BGE Ille-et-Vilaine - La Taxe sur la Valeur Ajoutée, qu'est-ce que c'est ?  | Facebook">
            <a:extLst>
              <a:ext uri="{FF2B5EF4-FFF2-40B4-BE49-F238E27FC236}">
                <a16:creationId xmlns:a16="http://schemas.microsoft.com/office/drawing/2014/main" id="{5AB1F23F-D637-4F1F-9AB5-BA12C6007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622380"/>
            <a:ext cx="3240360" cy="2174772"/>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a:extLst>
              <a:ext uri="{FF2B5EF4-FFF2-40B4-BE49-F238E27FC236}">
                <a16:creationId xmlns:a16="http://schemas.microsoft.com/office/drawing/2014/main" id="{09DF69D6-7D3B-4C54-8186-E7177CD20322}"/>
              </a:ext>
            </a:extLst>
          </p:cNvPr>
          <p:cNvSpPr txBox="1">
            <a:spLocks/>
          </p:cNvSpPr>
          <p:nvPr/>
        </p:nvSpPr>
        <p:spPr>
          <a:xfrm>
            <a:off x="1259632" y="548680"/>
            <a:ext cx="7239000" cy="457200"/>
          </a:xfrm>
          <a:prstGeom prst="rect">
            <a:avLst/>
          </a:prstGeom>
        </p:spPr>
        <p:txBody>
          <a:bodyPr/>
          <a:lstStyle>
            <a:lvl1pPr algn="r" rtl="0" eaLnBrk="0" fontAlgn="base" hangingPunct="0">
              <a:lnSpc>
                <a:spcPct val="90000"/>
              </a:lnSpc>
              <a:spcBef>
                <a:spcPct val="0"/>
              </a:spcBef>
              <a:spcAft>
                <a:spcPct val="0"/>
              </a:spcAft>
              <a:defRPr sz="2800" b="1" kern="1200">
                <a:solidFill>
                  <a:schemeClr val="accent2"/>
                </a:solidFill>
                <a:latin typeface="+mj-lt"/>
                <a:ea typeface="+mj-ea"/>
                <a:cs typeface="+mj-cs"/>
              </a:defRPr>
            </a:lvl1pPr>
            <a:lvl2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2pPr>
            <a:lvl3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3pPr>
            <a:lvl4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4pPr>
            <a:lvl5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5pPr>
            <a:lvl6pPr marL="4572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6pPr>
            <a:lvl7pPr marL="9144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7pPr>
            <a:lvl8pPr marL="13716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8pPr>
            <a:lvl9pPr marL="18288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9pPr>
          </a:lstStyle>
          <a:p>
            <a:r>
              <a:rPr lang="fr-FR" dirty="0">
                <a:solidFill>
                  <a:srgbClr val="00B050"/>
                </a:solidFill>
                <a:latin typeface="Arial" panose="020B0604020202020204" pitchFamily="34" charset="0"/>
                <a:cs typeface="Arial" panose="020B0604020202020204" pitchFamily="34" charset="0"/>
              </a:rPr>
              <a:t>Mesurer la création de valeur</a:t>
            </a:r>
          </a:p>
        </p:txBody>
      </p:sp>
    </p:spTree>
    <p:extLst>
      <p:ext uri="{BB962C8B-B14F-4D97-AF65-F5344CB8AC3E}">
        <p14:creationId xmlns:p14="http://schemas.microsoft.com/office/powerpoint/2010/main" val="306348630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899D4B7-C414-44D2-9283-82995239F643}"/>
              </a:ext>
            </a:extLst>
          </p:cNvPr>
          <p:cNvSpPr txBox="1"/>
          <p:nvPr/>
        </p:nvSpPr>
        <p:spPr>
          <a:xfrm>
            <a:off x="344488" y="1519701"/>
            <a:ext cx="1605407" cy="757130"/>
          </a:xfrm>
          <a:prstGeom prst="rect">
            <a:avLst/>
          </a:prstGeom>
          <a:noFill/>
        </p:spPr>
        <p:txBody>
          <a:bodyPr wrap="square" rtlCol="0">
            <a:spAutoFit/>
          </a:bodyPr>
          <a:lstStyle/>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p>
        </p:txBody>
      </p:sp>
      <p:sp>
        <p:nvSpPr>
          <p:cNvPr id="4" name="ZoneTexte 3">
            <a:extLst>
              <a:ext uri="{FF2B5EF4-FFF2-40B4-BE49-F238E27FC236}">
                <a16:creationId xmlns:a16="http://schemas.microsoft.com/office/drawing/2014/main" id="{B612070C-82C2-4AE3-9AE7-25FD4E112F4F}"/>
              </a:ext>
            </a:extLst>
          </p:cNvPr>
          <p:cNvSpPr txBox="1"/>
          <p:nvPr/>
        </p:nvSpPr>
        <p:spPr>
          <a:xfrm>
            <a:off x="251521" y="1340768"/>
            <a:ext cx="8892479" cy="2336024"/>
          </a:xfrm>
          <a:prstGeom prst="rect">
            <a:avLst/>
          </a:prstGeom>
          <a:noFill/>
        </p:spPr>
        <p:txBody>
          <a:bodyPr wrap="square" rtlCol="0">
            <a:spAutoFit/>
          </a:bodyPr>
          <a:lstStyle/>
          <a:p>
            <a:pPr marL="285750" indent="-285750" algn="l">
              <a:buFont typeface="Arial" panose="020B0604020202020204" pitchFamily="34" charset="0"/>
              <a:buChar char="•"/>
            </a:pPr>
            <a:endParaRPr lang="fr-FR" b="0" dirty="0">
              <a:solidFill>
                <a:srgbClr val="000000"/>
              </a:solidFill>
              <a:latin typeface="Arial Narrow" panose="020B0606020202030204" pitchFamily="34" charset="0"/>
            </a:endParaRPr>
          </a:p>
          <a:p>
            <a:pPr algn="l"/>
            <a:r>
              <a:rPr lang="fr-FR" b="0" dirty="0">
                <a:solidFill>
                  <a:srgbClr val="000000"/>
                </a:solidFill>
                <a:latin typeface="Arial Narrow" panose="020B0606020202030204" pitchFamily="34" charset="0"/>
              </a:rPr>
              <a:t>                                            </a:t>
            </a:r>
          </a:p>
          <a:p>
            <a:pPr algn="l"/>
            <a:endParaRPr lang="fr-FR" b="0" dirty="0">
              <a:solidFill>
                <a:srgbClr val="000000"/>
              </a:solidFill>
              <a:latin typeface="Arial Narrow" panose="020B0606020202030204" pitchFamily="34" charset="0"/>
            </a:endParaRPr>
          </a:p>
          <a:p>
            <a:pPr algn="l"/>
            <a:r>
              <a:rPr lang="fr-FR" b="0" dirty="0">
                <a:solidFill>
                  <a:srgbClr val="000000"/>
                </a:solidFill>
                <a:latin typeface="Arial Narrow" panose="020B0606020202030204" pitchFamily="34" charset="0"/>
              </a:rPr>
              <a:t>      </a:t>
            </a:r>
          </a:p>
          <a:p>
            <a:pPr algn="l"/>
            <a:endParaRPr lang="fr-FR" b="0" dirty="0">
              <a:solidFill>
                <a:srgbClr val="000000"/>
              </a:solidFill>
              <a:latin typeface="Arial Narrow" panose="020B0606020202030204" pitchFamily="34" charset="0"/>
            </a:endParaRPr>
          </a:p>
          <a:p>
            <a:pPr algn="l"/>
            <a:endParaRPr lang="fr-FR" b="0" dirty="0">
              <a:solidFill>
                <a:srgbClr val="000000"/>
              </a:solidFill>
              <a:latin typeface="Arial Narrow" panose="020B0606020202030204" pitchFamily="34" charset="0"/>
            </a:endParaRPr>
          </a:p>
          <a:p>
            <a:pPr algn="l"/>
            <a:r>
              <a:rPr lang="fr-FR" b="0" dirty="0">
                <a:solidFill>
                  <a:srgbClr val="000000"/>
                </a:solidFill>
                <a:latin typeface="Arial Narrow" panose="020B0606020202030204" pitchFamily="34" charset="0"/>
              </a:rPr>
              <a:t>      </a:t>
            </a:r>
          </a:p>
          <a:p>
            <a:pPr algn="l"/>
            <a:r>
              <a:rPr lang="fr-FR" b="0" dirty="0">
                <a:solidFill>
                  <a:srgbClr val="000000"/>
                </a:solidFill>
                <a:latin typeface="Arial Narrow" panose="020B0606020202030204" pitchFamily="34" charset="0"/>
              </a:rPr>
              <a:t>      </a:t>
            </a:r>
            <a:r>
              <a:rPr lang="fr-FR" b="1" dirty="0"/>
              <a:t>Service</a:t>
            </a:r>
          </a:p>
          <a:p>
            <a:pPr algn="l"/>
            <a:endParaRPr lang="fr-FR" b="0" dirty="0">
              <a:solidFill>
                <a:srgbClr val="000000"/>
              </a:solidFill>
              <a:latin typeface="Arial Narrow" panose="020B0606020202030204" pitchFamily="34" charset="0"/>
            </a:endParaRPr>
          </a:p>
        </p:txBody>
      </p:sp>
      <p:grpSp>
        <p:nvGrpSpPr>
          <p:cNvPr id="7" name="object 7">
            <a:extLst>
              <a:ext uri="{FF2B5EF4-FFF2-40B4-BE49-F238E27FC236}">
                <a16:creationId xmlns:a16="http://schemas.microsoft.com/office/drawing/2014/main" id="{4F0E82D9-1584-424E-8462-565D0D99D6A5}"/>
              </a:ext>
            </a:extLst>
          </p:cNvPr>
          <p:cNvGrpSpPr/>
          <p:nvPr/>
        </p:nvGrpSpPr>
        <p:grpSpPr>
          <a:xfrm>
            <a:off x="1207349" y="1868755"/>
            <a:ext cx="7325092" cy="4369671"/>
            <a:chOff x="6073291" y="1868756"/>
            <a:chExt cx="4026535" cy="4076700"/>
          </a:xfrm>
        </p:grpSpPr>
        <p:sp>
          <p:nvSpPr>
            <p:cNvPr id="8" name="object 8">
              <a:extLst>
                <a:ext uri="{FF2B5EF4-FFF2-40B4-BE49-F238E27FC236}">
                  <a16:creationId xmlns:a16="http://schemas.microsoft.com/office/drawing/2014/main" id="{D0B19EC3-B5F7-476A-A597-2C8C1F2802F6}"/>
                </a:ext>
              </a:extLst>
            </p:cNvPr>
            <p:cNvSpPr/>
            <p:nvPr/>
          </p:nvSpPr>
          <p:spPr>
            <a:xfrm>
              <a:off x="6073291" y="1868756"/>
              <a:ext cx="2753475" cy="4076572"/>
            </a:xfrm>
            <a:prstGeom prst="rect">
              <a:avLst/>
            </a:prstGeom>
            <a:blipFill>
              <a:blip r:embed="rId3"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EB241689-05D9-4321-80F4-2103AFF55A33}"/>
                </a:ext>
              </a:extLst>
            </p:cNvPr>
            <p:cNvSpPr/>
            <p:nvPr/>
          </p:nvSpPr>
          <p:spPr>
            <a:xfrm>
              <a:off x="8782827" y="4327656"/>
              <a:ext cx="1316736" cy="612648"/>
            </a:xfrm>
            <a:prstGeom prst="rect">
              <a:avLst/>
            </a:prstGeom>
            <a:blipFill>
              <a:blip r:embed="rId4" cstate="print"/>
              <a:stretch>
                <a:fillRect/>
              </a:stretch>
            </a:blipFill>
          </p:spPr>
          <p:txBody>
            <a:bodyPr wrap="square" lIns="0" tIns="0" rIns="0" bIns="0" rtlCol="0"/>
            <a:lstStyle/>
            <a:p>
              <a:endParaRPr/>
            </a:p>
          </p:txBody>
        </p:sp>
        <p:sp>
          <p:nvSpPr>
            <p:cNvPr id="10" name="object 10">
              <a:extLst>
                <a:ext uri="{FF2B5EF4-FFF2-40B4-BE49-F238E27FC236}">
                  <a16:creationId xmlns:a16="http://schemas.microsoft.com/office/drawing/2014/main" id="{6DE60312-0CC2-4C0E-8433-0B8767D9F6FF}"/>
                </a:ext>
              </a:extLst>
            </p:cNvPr>
            <p:cNvSpPr/>
            <p:nvPr/>
          </p:nvSpPr>
          <p:spPr>
            <a:xfrm>
              <a:off x="9015120" y="5075649"/>
              <a:ext cx="980520" cy="374255"/>
            </a:xfrm>
            <a:prstGeom prst="rect">
              <a:avLst/>
            </a:prstGeom>
            <a:blipFill>
              <a:blip r:embed="rId5" cstate="print"/>
              <a:stretch>
                <a:fillRect/>
              </a:stretch>
            </a:blipFill>
          </p:spPr>
          <p:txBody>
            <a:bodyPr wrap="square" lIns="0" tIns="0" rIns="0" bIns="0" rtlCol="0"/>
            <a:lstStyle/>
            <a:p>
              <a:endParaRPr/>
            </a:p>
          </p:txBody>
        </p:sp>
      </p:grpSp>
      <p:sp>
        <p:nvSpPr>
          <p:cNvPr id="5" name="Titre 4">
            <a:extLst>
              <a:ext uri="{FF2B5EF4-FFF2-40B4-BE49-F238E27FC236}">
                <a16:creationId xmlns:a16="http://schemas.microsoft.com/office/drawing/2014/main" id="{E2E03862-4029-4995-8A6A-47479714BE4D}"/>
              </a:ext>
            </a:extLst>
          </p:cNvPr>
          <p:cNvSpPr>
            <a:spLocks noGrp="1"/>
          </p:cNvSpPr>
          <p:nvPr>
            <p:ph type="title"/>
          </p:nvPr>
        </p:nvSpPr>
        <p:spPr>
          <a:xfrm>
            <a:off x="344488" y="619711"/>
            <a:ext cx="8298160" cy="757129"/>
          </a:xfrm>
        </p:spPr>
        <p:txBody>
          <a:bodyPr/>
          <a:lstStyle/>
          <a:p>
            <a:r>
              <a:rPr lang="fr-FR" dirty="0">
                <a:solidFill>
                  <a:srgbClr val="00B050"/>
                </a:solidFill>
              </a:rPr>
              <a:t>3 - La contribution RSE</a:t>
            </a:r>
            <a:br>
              <a:rPr lang="fr-FR" dirty="0">
                <a:solidFill>
                  <a:srgbClr val="00B050"/>
                </a:solidFill>
              </a:rPr>
            </a:br>
            <a:r>
              <a:rPr lang="fr-FR" dirty="0">
                <a:solidFill>
                  <a:srgbClr val="00B050"/>
                </a:solidFill>
              </a:rPr>
              <a:t>(responsabilité sociale et environnementale)</a:t>
            </a:r>
          </a:p>
        </p:txBody>
      </p:sp>
    </p:spTree>
    <p:extLst>
      <p:ext uri="{BB962C8B-B14F-4D97-AF65-F5344CB8AC3E}">
        <p14:creationId xmlns:p14="http://schemas.microsoft.com/office/powerpoint/2010/main" val="377216027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a:extLst>
              <a:ext uri="{FF2B5EF4-FFF2-40B4-BE49-F238E27FC236}">
                <a16:creationId xmlns:a16="http://schemas.microsoft.com/office/drawing/2014/main" id="{7673A7DD-EC17-44F4-B72D-26AF13ADEF00}"/>
              </a:ext>
            </a:extLst>
          </p:cNvPr>
          <p:cNvGrpSpPr>
            <a:grpSpLocks/>
          </p:cNvGrpSpPr>
          <p:nvPr>
            <p:custDataLst>
              <p:tags r:id="rId1"/>
            </p:custDataLst>
          </p:nvPr>
        </p:nvGrpSpPr>
        <p:grpSpPr bwMode="auto">
          <a:xfrm>
            <a:off x="30260" y="1123744"/>
            <a:ext cx="8963634" cy="3555693"/>
            <a:chOff x="21" y="572"/>
            <a:chExt cx="5649" cy="2449"/>
          </a:xfrm>
        </p:grpSpPr>
        <p:sp>
          <p:nvSpPr>
            <p:cNvPr id="7198" name="Line 3">
              <a:extLst>
                <a:ext uri="{FF2B5EF4-FFF2-40B4-BE49-F238E27FC236}">
                  <a16:creationId xmlns:a16="http://schemas.microsoft.com/office/drawing/2014/main" id="{6FD3A831-D582-4F5B-BEA6-144EB8BF0EAF}"/>
                </a:ext>
              </a:extLst>
            </p:cNvPr>
            <p:cNvSpPr>
              <a:spLocks noChangeShapeType="1"/>
            </p:cNvSpPr>
            <p:nvPr/>
          </p:nvSpPr>
          <p:spPr bwMode="auto">
            <a:xfrm>
              <a:off x="407" y="890"/>
              <a:ext cx="5263" cy="0"/>
            </a:xfrm>
            <a:prstGeom prst="line">
              <a:avLst/>
            </a:prstGeom>
            <a:noFill/>
            <a:ln w="12700">
              <a:solidFill>
                <a:srgbClr val="808080"/>
              </a:solidFill>
              <a:round/>
              <a:headEnd/>
              <a:tailEnd type="triangle" w="med" len="med"/>
            </a:ln>
            <a:extLst>
              <a:ext uri="{909E8E84-426E-40DD-AFC4-6F175D3DCCD1}">
                <a14:hiddenFill xmlns:a14="http://schemas.microsoft.com/office/drawing/2010/main">
                  <a:noFill/>
                </a14:hiddenFill>
              </a:ext>
            </a:extLst>
          </p:spPr>
          <p:txBody>
            <a:bodyPr>
              <a:spAutoFit/>
            </a:bodyPr>
            <a:lstStyle/>
            <a:p>
              <a:pPr algn="l" defTabSz="792236">
                <a:lnSpc>
                  <a:spcPct val="100000"/>
                </a:lnSpc>
              </a:pPr>
              <a:endParaRPr lang="fr-FR" sz="2000" b="0" dirty="0">
                <a:latin typeface="+mj-lt"/>
                <a:ea typeface="ＭＳ Ｐゴシック" panose="020B0600070205080204" pitchFamily="34" charset="-128"/>
              </a:endParaRPr>
            </a:p>
          </p:txBody>
        </p:sp>
        <p:sp>
          <p:nvSpPr>
            <p:cNvPr id="7199" name="Rectangle 6">
              <a:extLst>
                <a:ext uri="{FF2B5EF4-FFF2-40B4-BE49-F238E27FC236}">
                  <a16:creationId xmlns:a16="http://schemas.microsoft.com/office/drawing/2014/main" id="{9ABE402C-DE2D-4D47-B6AB-BEDF87A63A1D}"/>
                </a:ext>
              </a:extLst>
            </p:cNvPr>
            <p:cNvSpPr>
              <a:spLocks noChangeArrowheads="1"/>
            </p:cNvSpPr>
            <p:nvPr/>
          </p:nvSpPr>
          <p:spPr bwMode="auto">
            <a:xfrm>
              <a:off x="704" y="787"/>
              <a:ext cx="116" cy="284"/>
            </a:xfrm>
            <a:prstGeom prst="rect">
              <a:avLst/>
            </a:prstGeom>
            <a:solidFill>
              <a:schemeClr val="hlink"/>
            </a:solidFill>
            <a:ln w="12700">
              <a:solidFill>
                <a:srgbClr val="808080"/>
              </a:solidFill>
              <a:miter lim="800000"/>
              <a:headEnd/>
              <a:tailEnd/>
            </a:ln>
          </p:spPr>
          <p:txBody>
            <a:bodyPr wrap="none"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00" b="0" dirty="0">
                <a:solidFill>
                  <a:srgbClr val="000000"/>
                </a:solidFill>
                <a:latin typeface="+mj-lt"/>
              </a:endParaRPr>
            </a:p>
          </p:txBody>
        </p:sp>
        <p:sp>
          <p:nvSpPr>
            <p:cNvPr id="7200" name="Text Box 9">
              <a:extLst>
                <a:ext uri="{FF2B5EF4-FFF2-40B4-BE49-F238E27FC236}">
                  <a16:creationId xmlns:a16="http://schemas.microsoft.com/office/drawing/2014/main" id="{D4B1EA27-47FD-450D-82CC-E0C57017FDB8}"/>
                </a:ext>
              </a:extLst>
            </p:cNvPr>
            <p:cNvSpPr txBox="1">
              <a:spLocks noChangeArrowheads="1"/>
            </p:cNvSpPr>
            <p:nvPr/>
          </p:nvSpPr>
          <p:spPr bwMode="auto">
            <a:xfrm>
              <a:off x="582" y="572"/>
              <a:ext cx="33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1968</a:t>
              </a:r>
            </a:p>
          </p:txBody>
        </p:sp>
        <p:sp>
          <p:nvSpPr>
            <p:cNvPr id="7201" name="Text Box 14">
              <a:extLst>
                <a:ext uri="{FF2B5EF4-FFF2-40B4-BE49-F238E27FC236}">
                  <a16:creationId xmlns:a16="http://schemas.microsoft.com/office/drawing/2014/main" id="{FC02DF28-BC94-4F5F-8EA1-E414190D99E2}"/>
                </a:ext>
              </a:extLst>
            </p:cNvPr>
            <p:cNvSpPr txBox="1">
              <a:spLocks noChangeArrowheads="1"/>
            </p:cNvSpPr>
            <p:nvPr/>
          </p:nvSpPr>
          <p:spPr bwMode="auto">
            <a:xfrm>
              <a:off x="302" y="1061"/>
              <a:ext cx="73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333399"/>
                  </a:solidFill>
                  <a:latin typeface="+mj-lt"/>
                </a:rPr>
                <a:t>Fondation du</a:t>
              </a:r>
              <a:br>
                <a:rPr lang="fr-FR" altLang="fr-FR" sz="1200" b="0" dirty="0">
                  <a:solidFill>
                    <a:srgbClr val="333399"/>
                  </a:solidFill>
                  <a:latin typeface="+mj-lt"/>
                </a:rPr>
              </a:br>
              <a:r>
                <a:rPr lang="fr-FR" altLang="fr-FR" sz="1200" b="0" dirty="0">
                  <a:solidFill>
                    <a:srgbClr val="333399"/>
                  </a:solidFill>
                  <a:latin typeface="+mj-lt"/>
                </a:rPr>
                <a:t>Club de Rome</a:t>
              </a:r>
            </a:p>
          </p:txBody>
        </p:sp>
        <p:sp>
          <p:nvSpPr>
            <p:cNvPr id="7202" name="Text Box 27">
              <a:extLst>
                <a:ext uri="{FF2B5EF4-FFF2-40B4-BE49-F238E27FC236}">
                  <a16:creationId xmlns:a16="http://schemas.microsoft.com/office/drawing/2014/main" id="{DDC0D152-8544-4720-8F11-84868B49B02E}"/>
                </a:ext>
              </a:extLst>
            </p:cNvPr>
            <p:cNvSpPr txBox="1">
              <a:spLocks noChangeArrowheads="1"/>
            </p:cNvSpPr>
            <p:nvPr/>
          </p:nvSpPr>
          <p:spPr bwMode="auto">
            <a:xfrm>
              <a:off x="21" y="2449"/>
              <a:ext cx="1389"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202744" rIns="15596">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
                  <a:srgbClr val="FF6600"/>
                </a:buClr>
                <a:buSzTx/>
                <a:buNone/>
              </a:pPr>
              <a:r>
                <a:rPr lang="fr-FR" altLang="fr-FR" sz="1200" b="0" dirty="0">
                  <a:solidFill>
                    <a:srgbClr val="000000"/>
                  </a:solidFill>
                  <a:latin typeface="+mj-lt"/>
                </a:rPr>
                <a:t>Travail sur les </a:t>
              </a:r>
              <a:r>
                <a:rPr lang="fr-FR" altLang="fr-FR" sz="1200" b="0" dirty="0">
                  <a:solidFill>
                    <a:srgbClr val="FF3300"/>
                  </a:solidFill>
                  <a:latin typeface="+mj-lt"/>
                </a:rPr>
                <a:t>limites de la croissance</a:t>
              </a:r>
              <a:r>
                <a:rPr lang="fr-FR" altLang="fr-FR" sz="1200" b="0" dirty="0">
                  <a:solidFill>
                    <a:srgbClr val="000000"/>
                  </a:solidFill>
                  <a:latin typeface="+mj-lt"/>
                </a:rPr>
                <a:t> dues à la pollution et à la pénurie des ressources naturelles.</a:t>
              </a:r>
            </a:p>
          </p:txBody>
        </p:sp>
        <p:cxnSp>
          <p:nvCxnSpPr>
            <p:cNvPr id="7203" name="AutoShape 28">
              <a:extLst>
                <a:ext uri="{FF2B5EF4-FFF2-40B4-BE49-F238E27FC236}">
                  <a16:creationId xmlns:a16="http://schemas.microsoft.com/office/drawing/2014/main" id="{EB4ABCF8-0DE3-4EC0-BEFF-1E793074D90A}"/>
                </a:ext>
              </a:extLst>
            </p:cNvPr>
            <p:cNvCxnSpPr>
              <a:cxnSpLocks noChangeShapeType="1"/>
              <a:stCxn id="7202" idx="0"/>
              <a:endCxn id="7201" idx="2"/>
            </p:cNvCxnSpPr>
            <p:nvPr/>
          </p:nvCxnSpPr>
          <p:spPr bwMode="auto">
            <a:xfrm rot="16200000" flipV="1">
              <a:off x="157" y="1891"/>
              <a:ext cx="1070" cy="46"/>
            </a:xfrm>
            <a:prstGeom prst="bentConnector3">
              <a:avLst>
                <a:gd name="adj1" fmla="val 50000"/>
              </a:avLst>
            </a:prstGeom>
            <a:noFill/>
            <a:ln w="19050">
              <a:solidFill>
                <a:srgbClr val="808080"/>
              </a:solidFill>
              <a:prstDash val="lgDash"/>
              <a:miter lim="800000"/>
              <a:headEnd/>
              <a:tailEnd type="triangle" w="med" len="med"/>
            </a:ln>
            <a:extLst>
              <a:ext uri="{909E8E84-426E-40DD-AFC4-6F175D3DCCD1}">
                <a14:hiddenFill xmlns:a14="http://schemas.microsoft.com/office/drawing/2010/main">
                  <a:noFill/>
                </a14:hiddenFill>
              </a:ext>
            </a:extLst>
          </p:spPr>
        </p:cxnSp>
      </p:grpSp>
      <p:sp>
        <p:nvSpPr>
          <p:cNvPr id="7171" name="Rectangle 30">
            <a:extLst>
              <a:ext uri="{FF2B5EF4-FFF2-40B4-BE49-F238E27FC236}">
                <a16:creationId xmlns:a16="http://schemas.microsoft.com/office/drawing/2014/main" id="{E1A58A0D-8148-4816-B181-651487533A45}"/>
              </a:ext>
            </a:extLst>
          </p:cNvPr>
          <p:cNvSpPr>
            <a:spLocks noGrp="1" noChangeArrowheads="1"/>
          </p:cNvSpPr>
          <p:nvPr>
            <p:ph type="title" idx="4294967295"/>
            <p:custDataLst>
              <p:tags r:id="rId2"/>
            </p:custDataLst>
          </p:nvPr>
        </p:nvSpPr>
        <p:spPr>
          <a:xfrm>
            <a:off x="177434" y="581816"/>
            <a:ext cx="8966566" cy="396130"/>
          </a:xfrm>
          <a:prstGeom prst="rect">
            <a:avLst/>
          </a:prstGeom>
        </p:spPr>
        <p:txBody>
          <a:bodyPr/>
          <a:lstStyle/>
          <a:p>
            <a:pPr algn="r">
              <a:lnSpc>
                <a:spcPct val="90000"/>
              </a:lnSpc>
            </a:pPr>
            <a:r>
              <a:rPr lang="fr-FR" altLang="fr-FR" sz="2800" b="1" dirty="0">
                <a:solidFill>
                  <a:srgbClr val="00AE00"/>
                </a:solidFill>
                <a:ea typeface="+mj-ea"/>
                <a:cs typeface="+mj-cs"/>
              </a:rPr>
              <a:t>Des repères-clé</a:t>
            </a:r>
          </a:p>
        </p:txBody>
      </p:sp>
      <p:grpSp>
        <p:nvGrpSpPr>
          <p:cNvPr id="3" name="Group 34">
            <a:extLst>
              <a:ext uri="{FF2B5EF4-FFF2-40B4-BE49-F238E27FC236}">
                <a16:creationId xmlns:a16="http://schemas.microsoft.com/office/drawing/2014/main" id="{3424AB01-77E1-44B1-A9D6-58127BC8881B}"/>
              </a:ext>
            </a:extLst>
          </p:cNvPr>
          <p:cNvGrpSpPr>
            <a:grpSpLocks/>
          </p:cNvGrpSpPr>
          <p:nvPr>
            <p:custDataLst>
              <p:tags r:id="rId3"/>
            </p:custDataLst>
          </p:nvPr>
        </p:nvGrpSpPr>
        <p:grpSpPr bwMode="auto">
          <a:xfrm>
            <a:off x="2837556" y="1097611"/>
            <a:ext cx="3361603" cy="3763313"/>
            <a:chOff x="1936" y="554"/>
            <a:chExt cx="2294" cy="2592"/>
          </a:xfrm>
        </p:grpSpPr>
        <p:sp>
          <p:nvSpPr>
            <p:cNvPr id="7193" name="Rectangle 7">
              <a:extLst>
                <a:ext uri="{FF2B5EF4-FFF2-40B4-BE49-F238E27FC236}">
                  <a16:creationId xmlns:a16="http://schemas.microsoft.com/office/drawing/2014/main" id="{4C7D1782-EC20-4054-998C-1AC6424482A0}"/>
                </a:ext>
              </a:extLst>
            </p:cNvPr>
            <p:cNvSpPr>
              <a:spLocks noChangeArrowheads="1"/>
            </p:cNvSpPr>
            <p:nvPr/>
          </p:nvSpPr>
          <p:spPr bwMode="auto">
            <a:xfrm>
              <a:off x="3580" y="787"/>
              <a:ext cx="126" cy="284"/>
            </a:xfrm>
            <a:prstGeom prst="rect">
              <a:avLst/>
            </a:prstGeom>
            <a:solidFill>
              <a:schemeClr val="tx2"/>
            </a:solidFill>
            <a:ln w="12700">
              <a:solidFill>
                <a:srgbClr val="808080"/>
              </a:solidFill>
              <a:miter lim="800000"/>
              <a:headEnd/>
              <a:tailEnd/>
            </a:ln>
          </p:spPr>
          <p:txBody>
            <a:bodyPr wrap="none"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00" b="0" dirty="0">
                <a:solidFill>
                  <a:srgbClr val="000000"/>
                </a:solidFill>
                <a:latin typeface="+mj-lt"/>
              </a:endParaRPr>
            </a:p>
          </p:txBody>
        </p:sp>
        <p:sp>
          <p:nvSpPr>
            <p:cNvPr id="7194" name="Text Box 11">
              <a:extLst>
                <a:ext uri="{FF2B5EF4-FFF2-40B4-BE49-F238E27FC236}">
                  <a16:creationId xmlns:a16="http://schemas.microsoft.com/office/drawing/2014/main" id="{C9A06C64-7D38-4444-906B-F70D29D546D1}"/>
                </a:ext>
              </a:extLst>
            </p:cNvPr>
            <p:cNvSpPr txBox="1">
              <a:spLocks noChangeArrowheads="1"/>
            </p:cNvSpPr>
            <p:nvPr/>
          </p:nvSpPr>
          <p:spPr bwMode="auto">
            <a:xfrm>
              <a:off x="3400" y="554"/>
              <a:ext cx="35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1992</a:t>
              </a:r>
            </a:p>
          </p:txBody>
        </p:sp>
        <p:sp>
          <p:nvSpPr>
            <p:cNvPr id="7195" name="Text Box 16">
              <a:extLst>
                <a:ext uri="{FF2B5EF4-FFF2-40B4-BE49-F238E27FC236}">
                  <a16:creationId xmlns:a16="http://schemas.microsoft.com/office/drawing/2014/main" id="{31CF5B30-3B2D-439C-8999-CCEABFA29DB9}"/>
                </a:ext>
              </a:extLst>
            </p:cNvPr>
            <p:cNvSpPr txBox="1">
              <a:spLocks noChangeArrowheads="1"/>
            </p:cNvSpPr>
            <p:nvPr/>
          </p:nvSpPr>
          <p:spPr bwMode="auto">
            <a:xfrm>
              <a:off x="3242" y="1051"/>
              <a:ext cx="753"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
                  <a:srgbClr val="FF6600"/>
                </a:buClr>
                <a:buSzTx/>
                <a:buNone/>
              </a:pPr>
              <a:r>
                <a:rPr lang="fr-FR" altLang="fr-FR" sz="1200" b="0" dirty="0">
                  <a:solidFill>
                    <a:srgbClr val="333399"/>
                  </a:solidFill>
                  <a:latin typeface="+mj-lt"/>
                </a:rPr>
                <a:t>Conférence de Rio</a:t>
              </a:r>
              <a:endParaRPr lang="fr-FR" altLang="fr-FR" sz="1200" b="0" dirty="0">
                <a:solidFill>
                  <a:srgbClr val="000000"/>
                </a:solidFill>
                <a:latin typeface="+mj-lt"/>
              </a:endParaRPr>
            </a:p>
          </p:txBody>
        </p:sp>
        <p:sp>
          <p:nvSpPr>
            <p:cNvPr id="7196" name="Text Box 20">
              <a:extLst>
                <a:ext uri="{FF2B5EF4-FFF2-40B4-BE49-F238E27FC236}">
                  <a16:creationId xmlns:a16="http://schemas.microsoft.com/office/drawing/2014/main" id="{F5CCA2A1-A2F5-4CD8-8A52-D7F3FACD4340}"/>
                </a:ext>
              </a:extLst>
            </p:cNvPr>
            <p:cNvSpPr txBox="1">
              <a:spLocks noChangeArrowheads="1"/>
            </p:cNvSpPr>
            <p:nvPr/>
          </p:nvSpPr>
          <p:spPr bwMode="auto">
            <a:xfrm>
              <a:off x="1936" y="2394"/>
              <a:ext cx="229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10000"/>
                </a:lnSpc>
                <a:buClr>
                  <a:srgbClr val="FF6600"/>
                </a:buClr>
                <a:buSzTx/>
                <a:buNone/>
              </a:pPr>
              <a:r>
                <a:rPr lang="fr-FR" altLang="fr-FR" sz="1200" b="0" dirty="0">
                  <a:solidFill>
                    <a:srgbClr val="000000"/>
                  </a:solidFill>
                  <a:latin typeface="+mj-lt"/>
                </a:rPr>
                <a:t>Sommet « Planète Terre » sur l'environnement et le développement. Lancement des </a:t>
              </a:r>
              <a:r>
                <a:rPr lang="fr-FR" altLang="fr-FR" sz="1200" b="0" dirty="0">
                  <a:solidFill>
                    <a:srgbClr val="FF3300"/>
                  </a:solidFill>
                  <a:latin typeface="+mj-lt"/>
                </a:rPr>
                <a:t>Agendas 21</a:t>
              </a:r>
              <a:r>
                <a:rPr lang="fr-FR" altLang="fr-FR" sz="1200" b="0" dirty="0">
                  <a:solidFill>
                    <a:srgbClr val="000000"/>
                  </a:solidFill>
                  <a:latin typeface="+mj-lt"/>
                </a:rPr>
                <a:t>, programmes pour le développement durable au niveau des communautés territoriales.</a:t>
              </a:r>
            </a:p>
          </p:txBody>
        </p:sp>
        <p:cxnSp>
          <p:nvCxnSpPr>
            <p:cNvPr id="7197" name="AutoShape 24">
              <a:extLst>
                <a:ext uri="{FF2B5EF4-FFF2-40B4-BE49-F238E27FC236}">
                  <a16:creationId xmlns:a16="http://schemas.microsoft.com/office/drawing/2014/main" id="{96FEB32D-3E2E-4B68-8E1F-036CFB0147DA}"/>
                </a:ext>
              </a:extLst>
            </p:cNvPr>
            <p:cNvCxnSpPr>
              <a:cxnSpLocks noChangeShapeType="1"/>
              <a:stCxn id="7196" idx="0"/>
              <a:endCxn id="7195" idx="2"/>
            </p:cNvCxnSpPr>
            <p:nvPr/>
          </p:nvCxnSpPr>
          <p:spPr bwMode="auto">
            <a:xfrm rot="5400000" flipH="1" flipV="1">
              <a:off x="2838" y="1614"/>
              <a:ext cx="1025" cy="535"/>
            </a:xfrm>
            <a:prstGeom prst="bentConnector3">
              <a:avLst>
                <a:gd name="adj1" fmla="val 50000"/>
              </a:avLst>
            </a:prstGeom>
            <a:noFill/>
            <a:ln w="19050">
              <a:solidFill>
                <a:srgbClr val="808080"/>
              </a:solidFill>
              <a:prstDash val="lgDash"/>
              <a:miter lim="800000"/>
              <a:headEnd/>
              <a:tailEnd type="triangle" w="med" len="med"/>
            </a:ln>
            <a:extLst>
              <a:ext uri="{909E8E84-426E-40DD-AFC4-6F175D3DCCD1}">
                <a14:hiddenFill xmlns:a14="http://schemas.microsoft.com/office/drawing/2010/main">
                  <a:noFill/>
                </a14:hiddenFill>
              </a:ext>
            </a:extLst>
          </p:spPr>
        </p:cxnSp>
      </p:grpSp>
      <p:grpSp>
        <p:nvGrpSpPr>
          <p:cNvPr id="4" name="Group 35">
            <a:extLst>
              <a:ext uri="{FF2B5EF4-FFF2-40B4-BE49-F238E27FC236}">
                <a16:creationId xmlns:a16="http://schemas.microsoft.com/office/drawing/2014/main" id="{480A7C77-080E-44C9-A673-0F6AF8F4D9A3}"/>
              </a:ext>
            </a:extLst>
          </p:cNvPr>
          <p:cNvGrpSpPr>
            <a:grpSpLocks/>
          </p:cNvGrpSpPr>
          <p:nvPr>
            <p:custDataLst>
              <p:tags r:id="rId4"/>
            </p:custDataLst>
          </p:nvPr>
        </p:nvGrpSpPr>
        <p:grpSpPr bwMode="auto">
          <a:xfrm>
            <a:off x="4531772" y="1130622"/>
            <a:ext cx="2339360" cy="4840816"/>
            <a:chOff x="3093" y="577"/>
            <a:chExt cx="1596" cy="3334"/>
          </a:xfrm>
        </p:grpSpPr>
        <p:sp>
          <p:nvSpPr>
            <p:cNvPr id="7188" name="Rectangle 4">
              <a:extLst>
                <a:ext uri="{FF2B5EF4-FFF2-40B4-BE49-F238E27FC236}">
                  <a16:creationId xmlns:a16="http://schemas.microsoft.com/office/drawing/2014/main" id="{FF4596E3-E8E6-4EB1-AE85-1A234218E95F}"/>
                </a:ext>
              </a:extLst>
            </p:cNvPr>
            <p:cNvSpPr>
              <a:spLocks noChangeArrowheads="1"/>
            </p:cNvSpPr>
            <p:nvPr/>
          </p:nvSpPr>
          <p:spPr bwMode="auto">
            <a:xfrm>
              <a:off x="4274" y="787"/>
              <a:ext cx="126" cy="284"/>
            </a:xfrm>
            <a:prstGeom prst="rect">
              <a:avLst/>
            </a:prstGeom>
            <a:solidFill>
              <a:srgbClr val="FF9966"/>
            </a:solidFill>
            <a:ln w="12700">
              <a:solidFill>
                <a:srgbClr val="808080"/>
              </a:solidFill>
              <a:miter lim="800000"/>
              <a:headEnd/>
              <a:tailEnd/>
            </a:ln>
          </p:spPr>
          <p:txBody>
            <a:bodyPr wrap="none"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00" b="0" dirty="0">
                <a:solidFill>
                  <a:srgbClr val="000000"/>
                </a:solidFill>
                <a:latin typeface="+mj-lt"/>
              </a:endParaRPr>
            </a:p>
          </p:txBody>
        </p:sp>
        <p:sp>
          <p:nvSpPr>
            <p:cNvPr id="7189" name="Text Box 12">
              <a:extLst>
                <a:ext uri="{FF2B5EF4-FFF2-40B4-BE49-F238E27FC236}">
                  <a16:creationId xmlns:a16="http://schemas.microsoft.com/office/drawing/2014/main" id="{9986C78E-1F4A-43B7-B68A-F501A5A6BBB5}"/>
                </a:ext>
              </a:extLst>
            </p:cNvPr>
            <p:cNvSpPr txBox="1">
              <a:spLocks noChangeArrowheads="1"/>
            </p:cNvSpPr>
            <p:nvPr/>
          </p:nvSpPr>
          <p:spPr bwMode="auto">
            <a:xfrm>
              <a:off x="4082" y="577"/>
              <a:ext cx="35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2002</a:t>
              </a:r>
            </a:p>
          </p:txBody>
        </p:sp>
        <p:sp>
          <p:nvSpPr>
            <p:cNvPr id="7190" name="Text Box 17">
              <a:extLst>
                <a:ext uri="{FF2B5EF4-FFF2-40B4-BE49-F238E27FC236}">
                  <a16:creationId xmlns:a16="http://schemas.microsoft.com/office/drawing/2014/main" id="{0626994F-6224-4115-91F6-93186A62BC0B}"/>
                </a:ext>
              </a:extLst>
            </p:cNvPr>
            <p:cNvSpPr txBox="1">
              <a:spLocks noChangeArrowheads="1"/>
            </p:cNvSpPr>
            <p:nvPr/>
          </p:nvSpPr>
          <p:spPr bwMode="auto">
            <a:xfrm>
              <a:off x="3906" y="1062"/>
              <a:ext cx="783"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
                  <a:srgbClr val="FF6600"/>
                </a:buClr>
                <a:buSzTx/>
                <a:buNone/>
              </a:pPr>
              <a:r>
                <a:rPr lang="fr-FR" altLang="fr-FR" sz="1200" b="0" dirty="0">
                  <a:solidFill>
                    <a:srgbClr val="333399"/>
                  </a:solidFill>
                  <a:latin typeface="+mj-lt"/>
                </a:rPr>
                <a:t>Le Sommet de Johannesburg</a:t>
              </a:r>
            </a:p>
          </p:txBody>
        </p:sp>
        <p:sp>
          <p:nvSpPr>
            <p:cNvPr id="7191" name="Text Box 21">
              <a:extLst>
                <a:ext uri="{FF2B5EF4-FFF2-40B4-BE49-F238E27FC236}">
                  <a16:creationId xmlns:a16="http://schemas.microsoft.com/office/drawing/2014/main" id="{32DC4480-C79B-4437-881A-CA4AE0BE525C}"/>
                </a:ext>
              </a:extLst>
            </p:cNvPr>
            <p:cNvSpPr txBox="1">
              <a:spLocks noChangeArrowheads="1"/>
            </p:cNvSpPr>
            <p:nvPr/>
          </p:nvSpPr>
          <p:spPr bwMode="auto">
            <a:xfrm>
              <a:off x="3093" y="3211"/>
              <a:ext cx="1413"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15596" rIns="15596">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
                  <a:srgbClr val="FF6600"/>
                </a:buClr>
                <a:buSzTx/>
                <a:buNone/>
              </a:pPr>
              <a:r>
                <a:rPr lang="fr-FR" altLang="fr-FR" sz="1200" b="0" dirty="0">
                  <a:solidFill>
                    <a:srgbClr val="000000"/>
                  </a:solidFill>
                  <a:latin typeface="+mj-lt"/>
                </a:rPr>
                <a:t>Constat d’une aggravation de la situation environnementale et humaine, </a:t>
              </a:r>
              <a:r>
                <a:rPr lang="fr-FR" altLang="fr-FR" sz="1200" b="0" dirty="0">
                  <a:solidFill>
                    <a:srgbClr val="FF3300"/>
                  </a:solidFill>
                  <a:latin typeface="+mj-lt"/>
                </a:rPr>
                <a:t>en particulier pour les pays en développement</a:t>
              </a:r>
            </a:p>
          </p:txBody>
        </p:sp>
        <p:cxnSp>
          <p:nvCxnSpPr>
            <p:cNvPr id="7192" name="AutoShape 25">
              <a:extLst>
                <a:ext uri="{FF2B5EF4-FFF2-40B4-BE49-F238E27FC236}">
                  <a16:creationId xmlns:a16="http://schemas.microsoft.com/office/drawing/2014/main" id="{EC861B26-E2F8-4B71-81E8-B595C0D499FF}"/>
                </a:ext>
              </a:extLst>
            </p:cNvPr>
            <p:cNvCxnSpPr>
              <a:cxnSpLocks noChangeShapeType="1"/>
              <a:stCxn id="7191" idx="0"/>
              <a:endCxn id="7190" idx="2"/>
            </p:cNvCxnSpPr>
            <p:nvPr/>
          </p:nvCxnSpPr>
          <p:spPr bwMode="auto">
            <a:xfrm rot="5400000" flipH="1" flipV="1">
              <a:off x="3197" y="2110"/>
              <a:ext cx="1704" cy="498"/>
            </a:xfrm>
            <a:prstGeom prst="bentConnector3">
              <a:avLst>
                <a:gd name="adj1" fmla="val 50000"/>
              </a:avLst>
            </a:prstGeom>
            <a:noFill/>
            <a:ln w="19050">
              <a:solidFill>
                <a:srgbClr val="808080"/>
              </a:solidFill>
              <a:prstDash val="lgDash"/>
              <a:miter lim="800000"/>
              <a:headEnd/>
              <a:tailEnd type="triangle" w="med" len="med"/>
            </a:ln>
            <a:extLst>
              <a:ext uri="{909E8E84-426E-40DD-AFC4-6F175D3DCCD1}">
                <a14:hiddenFill xmlns:a14="http://schemas.microsoft.com/office/drawing/2010/main">
                  <a:noFill/>
                </a14:hiddenFill>
              </a:ext>
            </a:extLst>
          </p:spPr>
        </p:cxnSp>
      </p:grpSp>
      <p:grpSp>
        <p:nvGrpSpPr>
          <p:cNvPr id="5" name="Group 36">
            <a:extLst>
              <a:ext uri="{FF2B5EF4-FFF2-40B4-BE49-F238E27FC236}">
                <a16:creationId xmlns:a16="http://schemas.microsoft.com/office/drawing/2014/main" id="{D20AB64D-35FF-4A77-98B6-896A45D6242C}"/>
              </a:ext>
            </a:extLst>
          </p:cNvPr>
          <p:cNvGrpSpPr>
            <a:grpSpLocks/>
          </p:cNvGrpSpPr>
          <p:nvPr>
            <p:custDataLst>
              <p:tags r:id="rId5"/>
            </p:custDataLst>
          </p:nvPr>
        </p:nvGrpSpPr>
        <p:grpSpPr bwMode="auto">
          <a:xfrm>
            <a:off x="6417971" y="1105864"/>
            <a:ext cx="2070728" cy="3593895"/>
            <a:chOff x="4380" y="560"/>
            <a:chExt cx="1413" cy="2475"/>
          </a:xfrm>
        </p:grpSpPr>
        <p:sp>
          <p:nvSpPr>
            <p:cNvPr id="7183" name="Rectangle 8">
              <a:extLst>
                <a:ext uri="{FF2B5EF4-FFF2-40B4-BE49-F238E27FC236}">
                  <a16:creationId xmlns:a16="http://schemas.microsoft.com/office/drawing/2014/main" id="{8A3546EB-D684-412F-8020-EB2E3C328B02}"/>
                </a:ext>
              </a:extLst>
            </p:cNvPr>
            <p:cNvSpPr>
              <a:spLocks noChangeArrowheads="1"/>
            </p:cNvSpPr>
            <p:nvPr/>
          </p:nvSpPr>
          <p:spPr bwMode="auto">
            <a:xfrm>
              <a:off x="5276" y="787"/>
              <a:ext cx="126" cy="284"/>
            </a:xfrm>
            <a:prstGeom prst="rect">
              <a:avLst/>
            </a:prstGeom>
            <a:solidFill>
              <a:srgbClr val="FFFF00"/>
            </a:solidFill>
            <a:ln w="12700">
              <a:solidFill>
                <a:srgbClr val="808080"/>
              </a:solidFill>
              <a:miter lim="800000"/>
              <a:headEnd/>
              <a:tailEnd/>
            </a:ln>
          </p:spPr>
          <p:txBody>
            <a:bodyPr wrap="none"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00" b="0" dirty="0">
                <a:solidFill>
                  <a:srgbClr val="000000"/>
                </a:solidFill>
                <a:latin typeface="+mj-lt"/>
              </a:endParaRPr>
            </a:p>
          </p:txBody>
        </p:sp>
        <p:sp>
          <p:nvSpPr>
            <p:cNvPr id="7184" name="Text Box 13">
              <a:extLst>
                <a:ext uri="{FF2B5EF4-FFF2-40B4-BE49-F238E27FC236}">
                  <a16:creationId xmlns:a16="http://schemas.microsoft.com/office/drawing/2014/main" id="{0A75B78D-439A-4D3F-A3C7-49C394F67C75}"/>
                </a:ext>
              </a:extLst>
            </p:cNvPr>
            <p:cNvSpPr txBox="1">
              <a:spLocks noChangeArrowheads="1"/>
            </p:cNvSpPr>
            <p:nvPr/>
          </p:nvSpPr>
          <p:spPr bwMode="auto">
            <a:xfrm>
              <a:off x="5113" y="560"/>
              <a:ext cx="35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2005</a:t>
              </a:r>
            </a:p>
          </p:txBody>
        </p:sp>
        <p:sp>
          <p:nvSpPr>
            <p:cNvPr id="7185" name="Text Box 18">
              <a:extLst>
                <a:ext uri="{FF2B5EF4-FFF2-40B4-BE49-F238E27FC236}">
                  <a16:creationId xmlns:a16="http://schemas.microsoft.com/office/drawing/2014/main" id="{C3BA07BE-D3CC-41DB-91DF-9BB541899A11}"/>
                </a:ext>
              </a:extLst>
            </p:cNvPr>
            <p:cNvSpPr txBox="1">
              <a:spLocks noChangeArrowheads="1"/>
            </p:cNvSpPr>
            <p:nvPr/>
          </p:nvSpPr>
          <p:spPr bwMode="auto">
            <a:xfrm>
              <a:off x="4811" y="1062"/>
              <a:ext cx="98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
                  <a:srgbClr val="FF6600"/>
                </a:buClr>
                <a:buSzTx/>
                <a:buNone/>
              </a:pPr>
              <a:r>
                <a:rPr lang="fr-FR" altLang="fr-FR" sz="1200" b="0" dirty="0">
                  <a:solidFill>
                    <a:srgbClr val="333399"/>
                  </a:solidFill>
                  <a:latin typeface="+mj-lt"/>
                </a:rPr>
                <a:t>Protocole de Kyoto</a:t>
              </a:r>
            </a:p>
          </p:txBody>
        </p:sp>
        <p:sp>
          <p:nvSpPr>
            <p:cNvPr id="7186" name="Text Box 22">
              <a:extLst>
                <a:ext uri="{FF2B5EF4-FFF2-40B4-BE49-F238E27FC236}">
                  <a16:creationId xmlns:a16="http://schemas.microsoft.com/office/drawing/2014/main" id="{AE11EA88-1976-4454-B13E-F80D99179C4E}"/>
                </a:ext>
              </a:extLst>
            </p:cNvPr>
            <p:cNvSpPr txBox="1">
              <a:spLocks noChangeArrowheads="1"/>
            </p:cNvSpPr>
            <p:nvPr/>
          </p:nvSpPr>
          <p:spPr bwMode="auto">
            <a:xfrm>
              <a:off x="4380" y="1583"/>
              <a:ext cx="1068"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10000"/>
                </a:lnSpc>
                <a:buClrTx/>
                <a:buSzTx/>
                <a:buNone/>
              </a:pPr>
              <a:r>
                <a:rPr lang="fr-FR" altLang="fr-FR" sz="1200" b="0" dirty="0">
                  <a:solidFill>
                    <a:srgbClr val="000000"/>
                  </a:solidFill>
                  <a:latin typeface="+mj-lt"/>
                </a:rPr>
                <a:t>3ème conférence de l'ONU sur le climat. Le protocole de Kyoto prévoit une diminution des </a:t>
              </a:r>
              <a:r>
                <a:rPr lang="fr-FR" altLang="fr-FR" sz="1200" b="0" dirty="0">
                  <a:solidFill>
                    <a:srgbClr val="FF3300"/>
                  </a:solidFill>
                  <a:latin typeface="+mj-lt"/>
                </a:rPr>
                <a:t>gaz à effet de serre</a:t>
              </a:r>
              <a:r>
                <a:rPr lang="fr-FR" altLang="fr-FR" sz="1200" b="0" dirty="0">
                  <a:solidFill>
                    <a:srgbClr val="000000"/>
                  </a:solidFill>
                  <a:latin typeface="+mj-lt"/>
                </a:rPr>
                <a:t> (GES) de 3 % entre 2008 et 2012. En 2005, il est ratifié par 55 pays.</a:t>
              </a:r>
            </a:p>
          </p:txBody>
        </p:sp>
        <p:cxnSp>
          <p:nvCxnSpPr>
            <p:cNvPr id="7187" name="AutoShape 26">
              <a:extLst>
                <a:ext uri="{FF2B5EF4-FFF2-40B4-BE49-F238E27FC236}">
                  <a16:creationId xmlns:a16="http://schemas.microsoft.com/office/drawing/2014/main" id="{4A8859CF-1985-4ABA-8B69-43A2A2E41A2F}"/>
                </a:ext>
              </a:extLst>
            </p:cNvPr>
            <p:cNvCxnSpPr>
              <a:cxnSpLocks noChangeShapeType="1"/>
              <a:stCxn id="7186" idx="0"/>
              <a:endCxn id="7185" idx="2"/>
            </p:cNvCxnSpPr>
            <p:nvPr/>
          </p:nvCxnSpPr>
          <p:spPr bwMode="auto">
            <a:xfrm rot="5400000" flipH="1" flipV="1">
              <a:off x="5007" y="1288"/>
              <a:ext cx="203" cy="388"/>
            </a:xfrm>
            <a:prstGeom prst="bentConnector3">
              <a:avLst>
                <a:gd name="adj1" fmla="val 50000"/>
              </a:avLst>
            </a:prstGeom>
            <a:noFill/>
            <a:ln w="19050">
              <a:solidFill>
                <a:srgbClr val="808080"/>
              </a:solidFill>
              <a:prstDash val="lgDash"/>
              <a:miter lim="800000"/>
              <a:headEnd/>
              <a:tailEnd type="triangle" w="med" len="med"/>
            </a:ln>
            <a:extLst>
              <a:ext uri="{909E8E84-426E-40DD-AFC4-6F175D3DCCD1}">
                <a14:hiddenFill xmlns:a14="http://schemas.microsoft.com/office/drawing/2010/main">
                  <a:noFill/>
                </a14:hiddenFill>
              </a:ext>
            </a:extLst>
          </p:spPr>
        </p:cxnSp>
      </p:grpSp>
      <p:grpSp>
        <p:nvGrpSpPr>
          <p:cNvPr id="6" name="Group 37">
            <a:extLst>
              <a:ext uri="{FF2B5EF4-FFF2-40B4-BE49-F238E27FC236}">
                <a16:creationId xmlns:a16="http://schemas.microsoft.com/office/drawing/2014/main" id="{F7F13E52-E788-4030-A129-577F1842CF44}"/>
              </a:ext>
            </a:extLst>
          </p:cNvPr>
          <p:cNvGrpSpPr>
            <a:grpSpLocks/>
          </p:cNvGrpSpPr>
          <p:nvPr>
            <p:custDataLst>
              <p:tags r:id="rId6"/>
            </p:custDataLst>
          </p:nvPr>
        </p:nvGrpSpPr>
        <p:grpSpPr bwMode="auto">
          <a:xfrm>
            <a:off x="451148" y="1114116"/>
            <a:ext cx="4296910" cy="5334534"/>
            <a:chOff x="308" y="566"/>
            <a:chExt cx="2932" cy="3674"/>
          </a:xfrm>
        </p:grpSpPr>
        <p:grpSp>
          <p:nvGrpSpPr>
            <p:cNvPr id="7176" name="Group 33">
              <a:extLst>
                <a:ext uri="{FF2B5EF4-FFF2-40B4-BE49-F238E27FC236}">
                  <a16:creationId xmlns:a16="http://schemas.microsoft.com/office/drawing/2014/main" id="{0412F79B-2EDE-4CFE-9CE0-3FE13C5E4AE1}"/>
                </a:ext>
              </a:extLst>
            </p:cNvPr>
            <p:cNvGrpSpPr>
              <a:grpSpLocks/>
            </p:cNvGrpSpPr>
            <p:nvPr/>
          </p:nvGrpSpPr>
          <p:grpSpPr bwMode="auto">
            <a:xfrm>
              <a:off x="987" y="566"/>
              <a:ext cx="2253" cy="1759"/>
              <a:chOff x="987" y="566"/>
              <a:chExt cx="2253" cy="1759"/>
            </a:xfrm>
          </p:grpSpPr>
          <p:sp>
            <p:nvSpPr>
              <p:cNvPr id="7178" name="Rectangle 5">
                <a:extLst>
                  <a:ext uri="{FF2B5EF4-FFF2-40B4-BE49-F238E27FC236}">
                    <a16:creationId xmlns:a16="http://schemas.microsoft.com/office/drawing/2014/main" id="{75D11FB3-F301-4FD4-8A92-41DB0B47D27F}"/>
                  </a:ext>
                </a:extLst>
              </p:cNvPr>
              <p:cNvSpPr>
                <a:spLocks noChangeArrowheads="1"/>
              </p:cNvSpPr>
              <p:nvPr/>
            </p:nvSpPr>
            <p:spPr bwMode="auto">
              <a:xfrm>
                <a:off x="2866" y="787"/>
                <a:ext cx="126" cy="284"/>
              </a:xfrm>
              <a:prstGeom prst="rect">
                <a:avLst/>
              </a:prstGeom>
              <a:solidFill>
                <a:schemeClr val="accent2"/>
              </a:solidFill>
              <a:ln w="12700">
                <a:solidFill>
                  <a:srgbClr val="808080"/>
                </a:solidFill>
                <a:miter lim="800000"/>
                <a:headEnd/>
                <a:tailEnd/>
              </a:ln>
            </p:spPr>
            <p:txBody>
              <a:bodyPr wrap="none"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00" b="0" dirty="0">
                  <a:solidFill>
                    <a:srgbClr val="000000"/>
                  </a:solidFill>
                  <a:latin typeface="+mj-lt"/>
                </a:endParaRPr>
              </a:p>
            </p:txBody>
          </p:sp>
          <p:sp>
            <p:nvSpPr>
              <p:cNvPr id="7179" name="Text Box 10">
                <a:extLst>
                  <a:ext uri="{FF2B5EF4-FFF2-40B4-BE49-F238E27FC236}">
                    <a16:creationId xmlns:a16="http://schemas.microsoft.com/office/drawing/2014/main" id="{82DFE173-E3F1-4D96-BE99-311E91370008}"/>
                  </a:ext>
                </a:extLst>
              </p:cNvPr>
              <p:cNvSpPr txBox="1">
                <a:spLocks noChangeArrowheads="1"/>
              </p:cNvSpPr>
              <p:nvPr/>
            </p:nvSpPr>
            <p:spPr bwMode="auto">
              <a:xfrm>
                <a:off x="2704" y="566"/>
                <a:ext cx="35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200" b="0" dirty="0">
                    <a:solidFill>
                      <a:srgbClr val="000000"/>
                    </a:solidFill>
                    <a:latin typeface="+mj-lt"/>
                  </a:rPr>
                  <a:t>1987</a:t>
                </a:r>
              </a:p>
            </p:txBody>
          </p:sp>
          <p:sp>
            <p:nvSpPr>
              <p:cNvPr id="7180" name="Text Box 15">
                <a:extLst>
                  <a:ext uri="{FF2B5EF4-FFF2-40B4-BE49-F238E27FC236}">
                    <a16:creationId xmlns:a16="http://schemas.microsoft.com/office/drawing/2014/main" id="{0197B1AD-A131-4091-9DDC-7708F044726F}"/>
                  </a:ext>
                </a:extLst>
              </p:cNvPr>
              <p:cNvSpPr txBox="1">
                <a:spLocks noChangeArrowheads="1"/>
              </p:cNvSpPr>
              <p:nvPr/>
            </p:nvSpPr>
            <p:spPr bwMode="auto">
              <a:xfrm>
                <a:off x="2540" y="1062"/>
                <a:ext cx="70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
                    <a:srgbClr val="FF6600"/>
                  </a:buClr>
                  <a:buSzTx/>
                  <a:buNone/>
                </a:pPr>
                <a:r>
                  <a:rPr lang="fr-FR" altLang="fr-FR" sz="1200" b="0" dirty="0">
                    <a:solidFill>
                      <a:srgbClr val="333399"/>
                    </a:solidFill>
                    <a:latin typeface="+mj-lt"/>
                  </a:rPr>
                  <a:t>Rapport Bruntland *</a:t>
                </a:r>
                <a:endParaRPr lang="fr-FR" altLang="fr-FR" sz="1200" b="0" dirty="0">
                  <a:solidFill>
                    <a:srgbClr val="000000"/>
                  </a:solidFill>
                  <a:latin typeface="+mj-lt"/>
                </a:endParaRPr>
              </a:p>
            </p:txBody>
          </p:sp>
          <p:sp>
            <p:nvSpPr>
              <p:cNvPr id="7181" name="Text Box 19">
                <a:extLst>
                  <a:ext uri="{FF2B5EF4-FFF2-40B4-BE49-F238E27FC236}">
                    <a16:creationId xmlns:a16="http://schemas.microsoft.com/office/drawing/2014/main" id="{B2FB5F29-F961-48A7-A5F0-ADC33F7D6938}"/>
                  </a:ext>
                </a:extLst>
              </p:cNvPr>
              <p:cNvSpPr txBox="1">
                <a:spLocks noChangeArrowheads="1"/>
              </p:cNvSpPr>
              <p:nvPr/>
            </p:nvSpPr>
            <p:spPr bwMode="auto">
              <a:xfrm>
                <a:off x="987" y="1712"/>
                <a:ext cx="1677"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10000"/>
                  </a:lnSpc>
                  <a:buClr>
                    <a:srgbClr val="FF6600"/>
                  </a:buClr>
                  <a:buSzTx/>
                  <a:buNone/>
                </a:pPr>
                <a:r>
                  <a:rPr lang="fr-FR" altLang="fr-FR" sz="1200" b="0" dirty="0">
                    <a:solidFill>
                      <a:srgbClr val="000000"/>
                    </a:solidFill>
                    <a:latin typeface="+mj-lt"/>
                  </a:rPr>
                  <a:t>Commission de l'ONU, </a:t>
                </a:r>
                <a:br>
                  <a:rPr lang="fr-FR" altLang="fr-FR" sz="1200" b="0" dirty="0">
                    <a:solidFill>
                      <a:srgbClr val="000000"/>
                    </a:solidFill>
                    <a:latin typeface="+mj-lt"/>
                  </a:rPr>
                </a:br>
                <a:r>
                  <a:rPr lang="fr-FR" altLang="fr-FR" sz="1200" b="0" dirty="0">
                    <a:solidFill>
                      <a:srgbClr val="000000"/>
                    </a:solidFill>
                    <a:latin typeface="+mj-lt"/>
                  </a:rPr>
                  <a:t>« Notre avenir à tous ». Lancement formel du concept de </a:t>
                </a:r>
                <a:r>
                  <a:rPr lang="fr-FR" altLang="fr-FR" sz="1200" b="0" dirty="0">
                    <a:solidFill>
                      <a:srgbClr val="FF3300"/>
                    </a:solidFill>
                    <a:latin typeface="+mj-lt"/>
                  </a:rPr>
                  <a:t>Développement durable</a:t>
                </a:r>
              </a:p>
            </p:txBody>
          </p:sp>
          <p:cxnSp>
            <p:nvCxnSpPr>
              <p:cNvPr id="7182" name="AutoShape 23">
                <a:extLst>
                  <a:ext uri="{FF2B5EF4-FFF2-40B4-BE49-F238E27FC236}">
                    <a16:creationId xmlns:a16="http://schemas.microsoft.com/office/drawing/2014/main" id="{2215185F-7D33-4C8D-B49C-71A06DF539D7}"/>
                  </a:ext>
                </a:extLst>
              </p:cNvPr>
              <p:cNvCxnSpPr>
                <a:cxnSpLocks noChangeShapeType="1"/>
                <a:stCxn id="7181" idx="0"/>
                <a:endCxn id="7180" idx="2"/>
              </p:cNvCxnSpPr>
              <p:nvPr/>
            </p:nvCxnSpPr>
            <p:spPr bwMode="auto">
              <a:xfrm rot="5400000" flipH="1" flipV="1">
                <a:off x="2192" y="1014"/>
                <a:ext cx="332" cy="1065"/>
              </a:xfrm>
              <a:prstGeom prst="bentConnector3">
                <a:avLst>
                  <a:gd name="adj1" fmla="val 50000"/>
                </a:avLst>
              </a:prstGeom>
              <a:noFill/>
              <a:ln w="19050">
                <a:solidFill>
                  <a:srgbClr val="808080"/>
                </a:solidFill>
                <a:prstDash val="lgDash"/>
                <a:miter lim="800000"/>
                <a:headEnd/>
                <a:tailEnd type="triangle" w="med" len="med"/>
              </a:ln>
              <a:extLst>
                <a:ext uri="{909E8E84-426E-40DD-AFC4-6F175D3DCCD1}">
                  <a14:hiddenFill xmlns:a14="http://schemas.microsoft.com/office/drawing/2010/main">
                    <a:noFill/>
                  </a14:hiddenFill>
                </a:ext>
              </a:extLst>
            </p:spPr>
          </p:cxnSp>
        </p:grpSp>
        <p:sp>
          <p:nvSpPr>
            <p:cNvPr id="7177" name="Text Box 29">
              <a:extLst>
                <a:ext uri="{FF2B5EF4-FFF2-40B4-BE49-F238E27FC236}">
                  <a16:creationId xmlns:a16="http://schemas.microsoft.com/office/drawing/2014/main" id="{5F447FC9-0FAC-4CD0-AB2D-B1653D26066F}"/>
                </a:ext>
              </a:extLst>
            </p:cNvPr>
            <p:cNvSpPr txBox="1">
              <a:spLocks noChangeArrowheads="1"/>
            </p:cNvSpPr>
            <p:nvPr/>
          </p:nvSpPr>
          <p:spPr bwMode="auto">
            <a:xfrm>
              <a:off x="308" y="3974"/>
              <a:ext cx="2403"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10000"/>
                </a:lnSpc>
                <a:buClr>
                  <a:srgbClr val="FF6600"/>
                </a:buClr>
                <a:buSzTx/>
                <a:buNone/>
              </a:pPr>
              <a:r>
                <a:rPr lang="fr-FR" altLang="fr-FR" sz="900" b="0" dirty="0">
                  <a:solidFill>
                    <a:srgbClr val="000000"/>
                  </a:solidFill>
                  <a:latin typeface="+mj-lt"/>
                </a:rPr>
                <a:t>* Mme Gro Harlem BRUNTLAND, Présidente de la Commission mondiale pour l'environnement et le développement</a:t>
              </a:r>
            </a:p>
          </p:txBody>
        </p:sp>
      </p:grpSp>
      <p:sp>
        <p:nvSpPr>
          <p:cNvPr id="36" name="Rectangle 8">
            <a:extLst>
              <a:ext uri="{FF2B5EF4-FFF2-40B4-BE49-F238E27FC236}">
                <a16:creationId xmlns:a16="http://schemas.microsoft.com/office/drawing/2014/main" id="{7EE7830A-AA0A-4795-8BEF-2444638274DC}"/>
              </a:ext>
            </a:extLst>
          </p:cNvPr>
          <p:cNvSpPr>
            <a:spLocks noChangeArrowheads="1"/>
          </p:cNvSpPr>
          <p:nvPr>
            <p:custDataLst>
              <p:tags r:id="rId7"/>
            </p:custDataLst>
          </p:nvPr>
        </p:nvSpPr>
        <p:spPr bwMode="auto">
          <a:xfrm>
            <a:off x="8315376" y="1426773"/>
            <a:ext cx="184731" cy="412292"/>
          </a:xfrm>
          <a:prstGeom prst="rect">
            <a:avLst/>
          </a:prstGeom>
          <a:solidFill>
            <a:srgbClr val="33CCFF"/>
          </a:solidFill>
          <a:ln w="12700">
            <a:solidFill>
              <a:srgbClr val="808080"/>
            </a:solidFill>
            <a:miter lim="800000"/>
            <a:headEnd/>
            <a:tailEnd/>
          </a:ln>
        </p:spPr>
        <p:txBody>
          <a:bodyPr wrap="none" anchor="ctr">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spcBef>
                <a:spcPct val="0"/>
              </a:spcBef>
              <a:buClrTx/>
              <a:buSzTx/>
              <a:buNone/>
            </a:pPr>
            <a:endParaRPr lang="fr-FR" altLang="fr-FR" sz="2000" b="0" dirty="0">
              <a:solidFill>
                <a:srgbClr val="000000"/>
              </a:solidFill>
              <a:latin typeface="+mj-lt"/>
            </a:endParaRPr>
          </a:p>
        </p:txBody>
      </p:sp>
      <p:cxnSp>
        <p:nvCxnSpPr>
          <p:cNvPr id="42" name="AutoShape 25">
            <a:extLst>
              <a:ext uri="{FF2B5EF4-FFF2-40B4-BE49-F238E27FC236}">
                <a16:creationId xmlns:a16="http://schemas.microsoft.com/office/drawing/2014/main" id="{FAE8E946-8DF6-45AA-9D9A-BB8F1020361A}"/>
              </a:ext>
            </a:extLst>
          </p:cNvPr>
          <p:cNvCxnSpPr>
            <a:cxnSpLocks noChangeShapeType="1"/>
          </p:cNvCxnSpPr>
          <p:nvPr>
            <p:custDataLst>
              <p:tags r:id="rId8"/>
            </p:custDataLst>
          </p:nvPr>
        </p:nvCxnSpPr>
        <p:spPr bwMode="auto">
          <a:xfrm rot="5400000" flipH="1" flipV="1">
            <a:off x="6646128" y="3274076"/>
            <a:ext cx="2723413" cy="774825"/>
          </a:xfrm>
          <a:prstGeom prst="bentConnector3">
            <a:avLst>
              <a:gd name="adj1" fmla="val 50000"/>
            </a:avLst>
          </a:prstGeom>
          <a:noFill/>
          <a:ln w="19050">
            <a:solidFill>
              <a:srgbClr val="808080"/>
            </a:solidFill>
            <a:prstDash val="lgDash"/>
            <a:miter lim="800000"/>
            <a:headEnd/>
            <a:tailEnd type="triangle" w="med" len="med"/>
          </a:ln>
          <a:extLst>
            <a:ext uri="{909E8E84-426E-40DD-AFC4-6F175D3DCCD1}">
              <a14:hiddenFill xmlns:a14="http://schemas.microsoft.com/office/drawing/2010/main">
                <a:noFill/>
              </a14:hiddenFill>
            </a:ext>
          </a:extLst>
        </p:spPr>
      </p:cxnSp>
      <p:sp>
        <p:nvSpPr>
          <p:cNvPr id="13" name="Rectangle 12">
            <a:extLst>
              <a:ext uri="{FF2B5EF4-FFF2-40B4-BE49-F238E27FC236}">
                <a16:creationId xmlns:a16="http://schemas.microsoft.com/office/drawing/2014/main" id="{E328A7E2-1101-4D57-9294-57486D9CE6D7}"/>
              </a:ext>
            </a:extLst>
          </p:cNvPr>
          <p:cNvSpPr/>
          <p:nvPr>
            <p:custDataLst>
              <p:tags r:id="rId9"/>
            </p:custDataLst>
          </p:nvPr>
        </p:nvSpPr>
        <p:spPr>
          <a:xfrm>
            <a:off x="8070104" y="1120584"/>
            <a:ext cx="524503" cy="276999"/>
          </a:xfrm>
          <a:prstGeom prst="rect">
            <a:avLst/>
          </a:prstGeom>
        </p:spPr>
        <p:txBody>
          <a:bodyPr wrap="none">
            <a:spAutoFit/>
          </a:bodyPr>
          <a:lstStyle/>
          <a:p>
            <a:pPr algn="l" defTabSz="792236" eaLnBrk="1" hangingPunct="1">
              <a:lnSpc>
                <a:spcPct val="100000"/>
              </a:lnSpc>
              <a:spcBef>
                <a:spcPct val="20000"/>
              </a:spcBef>
            </a:pPr>
            <a:r>
              <a:rPr lang="fr-FR" altLang="fr-FR" sz="1200" b="0" dirty="0">
                <a:latin typeface="+mj-lt"/>
                <a:ea typeface="ＭＳ Ｐゴシック" panose="020B0600070205080204" pitchFamily="34" charset="-128"/>
              </a:rPr>
              <a:t>2015</a:t>
            </a:r>
          </a:p>
        </p:txBody>
      </p:sp>
      <p:sp>
        <p:nvSpPr>
          <p:cNvPr id="45" name="Text Box 27">
            <a:extLst>
              <a:ext uri="{FF2B5EF4-FFF2-40B4-BE49-F238E27FC236}">
                <a16:creationId xmlns:a16="http://schemas.microsoft.com/office/drawing/2014/main" id="{157A1283-AFD0-4D9A-85B0-61057E75F363}"/>
              </a:ext>
            </a:extLst>
          </p:cNvPr>
          <p:cNvSpPr txBox="1">
            <a:spLocks noChangeArrowheads="1"/>
          </p:cNvSpPr>
          <p:nvPr>
            <p:custDataLst>
              <p:tags r:id="rId10"/>
            </p:custDataLst>
          </p:nvPr>
        </p:nvSpPr>
        <p:spPr bwMode="auto">
          <a:xfrm>
            <a:off x="6755636" y="5063908"/>
            <a:ext cx="23883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202744" rIns="15596">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
                <a:srgbClr val="FF6600"/>
              </a:buClr>
              <a:buSzTx/>
              <a:buNone/>
            </a:pPr>
            <a:r>
              <a:rPr lang="fr-FR" altLang="fr-FR" sz="1200" b="0" dirty="0">
                <a:solidFill>
                  <a:srgbClr val="000000"/>
                </a:solidFill>
                <a:latin typeface="+mj-lt"/>
              </a:rPr>
              <a:t>Le texte fixe pour objectif de limiter le réchauffement climatique à moins </a:t>
            </a:r>
            <a:r>
              <a:rPr lang="fr-FR" altLang="fr-FR" sz="1200" b="0" dirty="0">
                <a:solidFill>
                  <a:srgbClr val="FF3300"/>
                </a:solidFill>
                <a:latin typeface="+mj-lt"/>
              </a:rPr>
              <a:t>de 2 degré, en visant la barre des 1,5 degré</a:t>
            </a:r>
            <a:endParaRPr lang="fr-FR" altLang="fr-FR" sz="1200" b="0" dirty="0">
              <a:solidFill>
                <a:srgbClr val="000000"/>
              </a:solidFill>
              <a:latin typeface="+mj-lt"/>
            </a:endParaRPr>
          </a:p>
        </p:txBody>
      </p:sp>
      <p:sp>
        <p:nvSpPr>
          <p:cNvPr id="47" name="Text Box 18">
            <a:extLst>
              <a:ext uri="{FF2B5EF4-FFF2-40B4-BE49-F238E27FC236}">
                <a16:creationId xmlns:a16="http://schemas.microsoft.com/office/drawing/2014/main" id="{C3654D42-A639-4B31-BE62-49CB2ACCE517}"/>
              </a:ext>
            </a:extLst>
          </p:cNvPr>
          <p:cNvSpPr txBox="1">
            <a:spLocks noChangeArrowheads="1"/>
          </p:cNvSpPr>
          <p:nvPr>
            <p:custDataLst>
              <p:tags r:id="rId11"/>
            </p:custDataLst>
          </p:nvPr>
        </p:nvSpPr>
        <p:spPr bwMode="auto">
          <a:xfrm>
            <a:off x="8165622" y="1848074"/>
            <a:ext cx="7268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
                <a:srgbClr val="FF6600"/>
              </a:buClr>
              <a:buSzTx/>
              <a:buNone/>
            </a:pPr>
            <a:r>
              <a:rPr lang="fr-FR" altLang="fr-FR" sz="1200" b="0" dirty="0">
                <a:solidFill>
                  <a:srgbClr val="333399"/>
                </a:solidFill>
                <a:latin typeface="+mj-lt"/>
              </a:rPr>
              <a:t>COP 21</a:t>
            </a:r>
            <a:endParaRPr lang="fr-FR" altLang="fr-FR" sz="1200" b="0" dirty="0">
              <a:solidFill>
                <a:srgbClr val="000000"/>
              </a:solidFill>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a:extLst>
              <a:ext uri="{FF2B5EF4-FFF2-40B4-BE49-F238E27FC236}">
                <a16:creationId xmlns:a16="http://schemas.microsoft.com/office/drawing/2014/main" id="{5CB09802-0639-4B9D-9AD6-814D39CBD30D}"/>
              </a:ext>
            </a:extLst>
          </p:cNvPr>
          <p:cNvSpPr>
            <a:spLocks noGrp="1" noChangeArrowheads="1"/>
          </p:cNvSpPr>
          <p:nvPr>
            <p:ph type="title" idx="4294967295"/>
            <p:custDataLst>
              <p:tags r:id="rId1"/>
            </p:custDataLst>
          </p:nvPr>
        </p:nvSpPr>
        <p:spPr>
          <a:xfrm>
            <a:off x="-540567" y="708358"/>
            <a:ext cx="8928992" cy="396130"/>
          </a:xfrm>
          <a:prstGeom prst="rect">
            <a:avLst/>
          </a:prstGeom>
        </p:spPr>
        <p:txBody>
          <a:bodyPr/>
          <a:lstStyle/>
          <a:p>
            <a:pPr algn="r">
              <a:lnSpc>
                <a:spcPct val="90000"/>
              </a:lnSpc>
            </a:pPr>
            <a:r>
              <a:rPr lang="fr-FR" altLang="fr-FR" sz="2800" b="1" dirty="0">
                <a:solidFill>
                  <a:srgbClr val="00AE00"/>
                </a:solidFill>
                <a:ea typeface="+mj-ea"/>
                <a:cs typeface="+mj-cs"/>
              </a:rPr>
              <a:t>Les trois piliers du développement durable</a:t>
            </a:r>
          </a:p>
        </p:txBody>
      </p:sp>
      <p:sp>
        <p:nvSpPr>
          <p:cNvPr id="1746947" name="Oval 3">
            <a:extLst>
              <a:ext uri="{FF2B5EF4-FFF2-40B4-BE49-F238E27FC236}">
                <a16:creationId xmlns:a16="http://schemas.microsoft.com/office/drawing/2014/main" id="{DD030B82-29C4-4A2C-AE77-EFB6C460B812}"/>
              </a:ext>
            </a:extLst>
          </p:cNvPr>
          <p:cNvSpPr>
            <a:spLocks noChangeArrowheads="1"/>
          </p:cNvSpPr>
          <p:nvPr>
            <p:custDataLst>
              <p:tags r:id="rId2"/>
            </p:custDataLst>
          </p:nvPr>
        </p:nvSpPr>
        <p:spPr bwMode="auto">
          <a:xfrm>
            <a:off x="1913254" y="2961347"/>
            <a:ext cx="3076884" cy="3048000"/>
          </a:xfrm>
          <a:prstGeom prst="ellipse">
            <a:avLst/>
          </a:prstGeom>
          <a:gradFill rotWithShape="1">
            <a:gsLst>
              <a:gs pos="0">
                <a:schemeClr val="hlink">
                  <a:alpha val="33000"/>
                </a:schemeClr>
              </a:gs>
              <a:gs pos="100000">
                <a:schemeClr val="hlink">
                  <a:gamma/>
                  <a:tint val="91373"/>
                  <a:invGamma/>
                  <a:alpha val="33000"/>
                </a:schemeClr>
              </a:gs>
            </a:gsLst>
            <a:lin ang="5400000" scaled="1"/>
          </a:gradFill>
          <a:ln w="9525" algn="ctr">
            <a:solidFill>
              <a:srgbClr val="333399"/>
            </a:solidFill>
            <a:round/>
            <a:headEnd/>
            <a:tailEnd/>
          </a:ln>
          <a:effectLst/>
        </p:spPr>
        <p:txBody>
          <a:bodyPr wrap="none" lIns="84082" tIns="42042" rIns="678619" bIns="572689" anchor="b"/>
          <a:lstStyle/>
          <a:p>
            <a:pPr algn="l" defTabSz="792236" eaLnBrk="1" hangingPunct="1">
              <a:lnSpc>
                <a:spcPct val="130000"/>
              </a:lnSpc>
              <a:spcBef>
                <a:spcPct val="20000"/>
              </a:spcBef>
              <a:defRPr/>
            </a:pPr>
            <a:r>
              <a:rPr lang="fr-FR" sz="2686" b="0" dirty="0">
                <a:latin typeface="+mj-lt"/>
                <a:ea typeface="ＭＳ Ｐゴシック" panose="020B0600070205080204" pitchFamily="34" charset="-128"/>
              </a:rPr>
              <a:t>Environne-</a:t>
            </a:r>
          </a:p>
          <a:p>
            <a:pPr algn="l" defTabSz="792236" eaLnBrk="1" hangingPunct="1">
              <a:lnSpc>
                <a:spcPct val="50000"/>
              </a:lnSpc>
              <a:spcBef>
                <a:spcPct val="20000"/>
              </a:spcBef>
              <a:defRPr/>
            </a:pPr>
            <a:r>
              <a:rPr lang="fr-FR" sz="2686" b="0" dirty="0">
                <a:latin typeface="+mj-lt"/>
                <a:ea typeface="ＭＳ Ｐゴシック" panose="020B0600070205080204" pitchFamily="34" charset="-128"/>
              </a:rPr>
              <a:t>mental</a:t>
            </a:r>
          </a:p>
        </p:txBody>
      </p:sp>
      <p:sp>
        <p:nvSpPr>
          <p:cNvPr id="1746948" name="Oval 4">
            <a:extLst>
              <a:ext uri="{FF2B5EF4-FFF2-40B4-BE49-F238E27FC236}">
                <a16:creationId xmlns:a16="http://schemas.microsoft.com/office/drawing/2014/main" id="{3950F1F5-1D37-45A1-A9AF-30C309217051}"/>
              </a:ext>
            </a:extLst>
          </p:cNvPr>
          <p:cNvSpPr>
            <a:spLocks noChangeArrowheads="1"/>
          </p:cNvSpPr>
          <p:nvPr>
            <p:custDataLst>
              <p:tags r:id="rId3"/>
            </p:custDataLst>
          </p:nvPr>
        </p:nvSpPr>
        <p:spPr bwMode="auto">
          <a:xfrm>
            <a:off x="4087841" y="2966849"/>
            <a:ext cx="3076885" cy="3046625"/>
          </a:xfrm>
          <a:prstGeom prst="ellipse">
            <a:avLst/>
          </a:prstGeom>
          <a:solidFill>
            <a:srgbClr val="FFFF66">
              <a:alpha val="38823"/>
            </a:srgbClr>
          </a:solidFill>
          <a:ln w="9525">
            <a:solidFill>
              <a:srgbClr val="333399"/>
            </a:solidFill>
            <a:round/>
            <a:headEnd/>
            <a:tailEnd/>
          </a:ln>
        </p:spPr>
        <p:txBody>
          <a:bodyPr wrap="none" lIns="943446" tIns="42042" rIns="84082" bIns="738205" anchor="b"/>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defTabSz="792236" eaLnBrk="1" hangingPunct="1">
              <a:lnSpc>
                <a:spcPct val="100000"/>
              </a:lnSpc>
              <a:buClrTx/>
              <a:buSzTx/>
              <a:buNone/>
            </a:pPr>
            <a:r>
              <a:rPr lang="fr-FR" altLang="fr-FR" sz="2946" b="0" dirty="0">
                <a:solidFill>
                  <a:srgbClr val="000000"/>
                </a:solidFill>
                <a:latin typeface="+mj-lt"/>
              </a:rPr>
              <a:t>Économique</a:t>
            </a:r>
          </a:p>
        </p:txBody>
      </p:sp>
      <p:sp>
        <p:nvSpPr>
          <p:cNvPr id="1746949" name="Oval 5">
            <a:extLst>
              <a:ext uri="{FF2B5EF4-FFF2-40B4-BE49-F238E27FC236}">
                <a16:creationId xmlns:a16="http://schemas.microsoft.com/office/drawing/2014/main" id="{7B398871-0DCB-4E88-B4FF-24B4F9EC0A54}"/>
              </a:ext>
            </a:extLst>
          </p:cNvPr>
          <p:cNvSpPr>
            <a:spLocks noChangeArrowheads="1"/>
          </p:cNvSpPr>
          <p:nvPr>
            <p:custDataLst>
              <p:tags r:id="rId4"/>
            </p:custDataLst>
          </p:nvPr>
        </p:nvSpPr>
        <p:spPr bwMode="auto">
          <a:xfrm>
            <a:off x="3038372" y="1321809"/>
            <a:ext cx="3074133" cy="3048000"/>
          </a:xfrm>
          <a:prstGeom prst="ellipse">
            <a:avLst/>
          </a:prstGeom>
          <a:gradFill rotWithShape="1">
            <a:gsLst>
              <a:gs pos="0">
                <a:srgbClr val="FF9966">
                  <a:alpha val="35001"/>
                </a:srgbClr>
              </a:gs>
              <a:gs pos="100000">
                <a:srgbClr val="FFAD83">
                  <a:alpha val="35001"/>
                </a:srgbClr>
              </a:gs>
            </a:gsLst>
            <a:lin ang="5400000" scaled="1"/>
          </a:gradFill>
          <a:ln w="9525">
            <a:solidFill>
              <a:srgbClr val="333399"/>
            </a:solidFill>
            <a:round/>
            <a:headEnd/>
            <a:tailEnd/>
          </a:ln>
        </p:spPr>
        <p:txBody>
          <a:bodyPr wrap="none" lIns="84082" tIns="638895" rIns="84082" bIns="42042"/>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2946" b="0" dirty="0">
                <a:solidFill>
                  <a:srgbClr val="000000"/>
                </a:solidFill>
                <a:latin typeface="+mj-lt"/>
              </a:rPr>
              <a:t>Social</a:t>
            </a:r>
          </a:p>
        </p:txBody>
      </p:sp>
      <p:sp>
        <p:nvSpPr>
          <p:cNvPr id="1746950" name="Text Box 6">
            <a:extLst>
              <a:ext uri="{FF2B5EF4-FFF2-40B4-BE49-F238E27FC236}">
                <a16:creationId xmlns:a16="http://schemas.microsoft.com/office/drawing/2014/main" id="{284CF1AC-9FD8-489D-9977-9568EE82C24F}"/>
              </a:ext>
            </a:extLst>
          </p:cNvPr>
          <p:cNvSpPr txBox="1">
            <a:spLocks noChangeArrowheads="1"/>
          </p:cNvSpPr>
          <p:nvPr>
            <p:custDataLst>
              <p:tags r:id="rId5"/>
            </p:custDataLst>
          </p:nvPr>
        </p:nvSpPr>
        <p:spPr bwMode="auto">
          <a:xfrm>
            <a:off x="4930993" y="3235062"/>
            <a:ext cx="1048252" cy="33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4082" tIns="42042" rIns="84082" bIns="42042">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646" b="0" i="1" dirty="0">
                <a:solidFill>
                  <a:srgbClr val="000000"/>
                </a:solidFill>
                <a:latin typeface="+mj-lt"/>
              </a:rPr>
              <a:t>Équitable</a:t>
            </a:r>
          </a:p>
        </p:txBody>
      </p:sp>
      <p:sp>
        <p:nvSpPr>
          <p:cNvPr id="1746951" name="Text Box 7">
            <a:extLst>
              <a:ext uri="{FF2B5EF4-FFF2-40B4-BE49-F238E27FC236}">
                <a16:creationId xmlns:a16="http://schemas.microsoft.com/office/drawing/2014/main" id="{ECA5DB47-1C32-4A3F-86C7-F518B65E671A}"/>
              </a:ext>
            </a:extLst>
          </p:cNvPr>
          <p:cNvSpPr txBox="1">
            <a:spLocks noChangeArrowheads="1"/>
          </p:cNvSpPr>
          <p:nvPr>
            <p:custDataLst>
              <p:tags r:id="rId6"/>
            </p:custDataLst>
          </p:nvPr>
        </p:nvSpPr>
        <p:spPr bwMode="auto">
          <a:xfrm>
            <a:off x="4149737" y="4785195"/>
            <a:ext cx="751119" cy="33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4082" tIns="42042" rIns="84082" bIns="42042">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646" b="0" i="1" dirty="0">
                <a:solidFill>
                  <a:srgbClr val="000000"/>
                </a:solidFill>
                <a:latin typeface="+mj-lt"/>
              </a:rPr>
              <a:t>Viable</a:t>
            </a:r>
          </a:p>
        </p:txBody>
      </p:sp>
      <p:sp>
        <p:nvSpPr>
          <p:cNvPr id="1746952" name="Text Box 8">
            <a:extLst>
              <a:ext uri="{FF2B5EF4-FFF2-40B4-BE49-F238E27FC236}">
                <a16:creationId xmlns:a16="http://schemas.microsoft.com/office/drawing/2014/main" id="{EE9688CA-F83C-4D12-8150-B18F816B716A}"/>
              </a:ext>
            </a:extLst>
          </p:cNvPr>
          <p:cNvSpPr txBox="1">
            <a:spLocks noChangeArrowheads="1"/>
          </p:cNvSpPr>
          <p:nvPr>
            <p:custDataLst>
              <p:tags r:id="rId7"/>
            </p:custDataLst>
          </p:nvPr>
        </p:nvSpPr>
        <p:spPr bwMode="auto">
          <a:xfrm>
            <a:off x="3251567" y="3235062"/>
            <a:ext cx="856917" cy="33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4082" tIns="42042" rIns="84082" bIns="42042">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646" b="0" i="1" dirty="0">
                <a:solidFill>
                  <a:srgbClr val="000000"/>
                </a:solidFill>
                <a:latin typeface="+mj-lt"/>
              </a:rPr>
              <a:t>Vivable</a:t>
            </a:r>
          </a:p>
        </p:txBody>
      </p:sp>
      <p:sp>
        <p:nvSpPr>
          <p:cNvPr id="1746953" name="Text Box 9">
            <a:extLst>
              <a:ext uri="{FF2B5EF4-FFF2-40B4-BE49-F238E27FC236}">
                <a16:creationId xmlns:a16="http://schemas.microsoft.com/office/drawing/2014/main" id="{FF5F164B-ED00-4AD7-9141-6C1C0D1E2C42}"/>
              </a:ext>
            </a:extLst>
          </p:cNvPr>
          <p:cNvSpPr txBox="1">
            <a:spLocks noChangeArrowheads="1"/>
          </p:cNvSpPr>
          <p:nvPr>
            <p:custDataLst>
              <p:tags r:id="rId8"/>
            </p:custDataLst>
          </p:nvPr>
        </p:nvSpPr>
        <p:spPr bwMode="auto">
          <a:xfrm>
            <a:off x="4080965" y="3970928"/>
            <a:ext cx="907188" cy="33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84082" tIns="42042" rIns="84082" bIns="42042">
            <a:spAutoFit/>
          </a:bodyPr>
          <a:lstStyle>
            <a:lvl1pPr>
              <a:spcBef>
                <a:spcPct val="20000"/>
              </a:spcBef>
              <a:buClr>
                <a:schemeClr val="accent2"/>
              </a:buClr>
              <a:buSzPct val="55000"/>
              <a:buFont typeface="Wingdings" panose="05000000000000000000" pitchFamily="2" charset="2"/>
              <a:buChar char="n"/>
              <a:defRPr sz="3400">
                <a:solidFill>
                  <a:schemeClr val="tx1"/>
                </a:solidFill>
                <a:latin typeface="Lucida Sans Unicode" panose="020B0602030504020204" pitchFamily="34" charset="0"/>
                <a:ea typeface="ＭＳ Ｐゴシック" panose="020B0600070205080204" pitchFamily="34" charset="-128"/>
              </a:defRPr>
            </a:lvl1pPr>
            <a:lvl2pPr marL="37931725" indent="-37474525">
              <a:spcBef>
                <a:spcPct val="20000"/>
              </a:spcBef>
              <a:buClr>
                <a:schemeClr val="accent2"/>
              </a:buClr>
              <a:buChar char="–"/>
              <a:defRPr sz="3000">
                <a:solidFill>
                  <a:schemeClr val="tx1"/>
                </a:solidFill>
                <a:latin typeface="Lucida Sans Unicode" panose="020B0602030504020204" pitchFamily="34" charset="0"/>
                <a:ea typeface="ＭＳ Ｐゴシック" panose="020B0600070205080204" pitchFamily="34" charset="-128"/>
              </a:defRPr>
            </a:lvl2pPr>
            <a:lvl3pPr marL="1212850" indent="-242888">
              <a:spcBef>
                <a:spcPct val="20000"/>
              </a:spcBef>
              <a:buClr>
                <a:srgbClr val="008000"/>
              </a:buClr>
              <a:buSzPct val="70000"/>
              <a:buFont typeface="Wingdings" panose="05000000000000000000" pitchFamily="2" charset="2"/>
              <a:buChar char="§"/>
              <a:defRPr sz="2500">
                <a:solidFill>
                  <a:schemeClr val="tx1"/>
                </a:solidFill>
                <a:latin typeface="Lucida Sans Unicode" panose="020B0602030504020204" pitchFamily="34" charset="0"/>
                <a:ea typeface="ＭＳ Ｐゴシック" panose="020B0600070205080204" pitchFamily="34" charset="-128"/>
              </a:defRPr>
            </a:lvl3pPr>
            <a:lvl4pPr marL="1698625" indent="-242888">
              <a:spcBef>
                <a:spcPct val="20000"/>
              </a:spcBef>
              <a:buClr>
                <a:srgbClr val="FF33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4pPr>
            <a:lvl5pPr marL="2182813" indent="-241300">
              <a:spcBef>
                <a:spcPct val="20000"/>
              </a:spcBef>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5pPr>
            <a:lvl6pPr marL="26400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6pPr>
            <a:lvl7pPr marL="30972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7pPr>
            <a:lvl8pPr marL="35544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8pPr>
            <a:lvl9pPr marL="4011613" indent="-241300" eaLnBrk="0" fontAlgn="base" hangingPunct="0">
              <a:spcBef>
                <a:spcPct val="20000"/>
              </a:spcBef>
              <a:spcAft>
                <a:spcPct val="0"/>
              </a:spcAft>
              <a:buClr>
                <a:srgbClr val="FFFF00"/>
              </a:buClr>
              <a:buSzPct val="55000"/>
              <a:buFont typeface="Wingdings" panose="05000000000000000000" pitchFamily="2" charset="2"/>
              <a:buChar char="n"/>
              <a:defRPr sz="2100">
                <a:solidFill>
                  <a:schemeClr val="tx1"/>
                </a:solidFill>
                <a:latin typeface="Lucida Sans Unicode" panose="020B0602030504020204" pitchFamily="34" charset="0"/>
                <a:ea typeface="ＭＳ Ｐゴシック" panose="020B0600070205080204" pitchFamily="34" charset="-128"/>
              </a:defRPr>
            </a:lvl9pPr>
          </a:lstStyle>
          <a:p>
            <a:pPr algn="l" defTabSz="792236" eaLnBrk="1" hangingPunct="1">
              <a:lnSpc>
                <a:spcPct val="100000"/>
              </a:lnSpc>
              <a:buClrTx/>
              <a:buSzTx/>
              <a:buNone/>
            </a:pPr>
            <a:r>
              <a:rPr lang="fr-FR" altLang="fr-FR" sz="1646" b="0" u="sng" dirty="0">
                <a:solidFill>
                  <a:srgbClr val="000000"/>
                </a:solidFill>
                <a:latin typeface="+mj-lt"/>
              </a:rPr>
              <a:t>Durable</a:t>
            </a:r>
          </a:p>
        </p:txBody>
      </p:sp>
      <p:sp>
        <p:nvSpPr>
          <p:cNvPr id="2" name="Rectangle 1">
            <a:extLst>
              <a:ext uri="{FF2B5EF4-FFF2-40B4-BE49-F238E27FC236}">
                <a16:creationId xmlns:a16="http://schemas.microsoft.com/office/drawing/2014/main" id="{4B6D813C-9B10-4DB8-9A7D-5CA3DDE8583F}"/>
              </a:ext>
            </a:extLst>
          </p:cNvPr>
          <p:cNvSpPr/>
          <p:nvPr>
            <p:custDataLst>
              <p:tags r:id="rId9"/>
            </p:custDataLst>
          </p:nvPr>
        </p:nvSpPr>
        <p:spPr>
          <a:xfrm>
            <a:off x="1" y="6093296"/>
            <a:ext cx="9126106" cy="989758"/>
          </a:xfrm>
          <a:prstGeom prst="rect">
            <a:avLst/>
          </a:prstGeom>
        </p:spPr>
        <p:txBody>
          <a:bodyPr wrap="square">
            <a:spAutoFit/>
          </a:bodyPr>
          <a:lstStyle/>
          <a:p>
            <a:pPr eaLnBrk="1" hangingPunct="1">
              <a:lnSpc>
                <a:spcPct val="100000"/>
              </a:lnSpc>
              <a:buClrTx/>
              <a:buSzTx/>
              <a:buFontTx/>
              <a:buNone/>
            </a:pPr>
            <a:r>
              <a:rPr lang="fr-FR" altLang="fr-FR" dirty="0">
                <a:solidFill>
                  <a:srgbClr val="333399"/>
                </a:solidFill>
                <a:latin typeface="+mj-lt"/>
              </a:rPr>
              <a:t>Un développement qui répond aux besoins des générations présentes sans compromettre les besoins des générations futures. </a:t>
            </a:r>
            <a:r>
              <a:rPr lang="fr-FR" altLang="fr-FR" i="1" dirty="0">
                <a:solidFill>
                  <a:srgbClr val="333399"/>
                </a:solidFill>
                <a:latin typeface="+mj-lt"/>
              </a:rPr>
              <a:t>Rapport Bruntland (1987)</a:t>
            </a:r>
          </a:p>
          <a:p>
            <a:pPr eaLnBrk="1" hangingPunct="1">
              <a:lnSpc>
                <a:spcPct val="140000"/>
              </a:lnSpc>
              <a:buClrTx/>
              <a:buSzTx/>
              <a:buFontTx/>
              <a:buNone/>
            </a:pPr>
            <a:endParaRPr lang="fr-FR" altLang="fr-FR" dirty="0">
              <a:solidFill>
                <a:srgbClr val="333399"/>
              </a:solidFill>
              <a:latin typeface="+mj-lt"/>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8"/>
</p:tagLst>
</file>

<file path=ppt/tags/tag13.xml><?xml version="1.0" encoding="utf-8"?>
<p:tagLst xmlns:a="http://schemas.openxmlformats.org/drawingml/2006/main" xmlns:r="http://schemas.openxmlformats.org/officeDocument/2006/relationships" xmlns:p="http://schemas.openxmlformats.org/presentationml/2006/main">
  <p:tag name="NUM" val="9"/>
</p:tagLst>
</file>

<file path=ppt/tags/tag14.xml><?xml version="1.0" encoding="utf-8"?>
<p:tagLst xmlns:a="http://schemas.openxmlformats.org/drawingml/2006/main" xmlns:r="http://schemas.openxmlformats.org/officeDocument/2006/relationships" xmlns:p="http://schemas.openxmlformats.org/presentationml/2006/main">
  <p:tag name="NUM" val="10"/>
</p:tagLst>
</file>

<file path=ppt/tags/tag15.xml><?xml version="1.0" encoding="utf-8"?>
<p:tagLst xmlns:a="http://schemas.openxmlformats.org/drawingml/2006/main" xmlns:r="http://schemas.openxmlformats.org/officeDocument/2006/relationships" xmlns:p="http://schemas.openxmlformats.org/presentationml/2006/main">
  <p:tag name="NUM" val="1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3.xml><?xml version="1.0" encoding="utf-8"?>
<p:tagLst xmlns:a="http://schemas.openxmlformats.org/drawingml/2006/main" xmlns:r="http://schemas.openxmlformats.org/officeDocument/2006/relationships" xmlns:p="http://schemas.openxmlformats.org/presentationml/2006/main">
  <p:tag name="NUM" val="8"/>
</p:tagLst>
</file>

<file path=ppt/tags/tag24.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mil">
  <a:themeElements>
    <a:clrScheme name="">
      <a:dk1>
        <a:srgbClr val="919191"/>
      </a:dk1>
      <a:lt1>
        <a:srgbClr val="FFFFFF"/>
      </a:lt1>
      <a:dk2>
        <a:srgbClr val="6600FF"/>
      </a:dk2>
      <a:lt2>
        <a:srgbClr val="FFFF00"/>
      </a:lt2>
      <a:accent1>
        <a:srgbClr val="618FFD"/>
      </a:accent1>
      <a:accent2>
        <a:srgbClr val="00AE00"/>
      </a:accent2>
      <a:accent3>
        <a:srgbClr val="B8AAFF"/>
      </a:accent3>
      <a:accent4>
        <a:srgbClr val="DADADA"/>
      </a:accent4>
      <a:accent5>
        <a:srgbClr val="B7C6FE"/>
      </a:accent5>
      <a:accent6>
        <a:srgbClr val="009D00"/>
      </a:accent6>
      <a:hlink>
        <a:srgbClr val="FC0128"/>
      </a:hlink>
      <a:folHlink>
        <a:srgbClr val="CECECE"/>
      </a:folHlink>
    </a:clrScheme>
    <a:fontScheme name="m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fr-FR" altLang="fr-FR"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fr-FR" altLang="fr-FR"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i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Office\Modèles\Modèles de présentation\mil.pot</Template>
  <TotalTime>0</TotalTime>
  <Pages>16</Pages>
  <Words>5138</Words>
  <Application>Microsoft Office PowerPoint</Application>
  <PresentationFormat>Format US (216 x 279 mm)</PresentationFormat>
  <Paragraphs>243</Paragraphs>
  <Slides>18</Slides>
  <Notes>18</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18</vt:i4>
      </vt:variant>
    </vt:vector>
  </HeadingPairs>
  <TitlesOfParts>
    <vt:vector size="25" baseType="lpstr">
      <vt:lpstr>Arial</vt:lpstr>
      <vt:lpstr>Arial</vt:lpstr>
      <vt:lpstr>Arial Narrow</vt:lpstr>
      <vt:lpstr>Tahoma</vt:lpstr>
      <vt:lpstr>Wingdings</vt:lpstr>
      <vt:lpstr>mil</vt:lpstr>
      <vt:lpstr>Feuille de calcul</vt:lpstr>
      <vt:lpstr>Chapitre 2 Les achats: les contributions attendues</vt:lpstr>
      <vt:lpstr>Présentation PowerPoint</vt:lpstr>
      <vt:lpstr>1- La contribution financière</vt:lpstr>
      <vt:lpstr>Présentation PowerPoint</vt:lpstr>
      <vt:lpstr>2- Mesurer la création de valeur</vt:lpstr>
      <vt:lpstr>Présentation PowerPoint</vt:lpstr>
      <vt:lpstr>3 - La contribution RSE (responsabilité sociale et environnementale)</vt:lpstr>
      <vt:lpstr>Des repères-clé</vt:lpstr>
      <vt:lpstr>Les trois piliers du développement durable</vt:lpstr>
      <vt:lpstr>Achats RSE</vt:lpstr>
      <vt:lpstr>Présentation PowerPoint</vt:lpstr>
      <vt:lpstr>Normes et labels</vt:lpstr>
      <vt:lpstr>Achats RSE</vt:lpstr>
      <vt:lpstr>4 - Manager les risques</vt:lpstr>
      <vt:lpstr>4 - Manager les risques</vt:lpstr>
      <vt:lpstr>5 - Apporter des innovations</vt:lpstr>
      <vt:lpstr>5 - Apporter des innovations</vt:lpstr>
      <vt:lpstr>Entraînement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Achats</dc:title>
  <dc:subject/>
  <dc:creator>Groupe HEC</dc:creator>
  <cp:keywords/>
  <dc:description/>
  <cp:lastModifiedBy>Gerard Baglin</cp:lastModifiedBy>
  <cp:revision>150</cp:revision>
  <cp:lastPrinted>1998-12-15T09:53:50Z</cp:lastPrinted>
  <dcterms:created xsi:type="dcterms:W3CDTF">1997-12-29T12:40:52Z</dcterms:created>
  <dcterms:modified xsi:type="dcterms:W3CDTF">2022-04-11T06:57:06Z</dcterms:modified>
</cp:coreProperties>
</file>