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.xml" ContentType="application/vnd.openxmlformats-officedocument.presentationml.notesSlide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5.xml" ContentType="application/vnd.openxmlformats-officedocument.presentationml.notesSlide+xml"/>
  <Override PartName="/ppt/tags/tag151.xml" ContentType="application/vnd.openxmlformats-officedocument.presentationml.tags+xml"/>
  <Override PartName="/ppt/notesSlides/notesSlide6.xml" ContentType="application/vnd.openxmlformats-officedocument.presentationml.notesSlide+xml"/>
  <Override PartName="/ppt/tags/tag152.xml" ContentType="application/vnd.openxmlformats-officedocument.presentationml.tags+xml"/>
  <Override PartName="/ppt/notesSlides/notesSlide7.xml" ContentType="application/vnd.openxmlformats-officedocument.presentationml.notesSlide+xml"/>
  <Override PartName="/ppt/tags/tag153.xml" ContentType="application/vnd.openxmlformats-officedocument.presentationml.tags+xml"/>
  <Override PartName="/ppt/notesSlides/notesSlide8.xml" ContentType="application/vnd.openxmlformats-officedocument.presentationml.notesSlide+xml"/>
  <Override PartName="/ppt/tags/tag15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2" r:id="rId2"/>
    <p:sldId id="406" r:id="rId3"/>
    <p:sldId id="407" r:id="rId4"/>
    <p:sldId id="346" r:id="rId5"/>
    <p:sldId id="302" r:id="rId6"/>
    <p:sldId id="411" r:id="rId7"/>
    <p:sldId id="303" r:id="rId8"/>
    <p:sldId id="412" r:id="rId9"/>
    <p:sldId id="310" r:id="rId10"/>
    <p:sldId id="410" r:id="rId11"/>
    <p:sldId id="3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05" r:id="rId24"/>
    <p:sldId id="404" r:id="rId25"/>
  </p:sldIdLst>
  <p:sldSz cx="9906000" cy="6858000" type="A4"/>
  <p:notesSz cx="7099300" cy="10234613"/>
  <p:custDataLst>
    <p:tags r:id="rId2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48">
          <p15:clr>
            <a:srgbClr val="A4A3A4"/>
          </p15:clr>
        </p15:guide>
        <p15:guide id="3" orient="horz" pos="1933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orient="horz" pos="2840">
          <p15:clr>
            <a:srgbClr val="A4A3A4"/>
          </p15:clr>
        </p15:guide>
        <p15:guide id="6" orient="horz" pos="537">
          <p15:clr>
            <a:srgbClr val="A4A3A4"/>
          </p15:clr>
        </p15:guide>
        <p15:guide id="7" orient="horz" pos="3970">
          <p15:clr>
            <a:srgbClr val="A4A3A4"/>
          </p15:clr>
        </p15:guide>
        <p15:guide id="8" pos="3120">
          <p15:clr>
            <a:srgbClr val="A4A3A4"/>
          </p15:clr>
        </p15:guide>
        <p15:guide id="9" pos="5799">
          <p15:clr>
            <a:srgbClr val="A4A3A4"/>
          </p15:clr>
        </p15:guide>
        <p15:guide id="10" pos="3367">
          <p15:clr>
            <a:srgbClr val="A4A3A4"/>
          </p15:clr>
        </p15:guide>
        <p15:guide id="11" pos="559">
          <p15:clr>
            <a:srgbClr val="A4A3A4"/>
          </p15:clr>
        </p15:guide>
        <p15:guide id="12" pos="59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429D64"/>
    <a:srgbClr val="CCFFDB"/>
    <a:srgbClr val="005219"/>
    <a:srgbClr val="F5F5F5"/>
    <a:srgbClr val="E51F24"/>
    <a:srgbClr val="9CD0A8"/>
    <a:srgbClr val="40621E"/>
    <a:srgbClr val="005A22"/>
    <a:srgbClr val="006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98" autoAdjust="0"/>
    <p:restoredTop sz="94590" autoAdjust="0"/>
  </p:normalViewPr>
  <p:slideViewPr>
    <p:cSldViewPr snapToGrid="0" snapToObjects="1" showGuides="1">
      <p:cViewPr varScale="1">
        <p:scale>
          <a:sx n="74" d="100"/>
          <a:sy n="74" d="100"/>
        </p:scale>
        <p:origin x="1200" y="72"/>
      </p:cViewPr>
      <p:guideLst>
        <p:guide orient="horz" pos="2160"/>
        <p:guide orient="horz" pos="4048"/>
        <p:guide orient="horz" pos="1933"/>
        <p:guide orient="horz" pos="482"/>
        <p:guide orient="horz" pos="2840"/>
        <p:guide orient="horz" pos="537"/>
        <p:guide orient="horz" pos="3970"/>
        <p:guide pos="3120"/>
        <p:guide pos="5799"/>
        <p:guide pos="3367"/>
        <p:guide pos="559"/>
        <p:guide pos="59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4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Verdana"/>
                <a:ea typeface="Verdana"/>
              </a:defRPr>
            </a:lvl1pPr>
          </a:lstStyle>
          <a:p>
            <a:fld id="{92633F72-8CE2-42CF-B0CD-A7200966C70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8350"/>
            <a:ext cx="55403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Verdana"/>
                <a:ea typeface="Verdana"/>
              </a:defRPr>
            </a:lvl1pPr>
          </a:lstStyle>
          <a:p>
            <a:fld id="{C4F2A572-12C7-46F1-A9D3-E1FE03760AC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0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/>
        <a:ea typeface="Verdana"/>
        <a:cs typeface="Verdana"/>
        <a:sym typeface="Verdan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/>
        <a:ea typeface="Verdana"/>
        <a:cs typeface="Verdana"/>
        <a:sym typeface="Verdan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/>
        <a:ea typeface="Verdana"/>
        <a:cs typeface="Verdana"/>
        <a:sym typeface="Verdan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/>
        <a:ea typeface="Verdana"/>
        <a:cs typeface="Verdana"/>
        <a:sym typeface="Verdana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/>
        <a:ea typeface="Verdana"/>
        <a:cs typeface="Verdana"/>
        <a:sym typeface="Verdan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4F2A572-12C7-46F1-A9D3-E1FE03760ACF}" type="slidenum">
              <a:rPr lang="en-US" smtClean="0">
                <a:cs typeface="Verdana"/>
              </a:rPr>
              <a:pPr/>
              <a:t>1</a:t>
            </a:fld>
            <a:endParaRPr lang="en-US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336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500" b="1" dirty="0" smtClean="0">
                <a:solidFill>
                  <a:srgbClr val="686A78"/>
                </a:solidFill>
              </a:rPr>
              <a:t>3 vagues </a:t>
            </a:r>
            <a:r>
              <a:rPr lang="fr-FR" sz="1500" dirty="0" smtClean="0">
                <a:solidFill>
                  <a:srgbClr val="686A78"/>
                </a:solidFill>
              </a:rPr>
              <a:t>comportant chacune des projets sur la Mine, les dispositifs d'Intégration, et la Chimie.</a:t>
            </a:r>
          </a:p>
          <a:p>
            <a:endParaRPr lang="fr-FR" sz="1500" dirty="0" smtClean="0">
              <a:solidFill>
                <a:srgbClr val="686A78"/>
              </a:solidFill>
            </a:endParaRPr>
          </a:p>
          <a:p>
            <a:r>
              <a:rPr lang="fr-FR" sz="1500" dirty="0" smtClean="0">
                <a:solidFill>
                  <a:srgbClr val="686A78"/>
                </a:solidFill>
              </a:rPr>
              <a:t>Les dates représentées correspondent aux </a:t>
            </a:r>
            <a:r>
              <a:rPr lang="fr-FR" sz="1500" b="1" dirty="0" smtClean="0">
                <a:solidFill>
                  <a:srgbClr val="686A78"/>
                </a:solidFill>
              </a:rPr>
              <a:t>engagements budgétaires </a:t>
            </a:r>
            <a:r>
              <a:rPr lang="fr-FR" sz="1500" dirty="0" smtClean="0">
                <a:solidFill>
                  <a:srgbClr val="686A78"/>
                </a:solidFill>
              </a:rPr>
              <a:t>des projets : le passage des commandes par OCP.</a:t>
            </a:r>
          </a:p>
          <a:p>
            <a:endParaRPr lang="fr-FR" sz="1500" dirty="0" smtClean="0">
              <a:solidFill>
                <a:srgbClr val="686A78"/>
              </a:solidFill>
            </a:endParaRPr>
          </a:p>
          <a:p>
            <a:r>
              <a:rPr lang="fr-FR" sz="1500" dirty="0" smtClean="0">
                <a:solidFill>
                  <a:srgbClr val="686A78"/>
                </a:solidFill>
              </a:rPr>
              <a:t>La 1</a:t>
            </a:r>
            <a:r>
              <a:rPr lang="fr-FR" sz="1500" baseline="30000" dirty="0" smtClean="0">
                <a:solidFill>
                  <a:srgbClr val="686A78"/>
                </a:solidFill>
              </a:rPr>
              <a:t>ere</a:t>
            </a:r>
            <a:r>
              <a:rPr lang="fr-FR" sz="1500" dirty="0" smtClean="0">
                <a:solidFill>
                  <a:srgbClr val="686A78"/>
                </a:solidFill>
              </a:rPr>
              <a:t> vague représente 50% des Capex totaux du programme : le programme Capex est d'</a:t>
            </a:r>
            <a:r>
              <a:rPr lang="fr-FR" sz="1500" b="1" dirty="0" smtClean="0">
                <a:solidFill>
                  <a:srgbClr val="686A78"/>
                </a:solidFill>
              </a:rPr>
              <a:t>emblée à grande échelle</a:t>
            </a:r>
            <a:r>
              <a:rPr lang="fr-FR" sz="1500" dirty="0" smtClean="0">
                <a:solidFill>
                  <a:srgbClr val="686A78"/>
                </a:solidFill>
              </a:rPr>
              <a:t>.</a:t>
            </a:r>
          </a:p>
          <a:p>
            <a:endParaRPr lang="fr-FR" sz="1500" dirty="0" smtClean="0">
              <a:solidFill>
                <a:srgbClr val="686A78"/>
              </a:solidFill>
            </a:endParaRPr>
          </a:p>
          <a:p>
            <a:r>
              <a:rPr lang="fr-FR" sz="1500" b="1" dirty="0" smtClean="0">
                <a:solidFill>
                  <a:srgbClr val="686A78"/>
                </a:solidFill>
              </a:rPr>
              <a:t>L'année 2013 est clé </a:t>
            </a:r>
            <a:r>
              <a:rPr lang="fr-FR" sz="1500" dirty="0" smtClean="0">
                <a:solidFill>
                  <a:srgbClr val="686A78"/>
                </a:solidFill>
              </a:rPr>
              <a:t>pour la réussite du programme industriel</a:t>
            </a:r>
          </a:p>
          <a:p>
            <a:pPr marL="285188" lvl="1" indent="-192336"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500" dirty="0" smtClean="0">
                <a:solidFill>
                  <a:srgbClr val="686A78"/>
                </a:solidFill>
              </a:rPr>
              <a:t>Pour la réalisation des projets </a:t>
            </a:r>
            <a:r>
              <a:rPr lang="fr-FR" sz="1500" dirty="0" smtClean="0">
                <a:solidFill>
                  <a:srgbClr val="686A78"/>
                </a:solidFill>
                <a:sym typeface="Wingdings" pitchFamily="2" charset="2"/>
              </a:rPr>
              <a:t> 11 projets sont en cours de réalisation actuellement</a:t>
            </a:r>
            <a:endParaRPr lang="fr-FR" sz="1500" dirty="0" smtClean="0">
              <a:solidFill>
                <a:srgbClr val="686A78"/>
              </a:solidFill>
            </a:endParaRPr>
          </a:p>
          <a:p>
            <a:pPr marL="285188" lvl="1" indent="-192336"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500" dirty="0" smtClean="0">
                <a:solidFill>
                  <a:srgbClr val="686A78"/>
                </a:solidFill>
              </a:rPr>
              <a:t>Pour la préparation de leur mise en service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A572-12C7-46F1-A9D3-E1FE03760ACF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8860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A572-12C7-46F1-A9D3-E1FE03760ACF}" type="slidenum">
              <a:rPr lang="en-US" smtClean="0">
                <a:cs typeface="Verdana"/>
              </a:rPr>
              <a:pPr/>
              <a:t>4</a:t>
            </a:fld>
            <a:endParaRPr lang="en-US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3988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A572-12C7-46F1-A9D3-E1FE03760ACF}" type="slidenum">
              <a:rPr lang="en-US" smtClean="0">
                <a:cs typeface="Verdana"/>
              </a:rPr>
              <a:pPr/>
              <a:t>5</a:t>
            </a:fld>
            <a:endParaRPr lang="en-US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13058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oc id"/>
          <p:cNvSpPr txBox="1">
            <a:spLocks noGrp="1" noChangeArrowheads="1"/>
          </p:cNvSpPr>
          <p:nvPr/>
        </p:nvSpPr>
        <p:spPr bwMode="gray">
          <a:xfrm>
            <a:off x="5628799" y="118295"/>
            <a:ext cx="126957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20750"/>
            <a:r>
              <a:rPr lang="en-US" sz="800"/>
              <a:t>SW-OCP019-20080925-NES-SR</a:t>
            </a: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763838" y="1317625"/>
            <a:ext cx="12630151" cy="8745538"/>
          </a:xfrm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4561" y="380034"/>
            <a:ext cx="6183225" cy="313109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75390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A572-12C7-46F1-A9D3-E1FE03760ACF}" type="slidenum">
              <a:rPr lang="en-US" smtClean="0">
                <a:cs typeface="Verdana"/>
              </a:rPr>
              <a:pPr/>
              <a:t>7</a:t>
            </a:fld>
            <a:endParaRPr lang="en-US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87112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A572-12C7-46F1-A9D3-E1FE03760ACF}" type="slidenum">
              <a:rPr lang="en-US" smtClean="0">
                <a:cs typeface="Verdana"/>
              </a:rPr>
              <a:pPr/>
              <a:t>9</a:t>
            </a:fld>
            <a:endParaRPr lang="en-US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14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A572-12C7-46F1-A9D3-E1FE03760ACF}" type="slidenum">
              <a:rPr lang="en-US" smtClean="0">
                <a:cs typeface="Verdana"/>
              </a:rPr>
              <a:pPr/>
              <a:t>11</a:t>
            </a:fld>
            <a:endParaRPr lang="en-US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03712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A572-12C7-46F1-A9D3-E1FE03760ACF}" type="slidenum">
              <a:rPr lang="en-US" smtClean="0">
                <a:cs typeface="Verdana"/>
              </a:rPr>
              <a:pPr/>
              <a:t>24</a:t>
            </a:fld>
            <a:endParaRPr lang="en-US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0345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jpeg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Espace réservé pour une image  10" descr="visuel_titre.jpg"/>
          <p:cNvPicPr>
            <a:picLocks noChangeAspect="1"/>
          </p:cNvPicPr>
          <p:nvPr userDrawn="1"/>
        </p:nvPicPr>
        <p:blipFill>
          <a:blip r:embed="rId6" cstate="screen"/>
          <a:srcRect t="5812" b="1880"/>
          <a:stretch>
            <a:fillRect/>
          </a:stretch>
        </p:blipFill>
        <p:spPr bwMode="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1" name="Espace réservé du texte 11"/>
          <p:cNvSpPr txBox="1">
            <a:spLocks/>
          </p:cNvSpPr>
          <p:nvPr userDrawn="1"/>
        </p:nvSpPr>
        <p:spPr bwMode="gray">
          <a:xfrm rot="5400000">
            <a:off x="-785403" y="1556928"/>
            <a:ext cx="2038350" cy="467544"/>
          </a:xfrm>
          <a:prstGeom prst="round2SameRect">
            <a:avLst>
              <a:gd name="adj1" fmla="val 29909"/>
              <a:gd name="adj2" fmla="val 0"/>
            </a:avLst>
          </a:prstGeom>
          <a:solidFill>
            <a:srgbClr val="61A322"/>
          </a:solidFill>
          <a:ln>
            <a:solidFill>
              <a:srgbClr val="61A322"/>
            </a:solidFill>
          </a:ln>
          <a:effectLst>
            <a:outerShdw sx="1000" sy="1000" algn="t" rotWithShape="0">
              <a:prstClr val="black"/>
            </a:outerShdw>
          </a:effectLst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Verdana"/>
              <a:cs typeface="Verdana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8014275" y="4859999"/>
            <a:ext cx="1323449" cy="1550059"/>
          </a:xfrm>
          <a:prstGeom prst="roundRect">
            <a:avLst>
              <a:gd name="adj" fmla="val 8572"/>
            </a:avLst>
          </a:prstGeom>
          <a:blipFill dpi="0" rotWithShape="1">
            <a:blip r:embed="rId7" cstate="print"/>
            <a:srcRect/>
            <a:stretch>
              <a:fillRect l="-3000" t="-3000" r="-3000" b="-3000"/>
            </a:stretch>
          </a:blipFill>
          <a:ln w="3175" cap="flat" cmpd="sng" algn="ctr">
            <a:noFill/>
            <a:prstDash val="solid"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white">
          <a:xfrm>
            <a:off x="986702" y="765175"/>
            <a:ext cx="8219344" cy="1456636"/>
          </a:xfrm>
        </p:spPr>
        <p:txBody>
          <a:bodyPr anchor="b" anchorCtr="0">
            <a:noAutofit/>
          </a:bodyPr>
          <a:lstStyle>
            <a:lvl1pPr>
              <a:lnSpc>
                <a:spcPts val="3800"/>
              </a:lnSpc>
              <a:defRPr sz="3800">
                <a:solidFill>
                  <a:srgbClr val="61A32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white">
          <a:xfrm>
            <a:off x="986700" y="2329534"/>
            <a:ext cx="8219345" cy="1531267"/>
          </a:xfrm>
        </p:spPr>
        <p:txBody>
          <a:bodyPr>
            <a:noAutofit/>
          </a:bodyPr>
          <a:lstStyle>
            <a:lvl1pPr marL="0" indent="0" algn="l">
              <a:buNone/>
              <a:defRPr sz="2300" b="1">
                <a:solidFill>
                  <a:srgbClr val="61A32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490" y="188913"/>
            <a:ext cx="9205023" cy="906462"/>
          </a:xfrm>
        </p:spPr>
        <p:txBody>
          <a:bodyPr anchor="ctr" anchorCtr="0"/>
          <a:lstStyle>
            <a:lvl1pPr>
              <a:defRPr sz="1800" b="0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365514" y="6453204"/>
            <a:ext cx="7197329" cy="29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3" y="6453189"/>
            <a:ext cx="952765" cy="2936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‹N°›</a:t>
            </a:fld>
            <a:r>
              <a:rPr lang="en-US" dirty="0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0505" y="1358218"/>
            <a:ext cx="9195214" cy="51060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297" marR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193369" marR="0" indent="-191784" algn="l" defTabSz="89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98F16"/>
              </a:buClr>
              <a:buSzPct val="125000"/>
              <a:buFont typeface="Arial" charset="0"/>
              <a:buChar char="▪"/>
              <a:tabLst/>
              <a:defRPr lang="fr-FR" smtClean="0"/>
            </a:lvl2pPr>
            <a:lvl3pPr marL="456478" marR="0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613387" marR="0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 lang="fr-FR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744940" marR="0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 lang="en-US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marL="285297" marR="0" lvl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Modifiez les styles du texte du masque</a:t>
            </a:r>
          </a:p>
          <a:p>
            <a:pPr marL="456478" marR="0" lvl="2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Troisième niveau</a:t>
            </a:r>
          </a:p>
          <a:p>
            <a:pPr marL="613387" marR="0" lvl="3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Quatrième niveau</a:t>
            </a:r>
          </a:p>
          <a:p>
            <a:pPr marL="744940" marR="0" lvl="4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583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490" y="188913"/>
            <a:ext cx="9205023" cy="906462"/>
          </a:xfrm>
        </p:spPr>
        <p:txBody>
          <a:bodyPr anchor="ctr" anchorCtr="0"/>
          <a:lstStyle>
            <a:lvl1pPr>
              <a:defRPr sz="1800" b="0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365514" y="6453204"/>
            <a:ext cx="7197329" cy="29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3" y="6453189"/>
            <a:ext cx="952765" cy="2936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‹N°›</a:t>
            </a:fld>
            <a:r>
              <a:rPr lang="en-US" dirty="0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0505" y="1358218"/>
            <a:ext cx="9195214" cy="51060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297" marR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193369" marR="0" indent="-191784" algn="l" defTabSz="89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98F16"/>
              </a:buClr>
              <a:buSzPct val="125000"/>
              <a:buFont typeface="Arial" charset="0"/>
              <a:buChar char="▪"/>
              <a:tabLst/>
              <a:defRPr lang="fr-FR" smtClean="0"/>
            </a:lvl2pPr>
            <a:lvl3pPr marL="456478" marR="0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613387" marR="0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 lang="fr-FR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744940" marR="0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 lang="en-US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marL="285297" marR="0" lvl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Modifiez les styles du texte du masque</a:t>
            </a:r>
          </a:p>
          <a:p>
            <a:pPr marL="456478" marR="0" lvl="2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Troisième niveau</a:t>
            </a:r>
          </a:p>
          <a:p>
            <a:pPr marL="613387" marR="0" lvl="3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Quatrième niveau</a:t>
            </a:r>
          </a:p>
          <a:p>
            <a:pPr marL="744940" marR="0" lvl="4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583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490" y="188913"/>
            <a:ext cx="9205023" cy="906462"/>
          </a:xfrm>
        </p:spPr>
        <p:txBody>
          <a:bodyPr anchor="ctr" anchorCtr="0"/>
          <a:lstStyle>
            <a:lvl1pPr>
              <a:defRPr sz="1800" b="0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365514" y="6453204"/>
            <a:ext cx="7197329" cy="29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3" y="6453189"/>
            <a:ext cx="952765" cy="2936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‹N°›</a:t>
            </a:fld>
            <a:r>
              <a:rPr lang="en-US" dirty="0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0505" y="1358218"/>
            <a:ext cx="9195214" cy="51060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297" marR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193369" marR="0" indent="-191784" algn="l" defTabSz="89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98F16"/>
              </a:buClr>
              <a:buSzPct val="125000"/>
              <a:buFont typeface="Arial" charset="0"/>
              <a:buChar char="▪"/>
              <a:tabLst/>
              <a:defRPr lang="fr-FR" smtClean="0"/>
            </a:lvl2pPr>
            <a:lvl3pPr marL="456478" marR="0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613387" marR="0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 lang="fr-FR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744940" marR="0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 lang="en-US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marL="285297" marR="0" lvl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Modifiez les styles du texte du masque</a:t>
            </a:r>
          </a:p>
          <a:p>
            <a:pPr marL="456478" marR="0" lvl="2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Troisième niveau</a:t>
            </a:r>
          </a:p>
          <a:p>
            <a:pPr marL="613387" marR="0" lvl="3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Quatrième niveau</a:t>
            </a:r>
          </a:p>
          <a:p>
            <a:pPr marL="744940" marR="0" lvl="4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583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490" y="188913"/>
            <a:ext cx="9205023" cy="906462"/>
          </a:xfrm>
        </p:spPr>
        <p:txBody>
          <a:bodyPr anchor="ctr" anchorCtr="0"/>
          <a:lstStyle>
            <a:lvl1pPr>
              <a:defRPr sz="1800" b="0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365514" y="6453204"/>
            <a:ext cx="7197329" cy="29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3" y="6453189"/>
            <a:ext cx="952765" cy="2936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‹N°›</a:t>
            </a:fld>
            <a:r>
              <a:rPr lang="en-US" dirty="0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0505" y="1358218"/>
            <a:ext cx="9195214" cy="51060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297" marR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193369" marR="0" indent="-191784" algn="l" defTabSz="89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98F16"/>
              </a:buClr>
              <a:buSzPct val="125000"/>
              <a:buFont typeface="Arial" charset="0"/>
              <a:buChar char="▪"/>
              <a:tabLst/>
              <a:defRPr lang="fr-FR" smtClean="0"/>
            </a:lvl2pPr>
            <a:lvl3pPr marL="456478" marR="0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613387" marR="0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 lang="fr-FR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744940" marR="0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 lang="en-US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marL="285297" marR="0" lvl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Modifiez les styles du texte du masque</a:t>
            </a:r>
          </a:p>
          <a:p>
            <a:pPr marL="456478" marR="0" lvl="2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Troisième niveau</a:t>
            </a:r>
          </a:p>
          <a:p>
            <a:pPr marL="613387" marR="0" lvl="3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Quatrième niveau</a:t>
            </a:r>
          </a:p>
          <a:p>
            <a:pPr marL="744940" marR="0" lvl="4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583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490" y="188913"/>
            <a:ext cx="9205023" cy="906462"/>
          </a:xfrm>
        </p:spPr>
        <p:txBody>
          <a:bodyPr anchor="ctr" anchorCtr="0"/>
          <a:lstStyle>
            <a:lvl1pPr>
              <a:defRPr sz="1800" b="0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365514" y="6453204"/>
            <a:ext cx="7197329" cy="29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3" y="6453189"/>
            <a:ext cx="952765" cy="2936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‹N°›</a:t>
            </a:fld>
            <a:r>
              <a:rPr lang="en-US" dirty="0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0505" y="1358218"/>
            <a:ext cx="9195214" cy="51060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297" marR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193369" marR="0" indent="-191784" algn="l" defTabSz="89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98F16"/>
              </a:buClr>
              <a:buSzPct val="125000"/>
              <a:buFont typeface="Arial" charset="0"/>
              <a:buChar char="▪"/>
              <a:tabLst/>
              <a:defRPr lang="fr-FR" smtClean="0"/>
            </a:lvl2pPr>
            <a:lvl3pPr marL="456478" marR="0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613387" marR="0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 lang="fr-FR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744940" marR="0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 lang="en-US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marL="285297" marR="0" lvl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Modifiez les styles du texte du masque</a:t>
            </a:r>
          </a:p>
          <a:p>
            <a:pPr marL="456478" marR="0" lvl="2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Troisième niveau</a:t>
            </a:r>
          </a:p>
          <a:p>
            <a:pPr marL="613387" marR="0" lvl="3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Quatrième niveau</a:t>
            </a:r>
          </a:p>
          <a:p>
            <a:pPr marL="744940" marR="0" lvl="4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583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490" y="188913"/>
            <a:ext cx="9205023" cy="906462"/>
          </a:xfrm>
        </p:spPr>
        <p:txBody>
          <a:bodyPr anchor="ctr" anchorCtr="0"/>
          <a:lstStyle>
            <a:lvl1pPr>
              <a:defRPr sz="1800" b="0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365514" y="6453204"/>
            <a:ext cx="7197329" cy="29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3" y="6453189"/>
            <a:ext cx="952765" cy="2936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‹N°›</a:t>
            </a:fld>
            <a:r>
              <a:rPr lang="en-US" dirty="0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0505" y="1358218"/>
            <a:ext cx="9195214" cy="51060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297" marR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193369" marR="0" indent="-191784" algn="l" defTabSz="89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98F16"/>
              </a:buClr>
              <a:buSzPct val="125000"/>
              <a:buFont typeface="Arial" charset="0"/>
              <a:buChar char="▪"/>
              <a:tabLst/>
              <a:defRPr lang="fr-FR" smtClean="0"/>
            </a:lvl2pPr>
            <a:lvl3pPr marL="456478" marR="0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 lang="fr-F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613387" marR="0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 lang="fr-FR" baseline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744940" marR="0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 lang="en-US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marL="285297" marR="0" lvl="0" indent="-285297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Modifiez les styles du texte du masque</a:t>
            </a:r>
          </a:p>
          <a:p>
            <a:pPr marL="456478" marR="0" lvl="2" indent="-261520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75000"/>
              <a:buFont typeface="Webdings" pitchFamily="18" charset="2"/>
              <a:buChar char="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Troisième niveau</a:t>
            </a:r>
          </a:p>
          <a:p>
            <a:pPr marL="613387" marR="0" lvl="3" indent="-155326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Quatrième niveau</a:t>
            </a:r>
          </a:p>
          <a:p>
            <a:pPr marL="744940" marR="0" lvl="4" indent="-129969" algn="l" defTabSz="89392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98F16"/>
              </a:buClr>
              <a:buSzPct val="89000"/>
              <a:buFont typeface="Arial" charset="0"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583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77500" y="1658257"/>
            <a:ext cx="8323792" cy="3911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manual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3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 userDrawn="1"/>
        </p:nvGrpSpPr>
        <p:grpSpPr>
          <a:xfrm>
            <a:off x="0" y="0"/>
            <a:ext cx="9906000" cy="1100139"/>
            <a:chOff x="0" y="0"/>
            <a:chExt cx="9906000" cy="1100139"/>
          </a:xfrm>
        </p:grpSpPr>
        <p:pic>
          <p:nvPicPr>
            <p:cNvPr id="7" name="Image 6" descr="bandeau_sommaire.jpg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62000" y="0"/>
              <a:ext cx="9144000" cy="11001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8" name="Image 6" descr="bandeau_sommaire.jpg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8" cstate="screen"/>
            <a:srcRect r="93870"/>
            <a:stretch>
              <a:fillRect/>
            </a:stretch>
          </p:blipFill>
          <p:spPr>
            <a:xfrm>
              <a:off x="0" y="0"/>
              <a:ext cx="848544" cy="11001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2707945"/>
            <a:ext cx="9906000" cy="2235863"/>
          </a:xfrm>
        </p:spPr>
        <p:txBody>
          <a:bodyPr wrap="square" lIns="810000" tIns="230400" bIns="230400" anchor="ctr" anchorCtr="0">
            <a:spAutoFit/>
          </a:bodyPr>
          <a:lstStyle>
            <a:lvl1pPr>
              <a:buClrTx/>
              <a:defRPr sz="2000" b="1">
                <a:solidFill>
                  <a:schemeClr val="tx2"/>
                </a:solidFill>
              </a:defRPr>
            </a:lvl1pPr>
            <a:lvl2pPr marL="355600" indent="-355600">
              <a:buClrTx/>
              <a:defRPr sz="2000" b="1">
                <a:solidFill>
                  <a:schemeClr val="tx2"/>
                </a:solidFill>
              </a:defRPr>
            </a:lvl2pPr>
            <a:lvl3pPr marL="719138" indent="-363538">
              <a:buClrTx/>
              <a:defRPr sz="2000" b="1">
                <a:solidFill>
                  <a:schemeClr val="tx2"/>
                </a:solidFill>
              </a:defRPr>
            </a:lvl3pPr>
            <a:lvl4pPr marL="1074738" indent="-355600">
              <a:buClrTx/>
              <a:defRPr sz="2000" b="1">
                <a:solidFill>
                  <a:schemeClr val="tx2"/>
                </a:solidFill>
              </a:defRPr>
            </a:lvl4pPr>
            <a:lvl5pPr marL="1439863" indent="-365125">
              <a:buClrTx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3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193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8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0" y="0"/>
            <a:ext cx="9906000" cy="1385316"/>
            <a:chOff x="0" y="0"/>
            <a:chExt cx="9906000" cy="1385316"/>
          </a:xfrm>
        </p:grpSpPr>
        <p:pic>
          <p:nvPicPr>
            <p:cNvPr id="14" name="Image 7" descr="bandeau_texte.jpg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23" cstate="screen"/>
            <a:stretch>
              <a:fillRect/>
            </a:stretch>
          </p:blipFill>
          <p:spPr>
            <a:xfrm>
              <a:off x="762000" y="0"/>
              <a:ext cx="9144000" cy="1385316"/>
            </a:xfrm>
            <a:prstGeom prst="rect">
              <a:avLst/>
            </a:prstGeom>
          </p:spPr>
        </p:pic>
        <p:pic>
          <p:nvPicPr>
            <p:cNvPr id="15" name="Image 7" descr="bandeau_texte.jpg"/>
            <p:cNvPicPr>
              <a:picLocks noChangeAspect="1"/>
            </p:cNvPicPr>
            <p:nvPr userDrawn="1">
              <p:custDataLst>
                <p:tags r:id="rId20"/>
              </p:custDataLst>
            </p:nvPr>
          </p:nvPicPr>
          <p:blipFill>
            <a:blip r:embed="rId23" cstate="screen"/>
            <a:srcRect r="90365"/>
            <a:stretch>
              <a:fillRect/>
            </a:stretch>
          </p:blipFill>
          <p:spPr>
            <a:xfrm>
              <a:off x="0" y="0"/>
              <a:ext cx="880940" cy="1385316"/>
            </a:xfrm>
            <a:prstGeom prst="rect">
              <a:avLst/>
            </a:prstGeom>
          </p:spPr>
        </p:pic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877500" y="0"/>
            <a:ext cx="8328545" cy="90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 err="1" smtClean="0"/>
              <a:t>Cliquez</a:t>
            </a:r>
            <a:r>
              <a:rPr lang="en-US" dirty="0" smtClean="0"/>
              <a:t> pour modifier le style du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877500" y="1658257"/>
            <a:ext cx="8328545" cy="391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sp>
        <p:nvSpPr>
          <p:cNvPr id="12" name="Espace réservé du numéro de diapositive 5"/>
          <p:cNvSpPr txBox="1">
            <a:spLocks/>
          </p:cNvSpPr>
          <p:nvPr/>
        </p:nvSpPr>
        <p:spPr bwMode="gray">
          <a:xfrm>
            <a:off x="431668" y="6438960"/>
            <a:ext cx="520577" cy="2936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rgbClr val="61A32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632D2-51CC-4051-B81E-8B3143A8C732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61A322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61A322"/>
              </a:solidFill>
              <a:effectLst/>
              <a:uLnTx/>
              <a:uFillTx/>
              <a:latin typeface="+mn-lt"/>
              <a:ea typeface="Verdana"/>
              <a:cs typeface="Verdana"/>
            </a:endParaRPr>
          </a:p>
        </p:txBody>
      </p:sp>
      <p:pic>
        <p:nvPicPr>
          <p:cNvPr id="17" name="Image 8" descr="logo_texte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815785" y="5949280"/>
            <a:ext cx="705600" cy="8167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7" r:id="rId3"/>
    <p:sldLayoutId id="2147483658" r:id="rId4"/>
    <p:sldLayoutId id="2147483660" r:id="rId5"/>
    <p:sldLayoutId id="2147483662" r:id="rId6"/>
    <p:sldLayoutId id="2147483663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1" kern="1200" cap="none" baseline="0">
          <a:solidFill>
            <a:srgbClr val="61A322"/>
          </a:solidFill>
          <a:latin typeface="+mj-lt"/>
          <a:ea typeface="Verdana"/>
          <a:cs typeface="Verdana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84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Verdana"/>
          <a:cs typeface="Verdana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384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Verdana"/>
          <a:cs typeface="Verdana"/>
        </a:defRPr>
      </a:lvl2pPr>
      <a:lvl3pPr marL="623888" indent="-174625" algn="l" defTabSz="914400" rtl="0" eaLnBrk="1" latinLnBrk="0" hangingPunct="1">
        <a:lnSpc>
          <a:spcPct val="100000"/>
        </a:lnSpc>
        <a:spcBef>
          <a:spcPts val="384"/>
        </a:spcBef>
        <a:buClr>
          <a:schemeClr val="tx1"/>
        </a:buClr>
        <a:buFont typeface="Arial" pitchFamily="34" charset="0"/>
        <a:buChar char="­"/>
        <a:defRPr sz="1600" kern="1200">
          <a:solidFill>
            <a:schemeClr val="tx1"/>
          </a:solidFill>
          <a:latin typeface="+mn-lt"/>
          <a:ea typeface="Verdana"/>
          <a:cs typeface="Verdana"/>
        </a:defRPr>
      </a:lvl3pPr>
      <a:lvl4pPr marL="806450" indent="-184150" algn="l" defTabSz="914400" rtl="0" eaLnBrk="1" latinLnBrk="0" hangingPunct="1">
        <a:lnSpc>
          <a:spcPct val="100000"/>
        </a:lnSpc>
        <a:spcBef>
          <a:spcPts val="384"/>
        </a:spcBef>
        <a:buClr>
          <a:schemeClr val="tx1"/>
        </a:buClr>
        <a:buFont typeface="Verdana" pitchFamily="34" charset="0"/>
        <a:buChar char="-"/>
        <a:defRPr sz="1600" kern="1200">
          <a:solidFill>
            <a:schemeClr val="tx1"/>
          </a:solidFill>
          <a:latin typeface="+mn-lt"/>
          <a:ea typeface="Verdana"/>
          <a:cs typeface="Verdana"/>
        </a:defRPr>
      </a:lvl4pPr>
      <a:lvl5pPr marL="1169988" indent="-179388" algn="l" defTabSz="914400" rtl="0" eaLnBrk="1" latinLnBrk="0" hangingPunct="1">
        <a:lnSpc>
          <a:spcPct val="100000"/>
        </a:lnSpc>
        <a:spcBef>
          <a:spcPts val="384"/>
        </a:spcBef>
        <a:buClr>
          <a:schemeClr val="tx1"/>
        </a:buClr>
        <a:buFont typeface="Verdana" pitchFamily="34" charset="0"/>
        <a:buChar char="-"/>
        <a:tabLst/>
        <a:defRPr sz="1600" kern="1200">
          <a:solidFill>
            <a:schemeClr val="tx1"/>
          </a:solidFill>
          <a:latin typeface="+mn-lt"/>
          <a:ea typeface="Verdan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tags" Target="../tags/tag15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1.png"/><Relationship Id="rId2" Type="http://schemas.openxmlformats.org/officeDocument/2006/relationships/tags" Target="../tags/tag15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tags" Target="../tags/tag52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tags" Target="../tags/tag55.xml"/><Relationship Id="rId47" Type="http://schemas.openxmlformats.org/officeDocument/2006/relationships/slideLayout" Target="../slideLayouts/slideLayout2.xml"/><Relationship Id="rId50" Type="http://schemas.openxmlformats.org/officeDocument/2006/relationships/image" Target="../media/image7.emf"/><Relationship Id="rId55" Type="http://schemas.openxmlformats.org/officeDocument/2006/relationships/oleObject" Target="../embeddings/oleObject12.bin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9" Type="http://schemas.openxmlformats.org/officeDocument/2006/relationships/tags" Target="../tags/tag42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openxmlformats.org/officeDocument/2006/relationships/image" Target="../media/image8.emf"/><Relationship Id="rId58" Type="http://schemas.openxmlformats.org/officeDocument/2006/relationships/image" Target="../media/image13.png"/><Relationship Id="rId5" Type="http://schemas.openxmlformats.org/officeDocument/2006/relationships/tags" Target="../tags/tag18.xml"/><Relationship Id="rId19" Type="http://schemas.openxmlformats.org/officeDocument/2006/relationships/tags" Target="../tags/tag3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notesSlide" Target="../notesSlides/notesSlide3.xml"/><Relationship Id="rId56" Type="http://schemas.openxmlformats.org/officeDocument/2006/relationships/image" Target="../media/image9.emf"/><Relationship Id="rId8" Type="http://schemas.openxmlformats.org/officeDocument/2006/relationships/tags" Target="../tags/tag21.xml"/><Relationship Id="rId51" Type="http://schemas.openxmlformats.org/officeDocument/2006/relationships/image" Target="../media/image10.png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image" Target="../media/image14.jpeg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image" Target="../media/image11.jpeg"/><Relationship Id="rId1" Type="http://schemas.openxmlformats.org/officeDocument/2006/relationships/vmlDrawing" Target="../drawings/vmlDrawing10.vml"/><Relationship Id="rId6" Type="http://schemas.openxmlformats.org/officeDocument/2006/relationships/tags" Target="../tags/tag19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oleObject" Target="../embeddings/oleObject10.bin"/><Relationship Id="rId57" Type="http://schemas.openxmlformats.org/officeDocument/2006/relationships/image" Target="../media/image12.jpeg"/><Relationship Id="rId10" Type="http://schemas.openxmlformats.org/officeDocument/2006/relationships/tags" Target="../tags/tag23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jpeg"/><Relationship Id="rId2" Type="http://schemas.openxmlformats.org/officeDocument/2006/relationships/tags" Target="../tags/tag6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85.xml"/><Relationship Id="rId21" Type="http://schemas.openxmlformats.org/officeDocument/2006/relationships/tags" Target="../tags/tag80.xml"/><Relationship Id="rId42" Type="http://schemas.openxmlformats.org/officeDocument/2006/relationships/tags" Target="../tags/tag101.xml"/><Relationship Id="rId47" Type="http://schemas.openxmlformats.org/officeDocument/2006/relationships/tags" Target="../tags/tag106.xml"/><Relationship Id="rId63" Type="http://schemas.openxmlformats.org/officeDocument/2006/relationships/tags" Target="../tags/tag122.xml"/><Relationship Id="rId68" Type="http://schemas.openxmlformats.org/officeDocument/2006/relationships/tags" Target="../tags/tag127.xml"/><Relationship Id="rId84" Type="http://schemas.openxmlformats.org/officeDocument/2006/relationships/tags" Target="../tags/tag143.xml"/><Relationship Id="rId89" Type="http://schemas.openxmlformats.org/officeDocument/2006/relationships/tags" Target="../tags/tag148.xml"/><Relationship Id="rId16" Type="http://schemas.openxmlformats.org/officeDocument/2006/relationships/tags" Target="../tags/tag75.xml"/><Relationship Id="rId11" Type="http://schemas.openxmlformats.org/officeDocument/2006/relationships/tags" Target="../tags/tag70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53" Type="http://schemas.openxmlformats.org/officeDocument/2006/relationships/tags" Target="../tags/tag112.xml"/><Relationship Id="rId58" Type="http://schemas.openxmlformats.org/officeDocument/2006/relationships/tags" Target="../tags/tag117.xml"/><Relationship Id="rId74" Type="http://schemas.openxmlformats.org/officeDocument/2006/relationships/tags" Target="../tags/tag133.xml"/><Relationship Id="rId79" Type="http://schemas.openxmlformats.org/officeDocument/2006/relationships/tags" Target="../tags/tag138.xml"/><Relationship Id="rId5" Type="http://schemas.openxmlformats.org/officeDocument/2006/relationships/tags" Target="../tags/tag64.xml"/><Relationship Id="rId90" Type="http://schemas.openxmlformats.org/officeDocument/2006/relationships/tags" Target="../tags/tag149.xml"/><Relationship Id="rId95" Type="http://schemas.openxmlformats.org/officeDocument/2006/relationships/oleObject" Target="../embeddings/oleObject14.bin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43" Type="http://schemas.openxmlformats.org/officeDocument/2006/relationships/tags" Target="../tags/tag102.xml"/><Relationship Id="rId48" Type="http://schemas.openxmlformats.org/officeDocument/2006/relationships/tags" Target="../tags/tag107.xml"/><Relationship Id="rId64" Type="http://schemas.openxmlformats.org/officeDocument/2006/relationships/tags" Target="../tags/tag123.xml"/><Relationship Id="rId69" Type="http://schemas.openxmlformats.org/officeDocument/2006/relationships/tags" Target="../tags/tag128.xml"/><Relationship Id="rId8" Type="http://schemas.openxmlformats.org/officeDocument/2006/relationships/tags" Target="../tags/tag67.xml"/><Relationship Id="rId51" Type="http://schemas.openxmlformats.org/officeDocument/2006/relationships/tags" Target="../tags/tag110.xml"/><Relationship Id="rId72" Type="http://schemas.openxmlformats.org/officeDocument/2006/relationships/tags" Target="../tags/tag131.xml"/><Relationship Id="rId80" Type="http://schemas.openxmlformats.org/officeDocument/2006/relationships/tags" Target="../tags/tag139.xml"/><Relationship Id="rId85" Type="http://schemas.openxmlformats.org/officeDocument/2006/relationships/tags" Target="../tags/tag144.xml"/><Relationship Id="rId93" Type="http://schemas.openxmlformats.org/officeDocument/2006/relationships/notesSlide" Target="../notesSlides/notesSlide5.xml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tags" Target="../tags/tag105.xml"/><Relationship Id="rId59" Type="http://schemas.openxmlformats.org/officeDocument/2006/relationships/tags" Target="../tags/tag118.xml"/><Relationship Id="rId67" Type="http://schemas.openxmlformats.org/officeDocument/2006/relationships/tags" Target="../tags/tag126.xml"/><Relationship Id="rId20" Type="http://schemas.openxmlformats.org/officeDocument/2006/relationships/tags" Target="../tags/tag79.xml"/><Relationship Id="rId41" Type="http://schemas.openxmlformats.org/officeDocument/2006/relationships/tags" Target="../tags/tag100.xml"/><Relationship Id="rId54" Type="http://schemas.openxmlformats.org/officeDocument/2006/relationships/tags" Target="../tags/tag113.xml"/><Relationship Id="rId62" Type="http://schemas.openxmlformats.org/officeDocument/2006/relationships/tags" Target="../tags/tag121.xml"/><Relationship Id="rId70" Type="http://schemas.openxmlformats.org/officeDocument/2006/relationships/tags" Target="../tags/tag129.xml"/><Relationship Id="rId75" Type="http://schemas.openxmlformats.org/officeDocument/2006/relationships/tags" Target="../tags/tag134.xml"/><Relationship Id="rId83" Type="http://schemas.openxmlformats.org/officeDocument/2006/relationships/tags" Target="../tags/tag142.xml"/><Relationship Id="rId88" Type="http://schemas.openxmlformats.org/officeDocument/2006/relationships/tags" Target="../tags/tag147.xml"/><Relationship Id="rId91" Type="http://schemas.openxmlformats.org/officeDocument/2006/relationships/tags" Target="../tags/tag150.xml"/><Relationship Id="rId1" Type="http://schemas.openxmlformats.org/officeDocument/2006/relationships/vmlDrawing" Target="../drawings/vmlDrawing12.vml"/><Relationship Id="rId6" Type="http://schemas.openxmlformats.org/officeDocument/2006/relationships/tags" Target="../tags/tag65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tags" Target="../tags/tag108.xml"/><Relationship Id="rId57" Type="http://schemas.openxmlformats.org/officeDocument/2006/relationships/tags" Target="../tags/tag116.xml"/><Relationship Id="rId10" Type="http://schemas.openxmlformats.org/officeDocument/2006/relationships/tags" Target="../tags/tag69.xml"/><Relationship Id="rId31" Type="http://schemas.openxmlformats.org/officeDocument/2006/relationships/tags" Target="../tags/tag90.xml"/><Relationship Id="rId44" Type="http://schemas.openxmlformats.org/officeDocument/2006/relationships/tags" Target="../tags/tag103.xml"/><Relationship Id="rId52" Type="http://schemas.openxmlformats.org/officeDocument/2006/relationships/tags" Target="../tags/tag111.xml"/><Relationship Id="rId60" Type="http://schemas.openxmlformats.org/officeDocument/2006/relationships/tags" Target="../tags/tag119.xml"/><Relationship Id="rId65" Type="http://schemas.openxmlformats.org/officeDocument/2006/relationships/tags" Target="../tags/tag124.xml"/><Relationship Id="rId73" Type="http://schemas.openxmlformats.org/officeDocument/2006/relationships/tags" Target="../tags/tag132.xml"/><Relationship Id="rId78" Type="http://schemas.openxmlformats.org/officeDocument/2006/relationships/tags" Target="../tags/tag137.xml"/><Relationship Id="rId81" Type="http://schemas.openxmlformats.org/officeDocument/2006/relationships/tags" Target="../tags/tag140.xml"/><Relationship Id="rId86" Type="http://schemas.openxmlformats.org/officeDocument/2006/relationships/tags" Target="../tags/tag145.xml"/><Relationship Id="rId94" Type="http://schemas.openxmlformats.org/officeDocument/2006/relationships/image" Target="../media/image17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39" Type="http://schemas.openxmlformats.org/officeDocument/2006/relationships/tags" Target="../tags/tag98.xml"/><Relationship Id="rId34" Type="http://schemas.openxmlformats.org/officeDocument/2006/relationships/tags" Target="../tags/tag93.xml"/><Relationship Id="rId50" Type="http://schemas.openxmlformats.org/officeDocument/2006/relationships/tags" Target="../tags/tag109.xml"/><Relationship Id="rId55" Type="http://schemas.openxmlformats.org/officeDocument/2006/relationships/tags" Target="../tags/tag114.xml"/><Relationship Id="rId76" Type="http://schemas.openxmlformats.org/officeDocument/2006/relationships/tags" Target="../tags/tag135.xml"/><Relationship Id="rId7" Type="http://schemas.openxmlformats.org/officeDocument/2006/relationships/tags" Target="../tags/tag66.xml"/><Relationship Id="rId71" Type="http://schemas.openxmlformats.org/officeDocument/2006/relationships/tags" Target="../tags/tag130.xml"/><Relationship Id="rId92" Type="http://schemas.openxmlformats.org/officeDocument/2006/relationships/slideLayout" Target="../slideLayouts/slideLayout6.xml"/><Relationship Id="rId2" Type="http://schemas.openxmlformats.org/officeDocument/2006/relationships/tags" Target="../tags/tag61.xml"/><Relationship Id="rId29" Type="http://schemas.openxmlformats.org/officeDocument/2006/relationships/tags" Target="../tags/tag88.xml"/><Relationship Id="rId24" Type="http://schemas.openxmlformats.org/officeDocument/2006/relationships/tags" Target="../tags/tag83.xml"/><Relationship Id="rId40" Type="http://schemas.openxmlformats.org/officeDocument/2006/relationships/tags" Target="../tags/tag99.xml"/><Relationship Id="rId45" Type="http://schemas.openxmlformats.org/officeDocument/2006/relationships/tags" Target="../tags/tag104.xml"/><Relationship Id="rId66" Type="http://schemas.openxmlformats.org/officeDocument/2006/relationships/tags" Target="../tags/tag125.xml"/><Relationship Id="rId87" Type="http://schemas.openxmlformats.org/officeDocument/2006/relationships/tags" Target="../tags/tag146.xml"/><Relationship Id="rId61" Type="http://schemas.openxmlformats.org/officeDocument/2006/relationships/tags" Target="../tags/tag120.xml"/><Relationship Id="rId82" Type="http://schemas.openxmlformats.org/officeDocument/2006/relationships/tags" Target="../tags/tag141.xml"/><Relationship Id="rId19" Type="http://schemas.openxmlformats.org/officeDocument/2006/relationships/tags" Target="../tags/tag78.xml"/><Relationship Id="rId14" Type="http://schemas.openxmlformats.org/officeDocument/2006/relationships/tags" Target="../tags/tag73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56" Type="http://schemas.openxmlformats.org/officeDocument/2006/relationships/tags" Target="../tags/tag115.xml"/><Relationship Id="rId77" Type="http://schemas.openxmlformats.org/officeDocument/2006/relationships/tags" Target="../tags/tag1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tags" Target="../tags/tag15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jpeg"/><Relationship Id="rId2" Type="http://schemas.openxmlformats.org/officeDocument/2006/relationships/tags" Target="../tags/tag15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space réservé du texte 11"/>
          <p:cNvSpPr txBox="1">
            <a:spLocks/>
          </p:cNvSpPr>
          <p:nvPr/>
        </p:nvSpPr>
        <p:spPr bwMode="gray">
          <a:xfrm rot="5400000">
            <a:off x="-765922" y="1537447"/>
            <a:ext cx="2038350" cy="506506"/>
          </a:xfrm>
          <a:prstGeom prst="round2SameRect">
            <a:avLst>
              <a:gd name="adj1" fmla="val 29909"/>
              <a:gd name="adj2" fmla="val 0"/>
            </a:avLst>
          </a:prstGeom>
          <a:solidFill>
            <a:srgbClr val="61A322"/>
          </a:solidFill>
          <a:ln>
            <a:solidFill>
              <a:srgbClr val="61A322"/>
            </a:solidFill>
          </a:ln>
          <a:effectLst>
            <a:outerShdw sx="1000" sy="1000" algn="t" rotWithShape="0">
              <a:prstClr val="black"/>
            </a:outerShdw>
          </a:effectLst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7951" y="1288662"/>
            <a:ext cx="8958049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84"/>
              </a:spcBef>
            </a:pPr>
            <a:r>
              <a:rPr lang="fr-FR" sz="2400" b="1" dirty="0" smtClean="0">
                <a:solidFill>
                  <a:srgbClr val="61A322"/>
                </a:solidFill>
                <a:ea typeface="Verdana"/>
                <a:cs typeface="Verdana"/>
              </a:rPr>
              <a:t>Projets Axe Nord : Khouribga </a:t>
            </a:r>
            <a:r>
              <a:rPr lang="fr-FR" sz="2400" b="1" dirty="0" smtClean="0">
                <a:solidFill>
                  <a:srgbClr val="61A322"/>
                </a:solidFill>
                <a:ea typeface="Verdana"/>
                <a:cs typeface="Verdana"/>
                <a:sym typeface="Wingdings" pitchFamily="2" charset="2"/>
              </a:rPr>
              <a:t> </a:t>
            </a:r>
            <a:r>
              <a:rPr lang="fr-FR" sz="2400" b="1" dirty="0" smtClean="0">
                <a:solidFill>
                  <a:srgbClr val="FF0000"/>
                </a:solidFill>
                <a:ea typeface="Verdana"/>
                <a:cs typeface="Verdana"/>
                <a:sym typeface="Wingdings" pitchFamily="2" charset="2"/>
              </a:rPr>
              <a:t>Jorf Lasfar</a:t>
            </a:r>
            <a:endParaRPr lang="fr-FR" sz="2400" b="1" dirty="0" smtClean="0">
              <a:solidFill>
                <a:srgbClr val="FF0000"/>
              </a:solidFill>
              <a:ea typeface="Verdana"/>
              <a:cs typeface="Verdana"/>
            </a:endParaRPr>
          </a:p>
          <a:p>
            <a:pPr lvl="0">
              <a:spcBef>
                <a:spcPts val="384"/>
              </a:spcBef>
            </a:pPr>
            <a:endParaRPr lang="fr-FR" sz="2400" dirty="0" smtClean="0">
              <a:solidFill>
                <a:srgbClr val="61A322"/>
              </a:solidFill>
              <a:ea typeface="Verdana"/>
              <a:cs typeface="Verdan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0488" y="71439"/>
            <a:ext cx="8977313" cy="79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rgbClr val="686A78"/>
                </a:solidFill>
                <a:latin typeface="Verdana" pitchFamily="34" charset="0"/>
                <a:ea typeface="+mn-ea"/>
              </a:rPr>
              <a:t> </a:t>
            </a:r>
          </a:p>
          <a:p>
            <a:pPr>
              <a:lnSpc>
                <a:spcPts val="2600"/>
              </a:lnSpc>
              <a:defRPr/>
            </a:pPr>
            <a:r>
              <a:rPr lang="fr-FR" sz="1600" b="1" cap="all" dirty="0">
                <a:solidFill>
                  <a:srgbClr val="61A322"/>
                </a:solidFill>
                <a:latin typeface="+mj-lt"/>
                <a:ea typeface="+mj-ea"/>
                <a:cs typeface="+mj-cs"/>
              </a:rPr>
              <a:t>Unités</a:t>
            </a:r>
            <a:r>
              <a:rPr lang="fr-FR" sz="2400" b="1" cap="all" dirty="0" smtClean="0">
                <a:solidFill>
                  <a:srgbClr val="61A322"/>
                </a:solidFill>
                <a:ea typeface="+mn-ea"/>
                <a:cs typeface="Arial" pitchFamily="34" charset="0"/>
              </a:rPr>
              <a:t> </a:t>
            </a:r>
            <a:r>
              <a:rPr lang="fr-FR" sz="1600" b="1" cap="all" dirty="0">
                <a:solidFill>
                  <a:srgbClr val="61A322"/>
                </a:solidFill>
                <a:latin typeface="+mj-lt"/>
                <a:ea typeface="+mj-ea"/>
                <a:cs typeface="+mj-cs"/>
              </a:rPr>
              <a:t>D’Engrais Intégrées </a:t>
            </a:r>
            <a:r>
              <a:rPr lang="fr-FR" sz="1600" b="1" cap="all" dirty="0" smtClean="0">
                <a:solidFill>
                  <a:srgbClr val="61A322"/>
                </a:solidFill>
                <a:latin typeface="+mj-lt"/>
                <a:ea typeface="+mj-ea"/>
                <a:cs typeface="+mj-cs"/>
              </a:rPr>
              <a:t>: 1 M t </a:t>
            </a:r>
            <a:r>
              <a:rPr lang="fr-FR" sz="1600" b="1" cap="all" dirty="0" err="1" smtClean="0">
                <a:solidFill>
                  <a:srgbClr val="61A322"/>
                </a:solidFill>
                <a:latin typeface="+mj-lt"/>
                <a:ea typeface="+mj-ea"/>
                <a:cs typeface="+mj-cs"/>
              </a:rPr>
              <a:t>dap</a:t>
            </a:r>
            <a:endParaRPr lang="fr-FR" sz="1600" b="1" cap="all" dirty="0">
              <a:solidFill>
                <a:srgbClr val="61A32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70724" name="Picture 2" descr="C:\Documents and Settings\jerrar\Bureau\3D\OCP_2011120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22887" r="3125" b="14687"/>
          <a:stretch>
            <a:fillRect/>
          </a:stretch>
        </p:blipFill>
        <p:spPr bwMode="auto">
          <a:xfrm>
            <a:off x="541735" y="1196976"/>
            <a:ext cx="8899921" cy="483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057266" y="4923836"/>
            <a:ext cx="1520296" cy="230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900" b="1" dirty="0" err="1">
                <a:solidFill>
                  <a:prstClr val="white"/>
                </a:solidFill>
              </a:rPr>
              <a:t>Sulfuric</a:t>
            </a:r>
            <a:r>
              <a:rPr lang="fr-FR" sz="900" b="1" dirty="0">
                <a:solidFill>
                  <a:prstClr val="white"/>
                </a:solidFill>
              </a:rPr>
              <a:t> </a:t>
            </a:r>
            <a:r>
              <a:rPr lang="fr-FR" sz="900" b="1" dirty="0" err="1">
                <a:solidFill>
                  <a:prstClr val="white"/>
                </a:solidFill>
              </a:rPr>
              <a:t>Acid</a:t>
            </a:r>
            <a:r>
              <a:rPr lang="fr-FR" sz="900" b="1" dirty="0">
                <a:solidFill>
                  <a:prstClr val="white"/>
                </a:solidFill>
              </a:rPr>
              <a:t> Plant</a:t>
            </a:r>
          </a:p>
        </p:txBody>
      </p:sp>
      <p:cxnSp>
        <p:nvCxnSpPr>
          <p:cNvPr id="15" name="Connecteur en angle 14"/>
          <p:cNvCxnSpPr>
            <a:stCxn id="2" idx="0"/>
          </p:cNvCxnSpPr>
          <p:nvPr/>
        </p:nvCxnSpPr>
        <p:spPr>
          <a:xfrm rot="16200000" flipV="1">
            <a:off x="7361470" y="4467892"/>
            <a:ext cx="346075" cy="56581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158264" y="3471592"/>
            <a:ext cx="1522015" cy="231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900" b="1" dirty="0" err="1">
                <a:solidFill>
                  <a:prstClr val="white"/>
                </a:solidFill>
              </a:rPr>
              <a:t>Phosphoric</a:t>
            </a:r>
            <a:r>
              <a:rPr lang="fr-FR" sz="900" b="1" dirty="0">
                <a:solidFill>
                  <a:prstClr val="white"/>
                </a:solidFill>
              </a:rPr>
              <a:t> Plant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H="1" flipV="1">
            <a:off x="2879223" y="2798989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662121" y="2492376"/>
            <a:ext cx="1014677" cy="231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900" b="1" dirty="0">
                <a:solidFill>
                  <a:prstClr val="white"/>
                </a:solidFill>
              </a:rPr>
              <a:t>DAP Plant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1129904" y="1844675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9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00" y="0"/>
            <a:ext cx="8607694" cy="907200"/>
          </a:xfrm>
          <a:noFill/>
          <a:ln/>
        </p:spPr>
        <p:txBody>
          <a:bodyPr/>
          <a:lstStyle/>
          <a:p>
            <a:r>
              <a:rPr lang="en-US" sz="1600" b="0" cap="none" dirty="0" smtClean="0">
                <a:latin typeface="Verdana"/>
                <a:ea typeface="Verdana"/>
                <a:cs typeface="Verdana"/>
              </a:rPr>
              <a:t/>
            </a:r>
            <a:br>
              <a:rPr lang="en-US" sz="1600" b="0" cap="none" dirty="0" smtClean="0">
                <a:latin typeface="Verdana"/>
                <a:ea typeface="Verdana"/>
                <a:cs typeface="Verdana"/>
              </a:rPr>
            </a:br>
            <a:r>
              <a:rPr lang="en-US" cap="none" dirty="0" err="1" smtClean="0">
                <a:latin typeface="Verdana"/>
                <a:ea typeface="Verdana"/>
                <a:cs typeface="Verdana"/>
              </a:rPr>
              <a:t>JPH</a:t>
            </a:r>
            <a:r>
              <a:rPr lang="en-US" dirty="0" smtClean="0">
                <a:latin typeface="Verdana"/>
                <a:ea typeface="Verdana"/>
                <a:cs typeface="Verdana"/>
              </a:rPr>
              <a:t> : </a:t>
            </a:r>
            <a:r>
              <a:rPr lang="en-US" dirty="0">
                <a:solidFill>
                  <a:srgbClr val="DC6E00"/>
                </a:solidFill>
              </a:rPr>
              <a:t>m</a:t>
            </a:r>
            <a:r>
              <a:rPr lang="fr-FR" dirty="0" err="1">
                <a:solidFill>
                  <a:srgbClr val="DC6E00"/>
                </a:solidFill>
              </a:rPr>
              <a:t>utualisation</a:t>
            </a:r>
            <a:r>
              <a:rPr lang="fr-FR" dirty="0">
                <a:solidFill>
                  <a:srgbClr val="DC6E00"/>
                </a:solidFill>
              </a:rPr>
              <a:t> </a:t>
            </a:r>
            <a:r>
              <a:rPr lang="fr-FR" cap="none" dirty="0" smtClean="0">
                <a:latin typeface="Verdana"/>
                <a:ea typeface="Verdana"/>
                <a:cs typeface="Verdana"/>
              </a:rPr>
              <a:t>de la logistique et utilities au service de la valorisation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1061" y="1325443"/>
            <a:ext cx="7023878" cy="5225746"/>
          </a:xfrm>
          <a:prstGeom prst="rect">
            <a:avLst/>
          </a:prstGeom>
          <a:noFill/>
          <a:ln w="19050">
            <a:solidFill>
              <a:schemeClr val="accent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idx="4294967295"/>
          </p:nvPr>
        </p:nvSpPr>
        <p:spPr>
          <a:xfrm>
            <a:off x="212447" y="548680"/>
            <a:ext cx="8328952" cy="43204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fr-FR" sz="1800" dirty="0" smtClean="0">
                <a:latin typeface="+mn-lt"/>
                <a:ea typeface="+mn-ea"/>
                <a:cs typeface="+mn-cs"/>
              </a:rPr>
              <a:t>JPH: </a:t>
            </a:r>
            <a:r>
              <a:rPr lang="fr-FR" sz="1800" dirty="0">
                <a:latin typeface="+mn-lt"/>
                <a:ea typeface="+mn-ea"/>
                <a:cs typeface="+mn-cs"/>
              </a:rPr>
              <a:t>SLURRY </a:t>
            </a:r>
            <a:r>
              <a:rPr lang="fr-FR" sz="1800" dirty="0" smtClean="0">
                <a:latin typeface="+mn-lt"/>
                <a:ea typeface="+mn-ea"/>
                <a:cs typeface="+mn-cs"/>
              </a:rPr>
              <a:t>distribution </a:t>
            </a:r>
            <a:endParaRPr lang="fr-FR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39555" y="5043027"/>
            <a:ext cx="3978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 err="1" smtClean="0">
                <a:latin typeface="Times New Roman" pitchFamily="18" charset="0"/>
                <a:cs typeface="Times New Roman" pitchFamily="18" charset="0"/>
              </a:rPr>
              <a:t>Slurry</a:t>
            </a:r>
            <a:r>
              <a:rPr lang="fr-FR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200" b="1" u="sng" dirty="0" err="1" smtClean="0">
                <a:latin typeface="Times New Roman" pitchFamily="18" charset="0"/>
                <a:cs typeface="Times New Roman" pitchFamily="18" charset="0"/>
              </a:rPr>
              <a:t>Piping</a:t>
            </a:r>
            <a:endParaRPr lang="fr-FR" sz="12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58" y="2444431"/>
            <a:ext cx="3861531" cy="228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273117"/>
            <a:ext cx="4624910" cy="228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5187026" y="3501008"/>
            <a:ext cx="3978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 err="1" smtClean="0">
                <a:latin typeface="Times New Roman" pitchFamily="18" charset="0"/>
                <a:cs typeface="Times New Roman" pitchFamily="18" charset="0"/>
              </a:rPr>
              <a:t>VFDs</a:t>
            </a:r>
            <a:r>
              <a:rPr lang="fr-FR" sz="1200" b="1" u="sng" dirty="0" smtClean="0">
                <a:latin typeface="Times New Roman" pitchFamily="18" charset="0"/>
                <a:cs typeface="Times New Roman" pitchFamily="18" charset="0"/>
              </a:rPr>
              <a:t> Building</a:t>
            </a:r>
            <a:endParaRPr lang="fr-FR" sz="12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859352"/>
            <a:ext cx="4626033" cy="238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5352126" y="6248942"/>
            <a:ext cx="3978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 err="1" smtClean="0">
                <a:latin typeface="Times New Roman" pitchFamily="18" charset="0"/>
                <a:cs typeface="Times New Roman" pitchFamily="18" charset="0"/>
              </a:rPr>
              <a:t>Pumping</a:t>
            </a:r>
            <a:r>
              <a:rPr lang="fr-FR" sz="1200" b="1" u="sng" dirty="0" smtClean="0">
                <a:latin typeface="Times New Roman" pitchFamily="18" charset="0"/>
                <a:cs typeface="Times New Roman" pitchFamily="18" charset="0"/>
              </a:rPr>
              <a:t> Station</a:t>
            </a:r>
            <a:endParaRPr lang="fr-FR" sz="1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pPr defTabSz="893928">
              <a:lnSpc>
                <a:spcPct val="100000"/>
              </a:lnSpc>
            </a:pP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jph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: stockage ammoniac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13</a:t>
            </a:fld>
            <a:r>
              <a:rPr lang="en-US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pic>
        <p:nvPicPr>
          <p:cNvPr id="6" name="Picture 3" descr="IMG_00000272.jpg"/>
          <p:cNvPicPr>
            <a:picLocks noGrp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62524" y="1844824"/>
            <a:ext cx="8493997" cy="40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pPr defTabSz="893928">
              <a:lnSpc>
                <a:spcPct val="100000"/>
              </a:lnSpc>
            </a:pP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jph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: stockage et fusion de soufre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14</a:t>
            </a:fld>
            <a:r>
              <a:rPr lang="en-US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pic>
        <p:nvPicPr>
          <p:cNvPr id="6" name="Espace réservé du contenu 5" descr="C:\Users\fkinich\AppData\Local\Microsoft\Windows\Temporary Internet Files\Content.Outlook\XU9BDFM1\IMG_000010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4" y="1412776"/>
            <a:ext cx="4134459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fkinich\AppData\Local\Microsoft\Windows\Temporary Internet Files\Content.Outlook\XU9BDFM1\IMG_00000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8" y="1412776"/>
            <a:ext cx="3878463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fkinich\AppData\Local\Microsoft\Windows\Temporary Internet Files\Content.Outlook\XU9BDFM1\17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4" y="3933056"/>
            <a:ext cx="4134459" cy="230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C:\Users\fkinich\AppData\Local\Microsoft\Windows\Temporary Internet Files\Content.Outlook\XU9BDFM1\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434" y="3933056"/>
            <a:ext cx="3858047" cy="2304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9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pPr defTabSz="893928">
              <a:lnSpc>
                <a:spcPct val="100000"/>
              </a:lnSpc>
            </a:pP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JPH 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: rejet de gypse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15</a:t>
            </a:fld>
            <a:r>
              <a:rPr lang="en-US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1" y="1700809"/>
            <a:ext cx="3607842" cy="2008519"/>
          </a:xfrm>
          <a:prstGeom prst="rect">
            <a:avLst/>
          </a:prstGeom>
          <a:noFill/>
        </p:spPr>
      </p:pic>
      <p:pic>
        <p:nvPicPr>
          <p:cNvPr id="7" name="Picture 1" descr="HT 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4991" y="1700809"/>
            <a:ext cx="3588399" cy="202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541" y="4077072"/>
            <a:ext cx="3588399" cy="22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4991" y="4077072"/>
            <a:ext cx="3588399" cy="22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7689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pPr defTabSz="893928">
              <a:lnSpc>
                <a:spcPct val="100000"/>
              </a:lnSpc>
            </a:pP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Projet </a:t>
            </a:r>
            <a:r>
              <a:rPr lang="fr-FR" sz="2400" b="1" i="1" dirty="0" err="1">
                <a:latin typeface="Times New Roman" pitchFamily="18" charset="0"/>
                <a:cs typeface="Times New Roman" pitchFamily="18" charset="0"/>
              </a:rPr>
              <a:t>jph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 : extension pompage eau de mer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16</a:t>
            </a:fld>
            <a:r>
              <a:rPr lang="en-US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pic>
        <p:nvPicPr>
          <p:cNvPr id="6" name="Picture 3" descr="C:\Documents and Settings\bouqentaro\Desktop\travail\SEA WATER PUMPING\photos seprob\Photo00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567" y="1556792"/>
            <a:ext cx="3744416" cy="4824536"/>
          </a:xfrm>
          <a:prstGeom prst="rect">
            <a:avLst/>
          </a:prstGeom>
          <a:noFill/>
        </p:spPr>
      </p:pic>
      <p:pic>
        <p:nvPicPr>
          <p:cNvPr id="7" name="Imag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56792"/>
            <a:ext cx="3744416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16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6"/>
          <p:cNvSpPr txBox="1">
            <a:spLocks/>
          </p:cNvSpPr>
          <p:nvPr/>
        </p:nvSpPr>
        <p:spPr bwMode="auto">
          <a:xfrm>
            <a:off x="154747" y="620688"/>
            <a:ext cx="5339991" cy="3600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defRPr/>
            </a:pPr>
            <a:r>
              <a:rPr lang="fr-FR" b="1" cap="all" dirty="0" smtClean="0">
                <a:solidFill>
                  <a:srgbClr val="61A322"/>
                </a:solidFill>
              </a:rPr>
              <a:t>JPH: </a:t>
            </a:r>
            <a:r>
              <a:rPr lang="fr-FR" b="1" cap="all" dirty="0" err="1">
                <a:solidFill>
                  <a:srgbClr val="61A322"/>
                </a:solidFill>
              </a:rPr>
              <a:t>electricite</a:t>
            </a:r>
            <a:r>
              <a:rPr lang="fr-FR" b="1" cap="all" dirty="0">
                <a:solidFill>
                  <a:srgbClr val="61A322"/>
                </a:solidFill>
              </a:rPr>
              <a:t> </a:t>
            </a:r>
            <a:r>
              <a:rPr lang="fr-FR" b="1" cap="all" dirty="0" err="1">
                <a:solidFill>
                  <a:srgbClr val="61A322"/>
                </a:solidFill>
              </a:rPr>
              <a:t>jorf</a:t>
            </a:r>
            <a:r>
              <a:rPr lang="fr-FR" b="1" cap="all" dirty="0">
                <a:solidFill>
                  <a:srgbClr val="61A322"/>
                </a:solidFill>
              </a:rPr>
              <a:t> </a:t>
            </a:r>
            <a:r>
              <a:rPr lang="fr-FR" b="1" cap="all" dirty="0" err="1">
                <a:solidFill>
                  <a:srgbClr val="61A322"/>
                </a:solidFill>
              </a:rPr>
              <a:t>lasfar</a:t>
            </a:r>
            <a:endParaRPr lang="fr-FR" b="1" cap="all" dirty="0">
              <a:solidFill>
                <a:srgbClr val="61A322"/>
              </a:solidFill>
            </a:endParaRPr>
          </a:p>
        </p:txBody>
      </p:sp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3" y="1169348"/>
            <a:ext cx="5046326" cy="240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9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0" y="3657354"/>
            <a:ext cx="3642170" cy="251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9" y="4005064"/>
            <a:ext cx="3799034" cy="18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94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35" y="1340769"/>
            <a:ext cx="4515841" cy="2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4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pPr defTabSz="893928">
              <a:lnSpc>
                <a:spcPct val="100000"/>
              </a:lnSpc>
            </a:pP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Projet </a:t>
            </a:r>
            <a:r>
              <a:rPr lang="fr-FR" sz="2400" b="1" i="1" dirty="0" err="1">
                <a:latin typeface="Times New Roman" pitchFamily="18" charset="0"/>
                <a:cs typeface="Times New Roman" pitchFamily="18" charset="0"/>
              </a:rPr>
              <a:t>jph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 : convoyeurs engrais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srgbClr val="61A32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18</a:t>
            </a:fld>
            <a:r>
              <a:rPr lang="en-US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pic>
        <p:nvPicPr>
          <p:cNvPr id="6" name="Picture 26" descr="D:\SESSIYAD\01-3202-Conveyor_DAP (IMASA)\003-CONSTRUCTION\004-Photos_Chantier\20130301\Convoyeur GH4-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8" y="1628800"/>
            <a:ext cx="7722858" cy="424847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9289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pPr defTabSz="893928">
              <a:lnSpc>
                <a:spcPct val="100000"/>
              </a:lnSpc>
            </a:pP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Projet </a:t>
            </a:r>
            <a:r>
              <a:rPr lang="fr-FR" sz="2400" b="1" i="1" dirty="0" err="1">
                <a:latin typeface="Times New Roman" pitchFamily="18" charset="0"/>
                <a:cs typeface="Times New Roman" pitchFamily="18" charset="0"/>
              </a:rPr>
              <a:t>jph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 : chaufferie &amp; </a:t>
            </a:r>
            <a:r>
              <a:rPr lang="fr-FR" sz="2400" b="1" i="1" dirty="0" err="1">
                <a:latin typeface="Times New Roman" pitchFamily="18" charset="0"/>
                <a:cs typeface="Times New Roman" pitchFamily="18" charset="0"/>
              </a:rPr>
              <a:t>DcI</a:t>
            </a:r>
            <a:endParaRPr lang="fr-FR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B7EC55-9E53-4272-BBD6-EAF93E7CD2A4}" type="slidenum">
              <a:rPr lang="en-US" smtClean="0">
                <a:solidFill>
                  <a:srgbClr val="61A322"/>
                </a:solidFill>
              </a:rPr>
              <a:pPr>
                <a:defRPr/>
              </a:pPr>
              <a:t>19</a:t>
            </a:fld>
            <a:r>
              <a:rPr lang="en-US" smtClean="0">
                <a:solidFill>
                  <a:srgbClr val="61A322"/>
                </a:solidFill>
              </a:rPr>
              <a:t> </a:t>
            </a:r>
            <a:endParaRPr lang="en-US" dirty="0">
              <a:solidFill>
                <a:srgbClr val="61A322"/>
              </a:solidFill>
            </a:endParaRPr>
          </a:p>
        </p:txBody>
      </p:sp>
      <p:pic>
        <p:nvPicPr>
          <p:cNvPr id="6" name="Espace réservé du contenu 5" descr="C:\Users\fkinich\AppData\Local\Microsoft\Windows\Temporary Internet Files\Content.Outlook\XU9BDFM1\Photo 158 (4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3" y="1628800"/>
            <a:ext cx="3822425" cy="235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fkinich\AppData\Local\Microsoft\Windows\Temporary Internet Files\Content.Outlook\XU9BDFM1\Photo 160 (4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31" y="1628800"/>
            <a:ext cx="3894802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0" descr="C:\Users\el khachmi\Desktop\Photos récentes\PHOTOS STEAM ET DCI\Moulay Abdallah-20131029-000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3" y="4431665"/>
            <a:ext cx="3822425" cy="20053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el khachmi\Desktop\Photos récentes\PHOTOS STEAM ET DCI\IMG-20130422-007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31" y="4221089"/>
            <a:ext cx="3894802" cy="22159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7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>
                <a:latin typeface="Verdana"/>
              </a:rPr>
              <a:t>Quelles actions pour concrétiser les objectifs stratégiques ?</a:t>
            </a:r>
            <a:endParaRPr lang="fr-FR" cap="none" dirty="0">
              <a:latin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35" y="1609641"/>
            <a:ext cx="2269065" cy="1166643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buClr>
                <a:srgbClr val="007C30"/>
              </a:buClr>
              <a:buSzPct val="100000"/>
              <a:buFont typeface=""/>
            </a:pPr>
            <a:r>
              <a:rPr lang="fr-FR" b="1" dirty="0" smtClean="0">
                <a:solidFill>
                  <a:srgbClr val="FFFFFF"/>
                </a:solidFill>
                <a:cs typeface="Arial"/>
              </a:rPr>
              <a:t>Augmentation des capacités de production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9033" y="1609641"/>
            <a:ext cx="4174067" cy="11666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rtlCol="0" anchor="t">
            <a:spAutoFit/>
          </a:bodyPr>
          <a:lstStyle/>
          <a:p>
            <a:pPr marL="168275" indent="-168275"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Nouvelles mines/ laveries</a:t>
            </a:r>
          </a:p>
          <a:p>
            <a:pPr marL="168275" indent="-168275"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Nouvelles unités de valorisation</a:t>
            </a:r>
          </a:p>
          <a:p>
            <a:pPr marL="168275" indent="-168275"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Nouvelles infrastructures portuaires</a:t>
            </a:r>
          </a:p>
          <a:p>
            <a:pPr marL="168275" indent="-168275"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Pipeline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835" y="2949628"/>
            <a:ext cx="2269065" cy="132053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buClr>
                <a:srgbClr val="007C30"/>
              </a:buClr>
              <a:buSzPct val="100000"/>
              <a:buFont typeface=""/>
            </a:pPr>
            <a:r>
              <a:rPr lang="fr-FR" b="1" dirty="0" smtClean="0">
                <a:solidFill>
                  <a:srgbClr val="FFFFFF"/>
                </a:solidFill>
                <a:cs typeface="Arial"/>
              </a:rPr>
              <a:t>Optimisation des coûts d'exploitation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9033" y="2949628"/>
            <a:ext cx="4174067" cy="13205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rtlCol="0" anchor="t">
            <a:spAutoFit/>
          </a:bodyPr>
          <a:lstStyle/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Rationalisation de l'extraction</a:t>
            </a: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Processus optimisé</a:t>
            </a: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Mode de transport : pipeline</a:t>
            </a: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Procédés innovants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7128934" y="1614656"/>
            <a:ext cx="2459567" cy="79993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buClr>
                <a:srgbClr val="007C30"/>
              </a:buClr>
              <a:buSzPct val="100000"/>
              <a:buFont typeface=""/>
            </a:pPr>
            <a:r>
              <a:rPr lang="fr-FR" b="1" dirty="0" smtClean="0">
                <a:solidFill>
                  <a:schemeClr val="tx1"/>
                </a:solidFill>
                <a:cs typeface="Arial"/>
              </a:rPr>
              <a:t>Développement durable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28933" y="2412016"/>
            <a:ext cx="2459567" cy="314667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rtlCol="0" anchor="ctr">
            <a:spAutoFit/>
          </a:bodyPr>
          <a:lstStyle/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Rationalisation de l'utilisation des ressources en eau/ énergie</a:t>
            </a: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endParaRPr lang="fr-FR" sz="1600" dirty="0" smtClean="0">
              <a:solidFill>
                <a:srgbClr val="686A78"/>
              </a:solidFill>
              <a:latin typeface="Verdana"/>
            </a:endParaRP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Réduction de l'empreinte Carbone</a:t>
            </a: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endParaRPr lang="fr-FR" sz="1600" dirty="0" smtClean="0">
              <a:solidFill>
                <a:srgbClr val="686A78"/>
              </a:solidFill>
              <a:latin typeface="Verdana"/>
            </a:endParaRP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Préservation des gisements</a:t>
            </a: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endParaRPr lang="fr-FR" sz="1600" dirty="0" smtClean="0">
              <a:solidFill>
                <a:srgbClr val="686A78"/>
              </a:solidFill>
              <a:latin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835" y="4443505"/>
            <a:ext cx="2269065" cy="111433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buClr>
                <a:srgbClr val="007C30"/>
              </a:buClr>
              <a:buSzPct val="100000"/>
              <a:buFont typeface=""/>
            </a:pPr>
            <a:r>
              <a:rPr lang="fr-FR" b="1" dirty="0" smtClean="0">
                <a:solidFill>
                  <a:srgbClr val="FFFFFF"/>
                </a:solidFill>
                <a:cs typeface="Arial"/>
              </a:rPr>
              <a:t>Flexibilité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49033" y="4443505"/>
            <a:ext cx="4174067" cy="11143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90000" rtlCol="0" anchor="t">
            <a:spAutoFit/>
          </a:bodyPr>
          <a:lstStyle/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Démultiplication des unités de production</a:t>
            </a:r>
          </a:p>
          <a:p>
            <a:pPr marL="168275" lvl="1" indent="-168275">
              <a:spcBef>
                <a:spcPts val="384"/>
              </a:spcBef>
              <a:buClr>
                <a:srgbClr val="007C30"/>
              </a:buClr>
              <a:buSzPct val="100000"/>
              <a:buFont typeface="Verdana"/>
              <a:buChar char="•"/>
            </a:pP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Nouveau </a:t>
            </a:r>
            <a:r>
              <a:rPr lang="fr-FR" sz="1600" dirty="0" err="1" smtClean="0">
                <a:solidFill>
                  <a:srgbClr val="686A78"/>
                </a:solidFill>
                <a:latin typeface="Verdana"/>
              </a:rPr>
              <a:t>mindset</a:t>
            </a:r>
            <a:r>
              <a:rPr lang="fr-FR" sz="1600" dirty="0" smtClean="0">
                <a:solidFill>
                  <a:srgbClr val="686A78"/>
                </a:solidFill>
                <a:latin typeface="Verdana"/>
              </a:rPr>
              <a:t> : réactivité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6"/>
          <p:cNvSpPr txBox="1">
            <a:spLocks/>
          </p:cNvSpPr>
          <p:nvPr/>
        </p:nvSpPr>
        <p:spPr bwMode="auto">
          <a:xfrm>
            <a:off x="245724" y="404665"/>
            <a:ext cx="6423467" cy="67768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fr-FR" b="1" cap="all" dirty="0" err="1" smtClean="0">
                <a:solidFill>
                  <a:srgbClr val="61A322"/>
                </a:solidFill>
              </a:rPr>
              <a:t>Jph</a:t>
            </a:r>
            <a:r>
              <a:rPr lang="fr-FR" b="1" cap="all" dirty="0" smtClean="0">
                <a:solidFill>
                  <a:srgbClr val="61A322"/>
                </a:solidFill>
              </a:rPr>
              <a:t> : </a:t>
            </a:r>
            <a:r>
              <a:rPr lang="fr-FR" b="1" cap="all" dirty="0">
                <a:solidFill>
                  <a:srgbClr val="61A322"/>
                </a:solidFill>
              </a:rPr>
              <a:t>dessalement eau de mer </a:t>
            </a:r>
            <a:endParaRPr lang="fr-FR" b="1" cap="all" dirty="0" smtClean="0">
              <a:solidFill>
                <a:srgbClr val="61A322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fr-FR" b="1" cap="all" dirty="0">
              <a:solidFill>
                <a:srgbClr val="61A322"/>
              </a:solidFill>
            </a:endParaRPr>
          </a:p>
        </p:txBody>
      </p:sp>
      <p:pic>
        <p:nvPicPr>
          <p:cNvPr id="486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23" y="3789040"/>
            <a:ext cx="443711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6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6" y="1238821"/>
            <a:ext cx="4400305" cy="236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8" y="1238820"/>
            <a:ext cx="4134460" cy="236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6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00" y="0"/>
            <a:ext cx="8328545" cy="907199"/>
          </a:xfrm>
          <a:noFill/>
          <a:ln/>
        </p:spPr>
        <p:txBody>
          <a:bodyPr/>
          <a:lstStyle/>
          <a:p>
            <a:r>
              <a:rPr lang="fr-FR" dirty="0" smtClean="0">
                <a:latin typeface="Verdana"/>
              </a:rPr>
              <a:t>JPH </a:t>
            </a:r>
            <a:r>
              <a:rPr lang="fr-FR" cap="none" dirty="0" smtClean="0">
                <a:latin typeface="Verdana"/>
              </a:rPr>
              <a:t>Extension du port : réponse à un trafic appelé à tripler</a:t>
            </a:r>
            <a:endParaRPr lang="fr-FR" cap="none" dirty="0"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333" y="5858055"/>
            <a:ext cx="8393373" cy="606829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rtlCol="0">
            <a:noAutofit/>
          </a:bodyPr>
          <a:lstStyle/>
          <a:p>
            <a:pPr algn="ctr">
              <a:buClr>
                <a:srgbClr val="007C30"/>
              </a:buClr>
              <a:buSzPct val="100000"/>
              <a:buFont typeface=""/>
            </a:pPr>
            <a:endParaRPr lang="fr-FR" sz="1600" b="1" dirty="0" smtClean="0">
              <a:solidFill>
                <a:schemeClr val="folHlink"/>
              </a:solidFill>
              <a:latin typeface="Verdana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487961" y="1421478"/>
            <a:ext cx="8917379" cy="4725322"/>
            <a:chOff x="487961" y="1650078"/>
            <a:chExt cx="8917379" cy="4234248"/>
          </a:xfrm>
        </p:grpSpPr>
        <p:pic>
          <p:nvPicPr>
            <p:cNvPr id="17" name="Image 13" descr="C:\Documents and Settings\bouchikhi\Bureau\BOUCHI\P5240282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661" y="2273188"/>
              <a:ext cx="2901656" cy="1793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9" descr="C:\Documents and Settings\bouchikhi\Bureau\BOUCHI\P6030570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661" y="4090454"/>
              <a:ext cx="2901656" cy="1793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961" y="1650078"/>
              <a:ext cx="2901656" cy="606176"/>
            </a:xfrm>
            <a:prstGeom prst="rect">
              <a:avLst/>
            </a:prstGeom>
            <a:gradFill flip="none" rotWithShape="1">
              <a:gsLst>
                <a:gs pos="0">
                  <a:schemeClr val="hlink">
                    <a:shade val="30000"/>
                    <a:satMod val="115000"/>
                  </a:schemeClr>
                </a:gs>
                <a:gs pos="50000">
                  <a:schemeClr val="hlink">
                    <a:shade val="67500"/>
                    <a:satMod val="115000"/>
                  </a:schemeClr>
                </a:gs>
                <a:gs pos="100000">
                  <a:schemeClr val="hlink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Port</a:t>
              </a: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509365" y="1650078"/>
              <a:ext cx="5895975" cy="4234248"/>
            </a:xfrm>
            <a:prstGeom prst="rect">
              <a:avLst/>
            </a:prstGeom>
            <a:solidFill>
              <a:srgbClr val="F5F5F5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marL="273050" lvl="1" indent="-184150"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</a:rPr>
                <a:t>Infrastructures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</a:rPr>
                <a:t>Augmentation du linéaire des quais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</a:rPr>
                <a:t>Approfondissement de 5 quais du port de </a:t>
              </a:r>
              <a:r>
                <a:rPr lang="fr-FR" sz="1600" dirty="0" err="1" smtClean="0">
                  <a:solidFill>
                    <a:srgbClr val="686A78"/>
                  </a:solidFill>
                </a:rPr>
                <a:t>Jorf</a:t>
              </a:r>
              <a:endParaRPr lang="fr-FR" sz="1600" dirty="0" smtClean="0">
                <a:solidFill>
                  <a:srgbClr val="686A78"/>
                </a:solidFill>
              </a:endParaRP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1600" dirty="0" smtClean="0">
                <a:solidFill>
                  <a:srgbClr val="686A78"/>
                </a:solidFill>
              </a:endParaRP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500" dirty="0" smtClean="0">
                <a:solidFill>
                  <a:srgbClr val="686A78"/>
                </a:solidFill>
              </a:endParaRPr>
            </a:p>
            <a:p>
              <a:pPr marL="273050" lvl="1" indent="-184150"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</a:rPr>
                <a:t>Capacité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b="1" dirty="0" smtClean="0"/>
                <a:t>De</a:t>
              </a:r>
              <a:r>
                <a:rPr lang="fr-FR" sz="1600" b="1" dirty="0" smtClean="0">
                  <a:solidFill>
                    <a:schemeClr val="folHlink"/>
                  </a:solidFill>
                </a:rPr>
                <a:t> 15 </a:t>
              </a:r>
              <a:r>
                <a:rPr lang="fr-FR" sz="1600" b="1" dirty="0" smtClean="0"/>
                <a:t>à</a:t>
              </a:r>
              <a:r>
                <a:rPr lang="fr-FR" sz="1600" b="1" dirty="0" smtClean="0">
                  <a:solidFill>
                    <a:schemeClr val="folHlink"/>
                  </a:solidFill>
                </a:rPr>
                <a:t> 41 Mt/an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1600" b="1" dirty="0" smtClean="0">
                <a:solidFill>
                  <a:schemeClr val="folHlink"/>
                </a:solidFill>
              </a:endParaRP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500" dirty="0" smtClean="0">
                <a:solidFill>
                  <a:srgbClr val="686A78"/>
                </a:solidFill>
              </a:endParaRPr>
            </a:p>
            <a:p>
              <a:pPr marL="273050" lvl="1" indent="-184150"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</a:rPr>
                <a:t>Sécurité 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</a:rPr>
                <a:t>Systèmes de protection incendies /accidents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1600" dirty="0" smtClean="0">
                <a:solidFill>
                  <a:srgbClr val="686A78"/>
                </a:solidFill>
              </a:endParaRP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500" dirty="0" smtClean="0">
                <a:solidFill>
                  <a:srgbClr val="686A78"/>
                </a:solidFill>
              </a:endParaRPr>
            </a:p>
            <a:p>
              <a:pPr marL="273050" lvl="1" indent="-184150"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</a:rPr>
                <a:t>Environnement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</a:rPr>
                <a:t>Systèmes </a:t>
              </a:r>
              <a:r>
                <a:rPr lang="fr-FR" sz="1600" dirty="0" smtClean="0"/>
                <a:t>anti poussière et de protection de chute de produits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1600" dirty="0" smtClean="0"/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500" dirty="0" smtClean="0">
                <a:solidFill>
                  <a:srgbClr val="686A78"/>
                </a:solidFill>
              </a:endParaRPr>
            </a:p>
            <a:p>
              <a:pPr marL="273050" lvl="1" indent="-184150"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dirty="0" smtClean="0">
                  <a:solidFill>
                    <a:srgbClr val="686A78"/>
                  </a:solidFill>
                </a:rPr>
                <a:t>Mise en service progressive</a:t>
              </a:r>
              <a:r>
                <a:rPr lang="fr-FR" sz="1600" b="1" dirty="0" smtClean="0">
                  <a:solidFill>
                    <a:srgbClr val="686A78"/>
                  </a:solidFill>
                </a:rPr>
                <a:t> à partir du 2</a:t>
              </a:r>
              <a:r>
                <a:rPr lang="fr-FR" sz="1600" b="1" baseline="30000" dirty="0" smtClean="0">
                  <a:solidFill>
                    <a:srgbClr val="686A78"/>
                  </a:solidFill>
                </a:rPr>
                <a:t>ème</a:t>
              </a:r>
              <a:r>
                <a:rPr lang="fr-FR" sz="1600" b="1" dirty="0" smtClean="0">
                  <a:solidFill>
                    <a:srgbClr val="686A78"/>
                  </a:solidFill>
                </a:rPr>
                <a:t> trimestre 2014</a:t>
              </a:r>
              <a:endParaRPr lang="fr-FR" sz="1400" b="1" dirty="0" smtClean="0">
                <a:solidFill>
                  <a:srgbClr val="686A78"/>
                </a:solidFill>
                <a:cs typeface="Arial" charset="0"/>
                <a:sym typeface="Verdan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6"/>
          <p:cNvSpPr txBox="1">
            <a:spLocks/>
          </p:cNvSpPr>
          <p:nvPr/>
        </p:nvSpPr>
        <p:spPr bwMode="auto">
          <a:xfrm>
            <a:off x="428497" y="535761"/>
            <a:ext cx="5417382" cy="53578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defRPr/>
            </a:pPr>
            <a:r>
              <a:rPr lang="fr-FR" b="1" cap="all" dirty="0" err="1" smtClean="0">
                <a:solidFill>
                  <a:srgbClr val="61A322"/>
                </a:solidFill>
              </a:rPr>
              <a:t>jph</a:t>
            </a:r>
            <a:r>
              <a:rPr lang="fr-FR" b="1" cap="all" dirty="0" smtClean="0">
                <a:solidFill>
                  <a:srgbClr val="61A322"/>
                </a:solidFill>
              </a:rPr>
              <a:t>: Projet </a:t>
            </a:r>
            <a:r>
              <a:rPr lang="fr-FR" b="1" cap="all" dirty="0">
                <a:solidFill>
                  <a:srgbClr val="61A322"/>
                </a:solidFill>
              </a:rPr>
              <a:t>installations portuaires</a:t>
            </a:r>
          </a:p>
        </p:txBody>
      </p:sp>
      <p:sp>
        <p:nvSpPr>
          <p:cNvPr id="3" name="ZoneTexte 8"/>
          <p:cNvSpPr txBox="1"/>
          <p:nvPr/>
        </p:nvSpPr>
        <p:spPr>
          <a:xfrm flipH="1">
            <a:off x="57685" y="5363924"/>
            <a:ext cx="493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P1 bis / </a:t>
            </a:r>
            <a:r>
              <a:rPr lang="fr-FR" b="1" dirty="0" err="1" smtClean="0"/>
              <a:t>terr</a:t>
            </a:r>
            <a:endParaRPr lang="en-US" b="1" dirty="0"/>
          </a:p>
        </p:txBody>
      </p:sp>
      <p:pic>
        <p:nvPicPr>
          <p:cNvPr id="4" name="Image 3" descr="PC260371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0236" y="1325324"/>
            <a:ext cx="489077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8"/>
          <p:cNvSpPr txBox="1"/>
          <p:nvPr/>
        </p:nvSpPr>
        <p:spPr>
          <a:xfrm flipH="1">
            <a:off x="5265035" y="5435932"/>
            <a:ext cx="426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P4 bis</a:t>
            </a:r>
            <a:endParaRPr lang="en-US" b="1" dirty="0"/>
          </a:p>
        </p:txBody>
      </p:sp>
      <p:pic>
        <p:nvPicPr>
          <p:cNvPr id="8" name="Image 7" descr="PC160109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85705" y="1321132"/>
            <a:ext cx="423137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2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105274" y="1632403"/>
            <a:ext cx="1695450" cy="93617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Barrage </a:t>
            </a: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Daourate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b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(El Jadida)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53350" y="1632403"/>
            <a:ext cx="1695450" cy="93617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Nappe du Tadla (Khouribga)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4556" y="3105605"/>
            <a:ext cx="3169176" cy="771070"/>
          </a:xfrm>
          <a:prstGeom prst="rect">
            <a:avLst/>
          </a:prstGeom>
          <a:gradFill flip="none" rotWithShape="1">
            <a:gsLst>
              <a:gs pos="0">
                <a:schemeClr val="hlink">
                  <a:shade val="30000"/>
                  <a:satMod val="115000"/>
                </a:schemeClr>
              </a:gs>
              <a:gs pos="50000">
                <a:schemeClr val="hlink">
                  <a:shade val="67500"/>
                  <a:satMod val="115000"/>
                </a:schemeClr>
              </a:gs>
              <a:gs pos="100000">
                <a:schemeClr val="hlink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Complexe industriel </a:t>
            </a:r>
            <a:b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</a:t>
            </a: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Jorf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Lasfar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79624" y="3105604"/>
            <a:ext cx="3169176" cy="771070"/>
          </a:xfrm>
          <a:prstGeom prst="rect">
            <a:avLst/>
          </a:prstGeom>
          <a:gradFill flip="none" rotWithShape="1">
            <a:gsLst>
              <a:gs pos="0">
                <a:schemeClr val="hlink">
                  <a:shade val="30000"/>
                  <a:satMod val="115000"/>
                </a:schemeClr>
              </a:gs>
              <a:gs pos="50000">
                <a:schemeClr val="hlink">
                  <a:shade val="67500"/>
                  <a:satMod val="115000"/>
                </a:schemeClr>
              </a:gs>
              <a:gs pos="100000">
                <a:schemeClr val="hlink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Installations minières </a:t>
            </a:r>
            <a:b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Khouribga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79625" y="4413705"/>
            <a:ext cx="1526693" cy="150767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Khouribga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22107" y="4413705"/>
            <a:ext cx="1526693" cy="150767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MAROC CENTRE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Straight Arrow Connector 50"/>
          <p:cNvCxnSpPr>
            <a:stCxn id="15" idx="2"/>
          </p:cNvCxnSpPr>
          <p:nvPr/>
        </p:nvCxnSpPr>
        <p:spPr>
          <a:xfrm>
            <a:off x="8601075" y="2568574"/>
            <a:ext cx="0" cy="54292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1300" y="2675589"/>
            <a:ext cx="323000" cy="3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144" y="2632726"/>
            <a:ext cx="323000" cy="3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4" name="Straight Arrow Connector 53"/>
          <p:cNvCxnSpPr>
            <a:stCxn id="11" idx="2"/>
          </p:cNvCxnSpPr>
          <p:nvPr/>
        </p:nvCxnSpPr>
        <p:spPr>
          <a:xfrm rot="5400000">
            <a:off x="3973513" y="2214564"/>
            <a:ext cx="625476" cy="1333497"/>
          </a:xfrm>
          <a:prstGeom prst="bentConnector2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3623732" y="3705459"/>
            <a:ext cx="2655892" cy="1"/>
          </a:xfrm>
          <a:prstGeom prst="straightConnector1">
            <a:avLst/>
          </a:prstGeom>
          <a:ln w="28575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46"/>
          <p:cNvSpPr txBox="1">
            <a:spLocks noChangeArrowheads="1"/>
          </p:cNvSpPr>
          <p:nvPr/>
        </p:nvSpPr>
        <p:spPr bwMode="auto">
          <a:xfrm>
            <a:off x="7478334" y="2715079"/>
            <a:ext cx="1074012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1400" b="1" dirty="0" smtClean="0">
                <a:solidFill>
                  <a:schemeClr val="tx1"/>
                </a:solidFill>
              </a:rPr>
              <a:t>10Mm</a:t>
            </a:r>
            <a:r>
              <a:rPr lang="fr-FR" sz="1400" b="1" baseline="30000" dirty="0" smtClean="0">
                <a:solidFill>
                  <a:schemeClr val="tx1"/>
                </a:solidFill>
              </a:rPr>
              <a:t>3</a:t>
            </a:r>
            <a:r>
              <a:rPr lang="fr-FR" sz="1400" b="1" dirty="0" smtClean="0">
                <a:solidFill>
                  <a:schemeClr val="tx1"/>
                </a:solidFill>
              </a:rPr>
              <a:t>/an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68" name="Text Box 46"/>
          <p:cNvSpPr txBox="1">
            <a:spLocks noChangeArrowheads="1"/>
          </p:cNvSpPr>
          <p:nvPr/>
        </p:nvSpPr>
        <p:spPr bwMode="auto">
          <a:xfrm>
            <a:off x="4166726" y="3742729"/>
            <a:ext cx="1572546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dirty="0" smtClean="0">
                <a:solidFill>
                  <a:schemeClr val="tx1"/>
                </a:solidFill>
              </a:rPr>
              <a:t>25 à 30Mm</a:t>
            </a:r>
            <a:r>
              <a:rPr lang="fr-FR" sz="1400" b="1" baseline="30000" dirty="0" smtClean="0">
                <a:solidFill>
                  <a:schemeClr val="tx1"/>
                </a:solidFill>
              </a:rPr>
              <a:t>3</a:t>
            </a:r>
            <a:r>
              <a:rPr lang="fr-FR" sz="1400" b="1" dirty="0" smtClean="0">
                <a:solidFill>
                  <a:schemeClr val="tx1"/>
                </a:solidFill>
              </a:rPr>
              <a:t>/an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69" name="Text Box 46"/>
          <p:cNvSpPr txBox="1">
            <a:spLocks noChangeArrowheads="1"/>
          </p:cNvSpPr>
          <p:nvPr/>
        </p:nvSpPr>
        <p:spPr bwMode="auto">
          <a:xfrm>
            <a:off x="3776662" y="3398242"/>
            <a:ext cx="242055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dirty="0" smtClean="0">
                <a:solidFill>
                  <a:schemeClr val="tx1"/>
                </a:solidFill>
              </a:rPr>
              <a:t>Via le pipeline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8242147" y="3873727"/>
            <a:ext cx="0" cy="542926"/>
          </a:xfrm>
          <a:prstGeom prst="straightConnector1">
            <a:avLst/>
          </a:prstGeom>
          <a:ln w="28575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6599665" y="3873727"/>
            <a:ext cx="0" cy="542926"/>
          </a:xfrm>
          <a:prstGeom prst="straightConnector1">
            <a:avLst/>
          </a:prstGeom>
          <a:ln w="28575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46"/>
          <p:cNvSpPr txBox="1">
            <a:spLocks noChangeArrowheads="1"/>
          </p:cNvSpPr>
          <p:nvPr/>
        </p:nvSpPr>
        <p:spPr bwMode="auto">
          <a:xfrm>
            <a:off x="3794226" y="2667983"/>
            <a:ext cx="1074012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dirty="0" smtClean="0">
                <a:solidFill>
                  <a:schemeClr val="tx1"/>
                </a:solidFill>
              </a:rPr>
              <a:t>30Mm</a:t>
            </a:r>
            <a:r>
              <a:rPr lang="fr-FR" sz="1400" b="1" baseline="30000" dirty="0" smtClean="0">
                <a:solidFill>
                  <a:schemeClr val="tx1"/>
                </a:solidFill>
              </a:rPr>
              <a:t>3</a:t>
            </a:r>
            <a:r>
              <a:rPr lang="fr-FR" sz="1400" b="1" dirty="0" smtClean="0">
                <a:solidFill>
                  <a:schemeClr val="tx1"/>
                </a:solidFill>
              </a:rPr>
              <a:t>/an</a:t>
            </a:r>
          </a:p>
        </p:txBody>
      </p:sp>
      <p:sp>
        <p:nvSpPr>
          <p:cNvPr id="78" name="Text Box 46"/>
          <p:cNvSpPr txBox="1">
            <a:spLocks noChangeArrowheads="1"/>
          </p:cNvSpPr>
          <p:nvPr/>
        </p:nvSpPr>
        <p:spPr bwMode="auto">
          <a:xfrm>
            <a:off x="6725496" y="4037467"/>
            <a:ext cx="945772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dirty="0" smtClean="0">
                <a:solidFill>
                  <a:schemeClr val="tx1"/>
                </a:solidFill>
              </a:rPr>
              <a:t>5Mm</a:t>
            </a:r>
            <a:r>
              <a:rPr lang="fr-FR" sz="1400" b="1" baseline="30000" dirty="0" smtClean="0">
                <a:solidFill>
                  <a:schemeClr val="tx1"/>
                </a:solidFill>
              </a:rPr>
              <a:t>3</a:t>
            </a:r>
            <a:r>
              <a:rPr lang="fr-FR" sz="1400" b="1" dirty="0" smtClean="0">
                <a:solidFill>
                  <a:schemeClr val="tx1"/>
                </a:solidFill>
              </a:rPr>
              <a:t>/an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8341041" y="4037467"/>
            <a:ext cx="1074012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dirty="0" smtClean="0"/>
              <a:t>45</a:t>
            </a:r>
            <a:r>
              <a:rPr lang="fr-FR" sz="1400" b="1" dirty="0" smtClean="0">
                <a:solidFill>
                  <a:schemeClr val="tx1"/>
                </a:solidFill>
              </a:rPr>
              <a:t>Mm</a:t>
            </a:r>
            <a:r>
              <a:rPr lang="fr-FR" sz="1400" b="1" baseline="30000" dirty="0" smtClean="0">
                <a:solidFill>
                  <a:schemeClr val="tx1"/>
                </a:solidFill>
              </a:rPr>
              <a:t>3</a:t>
            </a:r>
            <a:r>
              <a:rPr lang="fr-FR" sz="1400" b="1" dirty="0" smtClean="0">
                <a:solidFill>
                  <a:schemeClr val="tx1"/>
                </a:solidFill>
              </a:rPr>
              <a:t>/an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81" name="Image 7" descr="Image8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993" y="4413705"/>
            <a:ext cx="2528302" cy="14602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cxnSp>
        <p:nvCxnSpPr>
          <p:cNvPr id="84" name="Straight Arrow Connector 83"/>
          <p:cNvCxnSpPr/>
          <p:nvPr/>
        </p:nvCxnSpPr>
        <p:spPr>
          <a:xfrm flipV="1">
            <a:off x="2770615" y="3873727"/>
            <a:ext cx="0" cy="542926"/>
          </a:xfrm>
          <a:prstGeom prst="straightConnector1">
            <a:avLst/>
          </a:prstGeom>
          <a:ln w="28575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387585" y="3873727"/>
            <a:ext cx="0" cy="54292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46"/>
          <p:cNvSpPr txBox="1">
            <a:spLocks noChangeArrowheads="1"/>
          </p:cNvSpPr>
          <p:nvPr/>
        </p:nvSpPr>
        <p:spPr bwMode="auto">
          <a:xfrm>
            <a:off x="167128" y="3929747"/>
            <a:ext cx="121347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dirty="0" smtClean="0">
                <a:solidFill>
                  <a:srgbClr val="CFA649"/>
                </a:solidFill>
              </a:rPr>
              <a:t>Excédent </a:t>
            </a:r>
          </a:p>
          <a:p>
            <a:pPr algn="ctr">
              <a:lnSpc>
                <a:spcPct val="100000"/>
              </a:lnSpc>
            </a:pPr>
            <a:r>
              <a:rPr lang="fr-FR" sz="1400" b="1" dirty="0" smtClean="0">
                <a:solidFill>
                  <a:srgbClr val="CFA649"/>
                </a:solidFill>
              </a:rPr>
              <a:t>énergétique</a:t>
            </a:r>
            <a:endParaRPr lang="fr-FR" sz="1400" b="1" dirty="0">
              <a:solidFill>
                <a:srgbClr val="CFA649"/>
              </a:solidFill>
            </a:endParaRPr>
          </a:p>
        </p:txBody>
      </p:sp>
      <p:sp>
        <p:nvSpPr>
          <p:cNvPr id="88" name="Text Box 46"/>
          <p:cNvSpPr txBox="1">
            <a:spLocks noChangeArrowheads="1"/>
          </p:cNvSpPr>
          <p:nvPr/>
        </p:nvSpPr>
        <p:spPr bwMode="auto">
          <a:xfrm>
            <a:off x="2846489" y="4094619"/>
            <a:ext cx="1074012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dirty="0" smtClean="0">
                <a:solidFill>
                  <a:schemeClr val="tx1"/>
                </a:solidFill>
              </a:rPr>
              <a:t>60Mm</a:t>
            </a:r>
            <a:r>
              <a:rPr lang="fr-FR" sz="1400" b="1" baseline="30000" dirty="0" smtClean="0">
                <a:solidFill>
                  <a:schemeClr val="tx1"/>
                </a:solidFill>
              </a:rPr>
              <a:t>3</a:t>
            </a:r>
            <a:r>
              <a:rPr lang="fr-FR" sz="1400" b="1" dirty="0" smtClean="0">
                <a:solidFill>
                  <a:schemeClr val="tx1"/>
                </a:solidFill>
              </a:rPr>
              <a:t>/an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89" name="Straight Arrow Connector 53"/>
          <p:cNvCxnSpPr>
            <a:stCxn id="81" idx="3"/>
            <a:endCxn id="92" idx="0"/>
          </p:cNvCxnSpPr>
          <p:nvPr/>
        </p:nvCxnSpPr>
        <p:spPr>
          <a:xfrm>
            <a:off x="3303295" y="5143853"/>
            <a:ext cx="1538559" cy="252600"/>
          </a:xfrm>
          <a:prstGeom prst="bentConnector2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46"/>
          <p:cNvSpPr txBox="1">
            <a:spLocks noChangeArrowheads="1"/>
          </p:cNvSpPr>
          <p:nvPr/>
        </p:nvSpPr>
        <p:spPr bwMode="auto">
          <a:xfrm>
            <a:off x="3403362" y="5396453"/>
            <a:ext cx="2876984" cy="723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dirty="0" smtClean="0">
                <a:solidFill>
                  <a:srgbClr val="FF0000"/>
                </a:solidFill>
              </a:rPr>
              <a:t>15Mm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3</a:t>
            </a:r>
            <a:r>
              <a:rPr lang="fr-FR" sz="1400" b="1" dirty="0" smtClean="0">
                <a:solidFill>
                  <a:srgbClr val="FF0000"/>
                </a:solidFill>
              </a:rPr>
              <a:t>/an à El Jadida</a:t>
            </a:r>
          </a:p>
          <a:p>
            <a:pPr lvl="1" indent="-179388">
              <a:buFont typeface="Arial" pitchFamily="34" charset="0"/>
              <a:buChar char="•"/>
            </a:pPr>
            <a:r>
              <a:rPr lang="fr-FR" sz="1100" b="1" dirty="0" smtClean="0"/>
              <a:t>Phase  2014 </a:t>
            </a:r>
            <a:r>
              <a:rPr lang="fr-FR" sz="1100" b="1" dirty="0"/>
              <a:t>: 4,8 </a:t>
            </a:r>
            <a:r>
              <a:rPr lang="fr-FR" sz="1100" b="1" dirty="0" smtClean="0"/>
              <a:t>Mm3/an</a:t>
            </a:r>
          </a:p>
          <a:p>
            <a:pPr lvl="1" indent="-179388">
              <a:buFont typeface="Arial" pitchFamily="34" charset="0"/>
              <a:buChar char="•"/>
            </a:pPr>
            <a:r>
              <a:rPr lang="fr-FR" sz="1100" b="1" dirty="0" smtClean="0"/>
              <a:t>Phase  2016 : </a:t>
            </a:r>
            <a:r>
              <a:rPr lang="fr-FR" sz="1100" b="1" dirty="0"/>
              <a:t>7 </a:t>
            </a:r>
            <a:r>
              <a:rPr lang="fr-FR" sz="1100" b="1" dirty="0" smtClean="0"/>
              <a:t>Mm3/an </a:t>
            </a:r>
            <a:endParaRPr lang="fr-FR" sz="1100" b="1" dirty="0"/>
          </a:p>
          <a:p>
            <a:pPr lvl="1" indent="-179388">
              <a:buFont typeface="Arial" pitchFamily="34" charset="0"/>
              <a:buChar char="•"/>
            </a:pPr>
            <a:r>
              <a:rPr lang="fr-FR" sz="1100" b="1" dirty="0" smtClean="0"/>
              <a:t>Phase  2020 </a:t>
            </a:r>
            <a:r>
              <a:rPr lang="fr-FR" sz="1100" b="1" dirty="0"/>
              <a:t>: 15 Mm3/an</a:t>
            </a:r>
          </a:p>
        </p:txBody>
      </p:sp>
      <p:sp>
        <p:nvSpPr>
          <p:cNvPr id="95" name="Text Box 46"/>
          <p:cNvSpPr txBox="1">
            <a:spLocks noChangeArrowheads="1"/>
          </p:cNvSpPr>
          <p:nvPr/>
        </p:nvSpPr>
        <p:spPr bwMode="auto">
          <a:xfrm>
            <a:off x="524317" y="5867468"/>
            <a:ext cx="3029677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dirty="0" smtClean="0">
                <a:solidFill>
                  <a:schemeClr val="tx2"/>
                </a:solidFill>
              </a:rPr>
              <a:t>Station de dessalement </a:t>
            </a:r>
            <a:br>
              <a:rPr lang="fr-FR" sz="1600" b="1" dirty="0" smtClean="0">
                <a:solidFill>
                  <a:schemeClr val="tx2"/>
                </a:solidFill>
              </a:rPr>
            </a:br>
            <a:r>
              <a:rPr lang="fr-FR" sz="1600" b="1" dirty="0" smtClean="0">
                <a:solidFill>
                  <a:schemeClr val="tx2"/>
                </a:solidFill>
              </a:rPr>
              <a:t>d'eau de mer (75Mm</a:t>
            </a:r>
            <a:r>
              <a:rPr lang="fr-FR" sz="1600" b="1" baseline="30000" dirty="0" smtClean="0">
                <a:solidFill>
                  <a:schemeClr val="tx2"/>
                </a:solidFill>
              </a:rPr>
              <a:t>3</a:t>
            </a:r>
            <a:r>
              <a:rPr lang="fr-FR" sz="1600" b="1" dirty="0" smtClean="0">
                <a:solidFill>
                  <a:schemeClr val="tx2"/>
                </a:solidFill>
              </a:rPr>
              <a:t>/an)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249" y="1249249"/>
            <a:ext cx="3465945" cy="127179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fr-FR" sz="1600" b="1" dirty="0">
                <a:solidFill>
                  <a:srgbClr val="DC6E00"/>
                </a:solidFill>
                <a:latin typeface="+mj-lt"/>
                <a:ea typeface="Verdana"/>
                <a:cs typeface="Verdana"/>
              </a:rPr>
              <a:t>A l’horizon (2020)  </a:t>
            </a:r>
          </a:p>
          <a:p>
            <a:pPr algn="ctr"/>
            <a:r>
              <a:rPr lang="fr-FR" sz="1200" b="1" dirty="0">
                <a:solidFill>
                  <a:srgbClr val="61A322"/>
                </a:solidFill>
                <a:latin typeface="+mj-lt"/>
                <a:ea typeface="Verdana"/>
                <a:cs typeface="Verdana"/>
              </a:rPr>
              <a:t>Démarrage 10 </a:t>
            </a:r>
            <a:r>
              <a:rPr lang="fr-FR" sz="1200" b="1" dirty="0" err="1" smtClean="0">
                <a:solidFill>
                  <a:srgbClr val="61A322"/>
                </a:solidFill>
                <a:latin typeface="+mj-lt"/>
                <a:ea typeface="Verdana"/>
                <a:cs typeface="Verdana"/>
              </a:rPr>
              <a:t>ODIs</a:t>
            </a:r>
            <a:r>
              <a:rPr lang="fr-FR" sz="1200" b="1" dirty="0" smtClean="0">
                <a:solidFill>
                  <a:srgbClr val="61A322"/>
                </a:solidFill>
                <a:latin typeface="+mj-lt"/>
                <a:ea typeface="Verdana"/>
                <a:cs typeface="Verdana"/>
              </a:rPr>
              <a:t> </a:t>
            </a:r>
            <a:endParaRPr lang="fr-FR" sz="1200" b="1" dirty="0">
              <a:solidFill>
                <a:srgbClr val="61A322"/>
              </a:solidFill>
              <a:latin typeface="+mj-lt"/>
              <a:ea typeface="Verdana"/>
              <a:cs typeface="Verdana"/>
            </a:endParaRPr>
          </a:p>
          <a:p>
            <a:pPr algn="ctr"/>
            <a:r>
              <a:rPr lang="fr-FR" sz="1200" b="1" dirty="0">
                <a:solidFill>
                  <a:srgbClr val="61A322"/>
                </a:solidFill>
                <a:latin typeface="+mj-lt"/>
                <a:ea typeface="Verdana"/>
                <a:cs typeface="Verdana"/>
              </a:rPr>
              <a:t>&amp; les 3 phases Dessalement </a:t>
            </a:r>
            <a:endParaRPr lang="fr-FR" sz="1200" b="1" dirty="0" smtClean="0">
              <a:solidFill>
                <a:srgbClr val="61A322"/>
              </a:solidFill>
              <a:latin typeface="+mj-lt"/>
              <a:ea typeface="Verdana"/>
              <a:cs typeface="Verdana"/>
            </a:endParaRPr>
          </a:p>
          <a:p>
            <a:pPr algn="ctr"/>
            <a:r>
              <a:rPr lang="fr-FR" sz="1200" b="1" dirty="0" smtClean="0">
                <a:solidFill>
                  <a:srgbClr val="61A322"/>
                </a:solidFill>
                <a:latin typeface="+mj-lt"/>
                <a:ea typeface="Verdana"/>
                <a:cs typeface="Verdana"/>
              </a:rPr>
              <a:t>(</a:t>
            </a:r>
            <a:r>
              <a:rPr lang="fr-FR" sz="1200" b="1" dirty="0">
                <a:solidFill>
                  <a:srgbClr val="61A322"/>
                </a:solidFill>
                <a:latin typeface="+mj-lt"/>
                <a:ea typeface="Verdana"/>
                <a:cs typeface="Verdana"/>
              </a:rPr>
              <a:t>75 Mm3/an)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877500" y="0"/>
            <a:ext cx="8328545" cy="907200"/>
          </a:xfrm>
        </p:spPr>
        <p:txBody>
          <a:bodyPr/>
          <a:lstStyle/>
          <a:p>
            <a:r>
              <a:rPr lang="fr-FR" dirty="0" smtClean="0">
                <a:solidFill>
                  <a:srgbClr val="DC6E00"/>
                </a:solidFill>
              </a:rPr>
              <a:t>Rationalisation</a:t>
            </a:r>
            <a:r>
              <a:rPr lang="fr-FR" dirty="0" smtClean="0">
                <a:ea typeface="Verdana"/>
                <a:cs typeface="Verdana"/>
              </a:rPr>
              <a:t> de l'utilisation de l'eau</a:t>
            </a:r>
            <a:endParaRPr lang="fr-FR" b="0" dirty="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90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2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79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Fon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0"/>
            <a:ext cx="9906002" cy="6858000"/>
          </a:xfrm>
          <a:prstGeom prst="rect">
            <a:avLst/>
          </a:prstGeom>
        </p:spPr>
      </p:pic>
      <p:sp>
        <p:nvSpPr>
          <p:cNvPr id="5" name="Titre 5"/>
          <p:cNvSpPr txBox="1">
            <a:spLocks/>
          </p:cNvSpPr>
          <p:nvPr/>
        </p:nvSpPr>
        <p:spPr>
          <a:xfrm>
            <a:off x="788728" y="2975400"/>
            <a:ext cx="8328545" cy="907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Verdana"/>
                <a:cs typeface="Verdana"/>
              </a:rPr>
              <a:t>www.ocpgroup.ma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61A322"/>
              </a:solidFill>
              <a:effectLst/>
              <a:uLnTx/>
              <a:uFillTx/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Object 7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6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00" y="0"/>
            <a:ext cx="8328545" cy="907199"/>
          </a:xfrm>
          <a:noFill/>
          <a:ln/>
        </p:spPr>
        <p:txBody>
          <a:bodyPr/>
          <a:lstStyle/>
          <a:p>
            <a:r>
              <a:rPr lang="fr-FR" cap="none" dirty="0" smtClean="0"/>
              <a:t>Programme industriel global </a:t>
            </a:r>
            <a:br>
              <a:rPr lang="fr-FR" cap="none" dirty="0" smtClean="0"/>
            </a:br>
            <a:r>
              <a:rPr lang="fr-FR" cap="none" dirty="0" smtClean="0"/>
              <a:t>3</a:t>
            </a:r>
            <a:r>
              <a:rPr lang="fr-FR" cap="none" dirty="0" smtClean="0">
                <a:latin typeface="Verdana"/>
              </a:rPr>
              <a:t>6 projets en 3 vagues de 2008 à 2020</a:t>
            </a:r>
            <a:endParaRPr lang="fr-FR" cap="none" dirty="0">
              <a:latin typeface="Verdana"/>
            </a:endParaRPr>
          </a:p>
        </p:txBody>
      </p:sp>
      <p:sp>
        <p:nvSpPr>
          <p:cNvPr id="30" name="AutoShape 17"/>
          <p:cNvSpPr>
            <a:spLocks noChangeArrowheads="1"/>
          </p:cNvSpPr>
          <p:nvPr/>
        </p:nvSpPr>
        <p:spPr bwMode="auto">
          <a:xfrm flipV="1">
            <a:off x="9090029" y="1634606"/>
            <a:ext cx="150810" cy="117298"/>
          </a:xfrm>
          <a:prstGeom prst="triangle">
            <a:avLst>
              <a:gd name="adj" fmla="val 50000"/>
            </a:avLst>
          </a:prstGeom>
          <a:solidFill>
            <a:srgbClr val="E51F2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lIns="93286" tIns="46643" rIns="93286" bIns="46643" anchor="ctr"/>
          <a:lstStyle/>
          <a:p>
            <a:pPr defTabSz="933450"/>
            <a:endParaRPr lang="fr-FR" sz="1000" dirty="0"/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gray">
          <a:xfrm>
            <a:off x="6083473" y="1430027"/>
            <a:ext cx="71972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813">
              <a:buSzPct val="120000"/>
            </a:pPr>
            <a:r>
              <a:rPr lang="fr-FR" sz="1200" b="1" dirty="0">
                <a:latin typeface="+mj-lt"/>
              </a:rPr>
              <a:t>2015</a:t>
            </a: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 flipV="1">
            <a:off x="6365878" y="1634606"/>
            <a:ext cx="150810" cy="117298"/>
          </a:xfrm>
          <a:prstGeom prst="triangle">
            <a:avLst>
              <a:gd name="adj" fmla="val 50000"/>
            </a:avLst>
          </a:prstGeom>
          <a:solidFill>
            <a:srgbClr val="E51F2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lIns="93286" tIns="46643" rIns="93286" bIns="46643" anchor="ctr"/>
          <a:lstStyle/>
          <a:p>
            <a:pPr defTabSz="933450"/>
            <a:endParaRPr lang="fr-FR" sz="1000" dirty="0"/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gray">
          <a:xfrm>
            <a:off x="8760121" y="1430027"/>
            <a:ext cx="82545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813">
              <a:buSzPct val="120000"/>
            </a:pPr>
            <a:r>
              <a:rPr lang="fr-FR" sz="1200" b="1" dirty="0">
                <a:latin typeface="+mj-lt"/>
              </a:rPr>
              <a:t>2020</a:t>
            </a:r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 rot="5400000" flipV="1">
            <a:off x="4551929" y="3628632"/>
            <a:ext cx="3782668" cy="2408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839399" y="1796716"/>
            <a:ext cx="8292101" cy="3951851"/>
          </a:xfrm>
          <a:prstGeom prst="roundRect">
            <a:avLst>
              <a:gd name="adj" fmla="val 0"/>
            </a:avLst>
          </a:prstGeom>
          <a:solidFill>
            <a:schemeClr val="accent1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wrap="none" lIns="0" tIns="46643" rIns="0" bIns="46643" anchor="ctr"/>
          <a:lstStyle/>
          <a:p>
            <a:pPr defTabSz="933450"/>
            <a:endParaRPr lang="fr-FR" sz="1000" dirty="0"/>
          </a:p>
        </p:txBody>
      </p:sp>
      <p:sp>
        <p:nvSpPr>
          <p:cNvPr id="39" name="Line 5"/>
          <p:cNvSpPr>
            <a:spLocks noChangeShapeType="1"/>
          </p:cNvSpPr>
          <p:nvPr/>
        </p:nvSpPr>
        <p:spPr bwMode="auto">
          <a:xfrm rot="5400000" flipV="1">
            <a:off x="2748813" y="3628632"/>
            <a:ext cx="3782668" cy="2408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60" name="AutoShape 22"/>
          <p:cNvSpPr>
            <a:spLocks noChangeArrowheads="1"/>
          </p:cNvSpPr>
          <p:nvPr/>
        </p:nvSpPr>
        <p:spPr bwMode="auto">
          <a:xfrm>
            <a:off x="7023099" y="4580971"/>
            <a:ext cx="2148303" cy="1000344"/>
          </a:xfrm>
          <a:prstGeom prst="homePlate">
            <a:avLst>
              <a:gd name="adj" fmla="val 1469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3286" tIns="46643" rIns="93286" bIns="46643" anchor="ctr"/>
          <a:lstStyle/>
          <a:p>
            <a:pPr defTabSz="933450"/>
            <a:endParaRPr lang="fr-FR" sz="1000" dirty="0"/>
          </a:p>
        </p:txBody>
      </p:sp>
      <p:sp>
        <p:nvSpPr>
          <p:cNvPr id="61" name="Rectangle 27"/>
          <p:cNvSpPr>
            <a:spLocks noChangeArrowheads="1"/>
          </p:cNvSpPr>
          <p:nvPr/>
        </p:nvSpPr>
        <p:spPr bwMode="auto">
          <a:xfrm rot="10800000">
            <a:off x="6592386" y="4580971"/>
            <a:ext cx="429000" cy="1000344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lIns="36000" tIns="0" rIns="36000" bIns="0" anchor="ctr"/>
          <a:lstStyle/>
          <a:p>
            <a:pPr algn="ctr" defTabSz="933450"/>
            <a:r>
              <a:rPr lang="fr-FR" sz="1400" b="1" dirty="0">
                <a:solidFill>
                  <a:schemeClr val="bg1"/>
                </a:solidFill>
              </a:rPr>
              <a:t>Vague </a:t>
            </a:r>
            <a:r>
              <a:rPr lang="fr-FR" sz="1400" b="1" dirty="0" smtClean="0">
                <a:solidFill>
                  <a:schemeClr val="bg1"/>
                </a:solidFill>
              </a:rPr>
              <a:t>3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62" name="AutoShape 74"/>
          <p:cNvSpPr>
            <a:spLocks noChangeArrowheads="1"/>
          </p:cNvSpPr>
          <p:nvPr/>
        </p:nvSpPr>
        <p:spPr bwMode="auto">
          <a:xfrm>
            <a:off x="7183154" y="4683353"/>
            <a:ext cx="401396" cy="252000"/>
          </a:xfrm>
          <a:prstGeom prst="rect">
            <a:avLst/>
          </a:prstGeom>
          <a:solidFill>
            <a:srgbClr val="4C9CD8"/>
          </a:solidFill>
          <a:ln w="9525">
            <a:solidFill>
              <a:srgbClr val="4C9CD8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63" name="AutoShape 76"/>
          <p:cNvSpPr>
            <a:spLocks noChangeArrowheads="1"/>
          </p:cNvSpPr>
          <p:nvPr/>
        </p:nvSpPr>
        <p:spPr bwMode="auto">
          <a:xfrm>
            <a:off x="7183154" y="5167439"/>
            <a:ext cx="401395" cy="34779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667861" y="4582357"/>
            <a:ext cx="1336590" cy="40751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b="1" dirty="0" smtClean="0">
                <a:latin typeface="Verdana"/>
              </a:rPr>
              <a:t>3 projet</a:t>
            </a:r>
            <a:endParaRPr lang="fr-FR" sz="1100" dirty="0" smtClean="0">
              <a:latin typeface="Verdan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67861" y="5140036"/>
            <a:ext cx="1336590" cy="40751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b="1" dirty="0" smtClean="0">
                <a:latin typeface="Verdana"/>
              </a:rPr>
              <a:t>4 projets</a:t>
            </a:r>
            <a:endParaRPr lang="fr-FR" sz="1100" dirty="0" smtClean="0">
              <a:latin typeface="Verdan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67861" y="4848172"/>
            <a:ext cx="1336590" cy="40751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b="1" dirty="0" smtClean="0">
                <a:latin typeface="Verdana"/>
              </a:rPr>
              <a:t>1 projet</a:t>
            </a:r>
            <a:endParaRPr lang="fr-FR" sz="1100" dirty="0" smtClean="0">
              <a:latin typeface="Verdana"/>
            </a:endParaRPr>
          </a:p>
        </p:txBody>
      </p:sp>
      <p:sp>
        <p:nvSpPr>
          <p:cNvPr id="70" name="AutoShape 74"/>
          <p:cNvSpPr>
            <a:spLocks noChangeArrowheads="1"/>
          </p:cNvSpPr>
          <p:nvPr/>
        </p:nvSpPr>
        <p:spPr bwMode="auto">
          <a:xfrm>
            <a:off x="7183154" y="4981067"/>
            <a:ext cx="401395" cy="144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 smtClean="0">
                <a:solidFill>
                  <a:srgbClr val="FFFFFF"/>
                </a:solidFill>
              </a:rPr>
              <a:t>I</a:t>
            </a:r>
            <a:endParaRPr lang="fr-FR" sz="1400" b="1" dirty="0">
              <a:solidFill>
                <a:srgbClr val="FFFFFF"/>
              </a:solidFill>
            </a:endParaRPr>
          </a:p>
        </p:txBody>
      </p:sp>
      <p:sp>
        <p:nvSpPr>
          <p:cNvPr id="51" name="AutoShape 22"/>
          <p:cNvSpPr>
            <a:spLocks noChangeArrowheads="1"/>
          </p:cNvSpPr>
          <p:nvPr/>
        </p:nvSpPr>
        <p:spPr bwMode="auto">
          <a:xfrm>
            <a:off x="4340225" y="3576164"/>
            <a:ext cx="2103020" cy="1205590"/>
          </a:xfrm>
          <a:prstGeom prst="homePlate">
            <a:avLst>
              <a:gd name="adj" fmla="val 1469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3286" tIns="46643" rIns="93286" bIns="46643" anchor="ctr"/>
          <a:lstStyle/>
          <a:p>
            <a:pPr defTabSz="933450"/>
            <a:endParaRPr lang="fr-FR" sz="1000" dirty="0"/>
          </a:p>
        </p:txBody>
      </p:sp>
      <p:sp>
        <p:nvSpPr>
          <p:cNvPr id="38" name="AutoShape 74"/>
          <p:cNvSpPr>
            <a:spLocks noChangeArrowheads="1"/>
          </p:cNvSpPr>
          <p:nvPr/>
        </p:nvSpPr>
        <p:spPr bwMode="auto">
          <a:xfrm>
            <a:off x="1032223" y="4778728"/>
            <a:ext cx="401396" cy="216000"/>
          </a:xfrm>
          <a:prstGeom prst="rect">
            <a:avLst/>
          </a:prstGeom>
          <a:solidFill>
            <a:srgbClr val="4C9CD8"/>
          </a:solidFill>
          <a:ln w="9525">
            <a:solidFill>
              <a:srgbClr val="4C9CD8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47" name="AutoShape 76"/>
          <p:cNvSpPr>
            <a:spLocks noChangeArrowheads="1"/>
          </p:cNvSpPr>
          <p:nvPr/>
        </p:nvSpPr>
        <p:spPr bwMode="auto">
          <a:xfrm>
            <a:off x="1032225" y="5395655"/>
            <a:ext cx="394753" cy="21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8" name="AutoShape 76"/>
          <p:cNvSpPr>
            <a:spLocks noChangeArrowheads="1"/>
          </p:cNvSpPr>
          <p:nvPr/>
        </p:nvSpPr>
        <p:spPr bwMode="auto">
          <a:xfrm>
            <a:off x="1032225" y="5087192"/>
            <a:ext cx="394753" cy="216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 smtClean="0">
                <a:solidFill>
                  <a:schemeClr val="bg1"/>
                </a:solidFill>
              </a:rPr>
              <a:t>I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93891" y="4688364"/>
            <a:ext cx="1477914" cy="40751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dirty="0" smtClean="0">
                <a:latin typeface="Verdana"/>
              </a:rPr>
              <a:t>Mine</a:t>
            </a:r>
            <a:endParaRPr lang="fr-FR" sz="1100" dirty="0" smtClean="0">
              <a:latin typeface="Verdan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93891" y="4986075"/>
            <a:ext cx="1477914" cy="40751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dirty="0" smtClean="0">
                <a:latin typeface="Verdana"/>
              </a:rPr>
              <a:t>Infrastructure</a:t>
            </a:r>
            <a:endParaRPr lang="fr-FR" sz="1100" dirty="0" smtClean="0">
              <a:latin typeface="Verdan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93891" y="5305052"/>
            <a:ext cx="1477914" cy="40751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dirty="0" smtClean="0">
                <a:latin typeface="Verdana"/>
              </a:rPr>
              <a:t>Chimie</a:t>
            </a:r>
            <a:endParaRPr lang="fr-FR" sz="1100" dirty="0" smtClean="0">
              <a:latin typeface="Verdana"/>
            </a:endParaRPr>
          </a:p>
        </p:txBody>
      </p:sp>
      <p:sp>
        <p:nvSpPr>
          <p:cNvPr id="54" name="AutoShape 74"/>
          <p:cNvSpPr>
            <a:spLocks noChangeArrowheads="1"/>
          </p:cNvSpPr>
          <p:nvPr/>
        </p:nvSpPr>
        <p:spPr bwMode="auto">
          <a:xfrm>
            <a:off x="4500739" y="3660949"/>
            <a:ext cx="401396" cy="324000"/>
          </a:xfrm>
          <a:prstGeom prst="rect">
            <a:avLst/>
          </a:prstGeom>
          <a:solidFill>
            <a:srgbClr val="4C9CD8"/>
          </a:solidFill>
          <a:ln w="9525">
            <a:solidFill>
              <a:srgbClr val="4C9CD8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55" name="AutoShape 76"/>
          <p:cNvSpPr>
            <a:spLocks noChangeArrowheads="1"/>
          </p:cNvSpPr>
          <p:nvPr/>
        </p:nvSpPr>
        <p:spPr bwMode="auto">
          <a:xfrm>
            <a:off x="4500739" y="4325909"/>
            <a:ext cx="401395" cy="39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80" name="AutoShape 74"/>
          <p:cNvSpPr>
            <a:spLocks noChangeArrowheads="1"/>
          </p:cNvSpPr>
          <p:nvPr/>
        </p:nvSpPr>
        <p:spPr bwMode="auto">
          <a:xfrm>
            <a:off x="4500739" y="4033089"/>
            <a:ext cx="401395" cy="252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93266" tIns="46633" rIns="79200" bIns="46633" anchor="ctr"/>
          <a:lstStyle/>
          <a:p>
            <a:pPr algn="ctr" defTabSz="933450"/>
            <a:r>
              <a:rPr lang="fr-FR" sz="1400" b="1" dirty="0" smtClean="0">
                <a:solidFill>
                  <a:srgbClr val="FFFFFF"/>
                </a:solidFill>
              </a:rPr>
              <a:t>I</a:t>
            </a:r>
            <a:endParaRPr lang="fr-FR" sz="1400" b="1" dirty="0">
              <a:solidFill>
                <a:srgbClr val="FFFFFF"/>
              </a:solidFill>
            </a:endParaRPr>
          </a:p>
        </p:txBody>
      </p:sp>
      <p:sp>
        <p:nvSpPr>
          <p:cNvPr id="53" name="Rectangle 27"/>
          <p:cNvSpPr>
            <a:spLocks noChangeArrowheads="1"/>
          </p:cNvSpPr>
          <p:nvPr/>
        </p:nvSpPr>
        <p:spPr bwMode="auto">
          <a:xfrm rot="10800000">
            <a:off x="3909974" y="3576164"/>
            <a:ext cx="429000" cy="120559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lIns="36000" tIns="0" rIns="36000" bIns="0" anchor="ctr"/>
          <a:lstStyle/>
          <a:p>
            <a:pPr algn="ctr" defTabSz="933450"/>
            <a:r>
              <a:rPr lang="fr-FR" sz="1400" b="1" dirty="0">
                <a:solidFill>
                  <a:schemeClr val="bg1"/>
                </a:solidFill>
              </a:rPr>
              <a:t>Vague </a:t>
            </a:r>
            <a:r>
              <a:rPr lang="fr-FR" sz="1400" b="1" dirty="0" smtClean="0">
                <a:solidFill>
                  <a:schemeClr val="bg1"/>
                </a:solidFill>
              </a:rPr>
              <a:t>2</a:t>
            </a:r>
            <a:endParaRPr lang="fr-FR" sz="1400" b="1" dirty="0">
              <a:solidFill>
                <a:schemeClr val="bg1"/>
              </a:solidFill>
            </a:endParaRPr>
          </a:p>
        </p:txBody>
      </p:sp>
      <p:grpSp>
        <p:nvGrpSpPr>
          <p:cNvPr id="3" name="Group 83"/>
          <p:cNvGrpSpPr/>
          <p:nvPr/>
        </p:nvGrpSpPr>
        <p:grpSpPr>
          <a:xfrm>
            <a:off x="701212" y="1369130"/>
            <a:ext cx="4491823" cy="2117020"/>
            <a:chOff x="701212" y="1369130"/>
            <a:chExt cx="4491823" cy="2117020"/>
          </a:xfrm>
        </p:grpSpPr>
        <p:sp>
          <p:nvSpPr>
            <p:cNvPr id="74" name="Rectangle 73"/>
            <p:cNvSpPr/>
            <p:nvPr/>
          </p:nvSpPr>
          <p:spPr>
            <a:xfrm>
              <a:off x="701212" y="1369130"/>
              <a:ext cx="4200923" cy="21170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E51F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/>
            <a:lstStyle/>
            <a:p>
              <a:pPr algn="ctr"/>
              <a:endParaRPr lang="fr-FR" sz="14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gray">
            <a:xfrm>
              <a:off x="701212" y="1430027"/>
              <a:ext cx="64125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2813">
                <a:buSzPct val="120000"/>
              </a:pPr>
              <a:r>
                <a:rPr lang="fr-FR" sz="1200" b="1" dirty="0">
                  <a:latin typeface="+mj-lt"/>
                </a:rPr>
                <a:t>2008</a:t>
              </a:r>
            </a:p>
          </p:txBody>
        </p:sp>
        <p:sp>
          <p:nvSpPr>
            <p:cNvPr id="27" name="AutoShape 12"/>
            <p:cNvSpPr>
              <a:spLocks noChangeArrowheads="1"/>
            </p:cNvSpPr>
            <p:nvPr/>
          </p:nvSpPr>
          <p:spPr bwMode="auto">
            <a:xfrm flipV="1">
              <a:off x="942449" y="1634606"/>
              <a:ext cx="153456" cy="117298"/>
            </a:xfrm>
            <a:prstGeom prst="triangle">
              <a:avLst>
                <a:gd name="adj" fmla="val 50000"/>
              </a:avLst>
            </a:prstGeom>
            <a:solidFill>
              <a:srgbClr val="E51F2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lIns="93286" tIns="46643" rIns="93286" bIns="46643" anchor="ctr"/>
            <a:lstStyle/>
            <a:p>
              <a:pPr defTabSz="933450"/>
              <a:endParaRPr lang="fr-FR" sz="1000" dirty="0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gray">
            <a:xfrm>
              <a:off x="1372228" y="1430027"/>
              <a:ext cx="75285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2813">
                <a:buSzPct val="120000"/>
              </a:pPr>
              <a:r>
                <a:rPr lang="fr-FR" sz="1200" b="1" dirty="0">
                  <a:latin typeface="+mj-lt"/>
                </a:rPr>
                <a:t>2009</a:t>
              </a:r>
            </a:p>
          </p:txBody>
        </p:sp>
        <p:sp>
          <p:nvSpPr>
            <p:cNvPr id="29" name="AutoShape 15"/>
            <p:cNvSpPr>
              <a:spLocks noChangeArrowheads="1"/>
            </p:cNvSpPr>
            <p:nvPr/>
          </p:nvSpPr>
          <p:spPr bwMode="auto">
            <a:xfrm flipV="1">
              <a:off x="1661585" y="1634606"/>
              <a:ext cx="153456" cy="117298"/>
            </a:xfrm>
            <a:prstGeom prst="triangle">
              <a:avLst>
                <a:gd name="adj" fmla="val 50000"/>
              </a:avLst>
            </a:prstGeom>
            <a:solidFill>
              <a:srgbClr val="E51F2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lIns="93286" tIns="46643" rIns="93286" bIns="46643" anchor="ctr"/>
            <a:lstStyle/>
            <a:p>
              <a:pPr defTabSz="933450"/>
              <a:endParaRPr lang="fr-FR" sz="1000" dirty="0"/>
            </a:p>
          </p:txBody>
        </p:sp>
        <p:sp>
          <p:nvSpPr>
            <p:cNvPr id="33" name="Rectangle 102"/>
            <p:cNvSpPr>
              <a:spLocks noChangeArrowheads="1"/>
            </p:cNvSpPr>
            <p:nvPr/>
          </p:nvSpPr>
          <p:spPr bwMode="gray">
            <a:xfrm>
              <a:off x="4102548" y="1430027"/>
              <a:ext cx="109048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2813">
                <a:buSzPct val="120000"/>
              </a:pPr>
              <a:r>
                <a:rPr lang="fr-FR" sz="1200" b="1" dirty="0">
                  <a:latin typeface="+mj-lt"/>
                </a:rPr>
                <a:t>2013</a:t>
              </a:r>
            </a:p>
          </p:txBody>
        </p:sp>
        <p:sp>
          <p:nvSpPr>
            <p:cNvPr id="34" name="AutoShape 103"/>
            <p:cNvSpPr>
              <a:spLocks noChangeArrowheads="1"/>
            </p:cNvSpPr>
            <p:nvPr/>
          </p:nvSpPr>
          <p:spPr bwMode="auto">
            <a:xfrm flipV="1">
              <a:off x="4560890" y="1634606"/>
              <a:ext cx="150812" cy="117298"/>
            </a:xfrm>
            <a:prstGeom prst="triangle">
              <a:avLst>
                <a:gd name="adj" fmla="val 50000"/>
              </a:avLst>
            </a:prstGeom>
            <a:solidFill>
              <a:srgbClr val="E51F2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lIns="93286" tIns="46643" rIns="93286" bIns="46643" anchor="ctr"/>
            <a:lstStyle/>
            <a:p>
              <a:pPr defTabSz="933450"/>
              <a:endParaRPr lang="fr-FR" sz="1000" dirty="0"/>
            </a:p>
          </p:txBody>
        </p:sp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1279994" y="1894395"/>
              <a:ext cx="3361363" cy="1508031"/>
            </a:xfrm>
            <a:prstGeom prst="homePlate">
              <a:avLst>
                <a:gd name="adj" fmla="val 1692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3286" tIns="46643" rIns="93286" bIns="46643" anchor="ctr"/>
            <a:lstStyle/>
            <a:p>
              <a:pPr defTabSz="933450"/>
              <a:endParaRPr lang="fr-FR" sz="1000" dirty="0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 rot="10800000">
              <a:off x="1006811" y="1892859"/>
              <a:ext cx="429000" cy="1508031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eaVert" wrap="none" lIns="36000" tIns="0" rIns="36000" bIns="0" anchor="ctr"/>
            <a:lstStyle/>
            <a:p>
              <a:pPr algn="ctr" defTabSz="933450"/>
              <a:r>
                <a:rPr lang="fr-FR" sz="1400" b="1" dirty="0">
                  <a:solidFill>
                    <a:schemeClr val="bg1"/>
                  </a:solidFill>
                </a:rPr>
                <a:t>Vague 1</a:t>
              </a:r>
            </a:p>
          </p:txBody>
        </p:sp>
        <p:sp>
          <p:nvSpPr>
            <p:cNvPr id="42" name="AutoShape 74"/>
            <p:cNvSpPr>
              <a:spLocks noChangeArrowheads="1"/>
            </p:cNvSpPr>
            <p:nvPr/>
          </p:nvSpPr>
          <p:spPr bwMode="auto">
            <a:xfrm>
              <a:off x="1630972" y="1959288"/>
              <a:ext cx="401396" cy="540000"/>
            </a:xfrm>
            <a:prstGeom prst="rect">
              <a:avLst/>
            </a:prstGeom>
            <a:solidFill>
              <a:srgbClr val="4C9CD8"/>
            </a:solidFill>
            <a:ln w="9525">
              <a:solidFill>
                <a:srgbClr val="4C9CD8"/>
              </a:solidFill>
              <a:round/>
              <a:headEnd/>
              <a:tailEnd/>
            </a:ln>
          </p:spPr>
          <p:txBody>
            <a:bodyPr wrap="none" lIns="93266" tIns="46633" rIns="79200" bIns="46633" anchor="ctr"/>
            <a:lstStyle/>
            <a:p>
              <a:pPr algn="ctr" defTabSz="933450"/>
              <a:r>
                <a:rPr lang="fr-FR" sz="1400" b="1" dirty="0">
                  <a:solidFill>
                    <a:srgbClr val="FFFFFF"/>
                  </a:solidFill>
                </a:rPr>
                <a:t>M</a:t>
              </a:r>
            </a:p>
          </p:txBody>
        </p:sp>
        <p:sp>
          <p:nvSpPr>
            <p:cNvPr id="43" name="AutoShape 76"/>
            <p:cNvSpPr>
              <a:spLocks noChangeArrowheads="1"/>
            </p:cNvSpPr>
            <p:nvPr/>
          </p:nvSpPr>
          <p:spPr bwMode="auto">
            <a:xfrm>
              <a:off x="1630971" y="2860164"/>
              <a:ext cx="394753" cy="4680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93266" tIns="46633" rIns="79200" bIns="46633" anchor="ctr"/>
            <a:lstStyle/>
            <a:p>
              <a:pPr algn="ctr" defTabSz="933450"/>
              <a:r>
                <a:rPr lang="fr-FR" sz="1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15678" y="2040252"/>
              <a:ext cx="1991423" cy="407510"/>
            </a:xfrm>
            <a:prstGeom prst="rect">
              <a:avLst/>
            </a:prstGeom>
            <a:noFill/>
          </p:spPr>
          <p:txBody>
            <a:bodyPr wrap="square" tIns="90000" bIns="90000" rtlCol="0" anchor="ctr" anchorCtr="0">
              <a:noAutofit/>
            </a:bodyPr>
            <a:lstStyle/>
            <a:p>
              <a:r>
                <a:rPr lang="fr-FR" sz="1400" b="1" dirty="0" smtClean="0">
                  <a:latin typeface="Verdana"/>
                </a:rPr>
                <a:t>6 projets</a:t>
              </a:r>
              <a:endParaRPr lang="fr-FR" sz="1100" dirty="0" smtClean="0">
                <a:latin typeface="Verdan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115678" y="2879279"/>
              <a:ext cx="1991423" cy="407510"/>
            </a:xfrm>
            <a:prstGeom prst="rect">
              <a:avLst/>
            </a:prstGeom>
            <a:noFill/>
          </p:spPr>
          <p:txBody>
            <a:bodyPr wrap="square" tIns="90000" bIns="90000" rtlCol="0" anchor="ctr" anchorCtr="0">
              <a:noAutofit/>
            </a:bodyPr>
            <a:lstStyle/>
            <a:p>
              <a:r>
                <a:rPr lang="fr-FR" sz="1400" b="1" dirty="0" smtClean="0">
                  <a:latin typeface="Verdana"/>
                </a:rPr>
                <a:t>7 projets</a:t>
              </a:r>
              <a:endParaRPr lang="fr-FR" sz="1100" dirty="0" smtClean="0">
                <a:latin typeface="Verdana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15678" y="2486825"/>
              <a:ext cx="1991423" cy="407510"/>
            </a:xfrm>
            <a:prstGeom prst="rect">
              <a:avLst/>
            </a:prstGeom>
            <a:noFill/>
          </p:spPr>
          <p:txBody>
            <a:bodyPr wrap="square" tIns="90000" bIns="90000" rtlCol="0" anchor="ctr" anchorCtr="0">
              <a:noAutofit/>
            </a:bodyPr>
            <a:lstStyle/>
            <a:p>
              <a:r>
                <a:rPr lang="fr-FR" sz="1400" b="1" dirty="0" smtClean="0">
                  <a:latin typeface="Verdana"/>
                </a:rPr>
                <a:t>3 projets</a:t>
              </a:r>
              <a:endParaRPr lang="fr-FR" sz="1100" dirty="0" smtClean="0">
                <a:latin typeface="Verdana"/>
              </a:endParaRPr>
            </a:p>
          </p:txBody>
        </p:sp>
        <p:sp>
          <p:nvSpPr>
            <p:cNvPr id="77" name="AutoShape 76"/>
            <p:cNvSpPr>
              <a:spLocks noChangeArrowheads="1"/>
            </p:cNvSpPr>
            <p:nvPr/>
          </p:nvSpPr>
          <p:spPr bwMode="auto">
            <a:xfrm>
              <a:off x="1630971" y="2541192"/>
              <a:ext cx="394753" cy="27644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3266" tIns="46633" rIns="79200" bIns="46633" anchor="ctr"/>
            <a:lstStyle/>
            <a:p>
              <a:pPr algn="ctr" defTabSz="933450"/>
              <a:r>
                <a:rPr lang="fr-FR" sz="1400" b="1" dirty="0" smtClean="0">
                  <a:solidFill>
                    <a:schemeClr val="bg1"/>
                  </a:solidFill>
                </a:rPr>
                <a:t>I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914407" y="1643260"/>
            <a:ext cx="8265319" cy="274637"/>
          </a:xfrm>
          <a:prstGeom prst="rightArrow">
            <a:avLst>
              <a:gd name="adj1" fmla="val 39648"/>
              <a:gd name="adj2" fmla="val 65433"/>
            </a:avLst>
          </a:prstGeom>
          <a:gradFill flip="none" rotWithShape="1">
            <a:lin ang="10800000" scaled="1"/>
            <a:tileRect/>
          </a:gradFill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3286" tIns="46643" rIns="93286" bIns="46643" anchor="ctr"/>
          <a:lstStyle/>
          <a:p>
            <a:pPr defTabSz="933450"/>
            <a:endParaRPr lang="fr-FR" sz="1000" dirty="0"/>
          </a:p>
        </p:txBody>
      </p:sp>
      <p:sp>
        <p:nvSpPr>
          <p:cNvPr id="56" name="TextBox 55"/>
          <p:cNvSpPr txBox="1"/>
          <p:nvPr/>
        </p:nvSpPr>
        <p:spPr>
          <a:xfrm>
            <a:off x="4985450" y="3660950"/>
            <a:ext cx="1991423" cy="323999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b="1" dirty="0" smtClean="0">
                <a:latin typeface="Verdana"/>
              </a:rPr>
              <a:t>4 projets</a:t>
            </a:r>
            <a:endParaRPr lang="fr-FR" sz="1100" dirty="0" smtClean="0">
              <a:latin typeface="Verdan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85450" y="4325909"/>
            <a:ext cx="1991423" cy="39600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b="1" dirty="0" smtClean="0">
                <a:latin typeface="Verdana"/>
              </a:rPr>
              <a:t>5 projets</a:t>
            </a:r>
            <a:endParaRPr lang="fr-FR" sz="1100" dirty="0" smtClean="0">
              <a:latin typeface="Verdan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85450" y="4033089"/>
            <a:ext cx="1991423" cy="252000"/>
          </a:xfrm>
          <a:prstGeom prst="rect">
            <a:avLst/>
          </a:prstGeom>
          <a:noFill/>
        </p:spPr>
        <p:txBody>
          <a:bodyPr wrap="square" tIns="90000" bIns="90000" rtlCol="0" anchor="ctr" anchorCtr="0">
            <a:noAutofit/>
          </a:bodyPr>
          <a:lstStyle/>
          <a:p>
            <a:r>
              <a:rPr lang="fr-FR" sz="1400" b="1" dirty="0" smtClean="0">
                <a:latin typeface="Verdana"/>
              </a:rPr>
              <a:t>3 projets</a:t>
            </a:r>
            <a:endParaRPr lang="fr-FR" sz="1100" dirty="0" smtClean="0">
              <a:latin typeface="Verdana"/>
            </a:endParaRPr>
          </a:p>
        </p:txBody>
      </p:sp>
      <p:grpSp>
        <p:nvGrpSpPr>
          <p:cNvPr id="5" name="Group 89"/>
          <p:cNvGrpSpPr/>
          <p:nvPr/>
        </p:nvGrpSpPr>
        <p:grpSpPr>
          <a:xfrm>
            <a:off x="857250" y="1838325"/>
            <a:ext cx="8334375" cy="3910242"/>
            <a:chOff x="857250" y="1838325"/>
            <a:chExt cx="8334375" cy="3910242"/>
          </a:xfrm>
        </p:grpSpPr>
        <p:sp>
          <p:nvSpPr>
            <p:cNvPr id="88" name="Rectangle 87"/>
            <p:cNvSpPr/>
            <p:nvPr/>
          </p:nvSpPr>
          <p:spPr>
            <a:xfrm>
              <a:off x="4924425" y="1838325"/>
              <a:ext cx="4267200" cy="3910242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/>
            <a:lstStyle/>
            <a:p>
              <a:pPr algn="ctr"/>
              <a:endParaRPr lang="en-US" sz="14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57250" y="3543301"/>
              <a:ext cx="4067175" cy="2205266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ctr"/>
            <a:lstStyle/>
            <a:p>
              <a:pPr algn="ctr"/>
              <a:endParaRPr lang="en-US" sz="1400" b="1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66" name="Rectangular Callout 65"/>
          <p:cNvSpPr/>
          <p:nvPr/>
        </p:nvSpPr>
        <p:spPr>
          <a:xfrm>
            <a:off x="5198122" y="2354825"/>
            <a:ext cx="1714071" cy="750013"/>
          </a:xfrm>
          <a:prstGeom prst="wedgeRectCallout">
            <a:avLst>
              <a:gd name="adj1" fmla="val -88962"/>
              <a:gd name="adj2" fmla="val -14204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fr-FR" sz="1400" b="1" dirty="0" smtClean="0">
                <a:solidFill>
                  <a:srgbClr val="9B1F25"/>
                </a:solidFill>
              </a:rPr>
              <a:t>16 mégaprojets sur l'Axe Nord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Object 1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717" name="think-cell Slide" r:id="rId49" imgW="360" imgH="360" progId="">
                  <p:embed/>
                </p:oleObj>
              </mc:Choice>
              <mc:Fallback>
                <p:oleObj name="think-cell Slide" r:id="rId49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30"/>
          <p:cNvGrpSpPr/>
          <p:nvPr/>
        </p:nvGrpSpPr>
        <p:grpSpPr>
          <a:xfrm>
            <a:off x="630500" y="1438592"/>
            <a:ext cx="8725279" cy="4970009"/>
            <a:chOff x="630500" y="1438592"/>
            <a:chExt cx="8725279" cy="4970009"/>
          </a:xfrm>
        </p:grpSpPr>
        <p:grpSp>
          <p:nvGrpSpPr>
            <p:cNvPr id="6" name="Group 117"/>
            <p:cNvGrpSpPr/>
            <p:nvPr/>
          </p:nvGrpSpPr>
          <p:grpSpPr>
            <a:xfrm>
              <a:off x="630500" y="1438592"/>
              <a:ext cx="8725279" cy="4970009"/>
              <a:chOff x="630500" y="1438592"/>
              <a:chExt cx="8725279" cy="4970009"/>
            </a:xfrm>
          </p:grpSpPr>
          <p:sp>
            <p:nvSpPr>
              <p:cNvPr id="10" name="Freeform 40"/>
              <p:cNvSpPr>
                <a:spLocks noChangeAspect="1"/>
              </p:cNvSpPr>
              <p:nvPr/>
            </p:nvSpPr>
            <p:spPr bwMode="auto">
              <a:xfrm>
                <a:off x="4639284" y="1670897"/>
                <a:ext cx="1656029" cy="1096604"/>
              </a:xfrm>
              <a:custGeom>
                <a:avLst/>
                <a:gdLst/>
                <a:ahLst/>
                <a:cxnLst>
                  <a:cxn ang="0">
                    <a:pos x="141" y="0"/>
                  </a:cxn>
                  <a:cxn ang="0">
                    <a:pos x="158" y="29"/>
                  </a:cxn>
                  <a:cxn ang="0">
                    <a:pos x="135" y="45"/>
                  </a:cxn>
                  <a:cxn ang="0">
                    <a:pos x="143" y="65"/>
                  </a:cxn>
                  <a:cxn ang="0">
                    <a:pos x="117" y="78"/>
                  </a:cxn>
                  <a:cxn ang="0">
                    <a:pos x="93" y="87"/>
                  </a:cxn>
                  <a:cxn ang="0">
                    <a:pos x="83" y="107"/>
                  </a:cxn>
                  <a:cxn ang="0">
                    <a:pos x="81" y="131"/>
                  </a:cxn>
                  <a:cxn ang="0">
                    <a:pos x="65" y="113"/>
                  </a:cxn>
                  <a:cxn ang="0">
                    <a:pos x="47" y="117"/>
                  </a:cxn>
                  <a:cxn ang="0">
                    <a:pos x="33" y="104"/>
                  </a:cxn>
                  <a:cxn ang="0">
                    <a:pos x="50" y="86"/>
                  </a:cxn>
                  <a:cxn ang="0">
                    <a:pos x="36" y="74"/>
                  </a:cxn>
                  <a:cxn ang="0">
                    <a:pos x="0" y="66"/>
                  </a:cxn>
                  <a:cxn ang="0">
                    <a:pos x="26" y="45"/>
                  </a:cxn>
                  <a:cxn ang="0">
                    <a:pos x="48" y="48"/>
                  </a:cxn>
                  <a:cxn ang="0">
                    <a:pos x="63" y="30"/>
                  </a:cxn>
                  <a:cxn ang="0">
                    <a:pos x="87" y="33"/>
                  </a:cxn>
                  <a:cxn ang="0">
                    <a:pos x="107" y="21"/>
                  </a:cxn>
                  <a:cxn ang="0">
                    <a:pos x="128" y="2"/>
                  </a:cxn>
                  <a:cxn ang="0">
                    <a:pos x="141" y="0"/>
                  </a:cxn>
                </a:cxnLst>
                <a:rect l="0" t="0" r="r" b="b"/>
                <a:pathLst>
                  <a:path w="158" h="131">
                    <a:moveTo>
                      <a:pt x="141" y="0"/>
                    </a:moveTo>
                    <a:lnTo>
                      <a:pt x="158" y="29"/>
                    </a:lnTo>
                    <a:lnTo>
                      <a:pt x="135" y="45"/>
                    </a:lnTo>
                    <a:lnTo>
                      <a:pt x="143" y="65"/>
                    </a:lnTo>
                    <a:lnTo>
                      <a:pt x="117" y="78"/>
                    </a:lnTo>
                    <a:lnTo>
                      <a:pt x="93" y="87"/>
                    </a:lnTo>
                    <a:lnTo>
                      <a:pt x="83" y="107"/>
                    </a:lnTo>
                    <a:lnTo>
                      <a:pt x="81" y="131"/>
                    </a:lnTo>
                    <a:lnTo>
                      <a:pt x="65" y="113"/>
                    </a:lnTo>
                    <a:lnTo>
                      <a:pt x="47" y="117"/>
                    </a:lnTo>
                    <a:lnTo>
                      <a:pt x="33" y="104"/>
                    </a:lnTo>
                    <a:lnTo>
                      <a:pt x="50" y="86"/>
                    </a:lnTo>
                    <a:lnTo>
                      <a:pt x="36" y="74"/>
                    </a:lnTo>
                    <a:lnTo>
                      <a:pt x="0" y="66"/>
                    </a:lnTo>
                    <a:lnTo>
                      <a:pt x="26" y="45"/>
                    </a:lnTo>
                    <a:lnTo>
                      <a:pt x="48" y="48"/>
                    </a:lnTo>
                    <a:lnTo>
                      <a:pt x="63" y="30"/>
                    </a:lnTo>
                    <a:lnTo>
                      <a:pt x="87" y="33"/>
                    </a:lnTo>
                    <a:lnTo>
                      <a:pt x="107" y="21"/>
                    </a:lnTo>
                    <a:lnTo>
                      <a:pt x="128" y="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tIns="91440" bIns="90000" anchor="ctr"/>
              <a:lstStyle/>
              <a:p>
                <a:endParaRPr lang="fr-FR" sz="1100" dirty="0">
                  <a:ea typeface="Verdana"/>
                  <a:cs typeface="Verdana"/>
                </a:endParaRPr>
              </a:p>
            </p:txBody>
          </p:sp>
          <p:sp>
            <p:nvSpPr>
              <p:cNvPr id="11" name="Freeform 41"/>
              <p:cNvSpPr>
                <a:spLocks noChangeAspect="1"/>
              </p:cNvSpPr>
              <p:nvPr/>
            </p:nvSpPr>
            <p:spPr bwMode="auto">
              <a:xfrm>
                <a:off x="4021655" y="1438592"/>
                <a:ext cx="5334124" cy="3600127"/>
              </a:xfrm>
              <a:custGeom>
                <a:avLst/>
                <a:gdLst/>
                <a:ahLst/>
                <a:cxnLst>
                  <a:cxn ang="0">
                    <a:pos x="201" y="28"/>
                  </a:cxn>
                  <a:cxn ang="0">
                    <a:pos x="252" y="0"/>
                  </a:cxn>
                  <a:cxn ang="0">
                    <a:pos x="273" y="12"/>
                  </a:cxn>
                  <a:cxn ang="0">
                    <a:pos x="279" y="33"/>
                  </a:cxn>
                  <a:cxn ang="0">
                    <a:pos x="279" y="63"/>
                  </a:cxn>
                  <a:cxn ang="0">
                    <a:pos x="318" y="81"/>
                  </a:cxn>
                  <a:cxn ang="0">
                    <a:pos x="341" y="81"/>
                  </a:cxn>
                  <a:cxn ang="0">
                    <a:pos x="318" y="100"/>
                  </a:cxn>
                  <a:cxn ang="0">
                    <a:pos x="336" y="111"/>
                  </a:cxn>
                  <a:cxn ang="0">
                    <a:pos x="320" y="132"/>
                  </a:cxn>
                  <a:cxn ang="0">
                    <a:pos x="320" y="172"/>
                  </a:cxn>
                  <a:cxn ang="0">
                    <a:pos x="347" y="175"/>
                  </a:cxn>
                  <a:cxn ang="0">
                    <a:pos x="359" y="168"/>
                  </a:cxn>
                  <a:cxn ang="0">
                    <a:pos x="393" y="192"/>
                  </a:cxn>
                  <a:cxn ang="0">
                    <a:pos x="414" y="181"/>
                  </a:cxn>
                  <a:cxn ang="0">
                    <a:pos x="492" y="240"/>
                  </a:cxn>
                  <a:cxn ang="0">
                    <a:pos x="467" y="261"/>
                  </a:cxn>
                  <a:cxn ang="0">
                    <a:pos x="485" y="277"/>
                  </a:cxn>
                  <a:cxn ang="0">
                    <a:pos x="497" y="264"/>
                  </a:cxn>
                  <a:cxn ang="0">
                    <a:pos x="510" y="264"/>
                  </a:cxn>
                  <a:cxn ang="0">
                    <a:pos x="512" y="309"/>
                  </a:cxn>
                  <a:cxn ang="0">
                    <a:pos x="491" y="325"/>
                  </a:cxn>
                  <a:cxn ang="0">
                    <a:pos x="429" y="334"/>
                  </a:cxn>
                  <a:cxn ang="0">
                    <a:pos x="374" y="316"/>
                  </a:cxn>
                  <a:cxn ang="0">
                    <a:pos x="354" y="336"/>
                  </a:cxn>
                  <a:cxn ang="0">
                    <a:pos x="303" y="330"/>
                  </a:cxn>
                  <a:cxn ang="0">
                    <a:pos x="296" y="351"/>
                  </a:cxn>
                  <a:cxn ang="0">
                    <a:pos x="273" y="342"/>
                  </a:cxn>
                  <a:cxn ang="0">
                    <a:pos x="278" y="369"/>
                  </a:cxn>
                  <a:cxn ang="0">
                    <a:pos x="263" y="417"/>
                  </a:cxn>
                  <a:cxn ang="0">
                    <a:pos x="243" y="435"/>
                  </a:cxn>
                  <a:cxn ang="0">
                    <a:pos x="180" y="394"/>
                  </a:cxn>
                  <a:cxn ang="0">
                    <a:pos x="164" y="405"/>
                  </a:cxn>
                  <a:cxn ang="0">
                    <a:pos x="153" y="385"/>
                  </a:cxn>
                  <a:cxn ang="0">
                    <a:pos x="140" y="400"/>
                  </a:cxn>
                  <a:cxn ang="0">
                    <a:pos x="114" y="388"/>
                  </a:cxn>
                  <a:cxn ang="0">
                    <a:pos x="87" y="331"/>
                  </a:cxn>
                  <a:cxn ang="0">
                    <a:pos x="62" y="331"/>
                  </a:cxn>
                  <a:cxn ang="0">
                    <a:pos x="26" y="282"/>
                  </a:cxn>
                  <a:cxn ang="0">
                    <a:pos x="17" y="235"/>
                  </a:cxn>
                  <a:cxn ang="0">
                    <a:pos x="29" y="217"/>
                  </a:cxn>
                  <a:cxn ang="0">
                    <a:pos x="0" y="192"/>
                  </a:cxn>
                  <a:cxn ang="0">
                    <a:pos x="9" y="168"/>
                  </a:cxn>
                  <a:cxn ang="0">
                    <a:pos x="32" y="175"/>
                  </a:cxn>
                  <a:cxn ang="0">
                    <a:pos x="53" y="153"/>
                  </a:cxn>
                  <a:cxn ang="0">
                    <a:pos x="50" y="120"/>
                  </a:cxn>
                  <a:cxn ang="0">
                    <a:pos x="33" y="103"/>
                  </a:cxn>
                  <a:cxn ang="0">
                    <a:pos x="60" y="94"/>
                  </a:cxn>
                  <a:cxn ang="0">
                    <a:pos x="96" y="102"/>
                  </a:cxn>
                  <a:cxn ang="0">
                    <a:pos x="110" y="114"/>
                  </a:cxn>
                  <a:cxn ang="0">
                    <a:pos x="93" y="132"/>
                  </a:cxn>
                  <a:cxn ang="0">
                    <a:pos x="107" y="145"/>
                  </a:cxn>
                  <a:cxn ang="0">
                    <a:pos x="125" y="141"/>
                  </a:cxn>
                  <a:cxn ang="0">
                    <a:pos x="141" y="159"/>
                  </a:cxn>
                  <a:cxn ang="0">
                    <a:pos x="143" y="135"/>
                  </a:cxn>
                  <a:cxn ang="0">
                    <a:pos x="153" y="115"/>
                  </a:cxn>
                  <a:cxn ang="0">
                    <a:pos x="177" y="106"/>
                  </a:cxn>
                  <a:cxn ang="0">
                    <a:pos x="203" y="93"/>
                  </a:cxn>
                  <a:cxn ang="0">
                    <a:pos x="195" y="73"/>
                  </a:cxn>
                  <a:cxn ang="0">
                    <a:pos x="218" y="57"/>
                  </a:cxn>
                  <a:cxn ang="0">
                    <a:pos x="201" y="28"/>
                  </a:cxn>
                </a:cxnLst>
                <a:rect l="0" t="0" r="r" b="b"/>
                <a:pathLst>
                  <a:path w="512" h="435">
                    <a:moveTo>
                      <a:pt x="201" y="28"/>
                    </a:moveTo>
                    <a:lnTo>
                      <a:pt x="252" y="0"/>
                    </a:lnTo>
                    <a:lnTo>
                      <a:pt x="273" y="12"/>
                    </a:lnTo>
                    <a:lnTo>
                      <a:pt x="279" y="33"/>
                    </a:lnTo>
                    <a:lnTo>
                      <a:pt x="279" y="63"/>
                    </a:lnTo>
                    <a:lnTo>
                      <a:pt x="318" y="81"/>
                    </a:lnTo>
                    <a:lnTo>
                      <a:pt x="341" y="81"/>
                    </a:lnTo>
                    <a:lnTo>
                      <a:pt x="318" y="100"/>
                    </a:lnTo>
                    <a:lnTo>
                      <a:pt x="336" y="111"/>
                    </a:lnTo>
                    <a:lnTo>
                      <a:pt x="320" y="132"/>
                    </a:lnTo>
                    <a:lnTo>
                      <a:pt x="320" y="172"/>
                    </a:lnTo>
                    <a:lnTo>
                      <a:pt x="347" y="175"/>
                    </a:lnTo>
                    <a:lnTo>
                      <a:pt x="359" y="168"/>
                    </a:lnTo>
                    <a:lnTo>
                      <a:pt x="393" y="192"/>
                    </a:lnTo>
                    <a:lnTo>
                      <a:pt x="414" y="181"/>
                    </a:lnTo>
                    <a:lnTo>
                      <a:pt x="492" y="240"/>
                    </a:lnTo>
                    <a:lnTo>
                      <a:pt x="467" y="261"/>
                    </a:lnTo>
                    <a:lnTo>
                      <a:pt x="485" y="277"/>
                    </a:lnTo>
                    <a:lnTo>
                      <a:pt x="497" y="264"/>
                    </a:lnTo>
                    <a:lnTo>
                      <a:pt x="510" y="264"/>
                    </a:lnTo>
                    <a:lnTo>
                      <a:pt x="512" y="309"/>
                    </a:lnTo>
                    <a:lnTo>
                      <a:pt x="491" y="325"/>
                    </a:lnTo>
                    <a:lnTo>
                      <a:pt x="429" y="334"/>
                    </a:lnTo>
                    <a:lnTo>
                      <a:pt x="374" y="316"/>
                    </a:lnTo>
                    <a:lnTo>
                      <a:pt x="354" y="336"/>
                    </a:lnTo>
                    <a:lnTo>
                      <a:pt x="303" y="330"/>
                    </a:lnTo>
                    <a:lnTo>
                      <a:pt x="296" y="351"/>
                    </a:lnTo>
                    <a:lnTo>
                      <a:pt x="273" y="342"/>
                    </a:lnTo>
                    <a:lnTo>
                      <a:pt x="278" y="369"/>
                    </a:lnTo>
                    <a:lnTo>
                      <a:pt x="263" y="417"/>
                    </a:lnTo>
                    <a:lnTo>
                      <a:pt x="243" y="435"/>
                    </a:lnTo>
                    <a:lnTo>
                      <a:pt x="180" y="394"/>
                    </a:lnTo>
                    <a:lnTo>
                      <a:pt x="164" y="405"/>
                    </a:lnTo>
                    <a:lnTo>
                      <a:pt x="153" y="385"/>
                    </a:lnTo>
                    <a:lnTo>
                      <a:pt x="140" y="400"/>
                    </a:lnTo>
                    <a:lnTo>
                      <a:pt x="114" y="388"/>
                    </a:lnTo>
                    <a:lnTo>
                      <a:pt x="87" y="331"/>
                    </a:lnTo>
                    <a:lnTo>
                      <a:pt x="62" y="331"/>
                    </a:lnTo>
                    <a:lnTo>
                      <a:pt x="26" y="282"/>
                    </a:lnTo>
                    <a:lnTo>
                      <a:pt x="17" y="235"/>
                    </a:lnTo>
                    <a:lnTo>
                      <a:pt x="29" y="217"/>
                    </a:lnTo>
                    <a:lnTo>
                      <a:pt x="0" y="192"/>
                    </a:lnTo>
                    <a:lnTo>
                      <a:pt x="9" y="168"/>
                    </a:lnTo>
                    <a:lnTo>
                      <a:pt x="32" y="175"/>
                    </a:lnTo>
                    <a:lnTo>
                      <a:pt x="53" y="153"/>
                    </a:lnTo>
                    <a:lnTo>
                      <a:pt x="50" y="120"/>
                    </a:lnTo>
                    <a:lnTo>
                      <a:pt x="33" y="103"/>
                    </a:lnTo>
                    <a:lnTo>
                      <a:pt x="60" y="94"/>
                    </a:lnTo>
                    <a:lnTo>
                      <a:pt x="96" y="102"/>
                    </a:lnTo>
                    <a:lnTo>
                      <a:pt x="110" y="114"/>
                    </a:lnTo>
                    <a:lnTo>
                      <a:pt x="93" y="132"/>
                    </a:lnTo>
                    <a:lnTo>
                      <a:pt x="107" y="145"/>
                    </a:lnTo>
                    <a:lnTo>
                      <a:pt x="125" y="141"/>
                    </a:lnTo>
                    <a:lnTo>
                      <a:pt x="141" y="159"/>
                    </a:lnTo>
                    <a:lnTo>
                      <a:pt x="143" y="135"/>
                    </a:lnTo>
                    <a:lnTo>
                      <a:pt x="153" y="115"/>
                    </a:lnTo>
                    <a:lnTo>
                      <a:pt x="177" y="106"/>
                    </a:lnTo>
                    <a:lnTo>
                      <a:pt x="203" y="93"/>
                    </a:lnTo>
                    <a:lnTo>
                      <a:pt x="195" y="73"/>
                    </a:lnTo>
                    <a:lnTo>
                      <a:pt x="218" y="57"/>
                    </a:lnTo>
                    <a:lnTo>
                      <a:pt x="201" y="2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tIns="91440" bIns="90000" anchor="ctr"/>
              <a:lstStyle/>
              <a:p>
                <a:endParaRPr lang="fr-FR" sz="1100" dirty="0">
                  <a:ea typeface="Verdana"/>
                  <a:cs typeface="Verdana"/>
                </a:endParaRPr>
              </a:p>
            </p:txBody>
          </p:sp>
          <p:sp>
            <p:nvSpPr>
              <p:cNvPr id="12" name="Freeform 42"/>
              <p:cNvSpPr>
                <a:spLocks noChangeAspect="1"/>
              </p:cNvSpPr>
              <p:nvPr/>
            </p:nvSpPr>
            <p:spPr bwMode="auto">
              <a:xfrm>
                <a:off x="630500" y="2297504"/>
                <a:ext cx="3949674" cy="4111097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375" y="17"/>
                  </a:cxn>
                  <a:cxn ang="0">
                    <a:pos x="378" y="50"/>
                  </a:cxn>
                  <a:cxn ang="0">
                    <a:pos x="357" y="72"/>
                  </a:cxn>
                  <a:cxn ang="0">
                    <a:pos x="334" y="65"/>
                  </a:cxn>
                  <a:cxn ang="0">
                    <a:pos x="325" y="89"/>
                  </a:cxn>
                  <a:cxn ang="0">
                    <a:pos x="354" y="114"/>
                  </a:cxn>
                  <a:cxn ang="0">
                    <a:pos x="342" y="134"/>
                  </a:cxn>
                  <a:cxn ang="0">
                    <a:pos x="351" y="182"/>
                  </a:cxn>
                  <a:cxn ang="0">
                    <a:pos x="349" y="210"/>
                  </a:cxn>
                  <a:cxn ang="0">
                    <a:pos x="330" y="230"/>
                  </a:cxn>
                  <a:cxn ang="0">
                    <a:pos x="348" y="252"/>
                  </a:cxn>
                  <a:cxn ang="0">
                    <a:pos x="333" y="279"/>
                  </a:cxn>
                  <a:cxn ang="0">
                    <a:pos x="228" y="321"/>
                  </a:cxn>
                  <a:cxn ang="0">
                    <a:pos x="258" y="368"/>
                  </a:cxn>
                  <a:cxn ang="0">
                    <a:pos x="294" y="375"/>
                  </a:cxn>
                  <a:cxn ang="0">
                    <a:pos x="307" y="405"/>
                  </a:cxn>
                  <a:cxn ang="0">
                    <a:pos x="264" y="419"/>
                  </a:cxn>
                  <a:cxn ang="0">
                    <a:pos x="250" y="498"/>
                  </a:cxn>
                  <a:cxn ang="0">
                    <a:pos x="190" y="485"/>
                  </a:cxn>
                  <a:cxn ang="0">
                    <a:pos x="136" y="494"/>
                  </a:cxn>
                  <a:cxn ang="0">
                    <a:pos x="118" y="473"/>
                  </a:cxn>
                  <a:cxn ang="0">
                    <a:pos x="91" y="465"/>
                  </a:cxn>
                  <a:cxn ang="0">
                    <a:pos x="112" y="449"/>
                  </a:cxn>
                  <a:cxn ang="0">
                    <a:pos x="102" y="429"/>
                  </a:cxn>
                  <a:cxn ang="0">
                    <a:pos x="81" y="444"/>
                  </a:cxn>
                  <a:cxn ang="0">
                    <a:pos x="61" y="420"/>
                  </a:cxn>
                  <a:cxn ang="0">
                    <a:pos x="25" y="453"/>
                  </a:cxn>
                  <a:cxn ang="0">
                    <a:pos x="0" y="425"/>
                  </a:cxn>
                  <a:cxn ang="0">
                    <a:pos x="57" y="354"/>
                  </a:cxn>
                  <a:cxn ang="0">
                    <a:pos x="43" y="332"/>
                  </a:cxn>
                  <a:cxn ang="0">
                    <a:pos x="63" y="329"/>
                  </a:cxn>
                  <a:cxn ang="0">
                    <a:pos x="39" y="305"/>
                  </a:cxn>
                  <a:cxn ang="0">
                    <a:pos x="61" y="278"/>
                  </a:cxn>
                  <a:cxn ang="0">
                    <a:pos x="42" y="254"/>
                  </a:cxn>
                  <a:cxn ang="0">
                    <a:pos x="106" y="203"/>
                  </a:cxn>
                  <a:cxn ang="0">
                    <a:pos x="217" y="95"/>
                  </a:cxn>
                  <a:cxn ang="0">
                    <a:pos x="216" y="68"/>
                  </a:cxn>
                  <a:cxn ang="0">
                    <a:pos x="240" y="54"/>
                  </a:cxn>
                  <a:cxn ang="0">
                    <a:pos x="258" y="59"/>
                  </a:cxn>
                  <a:cxn ang="0">
                    <a:pos x="301" y="15"/>
                  </a:cxn>
                  <a:cxn ang="0">
                    <a:pos x="358" y="0"/>
                  </a:cxn>
                </a:cxnLst>
                <a:rect l="0" t="0" r="r" b="b"/>
                <a:pathLst>
                  <a:path w="378" h="498">
                    <a:moveTo>
                      <a:pt x="358" y="0"/>
                    </a:moveTo>
                    <a:lnTo>
                      <a:pt x="375" y="17"/>
                    </a:lnTo>
                    <a:lnTo>
                      <a:pt x="378" y="50"/>
                    </a:lnTo>
                    <a:lnTo>
                      <a:pt x="357" y="72"/>
                    </a:lnTo>
                    <a:lnTo>
                      <a:pt x="334" y="65"/>
                    </a:lnTo>
                    <a:lnTo>
                      <a:pt x="325" y="89"/>
                    </a:lnTo>
                    <a:lnTo>
                      <a:pt x="354" y="114"/>
                    </a:lnTo>
                    <a:lnTo>
                      <a:pt x="342" y="134"/>
                    </a:lnTo>
                    <a:lnTo>
                      <a:pt x="351" y="182"/>
                    </a:lnTo>
                    <a:lnTo>
                      <a:pt x="349" y="210"/>
                    </a:lnTo>
                    <a:lnTo>
                      <a:pt x="330" y="230"/>
                    </a:lnTo>
                    <a:lnTo>
                      <a:pt x="348" y="252"/>
                    </a:lnTo>
                    <a:lnTo>
                      <a:pt x="333" y="279"/>
                    </a:lnTo>
                    <a:lnTo>
                      <a:pt x="228" y="321"/>
                    </a:lnTo>
                    <a:lnTo>
                      <a:pt x="258" y="368"/>
                    </a:lnTo>
                    <a:lnTo>
                      <a:pt x="294" y="375"/>
                    </a:lnTo>
                    <a:lnTo>
                      <a:pt x="307" y="405"/>
                    </a:lnTo>
                    <a:lnTo>
                      <a:pt x="264" y="419"/>
                    </a:lnTo>
                    <a:lnTo>
                      <a:pt x="250" y="498"/>
                    </a:lnTo>
                    <a:lnTo>
                      <a:pt x="190" y="485"/>
                    </a:lnTo>
                    <a:lnTo>
                      <a:pt x="136" y="494"/>
                    </a:lnTo>
                    <a:lnTo>
                      <a:pt x="118" y="473"/>
                    </a:lnTo>
                    <a:lnTo>
                      <a:pt x="91" y="465"/>
                    </a:lnTo>
                    <a:lnTo>
                      <a:pt x="112" y="449"/>
                    </a:lnTo>
                    <a:lnTo>
                      <a:pt x="102" y="429"/>
                    </a:lnTo>
                    <a:lnTo>
                      <a:pt x="81" y="444"/>
                    </a:lnTo>
                    <a:lnTo>
                      <a:pt x="61" y="420"/>
                    </a:lnTo>
                    <a:lnTo>
                      <a:pt x="25" y="453"/>
                    </a:lnTo>
                    <a:lnTo>
                      <a:pt x="0" y="425"/>
                    </a:lnTo>
                    <a:lnTo>
                      <a:pt x="57" y="354"/>
                    </a:lnTo>
                    <a:lnTo>
                      <a:pt x="43" y="332"/>
                    </a:lnTo>
                    <a:lnTo>
                      <a:pt x="63" y="329"/>
                    </a:lnTo>
                    <a:lnTo>
                      <a:pt x="39" y="305"/>
                    </a:lnTo>
                    <a:lnTo>
                      <a:pt x="61" y="278"/>
                    </a:lnTo>
                    <a:lnTo>
                      <a:pt x="42" y="254"/>
                    </a:lnTo>
                    <a:lnTo>
                      <a:pt x="106" y="203"/>
                    </a:lnTo>
                    <a:lnTo>
                      <a:pt x="217" y="95"/>
                    </a:lnTo>
                    <a:lnTo>
                      <a:pt x="216" y="68"/>
                    </a:lnTo>
                    <a:lnTo>
                      <a:pt x="240" y="54"/>
                    </a:lnTo>
                    <a:lnTo>
                      <a:pt x="258" y="59"/>
                    </a:lnTo>
                    <a:lnTo>
                      <a:pt x="301" y="15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tIns="91440" bIns="90000" anchor="ctr"/>
              <a:lstStyle/>
              <a:p>
                <a:endParaRPr lang="fr-FR" sz="1100" dirty="0">
                  <a:ea typeface="Verdana"/>
                  <a:cs typeface="Verdana"/>
                </a:endParaRPr>
              </a:p>
            </p:txBody>
          </p:sp>
        </p:grpSp>
        <p:grpSp>
          <p:nvGrpSpPr>
            <p:cNvPr id="7" name="Group 119"/>
            <p:cNvGrpSpPr/>
            <p:nvPr/>
          </p:nvGrpSpPr>
          <p:grpSpPr>
            <a:xfrm>
              <a:off x="2881798" y="2527992"/>
              <a:ext cx="684483" cy="365746"/>
              <a:chOff x="2881798" y="2527992"/>
              <a:chExt cx="684483" cy="365746"/>
            </a:xfrm>
          </p:grpSpPr>
          <p:sp>
            <p:nvSpPr>
              <p:cNvPr id="14" name="Text Box 45"/>
              <p:cNvSpPr txBox="1">
                <a:spLocks noChangeArrowheads="1"/>
              </p:cNvSpPr>
              <p:nvPr/>
            </p:nvSpPr>
            <p:spPr bwMode="auto">
              <a:xfrm>
                <a:off x="2881798" y="2527992"/>
                <a:ext cx="684483" cy="1846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200" dirty="0" smtClean="0">
                    <a:solidFill>
                      <a:schemeClr val="tx1"/>
                    </a:solidFill>
                    <a:ea typeface="Verdana"/>
                    <a:cs typeface="Verdana"/>
                  </a:rPr>
                  <a:t>El Jadida</a:t>
                </a:r>
                <a:endParaRPr lang="fr-FR" sz="1200" dirty="0">
                  <a:solidFill>
                    <a:schemeClr val="tx1"/>
                  </a:solidFill>
                  <a:ea typeface="Verdana"/>
                  <a:cs typeface="Verdana"/>
                </a:endParaRPr>
              </a:p>
            </p:txBody>
          </p:sp>
          <p:sp>
            <p:nvSpPr>
              <p:cNvPr id="17" name="Oval 95"/>
              <p:cNvSpPr>
                <a:spLocks noChangeArrowheads="1"/>
              </p:cNvSpPr>
              <p:nvPr/>
            </p:nvSpPr>
            <p:spPr bwMode="auto">
              <a:xfrm>
                <a:off x="2985926" y="2834511"/>
                <a:ext cx="74933" cy="59227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tIns="91440" bIns="90000" anchor="ctr"/>
              <a:lstStyle/>
              <a:p>
                <a:pPr algn="ctr">
                  <a:lnSpc>
                    <a:spcPct val="100000"/>
                  </a:lnSpc>
                </a:pPr>
                <a:endParaRPr lang="fr-FR" sz="400" b="1" dirty="0">
                  <a:solidFill>
                    <a:schemeClr val="tx1"/>
                  </a:solidFill>
                  <a:ea typeface="Verdana"/>
                  <a:cs typeface="Verdana"/>
                </a:endParaRPr>
              </a:p>
            </p:txBody>
          </p:sp>
        </p:grpSp>
        <p:grpSp>
          <p:nvGrpSpPr>
            <p:cNvPr id="8" name="Group 120"/>
            <p:cNvGrpSpPr/>
            <p:nvPr/>
          </p:nvGrpSpPr>
          <p:grpSpPr>
            <a:xfrm>
              <a:off x="3932541" y="1897096"/>
              <a:ext cx="999889" cy="214764"/>
              <a:chOff x="3932541" y="1897096"/>
              <a:chExt cx="999889" cy="214764"/>
            </a:xfrm>
          </p:grpSpPr>
          <p:sp>
            <p:nvSpPr>
              <p:cNvPr id="15" name="Text Box 46"/>
              <p:cNvSpPr txBox="1">
                <a:spLocks noChangeArrowheads="1"/>
              </p:cNvSpPr>
              <p:nvPr/>
            </p:nvSpPr>
            <p:spPr bwMode="auto">
              <a:xfrm>
                <a:off x="3932541" y="1897096"/>
                <a:ext cx="875240" cy="1846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200" dirty="0" smtClean="0">
                    <a:solidFill>
                      <a:schemeClr val="tx1"/>
                    </a:solidFill>
                    <a:ea typeface="Verdana"/>
                    <a:cs typeface="Verdana"/>
                  </a:rPr>
                  <a:t>Casablanca</a:t>
                </a:r>
                <a:endParaRPr lang="fr-FR" sz="1200" dirty="0">
                  <a:solidFill>
                    <a:schemeClr val="tx1"/>
                  </a:solidFill>
                  <a:ea typeface="Verdana"/>
                  <a:cs typeface="Verdana"/>
                </a:endParaRPr>
              </a:p>
            </p:txBody>
          </p:sp>
          <p:sp>
            <p:nvSpPr>
              <p:cNvPr id="18" name="Oval 96"/>
              <p:cNvSpPr>
                <a:spLocks noChangeArrowheads="1"/>
              </p:cNvSpPr>
              <p:nvPr/>
            </p:nvSpPr>
            <p:spPr bwMode="auto">
              <a:xfrm>
                <a:off x="4857494" y="2052632"/>
                <a:ext cx="74936" cy="59228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tIns="91440" bIns="90000" anchor="ctr"/>
              <a:lstStyle/>
              <a:p>
                <a:pPr algn="ctr">
                  <a:lnSpc>
                    <a:spcPct val="100000"/>
                  </a:lnSpc>
                </a:pPr>
                <a:endParaRPr lang="fr-FR" sz="400" b="1" dirty="0">
                  <a:solidFill>
                    <a:schemeClr val="tx1"/>
                  </a:solidFill>
                  <a:ea typeface="Verdana"/>
                  <a:cs typeface="Verdana"/>
                </a:endParaRPr>
              </a:p>
            </p:txBody>
          </p:sp>
        </p:grpSp>
        <p:grpSp>
          <p:nvGrpSpPr>
            <p:cNvPr id="9" name="Group 118"/>
            <p:cNvGrpSpPr/>
            <p:nvPr/>
          </p:nvGrpSpPr>
          <p:grpSpPr>
            <a:xfrm>
              <a:off x="874327" y="5105355"/>
              <a:ext cx="392766" cy="262452"/>
              <a:chOff x="874327" y="5105355"/>
              <a:chExt cx="392766" cy="262452"/>
            </a:xfrm>
          </p:grpSpPr>
          <p:sp>
            <p:nvSpPr>
              <p:cNvPr id="53" name="Oval 93"/>
              <p:cNvSpPr>
                <a:spLocks noChangeArrowheads="1"/>
              </p:cNvSpPr>
              <p:nvPr/>
            </p:nvSpPr>
            <p:spPr bwMode="auto">
              <a:xfrm>
                <a:off x="1194430" y="5105355"/>
                <a:ext cx="72663" cy="59228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tIns="91440" bIns="90000" anchor="ctr"/>
              <a:lstStyle/>
              <a:p>
                <a:pPr algn="ctr">
                  <a:lnSpc>
                    <a:spcPct val="100000"/>
                  </a:lnSpc>
                </a:pPr>
                <a:endParaRPr lang="fr-FR" sz="400" b="1" dirty="0">
                  <a:solidFill>
                    <a:schemeClr val="tx1"/>
                  </a:solidFill>
                  <a:ea typeface="Verdana"/>
                  <a:cs typeface="Verdana"/>
                </a:endParaRPr>
              </a:p>
            </p:txBody>
          </p:sp>
          <p:sp>
            <p:nvSpPr>
              <p:cNvPr id="172" name="Text Box 45"/>
              <p:cNvSpPr txBox="1">
                <a:spLocks noChangeArrowheads="1"/>
              </p:cNvSpPr>
              <p:nvPr/>
            </p:nvSpPr>
            <p:spPr bwMode="auto">
              <a:xfrm>
                <a:off x="874327" y="5183141"/>
                <a:ext cx="294953" cy="1846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200" dirty="0" smtClean="0">
                    <a:solidFill>
                      <a:schemeClr val="tx1"/>
                    </a:solidFill>
                    <a:ea typeface="Verdana"/>
                    <a:cs typeface="Verdana"/>
                  </a:rPr>
                  <a:t>Safi</a:t>
                </a:r>
                <a:endParaRPr lang="fr-FR" sz="1200" dirty="0">
                  <a:solidFill>
                    <a:schemeClr val="tx1"/>
                  </a:solidFill>
                  <a:ea typeface="Verdana"/>
                  <a:cs typeface="Verdana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00" y="136480"/>
            <a:ext cx="9028500" cy="907199"/>
          </a:xfrm>
          <a:noFill/>
          <a:ln/>
        </p:spPr>
        <p:txBody>
          <a:bodyPr/>
          <a:lstStyle/>
          <a:p>
            <a:r>
              <a:rPr lang="fr-FR" dirty="0" smtClean="0">
                <a:solidFill>
                  <a:srgbClr val="DC6E00"/>
                </a:solidFill>
              </a:rPr>
              <a:t>Large programme </a:t>
            </a:r>
            <a:r>
              <a:rPr lang="fr-FR" dirty="0" err="1" smtClean="0">
                <a:solidFill>
                  <a:srgbClr val="DC6E00"/>
                </a:solidFill>
              </a:rPr>
              <a:t>CAPEX</a:t>
            </a:r>
            <a:r>
              <a:rPr lang="fr-FR" dirty="0" smtClean="0">
                <a:ea typeface="Verdana"/>
                <a:cs typeface="Verdana"/>
              </a:rPr>
              <a:t> transformant toute la chaine de valeur</a:t>
            </a:r>
            <a:endParaRPr lang="fr-FR" altLang="ko-KR" sz="2000" b="0" cap="none" dirty="0" smtClean="0">
              <a:latin typeface="Verdana"/>
              <a:ea typeface="Verdana"/>
              <a:cs typeface="Verdana"/>
            </a:endParaRP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51" cstate="email"/>
          <a:srcRect/>
          <a:stretch>
            <a:fillRect/>
          </a:stretch>
        </p:blipFill>
        <p:spPr bwMode="auto">
          <a:xfrm>
            <a:off x="7054959" y="4678052"/>
            <a:ext cx="1673531" cy="81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63"/>
          <p:cNvGrpSpPr>
            <a:grpSpLocks/>
          </p:cNvGrpSpPr>
          <p:nvPr/>
        </p:nvGrpSpPr>
        <p:grpSpPr>
          <a:xfrm>
            <a:off x="6857009" y="3183237"/>
            <a:ext cx="440696" cy="366302"/>
            <a:chOff x="3417046" y="3570012"/>
            <a:chExt cx="130419" cy="149225"/>
          </a:xfrm>
        </p:grpSpPr>
        <p:sp>
          <p:nvSpPr>
            <p:cNvPr id="20" name="AutoShape 113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3417046" y="3570012"/>
              <a:ext cx="31440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21" name="Rectangle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444993" y="3638295"/>
              <a:ext cx="31440" cy="8093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22" name="Rectangle 115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476439" y="3654735"/>
              <a:ext cx="45414" cy="6449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23" name="AutoShape 116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3516025" y="3610476"/>
              <a:ext cx="31440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grpSp>
        <p:nvGrpSpPr>
          <p:cNvPr id="24" name="Group 168"/>
          <p:cNvGrpSpPr>
            <a:grpSpLocks/>
          </p:cNvGrpSpPr>
          <p:nvPr/>
        </p:nvGrpSpPr>
        <p:grpSpPr>
          <a:xfrm>
            <a:off x="5629847" y="3661008"/>
            <a:ext cx="440696" cy="366302"/>
            <a:chOff x="2822100" y="3930371"/>
            <a:chExt cx="130419" cy="149230"/>
          </a:xfrm>
        </p:grpSpPr>
        <p:sp>
          <p:nvSpPr>
            <p:cNvPr id="25" name="AutoShape 118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2822100" y="3930371"/>
              <a:ext cx="31440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26" name="Rectangle 119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850047" y="3998658"/>
              <a:ext cx="31440" cy="8093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27" name="Rectangle 120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881491" y="4015098"/>
              <a:ext cx="45414" cy="6449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28" name="AutoShape 121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2921079" y="3970844"/>
              <a:ext cx="31440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sp>
        <p:nvSpPr>
          <p:cNvPr id="29" name="Line 127"/>
          <p:cNvSpPr>
            <a:spLocks noChangeShapeType="1"/>
          </p:cNvSpPr>
          <p:nvPr/>
        </p:nvSpPr>
        <p:spPr bwMode="auto">
          <a:xfrm flipH="1">
            <a:off x="3407385" y="3384920"/>
            <a:ext cx="2775110" cy="1171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0" name="Line 128"/>
          <p:cNvSpPr>
            <a:spLocks noChangeAspect="1" noChangeShapeType="1"/>
          </p:cNvSpPr>
          <p:nvPr/>
        </p:nvSpPr>
        <p:spPr bwMode="auto">
          <a:xfrm flipH="1" flipV="1">
            <a:off x="3162033" y="3267735"/>
            <a:ext cx="246319" cy="23495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1" name="Line 129"/>
          <p:cNvSpPr>
            <a:spLocks noChangeAspect="1" noChangeShapeType="1"/>
          </p:cNvSpPr>
          <p:nvPr/>
        </p:nvSpPr>
        <p:spPr bwMode="auto">
          <a:xfrm flipH="1">
            <a:off x="2818706" y="3513214"/>
            <a:ext cx="593669" cy="13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2" name="Line 130"/>
          <p:cNvSpPr>
            <a:spLocks noChangeAspect="1" noChangeShapeType="1"/>
          </p:cNvSpPr>
          <p:nvPr/>
        </p:nvSpPr>
        <p:spPr bwMode="auto">
          <a:xfrm flipH="1">
            <a:off x="2956569" y="3517647"/>
            <a:ext cx="448568" cy="3311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3" name="Line 147"/>
          <p:cNvSpPr>
            <a:spLocks noChangeShapeType="1"/>
          </p:cNvSpPr>
          <p:nvPr/>
        </p:nvSpPr>
        <p:spPr bwMode="auto">
          <a:xfrm flipH="1">
            <a:off x="5916265" y="3391264"/>
            <a:ext cx="261132" cy="2638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4" name="Line 148"/>
          <p:cNvSpPr>
            <a:spLocks noChangeShapeType="1"/>
          </p:cNvSpPr>
          <p:nvPr/>
        </p:nvSpPr>
        <p:spPr bwMode="auto">
          <a:xfrm flipV="1">
            <a:off x="6179653" y="3177702"/>
            <a:ext cx="127163" cy="2046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5" name="Line 149"/>
          <p:cNvSpPr>
            <a:spLocks noChangeShapeType="1"/>
          </p:cNvSpPr>
          <p:nvPr/>
        </p:nvSpPr>
        <p:spPr bwMode="auto">
          <a:xfrm>
            <a:off x="6191009" y="3391263"/>
            <a:ext cx="1535779" cy="527973"/>
          </a:xfrm>
          <a:prstGeom prst="line">
            <a:avLst/>
          </a:prstGeom>
          <a:noFill/>
          <a:ln w="38100">
            <a:solidFill>
              <a:srgbClr val="4C9CD8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6" name="Line 157"/>
          <p:cNvSpPr>
            <a:spLocks noChangeShapeType="1"/>
          </p:cNvSpPr>
          <p:nvPr/>
        </p:nvSpPr>
        <p:spPr bwMode="auto">
          <a:xfrm>
            <a:off x="6181925" y="3373317"/>
            <a:ext cx="435978" cy="197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sp>
        <p:nvSpPr>
          <p:cNvPr id="37" name="Line 158"/>
          <p:cNvSpPr>
            <a:spLocks noChangeShapeType="1"/>
          </p:cNvSpPr>
          <p:nvPr/>
        </p:nvSpPr>
        <p:spPr bwMode="auto">
          <a:xfrm>
            <a:off x="6191049" y="3384085"/>
            <a:ext cx="158950" cy="2781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wrap="none" tIns="91440" bIns="90000" anchor="ctr"/>
          <a:lstStyle/>
          <a:p>
            <a:endParaRPr lang="fr-FR" sz="1100" dirty="0">
              <a:ea typeface="Verdana"/>
              <a:cs typeface="Verdana"/>
            </a:endParaRPr>
          </a:p>
        </p:txBody>
      </p:sp>
      <p:grpSp>
        <p:nvGrpSpPr>
          <p:cNvPr id="38" name="Group 194"/>
          <p:cNvGrpSpPr>
            <a:grpSpLocks/>
          </p:cNvGrpSpPr>
          <p:nvPr/>
        </p:nvGrpSpPr>
        <p:grpSpPr>
          <a:xfrm>
            <a:off x="6424531" y="2802698"/>
            <a:ext cx="440696" cy="366302"/>
            <a:chOff x="3194313" y="3373164"/>
            <a:chExt cx="128948" cy="149225"/>
          </a:xfrm>
        </p:grpSpPr>
        <p:sp>
          <p:nvSpPr>
            <p:cNvPr id="39" name="AutoShape 160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3194313" y="3373164"/>
              <a:ext cx="31087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40" name="Rectangle 161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221941" y="3441445"/>
              <a:ext cx="31087" cy="8093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41" name="Rectangle 162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253027" y="3457885"/>
              <a:ext cx="44904" cy="6449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42" name="AutoShape 16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3292174" y="3413628"/>
              <a:ext cx="31087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graphicFrame>
        <p:nvGraphicFramePr>
          <p:cNvPr id="43" name="Object 166"/>
          <p:cNvGraphicFramePr>
            <a:graphicFrameLocks noChangeAspect="1"/>
          </p:cNvGraphicFramePr>
          <p:nvPr/>
        </p:nvGraphicFramePr>
        <p:xfrm>
          <a:off x="5609370" y="2900304"/>
          <a:ext cx="383990" cy="389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718" name="CorelDRAW" r:id="rId52" imgW="2871360" imgH="3696480" progId="">
                  <p:embed/>
                </p:oleObj>
              </mc:Choice>
              <mc:Fallback>
                <p:oleObj name="CorelDRAW" r:id="rId52" imgW="2871360" imgH="369648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9370" y="2900304"/>
                        <a:ext cx="383990" cy="3899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tx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Picture 9" descr="https://encrypted-tbn3.google.com/images?q=tbn:ANd9GcQdwD5DtXY9XgYHQXfXWwQBTr9fZmSU_YvZD0H_21TowKIuCp3k"/>
          <p:cNvPicPr>
            <a:picLocks noChangeAspect="1" noChangeArrowheads="1"/>
          </p:cNvPicPr>
          <p:nvPr/>
        </p:nvPicPr>
        <p:blipFill>
          <a:blip r:embed="rId5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0972" y="4081909"/>
            <a:ext cx="501094" cy="301951"/>
          </a:xfrm>
          <a:prstGeom prst="rect">
            <a:avLst/>
          </a:prstGeom>
          <a:noFill/>
        </p:spPr>
      </p:pic>
      <p:grpSp>
        <p:nvGrpSpPr>
          <p:cNvPr id="45" name="Group 257"/>
          <p:cNvGrpSpPr>
            <a:grpSpLocks/>
          </p:cNvGrpSpPr>
          <p:nvPr/>
        </p:nvGrpSpPr>
        <p:grpSpPr>
          <a:xfrm>
            <a:off x="6168567" y="3661008"/>
            <a:ext cx="440696" cy="366302"/>
            <a:chOff x="2822100" y="3930371"/>
            <a:chExt cx="130419" cy="149230"/>
          </a:xfrm>
        </p:grpSpPr>
        <p:sp>
          <p:nvSpPr>
            <p:cNvPr id="46" name="AutoShape 11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2822100" y="3930371"/>
              <a:ext cx="31440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47" name="Rectangle 119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850047" y="3998658"/>
              <a:ext cx="31440" cy="8093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48" name="Rectangle 120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881491" y="4015098"/>
              <a:ext cx="45414" cy="64496"/>
            </a:xfrm>
            <a:prstGeom prst="rect">
              <a:avLst/>
            </a:pr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49" name="AutoShape 12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2921079" y="3970844"/>
              <a:ext cx="31440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3175" algn="ctr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pic>
        <p:nvPicPr>
          <p:cNvPr id="50" name="Picture 9" descr="https://encrypted-tbn3.google.com/images?q=tbn:ANd9GcQdwD5DtXY9XgYHQXfXWwQBTr9fZmSU_YvZD0H_21TowKIuCp3k"/>
          <p:cNvPicPr>
            <a:picLocks noChangeAspect="1" noChangeArrowheads="1"/>
          </p:cNvPicPr>
          <p:nvPr/>
        </p:nvPicPr>
        <p:blipFill>
          <a:blip r:embed="rId5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7452" y="4081909"/>
            <a:ext cx="501094" cy="301951"/>
          </a:xfrm>
          <a:prstGeom prst="rect">
            <a:avLst/>
          </a:prstGeom>
          <a:noFill/>
        </p:spPr>
      </p:pic>
      <p:sp>
        <p:nvSpPr>
          <p:cNvPr id="51" name="Oval 97"/>
          <p:cNvSpPr>
            <a:spLocks noChangeArrowheads="1"/>
          </p:cNvSpPr>
          <p:nvPr/>
        </p:nvSpPr>
        <p:spPr bwMode="auto">
          <a:xfrm>
            <a:off x="6034254" y="3257610"/>
            <a:ext cx="111569" cy="81401"/>
          </a:xfrm>
          <a:prstGeom prst="ellipse">
            <a:avLst/>
          </a:prstGeom>
          <a:solidFill>
            <a:srgbClr val="E51F24"/>
          </a:solidFill>
          <a:ln w="9525" algn="ctr">
            <a:solidFill>
              <a:srgbClr val="E51F24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tIns="91440" bIns="90000" anchor="ctr"/>
          <a:lstStyle/>
          <a:p>
            <a:pPr algn="ctr">
              <a:lnSpc>
                <a:spcPct val="100000"/>
              </a:lnSpc>
            </a:pPr>
            <a:endParaRPr lang="fr-FR" sz="400" b="1" dirty="0">
              <a:solidFill>
                <a:srgbClr val="9B1F25"/>
              </a:solidFill>
              <a:ea typeface="Verdana"/>
              <a:cs typeface="Verdana"/>
            </a:endParaRPr>
          </a:p>
        </p:txBody>
      </p:sp>
      <p:sp>
        <p:nvSpPr>
          <p:cNvPr id="54" name="Oval 95"/>
          <p:cNvSpPr>
            <a:spLocks noChangeArrowheads="1"/>
          </p:cNvSpPr>
          <p:nvPr/>
        </p:nvSpPr>
        <p:spPr bwMode="auto">
          <a:xfrm>
            <a:off x="2553420" y="3332025"/>
            <a:ext cx="111569" cy="81401"/>
          </a:xfrm>
          <a:prstGeom prst="ellipse">
            <a:avLst/>
          </a:prstGeom>
          <a:solidFill>
            <a:srgbClr val="E51F24"/>
          </a:solidFill>
          <a:ln w="9525" algn="ctr">
            <a:solidFill>
              <a:srgbClr val="E51F24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tIns="91440" bIns="90000" anchor="ctr"/>
          <a:lstStyle/>
          <a:p>
            <a:pPr algn="ctr">
              <a:lnSpc>
                <a:spcPct val="100000"/>
              </a:lnSpc>
            </a:pPr>
            <a:endParaRPr lang="fr-FR" sz="400" b="1" dirty="0">
              <a:solidFill>
                <a:srgbClr val="9B1F25"/>
              </a:solidFill>
              <a:ea typeface="Verdana"/>
              <a:cs typeface="Verdana"/>
            </a:endParaRPr>
          </a:p>
        </p:txBody>
      </p:sp>
      <p:grpSp>
        <p:nvGrpSpPr>
          <p:cNvPr id="52" name="Group 152"/>
          <p:cNvGrpSpPr>
            <a:grpSpLocks noChangeAspect="1"/>
          </p:cNvGrpSpPr>
          <p:nvPr/>
        </p:nvGrpSpPr>
        <p:grpSpPr>
          <a:xfrm>
            <a:off x="2268197" y="3366078"/>
            <a:ext cx="438535" cy="366073"/>
            <a:chOff x="1202867" y="3658911"/>
            <a:chExt cx="130425" cy="149225"/>
          </a:xfrm>
        </p:grpSpPr>
        <p:sp>
          <p:nvSpPr>
            <p:cNvPr id="56" name="AutoShape 9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202867" y="3658911"/>
              <a:ext cx="31441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57" name="Rectangle 10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230818" y="3727195"/>
              <a:ext cx="31441" cy="8093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58" name="Rectangle 10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262238" y="3743635"/>
              <a:ext cx="45414" cy="6449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59" name="AutoShape 10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1301851" y="3699375"/>
              <a:ext cx="31441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grpSp>
        <p:nvGrpSpPr>
          <p:cNvPr id="55" name="Group 157"/>
          <p:cNvGrpSpPr>
            <a:grpSpLocks noChangeAspect="1"/>
          </p:cNvGrpSpPr>
          <p:nvPr/>
        </p:nvGrpSpPr>
        <p:grpSpPr>
          <a:xfrm>
            <a:off x="2873526" y="2835761"/>
            <a:ext cx="438522" cy="366073"/>
            <a:chOff x="1235109" y="3449361"/>
            <a:chExt cx="130421" cy="149225"/>
          </a:xfrm>
        </p:grpSpPr>
        <p:sp>
          <p:nvSpPr>
            <p:cNvPr id="61" name="AutoShape 10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235109" y="3449361"/>
              <a:ext cx="31441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62" name="Rectangle 10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263057" y="3517645"/>
              <a:ext cx="31441" cy="8093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63" name="Rectangle 10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294479" y="3534085"/>
              <a:ext cx="45414" cy="6449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64" name="AutoShape 10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334089" y="3489824"/>
              <a:ext cx="31441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graphicFrame>
        <p:nvGraphicFramePr>
          <p:cNvPr id="65" name="Object 108"/>
          <p:cNvGraphicFramePr>
            <a:graphicFrameLocks noChangeAspect="1"/>
          </p:cNvGraphicFramePr>
          <p:nvPr/>
        </p:nvGraphicFramePr>
        <p:xfrm>
          <a:off x="1898749" y="2988190"/>
          <a:ext cx="617360" cy="47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719" name="CorelDRAW" r:id="rId55" imgW="3633840" imgH="3531600" progId="">
                  <p:embed/>
                </p:oleObj>
              </mc:Choice>
              <mc:Fallback>
                <p:oleObj name="CorelDRAW" r:id="rId55" imgW="3633840" imgH="353160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749" y="2988190"/>
                        <a:ext cx="617360" cy="471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tx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177"/>
          <p:cNvGrpSpPr>
            <a:grpSpLocks noChangeAspect="1"/>
          </p:cNvGrpSpPr>
          <p:nvPr/>
        </p:nvGrpSpPr>
        <p:grpSpPr>
          <a:xfrm>
            <a:off x="2501725" y="3826641"/>
            <a:ext cx="438519" cy="366082"/>
            <a:chOff x="1131046" y="3879570"/>
            <a:chExt cx="130419" cy="149230"/>
          </a:xfrm>
        </p:grpSpPr>
        <p:sp>
          <p:nvSpPr>
            <p:cNvPr id="67" name="AutoShape 13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31046" y="3879570"/>
              <a:ext cx="31440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68" name="Rectangle 13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158993" y="3947858"/>
              <a:ext cx="31440" cy="80936"/>
            </a:xfrm>
            <a:prstGeom prst="rect">
              <a:avLst/>
            </a:prstGeom>
            <a:solidFill>
              <a:schemeClr val="bg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69" name="Rectangle 13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190439" y="3964298"/>
              <a:ext cx="45414" cy="64496"/>
            </a:xfrm>
            <a:prstGeom prst="rect">
              <a:avLst/>
            </a:prstGeom>
            <a:solidFill>
              <a:schemeClr val="bg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70" name="AutoShape 13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230025" y="3920043"/>
              <a:ext cx="31440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grpSp>
        <p:nvGrpSpPr>
          <p:cNvPr id="66" name="Group 201"/>
          <p:cNvGrpSpPr>
            <a:grpSpLocks noChangeAspect="1"/>
          </p:cNvGrpSpPr>
          <p:nvPr/>
        </p:nvGrpSpPr>
        <p:grpSpPr>
          <a:xfrm>
            <a:off x="3408580" y="3015229"/>
            <a:ext cx="433610" cy="369977"/>
            <a:chOff x="1372834" y="3323944"/>
            <a:chExt cx="128958" cy="150815"/>
          </a:xfrm>
        </p:grpSpPr>
        <p:sp>
          <p:nvSpPr>
            <p:cNvPr id="77" name="AutoShape 16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372834" y="3323944"/>
              <a:ext cx="31087" cy="15081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78" name="Rectangle 16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400469" y="3392960"/>
              <a:ext cx="31087" cy="8179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79" name="Rectangle 17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431554" y="3409578"/>
              <a:ext cx="44904" cy="65181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80" name="AutoShape 17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470705" y="3364842"/>
              <a:ext cx="31087" cy="1099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grpSp>
        <p:nvGrpSpPr>
          <p:cNvPr id="71" name="Group 212"/>
          <p:cNvGrpSpPr>
            <a:grpSpLocks noChangeAspect="1"/>
          </p:cNvGrpSpPr>
          <p:nvPr/>
        </p:nvGrpSpPr>
        <p:grpSpPr>
          <a:xfrm>
            <a:off x="2728143" y="3865539"/>
            <a:ext cx="438535" cy="366073"/>
            <a:chOff x="1202867" y="3919262"/>
            <a:chExt cx="130425" cy="149225"/>
          </a:xfrm>
        </p:grpSpPr>
        <p:sp>
          <p:nvSpPr>
            <p:cNvPr id="82" name="AutoShape 20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202867" y="3919262"/>
              <a:ext cx="31441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83" name="Rectangle 21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30818" y="3987545"/>
              <a:ext cx="31441" cy="8093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84" name="Rectangle 21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262238" y="4003985"/>
              <a:ext cx="45414" cy="6449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85" name="AutoShape 21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301851" y="3959726"/>
              <a:ext cx="31441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grpSp>
        <p:nvGrpSpPr>
          <p:cNvPr id="72" name="Group 157"/>
          <p:cNvGrpSpPr>
            <a:grpSpLocks noChangeAspect="1"/>
          </p:cNvGrpSpPr>
          <p:nvPr/>
        </p:nvGrpSpPr>
        <p:grpSpPr>
          <a:xfrm>
            <a:off x="2618808" y="2951916"/>
            <a:ext cx="438522" cy="366073"/>
            <a:chOff x="1235109" y="3449361"/>
            <a:chExt cx="130421" cy="149225"/>
          </a:xfrm>
        </p:grpSpPr>
        <p:sp>
          <p:nvSpPr>
            <p:cNvPr id="88" name="AutoShape 10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1235109" y="3449361"/>
              <a:ext cx="31441" cy="1492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89" name="Rectangle 10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263057" y="3517645"/>
              <a:ext cx="31441" cy="8093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90" name="Rectangle 10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294479" y="3534085"/>
              <a:ext cx="45414" cy="64496"/>
            </a:xfrm>
            <a:prstGeom prst="rect">
              <a:avLst/>
            </a:pr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91" name="AutoShape 10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1334089" y="3489824"/>
              <a:ext cx="31441" cy="1087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pic>
        <p:nvPicPr>
          <p:cNvPr id="92" name="Picture 9" descr="https://encrypted-tbn3.google.com/images?q=tbn:ANd9GcQdwD5DtXY9XgYHQXfXWwQBTr9fZmSU_YvZD0H_21TowKIuCp3k"/>
          <p:cNvPicPr>
            <a:picLocks noChangeAspect="1" noChangeArrowheads="1"/>
          </p:cNvPicPr>
          <p:nvPr/>
        </p:nvPicPr>
        <p:blipFill>
          <a:blip r:embed="rId5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7452" y="2455727"/>
            <a:ext cx="501094" cy="301951"/>
          </a:xfrm>
          <a:prstGeom prst="rect">
            <a:avLst/>
          </a:prstGeom>
          <a:noFill/>
        </p:spPr>
      </p:pic>
      <p:pic>
        <p:nvPicPr>
          <p:cNvPr id="123" name="Picture 122" descr="DD8D6893EA7A3E4F8FD2B061A0D9D489@ocpgroup"/>
          <p:cNvPicPr>
            <a:picLocks noChangeAspect="1" noChangeArrowheads="1"/>
          </p:cNvPicPr>
          <p:nvPr/>
        </p:nvPicPr>
        <p:blipFill>
          <a:blip r:embed="rId57" cstate="email"/>
          <a:srcRect/>
          <a:stretch>
            <a:fillRect/>
          </a:stretch>
        </p:blipFill>
        <p:spPr bwMode="auto">
          <a:xfrm>
            <a:off x="5187551" y="1391172"/>
            <a:ext cx="1669457" cy="82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4" name="Straight Connector 123"/>
          <p:cNvCxnSpPr>
            <a:endCxn id="126" idx="0"/>
          </p:cNvCxnSpPr>
          <p:nvPr/>
        </p:nvCxnSpPr>
        <p:spPr>
          <a:xfrm flipH="1">
            <a:off x="4789007" y="2087124"/>
            <a:ext cx="951165" cy="1058455"/>
          </a:xfrm>
          <a:prstGeom prst="line">
            <a:avLst/>
          </a:prstGeom>
          <a:ln>
            <a:solidFill>
              <a:srgbClr val="E51F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 flipV="1">
            <a:off x="2266059" y="2351144"/>
            <a:ext cx="461694" cy="534319"/>
          </a:xfrm>
          <a:prstGeom prst="line">
            <a:avLst/>
          </a:prstGeom>
          <a:ln>
            <a:solidFill>
              <a:srgbClr val="E51F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 Box 213"/>
          <p:cNvSpPr txBox="1">
            <a:spLocks noChangeArrowheads="1"/>
          </p:cNvSpPr>
          <p:nvPr/>
        </p:nvSpPr>
        <p:spPr bwMode="auto">
          <a:xfrm rot="-120000">
            <a:off x="3633643" y="3145522"/>
            <a:ext cx="2317275" cy="18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18000" rIns="0" bIns="18000" anchor="ctr"/>
          <a:lstStyle/>
          <a:p>
            <a:pPr algn="ctr">
              <a:lnSpc>
                <a:spcPct val="100000"/>
              </a:lnSpc>
            </a:pPr>
            <a:r>
              <a:rPr lang="fr-FR" sz="1600" b="1" i="1" dirty="0" smtClean="0">
                <a:solidFill>
                  <a:srgbClr val="E51F24"/>
                </a:solidFill>
                <a:ea typeface="Verdana"/>
                <a:cs typeface="Verdana"/>
              </a:rPr>
              <a:t>Slurry pipeline</a:t>
            </a:r>
            <a:endParaRPr lang="fr-FR" sz="1600" b="1" i="1" dirty="0">
              <a:solidFill>
                <a:srgbClr val="E51F24"/>
              </a:solidFill>
              <a:ea typeface="Verdana"/>
              <a:cs typeface="Verdana"/>
            </a:endParaRPr>
          </a:p>
        </p:txBody>
      </p:sp>
      <p:sp>
        <p:nvSpPr>
          <p:cNvPr id="127" name="Text Box 213"/>
          <p:cNvSpPr txBox="1">
            <a:spLocks noChangeArrowheads="1"/>
          </p:cNvSpPr>
          <p:nvPr/>
        </p:nvSpPr>
        <p:spPr bwMode="auto">
          <a:xfrm>
            <a:off x="7071418" y="5548417"/>
            <a:ext cx="1657072" cy="315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18000" rIns="0" bIns="18000" anchor="ctr"/>
          <a:lstStyle/>
          <a:p>
            <a:pPr algn="ctr">
              <a:lnSpc>
                <a:spcPct val="100000"/>
              </a:lnSpc>
            </a:pPr>
            <a:r>
              <a:rPr lang="fr-FR" sz="1600" b="1" dirty="0" smtClean="0">
                <a:solidFill>
                  <a:schemeClr val="tx1"/>
                </a:solidFill>
                <a:ea typeface="Verdana"/>
                <a:cs typeface="Verdana"/>
              </a:rPr>
              <a:t>Laveries</a:t>
            </a:r>
            <a:endParaRPr lang="fr-FR" sz="1600" b="1" dirty="0">
              <a:solidFill>
                <a:schemeClr val="tx1"/>
              </a:solidFill>
              <a:ea typeface="Verdana"/>
              <a:cs typeface="Verdana"/>
            </a:endParaRPr>
          </a:p>
        </p:txBody>
      </p:sp>
      <p:sp>
        <p:nvSpPr>
          <p:cNvPr id="128" name="Text Box 213"/>
          <p:cNvSpPr txBox="1">
            <a:spLocks noChangeArrowheads="1"/>
          </p:cNvSpPr>
          <p:nvPr/>
        </p:nvSpPr>
        <p:spPr bwMode="auto">
          <a:xfrm>
            <a:off x="386484" y="2419559"/>
            <a:ext cx="2172158" cy="2061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18000" rIns="0" bIns="18000" anchor="ctr"/>
          <a:lstStyle/>
          <a:p>
            <a:pPr algn="ctr">
              <a:lnSpc>
                <a:spcPct val="100000"/>
              </a:lnSpc>
            </a:pPr>
            <a:r>
              <a:rPr lang="fr-FR" sz="1600" b="1" dirty="0" smtClean="0">
                <a:solidFill>
                  <a:schemeClr val="tx1"/>
                </a:solidFill>
                <a:ea typeface="Verdana"/>
                <a:cs typeface="Verdana"/>
              </a:rPr>
              <a:t>Unités de valorisation</a:t>
            </a:r>
          </a:p>
          <a:p>
            <a:pPr algn="ctr">
              <a:lnSpc>
                <a:spcPct val="100000"/>
              </a:lnSpc>
            </a:pPr>
            <a:r>
              <a:rPr lang="fr-FR" sz="1600" b="1" dirty="0" smtClean="0">
                <a:solidFill>
                  <a:schemeClr val="tx1"/>
                </a:solidFill>
                <a:ea typeface="Verdana"/>
                <a:cs typeface="Verdana"/>
              </a:rPr>
              <a:t>chimique</a:t>
            </a:r>
            <a:endParaRPr lang="fr-FR" sz="1600" b="1" dirty="0">
              <a:solidFill>
                <a:schemeClr val="tx1"/>
              </a:solidFill>
              <a:ea typeface="Verdana"/>
              <a:cs typeface="Verdana"/>
            </a:endParaRPr>
          </a:p>
        </p:txBody>
      </p:sp>
      <p:pic>
        <p:nvPicPr>
          <p:cNvPr id="129" name="Picture 7"/>
          <p:cNvPicPr>
            <a:picLocks noChangeArrowheads="1"/>
          </p:cNvPicPr>
          <p:nvPr/>
        </p:nvPicPr>
        <p:blipFill>
          <a:blip r:embed="rId58" cstate="email"/>
          <a:srcRect/>
          <a:stretch>
            <a:fillRect/>
          </a:stretch>
        </p:blipFill>
        <p:spPr bwMode="auto">
          <a:xfrm>
            <a:off x="615306" y="1360362"/>
            <a:ext cx="1673531" cy="81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3" name="Group 187"/>
          <p:cNvGrpSpPr>
            <a:grpSpLocks noChangeAspect="1"/>
          </p:cNvGrpSpPr>
          <p:nvPr/>
        </p:nvGrpSpPr>
        <p:grpSpPr>
          <a:xfrm>
            <a:off x="1994641" y="3681778"/>
            <a:ext cx="438522" cy="369988"/>
            <a:chOff x="912725" y="4076419"/>
            <a:chExt cx="130421" cy="150820"/>
          </a:xfrm>
        </p:grpSpPr>
        <p:sp>
          <p:nvSpPr>
            <p:cNvPr id="132" name="AutoShape 15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912725" y="4076419"/>
              <a:ext cx="31441" cy="15081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C9CD8"/>
            </a:solidFill>
            <a:ln w="3175" algn="ctr">
              <a:solidFill>
                <a:srgbClr val="4C9CD8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133" name="Rectangle 15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40672" y="4145435"/>
              <a:ext cx="31441" cy="81796"/>
            </a:xfrm>
            <a:prstGeom prst="rect">
              <a:avLst/>
            </a:prstGeom>
            <a:solidFill>
              <a:srgbClr val="4C9CD8"/>
            </a:solidFill>
            <a:ln w="3175" algn="ctr">
              <a:solidFill>
                <a:srgbClr val="4C9CD8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134" name="Rectangle 15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72092" y="4162058"/>
              <a:ext cx="45414" cy="65181"/>
            </a:xfrm>
            <a:prstGeom prst="rect">
              <a:avLst/>
            </a:prstGeom>
            <a:solidFill>
              <a:srgbClr val="4C9CD8"/>
            </a:solidFill>
            <a:ln w="3175" algn="ctr">
              <a:solidFill>
                <a:srgbClr val="4C9CD8"/>
              </a:solidFill>
              <a:miter lim="800000"/>
              <a:headEnd/>
              <a:tailEnd/>
            </a:ln>
            <a:effectLst/>
          </p:spPr>
          <p:txBody>
            <a:bodyPr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  <p:sp>
          <p:nvSpPr>
            <p:cNvPr id="135" name="AutoShape 15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011705" y="4117317"/>
              <a:ext cx="31441" cy="1099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C9CD8"/>
            </a:solidFill>
            <a:ln w="3175" algn="ctr">
              <a:solidFill>
                <a:srgbClr val="4C9CD8"/>
              </a:solidFill>
              <a:miter lim="800000"/>
              <a:headEnd/>
              <a:tailEnd/>
            </a:ln>
            <a:effectLst/>
          </p:spPr>
          <p:txBody>
            <a:bodyPr rot="10800000" wrap="none" tIns="91440" bIns="90000" anchor="ctr"/>
            <a:lstStyle/>
            <a:p>
              <a:pPr algn="ctr">
                <a:lnSpc>
                  <a:spcPct val="100000"/>
                </a:lnSpc>
              </a:pPr>
              <a:endParaRPr lang="fr-FR" sz="1100" b="1" dirty="0">
                <a:solidFill>
                  <a:schemeClr val="tx1"/>
                </a:solidFill>
                <a:ea typeface="Verdana"/>
                <a:cs typeface="Verdana"/>
              </a:endParaRPr>
            </a:p>
          </p:txBody>
        </p:sp>
      </p:grpSp>
      <p:cxnSp>
        <p:nvCxnSpPr>
          <p:cNvPr id="136" name="Straight Connector 135"/>
          <p:cNvCxnSpPr>
            <a:endCxn id="49" idx="3"/>
          </p:cNvCxnSpPr>
          <p:nvPr/>
        </p:nvCxnSpPr>
        <p:spPr>
          <a:xfrm flipH="1" flipV="1">
            <a:off x="6556144" y="4027310"/>
            <a:ext cx="831493" cy="644648"/>
          </a:xfrm>
          <a:prstGeom prst="line">
            <a:avLst/>
          </a:prstGeom>
          <a:ln>
            <a:solidFill>
              <a:srgbClr val="E51F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213"/>
          <p:cNvSpPr txBox="1">
            <a:spLocks noChangeArrowheads="1"/>
          </p:cNvSpPr>
          <p:nvPr/>
        </p:nvSpPr>
        <p:spPr bwMode="auto">
          <a:xfrm>
            <a:off x="1828223" y="5185734"/>
            <a:ext cx="2317275" cy="18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18000" rIns="0" bIns="18000" anchor="ctr"/>
          <a:lstStyle/>
          <a:p>
            <a:pPr algn="ctr">
              <a:lnSpc>
                <a:spcPct val="100000"/>
              </a:lnSpc>
            </a:pPr>
            <a:r>
              <a:rPr lang="fr-FR" sz="1400" b="1" i="1" dirty="0" smtClean="0">
                <a:solidFill>
                  <a:schemeClr val="tx1"/>
                </a:solidFill>
                <a:ea typeface="Verdana"/>
                <a:cs typeface="Verdana"/>
              </a:rPr>
              <a:t>Dessalement</a:t>
            </a:r>
            <a:endParaRPr lang="fr-FR" sz="1400" b="1" i="1" dirty="0">
              <a:solidFill>
                <a:schemeClr val="tx1"/>
              </a:solidFill>
              <a:ea typeface="Verdana"/>
              <a:cs typeface="Verdana"/>
            </a:endParaRPr>
          </a:p>
        </p:txBody>
      </p:sp>
      <p:cxnSp>
        <p:nvCxnSpPr>
          <p:cNvPr id="138" name="Straight Connector 137"/>
          <p:cNvCxnSpPr>
            <a:stCxn id="137" idx="0"/>
          </p:cNvCxnSpPr>
          <p:nvPr/>
        </p:nvCxnSpPr>
        <p:spPr>
          <a:xfrm flipH="1" flipV="1">
            <a:off x="2194326" y="4083024"/>
            <a:ext cx="792536" cy="1102711"/>
          </a:xfrm>
          <a:prstGeom prst="line">
            <a:avLst/>
          </a:prstGeom>
          <a:ln>
            <a:solidFill>
              <a:srgbClr val="E51F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Image 7" descr="Image8"/>
          <p:cNvPicPr>
            <a:picLocks noChangeArrowheads="1"/>
          </p:cNvPicPr>
          <p:nvPr/>
        </p:nvPicPr>
        <p:blipFill>
          <a:blip r:embed="rId59" cstate="email"/>
          <a:srcRect/>
          <a:stretch>
            <a:fillRect/>
          </a:stretch>
        </p:blipFill>
        <p:spPr bwMode="auto">
          <a:xfrm>
            <a:off x="2332169" y="5490805"/>
            <a:ext cx="1673531" cy="81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9" name="TextBox 158"/>
          <p:cNvSpPr txBox="1"/>
          <p:nvPr/>
        </p:nvSpPr>
        <p:spPr>
          <a:xfrm rot="-120000">
            <a:off x="3574298" y="3463284"/>
            <a:ext cx="2083598" cy="866531"/>
          </a:xfrm>
          <a:prstGeom prst="rect">
            <a:avLst/>
          </a:prstGeom>
          <a:noFill/>
          <a:ln>
            <a:noFill/>
          </a:ln>
        </p:spPr>
        <p:txBody>
          <a:bodyPr wrap="square" tIns="90000" bIns="90000" rtlCol="0">
            <a:noAutofit/>
          </a:bodyPr>
          <a:lstStyle/>
          <a:p>
            <a:pPr algn="ctr"/>
            <a:r>
              <a:rPr lang="fr-FR" sz="1600" dirty="0" smtClean="0">
                <a:solidFill>
                  <a:srgbClr val="E51F24"/>
                </a:solidFill>
                <a:ea typeface="Verdana"/>
                <a:cs typeface="Verdana"/>
              </a:rPr>
              <a:t>Baisse des coûts </a:t>
            </a:r>
          </a:p>
          <a:p>
            <a:pPr algn="ctr"/>
            <a:r>
              <a:rPr lang="fr-FR" sz="1600" dirty="0" smtClean="0">
                <a:solidFill>
                  <a:srgbClr val="E51F24"/>
                </a:solidFill>
                <a:ea typeface="Verdana"/>
                <a:cs typeface="Verdana"/>
              </a:rPr>
              <a:t>de transport</a:t>
            </a:r>
            <a:endParaRPr lang="fr-FR" sz="1600" b="1" dirty="0" smtClean="0">
              <a:solidFill>
                <a:srgbClr val="E51F24"/>
              </a:solidFill>
              <a:ea typeface="Verdana"/>
              <a:cs typeface="Verdana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707772" y="4383860"/>
            <a:ext cx="1110460" cy="20189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/>
            <a:r>
              <a:rPr lang="fr-FR" sz="1400" b="1" i="1" dirty="0" smtClean="0">
                <a:ea typeface="Verdana"/>
                <a:cs typeface="Verdana"/>
              </a:rPr>
              <a:t>Mines</a:t>
            </a:r>
          </a:p>
        </p:txBody>
      </p:sp>
      <p:sp>
        <p:nvSpPr>
          <p:cNvPr id="165" name="Text Box 213"/>
          <p:cNvSpPr txBox="1">
            <a:spLocks noChangeArrowheads="1"/>
          </p:cNvSpPr>
          <p:nvPr/>
        </p:nvSpPr>
        <p:spPr bwMode="auto">
          <a:xfrm>
            <a:off x="3412375" y="4657330"/>
            <a:ext cx="991285" cy="18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18000" rIns="0" bIns="18000" anchor="ctr"/>
          <a:lstStyle/>
          <a:p>
            <a:pPr algn="ctr">
              <a:lnSpc>
                <a:spcPct val="100000"/>
              </a:lnSpc>
            </a:pPr>
            <a:r>
              <a:rPr lang="fr-FR" sz="1400" b="1" i="1" dirty="0" smtClean="0">
                <a:solidFill>
                  <a:schemeClr val="tx1"/>
                </a:solidFill>
                <a:ea typeface="Verdana"/>
                <a:cs typeface="Verdana"/>
              </a:rPr>
              <a:t>Séchage</a:t>
            </a:r>
            <a:endParaRPr lang="fr-FR" sz="1400" b="1" i="1" dirty="0">
              <a:solidFill>
                <a:schemeClr val="tx1"/>
              </a:solidFill>
              <a:ea typeface="Verdana"/>
              <a:cs typeface="Verdana"/>
            </a:endParaRPr>
          </a:p>
        </p:txBody>
      </p:sp>
      <p:cxnSp>
        <p:nvCxnSpPr>
          <p:cNvPr id="166" name="Straight Connector 165"/>
          <p:cNvCxnSpPr/>
          <p:nvPr/>
        </p:nvCxnSpPr>
        <p:spPr>
          <a:xfrm flipH="1" flipV="1">
            <a:off x="2650951" y="4192710"/>
            <a:ext cx="1017637" cy="464620"/>
          </a:xfrm>
          <a:prstGeom prst="line">
            <a:avLst/>
          </a:prstGeom>
          <a:ln>
            <a:solidFill>
              <a:srgbClr val="E51F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121"/>
          <p:cNvGrpSpPr/>
          <p:nvPr/>
        </p:nvGrpSpPr>
        <p:grpSpPr>
          <a:xfrm>
            <a:off x="313925" y="3067733"/>
            <a:ext cx="1584823" cy="1906408"/>
            <a:chOff x="313925" y="3067733"/>
            <a:chExt cx="1584823" cy="1906408"/>
          </a:xfrm>
        </p:grpSpPr>
        <p:sp>
          <p:nvSpPr>
            <p:cNvPr id="16" name="Text Box 47"/>
            <p:cNvSpPr txBox="1">
              <a:spLocks noChangeArrowheads="1"/>
            </p:cNvSpPr>
            <p:nvPr/>
          </p:nvSpPr>
          <p:spPr bwMode="auto">
            <a:xfrm>
              <a:off x="912373" y="3067733"/>
              <a:ext cx="387927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dirty="0" smtClean="0">
                  <a:solidFill>
                    <a:schemeClr val="tx2"/>
                  </a:solidFill>
                  <a:ea typeface="Verdana"/>
                  <a:cs typeface="Verdana"/>
                </a:rPr>
                <a:t>Jorf</a:t>
              </a:r>
              <a:endParaRPr lang="fr-FR" sz="1400" b="1" dirty="0">
                <a:solidFill>
                  <a:schemeClr val="tx2"/>
                </a:solidFill>
                <a:ea typeface="Verdana"/>
                <a:cs typeface="Verdana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13925" y="3336322"/>
              <a:ext cx="1584823" cy="505836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 tIns="90000" bIns="90000" rtlCol="0" anchor="ctr" anchorCtr="0">
              <a:noAutofit/>
            </a:bodyPr>
            <a:lstStyle/>
            <a:p>
              <a:pPr algn="ctr"/>
              <a:r>
                <a:rPr lang="fr-FR" sz="1400" b="1" dirty="0" smtClean="0">
                  <a:solidFill>
                    <a:schemeClr val="bg1"/>
                  </a:solidFill>
                  <a:ea typeface="Verdana"/>
                  <a:cs typeface="Verdana"/>
                </a:rPr>
                <a:t>Capacités x3</a:t>
              </a:r>
            </a:p>
            <a:p>
              <a:pPr algn="ctr"/>
              <a:r>
                <a:rPr lang="fr-FR" sz="1400" b="1" dirty="0" smtClean="0">
                  <a:solidFill>
                    <a:schemeClr val="bg1"/>
                  </a:solidFill>
                  <a:ea typeface="Verdana"/>
                  <a:cs typeface="Verdana"/>
                </a:rPr>
                <a:t>Flexibilité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13925" y="3874281"/>
              <a:ext cx="1584823" cy="538329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9EFBD"/>
              </a:solidFill>
            </a:ln>
          </p:spPr>
          <p:txBody>
            <a:bodyPr wrap="square" tIns="90000" bIns="90000" rtlCol="0" anchor="ctr" anchorCtr="0">
              <a:noAutofit/>
            </a:bodyPr>
            <a:lstStyle/>
            <a:p>
              <a:pPr algn="ctr"/>
              <a:r>
                <a:rPr lang="fr-FR" sz="1400" b="1" dirty="0" smtClean="0">
                  <a:solidFill>
                    <a:srgbClr val="686A78"/>
                  </a:solidFill>
                  <a:ea typeface="Verdana"/>
                  <a:cs typeface="Verdana"/>
                </a:rPr>
                <a:t>2 </a:t>
              </a:r>
              <a:r>
                <a:rPr lang="fr-FR" sz="1400" dirty="0" smtClean="0">
                  <a:solidFill>
                    <a:srgbClr val="686A78"/>
                  </a:solidFill>
                  <a:ea typeface="Verdana"/>
                  <a:cs typeface="Verdana"/>
                </a:rPr>
                <a:t>unités de granulation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13925" y="4435812"/>
              <a:ext cx="1584823" cy="538329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9EFBD"/>
              </a:solidFill>
            </a:ln>
          </p:spPr>
          <p:txBody>
            <a:bodyPr wrap="square" tIns="90000" bIns="90000" rtlCol="0" anchor="ctr" anchorCtr="0">
              <a:noAutofit/>
            </a:bodyPr>
            <a:lstStyle/>
            <a:p>
              <a:pPr algn="ctr"/>
              <a:r>
                <a:rPr lang="fr-FR" sz="1400" b="1" dirty="0" smtClean="0">
                  <a:solidFill>
                    <a:srgbClr val="686A78"/>
                  </a:solidFill>
                  <a:ea typeface="Verdana"/>
                  <a:cs typeface="Verdana"/>
                </a:rPr>
                <a:t>4 </a:t>
              </a:r>
              <a:r>
                <a:rPr lang="fr-FR" sz="1400" dirty="0" smtClean="0">
                  <a:solidFill>
                    <a:srgbClr val="686A78"/>
                  </a:solidFill>
                  <a:ea typeface="Verdana"/>
                  <a:cs typeface="Verdana"/>
                </a:rPr>
                <a:t>unités ACP </a:t>
              </a:r>
              <a:br>
                <a:rPr lang="fr-FR" sz="1400" dirty="0" smtClean="0">
                  <a:solidFill>
                    <a:srgbClr val="686A78"/>
                  </a:solidFill>
                  <a:ea typeface="Verdana"/>
                  <a:cs typeface="Verdana"/>
                </a:rPr>
              </a:br>
              <a:r>
                <a:rPr lang="fr-FR" sz="1400" dirty="0" smtClean="0">
                  <a:solidFill>
                    <a:srgbClr val="686A78"/>
                  </a:solidFill>
                  <a:ea typeface="Verdana"/>
                  <a:cs typeface="Verdana"/>
                </a:rPr>
                <a:t>et </a:t>
              </a:r>
              <a:r>
                <a:rPr lang="fr-FR" sz="1400" dirty="0" err="1" smtClean="0">
                  <a:solidFill>
                    <a:srgbClr val="686A78"/>
                  </a:solidFill>
                  <a:ea typeface="Verdana"/>
                  <a:cs typeface="Verdana"/>
                </a:rPr>
                <a:t>DAP</a:t>
              </a:r>
              <a:r>
                <a:rPr lang="fr-FR" sz="1400" dirty="0" smtClean="0">
                  <a:solidFill>
                    <a:srgbClr val="686A78"/>
                  </a:solidFill>
                  <a:ea typeface="Verdana"/>
                  <a:cs typeface="Verdana"/>
                </a:rPr>
                <a:t>/</a:t>
              </a:r>
              <a:r>
                <a:rPr lang="fr-FR" sz="1400" dirty="0" err="1" smtClean="0">
                  <a:solidFill>
                    <a:srgbClr val="686A78"/>
                  </a:solidFill>
                  <a:ea typeface="Verdana"/>
                  <a:cs typeface="Verdana"/>
                </a:rPr>
                <a:t>MAP</a:t>
              </a:r>
              <a:endParaRPr lang="fr-FR" sz="1400" dirty="0" smtClean="0">
                <a:ea typeface="Verdana"/>
                <a:cs typeface="Verdana"/>
              </a:endParaRPr>
            </a:p>
          </p:txBody>
        </p:sp>
      </p:grpSp>
      <p:grpSp>
        <p:nvGrpSpPr>
          <p:cNvPr id="75" name="Group 139"/>
          <p:cNvGrpSpPr/>
          <p:nvPr/>
        </p:nvGrpSpPr>
        <p:grpSpPr>
          <a:xfrm>
            <a:off x="7530703" y="1180426"/>
            <a:ext cx="2159427" cy="359871"/>
            <a:chOff x="4558756" y="6091262"/>
            <a:chExt cx="2159427" cy="359871"/>
          </a:xfrm>
        </p:grpSpPr>
        <p:sp>
          <p:nvSpPr>
            <p:cNvPr id="141" name="TextBox 140"/>
            <p:cNvSpPr txBox="1"/>
            <p:nvPr/>
          </p:nvSpPr>
          <p:spPr>
            <a:xfrm>
              <a:off x="4866855" y="6091262"/>
              <a:ext cx="1851328" cy="3598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90000" bIns="90000" rtlCol="0">
              <a:noAutofit/>
            </a:bodyPr>
            <a:lstStyle/>
            <a:p>
              <a:r>
                <a:rPr lang="fr-FR" sz="1200" dirty="0" smtClean="0">
                  <a:ea typeface="Verdana"/>
                  <a:cs typeface="Verdana"/>
                </a:rPr>
                <a:t>Focus Axe Nord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558756" y="6148053"/>
              <a:ext cx="315248" cy="24628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9EFBD"/>
              </a:solidFill>
            </a:ln>
          </p:spPr>
          <p:txBody>
            <a:bodyPr wrap="square" tIns="90000" bIns="90000" rtlCol="0" anchor="ctr" anchorCtr="0">
              <a:noAutofit/>
            </a:bodyPr>
            <a:lstStyle/>
            <a:p>
              <a:pPr algn="ctr"/>
              <a:endParaRPr lang="fr-FR" sz="1400" dirty="0" smtClean="0">
                <a:ea typeface="Verdana"/>
                <a:cs typeface="Verdana"/>
              </a:endParaRPr>
            </a:p>
          </p:txBody>
        </p:sp>
      </p:grpSp>
      <p:grpSp>
        <p:nvGrpSpPr>
          <p:cNvPr id="76" name="Group 129"/>
          <p:cNvGrpSpPr/>
          <p:nvPr/>
        </p:nvGrpSpPr>
        <p:grpSpPr>
          <a:xfrm>
            <a:off x="8023407" y="2478702"/>
            <a:ext cx="1584823" cy="1916598"/>
            <a:chOff x="8023407" y="2478702"/>
            <a:chExt cx="1584823" cy="1916598"/>
          </a:xfrm>
        </p:grpSpPr>
        <p:sp>
          <p:nvSpPr>
            <p:cNvPr id="113" name="TextBox 112"/>
            <p:cNvSpPr txBox="1"/>
            <p:nvPr/>
          </p:nvSpPr>
          <p:spPr>
            <a:xfrm>
              <a:off x="8023407" y="2765870"/>
              <a:ext cx="1584823" cy="505836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 tIns="90000" bIns="90000" rtlCol="0" anchor="ctr" anchorCtr="0">
              <a:noAutofit/>
            </a:bodyPr>
            <a:lstStyle/>
            <a:p>
              <a:pPr algn="ctr"/>
              <a:r>
                <a:rPr lang="fr-FR" sz="1400" b="1" dirty="0" smtClean="0">
                  <a:solidFill>
                    <a:schemeClr val="bg1"/>
                  </a:solidFill>
                  <a:ea typeface="Verdana"/>
                  <a:cs typeface="Verdana"/>
                </a:rPr>
                <a:t>Capacités x2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023407" y="3295440"/>
              <a:ext cx="1584823" cy="538329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9EFBD"/>
              </a:solidFill>
            </a:ln>
          </p:spPr>
          <p:txBody>
            <a:bodyPr wrap="square" tIns="90000" bIns="90000" rtlCol="0" anchor="ctr" anchorCtr="0">
              <a:noAutofit/>
            </a:bodyPr>
            <a:lstStyle/>
            <a:p>
              <a:pPr algn="ctr"/>
              <a:r>
                <a:rPr lang="fr-FR" sz="1400" b="1" dirty="0" smtClean="0">
                  <a:ea typeface="Verdana"/>
                  <a:cs typeface="Verdana"/>
                </a:rPr>
                <a:t>2 </a:t>
              </a:r>
              <a:r>
                <a:rPr lang="fr-FR" sz="1400" dirty="0" smtClean="0">
                  <a:ea typeface="Verdana"/>
                  <a:cs typeface="Verdana"/>
                </a:rPr>
                <a:t>nouvelles mines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023407" y="3856971"/>
              <a:ext cx="1584823" cy="538329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9EFBD"/>
              </a:solidFill>
            </a:ln>
          </p:spPr>
          <p:txBody>
            <a:bodyPr wrap="square" tIns="90000" bIns="90000" rtlCol="0" anchor="ctr" anchorCtr="0">
              <a:noAutofit/>
            </a:bodyPr>
            <a:lstStyle/>
            <a:p>
              <a:pPr algn="ctr"/>
              <a:r>
                <a:rPr lang="fr-FR" sz="1400" b="1" dirty="0" smtClean="0">
                  <a:solidFill>
                    <a:srgbClr val="686A78"/>
                  </a:solidFill>
                  <a:ea typeface="Verdana"/>
                  <a:cs typeface="Verdana"/>
                </a:rPr>
                <a:t>3 </a:t>
              </a:r>
              <a:r>
                <a:rPr lang="fr-FR" sz="1400" dirty="0" smtClean="0">
                  <a:solidFill>
                    <a:srgbClr val="686A78"/>
                  </a:solidFill>
                  <a:ea typeface="Verdana"/>
                  <a:cs typeface="Verdana"/>
                </a:rPr>
                <a:t>nouvelles laveries</a:t>
              </a:r>
            </a:p>
          </p:txBody>
        </p:sp>
        <p:sp>
          <p:nvSpPr>
            <p:cNvPr id="13" name="Text Box 43"/>
            <p:cNvSpPr txBox="1">
              <a:spLocks noChangeArrowheads="1"/>
            </p:cNvSpPr>
            <p:nvPr/>
          </p:nvSpPr>
          <p:spPr bwMode="auto">
            <a:xfrm>
              <a:off x="8296445" y="2478702"/>
              <a:ext cx="1038746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dirty="0" smtClean="0">
                  <a:solidFill>
                    <a:schemeClr val="tx2"/>
                  </a:solidFill>
                  <a:ea typeface="Verdana"/>
                  <a:cs typeface="Verdana"/>
                </a:rPr>
                <a:t>Khouribga</a:t>
              </a:r>
              <a:endParaRPr lang="fr-FR" sz="1400" b="1" dirty="0">
                <a:solidFill>
                  <a:schemeClr val="tx2"/>
                </a:solidFill>
                <a:ea typeface="Verdana"/>
                <a:cs typeface="Verdana"/>
              </a:endParaRPr>
            </a:p>
          </p:txBody>
        </p:sp>
      </p:grpSp>
      <p:sp>
        <p:nvSpPr>
          <p:cNvPr id="119" name="Rectangle 118"/>
          <p:cNvSpPr>
            <a:spLocks noChangeArrowheads="1"/>
          </p:cNvSpPr>
          <p:nvPr/>
        </p:nvSpPr>
        <p:spPr bwMode="gray">
          <a:xfrm>
            <a:off x="450315" y="6236504"/>
            <a:ext cx="8121128" cy="3286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endParaRPr lang="fr-FR" sz="800" dirty="0" smtClean="0">
              <a:ea typeface="Verdana"/>
              <a:cs typeface="Verdana"/>
              <a:sym typeface="Verdana"/>
            </a:endParaRPr>
          </a:p>
          <a:p>
            <a:pPr>
              <a:lnSpc>
                <a:spcPct val="90000"/>
              </a:lnSpc>
            </a:pPr>
            <a:r>
              <a:rPr lang="fr-FR" sz="800" dirty="0" smtClean="0">
                <a:ea typeface="Verdana"/>
                <a:cs typeface="Verdana"/>
                <a:sym typeface="Verdana"/>
              </a:rPr>
              <a:t>Source: information OCP</a:t>
            </a:r>
            <a:endParaRPr lang="fr-FR" sz="800" dirty="0"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51" grpId="0" animBg="1"/>
      <p:bldP spid="54" grpId="0" animBg="1"/>
      <p:bldP spid="126" grpId="0"/>
      <p:bldP spid="127" grpId="0"/>
      <p:bldP spid="128" grpId="0"/>
      <p:bldP spid="137" grpId="0"/>
      <p:bldP spid="159" grpId="0"/>
      <p:bldP spid="164" grpId="0"/>
      <p:bldP spid="1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8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00" y="0"/>
            <a:ext cx="8711000" cy="907200"/>
          </a:xfrm>
        </p:spPr>
        <p:txBody>
          <a:bodyPr/>
          <a:lstStyle/>
          <a:p>
            <a:r>
              <a:rPr lang="fr-FR" dirty="0" smtClean="0">
                <a:ea typeface="Verdana"/>
                <a:cs typeface="Verdana"/>
              </a:rPr>
              <a:t>Pipeline : </a:t>
            </a:r>
            <a:r>
              <a:rPr lang="fr-FR" dirty="0" smtClean="0">
                <a:solidFill>
                  <a:srgbClr val="DC6E00"/>
                </a:solidFill>
              </a:rPr>
              <a:t>colonne vertébrale</a:t>
            </a:r>
            <a:r>
              <a:rPr lang="fr-FR" dirty="0" smtClean="0">
                <a:ea typeface="Verdana"/>
                <a:cs typeface="Verdana"/>
              </a:rPr>
              <a:t> de la production intégrée</a:t>
            </a:r>
            <a:endParaRPr lang="fr-FR" dirty="0">
              <a:ea typeface="Verdana"/>
              <a:cs typeface="Verdan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4224795" y="3014394"/>
            <a:ext cx="2613000" cy="1473200"/>
          </a:xfrm>
          <a:prstGeom prst="rect">
            <a:avLst/>
          </a:prstGeom>
          <a:noFill/>
          <a:ln w="9525" algn="ctr">
            <a:noFill/>
            <a:prstDash val="solid"/>
            <a:miter lim="800000"/>
            <a:headEnd/>
            <a:tailEnd/>
          </a:ln>
          <a:effectLst/>
        </p:spPr>
        <p:txBody>
          <a:bodyPr tIns="91440" rIns="36000" bIns="91440" anchor="t" anchorCtr="0"/>
          <a:lstStyle/>
          <a:p>
            <a:pPr marL="168275" indent="-168275">
              <a:spcBef>
                <a:spcPts val="600"/>
              </a:spcBef>
              <a:buClr>
                <a:srgbClr val="007C30"/>
              </a:buClr>
              <a:buSzPct val="100000"/>
            </a:pPr>
            <a:endParaRPr lang="fr-FR" sz="1100" b="1" dirty="0" smtClean="0">
              <a:solidFill>
                <a:srgbClr val="9B1F25"/>
              </a:solidFill>
              <a:ea typeface="Verdana"/>
              <a:cs typeface="Verdan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0661" y="1455821"/>
            <a:ext cx="8904679" cy="4609795"/>
            <a:chOff x="500661" y="1455821"/>
            <a:chExt cx="8904679" cy="4609795"/>
          </a:xfrm>
        </p:grpSpPr>
        <p:grpSp>
          <p:nvGrpSpPr>
            <p:cNvPr id="19" name="Group 18"/>
            <p:cNvGrpSpPr/>
            <p:nvPr/>
          </p:nvGrpSpPr>
          <p:grpSpPr>
            <a:xfrm>
              <a:off x="500661" y="1455821"/>
              <a:ext cx="8904679" cy="4609795"/>
              <a:chOff x="500661" y="1903361"/>
              <a:chExt cx="8904679" cy="4609795"/>
            </a:xfrm>
          </p:grpSpPr>
          <p:pic>
            <p:nvPicPr>
              <p:cNvPr id="5" name="Picture 3" descr="DD8D6893EA7A3E4F8FD2B061A0D9D489@ocpgroup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500661" y="2508354"/>
                <a:ext cx="2901656" cy="19652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500661" y="1903361"/>
                <a:ext cx="2901656" cy="606176"/>
              </a:xfrm>
              <a:prstGeom prst="rect">
                <a:avLst/>
              </a:prstGeom>
              <a:gradFill flip="none" rotWithShape="1">
                <a:gsLst>
                  <a:gs pos="0">
                    <a:schemeClr val="hlink">
                      <a:shade val="30000"/>
                      <a:satMod val="115000"/>
                    </a:schemeClr>
                  </a:gs>
                  <a:gs pos="50000">
                    <a:schemeClr val="hlink">
                      <a:shade val="67500"/>
                      <a:satMod val="115000"/>
                    </a:schemeClr>
                  </a:gs>
                  <a:gs pos="100000">
                    <a:schemeClr val="hlink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Verdana"/>
                    <a:cs typeface="Verdana"/>
                  </a:rPr>
                  <a:t>Pipeline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09365" y="1933441"/>
                <a:ext cx="5895975" cy="4579715"/>
              </a:xfrm>
              <a:prstGeom prst="rect">
                <a:avLst/>
              </a:prstGeom>
              <a:solidFill>
                <a:srgbClr val="F5F5F5"/>
              </a:solidFill>
            </p:spPr>
            <p:txBody>
              <a:bodyPr wrap="square">
                <a:spAutoFit/>
              </a:bodyPr>
              <a:lstStyle/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endParaRPr lang="fr-FR" dirty="0" smtClean="0">
                  <a:solidFill>
                    <a:srgbClr val="686A78"/>
                  </a:solidFill>
                  <a:ea typeface="Verdana"/>
                  <a:cs typeface="Verdana"/>
                </a:endParaRPr>
              </a:p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dirty="0" smtClean="0">
                    <a:solidFill>
                      <a:srgbClr val="686A78"/>
                    </a:solidFill>
                    <a:ea typeface="Verdana"/>
                    <a:cs typeface="Verdana"/>
                  </a:rPr>
                  <a:t>235 km de long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</a:endParaRPr>
              </a:p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dirty="0" smtClean="0">
                    <a:solidFill>
                      <a:srgbClr val="686A78"/>
                    </a:solidFill>
                    <a:ea typeface="Verdana"/>
                    <a:cs typeface="Verdana"/>
                  </a:rPr>
                  <a:t>Transport du phosphate en pulpe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</a:endParaRPr>
              </a:p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b="1" dirty="0" smtClean="0">
                    <a:solidFill>
                      <a:schemeClr val="folHlink"/>
                    </a:solidFill>
                    <a:ea typeface="Verdana"/>
                    <a:cs typeface="Verdana"/>
                  </a:rPr>
                  <a:t>38mt/an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</a:endParaRPr>
              </a:p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b="1" dirty="0" smtClean="0">
                    <a:solidFill>
                      <a:schemeClr val="folHlink"/>
                    </a:solidFill>
                    <a:ea typeface="Verdana"/>
                    <a:cs typeface="Verdana"/>
                  </a:rPr>
                  <a:t>Réduction </a:t>
                </a:r>
                <a:r>
                  <a:rPr lang="fr-FR" b="1" dirty="0" smtClean="0">
                    <a:ea typeface="Verdana"/>
                    <a:cs typeface="Verdana"/>
                  </a:rPr>
                  <a:t>des</a:t>
                </a:r>
                <a:r>
                  <a:rPr lang="fr-FR" b="1" dirty="0" smtClean="0">
                    <a:solidFill>
                      <a:schemeClr val="folHlink"/>
                    </a:solidFill>
                    <a:ea typeface="Verdana"/>
                    <a:cs typeface="Verdana"/>
                  </a:rPr>
                  <a:t> coûts </a:t>
                </a:r>
                <a:r>
                  <a:rPr lang="fr-FR" dirty="0" smtClean="0">
                    <a:solidFill>
                      <a:srgbClr val="686A78"/>
                    </a:solidFill>
                    <a:ea typeface="Verdana"/>
                    <a:cs typeface="Verdana"/>
                  </a:rPr>
                  <a:t>de transport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</a:endParaRPr>
              </a:p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dirty="0" smtClean="0">
                    <a:solidFill>
                      <a:srgbClr val="686A78"/>
                    </a:solidFill>
                    <a:ea typeface="Verdana"/>
                    <a:cs typeface="Verdana"/>
                  </a:rPr>
                  <a:t>Forts bénéfices pour </a:t>
                </a:r>
                <a:r>
                  <a:rPr lang="fr-FR" b="1" dirty="0" smtClean="0">
                    <a:solidFill>
                      <a:schemeClr val="folHlink"/>
                    </a:solidFill>
                    <a:ea typeface="Verdana"/>
                    <a:cs typeface="Verdana"/>
                  </a:rPr>
                  <a:t>l'environnement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</a:endParaRPr>
              </a:p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Mise en service :</a:t>
                </a:r>
                <a:r>
                  <a:rPr lang="fr-FR" b="1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 1</a:t>
                </a:r>
                <a:r>
                  <a:rPr lang="fr-FR" b="1" baseline="30000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er</a:t>
                </a:r>
                <a:r>
                  <a:rPr lang="fr-FR" b="1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 trimestre 2014</a:t>
                </a:r>
              </a:p>
              <a:p>
                <a:pPr marL="184150" lvl="1" indent="-184150">
                  <a:lnSpc>
                    <a:spcPct val="14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endParaRPr lang="fr-FR" b="1" dirty="0" smtClean="0">
                  <a:solidFill>
                    <a:srgbClr val="686A78"/>
                  </a:solidFill>
                  <a:cs typeface="Times New Roman" pitchFamily="18" charset="0"/>
                </a:endParaRPr>
              </a:p>
            </p:txBody>
          </p:sp>
        </p:grp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8000" y="4053385"/>
              <a:ext cx="2897577" cy="1970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6675" y="1293894"/>
            <a:ext cx="8010785" cy="5401850"/>
          </a:xfrm>
          <a:prstGeom prst="rect">
            <a:avLst/>
          </a:prstGeom>
          <a:solidFill>
            <a:srgbClr val="F3F3F3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fr-FR" dirty="0"/>
          </a:p>
        </p:txBody>
      </p:sp>
      <p:sp>
        <p:nvSpPr>
          <p:cNvPr id="14340" name="Freeform 3"/>
          <p:cNvSpPr>
            <a:spLocks/>
          </p:cNvSpPr>
          <p:nvPr>
            <p:custDataLst>
              <p:tags r:id="rId3"/>
            </p:custDataLst>
          </p:nvPr>
        </p:nvSpPr>
        <p:spPr bwMode="gray">
          <a:xfrm>
            <a:off x="1104751" y="5524940"/>
            <a:ext cx="7979199" cy="1216428"/>
          </a:xfrm>
          <a:custGeom>
            <a:avLst/>
            <a:gdLst>
              <a:gd name="T0" fmla="*/ 2147483647 w 4533"/>
              <a:gd name="T1" fmla="*/ 2147483647 h 1056"/>
              <a:gd name="T2" fmla="*/ 2147483647 w 4533"/>
              <a:gd name="T3" fmla="*/ 2147483647 h 1056"/>
              <a:gd name="T4" fmla="*/ 2147483647 w 4533"/>
              <a:gd name="T5" fmla="*/ 2147483647 h 1056"/>
              <a:gd name="T6" fmla="*/ 2147483647 w 4533"/>
              <a:gd name="T7" fmla="*/ 2147483647 h 1056"/>
              <a:gd name="T8" fmla="*/ 2147483647 w 4533"/>
              <a:gd name="T9" fmla="*/ 2147483647 h 1056"/>
              <a:gd name="T10" fmla="*/ 2147483647 w 4533"/>
              <a:gd name="T11" fmla="*/ 2147483647 h 1056"/>
              <a:gd name="T12" fmla="*/ 2147483647 w 4533"/>
              <a:gd name="T13" fmla="*/ 2147483647 h 1056"/>
              <a:gd name="T14" fmla="*/ 2147483647 w 4533"/>
              <a:gd name="T15" fmla="*/ 2147483647 h 1056"/>
              <a:gd name="T16" fmla="*/ 2147483647 w 4533"/>
              <a:gd name="T17" fmla="*/ 2147483647 h 1056"/>
              <a:gd name="T18" fmla="*/ 2147483647 w 4533"/>
              <a:gd name="T19" fmla="*/ 2147483647 h 1056"/>
              <a:gd name="T20" fmla="*/ 2147483647 w 4533"/>
              <a:gd name="T21" fmla="*/ 2147483647 h 1056"/>
              <a:gd name="T22" fmla="*/ 2147483647 w 4533"/>
              <a:gd name="T23" fmla="*/ 2147483647 h 1056"/>
              <a:gd name="T24" fmla="*/ 2147483647 w 4533"/>
              <a:gd name="T25" fmla="*/ 2147483647 h 1056"/>
              <a:gd name="T26" fmla="*/ 2147483647 w 4533"/>
              <a:gd name="T27" fmla="*/ 2147483647 h 1056"/>
              <a:gd name="T28" fmla="*/ 2147483647 w 4533"/>
              <a:gd name="T29" fmla="*/ 2147483647 h 1056"/>
              <a:gd name="T30" fmla="*/ 2147483647 w 4533"/>
              <a:gd name="T31" fmla="*/ 2147483647 h 1056"/>
              <a:gd name="T32" fmla="*/ 2147483647 w 4533"/>
              <a:gd name="T33" fmla="*/ 2147483647 h 1056"/>
              <a:gd name="T34" fmla="*/ 2147483647 w 4533"/>
              <a:gd name="T35" fmla="*/ 2147483647 h 1056"/>
              <a:gd name="T36" fmla="*/ 2147483647 w 4533"/>
              <a:gd name="T37" fmla="*/ 2147483647 h 1056"/>
              <a:gd name="T38" fmla="*/ 2147483647 w 4533"/>
              <a:gd name="T39" fmla="*/ 2147483647 h 1056"/>
              <a:gd name="T40" fmla="*/ 2147483647 w 4533"/>
              <a:gd name="T41" fmla="*/ 2147483647 h 1056"/>
              <a:gd name="T42" fmla="*/ 2147483647 w 4533"/>
              <a:gd name="T43" fmla="*/ 2147483647 h 1056"/>
              <a:gd name="T44" fmla="*/ 2147483647 w 4533"/>
              <a:gd name="T45" fmla="*/ 2147483647 h 1056"/>
              <a:gd name="T46" fmla="*/ 2147483647 w 4533"/>
              <a:gd name="T47" fmla="*/ 2147483647 h 1056"/>
              <a:gd name="T48" fmla="*/ 2147483647 w 4533"/>
              <a:gd name="T49" fmla="*/ 2147483647 h 1056"/>
              <a:gd name="T50" fmla="*/ 2147483647 w 4533"/>
              <a:gd name="T51" fmla="*/ 0 h 1056"/>
              <a:gd name="T52" fmla="*/ 2147483647 w 4533"/>
              <a:gd name="T53" fmla="*/ 2147483647 h 1056"/>
              <a:gd name="T54" fmla="*/ 2147483647 w 4533"/>
              <a:gd name="T55" fmla="*/ 2147483647 h 1056"/>
              <a:gd name="T56" fmla="*/ 2147483647 w 4533"/>
              <a:gd name="T57" fmla="*/ 2147483647 h 1056"/>
              <a:gd name="T58" fmla="*/ 2147483647 w 4533"/>
              <a:gd name="T59" fmla="*/ 2147483647 h 1056"/>
              <a:gd name="T60" fmla="*/ 2147483647 w 4533"/>
              <a:gd name="T61" fmla="*/ 2147483647 h 1056"/>
              <a:gd name="T62" fmla="*/ 2147483647 w 4533"/>
              <a:gd name="T63" fmla="*/ 2147483647 h 1056"/>
              <a:gd name="T64" fmla="*/ 2147483647 w 4533"/>
              <a:gd name="T65" fmla="*/ 2147483647 h 1056"/>
              <a:gd name="T66" fmla="*/ 2147483647 w 4533"/>
              <a:gd name="T67" fmla="*/ 2147483647 h 1056"/>
              <a:gd name="T68" fmla="*/ 2147483647 w 4533"/>
              <a:gd name="T69" fmla="*/ 2147483647 h 1056"/>
              <a:gd name="T70" fmla="*/ 2147483647 w 4533"/>
              <a:gd name="T71" fmla="*/ 2147483647 h 1056"/>
              <a:gd name="T72" fmla="*/ 2147483647 w 4533"/>
              <a:gd name="T73" fmla="*/ 2147483647 h 1056"/>
              <a:gd name="T74" fmla="*/ 2147483647 w 4533"/>
              <a:gd name="T75" fmla="*/ 2147483647 h 1056"/>
              <a:gd name="T76" fmla="*/ 2147483647 w 4533"/>
              <a:gd name="T77" fmla="*/ 2147483647 h 1056"/>
              <a:gd name="T78" fmla="*/ 2147483647 w 4533"/>
              <a:gd name="T79" fmla="*/ 2147483647 h 1056"/>
              <a:gd name="T80" fmla="*/ 2147483647 w 4533"/>
              <a:gd name="T81" fmla="*/ 2147483647 h 1056"/>
              <a:gd name="T82" fmla="*/ 2147483647 w 4533"/>
              <a:gd name="T83" fmla="*/ 2147483647 h 1056"/>
              <a:gd name="T84" fmla="*/ 2147483647 w 4533"/>
              <a:gd name="T85" fmla="*/ 2147483647 h 1056"/>
              <a:gd name="T86" fmla="*/ 2147483647 w 4533"/>
              <a:gd name="T87" fmla="*/ 2147483647 h 1056"/>
              <a:gd name="T88" fmla="*/ 2147483647 w 4533"/>
              <a:gd name="T89" fmla="*/ 2147483647 h 1056"/>
              <a:gd name="T90" fmla="*/ 2147483647 w 4533"/>
              <a:gd name="T91" fmla="*/ 2147483647 h 1056"/>
              <a:gd name="T92" fmla="*/ 2147483647 w 4533"/>
              <a:gd name="T93" fmla="*/ 2147483647 h 1056"/>
              <a:gd name="T94" fmla="*/ 2147483647 w 4533"/>
              <a:gd name="T95" fmla="*/ 2147483647 h 1056"/>
              <a:gd name="T96" fmla="*/ 2147483647 w 4533"/>
              <a:gd name="T97" fmla="*/ 2147483647 h 1056"/>
              <a:gd name="T98" fmla="*/ 2147483647 w 4533"/>
              <a:gd name="T99" fmla="*/ 2147483647 h 1056"/>
              <a:gd name="T100" fmla="*/ 2147483647 w 4533"/>
              <a:gd name="T101" fmla="*/ 2147483647 h 1056"/>
              <a:gd name="T102" fmla="*/ 2147483647 w 4533"/>
              <a:gd name="T103" fmla="*/ 2147483647 h 1056"/>
              <a:gd name="T104" fmla="*/ 2147483647 w 4533"/>
              <a:gd name="T105" fmla="*/ 2147483647 h 1056"/>
              <a:gd name="T106" fmla="*/ 2147483647 w 4533"/>
              <a:gd name="T107" fmla="*/ 2147483647 h 10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533"/>
              <a:gd name="T163" fmla="*/ 0 h 1056"/>
              <a:gd name="T164" fmla="*/ 4533 w 4533"/>
              <a:gd name="T165" fmla="*/ 1056 h 10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533" h="1056">
                <a:moveTo>
                  <a:pt x="4530" y="1049"/>
                </a:moveTo>
                <a:lnTo>
                  <a:pt x="4532" y="234"/>
                </a:lnTo>
                <a:lnTo>
                  <a:pt x="4400" y="222"/>
                </a:lnTo>
                <a:lnTo>
                  <a:pt x="4250" y="215"/>
                </a:lnTo>
                <a:lnTo>
                  <a:pt x="4209" y="222"/>
                </a:lnTo>
                <a:lnTo>
                  <a:pt x="4103" y="204"/>
                </a:lnTo>
                <a:lnTo>
                  <a:pt x="4026" y="221"/>
                </a:lnTo>
                <a:lnTo>
                  <a:pt x="3989" y="183"/>
                </a:lnTo>
                <a:lnTo>
                  <a:pt x="3962" y="183"/>
                </a:lnTo>
                <a:lnTo>
                  <a:pt x="3926" y="168"/>
                </a:lnTo>
                <a:lnTo>
                  <a:pt x="3879" y="168"/>
                </a:lnTo>
                <a:lnTo>
                  <a:pt x="3864" y="146"/>
                </a:lnTo>
                <a:lnTo>
                  <a:pt x="3831" y="155"/>
                </a:lnTo>
                <a:lnTo>
                  <a:pt x="3815" y="132"/>
                </a:lnTo>
                <a:lnTo>
                  <a:pt x="3797" y="134"/>
                </a:lnTo>
                <a:lnTo>
                  <a:pt x="3782" y="146"/>
                </a:lnTo>
                <a:lnTo>
                  <a:pt x="3758" y="144"/>
                </a:lnTo>
                <a:lnTo>
                  <a:pt x="3735" y="141"/>
                </a:lnTo>
                <a:lnTo>
                  <a:pt x="3737" y="153"/>
                </a:lnTo>
                <a:lnTo>
                  <a:pt x="3683" y="153"/>
                </a:lnTo>
                <a:lnTo>
                  <a:pt x="3654" y="171"/>
                </a:lnTo>
                <a:lnTo>
                  <a:pt x="3635" y="167"/>
                </a:lnTo>
                <a:lnTo>
                  <a:pt x="3621" y="144"/>
                </a:lnTo>
                <a:lnTo>
                  <a:pt x="3600" y="158"/>
                </a:lnTo>
                <a:lnTo>
                  <a:pt x="3575" y="149"/>
                </a:lnTo>
                <a:lnTo>
                  <a:pt x="3516" y="143"/>
                </a:lnTo>
                <a:lnTo>
                  <a:pt x="3473" y="135"/>
                </a:lnTo>
                <a:lnTo>
                  <a:pt x="3452" y="117"/>
                </a:lnTo>
                <a:lnTo>
                  <a:pt x="3405" y="110"/>
                </a:lnTo>
                <a:lnTo>
                  <a:pt x="3380" y="119"/>
                </a:lnTo>
                <a:lnTo>
                  <a:pt x="3368" y="138"/>
                </a:lnTo>
                <a:lnTo>
                  <a:pt x="3306" y="155"/>
                </a:lnTo>
                <a:lnTo>
                  <a:pt x="3251" y="171"/>
                </a:lnTo>
                <a:lnTo>
                  <a:pt x="3255" y="189"/>
                </a:lnTo>
                <a:lnTo>
                  <a:pt x="3266" y="210"/>
                </a:lnTo>
                <a:lnTo>
                  <a:pt x="3261" y="228"/>
                </a:lnTo>
                <a:lnTo>
                  <a:pt x="3216" y="201"/>
                </a:lnTo>
                <a:lnTo>
                  <a:pt x="3168" y="192"/>
                </a:lnTo>
                <a:lnTo>
                  <a:pt x="3153" y="186"/>
                </a:lnTo>
                <a:lnTo>
                  <a:pt x="3114" y="198"/>
                </a:lnTo>
                <a:lnTo>
                  <a:pt x="3108" y="177"/>
                </a:lnTo>
                <a:lnTo>
                  <a:pt x="3101" y="191"/>
                </a:lnTo>
                <a:lnTo>
                  <a:pt x="3090" y="186"/>
                </a:lnTo>
                <a:lnTo>
                  <a:pt x="3074" y="200"/>
                </a:lnTo>
                <a:lnTo>
                  <a:pt x="3048" y="203"/>
                </a:lnTo>
                <a:lnTo>
                  <a:pt x="3011" y="189"/>
                </a:lnTo>
                <a:lnTo>
                  <a:pt x="2982" y="173"/>
                </a:lnTo>
                <a:lnTo>
                  <a:pt x="2961" y="176"/>
                </a:lnTo>
                <a:lnTo>
                  <a:pt x="2945" y="165"/>
                </a:lnTo>
                <a:lnTo>
                  <a:pt x="2933" y="180"/>
                </a:lnTo>
                <a:lnTo>
                  <a:pt x="2913" y="177"/>
                </a:lnTo>
                <a:lnTo>
                  <a:pt x="2898" y="170"/>
                </a:lnTo>
                <a:lnTo>
                  <a:pt x="2880" y="177"/>
                </a:lnTo>
                <a:lnTo>
                  <a:pt x="2871" y="173"/>
                </a:lnTo>
                <a:lnTo>
                  <a:pt x="2853" y="176"/>
                </a:lnTo>
                <a:lnTo>
                  <a:pt x="2841" y="168"/>
                </a:lnTo>
                <a:lnTo>
                  <a:pt x="2828" y="156"/>
                </a:lnTo>
                <a:lnTo>
                  <a:pt x="2808" y="165"/>
                </a:lnTo>
                <a:lnTo>
                  <a:pt x="2787" y="146"/>
                </a:lnTo>
                <a:lnTo>
                  <a:pt x="2775" y="131"/>
                </a:lnTo>
                <a:lnTo>
                  <a:pt x="2753" y="132"/>
                </a:lnTo>
                <a:lnTo>
                  <a:pt x="2742" y="153"/>
                </a:lnTo>
                <a:lnTo>
                  <a:pt x="2730" y="150"/>
                </a:lnTo>
                <a:lnTo>
                  <a:pt x="2711" y="137"/>
                </a:lnTo>
                <a:lnTo>
                  <a:pt x="2694" y="138"/>
                </a:lnTo>
                <a:lnTo>
                  <a:pt x="2667" y="128"/>
                </a:lnTo>
                <a:lnTo>
                  <a:pt x="2645" y="126"/>
                </a:lnTo>
                <a:lnTo>
                  <a:pt x="2618" y="116"/>
                </a:lnTo>
                <a:lnTo>
                  <a:pt x="2595" y="119"/>
                </a:lnTo>
                <a:lnTo>
                  <a:pt x="2562" y="126"/>
                </a:lnTo>
                <a:lnTo>
                  <a:pt x="2531" y="128"/>
                </a:lnTo>
                <a:lnTo>
                  <a:pt x="2507" y="129"/>
                </a:lnTo>
                <a:lnTo>
                  <a:pt x="2486" y="111"/>
                </a:lnTo>
                <a:lnTo>
                  <a:pt x="2450" y="111"/>
                </a:lnTo>
                <a:lnTo>
                  <a:pt x="2436" y="93"/>
                </a:lnTo>
                <a:lnTo>
                  <a:pt x="2421" y="75"/>
                </a:lnTo>
                <a:lnTo>
                  <a:pt x="2379" y="80"/>
                </a:lnTo>
                <a:lnTo>
                  <a:pt x="2366" y="92"/>
                </a:lnTo>
                <a:lnTo>
                  <a:pt x="2345" y="92"/>
                </a:lnTo>
                <a:lnTo>
                  <a:pt x="2339" y="74"/>
                </a:lnTo>
                <a:lnTo>
                  <a:pt x="2322" y="74"/>
                </a:lnTo>
                <a:lnTo>
                  <a:pt x="2271" y="30"/>
                </a:lnTo>
                <a:lnTo>
                  <a:pt x="2217" y="33"/>
                </a:lnTo>
                <a:lnTo>
                  <a:pt x="2231" y="38"/>
                </a:lnTo>
                <a:lnTo>
                  <a:pt x="2201" y="24"/>
                </a:lnTo>
                <a:lnTo>
                  <a:pt x="2184" y="32"/>
                </a:lnTo>
                <a:lnTo>
                  <a:pt x="2157" y="20"/>
                </a:lnTo>
                <a:lnTo>
                  <a:pt x="2139" y="15"/>
                </a:lnTo>
                <a:lnTo>
                  <a:pt x="2132" y="9"/>
                </a:lnTo>
                <a:lnTo>
                  <a:pt x="2111" y="26"/>
                </a:lnTo>
                <a:lnTo>
                  <a:pt x="2093" y="15"/>
                </a:lnTo>
                <a:lnTo>
                  <a:pt x="2075" y="26"/>
                </a:lnTo>
                <a:lnTo>
                  <a:pt x="2051" y="38"/>
                </a:lnTo>
                <a:lnTo>
                  <a:pt x="2019" y="42"/>
                </a:lnTo>
                <a:lnTo>
                  <a:pt x="1980" y="30"/>
                </a:lnTo>
                <a:lnTo>
                  <a:pt x="1941" y="18"/>
                </a:lnTo>
                <a:lnTo>
                  <a:pt x="1908" y="18"/>
                </a:lnTo>
                <a:lnTo>
                  <a:pt x="1871" y="29"/>
                </a:lnTo>
                <a:lnTo>
                  <a:pt x="1854" y="32"/>
                </a:lnTo>
                <a:lnTo>
                  <a:pt x="1838" y="60"/>
                </a:lnTo>
                <a:lnTo>
                  <a:pt x="1824" y="54"/>
                </a:lnTo>
                <a:lnTo>
                  <a:pt x="1826" y="24"/>
                </a:lnTo>
                <a:lnTo>
                  <a:pt x="1812" y="8"/>
                </a:lnTo>
                <a:lnTo>
                  <a:pt x="1776" y="0"/>
                </a:lnTo>
                <a:lnTo>
                  <a:pt x="1749" y="12"/>
                </a:lnTo>
                <a:lnTo>
                  <a:pt x="1554" y="21"/>
                </a:lnTo>
                <a:lnTo>
                  <a:pt x="1551" y="141"/>
                </a:lnTo>
                <a:lnTo>
                  <a:pt x="1529" y="125"/>
                </a:lnTo>
                <a:lnTo>
                  <a:pt x="1502" y="129"/>
                </a:lnTo>
                <a:lnTo>
                  <a:pt x="1488" y="126"/>
                </a:lnTo>
                <a:lnTo>
                  <a:pt x="1439" y="128"/>
                </a:lnTo>
                <a:lnTo>
                  <a:pt x="1416" y="132"/>
                </a:lnTo>
                <a:lnTo>
                  <a:pt x="1398" y="140"/>
                </a:lnTo>
                <a:lnTo>
                  <a:pt x="1377" y="138"/>
                </a:lnTo>
                <a:lnTo>
                  <a:pt x="1358" y="134"/>
                </a:lnTo>
                <a:lnTo>
                  <a:pt x="1277" y="129"/>
                </a:lnTo>
                <a:lnTo>
                  <a:pt x="1259" y="128"/>
                </a:lnTo>
                <a:lnTo>
                  <a:pt x="1245" y="147"/>
                </a:lnTo>
                <a:lnTo>
                  <a:pt x="1137" y="144"/>
                </a:lnTo>
                <a:lnTo>
                  <a:pt x="1127" y="140"/>
                </a:lnTo>
                <a:lnTo>
                  <a:pt x="1041" y="138"/>
                </a:lnTo>
                <a:lnTo>
                  <a:pt x="1029" y="231"/>
                </a:lnTo>
                <a:lnTo>
                  <a:pt x="1053" y="255"/>
                </a:lnTo>
                <a:lnTo>
                  <a:pt x="1050" y="411"/>
                </a:lnTo>
                <a:lnTo>
                  <a:pt x="959" y="407"/>
                </a:lnTo>
                <a:lnTo>
                  <a:pt x="959" y="209"/>
                </a:lnTo>
                <a:lnTo>
                  <a:pt x="890" y="209"/>
                </a:lnTo>
                <a:lnTo>
                  <a:pt x="890" y="86"/>
                </a:lnTo>
                <a:lnTo>
                  <a:pt x="858" y="74"/>
                </a:lnTo>
                <a:lnTo>
                  <a:pt x="846" y="86"/>
                </a:lnTo>
                <a:lnTo>
                  <a:pt x="818" y="68"/>
                </a:lnTo>
                <a:lnTo>
                  <a:pt x="837" y="50"/>
                </a:lnTo>
                <a:lnTo>
                  <a:pt x="813" y="60"/>
                </a:lnTo>
                <a:lnTo>
                  <a:pt x="794" y="35"/>
                </a:lnTo>
                <a:lnTo>
                  <a:pt x="804" y="68"/>
                </a:lnTo>
                <a:lnTo>
                  <a:pt x="786" y="75"/>
                </a:lnTo>
                <a:lnTo>
                  <a:pt x="773" y="39"/>
                </a:lnTo>
                <a:lnTo>
                  <a:pt x="776" y="72"/>
                </a:lnTo>
                <a:lnTo>
                  <a:pt x="788" y="89"/>
                </a:lnTo>
                <a:lnTo>
                  <a:pt x="771" y="105"/>
                </a:lnTo>
                <a:lnTo>
                  <a:pt x="776" y="164"/>
                </a:lnTo>
                <a:lnTo>
                  <a:pt x="749" y="164"/>
                </a:lnTo>
                <a:lnTo>
                  <a:pt x="720" y="156"/>
                </a:lnTo>
                <a:lnTo>
                  <a:pt x="719" y="111"/>
                </a:lnTo>
                <a:lnTo>
                  <a:pt x="663" y="143"/>
                </a:lnTo>
                <a:lnTo>
                  <a:pt x="636" y="170"/>
                </a:lnTo>
                <a:lnTo>
                  <a:pt x="638" y="200"/>
                </a:lnTo>
                <a:lnTo>
                  <a:pt x="641" y="210"/>
                </a:lnTo>
                <a:lnTo>
                  <a:pt x="707" y="207"/>
                </a:lnTo>
                <a:lnTo>
                  <a:pt x="728" y="189"/>
                </a:lnTo>
                <a:lnTo>
                  <a:pt x="750" y="185"/>
                </a:lnTo>
                <a:lnTo>
                  <a:pt x="788" y="218"/>
                </a:lnTo>
                <a:lnTo>
                  <a:pt x="774" y="234"/>
                </a:lnTo>
                <a:lnTo>
                  <a:pt x="788" y="248"/>
                </a:lnTo>
                <a:lnTo>
                  <a:pt x="792" y="416"/>
                </a:lnTo>
                <a:lnTo>
                  <a:pt x="623" y="348"/>
                </a:lnTo>
                <a:lnTo>
                  <a:pt x="623" y="447"/>
                </a:lnTo>
                <a:lnTo>
                  <a:pt x="659" y="501"/>
                </a:lnTo>
                <a:lnTo>
                  <a:pt x="662" y="482"/>
                </a:lnTo>
                <a:lnTo>
                  <a:pt x="692" y="504"/>
                </a:lnTo>
                <a:lnTo>
                  <a:pt x="674" y="510"/>
                </a:lnTo>
                <a:lnTo>
                  <a:pt x="708" y="542"/>
                </a:lnTo>
                <a:lnTo>
                  <a:pt x="723" y="527"/>
                </a:lnTo>
                <a:lnTo>
                  <a:pt x="722" y="549"/>
                </a:lnTo>
                <a:lnTo>
                  <a:pt x="914" y="719"/>
                </a:lnTo>
                <a:lnTo>
                  <a:pt x="960" y="746"/>
                </a:lnTo>
                <a:lnTo>
                  <a:pt x="969" y="728"/>
                </a:lnTo>
                <a:lnTo>
                  <a:pt x="956" y="714"/>
                </a:lnTo>
                <a:lnTo>
                  <a:pt x="963" y="701"/>
                </a:lnTo>
                <a:lnTo>
                  <a:pt x="1017" y="737"/>
                </a:lnTo>
                <a:lnTo>
                  <a:pt x="1014" y="750"/>
                </a:lnTo>
                <a:lnTo>
                  <a:pt x="1001" y="744"/>
                </a:lnTo>
                <a:lnTo>
                  <a:pt x="993" y="761"/>
                </a:lnTo>
                <a:lnTo>
                  <a:pt x="1130" y="816"/>
                </a:lnTo>
                <a:lnTo>
                  <a:pt x="1236" y="831"/>
                </a:lnTo>
                <a:lnTo>
                  <a:pt x="1604" y="875"/>
                </a:lnTo>
                <a:lnTo>
                  <a:pt x="1608" y="857"/>
                </a:lnTo>
                <a:lnTo>
                  <a:pt x="1632" y="879"/>
                </a:lnTo>
                <a:lnTo>
                  <a:pt x="1851" y="903"/>
                </a:lnTo>
                <a:lnTo>
                  <a:pt x="1872" y="930"/>
                </a:lnTo>
                <a:lnTo>
                  <a:pt x="1824" y="948"/>
                </a:lnTo>
                <a:lnTo>
                  <a:pt x="1776" y="932"/>
                </a:lnTo>
                <a:lnTo>
                  <a:pt x="1298" y="876"/>
                </a:lnTo>
                <a:lnTo>
                  <a:pt x="1163" y="863"/>
                </a:lnTo>
                <a:lnTo>
                  <a:pt x="1008" y="813"/>
                </a:lnTo>
                <a:lnTo>
                  <a:pt x="890" y="738"/>
                </a:lnTo>
                <a:lnTo>
                  <a:pt x="641" y="533"/>
                </a:lnTo>
                <a:lnTo>
                  <a:pt x="578" y="426"/>
                </a:lnTo>
                <a:lnTo>
                  <a:pt x="588" y="168"/>
                </a:lnTo>
                <a:lnTo>
                  <a:pt x="539" y="149"/>
                </a:lnTo>
                <a:lnTo>
                  <a:pt x="539" y="99"/>
                </a:lnTo>
                <a:lnTo>
                  <a:pt x="522" y="83"/>
                </a:lnTo>
                <a:lnTo>
                  <a:pt x="527" y="8"/>
                </a:lnTo>
                <a:lnTo>
                  <a:pt x="495" y="9"/>
                </a:lnTo>
                <a:lnTo>
                  <a:pt x="509" y="83"/>
                </a:lnTo>
                <a:lnTo>
                  <a:pt x="488" y="104"/>
                </a:lnTo>
                <a:lnTo>
                  <a:pt x="500" y="147"/>
                </a:lnTo>
                <a:lnTo>
                  <a:pt x="488" y="165"/>
                </a:lnTo>
                <a:lnTo>
                  <a:pt x="512" y="212"/>
                </a:lnTo>
                <a:lnTo>
                  <a:pt x="551" y="221"/>
                </a:lnTo>
                <a:lnTo>
                  <a:pt x="558" y="233"/>
                </a:lnTo>
                <a:lnTo>
                  <a:pt x="513" y="228"/>
                </a:lnTo>
                <a:lnTo>
                  <a:pt x="473" y="177"/>
                </a:lnTo>
                <a:lnTo>
                  <a:pt x="464" y="129"/>
                </a:lnTo>
                <a:lnTo>
                  <a:pt x="389" y="119"/>
                </a:lnTo>
                <a:lnTo>
                  <a:pt x="363" y="125"/>
                </a:lnTo>
                <a:lnTo>
                  <a:pt x="338" y="135"/>
                </a:lnTo>
                <a:lnTo>
                  <a:pt x="309" y="150"/>
                </a:lnTo>
                <a:lnTo>
                  <a:pt x="288" y="146"/>
                </a:lnTo>
                <a:lnTo>
                  <a:pt x="237" y="117"/>
                </a:lnTo>
                <a:lnTo>
                  <a:pt x="233" y="107"/>
                </a:lnTo>
                <a:lnTo>
                  <a:pt x="200" y="77"/>
                </a:lnTo>
                <a:lnTo>
                  <a:pt x="168" y="60"/>
                </a:lnTo>
                <a:lnTo>
                  <a:pt x="143" y="54"/>
                </a:lnTo>
                <a:lnTo>
                  <a:pt x="0" y="69"/>
                </a:lnTo>
                <a:lnTo>
                  <a:pt x="14" y="1056"/>
                </a:lnTo>
                <a:lnTo>
                  <a:pt x="4533" y="1050"/>
                </a:lnTo>
                <a:lnTo>
                  <a:pt x="4530" y="1049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2970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030048" y="2491159"/>
            <a:ext cx="284282" cy="515079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>
              <a:defRPr/>
            </a:pPr>
            <a:endParaRPr lang="en-US" sz="700" b="1" dirty="0" smtClean="0">
              <a:solidFill>
                <a:schemeClr val="accent2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en-US" sz="700" b="1" dirty="0" smtClean="0">
                <a:solidFill>
                  <a:schemeClr val="accent2">
                    <a:lumMod val="10000"/>
                  </a:schemeClr>
                </a:solidFill>
              </a:rPr>
              <a:t>P1</a:t>
            </a:r>
          </a:p>
          <a:p>
            <a:pPr algn="ctr">
              <a:defRPr/>
            </a:pPr>
            <a:endParaRPr lang="en-US" sz="7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4342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398561" y="2489540"/>
            <a:ext cx="284282" cy="51507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P2</a:t>
            </a:r>
            <a:endParaRPr lang="en-US" sz="700" b="1" dirty="0"/>
          </a:p>
        </p:txBody>
      </p:sp>
      <p:sp>
        <p:nvSpPr>
          <p:cNvPr id="14343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856571" y="2489539"/>
            <a:ext cx="561545" cy="217046"/>
          </a:xfrm>
          <a:prstGeom prst="rect">
            <a:avLst/>
          </a:prstGeom>
          <a:pattFill prst="ltUpDiag">
            <a:fgClr>
              <a:srgbClr val="99CC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 </a:t>
            </a:r>
            <a:r>
              <a:rPr lang="en-US" sz="700" b="1" dirty="0"/>
              <a:t>9</a:t>
            </a:r>
          </a:p>
        </p:txBody>
      </p:sp>
      <p:sp>
        <p:nvSpPr>
          <p:cNvPr id="14344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533935" y="2489539"/>
            <a:ext cx="561545" cy="217046"/>
          </a:xfrm>
          <a:prstGeom prst="rect">
            <a:avLst/>
          </a:prstGeom>
          <a:pattFill prst="ltUpDiag">
            <a:fgClr>
              <a:srgbClr val="99CC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10</a:t>
            </a:r>
            <a:endParaRPr lang="en-US" sz="700" b="1" dirty="0"/>
          </a:p>
        </p:txBody>
      </p:sp>
      <p:sp>
        <p:nvSpPr>
          <p:cNvPr id="14345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856571" y="2800530"/>
            <a:ext cx="561545" cy="217046"/>
          </a:xfrm>
          <a:prstGeom prst="rect">
            <a:avLst/>
          </a:prstGeom>
          <a:pattFill prst="ltUpDiag">
            <a:fgClr>
              <a:srgbClr val="99CC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7</a:t>
            </a:r>
            <a:endParaRPr lang="en-US" sz="700" b="1" dirty="0"/>
          </a:p>
        </p:txBody>
      </p:sp>
      <p:sp>
        <p:nvSpPr>
          <p:cNvPr id="14346" name="Rectangle 9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533935" y="2800530"/>
            <a:ext cx="561545" cy="217046"/>
          </a:xfrm>
          <a:prstGeom prst="rect">
            <a:avLst/>
          </a:prstGeom>
          <a:pattFill prst="ltUpDiag">
            <a:fgClr>
              <a:srgbClr val="99CC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 </a:t>
            </a:r>
            <a:r>
              <a:rPr lang="en-US" sz="700" b="1" dirty="0"/>
              <a:t>8</a:t>
            </a:r>
          </a:p>
        </p:txBody>
      </p:sp>
      <p:sp>
        <p:nvSpPr>
          <p:cNvPr id="14347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4856571" y="3105042"/>
            <a:ext cx="561545" cy="21704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P5</a:t>
            </a:r>
            <a:endParaRPr lang="en-US" sz="700" b="1" dirty="0"/>
          </a:p>
        </p:txBody>
      </p:sp>
      <p:sp>
        <p:nvSpPr>
          <p:cNvPr id="14348" name="Rectangle 11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533935" y="3105042"/>
            <a:ext cx="561545" cy="217046"/>
          </a:xfrm>
          <a:prstGeom prst="rect">
            <a:avLst/>
          </a:prstGeom>
          <a:pattFill prst="ltUpDiag">
            <a:fgClr>
              <a:srgbClr val="99CC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6</a:t>
            </a:r>
            <a:endParaRPr lang="en-US" sz="700" b="1" dirty="0"/>
          </a:p>
        </p:txBody>
      </p:sp>
      <p:sp>
        <p:nvSpPr>
          <p:cNvPr id="14349" name="Rectangle 12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4856571" y="3404694"/>
            <a:ext cx="561545" cy="21704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P3</a:t>
            </a:r>
            <a:endParaRPr lang="en-US" sz="700" b="1" dirty="0"/>
          </a:p>
        </p:txBody>
      </p:sp>
      <p:sp>
        <p:nvSpPr>
          <p:cNvPr id="14351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4030048" y="3106662"/>
            <a:ext cx="284282" cy="515079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/>
              <a:t>PMP</a:t>
            </a:r>
          </a:p>
        </p:txBody>
      </p:sp>
      <p:sp>
        <p:nvSpPr>
          <p:cNvPr id="14352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4398561" y="3106662"/>
            <a:ext cx="284282" cy="515079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/>
              <a:t>BMP</a:t>
            </a:r>
          </a:p>
        </p:txBody>
      </p:sp>
      <p:sp>
        <p:nvSpPr>
          <p:cNvPr id="14353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3589586" y="2491159"/>
            <a:ext cx="284282" cy="515079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346" tIns="46648" rIns="93296" bIns="46648" anchor="ctr"/>
          <a:lstStyle/>
          <a:p>
            <a:endParaRPr lang="fr-FR"/>
          </a:p>
        </p:txBody>
      </p:sp>
      <p:sp>
        <p:nvSpPr>
          <p:cNvPr id="14354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3673819" y="1849740"/>
            <a:ext cx="803711" cy="2866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346" tIns="46648" rIns="93296" bIns="46648" anchor="ctr"/>
          <a:lstStyle/>
          <a:p>
            <a:endParaRPr lang="fr-FR"/>
          </a:p>
        </p:txBody>
      </p:sp>
      <p:sp>
        <p:nvSpPr>
          <p:cNvPr id="14355" name="Freeform 18"/>
          <p:cNvSpPr>
            <a:spLocks/>
          </p:cNvSpPr>
          <p:nvPr>
            <p:custDataLst>
              <p:tags r:id="rId17"/>
            </p:custDataLst>
          </p:nvPr>
        </p:nvSpPr>
        <p:spPr bwMode="gray">
          <a:xfrm>
            <a:off x="3859829" y="2136436"/>
            <a:ext cx="47380" cy="267257"/>
          </a:xfrm>
          <a:custGeom>
            <a:avLst/>
            <a:gdLst>
              <a:gd name="T0" fmla="*/ 2147483647 w 22"/>
              <a:gd name="T1" fmla="*/ 2147483647 h 224"/>
              <a:gd name="T2" fmla="*/ 2147483647 w 22"/>
              <a:gd name="T3" fmla="*/ 2147483647 h 224"/>
              <a:gd name="T4" fmla="*/ 2147483647 w 22"/>
              <a:gd name="T5" fmla="*/ 2147483647 h 224"/>
              <a:gd name="T6" fmla="*/ 2147483647 w 22"/>
              <a:gd name="T7" fmla="*/ 2147483647 h 224"/>
              <a:gd name="T8" fmla="*/ 2147483647 w 22"/>
              <a:gd name="T9" fmla="*/ 2147483647 h 224"/>
              <a:gd name="T10" fmla="*/ 2147483647 w 22"/>
              <a:gd name="T11" fmla="*/ 2147483647 h 224"/>
              <a:gd name="T12" fmla="*/ 2147483647 w 22"/>
              <a:gd name="T13" fmla="*/ 2147483647 h 224"/>
              <a:gd name="T14" fmla="*/ 2147483647 w 22"/>
              <a:gd name="T15" fmla="*/ 2147483647 h 224"/>
              <a:gd name="T16" fmla="*/ 2147483647 w 22"/>
              <a:gd name="T17" fmla="*/ 2147483647 h 224"/>
              <a:gd name="T18" fmla="*/ 2147483647 w 22"/>
              <a:gd name="T19" fmla="*/ 2147483647 h 224"/>
              <a:gd name="T20" fmla="*/ 2147483647 w 22"/>
              <a:gd name="T21" fmla="*/ 2147483647 h 224"/>
              <a:gd name="T22" fmla="*/ 2147483647 w 22"/>
              <a:gd name="T23" fmla="*/ 2147483647 h 224"/>
              <a:gd name="T24" fmla="*/ 2147483647 w 22"/>
              <a:gd name="T25" fmla="*/ 2147483647 h 224"/>
              <a:gd name="T26" fmla="*/ 2147483647 w 22"/>
              <a:gd name="T27" fmla="*/ 0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"/>
              <a:gd name="T43" fmla="*/ 0 h 224"/>
              <a:gd name="T44" fmla="*/ 22 w 22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" h="224">
                <a:moveTo>
                  <a:pt x="11" y="224"/>
                </a:moveTo>
                <a:cubicBezTo>
                  <a:pt x="9" y="213"/>
                  <a:pt x="9" y="209"/>
                  <a:pt x="15" y="200"/>
                </a:cubicBezTo>
                <a:cubicBezTo>
                  <a:pt x="8" y="195"/>
                  <a:pt x="3" y="191"/>
                  <a:pt x="13" y="188"/>
                </a:cubicBezTo>
                <a:cubicBezTo>
                  <a:pt x="11" y="181"/>
                  <a:pt x="7" y="168"/>
                  <a:pt x="7" y="168"/>
                </a:cubicBezTo>
                <a:cubicBezTo>
                  <a:pt x="18" y="151"/>
                  <a:pt x="14" y="160"/>
                  <a:pt x="9" y="144"/>
                </a:cubicBezTo>
                <a:cubicBezTo>
                  <a:pt x="22" y="140"/>
                  <a:pt x="14" y="133"/>
                  <a:pt x="11" y="124"/>
                </a:cubicBezTo>
                <a:cubicBezTo>
                  <a:pt x="17" y="114"/>
                  <a:pt x="11" y="119"/>
                  <a:pt x="5" y="110"/>
                </a:cubicBezTo>
                <a:cubicBezTo>
                  <a:pt x="10" y="96"/>
                  <a:pt x="20" y="101"/>
                  <a:pt x="7" y="82"/>
                </a:cubicBezTo>
                <a:cubicBezTo>
                  <a:pt x="12" y="75"/>
                  <a:pt x="16" y="76"/>
                  <a:pt x="19" y="68"/>
                </a:cubicBezTo>
                <a:cubicBezTo>
                  <a:pt x="14" y="52"/>
                  <a:pt x="0" y="71"/>
                  <a:pt x="15" y="48"/>
                </a:cubicBezTo>
                <a:cubicBezTo>
                  <a:pt x="3" y="40"/>
                  <a:pt x="7" y="36"/>
                  <a:pt x="19" y="32"/>
                </a:cubicBezTo>
                <a:cubicBezTo>
                  <a:pt x="22" y="23"/>
                  <a:pt x="17" y="23"/>
                  <a:pt x="9" y="20"/>
                </a:cubicBezTo>
                <a:cubicBezTo>
                  <a:pt x="10" y="16"/>
                  <a:pt x="14" y="12"/>
                  <a:pt x="15" y="8"/>
                </a:cubicBezTo>
                <a:cubicBezTo>
                  <a:pt x="15" y="5"/>
                  <a:pt x="13" y="3"/>
                  <a:pt x="13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56" name="Rectangle 19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4763565" y="1370294"/>
            <a:ext cx="98270" cy="877902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fr-FR"/>
          </a:p>
        </p:txBody>
      </p:sp>
      <p:sp>
        <p:nvSpPr>
          <p:cNvPr id="14357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4480561" y="2103121"/>
            <a:ext cx="731520" cy="307052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346" tIns="46648" rIns="93296" bIns="46648" anchor="ctr"/>
          <a:lstStyle/>
          <a:p>
            <a:pPr algn="ctr"/>
            <a:r>
              <a:rPr lang="en-US" sz="700" b="1" dirty="0" smtClean="0">
                <a:solidFill>
                  <a:schemeClr val="bg1"/>
                </a:solidFill>
              </a:rPr>
              <a:t>Station</a:t>
            </a:r>
          </a:p>
          <a:p>
            <a:pPr algn="ctr"/>
            <a:r>
              <a:rPr lang="en-US" sz="700" b="1" dirty="0" smtClean="0">
                <a:solidFill>
                  <a:schemeClr val="bg1"/>
                </a:solidFill>
              </a:rPr>
              <a:t> </a:t>
            </a:r>
            <a:r>
              <a:rPr lang="en-US" sz="700" b="1" dirty="0" err="1" smtClean="0">
                <a:solidFill>
                  <a:schemeClr val="bg1"/>
                </a:solidFill>
              </a:rPr>
              <a:t>terminale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4358" name="Rectangle 21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3082440" y="5212330"/>
            <a:ext cx="701931" cy="432472"/>
          </a:xfrm>
          <a:prstGeom prst="rect">
            <a:avLst/>
          </a:prstGeom>
          <a:solidFill>
            <a:srgbClr val="CBD1A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59" name="Freeform 24"/>
          <p:cNvSpPr>
            <a:spLocks/>
          </p:cNvSpPr>
          <p:nvPr>
            <p:custDataLst>
              <p:tags r:id="rId21"/>
            </p:custDataLst>
          </p:nvPr>
        </p:nvSpPr>
        <p:spPr bwMode="gray">
          <a:xfrm>
            <a:off x="1692618" y="1674806"/>
            <a:ext cx="5464532" cy="3422522"/>
          </a:xfrm>
          <a:custGeom>
            <a:avLst/>
            <a:gdLst>
              <a:gd name="T0" fmla="*/ 2147483647 w 3038"/>
              <a:gd name="T1" fmla="*/ 0 h 2109"/>
              <a:gd name="T2" fmla="*/ 2147483647 w 3038"/>
              <a:gd name="T3" fmla="*/ 2147483647 h 2109"/>
              <a:gd name="T4" fmla="*/ 2147483647 w 3038"/>
              <a:gd name="T5" fmla="*/ 2147483647 h 2109"/>
              <a:gd name="T6" fmla="*/ 2147483647 w 3038"/>
              <a:gd name="T7" fmla="*/ 2147483647 h 2109"/>
              <a:gd name="T8" fmla="*/ 2147483647 w 3038"/>
              <a:gd name="T9" fmla="*/ 2147483647 h 2109"/>
              <a:gd name="T10" fmla="*/ 2147483647 w 3038"/>
              <a:gd name="T11" fmla="*/ 2147483647 h 2109"/>
              <a:gd name="T12" fmla="*/ 2147483647 w 3038"/>
              <a:gd name="T13" fmla="*/ 2147483647 h 2109"/>
              <a:gd name="T14" fmla="*/ 2147483647 w 3038"/>
              <a:gd name="T15" fmla="*/ 2147483647 h 2109"/>
              <a:gd name="T16" fmla="*/ 2147483647 w 3038"/>
              <a:gd name="T17" fmla="*/ 2147483647 h 2109"/>
              <a:gd name="T18" fmla="*/ 2147483647 w 3038"/>
              <a:gd name="T19" fmla="*/ 2147483647 h 2109"/>
              <a:gd name="T20" fmla="*/ 0 w 3038"/>
              <a:gd name="T21" fmla="*/ 2147483647 h 2109"/>
              <a:gd name="T22" fmla="*/ 2147483647 w 3038"/>
              <a:gd name="T23" fmla="*/ 2147483647 h 2109"/>
              <a:gd name="T24" fmla="*/ 2147483647 w 3038"/>
              <a:gd name="T25" fmla="*/ 2147483647 h 2109"/>
              <a:gd name="T26" fmla="*/ 2147483647 w 3038"/>
              <a:gd name="T27" fmla="*/ 2147483647 h 2109"/>
              <a:gd name="T28" fmla="*/ 2147483647 w 3038"/>
              <a:gd name="T29" fmla="*/ 2147483647 h 2109"/>
              <a:gd name="T30" fmla="*/ 2147483647 w 3038"/>
              <a:gd name="T31" fmla="*/ 2147483647 h 2109"/>
              <a:gd name="T32" fmla="*/ 2147483647 w 3038"/>
              <a:gd name="T33" fmla="*/ 2147483647 h 2109"/>
              <a:gd name="T34" fmla="*/ 2147483647 w 3038"/>
              <a:gd name="T35" fmla="*/ 2147483647 h 2109"/>
              <a:gd name="T36" fmla="*/ 2147483647 w 3038"/>
              <a:gd name="T37" fmla="*/ 2147483647 h 2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038"/>
              <a:gd name="T58" fmla="*/ 0 h 2109"/>
              <a:gd name="T59" fmla="*/ 3038 w 3038"/>
              <a:gd name="T60" fmla="*/ 2109 h 2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038" h="2109">
                <a:moveTo>
                  <a:pt x="2700" y="0"/>
                </a:moveTo>
                <a:lnTo>
                  <a:pt x="821" y="119"/>
                </a:lnTo>
                <a:lnTo>
                  <a:pt x="704" y="94"/>
                </a:lnTo>
                <a:lnTo>
                  <a:pt x="714" y="51"/>
                </a:lnTo>
                <a:lnTo>
                  <a:pt x="627" y="37"/>
                </a:lnTo>
                <a:lnTo>
                  <a:pt x="607" y="134"/>
                </a:lnTo>
                <a:lnTo>
                  <a:pt x="444" y="147"/>
                </a:lnTo>
                <a:lnTo>
                  <a:pt x="444" y="1730"/>
                </a:lnTo>
                <a:lnTo>
                  <a:pt x="291" y="1962"/>
                </a:lnTo>
                <a:lnTo>
                  <a:pt x="126" y="1965"/>
                </a:lnTo>
                <a:lnTo>
                  <a:pt x="0" y="2010"/>
                </a:lnTo>
                <a:lnTo>
                  <a:pt x="33" y="2058"/>
                </a:lnTo>
                <a:lnTo>
                  <a:pt x="3" y="2070"/>
                </a:lnTo>
                <a:lnTo>
                  <a:pt x="27" y="2109"/>
                </a:lnTo>
                <a:lnTo>
                  <a:pt x="222" y="2037"/>
                </a:lnTo>
                <a:lnTo>
                  <a:pt x="267" y="2025"/>
                </a:lnTo>
                <a:lnTo>
                  <a:pt x="1893" y="2010"/>
                </a:lnTo>
                <a:lnTo>
                  <a:pt x="2481" y="1755"/>
                </a:lnTo>
                <a:lnTo>
                  <a:pt x="3038" y="1276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60" name="Rectangle 25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5491819" y="2405313"/>
            <a:ext cx="658060" cy="1263401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fr-FR"/>
          </a:p>
        </p:txBody>
      </p:sp>
      <p:sp>
        <p:nvSpPr>
          <p:cNvPr id="14361" name="Rectangle 26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772339" y="2405313"/>
            <a:ext cx="715970" cy="1263401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fr-FR"/>
          </a:p>
        </p:txBody>
      </p:sp>
      <p:sp>
        <p:nvSpPr>
          <p:cNvPr id="14362" name="Rectangle 27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4342406" y="2405313"/>
            <a:ext cx="421159" cy="1263401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fr-FR"/>
          </a:p>
        </p:txBody>
      </p:sp>
      <p:sp>
        <p:nvSpPr>
          <p:cNvPr id="14363" name="Rectangle 28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4001971" y="2405313"/>
            <a:ext cx="336926" cy="1263401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fr-FR"/>
          </a:p>
        </p:txBody>
      </p:sp>
      <p:sp>
        <p:nvSpPr>
          <p:cNvPr id="14364" name="Freeform 29"/>
          <p:cNvSpPr>
            <a:spLocks/>
          </p:cNvSpPr>
          <p:nvPr>
            <p:custDataLst>
              <p:tags r:id="rId26"/>
            </p:custDataLst>
          </p:nvPr>
        </p:nvSpPr>
        <p:spPr bwMode="gray">
          <a:xfrm>
            <a:off x="3149123" y="2400452"/>
            <a:ext cx="837053" cy="626842"/>
          </a:xfrm>
          <a:custGeom>
            <a:avLst/>
            <a:gdLst>
              <a:gd name="T0" fmla="*/ 2147483647 w 435"/>
              <a:gd name="T1" fmla="*/ 0 h 387"/>
              <a:gd name="T2" fmla="*/ 0 w 435"/>
              <a:gd name="T3" fmla="*/ 0 h 387"/>
              <a:gd name="T4" fmla="*/ 0 w 435"/>
              <a:gd name="T5" fmla="*/ 2147483647 h 387"/>
              <a:gd name="T6" fmla="*/ 0 60000 65536"/>
              <a:gd name="T7" fmla="*/ 0 60000 65536"/>
              <a:gd name="T8" fmla="*/ 0 60000 65536"/>
              <a:gd name="T9" fmla="*/ 0 w 435"/>
              <a:gd name="T10" fmla="*/ 0 h 387"/>
              <a:gd name="T11" fmla="*/ 435 w 435"/>
              <a:gd name="T12" fmla="*/ 387 h 3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5" h="387">
                <a:moveTo>
                  <a:pt x="435" y="0"/>
                </a:moveTo>
                <a:lnTo>
                  <a:pt x="0" y="0"/>
                </a:lnTo>
                <a:lnTo>
                  <a:pt x="0" y="387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65" name="Line 30"/>
          <p:cNvSpPr>
            <a:spLocks noChangeShapeType="1"/>
          </p:cNvSpPr>
          <p:nvPr>
            <p:custDataLst>
              <p:tags r:id="rId27"/>
            </p:custDataLst>
          </p:nvPr>
        </p:nvSpPr>
        <p:spPr bwMode="gray">
          <a:xfrm>
            <a:off x="3135085" y="2755176"/>
            <a:ext cx="447482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66" name="Freeform 31"/>
          <p:cNvSpPr>
            <a:spLocks/>
          </p:cNvSpPr>
          <p:nvPr>
            <p:custDataLst>
              <p:tags r:id="rId28"/>
            </p:custDataLst>
          </p:nvPr>
        </p:nvSpPr>
        <p:spPr bwMode="gray">
          <a:xfrm>
            <a:off x="3870358" y="4038015"/>
            <a:ext cx="2174231" cy="495642"/>
          </a:xfrm>
          <a:custGeom>
            <a:avLst/>
            <a:gdLst>
              <a:gd name="T0" fmla="*/ 0 w 1155"/>
              <a:gd name="T1" fmla="*/ 0 h 306"/>
              <a:gd name="T2" fmla="*/ 2147483647 w 1155"/>
              <a:gd name="T3" fmla="*/ 0 h 306"/>
              <a:gd name="T4" fmla="*/ 2147483647 w 1155"/>
              <a:gd name="T5" fmla="*/ 2147483647 h 306"/>
              <a:gd name="T6" fmla="*/ 2147483647 w 1155"/>
              <a:gd name="T7" fmla="*/ 2147483647 h 306"/>
              <a:gd name="T8" fmla="*/ 2147483647 w 1155"/>
              <a:gd name="T9" fmla="*/ 2147483647 h 306"/>
              <a:gd name="T10" fmla="*/ 2147483647 w 1155"/>
              <a:gd name="T11" fmla="*/ 2147483647 h 306"/>
              <a:gd name="T12" fmla="*/ 2147483647 w 1155"/>
              <a:gd name="T13" fmla="*/ 2147483647 h 306"/>
              <a:gd name="T14" fmla="*/ 2147483647 w 1155"/>
              <a:gd name="T15" fmla="*/ 2147483647 h 306"/>
              <a:gd name="T16" fmla="*/ 2147483647 w 1155"/>
              <a:gd name="T17" fmla="*/ 2147483647 h 3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55"/>
              <a:gd name="T28" fmla="*/ 0 h 306"/>
              <a:gd name="T29" fmla="*/ 1155 w 1155"/>
              <a:gd name="T30" fmla="*/ 306 h 3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55" h="306">
                <a:moveTo>
                  <a:pt x="0" y="0"/>
                </a:moveTo>
                <a:lnTo>
                  <a:pt x="267" y="0"/>
                </a:lnTo>
                <a:lnTo>
                  <a:pt x="312" y="6"/>
                </a:lnTo>
                <a:lnTo>
                  <a:pt x="378" y="27"/>
                </a:lnTo>
                <a:lnTo>
                  <a:pt x="903" y="255"/>
                </a:lnTo>
                <a:lnTo>
                  <a:pt x="1014" y="297"/>
                </a:lnTo>
                <a:lnTo>
                  <a:pt x="1080" y="303"/>
                </a:lnTo>
                <a:lnTo>
                  <a:pt x="1125" y="306"/>
                </a:lnTo>
                <a:lnTo>
                  <a:pt x="1155" y="303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67" name="Line 32"/>
          <p:cNvSpPr>
            <a:spLocks noChangeShapeType="1"/>
          </p:cNvSpPr>
          <p:nvPr>
            <p:custDataLst>
              <p:tags r:id="rId29"/>
            </p:custDataLst>
          </p:nvPr>
        </p:nvSpPr>
        <p:spPr bwMode="gray">
          <a:xfrm>
            <a:off x="4333632" y="3673573"/>
            <a:ext cx="0" cy="359583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68" name="Line 33"/>
          <p:cNvSpPr>
            <a:spLocks noChangeShapeType="1"/>
          </p:cNvSpPr>
          <p:nvPr>
            <p:custDataLst>
              <p:tags r:id="rId30"/>
            </p:custDataLst>
          </p:nvPr>
        </p:nvSpPr>
        <p:spPr bwMode="gray">
          <a:xfrm>
            <a:off x="4772339" y="3673572"/>
            <a:ext cx="0" cy="50536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69" name="Line 34"/>
          <p:cNvSpPr>
            <a:spLocks noChangeShapeType="1"/>
          </p:cNvSpPr>
          <p:nvPr>
            <p:custDataLst>
              <p:tags r:id="rId31"/>
            </p:custDataLst>
          </p:nvPr>
        </p:nvSpPr>
        <p:spPr bwMode="gray">
          <a:xfrm>
            <a:off x="4317838" y="4042875"/>
            <a:ext cx="0" cy="41303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0" name="Line 35"/>
          <p:cNvSpPr>
            <a:spLocks noChangeShapeType="1"/>
          </p:cNvSpPr>
          <p:nvPr>
            <p:custDataLst>
              <p:tags r:id="rId32"/>
            </p:custDataLst>
          </p:nvPr>
        </p:nvSpPr>
        <p:spPr bwMode="gray">
          <a:xfrm>
            <a:off x="4128317" y="4455909"/>
            <a:ext cx="184258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1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gray">
          <a:xfrm>
            <a:off x="4123053" y="4621123"/>
            <a:ext cx="15267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2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gray">
          <a:xfrm>
            <a:off x="4123053" y="4805774"/>
            <a:ext cx="15267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3" name="Line 38"/>
          <p:cNvSpPr>
            <a:spLocks noChangeShapeType="1"/>
          </p:cNvSpPr>
          <p:nvPr>
            <p:custDataLst>
              <p:tags r:id="rId35"/>
            </p:custDataLst>
          </p:nvPr>
        </p:nvSpPr>
        <p:spPr bwMode="gray">
          <a:xfrm>
            <a:off x="4123053" y="4873803"/>
            <a:ext cx="15267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4" name="Freeform 39"/>
          <p:cNvSpPr>
            <a:spLocks/>
          </p:cNvSpPr>
          <p:nvPr>
            <p:custDataLst>
              <p:tags r:id="rId36"/>
            </p:custDataLst>
          </p:nvPr>
        </p:nvSpPr>
        <p:spPr bwMode="gray">
          <a:xfrm>
            <a:off x="4254665" y="4455908"/>
            <a:ext cx="68439" cy="408176"/>
          </a:xfrm>
          <a:custGeom>
            <a:avLst/>
            <a:gdLst>
              <a:gd name="T0" fmla="*/ 2147483647 w 39"/>
              <a:gd name="T1" fmla="*/ 0 h 252"/>
              <a:gd name="T2" fmla="*/ 2147483647 w 39"/>
              <a:gd name="T3" fmla="*/ 2147483647 h 252"/>
              <a:gd name="T4" fmla="*/ 0 w 39"/>
              <a:gd name="T5" fmla="*/ 2147483647 h 252"/>
              <a:gd name="T6" fmla="*/ 0 w 39"/>
              <a:gd name="T7" fmla="*/ 2147483647 h 252"/>
              <a:gd name="T8" fmla="*/ 0 60000 65536"/>
              <a:gd name="T9" fmla="*/ 0 60000 65536"/>
              <a:gd name="T10" fmla="*/ 0 60000 65536"/>
              <a:gd name="T11" fmla="*/ 0 60000 65536"/>
              <a:gd name="T12" fmla="*/ 0 w 39"/>
              <a:gd name="T13" fmla="*/ 0 h 252"/>
              <a:gd name="T14" fmla="*/ 39 w 39"/>
              <a:gd name="T15" fmla="*/ 252 h 2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" h="252">
                <a:moveTo>
                  <a:pt x="36" y="0"/>
                </a:moveTo>
                <a:lnTo>
                  <a:pt x="39" y="33"/>
                </a:lnTo>
                <a:lnTo>
                  <a:pt x="0" y="33"/>
                </a:lnTo>
                <a:lnTo>
                  <a:pt x="0" y="252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5" name="Freeform 40"/>
          <p:cNvSpPr>
            <a:spLocks/>
          </p:cNvSpPr>
          <p:nvPr>
            <p:custDataLst>
              <p:tags r:id="rId37"/>
            </p:custDataLst>
          </p:nvPr>
        </p:nvSpPr>
        <p:spPr bwMode="gray">
          <a:xfrm>
            <a:off x="2175197" y="3391736"/>
            <a:ext cx="873904" cy="1739606"/>
          </a:xfrm>
          <a:custGeom>
            <a:avLst/>
            <a:gdLst>
              <a:gd name="T0" fmla="*/ 2147483647 w 498"/>
              <a:gd name="T1" fmla="*/ 0 h 886"/>
              <a:gd name="T2" fmla="*/ 2147483647 w 498"/>
              <a:gd name="T3" fmla="*/ 2147483647 h 886"/>
              <a:gd name="T4" fmla="*/ 2147483647 w 498"/>
              <a:gd name="T5" fmla="*/ 2147483647 h 886"/>
              <a:gd name="T6" fmla="*/ 2147483647 w 498"/>
              <a:gd name="T7" fmla="*/ 2147483647 h 886"/>
              <a:gd name="T8" fmla="*/ 0 w 498"/>
              <a:gd name="T9" fmla="*/ 2147483647 h 8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8"/>
              <a:gd name="T16" fmla="*/ 0 h 886"/>
              <a:gd name="T17" fmla="*/ 498 w 498"/>
              <a:gd name="T18" fmla="*/ 886 h 8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8" h="886">
                <a:moveTo>
                  <a:pt x="402" y="0"/>
                </a:moveTo>
                <a:lnTo>
                  <a:pt x="414" y="39"/>
                </a:lnTo>
                <a:lnTo>
                  <a:pt x="437" y="58"/>
                </a:lnTo>
                <a:lnTo>
                  <a:pt x="498" y="127"/>
                </a:lnTo>
                <a:lnTo>
                  <a:pt x="0" y="886"/>
                </a:lnTo>
              </a:path>
            </a:pathLst>
          </a:custGeom>
          <a:noFill/>
          <a:ln w="9525">
            <a:solidFill>
              <a:srgbClr val="0066FF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6" name="Rectangle 41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3350929" y="3699487"/>
            <a:ext cx="356229" cy="43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dirty="0" err="1">
                <a:solidFill>
                  <a:schemeClr val="bg1"/>
                </a:solidFill>
              </a:rPr>
              <a:t>Maroc</a:t>
            </a:r>
            <a:r>
              <a:rPr lang="en-US" sz="700" dirty="0">
                <a:solidFill>
                  <a:schemeClr val="bg1"/>
                </a:solidFill>
              </a:rPr>
              <a:t> Phosphate III &amp; IV</a:t>
            </a:r>
          </a:p>
        </p:txBody>
      </p:sp>
      <p:sp>
        <p:nvSpPr>
          <p:cNvPr id="14377" name="Line 42"/>
          <p:cNvSpPr>
            <a:spLocks noChangeShapeType="1"/>
          </p:cNvSpPr>
          <p:nvPr>
            <p:custDataLst>
              <p:tags r:id="rId39"/>
            </p:custDataLst>
          </p:nvPr>
        </p:nvSpPr>
        <p:spPr bwMode="gray">
          <a:xfrm>
            <a:off x="7771338" y="4776618"/>
            <a:ext cx="14214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78" name="Rectangle 43"/>
          <p:cNvSpPr>
            <a:spLocks noChangeArrowheads="1"/>
          </p:cNvSpPr>
          <p:nvPr>
            <p:custDataLst>
              <p:tags r:id="rId40"/>
            </p:custDataLst>
          </p:nvPr>
        </p:nvSpPr>
        <p:spPr bwMode="gray">
          <a:xfrm>
            <a:off x="7946823" y="4736126"/>
            <a:ext cx="896717" cy="1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JPH BORDER</a:t>
            </a:r>
          </a:p>
        </p:txBody>
      </p:sp>
      <p:sp>
        <p:nvSpPr>
          <p:cNvPr id="14379" name="Freeform 44"/>
          <p:cNvSpPr>
            <a:spLocks/>
          </p:cNvSpPr>
          <p:nvPr>
            <p:custDataLst>
              <p:tags r:id="rId41"/>
            </p:custDataLst>
          </p:nvPr>
        </p:nvSpPr>
        <p:spPr bwMode="gray">
          <a:xfrm>
            <a:off x="1880385" y="5048735"/>
            <a:ext cx="7191282" cy="199228"/>
          </a:xfrm>
          <a:custGeom>
            <a:avLst/>
            <a:gdLst>
              <a:gd name="T0" fmla="*/ 2147483647 w 4098"/>
              <a:gd name="T1" fmla="*/ 2147483647 h 123"/>
              <a:gd name="T2" fmla="*/ 2147483647 w 4098"/>
              <a:gd name="T3" fmla="*/ 2147483647 h 123"/>
              <a:gd name="T4" fmla="*/ 2147483647 w 4098"/>
              <a:gd name="T5" fmla="*/ 2147483647 h 123"/>
              <a:gd name="T6" fmla="*/ 2147483647 w 4098"/>
              <a:gd name="T7" fmla="*/ 2147483647 h 123"/>
              <a:gd name="T8" fmla="*/ 2147483647 w 4098"/>
              <a:gd name="T9" fmla="*/ 2147483647 h 123"/>
              <a:gd name="T10" fmla="*/ 2147483647 w 4098"/>
              <a:gd name="T11" fmla="*/ 2147483647 h 123"/>
              <a:gd name="T12" fmla="*/ 2147483647 w 4098"/>
              <a:gd name="T13" fmla="*/ 2147483647 h 123"/>
              <a:gd name="T14" fmla="*/ 2147483647 w 4098"/>
              <a:gd name="T15" fmla="*/ 2147483647 h 123"/>
              <a:gd name="T16" fmla="*/ 2147483647 w 4098"/>
              <a:gd name="T17" fmla="*/ 2147483647 h 123"/>
              <a:gd name="T18" fmla="*/ 2147483647 w 4098"/>
              <a:gd name="T19" fmla="*/ 2147483647 h 123"/>
              <a:gd name="T20" fmla="*/ 2147483647 w 4098"/>
              <a:gd name="T21" fmla="*/ 2147483647 h 123"/>
              <a:gd name="T22" fmla="*/ 2147483647 w 4098"/>
              <a:gd name="T23" fmla="*/ 2147483647 h 123"/>
              <a:gd name="T24" fmla="*/ 2147483647 w 4098"/>
              <a:gd name="T25" fmla="*/ 0 h 123"/>
              <a:gd name="T26" fmla="*/ 2147483647 w 4098"/>
              <a:gd name="T27" fmla="*/ 2147483647 h 123"/>
              <a:gd name="T28" fmla="*/ 2147483647 w 4098"/>
              <a:gd name="T29" fmla="*/ 2147483647 h 123"/>
              <a:gd name="T30" fmla="*/ 2147483647 w 4098"/>
              <a:gd name="T31" fmla="*/ 2147483647 h 123"/>
              <a:gd name="T32" fmla="*/ 2147483647 w 4098"/>
              <a:gd name="T33" fmla="*/ 2147483647 h 123"/>
              <a:gd name="T34" fmla="*/ 2147483647 w 4098"/>
              <a:gd name="T35" fmla="*/ 2147483647 h 123"/>
              <a:gd name="T36" fmla="*/ 2147483647 w 4098"/>
              <a:gd name="T37" fmla="*/ 2147483647 h 123"/>
              <a:gd name="T38" fmla="*/ 2147483647 w 4098"/>
              <a:gd name="T39" fmla="*/ 2147483647 h 123"/>
              <a:gd name="T40" fmla="*/ 2147483647 w 4098"/>
              <a:gd name="T41" fmla="*/ 2147483647 h 123"/>
              <a:gd name="T42" fmla="*/ 0 w 4098"/>
              <a:gd name="T43" fmla="*/ 2147483647 h 123"/>
              <a:gd name="T44" fmla="*/ 2147483647 w 4098"/>
              <a:gd name="T45" fmla="*/ 2147483647 h 123"/>
              <a:gd name="T46" fmla="*/ 2147483647 w 4098"/>
              <a:gd name="T47" fmla="*/ 2147483647 h 123"/>
              <a:gd name="T48" fmla="*/ 2147483647 w 4098"/>
              <a:gd name="T49" fmla="*/ 2147483647 h 123"/>
              <a:gd name="T50" fmla="*/ 2147483647 w 4098"/>
              <a:gd name="T51" fmla="*/ 2147483647 h 123"/>
              <a:gd name="T52" fmla="*/ 2147483647 w 4098"/>
              <a:gd name="T53" fmla="*/ 2147483647 h 123"/>
              <a:gd name="T54" fmla="*/ 2147483647 w 4098"/>
              <a:gd name="T55" fmla="*/ 2147483647 h 123"/>
              <a:gd name="T56" fmla="*/ 2147483647 w 4098"/>
              <a:gd name="T57" fmla="*/ 2147483647 h 123"/>
              <a:gd name="T58" fmla="*/ 2147483647 w 4098"/>
              <a:gd name="T59" fmla="*/ 2147483647 h 123"/>
              <a:gd name="T60" fmla="*/ 2147483647 w 4098"/>
              <a:gd name="T61" fmla="*/ 2147483647 h 123"/>
              <a:gd name="T62" fmla="*/ 2147483647 w 4098"/>
              <a:gd name="T63" fmla="*/ 2147483647 h 123"/>
              <a:gd name="T64" fmla="*/ 2147483647 w 4098"/>
              <a:gd name="T65" fmla="*/ 2147483647 h 123"/>
              <a:gd name="T66" fmla="*/ 2147483647 w 4098"/>
              <a:gd name="T67" fmla="*/ 2147483647 h 123"/>
              <a:gd name="T68" fmla="*/ 2147483647 w 4098"/>
              <a:gd name="T69" fmla="*/ 2147483647 h 123"/>
              <a:gd name="T70" fmla="*/ 2147483647 w 4098"/>
              <a:gd name="T71" fmla="*/ 2147483647 h 123"/>
              <a:gd name="T72" fmla="*/ 2147483647 w 4098"/>
              <a:gd name="T73" fmla="*/ 2147483647 h 123"/>
              <a:gd name="T74" fmla="*/ 2147483647 w 4098"/>
              <a:gd name="T75" fmla="*/ 2147483647 h 123"/>
              <a:gd name="T76" fmla="*/ 2147483647 w 4098"/>
              <a:gd name="T77" fmla="*/ 2147483647 h 12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098"/>
              <a:gd name="T118" fmla="*/ 0 h 123"/>
              <a:gd name="T119" fmla="*/ 4098 w 4098"/>
              <a:gd name="T120" fmla="*/ 123 h 12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098" h="123">
                <a:moveTo>
                  <a:pt x="4098" y="36"/>
                </a:moveTo>
                <a:lnTo>
                  <a:pt x="3159" y="36"/>
                </a:lnTo>
                <a:lnTo>
                  <a:pt x="2865" y="12"/>
                </a:lnTo>
                <a:lnTo>
                  <a:pt x="2736" y="12"/>
                </a:lnTo>
                <a:lnTo>
                  <a:pt x="2607" y="18"/>
                </a:lnTo>
                <a:lnTo>
                  <a:pt x="2397" y="45"/>
                </a:lnTo>
                <a:lnTo>
                  <a:pt x="2295" y="69"/>
                </a:lnTo>
                <a:lnTo>
                  <a:pt x="2217" y="90"/>
                </a:lnTo>
                <a:lnTo>
                  <a:pt x="2100" y="111"/>
                </a:lnTo>
                <a:lnTo>
                  <a:pt x="1923" y="87"/>
                </a:lnTo>
                <a:lnTo>
                  <a:pt x="1794" y="63"/>
                </a:lnTo>
                <a:lnTo>
                  <a:pt x="1584" y="27"/>
                </a:lnTo>
                <a:lnTo>
                  <a:pt x="1341" y="0"/>
                </a:lnTo>
                <a:lnTo>
                  <a:pt x="951" y="33"/>
                </a:lnTo>
                <a:lnTo>
                  <a:pt x="765" y="42"/>
                </a:lnTo>
                <a:lnTo>
                  <a:pt x="678" y="60"/>
                </a:lnTo>
                <a:lnTo>
                  <a:pt x="555" y="60"/>
                </a:lnTo>
                <a:lnTo>
                  <a:pt x="426" y="99"/>
                </a:lnTo>
                <a:lnTo>
                  <a:pt x="321" y="54"/>
                </a:lnTo>
                <a:lnTo>
                  <a:pt x="159" y="57"/>
                </a:lnTo>
                <a:lnTo>
                  <a:pt x="117" y="27"/>
                </a:lnTo>
                <a:lnTo>
                  <a:pt x="0" y="39"/>
                </a:lnTo>
                <a:lnTo>
                  <a:pt x="87" y="36"/>
                </a:lnTo>
                <a:lnTo>
                  <a:pt x="123" y="45"/>
                </a:lnTo>
                <a:lnTo>
                  <a:pt x="333" y="66"/>
                </a:lnTo>
                <a:lnTo>
                  <a:pt x="438" y="105"/>
                </a:lnTo>
                <a:lnTo>
                  <a:pt x="564" y="69"/>
                </a:lnTo>
                <a:lnTo>
                  <a:pt x="690" y="72"/>
                </a:lnTo>
                <a:lnTo>
                  <a:pt x="777" y="54"/>
                </a:lnTo>
                <a:lnTo>
                  <a:pt x="1353" y="12"/>
                </a:lnTo>
                <a:lnTo>
                  <a:pt x="1788" y="54"/>
                </a:lnTo>
                <a:lnTo>
                  <a:pt x="1929" y="96"/>
                </a:lnTo>
                <a:lnTo>
                  <a:pt x="2103" y="123"/>
                </a:lnTo>
                <a:lnTo>
                  <a:pt x="2370" y="66"/>
                </a:lnTo>
                <a:lnTo>
                  <a:pt x="2460" y="51"/>
                </a:lnTo>
                <a:lnTo>
                  <a:pt x="2727" y="21"/>
                </a:lnTo>
                <a:lnTo>
                  <a:pt x="2928" y="21"/>
                </a:lnTo>
                <a:lnTo>
                  <a:pt x="3144" y="45"/>
                </a:lnTo>
                <a:lnTo>
                  <a:pt x="4098" y="36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0" name="Line 45"/>
          <p:cNvSpPr>
            <a:spLocks noChangeShapeType="1"/>
          </p:cNvSpPr>
          <p:nvPr>
            <p:custDataLst>
              <p:tags r:id="rId42"/>
            </p:custDataLst>
          </p:nvPr>
        </p:nvSpPr>
        <p:spPr bwMode="gray">
          <a:xfrm flipH="1">
            <a:off x="4175699" y="5087611"/>
            <a:ext cx="52645" cy="46162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1" name="Freeform 46"/>
          <p:cNvSpPr>
            <a:spLocks/>
          </p:cNvSpPr>
          <p:nvPr>
            <p:custDataLst>
              <p:tags r:id="rId43"/>
            </p:custDataLst>
          </p:nvPr>
        </p:nvSpPr>
        <p:spPr bwMode="gray">
          <a:xfrm>
            <a:off x="3854564" y="5102186"/>
            <a:ext cx="36852" cy="461628"/>
          </a:xfrm>
          <a:custGeom>
            <a:avLst/>
            <a:gdLst>
              <a:gd name="T0" fmla="*/ 2147483647 w 21"/>
              <a:gd name="T1" fmla="*/ 0 h 285"/>
              <a:gd name="T2" fmla="*/ 2147483647 w 21"/>
              <a:gd name="T3" fmla="*/ 2147483647 h 285"/>
              <a:gd name="T4" fmla="*/ 2147483647 w 21"/>
              <a:gd name="T5" fmla="*/ 2147483647 h 285"/>
              <a:gd name="T6" fmla="*/ 2147483647 w 21"/>
              <a:gd name="T7" fmla="*/ 2147483647 h 285"/>
              <a:gd name="T8" fmla="*/ 0 w 21"/>
              <a:gd name="T9" fmla="*/ 2147483647 h 285"/>
              <a:gd name="T10" fmla="*/ 0 w 21"/>
              <a:gd name="T11" fmla="*/ 2147483647 h 2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"/>
              <a:gd name="T19" fmla="*/ 0 h 285"/>
              <a:gd name="T20" fmla="*/ 21 w 21"/>
              <a:gd name="T21" fmla="*/ 285 h 2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" h="285">
                <a:moveTo>
                  <a:pt x="15" y="0"/>
                </a:moveTo>
                <a:lnTo>
                  <a:pt x="21" y="147"/>
                </a:lnTo>
                <a:lnTo>
                  <a:pt x="11" y="168"/>
                </a:lnTo>
                <a:lnTo>
                  <a:pt x="18" y="243"/>
                </a:lnTo>
                <a:lnTo>
                  <a:pt x="0" y="261"/>
                </a:lnTo>
                <a:lnTo>
                  <a:pt x="0" y="285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2" name="Freeform 47"/>
          <p:cNvSpPr>
            <a:spLocks/>
          </p:cNvSpPr>
          <p:nvPr>
            <p:custDataLst>
              <p:tags r:id="rId44"/>
            </p:custDataLst>
          </p:nvPr>
        </p:nvSpPr>
        <p:spPr bwMode="gray">
          <a:xfrm>
            <a:off x="3886151" y="5374304"/>
            <a:ext cx="315869" cy="61550"/>
          </a:xfrm>
          <a:custGeom>
            <a:avLst/>
            <a:gdLst>
              <a:gd name="T0" fmla="*/ 0 w 180"/>
              <a:gd name="T1" fmla="*/ 2147483647 h 38"/>
              <a:gd name="T2" fmla="*/ 2147483647 w 180"/>
              <a:gd name="T3" fmla="*/ 2147483647 h 38"/>
              <a:gd name="T4" fmla="*/ 2147483647 w 180"/>
              <a:gd name="T5" fmla="*/ 0 h 38"/>
              <a:gd name="T6" fmla="*/ 2147483647 w 180"/>
              <a:gd name="T7" fmla="*/ 0 h 38"/>
              <a:gd name="T8" fmla="*/ 0 60000 65536"/>
              <a:gd name="T9" fmla="*/ 0 60000 65536"/>
              <a:gd name="T10" fmla="*/ 0 60000 65536"/>
              <a:gd name="T11" fmla="*/ 0 60000 65536"/>
              <a:gd name="T12" fmla="*/ 0 w 180"/>
              <a:gd name="T13" fmla="*/ 0 h 38"/>
              <a:gd name="T14" fmla="*/ 180 w 180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0" h="38">
                <a:moveTo>
                  <a:pt x="0" y="38"/>
                </a:moveTo>
                <a:lnTo>
                  <a:pt x="84" y="24"/>
                </a:lnTo>
                <a:lnTo>
                  <a:pt x="89" y="0"/>
                </a:lnTo>
                <a:lnTo>
                  <a:pt x="180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3" name="Line 48"/>
          <p:cNvSpPr>
            <a:spLocks noChangeShapeType="1"/>
          </p:cNvSpPr>
          <p:nvPr>
            <p:custDataLst>
              <p:tags r:id="rId45"/>
            </p:custDataLst>
          </p:nvPr>
        </p:nvSpPr>
        <p:spPr bwMode="gray">
          <a:xfrm>
            <a:off x="3621173" y="5359727"/>
            <a:ext cx="252695" cy="194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4" name="Freeform 49"/>
          <p:cNvSpPr>
            <a:spLocks/>
          </p:cNvSpPr>
          <p:nvPr>
            <p:custDataLst>
              <p:tags r:id="rId46"/>
            </p:custDataLst>
          </p:nvPr>
        </p:nvSpPr>
        <p:spPr bwMode="gray">
          <a:xfrm>
            <a:off x="3570284" y="5563816"/>
            <a:ext cx="279018" cy="197609"/>
          </a:xfrm>
          <a:custGeom>
            <a:avLst/>
            <a:gdLst>
              <a:gd name="T0" fmla="*/ 2147483647 w 159"/>
              <a:gd name="T1" fmla="*/ 2147483647 h 122"/>
              <a:gd name="T2" fmla="*/ 0 w 159"/>
              <a:gd name="T3" fmla="*/ 2147483647 h 122"/>
              <a:gd name="T4" fmla="*/ 2147483647 w 159"/>
              <a:gd name="T5" fmla="*/ 2147483647 h 122"/>
              <a:gd name="T6" fmla="*/ 2147483647 w 159"/>
              <a:gd name="T7" fmla="*/ 0 h 122"/>
              <a:gd name="T8" fmla="*/ 2147483647 w 159"/>
              <a:gd name="T9" fmla="*/ 2147483647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"/>
              <a:gd name="T16" fmla="*/ 0 h 122"/>
              <a:gd name="T17" fmla="*/ 159 w 159"/>
              <a:gd name="T18" fmla="*/ 122 h 1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" h="122">
                <a:moveTo>
                  <a:pt x="2" y="54"/>
                </a:moveTo>
                <a:lnTo>
                  <a:pt x="0" y="80"/>
                </a:lnTo>
                <a:lnTo>
                  <a:pt x="159" y="78"/>
                </a:lnTo>
                <a:lnTo>
                  <a:pt x="158" y="0"/>
                </a:lnTo>
                <a:lnTo>
                  <a:pt x="159" y="122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5" name="Freeform 50"/>
          <p:cNvSpPr>
            <a:spLocks/>
          </p:cNvSpPr>
          <p:nvPr>
            <p:custDataLst>
              <p:tags r:id="rId47"/>
            </p:custDataLst>
          </p:nvPr>
        </p:nvSpPr>
        <p:spPr bwMode="gray">
          <a:xfrm>
            <a:off x="3322853" y="5704733"/>
            <a:ext cx="235147" cy="46973"/>
          </a:xfrm>
          <a:custGeom>
            <a:avLst/>
            <a:gdLst>
              <a:gd name="T0" fmla="*/ 0 w 134"/>
              <a:gd name="T1" fmla="*/ 2147483647 h 29"/>
              <a:gd name="T2" fmla="*/ 2147483647 w 134"/>
              <a:gd name="T3" fmla="*/ 0 h 29"/>
              <a:gd name="T4" fmla="*/ 2147483647 w 134"/>
              <a:gd name="T5" fmla="*/ 2147483647 h 29"/>
              <a:gd name="T6" fmla="*/ 2147483647 w 134"/>
              <a:gd name="T7" fmla="*/ 2147483647 h 29"/>
              <a:gd name="T8" fmla="*/ 0 60000 65536"/>
              <a:gd name="T9" fmla="*/ 0 60000 65536"/>
              <a:gd name="T10" fmla="*/ 0 60000 65536"/>
              <a:gd name="T11" fmla="*/ 0 60000 65536"/>
              <a:gd name="T12" fmla="*/ 0 w 134"/>
              <a:gd name="T13" fmla="*/ 0 h 29"/>
              <a:gd name="T14" fmla="*/ 134 w 134"/>
              <a:gd name="T15" fmla="*/ 29 h 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" h="29">
                <a:moveTo>
                  <a:pt x="0" y="24"/>
                </a:moveTo>
                <a:lnTo>
                  <a:pt x="5" y="0"/>
                </a:lnTo>
                <a:lnTo>
                  <a:pt x="128" y="6"/>
                </a:lnTo>
                <a:lnTo>
                  <a:pt x="134" y="29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6" name="Freeform 51"/>
          <p:cNvSpPr>
            <a:spLocks/>
          </p:cNvSpPr>
          <p:nvPr>
            <p:custDataLst>
              <p:tags r:id="rId48"/>
            </p:custDataLst>
          </p:nvPr>
        </p:nvSpPr>
        <p:spPr bwMode="gray">
          <a:xfrm>
            <a:off x="2183969" y="5364587"/>
            <a:ext cx="873904" cy="437331"/>
          </a:xfrm>
          <a:custGeom>
            <a:avLst/>
            <a:gdLst>
              <a:gd name="T0" fmla="*/ 2147483647 w 498"/>
              <a:gd name="T1" fmla="*/ 2147483647 h 270"/>
              <a:gd name="T2" fmla="*/ 2147483647 w 498"/>
              <a:gd name="T3" fmla="*/ 0 h 270"/>
              <a:gd name="T4" fmla="*/ 2147483647 w 498"/>
              <a:gd name="T5" fmla="*/ 2147483647 h 270"/>
              <a:gd name="T6" fmla="*/ 2147483647 w 498"/>
              <a:gd name="T7" fmla="*/ 2147483647 h 270"/>
              <a:gd name="T8" fmla="*/ 0 w 498"/>
              <a:gd name="T9" fmla="*/ 2147483647 h 270"/>
              <a:gd name="T10" fmla="*/ 0 w 498"/>
              <a:gd name="T11" fmla="*/ 2147483647 h 270"/>
              <a:gd name="T12" fmla="*/ 2147483647 w 498"/>
              <a:gd name="T13" fmla="*/ 2147483647 h 270"/>
              <a:gd name="T14" fmla="*/ 2147483647 w 498"/>
              <a:gd name="T15" fmla="*/ 2147483647 h 270"/>
              <a:gd name="T16" fmla="*/ 2147483647 w 498"/>
              <a:gd name="T17" fmla="*/ 2147483647 h 270"/>
              <a:gd name="T18" fmla="*/ 2147483647 w 498"/>
              <a:gd name="T19" fmla="*/ 2147483647 h 270"/>
              <a:gd name="T20" fmla="*/ 2147483647 w 498"/>
              <a:gd name="T21" fmla="*/ 2147483647 h 270"/>
              <a:gd name="T22" fmla="*/ 2147483647 w 498"/>
              <a:gd name="T23" fmla="*/ 2147483647 h 270"/>
              <a:gd name="T24" fmla="*/ 2147483647 w 498"/>
              <a:gd name="T25" fmla="*/ 2147483647 h 270"/>
              <a:gd name="T26" fmla="*/ 2147483647 w 498"/>
              <a:gd name="T27" fmla="*/ 2147483647 h 270"/>
              <a:gd name="T28" fmla="*/ 2147483647 w 498"/>
              <a:gd name="T29" fmla="*/ 2147483647 h 270"/>
              <a:gd name="T30" fmla="*/ 2147483647 w 498"/>
              <a:gd name="T31" fmla="*/ 2147483647 h 270"/>
              <a:gd name="T32" fmla="*/ 2147483647 w 498"/>
              <a:gd name="T33" fmla="*/ 2147483647 h 270"/>
              <a:gd name="T34" fmla="*/ 2147483647 w 498"/>
              <a:gd name="T35" fmla="*/ 2147483647 h 270"/>
              <a:gd name="T36" fmla="*/ 2147483647 w 498"/>
              <a:gd name="T37" fmla="*/ 2147483647 h 270"/>
              <a:gd name="T38" fmla="*/ 2147483647 w 498"/>
              <a:gd name="T39" fmla="*/ 2147483647 h 270"/>
              <a:gd name="T40" fmla="*/ 2147483647 w 498"/>
              <a:gd name="T41" fmla="*/ 2147483647 h 2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98"/>
              <a:gd name="T64" fmla="*/ 0 h 270"/>
              <a:gd name="T65" fmla="*/ 498 w 498"/>
              <a:gd name="T66" fmla="*/ 270 h 2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98" h="270">
                <a:moveTo>
                  <a:pt x="498" y="2"/>
                </a:moveTo>
                <a:lnTo>
                  <a:pt x="91" y="0"/>
                </a:lnTo>
                <a:lnTo>
                  <a:pt x="45" y="3"/>
                </a:lnTo>
                <a:lnTo>
                  <a:pt x="12" y="24"/>
                </a:lnTo>
                <a:lnTo>
                  <a:pt x="0" y="50"/>
                </a:lnTo>
                <a:lnTo>
                  <a:pt x="0" y="89"/>
                </a:lnTo>
                <a:lnTo>
                  <a:pt x="15" y="42"/>
                </a:lnTo>
                <a:lnTo>
                  <a:pt x="48" y="11"/>
                </a:lnTo>
                <a:lnTo>
                  <a:pt x="108" y="9"/>
                </a:lnTo>
                <a:lnTo>
                  <a:pt x="253" y="14"/>
                </a:lnTo>
                <a:lnTo>
                  <a:pt x="372" y="9"/>
                </a:lnTo>
                <a:lnTo>
                  <a:pt x="396" y="21"/>
                </a:lnTo>
                <a:lnTo>
                  <a:pt x="393" y="108"/>
                </a:lnTo>
                <a:lnTo>
                  <a:pt x="397" y="206"/>
                </a:lnTo>
                <a:lnTo>
                  <a:pt x="397" y="239"/>
                </a:lnTo>
                <a:lnTo>
                  <a:pt x="381" y="270"/>
                </a:lnTo>
                <a:lnTo>
                  <a:pt x="418" y="269"/>
                </a:lnTo>
                <a:lnTo>
                  <a:pt x="420" y="71"/>
                </a:lnTo>
                <a:lnTo>
                  <a:pt x="442" y="33"/>
                </a:lnTo>
                <a:lnTo>
                  <a:pt x="468" y="11"/>
                </a:lnTo>
                <a:lnTo>
                  <a:pt x="498" y="2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7" name="Freeform 52"/>
          <p:cNvSpPr>
            <a:spLocks/>
          </p:cNvSpPr>
          <p:nvPr>
            <p:custDataLst>
              <p:tags r:id="rId49"/>
            </p:custDataLst>
          </p:nvPr>
        </p:nvSpPr>
        <p:spPr bwMode="gray">
          <a:xfrm>
            <a:off x="2899939" y="5379163"/>
            <a:ext cx="57910" cy="82606"/>
          </a:xfrm>
          <a:custGeom>
            <a:avLst/>
            <a:gdLst>
              <a:gd name="T0" fmla="*/ 0 w 33"/>
              <a:gd name="T1" fmla="*/ 2147483647 h 51"/>
              <a:gd name="T2" fmla="*/ 2147483647 w 33"/>
              <a:gd name="T3" fmla="*/ 2147483647 h 51"/>
              <a:gd name="T4" fmla="*/ 2147483647 w 33"/>
              <a:gd name="T5" fmla="*/ 0 h 51"/>
              <a:gd name="T6" fmla="*/ 0 w 33"/>
              <a:gd name="T7" fmla="*/ 2147483647 h 51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51"/>
              <a:gd name="T14" fmla="*/ 33 w 33"/>
              <a:gd name="T15" fmla="*/ 51 h 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51">
                <a:moveTo>
                  <a:pt x="0" y="2"/>
                </a:moveTo>
                <a:lnTo>
                  <a:pt x="1" y="51"/>
                </a:lnTo>
                <a:lnTo>
                  <a:pt x="33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8" name="Freeform 53"/>
          <p:cNvSpPr>
            <a:spLocks/>
          </p:cNvSpPr>
          <p:nvPr>
            <p:custDataLst>
              <p:tags r:id="rId50"/>
            </p:custDataLst>
          </p:nvPr>
        </p:nvSpPr>
        <p:spPr bwMode="gray">
          <a:xfrm>
            <a:off x="2705153" y="5743607"/>
            <a:ext cx="617699" cy="451909"/>
          </a:xfrm>
          <a:custGeom>
            <a:avLst/>
            <a:gdLst>
              <a:gd name="T0" fmla="*/ 2147483647 w 352"/>
              <a:gd name="T1" fmla="*/ 2147483647 h 279"/>
              <a:gd name="T2" fmla="*/ 0 w 352"/>
              <a:gd name="T3" fmla="*/ 2147483647 h 279"/>
              <a:gd name="T4" fmla="*/ 0 w 352"/>
              <a:gd name="T5" fmla="*/ 2147483647 h 279"/>
              <a:gd name="T6" fmla="*/ 2147483647 w 352"/>
              <a:gd name="T7" fmla="*/ 2147483647 h 279"/>
              <a:gd name="T8" fmla="*/ 2147483647 w 352"/>
              <a:gd name="T9" fmla="*/ 2147483647 h 279"/>
              <a:gd name="T10" fmla="*/ 2147483647 w 352"/>
              <a:gd name="T11" fmla="*/ 2147483647 h 279"/>
              <a:gd name="T12" fmla="*/ 2147483647 w 352"/>
              <a:gd name="T13" fmla="*/ 2147483647 h 279"/>
              <a:gd name="T14" fmla="*/ 2147483647 w 352"/>
              <a:gd name="T15" fmla="*/ 2147483647 h 279"/>
              <a:gd name="T16" fmla="*/ 2147483647 w 352"/>
              <a:gd name="T17" fmla="*/ 2147483647 h 279"/>
              <a:gd name="T18" fmla="*/ 2147483647 w 352"/>
              <a:gd name="T19" fmla="*/ 2147483647 h 279"/>
              <a:gd name="T20" fmla="*/ 2147483647 w 352"/>
              <a:gd name="T21" fmla="*/ 2147483647 h 279"/>
              <a:gd name="T22" fmla="*/ 2147483647 w 352"/>
              <a:gd name="T23" fmla="*/ 0 h 279"/>
              <a:gd name="T24" fmla="*/ 2147483647 w 352"/>
              <a:gd name="T25" fmla="*/ 2147483647 h 279"/>
              <a:gd name="T26" fmla="*/ 2147483647 w 352"/>
              <a:gd name="T27" fmla="*/ 2147483647 h 279"/>
              <a:gd name="T28" fmla="*/ 2147483647 w 352"/>
              <a:gd name="T29" fmla="*/ 2147483647 h 279"/>
              <a:gd name="T30" fmla="*/ 2147483647 w 352"/>
              <a:gd name="T31" fmla="*/ 2147483647 h 279"/>
              <a:gd name="T32" fmla="*/ 2147483647 w 352"/>
              <a:gd name="T33" fmla="*/ 2147483647 h 2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52"/>
              <a:gd name="T52" fmla="*/ 0 h 279"/>
              <a:gd name="T53" fmla="*/ 352 w 352"/>
              <a:gd name="T54" fmla="*/ 279 h 2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52" h="279">
                <a:moveTo>
                  <a:pt x="84" y="32"/>
                </a:moveTo>
                <a:lnTo>
                  <a:pt x="0" y="36"/>
                </a:lnTo>
                <a:lnTo>
                  <a:pt x="0" y="71"/>
                </a:lnTo>
                <a:lnTo>
                  <a:pt x="67" y="71"/>
                </a:lnTo>
                <a:lnTo>
                  <a:pt x="66" y="270"/>
                </a:lnTo>
                <a:lnTo>
                  <a:pt x="127" y="270"/>
                </a:lnTo>
                <a:lnTo>
                  <a:pt x="136" y="254"/>
                </a:lnTo>
                <a:lnTo>
                  <a:pt x="141" y="266"/>
                </a:lnTo>
                <a:lnTo>
                  <a:pt x="148" y="123"/>
                </a:lnTo>
                <a:lnTo>
                  <a:pt x="123" y="101"/>
                </a:lnTo>
                <a:lnTo>
                  <a:pt x="133" y="2"/>
                </a:lnTo>
                <a:lnTo>
                  <a:pt x="229" y="0"/>
                </a:lnTo>
                <a:lnTo>
                  <a:pt x="238" y="11"/>
                </a:lnTo>
                <a:lnTo>
                  <a:pt x="352" y="12"/>
                </a:lnTo>
                <a:lnTo>
                  <a:pt x="346" y="122"/>
                </a:lnTo>
                <a:lnTo>
                  <a:pt x="235" y="165"/>
                </a:lnTo>
                <a:lnTo>
                  <a:pt x="234" y="279"/>
                </a:lnTo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89" name="Freeform 54"/>
          <p:cNvSpPr>
            <a:spLocks/>
          </p:cNvSpPr>
          <p:nvPr>
            <p:custDataLst>
              <p:tags r:id="rId51"/>
            </p:custDataLst>
          </p:nvPr>
        </p:nvSpPr>
        <p:spPr bwMode="gray">
          <a:xfrm>
            <a:off x="1162660" y="5115145"/>
            <a:ext cx="3097271" cy="1410798"/>
          </a:xfrm>
          <a:custGeom>
            <a:avLst/>
            <a:gdLst>
              <a:gd name="T0" fmla="*/ 2147483647 w 1824"/>
              <a:gd name="T1" fmla="*/ 0 h 1182"/>
              <a:gd name="T2" fmla="*/ 2147483647 w 1824"/>
              <a:gd name="T3" fmla="*/ 2147483647 h 1182"/>
              <a:gd name="T4" fmla="*/ 2147483647 w 1824"/>
              <a:gd name="T5" fmla="*/ 2147483647 h 1182"/>
              <a:gd name="T6" fmla="*/ 2147483647 w 1824"/>
              <a:gd name="T7" fmla="*/ 2147483647 h 1182"/>
              <a:gd name="T8" fmla="*/ 2147483647 w 1824"/>
              <a:gd name="T9" fmla="*/ 2147483647 h 1182"/>
              <a:gd name="T10" fmla="*/ 2147483647 w 1824"/>
              <a:gd name="T11" fmla="*/ 2147483647 h 1182"/>
              <a:gd name="T12" fmla="*/ 0 w 1824"/>
              <a:gd name="T13" fmla="*/ 2147483647 h 1182"/>
              <a:gd name="T14" fmla="*/ 2147483647 w 1824"/>
              <a:gd name="T15" fmla="*/ 2147483647 h 1182"/>
              <a:gd name="T16" fmla="*/ 2147483647 w 1824"/>
              <a:gd name="T17" fmla="*/ 2147483647 h 1182"/>
              <a:gd name="T18" fmla="*/ 2147483647 w 1824"/>
              <a:gd name="T19" fmla="*/ 2147483647 h 1182"/>
              <a:gd name="T20" fmla="*/ 2147483647 w 1824"/>
              <a:gd name="T21" fmla="*/ 2147483647 h 1182"/>
              <a:gd name="T22" fmla="*/ 2147483647 w 1824"/>
              <a:gd name="T23" fmla="*/ 2147483647 h 1182"/>
              <a:gd name="T24" fmla="*/ 2147483647 w 1824"/>
              <a:gd name="T25" fmla="*/ 2147483647 h 1182"/>
              <a:gd name="T26" fmla="*/ 2147483647 w 1824"/>
              <a:gd name="T27" fmla="*/ 2147483647 h 1182"/>
              <a:gd name="T28" fmla="*/ 2147483647 w 1824"/>
              <a:gd name="T29" fmla="*/ 2147483647 h 1182"/>
              <a:gd name="T30" fmla="*/ 2147483647 w 1824"/>
              <a:gd name="T31" fmla="*/ 2147483647 h 1182"/>
              <a:gd name="T32" fmla="*/ 2147483647 w 1824"/>
              <a:gd name="T33" fmla="*/ 2147483647 h 1182"/>
              <a:gd name="T34" fmla="*/ 2147483647 w 1824"/>
              <a:gd name="T35" fmla="*/ 2147483647 h 1182"/>
              <a:gd name="T36" fmla="*/ 2147483647 w 1824"/>
              <a:gd name="T37" fmla="*/ 2147483647 h 1182"/>
              <a:gd name="T38" fmla="*/ 2147483647 w 1824"/>
              <a:gd name="T39" fmla="*/ 2147483647 h 1182"/>
              <a:gd name="T40" fmla="*/ 2147483647 w 1824"/>
              <a:gd name="T41" fmla="*/ 2147483647 h 1182"/>
              <a:gd name="T42" fmla="*/ 2147483647 w 1824"/>
              <a:gd name="T43" fmla="*/ 2147483647 h 1182"/>
              <a:gd name="T44" fmla="*/ 2147483647 w 1824"/>
              <a:gd name="T45" fmla="*/ 2147483647 h 1182"/>
              <a:gd name="T46" fmla="*/ 2147483647 w 1824"/>
              <a:gd name="T47" fmla="*/ 2147483647 h 1182"/>
              <a:gd name="T48" fmla="*/ 2147483647 w 1824"/>
              <a:gd name="T49" fmla="*/ 2147483647 h 1182"/>
              <a:gd name="T50" fmla="*/ 2147483647 w 1824"/>
              <a:gd name="T51" fmla="*/ 2147483647 h 1182"/>
              <a:gd name="T52" fmla="*/ 2147483647 w 1824"/>
              <a:gd name="T53" fmla="*/ 2147483647 h 1182"/>
              <a:gd name="T54" fmla="*/ 2147483647 w 1824"/>
              <a:gd name="T55" fmla="*/ 2147483647 h 1182"/>
              <a:gd name="T56" fmla="*/ 2147483647 w 1824"/>
              <a:gd name="T57" fmla="*/ 2147483647 h 1182"/>
              <a:gd name="T58" fmla="*/ 2147483647 w 1824"/>
              <a:gd name="T59" fmla="*/ 2147483647 h 1182"/>
              <a:gd name="T60" fmla="*/ 2147483647 w 1824"/>
              <a:gd name="T61" fmla="*/ 2147483647 h 1182"/>
              <a:gd name="T62" fmla="*/ 2147483647 w 1824"/>
              <a:gd name="T63" fmla="*/ 2147483647 h 1182"/>
              <a:gd name="T64" fmla="*/ 2147483647 w 1824"/>
              <a:gd name="T65" fmla="*/ 2147483647 h 1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24"/>
              <a:gd name="T100" fmla="*/ 0 h 1182"/>
              <a:gd name="T101" fmla="*/ 1824 w 1824"/>
              <a:gd name="T102" fmla="*/ 1182 h 1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24" h="1182">
                <a:moveTo>
                  <a:pt x="363" y="0"/>
                </a:moveTo>
                <a:lnTo>
                  <a:pt x="190" y="55"/>
                </a:lnTo>
                <a:lnTo>
                  <a:pt x="177" y="79"/>
                </a:lnTo>
                <a:lnTo>
                  <a:pt x="174" y="99"/>
                </a:lnTo>
                <a:lnTo>
                  <a:pt x="175" y="115"/>
                </a:lnTo>
                <a:lnTo>
                  <a:pt x="181" y="123"/>
                </a:lnTo>
                <a:lnTo>
                  <a:pt x="0" y="220"/>
                </a:lnTo>
                <a:lnTo>
                  <a:pt x="1" y="235"/>
                </a:lnTo>
                <a:lnTo>
                  <a:pt x="223" y="115"/>
                </a:lnTo>
                <a:lnTo>
                  <a:pt x="391" y="54"/>
                </a:lnTo>
                <a:lnTo>
                  <a:pt x="301" y="93"/>
                </a:lnTo>
                <a:lnTo>
                  <a:pt x="247" y="139"/>
                </a:lnTo>
                <a:lnTo>
                  <a:pt x="207" y="222"/>
                </a:lnTo>
                <a:lnTo>
                  <a:pt x="211" y="273"/>
                </a:lnTo>
                <a:lnTo>
                  <a:pt x="232" y="313"/>
                </a:lnTo>
                <a:lnTo>
                  <a:pt x="267" y="346"/>
                </a:lnTo>
                <a:lnTo>
                  <a:pt x="304" y="355"/>
                </a:lnTo>
                <a:lnTo>
                  <a:pt x="357" y="337"/>
                </a:lnTo>
                <a:lnTo>
                  <a:pt x="436" y="327"/>
                </a:lnTo>
                <a:lnTo>
                  <a:pt x="499" y="331"/>
                </a:lnTo>
                <a:lnTo>
                  <a:pt x="522" y="330"/>
                </a:lnTo>
                <a:lnTo>
                  <a:pt x="567" y="330"/>
                </a:lnTo>
                <a:lnTo>
                  <a:pt x="576" y="349"/>
                </a:lnTo>
                <a:lnTo>
                  <a:pt x="583" y="436"/>
                </a:lnTo>
                <a:lnTo>
                  <a:pt x="582" y="613"/>
                </a:lnTo>
                <a:lnTo>
                  <a:pt x="582" y="678"/>
                </a:lnTo>
                <a:lnTo>
                  <a:pt x="595" y="736"/>
                </a:lnTo>
                <a:lnTo>
                  <a:pt x="787" y="904"/>
                </a:lnTo>
                <a:lnTo>
                  <a:pt x="918" y="1011"/>
                </a:lnTo>
                <a:lnTo>
                  <a:pt x="1029" y="1062"/>
                </a:lnTo>
                <a:lnTo>
                  <a:pt x="1125" y="1092"/>
                </a:lnTo>
                <a:lnTo>
                  <a:pt x="1824" y="1182"/>
                </a:lnTo>
                <a:lnTo>
                  <a:pt x="1822" y="1158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0" name="Freeform 55"/>
          <p:cNvSpPr>
            <a:spLocks/>
          </p:cNvSpPr>
          <p:nvPr>
            <p:custDataLst>
              <p:tags r:id="rId52"/>
            </p:custDataLst>
          </p:nvPr>
        </p:nvSpPr>
        <p:spPr bwMode="gray">
          <a:xfrm>
            <a:off x="1627690" y="5126483"/>
            <a:ext cx="205314" cy="95564"/>
          </a:xfrm>
          <a:custGeom>
            <a:avLst/>
            <a:gdLst>
              <a:gd name="T0" fmla="*/ 2147483647 w 117"/>
              <a:gd name="T1" fmla="*/ 0 h 59"/>
              <a:gd name="T2" fmla="*/ 0 w 117"/>
              <a:gd name="T3" fmla="*/ 2147483647 h 59"/>
              <a:gd name="T4" fmla="*/ 0 w 117"/>
              <a:gd name="T5" fmla="*/ 2147483647 h 59"/>
              <a:gd name="T6" fmla="*/ 2147483647 w 117"/>
              <a:gd name="T7" fmla="*/ 2147483647 h 59"/>
              <a:gd name="T8" fmla="*/ 2147483647 w 117"/>
              <a:gd name="T9" fmla="*/ 2147483647 h 59"/>
              <a:gd name="T10" fmla="*/ 2147483647 w 117"/>
              <a:gd name="T11" fmla="*/ 0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7"/>
              <a:gd name="T19" fmla="*/ 0 h 59"/>
              <a:gd name="T20" fmla="*/ 117 w 117"/>
              <a:gd name="T21" fmla="*/ 59 h 5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7" h="59">
                <a:moveTo>
                  <a:pt x="102" y="0"/>
                </a:moveTo>
                <a:lnTo>
                  <a:pt x="0" y="32"/>
                </a:lnTo>
                <a:lnTo>
                  <a:pt x="0" y="59"/>
                </a:lnTo>
                <a:lnTo>
                  <a:pt x="39" y="53"/>
                </a:lnTo>
                <a:lnTo>
                  <a:pt x="117" y="27"/>
                </a:lnTo>
                <a:lnTo>
                  <a:pt x="102" y="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1" name="Line 56"/>
          <p:cNvSpPr>
            <a:spLocks noChangeShapeType="1"/>
          </p:cNvSpPr>
          <p:nvPr>
            <p:custDataLst>
              <p:tags r:id="rId53"/>
            </p:custDataLst>
          </p:nvPr>
        </p:nvSpPr>
        <p:spPr bwMode="gray">
          <a:xfrm flipH="1">
            <a:off x="1536439" y="5183173"/>
            <a:ext cx="85986" cy="11662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2" name="Freeform 57"/>
          <p:cNvSpPr>
            <a:spLocks/>
          </p:cNvSpPr>
          <p:nvPr>
            <p:custDataLst>
              <p:tags r:id="rId54"/>
            </p:custDataLst>
          </p:nvPr>
        </p:nvSpPr>
        <p:spPr bwMode="gray">
          <a:xfrm>
            <a:off x="1548721" y="5192893"/>
            <a:ext cx="205316" cy="89086"/>
          </a:xfrm>
          <a:custGeom>
            <a:avLst/>
            <a:gdLst>
              <a:gd name="T0" fmla="*/ 0 w 117"/>
              <a:gd name="T1" fmla="*/ 0 h 55"/>
              <a:gd name="T2" fmla="*/ 2147483647 w 117"/>
              <a:gd name="T3" fmla="*/ 2147483647 h 55"/>
              <a:gd name="T4" fmla="*/ 2147483647 w 117"/>
              <a:gd name="T5" fmla="*/ 2147483647 h 55"/>
              <a:gd name="T6" fmla="*/ 2147483647 w 117"/>
              <a:gd name="T7" fmla="*/ 2147483647 h 55"/>
              <a:gd name="T8" fmla="*/ 0 60000 65536"/>
              <a:gd name="T9" fmla="*/ 0 60000 65536"/>
              <a:gd name="T10" fmla="*/ 0 60000 65536"/>
              <a:gd name="T11" fmla="*/ 0 60000 65536"/>
              <a:gd name="T12" fmla="*/ 0 w 117"/>
              <a:gd name="T13" fmla="*/ 0 h 55"/>
              <a:gd name="T14" fmla="*/ 117 w 117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" h="55">
                <a:moveTo>
                  <a:pt x="0" y="0"/>
                </a:moveTo>
                <a:lnTo>
                  <a:pt x="44" y="28"/>
                </a:lnTo>
                <a:lnTo>
                  <a:pt x="117" y="10"/>
                </a:lnTo>
                <a:lnTo>
                  <a:pt x="27" y="55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3" name="Freeform 58"/>
          <p:cNvSpPr>
            <a:spLocks/>
          </p:cNvSpPr>
          <p:nvPr>
            <p:custDataLst>
              <p:tags r:id="rId55"/>
            </p:custDataLst>
          </p:nvPr>
        </p:nvSpPr>
        <p:spPr bwMode="gray">
          <a:xfrm>
            <a:off x="1383768" y="5299797"/>
            <a:ext cx="186012" cy="315851"/>
          </a:xfrm>
          <a:custGeom>
            <a:avLst/>
            <a:gdLst>
              <a:gd name="T0" fmla="*/ 2147483647 w 106"/>
              <a:gd name="T1" fmla="*/ 0 h 195"/>
              <a:gd name="T2" fmla="*/ 2147483647 w 106"/>
              <a:gd name="T3" fmla="*/ 2147483647 h 195"/>
              <a:gd name="T4" fmla="*/ 2147483647 w 106"/>
              <a:gd name="T5" fmla="*/ 2147483647 h 195"/>
              <a:gd name="T6" fmla="*/ 2147483647 w 106"/>
              <a:gd name="T7" fmla="*/ 2147483647 h 195"/>
              <a:gd name="T8" fmla="*/ 0 w 106"/>
              <a:gd name="T9" fmla="*/ 2147483647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"/>
              <a:gd name="T16" fmla="*/ 0 h 195"/>
              <a:gd name="T17" fmla="*/ 106 w 106"/>
              <a:gd name="T18" fmla="*/ 195 h 1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" h="195">
                <a:moveTo>
                  <a:pt x="106" y="0"/>
                </a:moveTo>
                <a:lnTo>
                  <a:pt x="48" y="72"/>
                </a:lnTo>
                <a:lnTo>
                  <a:pt x="24" y="120"/>
                </a:lnTo>
                <a:lnTo>
                  <a:pt x="12" y="180"/>
                </a:lnTo>
                <a:lnTo>
                  <a:pt x="0" y="195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4" name="Freeform 59"/>
          <p:cNvSpPr>
            <a:spLocks/>
          </p:cNvSpPr>
          <p:nvPr>
            <p:custDataLst>
              <p:tags r:id="rId56"/>
            </p:custDataLst>
          </p:nvPr>
        </p:nvSpPr>
        <p:spPr bwMode="gray">
          <a:xfrm>
            <a:off x="1564516" y="5212331"/>
            <a:ext cx="610679" cy="451909"/>
          </a:xfrm>
          <a:custGeom>
            <a:avLst/>
            <a:gdLst>
              <a:gd name="T0" fmla="*/ 2147483647 w 348"/>
              <a:gd name="T1" fmla="*/ 0 h 279"/>
              <a:gd name="T2" fmla="*/ 2147483647 w 348"/>
              <a:gd name="T3" fmla="*/ 2147483647 h 279"/>
              <a:gd name="T4" fmla="*/ 2147483647 w 348"/>
              <a:gd name="T5" fmla="*/ 2147483647 h 279"/>
              <a:gd name="T6" fmla="*/ 2147483647 w 348"/>
              <a:gd name="T7" fmla="*/ 2147483647 h 279"/>
              <a:gd name="T8" fmla="*/ 2147483647 w 348"/>
              <a:gd name="T9" fmla="*/ 2147483647 h 279"/>
              <a:gd name="T10" fmla="*/ 0 w 348"/>
              <a:gd name="T11" fmla="*/ 2147483647 h 279"/>
              <a:gd name="T12" fmla="*/ 2147483647 w 348"/>
              <a:gd name="T13" fmla="*/ 2147483647 h 279"/>
              <a:gd name="T14" fmla="*/ 2147483647 w 348"/>
              <a:gd name="T15" fmla="*/ 2147483647 h 279"/>
              <a:gd name="T16" fmla="*/ 2147483647 w 348"/>
              <a:gd name="T17" fmla="*/ 2147483647 h 279"/>
              <a:gd name="T18" fmla="*/ 2147483647 w 348"/>
              <a:gd name="T19" fmla="*/ 2147483647 h 279"/>
              <a:gd name="T20" fmla="*/ 2147483647 w 348"/>
              <a:gd name="T21" fmla="*/ 2147483647 h 279"/>
              <a:gd name="T22" fmla="*/ 2147483647 w 348"/>
              <a:gd name="T23" fmla="*/ 2147483647 h 279"/>
              <a:gd name="T24" fmla="*/ 2147483647 w 348"/>
              <a:gd name="T25" fmla="*/ 2147483647 h 279"/>
              <a:gd name="T26" fmla="*/ 2147483647 w 348"/>
              <a:gd name="T27" fmla="*/ 2147483647 h 279"/>
              <a:gd name="T28" fmla="*/ 2147483647 w 348"/>
              <a:gd name="T29" fmla="*/ 2147483647 h 27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8"/>
              <a:gd name="T46" fmla="*/ 0 h 279"/>
              <a:gd name="T47" fmla="*/ 348 w 348"/>
              <a:gd name="T48" fmla="*/ 279 h 27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8" h="279">
                <a:moveTo>
                  <a:pt x="156" y="0"/>
                </a:moveTo>
                <a:lnTo>
                  <a:pt x="135" y="28"/>
                </a:lnTo>
                <a:lnTo>
                  <a:pt x="59" y="66"/>
                </a:lnTo>
                <a:lnTo>
                  <a:pt x="14" y="115"/>
                </a:lnTo>
                <a:lnTo>
                  <a:pt x="2" y="168"/>
                </a:lnTo>
                <a:lnTo>
                  <a:pt x="0" y="219"/>
                </a:lnTo>
                <a:lnTo>
                  <a:pt x="42" y="265"/>
                </a:lnTo>
                <a:lnTo>
                  <a:pt x="77" y="279"/>
                </a:lnTo>
                <a:lnTo>
                  <a:pt x="114" y="268"/>
                </a:lnTo>
                <a:lnTo>
                  <a:pt x="165" y="255"/>
                </a:lnTo>
                <a:lnTo>
                  <a:pt x="243" y="259"/>
                </a:lnTo>
                <a:lnTo>
                  <a:pt x="323" y="259"/>
                </a:lnTo>
                <a:lnTo>
                  <a:pt x="345" y="243"/>
                </a:lnTo>
                <a:lnTo>
                  <a:pt x="348" y="202"/>
                </a:lnTo>
                <a:lnTo>
                  <a:pt x="348" y="181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5" name="Freeform 60"/>
          <p:cNvSpPr>
            <a:spLocks/>
          </p:cNvSpPr>
          <p:nvPr>
            <p:custDataLst>
              <p:tags r:id="rId57"/>
            </p:custDataLst>
          </p:nvPr>
        </p:nvSpPr>
        <p:spPr bwMode="gray">
          <a:xfrm>
            <a:off x="1969881" y="5529799"/>
            <a:ext cx="131613" cy="105284"/>
          </a:xfrm>
          <a:custGeom>
            <a:avLst/>
            <a:gdLst>
              <a:gd name="T0" fmla="*/ 2147483647 w 75"/>
              <a:gd name="T1" fmla="*/ 2147483647 h 65"/>
              <a:gd name="T2" fmla="*/ 0 w 75"/>
              <a:gd name="T3" fmla="*/ 2147483647 h 65"/>
              <a:gd name="T4" fmla="*/ 2147483647 w 75"/>
              <a:gd name="T5" fmla="*/ 2147483647 h 65"/>
              <a:gd name="T6" fmla="*/ 2147483647 w 75"/>
              <a:gd name="T7" fmla="*/ 2147483647 h 65"/>
              <a:gd name="T8" fmla="*/ 2147483647 w 75"/>
              <a:gd name="T9" fmla="*/ 2147483647 h 65"/>
              <a:gd name="T10" fmla="*/ 2147483647 w 75"/>
              <a:gd name="T11" fmla="*/ 2147483647 h 65"/>
              <a:gd name="T12" fmla="*/ 2147483647 w 75"/>
              <a:gd name="T13" fmla="*/ 2147483647 h 65"/>
              <a:gd name="T14" fmla="*/ 2147483647 w 75"/>
              <a:gd name="T15" fmla="*/ 0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5"/>
              <a:gd name="T25" fmla="*/ 0 h 65"/>
              <a:gd name="T26" fmla="*/ 75 w 75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5" h="65">
                <a:moveTo>
                  <a:pt x="3" y="3"/>
                </a:moveTo>
                <a:lnTo>
                  <a:pt x="0" y="51"/>
                </a:lnTo>
                <a:lnTo>
                  <a:pt x="20" y="50"/>
                </a:lnTo>
                <a:lnTo>
                  <a:pt x="20" y="65"/>
                </a:lnTo>
                <a:lnTo>
                  <a:pt x="54" y="65"/>
                </a:lnTo>
                <a:lnTo>
                  <a:pt x="54" y="50"/>
                </a:lnTo>
                <a:lnTo>
                  <a:pt x="71" y="48"/>
                </a:lnTo>
                <a:lnTo>
                  <a:pt x="75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6" name="Line 61"/>
          <p:cNvSpPr>
            <a:spLocks noChangeShapeType="1"/>
          </p:cNvSpPr>
          <p:nvPr>
            <p:custDataLst>
              <p:tags r:id="rId58"/>
            </p:custDataLst>
          </p:nvPr>
        </p:nvSpPr>
        <p:spPr bwMode="gray">
          <a:xfrm>
            <a:off x="2041829" y="5534660"/>
            <a:ext cx="7019" cy="314231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7" name="Line 62"/>
          <p:cNvSpPr>
            <a:spLocks noChangeShapeType="1"/>
          </p:cNvSpPr>
          <p:nvPr>
            <p:custDataLst>
              <p:tags r:id="rId59"/>
            </p:custDataLst>
          </p:nvPr>
        </p:nvSpPr>
        <p:spPr bwMode="gray">
          <a:xfrm flipV="1">
            <a:off x="2043583" y="5741987"/>
            <a:ext cx="47381" cy="194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8" name="Line 63"/>
          <p:cNvSpPr>
            <a:spLocks noChangeShapeType="1"/>
          </p:cNvSpPr>
          <p:nvPr>
            <p:custDataLst>
              <p:tags r:id="rId60"/>
            </p:custDataLst>
          </p:nvPr>
        </p:nvSpPr>
        <p:spPr bwMode="gray">
          <a:xfrm>
            <a:off x="1754037" y="5673957"/>
            <a:ext cx="26322" cy="4859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399" name="Rectangle 64"/>
          <p:cNvSpPr>
            <a:spLocks noChangeArrowheads="1"/>
          </p:cNvSpPr>
          <p:nvPr>
            <p:custDataLst>
              <p:tags r:id="rId61"/>
            </p:custDataLst>
          </p:nvPr>
        </p:nvSpPr>
        <p:spPr bwMode="gray">
          <a:xfrm>
            <a:off x="3536942" y="6101569"/>
            <a:ext cx="59665" cy="155496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fr-FR"/>
          </a:p>
        </p:txBody>
      </p:sp>
      <p:sp>
        <p:nvSpPr>
          <p:cNvPr id="14400" name="Freeform 65"/>
          <p:cNvSpPr>
            <a:spLocks/>
          </p:cNvSpPr>
          <p:nvPr>
            <p:custDataLst>
              <p:tags r:id="rId62"/>
            </p:custDataLst>
          </p:nvPr>
        </p:nvSpPr>
        <p:spPr bwMode="gray">
          <a:xfrm>
            <a:off x="3277227" y="5947694"/>
            <a:ext cx="59665" cy="296414"/>
          </a:xfrm>
          <a:custGeom>
            <a:avLst/>
            <a:gdLst>
              <a:gd name="T0" fmla="*/ 2147483647 w 34"/>
              <a:gd name="T1" fmla="*/ 0 h 183"/>
              <a:gd name="T2" fmla="*/ 2147483647 w 34"/>
              <a:gd name="T3" fmla="*/ 2147483647 h 183"/>
              <a:gd name="T4" fmla="*/ 2147483647 w 34"/>
              <a:gd name="T5" fmla="*/ 2147483647 h 183"/>
              <a:gd name="T6" fmla="*/ 0 w 34"/>
              <a:gd name="T7" fmla="*/ 2147483647 h 183"/>
              <a:gd name="T8" fmla="*/ 0 w 34"/>
              <a:gd name="T9" fmla="*/ 2147483647 h 183"/>
              <a:gd name="T10" fmla="*/ 2147483647 w 34"/>
              <a:gd name="T11" fmla="*/ 2147483647 h 183"/>
              <a:gd name="T12" fmla="*/ 2147483647 w 34"/>
              <a:gd name="T13" fmla="*/ 2147483647 h 1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83"/>
              <a:gd name="T23" fmla="*/ 34 w 34"/>
              <a:gd name="T24" fmla="*/ 183 h 1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83">
                <a:moveTo>
                  <a:pt x="25" y="0"/>
                </a:moveTo>
                <a:lnTo>
                  <a:pt x="22" y="53"/>
                </a:lnTo>
                <a:lnTo>
                  <a:pt x="22" y="80"/>
                </a:lnTo>
                <a:lnTo>
                  <a:pt x="0" y="86"/>
                </a:lnTo>
                <a:lnTo>
                  <a:pt x="0" y="183"/>
                </a:lnTo>
                <a:lnTo>
                  <a:pt x="34" y="183"/>
                </a:lnTo>
                <a:lnTo>
                  <a:pt x="34" y="14"/>
                </a:ln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01" name="Freeform 66"/>
          <p:cNvSpPr>
            <a:spLocks/>
          </p:cNvSpPr>
          <p:nvPr>
            <p:custDataLst>
              <p:tags r:id="rId63"/>
            </p:custDataLst>
          </p:nvPr>
        </p:nvSpPr>
        <p:spPr bwMode="gray">
          <a:xfrm>
            <a:off x="3754540" y="5743606"/>
            <a:ext cx="87741" cy="824451"/>
          </a:xfrm>
          <a:custGeom>
            <a:avLst/>
            <a:gdLst>
              <a:gd name="T0" fmla="*/ 2147483647 w 54"/>
              <a:gd name="T1" fmla="*/ 0 h 457"/>
              <a:gd name="T2" fmla="*/ 2147483647 w 54"/>
              <a:gd name="T3" fmla="*/ 2147483647 h 457"/>
              <a:gd name="T4" fmla="*/ 2147483647 w 54"/>
              <a:gd name="T5" fmla="*/ 2147483647 h 457"/>
              <a:gd name="T6" fmla="*/ 2147483647 w 54"/>
              <a:gd name="T7" fmla="*/ 2147483647 h 457"/>
              <a:gd name="T8" fmla="*/ 0 w 54"/>
              <a:gd name="T9" fmla="*/ 2147483647 h 457"/>
              <a:gd name="T10" fmla="*/ 0 w 54"/>
              <a:gd name="T11" fmla="*/ 2147483647 h 457"/>
              <a:gd name="T12" fmla="*/ 2147483647 w 54"/>
              <a:gd name="T13" fmla="*/ 2147483647 h 4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57"/>
              <a:gd name="T23" fmla="*/ 54 w 54"/>
              <a:gd name="T24" fmla="*/ 457 h 4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57">
                <a:moveTo>
                  <a:pt x="51" y="0"/>
                </a:moveTo>
                <a:lnTo>
                  <a:pt x="51" y="457"/>
                </a:lnTo>
                <a:lnTo>
                  <a:pt x="11" y="457"/>
                </a:lnTo>
                <a:lnTo>
                  <a:pt x="11" y="294"/>
                </a:lnTo>
                <a:lnTo>
                  <a:pt x="0" y="291"/>
                </a:lnTo>
                <a:lnTo>
                  <a:pt x="0" y="190"/>
                </a:lnTo>
                <a:lnTo>
                  <a:pt x="54" y="190"/>
                </a:ln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02" name="Line 67"/>
          <p:cNvSpPr>
            <a:spLocks noChangeShapeType="1"/>
          </p:cNvSpPr>
          <p:nvPr>
            <p:custDataLst>
              <p:tags r:id="rId64"/>
            </p:custDataLst>
          </p:nvPr>
        </p:nvSpPr>
        <p:spPr bwMode="gray">
          <a:xfrm>
            <a:off x="3115783" y="6205234"/>
            <a:ext cx="0" cy="874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03" name="Rectangle 68"/>
          <p:cNvSpPr>
            <a:spLocks noChangeArrowheads="1"/>
          </p:cNvSpPr>
          <p:nvPr>
            <p:custDataLst>
              <p:tags r:id="rId65"/>
            </p:custDataLst>
          </p:nvPr>
        </p:nvSpPr>
        <p:spPr bwMode="gray">
          <a:xfrm rot="-5400000">
            <a:off x="2862365" y="6190646"/>
            <a:ext cx="6981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SULFUR QUAY</a:t>
            </a:r>
          </a:p>
        </p:txBody>
      </p:sp>
      <p:sp>
        <p:nvSpPr>
          <p:cNvPr id="14404" name="Rectangle 69"/>
          <p:cNvSpPr>
            <a:spLocks noChangeArrowheads="1"/>
          </p:cNvSpPr>
          <p:nvPr>
            <p:custDataLst>
              <p:tags r:id="rId66"/>
            </p:custDataLst>
          </p:nvPr>
        </p:nvSpPr>
        <p:spPr bwMode="gray">
          <a:xfrm rot="-5400000">
            <a:off x="3461848" y="6093462"/>
            <a:ext cx="8924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PHOSPHATE QUAY</a:t>
            </a:r>
          </a:p>
        </p:txBody>
      </p:sp>
      <p:sp>
        <p:nvSpPr>
          <p:cNvPr id="14405" name="Freeform 70"/>
          <p:cNvSpPr>
            <a:spLocks/>
          </p:cNvSpPr>
          <p:nvPr>
            <p:custDataLst>
              <p:tags r:id="rId67"/>
            </p:custDataLst>
          </p:nvPr>
        </p:nvSpPr>
        <p:spPr bwMode="gray">
          <a:xfrm>
            <a:off x="1926010" y="4877042"/>
            <a:ext cx="468538" cy="63170"/>
          </a:xfrm>
          <a:custGeom>
            <a:avLst/>
            <a:gdLst>
              <a:gd name="T0" fmla="*/ 0 w 267"/>
              <a:gd name="T1" fmla="*/ 2147483647 h 39"/>
              <a:gd name="T2" fmla="*/ 2147483647 w 267"/>
              <a:gd name="T3" fmla="*/ 2147483647 h 39"/>
              <a:gd name="T4" fmla="*/ 2147483647 w 267"/>
              <a:gd name="T5" fmla="*/ 0 h 39"/>
              <a:gd name="T6" fmla="*/ 0 60000 65536"/>
              <a:gd name="T7" fmla="*/ 0 60000 65536"/>
              <a:gd name="T8" fmla="*/ 0 60000 65536"/>
              <a:gd name="T9" fmla="*/ 0 w 267"/>
              <a:gd name="T10" fmla="*/ 0 h 39"/>
              <a:gd name="T11" fmla="*/ 267 w 267"/>
              <a:gd name="T12" fmla="*/ 39 h 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" h="39">
                <a:moveTo>
                  <a:pt x="0" y="39"/>
                </a:moveTo>
                <a:lnTo>
                  <a:pt x="171" y="4"/>
                </a:lnTo>
                <a:lnTo>
                  <a:pt x="267" y="0"/>
                </a:ln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06" name="Line 71"/>
          <p:cNvSpPr>
            <a:spLocks noChangeShapeType="1"/>
          </p:cNvSpPr>
          <p:nvPr>
            <p:custDataLst>
              <p:tags r:id="rId68"/>
            </p:custDataLst>
          </p:nvPr>
        </p:nvSpPr>
        <p:spPr bwMode="gray">
          <a:xfrm>
            <a:off x="1910215" y="4917536"/>
            <a:ext cx="63174" cy="1263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pic>
        <p:nvPicPr>
          <p:cNvPr id="14407" name="Picture 72"/>
          <p:cNvPicPr>
            <a:picLocks noChangeAspect="1" noChangeArrowheads="1"/>
          </p:cNvPicPr>
          <p:nvPr>
            <p:custDataLst>
              <p:tags r:id="rId69"/>
            </p:custDataLst>
          </p:nvPr>
        </p:nvPicPr>
        <p:blipFill>
          <a:blip r:embed="rId9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62" t="52380" r="78053" b="41991"/>
          <a:stretch>
            <a:fillRect/>
          </a:stretch>
        </p:blipFill>
        <p:spPr bwMode="gray">
          <a:xfrm>
            <a:off x="1664540" y="4230765"/>
            <a:ext cx="538733" cy="41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08" name="Freeform 73"/>
          <p:cNvSpPr>
            <a:spLocks/>
          </p:cNvSpPr>
          <p:nvPr>
            <p:custDataLst>
              <p:tags r:id="rId70"/>
            </p:custDataLst>
          </p:nvPr>
        </p:nvSpPr>
        <p:spPr bwMode="gray">
          <a:xfrm>
            <a:off x="1167925" y="3829068"/>
            <a:ext cx="689647" cy="1329811"/>
          </a:xfrm>
          <a:custGeom>
            <a:avLst/>
            <a:gdLst>
              <a:gd name="T0" fmla="*/ 0 w 393"/>
              <a:gd name="T1" fmla="*/ 0 h 821"/>
              <a:gd name="T2" fmla="*/ 2147483647 w 393"/>
              <a:gd name="T3" fmla="*/ 2147483647 h 821"/>
              <a:gd name="T4" fmla="*/ 2147483647 w 393"/>
              <a:gd name="T5" fmla="*/ 2147483647 h 821"/>
              <a:gd name="T6" fmla="*/ 2147483647 w 393"/>
              <a:gd name="T7" fmla="*/ 2147483647 h 821"/>
              <a:gd name="T8" fmla="*/ 0 60000 65536"/>
              <a:gd name="T9" fmla="*/ 0 60000 65536"/>
              <a:gd name="T10" fmla="*/ 0 60000 65536"/>
              <a:gd name="T11" fmla="*/ 0 60000 65536"/>
              <a:gd name="T12" fmla="*/ 0 w 393"/>
              <a:gd name="T13" fmla="*/ 0 h 821"/>
              <a:gd name="T14" fmla="*/ 393 w 393"/>
              <a:gd name="T15" fmla="*/ 821 h 8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3" h="821">
                <a:moveTo>
                  <a:pt x="0" y="0"/>
                </a:moveTo>
                <a:lnTo>
                  <a:pt x="173" y="331"/>
                </a:lnTo>
                <a:lnTo>
                  <a:pt x="229" y="382"/>
                </a:lnTo>
                <a:lnTo>
                  <a:pt x="393" y="821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09" name="Freeform 74"/>
          <p:cNvSpPr>
            <a:spLocks/>
          </p:cNvSpPr>
          <p:nvPr>
            <p:custDataLst>
              <p:tags r:id="rId71"/>
            </p:custDataLst>
          </p:nvPr>
        </p:nvSpPr>
        <p:spPr bwMode="gray">
          <a:xfrm>
            <a:off x="1257420" y="3301031"/>
            <a:ext cx="1914517" cy="644658"/>
          </a:xfrm>
          <a:custGeom>
            <a:avLst/>
            <a:gdLst>
              <a:gd name="T0" fmla="*/ 0 w 1091"/>
              <a:gd name="T1" fmla="*/ 2147483647 h 398"/>
              <a:gd name="T2" fmla="*/ 2147483647 w 1091"/>
              <a:gd name="T3" fmla="*/ 2147483647 h 398"/>
              <a:gd name="T4" fmla="*/ 2147483647 w 1091"/>
              <a:gd name="T5" fmla="*/ 2147483647 h 398"/>
              <a:gd name="T6" fmla="*/ 2147483647 w 1091"/>
              <a:gd name="T7" fmla="*/ 2147483647 h 398"/>
              <a:gd name="T8" fmla="*/ 2147483647 w 1091"/>
              <a:gd name="T9" fmla="*/ 0 h 3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1"/>
              <a:gd name="T16" fmla="*/ 0 h 398"/>
              <a:gd name="T17" fmla="*/ 1091 w 1091"/>
              <a:gd name="T18" fmla="*/ 398 h 3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1" h="398">
                <a:moveTo>
                  <a:pt x="0" y="398"/>
                </a:moveTo>
                <a:lnTo>
                  <a:pt x="632" y="71"/>
                </a:lnTo>
                <a:lnTo>
                  <a:pt x="760" y="31"/>
                </a:lnTo>
                <a:lnTo>
                  <a:pt x="856" y="20"/>
                </a:lnTo>
                <a:lnTo>
                  <a:pt x="1091" y="0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11" name="Rectangle 76"/>
          <p:cNvSpPr>
            <a:spLocks noChangeArrowheads="1"/>
          </p:cNvSpPr>
          <p:nvPr>
            <p:custDataLst>
              <p:tags r:id="rId72"/>
            </p:custDataLst>
          </p:nvPr>
        </p:nvSpPr>
        <p:spPr bwMode="gray">
          <a:xfrm>
            <a:off x="3252660" y="3100182"/>
            <a:ext cx="621209" cy="1357346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346" tIns="46648" rIns="93296" bIns="46648" anchor="ctr"/>
          <a:lstStyle/>
          <a:p>
            <a:endParaRPr lang="fr-FR"/>
          </a:p>
        </p:txBody>
      </p:sp>
      <p:sp>
        <p:nvSpPr>
          <p:cNvPr id="14412" name="Rectangle 77"/>
          <p:cNvSpPr>
            <a:spLocks noChangeArrowheads="1"/>
          </p:cNvSpPr>
          <p:nvPr>
            <p:custDataLst>
              <p:tags r:id="rId73"/>
            </p:custDataLst>
          </p:nvPr>
        </p:nvSpPr>
        <p:spPr bwMode="gray">
          <a:xfrm>
            <a:off x="3101744" y="4460769"/>
            <a:ext cx="1095012" cy="424373"/>
          </a:xfrm>
          <a:prstGeom prst="rect">
            <a:avLst/>
          </a:prstGeom>
          <a:solidFill>
            <a:srgbClr val="CBD1A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13" name="Freeform 78"/>
          <p:cNvSpPr>
            <a:spLocks/>
          </p:cNvSpPr>
          <p:nvPr>
            <p:custDataLst>
              <p:tags r:id="rId74"/>
            </p:custDataLst>
          </p:nvPr>
        </p:nvSpPr>
        <p:spPr bwMode="gray">
          <a:xfrm>
            <a:off x="2415606" y="4046113"/>
            <a:ext cx="1358237" cy="839028"/>
          </a:xfrm>
          <a:custGeom>
            <a:avLst/>
            <a:gdLst>
              <a:gd name="T0" fmla="*/ 0 w 774"/>
              <a:gd name="T1" fmla="*/ 2147483647 h 518"/>
              <a:gd name="T2" fmla="*/ 2147483647 w 774"/>
              <a:gd name="T3" fmla="*/ 2147483647 h 518"/>
              <a:gd name="T4" fmla="*/ 2147483647 w 774"/>
              <a:gd name="T5" fmla="*/ 2147483647 h 518"/>
              <a:gd name="T6" fmla="*/ 2147483647 w 774"/>
              <a:gd name="T7" fmla="*/ 2147483647 h 518"/>
              <a:gd name="T8" fmla="*/ 2147483647 w 774"/>
              <a:gd name="T9" fmla="*/ 2147483647 h 518"/>
              <a:gd name="T10" fmla="*/ 2147483647 w 774"/>
              <a:gd name="T11" fmla="*/ 2147483647 h 518"/>
              <a:gd name="T12" fmla="*/ 2147483647 w 774"/>
              <a:gd name="T13" fmla="*/ 2147483647 h 518"/>
              <a:gd name="T14" fmla="*/ 2147483647 w 774"/>
              <a:gd name="T15" fmla="*/ 2147483647 h 518"/>
              <a:gd name="T16" fmla="*/ 2147483647 w 774"/>
              <a:gd name="T17" fmla="*/ 0 h 518"/>
              <a:gd name="T18" fmla="*/ 2147483647 w 774"/>
              <a:gd name="T19" fmla="*/ 2147483647 h 518"/>
              <a:gd name="T20" fmla="*/ 2147483647 w 774"/>
              <a:gd name="T21" fmla="*/ 2147483647 h 518"/>
              <a:gd name="T22" fmla="*/ 2147483647 w 774"/>
              <a:gd name="T23" fmla="*/ 2147483647 h 518"/>
              <a:gd name="T24" fmla="*/ 0 w 774"/>
              <a:gd name="T25" fmla="*/ 2147483647 h 5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74"/>
              <a:gd name="T40" fmla="*/ 0 h 518"/>
              <a:gd name="T41" fmla="*/ 774 w 774"/>
              <a:gd name="T42" fmla="*/ 518 h 5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74" h="518">
                <a:moveTo>
                  <a:pt x="0" y="518"/>
                </a:moveTo>
                <a:lnTo>
                  <a:pt x="388" y="518"/>
                </a:lnTo>
                <a:lnTo>
                  <a:pt x="388" y="388"/>
                </a:lnTo>
                <a:lnTo>
                  <a:pt x="476" y="388"/>
                </a:lnTo>
                <a:lnTo>
                  <a:pt x="476" y="402"/>
                </a:lnTo>
                <a:lnTo>
                  <a:pt x="774" y="402"/>
                </a:lnTo>
                <a:lnTo>
                  <a:pt x="774" y="276"/>
                </a:lnTo>
                <a:lnTo>
                  <a:pt x="476" y="276"/>
                </a:lnTo>
                <a:lnTo>
                  <a:pt x="476" y="0"/>
                </a:lnTo>
                <a:lnTo>
                  <a:pt x="352" y="44"/>
                </a:lnTo>
                <a:cubicBezTo>
                  <a:pt x="322" y="58"/>
                  <a:pt x="313" y="67"/>
                  <a:pt x="294" y="84"/>
                </a:cubicBezTo>
                <a:lnTo>
                  <a:pt x="236" y="148"/>
                </a:lnTo>
                <a:lnTo>
                  <a:pt x="0" y="518"/>
                </a:lnTo>
                <a:close/>
              </a:path>
            </a:pathLst>
          </a:custGeom>
          <a:solidFill>
            <a:srgbClr val="CBD1A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14" name="Rectangle 79"/>
          <p:cNvSpPr>
            <a:spLocks noChangeArrowheads="1"/>
          </p:cNvSpPr>
          <p:nvPr>
            <p:custDataLst>
              <p:tags r:id="rId75"/>
            </p:custDataLst>
          </p:nvPr>
        </p:nvSpPr>
        <p:spPr bwMode="gray">
          <a:xfrm>
            <a:off x="2901694" y="4468868"/>
            <a:ext cx="1231889" cy="409795"/>
          </a:xfrm>
          <a:prstGeom prst="rect">
            <a:avLst/>
          </a:prstGeom>
          <a:solidFill>
            <a:srgbClr val="CBD1AF"/>
          </a:solidFill>
          <a:ln w="9525" algn="ctr">
            <a:noFill/>
            <a:miter lim="800000"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15" name="Rectangle 80"/>
          <p:cNvSpPr>
            <a:spLocks noChangeArrowheads="1"/>
          </p:cNvSpPr>
          <p:nvPr>
            <p:custDataLst>
              <p:tags r:id="rId76"/>
            </p:custDataLst>
          </p:nvPr>
        </p:nvSpPr>
        <p:spPr bwMode="gray">
          <a:xfrm>
            <a:off x="2761307" y="4412176"/>
            <a:ext cx="724744" cy="32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RAW MATERIAL STORAGE</a:t>
            </a:r>
          </a:p>
        </p:txBody>
      </p:sp>
      <p:sp>
        <p:nvSpPr>
          <p:cNvPr id="14416" name="Rectangle 81"/>
          <p:cNvSpPr>
            <a:spLocks noChangeArrowheads="1"/>
          </p:cNvSpPr>
          <p:nvPr>
            <p:custDataLst>
              <p:tags r:id="rId77"/>
            </p:custDataLst>
          </p:nvPr>
        </p:nvSpPr>
        <p:spPr bwMode="gray">
          <a:xfrm rot="-5400000">
            <a:off x="3556997" y="2663652"/>
            <a:ext cx="3336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IMACID</a:t>
            </a:r>
          </a:p>
        </p:txBody>
      </p:sp>
      <p:sp>
        <p:nvSpPr>
          <p:cNvPr id="14417" name="Rectangle 82"/>
          <p:cNvSpPr>
            <a:spLocks noChangeArrowheads="1"/>
          </p:cNvSpPr>
          <p:nvPr>
            <p:custDataLst>
              <p:tags r:id="rId78"/>
            </p:custDataLst>
          </p:nvPr>
        </p:nvSpPr>
        <p:spPr bwMode="gray">
          <a:xfrm>
            <a:off x="3129821" y="5252824"/>
            <a:ext cx="724744" cy="32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RAW MATERIAL STORAGE</a:t>
            </a:r>
          </a:p>
        </p:txBody>
      </p:sp>
      <p:sp>
        <p:nvSpPr>
          <p:cNvPr id="14418" name="Rectangle 83"/>
          <p:cNvSpPr>
            <a:spLocks noChangeArrowheads="1"/>
          </p:cNvSpPr>
          <p:nvPr>
            <p:custDataLst>
              <p:tags r:id="rId79"/>
            </p:custDataLst>
          </p:nvPr>
        </p:nvSpPr>
        <p:spPr bwMode="gray">
          <a:xfrm>
            <a:off x="3722953" y="1865936"/>
            <a:ext cx="724744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ELECTRICITY STATION</a:t>
            </a:r>
          </a:p>
        </p:txBody>
      </p:sp>
      <p:sp>
        <p:nvSpPr>
          <p:cNvPr id="14419" name="Rectangle 84"/>
          <p:cNvSpPr>
            <a:spLocks noChangeArrowheads="1"/>
          </p:cNvSpPr>
          <p:nvPr>
            <p:custDataLst>
              <p:tags r:id="rId80"/>
            </p:custDataLst>
          </p:nvPr>
        </p:nvSpPr>
        <p:spPr bwMode="gray">
          <a:xfrm>
            <a:off x="1857571" y="5149160"/>
            <a:ext cx="480822" cy="37902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346" tIns="46648" rIns="93296" bIns="46648" anchor="ctr"/>
          <a:lstStyle/>
          <a:p>
            <a:endParaRPr lang="fr-FR"/>
          </a:p>
        </p:txBody>
      </p:sp>
      <p:sp>
        <p:nvSpPr>
          <p:cNvPr id="14420" name="Rectangle 85"/>
          <p:cNvSpPr>
            <a:spLocks noChangeArrowheads="1"/>
          </p:cNvSpPr>
          <p:nvPr>
            <p:custDataLst>
              <p:tags r:id="rId81"/>
            </p:custDataLst>
          </p:nvPr>
        </p:nvSpPr>
        <p:spPr bwMode="gray">
          <a:xfrm>
            <a:off x="3294775" y="3539133"/>
            <a:ext cx="5422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MP III &amp; IV</a:t>
            </a:r>
          </a:p>
        </p:txBody>
      </p:sp>
      <p:sp>
        <p:nvSpPr>
          <p:cNvPr id="14421" name="Rectangle 86"/>
          <p:cNvSpPr>
            <a:spLocks noChangeArrowheads="1"/>
          </p:cNvSpPr>
          <p:nvPr>
            <p:custDataLst>
              <p:tags r:id="rId82"/>
            </p:custDataLst>
          </p:nvPr>
        </p:nvSpPr>
        <p:spPr bwMode="gray">
          <a:xfrm>
            <a:off x="1857571" y="5212330"/>
            <a:ext cx="5018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PUMPING STATION</a:t>
            </a:r>
          </a:p>
        </p:txBody>
      </p:sp>
      <p:sp>
        <p:nvSpPr>
          <p:cNvPr id="14422" name="Line 87"/>
          <p:cNvSpPr>
            <a:spLocks noChangeShapeType="1"/>
          </p:cNvSpPr>
          <p:nvPr>
            <p:custDataLst>
              <p:tags r:id="rId83"/>
            </p:custDataLst>
          </p:nvPr>
        </p:nvSpPr>
        <p:spPr bwMode="gray">
          <a:xfrm>
            <a:off x="3994950" y="3048350"/>
            <a:ext cx="2154928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23" name="Line 88"/>
          <p:cNvSpPr>
            <a:spLocks noChangeShapeType="1"/>
          </p:cNvSpPr>
          <p:nvPr>
            <p:custDataLst>
              <p:tags r:id="rId84"/>
            </p:custDataLst>
          </p:nvPr>
        </p:nvSpPr>
        <p:spPr bwMode="gray">
          <a:xfrm>
            <a:off x="4767074" y="3365820"/>
            <a:ext cx="1382804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24" name="Line 89"/>
          <p:cNvSpPr>
            <a:spLocks noChangeShapeType="1"/>
          </p:cNvSpPr>
          <p:nvPr>
            <p:custDataLst>
              <p:tags r:id="rId85"/>
            </p:custDataLst>
          </p:nvPr>
        </p:nvSpPr>
        <p:spPr bwMode="gray">
          <a:xfrm>
            <a:off x="4767074" y="2750317"/>
            <a:ext cx="1382804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25" name="Rectangle 90"/>
          <p:cNvSpPr>
            <a:spLocks noChangeArrowheads="1"/>
          </p:cNvSpPr>
          <p:nvPr>
            <p:custDataLst>
              <p:tags r:id="rId86"/>
            </p:custDataLst>
          </p:nvPr>
        </p:nvSpPr>
        <p:spPr bwMode="gray">
          <a:xfrm rot="-5400000">
            <a:off x="2638560" y="6147724"/>
            <a:ext cx="7807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AMMONIA QUAY</a:t>
            </a:r>
          </a:p>
        </p:txBody>
      </p:sp>
      <p:graphicFrame>
        <p:nvGraphicFramePr>
          <p:cNvPr id="14338" name="Rectangle 91" hidden="1"/>
          <p:cNvGraphicFramePr>
            <a:graphicFrameLocks/>
          </p:cNvGraphicFramePr>
          <p:nvPr>
            <p:custDataLst>
              <p:tags r:id="rId87"/>
            </p:custDataLst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15" r:id="rId95" imgW="0" imgH="0" progId="">
                  <p:embed/>
                </p:oleObj>
              </mc:Choice>
              <mc:Fallback>
                <p:oleObj r:id="rId95" imgW="0" imgH="0" progId="">
                  <p:embed/>
                  <p:pic>
                    <p:nvPicPr>
                      <p:cNvPr id="0" name="AutoShap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26" name="Rectangle 92"/>
          <p:cNvSpPr>
            <a:spLocks noChangeArrowheads="1"/>
          </p:cNvSpPr>
          <p:nvPr>
            <p:custDataLst>
              <p:tags r:id="rId88"/>
            </p:custDataLst>
          </p:nvPr>
        </p:nvSpPr>
        <p:spPr bwMode="gray">
          <a:xfrm rot="-5400000">
            <a:off x="3005592" y="6093462"/>
            <a:ext cx="8924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/>
              <a:t>FERTILIZER QUAY</a:t>
            </a:r>
          </a:p>
        </p:txBody>
      </p:sp>
      <p:sp>
        <p:nvSpPr>
          <p:cNvPr id="14427" name="Line 93"/>
          <p:cNvSpPr>
            <a:spLocks noChangeShapeType="1"/>
          </p:cNvSpPr>
          <p:nvPr/>
        </p:nvSpPr>
        <p:spPr bwMode="gray">
          <a:xfrm flipV="1">
            <a:off x="3561508" y="5751705"/>
            <a:ext cx="0" cy="4049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4428" name="Rectangle 97"/>
          <p:cNvSpPr>
            <a:spLocks noGrp="1" noChangeArrowheads="1"/>
          </p:cNvSpPr>
          <p:nvPr>
            <p:ph type="title" idx="4294967295"/>
          </p:nvPr>
        </p:nvSpPr>
        <p:spPr>
          <a:xfrm>
            <a:off x="116463" y="523362"/>
            <a:ext cx="9526956" cy="241343"/>
          </a:xfrm>
        </p:spPr>
        <p:txBody>
          <a:bodyPr vert="horz" lIns="0" tIns="0" rIns="0" bIns="0" rtlCol="0" anchor="b" anchorCtr="0">
            <a:noAutofit/>
          </a:bodyPr>
          <a:lstStyle/>
          <a:p>
            <a:pPr marL="364439"/>
            <a:r>
              <a:rPr lang="en-US" sz="1800" dirty="0" err="1" smtClean="0"/>
              <a:t>Jorf</a:t>
            </a:r>
            <a:r>
              <a:rPr lang="en-US" sz="1800" dirty="0" smtClean="0"/>
              <a:t> </a:t>
            </a:r>
            <a:r>
              <a:rPr lang="en-US" sz="1800" dirty="0"/>
              <a:t>Lasfar Hub </a:t>
            </a:r>
          </a:p>
        </p:txBody>
      </p:sp>
      <p:sp>
        <p:nvSpPr>
          <p:cNvPr id="14429" name="Line 98"/>
          <p:cNvSpPr>
            <a:spLocks noChangeShapeType="1"/>
          </p:cNvSpPr>
          <p:nvPr/>
        </p:nvSpPr>
        <p:spPr bwMode="gray">
          <a:xfrm flipV="1">
            <a:off x="2875371" y="2980320"/>
            <a:ext cx="254450" cy="408176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3275471" y="4261541"/>
            <a:ext cx="598397" cy="183031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anchor="ctr"/>
          <a:lstStyle/>
          <a:p>
            <a:pPr algn="ctr">
              <a:defRPr/>
            </a:pPr>
            <a:r>
              <a:rPr lang="fr-FR" sz="900" b="1" dirty="0">
                <a:solidFill>
                  <a:schemeClr val="accent2">
                    <a:lumMod val="10000"/>
                  </a:schemeClr>
                </a:solidFill>
              </a:rPr>
              <a:t>DAP</a:t>
            </a:r>
          </a:p>
        </p:txBody>
      </p:sp>
      <p:cxnSp>
        <p:nvCxnSpPr>
          <p:cNvPr id="96" name="Connecteur droit 95"/>
          <p:cNvCxnSpPr/>
          <p:nvPr/>
        </p:nvCxnSpPr>
        <p:spPr>
          <a:xfrm rot="16200000" flipH="1">
            <a:off x="5858691" y="2436222"/>
            <a:ext cx="2037806" cy="587829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6"/>
          <p:cNvSpPr>
            <a:spLocks noChangeArrowheads="1"/>
          </p:cNvSpPr>
          <p:nvPr>
            <p:custDataLst>
              <p:tags r:id="rId89"/>
            </p:custDataLst>
          </p:nvPr>
        </p:nvSpPr>
        <p:spPr bwMode="gray">
          <a:xfrm>
            <a:off x="4389120" y="4454434"/>
            <a:ext cx="966651" cy="194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800" b="1" dirty="0" smtClean="0">
                <a:solidFill>
                  <a:srgbClr val="A85E20"/>
                </a:solidFill>
              </a:rPr>
              <a:t>DOWNSTREAM</a:t>
            </a:r>
            <a:endParaRPr lang="en-US" sz="800" b="1" dirty="0">
              <a:solidFill>
                <a:srgbClr val="A85E20"/>
              </a:solidFill>
            </a:endParaRPr>
          </a:p>
        </p:txBody>
      </p:sp>
      <p:cxnSp>
        <p:nvCxnSpPr>
          <p:cNvPr id="99" name="Connecteur droit avec flèche 98"/>
          <p:cNvCxnSpPr/>
          <p:nvPr/>
        </p:nvCxnSpPr>
        <p:spPr>
          <a:xfrm rot="5400000">
            <a:off x="3696788" y="3448593"/>
            <a:ext cx="2037807" cy="1588"/>
          </a:xfrm>
          <a:prstGeom prst="straightConnector1">
            <a:avLst/>
          </a:prstGeom>
          <a:ln>
            <a:solidFill>
              <a:srgbClr val="7E6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rot="10800000" flipV="1">
            <a:off x="3879668" y="4558939"/>
            <a:ext cx="496391" cy="26124"/>
          </a:xfrm>
          <a:prstGeom prst="straightConnector1">
            <a:avLst/>
          </a:prstGeom>
          <a:ln>
            <a:solidFill>
              <a:srgbClr val="A85E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rot="5400000">
            <a:off x="3690257" y="3455125"/>
            <a:ext cx="2050869" cy="1588"/>
          </a:xfrm>
          <a:prstGeom prst="straightConnector1">
            <a:avLst/>
          </a:prstGeom>
          <a:ln w="12700">
            <a:solidFill>
              <a:srgbClr val="A85E2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83"/>
          <p:cNvSpPr>
            <a:spLocks noChangeArrowheads="1"/>
          </p:cNvSpPr>
          <p:nvPr>
            <p:custDataLst>
              <p:tags r:id="rId90"/>
            </p:custDataLst>
          </p:nvPr>
        </p:nvSpPr>
        <p:spPr bwMode="gray">
          <a:xfrm>
            <a:off x="4894256" y="1508885"/>
            <a:ext cx="72474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sz="700" b="1" dirty="0" smtClean="0"/>
              <a:t>PIPELINE</a:t>
            </a:r>
            <a:endParaRPr lang="en-US" sz="700" b="1" dirty="0"/>
          </a:p>
        </p:txBody>
      </p:sp>
      <p:sp>
        <p:nvSpPr>
          <p:cNvPr id="109" name="Rectangle 11"/>
          <p:cNvSpPr>
            <a:spLocks noChangeArrowheads="1"/>
          </p:cNvSpPr>
          <p:nvPr>
            <p:custDataLst>
              <p:tags r:id="rId91"/>
            </p:custDataLst>
          </p:nvPr>
        </p:nvSpPr>
        <p:spPr bwMode="gray">
          <a:xfrm>
            <a:off x="5555705" y="3414198"/>
            <a:ext cx="561545" cy="217046"/>
          </a:xfrm>
          <a:prstGeom prst="rect">
            <a:avLst/>
          </a:prstGeom>
          <a:pattFill prst="ltUpDiag">
            <a:fgClr>
              <a:srgbClr val="99CC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r>
              <a:rPr lang="en-US" sz="700" b="1" dirty="0" smtClean="0"/>
              <a:t>4</a:t>
            </a:r>
            <a:endParaRPr lang="en-US" sz="700" b="1" dirty="0"/>
          </a:p>
        </p:txBody>
      </p:sp>
    </p:spTree>
    <p:extLst>
      <p:ext uri="{BB962C8B-B14F-4D97-AF65-F5344CB8AC3E}">
        <p14:creationId xmlns:p14="http://schemas.microsoft.com/office/powerpoint/2010/main" val="14838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6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00" y="0"/>
            <a:ext cx="8328545" cy="907199"/>
          </a:xfrm>
          <a:noFill/>
          <a:ln/>
        </p:spPr>
        <p:txBody>
          <a:bodyPr/>
          <a:lstStyle/>
          <a:p>
            <a:r>
              <a:rPr lang="fr-FR" cap="none" dirty="0" err="1" smtClean="0">
                <a:latin typeface="Verdana"/>
                <a:ea typeface="Verdana"/>
                <a:cs typeface="Verdana"/>
              </a:rPr>
              <a:t>Downstream</a:t>
            </a:r>
            <a:r>
              <a:rPr lang="fr-FR" cap="none" dirty="0" smtClean="0">
                <a:latin typeface="Verdana"/>
                <a:ea typeface="Verdana"/>
                <a:cs typeface="Verdana"/>
              </a:rPr>
              <a:t> : séchage de la pulpe pour </a:t>
            </a:r>
            <a:r>
              <a:rPr lang="fr-FR" dirty="0" smtClean="0">
                <a:solidFill>
                  <a:srgbClr val="DC6E00"/>
                </a:solidFill>
              </a:rPr>
              <a:t>l'export</a:t>
            </a:r>
            <a:endParaRPr lang="fr-FR" dirty="0">
              <a:solidFill>
                <a:srgbClr val="DC6E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0661" y="1650077"/>
            <a:ext cx="8904679" cy="2280477"/>
            <a:chOff x="500661" y="1650078"/>
            <a:chExt cx="8904679" cy="2017784"/>
          </a:xfrm>
        </p:grpSpPr>
        <p:pic>
          <p:nvPicPr>
            <p:cNvPr id="12" name="Picture 4" descr="D:\Downstream\20- Photos\130610\IMG_0724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661" y="1968404"/>
              <a:ext cx="2901656" cy="1691026"/>
            </a:xfrm>
            <a:prstGeom prst="rect">
              <a:avLst/>
            </a:prstGeom>
            <a:noFill/>
          </p:spPr>
        </p:pic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3509365" y="1650078"/>
              <a:ext cx="5895975" cy="2017784"/>
            </a:xfrm>
            <a:prstGeom prst="rect">
              <a:avLst/>
            </a:prstGeom>
            <a:solidFill>
              <a:srgbClr val="F5F5F5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273050" lvl="1" indent="-184150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  <a:ea typeface="Verdana"/>
                  <a:cs typeface="Verdana"/>
                </a:rPr>
                <a:t>Convoyeurs séparateurs</a:t>
              </a:r>
            </a:p>
            <a:p>
              <a:pPr marL="539750" lvl="2" indent="-187325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  <a:ea typeface="Verdana"/>
                  <a:cs typeface="Verdana"/>
                </a:rPr>
                <a:t>8,5 mt/an</a:t>
              </a:r>
            </a:p>
            <a:p>
              <a:pPr marL="539750" lvl="2" indent="-187325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1600" b="1" dirty="0" smtClean="0">
                <a:solidFill>
                  <a:srgbClr val="686A78"/>
                </a:solidFill>
                <a:ea typeface="Verdana"/>
                <a:cs typeface="Verdana"/>
              </a:endParaRPr>
            </a:p>
            <a:p>
              <a:pPr marL="273050" lvl="1" indent="-184150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  <a:ea typeface="Verdana"/>
                  <a:cs typeface="Verdana"/>
                </a:rPr>
                <a:t>Filtres presse</a:t>
              </a:r>
              <a:endParaRPr lang="fr-FR" sz="1600" b="1" dirty="0" smtClean="0">
                <a:solidFill>
                  <a:srgbClr val="686A78"/>
                </a:solidFill>
                <a:ea typeface="Verdana"/>
                <a:cs typeface="Verdana"/>
              </a:endParaRPr>
            </a:p>
            <a:p>
              <a:pPr marL="539750" lvl="2" indent="-187325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  <a:ea typeface="Verdana"/>
                  <a:cs typeface="Verdana"/>
                </a:rPr>
                <a:t>2 mt/an</a:t>
              </a:r>
            </a:p>
            <a:p>
              <a:pPr marL="539750" lvl="2" indent="-187325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1600" dirty="0" smtClean="0">
                <a:solidFill>
                  <a:srgbClr val="686A78"/>
                </a:solidFill>
                <a:ea typeface="Verdana"/>
                <a:cs typeface="Verdana"/>
              </a:endParaRPr>
            </a:p>
            <a:p>
              <a:pPr marL="273050" lvl="1" indent="-184150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  <a:ea typeface="Verdana"/>
                  <a:cs typeface="Verdana"/>
                </a:rPr>
                <a:t>Stockage</a:t>
              </a:r>
              <a:endParaRPr lang="fr-FR" sz="1600" dirty="0" smtClean="0">
                <a:solidFill>
                  <a:schemeClr val="folHlink"/>
                </a:solidFill>
                <a:ea typeface="Verdana"/>
                <a:cs typeface="Verdana"/>
              </a:endParaRPr>
            </a:p>
            <a:p>
              <a:pPr marL="539750" lvl="2" indent="-187325">
                <a:lnSpc>
                  <a:spcPct val="85000"/>
                </a:lnSpc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  <a:ea typeface="Verdana"/>
                  <a:cs typeface="Verdana"/>
                </a:rPr>
                <a:t>1 mt de phosphate </a:t>
              </a:r>
              <a:r>
                <a:rPr lang="fr-FR" sz="1600" dirty="0" smtClean="0">
                  <a:solidFill>
                    <a:srgbClr val="686A78"/>
                  </a:solidFill>
                  <a:ea typeface="Verdana"/>
                  <a:cs typeface="Verdana"/>
                </a:rPr>
                <a:t>humide</a:t>
              </a:r>
            </a:p>
            <a:p>
              <a:pPr marL="539750" lvl="2" indent="-187325">
                <a:lnSpc>
                  <a:spcPct val="85000"/>
                </a:lnSpc>
                <a:buClr>
                  <a:srgbClr val="007C30"/>
                </a:buClr>
                <a:buSzPct val="100000"/>
              </a:pPr>
              <a:endParaRPr lang="fr-FR" sz="1600" b="1" dirty="0" smtClean="0">
                <a:solidFill>
                  <a:srgbClr val="686A78"/>
                </a:solidFill>
                <a:ea typeface="Verdana"/>
                <a:cs typeface="Verdana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500661" y="1650078"/>
              <a:ext cx="2901656" cy="606176"/>
            </a:xfrm>
            <a:prstGeom prst="rect">
              <a:avLst/>
            </a:prstGeom>
            <a:gradFill flip="none" rotWithShape="1">
              <a:gsLst>
                <a:gs pos="0">
                  <a:schemeClr val="hlink">
                    <a:shade val="30000"/>
                    <a:satMod val="115000"/>
                  </a:schemeClr>
                </a:gs>
                <a:gs pos="50000">
                  <a:schemeClr val="hlink">
                    <a:shade val="67500"/>
                    <a:satMod val="115000"/>
                  </a:schemeClr>
                </a:gs>
                <a:gs pos="100000">
                  <a:schemeClr val="hlink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/>
                  <a:cs typeface="Verdana"/>
                </a:rPr>
                <a:t>Filtration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0661" y="4052772"/>
            <a:ext cx="8904679" cy="2356644"/>
            <a:chOff x="500661" y="4052772"/>
            <a:chExt cx="8904679" cy="2356644"/>
          </a:xfrm>
        </p:grpSpPr>
        <p:grpSp>
          <p:nvGrpSpPr>
            <p:cNvPr id="23" name="Group 22"/>
            <p:cNvGrpSpPr/>
            <p:nvPr/>
          </p:nvGrpSpPr>
          <p:grpSpPr>
            <a:xfrm>
              <a:off x="500661" y="4052772"/>
              <a:ext cx="8904679" cy="2356644"/>
              <a:chOff x="500661" y="3865492"/>
              <a:chExt cx="8904679" cy="1953854"/>
            </a:xfrm>
          </p:grpSpPr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3509365" y="3877339"/>
                <a:ext cx="5895975" cy="1942007"/>
              </a:xfrm>
              <a:prstGeom prst="rect">
                <a:avLst/>
              </a:prstGeom>
              <a:solidFill>
                <a:srgbClr val="F5F5F5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273050" lvl="1" indent="-184150"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sz="1600" b="1" dirty="0" smtClean="0">
                    <a:solidFill>
                      <a:schemeClr val="folHlin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10,5 mt/an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sz="1600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marL="273050" lvl="1" indent="-184150"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sz="1600" b="1" dirty="0" smtClean="0">
                    <a:solidFill>
                      <a:srgbClr val="686A78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Séchage flash</a:t>
                </a:r>
                <a:r>
                  <a:rPr lang="fr-FR" sz="1600" dirty="0" smtClean="0">
                    <a:solidFill>
                      <a:srgbClr val="686A78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 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sz="1600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marL="273050" lvl="1" indent="-184150"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sz="1600" dirty="0" smtClean="0">
                    <a:solidFill>
                      <a:srgbClr val="686A78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Coûts d'exploitation optimisés</a:t>
                </a:r>
              </a:p>
              <a:p>
                <a:pPr marL="352425" lvl="2">
                  <a:buClr>
                    <a:srgbClr val="007C30"/>
                  </a:buClr>
                  <a:buSzPct val="100000"/>
                </a:pPr>
                <a:endParaRPr lang="fr-FR" sz="1600" dirty="0" smtClean="0">
                  <a:solidFill>
                    <a:srgbClr val="686A78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500661" y="3865492"/>
                <a:ext cx="2901656" cy="6061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fr-F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Verdana"/>
                    <a:cs typeface="Verdana"/>
                  </a:rPr>
                  <a:t>Séchage</a:t>
                </a:r>
              </a:p>
            </p:txBody>
          </p:sp>
        </p:grpSp>
        <p:pic>
          <p:nvPicPr>
            <p:cNvPr id="485377" name="Picture 1" descr="C:\Users\Echcherfi Meriem\Desktop\Séminaire OCP Formation\Plénière\Photos OCP\séchage flash dying image illustrativ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1811" y="4786310"/>
              <a:ext cx="2854327" cy="1606446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solidFill>
                <a:schemeClr val="accent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1"/>
            <a:ext cx="9906000" cy="241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6"/>
          <p:cNvSpPr txBox="1">
            <a:spLocks/>
          </p:cNvSpPr>
          <p:nvPr/>
        </p:nvSpPr>
        <p:spPr bwMode="auto">
          <a:xfrm>
            <a:off x="184448" y="546508"/>
            <a:ext cx="8328545" cy="453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defRPr/>
            </a:pPr>
            <a:r>
              <a:rPr lang="fr-FR" b="1" cap="all" dirty="0">
                <a:solidFill>
                  <a:srgbClr val="61A322"/>
                </a:solidFill>
              </a:rPr>
              <a:t>Projet DOWNSTREAM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8" y="3304711"/>
            <a:ext cx="468052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" y="3194083"/>
            <a:ext cx="4065588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05" y="5146502"/>
            <a:ext cx="4678063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1" y="5157193"/>
            <a:ext cx="4106863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6440" y="2954198"/>
            <a:ext cx="2428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Convoyeurs Séparateurs</a:t>
            </a:r>
            <a:endParaRPr lang="fr-FR" sz="1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487405" y="3070973"/>
            <a:ext cx="2805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Parc de Stockage de Phosphate</a:t>
            </a:r>
            <a:endParaRPr lang="fr-FR" sz="1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89701" y="4933356"/>
            <a:ext cx="2428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Bassin </a:t>
            </a:r>
            <a:r>
              <a:rPr lang="fr-FR" sz="1000" b="1" dirty="0" err="1" smtClean="0"/>
              <a:t>Process</a:t>
            </a:r>
            <a:r>
              <a:rPr lang="fr-FR" sz="1000" b="1" dirty="0" smtClean="0"/>
              <a:t> et Digue</a:t>
            </a:r>
            <a:endParaRPr lang="fr-FR" sz="1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484948" y="4899058"/>
            <a:ext cx="2428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Filtration</a:t>
            </a: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28976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Verdana"/>
                <a:cs typeface="Verdana"/>
              </a:rPr>
              <a:t>Chimie : </a:t>
            </a:r>
            <a:r>
              <a:rPr lang="fr-FR" dirty="0" smtClean="0">
                <a:solidFill>
                  <a:srgbClr val="DC6E00"/>
                </a:solidFill>
              </a:rPr>
              <a:t>capacité</a:t>
            </a:r>
            <a:r>
              <a:rPr lang="fr-FR" dirty="0" smtClean="0">
                <a:ea typeface="Verdana"/>
                <a:cs typeface="Verdana"/>
              </a:rPr>
              <a:t> de production d'engrais portée à 10.7mt/an</a:t>
            </a:r>
            <a:endParaRPr lang="fr-FR" dirty="0">
              <a:ea typeface="Verdana"/>
              <a:cs typeface="Verdan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0661" y="1599278"/>
            <a:ext cx="8904679" cy="2017784"/>
            <a:chOff x="500661" y="1650078"/>
            <a:chExt cx="8904679" cy="2017784"/>
          </a:xfrm>
        </p:grpSpPr>
        <p:pic>
          <p:nvPicPr>
            <p:cNvPr id="44032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661" y="1955762"/>
              <a:ext cx="2901656" cy="1696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3509365" y="1650078"/>
              <a:ext cx="5895975" cy="2017784"/>
            </a:xfrm>
            <a:prstGeom prst="rect">
              <a:avLst/>
            </a:prstGeom>
            <a:solidFill>
              <a:srgbClr val="F5F5F5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273050" lvl="1" indent="-184150"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  <a:ea typeface="Verdana"/>
                  <a:cs typeface="Verdana"/>
                </a:rPr>
                <a:t>Adaptation MP 3 et 4 à la pulpe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  <a:ea typeface="Verdana"/>
                  <a:cs typeface="Verdana"/>
                </a:rPr>
                <a:t>En 4 fois (par 2 lignes)</a:t>
              </a:r>
            </a:p>
            <a:p>
              <a:pPr marL="539750" lvl="2" indent="-187325">
                <a:buClr>
                  <a:srgbClr val="007C30"/>
                </a:buClr>
                <a:buSzPct val="100000"/>
                <a:buFont typeface="Verdana"/>
                <a:buChar char="-"/>
              </a:pPr>
              <a:endParaRPr lang="fr-FR" sz="1600" b="1" dirty="0" smtClean="0">
                <a:solidFill>
                  <a:srgbClr val="686A78"/>
                </a:solidFill>
                <a:ea typeface="Verdana"/>
                <a:cs typeface="Verdana"/>
              </a:endParaRPr>
            </a:p>
            <a:p>
              <a:pPr marL="273050" lvl="1" indent="-184150">
                <a:buClr>
                  <a:srgbClr val="007C30"/>
                </a:buClr>
                <a:buSzPct val="100000"/>
                <a:buFont typeface="Verdana"/>
                <a:buChar char="•"/>
              </a:pPr>
              <a:r>
                <a:rPr lang="fr-FR" sz="1600" b="1" dirty="0" smtClean="0">
                  <a:solidFill>
                    <a:schemeClr val="folHlink"/>
                  </a:solidFill>
                  <a:ea typeface="Verdana"/>
                  <a:cs typeface="Verdana"/>
                </a:rPr>
                <a:t>Nouvelle unité d'acide phosphorique (ligne E)</a:t>
              </a:r>
            </a:p>
            <a:p>
              <a:pPr marL="539750" lvl="2" indent="-187325">
                <a:lnSpc>
                  <a:spcPct val="150000"/>
                </a:lnSpc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  <a:ea typeface="Verdana"/>
                  <a:cs typeface="Verdana"/>
                </a:rPr>
                <a:t>1400t de P2O5/jour</a:t>
              </a:r>
            </a:p>
            <a:p>
              <a:pPr marL="539750" lvl="2" indent="-187325">
                <a:lnSpc>
                  <a:spcPct val="150000"/>
                </a:lnSpc>
                <a:buClr>
                  <a:srgbClr val="007C30"/>
                </a:buClr>
                <a:buSzPct val="100000"/>
                <a:buFont typeface="Verdana"/>
                <a:buChar char="-"/>
              </a:pPr>
              <a:r>
                <a:rPr lang="fr-FR" sz="1600" dirty="0" smtClean="0">
                  <a:solidFill>
                    <a:srgbClr val="686A78"/>
                  </a:solidFill>
                  <a:ea typeface="Verdana"/>
                  <a:cs typeface="Verdana"/>
                  <a:sym typeface="Verdana"/>
                </a:rPr>
                <a:t>Mise en service :</a:t>
              </a:r>
              <a:r>
                <a:rPr lang="fr-FR" sz="1600" b="1" dirty="0" smtClean="0">
                  <a:solidFill>
                    <a:srgbClr val="686A78"/>
                  </a:solidFill>
                  <a:ea typeface="Verdana"/>
                  <a:cs typeface="Verdana"/>
                  <a:sym typeface="Verdana"/>
                </a:rPr>
                <a:t> Janvier 2014</a:t>
              </a: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500661" y="1650078"/>
              <a:ext cx="2901656" cy="606176"/>
            </a:xfrm>
            <a:prstGeom prst="rect">
              <a:avLst/>
            </a:prstGeom>
            <a:gradFill flip="none" rotWithShape="1">
              <a:gsLst>
                <a:gs pos="0">
                  <a:schemeClr val="hlink">
                    <a:shade val="30000"/>
                    <a:satMod val="115000"/>
                  </a:schemeClr>
                </a:gs>
                <a:gs pos="50000">
                  <a:schemeClr val="hlink">
                    <a:shade val="67500"/>
                    <a:satMod val="115000"/>
                  </a:schemeClr>
                </a:gs>
                <a:gs pos="100000">
                  <a:schemeClr val="hlink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/>
                  <a:cs typeface="Verdana"/>
                </a:rPr>
                <a:t>Adaptation Maroc phosphore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0661" y="3721101"/>
            <a:ext cx="8904679" cy="2400299"/>
            <a:chOff x="500661" y="3865492"/>
            <a:chExt cx="8904679" cy="201778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00661" y="4381500"/>
              <a:ext cx="2901656" cy="150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3" name="Group 22"/>
            <p:cNvGrpSpPr/>
            <p:nvPr/>
          </p:nvGrpSpPr>
          <p:grpSpPr>
            <a:xfrm>
              <a:off x="500661" y="3865492"/>
              <a:ext cx="8904679" cy="2017784"/>
              <a:chOff x="500661" y="3865492"/>
              <a:chExt cx="8904679" cy="2017784"/>
            </a:xfrm>
          </p:grpSpPr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3509365" y="3865492"/>
                <a:ext cx="5895975" cy="2017784"/>
              </a:xfrm>
              <a:prstGeom prst="rect">
                <a:avLst/>
              </a:prstGeom>
              <a:solidFill>
                <a:srgbClr val="F5F5F5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273050" lvl="1" indent="-184150">
                  <a:lnSpc>
                    <a:spcPct val="9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endParaRPr lang="fr-FR" sz="1600" b="1" dirty="0" smtClean="0">
                  <a:solidFill>
                    <a:schemeClr val="folHlink"/>
                  </a:solidFill>
                  <a:ea typeface="Verdana"/>
                  <a:cs typeface="Verdana"/>
                  <a:sym typeface="Verdana"/>
                </a:endParaRPr>
              </a:p>
              <a:p>
                <a:pPr marL="273050" lvl="1" indent="-184150">
                  <a:lnSpc>
                    <a:spcPct val="9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endParaRPr lang="fr-FR" sz="1600" b="1" dirty="0" smtClean="0">
                  <a:solidFill>
                    <a:schemeClr val="folHlink"/>
                  </a:solidFill>
                  <a:ea typeface="Verdana"/>
                  <a:cs typeface="Verdana"/>
                  <a:sym typeface="Verdana"/>
                </a:endParaRPr>
              </a:p>
              <a:p>
                <a:pPr marL="273050" lvl="1" indent="-184150">
                  <a:lnSpc>
                    <a:spcPct val="90000"/>
                  </a:lnSpc>
                  <a:buClr>
                    <a:srgbClr val="007C30"/>
                  </a:buClr>
                  <a:buSzPct val="100000"/>
                  <a:buFont typeface="Verdana"/>
                  <a:buChar char="•"/>
                </a:pPr>
                <a:r>
                  <a:rPr lang="fr-FR" sz="1600" b="1" dirty="0" smtClean="0">
                    <a:solidFill>
                      <a:schemeClr val="folHlink"/>
                    </a:solidFill>
                    <a:ea typeface="Verdana"/>
                    <a:cs typeface="Verdana"/>
                    <a:sym typeface="Verdana"/>
                  </a:rPr>
                  <a:t>2 unités de granulation de </a:t>
                </a:r>
                <a:r>
                  <a:rPr lang="fr-FR" sz="1600" b="1" dirty="0" err="1" smtClean="0">
                    <a:solidFill>
                      <a:schemeClr val="folHlink"/>
                    </a:solidFill>
                    <a:ea typeface="Verdana"/>
                    <a:cs typeface="Verdana"/>
                    <a:sym typeface="Verdana"/>
                  </a:rPr>
                  <a:t>DAP</a:t>
                </a:r>
                <a:endParaRPr lang="fr-FR" sz="1600" dirty="0" smtClean="0">
                  <a:solidFill>
                    <a:srgbClr val="686A78"/>
                  </a:solidFill>
                  <a:ea typeface="Verdana"/>
                  <a:cs typeface="Verdana"/>
                  <a:sym typeface="Verdana"/>
                </a:endParaRPr>
              </a:p>
              <a:p>
                <a:pPr marL="539750" lvl="2" indent="-187325">
                  <a:lnSpc>
                    <a:spcPct val="150000"/>
                  </a:lnSpc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r>
                  <a:rPr lang="fr-FR" sz="1600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120 t / heure</a:t>
                </a:r>
              </a:p>
              <a:p>
                <a:pPr marL="539750" lvl="2" indent="-187325">
                  <a:lnSpc>
                    <a:spcPct val="150000"/>
                  </a:lnSpc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r>
                  <a:rPr lang="fr-FR" sz="1600" b="1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Mises en service en Avril et Juillet 2013</a:t>
                </a:r>
              </a:p>
              <a:p>
                <a:pPr marL="539750" lvl="2" indent="-187325"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sz="1600" b="1" dirty="0" smtClean="0">
                  <a:solidFill>
                    <a:srgbClr val="686A78"/>
                  </a:solidFill>
                  <a:ea typeface="Verdana"/>
                  <a:cs typeface="Verdana"/>
                  <a:sym typeface="Verdana"/>
                </a:endParaRPr>
              </a:p>
              <a:p>
                <a:pPr marL="168275" indent="-168275">
                  <a:lnSpc>
                    <a:spcPct val="90000"/>
                  </a:lnSpc>
                  <a:buClr>
                    <a:srgbClr val="007C30"/>
                  </a:buClr>
                  <a:buSzPct val="100000"/>
                  <a:buChar char="•"/>
                </a:pPr>
                <a:r>
                  <a:rPr lang="fr-FR" sz="1600" b="1" dirty="0" smtClean="0">
                    <a:solidFill>
                      <a:schemeClr val="folHlink"/>
                    </a:solidFill>
                    <a:ea typeface="Verdana"/>
                    <a:cs typeface="Verdana"/>
                    <a:sym typeface="Verdana"/>
                  </a:rPr>
                  <a:t>4 </a:t>
                </a:r>
                <a:r>
                  <a:rPr lang="fr-FR" sz="1600" b="1" dirty="0" err="1" smtClean="0">
                    <a:solidFill>
                      <a:schemeClr val="folHlink"/>
                    </a:solidFill>
                    <a:ea typeface="Verdana"/>
                    <a:cs typeface="Verdana"/>
                    <a:sym typeface="Verdana"/>
                  </a:rPr>
                  <a:t>ODIs</a:t>
                </a:r>
                <a:r>
                  <a:rPr lang="fr-FR" sz="1600" b="1" dirty="0" smtClean="0">
                    <a:solidFill>
                      <a:schemeClr val="folHlink"/>
                    </a:solidFill>
                    <a:ea typeface="Verdana"/>
                    <a:cs typeface="Verdana"/>
                    <a:sym typeface="Verdana"/>
                  </a:rPr>
                  <a:t> </a:t>
                </a:r>
                <a:r>
                  <a:rPr lang="fr-FR" sz="1600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(unités intégrées de production d'engrais)</a:t>
                </a:r>
              </a:p>
              <a:p>
                <a:pPr marL="539750" lvl="2" indent="-187325">
                  <a:lnSpc>
                    <a:spcPct val="150000"/>
                  </a:lnSpc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r>
                  <a:rPr lang="fr-FR" sz="1600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~1 mt/ an chaque</a:t>
                </a:r>
              </a:p>
              <a:p>
                <a:pPr marL="539750" lvl="2" indent="-187325">
                  <a:lnSpc>
                    <a:spcPct val="150000"/>
                  </a:lnSpc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r>
                  <a:rPr lang="fr-FR" sz="1600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Livraisons cadencées</a:t>
                </a:r>
                <a:r>
                  <a:rPr lang="fr-FR" sz="1600" b="1" dirty="0" smtClean="0">
                    <a:solidFill>
                      <a:srgbClr val="686A78"/>
                    </a:solidFill>
                    <a:ea typeface="Verdana"/>
                    <a:cs typeface="Verdana"/>
                    <a:sym typeface="Verdana"/>
                  </a:rPr>
                  <a:t> à partir de Août 2014</a:t>
                </a:r>
              </a:p>
              <a:p>
                <a:pPr marL="539750" lvl="2" indent="-187325">
                  <a:lnSpc>
                    <a:spcPct val="150000"/>
                  </a:lnSpc>
                  <a:buClr>
                    <a:srgbClr val="007C30"/>
                  </a:buClr>
                  <a:buSzPct val="100000"/>
                  <a:buFont typeface="Verdana"/>
                  <a:buChar char="-"/>
                </a:pPr>
                <a:endParaRPr lang="fr-FR" sz="1600" b="1" dirty="0" smtClean="0">
                  <a:solidFill>
                    <a:srgbClr val="686A78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500661" y="3865492"/>
                <a:ext cx="2901656" cy="6061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fr-FR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Verdana"/>
                    <a:cs typeface="Verdana"/>
                  </a:rPr>
                  <a:t>ODIs</a:t>
                </a:r>
                <a:r>
                  <a:rPr lang="fr-F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Verdana"/>
                    <a:cs typeface="Verdana"/>
                  </a:rPr>
                  <a:t> et granulation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091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11&quot;&gt;&lt;elem m_fUsage=&quot;1.34867844010000000000E+000&quot;&gt;&lt;m_ppcolschidx val=&quot;0&quot;/&gt;&lt;m_rgb r=&quot;40&quot; g=&quot;62&quot; b=&quot;1e&quot;/&gt;&lt;/elem&gt;&lt;elem m_fUsage=&quot;1.18242953648100020000E+000&quot;&gt;&lt;m_ppcolschidx val=&quot;0&quot;/&gt;&lt;m_rgb r=&quot;9c&quot; g=&quot;d0&quot; b=&quot;a8&quot;/&gt;&lt;/elem&gt;&lt;elem m_fUsage=&quot;1.06418658283290020000E+000&quot;&gt;&lt;m_ppcolschidx val=&quot;0&quot;/&gt;&lt;m_rgb r=&quot;42&quot; g=&quot;9d&quot; b=&quot;64&quot;/&gt;&lt;/elem&gt;&lt;elem m_fUsage=&quot;9.57767924549610240000E-001&quot;&gt;&lt;m_ppcolschidx val=&quot;0&quot;/&gt;&lt;m_rgb r=&quot;0&quot; g=&quot;7c&quot; b=&quot;30&quot;/&gt;&lt;/elem&gt;&lt;elem m_fUsage=&quot;8.61991132094649280000E-001&quot;&gt;&lt;m_ppcolschidx val=&quot;0&quot;/&gt;&lt;m_rgb r=&quot;0&quot; g=&quot;5a&quot; b=&quot;22&quot;/&gt;&lt;/elem&gt;&lt;elem m_fUsage=&quot;7.75792018885184340000E-001&quot;&gt;&lt;m_ppcolschidx val=&quot;0&quot;/&gt;&lt;m_rgb r=&quot;96&quot; g=&quot;cc&quot; b=&quot;ee&quot;/&gt;&lt;/elem&gt;&lt;elem m_fUsage=&quot;6.98212816996665930000E-001&quot;&gt;&lt;m_ppcolschidx val=&quot;0&quot;/&gt;&lt;m_rgb r=&quot;4c&quot; g=&quot;9c&quot; b=&quot;d8&quot;/&gt;&lt;/elem&gt;&lt;elem m_fUsage=&quot;4.78296900000000140000E-001&quot;&gt;&lt;m_ppcolschidx val=&quot;0&quot;/&gt;&lt;m_rgb r=&quot;1f&quot; g=&quot;81&quot; b=&quot;bf&quot;/&gt;&lt;/elem&gt;&lt;elem m_fUsage=&quot;4.30467210000000160000E-001&quot;&gt;&lt;m_ppcolschidx val=&quot;0&quot;/&gt;&lt;m_rgb r=&quot;0&quot; g=&quot;0&quot; b=&quot;2&quot;/&gt;&lt;/elem&gt;&lt;elem m_fUsage=&quot;3.87420489000000150000E-001&quot;&gt;&lt;m_ppcolschidx val=&quot;0&quot;/&gt;&lt;m_rgb r=&quot;0&quot; g=&quot;0&quot; b=&quot;1&quot;/&gt;&lt;/elem&gt;&lt;elem m_fUsage=&quot;3.13810596090000170000E-001&quot;&gt;&lt;m_ppcolschidx val=&quot;0&quot;/&gt;&lt;m_rgb r=&quot;68&quot; g=&quot;6a&quot; b=&quot;78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2147483647&quot;/&gt;&lt;m_chDecimalSymbol17909&gt;.&lt;/m_chDecimalSymbol17909&gt;&lt;m_nGroupingDigits17909 val=&quot;2147483647&quot;/&gt;&lt;/m_precDefault&gt;&lt;/CDefaultPrec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dvDkpOj0OOR6eio2Eru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uC0ni7qEaBpcKbvgyHY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dPNW.wh0OtHBHuPpZN1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8fd_dpXm0udtvAbOM9TM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bIqEG8vEyw.ywOOd1e1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D9pj.vtEqEd2cRUS2CC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6L3Xg0iUSKQwu1yof_U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eBFOp.B06xCvHY.Y_Cb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PEM61oNE6Rp4imOiD0g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K.OYs9kCKG_Q12oQoD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GYnw.8KEqx9afoUkk9m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dvDkpOj0OOR6eio2Eru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XGvXmHPEuvQrwR9fQlr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ViMoN0nU6sYOc9TkLNV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.tfdjdxUGoO0Ug4zTqH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Qeyu2b7USUbbLforQiU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.5j_68u06tuMYPM_juD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hBnI9OPw0yTWFmt2J6HY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IbLbTQ7U2BWlI6mwDj8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Z4.kNIjUGR8J29jxC9j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vsFal4nUKhYoGrJiN8_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cMAfWqiHEmt4nmsGpxNR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7tZxQhLkCow6ojgU3p3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mAq039S0WGOBtZFKpuB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76spXHdC0OLjq6MHiv2v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Uh2PIvNkO02SSeq7Bs0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s8y1eI4kOaVdt5qj.jg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59440LU0urmYDv1EmpY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y9sSvaCkWhz38BqoPko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nL5qfvy1kK1DAzqZD3P6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eKYK0gDEeJFuy4uzGuq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RSxrmPAq06EEQu8pZkPC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dFFrFd3UUG0jW0ALiAk.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IXOe7YNkKZWChVXtCB8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5EKkIHE5Eehh1QNRInT7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T9Ew2M9k2Zj1hgKFeWO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_ZrjZWkEu.3H_5VPoQM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48prt_rq0mkQ5ttroAWV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ampBNxR0iWTW0ZnKJoz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0yo.S5kaExWlbyzCLe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K8X2UCg0ac1aF_fs4Nd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jBaIDH1o0qP7Yq84XCi7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Y8NXW0eBkSRtnWDbIcPB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EZjBXOTkywdZhfo6gt7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6Ic_vfNqUimE4Yw2OF1Z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qSkBqQ50Og9a7h.C7fU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.6pZzrEpkK4klv9BYwd1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P1CDEq4k2OJwwnaQOEz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59440LU0urmYDv1EmpY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oVgwkAbUeBXaAMWRT1r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K8X2UCg0ac1aF_fs4Nd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YHl8KokkCk.x6jMUxaz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Vh3IrHECjet.P81ulb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Vh3IrHECjet.P81ulb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0aybBT4Eq.h5ZTwa8V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H59QQ2P10md80up8xr9V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YhoBhDgk2cf0r2r29cG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iU4g8B10uZi4qyaRIKD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fak6EuWOUa9s.4.QWdj0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oVgwkAbUeBXaAMWRT1r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58QWHNtUGBAKtyKYgOY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.q5FrJVU.mOoogDbnIK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dfP6HxyUeYKjb6wUz5b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OOFQAW302UzI60HlkZ_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YHl8KokkCk.x6jMUxaz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DI8kWhJAUKmoRNlH0E7c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OSTJU6K0qOr3eHybwXN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n057m89UicwPl80xWdv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OithQZEketUW0CoXNKA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7aYnt09026aHdCXE_K7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bEBB8be_k2qh1B9REmoH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ZaU9m_bkyWkevn3a_Kx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SrMYwvc0u6OQeYxIQtt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OFQzE7jUCy.aLtgFBsc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MBpMKfvEe7fWa1XbIx7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s8KAPaokqBd_2T3a.gJ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tfLviVAEm6i8kUn6ef8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6SZuAWiB0CY6xQzx6Jdj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3Cb6GACfk6PC9o9InKsc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9jC2Kc3ki6a0shwrHrG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8vXxbyXUiUyeyAE_P25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QbeXv_x0ywFzYXOBIdO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wB70oAYjE2NoXkddpClG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4ymsxS360Gz46qvwZMkP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KieYOYV.E.whi7lVLDlq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TD8JDhcEuRFkMcZSyT6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KQTXdknEa5Z73OJVa4e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_sAjvvxk.pYVa46EyM6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cjgEDFBBUiQ7OBtVNaom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vjZ8xjXEGOSPNBt8wjA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L4wq.dwk6Ru3WrwlXC3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9vA1.an5UKIL45hajVhj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s1mW8y7yUykhXLDh6OZU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xkmvSnF0aav86rPXZrhQ"/>
</p:tagLst>
</file>

<file path=ppt/theme/theme1.xml><?xml version="1.0" encoding="utf-8"?>
<a:theme xmlns:a="http://schemas.openxmlformats.org/drawingml/2006/main" name="blank">
  <a:themeElements>
    <a:clrScheme name="OCP  -  09-2011">
      <a:dk1>
        <a:srgbClr val="686A78"/>
      </a:dk1>
      <a:lt1>
        <a:sysClr val="window" lastClr="FFFFFF"/>
      </a:lt1>
      <a:dk2>
        <a:srgbClr val="007C30"/>
      </a:dk2>
      <a:lt2>
        <a:srgbClr val="B2B2B2"/>
      </a:lt2>
      <a:accent1>
        <a:srgbClr val="E2E2E2"/>
      </a:accent1>
      <a:accent2>
        <a:srgbClr val="C3D746"/>
      </a:accent2>
      <a:accent3>
        <a:srgbClr val="61A322"/>
      </a:accent3>
      <a:accent4>
        <a:srgbClr val="518919"/>
      </a:accent4>
      <a:accent5>
        <a:srgbClr val="40621E"/>
      </a:accent5>
      <a:accent6>
        <a:srgbClr val="4D4D4D"/>
      </a:accent6>
      <a:hlink>
        <a:srgbClr val="518919"/>
      </a:hlink>
      <a:folHlink>
        <a:srgbClr val="61A322"/>
      </a:folHlink>
    </a:clrScheme>
    <a:fontScheme name="OC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tx1"/>
          </a:solidFill>
        </a:ln>
      </a:spPr>
      <a:bodyPr tIns="90000" bIns="90000" rtlCol="0" anchor="ctr"/>
      <a:lstStyle>
        <a:defPPr algn="ctr">
          <a:defRPr sz="1400" b="1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tIns="90000" bIns="90000" rtlCol="0">
        <a:noAutofit/>
      </a:bodyPr>
      <a:lstStyle>
        <a:defPPr>
          <a:defRPr sz="1400" b="1" dirty="0" err="1" smtClean="0"/>
        </a:defPPr>
      </a:lstStyle>
    </a:txDef>
  </a:objectDefaults>
  <a:extraClrSchemeLst>
    <a:extraClrScheme>
      <a:clrScheme name="O C P  -  09-2011">
        <a:dk1>
          <a:srgbClr val="686A78"/>
        </a:dk1>
        <a:lt1>
          <a:sysClr val="window" lastClr="FFFFFF"/>
        </a:lt1>
        <a:dk2>
          <a:srgbClr val="007C30"/>
        </a:dk2>
        <a:lt2>
          <a:srgbClr val="B2B2B2"/>
        </a:lt2>
        <a:accent1>
          <a:srgbClr val="E2E2E2"/>
        </a:accent1>
        <a:accent2>
          <a:srgbClr val="C3D746"/>
        </a:accent2>
        <a:accent3>
          <a:srgbClr val="61A322"/>
        </a:accent3>
        <a:accent4>
          <a:srgbClr val="518919"/>
        </a:accent4>
        <a:accent5>
          <a:srgbClr val="40621E"/>
        </a:accent5>
        <a:accent6>
          <a:srgbClr val="4D4D4D"/>
        </a:accent6>
        <a:hlink>
          <a:srgbClr val="518919"/>
        </a:hlink>
        <a:folHlink>
          <a:srgbClr val="61A3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727</Words>
  <Application>Microsoft Office PowerPoint</Application>
  <PresentationFormat>Format A4 (210 x 297 mm)</PresentationFormat>
  <Paragraphs>255</Paragraphs>
  <Slides>24</Slides>
  <Notes>9</Notes>
  <HiddenSlides>1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Calibri</vt:lpstr>
      <vt:lpstr>Times New Roman</vt:lpstr>
      <vt:lpstr>Verdana</vt:lpstr>
      <vt:lpstr>Webdings</vt:lpstr>
      <vt:lpstr>Wingdings</vt:lpstr>
      <vt:lpstr>blank</vt:lpstr>
      <vt:lpstr>think-cell Slide</vt:lpstr>
      <vt:lpstr>CorelDRAW</vt:lpstr>
      <vt:lpstr>Présentation PowerPoint</vt:lpstr>
      <vt:lpstr>Quelles actions pour concrétiser les objectifs stratégiques ?</vt:lpstr>
      <vt:lpstr>Programme industriel global  36 projets en 3 vagues de 2008 à 2020</vt:lpstr>
      <vt:lpstr>Large programme CAPEX transformant toute la chaine de valeur</vt:lpstr>
      <vt:lpstr>Pipeline : colonne vertébrale de la production intégrée</vt:lpstr>
      <vt:lpstr>Jorf Lasfar Hub </vt:lpstr>
      <vt:lpstr>Downstream : séchage de la pulpe pour l'export</vt:lpstr>
      <vt:lpstr>Présentation PowerPoint</vt:lpstr>
      <vt:lpstr>Chimie : capacité de production d'engrais portée à 10.7mt/an</vt:lpstr>
      <vt:lpstr>Présentation PowerPoint</vt:lpstr>
      <vt:lpstr> JPH : mutualisation de la logistique et utilities au service de la valorisation</vt:lpstr>
      <vt:lpstr>JPH: SLURRY distribution </vt:lpstr>
      <vt:lpstr>jph : stockage ammoniac</vt:lpstr>
      <vt:lpstr>jph : stockage et fusion de soufre</vt:lpstr>
      <vt:lpstr>JPH : rejet de gypse</vt:lpstr>
      <vt:lpstr>Projet jph : extension pompage eau de mer</vt:lpstr>
      <vt:lpstr>Présentation PowerPoint</vt:lpstr>
      <vt:lpstr>Projet jph : convoyeurs engrais</vt:lpstr>
      <vt:lpstr>Projet jph : chaufferie &amp; DcI</vt:lpstr>
      <vt:lpstr>Présentation PowerPoint</vt:lpstr>
      <vt:lpstr>JPH Extension du port : réponse à un trafic appelé à tripler</vt:lpstr>
      <vt:lpstr>Présentation PowerPoint</vt:lpstr>
      <vt:lpstr>Rationalisation de l'utilisation de l'eau</vt:lpstr>
      <vt:lpstr>Présentation PowerPoint</vt:lpstr>
    </vt:vector>
  </TitlesOfParts>
  <Company>The Boston Consulting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Transformation industrielle</dc:title>
  <dc:creator>Echcherfi Meriem</dc:creator>
  <cp:lastModifiedBy>AFIFI Sana</cp:lastModifiedBy>
  <cp:revision>908</cp:revision>
  <dcterms:created xsi:type="dcterms:W3CDTF">2013-11-20T16:49:31Z</dcterms:created>
  <dcterms:modified xsi:type="dcterms:W3CDTF">2014-04-22T15:12:33Z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OCP</vt:lpwstr>
  </property>
  <property fmtid="{D5CDD505-2E9C-101B-9397-08002B2CF9AE}" pid="3" name="Template Name">
    <vt:lpwstr>A4</vt:lpwstr>
  </property>
  <property fmtid="{D5CDD505-2E9C-101B-9397-08002B2CF9AE}" pid="4" name="Version">
    <vt:lpwstr>20110912</vt:lpwstr>
  </property>
  <property fmtid="{D5CDD505-2E9C-101B-9397-08002B2CF9AE}" pid="5" name="_NewReviewCycle">
    <vt:lpwstr/>
  </property>
</Properties>
</file>